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4" r:id="rId5"/>
    <p:sldMasterId id="2147484668" r:id="rId6"/>
  </p:sldMasterIdLst>
  <p:notesMasterIdLst>
    <p:notesMasterId r:id="rId40"/>
  </p:notesMasterIdLst>
  <p:handoutMasterIdLst>
    <p:handoutMasterId r:id="rId41"/>
  </p:handoutMasterIdLst>
  <p:sldIdLst>
    <p:sldId id="321" r:id="rId7"/>
    <p:sldId id="308" r:id="rId8"/>
    <p:sldId id="294" r:id="rId9"/>
    <p:sldId id="549" r:id="rId10"/>
    <p:sldId id="566" r:id="rId11"/>
    <p:sldId id="2147473664" r:id="rId12"/>
    <p:sldId id="2147473676" r:id="rId13"/>
    <p:sldId id="2147473683" r:id="rId14"/>
    <p:sldId id="2147473682" r:id="rId15"/>
    <p:sldId id="2147473684" r:id="rId16"/>
    <p:sldId id="2147473685" r:id="rId17"/>
    <p:sldId id="2147473687" r:id="rId18"/>
    <p:sldId id="2147473677" r:id="rId19"/>
    <p:sldId id="2147473686" r:id="rId20"/>
    <p:sldId id="2147473708" r:id="rId21"/>
    <p:sldId id="2147473678" r:id="rId22"/>
    <p:sldId id="2147473689" r:id="rId23"/>
    <p:sldId id="2147473665" r:id="rId24"/>
    <p:sldId id="2147473692" r:id="rId25"/>
    <p:sldId id="2147473679" r:id="rId26"/>
    <p:sldId id="2147473691" r:id="rId27"/>
    <p:sldId id="2147473694" r:id="rId28"/>
    <p:sldId id="2147473695" r:id="rId29"/>
    <p:sldId id="2147473696" r:id="rId30"/>
    <p:sldId id="2147473690" r:id="rId31"/>
    <p:sldId id="2147473693" r:id="rId32"/>
    <p:sldId id="2147473680" r:id="rId33"/>
    <p:sldId id="2147473681" r:id="rId34"/>
    <p:sldId id="2147473661" r:id="rId35"/>
    <p:sldId id="2147473670" r:id="rId36"/>
    <p:sldId id="2147473673" r:id="rId37"/>
    <p:sldId id="2147473669" r:id="rId38"/>
    <p:sldId id="318" r:id="rId39"/>
  </p:sldIdLst>
  <p:sldSz cx="12192000" cy="6858000"/>
  <p:notesSz cx="7315200" cy="9601200"/>
  <p:custDataLst>
    <p:tags r:id="rId4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2" orient="horz" pos="2160">
          <p15:clr>
            <a:srgbClr val="A4A3A4"/>
          </p15:clr>
        </p15:guide>
        <p15:guide id="1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ryn Gross" initials="TG" lastIdx="5" clrIdx="6"/>
  <p:cmAuthor id="2" name="Melanie Couton" initials="MAC" lastIdx="4" clrIdx="3"/>
  <p:cmAuthor id="3" name="ralfieri" initials="ra" lastIdx="2" clrIdx="8"/>
  <p:cmAuthor id="4" name="Megan Capel" initials="MC" lastIdx="11" clrIdx="0"/>
  <p:cmAuthor id="5" name="Andrew Bowser" initials="AB" lastIdx="8" clrIdx="2"/>
  <p:cmAuthor id="6" name="mcalloway" initials="mc" lastIdx="1" clrIdx="4"/>
  <p:cmAuthor id="7" name="agoldman" initials="a" lastIdx="4" clrIdx="9"/>
  <p:cmAuthor id="8" name="Devin Overbey" initials="DO" lastIdx="6" clrIdx="7"/>
  <p:cmAuthor id="9" name="Erik Brady" initials="EB" lastIdx="2" clrIdx="5"/>
  <p:cmAuthor id="10" name=" " initials="MAC" lastIdx="27" clrIdx="1"/>
  <p:cmAuthor id="11" name="alison.heintz@gmail.com" initials="a" lastIdx="5" clrIdx="10">
    <p:extLst>
      <p:ext uri="{19B8F6BF-5375-455C-9EA6-DF929625EA0E}">
        <p15:presenceInfo xmlns:p15="http://schemas.microsoft.com/office/powerpoint/2012/main" userId="1e1cc34837a9f52c" providerId="Windows Live"/>
      </p:ext>
    </p:extLst>
  </p:cmAuthor>
  <p:cmAuthor id="12" name="Sophia Kelley" initials="SK" lastIdx="1" clrIdx="11">
    <p:extLst>
      <p:ext uri="{19B8F6BF-5375-455C-9EA6-DF929625EA0E}">
        <p15:presenceInfo xmlns:p15="http://schemas.microsoft.com/office/powerpoint/2012/main" userId="S::skelley@clinicaloptions.com::16bcb5eb-2eda-4b05-8f8e-003f962fc12c" providerId="AD"/>
      </p:ext>
    </p:extLst>
  </p:cmAuthor>
  <p:cmAuthor id="13" name="LT Fowler" initials="LF" lastIdx="19" clrIdx="12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14" name="Melanie Couton" initials="MC" lastIdx="1" clrIdx="13">
    <p:extLst>
      <p:ext uri="{19B8F6BF-5375-455C-9EA6-DF929625EA0E}">
        <p15:presenceInfo xmlns:p15="http://schemas.microsoft.com/office/powerpoint/2012/main" userId="ef8730672ba86646" providerId="Windows Live"/>
      </p:ext>
    </p:extLst>
  </p:cmAuthor>
  <p:cmAuthor id="15" name="Jennifer Eimers" initials="JE" lastIdx="3" clrIdx="14">
    <p:extLst>
      <p:ext uri="{19B8F6BF-5375-455C-9EA6-DF929625EA0E}">
        <p15:presenceInfo xmlns:p15="http://schemas.microsoft.com/office/powerpoint/2012/main" userId="S::jeimers@clinicaloptions.com::e496f3f7-6a48-4339-9b0c-9f426a43f948" providerId="AD"/>
      </p:ext>
    </p:extLst>
  </p:cmAuthor>
  <p:cmAuthor id="16" name="Melanie Couton" initials="" lastIdx="3" clrIdx="15">
    <p:extLst>
      <p:ext uri="{19B8F6BF-5375-455C-9EA6-DF929625EA0E}">
        <p15:presenceInfo xmlns:p15="http://schemas.microsoft.com/office/powerpoint/2012/main" userId="S::mcouton@clinicaloptions.com::b5a8fb1e-a716-46a0-9a38-0d707f5e2bfc" providerId="AD"/>
      </p:ext>
    </p:extLst>
  </p:cmAuthor>
  <p:cmAuthor id="17" name="Dussadee Royal" initials="DR" lastIdx="16" clrIdx="16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18" name="Kristen Rosenthal" initials="KR" lastIdx="2" clrIdx="17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9" name="Zachary Schwartz" initials="ZS" lastIdx="6" clrIdx="18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  <p:cmAuthor id="20" name="Jill Frost" initials="JF" lastIdx="12" clrIdx="19">
    <p:extLst>
      <p:ext uri="{19B8F6BF-5375-455C-9EA6-DF929625EA0E}">
        <p15:presenceInfo xmlns:p15="http://schemas.microsoft.com/office/powerpoint/2012/main" userId="S::JFrost@cealliance.com::e4c7a782-e07d-47df-bd74-8bd4e0f782a5" providerId="AD"/>
      </p:ext>
    </p:extLst>
  </p:cmAuthor>
  <p:cmAuthor id="21" name="Maddelynne Parker" initials="MP" lastIdx="38" clrIdx="20">
    <p:extLst>
      <p:ext uri="{19B8F6BF-5375-455C-9EA6-DF929625EA0E}">
        <p15:presenceInfo xmlns:p15="http://schemas.microsoft.com/office/powerpoint/2012/main" userId="Maddelynne Parker" providerId="None"/>
      </p:ext>
    </p:extLst>
  </p:cmAuthor>
  <p:cmAuthor id="22" name="Robin Black" initials="RB" lastIdx="12" clrIdx="21">
    <p:extLst>
      <p:ext uri="{19B8F6BF-5375-455C-9EA6-DF929625EA0E}">
        <p15:presenceInfo xmlns:p15="http://schemas.microsoft.com/office/powerpoint/2012/main" userId="S::rblack@clinicaloptions.com::b7cebd55-1fa6-44ea-9605-a982874bd1bc" providerId="AD"/>
      </p:ext>
    </p:extLst>
  </p:cmAuthor>
  <p:cmAuthor id="23" name="Liz Donohue" initials="LD" lastIdx="3" clrIdx="22">
    <p:extLst>
      <p:ext uri="{19B8F6BF-5375-455C-9EA6-DF929625EA0E}">
        <p15:presenceInfo xmlns:p15="http://schemas.microsoft.com/office/powerpoint/2012/main" userId="S::ldonohue@practicingclinicians.com::1dd2b9cf-45e8-40ae-9123-4564d15e278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471D"/>
    <a:srgbClr val="00823B"/>
    <a:srgbClr val="015873"/>
    <a:srgbClr val="046376"/>
    <a:srgbClr val="013763"/>
    <a:srgbClr val="033453"/>
    <a:srgbClr val="006264"/>
    <a:srgbClr val="FDB338"/>
    <a:srgbClr val="682E74"/>
    <a:srgbClr val="0527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81290" autoAdjust="0"/>
  </p:normalViewPr>
  <p:slideViewPr>
    <p:cSldViewPr snapToGrid="0">
      <p:cViewPr varScale="1">
        <p:scale>
          <a:sx n="103" d="100"/>
          <a:sy n="103" d="100"/>
        </p:scale>
        <p:origin x="1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gs" Target="tags/tag1.xml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commentAuthors" Target="commentAuthor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heme" Target="theme/theme1.xml"/><Relationship Id="rId20" Type="http://schemas.openxmlformats.org/officeDocument/2006/relationships/slide" Target="slides/slide14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8ACE74-A486-40FF-9A9A-12DF743E27E5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A6C4C78-99F9-404C-B7BB-38CE982E303A}">
      <dgm:prSet custT="1"/>
      <dgm:spPr>
        <a:solidFill>
          <a:schemeClr val="accent1"/>
        </a:solidFill>
      </dgm:spPr>
      <dgm:t>
        <a:bodyPr/>
        <a:lstStyle/>
        <a:p>
          <a:r>
            <a:rPr lang="en-US" sz="3200"/>
            <a:t>Mechanism of action</a:t>
          </a:r>
        </a:p>
      </dgm:t>
    </dgm:pt>
    <dgm:pt modelId="{58182857-551D-4B91-97DE-2E0AA26E6C65}" type="parTrans" cxnId="{B1B6A657-DD1B-446A-B3A9-5BA601DEF530}">
      <dgm:prSet/>
      <dgm:spPr/>
      <dgm:t>
        <a:bodyPr/>
        <a:lstStyle/>
        <a:p>
          <a:endParaRPr lang="en-US"/>
        </a:p>
      </dgm:t>
    </dgm:pt>
    <dgm:pt modelId="{315FF1E0-0D32-41FA-8742-F2F9B3F40B77}" type="sibTrans" cxnId="{B1B6A657-DD1B-446A-B3A9-5BA601DEF530}">
      <dgm:prSet/>
      <dgm:spPr/>
      <dgm:t>
        <a:bodyPr/>
        <a:lstStyle/>
        <a:p>
          <a:endParaRPr lang="en-US"/>
        </a:p>
      </dgm:t>
    </dgm:pt>
    <dgm:pt modelId="{8635992A-D4AF-4C0B-9C30-8A6ED083BFAF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 dirty="0">
              <a:solidFill>
                <a:schemeClr val="bg1"/>
              </a:solidFill>
            </a:rPr>
            <a:t>MRAs block aldosterone, binding at mineralocorticoid receptors in the kidney, heart, and vasculature </a:t>
          </a:r>
        </a:p>
      </dgm:t>
    </dgm:pt>
    <dgm:pt modelId="{A36AE104-CD6D-4F39-A90A-C1C35831D7F1}" type="parTrans" cxnId="{8B7FA973-2D86-4B8D-AD93-B84C988A37AD}">
      <dgm:prSet/>
      <dgm:spPr/>
      <dgm:t>
        <a:bodyPr/>
        <a:lstStyle/>
        <a:p>
          <a:endParaRPr lang="en-US"/>
        </a:p>
      </dgm:t>
    </dgm:pt>
    <dgm:pt modelId="{FCAF8121-6091-49F2-AD72-FE1EC3B09330}" type="sibTrans" cxnId="{8B7FA973-2D86-4B8D-AD93-B84C988A37AD}">
      <dgm:prSet/>
      <dgm:spPr/>
      <dgm:t>
        <a:bodyPr/>
        <a:lstStyle/>
        <a:p>
          <a:endParaRPr lang="en-US"/>
        </a:p>
      </dgm:t>
    </dgm:pt>
    <dgm:pt modelId="{A0207923-9A1C-4C58-9580-DB7ECBD5A091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Aldosterone contributes to sodium and water retention, potassium loss, fibrosis, and inflammation</a:t>
          </a:r>
        </a:p>
      </dgm:t>
    </dgm:pt>
    <dgm:pt modelId="{DD66CCB1-1081-4A6B-ACB9-D5879F3624BD}" type="parTrans" cxnId="{CB8094C5-FB20-4B89-9860-48071ECA4C5F}">
      <dgm:prSet/>
      <dgm:spPr/>
      <dgm:t>
        <a:bodyPr/>
        <a:lstStyle/>
        <a:p>
          <a:endParaRPr lang="en-US"/>
        </a:p>
      </dgm:t>
    </dgm:pt>
    <dgm:pt modelId="{5D102E36-7EF5-4EF5-94B0-1602A4C23588}" type="sibTrans" cxnId="{CB8094C5-FB20-4B89-9860-48071ECA4C5F}">
      <dgm:prSet/>
      <dgm:spPr/>
      <dgm:t>
        <a:bodyPr/>
        <a:lstStyle/>
        <a:p>
          <a:endParaRPr lang="en-US"/>
        </a:p>
      </dgm:t>
    </dgm:pt>
    <dgm:pt modelId="{299702FE-5C59-4D80-8058-0F22D4586D31}">
      <dgm:prSet custT="1"/>
      <dgm:spPr/>
      <dgm:t>
        <a:bodyPr/>
        <a:lstStyle/>
        <a:p>
          <a:r>
            <a:rPr lang="en-US" sz="3200"/>
            <a:t>Therapeutic effects</a:t>
          </a:r>
        </a:p>
      </dgm:t>
    </dgm:pt>
    <dgm:pt modelId="{00CC8BA3-EC6D-4230-B3E4-207B4E9BACC1}" type="parTrans" cxnId="{380B7514-2FB4-48BA-B52F-DD5774624356}">
      <dgm:prSet/>
      <dgm:spPr/>
      <dgm:t>
        <a:bodyPr/>
        <a:lstStyle/>
        <a:p>
          <a:endParaRPr lang="en-US"/>
        </a:p>
      </dgm:t>
    </dgm:pt>
    <dgm:pt modelId="{3306519E-439B-4EE8-9CA5-936388B52A43}" type="sibTrans" cxnId="{380B7514-2FB4-48BA-B52F-DD5774624356}">
      <dgm:prSet/>
      <dgm:spPr/>
      <dgm:t>
        <a:bodyPr/>
        <a:lstStyle/>
        <a:p>
          <a:endParaRPr lang="en-US"/>
        </a:p>
      </dgm:t>
    </dgm:pt>
    <dgm:pt modelId="{9344D0FD-43EE-4F80-8AF1-F2986B8CE0EE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Decreased sodium and water retention </a:t>
          </a:r>
          <a:r>
            <a:rPr lang="en-US" sz="180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sz="1800">
              <a:solidFill>
                <a:schemeClr val="bg1"/>
              </a:solidFill>
            </a:rPr>
            <a:t> lower preload and congestion</a:t>
          </a:r>
        </a:p>
      </dgm:t>
    </dgm:pt>
    <dgm:pt modelId="{78394AEA-13FA-43F0-8B24-444C9B49F32B}" type="parTrans" cxnId="{F0B5EBB6-2D54-4707-91BF-35B7035BBDC9}">
      <dgm:prSet/>
      <dgm:spPr/>
      <dgm:t>
        <a:bodyPr/>
        <a:lstStyle/>
        <a:p>
          <a:endParaRPr lang="en-US"/>
        </a:p>
      </dgm:t>
    </dgm:pt>
    <dgm:pt modelId="{0E487595-443B-47C4-BEF3-E9816BFF50D5}" type="sibTrans" cxnId="{F0B5EBB6-2D54-4707-91BF-35B7035BBDC9}">
      <dgm:prSet/>
      <dgm:spPr/>
      <dgm:t>
        <a:bodyPr/>
        <a:lstStyle/>
        <a:p>
          <a:endParaRPr lang="en-US"/>
        </a:p>
      </dgm:t>
    </dgm:pt>
    <dgm:pt modelId="{0E5B75AB-BDE5-4FF9-9F93-E4C62415FDBC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Decreased myocardial and vascular fibrosis </a:t>
          </a:r>
          <a:r>
            <a:rPr lang="en-US" sz="180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sz="1800">
              <a:solidFill>
                <a:schemeClr val="bg1"/>
              </a:solidFill>
            </a:rPr>
            <a:t> improved remodeling</a:t>
          </a:r>
        </a:p>
      </dgm:t>
    </dgm:pt>
    <dgm:pt modelId="{2FEA63AD-2F66-437A-929A-4D39D4233902}" type="parTrans" cxnId="{1480CF62-C82E-405C-A8D0-5A51D29844C3}">
      <dgm:prSet/>
      <dgm:spPr/>
      <dgm:t>
        <a:bodyPr/>
        <a:lstStyle/>
        <a:p>
          <a:endParaRPr lang="en-US"/>
        </a:p>
      </dgm:t>
    </dgm:pt>
    <dgm:pt modelId="{B47975AB-A5D8-4CCD-B676-57D31E2E4044}" type="sibTrans" cxnId="{1480CF62-C82E-405C-A8D0-5A51D29844C3}">
      <dgm:prSet/>
      <dgm:spPr/>
      <dgm:t>
        <a:bodyPr/>
        <a:lstStyle/>
        <a:p>
          <a:endParaRPr lang="en-US"/>
        </a:p>
      </dgm:t>
    </dgm:pt>
    <dgm:pt modelId="{FEE041DA-4AC1-484D-9BBA-407EB0A00A69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Decreased inflammatory cytokines and oxidative stress </a:t>
          </a:r>
        </a:p>
      </dgm:t>
    </dgm:pt>
    <dgm:pt modelId="{FF82547F-4C71-4BE1-A5C2-00CE6CC8FE35}" type="parTrans" cxnId="{D5458134-4F6C-4F4E-B6E8-2B531DF4EDA3}">
      <dgm:prSet/>
      <dgm:spPr/>
      <dgm:t>
        <a:bodyPr/>
        <a:lstStyle/>
        <a:p>
          <a:endParaRPr lang="en-US"/>
        </a:p>
      </dgm:t>
    </dgm:pt>
    <dgm:pt modelId="{32AC8312-2B24-4C56-A818-213A66A47AD6}" type="sibTrans" cxnId="{D5458134-4F6C-4F4E-B6E8-2B531DF4EDA3}">
      <dgm:prSet/>
      <dgm:spPr/>
      <dgm:t>
        <a:bodyPr/>
        <a:lstStyle/>
        <a:p>
          <a:endParaRPr lang="en-US"/>
        </a:p>
      </dgm:t>
    </dgm:pt>
    <dgm:pt modelId="{2773443D-C1A0-4BD6-9151-153B8E011DDF}">
      <dgm:prSet custT="1"/>
      <dgm:spPr/>
      <dgm:t>
        <a:bodyPr/>
        <a:lstStyle/>
        <a:p>
          <a:r>
            <a:rPr lang="en-US" sz="3200"/>
            <a:t>Clinical benefit</a:t>
          </a:r>
        </a:p>
      </dgm:t>
    </dgm:pt>
    <dgm:pt modelId="{51462DD6-032E-4B35-821B-09E018D11F3C}" type="parTrans" cxnId="{4592327C-8B1F-4E2F-A0DD-2AE7BB637E05}">
      <dgm:prSet/>
      <dgm:spPr/>
      <dgm:t>
        <a:bodyPr/>
        <a:lstStyle/>
        <a:p>
          <a:endParaRPr lang="en-US"/>
        </a:p>
      </dgm:t>
    </dgm:pt>
    <dgm:pt modelId="{E11CA867-050C-4A33-8DEB-F780534FC48C}" type="sibTrans" cxnId="{4592327C-8B1F-4E2F-A0DD-2AE7BB637E05}">
      <dgm:prSet/>
      <dgm:spPr/>
      <dgm:t>
        <a:bodyPr/>
        <a:lstStyle/>
        <a:p>
          <a:endParaRPr lang="en-US"/>
        </a:p>
      </dgm:t>
    </dgm:pt>
    <dgm:pt modelId="{581D2AA5-BF0E-420D-B79F-63777C30BABB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Proven mortality and morbidity reduction in </a:t>
          </a:r>
          <a:r>
            <a:rPr lang="en-US" sz="1800" err="1">
              <a:solidFill>
                <a:schemeClr val="bg1"/>
              </a:solidFill>
            </a:rPr>
            <a:t>HFrEF</a:t>
          </a:r>
          <a:endParaRPr lang="en-US" sz="1800">
            <a:solidFill>
              <a:schemeClr val="bg1"/>
            </a:solidFill>
          </a:endParaRPr>
        </a:p>
      </dgm:t>
    </dgm:pt>
    <dgm:pt modelId="{AC34D138-F014-4C6C-B46B-4212D08B8546}" type="parTrans" cxnId="{53F63EBA-BEE9-40EF-8E7C-4AFB6A30E60D}">
      <dgm:prSet/>
      <dgm:spPr/>
      <dgm:t>
        <a:bodyPr/>
        <a:lstStyle/>
        <a:p>
          <a:endParaRPr lang="en-US"/>
        </a:p>
      </dgm:t>
    </dgm:pt>
    <dgm:pt modelId="{2110A22D-61AF-4123-8EAF-55051E2D37DD}" type="sibTrans" cxnId="{53F63EBA-BEE9-40EF-8E7C-4AFB6A30E60D}">
      <dgm:prSet/>
      <dgm:spPr/>
      <dgm:t>
        <a:bodyPr/>
        <a:lstStyle/>
        <a:p>
          <a:endParaRPr lang="en-US"/>
        </a:p>
      </dgm:t>
    </dgm:pt>
    <dgm:pt modelId="{A4129C40-8FD7-4847-89C8-37FA001EB5ED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Limited but emerging evidence in HFmrEF/HFpEF</a:t>
          </a:r>
        </a:p>
      </dgm:t>
    </dgm:pt>
    <dgm:pt modelId="{85A87750-90D2-4A29-B3D2-E9CF0EF066D8}" type="parTrans" cxnId="{5F95FEC3-8684-4B25-B681-90C6B8714A6A}">
      <dgm:prSet/>
      <dgm:spPr/>
      <dgm:t>
        <a:bodyPr/>
        <a:lstStyle/>
        <a:p>
          <a:endParaRPr lang="en-US"/>
        </a:p>
      </dgm:t>
    </dgm:pt>
    <dgm:pt modelId="{82CE9BF7-21F4-4678-9074-CEA8D43F8AFA}" type="sibTrans" cxnId="{5F95FEC3-8684-4B25-B681-90C6B8714A6A}">
      <dgm:prSet/>
      <dgm:spPr/>
      <dgm:t>
        <a:bodyPr/>
        <a:lstStyle/>
        <a:p>
          <a:endParaRPr lang="en-US"/>
        </a:p>
      </dgm:t>
    </dgm:pt>
    <dgm:pt modelId="{373E515A-2EEE-47BA-B72A-281B38F67A1F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 dirty="0">
              <a:solidFill>
                <a:schemeClr val="bg1"/>
              </a:solidFill>
            </a:rPr>
            <a:t>Decreased rates of hyperkalemia and decreased hormonal effects with nonsteroidal MRA​</a:t>
          </a:r>
        </a:p>
      </dgm:t>
    </dgm:pt>
    <dgm:pt modelId="{FE97C8DA-2A03-4746-8198-C2178CDDC41F}" type="parTrans" cxnId="{BA074221-5F7B-42DE-ABBA-4C12FA051380}">
      <dgm:prSet/>
      <dgm:spPr/>
      <dgm:t>
        <a:bodyPr/>
        <a:lstStyle/>
        <a:p>
          <a:endParaRPr lang="en-US"/>
        </a:p>
      </dgm:t>
    </dgm:pt>
    <dgm:pt modelId="{9CBA57F3-0D79-4624-A6B6-8190A83DA178}" type="sibTrans" cxnId="{BA074221-5F7B-42DE-ABBA-4C12FA051380}">
      <dgm:prSet/>
      <dgm:spPr/>
      <dgm:t>
        <a:bodyPr/>
        <a:lstStyle/>
        <a:p>
          <a:endParaRPr lang="en-US"/>
        </a:p>
      </dgm:t>
    </dgm:pt>
    <dgm:pt modelId="{6AB5199F-18F7-4148-ADC5-418AEE8CBF96}" type="pres">
      <dgm:prSet presAssocID="{578ACE74-A486-40FF-9A9A-12DF743E27E5}" presName="Name0" presStyleCnt="0">
        <dgm:presLayoutVars>
          <dgm:dir/>
          <dgm:animLvl val="lvl"/>
          <dgm:resizeHandles val="exact"/>
        </dgm:presLayoutVars>
      </dgm:prSet>
      <dgm:spPr/>
    </dgm:pt>
    <dgm:pt modelId="{1DF3D18E-6BC2-4F35-A754-5AF96DFA58E0}" type="pres">
      <dgm:prSet presAssocID="{6A6C4C78-99F9-404C-B7BB-38CE982E303A}" presName="linNode" presStyleCnt="0"/>
      <dgm:spPr/>
    </dgm:pt>
    <dgm:pt modelId="{8DC36586-730C-4A0C-83D7-31706DB1D824}" type="pres">
      <dgm:prSet presAssocID="{6A6C4C78-99F9-404C-B7BB-38CE982E303A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25ABE89F-1358-4F01-876E-26556D5F3256}" type="pres">
      <dgm:prSet presAssocID="{6A6C4C78-99F9-404C-B7BB-38CE982E303A}" presName="descendantText" presStyleLbl="alignAccFollowNode1" presStyleIdx="0" presStyleCnt="3">
        <dgm:presLayoutVars>
          <dgm:bulletEnabled val="1"/>
        </dgm:presLayoutVars>
      </dgm:prSet>
      <dgm:spPr/>
    </dgm:pt>
    <dgm:pt modelId="{E5AD60A2-0B2B-4279-9B7E-5ABEA74C21D6}" type="pres">
      <dgm:prSet presAssocID="{315FF1E0-0D32-41FA-8742-F2F9B3F40B77}" presName="sp" presStyleCnt="0"/>
      <dgm:spPr/>
    </dgm:pt>
    <dgm:pt modelId="{3F626A3D-4AC2-4D0F-96D4-6D25854A51DF}" type="pres">
      <dgm:prSet presAssocID="{299702FE-5C59-4D80-8058-0F22D4586D31}" presName="linNode" presStyleCnt="0"/>
      <dgm:spPr/>
    </dgm:pt>
    <dgm:pt modelId="{BB5D1383-53C9-4137-B719-D9DBE840B603}" type="pres">
      <dgm:prSet presAssocID="{299702FE-5C59-4D80-8058-0F22D4586D31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C6692D01-B382-4545-8AE1-BE1C49156C9A}" type="pres">
      <dgm:prSet presAssocID="{299702FE-5C59-4D80-8058-0F22D4586D31}" presName="descendantText" presStyleLbl="alignAccFollowNode1" presStyleIdx="1" presStyleCnt="3" custScaleY="137112">
        <dgm:presLayoutVars>
          <dgm:bulletEnabled val="1"/>
        </dgm:presLayoutVars>
      </dgm:prSet>
      <dgm:spPr/>
    </dgm:pt>
    <dgm:pt modelId="{D510B7A1-DAD8-4407-AA44-7295B9DC2626}" type="pres">
      <dgm:prSet presAssocID="{3306519E-439B-4EE8-9CA5-936388B52A43}" presName="sp" presStyleCnt="0"/>
      <dgm:spPr/>
    </dgm:pt>
    <dgm:pt modelId="{A32BBD16-B7E0-4F31-9A83-D89CB3CB11F4}" type="pres">
      <dgm:prSet presAssocID="{2773443D-C1A0-4BD6-9151-153B8E011DDF}" presName="linNode" presStyleCnt="0"/>
      <dgm:spPr/>
    </dgm:pt>
    <dgm:pt modelId="{0FAEB806-E01D-4653-A458-AEE743D1FB0F}" type="pres">
      <dgm:prSet presAssocID="{2773443D-C1A0-4BD6-9151-153B8E011DDF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7633A864-D079-4133-A825-2CDD695B8D8E}" type="pres">
      <dgm:prSet presAssocID="{2773443D-C1A0-4BD6-9151-153B8E011DDF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380B7514-2FB4-48BA-B52F-DD5774624356}" srcId="{578ACE74-A486-40FF-9A9A-12DF743E27E5}" destId="{299702FE-5C59-4D80-8058-0F22D4586D31}" srcOrd="1" destOrd="0" parTransId="{00CC8BA3-EC6D-4230-B3E4-207B4E9BACC1}" sibTransId="{3306519E-439B-4EE8-9CA5-936388B52A43}"/>
    <dgm:cxn modelId="{96DDED14-5D6F-4D0A-BDB5-142945A31912}" type="presOf" srcId="{A4129C40-8FD7-4847-89C8-37FA001EB5ED}" destId="{7633A864-D079-4133-A825-2CDD695B8D8E}" srcOrd="0" destOrd="1" presId="urn:microsoft.com/office/officeart/2005/8/layout/vList5"/>
    <dgm:cxn modelId="{3AADF31A-5739-489C-A85D-F7B8132C58AC}" type="presOf" srcId="{6A6C4C78-99F9-404C-B7BB-38CE982E303A}" destId="{8DC36586-730C-4A0C-83D7-31706DB1D824}" srcOrd="0" destOrd="0" presId="urn:microsoft.com/office/officeart/2005/8/layout/vList5"/>
    <dgm:cxn modelId="{BA074221-5F7B-42DE-ABBA-4C12FA051380}" srcId="{2773443D-C1A0-4BD6-9151-153B8E011DDF}" destId="{373E515A-2EEE-47BA-B72A-281B38F67A1F}" srcOrd="2" destOrd="0" parTransId="{FE97C8DA-2A03-4746-8198-C2178CDDC41F}" sibTransId="{9CBA57F3-0D79-4624-A6B6-8190A83DA178}"/>
    <dgm:cxn modelId="{EDF93926-5B0C-4481-960D-5D1000C528E4}" type="presOf" srcId="{2773443D-C1A0-4BD6-9151-153B8E011DDF}" destId="{0FAEB806-E01D-4653-A458-AEE743D1FB0F}" srcOrd="0" destOrd="0" presId="urn:microsoft.com/office/officeart/2005/8/layout/vList5"/>
    <dgm:cxn modelId="{D5458134-4F6C-4F4E-B6E8-2B531DF4EDA3}" srcId="{299702FE-5C59-4D80-8058-0F22D4586D31}" destId="{FEE041DA-4AC1-484D-9BBA-407EB0A00A69}" srcOrd="2" destOrd="0" parTransId="{FF82547F-4C71-4BE1-A5C2-00CE6CC8FE35}" sibTransId="{32AC8312-2B24-4C56-A818-213A66A47AD6}"/>
    <dgm:cxn modelId="{57FB1B61-9EE8-4799-BAC2-0C6BFAD0F414}" type="presOf" srcId="{299702FE-5C59-4D80-8058-0F22D4586D31}" destId="{BB5D1383-53C9-4137-B719-D9DBE840B603}" srcOrd="0" destOrd="0" presId="urn:microsoft.com/office/officeart/2005/8/layout/vList5"/>
    <dgm:cxn modelId="{1480CF62-C82E-405C-A8D0-5A51D29844C3}" srcId="{299702FE-5C59-4D80-8058-0F22D4586D31}" destId="{0E5B75AB-BDE5-4FF9-9F93-E4C62415FDBC}" srcOrd="1" destOrd="0" parTransId="{2FEA63AD-2F66-437A-929A-4D39D4233902}" sibTransId="{B47975AB-A5D8-4CCD-B676-57D31E2E4044}"/>
    <dgm:cxn modelId="{B254A06D-B92B-4E8B-9DA2-9D7120B7B7DF}" type="presOf" srcId="{578ACE74-A486-40FF-9A9A-12DF743E27E5}" destId="{6AB5199F-18F7-4148-ADC5-418AEE8CBF96}" srcOrd="0" destOrd="0" presId="urn:microsoft.com/office/officeart/2005/8/layout/vList5"/>
    <dgm:cxn modelId="{8B7FA973-2D86-4B8D-AD93-B84C988A37AD}" srcId="{6A6C4C78-99F9-404C-B7BB-38CE982E303A}" destId="{8635992A-D4AF-4C0B-9C30-8A6ED083BFAF}" srcOrd="0" destOrd="0" parTransId="{A36AE104-CD6D-4F39-A90A-C1C35831D7F1}" sibTransId="{FCAF8121-6091-49F2-AD72-FE1EC3B09330}"/>
    <dgm:cxn modelId="{B1B6A657-DD1B-446A-B3A9-5BA601DEF530}" srcId="{578ACE74-A486-40FF-9A9A-12DF743E27E5}" destId="{6A6C4C78-99F9-404C-B7BB-38CE982E303A}" srcOrd="0" destOrd="0" parTransId="{58182857-551D-4B91-97DE-2E0AA26E6C65}" sibTransId="{315FF1E0-0D32-41FA-8742-F2F9B3F40B77}"/>
    <dgm:cxn modelId="{4592327C-8B1F-4E2F-A0DD-2AE7BB637E05}" srcId="{578ACE74-A486-40FF-9A9A-12DF743E27E5}" destId="{2773443D-C1A0-4BD6-9151-153B8E011DDF}" srcOrd="2" destOrd="0" parTransId="{51462DD6-032E-4B35-821B-09E018D11F3C}" sibTransId="{E11CA867-050C-4A33-8DEB-F780534FC48C}"/>
    <dgm:cxn modelId="{E777A78B-EB90-4F5B-9324-7266590A30E4}" type="presOf" srcId="{8635992A-D4AF-4C0B-9C30-8A6ED083BFAF}" destId="{25ABE89F-1358-4F01-876E-26556D5F3256}" srcOrd="0" destOrd="0" presId="urn:microsoft.com/office/officeart/2005/8/layout/vList5"/>
    <dgm:cxn modelId="{C7143EA9-C84D-4F9B-8054-33C16CD600D2}" type="presOf" srcId="{373E515A-2EEE-47BA-B72A-281B38F67A1F}" destId="{7633A864-D079-4133-A825-2CDD695B8D8E}" srcOrd="0" destOrd="2" presId="urn:microsoft.com/office/officeart/2005/8/layout/vList5"/>
    <dgm:cxn modelId="{F0B5EBB6-2D54-4707-91BF-35B7035BBDC9}" srcId="{299702FE-5C59-4D80-8058-0F22D4586D31}" destId="{9344D0FD-43EE-4F80-8AF1-F2986B8CE0EE}" srcOrd="0" destOrd="0" parTransId="{78394AEA-13FA-43F0-8B24-444C9B49F32B}" sibTransId="{0E487595-443B-47C4-BEF3-E9816BFF50D5}"/>
    <dgm:cxn modelId="{53F63EBA-BEE9-40EF-8E7C-4AFB6A30E60D}" srcId="{2773443D-C1A0-4BD6-9151-153B8E011DDF}" destId="{581D2AA5-BF0E-420D-B79F-63777C30BABB}" srcOrd="0" destOrd="0" parTransId="{AC34D138-F014-4C6C-B46B-4212D08B8546}" sibTransId="{2110A22D-61AF-4123-8EAF-55051E2D37DD}"/>
    <dgm:cxn modelId="{FD7171BF-B708-4063-97BC-1943CCBEDD24}" type="presOf" srcId="{0E5B75AB-BDE5-4FF9-9F93-E4C62415FDBC}" destId="{C6692D01-B382-4545-8AE1-BE1C49156C9A}" srcOrd="0" destOrd="1" presId="urn:microsoft.com/office/officeart/2005/8/layout/vList5"/>
    <dgm:cxn modelId="{5F95FEC3-8684-4B25-B681-90C6B8714A6A}" srcId="{2773443D-C1A0-4BD6-9151-153B8E011DDF}" destId="{A4129C40-8FD7-4847-89C8-37FA001EB5ED}" srcOrd="1" destOrd="0" parTransId="{85A87750-90D2-4A29-B3D2-E9CF0EF066D8}" sibTransId="{82CE9BF7-21F4-4678-9074-CEA8D43F8AFA}"/>
    <dgm:cxn modelId="{CB8094C5-FB20-4B89-9860-48071ECA4C5F}" srcId="{6A6C4C78-99F9-404C-B7BB-38CE982E303A}" destId="{A0207923-9A1C-4C58-9580-DB7ECBD5A091}" srcOrd="1" destOrd="0" parTransId="{DD66CCB1-1081-4A6B-ACB9-D5879F3624BD}" sibTransId="{5D102E36-7EF5-4EF5-94B0-1602A4C23588}"/>
    <dgm:cxn modelId="{625B8EDA-8194-45E4-A5D4-DA32D843038B}" type="presOf" srcId="{581D2AA5-BF0E-420D-B79F-63777C30BABB}" destId="{7633A864-D079-4133-A825-2CDD695B8D8E}" srcOrd="0" destOrd="0" presId="urn:microsoft.com/office/officeart/2005/8/layout/vList5"/>
    <dgm:cxn modelId="{59C43DF1-6883-4350-B9C6-C6A356B10BD4}" type="presOf" srcId="{FEE041DA-4AC1-484D-9BBA-407EB0A00A69}" destId="{C6692D01-B382-4545-8AE1-BE1C49156C9A}" srcOrd="0" destOrd="2" presId="urn:microsoft.com/office/officeart/2005/8/layout/vList5"/>
    <dgm:cxn modelId="{65717BF3-9286-4AD4-8B69-969779D6A600}" type="presOf" srcId="{A0207923-9A1C-4C58-9580-DB7ECBD5A091}" destId="{25ABE89F-1358-4F01-876E-26556D5F3256}" srcOrd="0" destOrd="1" presId="urn:microsoft.com/office/officeart/2005/8/layout/vList5"/>
    <dgm:cxn modelId="{F4A5CBFB-7AD3-4E6D-84B4-B4042791B8EC}" type="presOf" srcId="{9344D0FD-43EE-4F80-8AF1-F2986B8CE0EE}" destId="{C6692D01-B382-4545-8AE1-BE1C49156C9A}" srcOrd="0" destOrd="0" presId="urn:microsoft.com/office/officeart/2005/8/layout/vList5"/>
    <dgm:cxn modelId="{5362BE85-A514-43FD-AB11-4DF4A1B9CAA5}" type="presParOf" srcId="{6AB5199F-18F7-4148-ADC5-418AEE8CBF96}" destId="{1DF3D18E-6BC2-4F35-A754-5AF96DFA58E0}" srcOrd="0" destOrd="0" presId="urn:microsoft.com/office/officeart/2005/8/layout/vList5"/>
    <dgm:cxn modelId="{BB538322-42D7-46B8-B98D-7C1A40532F9D}" type="presParOf" srcId="{1DF3D18E-6BC2-4F35-A754-5AF96DFA58E0}" destId="{8DC36586-730C-4A0C-83D7-31706DB1D824}" srcOrd="0" destOrd="0" presId="urn:microsoft.com/office/officeart/2005/8/layout/vList5"/>
    <dgm:cxn modelId="{BF5E631A-A5BA-496C-899D-CF9A9AF69779}" type="presParOf" srcId="{1DF3D18E-6BC2-4F35-A754-5AF96DFA58E0}" destId="{25ABE89F-1358-4F01-876E-26556D5F3256}" srcOrd="1" destOrd="0" presId="urn:microsoft.com/office/officeart/2005/8/layout/vList5"/>
    <dgm:cxn modelId="{7869122B-CE83-4176-B5ED-FAAE4FAC6E1B}" type="presParOf" srcId="{6AB5199F-18F7-4148-ADC5-418AEE8CBF96}" destId="{E5AD60A2-0B2B-4279-9B7E-5ABEA74C21D6}" srcOrd="1" destOrd="0" presId="urn:microsoft.com/office/officeart/2005/8/layout/vList5"/>
    <dgm:cxn modelId="{37F8FA42-F293-439A-B381-E465EC9FD2A3}" type="presParOf" srcId="{6AB5199F-18F7-4148-ADC5-418AEE8CBF96}" destId="{3F626A3D-4AC2-4D0F-96D4-6D25854A51DF}" srcOrd="2" destOrd="0" presId="urn:microsoft.com/office/officeart/2005/8/layout/vList5"/>
    <dgm:cxn modelId="{84055639-EF38-443F-98D8-C724EB8A8152}" type="presParOf" srcId="{3F626A3D-4AC2-4D0F-96D4-6D25854A51DF}" destId="{BB5D1383-53C9-4137-B719-D9DBE840B603}" srcOrd="0" destOrd="0" presId="urn:microsoft.com/office/officeart/2005/8/layout/vList5"/>
    <dgm:cxn modelId="{B1B88FE6-025C-4EB6-B36F-C6C0E165CC98}" type="presParOf" srcId="{3F626A3D-4AC2-4D0F-96D4-6D25854A51DF}" destId="{C6692D01-B382-4545-8AE1-BE1C49156C9A}" srcOrd="1" destOrd="0" presId="urn:microsoft.com/office/officeart/2005/8/layout/vList5"/>
    <dgm:cxn modelId="{49855095-A12B-4EDE-B159-386D250CE962}" type="presParOf" srcId="{6AB5199F-18F7-4148-ADC5-418AEE8CBF96}" destId="{D510B7A1-DAD8-4407-AA44-7295B9DC2626}" srcOrd="3" destOrd="0" presId="urn:microsoft.com/office/officeart/2005/8/layout/vList5"/>
    <dgm:cxn modelId="{A459F08E-5132-46BD-AB4A-07C314B7DE92}" type="presParOf" srcId="{6AB5199F-18F7-4148-ADC5-418AEE8CBF96}" destId="{A32BBD16-B7E0-4F31-9A83-D89CB3CB11F4}" srcOrd="4" destOrd="0" presId="urn:microsoft.com/office/officeart/2005/8/layout/vList5"/>
    <dgm:cxn modelId="{B0CC31A2-008D-4E31-A280-C5807EB5668C}" type="presParOf" srcId="{A32BBD16-B7E0-4F31-9A83-D89CB3CB11F4}" destId="{0FAEB806-E01D-4653-A458-AEE743D1FB0F}" srcOrd="0" destOrd="0" presId="urn:microsoft.com/office/officeart/2005/8/layout/vList5"/>
    <dgm:cxn modelId="{A700FA2F-8B44-4170-BDFE-F6A170F5C46A}" type="presParOf" srcId="{A32BBD16-B7E0-4F31-9A83-D89CB3CB11F4}" destId="{7633A864-D079-4133-A825-2CDD695B8D8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41F5B5-7108-4BED-8351-A3A2C74D2E7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719AFD8-D69F-4EE5-87F5-1743C247A6FF}">
      <dgm:prSet custT="1"/>
      <dgm:spPr/>
      <dgm:t>
        <a:bodyPr/>
        <a:lstStyle/>
        <a:p>
          <a:r>
            <a:rPr lang="en-US" sz="1800" b="1"/>
            <a:t>Routine Use in HFmrEF/HFpEF</a:t>
          </a:r>
          <a:endParaRPr lang="en-US" sz="1800" b="1" dirty="0"/>
        </a:p>
      </dgm:t>
    </dgm:pt>
    <dgm:pt modelId="{6CABB637-A49E-4EDE-A1D2-61675F89197D}" type="parTrans" cxnId="{22F7AF4F-CF49-49DD-93C6-2C229AA6E81E}">
      <dgm:prSet/>
      <dgm:spPr/>
      <dgm:t>
        <a:bodyPr/>
        <a:lstStyle/>
        <a:p>
          <a:endParaRPr lang="en-US"/>
        </a:p>
      </dgm:t>
    </dgm:pt>
    <dgm:pt modelId="{66AA99F8-48BA-4D29-9929-C5DB736A4F98}" type="sibTrans" cxnId="{22F7AF4F-CF49-49DD-93C6-2C229AA6E81E}">
      <dgm:prSet/>
      <dgm:spPr/>
      <dgm:t>
        <a:bodyPr/>
        <a:lstStyle/>
        <a:p>
          <a:endParaRPr lang="en-US"/>
        </a:p>
      </dgm:t>
    </dgm:pt>
    <dgm:pt modelId="{69888B11-128F-4E1A-8651-F811BBF5CA8C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Consider MRAs as a standard therapy to reduce HF events and improve outcomes</a:t>
          </a:r>
        </a:p>
      </dgm:t>
    </dgm:pt>
    <dgm:pt modelId="{1052AA7B-FC71-47A1-A237-391D26A3243B}" type="parTrans" cxnId="{34D75AA9-C3E4-419A-B27A-6BB0D0192ABA}">
      <dgm:prSet/>
      <dgm:spPr/>
      <dgm:t>
        <a:bodyPr/>
        <a:lstStyle/>
        <a:p>
          <a:endParaRPr lang="en-US"/>
        </a:p>
      </dgm:t>
    </dgm:pt>
    <dgm:pt modelId="{75D1962B-8DD6-4F3D-955F-7FE7591E1DA9}" type="sibTrans" cxnId="{34D75AA9-C3E4-419A-B27A-6BB0D0192ABA}">
      <dgm:prSet/>
      <dgm:spPr/>
      <dgm:t>
        <a:bodyPr/>
        <a:lstStyle/>
        <a:p>
          <a:endParaRPr lang="en-US"/>
        </a:p>
      </dgm:t>
    </dgm:pt>
    <dgm:pt modelId="{1FAA3846-6575-42F5-80C8-CF161C87F25E}">
      <dgm:prSet custT="1"/>
      <dgm:spPr/>
      <dgm:t>
        <a:bodyPr/>
        <a:lstStyle/>
        <a:p>
          <a:r>
            <a:rPr lang="en-US" sz="1800" b="1"/>
            <a:t>Patient Selection</a:t>
          </a:r>
          <a:endParaRPr lang="en-US" sz="1800" b="1" dirty="0"/>
        </a:p>
      </dgm:t>
    </dgm:pt>
    <dgm:pt modelId="{02B18EC3-8C09-4B4C-B54B-04481683A55A}" type="parTrans" cxnId="{8071CD56-C809-4306-BB10-B07605EA3BC6}">
      <dgm:prSet/>
      <dgm:spPr/>
      <dgm:t>
        <a:bodyPr/>
        <a:lstStyle/>
        <a:p>
          <a:endParaRPr lang="en-US"/>
        </a:p>
      </dgm:t>
    </dgm:pt>
    <dgm:pt modelId="{EBF211B5-2306-4086-85E9-974CEBA0070D}" type="sibTrans" cxnId="{8071CD56-C809-4306-BB10-B07605EA3BC6}">
      <dgm:prSet/>
      <dgm:spPr/>
      <dgm:t>
        <a:bodyPr/>
        <a:lstStyle/>
        <a:p>
          <a:endParaRPr lang="en-US"/>
        </a:p>
      </dgm:t>
    </dgm:pt>
    <dgm:pt modelId="{927876FA-7D7F-4D62-8F9B-45B93EAA050B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Prioritize MRAs in patients with signs of volume overload, elevated natriuretic peptides, or concurrent kidney-metabolic disorders</a:t>
          </a:r>
        </a:p>
      </dgm:t>
    </dgm:pt>
    <dgm:pt modelId="{8580F6F0-9726-40E3-870F-3161AAAF9AB3}" type="parTrans" cxnId="{18502474-CDD3-4DCD-80AB-84A712CE3026}">
      <dgm:prSet/>
      <dgm:spPr/>
      <dgm:t>
        <a:bodyPr/>
        <a:lstStyle/>
        <a:p>
          <a:endParaRPr lang="en-US"/>
        </a:p>
      </dgm:t>
    </dgm:pt>
    <dgm:pt modelId="{25B6CC46-5697-47BC-8F69-4C82A077E5D2}" type="sibTrans" cxnId="{18502474-CDD3-4DCD-80AB-84A712CE3026}">
      <dgm:prSet/>
      <dgm:spPr/>
      <dgm:t>
        <a:bodyPr/>
        <a:lstStyle/>
        <a:p>
          <a:endParaRPr lang="en-US"/>
        </a:p>
      </dgm:t>
    </dgm:pt>
    <dgm:pt modelId="{04A000C0-C007-416F-B2AE-2B5AF89F7AF4}">
      <dgm:prSet custT="1"/>
      <dgm:spPr/>
      <dgm:t>
        <a:bodyPr/>
        <a:lstStyle/>
        <a:p>
          <a:r>
            <a:rPr lang="en-US" sz="1800" b="1"/>
            <a:t>Monitoring and Safety</a:t>
          </a:r>
          <a:endParaRPr lang="en-US" sz="1800" b="1" dirty="0"/>
        </a:p>
      </dgm:t>
    </dgm:pt>
    <dgm:pt modelId="{E0977796-A839-4B73-82F6-4804A3854968}" type="parTrans" cxnId="{5F9DFB59-C051-4FA8-8B17-1A7554A84C67}">
      <dgm:prSet/>
      <dgm:spPr/>
      <dgm:t>
        <a:bodyPr/>
        <a:lstStyle/>
        <a:p>
          <a:endParaRPr lang="en-US"/>
        </a:p>
      </dgm:t>
    </dgm:pt>
    <dgm:pt modelId="{0935BFBF-44C5-4AF0-8D6B-FE924B28A3DA}" type="sibTrans" cxnId="{5F9DFB59-C051-4FA8-8B17-1A7554A84C67}">
      <dgm:prSet/>
      <dgm:spPr/>
      <dgm:t>
        <a:bodyPr/>
        <a:lstStyle/>
        <a:p>
          <a:endParaRPr lang="en-US"/>
        </a:p>
      </dgm:t>
    </dgm:pt>
    <dgm:pt modelId="{C308EB63-0A3F-4821-A496-F023D5D40B0F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Regularly monitor potassium and renal function to mitigate hyperkalemia risk</a:t>
          </a:r>
        </a:p>
      </dgm:t>
    </dgm:pt>
    <dgm:pt modelId="{F2DA4AD8-7A7E-46D2-90FB-0220E5B34C37}" type="parTrans" cxnId="{4F983BB7-DAC4-4A19-B4C1-44BF99FC7D6D}">
      <dgm:prSet/>
      <dgm:spPr/>
      <dgm:t>
        <a:bodyPr/>
        <a:lstStyle/>
        <a:p>
          <a:endParaRPr lang="en-US"/>
        </a:p>
      </dgm:t>
    </dgm:pt>
    <dgm:pt modelId="{57149765-FF90-4306-9708-08397B6269E7}" type="sibTrans" cxnId="{4F983BB7-DAC4-4A19-B4C1-44BF99FC7D6D}">
      <dgm:prSet/>
      <dgm:spPr/>
      <dgm:t>
        <a:bodyPr/>
        <a:lstStyle/>
        <a:p>
          <a:endParaRPr lang="en-US"/>
        </a:p>
      </dgm:t>
    </dgm:pt>
    <dgm:pt modelId="{26A3D923-9478-43D4-A390-BCD629B1B0E4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Consider nonsteroidal MRAs as they may offer a favorable safety profile, especially in patients with CKM syndrome </a:t>
          </a:r>
        </a:p>
      </dgm:t>
    </dgm:pt>
    <dgm:pt modelId="{4C79FC1A-E00C-474D-B2DC-501F68EEC957}" type="parTrans" cxnId="{E3362E49-AB45-4545-AB40-1A5415E0D700}">
      <dgm:prSet/>
      <dgm:spPr/>
      <dgm:t>
        <a:bodyPr/>
        <a:lstStyle/>
        <a:p>
          <a:endParaRPr lang="en-US"/>
        </a:p>
      </dgm:t>
    </dgm:pt>
    <dgm:pt modelId="{ACC1C71A-A81D-47F1-BD05-22675035EFF2}" type="sibTrans" cxnId="{E3362E49-AB45-4545-AB40-1A5415E0D700}">
      <dgm:prSet/>
      <dgm:spPr/>
      <dgm:t>
        <a:bodyPr/>
        <a:lstStyle/>
        <a:p>
          <a:endParaRPr lang="en-US"/>
        </a:p>
      </dgm:t>
    </dgm:pt>
    <dgm:pt modelId="{C1059610-549A-471F-9C36-54A6397D08EC}">
      <dgm:prSet custT="1"/>
      <dgm:spPr/>
      <dgm:t>
        <a:bodyPr/>
        <a:lstStyle/>
        <a:p>
          <a:r>
            <a:rPr lang="en-US" sz="1800" b="1"/>
            <a:t>Multidisciplinary Approach </a:t>
          </a:r>
          <a:endParaRPr lang="en-US" sz="1800" b="1" dirty="0"/>
        </a:p>
      </dgm:t>
    </dgm:pt>
    <dgm:pt modelId="{E953509C-6E52-407E-BC19-C1FB1D2F219F}" type="parTrans" cxnId="{97794255-4879-4D0E-A263-59AE4B747D6B}">
      <dgm:prSet/>
      <dgm:spPr/>
      <dgm:t>
        <a:bodyPr/>
        <a:lstStyle/>
        <a:p>
          <a:endParaRPr lang="en-US"/>
        </a:p>
      </dgm:t>
    </dgm:pt>
    <dgm:pt modelId="{249EE597-8103-4CAF-9FE8-BCF63E8FB1A3}" type="sibTrans" cxnId="{97794255-4879-4D0E-A263-59AE4B747D6B}">
      <dgm:prSet/>
      <dgm:spPr/>
      <dgm:t>
        <a:bodyPr/>
        <a:lstStyle/>
        <a:p>
          <a:endParaRPr lang="en-US"/>
        </a:p>
      </dgm:t>
    </dgm:pt>
    <dgm:pt modelId="{2BC704AF-BB93-475D-A91C-2EB3B0D89E12}">
      <dgm:prSet custT="1"/>
      <dgm:spPr/>
      <dgm:t>
        <a:bodyPr/>
        <a:lstStyle/>
        <a:p>
          <a:pPr>
            <a:buFont typeface="Wingdings" panose="05000000000000000000" pitchFamily="2" charset="2"/>
            <a:buChar char="§"/>
          </a:pPr>
          <a:r>
            <a:rPr lang="en-US" sz="1800">
              <a:solidFill>
                <a:schemeClr val="bg1"/>
              </a:solidFill>
            </a:rPr>
            <a:t>Coordinate care among cardiologists, nephrologists, and primary care to optimize outcomes</a:t>
          </a:r>
        </a:p>
      </dgm:t>
    </dgm:pt>
    <dgm:pt modelId="{56A778D7-D542-45C6-8F06-F1FA7A85F024}" type="parTrans" cxnId="{68A9FF3D-7BA4-4A4D-8B5C-B1692B7FB98C}">
      <dgm:prSet/>
      <dgm:spPr/>
      <dgm:t>
        <a:bodyPr/>
        <a:lstStyle/>
        <a:p>
          <a:endParaRPr lang="en-US"/>
        </a:p>
      </dgm:t>
    </dgm:pt>
    <dgm:pt modelId="{30687464-F2B0-444A-A9EE-8102D359A950}" type="sibTrans" cxnId="{68A9FF3D-7BA4-4A4D-8B5C-B1692B7FB98C}">
      <dgm:prSet/>
      <dgm:spPr/>
      <dgm:t>
        <a:bodyPr/>
        <a:lstStyle/>
        <a:p>
          <a:endParaRPr lang="en-US"/>
        </a:p>
      </dgm:t>
    </dgm:pt>
    <dgm:pt modelId="{A608E515-62FB-482A-AA84-EAF591A377F1}" type="pres">
      <dgm:prSet presAssocID="{7941F5B5-7108-4BED-8351-A3A2C74D2E7D}" presName="linear" presStyleCnt="0">
        <dgm:presLayoutVars>
          <dgm:dir/>
          <dgm:animLvl val="lvl"/>
          <dgm:resizeHandles val="exact"/>
        </dgm:presLayoutVars>
      </dgm:prSet>
      <dgm:spPr/>
    </dgm:pt>
    <dgm:pt modelId="{95CEDF28-E341-4A04-9325-99415722F4A4}" type="pres">
      <dgm:prSet presAssocID="{1719AFD8-D69F-4EE5-87F5-1743C247A6FF}" presName="parentLin" presStyleCnt="0"/>
      <dgm:spPr/>
    </dgm:pt>
    <dgm:pt modelId="{2B4F2F1F-8562-4934-90D0-8AAD4C0BB674}" type="pres">
      <dgm:prSet presAssocID="{1719AFD8-D69F-4EE5-87F5-1743C247A6FF}" presName="parentLeftMargin" presStyleLbl="node1" presStyleIdx="0" presStyleCnt="4"/>
      <dgm:spPr/>
    </dgm:pt>
    <dgm:pt modelId="{B71F83B5-98B2-4005-85E7-B35700A7CA0F}" type="pres">
      <dgm:prSet presAssocID="{1719AFD8-D69F-4EE5-87F5-1743C247A6F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F4FE7974-8E43-462A-8896-4E48B3AC0200}" type="pres">
      <dgm:prSet presAssocID="{1719AFD8-D69F-4EE5-87F5-1743C247A6FF}" presName="negativeSpace" presStyleCnt="0"/>
      <dgm:spPr/>
    </dgm:pt>
    <dgm:pt modelId="{B3B6AB1F-29B0-4760-8E11-EF45F06292F2}" type="pres">
      <dgm:prSet presAssocID="{1719AFD8-D69F-4EE5-87F5-1743C247A6FF}" presName="childText" presStyleLbl="conFgAcc1" presStyleIdx="0" presStyleCnt="4" custLinFactNeighborX="-2" custLinFactNeighborY="-12095">
        <dgm:presLayoutVars>
          <dgm:bulletEnabled val="1"/>
        </dgm:presLayoutVars>
      </dgm:prSet>
      <dgm:spPr/>
    </dgm:pt>
    <dgm:pt modelId="{0455F7D6-A0B0-47F7-BEE7-E2F84DE4CD55}" type="pres">
      <dgm:prSet presAssocID="{66AA99F8-48BA-4D29-9929-C5DB736A4F98}" presName="spaceBetweenRectangles" presStyleCnt="0"/>
      <dgm:spPr/>
    </dgm:pt>
    <dgm:pt modelId="{2FAEB9EA-98AB-44FC-89EB-ADFF2AA8D916}" type="pres">
      <dgm:prSet presAssocID="{1FAA3846-6575-42F5-80C8-CF161C87F25E}" presName="parentLin" presStyleCnt="0"/>
      <dgm:spPr/>
    </dgm:pt>
    <dgm:pt modelId="{35EDE4BF-8715-4DFD-ACF5-DD304424A268}" type="pres">
      <dgm:prSet presAssocID="{1FAA3846-6575-42F5-80C8-CF161C87F25E}" presName="parentLeftMargin" presStyleLbl="node1" presStyleIdx="0" presStyleCnt="4"/>
      <dgm:spPr/>
    </dgm:pt>
    <dgm:pt modelId="{1B455FF7-BD7D-48E6-B5AE-EEC1A84424CB}" type="pres">
      <dgm:prSet presAssocID="{1FAA3846-6575-42F5-80C8-CF161C87F25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17EA62E-7D29-414C-9713-0388EF6BFD27}" type="pres">
      <dgm:prSet presAssocID="{1FAA3846-6575-42F5-80C8-CF161C87F25E}" presName="negativeSpace" presStyleCnt="0"/>
      <dgm:spPr/>
    </dgm:pt>
    <dgm:pt modelId="{2FF40B64-C89D-47D3-989F-C0C153A2F428}" type="pres">
      <dgm:prSet presAssocID="{1FAA3846-6575-42F5-80C8-CF161C87F25E}" presName="childText" presStyleLbl="conFgAcc1" presStyleIdx="1" presStyleCnt="4">
        <dgm:presLayoutVars>
          <dgm:bulletEnabled val="1"/>
        </dgm:presLayoutVars>
      </dgm:prSet>
      <dgm:spPr/>
    </dgm:pt>
    <dgm:pt modelId="{35BB3239-AF99-4FBD-8D56-D9768F365EBF}" type="pres">
      <dgm:prSet presAssocID="{EBF211B5-2306-4086-85E9-974CEBA0070D}" presName="spaceBetweenRectangles" presStyleCnt="0"/>
      <dgm:spPr/>
    </dgm:pt>
    <dgm:pt modelId="{3414B1AE-CD0B-4EE6-8487-067AB1186BC7}" type="pres">
      <dgm:prSet presAssocID="{04A000C0-C007-416F-B2AE-2B5AF89F7AF4}" presName="parentLin" presStyleCnt="0"/>
      <dgm:spPr/>
    </dgm:pt>
    <dgm:pt modelId="{9F9B3085-F3BF-4E72-B861-868DF01DCEA4}" type="pres">
      <dgm:prSet presAssocID="{04A000C0-C007-416F-B2AE-2B5AF89F7AF4}" presName="parentLeftMargin" presStyleLbl="node1" presStyleIdx="1" presStyleCnt="4"/>
      <dgm:spPr/>
    </dgm:pt>
    <dgm:pt modelId="{CFD1157D-C166-462C-8862-DB580263E7FF}" type="pres">
      <dgm:prSet presAssocID="{04A000C0-C007-416F-B2AE-2B5AF89F7AF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36A72D2-2CE1-4403-9B4B-DEC413DF5BF9}" type="pres">
      <dgm:prSet presAssocID="{04A000C0-C007-416F-B2AE-2B5AF89F7AF4}" presName="negativeSpace" presStyleCnt="0"/>
      <dgm:spPr/>
    </dgm:pt>
    <dgm:pt modelId="{D66A6CE3-A4BE-46F5-87D8-9169ED36E045}" type="pres">
      <dgm:prSet presAssocID="{04A000C0-C007-416F-B2AE-2B5AF89F7AF4}" presName="childText" presStyleLbl="conFgAcc1" presStyleIdx="2" presStyleCnt="4">
        <dgm:presLayoutVars>
          <dgm:bulletEnabled val="1"/>
        </dgm:presLayoutVars>
      </dgm:prSet>
      <dgm:spPr/>
    </dgm:pt>
    <dgm:pt modelId="{450F63F3-93D7-4E64-8FEE-5FB9C195FB8A}" type="pres">
      <dgm:prSet presAssocID="{0935BFBF-44C5-4AF0-8D6B-FE924B28A3DA}" presName="spaceBetweenRectangles" presStyleCnt="0"/>
      <dgm:spPr/>
    </dgm:pt>
    <dgm:pt modelId="{92DB1B90-873F-4405-9BEA-313ABE41E6FD}" type="pres">
      <dgm:prSet presAssocID="{C1059610-549A-471F-9C36-54A6397D08EC}" presName="parentLin" presStyleCnt="0"/>
      <dgm:spPr/>
    </dgm:pt>
    <dgm:pt modelId="{AC56B390-0048-435C-A9A0-CD8F36D0A4A3}" type="pres">
      <dgm:prSet presAssocID="{C1059610-549A-471F-9C36-54A6397D08EC}" presName="parentLeftMargin" presStyleLbl="node1" presStyleIdx="2" presStyleCnt="4"/>
      <dgm:spPr/>
    </dgm:pt>
    <dgm:pt modelId="{4D311878-86D6-47AC-A6E3-50FDE1F8CAFF}" type="pres">
      <dgm:prSet presAssocID="{C1059610-549A-471F-9C36-54A6397D08EC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25E0E433-9398-404C-ABD8-86E73FA138EE}" type="pres">
      <dgm:prSet presAssocID="{C1059610-549A-471F-9C36-54A6397D08EC}" presName="negativeSpace" presStyleCnt="0"/>
      <dgm:spPr/>
    </dgm:pt>
    <dgm:pt modelId="{9A8913DD-A49B-459E-95DD-7160BF144F60}" type="pres">
      <dgm:prSet presAssocID="{C1059610-549A-471F-9C36-54A6397D08EC}" presName="childText" presStyleLbl="conFgAcc1" presStyleIdx="3" presStyleCnt="4" custLinFactNeighborX="-2315">
        <dgm:presLayoutVars>
          <dgm:bulletEnabled val="1"/>
        </dgm:presLayoutVars>
      </dgm:prSet>
      <dgm:spPr/>
    </dgm:pt>
  </dgm:ptLst>
  <dgm:cxnLst>
    <dgm:cxn modelId="{55A1C002-0D31-41F4-8F79-D4416D340D4C}" type="presOf" srcId="{C1059610-549A-471F-9C36-54A6397D08EC}" destId="{4D311878-86D6-47AC-A6E3-50FDE1F8CAFF}" srcOrd="1" destOrd="0" presId="urn:microsoft.com/office/officeart/2005/8/layout/list1"/>
    <dgm:cxn modelId="{91674A0A-CE33-4A7E-A0ED-F11322CA5F77}" type="presOf" srcId="{2BC704AF-BB93-475D-A91C-2EB3B0D89E12}" destId="{9A8913DD-A49B-459E-95DD-7160BF144F60}" srcOrd="0" destOrd="0" presId="urn:microsoft.com/office/officeart/2005/8/layout/list1"/>
    <dgm:cxn modelId="{D8D06612-1FA8-4972-A0AA-433C5B6C4E20}" type="presOf" srcId="{1FAA3846-6575-42F5-80C8-CF161C87F25E}" destId="{1B455FF7-BD7D-48E6-B5AE-EEC1A84424CB}" srcOrd="1" destOrd="0" presId="urn:microsoft.com/office/officeart/2005/8/layout/list1"/>
    <dgm:cxn modelId="{52B2C916-61AA-43DC-ADAA-86166EECE696}" type="presOf" srcId="{04A000C0-C007-416F-B2AE-2B5AF89F7AF4}" destId="{9F9B3085-F3BF-4E72-B861-868DF01DCEA4}" srcOrd="0" destOrd="0" presId="urn:microsoft.com/office/officeart/2005/8/layout/list1"/>
    <dgm:cxn modelId="{0703C837-E2E2-42F6-B40B-171418013D5F}" type="presOf" srcId="{C308EB63-0A3F-4821-A496-F023D5D40B0F}" destId="{D66A6CE3-A4BE-46F5-87D8-9169ED36E045}" srcOrd="0" destOrd="0" presId="urn:microsoft.com/office/officeart/2005/8/layout/list1"/>
    <dgm:cxn modelId="{68A9FF3D-7BA4-4A4D-8B5C-B1692B7FB98C}" srcId="{C1059610-549A-471F-9C36-54A6397D08EC}" destId="{2BC704AF-BB93-475D-A91C-2EB3B0D89E12}" srcOrd="0" destOrd="0" parTransId="{56A778D7-D542-45C6-8F06-F1FA7A85F024}" sibTransId="{30687464-F2B0-444A-A9EE-8102D359A950}"/>
    <dgm:cxn modelId="{B0473E40-E9E8-4525-B5B7-093D67C8EA70}" type="presOf" srcId="{04A000C0-C007-416F-B2AE-2B5AF89F7AF4}" destId="{CFD1157D-C166-462C-8862-DB580263E7FF}" srcOrd="1" destOrd="0" presId="urn:microsoft.com/office/officeart/2005/8/layout/list1"/>
    <dgm:cxn modelId="{D4D9415E-241D-4CBD-AEFE-C031C259A009}" type="presOf" srcId="{26A3D923-9478-43D4-A390-BCD629B1B0E4}" destId="{D66A6CE3-A4BE-46F5-87D8-9169ED36E045}" srcOrd="0" destOrd="1" presId="urn:microsoft.com/office/officeart/2005/8/layout/list1"/>
    <dgm:cxn modelId="{E3362E49-AB45-4545-AB40-1A5415E0D700}" srcId="{04A000C0-C007-416F-B2AE-2B5AF89F7AF4}" destId="{26A3D923-9478-43D4-A390-BCD629B1B0E4}" srcOrd="1" destOrd="0" parTransId="{4C79FC1A-E00C-474D-B2DC-501F68EEC957}" sibTransId="{ACC1C71A-A81D-47F1-BD05-22675035EFF2}"/>
    <dgm:cxn modelId="{22F7AF4F-CF49-49DD-93C6-2C229AA6E81E}" srcId="{7941F5B5-7108-4BED-8351-A3A2C74D2E7D}" destId="{1719AFD8-D69F-4EE5-87F5-1743C247A6FF}" srcOrd="0" destOrd="0" parTransId="{6CABB637-A49E-4EDE-A1D2-61675F89197D}" sibTransId="{66AA99F8-48BA-4D29-9929-C5DB736A4F98}"/>
    <dgm:cxn modelId="{18502474-CDD3-4DCD-80AB-84A712CE3026}" srcId="{1FAA3846-6575-42F5-80C8-CF161C87F25E}" destId="{927876FA-7D7F-4D62-8F9B-45B93EAA050B}" srcOrd="0" destOrd="0" parTransId="{8580F6F0-9726-40E3-870F-3161AAAF9AB3}" sibTransId="{25B6CC46-5697-47BC-8F69-4C82A077E5D2}"/>
    <dgm:cxn modelId="{97794255-4879-4D0E-A263-59AE4B747D6B}" srcId="{7941F5B5-7108-4BED-8351-A3A2C74D2E7D}" destId="{C1059610-549A-471F-9C36-54A6397D08EC}" srcOrd="3" destOrd="0" parTransId="{E953509C-6E52-407E-BC19-C1FB1D2F219F}" sibTransId="{249EE597-8103-4CAF-9FE8-BCF63E8FB1A3}"/>
    <dgm:cxn modelId="{8071CD56-C809-4306-BB10-B07605EA3BC6}" srcId="{7941F5B5-7108-4BED-8351-A3A2C74D2E7D}" destId="{1FAA3846-6575-42F5-80C8-CF161C87F25E}" srcOrd="1" destOrd="0" parTransId="{02B18EC3-8C09-4B4C-B54B-04481683A55A}" sibTransId="{EBF211B5-2306-4086-85E9-974CEBA0070D}"/>
    <dgm:cxn modelId="{71320A78-568B-45B8-861B-778691D18774}" type="presOf" srcId="{7941F5B5-7108-4BED-8351-A3A2C74D2E7D}" destId="{A608E515-62FB-482A-AA84-EAF591A377F1}" srcOrd="0" destOrd="0" presId="urn:microsoft.com/office/officeart/2005/8/layout/list1"/>
    <dgm:cxn modelId="{5F9DFB59-C051-4FA8-8B17-1A7554A84C67}" srcId="{7941F5B5-7108-4BED-8351-A3A2C74D2E7D}" destId="{04A000C0-C007-416F-B2AE-2B5AF89F7AF4}" srcOrd="2" destOrd="0" parTransId="{E0977796-A839-4B73-82F6-4804A3854968}" sibTransId="{0935BFBF-44C5-4AF0-8D6B-FE924B28A3DA}"/>
    <dgm:cxn modelId="{1D0A1D86-75C3-47EB-B8D2-9A33067B5D75}" type="presOf" srcId="{C1059610-549A-471F-9C36-54A6397D08EC}" destId="{AC56B390-0048-435C-A9A0-CD8F36D0A4A3}" srcOrd="0" destOrd="0" presId="urn:microsoft.com/office/officeart/2005/8/layout/list1"/>
    <dgm:cxn modelId="{78F26089-D100-4769-AE8C-FEDAC8517AB8}" type="presOf" srcId="{69888B11-128F-4E1A-8651-F811BBF5CA8C}" destId="{B3B6AB1F-29B0-4760-8E11-EF45F06292F2}" srcOrd="0" destOrd="0" presId="urn:microsoft.com/office/officeart/2005/8/layout/list1"/>
    <dgm:cxn modelId="{5F081F8D-7AA7-4310-B29B-E0575BC12F2B}" type="presOf" srcId="{1FAA3846-6575-42F5-80C8-CF161C87F25E}" destId="{35EDE4BF-8715-4DFD-ACF5-DD304424A268}" srcOrd="0" destOrd="0" presId="urn:microsoft.com/office/officeart/2005/8/layout/list1"/>
    <dgm:cxn modelId="{BD388CA3-0596-43EC-84B7-00A578A6048A}" type="presOf" srcId="{1719AFD8-D69F-4EE5-87F5-1743C247A6FF}" destId="{B71F83B5-98B2-4005-85E7-B35700A7CA0F}" srcOrd="1" destOrd="0" presId="urn:microsoft.com/office/officeart/2005/8/layout/list1"/>
    <dgm:cxn modelId="{64E748A9-C452-4197-99EF-54C11588B97D}" type="presOf" srcId="{1719AFD8-D69F-4EE5-87F5-1743C247A6FF}" destId="{2B4F2F1F-8562-4934-90D0-8AAD4C0BB674}" srcOrd="0" destOrd="0" presId="urn:microsoft.com/office/officeart/2005/8/layout/list1"/>
    <dgm:cxn modelId="{34D75AA9-C3E4-419A-B27A-6BB0D0192ABA}" srcId="{1719AFD8-D69F-4EE5-87F5-1743C247A6FF}" destId="{69888B11-128F-4E1A-8651-F811BBF5CA8C}" srcOrd="0" destOrd="0" parTransId="{1052AA7B-FC71-47A1-A237-391D26A3243B}" sibTransId="{75D1962B-8DD6-4F3D-955F-7FE7591E1DA9}"/>
    <dgm:cxn modelId="{4F983BB7-DAC4-4A19-B4C1-44BF99FC7D6D}" srcId="{04A000C0-C007-416F-B2AE-2B5AF89F7AF4}" destId="{C308EB63-0A3F-4821-A496-F023D5D40B0F}" srcOrd="0" destOrd="0" parTransId="{F2DA4AD8-7A7E-46D2-90FB-0220E5B34C37}" sibTransId="{57149765-FF90-4306-9708-08397B6269E7}"/>
    <dgm:cxn modelId="{984426E8-8183-4D45-932A-213029B258E8}" type="presOf" srcId="{927876FA-7D7F-4D62-8F9B-45B93EAA050B}" destId="{2FF40B64-C89D-47D3-989F-C0C153A2F428}" srcOrd="0" destOrd="0" presId="urn:microsoft.com/office/officeart/2005/8/layout/list1"/>
    <dgm:cxn modelId="{0BA8DD4B-33DB-4226-988A-BD7A7FE7CB8C}" type="presParOf" srcId="{A608E515-62FB-482A-AA84-EAF591A377F1}" destId="{95CEDF28-E341-4A04-9325-99415722F4A4}" srcOrd="0" destOrd="0" presId="urn:microsoft.com/office/officeart/2005/8/layout/list1"/>
    <dgm:cxn modelId="{00AE6C57-2096-47C7-9D8B-2EF7E53E05A9}" type="presParOf" srcId="{95CEDF28-E341-4A04-9325-99415722F4A4}" destId="{2B4F2F1F-8562-4934-90D0-8AAD4C0BB674}" srcOrd="0" destOrd="0" presId="urn:microsoft.com/office/officeart/2005/8/layout/list1"/>
    <dgm:cxn modelId="{6DB8A4DA-DAC9-44A5-B90F-B5F44483BA3B}" type="presParOf" srcId="{95CEDF28-E341-4A04-9325-99415722F4A4}" destId="{B71F83B5-98B2-4005-85E7-B35700A7CA0F}" srcOrd="1" destOrd="0" presId="urn:microsoft.com/office/officeart/2005/8/layout/list1"/>
    <dgm:cxn modelId="{901998A6-5DEA-44A0-9815-D721647F5424}" type="presParOf" srcId="{A608E515-62FB-482A-AA84-EAF591A377F1}" destId="{F4FE7974-8E43-462A-8896-4E48B3AC0200}" srcOrd="1" destOrd="0" presId="urn:microsoft.com/office/officeart/2005/8/layout/list1"/>
    <dgm:cxn modelId="{AA92FD1B-2CC1-47C6-9ABC-CBC2DEC7D2EF}" type="presParOf" srcId="{A608E515-62FB-482A-AA84-EAF591A377F1}" destId="{B3B6AB1F-29B0-4760-8E11-EF45F06292F2}" srcOrd="2" destOrd="0" presId="urn:microsoft.com/office/officeart/2005/8/layout/list1"/>
    <dgm:cxn modelId="{B5CE5780-9B34-4D71-8AB3-73397493AD1D}" type="presParOf" srcId="{A608E515-62FB-482A-AA84-EAF591A377F1}" destId="{0455F7D6-A0B0-47F7-BEE7-E2F84DE4CD55}" srcOrd="3" destOrd="0" presId="urn:microsoft.com/office/officeart/2005/8/layout/list1"/>
    <dgm:cxn modelId="{D894E6B1-E2ED-4AC4-99FB-2A41A32F8C91}" type="presParOf" srcId="{A608E515-62FB-482A-AA84-EAF591A377F1}" destId="{2FAEB9EA-98AB-44FC-89EB-ADFF2AA8D916}" srcOrd="4" destOrd="0" presId="urn:microsoft.com/office/officeart/2005/8/layout/list1"/>
    <dgm:cxn modelId="{DAAA9838-84C4-4BE9-98F7-C1362C66653C}" type="presParOf" srcId="{2FAEB9EA-98AB-44FC-89EB-ADFF2AA8D916}" destId="{35EDE4BF-8715-4DFD-ACF5-DD304424A268}" srcOrd="0" destOrd="0" presId="urn:microsoft.com/office/officeart/2005/8/layout/list1"/>
    <dgm:cxn modelId="{10378E25-C54A-4978-B7D7-E55A16A89B89}" type="presParOf" srcId="{2FAEB9EA-98AB-44FC-89EB-ADFF2AA8D916}" destId="{1B455FF7-BD7D-48E6-B5AE-EEC1A84424CB}" srcOrd="1" destOrd="0" presId="urn:microsoft.com/office/officeart/2005/8/layout/list1"/>
    <dgm:cxn modelId="{EBB9417E-CDFE-485C-A444-9233824A3F9F}" type="presParOf" srcId="{A608E515-62FB-482A-AA84-EAF591A377F1}" destId="{B17EA62E-7D29-414C-9713-0388EF6BFD27}" srcOrd="5" destOrd="0" presId="urn:microsoft.com/office/officeart/2005/8/layout/list1"/>
    <dgm:cxn modelId="{6C6F0752-98B8-41CE-9D62-1EA96D30F0F1}" type="presParOf" srcId="{A608E515-62FB-482A-AA84-EAF591A377F1}" destId="{2FF40B64-C89D-47D3-989F-C0C153A2F428}" srcOrd="6" destOrd="0" presId="urn:microsoft.com/office/officeart/2005/8/layout/list1"/>
    <dgm:cxn modelId="{5140AD89-9477-4204-92E5-89A48A52D2E2}" type="presParOf" srcId="{A608E515-62FB-482A-AA84-EAF591A377F1}" destId="{35BB3239-AF99-4FBD-8D56-D9768F365EBF}" srcOrd="7" destOrd="0" presId="urn:microsoft.com/office/officeart/2005/8/layout/list1"/>
    <dgm:cxn modelId="{6A3D4BF0-3818-4E02-8299-A552C0A16575}" type="presParOf" srcId="{A608E515-62FB-482A-AA84-EAF591A377F1}" destId="{3414B1AE-CD0B-4EE6-8487-067AB1186BC7}" srcOrd="8" destOrd="0" presId="urn:microsoft.com/office/officeart/2005/8/layout/list1"/>
    <dgm:cxn modelId="{AA4C28C7-377D-4CA4-A88B-E32ED2C6CCBC}" type="presParOf" srcId="{3414B1AE-CD0B-4EE6-8487-067AB1186BC7}" destId="{9F9B3085-F3BF-4E72-B861-868DF01DCEA4}" srcOrd="0" destOrd="0" presId="urn:microsoft.com/office/officeart/2005/8/layout/list1"/>
    <dgm:cxn modelId="{86E83A43-034E-41D4-A224-C59579AFFF42}" type="presParOf" srcId="{3414B1AE-CD0B-4EE6-8487-067AB1186BC7}" destId="{CFD1157D-C166-462C-8862-DB580263E7FF}" srcOrd="1" destOrd="0" presId="urn:microsoft.com/office/officeart/2005/8/layout/list1"/>
    <dgm:cxn modelId="{58191E97-E1CF-4AF7-8672-C342E46AB8AA}" type="presParOf" srcId="{A608E515-62FB-482A-AA84-EAF591A377F1}" destId="{436A72D2-2CE1-4403-9B4B-DEC413DF5BF9}" srcOrd="9" destOrd="0" presId="urn:microsoft.com/office/officeart/2005/8/layout/list1"/>
    <dgm:cxn modelId="{B22C5E77-3A47-4E7A-A0FE-BA9C0DEFB086}" type="presParOf" srcId="{A608E515-62FB-482A-AA84-EAF591A377F1}" destId="{D66A6CE3-A4BE-46F5-87D8-9169ED36E045}" srcOrd="10" destOrd="0" presId="urn:microsoft.com/office/officeart/2005/8/layout/list1"/>
    <dgm:cxn modelId="{36A4A90B-0CAB-4EDB-9A5C-06231D067C54}" type="presParOf" srcId="{A608E515-62FB-482A-AA84-EAF591A377F1}" destId="{450F63F3-93D7-4E64-8FEE-5FB9C195FB8A}" srcOrd="11" destOrd="0" presId="urn:microsoft.com/office/officeart/2005/8/layout/list1"/>
    <dgm:cxn modelId="{36B8C618-EFEA-4607-8E21-EA4DBD641A73}" type="presParOf" srcId="{A608E515-62FB-482A-AA84-EAF591A377F1}" destId="{92DB1B90-873F-4405-9BEA-313ABE41E6FD}" srcOrd="12" destOrd="0" presId="urn:microsoft.com/office/officeart/2005/8/layout/list1"/>
    <dgm:cxn modelId="{C702F71E-4A32-4B64-820E-0FA54C85A7DE}" type="presParOf" srcId="{92DB1B90-873F-4405-9BEA-313ABE41E6FD}" destId="{AC56B390-0048-435C-A9A0-CD8F36D0A4A3}" srcOrd="0" destOrd="0" presId="urn:microsoft.com/office/officeart/2005/8/layout/list1"/>
    <dgm:cxn modelId="{B87105AF-A533-4A8E-91BB-BFB90DC3CDA6}" type="presParOf" srcId="{92DB1B90-873F-4405-9BEA-313ABE41E6FD}" destId="{4D311878-86D6-47AC-A6E3-50FDE1F8CAFF}" srcOrd="1" destOrd="0" presId="urn:microsoft.com/office/officeart/2005/8/layout/list1"/>
    <dgm:cxn modelId="{0B4F199B-F479-4135-AAE1-F9CFCE51EFDF}" type="presParOf" srcId="{A608E515-62FB-482A-AA84-EAF591A377F1}" destId="{25E0E433-9398-404C-ABD8-86E73FA138EE}" srcOrd="13" destOrd="0" presId="urn:microsoft.com/office/officeart/2005/8/layout/list1"/>
    <dgm:cxn modelId="{65364DE5-60E1-40F6-9F59-FCFF0F49A964}" type="presParOf" srcId="{A608E515-62FB-482A-AA84-EAF591A377F1}" destId="{9A8913DD-A49B-459E-95DD-7160BF144F60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BE89F-1358-4F01-876E-26556D5F3256}">
      <dsp:nvSpPr>
        <dsp:cNvPr id="0" name=""/>
        <dsp:cNvSpPr/>
      </dsp:nvSpPr>
      <dsp:spPr>
        <a:xfrm rot="5400000">
          <a:off x="6815312" y="-2751782"/>
          <a:ext cx="1162843" cy="696163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 dirty="0">
              <a:solidFill>
                <a:schemeClr val="bg1"/>
              </a:solidFill>
            </a:rPr>
            <a:t>MRAs block aldosterone, binding at mineralocorticoid receptors in the kidney, heart, and vasculature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Aldosterone contributes to sodium and water retention, potassium loss, fibrosis, and inflammation</a:t>
          </a:r>
        </a:p>
      </dsp:txBody>
      <dsp:txXfrm rot="-5400000">
        <a:off x="3915918" y="204377"/>
        <a:ext cx="6904867" cy="1049313"/>
      </dsp:txXfrm>
    </dsp:sp>
    <dsp:sp modelId="{8DC36586-730C-4A0C-83D7-31706DB1D824}">
      <dsp:nvSpPr>
        <dsp:cNvPr id="0" name=""/>
        <dsp:cNvSpPr/>
      </dsp:nvSpPr>
      <dsp:spPr>
        <a:xfrm>
          <a:off x="0" y="2255"/>
          <a:ext cx="3915918" cy="1453554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Mechanism of action</a:t>
          </a:r>
        </a:p>
      </dsp:txBody>
      <dsp:txXfrm>
        <a:off x="70957" y="73212"/>
        <a:ext cx="3774004" cy="1311640"/>
      </dsp:txXfrm>
    </dsp:sp>
    <dsp:sp modelId="{C6692D01-B382-4545-8AE1-BE1C49156C9A}">
      <dsp:nvSpPr>
        <dsp:cNvPr id="0" name=""/>
        <dsp:cNvSpPr/>
      </dsp:nvSpPr>
      <dsp:spPr>
        <a:xfrm rot="5400000">
          <a:off x="6592311" y="-1151729"/>
          <a:ext cx="1594398" cy="6954833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Decreased sodium and water retention </a:t>
          </a:r>
          <a:r>
            <a:rPr lang="en-US" sz="1800" kern="120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sz="1800" kern="1200">
              <a:solidFill>
                <a:schemeClr val="bg1"/>
              </a:solidFill>
            </a:rPr>
            <a:t> lower preload and congestion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Decreased myocardial and vascular fibrosis </a:t>
          </a:r>
          <a:r>
            <a:rPr lang="en-US" sz="1800" kern="1200">
              <a:solidFill>
                <a:schemeClr val="bg1"/>
              </a:solidFill>
              <a:sym typeface="Wingdings" panose="05000000000000000000" pitchFamily="2" charset="2"/>
            </a:rPr>
            <a:t></a:t>
          </a:r>
          <a:r>
            <a:rPr lang="en-US" sz="1800" kern="1200">
              <a:solidFill>
                <a:schemeClr val="bg1"/>
              </a:solidFill>
            </a:rPr>
            <a:t> improved remodeling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Decreased inflammatory cytokines and oxidative stress </a:t>
          </a:r>
        </a:p>
      </dsp:txBody>
      <dsp:txXfrm rot="-5400000">
        <a:off x="3912094" y="1606320"/>
        <a:ext cx="6877001" cy="1438734"/>
      </dsp:txXfrm>
    </dsp:sp>
    <dsp:sp modelId="{BB5D1383-53C9-4137-B719-D9DBE840B603}">
      <dsp:nvSpPr>
        <dsp:cNvPr id="0" name=""/>
        <dsp:cNvSpPr/>
      </dsp:nvSpPr>
      <dsp:spPr>
        <a:xfrm>
          <a:off x="0" y="1598910"/>
          <a:ext cx="3912093" cy="145355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Therapeutic effects</a:t>
          </a:r>
        </a:p>
      </dsp:txBody>
      <dsp:txXfrm>
        <a:off x="70957" y="1669867"/>
        <a:ext cx="3770179" cy="1311640"/>
      </dsp:txXfrm>
    </dsp:sp>
    <dsp:sp modelId="{7633A864-D079-4133-A825-2CDD695B8D8E}">
      <dsp:nvSpPr>
        <dsp:cNvPr id="0" name=""/>
        <dsp:cNvSpPr/>
      </dsp:nvSpPr>
      <dsp:spPr>
        <a:xfrm rot="5400000">
          <a:off x="6815312" y="441525"/>
          <a:ext cx="1162843" cy="696163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Proven mortality and morbidity reduction in </a:t>
          </a:r>
          <a:r>
            <a:rPr lang="en-US" sz="1800" kern="1200" err="1">
              <a:solidFill>
                <a:schemeClr val="bg1"/>
              </a:solidFill>
            </a:rPr>
            <a:t>HFrEF</a:t>
          </a:r>
          <a:endParaRPr lang="en-US" sz="1800" kern="1200">
            <a:solidFill>
              <a:schemeClr val="bg1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Limited but emerging evidence in HFmrEF/HFpEF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 dirty="0">
              <a:solidFill>
                <a:schemeClr val="bg1"/>
              </a:solidFill>
            </a:rPr>
            <a:t>Decreased rates of hyperkalemia and decreased hormonal effects with nonsteroidal MRA​</a:t>
          </a:r>
        </a:p>
      </dsp:txBody>
      <dsp:txXfrm rot="-5400000">
        <a:off x="3915918" y="3397685"/>
        <a:ext cx="6904867" cy="1049313"/>
      </dsp:txXfrm>
    </dsp:sp>
    <dsp:sp modelId="{0FAEB806-E01D-4653-A458-AEE743D1FB0F}">
      <dsp:nvSpPr>
        <dsp:cNvPr id="0" name=""/>
        <dsp:cNvSpPr/>
      </dsp:nvSpPr>
      <dsp:spPr>
        <a:xfrm>
          <a:off x="0" y="3195564"/>
          <a:ext cx="3915918" cy="145355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Clinical benefit</a:t>
          </a:r>
        </a:p>
      </dsp:txBody>
      <dsp:txXfrm>
        <a:off x="70957" y="3266521"/>
        <a:ext cx="3774004" cy="1311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B6AB1F-29B0-4760-8E11-EF45F06292F2}">
      <dsp:nvSpPr>
        <dsp:cNvPr id="0" name=""/>
        <dsp:cNvSpPr/>
      </dsp:nvSpPr>
      <dsp:spPr>
        <a:xfrm>
          <a:off x="0" y="243528"/>
          <a:ext cx="10434637" cy="672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844" tIns="291592" rIns="80984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Consider MRAs as a standard therapy to reduce HF events and improve outcomes</a:t>
          </a:r>
        </a:p>
      </dsp:txBody>
      <dsp:txXfrm>
        <a:off x="0" y="243528"/>
        <a:ext cx="10434637" cy="672525"/>
      </dsp:txXfrm>
    </dsp:sp>
    <dsp:sp modelId="{B71F83B5-98B2-4005-85E7-B35700A7CA0F}">
      <dsp:nvSpPr>
        <dsp:cNvPr id="0" name=""/>
        <dsp:cNvSpPr/>
      </dsp:nvSpPr>
      <dsp:spPr>
        <a:xfrm>
          <a:off x="521731" y="46032"/>
          <a:ext cx="730424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83" tIns="0" rIns="2760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Routine Use in HFmrEF/HFpEF</a:t>
          </a:r>
          <a:endParaRPr lang="en-US" sz="1800" b="1" kern="1200" dirty="0"/>
        </a:p>
      </dsp:txBody>
      <dsp:txXfrm>
        <a:off x="541906" y="66207"/>
        <a:ext cx="7263895" cy="372930"/>
      </dsp:txXfrm>
    </dsp:sp>
    <dsp:sp modelId="{2FF40B64-C89D-47D3-989F-C0C153A2F428}">
      <dsp:nvSpPr>
        <dsp:cNvPr id="0" name=""/>
        <dsp:cNvSpPr/>
      </dsp:nvSpPr>
      <dsp:spPr>
        <a:xfrm>
          <a:off x="0" y="1207437"/>
          <a:ext cx="10434637" cy="926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844" tIns="291592" rIns="80984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Prioritize MRAs in patients with signs of volume overload, elevated natriuretic peptides, or concurrent kidney-metabolic disorders</a:t>
          </a:r>
        </a:p>
      </dsp:txBody>
      <dsp:txXfrm>
        <a:off x="0" y="1207437"/>
        <a:ext cx="10434637" cy="926100"/>
      </dsp:txXfrm>
    </dsp:sp>
    <dsp:sp modelId="{1B455FF7-BD7D-48E6-B5AE-EEC1A84424CB}">
      <dsp:nvSpPr>
        <dsp:cNvPr id="0" name=""/>
        <dsp:cNvSpPr/>
      </dsp:nvSpPr>
      <dsp:spPr>
        <a:xfrm>
          <a:off x="521731" y="1000797"/>
          <a:ext cx="730424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83" tIns="0" rIns="2760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Patient Selection</a:t>
          </a:r>
          <a:endParaRPr lang="en-US" sz="1800" b="1" kern="1200" dirty="0"/>
        </a:p>
      </dsp:txBody>
      <dsp:txXfrm>
        <a:off x="541906" y="1020972"/>
        <a:ext cx="7263895" cy="372930"/>
      </dsp:txXfrm>
    </dsp:sp>
    <dsp:sp modelId="{D66A6CE3-A4BE-46F5-87D8-9169ED36E045}">
      <dsp:nvSpPr>
        <dsp:cNvPr id="0" name=""/>
        <dsp:cNvSpPr/>
      </dsp:nvSpPr>
      <dsp:spPr>
        <a:xfrm>
          <a:off x="0" y="2415777"/>
          <a:ext cx="10434637" cy="1234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844" tIns="291592" rIns="80984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Regularly monitor potassium and renal function to mitigate hyperkalemia risk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Consider nonsteroidal MRAs as they may offer a favorable safety profile, especially in patients with CKM syndrome </a:t>
          </a:r>
        </a:p>
      </dsp:txBody>
      <dsp:txXfrm>
        <a:off x="0" y="2415777"/>
        <a:ext cx="10434637" cy="1234800"/>
      </dsp:txXfrm>
    </dsp:sp>
    <dsp:sp modelId="{CFD1157D-C166-462C-8862-DB580263E7FF}">
      <dsp:nvSpPr>
        <dsp:cNvPr id="0" name=""/>
        <dsp:cNvSpPr/>
      </dsp:nvSpPr>
      <dsp:spPr>
        <a:xfrm>
          <a:off x="521731" y="2209137"/>
          <a:ext cx="730424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83" tIns="0" rIns="2760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Monitoring and Safety</a:t>
          </a:r>
          <a:endParaRPr lang="en-US" sz="1800" b="1" kern="1200" dirty="0"/>
        </a:p>
      </dsp:txBody>
      <dsp:txXfrm>
        <a:off x="541906" y="2229312"/>
        <a:ext cx="7263895" cy="372930"/>
      </dsp:txXfrm>
    </dsp:sp>
    <dsp:sp modelId="{9A8913DD-A49B-459E-95DD-7160BF144F60}">
      <dsp:nvSpPr>
        <dsp:cNvPr id="0" name=""/>
        <dsp:cNvSpPr/>
      </dsp:nvSpPr>
      <dsp:spPr>
        <a:xfrm>
          <a:off x="0" y="3932817"/>
          <a:ext cx="10434637" cy="6725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9844" tIns="291592" rIns="809844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§"/>
          </a:pPr>
          <a:r>
            <a:rPr lang="en-US" sz="1800" kern="1200">
              <a:solidFill>
                <a:schemeClr val="bg1"/>
              </a:solidFill>
            </a:rPr>
            <a:t>Coordinate care among cardiologists, nephrologists, and primary care to optimize outcomes</a:t>
          </a:r>
        </a:p>
      </dsp:txBody>
      <dsp:txXfrm>
        <a:off x="0" y="3932817"/>
        <a:ext cx="10434637" cy="672525"/>
      </dsp:txXfrm>
    </dsp:sp>
    <dsp:sp modelId="{4D311878-86D6-47AC-A6E3-50FDE1F8CAFF}">
      <dsp:nvSpPr>
        <dsp:cNvPr id="0" name=""/>
        <dsp:cNvSpPr/>
      </dsp:nvSpPr>
      <dsp:spPr>
        <a:xfrm>
          <a:off x="521731" y="3726177"/>
          <a:ext cx="7304245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083" tIns="0" rIns="27608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Multidisciplinary Approach </a:t>
          </a:r>
          <a:endParaRPr lang="en-US" sz="1800" b="1" kern="1200" dirty="0"/>
        </a:p>
      </dsp:txBody>
      <dsp:txXfrm>
        <a:off x="541906" y="3746352"/>
        <a:ext cx="7263895" cy="372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2B3FBE-92AA-E043-CDE5-264F3BF0FD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E13BE-8FB4-4464-A011-749EAAD53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FCE45961-8EBC-4ABB-A06F-A2AB0FB728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9A9B635-F3A6-4A6C-A2A7-3BE84F317E1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3F91814F-6E8B-4495-875C-BBC65746A25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3575FA76-5996-41B2-807C-74C521B1881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0966" name="Rectangle 6">
            <a:extLst>
              <a:ext uri="{FF2B5EF4-FFF2-40B4-BE49-F238E27FC236}">
                <a16:creationId xmlns:a16="http://schemas.microsoft.com/office/drawing/2014/main" id="{EE30801C-5D2D-4989-97AF-1BB6980EDA5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503613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sz="10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©2012 Clinical Care Options, LLC. All rights reserved</a:t>
            </a:r>
          </a:p>
        </p:txBody>
      </p:sp>
      <p:sp>
        <p:nvSpPr>
          <p:cNvPr id="40967" name="Rectangle 7">
            <a:extLst>
              <a:ext uri="{FF2B5EF4-FFF2-40B4-BE49-F238E27FC236}">
                <a16:creationId xmlns:a16="http://schemas.microsoft.com/office/drawing/2014/main" id="{83D8BBC4-4244-4B4D-899A-EE5002DAC7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2FB72F01-6714-4A31-8C22-8E0F1B091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362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Clinical Care Options website reflect the views of the authors of the CCO material, not those of Clinical Care Options, LLC; Clinical Education Alliance, LLC; the CME providers;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  <a:p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57C017C7-DD01-4F77-AB2E-C2B7D56099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B978B31-E2A9-42F9-87A7-58A14B1A990D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E167D70B-CFD7-426A-A2D6-6BEF492415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3EDB4D75-9418-4DA4-9621-498D9ED4A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slide lists the faculty who were involved in the production of these slides.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This slide lists the disclosure information of the faculty and staff involved in the development of these slides.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HFmrEF, heart failure with mildly reduced ejection fraction; HFpEF, heart failure with preserved ejection fraction.</a:t>
            </a:r>
          </a:p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705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HFmrEF, heart failure with mildly reduced ejection fraction; HFpEF, heart failure with preserved ejection fraction.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buNone/>
            </a:pPr>
            <a:endParaRPr lang="en-US" sz="1100" i="1" dirty="0">
              <a:solidFill>
                <a:srgbClr val="E04A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7297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Symbol" panose="05050102010706020507" pitchFamily="18" charset="2"/>
              <a:buNone/>
            </a:pP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HF, heart failure; HFmrEF, heart failure with mildly reduced ejection fraction; HFpEF, heart failure with preserved ejection fraction; HFrEF, heart failure with reduced ejection fraction.</a:t>
            </a:r>
          </a:p>
          <a:p>
            <a:pPr marL="0" marR="0" lvl="0" indent="0">
              <a:buFont typeface="Symbol" panose="05050102010706020507" pitchFamily="18" charset="2"/>
              <a:buNone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8140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C6890-76FA-4F9E-FC77-E02D2C16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0F406F-8510-B809-85FE-7DAEF87813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32A5E1-9D25-5C65-1799-3A137A8FD7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Symbol" panose="05050102010706020507" pitchFamily="18" charset="2"/>
              <a:buNone/>
            </a:pP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CKD, chronic kidney disease; HFmrEF, heart failure with mildly reduced ejection fraction; HFpEF, heart failure with preserved ejection fraction.</a:t>
            </a:r>
          </a:p>
          <a:p>
            <a:pPr marL="0" marR="0" lvl="0" indent="0">
              <a:buFont typeface="Symbol" panose="05050102010706020507" pitchFamily="18" charset="2"/>
              <a:buNone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99CB9-5CA1-73F2-B3AF-4C941A083D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2693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207F9-3830-C884-FC6F-4EE7626A1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686223-929A-DB21-974C-ADAA555C3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BEC75-9D69-8F97-B042-98879554E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Symbol" panose="05050102010706020507" pitchFamily="18" charset="2"/>
              <a:buNone/>
            </a:pP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ACE, angiotensin-converting enzyme; CKD, chronic kidney disease; eGFR, estimated glomerular filtration rate; LVEF, left ventricular ejection fraction; NYHA, New York Heart Association; SGLT2, sodium-glucose cotransporter 2; T2D, type 2 diabetes.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A92E0D-25EA-319F-D3A4-7F237D4766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4909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FB9BF-20A3-0D8A-C156-6B9DA1519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05A960-6E9A-7F36-316D-F853D5D2B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D30FC8-2B1C-16F3-25EF-4CD9B03E7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Symbol" panose="05050102010706020507" pitchFamily="18" charset="2"/>
              <a:buNone/>
            </a:pP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CKD, chronic kidney disease; MRA, mineralocorticoid receptor antagonist.</a:t>
            </a:r>
          </a:p>
          <a:p>
            <a:pPr marL="0" marR="0" lvl="0" indent="0">
              <a:buFont typeface="Symbol" panose="05050102010706020507" pitchFamily="18" charset="2"/>
              <a:buNone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1D0E0-F900-1E26-272C-C2868390F3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44126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MRA, mineralocorticoid receptor antagonist.</a:t>
            </a:r>
            <a:endParaRPr lang="en-US" i="1" dirty="0"/>
          </a:p>
          <a:p>
            <a:pPr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9216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0" i="1" dirty="0">
                <a:solidFill>
                  <a:srgbClr val="111111"/>
                </a:solidFill>
                <a:effectLst/>
                <a:latin typeface="Roboto" panose="02000000000000000000" pitchFamily="2" charset="0"/>
              </a:rPr>
              <a:t>CKD, chronic kidney disease; HF, heart failure; MR, mineralocorticoid receptor; VSMC, vascular smooth muscle cells.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="0" i="0" dirty="0">
              <a:solidFill>
                <a:srgbClr val="111111"/>
              </a:solidFill>
              <a:effectLst/>
              <a:latin typeface="Roboto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2940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HFmrEF, heart failure with mildly reduced ejection fraction; HFpEF, heart failure with preserved ejection fraction; HFrEF, heart failure with reduced ejection fraction; MRA, mineralocorticoid receptor antagonist.</a:t>
            </a:r>
          </a:p>
          <a:p>
            <a:pPr marL="0" marR="0" lvl="0" indent="0">
              <a:buFont typeface="Symbol" panose="05050102010706020507" pitchFamily="18" charset="2"/>
              <a:buNone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3204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ACE, angiotensin-converting enzyme; ARB, </a:t>
            </a:r>
            <a:r>
              <a:rPr lang="en-US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angiotensin receptor blocker; CKD, chronic kidney disease; HF, heart failure; </a:t>
            </a:r>
            <a:r>
              <a:rPr lang="en-US" b="0" i="1" dirty="0" err="1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HFrEF</a:t>
            </a:r>
            <a:r>
              <a:rPr lang="en-US" b="0" i="1" dirty="0">
                <a:solidFill>
                  <a:srgbClr val="333333"/>
                </a:solidFill>
                <a:effectLst/>
                <a:latin typeface="Open Sans" panose="020B0606030504020204" pitchFamily="34" charset="0"/>
              </a:rPr>
              <a:t>, heart failure with reduced ejection fraction; 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MRA, mineralocorticoid receptor antagonist; T2D, type 2 diabetes.</a:t>
            </a:r>
            <a:endParaRPr lang="da-DK" i="1" dirty="0"/>
          </a:p>
          <a:p>
            <a:endParaRPr lang="da-DK" sz="3600" b="1" kern="0" dirty="0">
              <a:solidFill>
                <a:srgbClr val="455560"/>
              </a:solidFill>
              <a:latin typeface="Calibri" panose="020F0502020204030204" pitchFamily="34" charset="0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08212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ACE, angiotensin-converting enzyme; HF, heart failure; </a:t>
            </a:r>
            <a:r>
              <a:rPr lang="en-US" sz="1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HFpEF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heart failure with preserved ejection fraction; HFrEF, heart failure with reduced ejection fraction; MI, myocardial infarction; MRA, mineralocorticoid receptor antagonist; NYHA, New York Heart Association.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20808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HFmrEF, heart failure with mildly reduced ejection fraction; HFpEF, heart failure with preserved ejection fraction; HFrEF, heart failure with reduced ejection fraction; MRA, mineralocorticoid receptor antagonist.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008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0AF80-D861-F09F-B6A9-D892D0DEC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0BB1FA-B16C-5EC6-A1F5-9C56535B24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594B30-9427-3BE8-0803-3476E54B0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buNone/>
            </a:pP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MRA, mineralocorticoid receptor antagonist.</a:t>
            </a:r>
            <a:endParaRPr lang="en-US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buNone/>
            </a:pPr>
            <a:endParaRPr lang="en-US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>
              <a:buNone/>
            </a:pPr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B2925-5205-A050-CA5E-7041EEBE59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29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CV, cardiovascular; eGFR, </a:t>
            </a:r>
            <a:r>
              <a:rPr lang="en-US" b="0" i="1" dirty="0">
                <a:solidFill>
                  <a:srgbClr val="001D35"/>
                </a:solidFill>
                <a:effectLst/>
                <a:latin typeface="Google Sans"/>
              </a:rPr>
              <a:t>estimated glomerular filtration rate; HF, heart failure; 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KCCQ-TSS, </a:t>
            </a:r>
            <a:r>
              <a:rPr lang="en-US" b="0" i="1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Kansas City Cardiomyopathy Questionnaire total symptom score;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LVEF, left ventricular ejection fraction; NYHA, New York Heart Association.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A706D5D-BA9E-474C-832C-43429F8B49A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478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None/>
              <a:tabLst/>
              <a:defRPr/>
            </a:pPr>
            <a:r>
              <a:rPr lang="en-US" sz="11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ACE, angiotensin converting enzyme; ARB, angiotensin receptor blocker; ARN, angiotensin receptor-neprilysin; CCB, calcium channel blocker; HF, heart failure; LVEF, left ventricular ejection fraction; NYHA, New York Heart Association; SGLT2, sodium-glucose cotransporter 2; SD, standard deviation.</a:t>
            </a:r>
            <a:endParaRPr lang="en-US" sz="1100" i="1" dirty="0"/>
          </a:p>
          <a:p>
            <a:pPr marL="0" marR="0" lvl="0" indent="0">
              <a:buFont typeface="Symbol" panose="05050102010706020507" pitchFamily="18" charset="2"/>
              <a:buNone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03188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CV, cardiovascular; HF, heart failure.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0977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HF, heart failure.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24224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HF, heart failure; KCCQ-TSS, </a:t>
            </a:r>
            <a:r>
              <a:rPr lang="en-US" b="0" i="1" dirty="0">
                <a:solidFill>
                  <a:srgbClr val="1B1B1B"/>
                </a:solidFill>
                <a:effectLst/>
                <a:latin typeface="Roboto" panose="02000000000000000000" pitchFamily="2" charset="0"/>
              </a:rPr>
              <a:t>Kansas City Cardiomyopathy Questionnaire total symptom score;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NYHA, New York Heart Association; SD, standard deviation.</a:t>
            </a:r>
            <a:endParaRPr lang="en-US" sz="1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5969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001D35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HF, heart failure; 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SGLT2, sodium-glucose cotransporter 2.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72760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AE, adverse event.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55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solidFill>
                  <a:srgbClr val="001D35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HF, heart failure; 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HFmrEF, heart failure with mildly reduced ejection fraction; HFpEF, heart failure with preserved ejection fraction; LVEF, left ventricular ejection fraction; SGLT2, sodium-glucose cotransporter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4029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Symbol" panose="05050102010706020507" pitchFamily="18" charset="2"/>
              <a:buNone/>
            </a:pPr>
            <a:r>
              <a:rPr lang="en-US" sz="1200" b="0" i="1" dirty="0">
                <a:solidFill>
                  <a:srgbClr val="001D35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CKM, cardio-kidney-metabolic; HF, heart failure; 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HFmrEF, heart failure with mildly reduced ejection fraction; HFpEF, heart failure with preserved ejection fraction; MRA, </a:t>
            </a:r>
            <a:r>
              <a:rPr lang="en-US" b="0" i="1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mineralocorticoid receptor antagonist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58991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Symbol" panose="05050102010706020507" pitchFamily="18" charset="2"/>
              <a:buNone/>
            </a:pPr>
            <a:r>
              <a:rPr lang="en-US" sz="1200" b="0" i="1" dirty="0">
                <a:solidFill>
                  <a:srgbClr val="001D35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CKM, cardio-kidney-metabolic; HF, heart failure; 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HFmrEF, heart failure with mildly reduced ejection fraction; HFpEF, heart failure with preserved ejection fraction; MRA, </a:t>
            </a:r>
            <a:r>
              <a:rPr lang="en-US" b="0" i="1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mineralocorticoid receptor antagonist.</a:t>
            </a:r>
            <a:endParaRPr lang="en-US" sz="1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7725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buNone/>
            </a:pPr>
            <a:r>
              <a:rPr lang="en-US" sz="1800" b="1" i="1" dirty="0">
                <a:solidFill>
                  <a:srgbClr val="F15D2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7967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CKD, chronic kidney disease; eGFR, estimated glomerular filtration rate; NYHA, New York Heart Association;  </a:t>
            </a:r>
            <a:r>
              <a:rPr lang="en-US" i="1" dirty="0" err="1"/>
              <a:t>SCr</a:t>
            </a:r>
            <a:r>
              <a:rPr lang="en-US" i="1" dirty="0"/>
              <a:t>, serum creatinine; SGLT2, sodium-glucose cotransporter 2; T2D, type 2 diabetes.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1749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ARNI, </a:t>
            </a:r>
            <a:r>
              <a:rPr lang="en-US" b="0" i="1" dirty="0">
                <a:solidFill>
                  <a:srgbClr val="474747"/>
                </a:solidFill>
                <a:effectLst/>
                <a:latin typeface="Roboto" panose="02000000000000000000" pitchFamily="2" charset="0"/>
              </a:rPr>
              <a:t>angiotensin receptor-neprilysin inhibitor; HF, heart failure; </a:t>
            </a:r>
            <a:r>
              <a:rPr lang="en-US" i="1" dirty="0" err="1"/>
              <a:t>HFpEF</a:t>
            </a:r>
            <a:r>
              <a:rPr lang="en-US" i="1" dirty="0"/>
              <a:t>, heart failure with preserved ejection fraction; LDL, low-density lipoprotein; SGLT2, sodium-glucose cotransporter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94245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buFont typeface="Symbol" panose="05050102010706020507" pitchFamily="18" charset="2"/>
              <a:buNone/>
            </a:pPr>
            <a:r>
              <a:rPr lang="en-US" sz="1200" b="0" i="1" dirty="0">
                <a:solidFill>
                  <a:srgbClr val="001D35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CKD, chronic kidney disease; HF, heart failure; </a:t>
            </a:r>
            <a:r>
              <a:rPr lang="en-US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HFmrEF, heart failure with mildly reduced ejection fraction; HFpEF, heart failure with preserved ejection fraction; HFrEF, heart failure with reduced ejection fraction; MRA, </a:t>
            </a:r>
            <a:r>
              <a:rPr lang="en-US" b="0" i="1" dirty="0">
                <a:solidFill>
                  <a:srgbClr val="444444"/>
                </a:solidFill>
                <a:effectLst/>
                <a:latin typeface="Open Sans" panose="020B0606030504020204" pitchFamily="34" charset="0"/>
              </a:rPr>
              <a:t>mineralocorticoid receptor antagonist.</a:t>
            </a:r>
            <a:endParaRPr lang="en-US" sz="1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B72F01-6714-4A31-8C22-8E0F1B091B56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47237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293E11-97E1-4AFF-B992-260501D5E438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linicaloptions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sv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 userDrawn="1"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C404A3-49E3-6AE3-6316-79D1DE70A5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6132" y="244938"/>
            <a:ext cx="1681179" cy="89662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901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550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778E9B7-4949-28BD-165C-8A19BAED805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6E1A95-6077-6510-20C5-471AD5466E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C6C0729-2E40-00EB-212A-99D70594C8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983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1A963A4-9BB1-F8FF-4636-271CB689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0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0928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2E1199-B50F-0114-1C29-82C8B63ED0EB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F4C4F00-A86F-1C51-F733-91E92FCA18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0CF191-AD96-1DB9-DF2E-4B2B4833E8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860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9672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, Text and Chart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6574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FB0C27F-8158-D95C-0270-6C5A18C09C1F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1715040-51BB-5EAD-7551-4E1CFE3430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50B323-4A45-FF99-0514-1788CD001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20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0055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FCB4C5-8216-244E-3D93-41E212F40457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CB3AFF3-C9AF-6406-A52C-986F17667A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BE472F0-4C6A-6FBF-3D23-4A0861C31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306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637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+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3A659D-6BF1-8E0D-2D7B-19BCEFEA43F4}"/>
              </a:ext>
            </a:extLst>
          </p:cNvPr>
          <p:cNvGrpSpPr/>
          <p:nvPr userDrawn="1"/>
        </p:nvGrpSpPr>
        <p:grpSpPr>
          <a:xfrm>
            <a:off x="8869472" y="6298815"/>
            <a:ext cx="2877113" cy="394353"/>
            <a:chOff x="8869472" y="6298815"/>
            <a:chExt cx="2877113" cy="39435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35B2744-BE30-7F59-641C-E8EE271BFE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007173" y="6298815"/>
              <a:ext cx="739412" cy="394353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061F54A-476D-1E85-D460-3390FD497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9472" y="6375841"/>
              <a:ext cx="215905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  <a:defRPr/>
              </a:pPr>
              <a:r>
                <a:rPr lang="en-US" altLang="en-US" sz="1200" b="0">
                  <a:solidFill>
                    <a:srgbClr val="455560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1200" b="0">
                  <a:solidFill>
                    <a:schemeClr val="bg2"/>
                  </a:solidFill>
                  <a:latin typeface="Calibri" panose="020F0502020204030204" pitchFamily="34" charset="0"/>
                  <a:hlinkClick r:id="rId3"/>
                </a:rPr>
                <a:t>clinicaloptions.com</a:t>
              </a:r>
              <a:endParaRPr lang="en-US" altLang="en-US" sz="12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6816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E31A8939-5D7B-DDA0-442D-AFC6D9C41D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7636" y="5397632"/>
            <a:ext cx="1790865" cy="9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5802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lying in bed holding an alarm clock&#10;&#10;AI-generated content may be incorrect.">
            <a:extLst>
              <a:ext uri="{FF2B5EF4-FFF2-40B4-BE49-F238E27FC236}">
                <a16:creationId xmlns:a16="http://schemas.microsoft.com/office/drawing/2014/main" id="{41BC7272-38C2-DF05-568A-F77521EBF1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1" r="1724" b="26383"/>
          <a:stretch/>
        </p:blipFill>
        <p:spPr>
          <a:xfrm>
            <a:off x="6104114" y="3667127"/>
            <a:ext cx="6086624" cy="3190868"/>
          </a:xfrm>
          <a:prstGeom prst="rect">
            <a:avLst/>
          </a:prstGeom>
        </p:spPr>
      </p:pic>
      <p:sp>
        <p:nvSpPr>
          <p:cNvPr id="10" name="Rectangle 54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041650"/>
            <a:ext cx="5181600" cy="1120775"/>
          </a:xfrm>
        </p:spPr>
        <p:txBody>
          <a:bodyPr/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294B36-D511-4E23-A768-EAFA149B5CC7}"/>
              </a:ext>
            </a:extLst>
          </p:cNvPr>
          <p:cNvSpPr/>
          <p:nvPr/>
        </p:nvSpPr>
        <p:spPr>
          <a:xfrm>
            <a:off x="1" y="1620838"/>
            <a:ext cx="12192000" cy="2057400"/>
          </a:xfrm>
          <a:prstGeom prst="rect">
            <a:avLst/>
          </a:prstGeom>
          <a:solidFill>
            <a:srgbClr val="CDCDCF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5B42F6D-719A-45C6-BB57-84887368226C}"/>
              </a:ext>
            </a:extLst>
          </p:cNvPr>
          <p:cNvCxnSpPr/>
          <p:nvPr/>
        </p:nvCxnSpPr>
        <p:spPr bwMode="auto">
          <a:xfrm>
            <a:off x="-14291" y="1620838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ACD6CB8-625C-44F5-9B90-77A60BCC4A2E}"/>
              </a:ext>
            </a:extLst>
          </p:cNvPr>
          <p:cNvCxnSpPr/>
          <p:nvPr/>
        </p:nvCxnSpPr>
        <p:spPr bwMode="auto">
          <a:xfrm>
            <a:off x="-14291" y="3662363"/>
            <a:ext cx="12214232" cy="0"/>
          </a:xfrm>
          <a:prstGeom prst="line">
            <a:avLst/>
          </a:prstGeom>
          <a:ln w="12700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3" name="Rectangle 55">
            <a:extLst>
              <a:ext uri="{FF2B5EF4-FFF2-40B4-BE49-F238E27FC236}">
                <a16:creationId xmlns:a16="http://schemas.microsoft.com/office/drawing/2014/main" id="{078B106A-3121-420B-B2D9-854FF204BD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invGray">
          <a:xfrm>
            <a:off x="609600" y="1600200"/>
            <a:ext cx="11264901" cy="2057400"/>
          </a:xfrm>
          <a:prstGeom prst="rect">
            <a:avLst/>
          </a:prstGeom>
        </p:spPr>
        <p:txBody>
          <a:bodyPr/>
          <a:lstStyle>
            <a:lvl1pPr>
              <a:defRPr sz="4000">
                <a:solidFill>
                  <a:srgbClr val="45556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85AB00-1520-219D-676C-3E8F2C87A6F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210" y="235401"/>
            <a:ext cx="3991276" cy="98486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891ACD42-46B2-649A-56BC-F058106E9B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74590" y="241494"/>
            <a:ext cx="1563633" cy="75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51192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108B110-C903-B92E-8A98-E7634D283CC4}"/>
              </a:ext>
            </a:extLst>
          </p:cNvPr>
          <p:cNvGrpSpPr/>
          <p:nvPr userDrawn="1"/>
        </p:nvGrpSpPr>
        <p:grpSpPr>
          <a:xfrm>
            <a:off x="9809410" y="6154855"/>
            <a:ext cx="1980029" cy="577224"/>
            <a:chOff x="9874835" y="6236872"/>
            <a:chExt cx="1980029" cy="577224"/>
          </a:xfrm>
        </p:grpSpPr>
        <p:pic>
          <p:nvPicPr>
            <p:cNvPr id="8" name="Picture 1">
              <a:extLst>
                <a:ext uri="{FF2B5EF4-FFF2-40B4-BE49-F238E27FC236}">
                  <a16:creationId xmlns:a16="http://schemas.microsoft.com/office/drawing/2014/main" id="{2AAA5A12-10C2-B49D-7BFA-E8AA4720F0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460" y="6359769"/>
              <a:ext cx="1793396" cy="454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B3B02F3-5224-20C8-2A8E-65F405D3CD94}"/>
                </a:ext>
              </a:extLst>
            </p:cNvPr>
            <p:cNvSpPr txBox="1"/>
            <p:nvPr/>
          </p:nvSpPr>
          <p:spPr>
            <a:xfrm>
              <a:off x="9874835" y="6236872"/>
              <a:ext cx="19800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Slide credit: </a:t>
              </a:r>
              <a:r>
                <a:rPr lang="en-US" sz="80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clinicaleducationalliance</a:t>
              </a:r>
              <a:r>
                <a:rPr lang="en-US" sz="800" b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.com: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219930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675" y="1513047"/>
            <a:ext cx="10877529" cy="46506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435316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14352" y="330201"/>
            <a:ext cx="11244149" cy="5250792"/>
          </a:xfrm>
          <a:prstGeom prst="rect">
            <a:avLst/>
          </a:prstGeom>
        </p:spPr>
        <p:txBody>
          <a:bodyPr anchorCtr="1"/>
          <a:lstStyle>
            <a:lvl1pPr algn="ctr">
              <a:defRPr sz="4000" b="1" cap="none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8F8BDA-1A03-445B-A76B-525DE8317C18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A01F1A-8AE6-48F9-95F4-73790D6CA686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3C4C036-10CF-4ED7-8A6F-57840B16EB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4413" y="5722043"/>
            <a:ext cx="2944728" cy="72662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FE337DB-2FC6-6B97-0919-CA25F749C9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0700" y="5698119"/>
            <a:ext cx="1563633" cy="75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23291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8A944BB-30DB-18FF-7502-F557A6282984}"/>
              </a:ext>
            </a:extLst>
          </p:cNvPr>
          <p:cNvGrpSpPr/>
          <p:nvPr userDrawn="1"/>
        </p:nvGrpSpPr>
        <p:grpSpPr>
          <a:xfrm>
            <a:off x="9809410" y="6154855"/>
            <a:ext cx="1980029" cy="577224"/>
            <a:chOff x="9874835" y="6236872"/>
            <a:chExt cx="1980029" cy="577224"/>
          </a:xfrm>
        </p:grpSpPr>
        <p:pic>
          <p:nvPicPr>
            <p:cNvPr id="6" name="Picture 1">
              <a:extLst>
                <a:ext uri="{FF2B5EF4-FFF2-40B4-BE49-F238E27FC236}">
                  <a16:creationId xmlns:a16="http://schemas.microsoft.com/office/drawing/2014/main" id="{B71A09A0-3EDA-3995-C1E4-3A6BD25AE7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460" y="6359769"/>
              <a:ext cx="1793396" cy="454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C4BF9D-7807-AA16-EC67-3731984757AB}"/>
                </a:ext>
              </a:extLst>
            </p:cNvPr>
            <p:cNvSpPr txBox="1"/>
            <p:nvPr/>
          </p:nvSpPr>
          <p:spPr>
            <a:xfrm>
              <a:off x="9874835" y="6236872"/>
              <a:ext cx="19800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Slide credit: </a:t>
              </a:r>
              <a:r>
                <a:rPr lang="en-US" sz="80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clinicaleducationalliance</a:t>
              </a:r>
              <a:r>
                <a:rPr lang="en-US" sz="800" b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.com: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479353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820" y="1510730"/>
            <a:ext cx="5309278" cy="467873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2634" y="1510730"/>
            <a:ext cx="5229570" cy="46794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572950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759" y="238127"/>
            <a:ext cx="11141055" cy="110331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71B2D7B-845B-9343-5CA9-82B9583736D7}"/>
              </a:ext>
            </a:extLst>
          </p:cNvPr>
          <p:cNvGrpSpPr/>
          <p:nvPr userDrawn="1"/>
        </p:nvGrpSpPr>
        <p:grpSpPr>
          <a:xfrm>
            <a:off x="9809410" y="6154855"/>
            <a:ext cx="1980029" cy="577224"/>
            <a:chOff x="9874835" y="6236872"/>
            <a:chExt cx="1980029" cy="57722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969A5D33-E060-A5B3-8D64-890861DD4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2460" y="6359769"/>
              <a:ext cx="1793396" cy="454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898F2FB-9336-D1AB-8604-245E6FEAE7E0}"/>
                </a:ext>
              </a:extLst>
            </p:cNvPr>
            <p:cNvSpPr txBox="1"/>
            <p:nvPr/>
          </p:nvSpPr>
          <p:spPr>
            <a:xfrm>
              <a:off x="9874835" y="6236872"/>
              <a:ext cx="19800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b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Slide credit: </a:t>
              </a:r>
              <a:r>
                <a:rPr lang="en-US" sz="80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clinicaleducationalliance</a:t>
              </a:r>
              <a:r>
                <a:rPr lang="en-US" sz="800" b="0">
                  <a:solidFill>
                    <a:schemeClr val="bg2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.com: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67374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2051090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484" y="239715"/>
            <a:ext cx="11244016" cy="1674813"/>
          </a:xfrm>
          <a:prstGeom prst="rect">
            <a:avLst/>
          </a:prstGeom>
        </p:spPr>
        <p:txBody>
          <a:bodyPr/>
          <a:lstStyle>
            <a:lvl1pPr algn="ctr">
              <a:defRPr sz="39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609759" y="1895477"/>
            <a:ext cx="10872444" cy="260571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chemeClr val="bg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B50470-EA3D-49B4-8F28-4C9C1E0D226A}"/>
              </a:ext>
            </a:extLst>
          </p:cNvPr>
          <p:cNvCxnSpPr/>
          <p:nvPr userDrawn="1"/>
        </p:nvCxnSpPr>
        <p:spPr bwMode="auto">
          <a:xfrm>
            <a:off x="-22231" y="4605619"/>
            <a:ext cx="12214231" cy="0"/>
          </a:xfrm>
          <a:prstGeom prst="line">
            <a:avLst/>
          </a:prstGeom>
          <a:ln w="28575">
            <a:solidFill>
              <a:schemeClr val="tx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ontent Placeholder 9">
            <a:extLst>
              <a:ext uri="{FF2B5EF4-FFF2-40B4-BE49-F238E27FC236}">
                <a16:creationId xmlns:a16="http://schemas.microsoft.com/office/drawing/2014/main" id="{DF9EACC2-568A-498C-8601-A87328BD11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14351" y="4856674"/>
            <a:ext cx="11283950" cy="1155939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2400" b="1">
                <a:solidFill>
                  <a:srgbClr val="E1471D"/>
                </a:solidFill>
              </a:defRPr>
            </a:lvl1pPr>
            <a:lvl2pPr>
              <a:buFontTx/>
              <a:buNone/>
              <a:defRPr sz="2400"/>
            </a:lvl2pPr>
            <a:lvl3pPr>
              <a:buFontTx/>
              <a:buNone/>
              <a:defRPr sz="2400"/>
            </a:lvl3pPr>
            <a:lvl4pPr>
              <a:buFontTx/>
              <a:buNone/>
              <a:defRPr sz="2400"/>
            </a:lvl4pPr>
            <a:lvl5pPr>
              <a:buFontTx/>
              <a:buNone/>
              <a:defRPr sz="240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BBD1E00-A2D3-4202-961C-9DF3DF2683C9}"/>
              </a:ext>
            </a:extLst>
          </p:cNvPr>
          <p:cNvSpPr/>
          <p:nvPr userDrawn="1"/>
        </p:nvSpPr>
        <p:spPr>
          <a:xfrm>
            <a:off x="1" y="6590270"/>
            <a:ext cx="12192000" cy="267732"/>
          </a:xfrm>
          <a:prstGeom prst="rect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90A4E9-08A7-4826-8D90-46B546D1F341}"/>
              </a:ext>
            </a:extLst>
          </p:cNvPr>
          <p:cNvCxnSpPr/>
          <p:nvPr userDrawn="1"/>
        </p:nvCxnSpPr>
        <p:spPr>
          <a:xfrm>
            <a:off x="1" y="6589713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A2DB069-00FC-9F9A-99C1-05B7B36D2E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54413" y="5722043"/>
            <a:ext cx="2944728" cy="7266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4FCA74A-021B-1187-D18C-0C010AA9C9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9137" y="5698119"/>
            <a:ext cx="1563633" cy="75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525455"/>
      </p:ext>
    </p:extLst>
  </p:cSld>
  <p:clrMapOvr>
    <a:masterClrMapping/>
  </p:clrMapOvr>
  <p:hf hd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85EA70-143D-2AF2-FD1F-59DFE518D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688" y="6577013"/>
            <a:ext cx="9949543" cy="166687"/>
          </a:xfrm>
          <a:prstGeom prst="rect">
            <a:avLst/>
          </a:prstGeom>
        </p:spPr>
        <p:txBody>
          <a:bodyPr vert="horz" lIns="27432" tIns="0" rIns="0" bIns="0" rtlCol="0" anchor="b" anchorCtr="0"/>
          <a:lstStyle>
            <a:lvl1pPr algn="l"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69F87E-177D-DC90-B49C-4B7E414C424A}"/>
              </a:ext>
            </a:extLst>
          </p:cNvPr>
          <p:cNvCxnSpPr/>
          <p:nvPr userDrawn="1"/>
        </p:nvCxnSpPr>
        <p:spPr>
          <a:xfrm>
            <a:off x="0" y="1656080"/>
            <a:ext cx="12188825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D270DE3-975E-D386-B77F-ADABD332375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3121" y="1840160"/>
            <a:ext cx="5672879" cy="4351338"/>
          </a:xfrm>
          <a:prstGeom prst="rect">
            <a:avLst/>
          </a:prstGeom>
        </p:spPr>
        <p:txBody>
          <a:bodyPr vert="horz" lIns="27432" tIns="0" rIns="0" bIns="0" rtlCol="0">
            <a:normAutofit/>
          </a:bodyPr>
          <a:lstStyle>
            <a:lvl1pPr marL="350838" indent="-341313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338328">
              <a:lnSpc>
                <a:spcPct val="100000"/>
              </a:lnSpc>
              <a:spcAft>
                <a:spcPts val="600"/>
              </a:spcAft>
              <a:buFont typeface="System Font Regular"/>
              <a:buChar char="–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38328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indent="-338328">
              <a:lnSpc>
                <a:spcPct val="100000"/>
              </a:lnSpc>
              <a:spcAft>
                <a:spcPts val="600"/>
              </a:spcAft>
              <a:buFont typeface="System Font Regular"/>
              <a:buChar char="–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38328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6BB9CB7-BCF4-E8B2-3753-EE5416629EB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267170" y="1840160"/>
            <a:ext cx="5501709" cy="4351338"/>
          </a:xfrm>
          <a:prstGeom prst="rect">
            <a:avLst/>
          </a:prstGeom>
        </p:spPr>
        <p:txBody>
          <a:bodyPr vert="horz" lIns="27432" tIns="0" rIns="0" bIns="0" rtlCol="0">
            <a:normAutofit/>
          </a:bodyPr>
          <a:lstStyle>
            <a:lvl1pPr marL="350838" indent="-341313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tabLst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-338328">
              <a:lnSpc>
                <a:spcPct val="100000"/>
              </a:lnSpc>
              <a:spcAft>
                <a:spcPts val="600"/>
              </a:spcAft>
              <a:buFont typeface="System Font Regular"/>
              <a:buChar char="–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338328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indent="-338328">
              <a:lnSpc>
                <a:spcPct val="100000"/>
              </a:lnSpc>
              <a:spcAft>
                <a:spcPts val="600"/>
              </a:spcAft>
              <a:buFont typeface="System Font Regular"/>
              <a:buChar char="–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338328">
              <a:lnSpc>
                <a:spcPct val="10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2D737DD0-45F7-9785-C49E-DFCDD3BBF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14300"/>
            <a:ext cx="11350688" cy="1368171"/>
          </a:xfrm>
          <a:prstGeom prst="rect">
            <a:avLst/>
          </a:prstGeom>
        </p:spPr>
        <p:txBody>
          <a:bodyPr lIns="27432" tIns="0" rIns="0" bIns="0" anchor="b">
            <a:normAutofit/>
          </a:bodyPr>
          <a:lstStyle>
            <a:lvl1pPr>
              <a:defRPr sz="380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6771558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57123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55" r:id="rId1"/>
    <p:sldLayoutId id="2147484656" r:id="rId2"/>
    <p:sldLayoutId id="2147484663" r:id="rId3"/>
    <p:sldLayoutId id="2147484657" r:id="rId4"/>
    <p:sldLayoutId id="2147484658" r:id="rId5"/>
    <p:sldLayoutId id="2147484664" r:id="rId6"/>
    <p:sldLayoutId id="2147484659" r:id="rId7"/>
    <p:sldLayoutId id="2147484667" r:id="rId8"/>
    <p:sldLayoutId id="2147484660" r:id="rId9"/>
    <p:sldLayoutId id="2147484665" r:id="rId10"/>
    <p:sldLayoutId id="2147484661" r:id="rId11"/>
    <p:sldLayoutId id="2147484666" r:id="rId12"/>
    <p:sldLayoutId id="2147484662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 userDrawn="1">
          <p15:clr>
            <a:srgbClr val="F26B43"/>
          </p15:clr>
        </p15:guide>
        <p15:guide id="2" pos="452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  <p15:guide id="5" orient="horz" pos="3888" userDrawn="1">
          <p15:clr>
            <a:srgbClr val="F26B43"/>
          </p15:clr>
        </p15:guide>
        <p15:guide id="6" orient="horz" pos="4032" userDrawn="1">
          <p15:clr>
            <a:srgbClr val="F26B43"/>
          </p15:clr>
        </p15:guide>
        <p15:guide id="7" pos="312" userDrawn="1">
          <p15:clr>
            <a:srgbClr val="F26B43"/>
          </p15:clr>
        </p15:guide>
        <p15:guide id="8" pos="7248" userDrawn="1">
          <p15:clr>
            <a:srgbClr val="F26B43"/>
          </p15:clr>
        </p15:guide>
        <p15:guide id="9" pos="741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6">
            <a:extLst>
              <a:ext uri="{FF2B5EF4-FFF2-40B4-BE49-F238E27FC236}">
                <a16:creationId xmlns:a16="http://schemas.microsoft.com/office/drawing/2014/main" id="{1FBA405B-91D7-455B-838E-7390C471CAC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759" y="238125"/>
            <a:ext cx="10872444" cy="110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7">
            <a:extLst>
              <a:ext uri="{FF2B5EF4-FFF2-40B4-BE49-F238E27FC236}">
                <a16:creationId xmlns:a16="http://schemas.microsoft.com/office/drawing/2014/main" id="{5E3FA78F-9815-470C-AAC7-65118010A9A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0231" y="1517650"/>
            <a:ext cx="10881972" cy="465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928AFCB-3188-4961-AAEE-DB4C7846ECE6}"/>
              </a:ext>
            </a:extLst>
          </p:cNvPr>
          <p:cNvSpPr/>
          <p:nvPr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50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7A185B-7FCD-47CF-95BF-44DC96F2E8FE}"/>
              </a:ext>
            </a:extLst>
          </p:cNvPr>
          <p:cNvSpPr/>
          <p:nvPr userDrawn="1"/>
        </p:nvSpPr>
        <p:spPr>
          <a:xfrm>
            <a:off x="1" y="1"/>
            <a:ext cx="12192000" cy="144463"/>
          </a:xfrm>
          <a:prstGeom prst="rect">
            <a:avLst/>
          </a:prstGeom>
          <a:gradFill>
            <a:gsLst>
              <a:gs pos="0">
                <a:schemeClr val="tx1"/>
              </a:gs>
              <a:gs pos="50000">
                <a:schemeClr val="tx1">
                  <a:lumMod val="75000"/>
                </a:schemeClr>
              </a:gs>
              <a:gs pos="100000">
                <a:schemeClr val="tx1"/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EB3B6D-B8AE-4726-B830-C447FAD3394B}"/>
              </a:ext>
            </a:extLst>
          </p:cNvPr>
          <p:cNvCxnSpPr/>
          <p:nvPr userDrawn="1"/>
        </p:nvCxnSpPr>
        <p:spPr>
          <a:xfrm>
            <a:off x="1" y="6745288"/>
            <a:ext cx="12192000" cy="0"/>
          </a:xfrm>
          <a:prstGeom prst="line">
            <a:avLst/>
          </a:prstGeom>
          <a:ln w="19050">
            <a:solidFill>
              <a:srgbClr val="F47D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41026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2"/>
          </a:solidFill>
          <a:latin typeface="Calibri" panose="020F0502020204030204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Wingdings" panose="05000000000000000000" pitchFamily="2" charset="2"/>
        <a:buChar char="§"/>
        <a:defRPr sz="280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600">
          <a:solidFill>
            <a:schemeClr val="bg1"/>
          </a:solidFill>
          <a:latin typeface="Calibri" panose="020F050202020403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400">
          <a:solidFill>
            <a:schemeClr val="bg1"/>
          </a:solidFill>
          <a:latin typeface="Calibri" panose="020F050202020403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200">
          <a:solidFill>
            <a:schemeClr val="bg1"/>
          </a:solidFill>
          <a:latin typeface="Calibri" panose="020F050202020403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1000"/>
        </a:spcBef>
        <a:spcAft>
          <a:spcPts val="700"/>
        </a:spcAft>
        <a:buClr>
          <a:schemeClr val="bg1"/>
        </a:buClr>
        <a:buFont typeface="Arial" panose="020B0604020202020204" pitchFamily="34" charset="0"/>
        <a:buChar char="‒"/>
        <a:defRPr sz="2000">
          <a:solidFill>
            <a:schemeClr val="bg1"/>
          </a:solidFill>
          <a:latin typeface="Calibri" panose="020F0502020204030204" pitchFamily="34" charset="0"/>
        </a:defRPr>
      </a:lvl5pPr>
      <a:lvl6pPr marL="25146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lnSpc>
          <a:spcPct val="90000"/>
        </a:lnSpc>
        <a:spcBef>
          <a:spcPct val="35000"/>
        </a:spcBef>
        <a:spcAft>
          <a:spcPct val="25000"/>
        </a:spcAft>
        <a:buClr>
          <a:schemeClr val="accent2"/>
        </a:buClr>
        <a:buFont typeface="Arial" charset="0"/>
        <a:buChar char="–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44">
          <p15:clr>
            <a:srgbClr val="F26B43"/>
          </p15:clr>
        </p15:guide>
        <p15:guide id="2" pos="328">
          <p15:clr>
            <a:srgbClr val="F26B43"/>
          </p15:clr>
        </p15:guide>
        <p15:guide id="3" pos="452">
          <p15:clr>
            <a:srgbClr val="F26B43"/>
          </p15:clr>
        </p15:guide>
        <p15:guide id="4" pos="7231">
          <p15:clr>
            <a:srgbClr val="F26B43"/>
          </p15:clr>
        </p15:guide>
        <p15:guide id="5" pos="7417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orient="horz" pos="4147">
          <p15:clr>
            <a:srgbClr val="F26B43"/>
          </p15:clr>
        </p15:guide>
        <p15:guide id="8" orient="horz" pos="4032">
          <p15:clr>
            <a:srgbClr val="F26B43"/>
          </p15:clr>
        </p15:guide>
        <p15:guide id="9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clinicaloptions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hyperlink" Target="https://creativecommons.org/licenses/by/4.0/" TargetMode="External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599" y="1600200"/>
            <a:ext cx="10871203" cy="2057400"/>
          </a:xfrm>
        </p:spPr>
        <p:txBody>
          <a:bodyPr>
            <a:normAutofit/>
          </a:bodyPr>
          <a:lstStyle/>
          <a:p>
            <a:r>
              <a:rPr lang="en-US" altLang="en-US" sz="4000"/>
              <a:t>Advancing Heart Failure Care: </a:t>
            </a:r>
            <a:br>
              <a:rPr lang="en-US" altLang="en-US" sz="4000"/>
            </a:br>
            <a:r>
              <a:rPr lang="en-US" altLang="en-US" sz="4000"/>
              <a:t>The Expanding Role of MRAs in </a:t>
            </a:r>
            <a:r>
              <a:rPr lang="en-US" altLang="en-US" sz="4000" err="1"/>
              <a:t>HFmrEF</a:t>
            </a:r>
            <a:r>
              <a:rPr lang="en-US" altLang="en-US" sz="4000"/>
              <a:t> and HFpEF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7DD45807-ED90-402F-BBFD-2C736FFD6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1646" y="1227880"/>
            <a:ext cx="58761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None/>
            </a:pPr>
            <a:r>
              <a:rPr lang="en-US" altLang="en-US" sz="1200" b="0">
                <a:solidFill>
                  <a:schemeClr val="bg2"/>
                </a:solidFill>
                <a:latin typeface="Calibri" panose="020F0502020204030204" pitchFamily="34" charset="0"/>
              </a:rPr>
              <a:t>Provided by Clinical Care Options, LLC</a:t>
            </a:r>
          </a:p>
        </p:txBody>
      </p:sp>
      <p:sp>
        <p:nvSpPr>
          <p:cNvPr id="2" name="Text Box 21">
            <a:extLst>
              <a:ext uri="{FF2B5EF4-FFF2-40B4-BE49-F238E27FC236}">
                <a16:creationId xmlns:a16="http://schemas.microsoft.com/office/drawing/2014/main" id="{1F1CA93E-B441-5F99-3FF7-C31EEC9CF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015" y="6190149"/>
            <a:ext cx="493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buNone/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This activity is supported by an independent medical education grant from Bayer HealthCare Pharmaceuticals, Inc.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6075" indent="-346075">
              <a:buSzPts val="2400"/>
              <a:defRPr/>
            </a:pPr>
            <a:r>
              <a:rPr lang="en-US" altLang="en-US" dirty="0"/>
              <a:t>Please feel free to use and share some or all of these slides in your noncommercial presentations to colleagues or patients</a:t>
            </a:r>
          </a:p>
          <a:p>
            <a:pPr marL="346075" indent="-346075">
              <a:buSzPts val="2400"/>
              <a:defRPr/>
            </a:pPr>
            <a:r>
              <a:rPr lang="en-US" altLang="en-US" dirty="0"/>
              <a:t>When using our slides, please retain the source attribution:</a:t>
            </a:r>
            <a:br>
              <a:rPr lang="en-US" altLang="en-US" dirty="0"/>
            </a:br>
            <a:br>
              <a:rPr lang="en-US" altLang="en-US" dirty="0"/>
            </a:br>
            <a:endParaRPr lang="en-US" altLang="en-US" dirty="0"/>
          </a:p>
          <a:p>
            <a:pPr eaLnBrk="1" hangingPunct="1">
              <a:defRPr/>
            </a:pPr>
            <a:endParaRPr lang="en-US" altLang="en-US" sz="2000" dirty="0"/>
          </a:p>
          <a:p>
            <a:pPr eaLnBrk="1" hangingPunct="1">
              <a:defRPr/>
            </a:pPr>
            <a:r>
              <a:rPr lang="en-GB" dirty="0"/>
              <a:t>These slides may not be published, posted online, or used in commercial presentations without permission. </a:t>
            </a:r>
            <a:r>
              <a:rPr lang="en-US" dirty="0"/>
              <a:t>Please contact </a:t>
            </a:r>
            <a:r>
              <a:rPr lang="en-US" dirty="0">
                <a:hlinkClick r:id="rId3"/>
              </a:rPr>
              <a:t>permissions@clinicaloptions.com</a:t>
            </a:r>
            <a:r>
              <a:rPr lang="en-US" dirty="0"/>
              <a:t> for details</a:t>
            </a: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About These Slides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5802EA0-7066-0FD4-5F06-5D6F9D6AC3C8}"/>
              </a:ext>
            </a:extLst>
          </p:cNvPr>
          <p:cNvGrpSpPr/>
          <p:nvPr/>
        </p:nvGrpSpPr>
        <p:grpSpPr>
          <a:xfrm>
            <a:off x="3841029" y="3434848"/>
            <a:ext cx="4509943" cy="615278"/>
            <a:chOff x="4156075" y="3330939"/>
            <a:chExt cx="4509943" cy="615278"/>
          </a:xfrm>
        </p:grpSpPr>
        <p:sp>
          <p:nvSpPr>
            <p:cNvPr id="6" name="Rectangle 7">
              <a:extLst>
                <a:ext uri="{FF2B5EF4-FFF2-40B4-BE49-F238E27FC236}">
                  <a16:creationId xmlns:a16="http://schemas.microsoft.com/office/drawing/2014/main" id="{8EAEEB68-88FA-4BBC-DD94-42D43C039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6075" y="3546107"/>
              <a:ext cx="347967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Wingdings" panose="05000000000000000000" pitchFamily="2" charset="2"/>
                <a:buChar char="§"/>
                <a:defRPr sz="2800">
                  <a:solidFill>
                    <a:srgbClr val="FEFDDE"/>
                  </a:solidFill>
                  <a:latin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600">
                  <a:solidFill>
                    <a:srgbClr val="FEFDDE"/>
                  </a:solidFill>
                  <a:latin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400">
                  <a:solidFill>
                    <a:srgbClr val="FEFDDE"/>
                  </a:solidFill>
                  <a:latin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200">
                  <a:solidFill>
                    <a:srgbClr val="FEFDDE"/>
                  </a:solidFill>
                  <a:latin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ts val="700"/>
                </a:spcAft>
                <a:buClr>
                  <a:srgbClr val="FEFDDE"/>
                </a:buClr>
                <a:buFont typeface="Arial" panose="020B0604020202020204" pitchFamily="34" charset="0"/>
                <a:buChar char="–"/>
                <a:defRPr sz="2000">
                  <a:solidFill>
                    <a:srgbClr val="FEFDDE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 b="0">
                  <a:solidFill>
                    <a:schemeClr val="bg2"/>
                  </a:solidFill>
                  <a:latin typeface="Calibri" panose="020F0502020204030204" pitchFamily="34" charset="0"/>
                </a:rPr>
                <a:t>Slide credit: </a:t>
              </a:r>
              <a:r>
                <a:rPr lang="en-US" altLang="en-US" sz="2000" b="0">
                  <a:solidFill>
                    <a:schemeClr val="bg2"/>
                  </a:solidFill>
                  <a:latin typeface="Calibri" panose="020F0502020204030204" pitchFamily="34" charset="0"/>
                  <a:hlinkClick r:id="rId4"/>
                </a:rPr>
                <a:t>clinicaloptions.com</a:t>
              </a:r>
              <a:endParaRPr lang="en-US" altLang="en-US" sz="2000" b="0">
                <a:solidFill>
                  <a:schemeClr val="bg2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CB2BD58-852D-8A41-2A53-FF439315E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635745" y="3330939"/>
              <a:ext cx="1030273" cy="5494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58DFBB6-CC88-48B6-9C93-D0B82C392A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Faculty 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A720D22-EB1C-493A-8B56-A0FAB8B531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US" sz="2600" b="1" dirty="0">
                <a:solidFill>
                  <a:srgbClr val="E1471D"/>
                </a:solidFill>
                <a:latin typeface="Calibri"/>
                <a:ea typeface="Calibri"/>
                <a:cs typeface="Calibri"/>
              </a:rPr>
              <a:t>Ty J. Gluckman, MD, MHA</a:t>
            </a:r>
            <a:endParaRPr lang="en-US" sz="2400" dirty="0">
              <a:latin typeface="+mn-lt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+mn-lt"/>
              </a:rPr>
              <a:t>Medical Director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+mn-lt"/>
              </a:rPr>
              <a:t>Center for Cardiovascular Analytics, Research, and Data Science (CARDS)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+mn-lt"/>
              </a:rPr>
              <a:t>Providence Heart Institute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+mn-lt"/>
              </a:rPr>
              <a:t>Providence Health System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  <a:br>
              <a:rPr lang="en-US" sz="2400" b="0" i="0" dirty="0">
                <a:solidFill>
                  <a:srgbClr val="000000"/>
                </a:solidFill>
                <a:effectLst/>
                <a:latin typeface="+mn-lt"/>
              </a:rPr>
            </a:b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+mn-lt"/>
              </a:rPr>
              <a:t>Portland, Oregon</a:t>
            </a:r>
            <a:br>
              <a:rPr lang="en-US" altLang="en-US" sz="2400" dirty="0"/>
            </a:br>
            <a:endParaRPr lang="en-US" altLang="en-US" sz="2400" dirty="0"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marL="0" indent="0">
              <a:buClr>
                <a:schemeClr val="accent6"/>
              </a:buClr>
              <a:buNone/>
              <a:defRPr/>
            </a:pPr>
            <a:r>
              <a:rPr lang="en-US" sz="2400" dirty="0"/>
              <a:t>The </a:t>
            </a:r>
            <a:r>
              <a:rPr lang="en-US" sz="2400" b="1" i="1" dirty="0"/>
              <a:t>faculty</a:t>
            </a:r>
            <a:r>
              <a:rPr lang="en-US" sz="2400" dirty="0"/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buClr>
                <a:schemeClr val="accent6"/>
              </a:buClr>
              <a:buNone/>
              <a:defRPr/>
            </a:pPr>
            <a:r>
              <a:rPr lang="en-US" altLang="en-US" sz="2400" b="1" dirty="0">
                <a:solidFill>
                  <a:srgbClr val="E1471D"/>
                </a:solidFill>
                <a:latin typeface="Calibri"/>
                <a:ea typeface="Calibri"/>
                <a:cs typeface="Calibri"/>
              </a:rPr>
              <a:t>Ty J. Gluckman, MD, MHA,</a:t>
            </a:r>
            <a:r>
              <a:rPr lang="en-US" sz="2400" b="1" dirty="0">
                <a:solidFill>
                  <a:srgbClr val="E1471D"/>
                </a:solidFill>
                <a:latin typeface="Calibri"/>
                <a:cs typeface="Calibri"/>
              </a:rPr>
              <a:t> 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has no relevant financial relationships to disclose.</a:t>
            </a:r>
            <a:endParaRPr lang="en-US" sz="2400" dirty="0">
              <a:solidFill>
                <a:srgbClr val="333333"/>
              </a:solidFill>
              <a:latin typeface="Calibri"/>
              <a:ea typeface="Calibri"/>
              <a:cs typeface="Segoe UI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EE79E-8592-DF4A-AB99-684E15B0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2A213-1198-DD59-5AE2-0390C166E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kern="100" dirty="0">
                <a:ea typeface="Calibri" panose="020F0502020204030204" pitchFamily="34" charset="0"/>
                <a:cs typeface="Calibri" panose="020F0502020204030204" pitchFamily="34" charset="0"/>
              </a:rPr>
              <a:t>Recognize the unmet therapeutic need in patients with HFmrEF/HFpEF</a:t>
            </a:r>
          </a:p>
          <a:p>
            <a:r>
              <a:rPr lang="en-US" kern="100" dirty="0">
                <a:ea typeface="Calibri" panose="020F0502020204030204" pitchFamily="34" charset="0"/>
                <a:cs typeface="Calibri" panose="020F0502020204030204" pitchFamily="34" charset="0"/>
              </a:rPr>
              <a:t>Evaluate the latest clinical efficacy and safety data for mineralocorticoid receptor antagonists for patients with HFmrEF/HFpEF</a:t>
            </a:r>
          </a:p>
          <a:p>
            <a:r>
              <a:rPr lang="en-US" kern="100" dirty="0">
                <a:ea typeface="Calibri" panose="020F0502020204030204" pitchFamily="34" charset="0"/>
                <a:cs typeface="Calibri" panose="020F0502020204030204" pitchFamily="34" charset="0"/>
              </a:rPr>
              <a:t>Apply the latest data for mineralocorticoid receptor antagonists into treatment plans for patients with HFmrEF/HFpEF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146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4C27A97-9DAD-6DFC-2806-F24EBEA52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the Heart of It: Unmet Needs for </a:t>
            </a:r>
            <a:b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Patients With 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HFmrEF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36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HFpEF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560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5572-4B10-AD51-C263-620EED950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HFmrEF and HFpEF: Real-World Challenges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875D5D-441D-FD70-F156-946693536C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HFpEF</a:t>
            </a:r>
            <a:r>
              <a:rPr lang="en-US" dirty="0"/>
              <a:t> accounts for more than 50% of all HF cases</a:t>
            </a:r>
          </a:p>
          <a:p>
            <a:pPr lvl="1"/>
            <a:r>
              <a:rPr lang="en-US" dirty="0"/>
              <a:t>Rising prevalence due to aging, obesity, hypertension, and diabetes</a:t>
            </a:r>
          </a:p>
          <a:p>
            <a:r>
              <a:rPr lang="en-US" dirty="0"/>
              <a:t>Patients with </a:t>
            </a:r>
            <a:r>
              <a:rPr lang="en-US" dirty="0" err="1"/>
              <a:t>HFmrEF</a:t>
            </a:r>
            <a:r>
              <a:rPr lang="en-US" dirty="0"/>
              <a:t> share clinical features of both </a:t>
            </a:r>
            <a:r>
              <a:rPr lang="en-US" dirty="0" err="1"/>
              <a:t>HFrEF</a:t>
            </a:r>
            <a:r>
              <a:rPr lang="en-US" dirty="0"/>
              <a:t> and </a:t>
            </a:r>
            <a:r>
              <a:rPr lang="en-US" dirty="0" err="1"/>
              <a:t>HFpEF</a:t>
            </a:r>
            <a:r>
              <a:rPr lang="en-US" dirty="0"/>
              <a:t> but fall into treatment gray zones</a:t>
            </a:r>
          </a:p>
          <a:p>
            <a:r>
              <a:rPr lang="en-US" dirty="0"/>
              <a:t>High morbidity and hospital readmission rates</a:t>
            </a:r>
          </a:p>
          <a:p>
            <a:pPr lvl="1"/>
            <a:r>
              <a:rPr lang="en-US" dirty="0"/>
              <a:t>Hospitalization rate for </a:t>
            </a:r>
            <a:r>
              <a:rPr lang="en-US" dirty="0" err="1"/>
              <a:t>HFpEF</a:t>
            </a:r>
            <a:r>
              <a:rPr lang="en-US" dirty="0"/>
              <a:t>: 1.4x annually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Therapies approved for </a:t>
            </a:r>
            <a:r>
              <a:rPr lang="en-US" err="1">
                <a:latin typeface="Calibri"/>
                <a:ea typeface="Calibri"/>
                <a:cs typeface="Calibri"/>
              </a:rPr>
              <a:t>HFmrEF</a:t>
            </a:r>
            <a:r>
              <a:rPr lang="en-US" dirty="0">
                <a:latin typeface="Calibri"/>
                <a:ea typeface="Calibri"/>
                <a:cs typeface="Calibri"/>
              </a:rPr>
              <a:t> and </a:t>
            </a:r>
            <a:r>
              <a:rPr lang="en-US" err="1">
                <a:latin typeface="Calibri"/>
                <a:ea typeface="Calibri"/>
                <a:cs typeface="Calibri"/>
              </a:rPr>
              <a:t>HFpEF</a:t>
            </a:r>
            <a:r>
              <a:rPr lang="en-US" dirty="0">
                <a:latin typeface="Calibri"/>
                <a:ea typeface="Calibri"/>
                <a:cs typeface="Calibri"/>
              </a:rPr>
              <a:t> have not been able to show a clear mortality benefit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188C21E-85B2-32E2-93E6-330A2ABA1727}"/>
              </a:ext>
            </a:extLst>
          </p:cNvPr>
          <p:cNvSpPr/>
          <p:nvPr/>
        </p:nvSpPr>
        <p:spPr>
          <a:xfrm>
            <a:off x="401428" y="6195367"/>
            <a:ext cx="7631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Logeart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Presse Med. 2024;53:104185. Martin. Circulation. 2025;151:e41. </a:t>
            </a:r>
            <a:b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Bozkurt.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Eur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 Heart Fail. 2021;23:352. Renfield. JAMA. 2023;329:827. Solomon. NEJM. 2022;387:1089. </a:t>
            </a:r>
          </a:p>
        </p:txBody>
      </p:sp>
    </p:spTree>
    <p:extLst>
      <p:ext uri="{BB962C8B-B14F-4D97-AF65-F5344CB8AC3E}">
        <p14:creationId xmlns:p14="http://schemas.microsoft.com/office/powerpoint/2010/main" val="3417755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4DA29-8E27-955C-5CF9-1261B1455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A51BAC-10F1-41E4-6485-219BC288CC01}"/>
              </a:ext>
            </a:extLst>
          </p:cNvPr>
          <p:cNvSpPr/>
          <p:nvPr/>
        </p:nvSpPr>
        <p:spPr>
          <a:xfrm>
            <a:off x="414128" y="6390167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Logeart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Presse Med. 2024;53:104185. Desai. Heart Fail Rev. 2024;29:631. Laddu. Circulation. 2025;151:P1072.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1DEDFB-A984-D64A-D41E-E8B5EBA32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HFmrEF and HFpEF: Navigating Unmet Needs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64C9A83-2948-49AA-0954-5DC226060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Key unmet needs</a:t>
            </a:r>
          </a:p>
          <a:p>
            <a:pPr lvl="1"/>
            <a:r>
              <a:rPr lang="en-US"/>
              <a:t>Limited treatment options with proven benefit</a:t>
            </a:r>
          </a:p>
          <a:p>
            <a:pPr lvl="1"/>
            <a:r>
              <a:rPr lang="en-US"/>
              <a:t>High rates of CKD, diabetes, and obesity which complicate management</a:t>
            </a:r>
          </a:p>
          <a:p>
            <a:pPr lvl="1"/>
            <a:r>
              <a:rPr lang="en-US"/>
              <a:t>Challenges in symptom control and functional capacity</a:t>
            </a:r>
          </a:p>
          <a:p>
            <a:pPr lvl="1"/>
            <a:r>
              <a:rPr lang="en-US"/>
              <a:t>Underutilization of guideline-directed therapies </a:t>
            </a:r>
          </a:p>
        </p:txBody>
      </p:sp>
    </p:spTree>
    <p:extLst>
      <p:ext uri="{BB962C8B-B14F-4D97-AF65-F5344CB8AC3E}">
        <p14:creationId xmlns:p14="http://schemas.microsoft.com/office/powerpoint/2010/main" val="3266393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BF8BA-8605-7846-4928-48AEA2991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C703D-F395-1CB6-0E33-41CA24526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Patient Spotlight: Bringing the Challenges to Life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B3CDA-517D-8DC6-4DCE-4819BF52252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wrap="square" anchor="t">
            <a:normAutofit/>
          </a:bodyPr>
          <a:lstStyle/>
          <a:p>
            <a:r>
              <a:rPr lang="en-US"/>
              <a:t>A 68-yr-old male with 43% LVEF and NYHA Class II</a:t>
            </a:r>
          </a:p>
          <a:p>
            <a:r>
              <a:rPr lang="en-US"/>
              <a:t>He has CKD (eGFR: 40), T2D, and hypertension</a:t>
            </a:r>
          </a:p>
          <a:p>
            <a:r>
              <a:rPr lang="en-US"/>
              <a:t>Current therapies: beta-blocker, ACE inhibitor, SGLT2 inhibitor, and loop diuretic</a:t>
            </a:r>
          </a:p>
          <a:p>
            <a:r>
              <a:rPr lang="en-US"/>
              <a:t>Current symptoms: mild fatigue with exertion and stable weight</a:t>
            </a:r>
          </a:p>
        </p:txBody>
      </p:sp>
      <p:pic>
        <p:nvPicPr>
          <p:cNvPr id="7" name="Content Placeholder 6" descr="A person with white hair smiling&#10;&#10;AI-generated content may be incorrect.">
            <a:extLst>
              <a:ext uri="{FF2B5EF4-FFF2-40B4-BE49-F238E27FC236}">
                <a16:creationId xmlns:a16="http://schemas.microsoft.com/office/drawing/2014/main" id="{1A982F82-FCB8-ABC1-9F07-161D2CC09B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43675" y="1600200"/>
            <a:ext cx="5229225" cy="3924935"/>
          </a:xfrm>
        </p:spPr>
      </p:pic>
    </p:spTree>
    <p:extLst>
      <p:ext uri="{BB962C8B-B14F-4D97-AF65-F5344CB8AC3E}">
        <p14:creationId xmlns:p14="http://schemas.microsoft.com/office/powerpoint/2010/main" val="4092215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88CDB-14CB-5372-6F40-D77E234F7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1623-7742-F770-171F-6EEBF7377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Patient Spotlight: Clinical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CC2FE-D6FA-1E1B-89AE-2B4EE2B494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wrap="square" anchor="t">
            <a:normAutofit/>
          </a:bodyPr>
          <a:lstStyle/>
          <a:p>
            <a:r>
              <a:rPr lang="en-US"/>
              <a:t>What evidence supports the addition of an MRA for this patient?</a:t>
            </a:r>
          </a:p>
          <a:p>
            <a:r>
              <a:rPr lang="en-US"/>
              <a:t>Would a nonsteroidal MRA offer benefits with reduced risk?</a:t>
            </a:r>
          </a:p>
          <a:p>
            <a:r>
              <a:rPr lang="en-US"/>
              <a:t>How might CKD alter your treatment decisions? </a:t>
            </a:r>
            <a:br>
              <a:rPr lang="en-US"/>
            </a:br>
            <a:endParaRPr lang="en-US"/>
          </a:p>
        </p:txBody>
      </p:sp>
      <p:pic>
        <p:nvPicPr>
          <p:cNvPr id="4" name="Content Placeholder 6" descr="A person with white hair smiling&#10;&#10;AI-generated content may be incorrect.">
            <a:extLst>
              <a:ext uri="{FF2B5EF4-FFF2-40B4-BE49-F238E27FC236}">
                <a16:creationId xmlns:a16="http://schemas.microsoft.com/office/drawing/2014/main" id="{6D0E6644-5D7E-623B-77D8-63439DA7F0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43675" y="1600200"/>
            <a:ext cx="5229225" cy="3924935"/>
          </a:xfrm>
        </p:spPr>
      </p:pic>
    </p:spTree>
    <p:extLst>
      <p:ext uri="{BB962C8B-B14F-4D97-AF65-F5344CB8AC3E}">
        <p14:creationId xmlns:p14="http://schemas.microsoft.com/office/powerpoint/2010/main" val="1355950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DB896A0-DC67-FC65-C3A7-B69C934F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/>
              <a:t>Teaching Point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D3E314-0B69-F4F1-E2A7-E2B806A844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wrap="square" anchor="t">
            <a:normAutofit/>
          </a:bodyPr>
          <a:lstStyle/>
          <a:p>
            <a:r>
              <a:rPr lang="en-US"/>
              <a:t>This patient case:</a:t>
            </a:r>
          </a:p>
          <a:p>
            <a:pPr lvl="1"/>
            <a:r>
              <a:rPr lang="en-US"/>
              <a:t>Reflects the common overlap of cardiovascular-kidney-metabolic comorbidities</a:t>
            </a:r>
          </a:p>
          <a:p>
            <a:pPr lvl="1"/>
            <a:r>
              <a:rPr lang="en-US"/>
              <a:t>Highlights the uncertainty of applying traditional therapies, especially steroidal MRAs, due to hyperkalemia risk </a:t>
            </a:r>
          </a:p>
        </p:txBody>
      </p:sp>
      <p:pic>
        <p:nvPicPr>
          <p:cNvPr id="3" name="Picture 2" descr="A hand writing on a chalkboard&#10;&#10;AI-generated content may be incorrect.">
            <a:extLst>
              <a:ext uri="{FF2B5EF4-FFF2-40B4-BE49-F238E27FC236}">
                <a16:creationId xmlns:a16="http://schemas.microsoft.com/office/drawing/2014/main" id="{DEDFB313-37F0-69B3-3793-96344AADE0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1600199"/>
            <a:ext cx="5410200" cy="36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120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: Rounded Corners 172">
            <a:extLst>
              <a:ext uri="{FF2B5EF4-FFF2-40B4-BE49-F238E27FC236}">
                <a16:creationId xmlns:a16="http://schemas.microsoft.com/office/drawing/2014/main" id="{9BE5D693-A2B9-063C-3BA1-DB0F3F7E904C}"/>
              </a:ext>
            </a:extLst>
          </p:cNvPr>
          <p:cNvSpPr/>
          <p:nvPr/>
        </p:nvSpPr>
        <p:spPr bwMode="auto">
          <a:xfrm>
            <a:off x="4254500" y="2844800"/>
            <a:ext cx="4587905" cy="888213"/>
          </a:xfrm>
          <a:prstGeom prst="roundRect">
            <a:avLst>
              <a:gd name="adj" fmla="val 5705"/>
            </a:avLst>
          </a:prstGeom>
          <a:solidFill>
            <a:schemeClr val="accent5">
              <a:lumMod val="60000"/>
              <a:lumOff val="40000"/>
            </a:schemeClr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8" name="Freeform: Shape 177">
            <a:extLst>
              <a:ext uri="{FF2B5EF4-FFF2-40B4-BE49-F238E27FC236}">
                <a16:creationId xmlns:a16="http://schemas.microsoft.com/office/drawing/2014/main" id="{22D1DAAB-A8BF-F956-2F85-054B25C0476B}"/>
              </a:ext>
            </a:extLst>
          </p:cNvPr>
          <p:cNvSpPr/>
          <p:nvPr/>
        </p:nvSpPr>
        <p:spPr bwMode="auto">
          <a:xfrm>
            <a:off x="4254500" y="2141453"/>
            <a:ext cx="4466459" cy="703346"/>
          </a:xfrm>
          <a:custGeom>
            <a:avLst/>
            <a:gdLst>
              <a:gd name="connsiteX0" fmla="*/ 459207 w 4466459"/>
              <a:gd name="connsiteY0" fmla="*/ 0 h 703346"/>
              <a:gd name="connsiteX1" fmla="*/ 3879960 w 4466459"/>
              <a:gd name="connsiteY1" fmla="*/ 0 h 703346"/>
              <a:gd name="connsiteX2" fmla="*/ 3880781 w 4466459"/>
              <a:gd name="connsiteY2" fmla="*/ 340 h 703346"/>
              <a:gd name="connsiteX3" fmla="*/ 4114956 w 4466459"/>
              <a:gd name="connsiteY3" fmla="*/ 340 h 703346"/>
              <a:gd name="connsiteX4" fmla="*/ 4466459 w 4466459"/>
              <a:gd name="connsiteY4" fmla="*/ 351843 h 703346"/>
              <a:gd name="connsiteX5" fmla="*/ 4114956 w 4466459"/>
              <a:gd name="connsiteY5" fmla="*/ 703346 h 703346"/>
              <a:gd name="connsiteX6" fmla="*/ 3756567 w 4466459"/>
              <a:gd name="connsiteY6" fmla="*/ 703346 h 703346"/>
              <a:gd name="connsiteX7" fmla="*/ 3756567 w 4466459"/>
              <a:gd name="connsiteY7" fmla="*/ 703007 h 703346"/>
              <a:gd name="connsiteX8" fmla="*/ 709892 w 4466459"/>
              <a:gd name="connsiteY8" fmla="*/ 703007 h 703346"/>
              <a:gd name="connsiteX9" fmla="*/ 709892 w 4466459"/>
              <a:gd name="connsiteY9" fmla="*/ 703346 h 703346"/>
              <a:gd name="connsiteX10" fmla="*/ 351503 w 4466459"/>
              <a:gd name="connsiteY10" fmla="*/ 703346 h 703346"/>
              <a:gd name="connsiteX11" fmla="*/ 0 w 4466459"/>
              <a:gd name="connsiteY11" fmla="*/ 351843 h 703346"/>
              <a:gd name="connsiteX12" fmla="*/ 351503 w 4466459"/>
              <a:gd name="connsiteY12" fmla="*/ 340 h 703346"/>
              <a:gd name="connsiteX13" fmla="*/ 458387 w 4466459"/>
              <a:gd name="connsiteY13" fmla="*/ 340 h 7033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6459" h="703346">
                <a:moveTo>
                  <a:pt x="459207" y="0"/>
                </a:moveTo>
                <a:lnTo>
                  <a:pt x="3879960" y="0"/>
                </a:lnTo>
                <a:lnTo>
                  <a:pt x="3880781" y="340"/>
                </a:lnTo>
                <a:lnTo>
                  <a:pt x="4114956" y="340"/>
                </a:lnTo>
                <a:lnTo>
                  <a:pt x="4466459" y="351843"/>
                </a:lnTo>
                <a:lnTo>
                  <a:pt x="4114956" y="703346"/>
                </a:lnTo>
                <a:lnTo>
                  <a:pt x="3756567" y="703346"/>
                </a:lnTo>
                <a:lnTo>
                  <a:pt x="3756567" y="703007"/>
                </a:lnTo>
                <a:lnTo>
                  <a:pt x="709892" y="703007"/>
                </a:lnTo>
                <a:lnTo>
                  <a:pt x="709892" y="703346"/>
                </a:lnTo>
                <a:lnTo>
                  <a:pt x="351503" y="703346"/>
                </a:lnTo>
                <a:lnTo>
                  <a:pt x="0" y="351843"/>
                </a:lnTo>
                <a:lnTo>
                  <a:pt x="351503" y="340"/>
                </a:lnTo>
                <a:lnTo>
                  <a:pt x="458387" y="34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solidFill>
              <a:schemeClr val="tx1"/>
            </a:solidFill>
            <a:miter lim="800000"/>
            <a:headEnd/>
            <a:tailEnd/>
          </a:ln>
        </p:spPr>
        <p:txBody>
          <a:bodyPr wrap="square" rtlCol="0" anchor="b">
            <a:noAutofit/>
          </a:bodyPr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3FE862-2136-662C-922D-C06715AAE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 Overactivation: Key Driver of Cardio-Renal </a:t>
            </a:r>
            <a:br>
              <a:rPr lang="en-US" dirty="0"/>
            </a:br>
            <a:r>
              <a:rPr lang="en-US" dirty="0"/>
              <a:t>Damage in HF/CKD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024D1D-28E9-EA9D-6BCA-2576F47B9526}"/>
              </a:ext>
            </a:extLst>
          </p:cNvPr>
          <p:cNvSpPr/>
          <p:nvPr/>
        </p:nvSpPr>
        <p:spPr>
          <a:xfrm>
            <a:off x="395041" y="6375265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Lv. Front Endocrinol. 2023;14:1125693.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CC BY 4.0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Changes made.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2EFDBC-BDEE-75CF-AF40-0D70BFC3F34B}"/>
              </a:ext>
            </a:extLst>
          </p:cNvPr>
          <p:cNvSpPr txBox="1"/>
          <p:nvPr/>
        </p:nvSpPr>
        <p:spPr bwMode="auto">
          <a:xfrm>
            <a:off x="8338849" y="5451935"/>
            <a:ext cx="218830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Heart failure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Myocardial remodeling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Fibrosis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0FFFDD-2F4A-B8BB-345A-7DD191CDA151}"/>
              </a:ext>
            </a:extLst>
          </p:cNvPr>
          <p:cNvSpPr txBox="1"/>
          <p:nvPr/>
        </p:nvSpPr>
        <p:spPr bwMode="auto">
          <a:xfrm>
            <a:off x="1850687" y="5451935"/>
            <a:ext cx="2699046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Podocyte damage/effacement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Glomerular injury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Albuminuria/proteinuria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1DFA0-3EE6-D688-AD40-18F3DE455C8D}"/>
              </a:ext>
            </a:extLst>
          </p:cNvPr>
          <p:cNvSpPr txBox="1"/>
          <p:nvPr/>
        </p:nvSpPr>
        <p:spPr bwMode="auto">
          <a:xfrm>
            <a:off x="5147625" y="5451935"/>
            <a:ext cx="218830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VSMC proliferation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Vascular remodeling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Endothelial damage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76193B-874B-B273-E233-391EC1B0EE21}"/>
              </a:ext>
            </a:extLst>
          </p:cNvPr>
          <p:cNvSpPr txBox="1"/>
          <p:nvPr/>
        </p:nvSpPr>
        <p:spPr bwMode="auto">
          <a:xfrm>
            <a:off x="2680552" y="4072622"/>
            <a:ext cx="1339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Endothelial dysfunction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1E8077F-A46E-B28F-7EDC-CEE44B6C97F9}"/>
              </a:ext>
            </a:extLst>
          </p:cNvPr>
          <p:cNvSpPr txBox="1"/>
          <p:nvPr/>
        </p:nvSpPr>
        <p:spPr bwMode="auto">
          <a:xfrm>
            <a:off x="5155041" y="4135520"/>
            <a:ext cx="17453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Fibrosis stiffness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8E361E-7D28-9F1B-5641-954EDAD08163}"/>
              </a:ext>
            </a:extLst>
          </p:cNvPr>
          <p:cNvSpPr txBox="1"/>
          <p:nvPr/>
        </p:nvSpPr>
        <p:spPr bwMode="auto">
          <a:xfrm>
            <a:off x="7404399" y="4112018"/>
            <a:ext cx="269309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Macrophage infiltration and</a:t>
            </a:r>
            <a:b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T-cell activation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6C65BB19-7A8D-9A08-8E56-AAFF52560EA4}"/>
              </a:ext>
            </a:extLst>
          </p:cNvPr>
          <p:cNvGrpSpPr/>
          <p:nvPr/>
        </p:nvGrpSpPr>
        <p:grpSpPr>
          <a:xfrm>
            <a:off x="9618042" y="2164873"/>
            <a:ext cx="1857335" cy="1323439"/>
            <a:chOff x="10165333" y="1606231"/>
            <a:chExt cx="1857335" cy="132343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E289A18-4DCC-D221-59E3-3944F277AE1C}"/>
                </a:ext>
              </a:extLst>
            </p:cNvPr>
            <p:cNvSpPr txBox="1"/>
            <p:nvPr/>
          </p:nvSpPr>
          <p:spPr bwMode="auto">
            <a:xfrm>
              <a:off x="10527770" y="1606231"/>
              <a:ext cx="1494898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MR</a:t>
              </a:r>
              <a:b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Aldosterone</a:t>
              </a:r>
              <a:b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Finerenone</a:t>
              </a:r>
              <a:b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MR activation</a:t>
              </a:r>
              <a:b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MR inhibition</a:t>
              </a:r>
            </a:p>
          </p:txBody>
        </p:sp>
        <p:sp>
          <p:nvSpPr>
            <p:cNvPr id="14" name="Arrow: Chevron 13">
              <a:extLst>
                <a:ext uri="{FF2B5EF4-FFF2-40B4-BE49-F238E27FC236}">
                  <a16:creationId xmlns:a16="http://schemas.microsoft.com/office/drawing/2014/main" id="{5E6AD357-2721-5F45-AFD8-C5AEEAA30428}"/>
                </a:ext>
              </a:extLst>
            </p:cNvPr>
            <p:cNvSpPr/>
            <p:nvPr/>
          </p:nvSpPr>
          <p:spPr bwMode="auto">
            <a:xfrm rot="5400000">
              <a:off x="10345715" y="1696611"/>
              <a:ext cx="174139" cy="220135"/>
            </a:xfrm>
            <a:prstGeom prst="chevron">
              <a:avLst>
                <a:gd name="adj" fmla="val 41667"/>
              </a:avLst>
            </a:prstGeom>
            <a:solidFill>
              <a:schemeClr val="accent3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Diamond 14">
              <a:extLst>
                <a:ext uri="{FF2B5EF4-FFF2-40B4-BE49-F238E27FC236}">
                  <a16:creationId xmlns:a16="http://schemas.microsoft.com/office/drawing/2014/main" id="{1F555290-35C4-A3E2-C73C-9CDF350ADA24}"/>
                </a:ext>
              </a:extLst>
            </p:cNvPr>
            <p:cNvSpPr/>
            <p:nvPr/>
          </p:nvSpPr>
          <p:spPr bwMode="auto">
            <a:xfrm>
              <a:off x="10331184" y="1927817"/>
              <a:ext cx="201349" cy="201349"/>
            </a:xfrm>
            <a:prstGeom prst="diamond">
              <a:avLst/>
            </a:prstGeom>
            <a:solidFill>
              <a:schemeClr val="accent4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Teardrop 15">
              <a:extLst>
                <a:ext uri="{FF2B5EF4-FFF2-40B4-BE49-F238E27FC236}">
                  <a16:creationId xmlns:a16="http://schemas.microsoft.com/office/drawing/2014/main" id="{6EBC6288-7636-798C-EA2E-10D78E7539BB}"/>
                </a:ext>
              </a:extLst>
            </p:cNvPr>
            <p:cNvSpPr/>
            <p:nvPr/>
          </p:nvSpPr>
          <p:spPr bwMode="auto">
            <a:xfrm rot="8100000">
              <a:off x="10369727" y="2166112"/>
              <a:ext cx="167165" cy="178259"/>
            </a:xfrm>
            <a:prstGeom prst="teardrop">
              <a:avLst/>
            </a:prstGeom>
            <a:solidFill>
              <a:schemeClr val="accent1"/>
            </a:solidFill>
            <a:ln w="0">
              <a:solidFill>
                <a:schemeClr val="bg1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F696D1B5-51EC-8B47-BA1F-36DA7E56857B}"/>
                </a:ext>
              </a:extLst>
            </p:cNvPr>
            <p:cNvCxnSpPr/>
            <p:nvPr/>
          </p:nvCxnSpPr>
          <p:spPr bwMode="auto">
            <a:xfrm>
              <a:off x="10165333" y="2497668"/>
              <a:ext cx="410103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B0FE0E1A-77DD-2EB2-1B54-9B5C7597854C}"/>
                </a:ext>
              </a:extLst>
            </p:cNvPr>
            <p:cNvCxnSpPr/>
            <p:nvPr/>
          </p:nvCxnSpPr>
          <p:spPr bwMode="auto">
            <a:xfrm>
              <a:off x="10165333" y="2751668"/>
              <a:ext cx="410103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bg1"/>
              </a:solidFill>
              <a:prstDash val="sysDash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116" name="TextBox 115">
            <a:extLst>
              <a:ext uri="{FF2B5EF4-FFF2-40B4-BE49-F238E27FC236}">
                <a16:creationId xmlns:a16="http://schemas.microsoft.com/office/drawing/2014/main" id="{8F1536CF-F735-C2EF-B8A5-A42BB99C6098}"/>
              </a:ext>
            </a:extLst>
          </p:cNvPr>
          <p:cNvSpPr txBox="1"/>
          <p:nvPr/>
        </p:nvSpPr>
        <p:spPr bwMode="auto">
          <a:xfrm>
            <a:off x="4344285" y="1758489"/>
            <a:ext cx="15727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Aldosterone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BA39F2BB-B5CF-338D-B05B-4CAD90C864BC}"/>
              </a:ext>
            </a:extLst>
          </p:cNvPr>
          <p:cNvSpPr txBox="1"/>
          <p:nvPr/>
        </p:nvSpPr>
        <p:spPr bwMode="auto">
          <a:xfrm>
            <a:off x="7201195" y="1624660"/>
            <a:ext cx="13936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accent1"/>
                </a:solidFill>
                <a:latin typeface="Calibri" panose="020F0502020204030204" pitchFamily="34" charset="0"/>
              </a:rPr>
              <a:t>Finerenone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96A03269-51C3-EE2B-A5C9-3A5F6AED5C6D}"/>
              </a:ext>
            </a:extLst>
          </p:cNvPr>
          <p:cNvSpPr txBox="1"/>
          <p:nvPr/>
        </p:nvSpPr>
        <p:spPr bwMode="auto">
          <a:xfrm>
            <a:off x="3582339" y="2285388"/>
            <a:ext cx="7519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VSMC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F78185CC-AC82-7816-CE8F-27E103E2ADD8}"/>
              </a:ext>
            </a:extLst>
          </p:cNvPr>
          <p:cNvSpPr txBox="1"/>
          <p:nvPr/>
        </p:nvSpPr>
        <p:spPr bwMode="auto">
          <a:xfrm>
            <a:off x="3551616" y="3307298"/>
            <a:ext cx="4153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EC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102A01BE-D142-ADEF-F373-0DB9FCF8D2E5}"/>
              </a:ext>
            </a:extLst>
          </p:cNvPr>
          <p:cNvSpPr txBox="1"/>
          <p:nvPr/>
        </p:nvSpPr>
        <p:spPr bwMode="auto">
          <a:xfrm>
            <a:off x="5773421" y="2316498"/>
            <a:ext cx="516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MR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DFA0EAD7-2EE5-E7C7-20DD-6A3DB0DB1B8F}"/>
              </a:ext>
            </a:extLst>
          </p:cNvPr>
          <p:cNvSpPr txBox="1"/>
          <p:nvPr/>
        </p:nvSpPr>
        <p:spPr bwMode="auto">
          <a:xfrm>
            <a:off x="6765146" y="2288329"/>
            <a:ext cx="15467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eNOS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active↑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69C5C69-1405-681C-FA90-602F94300AAC}"/>
              </a:ext>
            </a:extLst>
          </p:cNvPr>
          <p:cNvSpPr txBox="1"/>
          <p:nvPr/>
        </p:nvSpPr>
        <p:spPr bwMode="auto">
          <a:xfrm>
            <a:off x="6349545" y="2806422"/>
            <a:ext cx="70083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NO↑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295F14C6-DF7B-15A9-8C13-440678786177}"/>
              </a:ext>
            </a:extLst>
          </p:cNvPr>
          <p:cNvSpPr txBox="1"/>
          <p:nvPr/>
        </p:nvSpPr>
        <p:spPr bwMode="auto">
          <a:xfrm>
            <a:off x="6891560" y="2791021"/>
            <a:ext cx="1717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oxidase stress↓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2BE6B94-50B2-614B-FEDE-ECED2CACE5BA}"/>
              </a:ext>
            </a:extLst>
          </p:cNvPr>
          <p:cNvSpPr txBox="1"/>
          <p:nvPr/>
        </p:nvSpPr>
        <p:spPr bwMode="auto">
          <a:xfrm>
            <a:off x="6891560" y="3168365"/>
            <a:ext cx="17426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Inflammation↓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8F9EEB7A-EF64-4D78-84FB-BC8C6CA0A7FF}"/>
              </a:ext>
            </a:extLst>
          </p:cNvPr>
          <p:cNvSpPr txBox="1"/>
          <p:nvPr/>
        </p:nvSpPr>
        <p:spPr bwMode="auto">
          <a:xfrm>
            <a:off x="4745588" y="3018749"/>
            <a:ext cx="5767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ROS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919D296-C4CF-556B-37EB-D9DC39B4FE46}"/>
              </a:ext>
            </a:extLst>
          </p:cNvPr>
          <p:cNvSpPr txBox="1"/>
          <p:nvPr/>
        </p:nvSpPr>
        <p:spPr bwMode="auto">
          <a:xfrm>
            <a:off x="4561724" y="2316498"/>
            <a:ext cx="944489" cy="49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NADPH </a:t>
            </a:r>
            <a:b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oxidase</a:t>
            </a:r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78A11A09-7083-81FA-085F-667F68C67F98}"/>
              </a:ext>
            </a:extLst>
          </p:cNvPr>
          <p:cNvCxnSpPr>
            <a:cxnSpLocks/>
          </p:cNvCxnSpPr>
          <p:nvPr/>
        </p:nvCxnSpPr>
        <p:spPr bwMode="auto">
          <a:xfrm>
            <a:off x="7050379" y="5084912"/>
            <a:ext cx="126147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44D46E08-5729-0223-51A1-39B608F18155}"/>
              </a:ext>
            </a:extLst>
          </p:cNvPr>
          <p:cNvCxnSpPr>
            <a:cxnSpLocks/>
          </p:cNvCxnSpPr>
          <p:nvPr/>
        </p:nvCxnSpPr>
        <p:spPr bwMode="auto">
          <a:xfrm flipH="1">
            <a:off x="3886152" y="5084912"/>
            <a:ext cx="126147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DB1DEB96-8202-3A1B-2C35-6EB5017C9B9D}"/>
              </a:ext>
            </a:extLst>
          </p:cNvPr>
          <p:cNvCxnSpPr>
            <a:cxnSpLocks/>
          </p:cNvCxnSpPr>
          <p:nvPr/>
        </p:nvCxnSpPr>
        <p:spPr bwMode="auto">
          <a:xfrm>
            <a:off x="6027711" y="3758760"/>
            <a:ext cx="7904" cy="40729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F561CE94-AABB-6DE3-3DDB-30BB19AE9F3E}"/>
              </a:ext>
            </a:extLst>
          </p:cNvPr>
          <p:cNvCxnSpPr>
            <a:cxnSpLocks/>
          </p:cNvCxnSpPr>
          <p:nvPr/>
        </p:nvCxnSpPr>
        <p:spPr bwMode="auto">
          <a:xfrm flipH="1">
            <a:off x="6237005" y="1847002"/>
            <a:ext cx="612869" cy="22388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sp>
        <p:nvSpPr>
          <p:cNvPr id="143" name="Teardrop 142">
            <a:extLst>
              <a:ext uri="{FF2B5EF4-FFF2-40B4-BE49-F238E27FC236}">
                <a16:creationId xmlns:a16="http://schemas.microsoft.com/office/drawing/2014/main" id="{E331FA7E-B27C-1DEF-C223-871CCEDB5D9C}"/>
              </a:ext>
            </a:extLst>
          </p:cNvPr>
          <p:cNvSpPr/>
          <p:nvPr/>
        </p:nvSpPr>
        <p:spPr bwMode="auto">
          <a:xfrm rot="8100000">
            <a:off x="6909911" y="1646197"/>
            <a:ext cx="288489" cy="307635"/>
          </a:xfrm>
          <a:prstGeom prst="teardrop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4" name="&quot;Not Allowed&quot; Symbol 143">
            <a:extLst>
              <a:ext uri="{FF2B5EF4-FFF2-40B4-BE49-F238E27FC236}">
                <a16:creationId xmlns:a16="http://schemas.microsoft.com/office/drawing/2014/main" id="{DC15301B-4340-9F62-BDAA-11D489DF9B25}"/>
              </a:ext>
            </a:extLst>
          </p:cNvPr>
          <p:cNvSpPr/>
          <p:nvPr/>
        </p:nvSpPr>
        <p:spPr bwMode="auto">
          <a:xfrm>
            <a:off x="6359705" y="1742314"/>
            <a:ext cx="400901" cy="400901"/>
          </a:xfrm>
          <a:prstGeom prst="noSmoking">
            <a:avLst>
              <a:gd name="adj" fmla="val 15419"/>
            </a:avLst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C1D15774-DF1F-19DD-6238-BE238B1955F5}"/>
              </a:ext>
            </a:extLst>
          </p:cNvPr>
          <p:cNvCxnSpPr>
            <a:cxnSpLocks/>
          </p:cNvCxnSpPr>
          <p:nvPr/>
        </p:nvCxnSpPr>
        <p:spPr bwMode="auto">
          <a:xfrm>
            <a:off x="7432056" y="1955463"/>
            <a:ext cx="0" cy="41882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7E124A6-F560-818E-FDC6-884A293A984A}"/>
              </a:ext>
            </a:extLst>
          </p:cNvPr>
          <p:cNvCxnSpPr>
            <a:cxnSpLocks/>
          </p:cNvCxnSpPr>
          <p:nvPr/>
        </p:nvCxnSpPr>
        <p:spPr bwMode="auto">
          <a:xfrm>
            <a:off x="7432056" y="2582333"/>
            <a:ext cx="0" cy="31290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9043F8BF-4F26-26F6-F34D-72081CCBA117}"/>
              </a:ext>
            </a:extLst>
          </p:cNvPr>
          <p:cNvCxnSpPr>
            <a:cxnSpLocks/>
          </p:cNvCxnSpPr>
          <p:nvPr/>
        </p:nvCxnSpPr>
        <p:spPr bwMode="auto">
          <a:xfrm>
            <a:off x="7432056" y="3471332"/>
            <a:ext cx="0" cy="19896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21240F9D-E18B-1AA3-D39A-892F6FFCA5C0}"/>
              </a:ext>
            </a:extLst>
          </p:cNvPr>
          <p:cNvCxnSpPr>
            <a:cxnSpLocks/>
          </p:cNvCxnSpPr>
          <p:nvPr/>
        </p:nvCxnSpPr>
        <p:spPr bwMode="auto">
          <a:xfrm>
            <a:off x="7432056" y="3076270"/>
            <a:ext cx="0" cy="198967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ysDash"/>
            <a:round/>
            <a:headEnd type="none" w="med" len="med"/>
            <a:tailEnd type="triangle"/>
          </a:ln>
          <a:effectLst/>
        </p:spPr>
      </p:cxn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593D832-5940-1433-89E2-BF1B9C7FEB42}"/>
              </a:ext>
            </a:extLst>
          </p:cNvPr>
          <p:cNvGrpSpPr/>
          <p:nvPr/>
        </p:nvGrpSpPr>
        <p:grpSpPr>
          <a:xfrm>
            <a:off x="5024967" y="3335775"/>
            <a:ext cx="1494366" cy="201922"/>
            <a:chOff x="5024967" y="3335775"/>
            <a:chExt cx="1494366" cy="201922"/>
          </a:xfrm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1DF663DB-30D1-597F-3804-BEEA9E6ACDF5}"/>
                </a:ext>
              </a:extLst>
            </p:cNvPr>
            <p:cNvSpPr/>
            <p:nvPr/>
          </p:nvSpPr>
          <p:spPr bwMode="auto">
            <a:xfrm>
              <a:off x="5024967" y="3335775"/>
              <a:ext cx="1494366" cy="195275"/>
            </a:xfrm>
            <a:custGeom>
              <a:avLst/>
              <a:gdLst>
                <a:gd name="connsiteX0" fmla="*/ 0 w 1494366"/>
                <a:gd name="connsiteY0" fmla="*/ 16933 h 194733"/>
                <a:gd name="connsiteX1" fmla="*/ 508000 w 1494366"/>
                <a:gd name="connsiteY1" fmla="*/ 194733 h 194733"/>
                <a:gd name="connsiteX2" fmla="*/ 1032933 w 1494366"/>
                <a:gd name="connsiteY2" fmla="*/ 0 h 194733"/>
                <a:gd name="connsiteX3" fmla="*/ 1494366 w 1494366"/>
                <a:gd name="connsiteY3" fmla="*/ 190500 h 194733"/>
                <a:gd name="connsiteX0" fmla="*/ 0 w 1494366"/>
                <a:gd name="connsiteY0" fmla="*/ 16933 h 195372"/>
                <a:gd name="connsiteX1" fmla="*/ 508000 w 1494366"/>
                <a:gd name="connsiteY1" fmla="*/ 194733 h 195372"/>
                <a:gd name="connsiteX2" fmla="*/ 1032933 w 1494366"/>
                <a:gd name="connsiteY2" fmla="*/ 0 h 195372"/>
                <a:gd name="connsiteX3" fmla="*/ 1494366 w 1494366"/>
                <a:gd name="connsiteY3" fmla="*/ 190500 h 195372"/>
                <a:gd name="connsiteX0" fmla="*/ 0 w 1494366"/>
                <a:gd name="connsiteY0" fmla="*/ 16933 h 195372"/>
                <a:gd name="connsiteX1" fmla="*/ 508000 w 1494366"/>
                <a:gd name="connsiteY1" fmla="*/ 194733 h 195372"/>
                <a:gd name="connsiteX2" fmla="*/ 1032933 w 1494366"/>
                <a:gd name="connsiteY2" fmla="*/ 0 h 195372"/>
                <a:gd name="connsiteX3" fmla="*/ 1494366 w 1494366"/>
                <a:gd name="connsiteY3" fmla="*/ 190500 h 195372"/>
                <a:gd name="connsiteX0" fmla="*/ 0 w 1494366"/>
                <a:gd name="connsiteY0" fmla="*/ 16933 h 195183"/>
                <a:gd name="connsiteX1" fmla="*/ 508000 w 1494366"/>
                <a:gd name="connsiteY1" fmla="*/ 194733 h 195183"/>
                <a:gd name="connsiteX2" fmla="*/ 1032933 w 1494366"/>
                <a:gd name="connsiteY2" fmla="*/ 0 h 195183"/>
                <a:gd name="connsiteX3" fmla="*/ 1494366 w 1494366"/>
                <a:gd name="connsiteY3" fmla="*/ 190500 h 195183"/>
                <a:gd name="connsiteX0" fmla="*/ 0 w 1494366"/>
                <a:gd name="connsiteY0" fmla="*/ 17032 h 195282"/>
                <a:gd name="connsiteX1" fmla="*/ 508000 w 1494366"/>
                <a:gd name="connsiteY1" fmla="*/ 194832 h 195282"/>
                <a:gd name="connsiteX2" fmla="*/ 1032933 w 1494366"/>
                <a:gd name="connsiteY2" fmla="*/ 99 h 195282"/>
                <a:gd name="connsiteX3" fmla="*/ 1494366 w 1494366"/>
                <a:gd name="connsiteY3" fmla="*/ 190599 h 195282"/>
                <a:gd name="connsiteX0" fmla="*/ 0 w 1494366"/>
                <a:gd name="connsiteY0" fmla="*/ 17032 h 195282"/>
                <a:gd name="connsiteX1" fmla="*/ 508000 w 1494366"/>
                <a:gd name="connsiteY1" fmla="*/ 194832 h 195282"/>
                <a:gd name="connsiteX2" fmla="*/ 1032933 w 1494366"/>
                <a:gd name="connsiteY2" fmla="*/ 99 h 195282"/>
                <a:gd name="connsiteX3" fmla="*/ 1494366 w 1494366"/>
                <a:gd name="connsiteY3" fmla="*/ 190599 h 195282"/>
                <a:gd name="connsiteX0" fmla="*/ 0 w 1494366"/>
                <a:gd name="connsiteY0" fmla="*/ 17025 h 195275"/>
                <a:gd name="connsiteX1" fmla="*/ 508000 w 1494366"/>
                <a:gd name="connsiteY1" fmla="*/ 194825 h 195275"/>
                <a:gd name="connsiteX2" fmla="*/ 1032933 w 1494366"/>
                <a:gd name="connsiteY2" fmla="*/ 92 h 195275"/>
                <a:gd name="connsiteX3" fmla="*/ 1494366 w 1494366"/>
                <a:gd name="connsiteY3" fmla="*/ 190592 h 1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4366" h="195275">
                  <a:moveTo>
                    <a:pt x="0" y="17025"/>
                  </a:moveTo>
                  <a:cubicBezTo>
                    <a:pt x="190500" y="42425"/>
                    <a:pt x="266700" y="186358"/>
                    <a:pt x="508000" y="194825"/>
                  </a:cubicBezTo>
                  <a:cubicBezTo>
                    <a:pt x="712612" y="206114"/>
                    <a:pt x="832555" y="1503"/>
                    <a:pt x="1032933" y="92"/>
                  </a:cubicBezTo>
                  <a:cubicBezTo>
                    <a:pt x="1237544" y="-4141"/>
                    <a:pt x="1340555" y="139792"/>
                    <a:pt x="1494366" y="190592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BD07FFD6-023E-5C58-086F-147A4F2C0487}"/>
                </a:ext>
              </a:extLst>
            </p:cNvPr>
            <p:cNvSpPr/>
            <p:nvPr/>
          </p:nvSpPr>
          <p:spPr bwMode="auto">
            <a:xfrm flipV="1">
              <a:off x="5024967" y="3342422"/>
              <a:ext cx="1494366" cy="195275"/>
            </a:xfrm>
            <a:custGeom>
              <a:avLst/>
              <a:gdLst>
                <a:gd name="connsiteX0" fmla="*/ 0 w 1494366"/>
                <a:gd name="connsiteY0" fmla="*/ 16933 h 194733"/>
                <a:gd name="connsiteX1" fmla="*/ 508000 w 1494366"/>
                <a:gd name="connsiteY1" fmla="*/ 194733 h 194733"/>
                <a:gd name="connsiteX2" fmla="*/ 1032933 w 1494366"/>
                <a:gd name="connsiteY2" fmla="*/ 0 h 194733"/>
                <a:gd name="connsiteX3" fmla="*/ 1494366 w 1494366"/>
                <a:gd name="connsiteY3" fmla="*/ 190500 h 194733"/>
                <a:gd name="connsiteX0" fmla="*/ 0 w 1494366"/>
                <a:gd name="connsiteY0" fmla="*/ 16933 h 195372"/>
                <a:gd name="connsiteX1" fmla="*/ 508000 w 1494366"/>
                <a:gd name="connsiteY1" fmla="*/ 194733 h 195372"/>
                <a:gd name="connsiteX2" fmla="*/ 1032933 w 1494366"/>
                <a:gd name="connsiteY2" fmla="*/ 0 h 195372"/>
                <a:gd name="connsiteX3" fmla="*/ 1494366 w 1494366"/>
                <a:gd name="connsiteY3" fmla="*/ 190500 h 195372"/>
                <a:gd name="connsiteX0" fmla="*/ 0 w 1494366"/>
                <a:gd name="connsiteY0" fmla="*/ 16933 h 195372"/>
                <a:gd name="connsiteX1" fmla="*/ 508000 w 1494366"/>
                <a:gd name="connsiteY1" fmla="*/ 194733 h 195372"/>
                <a:gd name="connsiteX2" fmla="*/ 1032933 w 1494366"/>
                <a:gd name="connsiteY2" fmla="*/ 0 h 195372"/>
                <a:gd name="connsiteX3" fmla="*/ 1494366 w 1494366"/>
                <a:gd name="connsiteY3" fmla="*/ 190500 h 195372"/>
                <a:gd name="connsiteX0" fmla="*/ 0 w 1494366"/>
                <a:gd name="connsiteY0" fmla="*/ 16933 h 195183"/>
                <a:gd name="connsiteX1" fmla="*/ 508000 w 1494366"/>
                <a:gd name="connsiteY1" fmla="*/ 194733 h 195183"/>
                <a:gd name="connsiteX2" fmla="*/ 1032933 w 1494366"/>
                <a:gd name="connsiteY2" fmla="*/ 0 h 195183"/>
                <a:gd name="connsiteX3" fmla="*/ 1494366 w 1494366"/>
                <a:gd name="connsiteY3" fmla="*/ 190500 h 195183"/>
                <a:gd name="connsiteX0" fmla="*/ 0 w 1494366"/>
                <a:gd name="connsiteY0" fmla="*/ 17032 h 195282"/>
                <a:gd name="connsiteX1" fmla="*/ 508000 w 1494366"/>
                <a:gd name="connsiteY1" fmla="*/ 194832 h 195282"/>
                <a:gd name="connsiteX2" fmla="*/ 1032933 w 1494366"/>
                <a:gd name="connsiteY2" fmla="*/ 99 h 195282"/>
                <a:gd name="connsiteX3" fmla="*/ 1494366 w 1494366"/>
                <a:gd name="connsiteY3" fmla="*/ 190599 h 195282"/>
                <a:gd name="connsiteX0" fmla="*/ 0 w 1494366"/>
                <a:gd name="connsiteY0" fmla="*/ 17032 h 195282"/>
                <a:gd name="connsiteX1" fmla="*/ 508000 w 1494366"/>
                <a:gd name="connsiteY1" fmla="*/ 194832 h 195282"/>
                <a:gd name="connsiteX2" fmla="*/ 1032933 w 1494366"/>
                <a:gd name="connsiteY2" fmla="*/ 99 h 195282"/>
                <a:gd name="connsiteX3" fmla="*/ 1494366 w 1494366"/>
                <a:gd name="connsiteY3" fmla="*/ 190599 h 195282"/>
                <a:gd name="connsiteX0" fmla="*/ 0 w 1494366"/>
                <a:gd name="connsiteY0" fmla="*/ 17025 h 195275"/>
                <a:gd name="connsiteX1" fmla="*/ 508000 w 1494366"/>
                <a:gd name="connsiteY1" fmla="*/ 194825 h 195275"/>
                <a:gd name="connsiteX2" fmla="*/ 1032933 w 1494366"/>
                <a:gd name="connsiteY2" fmla="*/ 92 h 195275"/>
                <a:gd name="connsiteX3" fmla="*/ 1494366 w 1494366"/>
                <a:gd name="connsiteY3" fmla="*/ 190592 h 1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4366" h="195275">
                  <a:moveTo>
                    <a:pt x="0" y="17025"/>
                  </a:moveTo>
                  <a:cubicBezTo>
                    <a:pt x="190500" y="42425"/>
                    <a:pt x="266700" y="186358"/>
                    <a:pt x="508000" y="194825"/>
                  </a:cubicBezTo>
                  <a:cubicBezTo>
                    <a:pt x="712612" y="206114"/>
                    <a:pt x="832555" y="1503"/>
                    <a:pt x="1032933" y="92"/>
                  </a:cubicBezTo>
                  <a:cubicBezTo>
                    <a:pt x="1237544" y="-4141"/>
                    <a:pt x="1340555" y="139792"/>
                    <a:pt x="1494366" y="190592"/>
                  </a:cubicBezTo>
                </a:path>
              </a:pathLst>
            </a:cu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31815020-68F7-AD9A-A4FC-94F9C1DB8617}"/>
              </a:ext>
            </a:extLst>
          </p:cNvPr>
          <p:cNvSpPr txBox="1"/>
          <p:nvPr/>
        </p:nvSpPr>
        <p:spPr bwMode="auto">
          <a:xfrm>
            <a:off x="5773421" y="3337643"/>
            <a:ext cx="5164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MR</a:t>
            </a:r>
          </a:p>
        </p:txBody>
      </p:sp>
      <p:sp>
        <p:nvSpPr>
          <p:cNvPr id="168" name="Arrow: Chevron 167">
            <a:extLst>
              <a:ext uri="{FF2B5EF4-FFF2-40B4-BE49-F238E27FC236}">
                <a16:creationId xmlns:a16="http://schemas.microsoft.com/office/drawing/2014/main" id="{84092BDC-8B88-C9F0-5E8B-F35BF1B7BD86}"/>
              </a:ext>
            </a:extLst>
          </p:cNvPr>
          <p:cNvSpPr/>
          <p:nvPr/>
        </p:nvSpPr>
        <p:spPr bwMode="auto">
          <a:xfrm rot="5400000">
            <a:off x="5857438" y="3156573"/>
            <a:ext cx="240833" cy="304022"/>
          </a:xfrm>
          <a:prstGeom prst="chevron">
            <a:avLst>
              <a:gd name="adj" fmla="val 41667"/>
            </a:avLst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69" name="Arrow: Chevron 168">
            <a:extLst>
              <a:ext uri="{FF2B5EF4-FFF2-40B4-BE49-F238E27FC236}">
                <a16:creationId xmlns:a16="http://schemas.microsoft.com/office/drawing/2014/main" id="{15E9EAB6-ECFA-7141-8A31-728ADEF894CB}"/>
              </a:ext>
            </a:extLst>
          </p:cNvPr>
          <p:cNvSpPr/>
          <p:nvPr/>
        </p:nvSpPr>
        <p:spPr bwMode="auto">
          <a:xfrm rot="5400000">
            <a:off x="5857438" y="2066467"/>
            <a:ext cx="240833" cy="304022"/>
          </a:xfrm>
          <a:prstGeom prst="chevron">
            <a:avLst>
              <a:gd name="adj" fmla="val 41667"/>
            </a:avLst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EC0AA757-09E7-8135-E280-B26C60F047CA}"/>
              </a:ext>
            </a:extLst>
          </p:cNvPr>
          <p:cNvCxnSpPr/>
          <p:nvPr/>
        </p:nvCxnSpPr>
        <p:spPr bwMode="auto">
          <a:xfrm flipH="1">
            <a:off x="5376333" y="2501164"/>
            <a:ext cx="397088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72" name="Diamond 171">
            <a:extLst>
              <a:ext uri="{FF2B5EF4-FFF2-40B4-BE49-F238E27FC236}">
                <a16:creationId xmlns:a16="http://schemas.microsoft.com/office/drawing/2014/main" id="{12342755-4C9A-52B9-D584-B305130289F3}"/>
              </a:ext>
            </a:extLst>
          </p:cNvPr>
          <p:cNvSpPr/>
          <p:nvPr/>
        </p:nvSpPr>
        <p:spPr bwMode="auto">
          <a:xfrm>
            <a:off x="5821961" y="1883198"/>
            <a:ext cx="307904" cy="244920"/>
          </a:xfrm>
          <a:prstGeom prst="diamond">
            <a:avLst/>
          </a:prstGeom>
          <a:solidFill>
            <a:schemeClr val="accent4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542230E3-493E-F54B-668E-3835018A397D}"/>
              </a:ext>
            </a:extLst>
          </p:cNvPr>
          <p:cNvCxnSpPr>
            <a:cxnSpLocks/>
          </p:cNvCxnSpPr>
          <p:nvPr/>
        </p:nvCxnSpPr>
        <p:spPr bwMode="auto">
          <a:xfrm>
            <a:off x="4980092" y="2711720"/>
            <a:ext cx="7904" cy="40729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25B5050F-4F1D-9DF5-5BFD-CC6B85382DAB}"/>
              </a:ext>
            </a:extLst>
          </p:cNvPr>
          <p:cNvCxnSpPr>
            <a:cxnSpLocks/>
          </p:cNvCxnSpPr>
          <p:nvPr/>
        </p:nvCxnSpPr>
        <p:spPr bwMode="auto">
          <a:xfrm>
            <a:off x="6156019" y="3768099"/>
            <a:ext cx="2564940" cy="34138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3" name="Straight Arrow Connector 182">
            <a:extLst>
              <a:ext uri="{FF2B5EF4-FFF2-40B4-BE49-F238E27FC236}">
                <a16:creationId xmlns:a16="http://schemas.microsoft.com/office/drawing/2014/main" id="{1210F9E0-13C4-B213-B5D5-6B50F1935B3F}"/>
              </a:ext>
            </a:extLst>
          </p:cNvPr>
          <p:cNvCxnSpPr>
            <a:cxnSpLocks/>
          </p:cNvCxnSpPr>
          <p:nvPr/>
        </p:nvCxnSpPr>
        <p:spPr bwMode="auto">
          <a:xfrm flipH="1">
            <a:off x="3339673" y="3768099"/>
            <a:ext cx="2564940" cy="341383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94" name="Graphic 193">
            <a:extLst>
              <a:ext uri="{FF2B5EF4-FFF2-40B4-BE49-F238E27FC236}">
                <a16:creationId xmlns:a16="http://schemas.microsoft.com/office/drawing/2014/main" id="{B61734FE-7CCE-0C12-7F00-8ABB20352C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77835" y="1990178"/>
            <a:ext cx="1591248" cy="1790643"/>
          </a:xfrm>
          <a:prstGeom prst="rect">
            <a:avLst/>
          </a:prstGeom>
        </p:spPr>
      </p:pic>
      <p:sp>
        <p:nvSpPr>
          <p:cNvPr id="195" name="Rectangle 194">
            <a:extLst>
              <a:ext uri="{FF2B5EF4-FFF2-40B4-BE49-F238E27FC236}">
                <a16:creationId xmlns:a16="http://schemas.microsoft.com/office/drawing/2014/main" id="{1D3418C8-F28E-1763-CB3A-CF18F48D9C36}"/>
              </a:ext>
            </a:extLst>
          </p:cNvPr>
          <p:cNvSpPr/>
          <p:nvPr/>
        </p:nvSpPr>
        <p:spPr bwMode="auto">
          <a:xfrm>
            <a:off x="2715301" y="2835105"/>
            <a:ext cx="499685" cy="333259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28EAAB9C-2FF9-B389-F2DE-DF7B761DB787}"/>
              </a:ext>
            </a:extLst>
          </p:cNvPr>
          <p:cNvCxnSpPr>
            <a:cxnSpLocks/>
          </p:cNvCxnSpPr>
          <p:nvPr/>
        </p:nvCxnSpPr>
        <p:spPr bwMode="auto">
          <a:xfrm flipV="1">
            <a:off x="3208667" y="2582333"/>
            <a:ext cx="933442" cy="28543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60F1DFE9-7539-7B22-7F9A-B8FE53A440E7}"/>
              </a:ext>
            </a:extLst>
          </p:cNvPr>
          <p:cNvCxnSpPr>
            <a:cxnSpLocks/>
          </p:cNvCxnSpPr>
          <p:nvPr/>
        </p:nvCxnSpPr>
        <p:spPr bwMode="auto">
          <a:xfrm>
            <a:off x="3208667" y="3140769"/>
            <a:ext cx="933442" cy="285438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00" name="Graphic 199">
            <a:extLst>
              <a:ext uri="{FF2B5EF4-FFF2-40B4-BE49-F238E27FC236}">
                <a16:creationId xmlns:a16="http://schemas.microsoft.com/office/drawing/2014/main" id="{6C17FCEF-AE4E-3DE0-D7DB-67A9252145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03368" y="4435172"/>
            <a:ext cx="867597" cy="976313"/>
          </a:xfrm>
          <a:prstGeom prst="rect">
            <a:avLst/>
          </a:prstGeom>
        </p:spPr>
      </p:pic>
      <p:pic>
        <p:nvPicPr>
          <p:cNvPr id="202" name="Graphic 201">
            <a:extLst>
              <a:ext uri="{FF2B5EF4-FFF2-40B4-BE49-F238E27FC236}">
                <a16:creationId xmlns:a16="http://schemas.microsoft.com/office/drawing/2014/main" id="{693E91CF-62F2-3E93-2A7D-72EF488EBC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77533" y="4705018"/>
            <a:ext cx="867597" cy="683381"/>
          </a:xfrm>
          <a:prstGeom prst="rect">
            <a:avLst/>
          </a:prstGeom>
        </p:spPr>
      </p:pic>
      <p:pic>
        <p:nvPicPr>
          <p:cNvPr id="204" name="Graphic 203">
            <a:extLst>
              <a:ext uri="{FF2B5EF4-FFF2-40B4-BE49-F238E27FC236}">
                <a16:creationId xmlns:a16="http://schemas.microsoft.com/office/drawing/2014/main" id="{53416466-4E7F-11F1-A419-7DC2D588EC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43169" y="4671724"/>
            <a:ext cx="555580" cy="67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112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1D95A-0C6E-F2D3-B0F6-BF355775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latin typeface="Calibri" panose="020F0502020204030204" pitchFamily="34" charset="0"/>
                <a:ea typeface="+mj-ea"/>
                <a:cs typeface="+mj-cs"/>
              </a:rPr>
              <a:t>MRA Biology and Beyond: Steroidal vs Nonsteroidal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D3E1F35-E225-8FB7-28A9-4E47746CED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1420233"/>
              </p:ext>
            </p:extLst>
          </p:nvPr>
        </p:nvGraphicFramePr>
        <p:xfrm>
          <a:off x="717550" y="1540116"/>
          <a:ext cx="10877550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E08A93F-0BB0-513A-F817-CBBB98D014EC}"/>
              </a:ext>
            </a:extLst>
          </p:cNvPr>
          <p:cNvSpPr/>
          <p:nvPr/>
        </p:nvSpPr>
        <p:spPr>
          <a:xfrm>
            <a:off x="452228" y="6390167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Vizzardi. Int J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Cardiol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Heart Vessel. 2014;3:6. Savarese.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Diabetologia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2023;67:246. Chang. JACC Heart Fail. 2024;12:1979. </a:t>
            </a:r>
          </a:p>
        </p:txBody>
      </p:sp>
    </p:spTree>
    <p:extLst>
      <p:ext uri="{BB962C8B-B14F-4D97-AF65-F5344CB8AC3E}">
        <p14:creationId xmlns:p14="http://schemas.microsoft.com/office/powerpoint/2010/main" val="2521479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46644-437D-4889-6B3C-B68EA4350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Steroidal vs Nonsteroidal MRAs: </a:t>
            </a:r>
            <a:br>
              <a:rPr lang="en-US" dirty="0"/>
            </a:br>
            <a:r>
              <a:rPr lang="en-US" dirty="0"/>
              <a:t>Enhanced Selectivity and Reduced Risk?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C6F293-FCA0-24F0-6CFC-4EBED3C74C9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817363"/>
              </p:ext>
            </p:extLst>
          </p:nvPr>
        </p:nvGraphicFramePr>
        <p:xfrm>
          <a:off x="741547" y="1600200"/>
          <a:ext cx="10764653" cy="4394199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446153">
                  <a:extLst>
                    <a:ext uri="{9D8B030D-6E8A-4147-A177-3AD203B41FA5}">
                      <a16:colId xmlns:a16="http://schemas.microsoft.com/office/drawing/2014/main" val="752736966"/>
                    </a:ext>
                  </a:extLst>
                </a:gridCol>
                <a:gridCol w="4321433">
                  <a:extLst>
                    <a:ext uri="{9D8B030D-6E8A-4147-A177-3AD203B41FA5}">
                      <a16:colId xmlns:a16="http://schemas.microsoft.com/office/drawing/2014/main" val="3412829399"/>
                    </a:ext>
                  </a:extLst>
                </a:gridCol>
                <a:gridCol w="3997067">
                  <a:extLst>
                    <a:ext uri="{9D8B030D-6E8A-4147-A177-3AD203B41FA5}">
                      <a16:colId xmlns:a16="http://schemas.microsoft.com/office/drawing/2014/main" val="3533276127"/>
                    </a:ext>
                  </a:extLst>
                </a:gridCol>
              </a:tblGrid>
              <a:tr h="60479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endParaRPr lang="en-US" sz="1800" dirty="0">
                        <a:latin typeface="+mn-lt"/>
                      </a:endParaRP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800" dirty="0">
                          <a:latin typeface="+mn-lt"/>
                        </a:rPr>
                        <a:t>Feature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latin typeface="+mn-lt"/>
                        </a:rPr>
                        <a:t>Steroidal MRAs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latin typeface="+mn-lt"/>
                        </a:rPr>
                        <a:t>(Spironolactone, Eplerenone)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latin typeface="+mn-lt"/>
                        </a:rPr>
                        <a:t>Nonsteroidal MRAs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latin typeface="+mn-lt"/>
                        </a:rPr>
                        <a:t>(Finerenone)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48143245"/>
                  </a:ext>
                </a:extLst>
              </a:tr>
              <a:tr h="60479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Receptor selectivity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Nonspecific selectivity, binds androgen/progesterone receptors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Higher selectivity of mineralocorticoid receptor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221732"/>
                  </a:ext>
                </a:extLst>
              </a:tr>
              <a:tr h="859940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Hyperkalemia risk</a:t>
                      </a:r>
                    </a:p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8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K+ ≥5.5 mmol/L</a:t>
                      </a:r>
                      <a:endParaRPr lang="en-US" sz="18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Higher, especially with CKD or ACE inhibitor/ARB use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(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+mn-lt"/>
                        </a:rPr>
                        <a:t>23.8%,</a:t>
                      </a: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+mn-lt"/>
                        </a:rPr>
                        <a:t>15.6%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Lower</a:t>
                      </a: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(14.3%)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426512"/>
                  </a:ext>
                </a:extLst>
              </a:tr>
              <a:tr h="1115087">
                <a:tc>
                  <a:txBody>
                    <a:bodyPr/>
                    <a:lstStyle/>
                    <a:p>
                      <a:pPr lvl="0" algn="l">
                        <a:lnSpc>
                          <a:spcPct val="90000"/>
                        </a:lnSpc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Hormonal effects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0000"/>
                        </a:lnSpc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Can limit the tolerability and adherence to therapy, especially in male patients or those sensitive to hormonal fluctuations</a:t>
                      </a:r>
                    </a:p>
                    <a:p>
                      <a:pPr lvl="0" algn="ctr">
                        <a:lnSpc>
                          <a:spcPct val="90000"/>
                        </a:lnSpc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(high, moderate)</a:t>
                      </a:r>
                      <a:endParaRPr lang="en-US" sz="1800" dirty="0">
                        <a:latin typeface="+mn-lt"/>
                      </a:endParaRP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0000"/>
                        </a:lnSpc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chemeClr val="bg1"/>
                          </a:solidFill>
                          <a:latin typeface="+mn-lt"/>
                        </a:rPr>
                        <a:t>Associated with a lower risk of hormonal disturbances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lnTlToBr w="0">
                      <a:noFill/>
                    </a:lnTlToBr>
                    <a:lnBlToTr w="0">
                      <a:noFill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891389"/>
                  </a:ext>
                </a:extLst>
              </a:tr>
              <a:tr h="60479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Antifibrotic and cardiovascular benefit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Demonstrated efficacy in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  <a:latin typeface="+mn-lt"/>
                        </a:rPr>
                        <a:t>HFrEF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Emerging data in HF</a:t>
                      </a:r>
                      <a:endParaRPr lang="en-US" sz="1800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3216965"/>
                  </a:ext>
                </a:extLst>
              </a:tr>
              <a:tr h="60479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Use in CKD/T2D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Limited by potassium risk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+mn-lt"/>
                        </a:rPr>
                        <a:t>Favorable in CKD/T2D with cardiovascular risk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869425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F9A25961-C1B8-2683-70DA-4B1E70C211C1}"/>
              </a:ext>
            </a:extLst>
          </p:cNvPr>
          <p:cNvSpPr/>
          <p:nvPr/>
        </p:nvSpPr>
        <p:spPr>
          <a:xfrm>
            <a:off x="406400" y="6172200"/>
            <a:ext cx="8463172" cy="64633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Barrera-Chimal. Expert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Investig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Drugs. 2021;30:1141. Chang. JACC Heart Fail. 2024;12:1979. Desai. J Card Fail. 2018;24:313. Shah. J Clin Med. 2023;12:6285. Pitt. NEJM. 2014;370:1383. Pitt. NEJM. 2003;348:1309</a:t>
            </a:r>
            <a:r>
              <a:rPr lang="en-US" sz="1200" b="0">
                <a:solidFill>
                  <a:schemeClr val="bg2"/>
                </a:solidFill>
                <a:latin typeface="Calibri" panose="020F0502020204030204"/>
                <a:cs typeface="+mn-cs"/>
              </a:rPr>
              <a:t>. 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/>
                <a:cs typeface="+mn-cs"/>
              </a:rPr>
              <a:t>Tromp. European Heart Journal Supplements. 2019:21:A6.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3813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Freeform: Shape 184">
            <a:extLst>
              <a:ext uri="{FF2B5EF4-FFF2-40B4-BE49-F238E27FC236}">
                <a16:creationId xmlns:a16="http://schemas.microsoft.com/office/drawing/2014/main" id="{72D36D63-E4D6-F9FA-C984-8F5A3CBDD006}"/>
              </a:ext>
            </a:extLst>
          </p:cNvPr>
          <p:cNvSpPr/>
          <p:nvPr/>
        </p:nvSpPr>
        <p:spPr bwMode="auto">
          <a:xfrm>
            <a:off x="8558878" y="2333625"/>
            <a:ext cx="912019" cy="557322"/>
          </a:xfrm>
          <a:custGeom>
            <a:avLst/>
            <a:gdLst>
              <a:gd name="connsiteX0" fmla="*/ 78581 w 912019"/>
              <a:gd name="connsiteY0" fmla="*/ 319088 h 557322"/>
              <a:gd name="connsiteX1" fmla="*/ 78581 w 912019"/>
              <a:gd name="connsiteY1" fmla="*/ 319088 h 557322"/>
              <a:gd name="connsiteX2" fmla="*/ 38100 w 912019"/>
              <a:gd name="connsiteY2" fmla="*/ 328613 h 557322"/>
              <a:gd name="connsiteX3" fmla="*/ 23812 w 912019"/>
              <a:gd name="connsiteY3" fmla="*/ 338138 h 557322"/>
              <a:gd name="connsiteX4" fmla="*/ 16669 w 912019"/>
              <a:gd name="connsiteY4" fmla="*/ 347663 h 557322"/>
              <a:gd name="connsiteX5" fmla="*/ 7144 w 912019"/>
              <a:gd name="connsiteY5" fmla="*/ 369094 h 557322"/>
              <a:gd name="connsiteX6" fmla="*/ 4762 w 912019"/>
              <a:gd name="connsiteY6" fmla="*/ 378619 h 557322"/>
              <a:gd name="connsiteX7" fmla="*/ 0 w 912019"/>
              <a:gd name="connsiteY7" fmla="*/ 397669 h 557322"/>
              <a:gd name="connsiteX8" fmla="*/ 7144 w 912019"/>
              <a:gd name="connsiteY8" fmla="*/ 423863 h 557322"/>
              <a:gd name="connsiteX9" fmla="*/ 14287 w 912019"/>
              <a:gd name="connsiteY9" fmla="*/ 433388 h 557322"/>
              <a:gd name="connsiteX10" fmla="*/ 21431 w 912019"/>
              <a:gd name="connsiteY10" fmla="*/ 445294 h 557322"/>
              <a:gd name="connsiteX11" fmla="*/ 35719 w 912019"/>
              <a:gd name="connsiteY11" fmla="*/ 459581 h 557322"/>
              <a:gd name="connsiteX12" fmla="*/ 45244 w 912019"/>
              <a:gd name="connsiteY12" fmla="*/ 461963 h 557322"/>
              <a:gd name="connsiteX13" fmla="*/ 57150 w 912019"/>
              <a:gd name="connsiteY13" fmla="*/ 466725 h 557322"/>
              <a:gd name="connsiteX14" fmla="*/ 90487 w 912019"/>
              <a:gd name="connsiteY14" fmla="*/ 471488 h 557322"/>
              <a:gd name="connsiteX15" fmla="*/ 130969 w 912019"/>
              <a:gd name="connsiteY15" fmla="*/ 469106 h 557322"/>
              <a:gd name="connsiteX16" fmla="*/ 150019 w 912019"/>
              <a:gd name="connsiteY16" fmla="*/ 464344 h 557322"/>
              <a:gd name="connsiteX17" fmla="*/ 207169 w 912019"/>
              <a:gd name="connsiteY17" fmla="*/ 459581 h 557322"/>
              <a:gd name="connsiteX18" fmla="*/ 216694 w 912019"/>
              <a:gd name="connsiteY18" fmla="*/ 461963 h 557322"/>
              <a:gd name="connsiteX19" fmla="*/ 226219 w 912019"/>
              <a:gd name="connsiteY19" fmla="*/ 481013 h 557322"/>
              <a:gd name="connsiteX20" fmla="*/ 252412 w 912019"/>
              <a:gd name="connsiteY20" fmla="*/ 509588 h 557322"/>
              <a:gd name="connsiteX21" fmla="*/ 271462 w 912019"/>
              <a:gd name="connsiteY21" fmla="*/ 523875 h 557322"/>
              <a:gd name="connsiteX22" fmla="*/ 278606 w 912019"/>
              <a:gd name="connsiteY22" fmla="*/ 528638 h 557322"/>
              <a:gd name="connsiteX23" fmla="*/ 292894 w 912019"/>
              <a:gd name="connsiteY23" fmla="*/ 533400 h 557322"/>
              <a:gd name="connsiteX24" fmla="*/ 304800 w 912019"/>
              <a:gd name="connsiteY24" fmla="*/ 540544 h 557322"/>
              <a:gd name="connsiteX25" fmla="*/ 335756 w 912019"/>
              <a:gd name="connsiteY25" fmla="*/ 545306 h 557322"/>
              <a:gd name="connsiteX26" fmla="*/ 373856 w 912019"/>
              <a:gd name="connsiteY26" fmla="*/ 542925 h 557322"/>
              <a:gd name="connsiteX27" fmla="*/ 411956 w 912019"/>
              <a:gd name="connsiteY27" fmla="*/ 547688 h 557322"/>
              <a:gd name="connsiteX28" fmla="*/ 421481 w 912019"/>
              <a:gd name="connsiteY28" fmla="*/ 552450 h 557322"/>
              <a:gd name="connsiteX29" fmla="*/ 428625 w 912019"/>
              <a:gd name="connsiteY29" fmla="*/ 557213 h 557322"/>
              <a:gd name="connsiteX30" fmla="*/ 454819 w 912019"/>
              <a:gd name="connsiteY30" fmla="*/ 554831 h 557322"/>
              <a:gd name="connsiteX31" fmla="*/ 469106 w 912019"/>
              <a:gd name="connsiteY31" fmla="*/ 550069 h 557322"/>
              <a:gd name="connsiteX32" fmla="*/ 497681 w 912019"/>
              <a:gd name="connsiteY32" fmla="*/ 545306 h 557322"/>
              <a:gd name="connsiteX33" fmla="*/ 507206 w 912019"/>
              <a:gd name="connsiteY33" fmla="*/ 542925 h 557322"/>
              <a:gd name="connsiteX34" fmla="*/ 521494 w 912019"/>
              <a:gd name="connsiteY34" fmla="*/ 540544 h 557322"/>
              <a:gd name="connsiteX35" fmla="*/ 547687 w 912019"/>
              <a:gd name="connsiteY35" fmla="*/ 533400 h 557322"/>
              <a:gd name="connsiteX36" fmla="*/ 559594 w 912019"/>
              <a:gd name="connsiteY36" fmla="*/ 531019 h 557322"/>
              <a:gd name="connsiteX37" fmla="*/ 600075 w 912019"/>
              <a:gd name="connsiteY37" fmla="*/ 528638 h 557322"/>
              <a:gd name="connsiteX38" fmla="*/ 621506 w 912019"/>
              <a:gd name="connsiteY38" fmla="*/ 526256 h 557322"/>
              <a:gd name="connsiteX39" fmla="*/ 728662 w 912019"/>
              <a:gd name="connsiteY39" fmla="*/ 523875 h 557322"/>
              <a:gd name="connsiteX40" fmla="*/ 740569 w 912019"/>
              <a:gd name="connsiteY40" fmla="*/ 519113 h 557322"/>
              <a:gd name="connsiteX41" fmla="*/ 764381 w 912019"/>
              <a:gd name="connsiteY41" fmla="*/ 511969 h 557322"/>
              <a:gd name="connsiteX42" fmla="*/ 781050 w 912019"/>
              <a:gd name="connsiteY42" fmla="*/ 502444 h 557322"/>
              <a:gd name="connsiteX43" fmla="*/ 819150 w 912019"/>
              <a:gd name="connsiteY43" fmla="*/ 483394 h 557322"/>
              <a:gd name="connsiteX44" fmla="*/ 828675 w 912019"/>
              <a:gd name="connsiteY44" fmla="*/ 478631 h 557322"/>
              <a:gd name="connsiteX45" fmla="*/ 835819 w 912019"/>
              <a:gd name="connsiteY45" fmla="*/ 473869 h 557322"/>
              <a:gd name="connsiteX46" fmla="*/ 845344 w 912019"/>
              <a:gd name="connsiteY46" fmla="*/ 469106 h 557322"/>
              <a:gd name="connsiteX47" fmla="*/ 862012 w 912019"/>
              <a:gd name="connsiteY47" fmla="*/ 457200 h 557322"/>
              <a:gd name="connsiteX48" fmla="*/ 871537 w 912019"/>
              <a:gd name="connsiteY48" fmla="*/ 452438 h 557322"/>
              <a:gd name="connsiteX49" fmla="*/ 881062 w 912019"/>
              <a:gd name="connsiteY49" fmla="*/ 445294 h 557322"/>
              <a:gd name="connsiteX50" fmla="*/ 895350 w 912019"/>
              <a:gd name="connsiteY50" fmla="*/ 433388 h 557322"/>
              <a:gd name="connsiteX51" fmla="*/ 902494 w 912019"/>
              <a:gd name="connsiteY51" fmla="*/ 423863 h 557322"/>
              <a:gd name="connsiteX52" fmla="*/ 904875 w 912019"/>
              <a:gd name="connsiteY52" fmla="*/ 411956 h 557322"/>
              <a:gd name="connsiteX53" fmla="*/ 909637 w 912019"/>
              <a:gd name="connsiteY53" fmla="*/ 397669 h 557322"/>
              <a:gd name="connsiteX54" fmla="*/ 912019 w 912019"/>
              <a:gd name="connsiteY54" fmla="*/ 388144 h 557322"/>
              <a:gd name="connsiteX55" fmla="*/ 909637 w 912019"/>
              <a:gd name="connsiteY55" fmla="*/ 338138 h 557322"/>
              <a:gd name="connsiteX56" fmla="*/ 902494 w 912019"/>
              <a:gd name="connsiteY56" fmla="*/ 330994 h 557322"/>
              <a:gd name="connsiteX57" fmla="*/ 888206 w 912019"/>
              <a:gd name="connsiteY57" fmla="*/ 314325 h 557322"/>
              <a:gd name="connsiteX58" fmla="*/ 883444 w 912019"/>
              <a:gd name="connsiteY58" fmla="*/ 304800 h 557322"/>
              <a:gd name="connsiteX59" fmla="*/ 864394 w 912019"/>
              <a:gd name="connsiteY59" fmla="*/ 288131 h 557322"/>
              <a:gd name="connsiteX60" fmla="*/ 847725 w 912019"/>
              <a:gd name="connsiteY60" fmla="*/ 271463 h 557322"/>
              <a:gd name="connsiteX61" fmla="*/ 823912 w 912019"/>
              <a:gd name="connsiteY61" fmla="*/ 261938 h 557322"/>
              <a:gd name="connsiteX62" fmla="*/ 814387 w 912019"/>
              <a:gd name="connsiteY62" fmla="*/ 254794 h 557322"/>
              <a:gd name="connsiteX63" fmla="*/ 797719 w 912019"/>
              <a:gd name="connsiteY63" fmla="*/ 247650 h 557322"/>
              <a:gd name="connsiteX64" fmla="*/ 790575 w 912019"/>
              <a:gd name="connsiteY64" fmla="*/ 242888 h 557322"/>
              <a:gd name="connsiteX65" fmla="*/ 776287 w 912019"/>
              <a:gd name="connsiteY65" fmla="*/ 235744 h 557322"/>
              <a:gd name="connsiteX66" fmla="*/ 759619 w 912019"/>
              <a:gd name="connsiteY66" fmla="*/ 223838 h 557322"/>
              <a:gd name="connsiteX67" fmla="*/ 754856 w 912019"/>
              <a:gd name="connsiteY67" fmla="*/ 216694 h 557322"/>
              <a:gd name="connsiteX68" fmla="*/ 745331 w 912019"/>
              <a:gd name="connsiteY68" fmla="*/ 204788 h 557322"/>
              <a:gd name="connsiteX69" fmla="*/ 738187 w 912019"/>
              <a:gd name="connsiteY69" fmla="*/ 185738 h 557322"/>
              <a:gd name="connsiteX70" fmla="*/ 733425 w 912019"/>
              <a:gd name="connsiteY70" fmla="*/ 173831 h 557322"/>
              <a:gd name="connsiteX71" fmla="*/ 731044 w 912019"/>
              <a:gd name="connsiteY71" fmla="*/ 166688 h 557322"/>
              <a:gd name="connsiteX72" fmla="*/ 723900 w 912019"/>
              <a:gd name="connsiteY72" fmla="*/ 119063 h 557322"/>
              <a:gd name="connsiteX73" fmla="*/ 716756 w 912019"/>
              <a:gd name="connsiteY73" fmla="*/ 104775 h 557322"/>
              <a:gd name="connsiteX74" fmla="*/ 702469 w 912019"/>
              <a:gd name="connsiteY74" fmla="*/ 95250 h 557322"/>
              <a:gd name="connsiteX75" fmla="*/ 673894 w 912019"/>
              <a:gd name="connsiteY75" fmla="*/ 80963 h 557322"/>
              <a:gd name="connsiteX76" fmla="*/ 633412 w 912019"/>
              <a:gd name="connsiteY76" fmla="*/ 76200 h 557322"/>
              <a:gd name="connsiteX77" fmla="*/ 583406 w 912019"/>
              <a:gd name="connsiteY77" fmla="*/ 69056 h 557322"/>
              <a:gd name="connsiteX78" fmla="*/ 561975 w 912019"/>
              <a:gd name="connsiteY78" fmla="*/ 59531 h 557322"/>
              <a:gd name="connsiteX79" fmla="*/ 545306 w 912019"/>
              <a:gd name="connsiteY79" fmla="*/ 42863 h 557322"/>
              <a:gd name="connsiteX80" fmla="*/ 535781 w 912019"/>
              <a:gd name="connsiteY80" fmla="*/ 33338 h 557322"/>
              <a:gd name="connsiteX81" fmla="*/ 516731 w 912019"/>
              <a:gd name="connsiteY81" fmla="*/ 23813 h 557322"/>
              <a:gd name="connsiteX82" fmla="*/ 504825 w 912019"/>
              <a:gd name="connsiteY82" fmla="*/ 16669 h 557322"/>
              <a:gd name="connsiteX83" fmla="*/ 481012 w 912019"/>
              <a:gd name="connsiteY83" fmla="*/ 14288 h 557322"/>
              <a:gd name="connsiteX84" fmla="*/ 469106 w 912019"/>
              <a:gd name="connsiteY84" fmla="*/ 9525 h 557322"/>
              <a:gd name="connsiteX85" fmla="*/ 442912 w 912019"/>
              <a:gd name="connsiteY85" fmla="*/ 4763 h 557322"/>
              <a:gd name="connsiteX86" fmla="*/ 428625 w 912019"/>
              <a:gd name="connsiteY86" fmla="*/ 0 h 557322"/>
              <a:gd name="connsiteX87" fmla="*/ 366712 w 912019"/>
              <a:gd name="connsiteY87" fmla="*/ 11906 h 557322"/>
              <a:gd name="connsiteX88" fmla="*/ 338137 w 912019"/>
              <a:gd name="connsiteY88" fmla="*/ 42863 h 557322"/>
              <a:gd name="connsiteX89" fmla="*/ 323850 w 912019"/>
              <a:gd name="connsiteY89" fmla="*/ 66675 h 557322"/>
              <a:gd name="connsiteX90" fmla="*/ 314325 w 912019"/>
              <a:gd name="connsiteY90" fmla="*/ 78581 h 557322"/>
              <a:gd name="connsiteX91" fmla="*/ 307181 w 912019"/>
              <a:gd name="connsiteY91" fmla="*/ 97631 h 557322"/>
              <a:gd name="connsiteX92" fmla="*/ 292894 w 912019"/>
              <a:gd name="connsiteY92" fmla="*/ 114300 h 557322"/>
              <a:gd name="connsiteX93" fmla="*/ 280987 w 912019"/>
              <a:gd name="connsiteY93" fmla="*/ 123825 h 557322"/>
              <a:gd name="connsiteX94" fmla="*/ 273844 w 912019"/>
              <a:gd name="connsiteY94" fmla="*/ 128588 h 557322"/>
              <a:gd name="connsiteX95" fmla="*/ 254794 w 912019"/>
              <a:gd name="connsiteY95" fmla="*/ 138113 h 557322"/>
              <a:gd name="connsiteX96" fmla="*/ 164306 w 912019"/>
              <a:gd name="connsiteY96" fmla="*/ 142875 h 557322"/>
              <a:gd name="connsiteX97" fmla="*/ 147637 w 912019"/>
              <a:gd name="connsiteY97" fmla="*/ 147638 h 557322"/>
              <a:gd name="connsiteX98" fmla="*/ 126206 w 912019"/>
              <a:gd name="connsiteY98" fmla="*/ 157163 h 557322"/>
              <a:gd name="connsiteX99" fmla="*/ 100012 w 912019"/>
              <a:gd name="connsiteY99" fmla="*/ 173831 h 557322"/>
              <a:gd name="connsiteX100" fmla="*/ 85725 w 912019"/>
              <a:gd name="connsiteY100" fmla="*/ 183356 h 557322"/>
              <a:gd name="connsiteX101" fmla="*/ 76200 w 912019"/>
              <a:gd name="connsiteY101" fmla="*/ 190500 h 557322"/>
              <a:gd name="connsiteX102" fmla="*/ 66675 w 912019"/>
              <a:gd name="connsiteY102" fmla="*/ 192881 h 557322"/>
              <a:gd name="connsiteX103" fmla="*/ 52387 w 912019"/>
              <a:gd name="connsiteY103" fmla="*/ 214313 h 557322"/>
              <a:gd name="connsiteX104" fmla="*/ 47625 w 912019"/>
              <a:gd name="connsiteY104" fmla="*/ 228600 h 557322"/>
              <a:gd name="connsiteX105" fmla="*/ 50006 w 912019"/>
              <a:gd name="connsiteY105" fmla="*/ 292894 h 557322"/>
              <a:gd name="connsiteX106" fmla="*/ 52387 w 912019"/>
              <a:gd name="connsiteY106" fmla="*/ 300038 h 557322"/>
              <a:gd name="connsiteX107" fmla="*/ 59531 w 912019"/>
              <a:gd name="connsiteY107" fmla="*/ 304800 h 557322"/>
              <a:gd name="connsiteX108" fmla="*/ 78581 w 912019"/>
              <a:gd name="connsiteY108" fmla="*/ 319088 h 55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</a:cxnLst>
            <a:rect l="l" t="t" r="r" b="b"/>
            <a:pathLst>
              <a:path w="912019" h="557322">
                <a:moveTo>
                  <a:pt x="78581" y="319088"/>
                </a:moveTo>
                <a:lnTo>
                  <a:pt x="78581" y="319088"/>
                </a:lnTo>
                <a:cubicBezTo>
                  <a:pt x="65087" y="322263"/>
                  <a:pt x="51193" y="324059"/>
                  <a:pt x="38100" y="328613"/>
                </a:cubicBezTo>
                <a:cubicBezTo>
                  <a:pt x="32694" y="330493"/>
                  <a:pt x="23812" y="338138"/>
                  <a:pt x="23812" y="338138"/>
                </a:cubicBezTo>
                <a:cubicBezTo>
                  <a:pt x="21431" y="341313"/>
                  <a:pt x="18772" y="344298"/>
                  <a:pt x="16669" y="347663"/>
                </a:cubicBezTo>
                <a:cubicBezTo>
                  <a:pt x="13703" y="352409"/>
                  <a:pt x="8759" y="364250"/>
                  <a:pt x="7144" y="369094"/>
                </a:cubicBezTo>
                <a:cubicBezTo>
                  <a:pt x="6109" y="372199"/>
                  <a:pt x="5661" y="375472"/>
                  <a:pt x="4762" y="378619"/>
                </a:cubicBezTo>
                <a:cubicBezTo>
                  <a:pt x="-117" y="395692"/>
                  <a:pt x="4837" y="373483"/>
                  <a:pt x="0" y="397669"/>
                </a:cubicBezTo>
                <a:cubicBezTo>
                  <a:pt x="1152" y="403428"/>
                  <a:pt x="3847" y="419467"/>
                  <a:pt x="7144" y="423863"/>
                </a:cubicBezTo>
                <a:cubicBezTo>
                  <a:pt x="9525" y="427038"/>
                  <a:pt x="12086" y="430086"/>
                  <a:pt x="14287" y="433388"/>
                </a:cubicBezTo>
                <a:cubicBezTo>
                  <a:pt x="16854" y="437239"/>
                  <a:pt x="18500" y="441712"/>
                  <a:pt x="21431" y="445294"/>
                </a:cubicBezTo>
                <a:cubicBezTo>
                  <a:pt x="25696" y="450507"/>
                  <a:pt x="29185" y="457947"/>
                  <a:pt x="35719" y="459581"/>
                </a:cubicBezTo>
                <a:cubicBezTo>
                  <a:pt x="38894" y="460375"/>
                  <a:pt x="42139" y="460928"/>
                  <a:pt x="45244" y="461963"/>
                </a:cubicBezTo>
                <a:cubicBezTo>
                  <a:pt x="49299" y="463315"/>
                  <a:pt x="53026" y="465600"/>
                  <a:pt x="57150" y="466725"/>
                </a:cubicBezTo>
                <a:cubicBezTo>
                  <a:pt x="62955" y="468308"/>
                  <a:pt x="86256" y="470959"/>
                  <a:pt x="90487" y="471488"/>
                </a:cubicBezTo>
                <a:cubicBezTo>
                  <a:pt x="103981" y="470694"/>
                  <a:pt x="117548" y="470717"/>
                  <a:pt x="130969" y="469106"/>
                </a:cubicBezTo>
                <a:cubicBezTo>
                  <a:pt x="137468" y="468326"/>
                  <a:pt x="143493" y="464846"/>
                  <a:pt x="150019" y="464344"/>
                </a:cubicBezTo>
                <a:cubicBezTo>
                  <a:pt x="189717" y="461291"/>
                  <a:pt x="170668" y="462900"/>
                  <a:pt x="207169" y="459581"/>
                </a:cubicBezTo>
                <a:cubicBezTo>
                  <a:pt x="210344" y="460375"/>
                  <a:pt x="214520" y="459517"/>
                  <a:pt x="216694" y="461963"/>
                </a:cubicBezTo>
                <a:cubicBezTo>
                  <a:pt x="221411" y="467269"/>
                  <a:pt x="222819" y="474780"/>
                  <a:pt x="226219" y="481013"/>
                </a:cubicBezTo>
                <a:cubicBezTo>
                  <a:pt x="231862" y="491359"/>
                  <a:pt x="245632" y="504503"/>
                  <a:pt x="252412" y="509588"/>
                </a:cubicBezTo>
                <a:cubicBezTo>
                  <a:pt x="258762" y="514350"/>
                  <a:pt x="264858" y="519472"/>
                  <a:pt x="271462" y="523875"/>
                </a:cubicBezTo>
                <a:cubicBezTo>
                  <a:pt x="273843" y="525463"/>
                  <a:pt x="275991" y="527476"/>
                  <a:pt x="278606" y="528638"/>
                </a:cubicBezTo>
                <a:cubicBezTo>
                  <a:pt x="283194" y="530677"/>
                  <a:pt x="288589" y="530817"/>
                  <a:pt x="292894" y="533400"/>
                </a:cubicBezTo>
                <a:cubicBezTo>
                  <a:pt x="296863" y="535781"/>
                  <a:pt x="300503" y="538825"/>
                  <a:pt x="304800" y="540544"/>
                </a:cubicBezTo>
                <a:cubicBezTo>
                  <a:pt x="309758" y="542527"/>
                  <a:pt x="333598" y="545036"/>
                  <a:pt x="335756" y="545306"/>
                </a:cubicBezTo>
                <a:cubicBezTo>
                  <a:pt x="348456" y="544512"/>
                  <a:pt x="361131" y="542925"/>
                  <a:pt x="373856" y="542925"/>
                </a:cubicBezTo>
                <a:cubicBezTo>
                  <a:pt x="385311" y="542925"/>
                  <a:pt x="400187" y="545726"/>
                  <a:pt x="411956" y="547688"/>
                </a:cubicBezTo>
                <a:cubicBezTo>
                  <a:pt x="415131" y="549275"/>
                  <a:pt x="418399" y="550689"/>
                  <a:pt x="421481" y="552450"/>
                </a:cubicBezTo>
                <a:cubicBezTo>
                  <a:pt x="423966" y="553870"/>
                  <a:pt x="425770" y="557009"/>
                  <a:pt x="428625" y="557213"/>
                </a:cubicBezTo>
                <a:cubicBezTo>
                  <a:pt x="437370" y="557838"/>
                  <a:pt x="446088" y="555625"/>
                  <a:pt x="454819" y="554831"/>
                </a:cubicBezTo>
                <a:cubicBezTo>
                  <a:pt x="459581" y="553244"/>
                  <a:pt x="464206" y="551158"/>
                  <a:pt x="469106" y="550069"/>
                </a:cubicBezTo>
                <a:cubicBezTo>
                  <a:pt x="478532" y="547974"/>
                  <a:pt x="488313" y="547648"/>
                  <a:pt x="497681" y="545306"/>
                </a:cubicBezTo>
                <a:cubicBezTo>
                  <a:pt x="500856" y="544512"/>
                  <a:pt x="503997" y="543567"/>
                  <a:pt x="507206" y="542925"/>
                </a:cubicBezTo>
                <a:cubicBezTo>
                  <a:pt x="511941" y="541978"/>
                  <a:pt x="516789" y="541630"/>
                  <a:pt x="521494" y="540544"/>
                </a:cubicBezTo>
                <a:cubicBezTo>
                  <a:pt x="581730" y="526643"/>
                  <a:pt x="509663" y="541849"/>
                  <a:pt x="547687" y="533400"/>
                </a:cubicBezTo>
                <a:cubicBezTo>
                  <a:pt x="551638" y="532522"/>
                  <a:pt x="555563" y="531385"/>
                  <a:pt x="559594" y="531019"/>
                </a:cubicBezTo>
                <a:cubicBezTo>
                  <a:pt x="573055" y="529795"/>
                  <a:pt x="586598" y="529675"/>
                  <a:pt x="600075" y="528638"/>
                </a:cubicBezTo>
                <a:cubicBezTo>
                  <a:pt x="607241" y="528087"/>
                  <a:pt x="614323" y="526522"/>
                  <a:pt x="621506" y="526256"/>
                </a:cubicBezTo>
                <a:cubicBezTo>
                  <a:pt x="657209" y="524934"/>
                  <a:pt x="692943" y="524669"/>
                  <a:pt x="728662" y="523875"/>
                </a:cubicBezTo>
                <a:cubicBezTo>
                  <a:pt x="732631" y="522288"/>
                  <a:pt x="736475" y="520341"/>
                  <a:pt x="740569" y="519113"/>
                </a:cubicBezTo>
                <a:cubicBezTo>
                  <a:pt x="757293" y="514096"/>
                  <a:pt x="748056" y="520131"/>
                  <a:pt x="764381" y="511969"/>
                </a:cubicBezTo>
                <a:cubicBezTo>
                  <a:pt x="770105" y="509107"/>
                  <a:pt x="775387" y="505425"/>
                  <a:pt x="781050" y="502444"/>
                </a:cubicBezTo>
                <a:cubicBezTo>
                  <a:pt x="781185" y="502373"/>
                  <a:pt x="810638" y="487650"/>
                  <a:pt x="819150" y="483394"/>
                </a:cubicBezTo>
                <a:cubicBezTo>
                  <a:pt x="822325" y="481806"/>
                  <a:pt x="825721" y="480600"/>
                  <a:pt x="828675" y="478631"/>
                </a:cubicBezTo>
                <a:cubicBezTo>
                  <a:pt x="831056" y="477044"/>
                  <a:pt x="833334" y="475289"/>
                  <a:pt x="835819" y="473869"/>
                </a:cubicBezTo>
                <a:cubicBezTo>
                  <a:pt x="838901" y="472108"/>
                  <a:pt x="842262" y="470867"/>
                  <a:pt x="845344" y="469106"/>
                </a:cubicBezTo>
                <a:cubicBezTo>
                  <a:pt x="857108" y="462383"/>
                  <a:pt x="848368" y="465727"/>
                  <a:pt x="862012" y="457200"/>
                </a:cubicBezTo>
                <a:cubicBezTo>
                  <a:pt x="865022" y="455319"/>
                  <a:pt x="868527" y="454319"/>
                  <a:pt x="871537" y="452438"/>
                </a:cubicBezTo>
                <a:cubicBezTo>
                  <a:pt x="874903" y="450335"/>
                  <a:pt x="877833" y="447601"/>
                  <a:pt x="881062" y="445294"/>
                </a:cubicBezTo>
                <a:cubicBezTo>
                  <a:pt x="889182" y="439493"/>
                  <a:pt x="888330" y="441578"/>
                  <a:pt x="895350" y="433388"/>
                </a:cubicBezTo>
                <a:cubicBezTo>
                  <a:pt x="897933" y="430375"/>
                  <a:pt x="900113" y="427038"/>
                  <a:pt x="902494" y="423863"/>
                </a:cubicBezTo>
                <a:cubicBezTo>
                  <a:pt x="903288" y="419894"/>
                  <a:pt x="903810" y="415861"/>
                  <a:pt x="904875" y="411956"/>
                </a:cubicBezTo>
                <a:cubicBezTo>
                  <a:pt x="906196" y="407113"/>
                  <a:pt x="908194" y="402477"/>
                  <a:pt x="909637" y="397669"/>
                </a:cubicBezTo>
                <a:cubicBezTo>
                  <a:pt x="910577" y="394534"/>
                  <a:pt x="911225" y="391319"/>
                  <a:pt x="912019" y="388144"/>
                </a:cubicBezTo>
                <a:cubicBezTo>
                  <a:pt x="911225" y="371475"/>
                  <a:pt x="912380" y="354599"/>
                  <a:pt x="909637" y="338138"/>
                </a:cubicBezTo>
                <a:cubicBezTo>
                  <a:pt x="909083" y="334816"/>
                  <a:pt x="904685" y="333551"/>
                  <a:pt x="902494" y="330994"/>
                </a:cubicBezTo>
                <a:cubicBezTo>
                  <a:pt x="884174" y="309619"/>
                  <a:pt x="905925" y="332044"/>
                  <a:pt x="888206" y="314325"/>
                </a:cubicBezTo>
                <a:cubicBezTo>
                  <a:pt x="886619" y="311150"/>
                  <a:pt x="885574" y="307640"/>
                  <a:pt x="883444" y="304800"/>
                </a:cubicBezTo>
                <a:cubicBezTo>
                  <a:pt x="875239" y="293860"/>
                  <a:pt x="873864" y="296740"/>
                  <a:pt x="864394" y="288131"/>
                </a:cubicBezTo>
                <a:cubicBezTo>
                  <a:pt x="858580" y="282845"/>
                  <a:pt x="855021" y="274381"/>
                  <a:pt x="847725" y="271463"/>
                </a:cubicBezTo>
                <a:cubicBezTo>
                  <a:pt x="839787" y="268288"/>
                  <a:pt x="830751" y="267068"/>
                  <a:pt x="823912" y="261938"/>
                </a:cubicBezTo>
                <a:cubicBezTo>
                  <a:pt x="820737" y="259557"/>
                  <a:pt x="817871" y="256695"/>
                  <a:pt x="814387" y="254794"/>
                </a:cubicBezTo>
                <a:cubicBezTo>
                  <a:pt x="809080" y="251899"/>
                  <a:pt x="803126" y="250353"/>
                  <a:pt x="797719" y="247650"/>
                </a:cubicBezTo>
                <a:cubicBezTo>
                  <a:pt x="795159" y="246370"/>
                  <a:pt x="793077" y="244278"/>
                  <a:pt x="790575" y="242888"/>
                </a:cubicBezTo>
                <a:cubicBezTo>
                  <a:pt x="785920" y="240302"/>
                  <a:pt x="780942" y="238330"/>
                  <a:pt x="776287" y="235744"/>
                </a:cubicBezTo>
                <a:cubicBezTo>
                  <a:pt x="771820" y="233262"/>
                  <a:pt x="763144" y="226482"/>
                  <a:pt x="759619" y="223838"/>
                </a:cubicBezTo>
                <a:cubicBezTo>
                  <a:pt x="758031" y="221457"/>
                  <a:pt x="756573" y="218984"/>
                  <a:pt x="754856" y="216694"/>
                </a:cubicBezTo>
                <a:cubicBezTo>
                  <a:pt x="751806" y="212628"/>
                  <a:pt x="748150" y="209017"/>
                  <a:pt x="745331" y="204788"/>
                </a:cubicBezTo>
                <a:cubicBezTo>
                  <a:pt x="738839" y="195050"/>
                  <a:pt x="741676" y="196204"/>
                  <a:pt x="738187" y="185738"/>
                </a:cubicBezTo>
                <a:cubicBezTo>
                  <a:pt x="736835" y="181683"/>
                  <a:pt x="734926" y="177834"/>
                  <a:pt x="733425" y="173831"/>
                </a:cubicBezTo>
                <a:cubicBezTo>
                  <a:pt x="732544" y="171481"/>
                  <a:pt x="731838" y="169069"/>
                  <a:pt x="731044" y="166688"/>
                </a:cubicBezTo>
                <a:cubicBezTo>
                  <a:pt x="729497" y="149678"/>
                  <a:pt x="729313" y="135304"/>
                  <a:pt x="723900" y="119063"/>
                </a:cubicBezTo>
                <a:cubicBezTo>
                  <a:pt x="722216" y="114011"/>
                  <a:pt x="720318" y="108733"/>
                  <a:pt x="716756" y="104775"/>
                </a:cubicBezTo>
                <a:cubicBezTo>
                  <a:pt x="712927" y="100521"/>
                  <a:pt x="707344" y="98250"/>
                  <a:pt x="702469" y="95250"/>
                </a:cubicBezTo>
                <a:cubicBezTo>
                  <a:pt x="694626" y="90424"/>
                  <a:pt x="683368" y="83547"/>
                  <a:pt x="673894" y="80963"/>
                </a:cubicBezTo>
                <a:cubicBezTo>
                  <a:pt x="663477" y="78122"/>
                  <a:pt x="641683" y="77234"/>
                  <a:pt x="633412" y="76200"/>
                </a:cubicBezTo>
                <a:cubicBezTo>
                  <a:pt x="616704" y="74112"/>
                  <a:pt x="600075" y="71437"/>
                  <a:pt x="583406" y="69056"/>
                </a:cubicBezTo>
                <a:cubicBezTo>
                  <a:pt x="574577" y="66113"/>
                  <a:pt x="568636" y="65525"/>
                  <a:pt x="561975" y="59531"/>
                </a:cubicBezTo>
                <a:cubicBezTo>
                  <a:pt x="556134" y="54275"/>
                  <a:pt x="550862" y="48419"/>
                  <a:pt x="545306" y="42863"/>
                </a:cubicBezTo>
                <a:cubicBezTo>
                  <a:pt x="542131" y="39688"/>
                  <a:pt x="539517" y="35829"/>
                  <a:pt x="535781" y="33338"/>
                </a:cubicBezTo>
                <a:cubicBezTo>
                  <a:pt x="519229" y="22303"/>
                  <a:pt x="540033" y="35464"/>
                  <a:pt x="516731" y="23813"/>
                </a:cubicBezTo>
                <a:cubicBezTo>
                  <a:pt x="512591" y="21743"/>
                  <a:pt x="509297" y="17862"/>
                  <a:pt x="504825" y="16669"/>
                </a:cubicBezTo>
                <a:cubicBezTo>
                  <a:pt x="497117" y="14614"/>
                  <a:pt x="488950" y="15082"/>
                  <a:pt x="481012" y="14288"/>
                </a:cubicBezTo>
                <a:cubicBezTo>
                  <a:pt x="477043" y="12700"/>
                  <a:pt x="473200" y="10753"/>
                  <a:pt x="469106" y="9525"/>
                </a:cubicBezTo>
                <a:cubicBezTo>
                  <a:pt x="464946" y="8277"/>
                  <a:pt x="446303" y="5328"/>
                  <a:pt x="442912" y="4763"/>
                </a:cubicBezTo>
                <a:cubicBezTo>
                  <a:pt x="438150" y="3175"/>
                  <a:pt x="433645" y="0"/>
                  <a:pt x="428625" y="0"/>
                </a:cubicBezTo>
                <a:cubicBezTo>
                  <a:pt x="401608" y="0"/>
                  <a:pt x="390284" y="4835"/>
                  <a:pt x="366712" y="11906"/>
                </a:cubicBezTo>
                <a:cubicBezTo>
                  <a:pt x="357563" y="21055"/>
                  <a:pt x="345603" y="32287"/>
                  <a:pt x="338137" y="42863"/>
                </a:cubicBezTo>
                <a:cubicBezTo>
                  <a:pt x="332799" y="50425"/>
                  <a:pt x="328985" y="58973"/>
                  <a:pt x="323850" y="66675"/>
                </a:cubicBezTo>
                <a:cubicBezTo>
                  <a:pt x="321031" y="70904"/>
                  <a:pt x="316940" y="74223"/>
                  <a:pt x="314325" y="78581"/>
                </a:cubicBezTo>
                <a:cubicBezTo>
                  <a:pt x="303798" y="96126"/>
                  <a:pt x="313751" y="84491"/>
                  <a:pt x="307181" y="97631"/>
                </a:cubicBezTo>
                <a:cubicBezTo>
                  <a:pt x="302807" y="106380"/>
                  <a:pt x="299927" y="106095"/>
                  <a:pt x="292894" y="114300"/>
                </a:cubicBezTo>
                <a:cubicBezTo>
                  <a:pt x="284277" y="124353"/>
                  <a:pt x="293005" y="119820"/>
                  <a:pt x="280987" y="123825"/>
                </a:cubicBezTo>
                <a:cubicBezTo>
                  <a:pt x="278606" y="125413"/>
                  <a:pt x="276356" y="127218"/>
                  <a:pt x="273844" y="128588"/>
                </a:cubicBezTo>
                <a:cubicBezTo>
                  <a:pt x="267611" y="131988"/>
                  <a:pt x="261756" y="136721"/>
                  <a:pt x="254794" y="138113"/>
                </a:cubicBezTo>
                <a:cubicBezTo>
                  <a:pt x="217190" y="145633"/>
                  <a:pt x="246933" y="140371"/>
                  <a:pt x="164306" y="142875"/>
                </a:cubicBezTo>
                <a:cubicBezTo>
                  <a:pt x="161248" y="143639"/>
                  <a:pt x="151057" y="145928"/>
                  <a:pt x="147637" y="147638"/>
                </a:cubicBezTo>
                <a:cubicBezTo>
                  <a:pt x="125000" y="158957"/>
                  <a:pt x="163063" y="144876"/>
                  <a:pt x="126206" y="157163"/>
                </a:cubicBezTo>
                <a:cubicBezTo>
                  <a:pt x="107484" y="171203"/>
                  <a:pt x="126701" y="157407"/>
                  <a:pt x="100012" y="173831"/>
                </a:cubicBezTo>
                <a:cubicBezTo>
                  <a:pt x="95137" y="176831"/>
                  <a:pt x="90414" y="180074"/>
                  <a:pt x="85725" y="183356"/>
                </a:cubicBezTo>
                <a:cubicBezTo>
                  <a:pt x="82474" y="185632"/>
                  <a:pt x="79750" y="188725"/>
                  <a:pt x="76200" y="190500"/>
                </a:cubicBezTo>
                <a:cubicBezTo>
                  <a:pt x="73273" y="191964"/>
                  <a:pt x="69850" y="192087"/>
                  <a:pt x="66675" y="192881"/>
                </a:cubicBezTo>
                <a:cubicBezTo>
                  <a:pt x="61600" y="199647"/>
                  <a:pt x="55921" y="206539"/>
                  <a:pt x="52387" y="214313"/>
                </a:cubicBezTo>
                <a:cubicBezTo>
                  <a:pt x="50310" y="218883"/>
                  <a:pt x="49212" y="223838"/>
                  <a:pt x="47625" y="228600"/>
                </a:cubicBezTo>
                <a:cubicBezTo>
                  <a:pt x="43687" y="260106"/>
                  <a:pt x="43807" y="247427"/>
                  <a:pt x="50006" y="292894"/>
                </a:cubicBezTo>
                <a:cubicBezTo>
                  <a:pt x="50345" y="295381"/>
                  <a:pt x="50819" y="298078"/>
                  <a:pt x="52387" y="300038"/>
                </a:cubicBezTo>
                <a:cubicBezTo>
                  <a:pt x="54175" y="302273"/>
                  <a:pt x="57150" y="303213"/>
                  <a:pt x="59531" y="304800"/>
                </a:cubicBezTo>
                <a:cubicBezTo>
                  <a:pt x="65539" y="313812"/>
                  <a:pt x="75406" y="316707"/>
                  <a:pt x="78581" y="31908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97087">
                <a:schemeClr val="accent1">
                  <a:lumMod val="50000"/>
                </a:schemeClr>
              </a:gs>
            </a:gsLst>
            <a:lin ang="0" scaled="1"/>
          </a:gra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16B4DA-B55D-9105-0409-567FBDE09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Comparative Binding and Pharmacologic Profiles of MR Antagonists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AE4B9A-FD22-2C7C-01EA-6A8E09BDEF51}"/>
              </a:ext>
            </a:extLst>
          </p:cNvPr>
          <p:cNvSpPr/>
          <p:nvPr/>
        </p:nvSpPr>
        <p:spPr>
          <a:xfrm>
            <a:off x="377122" y="6454452"/>
            <a:ext cx="8463172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0" dirty="0" err="1">
                <a:solidFill>
                  <a:schemeClr val="bg2"/>
                </a:solidFill>
                <a:latin typeface="Calibri" panose="020F0502020204030204"/>
                <a:cs typeface="+mn-cs"/>
              </a:rPr>
              <a:t>Kintscher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/>
                <a:cs typeface="+mn-cs"/>
              </a:rPr>
              <a:t>BJP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/>
                <a:cs typeface="+mn-cs"/>
              </a:rPr>
              <a:t>2022;179:3220.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1E07789-05F1-FA62-9C52-BDBCE36F8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791610"/>
              </p:ext>
            </p:extLst>
          </p:nvPr>
        </p:nvGraphicFramePr>
        <p:xfrm>
          <a:off x="1466850" y="3154680"/>
          <a:ext cx="9258300" cy="3017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14575">
                  <a:extLst>
                    <a:ext uri="{9D8B030D-6E8A-4147-A177-3AD203B41FA5}">
                      <a16:colId xmlns:a16="http://schemas.microsoft.com/office/drawing/2014/main" val="1201694092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463783849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919575407"/>
                    </a:ext>
                  </a:extLst>
                </a:gridCol>
                <a:gridCol w="2314575">
                  <a:extLst>
                    <a:ext uri="{9D8B030D-6E8A-4147-A177-3AD203B41FA5}">
                      <a16:colId xmlns:a16="http://schemas.microsoft.com/office/drawing/2014/main" val="2788501192"/>
                    </a:ext>
                  </a:extLst>
                </a:gridCol>
              </a:tblGrid>
              <a:tr h="22505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Spironolactone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Eplerenone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Finerenone</a:t>
                      </a:r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6357532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Structural properties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Flat (steroidal)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Flat (steroidal)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Bulky (non-steroidal)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846285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Potency to MR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817302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Selectivity to MR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500553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CNS penetration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857685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Sexual side effects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(+)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0015440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Half-life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&gt;20 h**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4-6 h**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2-3 h*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698488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Active metabolites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-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60629"/>
                  </a:ext>
                </a:extLst>
              </a:tr>
              <a:tr h="22505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Effect on BP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881322"/>
                  </a:ext>
                </a:extLst>
              </a:tr>
            </a:tbl>
          </a:graphicData>
        </a:graphic>
      </p:graphicFrame>
      <p:grpSp>
        <p:nvGrpSpPr>
          <p:cNvPr id="45" name="Group 44">
            <a:extLst>
              <a:ext uri="{FF2B5EF4-FFF2-40B4-BE49-F238E27FC236}">
                <a16:creationId xmlns:a16="http://schemas.microsoft.com/office/drawing/2014/main" id="{64D442AE-20D0-89E5-6047-A076CFE7FFDC}"/>
              </a:ext>
            </a:extLst>
          </p:cNvPr>
          <p:cNvGrpSpPr/>
          <p:nvPr/>
        </p:nvGrpSpPr>
        <p:grpSpPr>
          <a:xfrm>
            <a:off x="3847020" y="2413023"/>
            <a:ext cx="1014678" cy="438150"/>
            <a:chOff x="3847020" y="2413023"/>
            <a:chExt cx="1014678" cy="438150"/>
          </a:xfrm>
          <a:gradFill>
            <a:gsLst>
              <a:gs pos="0">
                <a:schemeClr val="accent3"/>
              </a:gs>
              <a:gs pos="97087">
                <a:schemeClr val="accent3">
                  <a:lumMod val="75000"/>
                </a:schemeClr>
              </a:gs>
            </a:gsLst>
            <a:lin ang="0" scaled="1"/>
          </a:gra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1631BE1-B3A9-FD53-379F-931D2DC6569F}"/>
                </a:ext>
              </a:extLst>
            </p:cNvPr>
            <p:cNvSpPr/>
            <p:nvPr/>
          </p:nvSpPr>
          <p:spPr bwMode="auto">
            <a:xfrm>
              <a:off x="3847020" y="2413023"/>
              <a:ext cx="1014678" cy="438150"/>
            </a:xfrm>
            <a:custGeom>
              <a:avLst/>
              <a:gdLst>
                <a:gd name="connsiteX0" fmla="*/ 71703 w 1014678"/>
                <a:gd name="connsiteY0" fmla="*/ 261937 h 438150"/>
                <a:gd name="connsiteX1" fmla="*/ 71703 w 1014678"/>
                <a:gd name="connsiteY1" fmla="*/ 261937 h 438150"/>
                <a:gd name="connsiteX2" fmla="*/ 47890 w 1014678"/>
                <a:gd name="connsiteY2" fmla="*/ 228600 h 438150"/>
                <a:gd name="connsiteX3" fmla="*/ 43128 w 1014678"/>
                <a:gd name="connsiteY3" fmla="*/ 209550 h 438150"/>
                <a:gd name="connsiteX4" fmla="*/ 52653 w 1014678"/>
                <a:gd name="connsiteY4" fmla="*/ 90487 h 438150"/>
                <a:gd name="connsiteX5" fmla="*/ 71703 w 1014678"/>
                <a:gd name="connsiteY5" fmla="*/ 85725 h 438150"/>
                <a:gd name="connsiteX6" fmla="*/ 133615 w 1014678"/>
                <a:gd name="connsiteY6" fmla="*/ 76200 h 438150"/>
                <a:gd name="connsiteX7" fmla="*/ 166953 w 1014678"/>
                <a:gd name="connsiteY7" fmla="*/ 52387 h 438150"/>
                <a:gd name="connsiteX8" fmla="*/ 200290 w 1014678"/>
                <a:gd name="connsiteY8" fmla="*/ 38100 h 438150"/>
                <a:gd name="connsiteX9" fmla="*/ 233628 w 1014678"/>
                <a:gd name="connsiteY9" fmla="*/ 4762 h 438150"/>
                <a:gd name="connsiteX10" fmla="*/ 252678 w 1014678"/>
                <a:gd name="connsiteY10" fmla="*/ 0 h 438150"/>
                <a:gd name="connsiteX11" fmla="*/ 305065 w 1014678"/>
                <a:gd name="connsiteY11" fmla="*/ 4762 h 438150"/>
                <a:gd name="connsiteX12" fmla="*/ 319353 w 1014678"/>
                <a:gd name="connsiteY12" fmla="*/ 23812 h 438150"/>
                <a:gd name="connsiteX13" fmla="*/ 333640 w 1014678"/>
                <a:gd name="connsiteY13" fmla="*/ 33337 h 438150"/>
                <a:gd name="connsiteX14" fmla="*/ 390790 w 1014678"/>
                <a:gd name="connsiteY14" fmla="*/ 61912 h 438150"/>
                <a:gd name="connsiteX15" fmla="*/ 643203 w 1014678"/>
                <a:gd name="connsiteY15" fmla="*/ 71437 h 438150"/>
                <a:gd name="connsiteX16" fmla="*/ 714640 w 1014678"/>
                <a:gd name="connsiteY16" fmla="*/ 80962 h 438150"/>
                <a:gd name="connsiteX17" fmla="*/ 747978 w 1014678"/>
                <a:gd name="connsiteY17" fmla="*/ 85725 h 438150"/>
                <a:gd name="connsiteX18" fmla="*/ 767028 w 1014678"/>
                <a:gd name="connsiteY18" fmla="*/ 95250 h 438150"/>
                <a:gd name="connsiteX19" fmla="*/ 781315 w 1014678"/>
                <a:gd name="connsiteY19" fmla="*/ 109537 h 438150"/>
                <a:gd name="connsiteX20" fmla="*/ 809890 w 1014678"/>
                <a:gd name="connsiteY20" fmla="*/ 133350 h 438150"/>
                <a:gd name="connsiteX21" fmla="*/ 833703 w 1014678"/>
                <a:gd name="connsiteY21" fmla="*/ 147637 h 438150"/>
                <a:gd name="connsiteX22" fmla="*/ 881328 w 1014678"/>
                <a:gd name="connsiteY22" fmla="*/ 200025 h 438150"/>
                <a:gd name="connsiteX23" fmla="*/ 919428 w 1014678"/>
                <a:gd name="connsiteY23" fmla="*/ 204787 h 438150"/>
                <a:gd name="connsiteX24" fmla="*/ 933715 w 1014678"/>
                <a:gd name="connsiteY24" fmla="*/ 209550 h 438150"/>
                <a:gd name="connsiteX25" fmla="*/ 952765 w 1014678"/>
                <a:gd name="connsiteY25" fmla="*/ 219075 h 438150"/>
                <a:gd name="connsiteX26" fmla="*/ 971815 w 1014678"/>
                <a:gd name="connsiteY26" fmla="*/ 223837 h 438150"/>
                <a:gd name="connsiteX27" fmla="*/ 986103 w 1014678"/>
                <a:gd name="connsiteY27" fmla="*/ 238125 h 438150"/>
                <a:gd name="connsiteX28" fmla="*/ 1000390 w 1014678"/>
                <a:gd name="connsiteY28" fmla="*/ 247650 h 438150"/>
                <a:gd name="connsiteX29" fmla="*/ 1014678 w 1014678"/>
                <a:gd name="connsiteY29" fmla="*/ 285750 h 438150"/>
                <a:gd name="connsiteX30" fmla="*/ 1005153 w 1014678"/>
                <a:gd name="connsiteY30" fmla="*/ 300037 h 438150"/>
                <a:gd name="connsiteX31" fmla="*/ 967053 w 1014678"/>
                <a:gd name="connsiteY31" fmla="*/ 314325 h 438150"/>
                <a:gd name="connsiteX32" fmla="*/ 928953 w 1014678"/>
                <a:gd name="connsiteY32" fmla="*/ 366712 h 438150"/>
                <a:gd name="connsiteX33" fmla="*/ 905140 w 1014678"/>
                <a:gd name="connsiteY33" fmla="*/ 400050 h 438150"/>
                <a:gd name="connsiteX34" fmla="*/ 867040 w 1014678"/>
                <a:gd name="connsiteY34" fmla="*/ 409575 h 438150"/>
                <a:gd name="connsiteX35" fmla="*/ 824178 w 1014678"/>
                <a:gd name="connsiteY35" fmla="*/ 419100 h 438150"/>
                <a:gd name="connsiteX36" fmla="*/ 700353 w 1014678"/>
                <a:gd name="connsiteY36" fmla="*/ 414337 h 438150"/>
                <a:gd name="connsiteX37" fmla="*/ 657490 w 1014678"/>
                <a:gd name="connsiteY37" fmla="*/ 404812 h 438150"/>
                <a:gd name="connsiteX38" fmla="*/ 628915 w 1014678"/>
                <a:gd name="connsiteY38" fmla="*/ 400050 h 438150"/>
                <a:gd name="connsiteX39" fmla="*/ 614628 w 1014678"/>
                <a:gd name="connsiteY39" fmla="*/ 395287 h 438150"/>
                <a:gd name="connsiteX40" fmla="*/ 528903 w 1014678"/>
                <a:gd name="connsiteY40" fmla="*/ 381000 h 438150"/>
                <a:gd name="connsiteX41" fmla="*/ 371740 w 1014678"/>
                <a:gd name="connsiteY41" fmla="*/ 390525 h 438150"/>
                <a:gd name="connsiteX42" fmla="*/ 357453 w 1014678"/>
                <a:gd name="connsiteY42" fmla="*/ 395287 h 438150"/>
                <a:gd name="connsiteX43" fmla="*/ 324115 w 1014678"/>
                <a:gd name="connsiteY43" fmla="*/ 414337 h 438150"/>
                <a:gd name="connsiteX44" fmla="*/ 286015 w 1014678"/>
                <a:gd name="connsiteY44" fmla="*/ 423862 h 438150"/>
                <a:gd name="connsiteX45" fmla="*/ 252678 w 1014678"/>
                <a:gd name="connsiteY45" fmla="*/ 438150 h 438150"/>
                <a:gd name="connsiteX46" fmla="*/ 181240 w 1014678"/>
                <a:gd name="connsiteY46" fmla="*/ 433387 h 438150"/>
                <a:gd name="connsiteX47" fmla="*/ 152665 w 1014678"/>
                <a:gd name="connsiteY47" fmla="*/ 419100 h 438150"/>
                <a:gd name="connsiteX48" fmla="*/ 119328 w 1014678"/>
                <a:gd name="connsiteY48" fmla="*/ 409575 h 438150"/>
                <a:gd name="connsiteX49" fmla="*/ 105040 w 1014678"/>
                <a:gd name="connsiteY49" fmla="*/ 395287 h 438150"/>
                <a:gd name="connsiteX50" fmla="*/ 66940 w 1014678"/>
                <a:gd name="connsiteY50" fmla="*/ 385762 h 438150"/>
                <a:gd name="connsiteX51" fmla="*/ 33603 w 1014678"/>
                <a:gd name="connsiteY51" fmla="*/ 376237 h 438150"/>
                <a:gd name="connsiteX52" fmla="*/ 9790 w 1014678"/>
                <a:gd name="connsiteY52" fmla="*/ 352425 h 438150"/>
                <a:gd name="connsiteX53" fmla="*/ 5028 w 1014678"/>
                <a:gd name="connsiteY53" fmla="*/ 295275 h 438150"/>
                <a:gd name="connsiteX54" fmla="*/ 33603 w 1014678"/>
                <a:gd name="connsiteY54" fmla="*/ 280987 h 438150"/>
                <a:gd name="connsiteX55" fmla="*/ 62178 w 1014678"/>
                <a:gd name="connsiteY55" fmla="*/ 247650 h 438150"/>
                <a:gd name="connsiteX56" fmla="*/ 71703 w 1014678"/>
                <a:gd name="connsiteY56" fmla="*/ 261937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014678" h="438150">
                  <a:moveTo>
                    <a:pt x="71703" y="261937"/>
                  </a:moveTo>
                  <a:lnTo>
                    <a:pt x="71703" y="261937"/>
                  </a:lnTo>
                  <a:cubicBezTo>
                    <a:pt x="63765" y="250825"/>
                    <a:pt x="54429" y="240589"/>
                    <a:pt x="47890" y="228600"/>
                  </a:cubicBezTo>
                  <a:cubicBezTo>
                    <a:pt x="44756" y="222854"/>
                    <a:pt x="42902" y="216092"/>
                    <a:pt x="43128" y="209550"/>
                  </a:cubicBezTo>
                  <a:cubicBezTo>
                    <a:pt x="44500" y="169759"/>
                    <a:pt x="43700" y="129282"/>
                    <a:pt x="52653" y="90487"/>
                  </a:cubicBezTo>
                  <a:cubicBezTo>
                    <a:pt x="54125" y="84109"/>
                    <a:pt x="65313" y="87145"/>
                    <a:pt x="71703" y="85725"/>
                  </a:cubicBezTo>
                  <a:cubicBezTo>
                    <a:pt x="99764" y="79489"/>
                    <a:pt x="100609" y="80325"/>
                    <a:pt x="133615" y="76200"/>
                  </a:cubicBezTo>
                  <a:cubicBezTo>
                    <a:pt x="167041" y="67843"/>
                    <a:pt x="140643" y="78697"/>
                    <a:pt x="166953" y="52387"/>
                  </a:cubicBezTo>
                  <a:cubicBezTo>
                    <a:pt x="177917" y="41423"/>
                    <a:pt x="185715" y="41743"/>
                    <a:pt x="200290" y="38100"/>
                  </a:cubicBezTo>
                  <a:cubicBezTo>
                    <a:pt x="211332" y="21537"/>
                    <a:pt x="212665" y="16408"/>
                    <a:pt x="233628" y="4762"/>
                  </a:cubicBezTo>
                  <a:cubicBezTo>
                    <a:pt x="239350" y="1583"/>
                    <a:pt x="246328" y="1587"/>
                    <a:pt x="252678" y="0"/>
                  </a:cubicBezTo>
                  <a:cubicBezTo>
                    <a:pt x="270140" y="1587"/>
                    <a:pt x="288552" y="-1135"/>
                    <a:pt x="305065" y="4762"/>
                  </a:cubicBezTo>
                  <a:cubicBezTo>
                    <a:pt x="312540" y="7432"/>
                    <a:pt x="313740" y="18199"/>
                    <a:pt x="319353" y="23812"/>
                  </a:cubicBezTo>
                  <a:cubicBezTo>
                    <a:pt x="323400" y="27859"/>
                    <a:pt x="329243" y="29673"/>
                    <a:pt x="333640" y="33337"/>
                  </a:cubicBezTo>
                  <a:cubicBezTo>
                    <a:pt x="356704" y="52557"/>
                    <a:pt x="345727" y="58278"/>
                    <a:pt x="390790" y="61912"/>
                  </a:cubicBezTo>
                  <a:cubicBezTo>
                    <a:pt x="474715" y="68680"/>
                    <a:pt x="559065" y="68262"/>
                    <a:pt x="643203" y="71437"/>
                  </a:cubicBezTo>
                  <a:cubicBezTo>
                    <a:pt x="682463" y="81253"/>
                    <a:pt x="647164" y="73465"/>
                    <a:pt x="714640" y="80962"/>
                  </a:cubicBezTo>
                  <a:cubicBezTo>
                    <a:pt x="725797" y="82202"/>
                    <a:pt x="736865" y="84137"/>
                    <a:pt x="747978" y="85725"/>
                  </a:cubicBezTo>
                  <a:cubicBezTo>
                    <a:pt x="754328" y="88900"/>
                    <a:pt x="761251" y="91124"/>
                    <a:pt x="767028" y="95250"/>
                  </a:cubicBezTo>
                  <a:cubicBezTo>
                    <a:pt x="772508" y="99165"/>
                    <a:pt x="776281" y="105063"/>
                    <a:pt x="781315" y="109537"/>
                  </a:cubicBezTo>
                  <a:cubicBezTo>
                    <a:pt x="790582" y="117774"/>
                    <a:pt x="799863" y="126057"/>
                    <a:pt x="809890" y="133350"/>
                  </a:cubicBezTo>
                  <a:cubicBezTo>
                    <a:pt x="817376" y="138794"/>
                    <a:pt x="825765" y="142875"/>
                    <a:pt x="833703" y="147637"/>
                  </a:cubicBezTo>
                  <a:cubicBezTo>
                    <a:pt x="843177" y="159479"/>
                    <a:pt x="869406" y="194064"/>
                    <a:pt x="881328" y="200025"/>
                  </a:cubicBezTo>
                  <a:cubicBezTo>
                    <a:pt x="892776" y="205749"/>
                    <a:pt x="906728" y="203200"/>
                    <a:pt x="919428" y="204787"/>
                  </a:cubicBezTo>
                  <a:cubicBezTo>
                    <a:pt x="924190" y="206375"/>
                    <a:pt x="929101" y="207572"/>
                    <a:pt x="933715" y="209550"/>
                  </a:cubicBezTo>
                  <a:cubicBezTo>
                    <a:pt x="940240" y="212347"/>
                    <a:pt x="946117" y="216582"/>
                    <a:pt x="952765" y="219075"/>
                  </a:cubicBezTo>
                  <a:cubicBezTo>
                    <a:pt x="958894" y="221373"/>
                    <a:pt x="965465" y="222250"/>
                    <a:pt x="971815" y="223837"/>
                  </a:cubicBezTo>
                  <a:cubicBezTo>
                    <a:pt x="976578" y="228600"/>
                    <a:pt x="980929" y="233813"/>
                    <a:pt x="986103" y="238125"/>
                  </a:cubicBezTo>
                  <a:cubicBezTo>
                    <a:pt x="990500" y="241789"/>
                    <a:pt x="996726" y="243253"/>
                    <a:pt x="1000390" y="247650"/>
                  </a:cubicBezTo>
                  <a:cubicBezTo>
                    <a:pt x="1009284" y="258323"/>
                    <a:pt x="1011473" y="272933"/>
                    <a:pt x="1014678" y="285750"/>
                  </a:cubicBezTo>
                  <a:cubicBezTo>
                    <a:pt x="1011503" y="290512"/>
                    <a:pt x="1009200" y="295990"/>
                    <a:pt x="1005153" y="300037"/>
                  </a:cubicBezTo>
                  <a:cubicBezTo>
                    <a:pt x="992890" y="312300"/>
                    <a:pt x="984090" y="310917"/>
                    <a:pt x="967053" y="314325"/>
                  </a:cubicBezTo>
                  <a:cubicBezTo>
                    <a:pt x="965554" y="316323"/>
                    <a:pt x="936284" y="353884"/>
                    <a:pt x="928953" y="366712"/>
                  </a:cubicBezTo>
                  <a:cubicBezTo>
                    <a:pt x="919785" y="382757"/>
                    <a:pt x="921252" y="389309"/>
                    <a:pt x="905140" y="400050"/>
                  </a:cubicBezTo>
                  <a:cubicBezTo>
                    <a:pt x="898610" y="404403"/>
                    <a:pt x="870883" y="408614"/>
                    <a:pt x="867040" y="409575"/>
                  </a:cubicBezTo>
                  <a:cubicBezTo>
                    <a:pt x="820146" y="421299"/>
                    <a:pt x="902806" y="405994"/>
                    <a:pt x="824178" y="419100"/>
                  </a:cubicBezTo>
                  <a:cubicBezTo>
                    <a:pt x="782903" y="417512"/>
                    <a:pt x="741508" y="417865"/>
                    <a:pt x="700353" y="414337"/>
                  </a:cubicBezTo>
                  <a:cubicBezTo>
                    <a:pt x="685770" y="413087"/>
                    <a:pt x="671842" y="407682"/>
                    <a:pt x="657490" y="404812"/>
                  </a:cubicBezTo>
                  <a:cubicBezTo>
                    <a:pt x="648021" y="402918"/>
                    <a:pt x="638440" y="401637"/>
                    <a:pt x="628915" y="400050"/>
                  </a:cubicBezTo>
                  <a:cubicBezTo>
                    <a:pt x="624153" y="398462"/>
                    <a:pt x="619519" y="396416"/>
                    <a:pt x="614628" y="395287"/>
                  </a:cubicBezTo>
                  <a:cubicBezTo>
                    <a:pt x="571960" y="385440"/>
                    <a:pt x="569227" y="386040"/>
                    <a:pt x="528903" y="381000"/>
                  </a:cubicBezTo>
                  <a:cubicBezTo>
                    <a:pt x="447976" y="383790"/>
                    <a:pt x="426424" y="374901"/>
                    <a:pt x="371740" y="390525"/>
                  </a:cubicBezTo>
                  <a:cubicBezTo>
                    <a:pt x="366913" y="391904"/>
                    <a:pt x="362215" y="393700"/>
                    <a:pt x="357453" y="395287"/>
                  </a:cubicBezTo>
                  <a:cubicBezTo>
                    <a:pt x="343103" y="404853"/>
                    <a:pt x="341035" y="407085"/>
                    <a:pt x="324115" y="414337"/>
                  </a:cubicBezTo>
                  <a:cubicBezTo>
                    <a:pt x="308868" y="420872"/>
                    <a:pt x="303916" y="419387"/>
                    <a:pt x="286015" y="423862"/>
                  </a:cubicBezTo>
                  <a:cubicBezTo>
                    <a:pt x="272004" y="427365"/>
                    <a:pt x="266302" y="431338"/>
                    <a:pt x="252678" y="438150"/>
                  </a:cubicBezTo>
                  <a:cubicBezTo>
                    <a:pt x="228865" y="436562"/>
                    <a:pt x="204960" y="436023"/>
                    <a:pt x="181240" y="433387"/>
                  </a:cubicBezTo>
                  <a:cubicBezTo>
                    <a:pt x="165850" y="431677"/>
                    <a:pt x="166196" y="425866"/>
                    <a:pt x="152665" y="419100"/>
                  </a:cubicBezTo>
                  <a:cubicBezTo>
                    <a:pt x="145828" y="415681"/>
                    <a:pt x="125438" y="411102"/>
                    <a:pt x="119328" y="409575"/>
                  </a:cubicBezTo>
                  <a:cubicBezTo>
                    <a:pt x="114565" y="404812"/>
                    <a:pt x="110644" y="399023"/>
                    <a:pt x="105040" y="395287"/>
                  </a:cubicBezTo>
                  <a:cubicBezTo>
                    <a:pt x="98659" y="391033"/>
                    <a:pt x="70542" y="386563"/>
                    <a:pt x="66940" y="385762"/>
                  </a:cubicBezTo>
                  <a:cubicBezTo>
                    <a:pt x="48992" y="381774"/>
                    <a:pt x="49519" y="381543"/>
                    <a:pt x="33603" y="376237"/>
                  </a:cubicBezTo>
                  <a:cubicBezTo>
                    <a:pt x="25665" y="368300"/>
                    <a:pt x="15817" y="361895"/>
                    <a:pt x="9790" y="352425"/>
                  </a:cubicBezTo>
                  <a:cubicBezTo>
                    <a:pt x="-352" y="336487"/>
                    <a:pt x="-3729" y="312789"/>
                    <a:pt x="5028" y="295275"/>
                  </a:cubicBezTo>
                  <a:cubicBezTo>
                    <a:pt x="8721" y="287889"/>
                    <a:pt x="26841" y="283241"/>
                    <a:pt x="33603" y="280987"/>
                  </a:cubicBezTo>
                  <a:cubicBezTo>
                    <a:pt x="43292" y="256765"/>
                    <a:pt x="37535" y="255864"/>
                    <a:pt x="62178" y="247650"/>
                  </a:cubicBezTo>
                  <a:cubicBezTo>
                    <a:pt x="65190" y="246646"/>
                    <a:pt x="70115" y="259556"/>
                    <a:pt x="71703" y="261937"/>
                  </a:cubicBezTo>
                  <a:close/>
                </a:path>
              </a:pathLst>
            </a:custGeom>
            <a:grpFill/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" name="Hexagon 10">
              <a:extLst>
                <a:ext uri="{FF2B5EF4-FFF2-40B4-BE49-F238E27FC236}">
                  <a16:creationId xmlns:a16="http://schemas.microsoft.com/office/drawing/2014/main" id="{7053DC10-B99C-D14C-0E3C-67C1EFA2166C}"/>
                </a:ext>
              </a:extLst>
            </p:cNvPr>
            <p:cNvSpPr/>
            <p:nvPr/>
          </p:nvSpPr>
          <p:spPr bwMode="auto">
            <a:xfrm rot="6239051">
              <a:off x="4298732" y="2596483"/>
              <a:ext cx="111254" cy="159696"/>
            </a:xfrm>
            <a:prstGeom prst="hexagon">
              <a:avLst/>
            </a:prstGeom>
            <a:grp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" name="Hexagon 11">
              <a:extLst>
                <a:ext uri="{FF2B5EF4-FFF2-40B4-BE49-F238E27FC236}">
                  <a16:creationId xmlns:a16="http://schemas.microsoft.com/office/drawing/2014/main" id="{78C3033E-5457-2A93-802A-9DBA04E8CCA4}"/>
                </a:ext>
              </a:extLst>
            </p:cNvPr>
            <p:cNvSpPr/>
            <p:nvPr/>
          </p:nvSpPr>
          <p:spPr bwMode="auto">
            <a:xfrm rot="6239051">
              <a:off x="4402881" y="2535775"/>
              <a:ext cx="111254" cy="159696"/>
            </a:xfrm>
            <a:prstGeom prst="hexagon">
              <a:avLst/>
            </a:prstGeom>
            <a:grp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" name="Hexagon 12">
              <a:extLst>
                <a:ext uri="{FF2B5EF4-FFF2-40B4-BE49-F238E27FC236}">
                  <a16:creationId xmlns:a16="http://schemas.microsoft.com/office/drawing/2014/main" id="{19B73E28-50FC-5437-FC0C-C284351B77E2}"/>
                </a:ext>
              </a:extLst>
            </p:cNvPr>
            <p:cNvSpPr/>
            <p:nvPr/>
          </p:nvSpPr>
          <p:spPr bwMode="auto">
            <a:xfrm rot="6239051">
              <a:off x="4150469" y="2552250"/>
              <a:ext cx="111254" cy="159696"/>
            </a:xfrm>
            <a:prstGeom prst="hexagon">
              <a:avLst/>
            </a:prstGeom>
            <a:grp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4" name="Hexagon 13">
              <a:extLst>
                <a:ext uri="{FF2B5EF4-FFF2-40B4-BE49-F238E27FC236}">
                  <a16:creationId xmlns:a16="http://schemas.microsoft.com/office/drawing/2014/main" id="{DF401F17-C931-F680-71CD-F9EFDCC6D343}"/>
                </a:ext>
              </a:extLst>
            </p:cNvPr>
            <p:cNvSpPr/>
            <p:nvPr/>
          </p:nvSpPr>
          <p:spPr bwMode="auto">
            <a:xfrm rot="6239051">
              <a:off x="4039856" y="2614504"/>
              <a:ext cx="122082" cy="159163"/>
            </a:xfrm>
            <a:prstGeom prst="hexagon">
              <a:avLst/>
            </a:prstGeom>
            <a:grp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5" name="Hexagon 14">
              <a:extLst>
                <a:ext uri="{FF2B5EF4-FFF2-40B4-BE49-F238E27FC236}">
                  <a16:creationId xmlns:a16="http://schemas.microsoft.com/office/drawing/2014/main" id="{F3729EE0-CA96-23AA-BB41-AB13B9715307}"/>
                </a:ext>
              </a:extLst>
            </p:cNvPr>
            <p:cNvSpPr/>
            <p:nvPr/>
          </p:nvSpPr>
          <p:spPr bwMode="auto">
            <a:xfrm rot="6239051">
              <a:off x="4121580" y="2456298"/>
              <a:ext cx="91561" cy="159163"/>
            </a:xfrm>
            <a:custGeom>
              <a:avLst/>
              <a:gdLst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6" fmla="*/ 0 w 122082"/>
                <a:gd name="connsiteY6" fmla="*/ 79582 h 159163"/>
                <a:gd name="connsiteX0" fmla="*/ 0 w 122082"/>
                <a:gd name="connsiteY0" fmla="*/ 79582 h 171022"/>
                <a:gd name="connsiteX1" fmla="*/ 30521 w 122082"/>
                <a:gd name="connsiteY1" fmla="*/ 0 h 171022"/>
                <a:gd name="connsiteX2" fmla="*/ 91562 w 122082"/>
                <a:gd name="connsiteY2" fmla="*/ 0 h 171022"/>
                <a:gd name="connsiteX3" fmla="*/ 122082 w 122082"/>
                <a:gd name="connsiteY3" fmla="*/ 79582 h 171022"/>
                <a:gd name="connsiteX4" fmla="*/ 91562 w 122082"/>
                <a:gd name="connsiteY4" fmla="*/ 159163 h 171022"/>
                <a:gd name="connsiteX5" fmla="*/ 30521 w 122082"/>
                <a:gd name="connsiteY5" fmla="*/ 159163 h 171022"/>
                <a:gd name="connsiteX6" fmla="*/ 91440 w 122082"/>
                <a:gd name="connsiteY6" fmla="*/ 171022 h 171022"/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0" fmla="*/ 0 w 91561"/>
                <a:gd name="connsiteY0" fmla="*/ 0 h 159163"/>
                <a:gd name="connsiteX1" fmla="*/ 61041 w 91561"/>
                <a:gd name="connsiteY1" fmla="*/ 0 h 159163"/>
                <a:gd name="connsiteX2" fmla="*/ 91561 w 91561"/>
                <a:gd name="connsiteY2" fmla="*/ 79582 h 159163"/>
                <a:gd name="connsiteX3" fmla="*/ 61041 w 91561"/>
                <a:gd name="connsiteY3" fmla="*/ 159163 h 159163"/>
                <a:gd name="connsiteX4" fmla="*/ 0 w 91561"/>
                <a:gd name="connsiteY4" fmla="*/ 159163 h 15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1" h="159163">
                  <a:moveTo>
                    <a:pt x="0" y="0"/>
                  </a:moveTo>
                  <a:lnTo>
                    <a:pt x="61041" y="0"/>
                  </a:lnTo>
                  <a:lnTo>
                    <a:pt x="91561" y="79582"/>
                  </a:lnTo>
                  <a:lnTo>
                    <a:pt x="61041" y="159163"/>
                  </a:lnTo>
                  <a:lnTo>
                    <a:pt x="0" y="159163"/>
                  </a:lnTo>
                </a:path>
              </a:pathLst>
            </a:custGeom>
            <a:grp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6" name="Hexagon 14">
              <a:extLst>
                <a:ext uri="{FF2B5EF4-FFF2-40B4-BE49-F238E27FC236}">
                  <a16:creationId xmlns:a16="http://schemas.microsoft.com/office/drawing/2014/main" id="{847EA808-E0DF-F685-D232-1386E683B100}"/>
                </a:ext>
              </a:extLst>
            </p:cNvPr>
            <p:cNvSpPr/>
            <p:nvPr/>
          </p:nvSpPr>
          <p:spPr bwMode="auto">
            <a:xfrm rot="6239051">
              <a:off x="4567385" y="2603245"/>
              <a:ext cx="91561" cy="159163"/>
            </a:xfrm>
            <a:custGeom>
              <a:avLst/>
              <a:gdLst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6" fmla="*/ 0 w 122082"/>
                <a:gd name="connsiteY6" fmla="*/ 79582 h 159163"/>
                <a:gd name="connsiteX0" fmla="*/ 0 w 122082"/>
                <a:gd name="connsiteY0" fmla="*/ 79582 h 171022"/>
                <a:gd name="connsiteX1" fmla="*/ 30521 w 122082"/>
                <a:gd name="connsiteY1" fmla="*/ 0 h 171022"/>
                <a:gd name="connsiteX2" fmla="*/ 91562 w 122082"/>
                <a:gd name="connsiteY2" fmla="*/ 0 h 171022"/>
                <a:gd name="connsiteX3" fmla="*/ 122082 w 122082"/>
                <a:gd name="connsiteY3" fmla="*/ 79582 h 171022"/>
                <a:gd name="connsiteX4" fmla="*/ 91562 w 122082"/>
                <a:gd name="connsiteY4" fmla="*/ 159163 h 171022"/>
                <a:gd name="connsiteX5" fmla="*/ 30521 w 122082"/>
                <a:gd name="connsiteY5" fmla="*/ 159163 h 171022"/>
                <a:gd name="connsiteX6" fmla="*/ 91440 w 122082"/>
                <a:gd name="connsiteY6" fmla="*/ 171022 h 171022"/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0" fmla="*/ 0 w 91561"/>
                <a:gd name="connsiteY0" fmla="*/ 0 h 159163"/>
                <a:gd name="connsiteX1" fmla="*/ 61041 w 91561"/>
                <a:gd name="connsiteY1" fmla="*/ 0 h 159163"/>
                <a:gd name="connsiteX2" fmla="*/ 91561 w 91561"/>
                <a:gd name="connsiteY2" fmla="*/ 79582 h 159163"/>
                <a:gd name="connsiteX3" fmla="*/ 61041 w 91561"/>
                <a:gd name="connsiteY3" fmla="*/ 159163 h 159163"/>
                <a:gd name="connsiteX4" fmla="*/ 0 w 91561"/>
                <a:gd name="connsiteY4" fmla="*/ 159163 h 15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1" h="159163">
                  <a:moveTo>
                    <a:pt x="0" y="0"/>
                  </a:moveTo>
                  <a:lnTo>
                    <a:pt x="61041" y="0"/>
                  </a:lnTo>
                  <a:lnTo>
                    <a:pt x="91561" y="79582"/>
                  </a:lnTo>
                  <a:lnTo>
                    <a:pt x="61041" y="159163"/>
                  </a:lnTo>
                  <a:lnTo>
                    <a:pt x="0" y="159163"/>
                  </a:lnTo>
                </a:path>
              </a:pathLst>
            </a:custGeom>
            <a:grp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" name="Hexagon 14">
              <a:extLst>
                <a:ext uri="{FF2B5EF4-FFF2-40B4-BE49-F238E27FC236}">
                  <a16:creationId xmlns:a16="http://schemas.microsoft.com/office/drawing/2014/main" id="{9E68CD3A-FB52-65FA-7072-35C67989E627}"/>
                </a:ext>
              </a:extLst>
            </p:cNvPr>
            <p:cNvSpPr/>
            <p:nvPr/>
          </p:nvSpPr>
          <p:spPr bwMode="auto">
            <a:xfrm rot="17099306">
              <a:off x="3959249" y="2672318"/>
              <a:ext cx="91561" cy="159163"/>
            </a:xfrm>
            <a:custGeom>
              <a:avLst/>
              <a:gdLst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6" fmla="*/ 0 w 122082"/>
                <a:gd name="connsiteY6" fmla="*/ 79582 h 159163"/>
                <a:gd name="connsiteX0" fmla="*/ 0 w 122082"/>
                <a:gd name="connsiteY0" fmla="*/ 79582 h 171022"/>
                <a:gd name="connsiteX1" fmla="*/ 30521 w 122082"/>
                <a:gd name="connsiteY1" fmla="*/ 0 h 171022"/>
                <a:gd name="connsiteX2" fmla="*/ 91562 w 122082"/>
                <a:gd name="connsiteY2" fmla="*/ 0 h 171022"/>
                <a:gd name="connsiteX3" fmla="*/ 122082 w 122082"/>
                <a:gd name="connsiteY3" fmla="*/ 79582 h 171022"/>
                <a:gd name="connsiteX4" fmla="*/ 91562 w 122082"/>
                <a:gd name="connsiteY4" fmla="*/ 159163 h 171022"/>
                <a:gd name="connsiteX5" fmla="*/ 30521 w 122082"/>
                <a:gd name="connsiteY5" fmla="*/ 159163 h 171022"/>
                <a:gd name="connsiteX6" fmla="*/ 91440 w 122082"/>
                <a:gd name="connsiteY6" fmla="*/ 171022 h 171022"/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0" fmla="*/ 0 w 91561"/>
                <a:gd name="connsiteY0" fmla="*/ 0 h 159163"/>
                <a:gd name="connsiteX1" fmla="*/ 61041 w 91561"/>
                <a:gd name="connsiteY1" fmla="*/ 0 h 159163"/>
                <a:gd name="connsiteX2" fmla="*/ 91561 w 91561"/>
                <a:gd name="connsiteY2" fmla="*/ 79582 h 159163"/>
                <a:gd name="connsiteX3" fmla="*/ 61041 w 91561"/>
                <a:gd name="connsiteY3" fmla="*/ 159163 h 159163"/>
                <a:gd name="connsiteX4" fmla="*/ 0 w 91561"/>
                <a:gd name="connsiteY4" fmla="*/ 159163 h 15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1" h="159163">
                  <a:moveTo>
                    <a:pt x="0" y="0"/>
                  </a:moveTo>
                  <a:lnTo>
                    <a:pt x="61041" y="0"/>
                  </a:lnTo>
                  <a:lnTo>
                    <a:pt x="91561" y="79582"/>
                  </a:lnTo>
                  <a:lnTo>
                    <a:pt x="61041" y="159163"/>
                  </a:lnTo>
                  <a:lnTo>
                    <a:pt x="0" y="159163"/>
                  </a:lnTo>
                </a:path>
              </a:pathLst>
            </a:custGeom>
            <a:grp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60D7F3B-9382-360B-B299-0DB46874B266}"/>
                </a:ext>
              </a:extLst>
            </p:cNvPr>
            <p:cNvCxnSpPr/>
            <p:nvPr/>
          </p:nvCxnSpPr>
          <p:spPr bwMode="auto">
            <a:xfrm flipH="1">
              <a:off x="4321969" y="2682826"/>
              <a:ext cx="32390" cy="77043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BE396C7-13AD-911F-AEBD-5EE0AACA139F}"/>
                </a:ext>
              </a:extLst>
            </p:cNvPr>
            <p:cNvCxnSpPr/>
            <p:nvPr/>
          </p:nvCxnSpPr>
          <p:spPr bwMode="auto">
            <a:xfrm flipH="1">
              <a:off x="4188448" y="2611981"/>
              <a:ext cx="32390" cy="77043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4AAA0E7-6248-5690-9382-3DEE199528B6}"/>
                </a:ext>
              </a:extLst>
            </p:cNvPr>
            <p:cNvCxnSpPr/>
            <p:nvPr/>
          </p:nvCxnSpPr>
          <p:spPr bwMode="auto">
            <a:xfrm flipH="1">
              <a:off x="3992456" y="2522492"/>
              <a:ext cx="32390" cy="77043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6532C72-5849-1531-CBAD-E97F581F70F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5547" y="2492344"/>
              <a:ext cx="79061" cy="74308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C3E97FA-2B48-1B6C-6DB7-F121FD3BEA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7672" y="2720947"/>
              <a:ext cx="79061" cy="74308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83FE1C40-7395-F493-151B-EF2E4E017E9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29028" y="2685561"/>
              <a:ext cx="79061" cy="74308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74776CA7-728D-EB8B-E311-2AC38B4C95A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538104" y="2676331"/>
              <a:ext cx="19116" cy="81598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97F67CDA-3ED6-AFE0-C355-0BCBB3E3074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467242" y="2578617"/>
              <a:ext cx="19116" cy="81598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11A456E-50FF-4FE1-95CC-607C474E266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97801" y="2713938"/>
              <a:ext cx="5468" cy="55376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7D31A35-3110-42C2-F04D-5E6BC031870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058226" y="2762912"/>
              <a:ext cx="64074" cy="24339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A5F9242-2736-F929-F3CA-8611EC96E462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93405" y="2658487"/>
              <a:ext cx="150307" cy="43997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C761570-EB09-3F1E-4DDA-3771899481F1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360947" y="2535879"/>
              <a:ext cx="72997" cy="117536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1C5EA480-AAB6-F92C-FB0A-61FF6876CB1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83974" y="2619171"/>
              <a:ext cx="62118" cy="55876"/>
            </a:xfrm>
            <a:prstGeom prst="line">
              <a:avLst/>
            </a:prstGeom>
            <a:grp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47EF9E2-2AE5-0BBF-613E-563B814BC2DB}"/>
              </a:ext>
            </a:extLst>
          </p:cNvPr>
          <p:cNvSpPr txBox="1"/>
          <p:nvPr/>
        </p:nvSpPr>
        <p:spPr bwMode="auto">
          <a:xfrm>
            <a:off x="5411648" y="1507899"/>
            <a:ext cx="16537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accent3"/>
                </a:solidFill>
                <a:latin typeface="Calibri" panose="020F0502020204030204" pitchFamily="34" charset="0"/>
              </a:rPr>
              <a:t>Steroidal MRAs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A25A92C-0572-A263-6E49-7671E24E64F2}"/>
              </a:ext>
            </a:extLst>
          </p:cNvPr>
          <p:cNvSpPr txBox="1"/>
          <p:nvPr/>
        </p:nvSpPr>
        <p:spPr bwMode="auto">
          <a:xfrm>
            <a:off x="8739614" y="1507899"/>
            <a:ext cx="12657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 err="1">
                <a:solidFill>
                  <a:schemeClr val="accent1"/>
                </a:solidFill>
                <a:latin typeface="Calibri" panose="020F0502020204030204" pitchFamily="34" charset="0"/>
              </a:rPr>
              <a:t>Finerenone</a:t>
            </a:r>
            <a:endParaRPr lang="en-US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5329123-0608-EBFF-AC2B-282E05E50B12}"/>
              </a:ext>
            </a:extLst>
          </p:cNvPr>
          <p:cNvGrpSpPr/>
          <p:nvPr/>
        </p:nvGrpSpPr>
        <p:grpSpPr>
          <a:xfrm>
            <a:off x="4772025" y="1826419"/>
            <a:ext cx="938213" cy="1274042"/>
            <a:chOff x="4772025" y="1826419"/>
            <a:chExt cx="938213" cy="1274042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25677F8-5E61-8793-5499-B98B6DDE5693}"/>
                </a:ext>
              </a:extLst>
            </p:cNvPr>
            <p:cNvSpPr/>
            <p:nvPr/>
          </p:nvSpPr>
          <p:spPr bwMode="auto">
            <a:xfrm>
              <a:off x="4772025" y="1826419"/>
              <a:ext cx="938213" cy="1274042"/>
            </a:xfrm>
            <a:custGeom>
              <a:avLst/>
              <a:gdLst>
                <a:gd name="connsiteX0" fmla="*/ 619125 w 938213"/>
                <a:gd name="connsiteY0" fmla="*/ 0 h 1274042"/>
                <a:gd name="connsiteX1" fmla="*/ 619125 w 938213"/>
                <a:gd name="connsiteY1" fmla="*/ 0 h 1274042"/>
                <a:gd name="connsiteX2" fmla="*/ 602456 w 938213"/>
                <a:gd name="connsiteY2" fmla="*/ 14287 h 1274042"/>
                <a:gd name="connsiteX3" fmla="*/ 561975 w 938213"/>
                <a:gd name="connsiteY3" fmla="*/ 28575 h 1274042"/>
                <a:gd name="connsiteX4" fmla="*/ 461963 w 938213"/>
                <a:gd name="connsiteY4" fmla="*/ 26194 h 1274042"/>
                <a:gd name="connsiteX5" fmla="*/ 431006 w 938213"/>
                <a:gd name="connsiteY5" fmla="*/ 14287 h 1274042"/>
                <a:gd name="connsiteX6" fmla="*/ 411956 w 938213"/>
                <a:gd name="connsiteY6" fmla="*/ 11906 h 1274042"/>
                <a:gd name="connsiteX7" fmla="*/ 402431 w 938213"/>
                <a:gd name="connsiteY7" fmla="*/ 9525 h 1274042"/>
                <a:gd name="connsiteX8" fmla="*/ 388144 w 938213"/>
                <a:gd name="connsiteY8" fmla="*/ 7144 h 1274042"/>
                <a:gd name="connsiteX9" fmla="*/ 273844 w 938213"/>
                <a:gd name="connsiteY9" fmla="*/ 9525 h 1274042"/>
                <a:gd name="connsiteX10" fmla="*/ 250031 w 938213"/>
                <a:gd name="connsiteY10" fmla="*/ 14287 h 1274042"/>
                <a:gd name="connsiteX11" fmla="*/ 223838 w 938213"/>
                <a:gd name="connsiteY11" fmla="*/ 23812 h 1274042"/>
                <a:gd name="connsiteX12" fmla="*/ 209550 w 938213"/>
                <a:gd name="connsiteY12" fmla="*/ 30956 h 1274042"/>
                <a:gd name="connsiteX13" fmla="*/ 171450 w 938213"/>
                <a:gd name="connsiteY13" fmla="*/ 50006 h 1274042"/>
                <a:gd name="connsiteX14" fmla="*/ 119063 w 938213"/>
                <a:gd name="connsiteY14" fmla="*/ 76200 h 1274042"/>
                <a:gd name="connsiteX15" fmla="*/ 104775 w 938213"/>
                <a:gd name="connsiteY15" fmla="*/ 88106 h 1274042"/>
                <a:gd name="connsiteX16" fmla="*/ 83344 w 938213"/>
                <a:gd name="connsiteY16" fmla="*/ 107156 h 1274042"/>
                <a:gd name="connsiteX17" fmla="*/ 76200 w 938213"/>
                <a:gd name="connsiteY17" fmla="*/ 135731 h 1274042"/>
                <a:gd name="connsiteX18" fmla="*/ 71438 w 938213"/>
                <a:gd name="connsiteY18" fmla="*/ 154781 h 1274042"/>
                <a:gd name="connsiteX19" fmla="*/ 61913 w 938213"/>
                <a:gd name="connsiteY19" fmla="*/ 164306 h 1274042"/>
                <a:gd name="connsiteX20" fmla="*/ 45244 w 938213"/>
                <a:gd name="connsiteY20" fmla="*/ 192881 h 1274042"/>
                <a:gd name="connsiteX21" fmla="*/ 42863 w 938213"/>
                <a:gd name="connsiteY21" fmla="*/ 200025 h 1274042"/>
                <a:gd name="connsiteX22" fmla="*/ 26194 w 938213"/>
                <a:gd name="connsiteY22" fmla="*/ 221456 h 1274042"/>
                <a:gd name="connsiteX23" fmla="*/ 19050 w 938213"/>
                <a:gd name="connsiteY23" fmla="*/ 230981 h 1274042"/>
                <a:gd name="connsiteX24" fmla="*/ 14288 w 938213"/>
                <a:gd name="connsiteY24" fmla="*/ 240506 h 1274042"/>
                <a:gd name="connsiteX25" fmla="*/ 11906 w 938213"/>
                <a:gd name="connsiteY25" fmla="*/ 250031 h 1274042"/>
                <a:gd name="connsiteX26" fmla="*/ 7144 w 938213"/>
                <a:gd name="connsiteY26" fmla="*/ 257175 h 1274042"/>
                <a:gd name="connsiteX27" fmla="*/ 0 w 938213"/>
                <a:gd name="connsiteY27" fmla="*/ 302419 h 1274042"/>
                <a:gd name="connsiteX28" fmla="*/ 2381 w 938213"/>
                <a:gd name="connsiteY28" fmla="*/ 357187 h 1274042"/>
                <a:gd name="connsiteX29" fmla="*/ 7144 w 938213"/>
                <a:gd name="connsiteY29" fmla="*/ 373856 h 1274042"/>
                <a:gd name="connsiteX30" fmla="*/ 35719 w 938213"/>
                <a:gd name="connsiteY30" fmla="*/ 431006 h 1274042"/>
                <a:gd name="connsiteX31" fmla="*/ 45244 w 938213"/>
                <a:gd name="connsiteY31" fmla="*/ 464344 h 1274042"/>
                <a:gd name="connsiteX32" fmla="*/ 59531 w 938213"/>
                <a:gd name="connsiteY32" fmla="*/ 500062 h 1274042"/>
                <a:gd name="connsiteX33" fmla="*/ 88106 w 938213"/>
                <a:gd name="connsiteY33" fmla="*/ 526256 h 1274042"/>
                <a:gd name="connsiteX34" fmla="*/ 102394 w 938213"/>
                <a:gd name="connsiteY34" fmla="*/ 538162 h 1274042"/>
                <a:gd name="connsiteX35" fmla="*/ 111919 w 938213"/>
                <a:gd name="connsiteY35" fmla="*/ 552450 h 1274042"/>
                <a:gd name="connsiteX36" fmla="*/ 119063 w 938213"/>
                <a:gd name="connsiteY36" fmla="*/ 564356 h 1274042"/>
                <a:gd name="connsiteX37" fmla="*/ 128588 w 938213"/>
                <a:gd name="connsiteY37" fmla="*/ 573881 h 1274042"/>
                <a:gd name="connsiteX38" fmla="*/ 142875 w 938213"/>
                <a:gd name="connsiteY38" fmla="*/ 592931 h 1274042"/>
                <a:gd name="connsiteX39" fmla="*/ 154781 w 938213"/>
                <a:gd name="connsiteY39" fmla="*/ 611981 h 1274042"/>
                <a:gd name="connsiteX40" fmla="*/ 164306 w 938213"/>
                <a:gd name="connsiteY40" fmla="*/ 626269 h 1274042"/>
                <a:gd name="connsiteX41" fmla="*/ 171450 w 938213"/>
                <a:gd name="connsiteY41" fmla="*/ 635794 h 1274042"/>
                <a:gd name="connsiteX42" fmla="*/ 178594 w 938213"/>
                <a:gd name="connsiteY42" fmla="*/ 650081 h 1274042"/>
                <a:gd name="connsiteX43" fmla="*/ 188119 w 938213"/>
                <a:gd name="connsiteY43" fmla="*/ 664369 h 1274042"/>
                <a:gd name="connsiteX44" fmla="*/ 192881 w 938213"/>
                <a:gd name="connsiteY44" fmla="*/ 673894 h 1274042"/>
                <a:gd name="connsiteX45" fmla="*/ 200025 w 938213"/>
                <a:gd name="connsiteY45" fmla="*/ 681037 h 1274042"/>
                <a:gd name="connsiteX46" fmla="*/ 207169 w 938213"/>
                <a:gd name="connsiteY46" fmla="*/ 695325 h 1274042"/>
                <a:gd name="connsiteX47" fmla="*/ 216694 w 938213"/>
                <a:gd name="connsiteY47" fmla="*/ 709612 h 1274042"/>
                <a:gd name="connsiteX48" fmla="*/ 219075 w 938213"/>
                <a:gd name="connsiteY48" fmla="*/ 778669 h 1274042"/>
                <a:gd name="connsiteX49" fmla="*/ 223838 w 938213"/>
                <a:gd name="connsiteY49" fmla="*/ 785812 h 1274042"/>
                <a:gd name="connsiteX50" fmla="*/ 233363 w 938213"/>
                <a:gd name="connsiteY50" fmla="*/ 797719 h 1274042"/>
                <a:gd name="connsiteX51" fmla="*/ 257175 w 938213"/>
                <a:gd name="connsiteY51" fmla="*/ 819150 h 1274042"/>
                <a:gd name="connsiteX52" fmla="*/ 273844 w 938213"/>
                <a:gd name="connsiteY52" fmla="*/ 823912 h 1274042"/>
                <a:gd name="connsiteX53" fmla="*/ 333375 w 938213"/>
                <a:gd name="connsiteY53" fmla="*/ 852487 h 1274042"/>
                <a:gd name="connsiteX54" fmla="*/ 395288 w 938213"/>
                <a:gd name="connsiteY54" fmla="*/ 862012 h 1274042"/>
                <a:gd name="connsiteX55" fmla="*/ 450056 w 938213"/>
                <a:gd name="connsiteY55" fmla="*/ 866775 h 1274042"/>
                <a:gd name="connsiteX56" fmla="*/ 478631 w 938213"/>
                <a:gd name="connsiteY56" fmla="*/ 878681 h 1274042"/>
                <a:gd name="connsiteX57" fmla="*/ 492919 w 938213"/>
                <a:gd name="connsiteY57" fmla="*/ 902494 h 1274042"/>
                <a:gd name="connsiteX58" fmla="*/ 504825 w 938213"/>
                <a:gd name="connsiteY58" fmla="*/ 921544 h 1274042"/>
                <a:gd name="connsiteX59" fmla="*/ 511969 w 938213"/>
                <a:gd name="connsiteY59" fmla="*/ 933450 h 1274042"/>
                <a:gd name="connsiteX60" fmla="*/ 521494 w 938213"/>
                <a:gd name="connsiteY60" fmla="*/ 942975 h 1274042"/>
                <a:gd name="connsiteX61" fmla="*/ 526256 w 938213"/>
                <a:gd name="connsiteY61" fmla="*/ 950119 h 1274042"/>
                <a:gd name="connsiteX62" fmla="*/ 554831 w 938213"/>
                <a:gd name="connsiteY62" fmla="*/ 966787 h 1274042"/>
                <a:gd name="connsiteX63" fmla="*/ 561975 w 938213"/>
                <a:gd name="connsiteY63" fmla="*/ 971550 h 1274042"/>
                <a:gd name="connsiteX64" fmla="*/ 585788 w 938213"/>
                <a:gd name="connsiteY64" fmla="*/ 981075 h 1274042"/>
                <a:gd name="connsiteX65" fmla="*/ 607219 w 938213"/>
                <a:gd name="connsiteY65" fmla="*/ 997744 h 1274042"/>
                <a:gd name="connsiteX66" fmla="*/ 640556 w 938213"/>
                <a:gd name="connsiteY66" fmla="*/ 1026319 h 1274042"/>
                <a:gd name="connsiteX67" fmla="*/ 654844 w 938213"/>
                <a:gd name="connsiteY67" fmla="*/ 1035844 h 1274042"/>
                <a:gd name="connsiteX68" fmla="*/ 681038 w 938213"/>
                <a:gd name="connsiteY68" fmla="*/ 1050131 h 1274042"/>
                <a:gd name="connsiteX69" fmla="*/ 700088 w 938213"/>
                <a:gd name="connsiteY69" fmla="*/ 1066800 h 1274042"/>
                <a:gd name="connsiteX70" fmla="*/ 709613 w 938213"/>
                <a:gd name="connsiteY70" fmla="*/ 1081087 h 1274042"/>
                <a:gd name="connsiteX71" fmla="*/ 721519 w 938213"/>
                <a:gd name="connsiteY71" fmla="*/ 1092994 h 1274042"/>
                <a:gd name="connsiteX72" fmla="*/ 738188 w 938213"/>
                <a:gd name="connsiteY72" fmla="*/ 1123950 h 1274042"/>
                <a:gd name="connsiteX73" fmla="*/ 742950 w 938213"/>
                <a:gd name="connsiteY73" fmla="*/ 1133475 h 1274042"/>
                <a:gd name="connsiteX74" fmla="*/ 757238 w 938213"/>
                <a:gd name="connsiteY74" fmla="*/ 1157287 h 1274042"/>
                <a:gd name="connsiteX75" fmla="*/ 766763 w 938213"/>
                <a:gd name="connsiteY75" fmla="*/ 1173956 h 1274042"/>
                <a:gd name="connsiteX76" fmla="*/ 781050 w 938213"/>
                <a:gd name="connsiteY76" fmla="*/ 1185862 h 1274042"/>
                <a:gd name="connsiteX77" fmla="*/ 792956 w 938213"/>
                <a:gd name="connsiteY77" fmla="*/ 1204912 h 1274042"/>
                <a:gd name="connsiteX78" fmla="*/ 802481 w 938213"/>
                <a:gd name="connsiteY78" fmla="*/ 1216819 h 1274042"/>
                <a:gd name="connsiteX79" fmla="*/ 807244 w 938213"/>
                <a:gd name="connsiteY79" fmla="*/ 1226344 h 1274042"/>
                <a:gd name="connsiteX80" fmla="*/ 814388 w 938213"/>
                <a:gd name="connsiteY80" fmla="*/ 1238250 h 1274042"/>
                <a:gd name="connsiteX81" fmla="*/ 821531 w 938213"/>
                <a:gd name="connsiteY81" fmla="*/ 1254919 h 1274042"/>
                <a:gd name="connsiteX82" fmla="*/ 828675 w 938213"/>
                <a:gd name="connsiteY82" fmla="*/ 1259681 h 1274042"/>
                <a:gd name="connsiteX83" fmla="*/ 838200 w 938213"/>
                <a:gd name="connsiteY83" fmla="*/ 1273969 h 1274042"/>
                <a:gd name="connsiteX84" fmla="*/ 876300 w 938213"/>
                <a:gd name="connsiteY84" fmla="*/ 1269206 h 1274042"/>
                <a:gd name="connsiteX85" fmla="*/ 938213 w 938213"/>
                <a:gd name="connsiteY85" fmla="*/ 1262062 h 1274042"/>
                <a:gd name="connsiteX86" fmla="*/ 933450 w 938213"/>
                <a:gd name="connsiteY86" fmla="*/ 1240631 h 1274042"/>
                <a:gd name="connsiteX87" fmla="*/ 931069 w 938213"/>
                <a:gd name="connsiteY87" fmla="*/ 1231106 h 1274042"/>
                <a:gd name="connsiteX88" fmla="*/ 926306 w 938213"/>
                <a:gd name="connsiteY88" fmla="*/ 1219200 h 1274042"/>
                <a:gd name="connsiteX89" fmla="*/ 921544 w 938213"/>
                <a:gd name="connsiteY89" fmla="*/ 1202531 h 1274042"/>
                <a:gd name="connsiteX90" fmla="*/ 909638 w 938213"/>
                <a:gd name="connsiteY90" fmla="*/ 1190625 h 1274042"/>
                <a:gd name="connsiteX91" fmla="*/ 904875 w 938213"/>
                <a:gd name="connsiteY91" fmla="*/ 1181100 h 1274042"/>
                <a:gd name="connsiteX92" fmla="*/ 902494 w 938213"/>
                <a:gd name="connsiteY92" fmla="*/ 1171575 h 1274042"/>
                <a:gd name="connsiteX93" fmla="*/ 895350 w 938213"/>
                <a:gd name="connsiteY93" fmla="*/ 1162050 h 1274042"/>
                <a:gd name="connsiteX94" fmla="*/ 888206 w 938213"/>
                <a:gd name="connsiteY94" fmla="*/ 1150144 h 1274042"/>
                <a:gd name="connsiteX95" fmla="*/ 871538 w 938213"/>
                <a:gd name="connsiteY95" fmla="*/ 1121569 h 1274042"/>
                <a:gd name="connsiteX96" fmla="*/ 862013 w 938213"/>
                <a:gd name="connsiteY96" fmla="*/ 1109662 h 1274042"/>
                <a:gd name="connsiteX97" fmla="*/ 850106 w 938213"/>
                <a:gd name="connsiteY97" fmla="*/ 1100137 h 1274042"/>
                <a:gd name="connsiteX98" fmla="*/ 831056 w 938213"/>
                <a:gd name="connsiteY98" fmla="*/ 1078706 h 1274042"/>
                <a:gd name="connsiteX99" fmla="*/ 809625 w 938213"/>
                <a:gd name="connsiteY99" fmla="*/ 1050131 h 1274042"/>
                <a:gd name="connsiteX100" fmla="*/ 776288 w 938213"/>
                <a:gd name="connsiteY100" fmla="*/ 1016794 h 1274042"/>
                <a:gd name="connsiteX101" fmla="*/ 750094 w 938213"/>
                <a:gd name="connsiteY101" fmla="*/ 985837 h 1274042"/>
                <a:gd name="connsiteX102" fmla="*/ 740569 w 938213"/>
                <a:gd name="connsiteY102" fmla="*/ 973931 h 1274042"/>
                <a:gd name="connsiteX103" fmla="*/ 719138 w 938213"/>
                <a:gd name="connsiteY103" fmla="*/ 952500 h 1274042"/>
                <a:gd name="connsiteX104" fmla="*/ 695325 w 938213"/>
                <a:gd name="connsiteY104" fmla="*/ 931069 h 1274042"/>
                <a:gd name="connsiteX105" fmla="*/ 681038 w 938213"/>
                <a:gd name="connsiteY105" fmla="*/ 914400 h 1274042"/>
                <a:gd name="connsiteX106" fmla="*/ 666750 w 938213"/>
                <a:gd name="connsiteY106" fmla="*/ 902494 h 1274042"/>
                <a:gd name="connsiteX107" fmla="*/ 654844 w 938213"/>
                <a:gd name="connsiteY107" fmla="*/ 890587 h 1274042"/>
                <a:gd name="connsiteX108" fmla="*/ 626269 w 938213"/>
                <a:gd name="connsiteY108" fmla="*/ 866775 h 1274042"/>
                <a:gd name="connsiteX109" fmla="*/ 616744 w 938213"/>
                <a:gd name="connsiteY109" fmla="*/ 852487 h 1274042"/>
                <a:gd name="connsiteX110" fmla="*/ 604838 w 938213"/>
                <a:gd name="connsiteY110" fmla="*/ 833437 h 1274042"/>
                <a:gd name="connsiteX111" fmla="*/ 695325 w 938213"/>
                <a:gd name="connsiteY111" fmla="*/ 823912 h 1274042"/>
                <a:gd name="connsiteX112" fmla="*/ 702469 w 938213"/>
                <a:gd name="connsiteY112" fmla="*/ 819150 h 1274042"/>
                <a:gd name="connsiteX113" fmla="*/ 723900 w 938213"/>
                <a:gd name="connsiteY113" fmla="*/ 802481 h 1274042"/>
                <a:gd name="connsiteX114" fmla="*/ 745331 w 938213"/>
                <a:gd name="connsiteY114" fmla="*/ 783431 h 1274042"/>
                <a:gd name="connsiteX115" fmla="*/ 766763 w 938213"/>
                <a:gd name="connsiteY115" fmla="*/ 759619 h 1274042"/>
                <a:gd name="connsiteX116" fmla="*/ 776288 w 938213"/>
                <a:gd name="connsiteY116" fmla="*/ 752475 h 1274042"/>
                <a:gd name="connsiteX117" fmla="*/ 783431 w 938213"/>
                <a:gd name="connsiteY117" fmla="*/ 740569 h 1274042"/>
                <a:gd name="connsiteX118" fmla="*/ 785813 w 938213"/>
                <a:gd name="connsiteY118" fmla="*/ 733425 h 1274042"/>
                <a:gd name="connsiteX119" fmla="*/ 795338 w 938213"/>
                <a:gd name="connsiteY119" fmla="*/ 723900 h 1274042"/>
                <a:gd name="connsiteX120" fmla="*/ 802481 w 938213"/>
                <a:gd name="connsiteY120" fmla="*/ 714375 h 1274042"/>
                <a:gd name="connsiteX121" fmla="*/ 819150 w 938213"/>
                <a:gd name="connsiteY121" fmla="*/ 702469 h 1274042"/>
                <a:gd name="connsiteX122" fmla="*/ 831056 w 938213"/>
                <a:gd name="connsiteY122" fmla="*/ 695325 h 1274042"/>
                <a:gd name="connsiteX123" fmla="*/ 842963 w 938213"/>
                <a:gd name="connsiteY123" fmla="*/ 681037 h 1274042"/>
                <a:gd name="connsiteX124" fmla="*/ 864394 w 938213"/>
                <a:gd name="connsiteY124" fmla="*/ 659606 h 1274042"/>
                <a:gd name="connsiteX125" fmla="*/ 873919 w 938213"/>
                <a:gd name="connsiteY125" fmla="*/ 633412 h 1274042"/>
                <a:gd name="connsiteX126" fmla="*/ 881063 w 938213"/>
                <a:gd name="connsiteY126" fmla="*/ 621506 h 1274042"/>
                <a:gd name="connsiteX127" fmla="*/ 902494 w 938213"/>
                <a:gd name="connsiteY127" fmla="*/ 571500 h 1274042"/>
                <a:gd name="connsiteX128" fmla="*/ 912019 w 938213"/>
                <a:gd name="connsiteY128" fmla="*/ 550069 h 1274042"/>
                <a:gd name="connsiteX129" fmla="*/ 914400 w 938213"/>
                <a:gd name="connsiteY129" fmla="*/ 533400 h 1274042"/>
                <a:gd name="connsiteX130" fmla="*/ 916781 w 938213"/>
                <a:gd name="connsiteY130" fmla="*/ 519112 h 1274042"/>
                <a:gd name="connsiteX131" fmla="*/ 912019 w 938213"/>
                <a:gd name="connsiteY131" fmla="*/ 452437 h 1274042"/>
                <a:gd name="connsiteX132" fmla="*/ 904875 w 938213"/>
                <a:gd name="connsiteY132" fmla="*/ 440531 h 1274042"/>
                <a:gd name="connsiteX133" fmla="*/ 900113 w 938213"/>
                <a:gd name="connsiteY133" fmla="*/ 428625 h 1274042"/>
                <a:gd name="connsiteX134" fmla="*/ 895350 w 938213"/>
                <a:gd name="connsiteY134" fmla="*/ 411956 h 1274042"/>
                <a:gd name="connsiteX135" fmla="*/ 890588 w 938213"/>
                <a:gd name="connsiteY135" fmla="*/ 400050 h 1274042"/>
                <a:gd name="connsiteX136" fmla="*/ 883444 w 938213"/>
                <a:gd name="connsiteY136" fmla="*/ 378619 h 1274042"/>
                <a:gd name="connsiteX137" fmla="*/ 873919 w 938213"/>
                <a:gd name="connsiteY137" fmla="*/ 78581 h 1274042"/>
                <a:gd name="connsiteX138" fmla="*/ 869156 w 938213"/>
                <a:gd name="connsiteY138" fmla="*/ 61912 h 1274042"/>
                <a:gd name="connsiteX139" fmla="*/ 854869 w 938213"/>
                <a:gd name="connsiteY139" fmla="*/ 38100 h 1274042"/>
                <a:gd name="connsiteX140" fmla="*/ 842963 w 938213"/>
                <a:gd name="connsiteY140" fmla="*/ 23812 h 1274042"/>
                <a:gd name="connsiteX141" fmla="*/ 840581 w 938213"/>
                <a:gd name="connsiteY141" fmla="*/ 7144 h 1274042"/>
                <a:gd name="connsiteX142" fmla="*/ 821531 w 938213"/>
                <a:gd name="connsiteY142" fmla="*/ 4762 h 1274042"/>
                <a:gd name="connsiteX143" fmla="*/ 773906 w 938213"/>
                <a:gd name="connsiteY143" fmla="*/ 7144 h 1274042"/>
                <a:gd name="connsiteX144" fmla="*/ 661988 w 938213"/>
                <a:gd name="connsiteY144" fmla="*/ 9525 h 1274042"/>
                <a:gd name="connsiteX145" fmla="*/ 652463 w 938213"/>
                <a:gd name="connsiteY145" fmla="*/ 7144 h 1274042"/>
                <a:gd name="connsiteX146" fmla="*/ 638175 w 938213"/>
                <a:gd name="connsiteY146" fmla="*/ 4762 h 1274042"/>
                <a:gd name="connsiteX147" fmla="*/ 619125 w 938213"/>
                <a:gd name="connsiteY147" fmla="*/ 0 h 12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938213" h="1274042">
                  <a:moveTo>
                    <a:pt x="619125" y="0"/>
                  </a:moveTo>
                  <a:lnTo>
                    <a:pt x="619125" y="0"/>
                  </a:lnTo>
                  <a:cubicBezTo>
                    <a:pt x="613569" y="4762"/>
                    <a:pt x="608700" y="10471"/>
                    <a:pt x="602456" y="14287"/>
                  </a:cubicBezTo>
                  <a:cubicBezTo>
                    <a:pt x="582640" y="26397"/>
                    <a:pt x="580300" y="25521"/>
                    <a:pt x="561975" y="28575"/>
                  </a:cubicBezTo>
                  <a:lnTo>
                    <a:pt x="461963" y="26194"/>
                  </a:lnTo>
                  <a:cubicBezTo>
                    <a:pt x="450972" y="24995"/>
                    <a:pt x="441977" y="15658"/>
                    <a:pt x="431006" y="14287"/>
                  </a:cubicBezTo>
                  <a:cubicBezTo>
                    <a:pt x="424656" y="13493"/>
                    <a:pt x="418268" y="12958"/>
                    <a:pt x="411956" y="11906"/>
                  </a:cubicBezTo>
                  <a:cubicBezTo>
                    <a:pt x="408728" y="11368"/>
                    <a:pt x="405640" y="10167"/>
                    <a:pt x="402431" y="9525"/>
                  </a:cubicBezTo>
                  <a:cubicBezTo>
                    <a:pt x="397697" y="8578"/>
                    <a:pt x="392906" y="7938"/>
                    <a:pt x="388144" y="7144"/>
                  </a:cubicBezTo>
                  <a:cubicBezTo>
                    <a:pt x="350044" y="7938"/>
                    <a:pt x="311901" y="7557"/>
                    <a:pt x="273844" y="9525"/>
                  </a:cubicBezTo>
                  <a:cubicBezTo>
                    <a:pt x="265760" y="9943"/>
                    <a:pt x="257884" y="12324"/>
                    <a:pt x="250031" y="14287"/>
                  </a:cubicBezTo>
                  <a:cubicBezTo>
                    <a:pt x="244357" y="15705"/>
                    <a:pt x="229619" y="21185"/>
                    <a:pt x="223838" y="23812"/>
                  </a:cubicBezTo>
                  <a:cubicBezTo>
                    <a:pt x="218990" y="26015"/>
                    <a:pt x="214428" y="28822"/>
                    <a:pt x="209550" y="30956"/>
                  </a:cubicBezTo>
                  <a:cubicBezTo>
                    <a:pt x="126693" y="67206"/>
                    <a:pt x="228827" y="19268"/>
                    <a:pt x="171450" y="50006"/>
                  </a:cubicBezTo>
                  <a:cubicBezTo>
                    <a:pt x="154240" y="59225"/>
                    <a:pt x="134062" y="63702"/>
                    <a:pt x="119063" y="76200"/>
                  </a:cubicBezTo>
                  <a:cubicBezTo>
                    <a:pt x="114300" y="80169"/>
                    <a:pt x="109362" y="83936"/>
                    <a:pt x="104775" y="88106"/>
                  </a:cubicBezTo>
                  <a:cubicBezTo>
                    <a:pt x="81650" y="109128"/>
                    <a:pt x="103308" y="92183"/>
                    <a:pt x="83344" y="107156"/>
                  </a:cubicBezTo>
                  <a:cubicBezTo>
                    <a:pt x="73458" y="141752"/>
                    <a:pt x="82523" y="108328"/>
                    <a:pt x="76200" y="135731"/>
                  </a:cubicBezTo>
                  <a:cubicBezTo>
                    <a:pt x="74728" y="142109"/>
                    <a:pt x="74365" y="148927"/>
                    <a:pt x="71438" y="154781"/>
                  </a:cubicBezTo>
                  <a:cubicBezTo>
                    <a:pt x="69430" y="158797"/>
                    <a:pt x="65088" y="161131"/>
                    <a:pt x="61913" y="164306"/>
                  </a:cubicBezTo>
                  <a:cubicBezTo>
                    <a:pt x="45214" y="203270"/>
                    <a:pt x="64896" y="161438"/>
                    <a:pt x="45244" y="192881"/>
                  </a:cubicBezTo>
                  <a:cubicBezTo>
                    <a:pt x="43914" y="195010"/>
                    <a:pt x="44255" y="197936"/>
                    <a:pt x="42863" y="200025"/>
                  </a:cubicBezTo>
                  <a:cubicBezTo>
                    <a:pt x="37843" y="207555"/>
                    <a:pt x="31712" y="214283"/>
                    <a:pt x="26194" y="221456"/>
                  </a:cubicBezTo>
                  <a:cubicBezTo>
                    <a:pt x="23774" y="224602"/>
                    <a:pt x="20825" y="227431"/>
                    <a:pt x="19050" y="230981"/>
                  </a:cubicBezTo>
                  <a:cubicBezTo>
                    <a:pt x="17463" y="234156"/>
                    <a:pt x="15534" y="237182"/>
                    <a:pt x="14288" y="240506"/>
                  </a:cubicBezTo>
                  <a:cubicBezTo>
                    <a:pt x="13139" y="243570"/>
                    <a:pt x="13195" y="247023"/>
                    <a:pt x="11906" y="250031"/>
                  </a:cubicBezTo>
                  <a:cubicBezTo>
                    <a:pt x="10779" y="252661"/>
                    <a:pt x="8731" y="254794"/>
                    <a:pt x="7144" y="257175"/>
                  </a:cubicBezTo>
                  <a:cubicBezTo>
                    <a:pt x="1809" y="294519"/>
                    <a:pt x="4582" y="279505"/>
                    <a:pt x="0" y="302419"/>
                  </a:cubicBezTo>
                  <a:cubicBezTo>
                    <a:pt x="794" y="320675"/>
                    <a:pt x="563" y="339004"/>
                    <a:pt x="2381" y="357187"/>
                  </a:cubicBezTo>
                  <a:cubicBezTo>
                    <a:pt x="2956" y="362937"/>
                    <a:pt x="4964" y="368504"/>
                    <a:pt x="7144" y="373856"/>
                  </a:cubicBezTo>
                  <a:cubicBezTo>
                    <a:pt x="25426" y="418731"/>
                    <a:pt x="19219" y="409007"/>
                    <a:pt x="35719" y="431006"/>
                  </a:cubicBezTo>
                  <a:cubicBezTo>
                    <a:pt x="40549" y="459993"/>
                    <a:pt x="34530" y="429524"/>
                    <a:pt x="45244" y="464344"/>
                  </a:cubicBezTo>
                  <a:cubicBezTo>
                    <a:pt x="49791" y="479123"/>
                    <a:pt x="44881" y="485412"/>
                    <a:pt x="59531" y="500062"/>
                  </a:cubicBezTo>
                  <a:cubicBezTo>
                    <a:pt x="96531" y="537062"/>
                    <a:pt x="59238" y="500996"/>
                    <a:pt x="88106" y="526256"/>
                  </a:cubicBezTo>
                  <a:cubicBezTo>
                    <a:pt x="102771" y="539088"/>
                    <a:pt x="87776" y="528418"/>
                    <a:pt x="102394" y="538162"/>
                  </a:cubicBezTo>
                  <a:cubicBezTo>
                    <a:pt x="105569" y="542925"/>
                    <a:pt x="108846" y="547621"/>
                    <a:pt x="111919" y="552450"/>
                  </a:cubicBezTo>
                  <a:cubicBezTo>
                    <a:pt x="114404" y="556355"/>
                    <a:pt x="116221" y="560703"/>
                    <a:pt x="119063" y="564356"/>
                  </a:cubicBezTo>
                  <a:cubicBezTo>
                    <a:pt x="121820" y="567900"/>
                    <a:pt x="125413" y="570706"/>
                    <a:pt x="128588" y="573881"/>
                  </a:cubicBezTo>
                  <a:cubicBezTo>
                    <a:pt x="140114" y="596935"/>
                    <a:pt x="124824" y="568863"/>
                    <a:pt x="142875" y="592931"/>
                  </a:cubicBezTo>
                  <a:cubicBezTo>
                    <a:pt x="147368" y="598922"/>
                    <a:pt x="150732" y="605682"/>
                    <a:pt x="154781" y="611981"/>
                  </a:cubicBezTo>
                  <a:cubicBezTo>
                    <a:pt x="157876" y="616796"/>
                    <a:pt x="160872" y="621690"/>
                    <a:pt x="164306" y="626269"/>
                  </a:cubicBezTo>
                  <a:cubicBezTo>
                    <a:pt x="166687" y="629444"/>
                    <a:pt x="169408" y="632391"/>
                    <a:pt x="171450" y="635794"/>
                  </a:cubicBezTo>
                  <a:cubicBezTo>
                    <a:pt x="174190" y="640360"/>
                    <a:pt x="175911" y="645482"/>
                    <a:pt x="178594" y="650081"/>
                  </a:cubicBezTo>
                  <a:cubicBezTo>
                    <a:pt x="181478" y="655025"/>
                    <a:pt x="185174" y="659461"/>
                    <a:pt x="188119" y="664369"/>
                  </a:cubicBezTo>
                  <a:cubicBezTo>
                    <a:pt x="189945" y="667413"/>
                    <a:pt x="190818" y="671006"/>
                    <a:pt x="192881" y="673894"/>
                  </a:cubicBezTo>
                  <a:cubicBezTo>
                    <a:pt x="194838" y="676634"/>
                    <a:pt x="197644" y="678656"/>
                    <a:pt x="200025" y="681037"/>
                  </a:cubicBezTo>
                  <a:cubicBezTo>
                    <a:pt x="202406" y="685800"/>
                    <a:pt x="203974" y="691065"/>
                    <a:pt x="207169" y="695325"/>
                  </a:cubicBezTo>
                  <a:cubicBezTo>
                    <a:pt x="219503" y="711769"/>
                    <a:pt x="210798" y="686027"/>
                    <a:pt x="216694" y="709612"/>
                  </a:cubicBezTo>
                  <a:cubicBezTo>
                    <a:pt x="217488" y="732631"/>
                    <a:pt x="216925" y="755737"/>
                    <a:pt x="219075" y="778669"/>
                  </a:cubicBezTo>
                  <a:cubicBezTo>
                    <a:pt x="219342" y="781518"/>
                    <a:pt x="222121" y="783523"/>
                    <a:pt x="223838" y="785812"/>
                  </a:cubicBezTo>
                  <a:cubicBezTo>
                    <a:pt x="226888" y="789878"/>
                    <a:pt x="229944" y="793958"/>
                    <a:pt x="233363" y="797719"/>
                  </a:cubicBezTo>
                  <a:cubicBezTo>
                    <a:pt x="236223" y="800865"/>
                    <a:pt x="250650" y="816184"/>
                    <a:pt x="257175" y="819150"/>
                  </a:cubicBezTo>
                  <a:cubicBezTo>
                    <a:pt x="262436" y="821541"/>
                    <a:pt x="268634" y="821411"/>
                    <a:pt x="273844" y="823912"/>
                  </a:cubicBezTo>
                  <a:cubicBezTo>
                    <a:pt x="376196" y="873041"/>
                    <a:pt x="281743" y="835277"/>
                    <a:pt x="333375" y="852487"/>
                  </a:cubicBezTo>
                  <a:cubicBezTo>
                    <a:pt x="372617" y="865567"/>
                    <a:pt x="331319" y="857331"/>
                    <a:pt x="395288" y="862012"/>
                  </a:cubicBezTo>
                  <a:cubicBezTo>
                    <a:pt x="413564" y="863349"/>
                    <a:pt x="450056" y="866775"/>
                    <a:pt x="450056" y="866775"/>
                  </a:cubicBezTo>
                  <a:cubicBezTo>
                    <a:pt x="464843" y="870471"/>
                    <a:pt x="468789" y="868839"/>
                    <a:pt x="478631" y="878681"/>
                  </a:cubicBezTo>
                  <a:cubicBezTo>
                    <a:pt x="486591" y="886641"/>
                    <a:pt x="487192" y="892471"/>
                    <a:pt x="492919" y="902494"/>
                  </a:cubicBezTo>
                  <a:cubicBezTo>
                    <a:pt x="496634" y="908996"/>
                    <a:pt x="500972" y="915123"/>
                    <a:pt x="504825" y="921544"/>
                  </a:cubicBezTo>
                  <a:cubicBezTo>
                    <a:pt x="507206" y="925513"/>
                    <a:pt x="509127" y="929797"/>
                    <a:pt x="511969" y="933450"/>
                  </a:cubicBezTo>
                  <a:cubicBezTo>
                    <a:pt x="514726" y="936994"/>
                    <a:pt x="518572" y="939566"/>
                    <a:pt x="521494" y="942975"/>
                  </a:cubicBezTo>
                  <a:cubicBezTo>
                    <a:pt x="523356" y="945148"/>
                    <a:pt x="523927" y="948456"/>
                    <a:pt x="526256" y="950119"/>
                  </a:cubicBezTo>
                  <a:cubicBezTo>
                    <a:pt x="535229" y="956528"/>
                    <a:pt x="545656" y="960670"/>
                    <a:pt x="554831" y="966787"/>
                  </a:cubicBezTo>
                  <a:cubicBezTo>
                    <a:pt x="557212" y="968375"/>
                    <a:pt x="559376" y="970351"/>
                    <a:pt x="561975" y="971550"/>
                  </a:cubicBezTo>
                  <a:cubicBezTo>
                    <a:pt x="569737" y="975133"/>
                    <a:pt x="585788" y="981075"/>
                    <a:pt x="585788" y="981075"/>
                  </a:cubicBezTo>
                  <a:cubicBezTo>
                    <a:pt x="601822" y="1002456"/>
                    <a:pt x="581738" y="978633"/>
                    <a:pt x="607219" y="997744"/>
                  </a:cubicBezTo>
                  <a:cubicBezTo>
                    <a:pt x="618928" y="1006526"/>
                    <a:pt x="628378" y="1018201"/>
                    <a:pt x="640556" y="1026319"/>
                  </a:cubicBezTo>
                  <a:cubicBezTo>
                    <a:pt x="645319" y="1029494"/>
                    <a:pt x="649910" y="1032942"/>
                    <a:pt x="654844" y="1035844"/>
                  </a:cubicBezTo>
                  <a:cubicBezTo>
                    <a:pt x="663417" y="1040886"/>
                    <a:pt x="672604" y="1044860"/>
                    <a:pt x="681038" y="1050131"/>
                  </a:cubicBezTo>
                  <a:cubicBezTo>
                    <a:pt x="684716" y="1052430"/>
                    <a:pt x="696545" y="1062245"/>
                    <a:pt x="700088" y="1066800"/>
                  </a:cubicBezTo>
                  <a:cubicBezTo>
                    <a:pt x="703602" y="1071318"/>
                    <a:pt x="705989" y="1076657"/>
                    <a:pt x="709613" y="1081087"/>
                  </a:cubicBezTo>
                  <a:cubicBezTo>
                    <a:pt x="713167" y="1085431"/>
                    <a:pt x="717550" y="1089025"/>
                    <a:pt x="721519" y="1092994"/>
                  </a:cubicBezTo>
                  <a:cubicBezTo>
                    <a:pt x="729748" y="1117683"/>
                    <a:pt x="721584" y="1097858"/>
                    <a:pt x="738188" y="1123950"/>
                  </a:cubicBezTo>
                  <a:cubicBezTo>
                    <a:pt x="740094" y="1126945"/>
                    <a:pt x="741189" y="1130393"/>
                    <a:pt x="742950" y="1133475"/>
                  </a:cubicBezTo>
                  <a:cubicBezTo>
                    <a:pt x="747543" y="1141512"/>
                    <a:pt x="752545" y="1149308"/>
                    <a:pt x="757238" y="1157287"/>
                  </a:cubicBezTo>
                  <a:cubicBezTo>
                    <a:pt x="760483" y="1162803"/>
                    <a:pt x="761847" y="1169859"/>
                    <a:pt x="766763" y="1173956"/>
                  </a:cubicBezTo>
                  <a:cubicBezTo>
                    <a:pt x="771525" y="1177925"/>
                    <a:pt x="777046" y="1181130"/>
                    <a:pt x="781050" y="1185862"/>
                  </a:cubicBezTo>
                  <a:cubicBezTo>
                    <a:pt x="785887" y="1191578"/>
                    <a:pt x="788694" y="1198755"/>
                    <a:pt x="792956" y="1204912"/>
                  </a:cubicBezTo>
                  <a:cubicBezTo>
                    <a:pt x="795849" y="1209091"/>
                    <a:pt x="799662" y="1212590"/>
                    <a:pt x="802481" y="1216819"/>
                  </a:cubicBezTo>
                  <a:cubicBezTo>
                    <a:pt x="804450" y="1219773"/>
                    <a:pt x="805520" y="1223241"/>
                    <a:pt x="807244" y="1226344"/>
                  </a:cubicBezTo>
                  <a:cubicBezTo>
                    <a:pt x="809492" y="1230390"/>
                    <a:pt x="812007" y="1234281"/>
                    <a:pt x="814388" y="1238250"/>
                  </a:cubicBezTo>
                  <a:cubicBezTo>
                    <a:pt x="816209" y="1245535"/>
                    <a:pt x="816050" y="1249438"/>
                    <a:pt x="821531" y="1254919"/>
                  </a:cubicBezTo>
                  <a:cubicBezTo>
                    <a:pt x="823555" y="1256943"/>
                    <a:pt x="826294" y="1258094"/>
                    <a:pt x="828675" y="1259681"/>
                  </a:cubicBezTo>
                  <a:cubicBezTo>
                    <a:pt x="829984" y="1263610"/>
                    <a:pt x="832147" y="1273650"/>
                    <a:pt x="838200" y="1273969"/>
                  </a:cubicBezTo>
                  <a:cubicBezTo>
                    <a:pt x="850981" y="1274642"/>
                    <a:pt x="863565" y="1270479"/>
                    <a:pt x="876300" y="1269206"/>
                  </a:cubicBezTo>
                  <a:cubicBezTo>
                    <a:pt x="912848" y="1265552"/>
                    <a:pt x="892197" y="1267815"/>
                    <a:pt x="938213" y="1262062"/>
                  </a:cubicBezTo>
                  <a:cubicBezTo>
                    <a:pt x="936625" y="1254918"/>
                    <a:pt x="935096" y="1247762"/>
                    <a:pt x="933450" y="1240631"/>
                  </a:cubicBezTo>
                  <a:cubicBezTo>
                    <a:pt x="932714" y="1237442"/>
                    <a:pt x="932104" y="1234211"/>
                    <a:pt x="931069" y="1231106"/>
                  </a:cubicBezTo>
                  <a:cubicBezTo>
                    <a:pt x="929717" y="1227051"/>
                    <a:pt x="927658" y="1223255"/>
                    <a:pt x="926306" y="1219200"/>
                  </a:cubicBezTo>
                  <a:cubicBezTo>
                    <a:pt x="924479" y="1213718"/>
                    <a:pt x="924456" y="1207523"/>
                    <a:pt x="921544" y="1202531"/>
                  </a:cubicBezTo>
                  <a:cubicBezTo>
                    <a:pt x="918716" y="1197683"/>
                    <a:pt x="913084" y="1195055"/>
                    <a:pt x="909638" y="1190625"/>
                  </a:cubicBezTo>
                  <a:cubicBezTo>
                    <a:pt x="907459" y="1187823"/>
                    <a:pt x="906463" y="1184275"/>
                    <a:pt x="904875" y="1181100"/>
                  </a:cubicBezTo>
                  <a:cubicBezTo>
                    <a:pt x="904081" y="1177925"/>
                    <a:pt x="903958" y="1174502"/>
                    <a:pt x="902494" y="1171575"/>
                  </a:cubicBezTo>
                  <a:cubicBezTo>
                    <a:pt x="900719" y="1168025"/>
                    <a:pt x="897552" y="1165352"/>
                    <a:pt x="895350" y="1162050"/>
                  </a:cubicBezTo>
                  <a:cubicBezTo>
                    <a:pt x="892783" y="1158199"/>
                    <a:pt x="890587" y="1154113"/>
                    <a:pt x="888206" y="1150144"/>
                  </a:cubicBezTo>
                  <a:cubicBezTo>
                    <a:pt x="883983" y="1133249"/>
                    <a:pt x="887588" y="1142435"/>
                    <a:pt x="871538" y="1121569"/>
                  </a:cubicBezTo>
                  <a:cubicBezTo>
                    <a:pt x="868439" y="1117540"/>
                    <a:pt x="865982" y="1112837"/>
                    <a:pt x="862013" y="1109662"/>
                  </a:cubicBezTo>
                  <a:cubicBezTo>
                    <a:pt x="858044" y="1106487"/>
                    <a:pt x="853525" y="1103898"/>
                    <a:pt x="850106" y="1100137"/>
                  </a:cubicBezTo>
                  <a:cubicBezTo>
                    <a:pt x="827139" y="1074875"/>
                    <a:pt x="847820" y="1089883"/>
                    <a:pt x="831056" y="1078706"/>
                  </a:cubicBezTo>
                  <a:cubicBezTo>
                    <a:pt x="822830" y="1066367"/>
                    <a:pt x="820064" y="1061119"/>
                    <a:pt x="809625" y="1050131"/>
                  </a:cubicBezTo>
                  <a:cubicBezTo>
                    <a:pt x="798801" y="1038737"/>
                    <a:pt x="786439" y="1028791"/>
                    <a:pt x="776288" y="1016794"/>
                  </a:cubicBezTo>
                  <a:lnTo>
                    <a:pt x="750094" y="985837"/>
                  </a:lnTo>
                  <a:cubicBezTo>
                    <a:pt x="746840" y="981933"/>
                    <a:pt x="744163" y="977525"/>
                    <a:pt x="740569" y="973931"/>
                  </a:cubicBezTo>
                  <a:cubicBezTo>
                    <a:pt x="733425" y="966787"/>
                    <a:pt x="727220" y="958562"/>
                    <a:pt x="719138" y="952500"/>
                  </a:cubicBezTo>
                  <a:cubicBezTo>
                    <a:pt x="706745" y="943205"/>
                    <a:pt x="708142" y="944954"/>
                    <a:pt x="695325" y="931069"/>
                  </a:cubicBezTo>
                  <a:cubicBezTo>
                    <a:pt x="690361" y="925692"/>
                    <a:pt x="686213" y="919575"/>
                    <a:pt x="681038" y="914400"/>
                  </a:cubicBezTo>
                  <a:cubicBezTo>
                    <a:pt x="676654" y="910016"/>
                    <a:pt x="671337" y="906664"/>
                    <a:pt x="666750" y="902494"/>
                  </a:cubicBezTo>
                  <a:cubicBezTo>
                    <a:pt x="662597" y="898718"/>
                    <a:pt x="659106" y="894240"/>
                    <a:pt x="654844" y="890587"/>
                  </a:cubicBezTo>
                  <a:cubicBezTo>
                    <a:pt x="650556" y="886911"/>
                    <a:pt x="632444" y="874714"/>
                    <a:pt x="626269" y="866775"/>
                  </a:cubicBezTo>
                  <a:cubicBezTo>
                    <a:pt x="622755" y="862257"/>
                    <a:pt x="619778" y="857341"/>
                    <a:pt x="616744" y="852487"/>
                  </a:cubicBezTo>
                  <a:lnTo>
                    <a:pt x="604838" y="833437"/>
                  </a:lnTo>
                  <a:cubicBezTo>
                    <a:pt x="616637" y="798041"/>
                    <a:pt x="603224" y="830820"/>
                    <a:pt x="695325" y="823912"/>
                  </a:cubicBezTo>
                  <a:cubicBezTo>
                    <a:pt x="698179" y="823698"/>
                    <a:pt x="700179" y="820867"/>
                    <a:pt x="702469" y="819150"/>
                  </a:cubicBezTo>
                  <a:cubicBezTo>
                    <a:pt x="709709" y="813720"/>
                    <a:pt x="717501" y="808880"/>
                    <a:pt x="723900" y="802481"/>
                  </a:cubicBezTo>
                  <a:cubicBezTo>
                    <a:pt x="763370" y="763011"/>
                    <a:pt x="713809" y="811449"/>
                    <a:pt x="745331" y="783431"/>
                  </a:cubicBezTo>
                  <a:cubicBezTo>
                    <a:pt x="777710" y="754650"/>
                    <a:pt x="738448" y="787934"/>
                    <a:pt x="766763" y="759619"/>
                  </a:cubicBezTo>
                  <a:cubicBezTo>
                    <a:pt x="769569" y="756813"/>
                    <a:pt x="773113" y="754856"/>
                    <a:pt x="776288" y="752475"/>
                  </a:cubicBezTo>
                  <a:cubicBezTo>
                    <a:pt x="778669" y="748506"/>
                    <a:pt x="781361" y="744709"/>
                    <a:pt x="783431" y="740569"/>
                  </a:cubicBezTo>
                  <a:cubicBezTo>
                    <a:pt x="784554" y="738324"/>
                    <a:pt x="784354" y="735468"/>
                    <a:pt x="785813" y="733425"/>
                  </a:cubicBezTo>
                  <a:cubicBezTo>
                    <a:pt x="788423" y="729771"/>
                    <a:pt x="792381" y="727279"/>
                    <a:pt x="795338" y="723900"/>
                  </a:cubicBezTo>
                  <a:cubicBezTo>
                    <a:pt x="797951" y="720913"/>
                    <a:pt x="799531" y="717030"/>
                    <a:pt x="802481" y="714375"/>
                  </a:cubicBezTo>
                  <a:cubicBezTo>
                    <a:pt x="807556" y="709807"/>
                    <a:pt x="813469" y="706257"/>
                    <a:pt x="819150" y="702469"/>
                  </a:cubicBezTo>
                  <a:cubicBezTo>
                    <a:pt x="823001" y="699902"/>
                    <a:pt x="827616" y="698421"/>
                    <a:pt x="831056" y="695325"/>
                  </a:cubicBezTo>
                  <a:cubicBezTo>
                    <a:pt x="835664" y="691178"/>
                    <a:pt x="838579" y="685421"/>
                    <a:pt x="842963" y="681037"/>
                  </a:cubicBezTo>
                  <a:cubicBezTo>
                    <a:pt x="871538" y="652462"/>
                    <a:pt x="838994" y="691355"/>
                    <a:pt x="864394" y="659606"/>
                  </a:cubicBezTo>
                  <a:cubicBezTo>
                    <a:pt x="866618" y="652934"/>
                    <a:pt x="870604" y="640041"/>
                    <a:pt x="873919" y="633412"/>
                  </a:cubicBezTo>
                  <a:cubicBezTo>
                    <a:pt x="875989" y="629272"/>
                    <a:pt x="878682" y="625475"/>
                    <a:pt x="881063" y="621506"/>
                  </a:cubicBezTo>
                  <a:cubicBezTo>
                    <a:pt x="893717" y="577213"/>
                    <a:pt x="873611" y="643714"/>
                    <a:pt x="902494" y="571500"/>
                  </a:cubicBezTo>
                  <a:cubicBezTo>
                    <a:pt x="908574" y="556298"/>
                    <a:pt x="905344" y="563417"/>
                    <a:pt x="912019" y="550069"/>
                  </a:cubicBezTo>
                  <a:cubicBezTo>
                    <a:pt x="912813" y="544513"/>
                    <a:pt x="913547" y="538947"/>
                    <a:pt x="914400" y="533400"/>
                  </a:cubicBezTo>
                  <a:cubicBezTo>
                    <a:pt x="915134" y="528628"/>
                    <a:pt x="916923" y="523938"/>
                    <a:pt x="916781" y="519112"/>
                  </a:cubicBezTo>
                  <a:cubicBezTo>
                    <a:pt x="916126" y="496840"/>
                    <a:pt x="915357" y="474467"/>
                    <a:pt x="912019" y="452437"/>
                  </a:cubicBezTo>
                  <a:cubicBezTo>
                    <a:pt x="911326" y="447861"/>
                    <a:pt x="906945" y="444671"/>
                    <a:pt x="904875" y="440531"/>
                  </a:cubicBezTo>
                  <a:cubicBezTo>
                    <a:pt x="902963" y="436708"/>
                    <a:pt x="901465" y="432680"/>
                    <a:pt x="900113" y="428625"/>
                  </a:cubicBezTo>
                  <a:cubicBezTo>
                    <a:pt x="898286" y="423143"/>
                    <a:pt x="897177" y="417438"/>
                    <a:pt x="895350" y="411956"/>
                  </a:cubicBezTo>
                  <a:cubicBezTo>
                    <a:pt x="893998" y="407901"/>
                    <a:pt x="891940" y="404105"/>
                    <a:pt x="890588" y="400050"/>
                  </a:cubicBezTo>
                  <a:cubicBezTo>
                    <a:pt x="880334" y="369289"/>
                    <a:pt x="898348" y="415883"/>
                    <a:pt x="883444" y="378619"/>
                  </a:cubicBezTo>
                  <a:cubicBezTo>
                    <a:pt x="866961" y="246770"/>
                    <a:pt x="884967" y="401738"/>
                    <a:pt x="873919" y="78581"/>
                  </a:cubicBezTo>
                  <a:cubicBezTo>
                    <a:pt x="873722" y="72806"/>
                    <a:pt x="871131" y="67343"/>
                    <a:pt x="869156" y="61912"/>
                  </a:cubicBezTo>
                  <a:cubicBezTo>
                    <a:pt x="866226" y="53855"/>
                    <a:pt x="859282" y="44719"/>
                    <a:pt x="854869" y="38100"/>
                  </a:cubicBezTo>
                  <a:cubicBezTo>
                    <a:pt x="848238" y="28155"/>
                    <a:pt x="852129" y="32979"/>
                    <a:pt x="842963" y="23812"/>
                  </a:cubicBezTo>
                  <a:cubicBezTo>
                    <a:pt x="842169" y="18256"/>
                    <a:pt x="844776" y="10873"/>
                    <a:pt x="840581" y="7144"/>
                  </a:cubicBezTo>
                  <a:cubicBezTo>
                    <a:pt x="835798" y="2893"/>
                    <a:pt x="827930" y="4762"/>
                    <a:pt x="821531" y="4762"/>
                  </a:cubicBezTo>
                  <a:cubicBezTo>
                    <a:pt x="805636" y="4762"/>
                    <a:pt x="789781" y="6350"/>
                    <a:pt x="773906" y="7144"/>
                  </a:cubicBezTo>
                  <a:cubicBezTo>
                    <a:pt x="720239" y="15400"/>
                    <a:pt x="743107" y="13794"/>
                    <a:pt x="661988" y="9525"/>
                  </a:cubicBezTo>
                  <a:cubicBezTo>
                    <a:pt x="658720" y="9353"/>
                    <a:pt x="655672" y="7786"/>
                    <a:pt x="652463" y="7144"/>
                  </a:cubicBezTo>
                  <a:cubicBezTo>
                    <a:pt x="647728" y="6197"/>
                    <a:pt x="642938" y="5556"/>
                    <a:pt x="638175" y="4762"/>
                  </a:cubicBezTo>
                  <a:cubicBezTo>
                    <a:pt x="625532" y="-295"/>
                    <a:pt x="622300" y="794"/>
                    <a:pt x="619125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F95FC8A9-3101-0E0A-DB4D-89D1CCC3A937}"/>
                </a:ext>
              </a:extLst>
            </p:cNvPr>
            <p:cNvSpPr/>
            <p:nvPr/>
          </p:nvSpPr>
          <p:spPr bwMode="auto">
            <a:xfrm rot="178571">
              <a:off x="4912228" y="1914486"/>
              <a:ext cx="502444" cy="90636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B5F25A19-74FC-9C6E-F2A4-E656D1D65C65}"/>
                </a:ext>
              </a:extLst>
            </p:cNvPr>
            <p:cNvSpPr/>
            <p:nvPr/>
          </p:nvSpPr>
          <p:spPr bwMode="auto">
            <a:xfrm rot="6056937">
              <a:off x="4850866" y="2259944"/>
              <a:ext cx="677208" cy="120243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F602825C-1058-8154-8CDF-56AB19C2458F}"/>
                </a:ext>
              </a:extLst>
            </p:cNvPr>
            <p:cNvSpPr/>
            <p:nvPr/>
          </p:nvSpPr>
          <p:spPr bwMode="auto">
            <a:xfrm rot="1754964">
              <a:off x="5005783" y="2128738"/>
              <a:ext cx="648916" cy="102431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487262F1-9427-873F-2FD6-D0E5CD5021A5}"/>
                </a:ext>
              </a:extLst>
            </p:cNvPr>
            <p:cNvSpPr/>
            <p:nvPr/>
          </p:nvSpPr>
          <p:spPr bwMode="auto">
            <a:xfrm rot="3602406">
              <a:off x="5348882" y="1960403"/>
              <a:ext cx="287045" cy="113153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752D02D2-4516-C091-57C6-C7AFA80AC0ED}"/>
                </a:ext>
              </a:extLst>
            </p:cNvPr>
            <p:cNvSpPr/>
            <p:nvPr/>
          </p:nvSpPr>
          <p:spPr bwMode="auto">
            <a:xfrm rot="20432518">
              <a:off x="5253198" y="2478053"/>
              <a:ext cx="255685" cy="94027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5BF10EA4-FA09-67B4-C832-C537937975E0}"/>
                </a:ext>
              </a:extLst>
            </p:cNvPr>
            <p:cNvSpPr/>
            <p:nvPr/>
          </p:nvSpPr>
          <p:spPr bwMode="auto">
            <a:xfrm rot="5630689">
              <a:off x="5066326" y="2253586"/>
              <a:ext cx="598307" cy="118484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21D57304-D090-284A-AEB3-6F4C6A7B31A8}"/>
                </a:ext>
              </a:extLst>
            </p:cNvPr>
            <p:cNvSpPr/>
            <p:nvPr/>
          </p:nvSpPr>
          <p:spPr bwMode="auto">
            <a:xfrm rot="904825">
              <a:off x="4916193" y="2308030"/>
              <a:ext cx="396531" cy="98446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97087">
                  <a:schemeClr val="accent5">
                    <a:lumMod val="75000"/>
                  </a:schemeClr>
                </a:gs>
                <a:gs pos="59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86C906B-3721-759C-6933-842F12A271B1}"/>
                </a:ext>
              </a:extLst>
            </p:cNvPr>
            <p:cNvSpPr/>
            <p:nvPr/>
          </p:nvSpPr>
          <p:spPr bwMode="auto">
            <a:xfrm>
              <a:off x="5041263" y="2193184"/>
              <a:ext cx="271547" cy="142875"/>
            </a:xfrm>
            <a:custGeom>
              <a:avLst/>
              <a:gdLst>
                <a:gd name="connsiteX0" fmla="*/ 0 w 271547"/>
                <a:gd name="connsiteY0" fmla="*/ 64294 h 142875"/>
                <a:gd name="connsiteX1" fmla="*/ 0 w 271547"/>
                <a:gd name="connsiteY1" fmla="*/ 64294 h 142875"/>
                <a:gd name="connsiteX2" fmla="*/ 28575 w 271547"/>
                <a:gd name="connsiteY2" fmla="*/ 61913 h 142875"/>
                <a:gd name="connsiteX3" fmla="*/ 30957 w 271547"/>
                <a:gd name="connsiteY3" fmla="*/ 54769 h 142875"/>
                <a:gd name="connsiteX4" fmla="*/ 33338 w 271547"/>
                <a:gd name="connsiteY4" fmla="*/ 26194 h 142875"/>
                <a:gd name="connsiteX5" fmla="*/ 38100 w 271547"/>
                <a:gd name="connsiteY5" fmla="*/ 16669 h 142875"/>
                <a:gd name="connsiteX6" fmla="*/ 47625 w 271547"/>
                <a:gd name="connsiteY6" fmla="*/ 7144 h 142875"/>
                <a:gd name="connsiteX7" fmla="*/ 64294 w 271547"/>
                <a:gd name="connsiteY7" fmla="*/ 0 h 142875"/>
                <a:gd name="connsiteX8" fmla="*/ 95250 w 271547"/>
                <a:gd name="connsiteY8" fmla="*/ 2382 h 142875"/>
                <a:gd name="connsiteX9" fmla="*/ 104775 w 271547"/>
                <a:gd name="connsiteY9" fmla="*/ 9525 h 142875"/>
                <a:gd name="connsiteX10" fmla="*/ 116682 w 271547"/>
                <a:gd name="connsiteY10" fmla="*/ 14288 h 142875"/>
                <a:gd name="connsiteX11" fmla="*/ 133350 w 271547"/>
                <a:gd name="connsiteY11" fmla="*/ 28575 h 142875"/>
                <a:gd name="connsiteX12" fmla="*/ 145257 w 271547"/>
                <a:gd name="connsiteY12" fmla="*/ 33338 h 142875"/>
                <a:gd name="connsiteX13" fmla="*/ 169069 w 271547"/>
                <a:gd name="connsiteY13" fmla="*/ 42863 h 142875"/>
                <a:gd name="connsiteX14" fmla="*/ 188119 w 271547"/>
                <a:gd name="connsiteY14" fmla="*/ 47625 h 142875"/>
                <a:gd name="connsiteX15" fmla="*/ 207169 w 271547"/>
                <a:gd name="connsiteY15" fmla="*/ 59532 h 142875"/>
                <a:gd name="connsiteX16" fmla="*/ 223838 w 271547"/>
                <a:gd name="connsiteY16" fmla="*/ 69057 h 142875"/>
                <a:gd name="connsiteX17" fmla="*/ 240507 w 271547"/>
                <a:gd name="connsiteY17" fmla="*/ 80963 h 142875"/>
                <a:gd name="connsiteX18" fmla="*/ 245269 w 271547"/>
                <a:gd name="connsiteY18" fmla="*/ 88107 h 142875"/>
                <a:gd name="connsiteX19" fmla="*/ 254794 w 271547"/>
                <a:gd name="connsiteY19" fmla="*/ 116682 h 142875"/>
                <a:gd name="connsiteX20" fmla="*/ 261938 w 271547"/>
                <a:gd name="connsiteY20" fmla="*/ 119063 h 142875"/>
                <a:gd name="connsiteX21" fmla="*/ 264319 w 271547"/>
                <a:gd name="connsiteY21" fmla="*/ 142875 h 142875"/>
                <a:gd name="connsiteX22" fmla="*/ 242888 w 271547"/>
                <a:gd name="connsiteY22" fmla="*/ 140494 h 142875"/>
                <a:gd name="connsiteX23" fmla="*/ 235744 w 271547"/>
                <a:gd name="connsiteY23" fmla="*/ 135732 h 142875"/>
                <a:gd name="connsiteX24" fmla="*/ 226219 w 271547"/>
                <a:gd name="connsiteY24" fmla="*/ 130969 h 142875"/>
                <a:gd name="connsiteX25" fmla="*/ 211932 w 271547"/>
                <a:gd name="connsiteY25" fmla="*/ 121444 h 142875"/>
                <a:gd name="connsiteX26" fmla="*/ 202407 w 271547"/>
                <a:gd name="connsiteY26" fmla="*/ 116682 h 142875"/>
                <a:gd name="connsiteX27" fmla="*/ 185738 w 271547"/>
                <a:gd name="connsiteY27" fmla="*/ 104775 h 142875"/>
                <a:gd name="connsiteX28" fmla="*/ 166688 w 271547"/>
                <a:gd name="connsiteY28" fmla="*/ 100013 h 142875"/>
                <a:gd name="connsiteX29" fmla="*/ 104775 w 271547"/>
                <a:gd name="connsiteY29" fmla="*/ 92869 h 142875"/>
                <a:gd name="connsiteX30" fmla="*/ 88107 w 271547"/>
                <a:gd name="connsiteY30" fmla="*/ 88107 h 142875"/>
                <a:gd name="connsiteX31" fmla="*/ 78582 w 271547"/>
                <a:gd name="connsiteY31" fmla="*/ 85725 h 142875"/>
                <a:gd name="connsiteX32" fmla="*/ 54769 w 271547"/>
                <a:gd name="connsiteY32" fmla="*/ 83344 h 142875"/>
                <a:gd name="connsiteX33" fmla="*/ 23813 w 271547"/>
                <a:gd name="connsiteY33" fmla="*/ 76200 h 142875"/>
                <a:gd name="connsiteX34" fmla="*/ 9525 w 271547"/>
                <a:gd name="connsiteY34" fmla="*/ 71438 h 142875"/>
                <a:gd name="connsiteX35" fmla="*/ 0 w 271547"/>
                <a:gd name="connsiteY35" fmla="*/ 6429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1547" h="142875">
                  <a:moveTo>
                    <a:pt x="0" y="64294"/>
                  </a:moveTo>
                  <a:lnTo>
                    <a:pt x="0" y="64294"/>
                  </a:lnTo>
                  <a:cubicBezTo>
                    <a:pt x="9525" y="63500"/>
                    <a:pt x="19440" y="64724"/>
                    <a:pt x="28575" y="61913"/>
                  </a:cubicBezTo>
                  <a:cubicBezTo>
                    <a:pt x="30974" y="61175"/>
                    <a:pt x="30625" y="57257"/>
                    <a:pt x="30957" y="54769"/>
                  </a:cubicBezTo>
                  <a:cubicBezTo>
                    <a:pt x="32220" y="45295"/>
                    <a:pt x="31577" y="35588"/>
                    <a:pt x="33338" y="26194"/>
                  </a:cubicBezTo>
                  <a:cubicBezTo>
                    <a:pt x="33992" y="22705"/>
                    <a:pt x="35970" y="19509"/>
                    <a:pt x="38100" y="16669"/>
                  </a:cubicBezTo>
                  <a:cubicBezTo>
                    <a:pt x="40794" y="13077"/>
                    <a:pt x="44033" y="9838"/>
                    <a:pt x="47625" y="7144"/>
                  </a:cubicBezTo>
                  <a:cubicBezTo>
                    <a:pt x="52330" y="3615"/>
                    <a:pt x="58779" y="1839"/>
                    <a:pt x="64294" y="0"/>
                  </a:cubicBezTo>
                  <a:cubicBezTo>
                    <a:pt x="74613" y="794"/>
                    <a:pt x="85176" y="12"/>
                    <a:pt x="95250" y="2382"/>
                  </a:cubicBezTo>
                  <a:cubicBezTo>
                    <a:pt x="99113" y="3291"/>
                    <a:pt x="101306" y="7598"/>
                    <a:pt x="104775" y="9525"/>
                  </a:cubicBezTo>
                  <a:cubicBezTo>
                    <a:pt x="108512" y="11601"/>
                    <a:pt x="112713" y="12700"/>
                    <a:pt x="116682" y="14288"/>
                  </a:cubicBezTo>
                  <a:cubicBezTo>
                    <a:pt x="122098" y="19705"/>
                    <a:pt x="126473" y="24755"/>
                    <a:pt x="133350" y="28575"/>
                  </a:cubicBezTo>
                  <a:cubicBezTo>
                    <a:pt x="137087" y="30651"/>
                    <a:pt x="141351" y="31602"/>
                    <a:pt x="145257" y="33338"/>
                  </a:cubicBezTo>
                  <a:cubicBezTo>
                    <a:pt x="157919" y="38965"/>
                    <a:pt x="153328" y="38928"/>
                    <a:pt x="169069" y="42863"/>
                  </a:cubicBezTo>
                  <a:lnTo>
                    <a:pt x="188119" y="47625"/>
                  </a:lnTo>
                  <a:cubicBezTo>
                    <a:pt x="212263" y="59698"/>
                    <a:pt x="182429" y="44070"/>
                    <a:pt x="207169" y="59532"/>
                  </a:cubicBezTo>
                  <a:cubicBezTo>
                    <a:pt x="215490" y="64732"/>
                    <a:pt x="216776" y="63003"/>
                    <a:pt x="223838" y="69057"/>
                  </a:cubicBezTo>
                  <a:cubicBezTo>
                    <a:pt x="238219" y="81384"/>
                    <a:pt x="227381" y="76588"/>
                    <a:pt x="240507" y="80963"/>
                  </a:cubicBezTo>
                  <a:cubicBezTo>
                    <a:pt x="242094" y="83344"/>
                    <a:pt x="244291" y="85417"/>
                    <a:pt x="245269" y="88107"/>
                  </a:cubicBezTo>
                  <a:cubicBezTo>
                    <a:pt x="246805" y="92332"/>
                    <a:pt x="249322" y="111210"/>
                    <a:pt x="254794" y="116682"/>
                  </a:cubicBezTo>
                  <a:cubicBezTo>
                    <a:pt x="256569" y="118457"/>
                    <a:pt x="259557" y="118269"/>
                    <a:pt x="261938" y="119063"/>
                  </a:cubicBezTo>
                  <a:cubicBezTo>
                    <a:pt x="273665" y="136652"/>
                    <a:pt x="274897" y="128771"/>
                    <a:pt x="264319" y="142875"/>
                  </a:cubicBezTo>
                  <a:cubicBezTo>
                    <a:pt x="257175" y="142081"/>
                    <a:pt x="249861" y="142237"/>
                    <a:pt x="242888" y="140494"/>
                  </a:cubicBezTo>
                  <a:cubicBezTo>
                    <a:pt x="240112" y="139800"/>
                    <a:pt x="238229" y="137152"/>
                    <a:pt x="235744" y="135732"/>
                  </a:cubicBezTo>
                  <a:cubicBezTo>
                    <a:pt x="232662" y="133971"/>
                    <a:pt x="229263" y="132795"/>
                    <a:pt x="226219" y="130969"/>
                  </a:cubicBezTo>
                  <a:cubicBezTo>
                    <a:pt x="221311" y="128024"/>
                    <a:pt x="217052" y="124003"/>
                    <a:pt x="211932" y="121444"/>
                  </a:cubicBezTo>
                  <a:cubicBezTo>
                    <a:pt x="208757" y="119857"/>
                    <a:pt x="205417" y="118563"/>
                    <a:pt x="202407" y="116682"/>
                  </a:cubicBezTo>
                  <a:cubicBezTo>
                    <a:pt x="198094" y="113987"/>
                    <a:pt x="190774" y="107293"/>
                    <a:pt x="185738" y="104775"/>
                  </a:cubicBezTo>
                  <a:cubicBezTo>
                    <a:pt x="181062" y="102437"/>
                    <a:pt x="170886" y="100754"/>
                    <a:pt x="166688" y="100013"/>
                  </a:cubicBezTo>
                  <a:cubicBezTo>
                    <a:pt x="130812" y="93682"/>
                    <a:pt x="143490" y="95634"/>
                    <a:pt x="104775" y="92869"/>
                  </a:cubicBezTo>
                  <a:lnTo>
                    <a:pt x="88107" y="88107"/>
                  </a:lnTo>
                  <a:cubicBezTo>
                    <a:pt x="84950" y="87246"/>
                    <a:pt x="81822" y="86188"/>
                    <a:pt x="78582" y="85725"/>
                  </a:cubicBezTo>
                  <a:cubicBezTo>
                    <a:pt x="70685" y="84597"/>
                    <a:pt x="62707" y="84138"/>
                    <a:pt x="54769" y="83344"/>
                  </a:cubicBezTo>
                  <a:cubicBezTo>
                    <a:pt x="45318" y="81454"/>
                    <a:pt x="32438" y="79075"/>
                    <a:pt x="23813" y="76200"/>
                  </a:cubicBezTo>
                  <a:cubicBezTo>
                    <a:pt x="19050" y="74613"/>
                    <a:pt x="14015" y="73683"/>
                    <a:pt x="9525" y="71438"/>
                  </a:cubicBezTo>
                  <a:lnTo>
                    <a:pt x="0" y="6429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0CFEB4A-BA88-F373-A30B-DFC03CB53027}"/>
                </a:ext>
              </a:extLst>
            </p:cNvPr>
            <p:cNvSpPr/>
            <p:nvPr/>
          </p:nvSpPr>
          <p:spPr bwMode="auto">
            <a:xfrm>
              <a:off x="4890945" y="1963665"/>
              <a:ext cx="262362" cy="173831"/>
            </a:xfrm>
            <a:custGeom>
              <a:avLst/>
              <a:gdLst>
                <a:gd name="connsiteX0" fmla="*/ 40906 w 262362"/>
                <a:gd name="connsiteY0" fmla="*/ 0 h 173831"/>
                <a:gd name="connsiteX1" fmla="*/ 64718 w 262362"/>
                <a:gd name="connsiteY1" fmla="*/ 40481 h 173831"/>
                <a:gd name="connsiteX2" fmla="*/ 55193 w 262362"/>
                <a:gd name="connsiteY2" fmla="*/ 42863 h 173831"/>
                <a:gd name="connsiteX3" fmla="*/ 36143 w 262362"/>
                <a:gd name="connsiteY3" fmla="*/ 52388 h 173831"/>
                <a:gd name="connsiteX4" fmla="*/ 24237 w 262362"/>
                <a:gd name="connsiteY4" fmla="*/ 61913 h 173831"/>
                <a:gd name="connsiteX5" fmla="*/ 9949 w 262362"/>
                <a:gd name="connsiteY5" fmla="*/ 71438 h 173831"/>
                <a:gd name="connsiteX6" fmla="*/ 424 w 262362"/>
                <a:gd name="connsiteY6" fmla="*/ 85725 h 173831"/>
                <a:gd name="connsiteX7" fmla="*/ 5187 w 262362"/>
                <a:gd name="connsiteY7" fmla="*/ 126206 h 173831"/>
                <a:gd name="connsiteX8" fmla="*/ 28999 w 262362"/>
                <a:gd name="connsiteY8" fmla="*/ 147638 h 173831"/>
                <a:gd name="connsiteX9" fmla="*/ 38524 w 262362"/>
                <a:gd name="connsiteY9" fmla="*/ 152400 h 173831"/>
                <a:gd name="connsiteX10" fmla="*/ 45668 w 262362"/>
                <a:gd name="connsiteY10" fmla="*/ 157163 h 173831"/>
                <a:gd name="connsiteX11" fmla="*/ 57574 w 262362"/>
                <a:gd name="connsiteY11" fmla="*/ 161925 h 173831"/>
                <a:gd name="connsiteX12" fmla="*/ 81387 w 262362"/>
                <a:gd name="connsiteY12" fmla="*/ 173831 h 173831"/>
                <a:gd name="connsiteX13" fmla="*/ 138537 w 262362"/>
                <a:gd name="connsiteY13" fmla="*/ 171450 h 173831"/>
                <a:gd name="connsiteX14" fmla="*/ 159968 w 262362"/>
                <a:gd name="connsiteY14" fmla="*/ 166688 h 173831"/>
                <a:gd name="connsiteX15" fmla="*/ 186162 w 262362"/>
                <a:gd name="connsiteY15" fmla="*/ 164306 h 173831"/>
                <a:gd name="connsiteX16" fmla="*/ 200449 w 262362"/>
                <a:gd name="connsiteY16" fmla="*/ 161925 h 173831"/>
                <a:gd name="connsiteX17" fmla="*/ 262362 w 262362"/>
                <a:gd name="connsiteY17" fmla="*/ 164306 h 17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362" h="173831">
                  <a:moveTo>
                    <a:pt x="40906" y="0"/>
                  </a:moveTo>
                  <a:cubicBezTo>
                    <a:pt x="59136" y="13258"/>
                    <a:pt x="77463" y="14991"/>
                    <a:pt x="64718" y="40481"/>
                  </a:cubicBezTo>
                  <a:cubicBezTo>
                    <a:pt x="63254" y="43408"/>
                    <a:pt x="58214" y="41604"/>
                    <a:pt x="55193" y="42863"/>
                  </a:cubicBezTo>
                  <a:cubicBezTo>
                    <a:pt x="48640" y="45594"/>
                    <a:pt x="41687" y="47953"/>
                    <a:pt x="36143" y="52388"/>
                  </a:cubicBezTo>
                  <a:cubicBezTo>
                    <a:pt x="32174" y="55563"/>
                    <a:pt x="28347" y="58924"/>
                    <a:pt x="24237" y="61913"/>
                  </a:cubicBezTo>
                  <a:cubicBezTo>
                    <a:pt x="19608" y="65280"/>
                    <a:pt x="9949" y="71438"/>
                    <a:pt x="9949" y="71438"/>
                  </a:cubicBezTo>
                  <a:cubicBezTo>
                    <a:pt x="6774" y="76200"/>
                    <a:pt x="920" y="80023"/>
                    <a:pt x="424" y="85725"/>
                  </a:cubicBezTo>
                  <a:cubicBezTo>
                    <a:pt x="-753" y="99261"/>
                    <a:pt x="416" y="113484"/>
                    <a:pt x="5187" y="126206"/>
                  </a:cubicBezTo>
                  <a:cubicBezTo>
                    <a:pt x="7301" y="131843"/>
                    <a:pt x="21356" y="143270"/>
                    <a:pt x="28999" y="147638"/>
                  </a:cubicBezTo>
                  <a:cubicBezTo>
                    <a:pt x="32081" y="149399"/>
                    <a:pt x="35442" y="150639"/>
                    <a:pt x="38524" y="152400"/>
                  </a:cubicBezTo>
                  <a:cubicBezTo>
                    <a:pt x="41009" y="153820"/>
                    <a:pt x="43108" y="155883"/>
                    <a:pt x="45668" y="157163"/>
                  </a:cubicBezTo>
                  <a:cubicBezTo>
                    <a:pt x="49491" y="159075"/>
                    <a:pt x="53701" y="160118"/>
                    <a:pt x="57574" y="161925"/>
                  </a:cubicBezTo>
                  <a:cubicBezTo>
                    <a:pt x="65616" y="165678"/>
                    <a:pt x="81387" y="173831"/>
                    <a:pt x="81387" y="173831"/>
                  </a:cubicBezTo>
                  <a:cubicBezTo>
                    <a:pt x="100437" y="173037"/>
                    <a:pt x="119549" y="173176"/>
                    <a:pt x="138537" y="171450"/>
                  </a:cubicBezTo>
                  <a:cubicBezTo>
                    <a:pt x="145825" y="170788"/>
                    <a:pt x="152731" y="167774"/>
                    <a:pt x="159968" y="166688"/>
                  </a:cubicBezTo>
                  <a:cubicBezTo>
                    <a:pt x="168638" y="165387"/>
                    <a:pt x="177455" y="165331"/>
                    <a:pt x="186162" y="164306"/>
                  </a:cubicBezTo>
                  <a:cubicBezTo>
                    <a:pt x="190957" y="163742"/>
                    <a:pt x="195687" y="162719"/>
                    <a:pt x="200449" y="161925"/>
                  </a:cubicBezTo>
                  <a:cubicBezTo>
                    <a:pt x="221085" y="162750"/>
                    <a:pt x="241709" y="164306"/>
                    <a:pt x="262362" y="164306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1C71C50-9FDB-2ACE-BE4F-1FFBAE25C70A}"/>
                </a:ext>
              </a:extLst>
            </p:cNvPr>
            <p:cNvSpPr/>
            <p:nvPr/>
          </p:nvSpPr>
          <p:spPr bwMode="auto">
            <a:xfrm>
              <a:off x="4857538" y="2083346"/>
              <a:ext cx="131182" cy="219323"/>
            </a:xfrm>
            <a:custGeom>
              <a:avLst/>
              <a:gdLst>
                <a:gd name="connsiteX0" fmla="*/ 78793 w 131182"/>
                <a:gd name="connsiteY0" fmla="*/ 124073 h 219323"/>
                <a:gd name="connsiteX1" fmla="*/ 102606 w 131182"/>
                <a:gd name="connsiteY1" fmla="*/ 131217 h 219323"/>
                <a:gd name="connsiteX2" fmla="*/ 124037 w 131182"/>
                <a:gd name="connsiteY2" fmla="*/ 74067 h 219323"/>
                <a:gd name="connsiteX3" fmla="*/ 119275 w 131182"/>
                <a:gd name="connsiteY3" fmla="*/ 66923 h 219323"/>
                <a:gd name="connsiteX4" fmla="*/ 116893 w 131182"/>
                <a:gd name="connsiteY4" fmla="*/ 55017 h 219323"/>
                <a:gd name="connsiteX5" fmla="*/ 112131 w 131182"/>
                <a:gd name="connsiteY5" fmla="*/ 16917 h 219323"/>
                <a:gd name="connsiteX6" fmla="*/ 107368 w 131182"/>
                <a:gd name="connsiteY6" fmla="*/ 9773 h 219323"/>
                <a:gd name="connsiteX7" fmla="*/ 100225 w 131182"/>
                <a:gd name="connsiteY7" fmla="*/ 7392 h 219323"/>
                <a:gd name="connsiteX8" fmla="*/ 93081 w 131182"/>
                <a:gd name="connsiteY8" fmla="*/ 2629 h 219323"/>
                <a:gd name="connsiteX9" fmla="*/ 38312 w 131182"/>
                <a:gd name="connsiteY9" fmla="*/ 7392 h 219323"/>
                <a:gd name="connsiteX10" fmla="*/ 31168 w 131182"/>
                <a:gd name="connsiteY10" fmla="*/ 14535 h 219323"/>
                <a:gd name="connsiteX11" fmla="*/ 24025 w 131182"/>
                <a:gd name="connsiteY11" fmla="*/ 19298 h 219323"/>
                <a:gd name="connsiteX12" fmla="*/ 16881 w 131182"/>
                <a:gd name="connsiteY12" fmla="*/ 28823 h 219323"/>
                <a:gd name="connsiteX13" fmla="*/ 7356 w 131182"/>
                <a:gd name="connsiteY13" fmla="*/ 38348 h 219323"/>
                <a:gd name="connsiteX14" fmla="*/ 2593 w 131182"/>
                <a:gd name="connsiteY14" fmla="*/ 50254 h 219323"/>
                <a:gd name="connsiteX15" fmla="*/ 9737 w 131182"/>
                <a:gd name="connsiteY15" fmla="*/ 102642 h 219323"/>
                <a:gd name="connsiteX16" fmla="*/ 21643 w 131182"/>
                <a:gd name="connsiteY16" fmla="*/ 112167 h 219323"/>
                <a:gd name="connsiteX17" fmla="*/ 31168 w 131182"/>
                <a:gd name="connsiteY17" fmla="*/ 126454 h 219323"/>
                <a:gd name="connsiteX18" fmla="*/ 47837 w 131182"/>
                <a:gd name="connsiteY18" fmla="*/ 145504 h 219323"/>
                <a:gd name="connsiteX19" fmla="*/ 52600 w 131182"/>
                <a:gd name="connsiteY19" fmla="*/ 157410 h 219323"/>
                <a:gd name="connsiteX20" fmla="*/ 59743 w 131182"/>
                <a:gd name="connsiteY20" fmla="*/ 164554 h 219323"/>
                <a:gd name="connsiteX21" fmla="*/ 64506 w 131182"/>
                <a:gd name="connsiteY21" fmla="*/ 178842 h 219323"/>
                <a:gd name="connsiteX22" fmla="*/ 66887 w 131182"/>
                <a:gd name="connsiteY22" fmla="*/ 193129 h 219323"/>
                <a:gd name="connsiteX23" fmla="*/ 74031 w 131182"/>
                <a:gd name="connsiteY23" fmla="*/ 219323 h 21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1182" h="219323">
                  <a:moveTo>
                    <a:pt x="78793" y="124073"/>
                  </a:moveTo>
                  <a:cubicBezTo>
                    <a:pt x="86731" y="126454"/>
                    <a:pt x="94936" y="134355"/>
                    <a:pt x="102606" y="131217"/>
                  </a:cubicBezTo>
                  <a:cubicBezTo>
                    <a:pt x="140091" y="115883"/>
                    <a:pt x="133014" y="100999"/>
                    <a:pt x="124037" y="74067"/>
                  </a:cubicBezTo>
                  <a:cubicBezTo>
                    <a:pt x="123132" y="71352"/>
                    <a:pt x="120862" y="69304"/>
                    <a:pt x="119275" y="66923"/>
                  </a:cubicBezTo>
                  <a:cubicBezTo>
                    <a:pt x="118481" y="62954"/>
                    <a:pt x="117465" y="59024"/>
                    <a:pt x="116893" y="55017"/>
                  </a:cubicBezTo>
                  <a:cubicBezTo>
                    <a:pt x="115083" y="42347"/>
                    <a:pt x="114768" y="29441"/>
                    <a:pt x="112131" y="16917"/>
                  </a:cubicBezTo>
                  <a:cubicBezTo>
                    <a:pt x="111541" y="14116"/>
                    <a:pt x="109603" y="11561"/>
                    <a:pt x="107368" y="9773"/>
                  </a:cubicBezTo>
                  <a:cubicBezTo>
                    <a:pt x="105408" y="8205"/>
                    <a:pt x="102606" y="8186"/>
                    <a:pt x="100225" y="7392"/>
                  </a:cubicBezTo>
                  <a:cubicBezTo>
                    <a:pt x="97844" y="5804"/>
                    <a:pt x="95712" y="3756"/>
                    <a:pt x="93081" y="2629"/>
                  </a:cubicBezTo>
                  <a:cubicBezTo>
                    <a:pt x="76155" y="-4625"/>
                    <a:pt x="52211" y="5197"/>
                    <a:pt x="38312" y="7392"/>
                  </a:cubicBezTo>
                  <a:cubicBezTo>
                    <a:pt x="35931" y="9773"/>
                    <a:pt x="33755" y="12379"/>
                    <a:pt x="31168" y="14535"/>
                  </a:cubicBezTo>
                  <a:cubicBezTo>
                    <a:pt x="28970" y="16367"/>
                    <a:pt x="26049" y="17274"/>
                    <a:pt x="24025" y="19298"/>
                  </a:cubicBezTo>
                  <a:cubicBezTo>
                    <a:pt x="21219" y="22104"/>
                    <a:pt x="19494" y="25836"/>
                    <a:pt x="16881" y="28823"/>
                  </a:cubicBezTo>
                  <a:cubicBezTo>
                    <a:pt x="13924" y="32202"/>
                    <a:pt x="10531" y="35173"/>
                    <a:pt x="7356" y="38348"/>
                  </a:cubicBezTo>
                  <a:cubicBezTo>
                    <a:pt x="5768" y="42317"/>
                    <a:pt x="3821" y="46160"/>
                    <a:pt x="2593" y="50254"/>
                  </a:cubicBezTo>
                  <a:cubicBezTo>
                    <a:pt x="-2975" y="68812"/>
                    <a:pt x="889" y="81996"/>
                    <a:pt x="9737" y="102642"/>
                  </a:cubicBezTo>
                  <a:cubicBezTo>
                    <a:pt x="11739" y="107313"/>
                    <a:pt x="18243" y="108389"/>
                    <a:pt x="21643" y="112167"/>
                  </a:cubicBezTo>
                  <a:cubicBezTo>
                    <a:pt x="25472" y="116421"/>
                    <a:pt x="27632" y="121953"/>
                    <a:pt x="31168" y="126454"/>
                  </a:cubicBezTo>
                  <a:cubicBezTo>
                    <a:pt x="36381" y="133089"/>
                    <a:pt x="42281" y="139154"/>
                    <a:pt x="47837" y="145504"/>
                  </a:cubicBezTo>
                  <a:cubicBezTo>
                    <a:pt x="49425" y="149473"/>
                    <a:pt x="50335" y="153785"/>
                    <a:pt x="52600" y="157410"/>
                  </a:cubicBezTo>
                  <a:cubicBezTo>
                    <a:pt x="54385" y="160266"/>
                    <a:pt x="58108" y="161610"/>
                    <a:pt x="59743" y="164554"/>
                  </a:cubicBezTo>
                  <a:cubicBezTo>
                    <a:pt x="62181" y="168943"/>
                    <a:pt x="62918" y="174079"/>
                    <a:pt x="64506" y="178842"/>
                  </a:cubicBezTo>
                  <a:cubicBezTo>
                    <a:pt x="65300" y="183604"/>
                    <a:pt x="66249" y="188343"/>
                    <a:pt x="66887" y="193129"/>
                  </a:cubicBezTo>
                  <a:cubicBezTo>
                    <a:pt x="70123" y="217398"/>
                    <a:pt x="63996" y="209288"/>
                    <a:pt x="74031" y="21932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C1536885-D395-9786-F30E-61AA32EA8BF2}"/>
                </a:ext>
              </a:extLst>
            </p:cNvPr>
            <p:cNvSpPr/>
            <p:nvPr/>
          </p:nvSpPr>
          <p:spPr bwMode="auto">
            <a:xfrm>
              <a:off x="5007769" y="2433638"/>
              <a:ext cx="578644" cy="502443"/>
            </a:xfrm>
            <a:custGeom>
              <a:avLst/>
              <a:gdLst>
                <a:gd name="connsiteX0" fmla="*/ 0 w 578644"/>
                <a:gd name="connsiteY0" fmla="*/ 0 h 502443"/>
                <a:gd name="connsiteX1" fmla="*/ 45244 w 578644"/>
                <a:gd name="connsiteY1" fmla="*/ 88106 h 502443"/>
                <a:gd name="connsiteX2" fmla="*/ 61912 w 578644"/>
                <a:gd name="connsiteY2" fmla="*/ 109537 h 502443"/>
                <a:gd name="connsiteX3" fmla="*/ 71437 w 578644"/>
                <a:gd name="connsiteY3" fmla="*/ 119062 h 502443"/>
                <a:gd name="connsiteX4" fmla="*/ 80962 w 578644"/>
                <a:gd name="connsiteY4" fmla="*/ 133350 h 502443"/>
                <a:gd name="connsiteX5" fmla="*/ 90487 w 578644"/>
                <a:gd name="connsiteY5" fmla="*/ 140493 h 502443"/>
                <a:gd name="connsiteX6" fmla="*/ 100012 w 578644"/>
                <a:gd name="connsiteY6" fmla="*/ 152400 h 502443"/>
                <a:gd name="connsiteX7" fmla="*/ 109537 w 578644"/>
                <a:gd name="connsiteY7" fmla="*/ 161925 h 502443"/>
                <a:gd name="connsiteX8" fmla="*/ 119062 w 578644"/>
                <a:gd name="connsiteY8" fmla="*/ 173831 h 502443"/>
                <a:gd name="connsiteX9" fmla="*/ 123825 w 578644"/>
                <a:gd name="connsiteY9" fmla="*/ 180975 h 502443"/>
                <a:gd name="connsiteX10" fmla="*/ 138112 w 578644"/>
                <a:gd name="connsiteY10" fmla="*/ 188118 h 502443"/>
                <a:gd name="connsiteX11" fmla="*/ 157162 w 578644"/>
                <a:gd name="connsiteY11" fmla="*/ 195262 h 502443"/>
                <a:gd name="connsiteX12" fmla="*/ 169069 w 578644"/>
                <a:gd name="connsiteY12" fmla="*/ 200025 h 502443"/>
                <a:gd name="connsiteX13" fmla="*/ 185737 w 578644"/>
                <a:gd name="connsiteY13" fmla="*/ 202406 h 502443"/>
                <a:gd name="connsiteX14" fmla="*/ 226219 w 578644"/>
                <a:gd name="connsiteY14" fmla="*/ 209550 h 502443"/>
                <a:gd name="connsiteX15" fmla="*/ 238125 w 578644"/>
                <a:gd name="connsiteY15" fmla="*/ 214312 h 502443"/>
                <a:gd name="connsiteX16" fmla="*/ 285750 w 578644"/>
                <a:gd name="connsiteY16" fmla="*/ 230981 h 502443"/>
                <a:gd name="connsiteX17" fmla="*/ 302419 w 578644"/>
                <a:gd name="connsiteY17" fmla="*/ 242887 h 502443"/>
                <a:gd name="connsiteX18" fmla="*/ 330994 w 578644"/>
                <a:gd name="connsiteY18" fmla="*/ 261937 h 502443"/>
                <a:gd name="connsiteX19" fmla="*/ 350044 w 578644"/>
                <a:gd name="connsiteY19" fmla="*/ 280987 h 502443"/>
                <a:gd name="connsiteX20" fmla="*/ 364331 w 578644"/>
                <a:gd name="connsiteY20" fmla="*/ 292893 h 502443"/>
                <a:gd name="connsiteX21" fmla="*/ 371475 w 578644"/>
                <a:gd name="connsiteY21" fmla="*/ 300037 h 502443"/>
                <a:gd name="connsiteX22" fmla="*/ 397669 w 578644"/>
                <a:gd name="connsiteY22" fmla="*/ 319087 h 502443"/>
                <a:gd name="connsiteX23" fmla="*/ 409575 w 578644"/>
                <a:gd name="connsiteY23" fmla="*/ 333375 h 502443"/>
                <a:gd name="connsiteX24" fmla="*/ 423862 w 578644"/>
                <a:gd name="connsiteY24" fmla="*/ 342900 h 502443"/>
                <a:gd name="connsiteX25" fmla="*/ 440531 w 578644"/>
                <a:gd name="connsiteY25" fmla="*/ 364331 h 502443"/>
                <a:gd name="connsiteX26" fmla="*/ 450056 w 578644"/>
                <a:gd name="connsiteY26" fmla="*/ 376237 h 502443"/>
                <a:gd name="connsiteX27" fmla="*/ 459581 w 578644"/>
                <a:gd name="connsiteY27" fmla="*/ 388143 h 502443"/>
                <a:gd name="connsiteX28" fmla="*/ 476250 w 578644"/>
                <a:gd name="connsiteY28" fmla="*/ 407193 h 502443"/>
                <a:gd name="connsiteX29" fmla="*/ 507206 w 578644"/>
                <a:gd name="connsiteY29" fmla="*/ 433387 h 502443"/>
                <a:gd name="connsiteX30" fmla="*/ 538162 w 578644"/>
                <a:gd name="connsiteY30" fmla="*/ 464343 h 502443"/>
                <a:gd name="connsiteX31" fmla="*/ 547687 w 578644"/>
                <a:gd name="connsiteY31" fmla="*/ 471487 h 502443"/>
                <a:gd name="connsiteX32" fmla="*/ 566737 w 578644"/>
                <a:gd name="connsiteY32" fmla="*/ 490537 h 502443"/>
                <a:gd name="connsiteX33" fmla="*/ 573881 w 578644"/>
                <a:gd name="connsiteY33" fmla="*/ 500062 h 502443"/>
                <a:gd name="connsiteX34" fmla="*/ 578644 w 578644"/>
                <a:gd name="connsiteY34" fmla="*/ 502443 h 50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78644" h="502443">
                  <a:moveTo>
                    <a:pt x="0" y="0"/>
                  </a:moveTo>
                  <a:cubicBezTo>
                    <a:pt x="27739" y="34673"/>
                    <a:pt x="3560" y="2544"/>
                    <a:pt x="45244" y="88106"/>
                  </a:cubicBezTo>
                  <a:cubicBezTo>
                    <a:pt x="53799" y="105667"/>
                    <a:pt x="50513" y="101938"/>
                    <a:pt x="61912" y="109537"/>
                  </a:cubicBezTo>
                  <a:cubicBezTo>
                    <a:pt x="68265" y="128590"/>
                    <a:pt x="58736" y="106360"/>
                    <a:pt x="71437" y="119062"/>
                  </a:cubicBezTo>
                  <a:cubicBezTo>
                    <a:pt x="75484" y="123110"/>
                    <a:pt x="76383" y="129916"/>
                    <a:pt x="80962" y="133350"/>
                  </a:cubicBezTo>
                  <a:cubicBezTo>
                    <a:pt x="84137" y="135731"/>
                    <a:pt x="87681" y="137687"/>
                    <a:pt x="90487" y="140493"/>
                  </a:cubicBezTo>
                  <a:cubicBezTo>
                    <a:pt x="94081" y="144087"/>
                    <a:pt x="96635" y="148601"/>
                    <a:pt x="100012" y="152400"/>
                  </a:cubicBezTo>
                  <a:cubicBezTo>
                    <a:pt x="102995" y="155756"/>
                    <a:pt x="106362" y="158750"/>
                    <a:pt x="109537" y="161925"/>
                  </a:cubicBezTo>
                  <a:cubicBezTo>
                    <a:pt x="114174" y="175831"/>
                    <a:pt x="108291" y="163060"/>
                    <a:pt x="119062" y="173831"/>
                  </a:cubicBezTo>
                  <a:cubicBezTo>
                    <a:pt x="121086" y="175855"/>
                    <a:pt x="121801" y="178951"/>
                    <a:pt x="123825" y="180975"/>
                  </a:cubicBezTo>
                  <a:cubicBezTo>
                    <a:pt x="129545" y="186695"/>
                    <a:pt x="131334" y="185213"/>
                    <a:pt x="138112" y="188118"/>
                  </a:cubicBezTo>
                  <a:cubicBezTo>
                    <a:pt x="172210" y="202733"/>
                    <a:pt x="124237" y="184287"/>
                    <a:pt x="157162" y="195262"/>
                  </a:cubicBezTo>
                  <a:cubicBezTo>
                    <a:pt x="161217" y="196614"/>
                    <a:pt x="164922" y="198988"/>
                    <a:pt x="169069" y="200025"/>
                  </a:cubicBezTo>
                  <a:cubicBezTo>
                    <a:pt x="174514" y="201386"/>
                    <a:pt x="180201" y="201483"/>
                    <a:pt x="185737" y="202406"/>
                  </a:cubicBezTo>
                  <a:lnTo>
                    <a:pt x="226219" y="209550"/>
                  </a:lnTo>
                  <a:cubicBezTo>
                    <a:pt x="230188" y="211137"/>
                    <a:pt x="234103" y="212864"/>
                    <a:pt x="238125" y="214312"/>
                  </a:cubicBezTo>
                  <a:cubicBezTo>
                    <a:pt x="253950" y="220009"/>
                    <a:pt x="272063" y="221205"/>
                    <a:pt x="285750" y="230981"/>
                  </a:cubicBezTo>
                  <a:cubicBezTo>
                    <a:pt x="291306" y="234950"/>
                    <a:pt x="296738" y="239099"/>
                    <a:pt x="302419" y="242887"/>
                  </a:cubicBezTo>
                  <a:cubicBezTo>
                    <a:pt x="315543" y="251636"/>
                    <a:pt x="317400" y="250156"/>
                    <a:pt x="330994" y="261937"/>
                  </a:cubicBezTo>
                  <a:cubicBezTo>
                    <a:pt x="337780" y="267818"/>
                    <a:pt x="343145" y="275238"/>
                    <a:pt x="350044" y="280987"/>
                  </a:cubicBezTo>
                  <a:cubicBezTo>
                    <a:pt x="354806" y="284956"/>
                    <a:pt x="359698" y="288774"/>
                    <a:pt x="364331" y="292893"/>
                  </a:cubicBezTo>
                  <a:cubicBezTo>
                    <a:pt x="366848" y="295130"/>
                    <a:pt x="368817" y="297969"/>
                    <a:pt x="371475" y="300037"/>
                  </a:cubicBezTo>
                  <a:cubicBezTo>
                    <a:pt x="382646" y="308726"/>
                    <a:pt x="387815" y="309233"/>
                    <a:pt x="397669" y="319087"/>
                  </a:cubicBezTo>
                  <a:cubicBezTo>
                    <a:pt x="402053" y="323471"/>
                    <a:pt x="404988" y="329205"/>
                    <a:pt x="409575" y="333375"/>
                  </a:cubicBezTo>
                  <a:cubicBezTo>
                    <a:pt x="413810" y="337225"/>
                    <a:pt x="419815" y="338853"/>
                    <a:pt x="423862" y="342900"/>
                  </a:cubicBezTo>
                  <a:cubicBezTo>
                    <a:pt x="430261" y="349299"/>
                    <a:pt x="434940" y="357215"/>
                    <a:pt x="440531" y="364331"/>
                  </a:cubicBezTo>
                  <a:cubicBezTo>
                    <a:pt x="443671" y="368327"/>
                    <a:pt x="446881" y="372268"/>
                    <a:pt x="450056" y="376237"/>
                  </a:cubicBezTo>
                  <a:cubicBezTo>
                    <a:pt x="453231" y="380206"/>
                    <a:pt x="456298" y="384263"/>
                    <a:pt x="459581" y="388143"/>
                  </a:cubicBezTo>
                  <a:cubicBezTo>
                    <a:pt x="465031" y="394584"/>
                    <a:pt x="469809" y="401743"/>
                    <a:pt x="476250" y="407193"/>
                  </a:cubicBezTo>
                  <a:cubicBezTo>
                    <a:pt x="486569" y="415924"/>
                    <a:pt x="497648" y="423829"/>
                    <a:pt x="507206" y="433387"/>
                  </a:cubicBezTo>
                  <a:cubicBezTo>
                    <a:pt x="517525" y="443706"/>
                    <a:pt x="526488" y="455587"/>
                    <a:pt x="538162" y="464343"/>
                  </a:cubicBezTo>
                  <a:cubicBezTo>
                    <a:pt x="541337" y="466724"/>
                    <a:pt x="544761" y="468805"/>
                    <a:pt x="547687" y="471487"/>
                  </a:cubicBezTo>
                  <a:cubicBezTo>
                    <a:pt x="554307" y="477555"/>
                    <a:pt x="561349" y="483353"/>
                    <a:pt x="566737" y="490537"/>
                  </a:cubicBezTo>
                  <a:cubicBezTo>
                    <a:pt x="569118" y="493712"/>
                    <a:pt x="571075" y="497256"/>
                    <a:pt x="573881" y="500062"/>
                  </a:cubicBezTo>
                  <a:cubicBezTo>
                    <a:pt x="575136" y="501317"/>
                    <a:pt x="577056" y="501649"/>
                    <a:pt x="578644" y="50244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62FEEE9-CF7B-F446-1731-C0F1C23A756E}"/>
                </a:ext>
              </a:extLst>
            </p:cNvPr>
            <p:cNvSpPr/>
            <p:nvPr/>
          </p:nvSpPr>
          <p:spPr bwMode="auto">
            <a:xfrm>
              <a:off x="5350669" y="2133600"/>
              <a:ext cx="222176" cy="479406"/>
            </a:xfrm>
            <a:custGeom>
              <a:avLst/>
              <a:gdLst>
                <a:gd name="connsiteX0" fmla="*/ 88106 w 222176"/>
                <a:gd name="connsiteY0" fmla="*/ 59531 h 479406"/>
                <a:gd name="connsiteX1" fmla="*/ 88106 w 222176"/>
                <a:gd name="connsiteY1" fmla="*/ 40481 h 479406"/>
                <a:gd name="connsiteX2" fmla="*/ 104775 w 222176"/>
                <a:gd name="connsiteY2" fmla="*/ 38100 h 479406"/>
                <a:gd name="connsiteX3" fmla="*/ 128587 w 222176"/>
                <a:gd name="connsiteY3" fmla="*/ 19050 h 479406"/>
                <a:gd name="connsiteX4" fmla="*/ 140494 w 222176"/>
                <a:gd name="connsiteY4" fmla="*/ 7144 h 479406"/>
                <a:gd name="connsiteX5" fmla="*/ 159544 w 222176"/>
                <a:gd name="connsiteY5" fmla="*/ 0 h 479406"/>
                <a:gd name="connsiteX6" fmla="*/ 195262 w 222176"/>
                <a:gd name="connsiteY6" fmla="*/ 7144 h 479406"/>
                <a:gd name="connsiteX7" fmla="*/ 200025 w 222176"/>
                <a:gd name="connsiteY7" fmla="*/ 21431 h 479406"/>
                <a:gd name="connsiteX8" fmla="*/ 202406 w 222176"/>
                <a:gd name="connsiteY8" fmla="*/ 76200 h 479406"/>
                <a:gd name="connsiteX9" fmla="*/ 195262 w 222176"/>
                <a:gd name="connsiteY9" fmla="*/ 85725 h 479406"/>
                <a:gd name="connsiteX10" fmla="*/ 185737 w 222176"/>
                <a:gd name="connsiteY10" fmla="*/ 100013 h 479406"/>
                <a:gd name="connsiteX11" fmla="*/ 188119 w 222176"/>
                <a:gd name="connsiteY11" fmla="*/ 133350 h 479406"/>
                <a:gd name="connsiteX12" fmla="*/ 190500 w 222176"/>
                <a:gd name="connsiteY12" fmla="*/ 140494 h 479406"/>
                <a:gd name="connsiteX13" fmla="*/ 192881 w 222176"/>
                <a:gd name="connsiteY13" fmla="*/ 150019 h 479406"/>
                <a:gd name="connsiteX14" fmla="*/ 190500 w 222176"/>
                <a:gd name="connsiteY14" fmla="*/ 166688 h 479406"/>
                <a:gd name="connsiteX15" fmla="*/ 183356 w 222176"/>
                <a:gd name="connsiteY15" fmla="*/ 176213 h 479406"/>
                <a:gd name="connsiteX16" fmla="*/ 178594 w 222176"/>
                <a:gd name="connsiteY16" fmla="*/ 183356 h 479406"/>
                <a:gd name="connsiteX17" fmla="*/ 178594 w 222176"/>
                <a:gd name="connsiteY17" fmla="*/ 216694 h 479406"/>
                <a:gd name="connsiteX18" fmla="*/ 207169 w 222176"/>
                <a:gd name="connsiteY18" fmla="*/ 261938 h 479406"/>
                <a:gd name="connsiteX19" fmla="*/ 211931 w 222176"/>
                <a:gd name="connsiteY19" fmla="*/ 278606 h 479406"/>
                <a:gd name="connsiteX20" fmla="*/ 216694 w 222176"/>
                <a:gd name="connsiteY20" fmla="*/ 288131 h 479406"/>
                <a:gd name="connsiteX21" fmla="*/ 219075 w 222176"/>
                <a:gd name="connsiteY21" fmla="*/ 297656 h 479406"/>
                <a:gd name="connsiteX22" fmla="*/ 219075 w 222176"/>
                <a:gd name="connsiteY22" fmla="*/ 319088 h 479406"/>
                <a:gd name="connsiteX23" fmla="*/ 204787 w 222176"/>
                <a:gd name="connsiteY23" fmla="*/ 326231 h 479406"/>
                <a:gd name="connsiteX24" fmla="*/ 200025 w 222176"/>
                <a:gd name="connsiteY24" fmla="*/ 342900 h 479406"/>
                <a:gd name="connsiteX25" fmla="*/ 178594 w 222176"/>
                <a:gd name="connsiteY25" fmla="*/ 366713 h 479406"/>
                <a:gd name="connsiteX26" fmla="*/ 164306 w 222176"/>
                <a:gd name="connsiteY26" fmla="*/ 376238 h 479406"/>
                <a:gd name="connsiteX27" fmla="*/ 159544 w 222176"/>
                <a:gd name="connsiteY27" fmla="*/ 385763 h 479406"/>
                <a:gd name="connsiteX28" fmla="*/ 152400 w 222176"/>
                <a:gd name="connsiteY28" fmla="*/ 390525 h 479406"/>
                <a:gd name="connsiteX29" fmla="*/ 147637 w 222176"/>
                <a:gd name="connsiteY29" fmla="*/ 397669 h 479406"/>
                <a:gd name="connsiteX30" fmla="*/ 145256 w 222176"/>
                <a:gd name="connsiteY30" fmla="*/ 404813 h 479406"/>
                <a:gd name="connsiteX31" fmla="*/ 126206 w 222176"/>
                <a:gd name="connsiteY31" fmla="*/ 423863 h 479406"/>
                <a:gd name="connsiteX32" fmla="*/ 123825 w 222176"/>
                <a:gd name="connsiteY32" fmla="*/ 454819 h 479406"/>
                <a:gd name="connsiteX33" fmla="*/ 128587 w 222176"/>
                <a:gd name="connsiteY33" fmla="*/ 461963 h 479406"/>
                <a:gd name="connsiteX34" fmla="*/ 130969 w 222176"/>
                <a:gd name="connsiteY34" fmla="*/ 469106 h 479406"/>
                <a:gd name="connsiteX35" fmla="*/ 133350 w 222176"/>
                <a:gd name="connsiteY35" fmla="*/ 478631 h 479406"/>
                <a:gd name="connsiteX36" fmla="*/ 45244 w 222176"/>
                <a:gd name="connsiteY36" fmla="*/ 476250 h 479406"/>
                <a:gd name="connsiteX37" fmla="*/ 9525 w 222176"/>
                <a:gd name="connsiteY37" fmla="*/ 471488 h 479406"/>
                <a:gd name="connsiteX38" fmla="*/ 0 w 222176"/>
                <a:gd name="connsiteY38" fmla="*/ 464344 h 47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2176" h="479406">
                  <a:moveTo>
                    <a:pt x="88106" y="59531"/>
                  </a:moveTo>
                  <a:cubicBezTo>
                    <a:pt x="87916" y="58581"/>
                    <a:pt x="82781" y="43143"/>
                    <a:pt x="88106" y="40481"/>
                  </a:cubicBezTo>
                  <a:cubicBezTo>
                    <a:pt x="93126" y="37971"/>
                    <a:pt x="99219" y="38894"/>
                    <a:pt x="104775" y="38100"/>
                  </a:cubicBezTo>
                  <a:cubicBezTo>
                    <a:pt x="120326" y="30326"/>
                    <a:pt x="111788" y="35849"/>
                    <a:pt x="128587" y="19050"/>
                  </a:cubicBezTo>
                  <a:cubicBezTo>
                    <a:pt x="132556" y="15081"/>
                    <a:pt x="135474" y="9654"/>
                    <a:pt x="140494" y="7144"/>
                  </a:cubicBezTo>
                  <a:cubicBezTo>
                    <a:pt x="152946" y="917"/>
                    <a:pt x="146575" y="3242"/>
                    <a:pt x="159544" y="0"/>
                  </a:cubicBezTo>
                  <a:cubicBezTo>
                    <a:pt x="171450" y="2381"/>
                    <a:pt x="184531" y="1463"/>
                    <a:pt x="195262" y="7144"/>
                  </a:cubicBezTo>
                  <a:cubicBezTo>
                    <a:pt x="199699" y="9493"/>
                    <a:pt x="200025" y="21431"/>
                    <a:pt x="200025" y="21431"/>
                  </a:cubicBezTo>
                  <a:cubicBezTo>
                    <a:pt x="200819" y="39687"/>
                    <a:pt x="203756" y="57976"/>
                    <a:pt x="202406" y="76200"/>
                  </a:cubicBezTo>
                  <a:cubicBezTo>
                    <a:pt x="202113" y="80158"/>
                    <a:pt x="197538" y="82474"/>
                    <a:pt x="195262" y="85725"/>
                  </a:cubicBezTo>
                  <a:cubicBezTo>
                    <a:pt x="191980" y="90414"/>
                    <a:pt x="185737" y="100013"/>
                    <a:pt x="185737" y="100013"/>
                  </a:cubicBezTo>
                  <a:cubicBezTo>
                    <a:pt x="186531" y="111125"/>
                    <a:pt x="186817" y="122286"/>
                    <a:pt x="188119" y="133350"/>
                  </a:cubicBezTo>
                  <a:cubicBezTo>
                    <a:pt x="188412" y="135843"/>
                    <a:pt x="189810" y="138080"/>
                    <a:pt x="190500" y="140494"/>
                  </a:cubicBezTo>
                  <a:cubicBezTo>
                    <a:pt x="191399" y="143641"/>
                    <a:pt x="192087" y="146844"/>
                    <a:pt x="192881" y="150019"/>
                  </a:cubicBezTo>
                  <a:cubicBezTo>
                    <a:pt x="192087" y="155575"/>
                    <a:pt x="192418" y="161413"/>
                    <a:pt x="190500" y="166688"/>
                  </a:cubicBezTo>
                  <a:cubicBezTo>
                    <a:pt x="189144" y="170418"/>
                    <a:pt x="185663" y="172983"/>
                    <a:pt x="183356" y="176213"/>
                  </a:cubicBezTo>
                  <a:cubicBezTo>
                    <a:pt x="181693" y="178542"/>
                    <a:pt x="180181" y="180975"/>
                    <a:pt x="178594" y="183356"/>
                  </a:cubicBezTo>
                  <a:cubicBezTo>
                    <a:pt x="176639" y="195082"/>
                    <a:pt x="173652" y="204614"/>
                    <a:pt x="178594" y="216694"/>
                  </a:cubicBezTo>
                  <a:cubicBezTo>
                    <a:pt x="187624" y="238765"/>
                    <a:pt x="194630" y="246263"/>
                    <a:pt x="207169" y="261938"/>
                  </a:cubicBezTo>
                  <a:cubicBezTo>
                    <a:pt x="208377" y="266771"/>
                    <a:pt x="209881" y="273824"/>
                    <a:pt x="211931" y="278606"/>
                  </a:cubicBezTo>
                  <a:cubicBezTo>
                    <a:pt x="213329" y="281869"/>
                    <a:pt x="215106" y="284956"/>
                    <a:pt x="216694" y="288131"/>
                  </a:cubicBezTo>
                  <a:cubicBezTo>
                    <a:pt x="217488" y="291306"/>
                    <a:pt x="218176" y="294509"/>
                    <a:pt x="219075" y="297656"/>
                  </a:cubicBezTo>
                  <a:cubicBezTo>
                    <a:pt x="221571" y="306393"/>
                    <a:pt x="224584" y="308070"/>
                    <a:pt x="219075" y="319088"/>
                  </a:cubicBezTo>
                  <a:cubicBezTo>
                    <a:pt x="217229" y="322780"/>
                    <a:pt x="208168" y="325104"/>
                    <a:pt x="204787" y="326231"/>
                  </a:cubicBezTo>
                  <a:cubicBezTo>
                    <a:pt x="204272" y="328292"/>
                    <a:pt x="201543" y="340244"/>
                    <a:pt x="200025" y="342900"/>
                  </a:cubicBezTo>
                  <a:cubicBezTo>
                    <a:pt x="196242" y="349520"/>
                    <a:pt x="183125" y="363692"/>
                    <a:pt x="178594" y="366713"/>
                  </a:cubicBezTo>
                  <a:lnTo>
                    <a:pt x="164306" y="376238"/>
                  </a:lnTo>
                  <a:cubicBezTo>
                    <a:pt x="162719" y="379413"/>
                    <a:pt x="161816" y="383036"/>
                    <a:pt x="159544" y="385763"/>
                  </a:cubicBezTo>
                  <a:cubicBezTo>
                    <a:pt x="157712" y="387962"/>
                    <a:pt x="154424" y="388501"/>
                    <a:pt x="152400" y="390525"/>
                  </a:cubicBezTo>
                  <a:cubicBezTo>
                    <a:pt x="150376" y="392549"/>
                    <a:pt x="149225" y="395288"/>
                    <a:pt x="147637" y="397669"/>
                  </a:cubicBezTo>
                  <a:cubicBezTo>
                    <a:pt x="146843" y="400050"/>
                    <a:pt x="146845" y="402870"/>
                    <a:pt x="145256" y="404813"/>
                  </a:cubicBezTo>
                  <a:cubicBezTo>
                    <a:pt x="139569" y="411763"/>
                    <a:pt x="126206" y="423863"/>
                    <a:pt x="126206" y="423863"/>
                  </a:cubicBezTo>
                  <a:cubicBezTo>
                    <a:pt x="119371" y="437534"/>
                    <a:pt x="118741" y="434482"/>
                    <a:pt x="123825" y="454819"/>
                  </a:cubicBezTo>
                  <a:cubicBezTo>
                    <a:pt x="124519" y="457595"/>
                    <a:pt x="127307" y="459403"/>
                    <a:pt x="128587" y="461963"/>
                  </a:cubicBezTo>
                  <a:cubicBezTo>
                    <a:pt x="129710" y="464208"/>
                    <a:pt x="130279" y="466693"/>
                    <a:pt x="130969" y="469106"/>
                  </a:cubicBezTo>
                  <a:cubicBezTo>
                    <a:pt x="131868" y="472253"/>
                    <a:pt x="136611" y="478359"/>
                    <a:pt x="133350" y="478631"/>
                  </a:cubicBezTo>
                  <a:cubicBezTo>
                    <a:pt x="104072" y="481071"/>
                    <a:pt x="74613" y="477044"/>
                    <a:pt x="45244" y="476250"/>
                  </a:cubicBezTo>
                  <a:cubicBezTo>
                    <a:pt x="42151" y="475941"/>
                    <a:pt x="16698" y="474178"/>
                    <a:pt x="9525" y="471488"/>
                  </a:cubicBezTo>
                  <a:cubicBezTo>
                    <a:pt x="5217" y="469873"/>
                    <a:pt x="2926" y="467270"/>
                    <a:pt x="0" y="464344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787BA814-3F1A-DA50-BA1D-DF02D65953BE}"/>
                </a:ext>
              </a:extLst>
            </p:cNvPr>
            <p:cNvSpPr/>
            <p:nvPr/>
          </p:nvSpPr>
          <p:spPr bwMode="auto">
            <a:xfrm>
              <a:off x="5476875" y="2328863"/>
              <a:ext cx="151033" cy="169068"/>
            </a:xfrm>
            <a:custGeom>
              <a:avLst/>
              <a:gdLst>
                <a:gd name="connsiteX0" fmla="*/ 128588 w 151033"/>
                <a:gd name="connsiteY0" fmla="*/ 0 h 169068"/>
                <a:gd name="connsiteX1" fmla="*/ 140494 w 151033"/>
                <a:gd name="connsiteY1" fmla="*/ 23812 h 169068"/>
                <a:gd name="connsiteX2" fmla="*/ 150019 w 151033"/>
                <a:gd name="connsiteY2" fmla="*/ 40481 h 169068"/>
                <a:gd name="connsiteX3" fmla="*/ 147638 w 151033"/>
                <a:gd name="connsiteY3" fmla="*/ 59531 h 169068"/>
                <a:gd name="connsiteX4" fmla="*/ 128588 w 151033"/>
                <a:gd name="connsiteY4" fmla="*/ 61912 h 169068"/>
                <a:gd name="connsiteX5" fmla="*/ 121444 w 151033"/>
                <a:gd name="connsiteY5" fmla="*/ 64293 h 169068"/>
                <a:gd name="connsiteX6" fmla="*/ 95250 w 151033"/>
                <a:gd name="connsiteY6" fmla="*/ 78581 h 169068"/>
                <a:gd name="connsiteX7" fmla="*/ 92869 w 151033"/>
                <a:gd name="connsiteY7" fmla="*/ 85725 h 169068"/>
                <a:gd name="connsiteX8" fmla="*/ 83344 w 151033"/>
                <a:gd name="connsiteY8" fmla="*/ 92868 h 169068"/>
                <a:gd name="connsiteX9" fmla="*/ 78581 w 151033"/>
                <a:gd name="connsiteY9" fmla="*/ 100012 h 169068"/>
                <a:gd name="connsiteX10" fmla="*/ 76200 w 151033"/>
                <a:gd name="connsiteY10" fmla="*/ 107156 h 169068"/>
                <a:gd name="connsiteX11" fmla="*/ 78581 w 151033"/>
                <a:gd name="connsiteY11" fmla="*/ 145256 h 169068"/>
                <a:gd name="connsiteX12" fmla="*/ 85725 w 151033"/>
                <a:gd name="connsiteY12" fmla="*/ 154781 h 169068"/>
                <a:gd name="connsiteX13" fmla="*/ 78581 w 151033"/>
                <a:gd name="connsiteY13" fmla="*/ 166687 h 169068"/>
                <a:gd name="connsiteX14" fmla="*/ 35719 w 151033"/>
                <a:gd name="connsiteY14" fmla="*/ 166687 h 169068"/>
                <a:gd name="connsiteX15" fmla="*/ 16669 w 151033"/>
                <a:gd name="connsiteY15" fmla="*/ 161925 h 169068"/>
                <a:gd name="connsiteX16" fmla="*/ 7144 w 151033"/>
                <a:gd name="connsiteY16" fmla="*/ 159543 h 169068"/>
                <a:gd name="connsiteX17" fmla="*/ 0 w 151033"/>
                <a:gd name="connsiteY17" fmla="*/ 159543 h 16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1033" h="169068">
                  <a:moveTo>
                    <a:pt x="128588" y="0"/>
                  </a:moveTo>
                  <a:cubicBezTo>
                    <a:pt x="132557" y="7937"/>
                    <a:pt x="136342" y="15969"/>
                    <a:pt x="140494" y="23812"/>
                  </a:cubicBezTo>
                  <a:cubicBezTo>
                    <a:pt x="143488" y="29468"/>
                    <a:pt x="148764" y="34206"/>
                    <a:pt x="150019" y="40481"/>
                  </a:cubicBezTo>
                  <a:cubicBezTo>
                    <a:pt x="151274" y="46756"/>
                    <a:pt x="152163" y="55006"/>
                    <a:pt x="147638" y="59531"/>
                  </a:cubicBezTo>
                  <a:cubicBezTo>
                    <a:pt x="143113" y="64056"/>
                    <a:pt x="134938" y="61118"/>
                    <a:pt x="128588" y="61912"/>
                  </a:cubicBezTo>
                  <a:cubicBezTo>
                    <a:pt x="126207" y="62706"/>
                    <a:pt x="123738" y="63274"/>
                    <a:pt x="121444" y="64293"/>
                  </a:cubicBezTo>
                  <a:cubicBezTo>
                    <a:pt x="109597" y="69558"/>
                    <a:pt x="106002" y="72130"/>
                    <a:pt x="95250" y="78581"/>
                  </a:cubicBezTo>
                  <a:cubicBezTo>
                    <a:pt x="94456" y="80962"/>
                    <a:pt x="94476" y="83797"/>
                    <a:pt x="92869" y="85725"/>
                  </a:cubicBezTo>
                  <a:cubicBezTo>
                    <a:pt x="90328" y="88774"/>
                    <a:pt x="86150" y="90062"/>
                    <a:pt x="83344" y="92868"/>
                  </a:cubicBezTo>
                  <a:cubicBezTo>
                    <a:pt x="81320" y="94892"/>
                    <a:pt x="80169" y="97631"/>
                    <a:pt x="78581" y="100012"/>
                  </a:cubicBezTo>
                  <a:cubicBezTo>
                    <a:pt x="77787" y="102393"/>
                    <a:pt x="76809" y="104721"/>
                    <a:pt x="76200" y="107156"/>
                  </a:cubicBezTo>
                  <a:cubicBezTo>
                    <a:pt x="72384" y="122423"/>
                    <a:pt x="72426" y="126792"/>
                    <a:pt x="78581" y="145256"/>
                  </a:cubicBezTo>
                  <a:cubicBezTo>
                    <a:pt x="79836" y="149021"/>
                    <a:pt x="83344" y="151606"/>
                    <a:pt x="85725" y="154781"/>
                  </a:cubicBezTo>
                  <a:cubicBezTo>
                    <a:pt x="83344" y="158750"/>
                    <a:pt x="82432" y="164120"/>
                    <a:pt x="78581" y="166687"/>
                  </a:cubicBezTo>
                  <a:cubicBezTo>
                    <a:pt x="70676" y="171957"/>
                    <a:pt x="37806" y="166861"/>
                    <a:pt x="35719" y="166687"/>
                  </a:cubicBezTo>
                  <a:lnTo>
                    <a:pt x="16669" y="161925"/>
                  </a:lnTo>
                  <a:cubicBezTo>
                    <a:pt x="13494" y="161131"/>
                    <a:pt x="10417" y="159543"/>
                    <a:pt x="7144" y="159543"/>
                  </a:cubicBezTo>
                  <a:lnTo>
                    <a:pt x="0" y="159543"/>
                  </a:ln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EE62902-6DE7-9E74-863A-D5068CE96A2F}"/>
                </a:ext>
              </a:extLst>
            </p:cNvPr>
            <p:cNvSpPr/>
            <p:nvPr/>
          </p:nvSpPr>
          <p:spPr bwMode="auto">
            <a:xfrm>
              <a:off x="5217319" y="2438387"/>
              <a:ext cx="83344" cy="126219"/>
            </a:xfrm>
            <a:custGeom>
              <a:avLst/>
              <a:gdLst>
                <a:gd name="connsiteX0" fmla="*/ 52387 w 83344"/>
                <a:gd name="connsiteY0" fmla="*/ 126219 h 126219"/>
                <a:gd name="connsiteX1" fmla="*/ 33337 w 83344"/>
                <a:gd name="connsiteY1" fmla="*/ 116694 h 126219"/>
                <a:gd name="connsiteX2" fmla="*/ 4762 w 83344"/>
                <a:gd name="connsiteY2" fmla="*/ 100026 h 126219"/>
                <a:gd name="connsiteX3" fmla="*/ 0 w 83344"/>
                <a:gd name="connsiteY3" fmla="*/ 92882 h 126219"/>
                <a:gd name="connsiteX4" fmla="*/ 2381 w 83344"/>
                <a:gd name="connsiteY4" fmla="*/ 80976 h 126219"/>
                <a:gd name="connsiteX5" fmla="*/ 21431 w 83344"/>
                <a:gd name="connsiteY5" fmla="*/ 71451 h 126219"/>
                <a:gd name="connsiteX6" fmla="*/ 42862 w 83344"/>
                <a:gd name="connsiteY6" fmla="*/ 61926 h 126219"/>
                <a:gd name="connsiteX7" fmla="*/ 52387 w 83344"/>
                <a:gd name="connsiteY7" fmla="*/ 52401 h 126219"/>
                <a:gd name="connsiteX8" fmla="*/ 59531 w 83344"/>
                <a:gd name="connsiteY8" fmla="*/ 47638 h 126219"/>
                <a:gd name="connsiteX9" fmla="*/ 38100 w 83344"/>
                <a:gd name="connsiteY9" fmla="*/ 28588 h 126219"/>
                <a:gd name="connsiteX10" fmla="*/ 59531 w 83344"/>
                <a:gd name="connsiteY10" fmla="*/ 16682 h 126219"/>
                <a:gd name="connsiteX11" fmla="*/ 66675 w 83344"/>
                <a:gd name="connsiteY11" fmla="*/ 11919 h 126219"/>
                <a:gd name="connsiteX12" fmla="*/ 76200 w 83344"/>
                <a:gd name="connsiteY12" fmla="*/ 7157 h 126219"/>
                <a:gd name="connsiteX13" fmla="*/ 83344 w 83344"/>
                <a:gd name="connsiteY13" fmla="*/ 13 h 12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344" h="126219">
                  <a:moveTo>
                    <a:pt x="52387" y="126219"/>
                  </a:moveTo>
                  <a:cubicBezTo>
                    <a:pt x="46037" y="123044"/>
                    <a:pt x="39770" y="119696"/>
                    <a:pt x="33337" y="116694"/>
                  </a:cubicBezTo>
                  <a:cubicBezTo>
                    <a:pt x="17890" y="109485"/>
                    <a:pt x="16435" y="111699"/>
                    <a:pt x="4762" y="100026"/>
                  </a:cubicBezTo>
                  <a:cubicBezTo>
                    <a:pt x="2738" y="98002"/>
                    <a:pt x="1587" y="95263"/>
                    <a:pt x="0" y="92882"/>
                  </a:cubicBezTo>
                  <a:cubicBezTo>
                    <a:pt x="794" y="88913"/>
                    <a:pt x="-481" y="83838"/>
                    <a:pt x="2381" y="80976"/>
                  </a:cubicBezTo>
                  <a:cubicBezTo>
                    <a:pt x="7401" y="75956"/>
                    <a:pt x="15081" y="74626"/>
                    <a:pt x="21431" y="71451"/>
                  </a:cubicBezTo>
                  <a:cubicBezTo>
                    <a:pt x="37964" y="63185"/>
                    <a:pt x="30667" y="65991"/>
                    <a:pt x="42862" y="61926"/>
                  </a:cubicBezTo>
                  <a:cubicBezTo>
                    <a:pt x="46037" y="58751"/>
                    <a:pt x="48978" y="55323"/>
                    <a:pt x="52387" y="52401"/>
                  </a:cubicBezTo>
                  <a:cubicBezTo>
                    <a:pt x="54560" y="50538"/>
                    <a:pt x="59531" y="50500"/>
                    <a:pt x="59531" y="47638"/>
                  </a:cubicBezTo>
                  <a:cubicBezTo>
                    <a:pt x="59531" y="40587"/>
                    <a:pt x="40434" y="30144"/>
                    <a:pt x="38100" y="28588"/>
                  </a:cubicBezTo>
                  <a:cubicBezTo>
                    <a:pt x="54476" y="17671"/>
                    <a:pt x="46957" y="20873"/>
                    <a:pt x="59531" y="16682"/>
                  </a:cubicBezTo>
                  <a:cubicBezTo>
                    <a:pt x="61912" y="15094"/>
                    <a:pt x="64190" y="13339"/>
                    <a:pt x="66675" y="11919"/>
                  </a:cubicBezTo>
                  <a:cubicBezTo>
                    <a:pt x="69757" y="10158"/>
                    <a:pt x="73473" y="9429"/>
                    <a:pt x="76200" y="7157"/>
                  </a:cubicBezTo>
                  <a:cubicBezTo>
                    <a:pt x="85565" y="-648"/>
                    <a:pt x="76945" y="13"/>
                    <a:pt x="83344" y="1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01D9EEE-A71C-83E2-1288-192E67E908F7}"/>
                </a:ext>
              </a:extLst>
            </p:cNvPr>
            <p:cNvSpPr/>
            <p:nvPr/>
          </p:nvSpPr>
          <p:spPr bwMode="auto">
            <a:xfrm>
              <a:off x="5421622" y="1852613"/>
              <a:ext cx="102878" cy="45243"/>
            </a:xfrm>
            <a:custGeom>
              <a:avLst/>
              <a:gdLst>
                <a:gd name="connsiteX0" fmla="*/ 102878 w 102878"/>
                <a:gd name="connsiteY0" fmla="*/ 0 h 45243"/>
                <a:gd name="connsiteX1" fmla="*/ 12391 w 102878"/>
                <a:gd name="connsiteY1" fmla="*/ 14287 h 45243"/>
                <a:gd name="connsiteX2" fmla="*/ 484 w 102878"/>
                <a:gd name="connsiteY2" fmla="*/ 28575 h 45243"/>
                <a:gd name="connsiteX3" fmla="*/ 484 w 102878"/>
                <a:gd name="connsiteY3" fmla="*/ 45243 h 45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8" h="45243">
                  <a:moveTo>
                    <a:pt x="102878" y="0"/>
                  </a:moveTo>
                  <a:cubicBezTo>
                    <a:pt x="28350" y="13308"/>
                    <a:pt x="58668" y="9660"/>
                    <a:pt x="12391" y="14287"/>
                  </a:cubicBezTo>
                  <a:cubicBezTo>
                    <a:pt x="10051" y="16627"/>
                    <a:pt x="1313" y="24431"/>
                    <a:pt x="484" y="28575"/>
                  </a:cubicBezTo>
                  <a:cubicBezTo>
                    <a:pt x="-606" y="34023"/>
                    <a:pt x="484" y="39687"/>
                    <a:pt x="484" y="4524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4D46CE7-5CED-7AE7-7543-1D18A8697708}"/>
              </a:ext>
            </a:extLst>
          </p:cNvPr>
          <p:cNvGrpSpPr/>
          <p:nvPr/>
        </p:nvGrpSpPr>
        <p:grpSpPr>
          <a:xfrm>
            <a:off x="7160177" y="1826419"/>
            <a:ext cx="938213" cy="1274042"/>
            <a:chOff x="4772025" y="1826419"/>
            <a:chExt cx="938213" cy="1274042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6869D94-7D5C-88D3-9D79-11A1DFA56956}"/>
                </a:ext>
              </a:extLst>
            </p:cNvPr>
            <p:cNvSpPr/>
            <p:nvPr/>
          </p:nvSpPr>
          <p:spPr bwMode="auto">
            <a:xfrm>
              <a:off x="4772025" y="1826419"/>
              <a:ext cx="938213" cy="1274042"/>
            </a:xfrm>
            <a:custGeom>
              <a:avLst/>
              <a:gdLst>
                <a:gd name="connsiteX0" fmla="*/ 619125 w 938213"/>
                <a:gd name="connsiteY0" fmla="*/ 0 h 1274042"/>
                <a:gd name="connsiteX1" fmla="*/ 619125 w 938213"/>
                <a:gd name="connsiteY1" fmla="*/ 0 h 1274042"/>
                <a:gd name="connsiteX2" fmla="*/ 602456 w 938213"/>
                <a:gd name="connsiteY2" fmla="*/ 14287 h 1274042"/>
                <a:gd name="connsiteX3" fmla="*/ 561975 w 938213"/>
                <a:gd name="connsiteY3" fmla="*/ 28575 h 1274042"/>
                <a:gd name="connsiteX4" fmla="*/ 461963 w 938213"/>
                <a:gd name="connsiteY4" fmla="*/ 26194 h 1274042"/>
                <a:gd name="connsiteX5" fmla="*/ 431006 w 938213"/>
                <a:gd name="connsiteY5" fmla="*/ 14287 h 1274042"/>
                <a:gd name="connsiteX6" fmla="*/ 411956 w 938213"/>
                <a:gd name="connsiteY6" fmla="*/ 11906 h 1274042"/>
                <a:gd name="connsiteX7" fmla="*/ 402431 w 938213"/>
                <a:gd name="connsiteY7" fmla="*/ 9525 h 1274042"/>
                <a:gd name="connsiteX8" fmla="*/ 388144 w 938213"/>
                <a:gd name="connsiteY8" fmla="*/ 7144 h 1274042"/>
                <a:gd name="connsiteX9" fmla="*/ 273844 w 938213"/>
                <a:gd name="connsiteY9" fmla="*/ 9525 h 1274042"/>
                <a:gd name="connsiteX10" fmla="*/ 250031 w 938213"/>
                <a:gd name="connsiteY10" fmla="*/ 14287 h 1274042"/>
                <a:gd name="connsiteX11" fmla="*/ 223838 w 938213"/>
                <a:gd name="connsiteY11" fmla="*/ 23812 h 1274042"/>
                <a:gd name="connsiteX12" fmla="*/ 209550 w 938213"/>
                <a:gd name="connsiteY12" fmla="*/ 30956 h 1274042"/>
                <a:gd name="connsiteX13" fmla="*/ 171450 w 938213"/>
                <a:gd name="connsiteY13" fmla="*/ 50006 h 1274042"/>
                <a:gd name="connsiteX14" fmla="*/ 119063 w 938213"/>
                <a:gd name="connsiteY14" fmla="*/ 76200 h 1274042"/>
                <a:gd name="connsiteX15" fmla="*/ 104775 w 938213"/>
                <a:gd name="connsiteY15" fmla="*/ 88106 h 1274042"/>
                <a:gd name="connsiteX16" fmla="*/ 83344 w 938213"/>
                <a:gd name="connsiteY16" fmla="*/ 107156 h 1274042"/>
                <a:gd name="connsiteX17" fmla="*/ 76200 w 938213"/>
                <a:gd name="connsiteY17" fmla="*/ 135731 h 1274042"/>
                <a:gd name="connsiteX18" fmla="*/ 71438 w 938213"/>
                <a:gd name="connsiteY18" fmla="*/ 154781 h 1274042"/>
                <a:gd name="connsiteX19" fmla="*/ 61913 w 938213"/>
                <a:gd name="connsiteY19" fmla="*/ 164306 h 1274042"/>
                <a:gd name="connsiteX20" fmla="*/ 45244 w 938213"/>
                <a:gd name="connsiteY20" fmla="*/ 192881 h 1274042"/>
                <a:gd name="connsiteX21" fmla="*/ 42863 w 938213"/>
                <a:gd name="connsiteY21" fmla="*/ 200025 h 1274042"/>
                <a:gd name="connsiteX22" fmla="*/ 26194 w 938213"/>
                <a:gd name="connsiteY22" fmla="*/ 221456 h 1274042"/>
                <a:gd name="connsiteX23" fmla="*/ 19050 w 938213"/>
                <a:gd name="connsiteY23" fmla="*/ 230981 h 1274042"/>
                <a:gd name="connsiteX24" fmla="*/ 14288 w 938213"/>
                <a:gd name="connsiteY24" fmla="*/ 240506 h 1274042"/>
                <a:gd name="connsiteX25" fmla="*/ 11906 w 938213"/>
                <a:gd name="connsiteY25" fmla="*/ 250031 h 1274042"/>
                <a:gd name="connsiteX26" fmla="*/ 7144 w 938213"/>
                <a:gd name="connsiteY26" fmla="*/ 257175 h 1274042"/>
                <a:gd name="connsiteX27" fmla="*/ 0 w 938213"/>
                <a:gd name="connsiteY27" fmla="*/ 302419 h 1274042"/>
                <a:gd name="connsiteX28" fmla="*/ 2381 w 938213"/>
                <a:gd name="connsiteY28" fmla="*/ 357187 h 1274042"/>
                <a:gd name="connsiteX29" fmla="*/ 7144 w 938213"/>
                <a:gd name="connsiteY29" fmla="*/ 373856 h 1274042"/>
                <a:gd name="connsiteX30" fmla="*/ 35719 w 938213"/>
                <a:gd name="connsiteY30" fmla="*/ 431006 h 1274042"/>
                <a:gd name="connsiteX31" fmla="*/ 45244 w 938213"/>
                <a:gd name="connsiteY31" fmla="*/ 464344 h 1274042"/>
                <a:gd name="connsiteX32" fmla="*/ 59531 w 938213"/>
                <a:gd name="connsiteY32" fmla="*/ 500062 h 1274042"/>
                <a:gd name="connsiteX33" fmla="*/ 88106 w 938213"/>
                <a:gd name="connsiteY33" fmla="*/ 526256 h 1274042"/>
                <a:gd name="connsiteX34" fmla="*/ 102394 w 938213"/>
                <a:gd name="connsiteY34" fmla="*/ 538162 h 1274042"/>
                <a:gd name="connsiteX35" fmla="*/ 111919 w 938213"/>
                <a:gd name="connsiteY35" fmla="*/ 552450 h 1274042"/>
                <a:gd name="connsiteX36" fmla="*/ 119063 w 938213"/>
                <a:gd name="connsiteY36" fmla="*/ 564356 h 1274042"/>
                <a:gd name="connsiteX37" fmla="*/ 128588 w 938213"/>
                <a:gd name="connsiteY37" fmla="*/ 573881 h 1274042"/>
                <a:gd name="connsiteX38" fmla="*/ 142875 w 938213"/>
                <a:gd name="connsiteY38" fmla="*/ 592931 h 1274042"/>
                <a:gd name="connsiteX39" fmla="*/ 154781 w 938213"/>
                <a:gd name="connsiteY39" fmla="*/ 611981 h 1274042"/>
                <a:gd name="connsiteX40" fmla="*/ 164306 w 938213"/>
                <a:gd name="connsiteY40" fmla="*/ 626269 h 1274042"/>
                <a:gd name="connsiteX41" fmla="*/ 171450 w 938213"/>
                <a:gd name="connsiteY41" fmla="*/ 635794 h 1274042"/>
                <a:gd name="connsiteX42" fmla="*/ 178594 w 938213"/>
                <a:gd name="connsiteY42" fmla="*/ 650081 h 1274042"/>
                <a:gd name="connsiteX43" fmla="*/ 188119 w 938213"/>
                <a:gd name="connsiteY43" fmla="*/ 664369 h 1274042"/>
                <a:gd name="connsiteX44" fmla="*/ 192881 w 938213"/>
                <a:gd name="connsiteY44" fmla="*/ 673894 h 1274042"/>
                <a:gd name="connsiteX45" fmla="*/ 200025 w 938213"/>
                <a:gd name="connsiteY45" fmla="*/ 681037 h 1274042"/>
                <a:gd name="connsiteX46" fmla="*/ 207169 w 938213"/>
                <a:gd name="connsiteY46" fmla="*/ 695325 h 1274042"/>
                <a:gd name="connsiteX47" fmla="*/ 216694 w 938213"/>
                <a:gd name="connsiteY47" fmla="*/ 709612 h 1274042"/>
                <a:gd name="connsiteX48" fmla="*/ 219075 w 938213"/>
                <a:gd name="connsiteY48" fmla="*/ 778669 h 1274042"/>
                <a:gd name="connsiteX49" fmla="*/ 223838 w 938213"/>
                <a:gd name="connsiteY49" fmla="*/ 785812 h 1274042"/>
                <a:gd name="connsiteX50" fmla="*/ 233363 w 938213"/>
                <a:gd name="connsiteY50" fmla="*/ 797719 h 1274042"/>
                <a:gd name="connsiteX51" fmla="*/ 257175 w 938213"/>
                <a:gd name="connsiteY51" fmla="*/ 819150 h 1274042"/>
                <a:gd name="connsiteX52" fmla="*/ 273844 w 938213"/>
                <a:gd name="connsiteY52" fmla="*/ 823912 h 1274042"/>
                <a:gd name="connsiteX53" fmla="*/ 333375 w 938213"/>
                <a:gd name="connsiteY53" fmla="*/ 852487 h 1274042"/>
                <a:gd name="connsiteX54" fmla="*/ 395288 w 938213"/>
                <a:gd name="connsiteY54" fmla="*/ 862012 h 1274042"/>
                <a:gd name="connsiteX55" fmla="*/ 450056 w 938213"/>
                <a:gd name="connsiteY55" fmla="*/ 866775 h 1274042"/>
                <a:gd name="connsiteX56" fmla="*/ 478631 w 938213"/>
                <a:gd name="connsiteY56" fmla="*/ 878681 h 1274042"/>
                <a:gd name="connsiteX57" fmla="*/ 492919 w 938213"/>
                <a:gd name="connsiteY57" fmla="*/ 902494 h 1274042"/>
                <a:gd name="connsiteX58" fmla="*/ 504825 w 938213"/>
                <a:gd name="connsiteY58" fmla="*/ 921544 h 1274042"/>
                <a:gd name="connsiteX59" fmla="*/ 511969 w 938213"/>
                <a:gd name="connsiteY59" fmla="*/ 933450 h 1274042"/>
                <a:gd name="connsiteX60" fmla="*/ 521494 w 938213"/>
                <a:gd name="connsiteY60" fmla="*/ 942975 h 1274042"/>
                <a:gd name="connsiteX61" fmla="*/ 526256 w 938213"/>
                <a:gd name="connsiteY61" fmla="*/ 950119 h 1274042"/>
                <a:gd name="connsiteX62" fmla="*/ 554831 w 938213"/>
                <a:gd name="connsiteY62" fmla="*/ 966787 h 1274042"/>
                <a:gd name="connsiteX63" fmla="*/ 561975 w 938213"/>
                <a:gd name="connsiteY63" fmla="*/ 971550 h 1274042"/>
                <a:gd name="connsiteX64" fmla="*/ 585788 w 938213"/>
                <a:gd name="connsiteY64" fmla="*/ 981075 h 1274042"/>
                <a:gd name="connsiteX65" fmla="*/ 607219 w 938213"/>
                <a:gd name="connsiteY65" fmla="*/ 997744 h 1274042"/>
                <a:gd name="connsiteX66" fmla="*/ 640556 w 938213"/>
                <a:gd name="connsiteY66" fmla="*/ 1026319 h 1274042"/>
                <a:gd name="connsiteX67" fmla="*/ 654844 w 938213"/>
                <a:gd name="connsiteY67" fmla="*/ 1035844 h 1274042"/>
                <a:gd name="connsiteX68" fmla="*/ 681038 w 938213"/>
                <a:gd name="connsiteY68" fmla="*/ 1050131 h 1274042"/>
                <a:gd name="connsiteX69" fmla="*/ 700088 w 938213"/>
                <a:gd name="connsiteY69" fmla="*/ 1066800 h 1274042"/>
                <a:gd name="connsiteX70" fmla="*/ 709613 w 938213"/>
                <a:gd name="connsiteY70" fmla="*/ 1081087 h 1274042"/>
                <a:gd name="connsiteX71" fmla="*/ 721519 w 938213"/>
                <a:gd name="connsiteY71" fmla="*/ 1092994 h 1274042"/>
                <a:gd name="connsiteX72" fmla="*/ 738188 w 938213"/>
                <a:gd name="connsiteY72" fmla="*/ 1123950 h 1274042"/>
                <a:gd name="connsiteX73" fmla="*/ 742950 w 938213"/>
                <a:gd name="connsiteY73" fmla="*/ 1133475 h 1274042"/>
                <a:gd name="connsiteX74" fmla="*/ 757238 w 938213"/>
                <a:gd name="connsiteY74" fmla="*/ 1157287 h 1274042"/>
                <a:gd name="connsiteX75" fmla="*/ 766763 w 938213"/>
                <a:gd name="connsiteY75" fmla="*/ 1173956 h 1274042"/>
                <a:gd name="connsiteX76" fmla="*/ 781050 w 938213"/>
                <a:gd name="connsiteY76" fmla="*/ 1185862 h 1274042"/>
                <a:gd name="connsiteX77" fmla="*/ 792956 w 938213"/>
                <a:gd name="connsiteY77" fmla="*/ 1204912 h 1274042"/>
                <a:gd name="connsiteX78" fmla="*/ 802481 w 938213"/>
                <a:gd name="connsiteY78" fmla="*/ 1216819 h 1274042"/>
                <a:gd name="connsiteX79" fmla="*/ 807244 w 938213"/>
                <a:gd name="connsiteY79" fmla="*/ 1226344 h 1274042"/>
                <a:gd name="connsiteX80" fmla="*/ 814388 w 938213"/>
                <a:gd name="connsiteY80" fmla="*/ 1238250 h 1274042"/>
                <a:gd name="connsiteX81" fmla="*/ 821531 w 938213"/>
                <a:gd name="connsiteY81" fmla="*/ 1254919 h 1274042"/>
                <a:gd name="connsiteX82" fmla="*/ 828675 w 938213"/>
                <a:gd name="connsiteY82" fmla="*/ 1259681 h 1274042"/>
                <a:gd name="connsiteX83" fmla="*/ 838200 w 938213"/>
                <a:gd name="connsiteY83" fmla="*/ 1273969 h 1274042"/>
                <a:gd name="connsiteX84" fmla="*/ 876300 w 938213"/>
                <a:gd name="connsiteY84" fmla="*/ 1269206 h 1274042"/>
                <a:gd name="connsiteX85" fmla="*/ 938213 w 938213"/>
                <a:gd name="connsiteY85" fmla="*/ 1262062 h 1274042"/>
                <a:gd name="connsiteX86" fmla="*/ 933450 w 938213"/>
                <a:gd name="connsiteY86" fmla="*/ 1240631 h 1274042"/>
                <a:gd name="connsiteX87" fmla="*/ 931069 w 938213"/>
                <a:gd name="connsiteY87" fmla="*/ 1231106 h 1274042"/>
                <a:gd name="connsiteX88" fmla="*/ 926306 w 938213"/>
                <a:gd name="connsiteY88" fmla="*/ 1219200 h 1274042"/>
                <a:gd name="connsiteX89" fmla="*/ 921544 w 938213"/>
                <a:gd name="connsiteY89" fmla="*/ 1202531 h 1274042"/>
                <a:gd name="connsiteX90" fmla="*/ 909638 w 938213"/>
                <a:gd name="connsiteY90" fmla="*/ 1190625 h 1274042"/>
                <a:gd name="connsiteX91" fmla="*/ 904875 w 938213"/>
                <a:gd name="connsiteY91" fmla="*/ 1181100 h 1274042"/>
                <a:gd name="connsiteX92" fmla="*/ 902494 w 938213"/>
                <a:gd name="connsiteY92" fmla="*/ 1171575 h 1274042"/>
                <a:gd name="connsiteX93" fmla="*/ 895350 w 938213"/>
                <a:gd name="connsiteY93" fmla="*/ 1162050 h 1274042"/>
                <a:gd name="connsiteX94" fmla="*/ 888206 w 938213"/>
                <a:gd name="connsiteY94" fmla="*/ 1150144 h 1274042"/>
                <a:gd name="connsiteX95" fmla="*/ 871538 w 938213"/>
                <a:gd name="connsiteY95" fmla="*/ 1121569 h 1274042"/>
                <a:gd name="connsiteX96" fmla="*/ 862013 w 938213"/>
                <a:gd name="connsiteY96" fmla="*/ 1109662 h 1274042"/>
                <a:gd name="connsiteX97" fmla="*/ 850106 w 938213"/>
                <a:gd name="connsiteY97" fmla="*/ 1100137 h 1274042"/>
                <a:gd name="connsiteX98" fmla="*/ 831056 w 938213"/>
                <a:gd name="connsiteY98" fmla="*/ 1078706 h 1274042"/>
                <a:gd name="connsiteX99" fmla="*/ 809625 w 938213"/>
                <a:gd name="connsiteY99" fmla="*/ 1050131 h 1274042"/>
                <a:gd name="connsiteX100" fmla="*/ 776288 w 938213"/>
                <a:gd name="connsiteY100" fmla="*/ 1016794 h 1274042"/>
                <a:gd name="connsiteX101" fmla="*/ 750094 w 938213"/>
                <a:gd name="connsiteY101" fmla="*/ 985837 h 1274042"/>
                <a:gd name="connsiteX102" fmla="*/ 740569 w 938213"/>
                <a:gd name="connsiteY102" fmla="*/ 973931 h 1274042"/>
                <a:gd name="connsiteX103" fmla="*/ 719138 w 938213"/>
                <a:gd name="connsiteY103" fmla="*/ 952500 h 1274042"/>
                <a:gd name="connsiteX104" fmla="*/ 695325 w 938213"/>
                <a:gd name="connsiteY104" fmla="*/ 931069 h 1274042"/>
                <a:gd name="connsiteX105" fmla="*/ 681038 w 938213"/>
                <a:gd name="connsiteY105" fmla="*/ 914400 h 1274042"/>
                <a:gd name="connsiteX106" fmla="*/ 666750 w 938213"/>
                <a:gd name="connsiteY106" fmla="*/ 902494 h 1274042"/>
                <a:gd name="connsiteX107" fmla="*/ 654844 w 938213"/>
                <a:gd name="connsiteY107" fmla="*/ 890587 h 1274042"/>
                <a:gd name="connsiteX108" fmla="*/ 626269 w 938213"/>
                <a:gd name="connsiteY108" fmla="*/ 866775 h 1274042"/>
                <a:gd name="connsiteX109" fmla="*/ 616744 w 938213"/>
                <a:gd name="connsiteY109" fmla="*/ 852487 h 1274042"/>
                <a:gd name="connsiteX110" fmla="*/ 604838 w 938213"/>
                <a:gd name="connsiteY110" fmla="*/ 833437 h 1274042"/>
                <a:gd name="connsiteX111" fmla="*/ 695325 w 938213"/>
                <a:gd name="connsiteY111" fmla="*/ 823912 h 1274042"/>
                <a:gd name="connsiteX112" fmla="*/ 702469 w 938213"/>
                <a:gd name="connsiteY112" fmla="*/ 819150 h 1274042"/>
                <a:gd name="connsiteX113" fmla="*/ 723900 w 938213"/>
                <a:gd name="connsiteY113" fmla="*/ 802481 h 1274042"/>
                <a:gd name="connsiteX114" fmla="*/ 745331 w 938213"/>
                <a:gd name="connsiteY114" fmla="*/ 783431 h 1274042"/>
                <a:gd name="connsiteX115" fmla="*/ 766763 w 938213"/>
                <a:gd name="connsiteY115" fmla="*/ 759619 h 1274042"/>
                <a:gd name="connsiteX116" fmla="*/ 776288 w 938213"/>
                <a:gd name="connsiteY116" fmla="*/ 752475 h 1274042"/>
                <a:gd name="connsiteX117" fmla="*/ 783431 w 938213"/>
                <a:gd name="connsiteY117" fmla="*/ 740569 h 1274042"/>
                <a:gd name="connsiteX118" fmla="*/ 785813 w 938213"/>
                <a:gd name="connsiteY118" fmla="*/ 733425 h 1274042"/>
                <a:gd name="connsiteX119" fmla="*/ 795338 w 938213"/>
                <a:gd name="connsiteY119" fmla="*/ 723900 h 1274042"/>
                <a:gd name="connsiteX120" fmla="*/ 802481 w 938213"/>
                <a:gd name="connsiteY120" fmla="*/ 714375 h 1274042"/>
                <a:gd name="connsiteX121" fmla="*/ 819150 w 938213"/>
                <a:gd name="connsiteY121" fmla="*/ 702469 h 1274042"/>
                <a:gd name="connsiteX122" fmla="*/ 831056 w 938213"/>
                <a:gd name="connsiteY122" fmla="*/ 695325 h 1274042"/>
                <a:gd name="connsiteX123" fmla="*/ 842963 w 938213"/>
                <a:gd name="connsiteY123" fmla="*/ 681037 h 1274042"/>
                <a:gd name="connsiteX124" fmla="*/ 864394 w 938213"/>
                <a:gd name="connsiteY124" fmla="*/ 659606 h 1274042"/>
                <a:gd name="connsiteX125" fmla="*/ 873919 w 938213"/>
                <a:gd name="connsiteY125" fmla="*/ 633412 h 1274042"/>
                <a:gd name="connsiteX126" fmla="*/ 881063 w 938213"/>
                <a:gd name="connsiteY126" fmla="*/ 621506 h 1274042"/>
                <a:gd name="connsiteX127" fmla="*/ 902494 w 938213"/>
                <a:gd name="connsiteY127" fmla="*/ 571500 h 1274042"/>
                <a:gd name="connsiteX128" fmla="*/ 912019 w 938213"/>
                <a:gd name="connsiteY128" fmla="*/ 550069 h 1274042"/>
                <a:gd name="connsiteX129" fmla="*/ 914400 w 938213"/>
                <a:gd name="connsiteY129" fmla="*/ 533400 h 1274042"/>
                <a:gd name="connsiteX130" fmla="*/ 916781 w 938213"/>
                <a:gd name="connsiteY130" fmla="*/ 519112 h 1274042"/>
                <a:gd name="connsiteX131" fmla="*/ 912019 w 938213"/>
                <a:gd name="connsiteY131" fmla="*/ 452437 h 1274042"/>
                <a:gd name="connsiteX132" fmla="*/ 904875 w 938213"/>
                <a:gd name="connsiteY132" fmla="*/ 440531 h 1274042"/>
                <a:gd name="connsiteX133" fmla="*/ 900113 w 938213"/>
                <a:gd name="connsiteY133" fmla="*/ 428625 h 1274042"/>
                <a:gd name="connsiteX134" fmla="*/ 895350 w 938213"/>
                <a:gd name="connsiteY134" fmla="*/ 411956 h 1274042"/>
                <a:gd name="connsiteX135" fmla="*/ 890588 w 938213"/>
                <a:gd name="connsiteY135" fmla="*/ 400050 h 1274042"/>
                <a:gd name="connsiteX136" fmla="*/ 883444 w 938213"/>
                <a:gd name="connsiteY136" fmla="*/ 378619 h 1274042"/>
                <a:gd name="connsiteX137" fmla="*/ 873919 w 938213"/>
                <a:gd name="connsiteY137" fmla="*/ 78581 h 1274042"/>
                <a:gd name="connsiteX138" fmla="*/ 869156 w 938213"/>
                <a:gd name="connsiteY138" fmla="*/ 61912 h 1274042"/>
                <a:gd name="connsiteX139" fmla="*/ 854869 w 938213"/>
                <a:gd name="connsiteY139" fmla="*/ 38100 h 1274042"/>
                <a:gd name="connsiteX140" fmla="*/ 842963 w 938213"/>
                <a:gd name="connsiteY140" fmla="*/ 23812 h 1274042"/>
                <a:gd name="connsiteX141" fmla="*/ 840581 w 938213"/>
                <a:gd name="connsiteY141" fmla="*/ 7144 h 1274042"/>
                <a:gd name="connsiteX142" fmla="*/ 821531 w 938213"/>
                <a:gd name="connsiteY142" fmla="*/ 4762 h 1274042"/>
                <a:gd name="connsiteX143" fmla="*/ 773906 w 938213"/>
                <a:gd name="connsiteY143" fmla="*/ 7144 h 1274042"/>
                <a:gd name="connsiteX144" fmla="*/ 661988 w 938213"/>
                <a:gd name="connsiteY144" fmla="*/ 9525 h 1274042"/>
                <a:gd name="connsiteX145" fmla="*/ 652463 w 938213"/>
                <a:gd name="connsiteY145" fmla="*/ 7144 h 1274042"/>
                <a:gd name="connsiteX146" fmla="*/ 638175 w 938213"/>
                <a:gd name="connsiteY146" fmla="*/ 4762 h 1274042"/>
                <a:gd name="connsiteX147" fmla="*/ 619125 w 938213"/>
                <a:gd name="connsiteY147" fmla="*/ 0 h 1274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938213" h="1274042">
                  <a:moveTo>
                    <a:pt x="619125" y="0"/>
                  </a:moveTo>
                  <a:lnTo>
                    <a:pt x="619125" y="0"/>
                  </a:lnTo>
                  <a:cubicBezTo>
                    <a:pt x="613569" y="4762"/>
                    <a:pt x="608700" y="10471"/>
                    <a:pt x="602456" y="14287"/>
                  </a:cubicBezTo>
                  <a:cubicBezTo>
                    <a:pt x="582640" y="26397"/>
                    <a:pt x="580300" y="25521"/>
                    <a:pt x="561975" y="28575"/>
                  </a:cubicBezTo>
                  <a:lnTo>
                    <a:pt x="461963" y="26194"/>
                  </a:lnTo>
                  <a:cubicBezTo>
                    <a:pt x="450972" y="24995"/>
                    <a:pt x="441977" y="15658"/>
                    <a:pt x="431006" y="14287"/>
                  </a:cubicBezTo>
                  <a:cubicBezTo>
                    <a:pt x="424656" y="13493"/>
                    <a:pt x="418268" y="12958"/>
                    <a:pt x="411956" y="11906"/>
                  </a:cubicBezTo>
                  <a:cubicBezTo>
                    <a:pt x="408728" y="11368"/>
                    <a:pt x="405640" y="10167"/>
                    <a:pt x="402431" y="9525"/>
                  </a:cubicBezTo>
                  <a:cubicBezTo>
                    <a:pt x="397697" y="8578"/>
                    <a:pt x="392906" y="7938"/>
                    <a:pt x="388144" y="7144"/>
                  </a:cubicBezTo>
                  <a:cubicBezTo>
                    <a:pt x="350044" y="7938"/>
                    <a:pt x="311901" y="7557"/>
                    <a:pt x="273844" y="9525"/>
                  </a:cubicBezTo>
                  <a:cubicBezTo>
                    <a:pt x="265760" y="9943"/>
                    <a:pt x="257884" y="12324"/>
                    <a:pt x="250031" y="14287"/>
                  </a:cubicBezTo>
                  <a:cubicBezTo>
                    <a:pt x="244357" y="15705"/>
                    <a:pt x="229619" y="21185"/>
                    <a:pt x="223838" y="23812"/>
                  </a:cubicBezTo>
                  <a:cubicBezTo>
                    <a:pt x="218990" y="26015"/>
                    <a:pt x="214428" y="28822"/>
                    <a:pt x="209550" y="30956"/>
                  </a:cubicBezTo>
                  <a:cubicBezTo>
                    <a:pt x="126693" y="67206"/>
                    <a:pt x="228827" y="19268"/>
                    <a:pt x="171450" y="50006"/>
                  </a:cubicBezTo>
                  <a:cubicBezTo>
                    <a:pt x="154240" y="59225"/>
                    <a:pt x="134062" y="63702"/>
                    <a:pt x="119063" y="76200"/>
                  </a:cubicBezTo>
                  <a:cubicBezTo>
                    <a:pt x="114300" y="80169"/>
                    <a:pt x="109362" y="83936"/>
                    <a:pt x="104775" y="88106"/>
                  </a:cubicBezTo>
                  <a:cubicBezTo>
                    <a:pt x="81650" y="109128"/>
                    <a:pt x="103308" y="92183"/>
                    <a:pt x="83344" y="107156"/>
                  </a:cubicBezTo>
                  <a:cubicBezTo>
                    <a:pt x="73458" y="141752"/>
                    <a:pt x="82523" y="108328"/>
                    <a:pt x="76200" y="135731"/>
                  </a:cubicBezTo>
                  <a:cubicBezTo>
                    <a:pt x="74728" y="142109"/>
                    <a:pt x="74365" y="148927"/>
                    <a:pt x="71438" y="154781"/>
                  </a:cubicBezTo>
                  <a:cubicBezTo>
                    <a:pt x="69430" y="158797"/>
                    <a:pt x="65088" y="161131"/>
                    <a:pt x="61913" y="164306"/>
                  </a:cubicBezTo>
                  <a:cubicBezTo>
                    <a:pt x="45214" y="203270"/>
                    <a:pt x="64896" y="161438"/>
                    <a:pt x="45244" y="192881"/>
                  </a:cubicBezTo>
                  <a:cubicBezTo>
                    <a:pt x="43914" y="195010"/>
                    <a:pt x="44255" y="197936"/>
                    <a:pt x="42863" y="200025"/>
                  </a:cubicBezTo>
                  <a:cubicBezTo>
                    <a:pt x="37843" y="207555"/>
                    <a:pt x="31712" y="214283"/>
                    <a:pt x="26194" y="221456"/>
                  </a:cubicBezTo>
                  <a:cubicBezTo>
                    <a:pt x="23774" y="224602"/>
                    <a:pt x="20825" y="227431"/>
                    <a:pt x="19050" y="230981"/>
                  </a:cubicBezTo>
                  <a:cubicBezTo>
                    <a:pt x="17463" y="234156"/>
                    <a:pt x="15534" y="237182"/>
                    <a:pt x="14288" y="240506"/>
                  </a:cubicBezTo>
                  <a:cubicBezTo>
                    <a:pt x="13139" y="243570"/>
                    <a:pt x="13195" y="247023"/>
                    <a:pt x="11906" y="250031"/>
                  </a:cubicBezTo>
                  <a:cubicBezTo>
                    <a:pt x="10779" y="252661"/>
                    <a:pt x="8731" y="254794"/>
                    <a:pt x="7144" y="257175"/>
                  </a:cubicBezTo>
                  <a:cubicBezTo>
                    <a:pt x="1809" y="294519"/>
                    <a:pt x="4582" y="279505"/>
                    <a:pt x="0" y="302419"/>
                  </a:cubicBezTo>
                  <a:cubicBezTo>
                    <a:pt x="794" y="320675"/>
                    <a:pt x="563" y="339004"/>
                    <a:pt x="2381" y="357187"/>
                  </a:cubicBezTo>
                  <a:cubicBezTo>
                    <a:pt x="2956" y="362937"/>
                    <a:pt x="4964" y="368504"/>
                    <a:pt x="7144" y="373856"/>
                  </a:cubicBezTo>
                  <a:cubicBezTo>
                    <a:pt x="25426" y="418731"/>
                    <a:pt x="19219" y="409007"/>
                    <a:pt x="35719" y="431006"/>
                  </a:cubicBezTo>
                  <a:cubicBezTo>
                    <a:pt x="40549" y="459993"/>
                    <a:pt x="34530" y="429524"/>
                    <a:pt x="45244" y="464344"/>
                  </a:cubicBezTo>
                  <a:cubicBezTo>
                    <a:pt x="49791" y="479123"/>
                    <a:pt x="44881" y="485412"/>
                    <a:pt x="59531" y="500062"/>
                  </a:cubicBezTo>
                  <a:cubicBezTo>
                    <a:pt x="96531" y="537062"/>
                    <a:pt x="59238" y="500996"/>
                    <a:pt x="88106" y="526256"/>
                  </a:cubicBezTo>
                  <a:cubicBezTo>
                    <a:pt x="102771" y="539088"/>
                    <a:pt x="87776" y="528418"/>
                    <a:pt x="102394" y="538162"/>
                  </a:cubicBezTo>
                  <a:cubicBezTo>
                    <a:pt x="105569" y="542925"/>
                    <a:pt x="108846" y="547621"/>
                    <a:pt x="111919" y="552450"/>
                  </a:cubicBezTo>
                  <a:cubicBezTo>
                    <a:pt x="114404" y="556355"/>
                    <a:pt x="116221" y="560703"/>
                    <a:pt x="119063" y="564356"/>
                  </a:cubicBezTo>
                  <a:cubicBezTo>
                    <a:pt x="121820" y="567900"/>
                    <a:pt x="125413" y="570706"/>
                    <a:pt x="128588" y="573881"/>
                  </a:cubicBezTo>
                  <a:cubicBezTo>
                    <a:pt x="140114" y="596935"/>
                    <a:pt x="124824" y="568863"/>
                    <a:pt x="142875" y="592931"/>
                  </a:cubicBezTo>
                  <a:cubicBezTo>
                    <a:pt x="147368" y="598922"/>
                    <a:pt x="150732" y="605682"/>
                    <a:pt x="154781" y="611981"/>
                  </a:cubicBezTo>
                  <a:cubicBezTo>
                    <a:pt x="157876" y="616796"/>
                    <a:pt x="160872" y="621690"/>
                    <a:pt x="164306" y="626269"/>
                  </a:cubicBezTo>
                  <a:cubicBezTo>
                    <a:pt x="166687" y="629444"/>
                    <a:pt x="169408" y="632391"/>
                    <a:pt x="171450" y="635794"/>
                  </a:cubicBezTo>
                  <a:cubicBezTo>
                    <a:pt x="174190" y="640360"/>
                    <a:pt x="175911" y="645482"/>
                    <a:pt x="178594" y="650081"/>
                  </a:cubicBezTo>
                  <a:cubicBezTo>
                    <a:pt x="181478" y="655025"/>
                    <a:pt x="185174" y="659461"/>
                    <a:pt x="188119" y="664369"/>
                  </a:cubicBezTo>
                  <a:cubicBezTo>
                    <a:pt x="189945" y="667413"/>
                    <a:pt x="190818" y="671006"/>
                    <a:pt x="192881" y="673894"/>
                  </a:cubicBezTo>
                  <a:cubicBezTo>
                    <a:pt x="194838" y="676634"/>
                    <a:pt x="197644" y="678656"/>
                    <a:pt x="200025" y="681037"/>
                  </a:cubicBezTo>
                  <a:cubicBezTo>
                    <a:pt x="202406" y="685800"/>
                    <a:pt x="203974" y="691065"/>
                    <a:pt x="207169" y="695325"/>
                  </a:cubicBezTo>
                  <a:cubicBezTo>
                    <a:pt x="219503" y="711769"/>
                    <a:pt x="210798" y="686027"/>
                    <a:pt x="216694" y="709612"/>
                  </a:cubicBezTo>
                  <a:cubicBezTo>
                    <a:pt x="217488" y="732631"/>
                    <a:pt x="216925" y="755737"/>
                    <a:pt x="219075" y="778669"/>
                  </a:cubicBezTo>
                  <a:cubicBezTo>
                    <a:pt x="219342" y="781518"/>
                    <a:pt x="222121" y="783523"/>
                    <a:pt x="223838" y="785812"/>
                  </a:cubicBezTo>
                  <a:cubicBezTo>
                    <a:pt x="226888" y="789878"/>
                    <a:pt x="229944" y="793958"/>
                    <a:pt x="233363" y="797719"/>
                  </a:cubicBezTo>
                  <a:cubicBezTo>
                    <a:pt x="236223" y="800865"/>
                    <a:pt x="250650" y="816184"/>
                    <a:pt x="257175" y="819150"/>
                  </a:cubicBezTo>
                  <a:cubicBezTo>
                    <a:pt x="262436" y="821541"/>
                    <a:pt x="268634" y="821411"/>
                    <a:pt x="273844" y="823912"/>
                  </a:cubicBezTo>
                  <a:cubicBezTo>
                    <a:pt x="376196" y="873041"/>
                    <a:pt x="281743" y="835277"/>
                    <a:pt x="333375" y="852487"/>
                  </a:cubicBezTo>
                  <a:cubicBezTo>
                    <a:pt x="372617" y="865567"/>
                    <a:pt x="331319" y="857331"/>
                    <a:pt x="395288" y="862012"/>
                  </a:cubicBezTo>
                  <a:cubicBezTo>
                    <a:pt x="413564" y="863349"/>
                    <a:pt x="450056" y="866775"/>
                    <a:pt x="450056" y="866775"/>
                  </a:cubicBezTo>
                  <a:cubicBezTo>
                    <a:pt x="464843" y="870471"/>
                    <a:pt x="468789" y="868839"/>
                    <a:pt x="478631" y="878681"/>
                  </a:cubicBezTo>
                  <a:cubicBezTo>
                    <a:pt x="486591" y="886641"/>
                    <a:pt x="487192" y="892471"/>
                    <a:pt x="492919" y="902494"/>
                  </a:cubicBezTo>
                  <a:cubicBezTo>
                    <a:pt x="496634" y="908996"/>
                    <a:pt x="500972" y="915123"/>
                    <a:pt x="504825" y="921544"/>
                  </a:cubicBezTo>
                  <a:cubicBezTo>
                    <a:pt x="507206" y="925513"/>
                    <a:pt x="509127" y="929797"/>
                    <a:pt x="511969" y="933450"/>
                  </a:cubicBezTo>
                  <a:cubicBezTo>
                    <a:pt x="514726" y="936994"/>
                    <a:pt x="518572" y="939566"/>
                    <a:pt x="521494" y="942975"/>
                  </a:cubicBezTo>
                  <a:cubicBezTo>
                    <a:pt x="523356" y="945148"/>
                    <a:pt x="523927" y="948456"/>
                    <a:pt x="526256" y="950119"/>
                  </a:cubicBezTo>
                  <a:cubicBezTo>
                    <a:pt x="535229" y="956528"/>
                    <a:pt x="545656" y="960670"/>
                    <a:pt x="554831" y="966787"/>
                  </a:cubicBezTo>
                  <a:cubicBezTo>
                    <a:pt x="557212" y="968375"/>
                    <a:pt x="559376" y="970351"/>
                    <a:pt x="561975" y="971550"/>
                  </a:cubicBezTo>
                  <a:cubicBezTo>
                    <a:pt x="569737" y="975133"/>
                    <a:pt x="585788" y="981075"/>
                    <a:pt x="585788" y="981075"/>
                  </a:cubicBezTo>
                  <a:cubicBezTo>
                    <a:pt x="601822" y="1002456"/>
                    <a:pt x="581738" y="978633"/>
                    <a:pt x="607219" y="997744"/>
                  </a:cubicBezTo>
                  <a:cubicBezTo>
                    <a:pt x="618928" y="1006526"/>
                    <a:pt x="628378" y="1018201"/>
                    <a:pt x="640556" y="1026319"/>
                  </a:cubicBezTo>
                  <a:cubicBezTo>
                    <a:pt x="645319" y="1029494"/>
                    <a:pt x="649910" y="1032942"/>
                    <a:pt x="654844" y="1035844"/>
                  </a:cubicBezTo>
                  <a:cubicBezTo>
                    <a:pt x="663417" y="1040886"/>
                    <a:pt x="672604" y="1044860"/>
                    <a:pt x="681038" y="1050131"/>
                  </a:cubicBezTo>
                  <a:cubicBezTo>
                    <a:pt x="684716" y="1052430"/>
                    <a:pt x="696545" y="1062245"/>
                    <a:pt x="700088" y="1066800"/>
                  </a:cubicBezTo>
                  <a:cubicBezTo>
                    <a:pt x="703602" y="1071318"/>
                    <a:pt x="705989" y="1076657"/>
                    <a:pt x="709613" y="1081087"/>
                  </a:cubicBezTo>
                  <a:cubicBezTo>
                    <a:pt x="713167" y="1085431"/>
                    <a:pt x="717550" y="1089025"/>
                    <a:pt x="721519" y="1092994"/>
                  </a:cubicBezTo>
                  <a:cubicBezTo>
                    <a:pt x="729748" y="1117683"/>
                    <a:pt x="721584" y="1097858"/>
                    <a:pt x="738188" y="1123950"/>
                  </a:cubicBezTo>
                  <a:cubicBezTo>
                    <a:pt x="740094" y="1126945"/>
                    <a:pt x="741189" y="1130393"/>
                    <a:pt x="742950" y="1133475"/>
                  </a:cubicBezTo>
                  <a:cubicBezTo>
                    <a:pt x="747543" y="1141512"/>
                    <a:pt x="752545" y="1149308"/>
                    <a:pt x="757238" y="1157287"/>
                  </a:cubicBezTo>
                  <a:cubicBezTo>
                    <a:pt x="760483" y="1162803"/>
                    <a:pt x="761847" y="1169859"/>
                    <a:pt x="766763" y="1173956"/>
                  </a:cubicBezTo>
                  <a:cubicBezTo>
                    <a:pt x="771525" y="1177925"/>
                    <a:pt x="777046" y="1181130"/>
                    <a:pt x="781050" y="1185862"/>
                  </a:cubicBezTo>
                  <a:cubicBezTo>
                    <a:pt x="785887" y="1191578"/>
                    <a:pt x="788694" y="1198755"/>
                    <a:pt x="792956" y="1204912"/>
                  </a:cubicBezTo>
                  <a:cubicBezTo>
                    <a:pt x="795849" y="1209091"/>
                    <a:pt x="799662" y="1212590"/>
                    <a:pt x="802481" y="1216819"/>
                  </a:cubicBezTo>
                  <a:cubicBezTo>
                    <a:pt x="804450" y="1219773"/>
                    <a:pt x="805520" y="1223241"/>
                    <a:pt x="807244" y="1226344"/>
                  </a:cubicBezTo>
                  <a:cubicBezTo>
                    <a:pt x="809492" y="1230390"/>
                    <a:pt x="812007" y="1234281"/>
                    <a:pt x="814388" y="1238250"/>
                  </a:cubicBezTo>
                  <a:cubicBezTo>
                    <a:pt x="816209" y="1245535"/>
                    <a:pt x="816050" y="1249438"/>
                    <a:pt x="821531" y="1254919"/>
                  </a:cubicBezTo>
                  <a:cubicBezTo>
                    <a:pt x="823555" y="1256943"/>
                    <a:pt x="826294" y="1258094"/>
                    <a:pt x="828675" y="1259681"/>
                  </a:cubicBezTo>
                  <a:cubicBezTo>
                    <a:pt x="829984" y="1263610"/>
                    <a:pt x="832147" y="1273650"/>
                    <a:pt x="838200" y="1273969"/>
                  </a:cubicBezTo>
                  <a:cubicBezTo>
                    <a:pt x="850981" y="1274642"/>
                    <a:pt x="863565" y="1270479"/>
                    <a:pt x="876300" y="1269206"/>
                  </a:cubicBezTo>
                  <a:cubicBezTo>
                    <a:pt x="912848" y="1265552"/>
                    <a:pt x="892197" y="1267815"/>
                    <a:pt x="938213" y="1262062"/>
                  </a:cubicBezTo>
                  <a:cubicBezTo>
                    <a:pt x="936625" y="1254918"/>
                    <a:pt x="935096" y="1247762"/>
                    <a:pt x="933450" y="1240631"/>
                  </a:cubicBezTo>
                  <a:cubicBezTo>
                    <a:pt x="932714" y="1237442"/>
                    <a:pt x="932104" y="1234211"/>
                    <a:pt x="931069" y="1231106"/>
                  </a:cubicBezTo>
                  <a:cubicBezTo>
                    <a:pt x="929717" y="1227051"/>
                    <a:pt x="927658" y="1223255"/>
                    <a:pt x="926306" y="1219200"/>
                  </a:cubicBezTo>
                  <a:cubicBezTo>
                    <a:pt x="924479" y="1213718"/>
                    <a:pt x="924456" y="1207523"/>
                    <a:pt x="921544" y="1202531"/>
                  </a:cubicBezTo>
                  <a:cubicBezTo>
                    <a:pt x="918716" y="1197683"/>
                    <a:pt x="913084" y="1195055"/>
                    <a:pt x="909638" y="1190625"/>
                  </a:cubicBezTo>
                  <a:cubicBezTo>
                    <a:pt x="907459" y="1187823"/>
                    <a:pt x="906463" y="1184275"/>
                    <a:pt x="904875" y="1181100"/>
                  </a:cubicBezTo>
                  <a:cubicBezTo>
                    <a:pt x="904081" y="1177925"/>
                    <a:pt x="903958" y="1174502"/>
                    <a:pt x="902494" y="1171575"/>
                  </a:cubicBezTo>
                  <a:cubicBezTo>
                    <a:pt x="900719" y="1168025"/>
                    <a:pt x="897552" y="1165352"/>
                    <a:pt x="895350" y="1162050"/>
                  </a:cubicBezTo>
                  <a:cubicBezTo>
                    <a:pt x="892783" y="1158199"/>
                    <a:pt x="890587" y="1154113"/>
                    <a:pt x="888206" y="1150144"/>
                  </a:cubicBezTo>
                  <a:cubicBezTo>
                    <a:pt x="883983" y="1133249"/>
                    <a:pt x="887588" y="1142435"/>
                    <a:pt x="871538" y="1121569"/>
                  </a:cubicBezTo>
                  <a:cubicBezTo>
                    <a:pt x="868439" y="1117540"/>
                    <a:pt x="865982" y="1112837"/>
                    <a:pt x="862013" y="1109662"/>
                  </a:cubicBezTo>
                  <a:cubicBezTo>
                    <a:pt x="858044" y="1106487"/>
                    <a:pt x="853525" y="1103898"/>
                    <a:pt x="850106" y="1100137"/>
                  </a:cubicBezTo>
                  <a:cubicBezTo>
                    <a:pt x="827139" y="1074875"/>
                    <a:pt x="847820" y="1089883"/>
                    <a:pt x="831056" y="1078706"/>
                  </a:cubicBezTo>
                  <a:cubicBezTo>
                    <a:pt x="822830" y="1066367"/>
                    <a:pt x="820064" y="1061119"/>
                    <a:pt x="809625" y="1050131"/>
                  </a:cubicBezTo>
                  <a:cubicBezTo>
                    <a:pt x="798801" y="1038737"/>
                    <a:pt x="786439" y="1028791"/>
                    <a:pt x="776288" y="1016794"/>
                  </a:cubicBezTo>
                  <a:lnTo>
                    <a:pt x="750094" y="985837"/>
                  </a:lnTo>
                  <a:cubicBezTo>
                    <a:pt x="746840" y="981933"/>
                    <a:pt x="744163" y="977525"/>
                    <a:pt x="740569" y="973931"/>
                  </a:cubicBezTo>
                  <a:cubicBezTo>
                    <a:pt x="733425" y="966787"/>
                    <a:pt x="727220" y="958562"/>
                    <a:pt x="719138" y="952500"/>
                  </a:cubicBezTo>
                  <a:cubicBezTo>
                    <a:pt x="706745" y="943205"/>
                    <a:pt x="708142" y="944954"/>
                    <a:pt x="695325" y="931069"/>
                  </a:cubicBezTo>
                  <a:cubicBezTo>
                    <a:pt x="690361" y="925692"/>
                    <a:pt x="686213" y="919575"/>
                    <a:pt x="681038" y="914400"/>
                  </a:cubicBezTo>
                  <a:cubicBezTo>
                    <a:pt x="676654" y="910016"/>
                    <a:pt x="671337" y="906664"/>
                    <a:pt x="666750" y="902494"/>
                  </a:cubicBezTo>
                  <a:cubicBezTo>
                    <a:pt x="662597" y="898718"/>
                    <a:pt x="659106" y="894240"/>
                    <a:pt x="654844" y="890587"/>
                  </a:cubicBezTo>
                  <a:cubicBezTo>
                    <a:pt x="650556" y="886911"/>
                    <a:pt x="632444" y="874714"/>
                    <a:pt x="626269" y="866775"/>
                  </a:cubicBezTo>
                  <a:cubicBezTo>
                    <a:pt x="622755" y="862257"/>
                    <a:pt x="619778" y="857341"/>
                    <a:pt x="616744" y="852487"/>
                  </a:cubicBezTo>
                  <a:lnTo>
                    <a:pt x="604838" y="833437"/>
                  </a:lnTo>
                  <a:cubicBezTo>
                    <a:pt x="616637" y="798041"/>
                    <a:pt x="603224" y="830820"/>
                    <a:pt x="695325" y="823912"/>
                  </a:cubicBezTo>
                  <a:cubicBezTo>
                    <a:pt x="698179" y="823698"/>
                    <a:pt x="700179" y="820867"/>
                    <a:pt x="702469" y="819150"/>
                  </a:cubicBezTo>
                  <a:cubicBezTo>
                    <a:pt x="709709" y="813720"/>
                    <a:pt x="717501" y="808880"/>
                    <a:pt x="723900" y="802481"/>
                  </a:cubicBezTo>
                  <a:cubicBezTo>
                    <a:pt x="763370" y="763011"/>
                    <a:pt x="713809" y="811449"/>
                    <a:pt x="745331" y="783431"/>
                  </a:cubicBezTo>
                  <a:cubicBezTo>
                    <a:pt x="777710" y="754650"/>
                    <a:pt x="738448" y="787934"/>
                    <a:pt x="766763" y="759619"/>
                  </a:cubicBezTo>
                  <a:cubicBezTo>
                    <a:pt x="769569" y="756813"/>
                    <a:pt x="773113" y="754856"/>
                    <a:pt x="776288" y="752475"/>
                  </a:cubicBezTo>
                  <a:cubicBezTo>
                    <a:pt x="778669" y="748506"/>
                    <a:pt x="781361" y="744709"/>
                    <a:pt x="783431" y="740569"/>
                  </a:cubicBezTo>
                  <a:cubicBezTo>
                    <a:pt x="784554" y="738324"/>
                    <a:pt x="784354" y="735468"/>
                    <a:pt x="785813" y="733425"/>
                  </a:cubicBezTo>
                  <a:cubicBezTo>
                    <a:pt x="788423" y="729771"/>
                    <a:pt x="792381" y="727279"/>
                    <a:pt x="795338" y="723900"/>
                  </a:cubicBezTo>
                  <a:cubicBezTo>
                    <a:pt x="797951" y="720913"/>
                    <a:pt x="799531" y="717030"/>
                    <a:pt x="802481" y="714375"/>
                  </a:cubicBezTo>
                  <a:cubicBezTo>
                    <a:pt x="807556" y="709807"/>
                    <a:pt x="813469" y="706257"/>
                    <a:pt x="819150" y="702469"/>
                  </a:cubicBezTo>
                  <a:cubicBezTo>
                    <a:pt x="823001" y="699902"/>
                    <a:pt x="827616" y="698421"/>
                    <a:pt x="831056" y="695325"/>
                  </a:cubicBezTo>
                  <a:cubicBezTo>
                    <a:pt x="835664" y="691178"/>
                    <a:pt x="838579" y="685421"/>
                    <a:pt x="842963" y="681037"/>
                  </a:cubicBezTo>
                  <a:cubicBezTo>
                    <a:pt x="871538" y="652462"/>
                    <a:pt x="838994" y="691355"/>
                    <a:pt x="864394" y="659606"/>
                  </a:cubicBezTo>
                  <a:cubicBezTo>
                    <a:pt x="866618" y="652934"/>
                    <a:pt x="870604" y="640041"/>
                    <a:pt x="873919" y="633412"/>
                  </a:cubicBezTo>
                  <a:cubicBezTo>
                    <a:pt x="875989" y="629272"/>
                    <a:pt x="878682" y="625475"/>
                    <a:pt x="881063" y="621506"/>
                  </a:cubicBezTo>
                  <a:cubicBezTo>
                    <a:pt x="893717" y="577213"/>
                    <a:pt x="873611" y="643714"/>
                    <a:pt x="902494" y="571500"/>
                  </a:cubicBezTo>
                  <a:cubicBezTo>
                    <a:pt x="908574" y="556298"/>
                    <a:pt x="905344" y="563417"/>
                    <a:pt x="912019" y="550069"/>
                  </a:cubicBezTo>
                  <a:cubicBezTo>
                    <a:pt x="912813" y="544513"/>
                    <a:pt x="913547" y="538947"/>
                    <a:pt x="914400" y="533400"/>
                  </a:cubicBezTo>
                  <a:cubicBezTo>
                    <a:pt x="915134" y="528628"/>
                    <a:pt x="916923" y="523938"/>
                    <a:pt x="916781" y="519112"/>
                  </a:cubicBezTo>
                  <a:cubicBezTo>
                    <a:pt x="916126" y="496840"/>
                    <a:pt x="915357" y="474467"/>
                    <a:pt x="912019" y="452437"/>
                  </a:cubicBezTo>
                  <a:cubicBezTo>
                    <a:pt x="911326" y="447861"/>
                    <a:pt x="906945" y="444671"/>
                    <a:pt x="904875" y="440531"/>
                  </a:cubicBezTo>
                  <a:cubicBezTo>
                    <a:pt x="902963" y="436708"/>
                    <a:pt x="901465" y="432680"/>
                    <a:pt x="900113" y="428625"/>
                  </a:cubicBezTo>
                  <a:cubicBezTo>
                    <a:pt x="898286" y="423143"/>
                    <a:pt x="897177" y="417438"/>
                    <a:pt x="895350" y="411956"/>
                  </a:cubicBezTo>
                  <a:cubicBezTo>
                    <a:pt x="893998" y="407901"/>
                    <a:pt x="891940" y="404105"/>
                    <a:pt x="890588" y="400050"/>
                  </a:cubicBezTo>
                  <a:cubicBezTo>
                    <a:pt x="880334" y="369289"/>
                    <a:pt x="898348" y="415883"/>
                    <a:pt x="883444" y="378619"/>
                  </a:cubicBezTo>
                  <a:cubicBezTo>
                    <a:pt x="866961" y="246770"/>
                    <a:pt x="884967" y="401738"/>
                    <a:pt x="873919" y="78581"/>
                  </a:cubicBezTo>
                  <a:cubicBezTo>
                    <a:pt x="873722" y="72806"/>
                    <a:pt x="871131" y="67343"/>
                    <a:pt x="869156" y="61912"/>
                  </a:cubicBezTo>
                  <a:cubicBezTo>
                    <a:pt x="866226" y="53855"/>
                    <a:pt x="859282" y="44719"/>
                    <a:pt x="854869" y="38100"/>
                  </a:cubicBezTo>
                  <a:cubicBezTo>
                    <a:pt x="848238" y="28155"/>
                    <a:pt x="852129" y="32979"/>
                    <a:pt x="842963" y="23812"/>
                  </a:cubicBezTo>
                  <a:cubicBezTo>
                    <a:pt x="842169" y="18256"/>
                    <a:pt x="844776" y="10873"/>
                    <a:pt x="840581" y="7144"/>
                  </a:cubicBezTo>
                  <a:cubicBezTo>
                    <a:pt x="835798" y="2893"/>
                    <a:pt x="827930" y="4762"/>
                    <a:pt x="821531" y="4762"/>
                  </a:cubicBezTo>
                  <a:cubicBezTo>
                    <a:pt x="805636" y="4762"/>
                    <a:pt x="789781" y="6350"/>
                    <a:pt x="773906" y="7144"/>
                  </a:cubicBezTo>
                  <a:cubicBezTo>
                    <a:pt x="720239" y="15400"/>
                    <a:pt x="743107" y="13794"/>
                    <a:pt x="661988" y="9525"/>
                  </a:cubicBezTo>
                  <a:cubicBezTo>
                    <a:pt x="658720" y="9353"/>
                    <a:pt x="655672" y="7786"/>
                    <a:pt x="652463" y="7144"/>
                  </a:cubicBezTo>
                  <a:cubicBezTo>
                    <a:pt x="647728" y="6197"/>
                    <a:pt x="642938" y="5556"/>
                    <a:pt x="638175" y="4762"/>
                  </a:cubicBezTo>
                  <a:cubicBezTo>
                    <a:pt x="625532" y="-295"/>
                    <a:pt x="622300" y="794"/>
                    <a:pt x="619125" y="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89" name="Rectangle: Rounded Corners 88">
              <a:extLst>
                <a:ext uri="{FF2B5EF4-FFF2-40B4-BE49-F238E27FC236}">
                  <a16:creationId xmlns:a16="http://schemas.microsoft.com/office/drawing/2014/main" id="{7281DE1B-8464-27AE-7B7D-DF6DC816104D}"/>
                </a:ext>
              </a:extLst>
            </p:cNvPr>
            <p:cNvSpPr/>
            <p:nvPr/>
          </p:nvSpPr>
          <p:spPr bwMode="auto">
            <a:xfrm rot="178571">
              <a:off x="4912228" y="1914486"/>
              <a:ext cx="502444" cy="90636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CB208CD8-E611-0282-2CD6-DA71ADC9893A}"/>
                </a:ext>
              </a:extLst>
            </p:cNvPr>
            <p:cNvSpPr/>
            <p:nvPr/>
          </p:nvSpPr>
          <p:spPr bwMode="auto">
            <a:xfrm rot="6056937">
              <a:off x="4850866" y="2259944"/>
              <a:ext cx="677208" cy="120243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1" name="Rectangle: Rounded Corners 90">
              <a:extLst>
                <a:ext uri="{FF2B5EF4-FFF2-40B4-BE49-F238E27FC236}">
                  <a16:creationId xmlns:a16="http://schemas.microsoft.com/office/drawing/2014/main" id="{9F4B3829-B547-F9D5-F765-E987A7962946}"/>
                </a:ext>
              </a:extLst>
            </p:cNvPr>
            <p:cNvSpPr/>
            <p:nvPr/>
          </p:nvSpPr>
          <p:spPr bwMode="auto">
            <a:xfrm rot="1754964">
              <a:off x="5005783" y="2128738"/>
              <a:ext cx="648916" cy="102431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2" name="Rectangle: Rounded Corners 91">
              <a:extLst>
                <a:ext uri="{FF2B5EF4-FFF2-40B4-BE49-F238E27FC236}">
                  <a16:creationId xmlns:a16="http://schemas.microsoft.com/office/drawing/2014/main" id="{8C540A1C-03BF-37D7-2EAC-B05E2C7BA0EA}"/>
                </a:ext>
              </a:extLst>
            </p:cNvPr>
            <p:cNvSpPr/>
            <p:nvPr/>
          </p:nvSpPr>
          <p:spPr bwMode="auto">
            <a:xfrm rot="3602406">
              <a:off x="5348882" y="1960403"/>
              <a:ext cx="287045" cy="113153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3" name="Rectangle: Rounded Corners 92">
              <a:extLst>
                <a:ext uri="{FF2B5EF4-FFF2-40B4-BE49-F238E27FC236}">
                  <a16:creationId xmlns:a16="http://schemas.microsoft.com/office/drawing/2014/main" id="{7307BA3B-6937-86BD-6BC5-C9668DFABCDB}"/>
                </a:ext>
              </a:extLst>
            </p:cNvPr>
            <p:cNvSpPr/>
            <p:nvPr/>
          </p:nvSpPr>
          <p:spPr bwMode="auto">
            <a:xfrm rot="20432518">
              <a:off x="5253198" y="2478053"/>
              <a:ext cx="255685" cy="94027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4A8F6946-D8F7-9D6E-4710-262B719FF09F}"/>
                </a:ext>
              </a:extLst>
            </p:cNvPr>
            <p:cNvSpPr/>
            <p:nvPr/>
          </p:nvSpPr>
          <p:spPr bwMode="auto">
            <a:xfrm rot="5630689">
              <a:off x="5066326" y="2253586"/>
              <a:ext cx="598307" cy="118484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5" name="Rectangle: Rounded Corners 94">
              <a:extLst>
                <a:ext uri="{FF2B5EF4-FFF2-40B4-BE49-F238E27FC236}">
                  <a16:creationId xmlns:a16="http://schemas.microsoft.com/office/drawing/2014/main" id="{FDF280C1-4805-079B-AF13-E7262DCA7D10}"/>
                </a:ext>
              </a:extLst>
            </p:cNvPr>
            <p:cNvSpPr/>
            <p:nvPr/>
          </p:nvSpPr>
          <p:spPr bwMode="auto">
            <a:xfrm rot="904825">
              <a:off x="4916193" y="2308030"/>
              <a:ext cx="396531" cy="98446"/>
            </a:xfrm>
            <a:prstGeom prst="roundRect">
              <a:avLst>
                <a:gd name="adj" fmla="val 36233"/>
              </a:avLst>
            </a:prstGeom>
            <a:gradFill flip="none" rotWithShape="1">
              <a:gsLst>
                <a:gs pos="0">
                  <a:schemeClr val="accent5"/>
                </a:gs>
                <a:gs pos="97087">
                  <a:schemeClr val="accent5">
                    <a:lumMod val="75000"/>
                  </a:schemeClr>
                </a:gs>
                <a:gs pos="59000">
                  <a:schemeClr val="accent5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0">
              <a:solidFill>
                <a:schemeClr val="accent5">
                  <a:lumMod val="75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D75804F-06E0-2897-EEA9-3C2B0D4BC1EB}"/>
                </a:ext>
              </a:extLst>
            </p:cNvPr>
            <p:cNvSpPr/>
            <p:nvPr/>
          </p:nvSpPr>
          <p:spPr bwMode="auto">
            <a:xfrm>
              <a:off x="5041263" y="2193184"/>
              <a:ext cx="271547" cy="142875"/>
            </a:xfrm>
            <a:custGeom>
              <a:avLst/>
              <a:gdLst>
                <a:gd name="connsiteX0" fmla="*/ 0 w 271547"/>
                <a:gd name="connsiteY0" fmla="*/ 64294 h 142875"/>
                <a:gd name="connsiteX1" fmla="*/ 0 w 271547"/>
                <a:gd name="connsiteY1" fmla="*/ 64294 h 142875"/>
                <a:gd name="connsiteX2" fmla="*/ 28575 w 271547"/>
                <a:gd name="connsiteY2" fmla="*/ 61913 h 142875"/>
                <a:gd name="connsiteX3" fmla="*/ 30957 w 271547"/>
                <a:gd name="connsiteY3" fmla="*/ 54769 h 142875"/>
                <a:gd name="connsiteX4" fmla="*/ 33338 w 271547"/>
                <a:gd name="connsiteY4" fmla="*/ 26194 h 142875"/>
                <a:gd name="connsiteX5" fmla="*/ 38100 w 271547"/>
                <a:gd name="connsiteY5" fmla="*/ 16669 h 142875"/>
                <a:gd name="connsiteX6" fmla="*/ 47625 w 271547"/>
                <a:gd name="connsiteY6" fmla="*/ 7144 h 142875"/>
                <a:gd name="connsiteX7" fmla="*/ 64294 w 271547"/>
                <a:gd name="connsiteY7" fmla="*/ 0 h 142875"/>
                <a:gd name="connsiteX8" fmla="*/ 95250 w 271547"/>
                <a:gd name="connsiteY8" fmla="*/ 2382 h 142875"/>
                <a:gd name="connsiteX9" fmla="*/ 104775 w 271547"/>
                <a:gd name="connsiteY9" fmla="*/ 9525 h 142875"/>
                <a:gd name="connsiteX10" fmla="*/ 116682 w 271547"/>
                <a:gd name="connsiteY10" fmla="*/ 14288 h 142875"/>
                <a:gd name="connsiteX11" fmla="*/ 133350 w 271547"/>
                <a:gd name="connsiteY11" fmla="*/ 28575 h 142875"/>
                <a:gd name="connsiteX12" fmla="*/ 145257 w 271547"/>
                <a:gd name="connsiteY12" fmla="*/ 33338 h 142875"/>
                <a:gd name="connsiteX13" fmla="*/ 169069 w 271547"/>
                <a:gd name="connsiteY13" fmla="*/ 42863 h 142875"/>
                <a:gd name="connsiteX14" fmla="*/ 188119 w 271547"/>
                <a:gd name="connsiteY14" fmla="*/ 47625 h 142875"/>
                <a:gd name="connsiteX15" fmla="*/ 207169 w 271547"/>
                <a:gd name="connsiteY15" fmla="*/ 59532 h 142875"/>
                <a:gd name="connsiteX16" fmla="*/ 223838 w 271547"/>
                <a:gd name="connsiteY16" fmla="*/ 69057 h 142875"/>
                <a:gd name="connsiteX17" fmla="*/ 240507 w 271547"/>
                <a:gd name="connsiteY17" fmla="*/ 80963 h 142875"/>
                <a:gd name="connsiteX18" fmla="*/ 245269 w 271547"/>
                <a:gd name="connsiteY18" fmla="*/ 88107 h 142875"/>
                <a:gd name="connsiteX19" fmla="*/ 254794 w 271547"/>
                <a:gd name="connsiteY19" fmla="*/ 116682 h 142875"/>
                <a:gd name="connsiteX20" fmla="*/ 261938 w 271547"/>
                <a:gd name="connsiteY20" fmla="*/ 119063 h 142875"/>
                <a:gd name="connsiteX21" fmla="*/ 264319 w 271547"/>
                <a:gd name="connsiteY21" fmla="*/ 142875 h 142875"/>
                <a:gd name="connsiteX22" fmla="*/ 242888 w 271547"/>
                <a:gd name="connsiteY22" fmla="*/ 140494 h 142875"/>
                <a:gd name="connsiteX23" fmla="*/ 235744 w 271547"/>
                <a:gd name="connsiteY23" fmla="*/ 135732 h 142875"/>
                <a:gd name="connsiteX24" fmla="*/ 226219 w 271547"/>
                <a:gd name="connsiteY24" fmla="*/ 130969 h 142875"/>
                <a:gd name="connsiteX25" fmla="*/ 211932 w 271547"/>
                <a:gd name="connsiteY25" fmla="*/ 121444 h 142875"/>
                <a:gd name="connsiteX26" fmla="*/ 202407 w 271547"/>
                <a:gd name="connsiteY26" fmla="*/ 116682 h 142875"/>
                <a:gd name="connsiteX27" fmla="*/ 185738 w 271547"/>
                <a:gd name="connsiteY27" fmla="*/ 104775 h 142875"/>
                <a:gd name="connsiteX28" fmla="*/ 166688 w 271547"/>
                <a:gd name="connsiteY28" fmla="*/ 100013 h 142875"/>
                <a:gd name="connsiteX29" fmla="*/ 104775 w 271547"/>
                <a:gd name="connsiteY29" fmla="*/ 92869 h 142875"/>
                <a:gd name="connsiteX30" fmla="*/ 88107 w 271547"/>
                <a:gd name="connsiteY30" fmla="*/ 88107 h 142875"/>
                <a:gd name="connsiteX31" fmla="*/ 78582 w 271547"/>
                <a:gd name="connsiteY31" fmla="*/ 85725 h 142875"/>
                <a:gd name="connsiteX32" fmla="*/ 54769 w 271547"/>
                <a:gd name="connsiteY32" fmla="*/ 83344 h 142875"/>
                <a:gd name="connsiteX33" fmla="*/ 23813 w 271547"/>
                <a:gd name="connsiteY33" fmla="*/ 76200 h 142875"/>
                <a:gd name="connsiteX34" fmla="*/ 9525 w 271547"/>
                <a:gd name="connsiteY34" fmla="*/ 71438 h 142875"/>
                <a:gd name="connsiteX35" fmla="*/ 0 w 271547"/>
                <a:gd name="connsiteY35" fmla="*/ 64294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71547" h="142875">
                  <a:moveTo>
                    <a:pt x="0" y="64294"/>
                  </a:moveTo>
                  <a:lnTo>
                    <a:pt x="0" y="64294"/>
                  </a:lnTo>
                  <a:cubicBezTo>
                    <a:pt x="9525" y="63500"/>
                    <a:pt x="19440" y="64724"/>
                    <a:pt x="28575" y="61913"/>
                  </a:cubicBezTo>
                  <a:cubicBezTo>
                    <a:pt x="30974" y="61175"/>
                    <a:pt x="30625" y="57257"/>
                    <a:pt x="30957" y="54769"/>
                  </a:cubicBezTo>
                  <a:cubicBezTo>
                    <a:pt x="32220" y="45295"/>
                    <a:pt x="31577" y="35588"/>
                    <a:pt x="33338" y="26194"/>
                  </a:cubicBezTo>
                  <a:cubicBezTo>
                    <a:pt x="33992" y="22705"/>
                    <a:pt x="35970" y="19509"/>
                    <a:pt x="38100" y="16669"/>
                  </a:cubicBezTo>
                  <a:cubicBezTo>
                    <a:pt x="40794" y="13077"/>
                    <a:pt x="44033" y="9838"/>
                    <a:pt x="47625" y="7144"/>
                  </a:cubicBezTo>
                  <a:cubicBezTo>
                    <a:pt x="52330" y="3615"/>
                    <a:pt x="58779" y="1839"/>
                    <a:pt x="64294" y="0"/>
                  </a:cubicBezTo>
                  <a:cubicBezTo>
                    <a:pt x="74613" y="794"/>
                    <a:pt x="85176" y="12"/>
                    <a:pt x="95250" y="2382"/>
                  </a:cubicBezTo>
                  <a:cubicBezTo>
                    <a:pt x="99113" y="3291"/>
                    <a:pt x="101306" y="7598"/>
                    <a:pt x="104775" y="9525"/>
                  </a:cubicBezTo>
                  <a:cubicBezTo>
                    <a:pt x="108512" y="11601"/>
                    <a:pt x="112713" y="12700"/>
                    <a:pt x="116682" y="14288"/>
                  </a:cubicBezTo>
                  <a:cubicBezTo>
                    <a:pt x="122098" y="19705"/>
                    <a:pt x="126473" y="24755"/>
                    <a:pt x="133350" y="28575"/>
                  </a:cubicBezTo>
                  <a:cubicBezTo>
                    <a:pt x="137087" y="30651"/>
                    <a:pt x="141351" y="31602"/>
                    <a:pt x="145257" y="33338"/>
                  </a:cubicBezTo>
                  <a:cubicBezTo>
                    <a:pt x="157919" y="38965"/>
                    <a:pt x="153328" y="38928"/>
                    <a:pt x="169069" y="42863"/>
                  </a:cubicBezTo>
                  <a:lnTo>
                    <a:pt x="188119" y="47625"/>
                  </a:lnTo>
                  <a:cubicBezTo>
                    <a:pt x="212263" y="59698"/>
                    <a:pt x="182429" y="44070"/>
                    <a:pt x="207169" y="59532"/>
                  </a:cubicBezTo>
                  <a:cubicBezTo>
                    <a:pt x="215490" y="64732"/>
                    <a:pt x="216776" y="63003"/>
                    <a:pt x="223838" y="69057"/>
                  </a:cubicBezTo>
                  <a:cubicBezTo>
                    <a:pt x="238219" y="81384"/>
                    <a:pt x="227381" y="76588"/>
                    <a:pt x="240507" y="80963"/>
                  </a:cubicBezTo>
                  <a:cubicBezTo>
                    <a:pt x="242094" y="83344"/>
                    <a:pt x="244291" y="85417"/>
                    <a:pt x="245269" y="88107"/>
                  </a:cubicBezTo>
                  <a:cubicBezTo>
                    <a:pt x="246805" y="92332"/>
                    <a:pt x="249322" y="111210"/>
                    <a:pt x="254794" y="116682"/>
                  </a:cubicBezTo>
                  <a:cubicBezTo>
                    <a:pt x="256569" y="118457"/>
                    <a:pt x="259557" y="118269"/>
                    <a:pt x="261938" y="119063"/>
                  </a:cubicBezTo>
                  <a:cubicBezTo>
                    <a:pt x="273665" y="136652"/>
                    <a:pt x="274897" y="128771"/>
                    <a:pt x="264319" y="142875"/>
                  </a:cubicBezTo>
                  <a:cubicBezTo>
                    <a:pt x="257175" y="142081"/>
                    <a:pt x="249861" y="142237"/>
                    <a:pt x="242888" y="140494"/>
                  </a:cubicBezTo>
                  <a:cubicBezTo>
                    <a:pt x="240112" y="139800"/>
                    <a:pt x="238229" y="137152"/>
                    <a:pt x="235744" y="135732"/>
                  </a:cubicBezTo>
                  <a:cubicBezTo>
                    <a:pt x="232662" y="133971"/>
                    <a:pt x="229263" y="132795"/>
                    <a:pt x="226219" y="130969"/>
                  </a:cubicBezTo>
                  <a:cubicBezTo>
                    <a:pt x="221311" y="128024"/>
                    <a:pt x="217052" y="124003"/>
                    <a:pt x="211932" y="121444"/>
                  </a:cubicBezTo>
                  <a:cubicBezTo>
                    <a:pt x="208757" y="119857"/>
                    <a:pt x="205417" y="118563"/>
                    <a:pt x="202407" y="116682"/>
                  </a:cubicBezTo>
                  <a:cubicBezTo>
                    <a:pt x="198094" y="113987"/>
                    <a:pt x="190774" y="107293"/>
                    <a:pt x="185738" y="104775"/>
                  </a:cubicBezTo>
                  <a:cubicBezTo>
                    <a:pt x="181062" y="102437"/>
                    <a:pt x="170886" y="100754"/>
                    <a:pt x="166688" y="100013"/>
                  </a:cubicBezTo>
                  <a:cubicBezTo>
                    <a:pt x="130812" y="93682"/>
                    <a:pt x="143490" y="95634"/>
                    <a:pt x="104775" y="92869"/>
                  </a:cubicBezTo>
                  <a:lnTo>
                    <a:pt x="88107" y="88107"/>
                  </a:lnTo>
                  <a:cubicBezTo>
                    <a:pt x="84950" y="87246"/>
                    <a:pt x="81822" y="86188"/>
                    <a:pt x="78582" y="85725"/>
                  </a:cubicBezTo>
                  <a:cubicBezTo>
                    <a:pt x="70685" y="84597"/>
                    <a:pt x="62707" y="84138"/>
                    <a:pt x="54769" y="83344"/>
                  </a:cubicBezTo>
                  <a:cubicBezTo>
                    <a:pt x="45318" y="81454"/>
                    <a:pt x="32438" y="79075"/>
                    <a:pt x="23813" y="76200"/>
                  </a:cubicBezTo>
                  <a:cubicBezTo>
                    <a:pt x="19050" y="74613"/>
                    <a:pt x="14015" y="73683"/>
                    <a:pt x="9525" y="71438"/>
                  </a:cubicBezTo>
                  <a:lnTo>
                    <a:pt x="0" y="64294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3C0B387A-D923-415E-04BD-E8C013E4081E}"/>
                </a:ext>
              </a:extLst>
            </p:cNvPr>
            <p:cNvSpPr/>
            <p:nvPr/>
          </p:nvSpPr>
          <p:spPr bwMode="auto">
            <a:xfrm>
              <a:off x="4890945" y="1963665"/>
              <a:ext cx="262362" cy="173831"/>
            </a:xfrm>
            <a:custGeom>
              <a:avLst/>
              <a:gdLst>
                <a:gd name="connsiteX0" fmla="*/ 40906 w 262362"/>
                <a:gd name="connsiteY0" fmla="*/ 0 h 173831"/>
                <a:gd name="connsiteX1" fmla="*/ 64718 w 262362"/>
                <a:gd name="connsiteY1" fmla="*/ 40481 h 173831"/>
                <a:gd name="connsiteX2" fmla="*/ 55193 w 262362"/>
                <a:gd name="connsiteY2" fmla="*/ 42863 h 173831"/>
                <a:gd name="connsiteX3" fmla="*/ 36143 w 262362"/>
                <a:gd name="connsiteY3" fmla="*/ 52388 h 173831"/>
                <a:gd name="connsiteX4" fmla="*/ 24237 w 262362"/>
                <a:gd name="connsiteY4" fmla="*/ 61913 h 173831"/>
                <a:gd name="connsiteX5" fmla="*/ 9949 w 262362"/>
                <a:gd name="connsiteY5" fmla="*/ 71438 h 173831"/>
                <a:gd name="connsiteX6" fmla="*/ 424 w 262362"/>
                <a:gd name="connsiteY6" fmla="*/ 85725 h 173831"/>
                <a:gd name="connsiteX7" fmla="*/ 5187 w 262362"/>
                <a:gd name="connsiteY7" fmla="*/ 126206 h 173831"/>
                <a:gd name="connsiteX8" fmla="*/ 28999 w 262362"/>
                <a:gd name="connsiteY8" fmla="*/ 147638 h 173831"/>
                <a:gd name="connsiteX9" fmla="*/ 38524 w 262362"/>
                <a:gd name="connsiteY9" fmla="*/ 152400 h 173831"/>
                <a:gd name="connsiteX10" fmla="*/ 45668 w 262362"/>
                <a:gd name="connsiteY10" fmla="*/ 157163 h 173831"/>
                <a:gd name="connsiteX11" fmla="*/ 57574 w 262362"/>
                <a:gd name="connsiteY11" fmla="*/ 161925 h 173831"/>
                <a:gd name="connsiteX12" fmla="*/ 81387 w 262362"/>
                <a:gd name="connsiteY12" fmla="*/ 173831 h 173831"/>
                <a:gd name="connsiteX13" fmla="*/ 138537 w 262362"/>
                <a:gd name="connsiteY13" fmla="*/ 171450 h 173831"/>
                <a:gd name="connsiteX14" fmla="*/ 159968 w 262362"/>
                <a:gd name="connsiteY14" fmla="*/ 166688 h 173831"/>
                <a:gd name="connsiteX15" fmla="*/ 186162 w 262362"/>
                <a:gd name="connsiteY15" fmla="*/ 164306 h 173831"/>
                <a:gd name="connsiteX16" fmla="*/ 200449 w 262362"/>
                <a:gd name="connsiteY16" fmla="*/ 161925 h 173831"/>
                <a:gd name="connsiteX17" fmla="*/ 262362 w 262362"/>
                <a:gd name="connsiteY17" fmla="*/ 164306 h 173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2362" h="173831">
                  <a:moveTo>
                    <a:pt x="40906" y="0"/>
                  </a:moveTo>
                  <a:cubicBezTo>
                    <a:pt x="59136" y="13258"/>
                    <a:pt x="77463" y="14991"/>
                    <a:pt x="64718" y="40481"/>
                  </a:cubicBezTo>
                  <a:cubicBezTo>
                    <a:pt x="63254" y="43408"/>
                    <a:pt x="58214" y="41604"/>
                    <a:pt x="55193" y="42863"/>
                  </a:cubicBezTo>
                  <a:cubicBezTo>
                    <a:pt x="48640" y="45594"/>
                    <a:pt x="41687" y="47953"/>
                    <a:pt x="36143" y="52388"/>
                  </a:cubicBezTo>
                  <a:cubicBezTo>
                    <a:pt x="32174" y="55563"/>
                    <a:pt x="28347" y="58924"/>
                    <a:pt x="24237" y="61913"/>
                  </a:cubicBezTo>
                  <a:cubicBezTo>
                    <a:pt x="19608" y="65280"/>
                    <a:pt x="9949" y="71438"/>
                    <a:pt x="9949" y="71438"/>
                  </a:cubicBezTo>
                  <a:cubicBezTo>
                    <a:pt x="6774" y="76200"/>
                    <a:pt x="920" y="80023"/>
                    <a:pt x="424" y="85725"/>
                  </a:cubicBezTo>
                  <a:cubicBezTo>
                    <a:pt x="-753" y="99261"/>
                    <a:pt x="416" y="113484"/>
                    <a:pt x="5187" y="126206"/>
                  </a:cubicBezTo>
                  <a:cubicBezTo>
                    <a:pt x="7301" y="131843"/>
                    <a:pt x="21356" y="143270"/>
                    <a:pt x="28999" y="147638"/>
                  </a:cubicBezTo>
                  <a:cubicBezTo>
                    <a:pt x="32081" y="149399"/>
                    <a:pt x="35442" y="150639"/>
                    <a:pt x="38524" y="152400"/>
                  </a:cubicBezTo>
                  <a:cubicBezTo>
                    <a:pt x="41009" y="153820"/>
                    <a:pt x="43108" y="155883"/>
                    <a:pt x="45668" y="157163"/>
                  </a:cubicBezTo>
                  <a:cubicBezTo>
                    <a:pt x="49491" y="159075"/>
                    <a:pt x="53701" y="160118"/>
                    <a:pt x="57574" y="161925"/>
                  </a:cubicBezTo>
                  <a:cubicBezTo>
                    <a:pt x="65616" y="165678"/>
                    <a:pt x="81387" y="173831"/>
                    <a:pt x="81387" y="173831"/>
                  </a:cubicBezTo>
                  <a:cubicBezTo>
                    <a:pt x="100437" y="173037"/>
                    <a:pt x="119549" y="173176"/>
                    <a:pt x="138537" y="171450"/>
                  </a:cubicBezTo>
                  <a:cubicBezTo>
                    <a:pt x="145825" y="170788"/>
                    <a:pt x="152731" y="167774"/>
                    <a:pt x="159968" y="166688"/>
                  </a:cubicBezTo>
                  <a:cubicBezTo>
                    <a:pt x="168638" y="165387"/>
                    <a:pt x="177455" y="165331"/>
                    <a:pt x="186162" y="164306"/>
                  </a:cubicBezTo>
                  <a:cubicBezTo>
                    <a:pt x="190957" y="163742"/>
                    <a:pt x="195687" y="162719"/>
                    <a:pt x="200449" y="161925"/>
                  </a:cubicBezTo>
                  <a:cubicBezTo>
                    <a:pt x="221085" y="162750"/>
                    <a:pt x="241709" y="164306"/>
                    <a:pt x="262362" y="164306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F13AECEF-74FF-D64F-FA0C-72078DE77041}"/>
                </a:ext>
              </a:extLst>
            </p:cNvPr>
            <p:cNvSpPr/>
            <p:nvPr/>
          </p:nvSpPr>
          <p:spPr bwMode="auto">
            <a:xfrm>
              <a:off x="4857538" y="2083346"/>
              <a:ext cx="131182" cy="219323"/>
            </a:xfrm>
            <a:custGeom>
              <a:avLst/>
              <a:gdLst>
                <a:gd name="connsiteX0" fmla="*/ 78793 w 131182"/>
                <a:gd name="connsiteY0" fmla="*/ 124073 h 219323"/>
                <a:gd name="connsiteX1" fmla="*/ 102606 w 131182"/>
                <a:gd name="connsiteY1" fmla="*/ 131217 h 219323"/>
                <a:gd name="connsiteX2" fmla="*/ 124037 w 131182"/>
                <a:gd name="connsiteY2" fmla="*/ 74067 h 219323"/>
                <a:gd name="connsiteX3" fmla="*/ 119275 w 131182"/>
                <a:gd name="connsiteY3" fmla="*/ 66923 h 219323"/>
                <a:gd name="connsiteX4" fmla="*/ 116893 w 131182"/>
                <a:gd name="connsiteY4" fmla="*/ 55017 h 219323"/>
                <a:gd name="connsiteX5" fmla="*/ 112131 w 131182"/>
                <a:gd name="connsiteY5" fmla="*/ 16917 h 219323"/>
                <a:gd name="connsiteX6" fmla="*/ 107368 w 131182"/>
                <a:gd name="connsiteY6" fmla="*/ 9773 h 219323"/>
                <a:gd name="connsiteX7" fmla="*/ 100225 w 131182"/>
                <a:gd name="connsiteY7" fmla="*/ 7392 h 219323"/>
                <a:gd name="connsiteX8" fmla="*/ 93081 w 131182"/>
                <a:gd name="connsiteY8" fmla="*/ 2629 h 219323"/>
                <a:gd name="connsiteX9" fmla="*/ 38312 w 131182"/>
                <a:gd name="connsiteY9" fmla="*/ 7392 h 219323"/>
                <a:gd name="connsiteX10" fmla="*/ 31168 w 131182"/>
                <a:gd name="connsiteY10" fmla="*/ 14535 h 219323"/>
                <a:gd name="connsiteX11" fmla="*/ 24025 w 131182"/>
                <a:gd name="connsiteY11" fmla="*/ 19298 h 219323"/>
                <a:gd name="connsiteX12" fmla="*/ 16881 w 131182"/>
                <a:gd name="connsiteY12" fmla="*/ 28823 h 219323"/>
                <a:gd name="connsiteX13" fmla="*/ 7356 w 131182"/>
                <a:gd name="connsiteY13" fmla="*/ 38348 h 219323"/>
                <a:gd name="connsiteX14" fmla="*/ 2593 w 131182"/>
                <a:gd name="connsiteY14" fmla="*/ 50254 h 219323"/>
                <a:gd name="connsiteX15" fmla="*/ 9737 w 131182"/>
                <a:gd name="connsiteY15" fmla="*/ 102642 h 219323"/>
                <a:gd name="connsiteX16" fmla="*/ 21643 w 131182"/>
                <a:gd name="connsiteY16" fmla="*/ 112167 h 219323"/>
                <a:gd name="connsiteX17" fmla="*/ 31168 w 131182"/>
                <a:gd name="connsiteY17" fmla="*/ 126454 h 219323"/>
                <a:gd name="connsiteX18" fmla="*/ 47837 w 131182"/>
                <a:gd name="connsiteY18" fmla="*/ 145504 h 219323"/>
                <a:gd name="connsiteX19" fmla="*/ 52600 w 131182"/>
                <a:gd name="connsiteY19" fmla="*/ 157410 h 219323"/>
                <a:gd name="connsiteX20" fmla="*/ 59743 w 131182"/>
                <a:gd name="connsiteY20" fmla="*/ 164554 h 219323"/>
                <a:gd name="connsiteX21" fmla="*/ 64506 w 131182"/>
                <a:gd name="connsiteY21" fmla="*/ 178842 h 219323"/>
                <a:gd name="connsiteX22" fmla="*/ 66887 w 131182"/>
                <a:gd name="connsiteY22" fmla="*/ 193129 h 219323"/>
                <a:gd name="connsiteX23" fmla="*/ 74031 w 131182"/>
                <a:gd name="connsiteY23" fmla="*/ 219323 h 219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31182" h="219323">
                  <a:moveTo>
                    <a:pt x="78793" y="124073"/>
                  </a:moveTo>
                  <a:cubicBezTo>
                    <a:pt x="86731" y="126454"/>
                    <a:pt x="94936" y="134355"/>
                    <a:pt x="102606" y="131217"/>
                  </a:cubicBezTo>
                  <a:cubicBezTo>
                    <a:pt x="140091" y="115883"/>
                    <a:pt x="133014" y="100999"/>
                    <a:pt x="124037" y="74067"/>
                  </a:cubicBezTo>
                  <a:cubicBezTo>
                    <a:pt x="123132" y="71352"/>
                    <a:pt x="120862" y="69304"/>
                    <a:pt x="119275" y="66923"/>
                  </a:cubicBezTo>
                  <a:cubicBezTo>
                    <a:pt x="118481" y="62954"/>
                    <a:pt x="117465" y="59024"/>
                    <a:pt x="116893" y="55017"/>
                  </a:cubicBezTo>
                  <a:cubicBezTo>
                    <a:pt x="115083" y="42347"/>
                    <a:pt x="114768" y="29441"/>
                    <a:pt x="112131" y="16917"/>
                  </a:cubicBezTo>
                  <a:cubicBezTo>
                    <a:pt x="111541" y="14116"/>
                    <a:pt x="109603" y="11561"/>
                    <a:pt x="107368" y="9773"/>
                  </a:cubicBezTo>
                  <a:cubicBezTo>
                    <a:pt x="105408" y="8205"/>
                    <a:pt x="102606" y="8186"/>
                    <a:pt x="100225" y="7392"/>
                  </a:cubicBezTo>
                  <a:cubicBezTo>
                    <a:pt x="97844" y="5804"/>
                    <a:pt x="95712" y="3756"/>
                    <a:pt x="93081" y="2629"/>
                  </a:cubicBezTo>
                  <a:cubicBezTo>
                    <a:pt x="76155" y="-4625"/>
                    <a:pt x="52211" y="5197"/>
                    <a:pt x="38312" y="7392"/>
                  </a:cubicBezTo>
                  <a:cubicBezTo>
                    <a:pt x="35931" y="9773"/>
                    <a:pt x="33755" y="12379"/>
                    <a:pt x="31168" y="14535"/>
                  </a:cubicBezTo>
                  <a:cubicBezTo>
                    <a:pt x="28970" y="16367"/>
                    <a:pt x="26049" y="17274"/>
                    <a:pt x="24025" y="19298"/>
                  </a:cubicBezTo>
                  <a:cubicBezTo>
                    <a:pt x="21219" y="22104"/>
                    <a:pt x="19494" y="25836"/>
                    <a:pt x="16881" y="28823"/>
                  </a:cubicBezTo>
                  <a:cubicBezTo>
                    <a:pt x="13924" y="32202"/>
                    <a:pt x="10531" y="35173"/>
                    <a:pt x="7356" y="38348"/>
                  </a:cubicBezTo>
                  <a:cubicBezTo>
                    <a:pt x="5768" y="42317"/>
                    <a:pt x="3821" y="46160"/>
                    <a:pt x="2593" y="50254"/>
                  </a:cubicBezTo>
                  <a:cubicBezTo>
                    <a:pt x="-2975" y="68812"/>
                    <a:pt x="889" y="81996"/>
                    <a:pt x="9737" y="102642"/>
                  </a:cubicBezTo>
                  <a:cubicBezTo>
                    <a:pt x="11739" y="107313"/>
                    <a:pt x="18243" y="108389"/>
                    <a:pt x="21643" y="112167"/>
                  </a:cubicBezTo>
                  <a:cubicBezTo>
                    <a:pt x="25472" y="116421"/>
                    <a:pt x="27632" y="121953"/>
                    <a:pt x="31168" y="126454"/>
                  </a:cubicBezTo>
                  <a:cubicBezTo>
                    <a:pt x="36381" y="133089"/>
                    <a:pt x="42281" y="139154"/>
                    <a:pt x="47837" y="145504"/>
                  </a:cubicBezTo>
                  <a:cubicBezTo>
                    <a:pt x="49425" y="149473"/>
                    <a:pt x="50335" y="153785"/>
                    <a:pt x="52600" y="157410"/>
                  </a:cubicBezTo>
                  <a:cubicBezTo>
                    <a:pt x="54385" y="160266"/>
                    <a:pt x="58108" y="161610"/>
                    <a:pt x="59743" y="164554"/>
                  </a:cubicBezTo>
                  <a:cubicBezTo>
                    <a:pt x="62181" y="168943"/>
                    <a:pt x="62918" y="174079"/>
                    <a:pt x="64506" y="178842"/>
                  </a:cubicBezTo>
                  <a:cubicBezTo>
                    <a:pt x="65300" y="183604"/>
                    <a:pt x="66249" y="188343"/>
                    <a:pt x="66887" y="193129"/>
                  </a:cubicBezTo>
                  <a:cubicBezTo>
                    <a:pt x="70123" y="217398"/>
                    <a:pt x="63996" y="209288"/>
                    <a:pt x="74031" y="21932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4CCC224-5C0D-A1FA-5FF5-50DDCB9EE3F8}"/>
                </a:ext>
              </a:extLst>
            </p:cNvPr>
            <p:cNvSpPr/>
            <p:nvPr/>
          </p:nvSpPr>
          <p:spPr bwMode="auto">
            <a:xfrm>
              <a:off x="5007769" y="2433638"/>
              <a:ext cx="578644" cy="502443"/>
            </a:xfrm>
            <a:custGeom>
              <a:avLst/>
              <a:gdLst>
                <a:gd name="connsiteX0" fmla="*/ 0 w 578644"/>
                <a:gd name="connsiteY0" fmla="*/ 0 h 502443"/>
                <a:gd name="connsiteX1" fmla="*/ 45244 w 578644"/>
                <a:gd name="connsiteY1" fmla="*/ 88106 h 502443"/>
                <a:gd name="connsiteX2" fmla="*/ 61912 w 578644"/>
                <a:gd name="connsiteY2" fmla="*/ 109537 h 502443"/>
                <a:gd name="connsiteX3" fmla="*/ 71437 w 578644"/>
                <a:gd name="connsiteY3" fmla="*/ 119062 h 502443"/>
                <a:gd name="connsiteX4" fmla="*/ 80962 w 578644"/>
                <a:gd name="connsiteY4" fmla="*/ 133350 h 502443"/>
                <a:gd name="connsiteX5" fmla="*/ 90487 w 578644"/>
                <a:gd name="connsiteY5" fmla="*/ 140493 h 502443"/>
                <a:gd name="connsiteX6" fmla="*/ 100012 w 578644"/>
                <a:gd name="connsiteY6" fmla="*/ 152400 h 502443"/>
                <a:gd name="connsiteX7" fmla="*/ 109537 w 578644"/>
                <a:gd name="connsiteY7" fmla="*/ 161925 h 502443"/>
                <a:gd name="connsiteX8" fmla="*/ 119062 w 578644"/>
                <a:gd name="connsiteY8" fmla="*/ 173831 h 502443"/>
                <a:gd name="connsiteX9" fmla="*/ 123825 w 578644"/>
                <a:gd name="connsiteY9" fmla="*/ 180975 h 502443"/>
                <a:gd name="connsiteX10" fmla="*/ 138112 w 578644"/>
                <a:gd name="connsiteY10" fmla="*/ 188118 h 502443"/>
                <a:gd name="connsiteX11" fmla="*/ 157162 w 578644"/>
                <a:gd name="connsiteY11" fmla="*/ 195262 h 502443"/>
                <a:gd name="connsiteX12" fmla="*/ 169069 w 578644"/>
                <a:gd name="connsiteY12" fmla="*/ 200025 h 502443"/>
                <a:gd name="connsiteX13" fmla="*/ 185737 w 578644"/>
                <a:gd name="connsiteY13" fmla="*/ 202406 h 502443"/>
                <a:gd name="connsiteX14" fmla="*/ 226219 w 578644"/>
                <a:gd name="connsiteY14" fmla="*/ 209550 h 502443"/>
                <a:gd name="connsiteX15" fmla="*/ 238125 w 578644"/>
                <a:gd name="connsiteY15" fmla="*/ 214312 h 502443"/>
                <a:gd name="connsiteX16" fmla="*/ 285750 w 578644"/>
                <a:gd name="connsiteY16" fmla="*/ 230981 h 502443"/>
                <a:gd name="connsiteX17" fmla="*/ 302419 w 578644"/>
                <a:gd name="connsiteY17" fmla="*/ 242887 h 502443"/>
                <a:gd name="connsiteX18" fmla="*/ 330994 w 578644"/>
                <a:gd name="connsiteY18" fmla="*/ 261937 h 502443"/>
                <a:gd name="connsiteX19" fmla="*/ 350044 w 578644"/>
                <a:gd name="connsiteY19" fmla="*/ 280987 h 502443"/>
                <a:gd name="connsiteX20" fmla="*/ 364331 w 578644"/>
                <a:gd name="connsiteY20" fmla="*/ 292893 h 502443"/>
                <a:gd name="connsiteX21" fmla="*/ 371475 w 578644"/>
                <a:gd name="connsiteY21" fmla="*/ 300037 h 502443"/>
                <a:gd name="connsiteX22" fmla="*/ 397669 w 578644"/>
                <a:gd name="connsiteY22" fmla="*/ 319087 h 502443"/>
                <a:gd name="connsiteX23" fmla="*/ 409575 w 578644"/>
                <a:gd name="connsiteY23" fmla="*/ 333375 h 502443"/>
                <a:gd name="connsiteX24" fmla="*/ 423862 w 578644"/>
                <a:gd name="connsiteY24" fmla="*/ 342900 h 502443"/>
                <a:gd name="connsiteX25" fmla="*/ 440531 w 578644"/>
                <a:gd name="connsiteY25" fmla="*/ 364331 h 502443"/>
                <a:gd name="connsiteX26" fmla="*/ 450056 w 578644"/>
                <a:gd name="connsiteY26" fmla="*/ 376237 h 502443"/>
                <a:gd name="connsiteX27" fmla="*/ 459581 w 578644"/>
                <a:gd name="connsiteY27" fmla="*/ 388143 h 502443"/>
                <a:gd name="connsiteX28" fmla="*/ 476250 w 578644"/>
                <a:gd name="connsiteY28" fmla="*/ 407193 h 502443"/>
                <a:gd name="connsiteX29" fmla="*/ 507206 w 578644"/>
                <a:gd name="connsiteY29" fmla="*/ 433387 h 502443"/>
                <a:gd name="connsiteX30" fmla="*/ 538162 w 578644"/>
                <a:gd name="connsiteY30" fmla="*/ 464343 h 502443"/>
                <a:gd name="connsiteX31" fmla="*/ 547687 w 578644"/>
                <a:gd name="connsiteY31" fmla="*/ 471487 h 502443"/>
                <a:gd name="connsiteX32" fmla="*/ 566737 w 578644"/>
                <a:gd name="connsiteY32" fmla="*/ 490537 h 502443"/>
                <a:gd name="connsiteX33" fmla="*/ 573881 w 578644"/>
                <a:gd name="connsiteY33" fmla="*/ 500062 h 502443"/>
                <a:gd name="connsiteX34" fmla="*/ 578644 w 578644"/>
                <a:gd name="connsiteY34" fmla="*/ 502443 h 502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78644" h="502443">
                  <a:moveTo>
                    <a:pt x="0" y="0"/>
                  </a:moveTo>
                  <a:cubicBezTo>
                    <a:pt x="27739" y="34673"/>
                    <a:pt x="3560" y="2544"/>
                    <a:pt x="45244" y="88106"/>
                  </a:cubicBezTo>
                  <a:cubicBezTo>
                    <a:pt x="53799" y="105667"/>
                    <a:pt x="50513" y="101938"/>
                    <a:pt x="61912" y="109537"/>
                  </a:cubicBezTo>
                  <a:cubicBezTo>
                    <a:pt x="68265" y="128590"/>
                    <a:pt x="58736" y="106360"/>
                    <a:pt x="71437" y="119062"/>
                  </a:cubicBezTo>
                  <a:cubicBezTo>
                    <a:pt x="75484" y="123110"/>
                    <a:pt x="76383" y="129916"/>
                    <a:pt x="80962" y="133350"/>
                  </a:cubicBezTo>
                  <a:cubicBezTo>
                    <a:pt x="84137" y="135731"/>
                    <a:pt x="87681" y="137687"/>
                    <a:pt x="90487" y="140493"/>
                  </a:cubicBezTo>
                  <a:cubicBezTo>
                    <a:pt x="94081" y="144087"/>
                    <a:pt x="96635" y="148601"/>
                    <a:pt x="100012" y="152400"/>
                  </a:cubicBezTo>
                  <a:cubicBezTo>
                    <a:pt x="102995" y="155756"/>
                    <a:pt x="106362" y="158750"/>
                    <a:pt x="109537" y="161925"/>
                  </a:cubicBezTo>
                  <a:cubicBezTo>
                    <a:pt x="114174" y="175831"/>
                    <a:pt x="108291" y="163060"/>
                    <a:pt x="119062" y="173831"/>
                  </a:cubicBezTo>
                  <a:cubicBezTo>
                    <a:pt x="121086" y="175855"/>
                    <a:pt x="121801" y="178951"/>
                    <a:pt x="123825" y="180975"/>
                  </a:cubicBezTo>
                  <a:cubicBezTo>
                    <a:pt x="129545" y="186695"/>
                    <a:pt x="131334" y="185213"/>
                    <a:pt x="138112" y="188118"/>
                  </a:cubicBezTo>
                  <a:cubicBezTo>
                    <a:pt x="172210" y="202733"/>
                    <a:pt x="124237" y="184287"/>
                    <a:pt x="157162" y="195262"/>
                  </a:cubicBezTo>
                  <a:cubicBezTo>
                    <a:pt x="161217" y="196614"/>
                    <a:pt x="164922" y="198988"/>
                    <a:pt x="169069" y="200025"/>
                  </a:cubicBezTo>
                  <a:cubicBezTo>
                    <a:pt x="174514" y="201386"/>
                    <a:pt x="180201" y="201483"/>
                    <a:pt x="185737" y="202406"/>
                  </a:cubicBezTo>
                  <a:lnTo>
                    <a:pt x="226219" y="209550"/>
                  </a:lnTo>
                  <a:cubicBezTo>
                    <a:pt x="230188" y="211137"/>
                    <a:pt x="234103" y="212864"/>
                    <a:pt x="238125" y="214312"/>
                  </a:cubicBezTo>
                  <a:cubicBezTo>
                    <a:pt x="253950" y="220009"/>
                    <a:pt x="272063" y="221205"/>
                    <a:pt x="285750" y="230981"/>
                  </a:cubicBezTo>
                  <a:cubicBezTo>
                    <a:pt x="291306" y="234950"/>
                    <a:pt x="296738" y="239099"/>
                    <a:pt x="302419" y="242887"/>
                  </a:cubicBezTo>
                  <a:cubicBezTo>
                    <a:pt x="315543" y="251636"/>
                    <a:pt x="317400" y="250156"/>
                    <a:pt x="330994" y="261937"/>
                  </a:cubicBezTo>
                  <a:cubicBezTo>
                    <a:pt x="337780" y="267818"/>
                    <a:pt x="343145" y="275238"/>
                    <a:pt x="350044" y="280987"/>
                  </a:cubicBezTo>
                  <a:cubicBezTo>
                    <a:pt x="354806" y="284956"/>
                    <a:pt x="359698" y="288774"/>
                    <a:pt x="364331" y="292893"/>
                  </a:cubicBezTo>
                  <a:cubicBezTo>
                    <a:pt x="366848" y="295130"/>
                    <a:pt x="368817" y="297969"/>
                    <a:pt x="371475" y="300037"/>
                  </a:cubicBezTo>
                  <a:cubicBezTo>
                    <a:pt x="382646" y="308726"/>
                    <a:pt x="387815" y="309233"/>
                    <a:pt x="397669" y="319087"/>
                  </a:cubicBezTo>
                  <a:cubicBezTo>
                    <a:pt x="402053" y="323471"/>
                    <a:pt x="404988" y="329205"/>
                    <a:pt x="409575" y="333375"/>
                  </a:cubicBezTo>
                  <a:cubicBezTo>
                    <a:pt x="413810" y="337225"/>
                    <a:pt x="419815" y="338853"/>
                    <a:pt x="423862" y="342900"/>
                  </a:cubicBezTo>
                  <a:cubicBezTo>
                    <a:pt x="430261" y="349299"/>
                    <a:pt x="434940" y="357215"/>
                    <a:pt x="440531" y="364331"/>
                  </a:cubicBezTo>
                  <a:cubicBezTo>
                    <a:pt x="443671" y="368327"/>
                    <a:pt x="446881" y="372268"/>
                    <a:pt x="450056" y="376237"/>
                  </a:cubicBezTo>
                  <a:cubicBezTo>
                    <a:pt x="453231" y="380206"/>
                    <a:pt x="456298" y="384263"/>
                    <a:pt x="459581" y="388143"/>
                  </a:cubicBezTo>
                  <a:cubicBezTo>
                    <a:pt x="465031" y="394584"/>
                    <a:pt x="469809" y="401743"/>
                    <a:pt x="476250" y="407193"/>
                  </a:cubicBezTo>
                  <a:cubicBezTo>
                    <a:pt x="486569" y="415924"/>
                    <a:pt x="497648" y="423829"/>
                    <a:pt x="507206" y="433387"/>
                  </a:cubicBezTo>
                  <a:cubicBezTo>
                    <a:pt x="517525" y="443706"/>
                    <a:pt x="526488" y="455587"/>
                    <a:pt x="538162" y="464343"/>
                  </a:cubicBezTo>
                  <a:cubicBezTo>
                    <a:pt x="541337" y="466724"/>
                    <a:pt x="544761" y="468805"/>
                    <a:pt x="547687" y="471487"/>
                  </a:cubicBezTo>
                  <a:cubicBezTo>
                    <a:pt x="554307" y="477555"/>
                    <a:pt x="561349" y="483353"/>
                    <a:pt x="566737" y="490537"/>
                  </a:cubicBezTo>
                  <a:cubicBezTo>
                    <a:pt x="569118" y="493712"/>
                    <a:pt x="571075" y="497256"/>
                    <a:pt x="573881" y="500062"/>
                  </a:cubicBezTo>
                  <a:cubicBezTo>
                    <a:pt x="575136" y="501317"/>
                    <a:pt x="577056" y="501649"/>
                    <a:pt x="578644" y="50244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5CAB68DA-2FEB-077F-88D3-F879C326C533}"/>
                </a:ext>
              </a:extLst>
            </p:cNvPr>
            <p:cNvSpPr/>
            <p:nvPr/>
          </p:nvSpPr>
          <p:spPr bwMode="auto">
            <a:xfrm>
              <a:off x="5350669" y="2133600"/>
              <a:ext cx="222176" cy="479406"/>
            </a:xfrm>
            <a:custGeom>
              <a:avLst/>
              <a:gdLst>
                <a:gd name="connsiteX0" fmla="*/ 88106 w 222176"/>
                <a:gd name="connsiteY0" fmla="*/ 59531 h 479406"/>
                <a:gd name="connsiteX1" fmla="*/ 88106 w 222176"/>
                <a:gd name="connsiteY1" fmla="*/ 40481 h 479406"/>
                <a:gd name="connsiteX2" fmla="*/ 104775 w 222176"/>
                <a:gd name="connsiteY2" fmla="*/ 38100 h 479406"/>
                <a:gd name="connsiteX3" fmla="*/ 128587 w 222176"/>
                <a:gd name="connsiteY3" fmla="*/ 19050 h 479406"/>
                <a:gd name="connsiteX4" fmla="*/ 140494 w 222176"/>
                <a:gd name="connsiteY4" fmla="*/ 7144 h 479406"/>
                <a:gd name="connsiteX5" fmla="*/ 159544 w 222176"/>
                <a:gd name="connsiteY5" fmla="*/ 0 h 479406"/>
                <a:gd name="connsiteX6" fmla="*/ 195262 w 222176"/>
                <a:gd name="connsiteY6" fmla="*/ 7144 h 479406"/>
                <a:gd name="connsiteX7" fmla="*/ 200025 w 222176"/>
                <a:gd name="connsiteY7" fmla="*/ 21431 h 479406"/>
                <a:gd name="connsiteX8" fmla="*/ 202406 w 222176"/>
                <a:gd name="connsiteY8" fmla="*/ 76200 h 479406"/>
                <a:gd name="connsiteX9" fmla="*/ 195262 w 222176"/>
                <a:gd name="connsiteY9" fmla="*/ 85725 h 479406"/>
                <a:gd name="connsiteX10" fmla="*/ 185737 w 222176"/>
                <a:gd name="connsiteY10" fmla="*/ 100013 h 479406"/>
                <a:gd name="connsiteX11" fmla="*/ 188119 w 222176"/>
                <a:gd name="connsiteY11" fmla="*/ 133350 h 479406"/>
                <a:gd name="connsiteX12" fmla="*/ 190500 w 222176"/>
                <a:gd name="connsiteY12" fmla="*/ 140494 h 479406"/>
                <a:gd name="connsiteX13" fmla="*/ 192881 w 222176"/>
                <a:gd name="connsiteY13" fmla="*/ 150019 h 479406"/>
                <a:gd name="connsiteX14" fmla="*/ 190500 w 222176"/>
                <a:gd name="connsiteY14" fmla="*/ 166688 h 479406"/>
                <a:gd name="connsiteX15" fmla="*/ 183356 w 222176"/>
                <a:gd name="connsiteY15" fmla="*/ 176213 h 479406"/>
                <a:gd name="connsiteX16" fmla="*/ 178594 w 222176"/>
                <a:gd name="connsiteY16" fmla="*/ 183356 h 479406"/>
                <a:gd name="connsiteX17" fmla="*/ 178594 w 222176"/>
                <a:gd name="connsiteY17" fmla="*/ 216694 h 479406"/>
                <a:gd name="connsiteX18" fmla="*/ 207169 w 222176"/>
                <a:gd name="connsiteY18" fmla="*/ 261938 h 479406"/>
                <a:gd name="connsiteX19" fmla="*/ 211931 w 222176"/>
                <a:gd name="connsiteY19" fmla="*/ 278606 h 479406"/>
                <a:gd name="connsiteX20" fmla="*/ 216694 w 222176"/>
                <a:gd name="connsiteY20" fmla="*/ 288131 h 479406"/>
                <a:gd name="connsiteX21" fmla="*/ 219075 w 222176"/>
                <a:gd name="connsiteY21" fmla="*/ 297656 h 479406"/>
                <a:gd name="connsiteX22" fmla="*/ 219075 w 222176"/>
                <a:gd name="connsiteY22" fmla="*/ 319088 h 479406"/>
                <a:gd name="connsiteX23" fmla="*/ 204787 w 222176"/>
                <a:gd name="connsiteY23" fmla="*/ 326231 h 479406"/>
                <a:gd name="connsiteX24" fmla="*/ 200025 w 222176"/>
                <a:gd name="connsiteY24" fmla="*/ 342900 h 479406"/>
                <a:gd name="connsiteX25" fmla="*/ 178594 w 222176"/>
                <a:gd name="connsiteY25" fmla="*/ 366713 h 479406"/>
                <a:gd name="connsiteX26" fmla="*/ 164306 w 222176"/>
                <a:gd name="connsiteY26" fmla="*/ 376238 h 479406"/>
                <a:gd name="connsiteX27" fmla="*/ 159544 w 222176"/>
                <a:gd name="connsiteY27" fmla="*/ 385763 h 479406"/>
                <a:gd name="connsiteX28" fmla="*/ 152400 w 222176"/>
                <a:gd name="connsiteY28" fmla="*/ 390525 h 479406"/>
                <a:gd name="connsiteX29" fmla="*/ 147637 w 222176"/>
                <a:gd name="connsiteY29" fmla="*/ 397669 h 479406"/>
                <a:gd name="connsiteX30" fmla="*/ 145256 w 222176"/>
                <a:gd name="connsiteY30" fmla="*/ 404813 h 479406"/>
                <a:gd name="connsiteX31" fmla="*/ 126206 w 222176"/>
                <a:gd name="connsiteY31" fmla="*/ 423863 h 479406"/>
                <a:gd name="connsiteX32" fmla="*/ 123825 w 222176"/>
                <a:gd name="connsiteY32" fmla="*/ 454819 h 479406"/>
                <a:gd name="connsiteX33" fmla="*/ 128587 w 222176"/>
                <a:gd name="connsiteY33" fmla="*/ 461963 h 479406"/>
                <a:gd name="connsiteX34" fmla="*/ 130969 w 222176"/>
                <a:gd name="connsiteY34" fmla="*/ 469106 h 479406"/>
                <a:gd name="connsiteX35" fmla="*/ 133350 w 222176"/>
                <a:gd name="connsiteY35" fmla="*/ 478631 h 479406"/>
                <a:gd name="connsiteX36" fmla="*/ 45244 w 222176"/>
                <a:gd name="connsiteY36" fmla="*/ 476250 h 479406"/>
                <a:gd name="connsiteX37" fmla="*/ 9525 w 222176"/>
                <a:gd name="connsiteY37" fmla="*/ 471488 h 479406"/>
                <a:gd name="connsiteX38" fmla="*/ 0 w 222176"/>
                <a:gd name="connsiteY38" fmla="*/ 464344 h 479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22176" h="479406">
                  <a:moveTo>
                    <a:pt x="88106" y="59531"/>
                  </a:moveTo>
                  <a:cubicBezTo>
                    <a:pt x="87916" y="58581"/>
                    <a:pt x="82781" y="43143"/>
                    <a:pt x="88106" y="40481"/>
                  </a:cubicBezTo>
                  <a:cubicBezTo>
                    <a:pt x="93126" y="37971"/>
                    <a:pt x="99219" y="38894"/>
                    <a:pt x="104775" y="38100"/>
                  </a:cubicBezTo>
                  <a:cubicBezTo>
                    <a:pt x="120326" y="30326"/>
                    <a:pt x="111788" y="35849"/>
                    <a:pt x="128587" y="19050"/>
                  </a:cubicBezTo>
                  <a:cubicBezTo>
                    <a:pt x="132556" y="15081"/>
                    <a:pt x="135474" y="9654"/>
                    <a:pt x="140494" y="7144"/>
                  </a:cubicBezTo>
                  <a:cubicBezTo>
                    <a:pt x="152946" y="917"/>
                    <a:pt x="146575" y="3242"/>
                    <a:pt x="159544" y="0"/>
                  </a:cubicBezTo>
                  <a:cubicBezTo>
                    <a:pt x="171450" y="2381"/>
                    <a:pt x="184531" y="1463"/>
                    <a:pt x="195262" y="7144"/>
                  </a:cubicBezTo>
                  <a:cubicBezTo>
                    <a:pt x="199699" y="9493"/>
                    <a:pt x="200025" y="21431"/>
                    <a:pt x="200025" y="21431"/>
                  </a:cubicBezTo>
                  <a:cubicBezTo>
                    <a:pt x="200819" y="39687"/>
                    <a:pt x="203756" y="57976"/>
                    <a:pt x="202406" y="76200"/>
                  </a:cubicBezTo>
                  <a:cubicBezTo>
                    <a:pt x="202113" y="80158"/>
                    <a:pt x="197538" y="82474"/>
                    <a:pt x="195262" y="85725"/>
                  </a:cubicBezTo>
                  <a:cubicBezTo>
                    <a:pt x="191980" y="90414"/>
                    <a:pt x="185737" y="100013"/>
                    <a:pt x="185737" y="100013"/>
                  </a:cubicBezTo>
                  <a:cubicBezTo>
                    <a:pt x="186531" y="111125"/>
                    <a:pt x="186817" y="122286"/>
                    <a:pt x="188119" y="133350"/>
                  </a:cubicBezTo>
                  <a:cubicBezTo>
                    <a:pt x="188412" y="135843"/>
                    <a:pt x="189810" y="138080"/>
                    <a:pt x="190500" y="140494"/>
                  </a:cubicBezTo>
                  <a:cubicBezTo>
                    <a:pt x="191399" y="143641"/>
                    <a:pt x="192087" y="146844"/>
                    <a:pt x="192881" y="150019"/>
                  </a:cubicBezTo>
                  <a:cubicBezTo>
                    <a:pt x="192087" y="155575"/>
                    <a:pt x="192418" y="161413"/>
                    <a:pt x="190500" y="166688"/>
                  </a:cubicBezTo>
                  <a:cubicBezTo>
                    <a:pt x="189144" y="170418"/>
                    <a:pt x="185663" y="172983"/>
                    <a:pt x="183356" y="176213"/>
                  </a:cubicBezTo>
                  <a:cubicBezTo>
                    <a:pt x="181693" y="178542"/>
                    <a:pt x="180181" y="180975"/>
                    <a:pt x="178594" y="183356"/>
                  </a:cubicBezTo>
                  <a:cubicBezTo>
                    <a:pt x="176639" y="195082"/>
                    <a:pt x="173652" y="204614"/>
                    <a:pt x="178594" y="216694"/>
                  </a:cubicBezTo>
                  <a:cubicBezTo>
                    <a:pt x="187624" y="238765"/>
                    <a:pt x="194630" y="246263"/>
                    <a:pt x="207169" y="261938"/>
                  </a:cubicBezTo>
                  <a:cubicBezTo>
                    <a:pt x="208377" y="266771"/>
                    <a:pt x="209881" y="273824"/>
                    <a:pt x="211931" y="278606"/>
                  </a:cubicBezTo>
                  <a:cubicBezTo>
                    <a:pt x="213329" y="281869"/>
                    <a:pt x="215106" y="284956"/>
                    <a:pt x="216694" y="288131"/>
                  </a:cubicBezTo>
                  <a:cubicBezTo>
                    <a:pt x="217488" y="291306"/>
                    <a:pt x="218176" y="294509"/>
                    <a:pt x="219075" y="297656"/>
                  </a:cubicBezTo>
                  <a:cubicBezTo>
                    <a:pt x="221571" y="306393"/>
                    <a:pt x="224584" y="308070"/>
                    <a:pt x="219075" y="319088"/>
                  </a:cubicBezTo>
                  <a:cubicBezTo>
                    <a:pt x="217229" y="322780"/>
                    <a:pt x="208168" y="325104"/>
                    <a:pt x="204787" y="326231"/>
                  </a:cubicBezTo>
                  <a:cubicBezTo>
                    <a:pt x="204272" y="328292"/>
                    <a:pt x="201543" y="340244"/>
                    <a:pt x="200025" y="342900"/>
                  </a:cubicBezTo>
                  <a:cubicBezTo>
                    <a:pt x="196242" y="349520"/>
                    <a:pt x="183125" y="363692"/>
                    <a:pt x="178594" y="366713"/>
                  </a:cubicBezTo>
                  <a:lnTo>
                    <a:pt x="164306" y="376238"/>
                  </a:lnTo>
                  <a:cubicBezTo>
                    <a:pt x="162719" y="379413"/>
                    <a:pt x="161816" y="383036"/>
                    <a:pt x="159544" y="385763"/>
                  </a:cubicBezTo>
                  <a:cubicBezTo>
                    <a:pt x="157712" y="387962"/>
                    <a:pt x="154424" y="388501"/>
                    <a:pt x="152400" y="390525"/>
                  </a:cubicBezTo>
                  <a:cubicBezTo>
                    <a:pt x="150376" y="392549"/>
                    <a:pt x="149225" y="395288"/>
                    <a:pt x="147637" y="397669"/>
                  </a:cubicBezTo>
                  <a:cubicBezTo>
                    <a:pt x="146843" y="400050"/>
                    <a:pt x="146845" y="402870"/>
                    <a:pt x="145256" y="404813"/>
                  </a:cubicBezTo>
                  <a:cubicBezTo>
                    <a:pt x="139569" y="411763"/>
                    <a:pt x="126206" y="423863"/>
                    <a:pt x="126206" y="423863"/>
                  </a:cubicBezTo>
                  <a:cubicBezTo>
                    <a:pt x="119371" y="437534"/>
                    <a:pt x="118741" y="434482"/>
                    <a:pt x="123825" y="454819"/>
                  </a:cubicBezTo>
                  <a:cubicBezTo>
                    <a:pt x="124519" y="457595"/>
                    <a:pt x="127307" y="459403"/>
                    <a:pt x="128587" y="461963"/>
                  </a:cubicBezTo>
                  <a:cubicBezTo>
                    <a:pt x="129710" y="464208"/>
                    <a:pt x="130279" y="466693"/>
                    <a:pt x="130969" y="469106"/>
                  </a:cubicBezTo>
                  <a:cubicBezTo>
                    <a:pt x="131868" y="472253"/>
                    <a:pt x="136611" y="478359"/>
                    <a:pt x="133350" y="478631"/>
                  </a:cubicBezTo>
                  <a:cubicBezTo>
                    <a:pt x="104072" y="481071"/>
                    <a:pt x="74613" y="477044"/>
                    <a:pt x="45244" y="476250"/>
                  </a:cubicBezTo>
                  <a:cubicBezTo>
                    <a:pt x="42151" y="475941"/>
                    <a:pt x="16698" y="474178"/>
                    <a:pt x="9525" y="471488"/>
                  </a:cubicBezTo>
                  <a:cubicBezTo>
                    <a:pt x="5217" y="469873"/>
                    <a:pt x="2926" y="467270"/>
                    <a:pt x="0" y="464344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2C0E5AE9-F1A5-D069-E687-7F87DFD0C17F}"/>
                </a:ext>
              </a:extLst>
            </p:cNvPr>
            <p:cNvSpPr/>
            <p:nvPr/>
          </p:nvSpPr>
          <p:spPr bwMode="auto">
            <a:xfrm>
              <a:off x="5476875" y="2328863"/>
              <a:ext cx="151033" cy="169068"/>
            </a:xfrm>
            <a:custGeom>
              <a:avLst/>
              <a:gdLst>
                <a:gd name="connsiteX0" fmla="*/ 128588 w 151033"/>
                <a:gd name="connsiteY0" fmla="*/ 0 h 169068"/>
                <a:gd name="connsiteX1" fmla="*/ 140494 w 151033"/>
                <a:gd name="connsiteY1" fmla="*/ 23812 h 169068"/>
                <a:gd name="connsiteX2" fmla="*/ 150019 w 151033"/>
                <a:gd name="connsiteY2" fmla="*/ 40481 h 169068"/>
                <a:gd name="connsiteX3" fmla="*/ 147638 w 151033"/>
                <a:gd name="connsiteY3" fmla="*/ 59531 h 169068"/>
                <a:gd name="connsiteX4" fmla="*/ 128588 w 151033"/>
                <a:gd name="connsiteY4" fmla="*/ 61912 h 169068"/>
                <a:gd name="connsiteX5" fmla="*/ 121444 w 151033"/>
                <a:gd name="connsiteY5" fmla="*/ 64293 h 169068"/>
                <a:gd name="connsiteX6" fmla="*/ 95250 w 151033"/>
                <a:gd name="connsiteY6" fmla="*/ 78581 h 169068"/>
                <a:gd name="connsiteX7" fmla="*/ 92869 w 151033"/>
                <a:gd name="connsiteY7" fmla="*/ 85725 h 169068"/>
                <a:gd name="connsiteX8" fmla="*/ 83344 w 151033"/>
                <a:gd name="connsiteY8" fmla="*/ 92868 h 169068"/>
                <a:gd name="connsiteX9" fmla="*/ 78581 w 151033"/>
                <a:gd name="connsiteY9" fmla="*/ 100012 h 169068"/>
                <a:gd name="connsiteX10" fmla="*/ 76200 w 151033"/>
                <a:gd name="connsiteY10" fmla="*/ 107156 h 169068"/>
                <a:gd name="connsiteX11" fmla="*/ 78581 w 151033"/>
                <a:gd name="connsiteY11" fmla="*/ 145256 h 169068"/>
                <a:gd name="connsiteX12" fmla="*/ 85725 w 151033"/>
                <a:gd name="connsiteY12" fmla="*/ 154781 h 169068"/>
                <a:gd name="connsiteX13" fmla="*/ 78581 w 151033"/>
                <a:gd name="connsiteY13" fmla="*/ 166687 h 169068"/>
                <a:gd name="connsiteX14" fmla="*/ 35719 w 151033"/>
                <a:gd name="connsiteY14" fmla="*/ 166687 h 169068"/>
                <a:gd name="connsiteX15" fmla="*/ 16669 w 151033"/>
                <a:gd name="connsiteY15" fmla="*/ 161925 h 169068"/>
                <a:gd name="connsiteX16" fmla="*/ 7144 w 151033"/>
                <a:gd name="connsiteY16" fmla="*/ 159543 h 169068"/>
                <a:gd name="connsiteX17" fmla="*/ 0 w 151033"/>
                <a:gd name="connsiteY17" fmla="*/ 159543 h 169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1033" h="169068">
                  <a:moveTo>
                    <a:pt x="128588" y="0"/>
                  </a:moveTo>
                  <a:cubicBezTo>
                    <a:pt x="132557" y="7937"/>
                    <a:pt x="136342" y="15969"/>
                    <a:pt x="140494" y="23812"/>
                  </a:cubicBezTo>
                  <a:cubicBezTo>
                    <a:pt x="143488" y="29468"/>
                    <a:pt x="148764" y="34206"/>
                    <a:pt x="150019" y="40481"/>
                  </a:cubicBezTo>
                  <a:cubicBezTo>
                    <a:pt x="151274" y="46756"/>
                    <a:pt x="152163" y="55006"/>
                    <a:pt x="147638" y="59531"/>
                  </a:cubicBezTo>
                  <a:cubicBezTo>
                    <a:pt x="143113" y="64056"/>
                    <a:pt x="134938" y="61118"/>
                    <a:pt x="128588" y="61912"/>
                  </a:cubicBezTo>
                  <a:cubicBezTo>
                    <a:pt x="126207" y="62706"/>
                    <a:pt x="123738" y="63274"/>
                    <a:pt x="121444" y="64293"/>
                  </a:cubicBezTo>
                  <a:cubicBezTo>
                    <a:pt x="109597" y="69558"/>
                    <a:pt x="106002" y="72130"/>
                    <a:pt x="95250" y="78581"/>
                  </a:cubicBezTo>
                  <a:cubicBezTo>
                    <a:pt x="94456" y="80962"/>
                    <a:pt x="94476" y="83797"/>
                    <a:pt x="92869" y="85725"/>
                  </a:cubicBezTo>
                  <a:cubicBezTo>
                    <a:pt x="90328" y="88774"/>
                    <a:pt x="86150" y="90062"/>
                    <a:pt x="83344" y="92868"/>
                  </a:cubicBezTo>
                  <a:cubicBezTo>
                    <a:pt x="81320" y="94892"/>
                    <a:pt x="80169" y="97631"/>
                    <a:pt x="78581" y="100012"/>
                  </a:cubicBezTo>
                  <a:cubicBezTo>
                    <a:pt x="77787" y="102393"/>
                    <a:pt x="76809" y="104721"/>
                    <a:pt x="76200" y="107156"/>
                  </a:cubicBezTo>
                  <a:cubicBezTo>
                    <a:pt x="72384" y="122423"/>
                    <a:pt x="72426" y="126792"/>
                    <a:pt x="78581" y="145256"/>
                  </a:cubicBezTo>
                  <a:cubicBezTo>
                    <a:pt x="79836" y="149021"/>
                    <a:pt x="83344" y="151606"/>
                    <a:pt x="85725" y="154781"/>
                  </a:cubicBezTo>
                  <a:cubicBezTo>
                    <a:pt x="83344" y="158750"/>
                    <a:pt x="82432" y="164120"/>
                    <a:pt x="78581" y="166687"/>
                  </a:cubicBezTo>
                  <a:cubicBezTo>
                    <a:pt x="70676" y="171957"/>
                    <a:pt x="37806" y="166861"/>
                    <a:pt x="35719" y="166687"/>
                  </a:cubicBezTo>
                  <a:lnTo>
                    <a:pt x="16669" y="161925"/>
                  </a:lnTo>
                  <a:cubicBezTo>
                    <a:pt x="13494" y="161131"/>
                    <a:pt x="10417" y="159543"/>
                    <a:pt x="7144" y="159543"/>
                  </a:cubicBezTo>
                  <a:lnTo>
                    <a:pt x="0" y="159543"/>
                  </a:ln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CB33103-A267-BD30-14B7-3F4BE126AD94}"/>
                </a:ext>
              </a:extLst>
            </p:cNvPr>
            <p:cNvSpPr/>
            <p:nvPr/>
          </p:nvSpPr>
          <p:spPr bwMode="auto">
            <a:xfrm>
              <a:off x="5217319" y="2438387"/>
              <a:ext cx="83344" cy="126219"/>
            </a:xfrm>
            <a:custGeom>
              <a:avLst/>
              <a:gdLst>
                <a:gd name="connsiteX0" fmla="*/ 52387 w 83344"/>
                <a:gd name="connsiteY0" fmla="*/ 126219 h 126219"/>
                <a:gd name="connsiteX1" fmla="*/ 33337 w 83344"/>
                <a:gd name="connsiteY1" fmla="*/ 116694 h 126219"/>
                <a:gd name="connsiteX2" fmla="*/ 4762 w 83344"/>
                <a:gd name="connsiteY2" fmla="*/ 100026 h 126219"/>
                <a:gd name="connsiteX3" fmla="*/ 0 w 83344"/>
                <a:gd name="connsiteY3" fmla="*/ 92882 h 126219"/>
                <a:gd name="connsiteX4" fmla="*/ 2381 w 83344"/>
                <a:gd name="connsiteY4" fmla="*/ 80976 h 126219"/>
                <a:gd name="connsiteX5" fmla="*/ 21431 w 83344"/>
                <a:gd name="connsiteY5" fmla="*/ 71451 h 126219"/>
                <a:gd name="connsiteX6" fmla="*/ 42862 w 83344"/>
                <a:gd name="connsiteY6" fmla="*/ 61926 h 126219"/>
                <a:gd name="connsiteX7" fmla="*/ 52387 w 83344"/>
                <a:gd name="connsiteY7" fmla="*/ 52401 h 126219"/>
                <a:gd name="connsiteX8" fmla="*/ 59531 w 83344"/>
                <a:gd name="connsiteY8" fmla="*/ 47638 h 126219"/>
                <a:gd name="connsiteX9" fmla="*/ 38100 w 83344"/>
                <a:gd name="connsiteY9" fmla="*/ 28588 h 126219"/>
                <a:gd name="connsiteX10" fmla="*/ 59531 w 83344"/>
                <a:gd name="connsiteY10" fmla="*/ 16682 h 126219"/>
                <a:gd name="connsiteX11" fmla="*/ 66675 w 83344"/>
                <a:gd name="connsiteY11" fmla="*/ 11919 h 126219"/>
                <a:gd name="connsiteX12" fmla="*/ 76200 w 83344"/>
                <a:gd name="connsiteY12" fmla="*/ 7157 h 126219"/>
                <a:gd name="connsiteX13" fmla="*/ 83344 w 83344"/>
                <a:gd name="connsiteY13" fmla="*/ 13 h 126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3344" h="126219">
                  <a:moveTo>
                    <a:pt x="52387" y="126219"/>
                  </a:moveTo>
                  <a:cubicBezTo>
                    <a:pt x="46037" y="123044"/>
                    <a:pt x="39770" y="119696"/>
                    <a:pt x="33337" y="116694"/>
                  </a:cubicBezTo>
                  <a:cubicBezTo>
                    <a:pt x="17890" y="109485"/>
                    <a:pt x="16435" y="111699"/>
                    <a:pt x="4762" y="100026"/>
                  </a:cubicBezTo>
                  <a:cubicBezTo>
                    <a:pt x="2738" y="98002"/>
                    <a:pt x="1587" y="95263"/>
                    <a:pt x="0" y="92882"/>
                  </a:cubicBezTo>
                  <a:cubicBezTo>
                    <a:pt x="794" y="88913"/>
                    <a:pt x="-481" y="83838"/>
                    <a:pt x="2381" y="80976"/>
                  </a:cubicBezTo>
                  <a:cubicBezTo>
                    <a:pt x="7401" y="75956"/>
                    <a:pt x="15081" y="74626"/>
                    <a:pt x="21431" y="71451"/>
                  </a:cubicBezTo>
                  <a:cubicBezTo>
                    <a:pt x="37964" y="63185"/>
                    <a:pt x="30667" y="65991"/>
                    <a:pt x="42862" y="61926"/>
                  </a:cubicBezTo>
                  <a:cubicBezTo>
                    <a:pt x="46037" y="58751"/>
                    <a:pt x="48978" y="55323"/>
                    <a:pt x="52387" y="52401"/>
                  </a:cubicBezTo>
                  <a:cubicBezTo>
                    <a:pt x="54560" y="50538"/>
                    <a:pt x="59531" y="50500"/>
                    <a:pt x="59531" y="47638"/>
                  </a:cubicBezTo>
                  <a:cubicBezTo>
                    <a:pt x="59531" y="40587"/>
                    <a:pt x="40434" y="30144"/>
                    <a:pt x="38100" y="28588"/>
                  </a:cubicBezTo>
                  <a:cubicBezTo>
                    <a:pt x="54476" y="17671"/>
                    <a:pt x="46957" y="20873"/>
                    <a:pt x="59531" y="16682"/>
                  </a:cubicBezTo>
                  <a:cubicBezTo>
                    <a:pt x="61912" y="15094"/>
                    <a:pt x="64190" y="13339"/>
                    <a:pt x="66675" y="11919"/>
                  </a:cubicBezTo>
                  <a:cubicBezTo>
                    <a:pt x="69757" y="10158"/>
                    <a:pt x="73473" y="9429"/>
                    <a:pt x="76200" y="7157"/>
                  </a:cubicBezTo>
                  <a:cubicBezTo>
                    <a:pt x="85565" y="-648"/>
                    <a:pt x="76945" y="13"/>
                    <a:pt x="83344" y="1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D0311F29-BDCD-CCB1-AEB6-2427BA0DAF05}"/>
                </a:ext>
              </a:extLst>
            </p:cNvPr>
            <p:cNvSpPr/>
            <p:nvPr/>
          </p:nvSpPr>
          <p:spPr bwMode="auto">
            <a:xfrm>
              <a:off x="5421622" y="1852613"/>
              <a:ext cx="102878" cy="45243"/>
            </a:xfrm>
            <a:custGeom>
              <a:avLst/>
              <a:gdLst>
                <a:gd name="connsiteX0" fmla="*/ 102878 w 102878"/>
                <a:gd name="connsiteY0" fmla="*/ 0 h 45243"/>
                <a:gd name="connsiteX1" fmla="*/ 12391 w 102878"/>
                <a:gd name="connsiteY1" fmla="*/ 14287 h 45243"/>
                <a:gd name="connsiteX2" fmla="*/ 484 w 102878"/>
                <a:gd name="connsiteY2" fmla="*/ 28575 h 45243"/>
                <a:gd name="connsiteX3" fmla="*/ 484 w 102878"/>
                <a:gd name="connsiteY3" fmla="*/ 45243 h 45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878" h="45243">
                  <a:moveTo>
                    <a:pt x="102878" y="0"/>
                  </a:moveTo>
                  <a:cubicBezTo>
                    <a:pt x="28350" y="13308"/>
                    <a:pt x="58668" y="9660"/>
                    <a:pt x="12391" y="14287"/>
                  </a:cubicBezTo>
                  <a:cubicBezTo>
                    <a:pt x="10051" y="16627"/>
                    <a:pt x="1313" y="24431"/>
                    <a:pt x="484" y="28575"/>
                  </a:cubicBezTo>
                  <a:cubicBezTo>
                    <a:pt x="-606" y="34023"/>
                    <a:pt x="484" y="39687"/>
                    <a:pt x="484" y="45243"/>
                  </a:cubicBezTo>
                </a:path>
              </a:pathLst>
            </a:custGeom>
            <a:noFill/>
            <a:ln w="12700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E1609157-E94A-36AA-9879-631E7BB239B0}"/>
              </a:ext>
            </a:extLst>
          </p:cNvPr>
          <p:cNvSpPr/>
          <p:nvPr/>
        </p:nvSpPr>
        <p:spPr bwMode="auto">
          <a:xfrm>
            <a:off x="6238542" y="2388394"/>
            <a:ext cx="1031082" cy="466725"/>
          </a:xfrm>
          <a:custGeom>
            <a:avLst/>
            <a:gdLst>
              <a:gd name="connsiteX0" fmla="*/ 180975 w 1031082"/>
              <a:gd name="connsiteY0" fmla="*/ 147637 h 466725"/>
              <a:gd name="connsiteX1" fmla="*/ 180975 w 1031082"/>
              <a:gd name="connsiteY1" fmla="*/ 147637 h 466725"/>
              <a:gd name="connsiteX2" fmla="*/ 176212 w 1031082"/>
              <a:gd name="connsiteY2" fmla="*/ 121444 h 466725"/>
              <a:gd name="connsiteX3" fmla="*/ 171450 w 1031082"/>
              <a:gd name="connsiteY3" fmla="*/ 111919 h 466725"/>
              <a:gd name="connsiteX4" fmla="*/ 178594 w 1031082"/>
              <a:gd name="connsiteY4" fmla="*/ 78581 h 466725"/>
              <a:gd name="connsiteX5" fmla="*/ 185737 w 1031082"/>
              <a:gd name="connsiteY5" fmla="*/ 61912 h 466725"/>
              <a:gd name="connsiteX6" fmla="*/ 190500 w 1031082"/>
              <a:gd name="connsiteY6" fmla="*/ 40481 h 466725"/>
              <a:gd name="connsiteX7" fmla="*/ 192881 w 1031082"/>
              <a:gd name="connsiteY7" fmla="*/ 28575 h 466725"/>
              <a:gd name="connsiteX8" fmla="*/ 197644 w 1031082"/>
              <a:gd name="connsiteY8" fmla="*/ 19050 h 466725"/>
              <a:gd name="connsiteX9" fmla="*/ 221456 w 1031082"/>
              <a:gd name="connsiteY9" fmla="*/ 7144 h 466725"/>
              <a:gd name="connsiteX10" fmla="*/ 247650 w 1031082"/>
              <a:gd name="connsiteY10" fmla="*/ 0 h 466725"/>
              <a:gd name="connsiteX11" fmla="*/ 309562 w 1031082"/>
              <a:gd name="connsiteY11" fmla="*/ 7144 h 466725"/>
              <a:gd name="connsiteX12" fmla="*/ 328612 w 1031082"/>
              <a:gd name="connsiteY12" fmla="*/ 19050 h 466725"/>
              <a:gd name="connsiteX13" fmla="*/ 342900 w 1031082"/>
              <a:gd name="connsiteY13" fmla="*/ 26194 h 466725"/>
              <a:gd name="connsiteX14" fmla="*/ 364331 w 1031082"/>
              <a:gd name="connsiteY14" fmla="*/ 40481 h 466725"/>
              <a:gd name="connsiteX15" fmla="*/ 378619 w 1031082"/>
              <a:gd name="connsiteY15" fmla="*/ 50006 h 466725"/>
              <a:gd name="connsiteX16" fmla="*/ 388144 w 1031082"/>
              <a:gd name="connsiteY16" fmla="*/ 59531 h 466725"/>
              <a:gd name="connsiteX17" fmla="*/ 407194 w 1031082"/>
              <a:gd name="connsiteY17" fmla="*/ 64294 h 466725"/>
              <a:gd name="connsiteX18" fmla="*/ 421481 w 1031082"/>
              <a:gd name="connsiteY18" fmla="*/ 69056 h 466725"/>
              <a:gd name="connsiteX19" fmla="*/ 447675 w 1031082"/>
              <a:gd name="connsiteY19" fmla="*/ 76200 h 466725"/>
              <a:gd name="connsiteX20" fmla="*/ 457200 w 1031082"/>
              <a:gd name="connsiteY20" fmla="*/ 88106 h 466725"/>
              <a:gd name="connsiteX21" fmla="*/ 476250 w 1031082"/>
              <a:gd name="connsiteY21" fmla="*/ 102394 h 466725"/>
              <a:gd name="connsiteX22" fmla="*/ 561975 w 1031082"/>
              <a:gd name="connsiteY22" fmla="*/ 100012 h 466725"/>
              <a:gd name="connsiteX23" fmla="*/ 569119 w 1031082"/>
              <a:gd name="connsiteY23" fmla="*/ 97631 h 466725"/>
              <a:gd name="connsiteX24" fmla="*/ 595312 w 1031082"/>
              <a:gd name="connsiteY24" fmla="*/ 92869 h 466725"/>
              <a:gd name="connsiteX25" fmla="*/ 635794 w 1031082"/>
              <a:gd name="connsiteY25" fmla="*/ 100012 h 466725"/>
              <a:gd name="connsiteX26" fmla="*/ 661987 w 1031082"/>
              <a:gd name="connsiteY26" fmla="*/ 107156 h 466725"/>
              <a:gd name="connsiteX27" fmla="*/ 671512 w 1031082"/>
              <a:gd name="connsiteY27" fmla="*/ 111919 h 466725"/>
              <a:gd name="connsiteX28" fmla="*/ 685800 w 1031082"/>
              <a:gd name="connsiteY28" fmla="*/ 116681 h 466725"/>
              <a:gd name="connsiteX29" fmla="*/ 709612 w 1031082"/>
              <a:gd name="connsiteY29" fmla="*/ 128587 h 466725"/>
              <a:gd name="connsiteX30" fmla="*/ 733425 w 1031082"/>
              <a:gd name="connsiteY30" fmla="*/ 135731 h 466725"/>
              <a:gd name="connsiteX31" fmla="*/ 742950 w 1031082"/>
              <a:gd name="connsiteY31" fmla="*/ 138112 h 466725"/>
              <a:gd name="connsiteX32" fmla="*/ 776287 w 1031082"/>
              <a:gd name="connsiteY32" fmla="*/ 150019 h 466725"/>
              <a:gd name="connsiteX33" fmla="*/ 788194 w 1031082"/>
              <a:gd name="connsiteY33" fmla="*/ 152400 h 466725"/>
              <a:gd name="connsiteX34" fmla="*/ 802481 w 1031082"/>
              <a:gd name="connsiteY34" fmla="*/ 157162 h 466725"/>
              <a:gd name="connsiteX35" fmla="*/ 812006 w 1031082"/>
              <a:gd name="connsiteY35" fmla="*/ 164306 h 466725"/>
              <a:gd name="connsiteX36" fmla="*/ 835819 w 1031082"/>
              <a:gd name="connsiteY36" fmla="*/ 173831 h 466725"/>
              <a:gd name="connsiteX37" fmla="*/ 847725 w 1031082"/>
              <a:gd name="connsiteY37" fmla="*/ 183356 h 466725"/>
              <a:gd name="connsiteX38" fmla="*/ 859631 w 1031082"/>
              <a:gd name="connsiteY38" fmla="*/ 185737 h 466725"/>
              <a:gd name="connsiteX39" fmla="*/ 876300 w 1031082"/>
              <a:gd name="connsiteY39" fmla="*/ 192881 h 466725"/>
              <a:gd name="connsiteX40" fmla="*/ 883444 w 1031082"/>
              <a:gd name="connsiteY40" fmla="*/ 200025 h 466725"/>
              <a:gd name="connsiteX41" fmla="*/ 895350 w 1031082"/>
              <a:gd name="connsiteY41" fmla="*/ 204787 h 466725"/>
              <a:gd name="connsiteX42" fmla="*/ 926306 w 1031082"/>
              <a:gd name="connsiteY42" fmla="*/ 211931 h 466725"/>
              <a:gd name="connsiteX43" fmla="*/ 940594 w 1031082"/>
              <a:gd name="connsiteY43" fmla="*/ 221456 h 466725"/>
              <a:gd name="connsiteX44" fmla="*/ 945356 w 1031082"/>
              <a:gd name="connsiteY44" fmla="*/ 228600 h 466725"/>
              <a:gd name="connsiteX45" fmla="*/ 952500 w 1031082"/>
              <a:gd name="connsiteY45" fmla="*/ 235744 h 466725"/>
              <a:gd name="connsiteX46" fmla="*/ 962025 w 1031082"/>
              <a:gd name="connsiteY46" fmla="*/ 254794 h 466725"/>
              <a:gd name="connsiteX47" fmla="*/ 966787 w 1031082"/>
              <a:gd name="connsiteY47" fmla="*/ 278606 h 466725"/>
              <a:gd name="connsiteX48" fmla="*/ 969169 w 1031082"/>
              <a:gd name="connsiteY48" fmla="*/ 288131 h 466725"/>
              <a:gd name="connsiteX49" fmla="*/ 976312 w 1031082"/>
              <a:gd name="connsiteY49" fmla="*/ 295275 h 466725"/>
              <a:gd name="connsiteX50" fmla="*/ 978694 w 1031082"/>
              <a:gd name="connsiteY50" fmla="*/ 302419 h 466725"/>
              <a:gd name="connsiteX51" fmla="*/ 997744 w 1031082"/>
              <a:gd name="connsiteY51" fmla="*/ 314325 h 466725"/>
              <a:gd name="connsiteX52" fmla="*/ 1009650 w 1031082"/>
              <a:gd name="connsiteY52" fmla="*/ 323850 h 466725"/>
              <a:gd name="connsiteX53" fmla="*/ 1026319 w 1031082"/>
              <a:gd name="connsiteY53" fmla="*/ 340519 h 466725"/>
              <a:gd name="connsiteX54" fmla="*/ 1031081 w 1031082"/>
              <a:gd name="connsiteY54" fmla="*/ 357187 h 466725"/>
              <a:gd name="connsiteX55" fmla="*/ 1028700 w 1031082"/>
              <a:gd name="connsiteY55" fmla="*/ 381000 h 466725"/>
              <a:gd name="connsiteX56" fmla="*/ 1019175 w 1031082"/>
              <a:gd name="connsiteY56" fmla="*/ 392906 h 466725"/>
              <a:gd name="connsiteX57" fmla="*/ 988219 w 1031082"/>
              <a:gd name="connsiteY57" fmla="*/ 414337 h 466725"/>
              <a:gd name="connsiteX58" fmla="*/ 964406 w 1031082"/>
              <a:gd name="connsiteY58" fmla="*/ 426244 h 466725"/>
              <a:gd name="connsiteX59" fmla="*/ 957262 w 1031082"/>
              <a:gd name="connsiteY59" fmla="*/ 431006 h 466725"/>
              <a:gd name="connsiteX60" fmla="*/ 859631 w 1031082"/>
              <a:gd name="connsiteY60" fmla="*/ 431006 h 466725"/>
              <a:gd name="connsiteX61" fmla="*/ 840581 w 1031082"/>
              <a:gd name="connsiteY61" fmla="*/ 426244 h 466725"/>
              <a:gd name="connsiteX62" fmla="*/ 816769 w 1031082"/>
              <a:gd name="connsiteY62" fmla="*/ 423862 h 466725"/>
              <a:gd name="connsiteX63" fmla="*/ 740569 w 1031082"/>
              <a:gd name="connsiteY63" fmla="*/ 419100 h 466725"/>
              <a:gd name="connsiteX64" fmla="*/ 709612 w 1031082"/>
              <a:gd name="connsiteY64" fmla="*/ 421481 h 466725"/>
              <a:gd name="connsiteX65" fmla="*/ 688181 w 1031082"/>
              <a:gd name="connsiteY65" fmla="*/ 435769 h 466725"/>
              <a:gd name="connsiteX66" fmla="*/ 678656 w 1031082"/>
              <a:gd name="connsiteY66" fmla="*/ 440531 h 466725"/>
              <a:gd name="connsiteX67" fmla="*/ 659606 w 1031082"/>
              <a:gd name="connsiteY67" fmla="*/ 445294 h 466725"/>
              <a:gd name="connsiteX68" fmla="*/ 635794 w 1031082"/>
              <a:gd name="connsiteY68" fmla="*/ 457200 h 466725"/>
              <a:gd name="connsiteX69" fmla="*/ 626269 w 1031082"/>
              <a:gd name="connsiteY69" fmla="*/ 461962 h 466725"/>
              <a:gd name="connsiteX70" fmla="*/ 600075 w 1031082"/>
              <a:gd name="connsiteY70" fmla="*/ 466725 h 466725"/>
              <a:gd name="connsiteX71" fmla="*/ 500062 w 1031082"/>
              <a:gd name="connsiteY71" fmla="*/ 464344 h 466725"/>
              <a:gd name="connsiteX72" fmla="*/ 478631 w 1031082"/>
              <a:gd name="connsiteY72" fmla="*/ 452437 h 466725"/>
              <a:gd name="connsiteX73" fmla="*/ 369094 w 1031082"/>
              <a:gd name="connsiteY73" fmla="*/ 445294 h 466725"/>
              <a:gd name="connsiteX74" fmla="*/ 321469 w 1031082"/>
              <a:gd name="connsiteY74" fmla="*/ 431006 h 466725"/>
              <a:gd name="connsiteX75" fmla="*/ 278606 w 1031082"/>
              <a:gd name="connsiteY75" fmla="*/ 433387 h 466725"/>
              <a:gd name="connsiteX76" fmla="*/ 264319 w 1031082"/>
              <a:gd name="connsiteY76" fmla="*/ 435769 h 466725"/>
              <a:gd name="connsiteX77" fmla="*/ 245269 w 1031082"/>
              <a:gd name="connsiteY77" fmla="*/ 438150 h 466725"/>
              <a:gd name="connsiteX78" fmla="*/ 188119 w 1031082"/>
              <a:gd name="connsiteY78" fmla="*/ 442912 h 466725"/>
              <a:gd name="connsiteX79" fmla="*/ 130969 w 1031082"/>
              <a:gd name="connsiteY79" fmla="*/ 440531 h 466725"/>
              <a:gd name="connsiteX80" fmla="*/ 111919 w 1031082"/>
              <a:gd name="connsiteY80" fmla="*/ 423862 h 466725"/>
              <a:gd name="connsiteX81" fmla="*/ 107156 w 1031082"/>
              <a:gd name="connsiteY81" fmla="*/ 411956 h 466725"/>
              <a:gd name="connsiteX82" fmla="*/ 100012 w 1031082"/>
              <a:gd name="connsiteY82" fmla="*/ 404812 h 466725"/>
              <a:gd name="connsiteX83" fmla="*/ 71437 w 1031082"/>
              <a:gd name="connsiteY83" fmla="*/ 378619 h 466725"/>
              <a:gd name="connsiteX84" fmla="*/ 54769 w 1031082"/>
              <a:gd name="connsiteY84" fmla="*/ 373856 h 466725"/>
              <a:gd name="connsiteX85" fmla="*/ 40481 w 1031082"/>
              <a:gd name="connsiteY85" fmla="*/ 364331 h 466725"/>
              <a:gd name="connsiteX86" fmla="*/ 33337 w 1031082"/>
              <a:gd name="connsiteY86" fmla="*/ 354806 h 466725"/>
              <a:gd name="connsiteX87" fmla="*/ 16669 w 1031082"/>
              <a:gd name="connsiteY87" fmla="*/ 340519 h 466725"/>
              <a:gd name="connsiteX88" fmla="*/ 11906 w 1031082"/>
              <a:gd name="connsiteY88" fmla="*/ 333375 h 466725"/>
              <a:gd name="connsiteX89" fmla="*/ 4762 w 1031082"/>
              <a:gd name="connsiteY89" fmla="*/ 328612 h 466725"/>
              <a:gd name="connsiteX90" fmla="*/ 2381 w 1031082"/>
              <a:gd name="connsiteY90" fmla="*/ 314325 h 466725"/>
              <a:gd name="connsiteX91" fmla="*/ 0 w 1031082"/>
              <a:gd name="connsiteY91" fmla="*/ 307181 h 466725"/>
              <a:gd name="connsiteX92" fmla="*/ 4762 w 1031082"/>
              <a:gd name="connsiteY92" fmla="*/ 278606 h 466725"/>
              <a:gd name="connsiteX93" fmla="*/ 28575 w 1031082"/>
              <a:gd name="connsiteY93" fmla="*/ 254794 h 466725"/>
              <a:gd name="connsiteX94" fmla="*/ 35719 w 1031082"/>
              <a:gd name="connsiteY94" fmla="*/ 247650 h 466725"/>
              <a:gd name="connsiteX95" fmla="*/ 52387 w 1031082"/>
              <a:gd name="connsiteY95" fmla="*/ 242887 h 466725"/>
              <a:gd name="connsiteX96" fmla="*/ 59531 w 1031082"/>
              <a:gd name="connsiteY96" fmla="*/ 235744 h 466725"/>
              <a:gd name="connsiteX97" fmla="*/ 66675 w 1031082"/>
              <a:gd name="connsiteY97" fmla="*/ 230981 h 466725"/>
              <a:gd name="connsiteX98" fmla="*/ 76200 w 1031082"/>
              <a:gd name="connsiteY98" fmla="*/ 214312 h 466725"/>
              <a:gd name="connsiteX99" fmla="*/ 83344 w 1031082"/>
              <a:gd name="connsiteY99" fmla="*/ 209550 h 466725"/>
              <a:gd name="connsiteX100" fmla="*/ 104775 w 1031082"/>
              <a:gd name="connsiteY100" fmla="*/ 202406 h 466725"/>
              <a:gd name="connsiteX101" fmla="*/ 116681 w 1031082"/>
              <a:gd name="connsiteY101" fmla="*/ 195262 h 466725"/>
              <a:gd name="connsiteX102" fmla="*/ 140494 w 1031082"/>
              <a:gd name="connsiteY102" fmla="*/ 188119 h 466725"/>
              <a:gd name="connsiteX103" fmla="*/ 176212 w 1031082"/>
              <a:gd name="connsiteY103" fmla="*/ 166687 h 466725"/>
              <a:gd name="connsiteX104" fmla="*/ 180975 w 1031082"/>
              <a:gd name="connsiteY104" fmla="*/ 159544 h 466725"/>
              <a:gd name="connsiteX105" fmla="*/ 180975 w 1031082"/>
              <a:gd name="connsiteY105" fmla="*/ 147637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1031082" h="466725">
                <a:moveTo>
                  <a:pt x="180975" y="147637"/>
                </a:moveTo>
                <a:lnTo>
                  <a:pt x="180975" y="147637"/>
                </a:lnTo>
                <a:cubicBezTo>
                  <a:pt x="179387" y="138906"/>
                  <a:pt x="178499" y="130019"/>
                  <a:pt x="176212" y="121444"/>
                </a:cubicBezTo>
                <a:cubicBezTo>
                  <a:pt x="175297" y="118014"/>
                  <a:pt x="171703" y="115460"/>
                  <a:pt x="171450" y="111919"/>
                </a:cubicBezTo>
                <a:cubicBezTo>
                  <a:pt x="169784" y="88596"/>
                  <a:pt x="172221" y="93451"/>
                  <a:pt x="178594" y="78581"/>
                </a:cubicBezTo>
                <a:cubicBezTo>
                  <a:pt x="189114" y="54034"/>
                  <a:pt x="169929" y="93531"/>
                  <a:pt x="185737" y="61912"/>
                </a:cubicBezTo>
                <a:cubicBezTo>
                  <a:pt x="187325" y="54768"/>
                  <a:pt x="188967" y="47637"/>
                  <a:pt x="190500" y="40481"/>
                </a:cubicBezTo>
                <a:cubicBezTo>
                  <a:pt x="191348" y="36524"/>
                  <a:pt x="191601" y="32415"/>
                  <a:pt x="192881" y="28575"/>
                </a:cubicBezTo>
                <a:cubicBezTo>
                  <a:pt x="194004" y="25207"/>
                  <a:pt x="194804" y="21180"/>
                  <a:pt x="197644" y="19050"/>
                </a:cubicBezTo>
                <a:cubicBezTo>
                  <a:pt x="204743" y="13726"/>
                  <a:pt x="213519" y="11113"/>
                  <a:pt x="221456" y="7144"/>
                </a:cubicBezTo>
                <a:cubicBezTo>
                  <a:pt x="236003" y="-130"/>
                  <a:pt x="227464" y="2883"/>
                  <a:pt x="247650" y="0"/>
                </a:cubicBezTo>
                <a:cubicBezTo>
                  <a:pt x="268287" y="2381"/>
                  <a:pt x="289340" y="2386"/>
                  <a:pt x="309562" y="7144"/>
                </a:cubicBezTo>
                <a:cubicBezTo>
                  <a:pt x="316851" y="8859"/>
                  <a:pt x="322110" y="15335"/>
                  <a:pt x="328612" y="19050"/>
                </a:cubicBezTo>
                <a:cubicBezTo>
                  <a:pt x="333235" y="21692"/>
                  <a:pt x="338225" y="23644"/>
                  <a:pt x="342900" y="26194"/>
                </a:cubicBezTo>
                <a:cubicBezTo>
                  <a:pt x="357802" y="34322"/>
                  <a:pt x="351453" y="31466"/>
                  <a:pt x="364331" y="40481"/>
                </a:cubicBezTo>
                <a:cubicBezTo>
                  <a:pt x="369020" y="43763"/>
                  <a:pt x="374149" y="46430"/>
                  <a:pt x="378619" y="50006"/>
                </a:cubicBezTo>
                <a:cubicBezTo>
                  <a:pt x="382125" y="52811"/>
                  <a:pt x="384128" y="57523"/>
                  <a:pt x="388144" y="59531"/>
                </a:cubicBezTo>
                <a:cubicBezTo>
                  <a:pt x="393998" y="62458"/>
                  <a:pt x="400900" y="62496"/>
                  <a:pt x="407194" y="64294"/>
                </a:cubicBezTo>
                <a:cubicBezTo>
                  <a:pt x="412021" y="65673"/>
                  <a:pt x="416665" y="67640"/>
                  <a:pt x="421481" y="69056"/>
                </a:cubicBezTo>
                <a:cubicBezTo>
                  <a:pt x="430164" y="71610"/>
                  <a:pt x="438944" y="73819"/>
                  <a:pt x="447675" y="76200"/>
                </a:cubicBezTo>
                <a:cubicBezTo>
                  <a:pt x="451681" y="88219"/>
                  <a:pt x="447147" y="79489"/>
                  <a:pt x="457200" y="88106"/>
                </a:cubicBezTo>
                <a:cubicBezTo>
                  <a:pt x="474052" y="102550"/>
                  <a:pt x="458901" y="93719"/>
                  <a:pt x="476250" y="102394"/>
                </a:cubicBezTo>
                <a:cubicBezTo>
                  <a:pt x="504825" y="101600"/>
                  <a:pt x="533426" y="101476"/>
                  <a:pt x="561975" y="100012"/>
                </a:cubicBezTo>
                <a:cubicBezTo>
                  <a:pt x="564482" y="99883"/>
                  <a:pt x="566665" y="98157"/>
                  <a:pt x="569119" y="97631"/>
                </a:cubicBezTo>
                <a:cubicBezTo>
                  <a:pt x="577796" y="95772"/>
                  <a:pt x="586581" y="94456"/>
                  <a:pt x="595312" y="92869"/>
                </a:cubicBezTo>
                <a:lnTo>
                  <a:pt x="635794" y="100012"/>
                </a:lnTo>
                <a:cubicBezTo>
                  <a:pt x="646747" y="102003"/>
                  <a:pt x="651147" y="102820"/>
                  <a:pt x="661987" y="107156"/>
                </a:cubicBezTo>
                <a:cubicBezTo>
                  <a:pt x="665283" y="108474"/>
                  <a:pt x="668216" y="110601"/>
                  <a:pt x="671512" y="111919"/>
                </a:cubicBezTo>
                <a:cubicBezTo>
                  <a:pt x="676173" y="113783"/>
                  <a:pt x="681201" y="114669"/>
                  <a:pt x="685800" y="116681"/>
                </a:cubicBezTo>
                <a:cubicBezTo>
                  <a:pt x="693930" y="120238"/>
                  <a:pt x="701003" y="126434"/>
                  <a:pt x="709612" y="128587"/>
                </a:cubicBezTo>
                <a:cubicBezTo>
                  <a:pt x="731582" y="134081"/>
                  <a:pt x="704413" y="127028"/>
                  <a:pt x="733425" y="135731"/>
                </a:cubicBezTo>
                <a:cubicBezTo>
                  <a:pt x="736560" y="136671"/>
                  <a:pt x="739775" y="137318"/>
                  <a:pt x="742950" y="138112"/>
                </a:cubicBezTo>
                <a:cubicBezTo>
                  <a:pt x="767805" y="150540"/>
                  <a:pt x="753986" y="145964"/>
                  <a:pt x="776287" y="150019"/>
                </a:cubicBezTo>
                <a:cubicBezTo>
                  <a:pt x="780269" y="150743"/>
                  <a:pt x="784289" y="151335"/>
                  <a:pt x="788194" y="152400"/>
                </a:cubicBezTo>
                <a:cubicBezTo>
                  <a:pt x="793037" y="153721"/>
                  <a:pt x="802481" y="157162"/>
                  <a:pt x="802481" y="157162"/>
                </a:cubicBezTo>
                <a:cubicBezTo>
                  <a:pt x="805656" y="159543"/>
                  <a:pt x="808456" y="162531"/>
                  <a:pt x="812006" y="164306"/>
                </a:cubicBezTo>
                <a:cubicBezTo>
                  <a:pt x="843052" y="179829"/>
                  <a:pt x="791994" y="145942"/>
                  <a:pt x="835819" y="173831"/>
                </a:cubicBezTo>
                <a:cubicBezTo>
                  <a:pt x="840107" y="176560"/>
                  <a:pt x="843179" y="181083"/>
                  <a:pt x="847725" y="183356"/>
                </a:cubicBezTo>
                <a:cubicBezTo>
                  <a:pt x="851345" y="185166"/>
                  <a:pt x="855705" y="184755"/>
                  <a:pt x="859631" y="185737"/>
                </a:cubicBezTo>
                <a:cubicBezTo>
                  <a:pt x="866635" y="187488"/>
                  <a:pt x="869490" y="189476"/>
                  <a:pt x="876300" y="192881"/>
                </a:cubicBezTo>
                <a:cubicBezTo>
                  <a:pt x="878681" y="195262"/>
                  <a:pt x="880588" y="198240"/>
                  <a:pt x="883444" y="200025"/>
                </a:cubicBezTo>
                <a:cubicBezTo>
                  <a:pt x="887069" y="202290"/>
                  <a:pt x="891333" y="203326"/>
                  <a:pt x="895350" y="204787"/>
                </a:cubicBezTo>
                <a:cubicBezTo>
                  <a:pt x="912273" y="210941"/>
                  <a:pt x="907673" y="209269"/>
                  <a:pt x="926306" y="211931"/>
                </a:cubicBezTo>
                <a:cubicBezTo>
                  <a:pt x="931069" y="215106"/>
                  <a:pt x="936286" y="217687"/>
                  <a:pt x="940594" y="221456"/>
                </a:cubicBezTo>
                <a:cubicBezTo>
                  <a:pt x="942748" y="223341"/>
                  <a:pt x="943524" y="226401"/>
                  <a:pt x="945356" y="228600"/>
                </a:cubicBezTo>
                <a:cubicBezTo>
                  <a:pt x="947512" y="231187"/>
                  <a:pt x="950344" y="233157"/>
                  <a:pt x="952500" y="235744"/>
                </a:cubicBezTo>
                <a:cubicBezTo>
                  <a:pt x="957987" y="242328"/>
                  <a:pt x="958659" y="246378"/>
                  <a:pt x="962025" y="254794"/>
                </a:cubicBezTo>
                <a:cubicBezTo>
                  <a:pt x="966086" y="283223"/>
                  <a:pt x="962039" y="261989"/>
                  <a:pt x="966787" y="278606"/>
                </a:cubicBezTo>
                <a:cubicBezTo>
                  <a:pt x="967686" y="281753"/>
                  <a:pt x="967545" y="285289"/>
                  <a:pt x="969169" y="288131"/>
                </a:cubicBezTo>
                <a:cubicBezTo>
                  <a:pt x="970840" y="291055"/>
                  <a:pt x="973931" y="292894"/>
                  <a:pt x="976312" y="295275"/>
                </a:cubicBezTo>
                <a:cubicBezTo>
                  <a:pt x="977106" y="297656"/>
                  <a:pt x="977087" y="300491"/>
                  <a:pt x="978694" y="302419"/>
                </a:cubicBezTo>
                <a:cubicBezTo>
                  <a:pt x="985192" y="310216"/>
                  <a:pt x="989917" y="309107"/>
                  <a:pt x="997744" y="314325"/>
                </a:cubicBezTo>
                <a:cubicBezTo>
                  <a:pt x="1001973" y="317144"/>
                  <a:pt x="1005903" y="320416"/>
                  <a:pt x="1009650" y="323850"/>
                </a:cubicBezTo>
                <a:cubicBezTo>
                  <a:pt x="1015442" y="329160"/>
                  <a:pt x="1026319" y="340519"/>
                  <a:pt x="1026319" y="340519"/>
                </a:cubicBezTo>
                <a:cubicBezTo>
                  <a:pt x="1027442" y="343889"/>
                  <a:pt x="1031081" y="354196"/>
                  <a:pt x="1031081" y="357187"/>
                </a:cubicBezTo>
                <a:cubicBezTo>
                  <a:pt x="1031081" y="365164"/>
                  <a:pt x="1031223" y="373432"/>
                  <a:pt x="1028700" y="381000"/>
                </a:cubicBezTo>
                <a:cubicBezTo>
                  <a:pt x="1027093" y="385822"/>
                  <a:pt x="1022594" y="389145"/>
                  <a:pt x="1019175" y="392906"/>
                </a:cubicBezTo>
                <a:cubicBezTo>
                  <a:pt x="998933" y="415172"/>
                  <a:pt x="1012585" y="401217"/>
                  <a:pt x="988219" y="414337"/>
                </a:cubicBezTo>
                <a:cubicBezTo>
                  <a:pt x="963645" y="427569"/>
                  <a:pt x="983808" y="421392"/>
                  <a:pt x="964406" y="426244"/>
                </a:cubicBezTo>
                <a:cubicBezTo>
                  <a:pt x="962025" y="427831"/>
                  <a:pt x="960051" y="430363"/>
                  <a:pt x="957262" y="431006"/>
                </a:cubicBezTo>
                <a:cubicBezTo>
                  <a:pt x="932971" y="436611"/>
                  <a:pt x="867297" y="431253"/>
                  <a:pt x="859631" y="431006"/>
                </a:cubicBezTo>
                <a:cubicBezTo>
                  <a:pt x="853281" y="429419"/>
                  <a:pt x="847037" y="427320"/>
                  <a:pt x="840581" y="426244"/>
                </a:cubicBezTo>
                <a:cubicBezTo>
                  <a:pt x="832713" y="424933"/>
                  <a:pt x="824726" y="424430"/>
                  <a:pt x="816769" y="423862"/>
                </a:cubicBezTo>
                <a:lnTo>
                  <a:pt x="740569" y="419100"/>
                </a:lnTo>
                <a:cubicBezTo>
                  <a:pt x="730250" y="419894"/>
                  <a:pt x="719474" y="418343"/>
                  <a:pt x="709612" y="421481"/>
                </a:cubicBezTo>
                <a:cubicBezTo>
                  <a:pt x="701430" y="424084"/>
                  <a:pt x="695860" y="431930"/>
                  <a:pt x="688181" y="435769"/>
                </a:cubicBezTo>
                <a:cubicBezTo>
                  <a:pt x="685006" y="437356"/>
                  <a:pt x="681919" y="439133"/>
                  <a:pt x="678656" y="440531"/>
                </a:cubicBezTo>
                <a:cubicBezTo>
                  <a:pt x="672251" y="443276"/>
                  <a:pt x="666591" y="443897"/>
                  <a:pt x="659606" y="445294"/>
                </a:cubicBezTo>
                <a:lnTo>
                  <a:pt x="635794" y="457200"/>
                </a:lnTo>
                <a:cubicBezTo>
                  <a:pt x="632619" y="458787"/>
                  <a:pt x="629750" y="461266"/>
                  <a:pt x="626269" y="461962"/>
                </a:cubicBezTo>
                <a:cubicBezTo>
                  <a:pt x="609628" y="465291"/>
                  <a:pt x="618355" y="463679"/>
                  <a:pt x="600075" y="466725"/>
                </a:cubicBezTo>
                <a:cubicBezTo>
                  <a:pt x="566737" y="465931"/>
                  <a:pt x="533341" y="466468"/>
                  <a:pt x="500062" y="464344"/>
                </a:cubicBezTo>
                <a:cubicBezTo>
                  <a:pt x="421414" y="459324"/>
                  <a:pt x="550124" y="461016"/>
                  <a:pt x="478631" y="452437"/>
                </a:cubicBezTo>
                <a:cubicBezTo>
                  <a:pt x="442302" y="448078"/>
                  <a:pt x="405606" y="447675"/>
                  <a:pt x="369094" y="445294"/>
                </a:cubicBezTo>
                <a:cubicBezTo>
                  <a:pt x="329535" y="432107"/>
                  <a:pt x="345682" y="435848"/>
                  <a:pt x="321469" y="431006"/>
                </a:cubicBezTo>
                <a:cubicBezTo>
                  <a:pt x="307181" y="431800"/>
                  <a:pt x="292866" y="432199"/>
                  <a:pt x="278606" y="433387"/>
                </a:cubicBezTo>
                <a:cubicBezTo>
                  <a:pt x="273795" y="433788"/>
                  <a:pt x="269099" y="435086"/>
                  <a:pt x="264319" y="435769"/>
                </a:cubicBezTo>
                <a:cubicBezTo>
                  <a:pt x="257984" y="436674"/>
                  <a:pt x="251646" y="437619"/>
                  <a:pt x="245269" y="438150"/>
                </a:cubicBezTo>
                <a:cubicBezTo>
                  <a:pt x="178539" y="443710"/>
                  <a:pt x="230982" y="437555"/>
                  <a:pt x="188119" y="442912"/>
                </a:cubicBezTo>
                <a:cubicBezTo>
                  <a:pt x="169069" y="442118"/>
                  <a:pt x="149776" y="443665"/>
                  <a:pt x="130969" y="440531"/>
                </a:cubicBezTo>
                <a:cubicBezTo>
                  <a:pt x="123173" y="439232"/>
                  <a:pt x="115419" y="430862"/>
                  <a:pt x="111919" y="423862"/>
                </a:cubicBezTo>
                <a:cubicBezTo>
                  <a:pt x="110007" y="420039"/>
                  <a:pt x="109422" y="415581"/>
                  <a:pt x="107156" y="411956"/>
                </a:cubicBezTo>
                <a:cubicBezTo>
                  <a:pt x="105371" y="409100"/>
                  <a:pt x="102204" y="407369"/>
                  <a:pt x="100012" y="404812"/>
                </a:cubicBezTo>
                <a:cubicBezTo>
                  <a:pt x="91075" y="394385"/>
                  <a:pt x="87711" y="383269"/>
                  <a:pt x="71437" y="378619"/>
                </a:cubicBezTo>
                <a:lnTo>
                  <a:pt x="54769" y="373856"/>
                </a:lnTo>
                <a:cubicBezTo>
                  <a:pt x="50006" y="370681"/>
                  <a:pt x="44759" y="368134"/>
                  <a:pt x="40481" y="364331"/>
                </a:cubicBezTo>
                <a:cubicBezTo>
                  <a:pt x="37515" y="361694"/>
                  <a:pt x="35950" y="357793"/>
                  <a:pt x="33337" y="354806"/>
                </a:cubicBezTo>
                <a:cubicBezTo>
                  <a:pt x="25253" y="345567"/>
                  <a:pt x="25340" y="346300"/>
                  <a:pt x="16669" y="340519"/>
                </a:cubicBezTo>
                <a:cubicBezTo>
                  <a:pt x="15081" y="338138"/>
                  <a:pt x="13930" y="335399"/>
                  <a:pt x="11906" y="333375"/>
                </a:cubicBezTo>
                <a:cubicBezTo>
                  <a:pt x="9882" y="331351"/>
                  <a:pt x="6042" y="331172"/>
                  <a:pt x="4762" y="328612"/>
                </a:cubicBezTo>
                <a:cubicBezTo>
                  <a:pt x="2603" y="324294"/>
                  <a:pt x="3428" y="319038"/>
                  <a:pt x="2381" y="314325"/>
                </a:cubicBezTo>
                <a:cubicBezTo>
                  <a:pt x="1837" y="311875"/>
                  <a:pt x="794" y="309562"/>
                  <a:pt x="0" y="307181"/>
                </a:cubicBezTo>
                <a:cubicBezTo>
                  <a:pt x="1587" y="297656"/>
                  <a:pt x="1015" y="287506"/>
                  <a:pt x="4762" y="278606"/>
                </a:cubicBezTo>
                <a:cubicBezTo>
                  <a:pt x="10205" y="265679"/>
                  <a:pt x="19392" y="262664"/>
                  <a:pt x="28575" y="254794"/>
                </a:cubicBezTo>
                <a:cubicBezTo>
                  <a:pt x="31132" y="252602"/>
                  <a:pt x="32917" y="249518"/>
                  <a:pt x="35719" y="247650"/>
                </a:cubicBezTo>
                <a:cubicBezTo>
                  <a:pt x="37767" y="246285"/>
                  <a:pt x="51120" y="243204"/>
                  <a:pt x="52387" y="242887"/>
                </a:cubicBezTo>
                <a:cubicBezTo>
                  <a:pt x="54768" y="240506"/>
                  <a:pt x="56944" y="237900"/>
                  <a:pt x="59531" y="235744"/>
                </a:cubicBezTo>
                <a:cubicBezTo>
                  <a:pt x="61730" y="233912"/>
                  <a:pt x="64843" y="233180"/>
                  <a:pt x="66675" y="230981"/>
                </a:cubicBezTo>
                <a:cubicBezTo>
                  <a:pt x="76013" y="219775"/>
                  <a:pt x="66810" y="223701"/>
                  <a:pt x="76200" y="214312"/>
                </a:cubicBezTo>
                <a:cubicBezTo>
                  <a:pt x="78224" y="212288"/>
                  <a:pt x="80859" y="210970"/>
                  <a:pt x="83344" y="209550"/>
                </a:cubicBezTo>
                <a:cubicBezTo>
                  <a:pt x="93963" y="203482"/>
                  <a:pt x="92268" y="204907"/>
                  <a:pt x="104775" y="202406"/>
                </a:cubicBezTo>
                <a:cubicBezTo>
                  <a:pt x="108744" y="200025"/>
                  <a:pt x="112468" y="197177"/>
                  <a:pt x="116681" y="195262"/>
                </a:cubicBezTo>
                <a:cubicBezTo>
                  <a:pt x="123765" y="192042"/>
                  <a:pt x="132819" y="190038"/>
                  <a:pt x="140494" y="188119"/>
                </a:cubicBezTo>
                <a:cubicBezTo>
                  <a:pt x="167466" y="166541"/>
                  <a:pt x="154339" y="171063"/>
                  <a:pt x="176212" y="166687"/>
                </a:cubicBezTo>
                <a:cubicBezTo>
                  <a:pt x="177800" y="164306"/>
                  <a:pt x="178646" y="161207"/>
                  <a:pt x="180975" y="159544"/>
                </a:cubicBezTo>
                <a:cubicBezTo>
                  <a:pt x="188056" y="154486"/>
                  <a:pt x="180975" y="149621"/>
                  <a:pt x="180975" y="147637"/>
                </a:cubicBezTo>
                <a:close/>
              </a:path>
            </a:pathLst>
          </a:custGeom>
          <a:gradFill>
            <a:gsLst>
              <a:gs pos="0">
                <a:schemeClr val="accent3"/>
              </a:gs>
              <a:gs pos="97087">
                <a:schemeClr val="accent3">
                  <a:lumMod val="75000"/>
                </a:schemeClr>
              </a:gs>
            </a:gsLst>
            <a:lin ang="0" scaled="1"/>
          </a:gradFill>
          <a:ln w="0">
            <a:noFill/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43325DF-FC64-B1A7-CBCC-FFAD5130DDB1}"/>
              </a:ext>
            </a:extLst>
          </p:cNvPr>
          <p:cNvGrpSpPr/>
          <p:nvPr/>
        </p:nvGrpSpPr>
        <p:grpSpPr>
          <a:xfrm>
            <a:off x="6384840" y="2496529"/>
            <a:ext cx="818264" cy="307581"/>
            <a:chOff x="3925448" y="2490099"/>
            <a:chExt cx="818264" cy="307581"/>
          </a:xfrm>
        </p:grpSpPr>
        <p:sp>
          <p:nvSpPr>
            <p:cNvPr id="67" name="Hexagon 66">
              <a:extLst>
                <a:ext uri="{FF2B5EF4-FFF2-40B4-BE49-F238E27FC236}">
                  <a16:creationId xmlns:a16="http://schemas.microsoft.com/office/drawing/2014/main" id="{231C4BCD-ADFC-D6E0-7011-8A026AFD499A}"/>
                </a:ext>
              </a:extLst>
            </p:cNvPr>
            <p:cNvSpPr/>
            <p:nvPr/>
          </p:nvSpPr>
          <p:spPr bwMode="auto">
            <a:xfrm rot="6239051">
              <a:off x="4298732" y="2596483"/>
              <a:ext cx="111254" cy="159696"/>
            </a:xfrm>
            <a:prstGeom prst="hexagon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8" name="Hexagon 67">
              <a:extLst>
                <a:ext uri="{FF2B5EF4-FFF2-40B4-BE49-F238E27FC236}">
                  <a16:creationId xmlns:a16="http://schemas.microsoft.com/office/drawing/2014/main" id="{726F83C7-A6B5-923D-8EB1-1D8C8DE1641C}"/>
                </a:ext>
              </a:extLst>
            </p:cNvPr>
            <p:cNvSpPr/>
            <p:nvPr/>
          </p:nvSpPr>
          <p:spPr bwMode="auto">
            <a:xfrm rot="6239051">
              <a:off x="4402881" y="2535775"/>
              <a:ext cx="111254" cy="159696"/>
            </a:xfrm>
            <a:prstGeom prst="hexagon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69" name="Hexagon 68">
              <a:extLst>
                <a:ext uri="{FF2B5EF4-FFF2-40B4-BE49-F238E27FC236}">
                  <a16:creationId xmlns:a16="http://schemas.microsoft.com/office/drawing/2014/main" id="{EB469D4B-7738-4AC8-2DF3-2EFD7D4AB51C}"/>
                </a:ext>
              </a:extLst>
            </p:cNvPr>
            <p:cNvSpPr/>
            <p:nvPr/>
          </p:nvSpPr>
          <p:spPr bwMode="auto">
            <a:xfrm rot="6239051">
              <a:off x="4150469" y="2552250"/>
              <a:ext cx="111254" cy="159696"/>
            </a:xfrm>
            <a:prstGeom prst="hexagon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0" name="Hexagon 69">
              <a:extLst>
                <a:ext uri="{FF2B5EF4-FFF2-40B4-BE49-F238E27FC236}">
                  <a16:creationId xmlns:a16="http://schemas.microsoft.com/office/drawing/2014/main" id="{04F2A46A-114B-A00C-F583-B730F8495771}"/>
                </a:ext>
              </a:extLst>
            </p:cNvPr>
            <p:cNvSpPr/>
            <p:nvPr/>
          </p:nvSpPr>
          <p:spPr bwMode="auto">
            <a:xfrm rot="6239051">
              <a:off x="4039856" y="2614504"/>
              <a:ext cx="122082" cy="159163"/>
            </a:xfrm>
            <a:prstGeom prst="hexagon">
              <a:avLst/>
            </a:prstGeom>
            <a:no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1" name="Hexagon 14">
              <a:extLst>
                <a:ext uri="{FF2B5EF4-FFF2-40B4-BE49-F238E27FC236}">
                  <a16:creationId xmlns:a16="http://schemas.microsoft.com/office/drawing/2014/main" id="{76704FA4-DC0B-6F5F-51F4-D5E7DC9F00C8}"/>
                </a:ext>
              </a:extLst>
            </p:cNvPr>
            <p:cNvSpPr/>
            <p:nvPr/>
          </p:nvSpPr>
          <p:spPr bwMode="auto">
            <a:xfrm rot="6239051">
              <a:off x="4121580" y="2456298"/>
              <a:ext cx="91561" cy="159163"/>
            </a:xfrm>
            <a:custGeom>
              <a:avLst/>
              <a:gdLst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6" fmla="*/ 0 w 122082"/>
                <a:gd name="connsiteY6" fmla="*/ 79582 h 159163"/>
                <a:gd name="connsiteX0" fmla="*/ 0 w 122082"/>
                <a:gd name="connsiteY0" fmla="*/ 79582 h 171022"/>
                <a:gd name="connsiteX1" fmla="*/ 30521 w 122082"/>
                <a:gd name="connsiteY1" fmla="*/ 0 h 171022"/>
                <a:gd name="connsiteX2" fmla="*/ 91562 w 122082"/>
                <a:gd name="connsiteY2" fmla="*/ 0 h 171022"/>
                <a:gd name="connsiteX3" fmla="*/ 122082 w 122082"/>
                <a:gd name="connsiteY3" fmla="*/ 79582 h 171022"/>
                <a:gd name="connsiteX4" fmla="*/ 91562 w 122082"/>
                <a:gd name="connsiteY4" fmla="*/ 159163 h 171022"/>
                <a:gd name="connsiteX5" fmla="*/ 30521 w 122082"/>
                <a:gd name="connsiteY5" fmla="*/ 159163 h 171022"/>
                <a:gd name="connsiteX6" fmla="*/ 91440 w 122082"/>
                <a:gd name="connsiteY6" fmla="*/ 171022 h 171022"/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0" fmla="*/ 0 w 91561"/>
                <a:gd name="connsiteY0" fmla="*/ 0 h 159163"/>
                <a:gd name="connsiteX1" fmla="*/ 61041 w 91561"/>
                <a:gd name="connsiteY1" fmla="*/ 0 h 159163"/>
                <a:gd name="connsiteX2" fmla="*/ 91561 w 91561"/>
                <a:gd name="connsiteY2" fmla="*/ 79582 h 159163"/>
                <a:gd name="connsiteX3" fmla="*/ 61041 w 91561"/>
                <a:gd name="connsiteY3" fmla="*/ 159163 h 159163"/>
                <a:gd name="connsiteX4" fmla="*/ 0 w 91561"/>
                <a:gd name="connsiteY4" fmla="*/ 159163 h 15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1" h="159163">
                  <a:moveTo>
                    <a:pt x="0" y="0"/>
                  </a:moveTo>
                  <a:lnTo>
                    <a:pt x="61041" y="0"/>
                  </a:lnTo>
                  <a:lnTo>
                    <a:pt x="91561" y="79582"/>
                  </a:lnTo>
                  <a:lnTo>
                    <a:pt x="61041" y="159163"/>
                  </a:lnTo>
                  <a:lnTo>
                    <a:pt x="0" y="159163"/>
                  </a:lnTo>
                </a:path>
              </a:pathLst>
            </a:custGeom>
            <a:no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2" name="Hexagon 14">
              <a:extLst>
                <a:ext uri="{FF2B5EF4-FFF2-40B4-BE49-F238E27FC236}">
                  <a16:creationId xmlns:a16="http://schemas.microsoft.com/office/drawing/2014/main" id="{A0384393-7603-3ED9-2F2F-ADBED00EC8B6}"/>
                </a:ext>
              </a:extLst>
            </p:cNvPr>
            <p:cNvSpPr/>
            <p:nvPr/>
          </p:nvSpPr>
          <p:spPr bwMode="auto">
            <a:xfrm rot="6239051">
              <a:off x="4567385" y="2603245"/>
              <a:ext cx="91561" cy="159163"/>
            </a:xfrm>
            <a:custGeom>
              <a:avLst/>
              <a:gdLst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6" fmla="*/ 0 w 122082"/>
                <a:gd name="connsiteY6" fmla="*/ 79582 h 159163"/>
                <a:gd name="connsiteX0" fmla="*/ 0 w 122082"/>
                <a:gd name="connsiteY0" fmla="*/ 79582 h 171022"/>
                <a:gd name="connsiteX1" fmla="*/ 30521 w 122082"/>
                <a:gd name="connsiteY1" fmla="*/ 0 h 171022"/>
                <a:gd name="connsiteX2" fmla="*/ 91562 w 122082"/>
                <a:gd name="connsiteY2" fmla="*/ 0 h 171022"/>
                <a:gd name="connsiteX3" fmla="*/ 122082 w 122082"/>
                <a:gd name="connsiteY3" fmla="*/ 79582 h 171022"/>
                <a:gd name="connsiteX4" fmla="*/ 91562 w 122082"/>
                <a:gd name="connsiteY4" fmla="*/ 159163 h 171022"/>
                <a:gd name="connsiteX5" fmla="*/ 30521 w 122082"/>
                <a:gd name="connsiteY5" fmla="*/ 159163 h 171022"/>
                <a:gd name="connsiteX6" fmla="*/ 91440 w 122082"/>
                <a:gd name="connsiteY6" fmla="*/ 171022 h 171022"/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0" fmla="*/ 0 w 91561"/>
                <a:gd name="connsiteY0" fmla="*/ 0 h 159163"/>
                <a:gd name="connsiteX1" fmla="*/ 61041 w 91561"/>
                <a:gd name="connsiteY1" fmla="*/ 0 h 159163"/>
                <a:gd name="connsiteX2" fmla="*/ 91561 w 91561"/>
                <a:gd name="connsiteY2" fmla="*/ 79582 h 159163"/>
                <a:gd name="connsiteX3" fmla="*/ 61041 w 91561"/>
                <a:gd name="connsiteY3" fmla="*/ 159163 h 159163"/>
                <a:gd name="connsiteX4" fmla="*/ 0 w 91561"/>
                <a:gd name="connsiteY4" fmla="*/ 159163 h 15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1" h="159163">
                  <a:moveTo>
                    <a:pt x="0" y="0"/>
                  </a:moveTo>
                  <a:lnTo>
                    <a:pt x="61041" y="0"/>
                  </a:lnTo>
                  <a:lnTo>
                    <a:pt x="91561" y="79582"/>
                  </a:lnTo>
                  <a:lnTo>
                    <a:pt x="61041" y="159163"/>
                  </a:lnTo>
                  <a:lnTo>
                    <a:pt x="0" y="159163"/>
                  </a:lnTo>
                </a:path>
              </a:pathLst>
            </a:custGeom>
            <a:no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73" name="Hexagon 14">
              <a:extLst>
                <a:ext uri="{FF2B5EF4-FFF2-40B4-BE49-F238E27FC236}">
                  <a16:creationId xmlns:a16="http://schemas.microsoft.com/office/drawing/2014/main" id="{FE678678-0752-C810-8E24-DBDA8156E6F4}"/>
                </a:ext>
              </a:extLst>
            </p:cNvPr>
            <p:cNvSpPr/>
            <p:nvPr/>
          </p:nvSpPr>
          <p:spPr bwMode="auto">
            <a:xfrm rot="17099306">
              <a:off x="3959249" y="2672318"/>
              <a:ext cx="91561" cy="159163"/>
            </a:xfrm>
            <a:custGeom>
              <a:avLst/>
              <a:gdLst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6" fmla="*/ 0 w 122082"/>
                <a:gd name="connsiteY6" fmla="*/ 79582 h 159163"/>
                <a:gd name="connsiteX0" fmla="*/ 0 w 122082"/>
                <a:gd name="connsiteY0" fmla="*/ 79582 h 171022"/>
                <a:gd name="connsiteX1" fmla="*/ 30521 w 122082"/>
                <a:gd name="connsiteY1" fmla="*/ 0 h 171022"/>
                <a:gd name="connsiteX2" fmla="*/ 91562 w 122082"/>
                <a:gd name="connsiteY2" fmla="*/ 0 h 171022"/>
                <a:gd name="connsiteX3" fmla="*/ 122082 w 122082"/>
                <a:gd name="connsiteY3" fmla="*/ 79582 h 171022"/>
                <a:gd name="connsiteX4" fmla="*/ 91562 w 122082"/>
                <a:gd name="connsiteY4" fmla="*/ 159163 h 171022"/>
                <a:gd name="connsiteX5" fmla="*/ 30521 w 122082"/>
                <a:gd name="connsiteY5" fmla="*/ 159163 h 171022"/>
                <a:gd name="connsiteX6" fmla="*/ 91440 w 122082"/>
                <a:gd name="connsiteY6" fmla="*/ 171022 h 171022"/>
                <a:gd name="connsiteX0" fmla="*/ 0 w 122082"/>
                <a:gd name="connsiteY0" fmla="*/ 79582 h 159163"/>
                <a:gd name="connsiteX1" fmla="*/ 30521 w 122082"/>
                <a:gd name="connsiteY1" fmla="*/ 0 h 159163"/>
                <a:gd name="connsiteX2" fmla="*/ 91562 w 122082"/>
                <a:gd name="connsiteY2" fmla="*/ 0 h 159163"/>
                <a:gd name="connsiteX3" fmla="*/ 122082 w 122082"/>
                <a:gd name="connsiteY3" fmla="*/ 79582 h 159163"/>
                <a:gd name="connsiteX4" fmla="*/ 91562 w 122082"/>
                <a:gd name="connsiteY4" fmla="*/ 159163 h 159163"/>
                <a:gd name="connsiteX5" fmla="*/ 30521 w 122082"/>
                <a:gd name="connsiteY5" fmla="*/ 159163 h 159163"/>
                <a:gd name="connsiteX0" fmla="*/ 0 w 91561"/>
                <a:gd name="connsiteY0" fmla="*/ 0 h 159163"/>
                <a:gd name="connsiteX1" fmla="*/ 61041 w 91561"/>
                <a:gd name="connsiteY1" fmla="*/ 0 h 159163"/>
                <a:gd name="connsiteX2" fmla="*/ 91561 w 91561"/>
                <a:gd name="connsiteY2" fmla="*/ 79582 h 159163"/>
                <a:gd name="connsiteX3" fmla="*/ 61041 w 91561"/>
                <a:gd name="connsiteY3" fmla="*/ 159163 h 159163"/>
                <a:gd name="connsiteX4" fmla="*/ 0 w 91561"/>
                <a:gd name="connsiteY4" fmla="*/ 159163 h 159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1" h="159163">
                  <a:moveTo>
                    <a:pt x="0" y="0"/>
                  </a:moveTo>
                  <a:lnTo>
                    <a:pt x="61041" y="0"/>
                  </a:lnTo>
                  <a:lnTo>
                    <a:pt x="91561" y="79582"/>
                  </a:lnTo>
                  <a:lnTo>
                    <a:pt x="61041" y="159163"/>
                  </a:lnTo>
                  <a:lnTo>
                    <a:pt x="0" y="159163"/>
                  </a:lnTo>
                </a:path>
              </a:pathLst>
            </a:custGeom>
            <a:noFill/>
            <a:ln w="19050">
              <a:solidFill>
                <a:schemeClr val="accent3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33091DEA-3FDE-28F0-6BB1-FA3FB985F1C0}"/>
                </a:ext>
              </a:extLst>
            </p:cNvPr>
            <p:cNvCxnSpPr/>
            <p:nvPr/>
          </p:nvCxnSpPr>
          <p:spPr bwMode="auto">
            <a:xfrm flipH="1">
              <a:off x="4321969" y="2682826"/>
              <a:ext cx="32390" cy="77043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FD0083D-FB12-C6D2-4A64-79C481618A7A}"/>
                </a:ext>
              </a:extLst>
            </p:cNvPr>
            <p:cNvCxnSpPr/>
            <p:nvPr/>
          </p:nvCxnSpPr>
          <p:spPr bwMode="auto">
            <a:xfrm flipH="1">
              <a:off x="4188448" y="2611981"/>
              <a:ext cx="32390" cy="77043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83560E29-E3A6-8EA2-8D0A-813C872D2196}"/>
                </a:ext>
              </a:extLst>
            </p:cNvPr>
            <p:cNvCxnSpPr/>
            <p:nvPr/>
          </p:nvCxnSpPr>
          <p:spPr bwMode="auto">
            <a:xfrm flipH="1">
              <a:off x="3992456" y="2522492"/>
              <a:ext cx="32390" cy="77043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0684885-3B9C-A5EC-B3C9-79E2F4476DD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65547" y="2492344"/>
              <a:ext cx="79061" cy="74308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233A49E-0920-8B47-FA92-39DA1B596A3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117672" y="2720947"/>
              <a:ext cx="79061" cy="74308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2E95E61-57B8-8B26-DFC1-72C793C9F2F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29028" y="2685561"/>
              <a:ext cx="79061" cy="74308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19FEC08-3503-9FEE-23AB-1C61ACA29DE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538104" y="2676331"/>
              <a:ext cx="19116" cy="81598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AA28C76B-0440-B391-751E-02B7A8F53C5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467242" y="2578617"/>
              <a:ext cx="19116" cy="81598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195631D3-90DD-4C99-FAC8-E28D2DE9AD3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397801" y="2713938"/>
              <a:ext cx="5468" cy="55376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5FCEDBB1-687C-6206-78EB-9BB60A77DC3E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058226" y="2762912"/>
              <a:ext cx="64074" cy="24339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A503E556-CC4D-F16C-F9AA-E9C63166A164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593405" y="2658487"/>
              <a:ext cx="150307" cy="43997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B2C6CF7-A5A0-296F-1A9D-E955B58CBD4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360947" y="2535879"/>
              <a:ext cx="72997" cy="117536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A62B3B1B-A9FA-D6D8-3C16-B855D52C634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83974" y="2619171"/>
              <a:ext cx="62118" cy="55876"/>
            </a:xfrm>
            <a:prstGeom prst="line">
              <a:avLst/>
            </a:prstGeom>
            <a:noFill/>
            <a:ln w="19050" cap="flat" cmpd="sng" algn="ctr">
              <a:solidFill>
                <a:schemeClr val="accent3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7008267-3FFD-4DF0-FA6A-0A5AB13450BD}"/>
              </a:ext>
            </a:extLst>
          </p:cNvPr>
          <p:cNvGrpSpPr/>
          <p:nvPr/>
        </p:nvGrpSpPr>
        <p:grpSpPr>
          <a:xfrm>
            <a:off x="9445514" y="1828801"/>
            <a:ext cx="938213" cy="1274042"/>
            <a:chOff x="9765631" y="1828801"/>
            <a:chExt cx="938213" cy="1274042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8A4EC776-8075-C977-1C7E-DE20B57A5425}"/>
                </a:ext>
              </a:extLst>
            </p:cNvPr>
            <p:cNvGrpSpPr/>
            <p:nvPr/>
          </p:nvGrpSpPr>
          <p:grpSpPr>
            <a:xfrm>
              <a:off x="9765631" y="1828801"/>
              <a:ext cx="938213" cy="1274042"/>
              <a:chOff x="4772025" y="1826419"/>
              <a:chExt cx="938213" cy="1274042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29738519-5FB6-7641-6513-1AF581805E41}"/>
                  </a:ext>
                </a:extLst>
              </p:cNvPr>
              <p:cNvSpPr/>
              <p:nvPr/>
            </p:nvSpPr>
            <p:spPr bwMode="auto">
              <a:xfrm>
                <a:off x="4772025" y="1826419"/>
                <a:ext cx="938213" cy="1274042"/>
              </a:xfrm>
              <a:custGeom>
                <a:avLst/>
                <a:gdLst>
                  <a:gd name="connsiteX0" fmla="*/ 619125 w 938213"/>
                  <a:gd name="connsiteY0" fmla="*/ 0 h 1274042"/>
                  <a:gd name="connsiteX1" fmla="*/ 619125 w 938213"/>
                  <a:gd name="connsiteY1" fmla="*/ 0 h 1274042"/>
                  <a:gd name="connsiteX2" fmla="*/ 602456 w 938213"/>
                  <a:gd name="connsiteY2" fmla="*/ 14287 h 1274042"/>
                  <a:gd name="connsiteX3" fmla="*/ 561975 w 938213"/>
                  <a:gd name="connsiteY3" fmla="*/ 28575 h 1274042"/>
                  <a:gd name="connsiteX4" fmla="*/ 461963 w 938213"/>
                  <a:gd name="connsiteY4" fmla="*/ 26194 h 1274042"/>
                  <a:gd name="connsiteX5" fmla="*/ 431006 w 938213"/>
                  <a:gd name="connsiteY5" fmla="*/ 14287 h 1274042"/>
                  <a:gd name="connsiteX6" fmla="*/ 411956 w 938213"/>
                  <a:gd name="connsiteY6" fmla="*/ 11906 h 1274042"/>
                  <a:gd name="connsiteX7" fmla="*/ 402431 w 938213"/>
                  <a:gd name="connsiteY7" fmla="*/ 9525 h 1274042"/>
                  <a:gd name="connsiteX8" fmla="*/ 388144 w 938213"/>
                  <a:gd name="connsiteY8" fmla="*/ 7144 h 1274042"/>
                  <a:gd name="connsiteX9" fmla="*/ 273844 w 938213"/>
                  <a:gd name="connsiteY9" fmla="*/ 9525 h 1274042"/>
                  <a:gd name="connsiteX10" fmla="*/ 250031 w 938213"/>
                  <a:gd name="connsiteY10" fmla="*/ 14287 h 1274042"/>
                  <a:gd name="connsiteX11" fmla="*/ 223838 w 938213"/>
                  <a:gd name="connsiteY11" fmla="*/ 23812 h 1274042"/>
                  <a:gd name="connsiteX12" fmla="*/ 209550 w 938213"/>
                  <a:gd name="connsiteY12" fmla="*/ 30956 h 1274042"/>
                  <a:gd name="connsiteX13" fmla="*/ 171450 w 938213"/>
                  <a:gd name="connsiteY13" fmla="*/ 50006 h 1274042"/>
                  <a:gd name="connsiteX14" fmla="*/ 119063 w 938213"/>
                  <a:gd name="connsiteY14" fmla="*/ 76200 h 1274042"/>
                  <a:gd name="connsiteX15" fmla="*/ 104775 w 938213"/>
                  <a:gd name="connsiteY15" fmla="*/ 88106 h 1274042"/>
                  <a:gd name="connsiteX16" fmla="*/ 83344 w 938213"/>
                  <a:gd name="connsiteY16" fmla="*/ 107156 h 1274042"/>
                  <a:gd name="connsiteX17" fmla="*/ 76200 w 938213"/>
                  <a:gd name="connsiteY17" fmla="*/ 135731 h 1274042"/>
                  <a:gd name="connsiteX18" fmla="*/ 71438 w 938213"/>
                  <a:gd name="connsiteY18" fmla="*/ 154781 h 1274042"/>
                  <a:gd name="connsiteX19" fmla="*/ 61913 w 938213"/>
                  <a:gd name="connsiteY19" fmla="*/ 164306 h 1274042"/>
                  <a:gd name="connsiteX20" fmla="*/ 45244 w 938213"/>
                  <a:gd name="connsiteY20" fmla="*/ 192881 h 1274042"/>
                  <a:gd name="connsiteX21" fmla="*/ 42863 w 938213"/>
                  <a:gd name="connsiteY21" fmla="*/ 200025 h 1274042"/>
                  <a:gd name="connsiteX22" fmla="*/ 26194 w 938213"/>
                  <a:gd name="connsiteY22" fmla="*/ 221456 h 1274042"/>
                  <a:gd name="connsiteX23" fmla="*/ 19050 w 938213"/>
                  <a:gd name="connsiteY23" fmla="*/ 230981 h 1274042"/>
                  <a:gd name="connsiteX24" fmla="*/ 14288 w 938213"/>
                  <a:gd name="connsiteY24" fmla="*/ 240506 h 1274042"/>
                  <a:gd name="connsiteX25" fmla="*/ 11906 w 938213"/>
                  <a:gd name="connsiteY25" fmla="*/ 250031 h 1274042"/>
                  <a:gd name="connsiteX26" fmla="*/ 7144 w 938213"/>
                  <a:gd name="connsiteY26" fmla="*/ 257175 h 1274042"/>
                  <a:gd name="connsiteX27" fmla="*/ 0 w 938213"/>
                  <a:gd name="connsiteY27" fmla="*/ 302419 h 1274042"/>
                  <a:gd name="connsiteX28" fmla="*/ 2381 w 938213"/>
                  <a:gd name="connsiteY28" fmla="*/ 357187 h 1274042"/>
                  <a:gd name="connsiteX29" fmla="*/ 7144 w 938213"/>
                  <a:gd name="connsiteY29" fmla="*/ 373856 h 1274042"/>
                  <a:gd name="connsiteX30" fmla="*/ 35719 w 938213"/>
                  <a:gd name="connsiteY30" fmla="*/ 431006 h 1274042"/>
                  <a:gd name="connsiteX31" fmla="*/ 45244 w 938213"/>
                  <a:gd name="connsiteY31" fmla="*/ 464344 h 1274042"/>
                  <a:gd name="connsiteX32" fmla="*/ 59531 w 938213"/>
                  <a:gd name="connsiteY32" fmla="*/ 500062 h 1274042"/>
                  <a:gd name="connsiteX33" fmla="*/ 88106 w 938213"/>
                  <a:gd name="connsiteY33" fmla="*/ 526256 h 1274042"/>
                  <a:gd name="connsiteX34" fmla="*/ 102394 w 938213"/>
                  <a:gd name="connsiteY34" fmla="*/ 538162 h 1274042"/>
                  <a:gd name="connsiteX35" fmla="*/ 111919 w 938213"/>
                  <a:gd name="connsiteY35" fmla="*/ 552450 h 1274042"/>
                  <a:gd name="connsiteX36" fmla="*/ 119063 w 938213"/>
                  <a:gd name="connsiteY36" fmla="*/ 564356 h 1274042"/>
                  <a:gd name="connsiteX37" fmla="*/ 128588 w 938213"/>
                  <a:gd name="connsiteY37" fmla="*/ 573881 h 1274042"/>
                  <a:gd name="connsiteX38" fmla="*/ 142875 w 938213"/>
                  <a:gd name="connsiteY38" fmla="*/ 592931 h 1274042"/>
                  <a:gd name="connsiteX39" fmla="*/ 154781 w 938213"/>
                  <a:gd name="connsiteY39" fmla="*/ 611981 h 1274042"/>
                  <a:gd name="connsiteX40" fmla="*/ 164306 w 938213"/>
                  <a:gd name="connsiteY40" fmla="*/ 626269 h 1274042"/>
                  <a:gd name="connsiteX41" fmla="*/ 171450 w 938213"/>
                  <a:gd name="connsiteY41" fmla="*/ 635794 h 1274042"/>
                  <a:gd name="connsiteX42" fmla="*/ 178594 w 938213"/>
                  <a:gd name="connsiteY42" fmla="*/ 650081 h 1274042"/>
                  <a:gd name="connsiteX43" fmla="*/ 188119 w 938213"/>
                  <a:gd name="connsiteY43" fmla="*/ 664369 h 1274042"/>
                  <a:gd name="connsiteX44" fmla="*/ 192881 w 938213"/>
                  <a:gd name="connsiteY44" fmla="*/ 673894 h 1274042"/>
                  <a:gd name="connsiteX45" fmla="*/ 200025 w 938213"/>
                  <a:gd name="connsiteY45" fmla="*/ 681037 h 1274042"/>
                  <a:gd name="connsiteX46" fmla="*/ 207169 w 938213"/>
                  <a:gd name="connsiteY46" fmla="*/ 695325 h 1274042"/>
                  <a:gd name="connsiteX47" fmla="*/ 216694 w 938213"/>
                  <a:gd name="connsiteY47" fmla="*/ 709612 h 1274042"/>
                  <a:gd name="connsiteX48" fmla="*/ 219075 w 938213"/>
                  <a:gd name="connsiteY48" fmla="*/ 778669 h 1274042"/>
                  <a:gd name="connsiteX49" fmla="*/ 223838 w 938213"/>
                  <a:gd name="connsiteY49" fmla="*/ 785812 h 1274042"/>
                  <a:gd name="connsiteX50" fmla="*/ 233363 w 938213"/>
                  <a:gd name="connsiteY50" fmla="*/ 797719 h 1274042"/>
                  <a:gd name="connsiteX51" fmla="*/ 257175 w 938213"/>
                  <a:gd name="connsiteY51" fmla="*/ 819150 h 1274042"/>
                  <a:gd name="connsiteX52" fmla="*/ 273844 w 938213"/>
                  <a:gd name="connsiteY52" fmla="*/ 823912 h 1274042"/>
                  <a:gd name="connsiteX53" fmla="*/ 333375 w 938213"/>
                  <a:gd name="connsiteY53" fmla="*/ 852487 h 1274042"/>
                  <a:gd name="connsiteX54" fmla="*/ 395288 w 938213"/>
                  <a:gd name="connsiteY54" fmla="*/ 862012 h 1274042"/>
                  <a:gd name="connsiteX55" fmla="*/ 450056 w 938213"/>
                  <a:gd name="connsiteY55" fmla="*/ 866775 h 1274042"/>
                  <a:gd name="connsiteX56" fmla="*/ 478631 w 938213"/>
                  <a:gd name="connsiteY56" fmla="*/ 878681 h 1274042"/>
                  <a:gd name="connsiteX57" fmla="*/ 492919 w 938213"/>
                  <a:gd name="connsiteY57" fmla="*/ 902494 h 1274042"/>
                  <a:gd name="connsiteX58" fmla="*/ 504825 w 938213"/>
                  <a:gd name="connsiteY58" fmla="*/ 921544 h 1274042"/>
                  <a:gd name="connsiteX59" fmla="*/ 511969 w 938213"/>
                  <a:gd name="connsiteY59" fmla="*/ 933450 h 1274042"/>
                  <a:gd name="connsiteX60" fmla="*/ 521494 w 938213"/>
                  <a:gd name="connsiteY60" fmla="*/ 942975 h 1274042"/>
                  <a:gd name="connsiteX61" fmla="*/ 526256 w 938213"/>
                  <a:gd name="connsiteY61" fmla="*/ 950119 h 1274042"/>
                  <a:gd name="connsiteX62" fmla="*/ 554831 w 938213"/>
                  <a:gd name="connsiteY62" fmla="*/ 966787 h 1274042"/>
                  <a:gd name="connsiteX63" fmla="*/ 561975 w 938213"/>
                  <a:gd name="connsiteY63" fmla="*/ 971550 h 1274042"/>
                  <a:gd name="connsiteX64" fmla="*/ 585788 w 938213"/>
                  <a:gd name="connsiteY64" fmla="*/ 981075 h 1274042"/>
                  <a:gd name="connsiteX65" fmla="*/ 607219 w 938213"/>
                  <a:gd name="connsiteY65" fmla="*/ 997744 h 1274042"/>
                  <a:gd name="connsiteX66" fmla="*/ 640556 w 938213"/>
                  <a:gd name="connsiteY66" fmla="*/ 1026319 h 1274042"/>
                  <a:gd name="connsiteX67" fmla="*/ 654844 w 938213"/>
                  <a:gd name="connsiteY67" fmla="*/ 1035844 h 1274042"/>
                  <a:gd name="connsiteX68" fmla="*/ 681038 w 938213"/>
                  <a:gd name="connsiteY68" fmla="*/ 1050131 h 1274042"/>
                  <a:gd name="connsiteX69" fmla="*/ 700088 w 938213"/>
                  <a:gd name="connsiteY69" fmla="*/ 1066800 h 1274042"/>
                  <a:gd name="connsiteX70" fmla="*/ 709613 w 938213"/>
                  <a:gd name="connsiteY70" fmla="*/ 1081087 h 1274042"/>
                  <a:gd name="connsiteX71" fmla="*/ 721519 w 938213"/>
                  <a:gd name="connsiteY71" fmla="*/ 1092994 h 1274042"/>
                  <a:gd name="connsiteX72" fmla="*/ 738188 w 938213"/>
                  <a:gd name="connsiteY72" fmla="*/ 1123950 h 1274042"/>
                  <a:gd name="connsiteX73" fmla="*/ 742950 w 938213"/>
                  <a:gd name="connsiteY73" fmla="*/ 1133475 h 1274042"/>
                  <a:gd name="connsiteX74" fmla="*/ 757238 w 938213"/>
                  <a:gd name="connsiteY74" fmla="*/ 1157287 h 1274042"/>
                  <a:gd name="connsiteX75" fmla="*/ 766763 w 938213"/>
                  <a:gd name="connsiteY75" fmla="*/ 1173956 h 1274042"/>
                  <a:gd name="connsiteX76" fmla="*/ 781050 w 938213"/>
                  <a:gd name="connsiteY76" fmla="*/ 1185862 h 1274042"/>
                  <a:gd name="connsiteX77" fmla="*/ 792956 w 938213"/>
                  <a:gd name="connsiteY77" fmla="*/ 1204912 h 1274042"/>
                  <a:gd name="connsiteX78" fmla="*/ 802481 w 938213"/>
                  <a:gd name="connsiteY78" fmla="*/ 1216819 h 1274042"/>
                  <a:gd name="connsiteX79" fmla="*/ 807244 w 938213"/>
                  <a:gd name="connsiteY79" fmla="*/ 1226344 h 1274042"/>
                  <a:gd name="connsiteX80" fmla="*/ 814388 w 938213"/>
                  <a:gd name="connsiteY80" fmla="*/ 1238250 h 1274042"/>
                  <a:gd name="connsiteX81" fmla="*/ 821531 w 938213"/>
                  <a:gd name="connsiteY81" fmla="*/ 1254919 h 1274042"/>
                  <a:gd name="connsiteX82" fmla="*/ 828675 w 938213"/>
                  <a:gd name="connsiteY82" fmla="*/ 1259681 h 1274042"/>
                  <a:gd name="connsiteX83" fmla="*/ 838200 w 938213"/>
                  <a:gd name="connsiteY83" fmla="*/ 1273969 h 1274042"/>
                  <a:gd name="connsiteX84" fmla="*/ 876300 w 938213"/>
                  <a:gd name="connsiteY84" fmla="*/ 1269206 h 1274042"/>
                  <a:gd name="connsiteX85" fmla="*/ 938213 w 938213"/>
                  <a:gd name="connsiteY85" fmla="*/ 1262062 h 1274042"/>
                  <a:gd name="connsiteX86" fmla="*/ 933450 w 938213"/>
                  <a:gd name="connsiteY86" fmla="*/ 1240631 h 1274042"/>
                  <a:gd name="connsiteX87" fmla="*/ 931069 w 938213"/>
                  <a:gd name="connsiteY87" fmla="*/ 1231106 h 1274042"/>
                  <a:gd name="connsiteX88" fmla="*/ 926306 w 938213"/>
                  <a:gd name="connsiteY88" fmla="*/ 1219200 h 1274042"/>
                  <a:gd name="connsiteX89" fmla="*/ 921544 w 938213"/>
                  <a:gd name="connsiteY89" fmla="*/ 1202531 h 1274042"/>
                  <a:gd name="connsiteX90" fmla="*/ 909638 w 938213"/>
                  <a:gd name="connsiteY90" fmla="*/ 1190625 h 1274042"/>
                  <a:gd name="connsiteX91" fmla="*/ 904875 w 938213"/>
                  <a:gd name="connsiteY91" fmla="*/ 1181100 h 1274042"/>
                  <a:gd name="connsiteX92" fmla="*/ 902494 w 938213"/>
                  <a:gd name="connsiteY92" fmla="*/ 1171575 h 1274042"/>
                  <a:gd name="connsiteX93" fmla="*/ 895350 w 938213"/>
                  <a:gd name="connsiteY93" fmla="*/ 1162050 h 1274042"/>
                  <a:gd name="connsiteX94" fmla="*/ 888206 w 938213"/>
                  <a:gd name="connsiteY94" fmla="*/ 1150144 h 1274042"/>
                  <a:gd name="connsiteX95" fmla="*/ 871538 w 938213"/>
                  <a:gd name="connsiteY95" fmla="*/ 1121569 h 1274042"/>
                  <a:gd name="connsiteX96" fmla="*/ 862013 w 938213"/>
                  <a:gd name="connsiteY96" fmla="*/ 1109662 h 1274042"/>
                  <a:gd name="connsiteX97" fmla="*/ 850106 w 938213"/>
                  <a:gd name="connsiteY97" fmla="*/ 1100137 h 1274042"/>
                  <a:gd name="connsiteX98" fmla="*/ 831056 w 938213"/>
                  <a:gd name="connsiteY98" fmla="*/ 1078706 h 1274042"/>
                  <a:gd name="connsiteX99" fmla="*/ 809625 w 938213"/>
                  <a:gd name="connsiteY99" fmla="*/ 1050131 h 1274042"/>
                  <a:gd name="connsiteX100" fmla="*/ 776288 w 938213"/>
                  <a:gd name="connsiteY100" fmla="*/ 1016794 h 1274042"/>
                  <a:gd name="connsiteX101" fmla="*/ 750094 w 938213"/>
                  <a:gd name="connsiteY101" fmla="*/ 985837 h 1274042"/>
                  <a:gd name="connsiteX102" fmla="*/ 740569 w 938213"/>
                  <a:gd name="connsiteY102" fmla="*/ 973931 h 1274042"/>
                  <a:gd name="connsiteX103" fmla="*/ 719138 w 938213"/>
                  <a:gd name="connsiteY103" fmla="*/ 952500 h 1274042"/>
                  <a:gd name="connsiteX104" fmla="*/ 695325 w 938213"/>
                  <a:gd name="connsiteY104" fmla="*/ 931069 h 1274042"/>
                  <a:gd name="connsiteX105" fmla="*/ 681038 w 938213"/>
                  <a:gd name="connsiteY105" fmla="*/ 914400 h 1274042"/>
                  <a:gd name="connsiteX106" fmla="*/ 666750 w 938213"/>
                  <a:gd name="connsiteY106" fmla="*/ 902494 h 1274042"/>
                  <a:gd name="connsiteX107" fmla="*/ 654844 w 938213"/>
                  <a:gd name="connsiteY107" fmla="*/ 890587 h 1274042"/>
                  <a:gd name="connsiteX108" fmla="*/ 626269 w 938213"/>
                  <a:gd name="connsiteY108" fmla="*/ 866775 h 1274042"/>
                  <a:gd name="connsiteX109" fmla="*/ 616744 w 938213"/>
                  <a:gd name="connsiteY109" fmla="*/ 852487 h 1274042"/>
                  <a:gd name="connsiteX110" fmla="*/ 604838 w 938213"/>
                  <a:gd name="connsiteY110" fmla="*/ 833437 h 1274042"/>
                  <a:gd name="connsiteX111" fmla="*/ 695325 w 938213"/>
                  <a:gd name="connsiteY111" fmla="*/ 823912 h 1274042"/>
                  <a:gd name="connsiteX112" fmla="*/ 702469 w 938213"/>
                  <a:gd name="connsiteY112" fmla="*/ 819150 h 1274042"/>
                  <a:gd name="connsiteX113" fmla="*/ 723900 w 938213"/>
                  <a:gd name="connsiteY113" fmla="*/ 802481 h 1274042"/>
                  <a:gd name="connsiteX114" fmla="*/ 745331 w 938213"/>
                  <a:gd name="connsiteY114" fmla="*/ 783431 h 1274042"/>
                  <a:gd name="connsiteX115" fmla="*/ 766763 w 938213"/>
                  <a:gd name="connsiteY115" fmla="*/ 759619 h 1274042"/>
                  <a:gd name="connsiteX116" fmla="*/ 776288 w 938213"/>
                  <a:gd name="connsiteY116" fmla="*/ 752475 h 1274042"/>
                  <a:gd name="connsiteX117" fmla="*/ 783431 w 938213"/>
                  <a:gd name="connsiteY117" fmla="*/ 740569 h 1274042"/>
                  <a:gd name="connsiteX118" fmla="*/ 785813 w 938213"/>
                  <a:gd name="connsiteY118" fmla="*/ 733425 h 1274042"/>
                  <a:gd name="connsiteX119" fmla="*/ 795338 w 938213"/>
                  <a:gd name="connsiteY119" fmla="*/ 723900 h 1274042"/>
                  <a:gd name="connsiteX120" fmla="*/ 802481 w 938213"/>
                  <a:gd name="connsiteY120" fmla="*/ 714375 h 1274042"/>
                  <a:gd name="connsiteX121" fmla="*/ 819150 w 938213"/>
                  <a:gd name="connsiteY121" fmla="*/ 702469 h 1274042"/>
                  <a:gd name="connsiteX122" fmla="*/ 831056 w 938213"/>
                  <a:gd name="connsiteY122" fmla="*/ 695325 h 1274042"/>
                  <a:gd name="connsiteX123" fmla="*/ 842963 w 938213"/>
                  <a:gd name="connsiteY123" fmla="*/ 681037 h 1274042"/>
                  <a:gd name="connsiteX124" fmla="*/ 864394 w 938213"/>
                  <a:gd name="connsiteY124" fmla="*/ 659606 h 1274042"/>
                  <a:gd name="connsiteX125" fmla="*/ 873919 w 938213"/>
                  <a:gd name="connsiteY125" fmla="*/ 633412 h 1274042"/>
                  <a:gd name="connsiteX126" fmla="*/ 881063 w 938213"/>
                  <a:gd name="connsiteY126" fmla="*/ 621506 h 1274042"/>
                  <a:gd name="connsiteX127" fmla="*/ 902494 w 938213"/>
                  <a:gd name="connsiteY127" fmla="*/ 571500 h 1274042"/>
                  <a:gd name="connsiteX128" fmla="*/ 912019 w 938213"/>
                  <a:gd name="connsiteY128" fmla="*/ 550069 h 1274042"/>
                  <a:gd name="connsiteX129" fmla="*/ 914400 w 938213"/>
                  <a:gd name="connsiteY129" fmla="*/ 533400 h 1274042"/>
                  <a:gd name="connsiteX130" fmla="*/ 916781 w 938213"/>
                  <a:gd name="connsiteY130" fmla="*/ 519112 h 1274042"/>
                  <a:gd name="connsiteX131" fmla="*/ 912019 w 938213"/>
                  <a:gd name="connsiteY131" fmla="*/ 452437 h 1274042"/>
                  <a:gd name="connsiteX132" fmla="*/ 904875 w 938213"/>
                  <a:gd name="connsiteY132" fmla="*/ 440531 h 1274042"/>
                  <a:gd name="connsiteX133" fmla="*/ 900113 w 938213"/>
                  <a:gd name="connsiteY133" fmla="*/ 428625 h 1274042"/>
                  <a:gd name="connsiteX134" fmla="*/ 895350 w 938213"/>
                  <a:gd name="connsiteY134" fmla="*/ 411956 h 1274042"/>
                  <a:gd name="connsiteX135" fmla="*/ 890588 w 938213"/>
                  <a:gd name="connsiteY135" fmla="*/ 400050 h 1274042"/>
                  <a:gd name="connsiteX136" fmla="*/ 883444 w 938213"/>
                  <a:gd name="connsiteY136" fmla="*/ 378619 h 1274042"/>
                  <a:gd name="connsiteX137" fmla="*/ 873919 w 938213"/>
                  <a:gd name="connsiteY137" fmla="*/ 78581 h 1274042"/>
                  <a:gd name="connsiteX138" fmla="*/ 869156 w 938213"/>
                  <a:gd name="connsiteY138" fmla="*/ 61912 h 1274042"/>
                  <a:gd name="connsiteX139" fmla="*/ 854869 w 938213"/>
                  <a:gd name="connsiteY139" fmla="*/ 38100 h 1274042"/>
                  <a:gd name="connsiteX140" fmla="*/ 842963 w 938213"/>
                  <a:gd name="connsiteY140" fmla="*/ 23812 h 1274042"/>
                  <a:gd name="connsiteX141" fmla="*/ 840581 w 938213"/>
                  <a:gd name="connsiteY141" fmla="*/ 7144 h 1274042"/>
                  <a:gd name="connsiteX142" fmla="*/ 821531 w 938213"/>
                  <a:gd name="connsiteY142" fmla="*/ 4762 h 1274042"/>
                  <a:gd name="connsiteX143" fmla="*/ 773906 w 938213"/>
                  <a:gd name="connsiteY143" fmla="*/ 7144 h 1274042"/>
                  <a:gd name="connsiteX144" fmla="*/ 661988 w 938213"/>
                  <a:gd name="connsiteY144" fmla="*/ 9525 h 1274042"/>
                  <a:gd name="connsiteX145" fmla="*/ 652463 w 938213"/>
                  <a:gd name="connsiteY145" fmla="*/ 7144 h 1274042"/>
                  <a:gd name="connsiteX146" fmla="*/ 638175 w 938213"/>
                  <a:gd name="connsiteY146" fmla="*/ 4762 h 1274042"/>
                  <a:gd name="connsiteX147" fmla="*/ 619125 w 938213"/>
                  <a:gd name="connsiteY147" fmla="*/ 0 h 1274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938213" h="1274042">
                    <a:moveTo>
                      <a:pt x="619125" y="0"/>
                    </a:moveTo>
                    <a:lnTo>
                      <a:pt x="619125" y="0"/>
                    </a:lnTo>
                    <a:cubicBezTo>
                      <a:pt x="613569" y="4762"/>
                      <a:pt x="608700" y="10471"/>
                      <a:pt x="602456" y="14287"/>
                    </a:cubicBezTo>
                    <a:cubicBezTo>
                      <a:pt x="582640" y="26397"/>
                      <a:pt x="580300" y="25521"/>
                      <a:pt x="561975" y="28575"/>
                    </a:cubicBezTo>
                    <a:lnTo>
                      <a:pt x="461963" y="26194"/>
                    </a:lnTo>
                    <a:cubicBezTo>
                      <a:pt x="450972" y="24995"/>
                      <a:pt x="441977" y="15658"/>
                      <a:pt x="431006" y="14287"/>
                    </a:cubicBezTo>
                    <a:cubicBezTo>
                      <a:pt x="424656" y="13493"/>
                      <a:pt x="418268" y="12958"/>
                      <a:pt x="411956" y="11906"/>
                    </a:cubicBezTo>
                    <a:cubicBezTo>
                      <a:pt x="408728" y="11368"/>
                      <a:pt x="405640" y="10167"/>
                      <a:pt x="402431" y="9525"/>
                    </a:cubicBezTo>
                    <a:cubicBezTo>
                      <a:pt x="397697" y="8578"/>
                      <a:pt x="392906" y="7938"/>
                      <a:pt x="388144" y="7144"/>
                    </a:cubicBezTo>
                    <a:cubicBezTo>
                      <a:pt x="350044" y="7938"/>
                      <a:pt x="311901" y="7557"/>
                      <a:pt x="273844" y="9525"/>
                    </a:cubicBezTo>
                    <a:cubicBezTo>
                      <a:pt x="265760" y="9943"/>
                      <a:pt x="257884" y="12324"/>
                      <a:pt x="250031" y="14287"/>
                    </a:cubicBezTo>
                    <a:cubicBezTo>
                      <a:pt x="244357" y="15705"/>
                      <a:pt x="229619" y="21185"/>
                      <a:pt x="223838" y="23812"/>
                    </a:cubicBezTo>
                    <a:cubicBezTo>
                      <a:pt x="218990" y="26015"/>
                      <a:pt x="214428" y="28822"/>
                      <a:pt x="209550" y="30956"/>
                    </a:cubicBezTo>
                    <a:cubicBezTo>
                      <a:pt x="126693" y="67206"/>
                      <a:pt x="228827" y="19268"/>
                      <a:pt x="171450" y="50006"/>
                    </a:cubicBezTo>
                    <a:cubicBezTo>
                      <a:pt x="154240" y="59225"/>
                      <a:pt x="134062" y="63702"/>
                      <a:pt x="119063" y="76200"/>
                    </a:cubicBezTo>
                    <a:cubicBezTo>
                      <a:pt x="114300" y="80169"/>
                      <a:pt x="109362" y="83936"/>
                      <a:pt x="104775" y="88106"/>
                    </a:cubicBezTo>
                    <a:cubicBezTo>
                      <a:pt x="81650" y="109128"/>
                      <a:pt x="103308" y="92183"/>
                      <a:pt x="83344" y="107156"/>
                    </a:cubicBezTo>
                    <a:cubicBezTo>
                      <a:pt x="73458" y="141752"/>
                      <a:pt x="82523" y="108328"/>
                      <a:pt x="76200" y="135731"/>
                    </a:cubicBezTo>
                    <a:cubicBezTo>
                      <a:pt x="74728" y="142109"/>
                      <a:pt x="74365" y="148927"/>
                      <a:pt x="71438" y="154781"/>
                    </a:cubicBezTo>
                    <a:cubicBezTo>
                      <a:pt x="69430" y="158797"/>
                      <a:pt x="65088" y="161131"/>
                      <a:pt x="61913" y="164306"/>
                    </a:cubicBezTo>
                    <a:cubicBezTo>
                      <a:pt x="45214" y="203270"/>
                      <a:pt x="64896" y="161438"/>
                      <a:pt x="45244" y="192881"/>
                    </a:cubicBezTo>
                    <a:cubicBezTo>
                      <a:pt x="43914" y="195010"/>
                      <a:pt x="44255" y="197936"/>
                      <a:pt x="42863" y="200025"/>
                    </a:cubicBezTo>
                    <a:cubicBezTo>
                      <a:pt x="37843" y="207555"/>
                      <a:pt x="31712" y="214283"/>
                      <a:pt x="26194" y="221456"/>
                    </a:cubicBezTo>
                    <a:cubicBezTo>
                      <a:pt x="23774" y="224602"/>
                      <a:pt x="20825" y="227431"/>
                      <a:pt x="19050" y="230981"/>
                    </a:cubicBezTo>
                    <a:cubicBezTo>
                      <a:pt x="17463" y="234156"/>
                      <a:pt x="15534" y="237182"/>
                      <a:pt x="14288" y="240506"/>
                    </a:cubicBezTo>
                    <a:cubicBezTo>
                      <a:pt x="13139" y="243570"/>
                      <a:pt x="13195" y="247023"/>
                      <a:pt x="11906" y="250031"/>
                    </a:cubicBezTo>
                    <a:cubicBezTo>
                      <a:pt x="10779" y="252661"/>
                      <a:pt x="8731" y="254794"/>
                      <a:pt x="7144" y="257175"/>
                    </a:cubicBezTo>
                    <a:cubicBezTo>
                      <a:pt x="1809" y="294519"/>
                      <a:pt x="4582" y="279505"/>
                      <a:pt x="0" y="302419"/>
                    </a:cubicBezTo>
                    <a:cubicBezTo>
                      <a:pt x="794" y="320675"/>
                      <a:pt x="563" y="339004"/>
                      <a:pt x="2381" y="357187"/>
                    </a:cubicBezTo>
                    <a:cubicBezTo>
                      <a:pt x="2956" y="362937"/>
                      <a:pt x="4964" y="368504"/>
                      <a:pt x="7144" y="373856"/>
                    </a:cubicBezTo>
                    <a:cubicBezTo>
                      <a:pt x="25426" y="418731"/>
                      <a:pt x="19219" y="409007"/>
                      <a:pt x="35719" y="431006"/>
                    </a:cubicBezTo>
                    <a:cubicBezTo>
                      <a:pt x="40549" y="459993"/>
                      <a:pt x="34530" y="429524"/>
                      <a:pt x="45244" y="464344"/>
                    </a:cubicBezTo>
                    <a:cubicBezTo>
                      <a:pt x="49791" y="479123"/>
                      <a:pt x="44881" y="485412"/>
                      <a:pt x="59531" y="500062"/>
                    </a:cubicBezTo>
                    <a:cubicBezTo>
                      <a:pt x="96531" y="537062"/>
                      <a:pt x="59238" y="500996"/>
                      <a:pt x="88106" y="526256"/>
                    </a:cubicBezTo>
                    <a:cubicBezTo>
                      <a:pt x="102771" y="539088"/>
                      <a:pt x="87776" y="528418"/>
                      <a:pt x="102394" y="538162"/>
                    </a:cubicBezTo>
                    <a:cubicBezTo>
                      <a:pt x="105569" y="542925"/>
                      <a:pt x="108846" y="547621"/>
                      <a:pt x="111919" y="552450"/>
                    </a:cubicBezTo>
                    <a:cubicBezTo>
                      <a:pt x="114404" y="556355"/>
                      <a:pt x="116221" y="560703"/>
                      <a:pt x="119063" y="564356"/>
                    </a:cubicBezTo>
                    <a:cubicBezTo>
                      <a:pt x="121820" y="567900"/>
                      <a:pt x="125413" y="570706"/>
                      <a:pt x="128588" y="573881"/>
                    </a:cubicBezTo>
                    <a:cubicBezTo>
                      <a:pt x="140114" y="596935"/>
                      <a:pt x="124824" y="568863"/>
                      <a:pt x="142875" y="592931"/>
                    </a:cubicBezTo>
                    <a:cubicBezTo>
                      <a:pt x="147368" y="598922"/>
                      <a:pt x="150732" y="605682"/>
                      <a:pt x="154781" y="611981"/>
                    </a:cubicBezTo>
                    <a:cubicBezTo>
                      <a:pt x="157876" y="616796"/>
                      <a:pt x="160872" y="621690"/>
                      <a:pt x="164306" y="626269"/>
                    </a:cubicBezTo>
                    <a:cubicBezTo>
                      <a:pt x="166687" y="629444"/>
                      <a:pt x="169408" y="632391"/>
                      <a:pt x="171450" y="635794"/>
                    </a:cubicBezTo>
                    <a:cubicBezTo>
                      <a:pt x="174190" y="640360"/>
                      <a:pt x="175911" y="645482"/>
                      <a:pt x="178594" y="650081"/>
                    </a:cubicBezTo>
                    <a:cubicBezTo>
                      <a:pt x="181478" y="655025"/>
                      <a:pt x="185174" y="659461"/>
                      <a:pt x="188119" y="664369"/>
                    </a:cubicBezTo>
                    <a:cubicBezTo>
                      <a:pt x="189945" y="667413"/>
                      <a:pt x="190818" y="671006"/>
                      <a:pt x="192881" y="673894"/>
                    </a:cubicBezTo>
                    <a:cubicBezTo>
                      <a:pt x="194838" y="676634"/>
                      <a:pt x="197644" y="678656"/>
                      <a:pt x="200025" y="681037"/>
                    </a:cubicBezTo>
                    <a:cubicBezTo>
                      <a:pt x="202406" y="685800"/>
                      <a:pt x="203974" y="691065"/>
                      <a:pt x="207169" y="695325"/>
                    </a:cubicBezTo>
                    <a:cubicBezTo>
                      <a:pt x="219503" y="711769"/>
                      <a:pt x="210798" y="686027"/>
                      <a:pt x="216694" y="709612"/>
                    </a:cubicBezTo>
                    <a:cubicBezTo>
                      <a:pt x="217488" y="732631"/>
                      <a:pt x="216925" y="755737"/>
                      <a:pt x="219075" y="778669"/>
                    </a:cubicBezTo>
                    <a:cubicBezTo>
                      <a:pt x="219342" y="781518"/>
                      <a:pt x="222121" y="783523"/>
                      <a:pt x="223838" y="785812"/>
                    </a:cubicBezTo>
                    <a:cubicBezTo>
                      <a:pt x="226888" y="789878"/>
                      <a:pt x="229944" y="793958"/>
                      <a:pt x="233363" y="797719"/>
                    </a:cubicBezTo>
                    <a:cubicBezTo>
                      <a:pt x="236223" y="800865"/>
                      <a:pt x="250650" y="816184"/>
                      <a:pt x="257175" y="819150"/>
                    </a:cubicBezTo>
                    <a:cubicBezTo>
                      <a:pt x="262436" y="821541"/>
                      <a:pt x="268634" y="821411"/>
                      <a:pt x="273844" y="823912"/>
                    </a:cubicBezTo>
                    <a:cubicBezTo>
                      <a:pt x="376196" y="873041"/>
                      <a:pt x="281743" y="835277"/>
                      <a:pt x="333375" y="852487"/>
                    </a:cubicBezTo>
                    <a:cubicBezTo>
                      <a:pt x="372617" y="865567"/>
                      <a:pt x="331319" y="857331"/>
                      <a:pt x="395288" y="862012"/>
                    </a:cubicBezTo>
                    <a:cubicBezTo>
                      <a:pt x="413564" y="863349"/>
                      <a:pt x="450056" y="866775"/>
                      <a:pt x="450056" y="866775"/>
                    </a:cubicBezTo>
                    <a:cubicBezTo>
                      <a:pt x="464843" y="870471"/>
                      <a:pt x="468789" y="868839"/>
                      <a:pt x="478631" y="878681"/>
                    </a:cubicBezTo>
                    <a:cubicBezTo>
                      <a:pt x="486591" y="886641"/>
                      <a:pt x="487192" y="892471"/>
                      <a:pt x="492919" y="902494"/>
                    </a:cubicBezTo>
                    <a:cubicBezTo>
                      <a:pt x="496634" y="908996"/>
                      <a:pt x="500972" y="915123"/>
                      <a:pt x="504825" y="921544"/>
                    </a:cubicBezTo>
                    <a:cubicBezTo>
                      <a:pt x="507206" y="925513"/>
                      <a:pt x="509127" y="929797"/>
                      <a:pt x="511969" y="933450"/>
                    </a:cubicBezTo>
                    <a:cubicBezTo>
                      <a:pt x="514726" y="936994"/>
                      <a:pt x="518572" y="939566"/>
                      <a:pt x="521494" y="942975"/>
                    </a:cubicBezTo>
                    <a:cubicBezTo>
                      <a:pt x="523356" y="945148"/>
                      <a:pt x="523927" y="948456"/>
                      <a:pt x="526256" y="950119"/>
                    </a:cubicBezTo>
                    <a:cubicBezTo>
                      <a:pt x="535229" y="956528"/>
                      <a:pt x="545656" y="960670"/>
                      <a:pt x="554831" y="966787"/>
                    </a:cubicBezTo>
                    <a:cubicBezTo>
                      <a:pt x="557212" y="968375"/>
                      <a:pt x="559376" y="970351"/>
                      <a:pt x="561975" y="971550"/>
                    </a:cubicBezTo>
                    <a:cubicBezTo>
                      <a:pt x="569737" y="975133"/>
                      <a:pt x="585788" y="981075"/>
                      <a:pt x="585788" y="981075"/>
                    </a:cubicBezTo>
                    <a:cubicBezTo>
                      <a:pt x="601822" y="1002456"/>
                      <a:pt x="581738" y="978633"/>
                      <a:pt x="607219" y="997744"/>
                    </a:cubicBezTo>
                    <a:cubicBezTo>
                      <a:pt x="618928" y="1006526"/>
                      <a:pt x="628378" y="1018201"/>
                      <a:pt x="640556" y="1026319"/>
                    </a:cubicBezTo>
                    <a:cubicBezTo>
                      <a:pt x="645319" y="1029494"/>
                      <a:pt x="649910" y="1032942"/>
                      <a:pt x="654844" y="1035844"/>
                    </a:cubicBezTo>
                    <a:cubicBezTo>
                      <a:pt x="663417" y="1040886"/>
                      <a:pt x="672604" y="1044860"/>
                      <a:pt x="681038" y="1050131"/>
                    </a:cubicBezTo>
                    <a:cubicBezTo>
                      <a:pt x="684716" y="1052430"/>
                      <a:pt x="696545" y="1062245"/>
                      <a:pt x="700088" y="1066800"/>
                    </a:cubicBezTo>
                    <a:cubicBezTo>
                      <a:pt x="703602" y="1071318"/>
                      <a:pt x="705989" y="1076657"/>
                      <a:pt x="709613" y="1081087"/>
                    </a:cubicBezTo>
                    <a:cubicBezTo>
                      <a:pt x="713167" y="1085431"/>
                      <a:pt x="717550" y="1089025"/>
                      <a:pt x="721519" y="1092994"/>
                    </a:cubicBezTo>
                    <a:cubicBezTo>
                      <a:pt x="729748" y="1117683"/>
                      <a:pt x="721584" y="1097858"/>
                      <a:pt x="738188" y="1123950"/>
                    </a:cubicBezTo>
                    <a:cubicBezTo>
                      <a:pt x="740094" y="1126945"/>
                      <a:pt x="741189" y="1130393"/>
                      <a:pt x="742950" y="1133475"/>
                    </a:cubicBezTo>
                    <a:cubicBezTo>
                      <a:pt x="747543" y="1141512"/>
                      <a:pt x="752545" y="1149308"/>
                      <a:pt x="757238" y="1157287"/>
                    </a:cubicBezTo>
                    <a:cubicBezTo>
                      <a:pt x="760483" y="1162803"/>
                      <a:pt x="761847" y="1169859"/>
                      <a:pt x="766763" y="1173956"/>
                    </a:cubicBezTo>
                    <a:cubicBezTo>
                      <a:pt x="771525" y="1177925"/>
                      <a:pt x="777046" y="1181130"/>
                      <a:pt x="781050" y="1185862"/>
                    </a:cubicBezTo>
                    <a:cubicBezTo>
                      <a:pt x="785887" y="1191578"/>
                      <a:pt x="788694" y="1198755"/>
                      <a:pt x="792956" y="1204912"/>
                    </a:cubicBezTo>
                    <a:cubicBezTo>
                      <a:pt x="795849" y="1209091"/>
                      <a:pt x="799662" y="1212590"/>
                      <a:pt x="802481" y="1216819"/>
                    </a:cubicBezTo>
                    <a:cubicBezTo>
                      <a:pt x="804450" y="1219773"/>
                      <a:pt x="805520" y="1223241"/>
                      <a:pt x="807244" y="1226344"/>
                    </a:cubicBezTo>
                    <a:cubicBezTo>
                      <a:pt x="809492" y="1230390"/>
                      <a:pt x="812007" y="1234281"/>
                      <a:pt x="814388" y="1238250"/>
                    </a:cubicBezTo>
                    <a:cubicBezTo>
                      <a:pt x="816209" y="1245535"/>
                      <a:pt x="816050" y="1249438"/>
                      <a:pt x="821531" y="1254919"/>
                    </a:cubicBezTo>
                    <a:cubicBezTo>
                      <a:pt x="823555" y="1256943"/>
                      <a:pt x="826294" y="1258094"/>
                      <a:pt x="828675" y="1259681"/>
                    </a:cubicBezTo>
                    <a:cubicBezTo>
                      <a:pt x="829984" y="1263610"/>
                      <a:pt x="832147" y="1273650"/>
                      <a:pt x="838200" y="1273969"/>
                    </a:cubicBezTo>
                    <a:cubicBezTo>
                      <a:pt x="850981" y="1274642"/>
                      <a:pt x="863565" y="1270479"/>
                      <a:pt x="876300" y="1269206"/>
                    </a:cubicBezTo>
                    <a:cubicBezTo>
                      <a:pt x="912848" y="1265552"/>
                      <a:pt x="892197" y="1267815"/>
                      <a:pt x="938213" y="1262062"/>
                    </a:cubicBezTo>
                    <a:cubicBezTo>
                      <a:pt x="936625" y="1254918"/>
                      <a:pt x="935096" y="1247762"/>
                      <a:pt x="933450" y="1240631"/>
                    </a:cubicBezTo>
                    <a:cubicBezTo>
                      <a:pt x="932714" y="1237442"/>
                      <a:pt x="932104" y="1234211"/>
                      <a:pt x="931069" y="1231106"/>
                    </a:cubicBezTo>
                    <a:cubicBezTo>
                      <a:pt x="929717" y="1227051"/>
                      <a:pt x="927658" y="1223255"/>
                      <a:pt x="926306" y="1219200"/>
                    </a:cubicBezTo>
                    <a:cubicBezTo>
                      <a:pt x="924479" y="1213718"/>
                      <a:pt x="924456" y="1207523"/>
                      <a:pt x="921544" y="1202531"/>
                    </a:cubicBezTo>
                    <a:cubicBezTo>
                      <a:pt x="918716" y="1197683"/>
                      <a:pt x="913084" y="1195055"/>
                      <a:pt x="909638" y="1190625"/>
                    </a:cubicBezTo>
                    <a:cubicBezTo>
                      <a:pt x="907459" y="1187823"/>
                      <a:pt x="906463" y="1184275"/>
                      <a:pt x="904875" y="1181100"/>
                    </a:cubicBezTo>
                    <a:cubicBezTo>
                      <a:pt x="904081" y="1177925"/>
                      <a:pt x="903958" y="1174502"/>
                      <a:pt x="902494" y="1171575"/>
                    </a:cubicBezTo>
                    <a:cubicBezTo>
                      <a:pt x="900719" y="1168025"/>
                      <a:pt x="897552" y="1165352"/>
                      <a:pt x="895350" y="1162050"/>
                    </a:cubicBezTo>
                    <a:cubicBezTo>
                      <a:pt x="892783" y="1158199"/>
                      <a:pt x="890587" y="1154113"/>
                      <a:pt x="888206" y="1150144"/>
                    </a:cubicBezTo>
                    <a:cubicBezTo>
                      <a:pt x="883983" y="1133249"/>
                      <a:pt x="887588" y="1142435"/>
                      <a:pt x="871538" y="1121569"/>
                    </a:cubicBezTo>
                    <a:cubicBezTo>
                      <a:pt x="868439" y="1117540"/>
                      <a:pt x="865982" y="1112837"/>
                      <a:pt x="862013" y="1109662"/>
                    </a:cubicBezTo>
                    <a:cubicBezTo>
                      <a:pt x="858044" y="1106487"/>
                      <a:pt x="853525" y="1103898"/>
                      <a:pt x="850106" y="1100137"/>
                    </a:cubicBezTo>
                    <a:cubicBezTo>
                      <a:pt x="827139" y="1074875"/>
                      <a:pt x="847820" y="1089883"/>
                      <a:pt x="831056" y="1078706"/>
                    </a:cubicBezTo>
                    <a:cubicBezTo>
                      <a:pt x="822830" y="1066367"/>
                      <a:pt x="820064" y="1061119"/>
                      <a:pt x="809625" y="1050131"/>
                    </a:cubicBezTo>
                    <a:cubicBezTo>
                      <a:pt x="798801" y="1038737"/>
                      <a:pt x="786439" y="1028791"/>
                      <a:pt x="776288" y="1016794"/>
                    </a:cubicBezTo>
                    <a:lnTo>
                      <a:pt x="750094" y="985837"/>
                    </a:lnTo>
                    <a:cubicBezTo>
                      <a:pt x="746840" y="981933"/>
                      <a:pt x="744163" y="977525"/>
                      <a:pt x="740569" y="973931"/>
                    </a:cubicBezTo>
                    <a:cubicBezTo>
                      <a:pt x="733425" y="966787"/>
                      <a:pt x="727220" y="958562"/>
                      <a:pt x="719138" y="952500"/>
                    </a:cubicBezTo>
                    <a:cubicBezTo>
                      <a:pt x="706745" y="943205"/>
                      <a:pt x="708142" y="944954"/>
                      <a:pt x="695325" y="931069"/>
                    </a:cubicBezTo>
                    <a:cubicBezTo>
                      <a:pt x="690361" y="925692"/>
                      <a:pt x="686213" y="919575"/>
                      <a:pt x="681038" y="914400"/>
                    </a:cubicBezTo>
                    <a:cubicBezTo>
                      <a:pt x="676654" y="910016"/>
                      <a:pt x="671337" y="906664"/>
                      <a:pt x="666750" y="902494"/>
                    </a:cubicBezTo>
                    <a:cubicBezTo>
                      <a:pt x="662597" y="898718"/>
                      <a:pt x="659106" y="894240"/>
                      <a:pt x="654844" y="890587"/>
                    </a:cubicBezTo>
                    <a:cubicBezTo>
                      <a:pt x="650556" y="886911"/>
                      <a:pt x="632444" y="874714"/>
                      <a:pt x="626269" y="866775"/>
                    </a:cubicBezTo>
                    <a:cubicBezTo>
                      <a:pt x="622755" y="862257"/>
                      <a:pt x="619778" y="857341"/>
                      <a:pt x="616744" y="852487"/>
                    </a:cubicBezTo>
                    <a:lnTo>
                      <a:pt x="604838" y="833437"/>
                    </a:lnTo>
                    <a:cubicBezTo>
                      <a:pt x="616637" y="798041"/>
                      <a:pt x="603224" y="830820"/>
                      <a:pt x="695325" y="823912"/>
                    </a:cubicBezTo>
                    <a:cubicBezTo>
                      <a:pt x="698179" y="823698"/>
                      <a:pt x="700179" y="820867"/>
                      <a:pt x="702469" y="819150"/>
                    </a:cubicBezTo>
                    <a:cubicBezTo>
                      <a:pt x="709709" y="813720"/>
                      <a:pt x="717501" y="808880"/>
                      <a:pt x="723900" y="802481"/>
                    </a:cubicBezTo>
                    <a:cubicBezTo>
                      <a:pt x="763370" y="763011"/>
                      <a:pt x="713809" y="811449"/>
                      <a:pt x="745331" y="783431"/>
                    </a:cubicBezTo>
                    <a:cubicBezTo>
                      <a:pt x="777710" y="754650"/>
                      <a:pt x="738448" y="787934"/>
                      <a:pt x="766763" y="759619"/>
                    </a:cubicBezTo>
                    <a:cubicBezTo>
                      <a:pt x="769569" y="756813"/>
                      <a:pt x="773113" y="754856"/>
                      <a:pt x="776288" y="752475"/>
                    </a:cubicBezTo>
                    <a:cubicBezTo>
                      <a:pt x="778669" y="748506"/>
                      <a:pt x="781361" y="744709"/>
                      <a:pt x="783431" y="740569"/>
                    </a:cubicBezTo>
                    <a:cubicBezTo>
                      <a:pt x="784554" y="738324"/>
                      <a:pt x="784354" y="735468"/>
                      <a:pt x="785813" y="733425"/>
                    </a:cubicBezTo>
                    <a:cubicBezTo>
                      <a:pt x="788423" y="729771"/>
                      <a:pt x="792381" y="727279"/>
                      <a:pt x="795338" y="723900"/>
                    </a:cubicBezTo>
                    <a:cubicBezTo>
                      <a:pt x="797951" y="720913"/>
                      <a:pt x="799531" y="717030"/>
                      <a:pt x="802481" y="714375"/>
                    </a:cubicBezTo>
                    <a:cubicBezTo>
                      <a:pt x="807556" y="709807"/>
                      <a:pt x="813469" y="706257"/>
                      <a:pt x="819150" y="702469"/>
                    </a:cubicBezTo>
                    <a:cubicBezTo>
                      <a:pt x="823001" y="699902"/>
                      <a:pt x="827616" y="698421"/>
                      <a:pt x="831056" y="695325"/>
                    </a:cubicBezTo>
                    <a:cubicBezTo>
                      <a:pt x="835664" y="691178"/>
                      <a:pt x="838579" y="685421"/>
                      <a:pt x="842963" y="681037"/>
                    </a:cubicBezTo>
                    <a:cubicBezTo>
                      <a:pt x="871538" y="652462"/>
                      <a:pt x="838994" y="691355"/>
                      <a:pt x="864394" y="659606"/>
                    </a:cubicBezTo>
                    <a:cubicBezTo>
                      <a:pt x="866618" y="652934"/>
                      <a:pt x="870604" y="640041"/>
                      <a:pt x="873919" y="633412"/>
                    </a:cubicBezTo>
                    <a:cubicBezTo>
                      <a:pt x="875989" y="629272"/>
                      <a:pt x="878682" y="625475"/>
                      <a:pt x="881063" y="621506"/>
                    </a:cubicBezTo>
                    <a:cubicBezTo>
                      <a:pt x="893717" y="577213"/>
                      <a:pt x="873611" y="643714"/>
                      <a:pt x="902494" y="571500"/>
                    </a:cubicBezTo>
                    <a:cubicBezTo>
                      <a:pt x="908574" y="556298"/>
                      <a:pt x="905344" y="563417"/>
                      <a:pt x="912019" y="550069"/>
                    </a:cubicBezTo>
                    <a:cubicBezTo>
                      <a:pt x="912813" y="544513"/>
                      <a:pt x="913547" y="538947"/>
                      <a:pt x="914400" y="533400"/>
                    </a:cubicBezTo>
                    <a:cubicBezTo>
                      <a:pt x="915134" y="528628"/>
                      <a:pt x="916923" y="523938"/>
                      <a:pt x="916781" y="519112"/>
                    </a:cubicBezTo>
                    <a:cubicBezTo>
                      <a:pt x="916126" y="496840"/>
                      <a:pt x="915357" y="474467"/>
                      <a:pt x="912019" y="452437"/>
                    </a:cubicBezTo>
                    <a:cubicBezTo>
                      <a:pt x="911326" y="447861"/>
                      <a:pt x="906945" y="444671"/>
                      <a:pt x="904875" y="440531"/>
                    </a:cubicBezTo>
                    <a:cubicBezTo>
                      <a:pt x="902963" y="436708"/>
                      <a:pt x="901465" y="432680"/>
                      <a:pt x="900113" y="428625"/>
                    </a:cubicBezTo>
                    <a:cubicBezTo>
                      <a:pt x="898286" y="423143"/>
                      <a:pt x="897177" y="417438"/>
                      <a:pt x="895350" y="411956"/>
                    </a:cubicBezTo>
                    <a:cubicBezTo>
                      <a:pt x="893998" y="407901"/>
                      <a:pt x="891940" y="404105"/>
                      <a:pt x="890588" y="400050"/>
                    </a:cubicBezTo>
                    <a:cubicBezTo>
                      <a:pt x="880334" y="369289"/>
                      <a:pt x="898348" y="415883"/>
                      <a:pt x="883444" y="378619"/>
                    </a:cubicBezTo>
                    <a:cubicBezTo>
                      <a:pt x="866961" y="246770"/>
                      <a:pt x="884967" y="401738"/>
                      <a:pt x="873919" y="78581"/>
                    </a:cubicBezTo>
                    <a:cubicBezTo>
                      <a:pt x="873722" y="72806"/>
                      <a:pt x="871131" y="67343"/>
                      <a:pt x="869156" y="61912"/>
                    </a:cubicBezTo>
                    <a:cubicBezTo>
                      <a:pt x="866226" y="53855"/>
                      <a:pt x="859282" y="44719"/>
                      <a:pt x="854869" y="38100"/>
                    </a:cubicBezTo>
                    <a:cubicBezTo>
                      <a:pt x="848238" y="28155"/>
                      <a:pt x="852129" y="32979"/>
                      <a:pt x="842963" y="23812"/>
                    </a:cubicBezTo>
                    <a:cubicBezTo>
                      <a:pt x="842169" y="18256"/>
                      <a:pt x="844776" y="10873"/>
                      <a:pt x="840581" y="7144"/>
                    </a:cubicBezTo>
                    <a:cubicBezTo>
                      <a:pt x="835798" y="2893"/>
                      <a:pt x="827930" y="4762"/>
                      <a:pt x="821531" y="4762"/>
                    </a:cubicBezTo>
                    <a:cubicBezTo>
                      <a:pt x="805636" y="4762"/>
                      <a:pt x="789781" y="6350"/>
                      <a:pt x="773906" y="7144"/>
                    </a:cubicBezTo>
                    <a:cubicBezTo>
                      <a:pt x="720239" y="15400"/>
                      <a:pt x="743107" y="13794"/>
                      <a:pt x="661988" y="9525"/>
                    </a:cubicBezTo>
                    <a:cubicBezTo>
                      <a:pt x="658720" y="9353"/>
                      <a:pt x="655672" y="7786"/>
                      <a:pt x="652463" y="7144"/>
                    </a:cubicBezTo>
                    <a:cubicBezTo>
                      <a:pt x="647728" y="6197"/>
                      <a:pt x="642938" y="5556"/>
                      <a:pt x="638175" y="4762"/>
                    </a:cubicBezTo>
                    <a:cubicBezTo>
                      <a:pt x="625532" y="-295"/>
                      <a:pt x="622300" y="794"/>
                      <a:pt x="619125" y="0"/>
                    </a:cubicBezTo>
                    <a:close/>
                  </a:path>
                </a:pathLst>
              </a:custGeom>
              <a:solidFill>
                <a:schemeClr val="accent5">
                  <a:lumMod val="40000"/>
                  <a:lumOff val="60000"/>
                </a:schemeClr>
              </a:solidFill>
              <a:ln w="0">
                <a:noFill/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7" name="Rectangle: Rounded Corners 106">
                <a:extLst>
                  <a:ext uri="{FF2B5EF4-FFF2-40B4-BE49-F238E27FC236}">
                    <a16:creationId xmlns:a16="http://schemas.microsoft.com/office/drawing/2014/main" id="{36F20669-95A4-615D-347F-75C1BA59C9A1}"/>
                  </a:ext>
                </a:extLst>
              </p:cNvPr>
              <p:cNvSpPr/>
              <p:nvPr/>
            </p:nvSpPr>
            <p:spPr bwMode="auto">
              <a:xfrm rot="178571">
                <a:off x="4912228" y="1914486"/>
                <a:ext cx="502444" cy="90636"/>
              </a:xfrm>
              <a:prstGeom prst="roundRect">
                <a:avLst>
                  <a:gd name="adj" fmla="val 36233"/>
                </a:avLst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0">
                <a:solidFill>
                  <a:schemeClr val="accent5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8" name="Rectangle: Rounded Corners 107">
                <a:extLst>
                  <a:ext uri="{FF2B5EF4-FFF2-40B4-BE49-F238E27FC236}">
                    <a16:creationId xmlns:a16="http://schemas.microsoft.com/office/drawing/2014/main" id="{1BB3A315-9666-56D3-DFA5-4853A0B874B7}"/>
                  </a:ext>
                </a:extLst>
              </p:cNvPr>
              <p:cNvSpPr/>
              <p:nvPr/>
            </p:nvSpPr>
            <p:spPr bwMode="auto">
              <a:xfrm rot="6056937">
                <a:off x="4850866" y="2259944"/>
                <a:ext cx="677208" cy="120243"/>
              </a:xfrm>
              <a:prstGeom prst="roundRect">
                <a:avLst>
                  <a:gd name="adj" fmla="val 36233"/>
                </a:avLst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0">
                <a:solidFill>
                  <a:schemeClr val="accent5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09" name="Rectangle: Rounded Corners 108">
                <a:extLst>
                  <a:ext uri="{FF2B5EF4-FFF2-40B4-BE49-F238E27FC236}">
                    <a16:creationId xmlns:a16="http://schemas.microsoft.com/office/drawing/2014/main" id="{264BA3B3-ABFD-9C51-0EEC-836874CC4F88}"/>
                  </a:ext>
                </a:extLst>
              </p:cNvPr>
              <p:cNvSpPr/>
              <p:nvPr/>
            </p:nvSpPr>
            <p:spPr bwMode="auto">
              <a:xfrm rot="1754964">
                <a:off x="5005783" y="2128738"/>
                <a:ext cx="648916" cy="102431"/>
              </a:xfrm>
              <a:prstGeom prst="roundRect">
                <a:avLst>
                  <a:gd name="adj" fmla="val 36233"/>
                </a:avLst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0">
                <a:solidFill>
                  <a:schemeClr val="accent5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0" name="Rectangle: Rounded Corners 109">
                <a:extLst>
                  <a:ext uri="{FF2B5EF4-FFF2-40B4-BE49-F238E27FC236}">
                    <a16:creationId xmlns:a16="http://schemas.microsoft.com/office/drawing/2014/main" id="{4F3E317E-F799-2A9A-5E19-73706718EE54}"/>
                  </a:ext>
                </a:extLst>
              </p:cNvPr>
              <p:cNvSpPr/>
              <p:nvPr/>
            </p:nvSpPr>
            <p:spPr bwMode="auto">
              <a:xfrm rot="3602406">
                <a:off x="5348882" y="1960403"/>
                <a:ext cx="287045" cy="113153"/>
              </a:xfrm>
              <a:prstGeom prst="roundRect">
                <a:avLst>
                  <a:gd name="adj" fmla="val 36233"/>
                </a:avLst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0">
                <a:solidFill>
                  <a:schemeClr val="accent5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1" name="Rectangle: Rounded Corners 110">
                <a:extLst>
                  <a:ext uri="{FF2B5EF4-FFF2-40B4-BE49-F238E27FC236}">
                    <a16:creationId xmlns:a16="http://schemas.microsoft.com/office/drawing/2014/main" id="{CE6E9568-BF41-8CBC-0EBE-315EE3E36D34}"/>
                  </a:ext>
                </a:extLst>
              </p:cNvPr>
              <p:cNvSpPr/>
              <p:nvPr/>
            </p:nvSpPr>
            <p:spPr bwMode="auto">
              <a:xfrm rot="20432518">
                <a:off x="5253198" y="2478053"/>
                <a:ext cx="255685" cy="94027"/>
              </a:xfrm>
              <a:prstGeom prst="roundRect">
                <a:avLst>
                  <a:gd name="adj" fmla="val 36233"/>
                </a:avLst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0">
                <a:solidFill>
                  <a:schemeClr val="accent5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2" name="Rectangle: Rounded Corners 111">
                <a:extLst>
                  <a:ext uri="{FF2B5EF4-FFF2-40B4-BE49-F238E27FC236}">
                    <a16:creationId xmlns:a16="http://schemas.microsoft.com/office/drawing/2014/main" id="{E609545F-210F-ED2C-88CB-0889B54E1E88}"/>
                  </a:ext>
                </a:extLst>
              </p:cNvPr>
              <p:cNvSpPr/>
              <p:nvPr/>
            </p:nvSpPr>
            <p:spPr bwMode="auto">
              <a:xfrm rot="5630689">
                <a:off x="5066326" y="2253586"/>
                <a:ext cx="598307" cy="118484"/>
              </a:xfrm>
              <a:prstGeom prst="roundRect">
                <a:avLst>
                  <a:gd name="adj" fmla="val 36233"/>
                </a:avLst>
              </a:prstGeom>
              <a:gradFill flip="none" rotWithShape="1">
                <a:gsLst>
                  <a:gs pos="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0">
                <a:solidFill>
                  <a:schemeClr val="accent5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179A7A5C-AAB6-892F-81E8-8DCAE3615622}"/>
                  </a:ext>
                </a:extLst>
              </p:cNvPr>
              <p:cNvSpPr/>
              <p:nvPr/>
            </p:nvSpPr>
            <p:spPr bwMode="auto">
              <a:xfrm>
                <a:off x="4890945" y="1963665"/>
                <a:ext cx="262362" cy="173831"/>
              </a:xfrm>
              <a:custGeom>
                <a:avLst/>
                <a:gdLst>
                  <a:gd name="connsiteX0" fmla="*/ 40906 w 262362"/>
                  <a:gd name="connsiteY0" fmla="*/ 0 h 173831"/>
                  <a:gd name="connsiteX1" fmla="*/ 64718 w 262362"/>
                  <a:gd name="connsiteY1" fmla="*/ 40481 h 173831"/>
                  <a:gd name="connsiteX2" fmla="*/ 55193 w 262362"/>
                  <a:gd name="connsiteY2" fmla="*/ 42863 h 173831"/>
                  <a:gd name="connsiteX3" fmla="*/ 36143 w 262362"/>
                  <a:gd name="connsiteY3" fmla="*/ 52388 h 173831"/>
                  <a:gd name="connsiteX4" fmla="*/ 24237 w 262362"/>
                  <a:gd name="connsiteY4" fmla="*/ 61913 h 173831"/>
                  <a:gd name="connsiteX5" fmla="*/ 9949 w 262362"/>
                  <a:gd name="connsiteY5" fmla="*/ 71438 h 173831"/>
                  <a:gd name="connsiteX6" fmla="*/ 424 w 262362"/>
                  <a:gd name="connsiteY6" fmla="*/ 85725 h 173831"/>
                  <a:gd name="connsiteX7" fmla="*/ 5187 w 262362"/>
                  <a:gd name="connsiteY7" fmla="*/ 126206 h 173831"/>
                  <a:gd name="connsiteX8" fmla="*/ 28999 w 262362"/>
                  <a:gd name="connsiteY8" fmla="*/ 147638 h 173831"/>
                  <a:gd name="connsiteX9" fmla="*/ 38524 w 262362"/>
                  <a:gd name="connsiteY9" fmla="*/ 152400 h 173831"/>
                  <a:gd name="connsiteX10" fmla="*/ 45668 w 262362"/>
                  <a:gd name="connsiteY10" fmla="*/ 157163 h 173831"/>
                  <a:gd name="connsiteX11" fmla="*/ 57574 w 262362"/>
                  <a:gd name="connsiteY11" fmla="*/ 161925 h 173831"/>
                  <a:gd name="connsiteX12" fmla="*/ 81387 w 262362"/>
                  <a:gd name="connsiteY12" fmla="*/ 173831 h 173831"/>
                  <a:gd name="connsiteX13" fmla="*/ 138537 w 262362"/>
                  <a:gd name="connsiteY13" fmla="*/ 171450 h 173831"/>
                  <a:gd name="connsiteX14" fmla="*/ 159968 w 262362"/>
                  <a:gd name="connsiteY14" fmla="*/ 166688 h 173831"/>
                  <a:gd name="connsiteX15" fmla="*/ 186162 w 262362"/>
                  <a:gd name="connsiteY15" fmla="*/ 164306 h 173831"/>
                  <a:gd name="connsiteX16" fmla="*/ 200449 w 262362"/>
                  <a:gd name="connsiteY16" fmla="*/ 161925 h 173831"/>
                  <a:gd name="connsiteX17" fmla="*/ 262362 w 262362"/>
                  <a:gd name="connsiteY17" fmla="*/ 164306 h 173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62362" h="173831">
                    <a:moveTo>
                      <a:pt x="40906" y="0"/>
                    </a:moveTo>
                    <a:cubicBezTo>
                      <a:pt x="59136" y="13258"/>
                      <a:pt x="77463" y="14991"/>
                      <a:pt x="64718" y="40481"/>
                    </a:cubicBezTo>
                    <a:cubicBezTo>
                      <a:pt x="63254" y="43408"/>
                      <a:pt x="58214" y="41604"/>
                      <a:pt x="55193" y="42863"/>
                    </a:cubicBezTo>
                    <a:cubicBezTo>
                      <a:pt x="48640" y="45594"/>
                      <a:pt x="41687" y="47953"/>
                      <a:pt x="36143" y="52388"/>
                    </a:cubicBezTo>
                    <a:cubicBezTo>
                      <a:pt x="32174" y="55563"/>
                      <a:pt x="28347" y="58924"/>
                      <a:pt x="24237" y="61913"/>
                    </a:cubicBezTo>
                    <a:cubicBezTo>
                      <a:pt x="19608" y="65280"/>
                      <a:pt x="9949" y="71438"/>
                      <a:pt x="9949" y="71438"/>
                    </a:cubicBezTo>
                    <a:cubicBezTo>
                      <a:pt x="6774" y="76200"/>
                      <a:pt x="920" y="80023"/>
                      <a:pt x="424" y="85725"/>
                    </a:cubicBezTo>
                    <a:cubicBezTo>
                      <a:pt x="-753" y="99261"/>
                      <a:pt x="416" y="113484"/>
                      <a:pt x="5187" y="126206"/>
                    </a:cubicBezTo>
                    <a:cubicBezTo>
                      <a:pt x="7301" y="131843"/>
                      <a:pt x="21356" y="143270"/>
                      <a:pt x="28999" y="147638"/>
                    </a:cubicBezTo>
                    <a:cubicBezTo>
                      <a:pt x="32081" y="149399"/>
                      <a:pt x="35442" y="150639"/>
                      <a:pt x="38524" y="152400"/>
                    </a:cubicBezTo>
                    <a:cubicBezTo>
                      <a:pt x="41009" y="153820"/>
                      <a:pt x="43108" y="155883"/>
                      <a:pt x="45668" y="157163"/>
                    </a:cubicBezTo>
                    <a:cubicBezTo>
                      <a:pt x="49491" y="159075"/>
                      <a:pt x="53701" y="160118"/>
                      <a:pt x="57574" y="161925"/>
                    </a:cubicBezTo>
                    <a:cubicBezTo>
                      <a:pt x="65616" y="165678"/>
                      <a:pt x="81387" y="173831"/>
                      <a:pt x="81387" y="173831"/>
                    </a:cubicBezTo>
                    <a:cubicBezTo>
                      <a:pt x="100437" y="173037"/>
                      <a:pt x="119549" y="173176"/>
                      <a:pt x="138537" y="171450"/>
                    </a:cubicBezTo>
                    <a:cubicBezTo>
                      <a:pt x="145825" y="170788"/>
                      <a:pt x="152731" y="167774"/>
                      <a:pt x="159968" y="166688"/>
                    </a:cubicBezTo>
                    <a:cubicBezTo>
                      <a:pt x="168638" y="165387"/>
                      <a:pt x="177455" y="165331"/>
                      <a:pt x="186162" y="164306"/>
                    </a:cubicBezTo>
                    <a:cubicBezTo>
                      <a:pt x="190957" y="163742"/>
                      <a:pt x="195687" y="162719"/>
                      <a:pt x="200449" y="161925"/>
                    </a:cubicBezTo>
                    <a:cubicBezTo>
                      <a:pt x="221085" y="162750"/>
                      <a:pt x="241709" y="164306"/>
                      <a:pt x="262362" y="164306"/>
                    </a:cubicBezTo>
                  </a:path>
                </a:pathLst>
              </a:custGeom>
              <a:noFill/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ED130E9E-33AB-7378-244E-FC877C093A6E}"/>
                  </a:ext>
                </a:extLst>
              </p:cNvPr>
              <p:cNvSpPr/>
              <p:nvPr/>
            </p:nvSpPr>
            <p:spPr bwMode="auto">
              <a:xfrm>
                <a:off x="4857538" y="2083346"/>
                <a:ext cx="131182" cy="219323"/>
              </a:xfrm>
              <a:custGeom>
                <a:avLst/>
                <a:gdLst>
                  <a:gd name="connsiteX0" fmla="*/ 78793 w 131182"/>
                  <a:gd name="connsiteY0" fmla="*/ 124073 h 219323"/>
                  <a:gd name="connsiteX1" fmla="*/ 102606 w 131182"/>
                  <a:gd name="connsiteY1" fmla="*/ 131217 h 219323"/>
                  <a:gd name="connsiteX2" fmla="*/ 124037 w 131182"/>
                  <a:gd name="connsiteY2" fmla="*/ 74067 h 219323"/>
                  <a:gd name="connsiteX3" fmla="*/ 119275 w 131182"/>
                  <a:gd name="connsiteY3" fmla="*/ 66923 h 219323"/>
                  <a:gd name="connsiteX4" fmla="*/ 116893 w 131182"/>
                  <a:gd name="connsiteY4" fmla="*/ 55017 h 219323"/>
                  <a:gd name="connsiteX5" fmla="*/ 112131 w 131182"/>
                  <a:gd name="connsiteY5" fmla="*/ 16917 h 219323"/>
                  <a:gd name="connsiteX6" fmla="*/ 107368 w 131182"/>
                  <a:gd name="connsiteY6" fmla="*/ 9773 h 219323"/>
                  <a:gd name="connsiteX7" fmla="*/ 100225 w 131182"/>
                  <a:gd name="connsiteY7" fmla="*/ 7392 h 219323"/>
                  <a:gd name="connsiteX8" fmla="*/ 93081 w 131182"/>
                  <a:gd name="connsiteY8" fmla="*/ 2629 h 219323"/>
                  <a:gd name="connsiteX9" fmla="*/ 38312 w 131182"/>
                  <a:gd name="connsiteY9" fmla="*/ 7392 h 219323"/>
                  <a:gd name="connsiteX10" fmla="*/ 31168 w 131182"/>
                  <a:gd name="connsiteY10" fmla="*/ 14535 h 219323"/>
                  <a:gd name="connsiteX11" fmla="*/ 24025 w 131182"/>
                  <a:gd name="connsiteY11" fmla="*/ 19298 h 219323"/>
                  <a:gd name="connsiteX12" fmla="*/ 16881 w 131182"/>
                  <a:gd name="connsiteY12" fmla="*/ 28823 h 219323"/>
                  <a:gd name="connsiteX13" fmla="*/ 7356 w 131182"/>
                  <a:gd name="connsiteY13" fmla="*/ 38348 h 219323"/>
                  <a:gd name="connsiteX14" fmla="*/ 2593 w 131182"/>
                  <a:gd name="connsiteY14" fmla="*/ 50254 h 219323"/>
                  <a:gd name="connsiteX15" fmla="*/ 9737 w 131182"/>
                  <a:gd name="connsiteY15" fmla="*/ 102642 h 219323"/>
                  <a:gd name="connsiteX16" fmla="*/ 21643 w 131182"/>
                  <a:gd name="connsiteY16" fmla="*/ 112167 h 219323"/>
                  <a:gd name="connsiteX17" fmla="*/ 31168 w 131182"/>
                  <a:gd name="connsiteY17" fmla="*/ 126454 h 219323"/>
                  <a:gd name="connsiteX18" fmla="*/ 47837 w 131182"/>
                  <a:gd name="connsiteY18" fmla="*/ 145504 h 219323"/>
                  <a:gd name="connsiteX19" fmla="*/ 52600 w 131182"/>
                  <a:gd name="connsiteY19" fmla="*/ 157410 h 219323"/>
                  <a:gd name="connsiteX20" fmla="*/ 59743 w 131182"/>
                  <a:gd name="connsiteY20" fmla="*/ 164554 h 219323"/>
                  <a:gd name="connsiteX21" fmla="*/ 64506 w 131182"/>
                  <a:gd name="connsiteY21" fmla="*/ 178842 h 219323"/>
                  <a:gd name="connsiteX22" fmla="*/ 66887 w 131182"/>
                  <a:gd name="connsiteY22" fmla="*/ 193129 h 219323"/>
                  <a:gd name="connsiteX23" fmla="*/ 74031 w 131182"/>
                  <a:gd name="connsiteY23" fmla="*/ 219323 h 2193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31182" h="219323">
                    <a:moveTo>
                      <a:pt x="78793" y="124073"/>
                    </a:moveTo>
                    <a:cubicBezTo>
                      <a:pt x="86731" y="126454"/>
                      <a:pt x="94936" y="134355"/>
                      <a:pt x="102606" y="131217"/>
                    </a:cubicBezTo>
                    <a:cubicBezTo>
                      <a:pt x="140091" y="115883"/>
                      <a:pt x="133014" y="100999"/>
                      <a:pt x="124037" y="74067"/>
                    </a:cubicBezTo>
                    <a:cubicBezTo>
                      <a:pt x="123132" y="71352"/>
                      <a:pt x="120862" y="69304"/>
                      <a:pt x="119275" y="66923"/>
                    </a:cubicBezTo>
                    <a:cubicBezTo>
                      <a:pt x="118481" y="62954"/>
                      <a:pt x="117465" y="59024"/>
                      <a:pt x="116893" y="55017"/>
                    </a:cubicBezTo>
                    <a:cubicBezTo>
                      <a:pt x="115083" y="42347"/>
                      <a:pt x="114768" y="29441"/>
                      <a:pt x="112131" y="16917"/>
                    </a:cubicBezTo>
                    <a:cubicBezTo>
                      <a:pt x="111541" y="14116"/>
                      <a:pt x="109603" y="11561"/>
                      <a:pt x="107368" y="9773"/>
                    </a:cubicBezTo>
                    <a:cubicBezTo>
                      <a:pt x="105408" y="8205"/>
                      <a:pt x="102606" y="8186"/>
                      <a:pt x="100225" y="7392"/>
                    </a:cubicBezTo>
                    <a:cubicBezTo>
                      <a:pt x="97844" y="5804"/>
                      <a:pt x="95712" y="3756"/>
                      <a:pt x="93081" y="2629"/>
                    </a:cubicBezTo>
                    <a:cubicBezTo>
                      <a:pt x="76155" y="-4625"/>
                      <a:pt x="52211" y="5197"/>
                      <a:pt x="38312" y="7392"/>
                    </a:cubicBezTo>
                    <a:cubicBezTo>
                      <a:pt x="35931" y="9773"/>
                      <a:pt x="33755" y="12379"/>
                      <a:pt x="31168" y="14535"/>
                    </a:cubicBezTo>
                    <a:cubicBezTo>
                      <a:pt x="28970" y="16367"/>
                      <a:pt x="26049" y="17274"/>
                      <a:pt x="24025" y="19298"/>
                    </a:cubicBezTo>
                    <a:cubicBezTo>
                      <a:pt x="21219" y="22104"/>
                      <a:pt x="19494" y="25836"/>
                      <a:pt x="16881" y="28823"/>
                    </a:cubicBezTo>
                    <a:cubicBezTo>
                      <a:pt x="13924" y="32202"/>
                      <a:pt x="10531" y="35173"/>
                      <a:pt x="7356" y="38348"/>
                    </a:cubicBezTo>
                    <a:cubicBezTo>
                      <a:pt x="5768" y="42317"/>
                      <a:pt x="3821" y="46160"/>
                      <a:pt x="2593" y="50254"/>
                    </a:cubicBezTo>
                    <a:cubicBezTo>
                      <a:pt x="-2975" y="68812"/>
                      <a:pt x="889" y="81996"/>
                      <a:pt x="9737" y="102642"/>
                    </a:cubicBezTo>
                    <a:cubicBezTo>
                      <a:pt x="11739" y="107313"/>
                      <a:pt x="18243" y="108389"/>
                      <a:pt x="21643" y="112167"/>
                    </a:cubicBezTo>
                    <a:cubicBezTo>
                      <a:pt x="25472" y="116421"/>
                      <a:pt x="27632" y="121953"/>
                      <a:pt x="31168" y="126454"/>
                    </a:cubicBezTo>
                    <a:cubicBezTo>
                      <a:pt x="36381" y="133089"/>
                      <a:pt x="42281" y="139154"/>
                      <a:pt x="47837" y="145504"/>
                    </a:cubicBezTo>
                    <a:cubicBezTo>
                      <a:pt x="49425" y="149473"/>
                      <a:pt x="50335" y="153785"/>
                      <a:pt x="52600" y="157410"/>
                    </a:cubicBezTo>
                    <a:cubicBezTo>
                      <a:pt x="54385" y="160266"/>
                      <a:pt x="58108" y="161610"/>
                      <a:pt x="59743" y="164554"/>
                    </a:cubicBezTo>
                    <a:cubicBezTo>
                      <a:pt x="62181" y="168943"/>
                      <a:pt x="62918" y="174079"/>
                      <a:pt x="64506" y="178842"/>
                    </a:cubicBezTo>
                    <a:cubicBezTo>
                      <a:pt x="65300" y="183604"/>
                      <a:pt x="66249" y="188343"/>
                      <a:pt x="66887" y="193129"/>
                    </a:cubicBezTo>
                    <a:cubicBezTo>
                      <a:pt x="70123" y="217398"/>
                      <a:pt x="63996" y="209288"/>
                      <a:pt x="74031" y="219323"/>
                    </a:cubicBezTo>
                  </a:path>
                </a:pathLst>
              </a:custGeom>
              <a:noFill/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2C78B755-9EF4-4F68-870A-F8E6CD232032}"/>
                  </a:ext>
                </a:extLst>
              </p:cNvPr>
              <p:cNvSpPr/>
              <p:nvPr/>
            </p:nvSpPr>
            <p:spPr bwMode="auto">
              <a:xfrm>
                <a:off x="5007769" y="2433638"/>
                <a:ext cx="578644" cy="502443"/>
              </a:xfrm>
              <a:custGeom>
                <a:avLst/>
                <a:gdLst>
                  <a:gd name="connsiteX0" fmla="*/ 0 w 578644"/>
                  <a:gd name="connsiteY0" fmla="*/ 0 h 502443"/>
                  <a:gd name="connsiteX1" fmla="*/ 45244 w 578644"/>
                  <a:gd name="connsiteY1" fmla="*/ 88106 h 502443"/>
                  <a:gd name="connsiteX2" fmla="*/ 61912 w 578644"/>
                  <a:gd name="connsiteY2" fmla="*/ 109537 h 502443"/>
                  <a:gd name="connsiteX3" fmla="*/ 71437 w 578644"/>
                  <a:gd name="connsiteY3" fmla="*/ 119062 h 502443"/>
                  <a:gd name="connsiteX4" fmla="*/ 80962 w 578644"/>
                  <a:gd name="connsiteY4" fmla="*/ 133350 h 502443"/>
                  <a:gd name="connsiteX5" fmla="*/ 90487 w 578644"/>
                  <a:gd name="connsiteY5" fmla="*/ 140493 h 502443"/>
                  <a:gd name="connsiteX6" fmla="*/ 100012 w 578644"/>
                  <a:gd name="connsiteY6" fmla="*/ 152400 h 502443"/>
                  <a:gd name="connsiteX7" fmla="*/ 109537 w 578644"/>
                  <a:gd name="connsiteY7" fmla="*/ 161925 h 502443"/>
                  <a:gd name="connsiteX8" fmla="*/ 119062 w 578644"/>
                  <a:gd name="connsiteY8" fmla="*/ 173831 h 502443"/>
                  <a:gd name="connsiteX9" fmla="*/ 123825 w 578644"/>
                  <a:gd name="connsiteY9" fmla="*/ 180975 h 502443"/>
                  <a:gd name="connsiteX10" fmla="*/ 138112 w 578644"/>
                  <a:gd name="connsiteY10" fmla="*/ 188118 h 502443"/>
                  <a:gd name="connsiteX11" fmla="*/ 157162 w 578644"/>
                  <a:gd name="connsiteY11" fmla="*/ 195262 h 502443"/>
                  <a:gd name="connsiteX12" fmla="*/ 169069 w 578644"/>
                  <a:gd name="connsiteY12" fmla="*/ 200025 h 502443"/>
                  <a:gd name="connsiteX13" fmla="*/ 185737 w 578644"/>
                  <a:gd name="connsiteY13" fmla="*/ 202406 h 502443"/>
                  <a:gd name="connsiteX14" fmla="*/ 226219 w 578644"/>
                  <a:gd name="connsiteY14" fmla="*/ 209550 h 502443"/>
                  <a:gd name="connsiteX15" fmla="*/ 238125 w 578644"/>
                  <a:gd name="connsiteY15" fmla="*/ 214312 h 502443"/>
                  <a:gd name="connsiteX16" fmla="*/ 285750 w 578644"/>
                  <a:gd name="connsiteY16" fmla="*/ 230981 h 502443"/>
                  <a:gd name="connsiteX17" fmla="*/ 302419 w 578644"/>
                  <a:gd name="connsiteY17" fmla="*/ 242887 h 502443"/>
                  <a:gd name="connsiteX18" fmla="*/ 330994 w 578644"/>
                  <a:gd name="connsiteY18" fmla="*/ 261937 h 502443"/>
                  <a:gd name="connsiteX19" fmla="*/ 350044 w 578644"/>
                  <a:gd name="connsiteY19" fmla="*/ 280987 h 502443"/>
                  <a:gd name="connsiteX20" fmla="*/ 364331 w 578644"/>
                  <a:gd name="connsiteY20" fmla="*/ 292893 h 502443"/>
                  <a:gd name="connsiteX21" fmla="*/ 371475 w 578644"/>
                  <a:gd name="connsiteY21" fmla="*/ 300037 h 502443"/>
                  <a:gd name="connsiteX22" fmla="*/ 397669 w 578644"/>
                  <a:gd name="connsiteY22" fmla="*/ 319087 h 502443"/>
                  <a:gd name="connsiteX23" fmla="*/ 409575 w 578644"/>
                  <a:gd name="connsiteY23" fmla="*/ 333375 h 502443"/>
                  <a:gd name="connsiteX24" fmla="*/ 423862 w 578644"/>
                  <a:gd name="connsiteY24" fmla="*/ 342900 h 502443"/>
                  <a:gd name="connsiteX25" fmla="*/ 440531 w 578644"/>
                  <a:gd name="connsiteY25" fmla="*/ 364331 h 502443"/>
                  <a:gd name="connsiteX26" fmla="*/ 450056 w 578644"/>
                  <a:gd name="connsiteY26" fmla="*/ 376237 h 502443"/>
                  <a:gd name="connsiteX27" fmla="*/ 459581 w 578644"/>
                  <a:gd name="connsiteY27" fmla="*/ 388143 h 502443"/>
                  <a:gd name="connsiteX28" fmla="*/ 476250 w 578644"/>
                  <a:gd name="connsiteY28" fmla="*/ 407193 h 502443"/>
                  <a:gd name="connsiteX29" fmla="*/ 507206 w 578644"/>
                  <a:gd name="connsiteY29" fmla="*/ 433387 h 502443"/>
                  <a:gd name="connsiteX30" fmla="*/ 538162 w 578644"/>
                  <a:gd name="connsiteY30" fmla="*/ 464343 h 502443"/>
                  <a:gd name="connsiteX31" fmla="*/ 547687 w 578644"/>
                  <a:gd name="connsiteY31" fmla="*/ 471487 h 502443"/>
                  <a:gd name="connsiteX32" fmla="*/ 566737 w 578644"/>
                  <a:gd name="connsiteY32" fmla="*/ 490537 h 502443"/>
                  <a:gd name="connsiteX33" fmla="*/ 573881 w 578644"/>
                  <a:gd name="connsiteY33" fmla="*/ 500062 h 502443"/>
                  <a:gd name="connsiteX34" fmla="*/ 578644 w 578644"/>
                  <a:gd name="connsiteY34" fmla="*/ 502443 h 5024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578644" h="502443">
                    <a:moveTo>
                      <a:pt x="0" y="0"/>
                    </a:moveTo>
                    <a:cubicBezTo>
                      <a:pt x="27739" y="34673"/>
                      <a:pt x="3560" y="2544"/>
                      <a:pt x="45244" y="88106"/>
                    </a:cubicBezTo>
                    <a:cubicBezTo>
                      <a:pt x="53799" y="105667"/>
                      <a:pt x="50513" y="101938"/>
                      <a:pt x="61912" y="109537"/>
                    </a:cubicBezTo>
                    <a:cubicBezTo>
                      <a:pt x="68265" y="128590"/>
                      <a:pt x="58736" y="106360"/>
                      <a:pt x="71437" y="119062"/>
                    </a:cubicBezTo>
                    <a:cubicBezTo>
                      <a:pt x="75484" y="123110"/>
                      <a:pt x="76383" y="129916"/>
                      <a:pt x="80962" y="133350"/>
                    </a:cubicBezTo>
                    <a:cubicBezTo>
                      <a:pt x="84137" y="135731"/>
                      <a:pt x="87681" y="137687"/>
                      <a:pt x="90487" y="140493"/>
                    </a:cubicBezTo>
                    <a:cubicBezTo>
                      <a:pt x="94081" y="144087"/>
                      <a:pt x="96635" y="148601"/>
                      <a:pt x="100012" y="152400"/>
                    </a:cubicBezTo>
                    <a:cubicBezTo>
                      <a:pt x="102995" y="155756"/>
                      <a:pt x="106362" y="158750"/>
                      <a:pt x="109537" y="161925"/>
                    </a:cubicBezTo>
                    <a:cubicBezTo>
                      <a:pt x="114174" y="175831"/>
                      <a:pt x="108291" y="163060"/>
                      <a:pt x="119062" y="173831"/>
                    </a:cubicBezTo>
                    <a:cubicBezTo>
                      <a:pt x="121086" y="175855"/>
                      <a:pt x="121801" y="178951"/>
                      <a:pt x="123825" y="180975"/>
                    </a:cubicBezTo>
                    <a:cubicBezTo>
                      <a:pt x="129545" y="186695"/>
                      <a:pt x="131334" y="185213"/>
                      <a:pt x="138112" y="188118"/>
                    </a:cubicBezTo>
                    <a:cubicBezTo>
                      <a:pt x="172210" y="202733"/>
                      <a:pt x="124237" y="184287"/>
                      <a:pt x="157162" y="195262"/>
                    </a:cubicBezTo>
                    <a:cubicBezTo>
                      <a:pt x="161217" y="196614"/>
                      <a:pt x="164922" y="198988"/>
                      <a:pt x="169069" y="200025"/>
                    </a:cubicBezTo>
                    <a:cubicBezTo>
                      <a:pt x="174514" y="201386"/>
                      <a:pt x="180201" y="201483"/>
                      <a:pt x="185737" y="202406"/>
                    </a:cubicBezTo>
                    <a:lnTo>
                      <a:pt x="226219" y="209550"/>
                    </a:lnTo>
                    <a:cubicBezTo>
                      <a:pt x="230188" y="211137"/>
                      <a:pt x="234103" y="212864"/>
                      <a:pt x="238125" y="214312"/>
                    </a:cubicBezTo>
                    <a:cubicBezTo>
                      <a:pt x="253950" y="220009"/>
                      <a:pt x="272063" y="221205"/>
                      <a:pt x="285750" y="230981"/>
                    </a:cubicBezTo>
                    <a:cubicBezTo>
                      <a:pt x="291306" y="234950"/>
                      <a:pt x="296738" y="239099"/>
                      <a:pt x="302419" y="242887"/>
                    </a:cubicBezTo>
                    <a:cubicBezTo>
                      <a:pt x="315543" y="251636"/>
                      <a:pt x="317400" y="250156"/>
                      <a:pt x="330994" y="261937"/>
                    </a:cubicBezTo>
                    <a:cubicBezTo>
                      <a:pt x="337780" y="267818"/>
                      <a:pt x="343145" y="275238"/>
                      <a:pt x="350044" y="280987"/>
                    </a:cubicBezTo>
                    <a:cubicBezTo>
                      <a:pt x="354806" y="284956"/>
                      <a:pt x="359698" y="288774"/>
                      <a:pt x="364331" y="292893"/>
                    </a:cubicBezTo>
                    <a:cubicBezTo>
                      <a:pt x="366848" y="295130"/>
                      <a:pt x="368817" y="297969"/>
                      <a:pt x="371475" y="300037"/>
                    </a:cubicBezTo>
                    <a:cubicBezTo>
                      <a:pt x="382646" y="308726"/>
                      <a:pt x="387815" y="309233"/>
                      <a:pt x="397669" y="319087"/>
                    </a:cubicBezTo>
                    <a:cubicBezTo>
                      <a:pt x="402053" y="323471"/>
                      <a:pt x="404988" y="329205"/>
                      <a:pt x="409575" y="333375"/>
                    </a:cubicBezTo>
                    <a:cubicBezTo>
                      <a:pt x="413810" y="337225"/>
                      <a:pt x="419815" y="338853"/>
                      <a:pt x="423862" y="342900"/>
                    </a:cubicBezTo>
                    <a:cubicBezTo>
                      <a:pt x="430261" y="349299"/>
                      <a:pt x="434940" y="357215"/>
                      <a:pt x="440531" y="364331"/>
                    </a:cubicBezTo>
                    <a:cubicBezTo>
                      <a:pt x="443671" y="368327"/>
                      <a:pt x="446881" y="372268"/>
                      <a:pt x="450056" y="376237"/>
                    </a:cubicBezTo>
                    <a:cubicBezTo>
                      <a:pt x="453231" y="380206"/>
                      <a:pt x="456298" y="384263"/>
                      <a:pt x="459581" y="388143"/>
                    </a:cubicBezTo>
                    <a:cubicBezTo>
                      <a:pt x="465031" y="394584"/>
                      <a:pt x="469809" y="401743"/>
                      <a:pt x="476250" y="407193"/>
                    </a:cubicBezTo>
                    <a:cubicBezTo>
                      <a:pt x="486569" y="415924"/>
                      <a:pt x="497648" y="423829"/>
                      <a:pt x="507206" y="433387"/>
                    </a:cubicBezTo>
                    <a:cubicBezTo>
                      <a:pt x="517525" y="443706"/>
                      <a:pt x="526488" y="455587"/>
                      <a:pt x="538162" y="464343"/>
                    </a:cubicBezTo>
                    <a:cubicBezTo>
                      <a:pt x="541337" y="466724"/>
                      <a:pt x="544761" y="468805"/>
                      <a:pt x="547687" y="471487"/>
                    </a:cubicBezTo>
                    <a:cubicBezTo>
                      <a:pt x="554307" y="477555"/>
                      <a:pt x="561349" y="483353"/>
                      <a:pt x="566737" y="490537"/>
                    </a:cubicBezTo>
                    <a:cubicBezTo>
                      <a:pt x="569118" y="493712"/>
                      <a:pt x="571075" y="497256"/>
                      <a:pt x="573881" y="500062"/>
                    </a:cubicBezTo>
                    <a:cubicBezTo>
                      <a:pt x="575136" y="501317"/>
                      <a:pt x="577056" y="501649"/>
                      <a:pt x="578644" y="502443"/>
                    </a:cubicBezTo>
                  </a:path>
                </a:pathLst>
              </a:custGeom>
              <a:noFill/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050EDBDA-9D05-EFA3-D78A-D8DCFA66DA49}"/>
                  </a:ext>
                </a:extLst>
              </p:cNvPr>
              <p:cNvSpPr/>
              <p:nvPr/>
            </p:nvSpPr>
            <p:spPr bwMode="auto">
              <a:xfrm>
                <a:off x="5350669" y="2133600"/>
                <a:ext cx="222176" cy="479406"/>
              </a:xfrm>
              <a:custGeom>
                <a:avLst/>
                <a:gdLst>
                  <a:gd name="connsiteX0" fmla="*/ 88106 w 222176"/>
                  <a:gd name="connsiteY0" fmla="*/ 59531 h 479406"/>
                  <a:gd name="connsiteX1" fmla="*/ 88106 w 222176"/>
                  <a:gd name="connsiteY1" fmla="*/ 40481 h 479406"/>
                  <a:gd name="connsiteX2" fmla="*/ 104775 w 222176"/>
                  <a:gd name="connsiteY2" fmla="*/ 38100 h 479406"/>
                  <a:gd name="connsiteX3" fmla="*/ 128587 w 222176"/>
                  <a:gd name="connsiteY3" fmla="*/ 19050 h 479406"/>
                  <a:gd name="connsiteX4" fmla="*/ 140494 w 222176"/>
                  <a:gd name="connsiteY4" fmla="*/ 7144 h 479406"/>
                  <a:gd name="connsiteX5" fmla="*/ 159544 w 222176"/>
                  <a:gd name="connsiteY5" fmla="*/ 0 h 479406"/>
                  <a:gd name="connsiteX6" fmla="*/ 195262 w 222176"/>
                  <a:gd name="connsiteY6" fmla="*/ 7144 h 479406"/>
                  <a:gd name="connsiteX7" fmla="*/ 200025 w 222176"/>
                  <a:gd name="connsiteY7" fmla="*/ 21431 h 479406"/>
                  <a:gd name="connsiteX8" fmla="*/ 202406 w 222176"/>
                  <a:gd name="connsiteY8" fmla="*/ 76200 h 479406"/>
                  <a:gd name="connsiteX9" fmla="*/ 195262 w 222176"/>
                  <a:gd name="connsiteY9" fmla="*/ 85725 h 479406"/>
                  <a:gd name="connsiteX10" fmla="*/ 185737 w 222176"/>
                  <a:gd name="connsiteY10" fmla="*/ 100013 h 479406"/>
                  <a:gd name="connsiteX11" fmla="*/ 188119 w 222176"/>
                  <a:gd name="connsiteY11" fmla="*/ 133350 h 479406"/>
                  <a:gd name="connsiteX12" fmla="*/ 190500 w 222176"/>
                  <a:gd name="connsiteY12" fmla="*/ 140494 h 479406"/>
                  <a:gd name="connsiteX13" fmla="*/ 192881 w 222176"/>
                  <a:gd name="connsiteY13" fmla="*/ 150019 h 479406"/>
                  <a:gd name="connsiteX14" fmla="*/ 190500 w 222176"/>
                  <a:gd name="connsiteY14" fmla="*/ 166688 h 479406"/>
                  <a:gd name="connsiteX15" fmla="*/ 183356 w 222176"/>
                  <a:gd name="connsiteY15" fmla="*/ 176213 h 479406"/>
                  <a:gd name="connsiteX16" fmla="*/ 178594 w 222176"/>
                  <a:gd name="connsiteY16" fmla="*/ 183356 h 479406"/>
                  <a:gd name="connsiteX17" fmla="*/ 178594 w 222176"/>
                  <a:gd name="connsiteY17" fmla="*/ 216694 h 479406"/>
                  <a:gd name="connsiteX18" fmla="*/ 207169 w 222176"/>
                  <a:gd name="connsiteY18" fmla="*/ 261938 h 479406"/>
                  <a:gd name="connsiteX19" fmla="*/ 211931 w 222176"/>
                  <a:gd name="connsiteY19" fmla="*/ 278606 h 479406"/>
                  <a:gd name="connsiteX20" fmla="*/ 216694 w 222176"/>
                  <a:gd name="connsiteY20" fmla="*/ 288131 h 479406"/>
                  <a:gd name="connsiteX21" fmla="*/ 219075 w 222176"/>
                  <a:gd name="connsiteY21" fmla="*/ 297656 h 479406"/>
                  <a:gd name="connsiteX22" fmla="*/ 219075 w 222176"/>
                  <a:gd name="connsiteY22" fmla="*/ 319088 h 479406"/>
                  <a:gd name="connsiteX23" fmla="*/ 204787 w 222176"/>
                  <a:gd name="connsiteY23" fmla="*/ 326231 h 479406"/>
                  <a:gd name="connsiteX24" fmla="*/ 200025 w 222176"/>
                  <a:gd name="connsiteY24" fmla="*/ 342900 h 479406"/>
                  <a:gd name="connsiteX25" fmla="*/ 178594 w 222176"/>
                  <a:gd name="connsiteY25" fmla="*/ 366713 h 479406"/>
                  <a:gd name="connsiteX26" fmla="*/ 164306 w 222176"/>
                  <a:gd name="connsiteY26" fmla="*/ 376238 h 479406"/>
                  <a:gd name="connsiteX27" fmla="*/ 159544 w 222176"/>
                  <a:gd name="connsiteY27" fmla="*/ 385763 h 479406"/>
                  <a:gd name="connsiteX28" fmla="*/ 152400 w 222176"/>
                  <a:gd name="connsiteY28" fmla="*/ 390525 h 479406"/>
                  <a:gd name="connsiteX29" fmla="*/ 147637 w 222176"/>
                  <a:gd name="connsiteY29" fmla="*/ 397669 h 479406"/>
                  <a:gd name="connsiteX30" fmla="*/ 145256 w 222176"/>
                  <a:gd name="connsiteY30" fmla="*/ 404813 h 479406"/>
                  <a:gd name="connsiteX31" fmla="*/ 126206 w 222176"/>
                  <a:gd name="connsiteY31" fmla="*/ 423863 h 479406"/>
                  <a:gd name="connsiteX32" fmla="*/ 123825 w 222176"/>
                  <a:gd name="connsiteY32" fmla="*/ 454819 h 479406"/>
                  <a:gd name="connsiteX33" fmla="*/ 128587 w 222176"/>
                  <a:gd name="connsiteY33" fmla="*/ 461963 h 479406"/>
                  <a:gd name="connsiteX34" fmla="*/ 130969 w 222176"/>
                  <a:gd name="connsiteY34" fmla="*/ 469106 h 479406"/>
                  <a:gd name="connsiteX35" fmla="*/ 133350 w 222176"/>
                  <a:gd name="connsiteY35" fmla="*/ 478631 h 479406"/>
                  <a:gd name="connsiteX36" fmla="*/ 45244 w 222176"/>
                  <a:gd name="connsiteY36" fmla="*/ 476250 h 479406"/>
                  <a:gd name="connsiteX37" fmla="*/ 9525 w 222176"/>
                  <a:gd name="connsiteY37" fmla="*/ 471488 h 479406"/>
                  <a:gd name="connsiteX38" fmla="*/ 0 w 222176"/>
                  <a:gd name="connsiteY38" fmla="*/ 464344 h 4794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222176" h="479406">
                    <a:moveTo>
                      <a:pt x="88106" y="59531"/>
                    </a:moveTo>
                    <a:cubicBezTo>
                      <a:pt x="87916" y="58581"/>
                      <a:pt x="82781" y="43143"/>
                      <a:pt x="88106" y="40481"/>
                    </a:cubicBezTo>
                    <a:cubicBezTo>
                      <a:pt x="93126" y="37971"/>
                      <a:pt x="99219" y="38894"/>
                      <a:pt x="104775" y="38100"/>
                    </a:cubicBezTo>
                    <a:cubicBezTo>
                      <a:pt x="120326" y="30326"/>
                      <a:pt x="111788" y="35849"/>
                      <a:pt x="128587" y="19050"/>
                    </a:cubicBezTo>
                    <a:cubicBezTo>
                      <a:pt x="132556" y="15081"/>
                      <a:pt x="135474" y="9654"/>
                      <a:pt x="140494" y="7144"/>
                    </a:cubicBezTo>
                    <a:cubicBezTo>
                      <a:pt x="152946" y="917"/>
                      <a:pt x="146575" y="3242"/>
                      <a:pt x="159544" y="0"/>
                    </a:cubicBezTo>
                    <a:cubicBezTo>
                      <a:pt x="171450" y="2381"/>
                      <a:pt x="184531" y="1463"/>
                      <a:pt x="195262" y="7144"/>
                    </a:cubicBezTo>
                    <a:cubicBezTo>
                      <a:pt x="199699" y="9493"/>
                      <a:pt x="200025" y="21431"/>
                      <a:pt x="200025" y="21431"/>
                    </a:cubicBezTo>
                    <a:cubicBezTo>
                      <a:pt x="200819" y="39687"/>
                      <a:pt x="203756" y="57976"/>
                      <a:pt x="202406" y="76200"/>
                    </a:cubicBezTo>
                    <a:cubicBezTo>
                      <a:pt x="202113" y="80158"/>
                      <a:pt x="197538" y="82474"/>
                      <a:pt x="195262" y="85725"/>
                    </a:cubicBezTo>
                    <a:cubicBezTo>
                      <a:pt x="191980" y="90414"/>
                      <a:pt x="185737" y="100013"/>
                      <a:pt x="185737" y="100013"/>
                    </a:cubicBezTo>
                    <a:cubicBezTo>
                      <a:pt x="186531" y="111125"/>
                      <a:pt x="186817" y="122286"/>
                      <a:pt x="188119" y="133350"/>
                    </a:cubicBezTo>
                    <a:cubicBezTo>
                      <a:pt x="188412" y="135843"/>
                      <a:pt x="189810" y="138080"/>
                      <a:pt x="190500" y="140494"/>
                    </a:cubicBezTo>
                    <a:cubicBezTo>
                      <a:pt x="191399" y="143641"/>
                      <a:pt x="192087" y="146844"/>
                      <a:pt x="192881" y="150019"/>
                    </a:cubicBezTo>
                    <a:cubicBezTo>
                      <a:pt x="192087" y="155575"/>
                      <a:pt x="192418" y="161413"/>
                      <a:pt x="190500" y="166688"/>
                    </a:cubicBezTo>
                    <a:cubicBezTo>
                      <a:pt x="189144" y="170418"/>
                      <a:pt x="185663" y="172983"/>
                      <a:pt x="183356" y="176213"/>
                    </a:cubicBezTo>
                    <a:cubicBezTo>
                      <a:pt x="181693" y="178542"/>
                      <a:pt x="180181" y="180975"/>
                      <a:pt x="178594" y="183356"/>
                    </a:cubicBezTo>
                    <a:cubicBezTo>
                      <a:pt x="176639" y="195082"/>
                      <a:pt x="173652" y="204614"/>
                      <a:pt x="178594" y="216694"/>
                    </a:cubicBezTo>
                    <a:cubicBezTo>
                      <a:pt x="187624" y="238765"/>
                      <a:pt x="194630" y="246263"/>
                      <a:pt x="207169" y="261938"/>
                    </a:cubicBezTo>
                    <a:cubicBezTo>
                      <a:pt x="208377" y="266771"/>
                      <a:pt x="209881" y="273824"/>
                      <a:pt x="211931" y="278606"/>
                    </a:cubicBezTo>
                    <a:cubicBezTo>
                      <a:pt x="213329" y="281869"/>
                      <a:pt x="215106" y="284956"/>
                      <a:pt x="216694" y="288131"/>
                    </a:cubicBezTo>
                    <a:cubicBezTo>
                      <a:pt x="217488" y="291306"/>
                      <a:pt x="218176" y="294509"/>
                      <a:pt x="219075" y="297656"/>
                    </a:cubicBezTo>
                    <a:cubicBezTo>
                      <a:pt x="221571" y="306393"/>
                      <a:pt x="224584" y="308070"/>
                      <a:pt x="219075" y="319088"/>
                    </a:cubicBezTo>
                    <a:cubicBezTo>
                      <a:pt x="217229" y="322780"/>
                      <a:pt x="208168" y="325104"/>
                      <a:pt x="204787" y="326231"/>
                    </a:cubicBezTo>
                    <a:cubicBezTo>
                      <a:pt x="204272" y="328292"/>
                      <a:pt x="201543" y="340244"/>
                      <a:pt x="200025" y="342900"/>
                    </a:cubicBezTo>
                    <a:cubicBezTo>
                      <a:pt x="196242" y="349520"/>
                      <a:pt x="183125" y="363692"/>
                      <a:pt x="178594" y="366713"/>
                    </a:cubicBezTo>
                    <a:lnTo>
                      <a:pt x="164306" y="376238"/>
                    </a:lnTo>
                    <a:cubicBezTo>
                      <a:pt x="162719" y="379413"/>
                      <a:pt x="161816" y="383036"/>
                      <a:pt x="159544" y="385763"/>
                    </a:cubicBezTo>
                    <a:cubicBezTo>
                      <a:pt x="157712" y="387962"/>
                      <a:pt x="154424" y="388501"/>
                      <a:pt x="152400" y="390525"/>
                    </a:cubicBezTo>
                    <a:cubicBezTo>
                      <a:pt x="150376" y="392549"/>
                      <a:pt x="149225" y="395288"/>
                      <a:pt x="147637" y="397669"/>
                    </a:cubicBezTo>
                    <a:cubicBezTo>
                      <a:pt x="146843" y="400050"/>
                      <a:pt x="146845" y="402870"/>
                      <a:pt x="145256" y="404813"/>
                    </a:cubicBezTo>
                    <a:cubicBezTo>
                      <a:pt x="139569" y="411763"/>
                      <a:pt x="126206" y="423863"/>
                      <a:pt x="126206" y="423863"/>
                    </a:cubicBezTo>
                    <a:cubicBezTo>
                      <a:pt x="119371" y="437534"/>
                      <a:pt x="118741" y="434482"/>
                      <a:pt x="123825" y="454819"/>
                    </a:cubicBezTo>
                    <a:cubicBezTo>
                      <a:pt x="124519" y="457595"/>
                      <a:pt x="127307" y="459403"/>
                      <a:pt x="128587" y="461963"/>
                    </a:cubicBezTo>
                    <a:cubicBezTo>
                      <a:pt x="129710" y="464208"/>
                      <a:pt x="130279" y="466693"/>
                      <a:pt x="130969" y="469106"/>
                    </a:cubicBezTo>
                    <a:cubicBezTo>
                      <a:pt x="131868" y="472253"/>
                      <a:pt x="136611" y="478359"/>
                      <a:pt x="133350" y="478631"/>
                    </a:cubicBezTo>
                    <a:cubicBezTo>
                      <a:pt x="104072" y="481071"/>
                      <a:pt x="74613" y="477044"/>
                      <a:pt x="45244" y="476250"/>
                    </a:cubicBezTo>
                    <a:cubicBezTo>
                      <a:pt x="42151" y="475941"/>
                      <a:pt x="16698" y="474178"/>
                      <a:pt x="9525" y="471488"/>
                    </a:cubicBezTo>
                    <a:cubicBezTo>
                      <a:pt x="5217" y="469873"/>
                      <a:pt x="2926" y="467270"/>
                      <a:pt x="0" y="464344"/>
                    </a:cubicBezTo>
                  </a:path>
                </a:pathLst>
              </a:custGeom>
              <a:noFill/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Freeform: Shape 118">
                <a:extLst>
                  <a:ext uri="{FF2B5EF4-FFF2-40B4-BE49-F238E27FC236}">
                    <a16:creationId xmlns:a16="http://schemas.microsoft.com/office/drawing/2014/main" id="{5187118B-112C-074B-2EFE-40228169E678}"/>
                  </a:ext>
                </a:extLst>
              </p:cNvPr>
              <p:cNvSpPr/>
              <p:nvPr/>
            </p:nvSpPr>
            <p:spPr bwMode="auto">
              <a:xfrm>
                <a:off x="5476875" y="2328863"/>
                <a:ext cx="151033" cy="169068"/>
              </a:xfrm>
              <a:custGeom>
                <a:avLst/>
                <a:gdLst>
                  <a:gd name="connsiteX0" fmla="*/ 128588 w 151033"/>
                  <a:gd name="connsiteY0" fmla="*/ 0 h 169068"/>
                  <a:gd name="connsiteX1" fmla="*/ 140494 w 151033"/>
                  <a:gd name="connsiteY1" fmla="*/ 23812 h 169068"/>
                  <a:gd name="connsiteX2" fmla="*/ 150019 w 151033"/>
                  <a:gd name="connsiteY2" fmla="*/ 40481 h 169068"/>
                  <a:gd name="connsiteX3" fmla="*/ 147638 w 151033"/>
                  <a:gd name="connsiteY3" fmla="*/ 59531 h 169068"/>
                  <a:gd name="connsiteX4" fmla="*/ 128588 w 151033"/>
                  <a:gd name="connsiteY4" fmla="*/ 61912 h 169068"/>
                  <a:gd name="connsiteX5" fmla="*/ 121444 w 151033"/>
                  <a:gd name="connsiteY5" fmla="*/ 64293 h 169068"/>
                  <a:gd name="connsiteX6" fmla="*/ 95250 w 151033"/>
                  <a:gd name="connsiteY6" fmla="*/ 78581 h 169068"/>
                  <a:gd name="connsiteX7" fmla="*/ 92869 w 151033"/>
                  <a:gd name="connsiteY7" fmla="*/ 85725 h 169068"/>
                  <a:gd name="connsiteX8" fmla="*/ 83344 w 151033"/>
                  <a:gd name="connsiteY8" fmla="*/ 92868 h 169068"/>
                  <a:gd name="connsiteX9" fmla="*/ 78581 w 151033"/>
                  <a:gd name="connsiteY9" fmla="*/ 100012 h 169068"/>
                  <a:gd name="connsiteX10" fmla="*/ 76200 w 151033"/>
                  <a:gd name="connsiteY10" fmla="*/ 107156 h 169068"/>
                  <a:gd name="connsiteX11" fmla="*/ 78581 w 151033"/>
                  <a:gd name="connsiteY11" fmla="*/ 145256 h 169068"/>
                  <a:gd name="connsiteX12" fmla="*/ 85725 w 151033"/>
                  <a:gd name="connsiteY12" fmla="*/ 154781 h 169068"/>
                  <a:gd name="connsiteX13" fmla="*/ 78581 w 151033"/>
                  <a:gd name="connsiteY13" fmla="*/ 166687 h 169068"/>
                  <a:gd name="connsiteX14" fmla="*/ 35719 w 151033"/>
                  <a:gd name="connsiteY14" fmla="*/ 166687 h 169068"/>
                  <a:gd name="connsiteX15" fmla="*/ 16669 w 151033"/>
                  <a:gd name="connsiteY15" fmla="*/ 161925 h 169068"/>
                  <a:gd name="connsiteX16" fmla="*/ 7144 w 151033"/>
                  <a:gd name="connsiteY16" fmla="*/ 159543 h 169068"/>
                  <a:gd name="connsiteX17" fmla="*/ 0 w 151033"/>
                  <a:gd name="connsiteY17" fmla="*/ 159543 h 169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1033" h="169068">
                    <a:moveTo>
                      <a:pt x="128588" y="0"/>
                    </a:moveTo>
                    <a:cubicBezTo>
                      <a:pt x="132557" y="7937"/>
                      <a:pt x="136342" y="15969"/>
                      <a:pt x="140494" y="23812"/>
                    </a:cubicBezTo>
                    <a:cubicBezTo>
                      <a:pt x="143488" y="29468"/>
                      <a:pt x="148764" y="34206"/>
                      <a:pt x="150019" y="40481"/>
                    </a:cubicBezTo>
                    <a:cubicBezTo>
                      <a:pt x="151274" y="46756"/>
                      <a:pt x="152163" y="55006"/>
                      <a:pt x="147638" y="59531"/>
                    </a:cubicBezTo>
                    <a:cubicBezTo>
                      <a:pt x="143113" y="64056"/>
                      <a:pt x="134938" y="61118"/>
                      <a:pt x="128588" y="61912"/>
                    </a:cubicBezTo>
                    <a:cubicBezTo>
                      <a:pt x="126207" y="62706"/>
                      <a:pt x="123738" y="63274"/>
                      <a:pt x="121444" y="64293"/>
                    </a:cubicBezTo>
                    <a:cubicBezTo>
                      <a:pt x="109597" y="69558"/>
                      <a:pt x="106002" y="72130"/>
                      <a:pt x="95250" y="78581"/>
                    </a:cubicBezTo>
                    <a:cubicBezTo>
                      <a:pt x="94456" y="80962"/>
                      <a:pt x="94476" y="83797"/>
                      <a:pt x="92869" y="85725"/>
                    </a:cubicBezTo>
                    <a:cubicBezTo>
                      <a:pt x="90328" y="88774"/>
                      <a:pt x="86150" y="90062"/>
                      <a:pt x="83344" y="92868"/>
                    </a:cubicBezTo>
                    <a:cubicBezTo>
                      <a:pt x="81320" y="94892"/>
                      <a:pt x="80169" y="97631"/>
                      <a:pt x="78581" y="100012"/>
                    </a:cubicBezTo>
                    <a:cubicBezTo>
                      <a:pt x="77787" y="102393"/>
                      <a:pt x="76809" y="104721"/>
                      <a:pt x="76200" y="107156"/>
                    </a:cubicBezTo>
                    <a:cubicBezTo>
                      <a:pt x="72384" y="122423"/>
                      <a:pt x="72426" y="126792"/>
                      <a:pt x="78581" y="145256"/>
                    </a:cubicBezTo>
                    <a:cubicBezTo>
                      <a:pt x="79836" y="149021"/>
                      <a:pt x="83344" y="151606"/>
                      <a:pt x="85725" y="154781"/>
                    </a:cubicBezTo>
                    <a:cubicBezTo>
                      <a:pt x="83344" y="158750"/>
                      <a:pt x="82432" y="164120"/>
                      <a:pt x="78581" y="166687"/>
                    </a:cubicBezTo>
                    <a:cubicBezTo>
                      <a:pt x="70676" y="171957"/>
                      <a:pt x="37806" y="166861"/>
                      <a:pt x="35719" y="166687"/>
                    </a:cubicBezTo>
                    <a:lnTo>
                      <a:pt x="16669" y="161925"/>
                    </a:lnTo>
                    <a:cubicBezTo>
                      <a:pt x="13494" y="161131"/>
                      <a:pt x="10417" y="159543"/>
                      <a:pt x="7144" y="159543"/>
                    </a:cubicBezTo>
                    <a:lnTo>
                      <a:pt x="0" y="159543"/>
                    </a:lnTo>
                  </a:path>
                </a:pathLst>
              </a:custGeom>
              <a:noFill/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3D53F19C-54FA-25BE-D6EB-790C2F86A86D}"/>
                  </a:ext>
                </a:extLst>
              </p:cNvPr>
              <p:cNvSpPr/>
              <p:nvPr/>
            </p:nvSpPr>
            <p:spPr bwMode="auto">
              <a:xfrm>
                <a:off x="5217319" y="2438387"/>
                <a:ext cx="83344" cy="126219"/>
              </a:xfrm>
              <a:custGeom>
                <a:avLst/>
                <a:gdLst>
                  <a:gd name="connsiteX0" fmla="*/ 52387 w 83344"/>
                  <a:gd name="connsiteY0" fmla="*/ 126219 h 126219"/>
                  <a:gd name="connsiteX1" fmla="*/ 33337 w 83344"/>
                  <a:gd name="connsiteY1" fmla="*/ 116694 h 126219"/>
                  <a:gd name="connsiteX2" fmla="*/ 4762 w 83344"/>
                  <a:gd name="connsiteY2" fmla="*/ 100026 h 126219"/>
                  <a:gd name="connsiteX3" fmla="*/ 0 w 83344"/>
                  <a:gd name="connsiteY3" fmla="*/ 92882 h 126219"/>
                  <a:gd name="connsiteX4" fmla="*/ 2381 w 83344"/>
                  <a:gd name="connsiteY4" fmla="*/ 80976 h 126219"/>
                  <a:gd name="connsiteX5" fmla="*/ 21431 w 83344"/>
                  <a:gd name="connsiteY5" fmla="*/ 71451 h 126219"/>
                  <a:gd name="connsiteX6" fmla="*/ 42862 w 83344"/>
                  <a:gd name="connsiteY6" fmla="*/ 61926 h 126219"/>
                  <a:gd name="connsiteX7" fmla="*/ 52387 w 83344"/>
                  <a:gd name="connsiteY7" fmla="*/ 52401 h 126219"/>
                  <a:gd name="connsiteX8" fmla="*/ 59531 w 83344"/>
                  <a:gd name="connsiteY8" fmla="*/ 47638 h 126219"/>
                  <a:gd name="connsiteX9" fmla="*/ 38100 w 83344"/>
                  <a:gd name="connsiteY9" fmla="*/ 28588 h 126219"/>
                  <a:gd name="connsiteX10" fmla="*/ 59531 w 83344"/>
                  <a:gd name="connsiteY10" fmla="*/ 16682 h 126219"/>
                  <a:gd name="connsiteX11" fmla="*/ 66675 w 83344"/>
                  <a:gd name="connsiteY11" fmla="*/ 11919 h 126219"/>
                  <a:gd name="connsiteX12" fmla="*/ 76200 w 83344"/>
                  <a:gd name="connsiteY12" fmla="*/ 7157 h 126219"/>
                  <a:gd name="connsiteX13" fmla="*/ 83344 w 83344"/>
                  <a:gd name="connsiteY13" fmla="*/ 13 h 126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3344" h="126219">
                    <a:moveTo>
                      <a:pt x="52387" y="126219"/>
                    </a:moveTo>
                    <a:cubicBezTo>
                      <a:pt x="46037" y="123044"/>
                      <a:pt x="39770" y="119696"/>
                      <a:pt x="33337" y="116694"/>
                    </a:cubicBezTo>
                    <a:cubicBezTo>
                      <a:pt x="17890" y="109485"/>
                      <a:pt x="16435" y="111699"/>
                      <a:pt x="4762" y="100026"/>
                    </a:cubicBezTo>
                    <a:cubicBezTo>
                      <a:pt x="2738" y="98002"/>
                      <a:pt x="1587" y="95263"/>
                      <a:pt x="0" y="92882"/>
                    </a:cubicBezTo>
                    <a:cubicBezTo>
                      <a:pt x="794" y="88913"/>
                      <a:pt x="-481" y="83838"/>
                      <a:pt x="2381" y="80976"/>
                    </a:cubicBezTo>
                    <a:cubicBezTo>
                      <a:pt x="7401" y="75956"/>
                      <a:pt x="15081" y="74626"/>
                      <a:pt x="21431" y="71451"/>
                    </a:cubicBezTo>
                    <a:cubicBezTo>
                      <a:pt x="37964" y="63185"/>
                      <a:pt x="30667" y="65991"/>
                      <a:pt x="42862" y="61926"/>
                    </a:cubicBezTo>
                    <a:cubicBezTo>
                      <a:pt x="46037" y="58751"/>
                      <a:pt x="48978" y="55323"/>
                      <a:pt x="52387" y="52401"/>
                    </a:cubicBezTo>
                    <a:cubicBezTo>
                      <a:pt x="54560" y="50538"/>
                      <a:pt x="59531" y="50500"/>
                      <a:pt x="59531" y="47638"/>
                    </a:cubicBezTo>
                    <a:cubicBezTo>
                      <a:pt x="59531" y="40587"/>
                      <a:pt x="40434" y="30144"/>
                      <a:pt x="38100" y="28588"/>
                    </a:cubicBezTo>
                    <a:cubicBezTo>
                      <a:pt x="54476" y="17671"/>
                      <a:pt x="46957" y="20873"/>
                      <a:pt x="59531" y="16682"/>
                    </a:cubicBezTo>
                    <a:cubicBezTo>
                      <a:pt x="61912" y="15094"/>
                      <a:pt x="64190" y="13339"/>
                      <a:pt x="66675" y="11919"/>
                    </a:cubicBezTo>
                    <a:cubicBezTo>
                      <a:pt x="69757" y="10158"/>
                      <a:pt x="73473" y="9429"/>
                      <a:pt x="76200" y="7157"/>
                    </a:cubicBezTo>
                    <a:cubicBezTo>
                      <a:pt x="85565" y="-648"/>
                      <a:pt x="76945" y="13"/>
                      <a:pt x="83344" y="13"/>
                    </a:cubicBezTo>
                  </a:path>
                </a:pathLst>
              </a:custGeom>
              <a:noFill/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1" name="Freeform: Shape 120">
                <a:extLst>
                  <a:ext uri="{FF2B5EF4-FFF2-40B4-BE49-F238E27FC236}">
                    <a16:creationId xmlns:a16="http://schemas.microsoft.com/office/drawing/2014/main" id="{A3581DB3-BE31-48B6-87F3-70722FE2DD0A}"/>
                  </a:ext>
                </a:extLst>
              </p:cNvPr>
              <p:cNvSpPr/>
              <p:nvPr/>
            </p:nvSpPr>
            <p:spPr bwMode="auto">
              <a:xfrm>
                <a:off x="5421622" y="1852613"/>
                <a:ext cx="102878" cy="45243"/>
              </a:xfrm>
              <a:custGeom>
                <a:avLst/>
                <a:gdLst>
                  <a:gd name="connsiteX0" fmla="*/ 102878 w 102878"/>
                  <a:gd name="connsiteY0" fmla="*/ 0 h 45243"/>
                  <a:gd name="connsiteX1" fmla="*/ 12391 w 102878"/>
                  <a:gd name="connsiteY1" fmla="*/ 14287 h 45243"/>
                  <a:gd name="connsiteX2" fmla="*/ 484 w 102878"/>
                  <a:gd name="connsiteY2" fmla="*/ 28575 h 45243"/>
                  <a:gd name="connsiteX3" fmla="*/ 484 w 102878"/>
                  <a:gd name="connsiteY3" fmla="*/ 45243 h 452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2878" h="45243">
                    <a:moveTo>
                      <a:pt x="102878" y="0"/>
                    </a:moveTo>
                    <a:cubicBezTo>
                      <a:pt x="28350" y="13308"/>
                      <a:pt x="58668" y="9660"/>
                      <a:pt x="12391" y="14287"/>
                    </a:cubicBezTo>
                    <a:cubicBezTo>
                      <a:pt x="10051" y="16627"/>
                      <a:pt x="1313" y="24431"/>
                      <a:pt x="484" y="28575"/>
                    </a:cubicBezTo>
                    <a:cubicBezTo>
                      <a:pt x="-606" y="34023"/>
                      <a:pt x="484" y="39687"/>
                      <a:pt x="484" y="45243"/>
                    </a:cubicBezTo>
                  </a:path>
                </a:pathLst>
              </a:custGeom>
              <a:noFill/>
              <a:ln w="12700">
                <a:solidFill>
                  <a:schemeClr val="accent5">
                    <a:lumMod val="50000"/>
                  </a:schemeClr>
                </a:solidFill>
                <a:miter lim="800000"/>
                <a:headEnd/>
                <a:tailEnd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3" name="Rectangle: Rounded Corners 112">
                <a:extLst>
                  <a:ext uri="{FF2B5EF4-FFF2-40B4-BE49-F238E27FC236}">
                    <a16:creationId xmlns:a16="http://schemas.microsoft.com/office/drawing/2014/main" id="{846069A1-A27B-ED95-19D5-6D2EFD1CDDF9}"/>
                  </a:ext>
                </a:extLst>
              </p:cNvPr>
              <p:cNvSpPr/>
              <p:nvPr/>
            </p:nvSpPr>
            <p:spPr bwMode="auto">
              <a:xfrm rot="2966124">
                <a:off x="4866472" y="2361517"/>
                <a:ext cx="385205" cy="115453"/>
              </a:xfrm>
              <a:prstGeom prst="roundRect">
                <a:avLst>
                  <a:gd name="adj" fmla="val 36233"/>
                </a:avLst>
              </a:prstGeom>
              <a:gradFill flip="none" rotWithShape="1">
                <a:gsLst>
                  <a:gs pos="0">
                    <a:schemeClr val="accent5"/>
                  </a:gs>
                  <a:gs pos="97087">
                    <a:schemeClr val="accent5">
                      <a:lumMod val="75000"/>
                    </a:schemeClr>
                  </a:gs>
                  <a:gs pos="59000">
                    <a:schemeClr val="accent5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  <a:ln w="0">
                <a:solidFill>
                  <a:schemeClr val="accent5">
                    <a:lumMod val="75000"/>
                  </a:schemeClr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algn="ctr" eaLnBrk="1" hangingPunct="1">
                  <a:spcBef>
                    <a:spcPct val="35000"/>
                  </a:spcBef>
                  <a:spcAft>
                    <a:spcPct val="25000"/>
                  </a:spcAft>
                  <a:buClr>
                    <a:schemeClr val="folHlink"/>
                  </a:buClr>
                  <a:buNone/>
                </a:pPr>
                <a:endParaRPr lang="en-US" sz="1800" b="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58A6C57-B675-BEFC-D8AA-AB9D22813751}"/>
                </a:ext>
              </a:extLst>
            </p:cNvPr>
            <p:cNvSpPr/>
            <p:nvPr/>
          </p:nvSpPr>
          <p:spPr bwMode="auto">
            <a:xfrm>
              <a:off x="9996488" y="2202974"/>
              <a:ext cx="357374" cy="266700"/>
            </a:xfrm>
            <a:custGeom>
              <a:avLst/>
              <a:gdLst>
                <a:gd name="connsiteX0" fmla="*/ 61912 w 357374"/>
                <a:gd name="connsiteY0" fmla="*/ 35719 h 266700"/>
                <a:gd name="connsiteX1" fmla="*/ 61912 w 357374"/>
                <a:gd name="connsiteY1" fmla="*/ 35719 h 266700"/>
                <a:gd name="connsiteX2" fmla="*/ 40481 w 357374"/>
                <a:gd name="connsiteY2" fmla="*/ 33338 h 266700"/>
                <a:gd name="connsiteX3" fmla="*/ 21431 w 357374"/>
                <a:gd name="connsiteY3" fmla="*/ 35719 h 266700"/>
                <a:gd name="connsiteX4" fmla="*/ 14287 w 357374"/>
                <a:gd name="connsiteY4" fmla="*/ 40482 h 266700"/>
                <a:gd name="connsiteX5" fmla="*/ 0 w 357374"/>
                <a:gd name="connsiteY5" fmla="*/ 59532 h 266700"/>
                <a:gd name="connsiteX6" fmla="*/ 2381 w 357374"/>
                <a:gd name="connsiteY6" fmla="*/ 71438 h 266700"/>
                <a:gd name="connsiteX7" fmla="*/ 4762 w 357374"/>
                <a:gd name="connsiteY7" fmla="*/ 78582 h 266700"/>
                <a:gd name="connsiteX8" fmla="*/ 19050 w 357374"/>
                <a:gd name="connsiteY8" fmla="*/ 83344 h 266700"/>
                <a:gd name="connsiteX9" fmla="*/ 26194 w 357374"/>
                <a:gd name="connsiteY9" fmla="*/ 90488 h 266700"/>
                <a:gd name="connsiteX10" fmla="*/ 45244 w 357374"/>
                <a:gd name="connsiteY10" fmla="*/ 97632 h 266700"/>
                <a:gd name="connsiteX11" fmla="*/ 54769 w 357374"/>
                <a:gd name="connsiteY11" fmla="*/ 104775 h 266700"/>
                <a:gd name="connsiteX12" fmla="*/ 57150 w 357374"/>
                <a:gd name="connsiteY12" fmla="*/ 114300 h 266700"/>
                <a:gd name="connsiteX13" fmla="*/ 61912 w 357374"/>
                <a:gd name="connsiteY13" fmla="*/ 157163 h 266700"/>
                <a:gd name="connsiteX14" fmla="*/ 71437 w 357374"/>
                <a:gd name="connsiteY14" fmla="*/ 164307 h 266700"/>
                <a:gd name="connsiteX15" fmla="*/ 78581 w 357374"/>
                <a:gd name="connsiteY15" fmla="*/ 171450 h 266700"/>
                <a:gd name="connsiteX16" fmla="*/ 104775 w 357374"/>
                <a:gd name="connsiteY16" fmla="*/ 183357 h 266700"/>
                <a:gd name="connsiteX17" fmla="*/ 121444 w 357374"/>
                <a:gd name="connsiteY17" fmla="*/ 195263 h 266700"/>
                <a:gd name="connsiteX18" fmla="*/ 135731 w 357374"/>
                <a:gd name="connsiteY18" fmla="*/ 211932 h 266700"/>
                <a:gd name="connsiteX19" fmla="*/ 142875 w 357374"/>
                <a:gd name="connsiteY19" fmla="*/ 214313 h 266700"/>
                <a:gd name="connsiteX20" fmla="*/ 147637 w 357374"/>
                <a:gd name="connsiteY20" fmla="*/ 221457 h 266700"/>
                <a:gd name="connsiteX21" fmla="*/ 157162 w 357374"/>
                <a:gd name="connsiteY21" fmla="*/ 228600 h 266700"/>
                <a:gd name="connsiteX22" fmla="*/ 164306 w 357374"/>
                <a:gd name="connsiteY22" fmla="*/ 242888 h 266700"/>
                <a:gd name="connsiteX23" fmla="*/ 171450 w 357374"/>
                <a:gd name="connsiteY23" fmla="*/ 245269 h 266700"/>
                <a:gd name="connsiteX24" fmla="*/ 185737 w 357374"/>
                <a:gd name="connsiteY24" fmla="*/ 261938 h 266700"/>
                <a:gd name="connsiteX25" fmla="*/ 195262 w 357374"/>
                <a:gd name="connsiteY25" fmla="*/ 264319 h 266700"/>
                <a:gd name="connsiteX26" fmla="*/ 202406 w 357374"/>
                <a:gd name="connsiteY26" fmla="*/ 266700 h 266700"/>
                <a:gd name="connsiteX27" fmla="*/ 233362 w 357374"/>
                <a:gd name="connsiteY27" fmla="*/ 264319 h 266700"/>
                <a:gd name="connsiteX28" fmla="*/ 245269 w 357374"/>
                <a:gd name="connsiteY28" fmla="*/ 259557 h 266700"/>
                <a:gd name="connsiteX29" fmla="*/ 269081 w 357374"/>
                <a:gd name="connsiteY29" fmla="*/ 250032 h 266700"/>
                <a:gd name="connsiteX30" fmla="*/ 276225 w 357374"/>
                <a:gd name="connsiteY30" fmla="*/ 204788 h 266700"/>
                <a:gd name="connsiteX31" fmla="*/ 283369 w 357374"/>
                <a:gd name="connsiteY31" fmla="*/ 197644 h 266700"/>
                <a:gd name="connsiteX32" fmla="*/ 290512 w 357374"/>
                <a:gd name="connsiteY32" fmla="*/ 188119 h 266700"/>
                <a:gd name="connsiteX33" fmla="*/ 302419 w 357374"/>
                <a:gd name="connsiteY33" fmla="*/ 183357 h 266700"/>
                <a:gd name="connsiteX34" fmla="*/ 323850 w 357374"/>
                <a:gd name="connsiteY34" fmla="*/ 178594 h 266700"/>
                <a:gd name="connsiteX35" fmla="*/ 352425 w 357374"/>
                <a:gd name="connsiteY35" fmla="*/ 171450 h 266700"/>
                <a:gd name="connsiteX36" fmla="*/ 357187 w 357374"/>
                <a:gd name="connsiteY36" fmla="*/ 164307 h 266700"/>
                <a:gd name="connsiteX37" fmla="*/ 342900 w 357374"/>
                <a:gd name="connsiteY37" fmla="*/ 130969 h 266700"/>
                <a:gd name="connsiteX38" fmla="*/ 330994 w 357374"/>
                <a:gd name="connsiteY38" fmla="*/ 116682 h 266700"/>
                <a:gd name="connsiteX39" fmla="*/ 328612 w 357374"/>
                <a:gd name="connsiteY39" fmla="*/ 107157 h 266700"/>
                <a:gd name="connsiteX40" fmla="*/ 326231 w 357374"/>
                <a:gd name="connsiteY40" fmla="*/ 100013 h 266700"/>
                <a:gd name="connsiteX41" fmla="*/ 328612 w 357374"/>
                <a:gd name="connsiteY41" fmla="*/ 71438 h 266700"/>
                <a:gd name="connsiteX42" fmla="*/ 326231 w 357374"/>
                <a:gd name="connsiteY42" fmla="*/ 54769 h 266700"/>
                <a:gd name="connsiteX43" fmla="*/ 304800 w 357374"/>
                <a:gd name="connsiteY43" fmla="*/ 42863 h 266700"/>
                <a:gd name="connsiteX44" fmla="*/ 297656 w 357374"/>
                <a:gd name="connsiteY44" fmla="*/ 35719 h 266700"/>
                <a:gd name="connsiteX45" fmla="*/ 276225 w 357374"/>
                <a:gd name="connsiteY45" fmla="*/ 35719 h 266700"/>
                <a:gd name="connsiteX46" fmla="*/ 264319 w 357374"/>
                <a:gd name="connsiteY46" fmla="*/ 40482 h 266700"/>
                <a:gd name="connsiteX47" fmla="*/ 257175 w 357374"/>
                <a:gd name="connsiteY47" fmla="*/ 45244 h 266700"/>
                <a:gd name="connsiteX48" fmla="*/ 197644 w 357374"/>
                <a:gd name="connsiteY48" fmla="*/ 42863 h 266700"/>
                <a:gd name="connsiteX49" fmla="*/ 190500 w 357374"/>
                <a:gd name="connsiteY49" fmla="*/ 35719 h 266700"/>
                <a:gd name="connsiteX50" fmla="*/ 176212 w 357374"/>
                <a:gd name="connsiteY50" fmla="*/ 19050 h 266700"/>
                <a:gd name="connsiteX51" fmla="*/ 166687 w 357374"/>
                <a:gd name="connsiteY51" fmla="*/ 4763 h 266700"/>
                <a:gd name="connsiteX52" fmla="*/ 152400 w 357374"/>
                <a:gd name="connsiteY52" fmla="*/ 0 h 266700"/>
                <a:gd name="connsiteX53" fmla="*/ 107156 w 357374"/>
                <a:gd name="connsiteY53" fmla="*/ 7144 h 266700"/>
                <a:gd name="connsiteX54" fmla="*/ 100012 w 357374"/>
                <a:gd name="connsiteY54" fmla="*/ 11907 h 266700"/>
                <a:gd name="connsiteX55" fmla="*/ 88106 w 357374"/>
                <a:gd name="connsiteY55" fmla="*/ 26194 h 266700"/>
                <a:gd name="connsiteX56" fmla="*/ 78581 w 357374"/>
                <a:gd name="connsiteY56" fmla="*/ 33338 h 266700"/>
                <a:gd name="connsiteX57" fmla="*/ 61912 w 357374"/>
                <a:gd name="connsiteY57" fmla="*/ 35719 h 266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357374" h="266700">
                  <a:moveTo>
                    <a:pt x="61912" y="35719"/>
                  </a:moveTo>
                  <a:lnTo>
                    <a:pt x="61912" y="35719"/>
                  </a:lnTo>
                  <a:cubicBezTo>
                    <a:pt x="54768" y="34925"/>
                    <a:pt x="47669" y="33338"/>
                    <a:pt x="40481" y="33338"/>
                  </a:cubicBezTo>
                  <a:cubicBezTo>
                    <a:pt x="34082" y="33338"/>
                    <a:pt x="27605" y="34035"/>
                    <a:pt x="21431" y="35719"/>
                  </a:cubicBezTo>
                  <a:cubicBezTo>
                    <a:pt x="18670" y="36472"/>
                    <a:pt x="16486" y="38650"/>
                    <a:pt x="14287" y="40482"/>
                  </a:cubicBezTo>
                  <a:cubicBezTo>
                    <a:pt x="5954" y="47426"/>
                    <a:pt x="6013" y="49510"/>
                    <a:pt x="0" y="59532"/>
                  </a:cubicBezTo>
                  <a:cubicBezTo>
                    <a:pt x="794" y="63501"/>
                    <a:pt x="1399" y="67512"/>
                    <a:pt x="2381" y="71438"/>
                  </a:cubicBezTo>
                  <a:cubicBezTo>
                    <a:pt x="2990" y="73873"/>
                    <a:pt x="2719" y="77123"/>
                    <a:pt x="4762" y="78582"/>
                  </a:cubicBezTo>
                  <a:cubicBezTo>
                    <a:pt x="8847" y="81500"/>
                    <a:pt x="19050" y="83344"/>
                    <a:pt x="19050" y="83344"/>
                  </a:cubicBezTo>
                  <a:cubicBezTo>
                    <a:pt x="21431" y="85725"/>
                    <a:pt x="23338" y="88703"/>
                    <a:pt x="26194" y="90488"/>
                  </a:cubicBezTo>
                  <a:cubicBezTo>
                    <a:pt x="29443" y="92519"/>
                    <a:pt x="40498" y="96050"/>
                    <a:pt x="45244" y="97632"/>
                  </a:cubicBezTo>
                  <a:cubicBezTo>
                    <a:pt x="48419" y="100013"/>
                    <a:pt x="52462" y="101546"/>
                    <a:pt x="54769" y="104775"/>
                  </a:cubicBezTo>
                  <a:cubicBezTo>
                    <a:pt x="56671" y="107438"/>
                    <a:pt x="56708" y="111057"/>
                    <a:pt x="57150" y="114300"/>
                  </a:cubicBezTo>
                  <a:cubicBezTo>
                    <a:pt x="59092" y="128544"/>
                    <a:pt x="57963" y="143340"/>
                    <a:pt x="61912" y="157163"/>
                  </a:cubicBezTo>
                  <a:cubicBezTo>
                    <a:pt x="63002" y="160979"/>
                    <a:pt x="68424" y="161724"/>
                    <a:pt x="71437" y="164307"/>
                  </a:cubicBezTo>
                  <a:cubicBezTo>
                    <a:pt x="73994" y="166498"/>
                    <a:pt x="75841" y="169493"/>
                    <a:pt x="78581" y="171450"/>
                  </a:cubicBezTo>
                  <a:cubicBezTo>
                    <a:pt x="86623" y="177194"/>
                    <a:pt x="96869" y="177427"/>
                    <a:pt x="104775" y="183357"/>
                  </a:cubicBezTo>
                  <a:cubicBezTo>
                    <a:pt x="122853" y="196916"/>
                    <a:pt x="106251" y="190199"/>
                    <a:pt x="121444" y="195263"/>
                  </a:cubicBezTo>
                  <a:cubicBezTo>
                    <a:pt x="124746" y="199666"/>
                    <a:pt x="130755" y="208615"/>
                    <a:pt x="135731" y="211932"/>
                  </a:cubicBezTo>
                  <a:cubicBezTo>
                    <a:pt x="137820" y="213324"/>
                    <a:pt x="140494" y="213519"/>
                    <a:pt x="142875" y="214313"/>
                  </a:cubicBezTo>
                  <a:cubicBezTo>
                    <a:pt x="144462" y="216694"/>
                    <a:pt x="145613" y="219433"/>
                    <a:pt x="147637" y="221457"/>
                  </a:cubicBezTo>
                  <a:cubicBezTo>
                    <a:pt x="150443" y="224263"/>
                    <a:pt x="154621" y="225551"/>
                    <a:pt x="157162" y="228600"/>
                  </a:cubicBezTo>
                  <a:cubicBezTo>
                    <a:pt x="165788" y="238951"/>
                    <a:pt x="152064" y="233095"/>
                    <a:pt x="164306" y="242888"/>
                  </a:cubicBezTo>
                  <a:cubicBezTo>
                    <a:pt x="166266" y="244456"/>
                    <a:pt x="169069" y="244475"/>
                    <a:pt x="171450" y="245269"/>
                  </a:cubicBezTo>
                  <a:cubicBezTo>
                    <a:pt x="175549" y="251418"/>
                    <a:pt x="179137" y="257813"/>
                    <a:pt x="185737" y="261938"/>
                  </a:cubicBezTo>
                  <a:cubicBezTo>
                    <a:pt x="188512" y="263672"/>
                    <a:pt x="192115" y="263420"/>
                    <a:pt x="195262" y="264319"/>
                  </a:cubicBezTo>
                  <a:cubicBezTo>
                    <a:pt x="197676" y="265009"/>
                    <a:pt x="200025" y="265906"/>
                    <a:pt x="202406" y="266700"/>
                  </a:cubicBezTo>
                  <a:cubicBezTo>
                    <a:pt x="212725" y="265906"/>
                    <a:pt x="223154" y="266020"/>
                    <a:pt x="233362" y="264319"/>
                  </a:cubicBezTo>
                  <a:cubicBezTo>
                    <a:pt x="237578" y="263616"/>
                    <a:pt x="241252" y="261018"/>
                    <a:pt x="245269" y="259557"/>
                  </a:cubicBezTo>
                  <a:cubicBezTo>
                    <a:pt x="266842" y="251712"/>
                    <a:pt x="252295" y="258424"/>
                    <a:pt x="269081" y="250032"/>
                  </a:cubicBezTo>
                  <a:cubicBezTo>
                    <a:pt x="282451" y="223295"/>
                    <a:pt x="262616" y="266031"/>
                    <a:pt x="276225" y="204788"/>
                  </a:cubicBezTo>
                  <a:cubicBezTo>
                    <a:pt x="276956" y="201500"/>
                    <a:pt x="281177" y="200201"/>
                    <a:pt x="283369" y="197644"/>
                  </a:cubicBezTo>
                  <a:cubicBezTo>
                    <a:pt x="285952" y="194631"/>
                    <a:pt x="287337" y="190500"/>
                    <a:pt x="290512" y="188119"/>
                  </a:cubicBezTo>
                  <a:cubicBezTo>
                    <a:pt x="293932" y="185554"/>
                    <a:pt x="298364" y="184709"/>
                    <a:pt x="302419" y="183357"/>
                  </a:cubicBezTo>
                  <a:cubicBezTo>
                    <a:pt x="309766" y="180908"/>
                    <a:pt x="316284" y="180485"/>
                    <a:pt x="323850" y="178594"/>
                  </a:cubicBezTo>
                  <a:cubicBezTo>
                    <a:pt x="359121" y="169777"/>
                    <a:pt x="324550" y="177027"/>
                    <a:pt x="352425" y="171450"/>
                  </a:cubicBezTo>
                  <a:cubicBezTo>
                    <a:pt x="354012" y="169069"/>
                    <a:pt x="356871" y="167151"/>
                    <a:pt x="357187" y="164307"/>
                  </a:cubicBezTo>
                  <a:cubicBezTo>
                    <a:pt x="358840" y="149432"/>
                    <a:pt x="349200" y="143568"/>
                    <a:pt x="342900" y="130969"/>
                  </a:cubicBezTo>
                  <a:cubicBezTo>
                    <a:pt x="336857" y="118885"/>
                    <a:pt x="341091" y="123413"/>
                    <a:pt x="330994" y="116682"/>
                  </a:cubicBezTo>
                  <a:cubicBezTo>
                    <a:pt x="330200" y="113507"/>
                    <a:pt x="329511" y="110304"/>
                    <a:pt x="328612" y="107157"/>
                  </a:cubicBezTo>
                  <a:cubicBezTo>
                    <a:pt x="327922" y="104743"/>
                    <a:pt x="326231" y="102523"/>
                    <a:pt x="326231" y="100013"/>
                  </a:cubicBezTo>
                  <a:cubicBezTo>
                    <a:pt x="326231" y="90455"/>
                    <a:pt x="327818" y="80963"/>
                    <a:pt x="328612" y="71438"/>
                  </a:cubicBezTo>
                  <a:cubicBezTo>
                    <a:pt x="327818" y="65882"/>
                    <a:pt x="328741" y="59789"/>
                    <a:pt x="326231" y="54769"/>
                  </a:cubicBezTo>
                  <a:cubicBezTo>
                    <a:pt x="323399" y="49105"/>
                    <a:pt x="309500" y="44743"/>
                    <a:pt x="304800" y="42863"/>
                  </a:cubicBezTo>
                  <a:cubicBezTo>
                    <a:pt x="302419" y="40482"/>
                    <a:pt x="300458" y="37587"/>
                    <a:pt x="297656" y="35719"/>
                  </a:cubicBezTo>
                  <a:cubicBezTo>
                    <a:pt x="290622" y="31030"/>
                    <a:pt x="283967" y="34429"/>
                    <a:pt x="276225" y="35719"/>
                  </a:cubicBezTo>
                  <a:cubicBezTo>
                    <a:pt x="272256" y="37307"/>
                    <a:pt x="268142" y="38570"/>
                    <a:pt x="264319" y="40482"/>
                  </a:cubicBezTo>
                  <a:cubicBezTo>
                    <a:pt x="261759" y="41762"/>
                    <a:pt x="260035" y="45142"/>
                    <a:pt x="257175" y="45244"/>
                  </a:cubicBezTo>
                  <a:lnTo>
                    <a:pt x="197644" y="42863"/>
                  </a:lnTo>
                  <a:cubicBezTo>
                    <a:pt x="195263" y="40482"/>
                    <a:pt x="192692" y="38276"/>
                    <a:pt x="190500" y="35719"/>
                  </a:cubicBezTo>
                  <a:cubicBezTo>
                    <a:pt x="172171" y="14335"/>
                    <a:pt x="193939" y="36777"/>
                    <a:pt x="176212" y="19050"/>
                  </a:cubicBezTo>
                  <a:cubicBezTo>
                    <a:pt x="173842" y="9568"/>
                    <a:pt x="175938" y="8875"/>
                    <a:pt x="166687" y="4763"/>
                  </a:cubicBezTo>
                  <a:cubicBezTo>
                    <a:pt x="162100" y="2724"/>
                    <a:pt x="152400" y="0"/>
                    <a:pt x="152400" y="0"/>
                  </a:cubicBezTo>
                  <a:cubicBezTo>
                    <a:pt x="122754" y="1977"/>
                    <a:pt x="124494" y="-2763"/>
                    <a:pt x="107156" y="7144"/>
                  </a:cubicBezTo>
                  <a:cubicBezTo>
                    <a:pt x="104671" y="8564"/>
                    <a:pt x="102393" y="10319"/>
                    <a:pt x="100012" y="11907"/>
                  </a:cubicBezTo>
                  <a:cubicBezTo>
                    <a:pt x="95113" y="19256"/>
                    <a:pt x="95236" y="20082"/>
                    <a:pt x="88106" y="26194"/>
                  </a:cubicBezTo>
                  <a:cubicBezTo>
                    <a:pt x="85093" y="28777"/>
                    <a:pt x="82266" y="31864"/>
                    <a:pt x="78581" y="33338"/>
                  </a:cubicBezTo>
                  <a:cubicBezTo>
                    <a:pt x="72302" y="35850"/>
                    <a:pt x="64690" y="35322"/>
                    <a:pt x="61912" y="35719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39B2DAE6-401E-D63A-82AB-A89CDE7BB921}"/>
              </a:ext>
            </a:extLst>
          </p:cNvPr>
          <p:cNvGrpSpPr/>
          <p:nvPr/>
        </p:nvGrpSpPr>
        <p:grpSpPr>
          <a:xfrm>
            <a:off x="8617218" y="2375536"/>
            <a:ext cx="776050" cy="470667"/>
            <a:chOff x="8095059" y="2375536"/>
            <a:chExt cx="776050" cy="470667"/>
          </a:xfrm>
        </p:grpSpPr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FAD92A7F-0048-D9B6-A7A9-27F0C605AE5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239125" y="2764631"/>
              <a:ext cx="288131" cy="16669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1BC16962-A23F-B1C4-401F-07828DE2A35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95059" y="2705100"/>
              <a:ext cx="144065" cy="67865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86DA46C0-A714-6E56-2A5F-77DB44C9305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83190" y="2504049"/>
              <a:ext cx="91679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8C6C0EB-A8B2-4343-396B-11FD10F629C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81416" y="2434993"/>
              <a:ext cx="91679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E7ADE69D-0A1F-48AB-C2C4-CAD45B189B0F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448675" y="2375536"/>
              <a:ext cx="39289" cy="59457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71BB7CBC-3DD5-D34D-D294-E5E045BAB94A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573095" y="2474320"/>
              <a:ext cx="97036" cy="59457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3C634F6C-847A-451E-68E3-4A62ED078F2C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670131" y="2630548"/>
              <a:ext cx="97036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8C8503C-549F-08CF-346C-ABDE2242530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718649" y="2735917"/>
              <a:ext cx="97036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FAB270E-D9F3-85F2-A1D1-7F56A4F5FF3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815685" y="2727320"/>
              <a:ext cx="48518" cy="5398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0BCB0193-2EB2-C48A-134E-A0F09DECEEED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718649" y="2777945"/>
              <a:ext cx="48518" cy="5398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9A5BA819-A82B-4775-5368-2D32F02F6FE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812232" y="2681497"/>
              <a:ext cx="58877" cy="5442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EE9769B-4D1D-89EC-F627-B7437CF1A58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608087" y="2498134"/>
              <a:ext cx="93869" cy="72917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E9FE8E21-BAC9-9399-CEA9-9171FD2186F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145255" y="2596917"/>
              <a:ext cx="46934" cy="47051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ED1B1166-CEB4-A960-0EA9-56A51827244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43624" y="2566351"/>
              <a:ext cx="46934" cy="39719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F1D13591-780E-9D4C-BD1E-FAFF19EFA12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78900" y="2596917"/>
              <a:ext cx="120447" cy="5193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CED42257-999A-BB78-9CD3-077AE0506D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143623" y="2668556"/>
              <a:ext cx="95500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DE50461-A7A9-D935-65DE-EDF95948395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72819" y="2683878"/>
              <a:ext cx="95500" cy="0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44278CB5-9E39-75BA-5B98-987AB4DCDE1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33529" y="2722767"/>
              <a:ext cx="0" cy="109158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D54F0360-DFD0-B167-B4E5-D94535DDF2C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448675" y="2710052"/>
              <a:ext cx="18798" cy="71248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812CE1C6-5939-8D8A-1E91-4F7408201B2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48675" y="2770989"/>
              <a:ext cx="9399" cy="75214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BECA6422-EED5-5059-724F-888147899B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478409" y="2568110"/>
              <a:ext cx="9555" cy="53646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24BE18B6-7409-9B4F-57B1-6BD2E13C20B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8399130" y="2638792"/>
              <a:ext cx="9399" cy="75214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75" name="Hexagon 174">
              <a:extLst>
                <a:ext uri="{FF2B5EF4-FFF2-40B4-BE49-F238E27FC236}">
                  <a16:creationId xmlns:a16="http://schemas.microsoft.com/office/drawing/2014/main" id="{EE081020-AC1B-A278-CBEC-ABA54B026E07}"/>
                </a:ext>
              </a:extLst>
            </p:cNvPr>
            <p:cNvSpPr/>
            <p:nvPr/>
          </p:nvSpPr>
          <p:spPr bwMode="auto">
            <a:xfrm rot="6239051">
              <a:off x="8429048" y="2596487"/>
              <a:ext cx="111254" cy="159696"/>
            </a:xfrm>
            <a:prstGeom prst="hexagon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8" name="Hexagon 177">
              <a:extLst>
                <a:ext uri="{FF2B5EF4-FFF2-40B4-BE49-F238E27FC236}">
                  <a16:creationId xmlns:a16="http://schemas.microsoft.com/office/drawing/2014/main" id="{121002EE-3848-908B-E7F3-D5D6992A5EA0}"/>
                </a:ext>
              </a:extLst>
            </p:cNvPr>
            <p:cNvSpPr/>
            <p:nvPr/>
          </p:nvSpPr>
          <p:spPr bwMode="auto">
            <a:xfrm rot="6239051">
              <a:off x="8589945" y="2651813"/>
              <a:ext cx="111254" cy="159696"/>
            </a:xfrm>
            <a:prstGeom prst="hexagon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79" name="Hexagon 178">
              <a:extLst>
                <a:ext uri="{FF2B5EF4-FFF2-40B4-BE49-F238E27FC236}">
                  <a16:creationId xmlns:a16="http://schemas.microsoft.com/office/drawing/2014/main" id="{26D1AC5A-9B03-C1AC-0BD2-BDE706E6AA84}"/>
                </a:ext>
              </a:extLst>
            </p:cNvPr>
            <p:cNvSpPr/>
            <p:nvPr/>
          </p:nvSpPr>
          <p:spPr bwMode="auto">
            <a:xfrm rot="6239051">
              <a:off x="8527363" y="2531532"/>
              <a:ext cx="111254" cy="159696"/>
            </a:xfrm>
            <a:prstGeom prst="hexagon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0" name="Hexagon 179">
              <a:extLst>
                <a:ext uri="{FF2B5EF4-FFF2-40B4-BE49-F238E27FC236}">
                  <a16:creationId xmlns:a16="http://schemas.microsoft.com/office/drawing/2014/main" id="{49E9868A-D757-CC84-92D7-52B5DDE9E6B8}"/>
                </a:ext>
              </a:extLst>
            </p:cNvPr>
            <p:cNvSpPr/>
            <p:nvPr/>
          </p:nvSpPr>
          <p:spPr bwMode="auto">
            <a:xfrm rot="5245050">
              <a:off x="8267538" y="2594372"/>
              <a:ext cx="88263" cy="159696"/>
            </a:xfrm>
            <a:prstGeom prst="hexagon">
              <a:avLst/>
            </a:prstGeom>
            <a:noFill/>
            <a:ln w="19050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rtlCol="0" anchor="b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endParaRPr lang="en-US" sz="1800" b="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BD9A8B0-2F3D-68A1-54CF-651CEB90401F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8480790" y="2495888"/>
              <a:ext cx="39289" cy="59457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451182D9-98A1-492C-C7F4-CAE6DE7665B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473545" y="2434266"/>
              <a:ext cx="17695" cy="66601"/>
            </a:xfrm>
            <a:prstGeom prst="line">
              <a:avLst/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3C834B79-9206-9C43-63EB-EA530E126B32}"/>
              </a:ext>
            </a:extLst>
          </p:cNvPr>
          <p:cNvCxnSpPr>
            <a:cxnSpLocks/>
          </p:cNvCxnSpPr>
          <p:nvPr/>
        </p:nvCxnSpPr>
        <p:spPr bwMode="auto">
          <a:xfrm>
            <a:off x="8401050" y="1600200"/>
            <a:ext cx="0" cy="1503475"/>
          </a:xfrm>
          <a:prstGeom prst="line">
            <a:avLst/>
          </a:prstGeom>
          <a:noFill/>
          <a:ln w="28575" cap="flat" cmpd="sng" algn="ctr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7CC7A8C-1448-2609-A4A9-86564C323B09}"/>
              </a:ext>
            </a:extLst>
          </p:cNvPr>
          <p:cNvSpPr txBox="1"/>
          <p:nvPr/>
        </p:nvSpPr>
        <p:spPr bwMode="auto">
          <a:xfrm>
            <a:off x="1381286" y="6112762"/>
            <a:ext cx="62323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 dirty="0">
                <a:solidFill>
                  <a:schemeClr val="bg1">
                    <a:lumMod val="49000"/>
                    <a:lumOff val="51000"/>
                  </a:schemeClr>
                </a:solidFill>
                <a:highlight>
                  <a:srgbClr val="FFFFFF"/>
                </a:highlight>
                <a:latin typeface="Calibri"/>
                <a:ea typeface="Open Sans"/>
                <a:cs typeface="Open Sans"/>
              </a:rPr>
              <a:t>*In healthy volunteers. **In heart failure patients</a:t>
            </a:r>
            <a:endParaRPr lang="en-US" sz="1200" b="0">
              <a:solidFill>
                <a:schemeClr val="bg1">
                  <a:lumMod val="49000"/>
                  <a:lumOff val="51000"/>
                </a:schemeClr>
              </a:solidFill>
              <a:latin typeface="Calibri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7421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E4AD6-1328-545C-46B5-AA305C5F5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MRAs in Heart Failure: Evidence, Evolution, and Gaps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5ED535-2CF1-B841-B4CC-B506EE45F18A}"/>
              </a:ext>
            </a:extLst>
          </p:cNvPr>
          <p:cNvSpPr/>
          <p:nvPr/>
        </p:nvSpPr>
        <p:spPr>
          <a:xfrm>
            <a:off x="390923" y="6378617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Pitt. NEJM. 1999;341:709. </a:t>
            </a:r>
            <a:r>
              <a:rPr lang="en-US" sz="1200" b="0" dirty="0" err="1">
                <a:solidFill>
                  <a:schemeClr val="bg2"/>
                </a:solidFill>
                <a:latin typeface="Calibri" panose="020F0502020204030204"/>
                <a:cs typeface="+mn-cs"/>
              </a:rPr>
              <a:t>Stienen</a:t>
            </a:r>
            <a:r>
              <a:rPr lang="en-US" sz="1200" b="0" dirty="0">
                <a:solidFill>
                  <a:schemeClr val="bg2"/>
                </a:solidFill>
                <a:latin typeface="Calibri" panose="020F0502020204030204"/>
                <a:cs typeface="+mn-cs"/>
              </a:rPr>
              <a:t>. JACC. 2019;73:2357. Pitt. NEJM. 2003;348:1309. Pitt. NEJM. 2014;370:1383.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C819FC-2E1F-370D-79AD-B6C953C0D981}"/>
              </a:ext>
            </a:extLst>
          </p:cNvPr>
          <p:cNvCxnSpPr/>
          <p:nvPr/>
        </p:nvCxnSpPr>
        <p:spPr bwMode="auto">
          <a:xfrm>
            <a:off x="717550" y="4057650"/>
            <a:ext cx="10788650" cy="0"/>
          </a:xfrm>
          <a:prstGeom prst="line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8B0893D-2513-7A3F-C0D9-72103ED6D68C}"/>
              </a:ext>
            </a:extLst>
          </p:cNvPr>
          <p:cNvCxnSpPr>
            <a:cxnSpLocks/>
          </p:cNvCxnSpPr>
          <p:nvPr/>
        </p:nvCxnSpPr>
        <p:spPr bwMode="auto">
          <a:xfrm>
            <a:off x="3151425" y="3667125"/>
            <a:ext cx="0" cy="390525"/>
          </a:xfrm>
          <a:prstGeom prst="straightConnector1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8523F13-88A5-D0FE-152D-2BC0A04CA5ED}"/>
              </a:ext>
            </a:extLst>
          </p:cNvPr>
          <p:cNvCxnSpPr>
            <a:cxnSpLocks/>
          </p:cNvCxnSpPr>
          <p:nvPr/>
        </p:nvCxnSpPr>
        <p:spPr bwMode="auto">
          <a:xfrm>
            <a:off x="9104708" y="3667125"/>
            <a:ext cx="0" cy="390525"/>
          </a:xfrm>
          <a:prstGeom prst="straightConnector1">
            <a:avLst/>
          </a:prstGeom>
          <a:noFill/>
          <a:ln w="28575" cap="flat" cmpd="sng" algn="ctr">
            <a:solidFill>
              <a:schemeClr val="accent4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CC39443-851F-B5A9-47E9-4F24BB46D918}"/>
              </a:ext>
            </a:extLst>
          </p:cNvPr>
          <p:cNvCxnSpPr>
            <a:cxnSpLocks/>
          </p:cNvCxnSpPr>
          <p:nvPr/>
        </p:nvCxnSpPr>
        <p:spPr bwMode="auto">
          <a:xfrm>
            <a:off x="3694509" y="4060112"/>
            <a:ext cx="0" cy="390525"/>
          </a:xfrm>
          <a:prstGeom prst="straightConnector1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19CF2E7-6AC4-B2F2-B1A6-7315BF8BA774}"/>
              </a:ext>
            </a:extLst>
          </p:cNvPr>
          <p:cNvGrpSpPr/>
          <p:nvPr/>
        </p:nvGrpSpPr>
        <p:grpSpPr>
          <a:xfrm>
            <a:off x="717550" y="1558564"/>
            <a:ext cx="4802981" cy="2124901"/>
            <a:chOff x="849789" y="1550394"/>
            <a:chExt cx="4802981" cy="21249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4A1C22A-6842-BC07-63C8-4B354000FC28}"/>
                </a:ext>
              </a:extLst>
            </p:cNvPr>
            <p:cNvSpPr/>
            <p:nvPr/>
          </p:nvSpPr>
          <p:spPr bwMode="auto">
            <a:xfrm>
              <a:off x="849789" y="1550394"/>
              <a:ext cx="4786312" cy="164046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lIns="45720" rIns="45720" rtlCol="0" anchor="ctr"/>
            <a:lstStyle/>
            <a:p>
              <a:pPr lvl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RALES: Spironolactone for </a:t>
              </a:r>
              <a:r>
                <a:rPr lang="en-US" sz="1600" b="1" dirty="0" err="1">
                  <a:solidFill>
                    <a:schemeClr val="bg1"/>
                  </a:solidFill>
                  <a:latin typeface="+mn-lt"/>
                </a:rPr>
                <a:t>HFrEF</a:t>
              </a:r>
              <a:endParaRPr lang="en-US" sz="1600" b="1" dirty="0">
                <a:solidFill>
                  <a:schemeClr val="bg1"/>
                </a:solidFill>
                <a:latin typeface="+mn-lt"/>
              </a:endParaRP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30% reduction in mortality for patients with NYHA Class III or IV symptoms</a:t>
              </a: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First major evidence for MRAs in HF treatment</a:t>
              </a: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Elevated concerns about hyperkalemia, especially in patients on concomitant ACE inhibitor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03D58C-F429-0905-A52F-AEF60ED743ED}"/>
                </a:ext>
              </a:extLst>
            </p:cNvPr>
            <p:cNvSpPr/>
            <p:nvPr/>
          </p:nvSpPr>
          <p:spPr bwMode="auto">
            <a:xfrm>
              <a:off x="849789" y="3182693"/>
              <a:ext cx="4802981" cy="492602"/>
            </a:xfrm>
            <a:prstGeom prst="rect">
              <a:avLst/>
            </a:prstGeom>
            <a:solidFill>
              <a:schemeClr val="accent1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</a:rPr>
                <a:t>1999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431FB1-4229-38DB-A1CB-35BED0E2F575}"/>
              </a:ext>
            </a:extLst>
          </p:cNvPr>
          <p:cNvGrpSpPr/>
          <p:nvPr/>
        </p:nvGrpSpPr>
        <p:grpSpPr>
          <a:xfrm>
            <a:off x="6703217" y="1550394"/>
            <a:ext cx="4802983" cy="2133071"/>
            <a:chOff x="1206420" y="1510086"/>
            <a:chExt cx="4802983" cy="213307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E13374-67BE-7D7B-6D59-55F8DB1395B7}"/>
                </a:ext>
              </a:extLst>
            </p:cNvPr>
            <p:cNvSpPr/>
            <p:nvPr/>
          </p:nvSpPr>
          <p:spPr bwMode="auto">
            <a:xfrm>
              <a:off x="1223091" y="1510086"/>
              <a:ext cx="4786312" cy="1640469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lIns="45720" rIns="45720" rtlCol="0" anchor="ctr"/>
            <a:lstStyle/>
            <a:p>
              <a:pPr lvl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TOPCAT: Spironolactone for </a:t>
              </a:r>
              <a:r>
                <a:rPr lang="en-US" sz="1600" b="1" dirty="0" err="1">
                  <a:solidFill>
                    <a:schemeClr val="bg1"/>
                  </a:solidFill>
                  <a:latin typeface="+mn-lt"/>
                </a:rPr>
                <a:t>HFpEF</a:t>
              </a:r>
              <a:endParaRPr lang="en-US" sz="1600" b="1" dirty="0">
                <a:solidFill>
                  <a:schemeClr val="bg1"/>
                </a:solidFill>
                <a:latin typeface="+mn-lt"/>
              </a:endParaRP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Mixed results: US vs non-US patients showed variable efficacy</a:t>
              </a: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No significant reduction in primary outcomes </a:t>
              </a: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Raised questions on trial conduct, patient selection, and MRA benefit in </a:t>
              </a:r>
              <a:r>
                <a:rPr lang="en-US" sz="1600" b="0" dirty="0" err="1">
                  <a:solidFill>
                    <a:schemeClr val="bg1"/>
                  </a:solidFill>
                  <a:latin typeface="+mn-lt"/>
                </a:rPr>
                <a:t>HFpEF</a:t>
              </a:r>
              <a:endParaRPr lang="en-US" sz="1600" b="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B16F935-E7A4-2976-C3B9-AC15E6F52A77}"/>
                </a:ext>
              </a:extLst>
            </p:cNvPr>
            <p:cNvSpPr/>
            <p:nvPr/>
          </p:nvSpPr>
          <p:spPr bwMode="auto">
            <a:xfrm>
              <a:off x="1206420" y="3150555"/>
              <a:ext cx="4802981" cy="492602"/>
            </a:xfrm>
            <a:prstGeom prst="rect">
              <a:avLst/>
            </a:prstGeom>
            <a:solidFill>
              <a:schemeClr val="accent4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</a:rPr>
                <a:t>2014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F3DBF0D-18C2-0CFD-6B88-2BFEF4E8B628}"/>
              </a:ext>
            </a:extLst>
          </p:cNvPr>
          <p:cNvGrpSpPr/>
          <p:nvPr/>
        </p:nvGrpSpPr>
        <p:grpSpPr>
          <a:xfrm>
            <a:off x="6281886" y="4450637"/>
            <a:ext cx="4802981" cy="1723455"/>
            <a:chOff x="1066799" y="1342947"/>
            <a:chExt cx="4802981" cy="172345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24DA40E-F715-B2D2-9155-178E1924902E}"/>
                </a:ext>
              </a:extLst>
            </p:cNvPr>
            <p:cNvSpPr/>
            <p:nvPr/>
          </p:nvSpPr>
          <p:spPr bwMode="auto">
            <a:xfrm>
              <a:off x="1066799" y="1833450"/>
              <a:ext cx="4802981" cy="123295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lIns="45720" rIns="45720" rtlCol="0" anchor="t"/>
            <a:lstStyle/>
            <a:p>
              <a:pPr lvl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EMPHASIS-HF: Eplerenone for Mild </a:t>
              </a:r>
              <a:r>
                <a:rPr lang="en-US" sz="1600" b="1" dirty="0" err="1">
                  <a:solidFill>
                    <a:schemeClr val="bg1"/>
                  </a:solidFill>
                  <a:latin typeface="+mn-lt"/>
                </a:rPr>
                <a:t>HFrEF</a:t>
              </a:r>
              <a:endParaRPr lang="en-US" sz="1600" b="1" dirty="0">
                <a:solidFill>
                  <a:schemeClr val="bg1"/>
                </a:solidFill>
                <a:latin typeface="+mn-lt"/>
              </a:endParaRP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37% reduced risk of CV death and HF hospitalization for patients with NYHA Class II symptoms</a:t>
              </a: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Showed benefit earlier in disease course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81EF4F6B-E453-84A2-A24B-A4662A46F2CA}"/>
                </a:ext>
              </a:extLst>
            </p:cNvPr>
            <p:cNvSpPr/>
            <p:nvPr/>
          </p:nvSpPr>
          <p:spPr bwMode="auto">
            <a:xfrm>
              <a:off x="1066799" y="1342947"/>
              <a:ext cx="4802981" cy="492602"/>
            </a:xfrm>
            <a:prstGeom prst="rect">
              <a:avLst/>
            </a:prstGeom>
            <a:solidFill>
              <a:schemeClr val="accent6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</a:rPr>
                <a:t>2011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B14C8BE-E0DB-D38F-D3B2-5ECE65F76078}"/>
              </a:ext>
            </a:extLst>
          </p:cNvPr>
          <p:cNvGrpSpPr/>
          <p:nvPr/>
        </p:nvGrpSpPr>
        <p:grpSpPr>
          <a:xfrm>
            <a:off x="1293018" y="4450637"/>
            <a:ext cx="4802982" cy="1725554"/>
            <a:chOff x="1066799" y="1342947"/>
            <a:chExt cx="4802982" cy="17255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DEFAC12-9640-C3E4-5031-9FFA43280397}"/>
                </a:ext>
              </a:extLst>
            </p:cNvPr>
            <p:cNvSpPr/>
            <p:nvPr/>
          </p:nvSpPr>
          <p:spPr bwMode="auto">
            <a:xfrm>
              <a:off x="1083469" y="1835549"/>
              <a:ext cx="4786312" cy="123295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0">
              <a:noFill/>
              <a:miter lim="800000"/>
              <a:headEnd/>
              <a:tailEnd/>
            </a:ln>
          </p:spPr>
          <p:txBody>
            <a:bodyPr lIns="45720" rIns="45720" rtlCol="0" anchor="ctr"/>
            <a:lstStyle/>
            <a:p>
              <a:pPr lvl="0" algn="ctr">
                <a:buNone/>
              </a:pPr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EPHESUS: Eplerenone for </a:t>
              </a:r>
              <a:r>
                <a:rPr lang="en-US" sz="1600" b="1" dirty="0" err="1">
                  <a:solidFill>
                    <a:schemeClr val="bg1"/>
                  </a:solidFill>
                  <a:latin typeface="+mn-lt"/>
                </a:rPr>
                <a:t>HFrEF</a:t>
              </a:r>
              <a:r>
                <a:rPr lang="en-US" sz="1600" b="1" dirty="0">
                  <a:solidFill>
                    <a:schemeClr val="bg1"/>
                  </a:solidFill>
                  <a:latin typeface="+mn-lt"/>
                </a:rPr>
                <a:t> After MI</a:t>
              </a: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15% reduction in mortality (</a:t>
              </a:r>
              <a:r>
                <a:rPr lang="en-US" sz="1600" b="0" i="1" dirty="0">
                  <a:solidFill>
                    <a:schemeClr val="bg1"/>
                  </a:solidFill>
                  <a:latin typeface="+mn-lt"/>
                </a:rPr>
                <a:t>P</a:t>
              </a: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 = .008) in patients post MI with HFrEF</a:t>
              </a:r>
            </a:p>
            <a:p>
              <a:pPr marL="274320" lvl="1" indent="-274320" algn="l">
                <a:buFont typeface="Wingdings" panose="05000000000000000000" pitchFamily="2" charset="2"/>
                <a:buChar char="§"/>
              </a:pPr>
              <a:r>
                <a:rPr lang="en-US" sz="1600" b="0" dirty="0">
                  <a:solidFill>
                    <a:schemeClr val="bg1"/>
                  </a:solidFill>
                  <a:latin typeface="+mn-lt"/>
                </a:rPr>
                <a:t>Increased hyperkalemia risk; K+ monitoring recommended 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51EBB1-A6B2-B83C-87FA-A8F3C244B12B}"/>
                </a:ext>
              </a:extLst>
            </p:cNvPr>
            <p:cNvSpPr/>
            <p:nvPr/>
          </p:nvSpPr>
          <p:spPr bwMode="auto">
            <a:xfrm>
              <a:off x="1066799" y="1342947"/>
              <a:ext cx="4802981" cy="492602"/>
            </a:xfrm>
            <a:prstGeom prst="rect">
              <a:avLst/>
            </a:prstGeom>
            <a:solidFill>
              <a:schemeClr val="accent3"/>
            </a:solidFill>
            <a:ln w="0">
              <a:noFill/>
              <a:miter lim="800000"/>
              <a:headEnd/>
              <a:tailEnd/>
            </a:ln>
          </p:spPr>
          <p:txBody>
            <a:bodyPr rtlCol="0" anchor="ctr"/>
            <a:lstStyle/>
            <a:p>
              <a:pPr algn="ctr" eaLnBrk="1" hangingPunct="1"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  <a:buNone/>
              </a:pPr>
              <a:r>
                <a:rPr lang="en-US" sz="1800" dirty="0">
                  <a:solidFill>
                    <a:schemeClr val="tx1"/>
                  </a:solidFill>
                  <a:latin typeface="Calibri" panose="020F0502020204030204" pitchFamily="34" charset="0"/>
                </a:rPr>
                <a:t>2003</a:t>
              </a: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269EF05-7444-2580-EA76-4E6DED38B3F8}"/>
              </a:ext>
            </a:extLst>
          </p:cNvPr>
          <p:cNvCxnSpPr>
            <a:cxnSpLocks/>
          </p:cNvCxnSpPr>
          <p:nvPr/>
        </p:nvCxnSpPr>
        <p:spPr bwMode="auto">
          <a:xfrm>
            <a:off x="8581776" y="4070015"/>
            <a:ext cx="0" cy="390525"/>
          </a:xfrm>
          <a:prstGeom prst="straightConnector1">
            <a:avLst/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oval" w="med" len="med"/>
            <a:tailEnd type="oval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7913060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F2F49-8440-1258-608A-0B180AC65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Persistent Gaps in Clinical Practice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85CEA-AE90-3CFA-3C1F-C0DD2961F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Underutilization of MRAs in eligible patients with </a:t>
            </a:r>
            <a:r>
              <a:rPr lang="en-US" err="1"/>
              <a:t>HFrEF</a:t>
            </a:r>
            <a:endParaRPr lang="en-US"/>
          </a:p>
          <a:p>
            <a:r>
              <a:rPr lang="en-US"/>
              <a:t>Limited guidance and inconsistent outcomes in HFmrEF/HFpEF</a:t>
            </a:r>
          </a:p>
          <a:p>
            <a:r>
              <a:rPr lang="en-US"/>
              <a:t>Ongoing concerns for hyperkalemia and renal dysfunction</a:t>
            </a:r>
          </a:p>
          <a:p>
            <a:r>
              <a:rPr lang="en-US"/>
              <a:t>Need for more selective agents with improved safety profiles </a:t>
            </a:r>
          </a:p>
        </p:txBody>
      </p:sp>
    </p:spTree>
    <p:extLst>
      <p:ext uri="{BB962C8B-B14F-4D97-AF65-F5344CB8AC3E}">
        <p14:creationId xmlns:p14="http://schemas.microsoft.com/office/powerpoint/2010/main" val="3058497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3A6C9-29AA-412A-A40C-E653B7C24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68365E-DDC4-B827-9992-A32366D39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Evolving Role of MRAs in Heart Failure </a:t>
            </a:r>
            <a:b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39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9F1FEFE-1EE4-1433-CAC0-53D4584DF0E1}"/>
              </a:ext>
            </a:extLst>
          </p:cNvPr>
          <p:cNvSpPr/>
          <p:nvPr/>
        </p:nvSpPr>
        <p:spPr>
          <a:xfrm>
            <a:off x="452228" y="6390167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NCT04435626. Solomon. NEJM. 2024;391:1475.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25410A-2DD0-1896-6F25-5D8BB03D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FINEARTS-HF: Finerenone for </a:t>
            </a:r>
            <a:r>
              <a:rPr lang="en-US" dirty="0" err="1"/>
              <a:t>HFmrEF</a:t>
            </a:r>
            <a:r>
              <a:rPr lang="en-US" dirty="0"/>
              <a:t>/</a:t>
            </a:r>
            <a:r>
              <a:rPr lang="en-US" dirty="0" err="1"/>
              <a:t>HFpEF</a:t>
            </a:r>
            <a:endParaRPr lang="en-US" dirty="0">
              <a:latin typeface="+mn-lt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34A0C9-444C-8561-AB66-659154D23F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/>
              <a:t>Multicenter, double-blind, placebo-controlled, randomized phase III trial</a:t>
            </a:r>
            <a:br>
              <a:rPr lang="en-US" sz="2400"/>
            </a:br>
            <a:endParaRPr lang="en-US" sz="2400"/>
          </a:p>
          <a:p>
            <a:endParaRPr lang="en-US" sz="2400"/>
          </a:p>
          <a:p>
            <a:endParaRPr lang="en-US" sz="2400"/>
          </a:p>
          <a:p>
            <a:pPr marL="0" indent="0">
              <a:buNone/>
            </a:pPr>
            <a:br>
              <a:rPr lang="en-US" sz="2400"/>
            </a:br>
            <a:endParaRPr lang="en-US" sz="2400"/>
          </a:p>
          <a:p>
            <a:pPr marL="0" indent="0">
              <a:buNone/>
            </a:pPr>
            <a:endParaRPr lang="en-US" sz="2400"/>
          </a:p>
          <a:p>
            <a:r>
              <a:rPr lang="en-US" sz="2400" b="1"/>
              <a:t>Primary endpoint: </a:t>
            </a:r>
            <a:r>
              <a:rPr lang="en-US" sz="2400"/>
              <a:t>total CV deaths and HF events</a:t>
            </a:r>
          </a:p>
          <a:p>
            <a:r>
              <a:rPr lang="en-US" sz="2400" b="1"/>
              <a:t>Key secondary endpoints:</a:t>
            </a:r>
            <a:r>
              <a:rPr lang="en-US" sz="2400"/>
              <a:t> time to total HF events, first renal composite endpoint, and all cause mortality; change in NYHA Class and total KCCQ-TSS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2C0A47E-2C1A-4310-818C-25CC0AD17081}"/>
              </a:ext>
            </a:extLst>
          </p:cNvPr>
          <p:cNvSpPr/>
          <p:nvPr/>
        </p:nvSpPr>
        <p:spPr>
          <a:xfrm>
            <a:off x="4498848" y="3107729"/>
            <a:ext cx="4242816" cy="829747"/>
          </a:xfrm>
          <a:prstGeom prst="rect">
            <a:avLst/>
          </a:prstGeom>
          <a:solidFill>
            <a:srgbClr val="F1562C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1218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Placebo 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</a:t>
            </a:r>
            <a:b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</a:b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(n = </a:t>
            </a:r>
            <a:r>
              <a:rPr lang="en-GB" b="0" kern="0">
                <a:solidFill>
                  <a:srgbClr val="FFFFFF"/>
                </a:solidFill>
                <a:latin typeface="Calibri"/>
              </a:rPr>
              <a:t>2998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D6E5CD4-5CD2-4CBB-9F19-07CC4E2D6D7A}"/>
              </a:ext>
            </a:extLst>
          </p:cNvPr>
          <p:cNvSpPr/>
          <p:nvPr/>
        </p:nvSpPr>
        <p:spPr>
          <a:xfrm>
            <a:off x="4498848" y="2107990"/>
            <a:ext cx="4242816" cy="829747"/>
          </a:xfrm>
          <a:prstGeom prst="rect">
            <a:avLst/>
          </a:prstGeom>
          <a:solidFill>
            <a:schemeClr val="accent1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1218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err="1">
                <a:solidFill>
                  <a:prstClr val="white"/>
                </a:solidFill>
                <a:latin typeface="+mn-lt"/>
              </a:rPr>
              <a:t>Finerenone</a:t>
            </a:r>
            <a:r>
              <a:rPr lang="en-GB" kern="0">
                <a:solidFill>
                  <a:prstClr val="white"/>
                </a:solidFill>
                <a:latin typeface="+mn-lt"/>
              </a:rPr>
              <a:t> </a:t>
            </a:r>
            <a:r>
              <a:rPr lang="en-GB" b="0" kern="0">
                <a:solidFill>
                  <a:prstClr val="white"/>
                </a:solidFill>
                <a:latin typeface="+mn-lt"/>
              </a:rPr>
              <a:t>20-40 mg PO* </a:t>
            </a:r>
            <a:br>
              <a:rPr lang="en-GB" b="0" kern="0">
                <a:solidFill>
                  <a:prstClr val="white"/>
                </a:solidFill>
                <a:latin typeface="+mn-lt"/>
              </a:rPr>
            </a:b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(n = 3003)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16DF91D-9E11-B934-BB05-02D482E7CD73}"/>
              </a:ext>
            </a:extLst>
          </p:cNvPr>
          <p:cNvCxnSpPr>
            <a:cxnSpLocks/>
          </p:cNvCxnSpPr>
          <p:nvPr/>
        </p:nvCxnSpPr>
        <p:spPr bwMode="auto">
          <a:xfrm>
            <a:off x="3995928" y="3429000"/>
            <a:ext cx="345910" cy="168871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B46C077-B08B-4FF9-AC62-8FD28DEBB0C5}"/>
              </a:ext>
            </a:extLst>
          </p:cNvPr>
          <p:cNvSpPr txBox="1"/>
          <p:nvPr/>
        </p:nvSpPr>
        <p:spPr bwMode="auto">
          <a:xfrm>
            <a:off x="556381" y="1987904"/>
            <a:ext cx="343954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218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Adults with </a:t>
            </a:r>
            <a:r>
              <a:rPr lang="en-GB" b="0" kern="0">
                <a:solidFill>
                  <a:srgbClr val="000000"/>
                </a:solidFill>
                <a:latin typeface="Calibri"/>
              </a:rPr>
              <a:t>symptomatic HF (NYHA Class II-IV) with LVEF 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≥40%; ambulatory or hospitalized for HF; diuretic therapy for ≥30 days before randomization; structural heart abnormality per local imaging in last ≥12 </a:t>
            </a:r>
            <a:r>
              <a:rPr kumimoji="0" lang="en-GB" b="0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mo</a:t>
            </a:r>
            <a:r>
              <a:rPr lang="en-GB" b="0" kern="0">
                <a:solidFill>
                  <a:srgbClr val="000000"/>
                </a:solidFill>
                <a:latin typeface="Calibri"/>
              </a:rPr>
              <a:t>; elevated 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natriuretic peptide levels</a:t>
            </a:r>
            <a:b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</a:b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(N = </a:t>
            </a:r>
            <a:r>
              <a:rPr lang="en-GB" b="0" kern="0">
                <a:solidFill>
                  <a:srgbClr val="000000"/>
                </a:solidFill>
                <a:latin typeface="Calibri"/>
              </a:rPr>
              <a:t>6016</a:t>
            </a: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</a:rPr>
              <a:t>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E21EFA-8B0A-4FEF-4253-10A33E8A79B0}"/>
              </a:ext>
            </a:extLst>
          </p:cNvPr>
          <p:cNvCxnSpPr>
            <a:cxnSpLocks/>
          </p:cNvCxnSpPr>
          <p:nvPr/>
        </p:nvCxnSpPr>
        <p:spPr bwMode="auto">
          <a:xfrm>
            <a:off x="8820529" y="3015146"/>
            <a:ext cx="375761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99DC276-1B8B-7813-F945-B271429462E2}"/>
              </a:ext>
            </a:extLst>
          </p:cNvPr>
          <p:cNvSpPr txBox="1"/>
          <p:nvPr/>
        </p:nvSpPr>
        <p:spPr bwMode="auto">
          <a:xfrm>
            <a:off x="9244584" y="2691981"/>
            <a:ext cx="12975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2186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Follow-up at 36 </a:t>
            </a:r>
            <a:r>
              <a:rPr kumimoji="0" lang="en-GB" sz="1800" b="0" i="1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pitchFamily="34" charset="0"/>
              </a:rPr>
              <a:t>mo</a:t>
            </a:r>
            <a:endParaRPr kumimoji="0" lang="en-GB" sz="18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DFD462-3C01-C316-3EA2-CBB34929F828}"/>
              </a:ext>
            </a:extLst>
          </p:cNvPr>
          <p:cNvSpPr txBox="1"/>
          <p:nvPr/>
        </p:nvSpPr>
        <p:spPr bwMode="auto">
          <a:xfrm>
            <a:off x="4479230" y="3936040"/>
            <a:ext cx="42624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*Patients with eGFR ≤60 mL/min/1.73m</a:t>
            </a:r>
            <a:r>
              <a:rPr lang="en-US" sz="1200" b="0" baseline="30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: 10 mg initial dose and 20 mg max dose; patients with eGFR &gt;60 mL/min/1.73m</a:t>
            </a:r>
            <a:r>
              <a:rPr lang="en-US" sz="1200" b="0" baseline="30000">
                <a:solidFill>
                  <a:schemeClr val="bg1"/>
                </a:solidFill>
                <a:latin typeface="Calibri" panose="020F0502020204030204" pitchFamily="34" charset="0"/>
              </a:rPr>
              <a:t>2</a:t>
            </a:r>
            <a:r>
              <a:rPr lang="en-US" sz="1200" b="0">
                <a:solidFill>
                  <a:schemeClr val="bg1"/>
                </a:solidFill>
                <a:latin typeface="Calibri" panose="020F0502020204030204" pitchFamily="34" charset="0"/>
              </a:rPr>
              <a:t>: 20 mg initial dose and 40 mg max dose.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689293F-340D-8BB8-3537-4087B1068F56}"/>
              </a:ext>
            </a:extLst>
          </p:cNvPr>
          <p:cNvCxnSpPr>
            <a:cxnSpLocks/>
          </p:cNvCxnSpPr>
          <p:nvPr/>
        </p:nvCxnSpPr>
        <p:spPr bwMode="auto">
          <a:xfrm flipV="1">
            <a:off x="4044222" y="2463381"/>
            <a:ext cx="345910" cy="168871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065287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564CF-AA92-3CBA-4913-BD4C73BAA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FINEARTS-HF: Baseline Characteristics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D197771-DFA2-AA08-0126-ED992EAA72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534255"/>
              </p:ext>
            </p:extLst>
          </p:nvPr>
        </p:nvGraphicFramePr>
        <p:xfrm>
          <a:off x="717550" y="1600200"/>
          <a:ext cx="4987924" cy="36271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145605">
                  <a:extLst>
                    <a:ext uri="{9D8B030D-6E8A-4147-A177-3AD203B41FA5}">
                      <a16:colId xmlns:a16="http://schemas.microsoft.com/office/drawing/2014/main" val="1590626313"/>
                    </a:ext>
                  </a:extLst>
                </a:gridCol>
                <a:gridCol w="1399023">
                  <a:extLst>
                    <a:ext uri="{9D8B030D-6E8A-4147-A177-3AD203B41FA5}">
                      <a16:colId xmlns:a16="http://schemas.microsoft.com/office/drawing/2014/main" val="3815238178"/>
                    </a:ext>
                  </a:extLst>
                </a:gridCol>
                <a:gridCol w="1443296">
                  <a:extLst>
                    <a:ext uri="{9D8B030D-6E8A-4147-A177-3AD203B41FA5}">
                      <a16:colId xmlns:a16="http://schemas.microsoft.com/office/drawing/2014/main" val="1036307702"/>
                    </a:ext>
                  </a:extLst>
                </a:gridCol>
              </a:tblGrid>
              <a:tr h="310084">
                <a:tc>
                  <a:txBody>
                    <a:bodyPr/>
                    <a:lstStyle/>
                    <a:p>
                      <a:endParaRPr lang="en-US" sz="1600" dirty="0"/>
                    </a:p>
                    <a:p>
                      <a:r>
                        <a:rPr lang="en-US" sz="1600" dirty="0"/>
                        <a:t>Characteristic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Finerenone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(n = 3003)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Placebo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(n = 2998)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5927799"/>
                  </a:ext>
                </a:extLst>
              </a:tr>
              <a:tr h="31008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Mean age, yr (SD)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71.9 (9.6)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72.0 (9.7)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5990800"/>
                  </a:ext>
                </a:extLst>
              </a:tr>
              <a:tr h="31008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Female sex, n (%)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1355 (45.1)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1377 (45.9)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73889"/>
                  </a:ext>
                </a:extLst>
              </a:tr>
              <a:tr h="1034154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Race, n (%)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Asian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Black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Other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White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497 (16.6)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49 (1.6)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91 (3.0)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2366 (78.8)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499 (16.6)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39 (1.3)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91 (3.0)</a:t>
                      </a:r>
                    </a:p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2369 (79.0)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278946"/>
                  </a:ext>
                </a:extLst>
              </a:tr>
              <a:tr h="843652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NYHA class, n (%)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II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III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IV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2081 (69.3)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903 (30.1)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18 (0.6)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b="0" dirty="0">
                        <a:solidFill>
                          <a:schemeClr val="bg1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2065 (68.9)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910 (30.4)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bg1"/>
                          </a:solidFill>
                        </a:rPr>
                        <a:t>23 (0.8)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169328"/>
                  </a:ext>
                </a:extLst>
              </a:tr>
            </a:tbl>
          </a:graphicData>
        </a:graphic>
      </p:graphicFrame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id="{FE42A3BA-A867-B3C7-4F08-11A45D4925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4249061"/>
              </p:ext>
            </p:extLst>
          </p:nvPr>
        </p:nvGraphicFramePr>
        <p:xfrm>
          <a:off x="6071775" y="1600200"/>
          <a:ext cx="5434425" cy="41148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2206593">
                  <a:extLst>
                    <a:ext uri="{9D8B030D-6E8A-4147-A177-3AD203B41FA5}">
                      <a16:colId xmlns:a16="http://schemas.microsoft.com/office/drawing/2014/main" val="1590626313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3815238178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1036307702"/>
                    </a:ext>
                  </a:extLst>
                </a:gridCol>
              </a:tblGrid>
              <a:tr h="310084">
                <a:tc>
                  <a:txBody>
                    <a:bodyPr/>
                    <a:lstStyle/>
                    <a:p>
                      <a:endParaRPr lang="en-US" sz="1600" dirty="0"/>
                    </a:p>
                    <a:p>
                      <a:r>
                        <a:rPr lang="en-US" sz="1600" dirty="0"/>
                        <a:t>Characteristic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Finerenone 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(n = 3003)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Placebo </a:t>
                      </a:r>
                      <a:br>
                        <a:rPr lang="en-US" sz="1600"/>
                      </a:br>
                      <a:r>
                        <a:rPr lang="en-US" sz="1600"/>
                        <a:t>(n = 2998)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5927799"/>
                  </a:ext>
                </a:extLst>
              </a:tr>
              <a:tr h="310084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Prior hospitalization for HF, n (%)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1797 (59.8)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1822 (60.8)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506714"/>
                  </a:ext>
                </a:extLst>
              </a:tr>
              <a:tr h="310084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LVEF, % (SD)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52.6 (7.8)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52.5 (7.8)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903795"/>
                  </a:ext>
                </a:extLst>
              </a:tr>
              <a:tr h="310084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Mean systolic blood pressure, mm Hg (SD)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129.5 (15.3)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129.3 (15.3)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499157"/>
                  </a:ext>
                </a:extLst>
              </a:tr>
              <a:tr h="310084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Prior therapy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Loop diuretic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Beta-blocker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CCB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ACE inhibitor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ARB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ARN inhibitor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SGLT2 inhibitor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2618 (87.2)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2541 (84.6)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958 (31.9)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1083 (36.1)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1047 (34.9)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256 (8.5)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393 (13.1)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2621 (87.4)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2554 (85.2)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1010 (33.7)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1072 (35.8)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1055 (35.2)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257 (8.6)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424 (14.1)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8876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DA535708-6121-AA3F-2CE2-B80A2FB0E544}"/>
              </a:ext>
            </a:extLst>
          </p:cNvPr>
          <p:cNvSpPr/>
          <p:nvPr/>
        </p:nvSpPr>
        <p:spPr>
          <a:xfrm>
            <a:off x="404603" y="6380642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Solomon. NEJM. 2024;391:1475. </a:t>
            </a:r>
          </a:p>
        </p:txBody>
      </p:sp>
    </p:spTree>
    <p:extLst>
      <p:ext uri="{BB962C8B-B14F-4D97-AF65-F5344CB8AC3E}">
        <p14:creationId xmlns:p14="http://schemas.microsoft.com/office/powerpoint/2010/main" val="439520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E2AFE-4362-AF22-4324-9ABC650E8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A5854-044A-E3C5-D5FF-F8BD47C87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FINEARTS-HF: Total CV Deaths and HF Events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3F766A-FCC2-42DD-706B-54F2F66E0840}"/>
              </a:ext>
            </a:extLst>
          </p:cNvPr>
          <p:cNvSpPr/>
          <p:nvPr/>
        </p:nvSpPr>
        <p:spPr>
          <a:xfrm>
            <a:off x="414128" y="6371117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Solomon. NEJM. 2024;391:1475.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61A39-AB32-4B29-7A6A-3981BB9BA175}"/>
              </a:ext>
            </a:extLst>
          </p:cNvPr>
          <p:cNvSpPr txBox="1"/>
          <p:nvPr/>
        </p:nvSpPr>
        <p:spPr bwMode="auto">
          <a:xfrm rot="16200000">
            <a:off x="1191141" y="3389402"/>
            <a:ext cx="27321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Mean Cumulative Events per 100 Patients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19EEC8-9710-BDF7-A11D-07F0C874565E}"/>
              </a:ext>
            </a:extLst>
          </p:cNvPr>
          <p:cNvSpPr txBox="1"/>
          <p:nvPr/>
        </p:nvSpPr>
        <p:spPr bwMode="auto">
          <a:xfrm>
            <a:off x="4407809" y="5620275"/>
            <a:ext cx="314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Time (Mo)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E1D998-DCB0-9AE3-475B-4F0B3F7A7F60}"/>
              </a:ext>
            </a:extLst>
          </p:cNvPr>
          <p:cNvSpPr txBox="1"/>
          <p:nvPr/>
        </p:nvSpPr>
        <p:spPr bwMode="auto">
          <a:xfrm>
            <a:off x="8682038" y="2765842"/>
            <a:ext cx="2986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accent1"/>
                </a:solidFill>
                <a:latin typeface="Calibri" panose="020F0502020204030204" pitchFamily="34" charset="0"/>
              </a:rPr>
              <a:t>1083 events </a:t>
            </a:r>
            <a:br>
              <a:rPr lang="en-US" sz="1600" b="0" dirty="0">
                <a:solidFill>
                  <a:schemeClr val="accent1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accent1"/>
                </a:solidFill>
                <a:latin typeface="Calibri" panose="020F0502020204030204" pitchFamily="34" charset="0"/>
              </a:rPr>
              <a:t>(14.9 events per 100 patient-yr)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67428D-912F-DEAB-2C7A-7657B338D78F}"/>
              </a:ext>
            </a:extLst>
          </p:cNvPr>
          <p:cNvSpPr txBox="1"/>
          <p:nvPr/>
        </p:nvSpPr>
        <p:spPr bwMode="auto">
          <a:xfrm>
            <a:off x="8682037" y="2188875"/>
            <a:ext cx="29865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 dirty="0">
                <a:solidFill>
                  <a:schemeClr val="accent3"/>
                </a:solidFill>
                <a:latin typeface="Calibri" panose="020F0502020204030204" pitchFamily="34" charset="0"/>
              </a:rPr>
              <a:t>1283 events </a:t>
            </a:r>
            <a:br>
              <a:rPr lang="en-US" sz="1600" b="0" dirty="0">
                <a:solidFill>
                  <a:schemeClr val="accent3"/>
                </a:solidFill>
                <a:latin typeface="Calibri" panose="020F0502020204030204" pitchFamily="34" charset="0"/>
              </a:rPr>
            </a:br>
            <a:r>
              <a:rPr lang="en-US" sz="1600" b="0" dirty="0">
                <a:solidFill>
                  <a:schemeClr val="accent3"/>
                </a:solidFill>
                <a:latin typeface="Calibri" panose="020F0502020204030204" pitchFamily="34" charset="0"/>
              </a:rPr>
              <a:t>(17.7 events per 100 patient-yr)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7EFBD7-6B4A-B887-51DC-5E65482C57FB}"/>
              </a:ext>
            </a:extLst>
          </p:cNvPr>
          <p:cNvSpPr txBox="1"/>
          <p:nvPr/>
        </p:nvSpPr>
        <p:spPr bwMode="auto">
          <a:xfrm>
            <a:off x="3395832" y="2084885"/>
            <a:ext cx="36213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Rate ratio: 0.84 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(95% CI: 0.74-0.95); </a:t>
            </a:r>
            <a:r>
              <a:rPr lang="en-US" sz="1600" b="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= .007)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02F21F-FBF5-9CB5-9DC9-3FD8A25F14EE}"/>
              </a:ext>
            </a:extLst>
          </p:cNvPr>
          <p:cNvGrpSpPr/>
          <p:nvPr/>
        </p:nvGrpSpPr>
        <p:grpSpPr>
          <a:xfrm>
            <a:off x="7017146" y="4464866"/>
            <a:ext cx="2014376" cy="646331"/>
            <a:chOff x="7017145" y="4759788"/>
            <a:chExt cx="2014376" cy="64633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1FF4DE8-4215-428B-176A-1721C15BC3BB}"/>
                </a:ext>
              </a:extLst>
            </p:cNvPr>
            <p:cNvSpPr txBox="1"/>
            <p:nvPr/>
          </p:nvSpPr>
          <p:spPr bwMode="auto">
            <a:xfrm>
              <a:off x="7473308" y="4759788"/>
              <a:ext cx="155821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Placebo</a:t>
              </a:r>
              <a:b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Finerenone</a:t>
              </a: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E0900A9-2058-FFE0-AD84-CBAB7D0ADB39}"/>
                </a:ext>
              </a:extLst>
            </p:cNvPr>
            <p:cNvCxnSpPr/>
            <p:nvPr/>
          </p:nvCxnSpPr>
          <p:spPr bwMode="auto">
            <a:xfrm>
              <a:off x="7017145" y="4946054"/>
              <a:ext cx="508000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DF88FD6-82D7-4779-F0B2-5A83031BA94D}"/>
                </a:ext>
              </a:extLst>
            </p:cNvPr>
            <p:cNvCxnSpPr/>
            <p:nvPr/>
          </p:nvCxnSpPr>
          <p:spPr bwMode="auto">
            <a:xfrm>
              <a:off x="7017145" y="5233920"/>
              <a:ext cx="50800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EC4D037-60BC-669E-C2AA-DF3102CE1EFD}"/>
              </a:ext>
            </a:extLst>
          </p:cNvPr>
          <p:cNvSpPr txBox="1"/>
          <p:nvPr/>
        </p:nvSpPr>
        <p:spPr bwMode="auto">
          <a:xfrm>
            <a:off x="2200443" y="1504185"/>
            <a:ext cx="822994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Total Worsening Heart Failure Events and Death From Cardiovascular Causes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8AB6D97-9F1A-3AFF-AF94-CB44A3A2B4E6}"/>
              </a:ext>
            </a:extLst>
          </p:cNvPr>
          <p:cNvGrpSpPr/>
          <p:nvPr/>
        </p:nvGrpSpPr>
        <p:grpSpPr>
          <a:xfrm>
            <a:off x="2844687" y="1904295"/>
            <a:ext cx="418704" cy="3600769"/>
            <a:chOff x="2844687" y="1904295"/>
            <a:chExt cx="418704" cy="360076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3BCED8-1291-9147-3386-A0432721F226}"/>
                </a:ext>
              </a:extLst>
            </p:cNvPr>
            <p:cNvSpPr txBox="1"/>
            <p:nvPr/>
          </p:nvSpPr>
          <p:spPr bwMode="auto">
            <a:xfrm>
              <a:off x="2844687" y="190429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D22A0DD-3F8F-5F39-CCE1-81548D307154}"/>
                </a:ext>
              </a:extLst>
            </p:cNvPr>
            <p:cNvSpPr txBox="1"/>
            <p:nvPr/>
          </p:nvSpPr>
          <p:spPr bwMode="auto">
            <a:xfrm>
              <a:off x="2844687" y="297133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DE3CBA1-11DC-1342-0E82-B05CA55C7789}"/>
                </a:ext>
              </a:extLst>
            </p:cNvPr>
            <p:cNvSpPr txBox="1"/>
            <p:nvPr/>
          </p:nvSpPr>
          <p:spPr bwMode="auto">
            <a:xfrm>
              <a:off x="2844687" y="406869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0F25B3-F8E8-CF2B-D007-F11FF22D84F1}"/>
                </a:ext>
              </a:extLst>
            </p:cNvPr>
            <p:cNvSpPr txBox="1"/>
            <p:nvPr/>
          </p:nvSpPr>
          <p:spPr bwMode="auto">
            <a:xfrm>
              <a:off x="2961706" y="5135732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C1869FF-AF3E-2F33-F94B-1CCDB89BFF1D}"/>
              </a:ext>
            </a:extLst>
          </p:cNvPr>
          <p:cNvGrpSpPr/>
          <p:nvPr/>
        </p:nvGrpSpPr>
        <p:grpSpPr>
          <a:xfrm>
            <a:off x="3130379" y="5353815"/>
            <a:ext cx="5772464" cy="369332"/>
            <a:chOff x="3130379" y="5353815"/>
            <a:chExt cx="5772464" cy="3693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7D1C48B-8B2D-FABB-9997-30F220C3E8DC}"/>
                </a:ext>
              </a:extLst>
            </p:cNvPr>
            <p:cNvSpPr txBox="1"/>
            <p:nvPr/>
          </p:nvSpPr>
          <p:spPr bwMode="auto">
            <a:xfrm>
              <a:off x="3130379" y="5353815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93CC7B7-858F-0358-F40A-D03E23803FBA}"/>
                </a:ext>
              </a:extLst>
            </p:cNvPr>
            <p:cNvSpPr txBox="1"/>
            <p:nvPr/>
          </p:nvSpPr>
          <p:spPr bwMode="auto">
            <a:xfrm>
              <a:off x="4025204" y="5353815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412F316-D19A-20C1-E394-8D40E0674C87}"/>
                </a:ext>
              </a:extLst>
            </p:cNvPr>
            <p:cNvSpPr txBox="1"/>
            <p:nvPr/>
          </p:nvSpPr>
          <p:spPr bwMode="auto">
            <a:xfrm>
              <a:off x="4875401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5B51895-93F8-BF4F-68B4-81802804CB4F}"/>
                </a:ext>
              </a:extLst>
            </p:cNvPr>
            <p:cNvSpPr txBox="1"/>
            <p:nvPr/>
          </p:nvSpPr>
          <p:spPr bwMode="auto">
            <a:xfrm>
              <a:off x="5770226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18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666F949-AE91-26C1-1C23-8099905F3A3E}"/>
                </a:ext>
              </a:extLst>
            </p:cNvPr>
            <p:cNvSpPr txBox="1"/>
            <p:nvPr/>
          </p:nvSpPr>
          <p:spPr bwMode="auto">
            <a:xfrm>
              <a:off x="6680609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E73BA66-F233-E097-4B6B-A3717869209D}"/>
                </a:ext>
              </a:extLst>
            </p:cNvPr>
            <p:cNvSpPr txBox="1"/>
            <p:nvPr/>
          </p:nvSpPr>
          <p:spPr bwMode="auto">
            <a:xfrm>
              <a:off x="7589315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30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B1ACA0-0B2B-2663-7F5A-FF17A43C0C7E}"/>
                </a:ext>
              </a:extLst>
            </p:cNvPr>
            <p:cNvSpPr txBox="1"/>
            <p:nvPr/>
          </p:nvSpPr>
          <p:spPr bwMode="auto">
            <a:xfrm>
              <a:off x="8484139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36</a:t>
              </a: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4AF6163-FC92-C997-02C9-B6259F0CFF28}"/>
              </a:ext>
            </a:extLst>
          </p:cNvPr>
          <p:cNvSpPr/>
          <p:nvPr/>
        </p:nvSpPr>
        <p:spPr bwMode="auto">
          <a:xfrm>
            <a:off x="3276600" y="2110740"/>
            <a:ext cx="5417820" cy="3215640"/>
          </a:xfrm>
          <a:custGeom>
            <a:avLst/>
            <a:gdLst>
              <a:gd name="connsiteX0" fmla="*/ 0 w 5417820"/>
              <a:gd name="connsiteY0" fmla="*/ 0 h 3215640"/>
              <a:gd name="connsiteX1" fmla="*/ 0 w 5417820"/>
              <a:gd name="connsiteY1" fmla="*/ 3215640 h 3215640"/>
              <a:gd name="connsiteX2" fmla="*/ 5417820 w 5417820"/>
              <a:gd name="connsiteY2" fmla="*/ 3215640 h 3215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7820" h="3215640">
                <a:moveTo>
                  <a:pt x="0" y="0"/>
                </a:moveTo>
                <a:lnTo>
                  <a:pt x="0" y="3215640"/>
                </a:lnTo>
                <a:lnTo>
                  <a:pt x="5417820" y="321564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EAA7FF-E2E2-D75C-7EC3-DA08CF87AC6E}"/>
              </a:ext>
            </a:extLst>
          </p:cNvPr>
          <p:cNvGrpSpPr/>
          <p:nvPr/>
        </p:nvGrpSpPr>
        <p:grpSpPr>
          <a:xfrm>
            <a:off x="3197712" y="2110740"/>
            <a:ext cx="86508" cy="3218359"/>
            <a:chOff x="3190092" y="2110740"/>
            <a:chExt cx="411480" cy="3218359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3EA3B7D-9A64-D6FB-1DCC-1D99F598BE4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2110740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C154E46-2B6B-00BF-C248-AEBA79A818A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3186481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C7A6CFF-03EB-ED26-22A6-F1D79132D97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4253358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6405C12A-2BD6-2AF6-438A-FCEFFDE2F7C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5329099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C33363A-8DFA-8C94-DFB3-2052B921956A}"/>
              </a:ext>
            </a:extLst>
          </p:cNvPr>
          <p:cNvGrpSpPr/>
          <p:nvPr/>
        </p:nvGrpSpPr>
        <p:grpSpPr>
          <a:xfrm>
            <a:off x="3276600" y="5313859"/>
            <a:ext cx="5416891" cy="109907"/>
            <a:chOff x="3276600" y="4652099"/>
            <a:chExt cx="5416891" cy="918196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2CED65E-5F78-6FC7-C2C8-811C6D10BDD7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5525947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D27A9A4F-85FA-E164-FBE5-8CE326AE3D9B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4623132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6DDD70-2B3A-5CAC-7580-E2E02095B381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3720317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827F91-50DB-612E-2681-E92A77AB3498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817502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B14DA92-95C2-B7FA-0901-AE5745505A40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28762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C10B144-2314-9190-A2B0-D2B81F8D0574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331577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6090CC1-0042-B4B7-7AAE-C21A03E66E3C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8234393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89C68BA1-395C-CA7D-7746-7A353C97BF80}"/>
              </a:ext>
            </a:extLst>
          </p:cNvPr>
          <p:cNvSpPr/>
          <p:nvPr/>
        </p:nvSpPr>
        <p:spPr bwMode="auto">
          <a:xfrm>
            <a:off x="3386138" y="2528888"/>
            <a:ext cx="5295900" cy="2738437"/>
          </a:xfrm>
          <a:custGeom>
            <a:avLst/>
            <a:gdLst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33587 h 2738437"/>
              <a:gd name="connsiteX86" fmla="*/ 995362 w 5295900"/>
              <a:gd name="connsiteY86" fmla="*/ 2105025 h 2738437"/>
              <a:gd name="connsiteX87" fmla="*/ 952500 w 5295900"/>
              <a:gd name="connsiteY87" fmla="*/ 2114550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24087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400050 w 5295900"/>
              <a:gd name="connsiteY96" fmla="*/ 2424112 h 2738437"/>
              <a:gd name="connsiteX97" fmla="*/ 300037 w 5295900"/>
              <a:gd name="connsiteY97" fmla="*/ 2500312 h 2738437"/>
              <a:gd name="connsiteX98" fmla="*/ 176212 w 5295900"/>
              <a:gd name="connsiteY98" fmla="*/ 2590800 h 2738437"/>
              <a:gd name="connsiteX99" fmla="*/ 76200 w 5295900"/>
              <a:gd name="connsiteY99" fmla="*/ 2652712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33587 h 2738437"/>
              <a:gd name="connsiteX86" fmla="*/ 995362 w 5295900"/>
              <a:gd name="connsiteY86" fmla="*/ 2105025 h 2738437"/>
              <a:gd name="connsiteX87" fmla="*/ 952500 w 5295900"/>
              <a:gd name="connsiteY87" fmla="*/ 2114550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24087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400050 w 5295900"/>
              <a:gd name="connsiteY96" fmla="*/ 2424112 h 2738437"/>
              <a:gd name="connsiteX97" fmla="*/ 300037 w 5295900"/>
              <a:gd name="connsiteY97" fmla="*/ 2500312 h 2738437"/>
              <a:gd name="connsiteX98" fmla="*/ 1762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33587 h 2738437"/>
              <a:gd name="connsiteX86" fmla="*/ 995362 w 5295900"/>
              <a:gd name="connsiteY86" fmla="*/ 2105025 h 2738437"/>
              <a:gd name="connsiteX87" fmla="*/ 952500 w 5295900"/>
              <a:gd name="connsiteY87" fmla="*/ 2114550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24087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400050 w 5295900"/>
              <a:gd name="connsiteY96" fmla="*/ 2424112 h 2738437"/>
              <a:gd name="connsiteX97" fmla="*/ 3000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33587 h 2738437"/>
              <a:gd name="connsiteX86" fmla="*/ 995362 w 5295900"/>
              <a:gd name="connsiteY86" fmla="*/ 2105025 h 2738437"/>
              <a:gd name="connsiteX87" fmla="*/ 952500 w 5295900"/>
              <a:gd name="connsiteY87" fmla="*/ 2114550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24087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400050 w 5295900"/>
              <a:gd name="connsiteY96" fmla="*/ 2424112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33587 h 2738437"/>
              <a:gd name="connsiteX86" fmla="*/ 995362 w 5295900"/>
              <a:gd name="connsiteY86" fmla="*/ 2105025 h 2738437"/>
              <a:gd name="connsiteX87" fmla="*/ 952500 w 5295900"/>
              <a:gd name="connsiteY87" fmla="*/ 2114550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24087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33587 h 2738437"/>
              <a:gd name="connsiteX86" fmla="*/ 995362 w 5295900"/>
              <a:gd name="connsiteY86" fmla="*/ 2105025 h 2738437"/>
              <a:gd name="connsiteX87" fmla="*/ 952500 w 5295900"/>
              <a:gd name="connsiteY87" fmla="*/ 2114550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3358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1995487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38337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47825 w 5295900"/>
              <a:gd name="connsiteY72" fmla="*/ 1719262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05400 w 5295900"/>
              <a:gd name="connsiteY4" fmla="*/ 7620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76825 w 5295900"/>
              <a:gd name="connsiteY5" fmla="*/ 10953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24462 w 5295900"/>
              <a:gd name="connsiteY2" fmla="*/ 57150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38750 w 5295900"/>
              <a:gd name="connsiteY1" fmla="*/ 14287 h 2738437"/>
              <a:gd name="connsiteX2" fmla="*/ 5214937 w 5295900"/>
              <a:gd name="connsiteY2" fmla="*/ 53975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48275 w 5295900"/>
              <a:gd name="connsiteY1" fmla="*/ 23812 h 2738437"/>
              <a:gd name="connsiteX2" fmla="*/ 5214937 w 5295900"/>
              <a:gd name="connsiteY2" fmla="*/ 53975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6212 w 5295900"/>
              <a:gd name="connsiteY28" fmla="*/ 581025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48275 w 5295900"/>
              <a:gd name="connsiteY1" fmla="*/ 23812 h 2738437"/>
              <a:gd name="connsiteX2" fmla="*/ 5214937 w 5295900"/>
              <a:gd name="connsiteY2" fmla="*/ 53975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70337 w 5295900"/>
              <a:gd name="connsiteY28" fmla="*/ 590550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48275 w 5295900"/>
              <a:gd name="connsiteY1" fmla="*/ 23812 h 2738437"/>
              <a:gd name="connsiteX2" fmla="*/ 5214937 w 5295900"/>
              <a:gd name="connsiteY2" fmla="*/ 53975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67225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3037 w 5295900"/>
              <a:gd name="connsiteY28" fmla="*/ 590550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48275 w 5295900"/>
              <a:gd name="connsiteY1" fmla="*/ 23812 h 2738437"/>
              <a:gd name="connsiteX2" fmla="*/ 5214937 w 5295900"/>
              <a:gd name="connsiteY2" fmla="*/ 53975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73575 w 5295900"/>
              <a:gd name="connsiteY17" fmla="*/ 37782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3037 w 5295900"/>
              <a:gd name="connsiteY28" fmla="*/ 590550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48275 w 5295900"/>
              <a:gd name="connsiteY1" fmla="*/ 23812 h 2738437"/>
              <a:gd name="connsiteX2" fmla="*/ 5214937 w 5295900"/>
              <a:gd name="connsiteY2" fmla="*/ 53975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91100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70400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3037 w 5295900"/>
              <a:gd name="connsiteY28" fmla="*/ 590550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  <a:gd name="connsiteX0" fmla="*/ 5295900 w 5295900"/>
              <a:gd name="connsiteY0" fmla="*/ 0 h 2738437"/>
              <a:gd name="connsiteX1" fmla="*/ 5248275 w 5295900"/>
              <a:gd name="connsiteY1" fmla="*/ 23812 h 2738437"/>
              <a:gd name="connsiteX2" fmla="*/ 5214937 w 5295900"/>
              <a:gd name="connsiteY2" fmla="*/ 53975 h 2738437"/>
              <a:gd name="connsiteX3" fmla="*/ 5157787 w 5295900"/>
              <a:gd name="connsiteY3" fmla="*/ 71437 h 2738437"/>
              <a:gd name="connsiteX4" fmla="*/ 5114925 w 5295900"/>
              <a:gd name="connsiteY4" fmla="*/ 82550 h 2738437"/>
              <a:gd name="connsiteX5" fmla="*/ 5086350 w 5295900"/>
              <a:gd name="connsiteY5" fmla="*/ 115887 h 2738437"/>
              <a:gd name="connsiteX6" fmla="*/ 5048250 w 5295900"/>
              <a:gd name="connsiteY6" fmla="*/ 114300 h 2738437"/>
              <a:gd name="connsiteX7" fmla="*/ 5038725 w 5295900"/>
              <a:gd name="connsiteY7" fmla="*/ 152400 h 2738437"/>
              <a:gd name="connsiteX8" fmla="*/ 4981575 w 5295900"/>
              <a:gd name="connsiteY8" fmla="*/ 166687 h 2738437"/>
              <a:gd name="connsiteX9" fmla="*/ 4948237 w 5295900"/>
              <a:gd name="connsiteY9" fmla="*/ 195262 h 2738437"/>
              <a:gd name="connsiteX10" fmla="*/ 4929187 w 5295900"/>
              <a:gd name="connsiteY10" fmla="*/ 195262 h 2738437"/>
              <a:gd name="connsiteX11" fmla="*/ 4910137 w 5295900"/>
              <a:gd name="connsiteY11" fmla="*/ 204787 h 2738437"/>
              <a:gd name="connsiteX12" fmla="*/ 4881562 w 5295900"/>
              <a:gd name="connsiteY12" fmla="*/ 209550 h 2738437"/>
              <a:gd name="connsiteX13" fmla="*/ 4857750 w 5295900"/>
              <a:gd name="connsiteY13" fmla="*/ 238125 h 2738437"/>
              <a:gd name="connsiteX14" fmla="*/ 4714875 w 5295900"/>
              <a:gd name="connsiteY14" fmla="*/ 266700 h 2738437"/>
              <a:gd name="connsiteX15" fmla="*/ 4657725 w 5295900"/>
              <a:gd name="connsiteY15" fmla="*/ 280987 h 2738437"/>
              <a:gd name="connsiteX16" fmla="*/ 4624387 w 5295900"/>
              <a:gd name="connsiteY16" fmla="*/ 323850 h 2738437"/>
              <a:gd name="connsiteX17" fmla="*/ 4470400 w 5295900"/>
              <a:gd name="connsiteY17" fmla="*/ 371475 h 2738437"/>
              <a:gd name="connsiteX18" fmla="*/ 4419600 w 5295900"/>
              <a:gd name="connsiteY18" fmla="*/ 409575 h 2738437"/>
              <a:gd name="connsiteX19" fmla="*/ 4362450 w 5295900"/>
              <a:gd name="connsiteY19" fmla="*/ 419100 h 2738437"/>
              <a:gd name="connsiteX20" fmla="*/ 4314825 w 5295900"/>
              <a:gd name="connsiteY20" fmla="*/ 447675 h 2738437"/>
              <a:gd name="connsiteX21" fmla="*/ 4310062 w 5295900"/>
              <a:gd name="connsiteY21" fmla="*/ 471487 h 2738437"/>
              <a:gd name="connsiteX22" fmla="*/ 4276725 w 5295900"/>
              <a:gd name="connsiteY22" fmla="*/ 476250 h 2738437"/>
              <a:gd name="connsiteX23" fmla="*/ 4248150 w 5295900"/>
              <a:gd name="connsiteY23" fmla="*/ 495300 h 2738437"/>
              <a:gd name="connsiteX24" fmla="*/ 4205287 w 5295900"/>
              <a:gd name="connsiteY24" fmla="*/ 504825 h 2738437"/>
              <a:gd name="connsiteX25" fmla="*/ 4129087 w 5295900"/>
              <a:gd name="connsiteY25" fmla="*/ 523875 h 2738437"/>
              <a:gd name="connsiteX26" fmla="*/ 4086225 w 5295900"/>
              <a:gd name="connsiteY26" fmla="*/ 523875 h 2738437"/>
              <a:gd name="connsiteX27" fmla="*/ 4010025 w 5295900"/>
              <a:gd name="connsiteY27" fmla="*/ 581025 h 2738437"/>
              <a:gd name="connsiteX28" fmla="*/ 3983037 w 5295900"/>
              <a:gd name="connsiteY28" fmla="*/ 590550 h 2738437"/>
              <a:gd name="connsiteX29" fmla="*/ 3900487 w 5295900"/>
              <a:gd name="connsiteY29" fmla="*/ 642937 h 2738437"/>
              <a:gd name="connsiteX30" fmla="*/ 3857625 w 5295900"/>
              <a:gd name="connsiteY30" fmla="*/ 652462 h 2738437"/>
              <a:gd name="connsiteX31" fmla="*/ 3829050 w 5295900"/>
              <a:gd name="connsiteY31" fmla="*/ 671512 h 2738437"/>
              <a:gd name="connsiteX32" fmla="*/ 3786187 w 5295900"/>
              <a:gd name="connsiteY32" fmla="*/ 681037 h 2738437"/>
              <a:gd name="connsiteX33" fmla="*/ 3724275 w 5295900"/>
              <a:gd name="connsiteY33" fmla="*/ 704850 h 2738437"/>
              <a:gd name="connsiteX34" fmla="*/ 3681412 w 5295900"/>
              <a:gd name="connsiteY34" fmla="*/ 719137 h 2738437"/>
              <a:gd name="connsiteX35" fmla="*/ 3662362 w 5295900"/>
              <a:gd name="connsiteY35" fmla="*/ 719137 h 2738437"/>
              <a:gd name="connsiteX36" fmla="*/ 3629025 w 5295900"/>
              <a:gd name="connsiteY36" fmla="*/ 747712 h 2738437"/>
              <a:gd name="connsiteX37" fmla="*/ 3590925 w 5295900"/>
              <a:gd name="connsiteY37" fmla="*/ 752475 h 2738437"/>
              <a:gd name="connsiteX38" fmla="*/ 3490912 w 5295900"/>
              <a:gd name="connsiteY38" fmla="*/ 809625 h 2738437"/>
              <a:gd name="connsiteX39" fmla="*/ 3433762 w 5295900"/>
              <a:gd name="connsiteY39" fmla="*/ 823912 h 2738437"/>
              <a:gd name="connsiteX40" fmla="*/ 3405187 w 5295900"/>
              <a:gd name="connsiteY40" fmla="*/ 847725 h 2738437"/>
              <a:gd name="connsiteX41" fmla="*/ 3376612 w 5295900"/>
              <a:gd name="connsiteY41" fmla="*/ 847725 h 2738437"/>
              <a:gd name="connsiteX42" fmla="*/ 3333750 w 5295900"/>
              <a:gd name="connsiteY42" fmla="*/ 881062 h 2738437"/>
              <a:gd name="connsiteX43" fmla="*/ 3271837 w 5295900"/>
              <a:gd name="connsiteY43" fmla="*/ 885825 h 2738437"/>
              <a:gd name="connsiteX44" fmla="*/ 3214687 w 5295900"/>
              <a:gd name="connsiteY44" fmla="*/ 919162 h 2738437"/>
              <a:gd name="connsiteX45" fmla="*/ 3176587 w 5295900"/>
              <a:gd name="connsiteY45" fmla="*/ 942975 h 2738437"/>
              <a:gd name="connsiteX46" fmla="*/ 3128962 w 5295900"/>
              <a:gd name="connsiteY46" fmla="*/ 971550 h 2738437"/>
              <a:gd name="connsiteX47" fmla="*/ 3071812 w 5295900"/>
              <a:gd name="connsiteY47" fmla="*/ 1004887 h 2738437"/>
              <a:gd name="connsiteX48" fmla="*/ 3033712 w 5295900"/>
              <a:gd name="connsiteY48" fmla="*/ 1009650 h 2738437"/>
              <a:gd name="connsiteX49" fmla="*/ 3000375 w 5295900"/>
              <a:gd name="connsiteY49" fmla="*/ 1028700 h 2738437"/>
              <a:gd name="connsiteX50" fmla="*/ 2986087 w 5295900"/>
              <a:gd name="connsiteY50" fmla="*/ 1023937 h 2738437"/>
              <a:gd name="connsiteX51" fmla="*/ 2938462 w 5295900"/>
              <a:gd name="connsiteY51" fmla="*/ 1062037 h 2738437"/>
              <a:gd name="connsiteX52" fmla="*/ 2914650 w 5295900"/>
              <a:gd name="connsiteY52" fmla="*/ 1066800 h 2738437"/>
              <a:gd name="connsiteX53" fmla="*/ 2828925 w 5295900"/>
              <a:gd name="connsiteY53" fmla="*/ 1123950 h 2738437"/>
              <a:gd name="connsiteX54" fmla="*/ 2795587 w 5295900"/>
              <a:gd name="connsiteY54" fmla="*/ 1133475 h 2738437"/>
              <a:gd name="connsiteX55" fmla="*/ 2762250 w 5295900"/>
              <a:gd name="connsiteY55" fmla="*/ 1176337 h 2738437"/>
              <a:gd name="connsiteX56" fmla="*/ 2676525 w 5295900"/>
              <a:gd name="connsiteY56" fmla="*/ 1185862 h 2738437"/>
              <a:gd name="connsiteX57" fmla="*/ 2566987 w 5295900"/>
              <a:gd name="connsiteY57" fmla="*/ 1271587 h 2738437"/>
              <a:gd name="connsiteX58" fmla="*/ 2552700 w 5295900"/>
              <a:gd name="connsiteY58" fmla="*/ 1266825 h 2738437"/>
              <a:gd name="connsiteX59" fmla="*/ 2338387 w 5295900"/>
              <a:gd name="connsiteY59" fmla="*/ 1376362 h 2738437"/>
              <a:gd name="connsiteX60" fmla="*/ 2271712 w 5295900"/>
              <a:gd name="connsiteY60" fmla="*/ 1404937 h 2738437"/>
              <a:gd name="connsiteX61" fmla="*/ 2195512 w 5295900"/>
              <a:gd name="connsiteY61" fmla="*/ 1452562 h 2738437"/>
              <a:gd name="connsiteX62" fmla="*/ 2176462 w 5295900"/>
              <a:gd name="connsiteY62" fmla="*/ 1452562 h 2738437"/>
              <a:gd name="connsiteX63" fmla="*/ 2090737 w 5295900"/>
              <a:gd name="connsiteY63" fmla="*/ 1490662 h 2738437"/>
              <a:gd name="connsiteX64" fmla="*/ 2047875 w 5295900"/>
              <a:gd name="connsiteY64" fmla="*/ 1524000 h 2738437"/>
              <a:gd name="connsiteX65" fmla="*/ 2009775 w 5295900"/>
              <a:gd name="connsiteY65" fmla="*/ 1547812 h 2738437"/>
              <a:gd name="connsiteX66" fmla="*/ 1947862 w 5295900"/>
              <a:gd name="connsiteY66" fmla="*/ 1557337 h 2738437"/>
              <a:gd name="connsiteX67" fmla="*/ 1914525 w 5295900"/>
              <a:gd name="connsiteY67" fmla="*/ 1590675 h 2738437"/>
              <a:gd name="connsiteX68" fmla="*/ 1828800 w 5295900"/>
              <a:gd name="connsiteY68" fmla="*/ 1619250 h 2738437"/>
              <a:gd name="connsiteX69" fmla="*/ 1795462 w 5295900"/>
              <a:gd name="connsiteY69" fmla="*/ 1662112 h 2738437"/>
              <a:gd name="connsiteX70" fmla="*/ 1724025 w 5295900"/>
              <a:gd name="connsiteY70" fmla="*/ 1695450 h 2738437"/>
              <a:gd name="connsiteX71" fmla="*/ 1671637 w 5295900"/>
              <a:gd name="connsiteY71" fmla="*/ 1700212 h 2738437"/>
              <a:gd name="connsiteX72" fmla="*/ 1657350 w 5295900"/>
              <a:gd name="connsiteY72" fmla="*/ 1722437 h 2738437"/>
              <a:gd name="connsiteX73" fmla="*/ 1609725 w 5295900"/>
              <a:gd name="connsiteY73" fmla="*/ 1728787 h 2738437"/>
              <a:gd name="connsiteX74" fmla="*/ 1571625 w 5295900"/>
              <a:gd name="connsiteY74" fmla="*/ 1771650 h 2738437"/>
              <a:gd name="connsiteX75" fmla="*/ 1495425 w 5295900"/>
              <a:gd name="connsiteY75" fmla="*/ 1814512 h 2738437"/>
              <a:gd name="connsiteX76" fmla="*/ 1409700 w 5295900"/>
              <a:gd name="connsiteY76" fmla="*/ 1857375 h 2738437"/>
              <a:gd name="connsiteX77" fmla="*/ 1371600 w 5295900"/>
              <a:gd name="connsiteY77" fmla="*/ 1871662 h 2738437"/>
              <a:gd name="connsiteX78" fmla="*/ 1366837 w 5295900"/>
              <a:gd name="connsiteY78" fmla="*/ 1885950 h 2738437"/>
              <a:gd name="connsiteX79" fmla="*/ 1323975 w 5295900"/>
              <a:gd name="connsiteY79" fmla="*/ 1890712 h 2738437"/>
              <a:gd name="connsiteX80" fmla="*/ 1271587 w 5295900"/>
              <a:gd name="connsiteY80" fmla="*/ 1933575 h 2738437"/>
              <a:gd name="connsiteX81" fmla="*/ 1238250 w 5295900"/>
              <a:gd name="connsiteY81" fmla="*/ 1947862 h 2738437"/>
              <a:gd name="connsiteX82" fmla="*/ 1200150 w 5295900"/>
              <a:gd name="connsiteY82" fmla="*/ 1985962 h 2738437"/>
              <a:gd name="connsiteX83" fmla="*/ 1166812 w 5295900"/>
              <a:gd name="connsiteY83" fmla="*/ 2005012 h 2738437"/>
              <a:gd name="connsiteX84" fmla="*/ 1104900 w 5295900"/>
              <a:gd name="connsiteY84" fmla="*/ 2043112 h 2738437"/>
              <a:gd name="connsiteX85" fmla="*/ 1076325 w 5295900"/>
              <a:gd name="connsiteY85" fmla="*/ 2052637 h 2738437"/>
              <a:gd name="connsiteX86" fmla="*/ 995362 w 5295900"/>
              <a:gd name="connsiteY86" fmla="*/ 2105025 h 2738437"/>
              <a:gd name="connsiteX87" fmla="*/ 952500 w 5295900"/>
              <a:gd name="connsiteY87" fmla="*/ 2130425 h 2738437"/>
              <a:gd name="connsiteX88" fmla="*/ 862012 w 5295900"/>
              <a:gd name="connsiteY88" fmla="*/ 2166937 h 2738437"/>
              <a:gd name="connsiteX89" fmla="*/ 862012 w 5295900"/>
              <a:gd name="connsiteY89" fmla="*/ 2181225 h 2738437"/>
              <a:gd name="connsiteX90" fmla="*/ 785812 w 5295900"/>
              <a:gd name="connsiteY90" fmla="*/ 2228850 h 2738437"/>
              <a:gd name="connsiteX91" fmla="*/ 766762 w 5295900"/>
              <a:gd name="connsiteY91" fmla="*/ 2233612 h 2738437"/>
              <a:gd name="connsiteX92" fmla="*/ 661987 w 5295900"/>
              <a:gd name="connsiteY92" fmla="*/ 2295525 h 2738437"/>
              <a:gd name="connsiteX93" fmla="*/ 609600 w 5295900"/>
              <a:gd name="connsiteY93" fmla="*/ 2319337 h 2738437"/>
              <a:gd name="connsiteX94" fmla="*/ 547687 w 5295900"/>
              <a:gd name="connsiteY94" fmla="*/ 2343150 h 2738437"/>
              <a:gd name="connsiteX95" fmla="*/ 457200 w 5295900"/>
              <a:gd name="connsiteY95" fmla="*/ 2405062 h 2738437"/>
              <a:gd name="connsiteX96" fmla="*/ 396875 w 5295900"/>
              <a:gd name="connsiteY96" fmla="*/ 2446337 h 2738437"/>
              <a:gd name="connsiteX97" fmla="*/ 312737 w 5295900"/>
              <a:gd name="connsiteY97" fmla="*/ 2500312 h 2738437"/>
              <a:gd name="connsiteX98" fmla="*/ 188912 w 5295900"/>
              <a:gd name="connsiteY98" fmla="*/ 2590800 h 2738437"/>
              <a:gd name="connsiteX99" fmla="*/ 76200 w 5295900"/>
              <a:gd name="connsiteY99" fmla="*/ 2662237 h 2738437"/>
              <a:gd name="connsiteX100" fmla="*/ 38100 w 5295900"/>
              <a:gd name="connsiteY100" fmla="*/ 2671762 h 2738437"/>
              <a:gd name="connsiteX101" fmla="*/ 0 w 5295900"/>
              <a:gd name="connsiteY101" fmla="*/ 2738437 h 2738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5295900" h="2738437">
                <a:moveTo>
                  <a:pt x="5295900" y="0"/>
                </a:moveTo>
                <a:lnTo>
                  <a:pt x="5248275" y="23812"/>
                </a:lnTo>
                <a:lnTo>
                  <a:pt x="5214937" y="53975"/>
                </a:lnTo>
                <a:lnTo>
                  <a:pt x="5157787" y="71437"/>
                </a:lnTo>
                <a:lnTo>
                  <a:pt x="5114925" y="82550"/>
                </a:lnTo>
                <a:lnTo>
                  <a:pt x="5086350" y="115887"/>
                </a:lnTo>
                <a:lnTo>
                  <a:pt x="5048250" y="114300"/>
                </a:lnTo>
                <a:lnTo>
                  <a:pt x="5038725" y="152400"/>
                </a:lnTo>
                <a:lnTo>
                  <a:pt x="4981575" y="166687"/>
                </a:lnTo>
                <a:lnTo>
                  <a:pt x="4948237" y="195262"/>
                </a:lnTo>
                <a:lnTo>
                  <a:pt x="4929187" y="195262"/>
                </a:lnTo>
                <a:lnTo>
                  <a:pt x="4910137" y="204787"/>
                </a:lnTo>
                <a:lnTo>
                  <a:pt x="4881562" y="209550"/>
                </a:lnTo>
                <a:lnTo>
                  <a:pt x="4857750" y="238125"/>
                </a:lnTo>
                <a:lnTo>
                  <a:pt x="4714875" y="266700"/>
                </a:lnTo>
                <a:lnTo>
                  <a:pt x="4657725" y="280987"/>
                </a:lnTo>
                <a:lnTo>
                  <a:pt x="4624387" y="323850"/>
                </a:lnTo>
                <a:lnTo>
                  <a:pt x="4470400" y="371475"/>
                </a:lnTo>
                <a:lnTo>
                  <a:pt x="4419600" y="409575"/>
                </a:lnTo>
                <a:lnTo>
                  <a:pt x="4362450" y="419100"/>
                </a:lnTo>
                <a:lnTo>
                  <a:pt x="4314825" y="447675"/>
                </a:lnTo>
                <a:lnTo>
                  <a:pt x="4310062" y="471487"/>
                </a:lnTo>
                <a:lnTo>
                  <a:pt x="4276725" y="476250"/>
                </a:lnTo>
                <a:lnTo>
                  <a:pt x="4248150" y="495300"/>
                </a:lnTo>
                <a:lnTo>
                  <a:pt x="4205287" y="504825"/>
                </a:lnTo>
                <a:lnTo>
                  <a:pt x="4129087" y="523875"/>
                </a:lnTo>
                <a:lnTo>
                  <a:pt x="4086225" y="523875"/>
                </a:lnTo>
                <a:lnTo>
                  <a:pt x="4010025" y="581025"/>
                </a:lnTo>
                <a:lnTo>
                  <a:pt x="3983037" y="590550"/>
                </a:lnTo>
                <a:lnTo>
                  <a:pt x="3900487" y="642937"/>
                </a:lnTo>
                <a:lnTo>
                  <a:pt x="3857625" y="652462"/>
                </a:lnTo>
                <a:lnTo>
                  <a:pt x="3829050" y="671512"/>
                </a:lnTo>
                <a:lnTo>
                  <a:pt x="3786187" y="681037"/>
                </a:lnTo>
                <a:lnTo>
                  <a:pt x="3724275" y="704850"/>
                </a:lnTo>
                <a:lnTo>
                  <a:pt x="3681412" y="719137"/>
                </a:lnTo>
                <a:lnTo>
                  <a:pt x="3662362" y="719137"/>
                </a:lnTo>
                <a:lnTo>
                  <a:pt x="3629025" y="747712"/>
                </a:lnTo>
                <a:lnTo>
                  <a:pt x="3590925" y="752475"/>
                </a:lnTo>
                <a:lnTo>
                  <a:pt x="3490912" y="809625"/>
                </a:lnTo>
                <a:lnTo>
                  <a:pt x="3433762" y="823912"/>
                </a:lnTo>
                <a:lnTo>
                  <a:pt x="3405187" y="847725"/>
                </a:lnTo>
                <a:lnTo>
                  <a:pt x="3376612" y="847725"/>
                </a:lnTo>
                <a:lnTo>
                  <a:pt x="3333750" y="881062"/>
                </a:lnTo>
                <a:lnTo>
                  <a:pt x="3271837" y="885825"/>
                </a:lnTo>
                <a:lnTo>
                  <a:pt x="3214687" y="919162"/>
                </a:lnTo>
                <a:lnTo>
                  <a:pt x="3176587" y="942975"/>
                </a:lnTo>
                <a:lnTo>
                  <a:pt x="3128962" y="971550"/>
                </a:lnTo>
                <a:lnTo>
                  <a:pt x="3071812" y="1004887"/>
                </a:lnTo>
                <a:lnTo>
                  <a:pt x="3033712" y="1009650"/>
                </a:lnTo>
                <a:lnTo>
                  <a:pt x="3000375" y="1028700"/>
                </a:lnTo>
                <a:lnTo>
                  <a:pt x="2986087" y="1023937"/>
                </a:lnTo>
                <a:lnTo>
                  <a:pt x="2938462" y="1062037"/>
                </a:lnTo>
                <a:lnTo>
                  <a:pt x="2914650" y="1066800"/>
                </a:lnTo>
                <a:lnTo>
                  <a:pt x="2828925" y="1123950"/>
                </a:lnTo>
                <a:lnTo>
                  <a:pt x="2795587" y="1133475"/>
                </a:lnTo>
                <a:lnTo>
                  <a:pt x="2762250" y="1176337"/>
                </a:lnTo>
                <a:lnTo>
                  <a:pt x="2676525" y="1185862"/>
                </a:lnTo>
                <a:lnTo>
                  <a:pt x="2566987" y="1271587"/>
                </a:lnTo>
                <a:lnTo>
                  <a:pt x="2552700" y="1266825"/>
                </a:lnTo>
                <a:lnTo>
                  <a:pt x="2338387" y="1376362"/>
                </a:lnTo>
                <a:lnTo>
                  <a:pt x="2271712" y="1404937"/>
                </a:lnTo>
                <a:lnTo>
                  <a:pt x="2195512" y="1452562"/>
                </a:lnTo>
                <a:lnTo>
                  <a:pt x="2176462" y="1452562"/>
                </a:lnTo>
                <a:lnTo>
                  <a:pt x="2090737" y="1490662"/>
                </a:lnTo>
                <a:lnTo>
                  <a:pt x="2047875" y="1524000"/>
                </a:lnTo>
                <a:lnTo>
                  <a:pt x="2009775" y="1547812"/>
                </a:lnTo>
                <a:lnTo>
                  <a:pt x="1947862" y="1557337"/>
                </a:lnTo>
                <a:lnTo>
                  <a:pt x="1914525" y="1590675"/>
                </a:lnTo>
                <a:lnTo>
                  <a:pt x="1828800" y="1619250"/>
                </a:lnTo>
                <a:lnTo>
                  <a:pt x="1795462" y="1662112"/>
                </a:lnTo>
                <a:lnTo>
                  <a:pt x="1724025" y="1695450"/>
                </a:lnTo>
                <a:lnTo>
                  <a:pt x="1671637" y="1700212"/>
                </a:lnTo>
                <a:lnTo>
                  <a:pt x="1657350" y="1722437"/>
                </a:lnTo>
                <a:lnTo>
                  <a:pt x="1609725" y="1728787"/>
                </a:lnTo>
                <a:lnTo>
                  <a:pt x="1571625" y="1771650"/>
                </a:lnTo>
                <a:lnTo>
                  <a:pt x="1495425" y="1814512"/>
                </a:lnTo>
                <a:lnTo>
                  <a:pt x="1409700" y="1857375"/>
                </a:lnTo>
                <a:lnTo>
                  <a:pt x="1371600" y="1871662"/>
                </a:lnTo>
                <a:lnTo>
                  <a:pt x="1366837" y="1885950"/>
                </a:lnTo>
                <a:lnTo>
                  <a:pt x="1323975" y="1890712"/>
                </a:lnTo>
                <a:lnTo>
                  <a:pt x="1271587" y="1933575"/>
                </a:lnTo>
                <a:lnTo>
                  <a:pt x="1238250" y="1947862"/>
                </a:lnTo>
                <a:lnTo>
                  <a:pt x="1200150" y="1985962"/>
                </a:lnTo>
                <a:lnTo>
                  <a:pt x="1166812" y="2005012"/>
                </a:lnTo>
                <a:lnTo>
                  <a:pt x="1104900" y="2043112"/>
                </a:lnTo>
                <a:lnTo>
                  <a:pt x="1076325" y="2052637"/>
                </a:lnTo>
                <a:lnTo>
                  <a:pt x="995362" y="2105025"/>
                </a:lnTo>
                <a:lnTo>
                  <a:pt x="952500" y="2130425"/>
                </a:lnTo>
                <a:lnTo>
                  <a:pt x="862012" y="2166937"/>
                </a:lnTo>
                <a:lnTo>
                  <a:pt x="862012" y="2181225"/>
                </a:lnTo>
                <a:lnTo>
                  <a:pt x="785812" y="2228850"/>
                </a:lnTo>
                <a:lnTo>
                  <a:pt x="766762" y="2233612"/>
                </a:lnTo>
                <a:lnTo>
                  <a:pt x="661987" y="2295525"/>
                </a:lnTo>
                <a:lnTo>
                  <a:pt x="609600" y="2319337"/>
                </a:lnTo>
                <a:lnTo>
                  <a:pt x="547687" y="2343150"/>
                </a:lnTo>
                <a:lnTo>
                  <a:pt x="457200" y="2405062"/>
                </a:lnTo>
                <a:lnTo>
                  <a:pt x="396875" y="2446337"/>
                </a:lnTo>
                <a:lnTo>
                  <a:pt x="312737" y="2500312"/>
                </a:lnTo>
                <a:lnTo>
                  <a:pt x="188912" y="2590800"/>
                </a:lnTo>
                <a:lnTo>
                  <a:pt x="76200" y="2662237"/>
                </a:lnTo>
                <a:lnTo>
                  <a:pt x="38100" y="2671762"/>
                </a:lnTo>
                <a:lnTo>
                  <a:pt x="0" y="2738437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903C24C6-A25D-2866-BBB0-2F5A732FE894}"/>
              </a:ext>
            </a:extLst>
          </p:cNvPr>
          <p:cNvSpPr/>
          <p:nvPr/>
        </p:nvSpPr>
        <p:spPr bwMode="auto">
          <a:xfrm>
            <a:off x="3295650" y="2938463"/>
            <a:ext cx="5395913" cy="2376487"/>
          </a:xfrm>
          <a:custGeom>
            <a:avLst/>
            <a:gdLst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28788 w 5376863"/>
              <a:gd name="connsiteY76" fmla="*/ 1552575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300163 w 5376863"/>
              <a:gd name="connsiteY87" fmla="*/ 1743075 h 2376487"/>
              <a:gd name="connsiteX88" fmla="*/ 1290638 w 5376863"/>
              <a:gd name="connsiteY88" fmla="*/ 1781175 h 2376487"/>
              <a:gd name="connsiteX89" fmla="*/ 1252538 w 5376863"/>
              <a:gd name="connsiteY89" fmla="*/ 1771650 h 2376487"/>
              <a:gd name="connsiteX90" fmla="*/ 1123950 w 5376863"/>
              <a:gd name="connsiteY90" fmla="*/ 1819275 h 2376487"/>
              <a:gd name="connsiteX91" fmla="*/ 1090613 w 5376863"/>
              <a:gd name="connsiteY91" fmla="*/ 1857375 h 2376487"/>
              <a:gd name="connsiteX92" fmla="*/ 1004888 w 5376863"/>
              <a:gd name="connsiteY92" fmla="*/ 186690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19300 h 2376487"/>
              <a:gd name="connsiteX99" fmla="*/ 5048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28788 w 5376863"/>
              <a:gd name="connsiteY76" fmla="*/ 1552575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300163 w 5376863"/>
              <a:gd name="connsiteY87" fmla="*/ 1743075 h 2376487"/>
              <a:gd name="connsiteX88" fmla="*/ 1290638 w 5376863"/>
              <a:gd name="connsiteY88" fmla="*/ 1781175 h 2376487"/>
              <a:gd name="connsiteX89" fmla="*/ 1252538 w 5376863"/>
              <a:gd name="connsiteY89" fmla="*/ 1771650 h 2376487"/>
              <a:gd name="connsiteX90" fmla="*/ 1123950 w 5376863"/>
              <a:gd name="connsiteY90" fmla="*/ 1819275 h 2376487"/>
              <a:gd name="connsiteX91" fmla="*/ 1090613 w 5376863"/>
              <a:gd name="connsiteY91" fmla="*/ 1857375 h 2376487"/>
              <a:gd name="connsiteX92" fmla="*/ 1004888 w 5376863"/>
              <a:gd name="connsiteY92" fmla="*/ 186690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048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28788 w 5376863"/>
              <a:gd name="connsiteY76" fmla="*/ 1552575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300163 w 5376863"/>
              <a:gd name="connsiteY87" fmla="*/ 1743075 h 2376487"/>
              <a:gd name="connsiteX88" fmla="*/ 1290638 w 5376863"/>
              <a:gd name="connsiteY88" fmla="*/ 1781175 h 2376487"/>
              <a:gd name="connsiteX89" fmla="*/ 1252538 w 5376863"/>
              <a:gd name="connsiteY89" fmla="*/ 1771650 h 2376487"/>
              <a:gd name="connsiteX90" fmla="*/ 1123950 w 5376863"/>
              <a:gd name="connsiteY90" fmla="*/ 1819275 h 2376487"/>
              <a:gd name="connsiteX91" fmla="*/ 1090613 w 5376863"/>
              <a:gd name="connsiteY91" fmla="*/ 1857375 h 2376487"/>
              <a:gd name="connsiteX92" fmla="*/ 1004888 w 5376863"/>
              <a:gd name="connsiteY92" fmla="*/ 186690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28788 w 5376863"/>
              <a:gd name="connsiteY76" fmla="*/ 1552575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300163 w 5376863"/>
              <a:gd name="connsiteY87" fmla="*/ 1743075 h 2376487"/>
              <a:gd name="connsiteX88" fmla="*/ 1290638 w 5376863"/>
              <a:gd name="connsiteY88" fmla="*/ 1781175 h 2376487"/>
              <a:gd name="connsiteX89" fmla="*/ 1252538 w 5376863"/>
              <a:gd name="connsiteY89" fmla="*/ 1771650 h 2376487"/>
              <a:gd name="connsiteX90" fmla="*/ 1123950 w 5376863"/>
              <a:gd name="connsiteY90" fmla="*/ 1819275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28788 w 5376863"/>
              <a:gd name="connsiteY76" fmla="*/ 1552575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300163 w 5376863"/>
              <a:gd name="connsiteY87" fmla="*/ 1743075 h 2376487"/>
              <a:gd name="connsiteX88" fmla="*/ 1290638 w 5376863"/>
              <a:gd name="connsiteY88" fmla="*/ 1781175 h 2376487"/>
              <a:gd name="connsiteX89" fmla="*/ 1252538 w 5376863"/>
              <a:gd name="connsiteY89" fmla="*/ 1771650 h 2376487"/>
              <a:gd name="connsiteX90" fmla="*/ 1130300 w 5376863"/>
              <a:gd name="connsiteY90" fmla="*/ 1828800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28788 w 5376863"/>
              <a:gd name="connsiteY76" fmla="*/ 1552575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300163 w 5376863"/>
              <a:gd name="connsiteY87" fmla="*/ 1743075 h 2376487"/>
              <a:gd name="connsiteX88" fmla="*/ 1290638 w 5376863"/>
              <a:gd name="connsiteY88" fmla="*/ 1781175 h 2376487"/>
              <a:gd name="connsiteX89" fmla="*/ 1252538 w 5376863"/>
              <a:gd name="connsiteY89" fmla="*/ 1781175 h 2376487"/>
              <a:gd name="connsiteX90" fmla="*/ 1130300 w 5376863"/>
              <a:gd name="connsiteY90" fmla="*/ 1828800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28788 w 5376863"/>
              <a:gd name="connsiteY76" fmla="*/ 1552575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296988 w 5376863"/>
              <a:gd name="connsiteY87" fmla="*/ 1758950 h 2376487"/>
              <a:gd name="connsiteX88" fmla="*/ 1290638 w 5376863"/>
              <a:gd name="connsiteY88" fmla="*/ 1781175 h 2376487"/>
              <a:gd name="connsiteX89" fmla="*/ 1252538 w 5376863"/>
              <a:gd name="connsiteY89" fmla="*/ 1781175 h 2376487"/>
              <a:gd name="connsiteX90" fmla="*/ 1130300 w 5376863"/>
              <a:gd name="connsiteY90" fmla="*/ 1828800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41488 w 5376863"/>
              <a:gd name="connsiteY76" fmla="*/ 1562100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296988 w 5376863"/>
              <a:gd name="connsiteY87" fmla="*/ 1758950 h 2376487"/>
              <a:gd name="connsiteX88" fmla="*/ 1290638 w 5376863"/>
              <a:gd name="connsiteY88" fmla="*/ 1781175 h 2376487"/>
              <a:gd name="connsiteX89" fmla="*/ 1252538 w 5376863"/>
              <a:gd name="connsiteY89" fmla="*/ 1781175 h 2376487"/>
              <a:gd name="connsiteX90" fmla="*/ 1130300 w 5376863"/>
              <a:gd name="connsiteY90" fmla="*/ 1828800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43150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5563 w 5376863"/>
              <a:gd name="connsiteY58" fmla="*/ 12192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41488 w 5376863"/>
              <a:gd name="connsiteY76" fmla="*/ 1562100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296988 w 5376863"/>
              <a:gd name="connsiteY87" fmla="*/ 1758950 h 2376487"/>
              <a:gd name="connsiteX88" fmla="*/ 1290638 w 5376863"/>
              <a:gd name="connsiteY88" fmla="*/ 1781175 h 2376487"/>
              <a:gd name="connsiteX89" fmla="*/ 1252538 w 5376863"/>
              <a:gd name="connsiteY89" fmla="*/ 1781175 h 2376487"/>
              <a:gd name="connsiteX90" fmla="*/ 1130300 w 5376863"/>
              <a:gd name="connsiteY90" fmla="*/ 1828800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52675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500438 w 5376863"/>
              <a:gd name="connsiteY39" fmla="*/ 804862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2388 w 5376863"/>
              <a:gd name="connsiteY58" fmla="*/ 12319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41488 w 5376863"/>
              <a:gd name="connsiteY76" fmla="*/ 1562100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296988 w 5376863"/>
              <a:gd name="connsiteY87" fmla="*/ 1758950 h 2376487"/>
              <a:gd name="connsiteX88" fmla="*/ 1290638 w 5376863"/>
              <a:gd name="connsiteY88" fmla="*/ 1781175 h 2376487"/>
              <a:gd name="connsiteX89" fmla="*/ 1252538 w 5376863"/>
              <a:gd name="connsiteY89" fmla="*/ 1781175 h 2376487"/>
              <a:gd name="connsiteX90" fmla="*/ 1130300 w 5376863"/>
              <a:gd name="connsiteY90" fmla="*/ 1828800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52675 h 2376487"/>
              <a:gd name="connsiteX109" fmla="*/ 0 w 5376863"/>
              <a:gd name="connsiteY109" fmla="*/ 2376487 h 2376487"/>
              <a:gd name="connsiteX0" fmla="*/ 5376863 w 5376863"/>
              <a:gd name="connsiteY0" fmla="*/ 0 h 2376487"/>
              <a:gd name="connsiteX1" fmla="*/ 5300663 w 5376863"/>
              <a:gd name="connsiteY1" fmla="*/ 52387 h 2376487"/>
              <a:gd name="connsiteX2" fmla="*/ 5238750 w 5376863"/>
              <a:gd name="connsiteY2" fmla="*/ 61912 h 2376487"/>
              <a:gd name="connsiteX3" fmla="*/ 5205413 w 5376863"/>
              <a:gd name="connsiteY3" fmla="*/ 76200 h 2376487"/>
              <a:gd name="connsiteX4" fmla="*/ 5157788 w 5376863"/>
              <a:gd name="connsiteY4" fmla="*/ 85725 h 2376487"/>
              <a:gd name="connsiteX5" fmla="*/ 5019675 w 5376863"/>
              <a:gd name="connsiteY5" fmla="*/ 166687 h 2376487"/>
              <a:gd name="connsiteX6" fmla="*/ 4986338 w 5376863"/>
              <a:gd name="connsiteY6" fmla="*/ 171450 h 2376487"/>
              <a:gd name="connsiteX7" fmla="*/ 4957763 w 5376863"/>
              <a:gd name="connsiteY7" fmla="*/ 195262 h 2376487"/>
              <a:gd name="connsiteX8" fmla="*/ 4924425 w 5376863"/>
              <a:gd name="connsiteY8" fmla="*/ 195262 h 2376487"/>
              <a:gd name="connsiteX9" fmla="*/ 4905375 w 5376863"/>
              <a:gd name="connsiteY9" fmla="*/ 223837 h 2376487"/>
              <a:gd name="connsiteX10" fmla="*/ 4848225 w 5376863"/>
              <a:gd name="connsiteY10" fmla="*/ 228600 h 2376487"/>
              <a:gd name="connsiteX11" fmla="*/ 4786313 w 5376863"/>
              <a:gd name="connsiteY11" fmla="*/ 261937 h 2376487"/>
              <a:gd name="connsiteX12" fmla="*/ 4733925 w 5376863"/>
              <a:gd name="connsiteY12" fmla="*/ 266700 h 2376487"/>
              <a:gd name="connsiteX13" fmla="*/ 4652963 w 5376863"/>
              <a:gd name="connsiteY13" fmla="*/ 333375 h 2376487"/>
              <a:gd name="connsiteX14" fmla="*/ 4557713 w 5376863"/>
              <a:gd name="connsiteY14" fmla="*/ 333375 h 2376487"/>
              <a:gd name="connsiteX15" fmla="*/ 4552950 w 5376863"/>
              <a:gd name="connsiteY15" fmla="*/ 342900 h 2376487"/>
              <a:gd name="connsiteX16" fmla="*/ 4481513 w 5376863"/>
              <a:gd name="connsiteY16" fmla="*/ 361950 h 2376487"/>
              <a:gd name="connsiteX17" fmla="*/ 4429125 w 5376863"/>
              <a:gd name="connsiteY17" fmla="*/ 376237 h 2376487"/>
              <a:gd name="connsiteX18" fmla="*/ 4395788 w 5376863"/>
              <a:gd name="connsiteY18" fmla="*/ 400050 h 2376487"/>
              <a:gd name="connsiteX19" fmla="*/ 4305300 w 5376863"/>
              <a:gd name="connsiteY19" fmla="*/ 428625 h 2376487"/>
              <a:gd name="connsiteX20" fmla="*/ 4276725 w 5376863"/>
              <a:gd name="connsiteY20" fmla="*/ 471487 h 2376487"/>
              <a:gd name="connsiteX21" fmla="*/ 4181475 w 5376863"/>
              <a:gd name="connsiteY21" fmla="*/ 476250 h 2376487"/>
              <a:gd name="connsiteX22" fmla="*/ 4157663 w 5376863"/>
              <a:gd name="connsiteY22" fmla="*/ 509587 h 2376487"/>
              <a:gd name="connsiteX23" fmla="*/ 4029075 w 5376863"/>
              <a:gd name="connsiteY23" fmla="*/ 547687 h 2376487"/>
              <a:gd name="connsiteX24" fmla="*/ 4014788 w 5376863"/>
              <a:gd name="connsiteY24" fmla="*/ 571500 h 2376487"/>
              <a:gd name="connsiteX25" fmla="*/ 3990975 w 5376863"/>
              <a:gd name="connsiteY25" fmla="*/ 571500 h 2376487"/>
              <a:gd name="connsiteX26" fmla="*/ 3976688 w 5376863"/>
              <a:gd name="connsiteY26" fmla="*/ 585787 h 2376487"/>
              <a:gd name="connsiteX27" fmla="*/ 3881438 w 5376863"/>
              <a:gd name="connsiteY27" fmla="*/ 595312 h 2376487"/>
              <a:gd name="connsiteX28" fmla="*/ 3862388 w 5376863"/>
              <a:gd name="connsiteY28" fmla="*/ 609600 h 2376487"/>
              <a:gd name="connsiteX29" fmla="*/ 3833813 w 5376863"/>
              <a:gd name="connsiteY29" fmla="*/ 614362 h 2376487"/>
              <a:gd name="connsiteX30" fmla="*/ 3810000 w 5376863"/>
              <a:gd name="connsiteY30" fmla="*/ 638175 h 2376487"/>
              <a:gd name="connsiteX31" fmla="*/ 3776663 w 5376863"/>
              <a:gd name="connsiteY31" fmla="*/ 638175 h 2376487"/>
              <a:gd name="connsiteX32" fmla="*/ 3771900 w 5376863"/>
              <a:gd name="connsiteY32" fmla="*/ 666750 h 2376487"/>
              <a:gd name="connsiteX33" fmla="*/ 3743325 w 5376863"/>
              <a:gd name="connsiteY33" fmla="*/ 676275 h 2376487"/>
              <a:gd name="connsiteX34" fmla="*/ 3733800 w 5376863"/>
              <a:gd name="connsiteY34" fmla="*/ 704850 h 2376487"/>
              <a:gd name="connsiteX35" fmla="*/ 3681413 w 5376863"/>
              <a:gd name="connsiteY35" fmla="*/ 714375 h 2376487"/>
              <a:gd name="connsiteX36" fmla="*/ 3624263 w 5376863"/>
              <a:gd name="connsiteY36" fmla="*/ 738187 h 2376487"/>
              <a:gd name="connsiteX37" fmla="*/ 3567113 w 5376863"/>
              <a:gd name="connsiteY37" fmla="*/ 742950 h 2376487"/>
              <a:gd name="connsiteX38" fmla="*/ 3495675 w 5376863"/>
              <a:gd name="connsiteY38" fmla="*/ 790575 h 2376487"/>
              <a:gd name="connsiteX39" fmla="*/ 3487738 w 5376863"/>
              <a:gd name="connsiteY39" fmla="*/ 814387 h 2376487"/>
              <a:gd name="connsiteX40" fmla="*/ 3448050 w 5376863"/>
              <a:gd name="connsiteY40" fmla="*/ 814387 h 2376487"/>
              <a:gd name="connsiteX41" fmla="*/ 3376613 w 5376863"/>
              <a:gd name="connsiteY41" fmla="*/ 852487 h 2376487"/>
              <a:gd name="connsiteX42" fmla="*/ 3319463 w 5376863"/>
              <a:gd name="connsiteY42" fmla="*/ 900112 h 2376487"/>
              <a:gd name="connsiteX43" fmla="*/ 3252788 w 5376863"/>
              <a:gd name="connsiteY43" fmla="*/ 923925 h 2376487"/>
              <a:gd name="connsiteX44" fmla="*/ 3181350 w 5376863"/>
              <a:gd name="connsiteY44" fmla="*/ 957262 h 2376487"/>
              <a:gd name="connsiteX45" fmla="*/ 3124200 w 5376863"/>
              <a:gd name="connsiteY45" fmla="*/ 985837 h 2376487"/>
              <a:gd name="connsiteX46" fmla="*/ 3019425 w 5376863"/>
              <a:gd name="connsiteY46" fmla="*/ 1023937 h 2376487"/>
              <a:gd name="connsiteX47" fmla="*/ 3014663 w 5376863"/>
              <a:gd name="connsiteY47" fmla="*/ 1038225 h 2376487"/>
              <a:gd name="connsiteX48" fmla="*/ 2981325 w 5376863"/>
              <a:gd name="connsiteY48" fmla="*/ 1052512 h 2376487"/>
              <a:gd name="connsiteX49" fmla="*/ 2947988 w 5376863"/>
              <a:gd name="connsiteY49" fmla="*/ 1081087 h 2376487"/>
              <a:gd name="connsiteX50" fmla="*/ 2900363 w 5376863"/>
              <a:gd name="connsiteY50" fmla="*/ 1095375 h 2376487"/>
              <a:gd name="connsiteX51" fmla="*/ 2862263 w 5376863"/>
              <a:gd name="connsiteY51" fmla="*/ 1104900 h 2376487"/>
              <a:gd name="connsiteX52" fmla="*/ 2819400 w 5376863"/>
              <a:gd name="connsiteY52" fmla="*/ 1138237 h 2376487"/>
              <a:gd name="connsiteX53" fmla="*/ 2776538 w 5376863"/>
              <a:gd name="connsiteY53" fmla="*/ 1152525 h 2376487"/>
              <a:gd name="connsiteX54" fmla="*/ 2728913 w 5376863"/>
              <a:gd name="connsiteY54" fmla="*/ 1176337 h 2376487"/>
              <a:gd name="connsiteX55" fmla="*/ 2690813 w 5376863"/>
              <a:gd name="connsiteY55" fmla="*/ 1195387 h 2376487"/>
              <a:gd name="connsiteX56" fmla="*/ 2657475 w 5376863"/>
              <a:gd name="connsiteY56" fmla="*/ 1219200 h 2376487"/>
              <a:gd name="connsiteX57" fmla="*/ 2628900 w 5376863"/>
              <a:gd name="connsiteY57" fmla="*/ 1219200 h 2376487"/>
              <a:gd name="connsiteX58" fmla="*/ 2592388 w 5376863"/>
              <a:gd name="connsiteY58" fmla="*/ 1231900 h 2376487"/>
              <a:gd name="connsiteX59" fmla="*/ 2566988 w 5376863"/>
              <a:gd name="connsiteY59" fmla="*/ 1247775 h 2376487"/>
              <a:gd name="connsiteX60" fmla="*/ 2490788 w 5376863"/>
              <a:gd name="connsiteY60" fmla="*/ 1266825 h 2376487"/>
              <a:gd name="connsiteX61" fmla="*/ 2447925 w 5376863"/>
              <a:gd name="connsiteY61" fmla="*/ 1285875 h 2376487"/>
              <a:gd name="connsiteX62" fmla="*/ 2433638 w 5376863"/>
              <a:gd name="connsiteY62" fmla="*/ 1295400 h 2376487"/>
              <a:gd name="connsiteX63" fmla="*/ 2400300 w 5376863"/>
              <a:gd name="connsiteY63" fmla="*/ 1295400 h 2376487"/>
              <a:gd name="connsiteX64" fmla="*/ 2338388 w 5376863"/>
              <a:gd name="connsiteY64" fmla="*/ 1323975 h 2376487"/>
              <a:gd name="connsiteX65" fmla="*/ 2309813 w 5376863"/>
              <a:gd name="connsiteY65" fmla="*/ 1323975 h 2376487"/>
              <a:gd name="connsiteX66" fmla="*/ 2266950 w 5376863"/>
              <a:gd name="connsiteY66" fmla="*/ 1352550 h 2376487"/>
              <a:gd name="connsiteX67" fmla="*/ 2171700 w 5376863"/>
              <a:gd name="connsiteY67" fmla="*/ 1395412 h 2376487"/>
              <a:gd name="connsiteX68" fmla="*/ 2119313 w 5376863"/>
              <a:gd name="connsiteY68" fmla="*/ 1409700 h 2376487"/>
              <a:gd name="connsiteX69" fmla="*/ 2043113 w 5376863"/>
              <a:gd name="connsiteY69" fmla="*/ 1428750 h 2376487"/>
              <a:gd name="connsiteX70" fmla="*/ 2024063 w 5376863"/>
              <a:gd name="connsiteY70" fmla="*/ 1443037 h 2376487"/>
              <a:gd name="connsiteX71" fmla="*/ 1952625 w 5376863"/>
              <a:gd name="connsiteY71" fmla="*/ 1471612 h 2376487"/>
              <a:gd name="connsiteX72" fmla="*/ 1895475 w 5376863"/>
              <a:gd name="connsiteY72" fmla="*/ 1495425 h 2376487"/>
              <a:gd name="connsiteX73" fmla="*/ 1890713 w 5376863"/>
              <a:gd name="connsiteY73" fmla="*/ 1509712 h 2376487"/>
              <a:gd name="connsiteX74" fmla="*/ 1819275 w 5376863"/>
              <a:gd name="connsiteY74" fmla="*/ 1514475 h 2376487"/>
              <a:gd name="connsiteX75" fmla="*/ 1781175 w 5376863"/>
              <a:gd name="connsiteY75" fmla="*/ 1538287 h 2376487"/>
              <a:gd name="connsiteX76" fmla="*/ 1741488 w 5376863"/>
              <a:gd name="connsiteY76" fmla="*/ 1562100 h 2376487"/>
              <a:gd name="connsiteX77" fmla="*/ 1724025 w 5376863"/>
              <a:gd name="connsiteY77" fmla="*/ 1581150 h 2376487"/>
              <a:gd name="connsiteX78" fmla="*/ 1724025 w 5376863"/>
              <a:gd name="connsiteY78" fmla="*/ 1581150 h 2376487"/>
              <a:gd name="connsiteX79" fmla="*/ 1700213 w 5376863"/>
              <a:gd name="connsiteY79" fmla="*/ 1576387 h 2376487"/>
              <a:gd name="connsiteX80" fmla="*/ 1609725 w 5376863"/>
              <a:gd name="connsiteY80" fmla="*/ 1619250 h 2376487"/>
              <a:gd name="connsiteX81" fmla="*/ 1562100 w 5376863"/>
              <a:gd name="connsiteY81" fmla="*/ 1657350 h 2376487"/>
              <a:gd name="connsiteX82" fmla="*/ 1514475 w 5376863"/>
              <a:gd name="connsiteY82" fmla="*/ 1685925 h 2376487"/>
              <a:gd name="connsiteX83" fmla="*/ 1452563 w 5376863"/>
              <a:gd name="connsiteY83" fmla="*/ 1704975 h 2376487"/>
              <a:gd name="connsiteX84" fmla="*/ 1414463 w 5376863"/>
              <a:gd name="connsiteY84" fmla="*/ 1719262 h 2376487"/>
              <a:gd name="connsiteX85" fmla="*/ 1381125 w 5376863"/>
              <a:gd name="connsiteY85" fmla="*/ 1714500 h 2376487"/>
              <a:gd name="connsiteX86" fmla="*/ 1347788 w 5376863"/>
              <a:gd name="connsiteY86" fmla="*/ 1733550 h 2376487"/>
              <a:gd name="connsiteX87" fmla="*/ 1296988 w 5376863"/>
              <a:gd name="connsiteY87" fmla="*/ 1758950 h 2376487"/>
              <a:gd name="connsiteX88" fmla="*/ 1290638 w 5376863"/>
              <a:gd name="connsiteY88" fmla="*/ 1781175 h 2376487"/>
              <a:gd name="connsiteX89" fmla="*/ 1252538 w 5376863"/>
              <a:gd name="connsiteY89" fmla="*/ 1781175 h 2376487"/>
              <a:gd name="connsiteX90" fmla="*/ 1130300 w 5376863"/>
              <a:gd name="connsiteY90" fmla="*/ 1828800 h 2376487"/>
              <a:gd name="connsiteX91" fmla="*/ 1090613 w 5376863"/>
              <a:gd name="connsiteY91" fmla="*/ 1857375 h 2376487"/>
              <a:gd name="connsiteX92" fmla="*/ 995363 w 5376863"/>
              <a:gd name="connsiteY92" fmla="*/ 1873250 h 2376487"/>
              <a:gd name="connsiteX93" fmla="*/ 923925 w 5376863"/>
              <a:gd name="connsiteY93" fmla="*/ 1905000 h 2376487"/>
              <a:gd name="connsiteX94" fmla="*/ 852488 w 5376863"/>
              <a:gd name="connsiteY94" fmla="*/ 1933575 h 2376487"/>
              <a:gd name="connsiteX95" fmla="*/ 833438 w 5376863"/>
              <a:gd name="connsiteY95" fmla="*/ 1966912 h 2376487"/>
              <a:gd name="connsiteX96" fmla="*/ 762000 w 5376863"/>
              <a:gd name="connsiteY96" fmla="*/ 1990725 h 2376487"/>
              <a:gd name="connsiteX97" fmla="*/ 733425 w 5376863"/>
              <a:gd name="connsiteY97" fmla="*/ 2014537 h 2376487"/>
              <a:gd name="connsiteX98" fmla="*/ 690563 w 5376863"/>
              <a:gd name="connsiteY98" fmla="*/ 2028825 h 2376487"/>
              <a:gd name="connsiteX99" fmla="*/ 517525 w 5376863"/>
              <a:gd name="connsiteY99" fmla="*/ 2124075 h 2376487"/>
              <a:gd name="connsiteX100" fmla="*/ 466725 w 5376863"/>
              <a:gd name="connsiteY100" fmla="*/ 2143125 h 2376487"/>
              <a:gd name="connsiteX101" fmla="*/ 404813 w 5376863"/>
              <a:gd name="connsiteY101" fmla="*/ 2176462 h 2376487"/>
              <a:gd name="connsiteX102" fmla="*/ 366713 w 5376863"/>
              <a:gd name="connsiteY102" fmla="*/ 2190750 h 2376487"/>
              <a:gd name="connsiteX103" fmla="*/ 338138 w 5376863"/>
              <a:gd name="connsiteY103" fmla="*/ 2219325 h 2376487"/>
              <a:gd name="connsiteX104" fmla="*/ 300038 w 5376863"/>
              <a:gd name="connsiteY104" fmla="*/ 2228850 h 2376487"/>
              <a:gd name="connsiteX105" fmla="*/ 252413 w 5376863"/>
              <a:gd name="connsiteY105" fmla="*/ 2257425 h 2376487"/>
              <a:gd name="connsiteX106" fmla="*/ 195263 w 5376863"/>
              <a:gd name="connsiteY106" fmla="*/ 2276475 h 2376487"/>
              <a:gd name="connsiteX107" fmla="*/ 128588 w 5376863"/>
              <a:gd name="connsiteY107" fmla="*/ 2324100 h 2376487"/>
              <a:gd name="connsiteX108" fmla="*/ 66675 w 5376863"/>
              <a:gd name="connsiteY108" fmla="*/ 2352675 h 2376487"/>
              <a:gd name="connsiteX109" fmla="*/ 0 w 5376863"/>
              <a:gd name="connsiteY109" fmla="*/ 2376487 h 2376487"/>
              <a:gd name="connsiteX0" fmla="*/ 5395913 w 5395913"/>
              <a:gd name="connsiteY0" fmla="*/ 0 h 2376487"/>
              <a:gd name="connsiteX1" fmla="*/ 5300663 w 5395913"/>
              <a:gd name="connsiteY1" fmla="*/ 52387 h 2376487"/>
              <a:gd name="connsiteX2" fmla="*/ 5238750 w 5395913"/>
              <a:gd name="connsiteY2" fmla="*/ 61912 h 2376487"/>
              <a:gd name="connsiteX3" fmla="*/ 5205413 w 5395913"/>
              <a:gd name="connsiteY3" fmla="*/ 76200 h 2376487"/>
              <a:gd name="connsiteX4" fmla="*/ 5157788 w 5395913"/>
              <a:gd name="connsiteY4" fmla="*/ 85725 h 2376487"/>
              <a:gd name="connsiteX5" fmla="*/ 5019675 w 5395913"/>
              <a:gd name="connsiteY5" fmla="*/ 166687 h 2376487"/>
              <a:gd name="connsiteX6" fmla="*/ 4986338 w 5395913"/>
              <a:gd name="connsiteY6" fmla="*/ 171450 h 2376487"/>
              <a:gd name="connsiteX7" fmla="*/ 4957763 w 5395913"/>
              <a:gd name="connsiteY7" fmla="*/ 195262 h 2376487"/>
              <a:gd name="connsiteX8" fmla="*/ 4924425 w 5395913"/>
              <a:gd name="connsiteY8" fmla="*/ 195262 h 2376487"/>
              <a:gd name="connsiteX9" fmla="*/ 4905375 w 5395913"/>
              <a:gd name="connsiteY9" fmla="*/ 223837 h 2376487"/>
              <a:gd name="connsiteX10" fmla="*/ 4848225 w 5395913"/>
              <a:gd name="connsiteY10" fmla="*/ 228600 h 2376487"/>
              <a:gd name="connsiteX11" fmla="*/ 4786313 w 5395913"/>
              <a:gd name="connsiteY11" fmla="*/ 261937 h 2376487"/>
              <a:gd name="connsiteX12" fmla="*/ 4733925 w 5395913"/>
              <a:gd name="connsiteY12" fmla="*/ 266700 h 2376487"/>
              <a:gd name="connsiteX13" fmla="*/ 4652963 w 5395913"/>
              <a:gd name="connsiteY13" fmla="*/ 333375 h 2376487"/>
              <a:gd name="connsiteX14" fmla="*/ 4557713 w 5395913"/>
              <a:gd name="connsiteY14" fmla="*/ 333375 h 2376487"/>
              <a:gd name="connsiteX15" fmla="*/ 4552950 w 5395913"/>
              <a:gd name="connsiteY15" fmla="*/ 342900 h 2376487"/>
              <a:gd name="connsiteX16" fmla="*/ 4481513 w 5395913"/>
              <a:gd name="connsiteY16" fmla="*/ 361950 h 2376487"/>
              <a:gd name="connsiteX17" fmla="*/ 4429125 w 5395913"/>
              <a:gd name="connsiteY17" fmla="*/ 376237 h 2376487"/>
              <a:gd name="connsiteX18" fmla="*/ 4395788 w 5395913"/>
              <a:gd name="connsiteY18" fmla="*/ 400050 h 2376487"/>
              <a:gd name="connsiteX19" fmla="*/ 4305300 w 5395913"/>
              <a:gd name="connsiteY19" fmla="*/ 428625 h 2376487"/>
              <a:gd name="connsiteX20" fmla="*/ 4276725 w 5395913"/>
              <a:gd name="connsiteY20" fmla="*/ 471487 h 2376487"/>
              <a:gd name="connsiteX21" fmla="*/ 4181475 w 5395913"/>
              <a:gd name="connsiteY21" fmla="*/ 476250 h 2376487"/>
              <a:gd name="connsiteX22" fmla="*/ 4157663 w 5395913"/>
              <a:gd name="connsiteY22" fmla="*/ 509587 h 2376487"/>
              <a:gd name="connsiteX23" fmla="*/ 4029075 w 5395913"/>
              <a:gd name="connsiteY23" fmla="*/ 547687 h 2376487"/>
              <a:gd name="connsiteX24" fmla="*/ 4014788 w 5395913"/>
              <a:gd name="connsiteY24" fmla="*/ 571500 h 2376487"/>
              <a:gd name="connsiteX25" fmla="*/ 3990975 w 5395913"/>
              <a:gd name="connsiteY25" fmla="*/ 571500 h 2376487"/>
              <a:gd name="connsiteX26" fmla="*/ 3976688 w 5395913"/>
              <a:gd name="connsiteY26" fmla="*/ 585787 h 2376487"/>
              <a:gd name="connsiteX27" fmla="*/ 3881438 w 5395913"/>
              <a:gd name="connsiteY27" fmla="*/ 595312 h 2376487"/>
              <a:gd name="connsiteX28" fmla="*/ 3862388 w 5395913"/>
              <a:gd name="connsiteY28" fmla="*/ 609600 h 2376487"/>
              <a:gd name="connsiteX29" fmla="*/ 3833813 w 5395913"/>
              <a:gd name="connsiteY29" fmla="*/ 614362 h 2376487"/>
              <a:gd name="connsiteX30" fmla="*/ 3810000 w 5395913"/>
              <a:gd name="connsiteY30" fmla="*/ 638175 h 2376487"/>
              <a:gd name="connsiteX31" fmla="*/ 3776663 w 5395913"/>
              <a:gd name="connsiteY31" fmla="*/ 638175 h 2376487"/>
              <a:gd name="connsiteX32" fmla="*/ 3771900 w 5395913"/>
              <a:gd name="connsiteY32" fmla="*/ 666750 h 2376487"/>
              <a:gd name="connsiteX33" fmla="*/ 3743325 w 5395913"/>
              <a:gd name="connsiteY33" fmla="*/ 676275 h 2376487"/>
              <a:gd name="connsiteX34" fmla="*/ 3733800 w 5395913"/>
              <a:gd name="connsiteY34" fmla="*/ 704850 h 2376487"/>
              <a:gd name="connsiteX35" fmla="*/ 3681413 w 5395913"/>
              <a:gd name="connsiteY35" fmla="*/ 714375 h 2376487"/>
              <a:gd name="connsiteX36" fmla="*/ 3624263 w 5395913"/>
              <a:gd name="connsiteY36" fmla="*/ 738187 h 2376487"/>
              <a:gd name="connsiteX37" fmla="*/ 3567113 w 5395913"/>
              <a:gd name="connsiteY37" fmla="*/ 742950 h 2376487"/>
              <a:gd name="connsiteX38" fmla="*/ 3495675 w 5395913"/>
              <a:gd name="connsiteY38" fmla="*/ 790575 h 2376487"/>
              <a:gd name="connsiteX39" fmla="*/ 3487738 w 5395913"/>
              <a:gd name="connsiteY39" fmla="*/ 814387 h 2376487"/>
              <a:gd name="connsiteX40" fmla="*/ 3448050 w 5395913"/>
              <a:gd name="connsiteY40" fmla="*/ 814387 h 2376487"/>
              <a:gd name="connsiteX41" fmla="*/ 3376613 w 5395913"/>
              <a:gd name="connsiteY41" fmla="*/ 852487 h 2376487"/>
              <a:gd name="connsiteX42" fmla="*/ 3319463 w 5395913"/>
              <a:gd name="connsiteY42" fmla="*/ 900112 h 2376487"/>
              <a:gd name="connsiteX43" fmla="*/ 3252788 w 5395913"/>
              <a:gd name="connsiteY43" fmla="*/ 923925 h 2376487"/>
              <a:gd name="connsiteX44" fmla="*/ 3181350 w 5395913"/>
              <a:gd name="connsiteY44" fmla="*/ 957262 h 2376487"/>
              <a:gd name="connsiteX45" fmla="*/ 3124200 w 5395913"/>
              <a:gd name="connsiteY45" fmla="*/ 985837 h 2376487"/>
              <a:gd name="connsiteX46" fmla="*/ 3019425 w 5395913"/>
              <a:gd name="connsiteY46" fmla="*/ 1023937 h 2376487"/>
              <a:gd name="connsiteX47" fmla="*/ 3014663 w 5395913"/>
              <a:gd name="connsiteY47" fmla="*/ 1038225 h 2376487"/>
              <a:gd name="connsiteX48" fmla="*/ 2981325 w 5395913"/>
              <a:gd name="connsiteY48" fmla="*/ 1052512 h 2376487"/>
              <a:gd name="connsiteX49" fmla="*/ 2947988 w 5395913"/>
              <a:gd name="connsiteY49" fmla="*/ 1081087 h 2376487"/>
              <a:gd name="connsiteX50" fmla="*/ 2900363 w 5395913"/>
              <a:gd name="connsiteY50" fmla="*/ 1095375 h 2376487"/>
              <a:gd name="connsiteX51" fmla="*/ 2862263 w 5395913"/>
              <a:gd name="connsiteY51" fmla="*/ 1104900 h 2376487"/>
              <a:gd name="connsiteX52" fmla="*/ 2819400 w 5395913"/>
              <a:gd name="connsiteY52" fmla="*/ 1138237 h 2376487"/>
              <a:gd name="connsiteX53" fmla="*/ 2776538 w 5395913"/>
              <a:gd name="connsiteY53" fmla="*/ 1152525 h 2376487"/>
              <a:gd name="connsiteX54" fmla="*/ 2728913 w 5395913"/>
              <a:gd name="connsiteY54" fmla="*/ 1176337 h 2376487"/>
              <a:gd name="connsiteX55" fmla="*/ 2690813 w 5395913"/>
              <a:gd name="connsiteY55" fmla="*/ 1195387 h 2376487"/>
              <a:gd name="connsiteX56" fmla="*/ 2657475 w 5395913"/>
              <a:gd name="connsiteY56" fmla="*/ 1219200 h 2376487"/>
              <a:gd name="connsiteX57" fmla="*/ 2628900 w 5395913"/>
              <a:gd name="connsiteY57" fmla="*/ 1219200 h 2376487"/>
              <a:gd name="connsiteX58" fmla="*/ 2592388 w 5395913"/>
              <a:gd name="connsiteY58" fmla="*/ 1231900 h 2376487"/>
              <a:gd name="connsiteX59" fmla="*/ 2566988 w 5395913"/>
              <a:gd name="connsiteY59" fmla="*/ 1247775 h 2376487"/>
              <a:gd name="connsiteX60" fmla="*/ 2490788 w 5395913"/>
              <a:gd name="connsiteY60" fmla="*/ 1266825 h 2376487"/>
              <a:gd name="connsiteX61" fmla="*/ 2447925 w 5395913"/>
              <a:gd name="connsiteY61" fmla="*/ 1285875 h 2376487"/>
              <a:gd name="connsiteX62" fmla="*/ 2433638 w 5395913"/>
              <a:gd name="connsiteY62" fmla="*/ 1295400 h 2376487"/>
              <a:gd name="connsiteX63" fmla="*/ 2400300 w 5395913"/>
              <a:gd name="connsiteY63" fmla="*/ 1295400 h 2376487"/>
              <a:gd name="connsiteX64" fmla="*/ 2338388 w 5395913"/>
              <a:gd name="connsiteY64" fmla="*/ 1323975 h 2376487"/>
              <a:gd name="connsiteX65" fmla="*/ 2309813 w 5395913"/>
              <a:gd name="connsiteY65" fmla="*/ 1323975 h 2376487"/>
              <a:gd name="connsiteX66" fmla="*/ 2266950 w 5395913"/>
              <a:gd name="connsiteY66" fmla="*/ 1352550 h 2376487"/>
              <a:gd name="connsiteX67" fmla="*/ 2171700 w 5395913"/>
              <a:gd name="connsiteY67" fmla="*/ 1395412 h 2376487"/>
              <a:gd name="connsiteX68" fmla="*/ 2119313 w 5395913"/>
              <a:gd name="connsiteY68" fmla="*/ 1409700 h 2376487"/>
              <a:gd name="connsiteX69" fmla="*/ 2043113 w 5395913"/>
              <a:gd name="connsiteY69" fmla="*/ 1428750 h 2376487"/>
              <a:gd name="connsiteX70" fmla="*/ 2024063 w 5395913"/>
              <a:gd name="connsiteY70" fmla="*/ 1443037 h 2376487"/>
              <a:gd name="connsiteX71" fmla="*/ 1952625 w 5395913"/>
              <a:gd name="connsiteY71" fmla="*/ 1471612 h 2376487"/>
              <a:gd name="connsiteX72" fmla="*/ 1895475 w 5395913"/>
              <a:gd name="connsiteY72" fmla="*/ 1495425 h 2376487"/>
              <a:gd name="connsiteX73" fmla="*/ 1890713 w 5395913"/>
              <a:gd name="connsiteY73" fmla="*/ 1509712 h 2376487"/>
              <a:gd name="connsiteX74" fmla="*/ 1819275 w 5395913"/>
              <a:gd name="connsiteY74" fmla="*/ 1514475 h 2376487"/>
              <a:gd name="connsiteX75" fmla="*/ 1781175 w 5395913"/>
              <a:gd name="connsiteY75" fmla="*/ 1538287 h 2376487"/>
              <a:gd name="connsiteX76" fmla="*/ 1741488 w 5395913"/>
              <a:gd name="connsiteY76" fmla="*/ 1562100 h 2376487"/>
              <a:gd name="connsiteX77" fmla="*/ 1724025 w 5395913"/>
              <a:gd name="connsiteY77" fmla="*/ 1581150 h 2376487"/>
              <a:gd name="connsiteX78" fmla="*/ 1724025 w 5395913"/>
              <a:gd name="connsiteY78" fmla="*/ 1581150 h 2376487"/>
              <a:gd name="connsiteX79" fmla="*/ 1700213 w 5395913"/>
              <a:gd name="connsiteY79" fmla="*/ 1576387 h 2376487"/>
              <a:gd name="connsiteX80" fmla="*/ 1609725 w 5395913"/>
              <a:gd name="connsiteY80" fmla="*/ 1619250 h 2376487"/>
              <a:gd name="connsiteX81" fmla="*/ 1562100 w 5395913"/>
              <a:gd name="connsiteY81" fmla="*/ 1657350 h 2376487"/>
              <a:gd name="connsiteX82" fmla="*/ 1514475 w 5395913"/>
              <a:gd name="connsiteY82" fmla="*/ 1685925 h 2376487"/>
              <a:gd name="connsiteX83" fmla="*/ 1452563 w 5395913"/>
              <a:gd name="connsiteY83" fmla="*/ 1704975 h 2376487"/>
              <a:gd name="connsiteX84" fmla="*/ 1414463 w 5395913"/>
              <a:gd name="connsiteY84" fmla="*/ 1719262 h 2376487"/>
              <a:gd name="connsiteX85" fmla="*/ 1381125 w 5395913"/>
              <a:gd name="connsiteY85" fmla="*/ 1714500 h 2376487"/>
              <a:gd name="connsiteX86" fmla="*/ 1347788 w 5395913"/>
              <a:gd name="connsiteY86" fmla="*/ 1733550 h 2376487"/>
              <a:gd name="connsiteX87" fmla="*/ 1296988 w 5395913"/>
              <a:gd name="connsiteY87" fmla="*/ 1758950 h 2376487"/>
              <a:gd name="connsiteX88" fmla="*/ 1290638 w 5395913"/>
              <a:gd name="connsiteY88" fmla="*/ 1781175 h 2376487"/>
              <a:gd name="connsiteX89" fmla="*/ 1252538 w 5395913"/>
              <a:gd name="connsiteY89" fmla="*/ 1781175 h 2376487"/>
              <a:gd name="connsiteX90" fmla="*/ 1130300 w 5395913"/>
              <a:gd name="connsiteY90" fmla="*/ 1828800 h 2376487"/>
              <a:gd name="connsiteX91" fmla="*/ 1090613 w 5395913"/>
              <a:gd name="connsiteY91" fmla="*/ 1857375 h 2376487"/>
              <a:gd name="connsiteX92" fmla="*/ 995363 w 5395913"/>
              <a:gd name="connsiteY92" fmla="*/ 1873250 h 2376487"/>
              <a:gd name="connsiteX93" fmla="*/ 923925 w 5395913"/>
              <a:gd name="connsiteY93" fmla="*/ 1905000 h 2376487"/>
              <a:gd name="connsiteX94" fmla="*/ 852488 w 5395913"/>
              <a:gd name="connsiteY94" fmla="*/ 1933575 h 2376487"/>
              <a:gd name="connsiteX95" fmla="*/ 833438 w 5395913"/>
              <a:gd name="connsiteY95" fmla="*/ 1966912 h 2376487"/>
              <a:gd name="connsiteX96" fmla="*/ 762000 w 5395913"/>
              <a:gd name="connsiteY96" fmla="*/ 1990725 h 2376487"/>
              <a:gd name="connsiteX97" fmla="*/ 733425 w 5395913"/>
              <a:gd name="connsiteY97" fmla="*/ 2014537 h 2376487"/>
              <a:gd name="connsiteX98" fmla="*/ 690563 w 5395913"/>
              <a:gd name="connsiteY98" fmla="*/ 2028825 h 2376487"/>
              <a:gd name="connsiteX99" fmla="*/ 517525 w 5395913"/>
              <a:gd name="connsiteY99" fmla="*/ 2124075 h 2376487"/>
              <a:gd name="connsiteX100" fmla="*/ 466725 w 5395913"/>
              <a:gd name="connsiteY100" fmla="*/ 2143125 h 2376487"/>
              <a:gd name="connsiteX101" fmla="*/ 404813 w 5395913"/>
              <a:gd name="connsiteY101" fmla="*/ 2176462 h 2376487"/>
              <a:gd name="connsiteX102" fmla="*/ 366713 w 5395913"/>
              <a:gd name="connsiteY102" fmla="*/ 2190750 h 2376487"/>
              <a:gd name="connsiteX103" fmla="*/ 338138 w 5395913"/>
              <a:gd name="connsiteY103" fmla="*/ 2219325 h 2376487"/>
              <a:gd name="connsiteX104" fmla="*/ 300038 w 5395913"/>
              <a:gd name="connsiteY104" fmla="*/ 2228850 h 2376487"/>
              <a:gd name="connsiteX105" fmla="*/ 252413 w 5395913"/>
              <a:gd name="connsiteY105" fmla="*/ 2257425 h 2376487"/>
              <a:gd name="connsiteX106" fmla="*/ 195263 w 5395913"/>
              <a:gd name="connsiteY106" fmla="*/ 2276475 h 2376487"/>
              <a:gd name="connsiteX107" fmla="*/ 128588 w 5395913"/>
              <a:gd name="connsiteY107" fmla="*/ 2324100 h 2376487"/>
              <a:gd name="connsiteX108" fmla="*/ 66675 w 5395913"/>
              <a:gd name="connsiteY108" fmla="*/ 2352675 h 2376487"/>
              <a:gd name="connsiteX109" fmla="*/ 0 w 5395913"/>
              <a:gd name="connsiteY109" fmla="*/ 2376487 h 2376487"/>
              <a:gd name="connsiteX0" fmla="*/ 5395913 w 5395913"/>
              <a:gd name="connsiteY0" fmla="*/ 0 h 2376487"/>
              <a:gd name="connsiteX1" fmla="*/ 5300663 w 5395913"/>
              <a:gd name="connsiteY1" fmla="*/ 52387 h 2376487"/>
              <a:gd name="connsiteX2" fmla="*/ 5238750 w 5395913"/>
              <a:gd name="connsiteY2" fmla="*/ 61912 h 2376487"/>
              <a:gd name="connsiteX3" fmla="*/ 5205413 w 5395913"/>
              <a:gd name="connsiteY3" fmla="*/ 76200 h 2376487"/>
              <a:gd name="connsiteX4" fmla="*/ 5157788 w 5395913"/>
              <a:gd name="connsiteY4" fmla="*/ 85725 h 2376487"/>
              <a:gd name="connsiteX5" fmla="*/ 5019675 w 5395913"/>
              <a:gd name="connsiteY5" fmla="*/ 166687 h 2376487"/>
              <a:gd name="connsiteX6" fmla="*/ 4986338 w 5395913"/>
              <a:gd name="connsiteY6" fmla="*/ 171450 h 2376487"/>
              <a:gd name="connsiteX7" fmla="*/ 4957763 w 5395913"/>
              <a:gd name="connsiteY7" fmla="*/ 195262 h 2376487"/>
              <a:gd name="connsiteX8" fmla="*/ 4924425 w 5395913"/>
              <a:gd name="connsiteY8" fmla="*/ 195262 h 2376487"/>
              <a:gd name="connsiteX9" fmla="*/ 4905375 w 5395913"/>
              <a:gd name="connsiteY9" fmla="*/ 223837 h 2376487"/>
              <a:gd name="connsiteX10" fmla="*/ 4848225 w 5395913"/>
              <a:gd name="connsiteY10" fmla="*/ 228600 h 2376487"/>
              <a:gd name="connsiteX11" fmla="*/ 4786313 w 5395913"/>
              <a:gd name="connsiteY11" fmla="*/ 261937 h 2376487"/>
              <a:gd name="connsiteX12" fmla="*/ 4733925 w 5395913"/>
              <a:gd name="connsiteY12" fmla="*/ 266700 h 2376487"/>
              <a:gd name="connsiteX13" fmla="*/ 4643438 w 5395913"/>
              <a:gd name="connsiteY13" fmla="*/ 330200 h 2376487"/>
              <a:gd name="connsiteX14" fmla="*/ 4557713 w 5395913"/>
              <a:gd name="connsiteY14" fmla="*/ 333375 h 2376487"/>
              <a:gd name="connsiteX15" fmla="*/ 4552950 w 5395913"/>
              <a:gd name="connsiteY15" fmla="*/ 342900 h 2376487"/>
              <a:gd name="connsiteX16" fmla="*/ 4481513 w 5395913"/>
              <a:gd name="connsiteY16" fmla="*/ 361950 h 2376487"/>
              <a:gd name="connsiteX17" fmla="*/ 4429125 w 5395913"/>
              <a:gd name="connsiteY17" fmla="*/ 376237 h 2376487"/>
              <a:gd name="connsiteX18" fmla="*/ 4395788 w 5395913"/>
              <a:gd name="connsiteY18" fmla="*/ 400050 h 2376487"/>
              <a:gd name="connsiteX19" fmla="*/ 4305300 w 5395913"/>
              <a:gd name="connsiteY19" fmla="*/ 428625 h 2376487"/>
              <a:gd name="connsiteX20" fmla="*/ 4276725 w 5395913"/>
              <a:gd name="connsiteY20" fmla="*/ 471487 h 2376487"/>
              <a:gd name="connsiteX21" fmla="*/ 4181475 w 5395913"/>
              <a:gd name="connsiteY21" fmla="*/ 476250 h 2376487"/>
              <a:gd name="connsiteX22" fmla="*/ 4157663 w 5395913"/>
              <a:gd name="connsiteY22" fmla="*/ 509587 h 2376487"/>
              <a:gd name="connsiteX23" fmla="*/ 4029075 w 5395913"/>
              <a:gd name="connsiteY23" fmla="*/ 547687 h 2376487"/>
              <a:gd name="connsiteX24" fmla="*/ 4014788 w 5395913"/>
              <a:gd name="connsiteY24" fmla="*/ 571500 h 2376487"/>
              <a:gd name="connsiteX25" fmla="*/ 3990975 w 5395913"/>
              <a:gd name="connsiteY25" fmla="*/ 571500 h 2376487"/>
              <a:gd name="connsiteX26" fmla="*/ 3976688 w 5395913"/>
              <a:gd name="connsiteY26" fmla="*/ 585787 h 2376487"/>
              <a:gd name="connsiteX27" fmla="*/ 3881438 w 5395913"/>
              <a:gd name="connsiteY27" fmla="*/ 595312 h 2376487"/>
              <a:gd name="connsiteX28" fmla="*/ 3862388 w 5395913"/>
              <a:gd name="connsiteY28" fmla="*/ 609600 h 2376487"/>
              <a:gd name="connsiteX29" fmla="*/ 3833813 w 5395913"/>
              <a:gd name="connsiteY29" fmla="*/ 614362 h 2376487"/>
              <a:gd name="connsiteX30" fmla="*/ 3810000 w 5395913"/>
              <a:gd name="connsiteY30" fmla="*/ 638175 h 2376487"/>
              <a:gd name="connsiteX31" fmla="*/ 3776663 w 5395913"/>
              <a:gd name="connsiteY31" fmla="*/ 638175 h 2376487"/>
              <a:gd name="connsiteX32" fmla="*/ 3771900 w 5395913"/>
              <a:gd name="connsiteY32" fmla="*/ 666750 h 2376487"/>
              <a:gd name="connsiteX33" fmla="*/ 3743325 w 5395913"/>
              <a:gd name="connsiteY33" fmla="*/ 676275 h 2376487"/>
              <a:gd name="connsiteX34" fmla="*/ 3733800 w 5395913"/>
              <a:gd name="connsiteY34" fmla="*/ 704850 h 2376487"/>
              <a:gd name="connsiteX35" fmla="*/ 3681413 w 5395913"/>
              <a:gd name="connsiteY35" fmla="*/ 714375 h 2376487"/>
              <a:gd name="connsiteX36" fmla="*/ 3624263 w 5395913"/>
              <a:gd name="connsiteY36" fmla="*/ 738187 h 2376487"/>
              <a:gd name="connsiteX37" fmla="*/ 3567113 w 5395913"/>
              <a:gd name="connsiteY37" fmla="*/ 742950 h 2376487"/>
              <a:gd name="connsiteX38" fmla="*/ 3495675 w 5395913"/>
              <a:gd name="connsiteY38" fmla="*/ 790575 h 2376487"/>
              <a:gd name="connsiteX39" fmla="*/ 3487738 w 5395913"/>
              <a:gd name="connsiteY39" fmla="*/ 814387 h 2376487"/>
              <a:gd name="connsiteX40" fmla="*/ 3448050 w 5395913"/>
              <a:gd name="connsiteY40" fmla="*/ 814387 h 2376487"/>
              <a:gd name="connsiteX41" fmla="*/ 3376613 w 5395913"/>
              <a:gd name="connsiteY41" fmla="*/ 852487 h 2376487"/>
              <a:gd name="connsiteX42" fmla="*/ 3319463 w 5395913"/>
              <a:gd name="connsiteY42" fmla="*/ 900112 h 2376487"/>
              <a:gd name="connsiteX43" fmla="*/ 3252788 w 5395913"/>
              <a:gd name="connsiteY43" fmla="*/ 923925 h 2376487"/>
              <a:gd name="connsiteX44" fmla="*/ 3181350 w 5395913"/>
              <a:gd name="connsiteY44" fmla="*/ 957262 h 2376487"/>
              <a:gd name="connsiteX45" fmla="*/ 3124200 w 5395913"/>
              <a:gd name="connsiteY45" fmla="*/ 985837 h 2376487"/>
              <a:gd name="connsiteX46" fmla="*/ 3019425 w 5395913"/>
              <a:gd name="connsiteY46" fmla="*/ 1023937 h 2376487"/>
              <a:gd name="connsiteX47" fmla="*/ 3014663 w 5395913"/>
              <a:gd name="connsiteY47" fmla="*/ 1038225 h 2376487"/>
              <a:gd name="connsiteX48" fmla="*/ 2981325 w 5395913"/>
              <a:gd name="connsiteY48" fmla="*/ 1052512 h 2376487"/>
              <a:gd name="connsiteX49" fmla="*/ 2947988 w 5395913"/>
              <a:gd name="connsiteY49" fmla="*/ 1081087 h 2376487"/>
              <a:gd name="connsiteX50" fmla="*/ 2900363 w 5395913"/>
              <a:gd name="connsiteY50" fmla="*/ 1095375 h 2376487"/>
              <a:gd name="connsiteX51" fmla="*/ 2862263 w 5395913"/>
              <a:gd name="connsiteY51" fmla="*/ 1104900 h 2376487"/>
              <a:gd name="connsiteX52" fmla="*/ 2819400 w 5395913"/>
              <a:gd name="connsiteY52" fmla="*/ 1138237 h 2376487"/>
              <a:gd name="connsiteX53" fmla="*/ 2776538 w 5395913"/>
              <a:gd name="connsiteY53" fmla="*/ 1152525 h 2376487"/>
              <a:gd name="connsiteX54" fmla="*/ 2728913 w 5395913"/>
              <a:gd name="connsiteY54" fmla="*/ 1176337 h 2376487"/>
              <a:gd name="connsiteX55" fmla="*/ 2690813 w 5395913"/>
              <a:gd name="connsiteY55" fmla="*/ 1195387 h 2376487"/>
              <a:gd name="connsiteX56" fmla="*/ 2657475 w 5395913"/>
              <a:gd name="connsiteY56" fmla="*/ 1219200 h 2376487"/>
              <a:gd name="connsiteX57" fmla="*/ 2628900 w 5395913"/>
              <a:gd name="connsiteY57" fmla="*/ 1219200 h 2376487"/>
              <a:gd name="connsiteX58" fmla="*/ 2592388 w 5395913"/>
              <a:gd name="connsiteY58" fmla="*/ 1231900 h 2376487"/>
              <a:gd name="connsiteX59" fmla="*/ 2566988 w 5395913"/>
              <a:gd name="connsiteY59" fmla="*/ 1247775 h 2376487"/>
              <a:gd name="connsiteX60" fmla="*/ 2490788 w 5395913"/>
              <a:gd name="connsiteY60" fmla="*/ 1266825 h 2376487"/>
              <a:gd name="connsiteX61" fmla="*/ 2447925 w 5395913"/>
              <a:gd name="connsiteY61" fmla="*/ 1285875 h 2376487"/>
              <a:gd name="connsiteX62" fmla="*/ 2433638 w 5395913"/>
              <a:gd name="connsiteY62" fmla="*/ 1295400 h 2376487"/>
              <a:gd name="connsiteX63" fmla="*/ 2400300 w 5395913"/>
              <a:gd name="connsiteY63" fmla="*/ 1295400 h 2376487"/>
              <a:gd name="connsiteX64" fmla="*/ 2338388 w 5395913"/>
              <a:gd name="connsiteY64" fmla="*/ 1323975 h 2376487"/>
              <a:gd name="connsiteX65" fmla="*/ 2309813 w 5395913"/>
              <a:gd name="connsiteY65" fmla="*/ 1323975 h 2376487"/>
              <a:gd name="connsiteX66" fmla="*/ 2266950 w 5395913"/>
              <a:gd name="connsiteY66" fmla="*/ 1352550 h 2376487"/>
              <a:gd name="connsiteX67" fmla="*/ 2171700 w 5395913"/>
              <a:gd name="connsiteY67" fmla="*/ 1395412 h 2376487"/>
              <a:gd name="connsiteX68" fmla="*/ 2119313 w 5395913"/>
              <a:gd name="connsiteY68" fmla="*/ 1409700 h 2376487"/>
              <a:gd name="connsiteX69" fmla="*/ 2043113 w 5395913"/>
              <a:gd name="connsiteY69" fmla="*/ 1428750 h 2376487"/>
              <a:gd name="connsiteX70" fmla="*/ 2024063 w 5395913"/>
              <a:gd name="connsiteY70" fmla="*/ 1443037 h 2376487"/>
              <a:gd name="connsiteX71" fmla="*/ 1952625 w 5395913"/>
              <a:gd name="connsiteY71" fmla="*/ 1471612 h 2376487"/>
              <a:gd name="connsiteX72" fmla="*/ 1895475 w 5395913"/>
              <a:gd name="connsiteY72" fmla="*/ 1495425 h 2376487"/>
              <a:gd name="connsiteX73" fmla="*/ 1890713 w 5395913"/>
              <a:gd name="connsiteY73" fmla="*/ 1509712 h 2376487"/>
              <a:gd name="connsiteX74" fmla="*/ 1819275 w 5395913"/>
              <a:gd name="connsiteY74" fmla="*/ 1514475 h 2376487"/>
              <a:gd name="connsiteX75" fmla="*/ 1781175 w 5395913"/>
              <a:gd name="connsiteY75" fmla="*/ 1538287 h 2376487"/>
              <a:gd name="connsiteX76" fmla="*/ 1741488 w 5395913"/>
              <a:gd name="connsiteY76" fmla="*/ 1562100 h 2376487"/>
              <a:gd name="connsiteX77" fmla="*/ 1724025 w 5395913"/>
              <a:gd name="connsiteY77" fmla="*/ 1581150 h 2376487"/>
              <a:gd name="connsiteX78" fmla="*/ 1724025 w 5395913"/>
              <a:gd name="connsiteY78" fmla="*/ 1581150 h 2376487"/>
              <a:gd name="connsiteX79" fmla="*/ 1700213 w 5395913"/>
              <a:gd name="connsiteY79" fmla="*/ 1576387 h 2376487"/>
              <a:gd name="connsiteX80" fmla="*/ 1609725 w 5395913"/>
              <a:gd name="connsiteY80" fmla="*/ 1619250 h 2376487"/>
              <a:gd name="connsiteX81" fmla="*/ 1562100 w 5395913"/>
              <a:gd name="connsiteY81" fmla="*/ 1657350 h 2376487"/>
              <a:gd name="connsiteX82" fmla="*/ 1514475 w 5395913"/>
              <a:gd name="connsiteY82" fmla="*/ 1685925 h 2376487"/>
              <a:gd name="connsiteX83" fmla="*/ 1452563 w 5395913"/>
              <a:gd name="connsiteY83" fmla="*/ 1704975 h 2376487"/>
              <a:gd name="connsiteX84" fmla="*/ 1414463 w 5395913"/>
              <a:gd name="connsiteY84" fmla="*/ 1719262 h 2376487"/>
              <a:gd name="connsiteX85" fmla="*/ 1381125 w 5395913"/>
              <a:gd name="connsiteY85" fmla="*/ 1714500 h 2376487"/>
              <a:gd name="connsiteX86" fmla="*/ 1347788 w 5395913"/>
              <a:gd name="connsiteY86" fmla="*/ 1733550 h 2376487"/>
              <a:gd name="connsiteX87" fmla="*/ 1296988 w 5395913"/>
              <a:gd name="connsiteY87" fmla="*/ 1758950 h 2376487"/>
              <a:gd name="connsiteX88" fmla="*/ 1290638 w 5395913"/>
              <a:gd name="connsiteY88" fmla="*/ 1781175 h 2376487"/>
              <a:gd name="connsiteX89" fmla="*/ 1252538 w 5395913"/>
              <a:gd name="connsiteY89" fmla="*/ 1781175 h 2376487"/>
              <a:gd name="connsiteX90" fmla="*/ 1130300 w 5395913"/>
              <a:gd name="connsiteY90" fmla="*/ 1828800 h 2376487"/>
              <a:gd name="connsiteX91" fmla="*/ 1090613 w 5395913"/>
              <a:gd name="connsiteY91" fmla="*/ 1857375 h 2376487"/>
              <a:gd name="connsiteX92" fmla="*/ 995363 w 5395913"/>
              <a:gd name="connsiteY92" fmla="*/ 1873250 h 2376487"/>
              <a:gd name="connsiteX93" fmla="*/ 923925 w 5395913"/>
              <a:gd name="connsiteY93" fmla="*/ 1905000 h 2376487"/>
              <a:gd name="connsiteX94" fmla="*/ 852488 w 5395913"/>
              <a:gd name="connsiteY94" fmla="*/ 1933575 h 2376487"/>
              <a:gd name="connsiteX95" fmla="*/ 833438 w 5395913"/>
              <a:gd name="connsiteY95" fmla="*/ 1966912 h 2376487"/>
              <a:gd name="connsiteX96" fmla="*/ 762000 w 5395913"/>
              <a:gd name="connsiteY96" fmla="*/ 1990725 h 2376487"/>
              <a:gd name="connsiteX97" fmla="*/ 733425 w 5395913"/>
              <a:gd name="connsiteY97" fmla="*/ 2014537 h 2376487"/>
              <a:gd name="connsiteX98" fmla="*/ 690563 w 5395913"/>
              <a:gd name="connsiteY98" fmla="*/ 2028825 h 2376487"/>
              <a:gd name="connsiteX99" fmla="*/ 517525 w 5395913"/>
              <a:gd name="connsiteY99" fmla="*/ 2124075 h 2376487"/>
              <a:gd name="connsiteX100" fmla="*/ 466725 w 5395913"/>
              <a:gd name="connsiteY100" fmla="*/ 2143125 h 2376487"/>
              <a:gd name="connsiteX101" fmla="*/ 404813 w 5395913"/>
              <a:gd name="connsiteY101" fmla="*/ 2176462 h 2376487"/>
              <a:gd name="connsiteX102" fmla="*/ 366713 w 5395913"/>
              <a:gd name="connsiteY102" fmla="*/ 2190750 h 2376487"/>
              <a:gd name="connsiteX103" fmla="*/ 338138 w 5395913"/>
              <a:gd name="connsiteY103" fmla="*/ 2219325 h 2376487"/>
              <a:gd name="connsiteX104" fmla="*/ 300038 w 5395913"/>
              <a:gd name="connsiteY104" fmla="*/ 2228850 h 2376487"/>
              <a:gd name="connsiteX105" fmla="*/ 252413 w 5395913"/>
              <a:gd name="connsiteY105" fmla="*/ 2257425 h 2376487"/>
              <a:gd name="connsiteX106" fmla="*/ 195263 w 5395913"/>
              <a:gd name="connsiteY106" fmla="*/ 2276475 h 2376487"/>
              <a:gd name="connsiteX107" fmla="*/ 128588 w 5395913"/>
              <a:gd name="connsiteY107" fmla="*/ 2324100 h 2376487"/>
              <a:gd name="connsiteX108" fmla="*/ 66675 w 5395913"/>
              <a:gd name="connsiteY108" fmla="*/ 2352675 h 2376487"/>
              <a:gd name="connsiteX109" fmla="*/ 0 w 5395913"/>
              <a:gd name="connsiteY109" fmla="*/ 2376487 h 2376487"/>
              <a:gd name="connsiteX0" fmla="*/ 5395913 w 5395913"/>
              <a:gd name="connsiteY0" fmla="*/ 0 h 2376487"/>
              <a:gd name="connsiteX1" fmla="*/ 5300663 w 5395913"/>
              <a:gd name="connsiteY1" fmla="*/ 52387 h 2376487"/>
              <a:gd name="connsiteX2" fmla="*/ 5238750 w 5395913"/>
              <a:gd name="connsiteY2" fmla="*/ 61912 h 2376487"/>
              <a:gd name="connsiteX3" fmla="*/ 5205413 w 5395913"/>
              <a:gd name="connsiteY3" fmla="*/ 76200 h 2376487"/>
              <a:gd name="connsiteX4" fmla="*/ 5157788 w 5395913"/>
              <a:gd name="connsiteY4" fmla="*/ 85725 h 2376487"/>
              <a:gd name="connsiteX5" fmla="*/ 5019675 w 5395913"/>
              <a:gd name="connsiteY5" fmla="*/ 166687 h 2376487"/>
              <a:gd name="connsiteX6" fmla="*/ 4986338 w 5395913"/>
              <a:gd name="connsiteY6" fmla="*/ 171450 h 2376487"/>
              <a:gd name="connsiteX7" fmla="*/ 4957763 w 5395913"/>
              <a:gd name="connsiteY7" fmla="*/ 195262 h 2376487"/>
              <a:gd name="connsiteX8" fmla="*/ 4924425 w 5395913"/>
              <a:gd name="connsiteY8" fmla="*/ 195262 h 2376487"/>
              <a:gd name="connsiteX9" fmla="*/ 4905375 w 5395913"/>
              <a:gd name="connsiteY9" fmla="*/ 223837 h 2376487"/>
              <a:gd name="connsiteX10" fmla="*/ 4838700 w 5395913"/>
              <a:gd name="connsiteY10" fmla="*/ 231775 h 2376487"/>
              <a:gd name="connsiteX11" fmla="*/ 4786313 w 5395913"/>
              <a:gd name="connsiteY11" fmla="*/ 261937 h 2376487"/>
              <a:gd name="connsiteX12" fmla="*/ 4733925 w 5395913"/>
              <a:gd name="connsiteY12" fmla="*/ 266700 h 2376487"/>
              <a:gd name="connsiteX13" fmla="*/ 4643438 w 5395913"/>
              <a:gd name="connsiteY13" fmla="*/ 330200 h 2376487"/>
              <a:gd name="connsiteX14" fmla="*/ 4557713 w 5395913"/>
              <a:gd name="connsiteY14" fmla="*/ 333375 h 2376487"/>
              <a:gd name="connsiteX15" fmla="*/ 4552950 w 5395913"/>
              <a:gd name="connsiteY15" fmla="*/ 342900 h 2376487"/>
              <a:gd name="connsiteX16" fmla="*/ 4481513 w 5395913"/>
              <a:gd name="connsiteY16" fmla="*/ 361950 h 2376487"/>
              <a:gd name="connsiteX17" fmla="*/ 4429125 w 5395913"/>
              <a:gd name="connsiteY17" fmla="*/ 376237 h 2376487"/>
              <a:gd name="connsiteX18" fmla="*/ 4395788 w 5395913"/>
              <a:gd name="connsiteY18" fmla="*/ 400050 h 2376487"/>
              <a:gd name="connsiteX19" fmla="*/ 4305300 w 5395913"/>
              <a:gd name="connsiteY19" fmla="*/ 428625 h 2376487"/>
              <a:gd name="connsiteX20" fmla="*/ 4276725 w 5395913"/>
              <a:gd name="connsiteY20" fmla="*/ 471487 h 2376487"/>
              <a:gd name="connsiteX21" fmla="*/ 4181475 w 5395913"/>
              <a:gd name="connsiteY21" fmla="*/ 476250 h 2376487"/>
              <a:gd name="connsiteX22" fmla="*/ 4157663 w 5395913"/>
              <a:gd name="connsiteY22" fmla="*/ 509587 h 2376487"/>
              <a:gd name="connsiteX23" fmla="*/ 4029075 w 5395913"/>
              <a:gd name="connsiteY23" fmla="*/ 547687 h 2376487"/>
              <a:gd name="connsiteX24" fmla="*/ 4014788 w 5395913"/>
              <a:gd name="connsiteY24" fmla="*/ 571500 h 2376487"/>
              <a:gd name="connsiteX25" fmla="*/ 3990975 w 5395913"/>
              <a:gd name="connsiteY25" fmla="*/ 571500 h 2376487"/>
              <a:gd name="connsiteX26" fmla="*/ 3976688 w 5395913"/>
              <a:gd name="connsiteY26" fmla="*/ 585787 h 2376487"/>
              <a:gd name="connsiteX27" fmla="*/ 3881438 w 5395913"/>
              <a:gd name="connsiteY27" fmla="*/ 595312 h 2376487"/>
              <a:gd name="connsiteX28" fmla="*/ 3862388 w 5395913"/>
              <a:gd name="connsiteY28" fmla="*/ 609600 h 2376487"/>
              <a:gd name="connsiteX29" fmla="*/ 3833813 w 5395913"/>
              <a:gd name="connsiteY29" fmla="*/ 614362 h 2376487"/>
              <a:gd name="connsiteX30" fmla="*/ 3810000 w 5395913"/>
              <a:gd name="connsiteY30" fmla="*/ 638175 h 2376487"/>
              <a:gd name="connsiteX31" fmla="*/ 3776663 w 5395913"/>
              <a:gd name="connsiteY31" fmla="*/ 638175 h 2376487"/>
              <a:gd name="connsiteX32" fmla="*/ 3771900 w 5395913"/>
              <a:gd name="connsiteY32" fmla="*/ 666750 h 2376487"/>
              <a:gd name="connsiteX33" fmla="*/ 3743325 w 5395913"/>
              <a:gd name="connsiteY33" fmla="*/ 676275 h 2376487"/>
              <a:gd name="connsiteX34" fmla="*/ 3733800 w 5395913"/>
              <a:gd name="connsiteY34" fmla="*/ 704850 h 2376487"/>
              <a:gd name="connsiteX35" fmla="*/ 3681413 w 5395913"/>
              <a:gd name="connsiteY35" fmla="*/ 714375 h 2376487"/>
              <a:gd name="connsiteX36" fmla="*/ 3624263 w 5395913"/>
              <a:gd name="connsiteY36" fmla="*/ 738187 h 2376487"/>
              <a:gd name="connsiteX37" fmla="*/ 3567113 w 5395913"/>
              <a:gd name="connsiteY37" fmla="*/ 742950 h 2376487"/>
              <a:gd name="connsiteX38" fmla="*/ 3495675 w 5395913"/>
              <a:gd name="connsiteY38" fmla="*/ 790575 h 2376487"/>
              <a:gd name="connsiteX39" fmla="*/ 3487738 w 5395913"/>
              <a:gd name="connsiteY39" fmla="*/ 814387 h 2376487"/>
              <a:gd name="connsiteX40" fmla="*/ 3448050 w 5395913"/>
              <a:gd name="connsiteY40" fmla="*/ 814387 h 2376487"/>
              <a:gd name="connsiteX41" fmla="*/ 3376613 w 5395913"/>
              <a:gd name="connsiteY41" fmla="*/ 852487 h 2376487"/>
              <a:gd name="connsiteX42" fmla="*/ 3319463 w 5395913"/>
              <a:gd name="connsiteY42" fmla="*/ 900112 h 2376487"/>
              <a:gd name="connsiteX43" fmla="*/ 3252788 w 5395913"/>
              <a:gd name="connsiteY43" fmla="*/ 923925 h 2376487"/>
              <a:gd name="connsiteX44" fmla="*/ 3181350 w 5395913"/>
              <a:gd name="connsiteY44" fmla="*/ 957262 h 2376487"/>
              <a:gd name="connsiteX45" fmla="*/ 3124200 w 5395913"/>
              <a:gd name="connsiteY45" fmla="*/ 985837 h 2376487"/>
              <a:gd name="connsiteX46" fmla="*/ 3019425 w 5395913"/>
              <a:gd name="connsiteY46" fmla="*/ 1023937 h 2376487"/>
              <a:gd name="connsiteX47" fmla="*/ 3014663 w 5395913"/>
              <a:gd name="connsiteY47" fmla="*/ 1038225 h 2376487"/>
              <a:gd name="connsiteX48" fmla="*/ 2981325 w 5395913"/>
              <a:gd name="connsiteY48" fmla="*/ 1052512 h 2376487"/>
              <a:gd name="connsiteX49" fmla="*/ 2947988 w 5395913"/>
              <a:gd name="connsiteY49" fmla="*/ 1081087 h 2376487"/>
              <a:gd name="connsiteX50" fmla="*/ 2900363 w 5395913"/>
              <a:gd name="connsiteY50" fmla="*/ 1095375 h 2376487"/>
              <a:gd name="connsiteX51" fmla="*/ 2862263 w 5395913"/>
              <a:gd name="connsiteY51" fmla="*/ 1104900 h 2376487"/>
              <a:gd name="connsiteX52" fmla="*/ 2819400 w 5395913"/>
              <a:gd name="connsiteY52" fmla="*/ 1138237 h 2376487"/>
              <a:gd name="connsiteX53" fmla="*/ 2776538 w 5395913"/>
              <a:gd name="connsiteY53" fmla="*/ 1152525 h 2376487"/>
              <a:gd name="connsiteX54" fmla="*/ 2728913 w 5395913"/>
              <a:gd name="connsiteY54" fmla="*/ 1176337 h 2376487"/>
              <a:gd name="connsiteX55" fmla="*/ 2690813 w 5395913"/>
              <a:gd name="connsiteY55" fmla="*/ 1195387 h 2376487"/>
              <a:gd name="connsiteX56" fmla="*/ 2657475 w 5395913"/>
              <a:gd name="connsiteY56" fmla="*/ 1219200 h 2376487"/>
              <a:gd name="connsiteX57" fmla="*/ 2628900 w 5395913"/>
              <a:gd name="connsiteY57" fmla="*/ 1219200 h 2376487"/>
              <a:gd name="connsiteX58" fmla="*/ 2592388 w 5395913"/>
              <a:gd name="connsiteY58" fmla="*/ 1231900 h 2376487"/>
              <a:gd name="connsiteX59" fmla="*/ 2566988 w 5395913"/>
              <a:gd name="connsiteY59" fmla="*/ 1247775 h 2376487"/>
              <a:gd name="connsiteX60" fmla="*/ 2490788 w 5395913"/>
              <a:gd name="connsiteY60" fmla="*/ 1266825 h 2376487"/>
              <a:gd name="connsiteX61" fmla="*/ 2447925 w 5395913"/>
              <a:gd name="connsiteY61" fmla="*/ 1285875 h 2376487"/>
              <a:gd name="connsiteX62" fmla="*/ 2433638 w 5395913"/>
              <a:gd name="connsiteY62" fmla="*/ 1295400 h 2376487"/>
              <a:gd name="connsiteX63" fmla="*/ 2400300 w 5395913"/>
              <a:gd name="connsiteY63" fmla="*/ 1295400 h 2376487"/>
              <a:gd name="connsiteX64" fmla="*/ 2338388 w 5395913"/>
              <a:gd name="connsiteY64" fmla="*/ 1323975 h 2376487"/>
              <a:gd name="connsiteX65" fmla="*/ 2309813 w 5395913"/>
              <a:gd name="connsiteY65" fmla="*/ 1323975 h 2376487"/>
              <a:gd name="connsiteX66" fmla="*/ 2266950 w 5395913"/>
              <a:gd name="connsiteY66" fmla="*/ 1352550 h 2376487"/>
              <a:gd name="connsiteX67" fmla="*/ 2171700 w 5395913"/>
              <a:gd name="connsiteY67" fmla="*/ 1395412 h 2376487"/>
              <a:gd name="connsiteX68" fmla="*/ 2119313 w 5395913"/>
              <a:gd name="connsiteY68" fmla="*/ 1409700 h 2376487"/>
              <a:gd name="connsiteX69" fmla="*/ 2043113 w 5395913"/>
              <a:gd name="connsiteY69" fmla="*/ 1428750 h 2376487"/>
              <a:gd name="connsiteX70" fmla="*/ 2024063 w 5395913"/>
              <a:gd name="connsiteY70" fmla="*/ 1443037 h 2376487"/>
              <a:gd name="connsiteX71" fmla="*/ 1952625 w 5395913"/>
              <a:gd name="connsiteY71" fmla="*/ 1471612 h 2376487"/>
              <a:gd name="connsiteX72" fmla="*/ 1895475 w 5395913"/>
              <a:gd name="connsiteY72" fmla="*/ 1495425 h 2376487"/>
              <a:gd name="connsiteX73" fmla="*/ 1890713 w 5395913"/>
              <a:gd name="connsiteY73" fmla="*/ 1509712 h 2376487"/>
              <a:gd name="connsiteX74" fmla="*/ 1819275 w 5395913"/>
              <a:gd name="connsiteY74" fmla="*/ 1514475 h 2376487"/>
              <a:gd name="connsiteX75" fmla="*/ 1781175 w 5395913"/>
              <a:gd name="connsiteY75" fmla="*/ 1538287 h 2376487"/>
              <a:gd name="connsiteX76" fmla="*/ 1741488 w 5395913"/>
              <a:gd name="connsiteY76" fmla="*/ 1562100 h 2376487"/>
              <a:gd name="connsiteX77" fmla="*/ 1724025 w 5395913"/>
              <a:gd name="connsiteY77" fmla="*/ 1581150 h 2376487"/>
              <a:gd name="connsiteX78" fmla="*/ 1724025 w 5395913"/>
              <a:gd name="connsiteY78" fmla="*/ 1581150 h 2376487"/>
              <a:gd name="connsiteX79" fmla="*/ 1700213 w 5395913"/>
              <a:gd name="connsiteY79" fmla="*/ 1576387 h 2376487"/>
              <a:gd name="connsiteX80" fmla="*/ 1609725 w 5395913"/>
              <a:gd name="connsiteY80" fmla="*/ 1619250 h 2376487"/>
              <a:gd name="connsiteX81" fmla="*/ 1562100 w 5395913"/>
              <a:gd name="connsiteY81" fmla="*/ 1657350 h 2376487"/>
              <a:gd name="connsiteX82" fmla="*/ 1514475 w 5395913"/>
              <a:gd name="connsiteY82" fmla="*/ 1685925 h 2376487"/>
              <a:gd name="connsiteX83" fmla="*/ 1452563 w 5395913"/>
              <a:gd name="connsiteY83" fmla="*/ 1704975 h 2376487"/>
              <a:gd name="connsiteX84" fmla="*/ 1414463 w 5395913"/>
              <a:gd name="connsiteY84" fmla="*/ 1719262 h 2376487"/>
              <a:gd name="connsiteX85" fmla="*/ 1381125 w 5395913"/>
              <a:gd name="connsiteY85" fmla="*/ 1714500 h 2376487"/>
              <a:gd name="connsiteX86" fmla="*/ 1347788 w 5395913"/>
              <a:gd name="connsiteY86" fmla="*/ 1733550 h 2376487"/>
              <a:gd name="connsiteX87" fmla="*/ 1296988 w 5395913"/>
              <a:gd name="connsiteY87" fmla="*/ 1758950 h 2376487"/>
              <a:gd name="connsiteX88" fmla="*/ 1290638 w 5395913"/>
              <a:gd name="connsiteY88" fmla="*/ 1781175 h 2376487"/>
              <a:gd name="connsiteX89" fmla="*/ 1252538 w 5395913"/>
              <a:gd name="connsiteY89" fmla="*/ 1781175 h 2376487"/>
              <a:gd name="connsiteX90" fmla="*/ 1130300 w 5395913"/>
              <a:gd name="connsiteY90" fmla="*/ 1828800 h 2376487"/>
              <a:gd name="connsiteX91" fmla="*/ 1090613 w 5395913"/>
              <a:gd name="connsiteY91" fmla="*/ 1857375 h 2376487"/>
              <a:gd name="connsiteX92" fmla="*/ 995363 w 5395913"/>
              <a:gd name="connsiteY92" fmla="*/ 1873250 h 2376487"/>
              <a:gd name="connsiteX93" fmla="*/ 923925 w 5395913"/>
              <a:gd name="connsiteY93" fmla="*/ 1905000 h 2376487"/>
              <a:gd name="connsiteX94" fmla="*/ 852488 w 5395913"/>
              <a:gd name="connsiteY94" fmla="*/ 1933575 h 2376487"/>
              <a:gd name="connsiteX95" fmla="*/ 833438 w 5395913"/>
              <a:gd name="connsiteY95" fmla="*/ 1966912 h 2376487"/>
              <a:gd name="connsiteX96" fmla="*/ 762000 w 5395913"/>
              <a:gd name="connsiteY96" fmla="*/ 1990725 h 2376487"/>
              <a:gd name="connsiteX97" fmla="*/ 733425 w 5395913"/>
              <a:gd name="connsiteY97" fmla="*/ 2014537 h 2376487"/>
              <a:gd name="connsiteX98" fmla="*/ 690563 w 5395913"/>
              <a:gd name="connsiteY98" fmla="*/ 2028825 h 2376487"/>
              <a:gd name="connsiteX99" fmla="*/ 517525 w 5395913"/>
              <a:gd name="connsiteY99" fmla="*/ 2124075 h 2376487"/>
              <a:gd name="connsiteX100" fmla="*/ 466725 w 5395913"/>
              <a:gd name="connsiteY100" fmla="*/ 2143125 h 2376487"/>
              <a:gd name="connsiteX101" fmla="*/ 404813 w 5395913"/>
              <a:gd name="connsiteY101" fmla="*/ 2176462 h 2376487"/>
              <a:gd name="connsiteX102" fmla="*/ 366713 w 5395913"/>
              <a:gd name="connsiteY102" fmla="*/ 2190750 h 2376487"/>
              <a:gd name="connsiteX103" fmla="*/ 338138 w 5395913"/>
              <a:gd name="connsiteY103" fmla="*/ 2219325 h 2376487"/>
              <a:gd name="connsiteX104" fmla="*/ 300038 w 5395913"/>
              <a:gd name="connsiteY104" fmla="*/ 2228850 h 2376487"/>
              <a:gd name="connsiteX105" fmla="*/ 252413 w 5395913"/>
              <a:gd name="connsiteY105" fmla="*/ 2257425 h 2376487"/>
              <a:gd name="connsiteX106" fmla="*/ 195263 w 5395913"/>
              <a:gd name="connsiteY106" fmla="*/ 2276475 h 2376487"/>
              <a:gd name="connsiteX107" fmla="*/ 128588 w 5395913"/>
              <a:gd name="connsiteY107" fmla="*/ 2324100 h 2376487"/>
              <a:gd name="connsiteX108" fmla="*/ 66675 w 5395913"/>
              <a:gd name="connsiteY108" fmla="*/ 2352675 h 2376487"/>
              <a:gd name="connsiteX109" fmla="*/ 0 w 5395913"/>
              <a:gd name="connsiteY109" fmla="*/ 2376487 h 2376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5395913" h="2376487">
                <a:moveTo>
                  <a:pt x="5395913" y="0"/>
                </a:moveTo>
                <a:lnTo>
                  <a:pt x="5300663" y="52387"/>
                </a:lnTo>
                <a:lnTo>
                  <a:pt x="5238750" y="61912"/>
                </a:lnTo>
                <a:lnTo>
                  <a:pt x="5205413" y="76200"/>
                </a:lnTo>
                <a:lnTo>
                  <a:pt x="5157788" y="85725"/>
                </a:lnTo>
                <a:lnTo>
                  <a:pt x="5019675" y="166687"/>
                </a:lnTo>
                <a:lnTo>
                  <a:pt x="4986338" y="171450"/>
                </a:lnTo>
                <a:lnTo>
                  <a:pt x="4957763" y="195262"/>
                </a:lnTo>
                <a:lnTo>
                  <a:pt x="4924425" y="195262"/>
                </a:lnTo>
                <a:lnTo>
                  <a:pt x="4905375" y="223837"/>
                </a:lnTo>
                <a:lnTo>
                  <a:pt x="4838700" y="231775"/>
                </a:lnTo>
                <a:lnTo>
                  <a:pt x="4786313" y="261937"/>
                </a:lnTo>
                <a:lnTo>
                  <a:pt x="4733925" y="266700"/>
                </a:lnTo>
                <a:lnTo>
                  <a:pt x="4643438" y="330200"/>
                </a:lnTo>
                <a:lnTo>
                  <a:pt x="4557713" y="333375"/>
                </a:lnTo>
                <a:lnTo>
                  <a:pt x="4552950" y="342900"/>
                </a:lnTo>
                <a:lnTo>
                  <a:pt x="4481513" y="361950"/>
                </a:lnTo>
                <a:lnTo>
                  <a:pt x="4429125" y="376237"/>
                </a:lnTo>
                <a:lnTo>
                  <a:pt x="4395788" y="400050"/>
                </a:lnTo>
                <a:lnTo>
                  <a:pt x="4305300" y="428625"/>
                </a:lnTo>
                <a:lnTo>
                  <a:pt x="4276725" y="471487"/>
                </a:lnTo>
                <a:lnTo>
                  <a:pt x="4181475" y="476250"/>
                </a:lnTo>
                <a:lnTo>
                  <a:pt x="4157663" y="509587"/>
                </a:lnTo>
                <a:lnTo>
                  <a:pt x="4029075" y="547687"/>
                </a:lnTo>
                <a:lnTo>
                  <a:pt x="4014788" y="571500"/>
                </a:lnTo>
                <a:lnTo>
                  <a:pt x="3990975" y="571500"/>
                </a:lnTo>
                <a:lnTo>
                  <a:pt x="3976688" y="585787"/>
                </a:lnTo>
                <a:lnTo>
                  <a:pt x="3881438" y="595312"/>
                </a:lnTo>
                <a:lnTo>
                  <a:pt x="3862388" y="609600"/>
                </a:lnTo>
                <a:lnTo>
                  <a:pt x="3833813" y="614362"/>
                </a:lnTo>
                <a:lnTo>
                  <a:pt x="3810000" y="638175"/>
                </a:lnTo>
                <a:lnTo>
                  <a:pt x="3776663" y="638175"/>
                </a:lnTo>
                <a:lnTo>
                  <a:pt x="3771900" y="666750"/>
                </a:lnTo>
                <a:lnTo>
                  <a:pt x="3743325" y="676275"/>
                </a:lnTo>
                <a:lnTo>
                  <a:pt x="3733800" y="704850"/>
                </a:lnTo>
                <a:lnTo>
                  <a:pt x="3681413" y="714375"/>
                </a:lnTo>
                <a:lnTo>
                  <a:pt x="3624263" y="738187"/>
                </a:lnTo>
                <a:lnTo>
                  <a:pt x="3567113" y="742950"/>
                </a:lnTo>
                <a:lnTo>
                  <a:pt x="3495675" y="790575"/>
                </a:lnTo>
                <a:lnTo>
                  <a:pt x="3487738" y="814387"/>
                </a:lnTo>
                <a:lnTo>
                  <a:pt x="3448050" y="814387"/>
                </a:lnTo>
                <a:lnTo>
                  <a:pt x="3376613" y="852487"/>
                </a:lnTo>
                <a:lnTo>
                  <a:pt x="3319463" y="900112"/>
                </a:lnTo>
                <a:lnTo>
                  <a:pt x="3252788" y="923925"/>
                </a:lnTo>
                <a:lnTo>
                  <a:pt x="3181350" y="957262"/>
                </a:lnTo>
                <a:lnTo>
                  <a:pt x="3124200" y="985837"/>
                </a:lnTo>
                <a:lnTo>
                  <a:pt x="3019425" y="1023937"/>
                </a:lnTo>
                <a:lnTo>
                  <a:pt x="3014663" y="1038225"/>
                </a:lnTo>
                <a:lnTo>
                  <a:pt x="2981325" y="1052512"/>
                </a:lnTo>
                <a:lnTo>
                  <a:pt x="2947988" y="1081087"/>
                </a:lnTo>
                <a:lnTo>
                  <a:pt x="2900363" y="1095375"/>
                </a:lnTo>
                <a:lnTo>
                  <a:pt x="2862263" y="1104900"/>
                </a:lnTo>
                <a:lnTo>
                  <a:pt x="2819400" y="1138237"/>
                </a:lnTo>
                <a:lnTo>
                  <a:pt x="2776538" y="1152525"/>
                </a:lnTo>
                <a:lnTo>
                  <a:pt x="2728913" y="1176337"/>
                </a:lnTo>
                <a:lnTo>
                  <a:pt x="2690813" y="1195387"/>
                </a:lnTo>
                <a:lnTo>
                  <a:pt x="2657475" y="1219200"/>
                </a:lnTo>
                <a:lnTo>
                  <a:pt x="2628900" y="1219200"/>
                </a:lnTo>
                <a:lnTo>
                  <a:pt x="2592388" y="1231900"/>
                </a:lnTo>
                <a:lnTo>
                  <a:pt x="2566988" y="1247775"/>
                </a:lnTo>
                <a:lnTo>
                  <a:pt x="2490788" y="1266825"/>
                </a:lnTo>
                <a:lnTo>
                  <a:pt x="2447925" y="1285875"/>
                </a:lnTo>
                <a:lnTo>
                  <a:pt x="2433638" y="1295400"/>
                </a:lnTo>
                <a:lnTo>
                  <a:pt x="2400300" y="1295400"/>
                </a:lnTo>
                <a:lnTo>
                  <a:pt x="2338388" y="1323975"/>
                </a:lnTo>
                <a:lnTo>
                  <a:pt x="2309813" y="1323975"/>
                </a:lnTo>
                <a:lnTo>
                  <a:pt x="2266950" y="1352550"/>
                </a:lnTo>
                <a:lnTo>
                  <a:pt x="2171700" y="1395412"/>
                </a:lnTo>
                <a:lnTo>
                  <a:pt x="2119313" y="1409700"/>
                </a:lnTo>
                <a:lnTo>
                  <a:pt x="2043113" y="1428750"/>
                </a:lnTo>
                <a:lnTo>
                  <a:pt x="2024063" y="1443037"/>
                </a:lnTo>
                <a:lnTo>
                  <a:pt x="1952625" y="1471612"/>
                </a:lnTo>
                <a:lnTo>
                  <a:pt x="1895475" y="1495425"/>
                </a:lnTo>
                <a:lnTo>
                  <a:pt x="1890713" y="1509712"/>
                </a:lnTo>
                <a:lnTo>
                  <a:pt x="1819275" y="1514475"/>
                </a:lnTo>
                <a:lnTo>
                  <a:pt x="1781175" y="1538287"/>
                </a:lnTo>
                <a:lnTo>
                  <a:pt x="1741488" y="1562100"/>
                </a:lnTo>
                <a:lnTo>
                  <a:pt x="1724025" y="1581150"/>
                </a:lnTo>
                <a:lnTo>
                  <a:pt x="1724025" y="1581150"/>
                </a:lnTo>
                <a:lnTo>
                  <a:pt x="1700213" y="1576387"/>
                </a:lnTo>
                <a:lnTo>
                  <a:pt x="1609725" y="1619250"/>
                </a:lnTo>
                <a:lnTo>
                  <a:pt x="1562100" y="1657350"/>
                </a:lnTo>
                <a:lnTo>
                  <a:pt x="1514475" y="1685925"/>
                </a:lnTo>
                <a:lnTo>
                  <a:pt x="1452563" y="1704975"/>
                </a:lnTo>
                <a:lnTo>
                  <a:pt x="1414463" y="1719262"/>
                </a:lnTo>
                <a:lnTo>
                  <a:pt x="1381125" y="1714500"/>
                </a:lnTo>
                <a:lnTo>
                  <a:pt x="1347788" y="1733550"/>
                </a:lnTo>
                <a:lnTo>
                  <a:pt x="1296988" y="1758950"/>
                </a:lnTo>
                <a:lnTo>
                  <a:pt x="1290638" y="1781175"/>
                </a:lnTo>
                <a:lnTo>
                  <a:pt x="1252538" y="1781175"/>
                </a:lnTo>
                <a:lnTo>
                  <a:pt x="1130300" y="1828800"/>
                </a:lnTo>
                <a:lnTo>
                  <a:pt x="1090613" y="1857375"/>
                </a:lnTo>
                <a:lnTo>
                  <a:pt x="995363" y="1873250"/>
                </a:lnTo>
                <a:lnTo>
                  <a:pt x="923925" y="1905000"/>
                </a:lnTo>
                <a:lnTo>
                  <a:pt x="852488" y="1933575"/>
                </a:lnTo>
                <a:lnTo>
                  <a:pt x="833438" y="1966912"/>
                </a:lnTo>
                <a:lnTo>
                  <a:pt x="762000" y="1990725"/>
                </a:lnTo>
                <a:lnTo>
                  <a:pt x="733425" y="2014537"/>
                </a:lnTo>
                <a:lnTo>
                  <a:pt x="690563" y="2028825"/>
                </a:lnTo>
                <a:lnTo>
                  <a:pt x="517525" y="2124075"/>
                </a:lnTo>
                <a:lnTo>
                  <a:pt x="466725" y="2143125"/>
                </a:lnTo>
                <a:lnTo>
                  <a:pt x="404813" y="2176462"/>
                </a:lnTo>
                <a:lnTo>
                  <a:pt x="366713" y="2190750"/>
                </a:lnTo>
                <a:lnTo>
                  <a:pt x="338138" y="2219325"/>
                </a:lnTo>
                <a:lnTo>
                  <a:pt x="300038" y="2228850"/>
                </a:lnTo>
                <a:lnTo>
                  <a:pt x="252413" y="2257425"/>
                </a:lnTo>
                <a:lnTo>
                  <a:pt x="195263" y="2276475"/>
                </a:lnTo>
                <a:lnTo>
                  <a:pt x="128588" y="2324100"/>
                </a:lnTo>
                <a:lnTo>
                  <a:pt x="66675" y="2352675"/>
                </a:lnTo>
                <a:lnTo>
                  <a:pt x="0" y="2376487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862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F7A23-AB89-A412-EF81-0C9D04D60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F3D1E-A6F6-0598-160A-2D1081AE4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FINEARTS-HF: Total Worsening HF Events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89803B-531B-C4D0-1CE2-324D26313C94}"/>
              </a:ext>
            </a:extLst>
          </p:cNvPr>
          <p:cNvSpPr/>
          <p:nvPr/>
        </p:nvSpPr>
        <p:spPr>
          <a:xfrm>
            <a:off x="414128" y="6371117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Solomon. NEJM. 2024;391:1475.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F5C078-8FE4-B34B-BE62-BBB6192CF0BB}"/>
              </a:ext>
            </a:extLst>
          </p:cNvPr>
          <p:cNvSpPr txBox="1"/>
          <p:nvPr/>
        </p:nvSpPr>
        <p:spPr bwMode="auto">
          <a:xfrm>
            <a:off x="3350326" y="2019339"/>
            <a:ext cx="40774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Rate ratio: 0.82 </a:t>
            </a:r>
            <a:br>
              <a:rPr lang="en-US" sz="16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(95% CI: 0.71-0.94); </a:t>
            </a:r>
            <a:r>
              <a:rPr lang="en-US" sz="1600" b="0" i="1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600" b="0">
                <a:solidFill>
                  <a:schemeClr val="bg1"/>
                </a:solidFill>
                <a:latin typeface="Calibri" panose="020F0502020204030204" pitchFamily="34" charset="0"/>
              </a:rPr>
              <a:t> = .006)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C32B2F-55AA-2504-C2EE-289B34969B17}"/>
              </a:ext>
            </a:extLst>
          </p:cNvPr>
          <p:cNvSpPr txBox="1"/>
          <p:nvPr/>
        </p:nvSpPr>
        <p:spPr bwMode="auto">
          <a:xfrm rot="16200000">
            <a:off x="1191141" y="3389402"/>
            <a:ext cx="27321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Mean Cumulative Events per 100 Patients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875A116-C3A1-23C9-BE63-42E161C75D75}"/>
              </a:ext>
            </a:extLst>
          </p:cNvPr>
          <p:cNvGrpSpPr/>
          <p:nvPr/>
        </p:nvGrpSpPr>
        <p:grpSpPr>
          <a:xfrm>
            <a:off x="2844687" y="1904295"/>
            <a:ext cx="418704" cy="3600769"/>
            <a:chOff x="2844687" y="1904295"/>
            <a:chExt cx="418704" cy="360076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308C0DF-84D5-D406-512A-D5FE35001AD4}"/>
                </a:ext>
              </a:extLst>
            </p:cNvPr>
            <p:cNvSpPr txBox="1"/>
            <p:nvPr/>
          </p:nvSpPr>
          <p:spPr bwMode="auto">
            <a:xfrm>
              <a:off x="2844687" y="190429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298765-5DE1-CEEF-2719-93994C8A3AD4}"/>
                </a:ext>
              </a:extLst>
            </p:cNvPr>
            <p:cNvSpPr txBox="1"/>
            <p:nvPr/>
          </p:nvSpPr>
          <p:spPr bwMode="auto">
            <a:xfrm>
              <a:off x="2844687" y="297133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EFBD653-2C63-F123-2B3C-4B142045AF41}"/>
                </a:ext>
              </a:extLst>
            </p:cNvPr>
            <p:cNvSpPr txBox="1"/>
            <p:nvPr/>
          </p:nvSpPr>
          <p:spPr bwMode="auto">
            <a:xfrm>
              <a:off x="2844687" y="4068692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A95DB9A-776C-D74E-9F57-511055C82BD8}"/>
                </a:ext>
              </a:extLst>
            </p:cNvPr>
            <p:cNvSpPr txBox="1"/>
            <p:nvPr/>
          </p:nvSpPr>
          <p:spPr bwMode="auto">
            <a:xfrm>
              <a:off x="2961706" y="5135732"/>
              <a:ext cx="30168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4A4CDAB-C997-11C6-0894-BF73AF5C1B9C}"/>
              </a:ext>
            </a:extLst>
          </p:cNvPr>
          <p:cNvGrpSpPr/>
          <p:nvPr/>
        </p:nvGrpSpPr>
        <p:grpSpPr>
          <a:xfrm>
            <a:off x="3130379" y="5353815"/>
            <a:ext cx="5772464" cy="369332"/>
            <a:chOff x="3130379" y="5353815"/>
            <a:chExt cx="5772464" cy="36933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4FA284C-F5B5-C51E-0EDD-B05E5B6D0E24}"/>
                </a:ext>
              </a:extLst>
            </p:cNvPr>
            <p:cNvSpPr txBox="1"/>
            <p:nvPr/>
          </p:nvSpPr>
          <p:spPr bwMode="auto">
            <a:xfrm>
              <a:off x="3130379" y="5353815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03CBE86-D921-8A42-2027-6C270FE204DB}"/>
                </a:ext>
              </a:extLst>
            </p:cNvPr>
            <p:cNvSpPr txBox="1"/>
            <p:nvPr/>
          </p:nvSpPr>
          <p:spPr bwMode="auto">
            <a:xfrm>
              <a:off x="4025204" y="5353815"/>
              <a:ext cx="30168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F8B219-A5DE-ED59-8111-073254362A97}"/>
                </a:ext>
              </a:extLst>
            </p:cNvPr>
            <p:cNvSpPr txBox="1"/>
            <p:nvPr/>
          </p:nvSpPr>
          <p:spPr bwMode="auto">
            <a:xfrm>
              <a:off x="4875401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66C3C8D-A92F-2300-DB33-A9F088BD0B6C}"/>
                </a:ext>
              </a:extLst>
            </p:cNvPr>
            <p:cNvSpPr txBox="1"/>
            <p:nvPr/>
          </p:nvSpPr>
          <p:spPr bwMode="auto">
            <a:xfrm>
              <a:off x="5770226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18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0E69986-C6E5-C0E0-A143-B0064659B47A}"/>
                </a:ext>
              </a:extLst>
            </p:cNvPr>
            <p:cNvSpPr txBox="1"/>
            <p:nvPr/>
          </p:nvSpPr>
          <p:spPr bwMode="auto">
            <a:xfrm>
              <a:off x="6680609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24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42E0D94-382B-A9E3-7C8C-E16EF1D51A4F}"/>
                </a:ext>
              </a:extLst>
            </p:cNvPr>
            <p:cNvSpPr txBox="1"/>
            <p:nvPr/>
          </p:nvSpPr>
          <p:spPr bwMode="auto">
            <a:xfrm>
              <a:off x="7589315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D2F5E5C-A65E-5B65-8C35-4A78D8FC1E4D}"/>
                </a:ext>
              </a:extLst>
            </p:cNvPr>
            <p:cNvSpPr txBox="1"/>
            <p:nvPr/>
          </p:nvSpPr>
          <p:spPr bwMode="auto">
            <a:xfrm>
              <a:off x="8484139" y="5353815"/>
              <a:ext cx="418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36</a:t>
              </a:r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9079EE79-6BAC-A5AA-A6C9-592443C37E62}"/>
              </a:ext>
            </a:extLst>
          </p:cNvPr>
          <p:cNvSpPr/>
          <p:nvPr/>
        </p:nvSpPr>
        <p:spPr bwMode="auto">
          <a:xfrm>
            <a:off x="3276600" y="2110740"/>
            <a:ext cx="5417820" cy="3215640"/>
          </a:xfrm>
          <a:custGeom>
            <a:avLst/>
            <a:gdLst>
              <a:gd name="connsiteX0" fmla="*/ 0 w 5417820"/>
              <a:gd name="connsiteY0" fmla="*/ 0 h 3215640"/>
              <a:gd name="connsiteX1" fmla="*/ 0 w 5417820"/>
              <a:gd name="connsiteY1" fmla="*/ 3215640 h 3215640"/>
              <a:gd name="connsiteX2" fmla="*/ 5417820 w 5417820"/>
              <a:gd name="connsiteY2" fmla="*/ 3215640 h 3215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17820" h="3215640">
                <a:moveTo>
                  <a:pt x="0" y="0"/>
                </a:moveTo>
                <a:lnTo>
                  <a:pt x="0" y="3215640"/>
                </a:lnTo>
                <a:lnTo>
                  <a:pt x="5417820" y="321564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9AC6502-622A-CC2E-A682-22FD80AE857D}"/>
              </a:ext>
            </a:extLst>
          </p:cNvPr>
          <p:cNvGrpSpPr/>
          <p:nvPr/>
        </p:nvGrpSpPr>
        <p:grpSpPr>
          <a:xfrm>
            <a:off x="3197712" y="2110740"/>
            <a:ext cx="86508" cy="3218359"/>
            <a:chOff x="3190092" y="2110740"/>
            <a:chExt cx="411480" cy="3218359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3E478482-3533-A220-7AEF-38756187066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2110740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CFC4045-D8ED-7C8A-F390-D41D065EA57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3186481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04502F1E-923B-EB4F-E721-F3466FEE783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4253358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13BBB46A-7DAF-3C5A-BAAE-C29DCBB81D9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90092" y="5329099"/>
              <a:ext cx="411480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EDEAF26-BFAA-3941-9B39-486CE80F04C2}"/>
              </a:ext>
            </a:extLst>
          </p:cNvPr>
          <p:cNvGrpSpPr/>
          <p:nvPr/>
        </p:nvGrpSpPr>
        <p:grpSpPr>
          <a:xfrm>
            <a:off x="3276600" y="5313859"/>
            <a:ext cx="5416891" cy="109907"/>
            <a:chOff x="3276600" y="4652099"/>
            <a:chExt cx="5416891" cy="918196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8DB19C4-95F5-E602-76F1-18A079DAA742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5525947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7BCFD2-14A5-4E68-4249-12C55EE5EE0C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4623132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3C42C6A-8576-07B3-74C3-24BCF128D6B3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3720317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11B9714-28E2-9811-365B-EDB7A2A5DCE8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2817502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B26F232-70E0-B437-1141-6564CB4F89C1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6428762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F584AEC-4100-8EFD-7AB0-197E7E97511F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7331577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C6DA6C8-8581-E1D7-0F87-2772F1BBB343}"/>
                </a:ext>
              </a:extLst>
            </p:cNvPr>
            <p:cNvCxnSpPr>
              <a:cxnSpLocks/>
            </p:cNvCxnSpPr>
            <p:nvPr/>
          </p:nvCxnSpPr>
          <p:spPr bwMode="auto">
            <a:xfrm rot="5400000">
              <a:off x="8234393" y="5111197"/>
              <a:ext cx="918196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C7ACE60A-D7EB-ADD5-CB8F-FC1EB5084FB1}"/>
              </a:ext>
            </a:extLst>
          </p:cNvPr>
          <p:cNvSpPr txBox="1"/>
          <p:nvPr/>
        </p:nvSpPr>
        <p:spPr bwMode="auto">
          <a:xfrm>
            <a:off x="4407809" y="5620275"/>
            <a:ext cx="314353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Time (Mo)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DBA58D-BFFF-A0D8-9BD4-9E383A99426C}"/>
              </a:ext>
            </a:extLst>
          </p:cNvPr>
          <p:cNvSpPr txBox="1"/>
          <p:nvPr/>
        </p:nvSpPr>
        <p:spPr bwMode="auto">
          <a:xfrm>
            <a:off x="4273735" y="1504185"/>
            <a:ext cx="40833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Total Worsening Heart Failure Events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1C352A1-034B-EA0F-265B-FB9E25336A49}"/>
              </a:ext>
            </a:extLst>
          </p:cNvPr>
          <p:cNvGrpSpPr/>
          <p:nvPr/>
        </p:nvGrpSpPr>
        <p:grpSpPr>
          <a:xfrm>
            <a:off x="7017146" y="4464866"/>
            <a:ext cx="2014376" cy="646331"/>
            <a:chOff x="7017145" y="4759788"/>
            <a:chExt cx="2014376" cy="646331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0440ABA-5B46-3AD5-B698-2A8F9C9ECE42}"/>
                </a:ext>
              </a:extLst>
            </p:cNvPr>
            <p:cNvSpPr txBox="1"/>
            <p:nvPr/>
          </p:nvSpPr>
          <p:spPr bwMode="auto">
            <a:xfrm>
              <a:off x="7473308" y="4759788"/>
              <a:ext cx="155821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rtlCol="0">
              <a:spAutoFit/>
            </a:bodyPr>
            <a:lstStyle/>
            <a:p>
              <a:pPr algn="l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Placebo</a:t>
              </a:r>
              <a:b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</a:br>
              <a:r>
                <a:rPr lang="en-US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Finerenone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44282B5-F9B1-08EB-1988-EDBDB9DAA282}"/>
                </a:ext>
              </a:extLst>
            </p:cNvPr>
            <p:cNvCxnSpPr/>
            <p:nvPr/>
          </p:nvCxnSpPr>
          <p:spPr bwMode="auto">
            <a:xfrm>
              <a:off x="7017145" y="4946054"/>
              <a:ext cx="508000" cy="0"/>
            </a:xfrm>
            <a:prstGeom prst="line">
              <a:avLst/>
            </a:prstGeom>
            <a:noFill/>
            <a:ln w="28575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DB3FA52-483A-61B4-4146-0B6B2E0DACE7}"/>
                </a:ext>
              </a:extLst>
            </p:cNvPr>
            <p:cNvCxnSpPr/>
            <p:nvPr/>
          </p:nvCxnSpPr>
          <p:spPr bwMode="auto">
            <a:xfrm>
              <a:off x="7017145" y="5233920"/>
              <a:ext cx="508000" cy="0"/>
            </a:xfrm>
            <a:prstGeom prst="line">
              <a:avLst/>
            </a:pr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740B9DD-66DF-E0CD-18D3-1A299183DE84}"/>
              </a:ext>
            </a:extLst>
          </p:cNvPr>
          <p:cNvSpPr/>
          <p:nvPr/>
        </p:nvSpPr>
        <p:spPr bwMode="auto">
          <a:xfrm>
            <a:off x="3298825" y="3108325"/>
            <a:ext cx="5400675" cy="2203450"/>
          </a:xfrm>
          <a:custGeom>
            <a:avLst/>
            <a:gdLst>
              <a:gd name="connsiteX0" fmla="*/ 5400675 w 5400675"/>
              <a:gd name="connsiteY0" fmla="*/ 0 h 2203450"/>
              <a:gd name="connsiteX1" fmla="*/ 5353050 w 5400675"/>
              <a:gd name="connsiteY1" fmla="*/ 19050 h 2203450"/>
              <a:gd name="connsiteX2" fmla="*/ 5330825 w 5400675"/>
              <a:gd name="connsiteY2" fmla="*/ 19050 h 2203450"/>
              <a:gd name="connsiteX3" fmla="*/ 5324475 w 5400675"/>
              <a:gd name="connsiteY3" fmla="*/ 38100 h 2203450"/>
              <a:gd name="connsiteX4" fmla="*/ 5299075 w 5400675"/>
              <a:gd name="connsiteY4" fmla="*/ 38100 h 2203450"/>
              <a:gd name="connsiteX5" fmla="*/ 5280025 w 5400675"/>
              <a:gd name="connsiteY5" fmla="*/ 53975 h 2203450"/>
              <a:gd name="connsiteX6" fmla="*/ 5260975 w 5400675"/>
              <a:gd name="connsiteY6" fmla="*/ 50800 h 2203450"/>
              <a:gd name="connsiteX7" fmla="*/ 5229225 w 5400675"/>
              <a:gd name="connsiteY7" fmla="*/ 47625 h 2203450"/>
              <a:gd name="connsiteX8" fmla="*/ 5207000 w 5400675"/>
              <a:gd name="connsiteY8" fmla="*/ 66675 h 2203450"/>
              <a:gd name="connsiteX9" fmla="*/ 5197475 w 5400675"/>
              <a:gd name="connsiteY9" fmla="*/ 66675 h 2203450"/>
              <a:gd name="connsiteX10" fmla="*/ 5172075 w 5400675"/>
              <a:gd name="connsiteY10" fmla="*/ 85725 h 2203450"/>
              <a:gd name="connsiteX11" fmla="*/ 5156200 w 5400675"/>
              <a:gd name="connsiteY11" fmla="*/ 82550 h 2203450"/>
              <a:gd name="connsiteX12" fmla="*/ 5137150 w 5400675"/>
              <a:gd name="connsiteY12" fmla="*/ 114300 h 2203450"/>
              <a:gd name="connsiteX13" fmla="*/ 5105400 w 5400675"/>
              <a:gd name="connsiteY13" fmla="*/ 120650 h 2203450"/>
              <a:gd name="connsiteX14" fmla="*/ 5095875 w 5400675"/>
              <a:gd name="connsiteY14" fmla="*/ 127000 h 2203450"/>
              <a:gd name="connsiteX15" fmla="*/ 5076825 w 5400675"/>
              <a:gd name="connsiteY15" fmla="*/ 127000 h 2203450"/>
              <a:gd name="connsiteX16" fmla="*/ 5022850 w 5400675"/>
              <a:gd name="connsiteY16" fmla="*/ 149225 h 2203450"/>
              <a:gd name="connsiteX17" fmla="*/ 4997450 w 5400675"/>
              <a:gd name="connsiteY17" fmla="*/ 155575 h 2203450"/>
              <a:gd name="connsiteX18" fmla="*/ 4953000 w 5400675"/>
              <a:gd name="connsiteY18" fmla="*/ 180975 h 2203450"/>
              <a:gd name="connsiteX19" fmla="*/ 4918075 w 5400675"/>
              <a:gd name="connsiteY19" fmla="*/ 193675 h 2203450"/>
              <a:gd name="connsiteX20" fmla="*/ 4873625 w 5400675"/>
              <a:gd name="connsiteY20" fmla="*/ 193675 h 2203450"/>
              <a:gd name="connsiteX21" fmla="*/ 4816475 w 5400675"/>
              <a:gd name="connsiteY21" fmla="*/ 215900 h 2203450"/>
              <a:gd name="connsiteX22" fmla="*/ 4775200 w 5400675"/>
              <a:gd name="connsiteY22" fmla="*/ 212725 h 2203450"/>
              <a:gd name="connsiteX23" fmla="*/ 4737100 w 5400675"/>
              <a:gd name="connsiteY23" fmla="*/ 254000 h 2203450"/>
              <a:gd name="connsiteX24" fmla="*/ 4695825 w 5400675"/>
              <a:gd name="connsiteY24" fmla="*/ 273050 h 2203450"/>
              <a:gd name="connsiteX25" fmla="*/ 4625975 w 5400675"/>
              <a:gd name="connsiteY25" fmla="*/ 285750 h 2203450"/>
              <a:gd name="connsiteX26" fmla="*/ 4575175 w 5400675"/>
              <a:gd name="connsiteY26" fmla="*/ 288925 h 2203450"/>
              <a:gd name="connsiteX27" fmla="*/ 4527550 w 5400675"/>
              <a:gd name="connsiteY27" fmla="*/ 323850 h 2203450"/>
              <a:gd name="connsiteX28" fmla="*/ 4467225 w 5400675"/>
              <a:gd name="connsiteY28" fmla="*/ 330200 h 2203450"/>
              <a:gd name="connsiteX29" fmla="*/ 4422775 w 5400675"/>
              <a:gd name="connsiteY29" fmla="*/ 342900 h 2203450"/>
              <a:gd name="connsiteX30" fmla="*/ 4413250 w 5400675"/>
              <a:gd name="connsiteY30" fmla="*/ 365125 h 2203450"/>
              <a:gd name="connsiteX31" fmla="*/ 4378325 w 5400675"/>
              <a:gd name="connsiteY31" fmla="*/ 371475 h 2203450"/>
              <a:gd name="connsiteX32" fmla="*/ 4346575 w 5400675"/>
              <a:gd name="connsiteY32" fmla="*/ 390525 h 2203450"/>
              <a:gd name="connsiteX33" fmla="*/ 4279900 w 5400675"/>
              <a:gd name="connsiteY33" fmla="*/ 384175 h 2203450"/>
              <a:gd name="connsiteX34" fmla="*/ 4251325 w 5400675"/>
              <a:gd name="connsiteY34" fmla="*/ 400050 h 2203450"/>
              <a:gd name="connsiteX35" fmla="*/ 4175125 w 5400675"/>
              <a:gd name="connsiteY35" fmla="*/ 400050 h 2203450"/>
              <a:gd name="connsiteX36" fmla="*/ 4149725 w 5400675"/>
              <a:gd name="connsiteY36" fmla="*/ 425450 h 2203450"/>
              <a:gd name="connsiteX37" fmla="*/ 4127500 w 5400675"/>
              <a:gd name="connsiteY37" fmla="*/ 438150 h 2203450"/>
              <a:gd name="connsiteX38" fmla="*/ 4095750 w 5400675"/>
              <a:gd name="connsiteY38" fmla="*/ 438150 h 2203450"/>
              <a:gd name="connsiteX39" fmla="*/ 4070350 w 5400675"/>
              <a:gd name="connsiteY39" fmla="*/ 460375 h 2203450"/>
              <a:gd name="connsiteX40" fmla="*/ 4035425 w 5400675"/>
              <a:gd name="connsiteY40" fmla="*/ 469900 h 2203450"/>
              <a:gd name="connsiteX41" fmla="*/ 4003675 w 5400675"/>
              <a:gd name="connsiteY41" fmla="*/ 495300 h 2203450"/>
              <a:gd name="connsiteX42" fmla="*/ 3962400 w 5400675"/>
              <a:gd name="connsiteY42" fmla="*/ 495300 h 2203450"/>
              <a:gd name="connsiteX43" fmla="*/ 3943350 w 5400675"/>
              <a:gd name="connsiteY43" fmla="*/ 511175 h 2203450"/>
              <a:gd name="connsiteX44" fmla="*/ 3902075 w 5400675"/>
              <a:gd name="connsiteY44" fmla="*/ 514350 h 2203450"/>
              <a:gd name="connsiteX45" fmla="*/ 3886200 w 5400675"/>
              <a:gd name="connsiteY45" fmla="*/ 523875 h 2203450"/>
              <a:gd name="connsiteX46" fmla="*/ 3822700 w 5400675"/>
              <a:gd name="connsiteY46" fmla="*/ 527050 h 2203450"/>
              <a:gd name="connsiteX47" fmla="*/ 3800475 w 5400675"/>
              <a:gd name="connsiteY47" fmla="*/ 542925 h 2203450"/>
              <a:gd name="connsiteX48" fmla="*/ 3771900 w 5400675"/>
              <a:gd name="connsiteY48" fmla="*/ 539750 h 2203450"/>
              <a:gd name="connsiteX49" fmla="*/ 3749675 w 5400675"/>
              <a:gd name="connsiteY49" fmla="*/ 561975 h 2203450"/>
              <a:gd name="connsiteX50" fmla="*/ 3702050 w 5400675"/>
              <a:gd name="connsiteY50" fmla="*/ 561975 h 2203450"/>
              <a:gd name="connsiteX51" fmla="*/ 3689350 w 5400675"/>
              <a:gd name="connsiteY51" fmla="*/ 577850 h 2203450"/>
              <a:gd name="connsiteX52" fmla="*/ 3663950 w 5400675"/>
              <a:gd name="connsiteY52" fmla="*/ 574675 h 2203450"/>
              <a:gd name="connsiteX53" fmla="*/ 3638550 w 5400675"/>
              <a:gd name="connsiteY53" fmla="*/ 587375 h 2203450"/>
              <a:gd name="connsiteX54" fmla="*/ 3625850 w 5400675"/>
              <a:gd name="connsiteY54" fmla="*/ 600075 h 2203450"/>
              <a:gd name="connsiteX55" fmla="*/ 3587750 w 5400675"/>
              <a:gd name="connsiteY55" fmla="*/ 600075 h 2203450"/>
              <a:gd name="connsiteX56" fmla="*/ 3575050 w 5400675"/>
              <a:gd name="connsiteY56" fmla="*/ 609600 h 2203450"/>
              <a:gd name="connsiteX57" fmla="*/ 3559175 w 5400675"/>
              <a:gd name="connsiteY57" fmla="*/ 609600 h 2203450"/>
              <a:gd name="connsiteX58" fmla="*/ 3530600 w 5400675"/>
              <a:gd name="connsiteY58" fmla="*/ 631825 h 2203450"/>
              <a:gd name="connsiteX59" fmla="*/ 3482975 w 5400675"/>
              <a:gd name="connsiteY59" fmla="*/ 638175 h 2203450"/>
              <a:gd name="connsiteX60" fmla="*/ 3457575 w 5400675"/>
              <a:gd name="connsiteY60" fmla="*/ 657225 h 2203450"/>
              <a:gd name="connsiteX61" fmla="*/ 3390900 w 5400675"/>
              <a:gd name="connsiteY61" fmla="*/ 657225 h 2203450"/>
              <a:gd name="connsiteX62" fmla="*/ 3371850 w 5400675"/>
              <a:gd name="connsiteY62" fmla="*/ 669925 h 2203450"/>
              <a:gd name="connsiteX63" fmla="*/ 3346450 w 5400675"/>
              <a:gd name="connsiteY63" fmla="*/ 676275 h 2203450"/>
              <a:gd name="connsiteX64" fmla="*/ 3298825 w 5400675"/>
              <a:gd name="connsiteY64" fmla="*/ 701675 h 2203450"/>
              <a:gd name="connsiteX65" fmla="*/ 3270250 w 5400675"/>
              <a:gd name="connsiteY65" fmla="*/ 708025 h 2203450"/>
              <a:gd name="connsiteX66" fmla="*/ 3251200 w 5400675"/>
              <a:gd name="connsiteY66" fmla="*/ 727075 h 2203450"/>
              <a:gd name="connsiteX67" fmla="*/ 3225800 w 5400675"/>
              <a:gd name="connsiteY67" fmla="*/ 727075 h 2203450"/>
              <a:gd name="connsiteX68" fmla="*/ 3216275 w 5400675"/>
              <a:gd name="connsiteY68" fmla="*/ 739775 h 2203450"/>
              <a:gd name="connsiteX69" fmla="*/ 3190875 w 5400675"/>
              <a:gd name="connsiteY69" fmla="*/ 739775 h 2203450"/>
              <a:gd name="connsiteX70" fmla="*/ 3181350 w 5400675"/>
              <a:gd name="connsiteY70" fmla="*/ 758825 h 2203450"/>
              <a:gd name="connsiteX71" fmla="*/ 3140075 w 5400675"/>
              <a:gd name="connsiteY71" fmla="*/ 755650 h 2203450"/>
              <a:gd name="connsiteX72" fmla="*/ 3124200 w 5400675"/>
              <a:gd name="connsiteY72" fmla="*/ 768350 h 2203450"/>
              <a:gd name="connsiteX73" fmla="*/ 3076575 w 5400675"/>
              <a:gd name="connsiteY73" fmla="*/ 765175 h 2203450"/>
              <a:gd name="connsiteX74" fmla="*/ 3063875 w 5400675"/>
              <a:gd name="connsiteY74" fmla="*/ 787400 h 2203450"/>
              <a:gd name="connsiteX75" fmla="*/ 3041650 w 5400675"/>
              <a:gd name="connsiteY75" fmla="*/ 787400 h 2203450"/>
              <a:gd name="connsiteX76" fmla="*/ 2997200 w 5400675"/>
              <a:gd name="connsiteY76" fmla="*/ 819150 h 2203450"/>
              <a:gd name="connsiteX77" fmla="*/ 2955925 w 5400675"/>
              <a:gd name="connsiteY77" fmla="*/ 819150 h 2203450"/>
              <a:gd name="connsiteX78" fmla="*/ 2949575 w 5400675"/>
              <a:gd name="connsiteY78" fmla="*/ 831850 h 2203450"/>
              <a:gd name="connsiteX79" fmla="*/ 2905125 w 5400675"/>
              <a:gd name="connsiteY79" fmla="*/ 838200 h 2203450"/>
              <a:gd name="connsiteX80" fmla="*/ 2886075 w 5400675"/>
              <a:gd name="connsiteY80" fmla="*/ 863600 h 2203450"/>
              <a:gd name="connsiteX81" fmla="*/ 2832100 w 5400675"/>
              <a:gd name="connsiteY81" fmla="*/ 873125 h 2203450"/>
              <a:gd name="connsiteX82" fmla="*/ 2794000 w 5400675"/>
              <a:gd name="connsiteY82" fmla="*/ 882650 h 2203450"/>
              <a:gd name="connsiteX83" fmla="*/ 2778125 w 5400675"/>
              <a:gd name="connsiteY83" fmla="*/ 892175 h 2203450"/>
              <a:gd name="connsiteX84" fmla="*/ 2752725 w 5400675"/>
              <a:gd name="connsiteY84" fmla="*/ 892175 h 2203450"/>
              <a:gd name="connsiteX85" fmla="*/ 2746375 w 5400675"/>
              <a:gd name="connsiteY85" fmla="*/ 901700 h 2203450"/>
              <a:gd name="connsiteX86" fmla="*/ 2733675 w 5400675"/>
              <a:gd name="connsiteY86" fmla="*/ 901700 h 2203450"/>
              <a:gd name="connsiteX87" fmla="*/ 2695575 w 5400675"/>
              <a:gd name="connsiteY87" fmla="*/ 936625 h 2203450"/>
              <a:gd name="connsiteX88" fmla="*/ 2635250 w 5400675"/>
              <a:gd name="connsiteY88" fmla="*/ 942975 h 2203450"/>
              <a:gd name="connsiteX89" fmla="*/ 2619375 w 5400675"/>
              <a:gd name="connsiteY89" fmla="*/ 962025 h 2203450"/>
              <a:gd name="connsiteX90" fmla="*/ 2578100 w 5400675"/>
              <a:gd name="connsiteY90" fmla="*/ 971550 h 2203450"/>
              <a:gd name="connsiteX91" fmla="*/ 2546350 w 5400675"/>
              <a:gd name="connsiteY91" fmla="*/ 990600 h 2203450"/>
              <a:gd name="connsiteX92" fmla="*/ 2540000 w 5400675"/>
              <a:gd name="connsiteY92" fmla="*/ 1003300 h 2203450"/>
              <a:gd name="connsiteX93" fmla="*/ 2492375 w 5400675"/>
              <a:gd name="connsiteY93" fmla="*/ 1006475 h 2203450"/>
              <a:gd name="connsiteX94" fmla="*/ 2463800 w 5400675"/>
              <a:gd name="connsiteY94" fmla="*/ 1031875 h 2203450"/>
              <a:gd name="connsiteX95" fmla="*/ 2419350 w 5400675"/>
              <a:gd name="connsiteY95" fmla="*/ 1031875 h 2203450"/>
              <a:gd name="connsiteX96" fmla="*/ 2390775 w 5400675"/>
              <a:gd name="connsiteY96" fmla="*/ 1047750 h 2203450"/>
              <a:gd name="connsiteX97" fmla="*/ 2365375 w 5400675"/>
              <a:gd name="connsiteY97" fmla="*/ 1047750 h 2203450"/>
              <a:gd name="connsiteX98" fmla="*/ 2346325 w 5400675"/>
              <a:gd name="connsiteY98" fmla="*/ 1073150 h 2203450"/>
              <a:gd name="connsiteX99" fmla="*/ 2308225 w 5400675"/>
              <a:gd name="connsiteY99" fmla="*/ 1073150 h 2203450"/>
              <a:gd name="connsiteX100" fmla="*/ 2289175 w 5400675"/>
              <a:gd name="connsiteY100" fmla="*/ 1089025 h 2203450"/>
              <a:gd name="connsiteX101" fmla="*/ 2270125 w 5400675"/>
              <a:gd name="connsiteY101" fmla="*/ 1085850 h 2203450"/>
              <a:gd name="connsiteX102" fmla="*/ 2171700 w 5400675"/>
              <a:gd name="connsiteY102" fmla="*/ 1127125 h 2203450"/>
              <a:gd name="connsiteX103" fmla="*/ 2130425 w 5400675"/>
              <a:gd name="connsiteY103" fmla="*/ 1143000 h 2203450"/>
              <a:gd name="connsiteX104" fmla="*/ 2130425 w 5400675"/>
              <a:gd name="connsiteY104" fmla="*/ 1143000 h 2203450"/>
              <a:gd name="connsiteX105" fmla="*/ 2082800 w 5400675"/>
              <a:gd name="connsiteY105" fmla="*/ 1162050 h 2203450"/>
              <a:gd name="connsiteX106" fmla="*/ 2057400 w 5400675"/>
              <a:gd name="connsiteY106" fmla="*/ 1162050 h 2203450"/>
              <a:gd name="connsiteX107" fmla="*/ 2051050 w 5400675"/>
              <a:gd name="connsiteY107" fmla="*/ 1177925 h 2203450"/>
              <a:gd name="connsiteX108" fmla="*/ 2035175 w 5400675"/>
              <a:gd name="connsiteY108" fmla="*/ 1184275 h 2203450"/>
              <a:gd name="connsiteX109" fmla="*/ 2028825 w 5400675"/>
              <a:gd name="connsiteY109" fmla="*/ 1209675 h 2203450"/>
              <a:gd name="connsiteX110" fmla="*/ 1965325 w 5400675"/>
              <a:gd name="connsiteY110" fmla="*/ 1216025 h 2203450"/>
              <a:gd name="connsiteX111" fmla="*/ 1949450 w 5400675"/>
              <a:gd name="connsiteY111" fmla="*/ 1228725 h 2203450"/>
              <a:gd name="connsiteX112" fmla="*/ 1933575 w 5400675"/>
              <a:gd name="connsiteY112" fmla="*/ 1235075 h 2203450"/>
              <a:gd name="connsiteX113" fmla="*/ 1914525 w 5400675"/>
              <a:gd name="connsiteY113" fmla="*/ 1250950 h 2203450"/>
              <a:gd name="connsiteX114" fmla="*/ 1895475 w 5400675"/>
              <a:gd name="connsiteY114" fmla="*/ 1254125 h 2203450"/>
              <a:gd name="connsiteX115" fmla="*/ 1882775 w 5400675"/>
              <a:gd name="connsiteY115" fmla="*/ 1273175 h 2203450"/>
              <a:gd name="connsiteX116" fmla="*/ 1854200 w 5400675"/>
              <a:gd name="connsiteY116" fmla="*/ 1270000 h 2203450"/>
              <a:gd name="connsiteX117" fmla="*/ 1812925 w 5400675"/>
              <a:gd name="connsiteY117" fmla="*/ 1298575 h 2203450"/>
              <a:gd name="connsiteX118" fmla="*/ 1797050 w 5400675"/>
              <a:gd name="connsiteY118" fmla="*/ 1292225 h 2203450"/>
              <a:gd name="connsiteX119" fmla="*/ 1762125 w 5400675"/>
              <a:gd name="connsiteY119" fmla="*/ 1311275 h 2203450"/>
              <a:gd name="connsiteX120" fmla="*/ 1724025 w 5400675"/>
              <a:gd name="connsiteY120" fmla="*/ 1317625 h 2203450"/>
              <a:gd name="connsiteX121" fmla="*/ 1708150 w 5400675"/>
              <a:gd name="connsiteY121" fmla="*/ 1339850 h 2203450"/>
              <a:gd name="connsiteX122" fmla="*/ 1682750 w 5400675"/>
              <a:gd name="connsiteY122" fmla="*/ 1339850 h 2203450"/>
              <a:gd name="connsiteX123" fmla="*/ 1666875 w 5400675"/>
              <a:gd name="connsiteY123" fmla="*/ 1358900 h 2203450"/>
              <a:gd name="connsiteX124" fmla="*/ 1612900 w 5400675"/>
              <a:gd name="connsiteY124" fmla="*/ 1384300 h 2203450"/>
              <a:gd name="connsiteX125" fmla="*/ 1587500 w 5400675"/>
              <a:gd name="connsiteY125" fmla="*/ 1387475 h 2203450"/>
              <a:gd name="connsiteX126" fmla="*/ 1530350 w 5400675"/>
              <a:gd name="connsiteY126" fmla="*/ 1416050 h 2203450"/>
              <a:gd name="connsiteX127" fmla="*/ 1495425 w 5400675"/>
              <a:gd name="connsiteY127" fmla="*/ 1425575 h 2203450"/>
              <a:gd name="connsiteX128" fmla="*/ 1470025 w 5400675"/>
              <a:gd name="connsiteY128" fmla="*/ 1441450 h 2203450"/>
              <a:gd name="connsiteX129" fmla="*/ 1450975 w 5400675"/>
              <a:gd name="connsiteY129" fmla="*/ 1438275 h 2203450"/>
              <a:gd name="connsiteX130" fmla="*/ 1381125 w 5400675"/>
              <a:gd name="connsiteY130" fmla="*/ 1489075 h 2203450"/>
              <a:gd name="connsiteX131" fmla="*/ 1362075 w 5400675"/>
              <a:gd name="connsiteY131" fmla="*/ 1485900 h 2203450"/>
              <a:gd name="connsiteX132" fmla="*/ 1301750 w 5400675"/>
              <a:gd name="connsiteY132" fmla="*/ 1527175 h 2203450"/>
              <a:gd name="connsiteX133" fmla="*/ 1235075 w 5400675"/>
              <a:gd name="connsiteY133" fmla="*/ 1565275 h 2203450"/>
              <a:gd name="connsiteX134" fmla="*/ 1193800 w 5400675"/>
              <a:gd name="connsiteY134" fmla="*/ 1568450 h 2203450"/>
              <a:gd name="connsiteX135" fmla="*/ 1146175 w 5400675"/>
              <a:gd name="connsiteY135" fmla="*/ 1609725 h 2203450"/>
              <a:gd name="connsiteX136" fmla="*/ 1123950 w 5400675"/>
              <a:gd name="connsiteY136" fmla="*/ 1609725 h 2203450"/>
              <a:gd name="connsiteX137" fmla="*/ 1114425 w 5400675"/>
              <a:gd name="connsiteY137" fmla="*/ 1631950 h 2203450"/>
              <a:gd name="connsiteX138" fmla="*/ 1082675 w 5400675"/>
              <a:gd name="connsiteY138" fmla="*/ 1635125 h 2203450"/>
              <a:gd name="connsiteX139" fmla="*/ 974725 w 5400675"/>
              <a:gd name="connsiteY139" fmla="*/ 1679575 h 2203450"/>
              <a:gd name="connsiteX140" fmla="*/ 946150 w 5400675"/>
              <a:gd name="connsiteY140" fmla="*/ 1704975 h 2203450"/>
              <a:gd name="connsiteX141" fmla="*/ 927100 w 5400675"/>
              <a:gd name="connsiteY141" fmla="*/ 1711325 h 2203450"/>
              <a:gd name="connsiteX142" fmla="*/ 882650 w 5400675"/>
              <a:gd name="connsiteY142" fmla="*/ 1746250 h 2203450"/>
              <a:gd name="connsiteX143" fmla="*/ 863600 w 5400675"/>
              <a:gd name="connsiteY143" fmla="*/ 1739900 h 2203450"/>
              <a:gd name="connsiteX144" fmla="*/ 793750 w 5400675"/>
              <a:gd name="connsiteY144" fmla="*/ 1784350 h 2203450"/>
              <a:gd name="connsiteX145" fmla="*/ 701675 w 5400675"/>
              <a:gd name="connsiteY145" fmla="*/ 1831975 h 2203450"/>
              <a:gd name="connsiteX146" fmla="*/ 663575 w 5400675"/>
              <a:gd name="connsiteY146" fmla="*/ 1819275 h 2203450"/>
              <a:gd name="connsiteX147" fmla="*/ 612775 w 5400675"/>
              <a:gd name="connsiteY147" fmla="*/ 1857375 h 2203450"/>
              <a:gd name="connsiteX148" fmla="*/ 581025 w 5400675"/>
              <a:gd name="connsiteY148" fmla="*/ 1866900 h 2203450"/>
              <a:gd name="connsiteX149" fmla="*/ 536575 w 5400675"/>
              <a:gd name="connsiteY149" fmla="*/ 1901825 h 2203450"/>
              <a:gd name="connsiteX150" fmla="*/ 495300 w 5400675"/>
              <a:gd name="connsiteY150" fmla="*/ 1908175 h 2203450"/>
              <a:gd name="connsiteX151" fmla="*/ 400050 w 5400675"/>
              <a:gd name="connsiteY151" fmla="*/ 1974850 h 2203450"/>
              <a:gd name="connsiteX152" fmla="*/ 368300 w 5400675"/>
              <a:gd name="connsiteY152" fmla="*/ 1974850 h 2203450"/>
              <a:gd name="connsiteX153" fmla="*/ 365125 w 5400675"/>
              <a:gd name="connsiteY153" fmla="*/ 2000250 h 2203450"/>
              <a:gd name="connsiteX154" fmla="*/ 327025 w 5400675"/>
              <a:gd name="connsiteY154" fmla="*/ 2000250 h 2203450"/>
              <a:gd name="connsiteX155" fmla="*/ 273050 w 5400675"/>
              <a:gd name="connsiteY155" fmla="*/ 2028825 h 2203450"/>
              <a:gd name="connsiteX156" fmla="*/ 234950 w 5400675"/>
              <a:gd name="connsiteY156" fmla="*/ 2060575 h 2203450"/>
              <a:gd name="connsiteX157" fmla="*/ 206375 w 5400675"/>
              <a:gd name="connsiteY157" fmla="*/ 2070100 h 2203450"/>
              <a:gd name="connsiteX158" fmla="*/ 184150 w 5400675"/>
              <a:gd name="connsiteY158" fmla="*/ 2095500 h 2203450"/>
              <a:gd name="connsiteX159" fmla="*/ 139700 w 5400675"/>
              <a:gd name="connsiteY159" fmla="*/ 2108200 h 2203450"/>
              <a:gd name="connsiteX160" fmla="*/ 114300 w 5400675"/>
              <a:gd name="connsiteY160" fmla="*/ 2152650 h 2203450"/>
              <a:gd name="connsiteX161" fmla="*/ 95250 w 5400675"/>
              <a:gd name="connsiteY161" fmla="*/ 2174875 h 2203450"/>
              <a:gd name="connsiteX162" fmla="*/ 0 w 5400675"/>
              <a:gd name="connsiteY162" fmla="*/ 2203450 h 2203450"/>
              <a:gd name="connsiteX0" fmla="*/ 5400675 w 5400675"/>
              <a:gd name="connsiteY0" fmla="*/ 0 h 2203450"/>
              <a:gd name="connsiteX1" fmla="*/ 5353050 w 5400675"/>
              <a:gd name="connsiteY1" fmla="*/ 19050 h 2203450"/>
              <a:gd name="connsiteX2" fmla="*/ 5330825 w 5400675"/>
              <a:gd name="connsiteY2" fmla="*/ 19050 h 2203450"/>
              <a:gd name="connsiteX3" fmla="*/ 5324475 w 5400675"/>
              <a:gd name="connsiteY3" fmla="*/ 38100 h 2203450"/>
              <a:gd name="connsiteX4" fmla="*/ 5299075 w 5400675"/>
              <a:gd name="connsiteY4" fmla="*/ 38100 h 2203450"/>
              <a:gd name="connsiteX5" fmla="*/ 5280025 w 5400675"/>
              <a:gd name="connsiteY5" fmla="*/ 53975 h 2203450"/>
              <a:gd name="connsiteX6" fmla="*/ 5260975 w 5400675"/>
              <a:gd name="connsiteY6" fmla="*/ 50800 h 2203450"/>
              <a:gd name="connsiteX7" fmla="*/ 5229225 w 5400675"/>
              <a:gd name="connsiteY7" fmla="*/ 47625 h 2203450"/>
              <a:gd name="connsiteX8" fmla="*/ 5207000 w 5400675"/>
              <a:gd name="connsiteY8" fmla="*/ 66675 h 2203450"/>
              <a:gd name="connsiteX9" fmla="*/ 5197475 w 5400675"/>
              <a:gd name="connsiteY9" fmla="*/ 66675 h 2203450"/>
              <a:gd name="connsiteX10" fmla="*/ 5172075 w 5400675"/>
              <a:gd name="connsiteY10" fmla="*/ 85725 h 2203450"/>
              <a:gd name="connsiteX11" fmla="*/ 5156200 w 5400675"/>
              <a:gd name="connsiteY11" fmla="*/ 82550 h 2203450"/>
              <a:gd name="connsiteX12" fmla="*/ 5137150 w 5400675"/>
              <a:gd name="connsiteY12" fmla="*/ 114300 h 2203450"/>
              <a:gd name="connsiteX13" fmla="*/ 5105400 w 5400675"/>
              <a:gd name="connsiteY13" fmla="*/ 120650 h 2203450"/>
              <a:gd name="connsiteX14" fmla="*/ 5095875 w 5400675"/>
              <a:gd name="connsiteY14" fmla="*/ 127000 h 2203450"/>
              <a:gd name="connsiteX15" fmla="*/ 5076825 w 5400675"/>
              <a:gd name="connsiteY15" fmla="*/ 127000 h 2203450"/>
              <a:gd name="connsiteX16" fmla="*/ 5022850 w 5400675"/>
              <a:gd name="connsiteY16" fmla="*/ 149225 h 2203450"/>
              <a:gd name="connsiteX17" fmla="*/ 4997450 w 5400675"/>
              <a:gd name="connsiteY17" fmla="*/ 155575 h 2203450"/>
              <a:gd name="connsiteX18" fmla="*/ 4953000 w 5400675"/>
              <a:gd name="connsiteY18" fmla="*/ 180975 h 2203450"/>
              <a:gd name="connsiteX19" fmla="*/ 4918075 w 5400675"/>
              <a:gd name="connsiteY19" fmla="*/ 193675 h 2203450"/>
              <a:gd name="connsiteX20" fmla="*/ 4873625 w 5400675"/>
              <a:gd name="connsiteY20" fmla="*/ 193675 h 2203450"/>
              <a:gd name="connsiteX21" fmla="*/ 4816475 w 5400675"/>
              <a:gd name="connsiteY21" fmla="*/ 215900 h 2203450"/>
              <a:gd name="connsiteX22" fmla="*/ 4775200 w 5400675"/>
              <a:gd name="connsiteY22" fmla="*/ 212725 h 2203450"/>
              <a:gd name="connsiteX23" fmla="*/ 4737100 w 5400675"/>
              <a:gd name="connsiteY23" fmla="*/ 254000 h 2203450"/>
              <a:gd name="connsiteX24" fmla="*/ 4695825 w 5400675"/>
              <a:gd name="connsiteY24" fmla="*/ 273050 h 2203450"/>
              <a:gd name="connsiteX25" fmla="*/ 4625975 w 5400675"/>
              <a:gd name="connsiteY25" fmla="*/ 285750 h 2203450"/>
              <a:gd name="connsiteX26" fmla="*/ 4575175 w 5400675"/>
              <a:gd name="connsiteY26" fmla="*/ 288925 h 2203450"/>
              <a:gd name="connsiteX27" fmla="*/ 4527550 w 5400675"/>
              <a:gd name="connsiteY27" fmla="*/ 323850 h 2203450"/>
              <a:gd name="connsiteX28" fmla="*/ 4467225 w 5400675"/>
              <a:gd name="connsiteY28" fmla="*/ 330200 h 2203450"/>
              <a:gd name="connsiteX29" fmla="*/ 4422775 w 5400675"/>
              <a:gd name="connsiteY29" fmla="*/ 342900 h 2203450"/>
              <a:gd name="connsiteX30" fmla="*/ 4413250 w 5400675"/>
              <a:gd name="connsiteY30" fmla="*/ 365125 h 2203450"/>
              <a:gd name="connsiteX31" fmla="*/ 4378325 w 5400675"/>
              <a:gd name="connsiteY31" fmla="*/ 371475 h 2203450"/>
              <a:gd name="connsiteX32" fmla="*/ 4346575 w 5400675"/>
              <a:gd name="connsiteY32" fmla="*/ 390525 h 2203450"/>
              <a:gd name="connsiteX33" fmla="*/ 4279900 w 5400675"/>
              <a:gd name="connsiteY33" fmla="*/ 384175 h 2203450"/>
              <a:gd name="connsiteX34" fmla="*/ 4251325 w 5400675"/>
              <a:gd name="connsiteY34" fmla="*/ 400050 h 2203450"/>
              <a:gd name="connsiteX35" fmla="*/ 4175125 w 5400675"/>
              <a:gd name="connsiteY35" fmla="*/ 400050 h 2203450"/>
              <a:gd name="connsiteX36" fmla="*/ 4149725 w 5400675"/>
              <a:gd name="connsiteY36" fmla="*/ 425450 h 2203450"/>
              <a:gd name="connsiteX37" fmla="*/ 4127500 w 5400675"/>
              <a:gd name="connsiteY37" fmla="*/ 438150 h 2203450"/>
              <a:gd name="connsiteX38" fmla="*/ 4095750 w 5400675"/>
              <a:gd name="connsiteY38" fmla="*/ 438150 h 2203450"/>
              <a:gd name="connsiteX39" fmla="*/ 4070350 w 5400675"/>
              <a:gd name="connsiteY39" fmla="*/ 460375 h 2203450"/>
              <a:gd name="connsiteX40" fmla="*/ 4035425 w 5400675"/>
              <a:gd name="connsiteY40" fmla="*/ 469900 h 2203450"/>
              <a:gd name="connsiteX41" fmla="*/ 4003675 w 5400675"/>
              <a:gd name="connsiteY41" fmla="*/ 495300 h 2203450"/>
              <a:gd name="connsiteX42" fmla="*/ 3962400 w 5400675"/>
              <a:gd name="connsiteY42" fmla="*/ 495300 h 2203450"/>
              <a:gd name="connsiteX43" fmla="*/ 3943350 w 5400675"/>
              <a:gd name="connsiteY43" fmla="*/ 511175 h 2203450"/>
              <a:gd name="connsiteX44" fmla="*/ 3902075 w 5400675"/>
              <a:gd name="connsiteY44" fmla="*/ 514350 h 2203450"/>
              <a:gd name="connsiteX45" fmla="*/ 3886200 w 5400675"/>
              <a:gd name="connsiteY45" fmla="*/ 523875 h 2203450"/>
              <a:gd name="connsiteX46" fmla="*/ 3822700 w 5400675"/>
              <a:gd name="connsiteY46" fmla="*/ 527050 h 2203450"/>
              <a:gd name="connsiteX47" fmla="*/ 3800475 w 5400675"/>
              <a:gd name="connsiteY47" fmla="*/ 542925 h 2203450"/>
              <a:gd name="connsiteX48" fmla="*/ 3771900 w 5400675"/>
              <a:gd name="connsiteY48" fmla="*/ 539750 h 2203450"/>
              <a:gd name="connsiteX49" fmla="*/ 3749675 w 5400675"/>
              <a:gd name="connsiteY49" fmla="*/ 561975 h 2203450"/>
              <a:gd name="connsiteX50" fmla="*/ 3702050 w 5400675"/>
              <a:gd name="connsiteY50" fmla="*/ 561975 h 2203450"/>
              <a:gd name="connsiteX51" fmla="*/ 3689350 w 5400675"/>
              <a:gd name="connsiteY51" fmla="*/ 577850 h 2203450"/>
              <a:gd name="connsiteX52" fmla="*/ 3663950 w 5400675"/>
              <a:gd name="connsiteY52" fmla="*/ 574675 h 2203450"/>
              <a:gd name="connsiteX53" fmla="*/ 3638550 w 5400675"/>
              <a:gd name="connsiteY53" fmla="*/ 587375 h 2203450"/>
              <a:gd name="connsiteX54" fmla="*/ 3625850 w 5400675"/>
              <a:gd name="connsiteY54" fmla="*/ 600075 h 2203450"/>
              <a:gd name="connsiteX55" fmla="*/ 3587750 w 5400675"/>
              <a:gd name="connsiteY55" fmla="*/ 600075 h 2203450"/>
              <a:gd name="connsiteX56" fmla="*/ 3575050 w 5400675"/>
              <a:gd name="connsiteY56" fmla="*/ 609600 h 2203450"/>
              <a:gd name="connsiteX57" fmla="*/ 3559175 w 5400675"/>
              <a:gd name="connsiteY57" fmla="*/ 609600 h 2203450"/>
              <a:gd name="connsiteX58" fmla="*/ 3530600 w 5400675"/>
              <a:gd name="connsiteY58" fmla="*/ 631825 h 2203450"/>
              <a:gd name="connsiteX59" fmla="*/ 3482975 w 5400675"/>
              <a:gd name="connsiteY59" fmla="*/ 638175 h 2203450"/>
              <a:gd name="connsiteX60" fmla="*/ 3457575 w 5400675"/>
              <a:gd name="connsiteY60" fmla="*/ 657225 h 2203450"/>
              <a:gd name="connsiteX61" fmla="*/ 3390900 w 5400675"/>
              <a:gd name="connsiteY61" fmla="*/ 657225 h 2203450"/>
              <a:gd name="connsiteX62" fmla="*/ 3371850 w 5400675"/>
              <a:gd name="connsiteY62" fmla="*/ 669925 h 2203450"/>
              <a:gd name="connsiteX63" fmla="*/ 3346450 w 5400675"/>
              <a:gd name="connsiteY63" fmla="*/ 676275 h 2203450"/>
              <a:gd name="connsiteX64" fmla="*/ 3298825 w 5400675"/>
              <a:gd name="connsiteY64" fmla="*/ 701675 h 2203450"/>
              <a:gd name="connsiteX65" fmla="*/ 3270250 w 5400675"/>
              <a:gd name="connsiteY65" fmla="*/ 708025 h 2203450"/>
              <a:gd name="connsiteX66" fmla="*/ 3251200 w 5400675"/>
              <a:gd name="connsiteY66" fmla="*/ 727075 h 2203450"/>
              <a:gd name="connsiteX67" fmla="*/ 3225800 w 5400675"/>
              <a:gd name="connsiteY67" fmla="*/ 727075 h 2203450"/>
              <a:gd name="connsiteX68" fmla="*/ 3216275 w 5400675"/>
              <a:gd name="connsiteY68" fmla="*/ 739775 h 2203450"/>
              <a:gd name="connsiteX69" fmla="*/ 3190875 w 5400675"/>
              <a:gd name="connsiteY69" fmla="*/ 739775 h 2203450"/>
              <a:gd name="connsiteX70" fmla="*/ 3181350 w 5400675"/>
              <a:gd name="connsiteY70" fmla="*/ 758825 h 2203450"/>
              <a:gd name="connsiteX71" fmla="*/ 3140075 w 5400675"/>
              <a:gd name="connsiteY71" fmla="*/ 755650 h 2203450"/>
              <a:gd name="connsiteX72" fmla="*/ 3124200 w 5400675"/>
              <a:gd name="connsiteY72" fmla="*/ 768350 h 2203450"/>
              <a:gd name="connsiteX73" fmla="*/ 3076575 w 5400675"/>
              <a:gd name="connsiteY73" fmla="*/ 765175 h 2203450"/>
              <a:gd name="connsiteX74" fmla="*/ 3063875 w 5400675"/>
              <a:gd name="connsiteY74" fmla="*/ 787400 h 2203450"/>
              <a:gd name="connsiteX75" fmla="*/ 3041650 w 5400675"/>
              <a:gd name="connsiteY75" fmla="*/ 787400 h 2203450"/>
              <a:gd name="connsiteX76" fmla="*/ 2997200 w 5400675"/>
              <a:gd name="connsiteY76" fmla="*/ 819150 h 2203450"/>
              <a:gd name="connsiteX77" fmla="*/ 2955925 w 5400675"/>
              <a:gd name="connsiteY77" fmla="*/ 819150 h 2203450"/>
              <a:gd name="connsiteX78" fmla="*/ 2949575 w 5400675"/>
              <a:gd name="connsiteY78" fmla="*/ 831850 h 2203450"/>
              <a:gd name="connsiteX79" fmla="*/ 2905125 w 5400675"/>
              <a:gd name="connsiteY79" fmla="*/ 838200 h 2203450"/>
              <a:gd name="connsiteX80" fmla="*/ 2886075 w 5400675"/>
              <a:gd name="connsiteY80" fmla="*/ 863600 h 2203450"/>
              <a:gd name="connsiteX81" fmla="*/ 2832100 w 5400675"/>
              <a:gd name="connsiteY81" fmla="*/ 873125 h 2203450"/>
              <a:gd name="connsiteX82" fmla="*/ 2794000 w 5400675"/>
              <a:gd name="connsiteY82" fmla="*/ 882650 h 2203450"/>
              <a:gd name="connsiteX83" fmla="*/ 2778125 w 5400675"/>
              <a:gd name="connsiteY83" fmla="*/ 892175 h 2203450"/>
              <a:gd name="connsiteX84" fmla="*/ 2752725 w 5400675"/>
              <a:gd name="connsiteY84" fmla="*/ 892175 h 2203450"/>
              <a:gd name="connsiteX85" fmla="*/ 2746375 w 5400675"/>
              <a:gd name="connsiteY85" fmla="*/ 901700 h 2203450"/>
              <a:gd name="connsiteX86" fmla="*/ 2733675 w 5400675"/>
              <a:gd name="connsiteY86" fmla="*/ 901700 h 2203450"/>
              <a:gd name="connsiteX87" fmla="*/ 2695575 w 5400675"/>
              <a:gd name="connsiteY87" fmla="*/ 936625 h 2203450"/>
              <a:gd name="connsiteX88" fmla="*/ 2635250 w 5400675"/>
              <a:gd name="connsiteY88" fmla="*/ 942975 h 2203450"/>
              <a:gd name="connsiteX89" fmla="*/ 2619375 w 5400675"/>
              <a:gd name="connsiteY89" fmla="*/ 962025 h 2203450"/>
              <a:gd name="connsiteX90" fmla="*/ 2578100 w 5400675"/>
              <a:gd name="connsiteY90" fmla="*/ 971550 h 2203450"/>
              <a:gd name="connsiteX91" fmla="*/ 2546350 w 5400675"/>
              <a:gd name="connsiteY91" fmla="*/ 990600 h 2203450"/>
              <a:gd name="connsiteX92" fmla="*/ 2540000 w 5400675"/>
              <a:gd name="connsiteY92" fmla="*/ 1003300 h 2203450"/>
              <a:gd name="connsiteX93" fmla="*/ 2492375 w 5400675"/>
              <a:gd name="connsiteY93" fmla="*/ 1006475 h 2203450"/>
              <a:gd name="connsiteX94" fmla="*/ 2463800 w 5400675"/>
              <a:gd name="connsiteY94" fmla="*/ 1031875 h 2203450"/>
              <a:gd name="connsiteX95" fmla="*/ 2419350 w 5400675"/>
              <a:gd name="connsiteY95" fmla="*/ 1031875 h 2203450"/>
              <a:gd name="connsiteX96" fmla="*/ 2390775 w 5400675"/>
              <a:gd name="connsiteY96" fmla="*/ 1047750 h 2203450"/>
              <a:gd name="connsiteX97" fmla="*/ 2365375 w 5400675"/>
              <a:gd name="connsiteY97" fmla="*/ 1047750 h 2203450"/>
              <a:gd name="connsiteX98" fmla="*/ 2346325 w 5400675"/>
              <a:gd name="connsiteY98" fmla="*/ 1073150 h 2203450"/>
              <a:gd name="connsiteX99" fmla="*/ 2308225 w 5400675"/>
              <a:gd name="connsiteY99" fmla="*/ 1073150 h 2203450"/>
              <a:gd name="connsiteX100" fmla="*/ 2289175 w 5400675"/>
              <a:gd name="connsiteY100" fmla="*/ 1089025 h 2203450"/>
              <a:gd name="connsiteX101" fmla="*/ 2270125 w 5400675"/>
              <a:gd name="connsiteY101" fmla="*/ 1085850 h 2203450"/>
              <a:gd name="connsiteX102" fmla="*/ 2171700 w 5400675"/>
              <a:gd name="connsiteY102" fmla="*/ 1127125 h 2203450"/>
              <a:gd name="connsiteX103" fmla="*/ 2130425 w 5400675"/>
              <a:gd name="connsiteY103" fmla="*/ 1143000 h 2203450"/>
              <a:gd name="connsiteX104" fmla="*/ 2130425 w 5400675"/>
              <a:gd name="connsiteY104" fmla="*/ 1143000 h 2203450"/>
              <a:gd name="connsiteX105" fmla="*/ 2082800 w 5400675"/>
              <a:gd name="connsiteY105" fmla="*/ 1162050 h 2203450"/>
              <a:gd name="connsiteX106" fmla="*/ 2057400 w 5400675"/>
              <a:gd name="connsiteY106" fmla="*/ 1162050 h 2203450"/>
              <a:gd name="connsiteX107" fmla="*/ 2051050 w 5400675"/>
              <a:gd name="connsiteY107" fmla="*/ 1177925 h 2203450"/>
              <a:gd name="connsiteX108" fmla="*/ 2035175 w 5400675"/>
              <a:gd name="connsiteY108" fmla="*/ 1184275 h 2203450"/>
              <a:gd name="connsiteX109" fmla="*/ 2028825 w 5400675"/>
              <a:gd name="connsiteY109" fmla="*/ 1209675 h 2203450"/>
              <a:gd name="connsiteX110" fmla="*/ 1965325 w 5400675"/>
              <a:gd name="connsiteY110" fmla="*/ 1216025 h 2203450"/>
              <a:gd name="connsiteX111" fmla="*/ 1949450 w 5400675"/>
              <a:gd name="connsiteY111" fmla="*/ 1228725 h 2203450"/>
              <a:gd name="connsiteX112" fmla="*/ 1933575 w 5400675"/>
              <a:gd name="connsiteY112" fmla="*/ 1235075 h 2203450"/>
              <a:gd name="connsiteX113" fmla="*/ 1914525 w 5400675"/>
              <a:gd name="connsiteY113" fmla="*/ 1250950 h 2203450"/>
              <a:gd name="connsiteX114" fmla="*/ 1895475 w 5400675"/>
              <a:gd name="connsiteY114" fmla="*/ 1254125 h 2203450"/>
              <a:gd name="connsiteX115" fmla="*/ 1882775 w 5400675"/>
              <a:gd name="connsiteY115" fmla="*/ 1273175 h 2203450"/>
              <a:gd name="connsiteX116" fmla="*/ 1854200 w 5400675"/>
              <a:gd name="connsiteY116" fmla="*/ 1270000 h 2203450"/>
              <a:gd name="connsiteX117" fmla="*/ 1812925 w 5400675"/>
              <a:gd name="connsiteY117" fmla="*/ 1298575 h 2203450"/>
              <a:gd name="connsiteX118" fmla="*/ 1797050 w 5400675"/>
              <a:gd name="connsiteY118" fmla="*/ 1292225 h 2203450"/>
              <a:gd name="connsiteX119" fmla="*/ 1762125 w 5400675"/>
              <a:gd name="connsiteY119" fmla="*/ 1311275 h 2203450"/>
              <a:gd name="connsiteX120" fmla="*/ 1724025 w 5400675"/>
              <a:gd name="connsiteY120" fmla="*/ 1317625 h 2203450"/>
              <a:gd name="connsiteX121" fmla="*/ 1708150 w 5400675"/>
              <a:gd name="connsiteY121" fmla="*/ 1339850 h 2203450"/>
              <a:gd name="connsiteX122" fmla="*/ 1682750 w 5400675"/>
              <a:gd name="connsiteY122" fmla="*/ 1339850 h 2203450"/>
              <a:gd name="connsiteX123" fmla="*/ 1666875 w 5400675"/>
              <a:gd name="connsiteY123" fmla="*/ 1358900 h 2203450"/>
              <a:gd name="connsiteX124" fmla="*/ 1612900 w 5400675"/>
              <a:gd name="connsiteY124" fmla="*/ 1384300 h 2203450"/>
              <a:gd name="connsiteX125" fmla="*/ 1587500 w 5400675"/>
              <a:gd name="connsiteY125" fmla="*/ 1387475 h 2203450"/>
              <a:gd name="connsiteX126" fmla="*/ 1530350 w 5400675"/>
              <a:gd name="connsiteY126" fmla="*/ 1416050 h 2203450"/>
              <a:gd name="connsiteX127" fmla="*/ 1495425 w 5400675"/>
              <a:gd name="connsiteY127" fmla="*/ 1425575 h 2203450"/>
              <a:gd name="connsiteX128" fmla="*/ 1470025 w 5400675"/>
              <a:gd name="connsiteY128" fmla="*/ 1441450 h 2203450"/>
              <a:gd name="connsiteX129" fmla="*/ 1450975 w 5400675"/>
              <a:gd name="connsiteY129" fmla="*/ 1438275 h 2203450"/>
              <a:gd name="connsiteX130" fmla="*/ 1381125 w 5400675"/>
              <a:gd name="connsiteY130" fmla="*/ 1489075 h 2203450"/>
              <a:gd name="connsiteX131" fmla="*/ 1362075 w 5400675"/>
              <a:gd name="connsiteY131" fmla="*/ 1485900 h 2203450"/>
              <a:gd name="connsiteX132" fmla="*/ 1301750 w 5400675"/>
              <a:gd name="connsiteY132" fmla="*/ 1527175 h 2203450"/>
              <a:gd name="connsiteX133" fmla="*/ 1235075 w 5400675"/>
              <a:gd name="connsiteY133" fmla="*/ 1565275 h 2203450"/>
              <a:gd name="connsiteX134" fmla="*/ 1193800 w 5400675"/>
              <a:gd name="connsiteY134" fmla="*/ 1568450 h 2203450"/>
              <a:gd name="connsiteX135" fmla="*/ 1146175 w 5400675"/>
              <a:gd name="connsiteY135" fmla="*/ 1609725 h 2203450"/>
              <a:gd name="connsiteX136" fmla="*/ 1123950 w 5400675"/>
              <a:gd name="connsiteY136" fmla="*/ 1609725 h 2203450"/>
              <a:gd name="connsiteX137" fmla="*/ 1114425 w 5400675"/>
              <a:gd name="connsiteY137" fmla="*/ 1631950 h 2203450"/>
              <a:gd name="connsiteX138" fmla="*/ 1082675 w 5400675"/>
              <a:gd name="connsiteY138" fmla="*/ 1635125 h 2203450"/>
              <a:gd name="connsiteX139" fmla="*/ 974725 w 5400675"/>
              <a:gd name="connsiteY139" fmla="*/ 1679575 h 2203450"/>
              <a:gd name="connsiteX140" fmla="*/ 946150 w 5400675"/>
              <a:gd name="connsiteY140" fmla="*/ 1704975 h 2203450"/>
              <a:gd name="connsiteX141" fmla="*/ 927100 w 5400675"/>
              <a:gd name="connsiteY141" fmla="*/ 1711325 h 2203450"/>
              <a:gd name="connsiteX142" fmla="*/ 882650 w 5400675"/>
              <a:gd name="connsiteY142" fmla="*/ 1746250 h 2203450"/>
              <a:gd name="connsiteX143" fmla="*/ 863600 w 5400675"/>
              <a:gd name="connsiteY143" fmla="*/ 1739900 h 2203450"/>
              <a:gd name="connsiteX144" fmla="*/ 793750 w 5400675"/>
              <a:gd name="connsiteY144" fmla="*/ 1784350 h 2203450"/>
              <a:gd name="connsiteX145" fmla="*/ 701675 w 5400675"/>
              <a:gd name="connsiteY145" fmla="*/ 1831975 h 2203450"/>
              <a:gd name="connsiteX146" fmla="*/ 657225 w 5400675"/>
              <a:gd name="connsiteY146" fmla="*/ 1831975 h 2203450"/>
              <a:gd name="connsiteX147" fmla="*/ 612775 w 5400675"/>
              <a:gd name="connsiteY147" fmla="*/ 1857375 h 2203450"/>
              <a:gd name="connsiteX148" fmla="*/ 581025 w 5400675"/>
              <a:gd name="connsiteY148" fmla="*/ 1866900 h 2203450"/>
              <a:gd name="connsiteX149" fmla="*/ 536575 w 5400675"/>
              <a:gd name="connsiteY149" fmla="*/ 1901825 h 2203450"/>
              <a:gd name="connsiteX150" fmla="*/ 495300 w 5400675"/>
              <a:gd name="connsiteY150" fmla="*/ 1908175 h 2203450"/>
              <a:gd name="connsiteX151" fmla="*/ 400050 w 5400675"/>
              <a:gd name="connsiteY151" fmla="*/ 1974850 h 2203450"/>
              <a:gd name="connsiteX152" fmla="*/ 368300 w 5400675"/>
              <a:gd name="connsiteY152" fmla="*/ 1974850 h 2203450"/>
              <a:gd name="connsiteX153" fmla="*/ 365125 w 5400675"/>
              <a:gd name="connsiteY153" fmla="*/ 2000250 h 2203450"/>
              <a:gd name="connsiteX154" fmla="*/ 327025 w 5400675"/>
              <a:gd name="connsiteY154" fmla="*/ 2000250 h 2203450"/>
              <a:gd name="connsiteX155" fmla="*/ 273050 w 5400675"/>
              <a:gd name="connsiteY155" fmla="*/ 2028825 h 2203450"/>
              <a:gd name="connsiteX156" fmla="*/ 234950 w 5400675"/>
              <a:gd name="connsiteY156" fmla="*/ 2060575 h 2203450"/>
              <a:gd name="connsiteX157" fmla="*/ 206375 w 5400675"/>
              <a:gd name="connsiteY157" fmla="*/ 2070100 h 2203450"/>
              <a:gd name="connsiteX158" fmla="*/ 184150 w 5400675"/>
              <a:gd name="connsiteY158" fmla="*/ 2095500 h 2203450"/>
              <a:gd name="connsiteX159" fmla="*/ 139700 w 5400675"/>
              <a:gd name="connsiteY159" fmla="*/ 2108200 h 2203450"/>
              <a:gd name="connsiteX160" fmla="*/ 114300 w 5400675"/>
              <a:gd name="connsiteY160" fmla="*/ 2152650 h 2203450"/>
              <a:gd name="connsiteX161" fmla="*/ 95250 w 5400675"/>
              <a:gd name="connsiteY161" fmla="*/ 2174875 h 2203450"/>
              <a:gd name="connsiteX162" fmla="*/ 0 w 5400675"/>
              <a:gd name="connsiteY162" fmla="*/ 2203450 h 220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5400675" h="2203450">
                <a:moveTo>
                  <a:pt x="5400675" y="0"/>
                </a:moveTo>
                <a:lnTo>
                  <a:pt x="5353050" y="19050"/>
                </a:lnTo>
                <a:lnTo>
                  <a:pt x="5330825" y="19050"/>
                </a:lnTo>
                <a:lnTo>
                  <a:pt x="5324475" y="38100"/>
                </a:lnTo>
                <a:lnTo>
                  <a:pt x="5299075" y="38100"/>
                </a:lnTo>
                <a:lnTo>
                  <a:pt x="5280025" y="53975"/>
                </a:lnTo>
                <a:lnTo>
                  <a:pt x="5260975" y="50800"/>
                </a:lnTo>
                <a:lnTo>
                  <a:pt x="5229225" y="47625"/>
                </a:lnTo>
                <a:lnTo>
                  <a:pt x="5207000" y="66675"/>
                </a:lnTo>
                <a:lnTo>
                  <a:pt x="5197475" y="66675"/>
                </a:lnTo>
                <a:lnTo>
                  <a:pt x="5172075" y="85725"/>
                </a:lnTo>
                <a:lnTo>
                  <a:pt x="5156200" y="82550"/>
                </a:lnTo>
                <a:lnTo>
                  <a:pt x="5137150" y="114300"/>
                </a:lnTo>
                <a:lnTo>
                  <a:pt x="5105400" y="120650"/>
                </a:lnTo>
                <a:lnTo>
                  <a:pt x="5095875" y="127000"/>
                </a:lnTo>
                <a:lnTo>
                  <a:pt x="5076825" y="127000"/>
                </a:lnTo>
                <a:lnTo>
                  <a:pt x="5022850" y="149225"/>
                </a:lnTo>
                <a:lnTo>
                  <a:pt x="4997450" y="155575"/>
                </a:lnTo>
                <a:lnTo>
                  <a:pt x="4953000" y="180975"/>
                </a:lnTo>
                <a:lnTo>
                  <a:pt x="4918075" y="193675"/>
                </a:lnTo>
                <a:lnTo>
                  <a:pt x="4873625" y="193675"/>
                </a:lnTo>
                <a:lnTo>
                  <a:pt x="4816475" y="215900"/>
                </a:lnTo>
                <a:lnTo>
                  <a:pt x="4775200" y="212725"/>
                </a:lnTo>
                <a:lnTo>
                  <a:pt x="4737100" y="254000"/>
                </a:lnTo>
                <a:lnTo>
                  <a:pt x="4695825" y="273050"/>
                </a:lnTo>
                <a:lnTo>
                  <a:pt x="4625975" y="285750"/>
                </a:lnTo>
                <a:lnTo>
                  <a:pt x="4575175" y="288925"/>
                </a:lnTo>
                <a:lnTo>
                  <a:pt x="4527550" y="323850"/>
                </a:lnTo>
                <a:lnTo>
                  <a:pt x="4467225" y="330200"/>
                </a:lnTo>
                <a:lnTo>
                  <a:pt x="4422775" y="342900"/>
                </a:lnTo>
                <a:lnTo>
                  <a:pt x="4413250" y="365125"/>
                </a:lnTo>
                <a:lnTo>
                  <a:pt x="4378325" y="371475"/>
                </a:lnTo>
                <a:lnTo>
                  <a:pt x="4346575" y="390525"/>
                </a:lnTo>
                <a:lnTo>
                  <a:pt x="4279900" y="384175"/>
                </a:lnTo>
                <a:lnTo>
                  <a:pt x="4251325" y="400050"/>
                </a:lnTo>
                <a:lnTo>
                  <a:pt x="4175125" y="400050"/>
                </a:lnTo>
                <a:lnTo>
                  <a:pt x="4149725" y="425450"/>
                </a:lnTo>
                <a:lnTo>
                  <a:pt x="4127500" y="438150"/>
                </a:lnTo>
                <a:lnTo>
                  <a:pt x="4095750" y="438150"/>
                </a:lnTo>
                <a:lnTo>
                  <a:pt x="4070350" y="460375"/>
                </a:lnTo>
                <a:lnTo>
                  <a:pt x="4035425" y="469900"/>
                </a:lnTo>
                <a:lnTo>
                  <a:pt x="4003675" y="495300"/>
                </a:lnTo>
                <a:lnTo>
                  <a:pt x="3962400" y="495300"/>
                </a:lnTo>
                <a:lnTo>
                  <a:pt x="3943350" y="511175"/>
                </a:lnTo>
                <a:lnTo>
                  <a:pt x="3902075" y="514350"/>
                </a:lnTo>
                <a:lnTo>
                  <a:pt x="3886200" y="523875"/>
                </a:lnTo>
                <a:lnTo>
                  <a:pt x="3822700" y="527050"/>
                </a:lnTo>
                <a:lnTo>
                  <a:pt x="3800475" y="542925"/>
                </a:lnTo>
                <a:lnTo>
                  <a:pt x="3771900" y="539750"/>
                </a:lnTo>
                <a:lnTo>
                  <a:pt x="3749675" y="561975"/>
                </a:lnTo>
                <a:lnTo>
                  <a:pt x="3702050" y="561975"/>
                </a:lnTo>
                <a:lnTo>
                  <a:pt x="3689350" y="577850"/>
                </a:lnTo>
                <a:lnTo>
                  <a:pt x="3663950" y="574675"/>
                </a:lnTo>
                <a:lnTo>
                  <a:pt x="3638550" y="587375"/>
                </a:lnTo>
                <a:lnTo>
                  <a:pt x="3625850" y="600075"/>
                </a:lnTo>
                <a:lnTo>
                  <a:pt x="3587750" y="600075"/>
                </a:lnTo>
                <a:lnTo>
                  <a:pt x="3575050" y="609600"/>
                </a:lnTo>
                <a:lnTo>
                  <a:pt x="3559175" y="609600"/>
                </a:lnTo>
                <a:lnTo>
                  <a:pt x="3530600" y="631825"/>
                </a:lnTo>
                <a:lnTo>
                  <a:pt x="3482975" y="638175"/>
                </a:lnTo>
                <a:lnTo>
                  <a:pt x="3457575" y="657225"/>
                </a:lnTo>
                <a:lnTo>
                  <a:pt x="3390900" y="657225"/>
                </a:lnTo>
                <a:lnTo>
                  <a:pt x="3371850" y="669925"/>
                </a:lnTo>
                <a:lnTo>
                  <a:pt x="3346450" y="676275"/>
                </a:lnTo>
                <a:lnTo>
                  <a:pt x="3298825" y="701675"/>
                </a:lnTo>
                <a:lnTo>
                  <a:pt x="3270250" y="708025"/>
                </a:lnTo>
                <a:lnTo>
                  <a:pt x="3251200" y="727075"/>
                </a:lnTo>
                <a:lnTo>
                  <a:pt x="3225800" y="727075"/>
                </a:lnTo>
                <a:lnTo>
                  <a:pt x="3216275" y="739775"/>
                </a:lnTo>
                <a:lnTo>
                  <a:pt x="3190875" y="739775"/>
                </a:lnTo>
                <a:lnTo>
                  <a:pt x="3181350" y="758825"/>
                </a:lnTo>
                <a:lnTo>
                  <a:pt x="3140075" y="755650"/>
                </a:lnTo>
                <a:lnTo>
                  <a:pt x="3124200" y="768350"/>
                </a:lnTo>
                <a:lnTo>
                  <a:pt x="3076575" y="765175"/>
                </a:lnTo>
                <a:lnTo>
                  <a:pt x="3063875" y="787400"/>
                </a:lnTo>
                <a:lnTo>
                  <a:pt x="3041650" y="787400"/>
                </a:lnTo>
                <a:lnTo>
                  <a:pt x="2997200" y="819150"/>
                </a:lnTo>
                <a:lnTo>
                  <a:pt x="2955925" y="819150"/>
                </a:lnTo>
                <a:lnTo>
                  <a:pt x="2949575" y="831850"/>
                </a:lnTo>
                <a:lnTo>
                  <a:pt x="2905125" y="838200"/>
                </a:lnTo>
                <a:lnTo>
                  <a:pt x="2886075" y="863600"/>
                </a:lnTo>
                <a:lnTo>
                  <a:pt x="2832100" y="873125"/>
                </a:lnTo>
                <a:lnTo>
                  <a:pt x="2794000" y="882650"/>
                </a:lnTo>
                <a:lnTo>
                  <a:pt x="2778125" y="892175"/>
                </a:lnTo>
                <a:lnTo>
                  <a:pt x="2752725" y="892175"/>
                </a:lnTo>
                <a:lnTo>
                  <a:pt x="2746375" y="901700"/>
                </a:lnTo>
                <a:lnTo>
                  <a:pt x="2733675" y="901700"/>
                </a:lnTo>
                <a:lnTo>
                  <a:pt x="2695575" y="936625"/>
                </a:lnTo>
                <a:lnTo>
                  <a:pt x="2635250" y="942975"/>
                </a:lnTo>
                <a:lnTo>
                  <a:pt x="2619375" y="962025"/>
                </a:lnTo>
                <a:lnTo>
                  <a:pt x="2578100" y="971550"/>
                </a:lnTo>
                <a:lnTo>
                  <a:pt x="2546350" y="990600"/>
                </a:lnTo>
                <a:lnTo>
                  <a:pt x="2540000" y="1003300"/>
                </a:lnTo>
                <a:lnTo>
                  <a:pt x="2492375" y="1006475"/>
                </a:lnTo>
                <a:lnTo>
                  <a:pt x="2463800" y="1031875"/>
                </a:lnTo>
                <a:lnTo>
                  <a:pt x="2419350" y="1031875"/>
                </a:lnTo>
                <a:lnTo>
                  <a:pt x="2390775" y="1047750"/>
                </a:lnTo>
                <a:lnTo>
                  <a:pt x="2365375" y="1047750"/>
                </a:lnTo>
                <a:lnTo>
                  <a:pt x="2346325" y="1073150"/>
                </a:lnTo>
                <a:lnTo>
                  <a:pt x="2308225" y="1073150"/>
                </a:lnTo>
                <a:lnTo>
                  <a:pt x="2289175" y="1089025"/>
                </a:lnTo>
                <a:lnTo>
                  <a:pt x="2270125" y="1085850"/>
                </a:lnTo>
                <a:lnTo>
                  <a:pt x="2171700" y="1127125"/>
                </a:lnTo>
                <a:lnTo>
                  <a:pt x="2130425" y="1143000"/>
                </a:lnTo>
                <a:lnTo>
                  <a:pt x="2130425" y="1143000"/>
                </a:lnTo>
                <a:lnTo>
                  <a:pt x="2082800" y="1162050"/>
                </a:lnTo>
                <a:lnTo>
                  <a:pt x="2057400" y="1162050"/>
                </a:lnTo>
                <a:lnTo>
                  <a:pt x="2051050" y="1177925"/>
                </a:lnTo>
                <a:lnTo>
                  <a:pt x="2035175" y="1184275"/>
                </a:lnTo>
                <a:lnTo>
                  <a:pt x="2028825" y="1209675"/>
                </a:lnTo>
                <a:lnTo>
                  <a:pt x="1965325" y="1216025"/>
                </a:lnTo>
                <a:lnTo>
                  <a:pt x="1949450" y="1228725"/>
                </a:lnTo>
                <a:lnTo>
                  <a:pt x="1933575" y="1235075"/>
                </a:lnTo>
                <a:lnTo>
                  <a:pt x="1914525" y="1250950"/>
                </a:lnTo>
                <a:lnTo>
                  <a:pt x="1895475" y="1254125"/>
                </a:lnTo>
                <a:lnTo>
                  <a:pt x="1882775" y="1273175"/>
                </a:lnTo>
                <a:lnTo>
                  <a:pt x="1854200" y="1270000"/>
                </a:lnTo>
                <a:lnTo>
                  <a:pt x="1812925" y="1298575"/>
                </a:lnTo>
                <a:lnTo>
                  <a:pt x="1797050" y="1292225"/>
                </a:lnTo>
                <a:lnTo>
                  <a:pt x="1762125" y="1311275"/>
                </a:lnTo>
                <a:lnTo>
                  <a:pt x="1724025" y="1317625"/>
                </a:lnTo>
                <a:lnTo>
                  <a:pt x="1708150" y="1339850"/>
                </a:lnTo>
                <a:lnTo>
                  <a:pt x="1682750" y="1339850"/>
                </a:lnTo>
                <a:lnTo>
                  <a:pt x="1666875" y="1358900"/>
                </a:lnTo>
                <a:lnTo>
                  <a:pt x="1612900" y="1384300"/>
                </a:lnTo>
                <a:lnTo>
                  <a:pt x="1587500" y="1387475"/>
                </a:lnTo>
                <a:lnTo>
                  <a:pt x="1530350" y="1416050"/>
                </a:lnTo>
                <a:lnTo>
                  <a:pt x="1495425" y="1425575"/>
                </a:lnTo>
                <a:lnTo>
                  <a:pt x="1470025" y="1441450"/>
                </a:lnTo>
                <a:lnTo>
                  <a:pt x="1450975" y="1438275"/>
                </a:lnTo>
                <a:lnTo>
                  <a:pt x="1381125" y="1489075"/>
                </a:lnTo>
                <a:lnTo>
                  <a:pt x="1362075" y="1485900"/>
                </a:lnTo>
                <a:lnTo>
                  <a:pt x="1301750" y="1527175"/>
                </a:lnTo>
                <a:lnTo>
                  <a:pt x="1235075" y="1565275"/>
                </a:lnTo>
                <a:lnTo>
                  <a:pt x="1193800" y="1568450"/>
                </a:lnTo>
                <a:lnTo>
                  <a:pt x="1146175" y="1609725"/>
                </a:lnTo>
                <a:lnTo>
                  <a:pt x="1123950" y="1609725"/>
                </a:lnTo>
                <a:lnTo>
                  <a:pt x="1114425" y="1631950"/>
                </a:lnTo>
                <a:lnTo>
                  <a:pt x="1082675" y="1635125"/>
                </a:lnTo>
                <a:lnTo>
                  <a:pt x="974725" y="1679575"/>
                </a:lnTo>
                <a:lnTo>
                  <a:pt x="946150" y="1704975"/>
                </a:lnTo>
                <a:lnTo>
                  <a:pt x="927100" y="1711325"/>
                </a:lnTo>
                <a:lnTo>
                  <a:pt x="882650" y="1746250"/>
                </a:lnTo>
                <a:lnTo>
                  <a:pt x="863600" y="1739900"/>
                </a:lnTo>
                <a:lnTo>
                  <a:pt x="793750" y="1784350"/>
                </a:lnTo>
                <a:lnTo>
                  <a:pt x="701675" y="1831975"/>
                </a:lnTo>
                <a:lnTo>
                  <a:pt x="657225" y="1831975"/>
                </a:lnTo>
                <a:lnTo>
                  <a:pt x="612775" y="1857375"/>
                </a:lnTo>
                <a:lnTo>
                  <a:pt x="581025" y="1866900"/>
                </a:lnTo>
                <a:lnTo>
                  <a:pt x="536575" y="1901825"/>
                </a:lnTo>
                <a:lnTo>
                  <a:pt x="495300" y="1908175"/>
                </a:lnTo>
                <a:lnTo>
                  <a:pt x="400050" y="1974850"/>
                </a:lnTo>
                <a:lnTo>
                  <a:pt x="368300" y="1974850"/>
                </a:lnTo>
                <a:lnTo>
                  <a:pt x="365125" y="2000250"/>
                </a:lnTo>
                <a:lnTo>
                  <a:pt x="327025" y="2000250"/>
                </a:lnTo>
                <a:lnTo>
                  <a:pt x="273050" y="2028825"/>
                </a:lnTo>
                <a:lnTo>
                  <a:pt x="234950" y="2060575"/>
                </a:lnTo>
                <a:lnTo>
                  <a:pt x="206375" y="2070100"/>
                </a:lnTo>
                <a:lnTo>
                  <a:pt x="184150" y="2095500"/>
                </a:lnTo>
                <a:lnTo>
                  <a:pt x="139700" y="2108200"/>
                </a:lnTo>
                <a:lnTo>
                  <a:pt x="114300" y="2152650"/>
                </a:lnTo>
                <a:lnTo>
                  <a:pt x="95250" y="2174875"/>
                </a:lnTo>
                <a:lnTo>
                  <a:pt x="0" y="220345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87B598DC-B25D-8379-9BEC-84AD291EBC31}"/>
              </a:ext>
            </a:extLst>
          </p:cNvPr>
          <p:cNvSpPr/>
          <p:nvPr/>
        </p:nvSpPr>
        <p:spPr bwMode="auto">
          <a:xfrm>
            <a:off x="3298825" y="3473450"/>
            <a:ext cx="5407025" cy="1847850"/>
          </a:xfrm>
          <a:custGeom>
            <a:avLst/>
            <a:gdLst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48225 w 5407025"/>
              <a:gd name="connsiteY13" fmla="*/ 174625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7200 w 5407025"/>
              <a:gd name="connsiteY55" fmla="*/ 787400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54100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16075 w 5407025"/>
              <a:gd name="connsiteY80" fmla="*/ 12446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27125 w 5407025"/>
              <a:gd name="connsiteY90" fmla="*/ 13970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66750 w 5407025"/>
              <a:gd name="connsiteY100" fmla="*/ 1562100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48225 w 5407025"/>
              <a:gd name="connsiteY13" fmla="*/ 174625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0850 w 5407025"/>
              <a:gd name="connsiteY55" fmla="*/ 796925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54100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16075 w 5407025"/>
              <a:gd name="connsiteY80" fmla="*/ 12446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27125 w 5407025"/>
              <a:gd name="connsiteY90" fmla="*/ 13970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66750 w 5407025"/>
              <a:gd name="connsiteY100" fmla="*/ 1562100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48225 w 5407025"/>
              <a:gd name="connsiteY13" fmla="*/ 174625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0850 w 5407025"/>
              <a:gd name="connsiteY55" fmla="*/ 796925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54100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16075 w 5407025"/>
              <a:gd name="connsiteY80" fmla="*/ 12446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04900 w 5407025"/>
              <a:gd name="connsiteY90" fmla="*/ 14097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66750 w 5407025"/>
              <a:gd name="connsiteY100" fmla="*/ 1562100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48225 w 5407025"/>
              <a:gd name="connsiteY13" fmla="*/ 174625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0850 w 5407025"/>
              <a:gd name="connsiteY55" fmla="*/ 796925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54100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16075 w 5407025"/>
              <a:gd name="connsiteY80" fmla="*/ 12446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04900 w 5407025"/>
              <a:gd name="connsiteY90" fmla="*/ 14097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44525 w 5407025"/>
              <a:gd name="connsiteY100" fmla="*/ 1571625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48225 w 5407025"/>
              <a:gd name="connsiteY13" fmla="*/ 174625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0850 w 5407025"/>
              <a:gd name="connsiteY55" fmla="*/ 796925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54100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06550 w 5407025"/>
              <a:gd name="connsiteY80" fmla="*/ 12573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04900 w 5407025"/>
              <a:gd name="connsiteY90" fmla="*/ 14097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44525 w 5407025"/>
              <a:gd name="connsiteY100" fmla="*/ 1571625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48225 w 5407025"/>
              <a:gd name="connsiteY13" fmla="*/ 174625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0850 w 5407025"/>
              <a:gd name="connsiteY55" fmla="*/ 796925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63625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06550 w 5407025"/>
              <a:gd name="connsiteY80" fmla="*/ 12573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04900 w 5407025"/>
              <a:gd name="connsiteY90" fmla="*/ 14097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44525 w 5407025"/>
              <a:gd name="connsiteY100" fmla="*/ 1571625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48225 w 5407025"/>
              <a:gd name="connsiteY13" fmla="*/ 174625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0850 w 5407025"/>
              <a:gd name="connsiteY55" fmla="*/ 796925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63625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06550 w 5407025"/>
              <a:gd name="connsiteY80" fmla="*/ 12573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14425 w 5407025"/>
              <a:gd name="connsiteY90" fmla="*/ 14097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44525 w 5407025"/>
              <a:gd name="connsiteY100" fmla="*/ 1571625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  <a:gd name="connsiteX0" fmla="*/ 5407025 w 5407025"/>
              <a:gd name="connsiteY0" fmla="*/ 0 h 1847850"/>
              <a:gd name="connsiteX1" fmla="*/ 5353050 w 5407025"/>
              <a:gd name="connsiteY1" fmla="*/ 15875 h 1847850"/>
              <a:gd name="connsiteX2" fmla="*/ 5327650 w 5407025"/>
              <a:gd name="connsiteY2" fmla="*/ 41275 h 1847850"/>
              <a:gd name="connsiteX3" fmla="*/ 5238750 w 5407025"/>
              <a:gd name="connsiteY3" fmla="*/ 44450 h 1847850"/>
              <a:gd name="connsiteX4" fmla="*/ 5216525 w 5407025"/>
              <a:gd name="connsiteY4" fmla="*/ 57150 h 1847850"/>
              <a:gd name="connsiteX5" fmla="*/ 5165725 w 5407025"/>
              <a:gd name="connsiteY5" fmla="*/ 53975 h 1847850"/>
              <a:gd name="connsiteX6" fmla="*/ 5102225 w 5407025"/>
              <a:gd name="connsiteY6" fmla="*/ 88900 h 1847850"/>
              <a:gd name="connsiteX7" fmla="*/ 5045075 w 5407025"/>
              <a:gd name="connsiteY7" fmla="*/ 111125 h 1847850"/>
              <a:gd name="connsiteX8" fmla="*/ 5032375 w 5407025"/>
              <a:gd name="connsiteY8" fmla="*/ 117475 h 1847850"/>
              <a:gd name="connsiteX9" fmla="*/ 4997450 w 5407025"/>
              <a:gd name="connsiteY9" fmla="*/ 114300 h 1847850"/>
              <a:gd name="connsiteX10" fmla="*/ 4978400 w 5407025"/>
              <a:gd name="connsiteY10" fmla="*/ 130175 h 1847850"/>
              <a:gd name="connsiteX11" fmla="*/ 4949825 w 5407025"/>
              <a:gd name="connsiteY11" fmla="*/ 133350 h 1847850"/>
              <a:gd name="connsiteX12" fmla="*/ 4902200 w 5407025"/>
              <a:gd name="connsiteY12" fmla="*/ 152400 h 1847850"/>
              <a:gd name="connsiteX13" fmla="*/ 4835525 w 5407025"/>
              <a:gd name="connsiteY13" fmla="*/ 171450 h 1847850"/>
              <a:gd name="connsiteX14" fmla="*/ 4740275 w 5407025"/>
              <a:gd name="connsiteY14" fmla="*/ 177800 h 1847850"/>
              <a:gd name="connsiteX15" fmla="*/ 4708525 w 5407025"/>
              <a:gd name="connsiteY15" fmla="*/ 193675 h 1847850"/>
              <a:gd name="connsiteX16" fmla="*/ 4651375 w 5407025"/>
              <a:gd name="connsiteY16" fmla="*/ 212725 h 1847850"/>
              <a:gd name="connsiteX17" fmla="*/ 4591050 w 5407025"/>
              <a:gd name="connsiteY17" fmla="*/ 215900 h 1847850"/>
              <a:gd name="connsiteX18" fmla="*/ 4575175 w 5407025"/>
              <a:gd name="connsiteY18" fmla="*/ 228600 h 1847850"/>
              <a:gd name="connsiteX19" fmla="*/ 4476750 w 5407025"/>
              <a:gd name="connsiteY19" fmla="*/ 238125 h 1847850"/>
              <a:gd name="connsiteX20" fmla="*/ 4473575 w 5407025"/>
              <a:gd name="connsiteY20" fmla="*/ 247650 h 1847850"/>
              <a:gd name="connsiteX21" fmla="*/ 4441825 w 5407025"/>
              <a:gd name="connsiteY21" fmla="*/ 247650 h 1847850"/>
              <a:gd name="connsiteX22" fmla="*/ 4368800 w 5407025"/>
              <a:gd name="connsiteY22" fmla="*/ 279400 h 1847850"/>
              <a:gd name="connsiteX23" fmla="*/ 4324350 w 5407025"/>
              <a:gd name="connsiteY23" fmla="*/ 288925 h 1847850"/>
              <a:gd name="connsiteX24" fmla="*/ 4302125 w 5407025"/>
              <a:gd name="connsiteY24" fmla="*/ 323850 h 1847850"/>
              <a:gd name="connsiteX25" fmla="*/ 4206875 w 5407025"/>
              <a:gd name="connsiteY25" fmla="*/ 323850 h 1847850"/>
              <a:gd name="connsiteX26" fmla="*/ 4171950 w 5407025"/>
              <a:gd name="connsiteY26" fmla="*/ 358775 h 1847850"/>
              <a:gd name="connsiteX27" fmla="*/ 4127500 w 5407025"/>
              <a:gd name="connsiteY27" fmla="*/ 377825 h 1847850"/>
              <a:gd name="connsiteX28" fmla="*/ 4083050 w 5407025"/>
              <a:gd name="connsiteY28" fmla="*/ 377825 h 1847850"/>
              <a:gd name="connsiteX29" fmla="*/ 4035425 w 5407025"/>
              <a:gd name="connsiteY29" fmla="*/ 406400 h 1847850"/>
              <a:gd name="connsiteX30" fmla="*/ 4010025 w 5407025"/>
              <a:gd name="connsiteY30" fmla="*/ 419100 h 1847850"/>
              <a:gd name="connsiteX31" fmla="*/ 3959225 w 5407025"/>
              <a:gd name="connsiteY31" fmla="*/ 428625 h 1847850"/>
              <a:gd name="connsiteX32" fmla="*/ 3905250 w 5407025"/>
              <a:gd name="connsiteY32" fmla="*/ 431800 h 1847850"/>
              <a:gd name="connsiteX33" fmla="*/ 3838575 w 5407025"/>
              <a:gd name="connsiteY33" fmla="*/ 450850 h 1847850"/>
              <a:gd name="connsiteX34" fmla="*/ 3822700 w 5407025"/>
              <a:gd name="connsiteY34" fmla="*/ 476250 h 1847850"/>
              <a:gd name="connsiteX35" fmla="*/ 3794125 w 5407025"/>
              <a:gd name="connsiteY35" fmla="*/ 476250 h 1847850"/>
              <a:gd name="connsiteX36" fmla="*/ 3746500 w 5407025"/>
              <a:gd name="connsiteY36" fmla="*/ 511175 h 1847850"/>
              <a:gd name="connsiteX37" fmla="*/ 3721100 w 5407025"/>
              <a:gd name="connsiteY37" fmla="*/ 514350 h 1847850"/>
              <a:gd name="connsiteX38" fmla="*/ 3619500 w 5407025"/>
              <a:gd name="connsiteY38" fmla="*/ 552450 h 1847850"/>
              <a:gd name="connsiteX39" fmla="*/ 3578225 w 5407025"/>
              <a:gd name="connsiteY39" fmla="*/ 555625 h 1847850"/>
              <a:gd name="connsiteX40" fmla="*/ 3514725 w 5407025"/>
              <a:gd name="connsiteY40" fmla="*/ 596900 h 1847850"/>
              <a:gd name="connsiteX41" fmla="*/ 3508375 w 5407025"/>
              <a:gd name="connsiteY41" fmla="*/ 603250 h 1847850"/>
              <a:gd name="connsiteX42" fmla="*/ 3479800 w 5407025"/>
              <a:gd name="connsiteY42" fmla="*/ 606425 h 1847850"/>
              <a:gd name="connsiteX43" fmla="*/ 3448050 w 5407025"/>
              <a:gd name="connsiteY43" fmla="*/ 628650 h 1847850"/>
              <a:gd name="connsiteX44" fmla="*/ 3409950 w 5407025"/>
              <a:gd name="connsiteY44" fmla="*/ 631825 h 1847850"/>
              <a:gd name="connsiteX45" fmla="*/ 3365500 w 5407025"/>
              <a:gd name="connsiteY45" fmla="*/ 660400 h 1847850"/>
              <a:gd name="connsiteX46" fmla="*/ 3343275 w 5407025"/>
              <a:gd name="connsiteY46" fmla="*/ 676275 h 1847850"/>
              <a:gd name="connsiteX47" fmla="*/ 3295650 w 5407025"/>
              <a:gd name="connsiteY47" fmla="*/ 679450 h 1847850"/>
              <a:gd name="connsiteX48" fmla="*/ 3263900 w 5407025"/>
              <a:gd name="connsiteY48" fmla="*/ 704850 h 1847850"/>
              <a:gd name="connsiteX49" fmla="*/ 3209925 w 5407025"/>
              <a:gd name="connsiteY49" fmla="*/ 711200 h 1847850"/>
              <a:gd name="connsiteX50" fmla="*/ 3165475 w 5407025"/>
              <a:gd name="connsiteY50" fmla="*/ 736600 h 1847850"/>
              <a:gd name="connsiteX51" fmla="*/ 3136900 w 5407025"/>
              <a:gd name="connsiteY51" fmla="*/ 739775 h 1847850"/>
              <a:gd name="connsiteX52" fmla="*/ 3114675 w 5407025"/>
              <a:gd name="connsiteY52" fmla="*/ 758825 h 1847850"/>
              <a:gd name="connsiteX53" fmla="*/ 3070225 w 5407025"/>
              <a:gd name="connsiteY53" fmla="*/ 762000 h 1847850"/>
              <a:gd name="connsiteX54" fmla="*/ 3022600 w 5407025"/>
              <a:gd name="connsiteY54" fmla="*/ 790575 h 1847850"/>
              <a:gd name="connsiteX55" fmla="*/ 2990850 w 5407025"/>
              <a:gd name="connsiteY55" fmla="*/ 796925 h 1847850"/>
              <a:gd name="connsiteX56" fmla="*/ 2936875 w 5407025"/>
              <a:gd name="connsiteY56" fmla="*/ 831850 h 1847850"/>
              <a:gd name="connsiteX57" fmla="*/ 2889250 w 5407025"/>
              <a:gd name="connsiteY57" fmla="*/ 831850 h 1847850"/>
              <a:gd name="connsiteX58" fmla="*/ 2771775 w 5407025"/>
              <a:gd name="connsiteY58" fmla="*/ 882650 h 1847850"/>
              <a:gd name="connsiteX59" fmla="*/ 2711450 w 5407025"/>
              <a:gd name="connsiteY59" fmla="*/ 892175 h 1847850"/>
              <a:gd name="connsiteX60" fmla="*/ 2679700 w 5407025"/>
              <a:gd name="connsiteY60" fmla="*/ 911225 h 1847850"/>
              <a:gd name="connsiteX61" fmla="*/ 2647950 w 5407025"/>
              <a:gd name="connsiteY61" fmla="*/ 914400 h 1847850"/>
              <a:gd name="connsiteX62" fmla="*/ 2619375 w 5407025"/>
              <a:gd name="connsiteY62" fmla="*/ 923925 h 1847850"/>
              <a:gd name="connsiteX63" fmla="*/ 2578100 w 5407025"/>
              <a:gd name="connsiteY63" fmla="*/ 952500 h 1847850"/>
              <a:gd name="connsiteX64" fmla="*/ 2517775 w 5407025"/>
              <a:gd name="connsiteY64" fmla="*/ 958850 h 1847850"/>
              <a:gd name="connsiteX65" fmla="*/ 2438400 w 5407025"/>
              <a:gd name="connsiteY65" fmla="*/ 987425 h 1847850"/>
              <a:gd name="connsiteX66" fmla="*/ 2403475 w 5407025"/>
              <a:gd name="connsiteY66" fmla="*/ 987425 h 1847850"/>
              <a:gd name="connsiteX67" fmla="*/ 2365375 w 5407025"/>
              <a:gd name="connsiteY67" fmla="*/ 1012825 h 1847850"/>
              <a:gd name="connsiteX68" fmla="*/ 2314575 w 5407025"/>
              <a:gd name="connsiteY68" fmla="*/ 1016000 h 1847850"/>
              <a:gd name="connsiteX69" fmla="*/ 2266950 w 5407025"/>
              <a:gd name="connsiteY69" fmla="*/ 1041400 h 1847850"/>
              <a:gd name="connsiteX70" fmla="*/ 2235200 w 5407025"/>
              <a:gd name="connsiteY70" fmla="*/ 1041400 h 1847850"/>
              <a:gd name="connsiteX71" fmla="*/ 2193925 w 5407025"/>
              <a:gd name="connsiteY71" fmla="*/ 1063625 h 1847850"/>
              <a:gd name="connsiteX72" fmla="*/ 2136775 w 5407025"/>
              <a:gd name="connsiteY72" fmla="*/ 1073150 h 1847850"/>
              <a:gd name="connsiteX73" fmla="*/ 2070100 w 5407025"/>
              <a:gd name="connsiteY73" fmla="*/ 1079500 h 1847850"/>
              <a:gd name="connsiteX74" fmla="*/ 2038350 w 5407025"/>
              <a:gd name="connsiteY74" fmla="*/ 1104900 h 1847850"/>
              <a:gd name="connsiteX75" fmla="*/ 2003425 w 5407025"/>
              <a:gd name="connsiteY75" fmla="*/ 1108075 h 1847850"/>
              <a:gd name="connsiteX76" fmla="*/ 1873250 w 5407025"/>
              <a:gd name="connsiteY76" fmla="*/ 1158875 h 1847850"/>
              <a:gd name="connsiteX77" fmla="*/ 1838325 w 5407025"/>
              <a:gd name="connsiteY77" fmla="*/ 1158875 h 1847850"/>
              <a:gd name="connsiteX78" fmla="*/ 1736725 w 5407025"/>
              <a:gd name="connsiteY78" fmla="*/ 1206500 h 1847850"/>
              <a:gd name="connsiteX79" fmla="*/ 1695450 w 5407025"/>
              <a:gd name="connsiteY79" fmla="*/ 1209675 h 1847850"/>
              <a:gd name="connsiteX80" fmla="*/ 1606550 w 5407025"/>
              <a:gd name="connsiteY80" fmla="*/ 1257300 h 1847850"/>
              <a:gd name="connsiteX81" fmla="*/ 1508125 w 5407025"/>
              <a:gd name="connsiteY81" fmla="*/ 1304925 h 1847850"/>
              <a:gd name="connsiteX82" fmla="*/ 1454150 w 5407025"/>
              <a:gd name="connsiteY82" fmla="*/ 1298575 h 1847850"/>
              <a:gd name="connsiteX83" fmla="*/ 1438275 w 5407025"/>
              <a:gd name="connsiteY83" fmla="*/ 1317625 h 1847850"/>
              <a:gd name="connsiteX84" fmla="*/ 1377950 w 5407025"/>
              <a:gd name="connsiteY84" fmla="*/ 1317625 h 1847850"/>
              <a:gd name="connsiteX85" fmla="*/ 1352550 w 5407025"/>
              <a:gd name="connsiteY85" fmla="*/ 1333500 h 1847850"/>
              <a:gd name="connsiteX86" fmla="*/ 1327150 w 5407025"/>
              <a:gd name="connsiteY86" fmla="*/ 1343025 h 1847850"/>
              <a:gd name="connsiteX87" fmla="*/ 1292225 w 5407025"/>
              <a:gd name="connsiteY87" fmla="*/ 1362075 h 1847850"/>
              <a:gd name="connsiteX88" fmla="*/ 1203325 w 5407025"/>
              <a:gd name="connsiteY88" fmla="*/ 1374775 h 1847850"/>
              <a:gd name="connsiteX89" fmla="*/ 1152525 w 5407025"/>
              <a:gd name="connsiteY89" fmla="*/ 1397000 h 1847850"/>
              <a:gd name="connsiteX90" fmla="*/ 1114425 w 5407025"/>
              <a:gd name="connsiteY90" fmla="*/ 1409700 h 1847850"/>
              <a:gd name="connsiteX91" fmla="*/ 1082675 w 5407025"/>
              <a:gd name="connsiteY91" fmla="*/ 1431925 h 1847850"/>
              <a:gd name="connsiteX92" fmla="*/ 977900 w 5407025"/>
              <a:gd name="connsiteY92" fmla="*/ 1441450 h 1847850"/>
              <a:gd name="connsiteX93" fmla="*/ 933450 w 5407025"/>
              <a:gd name="connsiteY93" fmla="*/ 1470025 h 1847850"/>
              <a:gd name="connsiteX94" fmla="*/ 885825 w 5407025"/>
              <a:gd name="connsiteY94" fmla="*/ 1476375 h 1847850"/>
              <a:gd name="connsiteX95" fmla="*/ 835025 w 5407025"/>
              <a:gd name="connsiteY95" fmla="*/ 1508125 h 1847850"/>
              <a:gd name="connsiteX96" fmla="*/ 800100 w 5407025"/>
              <a:gd name="connsiteY96" fmla="*/ 1504950 h 1847850"/>
              <a:gd name="connsiteX97" fmla="*/ 771525 w 5407025"/>
              <a:gd name="connsiteY97" fmla="*/ 1536700 h 1847850"/>
              <a:gd name="connsiteX98" fmla="*/ 733425 w 5407025"/>
              <a:gd name="connsiteY98" fmla="*/ 1539875 h 1847850"/>
              <a:gd name="connsiteX99" fmla="*/ 676275 w 5407025"/>
              <a:gd name="connsiteY99" fmla="*/ 1568450 h 1847850"/>
              <a:gd name="connsiteX100" fmla="*/ 644525 w 5407025"/>
              <a:gd name="connsiteY100" fmla="*/ 1571625 h 1847850"/>
              <a:gd name="connsiteX101" fmla="*/ 514350 w 5407025"/>
              <a:gd name="connsiteY101" fmla="*/ 1635125 h 1847850"/>
              <a:gd name="connsiteX102" fmla="*/ 517525 w 5407025"/>
              <a:gd name="connsiteY102" fmla="*/ 1641475 h 1847850"/>
              <a:gd name="connsiteX103" fmla="*/ 450850 w 5407025"/>
              <a:gd name="connsiteY103" fmla="*/ 1670050 h 1847850"/>
              <a:gd name="connsiteX104" fmla="*/ 422275 w 5407025"/>
              <a:gd name="connsiteY104" fmla="*/ 1689100 h 1847850"/>
              <a:gd name="connsiteX105" fmla="*/ 393700 w 5407025"/>
              <a:gd name="connsiteY105" fmla="*/ 1698625 h 1847850"/>
              <a:gd name="connsiteX106" fmla="*/ 374650 w 5407025"/>
              <a:gd name="connsiteY106" fmla="*/ 1714500 h 1847850"/>
              <a:gd name="connsiteX107" fmla="*/ 320675 w 5407025"/>
              <a:gd name="connsiteY107" fmla="*/ 1720850 h 1847850"/>
              <a:gd name="connsiteX108" fmla="*/ 263525 w 5407025"/>
              <a:gd name="connsiteY108" fmla="*/ 1755775 h 1847850"/>
              <a:gd name="connsiteX109" fmla="*/ 212725 w 5407025"/>
              <a:gd name="connsiteY109" fmla="*/ 1758950 h 1847850"/>
              <a:gd name="connsiteX110" fmla="*/ 155575 w 5407025"/>
              <a:gd name="connsiteY110" fmla="*/ 1787525 h 1847850"/>
              <a:gd name="connsiteX111" fmla="*/ 114300 w 5407025"/>
              <a:gd name="connsiteY111" fmla="*/ 1809750 h 1847850"/>
              <a:gd name="connsiteX112" fmla="*/ 60325 w 5407025"/>
              <a:gd name="connsiteY112" fmla="*/ 1822450 h 1847850"/>
              <a:gd name="connsiteX113" fmla="*/ 0 w 5407025"/>
              <a:gd name="connsiteY113" fmla="*/ 1847850 h 184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5407025" h="1847850">
                <a:moveTo>
                  <a:pt x="5407025" y="0"/>
                </a:moveTo>
                <a:lnTo>
                  <a:pt x="5353050" y="15875"/>
                </a:lnTo>
                <a:lnTo>
                  <a:pt x="5327650" y="41275"/>
                </a:lnTo>
                <a:lnTo>
                  <a:pt x="5238750" y="44450"/>
                </a:lnTo>
                <a:lnTo>
                  <a:pt x="5216525" y="57150"/>
                </a:lnTo>
                <a:lnTo>
                  <a:pt x="5165725" y="53975"/>
                </a:lnTo>
                <a:lnTo>
                  <a:pt x="5102225" y="88900"/>
                </a:lnTo>
                <a:lnTo>
                  <a:pt x="5045075" y="111125"/>
                </a:lnTo>
                <a:lnTo>
                  <a:pt x="5032375" y="117475"/>
                </a:lnTo>
                <a:lnTo>
                  <a:pt x="4997450" y="114300"/>
                </a:lnTo>
                <a:lnTo>
                  <a:pt x="4978400" y="130175"/>
                </a:lnTo>
                <a:lnTo>
                  <a:pt x="4949825" y="133350"/>
                </a:lnTo>
                <a:lnTo>
                  <a:pt x="4902200" y="152400"/>
                </a:lnTo>
                <a:lnTo>
                  <a:pt x="4835525" y="171450"/>
                </a:lnTo>
                <a:lnTo>
                  <a:pt x="4740275" y="177800"/>
                </a:lnTo>
                <a:lnTo>
                  <a:pt x="4708525" y="193675"/>
                </a:lnTo>
                <a:lnTo>
                  <a:pt x="4651375" y="212725"/>
                </a:lnTo>
                <a:lnTo>
                  <a:pt x="4591050" y="215900"/>
                </a:lnTo>
                <a:lnTo>
                  <a:pt x="4575175" y="228600"/>
                </a:lnTo>
                <a:lnTo>
                  <a:pt x="4476750" y="238125"/>
                </a:lnTo>
                <a:lnTo>
                  <a:pt x="4473575" y="247650"/>
                </a:lnTo>
                <a:lnTo>
                  <a:pt x="4441825" y="247650"/>
                </a:lnTo>
                <a:lnTo>
                  <a:pt x="4368800" y="279400"/>
                </a:lnTo>
                <a:lnTo>
                  <a:pt x="4324350" y="288925"/>
                </a:lnTo>
                <a:lnTo>
                  <a:pt x="4302125" y="323850"/>
                </a:lnTo>
                <a:lnTo>
                  <a:pt x="4206875" y="323850"/>
                </a:lnTo>
                <a:lnTo>
                  <a:pt x="4171950" y="358775"/>
                </a:lnTo>
                <a:lnTo>
                  <a:pt x="4127500" y="377825"/>
                </a:lnTo>
                <a:lnTo>
                  <a:pt x="4083050" y="377825"/>
                </a:lnTo>
                <a:lnTo>
                  <a:pt x="4035425" y="406400"/>
                </a:lnTo>
                <a:lnTo>
                  <a:pt x="4010025" y="419100"/>
                </a:lnTo>
                <a:lnTo>
                  <a:pt x="3959225" y="428625"/>
                </a:lnTo>
                <a:lnTo>
                  <a:pt x="3905250" y="431800"/>
                </a:lnTo>
                <a:lnTo>
                  <a:pt x="3838575" y="450850"/>
                </a:lnTo>
                <a:lnTo>
                  <a:pt x="3822700" y="476250"/>
                </a:lnTo>
                <a:lnTo>
                  <a:pt x="3794125" y="476250"/>
                </a:lnTo>
                <a:lnTo>
                  <a:pt x="3746500" y="511175"/>
                </a:lnTo>
                <a:lnTo>
                  <a:pt x="3721100" y="514350"/>
                </a:lnTo>
                <a:lnTo>
                  <a:pt x="3619500" y="552450"/>
                </a:lnTo>
                <a:lnTo>
                  <a:pt x="3578225" y="555625"/>
                </a:lnTo>
                <a:lnTo>
                  <a:pt x="3514725" y="596900"/>
                </a:lnTo>
                <a:lnTo>
                  <a:pt x="3508375" y="603250"/>
                </a:lnTo>
                <a:lnTo>
                  <a:pt x="3479800" y="606425"/>
                </a:lnTo>
                <a:lnTo>
                  <a:pt x="3448050" y="628650"/>
                </a:lnTo>
                <a:lnTo>
                  <a:pt x="3409950" y="631825"/>
                </a:lnTo>
                <a:lnTo>
                  <a:pt x="3365500" y="660400"/>
                </a:lnTo>
                <a:lnTo>
                  <a:pt x="3343275" y="676275"/>
                </a:lnTo>
                <a:lnTo>
                  <a:pt x="3295650" y="679450"/>
                </a:lnTo>
                <a:lnTo>
                  <a:pt x="3263900" y="704850"/>
                </a:lnTo>
                <a:lnTo>
                  <a:pt x="3209925" y="711200"/>
                </a:lnTo>
                <a:lnTo>
                  <a:pt x="3165475" y="736600"/>
                </a:lnTo>
                <a:lnTo>
                  <a:pt x="3136900" y="739775"/>
                </a:lnTo>
                <a:lnTo>
                  <a:pt x="3114675" y="758825"/>
                </a:lnTo>
                <a:lnTo>
                  <a:pt x="3070225" y="762000"/>
                </a:lnTo>
                <a:lnTo>
                  <a:pt x="3022600" y="790575"/>
                </a:lnTo>
                <a:lnTo>
                  <a:pt x="2990850" y="796925"/>
                </a:lnTo>
                <a:lnTo>
                  <a:pt x="2936875" y="831850"/>
                </a:lnTo>
                <a:lnTo>
                  <a:pt x="2889250" y="831850"/>
                </a:lnTo>
                <a:lnTo>
                  <a:pt x="2771775" y="882650"/>
                </a:lnTo>
                <a:lnTo>
                  <a:pt x="2711450" y="892175"/>
                </a:lnTo>
                <a:lnTo>
                  <a:pt x="2679700" y="911225"/>
                </a:lnTo>
                <a:lnTo>
                  <a:pt x="2647950" y="914400"/>
                </a:lnTo>
                <a:lnTo>
                  <a:pt x="2619375" y="923925"/>
                </a:lnTo>
                <a:lnTo>
                  <a:pt x="2578100" y="952500"/>
                </a:lnTo>
                <a:lnTo>
                  <a:pt x="2517775" y="958850"/>
                </a:lnTo>
                <a:lnTo>
                  <a:pt x="2438400" y="987425"/>
                </a:lnTo>
                <a:lnTo>
                  <a:pt x="2403475" y="987425"/>
                </a:lnTo>
                <a:lnTo>
                  <a:pt x="2365375" y="1012825"/>
                </a:lnTo>
                <a:lnTo>
                  <a:pt x="2314575" y="1016000"/>
                </a:lnTo>
                <a:lnTo>
                  <a:pt x="2266950" y="1041400"/>
                </a:lnTo>
                <a:lnTo>
                  <a:pt x="2235200" y="1041400"/>
                </a:lnTo>
                <a:lnTo>
                  <a:pt x="2193925" y="1063625"/>
                </a:lnTo>
                <a:lnTo>
                  <a:pt x="2136775" y="1073150"/>
                </a:lnTo>
                <a:lnTo>
                  <a:pt x="2070100" y="1079500"/>
                </a:lnTo>
                <a:lnTo>
                  <a:pt x="2038350" y="1104900"/>
                </a:lnTo>
                <a:lnTo>
                  <a:pt x="2003425" y="1108075"/>
                </a:lnTo>
                <a:lnTo>
                  <a:pt x="1873250" y="1158875"/>
                </a:lnTo>
                <a:lnTo>
                  <a:pt x="1838325" y="1158875"/>
                </a:lnTo>
                <a:lnTo>
                  <a:pt x="1736725" y="1206500"/>
                </a:lnTo>
                <a:lnTo>
                  <a:pt x="1695450" y="1209675"/>
                </a:lnTo>
                <a:lnTo>
                  <a:pt x="1606550" y="1257300"/>
                </a:lnTo>
                <a:lnTo>
                  <a:pt x="1508125" y="1304925"/>
                </a:lnTo>
                <a:lnTo>
                  <a:pt x="1454150" y="1298575"/>
                </a:lnTo>
                <a:lnTo>
                  <a:pt x="1438275" y="1317625"/>
                </a:lnTo>
                <a:lnTo>
                  <a:pt x="1377950" y="1317625"/>
                </a:lnTo>
                <a:lnTo>
                  <a:pt x="1352550" y="1333500"/>
                </a:lnTo>
                <a:lnTo>
                  <a:pt x="1327150" y="1343025"/>
                </a:lnTo>
                <a:lnTo>
                  <a:pt x="1292225" y="1362075"/>
                </a:lnTo>
                <a:lnTo>
                  <a:pt x="1203325" y="1374775"/>
                </a:lnTo>
                <a:lnTo>
                  <a:pt x="1152525" y="1397000"/>
                </a:lnTo>
                <a:lnTo>
                  <a:pt x="1114425" y="1409700"/>
                </a:lnTo>
                <a:lnTo>
                  <a:pt x="1082675" y="1431925"/>
                </a:lnTo>
                <a:lnTo>
                  <a:pt x="977900" y="1441450"/>
                </a:lnTo>
                <a:lnTo>
                  <a:pt x="933450" y="1470025"/>
                </a:lnTo>
                <a:lnTo>
                  <a:pt x="885825" y="1476375"/>
                </a:lnTo>
                <a:lnTo>
                  <a:pt x="835025" y="1508125"/>
                </a:lnTo>
                <a:lnTo>
                  <a:pt x="800100" y="1504950"/>
                </a:lnTo>
                <a:lnTo>
                  <a:pt x="771525" y="1536700"/>
                </a:lnTo>
                <a:lnTo>
                  <a:pt x="733425" y="1539875"/>
                </a:lnTo>
                <a:lnTo>
                  <a:pt x="676275" y="1568450"/>
                </a:lnTo>
                <a:lnTo>
                  <a:pt x="644525" y="1571625"/>
                </a:lnTo>
                <a:lnTo>
                  <a:pt x="514350" y="1635125"/>
                </a:lnTo>
                <a:lnTo>
                  <a:pt x="517525" y="1641475"/>
                </a:lnTo>
                <a:lnTo>
                  <a:pt x="450850" y="1670050"/>
                </a:lnTo>
                <a:lnTo>
                  <a:pt x="422275" y="1689100"/>
                </a:lnTo>
                <a:lnTo>
                  <a:pt x="393700" y="1698625"/>
                </a:lnTo>
                <a:lnTo>
                  <a:pt x="374650" y="1714500"/>
                </a:lnTo>
                <a:lnTo>
                  <a:pt x="320675" y="1720850"/>
                </a:lnTo>
                <a:lnTo>
                  <a:pt x="263525" y="1755775"/>
                </a:lnTo>
                <a:lnTo>
                  <a:pt x="212725" y="1758950"/>
                </a:lnTo>
                <a:lnTo>
                  <a:pt x="155575" y="1787525"/>
                </a:lnTo>
                <a:lnTo>
                  <a:pt x="114300" y="1809750"/>
                </a:lnTo>
                <a:lnTo>
                  <a:pt x="60325" y="1822450"/>
                </a:lnTo>
                <a:lnTo>
                  <a:pt x="0" y="1847850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737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5FB57-CED7-6815-31E3-FD29F482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C2354-3274-8985-6B5D-AEE1F7C82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59" y="238127"/>
            <a:ext cx="10872444" cy="1103313"/>
          </a:xfrm>
        </p:spPr>
        <p:txBody>
          <a:bodyPr wrap="square" anchor="ctr">
            <a:noAutofit/>
          </a:bodyPr>
          <a:lstStyle/>
          <a:p>
            <a:r>
              <a:rPr lang="en-US"/>
              <a:t>FINEARTS-HF: Change in KCCQ-TSS and NYHA Class, Renal Composite Outcome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E749BD-D811-00D7-91CB-5AEEE2767D33}"/>
              </a:ext>
            </a:extLst>
          </p:cNvPr>
          <p:cNvSpPr/>
          <p:nvPr/>
        </p:nvSpPr>
        <p:spPr>
          <a:xfrm>
            <a:off x="400309" y="6360126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Solomon. NEJM. 2024;391:1475. 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F3AA8EDA-320A-C795-F445-8B3E22460B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96295" y="1576553"/>
            <a:ext cx="35844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Change in KCCQ-TSS </a:t>
            </a:r>
            <a:b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Across Mo 6, 9, 12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DADD8DBB-4F00-1018-11FA-AF85AC7EA2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556864" y="2365653"/>
            <a:ext cx="2218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Treatment difference: 1.6 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(95% CI: 0.8-2.3; </a:t>
            </a:r>
            <a:r>
              <a:rPr lang="en-US" sz="1400" b="0" i="1" dirty="0">
                <a:solidFill>
                  <a:schemeClr val="bg1"/>
                </a:solidFill>
                <a:latin typeface="Calibri" panose="020F0502020204030204" pitchFamily="34" charset="0"/>
              </a:rPr>
              <a:t>P</a:t>
            </a: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 &lt;.001)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B64BF759-1362-66E1-D8B5-E286A7124D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-612156" y="3970924"/>
            <a:ext cx="30861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Change in KCCQ-TSS</a:t>
            </a: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703B6562-5054-37FD-EE65-21A16040A0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39596" y="5692005"/>
            <a:ext cx="1316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Finerenone</a:t>
            </a: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0C3356C9-ABDD-B74E-51DB-7BC3CF111CB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374517" y="5692005"/>
            <a:ext cx="9780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DACB6A55-039D-5842-26A9-A829A09E55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3753904" y="1576553"/>
            <a:ext cx="35844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Change in NYHA Class</a:t>
            </a:r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7C02BE19-2728-B73E-9A46-9E3A2EA0E0A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382213" y="2021994"/>
            <a:ext cx="26293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Treatment difference: 1.01 </a:t>
            </a:r>
            <a:b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>
                <a:solidFill>
                  <a:schemeClr val="bg1"/>
                </a:solidFill>
                <a:latin typeface="Calibri" panose="020F0502020204030204" pitchFamily="34" charset="0"/>
              </a:rPr>
              <a:t>(95% CI: 0.88-1.15)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771E9C23-4313-36EC-B3F9-578F06C3A71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2609027" y="3950206"/>
            <a:ext cx="30446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Improvement in NYHA Class (%)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4D5C905A-6252-5C72-0E3C-DB34EE2796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7704800" y="1576553"/>
            <a:ext cx="35844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Renal Composite Outcome</a:t>
            </a:r>
          </a:p>
        </p:txBody>
      </p:sp>
      <p:graphicFrame>
        <p:nvGraphicFramePr>
          <p:cNvPr id="194" name="Table 193">
            <a:extLst>
              <a:ext uri="{FF2B5EF4-FFF2-40B4-BE49-F238E27FC236}">
                <a16:creationId xmlns:a16="http://schemas.microsoft.com/office/drawing/2014/main" id="{6838BE2D-CC9B-1430-11A2-F599DE6E251F}"/>
              </a:ext>
            </a:extLst>
          </p:cNvPr>
          <p:cNvGraphicFramePr>
            <a:graphicFrameLocks noGrp="1" noDrilldown="1" noMove="1" noResize="1"/>
          </p:cNvGraphicFramePr>
          <p:nvPr>
            <p:extLst>
              <p:ext uri="{D42A27DB-BD31-4B8C-83A1-F6EECF244321}">
                <p14:modId xmlns:p14="http://schemas.microsoft.com/office/powerpoint/2010/main" val="51413052"/>
              </p:ext>
            </p:extLst>
          </p:nvPr>
        </p:nvGraphicFramePr>
        <p:xfrm>
          <a:off x="7930050" y="2067345"/>
          <a:ext cx="3454400" cy="98044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525016">
                  <a:extLst>
                    <a:ext uri="{9D8B030D-6E8A-4147-A177-3AD203B41FA5}">
                      <a16:colId xmlns:a16="http://schemas.microsoft.com/office/drawing/2014/main" val="800278672"/>
                    </a:ext>
                  </a:extLst>
                </a:gridCol>
                <a:gridCol w="1033272">
                  <a:extLst>
                    <a:ext uri="{9D8B030D-6E8A-4147-A177-3AD203B41FA5}">
                      <a16:colId xmlns:a16="http://schemas.microsoft.com/office/drawing/2014/main" val="2783339735"/>
                    </a:ext>
                  </a:extLst>
                </a:gridCol>
                <a:gridCol w="896112">
                  <a:extLst>
                    <a:ext uri="{9D8B030D-6E8A-4147-A177-3AD203B41FA5}">
                      <a16:colId xmlns:a16="http://schemas.microsoft.com/office/drawing/2014/main" val="790299838"/>
                    </a:ext>
                  </a:extLst>
                </a:gridCol>
              </a:tblGrid>
              <a:tr h="221828">
                <a:tc>
                  <a:txBody>
                    <a:bodyPr/>
                    <a:lstStyle/>
                    <a:p>
                      <a:r>
                        <a:rPr lang="en-US" sz="1400"/>
                        <a:t>Parameter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Finerenone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Placebo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5231042"/>
                  </a:ext>
                </a:extLst>
              </a:tr>
              <a:tr h="283126">
                <a:tc>
                  <a:txBody>
                    <a:bodyPr/>
                    <a:lstStyle/>
                    <a:p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No. of events, (%)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75 (2.5)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55 (1.8)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82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HR (95% CI)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1"/>
                          </a:solidFill>
                        </a:rPr>
                        <a:t>1.33 (0.94-1.89)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638588"/>
                  </a:ext>
                </a:extLst>
              </a:tr>
            </a:tbl>
          </a:graphicData>
        </a:graphic>
      </p:graphicFrame>
      <p:sp>
        <p:nvSpPr>
          <p:cNvPr id="195" name="TextBox 194">
            <a:extLst>
              <a:ext uri="{FF2B5EF4-FFF2-40B4-BE49-F238E27FC236}">
                <a16:creationId xmlns:a16="http://schemas.microsoft.com/office/drawing/2014/main" id="{7360A442-466C-18A2-E15E-041750953D9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0090128" y="3447581"/>
            <a:ext cx="11041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Finerenone</a:t>
            </a:r>
            <a:b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29FAB6B5-E61D-DC24-7F85-035E55082FE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13096" y="2418833"/>
            <a:ext cx="393056" cy="3399258"/>
            <a:chOff x="969029" y="2418833"/>
            <a:chExt cx="393056" cy="3399258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76831C48-8B13-93CA-9F87-26350645446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5479537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770E1DD4-A2DF-9FAF-A7FA-A6CB8A97970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4869597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</a:t>
              </a:r>
            </a:p>
          </p:txBody>
        </p:sp>
        <p:sp>
          <p:nvSpPr>
            <p:cNvPr id="199" name="TextBox 198">
              <a:extLst>
                <a:ext uri="{FF2B5EF4-FFF2-40B4-BE49-F238E27FC236}">
                  <a16:creationId xmlns:a16="http://schemas.microsoft.com/office/drawing/2014/main" id="{8CAF6E5F-0D44-195E-BCCF-8853CCC51DB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4241462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4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C5319289-9D80-7287-1F8F-E29C4DA9C37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3631522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6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F0446C6E-0E7A-0079-4A37-62F8718701E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3028773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8</a:t>
              </a: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0D03E024-32C1-8FCB-6D5A-38AFEA1D5B7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2418833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</p:grpSp>
      <p:sp>
        <p:nvSpPr>
          <p:cNvPr id="203" name="Freeform: Shape 202">
            <a:extLst>
              <a:ext uri="{FF2B5EF4-FFF2-40B4-BE49-F238E27FC236}">
                <a16:creationId xmlns:a16="http://schemas.microsoft.com/office/drawing/2014/main" id="{004B4B9F-53BA-81CF-C388-3BC6BE33EE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428367" y="2603500"/>
            <a:ext cx="1930400" cy="3060700"/>
          </a:xfrm>
          <a:custGeom>
            <a:avLst/>
            <a:gdLst>
              <a:gd name="connsiteX0" fmla="*/ 0 w 1930400"/>
              <a:gd name="connsiteY0" fmla="*/ 0 h 3060700"/>
              <a:gd name="connsiteX1" fmla="*/ 0 w 1930400"/>
              <a:gd name="connsiteY1" fmla="*/ 3060700 h 3060700"/>
              <a:gd name="connsiteX2" fmla="*/ 1930400 w 1930400"/>
              <a:gd name="connsiteY2" fmla="*/ 3060700 h 306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0400" h="3060700">
                <a:moveTo>
                  <a:pt x="0" y="0"/>
                </a:moveTo>
                <a:lnTo>
                  <a:pt x="0" y="3060700"/>
                </a:lnTo>
                <a:lnTo>
                  <a:pt x="1930400" y="30607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4FBF7407-2373-DD5D-C87C-329F94D006C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333117" y="2597149"/>
            <a:ext cx="107950" cy="3067050"/>
            <a:chOff x="1257307" y="2597149"/>
            <a:chExt cx="379683" cy="3067050"/>
          </a:xfrm>
        </p:grpSpPr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CB3029AB-7958-D196-1330-DF8CDC6B6BF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259714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E4AB3C08-93F1-73A6-0C22-B954AC2C22E0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321055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859ACD5D-29A0-69BF-BA7F-ADA088CD831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382396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D5B8E8AE-8656-6C7E-17B8-2F657DEDEAA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443737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DB6927BB-A68E-04B0-3E28-82DC68FC7DC2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05078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8FD45CEA-1580-9E35-AA4D-EDB399E46E0B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66419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F1846E78-CD26-37A7-2B15-5B11435E0D8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28367" y="5651499"/>
            <a:ext cx="1930400" cy="114301"/>
            <a:chOff x="1384300" y="5162037"/>
            <a:chExt cx="1930400" cy="691812"/>
          </a:xfrm>
        </p:grpSpPr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56EAE2D5-416C-A74A-B3EB-E7AB28F5E9A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384300" y="5162037"/>
              <a:ext cx="0" cy="6918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CBFD02E4-FE94-E488-E8DB-EF6965BA879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2330450" y="5162037"/>
              <a:ext cx="0" cy="6918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20341666-8873-D61B-F6A5-2A7C5254418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3314700" y="5162037"/>
              <a:ext cx="0" cy="6918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15" name="Rectangle 214">
            <a:extLst>
              <a:ext uri="{FF2B5EF4-FFF2-40B4-BE49-F238E27FC236}">
                <a16:creationId xmlns:a16="http://schemas.microsoft.com/office/drawing/2014/main" id="{7A5B0213-D018-7AD8-1FB6-6DAD011161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37917" y="3210559"/>
            <a:ext cx="522954" cy="2434591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6FD839DD-AFF7-10F4-64C8-603A52D4C8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602057" y="3714750"/>
            <a:ext cx="522954" cy="1930400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D2B4B6A4-C783-6740-5D94-DE293DD5C4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600791" y="2883076"/>
            <a:ext cx="59182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+8.0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6CD3A001-91EB-C251-241F-C1A002914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2562758" y="3372535"/>
            <a:ext cx="5918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+6.4</a:t>
            </a: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A332041D-56E2-E307-FB85-8B36A10999F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316012" y="2463449"/>
            <a:ext cx="393056" cy="3427765"/>
            <a:chOff x="969029" y="3067973"/>
            <a:chExt cx="393056" cy="2750118"/>
          </a:xfrm>
        </p:grpSpPr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0C308D41-C6C3-BDBF-2863-89DD996A53C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5479537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BED87253-A930-8C10-D024-865040ADFFA0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4908797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51AD947C-C198-934E-3398-A2C5B1FF7A9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4280662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223" name="TextBox 222">
              <a:extLst>
                <a:ext uri="{FF2B5EF4-FFF2-40B4-BE49-F238E27FC236}">
                  <a16:creationId xmlns:a16="http://schemas.microsoft.com/office/drawing/2014/main" id="{5F0EB9A6-801E-14C7-9A4B-AEF60887BE1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3670722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15</a:t>
              </a: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CC8FA7A7-00E1-9B9E-4579-9D69AA91BFC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3067973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</p:grpSp>
      <p:sp>
        <p:nvSpPr>
          <p:cNvPr id="225" name="Freeform: Shape 224">
            <a:extLst>
              <a:ext uri="{FF2B5EF4-FFF2-40B4-BE49-F238E27FC236}">
                <a16:creationId xmlns:a16="http://schemas.microsoft.com/office/drawing/2014/main" id="{D1522B72-BF46-2B3D-F609-3BCE2C7FE1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731283" y="2603500"/>
            <a:ext cx="1930400" cy="3060700"/>
          </a:xfrm>
          <a:custGeom>
            <a:avLst/>
            <a:gdLst>
              <a:gd name="connsiteX0" fmla="*/ 0 w 1930400"/>
              <a:gd name="connsiteY0" fmla="*/ 0 h 3060700"/>
              <a:gd name="connsiteX1" fmla="*/ 0 w 1930400"/>
              <a:gd name="connsiteY1" fmla="*/ 3060700 h 3060700"/>
              <a:gd name="connsiteX2" fmla="*/ 1930400 w 1930400"/>
              <a:gd name="connsiteY2" fmla="*/ 3060700 h 306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0400" h="3060700">
                <a:moveTo>
                  <a:pt x="0" y="0"/>
                </a:moveTo>
                <a:lnTo>
                  <a:pt x="0" y="3060700"/>
                </a:lnTo>
                <a:lnTo>
                  <a:pt x="1930400" y="30607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0629494C-5855-B376-0030-8BBD77B162E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731283" y="5651499"/>
            <a:ext cx="1930400" cy="114301"/>
            <a:chOff x="1384300" y="5162037"/>
            <a:chExt cx="1930400" cy="691812"/>
          </a:xfrm>
        </p:grpSpPr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FA576303-6E0C-7C7F-C52F-1CE91467EC46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384300" y="5162037"/>
              <a:ext cx="0" cy="6918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A7122BB2-543E-B198-3A4B-56129218A6F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2330450" y="5162037"/>
              <a:ext cx="0" cy="6918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C0BC1A08-429F-3C91-88A0-4DA811AFB7C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3314700" y="5162037"/>
              <a:ext cx="0" cy="691812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36" name="Rectangle 235">
            <a:extLst>
              <a:ext uri="{FF2B5EF4-FFF2-40B4-BE49-F238E27FC236}">
                <a16:creationId xmlns:a16="http://schemas.microsoft.com/office/drawing/2014/main" id="{30269996-1A49-814D-9B75-C432DCF22C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940833" y="2814639"/>
            <a:ext cx="522954" cy="2830512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17D6066F-77C5-70FE-8B7A-DE67C5231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904973" y="2847975"/>
            <a:ext cx="522954" cy="2797175"/>
          </a:xfrm>
          <a:prstGeom prst="rect">
            <a:avLst/>
          </a:prstGeom>
          <a:solidFill>
            <a:schemeClr val="accent3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5D4AC695-FAA0-10B5-87B9-85FF3115D6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902906" y="2487920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18.6</a:t>
            </a: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6FB58CDB-FECB-87D5-87C9-3610123C23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864874" y="2487920"/>
            <a:ext cx="5934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b="0" dirty="0">
                <a:solidFill>
                  <a:schemeClr val="bg1"/>
                </a:solidFill>
                <a:latin typeface="Calibri" panose="020F0502020204030204" pitchFamily="34" charset="0"/>
              </a:rPr>
              <a:t>18.4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E2D2E353-B596-5560-A1C4-8728C554AE1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4536814" y="5692005"/>
            <a:ext cx="13168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Finerenone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425DBF22-D623-1B97-B719-7F87FF0FA41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5671735" y="5692005"/>
            <a:ext cx="9780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Placebo</a:t>
            </a:r>
          </a:p>
        </p:txBody>
      </p:sp>
      <p:grpSp>
        <p:nvGrpSpPr>
          <p:cNvPr id="242" name="Group 241">
            <a:extLst>
              <a:ext uri="{FF2B5EF4-FFF2-40B4-BE49-F238E27FC236}">
                <a16:creationId xmlns:a16="http://schemas.microsoft.com/office/drawing/2014/main" id="{2ADD3F86-BF3D-3CE5-1D35-5384ACBE056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72392" y="3278492"/>
            <a:ext cx="393056" cy="2261246"/>
            <a:chOff x="969029" y="2418833"/>
            <a:chExt cx="393056" cy="3399258"/>
          </a:xfrm>
        </p:grpSpPr>
        <p:sp>
          <p:nvSpPr>
            <p:cNvPr id="243" name="TextBox 242">
              <a:extLst>
                <a:ext uri="{FF2B5EF4-FFF2-40B4-BE49-F238E27FC236}">
                  <a16:creationId xmlns:a16="http://schemas.microsoft.com/office/drawing/2014/main" id="{5F418811-6F05-4BF4-5ADA-65D65556CD96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5479537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44" name="TextBox 243">
              <a:extLst>
                <a:ext uri="{FF2B5EF4-FFF2-40B4-BE49-F238E27FC236}">
                  <a16:creationId xmlns:a16="http://schemas.microsoft.com/office/drawing/2014/main" id="{90E7E35F-A8F9-370A-5974-09316A2978E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73224" y="4869597"/>
              <a:ext cx="288861" cy="46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5</a:t>
              </a: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A3440DDC-BA07-FFB6-4FC2-4C9742E4A89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4241461"/>
              <a:ext cx="393056" cy="46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3B82C9AF-2519-BA6F-CDDF-75624E19B15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3631522"/>
              <a:ext cx="393056" cy="46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15</a:t>
              </a:r>
            </a:p>
          </p:txBody>
        </p:sp>
        <p:sp>
          <p:nvSpPr>
            <p:cNvPr id="247" name="TextBox 246">
              <a:extLst>
                <a:ext uri="{FF2B5EF4-FFF2-40B4-BE49-F238E27FC236}">
                  <a16:creationId xmlns:a16="http://schemas.microsoft.com/office/drawing/2014/main" id="{8FB4006D-C47E-BF7F-F118-37018453CCF2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3028773"/>
              <a:ext cx="393056" cy="46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20</a:t>
              </a: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0B0FD95B-60F0-6CA8-BA66-C4E667A5864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69029" y="2418833"/>
              <a:ext cx="393056" cy="46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25</a:t>
              </a:r>
            </a:p>
          </p:txBody>
        </p:sp>
      </p:grpSp>
      <p:sp>
        <p:nvSpPr>
          <p:cNvPr id="249" name="Freeform: Shape 248">
            <a:extLst>
              <a:ext uri="{FF2B5EF4-FFF2-40B4-BE49-F238E27FC236}">
                <a16:creationId xmlns:a16="http://schemas.microsoft.com/office/drawing/2014/main" id="{34160CB0-8CFF-283E-D3CB-F688B20745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7984107" y="3368040"/>
            <a:ext cx="3002279" cy="2103120"/>
          </a:xfrm>
          <a:custGeom>
            <a:avLst/>
            <a:gdLst>
              <a:gd name="connsiteX0" fmla="*/ 0 w 1930400"/>
              <a:gd name="connsiteY0" fmla="*/ 0 h 3060700"/>
              <a:gd name="connsiteX1" fmla="*/ 0 w 1930400"/>
              <a:gd name="connsiteY1" fmla="*/ 3060700 h 3060700"/>
              <a:gd name="connsiteX2" fmla="*/ 1930400 w 1930400"/>
              <a:gd name="connsiteY2" fmla="*/ 3060700 h 306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30400" h="3060700">
                <a:moveTo>
                  <a:pt x="0" y="0"/>
                </a:moveTo>
                <a:lnTo>
                  <a:pt x="0" y="3060700"/>
                </a:lnTo>
                <a:lnTo>
                  <a:pt x="1930400" y="3060700"/>
                </a:lnTo>
              </a:path>
            </a:pathLst>
          </a:custGeom>
          <a:noFill/>
          <a:ln w="28575">
            <a:solidFill>
              <a:schemeClr val="bg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C1E87D1-E97F-8860-880E-58965BB91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 rot="16200000">
            <a:off x="6190773" y="4277835"/>
            <a:ext cx="23894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Cumulative Incidence (%)</a:t>
            </a:r>
          </a:p>
        </p:txBody>
      </p:sp>
      <p:grpSp>
        <p:nvGrpSpPr>
          <p:cNvPr id="258" name="Group 257">
            <a:extLst>
              <a:ext uri="{FF2B5EF4-FFF2-40B4-BE49-F238E27FC236}">
                <a16:creationId xmlns:a16="http://schemas.microsoft.com/office/drawing/2014/main" id="{00157346-688B-B460-E3B2-5DC3E8378C8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840044" y="5495708"/>
            <a:ext cx="3292217" cy="338554"/>
            <a:chOff x="7795977" y="5518568"/>
            <a:chExt cx="3292217" cy="338554"/>
          </a:xfrm>
        </p:grpSpPr>
        <p:sp>
          <p:nvSpPr>
            <p:cNvPr id="259" name="TextBox 258">
              <a:extLst>
                <a:ext uri="{FF2B5EF4-FFF2-40B4-BE49-F238E27FC236}">
                  <a16:creationId xmlns:a16="http://schemas.microsoft.com/office/drawing/2014/main" id="{907BCB03-2137-CD7C-A5BF-0A3A09F332E1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7795977" y="5518568"/>
              <a:ext cx="28886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0</a:t>
              </a:r>
            </a:p>
          </p:txBody>
        </p:sp>
        <p:sp>
          <p:nvSpPr>
            <p:cNvPr id="260" name="TextBox 259">
              <a:extLst>
                <a:ext uri="{FF2B5EF4-FFF2-40B4-BE49-F238E27FC236}">
                  <a16:creationId xmlns:a16="http://schemas.microsoft.com/office/drawing/2014/main" id="{809670A4-DBDE-C0ED-7963-3AFDF8C195A4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8724558" y="5518568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12</a:t>
              </a:r>
            </a:p>
          </p:txBody>
        </p: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0FB1F327-E6BC-897F-33B9-EA213019325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9714011" y="5518568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24</a:t>
              </a: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35472E20-C6CF-117F-7225-ED91AFB18DAE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 bwMode="auto">
            <a:xfrm>
              <a:off x="10695138" y="5518568"/>
              <a:ext cx="393056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r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sz="1600" b="0" dirty="0">
                  <a:solidFill>
                    <a:schemeClr val="bg1"/>
                  </a:solidFill>
                  <a:latin typeface="Calibri" panose="020F0502020204030204" pitchFamily="34" charset="0"/>
                </a:rPr>
                <a:t>36</a:t>
              </a:r>
            </a:p>
          </p:txBody>
        </p:sp>
      </p:grpSp>
      <p:sp>
        <p:nvSpPr>
          <p:cNvPr id="268" name="TextBox 267">
            <a:extLst>
              <a:ext uri="{FF2B5EF4-FFF2-40B4-BE49-F238E27FC236}">
                <a16:creationId xmlns:a16="http://schemas.microsoft.com/office/drawing/2014/main" id="{665062E8-223A-78CD-0F2E-98FF16074E4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9228160" y="5656332"/>
            <a:ext cx="4748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</a:rPr>
              <a:t>Mo</a:t>
            </a:r>
          </a:p>
        </p:txBody>
      </p:sp>
      <p:cxnSp>
        <p:nvCxnSpPr>
          <p:cNvPr id="269" name="Straight Connector 268">
            <a:extLst>
              <a:ext uri="{FF2B5EF4-FFF2-40B4-BE49-F238E27FC236}">
                <a16:creationId xmlns:a16="http://schemas.microsoft.com/office/drawing/2014/main" id="{446478C8-D7B8-2368-44DE-657095DB77B1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9883392" y="3609590"/>
            <a:ext cx="242888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06A02CE2-54AD-EAB5-8AEE-91E4231BAD3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 bwMode="auto">
          <a:xfrm>
            <a:off x="9883392" y="3823903"/>
            <a:ext cx="242888" cy="0"/>
          </a:xfrm>
          <a:prstGeom prst="line">
            <a:avLst/>
          </a:prstGeom>
          <a:noFill/>
          <a:ln w="2857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71" name="Freeform: Shape 270">
            <a:extLst>
              <a:ext uri="{FF2B5EF4-FFF2-40B4-BE49-F238E27FC236}">
                <a16:creationId xmlns:a16="http://schemas.microsoft.com/office/drawing/2014/main" id="{F447C54E-2662-AA1B-421A-7B2F20585F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8002205" y="5243513"/>
            <a:ext cx="2928937" cy="219075"/>
          </a:xfrm>
          <a:custGeom>
            <a:avLst/>
            <a:gdLst>
              <a:gd name="connsiteX0" fmla="*/ 0 w 2928937"/>
              <a:gd name="connsiteY0" fmla="*/ 219075 h 219075"/>
              <a:gd name="connsiteX1" fmla="*/ 71437 w 2928937"/>
              <a:gd name="connsiteY1" fmla="*/ 219075 h 219075"/>
              <a:gd name="connsiteX2" fmla="*/ 80962 w 2928937"/>
              <a:gd name="connsiteY2" fmla="*/ 200025 h 219075"/>
              <a:gd name="connsiteX3" fmla="*/ 471487 w 2928937"/>
              <a:gd name="connsiteY3" fmla="*/ 200025 h 219075"/>
              <a:gd name="connsiteX4" fmla="*/ 473869 w 2928937"/>
              <a:gd name="connsiteY4" fmla="*/ 197643 h 219075"/>
              <a:gd name="connsiteX5" fmla="*/ 690562 w 2928937"/>
              <a:gd name="connsiteY5" fmla="*/ 197643 h 219075"/>
              <a:gd name="connsiteX6" fmla="*/ 690562 w 2928937"/>
              <a:gd name="connsiteY6" fmla="*/ 188118 h 219075"/>
              <a:gd name="connsiteX7" fmla="*/ 726281 w 2928937"/>
              <a:gd name="connsiteY7" fmla="*/ 188118 h 219075"/>
              <a:gd name="connsiteX8" fmla="*/ 726281 w 2928937"/>
              <a:gd name="connsiteY8" fmla="*/ 178593 h 219075"/>
              <a:gd name="connsiteX9" fmla="*/ 952500 w 2928937"/>
              <a:gd name="connsiteY9" fmla="*/ 178593 h 219075"/>
              <a:gd name="connsiteX10" fmla="*/ 973931 w 2928937"/>
              <a:gd name="connsiteY10" fmla="*/ 161925 h 219075"/>
              <a:gd name="connsiteX11" fmla="*/ 1066800 w 2928937"/>
              <a:gd name="connsiteY11" fmla="*/ 161925 h 219075"/>
              <a:gd name="connsiteX12" fmla="*/ 1071562 w 2928937"/>
              <a:gd name="connsiteY12" fmla="*/ 161925 h 219075"/>
              <a:gd name="connsiteX13" fmla="*/ 1076325 w 2928937"/>
              <a:gd name="connsiteY13" fmla="*/ 157162 h 219075"/>
              <a:gd name="connsiteX14" fmla="*/ 1278731 w 2928937"/>
              <a:gd name="connsiteY14" fmla="*/ 157162 h 219075"/>
              <a:gd name="connsiteX15" fmla="*/ 1285875 w 2928937"/>
              <a:gd name="connsiteY15" fmla="*/ 154781 h 219075"/>
              <a:gd name="connsiteX16" fmla="*/ 1373981 w 2928937"/>
              <a:gd name="connsiteY16" fmla="*/ 154781 h 219075"/>
              <a:gd name="connsiteX17" fmla="*/ 1373981 w 2928937"/>
              <a:gd name="connsiteY17" fmla="*/ 142875 h 219075"/>
              <a:gd name="connsiteX18" fmla="*/ 1462087 w 2928937"/>
              <a:gd name="connsiteY18" fmla="*/ 142875 h 219075"/>
              <a:gd name="connsiteX19" fmla="*/ 1466850 w 2928937"/>
              <a:gd name="connsiteY19" fmla="*/ 138112 h 219075"/>
              <a:gd name="connsiteX20" fmla="*/ 1612106 w 2928937"/>
              <a:gd name="connsiteY20" fmla="*/ 138112 h 219075"/>
              <a:gd name="connsiteX21" fmla="*/ 1633537 w 2928937"/>
              <a:gd name="connsiteY21" fmla="*/ 119062 h 219075"/>
              <a:gd name="connsiteX22" fmla="*/ 1812131 w 2928937"/>
              <a:gd name="connsiteY22" fmla="*/ 119062 h 219075"/>
              <a:gd name="connsiteX23" fmla="*/ 1812131 w 2928937"/>
              <a:gd name="connsiteY23" fmla="*/ 109537 h 219075"/>
              <a:gd name="connsiteX24" fmla="*/ 1862137 w 2928937"/>
              <a:gd name="connsiteY24" fmla="*/ 109537 h 219075"/>
              <a:gd name="connsiteX25" fmla="*/ 1869281 w 2928937"/>
              <a:gd name="connsiteY25" fmla="*/ 104775 h 219075"/>
              <a:gd name="connsiteX26" fmla="*/ 1935956 w 2928937"/>
              <a:gd name="connsiteY26" fmla="*/ 104775 h 219075"/>
              <a:gd name="connsiteX27" fmla="*/ 1952625 w 2928937"/>
              <a:gd name="connsiteY27" fmla="*/ 85725 h 219075"/>
              <a:gd name="connsiteX28" fmla="*/ 2033587 w 2928937"/>
              <a:gd name="connsiteY28" fmla="*/ 85725 h 219075"/>
              <a:gd name="connsiteX29" fmla="*/ 2043112 w 2928937"/>
              <a:gd name="connsiteY29" fmla="*/ 78581 h 219075"/>
              <a:gd name="connsiteX30" fmla="*/ 2247900 w 2928937"/>
              <a:gd name="connsiteY30" fmla="*/ 78581 h 219075"/>
              <a:gd name="connsiteX31" fmla="*/ 2264568 w 2928937"/>
              <a:gd name="connsiteY31" fmla="*/ 71437 h 219075"/>
              <a:gd name="connsiteX32" fmla="*/ 2278856 w 2928937"/>
              <a:gd name="connsiteY32" fmla="*/ 71437 h 219075"/>
              <a:gd name="connsiteX33" fmla="*/ 2290762 w 2928937"/>
              <a:gd name="connsiteY33" fmla="*/ 52387 h 219075"/>
              <a:gd name="connsiteX34" fmla="*/ 2540793 w 2928937"/>
              <a:gd name="connsiteY34" fmla="*/ 52387 h 219075"/>
              <a:gd name="connsiteX35" fmla="*/ 2545556 w 2928937"/>
              <a:gd name="connsiteY35" fmla="*/ 47624 h 219075"/>
              <a:gd name="connsiteX36" fmla="*/ 2593181 w 2928937"/>
              <a:gd name="connsiteY36" fmla="*/ 47624 h 219075"/>
              <a:gd name="connsiteX37" fmla="*/ 2593181 w 2928937"/>
              <a:gd name="connsiteY37" fmla="*/ 33337 h 219075"/>
              <a:gd name="connsiteX38" fmla="*/ 2621756 w 2928937"/>
              <a:gd name="connsiteY38" fmla="*/ 33337 h 219075"/>
              <a:gd name="connsiteX39" fmla="*/ 2628900 w 2928937"/>
              <a:gd name="connsiteY39" fmla="*/ 26193 h 219075"/>
              <a:gd name="connsiteX40" fmla="*/ 2693193 w 2928937"/>
              <a:gd name="connsiteY40" fmla="*/ 26193 h 219075"/>
              <a:gd name="connsiteX41" fmla="*/ 2697956 w 2928937"/>
              <a:gd name="connsiteY41" fmla="*/ 21430 h 219075"/>
              <a:gd name="connsiteX42" fmla="*/ 2812256 w 2928937"/>
              <a:gd name="connsiteY42" fmla="*/ 21430 h 219075"/>
              <a:gd name="connsiteX43" fmla="*/ 2819399 w 2928937"/>
              <a:gd name="connsiteY43" fmla="*/ 14287 h 219075"/>
              <a:gd name="connsiteX44" fmla="*/ 2902743 w 2928937"/>
              <a:gd name="connsiteY44" fmla="*/ 14287 h 219075"/>
              <a:gd name="connsiteX45" fmla="*/ 2917031 w 2928937"/>
              <a:gd name="connsiteY45" fmla="*/ 0 h 219075"/>
              <a:gd name="connsiteX46" fmla="*/ 2928937 w 2928937"/>
              <a:gd name="connsiteY46" fmla="*/ 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928937" h="219075">
                <a:moveTo>
                  <a:pt x="0" y="219075"/>
                </a:moveTo>
                <a:lnTo>
                  <a:pt x="71437" y="219075"/>
                </a:lnTo>
                <a:lnTo>
                  <a:pt x="80962" y="200025"/>
                </a:lnTo>
                <a:lnTo>
                  <a:pt x="471487" y="200025"/>
                </a:lnTo>
                <a:lnTo>
                  <a:pt x="473869" y="197643"/>
                </a:lnTo>
                <a:lnTo>
                  <a:pt x="690562" y="197643"/>
                </a:lnTo>
                <a:lnTo>
                  <a:pt x="690562" y="188118"/>
                </a:lnTo>
                <a:lnTo>
                  <a:pt x="726281" y="188118"/>
                </a:lnTo>
                <a:lnTo>
                  <a:pt x="726281" y="178593"/>
                </a:lnTo>
                <a:lnTo>
                  <a:pt x="952500" y="178593"/>
                </a:lnTo>
                <a:lnTo>
                  <a:pt x="973931" y="161925"/>
                </a:lnTo>
                <a:lnTo>
                  <a:pt x="1066800" y="161925"/>
                </a:lnTo>
                <a:lnTo>
                  <a:pt x="1071562" y="161925"/>
                </a:lnTo>
                <a:lnTo>
                  <a:pt x="1076325" y="157162"/>
                </a:lnTo>
                <a:lnTo>
                  <a:pt x="1278731" y="157162"/>
                </a:lnTo>
                <a:lnTo>
                  <a:pt x="1285875" y="154781"/>
                </a:lnTo>
                <a:lnTo>
                  <a:pt x="1373981" y="154781"/>
                </a:lnTo>
                <a:lnTo>
                  <a:pt x="1373981" y="142875"/>
                </a:lnTo>
                <a:lnTo>
                  <a:pt x="1462087" y="142875"/>
                </a:lnTo>
                <a:lnTo>
                  <a:pt x="1466850" y="138112"/>
                </a:lnTo>
                <a:lnTo>
                  <a:pt x="1612106" y="138112"/>
                </a:lnTo>
                <a:lnTo>
                  <a:pt x="1633537" y="119062"/>
                </a:lnTo>
                <a:lnTo>
                  <a:pt x="1812131" y="119062"/>
                </a:lnTo>
                <a:lnTo>
                  <a:pt x="1812131" y="109537"/>
                </a:lnTo>
                <a:lnTo>
                  <a:pt x="1862137" y="109537"/>
                </a:lnTo>
                <a:lnTo>
                  <a:pt x="1869281" y="104775"/>
                </a:lnTo>
                <a:lnTo>
                  <a:pt x="1935956" y="104775"/>
                </a:lnTo>
                <a:lnTo>
                  <a:pt x="1952625" y="85725"/>
                </a:lnTo>
                <a:lnTo>
                  <a:pt x="2033587" y="85725"/>
                </a:lnTo>
                <a:lnTo>
                  <a:pt x="2043112" y="78581"/>
                </a:lnTo>
                <a:lnTo>
                  <a:pt x="2247900" y="78581"/>
                </a:lnTo>
                <a:lnTo>
                  <a:pt x="2264568" y="71437"/>
                </a:lnTo>
                <a:lnTo>
                  <a:pt x="2278856" y="71437"/>
                </a:lnTo>
                <a:lnTo>
                  <a:pt x="2290762" y="52387"/>
                </a:lnTo>
                <a:lnTo>
                  <a:pt x="2540793" y="52387"/>
                </a:lnTo>
                <a:lnTo>
                  <a:pt x="2545556" y="47624"/>
                </a:lnTo>
                <a:lnTo>
                  <a:pt x="2593181" y="47624"/>
                </a:lnTo>
                <a:lnTo>
                  <a:pt x="2593181" y="33337"/>
                </a:lnTo>
                <a:lnTo>
                  <a:pt x="2621756" y="33337"/>
                </a:lnTo>
                <a:lnTo>
                  <a:pt x="2628900" y="26193"/>
                </a:lnTo>
                <a:lnTo>
                  <a:pt x="2693193" y="26193"/>
                </a:lnTo>
                <a:lnTo>
                  <a:pt x="2697956" y="21430"/>
                </a:lnTo>
                <a:lnTo>
                  <a:pt x="2812256" y="21430"/>
                </a:lnTo>
                <a:lnTo>
                  <a:pt x="2819399" y="14287"/>
                </a:lnTo>
                <a:lnTo>
                  <a:pt x="2902743" y="14287"/>
                </a:lnTo>
                <a:lnTo>
                  <a:pt x="2917031" y="0"/>
                </a:lnTo>
                <a:lnTo>
                  <a:pt x="2928937" y="0"/>
                </a:lnTo>
              </a:path>
            </a:pathLst>
          </a:custGeom>
          <a:noFill/>
          <a:ln w="28575">
            <a:solidFill>
              <a:schemeClr val="accent3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Freeform: Shape 271">
            <a:extLst>
              <a:ext uri="{FF2B5EF4-FFF2-40B4-BE49-F238E27FC236}">
                <a16:creationId xmlns:a16="http://schemas.microsoft.com/office/drawing/2014/main" id="{77AE1AAD-8D0A-77F4-CC95-34663CE8E5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7997442" y="5186363"/>
            <a:ext cx="2936081" cy="276225"/>
          </a:xfrm>
          <a:custGeom>
            <a:avLst/>
            <a:gdLst>
              <a:gd name="connsiteX0" fmla="*/ 2936081 w 2936081"/>
              <a:gd name="connsiteY0" fmla="*/ 0 h 276225"/>
              <a:gd name="connsiteX1" fmla="*/ 2826544 w 2936081"/>
              <a:gd name="connsiteY1" fmla="*/ 0 h 276225"/>
              <a:gd name="connsiteX2" fmla="*/ 2817019 w 2936081"/>
              <a:gd name="connsiteY2" fmla="*/ 11906 h 276225"/>
              <a:gd name="connsiteX3" fmla="*/ 2759869 w 2936081"/>
              <a:gd name="connsiteY3" fmla="*/ 11906 h 276225"/>
              <a:gd name="connsiteX4" fmla="*/ 2752725 w 2936081"/>
              <a:gd name="connsiteY4" fmla="*/ 21431 h 276225"/>
              <a:gd name="connsiteX5" fmla="*/ 2614613 w 2936081"/>
              <a:gd name="connsiteY5" fmla="*/ 21431 h 276225"/>
              <a:gd name="connsiteX6" fmla="*/ 2612231 w 2936081"/>
              <a:gd name="connsiteY6" fmla="*/ 33337 h 276225"/>
              <a:gd name="connsiteX7" fmla="*/ 2588419 w 2936081"/>
              <a:gd name="connsiteY7" fmla="*/ 54768 h 276225"/>
              <a:gd name="connsiteX8" fmla="*/ 2447925 w 2936081"/>
              <a:gd name="connsiteY8" fmla="*/ 54768 h 276225"/>
              <a:gd name="connsiteX9" fmla="*/ 2443163 w 2936081"/>
              <a:gd name="connsiteY9" fmla="*/ 59530 h 276225"/>
              <a:gd name="connsiteX10" fmla="*/ 2283619 w 2936081"/>
              <a:gd name="connsiteY10" fmla="*/ 59530 h 276225"/>
              <a:gd name="connsiteX11" fmla="*/ 2283619 w 2936081"/>
              <a:gd name="connsiteY11" fmla="*/ 69056 h 276225"/>
              <a:gd name="connsiteX12" fmla="*/ 2269331 w 2936081"/>
              <a:gd name="connsiteY12" fmla="*/ 69056 h 276225"/>
              <a:gd name="connsiteX13" fmla="*/ 2269331 w 2936081"/>
              <a:gd name="connsiteY13" fmla="*/ 85725 h 276225"/>
              <a:gd name="connsiteX14" fmla="*/ 1988344 w 2936081"/>
              <a:gd name="connsiteY14" fmla="*/ 85725 h 276225"/>
              <a:gd name="connsiteX15" fmla="*/ 1974056 w 2936081"/>
              <a:gd name="connsiteY15" fmla="*/ 102393 h 276225"/>
              <a:gd name="connsiteX16" fmla="*/ 1955006 w 2936081"/>
              <a:gd name="connsiteY16" fmla="*/ 102393 h 276225"/>
              <a:gd name="connsiteX17" fmla="*/ 1938338 w 2936081"/>
              <a:gd name="connsiteY17" fmla="*/ 119062 h 276225"/>
              <a:gd name="connsiteX18" fmla="*/ 1871663 w 2936081"/>
              <a:gd name="connsiteY18" fmla="*/ 119062 h 276225"/>
              <a:gd name="connsiteX19" fmla="*/ 1866900 w 2936081"/>
              <a:gd name="connsiteY19" fmla="*/ 123825 h 276225"/>
              <a:gd name="connsiteX20" fmla="*/ 1690688 w 2936081"/>
              <a:gd name="connsiteY20" fmla="*/ 123825 h 276225"/>
              <a:gd name="connsiteX21" fmla="*/ 1681163 w 2936081"/>
              <a:gd name="connsiteY21" fmla="*/ 142875 h 276225"/>
              <a:gd name="connsiteX22" fmla="*/ 1650206 w 2936081"/>
              <a:gd name="connsiteY22" fmla="*/ 142875 h 276225"/>
              <a:gd name="connsiteX23" fmla="*/ 1640681 w 2936081"/>
              <a:gd name="connsiteY23" fmla="*/ 157162 h 276225"/>
              <a:gd name="connsiteX24" fmla="*/ 1616869 w 2936081"/>
              <a:gd name="connsiteY24" fmla="*/ 157162 h 276225"/>
              <a:gd name="connsiteX25" fmla="*/ 1612106 w 2936081"/>
              <a:gd name="connsiteY25" fmla="*/ 161925 h 276225"/>
              <a:gd name="connsiteX26" fmla="*/ 1464469 w 2936081"/>
              <a:gd name="connsiteY26" fmla="*/ 161925 h 276225"/>
              <a:gd name="connsiteX27" fmla="*/ 1464469 w 2936081"/>
              <a:gd name="connsiteY27" fmla="*/ 173831 h 276225"/>
              <a:gd name="connsiteX28" fmla="*/ 1321594 w 2936081"/>
              <a:gd name="connsiteY28" fmla="*/ 173831 h 276225"/>
              <a:gd name="connsiteX29" fmla="*/ 1295400 w 2936081"/>
              <a:gd name="connsiteY29" fmla="*/ 200025 h 276225"/>
              <a:gd name="connsiteX30" fmla="*/ 985838 w 2936081"/>
              <a:gd name="connsiteY30" fmla="*/ 200025 h 276225"/>
              <a:gd name="connsiteX31" fmla="*/ 985838 w 2936081"/>
              <a:gd name="connsiteY31" fmla="*/ 209550 h 276225"/>
              <a:gd name="connsiteX32" fmla="*/ 735806 w 2936081"/>
              <a:gd name="connsiteY32" fmla="*/ 209550 h 276225"/>
              <a:gd name="connsiteX33" fmla="*/ 716756 w 2936081"/>
              <a:gd name="connsiteY33" fmla="*/ 228600 h 276225"/>
              <a:gd name="connsiteX34" fmla="*/ 673894 w 2936081"/>
              <a:gd name="connsiteY34" fmla="*/ 228600 h 276225"/>
              <a:gd name="connsiteX35" fmla="*/ 669132 w 2936081"/>
              <a:gd name="connsiteY35" fmla="*/ 233362 h 276225"/>
              <a:gd name="connsiteX36" fmla="*/ 488156 w 2936081"/>
              <a:gd name="connsiteY36" fmla="*/ 233362 h 276225"/>
              <a:gd name="connsiteX37" fmla="*/ 488156 w 2936081"/>
              <a:gd name="connsiteY37" fmla="*/ 257175 h 276225"/>
              <a:gd name="connsiteX38" fmla="*/ 238125 w 2936081"/>
              <a:gd name="connsiteY38" fmla="*/ 257175 h 276225"/>
              <a:gd name="connsiteX39" fmla="*/ 238125 w 2936081"/>
              <a:gd name="connsiteY39" fmla="*/ 276225 h 276225"/>
              <a:gd name="connsiteX40" fmla="*/ 0 w 2936081"/>
              <a:gd name="connsiteY40" fmla="*/ 276225 h 27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936081" h="276225">
                <a:moveTo>
                  <a:pt x="2936081" y="0"/>
                </a:moveTo>
                <a:lnTo>
                  <a:pt x="2826544" y="0"/>
                </a:lnTo>
                <a:lnTo>
                  <a:pt x="2817019" y="11906"/>
                </a:lnTo>
                <a:lnTo>
                  <a:pt x="2759869" y="11906"/>
                </a:lnTo>
                <a:lnTo>
                  <a:pt x="2752725" y="21431"/>
                </a:lnTo>
                <a:lnTo>
                  <a:pt x="2614613" y="21431"/>
                </a:lnTo>
                <a:lnTo>
                  <a:pt x="2612231" y="33337"/>
                </a:lnTo>
                <a:lnTo>
                  <a:pt x="2588419" y="54768"/>
                </a:lnTo>
                <a:lnTo>
                  <a:pt x="2447925" y="54768"/>
                </a:lnTo>
                <a:lnTo>
                  <a:pt x="2443163" y="59530"/>
                </a:lnTo>
                <a:lnTo>
                  <a:pt x="2283619" y="59530"/>
                </a:lnTo>
                <a:lnTo>
                  <a:pt x="2283619" y="69056"/>
                </a:lnTo>
                <a:lnTo>
                  <a:pt x="2269331" y="69056"/>
                </a:lnTo>
                <a:lnTo>
                  <a:pt x="2269331" y="85725"/>
                </a:lnTo>
                <a:lnTo>
                  <a:pt x="1988344" y="85725"/>
                </a:lnTo>
                <a:lnTo>
                  <a:pt x="1974056" y="102393"/>
                </a:lnTo>
                <a:lnTo>
                  <a:pt x="1955006" y="102393"/>
                </a:lnTo>
                <a:lnTo>
                  <a:pt x="1938338" y="119062"/>
                </a:lnTo>
                <a:lnTo>
                  <a:pt x="1871663" y="119062"/>
                </a:lnTo>
                <a:lnTo>
                  <a:pt x="1866900" y="123825"/>
                </a:lnTo>
                <a:lnTo>
                  <a:pt x="1690688" y="123825"/>
                </a:lnTo>
                <a:lnTo>
                  <a:pt x="1681163" y="142875"/>
                </a:lnTo>
                <a:lnTo>
                  <a:pt x="1650206" y="142875"/>
                </a:lnTo>
                <a:lnTo>
                  <a:pt x="1640681" y="157162"/>
                </a:lnTo>
                <a:lnTo>
                  <a:pt x="1616869" y="157162"/>
                </a:lnTo>
                <a:lnTo>
                  <a:pt x="1612106" y="161925"/>
                </a:lnTo>
                <a:lnTo>
                  <a:pt x="1464469" y="161925"/>
                </a:lnTo>
                <a:lnTo>
                  <a:pt x="1464469" y="173831"/>
                </a:lnTo>
                <a:lnTo>
                  <a:pt x="1321594" y="173831"/>
                </a:lnTo>
                <a:lnTo>
                  <a:pt x="1295400" y="200025"/>
                </a:lnTo>
                <a:lnTo>
                  <a:pt x="985838" y="200025"/>
                </a:lnTo>
                <a:lnTo>
                  <a:pt x="985838" y="209550"/>
                </a:lnTo>
                <a:lnTo>
                  <a:pt x="735806" y="209550"/>
                </a:lnTo>
                <a:lnTo>
                  <a:pt x="716756" y="228600"/>
                </a:lnTo>
                <a:lnTo>
                  <a:pt x="673894" y="228600"/>
                </a:lnTo>
                <a:lnTo>
                  <a:pt x="669132" y="233362"/>
                </a:lnTo>
                <a:lnTo>
                  <a:pt x="488156" y="233362"/>
                </a:lnTo>
                <a:lnTo>
                  <a:pt x="488156" y="257175"/>
                </a:lnTo>
                <a:lnTo>
                  <a:pt x="238125" y="257175"/>
                </a:lnTo>
                <a:lnTo>
                  <a:pt x="238125" y="276225"/>
                </a:lnTo>
                <a:lnTo>
                  <a:pt x="0" y="276225"/>
                </a:lnTo>
              </a:path>
            </a:pathLst>
          </a:custGeom>
          <a:noFill/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8C4AB4-F247-2685-8B4F-9086EE7B579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9377" y="2608446"/>
            <a:ext cx="107618" cy="3055753"/>
            <a:chOff x="1257307" y="3210559"/>
            <a:chExt cx="379683" cy="245364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32DACDD-061B-828A-0A81-E0433F05987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321055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BF46A53-5D17-4EDC-8340-273CA10DE43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382396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95A98E41-2A01-B592-8DCD-F80EA99BE18C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443737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44A877E-C20D-379A-C9B1-465F3E6050BD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05078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2FA3912-6794-54C2-BC3E-8D5D4DC0E265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66419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0D13B4-6299-3496-774E-83B1D85CD6B0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892716" y="3429000"/>
            <a:ext cx="77002" cy="2038150"/>
            <a:chOff x="1257307" y="2597149"/>
            <a:chExt cx="379683" cy="306705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A111F44A-CFE7-89B5-D72F-743E72A95B1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259714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13601E3-1075-8767-0EFD-8E0AAFC19FF1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321055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CC4ECA3-151B-D0F3-5D76-39630CAFF62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382396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5C34BE-89CB-DCF1-1BFC-F5D0A652A478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443737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1200138-CFD3-4FCD-F849-77AF1A7D6DA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05078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C256F7E-7239-3157-27EE-F9FFF527D423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66419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EE2A42-2732-9CDE-848A-E5919CD15DD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 rot="5400000">
            <a:off x="9413134" y="4042391"/>
            <a:ext cx="96256" cy="2945774"/>
            <a:chOff x="1257307" y="3823969"/>
            <a:chExt cx="379683" cy="184023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8C04E99-9925-F579-35CB-916D846CA594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382396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9F5A035-A2FA-065F-DC25-1C6602F7C0BF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443737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3D6C0342-A4FF-6653-5B5A-6BA10A837D59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05078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DEA738A-1C9D-ED71-B0E2-24AA1EEBD9FE}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/>
          </p:nvCxnSpPr>
          <p:spPr bwMode="auto">
            <a:xfrm>
              <a:off x="1257307" y="5664199"/>
              <a:ext cx="379683" cy="0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79503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01E46-8167-244D-0D5B-B249FDFA6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EE09B-D816-E25E-8919-DBBA0F739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ctr">
            <a:normAutofit/>
          </a:bodyPr>
          <a:lstStyle/>
          <a:p>
            <a:r>
              <a:rPr lang="en-US" dirty="0"/>
              <a:t>FINEARTS-HF: Efficacy by Subgroups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BC2D351-C36B-40B0-BF57-1D8C964BCA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3639875"/>
              </p:ext>
            </p:extLst>
          </p:nvPr>
        </p:nvGraphicFramePr>
        <p:xfrm>
          <a:off x="717549" y="1600200"/>
          <a:ext cx="10817224" cy="39065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234792">
                  <a:extLst>
                    <a:ext uri="{9D8B030D-6E8A-4147-A177-3AD203B41FA5}">
                      <a16:colId xmlns:a16="http://schemas.microsoft.com/office/drawing/2014/main" val="2206787214"/>
                    </a:ext>
                  </a:extLst>
                </a:gridCol>
                <a:gridCol w="1752720">
                  <a:extLst>
                    <a:ext uri="{9D8B030D-6E8A-4147-A177-3AD203B41FA5}">
                      <a16:colId xmlns:a16="http://schemas.microsoft.com/office/drawing/2014/main" val="318942042"/>
                    </a:ext>
                  </a:extLst>
                </a:gridCol>
                <a:gridCol w="1531233">
                  <a:extLst>
                    <a:ext uri="{9D8B030D-6E8A-4147-A177-3AD203B41FA5}">
                      <a16:colId xmlns:a16="http://schemas.microsoft.com/office/drawing/2014/main" val="238627966"/>
                    </a:ext>
                  </a:extLst>
                </a:gridCol>
                <a:gridCol w="2430187">
                  <a:extLst>
                    <a:ext uri="{9D8B030D-6E8A-4147-A177-3AD203B41FA5}">
                      <a16:colId xmlns:a16="http://schemas.microsoft.com/office/drawing/2014/main" val="2479322401"/>
                    </a:ext>
                  </a:extLst>
                </a:gridCol>
                <a:gridCol w="1868292">
                  <a:extLst>
                    <a:ext uri="{9D8B030D-6E8A-4147-A177-3AD203B41FA5}">
                      <a16:colId xmlns:a16="http://schemas.microsoft.com/office/drawing/2014/main" val="1914001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Subgroup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Finerenone Events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/>
                        <a:t>Placebo Events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/>
                        <a:t>Rate ratio (95% CI)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7171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Systolic blood pressure, mm Hg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≤130 mm Hg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&gt;130 mm Hg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608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475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740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543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0.85 (0.72-1.01)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0.84 (0.69-1.02)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89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Prior SGLT2 inhibitor therapy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No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Yes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907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176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1049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234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0.85 (0.74-0.98)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0.83 (0.60-1.16)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653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eGFR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&lt;60 mL/min/1.73m</a:t>
                      </a:r>
                      <a:r>
                        <a:rPr lang="en-US" sz="16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≥60 mL/min/1.73m</a:t>
                      </a:r>
                      <a:r>
                        <a:rPr lang="en-US" sz="1600" baseline="30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727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356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796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487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0.91 (0.78-1.07)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0.72 (0.59-0.88)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616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Index HF events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≤7 days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&gt;7 days-≤3 </a:t>
                      </a:r>
                      <a:r>
                        <a:rPr lang="en-US" sz="1600" err="1">
                          <a:solidFill>
                            <a:schemeClr val="bg1"/>
                          </a:solidFill>
                        </a:rPr>
                        <a:t>mo</a:t>
                      </a:r>
                      <a:endParaRPr lang="en-US" sz="1600">
                        <a:solidFill>
                          <a:schemeClr val="bg1"/>
                        </a:solidFill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&gt;3 </a:t>
                      </a:r>
                      <a:r>
                        <a:rPr lang="en-US" sz="1600" err="1">
                          <a:solidFill>
                            <a:schemeClr val="bg1"/>
                          </a:solidFill>
                        </a:rPr>
                        <a:t>mo</a:t>
                      </a: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 or no prior events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270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404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409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372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492</a:t>
                      </a:r>
                      <a:br>
                        <a:rPr lang="en-US" sz="160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>
                          <a:solidFill>
                            <a:schemeClr val="bg1"/>
                          </a:solidFill>
                        </a:rPr>
                        <a:t>419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0.74 (0.57-0.95)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0.79 (0.64-0.97)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0.99 (0.81-1.21)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554922"/>
                  </a:ext>
                </a:extLst>
              </a:tr>
            </a:tbl>
          </a:graphicData>
        </a:graphic>
      </p:graphicFrame>
      <p:sp>
        <p:nvSpPr>
          <p:cNvPr id="20" name="Rectangle 19">
            <a:extLst>
              <a:ext uri="{FF2B5EF4-FFF2-40B4-BE49-F238E27FC236}">
                <a16:creationId xmlns:a16="http://schemas.microsoft.com/office/drawing/2014/main" id="{0235559C-C103-A076-A27F-A673699AB593}"/>
              </a:ext>
            </a:extLst>
          </p:cNvPr>
          <p:cNvSpPr/>
          <p:nvPr/>
        </p:nvSpPr>
        <p:spPr>
          <a:xfrm>
            <a:off x="414650" y="6377641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Solomon. NEJM. 2024;391:1475.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298D59-5D3B-9AB1-461C-DAA1AA337F37}"/>
              </a:ext>
            </a:extLst>
          </p:cNvPr>
          <p:cNvSpPr txBox="1"/>
          <p:nvPr/>
        </p:nvSpPr>
        <p:spPr bwMode="auto">
          <a:xfrm>
            <a:off x="6812119" y="5894014"/>
            <a:ext cx="180567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Finerenone Better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9FE09D-8A67-8393-F032-D9841A0C49F5}"/>
              </a:ext>
            </a:extLst>
          </p:cNvPr>
          <p:cNvSpPr txBox="1"/>
          <p:nvPr/>
        </p:nvSpPr>
        <p:spPr bwMode="auto">
          <a:xfrm>
            <a:off x="8643668" y="5904524"/>
            <a:ext cx="15774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</a:rPr>
              <a:t>Placebo Better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1E83F8A-C20C-AEFC-A57A-768FEF83B404}"/>
              </a:ext>
            </a:extLst>
          </p:cNvPr>
          <p:cNvCxnSpPr/>
          <p:nvPr/>
        </p:nvCxnSpPr>
        <p:spPr bwMode="auto">
          <a:xfrm>
            <a:off x="8696635" y="5897715"/>
            <a:ext cx="1052423" cy="0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1978178-8CBC-0811-0FD1-CB291F396DEA}"/>
              </a:ext>
            </a:extLst>
          </p:cNvPr>
          <p:cNvCxnSpPr>
            <a:cxnSpLocks/>
          </p:cNvCxnSpPr>
          <p:nvPr/>
        </p:nvCxnSpPr>
        <p:spPr bwMode="auto">
          <a:xfrm flipH="1">
            <a:off x="7223760" y="5895898"/>
            <a:ext cx="1335515" cy="8626"/>
          </a:xfrm>
          <a:prstGeom prst="straightConnector1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D2A74A2-98FC-A034-65BB-CF5BE1E71167}"/>
              </a:ext>
            </a:extLst>
          </p:cNvPr>
          <p:cNvSpPr txBox="1"/>
          <p:nvPr/>
        </p:nvSpPr>
        <p:spPr bwMode="auto">
          <a:xfrm>
            <a:off x="7730194" y="5585295"/>
            <a:ext cx="5036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0.50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7E99D9-758A-DF00-9099-7FAE1A30EB1F}"/>
              </a:ext>
            </a:extLst>
          </p:cNvPr>
          <p:cNvSpPr txBox="1"/>
          <p:nvPr/>
        </p:nvSpPr>
        <p:spPr bwMode="auto">
          <a:xfrm>
            <a:off x="8115349" y="5585295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0.75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F51138-C160-D8F8-CE66-FC4EC63B21F5}"/>
              </a:ext>
            </a:extLst>
          </p:cNvPr>
          <p:cNvSpPr txBox="1"/>
          <p:nvPr/>
        </p:nvSpPr>
        <p:spPr bwMode="auto">
          <a:xfrm>
            <a:off x="8444484" y="5585295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1.00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0FA1021-DA1E-3AEF-F462-2B9C8516A37A}"/>
              </a:ext>
            </a:extLst>
          </p:cNvPr>
          <p:cNvSpPr txBox="1"/>
          <p:nvPr/>
        </p:nvSpPr>
        <p:spPr bwMode="auto">
          <a:xfrm>
            <a:off x="8796479" y="5585295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1.50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4BFF8DF-1A95-1ED5-7AAD-AAAF7C478DC8}"/>
              </a:ext>
            </a:extLst>
          </p:cNvPr>
          <p:cNvSpPr txBox="1"/>
          <p:nvPr/>
        </p:nvSpPr>
        <p:spPr bwMode="auto">
          <a:xfrm>
            <a:off x="9147300" y="5585295"/>
            <a:ext cx="5036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sz="1400" b="0" dirty="0">
                <a:solidFill>
                  <a:schemeClr val="bg1"/>
                </a:solidFill>
                <a:latin typeface="Calibri" panose="020F0502020204030204" pitchFamily="34" charset="0"/>
              </a:rPr>
              <a:t>2.00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CD52EF4-57D6-5112-6F5F-9D3A608EFE24}"/>
              </a:ext>
            </a:extLst>
          </p:cNvPr>
          <p:cNvCxnSpPr/>
          <p:nvPr/>
        </p:nvCxnSpPr>
        <p:spPr bwMode="auto">
          <a:xfrm flipH="1">
            <a:off x="7205472" y="5583031"/>
            <a:ext cx="2551176" cy="0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30F411B-A335-7034-5B75-1BED3FF90B4D}"/>
              </a:ext>
            </a:extLst>
          </p:cNvPr>
          <p:cNvGrpSpPr/>
          <p:nvPr/>
        </p:nvGrpSpPr>
        <p:grpSpPr>
          <a:xfrm>
            <a:off x="7984709" y="5573843"/>
            <a:ext cx="1372918" cy="74413"/>
            <a:chOff x="7984709" y="5363151"/>
            <a:chExt cx="1372918" cy="285105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3A51D9A-19AC-6B97-2AAE-D32745EE7758}"/>
                </a:ext>
              </a:extLst>
            </p:cNvPr>
            <p:cNvCxnSpPr/>
            <p:nvPr/>
          </p:nvCxnSpPr>
          <p:spPr bwMode="auto">
            <a:xfrm>
              <a:off x="7984709" y="5363151"/>
              <a:ext cx="0" cy="28510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A54DFB1-9490-4BF6-139C-F3A02AD01A31}"/>
                </a:ext>
              </a:extLst>
            </p:cNvPr>
            <p:cNvCxnSpPr/>
            <p:nvPr/>
          </p:nvCxnSpPr>
          <p:spPr bwMode="auto">
            <a:xfrm>
              <a:off x="8372059" y="5363151"/>
              <a:ext cx="0" cy="28510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A352D1A-E0FA-EA61-7115-D2A7A937D368}"/>
                </a:ext>
              </a:extLst>
            </p:cNvPr>
            <p:cNvCxnSpPr/>
            <p:nvPr/>
          </p:nvCxnSpPr>
          <p:spPr bwMode="auto">
            <a:xfrm>
              <a:off x="8652777" y="5363151"/>
              <a:ext cx="0" cy="28510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FE78C08-2099-051F-AC70-6FA8A07AF9ED}"/>
                </a:ext>
              </a:extLst>
            </p:cNvPr>
            <p:cNvCxnSpPr/>
            <p:nvPr/>
          </p:nvCxnSpPr>
          <p:spPr bwMode="auto">
            <a:xfrm>
              <a:off x="9052827" y="5363151"/>
              <a:ext cx="0" cy="28510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AC5366A-4766-C787-79F1-082D57767D05}"/>
                </a:ext>
              </a:extLst>
            </p:cNvPr>
            <p:cNvCxnSpPr/>
            <p:nvPr/>
          </p:nvCxnSpPr>
          <p:spPr bwMode="auto">
            <a:xfrm>
              <a:off x="9357627" y="5363151"/>
              <a:ext cx="0" cy="285105"/>
            </a:xfrm>
            <a:prstGeom prst="line">
              <a:avLst/>
            </a:prstGeom>
            <a:noFill/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3CBAE5-29F1-4D42-52F5-E82630F12A0C}"/>
              </a:ext>
            </a:extLst>
          </p:cNvPr>
          <p:cNvCxnSpPr/>
          <p:nvPr/>
        </p:nvCxnSpPr>
        <p:spPr bwMode="auto">
          <a:xfrm>
            <a:off x="8656368" y="1981200"/>
            <a:ext cx="0" cy="3601831"/>
          </a:xfrm>
          <a:prstGeom prst="lin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943A9A20-6E5E-0FD4-DA13-9D8B93611293}"/>
              </a:ext>
            </a:extLst>
          </p:cNvPr>
          <p:cNvCxnSpPr>
            <a:cxnSpLocks/>
          </p:cNvCxnSpPr>
          <p:nvPr/>
        </p:nvCxnSpPr>
        <p:spPr bwMode="auto">
          <a:xfrm>
            <a:off x="8185150" y="2371665"/>
            <a:ext cx="50800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16557871-7573-86E1-3176-D72F9FE120CA}"/>
              </a:ext>
            </a:extLst>
          </p:cNvPr>
          <p:cNvSpPr/>
          <p:nvPr/>
        </p:nvSpPr>
        <p:spPr bwMode="auto">
          <a:xfrm>
            <a:off x="8336407" y="2289115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F4C88A9-E036-B231-8988-2CA0AAABA985}"/>
              </a:ext>
            </a:extLst>
          </p:cNvPr>
          <p:cNvCxnSpPr>
            <a:cxnSpLocks/>
          </p:cNvCxnSpPr>
          <p:nvPr/>
        </p:nvCxnSpPr>
        <p:spPr bwMode="auto">
          <a:xfrm>
            <a:off x="8115349" y="2621730"/>
            <a:ext cx="575466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DD891DA9-B238-CF15-B0CF-BCC7D47A62FB}"/>
              </a:ext>
            </a:extLst>
          </p:cNvPr>
          <p:cNvSpPr/>
          <p:nvPr/>
        </p:nvSpPr>
        <p:spPr bwMode="auto">
          <a:xfrm>
            <a:off x="8303309" y="2539180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6E16BD-5EAA-FD2F-94F2-340ADB26AFCB}"/>
              </a:ext>
            </a:extLst>
          </p:cNvPr>
          <p:cNvCxnSpPr>
            <a:cxnSpLocks/>
          </p:cNvCxnSpPr>
          <p:nvPr/>
        </p:nvCxnSpPr>
        <p:spPr bwMode="auto">
          <a:xfrm>
            <a:off x="8233857" y="3213191"/>
            <a:ext cx="383933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C5F5780A-3D19-336C-C4B6-54D72A3F595D}"/>
              </a:ext>
            </a:extLst>
          </p:cNvPr>
          <p:cNvSpPr/>
          <p:nvPr/>
        </p:nvSpPr>
        <p:spPr bwMode="auto">
          <a:xfrm>
            <a:off x="8325739" y="3130641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6776B3-4C15-2D4A-BB7D-DFB5181367B1}"/>
              </a:ext>
            </a:extLst>
          </p:cNvPr>
          <p:cNvCxnSpPr>
            <a:cxnSpLocks/>
          </p:cNvCxnSpPr>
          <p:nvPr/>
        </p:nvCxnSpPr>
        <p:spPr bwMode="auto">
          <a:xfrm>
            <a:off x="7908925" y="3461383"/>
            <a:ext cx="99060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60BB5039-FDBD-A863-9EEF-11B498D77B2E}"/>
              </a:ext>
            </a:extLst>
          </p:cNvPr>
          <p:cNvSpPr/>
          <p:nvPr/>
        </p:nvSpPr>
        <p:spPr bwMode="auto">
          <a:xfrm>
            <a:off x="8303309" y="3378833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85D308A-2E7D-06BF-C82B-96CF7AC66560}"/>
              </a:ext>
            </a:extLst>
          </p:cNvPr>
          <p:cNvCxnSpPr>
            <a:cxnSpLocks/>
          </p:cNvCxnSpPr>
          <p:nvPr/>
        </p:nvCxnSpPr>
        <p:spPr bwMode="auto">
          <a:xfrm>
            <a:off x="8268844" y="4020008"/>
            <a:ext cx="516381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01AE1717-B32E-CA1A-D0A5-66964C4D8019}"/>
              </a:ext>
            </a:extLst>
          </p:cNvPr>
          <p:cNvSpPr/>
          <p:nvPr/>
        </p:nvSpPr>
        <p:spPr bwMode="auto">
          <a:xfrm>
            <a:off x="8416798" y="3937458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035E02B3-BBE1-4D43-02AE-06821FBFFBBC}"/>
              </a:ext>
            </a:extLst>
          </p:cNvPr>
          <p:cNvCxnSpPr>
            <a:cxnSpLocks/>
          </p:cNvCxnSpPr>
          <p:nvPr/>
        </p:nvCxnSpPr>
        <p:spPr bwMode="auto">
          <a:xfrm>
            <a:off x="7809358" y="4270002"/>
            <a:ext cx="658367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8EED6EF6-7B91-FD40-D08D-E4EF5EA35AB3}"/>
              </a:ext>
            </a:extLst>
          </p:cNvPr>
          <p:cNvSpPr/>
          <p:nvPr/>
        </p:nvSpPr>
        <p:spPr bwMode="auto">
          <a:xfrm>
            <a:off x="8045499" y="4187452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A2CE3A0-C638-276A-FCF3-7D1E5AEEE227}"/>
              </a:ext>
            </a:extLst>
          </p:cNvPr>
          <p:cNvCxnSpPr>
            <a:cxnSpLocks/>
          </p:cNvCxnSpPr>
          <p:nvPr/>
        </p:nvCxnSpPr>
        <p:spPr bwMode="auto">
          <a:xfrm>
            <a:off x="7788275" y="4786884"/>
            <a:ext cx="80010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CB3474A1-5DA6-47DA-7BF9-C824E126B7D8}"/>
              </a:ext>
            </a:extLst>
          </p:cNvPr>
          <p:cNvSpPr/>
          <p:nvPr/>
        </p:nvSpPr>
        <p:spPr bwMode="auto">
          <a:xfrm>
            <a:off x="8093173" y="4704334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AAE64AC-ABA7-9B91-0139-1D9FC0BE9406}"/>
              </a:ext>
            </a:extLst>
          </p:cNvPr>
          <p:cNvCxnSpPr>
            <a:cxnSpLocks/>
          </p:cNvCxnSpPr>
          <p:nvPr/>
        </p:nvCxnSpPr>
        <p:spPr bwMode="auto">
          <a:xfrm>
            <a:off x="7953375" y="5059934"/>
            <a:ext cx="673198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B140B8BB-AA92-2CC5-53F3-FDD3F88DB28F}"/>
              </a:ext>
            </a:extLst>
          </p:cNvPr>
          <p:cNvSpPr/>
          <p:nvPr/>
        </p:nvSpPr>
        <p:spPr bwMode="auto">
          <a:xfrm>
            <a:off x="8185150" y="4977384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F9F76C9-938C-A1FB-78E6-9E7A986C0977}"/>
              </a:ext>
            </a:extLst>
          </p:cNvPr>
          <p:cNvCxnSpPr>
            <a:cxnSpLocks/>
          </p:cNvCxnSpPr>
          <p:nvPr/>
        </p:nvCxnSpPr>
        <p:spPr bwMode="auto">
          <a:xfrm>
            <a:off x="8343900" y="5330019"/>
            <a:ext cx="635000" cy="0"/>
          </a:xfrm>
          <a:prstGeom prst="line">
            <a:avLst/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2DC3FD84-6020-1190-BD43-F2E6ED636558}"/>
              </a:ext>
            </a:extLst>
          </p:cNvPr>
          <p:cNvSpPr/>
          <p:nvPr/>
        </p:nvSpPr>
        <p:spPr bwMode="auto">
          <a:xfrm>
            <a:off x="8544023" y="5247469"/>
            <a:ext cx="165100" cy="165100"/>
          </a:xfrm>
          <a:prstGeom prst="rect">
            <a:avLst/>
          </a:prstGeom>
          <a:solidFill>
            <a:schemeClr val="accent1"/>
          </a:solidFill>
          <a:ln w="0">
            <a:solidFill>
              <a:schemeClr val="bg1"/>
            </a:solidFill>
            <a:miter lim="800000"/>
            <a:headEnd/>
            <a:tailEnd/>
          </a:ln>
        </p:spPr>
        <p:txBody>
          <a:bodyPr rtlCol="0" anchor="b"/>
          <a:lstStyle/>
          <a:p>
            <a:pPr algn="ctr" eaLnBrk="1" hangingPunct="1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None/>
            </a:pPr>
            <a:endParaRPr lang="en-US" sz="18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905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8C5BA-C738-41E4-8D86-A77CF7AC2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FINEARTS-HF: Safety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C6BF84E-FAF8-791E-75E8-C8D0F9E42E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949403"/>
              </p:ext>
            </p:extLst>
          </p:nvPr>
        </p:nvGraphicFramePr>
        <p:xfrm>
          <a:off x="717550" y="1603400"/>
          <a:ext cx="10788651" cy="35814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3596217">
                  <a:extLst>
                    <a:ext uri="{9D8B030D-6E8A-4147-A177-3AD203B41FA5}">
                      <a16:colId xmlns:a16="http://schemas.microsoft.com/office/drawing/2014/main" val="174409361"/>
                    </a:ext>
                  </a:extLst>
                </a:gridCol>
                <a:gridCol w="3596217">
                  <a:extLst>
                    <a:ext uri="{9D8B030D-6E8A-4147-A177-3AD203B41FA5}">
                      <a16:colId xmlns:a16="http://schemas.microsoft.com/office/drawing/2014/main" val="2085970833"/>
                    </a:ext>
                  </a:extLst>
                </a:gridCol>
                <a:gridCol w="3596217">
                  <a:extLst>
                    <a:ext uri="{9D8B030D-6E8A-4147-A177-3AD203B41FA5}">
                      <a16:colId xmlns:a16="http://schemas.microsoft.com/office/drawing/2014/main" val="2177231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AEs, n/N 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Finerenone </a:t>
                      </a:r>
                      <a:br>
                        <a:rPr lang="en-US" dirty="0"/>
                      </a:br>
                      <a:r>
                        <a:rPr lang="en-US" dirty="0"/>
                        <a:t>(n = 2993)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Placebo </a:t>
                      </a:r>
                      <a:br>
                        <a:rPr lang="en-US"/>
                      </a:br>
                      <a:r>
                        <a:rPr lang="en-US"/>
                        <a:t>(n = 2993)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206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Any serious AE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1157/2993 (38.7)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1213/2993 (40.5)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543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Investigator-reported hyperkalemia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>
                          <a:solidFill>
                            <a:schemeClr val="bg1"/>
                          </a:solidFill>
                        </a:rPr>
                        <a:t>Led to hospitalization 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289/2993 (9.7)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16 /2993 (0.5)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125/2993 (4.2)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6/2993 (0.2)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81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Serum creatinine ≥3.0 mg/dL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57/2897 (2.0)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34/2888 (6.9)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90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</a:rPr>
                        <a:t>Serum potassium level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it-IT">
                          <a:solidFill>
                            <a:schemeClr val="bg1"/>
                          </a:solidFill>
                        </a:rPr>
                        <a:t>&lt;3.5 mmol/L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it-IT">
                          <a:solidFill>
                            <a:schemeClr val="bg1"/>
                          </a:solidFill>
                        </a:rPr>
                        <a:t>&gt;5.5 mmol/L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it-IT">
                          <a:solidFill>
                            <a:schemeClr val="bg1"/>
                          </a:solidFill>
                        </a:rPr>
                        <a:t>&gt;6.0 mmol/L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r>
                        <a:rPr lang="en-US">
                          <a:solidFill>
                            <a:schemeClr val="bg1"/>
                          </a:solidFill>
                        </a:rPr>
                        <a:t>127/2898 (4.4)</a:t>
                      </a:r>
                      <a:br>
                        <a:rPr lang="en-US">
                          <a:solidFill>
                            <a:schemeClr val="bg1"/>
                          </a:solidFill>
                        </a:rPr>
                      </a:br>
                      <a:r>
                        <a:rPr lang="en-US">
                          <a:solidFill>
                            <a:schemeClr val="bg1"/>
                          </a:solidFill>
                        </a:rPr>
                        <a:t>413/2898 (14.3)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86/2898 (3.0)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281/2889 (9.7)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199/2889 (6.9)</a:t>
                      </a:r>
                    </a:p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41/2889 (1.4)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945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>
                          <a:solidFill>
                            <a:schemeClr val="bg1"/>
                          </a:solidFill>
                        </a:rPr>
                        <a:t>Systolic blood pressure &lt;100 mm Hg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</a:rPr>
                        <a:t>538/2911 (18.5)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361/2904 (12.4)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951519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FF41B14-3990-3F42-2F20-9DD76F9FAB8B}"/>
              </a:ext>
            </a:extLst>
          </p:cNvPr>
          <p:cNvSpPr/>
          <p:nvPr/>
        </p:nvSpPr>
        <p:spPr>
          <a:xfrm>
            <a:off x="414128" y="6371117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Solomon. NEJM. 2024;391:1475. </a:t>
            </a:r>
          </a:p>
        </p:txBody>
      </p:sp>
    </p:spTree>
    <p:extLst>
      <p:ext uri="{BB962C8B-B14F-4D97-AF65-F5344CB8AC3E}">
        <p14:creationId xmlns:p14="http://schemas.microsoft.com/office/powerpoint/2010/main" val="28060146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CD4C4-3D30-E167-FA66-18C763B5D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13F45-0C9F-7AD5-40B2-C5E0BEF0F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FINEARTS-HF: Conclusions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C8A8F1-8D92-8C49-6BAD-4F03FA5F6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>
                <a:latin typeface="Calibri"/>
                <a:ea typeface="Calibri"/>
                <a:cs typeface="Calibri"/>
              </a:rPr>
              <a:t>Finerenone</a:t>
            </a:r>
            <a:r>
              <a:rPr lang="en-US" dirty="0">
                <a:latin typeface="Calibri"/>
                <a:ea typeface="Calibri"/>
                <a:cs typeface="Calibri"/>
              </a:rPr>
              <a:t> significantly reduced the composite of cardiovascular death and worsening HF events while improving quality of life for patients with HFmrEF/HFpEF 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Benefits were consistent across subgroups: LVEF ranges and prior SGLT2 inhibitor treatment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Hyperkalemia was seen more frequently in finerenone arm vs placebo arm</a:t>
            </a:r>
          </a:p>
          <a:p>
            <a:r>
              <a:rPr lang="en-US" dirty="0">
                <a:latin typeface="Calibri"/>
                <a:ea typeface="Calibri"/>
                <a:cs typeface="Calibri"/>
              </a:rPr>
              <a:t>Findings support finerenone use in this patient population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728A8B-E34D-B924-F36C-BBBE1178F3E8}"/>
              </a:ext>
            </a:extLst>
          </p:cNvPr>
          <p:cNvSpPr/>
          <p:nvPr/>
        </p:nvSpPr>
        <p:spPr>
          <a:xfrm>
            <a:off x="414128" y="6361592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Solomon. NEJM. 2024;391:1475. </a:t>
            </a:r>
          </a:p>
        </p:txBody>
      </p:sp>
    </p:spTree>
    <p:extLst>
      <p:ext uri="{BB962C8B-B14F-4D97-AF65-F5344CB8AC3E}">
        <p14:creationId xmlns:p14="http://schemas.microsoft.com/office/powerpoint/2010/main" val="16349878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9C488-B57E-E2E7-C116-A801F6249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Advancing HF Care: MRAs for HFmrEF and HFpEF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62D99-FEAB-8F2B-0878-A0DDE6C06E7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600" dirty="0"/>
              <a:t>Efficacy across ejection fraction spectrum</a:t>
            </a:r>
          </a:p>
          <a:p>
            <a:pPr lvl="1"/>
            <a:r>
              <a:rPr lang="en-US" sz="2400" dirty="0"/>
              <a:t>Significant reduction in CV deaths and HF hospitalizations (greatest effects in HFrEF, notable in HFmrEF/HFpEF)</a:t>
            </a:r>
          </a:p>
          <a:p>
            <a:r>
              <a:rPr lang="en-US" sz="2600" dirty="0"/>
              <a:t>Nonsteroidal MRAs show promise in treating HFmrEF/HFpEF</a:t>
            </a:r>
          </a:p>
          <a:p>
            <a:pPr lvl="1"/>
            <a:r>
              <a:rPr lang="en-US" sz="2400" kern="0" dirty="0">
                <a:effectLst/>
                <a:latin typeface="Aptos"/>
                <a:ea typeface="Aptos" panose="020B0004020202020204" pitchFamily="34" charset="0"/>
                <a:cs typeface="Aptos" panose="020B0004020202020204" pitchFamily="34" charset="0"/>
              </a:rPr>
              <a:t>Finerenone significantly reduced the composite of CV death and worsening HF events</a:t>
            </a:r>
            <a:endParaRPr lang="en-US" sz="2400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335617-C42E-7E7D-9571-D116E94806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600" dirty="0"/>
              <a:t>Safety</a:t>
            </a:r>
          </a:p>
          <a:p>
            <a:pPr lvl="1"/>
            <a:r>
              <a:rPr lang="en-US" sz="2400" dirty="0"/>
              <a:t>MRAs increase hyperkalemia risk; severe hyperkalemia remains rare </a:t>
            </a:r>
          </a:p>
          <a:p>
            <a:r>
              <a:rPr lang="en-US" sz="2600" dirty="0"/>
              <a:t>Implications for CKM syndrome</a:t>
            </a:r>
          </a:p>
          <a:p>
            <a:pPr lvl="1"/>
            <a:r>
              <a:rPr lang="en-US" sz="2400" dirty="0"/>
              <a:t>Nonsteroidal MRAs like finerenone potentially address combined cardiovascular, renal, and metabolic pathways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C6CC27-9084-7419-7E9A-B6B53F152235}"/>
              </a:ext>
            </a:extLst>
          </p:cNvPr>
          <p:cNvSpPr/>
          <p:nvPr/>
        </p:nvSpPr>
        <p:spPr>
          <a:xfrm>
            <a:off x="404247" y="6377474"/>
            <a:ext cx="84631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Jhund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Lancet. 2024;404:1119. Solomon. NEJM. 2024;391:1475. Khullar. Card Fail Rev. 2024;10:e19. </a:t>
            </a:r>
          </a:p>
        </p:txBody>
      </p:sp>
    </p:spTree>
    <p:extLst>
      <p:ext uri="{BB962C8B-B14F-4D97-AF65-F5344CB8AC3E}">
        <p14:creationId xmlns:p14="http://schemas.microsoft.com/office/powerpoint/2010/main" val="10802745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DFE2D-1DF1-21FC-455F-B76389B26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b="1">
                <a:latin typeface="Calibri" panose="020F0502020204030204" pitchFamily="34" charset="0"/>
                <a:ea typeface="+mj-ea"/>
                <a:cs typeface="+mj-cs"/>
              </a:rPr>
              <a:t>Key Recommendations 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1D0282D3-CCCB-7FBB-FA1E-4439EF4A94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6713206"/>
              </p:ext>
            </p:extLst>
          </p:nvPr>
        </p:nvGraphicFramePr>
        <p:xfrm>
          <a:off x="717550" y="1520825"/>
          <a:ext cx="10434637" cy="4651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80235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E41108-42D1-BB4E-224B-0113999BB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Addressing Clinical Gaps in Heart Failure Care</a:t>
            </a:r>
            <a:br>
              <a:rPr lang="en-US" sz="1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438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056503-715C-0744-DE5D-A04842313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Patient Case 1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EFEC8-1AF0-738E-3704-B26F444DB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68-yr-old male with </a:t>
            </a:r>
            <a:r>
              <a:rPr lang="en-US" dirty="0" err="1"/>
              <a:t>HFmrEF</a:t>
            </a:r>
            <a:r>
              <a:rPr lang="en-US" dirty="0"/>
              <a:t> and LVEF of 43%</a:t>
            </a:r>
          </a:p>
          <a:p>
            <a:r>
              <a:rPr lang="en-US" dirty="0"/>
              <a:t>History of CKD (eGFR: 40 mL/min/1.73m</a:t>
            </a:r>
            <a:r>
              <a:rPr lang="en-US" baseline="30000" dirty="0"/>
              <a:t>2</a:t>
            </a:r>
            <a:r>
              <a:rPr lang="en-US" dirty="0"/>
              <a:t>), T2D, and hypertension</a:t>
            </a:r>
          </a:p>
          <a:p>
            <a:r>
              <a:rPr lang="en-US" dirty="0"/>
              <a:t>Current medications: beta-blocker, SGLT2 inhibitor, ACE inhibitor, and loop diuretic</a:t>
            </a:r>
          </a:p>
          <a:p>
            <a:r>
              <a:rPr lang="en-US" dirty="0"/>
              <a:t>NYHA Class II symptoms, stable weight, and mild fatigue with exertion</a:t>
            </a:r>
          </a:p>
          <a:p>
            <a:r>
              <a:rPr lang="en-US" dirty="0"/>
              <a:t>Labs</a:t>
            </a:r>
          </a:p>
          <a:p>
            <a:pPr lvl="1"/>
            <a:r>
              <a:rPr lang="en-US" dirty="0"/>
              <a:t>Potassium: 4.6 mmol/L</a:t>
            </a:r>
          </a:p>
          <a:p>
            <a:pPr lvl="1"/>
            <a:r>
              <a:rPr lang="en-US" dirty="0"/>
              <a:t>A1C: 7.3%</a:t>
            </a:r>
          </a:p>
          <a:p>
            <a:pPr lvl="1"/>
            <a:r>
              <a:rPr lang="en-US" dirty="0" err="1"/>
              <a:t>SCr</a:t>
            </a:r>
            <a:r>
              <a:rPr lang="en-US" dirty="0"/>
              <a:t>: 1.8 mg/dL</a:t>
            </a:r>
          </a:p>
        </p:txBody>
      </p:sp>
    </p:spTree>
    <p:extLst>
      <p:ext uri="{BB962C8B-B14F-4D97-AF65-F5344CB8AC3E}">
        <p14:creationId xmlns:p14="http://schemas.microsoft.com/office/powerpoint/2010/main" val="18021191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22ACD2-6F57-35BA-9752-0155BA7B76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C5AAE6-60F3-6BC1-A2BE-3275EBACC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Patient Case 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F00F83-2615-8E8E-DBF4-12752A65D5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>
                <a:latin typeface="Calibri"/>
                <a:ea typeface="Calibri"/>
                <a:cs typeface="Calibri"/>
              </a:rPr>
              <a:t>74-yr-old female with HFpEF, LVEF of 55%, and blood pressure of 146/88 mm Hg</a:t>
            </a:r>
            <a:endParaRPr lang="en-US">
              <a:ea typeface="Calibri"/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dirty="0">
                <a:latin typeface="Calibri"/>
                <a:ea typeface="Calibri"/>
                <a:cs typeface="Calibri"/>
              </a:rPr>
              <a:t>Past medical history: Obesity (BMI 36 kg/m</a:t>
            </a:r>
            <a:r>
              <a:rPr lang="en-US" baseline="30000" dirty="0">
                <a:latin typeface="Calibri"/>
                <a:ea typeface="Calibri"/>
                <a:cs typeface="Calibri"/>
              </a:rPr>
              <a:t>2</a:t>
            </a:r>
            <a:r>
              <a:rPr lang="en-US" dirty="0">
                <a:latin typeface="Calibri"/>
                <a:ea typeface="Calibri"/>
                <a:cs typeface="Calibri"/>
              </a:rPr>
              <a:t>), hypertension, and dyslipidemia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Calibri"/>
                <a:ea typeface="Calibri"/>
                <a:cs typeface="Calibri"/>
              </a:rPr>
              <a:t>Current medications: Beta-blocker, SGLT2 inhibitor, and ARNI</a:t>
            </a:r>
          </a:p>
          <a:p>
            <a:pPr>
              <a:spcBef>
                <a:spcPts val="600"/>
              </a:spcBef>
            </a:pPr>
            <a:r>
              <a:rPr lang="en-US" dirty="0"/>
              <a:t>NYHA Class III symptoms, dyspnea with minimal exertion, and mild leg swelling; hospitalized twice in the last 6 </a:t>
            </a:r>
            <a:r>
              <a:rPr lang="en-US" dirty="0" err="1"/>
              <a:t>mo</a:t>
            </a:r>
            <a:r>
              <a:rPr lang="en-US" dirty="0"/>
              <a:t> for HF exacerbations</a:t>
            </a:r>
          </a:p>
          <a:p>
            <a:pPr>
              <a:spcBef>
                <a:spcPts val="600"/>
              </a:spcBef>
            </a:pPr>
            <a:r>
              <a:rPr lang="en-US" dirty="0"/>
              <a:t>Labs: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Potassium: 4.2 mmol/L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LDL: 120 mg/dL</a:t>
            </a:r>
          </a:p>
        </p:txBody>
      </p:sp>
    </p:spTree>
    <p:extLst>
      <p:ext uri="{BB962C8B-B14F-4D97-AF65-F5344CB8AC3E}">
        <p14:creationId xmlns:p14="http://schemas.microsoft.com/office/powerpoint/2010/main" val="28491670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BCDA2C5-F107-4BC1-337B-F59AE774D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Takeaways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F25099-70EE-F86E-C45E-0089C9F9AD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kern="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Significant unmet need persists, as patients with HFmrEF/HFpEF lack as many established, evidence-based therapies as those with HFrEF </a:t>
            </a:r>
          </a:p>
          <a:p>
            <a:r>
              <a:rPr lang="en-US" sz="2600" b="0" dirty="0">
                <a:latin typeface="+mn-lt"/>
              </a:rPr>
              <a:t>Spironolactone reduced HF hospitalizations significantly in participants from the Americas vs other global regions; benefits particularly notable in HFpEF and resistant hypertension</a:t>
            </a:r>
          </a:p>
          <a:p>
            <a:r>
              <a:rPr lang="en-US" sz="2600" dirty="0">
                <a:latin typeface="+mn-lt"/>
                <a:ea typeface="Calibri"/>
                <a:cs typeface="Calibri"/>
              </a:rPr>
              <a:t>The nonsteroidal MRA, </a:t>
            </a:r>
            <a:r>
              <a:rPr lang="en-US" sz="2600" dirty="0" err="1">
                <a:latin typeface="+mn-lt"/>
                <a:ea typeface="Calibri"/>
                <a:cs typeface="Calibri"/>
              </a:rPr>
              <a:t>finerenone</a:t>
            </a:r>
            <a:r>
              <a:rPr lang="en-US" sz="2600" dirty="0">
                <a:latin typeface="+mn-lt"/>
                <a:ea typeface="Calibri"/>
                <a:cs typeface="Calibri"/>
              </a:rPr>
              <a:t>, significantly reduced the composite of CV death and worsening HF events in patients with </a:t>
            </a:r>
            <a:r>
              <a:rPr lang="en-US" sz="2600" dirty="0" err="1">
                <a:latin typeface="+mn-lt"/>
                <a:ea typeface="Calibri"/>
                <a:cs typeface="Calibri"/>
              </a:rPr>
              <a:t>HFmrEF</a:t>
            </a:r>
            <a:r>
              <a:rPr lang="en-US" sz="2600" dirty="0">
                <a:latin typeface="+mn-lt"/>
                <a:ea typeface="Calibri"/>
                <a:cs typeface="Calibri"/>
              </a:rPr>
              <a:t>/</a:t>
            </a:r>
            <a:r>
              <a:rPr lang="en-US" sz="2600" dirty="0" err="1">
                <a:latin typeface="+mn-lt"/>
                <a:ea typeface="Calibri"/>
                <a:cs typeface="Calibri"/>
              </a:rPr>
              <a:t>HFpEF</a:t>
            </a:r>
            <a:r>
              <a:rPr lang="en-US" sz="2600" dirty="0">
                <a:latin typeface="+mn-lt"/>
                <a:ea typeface="Calibri"/>
                <a:cs typeface="Calibri"/>
              </a:rPr>
              <a:t>, offering a new treatment option, especially for those with diabetes and CKD</a:t>
            </a:r>
          </a:p>
          <a:p>
            <a:r>
              <a:rPr lang="en-US" sz="2600" dirty="0">
                <a:latin typeface="+mn-lt"/>
                <a:ea typeface="Calibri"/>
                <a:cs typeface="Calibri"/>
              </a:rPr>
              <a:t>Barriers to MRA use: Clinical inertia, hyperkalemia risk, renal dysfunction, and a lower strength guideline recommendation (class IIb</a:t>
            </a:r>
            <a:r>
              <a:rPr lang="en-US" dirty="0">
                <a:latin typeface="Calibri"/>
                <a:ea typeface="Calibri"/>
                <a:cs typeface="Calibri"/>
              </a:rPr>
              <a:t>)</a:t>
            </a:r>
          </a:p>
          <a:p>
            <a:endParaRPr lang="en-US" b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2195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514351" y="4856674"/>
            <a:ext cx="11283950" cy="1155939"/>
          </a:xfrm>
        </p:spPr>
        <p:txBody>
          <a:bodyPr/>
          <a:lstStyle/>
          <a:p>
            <a:pPr marL="0" indent="0">
              <a:buNone/>
            </a:pPr>
            <a:r>
              <a:rPr lang="en-US" sz="2400" b="1">
                <a:solidFill>
                  <a:srgbClr val="00823B"/>
                </a:solidFill>
                <a:hlinkClick r:id="rId3"/>
              </a:rPr>
              <a:t>clinicaloptions.com</a:t>
            </a:r>
            <a:endParaRPr lang="en-US" sz="2400" b="1" u="sng">
              <a:solidFill>
                <a:srgbClr val="E1471D"/>
              </a:solidFill>
            </a:endParaRP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/>
        <p:txBody>
          <a:bodyPr/>
          <a:lstStyle/>
          <a:p>
            <a:pPr eaLnBrk="1" hangingPunct="1"/>
            <a:r>
              <a:rPr lang="en-US" altLang="en-US" sz="4000"/>
              <a:t>Go Online for More CCO </a:t>
            </a:r>
            <a:br>
              <a:rPr lang="en-US" altLang="en-US" sz="4000"/>
            </a:br>
            <a:r>
              <a:rPr lang="en-US" altLang="en-US" sz="4000"/>
              <a:t>Coverage of HF!</a:t>
            </a: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sz="quarter" idx="10"/>
          </p:nvPr>
        </p:nvSpPr>
        <p:spPr>
          <a:xfrm>
            <a:off x="609759" y="1895477"/>
            <a:ext cx="10896441" cy="2605717"/>
          </a:xfrm>
        </p:spPr>
        <p:txBody>
          <a:bodyPr rtlCol="0">
            <a:normAutofit/>
          </a:bodyPr>
          <a:lstStyle/>
          <a:p>
            <a:pPr eaLnBrk="1" hangingPunct="1">
              <a:buClr>
                <a:schemeClr val="accent6"/>
              </a:buClr>
              <a:defRPr/>
            </a:pPr>
            <a:r>
              <a:rPr lang="en-US" sz="2200" dirty="0" err="1">
                <a:solidFill>
                  <a:srgbClr val="E1471D"/>
                </a:solidFill>
              </a:rPr>
              <a:t>ClinicalThought</a:t>
            </a:r>
            <a:r>
              <a:rPr lang="en-US" sz="2200">
                <a:solidFill>
                  <a:srgbClr val="E1471D"/>
                </a:solidFill>
              </a:rPr>
              <a:t> </a:t>
            </a:r>
            <a:r>
              <a:rPr lang="en-US" sz="2200" b="0"/>
              <a:t>expert commentary </a:t>
            </a:r>
          </a:p>
          <a:p>
            <a:pPr>
              <a:buClr>
                <a:schemeClr val="tx2">
                  <a:lumMod val="20000"/>
                  <a:lumOff val="80000"/>
                </a:schemeClr>
              </a:buClr>
              <a:defRPr/>
            </a:pPr>
            <a:r>
              <a:rPr lang="en-US" sz="2200">
                <a:solidFill>
                  <a:srgbClr val="E1471D"/>
                </a:solidFill>
              </a:rPr>
              <a:t>Additional CME/CE-certified </a:t>
            </a:r>
            <a:r>
              <a:rPr lang="en-US" sz="2200" dirty="0" err="1">
                <a:solidFill>
                  <a:srgbClr val="E1471D"/>
                </a:solidFill>
              </a:rPr>
              <a:t>slideset</a:t>
            </a:r>
            <a:r>
              <a:rPr lang="en-US" sz="2200">
                <a:solidFill>
                  <a:srgbClr val="E1471D"/>
                </a:solidFill>
              </a:rPr>
              <a:t> </a:t>
            </a:r>
            <a:r>
              <a:rPr lang="en-US" sz="2200" b="0"/>
              <a:t>on HF with expert faculty commentary on all the key studies</a:t>
            </a:r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GB" altLang="en-US" sz="2400" b="0">
              <a:solidFill>
                <a:schemeClr val="tx1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3 - &amp;quot;Title-Arial-36-Bold-Yellow. Title may continue on 2 lines keep text at 36pt&amp;quot;&quot;/&gt;&lt;property id=&quot;20307&quot; value=&quot;257&quot;/&gt;&lt;/object&gt;&lt;object type=&quot;3&quot; unique_id=&quot;10006&quot;&gt;&lt;property id=&quot;20148&quot; value=&quot;5&quot;/&gt;&lt;property id=&quot;20300&quot; value=&quot;Slide 4 - &amp;quot;Text and Margin Consistency&amp;quot;&quot;/&gt;&lt;property id=&quot;20307&quot; value=&quot;267&quot;/&gt;&lt;/object&gt;&lt;object type=&quot;3&quot; unique_id=&quot;10007&quot;&gt;&lt;property id=&quot;20148&quot; value=&quot;5&quot;/&gt;&lt;property id=&quot;20300&quot; value=&quot;Slide 5 - &amp;quot;Transition Title &amp;#x0D;&amp;#x0A;for next topic of discussion &amp;#x0D;&amp;#x0A;or can be used as closer slide &amp;#x0D;&amp;#x0A;(ie: Q&amp;amp;A)&amp;#x0D;&amp;#x0A;(Arial-40-Bold-White-Cent&quot;/&gt;&lt;property id=&quot;20307&quot; value=&quot;261&quot;/&gt;&lt;/object&gt;&lt;object type=&quot;3&quot; unique_id=&quot;10008&quot;&gt;&lt;property id=&quot;20148&quot; value=&quot;5&quot;/&gt;&lt;property id=&quot;20300&quot; value=&quot;Slide 6 - &amp;quot;RGB Pallet&amp;quot;&quot;/&gt;&lt;property id=&quot;20307&quot; value=&quot;258&quot;/&gt;&lt;/object&gt;&lt;object type=&quot;3&quot; unique_id=&quot;10009&quot;&gt;&lt;property id=&quot;20148&quot; value=&quot;5&quot;/&gt;&lt;property id=&quot;20300&quot; value=&quot;Slide 7 - &amp;quot;Example Graph&amp;quot;&quot;/&gt;&lt;property id=&quot;20307&quot; value=&quot;286&quot;/&gt;&lt;/object&gt;&lt;object type=&quot;3&quot; unique_id=&quot;10010&quot;&gt;&lt;property id=&quot;20148&quot; value=&quot;5&quot;/&gt;&lt;property id=&quot;20300&quot; value=&quot;Slide 8 - &amp;quot;Example Graph and Text&amp;quot;&quot;/&gt;&lt;property id=&quot;20307&quot; value=&quot;288&quot;/&gt;&lt;/object&gt;&lt;object type=&quot;3&quot; unique_id=&quot;10011&quot;&gt;&lt;property id=&quot;20148&quot; value=&quot;5&quot;/&gt;&lt;property id=&quot;20300&quot; value=&quot;Slide 9 - &amp;quot;Example Line Graph&amp;quot;&quot;/&gt;&lt;property id=&quot;20307&quot; value=&quot;287&quot;/&gt;&lt;/object&gt;&lt;object type=&quot;3&quot; unique_id=&quot;10012&quot;&gt;&lt;property id=&quot;20148&quot; value=&quot;5&quot;/&gt;&lt;property id=&quot;20300&quot; value=&quot;Slide 10 - &amp;quot;Example Line Graph with Data Values&amp;quot;&quot;/&gt;&lt;property id=&quot;20307&quot; value=&quot;292&quot;/&gt;&lt;/object&gt;&lt;object type=&quot;3&quot; unique_id=&quot;10013&quot;&gt;&lt;property id=&quot;20148&quot; value=&quot;5&quot;/&gt;&lt;property id=&quot;20300&quot; value=&quot;Slide 11 - &amp;quot;Example Line Graph with Color &amp;#x0D;&amp;#x0A;Data Values&amp;quot;&quot;/&gt;&lt;property id=&quot;20307&quot; value=&quot;309&quot;/&gt;&lt;/object&gt;&lt;object type=&quot;3&quot; unique_id=&quot;10014&quot;&gt;&lt;property id=&quot;20148&quot; value=&quot;5&quot;/&gt;&lt;property id=&quot;20300&quot; value=&quot;Slide 12 - &amp;quot;Example Schematic&amp;quot;&quot;/&gt;&lt;property id=&quot;20307&quot; value=&quot;262&quot;/&gt;&lt;/object&gt;&lt;object type=&quot;3&quot; unique_id=&quot;10015&quot;&gt;&lt;property id=&quot;20148&quot; value=&quot;5&quot;/&gt;&lt;property id=&quot;20300&quot; value=&quot;Slide 13 - &amp;quot;Example Schematic Continued&amp;quot;&quot;/&gt;&lt;property id=&quot;20307&quot; value=&quot;263&quot;/&gt;&lt;/object&gt;&lt;object type=&quot;3&quot; unique_id=&quot;10016&quot;&gt;&lt;property id=&quot;20148&quot; value=&quot;5&quot;/&gt;&lt;property id=&quot;20300&quot; value=&quot;Slide 14 - &amp;quot;Example Tables&amp;quot;&quot;/&gt;&lt;property id=&quot;20307&quot; value=&quot;311&quot;/&gt;&lt;/object&gt;&lt;object type=&quot;3&quot; unique_id=&quot;10017&quot;&gt;&lt;property id=&quot;20148&quot; value=&quot;5&quot;/&gt;&lt;property id=&quot;20300&quot; value=&quot;Slide 15 - &amp;quot;Example Tables Continued&amp;quot;&quot;/&gt;&lt;property id=&quot;20307&quot; value=&quot;312&quot;/&gt;&lt;/object&gt;&lt;object type=&quot;3&quot; unique_id=&quot;10018&quot;&gt;&lt;property id=&quot;20148&quot; value=&quot;5&quot;/&gt;&lt;property id=&quot;20300&quot; value=&quot;Slide 16 - &amp;quot;Example Tables Continued&amp;quot;&quot;/&gt;&lt;property id=&quot;20307&quot; value=&quot;313&quot;/&gt;&lt;/object&gt;&lt;object type=&quot;3&quot; unique_id=&quot;10019&quot;&gt;&lt;property id=&quot;20148&quot; value=&quot;5&quot;/&gt;&lt;property id=&quot;20300&quot; value=&quot;Slide 17 - &amp;quot;Example Tables Continued&amp;quot;&quot;/&gt;&lt;property id=&quot;20307&quot; value=&quot;314&quot;/&gt;&lt;/object&gt;&lt;object type=&quot;3&quot; unique_id=&quot;10020&quot;&gt;&lt;property id=&quot;20148&quot; value=&quot;5&quot;/&gt;&lt;property id=&quot;20300&quot; value=&quot;Slide 21 - &amp;quot;Additional Formatting Notes&amp;quot;&quot;/&gt;&lt;property id=&quot;20307&quot; value=&quot;270&quot;/&gt;&lt;/object&gt;&lt;object type=&quot;3&quot; unique_id=&quot;10021&quot;&gt;&lt;property id=&quot;20148&quot; value=&quot;5&quot;/&gt;&lt;property id=&quot;20300&quot; value=&quot;Slide 22 - &amp;quot;“Polish Stage” Notes&amp;quot;&quot;/&gt;&lt;property id=&quot;20307&quot; value=&quot;272&quot;/&gt;&lt;/object&gt;&lt;object type=&quot;3&quot; unique_id=&quot;10022&quot;&gt;&lt;property id=&quot;20148&quot; value=&quot;5&quot;/&gt;&lt;property id=&quot;20300&quot; value=&quot;Slide 23 - &amp;quot;For Black and White Print Slides&amp;quot;&quot;/&gt;&lt;property id=&quot;20307&quot; value=&quot;290&quot;/&gt;&lt;/object&gt;&lt;object type=&quot;3&quot; unique_id=&quot;10023&quot;&gt;&lt;property id=&quot;20148&quot; value=&quot;5&quot;/&gt;&lt;property id=&quot;20300&quot; value=&quot;Slide 24 - &amp;quot;For Black and White Print Slides&amp;quot;&quot;/&gt;&lt;property id=&quot;20307&quot; value=&quot;291&quot;/&gt;&lt;/object&gt;&lt;object type=&quot;3&quot; unique_id=&quot;10024&quot;&gt;&lt;property id=&quot;20148&quot; value=&quot;5&quot;/&gt;&lt;property id=&quot;20300&quot; value=&quot;Slide 25 - &amp;quot;CME Slides for Designer and Editorial Reference…&amp;quot;&quot;/&gt;&lt;property id=&quot;20307&quot; value=&quot;273&quot;/&gt;&lt;/object&gt;&lt;object type=&quot;3&quot; unique_id=&quot;10025&quot;&gt;&lt;property id=&quot;20148&quot; value=&quot;5&quot;/&gt;&lt;property id=&quot;20300&quot; value=&quot;Slide 26 - &amp;quot;About These Slides&amp;quot;&quot;/&gt;&lt;property id=&quot;20307&quot; value=&quot;308&quot;/&gt;&lt;/object&gt;&lt;object type=&quot;3&quot; unique_id=&quot;10026&quot;&gt;&lt;property id=&quot;20148&quot; value=&quot;5&quot;/&gt;&lt;property id=&quot;20300&quot; value=&quot;Slide 27 - &amp;quot;Faculty&amp;quot;&quot;/&gt;&lt;property id=&quot;20307&quot; value=&quot;294&quot;/&gt;&lt;/object&gt;&lt;object type=&quot;3&quot; unique_id=&quot;10027&quot;&gt;&lt;property id=&quot;20148&quot; value=&quot;5&quot;/&gt;&lt;property id=&quot;20300&quot; value=&quot;Slide 28 - &amp;quot;Disclosure of Conflicts of Interest&amp;quot;&quot;/&gt;&lt;property id=&quot;20307&quot; value=&quot;295&quot;/&gt;&lt;/object&gt;&lt;object type=&quot;3&quot; unique_id=&quot;10028&quot;&gt;&lt;property id=&quot;20148&quot; value=&quot;5&quot;/&gt;&lt;property id=&quot;20300&quot; value=&quot;Slide 29 - &amp;quot;Disclosures&amp;quot;&quot;/&gt;&lt;property id=&quot;20307&quot; value=&quot;296&quot;/&gt;&lt;/object&gt;&lt;object type=&quot;3&quot; unique_id=&quot;10029&quot;&gt;&lt;property id=&quot;20148&quot; value=&quot;5&quot;/&gt;&lt;property id=&quot;20300&quot; value=&quot;Slide 30 - &amp;quot;Disclosure of Unlabeled Use&amp;quot;&quot;/&gt;&lt;property id=&quot;20307&quot; value=&quot;297&quot;/&gt;&lt;/object&gt;&lt;object type=&quot;3&quot; unique_id=&quot;10030&quot;&gt;&lt;property id=&quot;20148&quot; value=&quot;5&quot;/&gt;&lt;property id=&quot;20300&quot; value=&quot;Slide 31&quot;/&gt;&lt;property id=&quot;20307&quot; value=&quot;298&quot;/&gt;&lt;/object&gt;&lt;object type=&quot;3&quot; unique_id=&quot;10031&quot;&gt;&lt;property id=&quot;20148&quot; value=&quot;5&quot;/&gt;&lt;property id=&quot;20300&quot; value=&quot;Slide 32 - &amp;quot;Physician Continuing Medical Education&amp;quot;&quot;/&gt;&lt;property id=&quot;20307&quot; value=&quot;299&quot;/&gt;&lt;/object&gt;&lt;object type=&quot;3&quot; unique_id=&quot;10032&quot;&gt;&lt;property id=&quot;20148&quot; value=&quot;5&quot;/&gt;&lt;property id=&quot;20300&quot; value=&quot;Slide 33 - &amp;quot;Pharmacist Continuing Education&amp;quot;&quot;/&gt;&lt;property id=&quot;20307&quot; value=&quot;300&quot;/&gt;&lt;/object&gt;&lt;object type=&quot;3&quot; unique_id=&quot;10033&quot;&gt;&lt;property id=&quot;20148&quot; value=&quot;5&quot;/&gt;&lt;property id=&quot;20300&quot; value=&quot;Slide 34 - &amp;quot;Nursing Continuing Education&amp;quot;&quot;/&gt;&lt;property id=&quot;20307&quot; value=&quot;301&quot;/&gt;&lt;/object&gt;&lt;object type=&quot;3&quot; unique_id=&quot;10034&quot;&gt;&lt;property id=&quot;20148&quot; value=&quot;5&quot;/&gt;&lt;property id=&quot;20300&quot; value=&quot;Slide 35 - &amp;quot;Please review the following important &amp;#x0D;&amp;#x0A;CME information in your handout&amp;quot;&quot;/&gt;&lt;property id=&quot;20307&quot; value=&quot;310&quot;/&gt;&lt;/object&gt;&lt;object type=&quot;3&quot; unique_id=&quot;10036&quot;&gt;&lt;property id=&quot;20148&quot; value=&quot;5&quot;/&gt;&lt;property id=&quot;20300&quot; value=&quot;Slide 37 - &amp;quot;Instructions for Credit&amp;quot;&quot;/&gt;&lt;property id=&quot;20307&quot; value=&quot;303&quot;/&gt;&lt;/object&gt;&lt;object type=&quot;3&quot; unique_id=&quot;10037&quot;&gt;&lt;property id=&quot;20148&quot; value=&quot;5&quot;/&gt;&lt;property id=&quot;20300&quot; value=&quot;Slide 38 - &amp;quot;Now Take the Test . . .&amp;quot;&quot;/&gt;&lt;property id=&quot;20307&quot; value=&quot;304&quot;/&gt;&lt;/object&gt;&lt;object type=&quot;3&quot; unique_id=&quot;10040&quot;&gt;&lt;property id=&quot;20148&quot; value=&quot;5&quot;/&gt;&lt;property id=&quot;20300&quot; value=&quot;Slide 39 - &amp;quot;General Information&amp;quot;&quot;/&gt;&lt;property id=&quot;20307&quot; value=&quot;315&quot;/&gt;&lt;/object&gt;&lt;object type=&quot;3&quot; unique_id=&quot;10041&quot;&gt;&lt;property id=&quot;20148&quot; value=&quot;5&quot;/&gt;&lt;property id=&quot;20300&quot; value=&quot;Slide 40 - &amp;quot;Please review the slide notes &amp;#x0D;&amp;#x0A;for analysis of each study &amp;#x0D;&amp;#x0A;by expert faculty &amp;lt;Insert Name, MD&amp;gt;, &amp;#x0D;&amp;#x0A;and &amp;lt;Insert Name,&quot;/&gt;&lt;property id=&quot;20307&quot; value=&quot;316&quot;/&gt;&lt;/object&gt;&lt;object type=&quot;3&quot; unique_id=&quot;10042&quot;&gt;&lt;property id=&quot;20148&quot; value=&quot;5&quot;/&gt;&lt;property id=&quot;20300&quot; value=&quot;Slide 41 - &amp;quot;Promo Slide Reference&amp;#x0D;&amp;#x0A;(Placed as the last slide in a slideset, &amp;#x0D;&amp;#x0A;if requested)&amp;quot;&quot;/&gt;&lt;property id=&quot;20307&quot; value=&quot;307&quot;/&gt;&lt;/object&gt;&lt;object type=&quot;3&quot; unique_id=&quot;12121&quot;&gt;&lt;property id=&quot;20148&quot; value=&quot;5&quot;/&gt;&lt;property id=&quot;20300&quot; value=&quot;Slide 36 - &amp;quot;Disclaimer&amp;quot;&quot;/&gt;&lt;property id=&quot;20307&quot; value=&quot;317&quot;/&gt;&lt;/object&gt;&lt;object type=&quot;3&quot; unique_id=&quot;12122&quot;&gt;&lt;property id=&quot;20148&quot; value=&quot;5&quot;/&gt;&lt;property id=&quot;20300&quot; value=&quot;Slide 1 - &amp;quot;Title of the program and will possibly take &amp;#x0D;&amp;#x0A;up three lines. It is presented in Arial-39-Bold-White.&amp;quot;&quot;/&gt;&lt;property id=&quot;20307&quot; value=&quot;321&quot;/&gt;&lt;/object&gt;&lt;object type=&quot;3&quot; unique_id=&quot;12123&quot;&gt;&lt;property id=&quot;20148&quot; value=&quot;5&quot;/&gt;&lt;property id=&quot;20300&quot; value=&quot;Slide 2 - &amp;quot;Title of the program and will possibly take up three lines. It is presented in Arial-39-Bold-White.&amp;quot;&quot;/&gt;&lt;property id=&quot;20307&quot; value=&quot;322&quot;/&gt;&lt;/object&gt;&lt;object type=&quot;3&quot; unique_id=&quot;12124&quot;&gt;&lt;property id=&quot;20148&quot; value=&quot;5&quot;/&gt;&lt;property id=&quot;20300&quot; value=&quot;Slide 18 - &amp;quot;Outcomes Analysis: What Did You Learn?&amp;quot;&quot;/&gt;&lt;property id=&quot;20307&quot; value=&quot;324&quot;/&gt;&lt;/object&gt;&lt;object type=&quot;3&quot; unique_id=&quot;12125&quot;&gt;&lt;property id=&quot;20148&quot; value=&quot;5&quot;/&gt;&lt;property id=&quot;20300&quot; value=&quot;Slide 19 - &amp;quot;Outcomes Questions&amp;quot;&quot;/&gt;&lt;property id=&quot;20307&quot; value=&quot;320&quot;/&gt;&lt;/object&gt;&lt;object type=&quot;3&quot; unique_id=&quot;12126&quot;&gt;&lt;property id=&quot;20148&quot; value=&quot;5&quot;/&gt;&lt;property id=&quot;20300&quot; value=&quot;Slide 20 - &amp;quot;How many patients with XXX do you provide care for in a typical week?&amp;quot;&quot;/&gt;&lt;property id=&quot;20307&quot; value=&quot;323&quot;/&gt;&lt;/object&gt;&lt;object type=&quot;3&quot; unique_id=&quot;12127&quot;&gt;&lt;property id=&quot;20148&quot; value=&quot;5&quot;/&gt;&lt;property id=&quot;20300&quot; value=&quot;Slide 42 - &amp;quot;Go Online for More CCO &amp;#x0D;&amp;#x0A;Coverage of XXXXXXXXXXXX!&amp;quot;&quot;/&gt;&lt;property id=&quot;20307&quot; value=&quot;318&quot;/&gt;&lt;/object&gt;&lt;/object&gt;&lt;/object&gt;&lt;/database&gt;"/>
</p:tagLst>
</file>

<file path=ppt/theme/theme1.xml><?xml version="1.0" encoding="utf-8"?>
<a:theme xmlns:a="http://schemas.openxmlformats.org/drawingml/2006/main" name="2022_CCO_Template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0">
          <a:solidFill>
            <a:schemeClr val="bg1"/>
          </a:solidFill>
          <a:miter lim="800000"/>
          <a:headEnd/>
          <a:tailEnd/>
        </a:ln>
      </a:spPr>
      <a:bodyPr anchor="b"/>
      <a:lstStyle>
        <a:defPPr algn="ctr" eaLnBrk="1" hangingPunct="1">
          <a:spcBef>
            <a:spcPct val="35000"/>
          </a:spcBef>
          <a:spcAft>
            <a:spcPct val="25000"/>
          </a:spcAft>
          <a:buClr>
            <a:schemeClr val="folHlink"/>
          </a:buClr>
          <a:buNone/>
          <a:defRPr sz="1800" b="0" dirty="0">
            <a:solidFill>
              <a:schemeClr val="tx1"/>
            </a:solidFill>
            <a:latin typeface="Calibri" panose="020F0502020204030204" pitchFamily="34" charset="0"/>
          </a:defRPr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2.xml><?xml version="1.0" encoding="utf-8"?>
<a:theme xmlns:a="http://schemas.openxmlformats.org/drawingml/2006/main" name="2017_HTAA_Diabetes">
  <a:themeElements>
    <a:clrScheme name="2018 CCO LIVE">
      <a:dk1>
        <a:srgbClr val="455560"/>
      </a:dk1>
      <a:lt1>
        <a:srgbClr val="FFFFFF"/>
      </a:lt1>
      <a:dk2>
        <a:srgbClr val="000000"/>
      </a:dk2>
      <a:lt2>
        <a:srgbClr val="CDCDCF"/>
      </a:lt2>
      <a:accent1>
        <a:srgbClr val="015873"/>
      </a:accent1>
      <a:accent2>
        <a:srgbClr val="4DA1BB"/>
      </a:accent2>
      <a:accent3>
        <a:srgbClr val="E1471D"/>
      </a:accent3>
      <a:accent4>
        <a:srgbClr val="00823B"/>
      </a:accent4>
      <a:accent5>
        <a:srgbClr val="FDB338"/>
      </a:accent5>
      <a:accent6>
        <a:srgbClr val="682E74"/>
      </a:accent6>
      <a:hlink>
        <a:srgbClr val="E1471D"/>
      </a:hlink>
      <a:folHlink>
        <a:srgbClr val="015873"/>
      </a:folHlink>
    </a:clrScheme>
    <a:fontScheme name="CCO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9050">
          <a:solidFill>
            <a:schemeClr val="accent2">
              <a:lumMod val="75000"/>
            </a:schemeClr>
          </a:solidFill>
          <a:miter lim="800000"/>
          <a:headEnd type="none" w="med" len="med"/>
          <a:tailEnd type="none" w="med" len="med"/>
        </a:ln>
      </a:spPr>
      <a:bodyPr rtlCol="0" anchor="ctr"/>
      <a:lstStyle>
        <a:defPPr algn="ctr">
          <a:defRPr/>
        </a:defPPr>
      </a:lstStyle>
    </a:spDef>
    <a:lnDef>
      <a:spPr bwMode="auto">
        <a:noFill/>
        <a:ln w="28575" cap="flat" cmpd="sng" algn="ctr">
          <a:solidFill>
            <a:schemeClr val="bg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 rtlCol="0">
        <a:spAutoFit/>
      </a:bodyPr>
      <a:lstStyle>
        <a:defPPr algn="l">
          <a:lnSpc>
            <a:spcPct val="100000"/>
          </a:lnSpc>
          <a:spcBef>
            <a:spcPct val="50000"/>
          </a:spcBef>
          <a:spcAft>
            <a:spcPct val="0"/>
          </a:spcAft>
          <a:buClrTx/>
          <a:buFontTx/>
          <a:buNone/>
          <a:defRPr b="0" dirty="0" smtClean="0">
            <a:solidFill>
              <a:schemeClr val="bg1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Custom Design 1">
        <a:dk1>
          <a:srgbClr val="CDCDCF"/>
        </a:dk1>
        <a:lt1>
          <a:srgbClr val="FFFFFF"/>
        </a:lt1>
        <a:dk2>
          <a:srgbClr val="09003E"/>
        </a:dk2>
        <a:lt2>
          <a:srgbClr val="F2F23A"/>
        </a:lt2>
        <a:accent1>
          <a:srgbClr val="12AD2B"/>
        </a:accent1>
        <a:accent2>
          <a:srgbClr val="5AAACE"/>
        </a:accent2>
        <a:accent3>
          <a:srgbClr val="AAAAAF"/>
        </a:accent3>
        <a:accent4>
          <a:srgbClr val="DADADA"/>
        </a:accent4>
        <a:accent5>
          <a:srgbClr val="AAD3AC"/>
        </a:accent5>
        <a:accent6>
          <a:srgbClr val="519ABA"/>
        </a:accent6>
        <a:hlink>
          <a:srgbClr val="F6A108"/>
        </a:hlink>
        <a:folHlink>
          <a:srgbClr val="2B85B8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_HTAA_Diabetes" id="{1367EE62-49C0-41AA-9F7D-AEA8A8F73D1D}" vid="{45DB6FF6-6200-4F3D-90FC-F48B64252754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E987939A12674D92F40543E506D884" ma:contentTypeVersion="12" ma:contentTypeDescription="Create a new document." ma:contentTypeScope="" ma:versionID="f1faa5e4dfb4cd69e3719fdce62e4ae2">
  <xsd:schema xmlns:xsd="http://www.w3.org/2001/XMLSchema" xmlns:xs="http://www.w3.org/2001/XMLSchema" xmlns:p="http://schemas.microsoft.com/office/2006/metadata/properties" xmlns:ns2="b0f6c007-16e4-4ae9-a724-17ea10bfc5be" xmlns:ns3="22fd6914-46d4-4c7e-bbad-46e82841b69d" targetNamespace="http://schemas.microsoft.com/office/2006/metadata/properties" ma:root="true" ma:fieldsID="3e6806264fba88960ac4d36e0406d56e" ns2:_="" ns3:_="">
    <xsd:import namespace="b0f6c007-16e4-4ae9-a724-17ea10bfc5be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6c007-16e4-4ae9-a724-17ea10bfc5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LongProperties xmlns="http://schemas.microsoft.com/office/2006/metadata/long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f6c007-16e4-4ae9-a724-17ea10bfc5be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B8505C22-A9A3-485C-B9C5-BC630F9530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f6c007-16e4-4ae9-a724-17ea10bfc5be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A18F4D2-3653-4F4F-B917-116198900D9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5E151B5-E2EE-4BEC-82C3-105A302A3BE7}">
  <ds:schemaRefs>
    <ds:schemaRef ds:uri="http://schemas.microsoft.com/office/2006/metadata/longProperties"/>
  </ds:schemaRefs>
</ds:datastoreItem>
</file>

<file path=customXml/itemProps4.xml><?xml version="1.0" encoding="utf-8"?>
<ds:datastoreItem xmlns:ds="http://schemas.openxmlformats.org/officeDocument/2006/customXml" ds:itemID="{5BA55BC3-5A03-47C2-8EC3-D964C3B5E779}">
  <ds:schemaRefs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22fd6914-46d4-4c7e-bbad-46e82841b69d"/>
    <ds:schemaRef ds:uri="b0f6c007-16e4-4ae9-a724-17ea10bfc5b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</TotalTime>
  <Words>3736</Words>
  <Application>Microsoft Office PowerPoint</Application>
  <PresentationFormat>Widescreen</PresentationFormat>
  <Paragraphs>533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Aptos</vt:lpstr>
      <vt:lpstr>Arial</vt:lpstr>
      <vt:lpstr>Calibri</vt:lpstr>
      <vt:lpstr>Google Sans</vt:lpstr>
      <vt:lpstr>Open Sans</vt:lpstr>
      <vt:lpstr>Roboto</vt:lpstr>
      <vt:lpstr>Symbol</vt:lpstr>
      <vt:lpstr>System Font Regular</vt:lpstr>
      <vt:lpstr>Times</vt:lpstr>
      <vt:lpstr>Times New Roman</vt:lpstr>
      <vt:lpstr>Wingdings</vt:lpstr>
      <vt:lpstr>2022_CCO_Template</vt:lpstr>
      <vt:lpstr>2017_HTAA_Diabetes</vt:lpstr>
      <vt:lpstr>Advancing Heart Failure Care:  The Expanding Role of MRAs in HFmrEF and HFpEF</vt:lpstr>
      <vt:lpstr>About These Slides</vt:lpstr>
      <vt:lpstr>Faculty </vt:lpstr>
      <vt:lpstr>Disclosures</vt:lpstr>
      <vt:lpstr>Learning Objectives</vt:lpstr>
      <vt:lpstr>At the Heart of It: Unmet Needs for  Patients With HFmrEF/HFpEF</vt:lpstr>
      <vt:lpstr>HFmrEF and HFpEF: Real-World Challenges </vt:lpstr>
      <vt:lpstr>HFmrEF and HFpEF: Navigating Unmet Needs</vt:lpstr>
      <vt:lpstr>Patient Spotlight: Bringing the Challenges to Life</vt:lpstr>
      <vt:lpstr>Patient Spotlight: Clinical Questions</vt:lpstr>
      <vt:lpstr>Teaching Point</vt:lpstr>
      <vt:lpstr>MR Overactivation: Key Driver of Cardio-Renal  Damage in HF/CKD</vt:lpstr>
      <vt:lpstr>MRA Biology and Beyond: Steroidal vs Nonsteroidal</vt:lpstr>
      <vt:lpstr>Steroidal vs Nonsteroidal MRAs:  Enhanced Selectivity and Reduced Risk? </vt:lpstr>
      <vt:lpstr>Comparative Binding and Pharmacologic Profiles of MR Antagonists</vt:lpstr>
      <vt:lpstr>MRAs in Heart Failure: Evidence, Evolution, and Gaps</vt:lpstr>
      <vt:lpstr>Persistent Gaps in Clinical Practice </vt:lpstr>
      <vt:lpstr>The Evolving Role of MRAs in Heart Failure  </vt:lpstr>
      <vt:lpstr>FINEARTS-HF: Finerenone for HFmrEF/HFpEF</vt:lpstr>
      <vt:lpstr>FINEARTS-HF: Baseline Characteristics </vt:lpstr>
      <vt:lpstr>FINEARTS-HF: Total CV Deaths and HF Events </vt:lpstr>
      <vt:lpstr>FINEARTS-HF: Total Worsening HF Events </vt:lpstr>
      <vt:lpstr>FINEARTS-HF: Change in KCCQ-TSS and NYHA Class, Renal Composite Outcome</vt:lpstr>
      <vt:lpstr>FINEARTS-HF: Efficacy by Subgroups </vt:lpstr>
      <vt:lpstr>FINEARTS-HF: Safety </vt:lpstr>
      <vt:lpstr>FINEARTS-HF: Conclusions </vt:lpstr>
      <vt:lpstr>Advancing HF Care: MRAs for HFmrEF and HFpEF</vt:lpstr>
      <vt:lpstr>Key Recommendations </vt:lpstr>
      <vt:lpstr>Addressing Clinical Gaps in Heart Failure Care </vt:lpstr>
      <vt:lpstr>Patient Case 1</vt:lpstr>
      <vt:lpstr>Patient Case 2</vt:lpstr>
      <vt:lpstr>Key Takeaways </vt:lpstr>
      <vt:lpstr>Go Online for More CCO  Coverage of HF!</vt:lpstr>
    </vt:vector>
  </TitlesOfParts>
  <Company>Preferred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Advancing Heart Failure Care: The Expanding Role of MRAs in HFmrEF and HFpEF</dc:title>
  <dc:creator>Preferred User</dc:creator>
  <cp:lastModifiedBy>Natalia Kolenko</cp:lastModifiedBy>
  <cp:revision>96</cp:revision>
  <cp:lastPrinted>2016-09-26T20:21:49Z</cp:lastPrinted>
  <dcterms:created xsi:type="dcterms:W3CDTF">2005-05-27T15:08:01Z</dcterms:created>
  <dcterms:modified xsi:type="dcterms:W3CDTF">2025-06-11T04:19:43Z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ags">
    <vt:lpwstr/>
  </property>
  <property fmtid="{D5CDD505-2E9C-101B-9397-08002B2CF9AE}" pid="3" name="display_urn:schemas-microsoft-com:office:office#Editor">
    <vt:lpwstr>Melanie Couton</vt:lpwstr>
  </property>
  <property fmtid="{D5CDD505-2E9C-101B-9397-08002B2CF9AE}" pid="4" name="display_urn:schemas-microsoft-com:office:office#Author">
    <vt:lpwstr>Melanie Couton</vt:lpwstr>
  </property>
  <property fmtid="{D5CDD505-2E9C-101B-9397-08002B2CF9AE}" pid="5" name="_dlc_DocId">
    <vt:lpwstr>56M7VY3CDVN5-387186687-1</vt:lpwstr>
  </property>
  <property fmtid="{D5CDD505-2E9C-101B-9397-08002B2CF9AE}" pid="6" name="_dlc_DocIdItemGuid">
    <vt:lpwstr>f6b19e28-ce23-4e45-8ab9-80e12fd2421e</vt:lpwstr>
  </property>
  <property fmtid="{D5CDD505-2E9C-101B-9397-08002B2CF9AE}" pid="7" name="_dlc_DocIdUrl">
    <vt:lpwstr>https://intranet.clinicaloptions.com/mews/oncology/ASH_ALL_Satellite-TU_2016/Template/_layouts/15/DocIdRedir.aspx?ID=56M7VY3CDVN5-387186687-1, 56M7VY3CDVN5-387186687-1</vt:lpwstr>
  </property>
  <property fmtid="{D5CDD505-2E9C-101B-9397-08002B2CF9AE}" pid="8" name="ContentTypeId">
    <vt:lpwstr>0x01010064E987939A12674D92F40543E506D884</vt:lpwstr>
  </property>
  <property fmtid="{D5CDD505-2E9C-101B-9397-08002B2CF9AE}" pid="9" name="MediaServiceImageTags">
    <vt:lpwstr/>
  </property>
</Properties>
</file>