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6"/>
  </p:sldMasterIdLst>
  <p:notesMasterIdLst>
    <p:notesMasterId r:id="rId19"/>
  </p:notesMasterIdLst>
  <p:handoutMasterIdLst>
    <p:handoutMasterId r:id="rId20"/>
  </p:handoutMasterIdLst>
  <p:sldIdLst>
    <p:sldId id="560" r:id="rId7"/>
    <p:sldId id="308" r:id="rId8"/>
    <p:sldId id="257" r:id="rId9"/>
    <p:sldId id="262" r:id="rId10"/>
    <p:sldId id="548" r:id="rId11"/>
    <p:sldId id="565" r:id="rId12"/>
    <p:sldId id="561" r:id="rId13"/>
    <p:sldId id="563" r:id="rId14"/>
    <p:sldId id="562" r:id="rId15"/>
    <p:sldId id="564" r:id="rId16"/>
    <p:sldId id="552" r:id="rId17"/>
    <p:sldId id="318" r:id="rId18"/>
  </p:sldIdLst>
  <p:sldSz cx="12192000" cy="6858000"/>
  <p:notesSz cx="7315200" cy="9601200"/>
  <p:custDataLst>
    <p:tags r:id="rId21"/>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4145" userDrawn="1">
          <p15:clr>
            <a:srgbClr val="A4A3A4"/>
          </p15:clr>
        </p15:guide>
        <p15:guide id="2" orient="horz" pos="1008" userDrawn="1">
          <p15:clr>
            <a:srgbClr val="A4A3A4"/>
          </p15:clr>
        </p15:guide>
        <p15:guide id="3" orient="horz" pos="4032" userDrawn="1">
          <p15:clr>
            <a:srgbClr val="A4A3A4"/>
          </p15:clr>
        </p15:guide>
        <p15:guide id="4" orient="horz" pos="151" userDrawn="1">
          <p15:clr>
            <a:srgbClr val="A4A3A4"/>
          </p15:clr>
        </p15:guide>
        <p15:guide id="5" orient="horz" pos="264" userDrawn="1">
          <p15:clr>
            <a:srgbClr val="A4A3A4"/>
          </p15:clr>
        </p15:guide>
        <p15:guide id="6" orient="horz" pos="3912" userDrawn="1">
          <p15:clr>
            <a:srgbClr val="A4A3A4"/>
          </p15:clr>
        </p15:guide>
        <p15:guide id="7" orient="horz" userDrawn="1">
          <p15:clr>
            <a:srgbClr val="A4A3A4"/>
          </p15:clr>
        </p15:guide>
        <p15:guide id="8" pos="329" userDrawn="1">
          <p15:clr>
            <a:srgbClr val="A4A3A4"/>
          </p15:clr>
        </p15:guide>
        <p15:guide id="9" pos="7407" userDrawn="1">
          <p15:clr>
            <a:srgbClr val="A4A3A4"/>
          </p15:clr>
        </p15:guide>
        <p15:guide id="11" pos="453" userDrawn="1">
          <p15:clr>
            <a:srgbClr val="A4A3A4"/>
          </p15:clr>
        </p15:guide>
        <p15:guide id="13" pos="7248"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2" clrIdx="6"/>
  <p:cmAuthor id="2" name="Melanie Couton" initials="MAC" lastIdx="4" clrIdx="3"/>
  <p:cmAuthor id="3" name="ralfieri" initials="ra" lastIdx="2" clrIdx="8"/>
  <p:cmAuthor id="4" name="Megan Capel" initials="MC" lastIdx="32"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1"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1"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Jennifer Eimers" initials="JE" lastIdx="2" clrIdx="14">
    <p:extLst>
      <p:ext uri="{19B8F6BF-5375-455C-9EA6-DF929625EA0E}">
        <p15:presenceInfo xmlns:p15="http://schemas.microsoft.com/office/powerpoint/2012/main" userId="S::jeimers@clinicaloptions.com::e496f3f7-6a48-4339-9b0c-9f426a43f948" providerId="AD"/>
      </p:ext>
    </p:extLst>
  </p:cmAuthor>
  <p:cmAuthor id="16" name="Christy Seals" initials="CS" lastIdx="2" clrIdx="15">
    <p:extLst>
      <p:ext uri="{19B8F6BF-5375-455C-9EA6-DF929625EA0E}">
        <p15:presenceInfo xmlns:p15="http://schemas.microsoft.com/office/powerpoint/2012/main" userId="S::cseals@clinicaloptions.com::0852e532-1f9e-4bbf-9b56-be19a9543a31" providerId="AD"/>
      </p:ext>
    </p:extLst>
  </p:cmAuthor>
  <p:cmAuthor id="17" name="nhanson" initials="n" lastIdx="2" clrIdx="16">
    <p:extLst>
      <p:ext uri="{19B8F6BF-5375-455C-9EA6-DF929625EA0E}">
        <p15:presenceInfo xmlns:p15="http://schemas.microsoft.com/office/powerpoint/2012/main" userId="nhanson" providerId="None"/>
      </p:ext>
    </p:extLst>
  </p:cmAuthor>
  <p:cmAuthor id="18" name="Jerfiz Constanzo" initials="JC" lastIdx="4" clrIdx="17">
    <p:extLst>
      <p:ext uri="{19B8F6BF-5375-455C-9EA6-DF929625EA0E}">
        <p15:presenceInfo xmlns:p15="http://schemas.microsoft.com/office/powerpoint/2012/main" userId="S::jconstanzo@clinicaloptions.com::7388c342-66f0-4154-bcdf-657d8197f1ae" providerId="AD"/>
      </p:ext>
    </p:extLst>
  </p:cmAuthor>
  <p:cmAuthor id="19" name="CLINICALOPTIONS\tquill" initials="C" lastIdx="3" clrIdx="18">
    <p:extLst>
      <p:ext uri="{19B8F6BF-5375-455C-9EA6-DF929625EA0E}">
        <p15:presenceInfo xmlns:p15="http://schemas.microsoft.com/office/powerpoint/2012/main" userId="CLINICALOPTIONS\tquill" providerId="None"/>
      </p:ext>
    </p:extLst>
  </p:cmAuthor>
  <p:cmAuthor id="20" name="Dussadee Royal" initials="DR" lastIdx="3" clrIdx="19">
    <p:extLst>
      <p:ext uri="{19B8F6BF-5375-455C-9EA6-DF929625EA0E}">
        <p15:presenceInfo xmlns:p15="http://schemas.microsoft.com/office/powerpoint/2012/main" userId="S::droyal@clinicaloptions.com::51beead8-6fa0-4b98-aeba-37044af35e1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471D"/>
    <a:srgbClr val="00823B"/>
    <a:srgbClr val="015873"/>
    <a:srgbClr val="046376"/>
    <a:srgbClr val="013763"/>
    <a:srgbClr val="033453"/>
    <a:srgbClr val="006264"/>
    <a:srgbClr val="FDB338"/>
    <a:srgbClr val="682E74"/>
    <a:srgbClr val="0527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AC23AE6-6BBA-42D7-8A01-7E116E1D22C8}" v="6" dt="2023-06-09T19:23:04.714"/>
  </p1510:revLst>
</p1510:revInfo>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892" autoAdjust="0"/>
    <p:restoredTop sz="81078" autoAdjust="0"/>
  </p:normalViewPr>
  <p:slideViewPr>
    <p:cSldViewPr snapToGrid="0">
      <p:cViewPr varScale="1">
        <p:scale>
          <a:sx n="103" d="100"/>
          <a:sy n="103" d="100"/>
        </p:scale>
        <p:origin x="114" y="96"/>
      </p:cViewPr>
      <p:guideLst>
        <p:guide orient="horz" pos="4145"/>
        <p:guide orient="horz" pos="1008"/>
        <p:guide orient="horz" pos="4032"/>
        <p:guide orient="horz" pos="151"/>
        <p:guide orient="horz" pos="264"/>
        <p:guide orient="horz" pos="3912"/>
        <p:guide orient="horz"/>
        <p:guide pos="329"/>
        <p:guide pos="7407"/>
        <p:guide pos="453"/>
        <p:guide pos="7248"/>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p:scale>
          <a:sx n="1" d="2"/>
          <a:sy n="1" d="2"/>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tags" Target="tags/tag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24" Type="http://schemas.openxmlformats.org/officeDocument/2006/relationships/viewProps" Target="viewProps.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presProps" Target="presProps.xml"/><Relationship Id="rId10" Type="http://schemas.openxmlformats.org/officeDocument/2006/relationships/slide" Target="slides/slide4.xml"/><Relationship Id="rId19" Type="http://schemas.openxmlformats.org/officeDocument/2006/relationships/notesMaster" Target="notesMasters/notesMaster1.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commentAuthors" Target="commentAuthors.xml"/><Relationship Id="rId27"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AML, acute myeloid leukemia.</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8603825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AML, acute myeloid leukemia; LVEF, left ventricular ejection fraction; MDS, myelodysplastic syndromes; OS, overall survival.</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34191514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AE, adverse event; AML, acute myeloid leukemia; BL, baseline; ECHO, echocardiogram; GLS, global longitudinal strain; LVEF, left ventricular ejection fraction; tx, therapy.</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a:t>
            </a:fld>
            <a:endParaRPr lang="en-US" altLang="en-US" dirty="0"/>
          </a:p>
        </p:txBody>
      </p:sp>
    </p:spTree>
    <p:extLst>
      <p:ext uri="{BB962C8B-B14F-4D97-AF65-F5344CB8AC3E}">
        <p14:creationId xmlns:p14="http://schemas.microsoft.com/office/powerpoint/2010/main" val="35466941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AML, acute myeloid leukemia; CMML, chronic myelomonocytic leukemia; ECOG, Eastern Cooperative Oncology Group; GLS, global longitudinal strain; HMA, hypomethylating agent; LVEF, left ventricular ejection fraction; MDS, myelodysplastic syndromes; PS, performance status; t-AML, therapy-related acute myeloid leukemia.</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29237145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GLS, global longitudinal strain; LVEF, left ventricular ejection fraction.</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34387588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BL, baseline; GLS, global longitudinal strain; LVEF, left ventricular ejection fraction.</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14006287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BL, baseline; GLS, global longitudinal strain; LVEF, left ventricular ejection fraction.</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19764421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9</a:t>
            </a:fld>
            <a:endParaRPr lang="en-US" altLang="en-US" dirty="0"/>
          </a:p>
        </p:txBody>
      </p:sp>
    </p:spTree>
    <p:extLst>
      <p:ext uri="{BB962C8B-B14F-4D97-AF65-F5344CB8AC3E}">
        <p14:creationId xmlns:p14="http://schemas.microsoft.com/office/powerpoint/2010/main" val="33633266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ECHO, echocardiogram.</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10</a:t>
            </a:fld>
            <a:endParaRPr lang="en-US" altLang="en-US" dirty="0"/>
          </a:p>
        </p:txBody>
      </p:sp>
    </p:spTree>
    <p:extLst>
      <p:ext uri="{BB962C8B-B14F-4D97-AF65-F5344CB8AC3E}">
        <p14:creationId xmlns:p14="http://schemas.microsoft.com/office/powerpoint/2010/main" val="4870413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AML, acute myeloid leukemia.</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11</a:t>
            </a:fld>
            <a:endParaRPr lang="en-US" altLang="en-US" dirty="0"/>
          </a:p>
        </p:txBody>
      </p:sp>
    </p:spTree>
    <p:extLst>
      <p:ext uri="{BB962C8B-B14F-4D97-AF65-F5344CB8AC3E}">
        <p14:creationId xmlns:p14="http://schemas.microsoft.com/office/powerpoint/2010/main" val="13957203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12</a:t>
            </a:fld>
            <a:endParaRPr lang="en-US" altLang="en-US" dirty="0"/>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F6B3930-7C31-48E3-9C51-5B16A239A187}"/>
              </a:ext>
            </a:extLst>
          </p:cNvPr>
          <p:cNvSpPr/>
          <p:nvPr userDrawn="1"/>
        </p:nvSpPr>
        <p:spPr bwMode="auto">
          <a:xfrm>
            <a:off x="6114257" y="3667127"/>
            <a:ext cx="6077741" cy="3190872"/>
          </a:xfrm>
          <a:prstGeom prst="rect">
            <a:avLst/>
          </a:prstGeom>
          <a:solidFill>
            <a:schemeClr val="tx2">
              <a:lumMod val="75000"/>
            </a:schemeClr>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2400" b="0" dirty="0">
                <a:solidFill>
                  <a:schemeClr val="tx1"/>
                </a:solidFill>
                <a:latin typeface="Calibri" panose="020F0502020204030204" pitchFamily="34" charset="0"/>
              </a:rPr>
              <a:t>Image Placeholder</a:t>
            </a:r>
          </a:p>
        </p:txBody>
      </p:sp>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endParaRPr lang="en-US" dirty="0"/>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endParaRPr lang="en-US" dirty="0"/>
          </a:p>
        </p:txBody>
      </p:sp>
      <p:sp>
        <p:nvSpPr>
          <p:cNvPr id="14" name="Rectangle 13">
            <a:extLst>
              <a:ext uri="{FF2B5EF4-FFF2-40B4-BE49-F238E27FC236}">
                <a16:creationId xmlns:a16="http://schemas.microsoft.com/office/drawing/2014/main" id="{C6C33664-ACD6-44A3-95A5-32325CBC9685}"/>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15" name="Straight Connector 14">
            <a:extLst>
              <a:ext uri="{FF2B5EF4-FFF2-40B4-BE49-F238E27FC236}">
                <a16:creationId xmlns:a16="http://schemas.microsoft.com/office/drawing/2014/main" id="{5EECCBFD-9ED3-4167-961B-65218739F1A5}"/>
              </a:ext>
            </a:extLst>
          </p:cNvPr>
          <p:cNvCxnSpPr/>
          <p:nvPr userDrawn="1"/>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9" name="Straight Connector 18">
            <a:extLst>
              <a:ext uri="{FF2B5EF4-FFF2-40B4-BE49-F238E27FC236}">
                <a16:creationId xmlns:a16="http://schemas.microsoft.com/office/drawing/2014/main" id="{F95A2832-7EB2-44CE-B43D-FCA9D107E325}"/>
              </a:ext>
            </a:extLst>
          </p:cNvPr>
          <p:cNvCxnSpPr/>
          <p:nvPr userDrawn="1"/>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 name="Picture 1">
            <a:extLst>
              <a:ext uri="{FF2B5EF4-FFF2-40B4-BE49-F238E27FC236}">
                <a16:creationId xmlns:a16="http://schemas.microsoft.com/office/drawing/2014/main" id="{BA6824BC-C604-0009-B182-0567BC93C59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16132" y="244938"/>
            <a:ext cx="1681179" cy="896629"/>
          </a:xfrm>
          <a:prstGeom prst="rect">
            <a:avLst/>
          </a:prstGeom>
        </p:spPr>
      </p:pic>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B4CF2D-D979-1437-A2EB-B60F4C4AD05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43030" y="5318282"/>
            <a:ext cx="2315472" cy="1234918"/>
          </a:xfrm>
          <a:prstGeom prst="rect">
            <a:avLst/>
          </a:prstGeom>
        </p:spPr>
      </p:pic>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55099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a:extLst>
              <a:ext uri="{FF2B5EF4-FFF2-40B4-BE49-F238E27FC236}">
                <a16:creationId xmlns:a16="http://schemas.microsoft.com/office/drawing/2014/main" id="{33F44B30-1879-6F13-273E-22B934A627E6}"/>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F4A1C891-79C3-863E-FBA9-188D17ED03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2DB2AFA4-BBF7-61A0-D954-E2BAF8A2721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198321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0178BF92-DC92-6DC3-6E2D-E56641796C9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311170075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909282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93B8F865-6ADC-958B-BCBA-56A2A50D7AAE}"/>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05C4B9E-1FA3-952D-6393-30BFE5E1835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D3C7FEC-03C8-EE45-01CC-6BBE64B18F7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486000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96723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E0C14CBC-B02C-E649-3090-78EEB821A66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81F49DEA-FA25-76E8-342E-9233B13A696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F518083-D1F3-A58F-0D1E-5E853D43C08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72089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5005545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D1286C5E-09F9-468C-28E0-433C61B53C29}"/>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679467CA-89F4-C188-2170-B4B94D784D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F4549132-9E6B-C041-DA66-E2829720F89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730612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2B0E3B1-4A7C-7261-1C0D-368224CC2F2D}"/>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9783100C-E066-F74E-F8B7-8AD4160FFE0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F5C49CD4-B8DF-4B97-E9D0-CA20225DE22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768160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A44B9F7-3245-A62E-5232-18B419E939A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33058027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80" r:id="rId1"/>
    <p:sldLayoutId id="2147484655" r:id="rId2"/>
    <p:sldLayoutId id="2147484656" r:id="rId3"/>
    <p:sldLayoutId id="2147484663" r:id="rId4"/>
    <p:sldLayoutId id="2147484657" r:id="rId5"/>
    <p:sldLayoutId id="2147484658" r:id="rId6"/>
    <p:sldLayoutId id="2147484664" r:id="rId7"/>
    <p:sldLayoutId id="2147484659" r:id="rId8"/>
    <p:sldLayoutId id="2147484667" r:id="rId9"/>
    <p:sldLayoutId id="2147484660" r:id="rId10"/>
    <p:sldLayoutId id="2147484665" r:id="rId11"/>
    <p:sldLayoutId id="2147484661" r:id="rId12"/>
    <p:sldLayoutId id="2147484666" r:id="rId13"/>
    <p:sldLayoutId id="2147484662" r:id="rId14"/>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3.xml"/><Relationship Id="rId5" Type="http://schemas.openxmlformats.org/officeDocument/2006/relationships/image" Target="../media/image1.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Cardiotoxicity of CPX-351 vs 7+3 in Previously Untreated High-Risk or Secondary AML: </a:t>
            </a:r>
            <a:br>
              <a:rPr lang="en-US" altLang="en-US" sz="4000" dirty="0"/>
            </a:br>
            <a:r>
              <a:rPr lang="en-US" altLang="en-US" sz="4000" dirty="0"/>
              <a:t>Post Hoc Analysis of a Pivotal Phase III Trial </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236058"/>
            <a:ext cx="6714624"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90000"/>
              </a:lnSpc>
              <a:spcBef>
                <a:spcPts val="1000"/>
              </a:spcBef>
              <a:spcAft>
                <a:spcPts val="700"/>
              </a:spcAft>
              <a:buClr>
                <a:srgbClr val="FEFDDE"/>
              </a:buClr>
              <a:buSzTx/>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Supported by educational grants from AbbVie, Geron, Jazz Pharmaceuticals, Lilly, </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Merck Sharp &amp; Dohme Corp., and Novartis.</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714624" cy="815975"/>
          </a:xfrm>
          <a:prstGeom prst="rect">
            <a:avLst/>
          </a:prstGeom>
          <a:noFill/>
          <a:ln>
            <a:noFill/>
          </a:ln>
        </p:spPr>
        <p:txBody>
          <a:bodyPr lIns="91440" tIns="45720" rIns="91440" bIns="45720" anchor="t"/>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914400" rtl="0" eaLnBrk="1" fontAlgn="base" latinLnBrk="0" hangingPunct="1">
              <a:lnSpc>
                <a:spcPct val="100000"/>
              </a:lnSpc>
              <a:spcBef>
                <a:spcPct val="0"/>
              </a:spcBef>
              <a:spcAft>
                <a:spcPct val="0"/>
              </a:spcAft>
              <a:buClr>
                <a:srgbClr val="FEFDDE"/>
              </a:buClr>
              <a:buSzTx/>
              <a:buFont typeface="Wingdings" pitchFamily="2" charset="2"/>
              <a:buNone/>
              <a:tabLst/>
              <a:defRPr/>
            </a:pPr>
            <a:r>
              <a:rPr kumimoji="0" lang="en-US" sz="2200" b="1" i="0" u="none" strike="noStrike" kern="0" cap="none" spc="0" normalizeH="0" baseline="0" noProof="0" dirty="0">
                <a:ln>
                  <a:noFill/>
                </a:ln>
                <a:solidFill>
                  <a:srgbClr val="455560"/>
                </a:solidFill>
                <a:effectLst/>
                <a:uLnTx/>
                <a:uFillTx/>
                <a:latin typeface="Calibri"/>
                <a:ea typeface="+mn-ea"/>
                <a:cs typeface="Calibri"/>
              </a:rPr>
              <a:t>CCO Independent Conference Highlights*</a:t>
            </a:r>
            <a:br>
              <a:rPr kumimoji="0" lang="en-US" sz="2200" b="1" i="0" u="none" strike="noStrike" kern="0" cap="none" spc="0" normalizeH="0" baseline="0" noProof="0" dirty="0">
                <a:ln>
                  <a:noFill/>
                </a:ln>
                <a:solidFill>
                  <a:srgbClr val="FFFFFF"/>
                </a:solidFill>
                <a:effectLst/>
                <a:uLnTx/>
                <a:uFillTx/>
                <a:latin typeface="Calibri" panose="020F0502020204030204" pitchFamily="34" charset="0"/>
                <a:ea typeface="+mn-ea"/>
                <a:cs typeface="+mn-cs"/>
              </a:rPr>
            </a:br>
            <a:r>
              <a:rPr kumimoji="0" lang="en-US" sz="1600" b="0" i="0" u="none" strike="noStrike" kern="0" cap="none" spc="0" normalizeH="0" baseline="0" noProof="0" dirty="0">
                <a:ln>
                  <a:noFill/>
                </a:ln>
                <a:solidFill>
                  <a:srgbClr val="455560"/>
                </a:solidFill>
                <a:effectLst/>
                <a:uLnTx/>
                <a:uFillTx/>
                <a:latin typeface="Calibri"/>
                <a:ea typeface="+mn-ea"/>
                <a:cs typeface="Calibri"/>
              </a:rPr>
              <a:t>of the </a:t>
            </a:r>
            <a:r>
              <a:rPr kumimoji="0" lang="en-US" sz="1600" b="0" i="1" u="none" strike="noStrike" kern="0" cap="none" spc="0" normalizeH="0" baseline="0" noProof="0" dirty="0">
                <a:ln>
                  <a:noFill/>
                </a:ln>
                <a:solidFill>
                  <a:srgbClr val="455560"/>
                </a:solidFill>
                <a:effectLst/>
                <a:uLnTx/>
                <a:uFillTx/>
                <a:latin typeface="Calibri"/>
                <a:ea typeface="+mn-ea"/>
                <a:cs typeface="Calibri"/>
              </a:rPr>
              <a:t>2023 ASCO Annual Meeting, June 2-6, 2023, Chicago, Illinois</a:t>
            </a:r>
            <a:endParaRPr kumimoji="0" lang="en-US" altLang="en-US" sz="1600" b="0" i="0" u="none" strike="noStrike" kern="0" cap="none" spc="0" normalizeH="0" baseline="0" noProof="0" dirty="0">
              <a:ln>
                <a:noFill/>
              </a:ln>
              <a:solidFill>
                <a:srgbClr val="455560"/>
              </a:solidFill>
              <a:effectLst/>
              <a:uLnTx/>
              <a:uFillTx/>
              <a:latin typeface="Calibri"/>
              <a:ea typeface="+mn-ea"/>
              <a:cs typeface="Calibri"/>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altLang="en-US" sz="8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*CCO is an independent medical education company that provides state-of-the-art medical information to healthcare professionals through conference coverage and other educational programs.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8" name="Group 7">
            <a:extLst>
              <a:ext uri="{FF2B5EF4-FFF2-40B4-BE49-F238E27FC236}">
                <a16:creationId xmlns:a16="http://schemas.microsoft.com/office/drawing/2014/main" id="{59116265-F217-C600-FAC6-FE32BCA6725D}"/>
              </a:ext>
            </a:extLst>
          </p:cNvPr>
          <p:cNvGrpSpPr/>
          <p:nvPr/>
        </p:nvGrpSpPr>
        <p:grpSpPr>
          <a:xfrm>
            <a:off x="3841029" y="3434848"/>
            <a:ext cx="4509943" cy="615278"/>
            <a:chOff x="4156075" y="3330939"/>
            <a:chExt cx="4509943" cy="615278"/>
          </a:xfrm>
        </p:grpSpPr>
        <p:sp>
          <p:nvSpPr>
            <p:cNvPr id="9" name="Rectangle 7">
              <a:extLst>
                <a:ext uri="{FF2B5EF4-FFF2-40B4-BE49-F238E27FC236}">
                  <a16:creationId xmlns:a16="http://schemas.microsoft.com/office/drawing/2014/main" id="{51E578EA-A991-252D-7440-A9C0521F2317}"/>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4"/>
                </a:rPr>
                <a:t>clinicaloptions.com</a:t>
              </a:r>
              <a:endParaRPr lang="en-US" altLang="en-US" sz="2000" b="0" dirty="0">
                <a:solidFill>
                  <a:schemeClr val="bg2"/>
                </a:solidFill>
                <a:latin typeface="Calibri" panose="020F0502020204030204" pitchFamily="34" charset="0"/>
              </a:endParaRPr>
            </a:p>
          </p:txBody>
        </p:sp>
        <p:pic>
          <p:nvPicPr>
            <p:cNvPr id="10" name="Picture 9">
              <a:extLst>
                <a:ext uri="{FF2B5EF4-FFF2-40B4-BE49-F238E27FC236}">
                  <a16:creationId xmlns:a16="http://schemas.microsoft.com/office/drawing/2014/main" id="{F10A7A64-40AF-C4DC-21AB-4C79615979D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CPX-351 vs 7+3 Cardiotoxicity: Background</a:t>
            </a:r>
            <a:endParaRPr lang="en-US" altLang="en-US" dirty="0"/>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idx="1"/>
          </p:nvPr>
        </p:nvSpPr>
        <p:spPr/>
        <p:txBody>
          <a:bodyPr/>
          <a:lstStyle/>
          <a:p>
            <a:r>
              <a:rPr lang="en-US" altLang="en-US" sz="2200" dirty="0"/>
              <a:t>CPX-351: Liposomal encapsulation of cytarabine and daunorubicin FDA approved for newly diagnosed, therapy-related AML or AML with MDS-related changes</a:t>
            </a:r>
            <a:r>
              <a:rPr lang="en-US" altLang="en-US" sz="2200" baseline="30000" dirty="0"/>
              <a:t>1</a:t>
            </a:r>
          </a:p>
          <a:p>
            <a:r>
              <a:rPr lang="en-US" altLang="en-US" sz="2200" dirty="0"/>
              <a:t>CPX-351 demonstrated improved OS and equivalent safety vs 7+3 chemotherapy in </a:t>
            </a:r>
            <a:br>
              <a:rPr lang="en-US" altLang="en-US" sz="2200" dirty="0"/>
            </a:br>
            <a:r>
              <a:rPr lang="en-US" altLang="en-US" sz="2200" dirty="0"/>
              <a:t>pivotal phase III clinical trial (NCT01696084) of older adults with newly diagnosed high-risk or secondary AML</a:t>
            </a:r>
            <a:r>
              <a:rPr lang="en-US" altLang="en-US" sz="2200" baseline="30000" dirty="0"/>
              <a:t>2</a:t>
            </a:r>
            <a:r>
              <a:rPr lang="en-US" altLang="en-US" sz="2200" dirty="0"/>
              <a:t> </a:t>
            </a:r>
          </a:p>
          <a:p>
            <a:pPr lvl="1"/>
            <a:r>
              <a:rPr lang="en-US" altLang="en-US" sz="2200" dirty="0"/>
              <a:t>Median OS (median 20.7-mo follow-up): 9.56 mo vs 5.95 mo (</a:t>
            </a:r>
            <a:r>
              <a:rPr lang="en-US" altLang="en-US" sz="2200" i="1" dirty="0"/>
              <a:t>P</a:t>
            </a:r>
            <a:r>
              <a:rPr lang="en-US" altLang="en-US" sz="2200" dirty="0"/>
              <a:t> = .003)</a:t>
            </a:r>
          </a:p>
          <a:p>
            <a:r>
              <a:rPr lang="en-US" altLang="en-US" sz="2200" dirty="0"/>
              <a:t>Anthracyclines such as daunorubicin are associated with significant risk of cardiotoxicity</a:t>
            </a:r>
            <a:r>
              <a:rPr lang="en-US" altLang="en-US" sz="2200" baseline="30000" dirty="0"/>
              <a:t>3</a:t>
            </a:r>
          </a:p>
          <a:p>
            <a:pPr lvl="1"/>
            <a:r>
              <a:rPr lang="en-US" altLang="en-US" sz="2200" dirty="0"/>
              <a:t>Risk of cardiotoxicity from CPX-351 formulation unstudied</a:t>
            </a:r>
          </a:p>
          <a:p>
            <a:r>
              <a:rPr lang="en-US" altLang="en-US" sz="2200" dirty="0"/>
              <a:t>Current post hoc analysis evaluated cardiotoxicity of CPX-351 vs 7+3 based on echocardiogram and </a:t>
            </a:r>
            <a:r>
              <a:rPr lang="en-GB" altLang="en-US" sz="2400" b="0" dirty="0">
                <a:solidFill>
                  <a:schemeClr val="bg1"/>
                </a:solidFill>
                <a:latin typeface="Calibri" panose="020F0502020204030204" pitchFamily="34" charset="0"/>
              </a:rPr>
              <a:t>normal baseline LVEF </a:t>
            </a:r>
            <a:r>
              <a:rPr lang="en-US" altLang="en-US" sz="2200" dirty="0"/>
              <a:t>collected from phase III trial</a:t>
            </a:r>
            <a:r>
              <a:rPr lang="en-US" altLang="en-US" sz="2200" baseline="30000" dirty="0"/>
              <a:t>4</a:t>
            </a:r>
          </a:p>
        </p:txBody>
      </p:sp>
      <p:sp>
        <p:nvSpPr>
          <p:cNvPr id="9221" name="Text Box 11">
            <a:extLst>
              <a:ext uri="{FF2B5EF4-FFF2-40B4-BE49-F238E27FC236}">
                <a16:creationId xmlns:a16="http://schemas.microsoft.com/office/drawing/2014/main" id="{0B865CED-4EF9-403A-B72A-0302F40DC9B0}"/>
              </a:ext>
            </a:extLst>
          </p:cNvPr>
          <p:cNvSpPr txBox="1">
            <a:spLocks noChangeArrowheads="1"/>
          </p:cNvSpPr>
          <p:nvPr/>
        </p:nvSpPr>
        <p:spPr bwMode="auto">
          <a:xfrm>
            <a:off x="414339" y="6201074"/>
            <a:ext cx="72167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1. Daunorubicin and cytarabine PI. 2. Lancet. JCO. 2018;36:2684. </a:t>
            </a:r>
            <a:br>
              <a:rPr lang="en-US" altLang="en-US" sz="1200" b="0" dirty="0">
                <a:solidFill>
                  <a:schemeClr val="bg2"/>
                </a:solidFill>
                <a:latin typeface="Calibri" panose="020F0502020204030204" pitchFamily="34" charset="0"/>
              </a:rPr>
            </a:br>
            <a:r>
              <a:rPr lang="en-US" altLang="en-US" sz="1200" b="0" dirty="0">
                <a:solidFill>
                  <a:schemeClr val="bg2"/>
                </a:solidFill>
                <a:latin typeface="Calibri" panose="020F0502020204030204" pitchFamily="34" charset="0"/>
              </a:rPr>
              <a:t>3. Cardinale. Front Cardiovasc Med. 2020;7:26. 4. Mitchell. ASCO 2023. Abstr 7029.</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F65B5284-A016-40AE-8211-CECB2CF27933}"/>
              </a:ext>
            </a:extLst>
          </p:cNvPr>
          <p:cNvSpPr>
            <a:spLocks noGrp="1" noChangeArrowheads="1"/>
          </p:cNvSpPr>
          <p:nvPr>
            <p:ph type="title"/>
          </p:nvPr>
        </p:nvSpPr>
        <p:spPr/>
        <p:txBody>
          <a:bodyPr/>
          <a:lstStyle/>
          <a:p>
            <a:pPr eaLnBrk="1" hangingPunct="1"/>
            <a:r>
              <a:rPr lang="en-US" dirty="0"/>
              <a:t>CPX-351 vs 7+3 Cardiotoxicity: Study Design</a:t>
            </a:r>
            <a:endParaRPr lang="en-US" altLang="en-US" dirty="0"/>
          </a:p>
        </p:txBody>
      </p:sp>
      <p:sp>
        <p:nvSpPr>
          <p:cNvPr id="2" name="Content Placeholder 1">
            <a:extLst>
              <a:ext uri="{FF2B5EF4-FFF2-40B4-BE49-F238E27FC236}">
                <a16:creationId xmlns:a16="http://schemas.microsoft.com/office/drawing/2014/main" id="{18F88074-0A54-4A3F-20D4-C21647A9947E}"/>
              </a:ext>
            </a:extLst>
          </p:cNvPr>
          <p:cNvSpPr>
            <a:spLocks noGrp="1"/>
          </p:cNvSpPr>
          <p:nvPr>
            <p:ph idx="1"/>
          </p:nvPr>
        </p:nvSpPr>
        <p:spPr>
          <a:xfrm>
            <a:off x="597007" y="1264510"/>
            <a:ext cx="10877529" cy="347172"/>
          </a:xfrm>
        </p:spPr>
        <p:txBody>
          <a:bodyPr/>
          <a:lstStyle/>
          <a:p>
            <a:r>
              <a:rPr lang="en-US" sz="2000" dirty="0"/>
              <a:t>Post hoc analysis of randomized, multicenter, open-label phase III trial</a:t>
            </a:r>
          </a:p>
        </p:txBody>
      </p:sp>
      <p:sp>
        <p:nvSpPr>
          <p:cNvPr id="19460" name="Text Box 45">
            <a:extLst>
              <a:ext uri="{FF2B5EF4-FFF2-40B4-BE49-F238E27FC236}">
                <a16:creationId xmlns:a16="http://schemas.microsoft.com/office/drawing/2014/main" id="{73BB8788-EA93-4F80-B091-B8486BEE8697}"/>
              </a:ext>
            </a:extLst>
          </p:cNvPr>
          <p:cNvSpPr txBox="1">
            <a:spLocks noChangeArrowheads="1"/>
          </p:cNvSpPr>
          <p:nvPr/>
        </p:nvSpPr>
        <p:spPr bwMode="auto">
          <a:xfrm>
            <a:off x="414339" y="2690817"/>
            <a:ext cx="2562953"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GB" altLang="en-US" sz="1600" b="0" dirty="0">
                <a:solidFill>
                  <a:schemeClr val="bg1"/>
                </a:solidFill>
                <a:latin typeface="Calibri" panose="020F0502020204030204" pitchFamily="34" charset="0"/>
              </a:rPr>
              <a:t>Patients aged 60-75 yr with newly diagnosed high-risk or secondary AML (WHO 2008 criteria); excluded for prior cumulative anthracycline exposure of &gt;368 mg/m</a:t>
            </a:r>
            <a:r>
              <a:rPr lang="en-GB" altLang="en-US" sz="1600" b="0" baseline="30000" dirty="0">
                <a:solidFill>
                  <a:schemeClr val="bg1"/>
                </a:solidFill>
                <a:latin typeface="Calibri" panose="020F0502020204030204" pitchFamily="34" charset="0"/>
              </a:rPr>
              <a:t>2</a:t>
            </a:r>
            <a:r>
              <a:rPr lang="en-GB" altLang="en-US" sz="1600" b="0" dirty="0">
                <a:solidFill>
                  <a:schemeClr val="bg1"/>
                </a:solidFill>
                <a:latin typeface="Calibri" panose="020F0502020204030204" pitchFamily="34" charset="0"/>
              </a:rPr>
              <a:t> daunorubicin or equivalent</a:t>
            </a:r>
          </a:p>
          <a:p>
            <a:pPr algn="ctr">
              <a:lnSpc>
                <a:spcPct val="100000"/>
              </a:lnSpc>
              <a:spcBef>
                <a:spcPct val="0"/>
              </a:spcBef>
              <a:spcAft>
                <a:spcPct val="0"/>
              </a:spcAft>
              <a:buClrTx/>
              <a:buFontTx/>
              <a:buNone/>
            </a:pPr>
            <a:r>
              <a:rPr lang="en-GB" altLang="en-US" sz="1600" b="0" dirty="0">
                <a:solidFill>
                  <a:schemeClr val="bg1"/>
                </a:solidFill>
                <a:latin typeface="Calibri" panose="020F0502020204030204" pitchFamily="34" charset="0"/>
              </a:rPr>
              <a:t>(N = 309)</a:t>
            </a:r>
          </a:p>
        </p:txBody>
      </p:sp>
      <p:sp>
        <p:nvSpPr>
          <p:cNvPr id="19463" name="Rectangle 49">
            <a:extLst>
              <a:ext uri="{FF2B5EF4-FFF2-40B4-BE49-F238E27FC236}">
                <a16:creationId xmlns:a16="http://schemas.microsoft.com/office/drawing/2014/main" id="{C346F25D-ABA6-46CD-940B-7C5654E371C3}"/>
              </a:ext>
            </a:extLst>
          </p:cNvPr>
          <p:cNvSpPr>
            <a:spLocks noChangeArrowheads="1"/>
          </p:cNvSpPr>
          <p:nvPr/>
        </p:nvSpPr>
        <p:spPr bwMode="auto">
          <a:xfrm>
            <a:off x="3514833" y="2567892"/>
            <a:ext cx="3187482" cy="1154917"/>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400" dirty="0">
                <a:solidFill>
                  <a:schemeClr val="tx1"/>
                </a:solidFill>
                <a:latin typeface="Calibri" panose="020F0502020204030204" pitchFamily="34" charset="0"/>
              </a:rPr>
              <a:t>CPX-351 </a:t>
            </a:r>
            <a:r>
              <a:rPr lang="en-US" altLang="en-US" sz="1400" b="0" dirty="0">
                <a:solidFill>
                  <a:schemeClr val="tx1"/>
                </a:solidFill>
                <a:latin typeface="Calibri" panose="020F0502020204030204" pitchFamily="34" charset="0"/>
              </a:rPr>
              <a:t>100 U/m</a:t>
            </a:r>
            <a:r>
              <a:rPr lang="en-US" altLang="en-US" sz="1400" b="0" baseline="30000" dirty="0">
                <a:solidFill>
                  <a:schemeClr val="tx1"/>
                </a:solidFill>
                <a:latin typeface="Calibri" panose="020F0502020204030204" pitchFamily="34" charset="0"/>
              </a:rPr>
              <a:t>2 </a:t>
            </a:r>
            <a:br>
              <a:rPr lang="en-US" altLang="en-US" sz="1400" b="0" baseline="30000" dirty="0">
                <a:solidFill>
                  <a:schemeClr val="tx1"/>
                </a:solidFill>
                <a:latin typeface="Calibri" panose="020F0502020204030204" pitchFamily="34" charset="0"/>
              </a:rPr>
            </a:br>
            <a:r>
              <a:rPr lang="en-US" altLang="en-US" sz="1400" b="0" dirty="0">
                <a:solidFill>
                  <a:schemeClr val="tx1"/>
                </a:solidFill>
                <a:latin typeface="Calibri" panose="020F0502020204030204" pitchFamily="34" charset="0"/>
              </a:rPr>
              <a:t>(</a:t>
            </a:r>
            <a:r>
              <a:rPr lang="en-US" altLang="en-US" sz="1400" dirty="0">
                <a:solidFill>
                  <a:schemeClr val="tx1"/>
                </a:solidFill>
                <a:latin typeface="Calibri" panose="020F0502020204030204" pitchFamily="34" charset="0"/>
              </a:rPr>
              <a:t>Cytarabine</a:t>
            </a:r>
            <a:r>
              <a:rPr lang="en-US" altLang="en-US" sz="1400" b="0" dirty="0">
                <a:solidFill>
                  <a:schemeClr val="tx1"/>
                </a:solidFill>
                <a:latin typeface="Calibri" panose="020F0502020204030204" pitchFamily="34" charset="0"/>
              </a:rPr>
              <a:t> 100 mg/m</a:t>
            </a:r>
            <a:r>
              <a:rPr lang="en-US" altLang="en-US" sz="1400" b="0" baseline="30000" dirty="0">
                <a:solidFill>
                  <a:schemeClr val="tx1"/>
                </a:solidFill>
                <a:latin typeface="Calibri" panose="020F0502020204030204" pitchFamily="34" charset="0"/>
              </a:rPr>
              <a:t>2</a:t>
            </a:r>
            <a:r>
              <a:rPr lang="en-US" altLang="en-US" sz="1400" b="0" dirty="0">
                <a:solidFill>
                  <a:schemeClr val="tx1"/>
                </a:solidFill>
                <a:latin typeface="Calibri" panose="020F0502020204030204" pitchFamily="34" charset="0"/>
              </a:rPr>
              <a:t> </a:t>
            </a:r>
          </a:p>
          <a:p>
            <a:pPr algn="ctr">
              <a:lnSpc>
                <a:spcPct val="100000"/>
              </a:lnSpc>
              <a:spcBef>
                <a:spcPct val="0"/>
              </a:spcBef>
              <a:spcAft>
                <a:spcPct val="0"/>
              </a:spcAft>
              <a:buClrTx/>
              <a:buFontTx/>
              <a:buNone/>
            </a:pPr>
            <a:r>
              <a:rPr lang="en-US" altLang="en-US" sz="1400" dirty="0">
                <a:solidFill>
                  <a:schemeClr val="tx1"/>
                </a:solidFill>
                <a:latin typeface="Calibri" panose="020F0502020204030204" pitchFamily="34" charset="0"/>
              </a:rPr>
              <a:t> + Daunorubicin</a:t>
            </a:r>
            <a:r>
              <a:rPr lang="en-US" altLang="en-US" sz="1400" b="0" dirty="0">
                <a:solidFill>
                  <a:schemeClr val="tx1"/>
                </a:solidFill>
                <a:latin typeface="Calibri" panose="020F0502020204030204" pitchFamily="34" charset="0"/>
              </a:rPr>
              <a:t> 44 mg/m</a:t>
            </a:r>
            <a:r>
              <a:rPr lang="en-US" altLang="en-US" sz="1400" b="0" baseline="30000" dirty="0">
                <a:solidFill>
                  <a:schemeClr val="tx1"/>
                </a:solidFill>
                <a:latin typeface="Calibri" panose="020F0502020204030204" pitchFamily="34" charset="0"/>
              </a:rPr>
              <a:t>2</a:t>
            </a:r>
            <a:r>
              <a:rPr lang="en-US" altLang="en-US" sz="1400" b="0" dirty="0">
                <a:solidFill>
                  <a:schemeClr val="tx1"/>
                </a:solidFill>
                <a:latin typeface="Calibri" panose="020F0502020204030204" pitchFamily="34" charset="0"/>
              </a:rPr>
              <a:t>) </a:t>
            </a:r>
          </a:p>
          <a:p>
            <a:pPr algn="ctr">
              <a:lnSpc>
                <a:spcPct val="100000"/>
              </a:lnSpc>
              <a:spcBef>
                <a:spcPct val="0"/>
              </a:spcBef>
              <a:spcAft>
                <a:spcPct val="0"/>
              </a:spcAft>
              <a:buClrTx/>
              <a:buFontTx/>
              <a:buNone/>
            </a:pPr>
            <a:r>
              <a:rPr lang="en-US" altLang="en-US" sz="1400" b="0" dirty="0">
                <a:solidFill>
                  <a:schemeClr val="tx1"/>
                </a:solidFill>
                <a:latin typeface="Calibri" panose="020F0502020204030204" pitchFamily="34" charset="0"/>
              </a:rPr>
              <a:t>Cycle 1: D1,3,5; cycle 2: D1,3</a:t>
            </a:r>
          </a:p>
        </p:txBody>
      </p:sp>
      <p:sp>
        <p:nvSpPr>
          <p:cNvPr id="19464" name="Rectangle 50">
            <a:extLst>
              <a:ext uri="{FF2B5EF4-FFF2-40B4-BE49-F238E27FC236}">
                <a16:creationId xmlns:a16="http://schemas.microsoft.com/office/drawing/2014/main" id="{FD3256D1-4424-49E5-A490-F3D2F2281980}"/>
              </a:ext>
            </a:extLst>
          </p:cNvPr>
          <p:cNvSpPr>
            <a:spLocks noChangeArrowheads="1"/>
          </p:cNvSpPr>
          <p:nvPr/>
        </p:nvSpPr>
        <p:spPr bwMode="auto">
          <a:xfrm>
            <a:off x="3500811" y="3797560"/>
            <a:ext cx="3201504" cy="1154917"/>
          </a:xfrm>
          <a:prstGeom prst="rect">
            <a:avLst/>
          </a:prstGeom>
          <a:solidFill>
            <a:schemeClr val="accent3"/>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400" dirty="0">
                <a:solidFill>
                  <a:schemeClr val="tx1"/>
                </a:solidFill>
                <a:latin typeface="Calibri" panose="020F0502020204030204" pitchFamily="34" charset="0"/>
              </a:rPr>
              <a:t>7+3</a:t>
            </a:r>
          </a:p>
          <a:p>
            <a:pPr algn="ctr">
              <a:lnSpc>
                <a:spcPct val="100000"/>
              </a:lnSpc>
              <a:spcBef>
                <a:spcPct val="0"/>
              </a:spcBef>
              <a:spcAft>
                <a:spcPct val="0"/>
              </a:spcAft>
              <a:buClrTx/>
              <a:buFontTx/>
              <a:buNone/>
            </a:pPr>
            <a:r>
              <a:rPr lang="en-US" altLang="en-US" sz="1400" dirty="0">
                <a:solidFill>
                  <a:schemeClr val="tx1"/>
                </a:solidFill>
                <a:latin typeface="Calibri" panose="020F0502020204030204" pitchFamily="34" charset="0"/>
              </a:rPr>
              <a:t>Cytarabine</a:t>
            </a:r>
            <a:r>
              <a:rPr lang="en-US" altLang="en-US" sz="1400" b="0" dirty="0">
                <a:solidFill>
                  <a:schemeClr val="tx1"/>
                </a:solidFill>
                <a:latin typeface="Calibri" panose="020F0502020204030204" pitchFamily="34" charset="0"/>
              </a:rPr>
              <a:t> 100 mg/m</a:t>
            </a:r>
            <a:r>
              <a:rPr lang="en-US" altLang="en-US" sz="1400" b="0" baseline="30000" dirty="0">
                <a:solidFill>
                  <a:schemeClr val="tx1"/>
                </a:solidFill>
                <a:latin typeface="Calibri" panose="020F0502020204030204" pitchFamily="34" charset="0"/>
              </a:rPr>
              <a:t>2</a:t>
            </a:r>
            <a:r>
              <a:rPr lang="en-US" altLang="en-US" sz="1400" b="0" dirty="0">
                <a:solidFill>
                  <a:schemeClr val="tx1"/>
                </a:solidFill>
                <a:latin typeface="Calibri" panose="020F0502020204030204" pitchFamily="34" charset="0"/>
              </a:rPr>
              <a:t>/d </a:t>
            </a:r>
          </a:p>
          <a:p>
            <a:pPr algn="ctr">
              <a:lnSpc>
                <a:spcPct val="100000"/>
              </a:lnSpc>
              <a:spcBef>
                <a:spcPct val="0"/>
              </a:spcBef>
              <a:spcAft>
                <a:spcPct val="0"/>
              </a:spcAft>
              <a:buClrTx/>
              <a:buFontTx/>
              <a:buNone/>
            </a:pPr>
            <a:r>
              <a:rPr lang="en-US" altLang="en-US" sz="1400" b="0" dirty="0">
                <a:solidFill>
                  <a:schemeClr val="tx1"/>
                </a:solidFill>
                <a:latin typeface="Calibri" panose="020F0502020204030204" pitchFamily="34" charset="0"/>
              </a:rPr>
              <a:t>Induction 1: D1-7; induction 2: D1-5 </a:t>
            </a:r>
          </a:p>
          <a:p>
            <a:pPr algn="ctr">
              <a:lnSpc>
                <a:spcPct val="100000"/>
              </a:lnSpc>
              <a:spcBef>
                <a:spcPct val="0"/>
              </a:spcBef>
              <a:spcAft>
                <a:spcPct val="0"/>
              </a:spcAft>
              <a:buClrTx/>
              <a:buFontTx/>
              <a:buNone/>
            </a:pPr>
            <a:r>
              <a:rPr lang="en-US" altLang="en-US" sz="1400" dirty="0">
                <a:solidFill>
                  <a:schemeClr val="tx1"/>
                </a:solidFill>
                <a:latin typeface="Calibri" panose="020F0502020204030204" pitchFamily="34" charset="0"/>
              </a:rPr>
              <a:t>+ Daunorubicin</a:t>
            </a:r>
            <a:r>
              <a:rPr lang="en-US" altLang="en-US" sz="1400" b="0" dirty="0">
                <a:solidFill>
                  <a:schemeClr val="tx1"/>
                </a:solidFill>
                <a:latin typeface="Calibri" panose="020F0502020204030204" pitchFamily="34" charset="0"/>
              </a:rPr>
              <a:t> 60 mg/m</a:t>
            </a:r>
            <a:r>
              <a:rPr lang="en-US" altLang="en-US" sz="1400" b="0" baseline="30000" dirty="0">
                <a:solidFill>
                  <a:schemeClr val="tx1"/>
                </a:solidFill>
                <a:latin typeface="Calibri" panose="020F0502020204030204" pitchFamily="34" charset="0"/>
              </a:rPr>
              <a:t>2</a:t>
            </a:r>
            <a:r>
              <a:rPr lang="en-US" altLang="en-US" sz="1400" b="0" dirty="0">
                <a:solidFill>
                  <a:schemeClr val="tx1"/>
                </a:solidFill>
                <a:latin typeface="Calibri" panose="020F0502020204030204" pitchFamily="34" charset="0"/>
              </a:rPr>
              <a:t> </a:t>
            </a:r>
          </a:p>
          <a:p>
            <a:pPr algn="ctr">
              <a:lnSpc>
                <a:spcPct val="100000"/>
              </a:lnSpc>
              <a:spcBef>
                <a:spcPct val="0"/>
              </a:spcBef>
              <a:spcAft>
                <a:spcPct val="0"/>
              </a:spcAft>
              <a:buClrTx/>
              <a:buFontTx/>
              <a:buNone/>
            </a:pPr>
            <a:r>
              <a:rPr lang="en-US" altLang="en-US" sz="1400" b="0" dirty="0">
                <a:solidFill>
                  <a:schemeClr val="tx1"/>
                </a:solidFill>
                <a:latin typeface="Calibri" panose="020F0502020204030204" pitchFamily="34" charset="0"/>
              </a:rPr>
              <a:t>Induction 1: D1-3; induction 2: D1-2</a:t>
            </a:r>
          </a:p>
        </p:txBody>
      </p:sp>
      <p:sp>
        <p:nvSpPr>
          <p:cNvPr id="19465" name="Line 51">
            <a:extLst>
              <a:ext uri="{FF2B5EF4-FFF2-40B4-BE49-F238E27FC236}">
                <a16:creationId xmlns:a16="http://schemas.microsoft.com/office/drawing/2014/main" id="{7461FA41-FD04-4621-9D2A-15010230E2A0}"/>
              </a:ext>
            </a:extLst>
          </p:cNvPr>
          <p:cNvSpPr>
            <a:spLocks noChangeShapeType="1"/>
          </p:cNvSpPr>
          <p:nvPr/>
        </p:nvSpPr>
        <p:spPr bwMode="auto">
          <a:xfrm rot="16200000">
            <a:off x="6901977" y="3052854"/>
            <a:ext cx="0" cy="283785"/>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19467" name="Line 53">
            <a:extLst>
              <a:ext uri="{FF2B5EF4-FFF2-40B4-BE49-F238E27FC236}">
                <a16:creationId xmlns:a16="http://schemas.microsoft.com/office/drawing/2014/main" id="{19B47B8E-7D11-46DE-BD1E-B2309FDE5C23}"/>
              </a:ext>
            </a:extLst>
          </p:cNvPr>
          <p:cNvSpPr>
            <a:spLocks noChangeShapeType="1"/>
          </p:cNvSpPr>
          <p:nvPr/>
        </p:nvSpPr>
        <p:spPr bwMode="auto">
          <a:xfrm>
            <a:off x="3077571" y="3963582"/>
            <a:ext cx="322961" cy="182077"/>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19468" name="Line 54">
            <a:extLst>
              <a:ext uri="{FF2B5EF4-FFF2-40B4-BE49-F238E27FC236}">
                <a16:creationId xmlns:a16="http://schemas.microsoft.com/office/drawing/2014/main" id="{D1F2E6DC-39ED-43FE-A784-E6851ADCA3EA}"/>
              </a:ext>
            </a:extLst>
          </p:cNvPr>
          <p:cNvSpPr>
            <a:spLocks noChangeShapeType="1"/>
          </p:cNvSpPr>
          <p:nvPr/>
        </p:nvSpPr>
        <p:spPr bwMode="auto">
          <a:xfrm flipV="1">
            <a:off x="3077571" y="3194747"/>
            <a:ext cx="322962" cy="18043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cxnSp>
        <p:nvCxnSpPr>
          <p:cNvPr id="4" name="Straight Arrow Connector 3">
            <a:extLst>
              <a:ext uri="{FF2B5EF4-FFF2-40B4-BE49-F238E27FC236}">
                <a16:creationId xmlns:a16="http://schemas.microsoft.com/office/drawing/2014/main" id="{2998BC69-F743-779B-BF2C-B83639628980}"/>
              </a:ext>
            </a:extLst>
          </p:cNvPr>
          <p:cNvCxnSpPr>
            <a:cxnSpLocks/>
          </p:cNvCxnSpPr>
          <p:nvPr/>
        </p:nvCxnSpPr>
        <p:spPr bwMode="auto">
          <a:xfrm>
            <a:off x="3239051" y="2380498"/>
            <a:ext cx="0" cy="764851"/>
          </a:xfrm>
          <a:prstGeom prst="straightConnector1">
            <a:avLst/>
          </a:prstGeom>
          <a:noFill/>
          <a:ln w="28575" cap="flat" cmpd="sng" algn="ctr">
            <a:solidFill>
              <a:schemeClr val="bg1"/>
            </a:solidFill>
            <a:prstDash val="sysDot"/>
            <a:round/>
            <a:headEnd type="none" w="med" len="med"/>
            <a:tailEnd type="triangle"/>
          </a:ln>
          <a:effectLst/>
        </p:spPr>
      </p:cxnSp>
      <p:sp>
        <p:nvSpPr>
          <p:cNvPr id="5" name="TextBox 4">
            <a:extLst>
              <a:ext uri="{FF2B5EF4-FFF2-40B4-BE49-F238E27FC236}">
                <a16:creationId xmlns:a16="http://schemas.microsoft.com/office/drawing/2014/main" id="{370FDED0-E236-2006-3505-7FD113638E18}"/>
              </a:ext>
            </a:extLst>
          </p:cNvPr>
          <p:cNvSpPr txBox="1"/>
          <p:nvPr/>
        </p:nvSpPr>
        <p:spPr bwMode="auto">
          <a:xfrm>
            <a:off x="1288975" y="1882727"/>
            <a:ext cx="30154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i="1" dirty="0">
                <a:solidFill>
                  <a:schemeClr val="bg1"/>
                </a:solidFill>
                <a:latin typeface="Calibri" panose="020F0502020204030204" pitchFamily="34" charset="0"/>
              </a:rPr>
              <a:t>Stratified by age (60-69 yr or 70-75 yr) and 5 AML subtypes</a:t>
            </a:r>
          </a:p>
        </p:txBody>
      </p:sp>
      <p:sp>
        <p:nvSpPr>
          <p:cNvPr id="7" name="TextBox 6">
            <a:extLst>
              <a:ext uri="{FF2B5EF4-FFF2-40B4-BE49-F238E27FC236}">
                <a16:creationId xmlns:a16="http://schemas.microsoft.com/office/drawing/2014/main" id="{E6BE7F85-A314-FC95-626E-04FE23406C7D}"/>
              </a:ext>
            </a:extLst>
          </p:cNvPr>
          <p:cNvSpPr txBox="1"/>
          <p:nvPr/>
        </p:nvSpPr>
        <p:spPr bwMode="auto">
          <a:xfrm>
            <a:off x="5313737" y="1808137"/>
            <a:ext cx="335673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Follow-up 1</a:t>
            </a:r>
            <a:r>
              <a:rPr lang="en-US" sz="1400" b="0" dirty="0">
                <a:solidFill>
                  <a:schemeClr val="bg1"/>
                </a:solidFill>
                <a:latin typeface="Calibri" panose="020F0502020204030204" pitchFamily="34" charset="0"/>
              </a:rPr>
              <a:t>: 30-45 days after last induction or prior to consolidation or salvage tx</a:t>
            </a:r>
          </a:p>
        </p:txBody>
      </p:sp>
      <p:sp>
        <p:nvSpPr>
          <p:cNvPr id="8" name="TextBox 7">
            <a:extLst>
              <a:ext uri="{FF2B5EF4-FFF2-40B4-BE49-F238E27FC236}">
                <a16:creationId xmlns:a16="http://schemas.microsoft.com/office/drawing/2014/main" id="{A9316D16-82CE-704C-3622-BB3FA3EBE9D1}"/>
              </a:ext>
            </a:extLst>
          </p:cNvPr>
          <p:cNvSpPr txBox="1"/>
          <p:nvPr/>
        </p:nvSpPr>
        <p:spPr bwMode="auto">
          <a:xfrm>
            <a:off x="4640862" y="2274974"/>
            <a:ext cx="99899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bg1"/>
                </a:solidFill>
                <a:latin typeface="Calibri" panose="020F0502020204030204" pitchFamily="34" charset="0"/>
              </a:rPr>
              <a:t>Induction</a:t>
            </a:r>
          </a:p>
        </p:txBody>
      </p:sp>
      <p:cxnSp>
        <p:nvCxnSpPr>
          <p:cNvPr id="10" name="Straight Arrow Connector 9">
            <a:extLst>
              <a:ext uri="{FF2B5EF4-FFF2-40B4-BE49-F238E27FC236}">
                <a16:creationId xmlns:a16="http://schemas.microsoft.com/office/drawing/2014/main" id="{4AB0AB85-35D5-83B4-F984-7A55E4D0E18A}"/>
              </a:ext>
            </a:extLst>
          </p:cNvPr>
          <p:cNvCxnSpPr>
            <a:cxnSpLocks/>
          </p:cNvCxnSpPr>
          <p:nvPr/>
        </p:nvCxnSpPr>
        <p:spPr bwMode="auto">
          <a:xfrm>
            <a:off x="6896562" y="2286370"/>
            <a:ext cx="0" cy="237017"/>
          </a:xfrm>
          <a:prstGeom prst="straightConnector1">
            <a:avLst/>
          </a:prstGeom>
          <a:noFill/>
          <a:ln w="28575" cap="flat" cmpd="sng" algn="ctr">
            <a:solidFill>
              <a:schemeClr val="bg1"/>
            </a:solidFill>
            <a:prstDash val="solid"/>
            <a:round/>
            <a:headEnd type="none" w="med" len="med"/>
            <a:tailEnd type="triangle"/>
          </a:ln>
          <a:effectLst/>
        </p:spPr>
      </p:cxnSp>
      <p:sp>
        <p:nvSpPr>
          <p:cNvPr id="11" name="TextBox 10">
            <a:extLst>
              <a:ext uri="{FF2B5EF4-FFF2-40B4-BE49-F238E27FC236}">
                <a16:creationId xmlns:a16="http://schemas.microsoft.com/office/drawing/2014/main" id="{53DFB286-3431-91D3-002E-2309C85FBE17}"/>
              </a:ext>
            </a:extLst>
          </p:cNvPr>
          <p:cNvSpPr txBox="1"/>
          <p:nvPr/>
        </p:nvSpPr>
        <p:spPr bwMode="auto">
          <a:xfrm>
            <a:off x="10125368" y="3284962"/>
            <a:ext cx="1512252"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Follow-up 2</a:t>
            </a:r>
            <a:r>
              <a:rPr lang="en-US" sz="1400" b="0" dirty="0">
                <a:solidFill>
                  <a:schemeClr val="bg1"/>
                </a:solidFill>
                <a:latin typeface="Calibri" panose="020F0502020204030204" pitchFamily="34" charset="0"/>
              </a:rPr>
              <a:t>: D150 or 45 days after last treatment, whichever later</a:t>
            </a:r>
          </a:p>
        </p:txBody>
      </p:sp>
      <p:cxnSp>
        <p:nvCxnSpPr>
          <p:cNvPr id="12" name="Straight Arrow Connector 11">
            <a:extLst>
              <a:ext uri="{FF2B5EF4-FFF2-40B4-BE49-F238E27FC236}">
                <a16:creationId xmlns:a16="http://schemas.microsoft.com/office/drawing/2014/main" id="{27B10DFC-08D0-EB2B-6C7F-55DC402C4FF9}"/>
              </a:ext>
            </a:extLst>
          </p:cNvPr>
          <p:cNvCxnSpPr>
            <a:cxnSpLocks/>
          </p:cNvCxnSpPr>
          <p:nvPr/>
        </p:nvCxnSpPr>
        <p:spPr bwMode="auto">
          <a:xfrm>
            <a:off x="9814063" y="3739137"/>
            <a:ext cx="309655" cy="0"/>
          </a:xfrm>
          <a:prstGeom prst="straightConnector1">
            <a:avLst/>
          </a:prstGeom>
          <a:noFill/>
          <a:ln w="28575" cap="flat" cmpd="sng" algn="ctr">
            <a:solidFill>
              <a:schemeClr val="bg1"/>
            </a:solidFill>
            <a:prstDash val="solid"/>
            <a:round/>
            <a:headEnd type="none" w="med" len="med"/>
            <a:tailEnd type="triangle"/>
          </a:ln>
          <a:effectLst/>
        </p:spPr>
      </p:cxnSp>
      <p:sp>
        <p:nvSpPr>
          <p:cNvPr id="13" name="Line 51">
            <a:extLst>
              <a:ext uri="{FF2B5EF4-FFF2-40B4-BE49-F238E27FC236}">
                <a16:creationId xmlns:a16="http://schemas.microsoft.com/office/drawing/2014/main" id="{B5DB5CCF-8DA1-1BA0-7349-6A27F9BAD25C}"/>
              </a:ext>
            </a:extLst>
          </p:cNvPr>
          <p:cNvSpPr>
            <a:spLocks noChangeShapeType="1"/>
          </p:cNvSpPr>
          <p:nvPr/>
        </p:nvSpPr>
        <p:spPr bwMode="auto">
          <a:xfrm rot="16200000">
            <a:off x="6889346" y="4234836"/>
            <a:ext cx="0" cy="283785"/>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15" name="Rectangle 49">
            <a:extLst>
              <a:ext uri="{FF2B5EF4-FFF2-40B4-BE49-F238E27FC236}">
                <a16:creationId xmlns:a16="http://schemas.microsoft.com/office/drawing/2014/main" id="{BD6211DA-D354-B38A-E602-BC5198D715A4}"/>
              </a:ext>
            </a:extLst>
          </p:cNvPr>
          <p:cNvSpPr>
            <a:spLocks noChangeArrowheads="1"/>
          </p:cNvSpPr>
          <p:nvPr/>
        </p:nvSpPr>
        <p:spPr bwMode="auto">
          <a:xfrm>
            <a:off x="7081411" y="2567891"/>
            <a:ext cx="2585108" cy="1154917"/>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400" dirty="0">
                <a:solidFill>
                  <a:schemeClr val="tx1"/>
                </a:solidFill>
                <a:latin typeface="Calibri" panose="020F0502020204030204" pitchFamily="34" charset="0"/>
              </a:rPr>
              <a:t>CPX-351 </a:t>
            </a:r>
            <a:r>
              <a:rPr lang="en-US" altLang="en-US" sz="1400" b="0" dirty="0">
                <a:solidFill>
                  <a:schemeClr val="tx1"/>
                </a:solidFill>
                <a:latin typeface="Calibri" panose="020F0502020204030204" pitchFamily="34" charset="0"/>
              </a:rPr>
              <a:t>65 U/m</a:t>
            </a:r>
            <a:r>
              <a:rPr lang="en-US" altLang="en-US" sz="1400" b="0" baseline="30000" dirty="0">
                <a:solidFill>
                  <a:schemeClr val="tx1"/>
                </a:solidFill>
                <a:latin typeface="Calibri" panose="020F0502020204030204" pitchFamily="34" charset="0"/>
              </a:rPr>
              <a:t>2 </a:t>
            </a:r>
          </a:p>
          <a:p>
            <a:pPr algn="ctr">
              <a:lnSpc>
                <a:spcPct val="100000"/>
              </a:lnSpc>
              <a:spcBef>
                <a:spcPct val="0"/>
              </a:spcBef>
              <a:spcAft>
                <a:spcPct val="0"/>
              </a:spcAft>
              <a:buClrTx/>
              <a:buFontTx/>
              <a:buNone/>
            </a:pPr>
            <a:r>
              <a:rPr lang="en-US" altLang="en-US" sz="1400" dirty="0">
                <a:solidFill>
                  <a:schemeClr val="tx1"/>
                </a:solidFill>
                <a:latin typeface="Calibri" panose="020F0502020204030204" pitchFamily="34" charset="0"/>
              </a:rPr>
              <a:t>(Cytarabine</a:t>
            </a:r>
            <a:r>
              <a:rPr lang="en-US" altLang="en-US" sz="1400" b="0" dirty="0">
                <a:solidFill>
                  <a:schemeClr val="tx1"/>
                </a:solidFill>
                <a:latin typeface="Calibri" panose="020F0502020204030204" pitchFamily="34" charset="0"/>
              </a:rPr>
              <a:t> 65 mg/m</a:t>
            </a:r>
            <a:r>
              <a:rPr lang="en-US" altLang="en-US" sz="1400" b="0" baseline="30000" dirty="0">
                <a:solidFill>
                  <a:schemeClr val="tx1"/>
                </a:solidFill>
                <a:latin typeface="Calibri" panose="020F0502020204030204" pitchFamily="34" charset="0"/>
              </a:rPr>
              <a:t>2</a:t>
            </a:r>
            <a:r>
              <a:rPr lang="en-US" altLang="en-US" sz="1400" b="0" dirty="0">
                <a:solidFill>
                  <a:schemeClr val="tx1"/>
                </a:solidFill>
                <a:latin typeface="Calibri" panose="020F0502020204030204" pitchFamily="34" charset="0"/>
              </a:rPr>
              <a:t> </a:t>
            </a:r>
          </a:p>
          <a:p>
            <a:pPr algn="ctr">
              <a:lnSpc>
                <a:spcPct val="100000"/>
              </a:lnSpc>
              <a:spcBef>
                <a:spcPct val="0"/>
              </a:spcBef>
              <a:spcAft>
                <a:spcPct val="0"/>
              </a:spcAft>
              <a:buClrTx/>
              <a:buFontTx/>
              <a:buNone/>
            </a:pPr>
            <a:r>
              <a:rPr lang="en-US" altLang="en-US" sz="1400" dirty="0">
                <a:solidFill>
                  <a:schemeClr val="tx1"/>
                </a:solidFill>
                <a:latin typeface="Calibri" panose="020F0502020204030204" pitchFamily="34" charset="0"/>
              </a:rPr>
              <a:t>+ Daunorubicin</a:t>
            </a:r>
            <a:r>
              <a:rPr lang="en-US" altLang="en-US" sz="1400" b="0" dirty="0">
                <a:solidFill>
                  <a:schemeClr val="tx1"/>
                </a:solidFill>
                <a:latin typeface="Calibri" panose="020F0502020204030204" pitchFamily="34" charset="0"/>
              </a:rPr>
              <a:t> 29 mg/m</a:t>
            </a:r>
            <a:r>
              <a:rPr lang="en-US" altLang="en-US" sz="1400" b="0" baseline="30000" dirty="0">
                <a:solidFill>
                  <a:schemeClr val="tx1"/>
                </a:solidFill>
                <a:latin typeface="Calibri" panose="020F0502020204030204" pitchFamily="34" charset="0"/>
              </a:rPr>
              <a:t>2</a:t>
            </a:r>
            <a:r>
              <a:rPr lang="en-US" altLang="en-US" sz="1400" b="0" dirty="0">
                <a:solidFill>
                  <a:schemeClr val="tx1"/>
                </a:solidFill>
                <a:latin typeface="Calibri" panose="020F0502020204030204" pitchFamily="34" charset="0"/>
              </a:rPr>
              <a:t>) </a:t>
            </a:r>
          </a:p>
          <a:p>
            <a:pPr algn="ctr">
              <a:lnSpc>
                <a:spcPct val="100000"/>
              </a:lnSpc>
              <a:spcBef>
                <a:spcPct val="0"/>
              </a:spcBef>
              <a:spcAft>
                <a:spcPct val="0"/>
              </a:spcAft>
              <a:buClrTx/>
              <a:buFontTx/>
              <a:buNone/>
            </a:pPr>
            <a:r>
              <a:rPr lang="en-US" altLang="en-US" sz="1400" b="0" dirty="0">
                <a:solidFill>
                  <a:schemeClr val="tx1"/>
                </a:solidFill>
                <a:latin typeface="Calibri" panose="020F0502020204030204" pitchFamily="34" charset="0"/>
              </a:rPr>
              <a:t>D1,3</a:t>
            </a:r>
          </a:p>
        </p:txBody>
      </p:sp>
      <p:sp>
        <p:nvSpPr>
          <p:cNvPr id="16" name="Rectangle 50">
            <a:extLst>
              <a:ext uri="{FF2B5EF4-FFF2-40B4-BE49-F238E27FC236}">
                <a16:creationId xmlns:a16="http://schemas.microsoft.com/office/drawing/2014/main" id="{C8812176-C1FB-970C-6CE3-8D3136FC4B10}"/>
              </a:ext>
            </a:extLst>
          </p:cNvPr>
          <p:cNvSpPr>
            <a:spLocks noChangeArrowheads="1"/>
          </p:cNvSpPr>
          <p:nvPr/>
        </p:nvSpPr>
        <p:spPr bwMode="auto">
          <a:xfrm>
            <a:off x="7081411" y="3797560"/>
            <a:ext cx="2585108" cy="1154917"/>
          </a:xfrm>
          <a:prstGeom prst="rect">
            <a:avLst/>
          </a:prstGeom>
          <a:solidFill>
            <a:schemeClr val="accent3"/>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400" dirty="0">
                <a:solidFill>
                  <a:schemeClr val="tx1"/>
                </a:solidFill>
                <a:latin typeface="Calibri" panose="020F0502020204030204" pitchFamily="34" charset="0"/>
              </a:rPr>
              <a:t>5+2</a:t>
            </a:r>
          </a:p>
          <a:p>
            <a:pPr algn="ctr">
              <a:lnSpc>
                <a:spcPct val="100000"/>
              </a:lnSpc>
              <a:spcBef>
                <a:spcPct val="0"/>
              </a:spcBef>
              <a:spcAft>
                <a:spcPct val="0"/>
              </a:spcAft>
              <a:buClrTx/>
              <a:buFontTx/>
              <a:buNone/>
            </a:pPr>
            <a:r>
              <a:rPr lang="en-US" altLang="en-US" sz="1400" dirty="0">
                <a:solidFill>
                  <a:schemeClr val="tx1"/>
                </a:solidFill>
                <a:latin typeface="Calibri" panose="020F0502020204030204" pitchFamily="34" charset="0"/>
              </a:rPr>
              <a:t>Cytarabine</a:t>
            </a:r>
            <a:r>
              <a:rPr lang="en-US" altLang="en-US" sz="1400" b="0" dirty="0">
                <a:solidFill>
                  <a:schemeClr val="tx1"/>
                </a:solidFill>
                <a:latin typeface="Calibri" panose="020F0502020204030204" pitchFamily="34" charset="0"/>
              </a:rPr>
              <a:t> 100 mg/m</a:t>
            </a:r>
            <a:r>
              <a:rPr lang="en-US" altLang="en-US" sz="1400" b="0" baseline="30000" dirty="0">
                <a:solidFill>
                  <a:schemeClr val="tx1"/>
                </a:solidFill>
                <a:latin typeface="Calibri" panose="020F0502020204030204" pitchFamily="34" charset="0"/>
              </a:rPr>
              <a:t>2</a:t>
            </a:r>
            <a:r>
              <a:rPr lang="en-US" altLang="en-US" sz="1400" b="0" dirty="0">
                <a:solidFill>
                  <a:schemeClr val="tx1"/>
                </a:solidFill>
                <a:latin typeface="Calibri" panose="020F0502020204030204" pitchFamily="34" charset="0"/>
              </a:rPr>
              <a:t>/d  D1-5 </a:t>
            </a:r>
          </a:p>
          <a:p>
            <a:pPr algn="ctr">
              <a:lnSpc>
                <a:spcPct val="100000"/>
              </a:lnSpc>
              <a:spcBef>
                <a:spcPct val="0"/>
              </a:spcBef>
              <a:spcAft>
                <a:spcPct val="0"/>
              </a:spcAft>
              <a:buClrTx/>
              <a:buFontTx/>
              <a:buNone/>
            </a:pPr>
            <a:r>
              <a:rPr lang="en-US" altLang="en-US" sz="1400" dirty="0">
                <a:solidFill>
                  <a:schemeClr val="tx1"/>
                </a:solidFill>
                <a:latin typeface="Calibri" panose="020F0502020204030204" pitchFamily="34" charset="0"/>
              </a:rPr>
              <a:t>+ Daunorubicin</a:t>
            </a:r>
            <a:r>
              <a:rPr lang="en-US" altLang="en-US" sz="1400" b="0" dirty="0">
                <a:solidFill>
                  <a:schemeClr val="tx1"/>
                </a:solidFill>
                <a:latin typeface="Calibri" panose="020F0502020204030204" pitchFamily="34" charset="0"/>
              </a:rPr>
              <a:t> 60 mg/m</a:t>
            </a:r>
            <a:r>
              <a:rPr lang="en-US" altLang="en-US" sz="1400" b="0" baseline="30000" dirty="0">
                <a:solidFill>
                  <a:schemeClr val="tx1"/>
                </a:solidFill>
                <a:latin typeface="Calibri" panose="020F0502020204030204" pitchFamily="34" charset="0"/>
              </a:rPr>
              <a:t>2</a:t>
            </a:r>
            <a:r>
              <a:rPr lang="en-US" altLang="en-US" sz="1400" b="0" dirty="0">
                <a:solidFill>
                  <a:schemeClr val="tx1"/>
                </a:solidFill>
                <a:latin typeface="Calibri" panose="020F0502020204030204" pitchFamily="34" charset="0"/>
              </a:rPr>
              <a:t> D1-2</a:t>
            </a:r>
          </a:p>
        </p:txBody>
      </p:sp>
      <p:sp>
        <p:nvSpPr>
          <p:cNvPr id="17" name="TextBox 16">
            <a:extLst>
              <a:ext uri="{FF2B5EF4-FFF2-40B4-BE49-F238E27FC236}">
                <a16:creationId xmlns:a16="http://schemas.microsoft.com/office/drawing/2014/main" id="{0C34061D-838A-4CDA-517A-5F265DA131A9}"/>
              </a:ext>
            </a:extLst>
          </p:cNvPr>
          <p:cNvSpPr txBox="1"/>
          <p:nvPr/>
        </p:nvSpPr>
        <p:spPr bwMode="auto">
          <a:xfrm>
            <a:off x="7671404" y="2290782"/>
            <a:ext cx="135774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bg1"/>
                </a:solidFill>
                <a:latin typeface="Calibri" panose="020F0502020204030204" pitchFamily="34" charset="0"/>
              </a:rPr>
              <a:t>Consolidation</a:t>
            </a:r>
          </a:p>
        </p:txBody>
      </p:sp>
      <p:sp>
        <p:nvSpPr>
          <p:cNvPr id="3" name="Text Box 11">
            <a:extLst>
              <a:ext uri="{FF2B5EF4-FFF2-40B4-BE49-F238E27FC236}">
                <a16:creationId xmlns:a16="http://schemas.microsoft.com/office/drawing/2014/main" id="{F611ECE8-5DF3-D79C-3158-F4BE70D2B9B0}"/>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Lancet. JCO. 2018;36:2684. Mitchell. ASCO 2023. Abstr 7029.</a:t>
            </a:r>
          </a:p>
        </p:txBody>
      </p:sp>
      <p:sp>
        <p:nvSpPr>
          <p:cNvPr id="18" name="Content Placeholder 1">
            <a:extLst>
              <a:ext uri="{FF2B5EF4-FFF2-40B4-BE49-F238E27FC236}">
                <a16:creationId xmlns:a16="http://schemas.microsoft.com/office/drawing/2014/main" id="{00F8E8FF-E3DB-F490-7636-73F9C901F142}"/>
              </a:ext>
            </a:extLst>
          </p:cNvPr>
          <p:cNvSpPr txBox="1">
            <a:spLocks/>
          </p:cNvSpPr>
          <p:nvPr/>
        </p:nvSpPr>
        <p:spPr bwMode="auto">
          <a:xfrm>
            <a:off x="597007" y="5203758"/>
            <a:ext cx="10544165" cy="1132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a:spcBef>
                <a:spcPts val="0"/>
              </a:spcBef>
            </a:pPr>
            <a:r>
              <a:rPr lang="en-US" sz="2000" kern="0" dirty="0"/>
              <a:t>Primary objectives:</a:t>
            </a:r>
            <a:r>
              <a:rPr lang="en-US" sz="2000" b="0" kern="0" dirty="0"/>
              <a:t> cardiac impairment assessed using AEs and ECHOs</a:t>
            </a:r>
          </a:p>
          <a:p>
            <a:pPr lvl="1">
              <a:spcBef>
                <a:spcPts val="0"/>
              </a:spcBef>
            </a:pPr>
            <a:r>
              <a:rPr lang="en-US" sz="2000" b="0" kern="0" dirty="0"/>
              <a:t>LVEF: Clinically significant change defined as &gt;10% absolute decrease from BL and LVEF &lt;53%</a:t>
            </a:r>
          </a:p>
          <a:p>
            <a:pPr lvl="1">
              <a:spcBef>
                <a:spcPts val="0"/>
              </a:spcBef>
            </a:pPr>
            <a:r>
              <a:rPr lang="en-US" sz="2000" b="0" kern="0" dirty="0"/>
              <a:t>GLS: Clinically significant change defined as &gt;12% relative decrease from BL and GLS &lt;18%</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CPX-351 vs 7+3 Cardiotoxicity: Baseline Characteristics</a:t>
            </a:r>
            <a:endParaRPr lang="en-US" altLang="en-US" dirty="0"/>
          </a:p>
        </p:txBody>
      </p:sp>
      <p:sp>
        <p:nvSpPr>
          <p:cNvPr id="2" name="Text Box 11">
            <a:extLst>
              <a:ext uri="{FF2B5EF4-FFF2-40B4-BE49-F238E27FC236}">
                <a16:creationId xmlns:a16="http://schemas.microsoft.com/office/drawing/2014/main" id="{EF7E65A4-668C-8F4D-F4A9-0FB5A39A108F}"/>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Mitchell. ASCO 2023. Abstr 7029.</a:t>
            </a:r>
          </a:p>
        </p:txBody>
      </p:sp>
      <p:graphicFrame>
        <p:nvGraphicFramePr>
          <p:cNvPr id="3" name="Group 3">
            <a:extLst>
              <a:ext uri="{FF2B5EF4-FFF2-40B4-BE49-F238E27FC236}">
                <a16:creationId xmlns:a16="http://schemas.microsoft.com/office/drawing/2014/main" id="{90D5B3C1-5FCE-5ABE-77AE-70FE9B1DC1AD}"/>
              </a:ext>
            </a:extLst>
          </p:cNvPr>
          <p:cNvGraphicFramePr>
            <a:graphicFrameLocks/>
          </p:cNvGraphicFramePr>
          <p:nvPr>
            <p:extLst>
              <p:ext uri="{D42A27DB-BD31-4B8C-83A1-F6EECF244321}">
                <p14:modId xmlns:p14="http://schemas.microsoft.com/office/powerpoint/2010/main" val="3234993420"/>
              </p:ext>
            </p:extLst>
          </p:nvPr>
        </p:nvGraphicFramePr>
        <p:xfrm>
          <a:off x="744882" y="1431238"/>
          <a:ext cx="5082712" cy="4876944"/>
        </p:xfrm>
        <a:graphic>
          <a:graphicData uri="http://schemas.openxmlformats.org/drawingml/2006/table">
            <a:tbl>
              <a:tblPr/>
              <a:tblGrid>
                <a:gridCol w="2405822">
                  <a:extLst>
                    <a:ext uri="{9D8B030D-6E8A-4147-A177-3AD203B41FA5}">
                      <a16:colId xmlns:a16="http://schemas.microsoft.com/office/drawing/2014/main" val="20000"/>
                    </a:ext>
                  </a:extLst>
                </a:gridCol>
                <a:gridCol w="1338445">
                  <a:extLst>
                    <a:ext uri="{9D8B030D-6E8A-4147-A177-3AD203B41FA5}">
                      <a16:colId xmlns:a16="http://schemas.microsoft.com/office/drawing/2014/main" val="20002"/>
                    </a:ext>
                  </a:extLst>
                </a:gridCol>
                <a:gridCol w="1338445">
                  <a:extLst>
                    <a:ext uri="{9D8B030D-6E8A-4147-A177-3AD203B41FA5}">
                      <a16:colId xmlns:a16="http://schemas.microsoft.com/office/drawing/2014/main" val="1487032592"/>
                    </a:ext>
                  </a:extLst>
                </a:gridCol>
              </a:tblGrid>
              <a:tr h="33370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1400" b="1" i="0" u="none" strike="noStrike" cap="none" normalizeH="0" baseline="0" dirty="0">
                          <a:ln>
                            <a:noFill/>
                          </a:ln>
                          <a:solidFill>
                            <a:schemeClr val="tx1"/>
                          </a:solidFill>
                          <a:effectLst/>
                          <a:latin typeface="Calibri" panose="020F0502020204030204" pitchFamily="34" charset="0"/>
                        </a:rPr>
                        <a:t>Characteristic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lumMod val="75000"/>
                        <a:lumOff val="2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CPX-351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57)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7+3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45)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19630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age, yr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68 (60-75)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66 (60-75)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19630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Male,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37 (65)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25 (56)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60851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ECOG PS,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 (21)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39 (68)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 (11)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 (24)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27 (60)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 (16)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086057826"/>
                  </a:ext>
                </a:extLst>
              </a:tr>
              <a:tr h="74592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AML subtype,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t-AML</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Prior MDS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Prior CMML</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De novo </a:t>
                      </a:r>
                      <a:r>
                        <a:rPr kumimoji="0" lang="en-US" sz="1400" b="0" i="1" u="none" strike="noStrike" cap="none" normalizeH="0" baseline="0" dirty="0">
                          <a:ln>
                            <a:noFill/>
                          </a:ln>
                          <a:solidFill>
                            <a:schemeClr val="bg2">
                              <a:lumMod val="10000"/>
                            </a:schemeClr>
                          </a:solidFill>
                          <a:effectLst/>
                          <a:latin typeface="Calibri" panose="020F0502020204030204" pitchFamily="34" charset="0"/>
                        </a:rPr>
                        <a:t>(</a:t>
                      </a:r>
                      <a:r>
                        <a:rPr kumimoji="0" lang="en-US" sz="1400" b="0" i="0" u="none" strike="noStrike" cap="none" normalizeH="0" baseline="0" dirty="0">
                          <a:ln>
                            <a:noFill/>
                          </a:ln>
                          <a:solidFill>
                            <a:schemeClr val="bg2">
                              <a:lumMod val="10000"/>
                            </a:schemeClr>
                          </a:solidFill>
                          <a:effectLst/>
                          <a:latin typeface="Calibri" panose="020F0502020204030204" pitchFamily="34" charset="0"/>
                        </a:rPr>
                        <a:t>MDS karyotype)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 (14)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26 (46)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19 (33)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 (22)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18 (40)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 (16)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 (22)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694824592"/>
                  </a:ext>
                </a:extLst>
              </a:tr>
              <a:tr h="19630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Prior HMA therapy,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17 (30)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13 (29)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19630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Prior anthracycline,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482786843"/>
                  </a:ext>
                </a:extLst>
              </a:tr>
              <a:tr h="33370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LVEF evaluable, 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63.3 (54-75)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62.0 (55-78)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613061673"/>
                  </a:ext>
                </a:extLst>
              </a:tr>
              <a:tr h="33370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GLS evaluable, 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(range: min, max)</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-21.3 (-26, -12)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-21.1 (-26, -12)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281443288"/>
                  </a:ext>
                </a:extLst>
              </a:tr>
            </a:tbl>
          </a:graphicData>
        </a:graphic>
      </p:graphicFrame>
      <p:graphicFrame>
        <p:nvGraphicFramePr>
          <p:cNvPr id="4" name="Group 3">
            <a:extLst>
              <a:ext uri="{FF2B5EF4-FFF2-40B4-BE49-F238E27FC236}">
                <a16:creationId xmlns:a16="http://schemas.microsoft.com/office/drawing/2014/main" id="{60699133-41EC-AC2A-114D-A3247D4F2B4E}"/>
              </a:ext>
            </a:extLst>
          </p:cNvPr>
          <p:cNvGraphicFramePr>
            <a:graphicFrameLocks/>
          </p:cNvGraphicFramePr>
          <p:nvPr>
            <p:extLst>
              <p:ext uri="{D42A27DB-BD31-4B8C-83A1-F6EECF244321}">
                <p14:modId xmlns:p14="http://schemas.microsoft.com/office/powerpoint/2010/main" val="2224054205"/>
              </p:ext>
            </p:extLst>
          </p:nvPr>
        </p:nvGraphicFramePr>
        <p:xfrm>
          <a:off x="6364408" y="1431238"/>
          <a:ext cx="5141792" cy="2195944"/>
        </p:xfrm>
        <a:graphic>
          <a:graphicData uri="http://schemas.openxmlformats.org/drawingml/2006/table">
            <a:tbl>
              <a:tblPr/>
              <a:tblGrid>
                <a:gridCol w="2268154">
                  <a:extLst>
                    <a:ext uri="{9D8B030D-6E8A-4147-A177-3AD203B41FA5}">
                      <a16:colId xmlns:a16="http://schemas.microsoft.com/office/drawing/2014/main" val="20000"/>
                    </a:ext>
                  </a:extLst>
                </a:gridCol>
                <a:gridCol w="1436819">
                  <a:extLst>
                    <a:ext uri="{9D8B030D-6E8A-4147-A177-3AD203B41FA5}">
                      <a16:colId xmlns:a16="http://schemas.microsoft.com/office/drawing/2014/main" val="20002"/>
                    </a:ext>
                  </a:extLst>
                </a:gridCol>
                <a:gridCol w="1436819">
                  <a:extLst>
                    <a:ext uri="{9D8B030D-6E8A-4147-A177-3AD203B41FA5}">
                      <a16:colId xmlns:a16="http://schemas.microsoft.com/office/drawing/2014/main" val="3827308580"/>
                    </a:ext>
                  </a:extLst>
                </a:gridCol>
              </a:tblGrid>
              <a:tr h="23614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1400" b="1" i="0" u="none" strike="noStrike" cap="none" normalizeH="0" baseline="0" dirty="0">
                          <a:ln>
                            <a:noFill/>
                          </a:ln>
                          <a:solidFill>
                            <a:schemeClr val="tx1"/>
                          </a:solidFill>
                          <a:effectLst/>
                          <a:latin typeface="Calibri" panose="020F0502020204030204" pitchFamily="34" charset="0"/>
                        </a:rPr>
                        <a:t>Characteristic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lumMod val="75000"/>
                        <a:lumOff val="2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CPX-351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57)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7+3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45)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42505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Treatment received,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First induction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Second induction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First consolidation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Second consolidation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57 (100)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18 (32)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27 (47)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 (18)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45 (100)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25 (56)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14 (31)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367118993"/>
                  </a:ext>
                </a:extLst>
              </a:tr>
              <a:tr h="51951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cumulative dose of daunorubicin, mg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376.5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(199-607)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600.0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(282-914)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694824592"/>
                  </a:ext>
                </a:extLst>
              </a:tr>
            </a:tbl>
          </a:graphicData>
        </a:graphic>
      </p:graphicFrame>
      <p:sp>
        <p:nvSpPr>
          <p:cNvPr id="5" name="TextBox 4">
            <a:extLst>
              <a:ext uri="{FF2B5EF4-FFF2-40B4-BE49-F238E27FC236}">
                <a16:creationId xmlns:a16="http://schemas.microsoft.com/office/drawing/2014/main" id="{E46BDC04-EF5D-4B6B-30DF-637CC92161A3}"/>
              </a:ext>
            </a:extLst>
          </p:cNvPr>
          <p:cNvSpPr txBox="1"/>
          <p:nvPr/>
        </p:nvSpPr>
        <p:spPr bwMode="auto">
          <a:xfrm>
            <a:off x="6364408" y="3929004"/>
            <a:ext cx="546021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285750" indent="-285750" algn="l">
              <a:lnSpc>
                <a:spcPct val="100000"/>
              </a:lnSpc>
              <a:spcBef>
                <a:spcPct val="50000"/>
              </a:spcBef>
              <a:spcAft>
                <a:spcPct val="0"/>
              </a:spcAft>
              <a:buClrTx/>
              <a:buFont typeface="Wingdings" pitchFamily="2" charset="2"/>
              <a:buChar char="§"/>
            </a:pPr>
            <a:r>
              <a:rPr lang="en-US" b="0" dirty="0">
                <a:solidFill>
                  <a:schemeClr val="bg1"/>
                </a:solidFill>
                <a:latin typeface="Calibri" panose="020F0502020204030204" pitchFamily="34" charset="0"/>
              </a:rPr>
              <a:t>Median cumulative dose of daunorubicin was lower for patients receiving CPX-351 vs 7+3</a:t>
            </a:r>
          </a:p>
        </p:txBody>
      </p:sp>
    </p:spTree>
    <p:extLst>
      <p:ext uri="{BB962C8B-B14F-4D97-AF65-F5344CB8AC3E}">
        <p14:creationId xmlns:p14="http://schemas.microsoft.com/office/powerpoint/2010/main" val="37172494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CPX-351 vs 7+3 Cardiotoxicity: Percentage of </a:t>
            </a:r>
            <a:br>
              <a:rPr lang="en-US" dirty="0"/>
            </a:br>
            <a:r>
              <a:rPr lang="en-US" dirty="0"/>
              <a:t>Patients With LVEF &lt;53% and GLS &lt;18%</a:t>
            </a:r>
            <a:endParaRPr lang="en-US" altLang="en-US" dirty="0"/>
          </a:p>
        </p:txBody>
      </p:sp>
      <p:sp>
        <p:nvSpPr>
          <p:cNvPr id="2" name="Text Box 11">
            <a:extLst>
              <a:ext uri="{FF2B5EF4-FFF2-40B4-BE49-F238E27FC236}">
                <a16:creationId xmlns:a16="http://schemas.microsoft.com/office/drawing/2014/main" id="{6A7A495F-03FC-4A24-FEA9-4FDD1DC8AEBD}"/>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Mitchell. ASCO 2023. Abstr 7029. Reproduced with permission.</a:t>
            </a:r>
          </a:p>
        </p:txBody>
      </p:sp>
      <p:sp>
        <p:nvSpPr>
          <p:cNvPr id="4" name="Rectangle 3">
            <a:extLst>
              <a:ext uri="{FF2B5EF4-FFF2-40B4-BE49-F238E27FC236}">
                <a16:creationId xmlns:a16="http://schemas.microsoft.com/office/drawing/2014/main" id="{A4D12C13-C1DB-2229-4154-8E6557953AA3}"/>
              </a:ext>
            </a:extLst>
          </p:cNvPr>
          <p:cNvSpPr>
            <a:spLocks noGrp="1" noChangeArrowheads="1"/>
          </p:cNvSpPr>
          <p:nvPr>
            <p:ph idx="1"/>
          </p:nvPr>
        </p:nvSpPr>
        <p:spPr>
          <a:xfrm>
            <a:off x="604675" y="5421086"/>
            <a:ext cx="10877529" cy="742646"/>
          </a:xfrm>
        </p:spPr>
        <p:txBody>
          <a:bodyPr/>
          <a:lstStyle/>
          <a:p>
            <a:r>
              <a:rPr lang="en-US" altLang="en-US" sz="2000" dirty="0"/>
              <a:t>Proportion of patients with LVEF &lt;53% or GLS &lt;18% lower with CPX-351 vs 7+3 at both follow-ups</a:t>
            </a:r>
          </a:p>
        </p:txBody>
      </p:sp>
      <p:sp>
        <p:nvSpPr>
          <p:cNvPr id="5" name="TextBox 4">
            <a:extLst>
              <a:ext uri="{FF2B5EF4-FFF2-40B4-BE49-F238E27FC236}">
                <a16:creationId xmlns:a16="http://schemas.microsoft.com/office/drawing/2014/main" id="{2BC3AC03-386B-0F1E-1FA0-9D65F7EC072A}"/>
              </a:ext>
            </a:extLst>
          </p:cNvPr>
          <p:cNvSpPr txBox="1"/>
          <p:nvPr/>
        </p:nvSpPr>
        <p:spPr bwMode="auto">
          <a:xfrm>
            <a:off x="3113314" y="1540691"/>
            <a:ext cx="11828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dirty="0">
                <a:solidFill>
                  <a:schemeClr val="bg1"/>
                </a:solidFill>
                <a:latin typeface="Calibri" panose="020F0502020204030204" pitchFamily="34" charset="0"/>
              </a:rPr>
              <a:t>LVEF &lt;53%</a:t>
            </a:r>
          </a:p>
        </p:txBody>
      </p:sp>
      <p:sp>
        <p:nvSpPr>
          <p:cNvPr id="6" name="TextBox 5">
            <a:extLst>
              <a:ext uri="{FF2B5EF4-FFF2-40B4-BE49-F238E27FC236}">
                <a16:creationId xmlns:a16="http://schemas.microsoft.com/office/drawing/2014/main" id="{847F3DBE-5EE4-20E6-2348-6B1FCE6CE6C9}"/>
              </a:ext>
            </a:extLst>
          </p:cNvPr>
          <p:cNvSpPr txBox="1"/>
          <p:nvPr/>
        </p:nvSpPr>
        <p:spPr bwMode="auto">
          <a:xfrm>
            <a:off x="8697686" y="1540691"/>
            <a:ext cx="110959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dirty="0">
                <a:solidFill>
                  <a:schemeClr val="bg1"/>
                </a:solidFill>
                <a:latin typeface="Calibri" panose="020F0502020204030204" pitchFamily="34" charset="0"/>
              </a:rPr>
              <a:t>GLS &lt;18%</a:t>
            </a:r>
          </a:p>
        </p:txBody>
      </p:sp>
      <p:sp>
        <p:nvSpPr>
          <p:cNvPr id="7" name="TextBox 6">
            <a:extLst>
              <a:ext uri="{FF2B5EF4-FFF2-40B4-BE49-F238E27FC236}">
                <a16:creationId xmlns:a16="http://schemas.microsoft.com/office/drawing/2014/main" id="{459E0F78-2C8B-647C-9C69-CF15783CAB06}"/>
              </a:ext>
            </a:extLst>
          </p:cNvPr>
          <p:cNvSpPr txBox="1"/>
          <p:nvPr/>
        </p:nvSpPr>
        <p:spPr bwMode="auto">
          <a:xfrm rot="16200000">
            <a:off x="47089" y="3419578"/>
            <a:ext cx="1544643" cy="369332"/>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Patients (%)</a:t>
            </a:r>
          </a:p>
        </p:txBody>
      </p:sp>
      <p:sp>
        <p:nvSpPr>
          <p:cNvPr id="8" name="TextBox 7">
            <a:extLst>
              <a:ext uri="{FF2B5EF4-FFF2-40B4-BE49-F238E27FC236}">
                <a16:creationId xmlns:a16="http://schemas.microsoft.com/office/drawing/2014/main" id="{7483EF4B-8B4C-99F5-B2A9-114ED467B5B0}"/>
              </a:ext>
            </a:extLst>
          </p:cNvPr>
          <p:cNvSpPr txBox="1"/>
          <p:nvPr/>
        </p:nvSpPr>
        <p:spPr bwMode="auto">
          <a:xfrm>
            <a:off x="2547257" y="5044985"/>
            <a:ext cx="2581553" cy="369332"/>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Follow-up Period</a:t>
            </a:r>
          </a:p>
        </p:txBody>
      </p:sp>
      <p:sp>
        <p:nvSpPr>
          <p:cNvPr id="9" name="TextBox 8">
            <a:extLst>
              <a:ext uri="{FF2B5EF4-FFF2-40B4-BE49-F238E27FC236}">
                <a16:creationId xmlns:a16="http://schemas.microsoft.com/office/drawing/2014/main" id="{0AFAA06A-594D-A000-1F50-FABB941B5F9B}"/>
              </a:ext>
            </a:extLst>
          </p:cNvPr>
          <p:cNvSpPr txBox="1"/>
          <p:nvPr/>
        </p:nvSpPr>
        <p:spPr bwMode="auto">
          <a:xfrm>
            <a:off x="8109857" y="5044985"/>
            <a:ext cx="2581553" cy="369332"/>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Follow-up Period</a:t>
            </a:r>
          </a:p>
        </p:txBody>
      </p:sp>
      <p:sp>
        <p:nvSpPr>
          <p:cNvPr id="10" name="TextBox 9">
            <a:extLst>
              <a:ext uri="{FF2B5EF4-FFF2-40B4-BE49-F238E27FC236}">
                <a16:creationId xmlns:a16="http://schemas.microsoft.com/office/drawing/2014/main" id="{9D4BEEC4-AD32-C809-B70E-A19509A19674}"/>
              </a:ext>
            </a:extLst>
          </p:cNvPr>
          <p:cNvSpPr txBox="1"/>
          <p:nvPr/>
        </p:nvSpPr>
        <p:spPr bwMode="auto">
          <a:xfrm rot="16200000">
            <a:off x="5173478" y="3035434"/>
            <a:ext cx="2581553" cy="369332"/>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endParaRPr lang="en-US" dirty="0">
              <a:solidFill>
                <a:schemeClr val="bg1"/>
              </a:solidFill>
              <a:latin typeface="Calibri" panose="020F0502020204030204" pitchFamily="34" charset="0"/>
            </a:endParaRPr>
          </a:p>
        </p:txBody>
      </p:sp>
      <p:grpSp>
        <p:nvGrpSpPr>
          <p:cNvPr id="17" name="Group 16">
            <a:extLst>
              <a:ext uri="{FF2B5EF4-FFF2-40B4-BE49-F238E27FC236}">
                <a16:creationId xmlns:a16="http://schemas.microsoft.com/office/drawing/2014/main" id="{F07E2631-2DE5-0FCE-8595-DBB28874B9F4}"/>
              </a:ext>
            </a:extLst>
          </p:cNvPr>
          <p:cNvGrpSpPr/>
          <p:nvPr/>
        </p:nvGrpSpPr>
        <p:grpSpPr>
          <a:xfrm>
            <a:off x="5118214" y="1929323"/>
            <a:ext cx="1955573" cy="369332"/>
            <a:chOff x="3673195" y="2301766"/>
            <a:chExt cx="1955573" cy="369332"/>
          </a:xfrm>
        </p:grpSpPr>
        <p:grpSp>
          <p:nvGrpSpPr>
            <p:cNvPr id="13" name="Group 12">
              <a:extLst>
                <a:ext uri="{FF2B5EF4-FFF2-40B4-BE49-F238E27FC236}">
                  <a16:creationId xmlns:a16="http://schemas.microsoft.com/office/drawing/2014/main" id="{62BA6AD0-D788-4795-393C-9AABBDB6EEF0}"/>
                </a:ext>
              </a:extLst>
            </p:cNvPr>
            <p:cNvGrpSpPr/>
            <p:nvPr/>
          </p:nvGrpSpPr>
          <p:grpSpPr>
            <a:xfrm>
              <a:off x="3673195" y="2301766"/>
              <a:ext cx="1127640" cy="369332"/>
              <a:chOff x="3673195" y="2301766"/>
              <a:chExt cx="1127640" cy="369332"/>
            </a:xfrm>
          </p:grpSpPr>
          <p:sp>
            <p:nvSpPr>
              <p:cNvPr id="11" name="TextBox 10">
                <a:extLst>
                  <a:ext uri="{FF2B5EF4-FFF2-40B4-BE49-F238E27FC236}">
                    <a16:creationId xmlns:a16="http://schemas.microsoft.com/office/drawing/2014/main" id="{1F166D8E-F319-0D0B-375C-1586617836F9}"/>
                  </a:ext>
                </a:extLst>
              </p:cNvPr>
              <p:cNvSpPr txBox="1"/>
              <p:nvPr/>
            </p:nvSpPr>
            <p:spPr bwMode="auto">
              <a:xfrm>
                <a:off x="3836276" y="2301766"/>
                <a:ext cx="96455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CPX-351</a:t>
                </a:r>
              </a:p>
            </p:txBody>
          </p:sp>
          <p:sp>
            <p:nvSpPr>
              <p:cNvPr id="12" name="Rectangle 11">
                <a:extLst>
                  <a:ext uri="{FF2B5EF4-FFF2-40B4-BE49-F238E27FC236}">
                    <a16:creationId xmlns:a16="http://schemas.microsoft.com/office/drawing/2014/main" id="{DBD5FD2E-13F0-B6C8-D5A5-8AA84FBD2ECC}"/>
                  </a:ext>
                </a:extLst>
              </p:cNvPr>
              <p:cNvSpPr/>
              <p:nvPr/>
            </p:nvSpPr>
            <p:spPr bwMode="auto">
              <a:xfrm>
                <a:off x="3673195" y="2391839"/>
                <a:ext cx="189186" cy="18918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4" name="Group 13">
              <a:extLst>
                <a:ext uri="{FF2B5EF4-FFF2-40B4-BE49-F238E27FC236}">
                  <a16:creationId xmlns:a16="http://schemas.microsoft.com/office/drawing/2014/main" id="{A6B80C5E-BAAE-2E2D-05A6-BE8B66DFB9B2}"/>
                </a:ext>
              </a:extLst>
            </p:cNvPr>
            <p:cNvGrpSpPr/>
            <p:nvPr/>
          </p:nvGrpSpPr>
          <p:grpSpPr>
            <a:xfrm>
              <a:off x="4931566" y="2301766"/>
              <a:ext cx="697202" cy="369332"/>
              <a:chOff x="3673195" y="2301766"/>
              <a:chExt cx="697202" cy="369332"/>
            </a:xfrm>
          </p:grpSpPr>
          <p:sp>
            <p:nvSpPr>
              <p:cNvPr id="15" name="TextBox 14">
                <a:extLst>
                  <a:ext uri="{FF2B5EF4-FFF2-40B4-BE49-F238E27FC236}">
                    <a16:creationId xmlns:a16="http://schemas.microsoft.com/office/drawing/2014/main" id="{2CB72CFA-A29C-BDD8-B3FF-ACA08C1AB5FE}"/>
                  </a:ext>
                </a:extLst>
              </p:cNvPr>
              <p:cNvSpPr txBox="1"/>
              <p:nvPr/>
            </p:nvSpPr>
            <p:spPr bwMode="auto">
              <a:xfrm>
                <a:off x="3836276" y="2301766"/>
                <a:ext cx="53412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7+3</a:t>
                </a:r>
              </a:p>
            </p:txBody>
          </p:sp>
          <p:sp>
            <p:nvSpPr>
              <p:cNvPr id="16" name="Rectangle 15">
                <a:extLst>
                  <a:ext uri="{FF2B5EF4-FFF2-40B4-BE49-F238E27FC236}">
                    <a16:creationId xmlns:a16="http://schemas.microsoft.com/office/drawing/2014/main" id="{DFF87AF4-E1BF-8C5F-BE02-C400B793E9E2}"/>
                  </a:ext>
                </a:extLst>
              </p:cNvPr>
              <p:cNvSpPr/>
              <p:nvPr/>
            </p:nvSpPr>
            <p:spPr bwMode="auto">
              <a:xfrm>
                <a:off x="3673195" y="2391839"/>
                <a:ext cx="189186" cy="18918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grpSp>
        <p:nvGrpSpPr>
          <p:cNvPr id="18" name="Group 17">
            <a:extLst>
              <a:ext uri="{FF2B5EF4-FFF2-40B4-BE49-F238E27FC236}">
                <a16:creationId xmlns:a16="http://schemas.microsoft.com/office/drawing/2014/main" id="{40625441-64A8-EB8F-00F3-E8413F7E9DA9}"/>
              </a:ext>
            </a:extLst>
          </p:cNvPr>
          <p:cNvGrpSpPr/>
          <p:nvPr/>
        </p:nvGrpSpPr>
        <p:grpSpPr>
          <a:xfrm>
            <a:off x="6554760" y="2333624"/>
            <a:ext cx="418704" cy="2550795"/>
            <a:chOff x="1130731" y="2021530"/>
            <a:chExt cx="418704" cy="3292077"/>
          </a:xfrm>
        </p:grpSpPr>
        <p:sp>
          <p:nvSpPr>
            <p:cNvPr id="19" name="TextBox 18">
              <a:extLst>
                <a:ext uri="{FF2B5EF4-FFF2-40B4-BE49-F238E27FC236}">
                  <a16:creationId xmlns:a16="http://schemas.microsoft.com/office/drawing/2014/main" id="{6EB0A8DD-E9CA-2141-15AC-326D0A0BF0F7}"/>
                </a:ext>
              </a:extLst>
            </p:cNvPr>
            <p:cNvSpPr txBox="1"/>
            <p:nvPr/>
          </p:nvSpPr>
          <p:spPr bwMode="auto">
            <a:xfrm>
              <a:off x="1130731" y="2321515"/>
              <a:ext cx="418704" cy="546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35</a:t>
              </a:r>
            </a:p>
          </p:txBody>
        </p:sp>
        <p:sp>
          <p:nvSpPr>
            <p:cNvPr id="20" name="TextBox 19">
              <a:extLst>
                <a:ext uri="{FF2B5EF4-FFF2-40B4-BE49-F238E27FC236}">
                  <a16:creationId xmlns:a16="http://schemas.microsoft.com/office/drawing/2014/main" id="{BA8BBA5B-B122-3AAA-D73C-567228BEB4F0}"/>
                </a:ext>
              </a:extLst>
            </p:cNvPr>
            <p:cNvSpPr txBox="1"/>
            <p:nvPr/>
          </p:nvSpPr>
          <p:spPr bwMode="auto">
            <a:xfrm>
              <a:off x="1130731" y="2684698"/>
              <a:ext cx="418704" cy="546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21" name="TextBox 20">
              <a:extLst>
                <a:ext uri="{FF2B5EF4-FFF2-40B4-BE49-F238E27FC236}">
                  <a16:creationId xmlns:a16="http://schemas.microsoft.com/office/drawing/2014/main" id="{B208BC65-524F-9A98-9C10-1F256FA8D9C9}"/>
                </a:ext>
              </a:extLst>
            </p:cNvPr>
            <p:cNvSpPr txBox="1"/>
            <p:nvPr/>
          </p:nvSpPr>
          <p:spPr bwMode="auto">
            <a:xfrm>
              <a:off x="1130731" y="3023550"/>
              <a:ext cx="418704" cy="546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25</a:t>
              </a:r>
            </a:p>
          </p:txBody>
        </p:sp>
        <p:sp>
          <p:nvSpPr>
            <p:cNvPr id="22" name="TextBox 21">
              <a:extLst>
                <a:ext uri="{FF2B5EF4-FFF2-40B4-BE49-F238E27FC236}">
                  <a16:creationId xmlns:a16="http://schemas.microsoft.com/office/drawing/2014/main" id="{D4FDF277-AE82-2132-2598-73390916E62B}"/>
                </a:ext>
              </a:extLst>
            </p:cNvPr>
            <p:cNvSpPr txBox="1"/>
            <p:nvPr/>
          </p:nvSpPr>
          <p:spPr bwMode="auto">
            <a:xfrm>
              <a:off x="1130731" y="3386734"/>
              <a:ext cx="418704" cy="546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23" name="TextBox 22">
              <a:extLst>
                <a:ext uri="{FF2B5EF4-FFF2-40B4-BE49-F238E27FC236}">
                  <a16:creationId xmlns:a16="http://schemas.microsoft.com/office/drawing/2014/main" id="{2A585BA8-EE7F-C1CB-79FE-A260C5903777}"/>
                </a:ext>
              </a:extLst>
            </p:cNvPr>
            <p:cNvSpPr txBox="1"/>
            <p:nvPr/>
          </p:nvSpPr>
          <p:spPr bwMode="auto">
            <a:xfrm>
              <a:off x="1130731" y="3724696"/>
              <a:ext cx="418704" cy="546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15</a:t>
              </a:r>
            </a:p>
          </p:txBody>
        </p:sp>
        <p:sp>
          <p:nvSpPr>
            <p:cNvPr id="24" name="TextBox 23">
              <a:extLst>
                <a:ext uri="{FF2B5EF4-FFF2-40B4-BE49-F238E27FC236}">
                  <a16:creationId xmlns:a16="http://schemas.microsoft.com/office/drawing/2014/main" id="{739FE0E0-9516-7D08-13CC-EC234D4B1813}"/>
                </a:ext>
              </a:extLst>
            </p:cNvPr>
            <p:cNvSpPr txBox="1"/>
            <p:nvPr/>
          </p:nvSpPr>
          <p:spPr bwMode="auto">
            <a:xfrm>
              <a:off x="1130731" y="4087879"/>
              <a:ext cx="418704" cy="546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p>
          </p:txBody>
        </p:sp>
        <p:sp>
          <p:nvSpPr>
            <p:cNvPr id="25" name="TextBox 24">
              <a:extLst>
                <a:ext uri="{FF2B5EF4-FFF2-40B4-BE49-F238E27FC236}">
                  <a16:creationId xmlns:a16="http://schemas.microsoft.com/office/drawing/2014/main" id="{303639F7-1694-0056-0CA8-0EC85173A7B1}"/>
                </a:ext>
              </a:extLst>
            </p:cNvPr>
            <p:cNvSpPr txBox="1"/>
            <p:nvPr/>
          </p:nvSpPr>
          <p:spPr bwMode="auto">
            <a:xfrm>
              <a:off x="1247750" y="4438160"/>
              <a:ext cx="301685" cy="546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5</a:t>
              </a:r>
            </a:p>
          </p:txBody>
        </p:sp>
        <p:sp>
          <p:nvSpPr>
            <p:cNvPr id="26" name="TextBox 25">
              <a:extLst>
                <a:ext uri="{FF2B5EF4-FFF2-40B4-BE49-F238E27FC236}">
                  <a16:creationId xmlns:a16="http://schemas.microsoft.com/office/drawing/2014/main" id="{EE1B665E-568E-3468-96AA-100E28A3B814}"/>
                </a:ext>
              </a:extLst>
            </p:cNvPr>
            <p:cNvSpPr txBox="1"/>
            <p:nvPr/>
          </p:nvSpPr>
          <p:spPr bwMode="auto">
            <a:xfrm>
              <a:off x="1247750" y="4767305"/>
              <a:ext cx="301685" cy="546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44" name="TextBox 43">
              <a:extLst>
                <a:ext uri="{FF2B5EF4-FFF2-40B4-BE49-F238E27FC236}">
                  <a16:creationId xmlns:a16="http://schemas.microsoft.com/office/drawing/2014/main" id="{ACB67C54-B5D1-8AC1-9E51-A7098D5A8A29}"/>
                </a:ext>
              </a:extLst>
            </p:cNvPr>
            <p:cNvSpPr txBox="1"/>
            <p:nvPr/>
          </p:nvSpPr>
          <p:spPr bwMode="auto">
            <a:xfrm>
              <a:off x="1130731" y="2021530"/>
              <a:ext cx="418704" cy="475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grpSp>
      <p:sp>
        <p:nvSpPr>
          <p:cNvPr id="27" name="Freeform: Shape 26">
            <a:extLst>
              <a:ext uri="{FF2B5EF4-FFF2-40B4-BE49-F238E27FC236}">
                <a16:creationId xmlns:a16="http://schemas.microsoft.com/office/drawing/2014/main" id="{E2C33A1C-3B08-3927-8622-6D081FF3BE40}"/>
              </a:ext>
            </a:extLst>
          </p:cNvPr>
          <p:cNvSpPr/>
          <p:nvPr/>
        </p:nvSpPr>
        <p:spPr bwMode="auto">
          <a:xfrm rot="10800000" flipH="1">
            <a:off x="6994101" y="2512193"/>
            <a:ext cx="4650212" cy="2131243"/>
          </a:xfrm>
          <a:custGeom>
            <a:avLst/>
            <a:gdLst>
              <a:gd name="connsiteX0" fmla="*/ 0 w 4396740"/>
              <a:gd name="connsiteY0" fmla="*/ 1737360 h 1737360"/>
              <a:gd name="connsiteX1" fmla="*/ 0 w 4396740"/>
              <a:gd name="connsiteY1" fmla="*/ 0 h 1737360"/>
              <a:gd name="connsiteX2" fmla="*/ 4396740 w 4396740"/>
              <a:gd name="connsiteY2" fmla="*/ 0 h 1737360"/>
            </a:gdLst>
            <a:ahLst/>
            <a:cxnLst>
              <a:cxn ang="0">
                <a:pos x="connsiteX0" y="connsiteY0"/>
              </a:cxn>
              <a:cxn ang="0">
                <a:pos x="connsiteX1" y="connsiteY1"/>
              </a:cxn>
              <a:cxn ang="0">
                <a:pos x="connsiteX2" y="connsiteY2"/>
              </a:cxn>
            </a:cxnLst>
            <a:rect l="l" t="t" r="r" b="b"/>
            <a:pathLst>
              <a:path w="4396740" h="1737360">
                <a:moveTo>
                  <a:pt x="0" y="1737360"/>
                </a:moveTo>
                <a:lnTo>
                  <a:pt x="0" y="0"/>
                </a:lnTo>
                <a:lnTo>
                  <a:pt x="4396740" y="0"/>
                </a:lnTo>
              </a:path>
            </a:pathLst>
          </a:custGeom>
          <a:noFill/>
          <a:ln w="28575">
            <a:solidFill>
              <a:schemeClr val="bg1"/>
            </a:solidFill>
            <a:miter lim="800000"/>
            <a:headEnd/>
            <a:tailEnd/>
          </a:ln>
        </p:spPr>
        <p:txBody>
          <a:bodyPr rtlCol="0" anchor="ctr"/>
          <a:lstStyle/>
          <a:p>
            <a:pPr algn="ctr"/>
            <a:endParaRPr lang="en-US"/>
          </a:p>
        </p:txBody>
      </p:sp>
      <p:grpSp>
        <p:nvGrpSpPr>
          <p:cNvPr id="28" name="Group 27">
            <a:extLst>
              <a:ext uri="{FF2B5EF4-FFF2-40B4-BE49-F238E27FC236}">
                <a16:creationId xmlns:a16="http://schemas.microsoft.com/office/drawing/2014/main" id="{0F4A5716-4B9C-0CCB-7747-2F32A59EA19A}"/>
              </a:ext>
            </a:extLst>
          </p:cNvPr>
          <p:cNvGrpSpPr/>
          <p:nvPr/>
        </p:nvGrpSpPr>
        <p:grpSpPr>
          <a:xfrm>
            <a:off x="6910388" y="2512193"/>
            <a:ext cx="100012" cy="2131242"/>
            <a:chOff x="1189450" y="2170119"/>
            <a:chExt cx="580765" cy="2784056"/>
          </a:xfrm>
        </p:grpSpPr>
        <p:cxnSp>
          <p:nvCxnSpPr>
            <p:cNvPr id="29" name="Straight Connector 28">
              <a:extLst>
                <a:ext uri="{FF2B5EF4-FFF2-40B4-BE49-F238E27FC236}">
                  <a16:creationId xmlns:a16="http://schemas.microsoft.com/office/drawing/2014/main" id="{4194DEE9-6535-8A92-EB43-8177CF29DB4B}"/>
                </a:ext>
              </a:extLst>
            </p:cNvPr>
            <p:cNvCxnSpPr>
              <a:cxnSpLocks/>
            </p:cNvCxnSpPr>
            <p:nvPr/>
          </p:nvCxnSpPr>
          <p:spPr bwMode="auto">
            <a:xfrm>
              <a:off x="1189450" y="2515435"/>
              <a:ext cx="580765" cy="0"/>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6B07B1DC-027D-B628-BB4F-40B1F20901E5}"/>
                </a:ext>
              </a:extLst>
            </p:cNvPr>
            <p:cNvCxnSpPr>
              <a:cxnSpLocks/>
            </p:cNvCxnSpPr>
            <p:nvPr/>
          </p:nvCxnSpPr>
          <p:spPr bwMode="auto">
            <a:xfrm>
              <a:off x="1189450" y="2872495"/>
              <a:ext cx="580765" cy="0"/>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975AB219-CDBC-DF2C-C2DC-5E3DE780F515}"/>
                </a:ext>
              </a:extLst>
            </p:cNvPr>
            <p:cNvCxnSpPr>
              <a:cxnSpLocks/>
            </p:cNvCxnSpPr>
            <p:nvPr/>
          </p:nvCxnSpPr>
          <p:spPr bwMode="auto">
            <a:xfrm>
              <a:off x="1189450" y="3225047"/>
              <a:ext cx="580765" cy="0"/>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1A0359CA-1C5E-E31F-7ADC-40A80784417C}"/>
                </a:ext>
              </a:extLst>
            </p:cNvPr>
            <p:cNvCxnSpPr>
              <a:cxnSpLocks/>
            </p:cNvCxnSpPr>
            <p:nvPr/>
          </p:nvCxnSpPr>
          <p:spPr bwMode="auto">
            <a:xfrm>
              <a:off x="1189450" y="3582107"/>
              <a:ext cx="580765" cy="0"/>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070D6A09-E0F6-C0CF-1011-7F97EA131990}"/>
                </a:ext>
              </a:extLst>
            </p:cNvPr>
            <p:cNvCxnSpPr>
              <a:cxnSpLocks/>
            </p:cNvCxnSpPr>
            <p:nvPr/>
          </p:nvCxnSpPr>
          <p:spPr bwMode="auto">
            <a:xfrm>
              <a:off x="1189450" y="3915610"/>
              <a:ext cx="580765" cy="0"/>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0C6041EB-18EC-CB0C-22DD-C59963EB5FE4}"/>
                </a:ext>
              </a:extLst>
            </p:cNvPr>
            <p:cNvCxnSpPr>
              <a:cxnSpLocks/>
            </p:cNvCxnSpPr>
            <p:nvPr/>
          </p:nvCxnSpPr>
          <p:spPr bwMode="auto">
            <a:xfrm>
              <a:off x="1189450" y="4272670"/>
              <a:ext cx="580765" cy="0"/>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F1F4B793-BC80-BC73-EF2D-D55980478C13}"/>
                </a:ext>
              </a:extLst>
            </p:cNvPr>
            <p:cNvCxnSpPr>
              <a:cxnSpLocks/>
            </p:cNvCxnSpPr>
            <p:nvPr/>
          </p:nvCxnSpPr>
          <p:spPr bwMode="auto">
            <a:xfrm>
              <a:off x="1189450" y="4597115"/>
              <a:ext cx="580765" cy="0"/>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77084125-5ED4-2C8F-D505-B4758470F46B}"/>
                </a:ext>
              </a:extLst>
            </p:cNvPr>
            <p:cNvCxnSpPr>
              <a:cxnSpLocks/>
            </p:cNvCxnSpPr>
            <p:nvPr/>
          </p:nvCxnSpPr>
          <p:spPr bwMode="auto">
            <a:xfrm>
              <a:off x="1189450" y="4954175"/>
              <a:ext cx="580765" cy="0"/>
            </a:xfrm>
            <a:prstGeom prst="line">
              <a:avLst/>
            </a:prstGeom>
            <a:noFill/>
            <a:ln w="28575" cap="flat" cmpd="sng" algn="ctr">
              <a:solidFill>
                <a:schemeClr val="bg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5B494359-1557-3627-7911-F894955ED7FE}"/>
                </a:ext>
              </a:extLst>
            </p:cNvPr>
            <p:cNvCxnSpPr>
              <a:cxnSpLocks/>
            </p:cNvCxnSpPr>
            <p:nvPr/>
          </p:nvCxnSpPr>
          <p:spPr bwMode="auto">
            <a:xfrm>
              <a:off x="1189450" y="2170119"/>
              <a:ext cx="580765" cy="0"/>
            </a:xfrm>
            <a:prstGeom prst="line">
              <a:avLst/>
            </a:prstGeom>
            <a:noFill/>
            <a:ln w="28575" cap="flat" cmpd="sng" algn="ctr">
              <a:solidFill>
                <a:schemeClr val="bg1"/>
              </a:solidFill>
              <a:prstDash val="solid"/>
              <a:round/>
              <a:headEnd type="none" w="med" len="med"/>
              <a:tailEnd type="none" w="med" len="med"/>
            </a:ln>
            <a:effectLst/>
          </p:spPr>
        </p:cxnSp>
      </p:grpSp>
      <p:sp>
        <p:nvSpPr>
          <p:cNvPr id="37" name="TextBox 36">
            <a:extLst>
              <a:ext uri="{FF2B5EF4-FFF2-40B4-BE49-F238E27FC236}">
                <a16:creationId xmlns:a16="http://schemas.microsoft.com/office/drawing/2014/main" id="{0D84E6DA-2ABB-DB0B-70DD-946960ED2786}"/>
              </a:ext>
            </a:extLst>
          </p:cNvPr>
          <p:cNvSpPr txBox="1"/>
          <p:nvPr/>
        </p:nvSpPr>
        <p:spPr bwMode="auto">
          <a:xfrm>
            <a:off x="7109313" y="4601372"/>
            <a:ext cx="128509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Follow-up 1</a:t>
            </a:r>
          </a:p>
        </p:txBody>
      </p:sp>
      <p:sp>
        <p:nvSpPr>
          <p:cNvPr id="38" name="TextBox 37">
            <a:extLst>
              <a:ext uri="{FF2B5EF4-FFF2-40B4-BE49-F238E27FC236}">
                <a16:creationId xmlns:a16="http://schemas.microsoft.com/office/drawing/2014/main" id="{E7DBF514-6E7F-021C-EC70-39A05CC25C8A}"/>
              </a:ext>
            </a:extLst>
          </p:cNvPr>
          <p:cNvSpPr txBox="1"/>
          <p:nvPr/>
        </p:nvSpPr>
        <p:spPr bwMode="auto">
          <a:xfrm>
            <a:off x="7158587" y="3163976"/>
            <a:ext cx="5934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21.1</a:t>
            </a:r>
          </a:p>
        </p:txBody>
      </p:sp>
      <p:sp>
        <p:nvSpPr>
          <p:cNvPr id="39" name="TextBox 38">
            <a:extLst>
              <a:ext uri="{FF2B5EF4-FFF2-40B4-BE49-F238E27FC236}">
                <a16:creationId xmlns:a16="http://schemas.microsoft.com/office/drawing/2014/main" id="{A6EA884D-058B-48B4-ABBD-6A8319829EDC}"/>
              </a:ext>
            </a:extLst>
          </p:cNvPr>
          <p:cNvSpPr txBox="1"/>
          <p:nvPr/>
        </p:nvSpPr>
        <p:spPr bwMode="auto">
          <a:xfrm>
            <a:off x="7763865" y="2771226"/>
            <a:ext cx="5934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28.9</a:t>
            </a:r>
          </a:p>
        </p:txBody>
      </p:sp>
      <p:sp>
        <p:nvSpPr>
          <p:cNvPr id="40" name="Rectangle 39">
            <a:extLst>
              <a:ext uri="{FF2B5EF4-FFF2-40B4-BE49-F238E27FC236}">
                <a16:creationId xmlns:a16="http://schemas.microsoft.com/office/drawing/2014/main" id="{D00D76CF-14FC-65F3-B449-D55759F2E0B6}"/>
              </a:ext>
            </a:extLst>
          </p:cNvPr>
          <p:cNvSpPr/>
          <p:nvPr/>
        </p:nvSpPr>
        <p:spPr bwMode="auto">
          <a:xfrm>
            <a:off x="7183685" y="3524251"/>
            <a:ext cx="536793" cy="1102167"/>
          </a:xfrm>
          <a:prstGeom prst="rect">
            <a:avLst/>
          </a:prstGeom>
          <a:solidFill>
            <a:schemeClr val="accent1"/>
          </a:solidFill>
          <a:ln w="0">
            <a:solidFill>
              <a:schemeClr val="bg1"/>
            </a:solidFill>
            <a:miter lim="800000"/>
            <a:headEnd/>
            <a:tailEnd/>
          </a:ln>
        </p:spPr>
        <p:txBody>
          <a:bodyPr lIns="0" rIns="0" rtlCol="0" anchor="b"/>
          <a:lstStyle/>
          <a:p>
            <a:pPr algn="ctr" eaLnBrk="1" hangingPunct="1">
              <a:spcBef>
                <a:spcPct val="35000"/>
              </a:spcBef>
              <a:spcAft>
                <a:spcPct val="25000"/>
              </a:spcAft>
              <a:buClr>
                <a:schemeClr val="folHlink"/>
              </a:buClr>
              <a:buNone/>
            </a:pPr>
            <a:r>
              <a:rPr lang="en-US" sz="1400" b="0" dirty="0">
                <a:solidFill>
                  <a:schemeClr val="tx1"/>
                </a:solidFill>
                <a:latin typeface="Calibri" panose="020F0502020204030204" pitchFamily="34" charset="0"/>
              </a:rPr>
              <a:t>n = 12</a:t>
            </a:r>
          </a:p>
        </p:txBody>
      </p:sp>
      <p:sp>
        <p:nvSpPr>
          <p:cNvPr id="41" name="Rectangle 40">
            <a:extLst>
              <a:ext uri="{FF2B5EF4-FFF2-40B4-BE49-F238E27FC236}">
                <a16:creationId xmlns:a16="http://schemas.microsoft.com/office/drawing/2014/main" id="{0E662591-34E5-0FDF-A482-5D55B74402D4}"/>
              </a:ext>
            </a:extLst>
          </p:cNvPr>
          <p:cNvSpPr/>
          <p:nvPr/>
        </p:nvSpPr>
        <p:spPr bwMode="auto">
          <a:xfrm>
            <a:off x="7789046" y="3105152"/>
            <a:ext cx="536793" cy="1521266"/>
          </a:xfrm>
          <a:prstGeom prst="rect">
            <a:avLst/>
          </a:prstGeom>
          <a:solidFill>
            <a:schemeClr val="accent3"/>
          </a:solidFill>
          <a:ln w="0">
            <a:solidFill>
              <a:schemeClr val="bg1"/>
            </a:solidFill>
            <a:miter lim="800000"/>
            <a:headEnd/>
            <a:tailEnd/>
          </a:ln>
        </p:spPr>
        <p:txBody>
          <a:bodyPr lIns="0" rIns="0" rtlCol="0" anchor="b"/>
          <a:lstStyle/>
          <a:p>
            <a:pPr algn="ctr" eaLnBrk="1" hangingPunct="1">
              <a:spcBef>
                <a:spcPct val="35000"/>
              </a:spcBef>
              <a:spcAft>
                <a:spcPct val="25000"/>
              </a:spcAft>
              <a:buClr>
                <a:schemeClr val="folHlink"/>
              </a:buClr>
              <a:buNone/>
            </a:pPr>
            <a:r>
              <a:rPr lang="en-US" sz="1400" b="0" dirty="0">
                <a:solidFill>
                  <a:schemeClr val="tx1"/>
                </a:solidFill>
                <a:latin typeface="Calibri" panose="020F0502020204030204" pitchFamily="34" charset="0"/>
              </a:rPr>
              <a:t>n = 13</a:t>
            </a:r>
          </a:p>
        </p:txBody>
      </p:sp>
      <p:sp>
        <p:nvSpPr>
          <p:cNvPr id="45" name="TextBox 44">
            <a:extLst>
              <a:ext uri="{FF2B5EF4-FFF2-40B4-BE49-F238E27FC236}">
                <a16:creationId xmlns:a16="http://schemas.microsoft.com/office/drawing/2014/main" id="{A470BE3E-F410-B42A-D60A-D23216F31FEB}"/>
              </a:ext>
            </a:extLst>
          </p:cNvPr>
          <p:cNvSpPr txBox="1"/>
          <p:nvPr/>
        </p:nvSpPr>
        <p:spPr bwMode="auto">
          <a:xfrm>
            <a:off x="8673871" y="4601372"/>
            <a:ext cx="128509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Follow-up 2</a:t>
            </a:r>
          </a:p>
        </p:txBody>
      </p:sp>
      <p:sp>
        <p:nvSpPr>
          <p:cNvPr id="46" name="TextBox 45">
            <a:extLst>
              <a:ext uri="{FF2B5EF4-FFF2-40B4-BE49-F238E27FC236}">
                <a16:creationId xmlns:a16="http://schemas.microsoft.com/office/drawing/2014/main" id="{4BC25160-F70B-25D8-6D14-C24B616FFC68}"/>
              </a:ext>
            </a:extLst>
          </p:cNvPr>
          <p:cNvSpPr txBox="1"/>
          <p:nvPr/>
        </p:nvSpPr>
        <p:spPr bwMode="auto">
          <a:xfrm>
            <a:off x="10183627" y="4601372"/>
            <a:ext cx="133686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Follow-up 1 and/or2</a:t>
            </a:r>
          </a:p>
        </p:txBody>
      </p:sp>
      <p:sp>
        <p:nvSpPr>
          <p:cNvPr id="48" name="TextBox 47">
            <a:extLst>
              <a:ext uri="{FF2B5EF4-FFF2-40B4-BE49-F238E27FC236}">
                <a16:creationId xmlns:a16="http://schemas.microsoft.com/office/drawing/2014/main" id="{ED2032FF-6035-A530-6DF0-519847FEB08A}"/>
              </a:ext>
            </a:extLst>
          </p:cNvPr>
          <p:cNvSpPr txBox="1"/>
          <p:nvPr/>
        </p:nvSpPr>
        <p:spPr bwMode="auto">
          <a:xfrm>
            <a:off x="8717622" y="3630047"/>
            <a:ext cx="5934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12.3</a:t>
            </a:r>
          </a:p>
        </p:txBody>
      </p:sp>
      <p:sp>
        <p:nvSpPr>
          <p:cNvPr id="49" name="TextBox 48">
            <a:extLst>
              <a:ext uri="{FF2B5EF4-FFF2-40B4-BE49-F238E27FC236}">
                <a16:creationId xmlns:a16="http://schemas.microsoft.com/office/drawing/2014/main" id="{D3F036EC-8492-F9A6-05B3-021A2F21972D}"/>
              </a:ext>
            </a:extLst>
          </p:cNvPr>
          <p:cNvSpPr txBox="1"/>
          <p:nvPr/>
        </p:nvSpPr>
        <p:spPr bwMode="auto">
          <a:xfrm>
            <a:off x="9339554" y="3254132"/>
            <a:ext cx="5934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20.0</a:t>
            </a:r>
          </a:p>
        </p:txBody>
      </p:sp>
      <p:sp>
        <p:nvSpPr>
          <p:cNvPr id="50" name="Rectangle 49">
            <a:extLst>
              <a:ext uri="{FF2B5EF4-FFF2-40B4-BE49-F238E27FC236}">
                <a16:creationId xmlns:a16="http://schemas.microsoft.com/office/drawing/2014/main" id="{F6FABC34-1D10-30F5-9E60-461C7A9D094E}"/>
              </a:ext>
            </a:extLst>
          </p:cNvPr>
          <p:cNvSpPr/>
          <p:nvPr/>
        </p:nvSpPr>
        <p:spPr bwMode="auto">
          <a:xfrm>
            <a:off x="8757529" y="3986213"/>
            <a:ext cx="536793" cy="640205"/>
          </a:xfrm>
          <a:prstGeom prst="rect">
            <a:avLst/>
          </a:prstGeom>
          <a:solidFill>
            <a:schemeClr val="accent1"/>
          </a:solidFill>
          <a:ln w="0">
            <a:solidFill>
              <a:schemeClr val="bg1"/>
            </a:solidFill>
            <a:miter lim="800000"/>
            <a:headEnd/>
            <a:tailEnd/>
          </a:ln>
        </p:spPr>
        <p:txBody>
          <a:bodyPr lIns="0" rIns="0" rtlCol="0" anchor="b"/>
          <a:lstStyle/>
          <a:p>
            <a:pPr algn="ctr" eaLnBrk="1" hangingPunct="1">
              <a:spcBef>
                <a:spcPct val="35000"/>
              </a:spcBef>
              <a:spcAft>
                <a:spcPct val="25000"/>
              </a:spcAft>
              <a:buClr>
                <a:schemeClr val="folHlink"/>
              </a:buClr>
              <a:buNone/>
            </a:pPr>
            <a:r>
              <a:rPr lang="en-US" sz="1400" b="0" dirty="0">
                <a:solidFill>
                  <a:schemeClr val="tx1"/>
                </a:solidFill>
                <a:latin typeface="Calibri" panose="020F0502020204030204" pitchFamily="34" charset="0"/>
              </a:rPr>
              <a:t>n = 7</a:t>
            </a:r>
          </a:p>
        </p:txBody>
      </p:sp>
      <p:sp>
        <p:nvSpPr>
          <p:cNvPr id="51" name="Rectangle 50">
            <a:extLst>
              <a:ext uri="{FF2B5EF4-FFF2-40B4-BE49-F238E27FC236}">
                <a16:creationId xmlns:a16="http://schemas.microsoft.com/office/drawing/2014/main" id="{60C8081A-3D94-F476-7C2D-D0BABEDD340C}"/>
              </a:ext>
            </a:extLst>
          </p:cNvPr>
          <p:cNvSpPr/>
          <p:nvPr/>
        </p:nvSpPr>
        <p:spPr bwMode="auto">
          <a:xfrm>
            <a:off x="9362890" y="3581400"/>
            <a:ext cx="536793" cy="1045018"/>
          </a:xfrm>
          <a:prstGeom prst="rect">
            <a:avLst/>
          </a:prstGeom>
          <a:solidFill>
            <a:schemeClr val="accent3"/>
          </a:solidFill>
          <a:ln w="0">
            <a:solidFill>
              <a:schemeClr val="bg1"/>
            </a:solidFill>
            <a:miter lim="800000"/>
            <a:headEnd/>
            <a:tailEnd/>
          </a:ln>
        </p:spPr>
        <p:txBody>
          <a:bodyPr lIns="0" rIns="0" rtlCol="0" anchor="b"/>
          <a:lstStyle/>
          <a:p>
            <a:pPr algn="ctr" eaLnBrk="1" hangingPunct="1">
              <a:spcBef>
                <a:spcPct val="35000"/>
              </a:spcBef>
              <a:spcAft>
                <a:spcPct val="25000"/>
              </a:spcAft>
              <a:buClr>
                <a:schemeClr val="folHlink"/>
              </a:buClr>
              <a:buNone/>
            </a:pPr>
            <a:r>
              <a:rPr lang="en-US" sz="1400" b="0" dirty="0">
                <a:solidFill>
                  <a:schemeClr val="tx1"/>
                </a:solidFill>
                <a:latin typeface="Calibri" panose="020F0502020204030204" pitchFamily="34" charset="0"/>
              </a:rPr>
              <a:t>n = 9</a:t>
            </a:r>
          </a:p>
        </p:txBody>
      </p:sp>
      <p:sp>
        <p:nvSpPr>
          <p:cNvPr id="52" name="TextBox 51">
            <a:extLst>
              <a:ext uri="{FF2B5EF4-FFF2-40B4-BE49-F238E27FC236}">
                <a16:creationId xmlns:a16="http://schemas.microsoft.com/office/drawing/2014/main" id="{DEE90087-D139-1659-B5C0-33793DE236D4}"/>
              </a:ext>
            </a:extLst>
          </p:cNvPr>
          <p:cNvSpPr txBox="1"/>
          <p:nvPr/>
        </p:nvSpPr>
        <p:spPr bwMode="auto">
          <a:xfrm>
            <a:off x="10235297" y="2992107"/>
            <a:ext cx="5934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24.6</a:t>
            </a:r>
          </a:p>
        </p:txBody>
      </p:sp>
      <p:sp>
        <p:nvSpPr>
          <p:cNvPr id="53" name="TextBox 52">
            <a:extLst>
              <a:ext uri="{FF2B5EF4-FFF2-40B4-BE49-F238E27FC236}">
                <a16:creationId xmlns:a16="http://schemas.microsoft.com/office/drawing/2014/main" id="{CF431129-314A-9A9C-350B-87F6D5D32E82}"/>
              </a:ext>
            </a:extLst>
          </p:cNvPr>
          <p:cNvSpPr txBox="1"/>
          <p:nvPr/>
        </p:nvSpPr>
        <p:spPr bwMode="auto">
          <a:xfrm>
            <a:off x="10848941" y="2298655"/>
            <a:ext cx="5934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37.8</a:t>
            </a:r>
          </a:p>
        </p:txBody>
      </p:sp>
      <p:sp>
        <p:nvSpPr>
          <p:cNvPr id="54" name="Rectangle 53">
            <a:extLst>
              <a:ext uri="{FF2B5EF4-FFF2-40B4-BE49-F238E27FC236}">
                <a16:creationId xmlns:a16="http://schemas.microsoft.com/office/drawing/2014/main" id="{39982C9B-D30E-9626-6CE1-D4A9CD216CF7}"/>
              </a:ext>
            </a:extLst>
          </p:cNvPr>
          <p:cNvSpPr/>
          <p:nvPr/>
        </p:nvSpPr>
        <p:spPr bwMode="auto">
          <a:xfrm>
            <a:off x="10275204" y="3328989"/>
            <a:ext cx="536793" cy="1297430"/>
          </a:xfrm>
          <a:prstGeom prst="rect">
            <a:avLst/>
          </a:prstGeom>
          <a:solidFill>
            <a:schemeClr val="accent1"/>
          </a:solidFill>
          <a:ln w="0">
            <a:solidFill>
              <a:schemeClr val="bg1"/>
            </a:solidFill>
            <a:miter lim="800000"/>
            <a:headEnd/>
            <a:tailEnd/>
          </a:ln>
        </p:spPr>
        <p:txBody>
          <a:bodyPr lIns="0" rIns="0" rtlCol="0" anchor="b"/>
          <a:lstStyle/>
          <a:p>
            <a:pPr algn="ctr" eaLnBrk="1" hangingPunct="1">
              <a:spcBef>
                <a:spcPct val="35000"/>
              </a:spcBef>
              <a:spcAft>
                <a:spcPct val="25000"/>
              </a:spcAft>
              <a:buClr>
                <a:schemeClr val="folHlink"/>
              </a:buClr>
              <a:buNone/>
            </a:pPr>
            <a:r>
              <a:rPr lang="en-US" sz="1400" b="0" dirty="0">
                <a:solidFill>
                  <a:schemeClr val="tx1"/>
                </a:solidFill>
                <a:latin typeface="Calibri" panose="020F0502020204030204" pitchFamily="34" charset="0"/>
              </a:rPr>
              <a:t>n = 14</a:t>
            </a:r>
          </a:p>
        </p:txBody>
      </p:sp>
      <p:sp>
        <p:nvSpPr>
          <p:cNvPr id="55" name="Rectangle 54">
            <a:extLst>
              <a:ext uri="{FF2B5EF4-FFF2-40B4-BE49-F238E27FC236}">
                <a16:creationId xmlns:a16="http://schemas.microsoft.com/office/drawing/2014/main" id="{A7F9CA39-F93D-B122-E57B-6457787C21C9}"/>
              </a:ext>
            </a:extLst>
          </p:cNvPr>
          <p:cNvSpPr/>
          <p:nvPr/>
        </p:nvSpPr>
        <p:spPr bwMode="auto">
          <a:xfrm>
            <a:off x="10880565" y="2638425"/>
            <a:ext cx="536793" cy="1987993"/>
          </a:xfrm>
          <a:prstGeom prst="rect">
            <a:avLst/>
          </a:prstGeom>
          <a:solidFill>
            <a:schemeClr val="accent3"/>
          </a:solidFill>
          <a:ln w="0">
            <a:solidFill>
              <a:schemeClr val="bg1"/>
            </a:solidFill>
            <a:miter lim="800000"/>
            <a:headEnd/>
            <a:tailEnd/>
          </a:ln>
        </p:spPr>
        <p:txBody>
          <a:bodyPr lIns="0" rIns="0" rtlCol="0" anchor="b"/>
          <a:lstStyle/>
          <a:p>
            <a:pPr algn="ctr" eaLnBrk="1" hangingPunct="1">
              <a:spcBef>
                <a:spcPct val="35000"/>
              </a:spcBef>
              <a:spcAft>
                <a:spcPct val="25000"/>
              </a:spcAft>
              <a:buClr>
                <a:schemeClr val="folHlink"/>
              </a:buClr>
              <a:buNone/>
            </a:pPr>
            <a:r>
              <a:rPr lang="en-US" sz="1400" b="0" dirty="0">
                <a:solidFill>
                  <a:schemeClr val="tx1"/>
                </a:solidFill>
                <a:latin typeface="Calibri" panose="020F0502020204030204" pitchFamily="34" charset="0"/>
              </a:rPr>
              <a:t>n = 17</a:t>
            </a:r>
          </a:p>
        </p:txBody>
      </p:sp>
      <p:sp>
        <p:nvSpPr>
          <p:cNvPr id="56" name="TextBox 55">
            <a:extLst>
              <a:ext uri="{FF2B5EF4-FFF2-40B4-BE49-F238E27FC236}">
                <a16:creationId xmlns:a16="http://schemas.microsoft.com/office/drawing/2014/main" id="{0B3B1949-F657-DF2C-18F2-510426E12989}"/>
              </a:ext>
            </a:extLst>
          </p:cNvPr>
          <p:cNvSpPr txBox="1"/>
          <p:nvPr/>
        </p:nvSpPr>
        <p:spPr bwMode="auto">
          <a:xfrm rot="16200000">
            <a:off x="5652435" y="3419579"/>
            <a:ext cx="1544643" cy="369332"/>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Patients (%)</a:t>
            </a:r>
          </a:p>
        </p:txBody>
      </p:sp>
      <p:grpSp>
        <p:nvGrpSpPr>
          <p:cNvPr id="9245" name="Group 9244">
            <a:extLst>
              <a:ext uri="{FF2B5EF4-FFF2-40B4-BE49-F238E27FC236}">
                <a16:creationId xmlns:a16="http://schemas.microsoft.com/office/drawing/2014/main" id="{08A928D8-C1C5-4A22-33FE-C090CD318316}"/>
              </a:ext>
            </a:extLst>
          </p:cNvPr>
          <p:cNvGrpSpPr/>
          <p:nvPr/>
        </p:nvGrpSpPr>
        <p:grpSpPr>
          <a:xfrm>
            <a:off x="976455" y="2333624"/>
            <a:ext cx="418704" cy="2550795"/>
            <a:chOff x="1130731" y="2021530"/>
            <a:chExt cx="418704" cy="3292077"/>
          </a:xfrm>
        </p:grpSpPr>
        <p:sp>
          <p:nvSpPr>
            <p:cNvPr id="9246" name="TextBox 9245">
              <a:extLst>
                <a:ext uri="{FF2B5EF4-FFF2-40B4-BE49-F238E27FC236}">
                  <a16:creationId xmlns:a16="http://schemas.microsoft.com/office/drawing/2014/main" id="{A375DC5E-E732-C732-4393-F3DD846A1397}"/>
                </a:ext>
              </a:extLst>
            </p:cNvPr>
            <p:cNvSpPr txBox="1"/>
            <p:nvPr/>
          </p:nvSpPr>
          <p:spPr bwMode="auto">
            <a:xfrm>
              <a:off x="1130731" y="2321515"/>
              <a:ext cx="418704" cy="546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35</a:t>
              </a:r>
            </a:p>
          </p:txBody>
        </p:sp>
        <p:sp>
          <p:nvSpPr>
            <p:cNvPr id="9247" name="TextBox 9246">
              <a:extLst>
                <a:ext uri="{FF2B5EF4-FFF2-40B4-BE49-F238E27FC236}">
                  <a16:creationId xmlns:a16="http://schemas.microsoft.com/office/drawing/2014/main" id="{ECEDCFF9-F59B-E20C-2E79-0F0F10933E08}"/>
                </a:ext>
              </a:extLst>
            </p:cNvPr>
            <p:cNvSpPr txBox="1"/>
            <p:nvPr/>
          </p:nvSpPr>
          <p:spPr bwMode="auto">
            <a:xfrm>
              <a:off x="1130731" y="2684698"/>
              <a:ext cx="418704" cy="546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9248" name="TextBox 9247">
              <a:extLst>
                <a:ext uri="{FF2B5EF4-FFF2-40B4-BE49-F238E27FC236}">
                  <a16:creationId xmlns:a16="http://schemas.microsoft.com/office/drawing/2014/main" id="{8178250A-EE74-3011-AC04-336E9C380120}"/>
                </a:ext>
              </a:extLst>
            </p:cNvPr>
            <p:cNvSpPr txBox="1"/>
            <p:nvPr/>
          </p:nvSpPr>
          <p:spPr bwMode="auto">
            <a:xfrm>
              <a:off x="1130731" y="3023550"/>
              <a:ext cx="418704" cy="546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25</a:t>
              </a:r>
            </a:p>
          </p:txBody>
        </p:sp>
        <p:sp>
          <p:nvSpPr>
            <p:cNvPr id="9249" name="TextBox 9248">
              <a:extLst>
                <a:ext uri="{FF2B5EF4-FFF2-40B4-BE49-F238E27FC236}">
                  <a16:creationId xmlns:a16="http://schemas.microsoft.com/office/drawing/2014/main" id="{8377FD76-157F-E6D0-E075-98D78E9352C7}"/>
                </a:ext>
              </a:extLst>
            </p:cNvPr>
            <p:cNvSpPr txBox="1"/>
            <p:nvPr/>
          </p:nvSpPr>
          <p:spPr bwMode="auto">
            <a:xfrm>
              <a:off x="1130731" y="3386734"/>
              <a:ext cx="418704" cy="546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9250" name="TextBox 9249">
              <a:extLst>
                <a:ext uri="{FF2B5EF4-FFF2-40B4-BE49-F238E27FC236}">
                  <a16:creationId xmlns:a16="http://schemas.microsoft.com/office/drawing/2014/main" id="{E9545C5C-A602-2302-5C3C-0A2115EE3497}"/>
                </a:ext>
              </a:extLst>
            </p:cNvPr>
            <p:cNvSpPr txBox="1"/>
            <p:nvPr/>
          </p:nvSpPr>
          <p:spPr bwMode="auto">
            <a:xfrm>
              <a:off x="1130731" y="3724696"/>
              <a:ext cx="418704" cy="546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15</a:t>
              </a:r>
            </a:p>
          </p:txBody>
        </p:sp>
        <p:sp>
          <p:nvSpPr>
            <p:cNvPr id="9251" name="TextBox 9250">
              <a:extLst>
                <a:ext uri="{FF2B5EF4-FFF2-40B4-BE49-F238E27FC236}">
                  <a16:creationId xmlns:a16="http://schemas.microsoft.com/office/drawing/2014/main" id="{94682A4E-AEE5-7017-3F0E-C9311A696BEC}"/>
                </a:ext>
              </a:extLst>
            </p:cNvPr>
            <p:cNvSpPr txBox="1"/>
            <p:nvPr/>
          </p:nvSpPr>
          <p:spPr bwMode="auto">
            <a:xfrm>
              <a:off x="1130731" y="4087879"/>
              <a:ext cx="418704" cy="546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p>
          </p:txBody>
        </p:sp>
        <p:sp>
          <p:nvSpPr>
            <p:cNvPr id="9252" name="TextBox 9251">
              <a:extLst>
                <a:ext uri="{FF2B5EF4-FFF2-40B4-BE49-F238E27FC236}">
                  <a16:creationId xmlns:a16="http://schemas.microsoft.com/office/drawing/2014/main" id="{0C8C74FD-5F32-C02C-F9C3-9B0DE73D6188}"/>
                </a:ext>
              </a:extLst>
            </p:cNvPr>
            <p:cNvSpPr txBox="1"/>
            <p:nvPr/>
          </p:nvSpPr>
          <p:spPr bwMode="auto">
            <a:xfrm>
              <a:off x="1247750" y="4438160"/>
              <a:ext cx="301685" cy="546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5</a:t>
              </a:r>
            </a:p>
          </p:txBody>
        </p:sp>
        <p:sp>
          <p:nvSpPr>
            <p:cNvPr id="9253" name="TextBox 9252">
              <a:extLst>
                <a:ext uri="{FF2B5EF4-FFF2-40B4-BE49-F238E27FC236}">
                  <a16:creationId xmlns:a16="http://schemas.microsoft.com/office/drawing/2014/main" id="{F0184539-6D84-1D30-9B31-80466C16C774}"/>
                </a:ext>
              </a:extLst>
            </p:cNvPr>
            <p:cNvSpPr txBox="1"/>
            <p:nvPr/>
          </p:nvSpPr>
          <p:spPr bwMode="auto">
            <a:xfrm>
              <a:off x="1247750" y="4767305"/>
              <a:ext cx="301685" cy="546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9254" name="TextBox 9253">
              <a:extLst>
                <a:ext uri="{FF2B5EF4-FFF2-40B4-BE49-F238E27FC236}">
                  <a16:creationId xmlns:a16="http://schemas.microsoft.com/office/drawing/2014/main" id="{136140A3-26E8-AD53-8810-436A3B471BBE}"/>
                </a:ext>
              </a:extLst>
            </p:cNvPr>
            <p:cNvSpPr txBox="1"/>
            <p:nvPr/>
          </p:nvSpPr>
          <p:spPr bwMode="auto">
            <a:xfrm>
              <a:off x="1130731" y="2021530"/>
              <a:ext cx="418704" cy="475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grpSp>
      <p:sp>
        <p:nvSpPr>
          <p:cNvPr id="9255" name="Freeform: Shape 9254">
            <a:extLst>
              <a:ext uri="{FF2B5EF4-FFF2-40B4-BE49-F238E27FC236}">
                <a16:creationId xmlns:a16="http://schemas.microsoft.com/office/drawing/2014/main" id="{23FF4381-601F-7FBB-4171-F5DCE87EA088}"/>
              </a:ext>
            </a:extLst>
          </p:cNvPr>
          <p:cNvSpPr/>
          <p:nvPr/>
        </p:nvSpPr>
        <p:spPr bwMode="auto">
          <a:xfrm rot="10800000" flipH="1">
            <a:off x="1415796" y="2512193"/>
            <a:ext cx="4650212" cy="2131243"/>
          </a:xfrm>
          <a:custGeom>
            <a:avLst/>
            <a:gdLst>
              <a:gd name="connsiteX0" fmla="*/ 0 w 4396740"/>
              <a:gd name="connsiteY0" fmla="*/ 1737360 h 1737360"/>
              <a:gd name="connsiteX1" fmla="*/ 0 w 4396740"/>
              <a:gd name="connsiteY1" fmla="*/ 0 h 1737360"/>
              <a:gd name="connsiteX2" fmla="*/ 4396740 w 4396740"/>
              <a:gd name="connsiteY2" fmla="*/ 0 h 1737360"/>
            </a:gdLst>
            <a:ahLst/>
            <a:cxnLst>
              <a:cxn ang="0">
                <a:pos x="connsiteX0" y="connsiteY0"/>
              </a:cxn>
              <a:cxn ang="0">
                <a:pos x="connsiteX1" y="connsiteY1"/>
              </a:cxn>
              <a:cxn ang="0">
                <a:pos x="connsiteX2" y="connsiteY2"/>
              </a:cxn>
            </a:cxnLst>
            <a:rect l="l" t="t" r="r" b="b"/>
            <a:pathLst>
              <a:path w="4396740" h="1737360">
                <a:moveTo>
                  <a:pt x="0" y="1737360"/>
                </a:moveTo>
                <a:lnTo>
                  <a:pt x="0" y="0"/>
                </a:lnTo>
                <a:lnTo>
                  <a:pt x="4396740" y="0"/>
                </a:lnTo>
              </a:path>
            </a:pathLst>
          </a:custGeom>
          <a:noFill/>
          <a:ln w="28575">
            <a:solidFill>
              <a:schemeClr val="bg1"/>
            </a:solidFill>
            <a:miter lim="800000"/>
            <a:headEnd/>
            <a:tailEnd/>
          </a:ln>
        </p:spPr>
        <p:txBody>
          <a:bodyPr rtlCol="0" anchor="ctr"/>
          <a:lstStyle/>
          <a:p>
            <a:pPr algn="ctr"/>
            <a:endParaRPr lang="en-US"/>
          </a:p>
        </p:txBody>
      </p:sp>
      <p:grpSp>
        <p:nvGrpSpPr>
          <p:cNvPr id="9256" name="Group 9255">
            <a:extLst>
              <a:ext uri="{FF2B5EF4-FFF2-40B4-BE49-F238E27FC236}">
                <a16:creationId xmlns:a16="http://schemas.microsoft.com/office/drawing/2014/main" id="{20F43B25-E13F-C81D-D797-787C3DCD7E42}"/>
              </a:ext>
            </a:extLst>
          </p:cNvPr>
          <p:cNvGrpSpPr/>
          <p:nvPr/>
        </p:nvGrpSpPr>
        <p:grpSpPr>
          <a:xfrm>
            <a:off x="1332083" y="2512193"/>
            <a:ext cx="100012" cy="2131242"/>
            <a:chOff x="1189450" y="2170119"/>
            <a:chExt cx="580765" cy="2784056"/>
          </a:xfrm>
        </p:grpSpPr>
        <p:cxnSp>
          <p:nvCxnSpPr>
            <p:cNvPr id="9257" name="Straight Connector 9256">
              <a:extLst>
                <a:ext uri="{FF2B5EF4-FFF2-40B4-BE49-F238E27FC236}">
                  <a16:creationId xmlns:a16="http://schemas.microsoft.com/office/drawing/2014/main" id="{E8BF037F-4ECB-00ED-7171-22C04A1F4E6A}"/>
                </a:ext>
              </a:extLst>
            </p:cNvPr>
            <p:cNvCxnSpPr>
              <a:cxnSpLocks/>
            </p:cNvCxnSpPr>
            <p:nvPr/>
          </p:nvCxnSpPr>
          <p:spPr bwMode="auto">
            <a:xfrm>
              <a:off x="1189450" y="2515435"/>
              <a:ext cx="580765" cy="0"/>
            </a:xfrm>
            <a:prstGeom prst="line">
              <a:avLst/>
            </a:prstGeom>
            <a:noFill/>
            <a:ln w="28575" cap="flat" cmpd="sng" algn="ctr">
              <a:solidFill>
                <a:schemeClr val="bg1"/>
              </a:solidFill>
              <a:prstDash val="solid"/>
              <a:round/>
              <a:headEnd type="none" w="med" len="med"/>
              <a:tailEnd type="none" w="med" len="med"/>
            </a:ln>
            <a:effectLst/>
          </p:spPr>
        </p:cxnSp>
        <p:cxnSp>
          <p:nvCxnSpPr>
            <p:cNvPr id="9258" name="Straight Connector 9257">
              <a:extLst>
                <a:ext uri="{FF2B5EF4-FFF2-40B4-BE49-F238E27FC236}">
                  <a16:creationId xmlns:a16="http://schemas.microsoft.com/office/drawing/2014/main" id="{574A75AA-D63A-70AB-A362-23A29D662AFA}"/>
                </a:ext>
              </a:extLst>
            </p:cNvPr>
            <p:cNvCxnSpPr>
              <a:cxnSpLocks/>
            </p:cNvCxnSpPr>
            <p:nvPr/>
          </p:nvCxnSpPr>
          <p:spPr bwMode="auto">
            <a:xfrm>
              <a:off x="1189450" y="2872495"/>
              <a:ext cx="580765" cy="0"/>
            </a:xfrm>
            <a:prstGeom prst="line">
              <a:avLst/>
            </a:prstGeom>
            <a:noFill/>
            <a:ln w="28575" cap="flat" cmpd="sng" algn="ctr">
              <a:solidFill>
                <a:schemeClr val="bg1"/>
              </a:solidFill>
              <a:prstDash val="solid"/>
              <a:round/>
              <a:headEnd type="none" w="med" len="med"/>
              <a:tailEnd type="none" w="med" len="med"/>
            </a:ln>
            <a:effectLst/>
          </p:spPr>
        </p:cxnSp>
        <p:cxnSp>
          <p:nvCxnSpPr>
            <p:cNvPr id="9259" name="Straight Connector 9258">
              <a:extLst>
                <a:ext uri="{FF2B5EF4-FFF2-40B4-BE49-F238E27FC236}">
                  <a16:creationId xmlns:a16="http://schemas.microsoft.com/office/drawing/2014/main" id="{A1867CD2-5675-0272-07F7-B2D16FDD63A4}"/>
                </a:ext>
              </a:extLst>
            </p:cNvPr>
            <p:cNvCxnSpPr>
              <a:cxnSpLocks/>
            </p:cNvCxnSpPr>
            <p:nvPr/>
          </p:nvCxnSpPr>
          <p:spPr bwMode="auto">
            <a:xfrm>
              <a:off x="1189450" y="3225047"/>
              <a:ext cx="580765" cy="0"/>
            </a:xfrm>
            <a:prstGeom prst="line">
              <a:avLst/>
            </a:prstGeom>
            <a:noFill/>
            <a:ln w="28575" cap="flat" cmpd="sng" algn="ctr">
              <a:solidFill>
                <a:schemeClr val="bg1"/>
              </a:solidFill>
              <a:prstDash val="solid"/>
              <a:round/>
              <a:headEnd type="none" w="med" len="med"/>
              <a:tailEnd type="none" w="med" len="med"/>
            </a:ln>
            <a:effectLst/>
          </p:spPr>
        </p:cxnSp>
        <p:cxnSp>
          <p:nvCxnSpPr>
            <p:cNvPr id="9260" name="Straight Connector 9259">
              <a:extLst>
                <a:ext uri="{FF2B5EF4-FFF2-40B4-BE49-F238E27FC236}">
                  <a16:creationId xmlns:a16="http://schemas.microsoft.com/office/drawing/2014/main" id="{D7CAB1E6-A8D5-5DE0-F6C4-066983812F66}"/>
                </a:ext>
              </a:extLst>
            </p:cNvPr>
            <p:cNvCxnSpPr>
              <a:cxnSpLocks/>
            </p:cNvCxnSpPr>
            <p:nvPr/>
          </p:nvCxnSpPr>
          <p:spPr bwMode="auto">
            <a:xfrm>
              <a:off x="1189450" y="3582107"/>
              <a:ext cx="580765" cy="0"/>
            </a:xfrm>
            <a:prstGeom prst="line">
              <a:avLst/>
            </a:prstGeom>
            <a:noFill/>
            <a:ln w="28575" cap="flat" cmpd="sng" algn="ctr">
              <a:solidFill>
                <a:schemeClr val="bg1"/>
              </a:solidFill>
              <a:prstDash val="solid"/>
              <a:round/>
              <a:headEnd type="none" w="med" len="med"/>
              <a:tailEnd type="none" w="med" len="med"/>
            </a:ln>
            <a:effectLst/>
          </p:spPr>
        </p:cxnSp>
        <p:cxnSp>
          <p:nvCxnSpPr>
            <p:cNvPr id="9261" name="Straight Connector 9260">
              <a:extLst>
                <a:ext uri="{FF2B5EF4-FFF2-40B4-BE49-F238E27FC236}">
                  <a16:creationId xmlns:a16="http://schemas.microsoft.com/office/drawing/2014/main" id="{12AC938F-7FA3-CEB1-1AE9-9BB2960F4D69}"/>
                </a:ext>
              </a:extLst>
            </p:cNvPr>
            <p:cNvCxnSpPr>
              <a:cxnSpLocks/>
            </p:cNvCxnSpPr>
            <p:nvPr/>
          </p:nvCxnSpPr>
          <p:spPr bwMode="auto">
            <a:xfrm>
              <a:off x="1189450" y="3915610"/>
              <a:ext cx="580765" cy="0"/>
            </a:xfrm>
            <a:prstGeom prst="line">
              <a:avLst/>
            </a:prstGeom>
            <a:noFill/>
            <a:ln w="28575" cap="flat" cmpd="sng" algn="ctr">
              <a:solidFill>
                <a:schemeClr val="bg1"/>
              </a:solidFill>
              <a:prstDash val="solid"/>
              <a:round/>
              <a:headEnd type="none" w="med" len="med"/>
              <a:tailEnd type="none" w="med" len="med"/>
            </a:ln>
            <a:effectLst/>
          </p:spPr>
        </p:cxnSp>
        <p:cxnSp>
          <p:nvCxnSpPr>
            <p:cNvPr id="9262" name="Straight Connector 9261">
              <a:extLst>
                <a:ext uri="{FF2B5EF4-FFF2-40B4-BE49-F238E27FC236}">
                  <a16:creationId xmlns:a16="http://schemas.microsoft.com/office/drawing/2014/main" id="{63A021C6-A3D9-5174-3200-30C63D8AB2C8}"/>
                </a:ext>
              </a:extLst>
            </p:cNvPr>
            <p:cNvCxnSpPr>
              <a:cxnSpLocks/>
            </p:cNvCxnSpPr>
            <p:nvPr/>
          </p:nvCxnSpPr>
          <p:spPr bwMode="auto">
            <a:xfrm>
              <a:off x="1189450" y="4272670"/>
              <a:ext cx="580765" cy="0"/>
            </a:xfrm>
            <a:prstGeom prst="line">
              <a:avLst/>
            </a:prstGeom>
            <a:noFill/>
            <a:ln w="28575" cap="flat" cmpd="sng" algn="ctr">
              <a:solidFill>
                <a:schemeClr val="bg1"/>
              </a:solidFill>
              <a:prstDash val="solid"/>
              <a:round/>
              <a:headEnd type="none" w="med" len="med"/>
              <a:tailEnd type="none" w="med" len="med"/>
            </a:ln>
            <a:effectLst/>
          </p:spPr>
        </p:cxnSp>
        <p:cxnSp>
          <p:nvCxnSpPr>
            <p:cNvPr id="9263" name="Straight Connector 9262">
              <a:extLst>
                <a:ext uri="{FF2B5EF4-FFF2-40B4-BE49-F238E27FC236}">
                  <a16:creationId xmlns:a16="http://schemas.microsoft.com/office/drawing/2014/main" id="{31B65B76-6433-9BE9-40E3-FC670807E10A}"/>
                </a:ext>
              </a:extLst>
            </p:cNvPr>
            <p:cNvCxnSpPr>
              <a:cxnSpLocks/>
            </p:cNvCxnSpPr>
            <p:nvPr/>
          </p:nvCxnSpPr>
          <p:spPr bwMode="auto">
            <a:xfrm>
              <a:off x="1189450" y="4597115"/>
              <a:ext cx="580765" cy="0"/>
            </a:xfrm>
            <a:prstGeom prst="line">
              <a:avLst/>
            </a:prstGeom>
            <a:noFill/>
            <a:ln w="28575" cap="flat" cmpd="sng" algn="ctr">
              <a:solidFill>
                <a:schemeClr val="bg1"/>
              </a:solidFill>
              <a:prstDash val="solid"/>
              <a:round/>
              <a:headEnd type="none" w="med" len="med"/>
              <a:tailEnd type="none" w="med" len="med"/>
            </a:ln>
            <a:effectLst/>
          </p:spPr>
        </p:cxnSp>
        <p:cxnSp>
          <p:nvCxnSpPr>
            <p:cNvPr id="9264" name="Straight Connector 9263">
              <a:extLst>
                <a:ext uri="{FF2B5EF4-FFF2-40B4-BE49-F238E27FC236}">
                  <a16:creationId xmlns:a16="http://schemas.microsoft.com/office/drawing/2014/main" id="{BFEF3D3C-7A35-C99C-556A-4409EA2D4A95}"/>
                </a:ext>
              </a:extLst>
            </p:cNvPr>
            <p:cNvCxnSpPr>
              <a:cxnSpLocks/>
            </p:cNvCxnSpPr>
            <p:nvPr/>
          </p:nvCxnSpPr>
          <p:spPr bwMode="auto">
            <a:xfrm>
              <a:off x="1189450" y="4954175"/>
              <a:ext cx="580765" cy="0"/>
            </a:xfrm>
            <a:prstGeom prst="line">
              <a:avLst/>
            </a:prstGeom>
            <a:noFill/>
            <a:ln w="28575" cap="flat" cmpd="sng" algn="ctr">
              <a:solidFill>
                <a:schemeClr val="bg1"/>
              </a:solidFill>
              <a:prstDash val="solid"/>
              <a:round/>
              <a:headEnd type="none" w="med" len="med"/>
              <a:tailEnd type="none" w="med" len="med"/>
            </a:ln>
            <a:effectLst/>
          </p:spPr>
        </p:cxnSp>
        <p:cxnSp>
          <p:nvCxnSpPr>
            <p:cNvPr id="9265" name="Straight Connector 9264">
              <a:extLst>
                <a:ext uri="{FF2B5EF4-FFF2-40B4-BE49-F238E27FC236}">
                  <a16:creationId xmlns:a16="http://schemas.microsoft.com/office/drawing/2014/main" id="{FF67F018-3F09-4036-FD64-397AD35DF87D}"/>
                </a:ext>
              </a:extLst>
            </p:cNvPr>
            <p:cNvCxnSpPr>
              <a:cxnSpLocks/>
            </p:cNvCxnSpPr>
            <p:nvPr/>
          </p:nvCxnSpPr>
          <p:spPr bwMode="auto">
            <a:xfrm>
              <a:off x="1189450" y="2170119"/>
              <a:ext cx="580765" cy="0"/>
            </a:xfrm>
            <a:prstGeom prst="line">
              <a:avLst/>
            </a:prstGeom>
            <a:noFill/>
            <a:ln w="28575" cap="flat" cmpd="sng" algn="ctr">
              <a:solidFill>
                <a:schemeClr val="bg1"/>
              </a:solidFill>
              <a:prstDash val="solid"/>
              <a:round/>
              <a:headEnd type="none" w="med" len="med"/>
              <a:tailEnd type="none" w="med" len="med"/>
            </a:ln>
            <a:effectLst/>
          </p:spPr>
        </p:cxnSp>
      </p:grpSp>
      <p:sp>
        <p:nvSpPr>
          <p:cNvPr id="9266" name="TextBox 9265">
            <a:extLst>
              <a:ext uri="{FF2B5EF4-FFF2-40B4-BE49-F238E27FC236}">
                <a16:creationId xmlns:a16="http://schemas.microsoft.com/office/drawing/2014/main" id="{00CF4F08-67C6-D463-3A6A-E19D8AE4C54D}"/>
              </a:ext>
            </a:extLst>
          </p:cNvPr>
          <p:cNvSpPr txBox="1"/>
          <p:nvPr/>
        </p:nvSpPr>
        <p:spPr bwMode="auto">
          <a:xfrm>
            <a:off x="1531008" y="4601372"/>
            <a:ext cx="128509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Follow-up 1</a:t>
            </a:r>
          </a:p>
        </p:txBody>
      </p:sp>
      <p:sp>
        <p:nvSpPr>
          <p:cNvPr id="9267" name="TextBox 9266">
            <a:extLst>
              <a:ext uri="{FF2B5EF4-FFF2-40B4-BE49-F238E27FC236}">
                <a16:creationId xmlns:a16="http://schemas.microsoft.com/office/drawing/2014/main" id="{AF5874F9-7AED-DAAD-B90A-E24C760A221A}"/>
              </a:ext>
            </a:extLst>
          </p:cNvPr>
          <p:cNvSpPr txBox="1"/>
          <p:nvPr/>
        </p:nvSpPr>
        <p:spPr bwMode="auto">
          <a:xfrm>
            <a:off x="1580282" y="3675728"/>
            <a:ext cx="5934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12.3</a:t>
            </a:r>
          </a:p>
        </p:txBody>
      </p:sp>
      <p:sp>
        <p:nvSpPr>
          <p:cNvPr id="9268" name="TextBox 9267">
            <a:extLst>
              <a:ext uri="{FF2B5EF4-FFF2-40B4-BE49-F238E27FC236}">
                <a16:creationId xmlns:a16="http://schemas.microsoft.com/office/drawing/2014/main" id="{2A7FC62D-FD70-9753-A79B-6CE046B05D3B}"/>
              </a:ext>
            </a:extLst>
          </p:cNvPr>
          <p:cNvSpPr txBox="1"/>
          <p:nvPr/>
        </p:nvSpPr>
        <p:spPr bwMode="auto">
          <a:xfrm>
            <a:off x="2185560" y="3365769"/>
            <a:ext cx="5934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17.8</a:t>
            </a:r>
          </a:p>
        </p:txBody>
      </p:sp>
      <p:sp>
        <p:nvSpPr>
          <p:cNvPr id="9269" name="Rectangle 9268">
            <a:extLst>
              <a:ext uri="{FF2B5EF4-FFF2-40B4-BE49-F238E27FC236}">
                <a16:creationId xmlns:a16="http://schemas.microsoft.com/office/drawing/2014/main" id="{B6D8F777-3F9E-8910-11DC-A96CE4624096}"/>
              </a:ext>
            </a:extLst>
          </p:cNvPr>
          <p:cNvSpPr/>
          <p:nvPr/>
        </p:nvSpPr>
        <p:spPr bwMode="auto">
          <a:xfrm>
            <a:off x="1605380" y="3994150"/>
            <a:ext cx="536793" cy="632268"/>
          </a:xfrm>
          <a:prstGeom prst="rect">
            <a:avLst/>
          </a:prstGeom>
          <a:solidFill>
            <a:schemeClr val="accent1"/>
          </a:solidFill>
          <a:ln w="0">
            <a:solidFill>
              <a:schemeClr val="bg1"/>
            </a:solidFill>
            <a:miter lim="800000"/>
            <a:headEnd/>
            <a:tailEnd/>
          </a:ln>
        </p:spPr>
        <p:txBody>
          <a:bodyPr lIns="0" rIns="0" rtlCol="0" anchor="b"/>
          <a:lstStyle/>
          <a:p>
            <a:pPr algn="ctr" eaLnBrk="1" hangingPunct="1">
              <a:spcBef>
                <a:spcPct val="35000"/>
              </a:spcBef>
              <a:spcAft>
                <a:spcPct val="25000"/>
              </a:spcAft>
              <a:buClr>
                <a:schemeClr val="folHlink"/>
              </a:buClr>
              <a:buNone/>
            </a:pPr>
            <a:r>
              <a:rPr lang="en-US" sz="1400" b="0" dirty="0">
                <a:solidFill>
                  <a:schemeClr val="tx1"/>
                </a:solidFill>
                <a:latin typeface="Calibri" panose="020F0502020204030204" pitchFamily="34" charset="0"/>
              </a:rPr>
              <a:t>n = 7</a:t>
            </a:r>
          </a:p>
        </p:txBody>
      </p:sp>
      <p:sp>
        <p:nvSpPr>
          <p:cNvPr id="9270" name="Rectangle 9269">
            <a:extLst>
              <a:ext uri="{FF2B5EF4-FFF2-40B4-BE49-F238E27FC236}">
                <a16:creationId xmlns:a16="http://schemas.microsoft.com/office/drawing/2014/main" id="{AE64CACC-0AD6-D449-D1F7-3F63BA255BDC}"/>
              </a:ext>
            </a:extLst>
          </p:cNvPr>
          <p:cNvSpPr/>
          <p:nvPr/>
        </p:nvSpPr>
        <p:spPr bwMode="auto">
          <a:xfrm>
            <a:off x="2210741" y="3689350"/>
            <a:ext cx="536793" cy="937068"/>
          </a:xfrm>
          <a:prstGeom prst="rect">
            <a:avLst/>
          </a:prstGeom>
          <a:solidFill>
            <a:schemeClr val="accent3"/>
          </a:solidFill>
          <a:ln w="0">
            <a:solidFill>
              <a:schemeClr val="bg1"/>
            </a:solidFill>
            <a:miter lim="800000"/>
            <a:headEnd/>
            <a:tailEnd/>
          </a:ln>
        </p:spPr>
        <p:txBody>
          <a:bodyPr lIns="0" rIns="0" rtlCol="0" anchor="b"/>
          <a:lstStyle/>
          <a:p>
            <a:pPr algn="ctr" eaLnBrk="1" hangingPunct="1">
              <a:spcBef>
                <a:spcPct val="35000"/>
              </a:spcBef>
              <a:spcAft>
                <a:spcPct val="25000"/>
              </a:spcAft>
              <a:buClr>
                <a:schemeClr val="folHlink"/>
              </a:buClr>
              <a:buNone/>
            </a:pPr>
            <a:r>
              <a:rPr lang="en-US" sz="1400" b="0" dirty="0">
                <a:solidFill>
                  <a:schemeClr val="tx1"/>
                </a:solidFill>
                <a:latin typeface="Calibri" panose="020F0502020204030204" pitchFamily="34" charset="0"/>
              </a:rPr>
              <a:t>n = 8</a:t>
            </a:r>
          </a:p>
        </p:txBody>
      </p:sp>
      <p:sp>
        <p:nvSpPr>
          <p:cNvPr id="9271" name="TextBox 9270">
            <a:extLst>
              <a:ext uri="{FF2B5EF4-FFF2-40B4-BE49-F238E27FC236}">
                <a16:creationId xmlns:a16="http://schemas.microsoft.com/office/drawing/2014/main" id="{0A673ACF-477D-09CF-2FAF-11074F0D716E}"/>
              </a:ext>
            </a:extLst>
          </p:cNvPr>
          <p:cNvSpPr txBox="1"/>
          <p:nvPr/>
        </p:nvSpPr>
        <p:spPr bwMode="auto">
          <a:xfrm>
            <a:off x="3095566" y="4601372"/>
            <a:ext cx="128509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Follow-up 2</a:t>
            </a:r>
          </a:p>
        </p:txBody>
      </p:sp>
      <p:sp>
        <p:nvSpPr>
          <p:cNvPr id="9272" name="TextBox 9271">
            <a:extLst>
              <a:ext uri="{FF2B5EF4-FFF2-40B4-BE49-F238E27FC236}">
                <a16:creationId xmlns:a16="http://schemas.microsoft.com/office/drawing/2014/main" id="{604132C5-6CD8-5F9B-753F-FD5A150D5357}"/>
              </a:ext>
            </a:extLst>
          </p:cNvPr>
          <p:cNvSpPr txBox="1"/>
          <p:nvPr/>
        </p:nvSpPr>
        <p:spPr bwMode="auto">
          <a:xfrm>
            <a:off x="4605322" y="4601372"/>
            <a:ext cx="133686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Follow-up 1 and/or2</a:t>
            </a:r>
          </a:p>
        </p:txBody>
      </p:sp>
      <p:sp>
        <p:nvSpPr>
          <p:cNvPr id="9273" name="TextBox 9272">
            <a:extLst>
              <a:ext uri="{FF2B5EF4-FFF2-40B4-BE49-F238E27FC236}">
                <a16:creationId xmlns:a16="http://schemas.microsoft.com/office/drawing/2014/main" id="{726F715F-5C39-DBA6-390E-54127ED4E8E5}"/>
              </a:ext>
            </a:extLst>
          </p:cNvPr>
          <p:cNvSpPr txBox="1"/>
          <p:nvPr/>
        </p:nvSpPr>
        <p:spPr bwMode="auto">
          <a:xfrm>
            <a:off x="3139317" y="4144070"/>
            <a:ext cx="476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0.0</a:t>
            </a:r>
          </a:p>
        </p:txBody>
      </p:sp>
      <p:sp>
        <p:nvSpPr>
          <p:cNvPr id="9274" name="TextBox 9273">
            <a:extLst>
              <a:ext uri="{FF2B5EF4-FFF2-40B4-BE49-F238E27FC236}">
                <a16:creationId xmlns:a16="http://schemas.microsoft.com/office/drawing/2014/main" id="{681CD2B6-F86E-73CA-1771-E551D142F446}"/>
              </a:ext>
            </a:extLst>
          </p:cNvPr>
          <p:cNvSpPr txBox="1"/>
          <p:nvPr/>
        </p:nvSpPr>
        <p:spPr bwMode="auto">
          <a:xfrm>
            <a:off x="3761249" y="3254132"/>
            <a:ext cx="5934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17.8</a:t>
            </a:r>
          </a:p>
        </p:txBody>
      </p:sp>
      <p:sp>
        <p:nvSpPr>
          <p:cNvPr id="9276" name="Rectangle 9275">
            <a:extLst>
              <a:ext uri="{FF2B5EF4-FFF2-40B4-BE49-F238E27FC236}">
                <a16:creationId xmlns:a16="http://schemas.microsoft.com/office/drawing/2014/main" id="{F6F4373C-DA90-8B9A-4BAE-2B888EB4AA05}"/>
              </a:ext>
            </a:extLst>
          </p:cNvPr>
          <p:cNvSpPr/>
          <p:nvPr/>
        </p:nvSpPr>
        <p:spPr bwMode="auto">
          <a:xfrm>
            <a:off x="3784585" y="3689350"/>
            <a:ext cx="536793" cy="937068"/>
          </a:xfrm>
          <a:prstGeom prst="rect">
            <a:avLst/>
          </a:prstGeom>
          <a:solidFill>
            <a:schemeClr val="accent3"/>
          </a:solidFill>
          <a:ln w="0">
            <a:solidFill>
              <a:schemeClr val="bg1"/>
            </a:solidFill>
            <a:miter lim="800000"/>
            <a:headEnd/>
            <a:tailEnd/>
          </a:ln>
        </p:spPr>
        <p:txBody>
          <a:bodyPr lIns="0" rIns="0" rtlCol="0" anchor="b"/>
          <a:lstStyle/>
          <a:p>
            <a:pPr algn="ctr" eaLnBrk="1" hangingPunct="1">
              <a:spcBef>
                <a:spcPct val="35000"/>
              </a:spcBef>
              <a:spcAft>
                <a:spcPct val="25000"/>
              </a:spcAft>
              <a:buClr>
                <a:schemeClr val="folHlink"/>
              </a:buClr>
              <a:buNone/>
            </a:pPr>
            <a:r>
              <a:rPr lang="en-US" sz="1400" b="0" dirty="0">
                <a:solidFill>
                  <a:schemeClr val="tx1"/>
                </a:solidFill>
                <a:latin typeface="Calibri" panose="020F0502020204030204" pitchFamily="34" charset="0"/>
              </a:rPr>
              <a:t>n = 8</a:t>
            </a:r>
          </a:p>
        </p:txBody>
      </p:sp>
      <p:sp>
        <p:nvSpPr>
          <p:cNvPr id="9277" name="TextBox 9276">
            <a:extLst>
              <a:ext uri="{FF2B5EF4-FFF2-40B4-BE49-F238E27FC236}">
                <a16:creationId xmlns:a16="http://schemas.microsoft.com/office/drawing/2014/main" id="{F321145C-ED85-50A7-2A38-EE19F6542A16}"/>
              </a:ext>
            </a:extLst>
          </p:cNvPr>
          <p:cNvSpPr txBox="1"/>
          <p:nvPr/>
        </p:nvSpPr>
        <p:spPr bwMode="auto">
          <a:xfrm>
            <a:off x="4656992" y="3660532"/>
            <a:ext cx="5934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12.3</a:t>
            </a:r>
          </a:p>
        </p:txBody>
      </p:sp>
      <p:sp>
        <p:nvSpPr>
          <p:cNvPr id="9278" name="TextBox 9277">
            <a:extLst>
              <a:ext uri="{FF2B5EF4-FFF2-40B4-BE49-F238E27FC236}">
                <a16:creationId xmlns:a16="http://schemas.microsoft.com/office/drawing/2014/main" id="{338AB0A8-DDBA-0D32-19BA-E19343DD14E6}"/>
              </a:ext>
            </a:extLst>
          </p:cNvPr>
          <p:cNvSpPr txBox="1"/>
          <p:nvPr/>
        </p:nvSpPr>
        <p:spPr bwMode="auto">
          <a:xfrm>
            <a:off x="5270636" y="2667987"/>
            <a:ext cx="5934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31.1</a:t>
            </a:r>
          </a:p>
        </p:txBody>
      </p:sp>
      <p:sp>
        <p:nvSpPr>
          <p:cNvPr id="9279" name="Rectangle 9278">
            <a:extLst>
              <a:ext uri="{FF2B5EF4-FFF2-40B4-BE49-F238E27FC236}">
                <a16:creationId xmlns:a16="http://schemas.microsoft.com/office/drawing/2014/main" id="{E421FE45-E112-23F6-9C5D-E10A04AF310D}"/>
              </a:ext>
            </a:extLst>
          </p:cNvPr>
          <p:cNvSpPr/>
          <p:nvPr/>
        </p:nvSpPr>
        <p:spPr bwMode="auto">
          <a:xfrm>
            <a:off x="4696899" y="3987799"/>
            <a:ext cx="536793" cy="638619"/>
          </a:xfrm>
          <a:prstGeom prst="rect">
            <a:avLst/>
          </a:prstGeom>
          <a:solidFill>
            <a:schemeClr val="accent1"/>
          </a:solidFill>
          <a:ln w="0">
            <a:solidFill>
              <a:schemeClr val="bg1"/>
            </a:solidFill>
            <a:miter lim="800000"/>
            <a:headEnd/>
            <a:tailEnd/>
          </a:ln>
        </p:spPr>
        <p:txBody>
          <a:bodyPr lIns="0" rIns="0" rtlCol="0" anchor="b"/>
          <a:lstStyle/>
          <a:p>
            <a:pPr algn="ctr" eaLnBrk="1" hangingPunct="1">
              <a:spcBef>
                <a:spcPct val="35000"/>
              </a:spcBef>
              <a:spcAft>
                <a:spcPct val="25000"/>
              </a:spcAft>
              <a:buClr>
                <a:schemeClr val="folHlink"/>
              </a:buClr>
              <a:buNone/>
            </a:pPr>
            <a:r>
              <a:rPr lang="en-US" sz="1400" b="0" dirty="0">
                <a:solidFill>
                  <a:schemeClr val="tx1"/>
                </a:solidFill>
                <a:latin typeface="Calibri" panose="020F0502020204030204" pitchFamily="34" charset="0"/>
              </a:rPr>
              <a:t>n = 7</a:t>
            </a:r>
          </a:p>
        </p:txBody>
      </p:sp>
      <p:sp>
        <p:nvSpPr>
          <p:cNvPr id="9280" name="Rectangle 9279">
            <a:extLst>
              <a:ext uri="{FF2B5EF4-FFF2-40B4-BE49-F238E27FC236}">
                <a16:creationId xmlns:a16="http://schemas.microsoft.com/office/drawing/2014/main" id="{0B4292E6-2909-95A0-F2AA-D732FBE96E7E}"/>
              </a:ext>
            </a:extLst>
          </p:cNvPr>
          <p:cNvSpPr/>
          <p:nvPr/>
        </p:nvSpPr>
        <p:spPr bwMode="auto">
          <a:xfrm>
            <a:off x="5302260" y="2997200"/>
            <a:ext cx="536793" cy="1629218"/>
          </a:xfrm>
          <a:prstGeom prst="rect">
            <a:avLst/>
          </a:prstGeom>
          <a:solidFill>
            <a:schemeClr val="accent3"/>
          </a:solidFill>
          <a:ln w="0">
            <a:solidFill>
              <a:schemeClr val="bg1"/>
            </a:solidFill>
            <a:miter lim="800000"/>
            <a:headEnd/>
            <a:tailEnd/>
          </a:ln>
        </p:spPr>
        <p:txBody>
          <a:bodyPr lIns="0" rIns="0" rtlCol="0" anchor="b"/>
          <a:lstStyle/>
          <a:p>
            <a:pPr algn="ctr" eaLnBrk="1" hangingPunct="1">
              <a:spcBef>
                <a:spcPct val="35000"/>
              </a:spcBef>
              <a:spcAft>
                <a:spcPct val="25000"/>
              </a:spcAft>
              <a:buClr>
                <a:schemeClr val="folHlink"/>
              </a:buClr>
              <a:buNone/>
            </a:pPr>
            <a:r>
              <a:rPr lang="en-US" sz="1400" b="0" dirty="0">
                <a:solidFill>
                  <a:schemeClr val="tx1"/>
                </a:solidFill>
                <a:latin typeface="Calibri" panose="020F0502020204030204" pitchFamily="34" charset="0"/>
              </a:rPr>
              <a:t>n = 14</a:t>
            </a:r>
          </a:p>
        </p:txBody>
      </p:sp>
      <p:sp>
        <p:nvSpPr>
          <p:cNvPr id="9281" name="TextBox 9280">
            <a:extLst>
              <a:ext uri="{FF2B5EF4-FFF2-40B4-BE49-F238E27FC236}">
                <a16:creationId xmlns:a16="http://schemas.microsoft.com/office/drawing/2014/main" id="{C956D45B-7C0A-9DE3-B118-A5A61C082338}"/>
              </a:ext>
            </a:extLst>
          </p:cNvPr>
          <p:cNvSpPr txBox="1"/>
          <p:nvPr/>
        </p:nvSpPr>
        <p:spPr bwMode="auto">
          <a:xfrm>
            <a:off x="3082628" y="4339849"/>
            <a:ext cx="54053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n = 0</a:t>
            </a:r>
          </a:p>
        </p:txBody>
      </p:sp>
    </p:spTree>
    <p:extLst>
      <p:ext uri="{BB962C8B-B14F-4D97-AF65-F5344CB8AC3E}">
        <p14:creationId xmlns:p14="http://schemas.microsoft.com/office/powerpoint/2010/main" val="18356045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CPX-351 vs 7+3 Cardiotoxicity: Median Change in </a:t>
            </a:r>
            <a:br>
              <a:rPr lang="en-US" dirty="0"/>
            </a:br>
            <a:r>
              <a:rPr lang="en-US" dirty="0"/>
              <a:t>LVEF and GLS Compared With BL</a:t>
            </a:r>
            <a:endParaRPr lang="en-US" altLang="en-US" dirty="0"/>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idx="1"/>
          </p:nvPr>
        </p:nvSpPr>
        <p:spPr>
          <a:xfrm>
            <a:off x="604675" y="4737861"/>
            <a:ext cx="10877529" cy="1728798"/>
          </a:xfrm>
        </p:spPr>
        <p:txBody>
          <a:bodyPr/>
          <a:lstStyle/>
          <a:p>
            <a:pPr>
              <a:spcBef>
                <a:spcPts val="500"/>
              </a:spcBef>
            </a:pPr>
            <a:r>
              <a:rPr lang="en-US" altLang="en-US" sz="2000" dirty="0"/>
              <a:t>Median BL LVEF: 63.3 (CPX-351 group) and 62.0 (7+3 group)</a:t>
            </a:r>
          </a:p>
          <a:p>
            <a:pPr lvl="1">
              <a:spcBef>
                <a:spcPts val="500"/>
              </a:spcBef>
            </a:pPr>
            <a:r>
              <a:rPr lang="en-US" altLang="en-US" sz="1800" dirty="0"/>
              <a:t>Median change from BL smaller in patients receiving CPX-351 vs 7+3</a:t>
            </a:r>
          </a:p>
          <a:p>
            <a:pPr>
              <a:spcBef>
                <a:spcPts val="500"/>
              </a:spcBef>
            </a:pPr>
            <a:r>
              <a:rPr lang="en-US" altLang="en-US" sz="2000" dirty="0"/>
              <a:t>Median BL GLS: -21.3 (CPX-351 group) and -21.1 (7+3 group)</a:t>
            </a:r>
          </a:p>
          <a:p>
            <a:pPr lvl="1">
              <a:spcBef>
                <a:spcPts val="500"/>
              </a:spcBef>
            </a:pPr>
            <a:r>
              <a:rPr lang="en-US" altLang="en-US" sz="1800" dirty="0"/>
              <a:t>Median change from BL smaller with CPX-351 at follow-up 1 but similar at follow-up 2</a:t>
            </a:r>
          </a:p>
        </p:txBody>
      </p:sp>
      <p:sp>
        <p:nvSpPr>
          <p:cNvPr id="2" name="Text Box 11">
            <a:extLst>
              <a:ext uri="{FF2B5EF4-FFF2-40B4-BE49-F238E27FC236}">
                <a16:creationId xmlns:a16="http://schemas.microsoft.com/office/drawing/2014/main" id="{6A7A495F-03FC-4A24-FEA9-4FDD1DC8AEBD}"/>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Mitchell. ASCO 2023. Abstr 7029. Reproduced with permission.</a:t>
            </a:r>
          </a:p>
        </p:txBody>
      </p:sp>
      <p:sp>
        <p:nvSpPr>
          <p:cNvPr id="4" name="TextBox 3">
            <a:extLst>
              <a:ext uri="{FF2B5EF4-FFF2-40B4-BE49-F238E27FC236}">
                <a16:creationId xmlns:a16="http://schemas.microsoft.com/office/drawing/2014/main" id="{5CD635DB-CD7B-60FE-E37B-31795E0B2570}"/>
              </a:ext>
            </a:extLst>
          </p:cNvPr>
          <p:cNvSpPr txBox="1"/>
          <p:nvPr/>
        </p:nvSpPr>
        <p:spPr bwMode="auto">
          <a:xfrm>
            <a:off x="3013832" y="1514786"/>
            <a:ext cx="140576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dirty="0">
                <a:solidFill>
                  <a:schemeClr val="bg1"/>
                </a:solidFill>
                <a:latin typeface="Calibri" panose="020F0502020204030204" pitchFamily="34" charset="0"/>
              </a:rPr>
              <a:t>Median LVEF</a:t>
            </a:r>
          </a:p>
        </p:txBody>
      </p:sp>
      <p:sp>
        <p:nvSpPr>
          <p:cNvPr id="5" name="TextBox 4">
            <a:extLst>
              <a:ext uri="{FF2B5EF4-FFF2-40B4-BE49-F238E27FC236}">
                <a16:creationId xmlns:a16="http://schemas.microsoft.com/office/drawing/2014/main" id="{7A9D5636-6AE8-4FBB-ADEC-F1BF41583EBF}"/>
              </a:ext>
            </a:extLst>
          </p:cNvPr>
          <p:cNvSpPr txBox="1"/>
          <p:nvPr/>
        </p:nvSpPr>
        <p:spPr bwMode="auto">
          <a:xfrm>
            <a:off x="8874951" y="1514786"/>
            <a:ext cx="13260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dirty="0">
                <a:solidFill>
                  <a:schemeClr val="bg1"/>
                </a:solidFill>
                <a:latin typeface="Calibri" panose="020F0502020204030204" pitchFamily="34" charset="0"/>
              </a:rPr>
              <a:t>Median GLS</a:t>
            </a:r>
          </a:p>
        </p:txBody>
      </p:sp>
      <p:sp>
        <p:nvSpPr>
          <p:cNvPr id="7" name="TextBox 6">
            <a:extLst>
              <a:ext uri="{FF2B5EF4-FFF2-40B4-BE49-F238E27FC236}">
                <a16:creationId xmlns:a16="http://schemas.microsoft.com/office/drawing/2014/main" id="{24915836-8C2D-A8A6-10CA-E8B8225A257D}"/>
              </a:ext>
            </a:extLst>
          </p:cNvPr>
          <p:cNvSpPr txBox="1"/>
          <p:nvPr/>
        </p:nvSpPr>
        <p:spPr bwMode="auto">
          <a:xfrm>
            <a:off x="2264229" y="4335880"/>
            <a:ext cx="2581553" cy="369332"/>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Follow-up Period</a:t>
            </a:r>
          </a:p>
        </p:txBody>
      </p:sp>
      <p:sp>
        <p:nvSpPr>
          <p:cNvPr id="8" name="TextBox 7">
            <a:extLst>
              <a:ext uri="{FF2B5EF4-FFF2-40B4-BE49-F238E27FC236}">
                <a16:creationId xmlns:a16="http://schemas.microsoft.com/office/drawing/2014/main" id="{2CC8F833-C78F-4869-1E18-29B80CB96B3D}"/>
              </a:ext>
            </a:extLst>
          </p:cNvPr>
          <p:cNvSpPr txBox="1"/>
          <p:nvPr/>
        </p:nvSpPr>
        <p:spPr bwMode="auto">
          <a:xfrm>
            <a:off x="8073005" y="4335880"/>
            <a:ext cx="2581553" cy="369332"/>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Follow-up Period</a:t>
            </a:r>
          </a:p>
        </p:txBody>
      </p:sp>
      <p:sp>
        <p:nvSpPr>
          <p:cNvPr id="9" name="TextBox 8">
            <a:extLst>
              <a:ext uri="{FF2B5EF4-FFF2-40B4-BE49-F238E27FC236}">
                <a16:creationId xmlns:a16="http://schemas.microsoft.com/office/drawing/2014/main" id="{CE90154C-A2EC-D5C4-B129-35CED0AC2DD8}"/>
              </a:ext>
            </a:extLst>
          </p:cNvPr>
          <p:cNvSpPr txBox="1"/>
          <p:nvPr/>
        </p:nvSpPr>
        <p:spPr bwMode="auto">
          <a:xfrm rot="16200000">
            <a:off x="124741" y="3147053"/>
            <a:ext cx="1544643" cy="584775"/>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Median Change From BL (%)</a:t>
            </a:r>
          </a:p>
        </p:txBody>
      </p:sp>
      <p:sp>
        <p:nvSpPr>
          <p:cNvPr id="10" name="TextBox 9">
            <a:extLst>
              <a:ext uri="{FF2B5EF4-FFF2-40B4-BE49-F238E27FC236}">
                <a16:creationId xmlns:a16="http://schemas.microsoft.com/office/drawing/2014/main" id="{384C6A9A-BCCC-5762-5DD4-C6E01C3B9779}"/>
              </a:ext>
            </a:extLst>
          </p:cNvPr>
          <p:cNvSpPr txBox="1"/>
          <p:nvPr/>
        </p:nvSpPr>
        <p:spPr bwMode="auto">
          <a:xfrm rot="16200000">
            <a:off x="5779354" y="2732293"/>
            <a:ext cx="1544643" cy="584775"/>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Median Change From BL (%)</a:t>
            </a:r>
          </a:p>
        </p:txBody>
      </p:sp>
      <p:grpSp>
        <p:nvGrpSpPr>
          <p:cNvPr id="12" name="Group 11">
            <a:extLst>
              <a:ext uri="{FF2B5EF4-FFF2-40B4-BE49-F238E27FC236}">
                <a16:creationId xmlns:a16="http://schemas.microsoft.com/office/drawing/2014/main" id="{97E5D3A8-22B6-99BE-5753-71B051D448D3}"/>
              </a:ext>
            </a:extLst>
          </p:cNvPr>
          <p:cNvGrpSpPr/>
          <p:nvPr/>
        </p:nvGrpSpPr>
        <p:grpSpPr>
          <a:xfrm>
            <a:off x="5118214" y="1830027"/>
            <a:ext cx="1955573" cy="369332"/>
            <a:chOff x="3673195" y="2301766"/>
            <a:chExt cx="1955573" cy="369332"/>
          </a:xfrm>
        </p:grpSpPr>
        <p:grpSp>
          <p:nvGrpSpPr>
            <p:cNvPr id="13" name="Group 12">
              <a:extLst>
                <a:ext uri="{FF2B5EF4-FFF2-40B4-BE49-F238E27FC236}">
                  <a16:creationId xmlns:a16="http://schemas.microsoft.com/office/drawing/2014/main" id="{2C7F9C3B-3C51-8141-53B2-398FC9DF6E37}"/>
                </a:ext>
              </a:extLst>
            </p:cNvPr>
            <p:cNvGrpSpPr/>
            <p:nvPr/>
          </p:nvGrpSpPr>
          <p:grpSpPr>
            <a:xfrm>
              <a:off x="3673195" y="2301766"/>
              <a:ext cx="1127640" cy="369332"/>
              <a:chOff x="3673195" y="2301766"/>
              <a:chExt cx="1127640" cy="369332"/>
            </a:xfrm>
          </p:grpSpPr>
          <p:sp>
            <p:nvSpPr>
              <p:cNvPr id="17" name="TextBox 16">
                <a:extLst>
                  <a:ext uri="{FF2B5EF4-FFF2-40B4-BE49-F238E27FC236}">
                    <a16:creationId xmlns:a16="http://schemas.microsoft.com/office/drawing/2014/main" id="{B623D62A-2685-9849-1394-41AFA3712843}"/>
                  </a:ext>
                </a:extLst>
              </p:cNvPr>
              <p:cNvSpPr txBox="1"/>
              <p:nvPr/>
            </p:nvSpPr>
            <p:spPr bwMode="auto">
              <a:xfrm>
                <a:off x="3836276" y="2301766"/>
                <a:ext cx="96455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CPX-351</a:t>
                </a:r>
              </a:p>
            </p:txBody>
          </p:sp>
          <p:sp>
            <p:nvSpPr>
              <p:cNvPr id="18" name="Rectangle 17">
                <a:extLst>
                  <a:ext uri="{FF2B5EF4-FFF2-40B4-BE49-F238E27FC236}">
                    <a16:creationId xmlns:a16="http://schemas.microsoft.com/office/drawing/2014/main" id="{0CFAD576-7625-74EE-668F-FDAAC4091036}"/>
                  </a:ext>
                </a:extLst>
              </p:cNvPr>
              <p:cNvSpPr/>
              <p:nvPr/>
            </p:nvSpPr>
            <p:spPr bwMode="auto">
              <a:xfrm>
                <a:off x="3673195" y="2391839"/>
                <a:ext cx="189186" cy="18918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14" name="Group 13">
              <a:extLst>
                <a:ext uri="{FF2B5EF4-FFF2-40B4-BE49-F238E27FC236}">
                  <a16:creationId xmlns:a16="http://schemas.microsoft.com/office/drawing/2014/main" id="{7F23B78B-1312-BBF1-9CA4-3DCA326F3449}"/>
                </a:ext>
              </a:extLst>
            </p:cNvPr>
            <p:cNvGrpSpPr/>
            <p:nvPr/>
          </p:nvGrpSpPr>
          <p:grpSpPr>
            <a:xfrm>
              <a:off x="4931566" y="2301766"/>
              <a:ext cx="697202" cy="369332"/>
              <a:chOff x="3673195" y="2301766"/>
              <a:chExt cx="697202" cy="369332"/>
            </a:xfrm>
          </p:grpSpPr>
          <p:sp>
            <p:nvSpPr>
              <p:cNvPr id="15" name="TextBox 14">
                <a:extLst>
                  <a:ext uri="{FF2B5EF4-FFF2-40B4-BE49-F238E27FC236}">
                    <a16:creationId xmlns:a16="http://schemas.microsoft.com/office/drawing/2014/main" id="{4B31AB9B-9165-51ED-C1C0-B9ED7A46C5B0}"/>
                  </a:ext>
                </a:extLst>
              </p:cNvPr>
              <p:cNvSpPr txBox="1"/>
              <p:nvPr/>
            </p:nvSpPr>
            <p:spPr bwMode="auto">
              <a:xfrm>
                <a:off x="3836276" y="2301766"/>
                <a:ext cx="53412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7+3</a:t>
                </a:r>
              </a:p>
            </p:txBody>
          </p:sp>
          <p:sp>
            <p:nvSpPr>
              <p:cNvPr id="16" name="Rectangle 15">
                <a:extLst>
                  <a:ext uri="{FF2B5EF4-FFF2-40B4-BE49-F238E27FC236}">
                    <a16:creationId xmlns:a16="http://schemas.microsoft.com/office/drawing/2014/main" id="{45E13715-9274-4589-A048-8629F53B4ECF}"/>
                  </a:ext>
                </a:extLst>
              </p:cNvPr>
              <p:cNvSpPr/>
              <p:nvPr/>
            </p:nvSpPr>
            <p:spPr bwMode="auto">
              <a:xfrm>
                <a:off x="3673195" y="2391839"/>
                <a:ext cx="189186" cy="18918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grpSp>
        <p:nvGrpSpPr>
          <p:cNvPr id="25" name="Group 24">
            <a:extLst>
              <a:ext uri="{FF2B5EF4-FFF2-40B4-BE49-F238E27FC236}">
                <a16:creationId xmlns:a16="http://schemas.microsoft.com/office/drawing/2014/main" id="{009892B0-F852-723D-C146-57F8EA29FE1B}"/>
              </a:ext>
            </a:extLst>
          </p:cNvPr>
          <p:cNvGrpSpPr/>
          <p:nvPr/>
        </p:nvGrpSpPr>
        <p:grpSpPr>
          <a:xfrm>
            <a:off x="1060197" y="2321515"/>
            <a:ext cx="489238" cy="2135695"/>
            <a:chOff x="1060197" y="2321515"/>
            <a:chExt cx="489238" cy="2135695"/>
          </a:xfrm>
        </p:grpSpPr>
        <p:sp>
          <p:nvSpPr>
            <p:cNvPr id="19" name="TextBox 18">
              <a:extLst>
                <a:ext uri="{FF2B5EF4-FFF2-40B4-BE49-F238E27FC236}">
                  <a16:creationId xmlns:a16="http://schemas.microsoft.com/office/drawing/2014/main" id="{17904C19-DB29-BF32-F266-48D42B7CCC55}"/>
                </a:ext>
              </a:extLst>
            </p:cNvPr>
            <p:cNvSpPr txBox="1"/>
            <p:nvPr/>
          </p:nvSpPr>
          <p:spPr bwMode="auto">
            <a:xfrm>
              <a:off x="1247749" y="2321515"/>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20" name="TextBox 19">
              <a:extLst>
                <a:ext uri="{FF2B5EF4-FFF2-40B4-BE49-F238E27FC236}">
                  <a16:creationId xmlns:a16="http://schemas.microsoft.com/office/drawing/2014/main" id="{B78637EA-A3A7-4A1D-794E-2846DF7C0616}"/>
                </a:ext>
              </a:extLst>
            </p:cNvPr>
            <p:cNvSpPr txBox="1"/>
            <p:nvPr/>
          </p:nvSpPr>
          <p:spPr bwMode="auto">
            <a:xfrm>
              <a:off x="1177217" y="2684698"/>
              <a:ext cx="37221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a:t>
              </a:r>
            </a:p>
          </p:txBody>
        </p:sp>
        <p:sp>
          <p:nvSpPr>
            <p:cNvPr id="21" name="TextBox 20">
              <a:extLst>
                <a:ext uri="{FF2B5EF4-FFF2-40B4-BE49-F238E27FC236}">
                  <a16:creationId xmlns:a16="http://schemas.microsoft.com/office/drawing/2014/main" id="{03160154-FF38-9AC4-7F1A-9AEFE27FC151}"/>
                </a:ext>
              </a:extLst>
            </p:cNvPr>
            <p:cNvSpPr txBox="1"/>
            <p:nvPr/>
          </p:nvSpPr>
          <p:spPr bwMode="auto">
            <a:xfrm>
              <a:off x="1177217" y="3023550"/>
              <a:ext cx="37221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a:t>
              </a:r>
            </a:p>
          </p:txBody>
        </p:sp>
        <p:sp>
          <p:nvSpPr>
            <p:cNvPr id="22" name="TextBox 21">
              <a:extLst>
                <a:ext uri="{FF2B5EF4-FFF2-40B4-BE49-F238E27FC236}">
                  <a16:creationId xmlns:a16="http://schemas.microsoft.com/office/drawing/2014/main" id="{E9DF77F9-7C03-A06E-5E66-E0E2113A5D47}"/>
                </a:ext>
              </a:extLst>
            </p:cNvPr>
            <p:cNvSpPr txBox="1"/>
            <p:nvPr/>
          </p:nvSpPr>
          <p:spPr bwMode="auto">
            <a:xfrm>
              <a:off x="1177217" y="3386733"/>
              <a:ext cx="37221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23" name="TextBox 22">
              <a:extLst>
                <a:ext uri="{FF2B5EF4-FFF2-40B4-BE49-F238E27FC236}">
                  <a16:creationId xmlns:a16="http://schemas.microsoft.com/office/drawing/2014/main" id="{8877C638-1988-49D8-D0C9-92BAFE876709}"/>
                </a:ext>
              </a:extLst>
            </p:cNvPr>
            <p:cNvSpPr txBox="1"/>
            <p:nvPr/>
          </p:nvSpPr>
          <p:spPr bwMode="auto">
            <a:xfrm>
              <a:off x="1177217" y="3724695"/>
              <a:ext cx="37221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a:t>
              </a:r>
            </a:p>
          </p:txBody>
        </p:sp>
        <p:sp>
          <p:nvSpPr>
            <p:cNvPr id="24" name="TextBox 23">
              <a:extLst>
                <a:ext uri="{FF2B5EF4-FFF2-40B4-BE49-F238E27FC236}">
                  <a16:creationId xmlns:a16="http://schemas.microsoft.com/office/drawing/2014/main" id="{983F6E5B-7B9A-5EA8-8460-2EEEFA8AD37C}"/>
                </a:ext>
              </a:extLst>
            </p:cNvPr>
            <p:cNvSpPr txBox="1"/>
            <p:nvPr/>
          </p:nvSpPr>
          <p:spPr bwMode="auto">
            <a:xfrm>
              <a:off x="1060197" y="4087878"/>
              <a:ext cx="4892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p>
          </p:txBody>
        </p:sp>
      </p:grpSp>
      <p:sp>
        <p:nvSpPr>
          <p:cNvPr id="26" name="Freeform: Shape 25">
            <a:extLst>
              <a:ext uri="{FF2B5EF4-FFF2-40B4-BE49-F238E27FC236}">
                <a16:creationId xmlns:a16="http://schemas.microsoft.com/office/drawing/2014/main" id="{F3FEBCD1-2D6A-395A-D166-40946073B18E}"/>
              </a:ext>
            </a:extLst>
          </p:cNvPr>
          <p:cNvSpPr/>
          <p:nvPr/>
        </p:nvSpPr>
        <p:spPr bwMode="auto">
          <a:xfrm>
            <a:off x="1531620" y="2514599"/>
            <a:ext cx="4396740" cy="1762125"/>
          </a:xfrm>
          <a:custGeom>
            <a:avLst/>
            <a:gdLst>
              <a:gd name="connsiteX0" fmla="*/ 0 w 4396740"/>
              <a:gd name="connsiteY0" fmla="*/ 1737360 h 1737360"/>
              <a:gd name="connsiteX1" fmla="*/ 0 w 4396740"/>
              <a:gd name="connsiteY1" fmla="*/ 0 h 1737360"/>
              <a:gd name="connsiteX2" fmla="*/ 4396740 w 4396740"/>
              <a:gd name="connsiteY2" fmla="*/ 0 h 1737360"/>
            </a:gdLst>
            <a:ahLst/>
            <a:cxnLst>
              <a:cxn ang="0">
                <a:pos x="connsiteX0" y="connsiteY0"/>
              </a:cxn>
              <a:cxn ang="0">
                <a:pos x="connsiteX1" y="connsiteY1"/>
              </a:cxn>
              <a:cxn ang="0">
                <a:pos x="connsiteX2" y="connsiteY2"/>
              </a:cxn>
            </a:cxnLst>
            <a:rect l="l" t="t" r="r" b="b"/>
            <a:pathLst>
              <a:path w="4396740" h="1737360">
                <a:moveTo>
                  <a:pt x="0" y="1737360"/>
                </a:moveTo>
                <a:lnTo>
                  <a:pt x="0" y="0"/>
                </a:lnTo>
                <a:lnTo>
                  <a:pt x="4396740" y="0"/>
                </a:lnTo>
              </a:path>
            </a:pathLst>
          </a:custGeom>
          <a:noFill/>
          <a:ln w="28575">
            <a:solidFill>
              <a:schemeClr val="bg1"/>
            </a:solidFill>
            <a:miter lim="800000"/>
            <a:headEnd/>
            <a:tailEnd/>
          </a:ln>
        </p:spPr>
        <p:txBody>
          <a:bodyPr rtlCol="0" anchor="ctr"/>
          <a:lstStyle/>
          <a:p>
            <a:pPr algn="ctr"/>
            <a:endParaRPr lang="en-US"/>
          </a:p>
        </p:txBody>
      </p:sp>
      <p:sp>
        <p:nvSpPr>
          <p:cNvPr id="27" name="TextBox 26">
            <a:extLst>
              <a:ext uri="{FF2B5EF4-FFF2-40B4-BE49-F238E27FC236}">
                <a16:creationId xmlns:a16="http://schemas.microsoft.com/office/drawing/2014/main" id="{46A7F895-0C0D-7471-D2FC-C2EDF0C964FE}"/>
              </a:ext>
            </a:extLst>
          </p:cNvPr>
          <p:cNvSpPr txBox="1"/>
          <p:nvPr/>
        </p:nvSpPr>
        <p:spPr bwMode="auto">
          <a:xfrm>
            <a:off x="1931996" y="2147535"/>
            <a:ext cx="128509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Follow-up 1</a:t>
            </a:r>
          </a:p>
        </p:txBody>
      </p:sp>
      <p:sp>
        <p:nvSpPr>
          <p:cNvPr id="28" name="TextBox 27">
            <a:extLst>
              <a:ext uri="{FF2B5EF4-FFF2-40B4-BE49-F238E27FC236}">
                <a16:creationId xmlns:a16="http://schemas.microsoft.com/office/drawing/2014/main" id="{03A7EEEB-42E8-1EB5-6113-D738D12452C6}"/>
              </a:ext>
            </a:extLst>
          </p:cNvPr>
          <p:cNvSpPr txBox="1"/>
          <p:nvPr/>
        </p:nvSpPr>
        <p:spPr bwMode="auto">
          <a:xfrm>
            <a:off x="4249699" y="2147535"/>
            <a:ext cx="128509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Follow-up 2</a:t>
            </a:r>
          </a:p>
        </p:txBody>
      </p:sp>
      <p:sp>
        <p:nvSpPr>
          <p:cNvPr id="29" name="TextBox 28">
            <a:extLst>
              <a:ext uri="{FF2B5EF4-FFF2-40B4-BE49-F238E27FC236}">
                <a16:creationId xmlns:a16="http://schemas.microsoft.com/office/drawing/2014/main" id="{B0EFB86D-BB0D-7D93-F1CA-432530776DF5}"/>
              </a:ext>
            </a:extLst>
          </p:cNvPr>
          <p:cNvSpPr txBox="1"/>
          <p:nvPr/>
        </p:nvSpPr>
        <p:spPr bwMode="auto">
          <a:xfrm>
            <a:off x="1912880" y="2798303"/>
            <a:ext cx="54694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-1.6</a:t>
            </a:r>
          </a:p>
        </p:txBody>
      </p:sp>
      <p:sp>
        <p:nvSpPr>
          <p:cNvPr id="30" name="TextBox 29">
            <a:extLst>
              <a:ext uri="{FF2B5EF4-FFF2-40B4-BE49-F238E27FC236}">
                <a16:creationId xmlns:a16="http://schemas.microsoft.com/office/drawing/2014/main" id="{4462CDE8-9924-0332-C693-10BED797D1AD}"/>
              </a:ext>
            </a:extLst>
          </p:cNvPr>
          <p:cNvSpPr txBox="1"/>
          <p:nvPr/>
        </p:nvSpPr>
        <p:spPr bwMode="auto">
          <a:xfrm>
            <a:off x="2671743" y="3070109"/>
            <a:ext cx="54694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-3.4</a:t>
            </a:r>
          </a:p>
        </p:txBody>
      </p:sp>
      <p:sp>
        <p:nvSpPr>
          <p:cNvPr id="31" name="TextBox 30">
            <a:extLst>
              <a:ext uri="{FF2B5EF4-FFF2-40B4-BE49-F238E27FC236}">
                <a16:creationId xmlns:a16="http://schemas.microsoft.com/office/drawing/2014/main" id="{4C62AA64-C297-ABAB-4F84-A7FE64618531}"/>
              </a:ext>
            </a:extLst>
          </p:cNvPr>
          <p:cNvSpPr txBox="1"/>
          <p:nvPr/>
        </p:nvSpPr>
        <p:spPr bwMode="auto">
          <a:xfrm>
            <a:off x="4206650" y="2982969"/>
            <a:ext cx="54694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32" name="TextBox 31">
            <a:extLst>
              <a:ext uri="{FF2B5EF4-FFF2-40B4-BE49-F238E27FC236}">
                <a16:creationId xmlns:a16="http://schemas.microsoft.com/office/drawing/2014/main" id="{2951DF57-A829-F3A7-1F28-363057D928B2}"/>
              </a:ext>
            </a:extLst>
          </p:cNvPr>
          <p:cNvSpPr txBox="1"/>
          <p:nvPr/>
        </p:nvSpPr>
        <p:spPr bwMode="auto">
          <a:xfrm>
            <a:off x="5007822" y="3333592"/>
            <a:ext cx="54694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-5.0</a:t>
            </a:r>
          </a:p>
        </p:txBody>
      </p:sp>
      <p:sp>
        <p:nvSpPr>
          <p:cNvPr id="33" name="Rectangle 32">
            <a:extLst>
              <a:ext uri="{FF2B5EF4-FFF2-40B4-BE49-F238E27FC236}">
                <a16:creationId xmlns:a16="http://schemas.microsoft.com/office/drawing/2014/main" id="{AF5A5487-0E72-1525-FED3-F7A31B48DA48}"/>
              </a:ext>
            </a:extLst>
          </p:cNvPr>
          <p:cNvSpPr/>
          <p:nvPr/>
        </p:nvSpPr>
        <p:spPr bwMode="auto">
          <a:xfrm>
            <a:off x="1839355" y="2523392"/>
            <a:ext cx="693994" cy="281721"/>
          </a:xfrm>
          <a:prstGeom prst="rect">
            <a:avLst/>
          </a:prstGeom>
          <a:solidFill>
            <a:schemeClr val="accent1"/>
          </a:solidFill>
          <a:ln w="0">
            <a:solidFill>
              <a:schemeClr val="bg1"/>
            </a:solidFill>
            <a:miter lim="800000"/>
            <a:headEnd/>
            <a:tailEnd/>
          </a:ln>
        </p:spPr>
        <p:txBody>
          <a:bodyPr rtlCol="0" anchor="t"/>
          <a:lstStyle/>
          <a:p>
            <a:pPr algn="ctr" eaLnBrk="1" hangingPunct="1">
              <a:spcBef>
                <a:spcPct val="35000"/>
              </a:spcBef>
              <a:spcAft>
                <a:spcPct val="25000"/>
              </a:spcAft>
              <a:buClr>
                <a:schemeClr val="folHlink"/>
              </a:buClr>
              <a:buNone/>
            </a:pPr>
            <a:r>
              <a:rPr lang="en-US" sz="1400" b="0" dirty="0">
                <a:solidFill>
                  <a:schemeClr val="tx1"/>
                </a:solidFill>
                <a:latin typeface="Calibri" panose="020F0502020204030204" pitchFamily="34" charset="0"/>
              </a:rPr>
              <a:t>n = 53</a:t>
            </a:r>
          </a:p>
        </p:txBody>
      </p:sp>
      <p:grpSp>
        <p:nvGrpSpPr>
          <p:cNvPr id="41" name="Group 40">
            <a:extLst>
              <a:ext uri="{FF2B5EF4-FFF2-40B4-BE49-F238E27FC236}">
                <a16:creationId xmlns:a16="http://schemas.microsoft.com/office/drawing/2014/main" id="{58D7D137-EF2B-A8CE-889C-29178EE27357}"/>
              </a:ext>
            </a:extLst>
          </p:cNvPr>
          <p:cNvGrpSpPr/>
          <p:nvPr/>
        </p:nvGrpSpPr>
        <p:grpSpPr>
          <a:xfrm>
            <a:off x="1452563" y="2515435"/>
            <a:ext cx="90487" cy="1757235"/>
            <a:chOff x="1189450" y="2515435"/>
            <a:chExt cx="580765" cy="1757235"/>
          </a:xfrm>
        </p:grpSpPr>
        <p:cxnSp>
          <p:nvCxnSpPr>
            <p:cNvPr id="35" name="Straight Connector 34">
              <a:extLst>
                <a:ext uri="{FF2B5EF4-FFF2-40B4-BE49-F238E27FC236}">
                  <a16:creationId xmlns:a16="http://schemas.microsoft.com/office/drawing/2014/main" id="{6C7F6532-8475-79A3-9E63-F45499535D5E}"/>
                </a:ext>
              </a:extLst>
            </p:cNvPr>
            <p:cNvCxnSpPr>
              <a:cxnSpLocks/>
            </p:cNvCxnSpPr>
            <p:nvPr/>
          </p:nvCxnSpPr>
          <p:spPr bwMode="auto">
            <a:xfrm>
              <a:off x="1189450" y="2515435"/>
              <a:ext cx="580765" cy="0"/>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416B8ED6-45E1-D75A-51A5-3295E9D1878C}"/>
                </a:ext>
              </a:extLst>
            </p:cNvPr>
            <p:cNvCxnSpPr>
              <a:cxnSpLocks/>
            </p:cNvCxnSpPr>
            <p:nvPr/>
          </p:nvCxnSpPr>
          <p:spPr bwMode="auto">
            <a:xfrm>
              <a:off x="1189450" y="2872495"/>
              <a:ext cx="580765" cy="0"/>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078A0E7E-62E0-567A-4F5D-92838939720E}"/>
                </a:ext>
              </a:extLst>
            </p:cNvPr>
            <p:cNvCxnSpPr>
              <a:cxnSpLocks/>
            </p:cNvCxnSpPr>
            <p:nvPr/>
          </p:nvCxnSpPr>
          <p:spPr bwMode="auto">
            <a:xfrm>
              <a:off x="1189450" y="3225047"/>
              <a:ext cx="580765" cy="0"/>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B407D7D0-57B3-6295-9E78-7CA880C05E9D}"/>
                </a:ext>
              </a:extLst>
            </p:cNvPr>
            <p:cNvCxnSpPr>
              <a:cxnSpLocks/>
            </p:cNvCxnSpPr>
            <p:nvPr/>
          </p:nvCxnSpPr>
          <p:spPr bwMode="auto">
            <a:xfrm>
              <a:off x="1189450" y="3582107"/>
              <a:ext cx="580765" cy="0"/>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04814F35-E2AB-702F-D8DC-352947F36EA2}"/>
                </a:ext>
              </a:extLst>
            </p:cNvPr>
            <p:cNvCxnSpPr>
              <a:cxnSpLocks/>
            </p:cNvCxnSpPr>
            <p:nvPr/>
          </p:nvCxnSpPr>
          <p:spPr bwMode="auto">
            <a:xfrm>
              <a:off x="1189450" y="3915610"/>
              <a:ext cx="580765" cy="0"/>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98E45F8F-051B-8D2E-82F0-0D3398DF2FF3}"/>
                </a:ext>
              </a:extLst>
            </p:cNvPr>
            <p:cNvCxnSpPr>
              <a:cxnSpLocks/>
            </p:cNvCxnSpPr>
            <p:nvPr/>
          </p:nvCxnSpPr>
          <p:spPr bwMode="auto">
            <a:xfrm>
              <a:off x="1189450" y="4272670"/>
              <a:ext cx="580765" cy="0"/>
            </a:xfrm>
            <a:prstGeom prst="line">
              <a:avLst/>
            </a:prstGeom>
            <a:noFill/>
            <a:ln w="28575" cap="flat" cmpd="sng" algn="ctr">
              <a:solidFill>
                <a:schemeClr val="bg1"/>
              </a:solidFill>
              <a:prstDash val="solid"/>
              <a:round/>
              <a:headEnd type="none" w="med" len="med"/>
              <a:tailEnd type="none" w="med" len="med"/>
            </a:ln>
            <a:effectLst/>
          </p:spPr>
        </p:cxnSp>
      </p:grpSp>
      <p:sp>
        <p:nvSpPr>
          <p:cNvPr id="42" name="Rectangle 41">
            <a:extLst>
              <a:ext uri="{FF2B5EF4-FFF2-40B4-BE49-F238E27FC236}">
                <a16:creationId xmlns:a16="http://schemas.microsoft.com/office/drawing/2014/main" id="{A34DD710-5A82-861F-8764-8603AEF89534}"/>
              </a:ext>
            </a:extLst>
          </p:cNvPr>
          <p:cNvSpPr/>
          <p:nvPr/>
        </p:nvSpPr>
        <p:spPr bwMode="auto">
          <a:xfrm>
            <a:off x="2616400" y="2523392"/>
            <a:ext cx="693994" cy="581758"/>
          </a:xfrm>
          <a:prstGeom prst="rect">
            <a:avLst/>
          </a:prstGeom>
          <a:solidFill>
            <a:schemeClr val="accent3"/>
          </a:solidFill>
          <a:ln w="0">
            <a:solidFill>
              <a:schemeClr val="bg1"/>
            </a:solidFill>
            <a:miter lim="800000"/>
            <a:headEnd/>
            <a:tailEnd/>
          </a:ln>
        </p:spPr>
        <p:txBody>
          <a:bodyPr rtlCol="0" anchor="t"/>
          <a:lstStyle/>
          <a:p>
            <a:pPr algn="ctr" eaLnBrk="1" hangingPunct="1">
              <a:spcBef>
                <a:spcPct val="35000"/>
              </a:spcBef>
              <a:spcAft>
                <a:spcPct val="25000"/>
              </a:spcAft>
              <a:buClr>
                <a:schemeClr val="folHlink"/>
              </a:buClr>
              <a:buNone/>
            </a:pPr>
            <a:r>
              <a:rPr lang="en-US" sz="1400" b="0" dirty="0">
                <a:solidFill>
                  <a:schemeClr val="tx1"/>
                </a:solidFill>
                <a:latin typeface="Calibri" panose="020F0502020204030204" pitchFamily="34" charset="0"/>
              </a:rPr>
              <a:t>n = 43</a:t>
            </a:r>
          </a:p>
        </p:txBody>
      </p:sp>
      <p:sp>
        <p:nvSpPr>
          <p:cNvPr id="43" name="Rectangle 42">
            <a:extLst>
              <a:ext uri="{FF2B5EF4-FFF2-40B4-BE49-F238E27FC236}">
                <a16:creationId xmlns:a16="http://schemas.microsoft.com/office/drawing/2014/main" id="{8EF56166-D838-44D2-0F81-6258195BE4F2}"/>
              </a:ext>
            </a:extLst>
          </p:cNvPr>
          <p:cNvSpPr/>
          <p:nvPr/>
        </p:nvSpPr>
        <p:spPr bwMode="auto">
          <a:xfrm>
            <a:off x="4147086" y="2523392"/>
            <a:ext cx="693994" cy="519574"/>
          </a:xfrm>
          <a:prstGeom prst="rect">
            <a:avLst/>
          </a:prstGeom>
          <a:solidFill>
            <a:schemeClr val="accent1"/>
          </a:solidFill>
          <a:ln w="0">
            <a:solidFill>
              <a:schemeClr val="bg1"/>
            </a:solidFill>
            <a:miter lim="800000"/>
            <a:headEnd/>
            <a:tailEnd/>
          </a:ln>
        </p:spPr>
        <p:txBody>
          <a:bodyPr rtlCol="0" anchor="t"/>
          <a:lstStyle/>
          <a:p>
            <a:pPr algn="ctr" eaLnBrk="1" hangingPunct="1">
              <a:spcBef>
                <a:spcPct val="35000"/>
              </a:spcBef>
              <a:spcAft>
                <a:spcPct val="25000"/>
              </a:spcAft>
              <a:buClr>
                <a:schemeClr val="folHlink"/>
              </a:buClr>
              <a:buNone/>
            </a:pPr>
            <a:r>
              <a:rPr lang="en-US" sz="1400" b="0" dirty="0">
                <a:solidFill>
                  <a:schemeClr val="tx1"/>
                </a:solidFill>
                <a:latin typeface="Calibri" panose="020F0502020204030204" pitchFamily="34" charset="0"/>
              </a:rPr>
              <a:t>n = 30</a:t>
            </a:r>
          </a:p>
        </p:txBody>
      </p:sp>
      <p:sp>
        <p:nvSpPr>
          <p:cNvPr id="44" name="Rectangle 43">
            <a:extLst>
              <a:ext uri="{FF2B5EF4-FFF2-40B4-BE49-F238E27FC236}">
                <a16:creationId xmlns:a16="http://schemas.microsoft.com/office/drawing/2014/main" id="{C9B92030-ED30-1A90-8998-925202AC614C}"/>
              </a:ext>
            </a:extLst>
          </p:cNvPr>
          <p:cNvSpPr/>
          <p:nvPr/>
        </p:nvSpPr>
        <p:spPr bwMode="auto">
          <a:xfrm>
            <a:off x="4924131" y="2523391"/>
            <a:ext cx="693994" cy="872271"/>
          </a:xfrm>
          <a:prstGeom prst="rect">
            <a:avLst/>
          </a:prstGeom>
          <a:solidFill>
            <a:schemeClr val="accent3"/>
          </a:solidFill>
          <a:ln w="0">
            <a:solidFill>
              <a:schemeClr val="bg1"/>
            </a:solidFill>
            <a:miter lim="800000"/>
            <a:headEnd/>
            <a:tailEnd/>
          </a:ln>
        </p:spPr>
        <p:txBody>
          <a:bodyPr rtlCol="0" anchor="t"/>
          <a:lstStyle/>
          <a:p>
            <a:pPr algn="ctr" eaLnBrk="1" hangingPunct="1">
              <a:spcBef>
                <a:spcPct val="35000"/>
              </a:spcBef>
              <a:spcAft>
                <a:spcPct val="25000"/>
              </a:spcAft>
              <a:buClr>
                <a:schemeClr val="folHlink"/>
              </a:buClr>
              <a:buNone/>
            </a:pPr>
            <a:r>
              <a:rPr lang="en-US" sz="1400" b="0" dirty="0">
                <a:solidFill>
                  <a:schemeClr val="tx1"/>
                </a:solidFill>
                <a:latin typeface="Calibri" panose="020F0502020204030204" pitchFamily="34" charset="0"/>
              </a:rPr>
              <a:t>n = 23</a:t>
            </a:r>
          </a:p>
        </p:txBody>
      </p:sp>
      <p:grpSp>
        <p:nvGrpSpPr>
          <p:cNvPr id="45" name="Group 44">
            <a:extLst>
              <a:ext uri="{FF2B5EF4-FFF2-40B4-BE49-F238E27FC236}">
                <a16:creationId xmlns:a16="http://schemas.microsoft.com/office/drawing/2014/main" id="{724327D3-1BEB-C46A-8782-F028F4FEF39B}"/>
              </a:ext>
            </a:extLst>
          </p:cNvPr>
          <p:cNvGrpSpPr/>
          <p:nvPr/>
        </p:nvGrpSpPr>
        <p:grpSpPr>
          <a:xfrm>
            <a:off x="6763824" y="2207395"/>
            <a:ext cx="476413" cy="2022829"/>
            <a:chOff x="1073022" y="2321515"/>
            <a:chExt cx="476413" cy="2992092"/>
          </a:xfrm>
        </p:grpSpPr>
        <p:sp>
          <p:nvSpPr>
            <p:cNvPr id="46" name="TextBox 45">
              <a:extLst>
                <a:ext uri="{FF2B5EF4-FFF2-40B4-BE49-F238E27FC236}">
                  <a16:creationId xmlns:a16="http://schemas.microsoft.com/office/drawing/2014/main" id="{4D97DD9A-2B4E-5BB2-EFA9-1EB8DB39ACB5}"/>
                </a:ext>
              </a:extLst>
            </p:cNvPr>
            <p:cNvSpPr txBox="1"/>
            <p:nvPr/>
          </p:nvSpPr>
          <p:spPr bwMode="auto">
            <a:xfrm>
              <a:off x="1073022" y="2321515"/>
              <a:ext cx="4764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3.5</a:t>
              </a:r>
            </a:p>
          </p:txBody>
        </p:sp>
        <p:sp>
          <p:nvSpPr>
            <p:cNvPr id="47" name="TextBox 46">
              <a:extLst>
                <a:ext uri="{FF2B5EF4-FFF2-40B4-BE49-F238E27FC236}">
                  <a16:creationId xmlns:a16="http://schemas.microsoft.com/office/drawing/2014/main" id="{E13A0727-55A7-3613-7FA0-35F0337B45E9}"/>
                </a:ext>
              </a:extLst>
            </p:cNvPr>
            <p:cNvSpPr txBox="1"/>
            <p:nvPr/>
          </p:nvSpPr>
          <p:spPr bwMode="auto">
            <a:xfrm>
              <a:off x="1073022" y="2684698"/>
              <a:ext cx="4764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48" name="TextBox 47">
              <a:extLst>
                <a:ext uri="{FF2B5EF4-FFF2-40B4-BE49-F238E27FC236}">
                  <a16:creationId xmlns:a16="http://schemas.microsoft.com/office/drawing/2014/main" id="{68E90478-BB9E-43B4-06F2-B3C560510512}"/>
                </a:ext>
              </a:extLst>
            </p:cNvPr>
            <p:cNvSpPr txBox="1"/>
            <p:nvPr/>
          </p:nvSpPr>
          <p:spPr bwMode="auto">
            <a:xfrm>
              <a:off x="1073022" y="3023550"/>
              <a:ext cx="4764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2.5</a:t>
              </a:r>
            </a:p>
          </p:txBody>
        </p:sp>
        <p:sp>
          <p:nvSpPr>
            <p:cNvPr id="49" name="TextBox 48">
              <a:extLst>
                <a:ext uri="{FF2B5EF4-FFF2-40B4-BE49-F238E27FC236}">
                  <a16:creationId xmlns:a16="http://schemas.microsoft.com/office/drawing/2014/main" id="{4B19AED0-E3AF-BFAA-0D85-E110795453EF}"/>
                </a:ext>
              </a:extLst>
            </p:cNvPr>
            <p:cNvSpPr txBox="1"/>
            <p:nvPr/>
          </p:nvSpPr>
          <p:spPr bwMode="auto">
            <a:xfrm>
              <a:off x="1073022" y="3386733"/>
              <a:ext cx="4764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50" name="TextBox 49">
              <a:extLst>
                <a:ext uri="{FF2B5EF4-FFF2-40B4-BE49-F238E27FC236}">
                  <a16:creationId xmlns:a16="http://schemas.microsoft.com/office/drawing/2014/main" id="{2AFE13C4-5F24-F6A1-0B02-E20C5930473F}"/>
                </a:ext>
              </a:extLst>
            </p:cNvPr>
            <p:cNvSpPr txBox="1"/>
            <p:nvPr/>
          </p:nvSpPr>
          <p:spPr bwMode="auto">
            <a:xfrm>
              <a:off x="1073022" y="3724695"/>
              <a:ext cx="4764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1.5</a:t>
              </a:r>
            </a:p>
          </p:txBody>
        </p:sp>
        <p:sp>
          <p:nvSpPr>
            <p:cNvPr id="51" name="TextBox 50">
              <a:extLst>
                <a:ext uri="{FF2B5EF4-FFF2-40B4-BE49-F238E27FC236}">
                  <a16:creationId xmlns:a16="http://schemas.microsoft.com/office/drawing/2014/main" id="{DC61EB80-8F83-94D3-30CF-02A88B050D73}"/>
                </a:ext>
              </a:extLst>
            </p:cNvPr>
            <p:cNvSpPr txBox="1"/>
            <p:nvPr/>
          </p:nvSpPr>
          <p:spPr bwMode="auto">
            <a:xfrm>
              <a:off x="1073023" y="4087878"/>
              <a:ext cx="476412" cy="546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p>
          </p:txBody>
        </p:sp>
        <p:sp>
          <p:nvSpPr>
            <p:cNvPr id="60" name="TextBox 59">
              <a:extLst>
                <a:ext uri="{FF2B5EF4-FFF2-40B4-BE49-F238E27FC236}">
                  <a16:creationId xmlns:a16="http://schemas.microsoft.com/office/drawing/2014/main" id="{9C513C24-C2F9-6D79-7B72-98B38B8DB1A9}"/>
                </a:ext>
              </a:extLst>
            </p:cNvPr>
            <p:cNvSpPr txBox="1"/>
            <p:nvPr/>
          </p:nvSpPr>
          <p:spPr bwMode="auto">
            <a:xfrm>
              <a:off x="1073022" y="4438161"/>
              <a:ext cx="476413" cy="546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0.5</a:t>
              </a:r>
            </a:p>
          </p:txBody>
        </p:sp>
        <p:sp>
          <p:nvSpPr>
            <p:cNvPr id="61" name="TextBox 60">
              <a:extLst>
                <a:ext uri="{FF2B5EF4-FFF2-40B4-BE49-F238E27FC236}">
                  <a16:creationId xmlns:a16="http://schemas.microsoft.com/office/drawing/2014/main" id="{37D384CE-B733-63DB-D6A6-007515872502}"/>
                </a:ext>
              </a:extLst>
            </p:cNvPr>
            <p:cNvSpPr txBox="1"/>
            <p:nvPr/>
          </p:nvSpPr>
          <p:spPr bwMode="auto">
            <a:xfrm>
              <a:off x="1247750" y="4767305"/>
              <a:ext cx="301685" cy="546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grpSp>
      <p:sp>
        <p:nvSpPr>
          <p:cNvPr id="52" name="Freeform: Shape 51">
            <a:extLst>
              <a:ext uri="{FF2B5EF4-FFF2-40B4-BE49-F238E27FC236}">
                <a16:creationId xmlns:a16="http://schemas.microsoft.com/office/drawing/2014/main" id="{E84D6AD8-63AC-444A-BBBD-3ABD03C3FD1F}"/>
              </a:ext>
            </a:extLst>
          </p:cNvPr>
          <p:cNvSpPr/>
          <p:nvPr/>
        </p:nvSpPr>
        <p:spPr bwMode="auto">
          <a:xfrm rot="10800000" flipH="1">
            <a:off x="7234446" y="2406647"/>
            <a:ext cx="4271754" cy="1657351"/>
          </a:xfrm>
          <a:custGeom>
            <a:avLst/>
            <a:gdLst>
              <a:gd name="connsiteX0" fmla="*/ 0 w 4396740"/>
              <a:gd name="connsiteY0" fmla="*/ 1737360 h 1737360"/>
              <a:gd name="connsiteX1" fmla="*/ 0 w 4396740"/>
              <a:gd name="connsiteY1" fmla="*/ 0 h 1737360"/>
              <a:gd name="connsiteX2" fmla="*/ 4396740 w 4396740"/>
              <a:gd name="connsiteY2" fmla="*/ 0 h 1737360"/>
            </a:gdLst>
            <a:ahLst/>
            <a:cxnLst>
              <a:cxn ang="0">
                <a:pos x="connsiteX0" y="connsiteY0"/>
              </a:cxn>
              <a:cxn ang="0">
                <a:pos x="connsiteX1" y="connsiteY1"/>
              </a:cxn>
              <a:cxn ang="0">
                <a:pos x="connsiteX2" y="connsiteY2"/>
              </a:cxn>
            </a:cxnLst>
            <a:rect l="l" t="t" r="r" b="b"/>
            <a:pathLst>
              <a:path w="4396740" h="1737360">
                <a:moveTo>
                  <a:pt x="0" y="1737360"/>
                </a:moveTo>
                <a:lnTo>
                  <a:pt x="0" y="0"/>
                </a:lnTo>
                <a:lnTo>
                  <a:pt x="4396740" y="0"/>
                </a:lnTo>
              </a:path>
            </a:pathLst>
          </a:custGeom>
          <a:noFill/>
          <a:ln w="28575">
            <a:solidFill>
              <a:schemeClr val="bg1"/>
            </a:solidFill>
            <a:miter lim="800000"/>
            <a:headEnd/>
            <a:tailEnd/>
          </a:ln>
        </p:spPr>
        <p:txBody>
          <a:bodyPr rtlCol="0" anchor="ctr"/>
          <a:lstStyle/>
          <a:p>
            <a:pPr algn="ctr"/>
            <a:endParaRPr lang="en-US"/>
          </a:p>
        </p:txBody>
      </p:sp>
      <p:grpSp>
        <p:nvGrpSpPr>
          <p:cNvPr id="53" name="Group 52">
            <a:extLst>
              <a:ext uri="{FF2B5EF4-FFF2-40B4-BE49-F238E27FC236}">
                <a16:creationId xmlns:a16="http://schemas.microsoft.com/office/drawing/2014/main" id="{ED2E9630-F385-765C-E7D3-034DF914EC35}"/>
              </a:ext>
            </a:extLst>
          </p:cNvPr>
          <p:cNvGrpSpPr/>
          <p:nvPr/>
        </p:nvGrpSpPr>
        <p:grpSpPr>
          <a:xfrm>
            <a:off x="7162800" y="2389877"/>
            <a:ext cx="82550" cy="1671256"/>
            <a:chOff x="1189450" y="2515435"/>
            <a:chExt cx="580765" cy="2438740"/>
          </a:xfrm>
        </p:grpSpPr>
        <p:cxnSp>
          <p:nvCxnSpPr>
            <p:cNvPr id="54" name="Straight Connector 53">
              <a:extLst>
                <a:ext uri="{FF2B5EF4-FFF2-40B4-BE49-F238E27FC236}">
                  <a16:creationId xmlns:a16="http://schemas.microsoft.com/office/drawing/2014/main" id="{ACA1CA87-85BB-021D-0EAA-6E201B6F9C9B}"/>
                </a:ext>
              </a:extLst>
            </p:cNvPr>
            <p:cNvCxnSpPr>
              <a:cxnSpLocks/>
            </p:cNvCxnSpPr>
            <p:nvPr/>
          </p:nvCxnSpPr>
          <p:spPr bwMode="auto">
            <a:xfrm>
              <a:off x="1189450" y="2515435"/>
              <a:ext cx="580765" cy="0"/>
            </a:xfrm>
            <a:prstGeom prst="line">
              <a:avLst/>
            </a:prstGeom>
            <a:noFill/>
            <a:ln w="28575" cap="flat" cmpd="sng" algn="ctr">
              <a:solidFill>
                <a:schemeClr val="bg1"/>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0048D249-B422-CC7C-D1B7-E137DCD0A4E2}"/>
                </a:ext>
              </a:extLst>
            </p:cNvPr>
            <p:cNvCxnSpPr>
              <a:cxnSpLocks/>
            </p:cNvCxnSpPr>
            <p:nvPr/>
          </p:nvCxnSpPr>
          <p:spPr bwMode="auto">
            <a:xfrm>
              <a:off x="1189450" y="2872495"/>
              <a:ext cx="580765" cy="0"/>
            </a:xfrm>
            <a:prstGeom prst="line">
              <a:avLst/>
            </a:prstGeom>
            <a:noFill/>
            <a:ln w="28575" cap="flat" cmpd="sng" algn="ctr">
              <a:solidFill>
                <a:schemeClr val="bg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C4FFB595-79E2-4DAC-FE81-F391412CE9AE}"/>
                </a:ext>
              </a:extLst>
            </p:cNvPr>
            <p:cNvCxnSpPr>
              <a:cxnSpLocks/>
            </p:cNvCxnSpPr>
            <p:nvPr/>
          </p:nvCxnSpPr>
          <p:spPr bwMode="auto">
            <a:xfrm>
              <a:off x="1189450" y="3225047"/>
              <a:ext cx="580765" cy="0"/>
            </a:xfrm>
            <a:prstGeom prst="line">
              <a:avLst/>
            </a:prstGeom>
            <a:noFill/>
            <a:ln w="28575" cap="flat" cmpd="sng" algn="ctr">
              <a:solidFill>
                <a:schemeClr val="bg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678CE3C6-BDBB-A49D-193F-2C11F7AFE0D1}"/>
                </a:ext>
              </a:extLst>
            </p:cNvPr>
            <p:cNvCxnSpPr>
              <a:cxnSpLocks/>
            </p:cNvCxnSpPr>
            <p:nvPr/>
          </p:nvCxnSpPr>
          <p:spPr bwMode="auto">
            <a:xfrm>
              <a:off x="1189450" y="3582107"/>
              <a:ext cx="580765" cy="0"/>
            </a:xfrm>
            <a:prstGeom prst="line">
              <a:avLst/>
            </a:prstGeom>
            <a:noFill/>
            <a:ln w="28575" cap="flat" cmpd="sng" algn="ctr">
              <a:solidFill>
                <a:schemeClr val="bg1"/>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ADD11F97-AF2A-F0DA-6F01-86A0F936F957}"/>
                </a:ext>
              </a:extLst>
            </p:cNvPr>
            <p:cNvCxnSpPr>
              <a:cxnSpLocks/>
            </p:cNvCxnSpPr>
            <p:nvPr/>
          </p:nvCxnSpPr>
          <p:spPr bwMode="auto">
            <a:xfrm>
              <a:off x="1189450" y="3915610"/>
              <a:ext cx="580765" cy="0"/>
            </a:xfrm>
            <a:prstGeom prst="line">
              <a:avLst/>
            </a:prstGeom>
            <a:noFill/>
            <a:ln w="28575" cap="flat" cmpd="sng" algn="ctr">
              <a:solidFill>
                <a:schemeClr val="bg1"/>
              </a:solidFill>
              <a:prstDash val="solid"/>
              <a:round/>
              <a:headEnd type="none" w="med" len="med"/>
              <a:tailEnd type="none" w="med" len="med"/>
            </a:ln>
            <a:effectLst/>
          </p:spPr>
        </p:cxnSp>
        <p:cxnSp>
          <p:nvCxnSpPr>
            <p:cNvPr id="59" name="Straight Connector 58">
              <a:extLst>
                <a:ext uri="{FF2B5EF4-FFF2-40B4-BE49-F238E27FC236}">
                  <a16:creationId xmlns:a16="http://schemas.microsoft.com/office/drawing/2014/main" id="{E0EC164C-0944-B518-C0C1-B6CCE0A4BD1A}"/>
                </a:ext>
              </a:extLst>
            </p:cNvPr>
            <p:cNvCxnSpPr>
              <a:cxnSpLocks/>
            </p:cNvCxnSpPr>
            <p:nvPr/>
          </p:nvCxnSpPr>
          <p:spPr bwMode="auto">
            <a:xfrm>
              <a:off x="1189450" y="4272670"/>
              <a:ext cx="580765" cy="0"/>
            </a:xfrm>
            <a:prstGeom prst="line">
              <a:avLst/>
            </a:prstGeom>
            <a:noFill/>
            <a:ln w="28575" cap="flat" cmpd="sng" algn="ctr">
              <a:solidFill>
                <a:schemeClr val="bg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03739731-4FEC-29D2-F22E-ED63B97B5CF4}"/>
                </a:ext>
              </a:extLst>
            </p:cNvPr>
            <p:cNvCxnSpPr>
              <a:cxnSpLocks/>
            </p:cNvCxnSpPr>
            <p:nvPr/>
          </p:nvCxnSpPr>
          <p:spPr bwMode="auto">
            <a:xfrm>
              <a:off x="1189450" y="4597115"/>
              <a:ext cx="580765" cy="0"/>
            </a:xfrm>
            <a:prstGeom prst="line">
              <a:avLst/>
            </a:prstGeom>
            <a:noFill/>
            <a:ln w="28575" cap="flat" cmpd="sng" algn="ctr">
              <a:solidFill>
                <a:schemeClr val="bg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F1BCFD11-082E-AB84-3574-8C4C5B8EDF27}"/>
                </a:ext>
              </a:extLst>
            </p:cNvPr>
            <p:cNvCxnSpPr>
              <a:cxnSpLocks/>
            </p:cNvCxnSpPr>
            <p:nvPr/>
          </p:nvCxnSpPr>
          <p:spPr bwMode="auto">
            <a:xfrm>
              <a:off x="1189450" y="4954175"/>
              <a:ext cx="580765" cy="0"/>
            </a:xfrm>
            <a:prstGeom prst="line">
              <a:avLst/>
            </a:prstGeom>
            <a:noFill/>
            <a:ln w="28575" cap="flat" cmpd="sng" algn="ctr">
              <a:solidFill>
                <a:schemeClr val="bg1"/>
              </a:solidFill>
              <a:prstDash val="solid"/>
              <a:round/>
              <a:headEnd type="none" w="med" len="med"/>
              <a:tailEnd type="none" w="med" len="med"/>
            </a:ln>
            <a:effectLst/>
          </p:spPr>
        </p:cxnSp>
      </p:grpSp>
      <p:sp>
        <p:nvSpPr>
          <p:cNvPr id="9216" name="TextBox 9215">
            <a:extLst>
              <a:ext uri="{FF2B5EF4-FFF2-40B4-BE49-F238E27FC236}">
                <a16:creationId xmlns:a16="http://schemas.microsoft.com/office/drawing/2014/main" id="{1EF1E4D8-1B6B-EA3A-87B0-D6D7B09BF8CD}"/>
              </a:ext>
            </a:extLst>
          </p:cNvPr>
          <p:cNvSpPr txBox="1"/>
          <p:nvPr/>
        </p:nvSpPr>
        <p:spPr bwMode="auto">
          <a:xfrm>
            <a:off x="7610961" y="4001632"/>
            <a:ext cx="128509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Follow-up 1</a:t>
            </a:r>
          </a:p>
        </p:txBody>
      </p:sp>
      <p:sp>
        <p:nvSpPr>
          <p:cNvPr id="9217" name="TextBox 9216">
            <a:extLst>
              <a:ext uri="{FF2B5EF4-FFF2-40B4-BE49-F238E27FC236}">
                <a16:creationId xmlns:a16="http://schemas.microsoft.com/office/drawing/2014/main" id="{F78316CB-B485-0047-3E4A-E1F90E3BDB4A}"/>
              </a:ext>
            </a:extLst>
          </p:cNvPr>
          <p:cNvSpPr txBox="1"/>
          <p:nvPr/>
        </p:nvSpPr>
        <p:spPr bwMode="auto">
          <a:xfrm>
            <a:off x="9906023" y="4001632"/>
            <a:ext cx="128509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Follow-up 2</a:t>
            </a:r>
          </a:p>
        </p:txBody>
      </p:sp>
      <p:sp>
        <p:nvSpPr>
          <p:cNvPr id="9220" name="TextBox 9219">
            <a:extLst>
              <a:ext uri="{FF2B5EF4-FFF2-40B4-BE49-F238E27FC236}">
                <a16:creationId xmlns:a16="http://schemas.microsoft.com/office/drawing/2014/main" id="{F4165084-B49B-6BB6-37B4-EE39DED93AC1}"/>
              </a:ext>
            </a:extLst>
          </p:cNvPr>
          <p:cNvSpPr txBox="1"/>
          <p:nvPr/>
        </p:nvSpPr>
        <p:spPr bwMode="auto">
          <a:xfrm>
            <a:off x="7614037" y="3386733"/>
            <a:ext cx="476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0.7</a:t>
            </a:r>
          </a:p>
        </p:txBody>
      </p:sp>
      <p:sp>
        <p:nvSpPr>
          <p:cNvPr id="9221" name="TextBox 9220">
            <a:extLst>
              <a:ext uri="{FF2B5EF4-FFF2-40B4-BE49-F238E27FC236}">
                <a16:creationId xmlns:a16="http://schemas.microsoft.com/office/drawing/2014/main" id="{1D1D0345-99CD-7B3B-65F6-F3B30E0B12CE}"/>
              </a:ext>
            </a:extLst>
          </p:cNvPr>
          <p:cNvSpPr txBox="1"/>
          <p:nvPr/>
        </p:nvSpPr>
        <p:spPr bwMode="auto">
          <a:xfrm>
            <a:off x="8394408" y="3051526"/>
            <a:ext cx="476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1.4</a:t>
            </a:r>
          </a:p>
        </p:txBody>
      </p:sp>
      <p:sp>
        <p:nvSpPr>
          <p:cNvPr id="9223" name="Rectangle 9222">
            <a:extLst>
              <a:ext uri="{FF2B5EF4-FFF2-40B4-BE49-F238E27FC236}">
                <a16:creationId xmlns:a16="http://schemas.microsoft.com/office/drawing/2014/main" id="{00D1F215-AA0F-15FF-D322-20433FF2007E}"/>
              </a:ext>
            </a:extLst>
          </p:cNvPr>
          <p:cNvSpPr/>
          <p:nvPr/>
        </p:nvSpPr>
        <p:spPr bwMode="auto">
          <a:xfrm>
            <a:off x="7514103" y="3727451"/>
            <a:ext cx="693994" cy="32336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400" b="0" dirty="0">
                <a:solidFill>
                  <a:schemeClr val="tx1"/>
                </a:solidFill>
                <a:latin typeface="Calibri" panose="020F0502020204030204" pitchFamily="34" charset="0"/>
              </a:rPr>
              <a:t>n = 53</a:t>
            </a:r>
          </a:p>
        </p:txBody>
      </p:sp>
      <p:sp>
        <p:nvSpPr>
          <p:cNvPr id="9224" name="Rectangle 9223">
            <a:extLst>
              <a:ext uri="{FF2B5EF4-FFF2-40B4-BE49-F238E27FC236}">
                <a16:creationId xmlns:a16="http://schemas.microsoft.com/office/drawing/2014/main" id="{E3746B56-ECDF-0944-14FD-C21AC613DFE1}"/>
              </a:ext>
            </a:extLst>
          </p:cNvPr>
          <p:cNvSpPr/>
          <p:nvPr/>
        </p:nvSpPr>
        <p:spPr bwMode="auto">
          <a:xfrm>
            <a:off x="8291148" y="3403600"/>
            <a:ext cx="693994" cy="64721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400" b="0" dirty="0">
                <a:solidFill>
                  <a:schemeClr val="tx1"/>
                </a:solidFill>
                <a:latin typeface="Calibri" panose="020F0502020204030204" pitchFamily="34" charset="0"/>
              </a:rPr>
              <a:t>n = 43</a:t>
            </a:r>
          </a:p>
        </p:txBody>
      </p:sp>
      <p:sp>
        <p:nvSpPr>
          <p:cNvPr id="9225" name="TextBox 9224">
            <a:extLst>
              <a:ext uri="{FF2B5EF4-FFF2-40B4-BE49-F238E27FC236}">
                <a16:creationId xmlns:a16="http://schemas.microsoft.com/office/drawing/2014/main" id="{EB235719-554C-98F5-DACA-84E257BD28D7}"/>
              </a:ext>
            </a:extLst>
          </p:cNvPr>
          <p:cNvSpPr txBox="1"/>
          <p:nvPr/>
        </p:nvSpPr>
        <p:spPr bwMode="auto">
          <a:xfrm>
            <a:off x="9910117" y="2751759"/>
            <a:ext cx="476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9226" name="TextBox 9225">
            <a:extLst>
              <a:ext uri="{FF2B5EF4-FFF2-40B4-BE49-F238E27FC236}">
                <a16:creationId xmlns:a16="http://schemas.microsoft.com/office/drawing/2014/main" id="{20B3902C-1EFD-5DAF-A8DD-5481D2B9E0DC}"/>
              </a:ext>
            </a:extLst>
          </p:cNvPr>
          <p:cNvSpPr txBox="1"/>
          <p:nvPr/>
        </p:nvSpPr>
        <p:spPr bwMode="auto">
          <a:xfrm>
            <a:off x="10690488" y="2833278"/>
            <a:ext cx="476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1.9</a:t>
            </a:r>
          </a:p>
        </p:txBody>
      </p:sp>
      <p:sp>
        <p:nvSpPr>
          <p:cNvPr id="9227" name="Rectangle 9226">
            <a:extLst>
              <a:ext uri="{FF2B5EF4-FFF2-40B4-BE49-F238E27FC236}">
                <a16:creationId xmlns:a16="http://schemas.microsoft.com/office/drawing/2014/main" id="{03B9953A-487E-E3AF-BEEF-A300F8EC0A8A}"/>
              </a:ext>
            </a:extLst>
          </p:cNvPr>
          <p:cNvSpPr/>
          <p:nvPr/>
        </p:nvSpPr>
        <p:spPr bwMode="auto">
          <a:xfrm>
            <a:off x="9810183" y="3111500"/>
            <a:ext cx="693994" cy="93931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400" b="0" dirty="0">
                <a:solidFill>
                  <a:schemeClr val="tx1"/>
                </a:solidFill>
                <a:latin typeface="Calibri" panose="020F0502020204030204" pitchFamily="34" charset="0"/>
              </a:rPr>
              <a:t>n = 28</a:t>
            </a:r>
          </a:p>
        </p:txBody>
      </p:sp>
      <p:sp>
        <p:nvSpPr>
          <p:cNvPr id="9228" name="Rectangle 9227">
            <a:extLst>
              <a:ext uri="{FF2B5EF4-FFF2-40B4-BE49-F238E27FC236}">
                <a16:creationId xmlns:a16="http://schemas.microsoft.com/office/drawing/2014/main" id="{9D607C58-75B0-3A1F-FCF4-20B66750A5BA}"/>
              </a:ext>
            </a:extLst>
          </p:cNvPr>
          <p:cNvSpPr/>
          <p:nvPr/>
        </p:nvSpPr>
        <p:spPr bwMode="auto">
          <a:xfrm>
            <a:off x="10587228" y="3155950"/>
            <a:ext cx="693994" cy="89486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400" b="0" dirty="0">
                <a:solidFill>
                  <a:schemeClr val="tx1"/>
                </a:solidFill>
                <a:latin typeface="Calibri" panose="020F0502020204030204" pitchFamily="34" charset="0"/>
              </a:rPr>
              <a:t>n = 23</a:t>
            </a:r>
          </a:p>
        </p:txBody>
      </p:sp>
    </p:spTree>
    <p:extLst>
      <p:ext uri="{BB962C8B-B14F-4D97-AF65-F5344CB8AC3E}">
        <p14:creationId xmlns:p14="http://schemas.microsoft.com/office/powerpoint/2010/main" val="3560568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CPX-351 vs 7+3 Cardiotoxicity: Clinically Significant Change in LVEF and GLS</a:t>
            </a:r>
            <a:endParaRPr lang="en-US" altLang="en-US" dirty="0"/>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idx="1"/>
          </p:nvPr>
        </p:nvSpPr>
        <p:spPr>
          <a:xfrm>
            <a:off x="609759" y="5337710"/>
            <a:ext cx="10877529" cy="1074898"/>
          </a:xfrm>
        </p:spPr>
        <p:txBody>
          <a:bodyPr/>
          <a:lstStyle/>
          <a:p>
            <a:r>
              <a:rPr lang="en-US" altLang="en-US" sz="2400" dirty="0"/>
              <a:t>Clinically significant change in LVEF* or GLS</a:t>
            </a:r>
            <a:r>
              <a:rPr lang="en-US" altLang="en-US" sz="2400" baseline="30000" dirty="0"/>
              <a:t>†</a:t>
            </a:r>
            <a:r>
              <a:rPr lang="en-US" altLang="en-US" sz="2400" dirty="0"/>
              <a:t> less common with CPX-351 vs 7+3 at both follow-ups</a:t>
            </a:r>
          </a:p>
        </p:txBody>
      </p:sp>
      <p:sp>
        <p:nvSpPr>
          <p:cNvPr id="2" name="Text Box 11">
            <a:extLst>
              <a:ext uri="{FF2B5EF4-FFF2-40B4-BE49-F238E27FC236}">
                <a16:creationId xmlns:a16="http://schemas.microsoft.com/office/drawing/2014/main" id="{6A7A495F-03FC-4A24-FEA9-4FDD1DC8AEBD}"/>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Mitchell. ASCO 2023. Abstr 7029. Reproduced with permission.</a:t>
            </a:r>
          </a:p>
        </p:txBody>
      </p:sp>
      <p:sp>
        <p:nvSpPr>
          <p:cNvPr id="4" name="TextBox 3">
            <a:extLst>
              <a:ext uri="{FF2B5EF4-FFF2-40B4-BE49-F238E27FC236}">
                <a16:creationId xmlns:a16="http://schemas.microsoft.com/office/drawing/2014/main" id="{44E07827-39A4-F8B5-E3BF-9ED2A3D33611}"/>
              </a:ext>
            </a:extLst>
          </p:cNvPr>
          <p:cNvSpPr txBox="1"/>
          <p:nvPr/>
        </p:nvSpPr>
        <p:spPr bwMode="auto">
          <a:xfrm>
            <a:off x="414339" y="6032656"/>
            <a:ext cx="875017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ts val="0"/>
              </a:spcBef>
              <a:spcAft>
                <a:spcPct val="0"/>
              </a:spcAft>
              <a:buClrTx/>
              <a:buFontTx/>
              <a:buNone/>
            </a:pPr>
            <a:r>
              <a:rPr lang="en-US" sz="1200" b="0" dirty="0">
                <a:solidFill>
                  <a:schemeClr val="bg1"/>
                </a:solidFill>
                <a:latin typeface="Calibri" panose="020F0502020204030204" pitchFamily="34" charset="0"/>
              </a:rPr>
              <a:t>*Clinically significant change in LVEF defined as &gt;10% decrease in LVEF and LVEF &lt;53%.</a:t>
            </a:r>
          </a:p>
          <a:p>
            <a:pPr algn="l">
              <a:lnSpc>
                <a:spcPct val="100000"/>
              </a:lnSpc>
              <a:spcBef>
                <a:spcPts val="0"/>
              </a:spcBef>
              <a:spcAft>
                <a:spcPct val="0"/>
              </a:spcAft>
              <a:buClrTx/>
              <a:buFontTx/>
              <a:buNone/>
            </a:pPr>
            <a:r>
              <a:rPr lang="en-US" altLang="en-US" sz="1200" b="0" baseline="30000" dirty="0">
                <a:solidFill>
                  <a:schemeClr val="bg1"/>
                </a:solidFill>
                <a:latin typeface="Calibri" panose="020F0502020204030204" pitchFamily="34" charset="0"/>
              </a:rPr>
              <a:t>†</a:t>
            </a:r>
            <a:r>
              <a:rPr lang="en-US" altLang="en-US" sz="1200" b="0" dirty="0">
                <a:solidFill>
                  <a:schemeClr val="bg1"/>
                </a:solidFill>
                <a:latin typeface="Calibri" panose="020F0502020204030204" pitchFamily="34" charset="0"/>
              </a:rPr>
              <a:t>C</a:t>
            </a:r>
            <a:r>
              <a:rPr lang="en-US" sz="1200" b="0" dirty="0">
                <a:solidFill>
                  <a:schemeClr val="bg1"/>
                </a:solidFill>
                <a:latin typeface="Calibri" panose="020F0502020204030204" pitchFamily="34" charset="0"/>
              </a:rPr>
              <a:t>linically significant change in GLS defined as &gt;12% relative reduction from BL and absolute GLS &lt;18%.</a:t>
            </a:r>
          </a:p>
        </p:txBody>
      </p:sp>
      <p:sp>
        <p:nvSpPr>
          <p:cNvPr id="5" name="TextBox 4">
            <a:extLst>
              <a:ext uri="{FF2B5EF4-FFF2-40B4-BE49-F238E27FC236}">
                <a16:creationId xmlns:a16="http://schemas.microsoft.com/office/drawing/2014/main" id="{46F8BC4E-D04B-74A8-6586-5CB1F53AC56E}"/>
              </a:ext>
            </a:extLst>
          </p:cNvPr>
          <p:cNvSpPr txBox="1"/>
          <p:nvPr/>
        </p:nvSpPr>
        <p:spPr bwMode="auto">
          <a:xfrm>
            <a:off x="2570100" y="4987207"/>
            <a:ext cx="2581553" cy="369332"/>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Follow-up Period</a:t>
            </a:r>
          </a:p>
        </p:txBody>
      </p:sp>
      <p:sp>
        <p:nvSpPr>
          <p:cNvPr id="7" name="TextBox 6">
            <a:extLst>
              <a:ext uri="{FF2B5EF4-FFF2-40B4-BE49-F238E27FC236}">
                <a16:creationId xmlns:a16="http://schemas.microsoft.com/office/drawing/2014/main" id="{8D6FC57A-EDB4-C787-992F-24C32AD99062}"/>
              </a:ext>
            </a:extLst>
          </p:cNvPr>
          <p:cNvSpPr txBox="1"/>
          <p:nvPr/>
        </p:nvSpPr>
        <p:spPr bwMode="auto">
          <a:xfrm>
            <a:off x="1914375" y="1515082"/>
            <a:ext cx="35512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dirty="0">
                <a:solidFill>
                  <a:schemeClr val="bg1"/>
                </a:solidFill>
                <a:latin typeface="Calibri" panose="020F0502020204030204" pitchFamily="34" charset="0"/>
              </a:rPr>
              <a:t>Clinically Significant Change in LVEF</a:t>
            </a:r>
          </a:p>
        </p:txBody>
      </p:sp>
      <p:sp>
        <p:nvSpPr>
          <p:cNvPr id="8" name="TextBox 7">
            <a:extLst>
              <a:ext uri="{FF2B5EF4-FFF2-40B4-BE49-F238E27FC236}">
                <a16:creationId xmlns:a16="http://schemas.microsoft.com/office/drawing/2014/main" id="{DA345EA9-E7CA-6A58-B05D-0EBDC18BB34A}"/>
              </a:ext>
            </a:extLst>
          </p:cNvPr>
          <p:cNvSpPr txBox="1"/>
          <p:nvPr/>
        </p:nvSpPr>
        <p:spPr bwMode="auto">
          <a:xfrm>
            <a:off x="7548787" y="1493827"/>
            <a:ext cx="34715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dirty="0">
                <a:solidFill>
                  <a:schemeClr val="bg1"/>
                </a:solidFill>
                <a:latin typeface="Calibri" panose="020F0502020204030204" pitchFamily="34" charset="0"/>
              </a:rPr>
              <a:t>Clinically Significant Change in GLS</a:t>
            </a:r>
          </a:p>
        </p:txBody>
      </p:sp>
      <p:sp>
        <p:nvSpPr>
          <p:cNvPr id="9" name="TextBox 8">
            <a:extLst>
              <a:ext uri="{FF2B5EF4-FFF2-40B4-BE49-F238E27FC236}">
                <a16:creationId xmlns:a16="http://schemas.microsoft.com/office/drawing/2014/main" id="{8D07C6B5-E5FF-F86B-1375-14446538804C}"/>
              </a:ext>
            </a:extLst>
          </p:cNvPr>
          <p:cNvSpPr txBox="1"/>
          <p:nvPr/>
        </p:nvSpPr>
        <p:spPr bwMode="auto">
          <a:xfrm rot="16200000">
            <a:off x="165081" y="3142198"/>
            <a:ext cx="1544643" cy="369332"/>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Patients (%)</a:t>
            </a:r>
          </a:p>
        </p:txBody>
      </p:sp>
      <p:sp>
        <p:nvSpPr>
          <p:cNvPr id="10" name="TextBox 9">
            <a:extLst>
              <a:ext uri="{FF2B5EF4-FFF2-40B4-BE49-F238E27FC236}">
                <a16:creationId xmlns:a16="http://schemas.microsoft.com/office/drawing/2014/main" id="{17A0F5A5-26C5-8BBF-252E-8B87F134CBE8}"/>
              </a:ext>
            </a:extLst>
          </p:cNvPr>
          <p:cNvSpPr txBox="1"/>
          <p:nvPr/>
        </p:nvSpPr>
        <p:spPr bwMode="auto">
          <a:xfrm rot="16200000">
            <a:off x="5672176" y="3142198"/>
            <a:ext cx="1544643" cy="369332"/>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Patients (%)</a:t>
            </a:r>
          </a:p>
        </p:txBody>
      </p:sp>
      <p:sp>
        <p:nvSpPr>
          <p:cNvPr id="43" name="TextBox 42">
            <a:extLst>
              <a:ext uri="{FF2B5EF4-FFF2-40B4-BE49-F238E27FC236}">
                <a16:creationId xmlns:a16="http://schemas.microsoft.com/office/drawing/2014/main" id="{E3A356F7-0047-80DF-5A08-0EE09B371007}"/>
              </a:ext>
            </a:extLst>
          </p:cNvPr>
          <p:cNvSpPr txBox="1"/>
          <p:nvPr/>
        </p:nvSpPr>
        <p:spPr bwMode="auto">
          <a:xfrm>
            <a:off x="8109857" y="4987207"/>
            <a:ext cx="2581553" cy="369332"/>
          </a:xfrm>
          <a:prstGeom prst="rect">
            <a:avLst/>
          </a:prstGeom>
          <a:noFill/>
          <a:ln>
            <a:noFill/>
          </a:ln>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Follow-up Period</a:t>
            </a:r>
          </a:p>
        </p:txBody>
      </p:sp>
      <p:grpSp>
        <p:nvGrpSpPr>
          <p:cNvPr id="44" name="Group 43">
            <a:extLst>
              <a:ext uri="{FF2B5EF4-FFF2-40B4-BE49-F238E27FC236}">
                <a16:creationId xmlns:a16="http://schemas.microsoft.com/office/drawing/2014/main" id="{507639F6-218A-4B90-3116-784CA25A1E9A}"/>
              </a:ext>
            </a:extLst>
          </p:cNvPr>
          <p:cNvGrpSpPr/>
          <p:nvPr/>
        </p:nvGrpSpPr>
        <p:grpSpPr>
          <a:xfrm>
            <a:off x="6554760" y="2065321"/>
            <a:ext cx="418704" cy="2819098"/>
            <a:chOff x="1130731" y="1675255"/>
            <a:chExt cx="418704" cy="3638352"/>
          </a:xfrm>
        </p:grpSpPr>
        <p:sp>
          <p:nvSpPr>
            <p:cNvPr id="45" name="TextBox 44">
              <a:extLst>
                <a:ext uri="{FF2B5EF4-FFF2-40B4-BE49-F238E27FC236}">
                  <a16:creationId xmlns:a16="http://schemas.microsoft.com/office/drawing/2014/main" id="{C7458C16-9126-0D0B-F683-59FFF5396037}"/>
                </a:ext>
              </a:extLst>
            </p:cNvPr>
            <p:cNvSpPr txBox="1"/>
            <p:nvPr/>
          </p:nvSpPr>
          <p:spPr bwMode="auto">
            <a:xfrm>
              <a:off x="1130731" y="2321515"/>
              <a:ext cx="418704" cy="546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35</a:t>
              </a:r>
            </a:p>
          </p:txBody>
        </p:sp>
        <p:sp>
          <p:nvSpPr>
            <p:cNvPr id="46" name="TextBox 45">
              <a:extLst>
                <a:ext uri="{FF2B5EF4-FFF2-40B4-BE49-F238E27FC236}">
                  <a16:creationId xmlns:a16="http://schemas.microsoft.com/office/drawing/2014/main" id="{C743269C-6A85-1ED6-4DE5-0105D4C6A739}"/>
                </a:ext>
              </a:extLst>
            </p:cNvPr>
            <p:cNvSpPr txBox="1"/>
            <p:nvPr/>
          </p:nvSpPr>
          <p:spPr bwMode="auto">
            <a:xfrm>
              <a:off x="1130731" y="2684698"/>
              <a:ext cx="418704" cy="546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47" name="TextBox 46">
              <a:extLst>
                <a:ext uri="{FF2B5EF4-FFF2-40B4-BE49-F238E27FC236}">
                  <a16:creationId xmlns:a16="http://schemas.microsoft.com/office/drawing/2014/main" id="{51633EF8-4F26-CFF9-6A1E-41E95AF87260}"/>
                </a:ext>
              </a:extLst>
            </p:cNvPr>
            <p:cNvSpPr txBox="1"/>
            <p:nvPr/>
          </p:nvSpPr>
          <p:spPr bwMode="auto">
            <a:xfrm>
              <a:off x="1130731" y="3023550"/>
              <a:ext cx="418704" cy="546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25</a:t>
              </a:r>
            </a:p>
          </p:txBody>
        </p:sp>
        <p:sp>
          <p:nvSpPr>
            <p:cNvPr id="48" name="TextBox 47">
              <a:extLst>
                <a:ext uri="{FF2B5EF4-FFF2-40B4-BE49-F238E27FC236}">
                  <a16:creationId xmlns:a16="http://schemas.microsoft.com/office/drawing/2014/main" id="{B586667C-BB76-E8BE-A6BF-92145BA93BE2}"/>
                </a:ext>
              </a:extLst>
            </p:cNvPr>
            <p:cNvSpPr txBox="1"/>
            <p:nvPr/>
          </p:nvSpPr>
          <p:spPr bwMode="auto">
            <a:xfrm>
              <a:off x="1130731" y="3386734"/>
              <a:ext cx="418704" cy="546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49" name="TextBox 48">
              <a:extLst>
                <a:ext uri="{FF2B5EF4-FFF2-40B4-BE49-F238E27FC236}">
                  <a16:creationId xmlns:a16="http://schemas.microsoft.com/office/drawing/2014/main" id="{AB8620EB-C285-6C84-7657-EE10D157F115}"/>
                </a:ext>
              </a:extLst>
            </p:cNvPr>
            <p:cNvSpPr txBox="1"/>
            <p:nvPr/>
          </p:nvSpPr>
          <p:spPr bwMode="auto">
            <a:xfrm>
              <a:off x="1130731" y="3724696"/>
              <a:ext cx="418704" cy="546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15</a:t>
              </a:r>
            </a:p>
          </p:txBody>
        </p:sp>
        <p:sp>
          <p:nvSpPr>
            <p:cNvPr id="50" name="TextBox 49">
              <a:extLst>
                <a:ext uri="{FF2B5EF4-FFF2-40B4-BE49-F238E27FC236}">
                  <a16:creationId xmlns:a16="http://schemas.microsoft.com/office/drawing/2014/main" id="{8B82CA20-90EF-965F-9506-500738A89125}"/>
                </a:ext>
              </a:extLst>
            </p:cNvPr>
            <p:cNvSpPr txBox="1"/>
            <p:nvPr/>
          </p:nvSpPr>
          <p:spPr bwMode="auto">
            <a:xfrm>
              <a:off x="1130731" y="4087879"/>
              <a:ext cx="418704" cy="546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p>
          </p:txBody>
        </p:sp>
        <p:sp>
          <p:nvSpPr>
            <p:cNvPr id="51" name="TextBox 50">
              <a:extLst>
                <a:ext uri="{FF2B5EF4-FFF2-40B4-BE49-F238E27FC236}">
                  <a16:creationId xmlns:a16="http://schemas.microsoft.com/office/drawing/2014/main" id="{4B586D6F-E8D7-B5D3-2861-B92BECDE55FA}"/>
                </a:ext>
              </a:extLst>
            </p:cNvPr>
            <p:cNvSpPr txBox="1"/>
            <p:nvPr/>
          </p:nvSpPr>
          <p:spPr bwMode="auto">
            <a:xfrm>
              <a:off x="1247750" y="4438160"/>
              <a:ext cx="301685" cy="546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5</a:t>
              </a:r>
            </a:p>
          </p:txBody>
        </p:sp>
        <p:sp>
          <p:nvSpPr>
            <p:cNvPr id="52" name="TextBox 51">
              <a:extLst>
                <a:ext uri="{FF2B5EF4-FFF2-40B4-BE49-F238E27FC236}">
                  <a16:creationId xmlns:a16="http://schemas.microsoft.com/office/drawing/2014/main" id="{F28CC517-98EA-32D8-8C8E-35538DBA2A8D}"/>
                </a:ext>
              </a:extLst>
            </p:cNvPr>
            <p:cNvSpPr txBox="1"/>
            <p:nvPr/>
          </p:nvSpPr>
          <p:spPr bwMode="auto">
            <a:xfrm>
              <a:off x="1247750" y="4767305"/>
              <a:ext cx="301685" cy="546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53" name="TextBox 52">
              <a:extLst>
                <a:ext uri="{FF2B5EF4-FFF2-40B4-BE49-F238E27FC236}">
                  <a16:creationId xmlns:a16="http://schemas.microsoft.com/office/drawing/2014/main" id="{D0FDCCAF-03FF-60D4-F61C-A48F7EBBDAEB}"/>
                </a:ext>
              </a:extLst>
            </p:cNvPr>
            <p:cNvSpPr txBox="1"/>
            <p:nvPr/>
          </p:nvSpPr>
          <p:spPr bwMode="auto">
            <a:xfrm>
              <a:off x="1130731" y="2021530"/>
              <a:ext cx="418704" cy="475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9242" name="TextBox 9241">
              <a:extLst>
                <a:ext uri="{FF2B5EF4-FFF2-40B4-BE49-F238E27FC236}">
                  <a16:creationId xmlns:a16="http://schemas.microsoft.com/office/drawing/2014/main" id="{27329651-8735-7EE0-4B46-37783BE314BC}"/>
                </a:ext>
              </a:extLst>
            </p:cNvPr>
            <p:cNvSpPr txBox="1"/>
            <p:nvPr/>
          </p:nvSpPr>
          <p:spPr bwMode="auto">
            <a:xfrm>
              <a:off x="1130731" y="1675255"/>
              <a:ext cx="418704" cy="476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45</a:t>
              </a:r>
            </a:p>
          </p:txBody>
        </p:sp>
      </p:grpSp>
      <p:sp>
        <p:nvSpPr>
          <p:cNvPr id="54" name="Freeform: Shape 53">
            <a:extLst>
              <a:ext uri="{FF2B5EF4-FFF2-40B4-BE49-F238E27FC236}">
                <a16:creationId xmlns:a16="http://schemas.microsoft.com/office/drawing/2014/main" id="{8374CB6B-6052-2F2C-D9D8-4F1CAC08BE1A}"/>
              </a:ext>
            </a:extLst>
          </p:cNvPr>
          <p:cNvSpPr/>
          <p:nvPr/>
        </p:nvSpPr>
        <p:spPr bwMode="auto">
          <a:xfrm rot="10800000" flipH="1">
            <a:off x="6994101" y="2266950"/>
            <a:ext cx="4650212" cy="2376486"/>
          </a:xfrm>
          <a:custGeom>
            <a:avLst/>
            <a:gdLst>
              <a:gd name="connsiteX0" fmla="*/ 0 w 4396740"/>
              <a:gd name="connsiteY0" fmla="*/ 1737360 h 1737360"/>
              <a:gd name="connsiteX1" fmla="*/ 0 w 4396740"/>
              <a:gd name="connsiteY1" fmla="*/ 0 h 1737360"/>
              <a:gd name="connsiteX2" fmla="*/ 4396740 w 4396740"/>
              <a:gd name="connsiteY2" fmla="*/ 0 h 1737360"/>
            </a:gdLst>
            <a:ahLst/>
            <a:cxnLst>
              <a:cxn ang="0">
                <a:pos x="connsiteX0" y="connsiteY0"/>
              </a:cxn>
              <a:cxn ang="0">
                <a:pos x="connsiteX1" y="connsiteY1"/>
              </a:cxn>
              <a:cxn ang="0">
                <a:pos x="connsiteX2" y="connsiteY2"/>
              </a:cxn>
            </a:cxnLst>
            <a:rect l="l" t="t" r="r" b="b"/>
            <a:pathLst>
              <a:path w="4396740" h="1737360">
                <a:moveTo>
                  <a:pt x="0" y="1737360"/>
                </a:moveTo>
                <a:lnTo>
                  <a:pt x="0" y="0"/>
                </a:lnTo>
                <a:lnTo>
                  <a:pt x="4396740" y="0"/>
                </a:lnTo>
              </a:path>
            </a:pathLst>
          </a:custGeom>
          <a:noFill/>
          <a:ln w="28575">
            <a:solidFill>
              <a:schemeClr val="bg1"/>
            </a:solidFill>
            <a:miter lim="800000"/>
            <a:headEnd/>
            <a:tailEnd/>
          </a:ln>
        </p:spPr>
        <p:txBody>
          <a:bodyPr rtlCol="0" anchor="ctr"/>
          <a:lstStyle/>
          <a:p>
            <a:pPr algn="ctr"/>
            <a:endParaRPr lang="en-US"/>
          </a:p>
        </p:txBody>
      </p:sp>
      <p:grpSp>
        <p:nvGrpSpPr>
          <p:cNvPr id="55" name="Group 54">
            <a:extLst>
              <a:ext uri="{FF2B5EF4-FFF2-40B4-BE49-F238E27FC236}">
                <a16:creationId xmlns:a16="http://schemas.microsoft.com/office/drawing/2014/main" id="{2B3FBF3C-6E47-6A50-833E-18214CCB9E1D}"/>
              </a:ext>
            </a:extLst>
          </p:cNvPr>
          <p:cNvGrpSpPr/>
          <p:nvPr/>
        </p:nvGrpSpPr>
        <p:grpSpPr>
          <a:xfrm>
            <a:off x="6910388" y="2258193"/>
            <a:ext cx="100012" cy="2385242"/>
            <a:chOff x="1189450" y="1838317"/>
            <a:chExt cx="580765" cy="3115858"/>
          </a:xfrm>
        </p:grpSpPr>
        <p:cxnSp>
          <p:nvCxnSpPr>
            <p:cNvPr id="56" name="Straight Connector 55">
              <a:extLst>
                <a:ext uri="{FF2B5EF4-FFF2-40B4-BE49-F238E27FC236}">
                  <a16:creationId xmlns:a16="http://schemas.microsoft.com/office/drawing/2014/main" id="{9FAEB684-0E42-CB98-1F83-D46C905EFA1D}"/>
                </a:ext>
              </a:extLst>
            </p:cNvPr>
            <p:cNvCxnSpPr>
              <a:cxnSpLocks/>
            </p:cNvCxnSpPr>
            <p:nvPr/>
          </p:nvCxnSpPr>
          <p:spPr bwMode="auto">
            <a:xfrm>
              <a:off x="1189450" y="2515435"/>
              <a:ext cx="580765" cy="0"/>
            </a:xfrm>
            <a:prstGeom prst="line">
              <a:avLst/>
            </a:prstGeom>
            <a:noFill/>
            <a:ln w="28575" cap="flat" cmpd="sng" algn="ctr">
              <a:solidFill>
                <a:schemeClr val="bg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96B0FE32-5A8F-2A38-A77F-48E26C231ECD}"/>
                </a:ext>
              </a:extLst>
            </p:cNvPr>
            <p:cNvCxnSpPr>
              <a:cxnSpLocks/>
            </p:cNvCxnSpPr>
            <p:nvPr/>
          </p:nvCxnSpPr>
          <p:spPr bwMode="auto">
            <a:xfrm>
              <a:off x="1189450" y="2872495"/>
              <a:ext cx="580765" cy="0"/>
            </a:xfrm>
            <a:prstGeom prst="line">
              <a:avLst/>
            </a:prstGeom>
            <a:noFill/>
            <a:ln w="28575" cap="flat" cmpd="sng" algn="ctr">
              <a:solidFill>
                <a:schemeClr val="bg1"/>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5D142BCF-A3F9-6985-DE5F-815988184192}"/>
                </a:ext>
              </a:extLst>
            </p:cNvPr>
            <p:cNvCxnSpPr>
              <a:cxnSpLocks/>
            </p:cNvCxnSpPr>
            <p:nvPr/>
          </p:nvCxnSpPr>
          <p:spPr bwMode="auto">
            <a:xfrm>
              <a:off x="1189450" y="3225047"/>
              <a:ext cx="580765" cy="0"/>
            </a:xfrm>
            <a:prstGeom prst="line">
              <a:avLst/>
            </a:prstGeom>
            <a:noFill/>
            <a:ln w="28575" cap="flat" cmpd="sng" algn="ctr">
              <a:solidFill>
                <a:schemeClr val="bg1"/>
              </a:solidFill>
              <a:prstDash val="solid"/>
              <a:round/>
              <a:headEnd type="none" w="med" len="med"/>
              <a:tailEnd type="none" w="med" len="med"/>
            </a:ln>
            <a:effectLst/>
          </p:spPr>
        </p:cxnSp>
        <p:cxnSp>
          <p:nvCxnSpPr>
            <p:cNvPr id="59" name="Straight Connector 58">
              <a:extLst>
                <a:ext uri="{FF2B5EF4-FFF2-40B4-BE49-F238E27FC236}">
                  <a16:creationId xmlns:a16="http://schemas.microsoft.com/office/drawing/2014/main" id="{33A4B501-7B25-660B-CE10-39E7C73805C7}"/>
                </a:ext>
              </a:extLst>
            </p:cNvPr>
            <p:cNvCxnSpPr>
              <a:cxnSpLocks/>
            </p:cNvCxnSpPr>
            <p:nvPr/>
          </p:nvCxnSpPr>
          <p:spPr bwMode="auto">
            <a:xfrm>
              <a:off x="1189450" y="3582107"/>
              <a:ext cx="580765" cy="0"/>
            </a:xfrm>
            <a:prstGeom prst="line">
              <a:avLst/>
            </a:prstGeom>
            <a:noFill/>
            <a:ln w="28575" cap="flat" cmpd="sng" algn="ctr">
              <a:solidFill>
                <a:schemeClr val="bg1"/>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79C83C74-7D9A-9663-9A59-84E16F2F860C}"/>
                </a:ext>
              </a:extLst>
            </p:cNvPr>
            <p:cNvCxnSpPr>
              <a:cxnSpLocks/>
            </p:cNvCxnSpPr>
            <p:nvPr/>
          </p:nvCxnSpPr>
          <p:spPr bwMode="auto">
            <a:xfrm>
              <a:off x="1189450" y="3915610"/>
              <a:ext cx="580765" cy="0"/>
            </a:xfrm>
            <a:prstGeom prst="line">
              <a:avLst/>
            </a:prstGeom>
            <a:noFill/>
            <a:ln w="28575" cap="flat" cmpd="sng" algn="ctr">
              <a:solidFill>
                <a:schemeClr val="bg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92B55EA8-A631-7EFD-EF49-1F702A8523CD}"/>
                </a:ext>
              </a:extLst>
            </p:cNvPr>
            <p:cNvCxnSpPr>
              <a:cxnSpLocks/>
            </p:cNvCxnSpPr>
            <p:nvPr/>
          </p:nvCxnSpPr>
          <p:spPr bwMode="auto">
            <a:xfrm>
              <a:off x="1189450" y="4272670"/>
              <a:ext cx="580765" cy="0"/>
            </a:xfrm>
            <a:prstGeom prst="line">
              <a:avLst/>
            </a:prstGeom>
            <a:noFill/>
            <a:ln w="28575" cap="flat" cmpd="sng" algn="ctr">
              <a:solidFill>
                <a:schemeClr val="bg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0987A962-8E24-2E26-9EF1-A4B0277229B7}"/>
                </a:ext>
              </a:extLst>
            </p:cNvPr>
            <p:cNvCxnSpPr>
              <a:cxnSpLocks/>
            </p:cNvCxnSpPr>
            <p:nvPr/>
          </p:nvCxnSpPr>
          <p:spPr bwMode="auto">
            <a:xfrm>
              <a:off x="1189450" y="4597115"/>
              <a:ext cx="580765" cy="0"/>
            </a:xfrm>
            <a:prstGeom prst="line">
              <a:avLst/>
            </a:prstGeom>
            <a:noFill/>
            <a:ln w="28575" cap="flat" cmpd="sng" algn="ctr">
              <a:solidFill>
                <a:schemeClr val="bg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EFDCA60A-A678-0E29-1750-9D3A0C3B37A2}"/>
                </a:ext>
              </a:extLst>
            </p:cNvPr>
            <p:cNvCxnSpPr>
              <a:cxnSpLocks/>
            </p:cNvCxnSpPr>
            <p:nvPr/>
          </p:nvCxnSpPr>
          <p:spPr bwMode="auto">
            <a:xfrm>
              <a:off x="1189450" y="4954175"/>
              <a:ext cx="580765" cy="0"/>
            </a:xfrm>
            <a:prstGeom prst="line">
              <a:avLst/>
            </a:prstGeom>
            <a:noFill/>
            <a:ln w="28575" cap="flat" cmpd="sng" algn="ctr">
              <a:solidFill>
                <a:schemeClr val="bg1"/>
              </a:solidFill>
              <a:prstDash val="solid"/>
              <a:round/>
              <a:headEnd type="none" w="med" len="med"/>
              <a:tailEnd type="none" w="med" len="med"/>
            </a:ln>
            <a:effectLst/>
          </p:spPr>
        </p:cxnSp>
        <p:cxnSp>
          <p:nvCxnSpPr>
            <p:cNvPr id="9216" name="Straight Connector 9215">
              <a:extLst>
                <a:ext uri="{FF2B5EF4-FFF2-40B4-BE49-F238E27FC236}">
                  <a16:creationId xmlns:a16="http://schemas.microsoft.com/office/drawing/2014/main" id="{A08FE635-DB56-125A-49A5-E10D16DB59BC}"/>
                </a:ext>
              </a:extLst>
            </p:cNvPr>
            <p:cNvCxnSpPr>
              <a:cxnSpLocks/>
            </p:cNvCxnSpPr>
            <p:nvPr/>
          </p:nvCxnSpPr>
          <p:spPr bwMode="auto">
            <a:xfrm>
              <a:off x="1189450" y="2170119"/>
              <a:ext cx="580765" cy="0"/>
            </a:xfrm>
            <a:prstGeom prst="line">
              <a:avLst/>
            </a:prstGeom>
            <a:noFill/>
            <a:ln w="28575" cap="flat" cmpd="sng" algn="ctr">
              <a:solidFill>
                <a:schemeClr val="bg1"/>
              </a:solidFill>
              <a:prstDash val="solid"/>
              <a:round/>
              <a:headEnd type="none" w="med" len="med"/>
              <a:tailEnd type="none" w="med" len="med"/>
            </a:ln>
            <a:effectLst/>
          </p:spPr>
        </p:cxnSp>
        <p:cxnSp>
          <p:nvCxnSpPr>
            <p:cNvPr id="9243" name="Straight Connector 9242">
              <a:extLst>
                <a:ext uri="{FF2B5EF4-FFF2-40B4-BE49-F238E27FC236}">
                  <a16:creationId xmlns:a16="http://schemas.microsoft.com/office/drawing/2014/main" id="{323264CC-CE5D-A600-52B7-45098A4096D4}"/>
                </a:ext>
              </a:extLst>
            </p:cNvPr>
            <p:cNvCxnSpPr>
              <a:cxnSpLocks/>
            </p:cNvCxnSpPr>
            <p:nvPr/>
          </p:nvCxnSpPr>
          <p:spPr bwMode="auto">
            <a:xfrm>
              <a:off x="1189450" y="1838317"/>
              <a:ext cx="580765" cy="0"/>
            </a:xfrm>
            <a:prstGeom prst="line">
              <a:avLst/>
            </a:prstGeom>
            <a:noFill/>
            <a:ln w="28575" cap="flat" cmpd="sng" algn="ctr">
              <a:solidFill>
                <a:schemeClr val="bg1"/>
              </a:solidFill>
              <a:prstDash val="solid"/>
              <a:round/>
              <a:headEnd type="none" w="med" len="med"/>
              <a:tailEnd type="none" w="med" len="med"/>
            </a:ln>
            <a:effectLst/>
          </p:spPr>
        </p:cxnSp>
      </p:grpSp>
      <p:sp>
        <p:nvSpPr>
          <p:cNvPr id="9217" name="TextBox 9216">
            <a:extLst>
              <a:ext uri="{FF2B5EF4-FFF2-40B4-BE49-F238E27FC236}">
                <a16:creationId xmlns:a16="http://schemas.microsoft.com/office/drawing/2014/main" id="{6AACC0FF-4E21-132D-6922-663770A6AFEF}"/>
              </a:ext>
            </a:extLst>
          </p:cNvPr>
          <p:cNvSpPr txBox="1"/>
          <p:nvPr/>
        </p:nvSpPr>
        <p:spPr bwMode="auto">
          <a:xfrm>
            <a:off x="7109313" y="4601372"/>
            <a:ext cx="128509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Follow-up 1</a:t>
            </a:r>
          </a:p>
        </p:txBody>
      </p:sp>
      <p:sp>
        <p:nvSpPr>
          <p:cNvPr id="9220" name="TextBox 9219">
            <a:extLst>
              <a:ext uri="{FF2B5EF4-FFF2-40B4-BE49-F238E27FC236}">
                <a16:creationId xmlns:a16="http://schemas.microsoft.com/office/drawing/2014/main" id="{0A45CA29-6CEB-2932-2986-D7CE8891AA2A}"/>
              </a:ext>
            </a:extLst>
          </p:cNvPr>
          <p:cNvSpPr txBox="1"/>
          <p:nvPr/>
        </p:nvSpPr>
        <p:spPr bwMode="auto">
          <a:xfrm>
            <a:off x="7158587" y="3565358"/>
            <a:ext cx="5934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14.0</a:t>
            </a:r>
          </a:p>
        </p:txBody>
      </p:sp>
      <p:sp>
        <p:nvSpPr>
          <p:cNvPr id="9221" name="TextBox 9220">
            <a:extLst>
              <a:ext uri="{FF2B5EF4-FFF2-40B4-BE49-F238E27FC236}">
                <a16:creationId xmlns:a16="http://schemas.microsoft.com/office/drawing/2014/main" id="{DCF86726-7F6A-4833-5801-BD8969172673}"/>
              </a:ext>
            </a:extLst>
          </p:cNvPr>
          <p:cNvSpPr txBox="1"/>
          <p:nvPr/>
        </p:nvSpPr>
        <p:spPr bwMode="auto">
          <a:xfrm>
            <a:off x="7763865" y="2583508"/>
            <a:ext cx="5934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31.1</a:t>
            </a:r>
          </a:p>
        </p:txBody>
      </p:sp>
      <p:sp>
        <p:nvSpPr>
          <p:cNvPr id="9222" name="Rectangle 9221">
            <a:extLst>
              <a:ext uri="{FF2B5EF4-FFF2-40B4-BE49-F238E27FC236}">
                <a16:creationId xmlns:a16="http://schemas.microsoft.com/office/drawing/2014/main" id="{95731FE2-EEA7-44A3-729D-AA2532DFE701}"/>
              </a:ext>
            </a:extLst>
          </p:cNvPr>
          <p:cNvSpPr/>
          <p:nvPr/>
        </p:nvSpPr>
        <p:spPr bwMode="auto">
          <a:xfrm>
            <a:off x="7183685" y="3871913"/>
            <a:ext cx="536793" cy="754505"/>
          </a:xfrm>
          <a:prstGeom prst="rect">
            <a:avLst/>
          </a:prstGeom>
          <a:solidFill>
            <a:schemeClr val="accent1"/>
          </a:solidFill>
          <a:ln w="0">
            <a:solidFill>
              <a:schemeClr val="bg1"/>
            </a:solidFill>
            <a:miter lim="800000"/>
            <a:headEnd/>
            <a:tailEnd/>
          </a:ln>
        </p:spPr>
        <p:txBody>
          <a:bodyPr lIns="0" rIns="0" rtlCol="0" anchor="b"/>
          <a:lstStyle/>
          <a:p>
            <a:pPr algn="ctr" eaLnBrk="1" hangingPunct="1">
              <a:spcBef>
                <a:spcPct val="35000"/>
              </a:spcBef>
              <a:spcAft>
                <a:spcPct val="25000"/>
              </a:spcAft>
              <a:buClr>
                <a:schemeClr val="folHlink"/>
              </a:buClr>
              <a:buNone/>
            </a:pPr>
            <a:r>
              <a:rPr lang="en-US" sz="1400" b="0" dirty="0">
                <a:solidFill>
                  <a:schemeClr val="tx1"/>
                </a:solidFill>
                <a:latin typeface="Calibri" panose="020F0502020204030204" pitchFamily="34" charset="0"/>
              </a:rPr>
              <a:t>n = 8</a:t>
            </a:r>
          </a:p>
        </p:txBody>
      </p:sp>
      <p:sp>
        <p:nvSpPr>
          <p:cNvPr id="9223" name="Rectangle 9222">
            <a:extLst>
              <a:ext uri="{FF2B5EF4-FFF2-40B4-BE49-F238E27FC236}">
                <a16:creationId xmlns:a16="http://schemas.microsoft.com/office/drawing/2014/main" id="{70A8BFDB-6B14-39B5-0599-C642DFAC3957}"/>
              </a:ext>
            </a:extLst>
          </p:cNvPr>
          <p:cNvSpPr/>
          <p:nvPr/>
        </p:nvSpPr>
        <p:spPr bwMode="auto">
          <a:xfrm>
            <a:off x="7789046" y="2962275"/>
            <a:ext cx="536793" cy="1664143"/>
          </a:xfrm>
          <a:prstGeom prst="rect">
            <a:avLst/>
          </a:prstGeom>
          <a:solidFill>
            <a:schemeClr val="accent3"/>
          </a:solidFill>
          <a:ln w="0">
            <a:solidFill>
              <a:schemeClr val="bg1"/>
            </a:solidFill>
            <a:miter lim="800000"/>
            <a:headEnd/>
            <a:tailEnd/>
          </a:ln>
        </p:spPr>
        <p:txBody>
          <a:bodyPr lIns="0" rIns="0" rtlCol="0" anchor="b"/>
          <a:lstStyle/>
          <a:p>
            <a:pPr algn="ctr" eaLnBrk="1" hangingPunct="1">
              <a:spcBef>
                <a:spcPct val="35000"/>
              </a:spcBef>
              <a:spcAft>
                <a:spcPct val="25000"/>
              </a:spcAft>
              <a:buClr>
                <a:schemeClr val="folHlink"/>
              </a:buClr>
              <a:buNone/>
            </a:pPr>
            <a:r>
              <a:rPr lang="en-US" sz="1400" b="0" dirty="0">
                <a:solidFill>
                  <a:schemeClr val="tx1"/>
                </a:solidFill>
                <a:latin typeface="Calibri" panose="020F0502020204030204" pitchFamily="34" charset="0"/>
              </a:rPr>
              <a:t>n = 14</a:t>
            </a:r>
          </a:p>
        </p:txBody>
      </p:sp>
      <p:sp>
        <p:nvSpPr>
          <p:cNvPr id="9224" name="TextBox 9223">
            <a:extLst>
              <a:ext uri="{FF2B5EF4-FFF2-40B4-BE49-F238E27FC236}">
                <a16:creationId xmlns:a16="http://schemas.microsoft.com/office/drawing/2014/main" id="{811605AB-EE4F-E27A-D8B4-8C8BF25FE72F}"/>
              </a:ext>
            </a:extLst>
          </p:cNvPr>
          <p:cNvSpPr txBox="1"/>
          <p:nvPr/>
        </p:nvSpPr>
        <p:spPr bwMode="auto">
          <a:xfrm>
            <a:off x="8673871" y="4601372"/>
            <a:ext cx="128509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Follow-up 2</a:t>
            </a:r>
          </a:p>
        </p:txBody>
      </p:sp>
      <p:sp>
        <p:nvSpPr>
          <p:cNvPr id="9225" name="TextBox 9224">
            <a:extLst>
              <a:ext uri="{FF2B5EF4-FFF2-40B4-BE49-F238E27FC236}">
                <a16:creationId xmlns:a16="http://schemas.microsoft.com/office/drawing/2014/main" id="{76290B4E-4E31-8BFF-40D5-6DE48AF85729}"/>
              </a:ext>
            </a:extLst>
          </p:cNvPr>
          <p:cNvSpPr txBox="1"/>
          <p:nvPr/>
        </p:nvSpPr>
        <p:spPr bwMode="auto">
          <a:xfrm>
            <a:off x="10183627" y="4601372"/>
            <a:ext cx="133686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Follow-up 1 and/or2</a:t>
            </a:r>
          </a:p>
        </p:txBody>
      </p:sp>
      <p:sp>
        <p:nvSpPr>
          <p:cNvPr id="9226" name="TextBox 9225">
            <a:extLst>
              <a:ext uri="{FF2B5EF4-FFF2-40B4-BE49-F238E27FC236}">
                <a16:creationId xmlns:a16="http://schemas.microsoft.com/office/drawing/2014/main" id="{D82A2100-5DBA-5A83-437B-34CA7D08E501}"/>
              </a:ext>
            </a:extLst>
          </p:cNvPr>
          <p:cNvSpPr txBox="1"/>
          <p:nvPr/>
        </p:nvSpPr>
        <p:spPr bwMode="auto">
          <a:xfrm>
            <a:off x="8717622" y="3630047"/>
            <a:ext cx="5934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10.5</a:t>
            </a:r>
          </a:p>
        </p:txBody>
      </p:sp>
      <p:sp>
        <p:nvSpPr>
          <p:cNvPr id="9227" name="TextBox 9226">
            <a:extLst>
              <a:ext uri="{FF2B5EF4-FFF2-40B4-BE49-F238E27FC236}">
                <a16:creationId xmlns:a16="http://schemas.microsoft.com/office/drawing/2014/main" id="{F04EEAC3-9D85-DBE0-3E75-22607CFA0D4F}"/>
              </a:ext>
            </a:extLst>
          </p:cNvPr>
          <p:cNvSpPr txBox="1"/>
          <p:nvPr/>
        </p:nvSpPr>
        <p:spPr bwMode="auto">
          <a:xfrm>
            <a:off x="9339554" y="3096910"/>
            <a:ext cx="5934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22.2</a:t>
            </a:r>
          </a:p>
        </p:txBody>
      </p:sp>
      <p:sp>
        <p:nvSpPr>
          <p:cNvPr id="9228" name="Rectangle 9227">
            <a:extLst>
              <a:ext uri="{FF2B5EF4-FFF2-40B4-BE49-F238E27FC236}">
                <a16:creationId xmlns:a16="http://schemas.microsoft.com/office/drawing/2014/main" id="{30961041-B107-F74A-B9D1-A14E568FCF76}"/>
              </a:ext>
            </a:extLst>
          </p:cNvPr>
          <p:cNvSpPr/>
          <p:nvPr/>
        </p:nvSpPr>
        <p:spPr bwMode="auto">
          <a:xfrm>
            <a:off x="8757529" y="4071938"/>
            <a:ext cx="536793" cy="554480"/>
          </a:xfrm>
          <a:prstGeom prst="rect">
            <a:avLst/>
          </a:prstGeom>
          <a:solidFill>
            <a:schemeClr val="accent1"/>
          </a:solidFill>
          <a:ln w="0">
            <a:solidFill>
              <a:schemeClr val="bg1"/>
            </a:solidFill>
            <a:miter lim="800000"/>
            <a:headEnd/>
            <a:tailEnd/>
          </a:ln>
        </p:spPr>
        <p:txBody>
          <a:bodyPr lIns="0" rIns="0" rtlCol="0" anchor="b"/>
          <a:lstStyle/>
          <a:p>
            <a:pPr algn="ctr" eaLnBrk="1" hangingPunct="1">
              <a:spcBef>
                <a:spcPct val="35000"/>
              </a:spcBef>
              <a:spcAft>
                <a:spcPct val="25000"/>
              </a:spcAft>
              <a:buClr>
                <a:schemeClr val="folHlink"/>
              </a:buClr>
              <a:buNone/>
            </a:pPr>
            <a:r>
              <a:rPr lang="en-US" sz="1400" b="0" dirty="0">
                <a:solidFill>
                  <a:schemeClr val="tx1"/>
                </a:solidFill>
                <a:latin typeface="Calibri" panose="020F0502020204030204" pitchFamily="34" charset="0"/>
              </a:rPr>
              <a:t>n = 6</a:t>
            </a:r>
          </a:p>
        </p:txBody>
      </p:sp>
      <p:sp>
        <p:nvSpPr>
          <p:cNvPr id="9229" name="Rectangle 9228">
            <a:extLst>
              <a:ext uri="{FF2B5EF4-FFF2-40B4-BE49-F238E27FC236}">
                <a16:creationId xmlns:a16="http://schemas.microsoft.com/office/drawing/2014/main" id="{FE9B1625-E5C6-2E65-F005-20176A5B0942}"/>
              </a:ext>
            </a:extLst>
          </p:cNvPr>
          <p:cNvSpPr/>
          <p:nvPr/>
        </p:nvSpPr>
        <p:spPr bwMode="auto">
          <a:xfrm>
            <a:off x="9362890" y="3429000"/>
            <a:ext cx="536793" cy="1197418"/>
          </a:xfrm>
          <a:prstGeom prst="rect">
            <a:avLst/>
          </a:prstGeom>
          <a:solidFill>
            <a:schemeClr val="accent3"/>
          </a:solidFill>
          <a:ln w="0">
            <a:solidFill>
              <a:schemeClr val="bg1"/>
            </a:solidFill>
            <a:miter lim="800000"/>
            <a:headEnd/>
            <a:tailEnd/>
          </a:ln>
        </p:spPr>
        <p:txBody>
          <a:bodyPr lIns="0" rIns="0" rtlCol="0" anchor="b"/>
          <a:lstStyle/>
          <a:p>
            <a:pPr algn="ctr" eaLnBrk="1" hangingPunct="1">
              <a:spcBef>
                <a:spcPct val="35000"/>
              </a:spcBef>
              <a:spcAft>
                <a:spcPct val="25000"/>
              </a:spcAft>
              <a:buClr>
                <a:schemeClr val="folHlink"/>
              </a:buClr>
              <a:buNone/>
            </a:pPr>
            <a:r>
              <a:rPr lang="en-US" sz="1400" b="0" dirty="0">
                <a:solidFill>
                  <a:schemeClr val="tx1"/>
                </a:solidFill>
                <a:latin typeface="Calibri" panose="020F0502020204030204" pitchFamily="34" charset="0"/>
              </a:rPr>
              <a:t>n = 10</a:t>
            </a:r>
          </a:p>
        </p:txBody>
      </p:sp>
      <p:sp>
        <p:nvSpPr>
          <p:cNvPr id="9230" name="TextBox 9229">
            <a:extLst>
              <a:ext uri="{FF2B5EF4-FFF2-40B4-BE49-F238E27FC236}">
                <a16:creationId xmlns:a16="http://schemas.microsoft.com/office/drawing/2014/main" id="{0D6E3B73-5C70-48D1-AE94-08478772DCB4}"/>
              </a:ext>
            </a:extLst>
          </p:cNvPr>
          <p:cNvSpPr txBox="1"/>
          <p:nvPr/>
        </p:nvSpPr>
        <p:spPr bwMode="auto">
          <a:xfrm>
            <a:off x="10235297" y="3143886"/>
            <a:ext cx="5934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21.1</a:t>
            </a:r>
          </a:p>
        </p:txBody>
      </p:sp>
      <p:sp>
        <p:nvSpPr>
          <p:cNvPr id="9231" name="TextBox 9230">
            <a:extLst>
              <a:ext uri="{FF2B5EF4-FFF2-40B4-BE49-F238E27FC236}">
                <a16:creationId xmlns:a16="http://schemas.microsoft.com/office/drawing/2014/main" id="{A05A343F-15DD-06A4-C09E-74019B991240}"/>
              </a:ext>
            </a:extLst>
          </p:cNvPr>
          <p:cNvSpPr txBox="1"/>
          <p:nvPr/>
        </p:nvSpPr>
        <p:spPr bwMode="auto">
          <a:xfrm>
            <a:off x="10852962" y="1879479"/>
            <a:ext cx="5934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44.0</a:t>
            </a:r>
          </a:p>
        </p:txBody>
      </p:sp>
      <p:sp>
        <p:nvSpPr>
          <p:cNvPr id="9232" name="Rectangle 9231">
            <a:extLst>
              <a:ext uri="{FF2B5EF4-FFF2-40B4-BE49-F238E27FC236}">
                <a16:creationId xmlns:a16="http://schemas.microsoft.com/office/drawing/2014/main" id="{591258CD-820E-C92F-AB25-3EB949D894BE}"/>
              </a:ext>
            </a:extLst>
          </p:cNvPr>
          <p:cNvSpPr/>
          <p:nvPr/>
        </p:nvSpPr>
        <p:spPr bwMode="auto">
          <a:xfrm>
            <a:off x="10275204" y="3500437"/>
            <a:ext cx="536793" cy="1125981"/>
          </a:xfrm>
          <a:prstGeom prst="rect">
            <a:avLst/>
          </a:prstGeom>
          <a:solidFill>
            <a:schemeClr val="accent1"/>
          </a:solidFill>
          <a:ln w="0">
            <a:solidFill>
              <a:schemeClr val="bg1"/>
            </a:solidFill>
            <a:miter lim="800000"/>
            <a:headEnd/>
            <a:tailEnd/>
          </a:ln>
        </p:spPr>
        <p:txBody>
          <a:bodyPr lIns="0" rIns="0" rtlCol="0" anchor="b"/>
          <a:lstStyle/>
          <a:p>
            <a:pPr algn="ctr" eaLnBrk="1" hangingPunct="1">
              <a:spcBef>
                <a:spcPct val="35000"/>
              </a:spcBef>
              <a:spcAft>
                <a:spcPct val="25000"/>
              </a:spcAft>
              <a:buClr>
                <a:schemeClr val="folHlink"/>
              </a:buClr>
              <a:buNone/>
            </a:pPr>
            <a:r>
              <a:rPr lang="en-US" sz="1400" b="0" dirty="0">
                <a:solidFill>
                  <a:schemeClr val="tx1"/>
                </a:solidFill>
                <a:latin typeface="Calibri" panose="020F0502020204030204" pitchFamily="34" charset="0"/>
              </a:rPr>
              <a:t>n = 12</a:t>
            </a:r>
          </a:p>
        </p:txBody>
      </p:sp>
      <p:sp>
        <p:nvSpPr>
          <p:cNvPr id="9233" name="Rectangle 9232">
            <a:extLst>
              <a:ext uri="{FF2B5EF4-FFF2-40B4-BE49-F238E27FC236}">
                <a16:creationId xmlns:a16="http://schemas.microsoft.com/office/drawing/2014/main" id="{CDC09EC2-CDFE-5603-BBAD-3C198110E64C}"/>
              </a:ext>
            </a:extLst>
          </p:cNvPr>
          <p:cNvSpPr/>
          <p:nvPr/>
        </p:nvSpPr>
        <p:spPr bwMode="auto">
          <a:xfrm>
            <a:off x="10884586" y="2238375"/>
            <a:ext cx="536793" cy="2388043"/>
          </a:xfrm>
          <a:prstGeom prst="rect">
            <a:avLst/>
          </a:prstGeom>
          <a:solidFill>
            <a:schemeClr val="accent3"/>
          </a:solidFill>
          <a:ln w="0">
            <a:solidFill>
              <a:schemeClr val="bg1"/>
            </a:solidFill>
            <a:miter lim="800000"/>
            <a:headEnd/>
            <a:tailEnd/>
          </a:ln>
        </p:spPr>
        <p:txBody>
          <a:bodyPr lIns="0" rIns="0" rtlCol="0" anchor="b"/>
          <a:lstStyle/>
          <a:p>
            <a:pPr algn="ctr" eaLnBrk="1" hangingPunct="1">
              <a:spcBef>
                <a:spcPct val="35000"/>
              </a:spcBef>
              <a:spcAft>
                <a:spcPct val="25000"/>
              </a:spcAft>
              <a:buClr>
                <a:schemeClr val="folHlink"/>
              </a:buClr>
              <a:buNone/>
            </a:pPr>
            <a:r>
              <a:rPr lang="en-US" sz="1400" b="0" dirty="0">
                <a:solidFill>
                  <a:schemeClr val="tx1"/>
                </a:solidFill>
                <a:latin typeface="Calibri" panose="020F0502020204030204" pitchFamily="34" charset="0"/>
              </a:rPr>
              <a:t>n = 20</a:t>
            </a:r>
          </a:p>
        </p:txBody>
      </p:sp>
      <p:grpSp>
        <p:nvGrpSpPr>
          <p:cNvPr id="9235" name="Group 9234">
            <a:extLst>
              <a:ext uri="{FF2B5EF4-FFF2-40B4-BE49-F238E27FC236}">
                <a16:creationId xmlns:a16="http://schemas.microsoft.com/office/drawing/2014/main" id="{0F6D6088-D3C2-6F05-622A-2D13709A9E84}"/>
              </a:ext>
            </a:extLst>
          </p:cNvPr>
          <p:cNvGrpSpPr/>
          <p:nvPr/>
        </p:nvGrpSpPr>
        <p:grpSpPr>
          <a:xfrm>
            <a:off x="5118214" y="1830027"/>
            <a:ext cx="1955573" cy="369332"/>
            <a:chOff x="3673195" y="2301766"/>
            <a:chExt cx="1955573" cy="369332"/>
          </a:xfrm>
        </p:grpSpPr>
        <p:grpSp>
          <p:nvGrpSpPr>
            <p:cNvPr id="9236" name="Group 9235">
              <a:extLst>
                <a:ext uri="{FF2B5EF4-FFF2-40B4-BE49-F238E27FC236}">
                  <a16:creationId xmlns:a16="http://schemas.microsoft.com/office/drawing/2014/main" id="{36CF33F0-31BA-EFCA-D593-D8CB2F975CFF}"/>
                </a:ext>
              </a:extLst>
            </p:cNvPr>
            <p:cNvGrpSpPr/>
            <p:nvPr/>
          </p:nvGrpSpPr>
          <p:grpSpPr>
            <a:xfrm>
              <a:off x="3673195" y="2301766"/>
              <a:ext cx="1127640" cy="369332"/>
              <a:chOff x="3673195" y="2301766"/>
              <a:chExt cx="1127640" cy="369332"/>
            </a:xfrm>
          </p:grpSpPr>
          <p:sp>
            <p:nvSpPr>
              <p:cNvPr id="9240" name="TextBox 9239">
                <a:extLst>
                  <a:ext uri="{FF2B5EF4-FFF2-40B4-BE49-F238E27FC236}">
                    <a16:creationId xmlns:a16="http://schemas.microsoft.com/office/drawing/2014/main" id="{A6308E40-6B6F-3285-7E2D-03430A3E2B78}"/>
                  </a:ext>
                </a:extLst>
              </p:cNvPr>
              <p:cNvSpPr txBox="1"/>
              <p:nvPr/>
            </p:nvSpPr>
            <p:spPr bwMode="auto">
              <a:xfrm>
                <a:off x="3836276" y="2301766"/>
                <a:ext cx="96455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CPX-351</a:t>
                </a:r>
              </a:p>
            </p:txBody>
          </p:sp>
          <p:sp>
            <p:nvSpPr>
              <p:cNvPr id="9241" name="Rectangle 9240">
                <a:extLst>
                  <a:ext uri="{FF2B5EF4-FFF2-40B4-BE49-F238E27FC236}">
                    <a16:creationId xmlns:a16="http://schemas.microsoft.com/office/drawing/2014/main" id="{1452FD8D-7FAF-21EB-2099-F251DCDA8163}"/>
                  </a:ext>
                </a:extLst>
              </p:cNvPr>
              <p:cNvSpPr/>
              <p:nvPr/>
            </p:nvSpPr>
            <p:spPr bwMode="auto">
              <a:xfrm>
                <a:off x="3673195" y="2391839"/>
                <a:ext cx="189186" cy="18918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9237" name="Group 9236">
              <a:extLst>
                <a:ext uri="{FF2B5EF4-FFF2-40B4-BE49-F238E27FC236}">
                  <a16:creationId xmlns:a16="http://schemas.microsoft.com/office/drawing/2014/main" id="{9FDB620B-6A2D-A4A8-6101-24BA6DCD4A2F}"/>
                </a:ext>
              </a:extLst>
            </p:cNvPr>
            <p:cNvGrpSpPr/>
            <p:nvPr/>
          </p:nvGrpSpPr>
          <p:grpSpPr>
            <a:xfrm>
              <a:off x="4931566" y="2301766"/>
              <a:ext cx="697202" cy="369332"/>
              <a:chOff x="3673195" y="2301766"/>
              <a:chExt cx="697202" cy="369332"/>
            </a:xfrm>
          </p:grpSpPr>
          <p:sp>
            <p:nvSpPr>
              <p:cNvPr id="9238" name="TextBox 9237">
                <a:extLst>
                  <a:ext uri="{FF2B5EF4-FFF2-40B4-BE49-F238E27FC236}">
                    <a16:creationId xmlns:a16="http://schemas.microsoft.com/office/drawing/2014/main" id="{09016955-9691-8CE1-F8ED-B7A7DF744038}"/>
                  </a:ext>
                </a:extLst>
              </p:cNvPr>
              <p:cNvSpPr txBox="1"/>
              <p:nvPr/>
            </p:nvSpPr>
            <p:spPr bwMode="auto">
              <a:xfrm>
                <a:off x="3836276" y="2301766"/>
                <a:ext cx="53412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7+3</a:t>
                </a:r>
              </a:p>
            </p:txBody>
          </p:sp>
          <p:sp>
            <p:nvSpPr>
              <p:cNvPr id="9239" name="Rectangle 9238">
                <a:extLst>
                  <a:ext uri="{FF2B5EF4-FFF2-40B4-BE49-F238E27FC236}">
                    <a16:creationId xmlns:a16="http://schemas.microsoft.com/office/drawing/2014/main" id="{5ABB02A9-1838-4971-F8B9-8A58C347C9DE}"/>
                  </a:ext>
                </a:extLst>
              </p:cNvPr>
              <p:cNvSpPr/>
              <p:nvPr/>
            </p:nvSpPr>
            <p:spPr bwMode="auto">
              <a:xfrm>
                <a:off x="3673195" y="2391839"/>
                <a:ext cx="189186" cy="18918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grpSp>
        <p:nvGrpSpPr>
          <p:cNvPr id="9244" name="Group 9243">
            <a:extLst>
              <a:ext uri="{FF2B5EF4-FFF2-40B4-BE49-F238E27FC236}">
                <a16:creationId xmlns:a16="http://schemas.microsoft.com/office/drawing/2014/main" id="{4FCE0558-13DD-7851-780A-D37D9EE9A8BE}"/>
              </a:ext>
            </a:extLst>
          </p:cNvPr>
          <p:cNvGrpSpPr/>
          <p:nvPr/>
        </p:nvGrpSpPr>
        <p:grpSpPr>
          <a:xfrm>
            <a:off x="977992" y="2065321"/>
            <a:ext cx="418704" cy="2819098"/>
            <a:chOff x="1130731" y="1675255"/>
            <a:chExt cx="418704" cy="3638352"/>
          </a:xfrm>
        </p:grpSpPr>
        <p:sp>
          <p:nvSpPr>
            <p:cNvPr id="9245" name="TextBox 9244">
              <a:extLst>
                <a:ext uri="{FF2B5EF4-FFF2-40B4-BE49-F238E27FC236}">
                  <a16:creationId xmlns:a16="http://schemas.microsoft.com/office/drawing/2014/main" id="{53D0BAC3-E601-7D69-6CB6-06DEFFFE57EF}"/>
                </a:ext>
              </a:extLst>
            </p:cNvPr>
            <p:cNvSpPr txBox="1"/>
            <p:nvPr/>
          </p:nvSpPr>
          <p:spPr bwMode="auto">
            <a:xfrm>
              <a:off x="1130731" y="2321515"/>
              <a:ext cx="418704" cy="546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35</a:t>
              </a:r>
            </a:p>
          </p:txBody>
        </p:sp>
        <p:sp>
          <p:nvSpPr>
            <p:cNvPr id="9246" name="TextBox 9245">
              <a:extLst>
                <a:ext uri="{FF2B5EF4-FFF2-40B4-BE49-F238E27FC236}">
                  <a16:creationId xmlns:a16="http://schemas.microsoft.com/office/drawing/2014/main" id="{E916FA0E-973B-FA02-AB0D-13A9C92BFCAC}"/>
                </a:ext>
              </a:extLst>
            </p:cNvPr>
            <p:cNvSpPr txBox="1"/>
            <p:nvPr/>
          </p:nvSpPr>
          <p:spPr bwMode="auto">
            <a:xfrm>
              <a:off x="1130731" y="2684698"/>
              <a:ext cx="418704" cy="546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9247" name="TextBox 9246">
              <a:extLst>
                <a:ext uri="{FF2B5EF4-FFF2-40B4-BE49-F238E27FC236}">
                  <a16:creationId xmlns:a16="http://schemas.microsoft.com/office/drawing/2014/main" id="{6950EFFC-9083-E84D-23AC-4F09B45C7CAC}"/>
                </a:ext>
              </a:extLst>
            </p:cNvPr>
            <p:cNvSpPr txBox="1"/>
            <p:nvPr/>
          </p:nvSpPr>
          <p:spPr bwMode="auto">
            <a:xfrm>
              <a:off x="1130731" y="3023550"/>
              <a:ext cx="418704" cy="546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25</a:t>
              </a:r>
            </a:p>
          </p:txBody>
        </p:sp>
        <p:sp>
          <p:nvSpPr>
            <p:cNvPr id="9248" name="TextBox 9247">
              <a:extLst>
                <a:ext uri="{FF2B5EF4-FFF2-40B4-BE49-F238E27FC236}">
                  <a16:creationId xmlns:a16="http://schemas.microsoft.com/office/drawing/2014/main" id="{510EB280-D3EA-06B5-B580-2354A06A4E32}"/>
                </a:ext>
              </a:extLst>
            </p:cNvPr>
            <p:cNvSpPr txBox="1"/>
            <p:nvPr/>
          </p:nvSpPr>
          <p:spPr bwMode="auto">
            <a:xfrm>
              <a:off x="1130731" y="3386734"/>
              <a:ext cx="418704" cy="546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9249" name="TextBox 9248">
              <a:extLst>
                <a:ext uri="{FF2B5EF4-FFF2-40B4-BE49-F238E27FC236}">
                  <a16:creationId xmlns:a16="http://schemas.microsoft.com/office/drawing/2014/main" id="{1E6036A6-B4F8-9191-E829-1B91AB293191}"/>
                </a:ext>
              </a:extLst>
            </p:cNvPr>
            <p:cNvSpPr txBox="1"/>
            <p:nvPr/>
          </p:nvSpPr>
          <p:spPr bwMode="auto">
            <a:xfrm>
              <a:off x="1130731" y="3724696"/>
              <a:ext cx="418704" cy="546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15</a:t>
              </a:r>
            </a:p>
          </p:txBody>
        </p:sp>
        <p:sp>
          <p:nvSpPr>
            <p:cNvPr id="9250" name="TextBox 9249">
              <a:extLst>
                <a:ext uri="{FF2B5EF4-FFF2-40B4-BE49-F238E27FC236}">
                  <a16:creationId xmlns:a16="http://schemas.microsoft.com/office/drawing/2014/main" id="{460B244F-E35A-5D98-C2EB-EF1D134D970D}"/>
                </a:ext>
              </a:extLst>
            </p:cNvPr>
            <p:cNvSpPr txBox="1"/>
            <p:nvPr/>
          </p:nvSpPr>
          <p:spPr bwMode="auto">
            <a:xfrm>
              <a:off x="1130731" y="4087879"/>
              <a:ext cx="418704" cy="546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p>
          </p:txBody>
        </p:sp>
        <p:sp>
          <p:nvSpPr>
            <p:cNvPr id="9251" name="TextBox 9250">
              <a:extLst>
                <a:ext uri="{FF2B5EF4-FFF2-40B4-BE49-F238E27FC236}">
                  <a16:creationId xmlns:a16="http://schemas.microsoft.com/office/drawing/2014/main" id="{6766AC2A-7893-EAFA-EABC-A82909AAF5BA}"/>
                </a:ext>
              </a:extLst>
            </p:cNvPr>
            <p:cNvSpPr txBox="1"/>
            <p:nvPr/>
          </p:nvSpPr>
          <p:spPr bwMode="auto">
            <a:xfrm>
              <a:off x="1247750" y="4438160"/>
              <a:ext cx="301685" cy="546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5</a:t>
              </a:r>
            </a:p>
          </p:txBody>
        </p:sp>
        <p:sp>
          <p:nvSpPr>
            <p:cNvPr id="9252" name="TextBox 9251">
              <a:extLst>
                <a:ext uri="{FF2B5EF4-FFF2-40B4-BE49-F238E27FC236}">
                  <a16:creationId xmlns:a16="http://schemas.microsoft.com/office/drawing/2014/main" id="{CACEE05D-2E07-ACB8-C1E3-851D87CBB2B3}"/>
                </a:ext>
              </a:extLst>
            </p:cNvPr>
            <p:cNvSpPr txBox="1"/>
            <p:nvPr/>
          </p:nvSpPr>
          <p:spPr bwMode="auto">
            <a:xfrm>
              <a:off x="1247750" y="4767305"/>
              <a:ext cx="301685" cy="546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9253" name="TextBox 9252">
              <a:extLst>
                <a:ext uri="{FF2B5EF4-FFF2-40B4-BE49-F238E27FC236}">
                  <a16:creationId xmlns:a16="http://schemas.microsoft.com/office/drawing/2014/main" id="{B70A0284-4BA6-2B95-2721-2607687BB71A}"/>
                </a:ext>
              </a:extLst>
            </p:cNvPr>
            <p:cNvSpPr txBox="1"/>
            <p:nvPr/>
          </p:nvSpPr>
          <p:spPr bwMode="auto">
            <a:xfrm>
              <a:off x="1130731" y="2021530"/>
              <a:ext cx="418704" cy="475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9254" name="TextBox 9253">
              <a:extLst>
                <a:ext uri="{FF2B5EF4-FFF2-40B4-BE49-F238E27FC236}">
                  <a16:creationId xmlns:a16="http://schemas.microsoft.com/office/drawing/2014/main" id="{D522F28E-4DC2-237E-4F81-9D717AF39D89}"/>
                </a:ext>
              </a:extLst>
            </p:cNvPr>
            <p:cNvSpPr txBox="1"/>
            <p:nvPr/>
          </p:nvSpPr>
          <p:spPr bwMode="auto">
            <a:xfrm>
              <a:off x="1130731" y="1675255"/>
              <a:ext cx="418704" cy="476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45</a:t>
              </a:r>
            </a:p>
          </p:txBody>
        </p:sp>
      </p:grpSp>
      <p:sp>
        <p:nvSpPr>
          <p:cNvPr id="9255" name="Freeform: Shape 9254">
            <a:extLst>
              <a:ext uri="{FF2B5EF4-FFF2-40B4-BE49-F238E27FC236}">
                <a16:creationId xmlns:a16="http://schemas.microsoft.com/office/drawing/2014/main" id="{D3238256-2F76-E31F-8849-70FABAE97883}"/>
              </a:ext>
            </a:extLst>
          </p:cNvPr>
          <p:cNvSpPr/>
          <p:nvPr/>
        </p:nvSpPr>
        <p:spPr bwMode="auto">
          <a:xfrm rot="10800000" flipH="1">
            <a:off x="1417333" y="2266950"/>
            <a:ext cx="4650212" cy="2376486"/>
          </a:xfrm>
          <a:custGeom>
            <a:avLst/>
            <a:gdLst>
              <a:gd name="connsiteX0" fmla="*/ 0 w 4396740"/>
              <a:gd name="connsiteY0" fmla="*/ 1737360 h 1737360"/>
              <a:gd name="connsiteX1" fmla="*/ 0 w 4396740"/>
              <a:gd name="connsiteY1" fmla="*/ 0 h 1737360"/>
              <a:gd name="connsiteX2" fmla="*/ 4396740 w 4396740"/>
              <a:gd name="connsiteY2" fmla="*/ 0 h 1737360"/>
            </a:gdLst>
            <a:ahLst/>
            <a:cxnLst>
              <a:cxn ang="0">
                <a:pos x="connsiteX0" y="connsiteY0"/>
              </a:cxn>
              <a:cxn ang="0">
                <a:pos x="connsiteX1" y="connsiteY1"/>
              </a:cxn>
              <a:cxn ang="0">
                <a:pos x="connsiteX2" y="connsiteY2"/>
              </a:cxn>
            </a:cxnLst>
            <a:rect l="l" t="t" r="r" b="b"/>
            <a:pathLst>
              <a:path w="4396740" h="1737360">
                <a:moveTo>
                  <a:pt x="0" y="1737360"/>
                </a:moveTo>
                <a:lnTo>
                  <a:pt x="0" y="0"/>
                </a:lnTo>
                <a:lnTo>
                  <a:pt x="4396740" y="0"/>
                </a:lnTo>
              </a:path>
            </a:pathLst>
          </a:custGeom>
          <a:noFill/>
          <a:ln w="28575">
            <a:solidFill>
              <a:schemeClr val="bg1"/>
            </a:solidFill>
            <a:miter lim="800000"/>
            <a:headEnd/>
            <a:tailEnd/>
          </a:ln>
        </p:spPr>
        <p:txBody>
          <a:bodyPr rtlCol="0" anchor="ctr"/>
          <a:lstStyle/>
          <a:p>
            <a:pPr algn="ctr"/>
            <a:endParaRPr lang="en-US"/>
          </a:p>
        </p:txBody>
      </p:sp>
      <p:grpSp>
        <p:nvGrpSpPr>
          <p:cNvPr id="9256" name="Group 9255">
            <a:extLst>
              <a:ext uri="{FF2B5EF4-FFF2-40B4-BE49-F238E27FC236}">
                <a16:creationId xmlns:a16="http://schemas.microsoft.com/office/drawing/2014/main" id="{AA9E8CFE-95B4-AC9F-A14B-D606FD8CDC24}"/>
              </a:ext>
            </a:extLst>
          </p:cNvPr>
          <p:cNvGrpSpPr/>
          <p:nvPr/>
        </p:nvGrpSpPr>
        <p:grpSpPr>
          <a:xfrm>
            <a:off x="1333620" y="2258193"/>
            <a:ext cx="100012" cy="2385242"/>
            <a:chOff x="1189450" y="1838317"/>
            <a:chExt cx="580765" cy="3115858"/>
          </a:xfrm>
        </p:grpSpPr>
        <p:cxnSp>
          <p:nvCxnSpPr>
            <p:cNvPr id="9257" name="Straight Connector 9256">
              <a:extLst>
                <a:ext uri="{FF2B5EF4-FFF2-40B4-BE49-F238E27FC236}">
                  <a16:creationId xmlns:a16="http://schemas.microsoft.com/office/drawing/2014/main" id="{BA02A132-4133-7E77-E27E-33ADE16AA2EF}"/>
                </a:ext>
              </a:extLst>
            </p:cNvPr>
            <p:cNvCxnSpPr>
              <a:cxnSpLocks/>
            </p:cNvCxnSpPr>
            <p:nvPr/>
          </p:nvCxnSpPr>
          <p:spPr bwMode="auto">
            <a:xfrm>
              <a:off x="1189450" y="2515435"/>
              <a:ext cx="580765" cy="0"/>
            </a:xfrm>
            <a:prstGeom prst="line">
              <a:avLst/>
            </a:prstGeom>
            <a:noFill/>
            <a:ln w="28575" cap="flat" cmpd="sng" algn="ctr">
              <a:solidFill>
                <a:schemeClr val="bg1"/>
              </a:solidFill>
              <a:prstDash val="solid"/>
              <a:round/>
              <a:headEnd type="none" w="med" len="med"/>
              <a:tailEnd type="none" w="med" len="med"/>
            </a:ln>
            <a:effectLst/>
          </p:spPr>
        </p:cxnSp>
        <p:cxnSp>
          <p:nvCxnSpPr>
            <p:cNvPr id="9258" name="Straight Connector 9257">
              <a:extLst>
                <a:ext uri="{FF2B5EF4-FFF2-40B4-BE49-F238E27FC236}">
                  <a16:creationId xmlns:a16="http://schemas.microsoft.com/office/drawing/2014/main" id="{95E6861F-26DC-BDB4-F39B-920B19E3F829}"/>
                </a:ext>
              </a:extLst>
            </p:cNvPr>
            <p:cNvCxnSpPr>
              <a:cxnSpLocks/>
            </p:cNvCxnSpPr>
            <p:nvPr/>
          </p:nvCxnSpPr>
          <p:spPr bwMode="auto">
            <a:xfrm>
              <a:off x="1189450" y="2872495"/>
              <a:ext cx="580765" cy="0"/>
            </a:xfrm>
            <a:prstGeom prst="line">
              <a:avLst/>
            </a:prstGeom>
            <a:noFill/>
            <a:ln w="28575" cap="flat" cmpd="sng" algn="ctr">
              <a:solidFill>
                <a:schemeClr val="bg1"/>
              </a:solidFill>
              <a:prstDash val="solid"/>
              <a:round/>
              <a:headEnd type="none" w="med" len="med"/>
              <a:tailEnd type="none" w="med" len="med"/>
            </a:ln>
            <a:effectLst/>
          </p:spPr>
        </p:cxnSp>
        <p:cxnSp>
          <p:nvCxnSpPr>
            <p:cNvPr id="9259" name="Straight Connector 9258">
              <a:extLst>
                <a:ext uri="{FF2B5EF4-FFF2-40B4-BE49-F238E27FC236}">
                  <a16:creationId xmlns:a16="http://schemas.microsoft.com/office/drawing/2014/main" id="{C9E33F73-F76D-8F95-2EDA-89824468A280}"/>
                </a:ext>
              </a:extLst>
            </p:cNvPr>
            <p:cNvCxnSpPr>
              <a:cxnSpLocks/>
            </p:cNvCxnSpPr>
            <p:nvPr/>
          </p:nvCxnSpPr>
          <p:spPr bwMode="auto">
            <a:xfrm>
              <a:off x="1189450" y="3225047"/>
              <a:ext cx="580765" cy="0"/>
            </a:xfrm>
            <a:prstGeom prst="line">
              <a:avLst/>
            </a:prstGeom>
            <a:noFill/>
            <a:ln w="28575" cap="flat" cmpd="sng" algn="ctr">
              <a:solidFill>
                <a:schemeClr val="bg1"/>
              </a:solidFill>
              <a:prstDash val="solid"/>
              <a:round/>
              <a:headEnd type="none" w="med" len="med"/>
              <a:tailEnd type="none" w="med" len="med"/>
            </a:ln>
            <a:effectLst/>
          </p:spPr>
        </p:cxnSp>
        <p:cxnSp>
          <p:nvCxnSpPr>
            <p:cNvPr id="9260" name="Straight Connector 9259">
              <a:extLst>
                <a:ext uri="{FF2B5EF4-FFF2-40B4-BE49-F238E27FC236}">
                  <a16:creationId xmlns:a16="http://schemas.microsoft.com/office/drawing/2014/main" id="{EF987400-DBBB-EC06-BCA4-30A26E6AFC76}"/>
                </a:ext>
              </a:extLst>
            </p:cNvPr>
            <p:cNvCxnSpPr>
              <a:cxnSpLocks/>
            </p:cNvCxnSpPr>
            <p:nvPr/>
          </p:nvCxnSpPr>
          <p:spPr bwMode="auto">
            <a:xfrm>
              <a:off x="1189450" y="3582107"/>
              <a:ext cx="580765" cy="0"/>
            </a:xfrm>
            <a:prstGeom prst="line">
              <a:avLst/>
            </a:prstGeom>
            <a:noFill/>
            <a:ln w="28575" cap="flat" cmpd="sng" algn="ctr">
              <a:solidFill>
                <a:schemeClr val="bg1"/>
              </a:solidFill>
              <a:prstDash val="solid"/>
              <a:round/>
              <a:headEnd type="none" w="med" len="med"/>
              <a:tailEnd type="none" w="med" len="med"/>
            </a:ln>
            <a:effectLst/>
          </p:spPr>
        </p:cxnSp>
        <p:cxnSp>
          <p:nvCxnSpPr>
            <p:cNvPr id="9261" name="Straight Connector 9260">
              <a:extLst>
                <a:ext uri="{FF2B5EF4-FFF2-40B4-BE49-F238E27FC236}">
                  <a16:creationId xmlns:a16="http://schemas.microsoft.com/office/drawing/2014/main" id="{BB2AD84E-2F26-944A-002C-9C9C33209A4D}"/>
                </a:ext>
              </a:extLst>
            </p:cNvPr>
            <p:cNvCxnSpPr>
              <a:cxnSpLocks/>
            </p:cNvCxnSpPr>
            <p:nvPr/>
          </p:nvCxnSpPr>
          <p:spPr bwMode="auto">
            <a:xfrm>
              <a:off x="1189450" y="3915610"/>
              <a:ext cx="580765" cy="0"/>
            </a:xfrm>
            <a:prstGeom prst="line">
              <a:avLst/>
            </a:prstGeom>
            <a:noFill/>
            <a:ln w="28575" cap="flat" cmpd="sng" algn="ctr">
              <a:solidFill>
                <a:schemeClr val="bg1"/>
              </a:solidFill>
              <a:prstDash val="solid"/>
              <a:round/>
              <a:headEnd type="none" w="med" len="med"/>
              <a:tailEnd type="none" w="med" len="med"/>
            </a:ln>
            <a:effectLst/>
          </p:spPr>
        </p:cxnSp>
        <p:cxnSp>
          <p:nvCxnSpPr>
            <p:cNvPr id="9262" name="Straight Connector 9261">
              <a:extLst>
                <a:ext uri="{FF2B5EF4-FFF2-40B4-BE49-F238E27FC236}">
                  <a16:creationId xmlns:a16="http://schemas.microsoft.com/office/drawing/2014/main" id="{43D60AFF-B38C-7D43-9C1E-03662E39718D}"/>
                </a:ext>
              </a:extLst>
            </p:cNvPr>
            <p:cNvCxnSpPr>
              <a:cxnSpLocks/>
            </p:cNvCxnSpPr>
            <p:nvPr/>
          </p:nvCxnSpPr>
          <p:spPr bwMode="auto">
            <a:xfrm>
              <a:off x="1189450" y="4272670"/>
              <a:ext cx="580765" cy="0"/>
            </a:xfrm>
            <a:prstGeom prst="line">
              <a:avLst/>
            </a:prstGeom>
            <a:noFill/>
            <a:ln w="28575" cap="flat" cmpd="sng" algn="ctr">
              <a:solidFill>
                <a:schemeClr val="bg1"/>
              </a:solidFill>
              <a:prstDash val="solid"/>
              <a:round/>
              <a:headEnd type="none" w="med" len="med"/>
              <a:tailEnd type="none" w="med" len="med"/>
            </a:ln>
            <a:effectLst/>
          </p:spPr>
        </p:cxnSp>
        <p:cxnSp>
          <p:nvCxnSpPr>
            <p:cNvPr id="9263" name="Straight Connector 9262">
              <a:extLst>
                <a:ext uri="{FF2B5EF4-FFF2-40B4-BE49-F238E27FC236}">
                  <a16:creationId xmlns:a16="http://schemas.microsoft.com/office/drawing/2014/main" id="{38C1B367-2997-7637-39CF-7C8E3CDD9F0F}"/>
                </a:ext>
              </a:extLst>
            </p:cNvPr>
            <p:cNvCxnSpPr>
              <a:cxnSpLocks/>
            </p:cNvCxnSpPr>
            <p:nvPr/>
          </p:nvCxnSpPr>
          <p:spPr bwMode="auto">
            <a:xfrm>
              <a:off x="1189450" y="4597115"/>
              <a:ext cx="580765" cy="0"/>
            </a:xfrm>
            <a:prstGeom prst="line">
              <a:avLst/>
            </a:prstGeom>
            <a:noFill/>
            <a:ln w="28575" cap="flat" cmpd="sng" algn="ctr">
              <a:solidFill>
                <a:schemeClr val="bg1"/>
              </a:solidFill>
              <a:prstDash val="solid"/>
              <a:round/>
              <a:headEnd type="none" w="med" len="med"/>
              <a:tailEnd type="none" w="med" len="med"/>
            </a:ln>
            <a:effectLst/>
          </p:spPr>
        </p:cxnSp>
        <p:cxnSp>
          <p:nvCxnSpPr>
            <p:cNvPr id="9264" name="Straight Connector 9263">
              <a:extLst>
                <a:ext uri="{FF2B5EF4-FFF2-40B4-BE49-F238E27FC236}">
                  <a16:creationId xmlns:a16="http://schemas.microsoft.com/office/drawing/2014/main" id="{6A12921D-AB93-4986-EA45-280C16DB71CE}"/>
                </a:ext>
              </a:extLst>
            </p:cNvPr>
            <p:cNvCxnSpPr>
              <a:cxnSpLocks/>
            </p:cNvCxnSpPr>
            <p:nvPr/>
          </p:nvCxnSpPr>
          <p:spPr bwMode="auto">
            <a:xfrm>
              <a:off x="1189450" y="4954175"/>
              <a:ext cx="580765" cy="0"/>
            </a:xfrm>
            <a:prstGeom prst="line">
              <a:avLst/>
            </a:prstGeom>
            <a:noFill/>
            <a:ln w="28575" cap="flat" cmpd="sng" algn="ctr">
              <a:solidFill>
                <a:schemeClr val="bg1"/>
              </a:solidFill>
              <a:prstDash val="solid"/>
              <a:round/>
              <a:headEnd type="none" w="med" len="med"/>
              <a:tailEnd type="none" w="med" len="med"/>
            </a:ln>
            <a:effectLst/>
          </p:spPr>
        </p:cxnSp>
        <p:cxnSp>
          <p:nvCxnSpPr>
            <p:cNvPr id="9265" name="Straight Connector 9264">
              <a:extLst>
                <a:ext uri="{FF2B5EF4-FFF2-40B4-BE49-F238E27FC236}">
                  <a16:creationId xmlns:a16="http://schemas.microsoft.com/office/drawing/2014/main" id="{57B8C2FD-5C0A-1AA1-351B-67C235BB76DD}"/>
                </a:ext>
              </a:extLst>
            </p:cNvPr>
            <p:cNvCxnSpPr>
              <a:cxnSpLocks/>
            </p:cNvCxnSpPr>
            <p:nvPr/>
          </p:nvCxnSpPr>
          <p:spPr bwMode="auto">
            <a:xfrm>
              <a:off x="1189450" y="2170119"/>
              <a:ext cx="580765" cy="0"/>
            </a:xfrm>
            <a:prstGeom prst="line">
              <a:avLst/>
            </a:prstGeom>
            <a:noFill/>
            <a:ln w="28575" cap="flat" cmpd="sng" algn="ctr">
              <a:solidFill>
                <a:schemeClr val="bg1"/>
              </a:solidFill>
              <a:prstDash val="solid"/>
              <a:round/>
              <a:headEnd type="none" w="med" len="med"/>
              <a:tailEnd type="none" w="med" len="med"/>
            </a:ln>
            <a:effectLst/>
          </p:spPr>
        </p:cxnSp>
        <p:cxnSp>
          <p:nvCxnSpPr>
            <p:cNvPr id="9266" name="Straight Connector 9265">
              <a:extLst>
                <a:ext uri="{FF2B5EF4-FFF2-40B4-BE49-F238E27FC236}">
                  <a16:creationId xmlns:a16="http://schemas.microsoft.com/office/drawing/2014/main" id="{942266AF-FD44-9722-EDB0-01145465EA56}"/>
                </a:ext>
              </a:extLst>
            </p:cNvPr>
            <p:cNvCxnSpPr>
              <a:cxnSpLocks/>
            </p:cNvCxnSpPr>
            <p:nvPr/>
          </p:nvCxnSpPr>
          <p:spPr bwMode="auto">
            <a:xfrm>
              <a:off x="1189450" y="1838317"/>
              <a:ext cx="580765" cy="0"/>
            </a:xfrm>
            <a:prstGeom prst="line">
              <a:avLst/>
            </a:prstGeom>
            <a:noFill/>
            <a:ln w="28575" cap="flat" cmpd="sng" algn="ctr">
              <a:solidFill>
                <a:schemeClr val="bg1"/>
              </a:solidFill>
              <a:prstDash val="solid"/>
              <a:round/>
              <a:headEnd type="none" w="med" len="med"/>
              <a:tailEnd type="none" w="med" len="med"/>
            </a:ln>
            <a:effectLst/>
          </p:spPr>
        </p:cxnSp>
      </p:grpSp>
      <p:sp>
        <p:nvSpPr>
          <p:cNvPr id="9267" name="TextBox 9266">
            <a:extLst>
              <a:ext uri="{FF2B5EF4-FFF2-40B4-BE49-F238E27FC236}">
                <a16:creationId xmlns:a16="http://schemas.microsoft.com/office/drawing/2014/main" id="{58E07688-8821-2A90-046C-A9EE9FFA507A}"/>
              </a:ext>
            </a:extLst>
          </p:cNvPr>
          <p:cNvSpPr txBox="1"/>
          <p:nvPr/>
        </p:nvSpPr>
        <p:spPr bwMode="auto">
          <a:xfrm>
            <a:off x="1532545" y="4601372"/>
            <a:ext cx="128509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Follow-up 1</a:t>
            </a:r>
          </a:p>
        </p:txBody>
      </p:sp>
      <p:sp>
        <p:nvSpPr>
          <p:cNvPr id="9268" name="TextBox 9267">
            <a:extLst>
              <a:ext uri="{FF2B5EF4-FFF2-40B4-BE49-F238E27FC236}">
                <a16:creationId xmlns:a16="http://schemas.microsoft.com/office/drawing/2014/main" id="{DA118333-26C1-6776-67FD-5F674E43FE92}"/>
              </a:ext>
            </a:extLst>
          </p:cNvPr>
          <p:cNvSpPr txBox="1"/>
          <p:nvPr/>
        </p:nvSpPr>
        <p:spPr bwMode="auto">
          <a:xfrm>
            <a:off x="1637107" y="3876857"/>
            <a:ext cx="476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8.8</a:t>
            </a:r>
          </a:p>
        </p:txBody>
      </p:sp>
      <p:sp>
        <p:nvSpPr>
          <p:cNvPr id="9269" name="TextBox 9268">
            <a:extLst>
              <a:ext uri="{FF2B5EF4-FFF2-40B4-BE49-F238E27FC236}">
                <a16:creationId xmlns:a16="http://schemas.microsoft.com/office/drawing/2014/main" id="{BB1DC30B-3AD2-7A42-C574-B7F0F69D46E0}"/>
              </a:ext>
            </a:extLst>
          </p:cNvPr>
          <p:cNvSpPr txBox="1"/>
          <p:nvPr/>
        </p:nvSpPr>
        <p:spPr bwMode="auto">
          <a:xfrm>
            <a:off x="2245000" y="3853133"/>
            <a:ext cx="476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8.9</a:t>
            </a:r>
          </a:p>
        </p:txBody>
      </p:sp>
      <p:sp>
        <p:nvSpPr>
          <p:cNvPr id="9270" name="Rectangle 9269">
            <a:extLst>
              <a:ext uri="{FF2B5EF4-FFF2-40B4-BE49-F238E27FC236}">
                <a16:creationId xmlns:a16="http://schemas.microsoft.com/office/drawing/2014/main" id="{D6663DC7-2FC3-A2F0-48C3-E617A6DBD85C}"/>
              </a:ext>
            </a:extLst>
          </p:cNvPr>
          <p:cNvSpPr/>
          <p:nvPr/>
        </p:nvSpPr>
        <p:spPr bwMode="auto">
          <a:xfrm>
            <a:off x="1606917" y="4178300"/>
            <a:ext cx="536793" cy="448118"/>
          </a:xfrm>
          <a:prstGeom prst="rect">
            <a:avLst/>
          </a:prstGeom>
          <a:solidFill>
            <a:schemeClr val="accent1"/>
          </a:solidFill>
          <a:ln w="0">
            <a:solidFill>
              <a:schemeClr val="bg1"/>
            </a:solidFill>
            <a:miter lim="800000"/>
            <a:headEnd/>
            <a:tailEnd/>
          </a:ln>
        </p:spPr>
        <p:txBody>
          <a:bodyPr lIns="0" rIns="0" rtlCol="0" anchor="b"/>
          <a:lstStyle/>
          <a:p>
            <a:pPr algn="ctr" eaLnBrk="1" hangingPunct="1">
              <a:spcBef>
                <a:spcPct val="35000"/>
              </a:spcBef>
              <a:spcAft>
                <a:spcPct val="25000"/>
              </a:spcAft>
              <a:buClr>
                <a:schemeClr val="folHlink"/>
              </a:buClr>
              <a:buNone/>
            </a:pPr>
            <a:r>
              <a:rPr lang="en-US" sz="1400" b="0" dirty="0">
                <a:solidFill>
                  <a:schemeClr val="tx1"/>
                </a:solidFill>
                <a:latin typeface="Calibri" panose="020F0502020204030204" pitchFamily="34" charset="0"/>
              </a:rPr>
              <a:t>n = 5</a:t>
            </a:r>
          </a:p>
        </p:txBody>
      </p:sp>
      <p:sp>
        <p:nvSpPr>
          <p:cNvPr id="9271" name="Rectangle 9270">
            <a:extLst>
              <a:ext uri="{FF2B5EF4-FFF2-40B4-BE49-F238E27FC236}">
                <a16:creationId xmlns:a16="http://schemas.microsoft.com/office/drawing/2014/main" id="{FC100350-188D-3137-5040-617AD3B644E9}"/>
              </a:ext>
            </a:extLst>
          </p:cNvPr>
          <p:cNvSpPr/>
          <p:nvPr/>
        </p:nvSpPr>
        <p:spPr bwMode="auto">
          <a:xfrm>
            <a:off x="2212278" y="4171950"/>
            <a:ext cx="536793" cy="454468"/>
          </a:xfrm>
          <a:prstGeom prst="rect">
            <a:avLst/>
          </a:prstGeom>
          <a:solidFill>
            <a:schemeClr val="accent3"/>
          </a:solidFill>
          <a:ln w="0">
            <a:solidFill>
              <a:schemeClr val="bg1"/>
            </a:solidFill>
            <a:miter lim="800000"/>
            <a:headEnd/>
            <a:tailEnd/>
          </a:ln>
        </p:spPr>
        <p:txBody>
          <a:bodyPr lIns="0" rIns="0" rtlCol="0" anchor="b"/>
          <a:lstStyle/>
          <a:p>
            <a:pPr algn="ctr" eaLnBrk="1" hangingPunct="1">
              <a:spcBef>
                <a:spcPct val="35000"/>
              </a:spcBef>
              <a:spcAft>
                <a:spcPct val="25000"/>
              </a:spcAft>
              <a:buClr>
                <a:schemeClr val="folHlink"/>
              </a:buClr>
              <a:buNone/>
            </a:pPr>
            <a:r>
              <a:rPr lang="en-US" sz="1400" b="0" dirty="0">
                <a:solidFill>
                  <a:schemeClr val="tx1"/>
                </a:solidFill>
                <a:latin typeface="Calibri" panose="020F0502020204030204" pitchFamily="34" charset="0"/>
              </a:rPr>
              <a:t>n = 4</a:t>
            </a:r>
          </a:p>
        </p:txBody>
      </p:sp>
      <p:sp>
        <p:nvSpPr>
          <p:cNvPr id="9273" name="TextBox 9272">
            <a:extLst>
              <a:ext uri="{FF2B5EF4-FFF2-40B4-BE49-F238E27FC236}">
                <a16:creationId xmlns:a16="http://schemas.microsoft.com/office/drawing/2014/main" id="{C57476F0-477E-B34E-C328-E365495FF277}"/>
              </a:ext>
            </a:extLst>
          </p:cNvPr>
          <p:cNvSpPr txBox="1"/>
          <p:nvPr/>
        </p:nvSpPr>
        <p:spPr bwMode="auto">
          <a:xfrm>
            <a:off x="3762786" y="3609733"/>
            <a:ext cx="5934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13.3</a:t>
            </a:r>
          </a:p>
        </p:txBody>
      </p:sp>
      <p:sp>
        <p:nvSpPr>
          <p:cNvPr id="9275" name="Rectangle 9274">
            <a:extLst>
              <a:ext uri="{FF2B5EF4-FFF2-40B4-BE49-F238E27FC236}">
                <a16:creationId xmlns:a16="http://schemas.microsoft.com/office/drawing/2014/main" id="{89D43E6B-F5BE-DE7F-A180-6F4FEFAEC9B5}"/>
              </a:ext>
            </a:extLst>
          </p:cNvPr>
          <p:cNvSpPr/>
          <p:nvPr/>
        </p:nvSpPr>
        <p:spPr bwMode="auto">
          <a:xfrm>
            <a:off x="3786122" y="3937000"/>
            <a:ext cx="536793" cy="689418"/>
          </a:xfrm>
          <a:prstGeom prst="rect">
            <a:avLst/>
          </a:prstGeom>
          <a:solidFill>
            <a:schemeClr val="accent3"/>
          </a:solidFill>
          <a:ln w="0">
            <a:solidFill>
              <a:schemeClr val="bg1"/>
            </a:solidFill>
            <a:miter lim="800000"/>
            <a:headEnd/>
            <a:tailEnd/>
          </a:ln>
        </p:spPr>
        <p:txBody>
          <a:bodyPr lIns="0" rIns="0" rtlCol="0" anchor="b"/>
          <a:lstStyle/>
          <a:p>
            <a:pPr algn="ctr" eaLnBrk="1" hangingPunct="1">
              <a:spcBef>
                <a:spcPct val="35000"/>
              </a:spcBef>
              <a:spcAft>
                <a:spcPct val="25000"/>
              </a:spcAft>
              <a:buClr>
                <a:schemeClr val="folHlink"/>
              </a:buClr>
              <a:buNone/>
            </a:pPr>
            <a:r>
              <a:rPr lang="en-US" sz="1400" b="0" dirty="0">
                <a:solidFill>
                  <a:schemeClr val="tx1"/>
                </a:solidFill>
                <a:latin typeface="Calibri" panose="020F0502020204030204" pitchFamily="34" charset="0"/>
              </a:rPr>
              <a:t>n = 6</a:t>
            </a:r>
          </a:p>
        </p:txBody>
      </p:sp>
      <p:sp>
        <p:nvSpPr>
          <p:cNvPr id="9276" name="TextBox 9275">
            <a:extLst>
              <a:ext uri="{FF2B5EF4-FFF2-40B4-BE49-F238E27FC236}">
                <a16:creationId xmlns:a16="http://schemas.microsoft.com/office/drawing/2014/main" id="{64008FFC-50F5-9860-FD8B-04295759D71E}"/>
              </a:ext>
            </a:extLst>
          </p:cNvPr>
          <p:cNvSpPr txBox="1"/>
          <p:nvPr/>
        </p:nvSpPr>
        <p:spPr bwMode="auto">
          <a:xfrm>
            <a:off x="4728626" y="3846694"/>
            <a:ext cx="476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8.8</a:t>
            </a:r>
          </a:p>
        </p:txBody>
      </p:sp>
      <p:sp>
        <p:nvSpPr>
          <p:cNvPr id="9277" name="TextBox 9276">
            <a:extLst>
              <a:ext uri="{FF2B5EF4-FFF2-40B4-BE49-F238E27FC236}">
                <a16:creationId xmlns:a16="http://schemas.microsoft.com/office/drawing/2014/main" id="{A4AF8DD5-C2C6-6CD2-7D0C-19DC4014D46F}"/>
              </a:ext>
            </a:extLst>
          </p:cNvPr>
          <p:cNvSpPr txBox="1"/>
          <p:nvPr/>
        </p:nvSpPr>
        <p:spPr bwMode="auto">
          <a:xfrm>
            <a:off x="5276194" y="3228316"/>
            <a:ext cx="5934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20.0</a:t>
            </a:r>
          </a:p>
        </p:txBody>
      </p:sp>
      <p:sp>
        <p:nvSpPr>
          <p:cNvPr id="9278" name="Rectangle 9277">
            <a:extLst>
              <a:ext uri="{FF2B5EF4-FFF2-40B4-BE49-F238E27FC236}">
                <a16:creationId xmlns:a16="http://schemas.microsoft.com/office/drawing/2014/main" id="{B0DBDAEC-DF40-9BD2-4911-9EEB941A9F2C}"/>
              </a:ext>
            </a:extLst>
          </p:cNvPr>
          <p:cNvSpPr/>
          <p:nvPr/>
        </p:nvSpPr>
        <p:spPr bwMode="auto">
          <a:xfrm>
            <a:off x="4698436" y="4191000"/>
            <a:ext cx="536793" cy="435418"/>
          </a:xfrm>
          <a:prstGeom prst="rect">
            <a:avLst/>
          </a:prstGeom>
          <a:solidFill>
            <a:schemeClr val="accent1"/>
          </a:solidFill>
          <a:ln w="0">
            <a:solidFill>
              <a:schemeClr val="bg1"/>
            </a:solidFill>
            <a:miter lim="800000"/>
            <a:headEnd/>
            <a:tailEnd/>
          </a:ln>
        </p:spPr>
        <p:txBody>
          <a:bodyPr lIns="0" rIns="0" rtlCol="0" anchor="b"/>
          <a:lstStyle/>
          <a:p>
            <a:pPr algn="ctr" eaLnBrk="1" hangingPunct="1">
              <a:spcBef>
                <a:spcPct val="35000"/>
              </a:spcBef>
              <a:spcAft>
                <a:spcPct val="25000"/>
              </a:spcAft>
              <a:buClr>
                <a:schemeClr val="folHlink"/>
              </a:buClr>
              <a:buNone/>
            </a:pPr>
            <a:r>
              <a:rPr lang="en-US" sz="1400" b="0" dirty="0">
                <a:solidFill>
                  <a:schemeClr val="tx1"/>
                </a:solidFill>
                <a:latin typeface="Calibri" panose="020F0502020204030204" pitchFamily="34" charset="0"/>
              </a:rPr>
              <a:t>n = 5</a:t>
            </a:r>
          </a:p>
        </p:txBody>
      </p:sp>
      <p:sp>
        <p:nvSpPr>
          <p:cNvPr id="9279" name="Rectangle 9278">
            <a:extLst>
              <a:ext uri="{FF2B5EF4-FFF2-40B4-BE49-F238E27FC236}">
                <a16:creationId xmlns:a16="http://schemas.microsoft.com/office/drawing/2014/main" id="{905D9512-EF4B-9EDB-F69A-EBAC9E7B697F}"/>
              </a:ext>
            </a:extLst>
          </p:cNvPr>
          <p:cNvSpPr/>
          <p:nvPr/>
        </p:nvSpPr>
        <p:spPr bwMode="auto">
          <a:xfrm>
            <a:off x="5307818" y="3581400"/>
            <a:ext cx="536793" cy="1045018"/>
          </a:xfrm>
          <a:prstGeom prst="rect">
            <a:avLst/>
          </a:prstGeom>
          <a:solidFill>
            <a:schemeClr val="accent3"/>
          </a:solidFill>
          <a:ln w="0">
            <a:solidFill>
              <a:schemeClr val="bg1"/>
            </a:solidFill>
            <a:miter lim="800000"/>
            <a:headEnd/>
            <a:tailEnd/>
          </a:ln>
        </p:spPr>
        <p:txBody>
          <a:bodyPr lIns="0" rIns="0" rtlCol="0" anchor="b"/>
          <a:lstStyle/>
          <a:p>
            <a:pPr algn="ctr" eaLnBrk="1" hangingPunct="1">
              <a:spcBef>
                <a:spcPct val="35000"/>
              </a:spcBef>
              <a:spcAft>
                <a:spcPct val="25000"/>
              </a:spcAft>
              <a:buClr>
                <a:schemeClr val="folHlink"/>
              </a:buClr>
              <a:buNone/>
            </a:pPr>
            <a:r>
              <a:rPr lang="en-US" sz="1400" b="0" dirty="0">
                <a:solidFill>
                  <a:schemeClr val="tx1"/>
                </a:solidFill>
                <a:latin typeface="Calibri" panose="020F0502020204030204" pitchFamily="34" charset="0"/>
              </a:rPr>
              <a:t>n = 9</a:t>
            </a:r>
          </a:p>
        </p:txBody>
      </p:sp>
      <p:sp>
        <p:nvSpPr>
          <p:cNvPr id="9280" name="TextBox 9279">
            <a:extLst>
              <a:ext uri="{FF2B5EF4-FFF2-40B4-BE49-F238E27FC236}">
                <a16:creationId xmlns:a16="http://schemas.microsoft.com/office/drawing/2014/main" id="{12D4ECFF-DAEE-C004-2679-E8F34068972F}"/>
              </a:ext>
            </a:extLst>
          </p:cNvPr>
          <p:cNvSpPr txBox="1"/>
          <p:nvPr/>
        </p:nvSpPr>
        <p:spPr bwMode="auto">
          <a:xfrm>
            <a:off x="3099610" y="4601372"/>
            <a:ext cx="128509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Follow-up 2</a:t>
            </a:r>
          </a:p>
        </p:txBody>
      </p:sp>
      <p:sp>
        <p:nvSpPr>
          <p:cNvPr id="9281" name="TextBox 9280">
            <a:extLst>
              <a:ext uri="{FF2B5EF4-FFF2-40B4-BE49-F238E27FC236}">
                <a16:creationId xmlns:a16="http://schemas.microsoft.com/office/drawing/2014/main" id="{42D13560-D9EB-844B-9328-A9A9C6D8A979}"/>
              </a:ext>
            </a:extLst>
          </p:cNvPr>
          <p:cNvSpPr txBox="1"/>
          <p:nvPr/>
        </p:nvSpPr>
        <p:spPr bwMode="auto">
          <a:xfrm>
            <a:off x="4609366" y="4601372"/>
            <a:ext cx="133686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Follow-up 1 and/or2</a:t>
            </a:r>
          </a:p>
        </p:txBody>
      </p:sp>
      <p:sp>
        <p:nvSpPr>
          <p:cNvPr id="9282" name="TextBox 9281">
            <a:extLst>
              <a:ext uri="{FF2B5EF4-FFF2-40B4-BE49-F238E27FC236}">
                <a16:creationId xmlns:a16="http://schemas.microsoft.com/office/drawing/2014/main" id="{0DE6A7CA-4AA1-1D43-2091-C98E6C0E5D5C}"/>
              </a:ext>
            </a:extLst>
          </p:cNvPr>
          <p:cNvSpPr txBox="1"/>
          <p:nvPr/>
        </p:nvSpPr>
        <p:spPr bwMode="auto">
          <a:xfrm>
            <a:off x="3257696" y="4144070"/>
            <a:ext cx="476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0.0</a:t>
            </a:r>
          </a:p>
        </p:txBody>
      </p:sp>
      <p:sp>
        <p:nvSpPr>
          <p:cNvPr id="9283" name="TextBox 9282">
            <a:extLst>
              <a:ext uri="{FF2B5EF4-FFF2-40B4-BE49-F238E27FC236}">
                <a16:creationId xmlns:a16="http://schemas.microsoft.com/office/drawing/2014/main" id="{7D17A2B5-9FB2-31C7-D00F-A8683869F58D}"/>
              </a:ext>
            </a:extLst>
          </p:cNvPr>
          <p:cNvSpPr txBox="1"/>
          <p:nvPr/>
        </p:nvSpPr>
        <p:spPr bwMode="auto">
          <a:xfrm>
            <a:off x="3201007" y="4339849"/>
            <a:ext cx="54053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n = 0</a:t>
            </a:r>
          </a:p>
        </p:txBody>
      </p:sp>
    </p:spTree>
    <p:extLst>
      <p:ext uri="{BB962C8B-B14F-4D97-AF65-F5344CB8AC3E}">
        <p14:creationId xmlns:p14="http://schemas.microsoft.com/office/powerpoint/2010/main" val="2266790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CPX-351 vs 7+3 Cardiotoxicity: Any-Grade Cardiac AEs</a:t>
            </a:r>
            <a:endParaRPr lang="en-US" altLang="en-US" dirty="0"/>
          </a:p>
        </p:txBody>
      </p:sp>
      <p:sp>
        <p:nvSpPr>
          <p:cNvPr id="2" name="Text Box 11">
            <a:extLst>
              <a:ext uri="{FF2B5EF4-FFF2-40B4-BE49-F238E27FC236}">
                <a16:creationId xmlns:a16="http://schemas.microsoft.com/office/drawing/2014/main" id="{6A7A495F-03FC-4A24-FEA9-4FDD1DC8AEBD}"/>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Mitchell. ASCO 2023. Abstr 7029.</a:t>
            </a:r>
          </a:p>
        </p:txBody>
      </p:sp>
      <p:graphicFrame>
        <p:nvGraphicFramePr>
          <p:cNvPr id="3" name="Group 3">
            <a:extLst>
              <a:ext uri="{FF2B5EF4-FFF2-40B4-BE49-F238E27FC236}">
                <a16:creationId xmlns:a16="http://schemas.microsoft.com/office/drawing/2014/main" id="{343AAF49-D453-2015-1F84-8263E3800151}"/>
              </a:ext>
            </a:extLst>
          </p:cNvPr>
          <p:cNvGraphicFramePr>
            <a:graphicFrameLocks/>
          </p:cNvGraphicFramePr>
          <p:nvPr>
            <p:extLst>
              <p:ext uri="{D42A27DB-BD31-4B8C-83A1-F6EECF244321}">
                <p14:modId xmlns:p14="http://schemas.microsoft.com/office/powerpoint/2010/main" val="2632712410"/>
              </p:ext>
            </p:extLst>
          </p:nvPr>
        </p:nvGraphicFramePr>
        <p:xfrm>
          <a:off x="557306" y="1569830"/>
          <a:ext cx="5449133" cy="4480784"/>
        </p:xfrm>
        <a:graphic>
          <a:graphicData uri="http://schemas.openxmlformats.org/drawingml/2006/table">
            <a:tbl>
              <a:tblPr/>
              <a:tblGrid>
                <a:gridCol w="3080839">
                  <a:extLst>
                    <a:ext uri="{9D8B030D-6E8A-4147-A177-3AD203B41FA5}">
                      <a16:colId xmlns:a16="http://schemas.microsoft.com/office/drawing/2014/main" val="20000"/>
                    </a:ext>
                  </a:extLst>
                </a:gridCol>
                <a:gridCol w="1184147">
                  <a:extLst>
                    <a:ext uri="{9D8B030D-6E8A-4147-A177-3AD203B41FA5}">
                      <a16:colId xmlns:a16="http://schemas.microsoft.com/office/drawing/2014/main" val="20001"/>
                    </a:ext>
                  </a:extLst>
                </a:gridCol>
                <a:gridCol w="1184147">
                  <a:extLst>
                    <a:ext uri="{9D8B030D-6E8A-4147-A177-3AD203B41FA5}">
                      <a16:colId xmlns:a16="http://schemas.microsoft.com/office/drawing/2014/main" val="3249539754"/>
                    </a:ext>
                  </a:extLst>
                </a:gridCol>
              </a:tblGrid>
              <a:tr h="31815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tx1"/>
                          </a:solidFill>
                          <a:effectLst/>
                          <a:latin typeface="Calibri" panose="020F0502020204030204" pitchFamily="34" charset="0"/>
                        </a:rPr>
                        <a:t>AE,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lumMod val="75000"/>
                        <a:lumOff val="2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CPX-351 </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(n = 57)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7+3 </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(n = 45)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18715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Any-grade cardiac AE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23 (40.0)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19 (42.0)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559897158"/>
                  </a:ext>
                </a:extLst>
              </a:tr>
              <a:tr h="187152">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Acute coronary syndrome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(2.2)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422209853"/>
                  </a:ext>
                </a:extLst>
              </a:tr>
              <a:tr h="187152">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Aortic valve incompetence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259543544"/>
                  </a:ext>
                </a:extLst>
              </a:tr>
              <a:tr h="187152">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Atrial fibrillation/flutter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(7.0)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(11.0)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800216822"/>
                  </a:ext>
                </a:extLst>
              </a:tr>
              <a:tr h="214462">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First-degree atrioventricular block</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58057788"/>
                  </a:ext>
                </a:extLst>
              </a:tr>
              <a:tr h="187152">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Bradycardia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(3.5)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(2.2)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461072539"/>
                  </a:ext>
                </a:extLst>
              </a:tr>
              <a:tr h="187152">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Right bundle branch block</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233160763"/>
                  </a:ext>
                </a:extLst>
              </a:tr>
              <a:tr h="187152">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Cardiomegaly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(2.2)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30602624"/>
                  </a:ext>
                </a:extLst>
              </a:tr>
              <a:tr h="187152">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Cardiomyopathy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486350303"/>
                  </a:ext>
                </a:extLst>
              </a:tr>
              <a:tr h="187152">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Congestive cardiac failure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(3.5)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100358250"/>
                  </a:ext>
                </a:extLst>
              </a:tr>
              <a:tr h="187152">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Cyanosis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(2.2)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041046237"/>
                  </a:ext>
                </a:extLst>
              </a:tr>
              <a:tr h="187152">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Diastolic dysfunction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(4.4)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0579067"/>
                  </a:ext>
                </a:extLst>
              </a:tr>
              <a:tr h="187152">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Ventricular dilatation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296860854"/>
                  </a:ext>
                </a:extLst>
              </a:tr>
            </a:tbl>
          </a:graphicData>
        </a:graphic>
      </p:graphicFrame>
      <p:graphicFrame>
        <p:nvGraphicFramePr>
          <p:cNvPr id="6" name="Group 3">
            <a:extLst>
              <a:ext uri="{FF2B5EF4-FFF2-40B4-BE49-F238E27FC236}">
                <a16:creationId xmlns:a16="http://schemas.microsoft.com/office/drawing/2014/main" id="{B86CF125-059B-BD12-2D03-148BC6F22496}"/>
              </a:ext>
            </a:extLst>
          </p:cNvPr>
          <p:cNvGraphicFramePr>
            <a:graphicFrameLocks/>
          </p:cNvGraphicFramePr>
          <p:nvPr>
            <p:extLst>
              <p:ext uri="{D42A27DB-BD31-4B8C-83A1-F6EECF244321}">
                <p14:modId xmlns:p14="http://schemas.microsoft.com/office/powerpoint/2010/main" val="2730775012"/>
              </p:ext>
            </p:extLst>
          </p:nvPr>
        </p:nvGraphicFramePr>
        <p:xfrm>
          <a:off x="6261319" y="1569830"/>
          <a:ext cx="5449133" cy="4480784"/>
        </p:xfrm>
        <a:graphic>
          <a:graphicData uri="http://schemas.openxmlformats.org/drawingml/2006/table">
            <a:tbl>
              <a:tblPr/>
              <a:tblGrid>
                <a:gridCol w="2756221">
                  <a:extLst>
                    <a:ext uri="{9D8B030D-6E8A-4147-A177-3AD203B41FA5}">
                      <a16:colId xmlns:a16="http://schemas.microsoft.com/office/drawing/2014/main" val="20000"/>
                    </a:ext>
                  </a:extLst>
                </a:gridCol>
                <a:gridCol w="1346456">
                  <a:extLst>
                    <a:ext uri="{9D8B030D-6E8A-4147-A177-3AD203B41FA5}">
                      <a16:colId xmlns:a16="http://schemas.microsoft.com/office/drawing/2014/main" val="20001"/>
                    </a:ext>
                  </a:extLst>
                </a:gridCol>
                <a:gridCol w="1346456">
                  <a:extLst>
                    <a:ext uri="{9D8B030D-6E8A-4147-A177-3AD203B41FA5}">
                      <a16:colId xmlns:a16="http://schemas.microsoft.com/office/drawing/2014/main" val="3249539754"/>
                    </a:ext>
                  </a:extLst>
                </a:gridCol>
              </a:tblGrid>
              <a:tr h="44046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tx1"/>
                          </a:solidFill>
                          <a:effectLst/>
                          <a:latin typeface="Calibri" panose="020F0502020204030204" pitchFamily="34" charset="0"/>
                        </a:rPr>
                        <a:t>AE,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lumMod val="75000"/>
                        <a:lumOff val="2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CPX-351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57)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7+3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45)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259105">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Extrasystoles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(2.2)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422209853"/>
                  </a:ext>
                </a:extLst>
              </a:tr>
              <a:tr h="259105">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Left ventricular dysfunction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(4.4)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259543544"/>
                  </a:ext>
                </a:extLst>
              </a:tr>
              <a:tr h="259105">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Myocardial infarction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(2.2)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800216822"/>
                  </a:ext>
                </a:extLst>
              </a:tr>
              <a:tr h="259105">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Nodal arrhythmia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(2.2)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58057788"/>
                  </a:ext>
                </a:extLst>
              </a:tr>
              <a:tr h="259105">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Palpitations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461072539"/>
                  </a:ext>
                </a:extLst>
              </a:tr>
              <a:tr h="259105">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Pericardial effusion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(5.3)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(2.2)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233160763"/>
                  </a:ext>
                </a:extLst>
              </a:tr>
              <a:tr h="259105">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Pericarditis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(2.2)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30602624"/>
                  </a:ext>
                </a:extLst>
              </a:tr>
              <a:tr h="259105">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Sinus bradycardia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(2.2)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486350303"/>
                  </a:ext>
                </a:extLst>
              </a:tr>
              <a:tr h="259105">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Sinus tachycardia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(2.2)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100358250"/>
                  </a:ext>
                </a:extLst>
              </a:tr>
              <a:tr h="289018">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Supraventricular arrhythmias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(6.7)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041046237"/>
                  </a:ext>
                </a:extLst>
              </a:tr>
              <a:tr h="259105">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Tachycardia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 (21.0)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(8.9)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0579067"/>
                  </a:ext>
                </a:extLst>
              </a:tr>
              <a:tr h="259105">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Ventricular extrasystoles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296860854"/>
                  </a:ext>
                </a:extLst>
              </a:tr>
              <a:tr h="259105">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Ventricular tachycardia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(2.2)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986590041"/>
                  </a:ext>
                </a:extLst>
              </a:tr>
            </a:tbl>
          </a:graphicData>
        </a:graphic>
      </p:graphicFrame>
    </p:spTree>
    <p:extLst>
      <p:ext uri="{BB962C8B-B14F-4D97-AF65-F5344CB8AC3E}">
        <p14:creationId xmlns:p14="http://schemas.microsoft.com/office/powerpoint/2010/main" val="22228242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CPX-351 vs 7+3 Cardiotoxicity: Grade 3/4 Cardiac AEs</a:t>
            </a:r>
            <a:endParaRPr lang="en-US" altLang="en-US" dirty="0"/>
          </a:p>
        </p:txBody>
      </p:sp>
      <p:sp>
        <p:nvSpPr>
          <p:cNvPr id="3" name="Content Placeholder 2">
            <a:extLst>
              <a:ext uri="{FF2B5EF4-FFF2-40B4-BE49-F238E27FC236}">
                <a16:creationId xmlns:a16="http://schemas.microsoft.com/office/drawing/2014/main" id="{34FD87DE-854C-0B54-4353-1F9920D7225B}"/>
              </a:ext>
            </a:extLst>
          </p:cNvPr>
          <p:cNvSpPr>
            <a:spLocks noGrp="1"/>
          </p:cNvSpPr>
          <p:nvPr>
            <p:ph idx="1"/>
          </p:nvPr>
        </p:nvSpPr>
        <p:spPr>
          <a:xfrm>
            <a:off x="604675" y="4918118"/>
            <a:ext cx="10877529" cy="1190529"/>
          </a:xfrm>
        </p:spPr>
        <p:txBody>
          <a:bodyPr/>
          <a:lstStyle/>
          <a:p>
            <a:r>
              <a:rPr lang="en-US" sz="2000" dirty="0"/>
              <a:t>No deaths due to cardiac AEs on study</a:t>
            </a:r>
          </a:p>
          <a:p>
            <a:r>
              <a:rPr lang="en-US" sz="2000" dirty="0"/>
              <a:t>Of note, l</a:t>
            </a:r>
            <a:r>
              <a:rPr lang="en-US" altLang="en-US" sz="2000" dirty="0"/>
              <a:t>eft ventricular dysfunction was significantly underreported as AE (n = 3) compared with notes in core lab review of ECHOs (n = 21)</a:t>
            </a:r>
          </a:p>
        </p:txBody>
      </p:sp>
      <p:sp>
        <p:nvSpPr>
          <p:cNvPr id="2" name="Text Box 11">
            <a:extLst>
              <a:ext uri="{FF2B5EF4-FFF2-40B4-BE49-F238E27FC236}">
                <a16:creationId xmlns:a16="http://schemas.microsoft.com/office/drawing/2014/main" id="{6A7A495F-03FC-4A24-FEA9-4FDD1DC8AEBD}"/>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Mitchell. ASCO 2023. Abstr 7029.</a:t>
            </a:r>
          </a:p>
        </p:txBody>
      </p:sp>
      <p:graphicFrame>
        <p:nvGraphicFramePr>
          <p:cNvPr id="4" name="Group 3">
            <a:extLst>
              <a:ext uri="{FF2B5EF4-FFF2-40B4-BE49-F238E27FC236}">
                <a16:creationId xmlns:a16="http://schemas.microsoft.com/office/drawing/2014/main" id="{85B6AF92-F8A9-412A-FBAA-76B62D211D87}"/>
              </a:ext>
            </a:extLst>
          </p:cNvPr>
          <p:cNvGraphicFramePr>
            <a:graphicFrameLocks/>
          </p:cNvGraphicFramePr>
          <p:nvPr>
            <p:extLst>
              <p:ext uri="{D42A27DB-BD31-4B8C-83A1-F6EECF244321}">
                <p14:modId xmlns:p14="http://schemas.microsoft.com/office/powerpoint/2010/main" val="3492361202"/>
              </p:ext>
            </p:extLst>
          </p:nvPr>
        </p:nvGraphicFramePr>
        <p:xfrm>
          <a:off x="719138" y="1634490"/>
          <a:ext cx="10787063" cy="3045664"/>
        </p:xfrm>
        <a:graphic>
          <a:graphicData uri="http://schemas.openxmlformats.org/drawingml/2006/table">
            <a:tbl>
              <a:tblPr/>
              <a:tblGrid>
                <a:gridCol w="4742483">
                  <a:extLst>
                    <a:ext uri="{9D8B030D-6E8A-4147-A177-3AD203B41FA5}">
                      <a16:colId xmlns:a16="http://schemas.microsoft.com/office/drawing/2014/main" val="20000"/>
                    </a:ext>
                  </a:extLst>
                </a:gridCol>
                <a:gridCol w="3022290">
                  <a:extLst>
                    <a:ext uri="{9D8B030D-6E8A-4147-A177-3AD203B41FA5}">
                      <a16:colId xmlns:a16="http://schemas.microsoft.com/office/drawing/2014/main" val="20001"/>
                    </a:ext>
                  </a:extLst>
                </a:gridCol>
                <a:gridCol w="3022290">
                  <a:extLst>
                    <a:ext uri="{9D8B030D-6E8A-4147-A177-3AD203B41FA5}">
                      <a16:colId xmlns:a16="http://schemas.microsoft.com/office/drawing/2014/main" val="3249539754"/>
                    </a:ext>
                  </a:extLst>
                </a:gridCol>
              </a:tblGrid>
              <a:tr h="34929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AE,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lumMod val="75000"/>
                        <a:lumOff val="2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CPX-351 (n = 57)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7+3 (n = 45)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20958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Any-grade 3/4 cardiac AE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(8.8)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 (8.9)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559897158"/>
                  </a:ext>
                </a:extLst>
              </a:tr>
              <a:tr h="209583">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Atrial fibrillation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422209853"/>
                  </a:ext>
                </a:extLst>
              </a:tr>
              <a:tr h="209583">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Atrial flutter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259543544"/>
                  </a:ext>
                </a:extLst>
              </a:tr>
              <a:tr h="209583">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Congestive cardiac failure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800216822"/>
                  </a:ext>
                </a:extLst>
              </a:tr>
              <a:tr h="349296">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Left ventricular dysfunction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(4.4)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58057788"/>
                  </a:ext>
                </a:extLst>
              </a:tr>
              <a:tr h="209583">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Myocardial infarction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(2.2)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461072539"/>
                  </a:ext>
                </a:extLst>
              </a:tr>
              <a:tr h="209583">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Supraventricular tachycardia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(2.2)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233160763"/>
                  </a:ext>
                </a:extLst>
              </a:tr>
              <a:tr h="209583">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Ventricular tachycardia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(2.2)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30602624"/>
                  </a:ext>
                </a:extLst>
              </a:tr>
            </a:tbl>
          </a:graphicData>
        </a:graphic>
      </p:graphicFrame>
    </p:spTree>
    <p:extLst>
      <p:ext uri="{BB962C8B-B14F-4D97-AF65-F5344CB8AC3E}">
        <p14:creationId xmlns:p14="http://schemas.microsoft.com/office/powerpoint/2010/main" val="5047381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a:xfrm>
            <a:off x="609759" y="238127"/>
            <a:ext cx="11014794" cy="1103313"/>
          </a:xfrm>
        </p:spPr>
        <p:txBody>
          <a:bodyPr/>
          <a:lstStyle/>
          <a:p>
            <a:r>
              <a:rPr lang="en-US" dirty="0"/>
              <a:t>CPX-351 vs 7+3 Cardiotoxicity: Investigators’ Conclusions</a:t>
            </a:r>
            <a:endParaRPr lang="en-US" altLang="en-US" dirty="0"/>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idx="1"/>
          </p:nvPr>
        </p:nvSpPr>
        <p:spPr/>
        <p:txBody>
          <a:bodyPr/>
          <a:lstStyle/>
          <a:p>
            <a:r>
              <a:rPr lang="en-US" altLang="en-US" sz="2400" dirty="0"/>
              <a:t>In this post hoc</a:t>
            </a:r>
            <a:r>
              <a:rPr lang="en-US" altLang="en-US" sz="2400" i="1" dirty="0"/>
              <a:t> </a:t>
            </a:r>
            <a:r>
              <a:rPr lang="en-US" altLang="en-US" sz="2400" dirty="0"/>
              <a:t>analysis of older adults with newly diagnosed high-risk or secondary AML, CPX-351 was associated with less cardiotoxicity vs 7+3 chemotherapy</a:t>
            </a:r>
          </a:p>
          <a:p>
            <a:pPr lvl="1"/>
            <a:r>
              <a:rPr lang="en-US" altLang="en-US" sz="2200" dirty="0"/>
              <a:t>Outcomes of lower cardiac toxicity may be due to lower cumulative dose of daunorubicin and/or liposomal delivery and/or 1:5 synergistic molar ratio of CPX-351</a:t>
            </a:r>
          </a:p>
          <a:p>
            <a:r>
              <a:rPr lang="en-US" altLang="en-US" sz="2400" dirty="0"/>
              <a:t>Analysis limited by post hoc design, number and timing of follow-ups, and restricted patient population</a:t>
            </a:r>
          </a:p>
          <a:p>
            <a:r>
              <a:rPr lang="en-US" altLang="en-US" sz="2400" dirty="0"/>
              <a:t>Investigators concluded that CPX-351 provides survival benefit with reduced cardiotoxicity risk from anthracyclines in this patient population</a:t>
            </a:r>
          </a:p>
        </p:txBody>
      </p:sp>
      <p:sp>
        <p:nvSpPr>
          <p:cNvPr id="2" name="Text Box 11">
            <a:extLst>
              <a:ext uri="{FF2B5EF4-FFF2-40B4-BE49-F238E27FC236}">
                <a16:creationId xmlns:a16="http://schemas.microsoft.com/office/drawing/2014/main" id="{669F3CB5-6CA0-1980-2EA7-623145339B32}"/>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Mitchell. ASCO 2023. Abstr 7029.</a:t>
            </a:r>
          </a:p>
        </p:txBody>
      </p:sp>
    </p:spTree>
    <p:extLst>
      <p:ext uri="{BB962C8B-B14F-4D97-AF65-F5344CB8AC3E}">
        <p14:creationId xmlns:p14="http://schemas.microsoft.com/office/powerpoint/2010/main" val="26278684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dirty="0">
              <a:solidFill>
                <a:schemeClr val="tx1"/>
              </a:solidFill>
              <a:latin typeface="Times" panose="02020603050405020304" pitchFamily="18" charset="0"/>
            </a:endParaRPr>
          </a:p>
        </p:txBody>
      </p:sp>
      <p:sp>
        <p:nvSpPr>
          <p:cNvPr id="4" name="Content Placeholder 4">
            <a:extLst>
              <a:ext uri="{FF2B5EF4-FFF2-40B4-BE49-F238E27FC236}">
                <a16:creationId xmlns:a16="http://schemas.microsoft.com/office/drawing/2014/main" id="{B831CF02-3566-BDFF-CCC2-3B953144FB39}"/>
              </a:ext>
            </a:extLst>
          </p:cNvPr>
          <p:cNvSpPr txBox="1">
            <a:spLocks/>
          </p:cNvSpPr>
          <p:nvPr/>
        </p:nvSpPr>
        <p:spPr bwMode="auto">
          <a:xfrm>
            <a:off x="514351" y="4856674"/>
            <a:ext cx="11283950" cy="11559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buFont typeface="Wingdings" panose="05000000000000000000" pitchFamily="2" charset="2"/>
              <a:buNone/>
            </a:pPr>
            <a:r>
              <a:rPr lang="en-US" sz="2400" b="1" kern="0" dirty="0">
                <a:solidFill>
                  <a:srgbClr val="00823B"/>
                </a:solidFill>
                <a:hlinkClick r:id="rId3"/>
              </a:rPr>
              <a:t>clinicaloptions.com</a:t>
            </a:r>
            <a:endParaRPr lang="en-US" sz="2400" b="1" u="sng" kern="0" dirty="0">
              <a:solidFill>
                <a:srgbClr val="E1471D"/>
              </a:solidFill>
            </a:endParaRPr>
          </a:p>
        </p:txBody>
      </p:sp>
      <p:sp>
        <p:nvSpPr>
          <p:cNvPr id="6" name="Rectangle 10">
            <a:extLst>
              <a:ext uri="{FF2B5EF4-FFF2-40B4-BE49-F238E27FC236}">
                <a16:creationId xmlns:a16="http://schemas.microsoft.com/office/drawing/2014/main" id="{AAE09AEE-5F03-D819-B7A6-489EBCD424ED}"/>
              </a:ext>
            </a:extLst>
          </p:cNvPr>
          <p:cNvSpPr>
            <a:spLocks noGrp="1" noChangeArrowheads="1"/>
          </p:cNvSpPr>
          <p:nvPr>
            <p:ph type="title"/>
          </p:nvPr>
        </p:nvSpPr>
        <p:spPr bwMode="gray">
          <a:xfrm>
            <a:off x="514484" y="239715"/>
            <a:ext cx="11244016" cy="1674813"/>
          </a:xfrm>
        </p:spPr>
        <p:txBody>
          <a:bodyPr/>
          <a:lstStyle/>
          <a:p>
            <a:pPr eaLnBrk="1" hangingPunct="1"/>
            <a:r>
              <a:rPr lang="en-US" altLang="en-US" sz="4000" dirty="0"/>
              <a:t>Go Online for More CCO </a:t>
            </a:r>
            <a:br>
              <a:rPr lang="en-US" altLang="en-US" sz="4000" dirty="0"/>
            </a:br>
            <a:r>
              <a:rPr lang="en-US" altLang="en-US" sz="4000" dirty="0"/>
              <a:t>Coverage of ASCO 2023!</a:t>
            </a:r>
          </a:p>
        </p:txBody>
      </p:sp>
      <p:sp>
        <p:nvSpPr>
          <p:cNvPr id="7" name="Rectangle 2">
            <a:extLst>
              <a:ext uri="{FF2B5EF4-FFF2-40B4-BE49-F238E27FC236}">
                <a16:creationId xmlns:a16="http://schemas.microsoft.com/office/drawing/2014/main" id="{8D7C779E-5EBC-FAAD-6EB9-96CEF70CF0B6}"/>
              </a:ext>
            </a:extLst>
          </p:cNvPr>
          <p:cNvSpPr>
            <a:spLocks noGrp="1" noChangeArrowheads="1"/>
          </p:cNvSpPr>
          <p:nvPr>
            <p:ph sz="quarter" idx="10"/>
          </p:nvPr>
        </p:nvSpPr>
        <p:spPr>
          <a:xfrm>
            <a:off x="609759" y="1803012"/>
            <a:ext cx="10872444" cy="1032287"/>
          </a:xfrm>
        </p:spPr>
        <p:txBody>
          <a:bodyPr rtlCol="0">
            <a:normAutofit/>
          </a:bodyPr>
          <a:lstStyle/>
          <a:p>
            <a:pPr eaLnBrk="1" hangingPunct="1">
              <a:buClr>
                <a:schemeClr val="accent6"/>
              </a:buClr>
              <a:defRPr/>
            </a:pPr>
            <a:r>
              <a:rPr lang="en-US" sz="2200" dirty="0">
                <a:solidFill>
                  <a:srgbClr val="E1471D"/>
                </a:solidFill>
              </a:rPr>
              <a:t>Capsule Summaries </a:t>
            </a:r>
            <a:r>
              <a:rPr lang="en-US" sz="2200" b="0" dirty="0"/>
              <a:t>of all the key data</a:t>
            </a:r>
          </a:p>
          <a:p>
            <a:pPr>
              <a:buClr>
                <a:schemeClr val="tx2">
                  <a:lumMod val="20000"/>
                  <a:lumOff val="80000"/>
                </a:schemeClr>
              </a:buClr>
              <a:defRPr/>
            </a:pPr>
            <a:r>
              <a:rPr lang="en-US" sz="2200" dirty="0">
                <a:solidFill>
                  <a:srgbClr val="E1471D"/>
                </a:solidFill>
              </a:rPr>
              <a:t>Additional CME/CE-certified analyses </a:t>
            </a:r>
            <a:r>
              <a:rPr lang="en-US" sz="2200" b="0" dirty="0"/>
              <a:t>with expert faculty commentary on key studies in:</a:t>
            </a:r>
          </a:p>
          <a:p>
            <a:pPr marR="0" lvl="0" algn="l" defTabSz="914400" rtl="0" eaLnBrk="1" fontAlgn="base" latinLnBrk="0" hangingPunct="1">
              <a:lnSpc>
                <a:spcPct val="90000"/>
              </a:lnSpc>
              <a:spcBef>
                <a:spcPts val="1000"/>
              </a:spcBef>
              <a:spcAft>
                <a:spcPts val="0"/>
              </a:spcAft>
              <a:buClr>
                <a:srgbClr val="000000"/>
              </a:buClr>
              <a:buSzTx/>
              <a:tabLst/>
              <a:defRPr/>
            </a:pPr>
            <a:endParaRPr lang="en-US" sz="2200" b="0" dirty="0">
              <a:latin typeface="+mn-lt"/>
            </a:endParaRPr>
          </a:p>
        </p:txBody>
      </p:sp>
      <p:sp>
        <p:nvSpPr>
          <p:cNvPr id="8" name="TextBox 7">
            <a:extLst>
              <a:ext uri="{FF2B5EF4-FFF2-40B4-BE49-F238E27FC236}">
                <a16:creationId xmlns:a16="http://schemas.microsoft.com/office/drawing/2014/main" id="{E23DC03D-1C74-70E8-259A-CE88367A425C}"/>
              </a:ext>
            </a:extLst>
          </p:cNvPr>
          <p:cNvSpPr txBox="1"/>
          <p:nvPr/>
        </p:nvSpPr>
        <p:spPr bwMode="auto">
          <a:xfrm>
            <a:off x="4361180" y="2806115"/>
            <a:ext cx="6121400"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Hematologic malignancies</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Lung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Skin cancer</a:t>
            </a:r>
          </a:p>
        </p:txBody>
      </p:sp>
      <p:sp>
        <p:nvSpPr>
          <p:cNvPr id="9" name="TextBox 8">
            <a:extLst>
              <a:ext uri="{FF2B5EF4-FFF2-40B4-BE49-F238E27FC236}">
                <a16:creationId xmlns:a16="http://schemas.microsoft.com/office/drawing/2014/main" id="{A903DC71-DF92-62CA-FAB6-C69A85CF97F1}"/>
              </a:ext>
            </a:extLst>
          </p:cNvPr>
          <p:cNvSpPr txBox="1"/>
          <p:nvPr/>
        </p:nvSpPr>
        <p:spPr bwMode="auto">
          <a:xfrm>
            <a:off x="612517" y="2808721"/>
            <a:ext cx="3651383"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Breast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Gastrointestinal cancers</a:t>
            </a:r>
          </a:p>
          <a:p>
            <a:pPr marL="285750" indent="-285750">
              <a:lnSpc>
                <a:spcPct val="90000"/>
              </a:lnSpc>
              <a:spcBef>
                <a:spcPts val="1000"/>
              </a:spcBef>
              <a:buFont typeface="Wingdings" panose="05000000000000000000" pitchFamily="2" charset="2"/>
              <a:buChar char="§"/>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Gynecologic cancers</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C3FF951A2F45E4E88204E9D9E764DFF" ma:contentTypeVersion="1" ma:contentTypeDescription="Create a new document." ma:contentTypeScope="" ma:versionID="dd4e286d40873da37aa7c7f9707e2000">
  <xsd:schema xmlns:xsd="http://www.w3.org/2001/XMLSchema" xmlns:xs="http://www.w3.org/2001/XMLSchema" xmlns:p="http://schemas.microsoft.com/office/2006/metadata/properties" xmlns:ns2="d54cbe69-32bd-412a-b004-9152f949605e" xmlns:ns3="9e809210-f3c0-484c-9f4b-d61c9035aa85" targetNamespace="http://schemas.microsoft.com/office/2006/metadata/properties" ma:root="true" ma:fieldsID="2241700121d38c43dc346a023e4709a0" ns2:_="" ns3:_="">
    <xsd:import namespace="d54cbe69-32bd-412a-b004-9152f949605e"/>
    <xsd:import namespace="9e809210-f3c0-484c-9f4b-d61c9035aa85"/>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9e809210-f3c0-484c-9f4b-d61c9035aa85"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LongProperties xmlns="http://schemas.microsoft.com/office/2006/metadata/longProperties"/>
</file>

<file path=customXml/item3.xml><?xml version="1.0" encoding="utf-8"?>
<p:properties xmlns:p="http://schemas.microsoft.com/office/2006/metadata/properties" xmlns:xsi="http://www.w3.org/2001/XMLSchema-instance" xmlns:pc="http://schemas.microsoft.com/office/infopath/2007/PartnerControls">
  <documentManagement>
    <_dlc_DocId xmlns="d54cbe69-32bd-412a-b004-9152f949605e">56M7VY3CDVN5-46506682-1</_dlc_DocId>
    <_dlc_DocIdUrl xmlns="d54cbe69-32bd-412a-b004-9152f949605e">
      <Url>https://intranet.clinicaloptions.com/mews/oncology/ONC_2023_ASCO_CF_(PRP6243)/HEME_7029_Mitchell/_layouts/15/DocIdRedir.aspx?ID=56M7VY3CDVN5-46506682-1</Url>
      <Description>56M7VY3CDVN5-46506682-1</Description>
    </_dlc_DocIdUrl>
    <Document_x0020_Category xmlns="9e809210-f3c0-484c-9f4b-d61c9035aa85">Conference Capsule Slides</Document_x0020_Category>
  </documentManagement>
</p:properties>
</file>

<file path=customXml/item4.xml><?xml version="1.0" encoding="utf-8"?>
<?mso-contentType ?>
<FormTemplates xmlns="http://schemas.microsoft.com/sharepoint/v3/contenttype/forms">
  <Display>DocumentLibraryForm</Display>
  <Edit>DocumentLibraryForm</Edit>
  <New>DocumentLibraryForm</New>
</FormTemplates>
</file>

<file path=customXml/item5.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1EC32FC8-568D-4831-8145-6A136E7C587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9e809210-f3c0-484c-9f4b-d61c9035aa8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3.xml><?xml version="1.0" encoding="utf-8"?>
<ds:datastoreItem xmlns:ds="http://schemas.openxmlformats.org/officeDocument/2006/customXml" ds:itemID="{5BA55BC3-5A03-47C2-8EC3-D964C3B5E779}">
  <ds:schemaRefs>
    <ds:schemaRef ds:uri="9e809210-f3c0-484c-9f4b-d61c9035aa85"/>
    <ds:schemaRef ds:uri="http://www.w3.org/XML/1998/namespace"/>
    <ds:schemaRef ds:uri="http://schemas.microsoft.com/office/infopath/2007/PartnerControls"/>
    <ds:schemaRef ds:uri="http://purl.org/dc/terms/"/>
    <ds:schemaRef ds:uri="http://purl.org/dc/elements/1.1/"/>
    <ds:schemaRef ds:uri="http://schemas.microsoft.com/office/2006/documentManagement/types"/>
    <ds:schemaRef ds:uri="d54cbe69-32bd-412a-b004-9152f949605e"/>
    <ds:schemaRef ds:uri="http://purl.org/dc/dcmitype/"/>
    <ds:schemaRef ds:uri="http://schemas.microsoft.com/office/2006/metadata/properties"/>
    <ds:schemaRef ds:uri="http://schemas.openxmlformats.org/package/2006/metadata/core-properties"/>
  </ds:schemaRefs>
</ds:datastoreItem>
</file>

<file path=customXml/itemProps4.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5.xml><?xml version="1.0" encoding="utf-8"?>
<ds:datastoreItem xmlns:ds="http://schemas.openxmlformats.org/officeDocument/2006/customXml" ds:itemID="{D822369C-4A1B-4109-A1AA-86AD9FD19E09}">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emplate/>
  <TotalTime>1626</TotalTime>
  <Words>2230</Words>
  <Application>Microsoft Office PowerPoint</Application>
  <PresentationFormat>Widescreen</PresentationFormat>
  <Paragraphs>458</Paragraphs>
  <Slides>12</Slides>
  <Notes>12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Times</vt:lpstr>
      <vt:lpstr>Wingdings</vt:lpstr>
      <vt:lpstr>2022_CCO_Template</vt:lpstr>
      <vt:lpstr>Cardiotoxicity of CPX-351 vs 7+3 in Previously Untreated High-Risk or Secondary AML:  Post Hoc Analysis of a Pivotal Phase III Trial </vt:lpstr>
      <vt:lpstr>About These Slides</vt:lpstr>
      <vt:lpstr>CPX-351 vs 7+3 Cardiotoxicity: Background</vt:lpstr>
      <vt:lpstr>CPX-351 vs 7+3 Cardiotoxicity: Study Design</vt:lpstr>
      <vt:lpstr>CPX-351 vs 7+3 Cardiotoxicity: Baseline Characteristics</vt:lpstr>
      <vt:lpstr>CPX-351 vs 7+3 Cardiotoxicity: Percentage of  Patients With LVEF &lt;53% and GLS &lt;18%</vt:lpstr>
      <vt:lpstr>CPX-351 vs 7+3 Cardiotoxicity: Median Change in  LVEF and GLS Compared With BL</vt:lpstr>
      <vt:lpstr>CPX-351 vs 7+3 Cardiotoxicity: Clinically Significant Change in LVEF and GLS</vt:lpstr>
      <vt:lpstr>CPX-351 vs 7+3 Cardiotoxicity: Any-Grade Cardiac AEs</vt:lpstr>
      <vt:lpstr>CPX-351 vs 7+3 Cardiotoxicity: Grade 3/4 Cardiac AEs</vt:lpstr>
      <vt:lpstr>CPX-351 vs 7+3 Cardiotoxicity: Investigators’ Conclusions</vt:lpstr>
      <vt:lpstr>Go Online for More CCO  Coverage of ASCO 2023!</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Cardiotoxicity of CPX-351 vs 7+3 in Previously Untreated High-Risk or Secondary AML: Post Hoc Analysis of a Pivotal Phase III Trial</dc:title>
  <dc:creator>Preferred User</dc:creator>
  <cp:lastModifiedBy>nkolenko@clinicaloptions.com</cp:lastModifiedBy>
  <cp:revision>84</cp:revision>
  <cp:lastPrinted>2016-09-26T20:21:49Z</cp:lastPrinted>
  <dcterms:created xsi:type="dcterms:W3CDTF">2005-05-27T15:08:01Z</dcterms:created>
  <dcterms:modified xsi:type="dcterms:W3CDTF">2023-06-09T20:56:35Z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66f46d56-31fe-451c-9bd3-593364b2a5e6</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0x010100CC3FF951A2F45E4E88204E9D9E764DFF</vt:lpwstr>
  </property>
  <property fmtid="{D5CDD505-2E9C-101B-9397-08002B2CF9AE}" pid="9" name="MediaServiceImageTags">
    <vt:lpwstr/>
  </property>
</Properties>
</file>