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0"/>
  </p:notesMasterIdLst>
  <p:sldIdLst>
    <p:sldId id="559" r:id="rId5"/>
    <p:sldId id="558" r:id="rId6"/>
    <p:sldId id="544" r:id="rId7"/>
    <p:sldId id="567" r:id="rId8"/>
    <p:sldId id="568" r:id="rId9"/>
    <p:sldId id="569" r:id="rId10"/>
    <p:sldId id="570" r:id="rId11"/>
    <p:sldId id="564" r:id="rId12"/>
    <p:sldId id="565" r:id="rId13"/>
    <p:sldId id="560" r:id="rId14"/>
    <p:sldId id="561" r:id="rId15"/>
    <p:sldId id="566" r:id="rId16"/>
    <p:sldId id="563" r:id="rId17"/>
    <p:sldId id="549" r:id="rId18"/>
    <p:sldId id="31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ordon Kelley" initials="GK" lastIdx="8" clrIdx="0">
    <p:extLst>
      <p:ext uri="{19B8F6BF-5375-455C-9EA6-DF929625EA0E}">
        <p15:presenceInfo xmlns:p15="http://schemas.microsoft.com/office/powerpoint/2012/main" userId="S::gkelley@clinicaloptions.com::7e3d11cf-7436-4611-80d7-51121a63678e" providerId="AD"/>
      </p:ext>
    </p:extLst>
  </p:cmAuthor>
  <p:cmAuthor id="2" name="Allison Weckerle" initials="AW" lastIdx="31" clrIdx="1">
    <p:extLst>
      <p:ext uri="{19B8F6BF-5375-455C-9EA6-DF929625EA0E}">
        <p15:presenceInfo xmlns:p15="http://schemas.microsoft.com/office/powerpoint/2012/main" userId="S::aweckerle@cealliance.com::2aecc5db-e215-47aa-9eb4-82d4e2a56303" providerId="AD"/>
      </p:ext>
    </p:extLst>
  </p:cmAuthor>
  <p:cmAuthor id="3" name="Ryan Topping" initials="RT" lastIdx="1" clrIdx="2">
    <p:extLst>
      <p:ext uri="{19B8F6BF-5375-455C-9EA6-DF929625EA0E}">
        <p15:presenceInfo xmlns:p15="http://schemas.microsoft.com/office/powerpoint/2012/main" userId="Ryan Topping" providerId="None"/>
      </p:ext>
    </p:extLst>
  </p:cmAuthor>
  <p:cmAuthor id="4" name="Timothy Quill" initials="TQ" lastIdx="6" clrIdx="3">
    <p:extLst>
      <p:ext uri="{19B8F6BF-5375-455C-9EA6-DF929625EA0E}">
        <p15:presenceInfo xmlns:p15="http://schemas.microsoft.com/office/powerpoint/2012/main" userId="S::tquill@clinicaloptions.com::b1dc6efb-2995-45e7-a306-57a2c67aa886" providerId="AD"/>
      </p:ext>
    </p:extLst>
  </p:cmAuthor>
  <p:cmAuthor id="5" name="Andrea Boecler" initials="AB" lastIdx="3" clrIdx="4">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231F62-A1D6-49B3-A5A7-09783F952DB3}" v="74" dt="2024-12-17T16:10:52.925"/>
    <p1510:client id="{12E55126-BA1A-1648-81FC-56AB274E541B}" v="24" dt="2024-12-17T16:19:46.545"/>
    <p1510:client id="{32C6D1B5-FDAC-43E1-9E0A-7ADD5EDE5EB5}" v="784" dt="2024-12-16T18:31:49.606"/>
    <p1510:client id="{48117F7F-B1A8-4CAE-9F95-9DC83B157785}" v="18" dt="2024-12-17T17:01:24.669"/>
    <p1510:client id="{C8C6CEB2-14AC-42F5-A77D-1C67EC50CB26}" v="8" dt="2024-12-17T00:00:05.0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45" autoAdjust="0"/>
    <p:restoredTop sz="89106" autoAdjust="0"/>
  </p:normalViewPr>
  <p:slideViewPr>
    <p:cSldViewPr snapToGrid="0">
      <p:cViewPr varScale="1">
        <p:scale>
          <a:sx n="86" d="100"/>
          <a:sy n="86" d="100"/>
        </p:scale>
        <p:origin x="1268" y="72"/>
      </p:cViewPr>
      <p:guideLst/>
    </p:cSldViewPr>
  </p:slideViewPr>
  <p:notesTextViewPr>
    <p:cViewPr>
      <p:scale>
        <a:sx n="1" d="1"/>
        <a:sy n="1" d="1"/>
      </p:scale>
      <p:origin x="0" y="0"/>
    </p:cViewPr>
  </p:notesTextViewPr>
  <p:notesViewPr>
    <p:cSldViewPr snapToGrid="0">
      <p:cViewPr varScale="1">
        <p:scale>
          <a:sx n="43" d="100"/>
          <a:sy n="43" d="100"/>
        </p:scale>
        <p:origin x="2804" y="6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78A1DA-9125-49EE-9110-E83171D6B012}" type="datetimeFigureOut">
              <a:rPr lang="en-US" smtClean="0"/>
              <a:t>12/17/2024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5331EA-F62C-43DF-8099-C6F32DC3F6B9}" type="slidenum">
              <a:rPr lang="en-US" smtClean="0"/>
              <a:t>‹#›</a:t>
            </a:fld>
            <a:endParaRPr lang="en-US" dirty="0"/>
          </a:p>
        </p:txBody>
      </p:sp>
    </p:spTree>
    <p:extLst>
      <p:ext uri="{BB962C8B-B14F-4D97-AF65-F5344CB8AC3E}">
        <p14:creationId xmlns:p14="http://schemas.microsoft.com/office/powerpoint/2010/main" val="4172987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ER, estrogen receptor.</a:t>
            </a:r>
          </a:p>
        </p:txBody>
      </p:sp>
      <p:sp>
        <p:nvSpPr>
          <p:cNvPr id="4" name="Slide Number Placeholder 3"/>
          <p:cNvSpPr>
            <a:spLocks noGrp="1"/>
          </p:cNvSpPr>
          <p:nvPr>
            <p:ph type="sldNum" sz="quarter" idx="5"/>
          </p:nvPr>
        </p:nvSpPr>
        <p:spPr/>
        <p:txBody>
          <a:bodyPr/>
          <a:lstStyle/>
          <a:p>
            <a:fld id="{965331EA-F62C-43DF-8099-C6F32DC3F6B9}" type="slidenum">
              <a:rPr lang="en-US" smtClean="0"/>
              <a:t>1</a:t>
            </a:fld>
            <a:endParaRPr lang="en-US" dirty="0"/>
          </a:p>
        </p:txBody>
      </p:sp>
    </p:spTree>
    <p:extLst>
      <p:ext uri="{BB962C8B-B14F-4D97-AF65-F5344CB8AC3E}">
        <p14:creationId xmlns:p14="http://schemas.microsoft.com/office/powerpoint/2010/main" val="826568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BC, breast cancer; ER, estrogen receptor; ET, endocrine therapy; MBC, metastatic breast cancer; PFS, progression-free survival.</a:t>
            </a:r>
          </a:p>
        </p:txBody>
      </p:sp>
      <p:sp>
        <p:nvSpPr>
          <p:cNvPr id="4" name="Slide Number Placeholder 3"/>
          <p:cNvSpPr>
            <a:spLocks noGrp="1"/>
          </p:cNvSpPr>
          <p:nvPr>
            <p:ph type="sldNum" sz="quarter" idx="5"/>
          </p:nvPr>
        </p:nvSpPr>
        <p:spPr/>
        <p:txBody>
          <a:bodyPr/>
          <a:lstStyle/>
          <a:p>
            <a:fld id="{965331EA-F62C-43DF-8099-C6F32DC3F6B9}" type="slidenum">
              <a:rPr lang="en-US" smtClean="0"/>
              <a:t>3</a:t>
            </a:fld>
            <a:endParaRPr lang="en-US" dirty="0"/>
          </a:p>
        </p:txBody>
      </p:sp>
    </p:spTree>
    <p:extLst>
      <p:ext uri="{BB962C8B-B14F-4D97-AF65-F5344CB8AC3E}">
        <p14:creationId xmlns:p14="http://schemas.microsoft.com/office/powerpoint/2010/main" val="585935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193AC-F028-8C17-8F3A-A233BE69C4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A6CC2F-E6B4-71EA-033B-0B63482872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E55109-BD03-E90F-E296-930FBA07E122}"/>
              </a:ext>
            </a:extLst>
          </p:cNvPr>
          <p:cNvSpPr>
            <a:spLocks noGrp="1"/>
          </p:cNvSpPr>
          <p:nvPr>
            <p:ph type="body" idx="1"/>
          </p:nvPr>
        </p:nvSpPr>
        <p:spPr/>
        <p:txBody>
          <a:bodyPr/>
          <a:lstStyle/>
          <a:p>
            <a:r>
              <a:rPr lang="en-US" i="1" dirty="0"/>
              <a:t>BC, breast cancer; CBR, composite benefit rate; CDK4/6i, CDK4/6 inhibitor; DLT, dose-limiting toxicity; DoR, duration of response; ECOG, Eastern Cooperative Oncology Group; ER, estrogen receptor; ET, endocrine therapy; mets, metastases; ORR, overall response rate; PFS, progression-free survival; PS, performance status; RP2D, recommended phase II dose.</a:t>
            </a:r>
          </a:p>
        </p:txBody>
      </p:sp>
      <p:sp>
        <p:nvSpPr>
          <p:cNvPr id="4" name="Slide Number Placeholder 3">
            <a:extLst>
              <a:ext uri="{FF2B5EF4-FFF2-40B4-BE49-F238E27FC236}">
                <a16:creationId xmlns:a16="http://schemas.microsoft.com/office/drawing/2014/main" id="{02EB0796-BD65-5016-099E-B00B5CD88F07}"/>
              </a:ext>
            </a:extLst>
          </p:cNvPr>
          <p:cNvSpPr>
            <a:spLocks noGrp="1"/>
          </p:cNvSpPr>
          <p:nvPr>
            <p:ph type="sldNum" sz="quarter" idx="5"/>
          </p:nvPr>
        </p:nvSpPr>
        <p:spPr/>
        <p:txBody>
          <a:bodyPr/>
          <a:lstStyle/>
          <a:p>
            <a:fld id="{965331EA-F62C-43DF-8099-C6F32DC3F6B9}" type="slidenum">
              <a:rPr lang="en-US" smtClean="0"/>
              <a:t>4</a:t>
            </a:fld>
            <a:endParaRPr lang="en-US" dirty="0"/>
          </a:p>
        </p:txBody>
      </p:sp>
    </p:spTree>
    <p:extLst>
      <p:ext uri="{BB962C8B-B14F-4D97-AF65-F5344CB8AC3E}">
        <p14:creationId xmlns:p14="http://schemas.microsoft.com/office/powerpoint/2010/main" val="17828225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B4648-3E28-CB85-3815-9727768B84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39F03A-C2A7-44D7-36C2-2AB36DC4EB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19D6D7-5D53-5A1D-246D-9D90878E4E29}"/>
              </a:ext>
            </a:extLst>
          </p:cNvPr>
          <p:cNvSpPr>
            <a:spLocks noGrp="1"/>
          </p:cNvSpPr>
          <p:nvPr>
            <p:ph type="body" idx="1"/>
          </p:nvPr>
        </p:nvSpPr>
        <p:spPr/>
        <p:txBody>
          <a:bodyPr/>
          <a:lstStyle/>
          <a:p>
            <a:r>
              <a:rPr lang="en-US" i="1" dirty="0"/>
              <a:t>BC, breast cancer; CDK4/6i, CDK4/6 inhibitor; ECOG, Eastern Cooperative Oncology Group; ER, estrogen receptor; ET, endocrine therapy; mets, metastases; PS, performance status; RP2D, recommended phase II dose.</a:t>
            </a:r>
          </a:p>
        </p:txBody>
      </p:sp>
      <p:sp>
        <p:nvSpPr>
          <p:cNvPr id="4" name="Slide Number Placeholder 3">
            <a:extLst>
              <a:ext uri="{FF2B5EF4-FFF2-40B4-BE49-F238E27FC236}">
                <a16:creationId xmlns:a16="http://schemas.microsoft.com/office/drawing/2014/main" id="{651F9C70-39E9-2082-BDE8-8F3AD0116A6D}"/>
              </a:ext>
            </a:extLst>
          </p:cNvPr>
          <p:cNvSpPr>
            <a:spLocks noGrp="1"/>
          </p:cNvSpPr>
          <p:nvPr>
            <p:ph type="sldNum" sz="quarter" idx="5"/>
          </p:nvPr>
        </p:nvSpPr>
        <p:spPr/>
        <p:txBody>
          <a:bodyPr/>
          <a:lstStyle/>
          <a:p>
            <a:fld id="{965331EA-F62C-43DF-8099-C6F32DC3F6B9}" type="slidenum">
              <a:rPr lang="en-US" smtClean="0"/>
              <a:t>5</a:t>
            </a:fld>
            <a:endParaRPr lang="en-US" dirty="0"/>
          </a:p>
        </p:txBody>
      </p:sp>
    </p:spTree>
    <p:extLst>
      <p:ext uri="{BB962C8B-B14F-4D97-AF65-F5344CB8AC3E}">
        <p14:creationId xmlns:p14="http://schemas.microsoft.com/office/powerpoint/2010/main" val="1666246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A1B71-C5E3-247D-86DB-92CA3EFB30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0074AF-B109-2B9D-A95B-92945C60E0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2A57FC-C9EF-E0C6-B539-4537B2826DD7}"/>
              </a:ext>
            </a:extLst>
          </p:cNvPr>
          <p:cNvSpPr>
            <a:spLocks noGrp="1"/>
          </p:cNvSpPr>
          <p:nvPr>
            <p:ph type="body" idx="1"/>
          </p:nvPr>
        </p:nvSpPr>
        <p:spPr/>
        <p:txBody>
          <a:bodyPr/>
          <a:lstStyle/>
          <a:p>
            <a:r>
              <a:rPr lang="en-US" i="1" dirty="0"/>
              <a:t>A, abemaciclib; E, elacestrant; ECOG, Eastern Cooperative Oncology Group; ET, endocrine therapy; LOT, lines of therapy; PS, performance status.</a:t>
            </a:r>
          </a:p>
        </p:txBody>
      </p:sp>
      <p:sp>
        <p:nvSpPr>
          <p:cNvPr id="4" name="Slide Number Placeholder 3">
            <a:extLst>
              <a:ext uri="{FF2B5EF4-FFF2-40B4-BE49-F238E27FC236}">
                <a16:creationId xmlns:a16="http://schemas.microsoft.com/office/drawing/2014/main" id="{6E47BA34-C72F-3D7C-84A6-FED52AB152CA}"/>
              </a:ext>
            </a:extLst>
          </p:cNvPr>
          <p:cNvSpPr>
            <a:spLocks noGrp="1"/>
          </p:cNvSpPr>
          <p:nvPr>
            <p:ph type="sldNum" sz="quarter" idx="5"/>
          </p:nvPr>
        </p:nvSpPr>
        <p:spPr/>
        <p:txBody>
          <a:bodyPr/>
          <a:lstStyle/>
          <a:p>
            <a:fld id="{965331EA-F62C-43DF-8099-C6F32DC3F6B9}" type="slidenum">
              <a:rPr lang="en-US" smtClean="0"/>
              <a:t>6</a:t>
            </a:fld>
            <a:endParaRPr lang="en-US" dirty="0"/>
          </a:p>
        </p:txBody>
      </p:sp>
    </p:spTree>
    <p:extLst>
      <p:ext uri="{BB962C8B-B14F-4D97-AF65-F5344CB8AC3E}">
        <p14:creationId xmlns:p14="http://schemas.microsoft.com/office/powerpoint/2010/main" val="2932345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3EAD7-E2C7-F0CB-9F2E-0843FD6FB2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B0C0CA-1AD9-E5D2-40E0-B48047F95C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66A0BF-6BDD-33ED-8F00-B84CFEF09FB7}"/>
              </a:ext>
            </a:extLst>
          </p:cNvPr>
          <p:cNvSpPr>
            <a:spLocks noGrp="1"/>
          </p:cNvSpPr>
          <p:nvPr>
            <p:ph type="body" idx="1"/>
          </p:nvPr>
        </p:nvSpPr>
        <p:spPr/>
        <p:txBody>
          <a:bodyPr/>
          <a:lstStyle/>
          <a:p>
            <a:r>
              <a:rPr lang="en-US" i="1" dirty="0"/>
              <a:t>A, abemaciclib; CDK4/6i, CDK4/6 inhibitor; CT, chemotherapy; E, elacestrant; ET, endocrine therapy.</a:t>
            </a:r>
          </a:p>
        </p:txBody>
      </p:sp>
      <p:sp>
        <p:nvSpPr>
          <p:cNvPr id="4" name="Slide Number Placeholder 3">
            <a:extLst>
              <a:ext uri="{FF2B5EF4-FFF2-40B4-BE49-F238E27FC236}">
                <a16:creationId xmlns:a16="http://schemas.microsoft.com/office/drawing/2014/main" id="{462C430D-FCA8-FD3E-E3D0-BDE54893506C}"/>
              </a:ext>
            </a:extLst>
          </p:cNvPr>
          <p:cNvSpPr>
            <a:spLocks noGrp="1"/>
          </p:cNvSpPr>
          <p:nvPr>
            <p:ph type="sldNum" sz="quarter" idx="5"/>
          </p:nvPr>
        </p:nvSpPr>
        <p:spPr/>
        <p:txBody>
          <a:bodyPr/>
          <a:lstStyle/>
          <a:p>
            <a:fld id="{965331EA-F62C-43DF-8099-C6F32DC3F6B9}" type="slidenum">
              <a:rPr lang="en-US" smtClean="0"/>
              <a:t>7</a:t>
            </a:fld>
            <a:endParaRPr lang="en-US" dirty="0"/>
          </a:p>
        </p:txBody>
      </p:sp>
    </p:spTree>
    <p:extLst>
      <p:ext uri="{BB962C8B-B14F-4D97-AF65-F5344CB8AC3E}">
        <p14:creationId xmlns:p14="http://schemas.microsoft.com/office/powerpoint/2010/main" val="933068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55C16-5FF0-1E05-715F-FA2AEA77E5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D5C278-07D2-C85D-3260-5BB94434E4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F16A1C-CCC0-343A-9EC9-60068352C3C5}"/>
              </a:ext>
            </a:extLst>
          </p:cNvPr>
          <p:cNvSpPr>
            <a:spLocks noGrp="1"/>
          </p:cNvSpPr>
          <p:nvPr>
            <p:ph type="body" idx="1"/>
          </p:nvPr>
        </p:nvSpPr>
        <p:spPr/>
        <p:txBody>
          <a:bodyPr/>
          <a:lstStyle/>
          <a:p>
            <a:r>
              <a:rPr lang="en-US" b="0" i="1" dirty="0"/>
              <a:t>A, abemaciclib; CBR, clinical benefit rate; CDK4/6i, CDK4/6 inhibitor; CR, complete response; E, elacestrant; ET, endocrine therapy; mPFS, median progression-free survival; NC, not calculable; ORR, overall response rate; PD, progressive disease; PR, partial response; RP2D, recommended phase II dose; SD, stable disease.</a:t>
            </a:r>
          </a:p>
        </p:txBody>
      </p:sp>
      <p:sp>
        <p:nvSpPr>
          <p:cNvPr id="4" name="Slide Number Placeholder 3">
            <a:extLst>
              <a:ext uri="{FF2B5EF4-FFF2-40B4-BE49-F238E27FC236}">
                <a16:creationId xmlns:a16="http://schemas.microsoft.com/office/drawing/2014/main" id="{1ACA6C9F-9103-6957-0CE9-767C348CD8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5331EA-F62C-43DF-8099-C6F32DC3F6B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33379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6DA7C-A2ED-ADBF-C6B4-792051001A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FD7710-DD25-E6AC-A1D8-D7FEF9232B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B6C7CD-3212-C45A-8F63-008DE2973206}"/>
              </a:ext>
            </a:extLst>
          </p:cNvPr>
          <p:cNvSpPr>
            <a:spLocks noGrp="1"/>
          </p:cNvSpPr>
          <p:nvPr>
            <p:ph type="body" idx="1"/>
          </p:nvPr>
        </p:nvSpPr>
        <p:spPr/>
        <p:txBody>
          <a:bodyPr/>
          <a:lstStyle/>
          <a:p>
            <a:r>
              <a:rPr lang="en-US" b="0" i="1" dirty="0"/>
              <a:t>AI, aromatase inhibitor; CDK4/6i, CDK4/6 inhibitor; E, elacestrant; ECOG, Eastern Cooperative Oncology Group; ET, endocrine therapy; PS, performance status.</a:t>
            </a:r>
          </a:p>
        </p:txBody>
      </p:sp>
      <p:sp>
        <p:nvSpPr>
          <p:cNvPr id="4" name="Slide Number Placeholder 3">
            <a:extLst>
              <a:ext uri="{FF2B5EF4-FFF2-40B4-BE49-F238E27FC236}">
                <a16:creationId xmlns:a16="http://schemas.microsoft.com/office/drawing/2014/main" id="{F9207B7A-A9E9-1A9C-5B3E-C1CE192A00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5331EA-F62C-43DF-8099-C6F32DC3F6B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698085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RP2D, recommended phase II dose; TEAE, treatment-emergent adverse event.</a:t>
            </a:r>
          </a:p>
        </p:txBody>
      </p:sp>
      <p:sp>
        <p:nvSpPr>
          <p:cNvPr id="4" name="Slide Number Placeholder 3"/>
          <p:cNvSpPr>
            <a:spLocks noGrp="1"/>
          </p:cNvSpPr>
          <p:nvPr>
            <p:ph type="sldNum" sz="quarter" idx="5"/>
          </p:nvPr>
        </p:nvSpPr>
        <p:spPr/>
        <p:txBody>
          <a:bodyPr/>
          <a:lstStyle/>
          <a:p>
            <a:fld id="{965331EA-F62C-43DF-8099-C6F32DC3F6B9}" type="slidenum">
              <a:rPr lang="en-US" smtClean="0"/>
              <a:t>10</a:t>
            </a:fld>
            <a:endParaRPr lang="en-US" dirty="0"/>
          </a:p>
        </p:txBody>
      </p:sp>
    </p:spTree>
    <p:extLst>
      <p:ext uri="{BB962C8B-B14F-4D97-AF65-F5344CB8AC3E}">
        <p14:creationId xmlns:p14="http://schemas.microsoft.com/office/powerpoint/2010/main" val="4795069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Elac, elacestrant; Gr, grade; TEAE, treatment-emergent adverse event.</a:t>
            </a:r>
          </a:p>
        </p:txBody>
      </p:sp>
      <p:sp>
        <p:nvSpPr>
          <p:cNvPr id="4" name="Slide Number Placeholder 3"/>
          <p:cNvSpPr>
            <a:spLocks noGrp="1"/>
          </p:cNvSpPr>
          <p:nvPr>
            <p:ph type="sldNum" sz="quarter" idx="5"/>
          </p:nvPr>
        </p:nvSpPr>
        <p:spPr/>
        <p:txBody>
          <a:bodyPr/>
          <a:lstStyle/>
          <a:p>
            <a:fld id="{965331EA-F62C-43DF-8099-C6F32DC3F6B9}" type="slidenum">
              <a:rPr lang="en-US" smtClean="0"/>
              <a:t>11</a:t>
            </a:fld>
            <a:endParaRPr lang="en-US" dirty="0"/>
          </a:p>
        </p:txBody>
      </p:sp>
    </p:spTree>
    <p:extLst>
      <p:ext uri="{BB962C8B-B14F-4D97-AF65-F5344CB8AC3E}">
        <p14:creationId xmlns:p14="http://schemas.microsoft.com/office/powerpoint/2010/main" val="24616085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F155B9-848C-D259-3017-3FAD0DA37E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CDEF93-17B7-836E-BF05-AEBD598129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B57CEA-7F80-E50C-4175-35DE74961163}"/>
              </a:ext>
            </a:extLst>
          </p:cNvPr>
          <p:cNvSpPr>
            <a:spLocks noGrp="1"/>
          </p:cNvSpPr>
          <p:nvPr>
            <p:ph type="body" idx="1"/>
          </p:nvPr>
        </p:nvSpPr>
        <p:spPr/>
        <p:txBody>
          <a:bodyPr/>
          <a:lstStyle/>
          <a:p>
            <a:r>
              <a:rPr lang="en-US" i="1" dirty="0"/>
              <a:t>AST, aspartate aminotransferase; TEAE, treatment-emergent adverse event.</a:t>
            </a:r>
          </a:p>
        </p:txBody>
      </p:sp>
      <p:sp>
        <p:nvSpPr>
          <p:cNvPr id="4" name="Slide Number Placeholder 3">
            <a:extLst>
              <a:ext uri="{FF2B5EF4-FFF2-40B4-BE49-F238E27FC236}">
                <a16:creationId xmlns:a16="http://schemas.microsoft.com/office/drawing/2014/main" id="{77EF2D73-76D0-1399-3ACA-1FD9F0DF64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5331EA-F62C-43DF-8099-C6F32DC3F6B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6711080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TEAE, treatment-emergent adverse event.</a:t>
            </a:r>
          </a:p>
        </p:txBody>
      </p:sp>
      <p:sp>
        <p:nvSpPr>
          <p:cNvPr id="4" name="Slide Number Placeholder 3"/>
          <p:cNvSpPr>
            <a:spLocks noGrp="1"/>
          </p:cNvSpPr>
          <p:nvPr>
            <p:ph type="sldNum" sz="quarter" idx="5"/>
          </p:nvPr>
        </p:nvSpPr>
        <p:spPr/>
        <p:txBody>
          <a:bodyPr/>
          <a:lstStyle/>
          <a:p>
            <a:fld id="{965331EA-F62C-43DF-8099-C6F32DC3F6B9}" type="slidenum">
              <a:rPr lang="en-US" smtClean="0"/>
              <a:t>13</a:t>
            </a:fld>
            <a:endParaRPr lang="en-US" dirty="0"/>
          </a:p>
        </p:txBody>
      </p:sp>
    </p:spTree>
    <p:extLst>
      <p:ext uri="{BB962C8B-B14F-4D97-AF65-F5344CB8AC3E}">
        <p14:creationId xmlns:p14="http://schemas.microsoft.com/office/powerpoint/2010/main" val="32911189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ADC, antibody–drug conjugate; AE, adverse event; BC, breast cancer; ER, estrogen receptor; ET, endocrine therapy; MBC, metastatic breast cancer; mPFS, median progression-free survival; PFS, progression-free survival.</a:t>
            </a:r>
          </a:p>
        </p:txBody>
      </p:sp>
      <p:sp>
        <p:nvSpPr>
          <p:cNvPr id="4" name="Slide Number Placeholder 3"/>
          <p:cNvSpPr>
            <a:spLocks noGrp="1"/>
          </p:cNvSpPr>
          <p:nvPr>
            <p:ph type="sldNum" sz="quarter" idx="5"/>
          </p:nvPr>
        </p:nvSpPr>
        <p:spPr/>
        <p:txBody>
          <a:bodyPr/>
          <a:lstStyle/>
          <a:p>
            <a:fld id="{965331EA-F62C-43DF-8099-C6F32DC3F6B9}" type="slidenum">
              <a:rPr lang="en-US" smtClean="0"/>
              <a:t>14</a:t>
            </a:fld>
            <a:endParaRPr lang="en-US" dirty="0"/>
          </a:p>
        </p:txBody>
      </p:sp>
    </p:spTree>
    <p:extLst>
      <p:ext uri="{BB962C8B-B14F-4D97-AF65-F5344CB8AC3E}">
        <p14:creationId xmlns:p14="http://schemas.microsoft.com/office/powerpoint/2010/main" val="38795956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15</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505969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3067275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9177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96020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4223871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830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60413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5890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08629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041993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1504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1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69849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441725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450709"/>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ELECTRA and ELEVATE: Elacestrant Combinations for ER+/HER2- Advanced/Metastatic Breast Cancer</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5" y="6223602"/>
            <a:ext cx="472420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Lilly, Merck Sharp &amp; Dohme LLC,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Coverage*</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2024 San Antonio Breast Cancer Symposium,</a:t>
            </a:r>
            <a:br>
              <a:rPr kumimoji="0" lang="en-US" sz="1600" b="0" i="1" u="none" strike="noStrike" kern="0" cap="none" spc="0" normalizeH="0" baseline="0" noProof="0" dirty="0">
                <a:ln>
                  <a:noFill/>
                </a:ln>
                <a:solidFill>
                  <a:srgbClr val="455560"/>
                </a:solidFill>
                <a:effectLst/>
                <a:uLnTx/>
                <a:uFillTx/>
                <a:latin typeface="Calibri"/>
                <a:ea typeface="+mn-ea"/>
                <a:cs typeface="Calibri"/>
              </a:rPr>
            </a:br>
            <a:r>
              <a:rPr kumimoji="0" lang="en-US" sz="1600" b="0" i="1" u="none" strike="noStrike" kern="0" cap="none" spc="0" normalizeH="0" baseline="0" noProof="0" dirty="0">
                <a:ln>
                  <a:noFill/>
                </a:ln>
                <a:solidFill>
                  <a:srgbClr val="455560"/>
                </a:solidFill>
                <a:effectLst/>
                <a:uLnTx/>
                <a:uFillTx/>
                <a:latin typeface="Calibri"/>
                <a:ea typeface="+mn-ea"/>
                <a:cs typeface="Calibri"/>
              </a:rPr>
              <a:t>December 10-13, 2024; San Antonio, Texas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ELECTRA and ELEVATE: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pPr>
              <a:spcBef>
                <a:spcPts val="400"/>
              </a:spcBef>
            </a:pPr>
            <a:r>
              <a:rPr lang="en-US" altLang="en-US" sz="1800" dirty="0"/>
              <a:t>Following standard first-line ET plus CDK4/6 inhibition, ER+/HER2- MBC tumors eventually develop resistance leading to disease progression</a:t>
            </a:r>
            <a:r>
              <a:rPr lang="en-US" altLang="en-US" sz="1800" baseline="30000" dirty="0"/>
              <a:t>1</a:t>
            </a:r>
            <a:endParaRPr lang="en-US" altLang="en-US" sz="1800" dirty="0"/>
          </a:p>
          <a:p>
            <a:pPr lvl="1">
              <a:spcBef>
                <a:spcPts val="400"/>
              </a:spcBef>
            </a:pPr>
            <a:r>
              <a:rPr lang="en-US" altLang="en-US" sz="1600" dirty="0"/>
              <a:t>Mechanisms of resistance include intrinsic alterations in the PI3K/AKT/mTOR or cell cycle pathway or acquired </a:t>
            </a:r>
            <a:r>
              <a:rPr lang="en-US" altLang="en-US" sz="1600" i="1" dirty="0"/>
              <a:t>ESR1</a:t>
            </a:r>
            <a:r>
              <a:rPr lang="en-US" altLang="en-US" sz="1600" dirty="0"/>
              <a:t> mutations, which are found in up to 50% of patients after initial ET</a:t>
            </a:r>
            <a:r>
              <a:rPr lang="en-US" altLang="en-US" sz="1600" baseline="30000" dirty="0"/>
              <a:t>2-4</a:t>
            </a:r>
            <a:endParaRPr lang="en-US" altLang="en-US" sz="1600" dirty="0"/>
          </a:p>
          <a:p>
            <a:pPr>
              <a:spcBef>
                <a:spcPts val="400"/>
              </a:spcBef>
            </a:pPr>
            <a:r>
              <a:rPr lang="en-US" altLang="en-US" sz="1800" dirty="0"/>
              <a:t>Elacestrant: ER antagonist FDA approved for treating patients with ER+, HER2-, </a:t>
            </a:r>
            <a:r>
              <a:rPr lang="en-US" altLang="en-US" sz="1800" i="1" dirty="0"/>
              <a:t>ESR1</a:t>
            </a:r>
            <a:r>
              <a:rPr lang="en-US" altLang="en-US" sz="1800" dirty="0"/>
              <a:t>-mutated advanced or metastatic BC with disease progression following ≥1 line of ET (based on phase III EMERALD study)</a:t>
            </a:r>
            <a:r>
              <a:rPr lang="en-US" altLang="en-US" sz="1800" baseline="30000" dirty="0"/>
              <a:t>5,6</a:t>
            </a:r>
          </a:p>
          <a:p>
            <a:pPr>
              <a:spcBef>
                <a:spcPts val="400"/>
              </a:spcBef>
            </a:pPr>
            <a:r>
              <a:rPr lang="en-US" altLang="en-US" sz="1800" dirty="0"/>
              <a:t>Combining elacestrant with PI3K/AKT/mTOR or CDK4/6 inhibitors could overcome multiple resistance mutations and enable all-oral regimens</a:t>
            </a:r>
          </a:p>
          <a:p>
            <a:pPr lvl="1">
              <a:spcBef>
                <a:spcPts val="400"/>
              </a:spcBef>
            </a:pPr>
            <a:r>
              <a:rPr lang="en-US" altLang="en-US" sz="1600" dirty="0"/>
              <a:t>Phase Ib/II ELECTRA study: elacestrant plus abemaciclib in ER+/HER2- advanced or metastatic BC (brain metastases required in phase II) (NCT05386108)</a:t>
            </a:r>
          </a:p>
          <a:p>
            <a:pPr lvl="1">
              <a:spcBef>
                <a:spcPts val="400"/>
              </a:spcBef>
            </a:pPr>
            <a:r>
              <a:rPr lang="en-US" altLang="en-US" sz="1600" dirty="0"/>
              <a:t>Phase Ib/II ELEVATE study: elacestrant combinations including palbociclib, abemaciclib, ribociclib, alpelisib, capivasertib, and everolimus in ER+/HER2- advanced or metastatic BC (NCT05563220)</a:t>
            </a:r>
          </a:p>
          <a:p>
            <a:pPr>
              <a:spcBef>
                <a:spcPts val="400"/>
              </a:spcBef>
            </a:pPr>
            <a:r>
              <a:rPr lang="en-US" altLang="en-US" sz="1800" dirty="0"/>
              <a:t>Current report highlights safety and preliminary efficacy of elacestrant + abemaciclib from ELECTRA along with updated safety data from additional elacestrant combinations in ELEVATE</a:t>
            </a:r>
            <a:r>
              <a:rPr lang="en-US" altLang="en-US" sz="1800" baseline="30000" dirty="0"/>
              <a:t>7,8</a:t>
            </a:r>
            <a:endParaRPr lang="en-US" altLang="en-US" sz="18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019583"/>
            <a:ext cx="7712346" cy="646331"/>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a:t>
            </a:r>
            <a:r>
              <a:rPr kumimoji="0" lang="da-DK"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Osborne. Annu Rev Med. 2011;62:233. 2. </a:t>
            </a: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Bidard. Lancet Oncol. 2022;23:1367. 3.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Brett. Breast Cancer Res. 2021;23:85</a:t>
            </a:r>
            <a:r>
              <a:rPr lang="fr-FR" altLang="en-US" sz="1200" b="0" spc="-10" dirty="0">
                <a:solidFill>
                  <a:srgbClr val="455560"/>
                </a:solidFill>
                <a:latin typeface="Calibri" panose="020F0502020204030204" pitchFamily="34" charset="0"/>
                <a:cs typeface="Arial" panose="020B0604020202020204" pitchFamily="34" charset="0"/>
              </a:rPr>
              <a:t>. </a:t>
            </a:r>
            <a:br>
              <a:rPr lang="fr-FR" altLang="en-US" sz="1200" b="0" spc="-10" dirty="0">
                <a:solidFill>
                  <a:srgbClr val="455560"/>
                </a:solidFill>
                <a:latin typeface="Calibri" panose="020F0502020204030204" pitchFamily="34" charset="0"/>
                <a:cs typeface="Arial" panose="020B0604020202020204" pitchFamily="34" charset="0"/>
              </a:rPr>
            </a:br>
            <a:r>
              <a:rPr lang="fr-FR" altLang="en-US" sz="1200" b="0" spc="-10" dirty="0">
                <a:solidFill>
                  <a:srgbClr val="455560"/>
                </a:solidFill>
                <a:latin typeface="Calibri" panose="020F0502020204030204" pitchFamily="34" charset="0"/>
                <a:cs typeface="Arial" panose="020B0604020202020204" pitchFamily="34" charset="0"/>
              </a:rPr>
              <a:t>4. Glaviano. Mol Cancer. 2023;22:138. 5. Elacestrant PI. 6. Bidard. JCO. 2022;40:3246. </a:t>
            </a:r>
            <a:r>
              <a:rPr lang="en-US" altLang="en-US" sz="1200" b="0" spc="-10" dirty="0">
                <a:solidFill>
                  <a:srgbClr val="455560"/>
                </a:solidFill>
                <a:latin typeface="Calibri" panose="020F0502020204030204" pitchFamily="34" charset="0"/>
                <a:cs typeface="Arial" panose="020B0604020202020204" pitchFamily="34" charset="0"/>
              </a:rPr>
              <a:t>7</a:t>
            </a:r>
            <a:r>
              <a:rPr lang="pt-BR" altLang="en-US" sz="1200" b="0" spc="-10" dirty="0">
                <a:solidFill>
                  <a:srgbClr val="455560"/>
                </a:solidFill>
                <a:latin typeface="Calibri" panose="020F0502020204030204" pitchFamily="34" charset="0"/>
                <a:cs typeface="Arial" panose="020B0604020202020204" pitchFamily="34" charset="0"/>
              </a:rPr>
              <a:t>.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SABCS 2024. Abstr PS7-06.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8. Rugo. SABCS 2024. Abstr PS-7-07.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B467A-1F5D-3C8A-CBB6-D2C2641CAEA3}"/>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AA961E04-3E48-4781-1D61-E1531E117D6D}"/>
              </a:ext>
            </a:extLst>
          </p:cNvPr>
          <p:cNvSpPr>
            <a:spLocks noGrp="1" noChangeArrowheads="1"/>
          </p:cNvSpPr>
          <p:nvPr>
            <p:ph type="title"/>
          </p:nvPr>
        </p:nvSpPr>
        <p:spPr/>
        <p:txBody>
          <a:bodyPr/>
          <a:lstStyle/>
          <a:p>
            <a:r>
              <a:rPr lang="en-US" dirty="0"/>
              <a:t>ELECTRA and ELEVATE: Study Designs</a:t>
            </a:r>
            <a:endParaRPr lang="en-US" altLang="en-US" dirty="0"/>
          </a:p>
        </p:txBody>
      </p:sp>
      <p:sp>
        <p:nvSpPr>
          <p:cNvPr id="31747" name="Rectangle 3">
            <a:extLst>
              <a:ext uri="{FF2B5EF4-FFF2-40B4-BE49-F238E27FC236}">
                <a16:creationId xmlns:a16="http://schemas.microsoft.com/office/drawing/2014/main" id="{8D620BBC-3730-C8A5-4C3F-8CEA766F9C38}"/>
              </a:ext>
            </a:extLst>
          </p:cNvPr>
          <p:cNvSpPr>
            <a:spLocks noGrp="1" noChangeArrowheads="1"/>
          </p:cNvSpPr>
          <p:nvPr>
            <p:ph idx="1"/>
          </p:nvPr>
        </p:nvSpPr>
        <p:spPr/>
        <p:txBody>
          <a:bodyPr/>
          <a:lstStyle/>
          <a:p>
            <a:r>
              <a:rPr lang="en-US" altLang="en-US" sz="2400" dirty="0"/>
              <a:t>International, open-label phase Ib/II dose-escalation/expansion trials</a:t>
            </a:r>
          </a:p>
        </p:txBody>
      </p:sp>
      <p:sp>
        <p:nvSpPr>
          <p:cNvPr id="4" name="Text Box 15">
            <a:extLst>
              <a:ext uri="{FF2B5EF4-FFF2-40B4-BE49-F238E27FC236}">
                <a16:creationId xmlns:a16="http://schemas.microsoft.com/office/drawing/2014/main" id="{BFB195EC-E71E-AC6C-5FF5-1EA69D112052}"/>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Rugo. SABCS 2024. Abstr PS-7-07. 2. NCT05386108.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3. Rugo. SABCS 2024. Abstr PS7-06. 4. NCT05563220.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 name="Text Box 45">
            <a:extLst>
              <a:ext uri="{FF2B5EF4-FFF2-40B4-BE49-F238E27FC236}">
                <a16:creationId xmlns:a16="http://schemas.microsoft.com/office/drawing/2014/main" id="{C79CE77E-1F65-9119-5113-0BBED2A78016}"/>
              </a:ext>
            </a:extLst>
          </p:cNvPr>
          <p:cNvSpPr txBox="1">
            <a:spLocks noChangeArrowheads="1"/>
          </p:cNvSpPr>
          <p:nvPr/>
        </p:nvSpPr>
        <p:spPr bwMode="auto">
          <a:xfrm>
            <a:off x="91005" y="2109155"/>
            <a:ext cx="3873137"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i="1" dirty="0">
                <a:solidFill>
                  <a:schemeClr val="bg1"/>
                </a:solidFill>
                <a:latin typeface="Calibri" panose="020F0502020204030204" pitchFamily="34" charset="0"/>
              </a:rPr>
              <a:t>Key eligibility criteria</a:t>
            </a:r>
          </a:p>
          <a:p>
            <a:pPr algn="ctr">
              <a:lnSpc>
                <a:spcPct val="100000"/>
              </a:lnSpc>
              <a:spcBef>
                <a:spcPct val="0"/>
              </a:spcBef>
              <a:spcAft>
                <a:spcPct val="0"/>
              </a:spcAft>
              <a:buClrTx/>
              <a:buFontTx/>
              <a:buNone/>
            </a:pPr>
            <a:r>
              <a:rPr lang="en-GB" altLang="en-US" sz="1600" dirty="0">
                <a:solidFill>
                  <a:schemeClr val="bg1"/>
                </a:solidFill>
                <a:latin typeface="Calibri" panose="020F0502020204030204" pitchFamily="34" charset="0"/>
              </a:rPr>
              <a:t>Women (pre-, peri-, or postmenopausal) and men with ER+/HER2- advanced or metastatic BC</a:t>
            </a:r>
          </a:p>
          <a:p>
            <a:pPr algn="ctr">
              <a:lnSpc>
                <a:spcPct val="100000"/>
              </a:lnSpc>
              <a:spcBef>
                <a:spcPct val="0"/>
              </a:spcBef>
              <a:spcAft>
                <a:spcPct val="0"/>
              </a:spcAft>
              <a:buClrTx/>
              <a:buFontTx/>
              <a:buNone/>
            </a:pPr>
            <a:endParaRPr lang="en-GB" altLang="en-US" sz="1600" dirty="0">
              <a:solidFill>
                <a:schemeClr val="bg1"/>
              </a:solidFill>
              <a:latin typeface="Calibri" panose="020F0502020204030204" pitchFamily="34" charset="0"/>
            </a:endParaRPr>
          </a:p>
          <a:p>
            <a:pPr algn="ctr">
              <a:lnSpc>
                <a:spcPct val="100000"/>
              </a:lnSpc>
              <a:spcBef>
                <a:spcPct val="0"/>
              </a:spcBef>
              <a:spcAft>
                <a:spcPct val="0"/>
              </a:spcAft>
              <a:buClrTx/>
              <a:buFontTx/>
              <a:buNone/>
            </a:pPr>
            <a:r>
              <a:rPr lang="en-GB" altLang="en-US" sz="1600" i="1" dirty="0">
                <a:solidFill>
                  <a:schemeClr val="bg1"/>
                </a:solidFill>
                <a:latin typeface="Calibri" panose="020F0502020204030204" pitchFamily="34" charset="0"/>
              </a:rPr>
              <a:t>Additional eligibility criteria</a:t>
            </a:r>
          </a:p>
          <a:p>
            <a:pPr algn="ctr">
              <a:lnSpc>
                <a:spcPct val="100000"/>
              </a:lnSpc>
              <a:spcBef>
                <a:spcPct val="0"/>
              </a:spcBef>
              <a:spcAft>
                <a:spcPct val="0"/>
              </a:spcAft>
              <a:buClrTx/>
              <a:buNone/>
            </a:pPr>
            <a:r>
              <a:rPr lang="en-GB" altLang="en-US" sz="1600" u="sng" dirty="0">
                <a:solidFill>
                  <a:schemeClr val="bg1"/>
                </a:solidFill>
                <a:latin typeface="Calibri" panose="020F0502020204030204" pitchFamily="34" charset="0"/>
              </a:rPr>
              <a:t>ELECTRA</a:t>
            </a:r>
            <a:r>
              <a:rPr lang="en-GB" altLang="en-US" sz="1600" dirty="0">
                <a:solidFill>
                  <a:schemeClr val="bg1"/>
                </a:solidFill>
                <a:latin typeface="Calibri" panose="020F0502020204030204" pitchFamily="34" charset="0"/>
              </a:rPr>
              <a:t>: ≥1 line prior ET ± CDK4/6i (excluding abemaciclib) in advanced setting; ≤2 lines prior chemotherapy;</a:t>
            </a:r>
          </a:p>
          <a:p>
            <a:pPr algn="ctr">
              <a:lnSpc>
                <a:spcPct val="100000"/>
              </a:lnSpc>
              <a:spcBef>
                <a:spcPct val="0"/>
              </a:spcBef>
              <a:spcAft>
                <a:spcPct val="0"/>
              </a:spcAft>
              <a:buClrTx/>
              <a:buFontTx/>
              <a:buNone/>
            </a:pPr>
            <a:r>
              <a:rPr lang="en-GB" altLang="en-US" sz="1600" dirty="0">
                <a:solidFill>
                  <a:schemeClr val="bg1"/>
                </a:solidFill>
                <a:latin typeface="Calibri" panose="020F0502020204030204" pitchFamily="34" charset="0"/>
              </a:rPr>
              <a:t>brain mets not required for phase Ib</a:t>
            </a:r>
          </a:p>
          <a:p>
            <a:pPr algn="ctr">
              <a:lnSpc>
                <a:spcPct val="100000"/>
              </a:lnSpc>
              <a:spcBef>
                <a:spcPct val="0"/>
              </a:spcBef>
              <a:spcAft>
                <a:spcPct val="0"/>
              </a:spcAft>
              <a:buClrTx/>
              <a:buFontTx/>
              <a:buNone/>
            </a:pPr>
            <a:endParaRPr lang="en-GB" altLang="en-US" sz="1600" u="sng" dirty="0">
              <a:solidFill>
                <a:schemeClr val="bg1"/>
              </a:solidFill>
              <a:latin typeface="Calibri" panose="020F0502020204030204" pitchFamily="34" charset="0"/>
            </a:endParaRPr>
          </a:p>
          <a:p>
            <a:pPr algn="ctr">
              <a:lnSpc>
                <a:spcPct val="100000"/>
              </a:lnSpc>
              <a:spcBef>
                <a:spcPct val="0"/>
              </a:spcBef>
              <a:spcAft>
                <a:spcPct val="0"/>
              </a:spcAft>
              <a:buClrTx/>
              <a:buFontTx/>
              <a:buNone/>
            </a:pPr>
            <a:r>
              <a:rPr lang="en-GB" altLang="en-US" sz="1600" u="sng" dirty="0">
                <a:solidFill>
                  <a:schemeClr val="bg1"/>
                </a:solidFill>
                <a:latin typeface="Calibri" panose="020F0502020204030204" pitchFamily="34" charset="0"/>
              </a:rPr>
              <a:t>ELEVATE</a:t>
            </a:r>
            <a:r>
              <a:rPr lang="en-GB" altLang="en-US" sz="1600" dirty="0">
                <a:solidFill>
                  <a:schemeClr val="bg1"/>
                </a:solidFill>
                <a:latin typeface="Calibri" panose="020F0502020204030204" pitchFamily="34" charset="0"/>
              </a:rPr>
              <a:t>: 1-2 prior lines of ET, 1 with CDK4/6i; no prior chemotherapy in advanced or metastatic setting</a:t>
            </a:r>
          </a:p>
        </p:txBody>
      </p:sp>
      <p:sp>
        <p:nvSpPr>
          <p:cNvPr id="3" name="Rectangle 46">
            <a:extLst>
              <a:ext uri="{FF2B5EF4-FFF2-40B4-BE49-F238E27FC236}">
                <a16:creationId xmlns:a16="http://schemas.microsoft.com/office/drawing/2014/main" id="{A8A235A6-D821-C95F-A507-CA1851688202}"/>
              </a:ext>
            </a:extLst>
          </p:cNvPr>
          <p:cNvSpPr>
            <a:spLocks noChangeArrowheads="1"/>
          </p:cNvSpPr>
          <p:nvPr/>
        </p:nvSpPr>
        <p:spPr bwMode="auto">
          <a:xfrm>
            <a:off x="8673415" y="1920798"/>
            <a:ext cx="3281501" cy="1077218"/>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r>
              <a:rPr lang="en-US" altLang="en-US" sz="1600" b="1" dirty="0">
                <a:solidFill>
                  <a:schemeClr val="bg1"/>
                </a:solidFill>
                <a:latin typeface="Calibri" panose="020F0502020204030204" pitchFamily="34" charset="0"/>
              </a:rPr>
              <a:t>Primary</a:t>
            </a:r>
            <a:r>
              <a:rPr lang="en-US" altLang="en-US" sz="1600" dirty="0">
                <a:solidFill>
                  <a:schemeClr val="bg1"/>
                </a:solidFill>
                <a:latin typeface="Calibri" panose="020F0502020204030204" pitchFamily="34" charset="0"/>
              </a:rPr>
              <a:t> phase Ib endpoint: RP2D/safety</a:t>
            </a:r>
          </a:p>
          <a:p>
            <a:pPr>
              <a:lnSpc>
                <a:spcPct val="100000"/>
              </a:lnSpc>
              <a:spcBef>
                <a:spcPct val="0"/>
              </a:spcBef>
              <a:spcAft>
                <a:spcPct val="0"/>
              </a:spcAft>
              <a:buClrTx/>
              <a:buFontTx/>
              <a:buNone/>
            </a:pPr>
            <a:r>
              <a:rPr lang="en-US" altLang="en-US" sz="1600" b="1" dirty="0">
                <a:solidFill>
                  <a:schemeClr val="bg1"/>
                </a:solidFill>
                <a:latin typeface="Calibri" panose="020F0502020204030204" pitchFamily="34" charset="0"/>
              </a:rPr>
              <a:t>Primary</a:t>
            </a:r>
            <a:r>
              <a:rPr lang="en-US" altLang="en-US" sz="1600" dirty="0">
                <a:solidFill>
                  <a:schemeClr val="bg1"/>
                </a:solidFill>
                <a:latin typeface="Calibri" panose="020F0502020204030204" pitchFamily="34" charset="0"/>
              </a:rPr>
              <a:t> phase II endpoints: ORR, intracranial responses, DoR, CBR, PFS</a:t>
            </a:r>
          </a:p>
        </p:txBody>
      </p:sp>
      <p:sp>
        <p:nvSpPr>
          <p:cNvPr id="5" name="Rectangle 47">
            <a:extLst>
              <a:ext uri="{FF2B5EF4-FFF2-40B4-BE49-F238E27FC236}">
                <a16:creationId xmlns:a16="http://schemas.microsoft.com/office/drawing/2014/main" id="{6C539790-F907-B53C-0167-109CE69C9C9E}"/>
              </a:ext>
            </a:extLst>
          </p:cNvPr>
          <p:cNvSpPr>
            <a:spLocks noChangeArrowheads="1"/>
          </p:cNvSpPr>
          <p:nvPr/>
        </p:nvSpPr>
        <p:spPr bwMode="auto">
          <a:xfrm>
            <a:off x="5469841" y="5562666"/>
            <a:ext cx="3309942" cy="1077218"/>
          </a:xfrm>
          <a:prstGeom prst="rect">
            <a:avLst/>
          </a:prstGeom>
          <a:noFill/>
          <a:ln w="1905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u="sng" dirty="0">
                <a:solidFill>
                  <a:schemeClr val="bg1"/>
                </a:solidFill>
                <a:latin typeface="Calibri" panose="020F0502020204030204" pitchFamily="34" charset="0"/>
              </a:rPr>
              <a:t>For each combination:</a:t>
            </a:r>
          </a:p>
          <a:p>
            <a:pPr>
              <a:lnSpc>
                <a:spcPct val="100000"/>
              </a:lnSpc>
              <a:spcBef>
                <a:spcPct val="0"/>
              </a:spcBef>
              <a:spcAft>
                <a:spcPct val="0"/>
              </a:spcAft>
              <a:buClrTx/>
              <a:buFontTx/>
              <a:buNone/>
            </a:pPr>
            <a:r>
              <a:rPr lang="en-US" altLang="en-US" sz="1600" b="1" dirty="0">
                <a:solidFill>
                  <a:schemeClr val="bg1"/>
                </a:solidFill>
                <a:latin typeface="Calibri" panose="020F0502020204030204" pitchFamily="34" charset="0"/>
              </a:rPr>
              <a:t>Primary</a:t>
            </a:r>
            <a:r>
              <a:rPr lang="en-US" altLang="en-US" sz="1600" dirty="0">
                <a:solidFill>
                  <a:schemeClr val="bg1"/>
                </a:solidFill>
                <a:latin typeface="Calibri" panose="020F0502020204030204" pitchFamily="34" charset="0"/>
              </a:rPr>
              <a:t> phase Ib endpoint: RP2D</a:t>
            </a:r>
          </a:p>
          <a:p>
            <a:pPr>
              <a:lnSpc>
                <a:spcPct val="100000"/>
              </a:lnSpc>
              <a:spcBef>
                <a:spcPct val="0"/>
              </a:spcBef>
              <a:spcAft>
                <a:spcPct val="0"/>
              </a:spcAft>
              <a:buClrTx/>
              <a:buFontTx/>
              <a:buNone/>
            </a:pPr>
            <a:r>
              <a:rPr lang="en-US" altLang="en-US" sz="1600" b="1" dirty="0">
                <a:solidFill>
                  <a:schemeClr val="bg1"/>
                </a:solidFill>
                <a:latin typeface="Calibri" panose="020F0502020204030204" pitchFamily="34" charset="0"/>
              </a:rPr>
              <a:t>Primary</a:t>
            </a:r>
            <a:r>
              <a:rPr lang="en-US" altLang="en-US" sz="1600" dirty="0">
                <a:solidFill>
                  <a:schemeClr val="bg1"/>
                </a:solidFill>
                <a:latin typeface="Calibri" panose="020F0502020204030204" pitchFamily="34" charset="0"/>
              </a:rPr>
              <a:t> phase II endpoints: PFS, DLTs</a:t>
            </a:r>
          </a:p>
          <a:p>
            <a:pPr>
              <a:lnSpc>
                <a:spcPct val="100000"/>
              </a:lnSpc>
              <a:spcBef>
                <a:spcPct val="0"/>
              </a:spcBef>
              <a:spcAft>
                <a:spcPct val="0"/>
              </a:spcAft>
              <a:buClrTx/>
              <a:buFontTx/>
              <a:buNone/>
            </a:pPr>
            <a:r>
              <a:rPr lang="en-US" altLang="en-US" sz="1600" b="1" dirty="0">
                <a:solidFill>
                  <a:schemeClr val="bg1"/>
                </a:solidFill>
                <a:latin typeface="Calibri" panose="020F0502020204030204" pitchFamily="34" charset="0"/>
              </a:rPr>
              <a:t>Secondary</a:t>
            </a:r>
            <a:r>
              <a:rPr lang="en-US" altLang="en-US" sz="1600" dirty="0">
                <a:solidFill>
                  <a:schemeClr val="bg1"/>
                </a:solidFill>
                <a:latin typeface="Calibri" panose="020F0502020204030204" pitchFamily="34" charset="0"/>
              </a:rPr>
              <a:t> phase II endpoint: safety</a:t>
            </a:r>
          </a:p>
        </p:txBody>
      </p:sp>
      <p:sp>
        <p:nvSpPr>
          <p:cNvPr id="6" name="Rectangle 49">
            <a:extLst>
              <a:ext uri="{FF2B5EF4-FFF2-40B4-BE49-F238E27FC236}">
                <a16:creationId xmlns:a16="http://schemas.microsoft.com/office/drawing/2014/main" id="{131BC559-B4AC-EB73-0AF0-C225846E515B}"/>
              </a:ext>
            </a:extLst>
          </p:cNvPr>
          <p:cNvSpPr>
            <a:spLocks noChangeArrowheads="1"/>
          </p:cNvSpPr>
          <p:nvPr/>
        </p:nvSpPr>
        <p:spPr bwMode="auto">
          <a:xfrm>
            <a:off x="4403133" y="2026670"/>
            <a:ext cx="4257539" cy="83404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u="sng" dirty="0">
                <a:solidFill>
                  <a:schemeClr val="tx1"/>
                </a:solidFill>
                <a:latin typeface="Calibri" panose="020F0502020204030204" pitchFamily="34" charset="0"/>
              </a:rPr>
              <a:t>ELECTRA (phase Ib; n = 27)</a:t>
            </a:r>
            <a:r>
              <a:rPr lang="en-US" altLang="en-US" sz="1800" baseline="30000" dirty="0">
                <a:solidFill>
                  <a:schemeClr val="tx1"/>
                </a:solidFill>
                <a:latin typeface="Calibri" panose="020F0502020204030204" pitchFamily="34" charset="0"/>
              </a:rPr>
              <a:t>1,2</a:t>
            </a:r>
            <a:endParaRPr lang="en-US" altLang="en-US" sz="1800"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Elacestrant</a:t>
            </a:r>
            <a:r>
              <a:rPr lang="en-US" altLang="en-US" sz="1800" b="0" dirty="0">
                <a:solidFill>
                  <a:schemeClr val="tx1"/>
                </a:solidFill>
                <a:latin typeface="Calibri" panose="020F0502020204030204" pitchFamily="34" charset="0"/>
              </a:rPr>
              <a:t> 258-345 mg QD +</a:t>
            </a: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Abemaciclib</a:t>
            </a:r>
            <a:r>
              <a:rPr lang="en-US" altLang="en-US" sz="1800" dirty="0">
                <a:solidFill>
                  <a:schemeClr val="tx1"/>
                </a:solidFill>
                <a:latin typeface="Calibri" panose="020F0502020204030204" pitchFamily="34" charset="0"/>
              </a:rPr>
              <a:t> 100-150 mg BID</a:t>
            </a:r>
            <a:endParaRPr lang="en-US" altLang="en-US" sz="1800" b="0" dirty="0">
              <a:solidFill>
                <a:schemeClr val="tx1"/>
              </a:solidFill>
              <a:latin typeface="Calibri" panose="020F0502020204030204" pitchFamily="34" charset="0"/>
            </a:endParaRPr>
          </a:p>
        </p:txBody>
      </p:sp>
      <p:sp>
        <p:nvSpPr>
          <p:cNvPr id="7" name="Rectangle 50">
            <a:extLst>
              <a:ext uri="{FF2B5EF4-FFF2-40B4-BE49-F238E27FC236}">
                <a16:creationId xmlns:a16="http://schemas.microsoft.com/office/drawing/2014/main" id="{2FA11510-2614-8C69-3DD0-382744D7EF72}"/>
              </a:ext>
            </a:extLst>
          </p:cNvPr>
          <p:cNvSpPr>
            <a:spLocks noChangeArrowheads="1"/>
          </p:cNvSpPr>
          <p:nvPr/>
        </p:nvSpPr>
        <p:spPr bwMode="auto">
          <a:xfrm>
            <a:off x="4403132" y="3098864"/>
            <a:ext cx="2775881" cy="2393304"/>
          </a:xfrm>
          <a:prstGeom prst="rect">
            <a:avLst/>
          </a:prstGeom>
          <a:solidFill>
            <a:schemeClr val="accent2"/>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1" dirty="0">
              <a:solidFill>
                <a:schemeClr val="tx1"/>
              </a:solidFill>
              <a:latin typeface="Calibri" panose="020F0502020204030204" pitchFamily="34" charset="0"/>
            </a:endParaRPr>
          </a:p>
        </p:txBody>
      </p:sp>
      <p:sp>
        <p:nvSpPr>
          <p:cNvPr id="8" name="Line 51">
            <a:extLst>
              <a:ext uri="{FF2B5EF4-FFF2-40B4-BE49-F238E27FC236}">
                <a16:creationId xmlns:a16="http://schemas.microsoft.com/office/drawing/2014/main" id="{0422B353-6DD9-8372-438F-768A41FCAF84}"/>
              </a:ext>
            </a:extLst>
          </p:cNvPr>
          <p:cNvSpPr>
            <a:spLocks noChangeShapeType="1"/>
          </p:cNvSpPr>
          <p:nvPr/>
        </p:nvSpPr>
        <p:spPr bwMode="auto">
          <a:xfrm rot="16200000">
            <a:off x="4149262" y="3996173"/>
            <a:ext cx="0" cy="50799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9" name="Line 52">
            <a:extLst>
              <a:ext uri="{FF2B5EF4-FFF2-40B4-BE49-F238E27FC236}">
                <a16:creationId xmlns:a16="http://schemas.microsoft.com/office/drawing/2014/main" id="{5D0F73C3-1F80-E7F2-A2ED-3CB9996D7D9D}"/>
              </a:ext>
            </a:extLst>
          </p:cNvPr>
          <p:cNvSpPr>
            <a:spLocks noChangeShapeType="1"/>
          </p:cNvSpPr>
          <p:nvPr/>
        </p:nvSpPr>
        <p:spPr bwMode="auto">
          <a:xfrm>
            <a:off x="3910965" y="2398492"/>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5" name="TextBox 14">
            <a:extLst>
              <a:ext uri="{FF2B5EF4-FFF2-40B4-BE49-F238E27FC236}">
                <a16:creationId xmlns:a16="http://schemas.microsoft.com/office/drawing/2014/main" id="{E223C081-3CB4-ECB1-A2A0-A9E06DE146EE}"/>
              </a:ext>
            </a:extLst>
          </p:cNvPr>
          <p:cNvSpPr txBox="1"/>
          <p:nvPr/>
        </p:nvSpPr>
        <p:spPr bwMode="auto">
          <a:xfrm>
            <a:off x="8907893" y="5482135"/>
            <a:ext cx="31362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*Prior CDK4/6i required. †No prior CDK4/6i.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‡Prior CDK4/6i allowed. </a:t>
            </a:r>
          </a:p>
        </p:txBody>
      </p:sp>
      <p:sp>
        <p:nvSpPr>
          <p:cNvPr id="10" name="Rectangle 50">
            <a:extLst>
              <a:ext uri="{FF2B5EF4-FFF2-40B4-BE49-F238E27FC236}">
                <a16:creationId xmlns:a16="http://schemas.microsoft.com/office/drawing/2014/main" id="{16A8CF60-6F76-C1C9-CC9B-5409D52B4371}"/>
              </a:ext>
            </a:extLst>
          </p:cNvPr>
          <p:cNvSpPr>
            <a:spLocks noChangeArrowheads="1"/>
          </p:cNvSpPr>
          <p:nvPr/>
        </p:nvSpPr>
        <p:spPr bwMode="auto">
          <a:xfrm>
            <a:off x="7268136" y="3106476"/>
            <a:ext cx="4531515" cy="2393304"/>
          </a:xfrm>
          <a:prstGeom prst="rect">
            <a:avLst/>
          </a:prstGeom>
          <a:solidFill>
            <a:schemeClr val="accent2"/>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u="sng" dirty="0">
                <a:solidFill>
                  <a:schemeClr val="tx1"/>
                </a:solidFill>
                <a:latin typeface="Calibri" panose="020F0502020204030204" pitchFamily="34" charset="0"/>
              </a:rPr>
              <a:t>ELEVATE (phase II, n = 310)</a:t>
            </a:r>
            <a:r>
              <a:rPr lang="en-US" altLang="en-US" sz="1800" u="sng" baseline="30000" dirty="0">
                <a:solidFill>
                  <a:schemeClr val="tx1"/>
                </a:solidFill>
                <a:latin typeface="Calibri" panose="020F0502020204030204" pitchFamily="34" charset="0"/>
              </a:rPr>
              <a:t>3,4</a:t>
            </a:r>
            <a:endParaRPr lang="en-US" altLang="en-US" sz="1800"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Elacestrant</a:t>
            </a:r>
            <a:r>
              <a:rPr lang="en-US" altLang="en-US" sz="1800" b="0" dirty="0">
                <a:solidFill>
                  <a:schemeClr val="tx1"/>
                </a:solidFill>
                <a:latin typeface="Calibri" panose="020F0502020204030204" pitchFamily="34" charset="0"/>
              </a:rPr>
              <a:t> QD +</a:t>
            </a:r>
          </a:p>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Arm A (n = 50)*: </a:t>
            </a:r>
            <a:r>
              <a:rPr lang="en-US" altLang="en-US" sz="1800" b="1" dirty="0">
                <a:solidFill>
                  <a:schemeClr val="tx1"/>
                </a:solidFill>
                <a:latin typeface="Calibri" panose="020F0502020204030204" pitchFamily="34" charset="0"/>
              </a:rPr>
              <a:t>alpelisib</a:t>
            </a:r>
          </a:p>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Arm B (n = 50)*: </a:t>
            </a:r>
            <a:r>
              <a:rPr lang="en-US" altLang="en-US" sz="1800" b="1" dirty="0">
                <a:solidFill>
                  <a:schemeClr val="tx1"/>
                </a:solidFill>
                <a:latin typeface="Calibri" panose="020F0502020204030204" pitchFamily="34" charset="0"/>
              </a:rPr>
              <a:t>everolimus</a:t>
            </a:r>
          </a:p>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Arm C (n = 60)*: </a:t>
            </a:r>
            <a:r>
              <a:rPr lang="en-US" altLang="en-US" sz="1800" b="1" dirty="0">
                <a:solidFill>
                  <a:schemeClr val="tx1"/>
                </a:solidFill>
                <a:latin typeface="Calibri" panose="020F0502020204030204" pitchFamily="34" charset="0"/>
              </a:rPr>
              <a:t>abemaciclib</a:t>
            </a:r>
            <a:r>
              <a:rPr lang="en-US" altLang="en-US" sz="1800" dirty="0">
                <a:solidFill>
                  <a:schemeClr val="tx1"/>
                </a:solidFill>
                <a:latin typeface="Calibri" panose="020F0502020204030204" pitchFamily="34" charset="0"/>
              </a:rPr>
              <a:t> or </a:t>
            </a:r>
            <a:r>
              <a:rPr lang="en-US" altLang="en-US" sz="1800" b="1" dirty="0">
                <a:solidFill>
                  <a:schemeClr val="tx1"/>
                </a:solidFill>
                <a:latin typeface="Calibri" panose="020F0502020204030204" pitchFamily="34" charset="0"/>
              </a:rPr>
              <a:t>ribociclib</a:t>
            </a:r>
          </a:p>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Arm D (n = 90)</a:t>
            </a:r>
            <a:r>
              <a:rPr lang="en-US" altLang="en-US" sz="1800" baseline="30000" dirty="0">
                <a:solidFill>
                  <a:schemeClr val="tx1"/>
                </a:solidFill>
                <a:latin typeface="Calibri" panose="020F0502020204030204" pitchFamily="34" charset="0"/>
              </a:rPr>
              <a:t>†</a:t>
            </a:r>
            <a:r>
              <a:rPr lang="en-US" altLang="en-US" sz="1800" dirty="0">
                <a:solidFill>
                  <a:schemeClr val="tx1"/>
                </a:solidFill>
                <a:latin typeface="Calibri" panose="020F0502020204030204" pitchFamily="34" charset="0"/>
              </a:rPr>
              <a:t>: </a:t>
            </a:r>
            <a:r>
              <a:rPr lang="en-US" altLang="en-US" sz="1800" b="1" dirty="0">
                <a:solidFill>
                  <a:schemeClr val="tx1"/>
                </a:solidFill>
                <a:latin typeface="Calibri" panose="020F0502020204030204" pitchFamily="34" charset="0"/>
              </a:rPr>
              <a:t>palbociclib</a:t>
            </a:r>
            <a:r>
              <a:rPr lang="en-US" altLang="en-US" sz="1800" dirty="0">
                <a:solidFill>
                  <a:schemeClr val="tx1"/>
                </a:solidFill>
                <a:latin typeface="Calibri" panose="020F0502020204030204" pitchFamily="34" charset="0"/>
              </a:rPr>
              <a:t>, </a:t>
            </a:r>
            <a:r>
              <a:rPr lang="en-US" altLang="en-US" sz="1800" b="1" dirty="0">
                <a:solidFill>
                  <a:schemeClr val="tx1"/>
                </a:solidFill>
                <a:latin typeface="Calibri" panose="020F0502020204030204" pitchFamily="34" charset="0"/>
              </a:rPr>
              <a:t>abemaciclib</a:t>
            </a:r>
            <a:r>
              <a:rPr lang="en-US" altLang="en-US" sz="1800" dirty="0">
                <a:solidFill>
                  <a:schemeClr val="tx1"/>
                </a:solidFill>
                <a:latin typeface="Calibri" panose="020F0502020204030204" pitchFamily="34" charset="0"/>
              </a:rPr>
              <a:t>, or </a:t>
            </a:r>
            <a:br>
              <a:rPr lang="en-US" altLang="en-US" sz="1800" dirty="0">
                <a:solidFill>
                  <a:schemeClr val="tx1"/>
                </a:solidFill>
                <a:latin typeface="Calibri" panose="020F0502020204030204" pitchFamily="34" charset="0"/>
              </a:rPr>
            </a:br>
            <a:r>
              <a:rPr lang="en-US" altLang="en-US" sz="1800" b="1" dirty="0">
                <a:solidFill>
                  <a:schemeClr val="tx1"/>
                </a:solidFill>
                <a:latin typeface="Calibri" panose="020F0502020204030204" pitchFamily="34" charset="0"/>
              </a:rPr>
              <a:t>ribociclib</a:t>
            </a:r>
          </a:p>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Arm E (n = 60)</a:t>
            </a:r>
            <a:r>
              <a:rPr lang="en-US" altLang="en-US" sz="1800" baseline="30000" dirty="0">
                <a:solidFill>
                  <a:schemeClr val="tx1"/>
                </a:solidFill>
                <a:latin typeface="Calibri" panose="020F0502020204030204" pitchFamily="34" charset="0"/>
              </a:rPr>
              <a:t>‡</a:t>
            </a:r>
            <a:r>
              <a:rPr lang="en-US" altLang="en-US" sz="1800" dirty="0">
                <a:solidFill>
                  <a:schemeClr val="tx1"/>
                </a:solidFill>
                <a:latin typeface="Calibri" panose="020F0502020204030204" pitchFamily="34" charset="0"/>
              </a:rPr>
              <a:t>: </a:t>
            </a:r>
            <a:r>
              <a:rPr lang="en-US" altLang="en-US" sz="1800" b="1" dirty="0">
                <a:solidFill>
                  <a:schemeClr val="tx1"/>
                </a:solidFill>
                <a:latin typeface="Calibri" panose="020F0502020204030204" pitchFamily="34" charset="0"/>
              </a:rPr>
              <a:t>capivasertib</a:t>
            </a:r>
          </a:p>
        </p:txBody>
      </p:sp>
      <p:sp>
        <p:nvSpPr>
          <p:cNvPr id="11" name="TextBox 10">
            <a:extLst>
              <a:ext uri="{FF2B5EF4-FFF2-40B4-BE49-F238E27FC236}">
                <a16:creationId xmlns:a16="http://schemas.microsoft.com/office/drawing/2014/main" id="{AD7CCAE3-660D-549F-ADB2-E6D9A0D661BA}"/>
              </a:ext>
            </a:extLst>
          </p:cNvPr>
          <p:cNvSpPr txBox="1"/>
          <p:nvPr/>
        </p:nvSpPr>
        <p:spPr bwMode="auto">
          <a:xfrm>
            <a:off x="4403132" y="3353034"/>
            <a:ext cx="282295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0"/>
              </a:spcBef>
              <a:spcAft>
                <a:spcPct val="0"/>
              </a:spcAft>
              <a:buClrTx/>
              <a:buFontTx/>
              <a:buNone/>
            </a:pPr>
            <a:r>
              <a:rPr lang="en-US" altLang="en-US" sz="1800" u="sng" dirty="0">
                <a:solidFill>
                  <a:schemeClr val="tx1"/>
                </a:solidFill>
                <a:latin typeface="Calibri" panose="020F0502020204030204" pitchFamily="34" charset="0"/>
              </a:rPr>
              <a:t>ELEVATE (phase Ib, n = 90)</a:t>
            </a:r>
            <a:r>
              <a:rPr lang="en-US" altLang="en-US" sz="1800" u="sng" baseline="30000" dirty="0">
                <a:solidFill>
                  <a:schemeClr val="tx1"/>
                </a:solidFill>
                <a:latin typeface="Calibri" panose="020F0502020204030204" pitchFamily="34" charset="0"/>
              </a:rPr>
              <a:t>3,4</a:t>
            </a:r>
            <a:endParaRPr lang="en-US" altLang="en-US" sz="1800" baseline="30000"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Elacestrant</a:t>
            </a:r>
            <a:r>
              <a:rPr lang="en-US" altLang="en-US" sz="1800" b="0" dirty="0">
                <a:solidFill>
                  <a:schemeClr val="tx1"/>
                </a:solidFill>
                <a:latin typeface="Calibri" panose="020F0502020204030204" pitchFamily="34" charset="0"/>
              </a:rPr>
              <a:t> 258 or 345 mg QD + </a:t>
            </a:r>
            <a:r>
              <a:rPr lang="en-US" altLang="en-US" sz="1800" b="1" dirty="0">
                <a:solidFill>
                  <a:schemeClr val="tx1"/>
                </a:solidFill>
                <a:latin typeface="Calibri" panose="020F0502020204030204" pitchFamily="34" charset="0"/>
              </a:rPr>
              <a:t>alpelisib</a:t>
            </a:r>
            <a:r>
              <a:rPr lang="en-US" altLang="en-US" sz="1800" dirty="0">
                <a:solidFill>
                  <a:schemeClr val="tx1"/>
                </a:solidFill>
                <a:latin typeface="Calibri" panose="020F0502020204030204" pitchFamily="34" charset="0"/>
              </a:rPr>
              <a:t>,</a:t>
            </a:r>
            <a:r>
              <a:rPr lang="en-US" altLang="en-US" sz="1800" b="1" dirty="0">
                <a:solidFill>
                  <a:schemeClr val="tx1"/>
                </a:solidFill>
                <a:latin typeface="Calibri" panose="020F0502020204030204" pitchFamily="34" charset="0"/>
              </a:rPr>
              <a:t> everolimus</a:t>
            </a:r>
            <a:r>
              <a:rPr lang="en-US" altLang="en-US" sz="1800" dirty="0">
                <a:solidFill>
                  <a:schemeClr val="tx1"/>
                </a:solidFill>
                <a:latin typeface="Calibri" panose="020F0502020204030204" pitchFamily="34" charset="0"/>
              </a:rPr>
              <a:t>,</a:t>
            </a:r>
            <a:r>
              <a:rPr lang="en-US" altLang="en-US" sz="1800" b="1" dirty="0">
                <a:solidFill>
                  <a:schemeClr val="tx1"/>
                </a:solidFill>
                <a:latin typeface="Calibri" panose="020F0502020204030204" pitchFamily="34" charset="0"/>
              </a:rPr>
              <a:t> abemaciclib</a:t>
            </a:r>
            <a:r>
              <a:rPr lang="en-US" altLang="en-US" sz="1800" dirty="0">
                <a:solidFill>
                  <a:schemeClr val="tx1"/>
                </a:solidFill>
                <a:latin typeface="Calibri" panose="020F0502020204030204" pitchFamily="34" charset="0"/>
              </a:rPr>
              <a:t>,</a:t>
            </a:r>
            <a:r>
              <a:rPr lang="en-US" altLang="en-US" sz="1800" b="1" dirty="0">
                <a:solidFill>
                  <a:schemeClr val="tx1"/>
                </a:solidFill>
                <a:latin typeface="Calibri" panose="020F0502020204030204" pitchFamily="34" charset="0"/>
              </a:rPr>
              <a:t> palbociclib</a:t>
            </a:r>
            <a:r>
              <a:rPr lang="en-US" altLang="en-US" sz="1800" dirty="0">
                <a:solidFill>
                  <a:schemeClr val="tx1"/>
                </a:solidFill>
                <a:latin typeface="Calibri" panose="020F0502020204030204" pitchFamily="34" charset="0"/>
              </a:rPr>
              <a:t>, </a:t>
            </a:r>
            <a:r>
              <a:rPr lang="en-US" altLang="en-US" sz="1800" b="1" dirty="0">
                <a:solidFill>
                  <a:schemeClr val="tx1"/>
                </a:solidFill>
                <a:latin typeface="Calibri" panose="020F0502020204030204" pitchFamily="34" charset="0"/>
              </a:rPr>
              <a:t>ribociclib</a:t>
            </a:r>
            <a:r>
              <a:rPr lang="en-US" altLang="en-US" sz="1800" dirty="0">
                <a:solidFill>
                  <a:schemeClr val="tx1"/>
                </a:solidFill>
                <a:latin typeface="Calibri" panose="020F0502020204030204" pitchFamily="34" charset="0"/>
              </a:rPr>
              <a:t>,</a:t>
            </a:r>
            <a:r>
              <a:rPr lang="en-US" altLang="en-US" sz="1800" b="1" dirty="0">
                <a:solidFill>
                  <a:schemeClr val="tx1"/>
                </a:solidFill>
                <a:latin typeface="Calibri" panose="020F0502020204030204" pitchFamily="34" charset="0"/>
              </a:rPr>
              <a:t> </a:t>
            </a:r>
            <a:r>
              <a:rPr lang="en-US" altLang="en-US" sz="1800" dirty="0">
                <a:solidFill>
                  <a:schemeClr val="tx1"/>
                </a:solidFill>
                <a:latin typeface="Calibri" panose="020F0502020204030204" pitchFamily="34" charset="0"/>
              </a:rPr>
              <a:t>or</a:t>
            </a:r>
            <a:r>
              <a:rPr lang="en-US" altLang="en-US" sz="1800" b="1" dirty="0">
                <a:solidFill>
                  <a:schemeClr val="tx1"/>
                </a:solidFill>
                <a:latin typeface="Calibri" panose="020F0502020204030204" pitchFamily="34" charset="0"/>
              </a:rPr>
              <a:t> capivasertib </a:t>
            </a:r>
            <a:r>
              <a:rPr lang="en-US" altLang="en-US" sz="1800" dirty="0">
                <a:solidFill>
                  <a:schemeClr val="tx1"/>
                </a:solidFill>
                <a:latin typeface="Calibri" panose="020F0502020204030204" pitchFamily="34" charset="0"/>
              </a:rPr>
              <a:t>at varying doses among </a:t>
            </a:r>
            <a:br>
              <a:rPr lang="en-US" altLang="en-US" sz="1800" dirty="0">
                <a:solidFill>
                  <a:schemeClr val="tx1"/>
                </a:solidFill>
                <a:latin typeface="Calibri" panose="020F0502020204030204" pitchFamily="34" charset="0"/>
              </a:rPr>
            </a:br>
            <a:r>
              <a:rPr lang="en-US" altLang="en-US" sz="1800" dirty="0">
                <a:solidFill>
                  <a:schemeClr val="tx1"/>
                </a:solidFill>
                <a:latin typeface="Calibri" panose="020F0502020204030204" pitchFamily="34" charset="0"/>
              </a:rPr>
              <a:t>3 cohorts</a:t>
            </a:r>
          </a:p>
        </p:txBody>
      </p:sp>
    </p:spTree>
    <p:extLst>
      <p:ext uri="{BB962C8B-B14F-4D97-AF65-F5344CB8AC3E}">
        <p14:creationId xmlns:p14="http://schemas.microsoft.com/office/powerpoint/2010/main" val="622814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86F3C-2AD2-F090-587F-963437AC2A32}"/>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1933D417-1F11-B543-8014-015915E43933}"/>
              </a:ext>
            </a:extLst>
          </p:cNvPr>
          <p:cNvSpPr>
            <a:spLocks noGrp="1" noChangeArrowheads="1"/>
          </p:cNvSpPr>
          <p:nvPr>
            <p:ph type="title"/>
          </p:nvPr>
        </p:nvSpPr>
        <p:spPr/>
        <p:txBody>
          <a:bodyPr/>
          <a:lstStyle/>
          <a:p>
            <a:r>
              <a:rPr lang="en-US" dirty="0"/>
              <a:t>ELECTRA and ELEVATE Pooled Analysis: Study Design</a:t>
            </a:r>
            <a:endParaRPr lang="en-US" altLang="en-US" dirty="0"/>
          </a:p>
        </p:txBody>
      </p:sp>
      <p:sp>
        <p:nvSpPr>
          <p:cNvPr id="31747" name="Rectangle 3">
            <a:extLst>
              <a:ext uri="{FF2B5EF4-FFF2-40B4-BE49-F238E27FC236}">
                <a16:creationId xmlns:a16="http://schemas.microsoft.com/office/drawing/2014/main" id="{5E127F75-2F30-BFE7-DBBB-5A10FDEAA9FF}"/>
              </a:ext>
            </a:extLst>
          </p:cNvPr>
          <p:cNvSpPr>
            <a:spLocks noGrp="1" noChangeArrowheads="1"/>
          </p:cNvSpPr>
          <p:nvPr>
            <p:ph idx="1"/>
          </p:nvPr>
        </p:nvSpPr>
        <p:spPr/>
        <p:txBody>
          <a:bodyPr/>
          <a:lstStyle/>
          <a:p>
            <a:r>
              <a:rPr lang="en-US" altLang="en-US" sz="2400" dirty="0"/>
              <a:t>International, open-label phase Ib/II dose-escalation/expansion trials</a:t>
            </a:r>
          </a:p>
        </p:txBody>
      </p:sp>
      <p:sp>
        <p:nvSpPr>
          <p:cNvPr id="4" name="Text Box 15">
            <a:extLst>
              <a:ext uri="{FF2B5EF4-FFF2-40B4-BE49-F238E27FC236}">
                <a16:creationId xmlns:a16="http://schemas.microsoft.com/office/drawing/2014/main" id="{C746AE5E-C371-8EF9-066F-0E6DCFD64CD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Rugo. SABCS 2024. Abstr PS-7-07. 2. Rugo. SABCS 2024. Abstr PS7-06.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 name="Text Box 45">
            <a:extLst>
              <a:ext uri="{FF2B5EF4-FFF2-40B4-BE49-F238E27FC236}">
                <a16:creationId xmlns:a16="http://schemas.microsoft.com/office/drawing/2014/main" id="{6CA4E84C-BFE3-9054-2476-3988B819A311}"/>
              </a:ext>
            </a:extLst>
          </p:cNvPr>
          <p:cNvSpPr txBox="1">
            <a:spLocks noChangeArrowheads="1"/>
          </p:cNvSpPr>
          <p:nvPr/>
        </p:nvSpPr>
        <p:spPr bwMode="auto">
          <a:xfrm>
            <a:off x="4272481" y="3313024"/>
            <a:ext cx="370947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i="1" dirty="0">
                <a:solidFill>
                  <a:schemeClr val="bg1"/>
                </a:solidFill>
                <a:latin typeface="Calibri" panose="020F0502020204030204" pitchFamily="34" charset="0"/>
              </a:rPr>
              <a:t>Key eligibility criteria:</a:t>
            </a:r>
          </a:p>
          <a:p>
            <a:pPr algn="ctr">
              <a:lnSpc>
                <a:spcPct val="100000"/>
              </a:lnSpc>
              <a:spcBef>
                <a:spcPct val="0"/>
              </a:spcBef>
              <a:spcAft>
                <a:spcPct val="0"/>
              </a:spcAft>
              <a:buClrTx/>
              <a:buFontTx/>
              <a:buNone/>
            </a:pPr>
            <a:r>
              <a:rPr lang="en-GB" altLang="en-US" sz="1600" dirty="0">
                <a:solidFill>
                  <a:schemeClr val="bg1"/>
                </a:solidFill>
                <a:latin typeface="Calibri" panose="020F0502020204030204" pitchFamily="34" charset="0"/>
              </a:rPr>
              <a:t>Women (pre-, peri-, or postmenopausal) and men with ER+/HER2- advanced or metastatic BC; received prior ET ±CDK4/6i (excluding abemaciclib) in metastatic setting; ECOG PS 0/1</a:t>
            </a:r>
          </a:p>
        </p:txBody>
      </p:sp>
      <p:sp>
        <p:nvSpPr>
          <p:cNvPr id="6" name="Rectangle 49">
            <a:extLst>
              <a:ext uri="{FF2B5EF4-FFF2-40B4-BE49-F238E27FC236}">
                <a16:creationId xmlns:a16="http://schemas.microsoft.com/office/drawing/2014/main" id="{7730B5DD-FBC3-7B6E-D9C7-77749F58D29F}"/>
              </a:ext>
            </a:extLst>
          </p:cNvPr>
          <p:cNvSpPr>
            <a:spLocks noChangeArrowheads="1"/>
          </p:cNvSpPr>
          <p:nvPr/>
        </p:nvSpPr>
        <p:spPr bwMode="auto">
          <a:xfrm>
            <a:off x="761591" y="2231997"/>
            <a:ext cx="4694440" cy="83404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u="sng" dirty="0">
                <a:solidFill>
                  <a:schemeClr val="tx1"/>
                </a:solidFill>
                <a:latin typeface="Calibri" panose="020F0502020204030204" pitchFamily="34" charset="0"/>
              </a:rPr>
              <a:t>ELECTRA (phase Ib, n = 27)</a:t>
            </a:r>
            <a:r>
              <a:rPr lang="en-US" altLang="en-US" sz="1800" baseline="30000" dirty="0">
                <a:solidFill>
                  <a:schemeClr val="tx1"/>
                </a:solidFill>
                <a:latin typeface="Calibri" panose="020F0502020204030204" pitchFamily="34" charset="0"/>
              </a:rPr>
              <a:t>1</a:t>
            </a:r>
            <a:endParaRPr lang="en-US" altLang="en-US" sz="1800"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Elacestrant</a:t>
            </a:r>
            <a:r>
              <a:rPr lang="en-US" altLang="en-US" sz="1800" b="0" dirty="0">
                <a:solidFill>
                  <a:schemeClr val="tx1"/>
                </a:solidFill>
                <a:latin typeface="Calibri" panose="020F0502020204030204" pitchFamily="34" charset="0"/>
              </a:rPr>
              <a:t> 258-345 mg QD +</a:t>
            </a: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Abemaciclib</a:t>
            </a:r>
            <a:r>
              <a:rPr lang="en-US" altLang="en-US" sz="1800" dirty="0">
                <a:solidFill>
                  <a:schemeClr val="tx1"/>
                </a:solidFill>
                <a:latin typeface="Calibri" panose="020F0502020204030204" pitchFamily="34" charset="0"/>
              </a:rPr>
              <a:t> 100-150 mg BID</a:t>
            </a:r>
            <a:endParaRPr lang="en-US" altLang="en-US" sz="1800" b="0" dirty="0">
              <a:solidFill>
                <a:schemeClr val="tx1"/>
              </a:solidFill>
              <a:latin typeface="Calibri" panose="020F0502020204030204" pitchFamily="34" charset="0"/>
            </a:endParaRPr>
          </a:p>
        </p:txBody>
      </p:sp>
      <p:sp>
        <p:nvSpPr>
          <p:cNvPr id="10" name="Rectangle 50">
            <a:extLst>
              <a:ext uri="{FF2B5EF4-FFF2-40B4-BE49-F238E27FC236}">
                <a16:creationId xmlns:a16="http://schemas.microsoft.com/office/drawing/2014/main" id="{BE9B7B4E-206A-859A-05FD-E2E41534D2AE}"/>
              </a:ext>
            </a:extLst>
          </p:cNvPr>
          <p:cNvSpPr>
            <a:spLocks noChangeArrowheads="1"/>
          </p:cNvSpPr>
          <p:nvPr/>
        </p:nvSpPr>
        <p:spPr bwMode="auto">
          <a:xfrm>
            <a:off x="6695041" y="2233542"/>
            <a:ext cx="4694440" cy="832502"/>
          </a:xfrm>
          <a:prstGeom prst="rect">
            <a:avLst/>
          </a:prstGeom>
          <a:solidFill>
            <a:schemeClr val="accent2"/>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u="sng" dirty="0">
                <a:solidFill>
                  <a:schemeClr val="tx1"/>
                </a:solidFill>
                <a:latin typeface="Calibri" panose="020F0502020204030204" pitchFamily="34" charset="0"/>
              </a:rPr>
              <a:t>ELEVATE (phase II, Arm C, n = 30)</a:t>
            </a:r>
            <a:r>
              <a:rPr lang="en-US" altLang="en-US" sz="1800" baseline="30000" dirty="0">
                <a:solidFill>
                  <a:schemeClr val="tx1"/>
                </a:solidFill>
                <a:latin typeface="Calibri" panose="020F0502020204030204" pitchFamily="34" charset="0"/>
              </a:rPr>
              <a:t>2</a:t>
            </a:r>
            <a:endParaRPr lang="en-US" altLang="en-US" sz="1800"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Elacestrant</a:t>
            </a:r>
            <a:r>
              <a:rPr lang="en-US" altLang="en-US" sz="1800" b="0" dirty="0">
                <a:solidFill>
                  <a:schemeClr val="tx1"/>
                </a:solidFill>
                <a:latin typeface="Calibri" panose="020F0502020204030204" pitchFamily="34" charset="0"/>
              </a:rPr>
              <a:t> 345 mg QD + </a:t>
            </a: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Abemaciclib </a:t>
            </a:r>
            <a:r>
              <a:rPr lang="en-US" altLang="en-US" sz="1800" dirty="0">
                <a:solidFill>
                  <a:schemeClr val="tx1"/>
                </a:solidFill>
                <a:latin typeface="Calibri" panose="020F0502020204030204" pitchFamily="34" charset="0"/>
              </a:rPr>
              <a:t>150 mg BID</a:t>
            </a:r>
          </a:p>
        </p:txBody>
      </p:sp>
      <p:cxnSp>
        <p:nvCxnSpPr>
          <p:cNvPr id="14" name="Straight Arrow Connector 13">
            <a:extLst>
              <a:ext uri="{FF2B5EF4-FFF2-40B4-BE49-F238E27FC236}">
                <a16:creationId xmlns:a16="http://schemas.microsoft.com/office/drawing/2014/main" id="{BF841A33-63E1-CE27-37B4-6D5028DBC202}"/>
              </a:ext>
            </a:extLst>
          </p:cNvPr>
          <p:cNvCxnSpPr/>
          <p:nvPr/>
        </p:nvCxnSpPr>
        <p:spPr bwMode="auto">
          <a:xfrm>
            <a:off x="5612947" y="2649020"/>
            <a:ext cx="806903" cy="0"/>
          </a:xfrm>
          <a:prstGeom prst="straightConnector1">
            <a:avLst/>
          </a:prstGeom>
          <a:noFill/>
          <a:ln w="2857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083BF25B-570B-7166-A4DA-5976782AEED4}"/>
              </a:ext>
            </a:extLst>
          </p:cNvPr>
          <p:cNvSpPr txBox="1"/>
          <p:nvPr/>
        </p:nvSpPr>
        <p:spPr bwMode="auto">
          <a:xfrm>
            <a:off x="5724525" y="2300727"/>
            <a:ext cx="8001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RP2D</a:t>
            </a:r>
          </a:p>
        </p:txBody>
      </p:sp>
      <p:cxnSp>
        <p:nvCxnSpPr>
          <p:cNvPr id="20" name="Straight Connector 19">
            <a:extLst>
              <a:ext uri="{FF2B5EF4-FFF2-40B4-BE49-F238E27FC236}">
                <a16:creationId xmlns:a16="http://schemas.microsoft.com/office/drawing/2014/main" id="{2A29558D-EC30-5624-AC4B-53C7960C9F3E}"/>
              </a:ext>
            </a:extLst>
          </p:cNvPr>
          <p:cNvCxnSpPr/>
          <p:nvPr/>
        </p:nvCxnSpPr>
        <p:spPr bwMode="auto">
          <a:xfrm flipH="1">
            <a:off x="2493300" y="3524250"/>
            <a:ext cx="1779181"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C6C514EA-2989-AD9B-A3E5-D17B6111CADC}"/>
              </a:ext>
            </a:extLst>
          </p:cNvPr>
          <p:cNvCxnSpPr/>
          <p:nvPr/>
        </p:nvCxnSpPr>
        <p:spPr bwMode="auto">
          <a:xfrm flipH="1">
            <a:off x="8068122" y="3533775"/>
            <a:ext cx="1779181"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Arrow Connector 22">
            <a:extLst>
              <a:ext uri="{FF2B5EF4-FFF2-40B4-BE49-F238E27FC236}">
                <a16:creationId xmlns:a16="http://schemas.microsoft.com/office/drawing/2014/main" id="{F5750D8E-6CD4-D86B-06E5-E9C13ED14B0C}"/>
              </a:ext>
            </a:extLst>
          </p:cNvPr>
          <p:cNvCxnSpPr/>
          <p:nvPr/>
        </p:nvCxnSpPr>
        <p:spPr bwMode="auto">
          <a:xfrm>
            <a:off x="2493300" y="3524250"/>
            <a:ext cx="0" cy="466725"/>
          </a:xfrm>
          <a:prstGeom prst="straightConnector1">
            <a:avLst/>
          </a:prstGeom>
          <a:noFill/>
          <a:ln w="28575" cap="flat" cmpd="sng" algn="ctr">
            <a:solidFill>
              <a:schemeClr val="bg1"/>
            </a:solidFill>
            <a:prstDash val="solid"/>
            <a:round/>
            <a:headEnd type="none" w="med" len="med"/>
            <a:tailEnd type="triangle"/>
          </a:ln>
          <a:effectLst/>
        </p:spPr>
      </p:cxnSp>
      <p:cxnSp>
        <p:nvCxnSpPr>
          <p:cNvPr id="24" name="Straight Arrow Connector 23">
            <a:extLst>
              <a:ext uri="{FF2B5EF4-FFF2-40B4-BE49-F238E27FC236}">
                <a16:creationId xmlns:a16="http://schemas.microsoft.com/office/drawing/2014/main" id="{07C793E8-0868-8886-CDA8-F322DA204609}"/>
              </a:ext>
            </a:extLst>
          </p:cNvPr>
          <p:cNvCxnSpPr/>
          <p:nvPr/>
        </p:nvCxnSpPr>
        <p:spPr bwMode="auto">
          <a:xfrm>
            <a:off x="9847303" y="3533775"/>
            <a:ext cx="0" cy="466725"/>
          </a:xfrm>
          <a:prstGeom prst="straightConnector1">
            <a:avLst/>
          </a:prstGeom>
          <a:noFill/>
          <a:ln w="28575" cap="flat" cmpd="sng" algn="ctr">
            <a:solidFill>
              <a:schemeClr val="bg1"/>
            </a:solidFill>
            <a:prstDash val="solid"/>
            <a:round/>
            <a:headEnd type="none" w="med" len="med"/>
            <a:tailEnd type="triangle"/>
          </a:ln>
          <a:effectLst/>
        </p:spPr>
      </p:cxnSp>
      <p:sp>
        <p:nvSpPr>
          <p:cNvPr id="25" name="TextBox 24">
            <a:extLst>
              <a:ext uri="{FF2B5EF4-FFF2-40B4-BE49-F238E27FC236}">
                <a16:creationId xmlns:a16="http://schemas.microsoft.com/office/drawing/2014/main" id="{F9DF0C47-C402-0875-D1AE-D2184E07E1F0}"/>
              </a:ext>
            </a:extLst>
          </p:cNvPr>
          <p:cNvSpPr txBox="1"/>
          <p:nvPr/>
        </p:nvSpPr>
        <p:spPr bwMode="auto">
          <a:xfrm>
            <a:off x="709796" y="4060066"/>
            <a:ext cx="375495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0"/>
              </a:spcBef>
              <a:spcAft>
                <a:spcPct val="0"/>
              </a:spcAft>
              <a:buClrTx/>
              <a:buFontTx/>
              <a:buNone/>
            </a:pPr>
            <a:r>
              <a:rPr lang="en-GB" altLang="en-US" sz="1600" i="1" dirty="0">
                <a:solidFill>
                  <a:schemeClr val="bg1"/>
                </a:solidFill>
                <a:latin typeface="Calibri" panose="020F0502020204030204" pitchFamily="34" charset="0"/>
              </a:rPr>
              <a:t>Additional eligibility criteria:</a:t>
            </a:r>
          </a:p>
          <a:p>
            <a:pPr algn="ctr">
              <a:lnSpc>
                <a:spcPct val="100000"/>
              </a:lnSpc>
              <a:spcBef>
                <a:spcPct val="0"/>
              </a:spcBef>
              <a:spcAft>
                <a:spcPct val="0"/>
              </a:spcAft>
              <a:buClrTx/>
              <a:buNone/>
            </a:pPr>
            <a:r>
              <a:rPr lang="en-GB" altLang="en-US" sz="1600" dirty="0">
                <a:solidFill>
                  <a:schemeClr val="bg1"/>
                </a:solidFill>
                <a:latin typeface="Calibri" panose="020F0502020204030204" pitchFamily="34" charset="0"/>
              </a:rPr>
              <a:t>≥1 line prior ET ± CDK4/6i (excluding abemaciclib) in advanced setting; ≤2 lines chemotherapy allowed; brain mets not required</a:t>
            </a:r>
            <a:endParaRPr lang="en-US" sz="1600" b="0" dirty="0">
              <a:solidFill>
                <a:schemeClr val="bg1"/>
              </a:solidFill>
              <a:latin typeface="Calibri" panose="020F0502020204030204" pitchFamily="34" charset="0"/>
            </a:endParaRPr>
          </a:p>
        </p:txBody>
      </p:sp>
      <p:sp>
        <p:nvSpPr>
          <p:cNvPr id="26" name="TextBox 25">
            <a:extLst>
              <a:ext uri="{FF2B5EF4-FFF2-40B4-BE49-F238E27FC236}">
                <a16:creationId xmlns:a16="http://schemas.microsoft.com/office/drawing/2014/main" id="{6A443861-AAAC-87E4-6A96-9C1A064986C0}"/>
              </a:ext>
            </a:extLst>
          </p:cNvPr>
          <p:cNvSpPr txBox="1"/>
          <p:nvPr/>
        </p:nvSpPr>
        <p:spPr bwMode="auto">
          <a:xfrm>
            <a:off x="7829164" y="4037127"/>
            <a:ext cx="386393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0"/>
              </a:spcBef>
              <a:spcAft>
                <a:spcPct val="0"/>
              </a:spcAft>
              <a:buClrTx/>
              <a:buFontTx/>
              <a:buNone/>
            </a:pPr>
            <a:r>
              <a:rPr lang="en-GB" altLang="en-US" sz="1600" i="1" dirty="0">
                <a:solidFill>
                  <a:schemeClr val="bg1"/>
                </a:solidFill>
                <a:latin typeface="Calibri" panose="020F0502020204030204" pitchFamily="34" charset="0"/>
              </a:rPr>
              <a:t>Additional eligibility criteria:</a:t>
            </a:r>
          </a:p>
          <a:p>
            <a:pPr algn="ctr">
              <a:lnSpc>
                <a:spcPct val="100000"/>
              </a:lnSpc>
              <a:spcBef>
                <a:spcPct val="0"/>
              </a:spcBef>
              <a:spcAft>
                <a:spcPct val="0"/>
              </a:spcAft>
              <a:buClrTx/>
              <a:buFontTx/>
              <a:buNone/>
            </a:pPr>
            <a:r>
              <a:rPr lang="en-GB" altLang="en-US" sz="1600" dirty="0">
                <a:solidFill>
                  <a:schemeClr val="bg1"/>
                </a:solidFill>
                <a:latin typeface="Calibri" panose="020F0502020204030204" pitchFamily="34" charset="0"/>
              </a:rPr>
              <a:t>1-2 lines prior ET + CDK4/6i (excluding abemaciclib) in advanced setting; no prior chemotherapy</a:t>
            </a:r>
          </a:p>
        </p:txBody>
      </p:sp>
    </p:spTree>
    <p:extLst>
      <p:ext uri="{BB962C8B-B14F-4D97-AF65-F5344CB8AC3E}">
        <p14:creationId xmlns:p14="http://schemas.microsoft.com/office/powerpoint/2010/main" val="3894427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1E89B-726C-ED3A-66E0-B5FA56E949CF}"/>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B886036E-FD03-785F-6E7F-92C849B98E5A}"/>
              </a:ext>
            </a:extLst>
          </p:cNvPr>
          <p:cNvSpPr>
            <a:spLocks noGrp="1" noChangeArrowheads="1"/>
          </p:cNvSpPr>
          <p:nvPr>
            <p:ph type="title"/>
          </p:nvPr>
        </p:nvSpPr>
        <p:spPr/>
        <p:txBody>
          <a:bodyPr/>
          <a:lstStyle/>
          <a:p>
            <a:r>
              <a:rPr lang="en-US" dirty="0"/>
              <a:t>ELECTRA and ELEVATE Pooled Analysis: </a:t>
            </a:r>
            <a:br>
              <a:rPr lang="en-US" dirty="0"/>
            </a:br>
            <a:r>
              <a:rPr lang="en-US" dirty="0"/>
              <a:t>Baseline Characteristics</a:t>
            </a:r>
            <a:endParaRPr lang="en-US" altLang="en-US" dirty="0"/>
          </a:p>
        </p:txBody>
      </p:sp>
      <p:sp>
        <p:nvSpPr>
          <p:cNvPr id="4" name="Text Box 15">
            <a:extLst>
              <a:ext uri="{FF2B5EF4-FFF2-40B4-BE49-F238E27FC236}">
                <a16:creationId xmlns:a16="http://schemas.microsoft.com/office/drawing/2014/main" id="{74019593-5733-877A-149C-382EF371602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SABCS 2024. Abstr PS-7-07.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2A814424-4284-A2B1-3CA4-E15B8A073B3A}"/>
              </a:ext>
            </a:extLst>
          </p:cNvPr>
          <p:cNvGraphicFramePr>
            <a:graphicFrameLocks noGrp="1"/>
          </p:cNvGraphicFramePr>
          <p:nvPr>
            <p:extLst>
              <p:ext uri="{D42A27DB-BD31-4B8C-83A1-F6EECF244321}">
                <p14:modId xmlns:p14="http://schemas.microsoft.com/office/powerpoint/2010/main" val="3141071808"/>
              </p:ext>
            </p:extLst>
          </p:nvPr>
        </p:nvGraphicFramePr>
        <p:xfrm>
          <a:off x="520700" y="1393342"/>
          <a:ext cx="11255696" cy="4800728"/>
        </p:xfrm>
        <a:graphic>
          <a:graphicData uri="http://schemas.openxmlformats.org/drawingml/2006/table">
            <a:tbl>
              <a:tblPr/>
              <a:tblGrid>
                <a:gridCol w="22909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1647825">
                  <a:extLst>
                    <a:ext uri="{9D8B030D-6E8A-4147-A177-3AD203B41FA5}">
                      <a16:colId xmlns:a16="http://schemas.microsoft.com/office/drawing/2014/main" val="1331489055"/>
                    </a:ext>
                  </a:extLst>
                </a:gridCol>
                <a:gridCol w="1763896">
                  <a:extLst>
                    <a:ext uri="{9D8B030D-6E8A-4147-A177-3AD203B41FA5}">
                      <a16:colId xmlns:a16="http://schemas.microsoft.com/office/drawing/2014/main" val="2405104614"/>
                    </a:ext>
                  </a:extLst>
                </a:gridCol>
                <a:gridCol w="1781175">
                  <a:extLst>
                    <a:ext uri="{9D8B030D-6E8A-4147-A177-3AD203B41FA5}">
                      <a16:colId xmlns:a16="http://schemas.microsoft.com/office/drawing/2014/main" val="1661756820"/>
                    </a:ext>
                  </a:extLst>
                </a:gridCol>
                <a:gridCol w="2095500">
                  <a:extLst>
                    <a:ext uri="{9D8B030D-6E8A-4147-A177-3AD203B41FA5}">
                      <a16:colId xmlns:a16="http://schemas.microsoft.com/office/drawing/2014/main" val="20002"/>
                    </a:ext>
                  </a:extLst>
                </a:gridCol>
              </a:tblGrid>
              <a:tr h="21368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Parameter,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sng" strike="noStrike" cap="none" normalizeH="0" baseline="0" dirty="0">
                          <a:ln>
                            <a:noFill/>
                          </a:ln>
                          <a:solidFill>
                            <a:schemeClr val="tx1"/>
                          </a:solidFill>
                          <a:effectLst/>
                          <a:latin typeface="Calibri" panose="020F0502020204030204" pitchFamily="34" charset="0"/>
                        </a:rPr>
                        <a:t>ELECTRA Cohort 1 </a:t>
                      </a:r>
                      <a:br>
                        <a:rPr kumimoji="0" lang="en-US" sz="1200" b="1" i="0" u="sng"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 258 mg QD +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A 100 mg BID (n = 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sng" strike="noStrike" cap="none" normalizeH="0" baseline="0" dirty="0">
                          <a:ln>
                            <a:noFill/>
                          </a:ln>
                          <a:solidFill>
                            <a:schemeClr val="tx1"/>
                          </a:solidFill>
                          <a:effectLst/>
                          <a:latin typeface="Calibri" panose="020F0502020204030204" pitchFamily="34" charset="0"/>
                        </a:rPr>
                        <a:t>ELECTRA Cohort 2</a:t>
                      </a:r>
                      <a:br>
                        <a:rPr kumimoji="0" lang="en-US" sz="1200" b="1" i="0" u="sng"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 345 mg QD +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A 100 mg BID (n =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sng" strike="noStrike" cap="none" normalizeH="0" baseline="0" dirty="0">
                          <a:ln>
                            <a:noFill/>
                          </a:ln>
                          <a:solidFill>
                            <a:schemeClr val="tx1"/>
                          </a:solidFill>
                          <a:effectLst/>
                          <a:latin typeface="Calibri" panose="020F0502020204030204" pitchFamily="34" charset="0"/>
                        </a:rPr>
                        <a:t>ELECTRA Cohort 3 RP2D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 345 mg QD +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A 150 mg BID (n =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sng" strike="noStrike" cap="none" normalizeH="0" baseline="0" dirty="0">
                          <a:ln>
                            <a:noFill/>
                          </a:ln>
                          <a:solidFill>
                            <a:schemeClr val="tx1"/>
                          </a:solidFill>
                          <a:effectLst/>
                          <a:latin typeface="Calibri" panose="020F0502020204030204" pitchFamily="34" charset="0"/>
                        </a:rPr>
                        <a:t>ELEVATE Arm C</a:t>
                      </a:r>
                      <a:br>
                        <a:rPr kumimoji="0" lang="en-US" sz="1200" b="1" i="0" u="sng"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 345 mg QD +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A 150 mg BID (n =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200" b="1" i="0" u="sng" strike="noStrike" cap="none" normalizeH="0" baseline="0" dirty="0">
                          <a:ln>
                            <a:noFill/>
                          </a:ln>
                          <a:solidFill>
                            <a:schemeClr val="tx1"/>
                          </a:solidFill>
                          <a:effectLst/>
                          <a:latin typeface="Calibri" panose="020F0502020204030204" pitchFamily="34" charset="0"/>
                        </a:rPr>
                        <a:t>ELECTRA Cohort 3 + </a:t>
                      </a:r>
                      <a:br>
                        <a:rPr kumimoji="0" lang="en-US" sz="1200" b="1" i="0" u="sng" strike="noStrike" cap="none" normalizeH="0" baseline="0" dirty="0">
                          <a:ln>
                            <a:noFill/>
                          </a:ln>
                          <a:solidFill>
                            <a:schemeClr val="tx1"/>
                          </a:solidFill>
                          <a:effectLst/>
                          <a:latin typeface="Calibri" panose="020F0502020204030204" pitchFamily="34" charset="0"/>
                        </a:rPr>
                      </a:br>
                      <a:r>
                        <a:rPr kumimoji="0" lang="en-US" sz="1200" b="1" i="0" u="sng" strike="noStrike" cap="none" normalizeH="0" baseline="0" dirty="0">
                          <a:ln>
                            <a:noFill/>
                          </a:ln>
                          <a:solidFill>
                            <a:schemeClr val="tx1"/>
                          </a:solidFill>
                          <a:effectLst/>
                          <a:latin typeface="Calibri" panose="020F0502020204030204" pitchFamily="34" charset="0"/>
                        </a:rPr>
                        <a:t>ELEVATE Arm C (n = 42)</a:t>
                      </a:r>
                      <a:br>
                        <a:rPr kumimoji="0" lang="en-US" sz="1200" b="1" i="0" u="sng"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 345 mg QD + A 150 mg BID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43 (32-67)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51 (41-71)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54 (48-74)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61 (29-84)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60 (29-84)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30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42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ECOG PS, n (%)</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(63)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(57)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 (58)</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 (67)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1"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27 (64)</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15 (36)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Metastatic site, n (%)</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Visceral</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Brain</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Liver</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Lung</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Bone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(75)</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(63)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(86)</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(43)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(71)</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 (67)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 (67)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(25)</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22 (73)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endParaRPr kumimoji="0" lang="en-US" sz="1200" b="0" i="0" u="none" strike="noStrike" cap="none" normalizeH="0" baseline="0" dirty="0">
                        <a:ln>
                          <a:noFill/>
                        </a:ln>
                        <a:solidFill>
                          <a:schemeClr val="bg2">
                            <a:lumMod val="10000"/>
                          </a:schemeClr>
                        </a:solidFill>
                        <a:effectLst/>
                        <a:highlight>
                          <a:srgbClr val="FFFF00"/>
                        </a:highligh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(30)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 (27)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14 (47)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1"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30 (71)</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17 (41)</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11 (26)</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20 (48)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Mutations, n (%)</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ESR1</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PIK3CA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2/5 (40)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2/7 (29)</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3/7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7/12 (58)</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2/12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14/28 (50)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9/28 (32)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1"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21/40 (53)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11/40 (28)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1329952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Primary endocrine resistance, </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5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52028077"/>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Prior LOTs, median n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1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701785"/>
                  </a:ext>
                </a:extLst>
              </a:tr>
            </a:tbl>
          </a:graphicData>
        </a:graphic>
      </p:graphicFrame>
      <p:sp>
        <p:nvSpPr>
          <p:cNvPr id="3" name="TextBox 2">
            <a:extLst>
              <a:ext uri="{FF2B5EF4-FFF2-40B4-BE49-F238E27FC236}">
                <a16:creationId xmlns:a16="http://schemas.microsoft.com/office/drawing/2014/main" id="{92BE5448-AD03-2C73-E130-C8E43DF819B1}"/>
              </a:ext>
            </a:extLst>
          </p:cNvPr>
          <p:cNvSpPr txBox="1"/>
          <p:nvPr/>
        </p:nvSpPr>
        <p:spPr bwMode="auto">
          <a:xfrm>
            <a:off x="10171175" y="915643"/>
            <a:ext cx="11168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Pooled Analysis</a:t>
            </a:r>
          </a:p>
        </p:txBody>
      </p:sp>
    </p:spTree>
    <p:extLst>
      <p:ext uri="{BB962C8B-B14F-4D97-AF65-F5344CB8AC3E}">
        <p14:creationId xmlns:p14="http://schemas.microsoft.com/office/powerpoint/2010/main" val="2519964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45F47-29D3-7B15-D13C-BFF0466BB012}"/>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ABA7235E-C7F1-CFC4-859B-F92F49FE69C2}"/>
              </a:ext>
            </a:extLst>
          </p:cNvPr>
          <p:cNvSpPr>
            <a:spLocks noGrp="1" noChangeArrowheads="1"/>
          </p:cNvSpPr>
          <p:nvPr>
            <p:ph type="title"/>
          </p:nvPr>
        </p:nvSpPr>
        <p:spPr/>
        <p:txBody>
          <a:bodyPr/>
          <a:lstStyle/>
          <a:p>
            <a:r>
              <a:rPr lang="en-US" dirty="0"/>
              <a:t>ELECTRA and ELEVATE Pooled Analysis: </a:t>
            </a:r>
            <a:br>
              <a:rPr lang="en-US" dirty="0"/>
            </a:br>
            <a:r>
              <a:rPr lang="en-US" dirty="0"/>
              <a:t>Baseline Characteristics (cont’d)</a:t>
            </a:r>
            <a:endParaRPr lang="en-US" altLang="en-US" dirty="0"/>
          </a:p>
        </p:txBody>
      </p:sp>
      <p:sp>
        <p:nvSpPr>
          <p:cNvPr id="4" name="Text Box 15">
            <a:extLst>
              <a:ext uri="{FF2B5EF4-FFF2-40B4-BE49-F238E27FC236}">
                <a16:creationId xmlns:a16="http://schemas.microsoft.com/office/drawing/2014/main" id="{2EEE9BFD-FF45-08FB-0578-814C6FC00FE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SABCS 2024. Abstr PS-7-07.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86DC84C5-4E9E-FA3E-1F57-336A7E32EBCD}"/>
              </a:ext>
            </a:extLst>
          </p:cNvPr>
          <p:cNvSpPr txBox="1"/>
          <p:nvPr/>
        </p:nvSpPr>
        <p:spPr bwMode="auto">
          <a:xfrm>
            <a:off x="10159256" y="936260"/>
            <a:ext cx="11168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Pooled Analysis</a:t>
            </a:r>
          </a:p>
        </p:txBody>
      </p:sp>
      <p:graphicFrame>
        <p:nvGraphicFramePr>
          <p:cNvPr id="6" name="Group 32">
            <a:extLst>
              <a:ext uri="{FF2B5EF4-FFF2-40B4-BE49-F238E27FC236}">
                <a16:creationId xmlns:a16="http://schemas.microsoft.com/office/drawing/2014/main" id="{2C9132B7-18ED-8C9E-03CE-5AF620227C1B}"/>
              </a:ext>
            </a:extLst>
          </p:cNvPr>
          <p:cNvGraphicFramePr>
            <a:graphicFrameLocks noGrp="1"/>
          </p:cNvGraphicFramePr>
          <p:nvPr>
            <p:extLst>
              <p:ext uri="{D42A27DB-BD31-4B8C-83A1-F6EECF244321}">
                <p14:modId xmlns:p14="http://schemas.microsoft.com/office/powerpoint/2010/main" val="898844395"/>
              </p:ext>
            </p:extLst>
          </p:nvPr>
        </p:nvGraphicFramePr>
        <p:xfrm>
          <a:off x="520700" y="1443595"/>
          <a:ext cx="11255696" cy="4724480"/>
        </p:xfrm>
        <a:graphic>
          <a:graphicData uri="http://schemas.openxmlformats.org/drawingml/2006/table">
            <a:tbl>
              <a:tblPr/>
              <a:tblGrid>
                <a:gridCol w="22909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1647825">
                  <a:extLst>
                    <a:ext uri="{9D8B030D-6E8A-4147-A177-3AD203B41FA5}">
                      <a16:colId xmlns:a16="http://schemas.microsoft.com/office/drawing/2014/main" val="1331489055"/>
                    </a:ext>
                  </a:extLst>
                </a:gridCol>
                <a:gridCol w="1763896">
                  <a:extLst>
                    <a:ext uri="{9D8B030D-6E8A-4147-A177-3AD203B41FA5}">
                      <a16:colId xmlns:a16="http://schemas.microsoft.com/office/drawing/2014/main" val="2405104614"/>
                    </a:ext>
                  </a:extLst>
                </a:gridCol>
                <a:gridCol w="1781175">
                  <a:extLst>
                    <a:ext uri="{9D8B030D-6E8A-4147-A177-3AD203B41FA5}">
                      <a16:colId xmlns:a16="http://schemas.microsoft.com/office/drawing/2014/main" val="1661756820"/>
                    </a:ext>
                  </a:extLst>
                </a:gridCol>
                <a:gridCol w="2095500">
                  <a:extLst>
                    <a:ext uri="{9D8B030D-6E8A-4147-A177-3AD203B41FA5}">
                      <a16:colId xmlns:a16="http://schemas.microsoft.com/office/drawing/2014/main" val="20002"/>
                    </a:ext>
                  </a:extLst>
                </a:gridCol>
              </a:tblGrid>
              <a:tr h="21368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Parameter,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sng" strike="noStrike" cap="none" normalizeH="0" baseline="0" dirty="0">
                          <a:ln>
                            <a:noFill/>
                          </a:ln>
                          <a:solidFill>
                            <a:schemeClr val="tx1"/>
                          </a:solidFill>
                          <a:effectLst/>
                          <a:latin typeface="Calibri" panose="020F0502020204030204" pitchFamily="34" charset="0"/>
                        </a:rPr>
                        <a:t>ELECTRA Cohort 1 </a:t>
                      </a:r>
                      <a:br>
                        <a:rPr kumimoji="0" lang="en-US" sz="1200" b="1" i="0" u="sng"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 258 mg QD +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A 100 mg BID (n = 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sng" strike="noStrike" cap="none" normalizeH="0" baseline="0" dirty="0">
                          <a:ln>
                            <a:noFill/>
                          </a:ln>
                          <a:solidFill>
                            <a:schemeClr val="tx1"/>
                          </a:solidFill>
                          <a:effectLst/>
                          <a:latin typeface="Calibri" panose="020F0502020204030204" pitchFamily="34" charset="0"/>
                        </a:rPr>
                        <a:t>ELECTRA Cohort 2</a:t>
                      </a:r>
                      <a:br>
                        <a:rPr kumimoji="0" lang="en-US" sz="1200" b="1" i="0" u="sng"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 345 mg QD +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A 100 mg BID (n =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sng" strike="noStrike" cap="none" normalizeH="0" baseline="0" dirty="0">
                          <a:ln>
                            <a:noFill/>
                          </a:ln>
                          <a:solidFill>
                            <a:schemeClr val="tx1"/>
                          </a:solidFill>
                          <a:effectLst/>
                          <a:latin typeface="Calibri" panose="020F0502020204030204" pitchFamily="34" charset="0"/>
                        </a:rPr>
                        <a:t>ELECTRA Cohort 3 RP2D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 345 mg QD +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A 150 mg BID (n =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sng" strike="noStrike" cap="none" normalizeH="0" baseline="0" dirty="0">
                          <a:ln>
                            <a:noFill/>
                          </a:ln>
                          <a:solidFill>
                            <a:schemeClr val="tx1"/>
                          </a:solidFill>
                          <a:effectLst/>
                          <a:latin typeface="Calibri" panose="020F0502020204030204" pitchFamily="34" charset="0"/>
                        </a:rPr>
                        <a:t>ELEVATE Arm C</a:t>
                      </a:r>
                      <a:br>
                        <a:rPr kumimoji="0" lang="en-US" sz="1200" b="1" i="0" u="sng"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 345 mg QD +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A 150 mg BID (n =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200" b="1" i="0" u="sng" strike="noStrike" cap="none" normalizeH="0" baseline="0" dirty="0">
                          <a:ln>
                            <a:noFill/>
                          </a:ln>
                          <a:solidFill>
                            <a:schemeClr val="tx1"/>
                          </a:solidFill>
                          <a:effectLst/>
                          <a:latin typeface="Calibri" panose="020F0502020204030204" pitchFamily="34" charset="0"/>
                        </a:rPr>
                        <a:t>ELECTRA Cohort 3 + </a:t>
                      </a:r>
                      <a:br>
                        <a:rPr kumimoji="0" lang="en-US" sz="1200" b="1" i="0" u="sng" strike="noStrike" cap="none" normalizeH="0" baseline="0" dirty="0">
                          <a:ln>
                            <a:noFill/>
                          </a:ln>
                          <a:solidFill>
                            <a:schemeClr val="tx1"/>
                          </a:solidFill>
                          <a:effectLst/>
                          <a:latin typeface="Calibri" panose="020F0502020204030204" pitchFamily="34" charset="0"/>
                        </a:rPr>
                      </a:br>
                      <a:r>
                        <a:rPr kumimoji="0" lang="en-US" sz="1200" b="1" i="0" u="sng" strike="noStrike" cap="none" normalizeH="0" baseline="0" dirty="0">
                          <a:ln>
                            <a:noFill/>
                          </a:ln>
                          <a:solidFill>
                            <a:schemeClr val="tx1"/>
                          </a:solidFill>
                          <a:effectLst/>
                          <a:latin typeface="Calibri" panose="020F0502020204030204" pitchFamily="34" charset="0"/>
                        </a:rPr>
                        <a:t>ELEVATE Arm C (n = 42)</a:t>
                      </a:r>
                      <a:br>
                        <a:rPr kumimoji="0" lang="en-US" sz="1200" b="1" i="0" u="sng"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 345 mg QD + A 150 mg BID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Prior CDK4/6i</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Palbociclib</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Ribociclib</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Palbociclib + ribociclib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(63)</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(38)</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(25)</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 (100)</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(71)</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(29)</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 (100)</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(42)</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(50)</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30 (100)</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(60)</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 (37)</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42 (100)</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23 (55)</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17 (40)</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2 (5)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39101637"/>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Prior lines ET</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(38)</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(38)</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(43)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(43)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(42)</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(50)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25 (83)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(17)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1"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30 (71)</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11 (26)</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1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89620385"/>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Type of prior ET</a:t>
                      </a:r>
                    </a:p>
                    <a:p>
                      <a:pPr marL="171450" marR="0" lvl="0" indent="-1714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Fulvestrant</a:t>
                      </a:r>
                    </a:p>
                    <a:p>
                      <a:pPr marL="171450" marR="0" lvl="0" indent="-1714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AI</a:t>
                      </a:r>
                    </a:p>
                    <a:p>
                      <a:pPr marL="171450" marR="0" lvl="0" indent="-1714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Tamoxifen</a:t>
                      </a:r>
                    </a:p>
                    <a:p>
                      <a:pPr marL="171450" marR="0" lvl="0" indent="-1714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Tamoxifen/AI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(63)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(38)</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(71)</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(71)</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(29)</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(75)</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(75)</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(17)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13 (43)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21 (70)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1"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22 (52)</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30 (71)</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3 (7)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2 (5)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5454008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Prior lines CT</a:t>
                      </a:r>
                    </a:p>
                    <a:p>
                      <a:pPr marL="171450" marR="0" lvl="0" indent="-1714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171450" marR="0" lvl="0" indent="-1714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a:t>
                      </a:r>
                    </a:p>
                    <a:p>
                      <a:pPr marL="171450" marR="0" lvl="0" indent="-1714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(63)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(38)</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(43)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(57)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(42)</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(50)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30 (100)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1"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35 (83)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6 (14)</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bg2">
                              <a:lumMod val="10000"/>
                            </a:schemeClr>
                          </a:solidFill>
                          <a:effectLst/>
                          <a:latin typeface="Calibri" panose="020F0502020204030204" pitchFamily="34" charset="0"/>
                        </a:rPr>
                        <a:t>1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63024504"/>
                  </a:ext>
                </a:extLst>
              </a:tr>
            </a:tbl>
          </a:graphicData>
        </a:graphic>
      </p:graphicFrame>
    </p:spTree>
    <p:extLst>
      <p:ext uri="{BB962C8B-B14F-4D97-AF65-F5344CB8AC3E}">
        <p14:creationId xmlns:p14="http://schemas.microsoft.com/office/powerpoint/2010/main" val="2445523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D29D0-9045-1071-C3C7-45DA618E8D7A}"/>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4A2DCB4C-1448-5927-0FD5-410E4B7CFC80}"/>
              </a:ext>
            </a:extLst>
          </p:cNvPr>
          <p:cNvSpPr>
            <a:spLocks noGrp="1" noChangeArrowheads="1"/>
          </p:cNvSpPr>
          <p:nvPr>
            <p:ph type="title"/>
          </p:nvPr>
        </p:nvSpPr>
        <p:spPr/>
        <p:txBody>
          <a:bodyPr/>
          <a:lstStyle/>
          <a:p>
            <a:r>
              <a:rPr lang="en-US" dirty="0"/>
              <a:t>ELECTRA and ELEVATE Pooled Analysis: Efficacy</a:t>
            </a:r>
            <a:endParaRPr lang="en-US" altLang="en-US" dirty="0"/>
          </a:p>
        </p:txBody>
      </p:sp>
      <p:sp>
        <p:nvSpPr>
          <p:cNvPr id="4" name="Text Box 15">
            <a:extLst>
              <a:ext uri="{FF2B5EF4-FFF2-40B4-BE49-F238E27FC236}">
                <a16:creationId xmlns:a16="http://schemas.microsoft.com/office/drawing/2014/main" id="{D83B3B25-56BC-64CE-F5E1-4712550B5EB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SABCS 2024. Abstr PS-7-07.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4C2135DF-302E-1159-A2BE-910244A63A22}"/>
              </a:ext>
            </a:extLst>
          </p:cNvPr>
          <p:cNvGraphicFramePr>
            <a:graphicFrameLocks noGrp="1"/>
          </p:cNvGraphicFramePr>
          <p:nvPr>
            <p:extLst>
              <p:ext uri="{D42A27DB-BD31-4B8C-83A1-F6EECF244321}">
                <p14:modId xmlns:p14="http://schemas.microsoft.com/office/powerpoint/2010/main" val="710045988"/>
              </p:ext>
            </p:extLst>
          </p:nvPr>
        </p:nvGraphicFramePr>
        <p:xfrm>
          <a:off x="357050" y="1331433"/>
          <a:ext cx="11422199" cy="2962704"/>
        </p:xfrm>
        <a:graphic>
          <a:graphicData uri="http://schemas.openxmlformats.org/drawingml/2006/table">
            <a:tbl>
              <a:tblPr/>
              <a:tblGrid>
                <a:gridCol w="2319475">
                  <a:extLst>
                    <a:ext uri="{9D8B030D-6E8A-4147-A177-3AD203B41FA5}">
                      <a16:colId xmlns:a16="http://schemas.microsoft.com/office/drawing/2014/main" val="20000"/>
                    </a:ext>
                  </a:extLst>
                </a:gridCol>
                <a:gridCol w="1666875">
                  <a:extLst>
                    <a:ext uri="{9D8B030D-6E8A-4147-A177-3AD203B41FA5}">
                      <a16:colId xmlns:a16="http://schemas.microsoft.com/office/drawing/2014/main" val="20001"/>
                    </a:ext>
                  </a:extLst>
                </a:gridCol>
                <a:gridCol w="1657350">
                  <a:extLst>
                    <a:ext uri="{9D8B030D-6E8A-4147-A177-3AD203B41FA5}">
                      <a16:colId xmlns:a16="http://schemas.microsoft.com/office/drawing/2014/main" val="1331489055"/>
                    </a:ext>
                  </a:extLst>
                </a:gridCol>
                <a:gridCol w="2045970">
                  <a:extLst>
                    <a:ext uri="{9D8B030D-6E8A-4147-A177-3AD203B41FA5}">
                      <a16:colId xmlns:a16="http://schemas.microsoft.com/office/drawing/2014/main" val="2405104614"/>
                    </a:ext>
                  </a:extLst>
                </a:gridCol>
                <a:gridCol w="1789611">
                  <a:extLst>
                    <a:ext uri="{9D8B030D-6E8A-4147-A177-3AD203B41FA5}">
                      <a16:colId xmlns:a16="http://schemas.microsoft.com/office/drawing/2014/main" val="1661756820"/>
                    </a:ext>
                  </a:extLst>
                </a:gridCol>
                <a:gridCol w="1942918">
                  <a:extLst>
                    <a:ext uri="{9D8B030D-6E8A-4147-A177-3AD203B41FA5}">
                      <a16:colId xmlns:a16="http://schemas.microsoft.com/office/drawing/2014/main" val="20002"/>
                    </a:ext>
                  </a:extLst>
                </a:gridCol>
              </a:tblGrid>
              <a:tr h="614868">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Response,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sng" strike="noStrike" cap="none" normalizeH="0" baseline="0" dirty="0">
                          <a:ln>
                            <a:noFill/>
                          </a:ln>
                          <a:solidFill>
                            <a:schemeClr val="tx1"/>
                          </a:solidFill>
                          <a:effectLst/>
                          <a:latin typeface="Calibri" panose="020F0502020204030204" pitchFamily="34" charset="0"/>
                        </a:rPr>
                        <a:t>ELECTRA Cohort 1 </a:t>
                      </a:r>
                      <a:br>
                        <a:rPr kumimoji="0" lang="en-US" sz="1400" b="1" i="0" u="sng"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 258 mg QD +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A 100 mg BID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sng" strike="noStrike" cap="none" normalizeH="0" baseline="0" dirty="0">
                          <a:ln>
                            <a:noFill/>
                          </a:ln>
                          <a:solidFill>
                            <a:schemeClr val="tx1"/>
                          </a:solidFill>
                          <a:effectLst/>
                          <a:latin typeface="Calibri" panose="020F0502020204030204" pitchFamily="34" charset="0"/>
                        </a:rPr>
                        <a:t>ELECTRA Cohort 2</a:t>
                      </a:r>
                      <a:br>
                        <a:rPr kumimoji="0" lang="en-US" sz="1400" b="1" i="0" u="sng"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 345 mg QD +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A 100 mg BID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sng" strike="noStrike" cap="none" normalizeH="0" baseline="0" dirty="0">
                          <a:ln>
                            <a:noFill/>
                          </a:ln>
                          <a:solidFill>
                            <a:schemeClr val="tx1"/>
                          </a:solidFill>
                          <a:effectLst/>
                          <a:latin typeface="Calibri" panose="020F0502020204030204" pitchFamily="34" charset="0"/>
                        </a:rPr>
                        <a:t>ELECTRA Cohort 3 RP2D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 345 mg QD + A 150 mg BID (n =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sng" strike="noStrike" cap="none" normalizeH="0" baseline="0" dirty="0">
                          <a:ln>
                            <a:noFill/>
                          </a:ln>
                          <a:solidFill>
                            <a:schemeClr val="tx1"/>
                          </a:solidFill>
                          <a:effectLst/>
                          <a:latin typeface="Calibri" panose="020F0502020204030204" pitchFamily="34" charset="0"/>
                        </a:rPr>
                        <a:t>ELEVATE Arm C</a:t>
                      </a:r>
                      <a:br>
                        <a:rPr kumimoji="0" lang="en-US" sz="1400" b="1" i="0" u="sng"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 345 mg QD +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A 150 mg BID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400" b="1" i="0" u="sng" strike="noStrike" cap="none" normalizeH="0" baseline="0" dirty="0">
                          <a:ln>
                            <a:noFill/>
                          </a:ln>
                          <a:solidFill>
                            <a:schemeClr val="tx1"/>
                          </a:solidFill>
                          <a:effectLst/>
                          <a:latin typeface="Calibri" panose="020F0502020204030204" pitchFamily="34" charset="0"/>
                        </a:rPr>
                        <a:t>ELECTRA Cohort 3 + ELEVATE Arm C (n = 38)</a:t>
                      </a:r>
                      <a:br>
                        <a:rPr kumimoji="0" lang="en-US" sz="1400" b="1" i="0" u="sng"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 345 mg QD +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A 150 mg BID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89254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ORR</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SD</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(29)</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(29)</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(29)</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(29)</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(29)</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(25)</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(8)</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(58)</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(15)</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(4)</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(12)</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(69)</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7 (18)</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2 (5)</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5 (13)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25 (66)</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6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10247">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CBR</a:t>
                      </a:r>
                    </a:p>
                    <a:p>
                      <a:pPr marL="285750" marR="0" lvl="0" indent="-285750" algn="l" defTabSz="914400" rtl="0" eaLnBrk="1" fontAlgn="base" latinLnBrk="0" hangingPunct="1">
                        <a:lnSpc>
                          <a:spcPct val="100000"/>
                        </a:lnSpc>
                        <a:spcBef>
                          <a:spcPct val="3500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CBR at Wk 24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row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(57)</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row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(71)</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row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(83)</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32 (84)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10247">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Average observation time in Arm C &lt;24 wk</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45476087"/>
                  </a:ext>
                </a:extLst>
              </a:tr>
            </a:tbl>
          </a:graphicData>
        </a:graphic>
      </p:graphicFrame>
      <p:sp>
        <p:nvSpPr>
          <p:cNvPr id="3" name="TextBox 2">
            <a:extLst>
              <a:ext uri="{FF2B5EF4-FFF2-40B4-BE49-F238E27FC236}">
                <a16:creationId xmlns:a16="http://schemas.microsoft.com/office/drawing/2014/main" id="{4A03D6FB-13D1-BB23-0E35-D6D2C119F650}"/>
              </a:ext>
            </a:extLst>
          </p:cNvPr>
          <p:cNvSpPr txBox="1"/>
          <p:nvPr/>
        </p:nvSpPr>
        <p:spPr bwMode="auto">
          <a:xfrm>
            <a:off x="10048236" y="1054528"/>
            <a:ext cx="15824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Pooled Analysis</a:t>
            </a:r>
          </a:p>
        </p:txBody>
      </p:sp>
      <p:graphicFrame>
        <p:nvGraphicFramePr>
          <p:cNvPr id="6" name="Group 32">
            <a:extLst>
              <a:ext uri="{FF2B5EF4-FFF2-40B4-BE49-F238E27FC236}">
                <a16:creationId xmlns:a16="http://schemas.microsoft.com/office/drawing/2014/main" id="{1747A017-5CB6-5E09-BC2E-FAF5BDC841F9}"/>
              </a:ext>
            </a:extLst>
          </p:cNvPr>
          <p:cNvGraphicFramePr>
            <a:graphicFrameLocks noGrp="1"/>
          </p:cNvGraphicFramePr>
          <p:nvPr>
            <p:extLst>
              <p:ext uri="{D42A27DB-BD31-4B8C-83A1-F6EECF244321}">
                <p14:modId xmlns:p14="http://schemas.microsoft.com/office/powerpoint/2010/main" val="679883084"/>
              </p:ext>
            </p:extLst>
          </p:nvPr>
        </p:nvGraphicFramePr>
        <p:xfrm>
          <a:off x="357050" y="4419277"/>
          <a:ext cx="5057504" cy="1927908"/>
        </p:xfrm>
        <a:graphic>
          <a:graphicData uri="http://schemas.openxmlformats.org/drawingml/2006/table">
            <a:tbl>
              <a:tblPr/>
              <a:tblGrid>
                <a:gridCol w="3137264">
                  <a:extLst>
                    <a:ext uri="{9D8B030D-6E8A-4147-A177-3AD203B41FA5}">
                      <a16:colId xmlns:a16="http://schemas.microsoft.com/office/drawing/2014/main" val="20000"/>
                    </a:ext>
                  </a:extLst>
                </a:gridCol>
                <a:gridCol w="1920240">
                  <a:extLst>
                    <a:ext uri="{9D8B030D-6E8A-4147-A177-3AD203B41FA5}">
                      <a16:colId xmlns:a16="http://schemas.microsoft.com/office/drawing/2014/main" val="20001"/>
                    </a:ext>
                  </a:extLst>
                </a:gridCol>
              </a:tblGrid>
              <a:tr h="21368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PFS in ELECTRA</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by Population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mPFS, Mo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 typeface="Arial" panose="020B0604020202020204" pitchFamily="34" charset="0"/>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All patients (n = 27)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8.7 (6.1-16.6)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13578178"/>
                  </a:ext>
                </a:extLst>
              </a:tr>
              <a:tr h="0">
                <a:tc>
                  <a:txBody>
                    <a:bodyPr/>
                    <a:lstStyle/>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ET + CDK4/6i (n = 24)</a:t>
                      </a:r>
                    </a:p>
                    <a:p>
                      <a:pPr marL="742950" marR="0" lvl="1"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ESR1</a:t>
                      </a:r>
                      <a:r>
                        <a:rPr kumimoji="0" lang="en-US" sz="1400" b="0" i="0" u="none" strike="noStrike" cap="none" normalizeH="0" baseline="0" dirty="0">
                          <a:ln>
                            <a:noFill/>
                          </a:ln>
                          <a:solidFill>
                            <a:schemeClr val="bg2">
                              <a:lumMod val="10000"/>
                            </a:schemeClr>
                          </a:solidFill>
                          <a:effectLst/>
                          <a:latin typeface="Calibri" panose="020F0502020204030204" pitchFamily="34" charset="0"/>
                        </a:rPr>
                        <a:t>m (n = 11)</a:t>
                      </a:r>
                    </a:p>
                    <a:p>
                      <a:pPr marL="742950" marR="0" lvl="1"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ESR1</a:t>
                      </a:r>
                      <a:r>
                        <a:rPr kumimoji="0" lang="en-US" sz="1400" b="0" i="0" u="none" strike="noStrike" cap="none" normalizeH="0" baseline="0" dirty="0">
                          <a:ln>
                            <a:noFill/>
                          </a:ln>
                          <a:solidFill>
                            <a:schemeClr val="bg2">
                              <a:lumMod val="10000"/>
                            </a:schemeClr>
                          </a:solidFill>
                          <a:effectLst/>
                          <a:latin typeface="Calibri" panose="020F0502020204030204" pitchFamily="34" charset="0"/>
                        </a:rPr>
                        <a:t>m (n = 12)</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ET + CDK4/6i ≥12 mo (n = 16)</a:t>
                      </a:r>
                      <a:endParaRPr kumimoji="0" lang="en-US" sz="1400" b="0" i="1"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8.7 (6.1-16.6)</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8.7 (2.0-NC)</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7.2 (1.9-NC)</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16.6 (7.5-NC)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1"/>
                  </a:ext>
                </a:extLst>
              </a:tr>
            </a:tbl>
          </a:graphicData>
        </a:graphic>
      </p:graphicFrame>
      <p:graphicFrame>
        <p:nvGraphicFramePr>
          <p:cNvPr id="7" name="Group 32">
            <a:extLst>
              <a:ext uri="{FF2B5EF4-FFF2-40B4-BE49-F238E27FC236}">
                <a16:creationId xmlns:a16="http://schemas.microsoft.com/office/drawing/2014/main" id="{655063C5-52E3-EBD4-9695-9BFF3FE337A6}"/>
              </a:ext>
            </a:extLst>
          </p:cNvPr>
          <p:cNvGraphicFramePr>
            <a:graphicFrameLocks noGrp="1"/>
          </p:cNvGraphicFramePr>
          <p:nvPr>
            <p:extLst>
              <p:ext uri="{D42A27DB-BD31-4B8C-83A1-F6EECF244321}">
                <p14:modId xmlns:p14="http://schemas.microsoft.com/office/powerpoint/2010/main" val="4181235925"/>
              </p:ext>
            </p:extLst>
          </p:nvPr>
        </p:nvGraphicFramePr>
        <p:xfrm>
          <a:off x="5753393" y="4419277"/>
          <a:ext cx="5265127" cy="1356392"/>
        </p:xfrm>
        <a:graphic>
          <a:graphicData uri="http://schemas.openxmlformats.org/drawingml/2006/table">
            <a:tbl>
              <a:tblPr/>
              <a:tblGrid>
                <a:gridCol w="3730241">
                  <a:extLst>
                    <a:ext uri="{9D8B030D-6E8A-4147-A177-3AD203B41FA5}">
                      <a16:colId xmlns:a16="http://schemas.microsoft.com/office/drawing/2014/main" val="20000"/>
                    </a:ext>
                  </a:extLst>
                </a:gridCol>
                <a:gridCol w="1534886">
                  <a:extLst>
                    <a:ext uri="{9D8B030D-6E8A-4147-A177-3AD203B41FA5}">
                      <a16:colId xmlns:a16="http://schemas.microsoft.com/office/drawing/2014/main" val="20001"/>
                    </a:ext>
                  </a:extLst>
                </a:gridCol>
              </a:tblGrid>
              <a:tr h="21368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PFS in ELECTRA</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by Dose Level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mPFS, Mo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 345 mg QD + A 150 mg BID (RP2D) (n = 12)</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 345 mg QD + A 100 mg BID (n = 7)</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 258 mg QD + A 100 mg BID (n = 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8.7 (7.2-NC)</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7.5 (1.9-NC)</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8.4 (1.7-17.3)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13578178"/>
                  </a:ext>
                </a:extLst>
              </a:tr>
            </a:tbl>
          </a:graphicData>
        </a:graphic>
      </p:graphicFrame>
      <p:sp>
        <p:nvSpPr>
          <p:cNvPr id="8" name="TextBox 7">
            <a:extLst>
              <a:ext uri="{FF2B5EF4-FFF2-40B4-BE49-F238E27FC236}">
                <a16:creationId xmlns:a16="http://schemas.microsoft.com/office/drawing/2014/main" id="{C928B2EE-997F-A268-14F8-E8DACB983F2A}"/>
              </a:ext>
            </a:extLst>
          </p:cNvPr>
          <p:cNvSpPr txBox="1"/>
          <p:nvPr/>
        </p:nvSpPr>
        <p:spPr bwMode="auto">
          <a:xfrm>
            <a:off x="5753393" y="5817399"/>
            <a:ext cx="473919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200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Median follow-up in ELECTRA phase Ib: 7.5 mo at data cutoff</a:t>
            </a:r>
          </a:p>
        </p:txBody>
      </p:sp>
    </p:spTree>
    <p:extLst>
      <p:ext uri="{BB962C8B-B14F-4D97-AF65-F5344CB8AC3E}">
        <p14:creationId xmlns:p14="http://schemas.microsoft.com/office/powerpoint/2010/main" val="4083736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6E3D5-0729-0320-F26A-C08B3E6CB1EB}"/>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6BF9B7BD-9A05-8285-A356-FDBF5251E33E}"/>
              </a:ext>
            </a:extLst>
          </p:cNvPr>
          <p:cNvSpPr>
            <a:spLocks noGrp="1" noChangeArrowheads="1"/>
          </p:cNvSpPr>
          <p:nvPr>
            <p:ph type="title"/>
          </p:nvPr>
        </p:nvSpPr>
        <p:spPr/>
        <p:txBody>
          <a:bodyPr/>
          <a:lstStyle/>
          <a:p>
            <a:r>
              <a:rPr lang="en-US" dirty="0"/>
              <a:t>ELEVATE Update: Baseline Characteristics</a:t>
            </a:r>
            <a:br>
              <a:rPr lang="en-US" dirty="0"/>
            </a:br>
            <a:endParaRPr lang="en-US" altLang="en-US" dirty="0"/>
          </a:p>
        </p:txBody>
      </p:sp>
      <p:sp>
        <p:nvSpPr>
          <p:cNvPr id="4" name="Text Box 15">
            <a:extLst>
              <a:ext uri="{FF2B5EF4-FFF2-40B4-BE49-F238E27FC236}">
                <a16:creationId xmlns:a16="http://schemas.microsoft.com/office/drawing/2014/main" id="{35EC32EC-7D19-7C41-B794-44A08602D5E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SABCS 2024. Abstr PS-7-06.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EF22FC10-B892-FFE6-7BB1-DA333ACAC4C6}"/>
              </a:ext>
            </a:extLst>
          </p:cNvPr>
          <p:cNvGraphicFramePr>
            <a:graphicFrameLocks noGrp="1"/>
          </p:cNvGraphicFramePr>
          <p:nvPr>
            <p:extLst>
              <p:ext uri="{D42A27DB-BD31-4B8C-83A1-F6EECF244321}">
                <p14:modId xmlns:p14="http://schemas.microsoft.com/office/powerpoint/2010/main" val="2072266590"/>
              </p:ext>
            </p:extLst>
          </p:nvPr>
        </p:nvGraphicFramePr>
        <p:xfrm>
          <a:off x="520701" y="981535"/>
          <a:ext cx="10961502" cy="5141088"/>
        </p:xfrm>
        <a:graphic>
          <a:graphicData uri="http://schemas.openxmlformats.org/drawingml/2006/table">
            <a:tbl>
              <a:tblPr/>
              <a:tblGrid>
                <a:gridCol w="2012667">
                  <a:extLst>
                    <a:ext uri="{9D8B030D-6E8A-4147-A177-3AD203B41FA5}">
                      <a16:colId xmlns:a16="http://schemas.microsoft.com/office/drawing/2014/main" val="20000"/>
                    </a:ext>
                  </a:extLst>
                </a:gridCol>
                <a:gridCol w="1425913">
                  <a:extLst>
                    <a:ext uri="{9D8B030D-6E8A-4147-A177-3AD203B41FA5}">
                      <a16:colId xmlns:a16="http://schemas.microsoft.com/office/drawing/2014/main" val="20001"/>
                    </a:ext>
                  </a:extLst>
                </a:gridCol>
                <a:gridCol w="1406245">
                  <a:extLst>
                    <a:ext uri="{9D8B030D-6E8A-4147-A177-3AD203B41FA5}">
                      <a16:colId xmlns:a16="http://schemas.microsoft.com/office/drawing/2014/main" val="2060875484"/>
                    </a:ext>
                  </a:extLst>
                </a:gridCol>
                <a:gridCol w="1484917">
                  <a:extLst>
                    <a:ext uri="{9D8B030D-6E8A-4147-A177-3AD203B41FA5}">
                      <a16:colId xmlns:a16="http://schemas.microsoft.com/office/drawing/2014/main" val="1331489055"/>
                    </a:ext>
                  </a:extLst>
                </a:gridCol>
                <a:gridCol w="1484917">
                  <a:extLst>
                    <a:ext uri="{9D8B030D-6E8A-4147-A177-3AD203B41FA5}">
                      <a16:colId xmlns:a16="http://schemas.microsoft.com/office/drawing/2014/main" val="2405104614"/>
                    </a:ext>
                  </a:extLst>
                </a:gridCol>
                <a:gridCol w="1514418">
                  <a:extLst>
                    <a:ext uri="{9D8B030D-6E8A-4147-A177-3AD203B41FA5}">
                      <a16:colId xmlns:a16="http://schemas.microsoft.com/office/drawing/2014/main" val="1661756820"/>
                    </a:ext>
                  </a:extLst>
                </a:gridCol>
                <a:gridCol w="1632425">
                  <a:extLst>
                    <a:ext uri="{9D8B030D-6E8A-4147-A177-3AD203B41FA5}">
                      <a16:colId xmlns:a16="http://schemas.microsoft.com/office/drawing/2014/main" val="20002"/>
                    </a:ext>
                  </a:extLst>
                </a:gridCol>
              </a:tblGrid>
              <a:tr h="21368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E + Everolimus</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E + Alpelisib</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Calibri" panose="020F0502020204030204" pitchFamily="34" charset="0"/>
                        </a:rPr>
                        <a:t>E + Capivasertib</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Calibri" panose="020F0502020204030204" pitchFamily="34" charset="0"/>
                        </a:rPr>
                        <a:t>E + Palbociclib</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Calibri" panose="020F0502020204030204" pitchFamily="34" charset="0"/>
                        </a:rPr>
                        <a:t>E + Ribociclib</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200" b="1" i="0" u="none" strike="noStrike" cap="none" normalizeH="0" baseline="0" dirty="0">
                          <a:ln>
                            <a:noFill/>
                          </a:ln>
                          <a:solidFill>
                            <a:schemeClr val="tx1"/>
                          </a:solidFill>
                          <a:effectLst/>
                          <a:latin typeface="Calibri" panose="020F0502020204030204" pitchFamily="34" charset="0"/>
                        </a:rPr>
                        <a:t>E + Abemaciclib</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(n =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58 (30-83)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56 (49-85)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66 (43-78)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62 (32-73)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67 (45-85)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61 (29-84)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73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24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30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ECOG PS, n (%) </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 </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41 (56) </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31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(67)</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(57)</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14 (74)</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16 (67)</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 (67)</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Visceral metastasis,*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67 (92)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 (78)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23 (96)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22 (73)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Mutation, n (%)</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ESR1</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PIK3CA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30/67 (45)</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29/67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3/9 (33)</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9/9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2/4 (50)</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7/7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5/14 (36)</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2/14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11/22 (50)</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6/22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14/28 (50)</a:t>
                      </a:r>
                    </a:p>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9/28 (32)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1329952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prior tx for advanced/MBC, n (range)</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CDK4/6i</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ET 1 line</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ET 2+ lines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(1-4)</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73 (100)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49 (67)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23 (31)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(1-3)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(100)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(67)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(1-2)</a:t>
                      </a:r>
                      <a:br>
                        <a:rPr kumimoji="0" lang="en-US" sz="1200" b="0" i="0" u="none" strike="noStrike" cap="none" normalizeH="0" baseline="0" dirty="0">
                          <a:ln>
                            <a:noFill/>
                          </a:ln>
                          <a:solidFill>
                            <a:schemeClr val="bg2">
                              <a:lumMod val="10000"/>
                            </a:schemeClr>
                          </a:solidFill>
                          <a:effectLst/>
                          <a:latin typeface="Calibri" panose="020F0502020204030204" pitchFamily="34" charset="0"/>
                        </a:rPr>
                      </a:b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(86)</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(86)</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15 (79)</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14 (74)</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24 (100)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(75)</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(1-2)</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30 (100)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25 (83)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52028077"/>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Type of prior ET, n (%)</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Fulvestrant</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AI</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Tamoxifen</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Tamoxifen + AI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36 (49)</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54 (74)</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 (8)</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42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(33)</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 (78)</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(22)</a:t>
                      </a:r>
                    </a:p>
                    <a:p>
                      <a:pPr marL="0" marR="0" lvl="0" indent="0" algn="ctr" defTabSz="914400" rtl="0" eaLnBrk="1" fontAlgn="base" latinLnBrk="0" hangingPunct="1">
                        <a:lnSpc>
                          <a:spcPct val="100000"/>
                        </a:lnSpc>
                        <a:spcBef>
                          <a:spcPts val="0"/>
                        </a:spcBef>
                        <a:spcAft>
                          <a:spcPts val="36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(29)</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(57)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(47)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 (63)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(5)</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13 (54)</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(75)</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(4)</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br>
                        <a:rPr kumimoji="0" lang="en-US" sz="1200" b="0" i="0" u="none" strike="noStrike" cap="none" normalizeH="0" baseline="0" dirty="0">
                          <a:ln>
                            <a:noFill/>
                          </a:ln>
                          <a:solidFill>
                            <a:schemeClr val="bg2">
                              <a:lumMod val="10000"/>
                            </a:schemeClr>
                          </a:solidFill>
                          <a:effectLst/>
                          <a:latin typeface="Calibri" panose="020F0502020204030204" pitchFamily="34" charset="0"/>
                        </a:rPr>
                      </a:br>
                      <a:r>
                        <a:rPr kumimoji="0" lang="en-US" sz="1200" b="0" i="0" u="none" strike="noStrike" cap="none" normalizeH="0" baseline="0" dirty="0">
                          <a:ln>
                            <a:noFill/>
                          </a:ln>
                          <a:solidFill>
                            <a:schemeClr val="bg2">
                              <a:lumMod val="10000"/>
                            </a:schemeClr>
                          </a:solidFill>
                          <a:effectLst/>
                          <a:latin typeface="Calibri" panose="020F0502020204030204" pitchFamily="34" charset="0"/>
                        </a:rPr>
                        <a:t>13 (43)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21 (70)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39101637"/>
                  </a:ext>
                </a:extLst>
              </a:tr>
            </a:tbl>
          </a:graphicData>
        </a:graphic>
      </p:graphicFrame>
      <p:sp>
        <p:nvSpPr>
          <p:cNvPr id="7" name="TextBox 6">
            <a:extLst>
              <a:ext uri="{FF2B5EF4-FFF2-40B4-BE49-F238E27FC236}">
                <a16:creationId xmlns:a16="http://schemas.microsoft.com/office/drawing/2014/main" id="{33AF3C37-7FF9-03E6-CD6D-88F508DE6028}"/>
              </a:ext>
            </a:extLst>
          </p:cNvPr>
          <p:cNvSpPr txBox="1"/>
          <p:nvPr/>
        </p:nvSpPr>
        <p:spPr bwMode="auto">
          <a:xfrm>
            <a:off x="412751" y="6122623"/>
            <a:ext cx="66079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200" b="0" dirty="0">
                <a:solidFill>
                  <a:schemeClr val="bg1"/>
                </a:solidFill>
                <a:latin typeface="Calibri" panose="020F0502020204030204" pitchFamily="34" charset="0"/>
              </a:rPr>
              <a:t>*Includes lung, liver, brain, pleural, and peritoneal involvement. Data cutoff: October 15, 2024.</a:t>
            </a:r>
          </a:p>
        </p:txBody>
      </p:sp>
    </p:spTree>
    <p:extLst>
      <p:ext uri="{BB962C8B-B14F-4D97-AF65-F5344CB8AC3E}">
        <p14:creationId xmlns:p14="http://schemas.microsoft.com/office/powerpoint/2010/main" val="2574080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37E74-ED99-45CC-FDFE-94EE2E91DD50}"/>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1E4ABE1A-7B92-E26D-7B2D-443E7B35E088}"/>
              </a:ext>
            </a:extLst>
          </p:cNvPr>
          <p:cNvSpPr>
            <a:spLocks noGrp="1" noChangeArrowheads="1"/>
          </p:cNvSpPr>
          <p:nvPr>
            <p:ph type="title"/>
          </p:nvPr>
        </p:nvSpPr>
        <p:spPr/>
        <p:txBody>
          <a:bodyPr/>
          <a:lstStyle/>
          <a:p>
            <a:r>
              <a:rPr lang="en-US" dirty="0"/>
              <a:t>ELEVATE Update: Safety (Elacestrant + Everolimus)</a:t>
            </a:r>
            <a:br>
              <a:rPr lang="en-US" dirty="0"/>
            </a:br>
            <a:endParaRPr lang="en-US" altLang="en-US" dirty="0"/>
          </a:p>
        </p:txBody>
      </p:sp>
      <p:sp>
        <p:nvSpPr>
          <p:cNvPr id="4" name="Text Box 15">
            <a:extLst>
              <a:ext uri="{FF2B5EF4-FFF2-40B4-BE49-F238E27FC236}">
                <a16:creationId xmlns:a16="http://schemas.microsoft.com/office/drawing/2014/main" id="{0071523B-A3A8-F080-931F-2D813185D30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SABCS 2024. Abstr PS-7-06.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CF72B85F-DB5C-FF3B-0BD4-CD73C3D15593}"/>
              </a:ext>
            </a:extLst>
          </p:cNvPr>
          <p:cNvGraphicFramePr>
            <a:graphicFrameLocks noGrp="1"/>
          </p:cNvGraphicFramePr>
          <p:nvPr>
            <p:extLst>
              <p:ext uri="{D42A27DB-BD31-4B8C-83A1-F6EECF244321}">
                <p14:modId xmlns:p14="http://schemas.microsoft.com/office/powerpoint/2010/main" val="3075093962"/>
              </p:ext>
            </p:extLst>
          </p:nvPr>
        </p:nvGraphicFramePr>
        <p:xfrm>
          <a:off x="723900" y="965301"/>
          <a:ext cx="10755314" cy="5226392"/>
        </p:xfrm>
        <a:graphic>
          <a:graphicData uri="http://schemas.openxmlformats.org/drawingml/2006/table">
            <a:tbl>
              <a:tblPr/>
              <a:tblGrid>
                <a:gridCol w="2067295">
                  <a:extLst>
                    <a:ext uri="{9D8B030D-6E8A-4147-A177-3AD203B41FA5}">
                      <a16:colId xmlns:a16="http://schemas.microsoft.com/office/drawing/2014/main" val="20000"/>
                    </a:ext>
                  </a:extLst>
                </a:gridCol>
                <a:gridCol w="1156305">
                  <a:extLst>
                    <a:ext uri="{9D8B030D-6E8A-4147-A177-3AD203B41FA5}">
                      <a16:colId xmlns:a16="http://schemas.microsoft.com/office/drawing/2014/main" val="20001"/>
                    </a:ext>
                  </a:extLst>
                </a:gridCol>
                <a:gridCol w="1045300">
                  <a:extLst>
                    <a:ext uri="{9D8B030D-6E8A-4147-A177-3AD203B41FA5}">
                      <a16:colId xmlns:a16="http://schemas.microsoft.com/office/drawing/2014/main" val="3983620298"/>
                    </a:ext>
                  </a:extLst>
                </a:gridCol>
                <a:gridCol w="977778">
                  <a:extLst>
                    <a:ext uri="{9D8B030D-6E8A-4147-A177-3AD203B41FA5}">
                      <a16:colId xmlns:a16="http://schemas.microsoft.com/office/drawing/2014/main" val="2060875484"/>
                    </a:ext>
                  </a:extLst>
                </a:gridCol>
                <a:gridCol w="988954">
                  <a:extLst>
                    <a:ext uri="{9D8B030D-6E8A-4147-A177-3AD203B41FA5}">
                      <a16:colId xmlns:a16="http://schemas.microsoft.com/office/drawing/2014/main" val="1972415687"/>
                    </a:ext>
                  </a:extLst>
                </a:gridCol>
                <a:gridCol w="982990">
                  <a:extLst>
                    <a:ext uri="{9D8B030D-6E8A-4147-A177-3AD203B41FA5}">
                      <a16:colId xmlns:a16="http://schemas.microsoft.com/office/drawing/2014/main" val="1331489055"/>
                    </a:ext>
                  </a:extLst>
                </a:gridCol>
                <a:gridCol w="977405">
                  <a:extLst>
                    <a:ext uri="{9D8B030D-6E8A-4147-A177-3AD203B41FA5}">
                      <a16:colId xmlns:a16="http://schemas.microsoft.com/office/drawing/2014/main" val="120275435"/>
                    </a:ext>
                  </a:extLst>
                </a:gridCol>
                <a:gridCol w="1188387">
                  <a:extLst>
                    <a:ext uri="{9D8B030D-6E8A-4147-A177-3AD203B41FA5}">
                      <a16:colId xmlns:a16="http://schemas.microsoft.com/office/drawing/2014/main" val="2405104614"/>
                    </a:ext>
                  </a:extLst>
                </a:gridCol>
                <a:gridCol w="1370900">
                  <a:extLst>
                    <a:ext uri="{9D8B030D-6E8A-4147-A177-3AD203B41FA5}">
                      <a16:colId xmlns:a16="http://schemas.microsoft.com/office/drawing/2014/main" val="561623369"/>
                    </a:ext>
                  </a:extLst>
                </a:gridCol>
              </a:tblGrid>
              <a:tr h="352792">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TEAE,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Cohort 1 (n = 6)</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Elacestrant 258 mg + Everolimus 5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Calibri" panose="020F0502020204030204" pitchFamily="34" charset="0"/>
                        </a:rPr>
                        <a:t>Cohort 2 (n = 6)</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Elacestrant 345 mg + Everolimus 5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Calibri" panose="020F0502020204030204" pitchFamily="34" charset="0"/>
                        </a:rPr>
                        <a:t>Cohort 3 (n = 4)</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Elacestrant 345 mg + Everolimus 10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1" i="0" u="none" strike="noStrike" cap="none" normalizeH="0" baseline="0" dirty="0">
                          <a:ln>
                            <a:noFill/>
                          </a:ln>
                          <a:solidFill>
                            <a:schemeClr val="tx1"/>
                          </a:solidFill>
                          <a:effectLst/>
                          <a:latin typeface="Calibri" panose="020F0502020204030204" pitchFamily="34" charset="0"/>
                        </a:rPr>
                        <a:t>Cohort 4 + Arm B RP2D (n = 57)</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Elacestrant 345 mg + </a:t>
                      </a:r>
                      <a:br>
                        <a:rPr kumimoji="0" lang="en-US" sz="1200" b="1" i="0" u="none" strike="noStrike" cap="none" normalizeH="0" baseline="0" dirty="0">
                          <a:ln>
                            <a:noFill/>
                          </a:ln>
                          <a:solidFill>
                            <a:schemeClr val="tx1"/>
                          </a:solidFill>
                          <a:effectLst/>
                          <a:latin typeface="Calibri" panose="020F0502020204030204" pitchFamily="34" charset="0"/>
                        </a:rPr>
                      </a:br>
                      <a:r>
                        <a:rPr kumimoji="0" lang="en-US" sz="1200" b="1" i="0" u="none" strike="noStrike" cap="none" normalizeH="0" baseline="0" dirty="0">
                          <a:ln>
                            <a:noFill/>
                          </a:ln>
                          <a:solidFill>
                            <a:schemeClr val="tx1"/>
                          </a:solidFill>
                          <a:effectLst/>
                          <a:latin typeface="Calibri" panose="020F0502020204030204" pitchFamily="34" charset="0"/>
                        </a:rPr>
                        <a:t>Everolimus 7.5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352792">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433540154"/>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Nausea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29 (51)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5279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23 (40)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Stomatitis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19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Dysgeusia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14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Fatigue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13 (23)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13299524"/>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 (21)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52028077"/>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Rash</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 (19)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39101637"/>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Mucosal inflammation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 (19)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02485472"/>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 (18)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29282630"/>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Decreased appetite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74942474"/>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Blood cholesterol increase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72448265"/>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Hyperglycemia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95231738"/>
                  </a:ext>
                </a:extLst>
              </a:tr>
            </a:tbl>
          </a:graphicData>
        </a:graphic>
      </p:graphicFrame>
    </p:spTree>
    <p:extLst>
      <p:ext uri="{BB962C8B-B14F-4D97-AF65-F5344CB8AC3E}">
        <p14:creationId xmlns:p14="http://schemas.microsoft.com/office/powerpoint/2010/main" val="2981549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5DDBE8-B645-6230-F60E-BE3E5FA43C9F}"/>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877E3083-685D-C863-770C-AD6F09D0C53A}"/>
              </a:ext>
            </a:extLst>
          </p:cNvPr>
          <p:cNvSpPr>
            <a:spLocks noGrp="1" noChangeArrowheads="1"/>
          </p:cNvSpPr>
          <p:nvPr>
            <p:ph type="title"/>
          </p:nvPr>
        </p:nvSpPr>
        <p:spPr/>
        <p:txBody>
          <a:bodyPr/>
          <a:lstStyle/>
          <a:p>
            <a:r>
              <a:rPr lang="en-US" dirty="0"/>
              <a:t>ELEVATE Update: Safety </a:t>
            </a:r>
            <a:br>
              <a:rPr lang="en-US" dirty="0"/>
            </a:br>
            <a:r>
              <a:rPr lang="en-US" dirty="0"/>
              <a:t>(Elacestrant + Palbociclib or Abemaciclib)</a:t>
            </a:r>
            <a:endParaRPr lang="en-US" altLang="en-US" dirty="0"/>
          </a:p>
        </p:txBody>
      </p:sp>
      <p:sp>
        <p:nvSpPr>
          <p:cNvPr id="4" name="Text Box 15">
            <a:extLst>
              <a:ext uri="{FF2B5EF4-FFF2-40B4-BE49-F238E27FC236}">
                <a16:creationId xmlns:a16="http://schemas.microsoft.com/office/drawing/2014/main" id="{DFD24D08-F418-075B-759A-2F72DB427F8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SABCS 2024. Abstr PS-7-06.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3" name="Group 32">
            <a:extLst>
              <a:ext uri="{FF2B5EF4-FFF2-40B4-BE49-F238E27FC236}">
                <a16:creationId xmlns:a16="http://schemas.microsoft.com/office/drawing/2014/main" id="{2AB80F86-B335-2F69-7241-4F0B5F7EDE87}"/>
              </a:ext>
            </a:extLst>
          </p:cNvPr>
          <p:cNvGraphicFramePr>
            <a:graphicFrameLocks noGrp="1"/>
          </p:cNvGraphicFramePr>
          <p:nvPr>
            <p:extLst>
              <p:ext uri="{D42A27DB-BD31-4B8C-83A1-F6EECF244321}">
                <p14:modId xmlns:p14="http://schemas.microsoft.com/office/powerpoint/2010/main" val="292764331"/>
              </p:ext>
            </p:extLst>
          </p:nvPr>
        </p:nvGraphicFramePr>
        <p:xfrm>
          <a:off x="262465" y="1446508"/>
          <a:ext cx="6097075" cy="4282536"/>
        </p:xfrm>
        <a:graphic>
          <a:graphicData uri="http://schemas.openxmlformats.org/drawingml/2006/table">
            <a:tbl>
              <a:tblPr/>
              <a:tblGrid>
                <a:gridCol w="1614973">
                  <a:extLst>
                    <a:ext uri="{9D8B030D-6E8A-4147-A177-3AD203B41FA5}">
                      <a16:colId xmlns:a16="http://schemas.microsoft.com/office/drawing/2014/main" val="20000"/>
                    </a:ext>
                  </a:extLst>
                </a:gridCol>
                <a:gridCol w="747017">
                  <a:extLst>
                    <a:ext uri="{9D8B030D-6E8A-4147-A177-3AD203B41FA5}">
                      <a16:colId xmlns:a16="http://schemas.microsoft.com/office/drawing/2014/main" val="20001"/>
                    </a:ext>
                  </a:extLst>
                </a:gridCol>
                <a:gridCol w="747017">
                  <a:extLst>
                    <a:ext uri="{9D8B030D-6E8A-4147-A177-3AD203B41FA5}">
                      <a16:colId xmlns:a16="http://schemas.microsoft.com/office/drawing/2014/main" val="3983620298"/>
                    </a:ext>
                  </a:extLst>
                </a:gridCol>
                <a:gridCol w="747017">
                  <a:extLst>
                    <a:ext uri="{9D8B030D-6E8A-4147-A177-3AD203B41FA5}">
                      <a16:colId xmlns:a16="http://schemas.microsoft.com/office/drawing/2014/main" val="2060875484"/>
                    </a:ext>
                  </a:extLst>
                </a:gridCol>
                <a:gridCol w="747017">
                  <a:extLst>
                    <a:ext uri="{9D8B030D-6E8A-4147-A177-3AD203B41FA5}">
                      <a16:colId xmlns:a16="http://schemas.microsoft.com/office/drawing/2014/main" val="1972415687"/>
                    </a:ext>
                  </a:extLst>
                </a:gridCol>
                <a:gridCol w="747017">
                  <a:extLst>
                    <a:ext uri="{9D8B030D-6E8A-4147-A177-3AD203B41FA5}">
                      <a16:colId xmlns:a16="http://schemas.microsoft.com/office/drawing/2014/main" val="1331489055"/>
                    </a:ext>
                  </a:extLst>
                </a:gridCol>
                <a:gridCol w="747017">
                  <a:extLst>
                    <a:ext uri="{9D8B030D-6E8A-4147-A177-3AD203B41FA5}">
                      <a16:colId xmlns:a16="http://schemas.microsoft.com/office/drawing/2014/main" val="120275435"/>
                    </a:ext>
                  </a:extLst>
                </a:gridCol>
              </a:tblGrid>
              <a:tr h="899856">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TEAE,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Cohort 1 (n = 6)</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258 mg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 Palbociclib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100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Cohort 2 (n = 6)</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 345 mg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Palbociclib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100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Cohort 3: RP2D (n = 7)</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345 mg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Palbociclib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125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199976">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433540154"/>
                  </a:ext>
                </a:extLst>
              </a:tr>
              <a:tr h="82986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Related to palbociclib</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Related to elac + palbociclib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(67)</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(57)</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1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(43)</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(29)</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3995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Decreased platelet count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3995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Decreased white blood cell count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9997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Insomnia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graphicFrame>
        <p:nvGraphicFramePr>
          <p:cNvPr id="2" name="Group 32">
            <a:extLst>
              <a:ext uri="{FF2B5EF4-FFF2-40B4-BE49-F238E27FC236}">
                <a16:creationId xmlns:a16="http://schemas.microsoft.com/office/drawing/2014/main" id="{8FF06AE1-2A9F-EA54-5767-9A86552A127C}"/>
              </a:ext>
            </a:extLst>
          </p:cNvPr>
          <p:cNvGraphicFramePr>
            <a:graphicFrameLocks noGrp="1"/>
          </p:cNvGraphicFramePr>
          <p:nvPr>
            <p:extLst>
              <p:ext uri="{D42A27DB-BD31-4B8C-83A1-F6EECF244321}">
                <p14:modId xmlns:p14="http://schemas.microsoft.com/office/powerpoint/2010/main" val="2984366409"/>
              </p:ext>
            </p:extLst>
          </p:nvPr>
        </p:nvGraphicFramePr>
        <p:xfrm>
          <a:off x="6506553" y="1446508"/>
          <a:ext cx="5422982" cy="4480784"/>
        </p:xfrm>
        <a:graphic>
          <a:graphicData uri="http://schemas.openxmlformats.org/drawingml/2006/table">
            <a:tbl>
              <a:tblPr/>
              <a:tblGrid>
                <a:gridCol w="1702120">
                  <a:extLst>
                    <a:ext uri="{9D8B030D-6E8A-4147-A177-3AD203B41FA5}">
                      <a16:colId xmlns:a16="http://schemas.microsoft.com/office/drawing/2014/main" val="20000"/>
                    </a:ext>
                  </a:extLst>
                </a:gridCol>
                <a:gridCol w="1823049">
                  <a:extLst>
                    <a:ext uri="{9D8B030D-6E8A-4147-A177-3AD203B41FA5}">
                      <a16:colId xmlns:a16="http://schemas.microsoft.com/office/drawing/2014/main" val="20001"/>
                    </a:ext>
                  </a:extLst>
                </a:gridCol>
                <a:gridCol w="1897813">
                  <a:extLst>
                    <a:ext uri="{9D8B030D-6E8A-4147-A177-3AD203B41FA5}">
                      <a16:colId xmlns:a16="http://schemas.microsoft.com/office/drawing/2014/main" val="3983620298"/>
                    </a:ext>
                  </a:extLst>
                </a:gridCol>
              </a:tblGrid>
              <a:tr h="326779">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TEAE,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Arm C: RP2D (n = 30)</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 345 mg + Abemaciclib 150 mg BID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22483">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433540154"/>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22483">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Constipation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13299524"/>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Abdominal pain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52028077"/>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Decreased appetite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39101637"/>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762038624"/>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Dizziness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61409820"/>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92934866"/>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Rash</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16113472"/>
                  </a:ext>
                </a:extLst>
              </a:tr>
              <a:tr h="22248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Weight decreased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8943098"/>
                  </a:ext>
                </a:extLst>
              </a:tr>
            </a:tbl>
          </a:graphicData>
        </a:graphic>
      </p:graphicFrame>
    </p:spTree>
    <p:extLst>
      <p:ext uri="{BB962C8B-B14F-4D97-AF65-F5344CB8AC3E}">
        <p14:creationId xmlns:p14="http://schemas.microsoft.com/office/powerpoint/2010/main" val="2544665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8220D-2A72-0AE3-D2D8-AF2581CC7CF7}"/>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3F716DEF-08E6-A251-5030-935020391729}"/>
              </a:ext>
            </a:extLst>
          </p:cNvPr>
          <p:cNvSpPr>
            <a:spLocks noGrp="1" noChangeArrowheads="1"/>
          </p:cNvSpPr>
          <p:nvPr>
            <p:ph type="title"/>
          </p:nvPr>
        </p:nvSpPr>
        <p:spPr/>
        <p:txBody>
          <a:bodyPr/>
          <a:lstStyle/>
          <a:p>
            <a:r>
              <a:rPr lang="en-US" dirty="0"/>
              <a:t>ELEVATE Update: Safety (Elacestrant + Ribociclib)</a:t>
            </a:r>
            <a:endParaRPr lang="en-US" altLang="en-US" dirty="0"/>
          </a:p>
        </p:txBody>
      </p:sp>
      <p:sp>
        <p:nvSpPr>
          <p:cNvPr id="4" name="Text Box 15">
            <a:extLst>
              <a:ext uri="{FF2B5EF4-FFF2-40B4-BE49-F238E27FC236}">
                <a16:creationId xmlns:a16="http://schemas.microsoft.com/office/drawing/2014/main" id="{0A523386-8E92-ED75-E100-B9FB11B8CE90}"/>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SABCS 2024. Abstr PS-7-06.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2AF56514-A9E7-DBCF-B08B-196E57C9B4A6}"/>
              </a:ext>
            </a:extLst>
          </p:cNvPr>
          <p:cNvGraphicFramePr>
            <a:graphicFrameLocks noGrp="1"/>
          </p:cNvGraphicFramePr>
          <p:nvPr>
            <p:extLst>
              <p:ext uri="{D42A27DB-BD31-4B8C-83A1-F6EECF244321}">
                <p14:modId xmlns:p14="http://schemas.microsoft.com/office/powerpoint/2010/main" val="2335473761"/>
              </p:ext>
            </p:extLst>
          </p:nvPr>
        </p:nvGraphicFramePr>
        <p:xfrm>
          <a:off x="723900" y="1603375"/>
          <a:ext cx="10758305" cy="4583424"/>
        </p:xfrm>
        <a:graphic>
          <a:graphicData uri="http://schemas.openxmlformats.org/drawingml/2006/table">
            <a:tbl>
              <a:tblPr/>
              <a:tblGrid>
                <a:gridCol w="2155798">
                  <a:extLst>
                    <a:ext uri="{9D8B030D-6E8A-4147-A177-3AD203B41FA5}">
                      <a16:colId xmlns:a16="http://schemas.microsoft.com/office/drawing/2014/main" val="20000"/>
                    </a:ext>
                  </a:extLst>
                </a:gridCol>
                <a:gridCol w="1054844">
                  <a:extLst>
                    <a:ext uri="{9D8B030D-6E8A-4147-A177-3AD203B41FA5}">
                      <a16:colId xmlns:a16="http://schemas.microsoft.com/office/drawing/2014/main" val="20001"/>
                    </a:ext>
                  </a:extLst>
                </a:gridCol>
                <a:gridCol w="1045591">
                  <a:extLst>
                    <a:ext uri="{9D8B030D-6E8A-4147-A177-3AD203B41FA5}">
                      <a16:colId xmlns:a16="http://schemas.microsoft.com/office/drawing/2014/main" val="3983620298"/>
                    </a:ext>
                  </a:extLst>
                </a:gridCol>
                <a:gridCol w="991904">
                  <a:extLst>
                    <a:ext uri="{9D8B030D-6E8A-4147-A177-3AD203B41FA5}">
                      <a16:colId xmlns:a16="http://schemas.microsoft.com/office/drawing/2014/main" val="2060875484"/>
                    </a:ext>
                  </a:extLst>
                </a:gridCol>
                <a:gridCol w="989229">
                  <a:extLst>
                    <a:ext uri="{9D8B030D-6E8A-4147-A177-3AD203B41FA5}">
                      <a16:colId xmlns:a16="http://schemas.microsoft.com/office/drawing/2014/main" val="1972415687"/>
                    </a:ext>
                  </a:extLst>
                </a:gridCol>
                <a:gridCol w="983264">
                  <a:extLst>
                    <a:ext uri="{9D8B030D-6E8A-4147-A177-3AD203B41FA5}">
                      <a16:colId xmlns:a16="http://schemas.microsoft.com/office/drawing/2014/main" val="1331489055"/>
                    </a:ext>
                  </a:extLst>
                </a:gridCol>
                <a:gridCol w="977677">
                  <a:extLst>
                    <a:ext uri="{9D8B030D-6E8A-4147-A177-3AD203B41FA5}">
                      <a16:colId xmlns:a16="http://schemas.microsoft.com/office/drawing/2014/main" val="120275435"/>
                    </a:ext>
                  </a:extLst>
                </a:gridCol>
                <a:gridCol w="1188717">
                  <a:extLst>
                    <a:ext uri="{9D8B030D-6E8A-4147-A177-3AD203B41FA5}">
                      <a16:colId xmlns:a16="http://schemas.microsoft.com/office/drawing/2014/main" val="2405104614"/>
                    </a:ext>
                  </a:extLst>
                </a:gridCol>
                <a:gridCol w="1371281">
                  <a:extLst>
                    <a:ext uri="{9D8B030D-6E8A-4147-A177-3AD203B41FA5}">
                      <a16:colId xmlns:a16="http://schemas.microsoft.com/office/drawing/2014/main" val="561623369"/>
                    </a:ext>
                  </a:extLst>
                </a:gridCol>
              </a:tblGrid>
              <a:tr h="352792">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TEAE,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Cohort 1 (n = 6)</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 86 mg + Ribociclib 400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Cohort 2 (n = 6)</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 172 mg + Ribociclib 400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Cohort 3 (n = 6)</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 258 mg + Ribociclib 400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Cohort 4 (n = 6)</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 172 mg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Ribociclib 600mg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352792">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433540154"/>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Related to ribociclib</a:t>
                      </a:r>
                    </a:p>
                    <a:p>
                      <a:pPr marL="285750" marR="0" lvl="0" indent="-285750" algn="l" defTabSz="914400" rtl="0" eaLnBrk="1" fontAlgn="base" latinLnBrk="0" hangingPunct="1">
                        <a:lnSpc>
                          <a:spcPct val="100000"/>
                        </a:lnSpc>
                        <a:spcBef>
                          <a:spcPct val="0"/>
                        </a:spcBef>
                        <a:spcAft>
                          <a:spcPct val="2500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Related to elacestrant + ribociclib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(67)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(67)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5279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13299524"/>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AST increased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52028077"/>
                  </a:ext>
                </a:extLst>
              </a:tr>
              <a:tr h="35279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Blood creatinine increased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1000"/>
                        </a:spcBef>
                        <a:spcAft>
                          <a:spcPts val="1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39101637"/>
                  </a:ext>
                </a:extLst>
              </a:tr>
            </a:tbl>
          </a:graphicData>
        </a:graphic>
      </p:graphicFrame>
    </p:spTree>
    <p:extLst>
      <p:ext uri="{BB962C8B-B14F-4D97-AF65-F5344CB8AC3E}">
        <p14:creationId xmlns:p14="http://schemas.microsoft.com/office/powerpoint/2010/main" val="330964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A5F51-9803-E0C3-00A4-778EC7F515D2}"/>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DDE83A8-3F4E-67FC-54DF-49F8616E785E}"/>
              </a:ext>
            </a:extLst>
          </p:cNvPr>
          <p:cNvSpPr>
            <a:spLocks noGrp="1" noChangeArrowheads="1"/>
          </p:cNvSpPr>
          <p:nvPr>
            <p:ph type="title"/>
          </p:nvPr>
        </p:nvSpPr>
        <p:spPr>
          <a:xfrm>
            <a:off x="609758" y="238127"/>
            <a:ext cx="11074537" cy="1103313"/>
          </a:xfrm>
        </p:spPr>
        <p:txBody>
          <a:bodyPr/>
          <a:lstStyle/>
          <a:p>
            <a:r>
              <a:rPr lang="en-US" dirty="0"/>
              <a:t>ELEVATE Update: Safety </a:t>
            </a:r>
            <a:br>
              <a:rPr lang="en-US" dirty="0"/>
            </a:br>
            <a:r>
              <a:rPr lang="en-US" dirty="0"/>
              <a:t>(Elacestrant + Alpelisib or Capivasertib)</a:t>
            </a:r>
            <a:endParaRPr lang="en-US" altLang="en-US" dirty="0"/>
          </a:p>
        </p:txBody>
      </p:sp>
      <p:sp>
        <p:nvSpPr>
          <p:cNvPr id="5" name="Text Box 15">
            <a:extLst>
              <a:ext uri="{FF2B5EF4-FFF2-40B4-BE49-F238E27FC236}">
                <a16:creationId xmlns:a16="http://schemas.microsoft.com/office/drawing/2014/main" id="{E90037FE-4C1A-2545-1571-A3E1FD010BF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SABCS 2024. Abstr PS-7-06.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9" name="Group 32">
            <a:extLst>
              <a:ext uri="{FF2B5EF4-FFF2-40B4-BE49-F238E27FC236}">
                <a16:creationId xmlns:a16="http://schemas.microsoft.com/office/drawing/2014/main" id="{23CBE3DA-177E-B28E-3A85-FB949A4D5057}"/>
              </a:ext>
            </a:extLst>
          </p:cNvPr>
          <p:cNvGraphicFramePr>
            <a:graphicFrameLocks noGrp="1"/>
          </p:cNvGraphicFramePr>
          <p:nvPr>
            <p:extLst>
              <p:ext uri="{D42A27DB-BD31-4B8C-83A1-F6EECF244321}">
                <p14:modId xmlns:p14="http://schemas.microsoft.com/office/powerpoint/2010/main" val="241866443"/>
              </p:ext>
            </p:extLst>
          </p:nvPr>
        </p:nvGraphicFramePr>
        <p:xfrm>
          <a:off x="723901" y="1421958"/>
          <a:ext cx="10755312" cy="2042256"/>
        </p:xfrm>
        <a:graphic>
          <a:graphicData uri="http://schemas.openxmlformats.org/drawingml/2006/table">
            <a:tbl>
              <a:tblPr/>
              <a:tblGrid>
                <a:gridCol w="3375787">
                  <a:extLst>
                    <a:ext uri="{9D8B030D-6E8A-4147-A177-3AD203B41FA5}">
                      <a16:colId xmlns:a16="http://schemas.microsoft.com/office/drawing/2014/main" val="20000"/>
                    </a:ext>
                  </a:extLst>
                </a:gridCol>
                <a:gridCol w="3615623">
                  <a:extLst>
                    <a:ext uri="{9D8B030D-6E8A-4147-A177-3AD203B41FA5}">
                      <a16:colId xmlns:a16="http://schemas.microsoft.com/office/drawing/2014/main" val="20001"/>
                    </a:ext>
                  </a:extLst>
                </a:gridCol>
                <a:gridCol w="3763902">
                  <a:extLst>
                    <a:ext uri="{9D8B030D-6E8A-4147-A177-3AD203B41FA5}">
                      <a16:colId xmlns:a16="http://schemas.microsoft.com/office/drawing/2014/main" val="3983620298"/>
                    </a:ext>
                  </a:extLst>
                </a:gridCol>
              </a:tblGrid>
              <a:tr h="300681">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TEAE,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Cohort 1 (n = 7)</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 258 mg + Capivasertib 320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176875">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433540154"/>
                  </a:ext>
                </a:extLst>
              </a:tr>
              <a:tr h="17687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76875">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7687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7687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10" name="TextBox 9">
            <a:extLst>
              <a:ext uri="{FF2B5EF4-FFF2-40B4-BE49-F238E27FC236}">
                <a16:creationId xmlns:a16="http://schemas.microsoft.com/office/drawing/2014/main" id="{FA7F7FDB-3B51-4772-C0DA-BCFBDABFA05D}"/>
              </a:ext>
            </a:extLst>
          </p:cNvPr>
          <p:cNvSpPr txBox="1"/>
          <p:nvPr/>
        </p:nvSpPr>
        <p:spPr bwMode="auto">
          <a:xfrm>
            <a:off x="9213832" y="5967116"/>
            <a:ext cx="24499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Data cutoff: October 15, 2024.</a:t>
            </a:r>
          </a:p>
        </p:txBody>
      </p:sp>
      <p:graphicFrame>
        <p:nvGraphicFramePr>
          <p:cNvPr id="2" name="Group 32">
            <a:extLst>
              <a:ext uri="{FF2B5EF4-FFF2-40B4-BE49-F238E27FC236}">
                <a16:creationId xmlns:a16="http://schemas.microsoft.com/office/drawing/2014/main" id="{8D5CFBA0-4C92-F66A-3497-4B94F47E0841}"/>
              </a:ext>
            </a:extLst>
          </p:cNvPr>
          <p:cNvGraphicFramePr>
            <a:graphicFrameLocks noGrp="1"/>
          </p:cNvGraphicFramePr>
          <p:nvPr>
            <p:extLst>
              <p:ext uri="{D42A27DB-BD31-4B8C-83A1-F6EECF244321}">
                <p14:modId xmlns:p14="http://schemas.microsoft.com/office/powerpoint/2010/main" val="2589293753"/>
              </p:ext>
            </p:extLst>
          </p:nvPr>
        </p:nvGraphicFramePr>
        <p:xfrm>
          <a:off x="723900" y="3544732"/>
          <a:ext cx="10755312" cy="2347072"/>
        </p:xfrm>
        <a:graphic>
          <a:graphicData uri="http://schemas.openxmlformats.org/drawingml/2006/table">
            <a:tbl>
              <a:tblPr/>
              <a:tblGrid>
                <a:gridCol w="3167513">
                  <a:extLst>
                    <a:ext uri="{9D8B030D-6E8A-4147-A177-3AD203B41FA5}">
                      <a16:colId xmlns:a16="http://schemas.microsoft.com/office/drawing/2014/main" val="20000"/>
                    </a:ext>
                  </a:extLst>
                </a:gridCol>
                <a:gridCol w="1811191">
                  <a:extLst>
                    <a:ext uri="{9D8B030D-6E8A-4147-A177-3AD203B41FA5}">
                      <a16:colId xmlns:a16="http://schemas.microsoft.com/office/drawing/2014/main" val="20001"/>
                    </a:ext>
                  </a:extLst>
                </a:gridCol>
                <a:gridCol w="1756308">
                  <a:extLst>
                    <a:ext uri="{9D8B030D-6E8A-4147-A177-3AD203B41FA5}">
                      <a16:colId xmlns:a16="http://schemas.microsoft.com/office/drawing/2014/main" val="3983620298"/>
                    </a:ext>
                  </a:extLst>
                </a:gridCol>
                <a:gridCol w="2044453">
                  <a:extLst>
                    <a:ext uri="{9D8B030D-6E8A-4147-A177-3AD203B41FA5}">
                      <a16:colId xmlns:a16="http://schemas.microsoft.com/office/drawing/2014/main" val="2060875484"/>
                    </a:ext>
                  </a:extLst>
                </a:gridCol>
                <a:gridCol w="1975847">
                  <a:extLst>
                    <a:ext uri="{9D8B030D-6E8A-4147-A177-3AD203B41FA5}">
                      <a16:colId xmlns:a16="http://schemas.microsoft.com/office/drawing/2014/main" val="1972415687"/>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TEAE,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Cohort 1 (n = 3)</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 258 mg + Alpelisib 250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Cohort 2 (n = 6)</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Elacestrant 258 mg + Alpelisib 200 mg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Grades*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43354015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Maculopapular rash</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Hyperglycemia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84992204"/>
                  </a:ext>
                </a:extLst>
              </a:tr>
            </a:tbl>
          </a:graphicData>
        </a:graphic>
      </p:graphicFrame>
      <p:sp>
        <p:nvSpPr>
          <p:cNvPr id="7" name="TextBox 6">
            <a:extLst>
              <a:ext uri="{FF2B5EF4-FFF2-40B4-BE49-F238E27FC236}">
                <a16:creationId xmlns:a16="http://schemas.microsoft.com/office/drawing/2014/main" id="{04CA39A6-3EAC-8AB3-6CBF-18634E184727}"/>
              </a:ext>
            </a:extLst>
          </p:cNvPr>
          <p:cNvSpPr txBox="1"/>
          <p:nvPr/>
        </p:nvSpPr>
        <p:spPr bwMode="auto">
          <a:xfrm>
            <a:off x="620643" y="5966360"/>
            <a:ext cx="540575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 patients each experienced blurred vision, stomatitis, and dizziness.</a:t>
            </a:r>
          </a:p>
        </p:txBody>
      </p:sp>
    </p:spTree>
    <p:extLst>
      <p:ext uri="{BB962C8B-B14F-4D97-AF65-F5344CB8AC3E}">
        <p14:creationId xmlns:p14="http://schemas.microsoft.com/office/powerpoint/2010/main" val="3679764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ELECTRA and ELEVATE: 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pPr>
              <a:spcBef>
                <a:spcPts val="600"/>
              </a:spcBef>
            </a:pPr>
            <a:r>
              <a:rPr lang="en-US" altLang="en-US" sz="2000" dirty="0"/>
              <a:t>In patients with ER+/HER2- advanced or metastatic BC and previous treatment with ET + CDK4/6 inhibition, elacestrant combinations demonstrated consistent safety profiles</a:t>
            </a:r>
          </a:p>
          <a:p>
            <a:pPr lvl="1">
              <a:spcBef>
                <a:spcPts val="600"/>
              </a:spcBef>
            </a:pPr>
            <a:r>
              <a:rPr lang="en-US" altLang="en-US" sz="1800" dirty="0"/>
              <a:t>No grade 4 AEs observed during treatment</a:t>
            </a:r>
          </a:p>
          <a:p>
            <a:pPr>
              <a:spcBef>
                <a:spcPts val="600"/>
              </a:spcBef>
            </a:pPr>
            <a:r>
              <a:rPr lang="en-US" altLang="en-US" sz="2000" dirty="0"/>
              <a:t>Clinically meaningful efficacy with elacestrant + abemaciclib seen regardless of </a:t>
            </a:r>
            <a:r>
              <a:rPr lang="en-US" altLang="en-US" sz="2000" i="1" dirty="0"/>
              <a:t>ESR1 </a:t>
            </a:r>
            <a:r>
              <a:rPr lang="en-US" altLang="en-US" sz="2000" dirty="0"/>
              <a:t>mutation status</a:t>
            </a:r>
          </a:p>
          <a:p>
            <a:pPr lvl="1">
              <a:spcBef>
                <a:spcPts val="600"/>
              </a:spcBef>
            </a:pPr>
            <a:r>
              <a:rPr lang="en-US" altLang="en-US" sz="1800" dirty="0"/>
              <a:t>mPFS, all patients: 8.7 mo</a:t>
            </a:r>
          </a:p>
          <a:p>
            <a:pPr lvl="1">
              <a:spcBef>
                <a:spcPts val="600"/>
              </a:spcBef>
            </a:pPr>
            <a:r>
              <a:rPr lang="en-US" altLang="en-US" sz="1800" dirty="0"/>
              <a:t>mPFS, </a:t>
            </a:r>
            <a:r>
              <a:rPr lang="en-US" altLang="en-US" sz="1800" i="1" dirty="0"/>
              <a:t>ESR1 </a:t>
            </a:r>
            <a:r>
              <a:rPr lang="en-US" altLang="en-US" sz="1800" dirty="0"/>
              <a:t>mutation vs no </a:t>
            </a:r>
            <a:r>
              <a:rPr lang="en-US" altLang="en-US" sz="1800" i="1" dirty="0"/>
              <a:t>ESR1 </a:t>
            </a:r>
            <a:r>
              <a:rPr lang="en-US" altLang="en-US" sz="1800" dirty="0"/>
              <a:t>mutation: 8.7 vs 7.2 mo</a:t>
            </a:r>
          </a:p>
          <a:p>
            <a:pPr lvl="1">
              <a:spcBef>
                <a:spcPts val="600"/>
              </a:spcBef>
            </a:pPr>
            <a:r>
              <a:rPr lang="en-US" altLang="en-US" sz="1800" dirty="0"/>
              <a:t>mPFS, prior ET + CDK4/6 inhibition ≥12 mo: 16.6 mo</a:t>
            </a:r>
          </a:p>
          <a:p>
            <a:pPr>
              <a:spcBef>
                <a:spcPts val="600"/>
              </a:spcBef>
            </a:pPr>
            <a:r>
              <a:rPr lang="en-US" altLang="en-US" sz="2000" dirty="0"/>
              <a:t>Phase Ib studies of combinations with alpelisib, capivasertib, and ribociclib, as well as phase II portions of ELECTRA and ELEVATE, are ongoing</a:t>
            </a:r>
          </a:p>
          <a:p>
            <a:pPr>
              <a:spcBef>
                <a:spcPts val="600"/>
              </a:spcBef>
            </a:pPr>
            <a:r>
              <a:rPr lang="en-US" altLang="en-US" sz="2000" dirty="0"/>
              <a:t>Investigators concluded that elacestrant may become a new ET backbone to combine with abemaciclib or other targeted agents in ER+/HER2- MBC as an all-oral therapy option that may prolong PFS delaying chemotherapy or ADC-based therapies</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Rugo. SABCS 2024. Abstr PS-7-07. Rugo. SABCS 2024. Abstr PS7-06.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SABCS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CME-certified analysis </a:t>
            </a:r>
            <a:r>
              <a:rPr lang="en-US" sz="2200" b="0" dirty="0"/>
              <a:t>with expert faculty commentary on key studies from the conference</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extLst>
      <p:ext uri="{BB962C8B-B14F-4D97-AF65-F5344CB8AC3E}">
        <p14:creationId xmlns:p14="http://schemas.microsoft.com/office/powerpoint/2010/main" val="730772919"/>
      </p:ext>
    </p:extLst>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9c7c570-01a5-4783-a5d8-c1ec17b8ed46">
      <Terms xmlns="http://schemas.microsoft.com/office/infopath/2007/PartnerControls"/>
    </lcf76f155ced4ddcb4097134ff3c332f>
    <TaxCatchAll xmlns="22fd6914-46d4-4c7e-bbad-46e82841b69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45D8847D6590B48843E1E6296B9D018" ma:contentTypeVersion="11" ma:contentTypeDescription="Create a new document." ma:contentTypeScope="" ma:versionID="2a3ce9dfb8ab2d6442b786af14e904ff">
  <xsd:schema xmlns:xsd="http://www.w3.org/2001/XMLSchema" xmlns:xs="http://www.w3.org/2001/XMLSchema" xmlns:p="http://schemas.microsoft.com/office/2006/metadata/properties" xmlns:ns2="09c7c570-01a5-4783-a5d8-c1ec17b8ed46" xmlns:ns3="22fd6914-46d4-4c7e-bbad-46e82841b69d" targetNamespace="http://schemas.microsoft.com/office/2006/metadata/properties" ma:root="true" ma:fieldsID="d110c222868013396d4b120a915405a8" ns2:_="" ns3:_="">
    <xsd:import namespace="09c7c570-01a5-4783-a5d8-c1ec17b8ed4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c7c570-01a5-4783-a5d8-c1ec17b8ed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66BA361-1E9E-44B6-8038-5D5A630CAF50}">
  <ds:schemaRefs>
    <ds:schemaRef ds:uri="http://purl.org/dc/elements/1.1/"/>
    <ds:schemaRef ds:uri="http://schemas.microsoft.com/office/2006/documentManagement/types"/>
    <ds:schemaRef ds:uri="09c7c570-01a5-4783-a5d8-c1ec17b8ed46"/>
    <ds:schemaRef ds:uri="http://purl.org/dc/terms/"/>
    <ds:schemaRef ds:uri="http://www.w3.org/XML/1998/namespace"/>
    <ds:schemaRef ds:uri="http://schemas.microsoft.com/office/2006/metadata/properties"/>
    <ds:schemaRef ds:uri="http://schemas.microsoft.com/office/infopath/2007/PartnerControls"/>
    <ds:schemaRef ds:uri="http://purl.org/dc/dcmitype/"/>
    <ds:schemaRef ds:uri="http://schemas.openxmlformats.org/package/2006/metadata/core-properties"/>
    <ds:schemaRef ds:uri="22fd6914-46d4-4c7e-bbad-46e82841b69d"/>
  </ds:schemaRefs>
</ds:datastoreItem>
</file>

<file path=customXml/itemProps2.xml><?xml version="1.0" encoding="utf-8"?>
<ds:datastoreItem xmlns:ds="http://schemas.openxmlformats.org/officeDocument/2006/customXml" ds:itemID="{5C96736A-5C1F-4A8E-814A-B777D7A18683}">
  <ds:schemaRefs>
    <ds:schemaRef ds:uri="http://schemas.microsoft.com/sharepoint/v3/contenttype/forms"/>
  </ds:schemaRefs>
</ds:datastoreItem>
</file>

<file path=customXml/itemProps3.xml><?xml version="1.0" encoding="utf-8"?>
<ds:datastoreItem xmlns:ds="http://schemas.openxmlformats.org/officeDocument/2006/customXml" ds:itemID="{A9268C77-ADD1-48C7-A5BF-218C91BB2773}">
  <ds:schemaRefs>
    <ds:schemaRef ds:uri="09c7c570-01a5-4783-a5d8-c1ec17b8ed46"/>
    <ds:schemaRef ds:uri="22fd6914-46d4-4c7e-bbad-46e82841b6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TotalTime>
  <Words>4614</Words>
  <Application>Microsoft Office PowerPoint</Application>
  <PresentationFormat>Widescreen</PresentationFormat>
  <Paragraphs>883</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Arial</vt:lpstr>
      <vt:lpstr>Calibri</vt:lpstr>
      <vt:lpstr>Times</vt:lpstr>
      <vt:lpstr>Wingdings</vt:lpstr>
      <vt:lpstr>2022_CCO_Template</vt:lpstr>
      <vt:lpstr>ELECTRA and ELEVATE: Elacestrant Combinations for ER+/HER2- Advanced/Metastatic Breast Cancer</vt:lpstr>
      <vt:lpstr>About These Slides</vt:lpstr>
      <vt:lpstr>ELECTRA and ELEVATE: Background</vt:lpstr>
      <vt:lpstr>ELECTRA and ELEVATE: Study Designs</vt:lpstr>
      <vt:lpstr>ELECTRA and ELEVATE Pooled Analysis: Study Design</vt:lpstr>
      <vt:lpstr>ELECTRA and ELEVATE Pooled Analysis:  Baseline Characteristics</vt:lpstr>
      <vt:lpstr>ELECTRA and ELEVATE Pooled Analysis:  Baseline Characteristics (cont’d)</vt:lpstr>
      <vt:lpstr>ELECTRA and ELEVATE Pooled Analysis: Efficacy</vt:lpstr>
      <vt:lpstr>ELEVATE Update: Baseline Characteristics </vt:lpstr>
      <vt:lpstr>ELEVATE Update: Safety (Elacestrant + Everolimus) </vt:lpstr>
      <vt:lpstr>ELEVATE Update: Safety  (Elacestrant + Palbociclib or Abemaciclib)</vt:lpstr>
      <vt:lpstr>ELEVATE Update: Safety (Elacestrant + Ribociclib)</vt:lpstr>
      <vt:lpstr>ELEVATE Update: Safety  (Elacestrant + Alpelisib or Capivasertib)</vt:lpstr>
      <vt:lpstr>ELECTRA and ELEVATE: Investigators’ Conclusions</vt:lpstr>
      <vt:lpstr>Go Online for More CCO  Coverage of SABCS 2024!</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ELECTRA and ELEVATE: Elacestrant Combinations for ER+/HER2- Advanced/Metastatic Breast Cancer</dc:title>
  <dc:subject/>
  <dc:creator>Preferred Author</dc:creator>
  <cp:keywords/>
  <dc:description/>
  <cp:lastModifiedBy>Tara Cunningham</cp:lastModifiedBy>
  <cp:revision>2</cp:revision>
  <dcterms:created xsi:type="dcterms:W3CDTF">2024-12-06T00:52:27Z</dcterms:created>
  <dcterms:modified xsi:type="dcterms:W3CDTF">2024-12-17T17:52:25Z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0x010100645D8847D6590B48843E1E6296B9D018</vt:lpwstr>
  </property>
  <property fmtid="{D5CDD505-2E9C-101B-9397-08002B2CF9AE}" pid="3" name="MediaServiceImageTags">
    <vt:lpwstr/>
  </property>
</Properties>
</file>