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308" r:id="rId8"/>
    <p:sldId id="547" r:id="rId9"/>
    <p:sldId id="2141411833" r:id="rId10"/>
    <p:sldId id="2141411834" r:id="rId11"/>
    <p:sldId id="549" r:id="rId12"/>
    <p:sldId id="2141411836" r:id="rId13"/>
    <p:sldId id="551"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4" clrIdx="15">
    <p:extLst>
      <p:ext uri="{19B8F6BF-5375-455C-9EA6-DF929625EA0E}">
        <p15:presenceInfo xmlns:p15="http://schemas.microsoft.com/office/powerpoint/2012/main" userId="S::mbecker@clinicaloptions.com::a16991b8-7bb5-4da5-98af-c360d036dd20" providerId="AD"/>
      </p:ext>
    </p:extLst>
  </p:cmAuthor>
  <p:cmAuthor id="17" name="Kara Nyberg" initials="KN" lastIdx="1" clrIdx="16">
    <p:extLst>
      <p:ext uri="{19B8F6BF-5375-455C-9EA6-DF929625EA0E}">
        <p15:presenceInfo xmlns:p15="http://schemas.microsoft.com/office/powerpoint/2012/main" userId="63b453b522a604bf" providerId="Windows Live"/>
      </p:ext>
    </p:extLst>
  </p:cmAuthor>
  <p:cmAuthor id="18" name="Vanessa Carter" initials="VC" lastIdx="8" clrIdx="17">
    <p:extLst>
      <p:ext uri="{19B8F6BF-5375-455C-9EA6-DF929625EA0E}">
        <p15:presenceInfo xmlns:p15="http://schemas.microsoft.com/office/powerpoint/2012/main" userId="S::vcarter@clinicaloptions.com::9ce73b1e-6b1e-4cab-b34f-91637f33dd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290"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ET, endocrine therapy; HR, hormone receptor.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 aromatase inhibitor; EBC, early breast cancer; ESMO, European Society for Medical Oncology; ET, endocrine therapy; HR, hormone receptor; iDFS, invasive disease-free survival; NCCN, National Comprehensive Cancer Network.</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245263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ALN, axillary lymph node; CT, chemotherapy; DRFS, distant relapse–free survival; EBC, early breast cancer; ET, endocrine therapy; HR, hormone receptor; iDFS, invasive disease–free survival; ITT, intention-to-treat; OS, overall survival; PRO, patient-reported outcome.</a:t>
            </a:r>
          </a:p>
          <a:p>
            <a:pPr defTabSz="881390">
              <a:defRPr/>
            </a:pPr>
            <a:endParaRPr lang="en-US" i="1" dirty="0"/>
          </a:p>
          <a:p>
            <a:pPr defTabSz="881390">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7465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DRFS, distant recurrence-free survival; ECOG, Eastern Cooperative Oncology Group; ET, endocrine therapy; HR, hazard ratio; iDFS, invasive disease-free survival;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008211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ET, endocrine therapy;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11275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DRFS, distant recurrence-free survival; ECOG, Eastern Cooperative Oncology Group; ET, endocrine therapy; HR, hazard ratio; iDFS, invasive disease-free survival; OS, overall survival; NR not yet reached.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87852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SAE, serious adverse event;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273633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DRFS, distant recurrence-free survival; EBC, early breast cancer; ET, endocrine therapy; HR, hormone receptor; iDFS, invasive disease-free survival; ITT, intention-to-treat;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975547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altLang="en-US" sz="4000" dirty="0"/>
              <a:t>monarchE 5-Yr Outcomes: Adjuvant Abemaciclib Plus ET in Patients With High-Risk, Node-Positive HR+/HER2- EBC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monarchE 5-Yr Outcomes: 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altLang="en-US" sz="2400" dirty="0"/>
              <a:t>Phase III monarchE trial demonstrated that adjuvant abemaciclib + ET significantly improved iDFS vs ET alone in patients with node-positive, high-risk HR+/HER2- EBC</a:t>
            </a:r>
            <a:r>
              <a:rPr lang="en-US" altLang="en-US" sz="2400" baseline="30000" dirty="0"/>
              <a:t>1,2</a:t>
            </a:r>
            <a:endParaRPr lang="en-US" altLang="en-US" sz="2400" dirty="0"/>
          </a:p>
          <a:p>
            <a:pPr lvl="1"/>
            <a:r>
              <a:rPr lang="en-US" altLang="en-US" sz="2200" dirty="0"/>
              <a:t>4-yr iDFS rate: 85.8% vs 79.4% (HR: 0.66; 95% CI: 0.58-0.76; </a:t>
            </a:r>
            <a:r>
              <a:rPr lang="en-US" altLang="en-US" sz="2200" i="1" dirty="0"/>
              <a:t>P</a:t>
            </a:r>
            <a:r>
              <a:rPr lang="en-US" altLang="en-US" sz="2200" dirty="0"/>
              <a:t> = .0001)</a:t>
            </a:r>
          </a:p>
          <a:p>
            <a:r>
              <a:rPr lang="en-US" altLang="en-US" sz="2400" dirty="0"/>
              <a:t>Results led to FDA approval of abemaciclib in combination with ET (tamoxifen or AI) for adjuvant treatment of adults with HR+/HER2- EBC that is node positive and at high risk of recurrence</a:t>
            </a:r>
            <a:r>
              <a:rPr lang="en-US" altLang="en-US" sz="2400" baseline="30000" dirty="0"/>
              <a:t>3</a:t>
            </a:r>
            <a:endParaRPr lang="en-US" altLang="en-US" sz="2400" dirty="0">
              <a:highlight>
                <a:srgbClr val="FFFF00"/>
              </a:highlight>
            </a:endParaRPr>
          </a:p>
          <a:p>
            <a:pPr lvl="1"/>
            <a:r>
              <a:rPr lang="en-US" altLang="en-US" sz="2200" dirty="0"/>
              <a:t>Adjuvant abemaciclib also supported by NCCN Category 1 and ESMO Magnitude of Clinical Benefit Scale Score A recommendations for these patients</a:t>
            </a:r>
            <a:r>
              <a:rPr lang="en-US" altLang="en-US" sz="2200" baseline="30000" dirty="0"/>
              <a:t>4,5</a:t>
            </a:r>
          </a:p>
          <a:p>
            <a:r>
              <a:rPr lang="en-US" altLang="en-US" sz="2400" dirty="0"/>
              <a:t>Current report from monarchE describes 5-yr efficacy data from the prespecified third interim analysis</a:t>
            </a:r>
            <a:r>
              <a:rPr lang="en-US" altLang="en-US" sz="2400" baseline="30000" dirty="0"/>
              <a:t>6</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Johnston. JCO. 2020;38:3987. 2. Johnston. Lancet Oncol. 2023;24:77. 3. Abemaciclib PI. 4. NCCN. Clinical practice guidelines: in oncology: breast cancer. v.4.2023. 5. ESMO Abemaciclib Agent Score. 6. Harbeck. ESMO 2023. Abstr LBA17.</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a:t>monarchE 5-Yr Outcomes: Study Design</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idx="1"/>
          </p:nvPr>
        </p:nvSpPr>
        <p:spPr/>
        <p:txBody>
          <a:bodyPr/>
          <a:lstStyle/>
          <a:p>
            <a:r>
              <a:rPr lang="en-US" sz="2000" dirty="0"/>
              <a:t>International, randomized, open-label phase III trial</a:t>
            </a:r>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Johnston. JCO. 2020;38:3987. </a:t>
            </a:r>
            <a:r>
              <a:rPr lang="en-US" altLang="en-US" sz="1200" b="0" dirty="0">
                <a:solidFill>
                  <a:schemeClr val="bg2"/>
                </a:solidFill>
                <a:latin typeface="Calibri" panose="020F0502020204030204" pitchFamily="34" charset="0"/>
              </a:rPr>
              <a:t>Harbeck. ESMO 2023. Abstr LBA17</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p>
        </p:txBody>
      </p:sp>
      <p:sp>
        <p:nvSpPr>
          <p:cNvPr id="11" name="Text Box 45">
            <a:extLst>
              <a:ext uri="{FF2B5EF4-FFF2-40B4-BE49-F238E27FC236}">
                <a16:creationId xmlns:a16="http://schemas.microsoft.com/office/drawing/2014/main" id="{8655F03C-0C9E-4627-B86C-E32A372FA578}"/>
              </a:ext>
            </a:extLst>
          </p:cNvPr>
          <p:cNvSpPr txBox="1">
            <a:spLocks noChangeArrowheads="1"/>
          </p:cNvSpPr>
          <p:nvPr/>
        </p:nvSpPr>
        <p:spPr bwMode="auto">
          <a:xfrm>
            <a:off x="522287" y="2421465"/>
            <a:ext cx="30361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cs typeface="Calibri" panose="020F0502020204030204" pitchFamily="34" charset="0"/>
              </a:rPr>
              <a:t>Patients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with high-risk, node-positive, HR+/HER2- EBC; prior (neo)adjuvant CT permitted;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pre- or postmenopausal;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distant metastasis;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 mo from surgery to randomization; ≤12 wk of ET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after last non-ET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5637)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Rectangle 49">
            <a:extLst>
              <a:ext uri="{FF2B5EF4-FFF2-40B4-BE49-F238E27FC236}">
                <a16:creationId xmlns:a16="http://schemas.microsoft.com/office/drawing/2014/main" id="{75C56A92-3AC1-44EB-9602-3BA69924A073}"/>
              </a:ext>
            </a:extLst>
          </p:cNvPr>
          <p:cNvSpPr>
            <a:spLocks noChangeArrowheads="1"/>
          </p:cNvSpPr>
          <p:nvPr/>
        </p:nvSpPr>
        <p:spPr bwMode="auto">
          <a:xfrm>
            <a:off x="7579526" y="2455832"/>
            <a:ext cx="3744448"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Abemaciclib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150 mg BID up to 2 yr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2808)</a:t>
            </a:r>
          </a:p>
        </p:txBody>
      </p:sp>
      <p:sp>
        <p:nvSpPr>
          <p:cNvPr id="15" name="Rectangle 50">
            <a:extLst>
              <a:ext uri="{FF2B5EF4-FFF2-40B4-BE49-F238E27FC236}">
                <a16:creationId xmlns:a16="http://schemas.microsoft.com/office/drawing/2014/main" id="{2BBE99A9-84BC-4524-AA8D-BFE3C5B9F952}"/>
              </a:ext>
            </a:extLst>
          </p:cNvPr>
          <p:cNvSpPr>
            <a:spLocks noChangeArrowheads="1"/>
          </p:cNvSpPr>
          <p:nvPr/>
        </p:nvSpPr>
        <p:spPr bwMode="auto">
          <a:xfrm>
            <a:off x="7579526" y="3624310"/>
            <a:ext cx="3744448"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2829)</a:t>
            </a:r>
          </a:p>
        </p:txBody>
      </p:sp>
      <p:sp>
        <p:nvSpPr>
          <p:cNvPr id="8" name="TextBox 7">
            <a:extLst>
              <a:ext uri="{FF2B5EF4-FFF2-40B4-BE49-F238E27FC236}">
                <a16:creationId xmlns:a16="http://schemas.microsoft.com/office/drawing/2014/main" id="{9B01EF7E-0E5C-B348-B9F6-DF54CA74BC08}"/>
              </a:ext>
            </a:extLst>
          </p:cNvPr>
          <p:cNvSpPr txBox="1"/>
          <p:nvPr/>
        </p:nvSpPr>
        <p:spPr bwMode="auto">
          <a:xfrm>
            <a:off x="4061267" y="2455832"/>
            <a:ext cx="2743200" cy="1097280"/>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1 (91%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 positive ALNs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1-3 positive ALNs plus histologic grade 3 and/or tumor ≥5 cm</a:t>
            </a:r>
          </a:p>
        </p:txBody>
      </p:sp>
      <p:sp>
        <p:nvSpPr>
          <p:cNvPr id="22" name="TextBox 21">
            <a:extLst>
              <a:ext uri="{FF2B5EF4-FFF2-40B4-BE49-F238E27FC236}">
                <a16:creationId xmlns:a16="http://schemas.microsoft.com/office/drawing/2014/main" id="{67B0F33C-4C4D-CC4E-B6AF-D30A3E4610B9}"/>
              </a:ext>
            </a:extLst>
          </p:cNvPr>
          <p:cNvSpPr txBox="1"/>
          <p:nvPr/>
        </p:nvSpPr>
        <p:spPr bwMode="auto">
          <a:xfrm>
            <a:off x="4061267" y="3624310"/>
            <a:ext cx="2743200" cy="1097280"/>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2 (9%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 positive ALNs, Ki-67 ≥20% per central testing, grade 1/2, tumor size &lt;5 cm</a:t>
            </a:r>
          </a:p>
        </p:txBody>
      </p:sp>
      <p:sp>
        <p:nvSpPr>
          <p:cNvPr id="23" name="Line 53">
            <a:extLst>
              <a:ext uri="{FF2B5EF4-FFF2-40B4-BE49-F238E27FC236}">
                <a16:creationId xmlns:a16="http://schemas.microsoft.com/office/drawing/2014/main" id="{C3F5DB80-BBB6-D34E-88D7-9081E1371159}"/>
              </a:ext>
            </a:extLst>
          </p:cNvPr>
          <p:cNvSpPr>
            <a:spLocks noChangeShapeType="1"/>
          </p:cNvSpPr>
          <p:nvPr/>
        </p:nvSpPr>
        <p:spPr bwMode="auto">
          <a:xfrm>
            <a:off x="7098470" y="3942433"/>
            <a:ext cx="274320" cy="2305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54">
            <a:extLst>
              <a:ext uri="{FF2B5EF4-FFF2-40B4-BE49-F238E27FC236}">
                <a16:creationId xmlns:a16="http://schemas.microsoft.com/office/drawing/2014/main" id="{C30F3750-2487-6746-986B-39F9B64A40D8}"/>
              </a:ext>
            </a:extLst>
          </p:cNvPr>
          <p:cNvSpPr>
            <a:spLocks noChangeShapeType="1"/>
          </p:cNvSpPr>
          <p:nvPr/>
        </p:nvSpPr>
        <p:spPr bwMode="auto">
          <a:xfrm flipV="1">
            <a:off x="7098470" y="3004472"/>
            <a:ext cx="274320" cy="2284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Rectangle 19">
            <a:extLst>
              <a:ext uri="{FF2B5EF4-FFF2-40B4-BE49-F238E27FC236}">
                <a16:creationId xmlns:a16="http://schemas.microsoft.com/office/drawing/2014/main" id="{0AE42A65-76EB-4A62-A764-6E46984022D9}"/>
              </a:ext>
            </a:extLst>
          </p:cNvPr>
          <p:cNvSpPr/>
          <p:nvPr/>
        </p:nvSpPr>
        <p:spPr bwMode="auto">
          <a:xfrm>
            <a:off x="3969877" y="2379629"/>
            <a:ext cx="2921857" cy="2410577"/>
          </a:xfrm>
          <a:prstGeom prst="rect">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E74F7AC5-7910-4164-A59A-98660A3F4646}"/>
              </a:ext>
            </a:extLst>
          </p:cNvPr>
          <p:cNvSpPr txBox="1"/>
          <p:nvPr/>
        </p:nvSpPr>
        <p:spPr bwMode="auto">
          <a:xfrm>
            <a:off x="3969876" y="2019377"/>
            <a:ext cx="2921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ITT Population (Cohorts 1 + 2)</a:t>
            </a:r>
          </a:p>
        </p:txBody>
      </p:sp>
      <p:cxnSp>
        <p:nvCxnSpPr>
          <p:cNvPr id="31" name="Straight Arrow Connector 30">
            <a:extLst>
              <a:ext uri="{FF2B5EF4-FFF2-40B4-BE49-F238E27FC236}">
                <a16:creationId xmlns:a16="http://schemas.microsoft.com/office/drawing/2014/main" id="{44758E66-21B5-4C78-A0DC-BBD26E369FA4}"/>
              </a:ext>
            </a:extLst>
          </p:cNvPr>
          <p:cNvCxnSpPr>
            <a:cxnSpLocks/>
          </p:cNvCxnSpPr>
          <p:nvPr/>
        </p:nvCxnSpPr>
        <p:spPr bwMode="auto">
          <a:xfrm>
            <a:off x="3559858" y="3004472"/>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599EA38-1B70-4562-BC38-DCFC17B96953}"/>
              </a:ext>
            </a:extLst>
          </p:cNvPr>
          <p:cNvCxnSpPr>
            <a:cxnSpLocks/>
          </p:cNvCxnSpPr>
          <p:nvPr/>
        </p:nvCxnSpPr>
        <p:spPr bwMode="auto">
          <a:xfrm>
            <a:off x="3559858" y="4172950"/>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33" name="Text Box 45">
            <a:extLst>
              <a:ext uri="{FF2B5EF4-FFF2-40B4-BE49-F238E27FC236}">
                <a16:creationId xmlns:a16="http://schemas.microsoft.com/office/drawing/2014/main" id="{8634B275-BAA8-4A61-BCB2-7D725EA33447}"/>
              </a:ext>
            </a:extLst>
          </p:cNvPr>
          <p:cNvSpPr txBox="1">
            <a:spLocks noChangeArrowheads="1"/>
          </p:cNvSpPr>
          <p:nvPr/>
        </p:nvSpPr>
        <p:spPr bwMode="auto">
          <a:xfrm>
            <a:off x="7100164" y="186058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prior CT, </a:t>
            </a:r>
            <a:b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menopausal status, region</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4" name="Straight Arrow Connector 33">
            <a:extLst>
              <a:ext uri="{FF2B5EF4-FFF2-40B4-BE49-F238E27FC236}">
                <a16:creationId xmlns:a16="http://schemas.microsoft.com/office/drawing/2014/main" id="{365D0FD5-0CB8-46E7-8373-4AFF4125F8AB}"/>
              </a:ext>
            </a:extLst>
          </p:cNvPr>
          <p:cNvCxnSpPr>
            <a:cxnSpLocks/>
          </p:cNvCxnSpPr>
          <p:nvPr/>
        </p:nvCxnSpPr>
        <p:spPr bwMode="auto">
          <a:xfrm>
            <a:off x="7235630" y="2379629"/>
            <a:ext cx="0" cy="541869"/>
          </a:xfrm>
          <a:prstGeom prst="straightConnector1">
            <a:avLst/>
          </a:prstGeom>
          <a:noFill/>
          <a:ln w="28575" cap="flat" cmpd="sng" algn="ctr">
            <a:solidFill>
              <a:schemeClr val="bg1"/>
            </a:solidFill>
            <a:prstDash val="sysDot"/>
            <a:round/>
            <a:headEnd type="none" w="med" len="med"/>
            <a:tailEnd type="triangle"/>
          </a:ln>
          <a:effectLst/>
        </p:spPr>
      </p:cxnSp>
      <p:sp>
        <p:nvSpPr>
          <p:cNvPr id="5" name="Content Placeholder 2">
            <a:extLst>
              <a:ext uri="{FF2B5EF4-FFF2-40B4-BE49-F238E27FC236}">
                <a16:creationId xmlns:a16="http://schemas.microsoft.com/office/drawing/2014/main" id="{F2124689-2673-888E-0D04-439B3CB11041}"/>
              </a:ext>
            </a:extLst>
          </p:cNvPr>
          <p:cNvSpPr txBox="1">
            <a:spLocks/>
          </p:cNvSpPr>
          <p:nvPr/>
        </p:nvSpPr>
        <p:spPr bwMode="auto">
          <a:xfrm>
            <a:off x="604675" y="4815630"/>
            <a:ext cx="10877529" cy="113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dirty="0"/>
              <a:t>Primary endpoint: </a:t>
            </a:r>
            <a:r>
              <a:rPr lang="en-US" sz="2000" b="0" kern="0" dirty="0"/>
              <a:t>iDFS</a:t>
            </a:r>
          </a:p>
          <a:p>
            <a:pPr>
              <a:spcAft>
                <a:spcPts val="0"/>
              </a:spcAft>
            </a:pPr>
            <a:r>
              <a:rPr lang="en-US" sz="2000" b="1" kern="0" dirty="0"/>
              <a:t>Key secondary endpoints: </a:t>
            </a:r>
            <a:r>
              <a:rPr lang="en-US" sz="2000" b="0" kern="0" dirty="0"/>
              <a:t>iDFS in Ki-67 high (≥20%) population, DRFS, OS, safety, PROs</a:t>
            </a:r>
          </a:p>
          <a:p>
            <a:pPr>
              <a:spcAft>
                <a:spcPts val="0"/>
              </a:spcAft>
            </a:pPr>
            <a:r>
              <a:rPr lang="en-US" sz="2000" b="0" dirty="0"/>
              <a:t>Median follow-up for current analysis: 4.5 yr (54 mo)</a:t>
            </a:r>
          </a:p>
          <a:p>
            <a:pPr lvl="1">
              <a:spcAft>
                <a:spcPts val="0"/>
              </a:spcAft>
            </a:pPr>
            <a:r>
              <a:rPr lang="en-US" sz="1800" b="0" dirty="0"/>
              <a:t>All patients off abemaciclib and &gt;80% followed for ≥2 yr since completing abemaciclib</a:t>
            </a:r>
          </a:p>
        </p:txBody>
      </p:sp>
    </p:spTree>
    <p:extLst>
      <p:ext uri="{BB962C8B-B14F-4D97-AF65-F5344CB8AC3E}">
        <p14:creationId xmlns:p14="http://schemas.microsoft.com/office/powerpoint/2010/main" val="1810890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5-Yr Outcomes: iDFS and DRFS</a:t>
            </a:r>
            <a:endParaRPr lang="en-US" altLang="en-US" dirty="0"/>
          </a:p>
        </p:txBody>
      </p:sp>
      <p:sp>
        <p:nvSpPr>
          <p:cNvPr id="7" name="Content Placeholder 6">
            <a:extLst>
              <a:ext uri="{FF2B5EF4-FFF2-40B4-BE49-F238E27FC236}">
                <a16:creationId xmlns:a16="http://schemas.microsoft.com/office/drawing/2014/main" id="{32133763-77A6-860B-1BCB-5B8D46DAC0CF}"/>
              </a:ext>
            </a:extLst>
          </p:cNvPr>
          <p:cNvSpPr>
            <a:spLocks noGrp="1"/>
          </p:cNvSpPr>
          <p:nvPr>
            <p:ph idx="1"/>
          </p:nvPr>
        </p:nvSpPr>
        <p:spPr>
          <a:xfrm>
            <a:off x="604673" y="5253037"/>
            <a:ext cx="10877529" cy="1103312"/>
          </a:xfrm>
        </p:spPr>
        <p:txBody>
          <a:bodyPr/>
          <a:lstStyle/>
          <a:p>
            <a:r>
              <a:rPr lang="en-US" sz="2000" dirty="0"/>
              <a:t>iDFS benefit with abemaciclib + ET vs ET alone consistent across selected subgroups, including those divided by age, menopausal status, prior treatment, ECOG PS, tumor size, tumor grade, tumor stage, number of positive lymph nodes, and type of initial ET</a:t>
            </a:r>
            <a:endParaRPr lang="en-US" sz="1800" dirty="0"/>
          </a:p>
        </p:txBody>
      </p:sp>
      <p:sp>
        <p:nvSpPr>
          <p:cNvPr id="2" name="Text Box 11">
            <a:extLst>
              <a:ext uri="{FF2B5EF4-FFF2-40B4-BE49-F238E27FC236}">
                <a16:creationId xmlns:a16="http://schemas.microsoft.com/office/drawing/2014/main" id="{A26E4002-9487-BF92-7572-FF1E75AADAD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Harbeck. ESMO 2023. Abstr LBA17.</a:t>
            </a:r>
          </a:p>
        </p:txBody>
      </p:sp>
      <p:graphicFrame>
        <p:nvGraphicFramePr>
          <p:cNvPr id="3" name="Group 3">
            <a:extLst>
              <a:ext uri="{FF2B5EF4-FFF2-40B4-BE49-F238E27FC236}">
                <a16:creationId xmlns:a16="http://schemas.microsoft.com/office/drawing/2014/main" id="{5155FA27-DEC4-8E49-8A6C-B0CDE87127CC}"/>
              </a:ext>
            </a:extLst>
          </p:cNvPr>
          <p:cNvGraphicFramePr>
            <a:graphicFrameLocks/>
          </p:cNvGraphicFramePr>
          <p:nvPr>
            <p:extLst>
              <p:ext uri="{D42A27DB-BD31-4B8C-83A1-F6EECF244321}">
                <p14:modId xmlns:p14="http://schemas.microsoft.com/office/powerpoint/2010/main" val="3725061968"/>
              </p:ext>
            </p:extLst>
          </p:nvPr>
        </p:nvGraphicFramePr>
        <p:xfrm>
          <a:off x="727076" y="1604963"/>
          <a:ext cx="10755126" cy="3444288"/>
        </p:xfrm>
        <a:graphic>
          <a:graphicData uri="http://schemas.openxmlformats.org/drawingml/2006/table">
            <a:tbl>
              <a:tblPr/>
              <a:tblGrid>
                <a:gridCol w="2293546">
                  <a:extLst>
                    <a:ext uri="{9D8B030D-6E8A-4147-A177-3AD203B41FA5}">
                      <a16:colId xmlns:a16="http://schemas.microsoft.com/office/drawing/2014/main" val="20000"/>
                    </a:ext>
                  </a:extLst>
                </a:gridCol>
                <a:gridCol w="1692316">
                  <a:extLst>
                    <a:ext uri="{9D8B030D-6E8A-4147-A177-3AD203B41FA5}">
                      <a16:colId xmlns:a16="http://schemas.microsoft.com/office/drawing/2014/main" val="20001"/>
                    </a:ext>
                  </a:extLst>
                </a:gridCol>
                <a:gridCol w="1692316">
                  <a:extLst>
                    <a:ext uri="{9D8B030D-6E8A-4147-A177-3AD203B41FA5}">
                      <a16:colId xmlns:a16="http://schemas.microsoft.com/office/drawing/2014/main" val="528572018"/>
                    </a:ext>
                  </a:extLst>
                </a:gridCol>
                <a:gridCol w="1692316">
                  <a:extLst>
                    <a:ext uri="{9D8B030D-6E8A-4147-A177-3AD203B41FA5}">
                      <a16:colId xmlns:a16="http://schemas.microsoft.com/office/drawing/2014/main" val="4250684209"/>
                    </a:ext>
                  </a:extLst>
                </a:gridCol>
                <a:gridCol w="1692316">
                  <a:extLst>
                    <a:ext uri="{9D8B030D-6E8A-4147-A177-3AD203B41FA5}">
                      <a16:colId xmlns:a16="http://schemas.microsoft.com/office/drawing/2014/main" val="2412786700"/>
                    </a:ext>
                  </a:extLst>
                </a:gridCol>
                <a:gridCol w="1692316">
                  <a:extLst>
                    <a:ext uri="{9D8B030D-6E8A-4147-A177-3AD203B41FA5}">
                      <a16:colId xmlns:a16="http://schemas.microsoft.com/office/drawing/2014/main" val="2154713100"/>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Abemaciclib + ET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ET Alone</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Absolute Difference Between Arms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Hazard Ratio (85%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Nominal </a:t>
                      </a: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iDFS rates over time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Yr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Yr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Yr 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Yr 5</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0.680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(0.599-0.772)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DRFS rates over time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Yr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Yr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Yr 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Yr 5</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0.675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(0.588-0.774)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monarchE 5-Yr Outcomes: </a:t>
            </a:r>
            <a:br>
              <a:rPr lang="en-US" dirty="0"/>
            </a:br>
            <a:r>
              <a:rPr lang="en-US" dirty="0"/>
              <a:t>OS and Metastatic Recurrence</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sz="half" idx="1"/>
          </p:nvPr>
        </p:nvSpPr>
        <p:spPr>
          <a:xfrm>
            <a:off x="601820" y="1510730"/>
            <a:ext cx="4648836" cy="4678738"/>
          </a:xfrm>
        </p:spPr>
        <p:txBody>
          <a:bodyPr/>
          <a:lstStyle/>
          <a:p>
            <a:r>
              <a:rPr lang="en-US" sz="2400" dirty="0"/>
              <a:t>Fewer deaths observed to date in abemaciclib + ET arm vs ET-alone arm (208 vs 234 deaths), though data remain immature</a:t>
            </a:r>
          </a:p>
          <a:p>
            <a:pPr lvl="1"/>
            <a:r>
              <a:rPr lang="en-US" sz="2200" dirty="0"/>
              <a:t>Hazard ratio: 0.903 (95% CI: 0.749-1.088; </a:t>
            </a:r>
            <a:r>
              <a:rPr lang="en-US" sz="2200" i="1" dirty="0"/>
              <a:t>P</a:t>
            </a:r>
            <a:r>
              <a:rPr lang="en-US" sz="2200" dirty="0"/>
              <a:t> = .284)</a:t>
            </a:r>
          </a:p>
          <a:p>
            <a:r>
              <a:rPr lang="en-US" sz="2400" dirty="0"/>
              <a:t>Fewer living patients have metastatic disease in abemaciclib + ET arm vs ET-alone arm (138 vs 269 cases) </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Harbeck. ESMO 2023. Abstr LBA17.</a:t>
            </a:r>
          </a:p>
        </p:txBody>
      </p:sp>
      <p:graphicFrame>
        <p:nvGraphicFramePr>
          <p:cNvPr id="7" name="Group 3">
            <a:extLst>
              <a:ext uri="{FF2B5EF4-FFF2-40B4-BE49-F238E27FC236}">
                <a16:creationId xmlns:a16="http://schemas.microsoft.com/office/drawing/2014/main" id="{22106146-E1A7-1F64-4AB4-E2D15CA769B7}"/>
              </a:ext>
            </a:extLst>
          </p:cNvPr>
          <p:cNvGraphicFramePr>
            <a:graphicFrameLocks/>
          </p:cNvGraphicFramePr>
          <p:nvPr>
            <p:extLst>
              <p:ext uri="{D42A27DB-BD31-4B8C-83A1-F6EECF244321}">
                <p14:modId xmlns:p14="http://schemas.microsoft.com/office/powerpoint/2010/main" val="2634504548"/>
              </p:ext>
            </p:extLst>
          </p:nvPr>
        </p:nvGraphicFramePr>
        <p:xfrm>
          <a:off x="5404413" y="1603375"/>
          <a:ext cx="6074800" cy="3779584"/>
        </p:xfrm>
        <a:graphic>
          <a:graphicData uri="http://schemas.openxmlformats.org/drawingml/2006/table">
            <a:tbl>
              <a:tblPr/>
              <a:tblGrid>
                <a:gridCol w="2534194">
                  <a:extLst>
                    <a:ext uri="{9D8B030D-6E8A-4147-A177-3AD203B41FA5}">
                      <a16:colId xmlns:a16="http://schemas.microsoft.com/office/drawing/2014/main" val="20000"/>
                    </a:ext>
                  </a:extLst>
                </a:gridCol>
                <a:gridCol w="1770303">
                  <a:extLst>
                    <a:ext uri="{9D8B030D-6E8A-4147-A177-3AD203B41FA5}">
                      <a16:colId xmlns:a16="http://schemas.microsoft.com/office/drawing/2014/main" val="20001"/>
                    </a:ext>
                  </a:extLst>
                </a:gridCol>
                <a:gridCol w="1770303">
                  <a:extLst>
                    <a:ext uri="{9D8B030D-6E8A-4147-A177-3AD203B41FA5}">
                      <a16:colId xmlns:a16="http://schemas.microsoft.com/office/drawing/2014/main" val="52857201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Abemaciclib + ET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ET Alone</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Deaths unrelated to BC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April 1, 2021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July 1, 2022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July 3, 2023</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Deaths related to BC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April 1, 2021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July 1, 2022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July 3, 2023</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Alive with metastatic BC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April 1, 2021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July 1, 2022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July 3, 2023</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73011001"/>
                  </a:ext>
                </a:extLst>
              </a:tr>
            </a:tbl>
          </a:graphicData>
        </a:graphic>
      </p:graphicFrame>
      <p:sp>
        <p:nvSpPr>
          <p:cNvPr id="8" name="TextBox 7">
            <a:extLst>
              <a:ext uri="{FF2B5EF4-FFF2-40B4-BE49-F238E27FC236}">
                <a16:creationId xmlns:a16="http://schemas.microsoft.com/office/drawing/2014/main" id="{A6A02505-CB33-39BA-B12A-DA662BE83903}"/>
              </a:ext>
            </a:extLst>
          </p:cNvPr>
          <p:cNvSpPr txBox="1"/>
          <p:nvPr/>
        </p:nvSpPr>
        <p:spPr bwMode="auto">
          <a:xfrm>
            <a:off x="5386995" y="5421404"/>
            <a:ext cx="60486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April 1, 2021, represents first additional follow-up analysis. July 1, 2022, represents second interim analysis. July 3, 2023, represents third interm analysis.</a:t>
            </a:r>
          </a:p>
        </p:txBody>
      </p:sp>
    </p:spTree>
    <p:extLst>
      <p:ext uri="{BB962C8B-B14F-4D97-AF65-F5344CB8AC3E}">
        <p14:creationId xmlns:p14="http://schemas.microsoft.com/office/powerpoint/2010/main" val="53009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5-Yr Outcomes: Survival Efficacy by Cohort</a:t>
            </a:r>
            <a:endParaRPr lang="en-US" altLang="en-US" dirty="0"/>
          </a:p>
        </p:txBody>
      </p:sp>
      <p:graphicFrame>
        <p:nvGraphicFramePr>
          <p:cNvPr id="4" name="Group 3">
            <a:extLst>
              <a:ext uri="{FF2B5EF4-FFF2-40B4-BE49-F238E27FC236}">
                <a16:creationId xmlns:a16="http://schemas.microsoft.com/office/drawing/2014/main" id="{2BEF770C-8431-BDAA-BAF1-802AE7CD8765}"/>
              </a:ext>
            </a:extLst>
          </p:cNvPr>
          <p:cNvGraphicFramePr>
            <a:graphicFrameLocks/>
          </p:cNvGraphicFramePr>
          <p:nvPr>
            <p:extLst>
              <p:ext uri="{D42A27DB-BD31-4B8C-83A1-F6EECF244321}">
                <p14:modId xmlns:p14="http://schemas.microsoft.com/office/powerpoint/2010/main" val="2001828249"/>
              </p:ext>
            </p:extLst>
          </p:nvPr>
        </p:nvGraphicFramePr>
        <p:xfrm>
          <a:off x="727076" y="1604963"/>
          <a:ext cx="10755124" cy="4602688"/>
        </p:xfrm>
        <a:graphic>
          <a:graphicData uri="http://schemas.openxmlformats.org/drawingml/2006/table">
            <a:tbl>
              <a:tblPr/>
              <a:tblGrid>
                <a:gridCol w="3476624">
                  <a:extLst>
                    <a:ext uri="{9D8B030D-6E8A-4147-A177-3AD203B41FA5}">
                      <a16:colId xmlns:a16="http://schemas.microsoft.com/office/drawing/2014/main" val="20000"/>
                    </a:ext>
                  </a:extLst>
                </a:gridCol>
                <a:gridCol w="1955800">
                  <a:extLst>
                    <a:ext uri="{9D8B030D-6E8A-4147-A177-3AD203B41FA5}">
                      <a16:colId xmlns:a16="http://schemas.microsoft.com/office/drawing/2014/main" val="20001"/>
                    </a:ext>
                  </a:extLst>
                </a:gridCol>
                <a:gridCol w="1841500">
                  <a:extLst>
                    <a:ext uri="{9D8B030D-6E8A-4147-A177-3AD203B41FA5}">
                      <a16:colId xmlns:a16="http://schemas.microsoft.com/office/drawing/2014/main" val="1209428057"/>
                    </a:ext>
                  </a:extLst>
                </a:gridCol>
                <a:gridCol w="1866900">
                  <a:extLst>
                    <a:ext uri="{9D8B030D-6E8A-4147-A177-3AD203B41FA5}">
                      <a16:colId xmlns:a16="http://schemas.microsoft.com/office/drawing/2014/main" val="4250684209"/>
                    </a:ext>
                  </a:extLst>
                </a:gridCol>
                <a:gridCol w="1614300">
                  <a:extLst>
                    <a:ext uri="{9D8B030D-6E8A-4147-A177-3AD203B41FA5}">
                      <a16:colId xmlns:a16="http://schemas.microsoft.com/office/drawing/2014/main" val="48454156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4851615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Abemaciclib + ET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2555)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ET Alone</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2565)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Abemaciclib + ET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ET Alone</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iDFS</a:t>
                      </a:r>
                      <a:r>
                        <a:rPr kumimoji="0" lang="en-US" sz="1600" b="1"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3338268159"/>
                  </a:ext>
                </a:extLst>
              </a:tr>
              <a:tr h="150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of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Hazard ratio (95% CI; nominal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0.670 (0.588-0.764;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&lt; .001)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0.827 (0.484-1.414;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.488)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5-yr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83.2 (81.5-84.7)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75.3 (73.4-77.2)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049743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364272926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of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23806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Hazard ratio (95% CI; nominal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0.665 (0.577-0.765;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&lt; .001)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0.892 (0.485-1.643;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.714)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118467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5-yr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85.6 (84.0-87.1)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78.5 (76.6-80.3)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670297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386560678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of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50119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Hazard ratio (95% CI; nominal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0.894 (0.738-1.084;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1.078 (0.465-2.501;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.861)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512774"/>
                  </a:ext>
                </a:extLst>
              </a:tr>
            </a:tbl>
          </a:graphicData>
        </a:graphic>
      </p:graphicFrame>
      <p:sp>
        <p:nvSpPr>
          <p:cNvPr id="6" name="Text Box 11">
            <a:extLst>
              <a:ext uri="{FF2B5EF4-FFF2-40B4-BE49-F238E27FC236}">
                <a16:creationId xmlns:a16="http://schemas.microsoft.com/office/drawing/2014/main" id="{3F8E7FB9-72ED-CA82-6EA1-88CA09B6798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Harbeck. ESMO 2023. Abstr LBA17.</a:t>
            </a:r>
          </a:p>
        </p:txBody>
      </p:sp>
    </p:spTree>
    <p:extLst>
      <p:ext uri="{BB962C8B-B14F-4D97-AF65-F5344CB8AC3E}">
        <p14:creationId xmlns:p14="http://schemas.microsoft.com/office/powerpoint/2010/main" val="4189202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monarchE 5-Yr Outcomes: Safety</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675" y="4079081"/>
            <a:ext cx="10877529" cy="2084652"/>
          </a:xfrm>
        </p:spPr>
        <p:txBody>
          <a:bodyPr/>
          <a:lstStyle/>
          <a:p>
            <a:r>
              <a:rPr lang="en-US" sz="2200" dirty="0"/>
              <a:t>Current safety data consistent with prior analysis since all patients have completed abemaciclib treatment</a:t>
            </a:r>
          </a:p>
          <a:p>
            <a:r>
              <a:rPr lang="en-US" sz="2200" dirty="0"/>
              <a:t>Among patients in long-term follow-up, SAEs regardless of causality lower in abemaciclib + ET arm vs ET-alone arm (6.5% vs 7.3%)</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Harbeck. ESMO 2023. Abstr LBA17.</a:t>
            </a:r>
          </a:p>
        </p:txBody>
      </p:sp>
      <p:graphicFrame>
        <p:nvGraphicFramePr>
          <p:cNvPr id="5" name="Group 3">
            <a:extLst>
              <a:ext uri="{FF2B5EF4-FFF2-40B4-BE49-F238E27FC236}">
                <a16:creationId xmlns:a16="http://schemas.microsoft.com/office/drawing/2014/main" id="{C435A694-C2CE-AB41-E89E-C5E0B7009712}"/>
              </a:ext>
            </a:extLst>
          </p:cNvPr>
          <p:cNvGraphicFramePr>
            <a:graphicFrameLocks/>
          </p:cNvGraphicFramePr>
          <p:nvPr>
            <p:extLst>
              <p:ext uri="{D42A27DB-BD31-4B8C-83A1-F6EECF244321}">
                <p14:modId xmlns:p14="http://schemas.microsoft.com/office/powerpoint/2010/main" val="3265726590"/>
              </p:ext>
            </p:extLst>
          </p:nvPr>
        </p:nvGraphicFramePr>
        <p:xfrm>
          <a:off x="727076" y="1604963"/>
          <a:ext cx="10755125" cy="2377520"/>
        </p:xfrm>
        <a:graphic>
          <a:graphicData uri="http://schemas.openxmlformats.org/drawingml/2006/table">
            <a:tbl>
              <a:tblPr/>
              <a:tblGrid>
                <a:gridCol w="2329633">
                  <a:extLst>
                    <a:ext uri="{9D8B030D-6E8A-4147-A177-3AD203B41FA5}">
                      <a16:colId xmlns:a16="http://schemas.microsoft.com/office/drawing/2014/main" val="20000"/>
                    </a:ext>
                  </a:extLst>
                </a:gridCol>
                <a:gridCol w="2106373">
                  <a:extLst>
                    <a:ext uri="{9D8B030D-6E8A-4147-A177-3AD203B41FA5}">
                      <a16:colId xmlns:a16="http://schemas.microsoft.com/office/drawing/2014/main" val="20001"/>
                    </a:ext>
                  </a:extLst>
                </a:gridCol>
                <a:gridCol w="2106373">
                  <a:extLst>
                    <a:ext uri="{9D8B030D-6E8A-4147-A177-3AD203B41FA5}">
                      <a16:colId xmlns:a16="http://schemas.microsoft.com/office/drawing/2014/main" val="528572018"/>
                    </a:ext>
                  </a:extLst>
                </a:gridCol>
                <a:gridCol w="2106373">
                  <a:extLst>
                    <a:ext uri="{9D8B030D-6E8A-4147-A177-3AD203B41FA5}">
                      <a16:colId xmlns:a16="http://schemas.microsoft.com/office/drawing/2014/main" val="4250684209"/>
                    </a:ext>
                  </a:extLst>
                </a:gridCol>
                <a:gridCol w="2106373">
                  <a:extLst>
                    <a:ext uri="{9D8B030D-6E8A-4147-A177-3AD203B41FA5}">
                      <a16:colId xmlns:a16="http://schemas.microsoft.com/office/drawing/2014/main" val="2412786700"/>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Abemaciclib + ET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ET Alone</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4851615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Second Interim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Third Interim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Second Interim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Third Interim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2746 (98.4)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2746 (98.4)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2488 (88.9)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2488 (88.9)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grade ≥3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1393 (49.9)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1395 (50.0)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472 (16.9)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474 (16.9)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23806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SAE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433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435 (15.6)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256 (9.1)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258 (9.2)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5011985"/>
                  </a:ext>
                </a:extLst>
              </a:tr>
            </a:tbl>
          </a:graphicData>
        </a:graphic>
      </p:graphicFrame>
    </p:spTree>
    <p:extLst>
      <p:ext uri="{BB962C8B-B14F-4D97-AF65-F5344CB8AC3E}">
        <p14:creationId xmlns:p14="http://schemas.microsoft.com/office/powerpoint/2010/main" val="1132408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monarchE 5-Yr Outcomes: 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altLang="en-US" sz="2000" dirty="0"/>
              <a:t>5-yr data from monarchE show consistent iDFS and DRFS benefits over time with adjuvant abemaciclib + ET vs ET alone in patients with high-risk, node-positive, HR+/HER2- EBC </a:t>
            </a:r>
          </a:p>
          <a:p>
            <a:pPr lvl="1"/>
            <a:r>
              <a:rPr lang="en-US" altLang="en-US" sz="1800" dirty="0"/>
              <a:t>5-yr iDFS rates: 83.6% vs 76.0%; 7.6% absolute difference favoring abemaciclib + ET </a:t>
            </a:r>
          </a:p>
          <a:p>
            <a:pPr lvl="1"/>
            <a:r>
              <a:rPr lang="en-US" altLang="en-US" sz="1800" dirty="0"/>
              <a:t>5-yr DRFS rates: 86.0% vs 79.2%; 6.7% absolute difference favoring abemaciclib + ET </a:t>
            </a:r>
          </a:p>
          <a:p>
            <a:pPr lvl="1"/>
            <a:r>
              <a:rPr lang="en-US" altLang="en-US" sz="1800" dirty="0"/>
              <a:t>iDFS and DRFS curves continue to separate in ITT and Cohort 1 populations</a:t>
            </a:r>
          </a:p>
          <a:p>
            <a:r>
              <a:rPr lang="en-US" altLang="en-US" sz="2000" dirty="0"/>
              <a:t>Fewer deaths observed at 5 yr with adjuvant abemaciclib + ET vs ET alone (</a:t>
            </a:r>
            <a:r>
              <a:rPr lang="en-US" sz="2000" dirty="0"/>
              <a:t>208 vs 234 deaths)</a:t>
            </a:r>
          </a:p>
          <a:p>
            <a:pPr lvl="1"/>
            <a:r>
              <a:rPr lang="en-US" altLang="en-US" sz="1800" dirty="0"/>
              <a:t>Follow-up ongoing until final OS assessment</a:t>
            </a:r>
          </a:p>
          <a:p>
            <a:r>
              <a:rPr lang="en-US" altLang="en-US" sz="2000" dirty="0"/>
              <a:t>Safety data consistent with prior monarchE analyses and known safety profile of abemaciclib + ET </a:t>
            </a:r>
          </a:p>
          <a:p>
            <a:r>
              <a:rPr lang="en-US" altLang="en-US" sz="2000" dirty="0"/>
              <a:t>Investigators conclude that these results are consistent with sustained benefit from abemaciclib, supporting the addition of adjuvant abemaciclib in this patient population</a:t>
            </a:r>
          </a:p>
          <a:p>
            <a:endParaRPr lang="en-US" sz="2000" dirty="0"/>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Harbeck. ESMO 2023. Abstr LBA17.</a:t>
            </a:r>
          </a:p>
        </p:txBody>
      </p:sp>
    </p:spTree>
    <p:extLst>
      <p:ext uri="{BB962C8B-B14F-4D97-AF65-F5344CB8AC3E}">
        <p14:creationId xmlns:p14="http://schemas.microsoft.com/office/powerpoint/2010/main" val="3302649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56M7VY3CDVN5-1147353575-2</_dlc_DocId>
    <_dlc_DocIdUrl xmlns="d54cbe69-32bd-412a-b004-9152f949605e">
      <Url>https://intranet.clinicaloptions.com/mews/oncology/ONC_2023_ESMO_CF_(PRP6560)/LBA17_Harbeck/_layouts/15/DocIdRedir.aspx?ID=56M7VY3CDVN5-1147353575-2</Url>
      <Description>56M7VY3CDVN5-1147353575-2</Description>
    </_dlc_DocIdUrl>
    <Document_x0020_Category xmlns="b0c3cea6-7e75-47d1-9810-348fa61ce2a1">Conference Capsule Slides</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E21B6F829B9D84497A7CBBBE2ED58F9" ma:contentTypeVersion="1" ma:contentTypeDescription="Create a new document." ma:contentTypeScope="" ma:versionID="35dcfaf8ae0afe1383496f34c02af0c2">
  <xsd:schema xmlns:xsd="http://www.w3.org/2001/XMLSchema" xmlns:xs="http://www.w3.org/2001/XMLSchema" xmlns:p="http://schemas.microsoft.com/office/2006/metadata/properties" xmlns:ns2="d54cbe69-32bd-412a-b004-9152f949605e" xmlns:ns3="b0c3cea6-7e75-47d1-9810-348fa61ce2a1" targetNamespace="http://schemas.microsoft.com/office/2006/metadata/properties" ma:root="true" ma:fieldsID="0cac65ca70b72a7e92d8142f18fae777" ns2:_="" ns3:_="">
    <xsd:import namespace="d54cbe69-32bd-412a-b004-9152f949605e"/>
    <xsd:import namespace="b0c3cea6-7e75-47d1-9810-348fa61ce2a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0c3cea6-7e75-47d1-9810-348fa61ce2a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2.xml><?xml version="1.0" encoding="utf-8"?>
<ds:datastoreItem xmlns:ds="http://schemas.openxmlformats.org/officeDocument/2006/customXml" ds:itemID="{5BA55BC3-5A03-47C2-8EC3-D964C3B5E779}">
  <ds:schemaRefs>
    <ds:schemaRef ds:uri="b0c3cea6-7e75-47d1-9810-348fa61ce2a1"/>
    <ds:schemaRef ds:uri="http://purl.org/dc/dcmitype/"/>
    <ds:schemaRef ds:uri="http://schemas.microsoft.com/office/2006/documentManagement/types"/>
    <ds:schemaRef ds:uri="http://purl.org/dc/elements/1.1/"/>
    <ds:schemaRef ds:uri="http://purl.org/dc/terms/"/>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d54cbe69-32bd-412a-b004-9152f949605e"/>
  </ds:schemaRefs>
</ds:datastoreItem>
</file>

<file path=customXml/itemProps3.xml><?xml version="1.0" encoding="utf-8"?>
<ds:datastoreItem xmlns:ds="http://schemas.openxmlformats.org/officeDocument/2006/customXml" ds:itemID="{9555123B-0873-4B05-A9C5-7E685E37E0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0c3cea6-7e75-47d1-9810-348fa61ce2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3106</TotalTime>
  <Words>1861</Words>
  <Application>Microsoft Office PowerPoint</Application>
  <PresentationFormat>Widescreen</PresentationFormat>
  <Paragraphs>244</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monarchE 5-Yr Outcomes: Adjuvant Abemaciclib Plus ET in Patients With High-Risk, Node-Positive HR+/HER2- EBC</vt:lpstr>
      <vt:lpstr>About These Slides</vt:lpstr>
      <vt:lpstr>monarchE 5-Yr Outcomes: Background</vt:lpstr>
      <vt:lpstr>monarchE 5-Yr Outcomes: Study Design</vt:lpstr>
      <vt:lpstr>monarchE 5-Yr Outcomes: iDFS and DRFS</vt:lpstr>
      <vt:lpstr>monarchE 5-Yr Outcomes:  OS and Metastatic Recurrence</vt:lpstr>
      <vt:lpstr>monarchE 5-Yr Outcomes: Survival Efficacy by Cohort</vt:lpstr>
      <vt:lpstr>monarchE 5-Yr Outcomes: Safety</vt:lpstr>
      <vt:lpstr>monarchE 5-Yr Outcomes: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monarchE 5-Yr Outcomes: Adjuvant Abemaciclib Plus ET in Patients With High-Risk, Node-Positive HR+/HER2- EBC</dc:title>
  <dc:creator>Preferred User</dc:creator>
  <cp:lastModifiedBy>nkolenko@clinicaloptions.com</cp:lastModifiedBy>
  <cp:revision>31</cp:revision>
  <cp:lastPrinted>2016-09-26T20:21:49Z</cp:lastPrinted>
  <dcterms:created xsi:type="dcterms:W3CDTF">2005-05-27T15:08:01Z</dcterms:created>
  <dcterms:modified xsi:type="dcterms:W3CDTF">2023-10-23T20:40:55Z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6dd46dbd-261b-48dd-8715-4428e03f4dc2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0x010100EE21B6F829B9D84497A7CBBBE2ED58F9</vt:lpwstr>
  </property>
  <property fmtid="{D5CDD505-2E9C-101B-9397-08002B2CF9AE}" pid="9" name="MediaServiceImageTags">
    <vt:lpwstr/>
  </property>
</Properties>
</file>