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51"/>
  </p:notesMasterIdLst>
  <p:handoutMasterIdLst>
    <p:handoutMasterId r:id="rId52"/>
  </p:handoutMasterIdLst>
  <p:sldIdLst>
    <p:sldId id="321" r:id="rId6"/>
    <p:sldId id="2147473721" r:id="rId7"/>
    <p:sldId id="2147473665" r:id="rId8"/>
    <p:sldId id="2147473667" r:id="rId9"/>
    <p:sldId id="2147473674" r:id="rId10"/>
    <p:sldId id="2147473675" r:id="rId11"/>
    <p:sldId id="465" r:id="rId12"/>
    <p:sldId id="2147473711" r:id="rId13"/>
    <p:sldId id="2147473709" r:id="rId14"/>
    <p:sldId id="575" r:id="rId15"/>
    <p:sldId id="470" r:id="rId16"/>
    <p:sldId id="2135714972" r:id="rId17"/>
    <p:sldId id="2147473722" r:id="rId18"/>
    <p:sldId id="2135714965" r:id="rId19"/>
    <p:sldId id="2135714964" r:id="rId20"/>
    <p:sldId id="273" r:id="rId21"/>
    <p:sldId id="2135714960" r:id="rId22"/>
    <p:sldId id="981493633" r:id="rId23"/>
    <p:sldId id="981493635" r:id="rId24"/>
    <p:sldId id="580" r:id="rId25"/>
    <p:sldId id="394" r:id="rId26"/>
    <p:sldId id="2135714957" r:id="rId27"/>
    <p:sldId id="283" r:id="rId28"/>
    <p:sldId id="2147473723" r:id="rId29"/>
    <p:sldId id="2147473715" r:id="rId30"/>
    <p:sldId id="2135714988" r:id="rId31"/>
    <p:sldId id="261" r:id="rId32"/>
    <p:sldId id="2135714990" r:id="rId33"/>
    <p:sldId id="2147473678" r:id="rId34"/>
    <p:sldId id="2147473681" r:id="rId35"/>
    <p:sldId id="2135714967" r:id="rId36"/>
    <p:sldId id="2135714992" r:id="rId37"/>
    <p:sldId id="2147473710" r:id="rId38"/>
    <p:sldId id="2147473690" r:id="rId39"/>
    <p:sldId id="2147473724" r:id="rId40"/>
    <p:sldId id="2135714973" r:id="rId41"/>
    <p:sldId id="2135714974" r:id="rId42"/>
    <p:sldId id="2147473707" r:id="rId43"/>
    <p:sldId id="2147473712" r:id="rId44"/>
    <p:sldId id="2147473694" r:id="rId45"/>
    <p:sldId id="2147473713" r:id="rId46"/>
    <p:sldId id="2147473687" r:id="rId47"/>
    <p:sldId id="2147473714" r:id="rId48"/>
    <p:sldId id="2135714979" r:id="rId49"/>
    <p:sldId id="318" r:id="rId50"/>
  </p:sldIdLst>
  <p:sldSz cx="12192000" cy="6858000"/>
  <p:notesSz cx="7315200" cy="9601200"/>
  <p:custDataLst>
    <p:tags r:id="rId53"/>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Default Section" id="{5CC4C17B-FAF4-43DD-AB68-13A9A8DDF60C}">
          <p14:sldIdLst>
            <p14:sldId id="321"/>
            <p14:sldId id="2147473721"/>
            <p14:sldId id="2147473665"/>
            <p14:sldId id="2147473667"/>
            <p14:sldId id="2147473674"/>
            <p14:sldId id="2147473675"/>
            <p14:sldId id="465"/>
            <p14:sldId id="2147473711"/>
            <p14:sldId id="2147473709"/>
            <p14:sldId id="575"/>
            <p14:sldId id="470"/>
            <p14:sldId id="2135714972"/>
            <p14:sldId id="2147473722"/>
            <p14:sldId id="2135714965"/>
            <p14:sldId id="2135714964"/>
            <p14:sldId id="273"/>
            <p14:sldId id="2135714960"/>
            <p14:sldId id="981493633"/>
            <p14:sldId id="981493635"/>
            <p14:sldId id="580"/>
            <p14:sldId id="394"/>
            <p14:sldId id="2135714957"/>
            <p14:sldId id="283"/>
            <p14:sldId id="2147473723"/>
            <p14:sldId id="2147473715"/>
            <p14:sldId id="2135714988"/>
            <p14:sldId id="261"/>
            <p14:sldId id="2135714990"/>
            <p14:sldId id="2147473678"/>
            <p14:sldId id="2147473681"/>
            <p14:sldId id="2135714967"/>
            <p14:sldId id="2135714992"/>
            <p14:sldId id="2147473710"/>
            <p14:sldId id="2147473690"/>
            <p14:sldId id="2147473724"/>
            <p14:sldId id="2135714973"/>
            <p14:sldId id="2135714974"/>
            <p14:sldId id="2147473707"/>
            <p14:sldId id="2147473712"/>
            <p14:sldId id="2147473694"/>
            <p14:sldId id="2147473713"/>
            <p14:sldId id="2147473687"/>
            <p14:sldId id="2147473714"/>
            <p14:sldId id="2135714979"/>
            <p14:sldId id="318"/>
          </p14:sldIdLst>
        </p14:section>
      </p14:sectionLst>
    </p:ext>
    <p:ext uri="{EFAFB233-063F-42B5-8137-9DF3F51BA10A}">
      <p15:sldGuideLst xmlns:p15="http://schemas.microsoft.com/office/powerpoint/2012/main">
        <p15:guide id="8" pos="312" userDrawn="1">
          <p15:clr>
            <a:srgbClr val="A4A3A4"/>
          </p15:clr>
        </p15:guide>
        <p15:guide id="12" orient="horz" pos="2160">
          <p15:clr>
            <a:srgbClr val="A4A3A4"/>
          </p15:clr>
        </p15:guide>
        <p15:guide id="13"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8"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9"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8" clrIdx="13">
    <p:extLst>
      <p:ext uri="{19B8F6BF-5375-455C-9EA6-DF929625EA0E}">
        <p15:presenceInfo xmlns:p15="http://schemas.microsoft.com/office/powerpoint/2012/main" userId="ef8730672ba86646" providerId="Windows Live"/>
      </p:ext>
    </p:extLst>
  </p:cmAuthor>
  <p:cmAuthor id="15" name="Jennifer Eimers" initials="JE" lastIdx="3" clrIdx="14">
    <p:extLst>
      <p:ext uri="{19B8F6BF-5375-455C-9EA6-DF929625EA0E}">
        <p15:presenceInfo xmlns:p15="http://schemas.microsoft.com/office/powerpoint/2012/main" userId="S::jeimers@clinicaloptions.com::e496f3f7-6a48-4339-9b0c-9f426a43f948" providerId="AD"/>
      </p:ext>
    </p:extLst>
  </p:cmAuthor>
  <p:cmAuthor id="16" name="Melanie Couton" initials="" lastIdx="3" clrIdx="15">
    <p:extLst>
      <p:ext uri="{19B8F6BF-5375-455C-9EA6-DF929625EA0E}">
        <p15:presenceInfo xmlns:p15="http://schemas.microsoft.com/office/powerpoint/2012/main" userId="S::mcouton@clinicaloptions.com::b5a8fb1e-a716-46a0-9a38-0d707f5e2bfc" providerId="AD"/>
      </p:ext>
    </p:extLst>
  </p:cmAuthor>
  <p:cmAuthor id="17" name="Dussadee Royal" initials="DR" lastIdx="1" clrIdx="16">
    <p:extLst>
      <p:ext uri="{19B8F6BF-5375-455C-9EA6-DF929625EA0E}">
        <p15:presenceInfo xmlns:p15="http://schemas.microsoft.com/office/powerpoint/2012/main" userId="S::droyal@clinicaloptions.com::51beead8-6fa0-4b98-aeba-37044af35e17" providerId="AD"/>
      </p:ext>
    </p:extLst>
  </p:cmAuthor>
  <p:cmAuthor id="18" name="Kristen Rosenthal" initials="KR" lastIdx="2" clrIdx="17">
    <p:extLst>
      <p:ext uri="{19B8F6BF-5375-455C-9EA6-DF929625EA0E}">
        <p15:presenceInfo xmlns:p15="http://schemas.microsoft.com/office/powerpoint/2012/main" userId="S::krosenthal@clinicaloptions.com::67a58a6d-22ff-4b03-8f01-10ea3f44af52" providerId="AD"/>
      </p:ext>
    </p:extLst>
  </p:cmAuthor>
  <p:cmAuthor id="19" name="Zachary Schwartz" initials="ZS" lastIdx="6" clrIdx="18">
    <p:extLst>
      <p:ext uri="{19B8F6BF-5375-455C-9EA6-DF929625EA0E}">
        <p15:presenceInfo xmlns:p15="http://schemas.microsoft.com/office/powerpoint/2012/main" userId="S::zschwartz@clinicaloptions.com::64648e91-b212-4092-bee8-eff2e880b6f9" providerId="AD"/>
      </p:ext>
    </p:extLst>
  </p:cmAuthor>
  <p:cmAuthor id="20" name="Kim Nealy" initials="KN" lastIdx="111" clrIdx="19">
    <p:extLst>
      <p:ext uri="{19B8F6BF-5375-455C-9EA6-DF929625EA0E}">
        <p15:presenceInfo xmlns:p15="http://schemas.microsoft.com/office/powerpoint/2012/main" userId="S::knealy@clinicaloptions.com::3ad6f23f-5cca-413d-8b4a-3603710adf7e" providerId="AD"/>
      </p:ext>
    </p:extLst>
  </p:cmAuthor>
  <p:cmAuthor id="21" name="Logan Van Ravenswaay" initials="LR" lastIdx="42" clrIdx="20">
    <p:extLst>
      <p:ext uri="{19B8F6BF-5375-455C-9EA6-DF929625EA0E}">
        <p15:presenceInfo xmlns:p15="http://schemas.microsoft.com/office/powerpoint/2012/main" userId="S::lravenswaay@cealliance.com::ff45f3ce-8ae0-4c98-9733-7ffda45a5278" providerId="AD"/>
      </p:ext>
    </p:extLst>
  </p:cmAuthor>
  <p:cmAuthor id="22" name="Kaitlin Echols" initials="KE" lastIdx="13" clrIdx="21">
    <p:extLst>
      <p:ext uri="{19B8F6BF-5375-455C-9EA6-DF929625EA0E}">
        <p15:presenceInfo xmlns:p15="http://schemas.microsoft.com/office/powerpoint/2012/main" userId="S::kechols@clinicalcaresolutions.net::8d34a0c9-57a2-4278-be8c-f3afc4c51111" providerId="AD"/>
      </p:ext>
    </p:extLst>
  </p:cmAuthor>
  <p:cmAuthor id="23" name="Robin Black" initials="RB" lastIdx="24" clrIdx="22">
    <p:extLst>
      <p:ext uri="{19B8F6BF-5375-455C-9EA6-DF929625EA0E}">
        <p15:presenceInfo xmlns:p15="http://schemas.microsoft.com/office/powerpoint/2012/main" userId="S::rblack@clinicaloptions.com::b7cebd55-1fa6-44ea-9605-a982874bd1bc" providerId="AD"/>
      </p:ext>
    </p:extLst>
  </p:cmAuthor>
  <p:cmAuthor id="24" name="Nicole Mitchell" initials="NM" lastIdx="3" clrIdx="23">
    <p:extLst>
      <p:ext uri="{19B8F6BF-5375-455C-9EA6-DF929625EA0E}">
        <p15:presenceInfo xmlns:p15="http://schemas.microsoft.com/office/powerpoint/2012/main" userId="S::nmitchell@practicingclinicians.com::e6112baa-5d07-499c-8da8-7bdc6749eb49" providerId="AD"/>
      </p:ext>
    </p:extLst>
  </p:cmAuthor>
  <p:cmAuthor id="25" name="Allison Weckerle" initials="AW" lastIdx="4" clrIdx="24">
    <p:extLst>
      <p:ext uri="{19B8F6BF-5375-455C-9EA6-DF929625EA0E}">
        <p15:presenceInfo xmlns:p15="http://schemas.microsoft.com/office/powerpoint/2012/main" userId="S::aweckerle@cealliance.com::2aecc5db-e215-47aa-9eb4-82d4e2a5630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D1"/>
    <a:srgbClr val="F2F2F2"/>
    <a:srgbClr val="E1471D"/>
    <a:srgbClr val="00823B"/>
    <a:srgbClr val="015873"/>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EC135D-E937-9C14-9F1E-04797660EBAF}" v="40" dt="2024-11-15T21:28:05.602"/>
    <p1510:client id="{D622456C-9A08-83CA-23A0-573B914D41FF}" v="4" dt="2024-11-15T14:15:21.960"/>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877" autoAdjust="0"/>
    <p:restoredTop sz="87987" autoAdjust="0"/>
  </p:normalViewPr>
  <p:slideViewPr>
    <p:cSldViewPr snapToGrid="0">
      <p:cViewPr varScale="1">
        <p:scale>
          <a:sx n="85" d="100"/>
          <a:sy n="85" d="100"/>
        </p:scale>
        <p:origin x="182" y="62"/>
      </p:cViewPr>
      <p:guideLst>
        <p:guide pos="312"/>
        <p:guide orient="horz" pos="2160"/>
        <p:guide pos="3840"/>
      </p:guideLst>
    </p:cSldViewPr>
  </p:slideViewPr>
  <p:notesTextViewPr>
    <p:cViewPr>
      <p:scale>
        <a:sx n="1" d="1"/>
        <a:sy n="1" d="1"/>
      </p:scale>
      <p:origin x="0" y="0"/>
    </p:cViewPr>
  </p:notesTextViewPr>
  <p:notesViewPr>
    <p:cSldViewPr snapToGrid="0">
      <p:cViewPr varScale="1">
        <p:scale>
          <a:sx n="41" d="100"/>
          <a:sy n="41" d="100"/>
        </p:scale>
        <p:origin x="2776" y="4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gs" Target="tags/tag1.xml"/><Relationship Id="rId58" Type="http://schemas.openxmlformats.org/officeDocument/2006/relationships/tableStyles" Target="tableStyles.xml"/><Relationship Id="rId5" Type="http://schemas.openxmlformats.org/officeDocument/2006/relationships/slideMaster" Target="slideMasters/slideMaster1.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heme" Target="theme/theme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732284036599615"/>
          <c:y val="0.14296295245005597"/>
          <c:w val="0.83981917155255481"/>
          <c:h val="0.61982397845589965"/>
        </c:manualLayout>
      </c:layout>
      <c:barChart>
        <c:barDir val="col"/>
        <c:grouping val="clustered"/>
        <c:varyColors val="0"/>
        <c:ser>
          <c:idx val="0"/>
          <c:order val="0"/>
          <c:tx>
            <c:strRef>
              <c:f>Sheet1!$B$1</c:f>
              <c:strCache>
                <c:ptCount val="1"/>
                <c:pt idx="0">
                  <c:v>SM Type</c:v>
                </c:pt>
              </c:strCache>
            </c:strRef>
          </c:tx>
          <c:spPr>
            <a:solidFill>
              <a:schemeClr val="accent1"/>
            </a:solidFill>
            <a:ln w="6350">
              <a:solidFill>
                <a:schemeClr val="bg1"/>
              </a:solidFill>
            </a:ln>
            <a:effectLst/>
          </c:spPr>
          <c:invertIfNegative val="0"/>
          <c:cat>
            <c:strRef>
              <c:f>Sheet1!$A$2:$A$6</c:f>
              <c:strCache>
                <c:ptCount val="5"/>
                <c:pt idx="0">
                  <c:v>ISM</c:v>
                </c:pt>
                <c:pt idx="1">
                  <c:v>SM</c:v>
                </c:pt>
                <c:pt idx="2">
                  <c:v>SSM</c:v>
                </c:pt>
                <c:pt idx="3">
                  <c:v>AdvSM</c:v>
                </c:pt>
                <c:pt idx="4">
                  <c:v>CM</c:v>
                </c:pt>
              </c:strCache>
            </c:strRef>
          </c:cat>
          <c:val>
            <c:numRef>
              <c:f>Sheet1!$B$2:$B$6</c:f>
              <c:numCache>
                <c:formatCode>General</c:formatCode>
                <c:ptCount val="5"/>
                <c:pt idx="0">
                  <c:v>12</c:v>
                </c:pt>
                <c:pt idx="1">
                  <c:v>12</c:v>
                </c:pt>
                <c:pt idx="2">
                  <c:v>12</c:v>
                </c:pt>
                <c:pt idx="3">
                  <c:v>11</c:v>
                </c:pt>
                <c:pt idx="4">
                  <c:v>7</c:v>
                </c:pt>
              </c:numCache>
            </c:numRef>
          </c:val>
          <c:extLst>
            <c:ext xmlns:c16="http://schemas.microsoft.com/office/drawing/2014/chart" uri="{C3380CC4-5D6E-409C-BE32-E72D297353CC}">
              <c16:uniqueId val="{00000000-075C-D14B-B81D-6035F9554467}"/>
            </c:ext>
          </c:extLst>
        </c:ser>
        <c:dLbls>
          <c:showLegendKey val="0"/>
          <c:showVal val="0"/>
          <c:showCatName val="0"/>
          <c:showSerName val="0"/>
          <c:showPercent val="0"/>
          <c:showBubbleSize val="0"/>
        </c:dLbls>
        <c:gapWidth val="219"/>
        <c:overlap val="-27"/>
        <c:axId val="1489972512"/>
        <c:axId val="1490587328"/>
      </c:barChart>
      <c:catAx>
        <c:axId val="1489972512"/>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bg1"/>
                    </a:solidFill>
                    <a:latin typeface="+mn-lt"/>
                    <a:ea typeface="+mn-ea"/>
                    <a:cs typeface="+mn-cs"/>
                  </a:defRPr>
                </a:pPr>
                <a:r>
                  <a:rPr lang="en-US" b="1" dirty="0"/>
                  <a:t>SM Type</a:t>
                </a:r>
              </a:p>
            </c:rich>
          </c:tx>
          <c:layout>
            <c:manualLayout>
              <c:xMode val="edge"/>
              <c:yMode val="edge"/>
              <c:x val="0.49511240677809809"/>
              <c:y val="0.90128813992311263"/>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title>
        <c:numFmt formatCode="General" sourceLinked="1"/>
        <c:majorTickMark val="out"/>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crossAx val="1490587328"/>
        <c:crosses val="autoZero"/>
        <c:auto val="1"/>
        <c:lblAlgn val="ctr"/>
        <c:lblOffset val="100"/>
        <c:noMultiLvlLbl val="0"/>
      </c:catAx>
      <c:valAx>
        <c:axId val="14905873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bg1"/>
                    </a:solidFill>
                    <a:latin typeface="+mn-lt"/>
                    <a:ea typeface="+mn-ea"/>
                    <a:cs typeface="+mn-cs"/>
                  </a:defRPr>
                </a:pPr>
                <a:r>
                  <a:rPr lang="en-US" b="1" dirty="0"/>
                  <a:t>Mean</a:t>
                </a:r>
                <a:r>
                  <a:rPr lang="en-US" sz="1400" b="1" i="0" u="none" strike="noStrike" kern="1200" baseline="0" dirty="0">
                    <a:solidFill>
                      <a:srgbClr val="000000"/>
                    </a:solidFill>
                  </a:rPr>
                  <a:t>, Yr</a:t>
                </a:r>
                <a:r>
                  <a:rPr lang="en-US" b="1" baseline="0" dirty="0"/>
                  <a:t> (SD)</a:t>
                </a:r>
                <a:endParaRPr lang="en-US" b="1" dirty="0"/>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title>
        <c:numFmt formatCode="General" sourceLinked="1"/>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crossAx val="1489972512"/>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bg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919C36-0007-4F7C-9573-CCB45422AA8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F426FC7-DFD4-4AB2-AD5A-D9F1EE526584}">
      <dgm:prSet/>
      <dgm:spPr/>
      <dgm:t>
        <a:bodyPr/>
        <a:lstStyle/>
        <a:p>
          <a:pPr rtl="0"/>
          <a:r>
            <a:rPr lang="en-US" dirty="0"/>
            <a:t>A </a:t>
          </a:r>
          <a:r>
            <a:rPr lang="en-US" dirty="0">
              <a:latin typeface="Calibri"/>
            </a:rPr>
            <a:t>58-yr-old</a:t>
          </a:r>
          <a:r>
            <a:rPr lang="en-US" dirty="0"/>
            <a:t> mother was lying unconscious in a public bathroom after feeling hot, dizzy, </a:t>
          </a:r>
          <a:r>
            <a:rPr lang="en-US" dirty="0">
              <a:latin typeface="Calibri"/>
            </a:rPr>
            <a:t>and having a</a:t>
          </a:r>
          <a:r>
            <a:rPr lang="en-US" dirty="0"/>
            <a:t> fluttering heart</a:t>
          </a:r>
        </a:p>
      </dgm:t>
    </dgm:pt>
    <dgm:pt modelId="{EDD8051A-DD1B-429D-9500-809D33F05BB7}" type="parTrans" cxnId="{47A7F05A-5E2B-4E74-9BFC-87389F8C0A26}">
      <dgm:prSet/>
      <dgm:spPr/>
      <dgm:t>
        <a:bodyPr/>
        <a:lstStyle/>
        <a:p>
          <a:endParaRPr lang="en-US"/>
        </a:p>
      </dgm:t>
    </dgm:pt>
    <dgm:pt modelId="{00FE8B7E-9CF2-4A57-8C39-79716CD495F7}" type="sibTrans" cxnId="{47A7F05A-5E2B-4E74-9BFC-87389F8C0A26}">
      <dgm:prSet/>
      <dgm:spPr/>
      <dgm:t>
        <a:bodyPr/>
        <a:lstStyle/>
        <a:p>
          <a:endParaRPr lang="en-US"/>
        </a:p>
      </dgm:t>
    </dgm:pt>
    <dgm:pt modelId="{7249B0C5-FF62-4269-B7CA-A01F096A98E7}">
      <dgm:prSet/>
      <dgm:spPr/>
      <dgm:t>
        <a:bodyPr/>
        <a:lstStyle/>
        <a:p>
          <a:pPr rtl="0"/>
          <a:r>
            <a:rPr lang="en-US" dirty="0"/>
            <a:t>She told the ED staff that her only medical problems were </a:t>
          </a:r>
          <a:r>
            <a:rPr lang="en-US" b="1" dirty="0">
              <a:latin typeface="Calibri"/>
            </a:rPr>
            <a:t>osteoporosis, panic</a:t>
          </a:r>
          <a:r>
            <a:rPr lang="en-US" b="1" dirty="0"/>
            <a:t> attacks, flushing, </a:t>
          </a:r>
          <a:r>
            <a:rPr lang="en-US" b="1" dirty="0">
              <a:latin typeface="Calibri"/>
            </a:rPr>
            <a:t>episodal diarrhea, and</a:t>
          </a:r>
          <a:r>
            <a:rPr lang="en-US" b="1" dirty="0"/>
            <a:t> a rash </a:t>
          </a:r>
          <a:r>
            <a:rPr lang="en-US" dirty="0"/>
            <a:t>that she has had for more than 10 </a:t>
          </a:r>
          <a:r>
            <a:rPr lang="en-US" dirty="0">
              <a:latin typeface="Calibri"/>
            </a:rPr>
            <a:t>yr</a:t>
          </a:r>
          <a:r>
            <a:rPr lang="en-US" dirty="0"/>
            <a:t> </a:t>
          </a:r>
        </a:p>
      </dgm:t>
    </dgm:pt>
    <dgm:pt modelId="{A231307D-1E3E-439F-A12E-4D7395D67C81}" type="parTrans" cxnId="{4EFDCCAF-BEE6-4D13-B26F-F2996B625ED4}">
      <dgm:prSet/>
      <dgm:spPr/>
      <dgm:t>
        <a:bodyPr/>
        <a:lstStyle/>
        <a:p>
          <a:endParaRPr lang="en-US"/>
        </a:p>
      </dgm:t>
    </dgm:pt>
    <dgm:pt modelId="{5F95569D-5382-4C04-B7F9-ABC202FDDA1C}" type="sibTrans" cxnId="{4EFDCCAF-BEE6-4D13-B26F-F2996B625ED4}">
      <dgm:prSet/>
      <dgm:spPr/>
      <dgm:t>
        <a:bodyPr/>
        <a:lstStyle/>
        <a:p>
          <a:endParaRPr lang="en-US"/>
        </a:p>
      </dgm:t>
    </dgm:pt>
    <dgm:pt modelId="{5CA6772A-407D-4BC6-BA14-B82469FC2390}">
      <dgm:prSet phldr="0"/>
      <dgm:spPr/>
      <dgm:t>
        <a:bodyPr/>
        <a:lstStyle/>
        <a:p>
          <a:pPr rtl="0"/>
          <a:r>
            <a:rPr lang="en-US" dirty="0">
              <a:latin typeface="Calibri"/>
            </a:rPr>
            <a:t>After returning to her baseline, she informed the ED provider of a </a:t>
          </a:r>
          <a:r>
            <a:rPr lang="en-US" b="1" dirty="0">
              <a:latin typeface="Calibri"/>
            </a:rPr>
            <a:t>recent anaphylactic reaction</a:t>
          </a:r>
          <a:r>
            <a:rPr lang="en-US" dirty="0">
              <a:latin typeface="Calibri"/>
            </a:rPr>
            <a:t> despite no knowledge of an allergy</a:t>
          </a:r>
        </a:p>
      </dgm:t>
    </dgm:pt>
    <dgm:pt modelId="{E57CBB8C-3533-4331-839B-5EE9884E28D6}" type="parTrans" cxnId="{9D37DE2E-3405-4C23-A940-ED674A05C7EC}">
      <dgm:prSet/>
      <dgm:spPr/>
      <dgm:t>
        <a:bodyPr/>
        <a:lstStyle/>
        <a:p>
          <a:endParaRPr lang="en-US"/>
        </a:p>
      </dgm:t>
    </dgm:pt>
    <dgm:pt modelId="{0FC61AFE-E8A4-49DB-B0F9-341CB062B21C}" type="sibTrans" cxnId="{9D37DE2E-3405-4C23-A940-ED674A05C7EC}">
      <dgm:prSet/>
      <dgm:spPr/>
      <dgm:t>
        <a:bodyPr/>
        <a:lstStyle/>
        <a:p>
          <a:endParaRPr lang="en-US"/>
        </a:p>
      </dgm:t>
    </dgm:pt>
    <dgm:pt modelId="{91952455-AF39-4367-80CA-DF32067F3567}" type="pres">
      <dgm:prSet presAssocID="{E9919C36-0007-4F7C-9573-CCB45422AA89}" presName="linear" presStyleCnt="0">
        <dgm:presLayoutVars>
          <dgm:animLvl val="lvl"/>
          <dgm:resizeHandles val="exact"/>
        </dgm:presLayoutVars>
      </dgm:prSet>
      <dgm:spPr/>
    </dgm:pt>
    <dgm:pt modelId="{8577458D-0371-481D-9706-413287EEB0B4}" type="pres">
      <dgm:prSet presAssocID="{EF426FC7-DFD4-4AB2-AD5A-D9F1EE526584}" presName="parentText" presStyleLbl="node1" presStyleIdx="0" presStyleCnt="3">
        <dgm:presLayoutVars>
          <dgm:chMax val="0"/>
          <dgm:bulletEnabled val="1"/>
        </dgm:presLayoutVars>
      </dgm:prSet>
      <dgm:spPr/>
    </dgm:pt>
    <dgm:pt modelId="{8F907B3D-127C-403A-A58D-87D68B0DB76D}" type="pres">
      <dgm:prSet presAssocID="{00FE8B7E-9CF2-4A57-8C39-79716CD495F7}" presName="spacer" presStyleCnt="0"/>
      <dgm:spPr/>
    </dgm:pt>
    <dgm:pt modelId="{3C9D6DFB-8396-4E29-BE2F-7F4521DD2A9A}" type="pres">
      <dgm:prSet presAssocID="{7249B0C5-FF62-4269-B7CA-A01F096A98E7}" presName="parentText" presStyleLbl="node1" presStyleIdx="1" presStyleCnt="3">
        <dgm:presLayoutVars>
          <dgm:chMax val="0"/>
          <dgm:bulletEnabled val="1"/>
        </dgm:presLayoutVars>
      </dgm:prSet>
      <dgm:spPr/>
    </dgm:pt>
    <dgm:pt modelId="{0B60FD31-CAE6-4155-B6EF-50483327A183}" type="pres">
      <dgm:prSet presAssocID="{5F95569D-5382-4C04-B7F9-ABC202FDDA1C}" presName="spacer" presStyleCnt="0"/>
      <dgm:spPr/>
    </dgm:pt>
    <dgm:pt modelId="{D9D8000D-3ACF-490F-BBD0-3138AEB1D9FE}" type="pres">
      <dgm:prSet presAssocID="{5CA6772A-407D-4BC6-BA14-B82469FC2390}" presName="parentText" presStyleLbl="node1" presStyleIdx="2" presStyleCnt="3">
        <dgm:presLayoutVars>
          <dgm:chMax val="0"/>
          <dgm:bulletEnabled val="1"/>
        </dgm:presLayoutVars>
      </dgm:prSet>
      <dgm:spPr/>
    </dgm:pt>
  </dgm:ptLst>
  <dgm:cxnLst>
    <dgm:cxn modelId="{5407CE2A-97AC-40D1-B990-FED27E7A15D6}" type="presOf" srcId="{7249B0C5-FF62-4269-B7CA-A01F096A98E7}" destId="{3C9D6DFB-8396-4E29-BE2F-7F4521DD2A9A}" srcOrd="0" destOrd="0" presId="urn:microsoft.com/office/officeart/2005/8/layout/vList2"/>
    <dgm:cxn modelId="{9D37DE2E-3405-4C23-A940-ED674A05C7EC}" srcId="{E9919C36-0007-4F7C-9573-CCB45422AA89}" destId="{5CA6772A-407D-4BC6-BA14-B82469FC2390}" srcOrd="2" destOrd="0" parTransId="{E57CBB8C-3533-4331-839B-5EE9884E28D6}" sibTransId="{0FC61AFE-E8A4-49DB-B0F9-341CB062B21C}"/>
    <dgm:cxn modelId="{9AAE0347-B93A-4F3E-A94E-E50BA217E904}" type="presOf" srcId="{5CA6772A-407D-4BC6-BA14-B82469FC2390}" destId="{D9D8000D-3ACF-490F-BBD0-3138AEB1D9FE}" srcOrd="0" destOrd="0" presId="urn:microsoft.com/office/officeart/2005/8/layout/vList2"/>
    <dgm:cxn modelId="{B48C0250-733F-4143-9468-9A8987A3A40F}" type="presOf" srcId="{E9919C36-0007-4F7C-9573-CCB45422AA89}" destId="{91952455-AF39-4367-80CA-DF32067F3567}" srcOrd="0" destOrd="0" presId="urn:microsoft.com/office/officeart/2005/8/layout/vList2"/>
    <dgm:cxn modelId="{DB08B255-3508-470C-9131-58BB9A1CDE81}" type="presOf" srcId="{EF426FC7-DFD4-4AB2-AD5A-D9F1EE526584}" destId="{8577458D-0371-481D-9706-413287EEB0B4}" srcOrd="0" destOrd="0" presId="urn:microsoft.com/office/officeart/2005/8/layout/vList2"/>
    <dgm:cxn modelId="{47A7F05A-5E2B-4E74-9BFC-87389F8C0A26}" srcId="{E9919C36-0007-4F7C-9573-CCB45422AA89}" destId="{EF426FC7-DFD4-4AB2-AD5A-D9F1EE526584}" srcOrd="0" destOrd="0" parTransId="{EDD8051A-DD1B-429D-9500-809D33F05BB7}" sibTransId="{00FE8B7E-9CF2-4A57-8C39-79716CD495F7}"/>
    <dgm:cxn modelId="{4EFDCCAF-BEE6-4D13-B26F-F2996B625ED4}" srcId="{E9919C36-0007-4F7C-9573-CCB45422AA89}" destId="{7249B0C5-FF62-4269-B7CA-A01F096A98E7}" srcOrd="1" destOrd="0" parTransId="{A231307D-1E3E-439F-A12E-4D7395D67C81}" sibTransId="{5F95569D-5382-4C04-B7F9-ABC202FDDA1C}"/>
    <dgm:cxn modelId="{0633F460-F1D2-4AFA-9010-A85FDF823CE6}" type="presParOf" srcId="{91952455-AF39-4367-80CA-DF32067F3567}" destId="{8577458D-0371-481D-9706-413287EEB0B4}" srcOrd="0" destOrd="0" presId="urn:microsoft.com/office/officeart/2005/8/layout/vList2"/>
    <dgm:cxn modelId="{06B3D469-F860-4B7D-AAA6-A4D0B8E2460E}" type="presParOf" srcId="{91952455-AF39-4367-80CA-DF32067F3567}" destId="{8F907B3D-127C-403A-A58D-87D68B0DB76D}" srcOrd="1" destOrd="0" presId="urn:microsoft.com/office/officeart/2005/8/layout/vList2"/>
    <dgm:cxn modelId="{1C306F0C-8643-4BDB-89DD-5B3413A96A8D}" type="presParOf" srcId="{91952455-AF39-4367-80CA-DF32067F3567}" destId="{3C9D6DFB-8396-4E29-BE2F-7F4521DD2A9A}" srcOrd="2" destOrd="0" presId="urn:microsoft.com/office/officeart/2005/8/layout/vList2"/>
    <dgm:cxn modelId="{DDBD986D-C3C8-4CD4-9A3A-20F6E424D5AC}" type="presParOf" srcId="{91952455-AF39-4367-80CA-DF32067F3567}" destId="{0B60FD31-CAE6-4155-B6EF-50483327A183}" srcOrd="3" destOrd="0" presId="urn:microsoft.com/office/officeart/2005/8/layout/vList2"/>
    <dgm:cxn modelId="{66FACC9E-E82D-4D86-B69A-522A4C38D4EC}" type="presParOf" srcId="{91952455-AF39-4367-80CA-DF32067F3567}" destId="{D9D8000D-3ACF-490F-BBD0-3138AEB1D9FE}"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731E13D-FC6B-4096-91AC-18A6E3FE65FA}" type="doc">
      <dgm:prSet loTypeId="urn:microsoft.com/office/officeart/2005/8/layout/hierarchy3" loCatId="hierarchy" qsTypeId="urn:microsoft.com/office/officeart/2005/8/quickstyle/simple1" qsCatId="simple" csTypeId="urn:microsoft.com/office/officeart/2005/8/colors/accent1_2" csCatId="accent1"/>
      <dgm:spPr/>
      <dgm:t>
        <a:bodyPr/>
        <a:lstStyle/>
        <a:p>
          <a:endParaRPr lang="en-US"/>
        </a:p>
      </dgm:t>
    </dgm:pt>
    <dgm:pt modelId="{8D89512F-05C5-4C3F-A706-D0991967BAFE}">
      <dgm:prSet/>
      <dgm:spPr/>
      <dgm:t>
        <a:bodyPr/>
        <a:lstStyle/>
        <a:p>
          <a:r>
            <a:rPr lang="en-US" dirty="0"/>
            <a:t>Midostaurin</a:t>
          </a:r>
        </a:p>
      </dgm:t>
    </dgm:pt>
    <dgm:pt modelId="{6E41B78C-7BC6-4320-BBCC-49640DD79787}" type="parTrans" cxnId="{6E81D44B-4A36-4444-B517-1A0B551A888F}">
      <dgm:prSet/>
      <dgm:spPr/>
      <dgm:t>
        <a:bodyPr/>
        <a:lstStyle/>
        <a:p>
          <a:endParaRPr lang="en-US"/>
        </a:p>
      </dgm:t>
    </dgm:pt>
    <dgm:pt modelId="{07EBB8F9-50AA-4E88-9DCB-2EF66F6390D1}" type="sibTrans" cxnId="{6E81D44B-4A36-4444-B517-1A0B551A888F}">
      <dgm:prSet/>
      <dgm:spPr/>
      <dgm:t>
        <a:bodyPr/>
        <a:lstStyle/>
        <a:p>
          <a:endParaRPr lang="en-US"/>
        </a:p>
      </dgm:t>
    </dgm:pt>
    <dgm:pt modelId="{B23AB049-D50A-44C9-9251-29EB1F77AC78}">
      <dgm:prSet/>
      <dgm:spPr/>
      <dgm:t>
        <a:bodyPr/>
        <a:lstStyle/>
        <a:p>
          <a:r>
            <a:rPr lang="en-US" dirty="0">
              <a:solidFill>
                <a:schemeClr val="bg1"/>
              </a:solidFill>
            </a:rPr>
            <a:t>Multi-targeted tyrosine kinase inhibitor</a:t>
          </a:r>
        </a:p>
      </dgm:t>
    </dgm:pt>
    <dgm:pt modelId="{2847757B-6FEC-410A-B38A-B83B989D4D52}" type="parTrans" cxnId="{78B21247-A9F1-4594-98F0-807569453D28}">
      <dgm:prSet/>
      <dgm:spPr/>
      <dgm:t>
        <a:bodyPr/>
        <a:lstStyle/>
        <a:p>
          <a:endParaRPr lang="en-US"/>
        </a:p>
      </dgm:t>
    </dgm:pt>
    <dgm:pt modelId="{57919AE8-0D81-4610-9C30-A4AFD54F65E4}" type="sibTrans" cxnId="{78B21247-A9F1-4594-98F0-807569453D28}">
      <dgm:prSet/>
      <dgm:spPr/>
      <dgm:t>
        <a:bodyPr/>
        <a:lstStyle/>
        <a:p>
          <a:endParaRPr lang="en-US"/>
        </a:p>
      </dgm:t>
    </dgm:pt>
    <dgm:pt modelId="{C13FB507-61DD-46C3-8D24-C592FA833ECE}">
      <dgm:prSet/>
      <dgm:spPr/>
      <dgm:t>
        <a:bodyPr/>
        <a:lstStyle/>
        <a:p>
          <a:r>
            <a:rPr lang="en-US" dirty="0">
              <a:solidFill>
                <a:schemeClr val="bg1"/>
              </a:solidFill>
            </a:rPr>
            <a:t>Reserved for Advanced SM</a:t>
          </a:r>
        </a:p>
      </dgm:t>
    </dgm:pt>
    <dgm:pt modelId="{1F2629ED-4B2F-41B0-AC8E-535FA3B30659}" type="parTrans" cxnId="{6ADDA3E2-F595-4312-BA45-3C03CC2DA4B2}">
      <dgm:prSet/>
      <dgm:spPr/>
      <dgm:t>
        <a:bodyPr/>
        <a:lstStyle/>
        <a:p>
          <a:endParaRPr lang="en-US"/>
        </a:p>
      </dgm:t>
    </dgm:pt>
    <dgm:pt modelId="{D1D74610-8E05-4EC6-935C-94DC5C513FD4}" type="sibTrans" cxnId="{6ADDA3E2-F595-4312-BA45-3C03CC2DA4B2}">
      <dgm:prSet/>
      <dgm:spPr/>
      <dgm:t>
        <a:bodyPr/>
        <a:lstStyle/>
        <a:p>
          <a:endParaRPr lang="en-US"/>
        </a:p>
      </dgm:t>
    </dgm:pt>
    <dgm:pt modelId="{87C207E8-0C50-41F1-B9E3-24189A24A497}">
      <dgm:prSet/>
      <dgm:spPr/>
      <dgm:t>
        <a:bodyPr/>
        <a:lstStyle/>
        <a:p>
          <a:r>
            <a:rPr lang="en-US" dirty="0"/>
            <a:t>Imatinib</a:t>
          </a:r>
        </a:p>
      </dgm:t>
    </dgm:pt>
    <dgm:pt modelId="{E5D1123A-2381-4845-A6A7-9D193DE6062B}" type="parTrans" cxnId="{83D50906-8817-4788-8984-075B1978F074}">
      <dgm:prSet/>
      <dgm:spPr/>
      <dgm:t>
        <a:bodyPr/>
        <a:lstStyle/>
        <a:p>
          <a:endParaRPr lang="en-US"/>
        </a:p>
      </dgm:t>
    </dgm:pt>
    <dgm:pt modelId="{2E25402D-68AB-49C5-B7B8-83E98195C267}" type="sibTrans" cxnId="{83D50906-8817-4788-8984-075B1978F074}">
      <dgm:prSet/>
      <dgm:spPr/>
      <dgm:t>
        <a:bodyPr/>
        <a:lstStyle/>
        <a:p>
          <a:endParaRPr lang="en-US"/>
        </a:p>
      </dgm:t>
    </dgm:pt>
    <dgm:pt modelId="{F143F0EB-949B-4753-9477-1C4D22D71684}">
      <dgm:prSet/>
      <dgm:spPr/>
      <dgm:t>
        <a:bodyPr/>
        <a:lstStyle/>
        <a:p>
          <a:r>
            <a:rPr lang="en-US" dirty="0">
              <a:solidFill>
                <a:schemeClr val="bg1"/>
              </a:solidFill>
            </a:rPr>
            <a:t>KIT kinase inhibitor</a:t>
          </a:r>
        </a:p>
      </dgm:t>
    </dgm:pt>
    <dgm:pt modelId="{5181E755-7FE9-49C3-9DA1-191A5DEAD4FF}" type="parTrans" cxnId="{3378E840-6C9D-42B1-9EF5-4F0C6274100A}">
      <dgm:prSet/>
      <dgm:spPr/>
      <dgm:t>
        <a:bodyPr/>
        <a:lstStyle/>
        <a:p>
          <a:endParaRPr lang="en-US"/>
        </a:p>
      </dgm:t>
    </dgm:pt>
    <dgm:pt modelId="{D322B392-511C-4BA4-AB49-2784C3352923}" type="sibTrans" cxnId="{3378E840-6C9D-42B1-9EF5-4F0C6274100A}">
      <dgm:prSet/>
      <dgm:spPr/>
      <dgm:t>
        <a:bodyPr/>
        <a:lstStyle/>
        <a:p>
          <a:endParaRPr lang="en-US"/>
        </a:p>
      </dgm:t>
    </dgm:pt>
    <dgm:pt modelId="{B37AEF89-0701-46B1-B3F9-8F4E8838D08C}">
      <dgm:prSet/>
      <dgm:spPr/>
      <dgm:t>
        <a:bodyPr/>
        <a:lstStyle/>
        <a:p>
          <a:r>
            <a:rPr lang="en-US" dirty="0">
              <a:solidFill>
                <a:schemeClr val="bg1"/>
              </a:solidFill>
            </a:rPr>
            <a:t>Patients with exon 17 KIT mutations may have resistance</a:t>
          </a:r>
        </a:p>
      </dgm:t>
    </dgm:pt>
    <dgm:pt modelId="{B6C456A9-EE09-4F7C-AA06-23D929194866}" type="parTrans" cxnId="{AF7782CC-999C-404D-8C8F-C48D13F5CDC4}">
      <dgm:prSet/>
      <dgm:spPr/>
      <dgm:t>
        <a:bodyPr/>
        <a:lstStyle/>
        <a:p>
          <a:endParaRPr lang="en-US"/>
        </a:p>
      </dgm:t>
    </dgm:pt>
    <dgm:pt modelId="{A9D4BC72-B754-4995-AC07-1327F57D73F7}" type="sibTrans" cxnId="{AF7782CC-999C-404D-8C8F-C48D13F5CDC4}">
      <dgm:prSet/>
      <dgm:spPr/>
      <dgm:t>
        <a:bodyPr/>
        <a:lstStyle/>
        <a:p>
          <a:endParaRPr lang="en-US"/>
        </a:p>
      </dgm:t>
    </dgm:pt>
    <dgm:pt modelId="{F1A48916-59F9-40E1-AFA3-C010D7FB2264}">
      <dgm:prSet/>
      <dgm:spPr/>
      <dgm:t>
        <a:bodyPr/>
        <a:lstStyle/>
        <a:p>
          <a:r>
            <a:rPr lang="en-US" dirty="0"/>
            <a:t>Omalizumab</a:t>
          </a:r>
        </a:p>
      </dgm:t>
    </dgm:pt>
    <dgm:pt modelId="{190F5B02-813D-4DA3-B13F-B7481325FDC5}" type="parTrans" cxnId="{37024378-4334-4F54-ACD3-F0789256B703}">
      <dgm:prSet/>
      <dgm:spPr/>
      <dgm:t>
        <a:bodyPr/>
        <a:lstStyle/>
        <a:p>
          <a:endParaRPr lang="en-US"/>
        </a:p>
      </dgm:t>
    </dgm:pt>
    <dgm:pt modelId="{5A65BE8D-0094-4782-A003-4B199D96FA5F}" type="sibTrans" cxnId="{37024378-4334-4F54-ACD3-F0789256B703}">
      <dgm:prSet/>
      <dgm:spPr/>
      <dgm:t>
        <a:bodyPr/>
        <a:lstStyle/>
        <a:p>
          <a:endParaRPr lang="en-US"/>
        </a:p>
      </dgm:t>
    </dgm:pt>
    <dgm:pt modelId="{5E123397-9BF9-4FA2-B839-890B74FF1445}">
      <dgm:prSet/>
      <dgm:spPr/>
      <dgm:t>
        <a:bodyPr/>
        <a:lstStyle/>
        <a:p>
          <a:r>
            <a:rPr lang="en-US" dirty="0">
              <a:solidFill>
                <a:schemeClr val="bg1"/>
              </a:solidFill>
            </a:rPr>
            <a:t>Anti IgE mast cell stabilizer</a:t>
          </a:r>
        </a:p>
      </dgm:t>
    </dgm:pt>
    <dgm:pt modelId="{EFD61CB4-9413-4D72-B188-55C4A4429815}" type="parTrans" cxnId="{766461E9-0E8A-481F-B20E-AE04C7D004FB}">
      <dgm:prSet/>
      <dgm:spPr/>
      <dgm:t>
        <a:bodyPr/>
        <a:lstStyle/>
        <a:p>
          <a:endParaRPr lang="en-US"/>
        </a:p>
      </dgm:t>
    </dgm:pt>
    <dgm:pt modelId="{BF003F98-EA17-499C-99A2-D22CB4180FBB}" type="sibTrans" cxnId="{766461E9-0E8A-481F-B20E-AE04C7D004FB}">
      <dgm:prSet/>
      <dgm:spPr/>
      <dgm:t>
        <a:bodyPr/>
        <a:lstStyle/>
        <a:p>
          <a:endParaRPr lang="en-US"/>
        </a:p>
      </dgm:t>
    </dgm:pt>
    <dgm:pt modelId="{6B21326E-5710-4FE3-955A-AA9477341E11}">
      <dgm:prSet/>
      <dgm:spPr/>
      <dgm:t>
        <a:bodyPr/>
        <a:lstStyle/>
        <a:p>
          <a:r>
            <a:rPr lang="en-US" dirty="0">
              <a:solidFill>
                <a:schemeClr val="bg1"/>
              </a:solidFill>
            </a:rPr>
            <a:t>Multiresistant allergic symptoms, refractory MCAS, IgE-dependent allergy</a:t>
          </a:r>
        </a:p>
      </dgm:t>
    </dgm:pt>
    <dgm:pt modelId="{3C926F95-04D8-4557-8C32-6E11C71DD5F1}" type="parTrans" cxnId="{DE15EAD7-9782-423C-A975-F34318AB9C29}">
      <dgm:prSet/>
      <dgm:spPr/>
      <dgm:t>
        <a:bodyPr/>
        <a:lstStyle/>
        <a:p>
          <a:endParaRPr lang="en-US"/>
        </a:p>
      </dgm:t>
    </dgm:pt>
    <dgm:pt modelId="{619E62ED-5BF1-4F8B-A182-2504DA053A87}" type="sibTrans" cxnId="{DE15EAD7-9782-423C-A975-F34318AB9C29}">
      <dgm:prSet/>
      <dgm:spPr/>
      <dgm:t>
        <a:bodyPr/>
        <a:lstStyle/>
        <a:p>
          <a:endParaRPr lang="en-US"/>
        </a:p>
      </dgm:t>
    </dgm:pt>
    <dgm:pt modelId="{48885B8D-BDC8-48C4-BD76-B45853AFD9B8}" type="pres">
      <dgm:prSet presAssocID="{C731E13D-FC6B-4096-91AC-18A6E3FE65FA}" presName="diagram" presStyleCnt="0">
        <dgm:presLayoutVars>
          <dgm:chPref val="1"/>
          <dgm:dir/>
          <dgm:animOne val="branch"/>
          <dgm:animLvl val="lvl"/>
          <dgm:resizeHandles/>
        </dgm:presLayoutVars>
      </dgm:prSet>
      <dgm:spPr/>
    </dgm:pt>
    <dgm:pt modelId="{03ED2122-F7DE-4358-BA10-DC20DDBD99FC}" type="pres">
      <dgm:prSet presAssocID="{8D89512F-05C5-4C3F-A706-D0991967BAFE}" presName="root" presStyleCnt="0"/>
      <dgm:spPr/>
    </dgm:pt>
    <dgm:pt modelId="{A0D76B25-837A-441E-AEEA-C0871DC1849F}" type="pres">
      <dgm:prSet presAssocID="{8D89512F-05C5-4C3F-A706-D0991967BAFE}" presName="rootComposite" presStyleCnt="0"/>
      <dgm:spPr/>
    </dgm:pt>
    <dgm:pt modelId="{1430BDEE-4A16-4D99-B3F7-0D8E128BC9E3}" type="pres">
      <dgm:prSet presAssocID="{8D89512F-05C5-4C3F-A706-D0991967BAFE}" presName="rootText" presStyleLbl="node1" presStyleIdx="0" presStyleCnt="3"/>
      <dgm:spPr/>
    </dgm:pt>
    <dgm:pt modelId="{1719772B-F693-4266-9066-1E493AE63589}" type="pres">
      <dgm:prSet presAssocID="{8D89512F-05C5-4C3F-A706-D0991967BAFE}" presName="rootConnector" presStyleLbl="node1" presStyleIdx="0" presStyleCnt="3"/>
      <dgm:spPr/>
    </dgm:pt>
    <dgm:pt modelId="{7DF2D38E-1D21-4292-B1FE-DADC9A6225A0}" type="pres">
      <dgm:prSet presAssocID="{8D89512F-05C5-4C3F-A706-D0991967BAFE}" presName="childShape" presStyleCnt="0"/>
      <dgm:spPr/>
    </dgm:pt>
    <dgm:pt modelId="{819BEC02-DA69-4C51-9741-97AEFE0B72AE}" type="pres">
      <dgm:prSet presAssocID="{2847757B-6FEC-410A-B38A-B83B989D4D52}" presName="Name13" presStyleLbl="parChTrans1D2" presStyleIdx="0" presStyleCnt="6"/>
      <dgm:spPr/>
    </dgm:pt>
    <dgm:pt modelId="{8C68F147-BBC7-41E1-B5AA-CE7C8095375A}" type="pres">
      <dgm:prSet presAssocID="{B23AB049-D50A-44C9-9251-29EB1F77AC78}" presName="childText" presStyleLbl="bgAcc1" presStyleIdx="0" presStyleCnt="6">
        <dgm:presLayoutVars>
          <dgm:bulletEnabled val="1"/>
        </dgm:presLayoutVars>
      </dgm:prSet>
      <dgm:spPr/>
    </dgm:pt>
    <dgm:pt modelId="{456D1E19-62BB-4467-AF9E-58C6F3D0ED11}" type="pres">
      <dgm:prSet presAssocID="{1F2629ED-4B2F-41B0-AC8E-535FA3B30659}" presName="Name13" presStyleLbl="parChTrans1D2" presStyleIdx="1" presStyleCnt="6"/>
      <dgm:spPr/>
    </dgm:pt>
    <dgm:pt modelId="{838C0179-9A55-4BB6-9A3A-7081F45D8799}" type="pres">
      <dgm:prSet presAssocID="{C13FB507-61DD-46C3-8D24-C592FA833ECE}" presName="childText" presStyleLbl="bgAcc1" presStyleIdx="1" presStyleCnt="6">
        <dgm:presLayoutVars>
          <dgm:bulletEnabled val="1"/>
        </dgm:presLayoutVars>
      </dgm:prSet>
      <dgm:spPr/>
    </dgm:pt>
    <dgm:pt modelId="{F41A740D-3BB6-4D7F-91AC-E4286E25F8FB}" type="pres">
      <dgm:prSet presAssocID="{87C207E8-0C50-41F1-B9E3-24189A24A497}" presName="root" presStyleCnt="0"/>
      <dgm:spPr/>
    </dgm:pt>
    <dgm:pt modelId="{F066E457-7666-474C-AC52-E38F5E784615}" type="pres">
      <dgm:prSet presAssocID="{87C207E8-0C50-41F1-B9E3-24189A24A497}" presName="rootComposite" presStyleCnt="0"/>
      <dgm:spPr/>
    </dgm:pt>
    <dgm:pt modelId="{35815E15-A707-48B1-A911-28AAE19C7ECF}" type="pres">
      <dgm:prSet presAssocID="{87C207E8-0C50-41F1-B9E3-24189A24A497}" presName="rootText" presStyleLbl="node1" presStyleIdx="1" presStyleCnt="3"/>
      <dgm:spPr/>
    </dgm:pt>
    <dgm:pt modelId="{7BFBBB62-5F29-4894-87CF-44BF9FC7215C}" type="pres">
      <dgm:prSet presAssocID="{87C207E8-0C50-41F1-B9E3-24189A24A497}" presName="rootConnector" presStyleLbl="node1" presStyleIdx="1" presStyleCnt="3"/>
      <dgm:spPr/>
    </dgm:pt>
    <dgm:pt modelId="{6EB4E0D0-B0E1-469E-B04E-A4BB830331DA}" type="pres">
      <dgm:prSet presAssocID="{87C207E8-0C50-41F1-B9E3-24189A24A497}" presName="childShape" presStyleCnt="0"/>
      <dgm:spPr/>
    </dgm:pt>
    <dgm:pt modelId="{59176B57-4829-4D11-B587-B115BD267FCD}" type="pres">
      <dgm:prSet presAssocID="{5181E755-7FE9-49C3-9DA1-191A5DEAD4FF}" presName="Name13" presStyleLbl="parChTrans1D2" presStyleIdx="2" presStyleCnt="6"/>
      <dgm:spPr/>
    </dgm:pt>
    <dgm:pt modelId="{4333589B-3541-4FF2-A666-6DD25CE5C337}" type="pres">
      <dgm:prSet presAssocID="{F143F0EB-949B-4753-9477-1C4D22D71684}" presName="childText" presStyleLbl="bgAcc1" presStyleIdx="2" presStyleCnt="6">
        <dgm:presLayoutVars>
          <dgm:bulletEnabled val="1"/>
        </dgm:presLayoutVars>
      </dgm:prSet>
      <dgm:spPr/>
    </dgm:pt>
    <dgm:pt modelId="{34EEA8B5-6CCA-4C7A-9819-5662FA8DBB63}" type="pres">
      <dgm:prSet presAssocID="{B6C456A9-EE09-4F7C-AA06-23D929194866}" presName="Name13" presStyleLbl="parChTrans1D2" presStyleIdx="3" presStyleCnt="6"/>
      <dgm:spPr/>
    </dgm:pt>
    <dgm:pt modelId="{46D8B00B-07D3-4B5F-9AFD-F096A9288A07}" type="pres">
      <dgm:prSet presAssocID="{B37AEF89-0701-46B1-B3F9-8F4E8838D08C}" presName="childText" presStyleLbl="bgAcc1" presStyleIdx="3" presStyleCnt="6">
        <dgm:presLayoutVars>
          <dgm:bulletEnabled val="1"/>
        </dgm:presLayoutVars>
      </dgm:prSet>
      <dgm:spPr/>
    </dgm:pt>
    <dgm:pt modelId="{ED32A221-D9D9-43B6-AC88-8151FA03FD6B}" type="pres">
      <dgm:prSet presAssocID="{F1A48916-59F9-40E1-AFA3-C010D7FB2264}" presName="root" presStyleCnt="0"/>
      <dgm:spPr/>
    </dgm:pt>
    <dgm:pt modelId="{A6197C6C-5547-4C61-9E8F-C0D4CB408CD6}" type="pres">
      <dgm:prSet presAssocID="{F1A48916-59F9-40E1-AFA3-C010D7FB2264}" presName="rootComposite" presStyleCnt="0"/>
      <dgm:spPr/>
    </dgm:pt>
    <dgm:pt modelId="{6C7C8695-687E-4F0F-B188-E0EEE6F8FEA8}" type="pres">
      <dgm:prSet presAssocID="{F1A48916-59F9-40E1-AFA3-C010D7FB2264}" presName="rootText" presStyleLbl="node1" presStyleIdx="2" presStyleCnt="3"/>
      <dgm:spPr/>
    </dgm:pt>
    <dgm:pt modelId="{3C88788E-3789-4FD1-8ED3-13635CF41DCE}" type="pres">
      <dgm:prSet presAssocID="{F1A48916-59F9-40E1-AFA3-C010D7FB2264}" presName="rootConnector" presStyleLbl="node1" presStyleIdx="2" presStyleCnt="3"/>
      <dgm:spPr/>
    </dgm:pt>
    <dgm:pt modelId="{D637F6E8-D363-412A-B812-A331A5E8B543}" type="pres">
      <dgm:prSet presAssocID="{F1A48916-59F9-40E1-AFA3-C010D7FB2264}" presName="childShape" presStyleCnt="0"/>
      <dgm:spPr/>
    </dgm:pt>
    <dgm:pt modelId="{B08B2F7D-2FE3-4FC5-BDB5-BFA29935DB92}" type="pres">
      <dgm:prSet presAssocID="{EFD61CB4-9413-4D72-B188-55C4A4429815}" presName="Name13" presStyleLbl="parChTrans1D2" presStyleIdx="4" presStyleCnt="6"/>
      <dgm:spPr/>
    </dgm:pt>
    <dgm:pt modelId="{673A3811-4D34-44E4-B0C7-FA0FFBC41DE8}" type="pres">
      <dgm:prSet presAssocID="{5E123397-9BF9-4FA2-B839-890B74FF1445}" presName="childText" presStyleLbl="bgAcc1" presStyleIdx="4" presStyleCnt="6">
        <dgm:presLayoutVars>
          <dgm:bulletEnabled val="1"/>
        </dgm:presLayoutVars>
      </dgm:prSet>
      <dgm:spPr/>
    </dgm:pt>
    <dgm:pt modelId="{D81229BB-FDC2-492B-A78A-21EEA3128352}" type="pres">
      <dgm:prSet presAssocID="{3C926F95-04D8-4557-8C32-6E11C71DD5F1}" presName="Name13" presStyleLbl="parChTrans1D2" presStyleIdx="5" presStyleCnt="6"/>
      <dgm:spPr/>
    </dgm:pt>
    <dgm:pt modelId="{0A8C7B80-391E-4E80-BE59-222C0E2042FA}" type="pres">
      <dgm:prSet presAssocID="{6B21326E-5710-4FE3-955A-AA9477341E11}" presName="childText" presStyleLbl="bgAcc1" presStyleIdx="5" presStyleCnt="6">
        <dgm:presLayoutVars>
          <dgm:bulletEnabled val="1"/>
        </dgm:presLayoutVars>
      </dgm:prSet>
      <dgm:spPr/>
    </dgm:pt>
  </dgm:ptLst>
  <dgm:cxnLst>
    <dgm:cxn modelId="{83D50906-8817-4788-8984-075B1978F074}" srcId="{C731E13D-FC6B-4096-91AC-18A6E3FE65FA}" destId="{87C207E8-0C50-41F1-B9E3-24189A24A497}" srcOrd="1" destOrd="0" parTransId="{E5D1123A-2381-4845-A6A7-9D193DE6062B}" sibTransId="{2E25402D-68AB-49C5-B7B8-83E98195C267}"/>
    <dgm:cxn modelId="{17599513-C8FB-47C5-9614-068E62C2E102}" type="presOf" srcId="{B23AB049-D50A-44C9-9251-29EB1F77AC78}" destId="{8C68F147-BBC7-41E1-B5AA-CE7C8095375A}" srcOrd="0" destOrd="0" presId="urn:microsoft.com/office/officeart/2005/8/layout/hierarchy3"/>
    <dgm:cxn modelId="{E3850F2D-BC67-4D46-9AAE-D1F48BD90983}" type="presOf" srcId="{F1A48916-59F9-40E1-AFA3-C010D7FB2264}" destId="{3C88788E-3789-4FD1-8ED3-13635CF41DCE}" srcOrd="1" destOrd="0" presId="urn:microsoft.com/office/officeart/2005/8/layout/hierarchy3"/>
    <dgm:cxn modelId="{D982012F-245E-4390-B9C8-4FC5627E6D62}" type="presOf" srcId="{8D89512F-05C5-4C3F-A706-D0991967BAFE}" destId="{1430BDEE-4A16-4D99-B3F7-0D8E128BC9E3}" srcOrd="0" destOrd="0" presId="urn:microsoft.com/office/officeart/2005/8/layout/hierarchy3"/>
    <dgm:cxn modelId="{2A8D8C32-E254-4D96-B074-9716DBDA2F69}" type="presOf" srcId="{B6C456A9-EE09-4F7C-AA06-23D929194866}" destId="{34EEA8B5-6CCA-4C7A-9819-5662FA8DBB63}" srcOrd="0" destOrd="0" presId="urn:microsoft.com/office/officeart/2005/8/layout/hierarchy3"/>
    <dgm:cxn modelId="{2A342934-715D-4DB5-BBE9-52BECF0F5B62}" type="presOf" srcId="{6B21326E-5710-4FE3-955A-AA9477341E11}" destId="{0A8C7B80-391E-4E80-BE59-222C0E2042FA}" srcOrd="0" destOrd="0" presId="urn:microsoft.com/office/officeart/2005/8/layout/hierarchy3"/>
    <dgm:cxn modelId="{3378E840-6C9D-42B1-9EF5-4F0C6274100A}" srcId="{87C207E8-0C50-41F1-B9E3-24189A24A497}" destId="{F143F0EB-949B-4753-9477-1C4D22D71684}" srcOrd="0" destOrd="0" parTransId="{5181E755-7FE9-49C3-9DA1-191A5DEAD4FF}" sibTransId="{D322B392-511C-4BA4-AB49-2784C3352923}"/>
    <dgm:cxn modelId="{78B21247-A9F1-4594-98F0-807569453D28}" srcId="{8D89512F-05C5-4C3F-A706-D0991967BAFE}" destId="{B23AB049-D50A-44C9-9251-29EB1F77AC78}" srcOrd="0" destOrd="0" parTransId="{2847757B-6FEC-410A-B38A-B83B989D4D52}" sibTransId="{57919AE8-0D81-4610-9C30-A4AFD54F65E4}"/>
    <dgm:cxn modelId="{6E81D44B-4A36-4444-B517-1A0B551A888F}" srcId="{C731E13D-FC6B-4096-91AC-18A6E3FE65FA}" destId="{8D89512F-05C5-4C3F-A706-D0991967BAFE}" srcOrd="0" destOrd="0" parTransId="{6E41B78C-7BC6-4320-BBCC-49640DD79787}" sibTransId="{07EBB8F9-50AA-4E88-9DCB-2EF66F6390D1}"/>
    <dgm:cxn modelId="{37024378-4334-4F54-ACD3-F0789256B703}" srcId="{C731E13D-FC6B-4096-91AC-18A6E3FE65FA}" destId="{F1A48916-59F9-40E1-AFA3-C010D7FB2264}" srcOrd="2" destOrd="0" parTransId="{190F5B02-813D-4DA3-B13F-B7481325FDC5}" sibTransId="{5A65BE8D-0094-4782-A003-4B199D96FA5F}"/>
    <dgm:cxn modelId="{72E19F58-E0AF-424E-988B-7A5E932618A8}" type="presOf" srcId="{3C926F95-04D8-4557-8C32-6E11C71DD5F1}" destId="{D81229BB-FDC2-492B-A78A-21EEA3128352}" srcOrd="0" destOrd="0" presId="urn:microsoft.com/office/officeart/2005/8/layout/hierarchy3"/>
    <dgm:cxn modelId="{0A0DD093-77D2-4167-8F95-D2B5AD18F230}" type="presOf" srcId="{87C207E8-0C50-41F1-B9E3-24189A24A497}" destId="{7BFBBB62-5F29-4894-87CF-44BF9FC7215C}" srcOrd="1" destOrd="0" presId="urn:microsoft.com/office/officeart/2005/8/layout/hierarchy3"/>
    <dgm:cxn modelId="{182AB09A-9DA6-4CEA-8D57-E6AC2A7F18E4}" type="presOf" srcId="{1F2629ED-4B2F-41B0-AC8E-535FA3B30659}" destId="{456D1E19-62BB-4467-AF9E-58C6F3D0ED11}" srcOrd="0" destOrd="0" presId="urn:microsoft.com/office/officeart/2005/8/layout/hierarchy3"/>
    <dgm:cxn modelId="{0D960F9B-7629-4518-BAFE-6B56CBE188BC}" type="presOf" srcId="{C731E13D-FC6B-4096-91AC-18A6E3FE65FA}" destId="{48885B8D-BDC8-48C4-BD76-B45853AFD9B8}" srcOrd="0" destOrd="0" presId="urn:microsoft.com/office/officeart/2005/8/layout/hierarchy3"/>
    <dgm:cxn modelId="{2E64969C-88B5-4B24-BE0B-6F0FE949BF29}" type="presOf" srcId="{5181E755-7FE9-49C3-9DA1-191A5DEAD4FF}" destId="{59176B57-4829-4D11-B587-B115BD267FCD}" srcOrd="0" destOrd="0" presId="urn:microsoft.com/office/officeart/2005/8/layout/hierarchy3"/>
    <dgm:cxn modelId="{C27BC79E-2B54-40BD-8A38-46D597B0FA27}" type="presOf" srcId="{F143F0EB-949B-4753-9477-1C4D22D71684}" destId="{4333589B-3541-4FF2-A666-6DD25CE5C337}" srcOrd="0" destOrd="0" presId="urn:microsoft.com/office/officeart/2005/8/layout/hierarchy3"/>
    <dgm:cxn modelId="{0877BBA2-4BB3-4F27-BE3E-1352F6BB7A1C}" type="presOf" srcId="{2847757B-6FEC-410A-B38A-B83B989D4D52}" destId="{819BEC02-DA69-4C51-9741-97AEFE0B72AE}" srcOrd="0" destOrd="0" presId="urn:microsoft.com/office/officeart/2005/8/layout/hierarchy3"/>
    <dgm:cxn modelId="{BF69D3AA-43B1-417D-B9ED-52A0243F6494}" type="presOf" srcId="{8D89512F-05C5-4C3F-A706-D0991967BAFE}" destId="{1719772B-F693-4266-9066-1E493AE63589}" srcOrd="1" destOrd="0" presId="urn:microsoft.com/office/officeart/2005/8/layout/hierarchy3"/>
    <dgm:cxn modelId="{F64463B1-61A1-4263-B6F6-55DCC2EC6B78}" type="presOf" srcId="{87C207E8-0C50-41F1-B9E3-24189A24A497}" destId="{35815E15-A707-48B1-A911-28AAE19C7ECF}" srcOrd="0" destOrd="0" presId="urn:microsoft.com/office/officeart/2005/8/layout/hierarchy3"/>
    <dgm:cxn modelId="{E993EEBC-9DA9-487A-B562-C912709FC0DC}" type="presOf" srcId="{B37AEF89-0701-46B1-B3F9-8F4E8838D08C}" destId="{46D8B00B-07D3-4B5F-9AFD-F096A9288A07}" srcOrd="0" destOrd="0" presId="urn:microsoft.com/office/officeart/2005/8/layout/hierarchy3"/>
    <dgm:cxn modelId="{1562B3BF-0C71-4F1E-8718-A5DAD28DEF6C}" type="presOf" srcId="{C13FB507-61DD-46C3-8D24-C592FA833ECE}" destId="{838C0179-9A55-4BB6-9A3A-7081F45D8799}" srcOrd="0" destOrd="0" presId="urn:microsoft.com/office/officeart/2005/8/layout/hierarchy3"/>
    <dgm:cxn modelId="{FB222FC1-06AA-4415-9702-B6F7DE9211AD}" type="presOf" srcId="{5E123397-9BF9-4FA2-B839-890B74FF1445}" destId="{673A3811-4D34-44E4-B0C7-FA0FFBC41DE8}" srcOrd="0" destOrd="0" presId="urn:microsoft.com/office/officeart/2005/8/layout/hierarchy3"/>
    <dgm:cxn modelId="{F7495FC1-1710-41C6-A566-939BDEE010C5}" type="presOf" srcId="{EFD61CB4-9413-4D72-B188-55C4A4429815}" destId="{B08B2F7D-2FE3-4FC5-BDB5-BFA29935DB92}" srcOrd="0" destOrd="0" presId="urn:microsoft.com/office/officeart/2005/8/layout/hierarchy3"/>
    <dgm:cxn modelId="{AF7782CC-999C-404D-8C8F-C48D13F5CDC4}" srcId="{87C207E8-0C50-41F1-B9E3-24189A24A497}" destId="{B37AEF89-0701-46B1-B3F9-8F4E8838D08C}" srcOrd="1" destOrd="0" parTransId="{B6C456A9-EE09-4F7C-AA06-23D929194866}" sibTransId="{A9D4BC72-B754-4995-AC07-1327F57D73F7}"/>
    <dgm:cxn modelId="{DE15EAD7-9782-423C-A975-F34318AB9C29}" srcId="{F1A48916-59F9-40E1-AFA3-C010D7FB2264}" destId="{6B21326E-5710-4FE3-955A-AA9477341E11}" srcOrd="1" destOrd="0" parTransId="{3C926F95-04D8-4557-8C32-6E11C71DD5F1}" sibTransId="{619E62ED-5BF1-4F8B-A182-2504DA053A87}"/>
    <dgm:cxn modelId="{6ADDA3E2-F595-4312-BA45-3C03CC2DA4B2}" srcId="{8D89512F-05C5-4C3F-A706-D0991967BAFE}" destId="{C13FB507-61DD-46C3-8D24-C592FA833ECE}" srcOrd="1" destOrd="0" parTransId="{1F2629ED-4B2F-41B0-AC8E-535FA3B30659}" sibTransId="{D1D74610-8E05-4EC6-935C-94DC5C513FD4}"/>
    <dgm:cxn modelId="{766461E9-0E8A-481F-B20E-AE04C7D004FB}" srcId="{F1A48916-59F9-40E1-AFA3-C010D7FB2264}" destId="{5E123397-9BF9-4FA2-B839-890B74FF1445}" srcOrd="0" destOrd="0" parTransId="{EFD61CB4-9413-4D72-B188-55C4A4429815}" sibTransId="{BF003F98-EA17-499C-99A2-D22CB4180FBB}"/>
    <dgm:cxn modelId="{0E0AD5F2-874C-4EFE-872B-2EDC6DB59D92}" type="presOf" srcId="{F1A48916-59F9-40E1-AFA3-C010D7FB2264}" destId="{6C7C8695-687E-4F0F-B188-E0EEE6F8FEA8}" srcOrd="0" destOrd="0" presId="urn:microsoft.com/office/officeart/2005/8/layout/hierarchy3"/>
    <dgm:cxn modelId="{11D7D8F5-6527-411A-9D71-CC7BA7FB6147}" type="presParOf" srcId="{48885B8D-BDC8-48C4-BD76-B45853AFD9B8}" destId="{03ED2122-F7DE-4358-BA10-DC20DDBD99FC}" srcOrd="0" destOrd="0" presId="urn:microsoft.com/office/officeart/2005/8/layout/hierarchy3"/>
    <dgm:cxn modelId="{E1029001-B35F-41F1-BBB0-4886AA08A431}" type="presParOf" srcId="{03ED2122-F7DE-4358-BA10-DC20DDBD99FC}" destId="{A0D76B25-837A-441E-AEEA-C0871DC1849F}" srcOrd="0" destOrd="0" presId="urn:microsoft.com/office/officeart/2005/8/layout/hierarchy3"/>
    <dgm:cxn modelId="{58677C58-9814-4041-9D77-3E0A49F58700}" type="presParOf" srcId="{A0D76B25-837A-441E-AEEA-C0871DC1849F}" destId="{1430BDEE-4A16-4D99-B3F7-0D8E128BC9E3}" srcOrd="0" destOrd="0" presId="urn:microsoft.com/office/officeart/2005/8/layout/hierarchy3"/>
    <dgm:cxn modelId="{D27759AE-8113-4825-A8C7-67E985124C9B}" type="presParOf" srcId="{A0D76B25-837A-441E-AEEA-C0871DC1849F}" destId="{1719772B-F693-4266-9066-1E493AE63589}" srcOrd="1" destOrd="0" presId="urn:microsoft.com/office/officeart/2005/8/layout/hierarchy3"/>
    <dgm:cxn modelId="{F1926EA5-3D23-470E-97AD-11801B3DBC93}" type="presParOf" srcId="{03ED2122-F7DE-4358-BA10-DC20DDBD99FC}" destId="{7DF2D38E-1D21-4292-B1FE-DADC9A6225A0}" srcOrd="1" destOrd="0" presId="urn:microsoft.com/office/officeart/2005/8/layout/hierarchy3"/>
    <dgm:cxn modelId="{C3197572-7B50-4122-8279-CBCECBEAD4F9}" type="presParOf" srcId="{7DF2D38E-1D21-4292-B1FE-DADC9A6225A0}" destId="{819BEC02-DA69-4C51-9741-97AEFE0B72AE}" srcOrd="0" destOrd="0" presId="urn:microsoft.com/office/officeart/2005/8/layout/hierarchy3"/>
    <dgm:cxn modelId="{781D74E0-1E0A-404B-8073-51B3E909D7FD}" type="presParOf" srcId="{7DF2D38E-1D21-4292-B1FE-DADC9A6225A0}" destId="{8C68F147-BBC7-41E1-B5AA-CE7C8095375A}" srcOrd="1" destOrd="0" presId="urn:microsoft.com/office/officeart/2005/8/layout/hierarchy3"/>
    <dgm:cxn modelId="{59AFEC79-7C18-432F-9F58-F2B39EC4DD3A}" type="presParOf" srcId="{7DF2D38E-1D21-4292-B1FE-DADC9A6225A0}" destId="{456D1E19-62BB-4467-AF9E-58C6F3D0ED11}" srcOrd="2" destOrd="0" presId="urn:microsoft.com/office/officeart/2005/8/layout/hierarchy3"/>
    <dgm:cxn modelId="{B4558F27-6FDC-4D5B-856C-8723AFF87DC0}" type="presParOf" srcId="{7DF2D38E-1D21-4292-B1FE-DADC9A6225A0}" destId="{838C0179-9A55-4BB6-9A3A-7081F45D8799}" srcOrd="3" destOrd="0" presId="urn:microsoft.com/office/officeart/2005/8/layout/hierarchy3"/>
    <dgm:cxn modelId="{1B049ACA-E84D-4BD7-8C53-70C5BF1F1A9F}" type="presParOf" srcId="{48885B8D-BDC8-48C4-BD76-B45853AFD9B8}" destId="{F41A740D-3BB6-4D7F-91AC-E4286E25F8FB}" srcOrd="1" destOrd="0" presId="urn:microsoft.com/office/officeart/2005/8/layout/hierarchy3"/>
    <dgm:cxn modelId="{0D6D1022-D9E2-498F-A09E-CEE018C1638B}" type="presParOf" srcId="{F41A740D-3BB6-4D7F-91AC-E4286E25F8FB}" destId="{F066E457-7666-474C-AC52-E38F5E784615}" srcOrd="0" destOrd="0" presId="urn:microsoft.com/office/officeart/2005/8/layout/hierarchy3"/>
    <dgm:cxn modelId="{BEBBBE88-752C-4B82-A80E-A07502042256}" type="presParOf" srcId="{F066E457-7666-474C-AC52-E38F5E784615}" destId="{35815E15-A707-48B1-A911-28AAE19C7ECF}" srcOrd="0" destOrd="0" presId="urn:microsoft.com/office/officeart/2005/8/layout/hierarchy3"/>
    <dgm:cxn modelId="{54BE0D91-0E8B-4396-951F-28DB41312BDC}" type="presParOf" srcId="{F066E457-7666-474C-AC52-E38F5E784615}" destId="{7BFBBB62-5F29-4894-87CF-44BF9FC7215C}" srcOrd="1" destOrd="0" presId="urn:microsoft.com/office/officeart/2005/8/layout/hierarchy3"/>
    <dgm:cxn modelId="{326DC335-C666-4C09-AB2C-93DC3D40FA49}" type="presParOf" srcId="{F41A740D-3BB6-4D7F-91AC-E4286E25F8FB}" destId="{6EB4E0D0-B0E1-469E-B04E-A4BB830331DA}" srcOrd="1" destOrd="0" presId="urn:microsoft.com/office/officeart/2005/8/layout/hierarchy3"/>
    <dgm:cxn modelId="{831CBB6A-8763-456B-9421-C34B80A45D7B}" type="presParOf" srcId="{6EB4E0D0-B0E1-469E-B04E-A4BB830331DA}" destId="{59176B57-4829-4D11-B587-B115BD267FCD}" srcOrd="0" destOrd="0" presId="urn:microsoft.com/office/officeart/2005/8/layout/hierarchy3"/>
    <dgm:cxn modelId="{E00E73A7-EBF2-4436-880C-1CE4710802F7}" type="presParOf" srcId="{6EB4E0D0-B0E1-469E-B04E-A4BB830331DA}" destId="{4333589B-3541-4FF2-A666-6DD25CE5C337}" srcOrd="1" destOrd="0" presId="urn:microsoft.com/office/officeart/2005/8/layout/hierarchy3"/>
    <dgm:cxn modelId="{08EDCD93-CADF-49F8-95A5-51F5A0A218E5}" type="presParOf" srcId="{6EB4E0D0-B0E1-469E-B04E-A4BB830331DA}" destId="{34EEA8B5-6CCA-4C7A-9819-5662FA8DBB63}" srcOrd="2" destOrd="0" presId="urn:microsoft.com/office/officeart/2005/8/layout/hierarchy3"/>
    <dgm:cxn modelId="{303ABAF2-E66F-4E6F-B4A5-296B3CED29D2}" type="presParOf" srcId="{6EB4E0D0-B0E1-469E-B04E-A4BB830331DA}" destId="{46D8B00B-07D3-4B5F-9AFD-F096A9288A07}" srcOrd="3" destOrd="0" presId="urn:microsoft.com/office/officeart/2005/8/layout/hierarchy3"/>
    <dgm:cxn modelId="{0AF04BAB-B1F7-40B3-9E85-02D2785676A5}" type="presParOf" srcId="{48885B8D-BDC8-48C4-BD76-B45853AFD9B8}" destId="{ED32A221-D9D9-43B6-AC88-8151FA03FD6B}" srcOrd="2" destOrd="0" presId="urn:microsoft.com/office/officeart/2005/8/layout/hierarchy3"/>
    <dgm:cxn modelId="{79CD1945-A241-48B8-AEA2-449BBC0CCB8B}" type="presParOf" srcId="{ED32A221-D9D9-43B6-AC88-8151FA03FD6B}" destId="{A6197C6C-5547-4C61-9E8F-C0D4CB408CD6}" srcOrd="0" destOrd="0" presId="urn:microsoft.com/office/officeart/2005/8/layout/hierarchy3"/>
    <dgm:cxn modelId="{358616C6-909B-402E-A924-FC46A9771A10}" type="presParOf" srcId="{A6197C6C-5547-4C61-9E8F-C0D4CB408CD6}" destId="{6C7C8695-687E-4F0F-B188-E0EEE6F8FEA8}" srcOrd="0" destOrd="0" presId="urn:microsoft.com/office/officeart/2005/8/layout/hierarchy3"/>
    <dgm:cxn modelId="{9591B0AB-B925-4F86-9103-67025745FA69}" type="presParOf" srcId="{A6197C6C-5547-4C61-9E8F-C0D4CB408CD6}" destId="{3C88788E-3789-4FD1-8ED3-13635CF41DCE}" srcOrd="1" destOrd="0" presId="urn:microsoft.com/office/officeart/2005/8/layout/hierarchy3"/>
    <dgm:cxn modelId="{B268590A-1B65-411C-87BF-7A2CBD94B9F5}" type="presParOf" srcId="{ED32A221-D9D9-43B6-AC88-8151FA03FD6B}" destId="{D637F6E8-D363-412A-B812-A331A5E8B543}" srcOrd="1" destOrd="0" presId="urn:microsoft.com/office/officeart/2005/8/layout/hierarchy3"/>
    <dgm:cxn modelId="{D8531F04-4632-46BF-BD97-8155E7F821E8}" type="presParOf" srcId="{D637F6E8-D363-412A-B812-A331A5E8B543}" destId="{B08B2F7D-2FE3-4FC5-BDB5-BFA29935DB92}" srcOrd="0" destOrd="0" presId="urn:microsoft.com/office/officeart/2005/8/layout/hierarchy3"/>
    <dgm:cxn modelId="{70E83597-6E2A-4370-84B0-D55A8EFB0974}" type="presParOf" srcId="{D637F6E8-D363-412A-B812-A331A5E8B543}" destId="{673A3811-4D34-44E4-B0C7-FA0FFBC41DE8}" srcOrd="1" destOrd="0" presId="urn:microsoft.com/office/officeart/2005/8/layout/hierarchy3"/>
    <dgm:cxn modelId="{9DE50167-E236-41A8-A731-110FEDF66EA5}" type="presParOf" srcId="{D637F6E8-D363-412A-B812-A331A5E8B543}" destId="{D81229BB-FDC2-492B-A78A-21EEA3128352}" srcOrd="2" destOrd="0" presId="urn:microsoft.com/office/officeart/2005/8/layout/hierarchy3"/>
    <dgm:cxn modelId="{A33ECD7C-287E-4665-A46F-706017AE3FE1}" type="presParOf" srcId="{D637F6E8-D363-412A-B812-A331A5E8B543}" destId="{0A8C7B80-391E-4E80-BE59-222C0E2042FA}" srcOrd="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6D30FD8-15BF-409D-A264-89E769799BF3}"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FE0F35E7-8BBB-4625-B55D-D3C118522DDB}">
      <dgm:prSet custT="1"/>
      <dgm:spPr>
        <a:ln>
          <a:noFill/>
        </a:ln>
      </dgm:spPr>
      <dgm:t>
        <a:bodyPr anchor="t"/>
        <a:lstStyle/>
        <a:p>
          <a:r>
            <a:rPr lang="en-US" sz="3600" b="1" dirty="0"/>
            <a:t>Masitinib</a:t>
          </a:r>
          <a:r>
            <a:rPr lang="en-US" sz="6000" dirty="0"/>
            <a:t> </a:t>
          </a:r>
        </a:p>
      </dgm:t>
    </dgm:pt>
    <dgm:pt modelId="{8BE2ADD5-4C83-4588-B690-18BA05D49E4A}" type="parTrans" cxnId="{8AC7AFBC-5B54-4804-9FBD-F4DB0D69BB99}">
      <dgm:prSet/>
      <dgm:spPr/>
      <dgm:t>
        <a:bodyPr/>
        <a:lstStyle/>
        <a:p>
          <a:endParaRPr lang="en-US" sz="1600"/>
        </a:p>
      </dgm:t>
    </dgm:pt>
    <dgm:pt modelId="{407DC451-7AE5-44AE-BF76-E2B707E8A35C}" type="sibTrans" cxnId="{8AC7AFBC-5B54-4804-9FBD-F4DB0D69BB99}">
      <dgm:prSet/>
      <dgm:spPr/>
      <dgm:t>
        <a:bodyPr/>
        <a:lstStyle/>
        <a:p>
          <a:endParaRPr lang="en-US" sz="1600"/>
        </a:p>
      </dgm:t>
    </dgm:pt>
    <dgm:pt modelId="{999D1BE0-0F66-4ADD-90CB-4BB5119FEC44}">
      <dgm:prSet custT="1"/>
      <dgm:spPr>
        <a:solidFill>
          <a:schemeClr val="tx1">
            <a:lumMod val="95000"/>
            <a:alpha val="90000"/>
          </a:schemeClr>
        </a:solidFill>
        <a:ln>
          <a:noFill/>
        </a:ln>
      </dgm:spPr>
      <dgm:t>
        <a:bodyPr/>
        <a:lstStyle/>
        <a:p>
          <a:pPr marL="287338" indent="-287338">
            <a:buFont typeface="Wingdings" pitchFamily="2" charset="2"/>
            <a:buChar char="§"/>
            <a:tabLst/>
          </a:pPr>
          <a:r>
            <a:rPr lang="en-US" sz="2800" dirty="0">
              <a:solidFill>
                <a:schemeClr val="bg1"/>
              </a:solidFill>
            </a:rPr>
            <a:t>Phase 3</a:t>
          </a:r>
        </a:p>
      </dgm:t>
    </dgm:pt>
    <dgm:pt modelId="{55BE61A8-13F1-4FB6-BCDF-3CDEE17B7065}" type="parTrans" cxnId="{3CAE87DE-40C4-4024-8865-3A4E60B2B14B}">
      <dgm:prSet/>
      <dgm:spPr/>
      <dgm:t>
        <a:bodyPr/>
        <a:lstStyle/>
        <a:p>
          <a:endParaRPr lang="en-US" sz="1600"/>
        </a:p>
      </dgm:t>
    </dgm:pt>
    <dgm:pt modelId="{7E35F2D0-1033-4A36-BE84-D3A46061BBFC}" type="sibTrans" cxnId="{3CAE87DE-40C4-4024-8865-3A4E60B2B14B}">
      <dgm:prSet/>
      <dgm:spPr/>
      <dgm:t>
        <a:bodyPr/>
        <a:lstStyle/>
        <a:p>
          <a:endParaRPr lang="en-US" sz="1600"/>
        </a:p>
      </dgm:t>
    </dgm:pt>
    <dgm:pt modelId="{C12728B8-898D-44C5-8177-31C46112400E}">
      <dgm:prSet custT="1"/>
      <dgm:spPr>
        <a:solidFill>
          <a:schemeClr val="accent3"/>
        </a:solidFill>
        <a:ln>
          <a:noFill/>
        </a:ln>
      </dgm:spPr>
      <dgm:t>
        <a:bodyPr anchor="ctr"/>
        <a:lstStyle/>
        <a:p>
          <a:r>
            <a:rPr lang="en-US" sz="4000" b="1" dirty="0"/>
            <a:t>TL-895</a:t>
          </a:r>
        </a:p>
      </dgm:t>
    </dgm:pt>
    <dgm:pt modelId="{B14DE029-1403-4D8F-93EF-0AD31167B548}" type="parTrans" cxnId="{8E789520-CD24-4812-8CE8-926E823EEED0}">
      <dgm:prSet/>
      <dgm:spPr/>
      <dgm:t>
        <a:bodyPr/>
        <a:lstStyle/>
        <a:p>
          <a:endParaRPr lang="en-US" sz="1600"/>
        </a:p>
      </dgm:t>
    </dgm:pt>
    <dgm:pt modelId="{A7C706F0-C2BF-46C2-A75C-B8B80839303C}" type="sibTrans" cxnId="{8E789520-CD24-4812-8CE8-926E823EEED0}">
      <dgm:prSet/>
      <dgm:spPr/>
      <dgm:t>
        <a:bodyPr/>
        <a:lstStyle/>
        <a:p>
          <a:endParaRPr lang="en-US" sz="1600"/>
        </a:p>
      </dgm:t>
    </dgm:pt>
    <dgm:pt modelId="{80AC932F-36CB-4FB3-84D0-D9F6ED95B76E}">
      <dgm:prSet custT="1"/>
      <dgm:spPr>
        <a:solidFill>
          <a:schemeClr val="tx1">
            <a:lumMod val="95000"/>
            <a:alpha val="90000"/>
          </a:schemeClr>
        </a:solidFill>
        <a:ln>
          <a:noFill/>
        </a:ln>
      </dgm:spPr>
      <dgm:t>
        <a:bodyPr/>
        <a:lstStyle/>
        <a:p>
          <a:pPr marL="285750" lvl="1" indent="-285750" algn="l" defTabSz="1244600">
            <a:lnSpc>
              <a:spcPct val="90000"/>
            </a:lnSpc>
            <a:spcBef>
              <a:spcPct val="0"/>
            </a:spcBef>
            <a:spcAft>
              <a:spcPct val="15000"/>
            </a:spcAft>
            <a:buFont typeface="Wingdings" pitchFamily="2" charset="2"/>
            <a:buChar char="§"/>
          </a:pPr>
          <a:r>
            <a:rPr lang="en-US" sz="2800" kern="1200" dirty="0">
              <a:solidFill>
                <a:srgbClr val="000000"/>
              </a:solidFill>
              <a:latin typeface="Calibri"/>
              <a:ea typeface="+mn-ea"/>
              <a:cs typeface="+mn-cs"/>
            </a:rPr>
            <a:t>Phase 2/3</a:t>
          </a:r>
        </a:p>
      </dgm:t>
    </dgm:pt>
    <dgm:pt modelId="{ABBA42DB-98B0-4BF5-B6E3-0AA858344D19}" type="parTrans" cxnId="{F9C879E8-7C38-4881-9783-20E3D18B01EC}">
      <dgm:prSet/>
      <dgm:spPr/>
      <dgm:t>
        <a:bodyPr/>
        <a:lstStyle/>
        <a:p>
          <a:endParaRPr lang="en-US" sz="1600"/>
        </a:p>
      </dgm:t>
    </dgm:pt>
    <dgm:pt modelId="{047A154E-5CC4-48F9-B4E6-D151FCE2FB52}" type="sibTrans" cxnId="{F9C879E8-7C38-4881-9783-20E3D18B01EC}">
      <dgm:prSet/>
      <dgm:spPr/>
      <dgm:t>
        <a:bodyPr/>
        <a:lstStyle/>
        <a:p>
          <a:endParaRPr lang="en-US" sz="1600"/>
        </a:p>
      </dgm:t>
    </dgm:pt>
    <dgm:pt modelId="{6BA61966-9A49-46F5-B305-685A15D20F03}">
      <dgm:prSet custT="1"/>
      <dgm:spPr>
        <a:solidFill>
          <a:schemeClr val="tx1">
            <a:lumMod val="95000"/>
            <a:alpha val="90000"/>
          </a:schemeClr>
        </a:solidFill>
        <a:ln>
          <a:noFill/>
        </a:ln>
      </dgm:spPr>
      <dgm:t>
        <a:bodyPr/>
        <a:lstStyle/>
        <a:p>
          <a:pPr marL="285750" lvl="1" indent="-285750" algn="l" defTabSz="1244600">
            <a:lnSpc>
              <a:spcPct val="90000"/>
            </a:lnSpc>
            <a:spcBef>
              <a:spcPct val="0"/>
            </a:spcBef>
            <a:spcAft>
              <a:spcPct val="15000"/>
            </a:spcAft>
            <a:buFont typeface="Wingdings" pitchFamily="2" charset="2"/>
            <a:buChar char="§"/>
          </a:pPr>
          <a:r>
            <a:rPr lang="en-US" sz="2800" kern="1200" dirty="0">
              <a:solidFill>
                <a:srgbClr val="000000"/>
              </a:solidFill>
              <a:latin typeface="Calibri"/>
              <a:ea typeface="+mn-ea"/>
              <a:cs typeface="+mn-cs"/>
            </a:rPr>
            <a:t>ISM or myelofibrosis</a:t>
          </a:r>
        </a:p>
      </dgm:t>
    </dgm:pt>
    <dgm:pt modelId="{F09405E9-D186-4A22-8F96-29A8F0B5579F}" type="parTrans" cxnId="{09DB02CD-4E3C-4D0E-8298-A2E0945145EB}">
      <dgm:prSet/>
      <dgm:spPr/>
      <dgm:t>
        <a:bodyPr/>
        <a:lstStyle/>
        <a:p>
          <a:endParaRPr lang="en-US" sz="1600"/>
        </a:p>
      </dgm:t>
    </dgm:pt>
    <dgm:pt modelId="{8080E692-DAE2-476E-BD95-725D2314CA3B}" type="sibTrans" cxnId="{09DB02CD-4E3C-4D0E-8298-A2E0945145EB}">
      <dgm:prSet/>
      <dgm:spPr/>
      <dgm:t>
        <a:bodyPr/>
        <a:lstStyle/>
        <a:p>
          <a:endParaRPr lang="en-US" sz="1600"/>
        </a:p>
      </dgm:t>
    </dgm:pt>
    <dgm:pt modelId="{589BED51-575C-4F7B-80E0-3F888620E425}">
      <dgm:prSet custT="1"/>
      <dgm:spPr>
        <a:solidFill>
          <a:schemeClr val="tx1">
            <a:lumMod val="95000"/>
            <a:alpha val="90000"/>
          </a:schemeClr>
        </a:solidFill>
        <a:ln>
          <a:noFill/>
        </a:ln>
      </dgm:spPr>
      <dgm:t>
        <a:bodyPr/>
        <a:lstStyle/>
        <a:p>
          <a:pPr marL="287338" indent="-287338">
            <a:buFont typeface="Wingdings" pitchFamily="2" charset="2"/>
            <a:buChar char="§"/>
            <a:tabLst/>
          </a:pPr>
          <a:r>
            <a:rPr lang="en-US" sz="2800" dirty="0">
              <a:solidFill>
                <a:schemeClr val="bg1"/>
              </a:solidFill>
            </a:rPr>
            <a:t>Severe indolent or smoldering SM</a:t>
          </a:r>
        </a:p>
      </dgm:t>
    </dgm:pt>
    <dgm:pt modelId="{A9768EDC-B5C9-49B5-BD91-CCB8698433F0}" type="parTrans" cxnId="{7524B997-BE05-4535-909B-31A058CAAE0F}">
      <dgm:prSet/>
      <dgm:spPr/>
      <dgm:t>
        <a:bodyPr/>
        <a:lstStyle/>
        <a:p>
          <a:endParaRPr lang="en-US" sz="1600"/>
        </a:p>
      </dgm:t>
    </dgm:pt>
    <dgm:pt modelId="{5BDB9314-733C-48C0-ADFC-512E92B6EE25}" type="sibTrans" cxnId="{7524B997-BE05-4535-909B-31A058CAAE0F}">
      <dgm:prSet/>
      <dgm:spPr/>
      <dgm:t>
        <a:bodyPr/>
        <a:lstStyle/>
        <a:p>
          <a:endParaRPr lang="en-US" sz="1600"/>
        </a:p>
      </dgm:t>
    </dgm:pt>
    <dgm:pt modelId="{ADD7454D-2A3D-4BD3-8BDF-58FADA26F7C0}">
      <dgm:prSet custT="1"/>
      <dgm:spPr>
        <a:solidFill>
          <a:schemeClr val="tx1">
            <a:lumMod val="95000"/>
            <a:alpha val="90000"/>
          </a:schemeClr>
        </a:solidFill>
        <a:ln>
          <a:noFill/>
        </a:ln>
      </dgm:spPr>
      <dgm:t>
        <a:bodyPr/>
        <a:lstStyle/>
        <a:p>
          <a:pPr marL="285750" lvl="1" indent="-285750" algn="l" defTabSz="1244600">
            <a:lnSpc>
              <a:spcPct val="90000"/>
            </a:lnSpc>
            <a:spcBef>
              <a:spcPct val="0"/>
            </a:spcBef>
            <a:spcAft>
              <a:spcPct val="15000"/>
            </a:spcAft>
            <a:buFont typeface="Wingdings" pitchFamily="2" charset="2"/>
            <a:buChar char="§"/>
          </a:pPr>
          <a:r>
            <a:rPr lang="en-US" sz="2800" kern="1200" dirty="0">
              <a:solidFill>
                <a:srgbClr val="000000"/>
              </a:solidFill>
              <a:latin typeface="Calibri"/>
              <a:ea typeface="+mn-ea"/>
              <a:cs typeface="+mn-cs"/>
            </a:rPr>
            <a:t>Bruton tyrosine kinase inhibitor</a:t>
          </a:r>
        </a:p>
      </dgm:t>
    </dgm:pt>
    <dgm:pt modelId="{6644E127-7043-4678-AE48-C0117599F8D0}" type="parTrans" cxnId="{805B2EBD-E986-47B0-9A86-934F9B878658}">
      <dgm:prSet/>
      <dgm:spPr/>
      <dgm:t>
        <a:bodyPr/>
        <a:lstStyle/>
        <a:p>
          <a:endParaRPr lang="en-US" sz="1600"/>
        </a:p>
      </dgm:t>
    </dgm:pt>
    <dgm:pt modelId="{B2BC4058-689A-4F17-91BF-C0860E4A0C76}" type="sibTrans" cxnId="{805B2EBD-E986-47B0-9A86-934F9B878658}">
      <dgm:prSet/>
      <dgm:spPr/>
      <dgm:t>
        <a:bodyPr/>
        <a:lstStyle/>
        <a:p>
          <a:endParaRPr lang="en-US" sz="1600"/>
        </a:p>
      </dgm:t>
    </dgm:pt>
    <dgm:pt modelId="{3D1DE780-2BFE-4783-840B-4BCDC4869969}" type="pres">
      <dgm:prSet presAssocID="{36D30FD8-15BF-409D-A264-89E769799BF3}" presName="Name0" presStyleCnt="0">
        <dgm:presLayoutVars>
          <dgm:dir/>
          <dgm:animLvl val="lvl"/>
          <dgm:resizeHandles val="exact"/>
        </dgm:presLayoutVars>
      </dgm:prSet>
      <dgm:spPr/>
    </dgm:pt>
    <dgm:pt modelId="{B59D2B15-5346-4714-AC41-D6CA2B8F1B7E}" type="pres">
      <dgm:prSet presAssocID="{FE0F35E7-8BBB-4625-B55D-D3C118522DDB}" presName="composite" presStyleCnt="0"/>
      <dgm:spPr/>
    </dgm:pt>
    <dgm:pt modelId="{94BDBFBA-F27D-4968-A228-2255ECC9C2D6}" type="pres">
      <dgm:prSet presAssocID="{FE0F35E7-8BBB-4625-B55D-D3C118522DDB}" presName="parTx" presStyleLbl="alignNode1" presStyleIdx="0" presStyleCnt="2">
        <dgm:presLayoutVars>
          <dgm:chMax val="0"/>
          <dgm:chPref val="0"/>
          <dgm:bulletEnabled val="1"/>
        </dgm:presLayoutVars>
      </dgm:prSet>
      <dgm:spPr/>
    </dgm:pt>
    <dgm:pt modelId="{CAFA361B-9D2E-44BD-B00E-6916DC804447}" type="pres">
      <dgm:prSet presAssocID="{FE0F35E7-8BBB-4625-B55D-D3C118522DDB}" presName="desTx" presStyleLbl="alignAccFollowNode1" presStyleIdx="0" presStyleCnt="2">
        <dgm:presLayoutVars>
          <dgm:bulletEnabled val="1"/>
        </dgm:presLayoutVars>
      </dgm:prSet>
      <dgm:spPr/>
    </dgm:pt>
    <dgm:pt modelId="{9DFF3757-F70C-4BB2-ADFE-5FFBB6EF2526}" type="pres">
      <dgm:prSet presAssocID="{407DC451-7AE5-44AE-BF76-E2B707E8A35C}" presName="space" presStyleCnt="0"/>
      <dgm:spPr/>
    </dgm:pt>
    <dgm:pt modelId="{D597830E-F0F9-4548-AD74-C6848FD69786}" type="pres">
      <dgm:prSet presAssocID="{C12728B8-898D-44C5-8177-31C46112400E}" presName="composite" presStyleCnt="0"/>
      <dgm:spPr/>
    </dgm:pt>
    <dgm:pt modelId="{082A9C52-07C4-4A9B-8DB9-D732837738D3}" type="pres">
      <dgm:prSet presAssocID="{C12728B8-898D-44C5-8177-31C46112400E}" presName="parTx" presStyleLbl="alignNode1" presStyleIdx="1" presStyleCnt="2">
        <dgm:presLayoutVars>
          <dgm:chMax val="0"/>
          <dgm:chPref val="0"/>
          <dgm:bulletEnabled val="1"/>
        </dgm:presLayoutVars>
      </dgm:prSet>
      <dgm:spPr/>
    </dgm:pt>
    <dgm:pt modelId="{1B0BDE06-7FE4-493A-896D-AFD19FDCE281}" type="pres">
      <dgm:prSet presAssocID="{C12728B8-898D-44C5-8177-31C46112400E}" presName="desTx" presStyleLbl="alignAccFollowNode1" presStyleIdx="1" presStyleCnt="2">
        <dgm:presLayoutVars>
          <dgm:bulletEnabled val="1"/>
        </dgm:presLayoutVars>
      </dgm:prSet>
      <dgm:spPr/>
    </dgm:pt>
  </dgm:ptLst>
  <dgm:cxnLst>
    <dgm:cxn modelId="{DA073802-7779-4789-A344-4A244D8B0CE5}" type="presOf" srcId="{999D1BE0-0F66-4ADD-90CB-4BB5119FEC44}" destId="{CAFA361B-9D2E-44BD-B00E-6916DC804447}" srcOrd="0" destOrd="0" presId="urn:microsoft.com/office/officeart/2005/8/layout/hList1"/>
    <dgm:cxn modelId="{0D8F940A-C90B-44D6-9655-05518C44B8BE}" type="presOf" srcId="{36D30FD8-15BF-409D-A264-89E769799BF3}" destId="{3D1DE780-2BFE-4783-840B-4BCDC4869969}" srcOrd="0" destOrd="0" presId="urn:microsoft.com/office/officeart/2005/8/layout/hList1"/>
    <dgm:cxn modelId="{8E789520-CD24-4812-8CE8-926E823EEED0}" srcId="{36D30FD8-15BF-409D-A264-89E769799BF3}" destId="{C12728B8-898D-44C5-8177-31C46112400E}" srcOrd="1" destOrd="0" parTransId="{B14DE029-1403-4D8F-93EF-0AD31167B548}" sibTransId="{A7C706F0-C2BF-46C2-A75C-B8B80839303C}"/>
    <dgm:cxn modelId="{EC283C30-D49C-4244-ACA2-FF2ED9CC84B3}" type="presOf" srcId="{6BA61966-9A49-46F5-B305-685A15D20F03}" destId="{1B0BDE06-7FE4-493A-896D-AFD19FDCE281}" srcOrd="0" destOrd="2" presId="urn:microsoft.com/office/officeart/2005/8/layout/hList1"/>
    <dgm:cxn modelId="{6136D23B-3865-4278-B91E-518A4334DD1A}" type="presOf" srcId="{ADD7454D-2A3D-4BD3-8BDF-58FADA26F7C0}" destId="{1B0BDE06-7FE4-493A-896D-AFD19FDCE281}" srcOrd="0" destOrd="1" presId="urn:microsoft.com/office/officeart/2005/8/layout/hList1"/>
    <dgm:cxn modelId="{B9483B69-FCDB-41BF-B93D-31ACA00CD4F7}" type="presOf" srcId="{589BED51-575C-4F7B-80E0-3F888620E425}" destId="{CAFA361B-9D2E-44BD-B00E-6916DC804447}" srcOrd="0" destOrd="1" presId="urn:microsoft.com/office/officeart/2005/8/layout/hList1"/>
    <dgm:cxn modelId="{86098F81-0199-49EA-BBD3-20921E12FBC8}" type="presOf" srcId="{FE0F35E7-8BBB-4625-B55D-D3C118522DDB}" destId="{94BDBFBA-F27D-4968-A228-2255ECC9C2D6}" srcOrd="0" destOrd="0" presId="urn:microsoft.com/office/officeart/2005/8/layout/hList1"/>
    <dgm:cxn modelId="{7524B997-BE05-4535-909B-31A058CAAE0F}" srcId="{FE0F35E7-8BBB-4625-B55D-D3C118522DDB}" destId="{589BED51-575C-4F7B-80E0-3F888620E425}" srcOrd="1" destOrd="0" parTransId="{A9768EDC-B5C9-49B5-BD91-CCB8698433F0}" sibTransId="{5BDB9314-733C-48C0-ADFC-512E92B6EE25}"/>
    <dgm:cxn modelId="{FC1EECA0-0096-4BB3-930D-813DC0E26B0A}" type="presOf" srcId="{C12728B8-898D-44C5-8177-31C46112400E}" destId="{082A9C52-07C4-4A9B-8DB9-D732837738D3}" srcOrd="0" destOrd="0" presId="urn:microsoft.com/office/officeart/2005/8/layout/hList1"/>
    <dgm:cxn modelId="{42C4F7BB-DC90-42CB-A997-27CE4EF447B5}" type="presOf" srcId="{80AC932F-36CB-4FB3-84D0-D9F6ED95B76E}" destId="{1B0BDE06-7FE4-493A-896D-AFD19FDCE281}" srcOrd="0" destOrd="0" presId="urn:microsoft.com/office/officeart/2005/8/layout/hList1"/>
    <dgm:cxn modelId="{8AC7AFBC-5B54-4804-9FBD-F4DB0D69BB99}" srcId="{36D30FD8-15BF-409D-A264-89E769799BF3}" destId="{FE0F35E7-8BBB-4625-B55D-D3C118522DDB}" srcOrd="0" destOrd="0" parTransId="{8BE2ADD5-4C83-4588-B690-18BA05D49E4A}" sibTransId="{407DC451-7AE5-44AE-BF76-E2B707E8A35C}"/>
    <dgm:cxn modelId="{805B2EBD-E986-47B0-9A86-934F9B878658}" srcId="{C12728B8-898D-44C5-8177-31C46112400E}" destId="{ADD7454D-2A3D-4BD3-8BDF-58FADA26F7C0}" srcOrd="1" destOrd="0" parTransId="{6644E127-7043-4678-AE48-C0117599F8D0}" sibTransId="{B2BC4058-689A-4F17-91BF-C0860E4A0C76}"/>
    <dgm:cxn modelId="{09DB02CD-4E3C-4D0E-8298-A2E0945145EB}" srcId="{C12728B8-898D-44C5-8177-31C46112400E}" destId="{6BA61966-9A49-46F5-B305-685A15D20F03}" srcOrd="2" destOrd="0" parTransId="{F09405E9-D186-4A22-8F96-29A8F0B5579F}" sibTransId="{8080E692-DAE2-476E-BD95-725D2314CA3B}"/>
    <dgm:cxn modelId="{3CAE87DE-40C4-4024-8865-3A4E60B2B14B}" srcId="{FE0F35E7-8BBB-4625-B55D-D3C118522DDB}" destId="{999D1BE0-0F66-4ADD-90CB-4BB5119FEC44}" srcOrd="0" destOrd="0" parTransId="{55BE61A8-13F1-4FB6-BCDF-3CDEE17B7065}" sibTransId="{7E35F2D0-1033-4A36-BE84-D3A46061BBFC}"/>
    <dgm:cxn modelId="{F9C879E8-7C38-4881-9783-20E3D18B01EC}" srcId="{C12728B8-898D-44C5-8177-31C46112400E}" destId="{80AC932F-36CB-4FB3-84D0-D9F6ED95B76E}" srcOrd="0" destOrd="0" parTransId="{ABBA42DB-98B0-4BF5-B6E3-0AA858344D19}" sibTransId="{047A154E-5CC4-48F9-B4E6-D151FCE2FB52}"/>
    <dgm:cxn modelId="{1EFB3BA3-36B7-4ABF-82E3-CF09CB2B33FF}" type="presParOf" srcId="{3D1DE780-2BFE-4783-840B-4BCDC4869969}" destId="{B59D2B15-5346-4714-AC41-D6CA2B8F1B7E}" srcOrd="0" destOrd="0" presId="urn:microsoft.com/office/officeart/2005/8/layout/hList1"/>
    <dgm:cxn modelId="{E2CB2552-0D42-4A3D-93A6-E76CA05C3FD8}" type="presParOf" srcId="{B59D2B15-5346-4714-AC41-D6CA2B8F1B7E}" destId="{94BDBFBA-F27D-4968-A228-2255ECC9C2D6}" srcOrd="0" destOrd="0" presId="urn:microsoft.com/office/officeart/2005/8/layout/hList1"/>
    <dgm:cxn modelId="{8325429B-6D9E-444E-855C-8C26218F9541}" type="presParOf" srcId="{B59D2B15-5346-4714-AC41-D6CA2B8F1B7E}" destId="{CAFA361B-9D2E-44BD-B00E-6916DC804447}" srcOrd="1" destOrd="0" presId="urn:microsoft.com/office/officeart/2005/8/layout/hList1"/>
    <dgm:cxn modelId="{872FA206-7DBD-4980-811B-5C1374EC9651}" type="presParOf" srcId="{3D1DE780-2BFE-4783-840B-4BCDC4869969}" destId="{9DFF3757-F70C-4BB2-ADFE-5FFBB6EF2526}" srcOrd="1" destOrd="0" presId="urn:microsoft.com/office/officeart/2005/8/layout/hList1"/>
    <dgm:cxn modelId="{A38A78CC-003C-43CC-958B-C32B6E57399B}" type="presParOf" srcId="{3D1DE780-2BFE-4783-840B-4BCDC4869969}" destId="{D597830E-F0F9-4548-AD74-C6848FD69786}" srcOrd="2" destOrd="0" presId="urn:microsoft.com/office/officeart/2005/8/layout/hList1"/>
    <dgm:cxn modelId="{9E3006FE-83D1-4B3D-B8EF-FAA715795EBA}" type="presParOf" srcId="{D597830E-F0F9-4548-AD74-C6848FD69786}" destId="{082A9C52-07C4-4A9B-8DB9-D732837738D3}" srcOrd="0" destOrd="0" presId="urn:microsoft.com/office/officeart/2005/8/layout/hList1"/>
    <dgm:cxn modelId="{C072517B-5F07-4395-ABDA-F8D3BA56DD01}" type="presParOf" srcId="{D597830E-F0F9-4548-AD74-C6848FD69786}" destId="{1B0BDE06-7FE4-493A-896D-AFD19FDCE28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77458D-0371-481D-9706-413287EEB0B4}">
      <dsp:nvSpPr>
        <dsp:cNvPr id="0" name=""/>
        <dsp:cNvSpPr/>
      </dsp:nvSpPr>
      <dsp:spPr>
        <a:xfrm>
          <a:off x="0" y="118332"/>
          <a:ext cx="7077474" cy="12097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en-US" sz="2200" kern="1200" dirty="0"/>
            <a:t>A </a:t>
          </a:r>
          <a:r>
            <a:rPr lang="en-US" sz="2200" kern="1200" dirty="0">
              <a:latin typeface="Calibri"/>
            </a:rPr>
            <a:t>58-yr-old</a:t>
          </a:r>
          <a:r>
            <a:rPr lang="en-US" sz="2200" kern="1200" dirty="0"/>
            <a:t> mother was lying unconscious in a public bathroom after feeling hot, dizzy, </a:t>
          </a:r>
          <a:r>
            <a:rPr lang="en-US" sz="2200" kern="1200" dirty="0">
              <a:latin typeface="Calibri"/>
            </a:rPr>
            <a:t>and having a</a:t>
          </a:r>
          <a:r>
            <a:rPr lang="en-US" sz="2200" kern="1200" dirty="0"/>
            <a:t> fluttering heart</a:t>
          </a:r>
        </a:p>
      </dsp:txBody>
      <dsp:txXfrm>
        <a:off x="59057" y="177389"/>
        <a:ext cx="6959360" cy="1091666"/>
      </dsp:txXfrm>
    </dsp:sp>
    <dsp:sp modelId="{3C9D6DFB-8396-4E29-BE2F-7F4521DD2A9A}">
      <dsp:nvSpPr>
        <dsp:cNvPr id="0" name=""/>
        <dsp:cNvSpPr/>
      </dsp:nvSpPr>
      <dsp:spPr>
        <a:xfrm>
          <a:off x="0" y="1391472"/>
          <a:ext cx="7077474" cy="12097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en-US" sz="2200" kern="1200" dirty="0"/>
            <a:t>She told the ED staff that her only medical problems were </a:t>
          </a:r>
          <a:r>
            <a:rPr lang="en-US" sz="2200" b="1" kern="1200" dirty="0">
              <a:latin typeface="Calibri"/>
            </a:rPr>
            <a:t>osteoporosis, panic</a:t>
          </a:r>
          <a:r>
            <a:rPr lang="en-US" sz="2200" b="1" kern="1200" dirty="0"/>
            <a:t> attacks, flushing, </a:t>
          </a:r>
          <a:r>
            <a:rPr lang="en-US" sz="2200" b="1" kern="1200" dirty="0">
              <a:latin typeface="Calibri"/>
            </a:rPr>
            <a:t>episodal diarrhea, and</a:t>
          </a:r>
          <a:r>
            <a:rPr lang="en-US" sz="2200" b="1" kern="1200" dirty="0"/>
            <a:t> a rash </a:t>
          </a:r>
          <a:r>
            <a:rPr lang="en-US" sz="2200" kern="1200" dirty="0"/>
            <a:t>that she has had for more than 10 </a:t>
          </a:r>
          <a:r>
            <a:rPr lang="en-US" sz="2200" kern="1200" dirty="0">
              <a:latin typeface="Calibri"/>
            </a:rPr>
            <a:t>yr</a:t>
          </a:r>
          <a:r>
            <a:rPr lang="en-US" sz="2200" kern="1200" dirty="0"/>
            <a:t> </a:t>
          </a:r>
        </a:p>
      </dsp:txBody>
      <dsp:txXfrm>
        <a:off x="59057" y="1450529"/>
        <a:ext cx="6959360" cy="1091666"/>
      </dsp:txXfrm>
    </dsp:sp>
    <dsp:sp modelId="{D9D8000D-3ACF-490F-BBD0-3138AEB1D9FE}">
      <dsp:nvSpPr>
        <dsp:cNvPr id="0" name=""/>
        <dsp:cNvSpPr/>
      </dsp:nvSpPr>
      <dsp:spPr>
        <a:xfrm>
          <a:off x="0" y="2664613"/>
          <a:ext cx="7077474" cy="12097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en-US" sz="2200" kern="1200" dirty="0">
              <a:latin typeface="Calibri"/>
            </a:rPr>
            <a:t>After returning to her baseline, she informed the ED provider of a </a:t>
          </a:r>
          <a:r>
            <a:rPr lang="en-US" sz="2200" b="1" kern="1200" dirty="0">
              <a:latin typeface="Calibri"/>
            </a:rPr>
            <a:t>recent anaphylactic reaction</a:t>
          </a:r>
          <a:r>
            <a:rPr lang="en-US" sz="2200" kern="1200" dirty="0">
              <a:latin typeface="Calibri"/>
            </a:rPr>
            <a:t> despite no knowledge of an allergy</a:t>
          </a:r>
        </a:p>
      </dsp:txBody>
      <dsp:txXfrm>
        <a:off x="59057" y="2723670"/>
        <a:ext cx="6959360" cy="10916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30BDEE-4A16-4D99-B3F7-0D8E128BC9E3}">
      <dsp:nvSpPr>
        <dsp:cNvPr id="0" name=""/>
        <dsp:cNvSpPr/>
      </dsp:nvSpPr>
      <dsp:spPr>
        <a:xfrm>
          <a:off x="791384" y="1992"/>
          <a:ext cx="2655651" cy="132782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0485" tIns="46990" rIns="70485" bIns="46990" numCol="1" spcCol="1270" anchor="ctr" anchorCtr="0">
          <a:noAutofit/>
        </a:bodyPr>
        <a:lstStyle/>
        <a:p>
          <a:pPr marL="0" lvl="0" indent="0" algn="ctr" defTabSz="1644650">
            <a:lnSpc>
              <a:spcPct val="90000"/>
            </a:lnSpc>
            <a:spcBef>
              <a:spcPct val="0"/>
            </a:spcBef>
            <a:spcAft>
              <a:spcPct val="35000"/>
            </a:spcAft>
            <a:buNone/>
          </a:pPr>
          <a:r>
            <a:rPr lang="en-US" sz="3700" kern="1200" dirty="0"/>
            <a:t>Midostaurin</a:t>
          </a:r>
        </a:p>
      </dsp:txBody>
      <dsp:txXfrm>
        <a:off x="830275" y="40883"/>
        <a:ext cx="2577869" cy="1250043"/>
      </dsp:txXfrm>
    </dsp:sp>
    <dsp:sp modelId="{819BEC02-DA69-4C51-9741-97AEFE0B72AE}">
      <dsp:nvSpPr>
        <dsp:cNvPr id="0" name=""/>
        <dsp:cNvSpPr/>
      </dsp:nvSpPr>
      <dsp:spPr>
        <a:xfrm>
          <a:off x="1056949" y="1329818"/>
          <a:ext cx="265565" cy="995869"/>
        </a:xfrm>
        <a:custGeom>
          <a:avLst/>
          <a:gdLst/>
          <a:ahLst/>
          <a:cxnLst/>
          <a:rect l="0" t="0" r="0" b="0"/>
          <a:pathLst>
            <a:path>
              <a:moveTo>
                <a:pt x="0" y="0"/>
              </a:moveTo>
              <a:lnTo>
                <a:pt x="0" y="995869"/>
              </a:lnTo>
              <a:lnTo>
                <a:pt x="265565" y="99586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C68F147-BBC7-41E1-B5AA-CE7C8095375A}">
      <dsp:nvSpPr>
        <dsp:cNvPr id="0" name=""/>
        <dsp:cNvSpPr/>
      </dsp:nvSpPr>
      <dsp:spPr>
        <a:xfrm>
          <a:off x="1322514" y="1661774"/>
          <a:ext cx="2124521" cy="132782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bg1"/>
              </a:solidFill>
            </a:rPr>
            <a:t>Multi-targeted tyrosine kinase inhibitor</a:t>
          </a:r>
        </a:p>
      </dsp:txBody>
      <dsp:txXfrm>
        <a:off x="1361405" y="1700665"/>
        <a:ext cx="2046739" cy="1250043"/>
      </dsp:txXfrm>
    </dsp:sp>
    <dsp:sp modelId="{456D1E19-62BB-4467-AF9E-58C6F3D0ED11}">
      <dsp:nvSpPr>
        <dsp:cNvPr id="0" name=""/>
        <dsp:cNvSpPr/>
      </dsp:nvSpPr>
      <dsp:spPr>
        <a:xfrm>
          <a:off x="1056949" y="1329818"/>
          <a:ext cx="265565" cy="2655651"/>
        </a:xfrm>
        <a:custGeom>
          <a:avLst/>
          <a:gdLst/>
          <a:ahLst/>
          <a:cxnLst/>
          <a:rect l="0" t="0" r="0" b="0"/>
          <a:pathLst>
            <a:path>
              <a:moveTo>
                <a:pt x="0" y="0"/>
              </a:moveTo>
              <a:lnTo>
                <a:pt x="0" y="2655651"/>
              </a:lnTo>
              <a:lnTo>
                <a:pt x="265565" y="265565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38C0179-9A55-4BB6-9A3A-7081F45D8799}">
      <dsp:nvSpPr>
        <dsp:cNvPr id="0" name=""/>
        <dsp:cNvSpPr/>
      </dsp:nvSpPr>
      <dsp:spPr>
        <a:xfrm>
          <a:off x="1322514" y="3321556"/>
          <a:ext cx="2124521" cy="132782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bg1"/>
              </a:solidFill>
            </a:rPr>
            <a:t>Reserved for Advanced SM</a:t>
          </a:r>
        </a:p>
      </dsp:txBody>
      <dsp:txXfrm>
        <a:off x="1361405" y="3360447"/>
        <a:ext cx="2046739" cy="1250043"/>
      </dsp:txXfrm>
    </dsp:sp>
    <dsp:sp modelId="{35815E15-A707-48B1-A911-28AAE19C7ECF}">
      <dsp:nvSpPr>
        <dsp:cNvPr id="0" name=""/>
        <dsp:cNvSpPr/>
      </dsp:nvSpPr>
      <dsp:spPr>
        <a:xfrm>
          <a:off x="4110949" y="1992"/>
          <a:ext cx="2655651" cy="132782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0485" tIns="46990" rIns="70485" bIns="46990" numCol="1" spcCol="1270" anchor="ctr" anchorCtr="0">
          <a:noAutofit/>
        </a:bodyPr>
        <a:lstStyle/>
        <a:p>
          <a:pPr marL="0" lvl="0" indent="0" algn="ctr" defTabSz="1644650">
            <a:lnSpc>
              <a:spcPct val="90000"/>
            </a:lnSpc>
            <a:spcBef>
              <a:spcPct val="0"/>
            </a:spcBef>
            <a:spcAft>
              <a:spcPct val="35000"/>
            </a:spcAft>
            <a:buNone/>
          </a:pPr>
          <a:r>
            <a:rPr lang="en-US" sz="3700" kern="1200" dirty="0"/>
            <a:t>Imatinib</a:t>
          </a:r>
        </a:p>
      </dsp:txBody>
      <dsp:txXfrm>
        <a:off x="4149840" y="40883"/>
        <a:ext cx="2577869" cy="1250043"/>
      </dsp:txXfrm>
    </dsp:sp>
    <dsp:sp modelId="{59176B57-4829-4D11-B587-B115BD267FCD}">
      <dsp:nvSpPr>
        <dsp:cNvPr id="0" name=""/>
        <dsp:cNvSpPr/>
      </dsp:nvSpPr>
      <dsp:spPr>
        <a:xfrm>
          <a:off x="4376514" y="1329818"/>
          <a:ext cx="265565" cy="995869"/>
        </a:xfrm>
        <a:custGeom>
          <a:avLst/>
          <a:gdLst/>
          <a:ahLst/>
          <a:cxnLst/>
          <a:rect l="0" t="0" r="0" b="0"/>
          <a:pathLst>
            <a:path>
              <a:moveTo>
                <a:pt x="0" y="0"/>
              </a:moveTo>
              <a:lnTo>
                <a:pt x="0" y="995869"/>
              </a:lnTo>
              <a:lnTo>
                <a:pt x="265565" y="99586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333589B-3541-4FF2-A666-6DD25CE5C337}">
      <dsp:nvSpPr>
        <dsp:cNvPr id="0" name=""/>
        <dsp:cNvSpPr/>
      </dsp:nvSpPr>
      <dsp:spPr>
        <a:xfrm>
          <a:off x="4642079" y="1661774"/>
          <a:ext cx="2124521" cy="132782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bg1"/>
              </a:solidFill>
            </a:rPr>
            <a:t>KIT kinase inhibitor</a:t>
          </a:r>
        </a:p>
      </dsp:txBody>
      <dsp:txXfrm>
        <a:off x="4680970" y="1700665"/>
        <a:ext cx="2046739" cy="1250043"/>
      </dsp:txXfrm>
    </dsp:sp>
    <dsp:sp modelId="{34EEA8B5-6CCA-4C7A-9819-5662FA8DBB63}">
      <dsp:nvSpPr>
        <dsp:cNvPr id="0" name=""/>
        <dsp:cNvSpPr/>
      </dsp:nvSpPr>
      <dsp:spPr>
        <a:xfrm>
          <a:off x="4376514" y="1329818"/>
          <a:ext cx="265565" cy="2655651"/>
        </a:xfrm>
        <a:custGeom>
          <a:avLst/>
          <a:gdLst/>
          <a:ahLst/>
          <a:cxnLst/>
          <a:rect l="0" t="0" r="0" b="0"/>
          <a:pathLst>
            <a:path>
              <a:moveTo>
                <a:pt x="0" y="0"/>
              </a:moveTo>
              <a:lnTo>
                <a:pt x="0" y="2655651"/>
              </a:lnTo>
              <a:lnTo>
                <a:pt x="265565" y="265565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6D8B00B-07D3-4B5F-9AFD-F096A9288A07}">
      <dsp:nvSpPr>
        <dsp:cNvPr id="0" name=""/>
        <dsp:cNvSpPr/>
      </dsp:nvSpPr>
      <dsp:spPr>
        <a:xfrm>
          <a:off x="4642079" y="3321556"/>
          <a:ext cx="2124521" cy="132782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bg1"/>
              </a:solidFill>
            </a:rPr>
            <a:t>Patients with exon 17 KIT mutations may have resistance</a:t>
          </a:r>
        </a:p>
      </dsp:txBody>
      <dsp:txXfrm>
        <a:off x="4680970" y="3360447"/>
        <a:ext cx="2046739" cy="1250043"/>
      </dsp:txXfrm>
    </dsp:sp>
    <dsp:sp modelId="{6C7C8695-687E-4F0F-B188-E0EEE6F8FEA8}">
      <dsp:nvSpPr>
        <dsp:cNvPr id="0" name=""/>
        <dsp:cNvSpPr/>
      </dsp:nvSpPr>
      <dsp:spPr>
        <a:xfrm>
          <a:off x="7430513" y="1992"/>
          <a:ext cx="2655651" cy="132782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0485" tIns="46990" rIns="70485" bIns="46990" numCol="1" spcCol="1270" anchor="ctr" anchorCtr="0">
          <a:noAutofit/>
        </a:bodyPr>
        <a:lstStyle/>
        <a:p>
          <a:pPr marL="0" lvl="0" indent="0" algn="ctr" defTabSz="1644650">
            <a:lnSpc>
              <a:spcPct val="90000"/>
            </a:lnSpc>
            <a:spcBef>
              <a:spcPct val="0"/>
            </a:spcBef>
            <a:spcAft>
              <a:spcPct val="35000"/>
            </a:spcAft>
            <a:buNone/>
          </a:pPr>
          <a:r>
            <a:rPr lang="en-US" sz="3700" kern="1200" dirty="0"/>
            <a:t>Omalizumab</a:t>
          </a:r>
        </a:p>
      </dsp:txBody>
      <dsp:txXfrm>
        <a:off x="7469404" y="40883"/>
        <a:ext cx="2577869" cy="1250043"/>
      </dsp:txXfrm>
    </dsp:sp>
    <dsp:sp modelId="{B08B2F7D-2FE3-4FC5-BDB5-BFA29935DB92}">
      <dsp:nvSpPr>
        <dsp:cNvPr id="0" name=""/>
        <dsp:cNvSpPr/>
      </dsp:nvSpPr>
      <dsp:spPr>
        <a:xfrm>
          <a:off x="7696079" y="1329818"/>
          <a:ext cx="265565" cy="995869"/>
        </a:xfrm>
        <a:custGeom>
          <a:avLst/>
          <a:gdLst/>
          <a:ahLst/>
          <a:cxnLst/>
          <a:rect l="0" t="0" r="0" b="0"/>
          <a:pathLst>
            <a:path>
              <a:moveTo>
                <a:pt x="0" y="0"/>
              </a:moveTo>
              <a:lnTo>
                <a:pt x="0" y="995869"/>
              </a:lnTo>
              <a:lnTo>
                <a:pt x="265565" y="99586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73A3811-4D34-44E4-B0C7-FA0FFBC41DE8}">
      <dsp:nvSpPr>
        <dsp:cNvPr id="0" name=""/>
        <dsp:cNvSpPr/>
      </dsp:nvSpPr>
      <dsp:spPr>
        <a:xfrm>
          <a:off x="7961644" y="1661774"/>
          <a:ext cx="2124521" cy="132782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bg1"/>
              </a:solidFill>
            </a:rPr>
            <a:t>Anti IgE mast cell stabilizer</a:t>
          </a:r>
        </a:p>
      </dsp:txBody>
      <dsp:txXfrm>
        <a:off x="8000535" y="1700665"/>
        <a:ext cx="2046739" cy="1250043"/>
      </dsp:txXfrm>
    </dsp:sp>
    <dsp:sp modelId="{D81229BB-FDC2-492B-A78A-21EEA3128352}">
      <dsp:nvSpPr>
        <dsp:cNvPr id="0" name=""/>
        <dsp:cNvSpPr/>
      </dsp:nvSpPr>
      <dsp:spPr>
        <a:xfrm>
          <a:off x="7696079" y="1329818"/>
          <a:ext cx="265565" cy="2655651"/>
        </a:xfrm>
        <a:custGeom>
          <a:avLst/>
          <a:gdLst/>
          <a:ahLst/>
          <a:cxnLst/>
          <a:rect l="0" t="0" r="0" b="0"/>
          <a:pathLst>
            <a:path>
              <a:moveTo>
                <a:pt x="0" y="0"/>
              </a:moveTo>
              <a:lnTo>
                <a:pt x="0" y="2655651"/>
              </a:lnTo>
              <a:lnTo>
                <a:pt x="265565" y="265565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A8C7B80-391E-4E80-BE59-222C0E2042FA}">
      <dsp:nvSpPr>
        <dsp:cNvPr id="0" name=""/>
        <dsp:cNvSpPr/>
      </dsp:nvSpPr>
      <dsp:spPr>
        <a:xfrm>
          <a:off x="7961644" y="3321556"/>
          <a:ext cx="2124521" cy="132782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bg1"/>
              </a:solidFill>
            </a:rPr>
            <a:t>Multiresistant allergic symptoms, refractory MCAS, IgE-dependent allergy</a:t>
          </a:r>
        </a:p>
      </dsp:txBody>
      <dsp:txXfrm>
        <a:off x="8000535" y="3360447"/>
        <a:ext cx="2046739" cy="12500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BDBFBA-F27D-4968-A228-2255ECC9C2D6}">
      <dsp:nvSpPr>
        <dsp:cNvPr id="0" name=""/>
        <dsp:cNvSpPr/>
      </dsp:nvSpPr>
      <dsp:spPr>
        <a:xfrm>
          <a:off x="37" y="8136"/>
          <a:ext cx="3607730" cy="1238400"/>
        </a:xfrm>
        <a:prstGeom prst="rect">
          <a:avLst/>
        </a:prstGeom>
        <a:solidFill>
          <a:schemeClr val="accent1">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t" anchorCtr="0">
          <a:noAutofit/>
        </a:bodyPr>
        <a:lstStyle/>
        <a:p>
          <a:pPr marL="0" lvl="0" indent="0" algn="ctr" defTabSz="1600200">
            <a:lnSpc>
              <a:spcPct val="90000"/>
            </a:lnSpc>
            <a:spcBef>
              <a:spcPct val="0"/>
            </a:spcBef>
            <a:spcAft>
              <a:spcPct val="35000"/>
            </a:spcAft>
            <a:buNone/>
          </a:pPr>
          <a:r>
            <a:rPr lang="en-US" sz="3600" b="1" kern="1200" dirty="0"/>
            <a:t>Masitinib</a:t>
          </a:r>
          <a:r>
            <a:rPr lang="en-US" sz="6000" kern="1200" dirty="0"/>
            <a:t> </a:t>
          </a:r>
        </a:p>
      </dsp:txBody>
      <dsp:txXfrm>
        <a:off x="37" y="8136"/>
        <a:ext cx="3607730" cy="1238400"/>
      </dsp:txXfrm>
    </dsp:sp>
    <dsp:sp modelId="{CAFA361B-9D2E-44BD-B00E-6916DC804447}">
      <dsp:nvSpPr>
        <dsp:cNvPr id="0" name=""/>
        <dsp:cNvSpPr/>
      </dsp:nvSpPr>
      <dsp:spPr>
        <a:xfrm>
          <a:off x="37" y="1246536"/>
          <a:ext cx="3607730" cy="2124630"/>
        </a:xfrm>
        <a:prstGeom prst="rect">
          <a:avLst/>
        </a:prstGeom>
        <a:solidFill>
          <a:schemeClr val="tx1">
            <a:lumMod val="95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7338" lvl="1" indent="-287338" algn="l" defTabSz="1244600">
            <a:lnSpc>
              <a:spcPct val="90000"/>
            </a:lnSpc>
            <a:spcBef>
              <a:spcPct val="0"/>
            </a:spcBef>
            <a:spcAft>
              <a:spcPct val="15000"/>
            </a:spcAft>
            <a:buFont typeface="Wingdings" pitchFamily="2" charset="2"/>
            <a:buChar char="§"/>
            <a:tabLst/>
          </a:pPr>
          <a:r>
            <a:rPr lang="en-US" sz="2800" kern="1200" dirty="0">
              <a:solidFill>
                <a:schemeClr val="bg1"/>
              </a:solidFill>
            </a:rPr>
            <a:t>Phase 3</a:t>
          </a:r>
        </a:p>
        <a:p>
          <a:pPr marL="287338" lvl="1" indent="-287338" algn="l" defTabSz="1244600">
            <a:lnSpc>
              <a:spcPct val="90000"/>
            </a:lnSpc>
            <a:spcBef>
              <a:spcPct val="0"/>
            </a:spcBef>
            <a:spcAft>
              <a:spcPct val="15000"/>
            </a:spcAft>
            <a:buFont typeface="Wingdings" pitchFamily="2" charset="2"/>
            <a:buChar char="§"/>
            <a:tabLst/>
          </a:pPr>
          <a:r>
            <a:rPr lang="en-US" sz="2800" kern="1200" dirty="0">
              <a:solidFill>
                <a:schemeClr val="bg1"/>
              </a:solidFill>
            </a:rPr>
            <a:t>Severe indolent or smoldering SM</a:t>
          </a:r>
        </a:p>
      </dsp:txBody>
      <dsp:txXfrm>
        <a:off x="37" y="1246536"/>
        <a:ext cx="3607730" cy="2124630"/>
      </dsp:txXfrm>
    </dsp:sp>
    <dsp:sp modelId="{082A9C52-07C4-4A9B-8DB9-D732837738D3}">
      <dsp:nvSpPr>
        <dsp:cNvPr id="0" name=""/>
        <dsp:cNvSpPr/>
      </dsp:nvSpPr>
      <dsp:spPr>
        <a:xfrm>
          <a:off x="4112850" y="8136"/>
          <a:ext cx="3607730" cy="1238400"/>
        </a:xfrm>
        <a:prstGeom prst="rect">
          <a:avLst/>
        </a:prstGeom>
        <a:solidFill>
          <a:schemeClr val="accent3"/>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162560" rIns="284480" bIns="162560" numCol="1" spcCol="1270" anchor="ctr" anchorCtr="0">
          <a:noAutofit/>
        </a:bodyPr>
        <a:lstStyle/>
        <a:p>
          <a:pPr marL="0" lvl="0" indent="0" algn="ctr" defTabSz="1778000">
            <a:lnSpc>
              <a:spcPct val="90000"/>
            </a:lnSpc>
            <a:spcBef>
              <a:spcPct val="0"/>
            </a:spcBef>
            <a:spcAft>
              <a:spcPct val="35000"/>
            </a:spcAft>
            <a:buNone/>
          </a:pPr>
          <a:r>
            <a:rPr lang="en-US" sz="4000" b="1" kern="1200" dirty="0"/>
            <a:t>TL-895</a:t>
          </a:r>
        </a:p>
      </dsp:txBody>
      <dsp:txXfrm>
        <a:off x="4112850" y="8136"/>
        <a:ext cx="3607730" cy="1238400"/>
      </dsp:txXfrm>
    </dsp:sp>
    <dsp:sp modelId="{1B0BDE06-7FE4-493A-896D-AFD19FDCE281}">
      <dsp:nvSpPr>
        <dsp:cNvPr id="0" name=""/>
        <dsp:cNvSpPr/>
      </dsp:nvSpPr>
      <dsp:spPr>
        <a:xfrm>
          <a:off x="4112850" y="1246536"/>
          <a:ext cx="3607730" cy="2124630"/>
        </a:xfrm>
        <a:prstGeom prst="rect">
          <a:avLst/>
        </a:prstGeom>
        <a:solidFill>
          <a:schemeClr val="tx1">
            <a:lumMod val="95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Font typeface="Wingdings" pitchFamily="2" charset="2"/>
            <a:buChar char="§"/>
          </a:pPr>
          <a:r>
            <a:rPr lang="en-US" sz="2800" kern="1200" dirty="0">
              <a:solidFill>
                <a:srgbClr val="000000"/>
              </a:solidFill>
              <a:latin typeface="Calibri"/>
              <a:ea typeface="+mn-ea"/>
              <a:cs typeface="+mn-cs"/>
            </a:rPr>
            <a:t>Phase 2/3</a:t>
          </a:r>
        </a:p>
        <a:p>
          <a:pPr marL="285750" lvl="1" indent="-285750" algn="l" defTabSz="1244600">
            <a:lnSpc>
              <a:spcPct val="90000"/>
            </a:lnSpc>
            <a:spcBef>
              <a:spcPct val="0"/>
            </a:spcBef>
            <a:spcAft>
              <a:spcPct val="15000"/>
            </a:spcAft>
            <a:buFont typeface="Wingdings" pitchFamily="2" charset="2"/>
            <a:buChar char="§"/>
          </a:pPr>
          <a:r>
            <a:rPr lang="en-US" sz="2800" kern="1200" dirty="0">
              <a:solidFill>
                <a:srgbClr val="000000"/>
              </a:solidFill>
              <a:latin typeface="Calibri"/>
              <a:ea typeface="+mn-ea"/>
              <a:cs typeface="+mn-cs"/>
            </a:rPr>
            <a:t>Bruton tyrosine kinase inhibitor</a:t>
          </a:r>
        </a:p>
        <a:p>
          <a:pPr marL="285750" lvl="1" indent="-285750" algn="l" defTabSz="1244600">
            <a:lnSpc>
              <a:spcPct val="90000"/>
            </a:lnSpc>
            <a:spcBef>
              <a:spcPct val="0"/>
            </a:spcBef>
            <a:spcAft>
              <a:spcPct val="15000"/>
            </a:spcAft>
            <a:buFont typeface="Wingdings" pitchFamily="2" charset="2"/>
            <a:buChar char="§"/>
          </a:pPr>
          <a:r>
            <a:rPr lang="en-US" sz="2800" kern="1200" dirty="0">
              <a:solidFill>
                <a:srgbClr val="000000"/>
              </a:solidFill>
              <a:latin typeface="Calibri"/>
              <a:ea typeface="+mn-ea"/>
              <a:cs typeface="+mn-cs"/>
            </a:rPr>
            <a:t>ISM or myelofibrosis</a:t>
          </a:r>
        </a:p>
      </dsp:txBody>
      <dsp:txXfrm>
        <a:off x="4112850" y="1246536"/>
        <a:ext cx="3607730" cy="212463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2B3FBE-92AA-E043-CDE5-264F3BF0FDBE}"/>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E0E13BE-8FB4-4464-A011-749EAAD53AB8}" type="slidenum">
              <a:rPr lang="en-US" smtClean="0"/>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024" userDrawn="1">
          <p15:clr>
            <a:srgbClr val="F26B43"/>
          </p15:clr>
        </p15:guide>
        <p15:guide id="2" pos="230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402136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2FB72F01-6714-4A31-8C22-8E0F1B091B56}" type="slidenum">
              <a:rPr lang="en-US" altLang="en-US"/>
              <a:pPr>
                <a:defRPr/>
              </a:pPr>
              <a:t>3</a:t>
            </a:fld>
            <a:endParaRPr lang="en-US" altLang="en-US" dirty="0"/>
          </a:p>
        </p:txBody>
      </p:sp>
      <p:sp>
        <p:nvSpPr>
          <p:cNvPr id="6" name="Notes Placeholder 5">
            <a:extLst>
              <a:ext uri="{FF2B5EF4-FFF2-40B4-BE49-F238E27FC236}">
                <a16:creationId xmlns:a16="http://schemas.microsoft.com/office/drawing/2014/main" id="{41E33CA1-24F4-B827-872E-4E341898ECB7}"/>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26089312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SM, systemic mastocytosis.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0162678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lvl="0">
              <a:lnSpc>
                <a:spcPct val="115000"/>
              </a:lnSpc>
              <a:spcBef>
                <a:spcPts val="0"/>
              </a:spcBef>
              <a:spcAft>
                <a:spcPts val="0"/>
              </a:spcAft>
            </a:pPr>
            <a:endParaRPr lang="en-US" sz="1100" dirty="0">
              <a:latin typeface="Symbol"/>
              <a:sym typeface="Symbol"/>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503549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ED, emergency department.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9592012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a:cs typeface="Arial"/>
              </a:rPr>
              <a:t>AdvSM, advanced systemic mastocytosis; CM, cutaneous mastocytosis; ISM, indolent systemic mastocytosis; SD, standard deviation; SM, systemic mastocytosis; SSM, smoldering systemic mastocytosis.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D3C9D4-2A4F-46F0-AA3B-A57B9FD2127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51727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latin typeface="Arial"/>
                <a:cs typeface="Arial"/>
              </a:rPr>
              <a:t>CSU, chronic spontaneous urticaria; IBD, inflammatory bowel disease; IBS, irritable bowel syndrome.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7506950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1652384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D3C9D4-2A4F-46F0-AA3B-A57B9FD2127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5566400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a:cs typeface="Arial"/>
              </a:rPr>
              <a:t>TMEP, telangiectasia macularis eruptiva perstans.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D3C9D4-2A4F-46F0-AA3B-A57B9FD2127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5950721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D3C9D4-2A4F-46F0-AA3B-A57B9FD2127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0692581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13A71F-EC42-4509-BA7C-73294FD3611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48351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227292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SM, systemic mastocytosis.</a:t>
            </a:r>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3D5D87B-0BB7-D54F-AB4E-71DC482A8566}"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390585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D49065-A291-46EF-8BEC-7DA7E7BB15D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ddPCR, droplet digital polymerase chain reaction; NGS, next-generation sequencing; PB, peripheral blood; PCR, polymerase chain reaction.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D3C9D4-2A4F-46F0-AA3B-A57B9FD2127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94362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D3C9D4-2A4F-46F0-AA3B-A57B9FD2127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64699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a:cs typeface="Arial"/>
              </a:rPr>
              <a:t>BST, baseline serum tryptase.</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D3C9D4-2A4F-46F0-AA3B-A57B9FD2127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1112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p:cNvSpPr>
          <p:nvPr>
            <p:ph type="sldImg"/>
          </p:nvPr>
        </p:nvSpPr>
        <p:spPr>
          <a:xfrm>
            <a:off x="381000" y="685800"/>
            <a:ext cx="6096000" cy="3429000"/>
          </a:xfrm>
          <a:ln/>
        </p:spPr>
      </p:sp>
      <p:sp>
        <p:nvSpPr>
          <p:cNvPr id="149507" name="Notes Placeholder 2"/>
          <p:cNvSpPr>
            <a:spLocks noGrp="1"/>
          </p:cNvSpPr>
          <p:nvPr>
            <p:ph type="body" idx="1"/>
          </p:nvPr>
        </p:nvSpPr>
        <p:spPr>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latin typeface="Times" pitchFamily="18" charset="0"/>
                <a:ea typeface="ＭＳ Ｐゴシック" pitchFamily="34" charset="-128"/>
              </a:rPr>
              <a:t>MC, mast cells; MDS, myelodysplastic syndromes; MPN, myeloproliferative neoplasm; SM, systemic mastocytosis; VAF, variant allele frequency.</a:t>
            </a:r>
          </a:p>
        </p:txBody>
      </p:sp>
      <p:sp>
        <p:nvSpPr>
          <p:cNvPr id="149508" name="Slide Number Placeholder 3"/>
          <p:cNvSpPr>
            <a:spLocks noGrp="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6E4680-F404-411C-83A5-CA1C9839DC03}"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40239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AdvSM, advanced systemic mastocytosis; AHN, associated hematologic neoplasm; GI, gastrointestinal; SM, systemic mastocytosis.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13A71F-EC42-4509-BA7C-73294FD3611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BM, bone marrow; CBC, comprehensive blood count; CMP, comprehensive metabolic panel; FISH, fluorescence in situ hybridization; NGS, next-generation sequencing; qPCR, quantitative polymerase chain reaction.</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D3C9D4-2A4F-46F0-AA3B-A57B9FD2127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66181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dirty="0"/>
          </a:p>
        </p:txBody>
      </p:sp>
    </p:spTree>
    <p:extLst>
      <p:ext uri="{BB962C8B-B14F-4D97-AF65-F5344CB8AC3E}">
        <p14:creationId xmlns:p14="http://schemas.microsoft.com/office/powerpoint/2010/main" val="28118031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a:cs typeface="Arial"/>
              </a:rPr>
              <a:t>H</a:t>
            </a:r>
            <a:r>
              <a:rPr lang="el-GR" dirty="0">
                <a:latin typeface="Arial"/>
                <a:cs typeface="Arial"/>
              </a:rPr>
              <a:t>α</a:t>
            </a:r>
            <a:r>
              <a:rPr lang="en-US" dirty="0">
                <a:latin typeface="Arial"/>
                <a:cs typeface="Arial"/>
              </a:rPr>
              <a:t>T, Hereditary </a:t>
            </a:r>
            <a:r>
              <a:rPr lang="el-GR" dirty="0">
                <a:latin typeface="Arial"/>
                <a:cs typeface="Arial"/>
              </a:rPr>
              <a:t>α</a:t>
            </a:r>
            <a:r>
              <a:rPr lang="en-US" dirty="0">
                <a:latin typeface="Arial"/>
                <a:cs typeface="Arial"/>
              </a:rPr>
              <a:t>-</a:t>
            </a:r>
            <a:r>
              <a:rPr lang="en-US" dirty="0" err="1">
                <a:latin typeface="Arial"/>
                <a:cs typeface="Arial"/>
              </a:rPr>
              <a:t>Tryptasemia</a:t>
            </a:r>
            <a:r>
              <a:rPr lang="en-US" i="1" dirty="0">
                <a:latin typeface="Arial"/>
                <a:cs typeface="Arial"/>
              </a:rPr>
              <a:t>; SM, systemic </a:t>
            </a:r>
            <a:r>
              <a:rPr lang="en-US" i="1" dirty="0" err="1">
                <a:latin typeface="Arial"/>
                <a:cs typeface="Arial"/>
              </a:rPr>
              <a:t>mastocytosis</a:t>
            </a:r>
            <a:r>
              <a:rPr lang="en-US" i="1" dirty="0">
                <a:latin typeface="Arial"/>
                <a:cs typeface="Arial"/>
              </a:rPr>
              <a:t>.</a:t>
            </a:r>
            <a:endParaRPr lang="en-US" dirty="0">
              <a:latin typeface="Arial"/>
              <a:cs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D3C9D4-2A4F-46F0-AA3B-A57B9FD2127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58721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1" u="none" strike="noStrike" kern="1200" cap="none" spc="0" normalizeH="0" baseline="0" noProof="0" dirty="0">
                <a:ln>
                  <a:noFill/>
                </a:ln>
                <a:solidFill>
                  <a:srgbClr val="000000"/>
                </a:solidFill>
                <a:effectLst/>
                <a:uLnTx/>
                <a:uFillTx/>
                <a:latin typeface="+mn-lt"/>
                <a:ea typeface="+mn-ea"/>
                <a:cs typeface="+mn-cs"/>
              </a:rPr>
              <a:t>H</a:t>
            </a:r>
            <a:r>
              <a:rPr kumimoji="0" lang="el-GR" sz="1200" b="0" i="1" u="none" strike="noStrike" kern="1200" cap="none" spc="0" normalizeH="0" baseline="0" noProof="0" dirty="0">
                <a:ln>
                  <a:noFill/>
                </a:ln>
                <a:solidFill>
                  <a:srgbClr val="000000"/>
                </a:solidFill>
                <a:effectLst/>
                <a:uLnTx/>
                <a:uFillTx/>
                <a:latin typeface="+mn-lt"/>
                <a:ea typeface="+mn-ea"/>
                <a:cs typeface="+mn-cs"/>
              </a:rPr>
              <a:t>α</a:t>
            </a:r>
            <a:r>
              <a:rPr kumimoji="0" lang="en-US" sz="1200" b="0" i="1" u="none" strike="noStrike" kern="1200" cap="none" spc="0" normalizeH="0" baseline="0" noProof="0" dirty="0">
                <a:ln>
                  <a:noFill/>
                </a:ln>
                <a:solidFill>
                  <a:srgbClr val="000000"/>
                </a:solidFill>
                <a:effectLst/>
                <a:uLnTx/>
                <a:uFillTx/>
                <a:latin typeface="+mn-lt"/>
                <a:ea typeface="+mn-ea"/>
                <a:cs typeface="+mn-cs"/>
              </a:rPr>
              <a:t>T, hereditary </a:t>
            </a:r>
            <a:r>
              <a:rPr kumimoji="0" lang="el-GR" sz="1200" b="0" i="1" u="none" strike="noStrike" kern="1200" cap="none" spc="0" normalizeH="0" baseline="0" noProof="0" dirty="0">
                <a:ln>
                  <a:noFill/>
                </a:ln>
                <a:solidFill>
                  <a:srgbClr val="000000"/>
                </a:solidFill>
                <a:effectLst/>
                <a:uLnTx/>
                <a:uFillTx/>
                <a:latin typeface="+mn-lt"/>
                <a:ea typeface="+mn-ea"/>
                <a:cs typeface="+mn-cs"/>
              </a:rPr>
              <a:t>α-</a:t>
            </a:r>
            <a:r>
              <a:rPr kumimoji="0" lang="en-US" sz="1200" b="0" i="1" u="none" strike="noStrike" kern="1200" cap="none" spc="0" normalizeH="0" baseline="0" noProof="0" dirty="0">
                <a:ln>
                  <a:noFill/>
                </a:ln>
                <a:solidFill>
                  <a:srgbClr val="000000"/>
                </a:solidFill>
                <a:effectLst/>
                <a:uLnTx/>
                <a:uFillTx/>
                <a:latin typeface="+mn-lt"/>
                <a:ea typeface="+mn-ea"/>
                <a:cs typeface="+mn-cs"/>
              </a:rPr>
              <a:t>tryptasemia.</a:t>
            </a:r>
            <a:endParaRPr lang="en-US" i="1" dirty="0">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D3C9D4-2A4F-46F0-AA3B-A57B9FD2127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97299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
                <a:srgbClr val="015873"/>
              </a:buClr>
              <a:buSzTx/>
              <a:buFontTx/>
              <a:buNone/>
              <a:tabLst/>
              <a:defRPr/>
            </a:pPr>
            <a:r>
              <a:rPr kumimoji="0" lang="en-US" sz="1200" b="0" i="1" u="none" strike="noStrike" kern="1200" cap="none" spc="0" normalizeH="0" baseline="0" noProof="0" dirty="0">
                <a:ln>
                  <a:noFill/>
                </a:ln>
                <a:effectLst/>
                <a:uLnTx/>
                <a:uFillTx/>
                <a:latin typeface="Calibri" panose="020F0502020204030204" pitchFamily="34" charset="0"/>
                <a:ea typeface="+mn-ea"/>
                <a:cs typeface="Arial" panose="020B0604020202020204" pitchFamily="34" charset="0"/>
              </a:rPr>
              <a:t>BST, basal serum tryptase; Chr, chromosome; H</a:t>
            </a:r>
            <a:r>
              <a:rPr kumimoji="0" lang="el-GR" sz="1200" b="0" i="1" u="none" strike="noStrike" kern="1200" cap="none" spc="0" normalizeH="0" baseline="0" noProof="0" dirty="0">
                <a:ln>
                  <a:noFill/>
                </a:ln>
                <a:effectLst/>
                <a:uLnTx/>
                <a:uFillTx/>
                <a:latin typeface="Calibri" panose="020F0502020204030204" pitchFamily="34" charset="0"/>
                <a:ea typeface="+mn-ea"/>
                <a:cs typeface="Arial" panose="020B0604020202020204" pitchFamily="34" charset="0"/>
              </a:rPr>
              <a:t>α</a:t>
            </a:r>
            <a:r>
              <a:rPr kumimoji="0" lang="en-US" sz="1200" b="0" i="1" u="none" strike="noStrike" kern="1200" cap="none" spc="0" normalizeH="0" baseline="0" noProof="0" dirty="0">
                <a:ln>
                  <a:noFill/>
                </a:ln>
                <a:effectLst/>
                <a:uLnTx/>
                <a:uFillTx/>
                <a:latin typeface="Calibri" panose="020F0502020204030204" pitchFamily="34" charset="0"/>
                <a:ea typeface="+mn-ea"/>
                <a:cs typeface="Arial" panose="020B0604020202020204" pitchFamily="34" charset="0"/>
              </a:rPr>
              <a:t>T, hereditary alpha tryptasemia; HVA, Hymenoptera venom-triggered anaphylaxis; PAR2, protease activated receptor-2; TPSAB1, Tryptase alpha/beta 1; TPSB2, Tryptase beta 2; TPBD1, Tryptase delta 1; WT, wild-type.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3D5D87B-0BB7-D54F-AB4E-71DC482A8566}"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786152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CNS, central nervous system.</a:t>
            </a:r>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3D5D87B-0BB7-D54F-AB4E-71DC482A8566}"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27</a:t>
            </a:fld>
            <a:endPar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911584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SD, standard deviation.</a:t>
            </a:r>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3D5D87B-0BB7-D54F-AB4E-71DC482A8566}"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28</a:t>
            </a:fld>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882134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dirty="0"/>
          </a:p>
        </p:txBody>
      </p:sp>
    </p:spTree>
    <p:extLst>
      <p:ext uri="{BB962C8B-B14F-4D97-AF65-F5344CB8AC3E}">
        <p14:creationId xmlns:p14="http://schemas.microsoft.com/office/powerpoint/2010/main" val="38043902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ISM, indolent systemic mastocytosis.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30</a:t>
            </a:fld>
            <a:endParaRPr lang="en-US" altLang="en-US" dirty="0"/>
          </a:p>
        </p:txBody>
      </p:sp>
    </p:spTree>
    <p:extLst>
      <p:ext uri="{BB962C8B-B14F-4D97-AF65-F5344CB8AC3E}">
        <p14:creationId xmlns:p14="http://schemas.microsoft.com/office/powerpoint/2010/main" val="36184809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NSAID, nonsteroidal anti-inflammatory drug.</a:t>
            </a:r>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3D5D87B-0BB7-D54F-AB4E-71DC482A8566}"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31</a:t>
            </a:fld>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423372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32</a:t>
            </a:fld>
            <a:endParaRPr lang="en-US" altLang="en-US" dirty="0"/>
          </a:p>
        </p:txBody>
      </p:sp>
    </p:spTree>
    <p:extLst>
      <p:ext uri="{BB962C8B-B14F-4D97-AF65-F5344CB8AC3E}">
        <p14:creationId xmlns:p14="http://schemas.microsoft.com/office/powerpoint/2010/main" val="32257256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SM, systemic </a:t>
            </a:r>
            <a:r>
              <a:rPr lang="en-US" i="1" dirty="0">
                <a:latin typeface="Arial"/>
                <a:cs typeface="Arial"/>
              </a:rPr>
              <a:t>mastocytosis</a:t>
            </a:r>
            <a:r>
              <a:rPr lang="en-US" i="1" dirty="0"/>
              <a:t>. </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33</a:t>
            </a:fld>
            <a:endParaRPr lang="en-US" altLang="en-US" dirty="0"/>
          </a:p>
        </p:txBody>
      </p:sp>
    </p:spTree>
    <p:extLst>
      <p:ext uri="{BB962C8B-B14F-4D97-AF65-F5344CB8AC3E}">
        <p14:creationId xmlns:p14="http://schemas.microsoft.com/office/powerpoint/2010/main" val="26557946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34</a:t>
            </a:fld>
            <a:endParaRPr lang="en-US" altLang="en-US" dirty="0"/>
          </a:p>
        </p:txBody>
      </p:sp>
    </p:spTree>
    <p:extLst>
      <p:ext uri="{BB962C8B-B14F-4D97-AF65-F5344CB8AC3E}">
        <p14:creationId xmlns:p14="http://schemas.microsoft.com/office/powerpoint/2010/main" val="19815853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PAF, platelet-activating factor; TNF, tumor necrosis factor</a:t>
            </a:r>
            <a:r>
              <a:rPr lang="en-US"/>
              <a:t>.</a:t>
            </a:r>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3D5D87B-0BB7-D54F-AB4E-71DC482A8566}"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35</a:t>
            </a:fld>
            <a:endPar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699951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ISM, </a:t>
            </a:r>
            <a:r>
              <a:rPr lang="en-US" b="0" i="1" dirty="0">
                <a:solidFill>
                  <a:srgbClr val="4D5156"/>
                </a:solidFill>
                <a:effectLst/>
                <a:latin typeface="Roboto" panose="02000000000000000000" pitchFamily="2" charset="0"/>
              </a:rPr>
              <a:t>indolent systemic mastocytosis; </a:t>
            </a:r>
            <a:r>
              <a:rPr lang="en-US" i="1" dirty="0"/>
              <a:t>ISM-SAF</a:t>
            </a:r>
            <a:r>
              <a:rPr lang="en-US" b="0" i="1" dirty="0"/>
              <a:t>, </a:t>
            </a:r>
            <a:r>
              <a:rPr lang="en-US" b="0" i="1" dirty="0">
                <a:solidFill>
                  <a:srgbClr val="4D5156"/>
                </a:solidFill>
                <a:effectLst/>
                <a:latin typeface="Roboto" panose="02000000000000000000" pitchFamily="2" charset="0"/>
              </a:rPr>
              <a:t>indolent systemic mastocytosis </a:t>
            </a:r>
            <a:r>
              <a:rPr lang="en-US" b="0" i="1" dirty="0">
                <a:solidFill>
                  <a:srgbClr val="5F6368"/>
                </a:solidFill>
                <a:effectLst/>
                <a:latin typeface="Roboto" panose="02000000000000000000" pitchFamily="2" charset="0"/>
              </a:rPr>
              <a:t>symptom</a:t>
            </a:r>
            <a:r>
              <a:rPr lang="en-US" b="0" i="1" dirty="0">
                <a:solidFill>
                  <a:srgbClr val="4D5156"/>
                </a:solidFill>
                <a:effectLst/>
                <a:latin typeface="Roboto" panose="02000000000000000000" pitchFamily="2" charset="0"/>
              </a:rPr>
              <a:t> assessment form.</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3D5D87B-0BB7-D54F-AB4E-71DC482A8566}"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36</a:t>
            </a:fld>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673504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solidFill>
                  <a:srgbClr val="4D5156"/>
                </a:solidFill>
                <a:effectLst/>
                <a:latin typeface="Roboto" panose="02000000000000000000" pitchFamily="2" charset="0"/>
              </a:rPr>
              <a:t>ISM, indolent systemic mastocytosis; MC, mast cell.</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37</a:t>
            </a:fld>
            <a:endParaRPr lang="en-US" altLang="en-US" dirty="0"/>
          </a:p>
        </p:txBody>
      </p:sp>
    </p:spTree>
    <p:extLst>
      <p:ext uri="{BB962C8B-B14F-4D97-AF65-F5344CB8AC3E}">
        <p14:creationId xmlns:p14="http://schemas.microsoft.com/office/powerpoint/2010/main" val="22936564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Calibri"/>
                <a:ea typeface="Calibri"/>
                <a:cs typeface="Calibri"/>
              </a:rPr>
              <a:t>MC-QoL, mast cell quality of life; QoL, quality of life; TSS, total symptom score.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a:pPr>
                <a:defRPr/>
              </a:pPr>
              <a:t>38</a:t>
            </a:fld>
            <a:endParaRPr lang="en-US" altLang="en-US" dirty="0"/>
          </a:p>
        </p:txBody>
      </p:sp>
    </p:spTree>
    <p:extLst>
      <p:ext uri="{BB962C8B-B14F-4D97-AF65-F5344CB8AC3E}">
        <p14:creationId xmlns:p14="http://schemas.microsoft.com/office/powerpoint/2010/main" val="40520796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Calibri"/>
                <a:ea typeface="Calibri"/>
                <a:cs typeface="Calibri"/>
              </a:rPr>
              <a:t>BBB, blood–brain barrier; LLD, lower limit of detection; SM,</a:t>
            </a:r>
            <a:r>
              <a:rPr lang="en-US" sz="1200" dirty="0">
                <a:latin typeface="Calibri"/>
                <a:ea typeface="Calibri"/>
                <a:cs typeface="Calibri"/>
              </a:rPr>
              <a:t> </a:t>
            </a:r>
            <a:r>
              <a:rPr lang="en-US" b="0" i="1" dirty="0">
                <a:solidFill>
                  <a:srgbClr val="4D5156"/>
                </a:solidFill>
                <a:effectLst/>
                <a:latin typeface="Roboto" panose="02000000000000000000" pitchFamily="2" charset="0"/>
              </a:rPr>
              <a:t>systemic mastocytosis.</a:t>
            </a:r>
            <a:endParaRPr lang="en-US" sz="1200" dirty="0">
              <a:latin typeface="Calibri"/>
              <a:ea typeface="Calibri"/>
              <a:cs typeface="Calibri"/>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39</a:t>
            </a:fld>
            <a:endParaRPr lang="en-US" altLang="en-US" dirty="0"/>
          </a:p>
        </p:txBody>
      </p:sp>
    </p:spTree>
    <p:extLst>
      <p:ext uri="{BB962C8B-B14F-4D97-AF65-F5344CB8AC3E}">
        <p14:creationId xmlns:p14="http://schemas.microsoft.com/office/powerpoint/2010/main" val="38372778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ALT, alanine transaminase; AST, aspartate transaminase; GERD, gastroesophageal reflux disease; Gr, grade.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40</a:t>
            </a:fld>
            <a:endParaRPr lang="en-US" altLang="en-US" dirty="0"/>
          </a:p>
        </p:txBody>
      </p:sp>
    </p:spTree>
    <p:extLst>
      <p:ext uri="{BB962C8B-B14F-4D97-AF65-F5344CB8AC3E}">
        <p14:creationId xmlns:p14="http://schemas.microsoft.com/office/powerpoint/2010/main" val="27376921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latin typeface="Calibri"/>
                <a:ea typeface="Calibri"/>
                <a:cs typeface="Calibri"/>
              </a:rPr>
              <a:t>BBB, blood–brain barrier; BM, bone marrow; MC, mast cell; </a:t>
            </a:r>
            <a:r>
              <a:rPr lang="en-US" sz="1200" i="1" dirty="0">
                <a:latin typeface="Calibri"/>
                <a:ea typeface="Calibri"/>
                <a:cs typeface="Calibri"/>
              </a:rPr>
              <a:t>SM, </a:t>
            </a:r>
            <a:r>
              <a:rPr lang="en-US" b="0" i="1" dirty="0">
                <a:solidFill>
                  <a:srgbClr val="4D5156"/>
                </a:solidFill>
                <a:effectLst/>
                <a:latin typeface="Roboto" panose="02000000000000000000" pitchFamily="2" charset="0"/>
              </a:rPr>
              <a:t>systemic mastocytosis; </a:t>
            </a:r>
            <a:r>
              <a:rPr lang="en-US" i="1" dirty="0">
                <a:latin typeface="Calibri"/>
                <a:ea typeface="Calibri"/>
                <a:cs typeface="Calibri"/>
              </a:rPr>
              <a:t>WT, wild type.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41</a:t>
            </a:fld>
            <a:endParaRPr lang="en-US" altLang="en-US" dirty="0"/>
          </a:p>
        </p:txBody>
      </p:sp>
    </p:spTree>
    <p:extLst>
      <p:ext uri="{BB962C8B-B14F-4D97-AF65-F5344CB8AC3E}">
        <p14:creationId xmlns:p14="http://schemas.microsoft.com/office/powerpoint/2010/main" val="18193972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AST, aspartate aminotransferase.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42</a:t>
            </a:fld>
            <a:endParaRPr lang="en-US" altLang="en-US" dirty="0"/>
          </a:p>
        </p:txBody>
      </p:sp>
    </p:spTree>
    <p:extLst>
      <p:ext uri="{BB962C8B-B14F-4D97-AF65-F5344CB8AC3E}">
        <p14:creationId xmlns:p14="http://schemas.microsoft.com/office/powerpoint/2010/main" val="36535334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Calibri"/>
                <a:ea typeface="Calibri"/>
                <a:cs typeface="Calibri"/>
              </a:rPr>
              <a:t>ISM, indolent </a:t>
            </a:r>
            <a:r>
              <a:rPr lang="en-US" b="0" i="1" dirty="0">
                <a:solidFill>
                  <a:srgbClr val="4D5156"/>
                </a:solidFill>
                <a:effectLst/>
                <a:latin typeface="Roboto" panose="02000000000000000000" pitchFamily="2" charset="0"/>
              </a:rPr>
              <a:t>systemic mastocytosis; </a:t>
            </a:r>
            <a:r>
              <a:rPr lang="en-US" sz="1200" i="1" dirty="0">
                <a:latin typeface="Calibri"/>
                <a:ea typeface="Calibri"/>
                <a:cs typeface="Calibri"/>
              </a:rPr>
              <a:t>SM, </a:t>
            </a:r>
            <a:r>
              <a:rPr lang="en-US" b="0" i="1" dirty="0">
                <a:solidFill>
                  <a:srgbClr val="4D5156"/>
                </a:solidFill>
                <a:effectLst/>
                <a:latin typeface="Roboto" panose="02000000000000000000" pitchFamily="2" charset="0"/>
              </a:rPr>
              <a:t>systemic mastocytosis.</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43</a:t>
            </a:fld>
            <a:endParaRPr lang="en-US" altLang="en-US" dirty="0"/>
          </a:p>
        </p:txBody>
      </p:sp>
    </p:spTree>
    <p:extLst>
      <p:ext uri="{BB962C8B-B14F-4D97-AF65-F5344CB8AC3E}">
        <p14:creationId xmlns:p14="http://schemas.microsoft.com/office/powerpoint/2010/main" val="5235926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SM,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systemic mastocytosis. </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3D5D87B-0BB7-D54F-AB4E-71DC482A8566}"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44</a:t>
            </a:fld>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71815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45</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E96D40-136B-0575-541B-E5A77304BAE7}"/>
              </a:ext>
            </a:extLst>
          </p:cNvPr>
          <p:cNvPicPr>
            <a:picLocks noChangeAspect="1"/>
          </p:cNvPicPr>
          <p:nvPr userDrawn="1"/>
        </p:nvPicPr>
        <p:blipFill>
          <a:blip r:embed="rId2"/>
          <a:srcRect t="22220" b="7570"/>
          <a:stretch/>
        </p:blipFill>
        <p:spPr>
          <a:xfrm>
            <a:off x="6114257" y="3657600"/>
            <a:ext cx="6077743" cy="3200399"/>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68"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2" userDrawn="1">
          <p15:clr>
            <a:srgbClr val="F26B43"/>
          </p15:clr>
        </p15:guide>
        <p15:guide id="3" orient="horz" pos="1008" userDrawn="1">
          <p15:clr>
            <a:srgbClr val="F26B43"/>
          </p15:clr>
        </p15:guide>
        <p15:guide id="4" orient="horz" pos="4128" userDrawn="1">
          <p15:clr>
            <a:srgbClr val="F26B43"/>
          </p15:clr>
        </p15:guide>
        <p15:guide id="5" orient="horz" pos="3888" userDrawn="1">
          <p15:clr>
            <a:srgbClr val="F26B43"/>
          </p15:clr>
        </p15:guide>
        <p15:guide id="6" orient="horz" pos="4032" userDrawn="1">
          <p15:clr>
            <a:srgbClr val="F26B43"/>
          </p15:clr>
        </p15:guide>
        <p15:guide id="7" pos="312" userDrawn="1">
          <p15:clr>
            <a:srgbClr val="F26B43"/>
          </p15:clr>
        </p15:guide>
        <p15:guide id="8" pos="7248" userDrawn="1">
          <p15:clr>
            <a:srgbClr val="F26B43"/>
          </p15:clr>
        </p15:guide>
        <p15:guide id="9" pos="741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4.w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3.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45.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774681" cy="2057400"/>
          </a:xfrm>
        </p:spPr>
        <p:txBody>
          <a:bodyPr>
            <a:normAutofit/>
          </a:bodyPr>
          <a:lstStyle/>
          <a:p>
            <a:r>
              <a:rPr lang="en-US" altLang="en-US" dirty="0">
                <a:latin typeface="Calibri"/>
                <a:cs typeface="Calibri"/>
              </a:rPr>
              <a:t>Advances in Systemic Mastocytosis: Getting to the Root of Disease With New and Emerging Targeted Treatments</a:t>
            </a:r>
            <a:endParaRPr lang="en-US" altLang="en-US" dirty="0"/>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Clinical Care Options, LLC</a:t>
            </a:r>
          </a:p>
        </p:txBody>
      </p:sp>
      <p:sp>
        <p:nvSpPr>
          <p:cNvPr id="2" name="Text Box 21">
            <a:extLst>
              <a:ext uri="{FF2B5EF4-FFF2-40B4-BE49-F238E27FC236}">
                <a16:creationId xmlns:a16="http://schemas.microsoft.com/office/drawing/2014/main" id="{1EB5C2BF-CE16-E7FD-EB53-269981885940}"/>
              </a:ext>
            </a:extLst>
          </p:cNvPr>
          <p:cNvSpPr txBox="1">
            <a:spLocks noChangeArrowheads="1"/>
          </p:cNvSpPr>
          <p:nvPr/>
        </p:nvSpPr>
        <p:spPr bwMode="auto">
          <a:xfrm>
            <a:off x="407583" y="6373737"/>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an educational grant from Blueprint Medicines Corporation.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A6FCD-2317-4546-7F74-BAF387D6B1CF}"/>
              </a:ext>
            </a:extLst>
          </p:cNvPr>
          <p:cNvSpPr>
            <a:spLocks noGrp="1"/>
          </p:cNvSpPr>
          <p:nvPr>
            <p:ph type="title"/>
          </p:nvPr>
        </p:nvSpPr>
        <p:spPr/>
        <p:txBody>
          <a:bodyPr/>
          <a:lstStyle/>
          <a:p>
            <a:r>
              <a:rPr lang="en-US" dirty="0">
                <a:latin typeface="Calibri"/>
                <a:cs typeface="Calibri"/>
              </a:rPr>
              <a:t>Faculty and Disclosure</a:t>
            </a:r>
            <a:endParaRPr lang="en-US" dirty="0"/>
          </a:p>
        </p:txBody>
      </p:sp>
      <p:sp>
        <p:nvSpPr>
          <p:cNvPr id="3" name="Content Placeholder 2">
            <a:extLst>
              <a:ext uri="{FF2B5EF4-FFF2-40B4-BE49-F238E27FC236}">
                <a16:creationId xmlns:a16="http://schemas.microsoft.com/office/drawing/2014/main" id="{7D9A7804-BB88-989E-1C9D-892703160B66}"/>
              </a:ext>
            </a:extLst>
          </p:cNvPr>
          <p:cNvSpPr>
            <a:spLocks noGrp="1"/>
          </p:cNvSpPr>
          <p:nvPr>
            <p:ph idx="1"/>
          </p:nvPr>
        </p:nvSpPr>
        <p:spPr/>
        <p:txBody>
          <a:bodyPr/>
          <a:lstStyle/>
          <a:p>
            <a:pPr marL="0" indent="0">
              <a:spcBef>
                <a:spcPts val="0"/>
              </a:spcBef>
              <a:spcAft>
                <a:spcPts val="0"/>
              </a:spcAft>
              <a:buNone/>
            </a:pPr>
            <a:r>
              <a:rPr lang="en-US" b="1" dirty="0">
                <a:solidFill>
                  <a:srgbClr val="E1471D"/>
                </a:solidFill>
                <a:latin typeface="Calibri"/>
                <a:cs typeface="Calibri"/>
              </a:rPr>
              <a:t>Matthew Giannetti, MD</a:t>
            </a:r>
            <a:br>
              <a:rPr lang="en-US" b="1" dirty="0">
                <a:cs typeface="Calibri"/>
              </a:rPr>
            </a:br>
            <a:r>
              <a:rPr lang="en-US" sz="2600" dirty="0">
                <a:latin typeface="Calibri"/>
                <a:cs typeface="Calibri"/>
              </a:rPr>
              <a:t>Division of Allergy and Clinical Immunology</a:t>
            </a:r>
          </a:p>
          <a:p>
            <a:pPr marL="0" indent="0">
              <a:spcBef>
                <a:spcPts val="0"/>
              </a:spcBef>
              <a:spcAft>
                <a:spcPts val="0"/>
              </a:spcAft>
              <a:buNone/>
            </a:pPr>
            <a:r>
              <a:rPr lang="en-US" sz="2600" dirty="0">
                <a:latin typeface="Calibri"/>
                <a:cs typeface="Calibri"/>
              </a:rPr>
              <a:t>Brigham and Women’s Hospital</a:t>
            </a:r>
            <a:endParaRPr lang="en-US" sz="2600" dirty="0">
              <a:solidFill>
                <a:srgbClr val="FFFFFF"/>
              </a:solidFill>
              <a:latin typeface="Calibri"/>
              <a:cs typeface="Calibri"/>
            </a:endParaRPr>
          </a:p>
          <a:p>
            <a:pPr marL="0" indent="0">
              <a:spcBef>
                <a:spcPts val="0"/>
              </a:spcBef>
              <a:spcAft>
                <a:spcPts val="0"/>
              </a:spcAft>
              <a:buNone/>
            </a:pPr>
            <a:r>
              <a:rPr lang="en-US" sz="2600" dirty="0">
                <a:latin typeface="Calibri"/>
                <a:cs typeface="Calibri"/>
              </a:rPr>
              <a:t>Boston, Massachusetts</a:t>
            </a:r>
            <a:endParaRPr lang="en-US" sz="2600" dirty="0">
              <a:solidFill>
                <a:srgbClr val="FFFFFF"/>
              </a:solidFill>
              <a:latin typeface="Calibri"/>
              <a:cs typeface="Calibri"/>
            </a:endParaRPr>
          </a:p>
          <a:p>
            <a:pPr marL="0" indent="0">
              <a:spcBef>
                <a:spcPts val="0"/>
              </a:spcBef>
              <a:spcAft>
                <a:spcPts val="0"/>
              </a:spcAft>
              <a:buNone/>
            </a:pPr>
            <a:endParaRPr lang="en-US" sz="2400" dirty="0">
              <a:cs typeface="Calibri"/>
            </a:endParaRPr>
          </a:p>
          <a:p>
            <a:pPr marL="0" indent="0">
              <a:buNone/>
            </a:pPr>
            <a:r>
              <a:rPr lang="en-US" sz="2600" b="1" dirty="0">
                <a:solidFill>
                  <a:srgbClr val="E1471D"/>
                </a:solidFill>
                <a:latin typeface="Calibri"/>
                <a:cs typeface="Calibri"/>
              </a:rPr>
              <a:t>Matthew Giannetti, MD:</a:t>
            </a:r>
            <a:r>
              <a:rPr lang="en-US" sz="2600" i="1" dirty="0">
                <a:latin typeface="Calibri"/>
                <a:cs typeface="Calibri"/>
              </a:rPr>
              <a:t> consultant/advisor/speaker: </a:t>
            </a:r>
            <a:r>
              <a:rPr lang="en-US" sz="2600" dirty="0">
                <a:latin typeface="Calibri"/>
                <a:cs typeface="Calibri"/>
              </a:rPr>
              <a:t>Blueprint Medicines, Cogent Biosciences, Inmagene.</a:t>
            </a:r>
            <a:endParaRPr lang="en-US" dirty="0">
              <a:latin typeface="Calibri"/>
            </a:endParaRPr>
          </a:p>
        </p:txBody>
      </p:sp>
    </p:spTree>
    <p:extLst>
      <p:ext uri="{BB962C8B-B14F-4D97-AF65-F5344CB8AC3E}">
        <p14:creationId xmlns:p14="http://schemas.microsoft.com/office/powerpoint/2010/main" val="20482172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1397-F4E2-D357-3715-E040FC2BFFCF}"/>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5B799CCD-C5C7-EE34-0685-E4F91A2FA71C}"/>
              </a:ext>
            </a:extLst>
          </p:cNvPr>
          <p:cNvSpPr>
            <a:spLocks noGrp="1"/>
          </p:cNvSpPr>
          <p:nvPr>
            <p:ph idx="1"/>
          </p:nvPr>
        </p:nvSpPr>
        <p:spPr/>
        <p:txBody>
          <a:bodyPr/>
          <a:lstStyle/>
          <a:p>
            <a:r>
              <a:rPr lang="en-US" dirty="0"/>
              <a:t>Incorporate SM into the differential diagnoses of patients presenting with heterogeneous symptoms indicative of the disease</a:t>
            </a:r>
          </a:p>
          <a:p>
            <a:r>
              <a:rPr lang="en-US" dirty="0"/>
              <a:t>Apply recommended criteria to the diagnosis and subtyping of SM</a:t>
            </a:r>
          </a:p>
          <a:p>
            <a:r>
              <a:rPr lang="en-US" dirty="0"/>
              <a:t>Identify patient candidates for new and emerging targeted therapies for SM</a:t>
            </a:r>
          </a:p>
          <a:p>
            <a:endParaRPr lang="en-US" dirty="0"/>
          </a:p>
        </p:txBody>
      </p:sp>
    </p:spTree>
    <p:extLst>
      <p:ext uri="{BB962C8B-B14F-4D97-AF65-F5344CB8AC3E}">
        <p14:creationId xmlns:p14="http://schemas.microsoft.com/office/powerpoint/2010/main" val="31935777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BCD191-D4BC-269A-F5D4-0A89BDCF9230}"/>
              </a:ext>
            </a:extLst>
          </p:cNvPr>
          <p:cNvSpPr>
            <a:spLocks noGrp="1"/>
          </p:cNvSpPr>
          <p:nvPr>
            <p:ph type="title"/>
          </p:nvPr>
        </p:nvSpPr>
        <p:spPr/>
        <p:txBody>
          <a:bodyPr/>
          <a:lstStyle/>
          <a:p>
            <a:r>
              <a:rPr lang="en-US" dirty="0"/>
              <a:t>Recognizing Systemic Mastocytosis: </a:t>
            </a:r>
            <a:br>
              <a:rPr lang="en-US" dirty="0"/>
            </a:br>
            <a:r>
              <a:rPr lang="en-US" dirty="0"/>
              <a:t>Differential Diagnosis and Patient Evaluation </a:t>
            </a:r>
          </a:p>
        </p:txBody>
      </p:sp>
    </p:spTree>
    <p:extLst>
      <p:ext uri="{BB962C8B-B14F-4D97-AF65-F5344CB8AC3E}">
        <p14:creationId xmlns:p14="http://schemas.microsoft.com/office/powerpoint/2010/main" val="2777156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52E81DDF-A7F4-4918-A865-F452FAF68875}"/>
              </a:ext>
            </a:extLst>
          </p:cNvPr>
          <p:cNvSpPr>
            <a:spLocks noChangeArrowheads="1"/>
          </p:cNvSpPr>
          <p:nvPr/>
        </p:nvSpPr>
        <p:spPr bwMode="auto">
          <a:xfrm>
            <a:off x="1184453" y="1598789"/>
            <a:ext cx="2833159" cy="4562122"/>
          </a:xfrm>
          <a:prstGeom prst="rect">
            <a:avLst/>
          </a:prstGeom>
          <a:solidFill>
            <a:schemeClr val="tx1"/>
          </a:solidFill>
          <a:ln w="12700" algn="ctr">
            <a:solidFill>
              <a:schemeClr val="bg1"/>
            </a:solidFill>
            <a:miter lim="800000"/>
            <a:headEnd/>
            <a:tailEnd/>
          </a:ln>
        </p:spPr>
        <p:txBody>
          <a:bodyPr wrap="none" anchor="ct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2200" dirty="0">
                <a:solidFill>
                  <a:schemeClr val="bg1"/>
                </a:solidFill>
                <a:latin typeface="Calibri" panose="020F0502020204030204" pitchFamily="34" charset="0"/>
              </a:rPr>
              <a:t>Image not available</a:t>
            </a:r>
            <a:br>
              <a:rPr lang="en-US" altLang="en-US" sz="2200" dirty="0">
                <a:solidFill>
                  <a:schemeClr val="bg1"/>
                </a:solidFill>
                <a:latin typeface="Calibri" panose="020F0502020204030204" pitchFamily="34" charset="0"/>
              </a:rPr>
            </a:br>
            <a:r>
              <a:rPr lang="en-US" altLang="en-US" sz="2200" dirty="0">
                <a:solidFill>
                  <a:schemeClr val="bg1"/>
                </a:solidFill>
                <a:latin typeface="Calibri" panose="020F0502020204030204" pitchFamily="34" charset="0"/>
              </a:rPr>
              <a:t>for distribution</a:t>
            </a:r>
          </a:p>
        </p:txBody>
      </p:sp>
      <p:sp>
        <p:nvSpPr>
          <p:cNvPr id="3" name="Title 2">
            <a:extLst>
              <a:ext uri="{FF2B5EF4-FFF2-40B4-BE49-F238E27FC236}">
                <a16:creationId xmlns:a16="http://schemas.microsoft.com/office/drawing/2014/main" id="{2CCB91D6-D280-6C46-EDDD-9242CD42C727}"/>
              </a:ext>
            </a:extLst>
          </p:cNvPr>
          <p:cNvSpPr>
            <a:spLocks noGrp="1"/>
          </p:cNvSpPr>
          <p:nvPr>
            <p:ph type="title"/>
          </p:nvPr>
        </p:nvSpPr>
        <p:spPr/>
        <p:txBody>
          <a:bodyPr/>
          <a:lstStyle/>
          <a:p>
            <a:r>
              <a:rPr lang="en-US" dirty="0">
                <a:latin typeface="Calibri"/>
                <a:ea typeface="Calibri"/>
                <a:cs typeface="Calibri"/>
              </a:rPr>
              <a:t>Leslie, 58-Yr-Old Woman</a:t>
            </a:r>
            <a:endParaRPr lang="en-US" dirty="0"/>
          </a:p>
        </p:txBody>
      </p:sp>
      <p:graphicFrame>
        <p:nvGraphicFramePr>
          <p:cNvPr id="7" name="Rectangle 3">
            <a:extLst>
              <a:ext uri="{FF2B5EF4-FFF2-40B4-BE49-F238E27FC236}">
                <a16:creationId xmlns:a16="http://schemas.microsoft.com/office/drawing/2014/main" id="{D777A805-4995-74B2-BA76-D76C6A9FF3F7}"/>
              </a:ext>
            </a:extLst>
          </p:cNvPr>
          <p:cNvGraphicFramePr/>
          <p:nvPr>
            <p:extLst>
              <p:ext uri="{D42A27DB-BD31-4B8C-83A1-F6EECF244321}">
                <p14:modId xmlns:p14="http://schemas.microsoft.com/office/powerpoint/2010/main" val="1306844681"/>
              </p:ext>
            </p:extLst>
          </p:nvPr>
        </p:nvGraphicFramePr>
        <p:xfrm>
          <a:off x="4424564" y="1995497"/>
          <a:ext cx="7077474" cy="39927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05757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62B5E-534F-E762-CD22-9517791EE337}"/>
              </a:ext>
            </a:extLst>
          </p:cNvPr>
          <p:cNvSpPr>
            <a:spLocks noGrp="1"/>
          </p:cNvSpPr>
          <p:nvPr>
            <p:ph type="title"/>
          </p:nvPr>
        </p:nvSpPr>
        <p:spPr/>
        <p:txBody>
          <a:bodyPr/>
          <a:lstStyle/>
          <a:p>
            <a:r>
              <a:rPr lang="en-US" dirty="0"/>
              <a:t>Epidemiology and Pathway to Diagnosis </a:t>
            </a:r>
          </a:p>
        </p:txBody>
      </p:sp>
      <p:sp>
        <p:nvSpPr>
          <p:cNvPr id="4" name="Content Placeholder 3">
            <a:extLst>
              <a:ext uri="{FF2B5EF4-FFF2-40B4-BE49-F238E27FC236}">
                <a16:creationId xmlns:a16="http://schemas.microsoft.com/office/drawing/2014/main" id="{0AC2909D-3FDB-4549-E4A2-A3BAF40F199C}"/>
              </a:ext>
            </a:extLst>
          </p:cNvPr>
          <p:cNvSpPr>
            <a:spLocks noGrp="1"/>
          </p:cNvSpPr>
          <p:nvPr>
            <p:ph sz="half" idx="1"/>
          </p:nvPr>
        </p:nvSpPr>
        <p:spPr>
          <a:xfrm>
            <a:off x="601820" y="1510730"/>
            <a:ext cx="4465677" cy="4678738"/>
          </a:xfrm>
        </p:spPr>
        <p:txBody>
          <a:bodyPr/>
          <a:lstStyle/>
          <a:p>
            <a:r>
              <a:rPr lang="en-US" sz="2400" dirty="0"/>
              <a:t>Prevalence: 1 in 10,000</a:t>
            </a:r>
          </a:p>
          <a:p>
            <a:r>
              <a:rPr lang="en-US" sz="2400" dirty="0"/>
              <a:t>Orphan disease in US: </a:t>
            </a:r>
            <a:br>
              <a:rPr lang="en-US" sz="2400" dirty="0"/>
            </a:br>
            <a:r>
              <a:rPr lang="en-US" sz="2400" dirty="0"/>
              <a:t>&lt;200,000 people</a:t>
            </a:r>
          </a:p>
          <a:p>
            <a:r>
              <a:rPr lang="en-US" sz="2400" dirty="0"/>
              <a:t>Of patients with SM, &gt;90% of cases are ISM</a:t>
            </a:r>
          </a:p>
          <a:p>
            <a:r>
              <a:rPr lang="en-US" sz="2400" dirty="0"/>
              <a:t>Mean of 6.5 yr from symptom onset to diagnosis for patients with mast cell disease among 420 responders</a:t>
            </a:r>
            <a:endParaRPr lang="en-US" sz="2400" baseline="30000" dirty="0"/>
          </a:p>
          <a:p>
            <a:pPr lvl="1"/>
            <a:endParaRPr lang="en-US" sz="2200" dirty="0"/>
          </a:p>
        </p:txBody>
      </p:sp>
      <p:sp>
        <p:nvSpPr>
          <p:cNvPr id="3" name="TextBox 2">
            <a:extLst>
              <a:ext uri="{FF2B5EF4-FFF2-40B4-BE49-F238E27FC236}">
                <a16:creationId xmlns:a16="http://schemas.microsoft.com/office/drawing/2014/main" id="{7E3D827C-8691-69B3-9E7B-11D7818CA6D2}"/>
              </a:ext>
            </a:extLst>
          </p:cNvPr>
          <p:cNvSpPr txBox="1"/>
          <p:nvPr/>
        </p:nvSpPr>
        <p:spPr>
          <a:xfrm>
            <a:off x="420962" y="6189468"/>
            <a:ext cx="8416555" cy="461665"/>
          </a:xfrm>
          <a:prstGeom prst="rect">
            <a:avLst/>
          </a:prstGeom>
          <a:noFill/>
        </p:spPr>
        <p:txBody>
          <a:bodyPr wrap="square" rtlCol="0">
            <a:spAutoFit/>
          </a:bodyPr>
          <a:lstStyle/>
          <a:p>
            <a:pPr eaLnBrk="1" fontAlgn="auto" hangingPunct="1">
              <a:spcBef>
                <a:spcPts val="0"/>
              </a:spcBef>
              <a:spcAft>
                <a:spcPts val="0"/>
              </a:spcAft>
              <a:defRPr/>
            </a:pPr>
            <a:r>
              <a:rPr kumimoji="0" lang="en-US" sz="1200" b="0" i="0" u="none" strike="noStrike" kern="1200" cap="none" spc="0" normalizeH="0" baseline="0" noProof="0" dirty="0">
                <a:ln>
                  <a:noFill/>
                </a:ln>
                <a:solidFill>
                  <a:srgbClr val="455560"/>
                </a:solidFill>
                <a:effectLst/>
                <a:uLnTx/>
                <a:uFillTx/>
                <a:latin typeface="Calibri"/>
                <a:ea typeface="+mn-ea"/>
                <a:cs typeface="+mn-cs"/>
              </a:rPr>
              <a:t>Brockow. Immunol Allergy Clin North Am. 2014;34:283. Van Doormall. J Allergy Clin Immunol 2013; 131:1429. Jennings. J Allergy Clin Immunol Pract. 2014;2:70.</a:t>
            </a:r>
            <a:endPar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endParaRPr>
          </a:p>
        </p:txBody>
      </p:sp>
      <p:sp>
        <p:nvSpPr>
          <p:cNvPr id="9" name="TextBox 8">
            <a:extLst>
              <a:ext uri="{FF2B5EF4-FFF2-40B4-BE49-F238E27FC236}">
                <a16:creationId xmlns:a16="http://schemas.microsoft.com/office/drawing/2014/main" id="{424F208C-864C-AFFB-A363-E39284964A83}"/>
              </a:ext>
            </a:extLst>
          </p:cNvPr>
          <p:cNvSpPr txBox="1"/>
          <p:nvPr/>
        </p:nvSpPr>
        <p:spPr bwMode="auto">
          <a:xfrm>
            <a:off x="6300781" y="1482883"/>
            <a:ext cx="44389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Time From Symptom Onset to Diagnosis</a:t>
            </a:r>
          </a:p>
        </p:txBody>
      </p:sp>
      <p:graphicFrame>
        <p:nvGraphicFramePr>
          <p:cNvPr id="5" name="Chart 4">
            <a:extLst>
              <a:ext uri="{FF2B5EF4-FFF2-40B4-BE49-F238E27FC236}">
                <a16:creationId xmlns:a16="http://schemas.microsoft.com/office/drawing/2014/main" id="{22EEB5EA-332F-5520-75C7-1972443A0B33}"/>
              </a:ext>
            </a:extLst>
          </p:cNvPr>
          <p:cNvGraphicFramePr/>
          <p:nvPr>
            <p:extLst>
              <p:ext uri="{D42A27DB-BD31-4B8C-83A1-F6EECF244321}">
                <p14:modId xmlns:p14="http://schemas.microsoft.com/office/powerpoint/2010/main" val="168568346"/>
              </p:ext>
            </p:extLst>
          </p:nvPr>
        </p:nvGraphicFramePr>
        <p:xfrm>
          <a:off x="5248355" y="1241789"/>
          <a:ext cx="6420031" cy="4509448"/>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63FBE376-FFEB-1993-FB7D-6C8F1F20F6BD}"/>
              </a:ext>
            </a:extLst>
          </p:cNvPr>
          <p:cNvSpPr txBox="1"/>
          <p:nvPr/>
        </p:nvSpPr>
        <p:spPr bwMode="auto">
          <a:xfrm>
            <a:off x="6300781" y="4941710"/>
            <a:ext cx="8210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(n = 80)</a:t>
            </a:r>
          </a:p>
        </p:txBody>
      </p:sp>
      <p:sp>
        <p:nvSpPr>
          <p:cNvPr id="8" name="TextBox 7">
            <a:extLst>
              <a:ext uri="{FF2B5EF4-FFF2-40B4-BE49-F238E27FC236}">
                <a16:creationId xmlns:a16="http://schemas.microsoft.com/office/drawing/2014/main" id="{A7A9FA7C-35DE-1DBA-5A95-9003F2C72D41}"/>
              </a:ext>
            </a:extLst>
          </p:cNvPr>
          <p:cNvSpPr txBox="1"/>
          <p:nvPr/>
        </p:nvSpPr>
        <p:spPr bwMode="auto">
          <a:xfrm>
            <a:off x="7280020" y="4941710"/>
            <a:ext cx="9252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(n = 149)</a:t>
            </a:r>
          </a:p>
        </p:txBody>
      </p:sp>
      <p:sp>
        <p:nvSpPr>
          <p:cNvPr id="10" name="TextBox 9">
            <a:extLst>
              <a:ext uri="{FF2B5EF4-FFF2-40B4-BE49-F238E27FC236}">
                <a16:creationId xmlns:a16="http://schemas.microsoft.com/office/drawing/2014/main" id="{37AF74A4-E620-E3B5-9FDA-53651737ED31}"/>
              </a:ext>
            </a:extLst>
          </p:cNvPr>
          <p:cNvSpPr txBox="1"/>
          <p:nvPr/>
        </p:nvSpPr>
        <p:spPr bwMode="auto">
          <a:xfrm>
            <a:off x="8426987" y="4941710"/>
            <a:ext cx="8210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(n = 13)</a:t>
            </a:r>
          </a:p>
        </p:txBody>
      </p:sp>
      <p:sp>
        <p:nvSpPr>
          <p:cNvPr id="11" name="TextBox 10">
            <a:extLst>
              <a:ext uri="{FF2B5EF4-FFF2-40B4-BE49-F238E27FC236}">
                <a16:creationId xmlns:a16="http://schemas.microsoft.com/office/drawing/2014/main" id="{6E68A7C0-B266-13E2-336B-5A9A55D7902B}"/>
              </a:ext>
            </a:extLst>
          </p:cNvPr>
          <p:cNvSpPr txBox="1"/>
          <p:nvPr/>
        </p:nvSpPr>
        <p:spPr bwMode="auto">
          <a:xfrm>
            <a:off x="9483218" y="4941710"/>
            <a:ext cx="8210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(n = 13)</a:t>
            </a:r>
          </a:p>
        </p:txBody>
      </p:sp>
      <p:sp>
        <p:nvSpPr>
          <p:cNvPr id="12" name="TextBox 11">
            <a:extLst>
              <a:ext uri="{FF2B5EF4-FFF2-40B4-BE49-F238E27FC236}">
                <a16:creationId xmlns:a16="http://schemas.microsoft.com/office/drawing/2014/main" id="{17C57603-2284-7AAE-9EBC-432697993745}"/>
              </a:ext>
            </a:extLst>
          </p:cNvPr>
          <p:cNvSpPr txBox="1"/>
          <p:nvPr/>
        </p:nvSpPr>
        <p:spPr bwMode="auto">
          <a:xfrm>
            <a:off x="10572107" y="4941710"/>
            <a:ext cx="8210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(n = 61)</a:t>
            </a:r>
          </a:p>
        </p:txBody>
      </p:sp>
      <p:sp>
        <p:nvSpPr>
          <p:cNvPr id="13" name="TextBox 12">
            <a:extLst>
              <a:ext uri="{FF2B5EF4-FFF2-40B4-BE49-F238E27FC236}">
                <a16:creationId xmlns:a16="http://schemas.microsoft.com/office/drawing/2014/main" id="{55AF5FE8-1436-E325-FCC9-7D7F3A9040C0}"/>
              </a:ext>
            </a:extLst>
          </p:cNvPr>
          <p:cNvSpPr txBox="1"/>
          <p:nvPr/>
        </p:nvSpPr>
        <p:spPr bwMode="auto">
          <a:xfrm>
            <a:off x="6300781" y="1949202"/>
            <a:ext cx="7729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 (12)</a:t>
            </a:r>
          </a:p>
        </p:txBody>
      </p:sp>
      <p:sp>
        <p:nvSpPr>
          <p:cNvPr id="14" name="TextBox 13">
            <a:extLst>
              <a:ext uri="{FF2B5EF4-FFF2-40B4-BE49-F238E27FC236}">
                <a16:creationId xmlns:a16="http://schemas.microsoft.com/office/drawing/2014/main" id="{985975F7-91E0-6FDA-5B8E-8244CBABE537}"/>
              </a:ext>
            </a:extLst>
          </p:cNvPr>
          <p:cNvSpPr txBox="1"/>
          <p:nvPr/>
        </p:nvSpPr>
        <p:spPr bwMode="auto">
          <a:xfrm>
            <a:off x="7353207" y="1949202"/>
            <a:ext cx="7729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 (13)</a:t>
            </a:r>
          </a:p>
        </p:txBody>
      </p:sp>
      <p:sp>
        <p:nvSpPr>
          <p:cNvPr id="15" name="TextBox 14">
            <a:extLst>
              <a:ext uri="{FF2B5EF4-FFF2-40B4-BE49-F238E27FC236}">
                <a16:creationId xmlns:a16="http://schemas.microsoft.com/office/drawing/2014/main" id="{B054214E-AF53-EC3D-BE68-F2375CA470DB}"/>
              </a:ext>
            </a:extLst>
          </p:cNvPr>
          <p:cNvSpPr txBox="1"/>
          <p:nvPr/>
        </p:nvSpPr>
        <p:spPr bwMode="auto">
          <a:xfrm>
            <a:off x="8426987" y="1939633"/>
            <a:ext cx="7729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 (11)</a:t>
            </a:r>
          </a:p>
        </p:txBody>
      </p:sp>
      <p:sp>
        <p:nvSpPr>
          <p:cNvPr id="16" name="TextBox 15">
            <a:extLst>
              <a:ext uri="{FF2B5EF4-FFF2-40B4-BE49-F238E27FC236}">
                <a16:creationId xmlns:a16="http://schemas.microsoft.com/office/drawing/2014/main" id="{2667D804-8F86-8A9E-DFD0-378783655181}"/>
              </a:ext>
            </a:extLst>
          </p:cNvPr>
          <p:cNvSpPr txBox="1"/>
          <p:nvPr/>
        </p:nvSpPr>
        <p:spPr bwMode="auto">
          <a:xfrm>
            <a:off x="9507262" y="2108910"/>
            <a:ext cx="7729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11 (14)</a:t>
            </a:r>
          </a:p>
        </p:txBody>
      </p:sp>
      <p:sp>
        <p:nvSpPr>
          <p:cNvPr id="17" name="TextBox 16">
            <a:extLst>
              <a:ext uri="{FF2B5EF4-FFF2-40B4-BE49-F238E27FC236}">
                <a16:creationId xmlns:a16="http://schemas.microsoft.com/office/drawing/2014/main" id="{3EC5D426-476B-7006-3EAE-9D79536E8EA2}"/>
              </a:ext>
            </a:extLst>
          </p:cNvPr>
          <p:cNvSpPr txBox="1"/>
          <p:nvPr/>
        </p:nvSpPr>
        <p:spPr bwMode="auto">
          <a:xfrm>
            <a:off x="10648249" y="2946665"/>
            <a:ext cx="6687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 (14)</a:t>
            </a:r>
          </a:p>
        </p:txBody>
      </p:sp>
    </p:spTree>
    <p:extLst>
      <p:ext uri="{BB962C8B-B14F-4D97-AF65-F5344CB8AC3E}">
        <p14:creationId xmlns:p14="http://schemas.microsoft.com/office/powerpoint/2010/main" val="5671541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4585792-F122-271C-D687-C3F601C6650F}"/>
              </a:ext>
            </a:extLst>
          </p:cNvPr>
          <p:cNvSpPr>
            <a:spLocks noGrp="1"/>
          </p:cNvSpPr>
          <p:nvPr>
            <p:ph sz="half" idx="2"/>
          </p:nvPr>
        </p:nvSpPr>
        <p:spPr>
          <a:xfrm>
            <a:off x="6102626" y="1511300"/>
            <a:ext cx="5754757" cy="4665663"/>
          </a:xfrm>
        </p:spPr>
        <p:txBody>
          <a:bodyPr/>
          <a:lstStyle/>
          <a:p>
            <a:pPr>
              <a:spcAft>
                <a:spcPts val="500"/>
              </a:spcAft>
            </a:pPr>
            <a:r>
              <a:rPr lang="en-US" b="1" dirty="0">
                <a:solidFill>
                  <a:schemeClr val="accent3"/>
                </a:solidFill>
              </a:rPr>
              <a:t>Other conditions to consider:</a:t>
            </a:r>
          </a:p>
          <a:p>
            <a:pPr lvl="1">
              <a:spcAft>
                <a:spcPts val="500"/>
              </a:spcAft>
            </a:pPr>
            <a:r>
              <a:rPr lang="en-US" b="1" dirty="0">
                <a:latin typeface="Calibri"/>
                <a:cs typeface="Calibri"/>
              </a:rPr>
              <a:t>Dermatologic: </a:t>
            </a:r>
            <a:r>
              <a:rPr lang="en-US">
                <a:latin typeface="Calibri"/>
                <a:cs typeface="Calibri"/>
              </a:rPr>
              <a:t>CSU, atopic </a:t>
            </a:r>
            <a:r>
              <a:rPr lang="en-US" dirty="0">
                <a:latin typeface="Calibri"/>
                <a:cs typeface="Calibri"/>
              </a:rPr>
              <a:t>dermatitis, rosacea</a:t>
            </a:r>
          </a:p>
          <a:p>
            <a:pPr lvl="1">
              <a:spcAft>
                <a:spcPts val="500"/>
              </a:spcAft>
            </a:pPr>
            <a:r>
              <a:rPr lang="en-US" b="1" dirty="0"/>
              <a:t>Endocrine: </a:t>
            </a:r>
            <a:r>
              <a:rPr lang="en-US" dirty="0"/>
              <a:t>thyroid disease, adrenal insufficiency, carcinoid syndrome, VIPoma</a:t>
            </a:r>
          </a:p>
          <a:p>
            <a:pPr lvl="1">
              <a:spcAft>
                <a:spcPts val="500"/>
              </a:spcAft>
            </a:pPr>
            <a:r>
              <a:rPr lang="en-US" b="1" dirty="0"/>
              <a:t>Gastrointestinal: </a:t>
            </a:r>
            <a:r>
              <a:rPr lang="en-US" dirty="0"/>
              <a:t>IBD, IBS, Zollinger-Ellison syndrome</a:t>
            </a:r>
          </a:p>
          <a:p>
            <a:pPr lvl="1">
              <a:spcAft>
                <a:spcPts val="500"/>
              </a:spcAft>
            </a:pPr>
            <a:r>
              <a:rPr lang="en-US" b="1" dirty="0"/>
              <a:t>Neurologic: </a:t>
            </a:r>
            <a:r>
              <a:rPr lang="en-US" dirty="0"/>
              <a:t>seizures, stroke, multiple sclerosis, dysautonomia</a:t>
            </a:r>
          </a:p>
          <a:p>
            <a:pPr lvl="1">
              <a:spcAft>
                <a:spcPts val="500"/>
              </a:spcAft>
            </a:pPr>
            <a:r>
              <a:rPr lang="en-US" b="1" dirty="0"/>
              <a:t>Psychologic: </a:t>
            </a:r>
            <a:r>
              <a:rPr lang="en-US" dirty="0"/>
              <a:t>anxiety/panic attacks</a:t>
            </a:r>
          </a:p>
        </p:txBody>
      </p:sp>
      <p:sp>
        <p:nvSpPr>
          <p:cNvPr id="3" name="Title 2">
            <a:extLst>
              <a:ext uri="{FF2B5EF4-FFF2-40B4-BE49-F238E27FC236}">
                <a16:creationId xmlns:a16="http://schemas.microsoft.com/office/drawing/2014/main" id="{312C783F-1163-F10E-787C-EE0A1215BDEC}"/>
              </a:ext>
            </a:extLst>
          </p:cNvPr>
          <p:cNvSpPr>
            <a:spLocks noGrp="1"/>
          </p:cNvSpPr>
          <p:nvPr>
            <p:ph type="title"/>
          </p:nvPr>
        </p:nvSpPr>
        <p:spPr>
          <a:xfrm>
            <a:off x="609759" y="238127"/>
            <a:ext cx="10872444" cy="1103313"/>
          </a:xfrm>
        </p:spPr>
        <p:txBody>
          <a:bodyPr/>
          <a:lstStyle/>
          <a:p>
            <a:r>
              <a:rPr lang="en-US" dirty="0"/>
              <a:t>Differential Diagnosis </a:t>
            </a:r>
          </a:p>
        </p:txBody>
      </p:sp>
      <p:sp>
        <p:nvSpPr>
          <p:cNvPr id="4" name="Content Placeholder 3">
            <a:extLst>
              <a:ext uri="{FF2B5EF4-FFF2-40B4-BE49-F238E27FC236}">
                <a16:creationId xmlns:a16="http://schemas.microsoft.com/office/drawing/2014/main" id="{D0117EB9-D29F-D909-2AE1-E339BCE389A3}"/>
              </a:ext>
            </a:extLst>
          </p:cNvPr>
          <p:cNvSpPr>
            <a:spLocks noGrp="1"/>
          </p:cNvSpPr>
          <p:nvPr>
            <p:ph sz="half" idx="1"/>
          </p:nvPr>
        </p:nvSpPr>
        <p:spPr>
          <a:xfrm>
            <a:off x="601820" y="1510730"/>
            <a:ext cx="5309278" cy="4678738"/>
          </a:xfrm>
        </p:spPr>
        <p:txBody>
          <a:bodyPr/>
          <a:lstStyle/>
          <a:p>
            <a:pPr>
              <a:spcAft>
                <a:spcPts val="500"/>
              </a:spcAft>
            </a:pPr>
            <a:r>
              <a:rPr lang="en-US" b="1" dirty="0">
                <a:solidFill>
                  <a:schemeClr val="accent3"/>
                </a:solidFill>
              </a:rPr>
              <a:t>Other mast cell disorders: </a:t>
            </a:r>
          </a:p>
          <a:p>
            <a:pPr lvl="1">
              <a:spcAft>
                <a:spcPts val="500"/>
              </a:spcAft>
            </a:pPr>
            <a:r>
              <a:rPr lang="en-US" dirty="0"/>
              <a:t>Monoclonal mast cell activation syndrome (MMAS)</a:t>
            </a:r>
          </a:p>
          <a:p>
            <a:pPr lvl="1">
              <a:spcAft>
                <a:spcPts val="500"/>
              </a:spcAft>
            </a:pPr>
            <a:r>
              <a:rPr lang="en-US" dirty="0"/>
              <a:t>Idiopathic mast cell activation syndrome (IMCAS)</a:t>
            </a:r>
          </a:p>
          <a:p>
            <a:pPr lvl="1">
              <a:spcAft>
                <a:spcPts val="500"/>
              </a:spcAft>
            </a:pPr>
            <a:r>
              <a:rPr lang="en-US" dirty="0"/>
              <a:t>Anaphylaxis </a:t>
            </a:r>
          </a:p>
          <a:p>
            <a:pPr>
              <a:spcAft>
                <a:spcPts val="500"/>
              </a:spcAft>
            </a:pPr>
            <a:endParaRPr lang="en-US" dirty="0"/>
          </a:p>
        </p:txBody>
      </p:sp>
      <p:sp>
        <p:nvSpPr>
          <p:cNvPr id="5" name="TextBox 4">
            <a:extLst>
              <a:ext uri="{FF2B5EF4-FFF2-40B4-BE49-F238E27FC236}">
                <a16:creationId xmlns:a16="http://schemas.microsoft.com/office/drawing/2014/main" id="{A4DBAE82-27EC-4FCC-C68E-C9514F0A4C58}"/>
              </a:ext>
            </a:extLst>
          </p:cNvPr>
          <p:cNvSpPr txBox="1"/>
          <p:nvPr/>
        </p:nvSpPr>
        <p:spPr>
          <a:xfrm>
            <a:off x="403792" y="6181043"/>
            <a:ext cx="8273189" cy="461665"/>
          </a:xfrm>
          <a:prstGeom prst="rect">
            <a:avLst/>
          </a:prstGeom>
          <a:noFill/>
        </p:spPr>
        <p:txBody>
          <a:bodyPr wrap="square" rtlCol="0">
            <a:spAutoFit/>
          </a:bodyPr>
          <a:lstStyle/>
          <a:p>
            <a:pPr eaLnBrk="1" fontAlgn="auto" hangingPunct="1">
              <a:spcBef>
                <a:spcPts val="0"/>
              </a:spcBef>
              <a:spcAft>
                <a:spcPts val="0"/>
              </a:spcAf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Jackson. Int J Mol Sci. 2021;22:11270. Valent. J Allergy Clin Immunol Pract. 2019;7:1109. </a:t>
            </a:r>
          </a:p>
          <a:p>
            <a:pPr eaLnBrk="1" fontAlgn="auto" hangingPunct="1">
              <a:spcBef>
                <a:spcPts val="0"/>
              </a:spcBef>
              <a:spcAft>
                <a:spcPts val="0"/>
              </a:spcAf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Weiler</a:t>
            </a:r>
            <a:r>
              <a:rPr lang="en-US" sz="1200" b="0" dirty="0">
                <a:solidFill>
                  <a:srgbClr val="455560"/>
                </a:solidFill>
                <a:latin typeface="Calibri"/>
              </a:rPr>
              <a:t>. </a:t>
            </a: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J Allergy Clin Immunol Pract. 2020;8:498.</a:t>
            </a:r>
          </a:p>
        </p:txBody>
      </p:sp>
    </p:spTree>
    <p:extLst>
      <p:ext uri="{BB962C8B-B14F-4D97-AF65-F5344CB8AC3E}">
        <p14:creationId xmlns:p14="http://schemas.microsoft.com/office/powerpoint/2010/main" val="41483325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AE4DA3-6AAC-53DC-1B45-B8287F761F3D}"/>
              </a:ext>
            </a:extLst>
          </p:cNvPr>
          <p:cNvSpPr>
            <a:spLocks noGrp="1"/>
          </p:cNvSpPr>
          <p:nvPr>
            <p:ph type="title"/>
          </p:nvPr>
        </p:nvSpPr>
        <p:spPr/>
        <p:txBody>
          <a:bodyPr/>
          <a:lstStyle/>
          <a:p>
            <a:r>
              <a:rPr lang="en-US" dirty="0"/>
              <a:t>Clinical Presentation and Triggers </a:t>
            </a:r>
          </a:p>
        </p:txBody>
      </p:sp>
      <p:sp>
        <p:nvSpPr>
          <p:cNvPr id="5" name="TextBox 4">
            <a:extLst>
              <a:ext uri="{FF2B5EF4-FFF2-40B4-BE49-F238E27FC236}">
                <a16:creationId xmlns:a16="http://schemas.microsoft.com/office/drawing/2014/main" id="{F9C43759-51C6-3D9F-5007-B20E1177B2BF}"/>
              </a:ext>
            </a:extLst>
          </p:cNvPr>
          <p:cNvSpPr txBox="1"/>
          <p:nvPr/>
        </p:nvSpPr>
        <p:spPr>
          <a:xfrm>
            <a:off x="434817" y="6372010"/>
            <a:ext cx="8416555" cy="276999"/>
          </a:xfrm>
          <a:prstGeom prst="rect">
            <a:avLst/>
          </a:prstGeom>
          <a:noFill/>
        </p:spPr>
        <p:txBody>
          <a:bodyPr wrap="square" rtlCol="0">
            <a:spAutoFit/>
          </a:bodyPr>
          <a:lstStyle/>
          <a:p>
            <a:pPr eaLnBrk="1" fontAlgn="auto" hangingPunct="1">
              <a:spcBef>
                <a:spcPts val="0"/>
              </a:spcBef>
              <a:spcAft>
                <a:spcPts val="0"/>
              </a:spcAft>
              <a:defRPr/>
            </a:pPr>
            <a:r>
              <a:rPr kumimoji="0" lang="en-US" sz="1200" b="0" i="0" u="none" strike="noStrike" kern="1200" cap="none" spc="0" normalizeH="0" baseline="0" noProof="0" dirty="0">
                <a:ln>
                  <a:noFill/>
                </a:ln>
                <a:solidFill>
                  <a:srgbClr val="455560"/>
                </a:solidFill>
                <a:effectLst/>
                <a:uLnTx/>
                <a:uFillTx/>
                <a:latin typeface="Calibri"/>
                <a:ea typeface="+mn-ea"/>
                <a:cs typeface="+mn-cs"/>
              </a:rPr>
              <a:t>Jennings. Immunol Allergy Clin North Am. 2018;38:505. </a:t>
            </a:r>
            <a:endPar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endParaRPr>
          </a:p>
        </p:txBody>
      </p:sp>
      <p:sp>
        <p:nvSpPr>
          <p:cNvPr id="30" name="TextBox 29">
            <a:extLst>
              <a:ext uri="{FF2B5EF4-FFF2-40B4-BE49-F238E27FC236}">
                <a16:creationId xmlns:a16="http://schemas.microsoft.com/office/drawing/2014/main" id="{6A59C45A-E5AB-710F-1490-25A8F8811A76}"/>
              </a:ext>
            </a:extLst>
          </p:cNvPr>
          <p:cNvSpPr txBox="1"/>
          <p:nvPr/>
        </p:nvSpPr>
        <p:spPr bwMode="auto">
          <a:xfrm>
            <a:off x="131501" y="4335569"/>
            <a:ext cx="2636504" cy="557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defTabSz="457200" eaLnBrk="1" fontAlgn="auto" hangingPunct="1">
              <a:lnSpc>
                <a:spcPts val="1800"/>
              </a:lnSpc>
              <a:spcBef>
                <a:spcPts val="0"/>
              </a:spcBef>
              <a:spcAft>
                <a:spcPts val="0"/>
              </a:spcAft>
              <a:defRPr/>
            </a:pPr>
            <a:r>
              <a:rPr lang="en-US" dirty="0">
                <a:solidFill>
                  <a:schemeClr val="bg1"/>
                </a:solidFill>
                <a:latin typeface="Calibri" panose="020F0502020204030204" pitchFamily="34" charset="0"/>
              </a:rPr>
              <a:t>Musculoskeletal</a:t>
            </a:r>
          </a:p>
          <a:p>
            <a:pPr algn="r" defTabSz="457200" eaLnBrk="1" fontAlgn="auto" hangingPunct="1">
              <a:lnSpc>
                <a:spcPts val="1800"/>
              </a:lnSpc>
              <a:spcBef>
                <a:spcPts val="0"/>
              </a:spcBef>
              <a:spcAft>
                <a:spcPts val="0"/>
              </a:spcAft>
              <a:defRPr/>
            </a:pPr>
            <a:r>
              <a:rPr lang="en-US" b="0" dirty="0">
                <a:solidFill>
                  <a:srgbClr val="000000"/>
                </a:solidFill>
                <a:latin typeface="Calibri" panose="020F0502020204030204" pitchFamily="34" charset="0"/>
              </a:rPr>
              <a:t>Osteopenia/Osteoporosis</a:t>
            </a:r>
          </a:p>
        </p:txBody>
      </p:sp>
      <p:pic>
        <p:nvPicPr>
          <p:cNvPr id="31" name="Picture 30">
            <a:extLst>
              <a:ext uri="{FF2B5EF4-FFF2-40B4-BE49-F238E27FC236}">
                <a16:creationId xmlns:a16="http://schemas.microsoft.com/office/drawing/2014/main" id="{4E8F7678-04C2-BC70-27CF-C553101972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7694" y="1863766"/>
            <a:ext cx="1583041" cy="4223657"/>
          </a:xfrm>
          <a:prstGeom prst="rect">
            <a:avLst/>
          </a:prstGeom>
          <a:ln>
            <a:noFill/>
          </a:ln>
        </p:spPr>
      </p:pic>
      <p:sp>
        <p:nvSpPr>
          <p:cNvPr id="32" name="TextBox 31">
            <a:extLst>
              <a:ext uri="{FF2B5EF4-FFF2-40B4-BE49-F238E27FC236}">
                <a16:creationId xmlns:a16="http://schemas.microsoft.com/office/drawing/2014/main" id="{131B7977-140D-7A7C-5EDF-0BC08153C6CC}"/>
              </a:ext>
            </a:extLst>
          </p:cNvPr>
          <p:cNvSpPr txBox="1"/>
          <p:nvPr/>
        </p:nvSpPr>
        <p:spPr>
          <a:xfrm flipH="1">
            <a:off x="228038" y="1769034"/>
            <a:ext cx="2521333" cy="1249701"/>
          </a:xfrm>
          <a:prstGeom prst="rect">
            <a:avLst/>
          </a:prstGeom>
          <a:noFill/>
        </p:spPr>
        <p:txBody>
          <a:bodyPr wrap="square" rtlCol="0">
            <a:spAutoFit/>
          </a:bodyPr>
          <a:lstStyle/>
          <a:p>
            <a:pPr algn="r" defTabSz="457200" eaLnBrk="1" fontAlgn="auto" hangingPunct="1">
              <a:lnSpc>
                <a:spcPts val="1800"/>
              </a:lnSpc>
              <a:spcBef>
                <a:spcPts val="0"/>
              </a:spcBef>
              <a:spcAft>
                <a:spcPts val="0"/>
              </a:spcAft>
              <a:defRPr/>
            </a:pPr>
            <a:r>
              <a:rPr lang="en-US" kern="0" dirty="0">
                <a:solidFill>
                  <a:schemeClr val="bg1"/>
                </a:solidFill>
                <a:latin typeface="Calibri" panose="020F0502020204030204" pitchFamily="34" charset="0"/>
                <a:cs typeface="Calibri" panose="020F0502020204030204" pitchFamily="34" charset="0"/>
              </a:rPr>
              <a:t>General/Systemic</a:t>
            </a:r>
            <a:endParaRPr lang="en-US" u="sng" kern="0" dirty="0">
              <a:solidFill>
                <a:schemeClr val="bg1"/>
              </a:solidFill>
              <a:latin typeface="Calibri" panose="020F0502020204030204" pitchFamily="34" charset="0"/>
              <a:cs typeface="Calibri" panose="020F0502020204030204" pitchFamily="34" charset="0"/>
            </a:endParaRPr>
          </a:p>
          <a:p>
            <a:pPr algn="r" defTabSz="457200" eaLnBrk="1" fontAlgn="auto" hangingPunct="1">
              <a:lnSpc>
                <a:spcPts val="1800"/>
              </a:lnSpc>
              <a:spcBef>
                <a:spcPts val="0"/>
              </a:spcBef>
              <a:spcAft>
                <a:spcPts val="0"/>
              </a:spcAft>
              <a:defRPr/>
            </a:pPr>
            <a:r>
              <a:rPr lang="en-US" b="0" kern="0" dirty="0">
                <a:solidFill>
                  <a:srgbClr val="000000"/>
                </a:solidFill>
                <a:latin typeface="Calibri" panose="020F0502020204030204" pitchFamily="34" charset="0"/>
                <a:cs typeface="Calibri" panose="020F0502020204030204" pitchFamily="34" charset="0"/>
              </a:rPr>
              <a:t>Fatigue</a:t>
            </a:r>
          </a:p>
          <a:p>
            <a:pPr algn="r" defTabSz="457200" eaLnBrk="1" fontAlgn="auto" hangingPunct="1">
              <a:lnSpc>
                <a:spcPts val="1800"/>
              </a:lnSpc>
              <a:spcBef>
                <a:spcPts val="0"/>
              </a:spcBef>
              <a:spcAft>
                <a:spcPts val="0"/>
              </a:spcAft>
              <a:defRPr/>
            </a:pPr>
            <a:r>
              <a:rPr lang="en-US" b="0" kern="0" dirty="0">
                <a:solidFill>
                  <a:srgbClr val="000000"/>
                </a:solidFill>
                <a:latin typeface="Calibri" panose="020F0502020204030204" pitchFamily="34" charset="0"/>
                <a:cs typeface="Calibri" panose="020F0502020204030204" pitchFamily="34" charset="0"/>
              </a:rPr>
              <a:t>Flushing</a:t>
            </a:r>
          </a:p>
          <a:p>
            <a:pPr algn="r" defTabSz="457200" eaLnBrk="1" fontAlgn="auto" hangingPunct="1">
              <a:lnSpc>
                <a:spcPts val="1800"/>
              </a:lnSpc>
              <a:spcBef>
                <a:spcPts val="0"/>
              </a:spcBef>
              <a:spcAft>
                <a:spcPts val="0"/>
              </a:spcAft>
              <a:defRPr/>
            </a:pPr>
            <a:r>
              <a:rPr lang="en-US" b="0" kern="0" dirty="0">
                <a:solidFill>
                  <a:srgbClr val="000000"/>
                </a:solidFill>
                <a:latin typeface="Calibri" panose="020F0502020204030204" pitchFamily="34" charset="0"/>
                <a:cs typeface="Calibri" panose="020F0502020204030204" pitchFamily="34" charset="0"/>
              </a:rPr>
              <a:t>Itching</a:t>
            </a:r>
          </a:p>
          <a:p>
            <a:pPr algn="r" defTabSz="457200" eaLnBrk="1" fontAlgn="auto" hangingPunct="1">
              <a:lnSpc>
                <a:spcPts val="1800"/>
              </a:lnSpc>
              <a:spcBef>
                <a:spcPts val="0"/>
              </a:spcBef>
              <a:spcAft>
                <a:spcPts val="0"/>
              </a:spcAft>
              <a:defRPr/>
            </a:pPr>
            <a:r>
              <a:rPr lang="en-US" b="0" kern="0" dirty="0">
                <a:solidFill>
                  <a:srgbClr val="000000"/>
                </a:solidFill>
                <a:latin typeface="Calibri" panose="020F0502020204030204" pitchFamily="34" charset="0"/>
                <a:cs typeface="Calibri" panose="020F0502020204030204" pitchFamily="34" charset="0"/>
              </a:rPr>
              <a:t>Anaphylaxis</a:t>
            </a:r>
          </a:p>
        </p:txBody>
      </p:sp>
      <p:cxnSp>
        <p:nvCxnSpPr>
          <p:cNvPr id="33" name="Straight Arrow Connector 32">
            <a:extLst>
              <a:ext uri="{FF2B5EF4-FFF2-40B4-BE49-F238E27FC236}">
                <a16:creationId xmlns:a16="http://schemas.microsoft.com/office/drawing/2014/main" id="{B0786A25-BE93-7DCC-119C-0BB7E22767C1}"/>
              </a:ext>
            </a:extLst>
          </p:cNvPr>
          <p:cNvCxnSpPr>
            <a:cxnSpLocks/>
            <a:stCxn id="44" idx="3"/>
          </p:cNvCxnSpPr>
          <p:nvPr/>
        </p:nvCxnSpPr>
        <p:spPr>
          <a:xfrm flipH="1" flipV="1">
            <a:off x="4507572" y="4567151"/>
            <a:ext cx="912545" cy="374024"/>
          </a:xfrm>
          <a:prstGeom prst="straightConnector1">
            <a:avLst/>
          </a:prstGeom>
          <a:noFill/>
          <a:ln w="19050" cap="flat" cmpd="sng" algn="ctr">
            <a:solidFill>
              <a:srgbClr val="000000"/>
            </a:solidFill>
            <a:prstDash val="solid"/>
            <a:headEnd type="none" w="med" len="med"/>
            <a:tailEnd type="triangle" w="med" len="med"/>
          </a:ln>
          <a:effectLst/>
        </p:spPr>
      </p:cxnSp>
      <p:cxnSp>
        <p:nvCxnSpPr>
          <p:cNvPr id="34" name="Straight Arrow Connector 33">
            <a:extLst>
              <a:ext uri="{FF2B5EF4-FFF2-40B4-BE49-F238E27FC236}">
                <a16:creationId xmlns:a16="http://schemas.microsoft.com/office/drawing/2014/main" id="{3259A019-7DB7-4D31-4A25-7B86FDBA5A77}"/>
              </a:ext>
            </a:extLst>
          </p:cNvPr>
          <p:cNvCxnSpPr>
            <a:cxnSpLocks/>
            <a:stCxn id="46" idx="1"/>
          </p:cNvCxnSpPr>
          <p:nvPr/>
        </p:nvCxnSpPr>
        <p:spPr>
          <a:xfrm flipH="1" flipV="1">
            <a:off x="4345088" y="2034135"/>
            <a:ext cx="1080314" cy="589653"/>
          </a:xfrm>
          <a:prstGeom prst="straightConnector1">
            <a:avLst/>
          </a:prstGeom>
          <a:noFill/>
          <a:ln w="19050" cap="flat" cmpd="sng" algn="ctr">
            <a:solidFill>
              <a:srgbClr val="000000"/>
            </a:solidFill>
            <a:prstDash val="solid"/>
            <a:headEnd type="none" w="med" len="med"/>
            <a:tailEnd type="triangle" w="med" len="med"/>
          </a:ln>
          <a:effectLst/>
        </p:spPr>
      </p:cxnSp>
      <p:cxnSp>
        <p:nvCxnSpPr>
          <p:cNvPr id="35" name="Straight Arrow Connector 34">
            <a:extLst>
              <a:ext uri="{FF2B5EF4-FFF2-40B4-BE49-F238E27FC236}">
                <a16:creationId xmlns:a16="http://schemas.microsoft.com/office/drawing/2014/main" id="{609F0781-F1D8-D4A5-B042-4D3C7A1B4EE0}"/>
              </a:ext>
            </a:extLst>
          </p:cNvPr>
          <p:cNvCxnSpPr>
            <a:cxnSpLocks/>
          </p:cNvCxnSpPr>
          <p:nvPr/>
        </p:nvCxnSpPr>
        <p:spPr>
          <a:xfrm flipV="1">
            <a:off x="2753562" y="2968790"/>
            <a:ext cx="1219396" cy="592674"/>
          </a:xfrm>
          <a:prstGeom prst="straightConnector1">
            <a:avLst/>
          </a:prstGeom>
          <a:noFill/>
          <a:ln w="19050" cap="flat" cmpd="sng" algn="ctr">
            <a:solidFill>
              <a:srgbClr val="000000"/>
            </a:solidFill>
            <a:prstDash val="solid"/>
            <a:headEnd type="none" w="med" len="med"/>
            <a:tailEnd type="triangle" w="med" len="med"/>
          </a:ln>
          <a:effectLst/>
        </p:spPr>
      </p:cxnSp>
      <p:cxnSp>
        <p:nvCxnSpPr>
          <p:cNvPr id="36" name="Straight Arrow Connector 35">
            <a:extLst>
              <a:ext uri="{FF2B5EF4-FFF2-40B4-BE49-F238E27FC236}">
                <a16:creationId xmlns:a16="http://schemas.microsoft.com/office/drawing/2014/main" id="{0F2F6D95-31F4-DDE5-2405-37FFE8C027EC}"/>
              </a:ext>
            </a:extLst>
          </p:cNvPr>
          <p:cNvCxnSpPr>
            <a:cxnSpLocks/>
          </p:cNvCxnSpPr>
          <p:nvPr/>
        </p:nvCxnSpPr>
        <p:spPr>
          <a:xfrm>
            <a:off x="2768005" y="4598803"/>
            <a:ext cx="1071758" cy="513363"/>
          </a:xfrm>
          <a:prstGeom prst="straightConnector1">
            <a:avLst/>
          </a:prstGeom>
          <a:noFill/>
          <a:ln w="19050" cap="flat" cmpd="sng" algn="ctr">
            <a:solidFill>
              <a:srgbClr val="000000"/>
            </a:solidFill>
            <a:prstDash val="solid"/>
            <a:headEnd type="none" w="med" len="med"/>
            <a:tailEnd type="triangle" w="med" len="med"/>
          </a:ln>
          <a:effectLst/>
        </p:spPr>
      </p:cxnSp>
      <p:cxnSp>
        <p:nvCxnSpPr>
          <p:cNvPr id="38" name="Straight Arrow Connector 37">
            <a:extLst>
              <a:ext uri="{FF2B5EF4-FFF2-40B4-BE49-F238E27FC236}">
                <a16:creationId xmlns:a16="http://schemas.microsoft.com/office/drawing/2014/main" id="{6EA35FAB-0638-8252-1132-C6F685F1F631}"/>
              </a:ext>
            </a:extLst>
          </p:cNvPr>
          <p:cNvCxnSpPr>
            <a:cxnSpLocks/>
            <a:stCxn id="45" idx="1"/>
            <a:endCxn id="53" idx="0"/>
          </p:cNvCxnSpPr>
          <p:nvPr/>
        </p:nvCxnSpPr>
        <p:spPr>
          <a:xfrm flipH="1" flipV="1">
            <a:off x="4262286" y="3222440"/>
            <a:ext cx="1157831" cy="719861"/>
          </a:xfrm>
          <a:prstGeom prst="straightConnector1">
            <a:avLst/>
          </a:prstGeom>
          <a:noFill/>
          <a:ln w="19050" cap="flat" cmpd="sng" algn="ctr">
            <a:solidFill>
              <a:srgbClr val="000000"/>
            </a:solidFill>
            <a:prstDash val="solid"/>
            <a:headEnd type="none" w="med" len="med"/>
            <a:tailEnd type="triangle" w="med" len="med"/>
          </a:ln>
          <a:effectLst/>
        </p:spPr>
      </p:cxnSp>
      <p:cxnSp>
        <p:nvCxnSpPr>
          <p:cNvPr id="40" name="Straight Arrow Connector 39">
            <a:extLst>
              <a:ext uri="{FF2B5EF4-FFF2-40B4-BE49-F238E27FC236}">
                <a16:creationId xmlns:a16="http://schemas.microsoft.com/office/drawing/2014/main" id="{90265785-C3F5-9C18-6A34-B27CD1D53686}"/>
              </a:ext>
            </a:extLst>
          </p:cNvPr>
          <p:cNvCxnSpPr>
            <a:cxnSpLocks/>
          </p:cNvCxnSpPr>
          <p:nvPr/>
        </p:nvCxnSpPr>
        <p:spPr>
          <a:xfrm flipV="1">
            <a:off x="2768005" y="4153686"/>
            <a:ext cx="1115435" cy="445117"/>
          </a:xfrm>
          <a:prstGeom prst="straightConnector1">
            <a:avLst/>
          </a:prstGeom>
          <a:noFill/>
          <a:ln w="19050" cap="flat" cmpd="sng" algn="ctr">
            <a:solidFill>
              <a:srgbClr val="000000"/>
            </a:solidFill>
            <a:prstDash val="solid"/>
            <a:headEnd type="none" w="med" len="med"/>
            <a:tailEnd type="triangle" w="med" len="med"/>
          </a:ln>
          <a:effectLst/>
        </p:spPr>
      </p:cxnSp>
      <p:sp>
        <p:nvSpPr>
          <p:cNvPr id="43" name="TextBox 42">
            <a:extLst>
              <a:ext uri="{FF2B5EF4-FFF2-40B4-BE49-F238E27FC236}">
                <a16:creationId xmlns:a16="http://schemas.microsoft.com/office/drawing/2014/main" id="{DABC5D46-C390-5079-FFCF-3B878DF0FDF9}"/>
              </a:ext>
            </a:extLst>
          </p:cNvPr>
          <p:cNvSpPr txBox="1"/>
          <p:nvPr/>
        </p:nvSpPr>
        <p:spPr>
          <a:xfrm flipH="1">
            <a:off x="232230" y="3067397"/>
            <a:ext cx="2521331" cy="1018869"/>
          </a:xfrm>
          <a:prstGeom prst="rect">
            <a:avLst/>
          </a:prstGeom>
          <a:noFill/>
        </p:spPr>
        <p:txBody>
          <a:bodyPr wrap="square" rtlCol="0">
            <a:spAutoFit/>
          </a:bodyPr>
          <a:lstStyle/>
          <a:p>
            <a:pPr algn="r" defTabSz="457200" eaLnBrk="1" fontAlgn="auto" hangingPunct="1">
              <a:lnSpc>
                <a:spcPts val="1800"/>
              </a:lnSpc>
              <a:spcBef>
                <a:spcPts val="0"/>
              </a:spcBef>
              <a:spcAft>
                <a:spcPts val="0"/>
              </a:spcAft>
              <a:defRPr/>
            </a:pPr>
            <a:r>
              <a:rPr lang="en-US" kern="0" dirty="0">
                <a:solidFill>
                  <a:schemeClr val="bg1"/>
                </a:solidFill>
                <a:latin typeface="Calibri" panose="020F0502020204030204" pitchFamily="34" charset="0"/>
                <a:cs typeface="Calibri" panose="020F0502020204030204" pitchFamily="34" charset="0"/>
              </a:rPr>
              <a:t>Cardiopulmonary </a:t>
            </a:r>
          </a:p>
          <a:p>
            <a:pPr algn="r" defTabSz="457200" eaLnBrk="1" fontAlgn="auto" hangingPunct="1">
              <a:lnSpc>
                <a:spcPts val="1800"/>
              </a:lnSpc>
              <a:spcBef>
                <a:spcPts val="0"/>
              </a:spcBef>
              <a:spcAft>
                <a:spcPts val="0"/>
              </a:spcAft>
              <a:defRPr/>
            </a:pPr>
            <a:r>
              <a:rPr lang="en-US" b="0" kern="0" dirty="0">
                <a:solidFill>
                  <a:srgbClr val="000000"/>
                </a:solidFill>
                <a:latin typeface="Calibri" panose="020F0502020204030204" pitchFamily="34" charset="0"/>
                <a:cs typeface="Calibri" panose="020F0502020204030204" pitchFamily="34" charset="0"/>
              </a:rPr>
              <a:t>Chest pain</a:t>
            </a:r>
          </a:p>
          <a:p>
            <a:pPr algn="r" defTabSz="457200" eaLnBrk="1" fontAlgn="auto" hangingPunct="1">
              <a:lnSpc>
                <a:spcPts val="1800"/>
              </a:lnSpc>
              <a:spcBef>
                <a:spcPts val="0"/>
              </a:spcBef>
              <a:spcAft>
                <a:spcPts val="0"/>
              </a:spcAft>
              <a:defRPr/>
            </a:pPr>
            <a:r>
              <a:rPr lang="en-US" b="0" kern="0" dirty="0">
                <a:solidFill>
                  <a:srgbClr val="000000"/>
                </a:solidFill>
                <a:latin typeface="Calibri" panose="020F0502020204030204" pitchFamily="34" charset="0"/>
                <a:cs typeface="Calibri" panose="020F0502020204030204" pitchFamily="34" charset="0"/>
              </a:rPr>
              <a:t>Dyspnea</a:t>
            </a:r>
          </a:p>
          <a:p>
            <a:pPr algn="r" defTabSz="457200" eaLnBrk="1" fontAlgn="auto" hangingPunct="1">
              <a:lnSpc>
                <a:spcPts val="1800"/>
              </a:lnSpc>
              <a:spcBef>
                <a:spcPts val="0"/>
              </a:spcBef>
              <a:spcAft>
                <a:spcPts val="0"/>
              </a:spcAft>
              <a:defRPr/>
            </a:pPr>
            <a:r>
              <a:rPr lang="en-US" b="0" kern="0" dirty="0">
                <a:solidFill>
                  <a:srgbClr val="000000"/>
                </a:solidFill>
                <a:latin typeface="Calibri" panose="020F0502020204030204" pitchFamily="34" charset="0"/>
                <a:cs typeface="Calibri" panose="020F0502020204030204" pitchFamily="34" charset="0"/>
              </a:rPr>
              <a:t>Blood pressure change</a:t>
            </a:r>
          </a:p>
        </p:txBody>
      </p:sp>
      <p:sp>
        <p:nvSpPr>
          <p:cNvPr id="44" name="TextBox 43">
            <a:extLst>
              <a:ext uri="{FF2B5EF4-FFF2-40B4-BE49-F238E27FC236}">
                <a16:creationId xmlns:a16="http://schemas.microsoft.com/office/drawing/2014/main" id="{7E1BC535-8583-8FFC-0917-3F5AD8DE825C}"/>
              </a:ext>
            </a:extLst>
          </p:cNvPr>
          <p:cNvSpPr txBox="1"/>
          <p:nvPr/>
        </p:nvSpPr>
        <p:spPr>
          <a:xfrm flipH="1">
            <a:off x="5420117" y="4662573"/>
            <a:ext cx="3170385" cy="557204"/>
          </a:xfrm>
          <a:prstGeom prst="rect">
            <a:avLst/>
          </a:prstGeom>
          <a:noFill/>
        </p:spPr>
        <p:txBody>
          <a:bodyPr wrap="square" rtlCol="0">
            <a:spAutoFit/>
          </a:bodyPr>
          <a:lstStyle/>
          <a:p>
            <a:pPr defTabSz="457200" eaLnBrk="1" fontAlgn="auto" hangingPunct="1">
              <a:lnSpc>
                <a:spcPts val="1800"/>
              </a:lnSpc>
              <a:spcBef>
                <a:spcPts val="0"/>
              </a:spcBef>
              <a:spcAft>
                <a:spcPts val="0"/>
              </a:spcAft>
              <a:defRPr/>
            </a:pPr>
            <a:r>
              <a:rPr lang="en-US" kern="0" dirty="0">
                <a:solidFill>
                  <a:schemeClr val="bg1"/>
                </a:solidFill>
                <a:latin typeface="Calibri" panose="020F0502020204030204" pitchFamily="34" charset="0"/>
                <a:cs typeface="Calibri" panose="020F0502020204030204" pitchFamily="34" charset="0"/>
              </a:rPr>
              <a:t>Dermatologic</a:t>
            </a:r>
            <a:r>
              <a:rPr lang="en-US" u="sng" kern="0" dirty="0">
                <a:solidFill>
                  <a:srgbClr val="455560"/>
                </a:solidFill>
                <a:latin typeface="Calibri" panose="020F0502020204030204" pitchFamily="34" charset="0"/>
                <a:cs typeface="Calibri" panose="020F0502020204030204" pitchFamily="34" charset="0"/>
              </a:rPr>
              <a:t> </a:t>
            </a:r>
          </a:p>
          <a:p>
            <a:pPr defTabSz="457200" eaLnBrk="1" fontAlgn="auto" hangingPunct="1">
              <a:lnSpc>
                <a:spcPts val="1800"/>
              </a:lnSpc>
              <a:spcBef>
                <a:spcPts val="0"/>
              </a:spcBef>
              <a:spcAft>
                <a:spcPts val="0"/>
              </a:spcAft>
              <a:defRPr/>
            </a:pPr>
            <a:r>
              <a:rPr lang="en-US" b="0" kern="0" dirty="0">
                <a:solidFill>
                  <a:srgbClr val="000000"/>
                </a:solidFill>
                <a:latin typeface="Calibri" panose="020F0502020204030204" pitchFamily="34" charset="0"/>
                <a:cs typeface="Calibri" panose="020F0502020204030204" pitchFamily="34" charset="0"/>
              </a:rPr>
              <a:t>Rash</a:t>
            </a:r>
          </a:p>
        </p:txBody>
      </p:sp>
      <p:sp>
        <p:nvSpPr>
          <p:cNvPr id="45" name="TextBox 44">
            <a:extLst>
              <a:ext uri="{FF2B5EF4-FFF2-40B4-BE49-F238E27FC236}">
                <a16:creationId xmlns:a16="http://schemas.microsoft.com/office/drawing/2014/main" id="{C963367D-4D02-C304-E0EF-1EF390C2DE9E}"/>
              </a:ext>
            </a:extLst>
          </p:cNvPr>
          <p:cNvSpPr txBox="1"/>
          <p:nvPr/>
        </p:nvSpPr>
        <p:spPr bwMode="auto">
          <a:xfrm>
            <a:off x="5420117" y="3317450"/>
            <a:ext cx="2521331" cy="1249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defTabSz="457200" eaLnBrk="1" fontAlgn="auto" hangingPunct="1">
              <a:lnSpc>
                <a:spcPts val="1800"/>
              </a:lnSpc>
              <a:spcBef>
                <a:spcPts val="0"/>
              </a:spcBef>
              <a:spcAft>
                <a:spcPts val="0"/>
              </a:spcAft>
              <a:defRPr/>
            </a:pPr>
            <a:r>
              <a:rPr lang="en-US" dirty="0">
                <a:solidFill>
                  <a:schemeClr val="bg1"/>
                </a:solidFill>
                <a:latin typeface="Calibri" panose="020F0502020204030204" pitchFamily="34" charset="0"/>
              </a:rPr>
              <a:t>Gastrointestinal</a:t>
            </a:r>
          </a:p>
          <a:p>
            <a:pPr defTabSz="457200" eaLnBrk="1" fontAlgn="auto" hangingPunct="1">
              <a:lnSpc>
                <a:spcPts val="1800"/>
              </a:lnSpc>
              <a:spcBef>
                <a:spcPts val="0"/>
              </a:spcBef>
              <a:spcAft>
                <a:spcPts val="0"/>
              </a:spcAft>
              <a:defRPr/>
            </a:pPr>
            <a:r>
              <a:rPr lang="en-US" b="0" dirty="0">
                <a:solidFill>
                  <a:srgbClr val="000000"/>
                </a:solidFill>
                <a:latin typeface="Calibri" panose="020F0502020204030204" pitchFamily="34" charset="0"/>
              </a:rPr>
              <a:t>Abdominal pain/bloating</a:t>
            </a:r>
          </a:p>
          <a:p>
            <a:pPr defTabSz="457200" eaLnBrk="1" fontAlgn="auto" hangingPunct="1">
              <a:lnSpc>
                <a:spcPts val="1800"/>
              </a:lnSpc>
              <a:spcBef>
                <a:spcPts val="0"/>
              </a:spcBef>
              <a:spcAft>
                <a:spcPts val="0"/>
              </a:spcAft>
              <a:defRPr/>
            </a:pPr>
            <a:r>
              <a:rPr lang="en-US" b="0" dirty="0">
                <a:solidFill>
                  <a:srgbClr val="000000"/>
                </a:solidFill>
                <a:latin typeface="Calibri" panose="020F0502020204030204" pitchFamily="34" charset="0"/>
              </a:rPr>
              <a:t>Reflux</a:t>
            </a:r>
          </a:p>
          <a:p>
            <a:pPr defTabSz="457200" eaLnBrk="1" fontAlgn="auto" hangingPunct="1">
              <a:lnSpc>
                <a:spcPts val="1800"/>
              </a:lnSpc>
              <a:spcBef>
                <a:spcPts val="0"/>
              </a:spcBef>
              <a:spcAft>
                <a:spcPts val="0"/>
              </a:spcAft>
              <a:defRPr/>
            </a:pPr>
            <a:r>
              <a:rPr lang="en-US" b="0" dirty="0">
                <a:solidFill>
                  <a:srgbClr val="000000"/>
                </a:solidFill>
                <a:latin typeface="Calibri" panose="020F0502020204030204" pitchFamily="34" charset="0"/>
              </a:rPr>
              <a:t>Diarrhea</a:t>
            </a:r>
          </a:p>
          <a:p>
            <a:pPr defTabSz="457200" eaLnBrk="1" fontAlgn="auto" hangingPunct="1">
              <a:lnSpc>
                <a:spcPts val="1800"/>
              </a:lnSpc>
              <a:spcBef>
                <a:spcPts val="0"/>
              </a:spcBef>
              <a:spcAft>
                <a:spcPts val="0"/>
              </a:spcAft>
              <a:defRPr/>
            </a:pPr>
            <a:r>
              <a:rPr lang="en-US" b="0" dirty="0">
                <a:solidFill>
                  <a:srgbClr val="000000"/>
                </a:solidFill>
                <a:latin typeface="Calibri" panose="020F0502020204030204" pitchFamily="34" charset="0"/>
              </a:rPr>
              <a:t>Nausea/Vomiting</a:t>
            </a:r>
          </a:p>
        </p:txBody>
      </p:sp>
      <p:sp>
        <p:nvSpPr>
          <p:cNvPr id="46" name="TextBox 45">
            <a:extLst>
              <a:ext uri="{FF2B5EF4-FFF2-40B4-BE49-F238E27FC236}">
                <a16:creationId xmlns:a16="http://schemas.microsoft.com/office/drawing/2014/main" id="{CFC9711E-C627-E425-8F02-8B3B6E229BF5}"/>
              </a:ext>
            </a:extLst>
          </p:cNvPr>
          <p:cNvSpPr txBox="1"/>
          <p:nvPr/>
        </p:nvSpPr>
        <p:spPr bwMode="auto">
          <a:xfrm>
            <a:off x="5425402" y="1998937"/>
            <a:ext cx="2778181" cy="1249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457200" eaLnBrk="1" fontAlgn="auto" hangingPunct="1">
              <a:lnSpc>
                <a:spcPts val="1800"/>
              </a:lnSpc>
              <a:spcBef>
                <a:spcPts val="0"/>
              </a:spcBef>
              <a:spcAft>
                <a:spcPts val="0"/>
              </a:spcAft>
              <a:defRPr/>
            </a:pPr>
            <a:r>
              <a:rPr lang="en-US" kern="0" dirty="0">
                <a:solidFill>
                  <a:schemeClr val="bg1"/>
                </a:solidFill>
                <a:latin typeface="Calibri" panose="020F0502020204030204" pitchFamily="34" charset="0"/>
                <a:cs typeface="Calibri" panose="020F0502020204030204" pitchFamily="34" charset="0"/>
              </a:rPr>
              <a:t>Neurologic/Psychologic</a:t>
            </a:r>
          </a:p>
          <a:p>
            <a:pPr defTabSz="457200" eaLnBrk="1" fontAlgn="auto" hangingPunct="1">
              <a:lnSpc>
                <a:spcPts val="1800"/>
              </a:lnSpc>
              <a:spcBef>
                <a:spcPts val="0"/>
              </a:spcBef>
              <a:spcAft>
                <a:spcPts val="0"/>
              </a:spcAft>
              <a:defRPr/>
            </a:pPr>
            <a:r>
              <a:rPr lang="en-US" b="0" kern="0" dirty="0">
                <a:solidFill>
                  <a:srgbClr val="000000"/>
                </a:solidFill>
                <a:latin typeface="Calibri" panose="020F0502020204030204" pitchFamily="34" charset="0"/>
                <a:cs typeface="Calibri" panose="020F0502020204030204" pitchFamily="34" charset="0"/>
              </a:rPr>
              <a:t>Headache</a:t>
            </a:r>
          </a:p>
          <a:p>
            <a:pPr defTabSz="457200" eaLnBrk="1" fontAlgn="auto" hangingPunct="1">
              <a:lnSpc>
                <a:spcPts val="1800"/>
              </a:lnSpc>
              <a:spcBef>
                <a:spcPts val="0"/>
              </a:spcBef>
              <a:spcAft>
                <a:spcPts val="0"/>
              </a:spcAft>
              <a:defRPr/>
            </a:pPr>
            <a:r>
              <a:rPr lang="en-US" b="0" kern="0" dirty="0">
                <a:solidFill>
                  <a:srgbClr val="000000"/>
                </a:solidFill>
                <a:latin typeface="Calibri" panose="020F0502020204030204" pitchFamily="34" charset="0"/>
                <a:cs typeface="Calibri" panose="020F0502020204030204" pitchFamily="34" charset="0"/>
              </a:rPr>
              <a:t>Cognitive issues/brain fog</a:t>
            </a:r>
          </a:p>
          <a:p>
            <a:pPr defTabSz="457200" eaLnBrk="1" fontAlgn="auto" hangingPunct="1">
              <a:lnSpc>
                <a:spcPts val="1800"/>
              </a:lnSpc>
              <a:spcBef>
                <a:spcPts val="0"/>
              </a:spcBef>
              <a:spcAft>
                <a:spcPts val="0"/>
              </a:spcAft>
              <a:defRPr/>
            </a:pPr>
            <a:r>
              <a:rPr lang="en-US" b="0" kern="0" dirty="0">
                <a:solidFill>
                  <a:srgbClr val="000000"/>
                </a:solidFill>
                <a:latin typeface="Calibri" panose="020F0502020204030204" pitchFamily="34" charset="0"/>
                <a:cs typeface="Calibri" panose="020F0502020204030204" pitchFamily="34" charset="0"/>
              </a:rPr>
              <a:t>Anxiety</a:t>
            </a:r>
          </a:p>
          <a:p>
            <a:pPr defTabSz="457200" eaLnBrk="1" fontAlgn="auto" hangingPunct="1">
              <a:lnSpc>
                <a:spcPts val="1800"/>
              </a:lnSpc>
              <a:spcBef>
                <a:spcPts val="0"/>
              </a:spcBef>
              <a:spcAft>
                <a:spcPts val="0"/>
              </a:spcAft>
              <a:defRPr/>
            </a:pPr>
            <a:r>
              <a:rPr lang="en-US" b="0" kern="0" dirty="0">
                <a:solidFill>
                  <a:srgbClr val="000000"/>
                </a:solidFill>
                <a:latin typeface="Calibri" panose="020F0502020204030204" pitchFamily="34" charset="0"/>
                <a:cs typeface="Calibri" panose="020F0502020204030204" pitchFamily="34" charset="0"/>
              </a:rPr>
              <a:t>Depression</a:t>
            </a:r>
            <a:endParaRPr lang="en-US" b="0" dirty="0">
              <a:solidFill>
                <a:srgbClr val="000000"/>
              </a:solidFill>
              <a:latin typeface="Calibri" panose="020F0502020204030204" pitchFamily="34" charset="0"/>
            </a:endParaRPr>
          </a:p>
        </p:txBody>
      </p:sp>
      <p:sp>
        <p:nvSpPr>
          <p:cNvPr id="48" name="Rectangle: Rounded Corners 47">
            <a:extLst>
              <a:ext uri="{FF2B5EF4-FFF2-40B4-BE49-F238E27FC236}">
                <a16:creationId xmlns:a16="http://schemas.microsoft.com/office/drawing/2014/main" id="{4EEEEB33-ADDE-BB82-E823-19B9A9C96033}"/>
              </a:ext>
            </a:extLst>
          </p:cNvPr>
          <p:cNvSpPr/>
          <p:nvPr/>
        </p:nvSpPr>
        <p:spPr bwMode="auto">
          <a:xfrm>
            <a:off x="8453986" y="1603727"/>
            <a:ext cx="3170384" cy="507954"/>
          </a:xfrm>
          <a:prstGeom prst="roundRect">
            <a:avLst/>
          </a:prstGeom>
          <a:solidFill>
            <a:srgbClr val="E1471D"/>
          </a:solidFill>
          <a:ln w="0">
            <a:solidFill>
              <a:schemeClr val="accent3"/>
            </a:solidFill>
            <a:miter lim="800000"/>
            <a:headEnd/>
            <a:tailEnd/>
          </a:ln>
        </p:spPr>
        <p:txBody>
          <a:bodyPr rtlCol="0" anchor="ctr"/>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r>
              <a:rPr kumimoji="0" lang="en-US" sz="1800" i="0" u="none" strike="noStrike" kern="0" cap="none" spc="0" normalizeH="0" baseline="0" noProof="0" dirty="0">
                <a:ln>
                  <a:noFill/>
                </a:ln>
                <a:solidFill>
                  <a:srgbClr val="FFFFFF"/>
                </a:solidFill>
                <a:effectLst/>
                <a:uLnTx/>
                <a:uFillTx/>
                <a:latin typeface="Calibri" panose="020F0502020204030204" pitchFamily="34" charset="0"/>
              </a:rPr>
              <a:t>Common Triggers</a:t>
            </a:r>
          </a:p>
        </p:txBody>
      </p:sp>
      <p:grpSp>
        <p:nvGrpSpPr>
          <p:cNvPr id="50" name="Group 49">
            <a:extLst>
              <a:ext uri="{FF2B5EF4-FFF2-40B4-BE49-F238E27FC236}">
                <a16:creationId xmlns:a16="http://schemas.microsoft.com/office/drawing/2014/main" id="{95FBED12-20EE-0F75-77BE-4599CDADB493}"/>
              </a:ext>
            </a:extLst>
          </p:cNvPr>
          <p:cNvGrpSpPr/>
          <p:nvPr/>
        </p:nvGrpSpPr>
        <p:grpSpPr>
          <a:xfrm>
            <a:off x="3972958" y="3222440"/>
            <a:ext cx="372130" cy="287052"/>
            <a:chOff x="8234583" y="3124968"/>
            <a:chExt cx="372130" cy="287052"/>
          </a:xfrm>
        </p:grpSpPr>
        <p:pic>
          <p:nvPicPr>
            <p:cNvPr id="51" name="Picture 50">
              <a:extLst>
                <a:ext uri="{FF2B5EF4-FFF2-40B4-BE49-F238E27FC236}">
                  <a16:creationId xmlns:a16="http://schemas.microsoft.com/office/drawing/2014/main" id="{7D76217F-AFEB-B311-77D3-E4A3D994C72C}"/>
                </a:ext>
              </a:extLst>
            </p:cNvPr>
            <p:cNvPicPr>
              <a:picLocks noChangeAspect="1"/>
            </p:cNvPicPr>
            <p:nvPr/>
          </p:nvPicPr>
          <p:blipFill rotWithShape="1">
            <a:blip r:embed="rId4">
              <a:extLst>
                <a:ext uri="{28A0092B-C50C-407E-A947-70E740481C1C}">
                  <a14:useLocalDpi xmlns:a14="http://schemas.microsoft.com/office/drawing/2010/main" val="0"/>
                </a:ext>
              </a:extLst>
            </a:blip>
            <a:srcRect l="44071" t="14265" r="35590" b="14332"/>
            <a:stretch/>
          </p:blipFill>
          <p:spPr>
            <a:xfrm>
              <a:off x="8399014" y="3152559"/>
              <a:ext cx="77116" cy="233711"/>
            </a:xfrm>
            <a:prstGeom prst="rect">
              <a:avLst/>
            </a:prstGeom>
          </p:spPr>
        </p:pic>
        <p:pic>
          <p:nvPicPr>
            <p:cNvPr id="52" name="Picture 51">
              <a:extLst>
                <a:ext uri="{FF2B5EF4-FFF2-40B4-BE49-F238E27FC236}">
                  <a16:creationId xmlns:a16="http://schemas.microsoft.com/office/drawing/2014/main" id="{7BF54E4D-8BF8-C714-79C2-3066568C3A7A}"/>
                </a:ext>
              </a:extLst>
            </p:cNvPr>
            <p:cNvPicPr>
              <a:picLocks noChangeAspect="1"/>
            </p:cNvPicPr>
            <p:nvPr/>
          </p:nvPicPr>
          <p:blipFill rotWithShape="1">
            <a:blip r:embed="rId4">
              <a:extLst>
                <a:ext uri="{28A0092B-C50C-407E-A947-70E740481C1C}">
                  <a14:useLocalDpi xmlns:a14="http://schemas.microsoft.com/office/drawing/2010/main" val="0"/>
                </a:ext>
              </a:extLst>
            </a:blip>
            <a:srcRect t="6136" r="56637" b="6751"/>
            <a:stretch/>
          </p:blipFill>
          <p:spPr>
            <a:xfrm>
              <a:off x="8234583" y="3126886"/>
              <a:ext cx="164431" cy="285134"/>
            </a:xfrm>
            <a:prstGeom prst="rect">
              <a:avLst/>
            </a:prstGeom>
          </p:spPr>
        </p:pic>
        <p:pic>
          <p:nvPicPr>
            <p:cNvPr id="53" name="Picture 52">
              <a:extLst>
                <a:ext uri="{FF2B5EF4-FFF2-40B4-BE49-F238E27FC236}">
                  <a16:creationId xmlns:a16="http://schemas.microsoft.com/office/drawing/2014/main" id="{05BDA587-1FA1-0F48-DAFF-422518B3027B}"/>
                </a:ext>
              </a:extLst>
            </p:cNvPr>
            <p:cNvPicPr>
              <a:picLocks noChangeAspect="1"/>
            </p:cNvPicPr>
            <p:nvPr/>
          </p:nvPicPr>
          <p:blipFill rotWithShape="1">
            <a:blip r:embed="rId4">
              <a:extLst>
                <a:ext uri="{28A0092B-C50C-407E-A947-70E740481C1C}">
                  <a14:useLocalDpi xmlns:a14="http://schemas.microsoft.com/office/drawing/2010/main" val="0"/>
                </a:ext>
              </a:extLst>
            </a:blip>
            <a:srcRect l="56329" t="6136" r="-1" b="6751"/>
            <a:stretch/>
          </p:blipFill>
          <p:spPr>
            <a:xfrm>
              <a:off x="8441108" y="3124968"/>
              <a:ext cx="165605" cy="285134"/>
            </a:xfrm>
            <a:prstGeom prst="rect">
              <a:avLst/>
            </a:prstGeom>
          </p:spPr>
        </p:pic>
      </p:grpSp>
      <p:sp>
        <p:nvSpPr>
          <p:cNvPr id="65" name="Content Placeholder 3">
            <a:extLst>
              <a:ext uri="{FF2B5EF4-FFF2-40B4-BE49-F238E27FC236}">
                <a16:creationId xmlns:a16="http://schemas.microsoft.com/office/drawing/2014/main" id="{6C6FB6DC-E4ED-E415-0AA0-3CE95802CBCA}"/>
              </a:ext>
            </a:extLst>
          </p:cNvPr>
          <p:cNvSpPr txBox="1">
            <a:spLocks/>
          </p:cNvSpPr>
          <p:nvPr/>
        </p:nvSpPr>
        <p:spPr bwMode="auto">
          <a:xfrm>
            <a:off x="8400830" y="2207167"/>
            <a:ext cx="3435865" cy="3710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r>
              <a:rPr lang="en-US" sz="2000" b="0" kern="0" dirty="0"/>
              <a:t>Extremes or change in temperature</a:t>
            </a:r>
          </a:p>
          <a:p>
            <a:r>
              <a:rPr lang="en-US" sz="2000" b="0" kern="0" dirty="0"/>
              <a:t>Stress</a:t>
            </a:r>
          </a:p>
          <a:p>
            <a:r>
              <a:rPr lang="en-US" sz="2000" b="0" kern="0" dirty="0"/>
              <a:t>Fatigue</a:t>
            </a:r>
          </a:p>
          <a:p>
            <a:r>
              <a:rPr lang="en-US" sz="2000" b="0" kern="0" dirty="0"/>
              <a:t>Food/beverage</a:t>
            </a:r>
          </a:p>
          <a:p>
            <a:r>
              <a:rPr lang="en-US" sz="2000" b="0" kern="0" dirty="0"/>
              <a:t>Medications</a:t>
            </a:r>
          </a:p>
          <a:p>
            <a:r>
              <a:rPr lang="en-US" sz="2000" b="0" kern="0" dirty="0"/>
              <a:t>Infection</a:t>
            </a:r>
          </a:p>
          <a:p>
            <a:r>
              <a:rPr lang="en-US" sz="2000" b="0" kern="0">
                <a:latin typeface="Calibri"/>
                <a:cs typeface="Calibri"/>
              </a:rPr>
              <a:t>Hymenoptera venom</a:t>
            </a:r>
            <a:endParaRPr lang="en-US" sz="2000" b="0" kern="0" dirty="0">
              <a:cs typeface="Calibri"/>
            </a:endParaRPr>
          </a:p>
        </p:txBody>
      </p:sp>
    </p:spTree>
    <p:extLst>
      <p:ext uri="{BB962C8B-B14F-4D97-AF65-F5344CB8AC3E}">
        <p14:creationId xmlns:p14="http://schemas.microsoft.com/office/powerpoint/2010/main" val="16354564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Adult vs Pediatric Onset Mastocytosis</a:t>
            </a: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2533324085"/>
              </p:ext>
            </p:extLst>
          </p:nvPr>
        </p:nvGraphicFramePr>
        <p:xfrm>
          <a:off x="495300" y="1600200"/>
          <a:ext cx="11255514" cy="3840480"/>
        </p:xfrm>
        <a:graphic>
          <a:graphicData uri="http://schemas.openxmlformats.org/drawingml/2006/table">
            <a:tbl>
              <a:tblPr firstRow="1" bandRow="1">
                <a:tableStyleId>{5C22544A-7EE6-4342-B048-85BDC9FD1C3A}</a:tableStyleId>
              </a:tblPr>
              <a:tblGrid>
                <a:gridCol w="3751838">
                  <a:extLst>
                    <a:ext uri="{9D8B030D-6E8A-4147-A177-3AD203B41FA5}">
                      <a16:colId xmlns:a16="http://schemas.microsoft.com/office/drawing/2014/main" val="20000"/>
                    </a:ext>
                  </a:extLst>
                </a:gridCol>
                <a:gridCol w="3751838">
                  <a:extLst>
                    <a:ext uri="{9D8B030D-6E8A-4147-A177-3AD203B41FA5}">
                      <a16:colId xmlns:a16="http://schemas.microsoft.com/office/drawing/2014/main" val="20001"/>
                    </a:ext>
                  </a:extLst>
                </a:gridCol>
                <a:gridCol w="3751838">
                  <a:extLst>
                    <a:ext uri="{9D8B030D-6E8A-4147-A177-3AD203B41FA5}">
                      <a16:colId xmlns:a16="http://schemas.microsoft.com/office/drawing/2014/main" val="20002"/>
                    </a:ext>
                  </a:extLst>
                </a:gridCol>
              </a:tblGrid>
              <a:tr h="0">
                <a:tc>
                  <a:txBody>
                    <a:bodyPr/>
                    <a:lstStyle/>
                    <a:p>
                      <a:endParaRPr lang="en-US" sz="2000" dirty="0"/>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dirty="0"/>
                        <a:t>Adult</a:t>
                      </a:r>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dirty="0"/>
                        <a:t>Pediatric</a:t>
                      </a:r>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0">
                <a:tc>
                  <a:txBody>
                    <a:bodyPr/>
                    <a:lstStyle/>
                    <a:p>
                      <a:r>
                        <a:rPr lang="en-US" sz="2000" dirty="0">
                          <a:solidFill>
                            <a:srgbClr val="000000"/>
                          </a:solidFill>
                        </a:rPr>
                        <a:t>Most frequent category</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D1"/>
                    </a:solidFill>
                  </a:tcPr>
                </a:tc>
                <a:tc>
                  <a:txBody>
                    <a:bodyPr/>
                    <a:lstStyle/>
                    <a:p>
                      <a:pPr algn="ctr"/>
                      <a:r>
                        <a:rPr lang="en-US" sz="2000" dirty="0">
                          <a:solidFill>
                            <a:srgbClr val="000000"/>
                          </a:solidFill>
                        </a:rPr>
                        <a:t>Indolent systemic mastocytosis</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D1"/>
                    </a:solidFill>
                  </a:tcPr>
                </a:tc>
                <a:tc>
                  <a:txBody>
                    <a:bodyPr/>
                    <a:lstStyle/>
                    <a:p>
                      <a:pPr algn="ctr"/>
                      <a:r>
                        <a:rPr lang="en-US" sz="2000" dirty="0">
                          <a:solidFill>
                            <a:srgbClr val="000000"/>
                          </a:solidFill>
                        </a:rPr>
                        <a:t>Cutaneous mastocytosis</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D1"/>
                    </a:solidFill>
                  </a:tcPr>
                </a:tc>
                <a:extLst>
                  <a:ext uri="{0D108BD9-81ED-4DB2-BD59-A6C34878D82A}">
                    <a16:rowId xmlns:a16="http://schemas.microsoft.com/office/drawing/2014/main" val="10001"/>
                  </a:ext>
                </a:extLst>
              </a:tr>
              <a:tr h="0">
                <a:tc>
                  <a:txBody>
                    <a:bodyPr/>
                    <a:lstStyle/>
                    <a:p>
                      <a:r>
                        <a:rPr lang="en-US" sz="2000" dirty="0">
                          <a:solidFill>
                            <a:srgbClr val="000000"/>
                          </a:solidFill>
                        </a:rPr>
                        <a:t>Course of disease</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2000" dirty="0">
                          <a:solidFill>
                            <a:srgbClr val="000000"/>
                          </a:solidFill>
                        </a:rPr>
                        <a:t>Chronic</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2000" dirty="0">
                          <a:solidFill>
                            <a:srgbClr val="000000"/>
                          </a:solidFill>
                        </a:rPr>
                        <a:t>Usually resolves</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2"/>
                  </a:ext>
                </a:extLst>
              </a:tr>
              <a:tr h="0">
                <a:tc>
                  <a:txBody>
                    <a:bodyPr/>
                    <a:lstStyle/>
                    <a:p>
                      <a:r>
                        <a:rPr lang="en-US" sz="2000" dirty="0">
                          <a:solidFill>
                            <a:srgbClr val="000000"/>
                          </a:solidFill>
                        </a:rPr>
                        <a:t>Anaphylaxis frequency (%)</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D1"/>
                    </a:solidFill>
                  </a:tcPr>
                </a:tc>
                <a:tc>
                  <a:txBody>
                    <a:bodyPr/>
                    <a:lstStyle/>
                    <a:p>
                      <a:pPr algn="ctr"/>
                      <a:r>
                        <a:rPr lang="en-US" sz="2000" dirty="0">
                          <a:solidFill>
                            <a:srgbClr val="000000"/>
                          </a:solidFill>
                        </a:rPr>
                        <a:t>50</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D1"/>
                    </a:solidFill>
                  </a:tcPr>
                </a:tc>
                <a:tc>
                  <a:txBody>
                    <a:bodyPr/>
                    <a:lstStyle/>
                    <a:p>
                      <a:pPr algn="ctr"/>
                      <a:r>
                        <a:rPr lang="en-US" sz="2000" dirty="0">
                          <a:solidFill>
                            <a:srgbClr val="000000"/>
                          </a:solidFill>
                        </a:rPr>
                        <a:t>&lt;10</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D1"/>
                    </a:solidFill>
                  </a:tcPr>
                </a:tc>
                <a:extLst>
                  <a:ext uri="{0D108BD9-81ED-4DB2-BD59-A6C34878D82A}">
                    <a16:rowId xmlns:a16="http://schemas.microsoft.com/office/drawing/2014/main" val="10003"/>
                  </a:ext>
                </a:extLst>
              </a:tr>
              <a:tr h="0">
                <a:tc>
                  <a:txBody>
                    <a:bodyPr/>
                    <a:lstStyle/>
                    <a:p>
                      <a:r>
                        <a:rPr lang="en-US" sz="2000" dirty="0">
                          <a:solidFill>
                            <a:srgbClr val="000000"/>
                          </a:solidFill>
                        </a:rPr>
                        <a:t>Tryptase level (µg/L)</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2000" dirty="0">
                          <a:solidFill>
                            <a:srgbClr val="000000"/>
                          </a:solidFill>
                        </a:rPr>
                        <a:t>&gt;20</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2000" dirty="0">
                          <a:solidFill>
                            <a:srgbClr val="000000"/>
                          </a:solidFill>
                        </a:rPr>
                        <a:t>&lt;20</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4"/>
                  </a:ext>
                </a:extLst>
              </a:tr>
              <a:tr h="0">
                <a:tc>
                  <a:txBody>
                    <a:bodyPr/>
                    <a:lstStyle/>
                    <a:p>
                      <a:r>
                        <a:rPr lang="en-US" sz="2000" dirty="0">
                          <a:solidFill>
                            <a:srgbClr val="000000"/>
                          </a:solidFill>
                        </a:rPr>
                        <a:t>KIT mutation</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D1"/>
                    </a:solidFill>
                  </a:tcPr>
                </a:tc>
                <a:tc>
                  <a:txBody>
                    <a:bodyPr/>
                    <a:lstStyle/>
                    <a:p>
                      <a:pPr algn="ctr"/>
                      <a:r>
                        <a:rPr lang="en-US" sz="2000" dirty="0">
                          <a:solidFill>
                            <a:srgbClr val="000000"/>
                          </a:solidFill>
                        </a:rPr>
                        <a:t>D816V (exon 17) (&gt;80%)</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D1"/>
                    </a:solidFill>
                  </a:tcPr>
                </a:tc>
                <a:tc>
                  <a:txBody>
                    <a:bodyPr/>
                    <a:lstStyle/>
                    <a:p>
                      <a:pPr algn="ctr"/>
                      <a:r>
                        <a:rPr lang="en-US" sz="2000" dirty="0">
                          <a:solidFill>
                            <a:srgbClr val="000000"/>
                          </a:solidFill>
                        </a:rPr>
                        <a:t>Exons 8, 9, 11, 17 (40%), absent</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D1"/>
                    </a:solidFill>
                  </a:tcPr>
                </a:tc>
                <a:extLst>
                  <a:ext uri="{0D108BD9-81ED-4DB2-BD59-A6C34878D82A}">
                    <a16:rowId xmlns:a16="http://schemas.microsoft.com/office/drawing/2014/main" val="10005"/>
                  </a:ext>
                </a:extLst>
              </a:tr>
              <a:tr h="0">
                <a:tc>
                  <a:txBody>
                    <a:bodyPr/>
                    <a:lstStyle/>
                    <a:p>
                      <a:r>
                        <a:rPr lang="en-US" sz="2000" dirty="0">
                          <a:solidFill>
                            <a:srgbClr val="000000"/>
                          </a:solidFill>
                        </a:rPr>
                        <a:t>Morphology of cutaneous lesions</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2000" dirty="0">
                          <a:solidFill>
                            <a:srgbClr val="000000"/>
                          </a:solidFill>
                        </a:rPr>
                        <a:t>Monomorphic</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2000" dirty="0">
                          <a:solidFill>
                            <a:srgbClr val="000000"/>
                          </a:solidFill>
                        </a:rPr>
                        <a:t>Polymorphic</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7"/>
                  </a:ext>
                </a:extLst>
              </a:tr>
              <a:tr h="0">
                <a:tc>
                  <a:txBody>
                    <a:bodyPr/>
                    <a:lstStyle/>
                    <a:p>
                      <a:r>
                        <a:rPr lang="en-US" sz="2000" dirty="0">
                          <a:solidFill>
                            <a:srgbClr val="000000"/>
                          </a:solidFill>
                        </a:rPr>
                        <a:t>Size of lesions</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D1"/>
                    </a:solidFill>
                  </a:tcPr>
                </a:tc>
                <a:tc>
                  <a:txBody>
                    <a:bodyPr/>
                    <a:lstStyle/>
                    <a:p>
                      <a:pPr algn="ctr"/>
                      <a:r>
                        <a:rPr lang="en-US" sz="2000" dirty="0">
                          <a:solidFill>
                            <a:srgbClr val="000000"/>
                          </a:solidFill>
                        </a:rPr>
                        <a:t>Small</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D1"/>
                    </a:solidFill>
                  </a:tcPr>
                </a:tc>
                <a:tc>
                  <a:txBody>
                    <a:bodyPr/>
                    <a:lstStyle/>
                    <a:p>
                      <a:pPr algn="ctr"/>
                      <a:r>
                        <a:rPr lang="en-US" sz="2000" dirty="0">
                          <a:solidFill>
                            <a:srgbClr val="000000"/>
                          </a:solidFill>
                        </a:rPr>
                        <a:t>Variable</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D1"/>
                    </a:solidFill>
                  </a:tcPr>
                </a:tc>
                <a:extLst>
                  <a:ext uri="{0D108BD9-81ED-4DB2-BD59-A6C34878D82A}">
                    <a16:rowId xmlns:a16="http://schemas.microsoft.com/office/drawing/2014/main" val="10008"/>
                  </a:ext>
                </a:extLst>
              </a:tr>
              <a:tr h="0">
                <a:tc>
                  <a:txBody>
                    <a:bodyPr/>
                    <a:lstStyle/>
                    <a:p>
                      <a:r>
                        <a:rPr lang="en-US" sz="2000" dirty="0">
                          <a:solidFill>
                            <a:srgbClr val="000000"/>
                          </a:solidFill>
                        </a:rPr>
                        <a:t>Distribution</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2000" dirty="0">
                          <a:solidFill>
                            <a:srgbClr val="000000"/>
                          </a:solidFill>
                        </a:rPr>
                        <a:t>Thigh, trunk</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2000" dirty="0">
                          <a:solidFill>
                            <a:srgbClr val="000000"/>
                          </a:solidFill>
                        </a:rPr>
                        <a:t>Trunk, head, extremities</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9"/>
                  </a:ext>
                </a:extLst>
              </a:tr>
            </a:tbl>
          </a:graphicData>
        </a:graphic>
      </p:graphicFrame>
      <p:sp>
        <p:nvSpPr>
          <p:cNvPr id="3" name="TextBox 8">
            <a:extLst>
              <a:ext uri="{FF2B5EF4-FFF2-40B4-BE49-F238E27FC236}">
                <a16:creationId xmlns:a16="http://schemas.microsoft.com/office/drawing/2014/main" id="{24F7F531-991D-1B48-9F39-8C1A567FA68F}"/>
              </a:ext>
            </a:extLst>
          </p:cNvPr>
          <p:cNvSpPr txBox="1">
            <a:spLocks noChangeArrowheads="1"/>
          </p:cNvSpPr>
          <p:nvPr/>
        </p:nvSpPr>
        <p:spPr bwMode="auto">
          <a:xfrm>
            <a:off x="391980" y="6375400"/>
            <a:ext cx="34592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E62899"/>
              </a:buClr>
              <a:buSzPct val="135000"/>
              <a:buFont typeface="Times" panose="02020603050405020304" pitchFamily="18" charset="0"/>
              <a:buChar char="•"/>
              <a:defRPr sz="2800">
                <a:solidFill>
                  <a:schemeClr val="tx1"/>
                </a:solidFill>
                <a:latin typeface="Century Gothic" panose="020B0502020202020204" pitchFamily="34" charset="0"/>
                <a:ea typeface="ＭＳ Ｐゴシック" panose="020B0600070205080204" pitchFamily="34" charset="-128"/>
                <a:cs typeface="Century Gothic" panose="020B0502020202020204" pitchFamily="34" charset="0"/>
              </a:defRPr>
            </a:lvl1pPr>
            <a:lvl2pPr marL="742950" indent="-285750">
              <a:spcBef>
                <a:spcPct val="20000"/>
              </a:spcBef>
              <a:buClr>
                <a:srgbClr val="E62899"/>
              </a:buClr>
              <a:buChar char="–"/>
              <a:defRPr sz="2400">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2pPr>
            <a:lvl3pPr marL="1143000" indent="-228600">
              <a:spcBef>
                <a:spcPct val="20000"/>
              </a:spcBef>
              <a:buClr>
                <a:srgbClr val="E62899"/>
              </a:buClr>
              <a:buFont typeface="Times" panose="02020603050405020304" pitchFamily="18" charset="0"/>
              <a:buChar char="•"/>
              <a:defRPr sz="2000">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3pPr>
            <a:lvl4pPr marL="1600200" indent="-228600">
              <a:spcBef>
                <a:spcPct val="20000"/>
              </a:spcBef>
              <a:buClr>
                <a:srgbClr val="E62899"/>
              </a:buClr>
              <a:buChar char="–"/>
              <a:defRPr>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4pPr>
            <a:lvl5pPr marL="2057400" indent="-228600">
              <a:spcBef>
                <a:spcPct val="20000"/>
              </a:spcBef>
              <a:buClr>
                <a:srgbClr val="E62899"/>
              </a:buClr>
              <a:defRPr>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5pPr>
            <a:lvl6pPr marL="2514600" indent="-228600" eaLnBrk="0" fontAlgn="base" hangingPunct="0">
              <a:spcBef>
                <a:spcPct val="20000"/>
              </a:spcBef>
              <a:spcAft>
                <a:spcPct val="0"/>
              </a:spcAft>
              <a:buClr>
                <a:srgbClr val="E62899"/>
              </a:buClr>
              <a:defRPr>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6pPr>
            <a:lvl7pPr marL="2971800" indent="-228600" eaLnBrk="0" fontAlgn="base" hangingPunct="0">
              <a:spcBef>
                <a:spcPct val="20000"/>
              </a:spcBef>
              <a:spcAft>
                <a:spcPct val="0"/>
              </a:spcAft>
              <a:buClr>
                <a:srgbClr val="E62899"/>
              </a:buClr>
              <a:defRPr>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7pPr>
            <a:lvl8pPr marL="3429000" indent="-228600" eaLnBrk="0" fontAlgn="base" hangingPunct="0">
              <a:spcBef>
                <a:spcPct val="20000"/>
              </a:spcBef>
              <a:spcAft>
                <a:spcPct val="0"/>
              </a:spcAft>
              <a:buClr>
                <a:srgbClr val="E62899"/>
              </a:buClr>
              <a:defRPr>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8pPr>
            <a:lvl9pPr marL="3886200" indent="-228600" eaLnBrk="0" fontAlgn="base" hangingPunct="0">
              <a:spcBef>
                <a:spcPct val="20000"/>
              </a:spcBef>
              <a:spcAft>
                <a:spcPct val="0"/>
              </a:spcAft>
              <a:buClr>
                <a:srgbClr val="E62899"/>
              </a:buClr>
              <a:defRPr>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panose="020B0600070205080204" pitchFamily="34" charset="-128"/>
                <a:cs typeface="Calibri" panose="020F0502020204030204" pitchFamily="34" charset="0"/>
              </a:rPr>
              <a:t>Hartmann. J Allergy Clin Immunol. 2016;137:35.</a:t>
            </a:r>
          </a:p>
        </p:txBody>
      </p:sp>
    </p:spTree>
    <p:extLst>
      <p:ext uri="{BB962C8B-B14F-4D97-AF65-F5344CB8AC3E}">
        <p14:creationId xmlns:p14="http://schemas.microsoft.com/office/powerpoint/2010/main" val="2923864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3156CA1-42B5-3234-3F9D-AB074A664E27}"/>
              </a:ext>
            </a:extLst>
          </p:cNvPr>
          <p:cNvSpPr>
            <a:spLocks noChangeArrowheads="1"/>
          </p:cNvSpPr>
          <p:nvPr/>
        </p:nvSpPr>
        <p:spPr bwMode="auto">
          <a:xfrm>
            <a:off x="1890008" y="1387122"/>
            <a:ext cx="2381604" cy="1246011"/>
          </a:xfrm>
          <a:prstGeom prst="rect">
            <a:avLst/>
          </a:prstGeom>
          <a:solidFill>
            <a:schemeClr val="tx1"/>
          </a:solidFill>
          <a:ln w="12700" algn="ctr">
            <a:solidFill>
              <a:schemeClr val="bg1"/>
            </a:solidFill>
            <a:miter lim="800000"/>
            <a:headEnd/>
            <a:tailEnd/>
          </a:ln>
        </p:spPr>
        <p:txBody>
          <a:bodyPr wrap="none" anchor="ct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2200" dirty="0">
                <a:solidFill>
                  <a:schemeClr val="bg1"/>
                </a:solidFill>
                <a:latin typeface="Calibri" panose="020F0502020204030204" pitchFamily="34" charset="0"/>
              </a:rPr>
              <a:t>Image not available</a:t>
            </a:r>
            <a:br>
              <a:rPr lang="en-US" altLang="en-US" sz="2200" dirty="0">
                <a:solidFill>
                  <a:schemeClr val="bg1"/>
                </a:solidFill>
                <a:latin typeface="Calibri" panose="020F0502020204030204" pitchFamily="34" charset="0"/>
              </a:rPr>
            </a:br>
            <a:r>
              <a:rPr lang="en-US" altLang="en-US" sz="2200" dirty="0">
                <a:solidFill>
                  <a:schemeClr val="bg1"/>
                </a:solidFill>
                <a:latin typeface="Calibri" panose="020F0502020204030204" pitchFamily="34" charset="0"/>
              </a:rPr>
              <a:t>for distribution</a:t>
            </a:r>
          </a:p>
        </p:txBody>
      </p:sp>
      <p:sp>
        <p:nvSpPr>
          <p:cNvPr id="128002" name="TextBox 1"/>
          <p:cNvSpPr txBox="1">
            <a:spLocks noChangeArrowheads="1"/>
          </p:cNvSpPr>
          <p:nvPr/>
        </p:nvSpPr>
        <p:spPr bwMode="auto">
          <a:xfrm>
            <a:off x="619711" y="2674599"/>
            <a:ext cx="4388281" cy="1938992"/>
          </a:xfrm>
          <a:prstGeom prst="rect">
            <a:avLst/>
          </a:prstGeom>
          <a:solidFill>
            <a:schemeClr val="accent1"/>
          </a:solidFill>
          <a:ln w="9525">
            <a:solidFill>
              <a:schemeClr val="accent1"/>
            </a:solidFill>
            <a:miter lim="800000"/>
            <a:headEnd/>
            <a:tailEnd/>
          </a:ln>
        </p:spPr>
        <p:txBody>
          <a:bodyPr wrap="square" lIns="91440" tIns="45720" rIns="91440" bIns="45720" anchor="t">
            <a:spAutoFit/>
          </a:bodyPr>
          <a:lstStyle>
            <a:lvl1pPr>
              <a:spcBef>
                <a:spcPct val="20000"/>
              </a:spcBef>
              <a:buClr>
                <a:srgbClr val="E62899"/>
              </a:buClr>
              <a:buSzPct val="135000"/>
              <a:buFont typeface="Times" panose="02020603050405020304" pitchFamily="18" charset="0"/>
              <a:buChar char="•"/>
              <a:defRPr sz="2800">
                <a:solidFill>
                  <a:schemeClr val="tx1"/>
                </a:solidFill>
                <a:latin typeface="Century Gothic" panose="020B0502020202020204" pitchFamily="34" charset="0"/>
                <a:ea typeface="ＭＳ Ｐゴシック" panose="020B0600070205080204" pitchFamily="34" charset="-128"/>
                <a:cs typeface="Century Gothic" panose="020B0502020202020204" pitchFamily="34" charset="0"/>
              </a:defRPr>
            </a:lvl1pPr>
            <a:lvl2pPr marL="742950" indent="-285750">
              <a:spcBef>
                <a:spcPct val="20000"/>
              </a:spcBef>
              <a:buClr>
                <a:srgbClr val="E62899"/>
              </a:buClr>
              <a:buChar char="–"/>
              <a:defRPr sz="2400">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2pPr>
            <a:lvl3pPr marL="1143000" indent="-228600">
              <a:spcBef>
                <a:spcPct val="20000"/>
              </a:spcBef>
              <a:buClr>
                <a:srgbClr val="E62899"/>
              </a:buClr>
              <a:buFont typeface="Times" panose="02020603050405020304" pitchFamily="18" charset="0"/>
              <a:buChar char="•"/>
              <a:defRPr sz="2000">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3pPr>
            <a:lvl4pPr marL="1600200" indent="-228600">
              <a:spcBef>
                <a:spcPct val="20000"/>
              </a:spcBef>
              <a:buClr>
                <a:srgbClr val="E62899"/>
              </a:buClr>
              <a:buChar char="–"/>
              <a:defRPr>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4pPr>
            <a:lvl5pPr marL="2057400" indent="-228600">
              <a:spcBef>
                <a:spcPct val="20000"/>
              </a:spcBef>
              <a:buClr>
                <a:srgbClr val="E62899"/>
              </a:buClr>
              <a:defRPr>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5pPr>
            <a:lvl6pPr marL="2514600" indent="-228600" eaLnBrk="0" fontAlgn="base" hangingPunct="0">
              <a:spcBef>
                <a:spcPct val="20000"/>
              </a:spcBef>
              <a:spcAft>
                <a:spcPct val="0"/>
              </a:spcAft>
              <a:buClr>
                <a:srgbClr val="E62899"/>
              </a:buClr>
              <a:defRPr>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6pPr>
            <a:lvl7pPr marL="2971800" indent="-228600" eaLnBrk="0" fontAlgn="base" hangingPunct="0">
              <a:spcBef>
                <a:spcPct val="20000"/>
              </a:spcBef>
              <a:spcAft>
                <a:spcPct val="0"/>
              </a:spcAft>
              <a:buClr>
                <a:srgbClr val="E62899"/>
              </a:buClr>
              <a:defRPr>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7pPr>
            <a:lvl8pPr marL="3429000" indent="-228600" eaLnBrk="0" fontAlgn="base" hangingPunct="0">
              <a:spcBef>
                <a:spcPct val="20000"/>
              </a:spcBef>
              <a:spcAft>
                <a:spcPct val="0"/>
              </a:spcAft>
              <a:buClr>
                <a:srgbClr val="E62899"/>
              </a:buClr>
              <a:defRPr>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8pPr>
            <a:lvl9pPr marL="3886200" indent="-228600" eaLnBrk="0" fontAlgn="base" hangingPunct="0">
              <a:spcBef>
                <a:spcPct val="20000"/>
              </a:spcBef>
              <a:spcAft>
                <a:spcPct val="0"/>
              </a:spcAft>
              <a:buClr>
                <a:srgbClr val="E62899"/>
              </a:buClr>
              <a:defRPr>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2400" b="0" i="0" u="none" strike="noStrike" kern="1200" cap="none" spc="0" normalizeH="0" baseline="0" noProof="0" dirty="0">
                <a:ln>
                  <a:noFill/>
                </a:ln>
                <a:solidFill>
                  <a:srgbClr val="FFFFFF"/>
                </a:solidFill>
                <a:effectLst/>
                <a:uLnTx/>
                <a:uFillTx/>
                <a:latin typeface="Calibri"/>
                <a:ea typeface="ＭＳ Ｐゴシック" panose="020B0600070205080204" pitchFamily="34" charset="-128"/>
                <a:cs typeface="Calibri" panose="020F0502020204030204" pitchFamily="34" charset="0"/>
              </a:rPr>
              <a:t>Adults with cutaneous mastocytosis lesions</a:t>
            </a:r>
          </a:p>
          <a:p>
            <a:pPr marL="342900" marR="0" lvl="0" indent="-342900" algn="l" defTabSz="914400" rtl="0" eaLnBrk="1" fontAlgn="auto" latinLnBrk="0" hangingPunct="1">
              <a:lnSpc>
                <a:spcPct val="100000"/>
              </a:lnSpc>
              <a:spcBef>
                <a:spcPct val="0"/>
              </a:spcBef>
              <a:spcAft>
                <a:spcPts val="0"/>
              </a:spcAft>
              <a:buClrTx/>
              <a:buSzTx/>
              <a:buFont typeface="Wingdings" pitchFamily="2" charset="2"/>
              <a:buChar char="§"/>
              <a:tabLst/>
              <a:defRPr/>
            </a:pPr>
            <a:r>
              <a:rPr kumimoji="0" lang="en-US" altLang="en-US" sz="2400" b="0" i="0" u="none" strike="noStrike" kern="1200" cap="none" spc="0" normalizeH="0" baseline="0" noProof="0" dirty="0">
                <a:ln>
                  <a:noFill/>
                </a:ln>
                <a:solidFill>
                  <a:srgbClr val="FFFFFF"/>
                </a:solidFill>
                <a:effectLst/>
                <a:uLnTx/>
                <a:uFillTx/>
                <a:latin typeface="Calibri"/>
                <a:ea typeface="ＭＳ Ｐゴシック" panose="020B0600070205080204" pitchFamily="34" charset="-128"/>
                <a:cs typeface="Calibri" panose="020F0502020204030204" pitchFamily="34" charset="0"/>
              </a:rPr>
              <a:t>Urticaria pigmentosa</a:t>
            </a:r>
          </a:p>
          <a:p>
            <a:pPr marL="342900" indent="-342900" eaLnBrk="1" fontAlgn="auto" hangingPunct="1">
              <a:spcBef>
                <a:spcPct val="0"/>
              </a:spcBef>
              <a:spcAft>
                <a:spcPts val="0"/>
              </a:spcAft>
              <a:buClrTx/>
              <a:buSzTx/>
              <a:buFont typeface="Wingdings" pitchFamily="2" charset="2"/>
              <a:buChar char="§"/>
              <a:defRPr/>
            </a:pPr>
            <a:r>
              <a:rPr lang="en-US" altLang="en-US" sz="2400" b="0" dirty="0">
                <a:solidFill>
                  <a:srgbClr val="FFFFFF"/>
                </a:solidFill>
                <a:latin typeface="Calibri"/>
                <a:ea typeface="ＭＳ Ｐゴシック"/>
                <a:cs typeface="Calibri"/>
              </a:rPr>
              <a:t>Monomorphic maculopapular cutaneous </a:t>
            </a:r>
            <a:r>
              <a:rPr lang="en-US" altLang="en-US" sz="2400" b="0" dirty="0" err="1">
                <a:solidFill>
                  <a:srgbClr val="FFFFFF"/>
                </a:solidFill>
                <a:latin typeface="Calibri"/>
                <a:ea typeface="ＭＳ Ｐゴシック"/>
                <a:cs typeface="Calibri"/>
              </a:rPr>
              <a:t>mastocytosis</a:t>
            </a:r>
            <a:endParaRPr lang="en-US" altLang="en-US" sz="2400" b="0" i="0" u="none" strike="noStrike" kern="1200" cap="none" spc="0" normalizeH="0" baseline="0" noProof="0" dirty="0" err="1">
              <a:ln>
                <a:noFill/>
              </a:ln>
              <a:solidFill>
                <a:srgbClr val="FFFFFF"/>
              </a:solidFill>
              <a:effectLst/>
              <a:uLnTx/>
              <a:uFillTx/>
              <a:latin typeface="Calibri"/>
              <a:ea typeface="ＭＳ Ｐゴシック" panose="020B0600070205080204" pitchFamily="34" charset="-128"/>
              <a:cs typeface="Calibri" panose="020F0502020204030204" pitchFamily="34" charset="0"/>
            </a:endParaRPr>
          </a:p>
        </p:txBody>
      </p:sp>
      <p:sp>
        <p:nvSpPr>
          <p:cNvPr id="3" name="Right Arrow 2"/>
          <p:cNvSpPr/>
          <p:nvPr/>
        </p:nvSpPr>
        <p:spPr>
          <a:xfrm>
            <a:off x="5130800" y="2588140"/>
            <a:ext cx="1981200" cy="609600"/>
          </a:xfrm>
          <a:prstGeom prst="rightArrow">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55560"/>
              </a:solidFill>
              <a:effectLst/>
              <a:uLnTx/>
              <a:uFillTx/>
              <a:latin typeface="Calibri"/>
              <a:ea typeface="+mn-ea"/>
              <a:cs typeface="+mn-cs"/>
            </a:endParaRPr>
          </a:p>
        </p:txBody>
      </p:sp>
      <p:sp>
        <p:nvSpPr>
          <p:cNvPr id="128004" name="TextBox 3"/>
          <p:cNvSpPr txBox="1">
            <a:spLocks noChangeArrowheads="1"/>
          </p:cNvSpPr>
          <p:nvPr/>
        </p:nvSpPr>
        <p:spPr bwMode="auto">
          <a:xfrm>
            <a:off x="7264400" y="2247533"/>
            <a:ext cx="4241800" cy="1200329"/>
          </a:xfrm>
          <a:prstGeom prst="rect">
            <a:avLst/>
          </a:prstGeom>
          <a:solidFill>
            <a:schemeClr val="accent3"/>
          </a:solidFill>
          <a:ln w="9525">
            <a:noFill/>
            <a:miter lim="800000"/>
            <a:headEnd/>
            <a:tailEnd/>
          </a:ln>
        </p:spPr>
        <p:txBody>
          <a:bodyPr wrap="square">
            <a:spAutoFit/>
          </a:bodyPr>
          <a:lstStyle>
            <a:lvl1pPr>
              <a:spcBef>
                <a:spcPct val="20000"/>
              </a:spcBef>
              <a:buClr>
                <a:srgbClr val="E62899"/>
              </a:buClr>
              <a:buSzPct val="135000"/>
              <a:buFont typeface="Times" panose="02020603050405020304" pitchFamily="18" charset="0"/>
              <a:buChar char="•"/>
              <a:defRPr sz="2800">
                <a:solidFill>
                  <a:schemeClr val="tx1"/>
                </a:solidFill>
                <a:latin typeface="Century Gothic" panose="020B0502020202020204" pitchFamily="34" charset="0"/>
                <a:ea typeface="ＭＳ Ｐゴシック" panose="020B0600070205080204" pitchFamily="34" charset="-128"/>
                <a:cs typeface="Century Gothic" panose="020B0502020202020204" pitchFamily="34" charset="0"/>
              </a:defRPr>
            </a:lvl1pPr>
            <a:lvl2pPr marL="742950" indent="-285750">
              <a:spcBef>
                <a:spcPct val="20000"/>
              </a:spcBef>
              <a:buClr>
                <a:srgbClr val="E62899"/>
              </a:buClr>
              <a:buChar char="–"/>
              <a:defRPr sz="2400">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2pPr>
            <a:lvl3pPr marL="1143000" indent="-228600">
              <a:spcBef>
                <a:spcPct val="20000"/>
              </a:spcBef>
              <a:buClr>
                <a:srgbClr val="E62899"/>
              </a:buClr>
              <a:buFont typeface="Times" panose="02020603050405020304" pitchFamily="18" charset="0"/>
              <a:buChar char="•"/>
              <a:defRPr sz="2000">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3pPr>
            <a:lvl4pPr marL="1600200" indent="-228600">
              <a:spcBef>
                <a:spcPct val="20000"/>
              </a:spcBef>
              <a:buClr>
                <a:srgbClr val="E62899"/>
              </a:buClr>
              <a:buChar char="–"/>
              <a:defRPr>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4pPr>
            <a:lvl5pPr marL="2057400" indent="-228600">
              <a:spcBef>
                <a:spcPct val="20000"/>
              </a:spcBef>
              <a:buClr>
                <a:srgbClr val="E62899"/>
              </a:buClr>
              <a:defRPr>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5pPr>
            <a:lvl6pPr marL="2514600" indent="-228600" eaLnBrk="0" fontAlgn="base" hangingPunct="0">
              <a:spcBef>
                <a:spcPct val="20000"/>
              </a:spcBef>
              <a:spcAft>
                <a:spcPct val="0"/>
              </a:spcAft>
              <a:buClr>
                <a:srgbClr val="E62899"/>
              </a:buClr>
              <a:defRPr>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6pPr>
            <a:lvl7pPr marL="2971800" indent="-228600" eaLnBrk="0" fontAlgn="base" hangingPunct="0">
              <a:spcBef>
                <a:spcPct val="20000"/>
              </a:spcBef>
              <a:spcAft>
                <a:spcPct val="0"/>
              </a:spcAft>
              <a:buClr>
                <a:srgbClr val="E62899"/>
              </a:buClr>
              <a:defRPr>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7pPr>
            <a:lvl8pPr marL="3429000" indent="-228600" eaLnBrk="0" fontAlgn="base" hangingPunct="0">
              <a:spcBef>
                <a:spcPct val="20000"/>
              </a:spcBef>
              <a:spcAft>
                <a:spcPct val="0"/>
              </a:spcAft>
              <a:buClr>
                <a:srgbClr val="E62899"/>
              </a:buClr>
              <a:defRPr>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8pPr>
            <a:lvl9pPr marL="3886200" indent="-228600" eaLnBrk="0" fontAlgn="base" hangingPunct="0">
              <a:spcBef>
                <a:spcPct val="20000"/>
              </a:spcBef>
              <a:spcAft>
                <a:spcPct val="0"/>
              </a:spcAft>
              <a:buClr>
                <a:srgbClr val="E62899"/>
              </a:buClr>
              <a:defRPr>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2400" b="0" i="0" u="none" strike="noStrike" kern="1200" cap="none" spc="0" normalizeH="0" baseline="0" noProof="0" dirty="0">
                <a:ln>
                  <a:noFill/>
                </a:ln>
                <a:solidFill>
                  <a:srgbClr val="FFFFFF"/>
                </a:solidFill>
                <a:effectLst/>
                <a:uLnTx/>
                <a:uFillTx/>
                <a:latin typeface="Calibri"/>
                <a:ea typeface="ＭＳ Ｐゴシック" panose="020B0600070205080204" pitchFamily="34" charset="-128"/>
                <a:cs typeface="Calibri" panose="020F0502020204030204" pitchFamily="34" charset="0"/>
              </a:rPr>
              <a:t>Systemic mastocytosis</a:t>
            </a:r>
          </a:p>
          <a:p>
            <a:pPr marL="342900" marR="0" lvl="0" indent="-342900" algn="l" defTabSz="914400" rtl="0" eaLnBrk="1" fontAlgn="auto" latinLnBrk="0" hangingPunct="1">
              <a:lnSpc>
                <a:spcPct val="100000"/>
              </a:lnSpc>
              <a:spcBef>
                <a:spcPct val="0"/>
              </a:spcBef>
              <a:spcAft>
                <a:spcPts val="0"/>
              </a:spcAft>
              <a:buClrTx/>
              <a:buSzTx/>
              <a:buFont typeface="Wingdings" pitchFamily="2" charset="2"/>
              <a:buChar char="§"/>
              <a:tabLst/>
              <a:defRPr/>
            </a:pPr>
            <a:r>
              <a:rPr kumimoji="0" lang="en-US" altLang="en-US" sz="2400" b="0" i="0" u="none" strike="noStrike" kern="1200" cap="none" spc="0" normalizeH="0" baseline="0" noProof="0" dirty="0">
                <a:ln>
                  <a:noFill/>
                </a:ln>
                <a:solidFill>
                  <a:srgbClr val="FFFFFF"/>
                </a:solidFill>
                <a:effectLst/>
                <a:uLnTx/>
                <a:uFillTx/>
                <a:latin typeface="Calibri"/>
                <a:ea typeface="ＭＳ Ｐゴシック" panose="020B0600070205080204" pitchFamily="34" charset="-128"/>
                <a:cs typeface="Calibri" panose="020F0502020204030204" pitchFamily="34" charset="0"/>
              </a:rPr>
              <a:t>Most indolent</a:t>
            </a:r>
          </a:p>
          <a:p>
            <a:pPr marL="342900" marR="0" lvl="0" indent="-342900" algn="l" defTabSz="914400" rtl="0" eaLnBrk="1" fontAlgn="auto" latinLnBrk="0" hangingPunct="1">
              <a:lnSpc>
                <a:spcPct val="100000"/>
              </a:lnSpc>
              <a:spcBef>
                <a:spcPct val="0"/>
              </a:spcBef>
              <a:spcAft>
                <a:spcPts val="0"/>
              </a:spcAft>
              <a:buClrTx/>
              <a:buSzTx/>
              <a:buFont typeface="Wingdings" pitchFamily="2" charset="2"/>
              <a:buChar char="§"/>
              <a:tabLst/>
              <a:defRPr/>
            </a:pPr>
            <a:r>
              <a:rPr kumimoji="0" lang="en-US" altLang="en-US" sz="2400" b="0" i="0" u="none" strike="noStrike" kern="1200" cap="none" spc="0" normalizeH="0" baseline="0" noProof="0" dirty="0">
                <a:ln>
                  <a:noFill/>
                </a:ln>
                <a:solidFill>
                  <a:srgbClr val="FFFFFF"/>
                </a:solidFill>
                <a:effectLst/>
                <a:uLnTx/>
                <a:uFillTx/>
                <a:latin typeface="Calibri"/>
                <a:ea typeface="ＭＳ Ｐゴシック" panose="020B0600070205080204" pitchFamily="34" charset="-128"/>
                <a:cs typeface="Calibri" panose="020F0502020204030204" pitchFamily="34" charset="0"/>
              </a:rPr>
              <a:t>Fewer advanced</a:t>
            </a:r>
          </a:p>
        </p:txBody>
      </p:sp>
      <p:sp>
        <p:nvSpPr>
          <p:cNvPr id="8" name="TextBox 7"/>
          <p:cNvSpPr txBox="1"/>
          <p:nvPr/>
        </p:nvSpPr>
        <p:spPr>
          <a:xfrm>
            <a:off x="3416300" y="4703806"/>
            <a:ext cx="5486400" cy="1477328"/>
          </a:xfrm>
          <a:prstGeom prst="rect">
            <a:avLst/>
          </a:prstGeom>
          <a:solidFill>
            <a:schemeClr val="accent4"/>
          </a:solidFill>
        </p:spPr>
        <p:txBody>
          <a:bodyPr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Workup</a:t>
            </a:r>
            <a:r>
              <a:rPr kumimoji="0" lang="en-US" sz="1800" b="1"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rPr>
              <a:t>:</a:t>
            </a:r>
          </a:p>
          <a:p>
            <a:pPr marL="342265" marR="0" lvl="0" indent="-342265" algn="l" defTabSz="914400">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a:ln>
                  <a:noFill/>
                </a:ln>
                <a:solidFill>
                  <a:srgbClr val="FFFFFF"/>
                </a:solidFill>
                <a:effectLst/>
                <a:uLnTx/>
                <a:uFillTx/>
                <a:latin typeface="Calibri"/>
                <a:ea typeface="+mn-ea"/>
                <a:cs typeface="Calibri"/>
              </a:rPr>
              <a:t>Serum tryptase</a:t>
            </a:r>
            <a:endParaRPr lang="en-US" sz="1800" b="0" i="0" u="none" strike="noStrike" kern="1200" cap="none" spc="0" normalizeH="0" baseline="0" noProof="0">
              <a:ln>
                <a:noFill/>
              </a:ln>
              <a:solidFill>
                <a:srgbClr val="FFFFFF"/>
              </a:solidFill>
              <a:effectLst/>
              <a:uLnTx/>
              <a:uFillTx/>
              <a:latin typeface="Calibri"/>
              <a:cs typeface="Calibri"/>
            </a:endParaRPr>
          </a:p>
          <a:p>
            <a:pPr marL="342265" indent="-342265">
              <a:spcBef>
                <a:spcPts val="0"/>
              </a:spcBef>
              <a:spcAft>
                <a:spcPts val="0"/>
              </a:spcAft>
              <a:buFontTx/>
              <a:buAutoNum type="arabicPeriod"/>
              <a:defRPr/>
            </a:pPr>
            <a:r>
              <a:rPr kumimoji="0" lang="en-US" sz="1800" b="0" i="0" u="none" strike="noStrike" kern="1200" cap="none" spc="0" normalizeH="0" baseline="0" noProof="0">
                <a:ln>
                  <a:noFill/>
                </a:ln>
                <a:solidFill>
                  <a:srgbClr val="FFFFFF"/>
                </a:solidFill>
                <a:effectLst/>
                <a:uLnTx/>
                <a:uFillTx/>
                <a:latin typeface="Calibri"/>
                <a:ea typeface="+mn-ea"/>
                <a:cs typeface="Calibri"/>
              </a:rPr>
              <a:t>High sensitivity testing for </a:t>
            </a:r>
            <a:r>
              <a:rPr kumimoji="0" lang="en-US" sz="1800" b="0" i="1" u="none" strike="noStrike" kern="1200" cap="none" spc="0" normalizeH="0" baseline="0" noProof="0">
                <a:ln>
                  <a:noFill/>
                </a:ln>
                <a:solidFill>
                  <a:srgbClr val="FFFFFF"/>
                </a:solidFill>
                <a:effectLst/>
                <a:uLnTx/>
                <a:uFillTx/>
                <a:latin typeface="Calibri"/>
                <a:ea typeface="+mn-ea"/>
                <a:cs typeface="Calibri"/>
              </a:rPr>
              <a:t>KIT </a:t>
            </a:r>
            <a:r>
              <a:rPr kumimoji="0" lang="en-US" sz="1800" b="0" i="0" u="none" strike="noStrike" kern="1200" cap="none" spc="0" normalizeH="0" baseline="0" noProof="0">
                <a:ln>
                  <a:noFill/>
                </a:ln>
                <a:solidFill>
                  <a:srgbClr val="FFFFFF"/>
                </a:solidFill>
                <a:effectLst/>
                <a:uLnTx/>
                <a:uFillTx/>
                <a:latin typeface="Calibri"/>
                <a:ea typeface="+mn-ea"/>
                <a:cs typeface="Calibri"/>
              </a:rPr>
              <a:t>D816V</a:t>
            </a:r>
            <a:endParaRPr lang="en-US" b="0">
              <a:solidFill>
                <a:srgbClr val="FFFFFF"/>
              </a:solidFill>
              <a:latin typeface="Calibri"/>
              <a:cs typeface="Calibri"/>
            </a:endParaRPr>
          </a:p>
          <a:p>
            <a:pPr marL="342265" indent="-342265">
              <a:spcBef>
                <a:spcPts val="0"/>
              </a:spcBef>
              <a:spcAft>
                <a:spcPts val="0"/>
              </a:spcAft>
              <a:buFontTx/>
              <a:buAutoNum type="arabicPeriod"/>
              <a:defRPr/>
            </a:pPr>
            <a:r>
              <a:rPr lang="en-US" b="0">
                <a:solidFill>
                  <a:srgbClr val="FFFFFF"/>
                </a:solidFill>
                <a:latin typeface="Calibri"/>
                <a:cs typeface="Calibri"/>
              </a:rPr>
              <a:t>Skin biopsy</a:t>
            </a:r>
            <a:endParaRPr lang="en-US" sz="1800" b="0" i="0" u="none" strike="noStrike" kern="1200" cap="none" spc="0" normalizeH="0" baseline="0" noProof="0">
              <a:ln>
                <a:noFill/>
              </a:ln>
              <a:solidFill>
                <a:srgbClr val="FFFFFF"/>
              </a:solidFill>
              <a:effectLst/>
              <a:uLnTx/>
              <a:uFillTx/>
              <a:latin typeface="Calibri"/>
              <a:cs typeface="Calibri" panose="020F0502020204030204" pitchFamily="34" charset="0"/>
            </a:endParaRPr>
          </a:p>
          <a:p>
            <a:pPr marL="342265" marR="0" lvl="0" indent="-342265" algn="l" defTabSz="914400">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a:ln>
                  <a:noFill/>
                </a:ln>
                <a:solidFill>
                  <a:srgbClr val="FFFFFF"/>
                </a:solidFill>
                <a:effectLst/>
                <a:uLnTx/>
                <a:uFillTx/>
                <a:latin typeface="Calibri"/>
                <a:ea typeface="+mn-ea"/>
                <a:cs typeface="Calibri"/>
              </a:rPr>
              <a:t>Bone marrow biopsy w/ appropriate ancillary studies</a:t>
            </a:r>
            <a:endParaRPr lang="en-US">
              <a:ea typeface="+mn-ea"/>
              <a:cs typeface="Calibri"/>
            </a:endParaRPr>
          </a:p>
        </p:txBody>
      </p:sp>
      <p:sp>
        <p:nvSpPr>
          <p:cNvPr id="128007" name="TextBox 8"/>
          <p:cNvSpPr txBox="1">
            <a:spLocks noChangeArrowheads="1"/>
          </p:cNvSpPr>
          <p:nvPr/>
        </p:nvSpPr>
        <p:spPr bwMode="auto">
          <a:xfrm>
            <a:off x="396460" y="6368669"/>
            <a:ext cx="9296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E62899"/>
              </a:buClr>
              <a:buSzPct val="135000"/>
              <a:buFont typeface="Times" panose="02020603050405020304" pitchFamily="18" charset="0"/>
              <a:buChar char="•"/>
              <a:defRPr sz="2800">
                <a:solidFill>
                  <a:schemeClr val="tx1"/>
                </a:solidFill>
                <a:latin typeface="Century Gothic" panose="020B0502020202020204" pitchFamily="34" charset="0"/>
                <a:ea typeface="ＭＳ Ｐゴシック" panose="020B0600070205080204" pitchFamily="34" charset="-128"/>
                <a:cs typeface="Century Gothic" panose="020B0502020202020204" pitchFamily="34" charset="0"/>
              </a:defRPr>
            </a:lvl1pPr>
            <a:lvl2pPr marL="742950" indent="-285750">
              <a:spcBef>
                <a:spcPct val="20000"/>
              </a:spcBef>
              <a:buClr>
                <a:srgbClr val="E62899"/>
              </a:buClr>
              <a:buChar char="–"/>
              <a:defRPr sz="2400">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2pPr>
            <a:lvl3pPr marL="1143000" indent="-228600">
              <a:spcBef>
                <a:spcPct val="20000"/>
              </a:spcBef>
              <a:buClr>
                <a:srgbClr val="E62899"/>
              </a:buClr>
              <a:buFont typeface="Times" panose="02020603050405020304" pitchFamily="18" charset="0"/>
              <a:buChar char="•"/>
              <a:defRPr sz="2000">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3pPr>
            <a:lvl4pPr marL="1600200" indent="-228600">
              <a:spcBef>
                <a:spcPct val="20000"/>
              </a:spcBef>
              <a:buClr>
                <a:srgbClr val="E62899"/>
              </a:buClr>
              <a:buChar char="–"/>
              <a:defRPr>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4pPr>
            <a:lvl5pPr marL="2057400" indent="-228600">
              <a:spcBef>
                <a:spcPct val="20000"/>
              </a:spcBef>
              <a:buClr>
                <a:srgbClr val="E62899"/>
              </a:buClr>
              <a:defRPr>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5pPr>
            <a:lvl6pPr marL="2514600" indent="-228600" eaLnBrk="0" fontAlgn="base" hangingPunct="0">
              <a:spcBef>
                <a:spcPct val="20000"/>
              </a:spcBef>
              <a:spcAft>
                <a:spcPct val="0"/>
              </a:spcAft>
              <a:buClr>
                <a:srgbClr val="E62899"/>
              </a:buClr>
              <a:defRPr>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6pPr>
            <a:lvl7pPr marL="2971800" indent="-228600" eaLnBrk="0" fontAlgn="base" hangingPunct="0">
              <a:spcBef>
                <a:spcPct val="20000"/>
              </a:spcBef>
              <a:spcAft>
                <a:spcPct val="0"/>
              </a:spcAft>
              <a:buClr>
                <a:srgbClr val="E62899"/>
              </a:buClr>
              <a:defRPr>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7pPr>
            <a:lvl8pPr marL="3429000" indent="-228600" eaLnBrk="0" fontAlgn="base" hangingPunct="0">
              <a:spcBef>
                <a:spcPct val="20000"/>
              </a:spcBef>
              <a:spcAft>
                <a:spcPct val="0"/>
              </a:spcAft>
              <a:buClr>
                <a:srgbClr val="E62899"/>
              </a:buClr>
              <a:defRPr>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8pPr>
            <a:lvl9pPr marL="3886200" indent="-228600" eaLnBrk="0" fontAlgn="base" hangingPunct="0">
              <a:spcBef>
                <a:spcPct val="20000"/>
              </a:spcBef>
              <a:spcAft>
                <a:spcPct val="0"/>
              </a:spcAft>
              <a:buClr>
                <a:srgbClr val="E62899"/>
              </a:buClr>
              <a:defRPr>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a:ea typeface="ＭＳ Ｐゴシック" panose="020B0600070205080204" pitchFamily="34" charset="-128"/>
              </a:rPr>
              <a:t>Berezowska. Mod Pathol. 2014;27:19. Gotlib</a:t>
            </a:r>
            <a:r>
              <a:rPr lang="en-US" altLang="en-US" sz="1200" b="0" dirty="0">
                <a:solidFill>
                  <a:srgbClr val="455560"/>
                </a:solidFill>
                <a:latin typeface="Calibri"/>
              </a:rPr>
              <a:t>. </a:t>
            </a:r>
            <a:r>
              <a:rPr kumimoji="0" lang="en-US" altLang="en-US" sz="1200" b="0" i="0" u="none" strike="noStrike" kern="1200" cap="none" spc="0" normalizeH="0" baseline="0" noProof="0" dirty="0">
                <a:ln>
                  <a:noFill/>
                </a:ln>
                <a:solidFill>
                  <a:srgbClr val="455560"/>
                </a:solidFill>
                <a:effectLst/>
                <a:uLnTx/>
                <a:uFillTx/>
                <a:latin typeface="Calibri"/>
                <a:ea typeface="ＭＳ Ｐゴシック" panose="020B0600070205080204" pitchFamily="34" charset="-128"/>
              </a:rPr>
              <a:t>J Natl Compr Canc Netw. 2024;22:e240030.  </a:t>
            </a:r>
          </a:p>
        </p:txBody>
      </p:sp>
      <p:sp>
        <p:nvSpPr>
          <p:cNvPr id="128009" name="TextBox 6"/>
          <p:cNvSpPr txBox="1">
            <a:spLocks noChangeArrowheads="1"/>
          </p:cNvSpPr>
          <p:nvPr/>
        </p:nvSpPr>
        <p:spPr bwMode="auto">
          <a:xfrm>
            <a:off x="7264400" y="3660924"/>
            <a:ext cx="4241800" cy="830997"/>
          </a:xfrm>
          <a:prstGeom prst="rect">
            <a:avLst/>
          </a:prstGeom>
          <a:solidFill>
            <a:schemeClr val="accent3"/>
          </a:solidFill>
          <a:ln w="9525">
            <a:noFill/>
            <a:miter lim="800000"/>
            <a:headEnd/>
            <a:tailEnd/>
          </a:ln>
        </p:spPr>
        <p:txBody>
          <a:bodyPr wrap="square">
            <a:spAutoFit/>
          </a:bodyPr>
          <a:lstStyle>
            <a:lvl1pPr>
              <a:spcBef>
                <a:spcPct val="20000"/>
              </a:spcBef>
              <a:buClr>
                <a:srgbClr val="E62899"/>
              </a:buClr>
              <a:buSzPct val="135000"/>
              <a:buFont typeface="Times" panose="02020603050405020304" pitchFamily="18" charset="0"/>
              <a:buChar char="•"/>
              <a:defRPr sz="2800">
                <a:solidFill>
                  <a:schemeClr val="tx1"/>
                </a:solidFill>
                <a:latin typeface="Century Gothic" panose="020B0502020202020204" pitchFamily="34" charset="0"/>
                <a:ea typeface="ＭＳ Ｐゴシック" panose="020B0600070205080204" pitchFamily="34" charset="-128"/>
                <a:cs typeface="Century Gothic" panose="020B0502020202020204" pitchFamily="34" charset="0"/>
              </a:defRPr>
            </a:lvl1pPr>
            <a:lvl2pPr marL="742950" indent="-285750">
              <a:spcBef>
                <a:spcPct val="20000"/>
              </a:spcBef>
              <a:buClr>
                <a:srgbClr val="E62899"/>
              </a:buClr>
              <a:buChar char="–"/>
              <a:defRPr sz="2400">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2pPr>
            <a:lvl3pPr marL="1143000" indent="-228600">
              <a:spcBef>
                <a:spcPct val="20000"/>
              </a:spcBef>
              <a:buClr>
                <a:srgbClr val="E62899"/>
              </a:buClr>
              <a:buFont typeface="Times" panose="02020603050405020304" pitchFamily="18" charset="0"/>
              <a:buChar char="•"/>
              <a:defRPr sz="2000">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3pPr>
            <a:lvl4pPr marL="1600200" indent="-228600">
              <a:spcBef>
                <a:spcPct val="20000"/>
              </a:spcBef>
              <a:buClr>
                <a:srgbClr val="E62899"/>
              </a:buClr>
              <a:buChar char="–"/>
              <a:defRPr>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4pPr>
            <a:lvl5pPr marL="2057400" indent="-228600">
              <a:spcBef>
                <a:spcPct val="20000"/>
              </a:spcBef>
              <a:buClr>
                <a:srgbClr val="E62899"/>
              </a:buClr>
              <a:defRPr>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5pPr>
            <a:lvl6pPr marL="2514600" indent="-228600" eaLnBrk="0" fontAlgn="base" hangingPunct="0">
              <a:spcBef>
                <a:spcPct val="20000"/>
              </a:spcBef>
              <a:spcAft>
                <a:spcPct val="0"/>
              </a:spcAft>
              <a:buClr>
                <a:srgbClr val="E62899"/>
              </a:buClr>
              <a:defRPr>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6pPr>
            <a:lvl7pPr marL="2971800" indent="-228600" eaLnBrk="0" fontAlgn="base" hangingPunct="0">
              <a:spcBef>
                <a:spcPct val="20000"/>
              </a:spcBef>
              <a:spcAft>
                <a:spcPct val="0"/>
              </a:spcAft>
              <a:buClr>
                <a:srgbClr val="E62899"/>
              </a:buClr>
              <a:defRPr>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7pPr>
            <a:lvl8pPr marL="3429000" indent="-228600" eaLnBrk="0" fontAlgn="base" hangingPunct="0">
              <a:spcBef>
                <a:spcPct val="20000"/>
              </a:spcBef>
              <a:spcAft>
                <a:spcPct val="0"/>
              </a:spcAft>
              <a:buClr>
                <a:srgbClr val="E62899"/>
              </a:buClr>
              <a:defRPr>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8pPr>
            <a:lvl9pPr marL="3886200" indent="-228600" eaLnBrk="0" fontAlgn="base" hangingPunct="0">
              <a:spcBef>
                <a:spcPct val="20000"/>
              </a:spcBef>
              <a:spcAft>
                <a:spcPct val="0"/>
              </a:spcAft>
              <a:buClr>
                <a:srgbClr val="E62899"/>
              </a:buClr>
              <a:defRPr>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9pPr>
          </a:lstStyle>
          <a:p>
            <a:pPr marL="342900" marR="0" lvl="0" indent="-342900" algn="l" defTabSz="914400" rtl="0" eaLnBrk="1" fontAlgn="auto" latinLnBrk="0" hangingPunct="1">
              <a:lnSpc>
                <a:spcPct val="100000"/>
              </a:lnSpc>
              <a:spcBef>
                <a:spcPct val="0"/>
              </a:spcBef>
              <a:spcAft>
                <a:spcPts val="0"/>
              </a:spcAft>
              <a:buClrTx/>
              <a:buSzTx/>
              <a:buFont typeface="Wingdings" pitchFamily="2" charset="2"/>
              <a:buChar char="§"/>
              <a:tabLst/>
              <a:defRPr/>
            </a:pPr>
            <a:r>
              <a:rPr kumimoji="0" lang="en-US" altLang="en-US" sz="2400" b="0" i="0" u="none" strike="noStrike" kern="1200" cap="none" spc="0" normalizeH="0" baseline="0" noProof="0" dirty="0">
                <a:ln>
                  <a:noFill/>
                </a:ln>
                <a:solidFill>
                  <a:srgbClr val="FFFFFF"/>
                </a:solidFill>
                <a:effectLst/>
                <a:uLnTx/>
                <a:uFillTx/>
                <a:latin typeface="Calibri"/>
                <a:ea typeface="ＭＳ Ｐゴシック" panose="020B0600070205080204" pitchFamily="34" charset="-128"/>
                <a:cs typeface="Calibri" panose="020F0502020204030204" pitchFamily="34" charset="0"/>
              </a:rPr>
              <a:t>Cutaneous mastocytosis only</a:t>
            </a:r>
          </a:p>
          <a:p>
            <a:pPr marL="342900" marR="0" lvl="0" indent="-342900" algn="l" defTabSz="914400" rtl="0" eaLnBrk="1" fontAlgn="auto" latinLnBrk="0" hangingPunct="1">
              <a:lnSpc>
                <a:spcPct val="100000"/>
              </a:lnSpc>
              <a:spcBef>
                <a:spcPct val="0"/>
              </a:spcBef>
              <a:spcAft>
                <a:spcPts val="0"/>
              </a:spcAft>
              <a:buClrTx/>
              <a:buSzTx/>
              <a:buFont typeface="Wingdings" pitchFamily="2" charset="2"/>
              <a:buChar char="§"/>
              <a:tabLst/>
              <a:defRPr/>
            </a:pPr>
            <a:r>
              <a:rPr kumimoji="0" lang="en-US" altLang="en-US" sz="2400" b="0" i="0" u="none" strike="noStrike" kern="1200" cap="none" spc="0" normalizeH="0" baseline="0" noProof="0" dirty="0">
                <a:ln>
                  <a:noFill/>
                </a:ln>
                <a:solidFill>
                  <a:srgbClr val="FFFFFF"/>
                </a:solidFill>
                <a:effectLst/>
                <a:uLnTx/>
                <a:uFillTx/>
                <a:latin typeface="Calibri"/>
                <a:ea typeface="ＭＳ Ｐゴシック" panose="020B0600070205080204" pitchFamily="34" charset="-128"/>
                <a:cs typeface="Calibri" panose="020F0502020204030204" pitchFamily="34" charset="0"/>
              </a:rPr>
              <a:t>Sampling error</a:t>
            </a:r>
          </a:p>
        </p:txBody>
      </p:sp>
      <p:sp>
        <p:nvSpPr>
          <p:cNvPr id="2" name="Title 1">
            <a:extLst>
              <a:ext uri="{FF2B5EF4-FFF2-40B4-BE49-F238E27FC236}">
                <a16:creationId xmlns:a16="http://schemas.microsoft.com/office/drawing/2014/main" id="{47225085-D1BF-361C-14F4-2E999E57A27C}"/>
              </a:ext>
            </a:extLst>
          </p:cNvPr>
          <p:cNvSpPr>
            <a:spLocks noGrp="1"/>
          </p:cNvSpPr>
          <p:nvPr>
            <p:ph type="title"/>
          </p:nvPr>
        </p:nvSpPr>
        <p:spPr/>
        <p:txBody>
          <a:bodyPr/>
          <a:lstStyle/>
          <a:p>
            <a:r>
              <a:rPr lang="en-US" altLang="en-US" sz="3600" dirty="0">
                <a:solidFill>
                  <a:schemeClr val="bg2"/>
                </a:solidFill>
                <a:latin typeface="+mn-lt"/>
              </a:rPr>
              <a:t>Adult-Onset Mastocytosis</a:t>
            </a:r>
            <a:endParaRPr lang="en-US" dirty="0"/>
          </a:p>
        </p:txBody>
      </p:sp>
      <p:sp>
        <p:nvSpPr>
          <p:cNvPr id="5" name="Right Arrow 2">
            <a:extLst>
              <a:ext uri="{FF2B5EF4-FFF2-40B4-BE49-F238E27FC236}">
                <a16:creationId xmlns:a16="http://schemas.microsoft.com/office/drawing/2014/main" id="{84FE07B8-6D6D-49C6-39D0-484FA979C65A}"/>
              </a:ext>
            </a:extLst>
          </p:cNvPr>
          <p:cNvSpPr/>
          <p:nvPr/>
        </p:nvSpPr>
        <p:spPr>
          <a:xfrm>
            <a:off x="5130800" y="3832517"/>
            <a:ext cx="1981200" cy="156216"/>
          </a:xfrm>
          <a:prstGeom prst="rightArrow">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55560"/>
              </a:solidFill>
              <a:effectLst/>
              <a:uLnTx/>
              <a:uFillTx/>
              <a:latin typeface="Calibri"/>
              <a:ea typeface="+mn-ea"/>
              <a:cs typeface="+mn-cs"/>
            </a:endParaRPr>
          </a:p>
        </p:txBody>
      </p:sp>
    </p:spTree>
    <p:extLst>
      <p:ext uri="{BB962C8B-B14F-4D97-AF65-F5344CB8AC3E}">
        <p14:creationId xmlns:p14="http://schemas.microsoft.com/office/powerpoint/2010/main" val="4283886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EB98DFA-165E-925F-04AC-8B76F4F56784}"/>
              </a:ext>
            </a:extLst>
          </p:cNvPr>
          <p:cNvSpPr>
            <a:spLocks noChangeArrowheads="1"/>
          </p:cNvSpPr>
          <p:nvPr/>
        </p:nvSpPr>
        <p:spPr bwMode="auto">
          <a:xfrm>
            <a:off x="1943421" y="2981495"/>
            <a:ext cx="2635729" cy="2707077"/>
          </a:xfrm>
          <a:prstGeom prst="rect">
            <a:avLst/>
          </a:prstGeom>
          <a:solidFill>
            <a:schemeClr val="tx1"/>
          </a:solidFill>
          <a:ln w="12700" algn="ctr">
            <a:solidFill>
              <a:schemeClr val="bg1"/>
            </a:solidFill>
            <a:miter lim="800000"/>
            <a:headEnd/>
            <a:tailEnd/>
          </a:ln>
        </p:spPr>
        <p:txBody>
          <a:bodyPr wrap="none" anchor="ct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2200" dirty="0">
                <a:solidFill>
                  <a:schemeClr val="bg1"/>
                </a:solidFill>
                <a:latin typeface="Calibri" panose="020F0502020204030204" pitchFamily="34" charset="0"/>
              </a:rPr>
              <a:t>Image not available</a:t>
            </a:r>
            <a:br>
              <a:rPr lang="en-US" altLang="en-US" sz="2200" dirty="0">
                <a:solidFill>
                  <a:schemeClr val="bg1"/>
                </a:solidFill>
                <a:latin typeface="Calibri" panose="020F0502020204030204" pitchFamily="34" charset="0"/>
              </a:rPr>
            </a:br>
            <a:r>
              <a:rPr lang="en-US" altLang="en-US" sz="2200" dirty="0">
                <a:solidFill>
                  <a:schemeClr val="bg1"/>
                </a:solidFill>
                <a:latin typeface="Calibri" panose="020F0502020204030204" pitchFamily="34" charset="0"/>
              </a:rPr>
              <a:t>for distribution</a:t>
            </a:r>
          </a:p>
        </p:txBody>
      </p:sp>
      <p:sp>
        <p:nvSpPr>
          <p:cNvPr id="8" name="Rectangle 7">
            <a:extLst>
              <a:ext uri="{FF2B5EF4-FFF2-40B4-BE49-F238E27FC236}">
                <a16:creationId xmlns:a16="http://schemas.microsoft.com/office/drawing/2014/main" id="{6559FBD5-C9B8-88E4-4310-38094538A92F}"/>
              </a:ext>
            </a:extLst>
          </p:cNvPr>
          <p:cNvSpPr>
            <a:spLocks noChangeArrowheads="1"/>
          </p:cNvSpPr>
          <p:nvPr/>
        </p:nvSpPr>
        <p:spPr bwMode="auto">
          <a:xfrm>
            <a:off x="7551570" y="2982840"/>
            <a:ext cx="2635729" cy="2707077"/>
          </a:xfrm>
          <a:prstGeom prst="rect">
            <a:avLst/>
          </a:prstGeom>
          <a:solidFill>
            <a:schemeClr val="tx1"/>
          </a:solidFill>
          <a:ln w="12700" algn="ctr">
            <a:solidFill>
              <a:schemeClr val="bg1"/>
            </a:solidFill>
            <a:miter lim="800000"/>
            <a:headEnd/>
            <a:tailEnd/>
          </a:ln>
        </p:spPr>
        <p:txBody>
          <a:bodyPr wrap="none" anchor="ct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2200" dirty="0">
                <a:solidFill>
                  <a:schemeClr val="bg1"/>
                </a:solidFill>
                <a:latin typeface="Calibri" panose="020F0502020204030204" pitchFamily="34" charset="0"/>
              </a:rPr>
              <a:t>Image not available</a:t>
            </a:r>
            <a:br>
              <a:rPr lang="en-US" altLang="en-US" sz="2200" dirty="0">
                <a:solidFill>
                  <a:schemeClr val="bg1"/>
                </a:solidFill>
                <a:latin typeface="Calibri" panose="020F0502020204030204" pitchFamily="34" charset="0"/>
              </a:rPr>
            </a:br>
            <a:r>
              <a:rPr lang="en-US" altLang="en-US" sz="2200" dirty="0">
                <a:solidFill>
                  <a:schemeClr val="bg1"/>
                </a:solidFill>
                <a:latin typeface="Calibri" panose="020F0502020204030204" pitchFamily="34" charset="0"/>
              </a:rPr>
              <a:t>for distribution</a:t>
            </a:r>
          </a:p>
        </p:txBody>
      </p:sp>
      <p:sp>
        <p:nvSpPr>
          <p:cNvPr id="2" name="Title 1">
            <a:extLst>
              <a:ext uri="{FF2B5EF4-FFF2-40B4-BE49-F238E27FC236}">
                <a16:creationId xmlns:a16="http://schemas.microsoft.com/office/drawing/2014/main" id="{EFC2FA80-02A1-9F52-F113-75F424857EA8}"/>
              </a:ext>
            </a:extLst>
          </p:cNvPr>
          <p:cNvSpPr>
            <a:spLocks noGrp="1"/>
          </p:cNvSpPr>
          <p:nvPr>
            <p:ph type="title"/>
          </p:nvPr>
        </p:nvSpPr>
        <p:spPr/>
        <p:txBody>
          <a:bodyPr/>
          <a:lstStyle/>
          <a:p>
            <a:r>
              <a:rPr lang="en-US" dirty="0"/>
              <a:t>Skin Lesions of Mastocytosis</a:t>
            </a:r>
          </a:p>
        </p:txBody>
      </p:sp>
      <p:sp>
        <p:nvSpPr>
          <p:cNvPr id="5" name="Content Placeholder 4">
            <a:extLst>
              <a:ext uri="{FF2B5EF4-FFF2-40B4-BE49-F238E27FC236}">
                <a16:creationId xmlns:a16="http://schemas.microsoft.com/office/drawing/2014/main" id="{FB8497B9-876E-9B59-87C9-7D51B79BD411}"/>
              </a:ext>
            </a:extLst>
          </p:cNvPr>
          <p:cNvSpPr>
            <a:spLocks noGrp="1"/>
          </p:cNvSpPr>
          <p:nvPr>
            <p:ph sz="half" idx="1"/>
          </p:nvPr>
        </p:nvSpPr>
        <p:spPr/>
        <p:txBody>
          <a:bodyPr/>
          <a:lstStyle/>
          <a:p>
            <a:r>
              <a:rPr lang="en-US">
                <a:latin typeface="Calibri"/>
                <a:cs typeface="Calibri"/>
              </a:rPr>
              <a:t>Monomorphic small lesions </a:t>
            </a:r>
            <a:r>
              <a:rPr lang="en-US" dirty="0">
                <a:latin typeface="Calibri"/>
                <a:cs typeface="Calibri"/>
              </a:rPr>
              <a:t>typical of indolent systemic mastocytosis (adults)</a:t>
            </a:r>
          </a:p>
        </p:txBody>
      </p:sp>
      <p:sp>
        <p:nvSpPr>
          <p:cNvPr id="6" name="Content Placeholder 5">
            <a:extLst>
              <a:ext uri="{FF2B5EF4-FFF2-40B4-BE49-F238E27FC236}">
                <a16:creationId xmlns:a16="http://schemas.microsoft.com/office/drawing/2014/main" id="{C78D7508-EF06-0D78-AC74-DDDF05200BD7}"/>
              </a:ext>
            </a:extLst>
          </p:cNvPr>
          <p:cNvSpPr>
            <a:spLocks noGrp="1"/>
          </p:cNvSpPr>
          <p:nvPr>
            <p:ph sz="half" idx="2"/>
          </p:nvPr>
        </p:nvSpPr>
        <p:spPr/>
        <p:txBody>
          <a:bodyPr/>
          <a:lstStyle/>
          <a:p>
            <a:r>
              <a:rPr lang="en-US">
                <a:latin typeface="Calibri"/>
                <a:cs typeface="Calibri"/>
              </a:rPr>
              <a:t>Polymorphic lesions typical of cutaneous mastocytosis (pediatric)</a:t>
            </a:r>
            <a:endParaRPr lang="en-US">
              <a:latin typeface="Calibri"/>
            </a:endParaRPr>
          </a:p>
        </p:txBody>
      </p:sp>
      <p:sp>
        <p:nvSpPr>
          <p:cNvPr id="4" name="TextBox 8">
            <a:extLst>
              <a:ext uri="{FF2B5EF4-FFF2-40B4-BE49-F238E27FC236}">
                <a16:creationId xmlns:a16="http://schemas.microsoft.com/office/drawing/2014/main" id="{8018800D-77A4-00EB-8A36-C42F643E127E}"/>
              </a:ext>
            </a:extLst>
          </p:cNvPr>
          <p:cNvSpPr txBox="1">
            <a:spLocks noChangeArrowheads="1"/>
          </p:cNvSpPr>
          <p:nvPr/>
        </p:nvSpPr>
        <p:spPr bwMode="auto">
          <a:xfrm>
            <a:off x="391980" y="6375400"/>
            <a:ext cx="34592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E62899"/>
              </a:buClr>
              <a:buSzPct val="135000"/>
              <a:buFont typeface="Times" panose="02020603050405020304" pitchFamily="18" charset="0"/>
              <a:buChar char="•"/>
              <a:defRPr sz="2800">
                <a:solidFill>
                  <a:schemeClr val="tx1"/>
                </a:solidFill>
                <a:latin typeface="Century Gothic" panose="020B0502020202020204" pitchFamily="34" charset="0"/>
                <a:ea typeface="ＭＳ Ｐゴシック" panose="020B0600070205080204" pitchFamily="34" charset="-128"/>
                <a:cs typeface="Century Gothic" panose="020B0502020202020204" pitchFamily="34" charset="0"/>
              </a:defRPr>
            </a:lvl1pPr>
            <a:lvl2pPr marL="742950" indent="-285750">
              <a:spcBef>
                <a:spcPct val="20000"/>
              </a:spcBef>
              <a:buClr>
                <a:srgbClr val="E62899"/>
              </a:buClr>
              <a:buChar char="–"/>
              <a:defRPr sz="2400">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2pPr>
            <a:lvl3pPr marL="1143000" indent="-228600">
              <a:spcBef>
                <a:spcPct val="20000"/>
              </a:spcBef>
              <a:buClr>
                <a:srgbClr val="E62899"/>
              </a:buClr>
              <a:buFont typeface="Times" panose="02020603050405020304" pitchFamily="18" charset="0"/>
              <a:buChar char="•"/>
              <a:defRPr sz="2000">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3pPr>
            <a:lvl4pPr marL="1600200" indent="-228600">
              <a:spcBef>
                <a:spcPct val="20000"/>
              </a:spcBef>
              <a:buClr>
                <a:srgbClr val="E62899"/>
              </a:buClr>
              <a:buChar char="–"/>
              <a:defRPr>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4pPr>
            <a:lvl5pPr marL="2057400" indent="-228600">
              <a:spcBef>
                <a:spcPct val="20000"/>
              </a:spcBef>
              <a:buClr>
                <a:srgbClr val="E62899"/>
              </a:buClr>
              <a:defRPr>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5pPr>
            <a:lvl6pPr marL="2514600" indent="-228600" eaLnBrk="0" fontAlgn="base" hangingPunct="0">
              <a:spcBef>
                <a:spcPct val="20000"/>
              </a:spcBef>
              <a:spcAft>
                <a:spcPct val="0"/>
              </a:spcAft>
              <a:buClr>
                <a:srgbClr val="E62899"/>
              </a:buClr>
              <a:defRPr>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6pPr>
            <a:lvl7pPr marL="2971800" indent="-228600" eaLnBrk="0" fontAlgn="base" hangingPunct="0">
              <a:spcBef>
                <a:spcPct val="20000"/>
              </a:spcBef>
              <a:spcAft>
                <a:spcPct val="0"/>
              </a:spcAft>
              <a:buClr>
                <a:srgbClr val="E62899"/>
              </a:buClr>
              <a:defRPr>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7pPr>
            <a:lvl8pPr marL="3429000" indent="-228600" eaLnBrk="0" fontAlgn="base" hangingPunct="0">
              <a:spcBef>
                <a:spcPct val="20000"/>
              </a:spcBef>
              <a:spcAft>
                <a:spcPct val="0"/>
              </a:spcAft>
              <a:buClr>
                <a:srgbClr val="E62899"/>
              </a:buClr>
              <a:defRPr>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8pPr>
            <a:lvl9pPr marL="3886200" indent="-228600" eaLnBrk="0" fontAlgn="base" hangingPunct="0">
              <a:spcBef>
                <a:spcPct val="20000"/>
              </a:spcBef>
              <a:spcAft>
                <a:spcPct val="0"/>
              </a:spcAft>
              <a:buClr>
                <a:srgbClr val="E62899"/>
              </a:buClr>
              <a:defRPr>
                <a:solidFill>
                  <a:schemeClr val="tx1"/>
                </a:solidFill>
                <a:latin typeface="Century Gothic" panose="020B0502020202020204" pitchFamily="34" charset="0"/>
                <a:ea typeface="ＭＳ Ｐゴシック" panose="020B0600070205080204" pitchFamily="34" charset="-128"/>
                <a:cs typeface="ＭＳ Ｐゴシック" panose="020B0600070205080204" pitchFamily="34"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panose="020B0600070205080204" pitchFamily="34" charset="-128"/>
                <a:cs typeface="Calibri" panose="020F0502020204030204" pitchFamily="34" charset="0"/>
              </a:rPr>
              <a:t>Hartmann. J Allergy Clin Immunol. 2016;137:35.</a:t>
            </a:r>
          </a:p>
        </p:txBody>
      </p:sp>
    </p:spTree>
    <p:extLst>
      <p:ext uri="{BB962C8B-B14F-4D97-AF65-F5344CB8AC3E}">
        <p14:creationId xmlns:p14="http://schemas.microsoft.com/office/powerpoint/2010/main" val="7152905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Autofit/>
          </a:bodyPr>
          <a:lstStyle/>
          <a:p>
            <a:pPr eaLnBrk="1" hangingPunct="1">
              <a:defRPr/>
            </a:pPr>
            <a:r>
              <a:rPr lang="en-US" i="1">
                <a:latin typeface="+mn-lt"/>
              </a:rPr>
              <a:t>KIT</a:t>
            </a:r>
            <a:r>
              <a:rPr lang="en-US">
                <a:latin typeface="+mn-lt"/>
              </a:rPr>
              <a:t> Mutations in Mast Cell Disease:</a:t>
            </a:r>
            <a:br>
              <a:rPr lang="en-US">
                <a:latin typeface="+mn-lt"/>
              </a:rPr>
            </a:br>
            <a:r>
              <a:rPr lang="en-US">
                <a:latin typeface="+mn-lt"/>
                <a:cs typeface="Calibri Light" panose="020F0302020204030204" pitchFamily="34" charset="0"/>
              </a:rPr>
              <a:t>Implications for TK Inhibitors</a:t>
            </a:r>
          </a:p>
        </p:txBody>
      </p:sp>
      <p:grpSp>
        <p:nvGrpSpPr>
          <p:cNvPr id="11" name="Group 10">
            <a:extLst>
              <a:ext uri="{FF2B5EF4-FFF2-40B4-BE49-F238E27FC236}">
                <a16:creationId xmlns:a16="http://schemas.microsoft.com/office/drawing/2014/main" id="{57DABC88-66A8-CE16-A8A4-41BFD7AEF428}"/>
              </a:ext>
            </a:extLst>
          </p:cNvPr>
          <p:cNvGrpSpPr/>
          <p:nvPr/>
        </p:nvGrpSpPr>
        <p:grpSpPr>
          <a:xfrm>
            <a:off x="2861464" y="1555046"/>
            <a:ext cx="6539689" cy="4911057"/>
            <a:chOff x="2861464" y="1555046"/>
            <a:chExt cx="6539689" cy="4911057"/>
          </a:xfrm>
        </p:grpSpPr>
        <p:grpSp>
          <p:nvGrpSpPr>
            <p:cNvPr id="7230" name="Group 7229">
              <a:extLst>
                <a:ext uri="{FF2B5EF4-FFF2-40B4-BE49-F238E27FC236}">
                  <a16:creationId xmlns:a16="http://schemas.microsoft.com/office/drawing/2014/main" id="{F9FB13F9-6E29-7EF1-DBB8-EA50502B67C2}"/>
                </a:ext>
              </a:extLst>
            </p:cNvPr>
            <p:cNvGrpSpPr/>
            <p:nvPr/>
          </p:nvGrpSpPr>
          <p:grpSpPr>
            <a:xfrm>
              <a:off x="2861464" y="4151928"/>
              <a:ext cx="6074501" cy="559448"/>
              <a:chOff x="4663398" y="2923252"/>
              <a:chExt cx="2914012" cy="342686"/>
            </a:xfrm>
          </p:grpSpPr>
          <p:grpSp>
            <p:nvGrpSpPr>
              <p:cNvPr id="7431" name="Group 7430">
                <a:extLst>
                  <a:ext uri="{FF2B5EF4-FFF2-40B4-BE49-F238E27FC236}">
                    <a16:creationId xmlns:a16="http://schemas.microsoft.com/office/drawing/2014/main" id="{875540E9-F680-D493-20EE-BB7819988B1E}"/>
                  </a:ext>
                </a:extLst>
              </p:cNvPr>
              <p:cNvGrpSpPr/>
              <p:nvPr/>
            </p:nvGrpSpPr>
            <p:grpSpPr>
              <a:xfrm rot="178960">
                <a:off x="7208010" y="3012485"/>
                <a:ext cx="25464" cy="86331"/>
                <a:chOff x="2018143" y="2815794"/>
                <a:chExt cx="21432" cy="72662"/>
              </a:xfrm>
              <a:solidFill>
                <a:schemeClr val="bg2">
                  <a:lumMod val="50000"/>
                  <a:alpha val="64000"/>
                </a:schemeClr>
              </a:solidFill>
              <a:effectLst/>
            </p:grpSpPr>
            <p:cxnSp>
              <p:nvCxnSpPr>
                <p:cNvPr id="7727" name="Straight Connector 7726">
                  <a:extLst>
                    <a:ext uri="{FF2B5EF4-FFF2-40B4-BE49-F238E27FC236}">
                      <a16:creationId xmlns:a16="http://schemas.microsoft.com/office/drawing/2014/main" id="{3A0E0731-FA5D-5037-A7D8-1D47C7401BD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728" name="Straight Connector 7727">
                  <a:extLst>
                    <a:ext uri="{FF2B5EF4-FFF2-40B4-BE49-F238E27FC236}">
                      <a16:creationId xmlns:a16="http://schemas.microsoft.com/office/drawing/2014/main" id="{A62A9CA2-4C3A-9FC5-59DC-46786BA25AC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432" name="Oval 7431">
                <a:extLst>
                  <a:ext uri="{FF2B5EF4-FFF2-40B4-BE49-F238E27FC236}">
                    <a16:creationId xmlns:a16="http://schemas.microsoft.com/office/drawing/2014/main" id="{8F47C4B7-03C3-546D-BE11-87BDE8A50BDB}"/>
                  </a:ext>
                </a:extLst>
              </p:cNvPr>
              <p:cNvSpPr/>
              <p:nvPr/>
            </p:nvSpPr>
            <p:spPr bwMode="auto">
              <a:xfrm rot="178960">
                <a:off x="7193072" y="295476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433" name="Group 7432">
                <a:extLst>
                  <a:ext uri="{FF2B5EF4-FFF2-40B4-BE49-F238E27FC236}">
                    <a16:creationId xmlns:a16="http://schemas.microsoft.com/office/drawing/2014/main" id="{AAB40096-DFBA-E8F5-3D4B-57A8030FF9D3}"/>
                  </a:ext>
                </a:extLst>
              </p:cNvPr>
              <p:cNvGrpSpPr/>
              <p:nvPr/>
            </p:nvGrpSpPr>
            <p:grpSpPr>
              <a:xfrm rot="10978960">
                <a:off x="7208647" y="3107466"/>
                <a:ext cx="25464" cy="86331"/>
                <a:chOff x="2018143" y="2815794"/>
                <a:chExt cx="21432" cy="72662"/>
              </a:xfrm>
              <a:solidFill>
                <a:schemeClr val="bg2">
                  <a:lumMod val="50000"/>
                  <a:alpha val="64000"/>
                </a:schemeClr>
              </a:solidFill>
              <a:effectLst/>
            </p:grpSpPr>
            <p:cxnSp>
              <p:nvCxnSpPr>
                <p:cNvPr id="7725" name="Straight Connector 7724">
                  <a:extLst>
                    <a:ext uri="{FF2B5EF4-FFF2-40B4-BE49-F238E27FC236}">
                      <a16:creationId xmlns:a16="http://schemas.microsoft.com/office/drawing/2014/main" id="{8689B2B6-B8BF-7B45-CFA2-172396CC17C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726" name="Straight Connector 7725">
                  <a:extLst>
                    <a:ext uri="{FF2B5EF4-FFF2-40B4-BE49-F238E27FC236}">
                      <a16:creationId xmlns:a16="http://schemas.microsoft.com/office/drawing/2014/main" id="{2873237A-5C12-A77B-851A-4BC07444702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434" name="Oval 7433">
                <a:extLst>
                  <a:ext uri="{FF2B5EF4-FFF2-40B4-BE49-F238E27FC236}">
                    <a16:creationId xmlns:a16="http://schemas.microsoft.com/office/drawing/2014/main" id="{5E8D8FAE-6750-413C-B899-F70278A19000}"/>
                  </a:ext>
                </a:extLst>
              </p:cNvPr>
              <p:cNvSpPr/>
              <p:nvPr/>
            </p:nvSpPr>
            <p:spPr bwMode="auto">
              <a:xfrm rot="10978960">
                <a:off x="7181148" y="318361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435" name="Group 7434">
                <a:extLst>
                  <a:ext uri="{FF2B5EF4-FFF2-40B4-BE49-F238E27FC236}">
                    <a16:creationId xmlns:a16="http://schemas.microsoft.com/office/drawing/2014/main" id="{E081DA98-7249-3A71-B4A1-9DB7384653AA}"/>
                  </a:ext>
                </a:extLst>
              </p:cNvPr>
              <p:cNvGrpSpPr/>
              <p:nvPr/>
            </p:nvGrpSpPr>
            <p:grpSpPr>
              <a:xfrm rot="178960">
                <a:off x="7286178" y="3016558"/>
                <a:ext cx="25464" cy="86331"/>
                <a:chOff x="2018143" y="2815794"/>
                <a:chExt cx="21432" cy="72662"/>
              </a:xfrm>
              <a:solidFill>
                <a:schemeClr val="bg2">
                  <a:lumMod val="50000"/>
                  <a:alpha val="64000"/>
                </a:schemeClr>
              </a:solidFill>
              <a:effectLst/>
            </p:grpSpPr>
            <p:cxnSp>
              <p:nvCxnSpPr>
                <p:cNvPr id="7723" name="Straight Connector 7722">
                  <a:extLst>
                    <a:ext uri="{FF2B5EF4-FFF2-40B4-BE49-F238E27FC236}">
                      <a16:creationId xmlns:a16="http://schemas.microsoft.com/office/drawing/2014/main" id="{7CB724E6-A712-3469-1677-5AFA32FCD94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724" name="Straight Connector 7723">
                  <a:extLst>
                    <a:ext uri="{FF2B5EF4-FFF2-40B4-BE49-F238E27FC236}">
                      <a16:creationId xmlns:a16="http://schemas.microsoft.com/office/drawing/2014/main" id="{087BB4CE-00B1-66EB-9CC8-AE3CC070AE7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436" name="Oval 7435">
                <a:extLst>
                  <a:ext uri="{FF2B5EF4-FFF2-40B4-BE49-F238E27FC236}">
                    <a16:creationId xmlns:a16="http://schemas.microsoft.com/office/drawing/2014/main" id="{17949DB1-6A88-2B5C-5692-1DC6B5AA1B40}"/>
                  </a:ext>
                </a:extLst>
              </p:cNvPr>
              <p:cNvSpPr/>
              <p:nvPr/>
            </p:nvSpPr>
            <p:spPr bwMode="auto">
              <a:xfrm rot="178960">
                <a:off x="7271239" y="295883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437" name="Group 7436">
                <a:extLst>
                  <a:ext uri="{FF2B5EF4-FFF2-40B4-BE49-F238E27FC236}">
                    <a16:creationId xmlns:a16="http://schemas.microsoft.com/office/drawing/2014/main" id="{B7E0CE04-5ED9-63DD-9732-36027B6604F8}"/>
                  </a:ext>
                </a:extLst>
              </p:cNvPr>
              <p:cNvGrpSpPr/>
              <p:nvPr/>
            </p:nvGrpSpPr>
            <p:grpSpPr>
              <a:xfrm rot="10978960">
                <a:off x="7286814" y="3111539"/>
                <a:ext cx="25464" cy="86331"/>
                <a:chOff x="2018143" y="2815794"/>
                <a:chExt cx="21432" cy="72662"/>
              </a:xfrm>
              <a:solidFill>
                <a:schemeClr val="bg2">
                  <a:lumMod val="50000"/>
                  <a:alpha val="64000"/>
                </a:schemeClr>
              </a:solidFill>
              <a:effectLst/>
            </p:grpSpPr>
            <p:cxnSp>
              <p:nvCxnSpPr>
                <p:cNvPr id="7721" name="Straight Connector 7720">
                  <a:extLst>
                    <a:ext uri="{FF2B5EF4-FFF2-40B4-BE49-F238E27FC236}">
                      <a16:creationId xmlns:a16="http://schemas.microsoft.com/office/drawing/2014/main" id="{3F756C2D-87BD-EBCC-0449-AF4CC76CD58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722" name="Straight Connector 7721">
                  <a:extLst>
                    <a:ext uri="{FF2B5EF4-FFF2-40B4-BE49-F238E27FC236}">
                      <a16:creationId xmlns:a16="http://schemas.microsoft.com/office/drawing/2014/main" id="{19FCAAC7-1DDA-2303-4F03-1FAD58FA5E1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438" name="Oval 7437">
                <a:extLst>
                  <a:ext uri="{FF2B5EF4-FFF2-40B4-BE49-F238E27FC236}">
                    <a16:creationId xmlns:a16="http://schemas.microsoft.com/office/drawing/2014/main" id="{9BE5998F-4D54-6C19-91DE-E12D4708E6D7}"/>
                  </a:ext>
                </a:extLst>
              </p:cNvPr>
              <p:cNvSpPr/>
              <p:nvPr/>
            </p:nvSpPr>
            <p:spPr bwMode="auto">
              <a:xfrm rot="10978960">
                <a:off x="7259315" y="318769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439" name="Group 7438">
                <a:extLst>
                  <a:ext uri="{FF2B5EF4-FFF2-40B4-BE49-F238E27FC236}">
                    <a16:creationId xmlns:a16="http://schemas.microsoft.com/office/drawing/2014/main" id="{1906BB4B-CA1E-5CE5-43B8-85F2D858D834}"/>
                  </a:ext>
                </a:extLst>
              </p:cNvPr>
              <p:cNvGrpSpPr/>
              <p:nvPr/>
            </p:nvGrpSpPr>
            <p:grpSpPr>
              <a:xfrm rot="178960">
                <a:off x="7364346" y="3020631"/>
                <a:ext cx="25464" cy="86331"/>
                <a:chOff x="2018143" y="2815794"/>
                <a:chExt cx="21432" cy="72662"/>
              </a:xfrm>
              <a:solidFill>
                <a:schemeClr val="bg2">
                  <a:lumMod val="50000"/>
                  <a:alpha val="64000"/>
                </a:schemeClr>
              </a:solidFill>
              <a:effectLst/>
            </p:grpSpPr>
            <p:cxnSp>
              <p:nvCxnSpPr>
                <p:cNvPr id="7719" name="Straight Connector 7718">
                  <a:extLst>
                    <a:ext uri="{FF2B5EF4-FFF2-40B4-BE49-F238E27FC236}">
                      <a16:creationId xmlns:a16="http://schemas.microsoft.com/office/drawing/2014/main" id="{0BDD35BE-E8B8-4BA2-D172-CEA1C625B6A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720" name="Straight Connector 7719">
                  <a:extLst>
                    <a:ext uri="{FF2B5EF4-FFF2-40B4-BE49-F238E27FC236}">
                      <a16:creationId xmlns:a16="http://schemas.microsoft.com/office/drawing/2014/main" id="{4302B3AE-8641-A84E-45C9-495C67ED25F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440" name="Oval 7439">
                <a:extLst>
                  <a:ext uri="{FF2B5EF4-FFF2-40B4-BE49-F238E27FC236}">
                    <a16:creationId xmlns:a16="http://schemas.microsoft.com/office/drawing/2014/main" id="{BECD5DAC-5D08-1AED-049D-3F076FECF6D7}"/>
                  </a:ext>
                </a:extLst>
              </p:cNvPr>
              <p:cNvSpPr/>
              <p:nvPr/>
            </p:nvSpPr>
            <p:spPr bwMode="auto">
              <a:xfrm rot="178960">
                <a:off x="7349408" y="296291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441" name="Group 7440">
                <a:extLst>
                  <a:ext uri="{FF2B5EF4-FFF2-40B4-BE49-F238E27FC236}">
                    <a16:creationId xmlns:a16="http://schemas.microsoft.com/office/drawing/2014/main" id="{7A90FAD1-F8EA-2DB1-4D49-5DE653F68001}"/>
                  </a:ext>
                </a:extLst>
              </p:cNvPr>
              <p:cNvGrpSpPr/>
              <p:nvPr/>
            </p:nvGrpSpPr>
            <p:grpSpPr>
              <a:xfrm rot="10978960">
                <a:off x="7364983" y="3115612"/>
                <a:ext cx="25464" cy="86331"/>
                <a:chOff x="2018143" y="2815794"/>
                <a:chExt cx="21432" cy="72662"/>
              </a:xfrm>
              <a:solidFill>
                <a:schemeClr val="bg2">
                  <a:lumMod val="50000"/>
                  <a:alpha val="64000"/>
                </a:schemeClr>
              </a:solidFill>
              <a:effectLst/>
            </p:grpSpPr>
            <p:cxnSp>
              <p:nvCxnSpPr>
                <p:cNvPr id="7717" name="Straight Connector 7716">
                  <a:extLst>
                    <a:ext uri="{FF2B5EF4-FFF2-40B4-BE49-F238E27FC236}">
                      <a16:creationId xmlns:a16="http://schemas.microsoft.com/office/drawing/2014/main" id="{BAFDAB34-0C20-005D-EB0A-E7A100BD178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718" name="Straight Connector 7717">
                  <a:extLst>
                    <a:ext uri="{FF2B5EF4-FFF2-40B4-BE49-F238E27FC236}">
                      <a16:creationId xmlns:a16="http://schemas.microsoft.com/office/drawing/2014/main" id="{C3913FE4-D480-41D6-F209-4C40D7BEE7E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442" name="Oval 7441">
                <a:extLst>
                  <a:ext uri="{FF2B5EF4-FFF2-40B4-BE49-F238E27FC236}">
                    <a16:creationId xmlns:a16="http://schemas.microsoft.com/office/drawing/2014/main" id="{3E3F52A9-22D9-1B68-646B-566E99E50B28}"/>
                  </a:ext>
                </a:extLst>
              </p:cNvPr>
              <p:cNvSpPr/>
              <p:nvPr/>
            </p:nvSpPr>
            <p:spPr bwMode="auto">
              <a:xfrm rot="10978960">
                <a:off x="7337484" y="319176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443" name="Group 7442">
                <a:extLst>
                  <a:ext uri="{FF2B5EF4-FFF2-40B4-BE49-F238E27FC236}">
                    <a16:creationId xmlns:a16="http://schemas.microsoft.com/office/drawing/2014/main" id="{F6289CDA-5338-30D1-0F9A-DFE70950C081}"/>
                  </a:ext>
                </a:extLst>
              </p:cNvPr>
              <p:cNvGrpSpPr/>
              <p:nvPr/>
            </p:nvGrpSpPr>
            <p:grpSpPr>
              <a:xfrm rot="150951">
                <a:off x="7446670" y="3020211"/>
                <a:ext cx="25464" cy="86331"/>
                <a:chOff x="2018143" y="2815794"/>
                <a:chExt cx="21432" cy="72662"/>
              </a:xfrm>
              <a:solidFill>
                <a:schemeClr val="bg2">
                  <a:lumMod val="50000"/>
                  <a:alpha val="64000"/>
                </a:schemeClr>
              </a:solidFill>
              <a:effectLst/>
            </p:grpSpPr>
            <p:cxnSp>
              <p:nvCxnSpPr>
                <p:cNvPr id="7715" name="Straight Connector 7714">
                  <a:extLst>
                    <a:ext uri="{FF2B5EF4-FFF2-40B4-BE49-F238E27FC236}">
                      <a16:creationId xmlns:a16="http://schemas.microsoft.com/office/drawing/2014/main" id="{3ABE1D32-33A4-4DF7-85DD-5C27CE83C70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716" name="Straight Connector 7715">
                  <a:extLst>
                    <a:ext uri="{FF2B5EF4-FFF2-40B4-BE49-F238E27FC236}">
                      <a16:creationId xmlns:a16="http://schemas.microsoft.com/office/drawing/2014/main" id="{07186BF3-B239-3CE0-DA1B-55277A755A2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444" name="Oval 7443">
                <a:extLst>
                  <a:ext uri="{FF2B5EF4-FFF2-40B4-BE49-F238E27FC236}">
                    <a16:creationId xmlns:a16="http://schemas.microsoft.com/office/drawing/2014/main" id="{B07FAFB7-2625-30F2-394D-1694DA6953E6}"/>
                  </a:ext>
                </a:extLst>
              </p:cNvPr>
              <p:cNvSpPr/>
              <p:nvPr/>
            </p:nvSpPr>
            <p:spPr bwMode="auto">
              <a:xfrm rot="150951">
                <a:off x="7431186" y="296244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445" name="Group 7444">
                <a:extLst>
                  <a:ext uri="{FF2B5EF4-FFF2-40B4-BE49-F238E27FC236}">
                    <a16:creationId xmlns:a16="http://schemas.microsoft.com/office/drawing/2014/main" id="{3A11FC46-6472-C4F2-5063-C130F8B54B47}"/>
                  </a:ext>
                </a:extLst>
              </p:cNvPr>
              <p:cNvGrpSpPr/>
              <p:nvPr/>
            </p:nvGrpSpPr>
            <p:grpSpPr>
              <a:xfrm rot="10950951">
                <a:off x="7448080" y="3115185"/>
                <a:ext cx="25464" cy="86331"/>
                <a:chOff x="2018143" y="2815794"/>
                <a:chExt cx="21432" cy="72662"/>
              </a:xfrm>
              <a:solidFill>
                <a:schemeClr val="bg2">
                  <a:lumMod val="50000"/>
                  <a:alpha val="64000"/>
                </a:schemeClr>
              </a:solidFill>
              <a:effectLst/>
            </p:grpSpPr>
            <p:cxnSp>
              <p:nvCxnSpPr>
                <p:cNvPr id="7713" name="Straight Connector 7712">
                  <a:extLst>
                    <a:ext uri="{FF2B5EF4-FFF2-40B4-BE49-F238E27FC236}">
                      <a16:creationId xmlns:a16="http://schemas.microsoft.com/office/drawing/2014/main" id="{AA8AE0F3-B6EC-4975-0FBE-2997977365A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714" name="Straight Connector 7713">
                  <a:extLst>
                    <a:ext uri="{FF2B5EF4-FFF2-40B4-BE49-F238E27FC236}">
                      <a16:creationId xmlns:a16="http://schemas.microsoft.com/office/drawing/2014/main" id="{9B9CAE82-F8DF-15B6-05EC-5A3B87AFD92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446" name="Oval 7445">
                <a:extLst>
                  <a:ext uri="{FF2B5EF4-FFF2-40B4-BE49-F238E27FC236}">
                    <a16:creationId xmlns:a16="http://schemas.microsoft.com/office/drawing/2014/main" id="{5C7B07DE-6E99-D59B-38F8-A7224B243A9B}"/>
                  </a:ext>
                </a:extLst>
              </p:cNvPr>
              <p:cNvSpPr/>
              <p:nvPr/>
            </p:nvSpPr>
            <p:spPr bwMode="auto">
              <a:xfrm rot="10950951">
                <a:off x="7421127" y="319138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447" name="Group 7446">
                <a:extLst>
                  <a:ext uri="{FF2B5EF4-FFF2-40B4-BE49-F238E27FC236}">
                    <a16:creationId xmlns:a16="http://schemas.microsoft.com/office/drawing/2014/main" id="{6F908277-C994-2A3D-7EB2-7D2ECC4E6A39}"/>
                  </a:ext>
                </a:extLst>
              </p:cNvPr>
              <p:cNvGrpSpPr/>
              <p:nvPr/>
            </p:nvGrpSpPr>
            <p:grpSpPr>
              <a:xfrm rot="150951">
                <a:off x="7524993" y="3020821"/>
                <a:ext cx="25464" cy="86331"/>
                <a:chOff x="2018143" y="2815794"/>
                <a:chExt cx="21432" cy="72662"/>
              </a:xfrm>
              <a:solidFill>
                <a:schemeClr val="bg2">
                  <a:lumMod val="50000"/>
                  <a:alpha val="64000"/>
                </a:schemeClr>
              </a:solidFill>
              <a:effectLst/>
            </p:grpSpPr>
            <p:cxnSp>
              <p:nvCxnSpPr>
                <p:cNvPr id="7711" name="Straight Connector 7710">
                  <a:extLst>
                    <a:ext uri="{FF2B5EF4-FFF2-40B4-BE49-F238E27FC236}">
                      <a16:creationId xmlns:a16="http://schemas.microsoft.com/office/drawing/2014/main" id="{2F1EB349-D207-C873-6585-1628D1A15A0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712" name="Straight Connector 7711">
                  <a:extLst>
                    <a:ext uri="{FF2B5EF4-FFF2-40B4-BE49-F238E27FC236}">
                      <a16:creationId xmlns:a16="http://schemas.microsoft.com/office/drawing/2014/main" id="{DB8E54FC-0A26-06F3-692A-4814E77EAA2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448" name="Oval 7447">
                <a:extLst>
                  <a:ext uri="{FF2B5EF4-FFF2-40B4-BE49-F238E27FC236}">
                    <a16:creationId xmlns:a16="http://schemas.microsoft.com/office/drawing/2014/main" id="{80627A48-E9E1-BA88-7824-3482D885FD2E}"/>
                  </a:ext>
                </a:extLst>
              </p:cNvPr>
              <p:cNvSpPr/>
              <p:nvPr/>
            </p:nvSpPr>
            <p:spPr bwMode="auto">
              <a:xfrm rot="150951">
                <a:off x="7509509" y="296305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449" name="Group 7448">
                <a:extLst>
                  <a:ext uri="{FF2B5EF4-FFF2-40B4-BE49-F238E27FC236}">
                    <a16:creationId xmlns:a16="http://schemas.microsoft.com/office/drawing/2014/main" id="{91DDBD63-E089-BAD3-9795-BA92375E3F78}"/>
                  </a:ext>
                </a:extLst>
              </p:cNvPr>
              <p:cNvGrpSpPr/>
              <p:nvPr/>
            </p:nvGrpSpPr>
            <p:grpSpPr>
              <a:xfrm rot="10950951">
                <a:off x="7526402" y="3115795"/>
                <a:ext cx="25464" cy="86331"/>
                <a:chOff x="2018143" y="2815794"/>
                <a:chExt cx="21432" cy="72662"/>
              </a:xfrm>
              <a:solidFill>
                <a:schemeClr val="bg2">
                  <a:lumMod val="50000"/>
                  <a:alpha val="64000"/>
                </a:schemeClr>
              </a:solidFill>
              <a:effectLst/>
            </p:grpSpPr>
            <p:cxnSp>
              <p:nvCxnSpPr>
                <p:cNvPr id="7709" name="Straight Connector 7708">
                  <a:extLst>
                    <a:ext uri="{FF2B5EF4-FFF2-40B4-BE49-F238E27FC236}">
                      <a16:creationId xmlns:a16="http://schemas.microsoft.com/office/drawing/2014/main" id="{AB2F32B4-BBCF-9932-1415-06F4AE78873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710" name="Straight Connector 7709">
                  <a:extLst>
                    <a:ext uri="{FF2B5EF4-FFF2-40B4-BE49-F238E27FC236}">
                      <a16:creationId xmlns:a16="http://schemas.microsoft.com/office/drawing/2014/main" id="{FB6D0EC1-48DB-0309-2FAB-B6BA2D61BA7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450" name="Oval 7449">
                <a:extLst>
                  <a:ext uri="{FF2B5EF4-FFF2-40B4-BE49-F238E27FC236}">
                    <a16:creationId xmlns:a16="http://schemas.microsoft.com/office/drawing/2014/main" id="{434473C2-E141-60E7-140F-4D82A19BA7C7}"/>
                  </a:ext>
                </a:extLst>
              </p:cNvPr>
              <p:cNvSpPr/>
              <p:nvPr/>
            </p:nvSpPr>
            <p:spPr bwMode="auto">
              <a:xfrm rot="10950951">
                <a:off x="7499450" y="319199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451" name="Group 7450">
                <a:extLst>
                  <a:ext uri="{FF2B5EF4-FFF2-40B4-BE49-F238E27FC236}">
                    <a16:creationId xmlns:a16="http://schemas.microsoft.com/office/drawing/2014/main" id="{5C6E623C-A735-DEF0-737B-CA3AB06BAEC7}"/>
                  </a:ext>
                </a:extLst>
              </p:cNvPr>
              <p:cNvGrpSpPr/>
              <p:nvPr/>
            </p:nvGrpSpPr>
            <p:grpSpPr>
              <a:xfrm>
                <a:off x="6074812" y="2923252"/>
                <a:ext cx="1107845" cy="337152"/>
                <a:chOff x="6074812" y="2913117"/>
                <a:chExt cx="1107845" cy="337152"/>
              </a:xfrm>
            </p:grpSpPr>
            <p:grpSp>
              <p:nvGrpSpPr>
                <p:cNvPr id="7597" name="Group 7596">
                  <a:extLst>
                    <a:ext uri="{FF2B5EF4-FFF2-40B4-BE49-F238E27FC236}">
                      <a16:creationId xmlns:a16="http://schemas.microsoft.com/office/drawing/2014/main" id="{91C50FB7-5EE9-D722-0E54-E64AC86A192A}"/>
                    </a:ext>
                  </a:extLst>
                </p:cNvPr>
                <p:cNvGrpSpPr/>
                <p:nvPr/>
              </p:nvGrpSpPr>
              <p:grpSpPr>
                <a:xfrm rot="178960">
                  <a:off x="6191233" y="2970838"/>
                  <a:ext cx="25464" cy="86331"/>
                  <a:chOff x="2018143" y="2815794"/>
                  <a:chExt cx="21432" cy="72662"/>
                </a:xfrm>
                <a:solidFill>
                  <a:schemeClr val="bg2">
                    <a:lumMod val="50000"/>
                    <a:alpha val="64000"/>
                  </a:schemeClr>
                </a:solidFill>
                <a:effectLst/>
              </p:grpSpPr>
              <p:cxnSp>
                <p:nvCxnSpPr>
                  <p:cNvPr id="7707" name="Straight Connector 7706">
                    <a:extLst>
                      <a:ext uri="{FF2B5EF4-FFF2-40B4-BE49-F238E27FC236}">
                        <a16:creationId xmlns:a16="http://schemas.microsoft.com/office/drawing/2014/main" id="{A101ADED-ABB6-8C20-8BB1-8B6658306D9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708" name="Straight Connector 7707">
                    <a:extLst>
                      <a:ext uri="{FF2B5EF4-FFF2-40B4-BE49-F238E27FC236}">
                        <a16:creationId xmlns:a16="http://schemas.microsoft.com/office/drawing/2014/main" id="{B8EBBD0E-A2A3-2A2B-F007-A57DA3621F9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598" name="Oval 7597">
                  <a:extLst>
                    <a:ext uri="{FF2B5EF4-FFF2-40B4-BE49-F238E27FC236}">
                      <a16:creationId xmlns:a16="http://schemas.microsoft.com/office/drawing/2014/main" id="{9A006781-F855-DE38-88D0-93A19E43C787}"/>
                    </a:ext>
                  </a:extLst>
                </p:cNvPr>
                <p:cNvSpPr/>
                <p:nvPr/>
              </p:nvSpPr>
              <p:spPr bwMode="auto">
                <a:xfrm rot="178960">
                  <a:off x="6176295" y="291311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599" name="Group 7598">
                  <a:extLst>
                    <a:ext uri="{FF2B5EF4-FFF2-40B4-BE49-F238E27FC236}">
                      <a16:creationId xmlns:a16="http://schemas.microsoft.com/office/drawing/2014/main" id="{077BC092-6221-68E0-659C-72F4EF38FE1A}"/>
                    </a:ext>
                  </a:extLst>
                </p:cNvPr>
                <p:cNvGrpSpPr/>
                <p:nvPr/>
              </p:nvGrpSpPr>
              <p:grpSpPr>
                <a:xfrm rot="10978960">
                  <a:off x="6191870" y="3065819"/>
                  <a:ext cx="25464" cy="86331"/>
                  <a:chOff x="2018143" y="2815794"/>
                  <a:chExt cx="21432" cy="72662"/>
                </a:xfrm>
                <a:solidFill>
                  <a:schemeClr val="bg2">
                    <a:lumMod val="50000"/>
                    <a:alpha val="64000"/>
                  </a:schemeClr>
                </a:solidFill>
                <a:effectLst/>
              </p:grpSpPr>
              <p:cxnSp>
                <p:nvCxnSpPr>
                  <p:cNvPr id="7705" name="Straight Connector 7704">
                    <a:extLst>
                      <a:ext uri="{FF2B5EF4-FFF2-40B4-BE49-F238E27FC236}">
                        <a16:creationId xmlns:a16="http://schemas.microsoft.com/office/drawing/2014/main" id="{218FE5C3-91DC-B06C-4512-4E40A1A8458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706" name="Straight Connector 7705">
                    <a:extLst>
                      <a:ext uri="{FF2B5EF4-FFF2-40B4-BE49-F238E27FC236}">
                        <a16:creationId xmlns:a16="http://schemas.microsoft.com/office/drawing/2014/main" id="{4A90E32A-5FAB-EE42-0AE5-91B7AEB351E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600" name="Oval 7599">
                  <a:extLst>
                    <a:ext uri="{FF2B5EF4-FFF2-40B4-BE49-F238E27FC236}">
                      <a16:creationId xmlns:a16="http://schemas.microsoft.com/office/drawing/2014/main" id="{FBA0944F-580B-000C-FDB3-FA083B1E21CD}"/>
                    </a:ext>
                  </a:extLst>
                </p:cNvPr>
                <p:cNvSpPr/>
                <p:nvPr/>
              </p:nvSpPr>
              <p:spPr bwMode="auto">
                <a:xfrm rot="10978960">
                  <a:off x="6164371" y="314197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601" name="Group 7600">
                  <a:extLst>
                    <a:ext uri="{FF2B5EF4-FFF2-40B4-BE49-F238E27FC236}">
                      <a16:creationId xmlns:a16="http://schemas.microsoft.com/office/drawing/2014/main" id="{0FB32C28-3F3C-2F15-66EC-570F47317AC5}"/>
                    </a:ext>
                  </a:extLst>
                </p:cNvPr>
                <p:cNvGrpSpPr/>
                <p:nvPr/>
              </p:nvGrpSpPr>
              <p:grpSpPr>
                <a:xfrm rot="178960">
                  <a:off x="6269548" y="2972087"/>
                  <a:ext cx="25464" cy="86331"/>
                  <a:chOff x="2018143" y="2815794"/>
                  <a:chExt cx="21432" cy="72662"/>
                </a:xfrm>
                <a:solidFill>
                  <a:schemeClr val="bg2">
                    <a:lumMod val="50000"/>
                    <a:alpha val="64000"/>
                  </a:schemeClr>
                </a:solidFill>
                <a:effectLst/>
              </p:grpSpPr>
              <p:cxnSp>
                <p:nvCxnSpPr>
                  <p:cNvPr id="7703" name="Straight Connector 7702">
                    <a:extLst>
                      <a:ext uri="{FF2B5EF4-FFF2-40B4-BE49-F238E27FC236}">
                        <a16:creationId xmlns:a16="http://schemas.microsoft.com/office/drawing/2014/main" id="{2CC7BCEB-00F6-ACCD-FAE1-5834D7421F7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704" name="Straight Connector 7703">
                    <a:extLst>
                      <a:ext uri="{FF2B5EF4-FFF2-40B4-BE49-F238E27FC236}">
                        <a16:creationId xmlns:a16="http://schemas.microsoft.com/office/drawing/2014/main" id="{87206DA6-D734-0BD9-9DB7-6186B58E9C9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602" name="Oval 7601">
                  <a:extLst>
                    <a:ext uri="{FF2B5EF4-FFF2-40B4-BE49-F238E27FC236}">
                      <a16:creationId xmlns:a16="http://schemas.microsoft.com/office/drawing/2014/main" id="{266E1AFC-E918-5DF2-41E6-7E89E43754C3}"/>
                    </a:ext>
                  </a:extLst>
                </p:cNvPr>
                <p:cNvSpPr/>
                <p:nvPr/>
              </p:nvSpPr>
              <p:spPr bwMode="auto">
                <a:xfrm rot="178960">
                  <a:off x="6254610" y="291436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603" name="Group 7602">
                  <a:extLst>
                    <a:ext uri="{FF2B5EF4-FFF2-40B4-BE49-F238E27FC236}">
                      <a16:creationId xmlns:a16="http://schemas.microsoft.com/office/drawing/2014/main" id="{12B83003-04C8-BDBA-4BA0-3E56D4A15635}"/>
                    </a:ext>
                  </a:extLst>
                </p:cNvPr>
                <p:cNvGrpSpPr/>
                <p:nvPr/>
              </p:nvGrpSpPr>
              <p:grpSpPr>
                <a:xfrm rot="10978960">
                  <a:off x="6270185" y="3067068"/>
                  <a:ext cx="25464" cy="86331"/>
                  <a:chOff x="2018143" y="2815794"/>
                  <a:chExt cx="21432" cy="72662"/>
                </a:xfrm>
                <a:solidFill>
                  <a:schemeClr val="bg2">
                    <a:lumMod val="50000"/>
                    <a:alpha val="64000"/>
                  </a:schemeClr>
                </a:solidFill>
                <a:effectLst/>
              </p:grpSpPr>
              <p:cxnSp>
                <p:nvCxnSpPr>
                  <p:cNvPr id="7701" name="Straight Connector 7700">
                    <a:extLst>
                      <a:ext uri="{FF2B5EF4-FFF2-40B4-BE49-F238E27FC236}">
                        <a16:creationId xmlns:a16="http://schemas.microsoft.com/office/drawing/2014/main" id="{53A19F8F-9463-112C-5BDC-402A92692A5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702" name="Straight Connector 7701">
                    <a:extLst>
                      <a:ext uri="{FF2B5EF4-FFF2-40B4-BE49-F238E27FC236}">
                        <a16:creationId xmlns:a16="http://schemas.microsoft.com/office/drawing/2014/main" id="{1247569B-0941-7F73-6078-4ACA4DE0E1C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604" name="Oval 7603">
                  <a:extLst>
                    <a:ext uri="{FF2B5EF4-FFF2-40B4-BE49-F238E27FC236}">
                      <a16:creationId xmlns:a16="http://schemas.microsoft.com/office/drawing/2014/main" id="{A751E65A-229D-F305-438C-1187717BF777}"/>
                    </a:ext>
                  </a:extLst>
                </p:cNvPr>
                <p:cNvSpPr/>
                <p:nvPr/>
              </p:nvSpPr>
              <p:spPr bwMode="auto">
                <a:xfrm rot="10978960">
                  <a:off x="6242686" y="314321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605" name="Group 7604">
                  <a:extLst>
                    <a:ext uri="{FF2B5EF4-FFF2-40B4-BE49-F238E27FC236}">
                      <a16:creationId xmlns:a16="http://schemas.microsoft.com/office/drawing/2014/main" id="{E2B3BACC-3FF7-A80F-795D-5FB67B470973}"/>
                    </a:ext>
                  </a:extLst>
                </p:cNvPr>
                <p:cNvGrpSpPr/>
                <p:nvPr/>
              </p:nvGrpSpPr>
              <p:grpSpPr>
                <a:xfrm rot="178960">
                  <a:off x="6347716" y="2976159"/>
                  <a:ext cx="25464" cy="86331"/>
                  <a:chOff x="2018143" y="2815794"/>
                  <a:chExt cx="21432" cy="72662"/>
                </a:xfrm>
                <a:solidFill>
                  <a:schemeClr val="bg2">
                    <a:lumMod val="50000"/>
                    <a:alpha val="64000"/>
                  </a:schemeClr>
                </a:solidFill>
                <a:effectLst/>
              </p:grpSpPr>
              <p:cxnSp>
                <p:nvCxnSpPr>
                  <p:cNvPr id="7699" name="Straight Connector 7698">
                    <a:extLst>
                      <a:ext uri="{FF2B5EF4-FFF2-40B4-BE49-F238E27FC236}">
                        <a16:creationId xmlns:a16="http://schemas.microsoft.com/office/drawing/2014/main" id="{BAB99FEE-0A87-3355-5954-4320569019D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700" name="Straight Connector 7699">
                    <a:extLst>
                      <a:ext uri="{FF2B5EF4-FFF2-40B4-BE49-F238E27FC236}">
                        <a16:creationId xmlns:a16="http://schemas.microsoft.com/office/drawing/2014/main" id="{5D1057E7-3996-6827-C5CE-FF1E6C1A85A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606" name="Oval 7605">
                  <a:extLst>
                    <a:ext uri="{FF2B5EF4-FFF2-40B4-BE49-F238E27FC236}">
                      <a16:creationId xmlns:a16="http://schemas.microsoft.com/office/drawing/2014/main" id="{15C6A6D9-8B96-0FCC-B4F6-0FB48D1B01A1}"/>
                    </a:ext>
                  </a:extLst>
                </p:cNvPr>
                <p:cNvSpPr/>
                <p:nvPr/>
              </p:nvSpPr>
              <p:spPr bwMode="auto">
                <a:xfrm rot="178960">
                  <a:off x="6332778" y="291843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607" name="Group 7606">
                  <a:extLst>
                    <a:ext uri="{FF2B5EF4-FFF2-40B4-BE49-F238E27FC236}">
                      <a16:creationId xmlns:a16="http://schemas.microsoft.com/office/drawing/2014/main" id="{D8E67827-5053-8771-A3A5-FF164BC478B5}"/>
                    </a:ext>
                  </a:extLst>
                </p:cNvPr>
                <p:cNvGrpSpPr/>
                <p:nvPr/>
              </p:nvGrpSpPr>
              <p:grpSpPr>
                <a:xfrm rot="10978960">
                  <a:off x="6348353" y="3071141"/>
                  <a:ext cx="25464" cy="86331"/>
                  <a:chOff x="2018143" y="2815794"/>
                  <a:chExt cx="21432" cy="72662"/>
                </a:xfrm>
                <a:solidFill>
                  <a:schemeClr val="bg2">
                    <a:lumMod val="50000"/>
                    <a:alpha val="64000"/>
                  </a:schemeClr>
                </a:solidFill>
                <a:effectLst/>
              </p:grpSpPr>
              <p:cxnSp>
                <p:nvCxnSpPr>
                  <p:cNvPr id="7697" name="Straight Connector 7696">
                    <a:extLst>
                      <a:ext uri="{FF2B5EF4-FFF2-40B4-BE49-F238E27FC236}">
                        <a16:creationId xmlns:a16="http://schemas.microsoft.com/office/drawing/2014/main" id="{A08AB0A2-759C-8B26-721F-73C99A69520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698" name="Straight Connector 7697">
                    <a:extLst>
                      <a:ext uri="{FF2B5EF4-FFF2-40B4-BE49-F238E27FC236}">
                        <a16:creationId xmlns:a16="http://schemas.microsoft.com/office/drawing/2014/main" id="{DFB5674F-848B-76DF-A22F-804932C1DCB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608" name="Oval 7607">
                  <a:extLst>
                    <a:ext uri="{FF2B5EF4-FFF2-40B4-BE49-F238E27FC236}">
                      <a16:creationId xmlns:a16="http://schemas.microsoft.com/office/drawing/2014/main" id="{E096B4B5-FE1A-F9DA-41BD-66CACD0290F5}"/>
                    </a:ext>
                  </a:extLst>
                </p:cNvPr>
                <p:cNvSpPr/>
                <p:nvPr/>
              </p:nvSpPr>
              <p:spPr bwMode="auto">
                <a:xfrm rot="10978960">
                  <a:off x="6320854" y="314729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609" name="Group 7608">
                  <a:extLst>
                    <a:ext uri="{FF2B5EF4-FFF2-40B4-BE49-F238E27FC236}">
                      <a16:creationId xmlns:a16="http://schemas.microsoft.com/office/drawing/2014/main" id="{FFC9B117-71CB-E523-DF7E-F556C54E0061}"/>
                    </a:ext>
                  </a:extLst>
                </p:cNvPr>
                <p:cNvGrpSpPr/>
                <p:nvPr/>
              </p:nvGrpSpPr>
              <p:grpSpPr>
                <a:xfrm rot="178960">
                  <a:off x="6425884" y="2980232"/>
                  <a:ext cx="25464" cy="86331"/>
                  <a:chOff x="2018143" y="2815794"/>
                  <a:chExt cx="21432" cy="72662"/>
                </a:xfrm>
                <a:solidFill>
                  <a:schemeClr val="bg2">
                    <a:lumMod val="50000"/>
                    <a:alpha val="64000"/>
                  </a:schemeClr>
                </a:solidFill>
                <a:effectLst/>
              </p:grpSpPr>
              <p:cxnSp>
                <p:nvCxnSpPr>
                  <p:cNvPr id="7695" name="Straight Connector 7694">
                    <a:extLst>
                      <a:ext uri="{FF2B5EF4-FFF2-40B4-BE49-F238E27FC236}">
                        <a16:creationId xmlns:a16="http://schemas.microsoft.com/office/drawing/2014/main" id="{8712B8FE-084A-511C-A71A-D46CD1E20FF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696" name="Straight Connector 7695">
                    <a:extLst>
                      <a:ext uri="{FF2B5EF4-FFF2-40B4-BE49-F238E27FC236}">
                        <a16:creationId xmlns:a16="http://schemas.microsoft.com/office/drawing/2014/main" id="{10766AC1-BCD2-089E-14BC-7940513FA67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610" name="Oval 7609">
                  <a:extLst>
                    <a:ext uri="{FF2B5EF4-FFF2-40B4-BE49-F238E27FC236}">
                      <a16:creationId xmlns:a16="http://schemas.microsoft.com/office/drawing/2014/main" id="{E40F5172-6DE5-7F21-581D-904C6C2433FC}"/>
                    </a:ext>
                  </a:extLst>
                </p:cNvPr>
                <p:cNvSpPr/>
                <p:nvPr/>
              </p:nvSpPr>
              <p:spPr bwMode="auto">
                <a:xfrm rot="178960">
                  <a:off x="6410946" y="292251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611" name="Group 7610">
                  <a:extLst>
                    <a:ext uri="{FF2B5EF4-FFF2-40B4-BE49-F238E27FC236}">
                      <a16:creationId xmlns:a16="http://schemas.microsoft.com/office/drawing/2014/main" id="{E5ED2154-8253-E794-C138-FF3C0BFBCFC1}"/>
                    </a:ext>
                  </a:extLst>
                </p:cNvPr>
                <p:cNvGrpSpPr/>
                <p:nvPr/>
              </p:nvGrpSpPr>
              <p:grpSpPr>
                <a:xfrm rot="10978960">
                  <a:off x="6426521" y="3075214"/>
                  <a:ext cx="25464" cy="86331"/>
                  <a:chOff x="2018143" y="2815794"/>
                  <a:chExt cx="21432" cy="72662"/>
                </a:xfrm>
                <a:solidFill>
                  <a:schemeClr val="bg2">
                    <a:lumMod val="50000"/>
                    <a:alpha val="64000"/>
                  </a:schemeClr>
                </a:solidFill>
                <a:effectLst/>
              </p:grpSpPr>
              <p:cxnSp>
                <p:nvCxnSpPr>
                  <p:cNvPr id="7693" name="Straight Connector 7692">
                    <a:extLst>
                      <a:ext uri="{FF2B5EF4-FFF2-40B4-BE49-F238E27FC236}">
                        <a16:creationId xmlns:a16="http://schemas.microsoft.com/office/drawing/2014/main" id="{AC93304E-E60F-4AC1-0C6E-EAF5C9E6809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694" name="Straight Connector 7693">
                    <a:extLst>
                      <a:ext uri="{FF2B5EF4-FFF2-40B4-BE49-F238E27FC236}">
                        <a16:creationId xmlns:a16="http://schemas.microsoft.com/office/drawing/2014/main" id="{AE3F1650-521F-2A09-50EB-49EF93FA54C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612" name="Oval 7611">
                  <a:extLst>
                    <a:ext uri="{FF2B5EF4-FFF2-40B4-BE49-F238E27FC236}">
                      <a16:creationId xmlns:a16="http://schemas.microsoft.com/office/drawing/2014/main" id="{2C4A0359-A9AB-9B1C-1992-7E545E5BE2E6}"/>
                    </a:ext>
                  </a:extLst>
                </p:cNvPr>
                <p:cNvSpPr/>
                <p:nvPr/>
              </p:nvSpPr>
              <p:spPr bwMode="auto">
                <a:xfrm rot="10978960">
                  <a:off x="6399022" y="315136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613" name="Group 7612">
                  <a:extLst>
                    <a:ext uri="{FF2B5EF4-FFF2-40B4-BE49-F238E27FC236}">
                      <a16:creationId xmlns:a16="http://schemas.microsoft.com/office/drawing/2014/main" id="{DB6864B1-28E9-A342-3592-EA0AAA73F7AE}"/>
                    </a:ext>
                  </a:extLst>
                </p:cNvPr>
                <p:cNvGrpSpPr/>
                <p:nvPr/>
              </p:nvGrpSpPr>
              <p:grpSpPr>
                <a:xfrm rot="178960">
                  <a:off x="6504054" y="2984303"/>
                  <a:ext cx="25464" cy="86331"/>
                  <a:chOff x="2018143" y="2815794"/>
                  <a:chExt cx="21432" cy="72662"/>
                </a:xfrm>
                <a:solidFill>
                  <a:schemeClr val="bg2">
                    <a:lumMod val="50000"/>
                    <a:alpha val="64000"/>
                  </a:schemeClr>
                </a:solidFill>
                <a:effectLst/>
              </p:grpSpPr>
              <p:cxnSp>
                <p:nvCxnSpPr>
                  <p:cNvPr id="7691" name="Straight Connector 7690">
                    <a:extLst>
                      <a:ext uri="{FF2B5EF4-FFF2-40B4-BE49-F238E27FC236}">
                        <a16:creationId xmlns:a16="http://schemas.microsoft.com/office/drawing/2014/main" id="{078A5132-EF4B-F137-1DF6-3B2D408D4BD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692" name="Straight Connector 7691">
                    <a:extLst>
                      <a:ext uri="{FF2B5EF4-FFF2-40B4-BE49-F238E27FC236}">
                        <a16:creationId xmlns:a16="http://schemas.microsoft.com/office/drawing/2014/main" id="{B53293F6-4D63-DAE9-B09B-A1FD59EBE2D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614" name="Oval 7613">
                  <a:extLst>
                    <a:ext uri="{FF2B5EF4-FFF2-40B4-BE49-F238E27FC236}">
                      <a16:creationId xmlns:a16="http://schemas.microsoft.com/office/drawing/2014/main" id="{9B18D429-FBB0-5772-286D-B63B21DD205B}"/>
                    </a:ext>
                  </a:extLst>
                </p:cNvPr>
                <p:cNvSpPr/>
                <p:nvPr/>
              </p:nvSpPr>
              <p:spPr bwMode="auto">
                <a:xfrm rot="178960">
                  <a:off x="6489116" y="292658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615" name="Group 7614">
                  <a:extLst>
                    <a:ext uri="{FF2B5EF4-FFF2-40B4-BE49-F238E27FC236}">
                      <a16:creationId xmlns:a16="http://schemas.microsoft.com/office/drawing/2014/main" id="{AC12CB07-AC8A-BB6C-1432-D21ECF02FBE6}"/>
                    </a:ext>
                  </a:extLst>
                </p:cNvPr>
                <p:cNvGrpSpPr/>
                <p:nvPr/>
              </p:nvGrpSpPr>
              <p:grpSpPr>
                <a:xfrm rot="10978960">
                  <a:off x="6504691" y="3079284"/>
                  <a:ext cx="25464" cy="86331"/>
                  <a:chOff x="2018143" y="2815794"/>
                  <a:chExt cx="21432" cy="72662"/>
                </a:xfrm>
                <a:solidFill>
                  <a:schemeClr val="bg2">
                    <a:lumMod val="50000"/>
                    <a:alpha val="64000"/>
                  </a:schemeClr>
                </a:solidFill>
                <a:effectLst/>
              </p:grpSpPr>
              <p:cxnSp>
                <p:nvCxnSpPr>
                  <p:cNvPr id="7689" name="Straight Connector 7688">
                    <a:extLst>
                      <a:ext uri="{FF2B5EF4-FFF2-40B4-BE49-F238E27FC236}">
                        <a16:creationId xmlns:a16="http://schemas.microsoft.com/office/drawing/2014/main" id="{84462435-854F-C685-177E-D9FEB6ABD33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690" name="Straight Connector 7689">
                    <a:extLst>
                      <a:ext uri="{FF2B5EF4-FFF2-40B4-BE49-F238E27FC236}">
                        <a16:creationId xmlns:a16="http://schemas.microsoft.com/office/drawing/2014/main" id="{1216B25D-5293-659A-F5CE-5F3A21ECB8E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616" name="Oval 7615">
                  <a:extLst>
                    <a:ext uri="{FF2B5EF4-FFF2-40B4-BE49-F238E27FC236}">
                      <a16:creationId xmlns:a16="http://schemas.microsoft.com/office/drawing/2014/main" id="{6E348B6E-7FEF-D671-DE91-6D6E5CFE642D}"/>
                    </a:ext>
                  </a:extLst>
                </p:cNvPr>
                <p:cNvSpPr/>
                <p:nvPr/>
              </p:nvSpPr>
              <p:spPr bwMode="auto">
                <a:xfrm rot="10978960">
                  <a:off x="6477192" y="315543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617" name="Group 7616">
                  <a:extLst>
                    <a:ext uri="{FF2B5EF4-FFF2-40B4-BE49-F238E27FC236}">
                      <a16:creationId xmlns:a16="http://schemas.microsoft.com/office/drawing/2014/main" id="{29E436B7-FD05-C2C6-4AC9-E57540A79664}"/>
                    </a:ext>
                  </a:extLst>
                </p:cNvPr>
                <p:cNvGrpSpPr/>
                <p:nvPr/>
              </p:nvGrpSpPr>
              <p:grpSpPr>
                <a:xfrm rot="178960">
                  <a:off x="6582369" y="2985552"/>
                  <a:ext cx="25464" cy="86331"/>
                  <a:chOff x="2018143" y="2815794"/>
                  <a:chExt cx="21432" cy="72662"/>
                </a:xfrm>
                <a:solidFill>
                  <a:schemeClr val="bg2">
                    <a:lumMod val="50000"/>
                    <a:alpha val="64000"/>
                  </a:schemeClr>
                </a:solidFill>
                <a:effectLst/>
              </p:grpSpPr>
              <p:cxnSp>
                <p:nvCxnSpPr>
                  <p:cNvPr id="7687" name="Straight Connector 7686">
                    <a:extLst>
                      <a:ext uri="{FF2B5EF4-FFF2-40B4-BE49-F238E27FC236}">
                        <a16:creationId xmlns:a16="http://schemas.microsoft.com/office/drawing/2014/main" id="{262FA961-B9C7-F546-0673-A707EB518C6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688" name="Straight Connector 7687">
                    <a:extLst>
                      <a:ext uri="{FF2B5EF4-FFF2-40B4-BE49-F238E27FC236}">
                        <a16:creationId xmlns:a16="http://schemas.microsoft.com/office/drawing/2014/main" id="{8D765FA4-36E6-4992-D8AB-51F13466D9F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618" name="Oval 7617">
                  <a:extLst>
                    <a:ext uri="{FF2B5EF4-FFF2-40B4-BE49-F238E27FC236}">
                      <a16:creationId xmlns:a16="http://schemas.microsoft.com/office/drawing/2014/main" id="{E2DC0252-62E2-22CD-F511-345ED024AAE6}"/>
                    </a:ext>
                  </a:extLst>
                </p:cNvPr>
                <p:cNvSpPr/>
                <p:nvPr/>
              </p:nvSpPr>
              <p:spPr bwMode="auto">
                <a:xfrm rot="178960">
                  <a:off x="6567431" y="292783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619" name="Group 7618">
                  <a:extLst>
                    <a:ext uri="{FF2B5EF4-FFF2-40B4-BE49-F238E27FC236}">
                      <a16:creationId xmlns:a16="http://schemas.microsoft.com/office/drawing/2014/main" id="{A1D1C40C-4682-4F82-671D-DCD27401F1DD}"/>
                    </a:ext>
                  </a:extLst>
                </p:cNvPr>
                <p:cNvGrpSpPr/>
                <p:nvPr/>
              </p:nvGrpSpPr>
              <p:grpSpPr>
                <a:xfrm rot="10978960">
                  <a:off x="6583006" y="3080533"/>
                  <a:ext cx="25464" cy="86331"/>
                  <a:chOff x="2018143" y="2815794"/>
                  <a:chExt cx="21432" cy="72662"/>
                </a:xfrm>
                <a:solidFill>
                  <a:schemeClr val="bg2">
                    <a:lumMod val="50000"/>
                    <a:alpha val="64000"/>
                  </a:schemeClr>
                </a:solidFill>
                <a:effectLst/>
              </p:grpSpPr>
              <p:cxnSp>
                <p:nvCxnSpPr>
                  <p:cNvPr id="7685" name="Straight Connector 7684">
                    <a:extLst>
                      <a:ext uri="{FF2B5EF4-FFF2-40B4-BE49-F238E27FC236}">
                        <a16:creationId xmlns:a16="http://schemas.microsoft.com/office/drawing/2014/main" id="{B36E2721-0C3E-0142-537F-0E7C78F5604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686" name="Straight Connector 7685">
                    <a:extLst>
                      <a:ext uri="{FF2B5EF4-FFF2-40B4-BE49-F238E27FC236}">
                        <a16:creationId xmlns:a16="http://schemas.microsoft.com/office/drawing/2014/main" id="{F1A1EE68-8935-0D44-54E8-16544C15222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620" name="Oval 7619">
                  <a:extLst>
                    <a:ext uri="{FF2B5EF4-FFF2-40B4-BE49-F238E27FC236}">
                      <a16:creationId xmlns:a16="http://schemas.microsoft.com/office/drawing/2014/main" id="{E0A53546-053C-3295-9293-C530D02C62A6}"/>
                    </a:ext>
                  </a:extLst>
                </p:cNvPr>
                <p:cNvSpPr/>
                <p:nvPr/>
              </p:nvSpPr>
              <p:spPr bwMode="auto">
                <a:xfrm rot="10978960">
                  <a:off x="6555507" y="315668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621" name="Group 7620">
                  <a:extLst>
                    <a:ext uri="{FF2B5EF4-FFF2-40B4-BE49-F238E27FC236}">
                      <a16:creationId xmlns:a16="http://schemas.microsoft.com/office/drawing/2014/main" id="{EAB49C9B-1B31-E258-4EEC-ECA8C4AA6BA2}"/>
                    </a:ext>
                  </a:extLst>
                </p:cNvPr>
                <p:cNvGrpSpPr/>
                <p:nvPr/>
              </p:nvGrpSpPr>
              <p:grpSpPr>
                <a:xfrm rot="178960">
                  <a:off x="6660537" y="2989624"/>
                  <a:ext cx="25464" cy="86331"/>
                  <a:chOff x="2018143" y="2815794"/>
                  <a:chExt cx="21432" cy="72662"/>
                </a:xfrm>
                <a:solidFill>
                  <a:schemeClr val="bg2">
                    <a:lumMod val="50000"/>
                    <a:alpha val="64000"/>
                  </a:schemeClr>
                </a:solidFill>
                <a:effectLst/>
              </p:grpSpPr>
              <p:cxnSp>
                <p:nvCxnSpPr>
                  <p:cNvPr id="7683" name="Straight Connector 7682">
                    <a:extLst>
                      <a:ext uri="{FF2B5EF4-FFF2-40B4-BE49-F238E27FC236}">
                        <a16:creationId xmlns:a16="http://schemas.microsoft.com/office/drawing/2014/main" id="{3B897DA9-333D-76AD-78DD-7214ABF5E98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684" name="Straight Connector 7683">
                    <a:extLst>
                      <a:ext uri="{FF2B5EF4-FFF2-40B4-BE49-F238E27FC236}">
                        <a16:creationId xmlns:a16="http://schemas.microsoft.com/office/drawing/2014/main" id="{E4CB2E25-D8A0-DE77-911C-CBFBD857AAC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622" name="Oval 7621">
                  <a:extLst>
                    <a:ext uri="{FF2B5EF4-FFF2-40B4-BE49-F238E27FC236}">
                      <a16:creationId xmlns:a16="http://schemas.microsoft.com/office/drawing/2014/main" id="{0CD326AD-11A6-1206-B3C2-8BF03C77DC3E}"/>
                    </a:ext>
                  </a:extLst>
                </p:cNvPr>
                <p:cNvSpPr/>
                <p:nvPr/>
              </p:nvSpPr>
              <p:spPr bwMode="auto">
                <a:xfrm rot="178960">
                  <a:off x="6645599" y="293190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623" name="Group 7622">
                  <a:extLst>
                    <a:ext uri="{FF2B5EF4-FFF2-40B4-BE49-F238E27FC236}">
                      <a16:creationId xmlns:a16="http://schemas.microsoft.com/office/drawing/2014/main" id="{A50DA023-8C4F-BE7B-0F0F-98E9BCBE2A89}"/>
                    </a:ext>
                  </a:extLst>
                </p:cNvPr>
                <p:cNvGrpSpPr/>
                <p:nvPr/>
              </p:nvGrpSpPr>
              <p:grpSpPr>
                <a:xfrm rot="10978960">
                  <a:off x="6661174" y="3084606"/>
                  <a:ext cx="25464" cy="86331"/>
                  <a:chOff x="2018143" y="2815794"/>
                  <a:chExt cx="21432" cy="72662"/>
                </a:xfrm>
                <a:solidFill>
                  <a:schemeClr val="bg2">
                    <a:lumMod val="50000"/>
                    <a:alpha val="64000"/>
                  </a:schemeClr>
                </a:solidFill>
                <a:effectLst/>
              </p:grpSpPr>
              <p:cxnSp>
                <p:nvCxnSpPr>
                  <p:cNvPr id="7681" name="Straight Connector 7680">
                    <a:extLst>
                      <a:ext uri="{FF2B5EF4-FFF2-40B4-BE49-F238E27FC236}">
                        <a16:creationId xmlns:a16="http://schemas.microsoft.com/office/drawing/2014/main" id="{C34B9A02-4D36-1FA0-C6BB-0035682E559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682" name="Straight Connector 7681">
                    <a:extLst>
                      <a:ext uri="{FF2B5EF4-FFF2-40B4-BE49-F238E27FC236}">
                        <a16:creationId xmlns:a16="http://schemas.microsoft.com/office/drawing/2014/main" id="{9C1EB997-C140-6E19-641B-E6F765DFF12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624" name="Oval 7623">
                  <a:extLst>
                    <a:ext uri="{FF2B5EF4-FFF2-40B4-BE49-F238E27FC236}">
                      <a16:creationId xmlns:a16="http://schemas.microsoft.com/office/drawing/2014/main" id="{C58A096E-5A7C-3954-ED1A-75E588F9E47D}"/>
                    </a:ext>
                  </a:extLst>
                </p:cNvPr>
                <p:cNvSpPr/>
                <p:nvPr/>
              </p:nvSpPr>
              <p:spPr bwMode="auto">
                <a:xfrm rot="10978960">
                  <a:off x="6633675" y="316075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625" name="Group 7624">
                  <a:extLst>
                    <a:ext uri="{FF2B5EF4-FFF2-40B4-BE49-F238E27FC236}">
                      <a16:creationId xmlns:a16="http://schemas.microsoft.com/office/drawing/2014/main" id="{422874C4-1C84-3FB3-36FA-ABE28CBF90A5}"/>
                    </a:ext>
                  </a:extLst>
                </p:cNvPr>
                <p:cNvGrpSpPr/>
                <p:nvPr/>
              </p:nvGrpSpPr>
              <p:grpSpPr>
                <a:xfrm rot="178960">
                  <a:off x="6738705" y="2993697"/>
                  <a:ext cx="25464" cy="86331"/>
                  <a:chOff x="2018143" y="2815794"/>
                  <a:chExt cx="21432" cy="72662"/>
                </a:xfrm>
                <a:solidFill>
                  <a:schemeClr val="bg2">
                    <a:lumMod val="50000"/>
                    <a:alpha val="64000"/>
                  </a:schemeClr>
                </a:solidFill>
                <a:effectLst/>
              </p:grpSpPr>
              <p:cxnSp>
                <p:nvCxnSpPr>
                  <p:cNvPr id="7679" name="Straight Connector 7678">
                    <a:extLst>
                      <a:ext uri="{FF2B5EF4-FFF2-40B4-BE49-F238E27FC236}">
                        <a16:creationId xmlns:a16="http://schemas.microsoft.com/office/drawing/2014/main" id="{A1E6BDFE-7D3E-356A-FA62-9855D01BAB6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680" name="Straight Connector 7679">
                    <a:extLst>
                      <a:ext uri="{FF2B5EF4-FFF2-40B4-BE49-F238E27FC236}">
                        <a16:creationId xmlns:a16="http://schemas.microsoft.com/office/drawing/2014/main" id="{DD699208-6061-DB04-9CC9-55F0F66F51A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626" name="Oval 7625">
                  <a:extLst>
                    <a:ext uri="{FF2B5EF4-FFF2-40B4-BE49-F238E27FC236}">
                      <a16:creationId xmlns:a16="http://schemas.microsoft.com/office/drawing/2014/main" id="{01439AA5-9E9B-A8D1-B688-1F17A2BBA768}"/>
                    </a:ext>
                  </a:extLst>
                </p:cNvPr>
                <p:cNvSpPr/>
                <p:nvPr/>
              </p:nvSpPr>
              <p:spPr bwMode="auto">
                <a:xfrm rot="178960">
                  <a:off x="6723767" y="293597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627" name="Group 7626">
                  <a:extLst>
                    <a:ext uri="{FF2B5EF4-FFF2-40B4-BE49-F238E27FC236}">
                      <a16:creationId xmlns:a16="http://schemas.microsoft.com/office/drawing/2014/main" id="{23AD70EA-D8F1-24BC-8AEB-96BDBCCC9185}"/>
                    </a:ext>
                  </a:extLst>
                </p:cNvPr>
                <p:cNvGrpSpPr/>
                <p:nvPr/>
              </p:nvGrpSpPr>
              <p:grpSpPr>
                <a:xfrm rot="10978960">
                  <a:off x="6739342" y="3088679"/>
                  <a:ext cx="25464" cy="86331"/>
                  <a:chOff x="2018143" y="2815794"/>
                  <a:chExt cx="21432" cy="72662"/>
                </a:xfrm>
                <a:solidFill>
                  <a:schemeClr val="bg2">
                    <a:lumMod val="50000"/>
                    <a:alpha val="64000"/>
                  </a:schemeClr>
                </a:solidFill>
                <a:effectLst/>
              </p:grpSpPr>
              <p:cxnSp>
                <p:nvCxnSpPr>
                  <p:cNvPr id="7677" name="Straight Connector 7676">
                    <a:extLst>
                      <a:ext uri="{FF2B5EF4-FFF2-40B4-BE49-F238E27FC236}">
                        <a16:creationId xmlns:a16="http://schemas.microsoft.com/office/drawing/2014/main" id="{1D38FAD4-D179-2AB8-4F83-77538E23D7E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678" name="Straight Connector 7677">
                    <a:extLst>
                      <a:ext uri="{FF2B5EF4-FFF2-40B4-BE49-F238E27FC236}">
                        <a16:creationId xmlns:a16="http://schemas.microsoft.com/office/drawing/2014/main" id="{652E5DC9-70FF-B2BF-5464-A49077B6D88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628" name="Oval 7627">
                  <a:extLst>
                    <a:ext uri="{FF2B5EF4-FFF2-40B4-BE49-F238E27FC236}">
                      <a16:creationId xmlns:a16="http://schemas.microsoft.com/office/drawing/2014/main" id="{D79274BB-E2BA-FB96-EC29-9A0CB7E02992}"/>
                    </a:ext>
                  </a:extLst>
                </p:cNvPr>
                <p:cNvSpPr/>
                <p:nvPr/>
              </p:nvSpPr>
              <p:spPr bwMode="auto">
                <a:xfrm rot="10978960">
                  <a:off x="6711843" y="316483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629" name="Group 7628">
                  <a:extLst>
                    <a:ext uri="{FF2B5EF4-FFF2-40B4-BE49-F238E27FC236}">
                      <a16:creationId xmlns:a16="http://schemas.microsoft.com/office/drawing/2014/main" id="{71DE7F38-D9A5-2162-7822-5138C6DE63F8}"/>
                    </a:ext>
                  </a:extLst>
                </p:cNvPr>
                <p:cNvGrpSpPr/>
                <p:nvPr/>
              </p:nvGrpSpPr>
              <p:grpSpPr>
                <a:xfrm rot="178960">
                  <a:off x="6816874" y="2997770"/>
                  <a:ext cx="25464" cy="86331"/>
                  <a:chOff x="2018143" y="2815794"/>
                  <a:chExt cx="21432" cy="72662"/>
                </a:xfrm>
                <a:solidFill>
                  <a:schemeClr val="bg2">
                    <a:lumMod val="50000"/>
                    <a:alpha val="64000"/>
                  </a:schemeClr>
                </a:solidFill>
                <a:effectLst/>
              </p:grpSpPr>
              <p:cxnSp>
                <p:nvCxnSpPr>
                  <p:cNvPr id="7675" name="Straight Connector 7674">
                    <a:extLst>
                      <a:ext uri="{FF2B5EF4-FFF2-40B4-BE49-F238E27FC236}">
                        <a16:creationId xmlns:a16="http://schemas.microsoft.com/office/drawing/2014/main" id="{6F8264FC-1547-E8D2-77A1-85F257E68C8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676" name="Straight Connector 7675">
                    <a:extLst>
                      <a:ext uri="{FF2B5EF4-FFF2-40B4-BE49-F238E27FC236}">
                        <a16:creationId xmlns:a16="http://schemas.microsoft.com/office/drawing/2014/main" id="{7CA31C0E-78E2-06AE-D7B1-DBD5D0FCC3F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630" name="Oval 7629">
                  <a:extLst>
                    <a:ext uri="{FF2B5EF4-FFF2-40B4-BE49-F238E27FC236}">
                      <a16:creationId xmlns:a16="http://schemas.microsoft.com/office/drawing/2014/main" id="{0CA126D6-7B79-3486-A2F6-E5C94C628B36}"/>
                    </a:ext>
                  </a:extLst>
                </p:cNvPr>
                <p:cNvSpPr/>
                <p:nvPr/>
              </p:nvSpPr>
              <p:spPr bwMode="auto">
                <a:xfrm rot="178960">
                  <a:off x="6801935" y="294004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631" name="Group 7630">
                  <a:extLst>
                    <a:ext uri="{FF2B5EF4-FFF2-40B4-BE49-F238E27FC236}">
                      <a16:creationId xmlns:a16="http://schemas.microsoft.com/office/drawing/2014/main" id="{858CDCA5-510D-8285-4F16-52D841A20542}"/>
                    </a:ext>
                  </a:extLst>
                </p:cNvPr>
                <p:cNvGrpSpPr/>
                <p:nvPr/>
              </p:nvGrpSpPr>
              <p:grpSpPr>
                <a:xfrm rot="10978960">
                  <a:off x="6817510" y="3092751"/>
                  <a:ext cx="25464" cy="86331"/>
                  <a:chOff x="2018143" y="2815794"/>
                  <a:chExt cx="21432" cy="72662"/>
                </a:xfrm>
                <a:solidFill>
                  <a:schemeClr val="bg2">
                    <a:lumMod val="50000"/>
                    <a:alpha val="64000"/>
                  </a:schemeClr>
                </a:solidFill>
                <a:effectLst/>
              </p:grpSpPr>
              <p:cxnSp>
                <p:nvCxnSpPr>
                  <p:cNvPr id="7673" name="Straight Connector 7672">
                    <a:extLst>
                      <a:ext uri="{FF2B5EF4-FFF2-40B4-BE49-F238E27FC236}">
                        <a16:creationId xmlns:a16="http://schemas.microsoft.com/office/drawing/2014/main" id="{CE8D1969-2353-6F2A-D03C-7F6A14AF881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674" name="Straight Connector 7673">
                    <a:extLst>
                      <a:ext uri="{FF2B5EF4-FFF2-40B4-BE49-F238E27FC236}">
                        <a16:creationId xmlns:a16="http://schemas.microsoft.com/office/drawing/2014/main" id="{8E65A9A3-992D-D715-4135-D9D16E6874D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632" name="Oval 7631">
                  <a:extLst>
                    <a:ext uri="{FF2B5EF4-FFF2-40B4-BE49-F238E27FC236}">
                      <a16:creationId xmlns:a16="http://schemas.microsoft.com/office/drawing/2014/main" id="{3F3DF4FE-47A7-184C-A51F-27542270D30F}"/>
                    </a:ext>
                  </a:extLst>
                </p:cNvPr>
                <p:cNvSpPr/>
                <p:nvPr/>
              </p:nvSpPr>
              <p:spPr bwMode="auto">
                <a:xfrm rot="10978960">
                  <a:off x="6790011" y="316890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633" name="Group 7632">
                  <a:extLst>
                    <a:ext uri="{FF2B5EF4-FFF2-40B4-BE49-F238E27FC236}">
                      <a16:creationId xmlns:a16="http://schemas.microsoft.com/office/drawing/2014/main" id="{1B354DBC-9612-C219-F708-8BB0FFFE95C1}"/>
                    </a:ext>
                  </a:extLst>
                </p:cNvPr>
                <p:cNvGrpSpPr/>
                <p:nvPr/>
              </p:nvGrpSpPr>
              <p:grpSpPr>
                <a:xfrm rot="178960">
                  <a:off x="6895189" y="2999019"/>
                  <a:ext cx="25464" cy="86331"/>
                  <a:chOff x="2018143" y="2815794"/>
                  <a:chExt cx="21432" cy="72662"/>
                </a:xfrm>
                <a:solidFill>
                  <a:schemeClr val="bg2">
                    <a:lumMod val="50000"/>
                    <a:alpha val="64000"/>
                  </a:schemeClr>
                </a:solidFill>
                <a:effectLst/>
              </p:grpSpPr>
              <p:cxnSp>
                <p:nvCxnSpPr>
                  <p:cNvPr id="7671" name="Straight Connector 7670">
                    <a:extLst>
                      <a:ext uri="{FF2B5EF4-FFF2-40B4-BE49-F238E27FC236}">
                        <a16:creationId xmlns:a16="http://schemas.microsoft.com/office/drawing/2014/main" id="{1FC9B832-D7C8-07CE-89FE-C3FC0D6F3B5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672" name="Straight Connector 7671">
                    <a:extLst>
                      <a:ext uri="{FF2B5EF4-FFF2-40B4-BE49-F238E27FC236}">
                        <a16:creationId xmlns:a16="http://schemas.microsoft.com/office/drawing/2014/main" id="{CA9E353C-C9F1-B38F-96CC-CAE02F11101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634" name="Oval 7633">
                  <a:extLst>
                    <a:ext uri="{FF2B5EF4-FFF2-40B4-BE49-F238E27FC236}">
                      <a16:creationId xmlns:a16="http://schemas.microsoft.com/office/drawing/2014/main" id="{4BD5E6BF-CACE-F8FE-C480-5354B3885FD1}"/>
                    </a:ext>
                  </a:extLst>
                </p:cNvPr>
                <p:cNvSpPr/>
                <p:nvPr/>
              </p:nvSpPr>
              <p:spPr bwMode="auto">
                <a:xfrm rot="178960">
                  <a:off x="6880251" y="294129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635" name="Group 7634">
                  <a:extLst>
                    <a:ext uri="{FF2B5EF4-FFF2-40B4-BE49-F238E27FC236}">
                      <a16:creationId xmlns:a16="http://schemas.microsoft.com/office/drawing/2014/main" id="{4B5486D6-6DD4-04D0-7C1C-4D192189D77D}"/>
                    </a:ext>
                  </a:extLst>
                </p:cNvPr>
                <p:cNvGrpSpPr/>
                <p:nvPr/>
              </p:nvGrpSpPr>
              <p:grpSpPr>
                <a:xfrm rot="10978960">
                  <a:off x="6895826" y="3094000"/>
                  <a:ext cx="25464" cy="86331"/>
                  <a:chOff x="2018143" y="2815794"/>
                  <a:chExt cx="21432" cy="72662"/>
                </a:xfrm>
                <a:solidFill>
                  <a:schemeClr val="bg2">
                    <a:lumMod val="50000"/>
                    <a:alpha val="64000"/>
                  </a:schemeClr>
                </a:solidFill>
                <a:effectLst/>
              </p:grpSpPr>
              <p:cxnSp>
                <p:nvCxnSpPr>
                  <p:cNvPr id="7669" name="Straight Connector 7668">
                    <a:extLst>
                      <a:ext uri="{FF2B5EF4-FFF2-40B4-BE49-F238E27FC236}">
                        <a16:creationId xmlns:a16="http://schemas.microsoft.com/office/drawing/2014/main" id="{E9AAEC82-FA69-1158-661E-E6AD87CA891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670" name="Straight Connector 7669">
                    <a:extLst>
                      <a:ext uri="{FF2B5EF4-FFF2-40B4-BE49-F238E27FC236}">
                        <a16:creationId xmlns:a16="http://schemas.microsoft.com/office/drawing/2014/main" id="{4D94EE35-7928-7815-FE1A-8550EFE9496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636" name="Oval 7635">
                  <a:extLst>
                    <a:ext uri="{FF2B5EF4-FFF2-40B4-BE49-F238E27FC236}">
                      <a16:creationId xmlns:a16="http://schemas.microsoft.com/office/drawing/2014/main" id="{23399902-8988-7892-9416-93A3A1FCF334}"/>
                    </a:ext>
                  </a:extLst>
                </p:cNvPr>
                <p:cNvSpPr/>
                <p:nvPr/>
              </p:nvSpPr>
              <p:spPr bwMode="auto">
                <a:xfrm rot="10978960">
                  <a:off x="6868327" y="317015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637" name="Group 7636">
                  <a:extLst>
                    <a:ext uri="{FF2B5EF4-FFF2-40B4-BE49-F238E27FC236}">
                      <a16:creationId xmlns:a16="http://schemas.microsoft.com/office/drawing/2014/main" id="{EA5305E6-C2C9-C0F6-17D1-CD037DA3568F}"/>
                    </a:ext>
                  </a:extLst>
                </p:cNvPr>
                <p:cNvGrpSpPr/>
                <p:nvPr/>
              </p:nvGrpSpPr>
              <p:grpSpPr>
                <a:xfrm rot="178960">
                  <a:off x="6973357" y="3003092"/>
                  <a:ext cx="25464" cy="86331"/>
                  <a:chOff x="2018143" y="2815794"/>
                  <a:chExt cx="21432" cy="72662"/>
                </a:xfrm>
                <a:solidFill>
                  <a:schemeClr val="bg2">
                    <a:lumMod val="50000"/>
                    <a:alpha val="64000"/>
                  </a:schemeClr>
                </a:solidFill>
                <a:effectLst/>
              </p:grpSpPr>
              <p:cxnSp>
                <p:nvCxnSpPr>
                  <p:cNvPr id="7667" name="Straight Connector 7666">
                    <a:extLst>
                      <a:ext uri="{FF2B5EF4-FFF2-40B4-BE49-F238E27FC236}">
                        <a16:creationId xmlns:a16="http://schemas.microsoft.com/office/drawing/2014/main" id="{198004B5-9F89-EA02-AD36-9D11D120832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668" name="Straight Connector 7667">
                    <a:extLst>
                      <a:ext uri="{FF2B5EF4-FFF2-40B4-BE49-F238E27FC236}">
                        <a16:creationId xmlns:a16="http://schemas.microsoft.com/office/drawing/2014/main" id="{FC2B4C94-E7CD-8FB6-0689-6147A37F4AF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638" name="Oval 7637">
                  <a:extLst>
                    <a:ext uri="{FF2B5EF4-FFF2-40B4-BE49-F238E27FC236}">
                      <a16:creationId xmlns:a16="http://schemas.microsoft.com/office/drawing/2014/main" id="{FF2C611A-62C0-30DF-7390-1842AB66FE95}"/>
                    </a:ext>
                  </a:extLst>
                </p:cNvPr>
                <p:cNvSpPr/>
                <p:nvPr/>
              </p:nvSpPr>
              <p:spPr bwMode="auto">
                <a:xfrm rot="178960">
                  <a:off x="6958418" y="294537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639" name="Group 7638">
                  <a:extLst>
                    <a:ext uri="{FF2B5EF4-FFF2-40B4-BE49-F238E27FC236}">
                      <a16:creationId xmlns:a16="http://schemas.microsoft.com/office/drawing/2014/main" id="{D8C045CD-78AA-A413-46CE-CDDB278F52F0}"/>
                    </a:ext>
                  </a:extLst>
                </p:cNvPr>
                <p:cNvGrpSpPr/>
                <p:nvPr/>
              </p:nvGrpSpPr>
              <p:grpSpPr>
                <a:xfrm rot="10978960">
                  <a:off x="6973993" y="3098073"/>
                  <a:ext cx="25464" cy="86331"/>
                  <a:chOff x="2018143" y="2815794"/>
                  <a:chExt cx="21432" cy="72662"/>
                </a:xfrm>
                <a:solidFill>
                  <a:schemeClr val="bg2">
                    <a:lumMod val="50000"/>
                    <a:alpha val="64000"/>
                  </a:schemeClr>
                </a:solidFill>
                <a:effectLst/>
              </p:grpSpPr>
              <p:cxnSp>
                <p:nvCxnSpPr>
                  <p:cNvPr id="7665" name="Straight Connector 7664">
                    <a:extLst>
                      <a:ext uri="{FF2B5EF4-FFF2-40B4-BE49-F238E27FC236}">
                        <a16:creationId xmlns:a16="http://schemas.microsoft.com/office/drawing/2014/main" id="{EC1A0D0A-B047-027E-84AC-F316BEE521A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666" name="Straight Connector 7665">
                    <a:extLst>
                      <a:ext uri="{FF2B5EF4-FFF2-40B4-BE49-F238E27FC236}">
                        <a16:creationId xmlns:a16="http://schemas.microsoft.com/office/drawing/2014/main" id="{16CE1968-4766-1BBB-D2B0-356DD1E366E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640" name="Oval 7639">
                  <a:extLst>
                    <a:ext uri="{FF2B5EF4-FFF2-40B4-BE49-F238E27FC236}">
                      <a16:creationId xmlns:a16="http://schemas.microsoft.com/office/drawing/2014/main" id="{9929F06D-BBC3-34C7-1EDD-A02D9F95F475}"/>
                    </a:ext>
                  </a:extLst>
                </p:cNvPr>
                <p:cNvSpPr/>
                <p:nvPr/>
              </p:nvSpPr>
              <p:spPr bwMode="auto">
                <a:xfrm rot="10978960">
                  <a:off x="6946494" y="317422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641" name="Group 7640">
                  <a:extLst>
                    <a:ext uri="{FF2B5EF4-FFF2-40B4-BE49-F238E27FC236}">
                      <a16:creationId xmlns:a16="http://schemas.microsoft.com/office/drawing/2014/main" id="{15D773F5-3174-FB07-D35E-78F184EF3E24}"/>
                    </a:ext>
                  </a:extLst>
                </p:cNvPr>
                <p:cNvGrpSpPr/>
                <p:nvPr/>
              </p:nvGrpSpPr>
              <p:grpSpPr>
                <a:xfrm rot="178960">
                  <a:off x="7051525" y="3007165"/>
                  <a:ext cx="25464" cy="86331"/>
                  <a:chOff x="2018143" y="2815794"/>
                  <a:chExt cx="21432" cy="72662"/>
                </a:xfrm>
                <a:solidFill>
                  <a:schemeClr val="bg2">
                    <a:lumMod val="50000"/>
                    <a:alpha val="64000"/>
                  </a:schemeClr>
                </a:solidFill>
                <a:effectLst/>
              </p:grpSpPr>
              <p:cxnSp>
                <p:nvCxnSpPr>
                  <p:cNvPr id="7663" name="Straight Connector 7662">
                    <a:extLst>
                      <a:ext uri="{FF2B5EF4-FFF2-40B4-BE49-F238E27FC236}">
                        <a16:creationId xmlns:a16="http://schemas.microsoft.com/office/drawing/2014/main" id="{A9C74397-A646-3AF7-D4C0-4410F1BE7FA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664" name="Straight Connector 7663">
                    <a:extLst>
                      <a:ext uri="{FF2B5EF4-FFF2-40B4-BE49-F238E27FC236}">
                        <a16:creationId xmlns:a16="http://schemas.microsoft.com/office/drawing/2014/main" id="{D40D55B0-199B-8086-C0AA-7D4CDADEECC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642" name="Oval 7641">
                  <a:extLst>
                    <a:ext uri="{FF2B5EF4-FFF2-40B4-BE49-F238E27FC236}">
                      <a16:creationId xmlns:a16="http://schemas.microsoft.com/office/drawing/2014/main" id="{4AE38CD9-1F9E-DE93-E7DF-588F98C40AB8}"/>
                    </a:ext>
                  </a:extLst>
                </p:cNvPr>
                <p:cNvSpPr/>
                <p:nvPr/>
              </p:nvSpPr>
              <p:spPr bwMode="auto">
                <a:xfrm rot="178960">
                  <a:off x="7036587" y="294944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643" name="Group 7642">
                  <a:extLst>
                    <a:ext uri="{FF2B5EF4-FFF2-40B4-BE49-F238E27FC236}">
                      <a16:creationId xmlns:a16="http://schemas.microsoft.com/office/drawing/2014/main" id="{A5C1E2CA-6D97-08F3-FE2C-4DF180DA78E9}"/>
                    </a:ext>
                  </a:extLst>
                </p:cNvPr>
                <p:cNvGrpSpPr/>
                <p:nvPr/>
              </p:nvGrpSpPr>
              <p:grpSpPr>
                <a:xfrm rot="10978960">
                  <a:off x="7052162" y="3102146"/>
                  <a:ext cx="25464" cy="86331"/>
                  <a:chOff x="2018143" y="2815794"/>
                  <a:chExt cx="21432" cy="72662"/>
                </a:xfrm>
                <a:solidFill>
                  <a:schemeClr val="bg2">
                    <a:lumMod val="50000"/>
                    <a:alpha val="64000"/>
                  </a:schemeClr>
                </a:solidFill>
                <a:effectLst/>
              </p:grpSpPr>
              <p:cxnSp>
                <p:nvCxnSpPr>
                  <p:cNvPr id="7661" name="Straight Connector 7660">
                    <a:extLst>
                      <a:ext uri="{FF2B5EF4-FFF2-40B4-BE49-F238E27FC236}">
                        <a16:creationId xmlns:a16="http://schemas.microsoft.com/office/drawing/2014/main" id="{E8B7BC00-5FF3-3D2F-BE11-89950972310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662" name="Straight Connector 7661">
                    <a:extLst>
                      <a:ext uri="{FF2B5EF4-FFF2-40B4-BE49-F238E27FC236}">
                        <a16:creationId xmlns:a16="http://schemas.microsoft.com/office/drawing/2014/main" id="{10979F93-8C5D-6402-3A37-A6774831561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644" name="Oval 7643">
                  <a:extLst>
                    <a:ext uri="{FF2B5EF4-FFF2-40B4-BE49-F238E27FC236}">
                      <a16:creationId xmlns:a16="http://schemas.microsoft.com/office/drawing/2014/main" id="{8A195BCE-2BF5-88D2-8E86-04DE8B0C4CE8}"/>
                    </a:ext>
                  </a:extLst>
                </p:cNvPr>
                <p:cNvSpPr/>
                <p:nvPr/>
              </p:nvSpPr>
              <p:spPr bwMode="auto">
                <a:xfrm rot="10978960">
                  <a:off x="7024663" y="317829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645" name="Group 7644">
                  <a:extLst>
                    <a:ext uri="{FF2B5EF4-FFF2-40B4-BE49-F238E27FC236}">
                      <a16:creationId xmlns:a16="http://schemas.microsoft.com/office/drawing/2014/main" id="{6B420D67-18D5-160C-B652-9DD165B2400A}"/>
                    </a:ext>
                  </a:extLst>
                </p:cNvPr>
                <p:cNvGrpSpPr/>
                <p:nvPr/>
              </p:nvGrpSpPr>
              <p:grpSpPr>
                <a:xfrm rot="178960">
                  <a:off x="7129695" y="3011236"/>
                  <a:ext cx="25464" cy="86331"/>
                  <a:chOff x="2018143" y="2815794"/>
                  <a:chExt cx="21432" cy="72662"/>
                </a:xfrm>
                <a:solidFill>
                  <a:schemeClr val="bg2">
                    <a:lumMod val="50000"/>
                    <a:alpha val="64000"/>
                  </a:schemeClr>
                </a:solidFill>
                <a:effectLst/>
              </p:grpSpPr>
              <p:cxnSp>
                <p:nvCxnSpPr>
                  <p:cNvPr id="7659" name="Straight Connector 7658">
                    <a:extLst>
                      <a:ext uri="{FF2B5EF4-FFF2-40B4-BE49-F238E27FC236}">
                        <a16:creationId xmlns:a16="http://schemas.microsoft.com/office/drawing/2014/main" id="{AEF406C3-8434-AC52-D1C4-2465CC4B188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660" name="Straight Connector 7659">
                    <a:extLst>
                      <a:ext uri="{FF2B5EF4-FFF2-40B4-BE49-F238E27FC236}">
                        <a16:creationId xmlns:a16="http://schemas.microsoft.com/office/drawing/2014/main" id="{E29D51D1-D3F2-4DD2-9830-373B6E8ED91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646" name="Oval 7645">
                  <a:extLst>
                    <a:ext uri="{FF2B5EF4-FFF2-40B4-BE49-F238E27FC236}">
                      <a16:creationId xmlns:a16="http://schemas.microsoft.com/office/drawing/2014/main" id="{88B5F472-AB7F-876B-FA28-8D1BFBCB4D6B}"/>
                    </a:ext>
                  </a:extLst>
                </p:cNvPr>
                <p:cNvSpPr/>
                <p:nvPr/>
              </p:nvSpPr>
              <p:spPr bwMode="auto">
                <a:xfrm rot="178960">
                  <a:off x="7114756" y="295351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647" name="Group 7646">
                  <a:extLst>
                    <a:ext uri="{FF2B5EF4-FFF2-40B4-BE49-F238E27FC236}">
                      <a16:creationId xmlns:a16="http://schemas.microsoft.com/office/drawing/2014/main" id="{14888197-DDFE-3669-633F-19F296D780D6}"/>
                    </a:ext>
                  </a:extLst>
                </p:cNvPr>
                <p:cNvGrpSpPr/>
                <p:nvPr/>
              </p:nvGrpSpPr>
              <p:grpSpPr>
                <a:xfrm rot="10978960">
                  <a:off x="7130331" y="3106218"/>
                  <a:ext cx="25464" cy="86331"/>
                  <a:chOff x="2018143" y="2815794"/>
                  <a:chExt cx="21432" cy="72662"/>
                </a:xfrm>
                <a:solidFill>
                  <a:schemeClr val="bg2">
                    <a:lumMod val="50000"/>
                    <a:alpha val="64000"/>
                  </a:schemeClr>
                </a:solidFill>
                <a:effectLst/>
              </p:grpSpPr>
              <p:cxnSp>
                <p:nvCxnSpPr>
                  <p:cNvPr id="7657" name="Straight Connector 7656">
                    <a:extLst>
                      <a:ext uri="{FF2B5EF4-FFF2-40B4-BE49-F238E27FC236}">
                        <a16:creationId xmlns:a16="http://schemas.microsoft.com/office/drawing/2014/main" id="{10F9DC04-D33E-0C28-772B-CC90DBEAEB4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658" name="Straight Connector 7657">
                    <a:extLst>
                      <a:ext uri="{FF2B5EF4-FFF2-40B4-BE49-F238E27FC236}">
                        <a16:creationId xmlns:a16="http://schemas.microsoft.com/office/drawing/2014/main" id="{320406D0-013C-FE48-E847-4C127DE5CB0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648" name="Oval 7647">
                  <a:extLst>
                    <a:ext uri="{FF2B5EF4-FFF2-40B4-BE49-F238E27FC236}">
                      <a16:creationId xmlns:a16="http://schemas.microsoft.com/office/drawing/2014/main" id="{DF52EB7D-65B7-F5B1-4B0B-966A0FDDBEFE}"/>
                    </a:ext>
                  </a:extLst>
                </p:cNvPr>
                <p:cNvSpPr/>
                <p:nvPr/>
              </p:nvSpPr>
              <p:spPr bwMode="auto">
                <a:xfrm rot="10978960">
                  <a:off x="7102832" y="318236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649" name="Group 7648">
                  <a:extLst>
                    <a:ext uri="{FF2B5EF4-FFF2-40B4-BE49-F238E27FC236}">
                      <a16:creationId xmlns:a16="http://schemas.microsoft.com/office/drawing/2014/main" id="{A4E955A9-5423-D5BA-18E7-A290BEB9E402}"/>
                    </a:ext>
                  </a:extLst>
                </p:cNvPr>
                <p:cNvGrpSpPr/>
                <p:nvPr/>
              </p:nvGrpSpPr>
              <p:grpSpPr>
                <a:xfrm rot="21421040" flipH="1">
                  <a:off x="6102311" y="2973445"/>
                  <a:ext cx="25464" cy="86331"/>
                  <a:chOff x="2018143" y="2815794"/>
                  <a:chExt cx="21432" cy="72662"/>
                </a:xfrm>
                <a:solidFill>
                  <a:schemeClr val="bg2">
                    <a:lumMod val="50000"/>
                    <a:alpha val="64000"/>
                  </a:schemeClr>
                </a:solidFill>
                <a:effectLst/>
              </p:grpSpPr>
              <p:cxnSp>
                <p:nvCxnSpPr>
                  <p:cNvPr id="7655" name="Straight Connector 7654">
                    <a:extLst>
                      <a:ext uri="{FF2B5EF4-FFF2-40B4-BE49-F238E27FC236}">
                        <a16:creationId xmlns:a16="http://schemas.microsoft.com/office/drawing/2014/main" id="{B5B3B4A9-E6AF-2C18-B2FA-6D66995FE93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656" name="Straight Connector 7655">
                    <a:extLst>
                      <a:ext uri="{FF2B5EF4-FFF2-40B4-BE49-F238E27FC236}">
                        <a16:creationId xmlns:a16="http://schemas.microsoft.com/office/drawing/2014/main" id="{32AC235B-233A-D0D4-3FE4-CDC658ADF08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650" name="Oval 7649">
                  <a:extLst>
                    <a:ext uri="{FF2B5EF4-FFF2-40B4-BE49-F238E27FC236}">
                      <a16:creationId xmlns:a16="http://schemas.microsoft.com/office/drawing/2014/main" id="{911BBA24-AB61-5C8C-E006-F82A56F03039}"/>
                    </a:ext>
                  </a:extLst>
                </p:cNvPr>
                <p:cNvSpPr/>
                <p:nvPr/>
              </p:nvSpPr>
              <p:spPr bwMode="auto">
                <a:xfrm rot="21421040" flipH="1">
                  <a:off x="6074812" y="291572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651" name="Group 7650">
                  <a:extLst>
                    <a:ext uri="{FF2B5EF4-FFF2-40B4-BE49-F238E27FC236}">
                      <a16:creationId xmlns:a16="http://schemas.microsoft.com/office/drawing/2014/main" id="{1A3AE425-7BF7-3C06-0840-4AC3FCC741F9}"/>
                    </a:ext>
                  </a:extLst>
                </p:cNvPr>
                <p:cNvGrpSpPr/>
                <p:nvPr/>
              </p:nvGrpSpPr>
              <p:grpSpPr>
                <a:xfrm rot="10621040" flipH="1">
                  <a:off x="6101674" y="3068426"/>
                  <a:ext cx="25464" cy="86331"/>
                  <a:chOff x="2018143" y="2815794"/>
                  <a:chExt cx="21432" cy="72662"/>
                </a:xfrm>
                <a:solidFill>
                  <a:schemeClr val="bg2">
                    <a:lumMod val="50000"/>
                    <a:alpha val="64000"/>
                  </a:schemeClr>
                </a:solidFill>
                <a:effectLst/>
              </p:grpSpPr>
              <p:cxnSp>
                <p:nvCxnSpPr>
                  <p:cNvPr id="7653" name="Straight Connector 7652">
                    <a:extLst>
                      <a:ext uri="{FF2B5EF4-FFF2-40B4-BE49-F238E27FC236}">
                        <a16:creationId xmlns:a16="http://schemas.microsoft.com/office/drawing/2014/main" id="{8AE91128-54A7-DD2E-5C10-340CE361402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654" name="Straight Connector 7653">
                    <a:extLst>
                      <a:ext uri="{FF2B5EF4-FFF2-40B4-BE49-F238E27FC236}">
                        <a16:creationId xmlns:a16="http://schemas.microsoft.com/office/drawing/2014/main" id="{FDF85DF6-9FCA-C0BC-3857-DF2B3D88E75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652" name="Oval 7651">
                  <a:extLst>
                    <a:ext uri="{FF2B5EF4-FFF2-40B4-BE49-F238E27FC236}">
                      <a16:creationId xmlns:a16="http://schemas.microsoft.com/office/drawing/2014/main" id="{B87A78A6-A187-0F5B-0DEE-50D75EC4FE73}"/>
                    </a:ext>
                  </a:extLst>
                </p:cNvPr>
                <p:cNvSpPr/>
                <p:nvPr/>
              </p:nvSpPr>
              <p:spPr bwMode="auto">
                <a:xfrm rot="10621040" flipH="1">
                  <a:off x="6086736" y="314457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sp>
            <p:nvSpPr>
              <p:cNvPr id="7452" name="Oval 7451">
                <a:extLst>
                  <a:ext uri="{FF2B5EF4-FFF2-40B4-BE49-F238E27FC236}">
                    <a16:creationId xmlns:a16="http://schemas.microsoft.com/office/drawing/2014/main" id="{1B9EFF0B-5A4D-94E1-1511-A065A4D58B1D}"/>
                  </a:ext>
                </a:extLst>
              </p:cNvPr>
              <p:cNvSpPr/>
              <p:nvPr/>
            </p:nvSpPr>
            <p:spPr bwMode="auto">
              <a:xfrm rot="21421040" flipH="1">
                <a:off x="5058034" y="295737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453" name="Group 7452">
                <a:extLst>
                  <a:ext uri="{FF2B5EF4-FFF2-40B4-BE49-F238E27FC236}">
                    <a16:creationId xmlns:a16="http://schemas.microsoft.com/office/drawing/2014/main" id="{E7300E08-8A41-ADD7-753F-BBAF23164412}"/>
                  </a:ext>
                </a:extLst>
              </p:cNvPr>
              <p:cNvGrpSpPr/>
              <p:nvPr/>
            </p:nvGrpSpPr>
            <p:grpSpPr>
              <a:xfrm rot="170064">
                <a:off x="5069958" y="2925080"/>
                <a:ext cx="1006363" cy="337153"/>
                <a:chOff x="5069958" y="2916972"/>
                <a:chExt cx="1006363" cy="337153"/>
              </a:xfrm>
            </p:grpSpPr>
            <p:grpSp>
              <p:nvGrpSpPr>
                <p:cNvPr id="7494" name="Group 7493">
                  <a:extLst>
                    <a:ext uri="{FF2B5EF4-FFF2-40B4-BE49-F238E27FC236}">
                      <a16:creationId xmlns:a16="http://schemas.microsoft.com/office/drawing/2014/main" id="{4FD5A392-152A-83FB-0837-3DC6611315E2}"/>
                    </a:ext>
                  </a:extLst>
                </p:cNvPr>
                <p:cNvGrpSpPr/>
                <p:nvPr/>
              </p:nvGrpSpPr>
              <p:grpSpPr>
                <a:xfrm rot="21421040" flipH="1">
                  <a:off x="6023995" y="2974693"/>
                  <a:ext cx="25464" cy="86331"/>
                  <a:chOff x="2018143" y="2815794"/>
                  <a:chExt cx="21432" cy="72662"/>
                </a:xfrm>
                <a:solidFill>
                  <a:schemeClr val="bg2">
                    <a:lumMod val="50000"/>
                    <a:alpha val="64000"/>
                  </a:schemeClr>
                </a:solidFill>
                <a:effectLst/>
              </p:grpSpPr>
              <p:cxnSp>
                <p:nvCxnSpPr>
                  <p:cNvPr id="7595" name="Straight Connector 7594">
                    <a:extLst>
                      <a:ext uri="{FF2B5EF4-FFF2-40B4-BE49-F238E27FC236}">
                        <a16:creationId xmlns:a16="http://schemas.microsoft.com/office/drawing/2014/main" id="{D259BF17-860C-D76B-C9BF-5E9194A0994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596" name="Straight Connector 7595">
                    <a:extLst>
                      <a:ext uri="{FF2B5EF4-FFF2-40B4-BE49-F238E27FC236}">
                        <a16:creationId xmlns:a16="http://schemas.microsoft.com/office/drawing/2014/main" id="{02D37480-C511-383B-C376-0AA3EC9D306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495" name="Oval 7494">
                  <a:extLst>
                    <a:ext uri="{FF2B5EF4-FFF2-40B4-BE49-F238E27FC236}">
                      <a16:creationId xmlns:a16="http://schemas.microsoft.com/office/drawing/2014/main" id="{C6BC7743-7619-3472-3D83-9ACB2263199C}"/>
                    </a:ext>
                  </a:extLst>
                </p:cNvPr>
                <p:cNvSpPr/>
                <p:nvPr/>
              </p:nvSpPr>
              <p:spPr bwMode="auto">
                <a:xfrm rot="21421040" flipH="1">
                  <a:off x="5996496" y="291697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496" name="Group 7495">
                  <a:extLst>
                    <a:ext uri="{FF2B5EF4-FFF2-40B4-BE49-F238E27FC236}">
                      <a16:creationId xmlns:a16="http://schemas.microsoft.com/office/drawing/2014/main" id="{ACC2D620-1012-B4DA-303A-9CBC35119161}"/>
                    </a:ext>
                  </a:extLst>
                </p:cNvPr>
                <p:cNvGrpSpPr/>
                <p:nvPr/>
              </p:nvGrpSpPr>
              <p:grpSpPr>
                <a:xfrm rot="10621040" flipH="1">
                  <a:off x="6023358" y="3069675"/>
                  <a:ext cx="25464" cy="86331"/>
                  <a:chOff x="2018143" y="2815794"/>
                  <a:chExt cx="21432" cy="72662"/>
                </a:xfrm>
                <a:solidFill>
                  <a:schemeClr val="bg2">
                    <a:lumMod val="50000"/>
                    <a:alpha val="64000"/>
                  </a:schemeClr>
                </a:solidFill>
                <a:effectLst/>
              </p:grpSpPr>
              <p:cxnSp>
                <p:nvCxnSpPr>
                  <p:cNvPr id="7593" name="Straight Connector 7592">
                    <a:extLst>
                      <a:ext uri="{FF2B5EF4-FFF2-40B4-BE49-F238E27FC236}">
                        <a16:creationId xmlns:a16="http://schemas.microsoft.com/office/drawing/2014/main" id="{080B0A6B-BD54-C16A-9022-0E7AC33894C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594" name="Straight Connector 7593">
                    <a:extLst>
                      <a:ext uri="{FF2B5EF4-FFF2-40B4-BE49-F238E27FC236}">
                        <a16:creationId xmlns:a16="http://schemas.microsoft.com/office/drawing/2014/main" id="{3B982675-648D-B950-CFEC-1EF440FB6C7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497" name="Oval 7496">
                  <a:extLst>
                    <a:ext uri="{FF2B5EF4-FFF2-40B4-BE49-F238E27FC236}">
                      <a16:creationId xmlns:a16="http://schemas.microsoft.com/office/drawing/2014/main" id="{76F84C84-D8C8-1348-3866-9686E8421B91}"/>
                    </a:ext>
                  </a:extLst>
                </p:cNvPr>
                <p:cNvSpPr/>
                <p:nvPr/>
              </p:nvSpPr>
              <p:spPr bwMode="auto">
                <a:xfrm rot="10621040" flipH="1">
                  <a:off x="6008420" y="314582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498" name="Group 7497">
                  <a:extLst>
                    <a:ext uri="{FF2B5EF4-FFF2-40B4-BE49-F238E27FC236}">
                      <a16:creationId xmlns:a16="http://schemas.microsoft.com/office/drawing/2014/main" id="{154D5E25-C131-5C09-348C-A67887AFBA43}"/>
                    </a:ext>
                  </a:extLst>
                </p:cNvPr>
                <p:cNvGrpSpPr/>
                <p:nvPr/>
              </p:nvGrpSpPr>
              <p:grpSpPr>
                <a:xfrm rot="21421040" flipH="1">
                  <a:off x="5945828" y="2978766"/>
                  <a:ext cx="25464" cy="86331"/>
                  <a:chOff x="2018143" y="2815794"/>
                  <a:chExt cx="21432" cy="72662"/>
                </a:xfrm>
                <a:solidFill>
                  <a:schemeClr val="bg2">
                    <a:lumMod val="50000"/>
                    <a:alpha val="64000"/>
                  </a:schemeClr>
                </a:solidFill>
                <a:effectLst/>
              </p:grpSpPr>
              <p:cxnSp>
                <p:nvCxnSpPr>
                  <p:cNvPr id="7591" name="Straight Connector 7590">
                    <a:extLst>
                      <a:ext uri="{FF2B5EF4-FFF2-40B4-BE49-F238E27FC236}">
                        <a16:creationId xmlns:a16="http://schemas.microsoft.com/office/drawing/2014/main" id="{92F4AC07-BCD3-4E8A-8328-3C703BD6744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592" name="Straight Connector 7591">
                    <a:extLst>
                      <a:ext uri="{FF2B5EF4-FFF2-40B4-BE49-F238E27FC236}">
                        <a16:creationId xmlns:a16="http://schemas.microsoft.com/office/drawing/2014/main" id="{918EACF8-FF16-44B9-4B28-AE97D67B83E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499" name="Oval 7498">
                  <a:extLst>
                    <a:ext uri="{FF2B5EF4-FFF2-40B4-BE49-F238E27FC236}">
                      <a16:creationId xmlns:a16="http://schemas.microsoft.com/office/drawing/2014/main" id="{77DD3552-F422-E2FD-58B8-8A1B9B866971}"/>
                    </a:ext>
                  </a:extLst>
                </p:cNvPr>
                <p:cNvSpPr/>
                <p:nvPr/>
              </p:nvSpPr>
              <p:spPr bwMode="auto">
                <a:xfrm rot="21421040" flipH="1">
                  <a:off x="5918329" y="292104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500" name="Group 7499">
                  <a:extLst>
                    <a:ext uri="{FF2B5EF4-FFF2-40B4-BE49-F238E27FC236}">
                      <a16:creationId xmlns:a16="http://schemas.microsoft.com/office/drawing/2014/main" id="{289EB807-EDE4-5A0D-685A-2B6E5E286190}"/>
                    </a:ext>
                  </a:extLst>
                </p:cNvPr>
                <p:cNvGrpSpPr/>
                <p:nvPr/>
              </p:nvGrpSpPr>
              <p:grpSpPr>
                <a:xfrm rot="10621040" flipH="1">
                  <a:off x="5945191" y="3073748"/>
                  <a:ext cx="25464" cy="86331"/>
                  <a:chOff x="2018143" y="2815794"/>
                  <a:chExt cx="21432" cy="72662"/>
                </a:xfrm>
                <a:solidFill>
                  <a:schemeClr val="bg2">
                    <a:lumMod val="50000"/>
                    <a:alpha val="64000"/>
                  </a:schemeClr>
                </a:solidFill>
                <a:effectLst/>
              </p:grpSpPr>
              <p:cxnSp>
                <p:nvCxnSpPr>
                  <p:cNvPr id="7589" name="Straight Connector 7588">
                    <a:extLst>
                      <a:ext uri="{FF2B5EF4-FFF2-40B4-BE49-F238E27FC236}">
                        <a16:creationId xmlns:a16="http://schemas.microsoft.com/office/drawing/2014/main" id="{61A81C11-CF96-69A2-70AF-F75CBA0DA49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590" name="Straight Connector 7589">
                    <a:extLst>
                      <a:ext uri="{FF2B5EF4-FFF2-40B4-BE49-F238E27FC236}">
                        <a16:creationId xmlns:a16="http://schemas.microsoft.com/office/drawing/2014/main" id="{2F659E92-F0DD-3955-48B8-7B030F84A96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501" name="Oval 7500">
                  <a:extLst>
                    <a:ext uri="{FF2B5EF4-FFF2-40B4-BE49-F238E27FC236}">
                      <a16:creationId xmlns:a16="http://schemas.microsoft.com/office/drawing/2014/main" id="{19D8CA10-5FD7-7927-1346-B88C1B4471F5}"/>
                    </a:ext>
                  </a:extLst>
                </p:cNvPr>
                <p:cNvSpPr/>
                <p:nvPr/>
              </p:nvSpPr>
              <p:spPr bwMode="auto">
                <a:xfrm rot="10621040" flipH="1">
                  <a:off x="5930253" y="314989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502" name="Group 7501">
                  <a:extLst>
                    <a:ext uri="{FF2B5EF4-FFF2-40B4-BE49-F238E27FC236}">
                      <a16:creationId xmlns:a16="http://schemas.microsoft.com/office/drawing/2014/main" id="{C05E99B7-4A5F-1285-487C-D66E552E6AE5}"/>
                    </a:ext>
                  </a:extLst>
                </p:cNvPr>
                <p:cNvGrpSpPr/>
                <p:nvPr/>
              </p:nvGrpSpPr>
              <p:grpSpPr>
                <a:xfrm rot="21421040" flipH="1">
                  <a:off x="5867659" y="2982839"/>
                  <a:ext cx="25464" cy="86331"/>
                  <a:chOff x="2018143" y="2815794"/>
                  <a:chExt cx="21432" cy="72662"/>
                </a:xfrm>
                <a:solidFill>
                  <a:schemeClr val="bg2">
                    <a:lumMod val="50000"/>
                    <a:alpha val="64000"/>
                  </a:schemeClr>
                </a:solidFill>
                <a:effectLst/>
              </p:grpSpPr>
              <p:cxnSp>
                <p:nvCxnSpPr>
                  <p:cNvPr id="7587" name="Straight Connector 7586">
                    <a:extLst>
                      <a:ext uri="{FF2B5EF4-FFF2-40B4-BE49-F238E27FC236}">
                        <a16:creationId xmlns:a16="http://schemas.microsoft.com/office/drawing/2014/main" id="{8A268449-730B-7C4A-4E9D-A0F0F6CA55A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588" name="Straight Connector 7587">
                    <a:extLst>
                      <a:ext uri="{FF2B5EF4-FFF2-40B4-BE49-F238E27FC236}">
                        <a16:creationId xmlns:a16="http://schemas.microsoft.com/office/drawing/2014/main" id="{A806C66B-2889-92E2-FC0D-99886957F98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503" name="Oval 7502">
                  <a:extLst>
                    <a:ext uri="{FF2B5EF4-FFF2-40B4-BE49-F238E27FC236}">
                      <a16:creationId xmlns:a16="http://schemas.microsoft.com/office/drawing/2014/main" id="{0749870A-B67B-FF04-AEF7-A10B84D943E5}"/>
                    </a:ext>
                  </a:extLst>
                </p:cNvPr>
                <p:cNvSpPr/>
                <p:nvPr/>
              </p:nvSpPr>
              <p:spPr bwMode="auto">
                <a:xfrm rot="21421040" flipH="1">
                  <a:off x="5840160" y="292511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504" name="Group 7503">
                  <a:extLst>
                    <a:ext uri="{FF2B5EF4-FFF2-40B4-BE49-F238E27FC236}">
                      <a16:creationId xmlns:a16="http://schemas.microsoft.com/office/drawing/2014/main" id="{EA95619A-61F8-6B38-1E86-013F6CFFAFFB}"/>
                    </a:ext>
                  </a:extLst>
                </p:cNvPr>
                <p:cNvGrpSpPr/>
                <p:nvPr/>
              </p:nvGrpSpPr>
              <p:grpSpPr>
                <a:xfrm rot="10621040" flipH="1">
                  <a:off x="5867022" y="3077820"/>
                  <a:ext cx="25464" cy="86331"/>
                  <a:chOff x="2018143" y="2815794"/>
                  <a:chExt cx="21432" cy="72662"/>
                </a:xfrm>
                <a:solidFill>
                  <a:schemeClr val="bg2">
                    <a:lumMod val="50000"/>
                    <a:alpha val="64000"/>
                  </a:schemeClr>
                </a:solidFill>
                <a:effectLst/>
              </p:grpSpPr>
              <p:cxnSp>
                <p:nvCxnSpPr>
                  <p:cNvPr id="7585" name="Straight Connector 7584">
                    <a:extLst>
                      <a:ext uri="{FF2B5EF4-FFF2-40B4-BE49-F238E27FC236}">
                        <a16:creationId xmlns:a16="http://schemas.microsoft.com/office/drawing/2014/main" id="{1FA703FF-09C3-2E30-4D25-8873633DB7A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586" name="Straight Connector 7585">
                    <a:extLst>
                      <a:ext uri="{FF2B5EF4-FFF2-40B4-BE49-F238E27FC236}">
                        <a16:creationId xmlns:a16="http://schemas.microsoft.com/office/drawing/2014/main" id="{7859F623-0E76-E562-182C-C578C01B365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505" name="Oval 7504">
                  <a:extLst>
                    <a:ext uri="{FF2B5EF4-FFF2-40B4-BE49-F238E27FC236}">
                      <a16:creationId xmlns:a16="http://schemas.microsoft.com/office/drawing/2014/main" id="{83D092A1-FE23-BC9A-53DD-21DCB7EBD43E}"/>
                    </a:ext>
                  </a:extLst>
                </p:cNvPr>
                <p:cNvSpPr/>
                <p:nvPr/>
              </p:nvSpPr>
              <p:spPr bwMode="auto">
                <a:xfrm rot="10621040" flipH="1">
                  <a:off x="5852084" y="315397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506" name="Group 7505">
                  <a:extLst>
                    <a:ext uri="{FF2B5EF4-FFF2-40B4-BE49-F238E27FC236}">
                      <a16:creationId xmlns:a16="http://schemas.microsoft.com/office/drawing/2014/main" id="{C3C41AD5-1AD9-09AD-9DD1-0153849C4E90}"/>
                    </a:ext>
                  </a:extLst>
                </p:cNvPr>
                <p:cNvGrpSpPr/>
                <p:nvPr/>
              </p:nvGrpSpPr>
              <p:grpSpPr>
                <a:xfrm rot="21421040" flipH="1">
                  <a:off x="5789490" y="2986910"/>
                  <a:ext cx="25464" cy="86331"/>
                  <a:chOff x="2018143" y="2815794"/>
                  <a:chExt cx="21432" cy="72662"/>
                </a:xfrm>
                <a:solidFill>
                  <a:schemeClr val="bg2">
                    <a:lumMod val="50000"/>
                    <a:alpha val="64000"/>
                  </a:schemeClr>
                </a:solidFill>
                <a:effectLst/>
              </p:grpSpPr>
              <p:cxnSp>
                <p:nvCxnSpPr>
                  <p:cNvPr id="7583" name="Straight Connector 7582">
                    <a:extLst>
                      <a:ext uri="{FF2B5EF4-FFF2-40B4-BE49-F238E27FC236}">
                        <a16:creationId xmlns:a16="http://schemas.microsoft.com/office/drawing/2014/main" id="{8D589EC5-A1A7-7366-9D08-D701C356306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584" name="Straight Connector 7583">
                    <a:extLst>
                      <a:ext uri="{FF2B5EF4-FFF2-40B4-BE49-F238E27FC236}">
                        <a16:creationId xmlns:a16="http://schemas.microsoft.com/office/drawing/2014/main" id="{CEC03066-EF5E-ACBC-4C6A-16D348F4C69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507" name="Oval 7506">
                  <a:extLst>
                    <a:ext uri="{FF2B5EF4-FFF2-40B4-BE49-F238E27FC236}">
                      <a16:creationId xmlns:a16="http://schemas.microsoft.com/office/drawing/2014/main" id="{935FDA56-82D2-2626-1D93-C1456B5E6312}"/>
                    </a:ext>
                  </a:extLst>
                </p:cNvPr>
                <p:cNvSpPr/>
                <p:nvPr/>
              </p:nvSpPr>
              <p:spPr bwMode="auto">
                <a:xfrm rot="21421040" flipH="1">
                  <a:off x="5761991" y="292918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508" name="Group 7507">
                  <a:extLst>
                    <a:ext uri="{FF2B5EF4-FFF2-40B4-BE49-F238E27FC236}">
                      <a16:creationId xmlns:a16="http://schemas.microsoft.com/office/drawing/2014/main" id="{CD8F33F5-CDF9-C58C-88A0-BBDA49C5137E}"/>
                    </a:ext>
                  </a:extLst>
                </p:cNvPr>
                <p:cNvGrpSpPr/>
                <p:nvPr/>
              </p:nvGrpSpPr>
              <p:grpSpPr>
                <a:xfrm rot="10621040" flipH="1">
                  <a:off x="5788853" y="3081891"/>
                  <a:ext cx="25464" cy="86331"/>
                  <a:chOff x="2018143" y="2815794"/>
                  <a:chExt cx="21432" cy="72662"/>
                </a:xfrm>
                <a:solidFill>
                  <a:schemeClr val="bg2">
                    <a:lumMod val="50000"/>
                    <a:alpha val="64000"/>
                  </a:schemeClr>
                </a:solidFill>
                <a:effectLst/>
              </p:grpSpPr>
              <p:cxnSp>
                <p:nvCxnSpPr>
                  <p:cNvPr id="7581" name="Straight Connector 7580">
                    <a:extLst>
                      <a:ext uri="{FF2B5EF4-FFF2-40B4-BE49-F238E27FC236}">
                        <a16:creationId xmlns:a16="http://schemas.microsoft.com/office/drawing/2014/main" id="{0AADAECA-C253-5D40-2792-B5058345DC7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582" name="Straight Connector 7581">
                    <a:extLst>
                      <a:ext uri="{FF2B5EF4-FFF2-40B4-BE49-F238E27FC236}">
                        <a16:creationId xmlns:a16="http://schemas.microsoft.com/office/drawing/2014/main" id="{31EB21D4-231A-AA64-1139-F273E21DE61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509" name="Oval 7508">
                  <a:extLst>
                    <a:ext uri="{FF2B5EF4-FFF2-40B4-BE49-F238E27FC236}">
                      <a16:creationId xmlns:a16="http://schemas.microsoft.com/office/drawing/2014/main" id="{61880392-2090-CA90-6861-844FC1B1C083}"/>
                    </a:ext>
                  </a:extLst>
                </p:cNvPr>
                <p:cNvSpPr/>
                <p:nvPr/>
              </p:nvSpPr>
              <p:spPr bwMode="auto">
                <a:xfrm rot="10621040" flipH="1">
                  <a:off x="5773915" y="315804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510" name="Group 7509">
                  <a:extLst>
                    <a:ext uri="{FF2B5EF4-FFF2-40B4-BE49-F238E27FC236}">
                      <a16:creationId xmlns:a16="http://schemas.microsoft.com/office/drawing/2014/main" id="{44BD4797-5096-C2CE-4B2B-00AD3C53A4FE}"/>
                    </a:ext>
                  </a:extLst>
                </p:cNvPr>
                <p:cNvGrpSpPr/>
                <p:nvPr/>
              </p:nvGrpSpPr>
              <p:grpSpPr>
                <a:xfrm rot="21421040" flipH="1">
                  <a:off x="5711174" y="2988158"/>
                  <a:ext cx="25464" cy="86331"/>
                  <a:chOff x="2018143" y="2815794"/>
                  <a:chExt cx="21432" cy="72662"/>
                </a:xfrm>
                <a:solidFill>
                  <a:schemeClr val="bg2">
                    <a:lumMod val="50000"/>
                    <a:alpha val="64000"/>
                  </a:schemeClr>
                </a:solidFill>
                <a:effectLst/>
              </p:grpSpPr>
              <p:cxnSp>
                <p:nvCxnSpPr>
                  <p:cNvPr id="7579" name="Straight Connector 7578">
                    <a:extLst>
                      <a:ext uri="{FF2B5EF4-FFF2-40B4-BE49-F238E27FC236}">
                        <a16:creationId xmlns:a16="http://schemas.microsoft.com/office/drawing/2014/main" id="{24547E66-82E0-15A1-5735-F44FEBDE465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580" name="Straight Connector 7579">
                    <a:extLst>
                      <a:ext uri="{FF2B5EF4-FFF2-40B4-BE49-F238E27FC236}">
                        <a16:creationId xmlns:a16="http://schemas.microsoft.com/office/drawing/2014/main" id="{1AA33CC0-1828-16C3-D3A1-AD848EF5DBA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511" name="Oval 7510">
                  <a:extLst>
                    <a:ext uri="{FF2B5EF4-FFF2-40B4-BE49-F238E27FC236}">
                      <a16:creationId xmlns:a16="http://schemas.microsoft.com/office/drawing/2014/main" id="{FF01E128-2E7C-3770-9233-41A4DC0E9C4B}"/>
                    </a:ext>
                  </a:extLst>
                </p:cNvPr>
                <p:cNvSpPr/>
                <p:nvPr/>
              </p:nvSpPr>
              <p:spPr bwMode="auto">
                <a:xfrm rot="21421040" flipH="1">
                  <a:off x="5683675" y="293043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512" name="Group 7511">
                  <a:extLst>
                    <a:ext uri="{FF2B5EF4-FFF2-40B4-BE49-F238E27FC236}">
                      <a16:creationId xmlns:a16="http://schemas.microsoft.com/office/drawing/2014/main" id="{3A3012E3-D100-B70D-6881-630179B34BCA}"/>
                    </a:ext>
                  </a:extLst>
                </p:cNvPr>
                <p:cNvGrpSpPr/>
                <p:nvPr/>
              </p:nvGrpSpPr>
              <p:grpSpPr>
                <a:xfrm rot="10621040" flipH="1">
                  <a:off x="5710537" y="3083140"/>
                  <a:ext cx="25464" cy="86331"/>
                  <a:chOff x="2018143" y="2815794"/>
                  <a:chExt cx="21432" cy="72662"/>
                </a:xfrm>
                <a:solidFill>
                  <a:schemeClr val="bg2">
                    <a:lumMod val="50000"/>
                    <a:alpha val="64000"/>
                  </a:schemeClr>
                </a:solidFill>
                <a:effectLst/>
              </p:grpSpPr>
              <p:cxnSp>
                <p:nvCxnSpPr>
                  <p:cNvPr id="7577" name="Straight Connector 7576">
                    <a:extLst>
                      <a:ext uri="{FF2B5EF4-FFF2-40B4-BE49-F238E27FC236}">
                        <a16:creationId xmlns:a16="http://schemas.microsoft.com/office/drawing/2014/main" id="{07525F63-BD44-81D2-9B89-A2DAF17D71E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578" name="Straight Connector 7577">
                    <a:extLst>
                      <a:ext uri="{FF2B5EF4-FFF2-40B4-BE49-F238E27FC236}">
                        <a16:creationId xmlns:a16="http://schemas.microsoft.com/office/drawing/2014/main" id="{773D3378-BBCD-3CCC-D5FF-E55E5355CA5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513" name="Oval 7512">
                  <a:extLst>
                    <a:ext uri="{FF2B5EF4-FFF2-40B4-BE49-F238E27FC236}">
                      <a16:creationId xmlns:a16="http://schemas.microsoft.com/office/drawing/2014/main" id="{52A321E0-A19D-53E4-5CE0-B4AD3C990CF8}"/>
                    </a:ext>
                  </a:extLst>
                </p:cNvPr>
                <p:cNvSpPr/>
                <p:nvPr/>
              </p:nvSpPr>
              <p:spPr bwMode="auto">
                <a:xfrm rot="10621040" flipH="1">
                  <a:off x="5695599" y="315929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514" name="Group 7513">
                  <a:extLst>
                    <a:ext uri="{FF2B5EF4-FFF2-40B4-BE49-F238E27FC236}">
                      <a16:creationId xmlns:a16="http://schemas.microsoft.com/office/drawing/2014/main" id="{A9C0B29C-F480-94AA-9733-3337E5C46439}"/>
                    </a:ext>
                  </a:extLst>
                </p:cNvPr>
                <p:cNvGrpSpPr/>
                <p:nvPr/>
              </p:nvGrpSpPr>
              <p:grpSpPr>
                <a:xfrm rot="21421040" flipH="1">
                  <a:off x="5633007" y="2992231"/>
                  <a:ext cx="25464" cy="86331"/>
                  <a:chOff x="2018143" y="2815794"/>
                  <a:chExt cx="21432" cy="72662"/>
                </a:xfrm>
                <a:solidFill>
                  <a:schemeClr val="bg2">
                    <a:lumMod val="50000"/>
                    <a:alpha val="64000"/>
                  </a:schemeClr>
                </a:solidFill>
                <a:effectLst/>
              </p:grpSpPr>
              <p:cxnSp>
                <p:nvCxnSpPr>
                  <p:cNvPr id="7575" name="Straight Connector 7574">
                    <a:extLst>
                      <a:ext uri="{FF2B5EF4-FFF2-40B4-BE49-F238E27FC236}">
                        <a16:creationId xmlns:a16="http://schemas.microsoft.com/office/drawing/2014/main" id="{0E8F4F51-E926-7D57-FA65-D19EC2F872B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576" name="Straight Connector 7575">
                    <a:extLst>
                      <a:ext uri="{FF2B5EF4-FFF2-40B4-BE49-F238E27FC236}">
                        <a16:creationId xmlns:a16="http://schemas.microsoft.com/office/drawing/2014/main" id="{61E9FE37-EDD4-F8A4-C57E-7B6B24AD25F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515" name="Oval 7514">
                  <a:extLst>
                    <a:ext uri="{FF2B5EF4-FFF2-40B4-BE49-F238E27FC236}">
                      <a16:creationId xmlns:a16="http://schemas.microsoft.com/office/drawing/2014/main" id="{20BCB41B-4500-B054-B185-57F392911561}"/>
                    </a:ext>
                  </a:extLst>
                </p:cNvPr>
                <p:cNvSpPr/>
                <p:nvPr/>
              </p:nvSpPr>
              <p:spPr bwMode="auto">
                <a:xfrm rot="21421040" flipH="1">
                  <a:off x="5605508" y="293451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516" name="Group 7515">
                  <a:extLst>
                    <a:ext uri="{FF2B5EF4-FFF2-40B4-BE49-F238E27FC236}">
                      <a16:creationId xmlns:a16="http://schemas.microsoft.com/office/drawing/2014/main" id="{3E008176-3ED5-FE63-11E8-6F665CFBC7A9}"/>
                    </a:ext>
                  </a:extLst>
                </p:cNvPr>
                <p:cNvGrpSpPr/>
                <p:nvPr/>
              </p:nvGrpSpPr>
              <p:grpSpPr>
                <a:xfrm rot="10621040" flipH="1">
                  <a:off x="5632370" y="3087212"/>
                  <a:ext cx="25464" cy="86331"/>
                  <a:chOff x="2018143" y="2815794"/>
                  <a:chExt cx="21432" cy="72662"/>
                </a:xfrm>
                <a:solidFill>
                  <a:schemeClr val="bg2">
                    <a:lumMod val="50000"/>
                    <a:alpha val="64000"/>
                  </a:schemeClr>
                </a:solidFill>
                <a:effectLst/>
              </p:grpSpPr>
              <p:cxnSp>
                <p:nvCxnSpPr>
                  <p:cNvPr id="7573" name="Straight Connector 7572">
                    <a:extLst>
                      <a:ext uri="{FF2B5EF4-FFF2-40B4-BE49-F238E27FC236}">
                        <a16:creationId xmlns:a16="http://schemas.microsoft.com/office/drawing/2014/main" id="{9A497811-3897-7D49-96AC-E3A75351009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574" name="Straight Connector 7573">
                    <a:extLst>
                      <a:ext uri="{FF2B5EF4-FFF2-40B4-BE49-F238E27FC236}">
                        <a16:creationId xmlns:a16="http://schemas.microsoft.com/office/drawing/2014/main" id="{764F279E-28A0-5376-FD6A-A61908D8EDE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517" name="Oval 7516">
                  <a:extLst>
                    <a:ext uri="{FF2B5EF4-FFF2-40B4-BE49-F238E27FC236}">
                      <a16:creationId xmlns:a16="http://schemas.microsoft.com/office/drawing/2014/main" id="{61215166-F0C5-916E-F995-2AE521A15885}"/>
                    </a:ext>
                  </a:extLst>
                </p:cNvPr>
                <p:cNvSpPr/>
                <p:nvPr/>
              </p:nvSpPr>
              <p:spPr bwMode="auto">
                <a:xfrm rot="10621040" flipH="1">
                  <a:off x="5617432" y="316336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518" name="Group 7517">
                  <a:extLst>
                    <a:ext uri="{FF2B5EF4-FFF2-40B4-BE49-F238E27FC236}">
                      <a16:creationId xmlns:a16="http://schemas.microsoft.com/office/drawing/2014/main" id="{A251465F-27A2-4C61-4B46-1EDA2E3E1EBE}"/>
                    </a:ext>
                  </a:extLst>
                </p:cNvPr>
                <p:cNvGrpSpPr/>
                <p:nvPr/>
              </p:nvGrpSpPr>
              <p:grpSpPr>
                <a:xfrm rot="21421040" flipH="1">
                  <a:off x="5554838" y="2996304"/>
                  <a:ext cx="25464" cy="86331"/>
                  <a:chOff x="2018143" y="2815794"/>
                  <a:chExt cx="21432" cy="72662"/>
                </a:xfrm>
                <a:solidFill>
                  <a:schemeClr val="bg2">
                    <a:lumMod val="50000"/>
                    <a:alpha val="64000"/>
                  </a:schemeClr>
                </a:solidFill>
                <a:effectLst/>
              </p:grpSpPr>
              <p:cxnSp>
                <p:nvCxnSpPr>
                  <p:cNvPr id="7571" name="Straight Connector 7570">
                    <a:extLst>
                      <a:ext uri="{FF2B5EF4-FFF2-40B4-BE49-F238E27FC236}">
                        <a16:creationId xmlns:a16="http://schemas.microsoft.com/office/drawing/2014/main" id="{3DAE3327-A373-D1ED-44D6-9D482B6DAE7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572" name="Straight Connector 7571">
                    <a:extLst>
                      <a:ext uri="{FF2B5EF4-FFF2-40B4-BE49-F238E27FC236}">
                        <a16:creationId xmlns:a16="http://schemas.microsoft.com/office/drawing/2014/main" id="{AB2AF82D-6A58-0035-D2B8-1DFEB00EFF9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519" name="Oval 7518">
                  <a:extLst>
                    <a:ext uri="{FF2B5EF4-FFF2-40B4-BE49-F238E27FC236}">
                      <a16:creationId xmlns:a16="http://schemas.microsoft.com/office/drawing/2014/main" id="{687880A2-274E-8054-81DB-9A00E2AEB4C0}"/>
                    </a:ext>
                  </a:extLst>
                </p:cNvPr>
                <p:cNvSpPr/>
                <p:nvPr/>
              </p:nvSpPr>
              <p:spPr bwMode="auto">
                <a:xfrm rot="21421040" flipH="1">
                  <a:off x="5527339" y="293858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520" name="Group 7519">
                  <a:extLst>
                    <a:ext uri="{FF2B5EF4-FFF2-40B4-BE49-F238E27FC236}">
                      <a16:creationId xmlns:a16="http://schemas.microsoft.com/office/drawing/2014/main" id="{3EF8A203-860E-B25C-8F05-348CAD749F10}"/>
                    </a:ext>
                  </a:extLst>
                </p:cNvPr>
                <p:cNvGrpSpPr/>
                <p:nvPr/>
              </p:nvGrpSpPr>
              <p:grpSpPr>
                <a:xfrm rot="10621040" flipH="1">
                  <a:off x="5554201" y="3091285"/>
                  <a:ext cx="25464" cy="86331"/>
                  <a:chOff x="2018143" y="2815794"/>
                  <a:chExt cx="21432" cy="72662"/>
                </a:xfrm>
                <a:solidFill>
                  <a:schemeClr val="bg2">
                    <a:lumMod val="50000"/>
                    <a:alpha val="64000"/>
                  </a:schemeClr>
                </a:solidFill>
                <a:effectLst/>
              </p:grpSpPr>
              <p:cxnSp>
                <p:nvCxnSpPr>
                  <p:cNvPr id="7569" name="Straight Connector 7568">
                    <a:extLst>
                      <a:ext uri="{FF2B5EF4-FFF2-40B4-BE49-F238E27FC236}">
                        <a16:creationId xmlns:a16="http://schemas.microsoft.com/office/drawing/2014/main" id="{334871DA-04E5-4D47-D29E-8505030CD69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570" name="Straight Connector 7569">
                    <a:extLst>
                      <a:ext uri="{FF2B5EF4-FFF2-40B4-BE49-F238E27FC236}">
                        <a16:creationId xmlns:a16="http://schemas.microsoft.com/office/drawing/2014/main" id="{E437A2D7-5EB0-74FD-FFE6-A2FFEF78610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521" name="Oval 7520">
                  <a:extLst>
                    <a:ext uri="{FF2B5EF4-FFF2-40B4-BE49-F238E27FC236}">
                      <a16:creationId xmlns:a16="http://schemas.microsoft.com/office/drawing/2014/main" id="{061E70CA-4267-650F-D0B1-27562CD58C9A}"/>
                    </a:ext>
                  </a:extLst>
                </p:cNvPr>
                <p:cNvSpPr/>
                <p:nvPr/>
              </p:nvSpPr>
              <p:spPr bwMode="auto">
                <a:xfrm rot="10621040" flipH="1">
                  <a:off x="5539263" y="316743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522" name="Group 7521">
                  <a:extLst>
                    <a:ext uri="{FF2B5EF4-FFF2-40B4-BE49-F238E27FC236}">
                      <a16:creationId xmlns:a16="http://schemas.microsoft.com/office/drawing/2014/main" id="{3CE6D049-8015-9582-DB52-AD28A15569F4}"/>
                    </a:ext>
                  </a:extLst>
                </p:cNvPr>
                <p:cNvGrpSpPr/>
                <p:nvPr/>
              </p:nvGrpSpPr>
              <p:grpSpPr>
                <a:xfrm rot="21421040" flipH="1">
                  <a:off x="5476670" y="3000377"/>
                  <a:ext cx="25464" cy="86331"/>
                  <a:chOff x="2018143" y="2815794"/>
                  <a:chExt cx="21432" cy="72662"/>
                </a:xfrm>
                <a:solidFill>
                  <a:schemeClr val="bg2">
                    <a:lumMod val="50000"/>
                    <a:alpha val="64000"/>
                  </a:schemeClr>
                </a:solidFill>
                <a:effectLst/>
              </p:grpSpPr>
              <p:cxnSp>
                <p:nvCxnSpPr>
                  <p:cNvPr id="7567" name="Straight Connector 7566">
                    <a:extLst>
                      <a:ext uri="{FF2B5EF4-FFF2-40B4-BE49-F238E27FC236}">
                        <a16:creationId xmlns:a16="http://schemas.microsoft.com/office/drawing/2014/main" id="{5C7FED81-3216-7F10-C64C-D607719781E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568" name="Straight Connector 7567">
                    <a:extLst>
                      <a:ext uri="{FF2B5EF4-FFF2-40B4-BE49-F238E27FC236}">
                        <a16:creationId xmlns:a16="http://schemas.microsoft.com/office/drawing/2014/main" id="{EC8EBC58-C6D0-01E9-AD6F-573CE85D3AA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523" name="Oval 7522">
                  <a:extLst>
                    <a:ext uri="{FF2B5EF4-FFF2-40B4-BE49-F238E27FC236}">
                      <a16:creationId xmlns:a16="http://schemas.microsoft.com/office/drawing/2014/main" id="{E7B5A60D-F0FF-6BDB-8460-9B36DA114363}"/>
                    </a:ext>
                  </a:extLst>
                </p:cNvPr>
                <p:cNvSpPr/>
                <p:nvPr/>
              </p:nvSpPr>
              <p:spPr bwMode="auto">
                <a:xfrm rot="21421040" flipH="1">
                  <a:off x="5449171" y="294265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524" name="Group 7523">
                  <a:extLst>
                    <a:ext uri="{FF2B5EF4-FFF2-40B4-BE49-F238E27FC236}">
                      <a16:creationId xmlns:a16="http://schemas.microsoft.com/office/drawing/2014/main" id="{ED9061D9-F927-837E-E649-6C0E121C0DD2}"/>
                    </a:ext>
                  </a:extLst>
                </p:cNvPr>
                <p:cNvGrpSpPr/>
                <p:nvPr/>
              </p:nvGrpSpPr>
              <p:grpSpPr>
                <a:xfrm rot="10621040" flipH="1">
                  <a:off x="5476033" y="3095358"/>
                  <a:ext cx="25464" cy="86331"/>
                  <a:chOff x="2018143" y="2815794"/>
                  <a:chExt cx="21432" cy="72662"/>
                </a:xfrm>
                <a:solidFill>
                  <a:schemeClr val="bg2">
                    <a:lumMod val="50000"/>
                    <a:alpha val="64000"/>
                  </a:schemeClr>
                </a:solidFill>
                <a:effectLst/>
              </p:grpSpPr>
              <p:cxnSp>
                <p:nvCxnSpPr>
                  <p:cNvPr id="7565" name="Straight Connector 7564">
                    <a:extLst>
                      <a:ext uri="{FF2B5EF4-FFF2-40B4-BE49-F238E27FC236}">
                        <a16:creationId xmlns:a16="http://schemas.microsoft.com/office/drawing/2014/main" id="{03DFA3EF-F888-CF14-1CD4-7E9F925D240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566" name="Straight Connector 7565">
                    <a:extLst>
                      <a:ext uri="{FF2B5EF4-FFF2-40B4-BE49-F238E27FC236}">
                        <a16:creationId xmlns:a16="http://schemas.microsoft.com/office/drawing/2014/main" id="{3E223DF9-DB4D-3D57-EEFA-5542A67AC77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525" name="Oval 7524">
                  <a:extLst>
                    <a:ext uri="{FF2B5EF4-FFF2-40B4-BE49-F238E27FC236}">
                      <a16:creationId xmlns:a16="http://schemas.microsoft.com/office/drawing/2014/main" id="{2191E110-D55A-20A5-487B-41A599646528}"/>
                    </a:ext>
                  </a:extLst>
                </p:cNvPr>
                <p:cNvSpPr/>
                <p:nvPr/>
              </p:nvSpPr>
              <p:spPr bwMode="auto">
                <a:xfrm rot="10621040" flipH="1">
                  <a:off x="5461095" y="317150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526" name="Group 7525">
                  <a:extLst>
                    <a:ext uri="{FF2B5EF4-FFF2-40B4-BE49-F238E27FC236}">
                      <a16:creationId xmlns:a16="http://schemas.microsoft.com/office/drawing/2014/main" id="{45EC0085-BE6B-8889-2BFC-89AEA29D8E05}"/>
                    </a:ext>
                  </a:extLst>
                </p:cNvPr>
                <p:cNvGrpSpPr/>
                <p:nvPr/>
              </p:nvGrpSpPr>
              <p:grpSpPr>
                <a:xfrm rot="21421040" flipH="1">
                  <a:off x="5398354" y="3001626"/>
                  <a:ext cx="25464" cy="86331"/>
                  <a:chOff x="2018143" y="2815794"/>
                  <a:chExt cx="21432" cy="72662"/>
                </a:xfrm>
                <a:solidFill>
                  <a:schemeClr val="bg2">
                    <a:lumMod val="50000"/>
                    <a:alpha val="64000"/>
                  </a:schemeClr>
                </a:solidFill>
                <a:effectLst/>
              </p:grpSpPr>
              <p:cxnSp>
                <p:nvCxnSpPr>
                  <p:cNvPr id="7563" name="Straight Connector 7562">
                    <a:extLst>
                      <a:ext uri="{FF2B5EF4-FFF2-40B4-BE49-F238E27FC236}">
                        <a16:creationId xmlns:a16="http://schemas.microsoft.com/office/drawing/2014/main" id="{C3864F88-BE54-B57A-FEEE-9436C81E129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564" name="Straight Connector 7563">
                    <a:extLst>
                      <a:ext uri="{FF2B5EF4-FFF2-40B4-BE49-F238E27FC236}">
                        <a16:creationId xmlns:a16="http://schemas.microsoft.com/office/drawing/2014/main" id="{A2240FC9-631D-7396-95F5-4B79CF803D0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527" name="Oval 7526">
                  <a:extLst>
                    <a:ext uri="{FF2B5EF4-FFF2-40B4-BE49-F238E27FC236}">
                      <a16:creationId xmlns:a16="http://schemas.microsoft.com/office/drawing/2014/main" id="{CD8B881D-601D-8B67-F898-A9BCCD716676}"/>
                    </a:ext>
                  </a:extLst>
                </p:cNvPr>
                <p:cNvSpPr/>
                <p:nvPr/>
              </p:nvSpPr>
              <p:spPr bwMode="auto">
                <a:xfrm rot="21421040" flipH="1">
                  <a:off x="5370855" y="294390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528" name="Group 7527">
                  <a:extLst>
                    <a:ext uri="{FF2B5EF4-FFF2-40B4-BE49-F238E27FC236}">
                      <a16:creationId xmlns:a16="http://schemas.microsoft.com/office/drawing/2014/main" id="{66F5BB2D-438A-67E3-5A7A-B289A736ECE3}"/>
                    </a:ext>
                  </a:extLst>
                </p:cNvPr>
                <p:cNvGrpSpPr/>
                <p:nvPr/>
              </p:nvGrpSpPr>
              <p:grpSpPr>
                <a:xfrm rot="10621040" flipH="1">
                  <a:off x="5397717" y="3096607"/>
                  <a:ext cx="25464" cy="86331"/>
                  <a:chOff x="2018143" y="2815794"/>
                  <a:chExt cx="21432" cy="72662"/>
                </a:xfrm>
                <a:solidFill>
                  <a:schemeClr val="bg2">
                    <a:lumMod val="50000"/>
                    <a:alpha val="64000"/>
                  </a:schemeClr>
                </a:solidFill>
                <a:effectLst/>
              </p:grpSpPr>
              <p:cxnSp>
                <p:nvCxnSpPr>
                  <p:cNvPr id="7561" name="Straight Connector 7560">
                    <a:extLst>
                      <a:ext uri="{FF2B5EF4-FFF2-40B4-BE49-F238E27FC236}">
                        <a16:creationId xmlns:a16="http://schemas.microsoft.com/office/drawing/2014/main" id="{95FF461C-DE0E-43F8-B031-4467313375D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562" name="Straight Connector 7561">
                    <a:extLst>
                      <a:ext uri="{FF2B5EF4-FFF2-40B4-BE49-F238E27FC236}">
                        <a16:creationId xmlns:a16="http://schemas.microsoft.com/office/drawing/2014/main" id="{795A495E-F72F-E990-166C-EBAE8728D0B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529" name="Oval 7528">
                  <a:extLst>
                    <a:ext uri="{FF2B5EF4-FFF2-40B4-BE49-F238E27FC236}">
                      <a16:creationId xmlns:a16="http://schemas.microsoft.com/office/drawing/2014/main" id="{8A19A3A8-77CE-A9F4-5234-5C99511D2236}"/>
                    </a:ext>
                  </a:extLst>
                </p:cNvPr>
                <p:cNvSpPr/>
                <p:nvPr/>
              </p:nvSpPr>
              <p:spPr bwMode="auto">
                <a:xfrm rot="10621040" flipH="1">
                  <a:off x="5382779" y="317275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530" name="Group 7529">
                  <a:extLst>
                    <a:ext uri="{FF2B5EF4-FFF2-40B4-BE49-F238E27FC236}">
                      <a16:creationId xmlns:a16="http://schemas.microsoft.com/office/drawing/2014/main" id="{7ABBD8D9-E76B-4D7F-E6CE-12AEA8D67203}"/>
                    </a:ext>
                  </a:extLst>
                </p:cNvPr>
                <p:cNvGrpSpPr/>
                <p:nvPr/>
              </p:nvGrpSpPr>
              <p:grpSpPr>
                <a:xfrm rot="21421040" flipH="1">
                  <a:off x="5320187" y="3005698"/>
                  <a:ext cx="25464" cy="86331"/>
                  <a:chOff x="2018143" y="2815794"/>
                  <a:chExt cx="21432" cy="72662"/>
                </a:xfrm>
                <a:solidFill>
                  <a:schemeClr val="bg2">
                    <a:lumMod val="50000"/>
                    <a:alpha val="64000"/>
                  </a:schemeClr>
                </a:solidFill>
                <a:effectLst/>
              </p:grpSpPr>
              <p:cxnSp>
                <p:nvCxnSpPr>
                  <p:cNvPr id="7559" name="Straight Connector 7558">
                    <a:extLst>
                      <a:ext uri="{FF2B5EF4-FFF2-40B4-BE49-F238E27FC236}">
                        <a16:creationId xmlns:a16="http://schemas.microsoft.com/office/drawing/2014/main" id="{3FBC5B0D-995B-F273-F040-BD8885192CA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560" name="Straight Connector 7559">
                    <a:extLst>
                      <a:ext uri="{FF2B5EF4-FFF2-40B4-BE49-F238E27FC236}">
                        <a16:creationId xmlns:a16="http://schemas.microsoft.com/office/drawing/2014/main" id="{7C0630B6-399F-7805-E298-77CFE95F6F3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531" name="Oval 7530">
                  <a:extLst>
                    <a:ext uri="{FF2B5EF4-FFF2-40B4-BE49-F238E27FC236}">
                      <a16:creationId xmlns:a16="http://schemas.microsoft.com/office/drawing/2014/main" id="{4D28BD42-E3BB-7362-BFBD-B33CC4813628}"/>
                    </a:ext>
                  </a:extLst>
                </p:cNvPr>
                <p:cNvSpPr/>
                <p:nvPr/>
              </p:nvSpPr>
              <p:spPr bwMode="auto">
                <a:xfrm rot="21421040" flipH="1">
                  <a:off x="5292688" y="294797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532" name="Group 7531">
                  <a:extLst>
                    <a:ext uri="{FF2B5EF4-FFF2-40B4-BE49-F238E27FC236}">
                      <a16:creationId xmlns:a16="http://schemas.microsoft.com/office/drawing/2014/main" id="{849F7E0B-3968-8C9D-63B2-761BFF8B8E5B}"/>
                    </a:ext>
                  </a:extLst>
                </p:cNvPr>
                <p:cNvGrpSpPr/>
                <p:nvPr/>
              </p:nvGrpSpPr>
              <p:grpSpPr>
                <a:xfrm rot="10621040" flipH="1">
                  <a:off x="5319550" y="3100680"/>
                  <a:ext cx="25464" cy="86331"/>
                  <a:chOff x="2018143" y="2815794"/>
                  <a:chExt cx="21432" cy="72662"/>
                </a:xfrm>
                <a:solidFill>
                  <a:schemeClr val="bg2">
                    <a:lumMod val="50000"/>
                    <a:alpha val="64000"/>
                  </a:schemeClr>
                </a:solidFill>
                <a:effectLst/>
              </p:grpSpPr>
              <p:cxnSp>
                <p:nvCxnSpPr>
                  <p:cNvPr id="7557" name="Straight Connector 7556">
                    <a:extLst>
                      <a:ext uri="{FF2B5EF4-FFF2-40B4-BE49-F238E27FC236}">
                        <a16:creationId xmlns:a16="http://schemas.microsoft.com/office/drawing/2014/main" id="{98BFA723-14D6-225A-10B1-371A76CAA90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558" name="Straight Connector 7557">
                    <a:extLst>
                      <a:ext uri="{FF2B5EF4-FFF2-40B4-BE49-F238E27FC236}">
                        <a16:creationId xmlns:a16="http://schemas.microsoft.com/office/drawing/2014/main" id="{102E70BE-DFD6-F073-3967-7B8E424C1FF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533" name="Oval 7532">
                  <a:extLst>
                    <a:ext uri="{FF2B5EF4-FFF2-40B4-BE49-F238E27FC236}">
                      <a16:creationId xmlns:a16="http://schemas.microsoft.com/office/drawing/2014/main" id="{C75BA124-93CF-481F-455C-D3D0DCE389B6}"/>
                    </a:ext>
                  </a:extLst>
                </p:cNvPr>
                <p:cNvSpPr/>
                <p:nvPr/>
              </p:nvSpPr>
              <p:spPr bwMode="auto">
                <a:xfrm rot="10621040" flipH="1">
                  <a:off x="5304612" y="317683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534" name="Group 7533">
                  <a:extLst>
                    <a:ext uri="{FF2B5EF4-FFF2-40B4-BE49-F238E27FC236}">
                      <a16:creationId xmlns:a16="http://schemas.microsoft.com/office/drawing/2014/main" id="{10DF7AA1-B108-6245-AF1D-574DB8B872B4}"/>
                    </a:ext>
                  </a:extLst>
                </p:cNvPr>
                <p:cNvGrpSpPr/>
                <p:nvPr/>
              </p:nvGrpSpPr>
              <p:grpSpPr>
                <a:xfrm rot="21421040" flipH="1">
                  <a:off x="5242018" y="3009771"/>
                  <a:ext cx="25464" cy="86331"/>
                  <a:chOff x="2018143" y="2815794"/>
                  <a:chExt cx="21432" cy="72662"/>
                </a:xfrm>
                <a:solidFill>
                  <a:schemeClr val="bg2">
                    <a:lumMod val="50000"/>
                    <a:alpha val="64000"/>
                  </a:schemeClr>
                </a:solidFill>
                <a:effectLst/>
              </p:grpSpPr>
              <p:cxnSp>
                <p:nvCxnSpPr>
                  <p:cNvPr id="7555" name="Straight Connector 7554">
                    <a:extLst>
                      <a:ext uri="{FF2B5EF4-FFF2-40B4-BE49-F238E27FC236}">
                        <a16:creationId xmlns:a16="http://schemas.microsoft.com/office/drawing/2014/main" id="{A80D1DA1-5322-953D-D4BD-53D6500587A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556" name="Straight Connector 7555">
                    <a:extLst>
                      <a:ext uri="{FF2B5EF4-FFF2-40B4-BE49-F238E27FC236}">
                        <a16:creationId xmlns:a16="http://schemas.microsoft.com/office/drawing/2014/main" id="{824542B2-07F6-62B1-79F5-80B7255AE6F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535" name="Oval 7534">
                  <a:extLst>
                    <a:ext uri="{FF2B5EF4-FFF2-40B4-BE49-F238E27FC236}">
                      <a16:creationId xmlns:a16="http://schemas.microsoft.com/office/drawing/2014/main" id="{EC73AF94-DFDD-0029-A05D-8AE312FE0BFA}"/>
                    </a:ext>
                  </a:extLst>
                </p:cNvPr>
                <p:cNvSpPr/>
                <p:nvPr/>
              </p:nvSpPr>
              <p:spPr bwMode="auto">
                <a:xfrm rot="21421040" flipH="1">
                  <a:off x="5214519" y="295205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536" name="Group 7535">
                  <a:extLst>
                    <a:ext uri="{FF2B5EF4-FFF2-40B4-BE49-F238E27FC236}">
                      <a16:creationId xmlns:a16="http://schemas.microsoft.com/office/drawing/2014/main" id="{F07610DE-FE29-2963-7524-621C6AFDA658}"/>
                    </a:ext>
                  </a:extLst>
                </p:cNvPr>
                <p:cNvGrpSpPr/>
                <p:nvPr/>
              </p:nvGrpSpPr>
              <p:grpSpPr>
                <a:xfrm rot="10621040" flipH="1">
                  <a:off x="5241382" y="3104753"/>
                  <a:ext cx="25464" cy="86331"/>
                  <a:chOff x="2018143" y="2815794"/>
                  <a:chExt cx="21432" cy="72662"/>
                </a:xfrm>
                <a:solidFill>
                  <a:schemeClr val="bg2">
                    <a:lumMod val="50000"/>
                    <a:alpha val="64000"/>
                  </a:schemeClr>
                </a:solidFill>
                <a:effectLst/>
              </p:grpSpPr>
              <p:cxnSp>
                <p:nvCxnSpPr>
                  <p:cNvPr id="7553" name="Straight Connector 7552">
                    <a:extLst>
                      <a:ext uri="{FF2B5EF4-FFF2-40B4-BE49-F238E27FC236}">
                        <a16:creationId xmlns:a16="http://schemas.microsoft.com/office/drawing/2014/main" id="{07514D24-AC82-20CF-5D96-6B690907221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554" name="Straight Connector 7553">
                    <a:extLst>
                      <a:ext uri="{FF2B5EF4-FFF2-40B4-BE49-F238E27FC236}">
                        <a16:creationId xmlns:a16="http://schemas.microsoft.com/office/drawing/2014/main" id="{9D388F9F-FF52-CB7C-7E08-1DDC7D39ED4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537" name="Oval 7536">
                  <a:extLst>
                    <a:ext uri="{FF2B5EF4-FFF2-40B4-BE49-F238E27FC236}">
                      <a16:creationId xmlns:a16="http://schemas.microsoft.com/office/drawing/2014/main" id="{EA4A25B1-2C72-C7C1-BA94-30D311F1343B}"/>
                    </a:ext>
                  </a:extLst>
                </p:cNvPr>
                <p:cNvSpPr/>
                <p:nvPr/>
              </p:nvSpPr>
              <p:spPr bwMode="auto">
                <a:xfrm rot="10621040" flipH="1">
                  <a:off x="5226443" y="318090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538" name="Group 7537">
                  <a:extLst>
                    <a:ext uri="{FF2B5EF4-FFF2-40B4-BE49-F238E27FC236}">
                      <a16:creationId xmlns:a16="http://schemas.microsoft.com/office/drawing/2014/main" id="{749A4D8F-8550-145F-4B6C-326C09FEBDEE}"/>
                    </a:ext>
                  </a:extLst>
                </p:cNvPr>
                <p:cNvGrpSpPr/>
                <p:nvPr/>
              </p:nvGrpSpPr>
              <p:grpSpPr>
                <a:xfrm rot="21421040" flipH="1">
                  <a:off x="5163849" y="3013843"/>
                  <a:ext cx="25464" cy="86331"/>
                  <a:chOff x="2018143" y="2815794"/>
                  <a:chExt cx="21432" cy="72662"/>
                </a:xfrm>
                <a:solidFill>
                  <a:schemeClr val="bg2">
                    <a:lumMod val="50000"/>
                    <a:alpha val="64000"/>
                  </a:schemeClr>
                </a:solidFill>
                <a:effectLst/>
              </p:grpSpPr>
              <p:cxnSp>
                <p:nvCxnSpPr>
                  <p:cNvPr id="7551" name="Straight Connector 7550">
                    <a:extLst>
                      <a:ext uri="{FF2B5EF4-FFF2-40B4-BE49-F238E27FC236}">
                        <a16:creationId xmlns:a16="http://schemas.microsoft.com/office/drawing/2014/main" id="{29399447-BA74-B402-F351-44D89A1DA4E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552" name="Straight Connector 7551">
                    <a:extLst>
                      <a:ext uri="{FF2B5EF4-FFF2-40B4-BE49-F238E27FC236}">
                        <a16:creationId xmlns:a16="http://schemas.microsoft.com/office/drawing/2014/main" id="{15D7B310-1995-EA26-ACB7-45025C7591A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539" name="Oval 7538">
                  <a:extLst>
                    <a:ext uri="{FF2B5EF4-FFF2-40B4-BE49-F238E27FC236}">
                      <a16:creationId xmlns:a16="http://schemas.microsoft.com/office/drawing/2014/main" id="{93AA49EB-306A-30CC-43CD-FF17E73BE770}"/>
                    </a:ext>
                  </a:extLst>
                </p:cNvPr>
                <p:cNvSpPr/>
                <p:nvPr/>
              </p:nvSpPr>
              <p:spPr bwMode="auto">
                <a:xfrm rot="21421040" flipH="1">
                  <a:off x="5136350" y="295612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540" name="Group 7539">
                  <a:extLst>
                    <a:ext uri="{FF2B5EF4-FFF2-40B4-BE49-F238E27FC236}">
                      <a16:creationId xmlns:a16="http://schemas.microsoft.com/office/drawing/2014/main" id="{9195A298-0EB5-9A09-3C9D-B5464F55034E}"/>
                    </a:ext>
                  </a:extLst>
                </p:cNvPr>
                <p:cNvGrpSpPr/>
                <p:nvPr/>
              </p:nvGrpSpPr>
              <p:grpSpPr>
                <a:xfrm rot="10621040" flipH="1">
                  <a:off x="5163212" y="3108824"/>
                  <a:ext cx="25464" cy="86331"/>
                  <a:chOff x="2018143" y="2815794"/>
                  <a:chExt cx="21432" cy="72662"/>
                </a:xfrm>
                <a:solidFill>
                  <a:schemeClr val="bg2">
                    <a:lumMod val="50000"/>
                    <a:alpha val="64000"/>
                  </a:schemeClr>
                </a:solidFill>
                <a:effectLst/>
              </p:grpSpPr>
              <p:cxnSp>
                <p:nvCxnSpPr>
                  <p:cNvPr id="7549" name="Straight Connector 7548">
                    <a:extLst>
                      <a:ext uri="{FF2B5EF4-FFF2-40B4-BE49-F238E27FC236}">
                        <a16:creationId xmlns:a16="http://schemas.microsoft.com/office/drawing/2014/main" id="{7A3C9568-4D3E-627C-A501-C0B397F3BC8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550" name="Straight Connector 7549">
                    <a:extLst>
                      <a:ext uri="{FF2B5EF4-FFF2-40B4-BE49-F238E27FC236}">
                        <a16:creationId xmlns:a16="http://schemas.microsoft.com/office/drawing/2014/main" id="{93FFFE26-ECE8-0781-27E4-F9F39F9F2D0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541" name="Oval 7540">
                  <a:extLst>
                    <a:ext uri="{FF2B5EF4-FFF2-40B4-BE49-F238E27FC236}">
                      <a16:creationId xmlns:a16="http://schemas.microsoft.com/office/drawing/2014/main" id="{B9174EFC-F230-058B-8987-A253617EC144}"/>
                    </a:ext>
                  </a:extLst>
                </p:cNvPr>
                <p:cNvSpPr/>
                <p:nvPr/>
              </p:nvSpPr>
              <p:spPr bwMode="auto">
                <a:xfrm rot="10621040" flipH="1">
                  <a:off x="5148274" y="318497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542" name="Group 7541">
                  <a:extLst>
                    <a:ext uri="{FF2B5EF4-FFF2-40B4-BE49-F238E27FC236}">
                      <a16:creationId xmlns:a16="http://schemas.microsoft.com/office/drawing/2014/main" id="{E1D3B471-2B43-2DDC-0709-07FE5C81E622}"/>
                    </a:ext>
                  </a:extLst>
                </p:cNvPr>
                <p:cNvGrpSpPr/>
                <p:nvPr/>
              </p:nvGrpSpPr>
              <p:grpSpPr>
                <a:xfrm rot="21421040" flipH="1">
                  <a:off x="5085533" y="3015092"/>
                  <a:ext cx="25464" cy="86331"/>
                  <a:chOff x="2018143" y="2815794"/>
                  <a:chExt cx="21432" cy="72662"/>
                </a:xfrm>
                <a:solidFill>
                  <a:schemeClr val="bg2">
                    <a:lumMod val="50000"/>
                    <a:alpha val="64000"/>
                  </a:schemeClr>
                </a:solidFill>
                <a:effectLst/>
              </p:grpSpPr>
              <p:cxnSp>
                <p:nvCxnSpPr>
                  <p:cNvPr id="7547" name="Straight Connector 7546">
                    <a:extLst>
                      <a:ext uri="{FF2B5EF4-FFF2-40B4-BE49-F238E27FC236}">
                        <a16:creationId xmlns:a16="http://schemas.microsoft.com/office/drawing/2014/main" id="{3D36474E-DDBA-FE45-C1F4-D93C9F2C3E0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548" name="Straight Connector 7547">
                    <a:extLst>
                      <a:ext uri="{FF2B5EF4-FFF2-40B4-BE49-F238E27FC236}">
                        <a16:creationId xmlns:a16="http://schemas.microsoft.com/office/drawing/2014/main" id="{7FFDD2AA-05C5-1DF3-4120-9C4B8ACC3A6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nvGrpSpPr>
                <p:cNvPr id="7543" name="Group 7542">
                  <a:extLst>
                    <a:ext uri="{FF2B5EF4-FFF2-40B4-BE49-F238E27FC236}">
                      <a16:creationId xmlns:a16="http://schemas.microsoft.com/office/drawing/2014/main" id="{305F6A02-DF98-203A-C09B-421D914C3BDB}"/>
                    </a:ext>
                  </a:extLst>
                </p:cNvPr>
                <p:cNvGrpSpPr/>
                <p:nvPr/>
              </p:nvGrpSpPr>
              <p:grpSpPr>
                <a:xfrm rot="10621040" flipH="1">
                  <a:off x="5084896" y="3110073"/>
                  <a:ext cx="25464" cy="86331"/>
                  <a:chOff x="2018143" y="2815794"/>
                  <a:chExt cx="21432" cy="72662"/>
                </a:xfrm>
                <a:solidFill>
                  <a:schemeClr val="bg2">
                    <a:lumMod val="50000"/>
                    <a:alpha val="64000"/>
                  </a:schemeClr>
                </a:solidFill>
                <a:effectLst/>
              </p:grpSpPr>
              <p:cxnSp>
                <p:nvCxnSpPr>
                  <p:cNvPr id="7545" name="Straight Connector 7544">
                    <a:extLst>
                      <a:ext uri="{FF2B5EF4-FFF2-40B4-BE49-F238E27FC236}">
                        <a16:creationId xmlns:a16="http://schemas.microsoft.com/office/drawing/2014/main" id="{981D5BF4-76BA-EC2A-12FD-3B1F89C713D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546" name="Straight Connector 7545">
                    <a:extLst>
                      <a:ext uri="{FF2B5EF4-FFF2-40B4-BE49-F238E27FC236}">
                        <a16:creationId xmlns:a16="http://schemas.microsoft.com/office/drawing/2014/main" id="{BC80F0FF-7525-54EB-E2EA-F2AC57A73AE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544" name="Oval 7543">
                  <a:extLst>
                    <a:ext uri="{FF2B5EF4-FFF2-40B4-BE49-F238E27FC236}">
                      <a16:creationId xmlns:a16="http://schemas.microsoft.com/office/drawing/2014/main" id="{430D5D72-7D63-A951-0011-FA5B70C6B00D}"/>
                    </a:ext>
                  </a:extLst>
                </p:cNvPr>
                <p:cNvSpPr/>
                <p:nvPr/>
              </p:nvSpPr>
              <p:spPr bwMode="auto">
                <a:xfrm rot="10621040" flipH="1">
                  <a:off x="5069958" y="318622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grpSp>
            <p:nvGrpSpPr>
              <p:cNvPr id="7454" name="Group 7453">
                <a:extLst>
                  <a:ext uri="{FF2B5EF4-FFF2-40B4-BE49-F238E27FC236}">
                    <a16:creationId xmlns:a16="http://schemas.microsoft.com/office/drawing/2014/main" id="{BB4563B7-5C0D-97DF-66E7-8F6748CBEC30}"/>
                  </a:ext>
                </a:extLst>
              </p:cNvPr>
              <p:cNvGrpSpPr/>
              <p:nvPr/>
            </p:nvGrpSpPr>
            <p:grpSpPr>
              <a:xfrm rot="21421040" flipH="1">
                <a:off x="5007366" y="3019164"/>
                <a:ext cx="25464" cy="86331"/>
                <a:chOff x="2018143" y="2815794"/>
                <a:chExt cx="21432" cy="72662"/>
              </a:xfrm>
              <a:solidFill>
                <a:schemeClr val="bg2">
                  <a:lumMod val="50000"/>
                  <a:alpha val="64000"/>
                </a:schemeClr>
              </a:solidFill>
              <a:effectLst/>
            </p:grpSpPr>
            <p:cxnSp>
              <p:nvCxnSpPr>
                <p:cNvPr id="7492" name="Straight Connector 7491">
                  <a:extLst>
                    <a:ext uri="{FF2B5EF4-FFF2-40B4-BE49-F238E27FC236}">
                      <a16:creationId xmlns:a16="http://schemas.microsoft.com/office/drawing/2014/main" id="{4AFCB08A-4911-2C97-AF8D-CFEDD1481B2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493" name="Straight Connector 7492">
                  <a:extLst>
                    <a:ext uri="{FF2B5EF4-FFF2-40B4-BE49-F238E27FC236}">
                      <a16:creationId xmlns:a16="http://schemas.microsoft.com/office/drawing/2014/main" id="{749A1E20-1097-0ACE-4BBD-0B25D30B41C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455" name="Oval 7454">
                <a:extLst>
                  <a:ext uri="{FF2B5EF4-FFF2-40B4-BE49-F238E27FC236}">
                    <a16:creationId xmlns:a16="http://schemas.microsoft.com/office/drawing/2014/main" id="{EEE69486-7404-B9DA-E47D-ECCC83468588}"/>
                  </a:ext>
                </a:extLst>
              </p:cNvPr>
              <p:cNvSpPr/>
              <p:nvPr/>
            </p:nvSpPr>
            <p:spPr bwMode="auto">
              <a:xfrm rot="21421040" flipH="1">
                <a:off x="4979867" y="296144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456" name="Group 7455">
                <a:extLst>
                  <a:ext uri="{FF2B5EF4-FFF2-40B4-BE49-F238E27FC236}">
                    <a16:creationId xmlns:a16="http://schemas.microsoft.com/office/drawing/2014/main" id="{BFC79A93-AA96-DAD7-8CEF-43511957DA50}"/>
                  </a:ext>
                </a:extLst>
              </p:cNvPr>
              <p:cNvGrpSpPr/>
              <p:nvPr/>
            </p:nvGrpSpPr>
            <p:grpSpPr>
              <a:xfrm rot="10621040" flipH="1">
                <a:off x="5006729" y="3114146"/>
                <a:ext cx="25464" cy="86331"/>
                <a:chOff x="2018143" y="2815794"/>
                <a:chExt cx="21432" cy="72662"/>
              </a:xfrm>
              <a:solidFill>
                <a:schemeClr val="bg2">
                  <a:lumMod val="50000"/>
                  <a:alpha val="64000"/>
                </a:schemeClr>
              </a:solidFill>
              <a:effectLst/>
            </p:grpSpPr>
            <p:cxnSp>
              <p:nvCxnSpPr>
                <p:cNvPr id="7490" name="Straight Connector 7489">
                  <a:extLst>
                    <a:ext uri="{FF2B5EF4-FFF2-40B4-BE49-F238E27FC236}">
                      <a16:creationId xmlns:a16="http://schemas.microsoft.com/office/drawing/2014/main" id="{6AD8FF4F-0B71-930C-EF58-7121CBF4985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491" name="Straight Connector 7490">
                  <a:extLst>
                    <a:ext uri="{FF2B5EF4-FFF2-40B4-BE49-F238E27FC236}">
                      <a16:creationId xmlns:a16="http://schemas.microsoft.com/office/drawing/2014/main" id="{E530C888-8B42-5D47-B69C-AD57721708E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457" name="Oval 7456">
                <a:extLst>
                  <a:ext uri="{FF2B5EF4-FFF2-40B4-BE49-F238E27FC236}">
                    <a16:creationId xmlns:a16="http://schemas.microsoft.com/office/drawing/2014/main" id="{371679F7-4494-3F37-0056-6A17223A843F}"/>
                  </a:ext>
                </a:extLst>
              </p:cNvPr>
              <p:cNvSpPr/>
              <p:nvPr/>
            </p:nvSpPr>
            <p:spPr bwMode="auto">
              <a:xfrm rot="10621040" flipH="1">
                <a:off x="4991791" y="319029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458" name="Group 7457">
                <a:extLst>
                  <a:ext uri="{FF2B5EF4-FFF2-40B4-BE49-F238E27FC236}">
                    <a16:creationId xmlns:a16="http://schemas.microsoft.com/office/drawing/2014/main" id="{50592C77-3D62-0F75-BD5D-3EF3A9E2E4B8}"/>
                  </a:ext>
                </a:extLst>
              </p:cNvPr>
              <p:cNvGrpSpPr/>
              <p:nvPr/>
            </p:nvGrpSpPr>
            <p:grpSpPr>
              <a:xfrm rot="21421040" flipH="1">
                <a:off x="4929197" y="3023237"/>
                <a:ext cx="25464" cy="86331"/>
                <a:chOff x="2018143" y="2815794"/>
                <a:chExt cx="21432" cy="72662"/>
              </a:xfrm>
              <a:solidFill>
                <a:schemeClr val="bg2">
                  <a:lumMod val="50000"/>
                  <a:alpha val="64000"/>
                </a:schemeClr>
              </a:solidFill>
              <a:effectLst/>
            </p:grpSpPr>
            <p:cxnSp>
              <p:nvCxnSpPr>
                <p:cNvPr id="7488" name="Straight Connector 7487">
                  <a:extLst>
                    <a:ext uri="{FF2B5EF4-FFF2-40B4-BE49-F238E27FC236}">
                      <a16:creationId xmlns:a16="http://schemas.microsoft.com/office/drawing/2014/main" id="{A506005C-4E11-E7B6-A0D6-9B3EEE8B4E5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489" name="Straight Connector 7488">
                  <a:extLst>
                    <a:ext uri="{FF2B5EF4-FFF2-40B4-BE49-F238E27FC236}">
                      <a16:creationId xmlns:a16="http://schemas.microsoft.com/office/drawing/2014/main" id="{92D3208C-8926-B6D9-2C85-A6554B45586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459" name="Oval 7458">
                <a:extLst>
                  <a:ext uri="{FF2B5EF4-FFF2-40B4-BE49-F238E27FC236}">
                    <a16:creationId xmlns:a16="http://schemas.microsoft.com/office/drawing/2014/main" id="{4ABECC9C-A3A6-F092-DB8B-B63C829D877B}"/>
                  </a:ext>
                </a:extLst>
              </p:cNvPr>
              <p:cNvSpPr/>
              <p:nvPr/>
            </p:nvSpPr>
            <p:spPr bwMode="auto">
              <a:xfrm rot="21421040" flipH="1">
                <a:off x="4901698" y="296551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460" name="Group 7459">
                <a:extLst>
                  <a:ext uri="{FF2B5EF4-FFF2-40B4-BE49-F238E27FC236}">
                    <a16:creationId xmlns:a16="http://schemas.microsoft.com/office/drawing/2014/main" id="{E656FFA8-30E2-FC78-3D6F-2B60A0E24A9D}"/>
                  </a:ext>
                </a:extLst>
              </p:cNvPr>
              <p:cNvGrpSpPr/>
              <p:nvPr/>
            </p:nvGrpSpPr>
            <p:grpSpPr>
              <a:xfrm rot="10621040" flipH="1">
                <a:off x="4928561" y="3118219"/>
                <a:ext cx="25464" cy="86331"/>
                <a:chOff x="2018143" y="2815794"/>
                <a:chExt cx="21432" cy="72662"/>
              </a:xfrm>
              <a:solidFill>
                <a:schemeClr val="bg2">
                  <a:lumMod val="50000"/>
                  <a:alpha val="64000"/>
                </a:schemeClr>
              </a:solidFill>
              <a:effectLst/>
            </p:grpSpPr>
            <p:cxnSp>
              <p:nvCxnSpPr>
                <p:cNvPr id="7486" name="Straight Connector 7485">
                  <a:extLst>
                    <a:ext uri="{FF2B5EF4-FFF2-40B4-BE49-F238E27FC236}">
                      <a16:creationId xmlns:a16="http://schemas.microsoft.com/office/drawing/2014/main" id="{A7E3F291-F0BF-0797-CBBC-0A89596390B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487" name="Straight Connector 7486">
                  <a:extLst>
                    <a:ext uri="{FF2B5EF4-FFF2-40B4-BE49-F238E27FC236}">
                      <a16:creationId xmlns:a16="http://schemas.microsoft.com/office/drawing/2014/main" id="{C838C5E0-EE42-C474-A0AB-DE47F244E80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461" name="Oval 7460">
                <a:extLst>
                  <a:ext uri="{FF2B5EF4-FFF2-40B4-BE49-F238E27FC236}">
                    <a16:creationId xmlns:a16="http://schemas.microsoft.com/office/drawing/2014/main" id="{54F01676-F872-9BC0-D7E5-CF80420E7F13}"/>
                  </a:ext>
                </a:extLst>
              </p:cNvPr>
              <p:cNvSpPr/>
              <p:nvPr/>
            </p:nvSpPr>
            <p:spPr bwMode="auto">
              <a:xfrm rot="10621040" flipH="1">
                <a:off x="4913622" y="319437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462" name="Group 7461">
                <a:extLst>
                  <a:ext uri="{FF2B5EF4-FFF2-40B4-BE49-F238E27FC236}">
                    <a16:creationId xmlns:a16="http://schemas.microsoft.com/office/drawing/2014/main" id="{FA163F28-F4A0-80BE-7695-7121EA6A7C39}"/>
                  </a:ext>
                </a:extLst>
              </p:cNvPr>
              <p:cNvGrpSpPr/>
              <p:nvPr/>
            </p:nvGrpSpPr>
            <p:grpSpPr>
              <a:xfrm rot="21449049" flipH="1">
                <a:off x="4846873" y="3022818"/>
                <a:ext cx="25464" cy="86331"/>
                <a:chOff x="2018143" y="2815794"/>
                <a:chExt cx="21432" cy="72662"/>
              </a:xfrm>
              <a:solidFill>
                <a:schemeClr val="bg2">
                  <a:lumMod val="50000"/>
                  <a:alpha val="64000"/>
                </a:schemeClr>
              </a:solidFill>
              <a:effectLst/>
            </p:grpSpPr>
            <p:cxnSp>
              <p:nvCxnSpPr>
                <p:cNvPr id="7484" name="Straight Connector 7483">
                  <a:extLst>
                    <a:ext uri="{FF2B5EF4-FFF2-40B4-BE49-F238E27FC236}">
                      <a16:creationId xmlns:a16="http://schemas.microsoft.com/office/drawing/2014/main" id="{4B460A66-69AF-C6DF-28C8-75BC0F1264C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485" name="Straight Connector 7484">
                  <a:extLst>
                    <a:ext uri="{FF2B5EF4-FFF2-40B4-BE49-F238E27FC236}">
                      <a16:creationId xmlns:a16="http://schemas.microsoft.com/office/drawing/2014/main" id="{B25CBBF7-BA4B-7758-CEED-FDB398B6D02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463" name="Oval 7462">
                <a:extLst>
                  <a:ext uri="{FF2B5EF4-FFF2-40B4-BE49-F238E27FC236}">
                    <a16:creationId xmlns:a16="http://schemas.microsoft.com/office/drawing/2014/main" id="{1810CFF2-EE3B-5BBB-57ED-80F58B207259}"/>
                  </a:ext>
                </a:extLst>
              </p:cNvPr>
              <p:cNvSpPr/>
              <p:nvPr/>
            </p:nvSpPr>
            <p:spPr bwMode="auto">
              <a:xfrm rot="21449049" flipH="1">
                <a:off x="4819921" y="296504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464" name="Group 7463">
                <a:extLst>
                  <a:ext uri="{FF2B5EF4-FFF2-40B4-BE49-F238E27FC236}">
                    <a16:creationId xmlns:a16="http://schemas.microsoft.com/office/drawing/2014/main" id="{25A2F902-50FD-B123-A801-AD4B6469546C}"/>
                  </a:ext>
                </a:extLst>
              </p:cNvPr>
              <p:cNvGrpSpPr/>
              <p:nvPr/>
            </p:nvGrpSpPr>
            <p:grpSpPr>
              <a:xfrm rot="10649049" flipH="1">
                <a:off x="4845464" y="3117792"/>
                <a:ext cx="25464" cy="86331"/>
                <a:chOff x="2018143" y="2815794"/>
                <a:chExt cx="21432" cy="72662"/>
              </a:xfrm>
              <a:solidFill>
                <a:schemeClr val="bg2">
                  <a:lumMod val="50000"/>
                  <a:alpha val="64000"/>
                </a:schemeClr>
              </a:solidFill>
              <a:effectLst/>
            </p:grpSpPr>
            <p:cxnSp>
              <p:nvCxnSpPr>
                <p:cNvPr id="7482" name="Straight Connector 7481">
                  <a:extLst>
                    <a:ext uri="{FF2B5EF4-FFF2-40B4-BE49-F238E27FC236}">
                      <a16:creationId xmlns:a16="http://schemas.microsoft.com/office/drawing/2014/main" id="{571A238A-37D7-97D8-A8D6-2E31FDE1FCA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483" name="Straight Connector 7482">
                  <a:extLst>
                    <a:ext uri="{FF2B5EF4-FFF2-40B4-BE49-F238E27FC236}">
                      <a16:creationId xmlns:a16="http://schemas.microsoft.com/office/drawing/2014/main" id="{74EFCC33-13B5-14D8-C990-D4AA428D8D9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465" name="Oval 7464">
                <a:extLst>
                  <a:ext uri="{FF2B5EF4-FFF2-40B4-BE49-F238E27FC236}">
                    <a16:creationId xmlns:a16="http://schemas.microsoft.com/office/drawing/2014/main" id="{D066025B-E8D7-BB98-E941-5E8E7F5B6CDD}"/>
                  </a:ext>
                </a:extLst>
              </p:cNvPr>
              <p:cNvSpPr/>
              <p:nvPr/>
            </p:nvSpPr>
            <p:spPr bwMode="auto">
              <a:xfrm rot="10649049" flipH="1">
                <a:off x="4829979" y="319399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466" name="Group 7465">
                <a:extLst>
                  <a:ext uri="{FF2B5EF4-FFF2-40B4-BE49-F238E27FC236}">
                    <a16:creationId xmlns:a16="http://schemas.microsoft.com/office/drawing/2014/main" id="{D7F444E9-8FFC-1267-0335-BA146D3AFC68}"/>
                  </a:ext>
                </a:extLst>
              </p:cNvPr>
              <p:cNvGrpSpPr/>
              <p:nvPr/>
            </p:nvGrpSpPr>
            <p:grpSpPr>
              <a:xfrm rot="21449049" flipH="1">
                <a:off x="4768550" y="3023427"/>
                <a:ext cx="25464" cy="86331"/>
                <a:chOff x="2018143" y="2815794"/>
                <a:chExt cx="21432" cy="72662"/>
              </a:xfrm>
              <a:solidFill>
                <a:schemeClr val="bg2">
                  <a:lumMod val="50000"/>
                  <a:alpha val="64000"/>
                </a:schemeClr>
              </a:solidFill>
              <a:effectLst/>
            </p:grpSpPr>
            <p:cxnSp>
              <p:nvCxnSpPr>
                <p:cNvPr id="7480" name="Straight Connector 7479">
                  <a:extLst>
                    <a:ext uri="{FF2B5EF4-FFF2-40B4-BE49-F238E27FC236}">
                      <a16:creationId xmlns:a16="http://schemas.microsoft.com/office/drawing/2014/main" id="{C1D0667E-DEFB-2519-1B1C-A34035DA5D4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481" name="Straight Connector 7480">
                  <a:extLst>
                    <a:ext uri="{FF2B5EF4-FFF2-40B4-BE49-F238E27FC236}">
                      <a16:creationId xmlns:a16="http://schemas.microsoft.com/office/drawing/2014/main" id="{76FBC65F-93CE-85F0-056A-A01973B8E70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467" name="Oval 7466">
                <a:extLst>
                  <a:ext uri="{FF2B5EF4-FFF2-40B4-BE49-F238E27FC236}">
                    <a16:creationId xmlns:a16="http://schemas.microsoft.com/office/drawing/2014/main" id="{22F6A69B-FD81-7E6C-81C9-E357224ECC4F}"/>
                  </a:ext>
                </a:extLst>
              </p:cNvPr>
              <p:cNvSpPr/>
              <p:nvPr/>
            </p:nvSpPr>
            <p:spPr bwMode="auto">
              <a:xfrm rot="21449049" flipH="1">
                <a:off x="4741598" y="296565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468" name="Group 7467">
                <a:extLst>
                  <a:ext uri="{FF2B5EF4-FFF2-40B4-BE49-F238E27FC236}">
                    <a16:creationId xmlns:a16="http://schemas.microsoft.com/office/drawing/2014/main" id="{DD00E9BA-4ED4-CA69-16D7-240511A41054}"/>
                  </a:ext>
                </a:extLst>
              </p:cNvPr>
              <p:cNvGrpSpPr/>
              <p:nvPr/>
            </p:nvGrpSpPr>
            <p:grpSpPr>
              <a:xfrm rot="10649049" flipH="1">
                <a:off x="4767141" y="3118402"/>
                <a:ext cx="25464" cy="86331"/>
                <a:chOff x="2018143" y="2815794"/>
                <a:chExt cx="21432" cy="72662"/>
              </a:xfrm>
              <a:solidFill>
                <a:schemeClr val="bg2">
                  <a:lumMod val="50000"/>
                  <a:alpha val="64000"/>
                </a:schemeClr>
              </a:solidFill>
              <a:effectLst/>
            </p:grpSpPr>
            <p:cxnSp>
              <p:nvCxnSpPr>
                <p:cNvPr id="7478" name="Straight Connector 7477">
                  <a:extLst>
                    <a:ext uri="{FF2B5EF4-FFF2-40B4-BE49-F238E27FC236}">
                      <a16:creationId xmlns:a16="http://schemas.microsoft.com/office/drawing/2014/main" id="{810D5968-1462-9A2C-3106-D7EF4EA793B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479" name="Straight Connector 7478">
                  <a:extLst>
                    <a:ext uri="{FF2B5EF4-FFF2-40B4-BE49-F238E27FC236}">
                      <a16:creationId xmlns:a16="http://schemas.microsoft.com/office/drawing/2014/main" id="{D2F92E6E-F06F-CCFA-EC73-A0A4388A87D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469" name="Oval 7468">
                <a:extLst>
                  <a:ext uri="{FF2B5EF4-FFF2-40B4-BE49-F238E27FC236}">
                    <a16:creationId xmlns:a16="http://schemas.microsoft.com/office/drawing/2014/main" id="{D34F4A52-B084-FF33-9100-EF7B616065CA}"/>
                  </a:ext>
                </a:extLst>
              </p:cNvPr>
              <p:cNvSpPr/>
              <p:nvPr/>
            </p:nvSpPr>
            <p:spPr bwMode="auto">
              <a:xfrm rot="10649049" flipH="1">
                <a:off x="4751656" y="319460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470" name="Group 7469">
                <a:extLst>
                  <a:ext uri="{FF2B5EF4-FFF2-40B4-BE49-F238E27FC236}">
                    <a16:creationId xmlns:a16="http://schemas.microsoft.com/office/drawing/2014/main" id="{B3F58C4E-AB9E-36DD-5667-8B631F807E75}"/>
                  </a:ext>
                </a:extLst>
              </p:cNvPr>
              <p:cNvGrpSpPr/>
              <p:nvPr/>
            </p:nvGrpSpPr>
            <p:grpSpPr>
              <a:xfrm rot="21449049" flipH="1">
                <a:off x="4690351" y="3026863"/>
                <a:ext cx="25464" cy="86331"/>
                <a:chOff x="2018143" y="2815794"/>
                <a:chExt cx="21432" cy="72662"/>
              </a:xfrm>
              <a:solidFill>
                <a:schemeClr val="bg2">
                  <a:lumMod val="50000"/>
                  <a:alpha val="64000"/>
                </a:schemeClr>
              </a:solidFill>
              <a:effectLst/>
            </p:grpSpPr>
            <p:cxnSp>
              <p:nvCxnSpPr>
                <p:cNvPr id="7476" name="Straight Connector 7475">
                  <a:extLst>
                    <a:ext uri="{FF2B5EF4-FFF2-40B4-BE49-F238E27FC236}">
                      <a16:creationId xmlns:a16="http://schemas.microsoft.com/office/drawing/2014/main" id="{998F5B0D-FE81-157B-9808-7F21E265C46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477" name="Straight Connector 7476">
                  <a:extLst>
                    <a:ext uri="{FF2B5EF4-FFF2-40B4-BE49-F238E27FC236}">
                      <a16:creationId xmlns:a16="http://schemas.microsoft.com/office/drawing/2014/main" id="{89DC73D8-F702-7432-E351-1D8DCCBAF11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471" name="Oval 7470">
                <a:extLst>
                  <a:ext uri="{FF2B5EF4-FFF2-40B4-BE49-F238E27FC236}">
                    <a16:creationId xmlns:a16="http://schemas.microsoft.com/office/drawing/2014/main" id="{CE95917B-9045-9496-6EFF-A59FED3038CB}"/>
                  </a:ext>
                </a:extLst>
              </p:cNvPr>
              <p:cNvSpPr/>
              <p:nvPr/>
            </p:nvSpPr>
            <p:spPr bwMode="auto">
              <a:xfrm rot="21449049" flipH="1">
                <a:off x="4663398" y="296909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nvGrpSpPr>
              <p:cNvPr id="7472" name="Group 7471">
                <a:extLst>
                  <a:ext uri="{FF2B5EF4-FFF2-40B4-BE49-F238E27FC236}">
                    <a16:creationId xmlns:a16="http://schemas.microsoft.com/office/drawing/2014/main" id="{68FAE518-77EF-6CD5-1B2F-84F24DE0BFF8}"/>
                  </a:ext>
                </a:extLst>
              </p:cNvPr>
              <p:cNvGrpSpPr/>
              <p:nvPr/>
            </p:nvGrpSpPr>
            <p:grpSpPr>
              <a:xfrm rot="10649049" flipH="1">
                <a:off x="4688942" y="3121838"/>
                <a:ext cx="25464" cy="86331"/>
                <a:chOff x="2018143" y="2815794"/>
                <a:chExt cx="21432" cy="72662"/>
              </a:xfrm>
              <a:solidFill>
                <a:schemeClr val="bg2">
                  <a:lumMod val="50000"/>
                  <a:alpha val="64000"/>
                </a:schemeClr>
              </a:solidFill>
              <a:effectLst/>
            </p:grpSpPr>
            <p:cxnSp>
              <p:nvCxnSpPr>
                <p:cNvPr id="7474" name="Straight Connector 7473">
                  <a:extLst>
                    <a:ext uri="{FF2B5EF4-FFF2-40B4-BE49-F238E27FC236}">
                      <a16:creationId xmlns:a16="http://schemas.microsoft.com/office/drawing/2014/main" id="{24806E4E-49FD-E89A-5E26-98D098647EC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475" name="Straight Connector 7474">
                  <a:extLst>
                    <a:ext uri="{FF2B5EF4-FFF2-40B4-BE49-F238E27FC236}">
                      <a16:creationId xmlns:a16="http://schemas.microsoft.com/office/drawing/2014/main" id="{059BF594-460A-158B-2613-F7B26DBB024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473" name="Oval 7472">
                <a:extLst>
                  <a:ext uri="{FF2B5EF4-FFF2-40B4-BE49-F238E27FC236}">
                    <a16:creationId xmlns:a16="http://schemas.microsoft.com/office/drawing/2014/main" id="{F429C245-882E-8040-E716-2D1FCC06CB21}"/>
                  </a:ext>
                </a:extLst>
              </p:cNvPr>
              <p:cNvSpPr/>
              <p:nvPr/>
            </p:nvSpPr>
            <p:spPr bwMode="auto">
              <a:xfrm rot="10649049" flipH="1">
                <a:off x="4673457" y="319803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a:ea typeface="+mn-ea"/>
                  <a:cs typeface="+mn-cs"/>
                </a:endParaRPr>
              </a:p>
            </p:txBody>
          </p:sp>
        </p:grpSp>
        <p:sp>
          <p:nvSpPr>
            <p:cNvPr id="4" name="TextBox 3">
              <a:extLst>
                <a:ext uri="{FF2B5EF4-FFF2-40B4-BE49-F238E27FC236}">
                  <a16:creationId xmlns:a16="http://schemas.microsoft.com/office/drawing/2014/main" id="{4B2D2F68-E31F-4718-8871-6F83BB575685}"/>
                </a:ext>
              </a:extLst>
            </p:cNvPr>
            <p:cNvSpPr txBox="1"/>
            <p:nvPr/>
          </p:nvSpPr>
          <p:spPr>
            <a:xfrm>
              <a:off x="6408405" y="1800219"/>
              <a:ext cx="213705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00000"/>
                  </a:solidFill>
                  <a:effectLst/>
                  <a:uLnTx/>
                  <a:uFillTx/>
                  <a:latin typeface="Calibri"/>
                  <a:ea typeface="+mn-ea"/>
                  <a:cs typeface="+mn-cs"/>
                </a:rPr>
                <a:t>KIT receptor</a:t>
              </a:r>
              <a:endParaRPr kumimoji="0" lang="en-CA" sz="2800" b="1" i="0" u="none" strike="noStrike" kern="1200" cap="none" spc="0" normalizeH="0" baseline="0" noProof="0">
                <a:ln>
                  <a:noFill/>
                </a:ln>
                <a:solidFill>
                  <a:srgbClr val="000000"/>
                </a:solidFill>
                <a:effectLst/>
                <a:uLnTx/>
                <a:uFillTx/>
                <a:latin typeface="Calibri"/>
                <a:ea typeface="+mn-ea"/>
                <a:cs typeface="+mn-cs"/>
              </a:endParaRPr>
            </a:p>
          </p:txBody>
        </p:sp>
        <p:sp>
          <p:nvSpPr>
            <p:cNvPr id="7" name="TextBox 6">
              <a:extLst>
                <a:ext uri="{FF2B5EF4-FFF2-40B4-BE49-F238E27FC236}">
                  <a16:creationId xmlns:a16="http://schemas.microsoft.com/office/drawing/2014/main" id="{1FD9E2B3-29DC-2D88-4D35-EEF19B9D0A9C}"/>
                </a:ext>
              </a:extLst>
            </p:cNvPr>
            <p:cNvSpPr txBox="1"/>
            <p:nvPr/>
          </p:nvSpPr>
          <p:spPr>
            <a:xfrm>
              <a:off x="6502402" y="5108046"/>
              <a:ext cx="2898751" cy="95410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 Exon 17 (D816V)</a:t>
              </a:r>
              <a:br>
                <a:rPr lang="en-US" sz="2800" b="1" i="0" u="none" strike="noStrike" kern="1200" cap="none" spc="0" normalizeH="0" baseline="0" noProof="0" dirty="0">
                  <a:ln>
                    <a:noFill/>
                  </a:ln>
                  <a:effectLst/>
                  <a:uLnTx/>
                  <a:uFillTx/>
                  <a:latin typeface="Calibri"/>
                  <a:cs typeface="+mn-cs"/>
                </a:rPr>
              </a:br>
              <a:r>
                <a:rPr kumimoji="0" lang="en-US" sz="2800" b="0" i="1" u="none" strike="noStrike" kern="1200" cap="none" spc="0" normalizeH="0" baseline="0" noProof="0" dirty="0">
                  <a:ln>
                    <a:noFill/>
                  </a:ln>
                  <a:solidFill>
                    <a:srgbClr val="000000"/>
                  </a:solidFill>
                  <a:effectLst/>
                  <a:uLnTx/>
                  <a:uFillTx/>
                  <a:latin typeface="Calibri"/>
                  <a:ea typeface="+mn-ea"/>
                  <a:cs typeface="+mn-cs"/>
                </a:rPr>
                <a:t>~90% of patients</a:t>
              </a:r>
              <a:endParaRPr kumimoji="0" lang="en-CA" sz="2800" b="0" i="1" u="none" strike="noStrike" kern="1200" cap="none" spc="0" normalizeH="0" baseline="0" noProof="0" dirty="0">
                <a:ln>
                  <a:noFill/>
                </a:ln>
                <a:solidFill>
                  <a:srgbClr val="000000"/>
                </a:solidFill>
                <a:effectLst/>
                <a:uLnTx/>
                <a:uFillTx/>
                <a:latin typeface="Calibri"/>
                <a:ea typeface="+mn-ea"/>
                <a:cs typeface="+mn-cs"/>
              </a:endParaRPr>
            </a:p>
          </p:txBody>
        </p:sp>
        <p:sp>
          <p:nvSpPr>
            <p:cNvPr id="9" name="Freeform: Shape 8">
              <a:extLst>
                <a:ext uri="{FF2B5EF4-FFF2-40B4-BE49-F238E27FC236}">
                  <a16:creationId xmlns:a16="http://schemas.microsoft.com/office/drawing/2014/main" id="{AFB8ACCB-EBFF-6010-D473-F2706E1055AF}"/>
                </a:ext>
              </a:extLst>
            </p:cNvPr>
            <p:cNvSpPr/>
            <p:nvPr/>
          </p:nvSpPr>
          <p:spPr bwMode="auto">
            <a:xfrm rot="10800000">
              <a:off x="6714934" y="6095354"/>
              <a:ext cx="962216" cy="127430"/>
            </a:xfrm>
            <a:custGeom>
              <a:avLst/>
              <a:gdLst>
                <a:gd name="connsiteX0" fmla="*/ 0 w 1536700"/>
                <a:gd name="connsiteY0" fmla="*/ 101600 h 101600"/>
                <a:gd name="connsiteX1" fmla="*/ 1536700 w 1536700"/>
                <a:gd name="connsiteY1" fmla="*/ 0 h 101600"/>
                <a:gd name="connsiteX0" fmla="*/ 0 w 1536700"/>
                <a:gd name="connsiteY0" fmla="*/ 139568 h 139568"/>
                <a:gd name="connsiteX1" fmla="*/ 1536700 w 1536700"/>
                <a:gd name="connsiteY1" fmla="*/ 37968 h 139568"/>
                <a:gd name="connsiteX0" fmla="*/ 0 w 1536700"/>
                <a:gd name="connsiteY0" fmla="*/ 179511 h 179511"/>
                <a:gd name="connsiteX1" fmla="*/ 1536700 w 1536700"/>
                <a:gd name="connsiteY1" fmla="*/ 77911 h 179511"/>
                <a:gd name="connsiteX0" fmla="*/ 0 w 1536700"/>
                <a:gd name="connsiteY0" fmla="*/ 150624 h 150624"/>
                <a:gd name="connsiteX1" fmla="*/ 1536700 w 1536700"/>
                <a:gd name="connsiteY1" fmla="*/ 49024 h 150624"/>
                <a:gd name="connsiteX0" fmla="*/ 0 w 1524000"/>
                <a:gd name="connsiteY0" fmla="*/ 127430 h 127430"/>
                <a:gd name="connsiteX1" fmla="*/ 1524000 w 1524000"/>
                <a:gd name="connsiteY1" fmla="*/ 63930 h 127430"/>
                <a:gd name="connsiteX0" fmla="*/ 0 w 1524000"/>
                <a:gd name="connsiteY0" fmla="*/ 127430 h 127430"/>
                <a:gd name="connsiteX1" fmla="*/ 1524000 w 1524000"/>
                <a:gd name="connsiteY1" fmla="*/ 63930 h 127430"/>
              </a:gdLst>
              <a:ahLst/>
              <a:cxnLst>
                <a:cxn ang="0">
                  <a:pos x="connsiteX0" y="connsiteY0"/>
                </a:cxn>
                <a:cxn ang="0">
                  <a:pos x="connsiteX1" y="connsiteY1"/>
                </a:cxn>
              </a:cxnLst>
              <a:rect l="l" t="t" r="r" b="b"/>
              <a:pathLst>
                <a:path w="1524000" h="127430">
                  <a:moveTo>
                    <a:pt x="0" y="127430"/>
                  </a:moveTo>
                  <a:cubicBezTo>
                    <a:pt x="486833" y="-46137"/>
                    <a:pt x="1214967" y="-16503"/>
                    <a:pt x="1524000" y="63930"/>
                  </a:cubicBezTo>
                </a:path>
              </a:pathLst>
            </a:custGeom>
            <a:noFill/>
            <a:ln w="38100">
              <a:solidFill>
                <a:schemeClr val="bg1"/>
              </a:solidFill>
              <a:miter lim="800000"/>
              <a:headEnd type="non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0" name="Rectangle 9">
              <a:extLst>
                <a:ext uri="{FF2B5EF4-FFF2-40B4-BE49-F238E27FC236}">
                  <a16:creationId xmlns:a16="http://schemas.microsoft.com/office/drawing/2014/main" id="{28FA933C-1D12-DAB2-FF63-8DCF51AAE3D8}"/>
                </a:ext>
              </a:extLst>
            </p:cNvPr>
            <p:cNvSpPr/>
            <p:nvPr/>
          </p:nvSpPr>
          <p:spPr bwMode="auto">
            <a:xfrm>
              <a:off x="5930900" y="4038600"/>
              <a:ext cx="127000" cy="965200"/>
            </a:xfrm>
            <a:prstGeom prst="rect">
              <a:avLst/>
            </a:prstGeom>
            <a:gradFill>
              <a:gsLst>
                <a:gs pos="0">
                  <a:schemeClr val="accent3"/>
                </a:gs>
                <a:gs pos="100000">
                  <a:schemeClr val="accent1"/>
                </a:gs>
              </a:gsLst>
              <a:lin ang="5400000" scaled="1"/>
            </a:gra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 name="Freeform: Shape 15">
              <a:extLst>
                <a:ext uri="{FF2B5EF4-FFF2-40B4-BE49-F238E27FC236}">
                  <a16:creationId xmlns:a16="http://schemas.microsoft.com/office/drawing/2014/main" id="{8C316688-CFE1-D6BC-969E-6BDB823D2566}"/>
                </a:ext>
              </a:extLst>
            </p:cNvPr>
            <p:cNvSpPr/>
            <p:nvPr/>
          </p:nvSpPr>
          <p:spPr bwMode="auto">
            <a:xfrm rot="16849563">
              <a:off x="4645697" y="2220460"/>
              <a:ext cx="2506036" cy="1175207"/>
            </a:xfrm>
            <a:custGeom>
              <a:avLst/>
              <a:gdLst>
                <a:gd name="connsiteX0" fmla="*/ 2504259 w 2506036"/>
                <a:gd name="connsiteY0" fmla="*/ 236067 h 1175207"/>
                <a:gd name="connsiteX1" fmla="*/ 2498583 w 2506036"/>
                <a:gd name="connsiteY1" fmla="*/ 368885 h 1175207"/>
                <a:gd name="connsiteX2" fmla="*/ 2285768 w 2506036"/>
                <a:gd name="connsiteY2" fmla="*/ 670652 h 1175207"/>
                <a:gd name="connsiteX3" fmla="*/ 2261622 w 2506036"/>
                <a:gd name="connsiteY3" fmla="*/ 670781 h 1175207"/>
                <a:gd name="connsiteX4" fmla="*/ 2273400 w 2506036"/>
                <a:gd name="connsiteY4" fmla="*/ 734405 h 1175207"/>
                <a:gd name="connsiteX5" fmla="*/ 2249593 w 2506036"/>
                <a:gd name="connsiteY5" fmla="*/ 832744 h 1175207"/>
                <a:gd name="connsiteX6" fmla="*/ 1831564 w 2506036"/>
                <a:gd name="connsiteY6" fmla="*/ 888555 h 1175207"/>
                <a:gd name="connsiteX7" fmla="*/ 1725506 w 2506036"/>
                <a:gd name="connsiteY7" fmla="*/ 807554 h 1175207"/>
                <a:gd name="connsiteX8" fmla="*/ 1680230 w 2506036"/>
                <a:gd name="connsiteY8" fmla="*/ 741974 h 1175207"/>
                <a:gd name="connsiteX9" fmla="*/ 1650842 w 2506036"/>
                <a:gd name="connsiteY9" fmla="*/ 781487 h 1175207"/>
                <a:gd name="connsiteX10" fmla="*/ 1263252 w 2506036"/>
                <a:gd name="connsiteY10" fmla="*/ 796373 h 1175207"/>
                <a:gd name="connsiteX11" fmla="*/ 1157194 w 2506036"/>
                <a:gd name="connsiteY11" fmla="*/ 715373 h 1175207"/>
                <a:gd name="connsiteX12" fmla="*/ 1134115 w 2506036"/>
                <a:gd name="connsiteY12" fmla="*/ 681943 h 1175207"/>
                <a:gd name="connsiteX13" fmla="*/ 1136539 w 2506036"/>
                <a:gd name="connsiteY13" fmla="*/ 717436 h 1175207"/>
                <a:gd name="connsiteX14" fmla="*/ 1104025 w 2506036"/>
                <a:gd name="connsiteY14" fmla="*/ 846867 h 1175207"/>
                <a:gd name="connsiteX15" fmla="*/ 742235 w 2506036"/>
                <a:gd name="connsiteY15" fmla="*/ 1063595 h 1175207"/>
                <a:gd name="connsiteX16" fmla="*/ 662356 w 2506036"/>
                <a:gd name="connsiteY16" fmla="*/ 1001493 h 1175207"/>
                <a:gd name="connsiteX17" fmla="*/ 659067 w 2506036"/>
                <a:gd name="connsiteY17" fmla="*/ 994457 h 1175207"/>
                <a:gd name="connsiteX18" fmla="*/ 651533 w 2506036"/>
                <a:gd name="connsiteY18" fmla="*/ 1022053 h 1175207"/>
                <a:gd name="connsiteX19" fmla="*/ 339090 w 2506036"/>
                <a:gd name="connsiteY19" fmla="*/ 1175207 h 1175207"/>
                <a:gd name="connsiteX20" fmla="*/ 0 w 2506036"/>
                <a:gd name="connsiteY20" fmla="*/ 924446 h 1175207"/>
                <a:gd name="connsiteX21" fmla="*/ 339090 w 2506036"/>
                <a:gd name="connsiteY21" fmla="*/ 673685 h 1175207"/>
                <a:gd name="connsiteX22" fmla="*/ 578863 w 2506036"/>
                <a:gd name="connsiteY22" fmla="*/ 747132 h 1175207"/>
                <a:gd name="connsiteX23" fmla="*/ 609266 w 2506036"/>
                <a:gd name="connsiteY23" fmla="*/ 780479 h 1175207"/>
                <a:gd name="connsiteX24" fmla="*/ 640991 w 2506036"/>
                <a:gd name="connsiteY24" fmla="*/ 654190 h 1175207"/>
                <a:gd name="connsiteX25" fmla="*/ 1002781 w 2506036"/>
                <a:gd name="connsiteY25" fmla="*/ 437461 h 1175207"/>
                <a:gd name="connsiteX26" fmla="*/ 1046793 w 2506036"/>
                <a:gd name="connsiteY26" fmla="*/ 463237 h 1175207"/>
                <a:gd name="connsiteX27" fmla="*/ 1069673 w 2506036"/>
                <a:gd name="connsiteY27" fmla="*/ 486409 h 1175207"/>
                <a:gd name="connsiteX28" fmla="*/ 1087437 w 2506036"/>
                <a:gd name="connsiteY28" fmla="*/ 413030 h 1175207"/>
                <a:gd name="connsiteX29" fmla="*/ 1505466 w 2506036"/>
                <a:gd name="connsiteY29" fmla="*/ 357219 h 1175207"/>
                <a:gd name="connsiteX30" fmla="*/ 1650795 w 2506036"/>
                <a:gd name="connsiteY30" fmla="*/ 486282 h 1175207"/>
                <a:gd name="connsiteX31" fmla="*/ 1658577 w 2506036"/>
                <a:gd name="connsiteY31" fmla="*/ 501410 h 1175207"/>
                <a:gd name="connsiteX32" fmla="*/ 1686189 w 2506036"/>
                <a:gd name="connsiteY32" fmla="*/ 464286 h 1175207"/>
                <a:gd name="connsiteX33" fmla="*/ 2073778 w 2506036"/>
                <a:gd name="connsiteY33" fmla="*/ 449400 h 1175207"/>
                <a:gd name="connsiteX34" fmla="*/ 2101647 w 2506036"/>
                <a:gd name="connsiteY34" fmla="*/ 469102 h 1175207"/>
                <a:gd name="connsiteX35" fmla="*/ 2094358 w 2506036"/>
                <a:gd name="connsiteY35" fmla="*/ 436417 h 1175207"/>
                <a:gd name="connsiteX36" fmla="*/ 2100034 w 2506036"/>
                <a:gd name="connsiteY36" fmla="*/ 303599 h 1175207"/>
                <a:gd name="connsiteX37" fmla="*/ 2354123 w 2506036"/>
                <a:gd name="connsiteY37" fmla="*/ 1612 h 1175207"/>
                <a:gd name="connsiteX38" fmla="*/ 2504259 w 2506036"/>
                <a:gd name="connsiteY38" fmla="*/ 236067 h 1175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506036" h="1175207">
                  <a:moveTo>
                    <a:pt x="2504259" y="236067"/>
                  </a:moveTo>
                  <a:cubicBezTo>
                    <a:pt x="2507785" y="277753"/>
                    <a:pt x="2506151" y="322682"/>
                    <a:pt x="2498583" y="368885"/>
                  </a:cubicBezTo>
                  <a:cubicBezTo>
                    <a:pt x="2472094" y="530594"/>
                    <a:pt x="2381685" y="654324"/>
                    <a:pt x="2285768" y="670652"/>
                  </a:cubicBezTo>
                  <a:lnTo>
                    <a:pt x="2261622" y="670781"/>
                  </a:lnTo>
                  <a:lnTo>
                    <a:pt x="2273400" y="734405"/>
                  </a:lnTo>
                  <a:cubicBezTo>
                    <a:pt x="2273936" y="768962"/>
                    <a:pt x="2266315" y="802426"/>
                    <a:pt x="2249593" y="832744"/>
                  </a:cubicBezTo>
                  <a:cubicBezTo>
                    <a:pt x="2182708" y="954012"/>
                    <a:pt x="1995550" y="979000"/>
                    <a:pt x="1831564" y="888555"/>
                  </a:cubicBezTo>
                  <a:cubicBezTo>
                    <a:pt x="1790568" y="865944"/>
                    <a:pt x="1754901" y="838258"/>
                    <a:pt x="1725506" y="807554"/>
                  </a:cubicBezTo>
                  <a:lnTo>
                    <a:pt x="1680230" y="741974"/>
                  </a:lnTo>
                  <a:lnTo>
                    <a:pt x="1650842" y="781487"/>
                  </a:lnTo>
                  <a:cubicBezTo>
                    <a:pt x="1567969" y="866274"/>
                    <a:pt x="1406739" y="875513"/>
                    <a:pt x="1263252" y="796373"/>
                  </a:cubicBezTo>
                  <a:cubicBezTo>
                    <a:pt x="1222256" y="773762"/>
                    <a:pt x="1186589" y="746076"/>
                    <a:pt x="1157194" y="715373"/>
                  </a:cubicBezTo>
                  <a:lnTo>
                    <a:pt x="1134115" y="681943"/>
                  </a:lnTo>
                  <a:lnTo>
                    <a:pt x="1136539" y="717436"/>
                  </a:lnTo>
                  <a:cubicBezTo>
                    <a:pt x="1132669" y="759766"/>
                    <a:pt x="1122012" y="803641"/>
                    <a:pt x="1104025" y="846867"/>
                  </a:cubicBezTo>
                  <a:cubicBezTo>
                    <a:pt x="1032077" y="1019768"/>
                    <a:pt x="870097" y="1116801"/>
                    <a:pt x="742235" y="1063595"/>
                  </a:cubicBezTo>
                  <a:cubicBezTo>
                    <a:pt x="710269" y="1050294"/>
                    <a:pt x="683462" y="1028861"/>
                    <a:pt x="662356" y="1001493"/>
                  </a:cubicBezTo>
                  <a:lnTo>
                    <a:pt x="659067" y="994457"/>
                  </a:lnTo>
                  <a:lnTo>
                    <a:pt x="651533" y="1022053"/>
                  </a:lnTo>
                  <a:cubicBezTo>
                    <a:pt x="600056" y="1112055"/>
                    <a:pt x="479546" y="1175207"/>
                    <a:pt x="339090" y="1175207"/>
                  </a:cubicBezTo>
                  <a:cubicBezTo>
                    <a:pt x="151816" y="1175207"/>
                    <a:pt x="0" y="1062937"/>
                    <a:pt x="0" y="924446"/>
                  </a:cubicBezTo>
                  <a:cubicBezTo>
                    <a:pt x="0" y="785955"/>
                    <a:pt x="151816" y="673685"/>
                    <a:pt x="339090" y="673685"/>
                  </a:cubicBezTo>
                  <a:cubicBezTo>
                    <a:pt x="432727" y="673685"/>
                    <a:pt x="517499" y="701753"/>
                    <a:pt x="578863" y="747132"/>
                  </a:cubicBezTo>
                  <a:lnTo>
                    <a:pt x="609266" y="780479"/>
                  </a:lnTo>
                  <a:lnTo>
                    <a:pt x="640991" y="654190"/>
                  </a:lnTo>
                  <a:cubicBezTo>
                    <a:pt x="712939" y="481288"/>
                    <a:pt x="874918" y="384255"/>
                    <a:pt x="1002781" y="437461"/>
                  </a:cubicBezTo>
                  <a:cubicBezTo>
                    <a:pt x="1018764" y="444112"/>
                    <a:pt x="1033457" y="452796"/>
                    <a:pt x="1046793" y="463237"/>
                  </a:cubicBezTo>
                  <a:lnTo>
                    <a:pt x="1069673" y="486409"/>
                  </a:lnTo>
                  <a:lnTo>
                    <a:pt x="1087437" y="413030"/>
                  </a:lnTo>
                  <a:cubicBezTo>
                    <a:pt x="1154322" y="291761"/>
                    <a:pt x="1341481" y="266773"/>
                    <a:pt x="1505466" y="357219"/>
                  </a:cubicBezTo>
                  <a:cubicBezTo>
                    <a:pt x="1566960" y="391136"/>
                    <a:pt x="1616464" y="436469"/>
                    <a:pt x="1650795" y="486282"/>
                  </a:cubicBezTo>
                  <a:lnTo>
                    <a:pt x="1658577" y="501410"/>
                  </a:lnTo>
                  <a:lnTo>
                    <a:pt x="1686189" y="464286"/>
                  </a:lnTo>
                  <a:cubicBezTo>
                    <a:pt x="1769062" y="379499"/>
                    <a:pt x="1930291" y="370260"/>
                    <a:pt x="2073778" y="449400"/>
                  </a:cubicBezTo>
                  <a:lnTo>
                    <a:pt x="2101647" y="469102"/>
                  </a:lnTo>
                  <a:lnTo>
                    <a:pt x="2094358" y="436417"/>
                  </a:lnTo>
                  <a:cubicBezTo>
                    <a:pt x="2090832" y="394731"/>
                    <a:pt x="2092466" y="349802"/>
                    <a:pt x="2100034" y="303599"/>
                  </a:cubicBezTo>
                  <a:cubicBezTo>
                    <a:pt x="2130308" y="118788"/>
                    <a:pt x="2244067" y="-16416"/>
                    <a:pt x="2354123" y="1612"/>
                  </a:cubicBezTo>
                  <a:cubicBezTo>
                    <a:pt x="2436665" y="15133"/>
                    <a:pt x="2493682" y="111007"/>
                    <a:pt x="2504259" y="236067"/>
                  </a:cubicBez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 name="Freeform: Shape 18">
              <a:extLst>
                <a:ext uri="{FF2B5EF4-FFF2-40B4-BE49-F238E27FC236}">
                  <a16:creationId xmlns:a16="http://schemas.microsoft.com/office/drawing/2014/main" id="{022FACDF-AA25-650A-6AF8-D99CFFBFAA86}"/>
                </a:ext>
              </a:extLst>
            </p:cNvPr>
            <p:cNvSpPr/>
            <p:nvPr/>
          </p:nvSpPr>
          <p:spPr bwMode="auto">
            <a:xfrm rot="19745488">
              <a:off x="5732508" y="4902053"/>
              <a:ext cx="803188" cy="1564050"/>
            </a:xfrm>
            <a:custGeom>
              <a:avLst/>
              <a:gdLst>
                <a:gd name="connsiteX0" fmla="*/ 684451 w 803188"/>
                <a:gd name="connsiteY0" fmla="*/ 31446 h 1564050"/>
                <a:gd name="connsiteX1" fmla="*/ 728709 w 803188"/>
                <a:gd name="connsiteY1" fmla="*/ 528649 h 1564050"/>
                <a:gd name="connsiteX2" fmla="*/ 508296 w 803188"/>
                <a:gd name="connsiteY2" fmla="*/ 729529 h 1564050"/>
                <a:gd name="connsiteX3" fmla="*/ 497194 w 803188"/>
                <a:gd name="connsiteY3" fmla="*/ 733078 h 1564050"/>
                <a:gd name="connsiteX4" fmla="*/ 537324 w 803188"/>
                <a:gd name="connsiteY4" fmla="*/ 781311 h 1564050"/>
                <a:gd name="connsiteX5" fmla="*/ 629514 w 803188"/>
                <a:gd name="connsiteY5" fmla="*/ 1105532 h 1564050"/>
                <a:gd name="connsiteX6" fmla="*/ 314757 w 803188"/>
                <a:gd name="connsiteY6" fmla="*/ 1564050 h 1564050"/>
                <a:gd name="connsiteX7" fmla="*/ 0 w 803188"/>
                <a:gd name="connsiteY7" fmla="*/ 1105532 h 1564050"/>
                <a:gd name="connsiteX8" fmla="*/ 192240 w 803188"/>
                <a:gd name="connsiteY8" fmla="*/ 683047 h 1564050"/>
                <a:gd name="connsiteX9" fmla="*/ 213244 w 803188"/>
                <a:gd name="connsiteY9" fmla="*/ 673549 h 1564050"/>
                <a:gd name="connsiteX10" fmla="*/ 187876 w 803188"/>
                <a:gd name="connsiteY10" fmla="*/ 638572 h 1564050"/>
                <a:gd name="connsiteX11" fmla="*/ 225291 w 803188"/>
                <a:gd name="connsiteY11" fmla="*/ 227257 h 1564050"/>
                <a:gd name="connsiteX12" fmla="*/ 684451 w 803188"/>
                <a:gd name="connsiteY12" fmla="*/ 31446 h 1564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03188" h="1564050">
                  <a:moveTo>
                    <a:pt x="684451" y="31446"/>
                  </a:moveTo>
                  <a:cubicBezTo>
                    <a:pt x="823465" y="114672"/>
                    <a:pt x="843281" y="337278"/>
                    <a:pt x="728709" y="528649"/>
                  </a:cubicBezTo>
                  <a:cubicBezTo>
                    <a:pt x="671423" y="624334"/>
                    <a:pt x="591387" y="694093"/>
                    <a:pt x="508296" y="729529"/>
                  </a:cubicBezTo>
                  <a:lnTo>
                    <a:pt x="497194" y="733078"/>
                  </a:lnTo>
                  <a:lnTo>
                    <a:pt x="537324" y="781311"/>
                  </a:lnTo>
                  <a:cubicBezTo>
                    <a:pt x="594284" y="864287"/>
                    <a:pt x="629514" y="978916"/>
                    <a:pt x="629514" y="1105532"/>
                  </a:cubicBezTo>
                  <a:cubicBezTo>
                    <a:pt x="629514" y="1358764"/>
                    <a:pt x="488592" y="1564050"/>
                    <a:pt x="314757" y="1564050"/>
                  </a:cubicBezTo>
                  <a:cubicBezTo>
                    <a:pt x="140922" y="1564050"/>
                    <a:pt x="0" y="1358764"/>
                    <a:pt x="0" y="1105532"/>
                  </a:cubicBezTo>
                  <a:cubicBezTo>
                    <a:pt x="0" y="915608"/>
                    <a:pt x="79269" y="752654"/>
                    <a:pt x="192240" y="683047"/>
                  </a:cubicBezTo>
                  <a:lnTo>
                    <a:pt x="213244" y="673549"/>
                  </a:lnTo>
                  <a:lnTo>
                    <a:pt x="187876" y="638572"/>
                  </a:lnTo>
                  <a:cubicBezTo>
                    <a:pt x="129026" y="531883"/>
                    <a:pt x="139363" y="370786"/>
                    <a:pt x="225291" y="227257"/>
                  </a:cubicBezTo>
                  <a:cubicBezTo>
                    <a:pt x="339863" y="35886"/>
                    <a:pt x="545436" y="-51781"/>
                    <a:pt x="684451" y="31446"/>
                  </a:cubicBez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sp>
        <p:nvSpPr>
          <p:cNvPr id="12" name="TextBox 11">
            <a:extLst>
              <a:ext uri="{FF2B5EF4-FFF2-40B4-BE49-F238E27FC236}">
                <a16:creationId xmlns:a16="http://schemas.microsoft.com/office/drawing/2014/main" id="{D8084016-B313-5C19-1DF9-AD1EBAE5E723}"/>
              </a:ext>
            </a:extLst>
          </p:cNvPr>
          <p:cNvSpPr txBox="1"/>
          <p:nvPr/>
        </p:nvSpPr>
        <p:spPr>
          <a:xfrm>
            <a:off x="410411" y="6375400"/>
            <a:ext cx="1112118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a:ea typeface="+mn-ea"/>
                <a:cs typeface="+mn-cs"/>
              </a:rPr>
              <a:t>Villaespesa. Front Pharmacol. 2020;11:443.</a:t>
            </a:r>
          </a:p>
        </p:txBody>
      </p:sp>
      <p:sp>
        <p:nvSpPr>
          <p:cNvPr id="2" name="TextBox 1">
            <a:extLst>
              <a:ext uri="{FF2B5EF4-FFF2-40B4-BE49-F238E27FC236}">
                <a16:creationId xmlns:a16="http://schemas.microsoft.com/office/drawing/2014/main" id="{F6251596-725F-205F-DDA7-4FD0D7CF3BD1}"/>
              </a:ext>
            </a:extLst>
          </p:cNvPr>
          <p:cNvSpPr txBox="1"/>
          <p:nvPr/>
        </p:nvSpPr>
        <p:spPr bwMode="auto">
          <a:xfrm>
            <a:off x="7825874" y="5994400"/>
            <a:ext cx="19410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ct val="50000"/>
              </a:spcBef>
            </a:pPr>
            <a:r>
              <a:rPr lang="en-US" b="0" i="1">
                <a:solidFill>
                  <a:schemeClr val="bg1"/>
                </a:solidFill>
                <a:latin typeface="Calibri"/>
                <a:cs typeface="Calibri"/>
              </a:rPr>
              <a:t>Imatinib resistant</a:t>
            </a:r>
            <a:endParaRPr lang="en-US" b="0" i="1">
              <a:solidFill>
                <a:schemeClr val="bg1"/>
              </a:solidFill>
              <a:latin typeface="Calibri"/>
            </a:endParaRPr>
          </a:p>
        </p:txBody>
      </p:sp>
    </p:spTree>
    <p:extLst>
      <p:ext uri="{BB962C8B-B14F-4D97-AF65-F5344CB8AC3E}">
        <p14:creationId xmlns:p14="http://schemas.microsoft.com/office/powerpoint/2010/main" val="11770893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626F4-DE27-D6C9-770C-66DAFE4DA183}"/>
              </a:ext>
            </a:extLst>
          </p:cNvPr>
          <p:cNvSpPr>
            <a:spLocks noGrp="1"/>
          </p:cNvSpPr>
          <p:nvPr>
            <p:ph type="title"/>
          </p:nvPr>
        </p:nvSpPr>
        <p:spPr/>
        <p:txBody>
          <a:bodyPr/>
          <a:lstStyle/>
          <a:p>
            <a:r>
              <a:rPr lang="en-US" dirty="0"/>
              <a:t>2022 Diagnostic Criteria for Systemic Mastocytosis </a:t>
            </a:r>
          </a:p>
        </p:txBody>
      </p:sp>
      <p:graphicFrame>
        <p:nvGraphicFramePr>
          <p:cNvPr id="4" name="Content Placeholder 3">
            <a:extLst>
              <a:ext uri="{FF2B5EF4-FFF2-40B4-BE49-F238E27FC236}">
                <a16:creationId xmlns:a16="http://schemas.microsoft.com/office/drawing/2014/main" id="{1105A680-0E86-B6BD-7FC3-0D046309B7F1}"/>
              </a:ext>
            </a:extLst>
          </p:cNvPr>
          <p:cNvGraphicFramePr>
            <a:graphicFrameLocks noGrp="1"/>
          </p:cNvGraphicFramePr>
          <p:nvPr>
            <p:ph idx="4294967295"/>
            <p:extLst>
              <p:ext uri="{D42A27DB-BD31-4B8C-83A1-F6EECF244321}">
                <p14:modId xmlns:p14="http://schemas.microsoft.com/office/powerpoint/2010/main" val="2039569143"/>
              </p:ext>
            </p:extLst>
          </p:nvPr>
        </p:nvGraphicFramePr>
        <p:xfrm>
          <a:off x="701675" y="1585352"/>
          <a:ext cx="10788650" cy="1706880"/>
        </p:xfrm>
        <a:graphic>
          <a:graphicData uri="http://schemas.openxmlformats.org/drawingml/2006/table">
            <a:tbl>
              <a:tblPr firstRow="1" bandRow="1">
                <a:tableStyleId>{5C22544A-7EE6-4342-B048-85BDC9FD1C3A}</a:tableStyleId>
              </a:tblPr>
              <a:tblGrid>
                <a:gridCol w="1039486">
                  <a:extLst>
                    <a:ext uri="{9D8B030D-6E8A-4147-A177-3AD203B41FA5}">
                      <a16:colId xmlns:a16="http://schemas.microsoft.com/office/drawing/2014/main" val="4281420223"/>
                    </a:ext>
                  </a:extLst>
                </a:gridCol>
                <a:gridCol w="9749164">
                  <a:extLst>
                    <a:ext uri="{9D8B030D-6E8A-4147-A177-3AD203B41FA5}">
                      <a16:colId xmlns:a16="http://schemas.microsoft.com/office/drawing/2014/main" val="848828634"/>
                    </a:ext>
                  </a:extLst>
                </a:gridCol>
              </a:tblGrid>
              <a:tr h="0">
                <a:tc>
                  <a:txBody>
                    <a:bodyPr/>
                    <a:lstStyle/>
                    <a:p>
                      <a:r>
                        <a:rPr lang="en-US" sz="2000" b="0" dirty="0">
                          <a:solidFill>
                            <a:schemeClr val="bg1"/>
                          </a:solidFill>
                        </a:rPr>
                        <a:t>Major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tc>
                  <a:txBody>
                    <a:bodyPr/>
                    <a:lstStyle/>
                    <a:p>
                      <a:r>
                        <a:rPr lang="en-US" sz="2000" b="0" dirty="0">
                          <a:solidFill>
                            <a:schemeClr val="bg1"/>
                          </a:solidFill>
                        </a:rPr>
                        <a:t>Multifocal dense aggregates of mast cells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963887565"/>
                  </a:ext>
                </a:extLst>
              </a:tr>
              <a:tr h="0">
                <a:tc>
                  <a:txBody>
                    <a:bodyPr/>
                    <a:lstStyle/>
                    <a:p>
                      <a:r>
                        <a:rPr lang="en-US" sz="2000" dirty="0">
                          <a:solidFill>
                            <a:schemeClr val="bg1"/>
                          </a:solidFill>
                        </a:rPr>
                        <a:t>Minor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285750">
                        <a:buFont typeface="Wingdings" panose="05000000000000000000" pitchFamily="2" charset="2"/>
                        <a:buChar char="§"/>
                      </a:pPr>
                      <a:r>
                        <a:rPr lang="en-US" sz="2000" dirty="0">
                          <a:solidFill>
                            <a:schemeClr val="bg1"/>
                          </a:solidFill>
                        </a:rPr>
                        <a:t>≥25% mast cells with atypical morphology</a:t>
                      </a:r>
                    </a:p>
                    <a:p>
                      <a:pPr marL="285750" indent="-285750">
                        <a:buFont typeface="Wingdings" panose="05000000000000000000" pitchFamily="2" charset="2"/>
                        <a:buChar char="§"/>
                      </a:pPr>
                      <a:r>
                        <a:rPr lang="en-US" sz="2000" dirty="0">
                          <a:solidFill>
                            <a:schemeClr val="bg1"/>
                          </a:solidFill>
                        </a:rPr>
                        <a:t>KIT D816V or other activating KIT mutation </a:t>
                      </a:r>
                    </a:p>
                    <a:p>
                      <a:pPr marL="285750" indent="-285750">
                        <a:buFont typeface="Wingdings" panose="05000000000000000000" pitchFamily="2" charset="2"/>
                        <a:buChar char="§"/>
                      </a:pPr>
                      <a:r>
                        <a:rPr lang="en-US" sz="2000" dirty="0">
                          <a:solidFill>
                            <a:schemeClr val="bg1"/>
                          </a:solidFill>
                        </a:rPr>
                        <a:t>CD2, CD25, and/or CD30 expression on mast cells</a:t>
                      </a:r>
                    </a:p>
                    <a:p>
                      <a:pPr marL="285750" indent="-285750">
                        <a:buFont typeface="Wingdings" panose="05000000000000000000" pitchFamily="2" charset="2"/>
                        <a:buChar char="§"/>
                      </a:pPr>
                      <a:r>
                        <a:rPr lang="en-US" sz="2000" dirty="0">
                          <a:solidFill>
                            <a:schemeClr val="bg1"/>
                          </a:solidFill>
                        </a:rPr>
                        <a:t>Serum total tryptase &gt;20 ng/mL</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57611351"/>
                  </a:ext>
                </a:extLst>
              </a:tr>
            </a:tbl>
          </a:graphicData>
        </a:graphic>
      </p:graphicFrame>
      <p:graphicFrame>
        <p:nvGraphicFramePr>
          <p:cNvPr id="5" name="Table 4">
            <a:extLst>
              <a:ext uri="{FF2B5EF4-FFF2-40B4-BE49-F238E27FC236}">
                <a16:creationId xmlns:a16="http://schemas.microsoft.com/office/drawing/2014/main" id="{43FE82B5-18C6-8443-C975-E9F2916841C6}"/>
              </a:ext>
            </a:extLst>
          </p:cNvPr>
          <p:cNvGraphicFramePr>
            <a:graphicFrameLocks noGrp="1"/>
          </p:cNvGraphicFramePr>
          <p:nvPr>
            <p:extLst>
              <p:ext uri="{D42A27DB-BD31-4B8C-83A1-F6EECF244321}">
                <p14:modId xmlns:p14="http://schemas.microsoft.com/office/powerpoint/2010/main" val="3385171005"/>
              </p:ext>
            </p:extLst>
          </p:nvPr>
        </p:nvGraphicFramePr>
        <p:xfrm>
          <a:off x="1981981" y="3536144"/>
          <a:ext cx="8128000" cy="148336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074137415"/>
                    </a:ext>
                  </a:extLst>
                </a:gridCol>
                <a:gridCol w="4064000">
                  <a:extLst>
                    <a:ext uri="{9D8B030D-6E8A-4147-A177-3AD203B41FA5}">
                      <a16:colId xmlns:a16="http://schemas.microsoft.com/office/drawing/2014/main" val="1282322681"/>
                    </a:ext>
                  </a:extLst>
                </a:gridCol>
              </a:tblGrid>
              <a:tr h="370840">
                <a:tc>
                  <a:txBody>
                    <a:bodyPr/>
                    <a:lstStyle/>
                    <a:p>
                      <a:pPr algn="ctr"/>
                      <a:r>
                        <a:rPr lang="en-US" dirty="0"/>
                        <a:t>WHO </a:t>
                      </a:r>
                      <a:r>
                        <a:rPr lang="en-US" baseline="0" dirty="0"/>
                        <a:t>5th</a:t>
                      </a:r>
                      <a:r>
                        <a:rPr lang="en-US" dirty="0"/>
                        <a:t> edition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International Consensus Classification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808397871"/>
                  </a:ext>
                </a:extLst>
              </a:tr>
              <a:tr h="370840">
                <a:tc>
                  <a:txBody>
                    <a:bodyPr/>
                    <a:lstStyle/>
                    <a:p>
                      <a:pPr algn="ctr"/>
                      <a:r>
                        <a:rPr lang="en-US" dirty="0">
                          <a:solidFill>
                            <a:schemeClr val="bg1"/>
                          </a:solidFill>
                        </a:rPr>
                        <a:t>1 major + 1 minor criteria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1 major criterion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15815360"/>
                  </a:ext>
                </a:extLst>
              </a:tr>
              <a:tr h="370840">
                <a:tc>
                  <a:txBody>
                    <a:bodyPr/>
                    <a:lstStyle/>
                    <a:p>
                      <a:pPr algn="ctr"/>
                      <a:r>
                        <a:rPr lang="en-US" dirty="0">
                          <a:solidFill>
                            <a:schemeClr val="bg1"/>
                          </a:solidFill>
                        </a:rPr>
                        <a:t>OR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OR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03806029"/>
                  </a:ext>
                </a:extLst>
              </a:tr>
              <a:tr h="370840">
                <a:tc>
                  <a:txBody>
                    <a:bodyPr/>
                    <a:lstStyle/>
                    <a:p>
                      <a:pPr algn="ctr"/>
                      <a:r>
                        <a:rPr lang="en-US" dirty="0">
                          <a:solidFill>
                            <a:schemeClr val="bg1"/>
                          </a:solidFill>
                        </a:rPr>
                        <a:t>≥3 minor criteria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≥3 minor criteria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12271343"/>
                  </a:ext>
                </a:extLst>
              </a:tr>
            </a:tbl>
          </a:graphicData>
        </a:graphic>
      </p:graphicFrame>
      <p:sp>
        <p:nvSpPr>
          <p:cNvPr id="3" name="TextBox 2">
            <a:extLst>
              <a:ext uri="{FF2B5EF4-FFF2-40B4-BE49-F238E27FC236}">
                <a16:creationId xmlns:a16="http://schemas.microsoft.com/office/drawing/2014/main" id="{2BD3C753-98DE-A847-1A18-C7F9A60AC29B}"/>
              </a:ext>
            </a:extLst>
          </p:cNvPr>
          <p:cNvSpPr txBox="1"/>
          <p:nvPr/>
        </p:nvSpPr>
        <p:spPr>
          <a:xfrm>
            <a:off x="402734" y="6371084"/>
            <a:ext cx="8057977" cy="276999"/>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Khoury. Leukemia. 2022;36:1703. Arber. Blood. 2022;140:1200. Pardanani. 2023;98:1097. </a:t>
            </a:r>
            <a:endParaRPr kumimoji="0" lang="en-US" sz="1200" b="1" i="0" u="none" strike="noStrike" kern="1200" cap="none" spc="0" normalizeH="0" baseline="0" noProof="0" dirty="0">
              <a:ln>
                <a:noFill/>
              </a:ln>
              <a:solidFill>
                <a:srgbClr val="455560"/>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42678663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35FCA-3CC6-5E0B-4D06-49E4BB41928F}"/>
              </a:ext>
            </a:extLst>
          </p:cNvPr>
          <p:cNvSpPr>
            <a:spLocks noGrp="1"/>
          </p:cNvSpPr>
          <p:nvPr>
            <p:ph type="title"/>
          </p:nvPr>
        </p:nvSpPr>
        <p:spPr/>
        <p:txBody>
          <a:bodyPr/>
          <a:lstStyle/>
          <a:p>
            <a:r>
              <a:rPr lang="en-US" dirty="0"/>
              <a:t>2022 Classification of Mastocytosis</a:t>
            </a:r>
            <a:br>
              <a:rPr lang="en-US" dirty="0"/>
            </a:br>
            <a:r>
              <a:rPr lang="en-US" dirty="0"/>
              <a:t> </a:t>
            </a:r>
          </a:p>
        </p:txBody>
      </p:sp>
      <p:graphicFrame>
        <p:nvGraphicFramePr>
          <p:cNvPr id="4" name="Content Placeholder 3">
            <a:extLst>
              <a:ext uri="{FF2B5EF4-FFF2-40B4-BE49-F238E27FC236}">
                <a16:creationId xmlns:a16="http://schemas.microsoft.com/office/drawing/2014/main" id="{93FD130B-7A55-E3FE-DC8C-DBBEE5B69491}"/>
              </a:ext>
            </a:extLst>
          </p:cNvPr>
          <p:cNvGraphicFramePr>
            <a:graphicFrameLocks noGrp="1"/>
          </p:cNvGraphicFramePr>
          <p:nvPr>
            <p:ph idx="4294967295"/>
            <p:extLst>
              <p:ext uri="{D42A27DB-BD31-4B8C-83A1-F6EECF244321}">
                <p14:modId xmlns:p14="http://schemas.microsoft.com/office/powerpoint/2010/main" val="1532047882"/>
              </p:ext>
            </p:extLst>
          </p:nvPr>
        </p:nvGraphicFramePr>
        <p:xfrm>
          <a:off x="838200" y="871538"/>
          <a:ext cx="10515600" cy="5358384"/>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280428373"/>
                    </a:ext>
                  </a:extLst>
                </a:gridCol>
                <a:gridCol w="5257800">
                  <a:extLst>
                    <a:ext uri="{9D8B030D-6E8A-4147-A177-3AD203B41FA5}">
                      <a16:colId xmlns:a16="http://schemas.microsoft.com/office/drawing/2014/main" val="3456274181"/>
                    </a:ext>
                  </a:extLst>
                </a:gridCol>
              </a:tblGrid>
              <a:tr h="200844">
                <a:tc>
                  <a:txBody>
                    <a:bodyPr/>
                    <a:lstStyle/>
                    <a:p>
                      <a:pPr algn="ctr">
                        <a:lnSpc>
                          <a:spcPct val="90000"/>
                        </a:lnSpc>
                      </a:pPr>
                      <a:r>
                        <a:rPr lang="en-US" sz="1600" dirty="0"/>
                        <a:t>WHO </a:t>
                      </a:r>
                      <a:r>
                        <a:rPr lang="en-US" sz="1600" baseline="0" dirty="0"/>
                        <a:t>5th</a:t>
                      </a:r>
                      <a:r>
                        <a:rPr lang="en-US" sz="1600" dirty="0"/>
                        <a:t> Edition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600" dirty="0"/>
                        <a:t>International Consensus Classification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439523946"/>
                  </a:ext>
                </a:extLst>
              </a:tr>
              <a:tr h="200844">
                <a:tc gridSpan="2">
                  <a:txBody>
                    <a:bodyPr/>
                    <a:lstStyle/>
                    <a:p>
                      <a:pPr>
                        <a:lnSpc>
                          <a:spcPct val="90000"/>
                        </a:lnSpc>
                      </a:pPr>
                      <a:r>
                        <a:rPr lang="en-US" sz="1600" b="1" dirty="0">
                          <a:solidFill>
                            <a:schemeClr val="bg1"/>
                          </a:solidFill>
                        </a:rPr>
                        <a:t>Cutaneous mastocytosis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hMerge="1">
                  <a:txBody>
                    <a:bodyPr/>
                    <a:lstStyle/>
                    <a:p>
                      <a:endParaRPr lang="en-US"/>
                    </a:p>
                  </a:txBody>
                  <a:tcPr/>
                </a:tc>
                <a:extLst>
                  <a:ext uri="{0D108BD9-81ED-4DB2-BD59-A6C34878D82A}">
                    <a16:rowId xmlns:a16="http://schemas.microsoft.com/office/drawing/2014/main" val="1037607446"/>
                  </a:ext>
                </a:extLst>
              </a:tr>
              <a:tr h="626159">
                <a:tc>
                  <a:txBody>
                    <a:bodyPr/>
                    <a:lstStyle/>
                    <a:p>
                      <a:pPr marL="285750" indent="-285750">
                        <a:lnSpc>
                          <a:spcPct val="90000"/>
                        </a:lnSpc>
                        <a:buFont typeface="Wingdings" panose="05000000000000000000" pitchFamily="2" charset="2"/>
                        <a:buChar char="§"/>
                      </a:pPr>
                      <a:r>
                        <a:rPr lang="en-US" sz="1600" dirty="0">
                          <a:solidFill>
                            <a:schemeClr val="bg1"/>
                          </a:solidFill>
                        </a:rPr>
                        <a:t>Urticaria pigmentosa/maculopapular cutaneous mastocytosis </a:t>
                      </a:r>
                    </a:p>
                    <a:p>
                      <a:pPr marL="742950" lvl="1" indent="-285750">
                        <a:lnSpc>
                          <a:spcPct val="90000"/>
                        </a:lnSpc>
                        <a:buFont typeface="Calibri" panose="020F0502020204030204" pitchFamily="34" charset="0"/>
                        <a:buChar char="−"/>
                      </a:pPr>
                      <a:r>
                        <a:rPr lang="en-US" sz="1600" dirty="0">
                          <a:solidFill>
                            <a:schemeClr val="bg1"/>
                          </a:solidFill>
                        </a:rPr>
                        <a:t>Monomorphic </a:t>
                      </a:r>
                    </a:p>
                    <a:p>
                      <a:pPr marL="742950" lvl="1" indent="-285750">
                        <a:lnSpc>
                          <a:spcPct val="90000"/>
                        </a:lnSpc>
                        <a:buFont typeface="Calibri" panose="020F0502020204030204" pitchFamily="34" charset="0"/>
                        <a:buChar char="−"/>
                      </a:pPr>
                      <a:r>
                        <a:rPr lang="en-US" sz="1600" dirty="0">
                          <a:solidFill>
                            <a:schemeClr val="bg1"/>
                          </a:solidFill>
                        </a:rPr>
                        <a:t>Polymorphic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marR="0" lvl="0" indent="-28575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600" dirty="0">
                          <a:solidFill>
                            <a:schemeClr val="bg1"/>
                          </a:solidFill>
                        </a:rPr>
                        <a:t>Urticaria pigmentosa/maculopapular cutaneous mastocytosis </a:t>
                      </a:r>
                    </a:p>
                    <a:p>
                      <a:pPr marL="285750" indent="-285750">
                        <a:lnSpc>
                          <a:spcPct val="90000"/>
                        </a:lnSpc>
                        <a:buFont typeface="Wingdings" panose="05000000000000000000" pitchFamily="2" charset="2"/>
                        <a:buChar char="§"/>
                      </a:pPr>
                      <a:endParaRPr lang="en-US" sz="16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34975255"/>
                  </a:ext>
                </a:extLst>
              </a:tr>
              <a:tr h="200844">
                <a:tc>
                  <a:txBody>
                    <a:bodyPr/>
                    <a:lstStyle/>
                    <a:p>
                      <a:pPr marL="285750" indent="-285750">
                        <a:lnSpc>
                          <a:spcPct val="90000"/>
                        </a:lnSpc>
                        <a:buFont typeface="Wingdings" panose="05000000000000000000" pitchFamily="2" charset="2"/>
                        <a:buChar char="§"/>
                      </a:pPr>
                      <a:r>
                        <a:rPr lang="en-US" sz="1600" dirty="0">
                          <a:solidFill>
                            <a:schemeClr val="bg1"/>
                          </a:solidFill>
                        </a:rPr>
                        <a:t>Diffuse cutaneous mastocytosis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marR="0" lvl="0" indent="-28575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600" dirty="0">
                          <a:solidFill>
                            <a:schemeClr val="bg1"/>
                          </a:solidFill>
                        </a:rPr>
                        <a:t>Diffuse cutaneous mastocytosis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90895358"/>
                  </a:ext>
                </a:extLst>
              </a:tr>
              <a:tr h="484387">
                <a:tc>
                  <a:txBody>
                    <a:bodyPr/>
                    <a:lstStyle/>
                    <a:p>
                      <a:pPr marL="285750" indent="-285750">
                        <a:lnSpc>
                          <a:spcPct val="90000"/>
                        </a:lnSpc>
                        <a:buFont typeface="Wingdings" panose="05000000000000000000" pitchFamily="2" charset="2"/>
                        <a:buChar char="§"/>
                      </a:pPr>
                      <a:r>
                        <a:rPr lang="en-US" sz="1600" dirty="0">
                          <a:solidFill>
                            <a:schemeClr val="bg1"/>
                          </a:solidFill>
                        </a:rPr>
                        <a:t>Cutaneous mastocytoma </a:t>
                      </a:r>
                    </a:p>
                    <a:p>
                      <a:pPr marL="742950" lvl="1" indent="-285750">
                        <a:lnSpc>
                          <a:spcPct val="90000"/>
                        </a:lnSpc>
                        <a:buFont typeface="Calibri" panose="020F0502020204030204" pitchFamily="34" charset="0"/>
                        <a:buChar char="−"/>
                      </a:pPr>
                      <a:r>
                        <a:rPr lang="en-US" sz="1600" dirty="0">
                          <a:solidFill>
                            <a:schemeClr val="bg1"/>
                          </a:solidFill>
                        </a:rPr>
                        <a:t>Isolated mastocytoma</a:t>
                      </a:r>
                    </a:p>
                    <a:p>
                      <a:pPr marL="742950" lvl="1" indent="-285750">
                        <a:lnSpc>
                          <a:spcPct val="90000"/>
                        </a:lnSpc>
                        <a:buFont typeface="Calibri" panose="020F0502020204030204" pitchFamily="34" charset="0"/>
                        <a:buChar char="−"/>
                      </a:pPr>
                      <a:r>
                        <a:rPr lang="en-US" sz="1600" dirty="0">
                          <a:solidFill>
                            <a:schemeClr val="bg1"/>
                          </a:solidFill>
                        </a:rPr>
                        <a:t>Multilocalized mastocytoma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285750">
                        <a:lnSpc>
                          <a:spcPct val="90000"/>
                        </a:lnSpc>
                        <a:buFont typeface="Wingdings" panose="05000000000000000000" pitchFamily="2" charset="2"/>
                        <a:buChar char="§"/>
                      </a:pPr>
                      <a:r>
                        <a:rPr lang="en-US" sz="1600" dirty="0">
                          <a:solidFill>
                            <a:schemeClr val="bg1"/>
                          </a:solidFill>
                        </a:rPr>
                        <a:t>Mastocytoma of skin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18776591"/>
                  </a:ext>
                </a:extLst>
              </a:tr>
              <a:tr h="200844">
                <a:tc gridSpan="2">
                  <a:txBody>
                    <a:bodyPr/>
                    <a:lstStyle/>
                    <a:p>
                      <a:pPr marL="0" indent="0">
                        <a:lnSpc>
                          <a:spcPct val="90000"/>
                        </a:lnSpc>
                        <a:buFont typeface="Arial" panose="020B0604020202020204" pitchFamily="34" charset="0"/>
                        <a:buNone/>
                      </a:pPr>
                      <a:r>
                        <a:rPr lang="en-US" sz="1600" b="1" dirty="0">
                          <a:solidFill>
                            <a:schemeClr val="bg1"/>
                          </a:solidFill>
                        </a:rPr>
                        <a:t>Systemic mastocytosis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hMerge="1">
                  <a:txBody>
                    <a:bodyPr/>
                    <a:lstStyle/>
                    <a:p>
                      <a:endParaRPr lang="en-US"/>
                    </a:p>
                  </a:txBody>
                  <a:tcPr/>
                </a:tc>
                <a:extLst>
                  <a:ext uri="{0D108BD9-81ED-4DB2-BD59-A6C34878D82A}">
                    <a16:rowId xmlns:a16="http://schemas.microsoft.com/office/drawing/2014/main" val="212646451"/>
                  </a:ext>
                </a:extLst>
              </a:tr>
              <a:tr h="342615">
                <a:tc>
                  <a:txBody>
                    <a:bodyPr/>
                    <a:lstStyle/>
                    <a:p>
                      <a:pPr marL="285750" indent="-285750">
                        <a:lnSpc>
                          <a:spcPct val="90000"/>
                        </a:lnSpc>
                        <a:buFont typeface="Wingdings" panose="05000000000000000000" pitchFamily="2" charset="2"/>
                        <a:buChar char="§"/>
                      </a:pPr>
                      <a:r>
                        <a:rPr lang="en-US" sz="1600" dirty="0">
                          <a:solidFill>
                            <a:schemeClr val="bg1"/>
                          </a:solidFill>
                        </a:rPr>
                        <a:t>Bone marrow mastocytosis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285750">
                        <a:lnSpc>
                          <a:spcPct val="90000"/>
                        </a:lnSpc>
                        <a:buFont typeface="Wingdings" panose="05000000000000000000" pitchFamily="2" charset="2"/>
                        <a:buChar char="§"/>
                      </a:pPr>
                      <a:r>
                        <a:rPr lang="en-US" sz="1600" dirty="0">
                          <a:solidFill>
                            <a:schemeClr val="bg1"/>
                          </a:solidFill>
                        </a:rPr>
                        <a:t>Indolent SM</a:t>
                      </a:r>
                    </a:p>
                    <a:p>
                      <a:pPr marL="742950" lvl="1" indent="-285750">
                        <a:lnSpc>
                          <a:spcPct val="90000"/>
                        </a:lnSpc>
                        <a:buFont typeface="Calibri" panose="020F0502020204030204" pitchFamily="34" charset="0"/>
                        <a:buChar char="−"/>
                      </a:pPr>
                      <a:r>
                        <a:rPr lang="en-US" sz="1600" dirty="0">
                          <a:solidFill>
                            <a:schemeClr val="bg1"/>
                          </a:solidFill>
                        </a:rPr>
                        <a:t>Bone marrow mastocytosis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27731703"/>
                  </a:ext>
                </a:extLst>
              </a:tr>
              <a:tr h="200844">
                <a:tc>
                  <a:txBody>
                    <a:bodyPr/>
                    <a:lstStyle/>
                    <a:p>
                      <a:pPr marL="285750" indent="-285750">
                        <a:lnSpc>
                          <a:spcPct val="90000"/>
                        </a:lnSpc>
                        <a:buFont typeface="Wingdings" panose="05000000000000000000" pitchFamily="2" charset="2"/>
                        <a:buChar char="§"/>
                      </a:pPr>
                      <a:r>
                        <a:rPr lang="en-US" sz="1600" dirty="0">
                          <a:solidFill>
                            <a:schemeClr val="bg1"/>
                          </a:solidFill>
                        </a:rPr>
                        <a:t>Indolent SM</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marR="0" lvl="0" indent="-28575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600" dirty="0">
                          <a:solidFill>
                            <a:schemeClr val="bg1"/>
                          </a:solidFill>
                        </a:rPr>
                        <a:t>Smoldering SM</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50306798"/>
                  </a:ext>
                </a:extLst>
              </a:tr>
              <a:tr h="200844">
                <a:tc>
                  <a:txBody>
                    <a:bodyPr/>
                    <a:lstStyle/>
                    <a:p>
                      <a:pPr marL="285750" indent="-285750">
                        <a:lnSpc>
                          <a:spcPct val="90000"/>
                        </a:lnSpc>
                        <a:buFont typeface="Wingdings" panose="05000000000000000000" pitchFamily="2" charset="2"/>
                        <a:buChar char="§"/>
                      </a:pPr>
                      <a:r>
                        <a:rPr lang="en-US" sz="1600" dirty="0">
                          <a:solidFill>
                            <a:schemeClr val="bg1"/>
                          </a:solidFill>
                        </a:rPr>
                        <a:t>Smoldering SM</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marR="0" lvl="0" indent="-28575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600" dirty="0">
                          <a:solidFill>
                            <a:schemeClr val="bg1"/>
                          </a:solidFill>
                        </a:rPr>
                        <a:t>Aggressive SM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76226106"/>
                  </a:ext>
                </a:extLst>
              </a:tr>
              <a:tr h="200844">
                <a:tc>
                  <a:txBody>
                    <a:bodyPr/>
                    <a:lstStyle/>
                    <a:p>
                      <a:pPr marL="285750" indent="-285750">
                        <a:lnSpc>
                          <a:spcPct val="90000"/>
                        </a:lnSpc>
                        <a:buFont typeface="Wingdings" panose="05000000000000000000" pitchFamily="2" charset="2"/>
                        <a:buChar char="§"/>
                      </a:pPr>
                      <a:r>
                        <a:rPr lang="en-US" sz="1600" dirty="0">
                          <a:solidFill>
                            <a:schemeClr val="bg1"/>
                          </a:solidFill>
                        </a:rPr>
                        <a:t>Aggressive SM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285750">
                        <a:lnSpc>
                          <a:spcPct val="90000"/>
                        </a:lnSpc>
                        <a:buFont typeface="Wingdings" panose="05000000000000000000" pitchFamily="2" charset="2"/>
                        <a:buChar char="§"/>
                      </a:pPr>
                      <a:r>
                        <a:rPr lang="en-US" sz="1600" dirty="0">
                          <a:solidFill>
                            <a:schemeClr val="bg1"/>
                          </a:solidFill>
                        </a:rPr>
                        <a:t>SM with an associated myeloid neoplasm</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82031884"/>
                  </a:ext>
                </a:extLst>
              </a:tr>
              <a:tr h="200844">
                <a:tc>
                  <a:txBody>
                    <a:bodyPr/>
                    <a:lstStyle/>
                    <a:p>
                      <a:pPr marL="285750" indent="-285750">
                        <a:lnSpc>
                          <a:spcPct val="90000"/>
                        </a:lnSpc>
                        <a:buFont typeface="Wingdings" panose="05000000000000000000" pitchFamily="2" charset="2"/>
                        <a:buChar char="§"/>
                      </a:pPr>
                      <a:r>
                        <a:rPr lang="en-US" sz="1600" dirty="0">
                          <a:solidFill>
                            <a:schemeClr val="bg1"/>
                          </a:solidFill>
                        </a:rPr>
                        <a:t>SM with an associated hematologic neoplasm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marR="0" lvl="0" indent="-285750"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lang="en-US" sz="1600" dirty="0">
                          <a:solidFill>
                            <a:schemeClr val="bg1"/>
                          </a:solidFill>
                        </a:rPr>
                        <a:t>Mast cell leukemia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51050466"/>
                  </a:ext>
                </a:extLst>
              </a:tr>
              <a:tr h="200844">
                <a:tc>
                  <a:txBody>
                    <a:bodyPr/>
                    <a:lstStyle/>
                    <a:p>
                      <a:pPr marL="285750" indent="-285750">
                        <a:lnSpc>
                          <a:spcPct val="90000"/>
                        </a:lnSpc>
                        <a:buFont typeface="Wingdings" panose="05000000000000000000" pitchFamily="2" charset="2"/>
                        <a:buChar char="§"/>
                      </a:pPr>
                      <a:r>
                        <a:rPr lang="en-US" sz="1600" dirty="0">
                          <a:solidFill>
                            <a:schemeClr val="bg1"/>
                          </a:solidFill>
                        </a:rPr>
                        <a:t>Mast cell leukemia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nSpc>
                          <a:spcPct val="90000"/>
                        </a:lnSpc>
                      </a:pPr>
                      <a:endParaRPr lang="en-US" sz="16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30588002"/>
                  </a:ext>
                </a:extLst>
              </a:tr>
              <a:tr h="200844">
                <a:tc gridSpan="2">
                  <a:txBody>
                    <a:bodyPr/>
                    <a:lstStyle/>
                    <a:p>
                      <a:pPr marL="0" indent="0">
                        <a:lnSpc>
                          <a:spcPct val="90000"/>
                        </a:lnSpc>
                        <a:buFont typeface="Arial" panose="020B0604020202020204" pitchFamily="34" charset="0"/>
                        <a:buNone/>
                      </a:pPr>
                      <a:r>
                        <a:rPr lang="en-US" sz="1600" b="1" dirty="0">
                          <a:solidFill>
                            <a:schemeClr val="bg1"/>
                          </a:solidFill>
                        </a:rPr>
                        <a:t>Mast cell sarcoma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hMerge="1">
                  <a:txBody>
                    <a:bodyPr/>
                    <a:lstStyle/>
                    <a:p>
                      <a:endParaRPr lang="en-US" sz="1200"/>
                    </a:p>
                  </a:txBody>
                  <a:tcPr/>
                </a:tc>
                <a:extLst>
                  <a:ext uri="{0D108BD9-81ED-4DB2-BD59-A6C34878D82A}">
                    <a16:rowId xmlns:a16="http://schemas.microsoft.com/office/drawing/2014/main" val="2476922369"/>
                  </a:ext>
                </a:extLst>
              </a:tr>
            </a:tbl>
          </a:graphicData>
        </a:graphic>
      </p:graphicFrame>
      <p:sp>
        <p:nvSpPr>
          <p:cNvPr id="3" name="TextBox 2">
            <a:extLst>
              <a:ext uri="{FF2B5EF4-FFF2-40B4-BE49-F238E27FC236}">
                <a16:creationId xmlns:a16="http://schemas.microsoft.com/office/drawing/2014/main" id="{21432F1E-6B9E-8BA9-3E72-C38176C8E260}"/>
              </a:ext>
            </a:extLst>
          </p:cNvPr>
          <p:cNvSpPr txBox="1"/>
          <p:nvPr/>
        </p:nvSpPr>
        <p:spPr>
          <a:xfrm>
            <a:off x="402734" y="6371084"/>
            <a:ext cx="8057977" cy="276999"/>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Khoury. Leukemia. 2022;36:1703. Arber. Blood. 2022;140:1200. Pardanani. 2023;98:1097. </a:t>
            </a:r>
            <a:endParaRPr kumimoji="0" lang="en-US" sz="1200" b="1" i="0" u="none" strike="noStrike" kern="1200" cap="none" spc="0" normalizeH="0" baseline="0" noProof="0" dirty="0">
              <a:ln>
                <a:noFill/>
              </a:ln>
              <a:solidFill>
                <a:srgbClr val="455560"/>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168372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5D98182-2442-0285-F279-383D16B8EAC2}"/>
              </a:ext>
            </a:extLst>
          </p:cNvPr>
          <p:cNvSpPr>
            <a:spLocks noChangeArrowheads="1"/>
          </p:cNvSpPr>
          <p:nvPr/>
        </p:nvSpPr>
        <p:spPr bwMode="auto">
          <a:xfrm>
            <a:off x="230959" y="1598607"/>
            <a:ext cx="4454383" cy="4072691"/>
          </a:xfrm>
          <a:prstGeom prst="rect">
            <a:avLst/>
          </a:prstGeom>
          <a:solidFill>
            <a:schemeClr val="tx1"/>
          </a:solidFill>
          <a:ln w="12700" algn="ctr">
            <a:solidFill>
              <a:schemeClr val="bg1"/>
            </a:solidFill>
            <a:miter lim="800000"/>
            <a:headEnd/>
            <a:tailEnd/>
          </a:ln>
        </p:spPr>
        <p:txBody>
          <a:bodyPr wrap="none" anchor="ct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2200" dirty="0">
                <a:solidFill>
                  <a:schemeClr val="bg1"/>
                </a:solidFill>
                <a:latin typeface="Calibri" panose="020F0502020204030204" pitchFamily="34" charset="0"/>
              </a:rPr>
              <a:t>Image not available</a:t>
            </a:r>
            <a:br>
              <a:rPr lang="en-US" altLang="en-US" sz="2200" dirty="0">
                <a:solidFill>
                  <a:schemeClr val="bg1"/>
                </a:solidFill>
                <a:latin typeface="Calibri" panose="020F0502020204030204" pitchFamily="34" charset="0"/>
              </a:rPr>
            </a:br>
            <a:r>
              <a:rPr lang="en-US" altLang="en-US" sz="2200" dirty="0">
                <a:solidFill>
                  <a:schemeClr val="bg1"/>
                </a:solidFill>
                <a:latin typeface="Calibri" panose="020F0502020204030204" pitchFamily="34" charset="0"/>
              </a:rPr>
              <a:t>for distribution</a:t>
            </a:r>
          </a:p>
        </p:txBody>
      </p:sp>
      <p:sp>
        <p:nvSpPr>
          <p:cNvPr id="7" name="Rectangle 6">
            <a:extLst>
              <a:ext uri="{FF2B5EF4-FFF2-40B4-BE49-F238E27FC236}">
                <a16:creationId xmlns:a16="http://schemas.microsoft.com/office/drawing/2014/main" id="{F901673F-8122-F30B-B00E-453B6BFFCF45}"/>
              </a:ext>
            </a:extLst>
          </p:cNvPr>
          <p:cNvSpPr>
            <a:spLocks noChangeArrowheads="1"/>
          </p:cNvSpPr>
          <p:nvPr/>
        </p:nvSpPr>
        <p:spPr bwMode="auto">
          <a:xfrm>
            <a:off x="4708173" y="1601555"/>
            <a:ext cx="3638198" cy="2126323"/>
          </a:xfrm>
          <a:prstGeom prst="rect">
            <a:avLst/>
          </a:prstGeom>
          <a:solidFill>
            <a:schemeClr val="tx1"/>
          </a:solidFill>
          <a:ln w="12700" algn="ctr">
            <a:solidFill>
              <a:schemeClr val="bg1"/>
            </a:solidFill>
            <a:miter lim="800000"/>
            <a:headEnd/>
            <a:tailEnd/>
          </a:ln>
        </p:spPr>
        <p:txBody>
          <a:bodyPr wrap="none" anchor="ct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2200" dirty="0">
                <a:solidFill>
                  <a:schemeClr val="bg1"/>
                </a:solidFill>
                <a:latin typeface="Calibri" panose="020F0502020204030204" pitchFamily="34" charset="0"/>
              </a:rPr>
              <a:t>Image not available</a:t>
            </a:r>
            <a:br>
              <a:rPr lang="en-US" altLang="en-US" sz="2200" dirty="0">
                <a:solidFill>
                  <a:schemeClr val="bg1"/>
                </a:solidFill>
                <a:latin typeface="Calibri" panose="020F0502020204030204" pitchFamily="34" charset="0"/>
              </a:rPr>
            </a:br>
            <a:r>
              <a:rPr lang="en-US" altLang="en-US" sz="2200" dirty="0">
                <a:solidFill>
                  <a:schemeClr val="bg1"/>
                </a:solidFill>
                <a:latin typeface="Calibri" panose="020F0502020204030204" pitchFamily="34" charset="0"/>
              </a:rPr>
              <a:t>for distribution</a:t>
            </a:r>
          </a:p>
        </p:txBody>
      </p:sp>
      <p:sp>
        <p:nvSpPr>
          <p:cNvPr id="14" name="Rectangle 13">
            <a:extLst>
              <a:ext uri="{FF2B5EF4-FFF2-40B4-BE49-F238E27FC236}">
                <a16:creationId xmlns:a16="http://schemas.microsoft.com/office/drawing/2014/main" id="{DAF79E38-AA08-D5F3-270B-3F423E9E8D8E}"/>
              </a:ext>
            </a:extLst>
          </p:cNvPr>
          <p:cNvSpPr>
            <a:spLocks noChangeArrowheads="1"/>
          </p:cNvSpPr>
          <p:nvPr/>
        </p:nvSpPr>
        <p:spPr bwMode="auto">
          <a:xfrm>
            <a:off x="8345205" y="1597953"/>
            <a:ext cx="3661938" cy="2129925"/>
          </a:xfrm>
          <a:prstGeom prst="rect">
            <a:avLst/>
          </a:prstGeom>
          <a:solidFill>
            <a:schemeClr val="tx1"/>
          </a:solidFill>
          <a:ln w="12700" algn="ctr">
            <a:solidFill>
              <a:schemeClr val="bg1"/>
            </a:solidFill>
            <a:miter lim="800000"/>
            <a:headEnd/>
            <a:tailEnd/>
          </a:ln>
        </p:spPr>
        <p:txBody>
          <a:bodyPr wrap="none" anchor="ct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2200" dirty="0">
                <a:solidFill>
                  <a:schemeClr val="bg1"/>
                </a:solidFill>
                <a:latin typeface="Calibri" panose="020F0502020204030204" pitchFamily="34" charset="0"/>
              </a:rPr>
              <a:t>Image not available</a:t>
            </a:r>
            <a:br>
              <a:rPr lang="en-US" altLang="en-US" sz="2200" dirty="0">
                <a:solidFill>
                  <a:schemeClr val="bg1"/>
                </a:solidFill>
                <a:latin typeface="Calibri" panose="020F0502020204030204" pitchFamily="34" charset="0"/>
              </a:rPr>
            </a:br>
            <a:r>
              <a:rPr lang="en-US" altLang="en-US" sz="2200" dirty="0">
                <a:solidFill>
                  <a:schemeClr val="bg1"/>
                </a:solidFill>
                <a:latin typeface="Calibri" panose="020F0502020204030204" pitchFamily="34" charset="0"/>
              </a:rPr>
              <a:t>for distribution</a:t>
            </a:r>
          </a:p>
        </p:txBody>
      </p:sp>
      <p:sp>
        <p:nvSpPr>
          <p:cNvPr id="16" name="Rectangle 15">
            <a:extLst>
              <a:ext uri="{FF2B5EF4-FFF2-40B4-BE49-F238E27FC236}">
                <a16:creationId xmlns:a16="http://schemas.microsoft.com/office/drawing/2014/main" id="{F64A8B3A-D980-E831-6CEA-5FEBD1C9E87A}"/>
              </a:ext>
            </a:extLst>
          </p:cNvPr>
          <p:cNvSpPr>
            <a:spLocks noChangeArrowheads="1"/>
          </p:cNvSpPr>
          <p:nvPr/>
        </p:nvSpPr>
        <p:spPr bwMode="auto">
          <a:xfrm>
            <a:off x="4716132" y="4083554"/>
            <a:ext cx="3638198" cy="2129925"/>
          </a:xfrm>
          <a:prstGeom prst="rect">
            <a:avLst/>
          </a:prstGeom>
          <a:solidFill>
            <a:schemeClr val="tx1"/>
          </a:solidFill>
          <a:ln w="12700" algn="ctr">
            <a:solidFill>
              <a:schemeClr val="bg1"/>
            </a:solidFill>
            <a:miter lim="800000"/>
            <a:headEnd/>
            <a:tailEnd/>
          </a:ln>
        </p:spPr>
        <p:txBody>
          <a:bodyPr wrap="none" anchor="ct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2200" dirty="0">
                <a:solidFill>
                  <a:schemeClr val="bg1"/>
                </a:solidFill>
                <a:latin typeface="Calibri" panose="020F0502020204030204" pitchFamily="34" charset="0"/>
              </a:rPr>
              <a:t>Image not available</a:t>
            </a:r>
            <a:br>
              <a:rPr lang="en-US" altLang="en-US" sz="2200" dirty="0">
                <a:solidFill>
                  <a:schemeClr val="bg1"/>
                </a:solidFill>
                <a:latin typeface="Calibri" panose="020F0502020204030204" pitchFamily="34" charset="0"/>
              </a:rPr>
            </a:br>
            <a:r>
              <a:rPr lang="en-US" altLang="en-US" sz="2200" dirty="0">
                <a:solidFill>
                  <a:schemeClr val="bg1"/>
                </a:solidFill>
                <a:latin typeface="Calibri" panose="020F0502020204030204" pitchFamily="34" charset="0"/>
              </a:rPr>
              <a:t>for distribution</a:t>
            </a:r>
          </a:p>
        </p:txBody>
      </p:sp>
      <p:sp>
        <p:nvSpPr>
          <p:cNvPr id="18" name="Rectangle 17">
            <a:extLst>
              <a:ext uri="{FF2B5EF4-FFF2-40B4-BE49-F238E27FC236}">
                <a16:creationId xmlns:a16="http://schemas.microsoft.com/office/drawing/2014/main" id="{D21971D1-F14B-217C-6FD4-05942931C71B}"/>
              </a:ext>
            </a:extLst>
          </p:cNvPr>
          <p:cNvSpPr>
            <a:spLocks noChangeArrowheads="1"/>
          </p:cNvSpPr>
          <p:nvPr/>
        </p:nvSpPr>
        <p:spPr bwMode="auto">
          <a:xfrm>
            <a:off x="8353525" y="4083554"/>
            <a:ext cx="3638198" cy="2135189"/>
          </a:xfrm>
          <a:prstGeom prst="rect">
            <a:avLst/>
          </a:prstGeom>
          <a:solidFill>
            <a:schemeClr val="tx1"/>
          </a:solidFill>
          <a:ln w="12700" algn="ctr">
            <a:solidFill>
              <a:schemeClr val="bg1"/>
            </a:solidFill>
            <a:miter lim="800000"/>
            <a:headEnd/>
            <a:tailEnd/>
          </a:ln>
        </p:spPr>
        <p:txBody>
          <a:bodyPr wrap="none" anchor="ct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2200" dirty="0">
                <a:solidFill>
                  <a:schemeClr val="bg1"/>
                </a:solidFill>
                <a:latin typeface="Calibri" panose="020F0502020204030204" pitchFamily="34" charset="0"/>
              </a:rPr>
              <a:t>Image not available</a:t>
            </a:r>
            <a:br>
              <a:rPr lang="en-US" altLang="en-US" sz="2200" dirty="0">
                <a:solidFill>
                  <a:schemeClr val="bg1"/>
                </a:solidFill>
                <a:latin typeface="Calibri" panose="020F0502020204030204" pitchFamily="34" charset="0"/>
              </a:rPr>
            </a:br>
            <a:r>
              <a:rPr lang="en-US" altLang="en-US" sz="2200" dirty="0">
                <a:solidFill>
                  <a:schemeClr val="bg1"/>
                </a:solidFill>
                <a:latin typeface="Calibri" panose="020F0502020204030204" pitchFamily="34" charset="0"/>
              </a:rPr>
              <a:t>for distribution</a:t>
            </a:r>
          </a:p>
        </p:txBody>
      </p:sp>
      <p:sp>
        <p:nvSpPr>
          <p:cNvPr id="3" name="Title 2">
            <a:extLst>
              <a:ext uri="{FF2B5EF4-FFF2-40B4-BE49-F238E27FC236}">
                <a16:creationId xmlns:a16="http://schemas.microsoft.com/office/drawing/2014/main" id="{15835362-9751-7E30-91B7-F8E70377CA2D}"/>
              </a:ext>
            </a:extLst>
          </p:cNvPr>
          <p:cNvSpPr>
            <a:spLocks noGrp="1"/>
          </p:cNvSpPr>
          <p:nvPr>
            <p:ph type="title"/>
          </p:nvPr>
        </p:nvSpPr>
        <p:spPr/>
        <p:txBody>
          <a:bodyPr/>
          <a:lstStyle/>
          <a:p>
            <a:r>
              <a:rPr lang="en-US" dirty="0"/>
              <a:t>Minor Criteria 1: Atypical Mast Cell Morphology </a:t>
            </a:r>
          </a:p>
        </p:txBody>
      </p:sp>
      <p:sp>
        <p:nvSpPr>
          <p:cNvPr id="9" name="TextBox 8"/>
          <p:cNvSpPr txBox="1"/>
          <p:nvPr/>
        </p:nvSpPr>
        <p:spPr>
          <a:xfrm>
            <a:off x="4575931" y="1186701"/>
            <a:ext cx="379905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a:ea typeface="+mn-ea"/>
                <a:cs typeface="Calibri Light" panose="020F0302020204030204" pitchFamily="34" charset="0"/>
              </a:rPr>
              <a:t>Normal/well-differentiated</a:t>
            </a:r>
          </a:p>
        </p:txBody>
      </p:sp>
      <p:sp>
        <p:nvSpPr>
          <p:cNvPr id="10" name="TextBox 9"/>
          <p:cNvSpPr txBox="1"/>
          <p:nvPr/>
        </p:nvSpPr>
        <p:spPr>
          <a:xfrm>
            <a:off x="8354330" y="1186701"/>
            <a:ext cx="364752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a:ea typeface="+mn-ea"/>
                <a:cs typeface="Calibri Light" panose="020F0302020204030204" pitchFamily="34" charset="0"/>
              </a:rPr>
              <a:t>Spindle shaped</a:t>
            </a:r>
          </a:p>
        </p:txBody>
      </p:sp>
      <p:sp>
        <p:nvSpPr>
          <p:cNvPr id="11" name="TextBox 10"/>
          <p:cNvSpPr txBox="1"/>
          <p:nvPr/>
        </p:nvSpPr>
        <p:spPr>
          <a:xfrm>
            <a:off x="4774196" y="3732308"/>
            <a:ext cx="3668181"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a:ea typeface="+mn-ea"/>
                <a:cs typeface="+mn-cs"/>
              </a:rPr>
              <a:t>Promastocyte</a:t>
            </a:r>
          </a:p>
        </p:txBody>
      </p:sp>
      <p:sp>
        <p:nvSpPr>
          <p:cNvPr id="12" name="TextBox 11"/>
          <p:cNvSpPr txBox="1"/>
          <p:nvPr/>
        </p:nvSpPr>
        <p:spPr>
          <a:xfrm>
            <a:off x="8354330" y="3732308"/>
            <a:ext cx="3668183"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a:ea typeface="+mn-ea"/>
                <a:cs typeface="+mn-cs"/>
              </a:rPr>
              <a:t>Metachromatic blast</a:t>
            </a:r>
          </a:p>
        </p:txBody>
      </p:sp>
      <p:sp>
        <p:nvSpPr>
          <p:cNvPr id="17" name="TextBox 16">
            <a:extLst>
              <a:ext uri="{FF2B5EF4-FFF2-40B4-BE49-F238E27FC236}">
                <a16:creationId xmlns:a16="http://schemas.microsoft.com/office/drawing/2014/main" id="{F9943289-060E-4723-891B-190FDF4D67C4}"/>
              </a:ext>
            </a:extLst>
          </p:cNvPr>
          <p:cNvSpPr txBox="1"/>
          <p:nvPr/>
        </p:nvSpPr>
        <p:spPr>
          <a:xfrm>
            <a:off x="403785" y="6372793"/>
            <a:ext cx="494186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mn-cs"/>
              </a:rPr>
              <a:t>George. Hematol Oncol Clin North Am. 2011;25:1067.</a:t>
            </a:r>
          </a:p>
        </p:txBody>
      </p:sp>
      <p:sp>
        <p:nvSpPr>
          <p:cNvPr id="13" name="TextBox 12">
            <a:extLst>
              <a:ext uri="{FF2B5EF4-FFF2-40B4-BE49-F238E27FC236}">
                <a16:creationId xmlns:a16="http://schemas.microsoft.com/office/drawing/2014/main" id="{1C333689-509D-9DD1-CDBE-5EAB89DF5E5B}"/>
              </a:ext>
            </a:extLst>
          </p:cNvPr>
          <p:cNvSpPr txBox="1"/>
          <p:nvPr/>
        </p:nvSpPr>
        <p:spPr>
          <a:xfrm>
            <a:off x="809396" y="5764406"/>
            <a:ext cx="3139094" cy="40030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a:ea typeface="+mn-ea"/>
                <a:cs typeface="+mn-cs"/>
              </a:rPr>
              <a:t>Bone marrow aspirate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AA12D-DA78-B9A7-CD87-DCFDFB5C3293}"/>
              </a:ext>
            </a:extLst>
          </p:cNvPr>
          <p:cNvSpPr>
            <a:spLocks noGrp="1"/>
          </p:cNvSpPr>
          <p:nvPr>
            <p:ph type="title"/>
          </p:nvPr>
        </p:nvSpPr>
        <p:spPr>
          <a:xfrm>
            <a:off x="609759" y="238127"/>
            <a:ext cx="11141055" cy="1103313"/>
          </a:xfrm>
        </p:spPr>
        <p:txBody>
          <a:bodyPr/>
          <a:lstStyle/>
          <a:p>
            <a:r>
              <a:rPr lang="en-US" dirty="0"/>
              <a:t>Minor Criteria 2: High-Sensitivity PCR Testing to Avoid False Negatives for </a:t>
            </a:r>
            <a:r>
              <a:rPr lang="en-US" i="1" dirty="0"/>
              <a:t>KIT </a:t>
            </a:r>
            <a:r>
              <a:rPr lang="en-US" dirty="0"/>
              <a:t>D816V Mutation</a:t>
            </a:r>
            <a:endParaRPr lang="en-US" i="1" dirty="0"/>
          </a:p>
        </p:txBody>
      </p:sp>
      <p:grpSp>
        <p:nvGrpSpPr>
          <p:cNvPr id="63" name="Group 62">
            <a:extLst>
              <a:ext uri="{FF2B5EF4-FFF2-40B4-BE49-F238E27FC236}">
                <a16:creationId xmlns:a16="http://schemas.microsoft.com/office/drawing/2014/main" id="{E0133244-9F7F-5961-B037-CF85153E656A}"/>
              </a:ext>
            </a:extLst>
          </p:cNvPr>
          <p:cNvGrpSpPr/>
          <p:nvPr/>
        </p:nvGrpSpPr>
        <p:grpSpPr>
          <a:xfrm>
            <a:off x="2301249" y="1485984"/>
            <a:ext cx="7490021" cy="4421732"/>
            <a:chOff x="2301249" y="1498122"/>
            <a:chExt cx="7490021" cy="4421732"/>
          </a:xfrm>
        </p:grpSpPr>
        <p:sp>
          <p:nvSpPr>
            <p:cNvPr id="6" name="TextBox 5">
              <a:extLst>
                <a:ext uri="{FF2B5EF4-FFF2-40B4-BE49-F238E27FC236}">
                  <a16:creationId xmlns:a16="http://schemas.microsoft.com/office/drawing/2014/main" id="{5EA4B5DB-D600-772C-011B-F8C1FD0CF726}"/>
                </a:ext>
              </a:extLst>
            </p:cNvPr>
            <p:cNvSpPr txBox="1"/>
            <p:nvPr/>
          </p:nvSpPr>
          <p:spPr bwMode="auto">
            <a:xfrm>
              <a:off x="2301249" y="1498122"/>
              <a:ext cx="749002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Performance of Central ddPCR and NGS Detection of </a:t>
              </a:r>
              <a:r>
                <a:rPr kumimoji="0" lang="en-US" sz="20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KIT</a:t>
              </a: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D816V VAF in PB Samples From Patients Enrolled in Part 1 of PIONEER</a:t>
              </a:r>
            </a:p>
          </p:txBody>
        </p:sp>
        <p:sp>
          <p:nvSpPr>
            <p:cNvPr id="7" name="TextBox 6">
              <a:extLst>
                <a:ext uri="{FF2B5EF4-FFF2-40B4-BE49-F238E27FC236}">
                  <a16:creationId xmlns:a16="http://schemas.microsoft.com/office/drawing/2014/main" id="{06609A3D-8931-26E1-C37E-6D23D18CB348}"/>
                </a:ext>
              </a:extLst>
            </p:cNvPr>
            <p:cNvSpPr txBox="1"/>
            <p:nvPr/>
          </p:nvSpPr>
          <p:spPr bwMode="auto">
            <a:xfrm rot="16200000">
              <a:off x="1631900" y="3747722"/>
              <a:ext cx="24743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Allele Frequency (log %)</a:t>
              </a:r>
            </a:p>
          </p:txBody>
        </p:sp>
        <p:sp>
          <p:nvSpPr>
            <p:cNvPr id="8" name="TextBox 7">
              <a:extLst>
                <a:ext uri="{FF2B5EF4-FFF2-40B4-BE49-F238E27FC236}">
                  <a16:creationId xmlns:a16="http://schemas.microsoft.com/office/drawing/2014/main" id="{DF28A52B-CE13-31D2-2F96-3D847E255308}"/>
                </a:ext>
              </a:extLst>
            </p:cNvPr>
            <p:cNvSpPr txBox="1"/>
            <p:nvPr/>
          </p:nvSpPr>
          <p:spPr bwMode="auto">
            <a:xfrm>
              <a:off x="5128156" y="5550522"/>
              <a:ext cx="27167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Individual Patient Samples</a:t>
              </a:r>
            </a:p>
          </p:txBody>
        </p:sp>
        <p:grpSp>
          <p:nvGrpSpPr>
            <p:cNvPr id="14" name="Group 13">
              <a:extLst>
                <a:ext uri="{FF2B5EF4-FFF2-40B4-BE49-F238E27FC236}">
                  <a16:creationId xmlns:a16="http://schemas.microsoft.com/office/drawing/2014/main" id="{7FEE92BF-6279-025D-6A87-3BD41F7BCD41}"/>
                </a:ext>
              </a:extLst>
            </p:cNvPr>
            <p:cNvGrpSpPr/>
            <p:nvPr/>
          </p:nvGrpSpPr>
          <p:grpSpPr>
            <a:xfrm>
              <a:off x="3026200" y="2306045"/>
              <a:ext cx="593432" cy="3364046"/>
              <a:chOff x="3026200" y="2306045"/>
              <a:chExt cx="593432" cy="3364046"/>
            </a:xfrm>
          </p:grpSpPr>
          <p:sp>
            <p:nvSpPr>
              <p:cNvPr id="9" name="TextBox 8">
                <a:extLst>
                  <a:ext uri="{FF2B5EF4-FFF2-40B4-BE49-F238E27FC236}">
                    <a16:creationId xmlns:a16="http://schemas.microsoft.com/office/drawing/2014/main" id="{BC21A0F5-18D1-75A2-15FC-55BC3A60DC3B}"/>
                  </a:ext>
                </a:extLst>
              </p:cNvPr>
              <p:cNvSpPr txBox="1"/>
              <p:nvPr/>
            </p:nvSpPr>
            <p:spPr bwMode="auto">
              <a:xfrm>
                <a:off x="3083908" y="2306045"/>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0" name="TextBox 9">
                <a:extLst>
                  <a:ext uri="{FF2B5EF4-FFF2-40B4-BE49-F238E27FC236}">
                    <a16:creationId xmlns:a16="http://schemas.microsoft.com/office/drawing/2014/main" id="{CFF24EDA-1EE7-B631-97DC-D621F92CF0C4}"/>
                  </a:ext>
                </a:extLst>
              </p:cNvPr>
              <p:cNvSpPr txBox="1"/>
              <p:nvPr/>
            </p:nvSpPr>
            <p:spPr bwMode="auto">
              <a:xfrm>
                <a:off x="3200928" y="30580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11" name="TextBox 10">
                <a:extLst>
                  <a:ext uri="{FF2B5EF4-FFF2-40B4-BE49-F238E27FC236}">
                    <a16:creationId xmlns:a16="http://schemas.microsoft.com/office/drawing/2014/main" id="{004FEB2C-628E-5C36-DEB3-52735E099D2A}"/>
                  </a:ext>
                </a:extLst>
              </p:cNvPr>
              <p:cNvSpPr txBox="1"/>
              <p:nvPr/>
            </p:nvSpPr>
            <p:spPr bwMode="auto">
              <a:xfrm>
                <a:off x="3317947" y="381329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12" name="TextBox 11">
                <a:extLst>
                  <a:ext uri="{FF2B5EF4-FFF2-40B4-BE49-F238E27FC236}">
                    <a16:creationId xmlns:a16="http://schemas.microsoft.com/office/drawing/2014/main" id="{168AF7D3-EF4C-FD66-6EA3-BB35F54A26B6}"/>
                  </a:ext>
                </a:extLst>
              </p:cNvPr>
              <p:cNvSpPr txBox="1"/>
              <p:nvPr/>
            </p:nvSpPr>
            <p:spPr bwMode="auto">
              <a:xfrm>
                <a:off x="3143219" y="4565251"/>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0.1</a:t>
                </a:r>
              </a:p>
            </p:txBody>
          </p:sp>
          <p:sp>
            <p:nvSpPr>
              <p:cNvPr id="13" name="TextBox 12">
                <a:extLst>
                  <a:ext uri="{FF2B5EF4-FFF2-40B4-BE49-F238E27FC236}">
                    <a16:creationId xmlns:a16="http://schemas.microsoft.com/office/drawing/2014/main" id="{9CD760EF-FD3D-FF2D-F6D2-0E754C9351A0}"/>
                  </a:ext>
                </a:extLst>
              </p:cNvPr>
              <p:cNvSpPr txBox="1"/>
              <p:nvPr/>
            </p:nvSpPr>
            <p:spPr bwMode="auto">
              <a:xfrm>
                <a:off x="3026200" y="5300759"/>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0.01</a:t>
                </a:r>
              </a:p>
            </p:txBody>
          </p:sp>
        </p:grpSp>
        <p:sp>
          <p:nvSpPr>
            <p:cNvPr id="15" name="TextBox 14">
              <a:extLst>
                <a:ext uri="{FF2B5EF4-FFF2-40B4-BE49-F238E27FC236}">
                  <a16:creationId xmlns:a16="http://schemas.microsoft.com/office/drawing/2014/main" id="{D28FF694-EA60-02FF-33D2-9C9CAF1FE8B1}"/>
                </a:ext>
              </a:extLst>
            </p:cNvPr>
            <p:cNvSpPr txBox="1"/>
            <p:nvPr/>
          </p:nvSpPr>
          <p:spPr bwMode="auto">
            <a:xfrm>
              <a:off x="8740532" y="2514739"/>
              <a:ext cx="795411"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ddPCR</a:t>
              </a:r>
            </a:p>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NGS</a:t>
              </a:r>
            </a:p>
          </p:txBody>
        </p:sp>
        <p:sp>
          <p:nvSpPr>
            <p:cNvPr id="16" name="Oval 15">
              <a:extLst>
                <a:ext uri="{FF2B5EF4-FFF2-40B4-BE49-F238E27FC236}">
                  <a16:creationId xmlns:a16="http://schemas.microsoft.com/office/drawing/2014/main" id="{40BA4B14-A284-B66F-63E6-BA38F554656C}"/>
                </a:ext>
              </a:extLst>
            </p:cNvPr>
            <p:cNvSpPr/>
            <p:nvPr/>
          </p:nvSpPr>
          <p:spPr bwMode="auto">
            <a:xfrm>
              <a:off x="8572370" y="2640882"/>
              <a:ext cx="140676" cy="14067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 name="Oval 16">
              <a:extLst>
                <a:ext uri="{FF2B5EF4-FFF2-40B4-BE49-F238E27FC236}">
                  <a16:creationId xmlns:a16="http://schemas.microsoft.com/office/drawing/2014/main" id="{A2A22588-1FFF-F2AC-4366-7B57BE328BF0}"/>
                </a:ext>
              </a:extLst>
            </p:cNvPr>
            <p:cNvSpPr/>
            <p:nvPr/>
          </p:nvSpPr>
          <p:spPr bwMode="auto">
            <a:xfrm>
              <a:off x="8572370" y="3024912"/>
              <a:ext cx="140676" cy="140676"/>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 name="Freeform: Shape 17">
              <a:extLst>
                <a:ext uri="{FF2B5EF4-FFF2-40B4-BE49-F238E27FC236}">
                  <a16:creationId xmlns:a16="http://schemas.microsoft.com/office/drawing/2014/main" id="{9703F9EE-B534-8935-06D8-35724692256C}"/>
                </a:ext>
              </a:extLst>
            </p:cNvPr>
            <p:cNvSpPr/>
            <p:nvPr/>
          </p:nvSpPr>
          <p:spPr bwMode="auto">
            <a:xfrm>
              <a:off x="3647552" y="2481943"/>
              <a:ext cx="5777802" cy="2994409"/>
            </a:xfrm>
            <a:custGeom>
              <a:avLst/>
              <a:gdLst>
                <a:gd name="connsiteX0" fmla="*/ 0 w 5777802"/>
                <a:gd name="connsiteY0" fmla="*/ 0 h 2994409"/>
                <a:gd name="connsiteX1" fmla="*/ 0 w 5777802"/>
                <a:gd name="connsiteY1" fmla="*/ 2994409 h 2994409"/>
                <a:gd name="connsiteX2" fmla="*/ 5777802 w 5777802"/>
                <a:gd name="connsiteY2" fmla="*/ 2994409 h 2994409"/>
              </a:gdLst>
              <a:ahLst/>
              <a:cxnLst>
                <a:cxn ang="0">
                  <a:pos x="connsiteX0" y="connsiteY0"/>
                </a:cxn>
                <a:cxn ang="0">
                  <a:pos x="connsiteX1" y="connsiteY1"/>
                </a:cxn>
                <a:cxn ang="0">
                  <a:pos x="connsiteX2" y="connsiteY2"/>
                </a:cxn>
              </a:cxnLst>
              <a:rect l="l" t="t" r="r" b="b"/>
              <a:pathLst>
                <a:path w="5777802" h="2994409">
                  <a:moveTo>
                    <a:pt x="0" y="0"/>
                  </a:moveTo>
                  <a:lnTo>
                    <a:pt x="0" y="2994409"/>
                  </a:lnTo>
                  <a:lnTo>
                    <a:pt x="5777802" y="2994409"/>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25" name="Group 24">
              <a:extLst>
                <a:ext uri="{FF2B5EF4-FFF2-40B4-BE49-F238E27FC236}">
                  <a16:creationId xmlns:a16="http://schemas.microsoft.com/office/drawing/2014/main" id="{2DD1F872-39CF-F6ED-B19F-9B32ADDF6029}"/>
                </a:ext>
              </a:extLst>
            </p:cNvPr>
            <p:cNvGrpSpPr/>
            <p:nvPr/>
          </p:nvGrpSpPr>
          <p:grpSpPr>
            <a:xfrm>
              <a:off x="3577212" y="2483126"/>
              <a:ext cx="80387" cy="2993226"/>
              <a:chOff x="3306616" y="2483126"/>
              <a:chExt cx="1238640" cy="2993226"/>
            </a:xfrm>
          </p:grpSpPr>
          <p:cxnSp>
            <p:nvCxnSpPr>
              <p:cNvPr id="20" name="Straight Connector 19">
                <a:extLst>
                  <a:ext uri="{FF2B5EF4-FFF2-40B4-BE49-F238E27FC236}">
                    <a16:creationId xmlns:a16="http://schemas.microsoft.com/office/drawing/2014/main" id="{AF59C036-7D6C-BCBF-A71A-3192273EA5A4}"/>
                  </a:ext>
                </a:extLst>
              </p:cNvPr>
              <p:cNvCxnSpPr>
                <a:cxnSpLocks/>
              </p:cNvCxnSpPr>
              <p:nvPr/>
            </p:nvCxnSpPr>
            <p:spPr bwMode="auto">
              <a:xfrm>
                <a:off x="3306616" y="2483126"/>
                <a:ext cx="123864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068181FA-928D-440B-2E11-DD1E6448F3D6}"/>
                  </a:ext>
                </a:extLst>
              </p:cNvPr>
              <p:cNvCxnSpPr>
                <a:cxnSpLocks/>
              </p:cNvCxnSpPr>
              <p:nvPr/>
            </p:nvCxnSpPr>
            <p:spPr bwMode="auto">
              <a:xfrm>
                <a:off x="3306616" y="3223756"/>
                <a:ext cx="123864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7BA2046B-6751-1540-784F-2DD5F0C57738}"/>
                  </a:ext>
                </a:extLst>
              </p:cNvPr>
              <p:cNvCxnSpPr>
                <a:cxnSpLocks/>
              </p:cNvCxnSpPr>
              <p:nvPr/>
            </p:nvCxnSpPr>
            <p:spPr bwMode="auto">
              <a:xfrm>
                <a:off x="3306616" y="3979147"/>
                <a:ext cx="123864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F6982381-24C8-903E-89F9-D823E6AAE864}"/>
                  </a:ext>
                </a:extLst>
              </p:cNvPr>
              <p:cNvCxnSpPr>
                <a:cxnSpLocks/>
              </p:cNvCxnSpPr>
              <p:nvPr/>
            </p:nvCxnSpPr>
            <p:spPr bwMode="auto">
              <a:xfrm>
                <a:off x="3306616" y="4719777"/>
                <a:ext cx="123864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D1993EA0-C6CB-CD6F-8178-5E0D34FD396E}"/>
                  </a:ext>
                </a:extLst>
              </p:cNvPr>
              <p:cNvCxnSpPr>
                <a:cxnSpLocks/>
              </p:cNvCxnSpPr>
              <p:nvPr/>
            </p:nvCxnSpPr>
            <p:spPr bwMode="auto">
              <a:xfrm>
                <a:off x="3306616" y="5476352"/>
                <a:ext cx="1238640" cy="0"/>
              </a:xfrm>
              <a:prstGeom prst="line">
                <a:avLst/>
              </a:prstGeom>
              <a:noFill/>
              <a:ln w="28575" cap="flat" cmpd="sng" algn="ctr">
                <a:solidFill>
                  <a:schemeClr val="bg1"/>
                </a:solidFill>
                <a:prstDash val="solid"/>
                <a:round/>
                <a:headEnd type="none" w="med" len="med"/>
                <a:tailEnd type="none" w="med" len="med"/>
              </a:ln>
              <a:effectLst/>
            </p:spPr>
          </p:cxnSp>
        </p:grpSp>
        <p:sp>
          <p:nvSpPr>
            <p:cNvPr id="26" name="Oval 25">
              <a:extLst>
                <a:ext uri="{FF2B5EF4-FFF2-40B4-BE49-F238E27FC236}">
                  <a16:creationId xmlns:a16="http://schemas.microsoft.com/office/drawing/2014/main" id="{7F59D08A-F8E4-17A1-9A73-F1FD14346D9E}"/>
                </a:ext>
              </a:extLst>
            </p:cNvPr>
            <p:cNvSpPr/>
            <p:nvPr/>
          </p:nvSpPr>
          <p:spPr bwMode="auto">
            <a:xfrm>
              <a:off x="3809749" y="2699337"/>
              <a:ext cx="97866" cy="9786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9" name="Oval 28">
              <a:extLst>
                <a:ext uri="{FF2B5EF4-FFF2-40B4-BE49-F238E27FC236}">
                  <a16:creationId xmlns:a16="http://schemas.microsoft.com/office/drawing/2014/main" id="{94DE2835-F3AE-7B38-FA91-B30109ECF547}"/>
                </a:ext>
              </a:extLst>
            </p:cNvPr>
            <p:cNvSpPr/>
            <p:nvPr/>
          </p:nvSpPr>
          <p:spPr bwMode="auto">
            <a:xfrm>
              <a:off x="3995630" y="2716719"/>
              <a:ext cx="97866" cy="9786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 name="Oval 30">
              <a:extLst>
                <a:ext uri="{FF2B5EF4-FFF2-40B4-BE49-F238E27FC236}">
                  <a16:creationId xmlns:a16="http://schemas.microsoft.com/office/drawing/2014/main" id="{8F9C1C13-E678-FBC9-19E2-EF5CA7B836F2}"/>
                </a:ext>
              </a:extLst>
            </p:cNvPr>
            <p:cNvSpPr/>
            <p:nvPr/>
          </p:nvSpPr>
          <p:spPr bwMode="auto">
            <a:xfrm>
              <a:off x="4181511" y="2794046"/>
              <a:ext cx="97866" cy="9786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2" name="Oval 31">
              <a:extLst>
                <a:ext uri="{FF2B5EF4-FFF2-40B4-BE49-F238E27FC236}">
                  <a16:creationId xmlns:a16="http://schemas.microsoft.com/office/drawing/2014/main" id="{6D966B2B-A339-6A95-62FD-D0EFC7B5E577}"/>
                </a:ext>
              </a:extLst>
            </p:cNvPr>
            <p:cNvSpPr/>
            <p:nvPr/>
          </p:nvSpPr>
          <p:spPr bwMode="auto">
            <a:xfrm>
              <a:off x="3816666" y="2814891"/>
              <a:ext cx="97866" cy="97866"/>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 name="Oval 32">
              <a:extLst>
                <a:ext uri="{FF2B5EF4-FFF2-40B4-BE49-F238E27FC236}">
                  <a16:creationId xmlns:a16="http://schemas.microsoft.com/office/drawing/2014/main" id="{8331BFA7-1955-AD3C-5701-F9CDF683DF86}"/>
                </a:ext>
              </a:extLst>
            </p:cNvPr>
            <p:cNvSpPr/>
            <p:nvPr/>
          </p:nvSpPr>
          <p:spPr bwMode="auto">
            <a:xfrm>
              <a:off x="3996687" y="2870149"/>
              <a:ext cx="97866" cy="97866"/>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 name="Oval 33">
              <a:extLst>
                <a:ext uri="{FF2B5EF4-FFF2-40B4-BE49-F238E27FC236}">
                  <a16:creationId xmlns:a16="http://schemas.microsoft.com/office/drawing/2014/main" id="{13FC6771-3B70-6BD3-914D-76B18DAC657C}"/>
                </a:ext>
              </a:extLst>
            </p:cNvPr>
            <p:cNvSpPr/>
            <p:nvPr/>
          </p:nvSpPr>
          <p:spPr bwMode="auto">
            <a:xfrm>
              <a:off x="4182596" y="2927046"/>
              <a:ext cx="97866" cy="97866"/>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5" name="Oval 34">
              <a:extLst>
                <a:ext uri="{FF2B5EF4-FFF2-40B4-BE49-F238E27FC236}">
                  <a16:creationId xmlns:a16="http://schemas.microsoft.com/office/drawing/2014/main" id="{A6345875-7EF5-47B9-9DBC-953B12F4E00A}"/>
                </a:ext>
              </a:extLst>
            </p:cNvPr>
            <p:cNvSpPr/>
            <p:nvPr/>
          </p:nvSpPr>
          <p:spPr bwMode="auto">
            <a:xfrm>
              <a:off x="4378571" y="2998193"/>
              <a:ext cx="97866" cy="97866"/>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 name="Oval 29">
              <a:extLst>
                <a:ext uri="{FF2B5EF4-FFF2-40B4-BE49-F238E27FC236}">
                  <a16:creationId xmlns:a16="http://schemas.microsoft.com/office/drawing/2014/main" id="{A17470F2-CE48-3273-6F7A-7E8AD7B3C369}"/>
                </a:ext>
              </a:extLst>
            </p:cNvPr>
            <p:cNvSpPr/>
            <p:nvPr/>
          </p:nvSpPr>
          <p:spPr bwMode="auto">
            <a:xfrm>
              <a:off x="4375629" y="2927046"/>
              <a:ext cx="97866" cy="9786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 name="Oval 35">
              <a:extLst>
                <a:ext uri="{FF2B5EF4-FFF2-40B4-BE49-F238E27FC236}">
                  <a16:creationId xmlns:a16="http://schemas.microsoft.com/office/drawing/2014/main" id="{2CC43BE7-A5B6-1EB9-4330-ACE590C58D44}"/>
                </a:ext>
              </a:extLst>
            </p:cNvPr>
            <p:cNvSpPr/>
            <p:nvPr/>
          </p:nvSpPr>
          <p:spPr bwMode="auto">
            <a:xfrm>
              <a:off x="4563596" y="3155479"/>
              <a:ext cx="97866" cy="97866"/>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 name="Oval 36">
              <a:extLst>
                <a:ext uri="{FF2B5EF4-FFF2-40B4-BE49-F238E27FC236}">
                  <a16:creationId xmlns:a16="http://schemas.microsoft.com/office/drawing/2014/main" id="{3A36CD55-0A1C-BD58-D742-BFE73938335E}"/>
                </a:ext>
              </a:extLst>
            </p:cNvPr>
            <p:cNvSpPr/>
            <p:nvPr/>
          </p:nvSpPr>
          <p:spPr bwMode="auto">
            <a:xfrm>
              <a:off x="4758859" y="3528155"/>
              <a:ext cx="97866" cy="97866"/>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8" name="Oval 37">
              <a:extLst>
                <a:ext uri="{FF2B5EF4-FFF2-40B4-BE49-F238E27FC236}">
                  <a16:creationId xmlns:a16="http://schemas.microsoft.com/office/drawing/2014/main" id="{56032C51-D483-B670-327E-1F7C1832A9F9}"/>
                </a:ext>
              </a:extLst>
            </p:cNvPr>
            <p:cNvSpPr/>
            <p:nvPr/>
          </p:nvSpPr>
          <p:spPr bwMode="auto">
            <a:xfrm>
              <a:off x="4946062" y="3413047"/>
              <a:ext cx="97866" cy="97866"/>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9" name="Oval 38">
              <a:extLst>
                <a:ext uri="{FF2B5EF4-FFF2-40B4-BE49-F238E27FC236}">
                  <a16:creationId xmlns:a16="http://schemas.microsoft.com/office/drawing/2014/main" id="{46EE0232-2074-8818-9645-05F8836C6799}"/>
                </a:ext>
              </a:extLst>
            </p:cNvPr>
            <p:cNvSpPr/>
            <p:nvPr/>
          </p:nvSpPr>
          <p:spPr bwMode="auto">
            <a:xfrm>
              <a:off x="5350874" y="3715426"/>
              <a:ext cx="97866" cy="97866"/>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0" name="Oval 39">
              <a:extLst>
                <a:ext uri="{FF2B5EF4-FFF2-40B4-BE49-F238E27FC236}">
                  <a16:creationId xmlns:a16="http://schemas.microsoft.com/office/drawing/2014/main" id="{5B301B09-7BA4-A2AF-AFFC-1876CC4489D1}"/>
                </a:ext>
              </a:extLst>
            </p:cNvPr>
            <p:cNvSpPr/>
            <p:nvPr/>
          </p:nvSpPr>
          <p:spPr bwMode="auto">
            <a:xfrm>
              <a:off x="5526219" y="3900092"/>
              <a:ext cx="97866" cy="97866"/>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1" name="Oval 40">
              <a:extLst>
                <a:ext uri="{FF2B5EF4-FFF2-40B4-BE49-F238E27FC236}">
                  <a16:creationId xmlns:a16="http://schemas.microsoft.com/office/drawing/2014/main" id="{C195CB4A-5C83-14A9-7B17-FF81890007D5}"/>
                </a:ext>
              </a:extLst>
            </p:cNvPr>
            <p:cNvSpPr/>
            <p:nvPr/>
          </p:nvSpPr>
          <p:spPr bwMode="auto">
            <a:xfrm>
              <a:off x="6283456" y="4078558"/>
              <a:ext cx="97866" cy="97866"/>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2" name="Oval 41">
              <a:extLst>
                <a:ext uri="{FF2B5EF4-FFF2-40B4-BE49-F238E27FC236}">
                  <a16:creationId xmlns:a16="http://schemas.microsoft.com/office/drawing/2014/main" id="{54D7E435-4C1A-6E19-BF0F-7D094ED05C1A}"/>
                </a:ext>
              </a:extLst>
            </p:cNvPr>
            <p:cNvSpPr/>
            <p:nvPr/>
          </p:nvSpPr>
          <p:spPr bwMode="auto">
            <a:xfrm>
              <a:off x="6487520" y="4009372"/>
              <a:ext cx="97866" cy="97866"/>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3" name="Oval 42">
              <a:extLst>
                <a:ext uri="{FF2B5EF4-FFF2-40B4-BE49-F238E27FC236}">
                  <a16:creationId xmlns:a16="http://schemas.microsoft.com/office/drawing/2014/main" id="{9DD74315-7510-DD8C-C7CA-F00F81AFCFCF}"/>
                </a:ext>
              </a:extLst>
            </p:cNvPr>
            <p:cNvSpPr/>
            <p:nvPr/>
          </p:nvSpPr>
          <p:spPr bwMode="auto">
            <a:xfrm>
              <a:off x="4556617" y="3179292"/>
              <a:ext cx="97866" cy="9786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4" name="Oval 43">
              <a:extLst>
                <a:ext uri="{FF2B5EF4-FFF2-40B4-BE49-F238E27FC236}">
                  <a16:creationId xmlns:a16="http://schemas.microsoft.com/office/drawing/2014/main" id="{891FB0A0-B26D-5F27-A451-8F8ACEFEDF7D}"/>
                </a:ext>
              </a:extLst>
            </p:cNvPr>
            <p:cNvSpPr/>
            <p:nvPr/>
          </p:nvSpPr>
          <p:spPr bwMode="auto">
            <a:xfrm>
              <a:off x="4761288" y="3346117"/>
              <a:ext cx="97866" cy="9786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5" name="Oval 44">
              <a:extLst>
                <a:ext uri="{FF2B5EF4-FFF2-40B4-BE49-F238E27FC236}">
                  <a16:creationId xmlns:a16="http://schemas.microsoft.com/office/drawing/2014/main" id="{34120B4C-DC96-B63A-F2EA-72D2A58106A9}"/>
                </a:ext>
              </a:extLst>
            </p:cNvPr>
            <p:cNvSpPr/>
            <p:nvPr/>
          </p:nvSpPr>
          <p:spPr bwMode="auto">
            <a:xfrm>
              <a:off x="4941497" y="3378403"/>
              <a:ext cx="97866" cy="9786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6" name="Oval 45">
              <a:extLst>
                <a:ext uri="{FF2B5EF4-FFF2-40B4-BE49-F238E27FC236}">
                  <a16:creationId xmlns:a16="http://schemas.microsoft.com/office/drawing/2014/main" id="{648B86C7-4261-34DE-6739-D0F4BDDD5650}"/>
                </a:ext>
              </a:extLst>
            </p:cNvPr>
            <p:cNvSpPr/>
            <p:nvPr/>
          </p:nvSpPr>
          <p:spPr bwMode="auto">
            <a:xfrm>
              <a:off x="5141749" y="3764359"/>
              <a:ext cx="97866" cy="9786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7" name="Oval 46">
              <a:extLst>
                <a:ext uri="{FF2B5EF4-FFF2-40B4-BE49-F238E27FC236}">
                  <a16:creationId xmlns:a16="http://schemas.microsoft.com/office/drawing/2014/main" id="{90875CC8-4544-A053-8008-49D53851A73F}"/>
                </a:ext>
              </a:extLst>
            </p:cNvPr>
            <p:cNvSpPr/>
            <p:nvPr/>
          </p:nvSpPr>
          <p:spPr bwMode="auto">
            <a:xfrm>
              <a:off x="5345668" y="3892656"/>
              <a:ext cx="97866" cy="9786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8" name="Oval 47">
              <a:extLst>
                <a:ext uri="{FF2B5EF4-FFF2-40B4-BE49-F238E27FC236}">
                  <a16:creationId xmlns:a16="http://schemas.microsoft.com/office/drawing/2014/main" id="{205C25CB-17CF-A774-78A1-3934881E4A6D}"/>
                </a:ext>
              </a:extLst>
            </p:cNvPr>
            <p:cNvSpPr/>
            <p:nvPr/>
          </p:nvSpPr>
          <p:spPr bwMode="auto">
            <a:xfrm>
              <a:off x="5526219" y="4072128"/>
              <a:ext cx="97866" cy="9786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9" name="Oval 48">
              <a:extLst>
                <a:ext uri="{FF2B5EF4-FFF2-40B4-BE49-F238E27FC236}">
                  <a16:creationId xmlns:a16="http://schemas.microsoft.com/office/drawing/2014/main" id="{E42D205A-D8D4-775E-4E90-84A1E6B2D8EE}"/>
                </a:ext>
              </a:extLst>
            </p:cNvPr>
            <p:cNvSpPr/>
            <p:nvPr/>
          </p:nvSpPr>
          <p:spPr bwMode="auto">
            <a:xfrm>
              <a:off x="5726244" y="4169994"/>
              <a:ext cx="97866" cy="9786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0" name="Oval 49">
              <a:extLst>
                <a:ext uri="{FF2B5EF4-FFF2-40B4-BE49-F238E27FC236}">
                  <a16:creationId xmlns:a16="http://schemas.microsoft.com/office/drawing/2014/main" id="{B7E4F578-DBC7-EE2A-0EBE-1A5104C392C5}"/>
                </a:ext>
              </a:extLst>
            </p:cNvPr>
            <p:cNvSpPr/>
            <p:nvPr/>
          </p:nvSpPr>
          <p:spPr bwMode="auto">
            <a:xfrm>
              <a:off x="5906984" y="4176424"/>
              <a:ext cx="97866" cy="9786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1" name="Oval 50">
              <a:extLst>
                <a:ext uri="{FF2B5EF4-FFF2-40B4-BE49-F238E27FC236}">
                  <a16:creationId xmlns:a16="http://schemas.microsoft.com/office/drawing/2014/main" id="{91CB33C5-0B01-FED6-6424-B733A34C5944}"/>
                </a:ext>
              </a:extLst>
            </p:cNvPr>
            <p:cNvSpPr/>
            <p:nvPr/>
          </p:nvSpPr>
          <p:spPr bwMode="auto">
            <a:xfrm>
              <a:off x="6098012" y="4243759"/>
              <a:ext cx="97866" cy="9786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2" name="Oval 51">
              <a:extLst>
                <a:ext uri="{FF2B5EF4-FFF2-40B4-BE49-F238E27FC236}">
                  <a16:creationId xmlns:a16="http://schemas.microsoft.com/office/drawing/2014/main" id="{A4F01CD4-42ED-ED65-3F80-8433179CB5B6}"/>
                </a:ext>
              </a:extLst>
            </p:cNvPr>
            <p:cNvSpPr/>
            <p:nvPr/>
          </p:nvSpPr>
          <p:spPr bwMode="auto">
            <a:xfrm>
              <a:off x="6283456" y="4376178"/>
              <a:ext cx="97866" cy="9786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3" name="Oval 52">
              <a:extLst>
                <a:ext uri="{FF2B5EF4-FFF2-40B4-BE49-F238E27FC236}">
                  <a16:creationId xmlns:a16="http://schemas.microsoft.com/office/drawing/2014/main" id="{96ADF788-F526-551F-0C3D-2A7043C99B13}"/>
                </a:ext>
              </a:extLst>
            </p:cNvPr>
            <p:cNvSpPr/>
            <p:nvPr/>
          </p:nvSpPr>
          <p:spPr bwMode="auto">
            <a:xfrm>
              <a:off x="6480010" y="4388184"/>
              <a:ext cx="97866" cy="9786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4" name="Oval 53">
              <a:extLst>
                <a:ext uri="{FF2B5EF4-FFF2-40B4-BE49-F238E27FC236}">
                  <a16:creationId xmlns:a16="http://schemas.microsoft.com/office/drawing/2014/main" id="{5A74B5F4-8579-F1F0-2340-4C1CD08C839C}"/>
                </a:ext>
              </a:extLst>
            </p:cNvPr>
            <p:cNvSpPr/>
            <p:nvPr/>
          </p:nvSpPr>
          <p:spPr bwMode="auto">
            <a:xfrm>
              <a:off x="6676564" y="4474044"/>
              <a:ext cx="97866" cy="9786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5" name="Oval 54">
              <a:extLst>
                <a:ext uri="{FF2B5EF4-FFF2-40B4-BE49-F238E27FC236}">
                  <a16:creationId xmlns:a16="http://schemas.microsoft.com/office/drawing/2014/main" id="{76A5FDF5-E649-36B5-5B6D-149D131B58EC}"/>
                </a:ext>
              </a:extLst>
            </p:cNvPr>
            <p:cNvSpPr/>
            <p:nvPr/>
          </p:nvSpPr>
          <p:spPr bwMode="auto">
            <a:xfrm>
              <a:off x="6867064" y="4840081"/>
              <a:ext cx="97866" cy="9786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6" name="Oval 55">
              <a:extLst>
                <a:ext uri="{FF2B5EF4-FFF2-40B4-BE49-F238E27FC236}">
                  <a16:creationId xmlns:a16="http://schemas.microsoft.com/office/drawing/2014/main" id="{5AF3F371-A1DB-4FEB-5256-09FB6AFC21F2}"/>
                </a:ext>
              </a:extLst>
            </p:cNvPr>
            <p:cNvSpPr/>
            <p:nvPr/>
          </p:nvSpPr>
          <p:spPr bwMode="auto">
            <a:xfrm>
              <a:off x="7062327" y="4889014"/>
              <a:ext cx="97866" cy="9786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7" name="Oval 56">
              <a:extLst>
                <a:ext uri="{FF2B5EF4-FFF2-40B4-BE49-F238E27FC236}">
                  <a16:creationId xmlns:a16="http://schemas.microsoft.com/office/drawing/2014/main" id="{5AEF0036-DB99-6254-248B-42AA3419389F}"/>
                </a:ext>
              </a:extLst>
            </p:cNvPr>
            <p:cNvSpPr/>
            <p:nvPr/>
          </p:nvSpPr>
          <p:spPr bwMode="auto">
            <a:xfrm>
              <a:off x="7257590" y="4904191"/>
              <a:ext cx="97866" cy="9786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 name="Oval 57">
              <a:extLst>
                <a:ext uri="{FF2B5EF4-FFF2-40B4-BE49-F238E27FC236}">
                  <a16:creationId xmlns:a16="http://schemas.microsoft.com/office/drawing/2014/main" id="{ABC23D5E-E93E-27A2-956C-99D4B26C88B6}"/>
                </a:ext>
              </a:extLst>
            </p:cNvPr>
            <p:cNvSpPr/>
            <p:nvPr/>
          </p:nvSpPr>
          <p:spPr bwMode="auto">
            <a:xfrm>
              <a:off x="7442009" y="4968174"/>
              <a:ext cx="97866" cy="9786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 name="Oval 58">
              <a:extLst>
                <a:ext uri="{FF2B5EF4-FFF2-40B4-BE49-F238E27FC236}">
                  <a16:creationId xmlns:a16="http://schemas.microsoft.com/office/drawing/2014/main" id="{79A1A679-4564-0C20-3D77-8426DF83A4E0}"/>
                </a:ext>
              </a:extLst>
            </p:cNvPr>
            <p:cNvSpPr/>
            <p:nvPr/>
          </p:nvSpPr>
          <p:spPr bwMode="auto">
            <a:xfrm>
              <a:off x="7611987" y="4968174"/>
              <a:ext cx="97866" cy="9786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 name="Oval 59">
              <a:extLst>
                <a:ext uri="{FF2B5EF4-FFF2-40B4-BE49-F238E27FC236}">
                  <a16:creationId xmlns:a16="http://schemas.microsoft.com/office/drawing/2014/main" id="{8B903867-7AF7-7239-130C-002F11631AAA}"/>
                </a:ext>
              </a:extLst>
            </p:cNvPr>
            <p:cNvSpPr/>
            <p:nvPr/>
          </p:nvSpPr>
          <p:spPr bwMode="auto">
            <a:xfrm>
              <a:off x="7806402" y="5067472"/>
              <a:ext cx="97866" cy="9786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1" name="Oval 60">
              <a:extLst>
                <a:ext uri="{FF2B5EF4-FFF2-40B4-BE49-F238E27FC236}">
                  <a16:creationId xmlns:a16="http://schemas.microsoft.com/office/drawing/2014/main" id="{AB4B50AB-A589-396E-0CC7-44FCC6F8EFAD}"/>
                </a:ext>
              </a:extLst>
            </p:cNvPr>
            <p:cNvSpPr/>
            <p:nvPr/>
          </p:nvSpPr>
          <p:spPr bwMode="auto">
            <a:xfrm>
              <a:off x="8030134" y="5067472"/>
              <a:ext cx="97866" cy="9786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2" name="Oval 61">
              <a:extLst>
                <a:ext uri="{FF2B5EF4-FFF2-40B4-BE49-F238E27FC236}">
                  <a16:creationId xmlns:a16="http://schemas.microsoft.com/office/drawing/2014/main" id="{86ED6A34-EB71-328F-D1A6-146A4AB2D344}"/>
                </a:ext>
              </a:extLst>
            </p:cNvPr>
            <p:cNvSpPr/>
            <p:nvPr/>
          </p:nvSpPr>
          <p:spPr bwMode="auto">
            <a:xfrm>
              <a:off x="8220634" y="5427420"/>
              <a:ext cx="97866" cy="9786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3" name="TextBox 2">
            <a:extLst>
              <a:ext uri="{FF2B5EF4-FFF2-40B4-BE49-F238E27FC236}">
                <a16:creationId xmlns:a16="http://schemas.microsoft.com/office/drawing/2014/main" id="{29F045EB-831D-361F-C8D6-65089F91E1F1}"/>
              </a:ext>
            </a:extLst>
          </p:cNvPr>
          <p:cNvSpPr txBox="1"/>
          <p:nvPr/>
        </p:nvSpPr>
        <p:spPr>
          <a:xfrm>
            <a:off x="378239" y="6364379"/>
            <a:ext cx="865251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mn-cs"/>
              </a:rPr>
              <a:t>George. ASH 2020. Abstr 3004.</a:t>
            </a:r>
          </a:p>
        </p:txBody>
      </p:sp>
    </p:spTree>
    <p:extLst>
      <p:ext uri="{BB962C8B-B14F-4D97-AF65-F5344CB8AC3E}">
        <p14:creationId xmlns:p14="http://schemas.microsoft.com/office/powerpoint/2010/main" val="9048811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EDADE28-6F5A-297E-8004-BBDA7BED74F3}"/>
              </a:ext>
            </a:extLst>
          </p:cNvPr>
          <p:cNvSpPr>
            <a:spLocks noChangeArrowheads="1"/>
          </p:cNvSpPr>
          <p:nvPr/>
        </p:nvSpPr>
        <p:spPr bwMode="auto">
          <a:xfrm>
            <a:off x="2848005" y="1600200"/>
            <a:ext cx="6495989" cy="4542430"/>
          </a:xfrm>
          <a:prstGeom prst="rect">
            <a:avLst/>
          </a:prstGeom>
          <a:solidFill>
            <a:schemeClr val="tx1"/>
          </a:solidFill>
          <a:ln w="12700" algn="ctr">
            <a:solidFill>
              <a:schemeClr val="bg1"/>
            </a:solidFill>
            <a:miter lim="800000"/>
            <a:headEnd/>
            <a:tailEnd/>
          </a:ln>
        </p:spPr>
        <p:txBody>
          <a:bodyPr wrap="none" anchor="ct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2200" dirty="0">
                <a:solidFill>
                  <a:schemeClr val="bg1"/>
                </a:solidFill>
                <a:latin typeface="Calibri" panose="020F0502020204030204" pitchFamily="34" charset="0"/>
              </a:rPr>
              <a:t>Image not available</a:t>
            </a:r>
            <a:br>
              <a:rPr lang="en-US" altLang="en-US" sz="2200" dirty="0">
                <a:solidFill>
                  <a:schemeClr val="bg1"/>
                </a:solidFill>
                <a:latin typeface="Calibri" panose="020F0502020204030204" pitchFamily="34" charset="0"/>
              </a:rPr>
            </a:br>
            <a:r>
              <a:rPr lang="en-US" altLang="en-US" sz="2200" dirty="0">
                <a:solidFill>
                  <a:schemeClr val="bg1"/>
                </a:solidFill>
                <a:latin typeface="Calibri" panose="020F0502020204030204" pitchFamily="34" charset="0"/>
              </a:rPr>
              <a:t>for distribution</a:t>
            </a:r>
          </a:p>
        </p:txBody>
      </p:sp>
      <p:sp>
        <p:nvSpPr>
          <p:cNvPr id="2" name="Title 1">
            <a:extLst>
              <a:ext uri="{FF2B5EF4-FFF2-40B4-BE49-F238E27FC236}">
                <a16:creationId xmlns:a16="http://schemas.microsoft.com/office/drawing/2014/main" id="{7BF611EE-63EE-16B9-D8E1-AFA8B7E392D9}"/>
              </a:ext>
            </a:extLst>
          </p:cNvPr>
          <p:cNvSpPr>
            <a:spLocks noGrp="1"/>
          </p:cNvSpPr>
          <p:nvPr>
            <p:ph type="title"/>
          </p:nvPr>
        </p:nvSpPr>
        <p:spPr/>
        <p:txBody>
          <a:bodyPr>
            <a:noAutofit/>
          </a:bodyPr>
          <a:lstStyle/>
          <a:p>
            <a:r>
              <a:rPr lang="en-US" dirty="0"/>
              <a:t>Minor Criteria 3: CD2, CD25, and/or </a:t>
            </a:r>
            <a:br>
              <a:rPr lang="en-US" dirty="0"/>
            </a:br>
            <a:r>
              <a:rPr lang="en-US" dirty="0"/>
              <a:t>CD30 Expression on Mast Cells </a:t>
            </a:r>
          </a:p>
        </p:txBody>
      </p:sp>
      <p:sp>
        <p:nvSpPr>
          <p:cNvPr id="3" name="TextBox 2">
            <a:extLst>
              <a:ext uri="{FF2B5EF4-FFF2-40B4-BE49-F238E27FC236}">
                <a16:creationId xmlns:a16="http://schemas.microsoft.com/office/drawing/2014/main" id="{C6BD1527-1828-269D-9520-D4637723EBA9}"/>
              </a:ext>
            </a:extLst>
          </p:cNvPr>
          <p:cNvSpPr txBox="1"/>
          <p:nvPr/>
        </p:nvSpPr>
        <p:spPr>
          <a:xfrm>
            <a:off x="3313471" y="6091535"/>
            <a:ext cx="556505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a:ea typeface="+mn-ea"/>
                <a:cs typeface="+mn-cs"/>
              </a:rPr>
              <a:t>Histology of bone marrow biopsy</a:t>
            </a:r>
            <a:endParaRPr kumimoji="0" lang="en-US" sz="24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082A67DF-1D47-6E7C-D79C-811FDB669B43}"/>
              </a:ext>
            </a:extLst>
          </p:cNvPr>
          <p:cNvSpPr txBox="1"/>
          <p:nvPr/>
        </p:nvSpPr>
        <p:spPr>
          <a:xfrm>
            <a:off x="393700" y="6381750"/>
            <a:ext cx="385445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mn-cs"/>
              </a:rPr>
              <a:t>Tzankov. Am J Clin Pathol. 2020;155:239. </a:t>
            </a:r>
          </a:p>
        </p:txBody>
      </p:sp>
    </p:spTree>
    <p:extLst>
      <p:ext uri="{BB962C8B-B14F-4D97-AF65-F5344CB8AC3E}">
        <p14:creationId xmlns:p14="http://schemas.microsoft.com/office/powerpoint/2010/main" val="18820059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47392-664B-833E-709A-7D24F12EA2CA}"/>
              </a:ext>
            </a:extLst>
          </p:cNvPr>
          <p:cNvSpPr>
            <a:spLocks noGrp="1"/>
          </p:cNvSpPr>
          <p:nvPr>
            <p:ph type="title"/>
          </p:nvPr>
        </p:nvSpPr>
        <p:spPr>
          <a:xfrm>
            <a:off x="609758" y="238127"/>
            <a:ext cx="11163142" cy="1103313"/>
          </a:xfrm>
        </p:spPr>
        <p:txBody>
          <a:bodyPr>
            <a:noAutofit/>
          </a:bodyPr>
          <a:lstStyle/>
          <a:p>
            <a:r>
              <a:rPr lang="en-US" dirty="0"/>
              <a:t>Minor Criteria 4: Elevated Basal </a:t>
            </a:r>
            <a:br>
              <a:rPr lang="en-US" dirty="0"/>
            </a:br>
            <a:r>
              <a:rPr lang="en-US" dirty="0"/>
              <a:t>Serum Tryptase &gt;20 ng/mL*</a:t>
            </a:r>
          </a:p>
        </p:txBody>
      </p:sp>
      <p:sp>
        <p:nvSpPr>
          <p:cNvPr id="3" name="Content Placeholder 2">
            <a:extLst>
              <a:ext uri="{FF2B5EF4-FFF2-40B4-BE49-F238E27FC236}">
                <a16:creationId xmlns:a16="http://schemas.microsoft.com/office/drawing/2014/main" id="{15130F19-2A7C-8359-6ED0-690035B3E59E}"/>
              </a:ext>
            </a:extLst>
          </p:cNvPr>
          <p:cNvSpPr>
            <a:spLocks noGrp="1"/>
          </p:cNvSpPr>
          <p:nvPr>
            <p:ph idx="1"/>
          </p:nvPr>
        </p:nvSpPr>
        <p:spPr>
          <a:xfrm>
            <a:off x="604675" y="1513047"/>
            <a:ext cx="10877529" cy="3929810"/>
          </a:xfrm>
          <a:noFill/>
          <a:ln>
            <a:noFill/>
          </a:ln>
        </p:spPr>
        <p:txBody>
          <a:bodyPr>
            <a:normAutofit/>
          </a:bodyPr>
          <a:lstStyle/>
          <a:p>
            <a:r>
              <a:rPr lang="en-US" dirty="0">
                <a:latin typeface="Calibri"/>
                <a:cs typeface="Calibri"/>
              </a:rPr>
              <a:t>Average serum tryptase in healthy individuals is &lt;5 ng/mL</a:t>
            </a:r>
          </a:p>
          <a:p>
            <a:r>
              <a:rPr lang="en-US" dirty="0">
                <a:latin typeface="Calibri"/>
                <a:cs typeface="Calibri"/>
              </a:rPr>
              <a:t>Roughly 6% of general population has elevated BST</a:t>
            </a:r>
          </a:p>
          <a:p>
            <a:r>
              <a:rPr lang="en-US" dirty="0">
                <a:latin typeface="Calibri"/>
                <a:cs typeface="Calibri"/>
              </a:rPr>
              <a:t>Elevated serum tryptase can be seen in hereditary </a:t>
            </a:r>
            <a:r>
              <a:rPr lang="el-GR" dirty="0">
                <a:latin typeface="Calibri"/>
                <a:cs typeface="Calibri"/>
              </a:rPr>
              <a:t>α</a:t>
            </a:r>
            <a:r>
              <a:rPr lang="en-US" dirty="0">
                <a:latin typeface="Calibri"/>
                <a:cs typeface="Calibri"/>
              </a:rPr>
              <a:t>-tryptasemia; </a:t>
            </a:r>
            <a:br>
              <a:rPr lang="en-US" dirty="0"/>
            </a:br>
            <a:r>
              <a:rPr lang="en-US" dirty="0">
                <a:latin typeface="Calibri"/>
                <a:cs typeface="Calibri"/>
              </a:rPr>
              <a:t>WHO recommends adjusting serum tryptase level if this is present</a:t>
            </a:r>
          </a:p>
          <a:p>
            <a:pPr marL="0" indent="0">
              <a:buNone/>
            </a:pPr>
            <a:endParaRPr lang="en-US" dirty="0"/>
          </a:p>
          <a:p>
            <a:pPr marL="0" indent="0">
              <a:buNone/>
            </a:pPr>
            <a:endParaRPr lang="en-US" dirty="0"/>
          </a:p>
          <a:p>
            <a:pPr marL="0" indent="0">
              <a:buNone/>
            </a:pPr>
            <a:endParaRPr lang="en-US" dirty="0"/>
          </a:p>
          <a:p>
            <a:pPr marL="0" indent="0">
              <a:buNone/>
            </a:pPr>
            <a:endParaRPr lang="en-US" dirty="0"/>
          </a:p>
          <a:p>
            <a:endParaRPr lang="en-US" sz="2400" dirty="0"/>
          </a:p>
        </p:txBody>
      </p:sp>
      <p:sp>
        <p:nvSpPr>
          <p:cNvPr id="4" name="TextBox 3">
            <a:extLst>
              <a:ext uri="{FF2B5EF4-FFF2-40B4-BE49-F238E27FC236}">
                <a16:creationId xmlns:a16="http://schemas.microsoft.com/office/drawing/2014/main" id="{B0DF4C5E-DFE0-D77C-A2B3-55F33324AFEB}"/>
              </a:ext>
            </a:extLst>
          </p:cNvPr>
          <p:cNvSpPr txBox="1"/>
          <p:nvPr/>
        </p:nvSpPr>
        <p:spPr>
          <a:xfrm>
            <a:off x="419100" y="6178367"/>
            <a:ext cx="8377549" cy="461665"/>
          </a:xfrm>
          <a:prstGeom prst="rect">
            <a:avLst/>
          </a:prstGeom>
          <a:noFill/>
        </p:spPr>
        <p:txBody>
          <a:bodyPr wrap="square" lIns="91440" tIns="45720" rIns="91440" bIns="45720" rtlCol="0" anchor="t">
            <a:spAutoFit/>
          </a:bodyPr>
          <a:lstStyle/>
          <a:p>
            <a:pPr eaLnBrk="1" fontAlgn="auto" hangingPunct="1">
              <a:spcBef>
                <a:spcPts val="0"/>
              </a:spcBef>
              <a:spcAft>
                <a:spcPts val="0"/>
              </a:spcAft>
              <a:defRPr/>
            </a:pPr>
            <a:r>
              <a:rPr kumimoji="0" lang="fr-FR" sz="1200" b="0" i="0" u="none" strike="noStrike" kern="1200" cap="none" spc="0" normalizeH="0" baseline="0" noProof="0" dirty="0">
                <a:ln>
                  <a:noFill/>
                </a:ln>
                <a:solidFill>
                  <a:srgbClr val="455560"/>
                </a:solidFill>
                <a:effectLst/>
                <a:uLnTx/>
                <a:uFillTx/>
                <a:latin typeface="Calibri"/>
                <a:ea typeface="+mn-ea"/>
                <a:cs typeface="+mn-cs"/>
              </a:rPr>
              <a:t>Akin Immunol Allergy Clin North Am. 2014;34:207. </a:t>
            </a:r>
            <a:r>
              <a:rPr lang="fr-FR" sz="1200" b="0" dirty="0">
                <a:solidFill>
                  <a:srgbClr val="455560"/>
                </a:solidFill>
                <a:latin typeface="Calibri"/>
                <a:cs typeface="+mn-cs"/>
              </a:rPr>
              <a:t>Lyons. Ann Allergy Asthma Immunol. </a:t>
            </a:r>
            <a:r>
              <a:rPr lang="fr-FR" sz="1200" b="0" dirty="0">
                <a:solidFill>
                  <a:srgbClr val="455560"/>
                </a:solidFill>
                <a:latin typeface="Calibri"/>
                <a:ea typeface="Roboto"/>
                <a:cs typeface="Calibri"/>
              </a:rPr>
              <a:t>2021;127(4):420 </a:t>
            </a:r>
            <a:r>
              <a:rPr kumimoji="0" lang="en-US" sz="1200" b="0" i="0" u="none" strike="noStrike" kern="1200" cap="none" spc="0" normalizeH="0" baseline="0" noProof="0" dirty="0">
                <a:ln>
                  <a:noFill/>
                </a:ln>
                <a:solidFill>
                  <a:srgbClr val="455560"/>
                </a:solidFill>
                <a:effectLst/>
                <a:uLnTx/>
                <a:uFillTx/>
                <a:latin typeface="Calibri"/>
                <a:ea typeface="+mn-ea"/>
                <a:cs typeface="+mn-cs"/>
              </a:rPr>
              <a:t>Khoury. Leukemia. 2022:36:1703. Valent. Hemasphere. 2021;5:e646.</a:t>
            </a:r>
            <a:r>
              <a:rPr kumimoji="0" lang="fr-FR" sz="1200" b="0" i="0" u="none" strike="noStrike" kern="1200" cap="none" spc="0" normalizeH="0" baseline="0" noProof="0" dirty="0">
                <a:ln>
                  <a:noFill/>
                </a:ln>
                <a:solidFill>
                  <a:srgbClr val="455560"/>
                </a:solidFill>
                <a:effectLst/>
                <a:uLnTx/>
                <a:uFillTx/>
                <a:latin typeface="Calibri"/>
                <a:ea typeface="+mn-ea"/>
                <a:cs typeface="+mn-cs"/>
              </a:rPr>
              <a:t> </a:t>
            </a:r>
            <a:endParaRPr kumimoji="0" lang="en-US" sz="1200" b="0" i="0" u="none" strike="noStrike" kern="1200" cap="none" spc="0" normalizeH="0" baseline="0" noProof="0" dirty="0">
              <a:ln>
                <a:noFill/>
              </a:ln>
              <a:solidFill>
                <a:srgbClr val="455560"/>
              </a:solidFill>
              <a:effectLst/>
              <a:uLnTx/>
              <a:uFillTx/>
              <a:latin typeface="Calibri"/>
              <a:ea typeface="+mn-ea"/>
              <a:cs typeface="+mn-cs"/>
            </a:endParaRPr>
          </a:p>
        </p:txBody>
      </p:sp>
      <p:sp>
        <p:nvSpPr>
          <p:cNvPr id="5" name="TextBox 4">
            <a:extLst>
              <a:ext uri="{FF2B5EF4-FFF2-40B4-BE49-F238E27FC236}">
                <a16:creationId xmlns:a16="http://schemas.microsoft.com/office/drawing/2014/main" id="{FF6D603E-0AA6-8CA7-7B3A-AB225862A9E7}"/>
              </a:ext>
            </a:extLst>
          </p:cNvPr>
          <p:cNvSpPr txBox="1"/>
          <p:nvPr/>
        </p:nvSpPr>
        <p:spPr bwMode="auto">
          <a:xfrm>
            <a:off x="424540" y="5883832"/>
            <a:ext cx="86214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mn-cs"/>
              </a:rPr>
              <a:t>*Not valid in presence of associated myeloid disorder, which can also elevate serum tryptase level.</a:t>
            </a:r>
          </a:p>
        </p:txBody>
      </p:sp>
    </p:spTree>
    <p:extLst>
      <p:ext uri="{BB962C8B-B14F-4D97-AF65-F5344CB8AC3E}">
        <p14:creationId xmlns:p14="http://schemas.microsoft.com/office/powerpoint/2010/main" val="29115703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Rot="1" noChangeArrowheads="1"/>
          </p:cNvSpPr>
          <p:nvPr>
            <p:ph type="title"/>
          </p:nvPr>
        </p:nvSpPr>
        <p:spPr/>
        <p:txBody>
          <a:bodyPr>
            <a:normAutofit/>
          </a:bodyPr>
          <a:lstStyle/>
          <a:p>
            <a:pPr eaLnBrk="1" hangingPunct="1">
              <a:defRPr/>
            </a:pPr>
            <a:r>
              <a:rPr lang="en-US" dirty="0">
                <a:ea typeface="ＭＳ Ｐゴシック" pitchFamily="-112" charset="-128"/>
                <a:cs typeface="ＭＳ Ｐゴシック" pitchFamily="-112" charset="-128"/>
              </a:rPr>
              <a:t>Mastocytosis Classification</a:t>
            </a:r>
          </a:p>
        </p:txBody>
      </p:sp>
      <p:graphicFrame>
        <p:nvGraphicFramePr>
          <p:cNvPr id="11" name="Table 10">
            <a:extLst>
              <a:ext uri="{FF2B5EF4-FFF2-40B4-BE49-F238E27FC236}">
                <a16:creationId xmlns:a16="http://schemas.microsoft.com/office/drawing/2014/main" id="{8D4BAB6A-6953-4D87-96EF-C8DC5D6C285E}"/>
              </a:ext>
            </a:extLst>
          </p:cNvPr>
          <p:cNvGraphicFramePr>
            <a:graphicFrameLocks noGrp="1"/>
          </p:cNvGraphicFramePr>
          <p:nvPr>
            <p:extLst>
              <p:ext uri="{D42A27DB-BD31-4B8C-83A1-F6EECF244321}">
                <p14:modId xmlns:p14="http://schemas.microsoft.com/office/powerpoint/2010/main" val="171827479"/>
              </p:ext>
            </p:extLst>
          </p:nvPr>
        </p:nvGraphicFramePr>
        <p:xfrm>
          <a:off x="5181600" y="1601711"/>
          <a:ext cx="6281786" cy="3596640"/>
        </p:xfrm>
        <a:graphic>
          <a:graphicData uri="http://schemas.openxmlformats.org/drawingml/2006/table">
            <a:tbl>
              <a:tblPr bandRow="1">
                <a:effectLst/>
                <a:tableStyleId>{5C22544A-7EE6-4342-B048-85BDC9FD1C3A}</a:tableStyleId>
              </a:tblPr>
              <a:tblGrid>
                <a:gridCol w="4190440">
                  <a:extLst>
                    <a:ext uri="{9D8B030D-6E8A-4147-A177-3AD203B41FA5}">
                      <a16:colId xmlns:a16="http://schemas.microsoft.com/office/drawing/2014/main" val="4071047119"/>
                    </a:ext>
                  </a:extLst>
                </a:gridCol>
                <a:gridCol w="2091346">
                  <a:extLst>
                    <a:ext uri="{9D8B030D-6E8A-4147-A177-3AD203B41FA5}">
                      <a16:colId xmlns:a16="http://schemas.microsoft.com/office/drawing/2014/main" val="410217024"/>
                    </a:ext>
                  </a:extLst>
                </a:gridCol>
              </a:tblGrid>
              <a:tr h="0">
                <a:tc gridSpan="2">
                  <a:txBody>
                    <a:bodyPr/>
                    <a:lstStyle/>
                    <a:p>
                      <a:pPr algn="ctr"/>
                      <a:r>
                        <a:rPr lang="en-US" sz="2400" b="1" dirty="0">
                          <a:solidFill>
                            <a:schemeClr val="tx1">
                              <a:lumMod val="85000"/>
                              <a:lumOff val="15000"/>
                            </a:schemeClr>
                          </a:solidFill>
                          <a:latin typeface="+mn-lt"/>
                          <a:cs typeface="Calibri Light" panose="020F0302020204030204" pitchFamily="34" charset="0"/>
                        </a:rPr>
                        <a:t>Systemic mastocytosis</a:t>
                      </a:r>
                      <a:endParaRPr lang="en-CA" sz="2400" b="1" dirty="0">
                        <a:solidFill>
                          <a:schemeClr val="tx1">
                            <a:lumMod val="85000"/>
                            <a:lumOff val="15000"/>
                          </a:schemeClr>
                        </a:solidFill>
                        <a:latin typeface="+mn-lt"/>
                        <a:cs typeface="Calibri Light" panose="020F0302020204030204" pitchFamily="34" charset="0"/>
                      </a:endParaRPr>
                    </a:p>
                  </a:txBody>
                  <a:tcPr marL="121920" marR="121920" marT="121920" marB="12192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l"/>
                      <a:endParaRPr lang="en-CA" sz="1800">
                        <a:solidFill>
                          <a:schemeClr val="tx1">
                            <a:lumMod val="85000"/>
                            <a:lumOff val="15000"/>
                          </a:schemeClr>
                        </a:solidFill>
                        <a:latin typeface="+mn-lt"/>
                        <a:cs typeface="Calibri Light" panose="020F0302020204030204" pitchFamily="34" charset="0"/>
                      </a:endParaRPr>
                    </a:p>
                  </a:txBody>
                  <a:tcPr marT="91440" marB="9144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EEF2FE"/>
                    </a:solidFill>
                  </a:tcPr>
                </a:tc>
                <a:extLst>
                  <a:ext uri="{0D108BD9-81ED-4DB2-BD59-A6C34878D82A}">
                    <a16:rowId xmlns:a16="http://schemas.microsoft.com/office/drawing/2014/main" val="3369889448"/>
                  </a:ext>
                </a:extLst>
              </a:tr>
              <a:tr h="370464">
                <a:tc>
                  <a:txBody>
                    <a:bodyPr/>
                    <a:lstStyle/>
                    <a:p>
                      <a:pPr lvl="1" algn="ctr">
                        <a:defRPr/>
                      </a:pPr>
                      <a:r>
                        <a:rPr lang="en-US" sz="2000" dirty="0">
                          <a:solidFill>
                            <a:schemeClr val="bg1"/>
                          </a:solidFill>
                          <a:latin typeface="+mn-lt"/>
                          <a:ea typeface="ＭＳ Ｐゴシック" pitchFamily="-112" charset="-128"/>
                          <a:cs typeface="Calibri Light" panose="020F0302020204030204" pitchFamily="34" charset="0"/>
                        </a:rPr>
                        <a:t>Bone marrow mastocytosis</a:t>
                      </a:r>
                      <a:br>
                        <a:rPr lang="en-US" sz="2000" dirty="0">
                          <a:solidFill>
                            <a:schemeClr val="bg1"/>
                          </a:solidFill>
                          <a:latin typeface="+mn-lt"/>
                          <a:ea typeface="ＭＳ Ｐゴシック" pitchFamily="-112" charset="-128"/>
                          <a:cs typeface="Calibri Light" panose="020F0302020204030204" pitchFamily="34" charset="0"/>
                        </a:rPr>
                      </a:br>
                      <a:r>
                        <a:rPr lang="en-US" sz="2000" b="1" dirty="0">
                          <a:solidFill>
                            <a:schemeClr val="bg1"/>
                          </a:solidFill>
                          <a:latin typeface="+mn-lt"/>
                          <a:ea typeface="ＭＳ Ｐゴシック" pitchFamily="-112" charset="-128"/>
                          <a:cs typeface="Calibri Light" panose="020F0302020204030204" pitchFamily="34" charset="0"/>
                        </a:rPr>
                        <a:t>(0 B findings) </a:t>
                      </a:r>
                    </a:p>
                    <a:p>
                      <a:pPr lvl="1" algn="ctr">
                        <a:defRPr/>
                      </a:pPr>
                      <a:r>
                        <a:rPr lang="en-US" sz="2000" dirty="0">
                          <a:solidFill>
                            <a:schemeClr val="bg1"/>
                          </a:solidFill>
                          <a:latin typeface="+mn-lt"/>
                          <a:ea typeface="ＭＳ Ｐゴシック" pitchFamily="-112" charset="-128"/>
                          <a:cs typeface="Calibri Light" panose="020F0302020204030204" pitchFamily="34" charset="0"/>
                        </a:rPr>
                        <a:t>Indolent SM </a:t>
                      </a:r>
                      <a:r>
                        <a:rPr lang="en-US" sz="2000" b="1" dirty="0">
                          <a:solidFill>
                            <a:schemeClr val="bg1"/>
                          </a:solidFill>
                          <a:latin typeface="+mn-lt"/>
                          <a:ea typeface="ＭＳ Ｐゴシック" pitchFamily="-112" charset="-128"/>
                          <a:cs typeface="Calibri Light" panose="020F0302020204030204" pitchFamily="34" charset="0"/>
                        </a:rPr>
                        <a:t>(&lt;2 B findings)</a:t>
                      </a:r>
                    </a:p>
                  </a:txBody>
                  <a:tcPr marL="121920" marR="121920" marT="60960" marB="6096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rowSpan="2">
                  <a:txBody>
                    <a:bodyPr/>
                    <a:lstStyle/>
                    <a:p>
                      <a:pPr marL="0" lvl="1" algn="ctr">
                        <a:defRPr/>
                      </a:pPr>
                      <a:r>
                        <a:rPr lang="en-US" sz="2000" b="1" i="1" dirty="0">
                          <a:solidFill>
                            <a:schemeClr val="bg1"/>
                          </a:solidFill>
                          <a:latin typeface="+mn-lt"/>
                          <a:ea typeface="ＭＳ Ｐゴシック" pitchFamily="-112" charset="-128"/>
                          <a:cs typeface="Calibri Light" panose="020F0302020204030204" pitchFamily="34" charset="0"/>
                        </a:rPr>
                        <a:t>More indolent</a:t>
                      </a:r>
                    </a:p>
                  </a:txBody>
                  <a:tcPr marL="0" marR="0" marT="121920" marB="12192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37778505"/>
                  </a:ext>
                </a:extLst>
              </a:tr>
              <a:tr h="152544">
                <a:tc>
                  <a:txBody>
                    <a:bodyPr/>
                    <a:lstStyle/>
                    <a:p>
                      <a:pPr lvl="1" algn="ctr">
                        <a:defRPr/>
                      </a:pPr>
                      <a:r>
                        <a:rPr lang="en-US" sz="2000" dirty="0">
                          <a:solidFill>
                            <a:schemeClr val="bg1"/>
                          </a:solidFill>
                          <a:latin typeface="+mn-lt"/>
                          <a:ea typeface="ＭＳ Ｐゴシック" pitchFamily="-112" charset="-128"/>
                          <a:cs typeface="Calibri Light" panose="020F0302020204030204" pitchFamily="34" charset="0"/>
                        </a:rPr>
                        <a:t>Smoldering SM </a:t>
                      </a:r>
                      <a:r>
                        <a:rPr lang="en-US" sz="2000" b="1" dirty="0">
                          <a:solidFill>
                            <a:schemeClr val="bg1"/>
                          </a:solidFill>
                          <a:latin typeface="+mn-lt"/>
                          <a:ea typeface="ＭＳ Ｐゴシック" pitchFamily="-112" charset="-128"/>
                          <a:cs typeface="Calibri Light" panose="020F0302020204030204" pitchFamily="34" charset="0"/>
                        </a:rPr>
                        <a:t>(</a:t>
                      </a:r>
                      <a:r>
                        <a:rPr lang="en-US" sz="2000" b="1" u="none" dirty="0">
                          <a:solidFill>
                            <a:schemeClr val="bg1"/>
                          </a:solidFill>
                          <a:latin typeface="Calibri" panose="020F0502020204030204" pitchFamily="34" charset="0"/>
                          <a:ea typeface="ＭＳ Ｐゴシック" pitchFamily="-112" charset="-128"/>
                          <a:cs typeface="Calibri" panose="020F0502020204030204" pitchFamily="34" charset="0"/>
                        </a:rPr>
                        <a:t>≥</a:t>
                      </a:r>
                      <a:r>
                        <a:rPr lang="en-US" sz="2000" b="1" dirty="0">
                          <a:solidFill>
                            <a:schemeClr val="bg1"/>
                          </a:solidFill>
                          <a:latin typeface="+mn-lt"/>
                          <a:ea typeface="ＭＳ Ｐゴシック" pitchFamily="-112" charset="-128"/>
                          <a:cs typeface="Calibri Light" panose="020F0302020204030204" pitchFamily="34" charset="0"/>
                        </a:rPr>
                        <a:t>2 B findings)</a:t>
                      </a:r>
                    </a:p>
                  </a:txBody>
                  <a:tcPr marL="121920" marR="121920" marT="60960" marB="6096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vMerge="1">
                  <a:txBody>
                    <a:bodyPr/>
                    <a:lstStyle/>
                    <a:p>
                      <a:pPr lvl="1">
                        <a:defRPr/>
                      </a:pPr>
                      <a:endParaRPr lang="en-US" sz="1600">
                        <a:latin typeface="Calibri Light" panose="020F0302020204030204" pitchFamily="34" charset="0"/>
                        <a:ea typeface="ＭＳ Ｐゴシック" pitchFamily="-112" charset="-128"/>
                        <a:cs typeface="Calibri Light" panose="020F0302020204030204" pitchFamily="34" charset="0"/>
                      </a:endParaRPr>
                    </a:p>
                  </a:txBody>
                  <a:tcPr marT="91440" marB="9144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2FE"/>
                    </a:solidFill>
                  </a:tcPr>
                </a:tc>
                <a:extLst>
                  <a:ext uri="{0D108BD9-81ED-4DB2-BD59-A6C34878D82A}">
                    <a16:rowId xmlns:a16="http://schemas.microsoft.com/office/drawing/2014/main" val="163469858"/>
                  </a:ext>
                </a:extLst>
              </a:tr>
              <a:tr h="239712">
                <a:tc>
                  <a:txBody>
                    <a:bodyPr/>
                    <a:lstStyle/>
                    <a:p>
                      <a:pPr lvl="1" algn="ctr">
                        <a:lnSpc>
                          <a:spcPct val="90000"/>
                        </a:lnSpc>
                        <a:defRPr/>
                      </a:pPr>
                      <a:r>
                        <a:rPr lang="en-US" sz="2000" dirty="0">
                          <a:solidFill>
                            <a:schemeClr val="bg1"/>
                          </a:solidFill>
                          <a:latin typeface="+mn-lt"/>
                          <a:ea typeface="ＭＳ Ｐゴシック" pitchFamily="-112" charset="-128"/>
                          <a:cs typeface="Calibri Light" panose="020F0302020204030204" pitchFamily="34" charset="0"/>
                        </a:rPr>
                        <a:t> SM with associated </a:t>
                      </a:r>
                      <a:br>
                        <a:rPr lang="en-US" sz="2000" dirty="0">
                          <a:solidFill>
                            <a:schemeClr val="bg1"/>
                          </a:solidFill>
                          <a:latin typeface="+mn-lt"/>
                          <a:ea typeface="ＭＳ Ｐゴシック" pitchFamily="-112" charset="-128"/>
                          <a:cs typeface="Calibri Light" panose="020F0302020204030204" pitchFamily="34" charset="0"/>
                        </a:rPr>
                      </a:br>
                      <a:r>
                        <a:rPr lang="en-US" sz="2000" dirty="0">
                          <a:solidFill>
                            <a:schemeClr val="bg1"/>
                          </a:solidFill>
                          <a:latin typeface="+mn-lt"/>
                          <a:ea typeface="ＭＳ Ｐゴシック" pitchFamily="-112" charset="-128"/>
                          <a:cs typeface="Calibri Light" panose="020F0302020204030204" pitchFamily="34" charset="0"/>
                        </a:rPr>
                        <a:t>hematologic neoplasm </a:t>
                      </a:r>
                    </a:p>
                  </a:txBody>
                  <a:tcPr marL="121920" marR="121920" marT="60960" marB="6096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rowSpan="3">
                  <a:txBody>
                    <a:bodyPr/>
                    <a:lstStyle/>
                    <a:p>
                      <a:pPr marL="0" lvl="1" algn="ctr">
                        <a:defRPr/>
                      </a:pPr>
                      <a:r>
                        <a:rPr lang="en-US" sz="2000" b="1" i="1" dirty="0">
                          <a:solidFill>
                            <a:schemeClr val="bg1"/>
                          </a:solidFill>
                          <a:latin typeface="+mn-lt"/>
                          <a:ea typeface="ＭＳ Ｐゴシック" pitchFamily="-112" charset="-128"/>
                          <a:cs typeface="Calibri Light" panose="020F0302020204030204" pitchFamily="34" charset="0"/>
                        </a:rPr>
                        <a:t>“Advanced”</a:t>
                      </a:r>
                    </a:p>
                  </a:txBody>
                  <a:tcPr marL="0" marR="0" marT="121920" marB="12192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82789459"/>
                  </a:ext>
                </a:extLst>
              </a:tr>
              <a:tr h="152544">
                <a:tc>
                  <a:txBody>
                    <a:bodyPr/>
                    <a:lstStyle/>
                    <a:p>
                      <a:pPr lvl="1" algn="ctr">
                        <a:defRPr/>
                      </a:pPr>
                      <a:r>
                        <a:rPr lang="en-US" sz="2000" dirty="0">
                          <a:solidFill>
                            <a:schemeClr val="bg1"/>
                          </a:solidFill>
                          <a:latin typeface="+mn-lt"/>
                          <a:ea typeface="ＭＳ Ｐゴシック" pitchFamily="-112" charset="-128"/>
                          <a:cs typeface="Calibri Light" panose="020F0302020204030204" pitchFamily="34" charset="0"/>
                        </a:rPr>
                        <a:t> Aggressive SM</a:t>
                      </a:r>
                      <a:endParaRPr lang="en-US" sz="2000" dirty="0">
                        <a:solidFill>
                          <a:schemeClr val="bg1"/>
                        </a:solidFill>
                        <a:latin typeface="+mn-lt"/>
                        <a:cs typeface="Calibri Light" panose="020F0302020204030204" pitchFamily="34" charset="0"/>
                      </a:endParaRPr>
                    </a:p>
                  </a:txBody>
                  <a:tcPr marL="121920" marR="121920" marT="60960" marB="6096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vMerge="1">
                  <a:txBody>
                    <a:bodyPr/>
                    <a:lstStyle/>
                    <a:p>
                      <a:pPr lvl="1">
                        <a:defRPr/>
                      </a:pPr>
                      <a:endParaRPr lang="en-US" sz="1600">
                        <a:latin typeface="Calibri Light" panose="020F0302020204030204" pitchFamily="34" charset="0"/>
                        <a:cs typeface="Calibri Light" panose="020F0302020204030204" pitchFamily="34" charset="0"/>
                      </a:endParaRPr>
                    </a:p>
                  </a:txBody>
                  <a:tcPr marT="91440" marB="9144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2FE"/>
                    </a:solidFill>
                  </a:tcPr>
                </a:tc>
                <a:extLst>
                  <a:ext uri="{0D108BD9-81ED-4DB2-BD59-A6C34878D82A}">
                    <a16:rowId xmlns:a16="http://schemas.microsoft.com/office/drawing/2014/main" val="4191381219"/>
                  </a:ext>
                </a:extLst>
              </a:tr>
              <a:tr h="152544">
                <a:tc>
                  <a:txBody>
                    <a:bodyPr/>
                    <a:lstStyle/>
                    <a:p>
                      <a:pPr lvl="1" algn="ctr">
                        <a:defRPr/>
                      </a:pPr>
                      <a:r>
                        <a:rPr lang="en-US" sz="2000" dirty="0">
                          <a:solidFill>
                            <a:schemeClr val="bg1"/>
                          </a:solidFill>
                          <a:latin typeface="+mn-lt"/>
                          <a:ea typeface="ＭＳ Ｐゴシック" pitchFamily="-112" charset="-128"/>
                          <a:cs typeface="Calibri Light" panose="020F0302020204030204" pitchFamily="34" charset="0"/>
                        </a:rPr>
                        <a:t>Mast cell leukemia</a:t>
                      </a:r>
                    </a:p>
                  </a:txBody>
                  <a:tcPr marL="121920" marR="121920" marT="60960" marB="6096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vMerge="1">
                  <a:txBody>
                    <a:bodyPr/>
                    <a:lstStyle/>
                    <a:p>
                      <a:pPr lvl="1">
                        <a:defRPr/>
                      </a:pPr>
                      <a:endParaRPr lang="en-US" sz="1600">
                        <a:latin typeface="Calibri Light" panose="020F0302020204030204" pitchFamily="34" charset="0"/>
                        <a:ea typeface="ＭＳ Ｐゴシック" pitchFamily="-112" charset="-128"/>
                        <a:cs typeface="Calibri Light" panose="020F0302020204030204" pitchFamily="34" charset="0"/>
                      </a:endParaRPr>
                    </a:p>
                  </a:txBody>
                  <a:tcPr marT="91440" marB="9144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F2FE"/>
                    </a:solidFill>
                  </a:tcPr>
                </a:tc>
                <a:extLst>
                  <a:ext uri="{0D108BD9-81ED-4DB2-BD59-A6C34878D82A}">
                    <a16:rowId xmlns:a16="http://schemas.microsoft.com/office/drawing/2014/main" val="1823548287"/>
                  </a:ext>
                </a:extLst>
              </a:tr>
            </a:tbl>
          </a:graphicData>
        </a:graphic>
      </p:graphicFrame>
      <p:graphicFrame>
        <p:nvGraphicFramePr>
          <p:cNvPr id="12" name="Table 11">
            <a:extLst>
              <a:ext uri="{FF2B5EF4-FFF2-40B4-BE49-F238E27FC236}">
                <a16:creationId xmlns:a16="http://schemas.microsoft.com/office/drawing/2014/main" id="{97B07F0B-8DCF-4D61-85C4-5A101B6FD7D9}"/>
              </a:ext>
            </a:extLst>
          </p:cNvPr>
          <p:cNvGraphicFramePr>
            <a:graphicFrameLocks noGrp="1"/>
          </p:cNvGraphicFramePr>
          <p:nvPr>
            <p:extLst>
              <p:ext uri="{D42A27DB-BD31-4B8C-83A1-F6EECF244321}">
                <p14:modId xmlns:p14="http://schemas.microsoft.com/office/powerpoint/2010/main" val="3296579861"/>
              </p:ext>
            </p:extLst>
          </p:nvPr>
        </p:nvGraphicFramePr>
        <p:xfrm>
          <a:off x="728614" y="1601711"/>
          <a:ext cx="4145464" cy="975360"/>
        </p:xfrm>
        <a:graphic>
          <a:graphicData uri="http://schemas.openxmlformats.org/drawingml/2006/table">
            <a:tbl>
              <a:tblPr bandRow="1">
                <a:effectLst/>
                <a:tableStyleId>{5C22544A-7EE6-4342-B048-85BDC9FD1C3A}</a:tableStyleId>
              </a:tblPr>
              <a:tblGrid>
                <a:gridCol w="4145464">
                  <a:extLst>
                    <a:ext uri="{9D8B030D-6E8A-4147-A177-3AD203B41FA5}">
                      <a16:colId xmlns:a16="http://schemas.microsoft.com/office/drawing/2014/main" val="4071047119"/>
                    </a:ext>
                  </a:extLst>
                </a:gridCol>
              </a:tblGrid>
              <a:tr h="975360">
                <a:tc>
                  <a:txBody>
                    <a:bodyPr/>
                    <a:lstStyle/>
                    <a:p>
                      <a:pPr algn="ctr"/>
                      <a:r>
                        <a:rPr lang="en-US" sz="2400" b="1" dirty="0">
                          <a:solidFill>
                            <a:schemeClr val="tx1">
                              <a:lumMod val="85000"/>
                              <a:lumOff val="15000"/>
                            </a:schemeClr>
                          </a:solidFill>
                          <a:latin typeface="+mn-lt"/>
                          <a:cs typeface="Calibri Light" panose="020F0302020204030204" pitchFamily="34" charset="0"/>
                        </a:rPr>
                        <a:t>Cutaneous </a:t>
                      </a:r>
                    </a:p>
                    <a:p>
                      <a:pPr algn="ctr"/>
                      <a:r>
                        <a:rPr lang="en-US" sz="2400" b="1" dirty="0">
                          <a:solidFill>
                            <a:schemeClr val="tx1">
                              <a:lumMod val="85000"/>
                              <a:lumOff val="15000"/>
                            </a:schemeClr>
                          </a:solidFill>
                          <a:latin typeface="+mn-lt"/>
                          <a:cs typeface="Calibri Light" panose="020F0302020204030204" pitchFamily="34" charset="0"/>
                        </a:rPr>
                        <a:t>mastocytosis</a:t>
                      </a:r>
                      <a:endParaRPr lang="en-CA" sz="2400" b="1" dirty="0">
                        <a:solidFill>
                          <a:schemeClr val="tx1">
                            <a:lumMod val="85000"/>
                            <a:lumOff val="15000"/>
                          </a:schemeClr>
                        </a:solidFill>
                        <a:latin typeface="+mn-lt"/>
                        <a:cs typeface="Calibri Light" panose="020F0302020204030204" pitchFamily="34" charset="0"/>
                      </a:endParaRPr>
                    </a:p>
                  </a:txBody>
                  <a:tcPr marL="121920" marR="121920" marT="121920" marB="12192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369889448"/>
                  </a:ext>
                </a:extLst>
              </a:tr>
            </a:tbl>
          </a:graphicData>
        </a:graphic>
      </p:graphicFrame>
      <p:sp>
        <p:nvSpPr>
          <p:cNvPr id="2" name="TextBox 1"/>
          <p:cNvSpPr txBox="1"/>
          <p:nvPr/>
        </p:nvSpPr>
        <p:spPr>
          <a:xfrm>
            <a:off x="717549" y="3640676"/>
            <a:ext cx="4156529" cy="2308324"/>
          </a:xfrm>
          <a:prstGeom prst="rect">
            <a:avLst/>
          </a:prstGeom>
          <a:solidFill>
            <a:schemeClr val="accent5">
              <a:lumMod val="40000"/>
              <a:lumOff val="60000"/>
            </a:schemeClr>
          </a:solid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ＭＳ Ｐゴシック" pitchFamily="34" charset="-128"/>
                <a:cs typeface="+mn-cs"/>
              </a:rPr>
              <a:t>B = burden of disease findings</a:t>
            </a:r>
          </a:p>
          <a:p>
            <a:pPr marL="304792" marR="0" lvl="0" indent="-304792"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dirty="0">
                <a:ln>
                  <a:noFill/>
                </a:ln>
                <a:solidFill>
                  <a:srgbClr val="000000"/>
                </a:solidFill>
                <a:effectLst/>
                <a:uLnTx/>
                <a:uFillTx/>
                <a:latin typeface="Calibri"/>
                <a:ea typeface="ＭＳ Ｐゴシック" pitchFamily="34" charset="-128"/>
                <a:cs typeface="+mn-cs"/>
              </a:rPr>
              <a:t>MC &gt;30% </a:t>
            </a:r>
            <a:r>
              <a:rPr kumimoji="0" lang="en-US" sz="1800" b="0" i="0" u="none" strike="noStrike" kern="1200" cap="none" spc="0" normalizeH="0" baseline="0" noProof="0" dirty="0">
                <a:ln>
                  <a:noFill/>
                </a:ln>
                <a:solidFill>
                  <a:srgbClr val="FF0000"/>
                </a:solidFill>
                <a:effectLst/>
                <a:uLnTx/>
                <a:uFillTx/>
                <a:latin typeface="Calibri"/>
                <a:ea typeface="ＭＳ Ｐゴシック" pitchFamily="34" charset="-128"/>
                <a:cs typeface="+mn-cs"/>
              </a:rPr>
              <a:t>and/or </a:t>
            </a:r>
            <a:r>
              <a:rPr kumimoji="0" lang="en-US" sz="1800" b="0" i="0" u="none" strike="noStrike" kern="1200" cap="none" spc="0" normalizeH="0" baseline="0" noProof="0" dirty="0">
                <a:ln>
                  <a:noFill/>
                </a:ln>
                <a:solidFill>
                  <a:srgbClr val="000000"/>
                </a:solidFill>
                <a:effectLst/>
                <a:uLnTx/>
                <a:uFillTx/>
                <a:latin typeface="Calibri"/>
                <a:ea typeface="ＭＳ Ｐゴシック" pitchFamily="34" charset="-128"/>
                <a:cs typeface="+mn-cs"/>
              </a:rPr>
              <a:t>serum tryptase &gt;200 </a:t>
            </a:r>
            <a:r>
              <a:rPr kumimoji="0" lang="en-US" sz="1800" b="0" i="0" u="none" strike="noStrike" kern="1200" cap="none" spc="0" normalizeH="0" baseline="0" noProof="0" dirty="0">
                <a:ln>
                  <a:noFill/>
                </a:ln>
                <a:solidFill>
                  <a:srgbClr val="FF0000"/>
                </a:solidFill>
                <a:effectLst/>
                <a:uLnTx/>
                <a:uFillTx/>
                <a:latin typeface="Calibri"/>
                <a:ea typeface="ＭＳ Ｐゴシック" pitchFamily="34" charset="-128"/>
                <a:cs typeface="+mn-cs"/>
              </a:rPr>
              <a:t>and/or </a:t>
            </a:r>
            <a:r>
              <a:rPr kumimoji="0" lang="en-US" sz="1800" b="0" i="1" u="none" strike="noStrike" kern="1200" cap="none" spc="0" normalizeH="0" baseline="0" noProof="0" dirty="0">
                <a:ln>
                  <a:noFill/>
                </a:ln>
                <a:solidFill>
                  <a:srgbClr val="FF0000"/>
                </a:solidFill>
                <a:effectLst/>
                <a:uLnTx/>
                <a:uFillTx/>
                <a:latin typeface="Calibri"/>
                <a:ea typeface="ＭＳ Ｐゴシック" pitchFamily="34" charset="-128"/>
                <a:cs typeface="+mn-cs"/>
              </a:rPr>
              <a:t>KIT</a:t>
            </a:r>
            <a:r>
              <a:rPr kumimoji="0" lang="en-US" sz="1800" b="0" i="0" u="none" strike="noStrike" kern="1200" cap="none" spc="0" normalizeH="0" baseline="0" noProof="0" dirty="0">
                <a:ln>
                  <a:noFill/>
                </a:ln>
                <a:solidFill>
                  <a:srgbClr val="FF0000"/>
                </a:solidFill>
                <a:effectLst/>
                <a:uLnTx/>
                <a:uFillTx/>
                <a:latin typeface="Calibri"/>
                <a:ea typeface="ＭＳ Ｐゴシック" pitchFamily="34" charset="-128"/>
                <a:cs typeface="+mn-cs"/>
              </a:rPr>
              <a:t> D816V VAF 10% or greater</a:t>
            </a:r>
          </a:p>
          <a:p>
            <a:pPr marL="304792" marR="0" lvl="0" indent="-304792"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dirty="0">
                <a:ln>
                  <a:noFill/>
                </a:ln>
                <a:solidFill>
                  <a:srgbClr val="000000"/>
                </a:solidFill>
                <a:effectLst/>
                <a:uLnTx/>
                <a:uFillTx/>
                <a:latin typeface="Calibri"/>
                <a:ea typeface="ＭＳ Ｐゴシック" pitchFamily="34" charset="-128"/>
                <a:cs typeface="+mn-cs"/>
              </a:rPr>
              <a:t>Organomegaly without impaired organ function</a:t>
            </a:r>
          </a:p>
          <a:p>
            <a:pPr marL="304792" marR="0" lvl="0" indent="-304792"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dirty="0">
                <a:ln>
                  <a:noFill/>
                </a:ln>
                <a:solidFill>
                  <a:srgbClr val="000000"/>
                </a:solidFill>
                <a:effectLst/>
                <a:uLnTx/>
                <a:uFillTx/>
                <a:latin typeface="Calibri"/>
                <a:ea typeface="ＭＳ Ｐゴシック" pitchFamily="34" charset="-128"/>
                <a:cs typeface="+mn-cs"/>
              </a:rPr>
              <a:t>Signs of MDS or MPN in bone marrow without meeting WHO criteria for</a:t>
            </a:r>
            <a:br>
              <a:rPr kumimoji="0" lang="en-US" sz="1800" b="0" i="0" u="none" strike="noStrike" kern="1200" cap="none" spc="0" normalizeH="0" baseline="0" noProof="0" dirty="0">
                <a:ln>
                  <a:noFill/>
                </a:ln>
                <a:solidFill>
                  <a:srgbClr val="000000"/>
                </a:solidFill>
                <a:effectLst/>
                <a:uLnTx/>
                <a:uFillTx/>
                <a:latin typeface="Calibri"/>
                <a:ea typeface="ＭＳ Ｐゴシック" pitchFamily="34" charset="-128"/>
                <a:cs typeface="+mn-cs"/>
              </a:rPr>
            </a:br>
            <a:r>
              <a:rPr kumimoji="0" lang="en-US" sz="1800" b="0" i="0" u="none" strike="noStrike" kern="1200" cap="none" spc="0" normalizeH="0" baseline="0" noProof="0" dirty="0">
                <a:ln>
                  <a:noFill/>
                </a:ln>
                <a:solidFill>
                  <a:srgbClr val="000000"/>
                </a:solidFill>
                <a:effectLst/>
                <a:uLnTx/>
                <a:uFillTx/>
                <a:latin typeface="Calibri"/>
                <a:ea typeface="ＭＳ Ｐゴシック" pitchFamily="34" charset="-128"/>
                <a:cs typeface="+mn-cs"/>
              </a:rPr>
              <a:t>MDS and/or MPN</a:t>
            </a:r>
          </a:p>
        </p:txBody>
      </p:sp>
      <p:sp>
        <p:nvSpPr>
          <p:cNvPr id="4" name="TextBox 3">
            <a:extLst>
              <a:ext uri="{FF2B5EF4-FFF2-40B4-BE49-F238E27FC236}">
                <a16:creationId xmlns:a16="http://schemas.microsoft.com/office/drawing/2014/main" id="{2F5465BA-01E6-A260-14F2-C50DFA744D73}"/>
              </a:ext>
            </a:extLst>
          </p:cNvPr>
          <p:cNvSpPr txBox="1"/>
          <p:nvPr/>
        </p:nvSpPr>
        <p:spPr>
          <a:xfrm>
            <a:off x="415629" y="6381446"/>
            <a:ext cx="1074296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mn-cs"/>
              </a:rPr>
              <a:t>Zanotti. Leukemia. 2022;36:516. Valent. Hemasphere. 2021;5:e646.</a:t>
            </a:r>
          </a:p>
        </p:txBody>
      </p:sp>
    </p:spTree>
    <p:extLst>
      <p:ext uri="{BB962C8B-B14F-4D97-AF65-F5344CB8AC3E}">
        <p14:creationId xmlns:p14="http://schemas.microsoft.com/office/powerpoint/2010/main" val="6129251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normAutofit/>
          </a:bodyPr>
          <a:lstStyle/>
          <a:p>
            <a:pPr eaLnBrk="1" hangingPunct="1">
              <a:defRPr/>
            </a:pPr>
            <a:r>
              <a:rPr lang="en-US" dirty="0"/>
              <a:t>Advanced Systemic Mastocytosis</a:t>
            </a:r>
          </a:p>
        </p:txBody>
      </p:sp>
      <p:sp>
        <p:nvSpPr>
          <p:cNvPr id="4" name="Content Placeholder 2"/>
          <p:cNvSpPr>
            <a:spLocks noGrp="1"/>
          </p:cNvSpPr>
          <p:nvPr>
            <p:ph idx="4294967295"/>
          </p:nvPr>
        </p:nvSpPr>
        <p:spPr>
          <a:xfrm>
            <a:off x="4267201" y="1600200"/>
            <a:ext cx="7239000" cy="4340781"/>
          </a:xfrm>
          <a:solidFill>
            <a:schemeClr val="accent3"/>
          </a:solidFill>
          <a:effectLst/>
        </p:spPr>
        <p:txBody>
          <a:bodyPr>
            <a:noAutofit/>
          </a:bodyPr>
          <a:lstStyle/>
          <a:p>
            <a:pPr algn="ctr">
              <a:spcBef>
                <a:spcPts val="0"/>
              </a:spcBef>
              <a:spcAft>
                <a:spcPts val="1600"/>
              </a:spcAft>
              <a:buNone/>
              <a:defRPr/>
            </a:pPr>
            <a:r>
              <a:rPr lang="en-US" sz="2400" b="1" dirty="0">
                <a:solidFill>
                  <a:schemeClr val="tx1">
                    <a:lumMod val="85000"/>
                    <a:lumOff val="15000"/>
                  </a:schemeClr>
                </a:solidFill>
                <a:latin typeface="+mn-lt"/>
                <a:cs typeface="Arial" charset="0"/>
              </a:rPr>
              <a:t>AdvSM  </a:t>
            </a:r>
            <a:r>
              <a:rPr lang="en-US" sz="2400" dirty="0">
                <a:solidFill>
                  <a:schemeClr val="tx1">
                    <a:lumMod val="85000"/>
                    <a:lumOff val="15000"/>
                  </a:schemeClr>
                </a:solidFill>
                <a:latin typeface="+mn-lt"/>
                <a:cs typeface="Arial" charset="0"/>
              </a:rPr>
              <a:t>(1+ “C”= cytoreductive requiring findings)</a:t>
            </a:r>
          </a:p>
          <a:p>
            <a:pPr indent="0">
              <a:spcBef>
                <a:spcPts val="0"/>
              </a:spcBef>
              <a:spcAft>
                <a:spcPts val="1600"/>
              </a:spcAft>
              <a:buNone/>
              <a:defRPr/>
            </a:pPr>
            <a:r>
              <a:rPr lang="en-US" sz="2400" dirty="0">
                <a:solidFill>
                  <a:schemeClr val="tx1">
                    <a:lumMod val="85000"/>
                    <a:lumOff val="15000"/>
                  </a:schemeClr>
                </a:solidFill>
                <a:latin typeface="+mn-lt"/>
                <a:cs typeface="Calibri Light" panose="020F0302020204030204" pitchFamily="34" charset="0"/>
              </a:rPr>
              <a:t>Cytopenias caused by mast cell infiltrates</a:t>
            </a:r>
          </a:p>
          <a:p>
            <a:pPr indent="0">
              <a:spcBef>
                <a:spcPts val="0"/>
              </a:spcBef>
              <a:spcAft>
                <a:spcPts val="1600"/>
              </a:spcAft>
              <a:buNone/>
              <a:defRPr/>
            </a:pPr>
            <a:r>
              <a:rPr lang="en-US" sz="2400" dirty="0">
                <a:solidFill>
                  <a:schemeClr val="tx1">
                    <a:lumMod val="85000"/>
                    <a:lumOff val="15000"/>
                  </a:schemeClr>
                </a:solidFill>
                <a:latin typeface="+mn-lt"/>
                <a:cs typeface="Calibri Light" panose="020F0302020204030204" pitchFamily="34" charset="0"/>
              </a:rPr>
              <a:t>Hepatomegaly with impaired liver function and/or ascites, and/or portal hypertension</a:t>
            </a:r>
          </a:p>
          <a:p>
            <a:pPr indent="0">
              <a:spcBef>
                <a:spcPts val="0"/>
              </a:spcBef>
              <a:spcAft>
                <a:spcPts val="1600"/>
              </a:spcAft>
              <a:buNone/>
              <a:defRPr/>
            </a:pPr>
            <a:r>
              <a:rPr lang="en-US" sz="2400" dirty="0">
                <a:solidFill>
                  <a:schemeClr val="tx1">
                    <a:lumMod val="85000"/>
                    <a:lumOff val="15000"/>
                  </a:schemeClr>
                </a:solidFill>
                <a:latin typeface="+mn-lt"/>
                <a:cs typeface="Calibri Light" panose="020F0302020204030204" pitchFamily="34" charset="0"/>
              </a:rPr>
              <a:t>Skeletal involvement </a:t>
            </a:r>
            <a:r>
              <a:rPr lang="en-US" sz="2400" dirty="0">
                <a:solidFill>
                  <a:schemeClr val="tx1">
                    <a:lumMod val="85000"/>
                    <a:lumOff val="15000"/>
                  </a:schemeClr>
                </a:solidFill>
                <a:latin typeface="+mn-lt"/>
                <a:cs typeface="Calibri Light" panose="020F0302020204030204" pitchFamily="34" charset="0"/>
                <a:sym typeface="Wingdings"/>
              </a:rPr>
              <a:t></a:t>
            </a:r>
            <a:r>
              <a:rPr lang="en-US" sz="2400" dirty="0">
                <a:solidFill>
                  <a:schemeClr val="tx1">
                    <a:lumMod val="85000"/>
                    <a:lumOff val="15000"/>
                  </a:schemeClr>
                </a:solidFill>
                <a:latin typeface="+mn-lt"/>
                <a:cs typeface="Calibri Light" panose="020F0302020204030204" pitchFamily="34" charset="0"/>
              </a:rPr>
              <a:t> osteolytic lesions and/or pathologic fractures</a:t>
            </a:r>
          </a:p>
          <a:p>
            <a:pPr indent="0">
              <a:spcBef>
                <a:spcPts val="0"/>
              </a:spcBef>
              <a:spcAft>
                <a:spcPts val="1600"/>
              </a:spcAft>
              <a:buNone/>
              <a:defRPr/>
            </a:pPr>
            <a:r>
              <a:rPr lang="en-US" sz="2400" dirty="0">
                <a:solidFill>
                  <a:schemeClr val="tx1">
                    <a:lumMod val="85000"/>
                    <a:lumOff val="15000"/>
                  </a:schemeClr>
                </a:solidFill>
                <a:latin typeface="+mn-lt"/>
                <a:cs typeface="Calibri Light" panose="020F0302020204030204" pitchFamily="34" charset="0"/>
              </a:rPr>
              <a:t>Palpable splenomegaly with hypersplenism</a:t>
            </a:r>
          </a:p>
          <a:p>
            <a:pPr indent="0">
              <a:spcBef>
                <a:spcPts val="0"/>
              </a:spcBef>
              <a:spcAft>
                <a:spcPts val="1600"/>
              </a:spcAft>
              <a:buNone/>
              <a:defRPr/>
            </a:pPr>
            <a:r>
              <a:rPr lang="en-US" sz="2400" dirty="0">
                <a:solidFill>
                  <a:schemeClr val="tx1">
                    <a:lumMod val="85000"/>
                    <a:lumOff val="15000"/>
                  </a:schemeClr>
                </a:solidFill>
                <a:latin typeface="+mn-lt"/>
                <a:cs typeface="Calibri Light" panose="020F0302020204030204" pitchFamily="34" charset="0"/>
              </a:rPr>
              <a:t>Malabsorption with weight loss due to GI mast cell infiltrates</a:t>
            </a:r>
            <a:endParaRPr lang="en-US" sz="2400" i="1" dirty="0">
              <a:solidFill>
                <a:schemeClr val="tx1">
                  <a:lumMod val="90000"/>
                  <a:lumOff val="10000"/>
                </a:schemeClr>
              </a:solidFill>
              <a:latin typeface="+mn-lt"/>
              <a:cs typeface="Calibri Light" panose="020F0302020204030204" pitchFamily="34" charset="0"/>
            </a:endParaRPr>
          </a:p>
        </p:txBody>
      </p:sp>
      <p:sp>
        <p:nvSpPr>
          <p:cNvPr id="5" name="TextBox 4"/>
          <p:cNvSpPr txBox="1"/>
          <p:nvPr/>
        </p:nvSpPr>
        <p:spPr>
          <a:xfrm>
            <a:off x="717550" y="1600200"/>
            <a:ext cx="3239475" cy="1456809"/>
          </a:xfrm>
          <a:prstGeom prst="rect">
            <a:avLst/>
          </a:prstGeom>
          <a:solidFill>
            <a:schemeClr val="accent1"/>
          </a:solidFill>
          <a:effectLst/>
        </p:spPr>
        <p:txBody>
          <a:bodyPr wrap="square" tIns="121920" bIns="1219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lumMod val="85000"/>
                    <a:lumOff val="15000"/>
                  </a:srgbClr>
                </a:solidFill>
                <a:effectLst/>
                <a:uLnTx/>
                <a:uFillTx/>
                <a:latin typeface="Calibri"/>
                <a:ea typeface="+mn-ea"/>
                <a:cs typeface="Arial" charset="0"/>
              </a:rPr>
              <a:t>Mast cell leukemia</a:t>
            </a:r>
          </a:p>
          <a:p>
            <a:pPr marL="0" marR="0" lvl="0" indent="0" algn="ctr" defTabSz="914400" rtl="0" eaLnBrk="1" fontAlgn="auto" latinLnBrk="0" hangingPunct="1">
              <a:lnSpc>
                <a:spcPct val="100000"/>
              </a:lnSpc>
              <a:spcBef>
                <a:spcPts val="800"/>
              </a:spcBef>
              <a:spcAft>
                <a:spcPts val="0"/>
              </a:spcAft>
              <a:buClrTx/>
              <a:buSzTx/>
              <a:buFontTx/>
              <a:buNone/>
              <a:tabLst/>
              <a:defRPr/>
            </a:pPr>
            <a:r>
              <a:rPr kumimoji="0" lang="en-US" sz="2400" b="0" i="0" u="none" strike="noStrike" kern="1200" cap="none" spc="0" normalizeH="0" baseline="0" noProof="0" dirty="0">
                <a:ln>
                  <a:noFill/>
                </a:ln>
                <a:solidFill>
                  <a:srgbClr val="FFFFFF">
                    <a:lumMod val="85000"/>
                    <a:lumOff val="15000"/>
                  </a:srgbClr>
                </a:solidFill>
                <a:effectLst/>
                <a:uLnTx/>
                <a:uFillTx/>
                <a:latin typeface="Calibri"/>
                <a:ea typeface="+mn-ea"/>
                <a:cs typeface="Calibri Light" panose="020F0302020204030204" pitchFamily="34" charset="0"/>
              </a:rPr>
              <a:t>≥20% mast cells on aspirate/blood smear</a:t>
            </a:r>
          </a:p>
        </p:txBody>
      </p:sp>
      <p:sp>
        <p:nvSpPr>
          <p:cNvPr id="12" name="TextBox 11"/>
          <p:cNvSpPr txBox="1"/>
          <p:nvPr/>
        </p:nvSpPr>
        <p:spPr>
          <a:xfrm>
            <a:off x="730250" y="3848100"/>
            <a:ext cx="3226775" cy="2092881"/>
          </a:xfrm>
          <a:prstGeom prst="rect">
            <a:avLst/>
          </a:prstGeom>
          <a:solidFill>
            <a:schemeClr val="accent4"/>
          </a:solid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lumMod val="85000"/>
                    <a:lumOff val="15000"/>
                  </a:srgbClr>
                </a:solidFill>
                <a:effectLst/>
                <a:uLnTx/>
                <a:uFillTx/>
                <a:latin typeface="Calibri"/>
                <a:ea typeface="+mn-ea"/>
                <a:cs typeface="+mn-cs"/>
              </a:rPr>
              <a:t>SM + AHN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lumMod val="85000"/>
                    <a:lumOff val="15000"/>
                  </a:srgbClr>
                </a:solidFill>
                <a:effectLst/>
                <a:uLnTx/>
                <a:uFillTx/>
                <a:latin typeface="Calibri"/>
                <a:ea typeface="+mn-ea"/>
                <a:cs typeface="Calibri Light" panose="020F0302020204030204" pitchFamily="34" charset="0"/>
              </a:rPr>
              <a:t>Meets WHO criteria </a:t>
            </a:r>
          </a:p>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2400" b="0" i="0" u="none" strike="noStrike" kern="1200" cap="none" spc="0" normalizeH="0" baseline="0" noProof="0" dirty="0">
                <a:ln>
                  <a:noFill/>
                </a:ln>
                <a:solidFill>
                  <a:srgbClr val="FFFFFF">
                    <a:lumMod val="85000"/>
                    <a:lumOff val="15000"/>
                  </a:srgbClr>
                </a:solidFill>
                <a:effectLst/>
                <a:uLnTx/>
                <a:uFillTx/>
                <a:latin typeface="Calibri"/>
                <a:ea typeface="+mn-ea"/>
                <a:cs typeface="Calibri Light" panose="020F0302020204030204" pitchFamily="34" charset="0"/>
              </a:rPr>
              <a:t>for associated hematologic neoplasm</a:t>
            </a:r>
          </a:p>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2400" b="0" i="0" u="none" strike="noStrike" kern="1200" cap="none" spc="0" normalizeH="0" baseline="0" noProof="0" dirty="0">
                <a:ln>
                  <a:noFill/>
                </a:ln>
                <a:solidFill>
                  <a:srgbClr val="FFFFFF">
                    <a:lumMod val="85000"/>
                    <a:lumOff val="15000"/>
                  </a:srgbClr>
                </a:solidFill>
                <a:effectLst/>
                <a:uLnTx/>
                <a:uFillTx/>
                <a:latin typeface="Calibri"/>
                <a:ea typeface="+mn-ea"/>
                <a:cs typeface="Calibri Light" panose="020F0302020204030204" pitchFamily="34" charset="0"/>
              </a:rPr>
              <a:t>Meets SM criteria</a:t>
            </a:r>
          </a:p>
        </p:txBody>
      </p:sp>
      <p:sp>
        <p:nvSpPr>
          <p:cNvPr id="2" name="TextBox 1">
            <a:extLst>
              <a:ext uri="{FF2B5EF4-FFF2-40B4-BE49-F238E27FC236}">
                <a16:creationId xmlns:a16="http://schemas.microsoft.com/office/drawing/2014/main" id="{26C7CA6E-1DD8-2F2F-2B01-130A914E4FB3}"/>
              </a:ext>
            </a:extLst>
          </p:cNvPr>
          <p:cNvSpPr txBox="1"/>
          <p:nvPr/>
        </p:nvSpPr>
        <p:spPr>
          <a:xfrm>
            <a:off x="415629" y="6378952"/>
            <a:ext cx="1074296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mn-cs"/>
              </a:rPr>
              <a:t>Zanelli. Cancers (Basel). 2023;15:1664. Khoury. Leukemia 2022:36:1703. Valent. Hemasphere. 2021;5:e646.</a:t>
            </a:r>
          </a:p>
        </p:txBody>
      </p:sp>
    </p:spTree>
    <p:extLst>
      <p:ext uri="{BB962C8B-B14F-4D97-AF65-F5344CB8AC3E}">
        <p14:creationId xmlns:p14="http://schemas.microsoft.com/office/powerpoint/2010/main" val="20490702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Mastocytosis Pathology Testing Standard of Care</a:t>
            </a:r>
          </a:p>
        </p:txBody>
      </p:sp>
      <p:grpSp>
        <p:nvGrpSpPr>
          <p:cNvPr id="2" name="Group 1">
            <a:extLst>
              <a:ext uri="{FF2B5EF4-FFF2-40B4-BE49-F238E27FC236}">
                <a16:creationId xmlns:a16="http://schemas.microsoft.com/office/drawing/2014/main" id="{2CC388DE-0C3E-67A5-F40F-F4B27D699452}"/>
              </a:ext>
            </a:extLst>
          </p:cNvPr>
          <p:cNvGrpSpPr/>
          <p:nvPr/>
        </p:nvGrpSpPr>
        <p:grpSpPr>
          <a:xfrm>
            <a:off x="1231899" y="1600200"/>
            <a:ext cx="9728201" cy="4407690"/>
            <a:chOff x="1231899" y="1600200"/>
            <a:chExt cx="9728201" cy="4407690"/>
          </a:xfrm>
        </p:grpSpPr>
        <p:sp>
          <p:nvSpPr>
            <p:cNvPr id="31" name="Rectangle: Rounded Corners 30">
              <a:extLst>
                <a:ext uri="{FF2B5EF4-FFF2-40B4-BE49-F238E27FC236}">
                  <a16:creationId xmlns:a16="http://schemas.microsoft.com/office/drawing/2014/main" id="{A525CAFD-A017-0DE1-3BC4-188C364F9A12}"/>
                </a:ext>
              </a:extLst>
            </p:cNvPr>
            <p:cNvSpPr/>
            <p:nvPr/>
          </p:nvSpPr>
          <p:spPr bwMode="auto">
            <a:xfrm>
              <a:off x="1231899" y="4106860"/>
              <a:ext cx="4381500" cy="1901030"/>
            </a:xfrm>
            <a:prstGeom prst="roundRect">
              <a:avLst/>
            </a:prstGeom>
            <a:solidFill>
              <a:schemeClr val="tx1"/>
            </a:solidFill>
            <a:ln w="28575">
              <a:solidFill>
                <a:schemeClr val="accent6"/>
              </a:solidFill>
              <a:miter lim="800000"/>
              <a:headEnd/>
              <a:tailEnd/>
            </a:ln>
          </p:spPr>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Karyotype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FISH </a:t>
              </a:r>
              <a:r>
                <a:rPr kumimoji="0" lang="en-US" sz="1800" b="0" i="1" u="none" strike="noStrike" kern="1200" cap="none" spc="0" normalizeH="0" baseline="0" noProof="0" dirty="0">
                  <a:ln>
                    <a:noFill/>
                  </a:ln>
                  <a:solidFill>
                    <a:srgbClr val="000000"/>
                  </a:solidFill>
                  <a:effectLst/>
                  <a:uLnTx/>
                  <a:uFillTx/>
                  <a:latin typeface="Calibri"/>
                  <a:ea typeface="+mn-ea"/>
                  <a:cs typeface="+mn-cs"/>
                </a:rPr>
                <a:t>PDGFRA</a:t>
              </a:r>
              <a:r>
                <a:rPr kumimoji="0" lang="en-US" sz="1800" b="0" i="0" u="none" strike="noStrike" kern="1200" cap="none" spc="0" normalizeH="0" baseline="0" noProof="0" dirty="0">
                  <a:ln>
                    <a:noFill/>
                  </a:ln>
                  <a:solidFill>
                    <a:srgbClr val="000000"/>
                  </a:solidFill>
                  <a:effectLst/>
                  <a:uLnTx/>
                  <a:uFillTx/>
                  <a:latin typeface="Calibri"/>
                  <a:ea typeface="+mn-ea"/>
                  <a:cs typeface="+mn-cs"/>
                </a:rPr>
                <a:t>, if eosinophilia</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qPCR for </a:t>
              </a:r>
              <a:r>
                <a:rPr kumimoji="0" lang="en-US" sz="1800" b="0" i="1" u="none" strike="noStrike" kern="1200" cap="none" spc="0" normalizeH="0" baseline="0" noProof="0" dirty="0">
                  <a:ln>
                    <a:noFill/>
                  </a:ln>
                  <a:solidFill>
                    <a:srgbClr val="000000"/>
                  </a:solidFill>
                  <a:effectLst/>
                  <a:uLnTx/>
                  <a:uFillTx/>
                  <a:latin typeface="Calibri"/>
                  <a:ea typeface="+mn-ea"/>
                  <a:cs typeface="+mn-cs"/>
                </a:rPr>
                <a:t>KIT</a:t>
              </a:r>
              <a:r>
                <a:rPr kumimoji="0" lang="en-US" sz="1800" b="0" i="0" u="none" strike="noStrike" kern="1200" cap="none" spc="0" normalizeH="0" baseline="0" noProof="0" dirty="0">
                  <a:ln>
                    <a:noFill/>
                  </a:ln>
                  <a:solidFill>
                    <a:srgbClr val="000000"/>
                  </a:solidFill>
                  <a:effectLst/>
                  <a:uLnTx/>
                  <a:uFillTx/>
                  <a:latin typeface="Calibri"/>
                  <a:ea typeface="+mn-ea"/>
                  <a:cs typeface="+mn-cs"/>
                </a:rPr>
                <a:t> D816V</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Myeloid gene panel (NGS)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Hereditary </a:t>
              </a:r>
              <a:r>
                <a:rPr kumimoji="0" lang="el-GR"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α</a:t>
              </a:r>
              <a:r>
                <a:rPr kumimoji="0" lang="en-US" sz="1800" b="0" i="0" u="none" strike="noStrike" kern="1200" cap="none" spc="0" normalizeH="0" baseline="0" noProof="0" dirty="0">
                  <a:ln>
                    <a:noFill/>
                  </a:ln>
                  <a:solidFill>
                    <a:srgbClr val="000000"/>
                  </a:solidFill>
                  <a:effectLst/>
                  <a:uLnTx/>
                  <a:uFillTx/>
                  <a:latin typeface="Calibri"/>
                  <a:ea typeface="+mn-ea"/>
                  <a:cs typeface="+mn-cs"/>
                </a:rPr>
                <a:t>-tryptasemia</a:t>
              </a:r>
            </a:p>
          </p:txBody>
        </p:sp>
        <p:sp>
          <p:nvSpPr>
            <p:cNvPr id="32" name="Rectangle: Rounded Corners 31">
              <a:extLst>
                <a:ext uri="{FF2B5EF4-FFF2-40B4-BE49-F238E27FC236}">
                  <a16:creationId xmlns:a16="http://schemas.microsoft.com/office/drawing/2014/main" id="{2B731855-FFD9-AA83-B563-B9FEC2BC0944}"/>
                </a:ext>
              </a:extLst>
            </p:cNvPr>
            <p:cNvSpPr/>
            <p:nvPr/>
          </p:nvSpPr>
          <p:spPr bwMode="auto">
            <a:xfrm>
              <a:off x="1231899" y="1600200"/>
              <a:ext cx="4381500" cy="1901030"/>
            </a:xfrm>
            <a:prstGeom prst="roundRect">
              <a:avLst/>
            </a:prstGeom>
            <a:solidFill>
              <a:schemeClr val="tx1"/>
            </a:solidFill>
            <a:ln w="28575">
              <a:solidFill>
                <a:schemeClr val="accent1"/>
              </a:solidFill>
              <a:miter lim="800000"/>
              <a:headEnd/>
              <a:tailEnd/>
            </a:ln>
          </p:spPr>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CBC</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Serum tryptase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CMP and alkaline phosphatase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Other labs directed </a:t>
              </a:r>
              <a:br>
                <a:rPr kumimoji="0" lang="en-US" sz="1800" b="0" i="0" u="none" strike="noStrike" kern="1200" cap="none" spc="0" normalizeH="0" baseline="0" noProof="0" dirty="0">
                  <a:ln>
                    <a:noFill/>
                  </a:ln>
                  <a:solidFill>
                    <a:srgbClr val="000000"/>
                  </a:solidFill>
                  <a:effectLst/>
                  <a:uLnTx/>
                  <a:uFillTx/>
                  <a:latin typeface="Calibri"/>
                  <a:ea typeface="+mn-ea"/>
                  <a:cs typeface="+mn-cs"/>
                </a:rPr>
              </a:br>
              <a:r>
                <a:rPr kumimoji="0" lang="en-US" sz="1800" b="0" i="0" u="none" strike="noStrike" kern="1200" cap="none" spc="0" normalizeH="0" baseline="0" noProof="0" dirty="0">
                  <a:ln>
                    <a:noFill/>
                  </a:ln>
                  <a:solidFill>
                    <a:srgbClr val="000000"/>
                  </a:solidFill>
                  <a:effectLst/>
                  <a:uLnTx/>
                  <a:uFillTx/>
                  <a:latin typeface="Calibri"/>
                  <a:ea typeface="+mn-ea"/>
                  <a:cs typeface="+mn-cs"/>
                </a:rPr>
                <a:t>by symptoms/signs</a:t>
              </a:r>
            </a:p>
          </p:txBody>
        </p:sp>
        <p:sp>
          <p:nvSpPr>
            <p:cNvPr id="30" name="Rectangle: Rounded Corners 29">
              <a:extLst>
                <a:ext uri="{FF2B5EF4-FFF2-40B4-BE49-F238E27FC236}">
                  <a16:creationId xmlns:a16="http://schemas.microsoft.com/office/drawing/2014/main" id="{C7882765-56F7-F43D-3672-6FBFCE9CF827}"/>
                </a:ext>
              </a:extLst>
            </p:cNvPr>
            <p:cNvSpPr/>
            <p:nvPr/>
          </p:nvSpPr>
          <p:spPr bwMode="auto">
            <a:xfrm>
              <a:off x="6578600" y="4106860"/>
              <a:ext cx="4381500" cy="1901030"/>
            </a:xfrm>
            <a:prstGeom prst="roundRect">
              <a:avLst/>
            </a:prstGeom>
            <a:solidFill>
              <a:schemeClr val="tx1"/>
            </a:solidFill>
            <a:ln w="28575">
              <a:solidFill>
                <a:schemeClr val="accent4"/>
              </a:solidFill>
              <a:miter lim="800000"/>
              <a:headEnd/>
              <a:tailEnd/>
            </a:ln>
          </p:spPr>
          <p:txBody>
            <a:bodyPr lIns="91440" tIns="45720" rIns="91440" bIns="45720" rtlCol="0" anchor="ctr"/>
            <a:lstStyle/>
            <a:p>
              <a:pPr marL="1657350" marR="0" lvl="3"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Flow cytometry (mast cells, other lineages)</a:t>
              </a:r>
            </a:p>
            <a:p>
              <a:pPr marL="1657350" lvl="3" indent="-285750" eaLnBrk="1" fontAlgn="auto" hangingPunct="1">
                <a:spcBef>
                  <a:spcPts val="0"/>
                </a:spcBef>
                <a:spcAft>
                  <a:spcPts val="0"/>
                </a:spcAft>
                <a:buFont typeface="Wingdings" panose="05000000000000000000" pitchFamily="2" charset="2"/>
                <a:buChar char="§"/>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Immunohistochemistry </a:t>
              </a:r>
              <a:r>
                <a:rPr kumimoji="0" lang="en-US" sz="1800" b="0" i="0" u="none" strike="noStrike" kern="1200" cap="none" spc="0" normalizeH="0" baseline="0" noProof="0">
                  <a:ln>
                    <a:noFill/>
                  </a:ln>
                  <a:solidFill>
                    <a:srgbClr val="000000"/>
                  </a:solidFill>
                  <a:effectLst/>
                  <a:uLnTx/>
                  <a:uFillTx/>
                  <a:latin typeface="Calibri"/>
                  <a:ea typeface="+mn-ea"/>
                  <a:cs typeface="+mn-cs"/>
                </a:rPr>
                <a:t>(CD117, tryptase, </a:t>
              </a:r>
              <a:r>
                <a:rPr lang="en-US" b="0">
                  <a:solidFill>
                    <a:srgbClr val="000000"/>
                  </a:solidFill>
                  <a:latin typeface="Calibri"/>
                  <a:cs typeface="+mn-cs"/>
                </a:rPr>
                <a:t>CD2,  </a:t>
              </a:r>
              <a:r>
                <a:rPr kumimoji="0" lang="en-US" sz="1800" b="0" i="0" u="none" strike="noStrike" kern="1200" cap="none" spc="0" normalizeH="0" baseline="0" noProof="0">
                  <a:ln>
                    <a:noFill/>
                  </a:ln>
                  <a:solidFill>
                    <a:srgbClr val="000000"/>
                  </a:solidFill>
                  <a:effectLst/>
                  <a:uLnTx/>
                  <a:uFillTx/>
                  <a:latin typeface="Calibri"/>
                  <a:ea typeface="+mn-ea"/>
                  <a:cs typeface="+mn-cs"/>
                </a:rPr>
                <a:t>CD25, </a:t>
              </a:r>
              <a:r>
                <a:rPr kumimoji="0" lang="en-US" sz="1800" b="0" i="0" u="none" strike="noStrike" kern="1200" cap="none" spc="0" normalizeH="0" baseline="0" noProof="0" dirty="0">
                  <a:ln>
                    <a:noFill/>
                  </a:ln>
                  <a:solidFill>
                    <a:srgbClr val="000000"/>
                  </a:solidFill>
                  <a:effectLst/>
                  <a:uLnTx/>
                  <a:uFillTx/>
                  <a:latin typeface="Calibri"/>
                  <a:ea typeface="+mn-ea"/>
                  <a:cs typeface="+mn-cs"/>
                </a:rPr>
                <a:t>CD30, CD34)</a:t>
              </a:r>
            </a:p>
          </p:txBody>
        </p:sp>
        <p:sp>
          <p:nvSpPr>
            <p:cNvPr id="29" name="Rectangle: Rounded Corners 28">
              <a:extLst>
                <a:ext uri="{FF2B5EF4-FFF2-40B4-BE49-F238E27FC236}">
                  <a16:creationId xmlns:a16="http://schemas.microsoft.com/office/drawing/2014/main" id="{00ECB69C-491E-184D-B648-26151A55A379}"/>
                </a:ext>
              </a:extLst>
            </p:cNvPr>
            <p:cNvSpPr/>
            <p:nvPr/>
          </p:nvSpPr>
          <p:spPr bwMode="auto">
            <a:xfrm>
              <a:off x="6578600" y="1600200"/>
              <a:ext cx="4381500" cy="1901030"/>
            </a:xfrm>
            <a:prstGeom prst="roundRect">
              <a:avLst/>
            </a:prstGeom>
            <a:solidFill>
              <a:schemeClr val="tx1"/>
            </a:solidFill>
            <a:ln w="28575">
              <a:solidFill>
                <a:schemeClr val="accent3"/>
              </a:solidFill>
              <a:miter lim="800000"/>
              <a:headEnd/>
              <a:tailEnd/>
            </a:ln>
          </p:spPr>
          <p:txBody>
            <a:bodyPr rtlCol="0" anchor="ctr"/>
            <a:lstStyle/>
            <a:p>
              <a:pPr marL="1657350" marR="0" lvl="3"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Blood smear</a:t>
              </a:r>
            </a:p>
            <a:p>
              <a:pPr marL="1657350" marR="0" lvl="3"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BM aspirate smear</a:t>
              </a:r>
            </a:p>
            <a:p>
              <a:pPr marL="1657350" marR="0" lvl="3"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BM biopsy</a:t>
              </a:r>
            </a:p>
            <a:p>
              <a:pPr marL="1657350" marR="0" lvl="3"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Reticulin, trichrome, iron</a:t>
              </a:r>
            </a:p>
          </p:txBody>
        </p:sp>
        <p:sp>
          <p:nvSpPr>
            <p:cNvPr id="16" name="Freeform: Shape 15">
              <a:extLst>
                <a:ext uri="{FF2B5EF4-FFF2-40B4-BE49-F238E27FC236}">
                  <a16:creationId xmlns:a16="http://schemas.microsoft.com/office/drawing/2014/main" id="{4E2EDEB2-93BB-9FD8-8B6F-75ED6AE88A23}"/>
                </a:ext>
              </a:extLst>
            </p:cNvPr>
            <p:cNvSpPr/>
            <p:nvPr/>
          </p:nvSpPr>
          <p:spPr bwMode="auto">
            <a:xfrm>
              <a:off x="4182158" y="1947070"/>
              <a:ext cx="1913842" cy="1901030"/>
            </a:xfrm>
            <a:custGeom>
              <a:avLst/>
              <a:gdLst>
                <a:gd name="connsiteX0" fmla="*/ 1913842 w 1913842"/>
                <a:gd name="connsiteY0" fmla="*/ 0 h 1901030"/>
                <a:gd name="connsiteX1" fmla="*/ 1913842 w 1913842"/>
                <a:gd name="connsiteY1" fmla="*/ 1901030 h 1901030"/>
                <a:gd name="connsiteX2" fmla="*/ 0 w 1913842"/>
                <a:gd name="connsiteY2" fmla="*/ 1901030 h 1901030"/>
                <a:gd name="connsiteX3" fmla="*/ 9202 w 1913842"/>
                <a:gd name="connsiteY3" fmla="*/ 1718776 h 1901030"/>
                <a:gd name="connsiteX4" fmla="*/ 1730173 w 1913842"/>
                <a:gd name="connsiteY4" fmla="*/ 8696 h 1901030"/>
                <a:gd name="connsiteX5" fmla="*/ 1913842 w 1913842"/>
                <a:gd name="connsiteY5" fmla="*/ 0 h 1901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3842" h="1901030">
                  <a:moveTo>
                    <a:pt x="1913842" y="0"/>
                  </a:moveTo>
                  <a:lnTo>
                    <a:pt x="1913842" y="1901030"/>
                  </a:lnTo>
                  <a:lnTo>
                    <a:pt x="0" y="1901030"/>
                  </a:lnTo>
                  <a:lnTo>
                    <a:pt x="9202" y="1718776"/>
                  </a:lnTo>
                  <a:cubicBezTo>
                    <a:pt x="101118" y="813703"/>
                    <a:pt x="823452" y="94999"/>
                    <a:pt x="1730173" y="8696"/>
                  </a:cubicBezTo>
                  <a:lnTo>
                    <a:pt x="1913842" y="0"/>
                  </a:lnTo>
                  <a:close/>
                </a:path>
              </a:pathLst>
            </a:custGeom>
            <a:solidFill>
              <a:schemeClr val="accent1"/>
            </a:solidFill>
            <a:ln w="28575">
              <a:solidFill>
                <a:schemeClr val="tx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000" b="1" i="0" u="none" strike="noStrike" kern="1200" cap="none" spc="0" normalizeH="0" baseline="0" noProof="0" dirty="0">
                  <a:ln>
                    <a:noFill/>
                  </a:ln>
                  <a:solidFill>
                    <a:srgbClr val="FFFFFF"/>
                  </a:solidFill>
                  <a:effectLst/>
                  <a:uLnTx/>
                  <a:uFillTx/>
                  <a:latin typeface="Calibri"/>
                  <a:ea typeface="+mn-ea"/>
                  <a:cs typeface="+mn-cs"/>
                </a:rPr>
                <a:t>Laboratory</a:t>
              </a:r>
            </a:p>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sp>
          <p:nvSpPr>
            <p:cNvPr id="14" name="Freeform: Shape 13">
              <a:extLst>
                <a:ext uri="{FF2B5EF4-FFF2-40B4-BE49-F238E27FC236}">
                  <a16:creationId xmlns:a16="http://schemas.microsoft.com/office/drawing/2014/main" id="{10C13C17-8BF9-3224-6E46-D7C978133DB1}"/>
                </a:ext>
              </a:extLst>
            </p:cNvPr>
            <p:cNvSpPr/>
            <p:nvPr/>
          </p:nvSpPr>
          <p:spPr bwMode="auto">
            <a:xfrm>
              <a:off x="6096000" y="1947070"/>
              <a:ext cx="1913845" cy="1901030"/>
            </a:xfrm>
            <a:custGeom>
              <a:avLst/>
              <a:gdLst>
                <a:gd name="connsiteX0" fmla="*/ 1 w 1913845"/>
                <a:gd name="connsiteY0" fmla="*/ 0 h 1901030"/>
                <a:gd name="connsiteX1" fmla="*/ 1904642 w 1913845"/>
                <a:gd name="connsiteY1" fmla="*/ 1718776 h 1901030"/>
                <a:gd name="connsiteX2" fmla="*/ 1913845 w 1913845"/>
                <a:gd name="connsiteY2" fmla="*/ 1901030 h 1901030"/>
                <a:gd name="connsiteX3" fmla="*/ 0 w 1913845"/>
                <a:gd name="connsiteY3" fmla="*/ 1901030 h 1901030"/>
                <a:gd name="connsiteX4" fmla="*/ 0 w 1913845"/>
                <a:gd name="connsiteY4" fmla="*/ 0 h 1901030"/>
                <a:gd name="connsiteX5" fmla="*/ 1 w 1913845"/>
                <a:gd name="connsiteY5" fmla="*/ 0 h 1901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3845" h="1901030">
                  <a:moveTo>
                    <a:pt x="1" y="0"/>
                  </a:moveTo>
                  <a:cubicBezTo>
                    <a:pt x="991279" y="0"/>
                    <a:pt x="1806599" y="753365"/>
                    <a:pt x="1904642" y="1718776"/>
                  </a:cubicBezTo>
                  <a:lnTo>
                    <a:pt x="1913845" y="1901030"/>
                  </a:lnTo>
                  <a:lnTo>
                    <a:pt x="0" y="1901030"/>
                  </a:lnTo>
                  <a:lnTo>
                    <a:pt x="0" y="0"/>
                  </a:lnTo>
                  <a:lnTo>
                    <a:pt x="1" y="0"/>
                  </a:lnTo>
                  <a:close/>
                </a:path>
              </a:pathLst>
            </a:custGeom>
            <a:solidFill>
              <a:schemeClr val="accent3"/>
            </a:solidFill>
            <a:ln w="28575">
              <a:solidFill>
                <a:schemeClr val="tx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000" b="1" i="0" u="none" strike="noStrike" kern="1200" cap="none" spc="0" normalizeH="0" baseline="0" noProof="0" dirty="0">
                  <a:ln>
                    <a:noFill/>
                  </a:ln>
                  <a:solidFill>
                    <a:srgbClr val="FFFFFF"/>
                  </a:solidFill>
                  <a:effectLst/>
                  <a:uLnTx/>
                  <a:uFillTx/>
                  <a:latin typeface="Calibri"/>
                  <a:ea typeface="+mn-ea"/>
                  <a:cs typeface="+mn-cs"/>
                </a:rPr>
                <a:t>Morphology</a:t>
              </a:r>
            </a:p>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2000" b="1" i="0" u="none" strike="noStrike" kern="1200" cap="none" spc="0" normalizeH="0" baseline="0" noProof="0" dirty="0">
                <a:ln>
                  <a:noFill/>
                </a:ln>
                <a:solidFill>
                  <a:srgbClr val="FFFFFF"/>
                </a:solidFill>
                <a:effectLst/>
                <a:uLnTx/>
                <a:uFillTx/>
                <a:latin typeface="Calibri"/>
                <a:ea typeface="+mn-ea"/>
                <a:cs typeface="+mn-cs"/>
              </a:endParaRPr>
            </a:p>
          </p:txBody>
        </p:sp>
        <p:sp>
          <p:nvSpPr>
            <p:cNvPr id="21" name="Freeform: Shape 20">
              <a:extLst>
                <a:ext uri="{FF2B5EF4-FFF2-40B4-BE49-F238E27FC236}">
                  <a16:creationId xmlns:a16="http://schemas.microsoft.com/office/drawing/2014/main" id="{9727B940-CD31-97EA-948A-10CA00110854}"/>
                </a:ext>
              </a:extLst>
            </p:cNvPr>
            <p:cNvSpPr/>
            <p:nvPr/>
          </p:nvSpPr>
          <p:spPr bwMode="auto">
            <a:xfrm rot="10800000">
              <a:off x="6096003" y="3824290"/>
              <a:ext cx="1913842" cy="1901030"/>
            </a:xfrm>
            <a:custGeom>
              <a:avLst/>
              <a:gdLst>
                <a:gd name="connsiteX0" fmla="*/ 1913842 w 1913842"/>
                <a:gd name="connsiteY0" fmla="*/ 0 h 1901030"/>
                <a:gd name="connsiteX1" fmla="*/ 1913842 w 1913842"/>
                <a:gd name="connsiteY1" fmla="*/ 1901030 h 1901030"/>
                <a:gd name="connsiteX2" fmla="*/ 0 w 1913842"/>
                <a:gd name="connsiteY2" fmla="*/ 1901030 h 1901030"/>
                <a:gd name="connsiteX3" fmla="*/ 9202 w 1913842"/>
                <a:gd name="connsiteY3" fmla="*/ 1718776 h 1901030"/>
                <a:gd name="connsiteX4" fmla="*/ 1730173 w 1913842"/>
                <a:gd name="connsiteY4" fmla="*/ 8696 h 1901030"/>
                <a:gd name="connsiteX5" fmla="*/ 1913842 w 1913842"/>
                <a:gd name="connsiteY5" fmla="*/ 0 h 1901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3842" h="1901030">
                  <a:moveTo>
                    <a:pt x="1913842" y="0"/>
                  </a:moveTo>
                  <a:lnTo>
                    <a:pt x="1913842" y="1901030"/>
                  </a:lnTo>
                  <a:lnTo>
                    <a:pt x="0" y="1901030"/>
                  </a:lnTo>
                  <a:lnTo>
                    <a:pt x="9202" y="1718776"/>
                  </a:lnTo>
                  <a:cubicBezTo>
                    <a:pt x="101118" y="813703"/>
                    <a:pt x="823452" y="94999"/>
                    <a:pt x="1730173" y="8696"/>
                  </a:cubicBezTo>
                  <a:lnTo>
                    <a:pt x="1913842" y="0"/>
                  </a:lnTo>
                  <a:close/>
                </a:path>
              </a:pathLst>
            </a:custGeom>
            <a:solidFill>
              <a:schemeClr val="accent4"/>
            </a:solidFill>
            <a:ln w="28575">
              <a:solidFill>
                <a:schemeClr val="tx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 name="Freeform: Shape 21">
              <a:extLst>
                <a:ext uri="{FF2B5EF4-FFF2-40B4-BE49-F238E27FC236}">
                  <a16:creationId xmlns:a16="http://schemas.microsoft.com/office/drawing/2014/main" id="{6650A9EE-648F-C9CC-DBB4-8B235DAD3166}"/>
                </a:ext>
              </a:extLst>
            </p:cNvPr>
            <p:cNvSpPr/>
            <p:nvPr/>
          </p:nvSpPr>
          <p:spPr bwMode="auto">
            <a:xfrm rot="10800000">
              <a:off x="4182158" y="3824290"/>
              <a:ext cx="1913845" cy="1901030"/>
            </a:xfrm>
            <a:custGeom>
              <a:avLst/>
              <a:gdLst>
                <a:gd name="connsiteX0" fmla="*/ 1 w 1913845"/>
                <a:gd name="connsiteY0" fmla="*/ 0 h 1901030"/>
                <a:gd name="connsiteX1" fmla="*/ 1904642 w 1913845"/>
                <a:gd name="connsiteY1" fmla="*/ 1718776 h 1901030"/>
                <a:gd name="connsiteX2" fmla="*/ 1913845 w 1913845"/>
                <a:gd name="connsiteY2" fmla="*/ 1901030 h 1901030"/>
                <a:gd name="connsiteX3" fmla="*/ 0 w 1913845"/>
                <a:gd name="connsiteY3" fmla="*/ 1901030 h 1901030"/>
                <a:gd name="connsiteX4" fmla="*/ 0 w 1913845"/>
                <a:gd name="connsiteY4" fmla="*/ 0 h 1901030"/>
                <a:gd name="connsiteX5" fmla="*/ 1 w 1913845"/>
                <a:gd name="connsiteY5" fmla="*/ 0 h 1901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3845" h="1901030">
                  <a:moveTo>
                    <a:pt x="1" y="0"/>
                  </a:moveTo>
                  <a:cubicBezTo>
                    <a:pt x="991279" y="0"/>
                    <a:pt x="1806599" y="753365"/>
                    <a:pt x="1904642" y="1718776"/>
                  </a:cubicBezTo>
                  <a:lnTo>
                    <a:pt x="1913845" y="1901030"/>
                  </a:lnTo>
                  <a:lnTo>
                    <a:pt x="0" y="1901030"/>
                  </a:lnTo>
                  <a:lnTo>
                    <a:pt x="0" y="0"/>
                  </a:lnTo>
                  <a:lnTo>
                    <a:pt x="1" y="0"/>
                  </a:lnTo>
                  <a:close/>
                </a:path>
              </a:pathLst>
            </a:custGeom>
            <a:solidFill>
              <a:schemeClr val="accent6"/>
            </a:solidFill>
            <a:ln w="28575">
              <a:solidFill>
                <a:schemeClr val="tx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 name="Arrow: Circular 23">
              <a:extLst>
                <a:ext uri="{FF2B5EF4-FFF2-40B4-BE49-F238E27FC236}">
                  <a16:creationId xmlns:a16="http://schemas.microsoft.com/office/drawing/2014/main" id="{EE98D8CF-EBA1-9042-E687-69C0C20A3470}"/>
                </a:ext>
              </a:extLst>
            </p:cNvPr>
            <p:cNvSpPr/>
            <p:nvPr/>
          </p:nvSpPr>
          <p:spPr>
            <a:xfrm>
              <a:off x="5783258" y="3429000"/>
              <a:ext cx="625484" cy="543899"/>
            </a:xfrm>
            <a:prstGeom prst="circularArrow">
              <a:avLst/>
            </a:prstGeom>
            <a:solidFill>
              <a:schemeClr val="accent5"/>
            </a:solidFill>
          </p:spPr>
          <p:style>
            <a:lnRef idx="2">
              <a:schemeClr val="lt1">
                <a:hueOff val="0"/>
                <a:satOff val="0"/>
                <a:lumOff val="0"/>
                <a:alphaOff val="0"/>
              </a:schemeClr>
            </a:lnRef>
            <a:fillRef idx="1">
              <a:scrgbClr r="0" g="0" b="0"/>
            </a:fillRef>
            <a:effectRef idx="0">
              <a:schemeClr val="accent5">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55560">
                    <a:hueOff val="0"/>
                    <a:satOff val="0"/>
                    <a:lumOff val="0"/>
                    <a:alphaOff val="0"/>
                  </a:srgbClr>
                </a:solidFill>
                <a:effectLst/>
                <a:uLnTx/>
                <a:uFillTx/>
                <a:latin typeface="Calibri"/>
                <a:ea typeface="+mn-ea"/>
                <a:cs typeface="+mn-cs"/>
              </a:endParaRPr>
            </a:p>
          </p:txBody>
        </p:sp>
        <p:sp>
          <p:nvSpPr>
            <p:cNvPr id="25" name="Arrow: Circular 24">
              <a:extLst>
                <a:ext uri="{FF2B5EF4-FFF2-40B4-BE49-F238E27FC236}">
                  <a16:creationId xmlns:a16="http://schemas.microsoft.com/office/drawing/2014/main" id="{85F274CC-B075-1E5A-E51E-76C855E45CEF}"/>
                </a:ext>
              </a:extLst>
            </p:cNvPr>
            <p:cNvSpPr/>
            <p:nvPr/>
          </p:nvSpPr>
          <p:spPr>
            <a:xfrm rot="10800000">
              <a:off x="5783258" y="3638192"/>
              <a:ext cx="625484" cy="543899"/>
            </a:xfrm>
            <a:prstGeom prst="circularArrow">
              <a:avLst/>
            </a:prstGeom>
            <a:solidFill>
              <a:schemeClr val="accent5"/>
            </a:solidFill>
          </p:spPr>
          <p:style>
            <a:lnRef idx="2">
              <a:schemeClr val="lt1">
                <a:hueOff val="0"/>
                <a:satOff val="0"/>
                <a:lumOff val="0"/>
                <a:alphaOff val="0"/>
              </a:schemeClr>
            </a:lnRef>
            <a:fillRef idx="1">
              <a:scrgbClr r="0" g="0" b="0"/>
            </a:fillRef>
            <a:effectRef idx="0">
              <a:schemeClr val="accent5">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55560">
                    <a:hueOff val="0"/>
                    <a:satOff val="0"/>
                    <a:lumOff val="0"/>
                    <a:alphaOff val="0"/>
                  </a:srgbClr>
                </a:solidFill>
                <a:effectLst/>
                <a:uLnTx/>
                <a:uFillTx/>
                <a:latin typeface="Calibri"/>
                <a:ea typeface="+mn-ea"/>
                <a:cs typeface="+mn-cs"/>
              </a:endParaRPr>
            </a:p>
          </p:txBody>
        </p:sp>
        <p:sp>
          <p:nvSpPr>
            <p:cNvPr id="27" name="TextBox 26">
              <a:extLst>
                <a:ext uri="{FF2B5EF4-FFF2-40B4-BE49-F238E27FC236}">
                  <a16:creationId xmlns:a16="http://schemas.microsoft.com/office/drawing/2014/main" id="{4090E0A5-EFD2-5379-95A1-A1C385EB6F14}"/>
                </a:ext>
              </a:extLst>
            </p:cNvPr>
            <p:cNvSpPr txBox="1"/>
            <p:nvPr/>
          </p:nvSpPr>
          <p:spPr bwMode="auto">
            <a:xfrm>
              <a:off x="6349666" y="4253675"/>
              <a:ext cx="140651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a:ea typeface="+mn-ea"/>
                  <a:cs typeface="+mn-cs"/>
                </a:rPr>
                <a:t>Phenotype</a:t>
              </a:r>
            </a:p>
          </p:txBody>
        </p:sp>
        <p:sp>
          <p:nvSpPr>
            <p:cNvPr id="28" name="TextBox 27">
              <a:extLst>
                <a:ext uri="{FF2B5EF4-FFF2-40B4-BE49-F238E27FC236}">
                  <a16:creationId xmlns:a16="http://schemas.microsoft.com/office/drawing/2014/main" id="{FF3E49CF-A55F-C930-8912-12AC07055042}"/>
                </a:ext>
              </a:extLst>
            </p:cNvPr>
            <p:cNvSpPr txBox="1"/>
            <p:nvPr/>
          </p:nvSpPr>
          <p:spPr bwMode="auto">
            <a:xfrm>
              <a:off x="4376740" y="4253675"/>
              <a:ext cx="140651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a:ea typeface="+mn-ea"/>
                  <a:cs typeface="+mn-cs"/>
                </a:rPr>
                <a:t>Genetics</a:t>
              </a:r>
            </a:p>
          </p:txBody>
        </p:sp>
      </p:grpSp>
      <p:sp>
        <p:nvSpPr>
          <p:cNvPr id="5" name="TextBox 4">
            <a:extLst>
              <a:ext uri="{FF2B5EF4-FFF2-40B4-BE49-F238E27FC236}">
                <a16:creationId xmlns:a16="http://schemas.microsoft.com/office/drawing/2014/main" id="{5FA4759F-0527-B5CA-0EDB-AB39BAE48AA8}"/>
              </a:ext>
            </a:extLst>
          </p:cNvPr>
          <p:cNvSpPr txBox="1"/>
          <p:nvPr/>
        </p:nvSpPr>
        <p:spPr>
          <a:xfrm>
            <a:off x="415988" y="6385705"/>
            <a:ext cx="385445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mn-cs"/>
              </a:rPr>
              <a:t>Tzankov. Am J Clin Pathol. 2020;155:239. </a:t>
            </a:r>
          </a:p>
        </p:txBody>
      </p:sp>
    </p:spTree>
    <p:extLst>
      <p:ext uri="{BB962C8B-B14F-4D97-AF65-F5344CB8AC3E}">
        <p14:creationId xmlns:p14="http://schemas.microsoft.com/office/powerpoint/2010/main" val="24534492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B609FFD-A894-3D67-92B3-A9FDBF7C5314}"/>
              </a:ext>
            </a:extLst>
          </p:cNvPr>
          <p:cNvSpPr>
            <a:spLocks noGrp="1"/>
          </p:cNvSpPr>
          <p:nvPr>
            <p:ph type="title"/>
          </p:nvPr>
        </p:nvSpPr>
        <p:spPr/>
        <p:txBody>
          <a:bodyPr/>
          <a:lstStyle/>
          <a:p>
            <a:r>
              <a:rPr lang="en-US" altLang="en-US" dirty="0">
                <a:latin typeface="Calibri"/>
                <a:ea typeface="Calibri"/>
                <a:cs typeface="Calibri"/>
              </a:rPr>
              <a:t>Following up With Leslie, 58-Yr-Old</a:t>
            </a:r>
            <a:endParaRPr lang="en-US" dirty="0">
              <a:latin typeface="Calibri"/>
              <a:ea typeface="Calibri"/>
              <a:cs typeface="Calibri"/>
            </a:endParaRPr>
          </a:p>
        </p:txBody>
      </p:sp>
      <p:sp>
        <p:nvSpPr>
          <p:cNvPr id="10243" name="Rectangle 3">
            <a:extLst>
              <a:ext uri="{FF2B5EF4-FFF2-40B4-BE49-F238E27FC236}">
                <a16:creationId xmlns:a16="http://schemas.microsoft.com/office/drawing/2014/main" id="{9F238D33-4512-4384-9A08-6330B353E44A}"/>
              </a:ext>
            </a:extLst>
          </p:cNvPr>
          <p:cNvSpPr>
            <a:spLocks noGrp="1"/>
          </p:cNvSpPr>
          <p:nvPr>
            <p:ph idx="1"/>
          </p:nvPr>
        </p:nvSpPr>
        <p:spPr>
          <a:xfrm>
            <a:off x="604675" y="1513047"/>
            <a:ext cx="11259473" cy="4650686"/>
          </a:xfrm>
        </p:spPr>
        <p:txBody>
          <a:bodyPr>
            <a:normAutofit/>
          </a:bodyPr>
          <a:lstStyle/>
          <a:p>
            <a:r>
              <a:rPr lang="en-US" altLang="en-US" dirty="0">
                <a:latin typeface="Calibri"/>
                <a:ea typeface="Calibri"/>
                <a:cs typeface="Calibri"/>
              </a:rPr>
              <a:t>History of severe osteoporosis of both hips/bilateral prosthesis </a:t>
            </a:r>
          </a:p>
          <a:p>
            <a:r>
              <a:rPr lang="en-US" altLang="en-US" dirty="0">
                <a:latin typeface="Calibri"/>
                <a:ea typeface="Calibri"/>
                <a:cs typeface="Calibri"/>
              </a:rPr>
              <a:t>Symptoms: flushing, diarrhea, inability to concentrate, mental fogginess, unprovoked anaphylaxis with hypotension, bone fractures</a:t>
            </a:r>
          </a:p>
          <a:p>
            <a:r>
              <a:rPr lang="en-US" altLang="en-US" dirty="0">
                <a:latin typeface="Calibri"/>
                <a:ea typeface="Calibri"/>
                <a:cs typeface="Calibri"/>
              </a:rPr>
              <a:t>Tryptase: 51.4 ng/mL</a:t>
            </a:r>
          </a:p>
          <a:p>
            <a:r>
              <a:rPr lang="en-US" altLang="en-US" dirty="0">
                <a:latin typeface="Calibri"/>
                <a:ea typeface="Calibri"/>
                <a:cs typeface="Calibri"/>
              </a:rPr>
              <a:t>Bone marrow biopsy: aggregates of &gt;15 mast cells, spindle shaped, CD25+</a:t>
            </a:r>
          </a:p>
          <a:p>
            <a:r>
              <a:rPr lang="en-US" altLang="en-US" i="1" dirty="0">
                <a:latin typeface="Calibri"/>
                <a:ea typeface="Calibri"/>
                <a:cs typeface="Calibri"/>
              </a:rPr>
              <a:t>KIT </a:t>
            </a:r>
            <a:r>
              <a:rPr lang="en-US" altLang="en-US" dirty="0">
                <a:latin typeface="Calibri"/>
                <a:ea typeface="Calibri"/>
                <a:cs typeface="Calibri"/>
              </a:rPr>
              <a:t>D816V +</a:t>
            </a:r>
            <a:endParaRPr lang="en-US" altLang="en-US" dirty="0">
              <a:ea typeface="Calibri"/>
              <a:cs typeface="Calibri"/>
            </a:endParaRPr>
          </a:p>
        </p:txBody>
      </p:sp>
    </p:spTree>
    <p:extLst>
      <p:ext uri="{BB962C8B-B14F-4D97-AF65-F5344CB8AC3E}">
        <p14:creationId xmlns:p14="http://schemas.microsoft.com/office/powerpoint/2010/main" val="38889692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2CA2C-0983-B0A0-EE7A-F792AD269F2F}"/>
              </a:ext>
            </a:extLst>
          </p:cNvPr>
          <p:cNvSpPr>
            <a:spLocks noGrp="1"/>
          </p:cNvSpPr>
          <p:nvPr>
            <p:ph type="title"/>
          </p:nvPr>
        </p:nvSpPr>
        <p:spPr/>
        <p:txBody>
          <a:bodyPr/>
          <a:lstStyle/>
          <a:p>
            <a:r>
              <a:rPr lang="en-US"/>
              <a:t>Hereditary </a:t>
            </a:r>
            <a:r>
              <a:rPr lang="el-GR">
                <a:cs typeface="Calibri" panose="020F0502020204030204" pitchFamily="34" charset="0"/>
              </a:rPr>
              <a:t>α</a:t>
            </a:r>
            <a:r>
              <a:rPr lang="en-US"/>
              <a:t>-Tryptasemia</a:t>
            </a:r>
          </a:p>
        </p:txBody>
      </p:sp>
      <p:sp>
        <p:nvSpPr>
          <p:cNvPr id="3" name="Content Placeholder 2">
            <a:extLst>
              <a:ext uri="{FF2B5EF4-FFF2-40B4-BE49-F238E27FC236}">
                <a16:creationId xmlns:a16="http://schemas.microsoft.com/office/drawing/2014/main" id="{726D3E6C-3FCC-5D4B-63EB-D0CD9D1F0AA5}"/>
              </a:ext>
            </a:extLst>
          </p:cNvPr>
          <p:cNvSpPr>
            <a:spLocks noGrp="1"/>
          </p:cNvSpPr>
          <p:nvPr>
            <p:ph idx="1"/>
          </p:nvPr>
        </p:nvSpPr>
        <p:spPr/>
        <p:txBody>
          <a:bodyPr/>
          <a:lstStyle/>
          <a:p>
            <a:r>
              <a:rPr lang="en-US" dirty="0">
                <a:latin typeface="Calibri"/>
                <a:ea typeface="Calibri"/>
                <a:cs typeface="Calibri"/>
              </a:rPr>
              <a:t>H</a:t>
            </a:r>
            <a:r>
              <a:rPr lang="el-GR" dirty="0">
                <a:latin typeface="Calibri"/>
                <a:ea typeface="Calibri"/>
                <a:cs typeface="Calibri"/>
              </a:rPr>
              <a:t>α</a:t>
            </a:r>
            <a:r>
              <a:rPr lang="en-US" dirty="0">
                <a:latin typeface="Calibri"/>
                <a:ea typeface="Calibri"/>
                <a:cs typeface="Calibri"/>
              </a:rPr>
              <a:t>T is caused by extra copies of tryptase at the TPSAB1 locus</a:t>
            </a:r>
          </a:p>
          <a:p>
            <a:r>
              <a:rPr lang="en-US" dirty="0">
                <a:latin typeface="Calibri"/>
                <a:ea typeface="Calibri"/>
                <a:cs typeface="Calibri"/>
              </a:rPr>
              <a:t>H</a:t>
            </a:r>
            <a:r>
              <a:rPr lang="el-GR" dirty="0">
                <a:latin typeface="Calibri"/>
                <a:ea typeface="Calibri"/>
                <a:cs typeface="Calibri"/>
              </a:rPr>
              <a:t>α</a:t>
            </a:r>
            <a:r>
              <a:rPr lang="en-US" dirty="0">
                <a:latin typeface="Calibri"/>
                <a:ea typeface="Calibri"/>
                <a:cs typeface="Calibri"/>
              </a:rPr>
              <a:t>T is present in 5-7% of western populations</a:t>
            </a:r>
          </a:p>
          <a:p>
            <a:r>
              <a:rPr lang="en-US" dirty="0">
                <a:latin typeface="Calibri"/>
                <a:ea typeface="Calibri"/>
                <a:cs typeface="Calibri"/>
              </a:rPr>
              <a:t>Most are asymptomatic but patients may have MC activation symptoms, including anaphylaxis</a:t>
            </a:r>
          </a:p>
          <a:p>
            <a:r>
              <a:rPr lang="en-US" dirty="0">
                <a:latin typeface="Calibri"/>
                <a:ea typeface="Calibri"/>
                <a:cs typeface="Calibri"/>
              </a:rPr>
              <a:t>Higher prevalence of H</a:t>
            </a:r>
            <a:r>
              <a:rPr lang="el-GR" dirty="0">
                <a:latin typeface="Calibri"/>
                <a:ea typeface="Calibri"/>
                <a:cs typeface="Calibri"/>
              </a:rPr>
              <a:t>α</a:t>
            </a:r>
            <a:r>
              <a:rPr lang="en-US" dirty="0">
                <a:latin typeface="Calibri"/>
                <a:ea typeface="Calibri"/>
                <a:cs typeface="Calibri"/>
              </a:rPr>
              <a:t>T in patients with SM compared with </a:t>
            </a:r>
            <a:br>
              <a:rPr lang="en-US" dirty="0"/>
            </a:br>
            <a:r>
              <a:rPr lang="en-US" dirty="0">
                <a:latin typeface="Calibri"/>
                <a:ea typeface="Calibri"/>
                <a:cs typeface="Calibri"/>
              </a:rPr>
              <a:t>sex-matched controls, 12.2%-18.6% in patients with SM</a:t>
            </a:r>
          </a:p>
        </p:txBody>
      </p:sp>
      <p:sp>
        <p:nvSpPr>
          <p:cNvPr id="4" name="TextBox 3">
            <a:extLst>
              <a:ext uri="{FF2B5EF4-FFF2-40B4-BE49-F238E27FC236}">
                <a16:creationId xmlns:a16="http://schemas.microsoft.com/office/drawing/2014/main" id="{3A25A48D-3B28-1751-AC49-8C90A3D59AD5}"/>
              </a:ext>
            </a:extLst>
          </p:cNvPr>
          <p:cNvSpPr txBox="1"/>
          <p:nvPr/>
        </p:nvSpPr>
        <p:spPr>
          <a:xfrm>
            <a:off x="366964" y="6294937"/>
            <a:ext cx="8652510" cy="461665"/>
          </a:xfrm>
          <a:prstGeom prst="rect">
            <a:avLst/>
          </a:prstGeom>
          <a:noFill/>
        </p:spPr>
        <p:txBody>
          <a:bodyPr wrap="square" lIns="91440" tIns="45720" rIns="91440" bIns="45720" rtlCol="0" anchor="t">
            <a:spAutoFit/>
          </a:bodyPr>
          <a:lstStyle/>
          <a:p>
            <a:pPr eaLnBrk="1" fontAlgn="auto" hangingPunct="1">
              <a:spcBef>
                <a:spcPts val="0"/>
              </a:spcBef>
              <a:spcAft>
                <a:spcPts val="0"/>
              </a:spcAft>
              <a:defRPr/>
            </a:pPr>
            <a:r>
              <a:rPr lang="en-US" sz="1200" b="0" dirty="0">
                <a:solidFill>
                  <a:srgbClr val="455560"/>
                </a:solidFill>
                <a:latin typeface="Calibri"/>
                <a:cs typeface="+mn-cs"/>
              </a:rPr>
              <a:t>Robey. J Allergy Clin Immunol </a:t>
            </a:r>
            <a:r>
              <a:rPr lang="en-US" sz="1200" b="0" dirty="0" err="1">
                <a:solidFill>
                  <a:srgbClr val="455560"/>
                </a:solidFill>
                <a:latin typeface="Calibri"/>
                <a:cs typeface="+mn-cs"/>
              </a:rPr>
              <a:t>Pract</a:t>
            </a:r>
            <a:r>
              <a:rPr lang="en-US" sz="1200" b="0" dirty="0">
                <a:solidFill>
                  <a:srgbClr val="455560"/>
                </a:solidFill>
                <a:latin typeface="Calibri"/>
                <a:cs typeface="+mn-cs"/>
              </a:rPr>
              <a:t>. 2020;8:3549. Lyons</a:t>
            </a:r>
            <a:r>
              <a:rPr kumimoji="0" lang="en-US" sz="1200" b="0" i="0" u="none" strike="noStrike" kern="1200" cap="none" spc="0" normalizeH="0" baseline="0" noProof="0" dirty="0">
                <a:ln>
                  <a:noFill/>
                </a:ln>
                <a:solidFill>
                  <a:srgbClr val="455560"/>
                </a:solidFill>
                <a:effectLst/>
                <a:uLnTx/>
                <a:uFillTx/>
                <a:latin typeface="Calibri"/>
                <a:ea typeface="+mn-ea"/>
                <a:cs typeface="+mn-cs"/>
              </a:rPr>
              <a:t>. J Allergy Clin Immunol. 2021;147:622. Greiner. Blood. 2021;137:238. Sordi. J Allergy Clin Immunol. 2023;151:485.</a:t>
            </a:r>
          </a:p>
        </p:txBody>
      </p:sp>
    </p:spTree>
    <p:extLst>
      <p:ext uri="{BB962C8B-B14F-4D97-AF65-F5344CB8AC3E}">
        <p14:creationId xmlns:p14="http://schemas.microsoft.com/office/powerpoint/2010/main" val="32253287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08797AB3-44BC-AAD8-E7CC-0E1B83C834E1}"/>
              </a:ext>
            </a:extLst>
          </p:cNvPr>
          <p:cNvSpPr/>
          <p:nvPr/>
        </p:nvSpPr>
        <p:spPr bwMode="auto">
          <a:xfrm>
            <a:off x="1855795" y="4245322"/>
            <a:ext cx="447889" cy="748498"/>
          </a:xfrm>
          <a:prstGeom prst="rect">
            <a:avLst/>
          </a:prstGeom>
          <a:solidFill>
            <a:schemeClr val="accent1"/>
          </a:solidFill>
          <a:ln w="0">
            <a:solidFill>
              <a:schemeClr val="bg1"/>
            </a:solidFill>
            <a:miter lim="800000"/>
            <a:headEnd/>
            <a:tailEnd/>
          </a:ln>
        </p:spPr>
        <p:txBody>
          <a:bodyPr rtlCol="0" anchor="t"/>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9</a:t>
            </a:r>
          </a:p>
        </p:txBody>
      </p:sp>
      <p:sp>
        <p:nvSpPr>
          <p:cNvPr id="36" name="Rectangle 35">
            <a:extLst>
              <a:ext uri="{FF2B5EF4-FFF2-40B4-BE49-F238E27FC236}">
                <a16:creationId xmlns:a16="http://schemas.microsoft.com/office/drawing/2014/main" id="{E5F75B61-34B2-1EA0-86D7-15A69648C633}"/>
              </a:ext>
            </a:extLst>
          </p:cNvPr>
          <p:cNvSpPr/>
          <p:nvPr/>
        </p:nvSpPr>
        <p:spPr bwMode="auto">
          <a:xfrm>
            <a:off x="2663383" y="2037615"/>
            <a:ext cx="447889" cy="2943697"/>
          </a:xfrm>
          <a:prstGeom prst="rect">
            <a:avLst/>
          </a:prstGeom>
          <a:solidFill>
            <a:schemeClr val="accent1"/>
          </a:solidFill>
          <a:ln w="0">
            <a:solidFill>
              <a:schemeClr val="bg1"/>
            </a:solidFill>
            <a:miter lim="800000"/>
            <a:headEnd/>
            <a:tailEnd/>
          </a:ln>
        </p:spPr>
        <p:txBody>
          <a:bodyPr rtlCol="0" anchor="t"/>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36</a:t>
            </a:r>
          </a:p>
        </p:txBody>
      </p:sp>
      <p:sp>
        <p:nvSpPr>
          <p:cNvPr id="38" name="Rectangle 37">
            <a:extLst>
              <a:ext uri="{FF2B5EF4-FFF2-40B4-BE49-F238E27FC236}">
                <a16:creationId xmlns:a16="http://schemas.microsoft.com/office/drawing/2014/main" id="{D6B4148C-2D33-BD37-C0C0-C91760DC8C34}"/>
              </a:ext>
            </a:extLst>
          </p:cNvPr>
          <p:cNvSpPr/>
          <p:nvPr/>
        </p:nvSpPr>
        <p:spPr bwMode="auto">
          <a:xfrm>
            <a:off x="4278559" y="3509464"/>
            <a:ext cx="447889" cy="1483642"/>
          </a:xfrm>
          <a:prstGeom prst="rect">
            <a:avLst/>
          </a:prstGeom>
          <a:solidFill>
            <a:schemeClr val="accent1"/>
          </a:solidFill>
          <a:ln w="0">
            <a:solidFill>
              <a:schemeClr val="bg1"/>
            </a:solidFill>
            <a:miter lim="800000"/>
            <a:headEnd/>
            <a:tailEnd/>
          </a:ln>
        </p:spPr>
        <p:txBody>
          <a:bodyPr rtlCol="0" anchor="t"/>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18</a:t>
            </a:r>
          </a:p>
        </p:txBody>
      </p:sp>
      <p:sp>
        <p:nvSpPr>
          <p:cNvPr id="39" name="Rectangle 38">
            <a:extLst>
              <a:ext uri="{FF2B5EF4-FFF2-40B4-BE49-F238E27FC236}">
                <a16:creationId xmlns:a16="http://schemas.microsoft.com/office/drawing/2014/main" id="{A966EEFE-0D5E-74E4-DE99-E642E102D833}"/>
              </a:ext>
            </a:extLst>
          </p:cNvPr>
          <p:cNvSpPr/>
          <p:nvPr/>
        </p:nvSpPr>
        <p:spPr bwMode="auto">
          <a:xfrm>
            <a:off x="5425968" y="4591890"/>
            <a:ext cx="447889" cy="401216"/>
          </a:xfrm>
          <a:prstGeom prst="rect">
            <a:avLst/>
          </a:prstGeom>
          <a:solidFill>
            <a:schemeClr val="accent1"/>
          </a:solidFill>
          <a:ln w="0">
            <a:solidFill>
              <a:schemeClr val="bg1"/>
            </a:solidFill>
            <a:miter lim="800000"/>
            <a:headEnd/>
            <a:tailEnd/>
          </a:ln>
        </p:spPr>
        <p:txBody>
          <a:bodyPr rtlCol="0" anchor="t"/>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5</a:t>
            </a:r>
          </a:p>
        </p:txBody>
      </p:sp>
      <p:sp>
        <p:nvSpPr>
          <p:cNvPr id="2" name="Title 1">
            <a:extLst>
              <a:ext uri="{FF2B5EF4-FFF2-40B4-BE49-F238E27FC236}">
                <a16:creationId xmlns:a16="http://schemas.microsoft.com/office/drawing/2014/main" id="{5E27DC47-EE23-8EB6-4417-B8D988C408A7}"/>
              </a:ext>
            </a:extLst>
          </p:cNvPr>
          <p:cNvSpPr>
            <a:spLocks noGrp="1"/>
          </p:cNvSpPr>
          <p:nvPr>
            <p:ph type="title"/>
          </p:nvPr>
        </p:nvSpPr>
        <p:spPr>
          <a:xfrm>
            <a:off x="609759" y="238127"/>
            <a:ext cx="11141055" cy="1103313"/>
          </a:xfrm>
        </p:spPr>
        <p:txBody>
          <a:bodyPr vert="horz" wrap="square" lIns="91440" tIns="45720" rIns="91440" bIns="45720" numCol="1" anchor="ctr" anchorCtr="0" compatLnSpc="1">
            <a:prstTxWarp prst="textNoShape">
              <a:avLst/>
            </a:prstTxWarp>
            <a:normAutofit/>
          </a:bodyPr>
          <a:lstStyle/>
          <a:p>
            <a:pPr>
              <a:lnSpc>
                <a:spcPct val="90000"/>
              </a:lnSpc>
            </a:pPr>
            <a:r>
              <a:rPr lang="en-US" b="1" dirty="0">
                <a:latin typeface="Calibri" panose="020F0502020204030204" pitchFamily="34" charset="0"/>
                <a:ea typeface="+mj-ea"/>
                <a:cs typeface="+mj-cs"/>
              </a:rPr>
              <a:t>Elevated Basal Serum Tryptase Levels in </a:t>
            </a:r>
            <a:br>
              <a:rPr lang="en-US" b="1" dirty="0">
                <a:latin typeface="Calibri" panose="020F0502020204030204" pitchFamily="34" charset="0"/>
                <a:ea typeface="+mj-ea"/>
                <a:cs typeface="+mj-cs"/>
              </a:rPr>
            </a:br>
            <a:r>
              <a:rPr lang="en-US" b="1" dirty="0">
                <a:latin typeface="Calibri" panose="020F0502020204030204" pitchFamily="34" charset="0"/>
                <a:ea typeface="+mj-ea"/>
                <a:cs typeface="+mj-cs"/>
              </a:rPr>
              <a:t>Hereditary α-Tryptasemia</a:t>
            </a:r>
          </a:p>
        </p:txBody>
      </p:sp>
      <p:sp>
        <p:nvSpPr>
          <p:cNvPr id="5" name="TextBox 4">
            <a:extLst>
              <a:ext uri="{FF2B5EF4-FFF2-40B4-BE49-F238E27FC236}">
                <a16:creationId xmlns:a16="http://schemas.microsoft.com/office/drawing/2014/main" id="{DB1E7D21-3B6E-3468-C5EF-D0F7EB248054}"/>
              </a:ext>
            </a:extLst>
          </p:cNvPr>
          <p:cNvSpPr txBox="1"/>
          <p:nvPr/>
        </p:nvSpPr>
        <p:spPr bwMode="auto">
          <a:xfrm>
            <a:off x="6252634" y="1510730"/>
            <a:ext cx="5229570" cy="4679462"/>
          </a:xfrm>
          <a:prstGeom prst="rect">
            <a:avLst/>
          </a:prstGeom>
          <a:noFill/>
          <a:ln>
            <a:noFill/>
          </a:ln>
        </p:spPr>
        <p:txBody>
          <a:bodyPr vert="horz" wrap="square" lIns="91440" tIns="45720" rIns="91440" bIns="45720" numCol="1" rtlCol="0" anchor="t" anchorCtr="0" compatLnSpc="1">
            <a:prstTxWarp prst="textNoShape">
              <a:avLst/>
            </a:prstTxWarp>
            <a:normAutofit/>
          </a:bodyPr>
          <a:lstStyle/>
          <a:p>
            <a:pPr marL="342900" indent="-342900" eaLnBrk="1" hangingPunct="1">
              <a:lnSpc>
                <a:spcPct val="90000"/>
              </a:lnSpc>
              <a:spcBef>
                <a:spcPts val="1000"/>
              </a:spcBef>
              <a:spcAft>
                <a:spcPts val="700"/>
              </a:spcAft>
              <a:buClr>
                <a:schemeClr val="bg1"/>
              </a:buClr>
              <a:buFont typeface="Wingdings" panose="05000000000000000000" pitchFamily="2" charset="2"/>
              <a:buChar char="§"/>
              <a:defRPr/>
            </a:pPr>
            <a:r>
              <a:rPr lang="en-US" sz="2800" b="0" dirty="0">
                <a:solidFill>
                  <a:schemeClr val="bg1"/>
                </a:solidFill>
                <a:latin typeface="Calibri"/>
                <a:cs typeface="Arial"/>
              </a:rPr>
              <a:t>Study of 101 patients with HαT</a:t>
            </a:r>
          </a:p>
          <a:p>
            <a:pPr marL="342900" indent="-342900">
              <a:lnSpc>
                <a:spcPct val="90000"/>
              </a:lnSpc>
              <a:spcBef>
                <a:spcPts val="1000"/>
              </a:spcBef>
              <a:spcAft>
                <a:spcPts val="700"/>
              </a:spcAft>
              <a:buClr>
                <a:schemeClr val="bg1"/>
              </a:buClr>
              <a:buFont typeface="Wingdings" panose="05000000000000000000" pitchFamily="2" charset="2"/>
              <a:buChar char="§"/>
              <a:defRPr/>
            </a:pPr>
            <a:r>
              <a:rPr lang="en-US" sz="2800" b="0" dirty="0">
                <a:solidFill>
                  <a:schemeClr val="bg1"/>
                </a:solidFill>
                <a:latin typeface="Calibri"/>
                <a:cs typeface="Arial"/>
              </a:rPr>
              <a:t>Most common symptoms included bloating, diarrhea, constipation, abdominal pain, and skin manifestations</a:t>
            </a:r>
            <a:endParaRPr lang="en-US" sz="2800" b="0" dirty="0">
              <a:solidFill>
                <a:schemeClr val="bg1"/>
              </a:solidFill>
              <a:latin typeface="Calibri" panose="020F0502020204030204" pitchFamily="34" charset="0"/>
            </a:endParaRPr>
          </a:p>
        </p:txBody>
      </p:sp>
      <p:sp>
        <p:nvSpPr>
          <p:cNvPr id="19" name="TextBox 18">
            <a:extLst>
              <a:ext uri="{FF2B5EF4-FFF2-40B4-BE49-F238E27FC236}">
                <a16:creationId xmlns:a16="http://schemas.microsoft.com/office/drawing/2014/main" id="{F3AC267E-E33A-3C67-51D0-5F2514EEA77C}"/>
              </a:ext>
            </a:extLst>
          </p:cNvPr>
          <p:cNvSpPr txBox="1"/>
          <p:nvPr/>
        </p:nvSpPr>
        <p:spPr bwMode="auto">
          <a:xfrm>
            <a:off x="397266" y="6375842"/>
            <a:ext cx="55919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ct val="50000"/>
              </a:spcBef>
            </a:pPr>
            <a:r>
              <a:rPr lang="en-US" sz="1200" b="0" dirty="0">
                <a:solidFill>
                  <a:srgbClr val="455560"/>
                </a:solidFill>
                <a:latin typeface="Calibri"/>
                <a:cs typeface="Calibri"/>
              </a:rPr>
              <a:t>Giannetti. Ann Allergy Asthma Immunol. 2021;126(6):655.</a:t>
            </a:r>
            <a:endParaRPr lang="en-US" sz="1200" dirty="0">
              <a:solidFill>
                <a:srgbClr val="455560"/>
              </a:solidFill>
            </a:endParaRPr>
          </a:p>
        </p:txBody>
      </p:sp>
      <p:cxnSp>
        <p:nvCxnSpPr>
          <p:cNvPr id="7" name="Straight Connector 6">
            <a:extLst>
              <a:ext uri="{FF2B5EF4-FFF2-40B4-BE49-F238E27FC236}">
                <a16:creationId xmlns:a16="http://schemas.microsoft.com/office/drawing/2014/main" id="{F0FD2FB9-C11B-B880-B9E4-69D186C61A87}"/>
              </a:ext>
            </a:extLst>
          </p:cNvPr>
          <p:cNvCxnSpPr/>
          <p:nvPr/>
        </p:nvCxnSpPr>
        <p:spPr bwMode="auto">
          <a:xfrm>
            <a:off x="1684421" y="4993105"/>
            <a:ext cx="0" cy="10865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E68E4D8B-7FB3-2A63-34DC-89C051B141BA}"/>
              </a:ext>
            </a:extLst>
          </p:cNvPr>
          <p:cNvCxnSpPr/>
          <p:nvPr/>
        </p:nvCxnSpPr>
        <p:spPr bwMode="auto">
          <a:xfrm>
            <a:off x="2494483" y="4993105"/>
            <a:ext cx="0" cy="10865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B5F0FC3F-6ED9-44CD-DCD8-26D5F7D53829}"/>
              </a:ext>
            </a:extLst>
          </p:cNvPr>
          <p:cNvCxnSpPr/>
          <p:nvPr/>
        </p:nvCxnSpPr>
        <p:spPr bwMode="auto">
          <a:xfrm>
            <a:off x="3304545" y="4993105"/>
            <a:ext cx="0" cy="10865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CE1FC0B0-16C9-FA99-4924-40EE6AF9F8E0}"/>
              </a:ext>
            </a:extLst>
          </p:cNvPr>
          <p:cNvCxnSpPr/>
          <p:nvPr/>
        </p:nvCxnSpPr>
        <p:spPr bwMode="auto">
          <a:xfrm>
            <a:off x="4114607" y="4993105"/>
            <a:ext cx="0" cy="10865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1D94D1F8-3057-448C-9A03-76AA1BD7CDCF}"/>
              </a:ext>
            </a:extLst>
          </p:cNvPr>
          <p:cNvCxnSpPr/>
          <p:nvPr/>
        </p:nvCxnSpPr>
        <p:spPr bwMode="auto">
          <a:xfrm>
            <a:off x="4924669" y="4993105"/>
            <a:ext cx="0" cy="10865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F166B2F5-7038-EE56-7EC7-6FD748D508DB}"/>
              </a:ext>
            </a:extLst>
          </p:cNvPr>
          <p:cNvCxnSpPr/>
          <p:nvPr/>
        </p:nvCxnSpPr>
        <p:spPr bwMode="auto">
          <a:xfrm>
            <a:off x="5734732" y="4986951"/>
            <a:ext cx="0" cy="108650"/>
          </a:xfrm>
          <a:prstGeom prst="line">
            <a:avLst/>
          </a:prstGeom>
          <a:noFill/>
          <a:ln w="28575" cap="flat" cmpd="sng" algn="ctr">
            <a:solidFill>
              <a:schemeClr val="bg1"/>
            </a:solidFill>
            <a:prstDash val="solid"/>
            <a:round/>
            <a:headEnd type="none" w="med" len="med"/>
            <a:tailEnd type="none" w="med" len="med"/>
          </a:ln>
          <a:effectLst/>
        </p:spPr>
      </p:cxnSp>
      <p:sp>
        <p:nvSpPr>
          <p:cNvPr id="13" name="TextBox 12">
            <a:extLst>
              <a:ext uri="{FF2B5EF4-FFF2-40B4-BE49-F238E27FC236}">
                <a16:creationId xmlns:a16="http://schemas.microsoft.com/office/drawing/2014/main" id="{DAD4B4F5-699F-1761-1E44-C51972386A1D}"/>
              </a:ext>
            </a:extLst>
          </p:cNvPr>
          <p:cNvSpPr txBox="1"/>
          <p:nvPr/>
        </p:nvSpPr>
        <p:spPr bwMode="auto">
          <a:xfrm rot="19092166">
            <a:off x="1642562" y="5121108"/>
            <a:ext cx="7088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&lt;11.5</a:t>
            </a:r>
          </a:p>
        </p:txBody>
      </p:sp>
      <p:sp>
        <p:nvSpPr>
          <p:cNvPr id="14" name="TextBox 13">
            <a:extLst>
              <a:ext uri="{FF2B5EF4-FFF2-40B4-BE49-F238E27FC236}">
                <a16:creationId xmlns:a16="http://schemas.microsoft.com/office/drawing/2014/main" id="{3A1D5160-69AB-CCB1-0CBA-03FEAF7F978A}"/>
              </a:ext>
            </a:extLst>
          </p:cNvPr>
          <p:cNvSpPr txBox="1"/>
          <p:nvPr/>
        </p:nvSpPr>
        <p:spPr bwMode="auto">
          <a:xfrm rot="19092166">
            <a:off x="2427274" y="5184143"/>
            <a:ext cx="8980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11.5-15</a:t>
            </a:r>
          </a:p>
        </p:txBody>
      </p:sp>
      <p:sp>
        <p:nvSpPr>
          <p:cNvPr id="15" name="TextBox 14">
            <a:extLst>
              <a:ext uri="{FF2B5EF4-FFF2-40B4-BE49-F238E27FC236}">
                <a16:creationId xmlns:a16="http://schemas.microsoft.com/office/drawing/2014/main" id="{21EED6AA-E787-AC66-2A4F-8E763F81BB9C}"/>
              </a:ext>
            </a:extLst>
          </p:cNvPr>
          <p:cNvSpPr txBox="1"/>
          <p:nvPr/>
        </p:nvSpPr>
        <p:spPr bwMode="auto">
          <a:xfrm rot="19092166">
            <a:off x="3401141" y="5125916"/>
            <a:ext cx="7232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15-20</a:t>
            </a:r>
          </a:p>
        </p:txBody>
      </p:sp>
      <p:sp>
        <p:nvSpPr>
          <p:cNvPr id="16" name="TextBox 15">
            <a:extLst>
              <a:ext uri="{FF2B5EF4-FFF2-40B4-BE49-F238E27FC236}">
                <a16:creationId xmlns:a16="http://schemas.microsoft.com/office/drawing/2014/main" id="{B411CA1D-46C3-F469-6762-0E5C79AE3AC3}"/>
              </a:ext>
            </a:extLst>
          </p:cNvPr>
          <p:cNvSpPr txBox="1"/>
          <p:nvPr/>
        </p:nvSpPr>
        <p:spPr bwMode="auto">
          <a:xfrm rot="19092166">
            <a:off x="4200280" y="5125916"/>
            <a:ext cx="7232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20-30</a:t>
            </a:r>
          </a:p>
        </p:txBody>
      </p:sp>
      <p:sp>
        <p:nvSpPr>
          <p:cNvPr id="17" name="TextBox 16">
            <a:extLst>
              <a:ext uri="{FF2B5EF4-FFF2-40B4-BE49-F238E27FC236}">
                <a16:creationId xmlns:a16="http://schemas.microsoft.com/office/drawing/2014/main" id="{91023529-BCD3-7B18-9DBF-C08468ACE11B}"/>
              </a:ext>
            </a:extLst>
          </p:cNvPr>
          <p:cNvSpPr txBox="1"/>
          <p:nvPr/>
        </p:nvSpPr>
        <p:spPr bwMode="auto">
          <a:xfrm rot="19092166">
            <a:off x="4999417" y="5062880"/>
            <a:ext cx="5341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18" name="TextBox 17">
            <a:extLst>
              <a:ext uri="{FF2B5EF4-FFF2-40B4-BE49-F238E27FC236}">
                <a16:creationId xmlns:a16="http://schemas.microsoft.com/office/drawing/2014/main" id="{646B9954-A61A-EB99-BEC8-36A0F6B2CC13}"/>
              </a:ext>
            </a:extLst>
          </p:cNvPr>
          <p:cNvSpPr txBox="1"/>
          <p:nvPr/>
        </p:nvSpPr>
        <p:spPr bwMode="auto">
          <a:xfrm>
            <a:off x="1295677" y="480228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0" name="TextBox 19">
            <a:extLst>
              <a:ext uri="{FF2B5EF4-FFF2-40B4-BE49-F238E27FC236}">
                <a16:creationId xmlns:a16="http://schemas.microsoft.com/office/drawing/2014/main" id="{AA4E6228-9A09-2E0D-8BDD-9BCD67DBCB55}"/>
              </a:ext>
            </a:extLst>
          </p:cNvPr>
          <p:cNvSpPr txBox="1"/>
          <p:nvPr/>
        </p:nvSpPr>
        <p:spPr bwMode="auto">
          <a:xfrm>
            <a:off x="1178659" y="396667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21" name="TextBox 20">
            <a:extLst>
              <a:ext uri="{FF2B5EF4-FFF2-40B4-BE49-F238E27FC236}">
                <a16:creationId xmlns:a16="http://schemas.microsoft.com/office/drawing/2014/main" id="{F980D1AB-4DAA-3DE2-0D82-4BC474947DFD}"/>
              </a:ext>
            </a:extLst>
          </p:cNvPr>
          <p:cNvSpPr txBox="1"/>
          <p:nvPr/>
        </p:nvSpPr>
        <p:spPr bwMode="auto">
          <a:xfrm>
            <a:off x="1179377" y="315615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2" name="TextBox 21">
            <a:extLst>
              <a:ext uri="{FF2B5EF4-FFF2-40B4-BE49-F238E27FC236}">
                <a16:creationId xmlns:a16="http://schemas.microsoft.com/office/drawing/2014/main" id="{620D3C3C-B74A-A008-BF33-862DAC512B52}"/>
              </a:ext>
            </a:extLst>
          </p:cNvPr>
          <p:cNvSpPr txBox="1"/>
          <p:nvPr/>
        </p:nvSpPr>
        <p:spPr bwMode="auto">
          <a:xfrm>
            <a:off x="1179377" y="232054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23" name="TextBox 22">
            <a:extLst>
              <a:ext uri="{FF2B5EF4-FFF2-40B4-BE49-F238E27FC236}">
                <a16:creationId xmlns:a16="http://schemas.microsoft.com/office/drawing/2014/main" id="{E56BEC59-1B1B-5223-DF34-B68532ABEC1D}"/>
              </a:ext>
            </a:extLst>
          </p:cNvPr>
          <p:cNvSpPr txBox="1"/>
          <p:nvPr/>
        </p:nvSpPr>
        <p:spPr bwMode="auto">
          <a:xfrm>
            <a:off x="1173319" y="151001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cxnSp>
        <p:nvCxnSpPr>
          <p:cNvPr id="25" name="Straight Connector 24">
            <a:extLst>
              <a:ext uri="{FF2B5EF4-FFF2-40B4-BE49-F238E27FC236}">
                <a16:creationId xmlns:a16="http://schemas.microsoft.com/office/drawing/2014/main" id="{D6D10042-E36E-E0F9-5AB3-5B9F5763E114}"/>
              </a:ext>
            </a:extLst>
          </p:cNvPr>
          <p:cNvCxnSpPr>
            <a:cxnSpLocks/>
          </p:cNvCxnSpPr>
          <p:nvPr/>
        </p:nvCxnSpPr>
        <p:spPr bwMode="auto">
          <a:xfrm>
            <a:off x="1559976" y="1712060"/>
            <a:ext cx="124445"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3443D3CB-AAD6-B5FB-7992-A77CCFF6A236}"/>
              </a:ext>
            </a:extLst>
          </p:cNvPr>
          <p:cNvCxnSpPr>
            <a:cxnSpLocks/>
          </p:cNvCxnSpPr>
          <p:nvPr/>
        </p:nvCxnSpPr>
        <p:spPr bwMode="auto">
          <a:xfrm>
            <a:off x="1559976" y="2530783"/>
            <a:ext cx="124445"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94677D8-D150-073E-D8E3-C3830DF79E7E}"/>
              </a:ext>
            </a:extLst>
          </p:cNvPr>
          <p:cNvCxnSpPr>
            <a:cxnSpLocks/>
          </p:cNvCxnSpPr>
          <p:nvPr/>
        </p:nvCxnSpPr>
        <p:spPr bwMode="auto">
          <a:xfrm>
            <a:off x="1559976" y="3349506"/>
            <a:ext cx="124445"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4B444F59-D827-8D6D-40FA-0793BB26000F}"/>
              </a:ext>
            </a:extLst>
          </p:cNvPr>
          <p:cNvCxnSpPr>
            <a:cxnSpLocks/>
          </p:cNvCxnSpPr>
          <p:nvPr/>
        </p:nvCxnSpPr>
        <p:spPr bwMode="auto">
          <a:xfrm>
            <a:off x="1559976" y="4168229"/>
            <a:ext cx="124445"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7589ED3B-5145-D5D3-EDE5-FF40A49B4A1A}"/>
              </a:ext>
            </a:extLst>
          </p:cNvPr>
          <p:cNvCxnSpPr>
            <a:cxnSpLocks/>
          </p:cNvCxnSpPr>
          <p:nvPr/>
        </p:nvCxnSpPr>
        <p:spPr bwMode="auto">
          <a:xfrm>
            <a:off x="1559976" y="4986951"/>
            <a:ext cx="124445" cy="0"/>
          </a:xfrm>
          <a:prstGeom prst="line">
            <a:avLst/>
          </a:prstGeom>
          <a:noFill/>
          <a:ln w="28575" cap="flat" cmpd="sng" algn="ctr">
            <a:solidFill>
              <a:schemeClr val="bg1"/>
            </a:solidFill>
            <a:prstDash val="solid"/>
            <a:round/>
            <a:headEnd type="none" w="med" len="med"/>
            <a:tailEnd type="none" w="med" len="med"/>
          </a:ln>
          <a:effectLst/>
        </p:spPr>
      </p:cxnSp>
      <p:sp>
        <p:nvSpPr>
          <p:cNvPr id="33" name="TextBox 32">
            <a:extLst>
              <a:ext uri="{FF2B5EF4-FFF2-40B4-BE49-F238E27FC236}">
                <a16:creationId xmlns:a16="http://schemas.microsoft.com/office/drawing/2014/main" id="{B675BFD1-BC6D-7B27-D562-A9A1D93688A7}"/>
              </a:ext>
            </a:extLst>
          </p:cNvPr>
          <p:cNvSpPr txBox="1"/>
          <p:nvPr/>
        </p:nvSpPr>
        <p:spPr bwMode="auto">
          <a:xfrm rot="16200000">
            <a:off x="281545" y="3207091"/>
            <a:ext cx="12804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(n)</a:t>
            </a:r>
          </a:p>
        </p:txBody>
      </p:sp>
      <p:sp>
        <p:nvSpPr>
          <p:cNvPr id="34" name="TextBox 33">
            <a:extLst>
              <a:ext uri="{FF2B5EF4-FFF2-40B4-BE49-F238E27FC236}">
                <a16:creationId xmlns:a16="http://schemas.microsoft.com/office/drawing/2014/main" id="{9AE2FD35-D37B-209F-E52E-CDC29CC39161}"/>
              </a:ext>
            </a:extLst>
          </p:cNvPr>
          <p:cNvSpPr txBox="1"/>
          <p:nvPr/>
        </p:nvSpPr>
        <p:spPr bwMode="auto">
          <a:xfrm>
            <a:off x="2811625" y="5653269"/>
            <a:ext cx="18204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Tryptase (ng/mL)</a:t>
            </a:r>
          </a:p>
        </p:txBody>
      </p:sp>
      <p:sp>
        <p:nvSpPr>
          <p:cNvPr id="37" name="Rectangle 36">
            <a:extLst>
              <a:ext uri="{FF2B5EF4-FFF2-40B4-BE49-F238E27FC236}">
                <a16:creationId xmlns:a16="http://schemas.microsoft.com/office/drawing/2014/main" id="{A3D3F9BE-83B1-0675-F19D-0C150FDCB49C}"/>
              </a:ext>
            </a:extLst>
          </p:cNvPr>
          <p:cNvSpPr/>
          <p:nvPr/>
        </p:nvSpPr>
        <p:spPr bwMode="auto">
          <a:xfrm>
            <a:off x="3470971" y="2287117"/>
            <a:ext cx="447889" cy="2694196"/>
          </a:xfrm>
          <a:prstGeom prst="rect">
            <a:avLst/>
          </a:prstGeom>
          <a:solidFill>
            <a:schemeClr val="accent1"/>
          </a:solidFill>
          <a:ln w="0">
            <a:solidFill>
              <a:schemeClr val="bg1"/>
            </a:solidFill>
            <a:miter lim="800000"/>
            <a:headEnd/>
            <a:tailEnd/>
          </a:ln>
        </p:spPr>
        <p:txBody>
          <a:bodyPr rtlCol="0" anchor="t"/>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33</a:t>
            </a:r>
          </a:p>
        </p:txBody>
      </p:sp>
      <p:sp>
        <p:nvSpPr>
          <p:cNvPr id="3" name="Freeform 2">
            <a:extLst>
              <a:ext uri="{FF2B5EF4-FFF2-40B4-BE49-F238E27FC236}">
                <a16:creationId xmlns:a16="http://schemas.microsoft.com/office/drawing/2014/main" id="{6E26CA79-EB5B-6436-6747-4D4DBFA7DC20}"/>
              </a:ext>
            </a:extLst>
          </p:cNvPr>
          <p:cNvSpPr/>
          <p:nvPr/>
        </p:nvSpPr>
        <p:spPr bwMode="auto">
          <a:xfrm>
            <a:off x="1684421" y="1684421"/>
            <a:ext cx="4066674" cy="3308684"/>
          </a:xfrm>
          <a:custGeom>
            <a:avLst/>
            <a:gdLst>
              <a:gd name="connsiteX0" fmla="*/ 0 w 4066674"/>
              <a:gd name="connsiteY0" fmla="*/ 0 h 3308684"/>
              <a:gd name="connsiteX1" fmla="*/ 0 w 4066674"/>
              <a:gd name="connsiteY1" fmla="*/ 3308684 h 3308684"/>
              <a:gd name="connsiteX2" fmla="*/ 4066674 w 4066674"/>
              <a:gd name="connsiteY2" fmla="*/ 3308684 h 3308684"/>
            </a:gdLst>
            <a:ahLst/>
            <a:cxnLst>
              <a:cxn ang="0">
                <a:pos x="connsiteX0" y="connsiteY0"/>
              </a:cxn>
              <a:cxn ang="0">
                <a:pos x="connsiteX1" y="connsiteY1"/>
              </a:cxn>
              <a:cxn ang="0">
                <a:pos x="connsiteX2" y="connsiteY2"/>
              </a:cxn>
            </a:cxnLst>
            <a:rect l="l" t="t" r="r" b="b"/>
            <a:pathLst>
              <a:path w="4066674" h="3308684">
                <a:moveTo>
                  <a:pt x="0" y="0"/>
                </a:moveTo>
                <a:lnTo>
                  <a:pt x="0" y="3308684"/>
                </a:lnTo>
                <a:lnTo>
                  <a:pt x="4066674" y="3308684"/>
                </a:lnTo>
              </a:path>
            </a:pathLst>
          </a:custGeom>
          <a:noFill/>
          <a:ln w="28575">
            <a:solidFill>
              <a:schemeClr val="bg1"/>
            </a:solidFill>
            <a:miter lim="800000"/>
            <a:headEnd/>
            <a:tailEnd/>
          </a:ln>
        </p:spPr>
        <p:txBody>
          <a:bodyPr rtlCol="0" anchor="ctr"/>
          <a:lstStyle/>
          <a:p>
            <a:pPr algn="ctr"/>
            <a:endParaRPr lang="en-US" dirty="0"/>
          </a:p>
        </p:txBody>
      </p:sp>
      <p:sp>
        <p:nvSpPr>
          <p:cNvPr id="40" name="Triangle 39">
            <a:extLst>
              <a:ext uri="{FF2B5EF4-FFF2-40B4-BE49-F238E27FC236}">
                <a16:creationId xmlns:a16="http://schemas.microsoft.com/office/drawing/2014/main" id="{A6104C80-6516-1A87-0A6D-739DFE7AB1AF}"/>
              </a:ext>
            </a:extLst>
          </p:cNvPr>
          <p:cNvSpPr/>
          <p:nvPr/>
        </p:nvSpPr>
        <p:spPr bwMode="auto">
          <a:xfrm>
            <a:off x="1974792" y="4168229"/>
            <a:ext cx="209894" cy="127828"/>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Triangle 40">
            <a:extLst>
              <a:ext uri="{FF2B5EF4-FFF2-40B4-BE49-F238E27FC236}">
                <a16:creationId xmlns:a16="http://schemas.microsoft.com/office/drawing/2014/main" id="{23E18EBD-A48E-6786-F0C1-B1676CF2EDB5}"/>
              </a:ext>
            </a:extLst>
          </p:cNvPr>
          <p:cNvSpPr/>
          <p:nvPr/>
        </p:nvSpPr>
        <p:spPr bwMode="auto">
          <a:xfrm>
            <a:off x="4390637" y="3442787"/>
            <a:ext cx="209894" cy="127828"/>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Triangle 41">
            <a:extLst>
              <a:ext uri="{FF2B5EF4-FFF2-40B4-BE49-F238E27FC236}">
                <a16:creationId xmlns:a16="http://schemas.microsoft.com/office/drawing/2014/main" id="{764E3DC6-7C48-EEEC-0388-6614114D0B94}"/>
              </a:ext>
            </a:extLst>
          </p:cNvPr>
          <p:cNvSpPr/>
          <p:nvPr/>
        </p:nvSpPr>
        <p:spPr bwMode="auto">
          <a:xfrm rot="10800000">
            <a:off x="5554555" y="4491743"/>
            <a:ext cx="209894" cy="127828"/>
          </a:xfrm>
          <a:prstGeom prst="triangl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Oval 42">
            <a:extLst>
              <a:ext uri="{FF2B5EF4-FFF2-40B4-BE49-F238E27FC236}">
                <a16:creationId xmlns:a16="http://schemas.microsoft.com/office/drawing/2014/main" id="{64EEB15F-35B2-BD0E-2F56-2843EA3FA2A3}"/>
              </a:ext>
            </a:extLst>
          </p:cNvPr>
          <p:cNvSpPr/>
          <p:nvPr/>
        </p:nvSpPr>
        <p:spPr bwMode="auto">
          <a:xfrm>
            <a:off x="2798373" y="1934900"/>
            <a:ext cx="177908" cy="177908"/>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6AEF2F40-9754-E78A-C7AB-DD4529FB22A3}"/>
              </a:ext>
            </a:extLst>
          </p:cNvPr>
          <p:cNvSpPr/>
          <p:nvPr/>
        </p:nvSpPr>
        <p:spPr bwMode="auto">
          <a:xfrm>
            <a:off x="3598543" y="2178565"/>
            <a:ext cx="195747" cy="16647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777485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6CAD3B-A4DC-A7EA-1580-2B37B9840B8E}"/>
              </a:ext>
            </a:extLst>
          </p:cNvPr>
          <p:cNvSpPr txBox="1"/>
          <p:nvPr/>
        </p:nvSpPr>
        <p:spPr>
          <a:xfrm>
            <a:off x="402734" y="6367992"/>
            <a:ext cx="8057977" cy="276999"/>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Lyons. J Allergy Clin Immunol. 2021;147:622. </a:t>
            </a:r>
            <a:endParaRPr kumimoji="0" lang="en-US" sz="1200" b="1" i="0" u="none" strike="noStrike" kern="1200" cap="none" spc="0" normalizeH="0" baseline="0" noProof="0" dirty="0">
              <a:ln>
                <a:noFill/>
              </a:ln>
              <a:solidFill>
                <a:srgbClr val="455560"/>
              </a:solidFill>
              <a:effectLst/>
              <a:uLnTx/>
              <a:uFillTx/>
              <a:latin typeface="Calibri"/>
              <a:ea typeface="+mn-ea"/>
              <a:cs typeface="Arial" panose="020B0604020202020204" pitchFamily="34" charset="0"/>
            </a:endParaRPr>
          </a:p>
        </p:txBody>
      </p:sp>
      <p:sp>
        <p:nvSpPr>
          <p:cNvPr id="6" name="Title 5">
            <a:extLst>
              <a:ext uri="{FF2B5EF4-FFF2-40B4-BE49-F238E27FC236}">
                <a16:creationId xmlns:a16="http://schemas.microsoft.com/office/drawing/2014/main" id="{21DD3169-203E-EECC-6D5D-AF80393857D2}"/>
              </a:ext>
            </a:extLst>
          </p:cNvPr>
          <p:cNvSpPr>
            <a:spLocks noGrp="1"/>
          </p:cNvSpPr>
          <p:nvPr>
            <p:ph type="title"/>
          </p:nvPr>
        </p:nvSpPr>
        <p:spPr/>
        <p:txBody>
          <a:bodyPr/>
          <a:lstStyle/>
          <a:p>
            <a:r>
              <a:rPr lang="en-US" dirty="0"/>
              <a:t>Hereditary Alpha Tryptasemia and Increased Risk for Severe Anaphylaxis</a:t>
            </a:r>
          </a:p>
        </p:txBody>
      </p:sp>
      <p:sp>
        <p:nvSpPr>
          <p:cNvPr id="7" name="Content Placeholder 6">
            <a:extLst>
              <a:ext uri="{FF2B5EF4-FFF2-40B4-BE49-F238E27FC236}">
                <a16:creationId xmlns:a16="http://schemas.microsoft.com/office/drawing/2014/main" id="{39B0BC7E-5E80-66D4-7DE9-B62CC7FFEEDE}"/>
              </a:ext>
            </a:extLst>
          </p:cNvPr>
          <p:cNvSpPr>
            <a:spLocks noGrp="1"/>
          </p:cNvSpPr>
          <p:nvPr>
            <p:ph idx="1"/>
          </p:nvPr>
        </p:nvSpPr>
        <p:spPr>
          <a:xfrm>
            <a:off x="7810654" y="1529329"/>
            <a:ext cx="3644722" cy="4650686"/>
          </a:xfrm>
        </p:spPr>
        <p:txBody>
          <a:bodyPr/>
          <a:lstStyle/>
          <a:p>
            <a:r>
              <a:rPr lang="en-US" sz="1800" dirty="0"/>
              <a:t>H</a:t>
            </a:r>
            <a:r>
              <a:rPr lang="el-GR" sz="1800" dirty="0"/>
              <a:t>α</a:t>
            </a:r>
            <a:r>
              <a:rPr lang="en-US" sz="1800" dirty="0"/>
              <a:t>T is the common cause of elevated BST level in Western populations and the first common heritable genetic modifier of anaphylaxis to be described</a:t>
            </a:r>
          </a:p>
          <a:p>
            <a:r>
              <a:rPr lang="en-US" sz="1800" dirty="0"/>
              <a:t>Having concomitant clonal mast cell disease and H</a:t>
            </a:r>
            <a:r>
              <a:rPr lang="el-GR" sz="1800" dirty="0"/>
              <a:t>α</a:t>
            </a:r>
            <a:r>
              <a:rPr lang="en-US" sz="1800" dirty="0"/>
              <a:t>T is associated with greater likelihood of severe anaphylaxis</a:t>
            </a:r>
          </a:p>
          <a:p>
            <a:r>
              <a:rPr lang="en-US" sz="1800" dirty="0"/>
              <a:t>α/</a:t>
            </a:r>
            <a:r>
              <a:rPr lang="el-GR" sz="1800" dirty="0"/>
              <a:t>β</a:t>
            </a:r>
            <a:r>
              <a:rPr lang="en-US" sz="1800" dirty="0"/>
              <a:t>-tryptase heterotetramers have unique activities that may potentiate immediate hypersensitivity reaction severity</a:t>
            </a:r>
          </a:p>
        </p:txBody>
      </p:sp>
      <p:grpSp>
        <p:nvGrpSpPr>
          <p:cNvPr id="91383" name="Group 91382">
            <a:extLst>
              <a:ext uri="{FF2B5EF4-FFF2-40B4-BE49-F238E27FC236}">
                <a16:creationId xmlns:a16="http://schemas.microsoft.com/office/drawing/2014/main" id="{3271D760-B772-97F6-F033-BA96940F25CD}"/>
              </a:ext>
            </a:extLst>
          </p:cNvPr>
          <p:cNvGrpSpPr/>
          <p:nvPr/>
        </p:nvGrpSpPr>
        <p:grpSpPr>
          <a:xfrm>
            <a:off x="449736" y="1610585"/>
            <a:ext cx="6850192" cy="4942615"/>
            <a:chOff x="679476" y="1653768"/>
            <a:chExt cx="6850192" cy="4942615"/>
          </a:xfrm>
        </p:grpSpPr>
        <p:sp>
          <p:nvSpPr>
            <p:cNvPr id="91382" name="Freeform: Shape 91381">
              <a:extLst>
                <a:ext uri="{FF2B5EF4-FFF2-40B4-BE49-F238E27FC236}">
                  <a16:creationId xmlns:a16="http://schemas.microsoft.com/office/drawing/2014/main" id="{E048BF6B-DE60-9169-4B75-33DA14CAE07F}"/>
                </a:ext>
              </a:extLst>
            </p:cNvPr>
            <p:cNvSpPr/>
            <p:nvPr/>
          </p:nvSpPr>
          <p:spPr bwMode="auto">
            <a:xfrm>
              <a:off x="2724661" y="4186815"/>
              <a:ext cx="1321234" cy="1210948"/>
            </a:xfrm>
            <a:custGeom>
              <a:avLst/>
              <a:gdLst>
                <a:gd name="connsiteX0" fmla="*/ 0 w 1312069"/>
                <a:gd name="connsiteY0" fmla="*/ 211931 h 1173956"/>
                <a:gd name="connsiteX1" fmla="*/ 745332 w 1312069"/>
                <a:gd name="connsiteY1" fmla="*/ 1173956 h 1173956"/>
                <a:gd name="connsiteX2" fmla="*/ 1312069 w 1312069"/>
                <a:gd name="connsiteY2" fmla="*/ 935831 h 1173956"/>
                <a:gd name="connsiteX3" fmla="*/ 1176338 w 1312069"/>
                <a:gd name="connsiteY3" fmla="*/ 490537 h 1173956"/>
                <a:gd name="connsiteX4" fmla="*/ 345282 w 1312069"/>
                <a:gd name="connsiteY4" fmla="*/ 0 h 1173956"/>
                <a:gd name="connsiteX5" fmla="*/ 0 w 1312069"/>
                <a:gd name="connsiteY5" fmla="*/ 211931 h 1173956"/>
                <a:gd name="connsiteX0" fmla="*/ 0 w 1312069"/>
                <a:gd name="connsiteY0" fmla="*/ 211931 h 1173956"/>
                <a:gd name="connsiteX1" fmla="*/ 745332 w 1312069"/>
                <a:gd name="connsiteY1" fmla="*/ 1173956 h 1173956"/>
                <a:gd name="connsiteX2" fmla="*/ 1312069 w 1312069"/>
                <a:gd name="connsiteY2" fmla="*/ 935831 h 1173956"/>
                <a:gd name="connsiteX3" fmla="*/ 1176338 w 1312069"/>
                <a:gd name="connsiteY3" fmla="*/ 490537 h 1173956"/>
                <a:gd name="connsiteX4" fmla="*/ 345282 w 1312069"/>
                <a:gd name="connsiteY4" fmla="*/ 0 h 1173956"/>
                <a:gd name="connsiteX5" fmla="*/ 0 w 1312069"/>
                <a:gd name="connsiteY5" fmla="*/ 211931 h 1173956"/>
                <a:gd name="connsiteX0" fmla="*/ 0 w 1312069"/>
                <a:gd name="connsiteY0" fmla="*/ 211931 h 1173956"/>
                <a:gd name="connsiteX1" fmla="*/ 745332 w 1312069"/>
                <a:gd name="connsiteY1" fmla="*/ 1173956 h 1173956"/>
                <a:gd name="connsiteX2" fmla="*/ 1312069 w 1312069"/>
                <a:gd name="connsiteY2" fmla="*/ 935831 h 1173956"/>
                <a:gd name="connsiteX3" fmla="*/ 1176338 w 1312069"/>
                <a:gd name="connsiteY3" fmla="*/ 490537 h 1173956"/>
                <a:gd name="connsiteX4" fmla="*/ 345282 w 1312069"/>
                <a:gd name="connsiteY4" fmla="*/ 0 h 1173956"/>
                <a:gd name="connsiteX5" fmla="*/ 0 w 1312069"/>
                <a:gd name="connsiteY5" fmla="*/ 211931 h 1173956"/>
                <a:gd name="connsiteX0" fmla="*/ 0 w 1312069"/>
                <a:gd name="connsiteY0" fmla="*/ 218519 h 1180544"/>
                <a:gd name="connsiteX1" fmla="*/ 745332 w 1312069"/>
                <a:gd name="connsiteY1" fmla="*/ 1180544 h 1180544"/>
                <a:gd name="connsiteX2" fmla="*/ 1312069 w 1312069"/>
                <a:gd name="connsiteY2" fmla="*/ 942419 h 1180544"/>
                <a:gd name="connsiteX3" fmla="*/ 1176338 w 1312069"/>
                <a:gd name="connsiteY3" fmla="*/ 497125 h 1180544"/>
                <a:gd name="connsiteX4" fmla="*/ 345282 w 1312069"/>
                <a:gd name="connsiteY4" fmla="*/ 6588 h 1180544"/>
                <a:gd name="connsiteX5" fmla="*/ 0 w 1312069"/>
                <a:gd name="connsiteY5" fmla="*/ 218519 h 1180544"/>
                <a:gd name="connsiteX0" fmla="*/ 0 w 1312069"/>
                <a:gd name="connsiteY0" fmla="*/ 220896 h 1182921"/>
                <a:gd name="connsiteX1" fmla="*/ 745332 w 1312069"/>
                <a:gd name="connsiteY1" fmla="*/ 1182921 h 1182921"/>
                <a:gd name="connsiteX2" fmla="*/ 1312069 w 1312069"/>
                <a:gd name="connsiteY2" fmla="*/ 944796 h 1182921"/>
                <a:gd name="connsiteX3" fmla="*/ 1176338 w 1312069"/>
                <a:gd name="connsiteY3" fmla="*/ 499502 h 1182921"/>
                <a:gd name="connsiteX4" fmla="*/ 345282 w 1312069"/>
                <a:gd name="connsiteY4" fmla="*/ 8965 h 1182921"/>
                <a:gd name="connsiteX5" fmla="*/ 0 w 1312069"/>
                <a:gd name="connsiteY5" fmla="*/ 220896 h 1182921"/>
                <a:gd name="connsiteX0" fmla="*/ 0 w 1312069"/>
                <a:gd name="connsiteY0" fmla="*/ 220896 h 1182921"/>
                <a:gd name="connsiteX1" fmla="*/ 745332 w 1312069"/>
                <a:gd name="connsiteY1" fmla="*/ 1182921 h 1182921"/>
                <a:gd name="connsiteX2" fmla="*/ 1312069 w 1312069"/>
                <a:gd name="connsiteY2" fmla="*/ 944796 h 1182921"/>
                <a:gd name="connsiteX3" fmla="*/ 1176338 w 1312069"/>
                <a:gd name="connsiteY3" fmla="*/ 499502 h 1182921"/>
                <a:gd name="connsiteX4" fmla="*/ 345282 w 1312069"/>
                <a:gd name="connsiteY4" fmla="*/ 8965 h 1182921"/>
                <a:gd name="connsiteX5" fmla="*/ 0 w 1312069"/>
                <a:gd name="connsiteY5" fmla="*/ 220896 h 1182921"/>
                <a:gd name="connsiteX0" fmla="*/ 0 w 1312069"/>
                <a:gd name="connsiteY0" fmla="*/ 220896 h 1182921"/>
                <a:gd name="connsiteX1" fmla="*/ 745332 w 1312069"/>
                <a:gd name="connsiteY1" fmla="*/ 1182921 h 1182921"/>
                <a:gd name="connsiteX2" fmla="*/ 1312069 w 1312069"/>
                <a:gd name="connsiteY2" fmla="*/ 944796 h 1182921"/>
                <a:gd name="connsiteX3" fmla="*/ 1176338 w 1312069"/>
                <a:gd name="connsiteY3" fmla="*/ 499502 h 1182921"/>
                <a:gd name="connsiteX4" fmla="*/ 345282 w 1312069"/>
                <a:gd name="connsiteY4" fmla="*/ 8965 h 1182921"/>
                <a:gd name="connsiteX5" fmla="*/ 0 w 1312069"/>
                <a:gd name="connsiteY5" fmla="*/ 220896 h 1182921"/>
                <a:gd name="connsiteX0" fmla="*/ 0 w 1315295"/>
                <a:gd name="connsiteY0" fmla="*/ 220896 h 1182921"/>
                <a:gd name="connsiteX1" fmla="*/ 745332 w 1315295"/>
                <a:gd name="connsiteY1" fmla="*/ 1182921 h 1182921"/>
                <a:gd name="connsiteX2" fmla="*/ 1312069 w 1315295"/>
                <a:gd name="connsiteY2" fmla="*/ 944796 h 1182921"/>
                <a:gd name="connsiteX3" fmla="*/ 1176338 w 1315295"/>
                <a:gd name="connsiteY3" fmla="*/ 499502 h 1182921"/>
                <a:gd name="connsiteX4" fmla="*/ 345282 w 1315295"/>
                <a:gd name="connsiteY4" fmla="*/ 8965 h 1182921"/>
                <a:gd name="connsiteX5" fmla="*/ 0 w 1315295"/>
                <a:gd name="connsiteY5" fmla="*/ 220896 h 1182921"/>
                <a:gd name="connsiteX0" fmla="*/ 0 w 1316123"/>
                <a:gd name="connsiteY0" fmla="*/ 220896 h 1182921"/>
                <a:gd name="connsiteX1" fmla="*/ 745332 w 1316123"/>
                <a:gd name="connsiteY1" fmla="*/ 1182921 h 1182921"/>
                <a:gd name="connsiteX2" fmla="*/ 1312069 w 1316123"/>
                <a:gd name="connsiteY2" fmla="*/ 944796 h 1182921"/>
                <a:gd name="connsiteX3" fmla="*/ 1176338 w 1316123"/>
                <a:gd name="connsiteY3" fmla="*/ 499502 h 1182921"/>
                <a:gd name="connsiteX4" fmla="*/ 345282 w 1316123"/>
                <a:gd name="connsiteY4" fmla="*/ 8965 h 1182921"/>
                <a:gd name="connsiteX5" fmla="*/ 0 w 1316123"/>
                <a:gd name="connsiteY5" fmla="*/ 220896 h 1182921"/>
                <a:gd name="connsiteX0" fmla="*/ 0 w 1316786"/>
                <a:gd name="connsiteY0" fmla="*/ 220896 h 1182921"/>
                <a:gd name="connsiteX1" fmla="*/ 745332 w 1316786"/>
                <a:gd name="connsiteY1" fmla="*/ 1182921 h 1182921"/>
                <a:gd name="connsiteX2" fmla="*/ 1312069 w 1316786"/>
                <a:gd name="connsiteY2" fmla="*/ 944796 h 1182921"/>
                <a:gd name="connsiteX3" fmla="*/ 1176338 w 1316786"/>
                <a:gd name="connsiteY3" fmla="*/ 499502 h 1182921"/>
                <a:gd name="connsiteX4" fmla="*/ 345282 w 1316786"/>
                <a:gd name="connsiteY4" fmla="*/ 8965 h 1182921"/>
                <a:gd name="connsiteX5" fmla="*/ 0 w 1316786"/>
                <a:gd name="connsiteY5" fmla="*/ 220896 h 1182921"/>
                <a:gd name="connsiteX0" fmla="*/ 0 w 1316786"/>
                <a:gd name="connsiteY0" fmla="*/ 220896 h 1182921"/>
                <a:gd name="connsiteX1" fmla="*/ 745332 w 1316786"/>
                <a:gd name="connsiteY1" fmla="*/ 1182921 h 1182921"/>
                <a:gd name="connsiteX2" fmla="*/ 1312069 w 1316786"/>
                <a:gd name="connsiteY2" fmla="*/ 944796 h 1182921"/>
                <a:gd name="connsiteX3" fmla="*/ 1176338 w 1316786"/>
                <a:gd name="connsiteY3" fmla="*/ 499502 h 1182921"/>
                <a:gd name="connsiteX4" fmla="*/ 345282 w 1316786"/>
                <a:gd name="connsiteY4" fmla="*/ 8965 h 1182921"/>
                <a:gd name="connsiteX5" fmla="*/ 0 w 1316786"/>
                <a:gd name="connsiteY5" fmla="*/ 220896 h 1182921"/>
                <a:gd name="connsiteX0" fmla="*/ 0 w 1316786"/>
                <a:gd name="connsiteY0" fmla="*/ 220896 h 1210948"/>
                <a:gd name="connsiteX1" fmla="*/ 745332 w 1316786"/>
                <a:gd name="connsiteY1" fmla="*/ 1182921 h 1210948"/>
                <a:gd name="connsiteX2" fmla="*/ 1312069 w 1316786"/>
                <a:gd name="connsiteY2" fmla="*/ 944796 h 1210948"/>
                <a:gd name="connsiteX3" fmla="*/ 1176338 w 1316786"/>
                <a:gd name="connsiteY3" fmla="*/ 499502 h 1210948"/>
                <a:gd name="connsiteX4" fmla="*/ 345282 w 1316786"/>
                <a:gd name="connsiteY4" fmla="*/ 8965 h 1210948"/>
                <a:gd name="connsiteX5" fmla="*/ 0 w 1316786"/>
                <a:gd name="connsiteY5" fmla="*/ 220896 h 1210948"/>
                <a:gd name="connsiteX0" fmla="*/ 0 w 1321234"/>
                <a:gd name="connsiteY0" fmla="*/ 220896 h 1210948"/>
                <a:gd name="connsiteX1" fmla="*/ 745332 w 1321234"/>
                <a:gd name="connsiteY1" fmla="*/ 1182921 h 1210948"/>
                <a:gd name="connsiteX2" fmla="*/ 1312069 w 1321234"/>
                <a:gd name="connsiteY2" fmla="*/ 944796 h 1210948"/>
                <a:gd name="connsiteX3" fmla="*/ 1176338 w 1321234"/>
                <a:gd name="connsiteY3" fmla="*/ 499502 h 1210948"/>
                <a:gd name="connsiteX4" fmla="*/ 345282 w 1321234"/>
                <a:gd name="connsiteY4" fmla="*/ 8965 h 1210948"/>
                <a:gd name="connsiteX5" fmla="*/ 0 w 1321234"/>
                <a:gd name="connsiteY5" fmla="*/ 220896 h 1210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21234" h="1210948">
                  <a:moveTo>
                    <a:pt x="0" y="220896"/>
                  </a:moveTo>
                  <a:cubicBezTo>
                    <a:pt x="162719" y="570146"/>
                    <a:pt x="368301" y="924159"/>
                    <a:pt x="745332" y="1182921"/>
                  </a:cubicBezTo>
                  <a:cubicBezTo>
                    <a:pt x="955675" y="1239277"/>
                    <a:pt x="1204119" y="1233721"/>
                    <a:pt x="1312069" y="944796"/>
                  </a:cubicBezTo>
                  <a:cubicBezTo>
                    <a:pt x="1352551" y="658253"/>
                    <a:pt x="1250157" y="571733"/>
                    <a:pt x="1176338" y="499502"/>
                  </a:cubicBezTo>
                  <a:cubicBezTo>
                    <a:pt x="927894" y="226453"/>
                    <a:pt x="643732" y="105802"/>
                    <a:pt x="345282" y="8965"/>
                  </a:cubicBezTo>
                  <a:cubicBezTo>
                    <a:pt x="37307" y="-34691"/>
                    <a:pt x="12700" y="88340"/>
                    <a:pt x="0" y="220896"/>
                  </a:cubicBezTo>
                  <a:close/>
                </a:path>
              </a:pathLst>
            </a:custGeom>
            <a:pattFill prst="lgConfetti">
              <a:fgClr>
                <a:schemeClr val="accent5"/>
              </a:fgClr>
              <a:bgClr>
                <a:schemeClr val="accent5">
                  <a:lumMod val="75000"/>
                </a:schemeClr>
              </a:bgClr>
            </a:pattFill>
            <a:ln w="0">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324" name="Freeform: Shape 91323">
              <a:extLst>
                <a:ext uri="{FF2B5EF4-FFF2-40B4-BE49-F238E27FC236}">
                  <a16:creationId xmlns:a16="http://schemas.microsoft.com/office/drawing/2014/main" id="{A07A9CC9-242B-D10B-D741-C393201D42CE}"/>
                </a:ext>
              </a:extLst>
            </p:cNvPr>
            <p:cNvSpPr/>
            <p:nvPr/>
          </p:nvSpPr>
          <p:spPr bwMode="auto">
            <a:xfrm rot="3421041">
              <a:off x="1669261" y="4828260"/>
              <a:ext cx="1131878" cy="1015220"/>
            </a:xfrm>
            <a:custGeom>
              <a:avLst/>
              <a:gdLst>
                <a:gd name="connsiteX0" fmla="*/ 96654 w 1131878"/>
                <a:gd name="connsiteY0" fmla="*/ 185209 h 1015220"/>
                <a:gd name="connsiteX1" fmla="*/ 249518 w 1131878"/>
                <a:gd name="connsiteY1" fmla="*/ 41416 h 1015220"/>
                <a:gd name="connsiteX2" fmla="*/ 277787 w 1131878"/>
                <a:gd name="connsiteY2" fmla="*/ 26982 h 1015220"/>
                <a:gd name="connsiteX3" fmla="*/ 348770 w 1131878"/>
                <a:gd name="connsiteY3" fmla="*/ 14975 h 1015220"/>
                <a:gd name="connsiteX4" fmla="*/ 850551 w 1131878"/>
                <a:gd name="connsiteY4" fmla="*/ 25214 h 1015220"/>
                <a:gd name="connsiteX5" fmla="*/ 850698 w 1131878"/>
                <a:gd name="connsiteY5" fmla="*/ 25249 h 1015220"/>
                <a:gd name="connsiteX6" fmla="*/ 882361 w 1131878"/>
                <a:gd name="connsiteY6" fmla="*/ 41415 h 1015220"/>
                <a:gd name="connsiteX7" fmla="*/ 1131878 w 1131878"/>
                <a:gd name="connsiteY7" fmla="*/ 482859 h 1015220"/>
                <a:gd name="connsiteX8" fmla="*/ 565940 w 1131878"/>
                <a:gd name="connsiteY8" fmla="*/ 1015220 h 1015220"/>
                <a:gd name="connsiteX9" fmla="*/ 0 w 1131878"/>
                <a:gd name="connsiteY9" fmla="*/ 482858 h 1015220"/>
                <a:gd name="connsiteX10" fmla="*/ 96654 w 1131878"/>
                <a:gd name="connsiteY10" fmla="*/ 185209 h 1015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1878" h="1015220">
                  <a:moveTo>
                    <a:pt x="96654" y="185209"/>
                  </a:moveTo>
                  <a:cubicBezTo>
                    <a:pt x="137335" y="128566"/>
                    <a:pt x="189301" y="79683"/>
                    <a:pt x="249518" y="41416"/>
                  </a:cubicBezTo>
                  <a:lnTo>
                    <a:pt x="277787" y="26982"/>
                  </a:lnTo>
                  <a:lnTo>
                    <a:pt x="348770" y="14975"/>
                  </a:lnTo>
                  <a:cubicBezTo>
                    <a:pt x="524190" y="-8139"/>
                    <a:pt x="694218" y="-4318"/>
                    <a:pt x="850551" y="25214"/>
                  </a:cubicBezTo>
                  <a:lnTo>
                    <a:pt x="850698" y="25249"/>
                  </a:lnTo>
                  <a:lnTo>
                    <a:pt x="882361" y="41415"/>
                  </a:lnTo>
                  <a:cubicBezTo>
                    <a:pt x="1032902" y="137085"/>
                    <a:pt x="1131878" y="299099"/>
                    <a:pt x="1131878" y="482859"/>
                  </a:cubicBezTo>
                  <a:cubicBezTo>
                    <a:pt x="1131878" y="776873"/>
                    <a:pt x="878499" y="1015220"/>
                    <a:pt x="565940" y="1015220"/>
                  </a:cubicBezTo>
                  <a:cubicBezTo>
                    <a:pt x="253380" y="1015220"/>
                    <a:pt x="1" y="776873"/>
                    <a:pt x="0" y="482858"/>
                  </a:cubicBezTo>
                  <a:cubicBezTo>
                    <a:pt x="0" y="372602"/>
                    <a:pt x="35632" y="270175"/>
                    <a:pt x="96654" y="185209"/>
                  </a:cubicBezTo>
                  <a:close/>
                </a:path>
              </a:pathLst>
            </a:custGeom>
            <a:solidFill>
              <a:schemeClr val="accent2">
                <a:lumMod val="20000"/>
                <a:lumOff val="80000"/>
              </a:schemeClr>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323" name="Freeform: Shape 91322">
              <a:extLst>
                <a:ext uri="{FF2B5EF4-FFF2-40B4-BE49-F238E27FC236}">
                  <a16:creationId xmlns:a16="http://schemas.microsoft.com/office/drawing/2014/main" id="{49CAA818-1386-37E7-2890-3B366C3A6A9C}"/>
                </a:ext>
              </a:extLst>
            </p:cNvPr>
            <p:cNvSpPr/>
            <p:nvPr/>
          </p:nvSpPr>
          <p:spPr bwMode="auto">
            <a:xfrm rot="3421041">
              <a:off x="325923" y="4349083"/>
              <a:ext cx="2734264" cy="1760335"/>
            </a:xfrm>
            <a:custGeom>
              <a:avLst/>
              <a:gdLst>
                <a:gd name="connsiteX0" fmla="*/ 124384 w 2734264"/>
                <a:gd name="connsiteY0" fmla="*/ 885190 h 1760335"/>
                <a:gd name="connsiteX1" fmla="*/ 870131 w 2734264"/>
                <a:gd name="connsiteY1" fmla="*/ 205051 h 1760335"/>
                <a:gd name="connsiteX2" fmla="*/ 1404570 w 2734264"/>
                <a:gd name="connsiteY2" fmla="*/ 12130 h 1760335"/>
                <a:gd name="connsiteX3" fmla="*/ 1466033 w 2734264"/>
                <a:gd name="connsiteY3" fmla="*/ 1733 h 1760335"/>
                <a:gd name="connsiteX4" fmla="*/ 1437764 w 2734264"/>
                <a:gd name="connsiteY4" fmla="*/ 16167 h 1760335"/>
                <a:gd name="connsiteX5" fmla="*/ 1188246 w 2734264"/>
                <a:gd name="connsiteY5" fmla="*/ 457609 h 1760335"/>
                <a:gd name="connsiteX6" fmla="*/ 1754186 w 2734264"/>
                <a:gd name="connsiteY6" fmla="*/ 989971 h 1760335"/>
                <a:gd name="connsiteX7" fmla="*/ 2320124 w 2734264"/>
                <a:gd name="connsiteY7" fmla="*/ 457610 h 1760335"/>
                <a:gd name="connsiteX8" fmla="*/ 2070607 w 2734264"/>
                <a:gd name="connsiteY8" fmla="*/ 16166 h 1760335"/>
                <a:gd name="connsiteX9" fmla="*/ 2038944 w 2734264"/>
                <a:gd name="connsiteY9" fmla="*/ 0 h 1760335"/>
                <a:gd name="connsiteX10" fmla="*/ 2153350 w 2734264"/>
                <a:gd name="connsiteY10" fmla="*/ 26915 h 1760335"/>
                <a:gd name="connsiteX11" fmla="*/ 2689232 w 2734264"/>
                <a:gd name="connsiteY11" fmla="*/ 384657 h 1760335"/>
                <a:gd name="connsiteX12" fmla="*/ 2734264 w 2734264"/>
                <a:gd name="connsiteY12" fmla="*/ 457676 h 1760335"/>
                <a:gd name="connsiteX13" fmla="*/ 2083760 w 2734264"/>
                <a:gd name="connsiteY13" fmla="*/ 1460028 h 1760335"/>
                <a:gd name="connsiteX14" fmla="*/ 2057092 w 2734264"/>
                <a:gd name="connsiteY14" fmla="*/ 1423435 h 1760335"/>
                <a:gd name="connsiteX15" fmla="*/ 1402397 w 2734264"/>
                <a:gd name="connsiteY15" fmla="*/ 1267316 h 1760335"/>
                <a:gd name="connsiteX16" fmla="*/ 932194 w 2734264"/>
                <a:gd name="connsiteY16" fmla="*/ 1748884 h 1760335"/>
                <a:gd name="connsiteX17" fmla="*/ 931431 w 2734264"/>
                <a:gd name="connsiteY17" fmla="*/ 1760335 h 1760335"/>
                <a:gd name="connsiteX18" fmla="*/ 20840 w 2734264"/>
                <a:gd name="connsiteY18" fmla="*/ 1169382 h 1760335"/>
                <a:gd name="connsiteX19" fmla="*/ 0 w 2734264"/>
                <a:gd name="connsiteY19" fmla="*/ 1148976 h 1760335"/>
                <a:gd name="connsiteX20" fmla="*/ 10660 w 2734264"/>
                <a:gd name="connsiteY20" fmla="*/ 1116224 h 1760335"/>
                <a:gd name="connsiteX21" fmla="*/ 124384 w 2734264"/>
                <a:gd name="connsiteY21" fmla="*/ 885190 h 1760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734264" h="1760335">
                  <a:moveTo>
                    <a:pt x="124384" y="885190"/>
                  </a:moveTo>
                  <a:cubicBezTo>
                    <a:pt x="285115" y="620503"/>
                    <a:pt x="541733" y="377465"/>
                    <a:pt x="870131" y="205051"/>
                  </a:cubicBezTo>
                  <a:cubicBezTo>
                    <a:pt x="1046058" y="112686"/>
                    <a:pt x="1226972" y="48788"/>
                    <a:pt x="1404570" y="12130"/>
                  </a:cubicBezTo>
                  <a:lnTo>
                    <a:pt x="1466033" y="1733"/>
                  </a:lnTo>
                  <a:lnTo>
                    <a:pt x="1437764" y="16167"/>
                  </a:lnTo>
                  <a:cubicBezTo>
                    <a:pt x="1287223" y="111836"/>
                    <a:pt x="1188246" y="273850"/>
                    <a:pt x="1188246" y="457609"/>
                  </a:cubicBezTo>
                  <a:cubicBezTo>
                    <a:pt x="1188247" y="751624"/>
                    <a:pt x="1441626" y="989971"/>
                    <a:pt x="1754186" y="989971"/>
                  </a:cubicBezTo>
                  <a:cubicBezTo>
                    <a:pt x="2066745" y="989971"/>
                    <a:pt x="2320124" y="751624"/>
                    <a:pt x="2320124" y="457610"/>
                  </a:cubicBezTo>
                  <a:cubicBezTo>
                    <a:pt x="2320124" y="273850"/>
                    <a:pt x="2221148" y="111836"/>
                    <a:pt x="2070607" y="16166"/>
                  </a:cubicBezTo>
                  <a:lnTo>
                    <a:pt x="2038944" y="0"/>
                  </a:lnTo>
                  <a:lnTo>
                    <a:pt x="2153350" y="26915"/>
                  </a:lnTo>
                  <a:cubicBezTo>
                    <a:pt x="2376801" y="90381"/>
                    <a:pt x="2564768" y="211006"/>
                    <a:pt x="2689232" y="384657"/>
                  </a:cubicBezTo>
                  <a:lnTo>
                    <a:pt x="2734264" y="457676"/>
                  </a:lnTo>
                  <a:lnTo>
                    <a:pt x="2083760" y="1460028"/>
                  </a:lnTo>
                  <a:lnTo>
                    <a:pt x="2057092" y="1423435"/>
                  </a:lnTo>
                  <a:cubicBezTo>
                    <a:pt x="1910216" y="1262874"/>
                    <a:pt x="1655240" y="1194164"/>
                    <a:pt x="1402397" y="1267316"/>
                  </a:cubicBezTo>
                  <a:cubicBezTo>
                    <a:pt x="1149554" y="1340467"/>
                    <a:pt x="970652" y="1534703"/>
                    <a:pt x="932194" y="1748884"/>
                  </a:cubicBezTo>
                  <a:lnTo>
                    <a:pt x="931431" y="1760335"/>
                  </a:lnTo>
                  <a:lnTo>
                    <a:pt x="20840" y="1169382"/>
                  </a:lnTo>
                  <a:lnTo>
                    <a:pt x="0" y="1148976"/>
                  </a:lnTo>
                  <a:lnTo>
                    <a:pt x="10660" y="1116224"/>
                  </a:lnTo>
                  <a:cubicBezTo>
                    <a:pt x="40366" y="1038207"/>
                    <a:pt x="78461" y="960815"/>
                    <a:pt x="124384" y="885190"/>
                  </a:cubicBezTo>
                  <a:close/>
                </a:path>
              </a:pathLst>
            </a:custGeom>
            <a:solidFill>
              <a:schemeClr val="accent2"/>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8" name="Group 37">
              <a:extLst>
                <a:ext uri="{FF2B5EF4-FFF2-40B4-BE49-F238E27FC236}">
                  <a16:creationId xmlns:a16="http://schemas.microsoft.com/office/drawing/2014/main" id="{1DB5A99F-C09A-E077-8AAB-0ECBDE4AE4FB}"/>
                </a:ext>
              </a:extLst>
            </p:cNvPr>
            <p:cNvGrpSpPr/>
            <p:nvPr/>
          </p:nvGrpSpPr>
          <p:grpSpPr>
            <a:xfrm>
              <a:off x="2596527" y="2495506"/>
              <a:ext cx="1755775" cy="78300"/>
              <a:chOff x="2596527" y="2495506"/>
              <a:chExt cx="1755775" cy="78300"/>
            </a:xfrm>
          </p:grpSpPr>
          <p:cxnSp>
            <p:nvCxnSpPr>
              <p:cNvPr id="32" name="Straight Connector 31">
                <a:extLst>
                  <a:ext uri="{FF2B5EF4-FFF2-40B4-BE49-F238E27FC236}">
                    <a16:creationId xmlns:a16="http://schemas.microsoft.com/office/drawing/2014/main" id="{480B9048-C7FF-DDA3-5286-C4D0145EE980}"/>
                  </a:ext>
                </a:extLst>
              </p:cNvPr>
              <p:cNvCxnSpPr/>
              <p:nvPr/>
            </p:nvCxnSpPr>
            <p:spPr bwMode="auto">
              <a:xfrm>
                <a:off x="4352302" y="2495506"/>
                <a:ext cx="0" cy="78300"/>
              </a:xfrm>
              <a:prstGeom prst="line">
                <a:avLst/>
              </a:prstGeom>
              <a:noFill/>
              <a:ln w="28575" cap="flat" cmpd="sng" algn="ctr">
                <a:solidFill>
                  <a:schemeClr val="accent3"/>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CEF46F11-85C8-5AEC-384F-F88CA231DACC}"/>
                  </a:ext>
                </a:extLst>
              </p:cNvPr>
              <p:cNvCxnSpPr/>
              <p:nvPr/>
            </p:nvCxnSpPr>
            <p:spPr bwMode="auto">
              <a:xfrm>
                <a:off x="2596527" y="2495506"/>
                <a:ext cx="0" cy="78300"/>
              </a:xfrm>
              <a:prstGeom prst="line">
                <a:avLst/>
              </a:prstGeom>
              <a:noFill/>
              <a:ln w="28575" cap="flat" cmpd="sng" algn="ctr">
                <a:solidFill>
                  <a:schemeClr val="accent3"/>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A51622E-F580-85BD-947F-ABBB5645F8A6}"/>
                  </a:ext>
                </a:extLst>
              </p:cNvPr>
              <p:cNvCxnSpPr>
                <a:cxnSpLocks/>
              </p:cNvCxnSpPr>
              <p:nvPr/>
            </p:nvCxnSpPr>
            <p:spPr bwMode="auto">
              <a:xfrm flipH="1">
                <a:off x="2600977" y="2535582"/>
                <a:ext cx="1751325" cy="0"/>
              </a:xfrm>
              <a:prstGeom prst="line">
                <a:avLst/>
              </a:prstGeom>
              <a:noFill/>
              <a:ln w="28575" cap="flat" cmpd="sng" algn="ctr">
                <a:solidFill>
                  <a:schemeClr val="accent3"/>
                </a:solidFill>
                <a:prstDash val="solid"/>
                <a:round/>
                <a:headEnd type="none" w="med" len="med"/>
                <a:tailEnd type="none" w="med" len="med"/>
              </a:ln>
              <a:effectLst/>
            </p:spPr>
          </p:cxnSp>
        </p:grpSp>
        <p:sp>
          <p:nvSpPr>
            <p:cNvPr id="9" name="TextBox 8">
              <a:extLst>
                <a:ext uri="{FF2B5EF4-FFF2-40B4-BE49-F238E27FC236}">
                  <a16:creationId xmlns:a16="http://schemas.microsoft.com/office/drawing/2014/main" id="{14A7E035-22D1-EEAF-03A7-B44425ECF91F}"/>
                </a:ext>
              </a:extLst>
            </p:cNvPr>
            <p:cNvSpPr txBox="1"/>
            <p:nvPr/>
          </p:nvSpPr>
          <p:spPr bwMode="auto">
            <a:xfrm>
              <a:off x="2241083" y="1653768"/>
              <a:ext cx="20917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Hereditary Alpha Tryptasemia</a:t>
              </a:r>
              <a:endPar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10" name="TextBox 9">
              <a:extLst>
                <a:ext uri="{FF2B5EF4-FFF2-40B4-BE49-F238E27FC236}">
                  <a16:creationId xmlns:a16="http://schemas.microsoft.com/office/drawing/2014/main" id="{B304D3DC-16FD-7198-B3A8-162FCADC611D}"/>
                </a:ext>
              </a:extLst>
            </p:cNvPr>
            <p:cNvSpPr txBox="1"/>
            <p:nvPr/>
          </p:nvSpPr>
          <p:spPr bwMode="auto">
            <a:xfrm>
              <a:off x="4755683" y="1653768"/>
              <a:ext cx="14196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General Population</a:t>
              </a:r>
              <a:endPar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11" name="TextBox 10">
              <a:extLst>
                <a:ext uri="{FF2B5EF4-FFF2-40B4-BE49-F238E27FC236}">
                  <a16:creationId xmlns:a16="http://schemas.microsoft.com/office/drawing/2014/main" id="{5BAEACE2-DDAA-B289-024C-970076285C94}"/>
                </a:ext>
              </a:extLst>
            </p:cNvPr>
            <p:cNvSpPr txBox="1"/>
            <p:nvPr/>
          </p:nvSpPr>
          <p:spPr bwMode="auto">
            <a:xfrm>
              <a:off x="2338581" y="2789223"/>
              <a:ext cx="10466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Grade IV HVA</a:t>
              </a:r>
              <a:endPar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12" name="TextBox 11">
              <a:extLst>
                <a:ext uri="{FF2B5EF4-FFF2-40B4-BE49-F238E27FC236}">
                  <a16:creationId xmlns:a16="http://schemas.microsoft.com/office/drawing/2014/main" id="{8E48D21F-7DE0-E312-F024-902904905B58}"/>
                </a:ext>
              </a:extLst>
            </p:cNvPr>
            <p:cNvSpPr txBox="1"/>
            <p:nvPr/>
          </p:nvSpPr>
          <p:spPr bwMode="auto">
            <a:xfrm>
              <a:off x="3477844" y="2789223"/>
              <a:ext cx="16119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Systemic Mastocytosis</a:t>
              </a:r>
              <a:endPar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13" name="TextBox 12">
              <a:extLst>
                <a:ext uri="{FF2B5EF4-FFF2-40B4-BE49-F238E27FC236}">
                  <a16:creationId xmlns:a16="http://schemas.microsoft.com/office/drawing/2014/main" id="{9EC6A50B-EB9F-1431-7C8E-C687378208AE}"/>
                </a:ext>
              </a:extLst>
            </p:cNvPr>
            <p:cNvSpPr txBox="1"/>
            <p:nvPr/>
          </p:nvSpPr>
          <p:spPr bwMode="auto">
            <a:xfrm>
              <a:off x="4945658" y="2789223"/>
              <a:ext cx="16330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Idiopathic Anaphylaxis</a:t>
              </a:r>
              <a:endPar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14" name="TextBox 13">
              <a:extLst>
                <a:ext uri="{FF2B5EF4-FFF2-40B4-BE49-F238E27FC236}">
                  <a16:creationId xmlns:a16="http://schemas.microsoft.com/office/drawing/2014/main" id="{990E30D0-C3E6-D92D-8C32-452766B4B9D0}"/>
                </a:ext>
              </a:extLst>
            </p:cNvPr>
            <p:cNvSpPr txBox="1"/>
            <p:nvPr/>
          </p:nvSpPr>
          <p:spPr bwMode="auto">
            <a:xfrm>
              <a:off x="5893861" y="2681501"/>
              <a:ext cx="40427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1"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H</a:t>
              </a:r>
              <a:r>
                <a:rPr kumimoji="0" lang="el-GR" sz="1000" b="1" i="0" u="none" strike="noStrike" kern="1200" cap="none" spc="0" normalizeH="0" baseline="0" noProof="0">
                  <a:ln>
                    <a:noFill/>
                  </a:ln>
                  <a:solidFill>
                    <a:srgbClr val="E1471D"/>
                  </a:solidFill>
                  <a:effectLst/>
                  <a:uLnTx/>
                  <a:uFillTx/>
                  <a:latin typeface="Calibri"/>
                  <a:ea typeface="+mn-ea"/>
                  <a:cs typeface="Arial" panose="020B0604020202020204" pitchFamily="34" charset="0"/>
                </a:rPr>
                <a:t>α</a:t>
              </a:r>
              <a:r>
                <a:rPr kumimoji="0" lang="en-US" sz="1000" b="1"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T</a:t>
              </a:r>
              <a:endPar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865E4057-71C8-3C79-D99F-6611F2AFAD29}"/>
                </a:ext>
              </a:extLst>
            </p:cNvPr>
            <p:cNvSpPr txBox="1"/>
            <p:nvPr/>
          </p:nvSpPr>
          <p:spPr bwMode="auto">
            <a:xfrm>
              <a:off x="5972253" y="3818204"/>
              <a:ext cx="40427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1"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H</a:t>
              </a:r>
              <a:r>
                <a:rPr kumimoji="0" lang="el-GR" sz="1000" b="1" i="0" u="none" strike="noStrike" kern="1200" cap="none" spc="0" normalizeH="0" baseline="0" noProof="0">
                  <a:ln>
                    <a:noFill/>
                  </a:ln>
                  <a:solidFill>
                    <a:srgbClr val="E1471D"/>
                  </a:solidFill>
                  <a:effectLst/>
                  <a:uLnTx/>
                  <a:uFillTx/>
                  <a:latin typeface="Calibri"/>
                  <a:ea typeface="+mn-ea"/>
                  <a:cs typeface="Arial" panose="020B0604020202020204" pitchFamily="34" charset="0"/>
                </a:rPr>
                <a:t>α</a:t>
              </a:r>
              <a:r>
                <a:rPr kumimoji="0" lang="en-US" sz="1000" b="1"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T</a:t>
              </a:r>
              <a:endPar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sp>
          <p:nvSpPr>
            <p:cNvPr id="16" name="TextBox 15">
              <a:extLst>
                <a:ext uri="{FF2B5EF4-FFF2-40B4-BE49-F238E27FC236}">
                  <a16:creationId xmlns:a16="http://schemas.microsoft.com/office/drawing/2014/main" id="{3B42C2C6-49C2-EFCC-DBD3-3F1E9C4E07C8}"/>
                </a:ext>
              </a:extLst>
            </p:cNvPr>
            <p:cNvSpPr txBox="1"/>
            <p:nvPr/>
          </p:nvSpPr>
          <p:spPr bwMode="auto">
            <a:xfrm>
              <a:off x="4553544" y="3818204"/>
              <a:ext cx="40427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1"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H</a:t>
              </a:r>
              <a:r>
                <a:rPr kumimoji="0" lang="el-GR" sz="1000" b="1" i="0" u="none" strike="noStrike" kern="1200" cap="none" spc="0" normalizeH="0" baseline="0" noProof="0">
                  <a:ln>
                    <a:noFill/>
                  </a:ln>
                  <a:solidFill>
                    <a:srgbClr val="E1471D"/>
                  </a:solidFill>
                  <a:effectLst/>
                  <a:uLnTx/>
                  <a:uFillTx/>
                  <a:latin typeface="Calibri"/>
                  <a:ea typeface="+mn-ea"/>
                  <a:cs typeface="Arial" panose="020B0604020202020204" pitchFamily="34" charset="0"/>
                </a:rPr>
                <a:t>α</a:t>
              </a:r>
              <a:r>
                <a:rPr kumimoji="0" lang="en-US" sz="1000" b="1"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T</a:t>
              </a:r>
              <a:endPar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938EB96A-C890-63C2-5C30-BAB790994AE6}"/>
                </a:ext>
              </a:extLst>
            </p:cNvPr>
            <p:cNvSpPr txBox="1"/>
            <p:nvPr/>
          </p:nvSpPr>
          <p:spPr bwMode="auto">
            <a:xfrm>
              <a:off x="3134835" y="3818204"/>
              <a:ext cx="40427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1"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H</a:t>
              </a:r>
              <a:r>
                <a:rPr kumimoji="0" lang="el-GR" sz="1000" b="1" i="0" u="none" strike="noStrike" kern="1200" cap="none" spc="0" normalizeH="0" baseline="0" noProof="0">
                  <a:ln>
                    <a:noFill/>
                  </a:ln>
                  <a:solidFill>
                    <a:srgbClr val="E1471D"/>
                  </a:solidFill>
                  <a:effectLst/>
                  <a:uLnTx/>
                  <a:uFillTx/>
                  <a:latin typeface="Calibri"/>
                  <a:ea typeface="+mn-ea"/>
                  <a:cs typeface="Arial" panose="020B0604020202020204" pitchFamily="34" charset="0"/>
                </a:rPr>
                <a:t>α</a:t>
              </a:r>
              <a:r>
                <a:rPr kumimoji="0" lang="en-US" sz="1000" b="1"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T</a:t>
              </a:r>
              <a:endPar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sp>
          <p:nvSpPr>
            <p:cNvPr id="18" name="TextBox 17">
              <a:extLst>
                <a:ext uri="{FF2B5EF4-FFF2-40B4-BE49-F238E27FC236}">
                  <a16:creationId xmlns:a16="http://schemas.microsoft.com/office/drawing/2014/main" id="{99E6D0C8-3C39-CAC4-DC41-9A83BEC0AA70}"/>
                </a:ext>
              </a:extLst>
            </p:cNvPr>
            <p:cNvSpPr txBox="1"/>
            <p:nvPr/>
          </p:nvSpPr>
          <p:spPr bwMode="auto">
            <a:xfrm>
              <a:off x="2088495" y="1904318"/>
              <a:ext cx="5795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Chr.16</a:t>
              </a:r>
            </a:p>
          </p:txBody>
        </p:sp>
        <p:sp>
          <p:nvSpPr>
            <p:cNvPr id="19" name="TextBox 18">
              <a:extLst>
                <a:ext uri="{FF2B5EF4-FFF2-40B4-BE49-F238E27FC236}">
                  <a16:creationId xmlns:a16="http://schemas.microsoft.com/office/drawing/2014/main" id="{B5471EC9-F408-7100-5E27-929B8CBAB063}"/>
                </a:ext>
              </a:extLst>
            </p:cNvPr>
            <p:cNvSpPr txBox="1"/>
            <p:nvPr/>
          </p:nvSpPr>
          <p:spPr bwMode="auto">
            <a:xfrm>
              <a:off x="2668077" y="2008159"/>
              <a:ext cx="5389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13.9</a:t>
              </a:r>
            </a:p>
          </p:txBody>
        </p:sp>
        <p:sp>
          <p:nvSpPr>
            <p:cNvPr id="20" name="TextBox 19">
              <a:extLst>
                <a:ext uri="{FF2B5EF4-FFF2-40B4-BE49-F238E27FC236}">
                  <a16:creationId xmlns:a16="http://schemas.microsoft.com/office/drawing/2014/main" id="{7DF9C152-109E-DB4D-654F-2CCFED9AF851}"/>
                </a:ext>
              </a:extLst>
            </p:cNvPr>
            <p:cNvSpPr txBox="1"/>
            <p:nvPr/>
          </p:nvSpPr>
          <p:spPr bwMode="auto">
            <a:xfrm>
              <a:off x="2430013" y="2120083"/>
              <a:ext cx="5661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TPSB2</a:t>
              </a:r>
              <a:endPar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21" name="TextBox 20">
              <a:extLst>
                <a:ext uri="{FF2B5EF4-FFF2-40B4-BE49-F238E27FC236}">
                  <a16:creationId xmlns:a16="http://schemas.microsoft.com/office/drawing/2014/main" id="{A6544DDB-C0FA-58D7-B484-D1FA3DDE04BF}"/>
                </a:ext>
              </a:extLst>
            </p:cNvPr>
            <p:cNvSpPr txBox="1"/>
            <p:nvPr/>
          </p:nvSpPr>
          <p:spPr bwMode="auto">
            <a:xfrm>
              <a:off x="3489538" y="2120083"/>
              <a:ext cx="6551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1"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TPSAB1</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sp>
          <p:nvSpPr>
            <p:cNvPr id="22" name="TextBox 21">
              <a:extLst>
                <a:ext uri="{FF2B5EF4-FFF2-40B4-BE49-F238E27FC236}">
                  <a16:creationId xmlns:a16="http://schemas.microsoft.com/office/drawing/2014/main" id="{44C28D55-2B9F-08B6-A1E7-A70D155595ED}"/>
                </a:ext>
              </a:extLst>
            </p:cNvPr>
            <p:cNvSpPr txBox="1"/>
            <p:nvPr/>
          </p:nvSpPr>
          <p:spPr bwMode="auto">
            <a:xfrm>
              <a:off x="3980391" y="2120083"/>
              <a:ext cx="5822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TPSD1</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 name="TextBox 22">
              <a:extLst>
                <a:ext uri="{FF2B5EF4-FFF2-40B4-BE49-F238E27FC236}">
                  <a16:creationId xmlns:a16="http://schemas.microsoft.com/office/drawing/2014/main" id="{0ACA6DB1-A40F-34A2-645D-E6786082939D}"/>
                </a:ext>
              </a:extLst>
            </p:cNvPr>
            <p:cNvSpPr txBox="1"/>
            <p:nvPr/>
          </p:nvSpPr>
          <p:spPr bwMode="auto">
            <a:xfrm>
              <a:off x="2271815" y="2244957"/>
              <a:ext cx="3962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WT</a:t>
              </a:r>
            </a:p>
          </p:txBody>
        </p:sp>
        <p:sp>
          <p:nvSpPr>
            <p:cNvPr id="24" name="TextBox 23">
              <a:extLst>
                <a:ext uri="{FF2B5EF4-FFF2-40B4-BE49-F238E27FC236}">
                  <a16:creationId xmlns:a16="http://schemas.microsoft.com/office/drawing/2014/main" id="{2A9F2A5E-5D89-96A3-CAC3-0AEA98F40A9B}"/>
                </a:ext>
              </a:extLst>
            </p:cNvPr>
            <p:cNvSpPr txBox="1"/>
            <p:nvPr/>
          </p:nvSpPr>
          <p:spPr bwMode="auto">
            <a:xfrm>
              <a:off x="2219200" y="2397082"/>
              <a:ext cx="4507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H</a:t>
              </a:r>
              <a:r>
                <a:rPr kumimoji="0" lang="el-GR" sz="1200" b="1" i="0" u="none" strike="noStrike" kern="1200" cap="none" spc="0" normalizeH="0" baseline="0" noProof="0">
                  <a:ln>
                    <a:noFill/>
                  </a:ln>
                  <a:solidFill>
                    <a:srgbClr val="E1471D"/>
                  </a:solidFill>
                  <a:effectLst/>
                  <a:uLnTx/>
                  <a:uFillTx/>
                  <a:latin typeface="Calibri"/>
                  <a:ea typeface="+mn-ea"/>
                  <a:cs typeface="Arial" panose="020B0604020202020204" pitchFamily="34" charset="0"/>
                </a:rPr>
                <a:t>α</a:t>
              </a:r>
              <a:r>
                <a:rPr kumimoji="0" lang="en-US" sz="1200" b="1" i="0" u="none" strike="noStrike" kern="1200" cap="none" spc="0" normalizeH="0" baseline="0" noProof="0" dirty="0">
                  <a:ln>
                    <a:noFill/>
                  </a:ln>
                  <a:solidFill>
                    <a:srgbClr val="E1471D"/>
                  </a:solidFill>
                  <a:effectLst/>
                  <a:uLnTx/>
                  <a:uFillTx/>
                  <a:latin typeface="Calibri"/>
                  <a:ea typeface="+mn-ea"/>
                  <a:cs typeface="Arial" panose="020B0604020202020204" pitchFamily="34" charset="0"/>
                </a:rPr>
                <a:t>T</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sp>
          <p:nvSpPr>
            <p:cNvPr id="26" name="TextBox 25">
              <a:extLst>
                <a:ext uri="{FF2B5EF4-FFF2-40B4-BE49-F238E27FC236}">
                  <a16:creationId xmlns:a16="http://schemas.microsoft.com/office/drawing/2014/main" id="{910D89E3-51E1-2354-8537-D778339A5677}"/>
                </a:ext>
              </a:extLst>
            </p:cNvPr>
            <p:cNvSpPr txBox="1"/>
            <p:nvPr/>
          </p:nvSpPr>
          <p:spPr bwMode="auto">
            <a:xfrm>
              <a:off x="2772932" y="2597127"/>
              <a:ext cx="137172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1"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TPSAB1</a:t>
              </a:r>
              <a:r>
                <a:rPr kumimoji="0" lang="en-US" sz="1200" b="0" i="1"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 </a:t>
              </a: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replication</a:t>
              </a:r>
            </a:p>
          </p:txBody>
        </p:sp>
        <p:sp>
          <p:nvSpPr>
            <p:cNvPr id="27" name="Rectangle 26">
              <a:extLst>
                <a:ext uri="{FF2B5EF4-FFF2-40B4-BE49-F238E27FC236}">
                  <a16:creationId xmlns:a16="http://schemas.microsoft.com/office/drawing/2014/main" id="{0BA3E668-43CF-3D6C-3974-3A0C99AF78D6}"/>
                </a:ext>
              </a:extLst>
            </p:cNvPr>
            <p:cNvSpPr/>
            <p:nvPr/>
          </p:nvSpPr>
          <p:spPr bwMode="auto">
            <a:xfrm>
              <a:off x="4144654" y="2474400"/>
              <a:ext cx="160646" cy="123733"/>
            </a:xfrm>
            <a:prstGeom prst="rect">
              <a:avLst/>
            </a:prstGeom>
            <a:solidFill>
              <a:schemeClr val="accent3"/>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8</a:t>
              </a:r>
            </a:p>
          </p:txBody>
        </p:sp>
        <p:sp>
          <p:nvSpPr>
            <p:cNvPr id="28" name="Rectangle 27">
              <a:extLst>
                <a:ext uri="{FF2B5EF4-FFF2-40B4-BE49-F238E27FC236}">
                  <a16:creationId xmlns:a16="http://schemas.microsoft.com/office/drawing/2014/main" id="{A27516E5-17D8-5A05-037E-6B3AF4F05A07}"/>
                </a:ext>
              </a:extLst>
            </p:cNvPr>
            <p:cNvSpPr/>
            <p:nvPr/>
          </p:nvSpPr>
          <p:spPr bwMode="auto">
            <a:xfrm>
              <a:off x="3736774" y="2474400"/>
              <a:ext cx="222452" cy="123733"/>
            </a:xfrm>
            <a:prstGeom prst="rect">
              <a:avLst/>
            </a:prstGeom>
            <a:solidFill>
              <a:schemeClr val="accent3"/>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l-GR" sz="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α</a:t>
              </a:r>
              <a:endPar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 name="Rectangle 28">
              <a:extLst>
                <a:ext uri="{FF2B5EF4-FFF2-40B4-BE49-F238E27FC236}">
                  <a16:creationId xmlns:a16="http://schemas.microsoft.com/office/drawing/2014/main" id="{C09CD660-1BED-CB75-C2CE-0E1ACBB5F03C}"/>
                </a:ext>
              </a:extLst>
            </p:cNvPr>
            <p:cNvSpPr/>
            <p:nvPr/>
          </p:nvSpPr>
          <p:spPr bwMode="auto">
            <a:xfrm>
              <a:off x="3207007" y="2474400"/>
              <a:ext cx="222452" cy="123733"/>
            </a:xfrm>
            <a:prstGeom prst="rect">
              <a:avLst/>
            </a:prstGeom>
            <a:solidFill>
              <a:schemeClr val="accent3"/>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l-GR" sz="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α</a:t>
              </a:r>
              <a:endPar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Rectangle 29">
              <a:extLst>
                <a:ext uri="{FF2B5EF4-FFF2-40B4-BE49-F238E27FC236}">
                  <a16:creationId xmlns:a16="http://schemas.microsoft.com/office/drawing/2014/main" id="{0DAC2A62-EE5F-E323-69AD-D2EBB940024B}"/>
                </a:ext>
              </a:extLst>
            </p:cNvPr>
            <p:cNvSpPr/>
            <p:nvPr/>
          </p:nvSpPr>
          <p:spPr bwMode="auto">
            <a:xfrm>
              <a:off x="2644080" y="2474400"/>
              <a:ext cx="159445" cy="123733"/>
            </a:xfrm>
            <a:prstGeom prst="rect">
              <a:avLst/>
            </a:prstGeom>
            <a:solidFill>
              <a:schemeClr val="accent3"/>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l-GR" sz="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β</a:t>
              </a:r>
              <a:endPar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9" name="Group 38">
              <a:extLst>
                <a:ext uri="{FF2B5EF4-FFF2-40B4-BE49-F238E27FC236}">
                  <a16:creationId xmlns:a16="http://schemas.microsoft.com/office/drawing/2014/main" id="{B7DBF280-8D3D-AFA0-0E89-3CDAC8856815}"/>
                </a:ext>
              </a:extLst>
            </p:cNvPr>
            <p:cNvGrpSpPr/>
            <p:nvPr/>
          </p:nvGrpSpPr>
          <p:grpSpPr>
            <a:xfrm>
              <a:off x="2596527" y="2335460"/>
              <a:ext cx="1766180" cy="78300"/>
              <a:chOff x="2596527" y="2495506"/>
              <a:chExt cx="1766180" cy="78300"/>
            </a:xfrm>
          </p:grpSpPr>
          <p:cxnSp>
            <p:nvCxnSpPr>
              <p:cNvPr id="40" name="Straight Connector 39">
                <a:extLst>
                  <a:ext uri="{FF2B5EF4-FFF2-40B4-BE49-F238E27FC236}">
                    <a16:creationId xmlns:a16="http://schemas.microsoft.com/office/drawing/2014/main" id="{DF530200-9888-BB61-F9BB-FBF5F2BFCFFB}"/>
                  </a:ext>
                </a:extLst>
              </p:cNvPr>
              <p:cNvCxnSpPr/>
              <p:nvPr/>
            </p:nvCxnSpPr>
            <p:spPr bwMode="auto">
              <a:xfrm>
                <a:off x="4352302" y="2495506"/>
                <a:ext cx="0" cy="78300"/>
              </a:xfrm>
              <a:prstGeom prst="line">
                <a:avLst/>
              </a:prstGeom>
              <a:noFill/>
              <a:ln w="28575" cap="flat" cmpd="sng" algn="ctr">
                <a:solidFill>
                  <a:schemeClr val="accent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73C12436-91B9-E97A-39F7-D1FD44B70519}"/>
                  </a:ext>
                </a:extLst>
              </p:cNvPr>
              <p:cNvCxnSpPr/>
              <p:nvPr/>
            </p:nvCxnSpPr>
            <p:spPr bwMode="auto">
              <a:xfrm>
                <a:off x="2596527" y="2495506"/>
                <a:ext cx="0" cy="78300"/>
              </a:xfrm>
              <a:prstGeom prst="line">
                <a:avLst/>
              </a:prstGeom>
              <a:noFill/>
              <a:ln w="28575" cap="flat" cmpd="sng" algn="ctr">
                <a:solidFill>
                  <a:schemeClr val="accent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9DFAEA20-0DA2-985F-3087-AF21FE8AABF1}"/>
                  </a:ext>
                </a:extLst>
              </p:cNvPr>
              <p:cNvCxnSpPr>
                <a:cxnSpLocks/>
              </p:cNvCxnSpPr>
              <p:nvPr/>
            </p:nvCxnSpPr>
            <p:spPr bwMode="auto">
              <a:xfrm flipH="1">
                <a:off x="2600977" y="2535582"/>
                <a:ext cx="606030" cy="0"/>
              </a:xfrm>
              <a:prstGeom prst="line">
                <a:avLst/>
              </a:prstGeom>
              <a:noFill/>
              <a:ln w="28575" cap="flat" cmpd="sng" algn="ctr">
                <a:solidFill>
                  <a:schemeClr val="accent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4C9D713A-E5A8-C6DB-1FC9-F2A1E27A9597}"/>
                  </a:ext>
                </a:extLst>
              </p:cNvPr>
              <p:cNvCxnSpPr>
                <a:cxnSpLocks/>
              </p:cNvCxnSpPr>
              <p:nvPr/>
            </p:nvCxnSpPr>
            <p:spPr bwMode="auto">
              <a:xfrm flipH="1">
                <a:off x="3756677" y="2535582"/>
                <a:ext cx="606030" cy="0"/>
              </a:xfrm>
              <a:prstGeom prst="line">
                <a:avLst/>
              </a:prstGeom>
              <a:noFill/>
              <a:ln w="28575" cap="flat" cmpd="sng" algn="ctr">
                <a:solidFill>
                  <a:schemeClr val="accent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45F05378-0796-7A3A-BECF-C8BA6244B0EB}"/>
                  </a:ext>
                </a:extLst>
              </p:cNvPr>
              <p:cNvCxnSpPr>
                <a:cxnSpLocks/>
              </p:cNvCxnSpPr>
              <p:nvPr/>
            </p:nvCxnSpPr>
            <p:spPr bwMode="auto">
              <a:xfrm flipH="1">
                <a:off x="3186523" y="2535582"/>
                <a:ext cx="606030" cy="0"/>
              </a:xfrm>
              <a:prstGeom prst="line">
                <a:avLst/>
              </a:prstGeom>
              <a:noFill/>
              <a:ln w="28575" cap="flat" cmpd="sng" algn="ctr">
                <a:solidFill>
                  <a:schemeClr val="accent1"/>
                </a:solidFill>
                <a:prstDash val="sysDot"/>
                <a:round/>
                <a:headEnd type="none" w="med" len="med"/>
                <a:tailEnd type="none" w="med" len="med"/>
              </a:ln>
              <a:effectLst/>
            </p:spPr>
          </p:cxnSp>
        </p:grpSp>
        <p:sp>
          <p:nvSpPr>
            <p:cNvPr id="46" name="Rectangle 45">
              <a:extLst>
                <a:ext uri="{FF2B5EF4-FFF2-40B4-BE49-F238E27FC236}">
                  <a16:creationId xmlns:a16="http://schemas.microsoft.com/office/drawing/2014/main" id="{AE1F461C-19B7-4796-9A99-1C9B20F32CF9}"/>
                </a:ext>
              </a:extLst>
            </p:cNvPr>
            <p:cNvSpPr/>
            <p:nvPr/>
          </p:nvSpPr>
          <p:spPr bwMode="auto">
            <a:xfrm>
              <a:off x="2644080" y="2315801"/>
              <a:ext cx="159445" cy="123733"/>
            </a:xfrm>
            <a:prstGeom prst="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l-GR" sz="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β</a:t>
              </a:r>
              <a:endPar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Rectangle 46">
              <a:extLst>
                <a:ext uri="{FF2B5EF4-FFF2-40B4-BE49-F238E27FC236}">
                  <a16:creationId xmlns:a16="http://schemas.microsoft.com/office/drawing/2014/main" id="{95975473-B16A-72EF-88D6-24B414A031FC}"/>
                </a:ext>
              </a:extLst>
            </p:cNvPr>
            <p:cNvSpPr/>
            <p:nvPr/>
          </p:nvSpPr>
          <p:spPr bwMode="auto">
            <a:xfrm>
              <a:off x="3741823" y="2315801"/>
              <a:ext cx="212661" cy="123733"/>
            </a:xfrm>
            <a:prstGeom prst="rect">
              <a:avLst/>
            </a:prstGeom>
            <a:solidFill>
              <a:schemeClr val="accent1"/>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l-GR" sz="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Α</a:t>
              </a: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l-GR" sz="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β</a:t>
              </a:r>
              <a:endPar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Rectangle 47">
              <a:extLst>
                <a:ext uri="{FF2B5EF4-FFF2-40B4-BE49-F238E27FC236}">
                  <a16:creationId xmlns:a16="http://schemas.microsoft.com/office/drawing/2014/main" id="{2B5E50B7-F346-819F-EDD5-60503698180F}"/>
                </a:ext>
              </a:extLst>
            </p:cNvPr>
            <p:cNvSpPr/>
            <p:nvPr/>
          </p:nvSpPr>
          <p:spPr bwMode="auto">
            <a:xfrm>
              <a:off x="4149725" y="2315801"/>
              <a:ext cx="153451" cy="123733"/>
            </a:xfrm>
            <a:prstGeom prst="rect">
              <a:avLst/>
            </a:prstGeom>
            <a:solidFill>
              <a:schemeClr val="accent1"/>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8</a:t>
              </a:r>
            </a:p>
          </p:txBody>
        </p:sp>
        <p:sp>
          <p:nvSpPr>
            <p:cNvPr id="49" name="Right Brace 48">
              <a:extLst>
                <a:ext uri="{FF2B5EF4-FFF2-40B4-BE49-F238E27FC236}">
                  <a16:creationId xmlns:a16="http://schemas.microsoft.com/office/drawing/2014/main" id="{A7F4043E-12A9-8DFC-CAD3-F7EBD342828C}"/>
                </a:ext>
              </a:extLst>
            </p:cNvPr>
            <p:cNvSpPr/>
            <p:nvPr/>
          </p:nvSpPr>
          <p:spPr bwMode="auto">
            <a:xfrm rot="5400000">
              <a:off x="3423939" y="2380097"/>
              <a:ext cx="70268" cy="517701"/>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53" name="Straight Arrow Connector 52">
              <a:extLst>
                <a:ext uri="{FF2B5EF4-FFF2-40B4-BE49-F238E27FC236}">
                  <a16:creationId xmlns:a16="http://schemas.microsoft.com/office/drawing/2014/main" id="{5720BAA6-6879-B38D-2369-F71875ECDF33}"/>
                </a:ext>
              </a:extLst>
            </p:cNvPr>
            <p:cNvCxnSpPr/>
            <p:nvPr/>
          </p:nvCxnSpPr>
          <p:spPr bwMode="auto">
            <a:xfrm>
              <a:off x="2669964" y="2089954"/>
              <a:ext cx="0" cy="130806"/>
            </a:xfrm>
            <a:prstGeom prst="straightConnector1">
              <a:avLst/>
            </a:prstGeom>
            <a:noFill/>
            <a:ln w="28575" cap="flat" cmpd="sng" algn="ctr">
              <a:solidFill>
                <a:schemeClr val="bg1"/>
              </a:solidFill>
              <a:prstDash val="solid"/>
              <a:round/>
              <a:headEnd type="none" w="med" len="med"/>
              <a:tailEnd type="triangle"/>
            </a:ln>
            <a:effectLst/>
          </p:spPr>
        </p:cxnSp>
        <p:grpSp>
          <p:nvGrpSpPr>
            <p:cNvPr id="91143" name="Group 91142">
              <a:extLst>
                <a:ext uri="{FF2B5EF4-FFF2-40B4-BE49-F238E27FC236}">
                  <a16:creationId xmlns:a16="http://schemas.microsoft.com/office/drawing/2014/main" id="{F2376C47-D280-DBEE-C175-0A08CD730B1A}"/>
                </a:ext>
              </a:extLst>
            </p:cNvPr>
            <p:cNvGrpSpPr/>
            <p:nvPr/>
          </p:nvGrpSpPr>
          <p:grpSpPr>
            <a:xfrm>
              <a:off x="2600977" y="1998040"/>
              <a:ext cx="1780523" cy="82582"/>
              <a:chOff x="2600977" y="1998040"/>
              <a:chExt cx="1780523" cy="82582"/>
            </a:xfrm>
          </p:grpSpPr>
          <p:sp>
            <p:nvSpPr>
              <p:cNvPr id="54" name="Rectangle 53">
                <a:extLst>
                  <a:ext uri="{FF2B5EF4-FFF2-40B4-BE49-F238E27FC236}">
                    <a16:creationId xmlns:a16="http://schemas.microsoft.com/office/drawing/2014/main" id="{E1A79F14-28B2-E616-4A94-F115A7BD8E66}"/>
                  </a:ext>
                </a:extLst>
              </p:cNvPr>
              <p:cNvSpPr/>
              <p:nvPr/>
            </p:nvSpPr>
            <p:spPr bwMode="auto">
              <a:xfrm>
                <a:off x="2600977" y="2008159"/>
                <a:ext cx="694673" cy="69469"/>
              </a:xfrm>
              <a:prstGeom prst="rect">
                <a:avLst/>
              </a:prstGeom>
              <a:noFill/>
              <a:ln w="1905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Rectangle 54">
                <a:extLst>
                  <a:ext uri="{FF2B5EF4-FFF2-40B4-BE49-F238E27FC236}">
                    <a16:creationId xmlns:a16="http://schemas.microsoft.com/office/drawing/2014/main" id="{F725E25B-A8EE-FA6D-34F0-5F804CAF558F}"/>
                  </a:ext>
                </a:extLst>
              </p:cNvPr>
              <p:cNvSpPr/>
              <p:nvPr/>
            </p:nvSpPr>
            <p:spPr bwMode="auto">
              <a:xfrm>
                <a:off x="2716914" y="1998040"/>
                <a:ext cx="87457" cy="79588"/>
              </a:xfrm>
              <a:prstGeom prst="rect">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CF00EBEA-F228-548E-DB4A-4E6122AD2EF4}"/>
                  </a:ext>
                </a:extLst>
              </p:cNvPr>
              <p:cNvSpPr/>
              <p:nvPr/>
            </p:nvSpPr>
            <p:spPr bwMode="auto">
              <a:xfrm>
                <a:off x="2879302" y="1998040"/>
                <a:ext cx="45719" cy="79588"/>
              </a:xfrm>
              <a:prstGeom prst="rect">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Rectangle 56">
                <a:extLst>
                  <a:ext uri="{FF2B5EF4-FFF2-40B4-BE49-F238E27FC236}">
                    <a16:creationId xmlns:a16="http://schemas.microsoft.com/office/drawing/2014/main" id="{E92BD27A-4E5A-BF04-2C63-D08B674324D2}"/>
                  </a:ext>
                </a:extLst>
              </p:cNvPr>
              <p:cNvSpPr/>
              <p:nvPr/>
            </p:nvSpPr>
            <p:spPr bwMode="auto">
              <a:xfrm>
                <a:off x="2990850" y="1998040"/>
                <a:ext cx="63918" cy="79588"/>
              </a:xfrm>
              <a:prstGeom prst="rect">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Rectangle 57">
                <a:extLst>
                  <a:ext uri="{FF2B5EF4-FFF2-40B4-BE49-F238E27FC236}">
                    <a16:creationId xmlns:a16="http://schemas.microsoft.com/office/drawing/2014/main" id="{B66D6FE7-23A2-8330-68A0-6844AF021468}"/>
                  </a:ext>
                </a:extLst>
              </p:cNvPr>
              <p:cNvSpPr/>
              <p:nvPr/>
            </p:nvSpPr>
            <p:spPr bwMode="auto">
              <a:xfrm>
                <a:off x="3127375" y="1998040"/>
                <a:ext cx="55302" cy="79588"/>
              </a:xfrm>
              <a:prstGeom prst="rect">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Isosceles Triangle 58">
                <a:extLst>
                  <a:ext uri="{FF2B5EF4-FFF2-40B4-BE49-F238E27FC236}">
                    <a16:creationId xmlns:a16="http://schemas.microsoft.com/office/drawing/2014/main" id="{679F8904-E51C-5F60-E4CA-1CEEC885402D}"/>
                  </a:ext>
                </a:extLst>
              </p:cNvPr>
              <p:cNvSpPr/>
              <p:nvPr/>
            </p:nvSpPr>
            <p:spPr bwMode="auto">
              <a:xfrm rot="5400000">
                <a:off x="3286450" y="2022611"/>
                <a:ext cx="70303" cy="45719"/>
              </a:xfrm>
              <a:prstGeom prst="triangl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Isosceles Triangle 59">
                <a:extLst>
                  <a:ext uri="{FF2B5EF4-FFF2-40B4-BE49-F238E27FC236}">
                    <a16:creationId xmlns:a16="http://schemas.microsoft.com/office/drawing/2014/main" id="{A238EA53-B4B6-D2D4-CBFA-68B5A8C41DF8}"/>
                  </a:ext>
                </a:extLst>
              </p:cNvPr>
              <p:cNvSpPr/>
              <p:nvPr/>
            </p:nvSpPr>
            <p:spPr bwMode="auto">
              <a:xfrm rot="16200000" flipH="1">
                <a:off x="3327267" y="2022611"/>
                <a:ext cx="70303" cy="45719"/>
              </a:xfrm>
              <a:prstGeom prst="triangl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Rectangle 60">
                <a:extLst>
                  <a:ext uri="{FF2B5EF4-FFF2-40B4-BE49-F238E27FC236}">
                    <a16:creationId xmlns:a16="http://schemas.microsoft.com/office/drawing/2014/main" id="{8789FCC1-6B24-BBF9-CF0C-D9AFB093B9D8}"/>
                  </a:ext>
                </a:extLst>
              </p:cNvPr>
              <p:cNvSpPr/>
              <p:nvPr/>
            </p:nvSpPr>
            <p:spPr bwMode="auto">
              <a:xfrm>
                <a:off x="3378600" y="2006601"/>
                <a:ext cx="1002900" cy="71028"/>
              </a:xfrm>
              <a:prstGeom prst="rect">
                <a:avLst/>
              </a:prstGeom>
              <a:noFill/>
              <a:ln w="1905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 name="Rectangle 61">
                <a:extLst>
                  <a:ext uri="{FF2B5EF4-FFF2-40B4-BE49-F238E27FC236}">
                    <a16:creationId xmlns:a16="http://schemas.microsoft.com/office/drawing/2014/main" id="{788D4D63-30B8-F2CC-3449-BE8A2C2116E3}"/>
                  </a:ext>
                </a:extLst>
              </p:cNvPr>
              <p:cNvSpPr/>
              <p:nvPr/>
            </p:nvSpPr>
            <p:spPr bwMode="auto">
              <a:xfrm>
                <a:off x="3631785" y="1998040"/>
                <a:ext cx="63918" cy="79588"/>
              </a:xfrm>
              <a:prstGeom prst="rect">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Rectangle 62">
                <a:extLst>
                  <a:ext uri="{FF2B5EF4-FFF2-40B4-BE49-F238E27FC236}">
                    <a16:creationId xmlns:a16="http://schemas.microsoft.com/office/drawing/2014/main" id="{C8FC6268-0654-14D0-592C-4709CC2303C4}"/>
                  </a:ext>
                </a:extLst>
              </p:cNvPr>
              <p:cNvSpPr/>
              <p:nvPr/>
            </p:nvSpPr>
            <p:spPr bwMode="auto">
              <a:xfrm>
                <a:off x="3375271" y="1998040"/>
                <a:ext cx="173563" cy="79588"/>
              </a:xfrm>
              <a:prstGeom prst="rect">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136" name="Rectangle 91135">
                <a:extLst>
                  <a:ext uri="{FF2B5EF4-FFF2-40B4-BE49-F238E27FC236}">
                    <a16:creationId xmlns:a16="http://schemas.microsoft.com/office/drawing/2014/main" id="{4C2C9057-BC9D-2B16-73DA-BF98A6F3F28B}"/>
                  </a:ext>
                </a:extLst>
              </p:cNvPr>
              <p:cNvSpPr/>
              <p:nvPr/>
            </p:nvSpPr>
            <p:spPr bwMode="auto">
              <a:xfrm>
                <a:off x="4089400" y="1998040"/>
                <a:ext cx="109144" cy="79588"/>
              </a:xfrm>
              <a:prstGeom prst="rect">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138" name="Rectangle 91137">
                <a:extLst>
                  <a:ext uri="{FF2B5EF4-FFF2-40B4-BE49-F238E27FC236}">
                    <a16:creationId xmlns:a16="http://schemas.microsoft.com/office/drawing/2014/main" id="{D2ADC87F-0693-C2D9-EE7D-9B1FAFDF3DC8}"/>
                  </a:ext>
                </a:extLst>
              </p:cNvPr>
              <p:cNvSpPr/>
              <p:nvPr/>
            </p:nvSpPr>
            <p:spPr bwMode="auto">
              <a:xfrm>
                <a:off x="4012133" y="1998040"/>
                <a:ext cx="45719" cy="79588"/>
              </a:xfrm>
              <a:prstGeom prst="rect">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139" name="Rectangle 91138">
                <a:extLst>
                  <a:ext uri="{FF2B5EF4-FFF2-40B4-BE49-F238E27FC236}">
                    <a16:creationId xmlns:a16="http://schemas.microsoft.com/office/drawing/2014/main" id="{141D404D-D341-EB22-0291-633C32AB0475}"/>
                  </a:ext>
                </a:extLst>
              </p:cNvPr>
              <p:cNvSpPr/>
              <p:nvPr/>
            </p:nvSpPr>
            <p:spPr bwMode="auto">
              <a:xfrm>
                <a:off x="4215553" y="1998040"/>
                <a:ext cx="45719" cy="79588"/>
              </a:xfrm>
              <a:prstGeom prst="rect">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141" name="Rectangle 91140">
                <a:extLst>
                  <a:ext uri="{FF2B5EF4-FFF2-40B4-BE49-F238E27FC236}">
                    <a16:creationId xmlns:a16="http://schemas.microsoft.com/office/drawing/2014/main" id="{E77C934B-31B5-5CE4-8DB7-A92D94FA223D}"/>
                  </a:ext>
                </a:extLst>
              </p:cNvPr>
              <p:cNvSpPr/>
              <p:nvPr/>
            </p:nvSpPr>
            <p:spPr bwMode="auto">
              <a:xfrm>
                <a:off x="4311916" y="1998040"/>
                <a:ext cx="45719" cy="79588"/>
              </a:xfrm>
              <a:prstGeom prst="rect">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142" name="Rectangle 91141">
                <a:extLst>
                  <a:ext uri="{FF2B5EF4-FFF2-40B4-BE49-F238E27FC236}">
                    <a16:creationId xmlns:a16="http://schemas.microsoft.com/office/drawing/2014/main" id="{34A8F8E3-97E5-5991-3A22-162C00799F63}"/>
                  </a:ext>
                </a:extLst>
              </p:cNvPr>
              <p:cNvSpPr/>
              <p:nvPr/>
            </p:nvSpPr>
            <p:spPr bwMode="auto">
              <a:xfrm>
                <a:off x="3741812" y="2006600"/>
                <a:ext cx="173563" cy="60325"/>
              </a:xfrm>
              <a:prstGeom prst="rect">
                <a:avLst/>
              </a:prstGeom>
              <a:solidFill>
                <a:schemeClr val="tx2">
                  <a:lumMod val="9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1155" name="Group 91154">
              <a:extLst>
                <a:ext uri="{FF2B5EF4-FFF2-40B4-BE49-F238E27FC236}">
                  <a16:creationId xmlns:a16="http://schemas.microsoft.com/office/drawing/2014/main" id="{2A8B00FF-B806-19DD-102C-4DB06F04299A}"/>
                </a:ext>
              </a:extLst>
            </p:cNvPr>
            <p:cNvGrpSpPr/>
            <p:nvPr/>
          </p:nvGrpSpPr>
          <p:grpSpPr>
            <a:xfrm>
              <a:off x="4618990" y="1867791"/>
              <a:ext cx="1689088" cy="411760"/>
              <a:chOff x="4618990" y="1867791"/>
              <a:chExt cx="1689088" cy="411760"/>
            </a:xfrm>
          </p:grpSpPr>
          <p:pic>
            <p:nvPicPr>
              <p:cNvPr id="91145" name="Graphic 91144" descr="Man with solid fill">
                <a:extLst>
                  <a:ext uri="{FF2B5EF4-FFF2-40B4-BE49-F238E27FC236}">
                    <a16:creationId xmlns:a16="http://schemas.microsoft.com/office/drawing/2014/main" id="{D0BD5D3B-E982-4669-0927-9C4977F7ECB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18990" y="1870125"/>
                <a:ext cx="409426" cy="409426"/>
              </a:xfrm>
              <a:prstGeom prst="rect">
                <a:avLst/>
              </a:prstGeom>
            </p:spPr>
          </p:pic>
          <p:pic>
            <p:nvPicPr>
              <p:cNvPr id="91146" name="Graphic 91145" descr="Man with solid fill">
                <a:extLst>
                  <a:ext uri="{FF2B5EF4-FFF2-40B4-BE49-F238E27FC236}">
                    <a16:creationId xmlns:a16="http://schemas.microsoft.com/office/drawing/2014/main" id="{CEF0B4FD-D4DF-592A-468D-05EB98267A1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1175" y="1870125"/>
                <a:ext cx="409426" cy="409426"/>
              </a:xfrm>
              <a:prstGeom prst="rect">
                <a:avLst/>
              </a:prstGeom>
            </p:spPr>
          </p:pic>
          <p:pic>
            <p:nvPicPr>
              <p:cNvPr id="91147" name="Graphic 91146" descr="Man with solid fill">
                <a:extLst>
                  <a:ext uri="{FF2B5EF4-FFF2-40B4-BE49-F238E27FC236}">
                    <a16:creationId xmlns:a16="http://schemas.microsoft.com/office/drawing/2014/main" id="{B3297189-46F2-A27D-AC19-5391470392B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03360" y="1870125"/>
                <a:ext cx="409426" cy="409426"/>
              </a:xfrm>
              <a:prstGeom prst="rect">
                <a:avLst/>
              </a:prstGeom>
            </p:spPr>
          </p:pic>
          <p:pic>
            <p:nvPicPr>
              <p:cNvPr id="91148" name="Graphic 91147" descr="Man with solid fill">
                <a:extLst>
                  <a:ext uri="{FF2B5EF4-FFF2-40B4-BE49-F238E27FC236}">
                    <a16:creationId xmlns:a16="http://schemas.microsoft.com/office/drawing/2014/main" id="{62DADCB7-CDFC-DC5B-6EC5-F1A0A452699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45545" y="1870125"/>
                <a:ext cx="409426" cy="409426"/>
              </a:xfrm>
              <a:prstGeom prst="rect">
                <a:avLst/>
              </a:prstGeom>
            </p:spPr>
          </p:pic>
          <p:pic>
            <p:nvPicPr>
              <p:cNvPr id="91149" name="Graphic 91148" descr="Man with solid fill">
                <a:extLst>
                  <a:ext uri="{FF2B5EF4-FFF2-40B4-BE49-F238E27FC236}">
                    <a16:creationId xmlns:a16="http://schemas.microsoft.com/office/drawing/2014/main" id="{AF581853-DFB5-CEE9-282E-6AE304290F3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87730" y="1870125"/>
                <a:ext cx="409426" cy="409426"/>
              </a:xfrm>
              <a:prstGeom prst="rect">
                <a:avLst/>
              </a:prstGeom>
            </p:spPr>
          </p:pic>
          <p:pic>
            <p:nvPicPr>
              <p:cNvPr id="91150" name="Graphic 91149" descr="Man with solid fill">
                <a:extLst>
                  <a:ext uri="{FF2B5EF4-FFF2-40B4-BE49-F238E27FC236}">
                    <a16:creationId xmlns:a16="http://schemas.microsoft.com/office/drawing/2014/main" id="{77B1064E-A55E-6932-A8DB-FEE8E41DBC0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29915" y="1870125"/>
                <a:ext cx="409426" cy="409426"/>
              </a:xfrm>
              <a:prstGeom prst="rect">
                <a:avLst/>
              </a:prstGeom>
            </p:spPr>
          </p:pic>
          <p:pic>
            <p:nvPicPr>
              <p:cNvPr id="91151" name="Graphic 91150" descr="Man with solid fill">
                <a:extLst>
                  <a:ext uri="{FF2B5EF4-FFF2-40B4-BE49-F238E27FC236}">
                    <a16:creationId xmlns:a16="http://schemas.microsoft.com/office/drawing/2014/main" id="{D3FB753A-D95C-0A29-2D61-7B23962EA7D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72100" y="1867791"/>
                <a:ext cx="409426" cy="409426"/>
              </a:xfrm>
              <a:prstGeom prst="rect">
                <a:avLst/>
              </a:prstGeom>
            </p:spPr>
          </p:pic>
          <p:pic>
            <p:nvPicPr>
              <p:cNvPr id="91152" name="Graphic 91151" descr="Man with solid fill">
                <a:extLst>
                  <a:ext uri="{FF2B5EF4-FFF2-40B4-BE49-F238E27FC236}">
                    <a16:creationId xmlns:a16="http://schemas.microsoft.com/office/drawing/2014/main" id="{481F6CB9-0D1C-8325-C4B0-A357D5CE0D3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14285" y="1867791"/>
                <a:ext cx="409426" cy="409426"/>
              </a:xfrm>
              <a:prstGeom prst="rect">
                <a:avLst/>
              </a:prstGeom>
            </p:spPr>
          </p:pic>
          <p:pic>
            <p:nvPicPr>
              <p:cNvPr id="91153" name="Graphic 91152" descr="Man with solid fill">
                <a:extLst>
                  <a:ext uri="{FF2B5EF4-FFF2-40B4-BE49-F238E27FC236}">
                    <a16:creationId xmlns:a16="http://schemas.microsoft.com/office/drawing/2014/main" id="{279E0BA8-5370-D069-F35D-4587E992570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56470" y="1867791"/>
                <a:ext cx="409426" cy="409426"/>
              </a:xfrm>
              <a:prstGeom prst="rect">
                <a:avLst/>
              </a:prstGeom>
            </p:spPr>
          </p:pic>
          <p:pic>
            <p:nvPicPr>
              <p:cNvPr id="91154" name="Graphic 91153" descr="Man with solid fill">
                <a:extLst>
                  <a:ext uri="{FF2B5EF4-FFF2-40B4-BE49-F238E27FC236}">
                    <a16:creationId xmlns:a16="http://schemas.microsoft.com/office/drawing/2014/main" id="{AD26F8FC-3FAD-8485-2F7A-0383B450E5B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98652" y="1867791"/>
                <a:ext cx="409426" cy="409426"/>
              </a:xfrm>
              <a:prstGeom prst="rect">
                <a:avLst/>
              </a:prstGeom>
            </p:spPr>
          </p:pic>
        </p:grpSp>
        <p:grpSp>
          <p:nvGrpSpPr>
            <p:cNvPr id="91156" name="Group 91155">
              <a:extLst>
                <a:ext uri="{FF2B5EF4-FFF2-40B4-BE49-F238E27FC236}">
                  <a16:creationId xmlns:a16="http://schemas.microsoft.com/office/drawing/2014/main" id="{117F6D9A-A2CB-19C4-BA85-2FF8BF514087}"/>
                </a:ext>
              </a:extLst>
            </p:cNvPr>
            <p:cNvGrpSpPr/>
            <p:nvPr/>
          </p:nvGrpSpPr>
          <p:grpSpPr>
            <a:xfrm>
              <a:off x="4618990" y="2316076"/>
              <a:ext cx="1689088" cy="411760"/>
              <a:chOff x="4618990" y="1867791"/>
              <a:chExt cx="1689088" cy="411760"/>
            </a:xfrm>
          </p:grpSpPr>
          <p:pic>
            <p:nvPicPr>
              <p:cNvPr id="91157" name="Graphic 91156" descr="Man with solid fill">
                <a:extLst>
                  <a:ext uri="{FF2B5EF4-FFF2-40B4-BE49-F238E27FC236}">
                    <a16:creationId xmlns:a16="http://schemas.microsoft.com/office/drawing/2014/main" id="{04060854-30CE-C7F9-E0C7-48FE31B83B1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18990" y="1870125"/>
                <a:ext cx="409426" cy="409426"/>
              </a:xfrm>
              <a:prstGeom prst="rect">
                <a:avLst/>
              </a:prstGeom>
            </p:spPr>
          </p:pic>
          <p:pic>
            <p:nvPicPr>
              <p:cNvPr id="91158" name="Graphic 91157" descr="Man with solid fill">
                <a:extLst>
                  <a:ext uri="{FF2B5EF4-FFF2-40B4-BE49-F238E27FC236}">
                    <a16:creationId xmlns:a16="http://schemas.microsoft.com/office/drawing/2014/main" id="{B3573082-FA18-402C-62E9-887C3F88CF4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1175" y="1870125"/>
                <a:ext cx="409426" cy="409426"/>
              </a:xfrm>
              <a:prstGeom prst="rect">
                <a:avLst/>
              </a:prstGeom>
            </p:spPr>
          </p:pic>
          <p:pic>
            <p:nvPicPr>
              <p:cNvPr id="91159" name="Graphic 91158" descr="Man with solid fill">
                <a:extLst>
                  <a:ext uri="{FF2B5EF4-FFF2-40B4-BE49-F238E27FC236}">
                    <a16:creationId xmlns:a16="http://schemas.microsoft.com/office/drawing/2014/main" id="{B2B84D6D-C700-2D3F-6A22-6C8BEA9A150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03360" y="1870125"/>
                <a:ext cx="409426" cy="409426"/>
              </a:xfrm>
              <a:prstGeom prst="rect">
                <a:avLst/>
              </a:prstGeom>
            </p:spPr>
          </p:pic>
          <p:pic>
            <p:nvPicPr>
              <p:cNvPr id="91160" name="Graphic 91159" descr="Man with solid fill">
                <a:extLst>
                  <a:ext uri="{FF2B5EF4-FFF2-40B4-BE49-F238E27FC236}">
                    <a16:creationId xmlns:a16="http://schemas.microsoft.com/office/drawing/2014/main" id="{271DFB8D-2CE2-EAE9-4989-930FCB90B82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45545" y="1870125"/>
                <a:ext cx="409426" cy="409426"/>
              </a:xfrm>
              <a:prstGeom prst="rect">
                <a:avLst/>
              </a:prstGeom>
            </p:spPr>
          </p:pic>
          <p:pic>
            <p:nvPicPr>
              <p:cNvPr id="91161" name="Graphic 91160" descr="Man with solid fill">
                <a:extLst>
                  <a:ext uri="{FF2B5EF4-FFF2-40B4-BE49-F238E27FC236}">
                    <a16:creationId xmlns:a16="http://schemas.microsoft.com/office/drawing/2014/main" id="{F3B3255E-35B6-C237-74DC-66B7A31572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87730" y="1870125"/>
                <a:ext cx="409426" cy="409426"/>
              </a:xfrm>
              <a:prstGeom prst="rect">
                <a:avLst/>
              </a:prstGeom>
            </p:spPr>
          </p:pic>
          <p:pic>
            <p:nvPicPr>
              <p:cNvPr id="91162" name="Graphic 91161" descr="Man with solid fill">
                <a:extLst>
                  <a:ext uri="{FF2B5EF4-FFF2-40B4-BE49-F238E27FC236}">
                    <a16:creationId xmlns:a16="http://schemas.microsoft.com/office/drawing/2014/main" id="{0027EF94-B937-08B8-CBE5-9CE54C2A191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29915" y="1870125"/>
                <a:ext cx="409426" cy="409426"/>
              </a:xfrm>
              <a:prstGeom prst="rect">
                <a:avLst/>
              </a:prstGeom>
            </p:spPr>
          </p:pic>
          <p:pic>
            <p:nvPicPr>
              <p:cNvPr id="91163" name="Graphic 91162" descr="Man with solid fill">
                <a:extLst>
                  <a:ext uri="{FF2B5EF4-FFF2-40B4-BE49-F238E27FC236}">
                    <a16:creationId xmlns:a16="http://schemas.microsoft.com/office/drawing/2014/main" id="{D95489BE-61E8-C2FD-2C37-C483B079B95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72100" y="1867791"/>
                <a:ext cx="409426" cy="409426"/>
              </a:xfrm>
              <a:prstGeom prst="rect">
                <a:avLst/>
              </a:prstGeom>
            </p:spPr>
          </p:pic>
          <p:pic>
            <p:nvPicPr>
              <p:cNvPr id="91164" name="Graphic 91163" descr="Man with solid fill">
                <a:extLst>
                  <a:ext uri="{FF2B5EF4-FFF2-40B4-BE49-F238E27FC236}">
                    <a16:creationId xmlns:a16="http://schemas.microsoft.com/office/drawing/2014/main" id="{1E3FC48D-D1A5-D894-0A34-850A03D5629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14285" y="1867791"/>
                <a:ext cx="409426" cy="409426"/>
              </a:xfrm>
              <a:prstGeom prst="rect">
                <a:avLst/>
              </a:prstGeom>
            </p:spPr>
          </p:pic>
          <p:pic>
            <p:nvPicPr>
              <p:cNvPr id="91165" name="Graphic 91164" descr="Man with solid fill">
                <a:extLst>
                  <a:ext uri="{FF2B5EF4-FFF2-40B4-BE49-F238E27FC236}">
                    <a16:creationId xmlns:a16="http://schemas.microsoft.com/office/drawing/2014/main" id="{11CCEFB0-CE25-DCA8-C17B-40205E5A09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56470" y="1867791"/>
                <a:ext cx="409426" cy="409426"/>
              </a:xfrm>
              <a:prstGeom prst="rect">
                <a:avLst/>
              </a:prstGeom>
            </p:spPr>
          </p:pic>
          <p:pic>
            <p:nvPicPr>
              <p:cNvPr id="91166" name="Graphic 91165" descr="Man with solid fill">
                <a:extLst>
                  <a:ext uri="{FF2B5EF4-FFF2-40B4-BE49-F238E27FC236}">
                    <a16:creationId xmlns:a16="http://schemas.microsoft.com/office/drawing/2014/main" id="{2AF89E54-8EA0-19D5-2094-4C8CAB17CE3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98652" y="1867791"/>
                <a:ext cx="409426" cy="409426"/>
              </a:xfrm>
              <a:prstGeom prst="rect">
                <a:avLst/>
              </a:prstGeom>
            </p:spPr>
          </p:pic>
        </p:grpSp>
        <p:grpSp>
          <p:nvGrpSpPr>
            <p:cNvPr id="91189" name="Group 91188">
              <a:extLst>
                <a:ext uri="{FF2B5EF4-FFF2-40B4-BE49-F238E27FC236}">
                  <a16:creationId xmlns:a16="http://schemas.microsoft.com/office/drawing/2014/main" id="{59FACDD0-44D0-E10F-0452-C9D31FA4BABB}"/>
                </a:ext>
              </a:extLst>
            </p:cNvPr>
            <p:cNvGrpSpPr/>
            <p:nvPr/>
          </p:nvGrpSpPr>
          <p:grpSpPr>
            <a:xfrm>
              <a:off x="2093384" y="3065216"/>
              <a:ext cx="1516692" cy="772265"/>
              <a:chOff x="1925292" y="3020025"/>
              <a:chExt cx="1689088" cy="860045"/>
            </a:xfrm>
          </p:grpSpPr>
          <p:grpSp>
            <p:nvGrpSpPr>
              <p:cNvPr id="91167" name="Group 91166">
                <a:extLst>
                  <a:ext uri="{FF2B5EF4-FFF2-40B4-BE49-F238E27FC236}">
                    <a16:creationId xmlns:a16="http://schemas.microsoft.com/office/drawing/2014/main" id="{71AA6B33-EECB-B245-D489-FA9BA7476D13}"/>
                  </a:ext>
                </a:extLst>
              </p:cNvPr>
              <p:cNvGrpSpPr/>
              <p:nvPr/>
            </p:nvGrpSpPr>
            <p:grpSpPr>
              <a:xfrm>
                <a:off x="1925292" y="3020025"/>
                <a:ext cx="1689088" cy="411760"/>
                <a:chOff x="4618990" y="1867791"/>
                <a:chExt cx="1689088" cy="411760"/>
              </a:xfrm>
            </p:grpSpPr>
            <p:pic>
              <p:nvPicPr>
                <p:cNvPr id="91168" name="Graphic 91167" descr="Man with solid fill">
                  <a:extLst>
                    <a:ext uri="{FF2B5EF4-FFF2-40B4-BE49-F238E27FC236}">
                      <a16:creationId xmlns:a16="http://schemas.microsoft.com/office/drawing/2014/main" id="{B1CF4D6A-2982-A5DA-4875-3C0C2B64D7B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18990" y="1870125"/>
                  <a:ext cx="409426" cy="409426"/>
                </a:xfrm>
                <a:prstGeom prst="rect">
                  <a:avLst/>
                </a:prstGeom>
              </p:spPr>
            </p:pic>
            <p:pic>
              <p:nvPicPr>
                <p:cNvPr id="91169" name="Graphic 91168" descr="Man with solid fill">
                  <a:extLst>
                    <a:ext uri="{FF2B5EF4-FFF2-40B4-BE49-F238E27FC236}">
                      <a16:creationId xmlns:a16="http://schemas.microsoft.com/office/drawing/2014/main" id="{A7125FB9-1A67-9044-E989-1ADBA494970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1175" y="1870125"/>
                  <a:ext cx="409426" cy="409426"/>
                </a:xfrm>
                <a:prstGeom prst="rect">
                  <a:avLst/>
                </a:prstGeom>
              </p:spPr>
            </p:pic>
            <p:pic>
              <p:nvPicPr>
                <p:cNvPr id="91170" name="Graphic 91169" descr="Man with solid fill">
                  <a:extLst>
                    <a:ext uri="{FF2B5EF4-FFF2-40B4-BE49-F238E27FC236}">
                      <a16:creationId xmlns:a16="http://schemas.microsoft.com/office/drawing/2014/main" id="{C1AC210C-B913-0CAC-C5EE-ED4638CAEB0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03360" y="1870125"/>
                  <a:ext cx="409426" cy="409426"/>
                </a:xfrm>
                <a:prstGeom prst="rect">
                  <a:avLst/>
                </a:prstGeom>
              </p:spPr>
            </p:pic>
            <p:pic>
              <p:nvPicPr>
                <p:cNvPr id="91171" name="Graphic 91170" descr="Man with solid fill">
                  <a:extLst>
                    <a:ext uri="{FF2B5EF4-FFF2-40B4-BE49-F238E27FC236}">
                      <a16:creationId xmlns:a16="http://schemas.microsoft.com/office/drawing/2014/main" id="{C6908F4F-7247-9ECE-3ACB-C107E8DFF5E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45545" y="1870125"/>
                  <a:ext cx="409426" cy="409426"/>
                </a:xfrm>
                <a:prstGeom prst="rect">
                  <a:avLst/>
                </a:prstGeom>
              </p:spPr>
            </p:pic>
            <p:pic>
              <p:nvPicPr>
                <p:cNvPr id="91172" name="Graphic 91171" descr="Man with solid fill">
                  <a:extLst>
                    <a:ext uri="{FF2B5EF4-FFF2-40B4-BE49-F238E27FC236}">
                      <a16:creationId xmlns:a16="http://schemas.microsoft.com/office/drawing/2014/main" id="{19B780C7-4268-3F38-01F8-96AF710D352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87730" y="1870125"/>
                  <a:ext cx="409426" cy="409426"/>
                </a:xfrm>
                <a:prstGeom prst="rect">
                  <a:avLst/>
                </a:prstGeom>
              </p:spPr>
            </p:pic>
            <p:pic>
              <p:nvPicPr>
                <p:cNvPr id="91173" name="Graphic 91172" descr="Man with solid fill">
                  <a:extLst>
                    <a:ext uri="{FF2B5EF4-FFF2-40B4-BE49-F238E27FC236}">
                      <a16:creationId xmlns:a16="http://schemas.microsoft.com/office/drawing/2014/main" id="{A4E46E45-BDD1-7437-F718-1A69A926834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29915" y="1870125"/>
                  <a:ext cx="409426" cy="409426"/>
                </a:xfrm>
                <a:prstGeom prst="rect">
                  <a:avLst/>
                </a:prstGeom>
              </p:spPr>
            </p:pic>
            <p:pic>
              <p:nvPicPr>
                <p:cNvPr id="91174" name="Graphic 91173" descr="Man with solid fill">
                  <a:extLst>
                    <a:ext uri="{FF2B5EF4-FFF2-40B4-BE49-F238E27FC236}">
                      <a16:creationId xmlns:a16="http://schemas.microsoft.com/office/drawing/2014/main" id="{DC19C0FB-B379-44F0-88A7-CE86C54EDAC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72100" y="1867791"/>
                  <a:ext cx="409426" cy="409426"/>
                </a:xfrm>
                <a:prstGeom prst="rect">
                  <a:avLst/>
                </a:prstGeom>
              </p:spPr>
            </p:pic>
            <p:pic>
              <p:nvPicPr>
                <p:cNvPr id="91175" name="Graphic 91174" descr="Man with solid fill">
                  <a:extLst>
                    <a:ext uri="{FF2B5EF4-FFF2-40B4-BE49-F238E27FC236}">
                      <a16:creationId xmlns:a16="http://schemas.microsoft.com/office/drawing/2014/main" id="{C14B289B-AFD0-CA3B-9F8D-7FA05692097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14285" y="1867791"/>
                  <a:ext cx="409426" cy="409426"/>
                </a:xfrm>
                <a:prstGeom prst="rect">
                  <a:avLst/>
                </a:prstGeom>
              </p:spPr>
            </p:pic>
            <p:pic>
              <p:nvPicPr>
                <p:cNvPr id="91176" name="Graphic 91175" descr="Man with solid fill">
                  <a:extLst>
                    <a:ext uri="{FF2B5EF4-FFF2-40B4-BE49-F238E27FC236}">
                      <a16:creationId xmlns:a16="http://schemas.microsoft.com/office/drawing/2014/main" id="{C272FE8E-CDAD-E9B8-90F8-1561688A8DB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56470" y="1867791"/>
                  <a:ext cx="409426" cy="409426"/>
                </a:xfrm>
                <a:prstGeom prst="rect">
                  <a:avLst/>
                </a:prstGeom>
              </p:spPr>
            </p:pic>
            <p:pic>
              <p:nvPicPr>
                <p:cNvPr id="91177" name="Graphic 91176" descr="Man with solid fill">
                  <a:extLst>
                    <a:ext uri="{FF2B5EF4-FFF2-40B4-BE49-F238E27FC236}">
                      <a16:creationId xmlns:a16="http://schemas.microsoft.com/office/drawing/2014/main" id="{100197D5-B73F-328A-42FD-06CB86A5039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98652" y="1867791"/>
                  <a:ext cx="409426" cy="409426"/>
                </a:xfrm>
                <a:prstGeom prst="rect">
                  <a:avLst/>
                </a:prstGeom>
              </p:spPr>
            </p:pic>
          </p:grpSp>
          <p:grpSp>
            <p:nvGrpSpPr>
              <p:cNvPr id="91178" name="Group 91177">
                <a:extLst>
                  <a:ext uri="{FF2B5EF4-FFF2-40B4-BE49-F238E27FC236}">
                    <a16:creationId xmlns:a16="http://schemas.microsoft.com/office/drawing/2014/main" id="{C57C3459-D09E-A9A4-C4EF-2AF5936F9068}"/>
                  </a:ext>
                </a:extLst>
              </p:cNvPr>
              <p:cNvGrpSpPr/>
              <p:nvPr/>
            </p:nvGrpSpPr>
            <p:grpSpPr>
              <a:xfrm>
                <a:off x="1925292" y="3468310"/>
                <a:ext cx="1689088" cy="411760"/>
                <a:chOff x="4618990" y="1867791"/>
                <a:chExt cx="1689088" cy="411760"/>
              </a:xfrm>
            </p:grpSpPr>
            <p:pic>
              <p:nvPicPr>
                <p:cNvPr id="91179" name="Graphic 91178" descr="Man with solid fill">
                  <a:extLst>
                    <a:ext uri="{FF2B5EF4-FFF2-40B4-BE49-F238E27FC236}">
                      <a16:creationId xmlns:a16="http://schemas.microsoft.com/office/drawing/2014/main" id="{87145D88-A71B-61F4-9F64-B404CE6DB81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18990" y="1870125"/>
                  <a:ext cx="409426" cy="409426"/>
                </a:xfrm>
                <a:prstGeom prst="rect">
                  <a:avLst/>
                </a:prstGeom>
              </p:spPr>
            </p:pic>
            <p:pic>
              <p:nvPicPr>
                <p:cNvPr id="91180" name="Graphic 91179" descr="Man with solid fill">
                  <a:extLst>
                    <a:ext uri="{FF2B5EF4-FFF2-40B4-BE49-F238E27FC236}">
                      <a16:creationId xmlns:a16="http://schemas.microsoft.com/office/drawing/2014/main" id="{3647E449-EAD9-5EA8-DC77-DF663436DAB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1175" y="1870125"/>
                  <a:ext cx="409426" cy="409426"/>
                </a:xfrm>
                <a:prstGeom prst="rect">
                  <a:avLst/>
                </a:prstGeom>
              </p:spPr>
            </p:pic>
            <p:pic>
              <p:nvPicPr>
                <p:cNvPr id="91181" name="Graphic 91180" descr="Man with solid fill">
                  <a:extLst>
                    <a:ext uri="{FF2B5EF4-FFF2-40B4-BE49-F238E27FC236}">
                      <a16:creationId xmlns:a16="http://schemas.microsoft.com/office/drawing/2014/main" id="{5831137C-AA8C-2C50-8D1D-3BFD23765A0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03360" y="1870125"/>
                  <a:ext cx="409426" cy="409426"/>
                </a:xfrm>
                <a:prstGeom prst="rect">
                  <a:avLst/>
                </a:prstGeom>
              </p:spPr>
            </p:pic>
            <p:pic>
              <p:nvPicPr>
                <p:cNvPr id="91182" name="Graphic 91181" descr="Man with solid fill">
                  <a:extLst>
                    <a:ext uri="{FF2B5EF4-FFF2-40B4-BE49-F238E27FC236}">
                      <a16:creationId xmlns:a16="http://schemas.microsoft.com/office/drawing/2014/main" id="{153CF19A-CCC7-E86E-F6A4-806D29CC641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45545" y="1870125"/>
                  <a:ext cx="409426" cy="409426"/>
                </a:xfrm>
                <a:prstGeom prst="rect">
                  <a:avLst/>
                </a:prstGeom>
              </p:spPr>
            </p:pic>
            <p:pic>
              <p:nvPicPr>
                <p:cNvPr id="91183" name="Graphic 91182" descr="Man with solid fill">
                  <a:extLst>
                    <a:ext uri="{FF2B5EF4-FFF2-40B4-BE49-F238E27FC236}">
                      <a16:creationId xmlns:a16="http://schemas.microsoft.com/office/drawing/2014/main" id="{01A1F1DF-1457-AF93-5A85-04EE6F974DE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87730" y="1870125"/>
                  <a:ext cx="409426" cy="409426"/>
                </a:xfrm>
                <a:prstGeom prst="rect">
                  <a:avLst/>
                </a:prstGeom>
              </p:spPr>
            </p:pic>
            <p:pic>
              <p:nvPicPr>
                <p:cNvPr id="91184" name="Graphic 91183" descr="Man with solid fill">
                  <a:extLst>
                    <a:ext uri="{FF2B5EF4-FFF2-40B4-BE49-F238E27FC236}">
                      <a16:creationId xmlns:a16="http://schemas.microsoft.com/office/drawing/2014/main" id="{320F885D-4D81-C58F-2CFD-9963FAF20C5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29915" y="1870125"/>
                  <a:ext cx="409426" cy="409426"/>
                </a:xfrm>
                <a:prstGeom prst="rect">
                  <a:avLst/>
                </a:prstGeom>
              </p:spPr>
            </p:pic>
            <p:pic>
              <p:nvPicPr>
                <p:cNvPr id="91185" name="Graphic 91184" descr="Man with solid fill">
                  <a:extLst>
                    <a:ext uri="{FF2B5EF4-FFF2-40B4-BE49-F238E27FC236}">
                      <a16:creationId xmlns:a16="http://schemas.microsoft.com/office/drawing/2014/main" id="{656BD041-BBEC-B70B-5D67-83D1AE7F368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72100" y="1867791"/>
                  <a:ext cx="409426" cy="409426"/>
                </a:xfrm>
                <a:prstGeom prst="rect">
                  <a:avLst/>
                </a:prstGeom>
              </p:spPr>
            </p:pic>
            <p:pic>
              <p:nvPicPr>
                <p:cNvPr id="91186" name="Graphic 91185" descr="Man with solid fill">
                  <a:extLst>
                    <a:ext uri="{FF2B5EF4-FFF2-40B4-BE49-F238E27FC236}">
                      <a16:creationId xmlns:a16="http://schemas.microsoft.com/office/drawing/2014/main" id="{E29D2ABC-3694-0822-6809-E3B4F87C94E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14285" y="1867791"/>
                  <a:ext cx="409426" cy="409426"/>
                </a:xfrm>
                <a:prstGeom prst="rect">
                  <a:avLst/>
                </a:prstGeom>
              </p:spPr>
            </p:pic>
            <p:pic>
              <p:nvPicPr>
                <p:cNvPr id="91187" name="Graphic 91186" descr="Man with solid fill">
                  <a:extLst>
                    <a:ext uri="{FF2B5EF4-FFF2-40B4-BE49-F238E27FC236}">
                      <a16:creationId xmlns:a16="http://schemas.microsoft.com/office/drawing/2014/main" id="{6F548E20-0E69-E5FC-023F-A63010A2844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756470" y="1867791"/>
                  <a:ext cx="409426" cy="409426"/>
                </a:xfrm>
                <a:prstGeom prst="rect">
                  <a:avLst/>
                </a:prstGeom>
              </p:spPr>
            </p:pic>
            <p:pic>
              <p:nvPicPr>
                <p:cNvPr id="91188" name="Graphic 91187" descr="Man with solid fill">
                  <a:extLst>
                    <a:ext uri="{FF2B5EF4-FFF2-40B4-BE49-F238E27FC236}">
                      <a16:creationId xmlns:a16="http://schemas.microsoft.com/office/drawing/2014/main" id="{72259AA6-8F7E-3043-8CA2-24FBE29662B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98652" y="1867791"/>
                  <a:ext cx="409426" cy="409426"/>
                </a:xfrm>
                <a:prstGeom prst="rect">
                  <a:avLst/>
                </a:prstGeom>
              </p:spPr>
            </p:pic>
          </p:grpSp>
        </p:grpSp>
        <p:grpSp>
          <p:nvGrpSpPr>
            <p:cNvPr id="91221" name="Group 91220">
              <a:extLst>
                <a:ext uri="{FF2B5EF4-FFF2-40B4-BE49-F238E27FC236}">
                  <a16:creationId xmlns:a16="http://schemas.microsoft.com/office/drawing/2014/main" id="{1AF78DD9-85A7-69D9-161E-D737FE4B0C24}"/>
                </a:ext>
              </a:extLst>
            </p:cNvPr>
            <p:cNvGrpSpPr/>
            <p:nvPr/>
          </p:nvGrpSpPr>
          <p:grpSpPr>
            <a:xfrm>
              <a:off x="3539113" y="3065216"/>
              <a:ext cx="1516692" cy="772265"/>
              <a:chOff x="3539113" y="3065216"/>
              <a:chExt cx="1516692" cy="772265"/>
            </a:xfrm>
          </p:grpSpPr>
          <p:grpSp>
            <p:nvGrpSpPr>
              <p:cNvPr id="91190" name="Group 91189">
                <a:extLst>
                  <a:ext uri="{FF2B5EF4-FFF2-40B4-BE49-F238E27FC236}">
                    <a16:creationId xmlns:a16="http://schemas.microsoft.com/office/drawing/2014/main" id="{B9A7CA9C-8EA6-50C9-CF9E-F65E17456F9C}"/>
                  </a:ext>
                </a:extLst>
              </p:cNvPr>
              <p:cNvGrpSpPr/>
              <p:nvPr/>
            </p:nvGrpSpPr>
            <p:grpSpPr>
              <a:xfrm>
                <a:off x="3539113" y="3065216"/>
                <a:ext cx="1516692" cy="772265"/>
                <a:chOff x="1925292" y="3020025"/>
                <a:chExt cx="1689088" cy="860045"/>
              </a:xfrm>
            </p:grpSpPr>
            <p:grpSp>
              <p:nvGrpSpPr>
                <p:cNvPr id="91191" name="Group 91190">
                  <a:extLst>
                    <a:ext uri="{FF2B5EF4-FFF2-40B4-BE49-F238E27FC236}">
                      <a16:creationId xmlns:a16="http://schemas.microsoft.com/office/drawing/2014/main" id="{FD4F0205-AF42-A601-F531-28E9F5341B89}"/>
                    </a:ext>
                  </a:extLst>
                </p:cNvPr>
                <p:cNvGrpSpPr/>
                <p:nvPr/>
              </p:nvGrpSpPr>
              <p:grpSpPr>
                <a:xfrm>
                  <a:off x="1925292" y="3020025"/>
                  <a:ext cx="1689088" cy="411760"/>
                  <a:chOff x="4618990" y="1867791"/>
                  <a:chExt cx="1689088" cy="411760"/>
                </a:xfrm>
              </p:grpSpPr>
              <p:pic>
                <p:nvPicPr>
                  <p:cNvPr id="91203" name="Graphic 91202" descr="Man with solid fill">
                    <a:extLst>
                      <a:ext uri="{FF2B5EF4-FFF2-40B4-BE49-F238E27FC236}">
                        <a16:creationId xmlns:a16="http://schemas.microsoft.com/office/drawing/2014/main" id="{38D32502-9A33-1DDD-D604-A88C7957100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18990" y="1870125"/>
                    <a:ext cx="409426" cy="409426"/>
                  </a:xfrm>
                  <a:prstGeom prst="rect">
                    <a:avLst/>
                  </a:prstGeom>
                </p:spPr>
              </p:pic>
              <p:pic>
                <p:nvPicPr>
                  <p:cNvPr id="91204" name="Graphic 91203" descr="Man with solid fill">
                    <a:extLst>
                      <a:ext uri="{FF2B5EF4-FFF2-40B4-BE49-F238E27FC236}">
                        <a16:creationId xmlns:a16="http://schemas.microsoft.com/office/drawing/2014/main" id="{9967FF9B-B6A7-2704-6683-EFAA6A2E148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1175" y="1870125"/>
                    <a:ext cx="409426" cy="409426"/>
                  </a:xfrm>
                  <a:prstGeom prst="rect">
                    <a:avLst/>
                  </a:prstGeom>
                </p:spPr>
              </p:pic>
              <p:pic>
                <p:nvPicPr>
                  <p:cNvPr id="91205" name="Graphic 91204" descr="Man with solid fill">
                    <a:extLst>
                      <a:ext uri="{FF2B5EF4-FFF2-40B4-BE49-F238E27FC236}">
                        <a16:creationId xmlns:a16="http://schemas.microsoft.com/office/drawing/2014/main" id="{EF54B0EE-8287-AB00-9B48-42FD221E2AD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03360" y="1870125"/>
                    <a:ext cx="409426" cy="409426"/>
                  </a:xfrm>
                  <a:prstGeom prst="rect">
                    <a:avLst/>
                  </a:prstGeom>
                </p:spPr>
              </p:pic>
              <p:pic>
                <p:nvPicPr>
                  <p:cNvPr id="91206" name="Graphic 91205" descr="Man with solid fill">
                    <a:extLst>
                      <a:ext uri="{FF2B5EF4-FFF2-40B4-BE49-F238E27FC236}">
                        <a16:creationId xmlns:a16="http://schemas.microsoft.com/office/drawing/2014/main" id="{7A9E0431-3FD5-64DE-A698-4307FFC6022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45545" y="1870125"/>
                    <a:ext cx="409426" cy="409426"/>
                  </a:xfrm>
                  <a:prstGeom prst="rect">
                    <a:avLst/>
                  </a:prstGeom>
                </p:spPr>
              </p:pic>
              <p:pic>
                <p:nvPicPr>
                  <p:cNvPr id="91207" name="Graphic 91206" descr="Man with solid fill">
                    <a:extLst>
                      <a:ext uri="{FF2B5EF4-FFF2-40B4-BE49-F238E27FC236}">
                        <a16:creationId xmlns:a16="http://schemas.microsoft.com/office/drawing/2014/main" id="{B58ECCE5-9FFB-E839-E3EA-C41B61A9326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87730" y="1870125"/>
                    <a:ext cx="409426" cy="409426"/>
                  </a:xfrm>
                  <a:prstGeom prst="rect">
                    <a:avLst/>
                  </a:prstGeom>
                </p:spPr>
              </p:pic>
              <p:pic>
                <p:nvPicPr>
                  <p:cNvPr id="91208" name="Graphic 91207" descr="Man with solid fill">
                    <a:extLst>
                      <a:ext uri="{FF2B5EF4-FFF2-40B4-BE49-F238E27FC236}">
                        <a16:creationId xmlns:a16="http://schemas.microsoft.com/office/drawing/2014/main" id="{EE7DD03D-9629-410A-DB65-275114FD6E5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29915" y="1870125"/>
                    <a:ext cx="409426" cy="409426"/>
                  </a:xfrm>
                  <a:prstGeom prst="rect">
                    <a:avLst/>
                  </a:prstGeom>
                </p:spPr>
              </p:pic>
              <p:pic>
                <p:nvPicPr>
                  <p:cNvPr id="91209" name="Graphic 91208" descr="Man with solid fill">
                    <a:extLst>
                      <a:ext uri="{FF2B5EF4-FFF2-40B4-BE49-F238E27FC236}">
                        <a16:creationId xmlns:a16="http://schemas.microsoft.com/office/drawing/2014/main" id="{443B1D94-36F1-54C1-F4E2-D1FF56F33FF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72100" y="1867791"/>
                    <a:ext cx="409426" cy="409426"/>
                  </a:xfrm>
                  <a:prstGeom prst="rect">
                    <a:avLst/>
                  </a:prstGeom>
                </p:spPr>
              </p:pic>
              <p:pic>
                <p:nvPicPr>
                  <p:cNvPr id="91210" name="Graphic 91209" descr="Man with solid fill">
                    <a:extLst>
                      <a:ext uri="{FF2B5EF4-FFF2-40B4-BE49-F238E27FC236}">
                        <a16:creationId xmlns:a16="http://schemas.microsoft.com/office/drawing/2014/main" id="{5F489D48-6C15-1736-77E3-CADC7328AC0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14285" y="1867791"/>
                    <a:ext cx="409426" cy="409426"/>
                  </a:xfrm>
                  <a:prstGeom prst="rect">
                    <a:avLst/>
                  </a:prstGeom>
                </p:spPr>
              </p:pic>
              <p:pic>
                <p:nvPicPr>
                  <p:cNvPr id="91211" name="Graphic 91210" descr="Man with solid fill">
                    <a:extLst>
                      <a:ext uri="{FF2B5EF4-FFF2-40B4-BE49-F238E27FC236}">
                        <a16:creationId xmlns:a16="http://schemas.microsoft.com/office/drawing/2014/main" id="{E609B37D-DD8A-AE04-CD58-E3104977CBC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56470" y="1867791"/>
                    <a:ext cx="409426" cy="409426"/>
                  </a:xfrm>
                  <a:prstGeom prst="rect">
                    <a:avLst/>
                  </a:prstGeom>
                </p:spPr>
              </p:pic>
              <p:pic>
                <p:nvPicPr>
                  <p:cNvPr id="91212" name="Graphic 91211" descr="Man with solid fill">
                    <a:extLst>
                      <a:ext uri="{FF2B5EF4-FFF2-40B4-BE49-F238E27FC236}">
                        <a16:creationId xmlns:a16="http://schemas.microsoft.com/office/drawing/2014/main" id="{CCA92D09-F697-8681-80DE-B49E5FBA61B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98652" y="1867791"/>
                    <a:ext cx="409426" cy="409426"/>
                  </a:xfrm>
                  <a:prstGeom prst="rect">
                    <a:avLst/>
                  </a:prstGeom>
                </p:spPr>
              </p:pic>
            </p:grpSp>
            <p:grpSp>
              <p:nvGrpSpPr>
                <p:cNvPr id="91192" name="Group 91191">
                  <a:extLst>
                    <a:ext uri="{FF2B5EF4-FFF2-40B4-BE49-F238E27FC236}">
                      <a16:creationId xmlns:a16="http://schemas.microsoft.com/office/drawing/2014/main" id="{68132F2C-360D-9D7D-4285-01A14FBA9F54}"/>
                    </a:ext>
                  </a:extLst>
                </p:cNvPr>
                <p:cNvGrpSpPr/>
                <p:nvPr/>
              </p:nvGrpSpPr>
              <p:grpSpPr>
                <a:xfrm>
                  <a:off x="1925292" y="3468310"/>
                  <a:ext cx="1689088" cy="411760"/>
                  <a:chOff x="4618990" y="1867791"/>
                  <a:chExt cx="1689088" cy="411760"/>
                </a:xfrm>
              </p:grpSpPr>
              <p:pic>
                <p:nvPicPr>
                  <p:cNvPr id="91193" name="Graphic 91192" descr="Man with solid fill">
                    <a:extLst>
                      <a:ext uri="{FF2B5EF4-FFF2-40B4-BE49-F238E27FC236}">
                        <a16:creationId xmlns:a16="http://schemas.microsoft.com/office/drawing/2014/main" id="{324ADD55-FD89-2FC6-D09A-BE286534111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18990" y="1870125"/>
                    <a:ext cx="409426" cy="409426"/>
                  </a:xfrm>
                  <a:prstGeom prst="rect">
                    <a:avLst/>
                  </a:prstGeom>
                </p:spPr>
              </p:pic>
              <p:pic>
                <p:nvPicPr>
                  <p:cNvPr id="91194" name="Graphic 91193" descr="Man with solid fill">
                    <a:extLst>
                      <a:ext uri="{FF2B5EF4-FFF2-40B4-BE49-F238E27FC236}">
                        <a16:creationId xmlns:a16="http://schemas.microsoft.com/office/drawing/2014/main" id="{604713B9-E335-E417-69B9-AB0600AEC01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1175" y="1870125"/>
                    <a:ext cx="409426" cy="409426"/>
                  </a:xfrm>
                  <a:prstGeom prst="rect">
                    <a:avLst/>
                  </a:prstGeom>
                </p:spPr>
              </p:pic>
              <p:pic>
                <p:nvPicPr>
                  <p:cNvPr id="91195" name="Graphic 91194" descr="Man with solid fill">
                    <a:extLst>
                      <a:ext uri="{FF2B5EF4-FFF2-40B4-BE49-F238E27FC236}">
                        <a16:creationId xmlns:a16="http://schemas.microsoft.com/office/drawing/2014/main" id="{FA08DB3F-647F-057F-B4C9-A92DDD59DD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03360" y="1870125"/>
                    <a:ext cx="409426" cy="409426"/>
                  </a:xfrm>
                  <a:prstGeom prst="rect">
                    <a:avLst/>
                  </a:prstGeom>
                </p:spPr>
              </p:pic>
              <p:pic>
                <p:nvPicPr>
                  <p:cNvPr id="91196" name="Graphic 91195" descr="Man with solid fill">
                    <a:extLst>
                      <a:ext uri="{FF2B5EF4-FFF2-40B4-BE49-F238E27FC236}">
                        <a16:creationId xmlns:a16="http://schemas.microsoft.com/office/drawing/2014/main" id="{DC95079D-5523-203C-46AC-D2D90A51D4C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45545" y="1870125"/>
                    <a:ext cx="409426" cy="409426"/>
                  </a:xfrm>
                  <a:prstGeom prst="rect">
                    <a:avLst/>
                  </a:prstGeom>
                </p:spPr>
              </p:pic>
              <p:pic>
                <p:nvPicPr>
                  <p:cNvPr id="91197" name="Graphic 91196" descr="Man with solid fill">
                    <a:extLst>
                      <a:ext uri="{FF2B5EF4-FFF2-40B4-BE49-F238E27FC236}">
                        <a16:creationId xmlns:a16="http://schemas.microsoft.com/office/drawing/2014/main" id="{AF38900B-DBE8-7C7D-3831-446544E3695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87730" y="1870125"/>
                    <a:ext cx="409426" cy="409426"/>
                  </a:xfrm>
                  <a:prstGeom prst="rect">
                    <a:avLst/>
                  </a:prstGeom>
                </p:spPr>
              </p:pic>
              <p:pic>
                <p:nvPicPr>
                  <p:cNvPr id="91198" name="Graphic 91197" descr="Man with solid fill">
                    <a:extLst>
                      <a:ext uri="{FF2B5EF4-FFF2-40B4-BE49-F238E27FC236}">
                        <a16:creationId xmlns:a16="http://schemas.microsoft.com/office/drawing/2014/main" id="{A5DEE48D-3FA5-43FD-C1B8-B49647AAD88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29915" y="1870125"/>
                    <a:ext cx="409426" cy="409426"/>
                  </a:xfrm>
                  <a:prstGeom prst="rect">
                    <a:avLst/>
                  </a:prstGeom>
                </p:spPr>
              </p:pic>
              <p:pic>
                <p:nvPicPr>
                  <p:cNvPr id="91199" name="Graphic 91198" descr="Man with solid fill">
                    <a:extLst>
                      <a:ext uri="{FF2B5EF4-FFF2-40B4-BE49-F238E27FC236}">
                        <a16:creationId xmlns:a16="http://schemas.microsoft.com/office/drawing/2014/main" id="{96E2394A-06C9-7D03-4554-F70095BDBEC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72100" y="1867791"/>
                    <a:ext cx="409426" cy="409426"/>
                  </a:xfrm>
                  <a:prstGeom prst="rect">
                    <a:avLst/>
                  </a:prstGeom>
                </p:spPr>
              </p:pic>
              <p:pic>
                <p:nvPicPr>
                  <p:cNvPr id="91200" name="Graphic 91199" descr="Man with solid fill">
                    <a:extLst>
                      <a:ext uri="{FF2B5EF4-FFF2-40B4-BE49-F238E27FC236}">
                        <a16:creationId xmlns:a16="http://schemas.microsoft.com/office/drawing/2014/main" id="{F1763A6E-8D1B-DD6A-0556-AF2FEEAE755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14285" y="1867791"/>
                    <a:ext cx="409426" cy="409426"/>
                  </a:xfrm>
                  <a:prstGeom prst="rect">
                    <a:avLst/>
                  </a:prstGeom>
                </p:spPr>
              </p:pic>
              <p:pic>
                <p:nvPicPr>
                  <p:cNvPr id="91201" name="Graphic 91200" descr="Man with solid fill">
                    <a:extLst>
                      <a:ext uri="{FF2B5EF4-FFF2-40B4-BE49-F238E27FC236}">
                        <a16:creationId xmlns:a16="http://schemas.microsoft.com/office/drawing/2014/main" id="{B0D19387-E181-874C-BF6C-B1EDD63F022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756470" y="1867791"/>
                    <a:ext cx="409426" cy="409426"/>
                  </a:xfrm>
                  <a:prstGeom prst="rect">
                    <a:avLst/>
                  </a:prstGeom>
                </p:spPr>
              </p:pic>
              <p:pic>
                <p:nvPicPr>
                  <p:cNvPr id="91202" name="Graphic 91201" descr="Man with solid fill">
                    <a:extLst>
                      <a:ext uri="{FF2B5EF4-FFF2-40B4-BE49-F238E27FC236}">
                        <a16:creationId xmlns:a16="http://schemas.microsoft.com/office/drawing/2014/main" id="{28A4A05C-9041-28E8-41F6-FC889C0A178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98652" y="1867791"/>
                    <a:ext cx="409426" cy="409426"/>
                  </a:xfrm>
                  <a:prstGeom prst="rect">
                    <a:avLst/>
                  </a:prstGeom>
                </p:spPr>
              </p:pic>
            </p:grpSp>
          </p:grpSp>
          <p:grpSp>
            <p:nvGrpSpPr>
              <p:cNvPr id="91220" name="Group 91219">
                <a:extLst>
                  <a:ext uri="{FF2B5EF4-FFF2-40B4-BE49-F238E27FC236}">
                    <a16:creationId xmlns:a16="http://schemas.microsoft.com/office/drawing/2014/main" id="{DB986EE7-501C-7F05-2A31-56F74AFDD182}"/>
                  </a:ext>
                </a:extLst>
              </p:cNvPr>
              <p:cNvGrpSpPr/>
              <p:nvPr/>
            </p:nvGrpSpPr>
            <p:grpSpPr>
              <a:xfrm>
                <a:off x="4580789" y="3689541"/>
                <a:ext cx="74304" cy="134747"/>
                <a:chOff x="4580789" y="3689541"/>
                <a:chExt cx="74304" cy="134747"/>
              </a:xfrm>
              <a:solidFill>
                <a:schemeClr val="tx2">
                  <a:lumMod val="90000"/>
                </a:schemeClr>
              </a:solidFill>
            </p:grpSpPr>
            <p:sp>
              <p:nvSpPr>
                <p:cNvPr id="91218" name="Rectangle 91217">
                  <a:extLst>
                    <a:ext uri="{FF2B5EF4-FFF2-40B4-BE49-F238E27FC236}">
                      <a16:creationId xmlns:a16="http://schemas.microsoft.com/office/drawing/2014/main" id="{1734C9C6-C34E-C0C8-C737-BDF5D143CD43}"/>
                    </a:ext>
                  </a:extLst>
                </p:cNvPr>
                <p:cNvSpPr/>
                <p:nvPr/>
              </p:nvSpPr>
              <p:spPr bwMode="auto">
                <a:xfrm>
                  <a:off x="4580789" y="3689541"/>
                  <a:ext cx="27432" cy="134747"/>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219" name="Rectangle 91218">
                  <a:extLst>
                    <a:ext uri="{FF2B5EF4-FFF2-40B4-BE49-F238E27FC236}">
                      <a16:creationId xmlns:a16="http://schemas.microsoft.com/office/drawing/2014/main" id="{563059E5-C07D-0FCD-EF69-41E4555F0B8D}"/>
                    </a:ext>
                  </a:extLst>
                </p:cNvPr>
                <p:cNvSpPr/>
                <p:nvPr/>
              </p:nvSpPr>
              <p:spPr bwMode="auto">
                <a:xfrm>
                  <a:off x="4627661" y="3689541"/>
                  <a:ext cx="27432" cy="134747"/>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91249" name="Group 91248">
              <a:extLst>
                <a:ext uri="{FF2B5EF4-FFF2-40B4-BE49-F238E27FC236}">
                  <a16:creationId xmlns:a16="http://schemas.microsoft.com/office/drawing/2014/main" id="{26C8DC83-B9F3-6D33-269E-59C0DE3D14CE}"/>
                </a:ext>
              </a:extLst>
            </p:cNvPr>
            <p:cNvGrpSpPr/>
            <p:nvPr/>
          </p:nvGrpSpPr>
          <p:grpSpPr>
            <a:xfrm>
              <a:off x="4990056" y="3065216"/>
              <a:ext cx="1516692" cy="772265"/>
              <a:chOff x="4990056" y="3065216"/>
              <a:chExt cx="1516692" cy="772265"/>
            </a:xfrm>
          </p:grpSpPr>
          <p:grpSp>
            <p:nvGrpSpPr>
              <p:cNvPr id="91223" name="Group 91222">
                <a:extLst>
                  <a:ext uri="{FF2B5EF4-FFF2-40B4-BE49-F238E27FC236}">
                    <a16:creationId xmlns:a16="http://schemas.microsoft.com/office/drawing/2014/main" id="{6B3B5B67-08FB-BA3E-C0E8-BCD66C1B133F}"/>
                  </a:ext>
                </a:extLst>
              </p:cNvPr>
              <p:cNvGrpSpPr/>
              <p:nvPr/>
            </p:nvGrpSpPr>
            <p:grpSpPr>
              <a:xfrm>
                <a:off x="4990056" y="3065216"/>
                <a:ext cx="1516692" cy="772265"/>
                <a:chOff x="1925292" y="3020025"/>
                <a:chExt cx="1689088" cy="860045"/>
              </a:xfrm>
            </p:grpSpPr>
            <p:grpSp>
              <p:nvGrpSpPr>
                <p:cNvPr id="91227" name="Group 91226">
                  <a:extLst>
                    <a:ext uri="{FF2B5EF4-FFF2-40B4-BE49-F238E27FC236}">
                      <a16:creationId xmlns:a16="http://schemas.microsoft.com/office/drawing/2014/main" id="{83FC9C1B-D7A3-4F21-77C9-9E862F0E47A5}"/>
                    </a:ext>
                  </a:extLst>
                </p:cNvPr>
                <p:cNvGrpSpPr/>
                <p:nvPr/>
              </p:nvGrpSpPr>
              <p:grpSpPr>
                <a:xfrm>
                  <a:off x="1925292" y="3020025"/>
                  <a:ext cx="1689088" cy="411760"/>
                  <a:chOff x="4618990" y="1867791"/>
                  <a:chExt cx="1689088" cy="411760"/>
                </a:xfrm>
              </p:grpSpPr>
              <p:pic>
                <p:nvPicPr>
                  <p:cNvPr id="91239" name="Graphic 91238" descr="Man with solid fill">
                    <a:extLst>
                      <a:ext uri="{FF2B5EF4-FFF2-40B4-BE49-F238E27FC236}">
                        <a16:creationId xmlns:a16="http://schemas.microsoft.com/office/drawing/2014/main" id="{8CE423AE-FBF9-3219-9F1D-5C9E34EBA40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18990" y="1870125"/>
                    <a:ext cx="409426" cy="409426"/>
                  </a:xfrm>
                  <a:prstGeom prst="rect">
                    <a:avLst/>
                  </a:prstGeom>
                </p:spPr>
              </p:pic>
              <p:pic>
                <p:nvPicPr>
                  <p:cNvPr id="91240" name="Graphic 91239" descr="Man with solid fill">
                    <a:extLst>
                      <a:ext uri="{FF2B5EF4-FFF2-40B4-BE49-F238E27FC236}">
                        <a16:creationId xmlns:a16="http://schemas.microsoft.com/office/drawing/2014/main" id="{0DA42644-B5E0-EA36-3C82-4209DBB2CDC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1175" y="1870125"/>
                    <a:ext cx="409426" cy="409426"/>
                  </a:xfrm>
                  <a:prstGeom prst="rect">
                    <a:avLst/>
                  </a:prstGeom>
                </p:spPr>
              </p:pic>
              <p:pic>
                <p:nvPicPr>
                  <p:cNvPr id="91241" name="Graphic 91240" descr="Man with solid fill">
                    <a:extLst>
                      <a:ext uri="{FF2B5EF4-FFF2-40B4-BE49-F238E27FC236}">
                        <a16:creationId xmlns:a16="http://schemas.microsoft.com/office/drawing/2014/main" id="{86B62A66-3174-C9C7-7DBE-B96750363E7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03360" y="1870125"/>
                    <a:ext cx="409426" cy="409426"/>
                  </a:xfrm>
                  <a:prstGeom prst="rect">
                    <a:avLst/>
                  </a:prstGeom>
                </p:spPr>
              </p:pic>
              <p:pic>
                <p:nvPicPr>
                  <p:cNvPr id="91242" name="Graphic 91241" descr="Man with solid fill">
                    <a:extLst>
                      <a:ext uri="{FF2B5EF4-FFF2-40B4-BE49-F238E27FC236}">
                        <a16:creationId xmlns:a16="http://schemas.microsoft.com/office/drawing/2014/main" id="{A8B22160-28BA-F396-7FEB-F10FE47F5CA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45545" y="1870125"/>
                    <a:ext cx="409426" cy="409426"/>
                  </a:xfrm>
                  <a:prstGeom prst="rect">
                    <a:avLst/>
                  </a:prstGeom>
                </p:spPr>
              </p:pic>
              <p:pic>
                <p:nvPicPr>
                  <p:cNvPr id="91243" name="Graphic 91242" descr="Man with solid fill">
                    <a:extLst>
                      <a:ext uri="{FF2B5EF4-FFF2-40B4-BE49-F238E27FC236}">
                        <a16:creationId xmlns:a16="http://schemas.microsoft.com/office/drawing/2014/main" id="{ADD871DE-726C-F4F8-5AC4-0A0671E274C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87730" y="1870125"/>
                    <a:ext cx="409426" cy="409426"/>
                  </a:xfrm>
                  <a:prstGeom prst="rect">
                    <a:avLst/>
                  </a:prstGeom>
                </p:spPr>
              </p:pic>
              <p:pic>
                <p:nvPicPr>
                  <p:cNvPr id="91244" name="Graphic 91243" descr="Man with solid fill">
                    <a:extLst>
                      <a:ext uri="{FF2B5EF4-FFF2-40B4-BE49-F238E27FC236}">
                        <a16:creationId xmlns:a16="http://schemas.microsoft.com/office/drawing/2014/main" id="{E6E9FCAB-CE64-475E-7960-57A774A5730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29915" y="1870125"/>
                    <a:ext cx="409426" cy="409426"/>
                  </a:xfrm>
                  <a:prstGeom prst="rect">
                    <a:avLst/>
                  </a:prstGeom>
                </p:spPr>
              </p:pic>
              <p:pic>
                <p:nvPicPr>
                  <p:cNvPr id="91245" name="Graphic 91244" descr="Man with solid fill">
                    <a:extLst>
                      <a:ext uri="{FF2B5EF4-FFF2-40B4-BE49-F238E27FC236}">
                        <a16:creationId xmlns:a16="http://schemas.microsoft.com/office/drawing/2014/main" id="{D3CC7A98-C556-F831-F977-3ED8C9F924E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72100" y="1867791"/>
                    <a:ext cx="409426" cy="409426"/>
                  </a:xfrm>
                  <a:prstGeom prst="rect">
                    <a:avLst/>
                  </a:prstGeom>
                </p:spPr>
              </p:pic>
              <p:pic>
                <p:nvPicPr>
                  <p:cNvPr id="91246" name="Graphic 91245" descr="Man with solid fill">
                    <a:extLst>
                      <a:ext uri="{FF2B5EF4-FFF2-40B4-BE49-F238E27FC236}">
                        <a16:creationId xmlns:a16="http://schemas.microsoft.com/office/drawing/2014/main" id="{00E9F9EE-317C-2798-D318-624209BCDFA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14285" y="1867791"/>
                    <a:ext cx="409426" cy="409426"/>
                  </a:xfrm>
                  <a:prstGeom prst="rect">
                    <a:avLst/>
                  </a:prstGeom>
                </p:spPr>
              </p:pic>
              <p:pic>
                <p:nvPicPr>
                  <p:cNvPr id="91247" name="Graphic 91246" descr="Man with solid fill">
                    <a:extLst>
                      <a:ext uri="{FF2B5EF4-FFF2-40B4-BE49-F238E27FC236}">
                        <a16:creationId xmlns:a16="http://schemas.microsoft.com/office/drawing/2014/main" id="{59EE7139-CB09-D9FF-110F-B35532D4577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56470" y="1867791"/>
                    <a:ext cx="409426" cy="409426"/>
                  </a:xfrm>
                  <a:prstGeom prst="rect">
                    <a:avLst/>
                  </a:prstGeom>
                </p:spPr>
              </p:pic>
              <p:pic>
                <p:nvPicPr>
                  <p:cNvPr id="91248" name="Graphic 91247" descr="Man with solid fill">
                    <a:extLst>
                      <a:ext uri="{FF2B5EF4-FFF2-40B4-BE49-F238E27FC236}">
                        <a16:creationId xmlns:a16="http://schemas.microsoft.com/office/drawing/2014/main" id="{D13AEDD6-F188-6125-E83F-47F877EE225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98652" y="1867791"/>
                    <a:ext cx="409426" cy="409426"/>
                  </a:xfrm>
                  <a:prstGeom prst="rect">
                    <a:avLst/>
                  </a:prstGeom>
                </p:spPr>
              </p:pic>
            </p:grpSp>
            <p:grpSp>
              <p:nvGrpSpPr>
                <p:cNvPr id="91228" name="Group 91227">
                  <a:extLst>
                    <a:ext uri="{FF2B5EF4-FFF2-40B4-BE49-F238E27FC236}">
                      <a16:creationId xmlns:a16="http://schemas.microsoft.com/office/drawing/2014/main" id="{6A4C7BBE-6E87-1DEC-6A6E-34CF94FAC67F}"/>
                    </a:ext>
                  </a:extLst>
                </p:cNvPr>
                <p:cNvGrpSpPr/>
                <p:nvPr/>
              </p:nvGrpSpPr>
              <p:grpSpPr>
                <a:xfrm>
                  <a:off x="1925292" y="3468310"/>
                  <a:ext cx="1689088" cy="411760"/>
                  <a:chOff x="4618990" y="1867791"/>
                  <a:chExt cx="1689088" cy="411760"/>
                </a:xfrm>
              </p:grpSpPr>
              <p:pic>
                <p:nvPicPr>
                  <p:cNvPr id="91229" name="Graphic 91228" descr="Man with solid fill">
                    <a:extLst>
                      <a:ext uri="{FF2B5EF4-FFF2-40B4-BE49-F238E27FC236}">
                        <a16:creationId xmlns:a16="http://schemas.microsoft.com/office/drawing/2014/main" id="{1B3587A2-79E6-E9AE-4894-66C43CE6A83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18990" y="1870125"/>
                    <a:ext cx="409426" cy="409426"/>
                  </a:xfrm>
                  <a:prstGeom prst="rect">
                    <a:avLst/>
                  </a:prstGeom>
                </p:spPr>
              </p:pic>
              <p:pic>
                <p:nvPicPr>
                  <p:cNvPr id="91230" name="Graphic 91229" descr="Man with solid fill">
                    <a:extLst>
                      <a:ext uri="{FF2B5EF4-FFF2-40B4-BE49-F238E27FC236}">
                        <a16:creationId xmlns:a16="http://schemas.microsoft.com/office/drawing/2014/main" id="{0D6F2AF0-716B-9BDD-4438-09C8C1227D9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1175" y="1870125"/>
                    <a:ext cx="409426" cy="409426"/>
                  </a:xfrm>
                  <a:prstGeom prst="rect">
                    <a:avLst/>
                  </a:prstGeom>
                </p:spPr>
              </p:pic>
              <p:pic>
                <p:nvPicPr>
                  <p:cNvPr id="91231" name="Graphic 91230" descr="Man with solid fill">
                    <a:extLst>
                      <a:ext uri="{FF2B5EF4-FFF2-40B4-BE49-F238E27FC236}">
                        <a16:creationId xmlns:a16="http://schemas.microsoft.com/office/drawing/2014/main" id="{37D6769E-3866-16C4-57D6-005394FE027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03360" y="1870125"/>
                    <a:ext cx="409426" cy="409426"/>
                  </a:xfrm>
                  <a:prstGeom prst="rect">
                    <a:avLst/>
                  </a:prstGeom>
                </p:spPr>
              </p:pic>
              <p:pic>
                <p:nvPicPr>
                  <p:cNvPr id="91232" name="Graphic 91231" descr="Man with solid fill">
                    <a:extLst>
                      <a:ext uri="{FF2B5EF4-FFF2-40B4-BE49-F238E27FC236}">
                        <a16:creationId xmlns:a16="http://schemas.microsoft.com/office/drawing/2014/main" id="{22A21121-2CD4-FDC1-527E-D4E08934641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45545" y="1870125"/>
                    <a:ext cx="409426" cy="409426"/>
                  </a:xfrm>
                  <a:prstGeom prst="rect">
                    <a:avLst/>
                  </a:prstGeom>
                </p:spPr>
              </p:pic>
              <p:pic>
                <p:nvPicPr>
                  <p:cNvPr id="91233" name="Graphic 91232" descr="Man with solid fill">
                    <a:extLst>
                      <a:ext uri="{FF2B5EF4-FFF2-40B4-BE49-F238E27FC236}">
                        <a16:creationId xmlns:a16="http://schemas.microsoft.com/office/drawing/2014/main" id="{0C23AAB8-FE34-4C5A-C2E2-536246FA7C2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87730" y="1870125"/>
                    <a:ext cx="409426" cy="409426"/>
                  </a:xfrm>
                  <a:prstGeom prst="rect">
                    <a:avLst/>
                  </a:prstGeom>
                </p:spPr>
              </p:pic>
              <p:pic>
                <p:nvPicPr>
                  <p:cNvPr id="91234" name="Graphic 91233" descr="Man with solid fill">
                    <a:extLst>
                      <a:ext uri="{FF2B5EF4-FFF2-40B4-BE49-F238E27FC236}">
                        <a16:creationId xmlns:a16="http://schemas.microsoft.com/office/drawing/2014/main" id="{349DBF2F-F1DF-8D1D-A669-D2617212F38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29915" y="1870125"/>
                    <a:ext cx="409426" cy="409426"/>
                  </a:xfrm>
                  <a:prstGeom prst="rect">
                    <a:avLst/>
                  </a:prstGeom>
                </p:spPr>
              </p:pic>
              <p:pic>
                <p:nvPicPr>
                  <p:cNvPr id="91235" name="Graphic 91234" descr="Man with solid fill">
                    <a:extLst>
                      <a:ext uri="{FF2B5EF4-FFF2-40B4-BE49-F238E27FC236}">
                        <a16:creationId xmlns:a16="http://schemas.microsoft.com/office/drawing/2014/main" id="{C654C4AC-4152-8BD0-1691-7F54787B22A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472100" y="1867791"/>
                    <a:ext cx="409426" cy="409426"/>
                  </a:xfrm>
                  <a:prstGeom prst="rect">
                    <a:avLst/>
                  </a:prstGeom>
                </p:spPr>
              </p:pic>
              <p:pic>
                <p:nvPicPr>
                  <p:cNvPr id="91236" name="Graphic 91235" descr="Man with solid fill">
                    <a:extLst>
                      <a:ext uri="{FF2B5EF4-FFF2-40B4-BE49-F238E27FC236}">
                        <a16:creationId xmlns:a16="http://schemas.microsoft.com/office/drawing/2014/main" id="{54520AD7-722D-DD25-572C-3D2985485C0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14285" y="1867791"/>
                    <a:ext cx="409426" cy="409426"/>
                  </a:xfrm>
                  <a:prstGeom prst="rect">
                    <a:avLst/>
                  </a:prstGeom>
                </p:spPr>
              </p:pic>
              <p:pic>
                <p:nvPicPr>
                  <p:cNvPr id="91237" name="Graphic 91236" descr="Man with solid fill">
                    <a:extLst>
                      <a:ext uri="{FF2B5EF4-FFF2-40B4-BE49-F238E27FC236}">
                        <a16:creationId xmlns:a16="http://schemas.microsoft.com/office/drawing/2014/main" id="{CE5F34F6-F042-57F4-1B24-F9665A96618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756470" y="1867791"/>
                    <a:ext cx="409426" cy="409426"/>
                  </a:xfrm>
                  <a:prstGeom prst="rect">
                    <a:avLst/>
                  </a:prstGeom>
                </p:spPr>
              </p:pic>
              <p:pic>
                <p:nvPicPr>
                  <p:cNvPr id="91238" name="Graphic 91237" descr="Man with solid fill">
                    <a:extLst>
                      <a:ext uri="{FF2B5EF4-FFF2-40B4-BE49-F238E27FC236}">
                        <a16:creationId xmlns:a16="http://schemas.microsoft.com/office/drawing/2014/main" id="{21DFBC94-5B48-61F5-EA88-DEDC4A1A805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98652" y="1867791"/>
                    <a:ext cx="409426" cy="409426"/>
                  </a:xfrm>
                  <a:prstGeom prst="rect">
                    <a:avLst/>
                  </a:prstGeom>
                </p:spPr>
              </p:pic>
            </p:grpSp>
          </p:grpSp>
          <p:grpSp>
            <p:nvGrpSpPr>
              <p:cNvPr id="91224" name="Group 91223">
                <a:extLst>
                  <a:ext uri="{FF2B5EF4-FFF2-40B4-BE49-F238E27FC236}">
                    <a16:creationId xmlns:a16="http://schemas.microsoft.com/office/drawing/2014/main" id="{05D136F9-1AA6-9E06-7B65-1A4521896B77}"/>
                  </a:ext>
                </a:extLst>
              </p:cNvPr>
              <p:cNvGrpSpPr/>
              <p:nvPr/>
            </p:nvGrpSpPr>
            <p:grpSpPr>
              <a:xfrm>
                <a:off x="5902569" y="3689541"/>
                <a:ext cx="74304" cy="134747"/>
                <a:chOff x="4580789" y="3689541"/>
                <a:chExt cx="74304" cy="134747"/>
              </a:xfrm>
              <a:solidFill>
                <a:schemeClr val="tx2">
                  <a:lumMod val="90000"/>
                </a:schemeClr>
              </a:solidFill>
            </p:grpSpPr>
            <p:sp>
              <p:nvSpPr>
                <p:cNvPr id="91225" name="Rectangle 91224">
                  <a:extLst>
                    <a:ext uri="{FF2B5EF4-FFF2-40B4-BE49-F238E27FC236}">
                      <a16:creationId xmlns:a16="http://schemas.microsoft.com/office/drawing/2014/main" id="{6BA07E6F-7514-4EA2-975B-66EE32170C6F}"/>
                    </a:ext>
                  </a:extLst>
                </p:cNvPr>
                <p:cNvSpPr/>
                <p:nvPr/>
              </p:nvSpPr>
              <p:spPr bwMode="auto">
                <a:xfrm>
                  <a:off x="4580789" y="3689541"/>
                  <a:ext cx="27432" cy="134747"/>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226" name="Rectangle 91225">
                  <a:extLst>
                    <a:ext uri="{FF2B5EF4-FFF2-40B4-BE49-F238E27FC236}">
                      <a16:creationId xmlns:a16="http://schemas.microsoft.com/office/drawing/2014/main" id="{37CBF568-8A37-C181-7A17-496C44FEB585}"/>
                    </a:ext>
                  </a:extLst>
                </p:cNvPr>
                <p:cNvSpPr/>
                <p:nvPr/>
              </p:nvSpPr>
              <p:spPr bwMode="auto">
                <a:xfrm>
                  <a:off x="4627661" y="3689541"/>
                  <a:ext cx="27432" cy="134747"/>
                </a:xfrm>
                <a:prstGeom prst="rect">
                  <a:avLst/>
                </a:prstGeom>
                <a:grp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91250" name="Rectangle: Rounded Corners 91249">
              <a:extLst>
                <a:ext uri="{FF2B5EF4-FFF2-40B4-BE49-F238E27FC236}">
                  <a16:creationId xmlns:a16="http://schemas.microsoft.com/office/drawing/2014/main" id="{C0D006E2-FC8C-0662-0250-05B99EBD2BBE}"/>
                </a:ext>
              </a:extLst>
            </p:cNvPr>
            <p:cNvSpPr/>
            <p:nvPr/>
          </p:nvSpPr>
          <p:spPr bwMode="auto">
            <a:xfrm>
              <a:off x="2139518" y="1689800"/>
              <a:ext cx="4403326" cy="2331783"/>
            </a:xfrm>
            <a:prstGeom prst="roundRect">
              <a:avLst>
                <a:gd name="adj" fmla="val 7149"/>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251" name="Freeform: Shape 91250">
              <a:extLst>
                <a:ext uri="{FF2B5EF4-FFF2-40B4-BE49-F238E27FC236}">
                  <a16:creationId xmlns:a16="http://schemas.microsoft.com/office/drawing/2014/main" id="{74C7A0CC-89AE-3D11-21CD-F57C0B62C094}"/>
                </a:ext>
              </a:extLst>
            </p:cNvPr>
            <p:cNvSpPr/>
            <p:nvPr/>
          </p:nvSpPr>
          <p:spPr bwMode="auto">
            <a:xfrm>
              <a:off x="1344930" y="3335006"/>
              <a:ext cx="652546" cy="695456"/>
            </a:xfrm>
            <a:custGeom>
              <a:avLst/>
              <a:gdLst>
                <a:gd name="connsiteX0" fmla="*/ 0 w 648070"/>
                <a:gd name="connsiteY0" fmla="*/ 665825 h 665825"/>
                <a:gd name="connsiteX1" fmla="*/ 648070 w 648070"/>
                <a:gd name="connsiteY1" fmla="*/ 0 h 665825"/>
                <a:gd name="connsiteX0" fmla="*/ 4909 w 652979"/>
                <a:gd name="connsiteY0" fmla="*/ 665825 h 665825"/>
                <a:gd name="connsiteX1" fmla="*/ 652979 w 652979"/>
                <a:gd name="connsiteY1" fmla="*/ 0 h 665825"/>
                <a:gd name="connsiteX0" fmla="*/ 4476 w 652546"/>
                <a:gd name="connsiteY0" fmla="*/ 695456 h 695456"/>
                <a:gd name="connsiteX1" fmla="*/ 652546 w 652546"/>
                <a:gd name="connsiteY1" fmla="*/ 29631 h 695456"/>
              </a:gdLst>
              <a:ahLst/>
              <a:cxnLst>
                <a:cxn ang="0">
                  <a:pos x="connsiteX0" y="connsiteY0"/>
                </a:cxn>
                <a:cxn ang="0">
                  <a:pos x="connsiteX1" y="connsiteY1"/>
                </a:cxn>
              </a:cxnLst>
              <a:rect l="l" t="t" r="r" b="b"/>
              <a:pathLst>
                <a:path w="652546" h="695456">
                  <a:moveTo>
                    <a:pt x="4476" y="695456"/>
                  </a:moveTo>
                  <a:cubicBezTo>
                    <a:pt x="-54709" y="180551"/>
                    <a:pt x="489789" y="-94656"/>
                    <a:pt x="652546" y="29631"/>
                  </a:cubicBezTo>
                </a:path>
              </a:pathLst>
            </a:custGeom>
            <a:noFill/>
            <a:ln w="76200">
              <a:solidFill>
                <a:schemeClr val="bg1"/>
              </a:solidFill>
              <a:miter lim="800000"/>
              <a:headEnd type="triangl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1252" name="Freeform: Shape 91251">
              <a:extLst>
                <a:ext uri="{FF2B5EF4-FFF2-40B4-BE49-F238E27FC236}">
                  <a16:creationId xmlns:a16="http://schemas.microsoft.com/office/drawing/2014/main" id="{BCF487EF-A863-89B5-9F0A-7C4675160464}"/>
                </a:ext>
              </a:extLst>
            </p:cNvPr>
            <p:cNvSpPr/>
            <p:nvPr/>
          </p:nvSpPr>
          <p:spPr bwMode="auto">
            <a:xfrm flipH="1">
              <a:off x="6627034" y="3335006"/>
              <a:ext cx="652546" cy="695456"/>
            </a:xfrm>
            <a:custGeom>
              <a:avLst/>
              <a:gdLst>
                <a:gd name="connsiteX0" fmla="*/ 0 w 648070"/>
                <a:gd name="connsiteY0" fmla="*/ 665825 h 665825"/>
                <a:gd name="connsiteX1" fmla="*/ 648070 w 648070"/>
                <a:gd name="connsiteY1" fmla="*/ 0 h 665825"/>
                <a:gd name="connsiteX0" fmla="*/ 4909 w 652979"/>
                <a:gd name="connsiteY0" fmla="*/ 665825 h 665825"/>
                <a:gd name="connsiteX1" fmla="*/ 652979 w 652979"/>
                <a:gd name="connsiteY1" fmla="*/ 0 h 665825"/>
                <a:gd name="connsiteX0" fmla="*/ 4476 w 652546"/>
                <a:gd name="connsiteY0" fmla="*/ 695456 h 695456"/>
                <a:gd name="connsiteX1" fmla="*/ 652546 w 652546"/>
                <a:gd name="connsiteY1" fmla="*/ 29631 h 695456"/>
              </a:gdLst>
              <a:ahLst/>
              <a:cxnLst>
                <a:cxn ang="0">
                  <a:pos x="connsiteX0" y="connsiteY0"/>
                </a:cxn>
                <a:cxn ang="0">
                  <a:pos x="connsiteX1" y="connsiteY1"/>
                </a:cxn>
              </a:cxnLst>
              <a:rect l="l" t="t" r="r" b="b"/>
              <a:pathLst>
                <a:path w="652546" h="695456">
                  <a:moveTo>
                    <a:pt x="4476" y="695456"/>
                  </a:moveTo>
                  <a:cubicBezTo>
                    <a:pt x="-54709" y="180551"/>
                    <a:pt x="489789" y="-94656"/>
                    <a:pt x="652546" y="29631"/>
                  </a:cubicBezTo>
                </a:path>
              </a:pathLst>
            </a:custGeom>
            <a:noFill/>
            <a:ln w="76200">
              <a:solidFill>
                <a:schemeClr val="bg1"/>
              </a:solidFill>
              <a:miter lim="800000"/>
              <a:headEnd type="triangl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1254" name="Arrow: Left-Right 91253">
              <a:extLst>
                <a:ext uri="{FF2B5EF4-FFF2-40B4-BE49-F238E27FC236}">
                  <a16:creationId xmlns:a16="http://schemas.microsoft.com/office/drawing/2014/main" id="{2427F1BE-1726-F60B-5A2B-A8E0192066B2}"/>
                </a:ext>
              </a:extLst>
            </p:cNvPr>
            <p:cNvSpPr/>
            <p:nvPr/>
          </p:nvSpPr>
          <p:spPr bwMode="auto">
            <a:xfrm>
              <a:off x="4334775" y="5081502"/>
              <a:ext cx="604477" cy="246221"/>
            </a:xfrm>
            <a:prstGeom prst="leftRightArrow">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255" name="TextBox 91254">
              <a:extLst>
                <a:ext uri="{FF2B5EF4-FFF2-40B4-BE49-F238E27FC236}">
                  <a16:creationId xmlns:a16="http://schemas.microsoft.com/office/drawing/2014/main" id="{2198843A-AF35-D55A-B3AC-97C670E2F91A}"/>
                </a:ext>
              </a:extLst>
            </p:cNvPr>
            <p:cNvSpPr txBox="1"/>
            <p:nvPr/>
          </p:nvSpPr>
          <p:spPr bwMode="auto">
            <a:xfrm>
              <a:off x="5309318" y="5654629"/>
              <a:ext cx="20272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Severe Anaphylaxis</a:t>
              </a:r>
            </a:p>
          </p:txBody>
        </p:sp>
        <p:sp>
          <p:nvSpPr>
            <p:cNvPr id="91256" name="TextBox 91255">
              <a:extLst>
                <a:ext uri="{FF2B5EF4-FFF2-40B4-BE49-F238E27FC236}">
                  <a16:creationId xmlns:a16="http://schemas.microsoft.com/office/drawing/2014/main" id="{1AB0A555-B6F5-5A1D-FFA2-653FC86672A6}"/>
                </a:ext>
              </a:extLst>
            </p:cNvPr>
            <p:cNvSpPr txBox="1"/>
            <p:nvPr/>
          </p:nvSpPr>
          <p:spPr bwMode="auto">
            <a:xfrm>
              <a:off x="3141333" y="4131257"/>
              <a:ext cx="1141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Endothelium</a:t>
              </a:r>
            </a:p>
          </p:txBody>
        </p:sp>
        <p:sp>
          <p:nvSpPr>
            <p:cNvPr id="91257" name="TextBox 91256">
              <a:extLst>
                <a:ext uri="{FF2B5EF4-FFF2-40B4-BE49-F238E27FC236}">
                  <a16:creationId xmlns:a16="http://schemas.microsoft.com/office/drawing/2014/main" id="{2C50C11C-8047-7662-C2FE-DA5711CBE7C2}"/>
                </a:ext>
              </a:extLst>
            </p:cNvPr>
            <p:cNvSpPr txBox="1"/>
            <p:nvPr/>
          </p:nvSpPr>
          <p:spPr bwMode="auto">
            <a:xfrm>
              <a:off x="3030558" y="5619191"/>
              <a:ext cx="11590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Vascular leak</a:t>
              </a:r>
            </a:p>
          </p:txBody>
        </p:sp>
        <p:sp>
          <p:nvSpPr>
            <p:cNvPr id="91258" name="Freeform: Shape 91257">
              <a:extLst>
                <a:ext uri="{FF2B5EF4-FFF2-40B4-BE49-F238E27FC236}">
                  <a16:creationId xmlns:a16="http://schemas.microsoft.com/office/drawing/2014/main" id="{F4A07AD3-08A1-C185-EAAE-8294E112D057}"/>
                </a:ext>
              </a:extLst>
            </p:cNvPr>
            <p:cNvSpPr/>
            <p:nvPr/>
          </p:nvSpPr>
          <p:spPr bwMode="auto">
            <a:xfrm>
              <a:off x="6673851" y="4199883"/>
              <a:ext cx="737305" cy="485548"/>
            </a:xfrm>
            <a:custGeom>
              <a:avLst/>
              <a:gdLst>
                <a:gd name="connsiteX0" fmla="*/ 533400 w 565150"/>
                <a:gd name="connsiteY0" fmla="*/ 0 h 355600"/>
                <a:gd name="connsiteX1" fmla="*/ 0 w 565150"/>
                <a:gd name="connsiteY1" fmla="*/ 50800 h 355600"/>
                <a:gd name="connsiteX2" fmla="*/ 565150 w 565150"/>
                <a:gd name="connsiteY2" fmla="*/ 355600 h 355600"/>
                <a:gd name="connsiteX3" fmla="*/ 44450 w 565150"/>
                <a:gd name="connsiteY3" fmla="*/ 279400 h 355600"/>
                <a:gd name="connsiteX0" fmla="*/ 533400 w 641300"/>
                <a:gd name="connsiteY0" fmla="*/ 0 h 355600"/>
                <a:gd name="connsiteX1" fmla="*/ 0 w 641300"/>
                <a:gd name="connsiteY1" fmla="*/ 50800 h 355600"/>
                <a:gd name="connsiteX2" fmla="*/ 565150 w 641300"/>
                <a:gd name="connsiteY2" fmla="*/ 355600 h 355600"/>
                <a:gd name="connsiteX3" fmla="*/ 44450 w 641300"/>
                <a:gd name="connsiteY3" fmla="*/ 279400 h 355600"/>
                <a:gd name="connsiteX0" fmla="*/ 533400 w 712905"/>
                <a:gd name="connsiteY0" fmla="*/ 0 h 355600"/>
                <a:gd name="connsiteX1" fmla="*/ 0 w 712905"/>
                <a:gd name="connsiteY1" fmla="*/ 50800 h 355600"/>
                <a:gd name="connsiteX2" fmla="*/ 565150 w 712905"/>
                <a:gd name="connsiteY2" fmla="*/ 355600 h 355600"/>
                <a:gd name="connsiteX3" fmla="*/ 44450 w 712905"/>
                <a:gd name="connsiteY3" fmla="*/ 279400 h 355600"/>
                <a:gd name="connsiteX0" fmla="*/ 533400 w 721362"/>
                <a:gd name="connsiteY0" fmla="*/ 0 h 355600"/>
                <a:gd name="connsiteX1" fmla="*/ 0 w 721362"/>
                <a:gd name="connsiteY1" fmla="*/ 50800 h 355600"/>
                <a:gd name="connsiteX2" fmla="*/ 565150 w 721362"/>
                <a:gd name="connsiteY2" fmla="*/ 355600 h 355600"/>
                <a:gd name="connsiteX3" fmla="*/ 44450 w 721362"/>
                <a:gd name="connsiteY3" fmla="*/ 279400 h 355600"/>
                <a:gd name="connsiteX0" fmla="*/ 533400 w 721362"/>
                <a:gd name="connsiteY0" fmla="*/ 0 h 355600"/>
                <a:gd name="connsiteX1" fmla="*/ 0 w 721362"/>
                <a:gd name="connsiteY1" fmla="*/ 50800 h 355600"/>
                <a:gd name="connsiteX2" fmla="*/ 565150 w 721362"/>
                <a:gd name="connsiteY2" fmla="*/ 355600 h 355600"/>
                <a:gd name="connsiteX3" fmla="*/ 44450 w 721362"/>
                <a:gd name="connsiteY3" fmla="*/ 279400 h 355600"/>
                <a:gd name="connsiteX0" fmla="*/ 533400 w 721362"/>
                <a:gd name="connsiteY0" fmla="*/ 0 h 355600"/>
                <a:gd name="connsiteX1" fmla="*/ 0 w 721362"/>
                <a:gd name="connsiteY1" fmla="*/ 50800 h 355600"/>
                <a:gd name="connsiteX2" fmla="*/ 565150 w 721362"/>
                <a:gd name="connsiteY2" fmla="*/ 355600 h 355600"/>
                <a:gd name="connsiteX3" fmla="*/ 44450 w 721362"/>
                <a:gd name="connsiteY3" fmla="*/ 279400 h 355600"/>
                <a:gd name="connsiteX0" fmla="*/ 533400 w 721362"/>
                <a:gd name="connsiteY0" fmla="*/ 0 h 355600"/>
                <a:gd name="connsiteX1" fmla="*/ 0 w 721362"/>
                <a:gd name="connsiteY1" fmla="*/ 50800 h 355600"/>
                <a:gd name="connsiteX2" fmla="*/ 565150 w 721362"/>
                <a:gd name="connsiteY2" fmla="*/ 355600 h 355600"/>
                <a:gd name="connsiteX3" fmla="*/ 44450 w 721362"/>
                <a:gd name="connsiteY3" fmla="*/ 279400 h 355600"/>
                <a:gd name="connsiteX0" fmla="*/ 533400 w 721362"/>
                <a:gd name="connsiteY0" fmla="*/ 32589 h 388189"/>
                <a:gd name="connsiteX1" fmla="*/ 0 w 721362"/>
                <a:gd name="connsiteY1" fmla="*/ 83389 h 388189"/>
                <a:gd name="connsiteX2" fmla="*/ 565150 w 721362"/>
                <a:gd name="connsiteY2" fmla="*/ 388189 h 388189"/>
                <a:gd name="connsiteX3" fmla="*/ 44450 w 721362"/>
                <a:gd name="connsiteY3" fmla="*/ 311989 h 388189"/>
                <a:gd name="connsiteX0" fmla="*/ 533400 w 642046"/>
                <a:gd name="connsiteY0" fmla="*/ 32589 h 388189"/>
                <a:gd name="connsiteX1" fmla="*/ 0 w 642046"/>
                <a:gd name="connsiteY1" fmla="*/ 83389 h 388189"/>
                <a:gd name="connsiteX2" fmla="*/ 565150 w 642046"/>
                <a:gd name="connsiteY2" fmla="*/ 388189 h 388189"/>
                <a:gd name="connsiteX3" fmla="*/ 44450 w 642046"/>
                <a:gd name="connsiteY3" fmla="*/ 311989 h 388189"/>
                <a:gd name="connsiteX0" fmla="*/ 533400 w 737305"/>
                <a:gd name="connsiteY0" fmla="*/ 32589 h 388189"/>
                <a:gd name="connsiteX1" fmla="*/ 0 w 737305"/>
                <a:gd name="connsiteY1" fmla="*/ 83389 h 388189"/>
                <a:gd name="connsiteX2" fmla="*/ 565150 w 737305"/>
                <a:gd name="connsiteY2" fmla="*/ 388189 h 388189"/>
                <a:gd name="connsiteX3" fmla="*/ 44450 w 737305"/>
                <a:gd name="connsiteY3" fmla="*/ 311989 h 388189"/>
                <a:gd name="connsiteX0" fmla="*/ 533400 w 737305"/>
                <a:gd name="connsiteY0" fmla="*/ 37799 h 393399"/>
                <a:gd name="connsiteX1" fmla="*/ 0 w 737305"/>
                <a:gd name="connsiteY1" fmla="*/ 88599 h 393399"/>
                <a:gd name="connsiteX2" fmla="*/ 565150 w 737305"/>
                <a:gd name="connsiteY2" fmla="*/ 393399 h 393399"/>
                <a:gd name="connsiteX3" fmla="*/ 44450 w 737305"/>
                <a:gd name="connsiteY3" fmla="*/ 317199 h 393399"/>
                <a:gd name="connsiteX0" fmla="*/ 533400 w 737305"/>
                <a:gd name="connsiteY0" fmla="*/ 48266 h 403866"/>
                <a:gd name="connsiteX1" fmla="*/ 0 w 737305"/>
                <a:gd name="connsiteY1" fmla="*/ 99066 h 403866"/>
                <a:gd name="connsiteX2" fmla="*/ 565150 w 737305"/>
                <a:gd name="connsiteY2" fmla="*/ 403866 h 403866"/>
                <a:gd name="connsiteX3" fmla="*/ 44450 w 737305"/>
                <a:gd name="connsiteY3" fmla="*/ 327666 h 403866"/>
                <a:gd name="connsiteX0" fmla="*/ 533400 w 737305"/>
                <a:gd name="connsiteY0" fmla="*/ 48266 h 479310"/>
                <a:gd name="connsiteX1" fmla="*/ 0 w 737305"/>
                <a:gd name="connsiteY1" fmla="*/ 99066 h 479310"/>
                <a:gd name="connsiteX2" fmla="*/ 565150 w 737305"/>
                <a:gd name="connsiteY2" fmla="*/ 403866 h 479310"/>
                <a:gd name="connsiteX3" fmla="*/ 44450 w 737305"/>
                <a:gd name="connsiteY3" fmla="*/ 327666 h 479310"/>
                <a:gd name="connsiteX0" fmla="*/ 533400 w 737305"/>
                <a:gd name="connsiteY0" fmla="*/ 48266 h 494177"/>
                <a:gd name="connsiteX1" fmla="*/ 0 w 737305"/>
                <a:gd name="connsiteY1" fmla="*/ 99066 h 494177"/>
                <a:gd name="connsiteX2" fmla="*/ 565150 w 737305"/>
                <a:gd name="connsiteY2" fmla="*/ 403866 h 494177"/>
                <a:gd name="connsiteX3" fmla="*/ 44450 w 737305"/>
                <a:gd name="connsiteY3" fmla="*/ 327666 h 494177"/>
                <a:gd name="connsiteX0" fmla="*/ 533400 w 737305"/>
                <a:gd name="connsiteY0" fmla="*/ 48266 h 521017"/>
                <a:gd name="connsiteX1" fmla="*/ 0 w 737305"/>
                <a:gd name="connsiteY1" fmla="*/ 99066 h 521017"/>
                <a:gd name="connsiteX2" fmla="*/ 565150 w 737305"/>
                <a:gd name="connsiteY2" fmla="*/ 403866 h 521017"/>
                <a:gd name="connsiteX3" fmla="*/ 419100 w 737305"/>
                <a:gd name="connsiteY3" fmla="*/ 410216 h 521017"/>
                <a:gd name="connsiteX0" fmla="*/ 533400 w 737305"/>
                <a:gd name="connsiteY0" fmla="*/ 48266 h 475786"/>
                <a:gd name="connsiteX1" fmla="*/ 0 w 737305"/>
                <a:gd name="connsiteY1" fmla="*/ 99066 h 475786"/>
                <a:gd name="connsiteX2" fmla="*/ 565150 w 737305"/>
                <a:gd name="connsiteY2" fmla="*/ 403866 h 475786"/>
                <a:gd name="connsiteX3" fmla="*/ 419100 w 737305"/>
                <a:gd name="connsiteY3" fmla="*/ 410216 h 475786"/>
                <a:gd name="connsiteX0" fmla="*/ 533400 w 737305"/>
                <a:gd name="connsiteY0" fmla="*/ 48266 h 465014"/>
                <a:gd name="connsiteX1" fmla="*/ 0 w 737305"/>
                <a:gd name="connsiteY1" fmla="*/ 99066 h 465014"/>
                <a:gd name="connsiteX2" fmla="*/ 565150 w 737305"/>
                <a:gd name="connsiteY2" fmla="*/ 403866 h 465014"/>
                <a:gd name="connsiteX3" fmla="*/ 323850 w 737305"/>
                <a:gd name="connsiteY3" fmla="*/ 340366 h 465014"/>
                <a:gd name="connsiteX0" fmla="*/ 533400 w 737305"/>
                <a:gd name="connsiteY0" fmla="*/ 48266 h 460109"/>
                <a:gd name="connsiteX1" fmla="*/ 0 w 737305"/>
                <a:gd name="connsiteY1" fmla="*/ 99066 h 460109"/>
                <a:gd name="connsiteX2" fmla="*/ 565150 w 737305"/>
                <a:gd name="connsiteY2" fmla="*/ 403866 h 460109"/>
                <a:gd name="connsiteX3" fmla="*/ 323850 w 737305"/>
                <a:gd name="connsiteY3" fmla="*/ 340366 h 460109"/>
                <a:gd name="connsiteX0" fmla="*/ 533400 w 737305"/>
                <a:gd name="connsiteY0" fmla="*/ 48266 h 485548"/>
                <a:gd name="connsiteX1" fmla="*/ 0 w 737305"/>
                <a:gd name="connsiteY1" fmla="*/ 99066 h 485548"/>
                <a:gd name="connsiteX2" fmla="*/ 565150 w 737305"/>
                <a:gd name="connsiteY2" fmla="*/ 403866 h 485548"/>
                <a:gd name="connsiteX3" fmla="*/ 323850 w 737305"/>
                <a:gd name="connsiteY3" fmla="*/ 340366 h 485548"/>
              </a:gdLst>
              <a:ahLst/>
              <a:cxnLst>
                <a:cxn ang="0">
                  <a:pos x="connsiteX0" y="connsiteY0"/>
                </a:cxn>
                <a:cxn ang="0">
                  <a:pos x="connsiteX1" y="connsiteY1"/>
                </a:cxn>
                <a:cxn ang="0">
                  <a:pos x="connsiteX2" y="connsiteY2"/>
                </a:cxn>
                <a:cxn ang="0">
                  <a:pos x="connsiteX3" y="connsiteY3"/>
                </a:cxn>
              </a:cxnLst>
              <a:rect l="l" t="t" r="r" b="b"/>
              <a:pathLst>
                <a:path w="737305" h="485548">
                  <a:moveTo>
                    <a:pt x="533400" y="48266"/>
                  </a:moveTo>
                  <a:cubicBezTo>
                    <a:pt x="1174750" y="401749"/>
                    <a:pt x="107950" y="399633"/>
                    <a:pt x="0" y="99066"/>
                  </a:cubicBezTo>
                  <a:cubicBezTo>
                    <a:pt x="86783" y="-199384"/>
                    <a:pt x="656167" y="257816"/>
                    <a:pt x="565150" y="403866"/>
                  </a:cubicBezTo>
                  <a:cubicBezTo>
                    <a:pt x="480483" y="664216"/>
                    <a:pt x="-391583" y="207016"/>
                    <a:pt x="323850" y="340366"/>
                  </a:cubicBez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91260" name="Graphic 91259" descr="Walk with solid fill">
              <a:extLst>
                <a:ext uri="{FF2B5EF4-FFF2-40B4-BE49-F238E27FC236}">
                  <a16:creationId xmlns:a16="http://schemas.microsoft.com/office/drawing/2014/main" id="{E9B9226E-222F-F042-FD6F-3DA5908CB4A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5400000" flipH="1">
              <a:off x="5442749" y="4137335"/>
              <a:ext cx="1724649" cy="1724649"/>
            </a:xfrm>
            <a:prstGeom prst="rect">
              <a:avLst/>
            </a:prstGeom>
          </p:spPr>
        </p:pic>
        <p:sp>
          <p:nvSpPr>
            <p:cNvPr id="91263" name="Rectangle: Rounded Corners 91262">
              <a:extLst>
                <a:ext uri="{FF2B5EF4-FFF2-40B4-BE49-F238E27FC236}">
                  <a16:creationId xmlns:a16="http://schemas.microsoft.com/office/drawing/2014/main" id="{6EEAEC4D-9DCA-44D4-181B-6DBB077F85CA}"/>
                </a:ext>
              </a:extLst>
            </p:cNvPr>
            <p:cNvSpPr/>
            <p:nvPr/>
          </p:nvSpPr>
          <p:spPr bwMode="auto">
            <a:xfrm>
              <a:off x="4990056" y="4111960"/>
              <a:ext cx="2539612" cy="2034091"/>
            </a:xfrm>
            <a:prstGeom prst="roundRect">
              <a:avLst>
                <a:gd name="adj" fmla="val 7149"/>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91267" name="Group 91266">
              <a:extLst>
                <a:ext uri="{FF2B5EF4-FFF2-40B4-BE49-F238E27FC236}">
                  <a16:creationId xmlns:a16="http://schemas.microsoft.com/office/drawing/2014/main" id="{414B4B7B-DC28-C451-DCB9-30AD5794C9CF}"/>
                </a:ext>
              </a:extLst>
            </p:cNvPr>
            <p:cNvGrpSpPr/>
            <p:nvPr/>
          </p:nvGrpSpPr>
          <p:grpSpPr>
            <a:xfrm>
              <a:off x="3405411" y="5365750"/>
              <a:ext cx="386803" cy="301625"/>
              <a:chOff x="3405411" y="5365750"/>
              <a:chExt cx="386803" cy="301625"/>
            </a:xfrm>
          </p:grpSpPr>
          <p:sp>
            <p:nvSpPr>
              <p:cNvPr id="91265" name="Freeform: Shape 91264">
                <a:extLst>
                  <a:ext uri="{FF2B5EF4-FFF2-40B4-BE49-F238E27FC236}">
                    <a16:creationId xmlns:a16="http://schemas.microsoft.com/office/drawing/2014/main" id="{D85C94FC-5E79-92C4-C421-F968160B4765}"/>
                  </a:ext>
                </a:extLst>
              </p:cNvPr>
              <p:cNvSpPr/>
              <p:nvPr/>
            </p:nvSpPr>
            <p:spPr bwMode="auto">
              <a:xfrm>
                <a:off x="3598539" y="5365750"/>
                <a:ext cx="193675" cy="301625"/>
              </a:xfrm>
              <a:custGeom>
                <a:avLst/>
                <a:gdLst>
                  <a:gd name="connsiteX0" fmla="*/ 0 w 193675"/>
                  <a:gd name="connsiteY0" fmla="*/ 0 h 301625"/>
                  <a:gd name="connsiteX1" fmla="*/ 193675 w 193675"/>
                  <a:gd name="connsiteY1" fmla="*/ 301625 h 301625"/>
                  <a:gd name="connsiteX0" fmla="*/ 0 w 193675"/>
                  <a:gd name="connsiteY0" fmla="*/ 0 h 301625"/>
                  <a:gd name="connsiteX1" fmla="*/ 193675 w 193675"/>
                  <a:gd name="connsiteY1" fmla="*/ 301625 h 301625"/>
                  <a:gd name="connsiteX0" fmla="*/ 0 w 193675"/>
                  <a:gd name="connsiteY0" fmla="*/ 0 h 301625"/>
                  <a:gd name="connsiteX1" fmla="*/ 193675 w 193675"/>
                  <a:gd name="connsiteY1" fmla="*/ 301625 h 301625"/>
                </a:gdLst>
                <a:ahLst/>
                <a:cxnLst>
                  <a:cxn ang="0">
                    <a:pos x="connsiteX0" y="connsiteY0"/>
                  </a:cxn>
                  <a:cxn ang="0">
                    <a:pos x="connsiteX1" y="connsiteY1"/>
                  </a:cxn>
                </a:cxnLst>
                <a:rect l="l" t="t" r="r" b="b"/>
                <a:pathLst>
                  <a:path w="193675" h="301625">
                    <a:moveTo>
                      <a:pt x="0" y="0"/>
                    </a:moveTo>
                    <a:cubicBezTo>
                      <a:pt x="13758" y="110067"/>
                      <a:pt x="59267" y="236008"/>
                      <a:pt x="193675" y="301625"/>
                    </a:cubicBezTo>
                  </a:path>
                </a:pathLst>
              </a:custGeom>
              <a:noFill/>
              <a:ln w="38100">
                <a:solidFill>
                  <a:schemeClr val="bg1"/>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1266" name="Freeform: Shape 91265">
                <a:extLst>
                  <a:ext uri="{FF2B5EF4-FFF2-40B4-BE49-F238E27FC236}">
                    <a16:creationId xmlns:a16="http://schemas.microsoft.com/office/drawing/2014/main" id="{844DC4B6-8789-C68D-483E-12E16CBA688D}"/>
                  </a:ext>
                </a:extLst>
              </p:cNvPr>
              <p:cNvSpPr/>
              <p:nvPr/>
            </p:nvSpPr>
            <p:spPr bwMode="auto">
              <a:xfrm flipH="1">
                <a:off x="3405411" y="5365750"/>
                <a:ext cx="193675" cy="301625"/>
              </a:xfrm>
              <a:custGeom>
                <a:avLst/>
                <a:gdLst>
                  <a:gd name="connsiteX0" fmla="*/ 0 w 193675"/>
                  <a:gd name="connsiteY0" fmla="*/ 0 h 301625"/>
                  <a:gd name="connsiteX1" fmla="*/ 193675 w 193675"/>
                  <a:gd name="connsiteY1" fmla="*/ 301625 h 301625"/>
                  <a:gd name="connsiteX0" fmla="*/ 0 w 193675"/>
                  <a:gd name="connsiteY0" fmla="*/ 0 h 301625"/>
                  <a:gd name="connsiteX1" fmla="*/ 193675 w 193675"/>
                  <a:gd name="connsiteY1" fmla="*/ 301625 h 301625"/>
                  <a:gd name="connsiteX0" fmla="*/ 0 w 193675"/>
                  <a:gd name="connsiteY0" fmla="*/ 0 h 301625"/>
                  <a:gd name="connsiteX1" fmla="*/ 193675 w 193675"/>
                  <a:gd name="connsiteY1" fmla="*/ 301625 h 301625"/>
                </a:gdLst>
                <a:ahLst/>
                <a:cxnLst>
                  <a:cxn ang="0">
                    <a:pos x="connsiteX0" y="connsiteY0"/>
                  </a:cxn>
                  <a:cxn ang="0">
                    <a:pos x="connsiteX1" y="connsiteY1"/>
                  </a:cxn>
                </a:cxnLst>
                <a:rect l="l" t="t" r="r" b="b"/>
                <a:pathLst>
                  <a:path w="193675" h="301625">
                    <a:moveTo>
                      <a:pt x="0" y="0"/>
                    </a:moveTo>
                    <a:cubicBezTo>
                      <a:pt x="13758" y="110067"/>
                      <a:pt x="59267" y="236008"/>
                      <a:pt x="193675" y="301625"/>
                    </a:cubicBezTo>
                  </a:path>
                </a:pathLst>
              </a:custGeom>
              <a:noFill/>
              <a:ln w="38100">
                <a:solidFill>
                  <a:schemeClr val="bg1"/>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91268" name="TextBox 91267">
              <a:extLst>
                <a:ext uri="{FF2B5EF4-FFF2-40B4-BE49-F238E27FC236}">
                  <a16:creationId xmlns:a16="http://schemas.microsoft.com/office/drawing/2014/main" id="{144C860B-6FF6-5AA5-7A33-AD3B1D8D3046}"/>
                </a:ext>
              </a:extLst>
            </p:cNvPr>
            <p:cNvSpPr txBox="1"/>
            <p:nvPr/>
          </p:nvSpPr>
          <p:spPr bwMode="auto">
            <a:xfrm>
              <a:off x="679476" y="4175800"/>
              <a:ext cx="876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Mast Cell</a:t>
              </a:r>
            </a:p>
          </p:txBody>
        </p:sp>
        <p:sp>
          <p:nvSpPr>
            <p:cNvPr id="91269" name="TextBox 91268">
              <a:extLst>
                <a:ext uri="{FF2B5EF4-FFF2-40B4-BE49-F238E27FC236}">
                  <a16:creationId xmlns:a16="http://schemas.microsoft.com/office/drawing/2014/main" id="{FCBBBE07-0F3F-E0A1-572B-851FE8AD1DB1}"/>
                </a:ext>
              </a:extLst>
            </p:cNvPr>
            <p:cNvSpPr txBox="1"/>
            <p:nvPr/>
          </p:nvSpPr>
          <p:spPr bwMode="auto">
            <a:xfrm>
              <a:off x="1243151" y="4512591"/>
              <a:ext cx="958557" cy="40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7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Secretory granule</a:t>
              </a:r>
            </a:p>
          </p:txBody>
        </p:sp>
        <p:sp>
          <p:nvSpPr>
            <p:cNvPr id="91270" name="TextBox 91269">
              <a:extLst>
                <a:ext uri="{FF2B5EF4-FFF2-40B4-BE49-F238E27FC236}">
                  <a16:creationId xmlns:a16="http://schemas.microsoft.com/office/drawing/2014/main" id="{D40ADAE5-881C-FC77-51E8-25A568839512}"/>
                </a:ext>
              </a:extLst>
            </p:cNvPr>
            <p:cNvSpPr txBox="1"/>
            <p:nvPr/>
          </p:nvSpPr>
          <p:spPr bwMode="auto">
            <a:xfrm>
              <a:off x="1974092" y="5444601"/>
              <a:ext cx="958557" cy="314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70000"/>
                </a:lnSpc>
                <a:spcBef>
                  <a:spcPct val="5000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Mature tryptase</a:t>
              </a:r>
            </a:p>
          </p:txBody>
        </p:sp>
        <p:sp>
          <p:nvSpPr>
            <p:cNvPr id="91271" name="TextBox 91270">
              <a:extLst>
                <a:ext uri="{FF2B5EF4-FFF2-40B4-BE49-F238E27FC236}">
                  <a16:creationId xmlns:a16="http://schemas.microsoft.com/office/drawing/2014/main" id="{418BDBA0-3037-1F95-4C6A-576D6B66ED74}"/>
                </a:ext>
              </a:extLst>
            </p:cNvPr>
            <p:cNvSpPr txBox="1"/>
            <p:nvPr/>
          </p:nvSpPr>
          <p:spPr bwMode="auto">
            <a:xfrm>
              <a:off x="2596527" y="5180949"/>
              <a:ext cx="958557" cy="25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7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PAR2</a:t>
              </a:r>
            </a:p>
          </p:txBody>
        </p:sp>
        <p:sp>
          <p:nvSpPr>
            <p:cNvPr id="91285" name="Freeform: Shape 91284">
              <a:extLst>
                <a:ext uri="{FF2B5EF4-FFF2-40B4-BE49-F238E27FC236}">
                  <a16:creationId xmlns:a16="http://schemas.microsoft.com/office/drawing/2014/main" id="{DB4F7B40-3034-8443-5C72-865438F8EF1A}"/>
                </a:ext>
              </a:extLst>
            </p:cNvPr>
            <p:cNvSpPr/>
            <p:nvPr/>
          </p:nvSpPr>
          <p:spPr bwMode="auto">
            <a:xfrm>
              <a:off x="2235200" y="4887692"/>
              <a:ext cx="854075" cy="274858"/>
            </a:xfrm>
            <a:custGeom>
              <a:avLst/>
              <a:gdLst>
                <a:gd name="connsiteX0" fmla="*/ 0 w 854075"/>
                <a:gd name="connsiteY0" fmla="*/ 0 h 212725"/>
                <a:gd name="connsiteX1" fmla="*/ 854075 w 854075"/>
                <a:gd name="connsiteY1" fmla="*/ 212725 h 212725"/>
                <a:gd name="connsiteX0" fmla="*/ 0 w 854075"/>
                <a:gd name="connsiteY0" fmla="*/ 60292 h 273017"/>
                <a:gd name="connsiteX1" fmla="*/ 854075 w 854075"/>
                <a:gd name="connsiteY1" fmla="*/ 273017 h 273017"/>
                <a:gd name="connsiteX0" fmla="*/ 0 w 854075"/>
                <a:gd name="connsiteY0" fmla="*/ 62133 h 274858"/>
                <a:gd name="connsiteX1" fmla="*/ 854075 w 854075"/>
                <a:gd name="connsiteY1" fmla="*/ 274858 h 274858"/>
              </a:gdLst>
              <a:ahLst/>
              <a:cxnLst>
                <a:cxn ang="0">
                  <a:pos x="connsiteX0" y="connsiteY0"/>
                </a:cxn>
                <a:cxn ang="0">
                  <a:pos x="connsiteX1" y="connsiteY1"/>
                </a:cxn>
              </a:cxnLst>
              <a:rect l="l" t="t" r="r" b="b"/>
              <a:pathLst>
                <a:path w="854075" h="274858">
                  <a:moveTo>
                    <a:pt x="0" y="62133"/>
                  </a:moveTo>
                  <a:cubicBezTo>
                    <a:pt x="449792" y="-133659"/>
                    <a:pt x="744008" y="188075"/>
                    <a:pt x="854075" y="274858"/>
                  </a:cubicBezTo>
                </a:path>
              </a:pathLst>
            </a:custGeom>
            <a:noFill/>
            <a:ln w="28575">
              <a:solidFill>
                <a:schemeClr val="bg1"/>
              </a:solidFill>
              <a:prstDash val="sysDot"/>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1286" name="Freeform: Shape 91285">
              <a:extLst>
                <a:ext uri="{FF2B5EF4-FFF2-40B4-BE49-F238E27FC236}">
                  <a16:creationId xmlns:a16="http://schemas.microsoft.com/office/drawing/2014/main" id="{0C48B552-4D84-636F-6008-C514D1580191}"/>
                </a:ext>
              </a:extLst>
            </p:cNvPr>
            <p:cNvSpPr/>
            <p:nvPr/>
          </p:nvSpPr>
          <p:spPr bwMode="auto">
            <a:xfrm rot="19203754">
              <a:off x="2123437" y="5029124"/>
              <a:ext cx="644017" cy="123516"/>
            </a:xfrm>
            <a:custGeom>
              <a:avLst/>
              <a:gdLst>
                <a:gd name="connsiteX0" fmla="*/ 0 w 854075"/>
                <a:gd name="connsiteY0" fmla="*/ 0 h 212725"/>
                <a:gd name="connsiteX1" fmla="*/ 854075 w 854075"/>
                <a:gd name="connsiteY1" fmla="*/ 212725 h 212725"/>
                <a:gd name="connsiteX0" fmla="*/ 0 w 854075"/>
                <a:gd name="connsiteY0" fmla="*/ 60292 h 273017"/>
                <a:gd name="connsiteX1" fmla="*/ 854075 w 854075"/>
                <a:gd name="connsiteY1" fmla="*/ 273017 h 273017"/>
                <a:gd name="connsiteX0" fmla="*/ 0 w 854075"/>
                <a:gd name="connsiteY0" fmla="*/ 62133 h 274858"/>
                <a:gd name="connsiteX1" fmla="*/ 854075 w 854075"/>
                <a:gd name="connsiteY1" fmla="*/ 274858 h 274858"/>
                <a:gd name="connsiteX0" fmla="*/ 0 w 799997"/>
                <a:gd name="connsiteY0" fmla="*/ 92928 h 144978"/>
                <a:gd name="connsiteX1" fmla="*/ 799997 w 799997"/>
                <a:gd name="connsiteY1" fmla="*/ 144978 h 144978"/>
                <a:gd name="connsiteX0" fmla="*/ 0 w 799997"/>
                <a:gd name="connsiteY0" fmla="*/ 84931 h 136981"/>
                <a:gd name="connsiteX1" fmla="*/ 799997 w 799997"/>
                <a:gd name="connsiteY1" fmla="*/ 136981 h 136981"/>
                <a:gd name="connsiteX0" fmla="*/ 0 w 799997"/>
                <a:gd name="connsiteY0" fmla="*/ 71466 h 123516"/>
                <a:gd name="connsiteX1" fmla="*/ 799997 w 799997"/>
                <a:gd name="connsiteY1" fmla="*/ 123516 h 123516"/>
              </a:gdLst>
              <a:ahLst/>
              <a:cxnLst>
                <a:cxn ang="0">
                  <a:pos x="connsiteX0" y="connsiteY0"/>
                </a:cxn>
                <a:cxn ang="0">
                  <a:pos x="connsiteX1" y="connsiteY1"/>
                </a:cxn>
              </a:cxnLst>
              <a:rect l="l" t="t" r="r" b="b"/>
              <a:pathLst>
                <a:path w="799997" h="123516">
                  <a:moveTo>
                    <a:pt x="0" y="71466"/>
                  </a:moveTo>
                  <a:cubicBezTo>
                    <a:pt x="371937" y="-93981"/>
                    <a:pt x="626705" y="72795"/>
                    <a:pt x="799997" y="123516"/>
                  </a:cubicBezTo>
                </a:path>
              </a:pathLst>
            </a:custGeom>
            <a:noFill/>
            <a:ln w="28575">
              <a:solidFill>
                <a:schemeClr val="bg1"/>
              </a:solidFill>
              <a:prstDash val="sysDot"/>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1287" name="Freeform: Shape 91286">
              <a:extLst>
                <a:ext uri="{FF2B5EF4-FFF2-40B4-BE49-F238E27FC236}">
                  <a16:creationId xmlns:a16="http://schemas.microsoft.com/office/drawing/2014/main" id="{A61B11E9-D0FA-8B55-9E87-5DDB02446DD2}"/>
                </a:ext>
              </a:extLst>
            </p:cNvPr>
            <p:cNvSpPr/>
            <p:nvPr/>
          </p:nvSpPr>
          <p:spPr bwMode="auto">
            <a:xfrm rot="11070700">
              <a:off x="2735321" y="5339567"/>
              <a:ext cx="597458" cy="69555"/>
            </a:xfrm>
            <a:custGeom>
              <a:avLst/>
              <a:gdLst>
                <a:gd name="connsiteX0" fmla="*/ 0 w 854075"/>
                <a:gd name="connsiteY0" fmla="*/ 0 h 212725"/>
                <a:gd name="connsiteX1" fmla="*/ 854075 w 854075"/>
                <a:gd name="connsiteY1" fmla="*/ 212725 h 212725"/>
                <a:gd name="connsiteX0" fmla="*/ 0 w 854075"/>
                <a:gd name="connsiteY0" fmla="*/ 60292 h 273017"/>
                <a:gd name="connsiteX1" fmla="*/ 854075 w 854075"/>
                <a:gd name="connsiteY1" fmla="*/ 273017 h 273017"/>
                <a:gd name="connsiteX0" fmla="*/ 0 w 854075"/>
                <a:gd name="connsiteY0" fmla="*/ 62133 h 274858"/>
                <a:gd name="connsiteX1" fmla="*/ 854075 w 854075"/>
                <a:gd name="connsiteY1" fmla="*/ 274858 h 274858"/>
                <a:gd name="connsiteX0" fmla="*/ 0 w 799997"/>
                <a:gd name="connsiteY0" fmla="*/ 92928 h 144978"/>
                <a:gd name="connsiteX1" fmla="*/ 799997 w 799997"/>
                <a:gd name="connsiteY1" fmla="*/ 144978 h 144978"/>
                <a:gd name="connsiteX0" fmla="*/ 0 w 799997"/>
                <a:gd name="connsiteY0" fmla="*/ 84931 h 136981"/>
                <a:gd name="connsiteX1" fmla="*/ 799997 w 799997"/>
                <a:gd name="connsiteY1" fmla="*/ 136981 h 136981"/>
                <a:gd name="connsiteX0" fmla="*/ 0 w 799997"/>
                <a:gd name="connsiteY0" fmla="*/ 71466 h 123516"/>
                <a:gd name="connsiteX1" fmla="*/ 799997 w 799997"/>
                <a:gd name="connsiteY1" fmla="*/ 123516 h 123516"/>
                <a:gd name="connsiteX0" fmla="*/ 0 w 727884"/>
                <a:gd name="connsiteY0" fmla="*/ 85325 h 87812"/>
                <a:gd name="connsiteX1" fmla="*/ 727884 w 727884"/>
                <a:gd name="connsiteY1" fmla="*/ 87812 h 87812"/>
                <a:gd name="connsiteX0" fmla="*/ 0 w 727884"/>
                <a:gd name="connsiteY0" fmla="*/ 82834 h 85321"/>
                <a:gd name="connsiteX1" fmla="*/ 727884 w 727884"/>
                <a:gd name="connsiteY1" fmla="*/ 85321 h 85321"/>
                <a:gd name="connsiteX0" fmla="*/ 0 w 727884"/>
                <a:gd name="connsiteY0" fmla="*/ 82834 h 85321"/>
                <a:gd name="connsiteX1" fmla="*/ 727884 w 727884"/>
                <a:gd name="connsiteY1" fmla="*/ 85321 h 85321"/>
                <a:gd name="connsiteX0" fmla="*/ 0 w 742162"/>
                <a:gd name="connsiteY0" fmla="*/ 75727 h 102787"/>
                <a:gd name="connsiteX1" fmla="*/ 742162 w 742162"/>
                <a:gd name="connsiteY1" fmla="*/ 102787 h 102787"/>
                <a:gd name="connsiteX0" fmla="*/ 0 w 742162"/>
                <a:gd name="connsiteY0" fmla="*/ 42495 h 69555"/>
                <a:gd name="connsiteX1" fmla="*/ 742162 w 742162"/>
                <a:gd name="connsiteY1" fmla="*/ 69555 h 69555"/>
              </a:gdLst>
              <a:ahLst/>
              <a:cxnLst>
                <a:cxn ang="0">
                  <a:pos x="connsiteX0" y="connsiteY0"/>
                </a:cxn>
                <a:cxn ang="0">
                  <a:pos x="connsiteX1" y="connsiteY1"/>
                </a:cxn>
              </a:cxnLst>
              <a:rect l="l" t="t" r="r" b="b"/>
              <a:pathLst>
                <a:path w="742162" h="69555">
                  <a:moveTo>
                    <a:pt x="0" y="42495"/>
                  </a:moveTo>
                  <a:cubicBezTo>
                    <a:pt x="347618" y="-48155"/>
                    <a:pt x="672648" y="28166"/>
                    <a:pt x="742162" y="69555"/>
                  </a:cubicBezTo>
                </a:path>
              </a:pathLst>
            </a:custGeom>
            <a:noFill/>
            <a:ln w="28575">
              <a:solidFill>
                <a:schemeClr val="bg1"/>
              </a:solidFill>
              <a:prstDash val="solid"/>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91290" name="Group 91289">
              <a:extLst>
                <a:ext uri="{FF2B5EF4-FFF2-40B4-BE49-F238E27FC236}">
                  <a16:creationId xmlns:a16="http://schemas.microsoft.com/office/drawing/2014/main" id="{605FF89F-4823-D63F-AA78-3FC2B6AA00C2}"/>
                </a:ext>
              </a:extLst>
            </p:cNvPr>
            <p:cNvGrpSpPr/>
            <p:nvPr/>
          </p:nvGrpSpPr>
          <p:grpSpPr>
            <a:xfrm>
              <a:off x="2647539" y="4652149"/>
              <a:ext cx="255198" cy="369332"/>
              <a:chOff x="2320697" y="4346825"/>
              <a:chExt cx="255198" cy="369332"/>
            </a:xfrm>
          </p:grpSpPr>
          <p:sp>
            <p:nvSpPr>
              <p:cNvPr id="91288" name="Oval 91287">
                <a:extLst>
                  <a:ext uri="{FF2B5EF4-FFF2-40B4-BE49-F238E27FC236}">
                    <a16:creationId xmlns:a16="http://schemas.microsoft.com/office/drawing/2014/main" id="{B7AB165A-E528-07A5-30F3-9CABBF162160}"/>
                  </a:ext>
                </a:extLst>
              </p:cNvPr>
              <p:cNvSpPr/>
              <p:nvPr/>
            </p:nvSpPr>
            <p:spPr bwMode="auto">
              <a:xfrm>
                <a:off x="2389356" y="4489927"/>
                <a:ext cx="111531" cy="111531"/>
              </a:xfrm>
              <a:prstGeom prst="ellipse">
                <a:avLst/>
              </a:prstGeom>
              <a:solidFill>
                <a:schemeClr val="accent3"/>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289" name="TextBox 91288">
                <a:extLst>
                  <a:ext uri="{FF2B5EF4-FFF2-40B4-BE49-F238E27FC236}">
                    <a16:creationId xmlns:a16="http://schemas.microsoft.com/office/drawing/2014/main" id="{DF4D95EC-70CD-A2A9-7650-9679C55CBA0D}"/>
                  </a:ext>
                </a:extLst>
              </p:cNvPr>
              <p:cNvSpPr txBox="1"/>
              <p:nvPr/>
            </p:nvSpPr>
            <p:spPr bwMode="auto">
              <a:xfrm>
                <a:off x="2320697" y="4346825"/>
                <a:ext cx="2551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grpSp>
          <p:nvGrpSpPr>
            <p:cNvPr id="91291" name="Group 91290">
              <a:extLst>
                <a:ext uri="{FF2B5EF4-FFF2-40B4-BE49-F238E27FC236}">
                  <a16:creationId xmlns:a16="http://schemas.microsoft.com/office/drawing/2014/main" id="{CD1F2179-31D8-5977-466B-29FF10E393B1}"/>
                </a:ext>
              </a:extLst>
            </p:cNvPr>
            <p:cNvGrpSpPr/>
            <p:nvPr/>
          </p:nvGrpSpPr>
          <p:grpSpPr>
            <a:xfrm>
              <a:off x="2874833" y="5295275"/>
              <a:ext cx="300082" cy="369332"/>
              <a:chOff x="2297190" y="4353547"/>
              <a:chExt cx="300082" cy="369332"/>
            </a:xfrm>
          </p:grpSpPr>
          <p:sp>
            <p:nvSpPr>
              <p:cNvPr id="91292" name="Oval 91291">
                <a:extLst>
                  <a:ext uri="{FF2B5EF4-FFF2-40B4-BE49-F238E27FC236}">
                    <a16:creationId xmlns:a16="http://schemas.microsoft.com/office/drawing/2014/main" id="{6292C92A-1A02-3B59-22CB-C614A7B495D5}"/>
                  </a:ext>
                </a:extLst>
              </p:cNvPr>
              <p:cNvSpPr/>
              <p:nvPr/>
            </p:nvSpPr>
            <p:spPr bwMode="auto">
              <a:xfrm>
                <a:off x="2389356" y="4489927"/>
                <a:ext cx="111531" cy="111531"/>
              </a:xfrm>
              <a:prstGeom prst="ellipse">
                <a:avLst/>
              </a:prstGeom>
              <a:solidFill>
                <a:schemeClr val="accent4"/>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293" name="TextBox 91292">
                <a:extLst>
                  <a:ext uri="{FF2B5EF4-FFF2-40B4-BE49-F238E27FC236}">
                    <a16:creationId xmlns:a16="http://schemas.microsoft.com/office/drawing/2014/main" id="{B175E350-5ABD-1B28-ECC2-838113B150E8}"/>
                  </a:ext>
                </a:extLst>
              </p:cNvPr>
              <p:cNvSpPr txBox="1"/>
              <p:nvPr/>
            </p:nvSpPr>
            <p:spPr bwMode="auto">
              <a:xfrm>
                <a:off x="2297190" y="4353547"/>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sp>
          <p:nvSpPr>
            <p:cNvPr id="91294" name="Oval 91293">
              <a:extLst>
                <a:ext uri="{FF2B5EF4-FFF2-40B4-BE49-F238E27FC236}">
                  <a16:creationId xmlns:a16="http://schemas.microsoft.com/office/drawing/2014/main" id="{E0140032-9059-0E3F-AD39-4B63DB8CAFB5}"/>
                </a:ext>
              </a:extLst>
            </p:cNvPr>
            <p:cNvSpPr/>
            <p:nvPr/>
          </p:nvSpPr>
          <p:spPr bwMode="auto">
            <a:xfrm>
              <a:off x="955650" y="4449710"/>
              <a:ext cx="195413" cy="195413"/>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295" name="Oval 91294">
              <a:extLst>
                <a:ext uri="{FF2B5EF4-FFF2-40B4-BE49-F238E27FC236}">
                  <a16:creationId xmlns:a16="http://schemas.microsoft.com/office/drawing/2014/main" id="{29A8D29A-F785-45E6-352C-72EDF5753CB0}"/>
                </a:ext>
              </a:extLst>
            </p:cNvPr>
            <p:cNvSpPr/>
            <p:nvPr/>
          </p:nvSpPr>
          <p:spPr bwMode="auto">
            <a:xfrm>
              <a:off x="886015" y="4652815"/>
              <a:ext cx="195413" cy="195413"/>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296" name="Oval 91295">
              <a:extLst>
                <a:ext uri="{FF2B5EF4-FFF2-40B4-BE49-F238E27FC236}">
                  <a16:creationId xmlns:a16="http://schemas.microsoft.com/office/drawing/2014/main" id="{DDA6C195-111E-EDD1-FD6A-650A0E33B621}"/>
                </a:ext>
              </a:extLst>
            </p:cNvPr>
            <p:cNvSpPr/>
            <p:nvPr/>
          </p:nvSpPr>
          <p:spPr bwMode="auto">
            <a:xfrm>
              <a:off x="803022" y="5002023"/>
              <a:ext cx="195413" cy="195413"/>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297" name="Oval 91296">
              <a:extLst>
                <a:ext uri="{FF2B5EF4-FFF2-40B4-BE49-F238E27FC236}">
                  <a16:creationId xmlns:a16="http://schemas.microsoft.com/office/drawing/2014/main" id="{52EE4BE7-0EB0-81DD-8677-FC66B05A5DE1}"/>
                </a:ext>
              </a:extLst>
            </p:cNvPr>
            <p:cNvSpPr/>
            <p:nvPr/>
          </p:nvSpPr>
          <p:spPr bwMode="auto">
            <a:xfrm>
              <a:off x="1063060" y="4948047"/>
              <a:ext cx="195413" cy="195413"/>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298" name="Oval 91297">
              <a:extLst>
                <a:ext uri="{FF2B5EF4-FFF2-40B4-BE49-F238E27FC236}">
                  <a16:creationId xmlns:a16="http://schemas.microsoft.com/office/drawing/2014/main" id="{D9108E4A-2AA1-8D82-D8C6-DB40A41BBC87}"/>
                </a:ext>
              </a:extLst>
            </p:cNvPr>
            <p:cNvSpPr/>
            <p:nvPr/>
          </p:nvSpPr>
          <p:spPr bwMode="auto">
            <a:xfrm>
              <a:off x="1229324" y="4741027"/>
              <a:ext cx="195413" cy="195413"/>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299" name="Oval 91298">
              <a:extLst>
                <a:ext uri="{FF2B5EF4-FFF2-40B4-BE49-F238E27FC236}">
                  <a16:creationId xmlns:a16="http://schemas.microsoft.com/office/drawing/2014/main" id="{28BF117B-018A-EEDE-AFDF-DEA7964BD76D}"/>
                </a:ext>
              </a:extLst>
            </p:cNvPr>
            <p:cNvSpPr/>
            <p:nvPr/>
          </p:nvSpPr>
          <p:spPr bwMode="auto">
            <a:xfrm>
              <a:off x="1186787" y="4414129"/>
              <a:ext cx="195413" cy="195413"/>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300" name="Oval 91299">
              <a:extLst>
                <a:ext uri="{FF2B5EF4-FFF2-40B4-BE49-F238E27FC236}">
                  <a16:creationId xmlns:a16="http://schemas.microsoft.com/office/drawing/2014/main" id="{DC139B61-5F4B-CB6F-E05C-D112D39DB992}"/>
                </a:ext>
              </a:extLst>
            </p:cNvPr>
            <p:cNvSpPr/>
            <p:nvPr/>
          </p:nvSpPr>
          <p:spPr bwMode="auto">
            <a:xfrm>
              <a:off x="1504593" y="4351146"/>
              <a:ext cx="195413" cy="195413"/>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301" name="Oval 91300">
              <a:extLst>
                <a:ext uri="{FF2B5EF4-FFF2-40B4-BE49-F238E27FC236}">
                  <a16:creationId xmlns:a16="http://schemas.microsoft.com/office/drawing/2014/main" id="{B1D60DDC-D88A-8AE5-8ADD-95FAED036317}"/>
                </a:ext>
              </a:extLst>
            </p:cNvPr>
            <p:cNvSpPr/>
            <p:nvPr/>
          </p:nvSpPr>
          <p:spPr bwMode="auto">
            <a:xfrm>
              <a:off x="1535394" y="4872067"/>
              <a:ext cx="195413" cy="195413"/>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302" name="Oval 91301">
              <a:extLst>
                <a:ext uri="{FF2B5EF4-FFF2-40B4-BE49-F238E27FC236}">
                  <a16:creationId xmlns:a16="http://schemas.microsoft.com/office/drawing/2014/main" id="{E00D913D-5A5D-F14A-F397-46472F865171}"/>
                </a:ext>
              </a:extLst>
            </p:cNvPr>
            <p:cNvSpPr/>
            <p:nvPr/>
          </p:nvSpPr>
          <p:spPr bwMode="auto">
            <a:xfrm>
              <a:off x="1347852" y="5017938"/>
              <a:ext cx="195413" cy="195413"/>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303" name="Oval 91302">
              <a:extLst>
                <a:ext uri="{FF2B5EF4-FFF2-40B4-BE49-F238E27FC236}">
                  <a16:creationId xmlns:a16="http://schemas.microsoft.com/office/drawing/2014/main" id="{EC425C16-69B0-6352-AFB9-0E84F0D768A0}"/>
                </a:ext>
              </a:extLst>
            </p:cNvPr>
            <p:cNvSpPr/>
            <p:nvPr/>
          </p:nvSpPr>
          <p:spPr bwMode="auto">
            <a:xfrm>
              <a:off x="1309180" y="5238362"/>
              <a:ext cx="195413" cy="195413"/>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304" name="Oval 91303">
              <a:extLst>
                <a:ext uri="{FF2B5EF4-FFF2-40B4-BE49-F238E27FC236}">
                  <a16:creationId xmlns:a16="http://schemas.microsoft.com/office/drawing/2014/main" id="{4C320355-6341-93E3-2C4C-D272763771F3}"/>
                </a:ext>
              </a:extLst>
            </p:cNvPr>
            <p:cNvSpPr/>
            <p:nvPr/>
          </p:nvSpPr>
          <p:spPr bwMode="auto">
            <a:xfrm>
              <a:off x="1537225" y="5406539"/>
              <a:ext cx="195413" cy="195413"/>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305" name="Oval 91304">
              <a:extLst>
                <a:ext uri="{FF2B5EF4-FFF2-40B4-BE49-F238E27FC236}">
                  <a16:creationId xmlns:a16="http://schemas.microsoft.com/office/drawing/2014/main" id="{7A373619-4128-A2E7-054D-49D4EAD53FEF}"/>
                </a:ext>
              </a:extLst>
            </p:cNvPr>
            <p:cNvSpPr/>
            <p:nvPr/>
          </p:nvSpPr>
          <p:spPr bwMode="auto">
            <a:xfrm>
              <a:off x="1726524" y="5751572"/>
              <a:ext cx="195413" cy="195413"/>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306" name="Oval 91305">
              <a:extLst>
                <a:ext uri="{FF2B5EF4-FFF2-40B4-BE49-F238E27FC236}">
                  <a16:creationId xmlns:a16="http://schemas.microsoft.com/office/drawing/2014/main" id="{F7019EED-DB20-251E-FBCB-CD82EE7249F9}"/>
                </a:ext>
              </a:extLst>
            </p:cNvPr>
            <p:cNvSpPr/>
            <p:nvPr/>
          </p:nvSpPr>
          <p:spPr bwMode="auto">
            <a:xfrm>
              <a:off x="1989466" y="5903787"/>
              <a:ext cx="195413" cy="195413"/>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307" name="Oval 91306">
              <a:extLst>
                <a:ext uri="{FF2B5EF4-FFF2-40B4-BE49-F238E27FC236}">
                  <a16:creationId xmlns:a16="http://schemas.microsoft.com/office/drawing/2014/main" id="{1671A4EE-A807-AF04-580F-9A99A2786624}"/>
                </a:ext>
              </a:extLst>
            </p:cNvPr>
            <p:cNvSpPr/>
            <p:nvPr/>
          </p:nvSpPr>
          <p:spPr bwMode="auto">
            <a:xfrm>
              <a:off x="2476852" y="5869914"/>
              <a:ext cx="195413" cy="195413"/>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312" name="Freeform: Shape 91311">
              <a:extLst>
                <a:ext uri="{FF2B5EF4-FFF2-40B4-BE49-F238E27FC236}">
                  <a16:creationId xmlns:a16="http://schemas.microsoft.com/office/drawing/2014/main" id="{4D26BAAE-4298-D341-CE49-EE9554390D2C}"/>
                </a:ext>
              </a:extLst>
            </p:cNvPr>
            <p:cNvSpPr/>
            <p:nvPr/>
          </p:nvSpPr>
          <p:spPr bwMode="auto">
            <a:xfrm>
              <a:off x="730749" y="5295839"/>
              <a:ext cx="912076" cy="850212"/>
            </a:xfrm>
            <a:custGeom>
              <a:avLst/>
              <a:gdLst>
                <a:gd name="connsiteX0" fmla="*/ 226045 w 912076"/>
                <a:gd name="connsiteY0" fmla="*/ 11 h 850212"/>
                <a:gd name="connsiteX1" fmla="*/ 669949 w 912076"/>
                <a:gd name="connsiteY1" fmla="*/ 173751 h 850212"/>
                <a:gd name="connsiteX2" fmla="*/ 895396 w 912076"/>
                <a:gd name="connsiteY2" fmla="*/ 807921 h 850212"/>
                <a:gd name="connsiteX3" fmla="*/ 879219 w 912076"/>
                <a:gd name="connsiteY3" fmla="*/ 850212 h 850212"/>
                <a:gd name="connsiteX4" fmla="*/ 145417 w 912076"/>
                <a:gd name="connsiteY4" fmla="*/ 850212 h 850212"/>
                <a:gd name="connsiteX5" fmla="*/ 0 w 912076"/>
                <a:gd name="connsiteY5" fmla="*/ 704795 h 850212"/>
                <a:gd name="connsiteX6" fmla="*/ 0 w 912076"/>
                <a:gd name="connsiteY6" fmla="*/ 47080 h 850212"/>
                <a:gd name="connsiteX7" fmla="*/ 10021 w 912076"/>
                <a:gd name="connsiteY7" fmla="*/ 41486 h 850212"/>
                <a:gd name="connsiteX8" fmla="*/ 226045 w 912076"/>
                <a:gd name="connsiteY8" fmla="*/ 11 h 850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2076" h="850212">
                  <a:moveTo>
                    <a:pt x="226045" y="11"/>
                  </a:moveTo>
                  <a:cubicBezTo>
                    <a:pt x="377355" y="918"/>
                    <a:pt x="537278" y="58903"/>
                    <a:pt x="669949" y="173751"/>
                  </a:cubicBezTo>
                  <a:cubicBezTo>
                    <a:pt x="868955" y="346022"/>
                    <a:pt x="950124" y="597309"/>
                    <a:pt x="895396" y="807921"/>
                  </a:cubicBezTo>
                  <a:lnTo>
                    <a:pt x="879219" y="850212"/>
                  </a:lnTo>
                  <a:lnTo>
                    <a:pt x="145417" y="850212"/>
                  </a:lnTo>
                  <a:cubicBezTo>
                    <a:pt x="65105" y="850212"/>
                    <a:pt x="0" y="785107"/>
                    <a:pt x="0" y="704795"/>
                  </a:cubicBezTo>
                  <a:lnTo>
                    <a:pt x="0" y="47080"/>
                  </a:lnTo>
                  <a:lnTo>
                    <a:pt x="10021" y="41486"/>
                  </a:lnTo>
                  <a:cubicBezTo>
                    <a:pt x="76887" y="13374"/>
                    <a:pt x="150389" y="-442"/>
                    <a:pt x="226045" y="11"/>
                  </a:cubicBezTo>
                  <a:close/>
                </a:path>
              </a:pathLst>
            </a:custGeom>
            <a:solidFill>
              <a:schemeClr val="accent6">
                <a:lumMod val="60000"/>
                <a:lumOff val="40000"/>
              </a:schemeClr>
            </a:solidFill>
            <a:ln w="28575">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272" name="TextBox 91271">
              <a:extLst>
                <a:ext uri="{FF2B5EF4-FFF2-40B4-BE49-F238E27FC236}">
                  <a16:creationId xmlns:a16="http://schemas.microsoft.com/office/drawing/2014/main" id="{6F7E0898-7B14-0456-F766-E4D4A0475D03}"/>
                </a:ext>
              </a:extLst>
            </p:cNvPr>
            <p:cNvSpPr txBox="1"/>
            <p:nvPr/>
          </p:nvSpPr>
          <p:spPr bwMode="auto">
            <a:xfrm>
              <a:off x="837363" y="5590001"/>
              <a:ext cx="900214" cy="195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70000"/>
                </a:lnSpc>
                <a:spcBef>
                  <a:spcPct val="50000"/>
                </a:spcBef>
                <a:spcAft>
                  <a:spcPct val="0"/>
                </a:spcAft>
                <a:buClrTx/>
                <a:buSzTx/>
                <a:buFontTx/>
                <a:buNone/>
                <a:tabLst/>
                <a:defRPr/>
              </a:pPr>
              <a:r>
                <a:rPr kumimoji="0" lang="el-GR" sz="9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α</a:t>
              </a:r>
              <a:r>
                <a:rPr kumimoji="0" lang="en-US" sz="9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-tryptase</a:t>
              </a:r>
            </a:p>
          </p:txBody>
        </p:sp>
        <p:sp>
          <p:nvSpPr>
            <p:cNvPr id="91273" name="Arrow: Up 91272">
              <a:extLst>
                <a:ext uri="{FF2B5EF4-FFF2-40B4-BE49-F238E27FC236}">
                  <a16:creationId xmlns:a16="http://schemas.microsoft.com/office/drawing/2014/main" id="{F739E8BC-7A48-D790-EDD1-1CDCFEE7D084}"/>
                </a:ext>
              </a:extLst>
            </p:cNvPr>
            <p:cNvSpPr/>
            <p:nvPr/>
          </p:nvSpPr>
          <p:spPr bwMode="auto">
            <a:xfrm>
              <a:off x="975489" y="5584738"/>
              <a:ext cx="76463" cy="165274"/>
            </a:xfrm>
            <a:prstGeom prst="upArrow">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274" name="Freeform: Shape 91273">
              <a:extLst>
                <a:ext uri="{FF2B5EF4-FFF2-40B4-BE49-F238E27FC236}">
                  <a16:creationId xmlns:a16="http://schemas.microsoft.com/office/drawing/2014/main" id="{910440CD-8B3B-1BF7-8ACA-31E42EB4D267}"/>
                </a:ext>
              </a:extLst>
            </p:cNvPr>
            <p:cNvSpPr/>
            <p:nvPr/>
          </p:nvSpPr>
          <p:spPr bwMode="auto">
            <a:xfrm>
              <a:off x="809625" y="5638800"/>
              <a:ext cx="157163" cy="171450"/>
            </a:xfrm>
            <a:custGeom>
              <a:avLst/>
              <a:gdLst>
                <a:gd name="connsiteX0" fmla="*/ 0 w 157163"/>
                <a:gd name="connsiteY0" fmla="*/ 171450 h 171450"/>
                <a:gd name="connsiteX1" fmla="*/ 0 w 157163"/>
                <a:gd name="connsiteY1" fmla="*/ 0 h 171450"/>
                <a:gd name="connsiteX2" fmla="*/ 157163 w 157163"/>
                <a:gd name="connsiteY2" fmla="*/ 0 h 171450"/>
              </a:gdLst>
              <a:ahLst/>
              <a:cxnLst>
                <a:cxn ang="0">
                  <a:pos x="connsiteX0" y="connsiteY0"/>
                </a:cxn>
                <a:cxn ang="0">
                  <a:pos x="connsiteX1" y="connsiteY1"/>
                </a:cxn>
                <a:cxn ang="0">
                  <a:pos x="connsiteX2" y="connsiteY2"/>
                </a:cxn>
              </a:cxnLst>
              <a:rect l="l" t="t" r="r" b="b"/>
              <a:pathLst>
                <a:path w="157163" h="171450">
                  <a:moveTo>
                    <a:pt x="0" y="171450"/>
                  </a:moveTo>
                  <a:lnTo>
                    <a:pt x="0" y="0"/>
                  </a:lnTo>
                  <a:lnTo>
                    <a:pt x="157163" y="0"/>
                  </a:lnTo>
                </a:path>
              </a:pathLst>
            </a:custGeom>
            <a:noFill/>
            <a:ln w="28575">
              <a:solidFill>
                <a:schemeClr val="bg1"/>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91284" name="Group 91283">
              <a:extLst>
                <a:ext uri="{FF2B5EF4-FFF2-40B4-BE49-F238E27FC236}">
                  <a16:creationId xmlns:a16="http://schemas.microsoft.com/office/drawing/2014/main" id="{34096FBE-BCE4-A385-33BF-8639B45F3878}"/>
                </a:ext>
              </a:extLst>
            </p:cNvPr>
            <p:cNvGrpSpPr/>
            <p:nvPr/>
          </p:nvGrpSpPr>
          <p:grpSpPr>
            <a:xfrm>
              <a:off x="781050" y="5834664"/>
              <a:ext cx="577693" cy="125798"/>
              <a:chOff x="781050" y="5834664"/>
              <a:chExt cx="577693" cy="125798"/>
            </a:xfrm>
          </p:grpSpPr>
          <p:grpSp>
            <p:nvGrpSpPr>
              <p:cNvPr id="91277" name="Group 91276">
                <a:extLst>
                  <a:ext uri="{FF2B5EF4-FFF2-40B4-BE49-F238E27FC236}">
                    <a16:creationId xmlns:a16="http://schemas.microsoft.com/office/drawing/2014/main" id="{57F3E045-C361-261F-DD25-31D6BE9348A4}"/>
                  </a:ext>
                </a:extLst>
              </p:cNvPr>
              <p:cNvGrpSpPr/>
              <p:nvPr/>
            </p:nvGrpSpPr>
            <p:grpSpPr>
              <a:xfrm>
                <a:off x="781050" y="5846271"/>
                <a:ext cx="236336" cy="114191"/>
                <a:chOff x="781050" y="5846271"/>
                <a:chExt cx="236336" cy="114191"/>
              </a:xfrm>
            </p:grpSpPr>
            <p:sp>
              <p:nvSpPr>
                <p:cNvPr id="91275" name="Freeform: Shape 91274">
                  <a:extLst>
                    <a:ext uri="{FF2B5EF4-FFF2-40B4-BE49-F238E27FC236}">
                      <a16:creationId xmlns:a16="http://schemas.microsoft.com/office/drawing/2014/main" id="{773D4C0C-B6F8-97C8-84CA-37E9DA862434}"/>
                    </a:ext>
                  </a:extLst>
                </p:cNvPr>
                <p:cNvSpPr/>
                <p:nvPr/>
              </p:nvSpPr>
              <p:spPr bwMode="auto">
                <a:xfrm>
                  <a:off x="781050" y="5846271"/>
                  <a:ext cx="222250" cy="90979"/>
                </a:xfrm>
                <a:custGeom>
                  <a:avLst/>
                  <a:gdLst>
                    <a:gd name="connsiteX0" fmla="*/ 0 w 222250"/>
                    <a:gd name="connsiteY0" fmla="*/ 0 h 47625"/>
                    <a:gd name="connsiteX1" fmla="*/ 222250 w 222250"/>
                    <a:gd name="connsiteY1" fmla="*/ 47625 h 47625"/>
                    <a:gd name="connsiteX0" fmla="*/ 0 w 222250"/>
                    <a:gd name="connsiteY0" fmla="*/ 43354 h 90979"/>
                    <a:gd name="connsiteX1" fmla="*/ 222250 w 222250"/>
                    <a:gd name="connsiteY1" fmla="*/ 90979 h 90979"/>
                  </a:gdLst>
                  <a:ahLst/>
                  <a:cxnLst>
                    <a:cxn ang="0">
                      <a:pos x="connsiteX0" y="connsiteY0"/>
                    </a:cxn>
                    <a:cxn ang="0">
                      <a:pos x="connsiteX1" y="connsiteY1"/>
                    </a:cxn>
                  </a:cxnLst>
                  <a:rect l="l" t="t" r="r" b="b"/>
                  <a:pathLst>
                    <a:path w="222250" h="90979">
                      <a:moveTo>
                        <a:pt x="0" y="43354"/>
                      </a:moveTo>
                      <a:cubicBezTo>
                        <a:pt x="140758" y="-70946"/>
                        <a:pt x="148167" y="75104"/>
                        <a:pt x="222250" y="90979"/>
                      </a:cubicBez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1276" name="Freeform: Shape 91275">
                  <a:extLst>
                    <a:ext uri="{FF2B5EF4-FFF2-40B4-BE49-F238E27FC236}">
                      <a16:creationId xmlns:a16="http://schemas.microsoft.com/office/drawing/2014/main" id="{3C8F5EE5-2DBE-655E-3195-FD6AB7E5FC38}"/>
                    </a:ext>
                  </a:extLst>
                </p:cNvPr>
                <p:cNvSpPr/>
                <p:nvPr/>
              </p:nvSpPr>
              <p:spPr bwMode="auto">
                <a:xfrm rot="256287" flipH="1" flipV="1">
                  <a:off x="795136" y="5869483"/>
                  <a:ext cx="222250" cy="90979"/>
                </a:xfrm>
                <a:custGeom>
                  <a:avLst/>
                  <a:gdLst>
                    <a:gd name="connsiteX0" fmla="*/ 0 w 222250"/>
                    <a:gd name="connsiteY0" fmla="*/ 0 h 47625"/>
                    <a:gd name="connsiteX1" fmla="*/ 222250 w 222250"/>
                    <a:gd name="connsiteY1" fmla="*/ 47625 h 47625"/>
                    <a:gd name="connsiteX0" fmla="*/ 0 w 222250"/>
                    <a:gd name="connsiteY0" fmla="*/ 43354 h 90979"/>
                    <a:gd name="connsiteX1" fmla="*/ 222250 w 222250"/>
                    <a:gd name="connsiteY1" fmla="*/ 90979 h 90979"/>
                  </a:gdLst>
                  <a:ahLst/>
                  <a:cxnLst>
                    <a:cxn ang="0">
                      <a:pos x="connsiteX0" y="connsiteY0"/>
                    </a:cxn>
                    <a:cxn ang="0">
                      <a:pos x="connsiteX1" y="connsiteY1"/>
                    </a:cxn>
                  </a:cxnLst>
                  <a:rect l="l" t="t" r="r" b="b"/>
                  <a:pathLst>
                    <a:path w="222250" h="90979">
                      <a:moveTo>
                        <a:pt x="0" y="43354"/>
                      </a:moveTo>
                      <a:cubicBezTo>
                        <a:pt x="140758" y="-70946"/>
                        <a:pt x="148167" y="75104"/>
                        <a:pt x="222250" y="90979"/>
                      </a:cubicBez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1278" name="Group 91277">
                <a:extLst>
                  <a:ext uri="{FF2B5EF4-FFF2-40B4-BE49-F238E27FC236}">
                    <a16:creationId xmlns:a16="http://schemas.microsoft.com/office/drawing/2014/main" id="{046A0492-13D3-6DA0-3304-A4BBE6417B38}"/>
                  </a:ext>
                </a:extLst>
              </p:cNvPr>
              <p:cNvGrpSpPr/>
              <p:nvPr/>
            </p:nvGrpSpPr>
            <p:grpSpPr>
              <a:xfrm>
                <a:off x="955358" y="5846271"/>
                <a:ext cx="236336" cy="114191"/>
                <a:chOff x="781050" y="5846271"/>
                <a:chExt cx="236336" cy="114191"/>
              </a:xfrm>
            </p:grpSpPr>
            <p:sp>
              <p:nvSpPr>
                <p:cNvPr id="91279" name="Freeform: Shape 91278">
                  <a:extLst>
                    <a:ext uri="{FF2B5EF4-FFF2-40B4-BE49-F238E27FC236}">
                      <a16:creationId xmlns:a16="http://schemas.microsoft.com/office/drawing/2014/main" id="{E1FBC50C-34FE-2A48-3DDA-97B25F8FD4D2}"/>
                    </a:ext>
                  </a:extLst>
                </p:cNvPr>
                <p:cNvSpPr/>
                <p:nvPr/>
              </p:nvSpPr>
              <p:spPr bwMode="auto">
                <a:xfrm>
                  <a:off x="781050" y="5846271"/>
                  <a:ext cx="222250" cy="90979"/>
                </a:xfrm>
                <a:custGeom>
                  <a:avLst/>
                  <a:gdLst>
                    <a:gd name="connsiteX0" fmla="*/ 0 w 222250"/>
                    <a:gd name="connsiteY0" fmla="*/ 0 h 47625"/>
                    <a:gd name="connsiteX1" fmla="*/ 222250 w 222250"/>
                    <a:gd name="connsiteY1" fmla="*/ 47625 h 47625"/>
                    <a:gd name="connsiteX0" fmla="*/ 0 w 222250"/>
                    <a:gd name="connsiteY0" fmla="*/ 43354 h 90979"/>
                    <a:gd name="connsiteX1" fmla="*/ 222250 w 222250"/>
                    <a:gd name="connsiteY1" fmla="*/ 90979 h 90979"/>
                  </a:gdLst>
                  <a:ahLst/>
                  <a:cxnLst>
                    <a:cxn ang="0">
                      <a:pos x="connsiteX0" y="connsiteY0"/>
                    </a:cxn>
                    <a:cxn ang="0">
                      <a:pos x="connsiteX1" y="connsiteY1"/>
                    </a:cxn>
                  </a:cxnLst>
                  <a:rect l="l" t="t" r="r" b="b"/>
                  <a:pathLst>
                    <a:path w="222250" h="90979">
                      <a:moveTo>
                        <a:pt x="0" y="43354"/>
                      </a:moveTo>
                      <a:cubicBezTo>
                        <a:pt x="140758" y="-70946"/>
                        <a:pt x="148167" y="75104"/>
                        <a:pt x="222250" y="90979"/>
                      </a:cubicBez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1280" name="Freeform: Shape 91279">
                  <a:extLst>
                    <a:ext uri="{FF2B5EF4-FFF2-40B4-BE49-F238E27FC236}">
                      <a16:creationId xmlns:a16="http://schemas.microsoft.com/office/drawing/2014/main" id="{253BA0EA-2355-A4C4-CC01-B4A559701DC4}"/>
                    </a:ext>
                  </a:extLst>
                </p:cNvPr>
                <p:cNvSpPr/>
                <p:nvPr/>
              </p:nvSpPr>
              <p:spPr bwMode="auto">
                <a:xfrm rot="256287" flipH="1" flipV="1">
                  <a:off x="795136" y="5869483"/>
                  <a:ext cx="222250" cy="90979"/>
                </a:xfrm>
                <a:custGeom>
                  <a:avLst/>
                  <a:gdLst>
                    <a:gd name="connsiteX0" fmla="*/ 0 w 222250"/>
                    <a:gd name="connsiteY0" fmla="*/ 0 h 47625"/>
                    <a:gd name="connsiteX1" fmla="*/ 222250 w 222250"/>
                    <a:gd name="connsiteY1" fmla="*/ 47625 h 47625"/>
                    <a:gd name="connsiteX0" fmla="*/ 0 w 222250"/>
                    <a:gd name="connsiteY0" fmla="*/ 43354 h 90979"/>
                    <a:gd name="connsiteX1" fmla="*/ 222250 w 222250"/>
                    <a:gd name="connsiteY1" fmla="*/ 90979 h 90979"/>
                  </a:gdLst>
                  <a:ahLst/>
                  <a:cxnLst>
                    <a:cxn ang="0">
                      <a:pos x="connsiteX0" y="connsiteY0"/>
                    </a:cxn>
                    <a:cxn ang="0">
                      <a:pos x="connsiteX1" y="connsiteY1"/>
                    </a:cxn>
                  </a:cxnLst>
                  <a:rect l="l" t="t" r="r" b="b"/>
                  <a:pathLst>
                    <a:path w="222250" h="90979">
                      <a:moveTo>
                        <a:pt x="0" y="43354"/>
                      </a:moveTo>
                      <a:cubicBezTo>
                        <a:pt x="140758" y="-70946"/>
                        <a:pt x="148167" y="75104"/>
                        <a:pt x="222250" y="90979"/>
                      </a:cubicBez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1281" name="Group 91280">
                <a:extLst>
                  <a:ext uri="{FF2B5EF4-FFF2-40B4-BE49-F238E27FC236}">
                    <a16:creationId xmlns:a16="http://schemas.microsoft.com/office/drawing/2014/main" id="{E907DAF0-9C9E-9AB2-8C3C-638130803628}"/>
                  </a:ext>
                </a:extLst>
              </p:cNvPr>
              <p:cNvGrpSpPr/>
              <p:nvPr/>
            </p:nvGrpSpPr>
            <p:grpSpPr>
              <a:xfrm>
                <a:off x="1122407" y="5834664"/>
                <a:ext cx="236336" cy="114191"/>
                <a:chOff x="781050" y="5846271"/>
                <a:chExt cx="236336" cy="114191"/>
              </a:xfrm>
            </p:grpSpPr>
            <p:sp>
              <p:nvSpPr>
                <p:cNvPr id="91282" name="Freeform: Shape 91281">
                  <a:extLst>
                    <a:ext uri="{FF2B5EF4-FFF2-40B4-BE49-F238E27FC236}">
                      <a16:creationId xmlns:a16="http://schemas.microsoft.com/office/drawing/2014/main" id="{02251DBA-934C-F186-EA56-8C3626A37813}"/>
                    </a:ext>
                  </a:extLst>
                </p:cNvPr>
                <p:cNvSpPr/>
                <p:nvPr/>
              </p:nvSpPr>
              <p:spPr bwMode="auto">
                <a:xfrm>
                  <a:off x="781050" y="5846271"/>
                  <a:ext cx="222250" cy="90979"/>
                </a:xfrm>
                <a:custGeom>
                  <a:avLst/>
                  <a:gdLst>
                    <a:gd name="connsiteX0" fmla="*/ 0 w 222250"/>
                    <a:gd name="connsiteY0" fmla="*/ 0 h 47625"/>
                    <a:gd name="connsiteX1" fmla="*/ 222250 w 222250"/>
                    <a:gd name="connsiteY1" fmla="*/ 47625 h 47625"/>
                    <a:gd name="connsiteX0" fmla="*/ 0 w 222250"/>
                    <a:gd name="connsiteY0" fmla="*/ 43354 h 90979"/>
                    <a:gd name="connsiteX1" fmla="*/ 222250 w 222250"/>
                    <a:gd name="connsiteY1" fmla="*/ 90979 h 90979"/>
                  </a:gdLst>
                  <a:ahLst/>
                  <a:cxnLst>
                    <a:cxn ang="0">
                      <a:pos x="connsiteX0" y="connsiteY0"/>
                    </a:cxn>
                    <a:cxn ang="0">
                      <a:pos x="connsiteX1" y="connsiteY1"/>
                    </a:cxn>
                  </a:cxnLst>
                  <a:rect l="l" t="t" r="r" b="b"/>
                  <a:pathLst>
                    <a:path w="222250" h="90979">
                      <a:moveTo>
                        <a:pt x="0" y="43354"/>
                      </a:moveTo>
                      <a:cubicBezTo>
                        <a:pt x="140758" y="-70946"/>
                        <a:pt x="148167" y="75104"/>
                        <a:pt x="222250" y="90979"/>
                      </a:cubicBez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1283" name="Freeform: Shape 91282">
                  <a:extLst>
                    <a:ext uri="{FF2B5EF4-FFF2-40B4-BE49-F238E27FC236}">
                      <a16:creationId xmlns:a16="http://schemas.microsoft.com/office/drawing/2014/main" id="{CF789C8A-2328-C8CB-A50F-4CE24E6516AA}"/>
                    </a:ext>
                  </a:extLst>
                </p:cNvPr>
                <p:cNvSpPr/>
                <p:nvPr/>
              </p:nvSpPr>
              <p:spPr bwMode="auto">
                <a:xfrm rot="256287" flipH="1" flipV="1">
                  <a:off x="795136" y="5869483"/>
                  <a:ext cx="222250" cy="90979"/>
                </a:xfrm>
                <a:custGeom>
                  <a:avLst/>
                  <a:gdLst>
                    <a:gd name="connsiteX0" fmla="*/ 0 w 222250"/>
                    <a:gd name="connsiteY0" fmla="*/ 0 h 47625"/>
                    <a:gd name="connsiteX1" fmla="*/ 222250 w 222250"/>
                    <a:gd name="connsiteY1" fmla="*/ 47625 h 47625"/>
                    <a:gd name="connsiteX0" fmla="*/ 0 w 222250"/>
                    <a:gd name="connsiteY0" fmla="*/ 43354 h 90979"/>
                    <a:gd name="connsiteX1" fmla="*/ 222250 w 222250"/>
                    <a:gd name="connsiteY1" fmla="*/ 90979 h 90979"/>
                  </a:gdLst>
                  <a:ahLst/>
                  <a:cxnLst>
                    <a:cxn ang="0">
                      <a:pos x="connsiteX0" y="connsiteY0"/>
                    </a:cxn>
                    <a:cxn ang="0">
                      <a:pos x="connsiteX1" y="connsiteY1"/>
                    </a:cxn>
                  </a:cxnLst>
                  <a:rect l="l" t="t" r="r" b="b"/>
                  <a:pathLst>
                    <a:path w="222250" h="90979">
                      <a:moveTo>
                        <a:pt x="0" y="43354"/>
                      </a:moveTo>
                      <a:cubicBezTo>
                        <a:pt x="140758" y="-70946"/>
                        <a:pt x="148167" y="75104"/>
                        <a:pt x="222250" y="90979"/>
                      </a:cubicBez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91343" name="Group 91342">
              <a:extLst>
                <a:ext uri="{FF2B5EF4-FFF2-40B4-BE49-F238E27FC236}">
                  <a16:creationId xmlns:a16="http://schemas.microsoft.com/office/drawing/2014/main" id="{D961D4DA-8A02-DC8E-01C2-70D072816416}"/>
                </a:ext>
              </a:extLst>
            </p:cNvPr>
            <p:cNvGrpSpPr/>
            <p:nvPr/>
          </p:nvGrpSpPr>
          <p:grpSpPr>
            <a:xfrm>
              <a:off x="1893095" y="4906132"/>
              <a:ext cx="339867" cy="355835"/>
              <a:chOff x="1893095" y="4906132"/>
              <a:chExt cx="339867" cy="355835"/>
            </a:xfrm>
          </p:grpSpPr>
          <p:grpSp>
            <p:nvGrpSpPr>
              <p:cNvPr id="91337" name="Group 91336">
                <a:extLst>
                  <a:ext uri="{FF2B5EF4-FFF2-40B4-BE49-F238E27FC236}">
                    <a16:creationId xmlns:a16="http://schemas.microsoft.com/office/drawing/2014/main" id="{3EE87905-D143-663F-4F39-D1390BCCE433}"/>
                  </a:ext>
                </a:extLst>
              </p:cNvPr>
              <p:cNvGrpSpPr/>
              <p:nvPr/>
            </p:nvGrpSpPr>
            <p:grpSpPr>
              <a:xfrm>
                <a:off x="1893095" y="4927008"/>
                <a:ext cx="170456" cy="328633"/>
                <a:chOff x="1893095" y="4927008"/>
                <a:chExt cx="170456" cy="328633"/>
              </a:xfrm>
            </p:grpSpPr>
            <p:sp>
              <p:nvSpPr>
                <p:cNvPr id="91328" name="Freeform: Shape 91327">
                  <a:extLst>
                    <a:ext uri="{FF2B5EF4-FFF2-40B4-BE49-F238E27FC236}">
                      <a16:creationId xmlns:a16="http://schemas.microsoft.com/office/drawing/2014/main" id="{26E3F9F3-A70B-4AE1-74D7-2F05DDE97732}"/>
                    </a:ext>
                  </a:extLst>
                </p:cNvPr>
                <p:cNvSpPr/>
                <p:nvPr/>
              </p:nvSpPr>
              <p:spPr bwMode="auto">
                <a:xfrm>
                  <a:off x="1893095" y="4927008"/>
                  <a:ext cx="170068" cy="157572"/>
                </a:xfrm>
                <a:custGeom>
                  <a:avLst/>
                  <a:gdLst>
                    <a:gd name="connsiteX0" fmla="*/ 85034 w 170068"/>
                    <a:gd name="connsiteY0" fmla="*/ 0 h 157572"/>
                    <a:gd name="connsiteX1" fmla="*/ 170068 w 170068"/>
                    <a:gd name="connsiteY1" fmla="*/ 78786 h 157572"/>
                    <a:gd name="connsiteX2" fmla="*/ 166429 w 170068"/>
                    <a:gd name="connsiteY2" fmla="*/ 95488 h 157572"/>
                    <a:gd name="connsiteX3" fmla="*/ 162956 w 170068"/>
                    <a:gd name="connsiteY3" fmla="*/ 94810 h 157572"/>
                    <a:gd name="connsiteX4" fmla="*/ 103155 w 170068"/>
                    <a:gd name="connsiteY4" fmla="*/ 133142 h 157572"/>
                    <a:gd name="connsiteX5" fmla="*/ 98584 w 170068"/>
                    <a:gd name="connsiteY5" fmla="*/ 155038 h 157572"/>
                    <a:gd name="connsiteX6" fmla="*/ 85034 w 170068"/>
                    <a:gd name="connsiteY6" fmla="*/ 157572 h 157572"/>
                    <a:gd name="connsiteX7" fmla="*/ 0 w 170068"/>
                    <a:gd name="connsiteY7" fmla="*/ 78786 h 157572"/>
                    <a:gd name="connsiteX8" fmla="*/ 85034 w 170068"/>
                    <a:gd name="connsiteY8" fmla="*/ 0 h 157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068" h="157572">
                      <a:moveTo>
                        <a:pt x="85034" y="0"/>
                      </a:moveTo>
                      <a:cubicBezTo>
                        <a:pt x="131997" y="0"/>
                        <a:pt x="170068" y="35274"/>
                        <a:pt x="170068" y="78786"/>
                      </a:cubicBezTo>
                      <a:lnTo>
                        <a:pt x="166429" y="95488"/>
                      </a:lnTo>
                      <a:lnTo>
                        <a:pt x="162956" y="94810"/>
                      </a:lnTo>
                      <a:cubicBezTo>
                        <a:pt x="136073" y="94810"/>
                        <a:pt x="113008" y="110616"/>
                        <a:pt x="103155" y="133142"/>
                      </a:cubicBezTo>
                      <a:lnTo>
                        <a:pt x="98584" y="155038"/>
                      </a:lnTo>
                      <a:lnTo>
                        <a:pt x="85034" y="157572"/>
                      </a:lnTo>
                      <a:cubicBezTo>
                        <a:pt x="38071" y="157572"/>
                        <a:pt x="0" y="122298"/>
                        <a:pt x="0" y="78786"/>
                      </a:cubicBezTo>
                      <a:cubicBezTo>
                        <a:pt x="0" y="35274"/>
                        <a:pt x="38071" y="0"/>
                        <a:pt x="85034" y="0"/>
                      </a:cubicBez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336" name="Freeform: Shape 91335">
                  <a:extLst>
                    <a:ext uri="{FF2B5EF4-FFF2-40B4-BE49-F238E27FC236}">
                      <a16:creationId xmlns:a16="http://schemas.microsoft.com/office/drawing/2014/main" id="{CB5454D2-4214-76EB-BA51-71A850D94811}"/>
                    </a:ext>
                  </a:extLst>
                </p:cNvPr>
                <p:cNvSpPr/>
                <p:nvPr/>
              </p:nvSpPr>
              <p:spPr bwMode="auto">
                <a:xfrm rot="15780969">
                  <a:off x="1899731" y="5091821"/>
                  <a:ext cx="170068" cy="157572"/>
                </a:xfrm>
                <a:custGeom>
                  <a:avLst/>
                  <a:gdLst>
                    <a:gd name="connsiteX0" fmla="*/ 85034 w 170068"/>
                    <a:gd name="connsiteY0" fmla="*/ 0 h 157572"/>
                    <a:gd name="connsiteX1" fmla="*/ 170068 w 170068"/>
                    <a:gd name="connsiteY1" fmla="*/ 78786 h 157572"/>
                    <a:gd name="connsiteX2" fmla="*/ 166429 w 170068"/>
                    <a:gd name="connsiteY2" fmla="*/ 95488 h 157572"/>
                    <a:gd name="connsiteX3" fmla="*/ 162956 w 170068"/>
                    <a:gd name="connsiteY3" fmla="*/ 94810 h 157572"/>
                    <a:gd name="connsiteX4" fmla="*/ 103155 w 170068"/>
                    <a:gd name="connsiteY4" fmla="*/ 133142 h 157572"/>
                    <a:gd name="connsiteX5" fmla="*/ 98584 w 170068"/>
                    <a:gd name="connsiteY5" fmla="*/ 155038 h 157572"/>
                    <a:gd name="connsiteX6" fmla="*/ 85034 w 170068"/>
                    <a:gd name="connsiteY6" fmla="*/ 157572 h 157572"/>
                    <a:gd name="connsiteX7" fmla="*/ 0 w 170068"/>
                    <a:gd name="connsiteY7" fmla="*/ 78786 h 157572"/>
                    <a:gd name="connsiteX8" fmla="*/ 85034 w 170068"/>
                    <a:gd name="connsiteY8" fmla="*/ 0 h 157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068" h="157572">
                      <a:moveTo>
                        <a:pt x="85034" y="0"/>
                      </a:moveTo>
                      <a:cubicBezTo>
                        <a:pt x="131997" y="0"/>
                        <a:pt x="170068" y="35274"/>
                        <a:pt x="170068" y="78786"/>
                      </a:cubicBezTo>
                      <a:lnTo>
                        <a:pt x="166429" y="95488"/>
                      </a:lnTo>
                      <a:lnTo>
                        <a:pt x="162956" y="94810"/>
                      </a:lnTo>
                      <a:cubicBezTo>
                        <a:pt x="136073" y="94810"/>
                        <a:pt x="113008" y="110616"/>
                        <a:pt x="103155" y="133142"/>
                      </a:cubicBezTo>
                      <a:lnTo>
                        <a:pt x="98584" y="155038"/>
                      </a:lnTo>
                      <a:lnTo>
                        <a:pt x="85034" y="157572"/>
                      </a:lnTo>
                      <a:cubicBezTo>
                        <a:pt x="38071" y="157572"/>
                        <a:pt x="0" y="122298"/>
                        <a:pt x="0" y="78786"/>
                      </a:cubicBezTo>
                      <a:cubicBezTo>
                        <a:pt x="0" y="35274"/>
                        <a:pt x="38071" y="0"/>
                        <a:pt x="85034" y="0"/>
                      </a:cubicBez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1338" name="Group 91337">
                <a:extLst>
                  <a:ext uri="{FF2B5EF4-FFF2-40B4-BE49-F238E27FC236}">
                    <a16:creationId xmlns:a16="http://schemas.microsoft.com/office/drawing/2014/main" id="{702079DC-823B-BA33-FC06-A84BCE17E33C}"/>
                  </a:ext>
                </a:extLst>
              </p:cNvPr>
              <p:cNvGrpSpPr/>
              <p:nvPr/>
            </p:nvGrpSpPr>
            <p:grpSpPr>
              <a:xfrm flipH="1">
                <a:off x="2062506" y="4927008"/>
                <a:ext cx="170456" cy="328633"/>
                <a:chOff x="1893095" y="4927008"/>
                <a:chExt cx="170456" cy="328633"/>
              </a:xfrm>
            </p:grpSpPr>
            <p:sp>
              <p:nvSpPr>
                <p:cNvPr id="91339" name="Freeform: Shape 91338">
                  <a:extLst>
                    <a:ext uri="{FF2B5EF4-FFF2-40B4-BE49-F238E27FC236}">
                      <a16:creationId xmlns:a16="http://schemas.microsoft.com/office/drawing/2014/main" id="{A62EC39A-48B2-013A-7AB3-1B73AD8467DE}"/>
                    </a:ext>
                  </a:extLst>
                </p:cNvPr>
                <p:cNvSpPr/>
                <p:nvPr/>
              </p:nvSpPr>
              <p:spPr bwMode="auto">
                <a:xfrm>
                  <a:off x="1893095" y="4927008"/>
                  <a:ext cx="170068" cy="157572"/>
                </a:xfrm>
                <a:custGeom>
                  <a:avLst/>
                  <a:gdLst>
                    <a:gd name="connsiteX0" fmla="*/ 85034 w 170068"/>
                    <a:gd name="connsiteY0" fmla="*/ 0 h 157572"/>
                    <a:gd name="connsiteX1" fmla="*/ 170068 w 170068"/>
                    <a:gd name="connsiteY1" fmla="*/ 78786 h 157572"/>
                    <a:gd name="connsiteX2" fmla="*/ 166429 w 170068"/>
                    <a:gd name="connsiteY2" fmla="*/ 95488 h 157572"/>
                    <a:gd name="connsiteX3" fmla="*/ 162956 w 170068"/>
                    <a:gd name="connsiteY3" fmla="*/ 94810 h 157572"/>
                    <a:gd name="connsiteX4" fmla="*/ 103155 w 170068"/>
                    <a:gd name="connsiteY4" fmla="*/ 133142 h 157572"/>
                    <a:gd name="connsiteX5" fmla="*/ 98584 w 170068"/>
                    <a:gd name="connsiteY5" fmla="*/ 155038 h 157572"/>
                    <a:gd name="connsiteX6" fmla="*/ 85034 w 170068"/>
                    <a:gd name="connsiteY6" fmla="*/ 157572 h 157572"/>
                    <a:gd name="connsiteX7" fmla="*/ 0 w 170068"/>
                    <a:gd name="connsiteY7" fmla="*/ 78786 h 157572"/>
                    <a:gd name="connsiteX8" fmla="*/ 85034 w 170068"/>
                    <a:gd name="connsiteY8" fmla="*/ 0 h 157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068" h="157572">
                      <a:moveTo>
                        <a:pt x="85034" y="0"/>
                      </a:moveTo>
                      <a:cubicBezTo>
                        <a:pt x="131997" y="0"/>
                        <a:pt x="170068" y="35274"/>
                        <a:pt x="170068" y="78786"/>
                      </a:cubicBezTo>
                      <a:lnTo>
                        <a:pt x="166429" y="95488"/>
                      </a:lnTo>
                      <a:lnTo>
                        <a:pt x="162956" y="94810"/>
                      </a:lnTo>
                      <a:cubicBezTo>
                        <a:pt x="136073" y="94810"/>
                        <a:pt x="113008" y="110616"/>
                        <a:pt x="103155" y="133142"/>
                      </a:cubicBezTo>
                      <a:lnTo>
                        <a:pt x="98584" y="155038"/>
                      </a:lnTo>
                      <a:lnTo>
                        <a:pt x="85034" y="157572"/>
                      </a:lnTo>
                      <a:cubicBezTo>
                        <a:pt x="38071" y="157572"/>
                        <a:pt x="0" y="122298"/>
                        <a:pt x="0" y="78786"/>
                      </a:cubicBezTo>
                      <a:cubicBezTo>
                        <a:pt x="0" y="35274"/>
                        <a:pt x="38071" y="0"/>
                        <a:pt x="85034" y="0"/>
                      </a:cubicBez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340" name="Freeform: Shape 91339">
                  <a:extLst>
                    <a:ext uri="{FF2B5EF4-FFF2-40B4-BE49-F238E27FC236}">
                      <a16:creationId xmlns:a16="http://schemas.microsoft.com/office/drawing/2014/main" id="{5518EE05-DFAC-62EE-7475-53534CBAA1F5}"/>
                    </a:ext>
                  </a:extLst>
                </p:cNvPr>
                <p:cNvSpPr/>
                <p:nvPr/>
              </p:nvSpPr>
              <p:spPr bwMode="auto">
                <a:xfrm rot="15780969">
                  <a:off x="1899731" y="5091821"/>
                  <a:ext cx="170068" cy="157572"/>
                </a:xfrm>
                <a:custGeom>
                  <a:avLst/>
                  <a:gdLst>
                    <a:gd name="connsiteX0" fmla="*/ 85034 w 170068"/>
                    <a:gd name="connsiteY0" fmla="*/ 0 h 157572"/>
                    <a:gd name="connsiteX1" fmla="*/ 170068 w 170068"/>
                    <a:gd name="connsiteY1" fmla="*/ 78786 h 157572"/>
                    <a:gd name="connsiteX2" fmla="*/ 166429 w 170068"/>
                    <a:gd name="connsiteY2" fmla="*/ 95488 h 157572"/>
                    <a:gd name="connsiteX3" fmla="*/ 162956 w 170068"/>
                    <a:gd name="connsiteY3" fmla="*/ 94810 h 157572"/>
                    <a:gd name="connsiteX4" fmla="*/ 103155 w 170068"/>
                    <a:gd name="connsiteY4" fmla="*/ 133142 h 157572"/>
                    <a:gd name="connsiteX5" fmla="*/ 98584 w 170068"/>
                    <a:gd name="connsiteY5" fmla="*/ 155038 h 157572"/>
                    <a:gd name="connsiteX6" fmla="*/ 85034 w 170068"/>
                    <a:gd name="connsiteY6" fmla="*/ 157572 h 157572"/>
                    <a:gd name="connsiteX7" fmla="*/ 0 w 170068"/>
                    <a:gd name="connsiteY7" fmla="*/ 78786 h 157572"/>
                    <a:gd name="connsiteX8" fmla="*/ 85034 w 170068"/>
                    <a:gd name="connsiteY8" fmla="*/ 0 h 157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068" h="157572">
                      <a:moveTo>
                        <a:pt x="85034" y="0"/>
                      </a:moveTo>
                      <a:cubicBezTo>
                        <a:pt x="131997" y="0"/>
                        <a:pt x="170068" y="35274"/>
                        <a:pt x="170068" y="78786"/>
                      </a:cubicBezTo>
                      <a:lnTo>
                        <a:pt x="166429" y="95488"/>
                      </a:lnTo>
                      <a:lnTo>
                        <a:pt x="162956" y="94810"/>
                      </a:lnTo>
                      <a:cubicBezTo>
                        <a:pt x="136073" y="94810"/>
                        <a:pt x="113008" y="110616"/>
                        <a:pt x="103155" y="133142"/>
                      </a:cubicBezTo>
                      <a:lnTo>
                        <a:pt x="98584" y="155038"/>
                      </a:lnTo>
                      <a:lnTo>
                        <a:pt x="85034" y="157572"/>
                      </a:lnTo>
                      <a:cubicBezTo>
                        <a:pt x="38071" y="157572"/>
                        <a:pt x="0" y="122298"/>
                        <a:pt x="0" y="78786"/>
                      </a:cubicBezTo>
                      <a:cubicBezTo>
                        <a:pt x="0" y="35274"/>
                        <a:pt x="38071" y="0"/>
                        <a:pt x="85034" y="0"/>
                      </a:cubicBez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91341" name="Freeform: Shape 91340">
                <a:extLst>
                  <a:ext uri="{FF2B5EF4-FFF2-40B4-BE49-F238E27FC236}">
                    <a16:creationId xmlns:a16="http://schemas.microsoft.com/office/drawing/2014/main" id="{AC5A2B70-3A6C-B700-96F9-60FBDCAA1FD5}"/>
                  </a:ext>
                </a:extLst>
              </p:cNvPr>
              <p:cNvSpPr/>
              <p:nvPr/>
            </p:nvSpPr>
            <p:spPr bwMode="auto">
              <a:xfrm>
                <a:off x="1919287" y="4906132"/>
                <a:ext cx="257176" cy="30199"/>
              </a:xfrm>
              <a:custGeom>
                <a:avLst/>
                <a:gdLst>
                  <a:gd name="connsiteX0" fmla="*/ 0 w 245269"/>
                  <a:gd name="connsiteY0" fmla="*/ 0 h 28575"/>
                  <a:gd name="connsiteX1" fmla="*/ 100012 w 245269"/>
                  <a:gd name="connsiteY1" fmla="*/ 28575 h 28575"/>
                  <a:gd name="connsiteX2" fmla="*/ 245269 w 245269"/>
                  <a:gd name="connsiteY2" fmla="*/ 4763 h 28575"/>
                  <a:gd name="connsiteX0" fmla="*/ 0 w 245269"/>
                  <a:gd name="connsiteY0" fmla="*/ 1624 h 30199"/>
                  <a:gd name="connsiteX1" fmla="*/ 100012 w 245269"/>
                  <a:gd name="connsiteY1" fmla="*/ 30199 h 30199"/>
                  <a:gd name="connsiteX2" fmla="*/ 245269 w 245269"/>
                  <a:gd name="connsiteY2" fmla="*/ 6387 h 30199"/>
                  <a:gd name="connsiteX0" fmla="*/ 0 w 257176"/>
                  <a:gd name="connsiteY0" fmla="*/ 13530 h 30199"/>
                  <a:gd name="connsiteX1" fmla="*/ 111919 w 257176"/>
                  <a:gd name="connsiteY1" fmla="*/ 30199 h 30199"/>
                  <a:gd name="connsiteX2" fmla="*/ 257176 w 257176"/>
                  <a:gd name="connsiteY2" fmla="*/ 6387 h 30199"/>
                  <a:gd name="connsiteX0" fmla="*/ 0 w 257176"/>
                  <a:gd name="connsiteY0" fmla="*/ 13530 h 30199"/>
                  <a:gd name="connsiteX1" fmla="*/ 111919 w 257176"/>
                  <a:gd name="connsiteY1" fmla="*/ 30199 h 30199"/>
                  <a:gd name="connsiteX2" fmla="*/ 257176 w 257176"/>
                  <a:gd name="connsiteY2" fmla="*/ 6387 h 30199"/>
                  <a:gd name="connsiteX0" fmla="*/ 0 w 257176"/>
                  <a:gd name="connsiteY0" fmla="*/ 13530 h 30199"/>
                  <a:gd name="connsiteX1" fmla="*/ 111919 w 257176"/>
                  <a:gd name="connsiteY1" fmla="*/ 30199 h 30199"/>
                  <a:gd name="connsiteX2" fmla="*/ 257176 w 257176"/>
                  <a:gd name="connsiteY2" fmla="*/ 6387 h 30199"/>
                  <a:gd name="connsiteX0" fmla="*/ 0 w 257176"/>
                  <a:gd name="connsiteY0" fmla="*/ 13530 h 30199"/>
                  <a:gd name="connsiteX1" fmla="*/ 111919 w 257176"/>
                  <a:gd name="connsiteY1" fmla="*/ 30199 h 30199"/>
                  <a:gd name="connsiteX2" fmla="*/ 257176 w 257176"/>
                  <a:gd name="connsiteY2" fmla="*/ 6387 h 30199"/>
                  <a:gd name="connsiteX0" fmla="*/ 0 w 257176"/>
                  <a:gd name="connsiteY0" fmla="*/ 13530 h 30199"/>
                  <a:gd name="connsiteX1" fmla="*/ 111919 w 257176"/>
                  <a:gd name="connsiteY1" fmla="*/ 30199 h 30199"/>
                  <a:gd name="connsiteX2" fmla="*/ 257176 w 257176"/>
                  <a:gd name="connsiteY2" fmla="*/ 6387 h 30199"/>
                  <a:gd name="connsiteX0" fmla="*/ 0 w 257176"/>
                  <a:gd name="connsiteY0" fmla="*/ 13530 h 30199"/>
                  <a:gd name="connsiteX1" fmla="*/ 111919 w 257176"/>
                  <a:gd name="connsiteY1" fmla="*/ 30199 h 30199"/>
                  <a:gd name="connsiteX2" fmla="*/ 257176 w 257176"/>
                  <a:gd name="connsiteY2" fmla="*/ 6387 h 30199"/>
                </a:gdLst>
                <a:ahLst/>
                <a:cxnLst>
                  <a:cxn ang="0">
                    <a:pos x="connsiteX0" y="connsiteY0"/>
                  </a:cxn>
                  <a:cxn ang="0">
                    <a:pos x="connsiteX1" y="connsiteY1"/>
                  </a:cxn>
                  <a:cxn ang="0">
                    <a:pos x="connsiteX2" y="connsiteY2"/>
                  </a:cxn>
                </a:cxnLst>
                <a:rect l="l" t="t" r="r" b="b"/>
                <a:pathLst>
                  <a:path w="257176" h="30199">
                    <a:moveTo>
                      <a:pt x="0" y="13530"/>
                    </a:moveTo>
                    <a:cubicBezTo>
                      <a:pt x="37306" y="19086"/>
                      <a:pt x="76995" y="3212"/>
                      <a:pt x="111919" y="30199"/>
                    </a:cubicBezTo>
                    <a:cubicBezTo>
                      <a:pt x="160338" y="-25363"/>
                      <a:pt x="208757" y="14324"/>
                      <a:pt x="257176" y="6387"/>
                    </a:cubicBez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1342" name="Freeform: Shape 91341">
                <a:extLst>
                  <a:ext uri="{FF2B5EF4-FFF2-40B4-BE49-F238E27FC236}">
                    <a16:creationId xmlns:a16="http://schemas.microsoft.com/office/drawing/2014/main" id="{91FB775A-A942-0E72-28B0-4B0531BB1925}"/>
                  </a:ext>
                </a:extLst>
              </p:cNvPr>
              <p:cNvSpPr/>
              <p:nvPr/>
            </p:nvSpPr>
            <p:spPr bwMode="auto">
              <a:xfrm flipV="1">
                <a:off x="1938009" y="5231768"/>
                <a:ext cx="257176" cy="30199"/>
              </a:xfrm>
              <a:custGeom>
                <a:avLst/>
                <a:gdLst>
                  <a:gd name="connsiteX0" fmla="*/ 0 w 245269"/>
                  <a:gd name="connsiteY0" fmla="*/ 0 h 28575"/>
                  <a:gd name="connsiteX1" fmla="*/ 100012 w 245269"/>
                  <a:gd name="connsiteY1" fmla="*/ 28575 h 28575"/>
                  <a:gd name="connsiteX2" fmla="*/ 245269 w 245269"/>
                  <a:gd name="connsiteY2" fmla="*/ 4763 h 28575"/>
                  <a:gd name="connsiteX0" fmla="*/ 0 w 245269"/>
                  <a:gd name="connsiteY0" fmla="*/ 1624 h 30199"/>
                  <a:gd name="connsiteX1" fmla="*/ 100012 w 245269"/>
                  <a:gd name="connsiteY1" fmla="*/ 30199 h 30199"/>
                  <a:gd name="connsiteX2" fmla="*/ 245269 w 245269"/>
                  <a:gd name="connsiteY2" fmla="*/ 6387 h 30199"/>
                  <a:gd name="connsiteX0" fmla="*/ 0 w 257176"/>
                  <a:gd name="connsiteY0" fmla="*/ 13530 h 30199"/>
                  <a:gd name="connsiteX1" fmla="*/ 111919 w 257176"/>
                  <a:gd name="connsiteY1" fmla="*/ 30199 h 30199"/>
                  <a:gd name="connsiteX2" fmla="*/ 257176 w 257176"/>
                  <a:gd name="connsiteY2" fmla="*/ 6387 h 30199"/>
                  <a:gd name="connsiteX0" fmla="*/ 0 w 257176"/>
                  <a:gd name="connsiteY0" fmla="*/ 13530 h 30199"/>
                  <a:gd name="connsiteX1" fmla="*/ 111919 w 257176"/>
                  <a:gd name="connsiteY1" fmla="*/ 30199 h 30199"/>
                  <a:gd name="connsiteX2" fmla="*/ 257176 w 257176"/>
                  <a:gd name="connsiteY2" fmla="*/ 6387 h 30199"/>
                  <a:gd name="connsiteX0" fmla="*/ 0 w 257176"/>
                  <a:gd name="connsiteY0" fmla="*/ 13530 h 30199"/>
                  <a:gd name="connsiteX1" fmla="*/ 111919 w 257176"/>
                  <a:gd name="connsiteY1" fmla="*/ 30199 h 30199"/>
                  <a:gd name="connsiteX2" fmla="*/ 257176 w 257176"/>
                  <a:gd name="connsiteY2" fmla="*/ 6387 h 30199"/>
                  <a:gd name="connsiteX0" fmla="*/ 0 w 257176"/>
                  <a:gd name="connsiteY0" fmla="*/ 13530 h 30199"/>
                  <a:gd name="connsiteX1" fmla="*/ 111919 w 257176"/>
                  <a:gd name="connsiteY1" fmla="*/ 30199 h 30199"/>
                  <a:gd name="connsiteX2" fmla="*/ 257176 w 257176"/>
                  <a:gd name="connsiteY2" fmla="*/ 6387 h 30199"/>
                  <a:gd name="connsiteX0" fmla="*/ 0 w 257176"/>
                  <a:gd name="connsiteY0" fmla="*/ 13530 h 30199"/>
                  <a:gd name="connsiteX1" fmla="*/ 111919 w 257176"/>
                  <a:gd name="connsiteY1" fmla="*/ 30199 h 30199"/>
                  <a:gd name="connsiteX2" fmla="*/ 257176 w 257176"/>
                  <a:gd name="connsiteY2" fmla="*/ 6387 h 30199"/>
                  <a:gd name="connsiteX0" fmla="*/ 0 w 257176"/>
                  <a:gd name="connsiteY0" fmla="*/ 13530 h 30199"/>
                  <a:gd name="connsiteX1" fmla="*/ 111919 w 257176"/>
                  <a:gd name="connsiteY1" fmla="*/ 30199 h 30199"/>
                  <a:gd name="connsiteX2" fmla="*/ 257176 w 257176"/>
                  <a:gd name="connsiteY2" fmla="*/ 6387 h 30199"/>
                </a:gdLst>
                <a:ahLst/>
                <a:cxnLst>
                  <a:cxn ang="0">
                    <a:pos x="connsiteX0" y="connsiteY0"/>
                  </a:cxn>
                  <a:cxn ang="0">
                    <a:pos x="connsiteX1" y="connsiteY1"/>
                  </a:cxn>
                  <a:cxn ang="0">
                    <a:pos x="connsiteX2" y="connsiteY2"/>
                  </a:cxn>
                </a:cxnLst>
                <a:rect l="l" t="t" r="r" b="b"/>
                <a:pathLst>
                  <a:path w="257176" h="30199">
                    <a:moveTo>
                      <a:pt x="0" y="13530"/>
                    </a:moveTo>
                    <a:cubicBezTo>
                      <a:pt x="37306" y="19086"/>
                      <a:pt x="76995" y="3212"/>
                      <a:pt x="111919" y="30199"/>
                    </a:cubicBezTo>
                    <a:cubicBezTo>
                      <a:pt x="160338" y="-25363"/>
                      <a:pt x="208757" y="14324"/>
                      <a:pt x="257176" y="6387"/>
                    </a:cubicBez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1344" name="Group 91343">
              <a:extLst>
                <a:ext uri="{FF2B5EF4-FFF2-40B4-BE49-F238E27FC236}">
                  <a16:creationId xmlns:a16="http://schemas.microsoft.com/office/drawing/2014/main" id="{5FB60C8E-41DD-1511-CD81-9842272D2AAC}"/>
                </a:ext>
              </a:extLst>
            </p:cNvPr>
            <p:cNvGrpSpPr/>
            <p:nvPr/>
          </p:nvGrpSpPr>
          <p:grpSpPr>
            <a:xfrm>
              <a:off x="1901216" y="5315374"/>
              <a:ext cx="339867" cy="355835"/>
              <a:chOff x="1893095" y="4906132"/>
              <a:chExt cx="339867" cy="355835"/>
            </a:xfrm>
          </p:grpSpPr>
          <p:grpSp>
            <p:nvGrpSpPr>
              <p:cNvPr id="91345" name="Group 91344">
                <a:extLst>
                  <a:ext uri="{FF2B5EF4-FFF2-40B4-BE49-F238E27FC236}">
                    <a16:creationId xmlns:a16="http://schemas.microsoft.com/office/drawing/2014/main" id="{491E06E4-560D-C9E2-08BD-6E1C6BD9FC41}"/>
                  </a:ext>
                </a:extLst>
              </p:cNvPr>
              <p:cNvGrpSpPr/>
              <p:nvPr/>
            </p:nvGrpSpPr>
            <p:grpSpPr>
              <a:xfrm>
                <a:off x="1893095" y="4927008"/>
                <a:ext cx="170456" cy="328633"/>
                <a:chOff x="1893095" y="4927008"/>
                <a:chExt cx="170456" cy="328633"/>
              </a:xfrm>
            </p:grpSpPr>
            <p:sp>
              <p:nvSpPr>
                <p:cNvPr id="91351" name="Freeform: Shape 91350">
                  <a:extLst>
                    <a:ext uri="{FF2B5EF4-FFF2-40B4-BE49-F238E27FC236}">
                      <a16:creationId xmlns:a16="http://schemas.microsoft.com/office/drawing/2014/main" id="{D491B76C-4BAA-00C2-937B-FFE078885C0D}"/>
                    </a:ext>
                  </a:extLst>
                </p:cNvPr>
                <p:cNvSpPr/>
                <p:nvPr/>
              </p:nvSpPr>
              <p:spPr bwMode="auto">
                <a:xfrm>
                  <a:off x="1893095" y="4927008"/>
                  <a:ext cx="170068" cy="157572"/>
                </a:xfrm>
                <a:custGeom>
                  <a:avLst/>
                  <a:gdLst>
                    <a:gd name="connsiteX0" fmla="*/ 85034 w 170068"/>
                    <a:gd name="connsiteY0" fmla="*/ 0 h 157572"/>
                    <a:gd name="connsiteX1" fmla="*/ 170068 w 170068"/>
                    <a:gd name="connsiteY1" fmla="*/ 78786 h 157572"/>
                    <a:gd name="connsiteX2" fmla="*/ 166429 w 170068"/>
                    <a:gd name="connsiteY2" fmla="*/ 95488 h 157572"/>
                    <a:gd name="connsiteX3" fmla="*/ 162956 w 170068"/>
                    <a:gd name="connsiteY3" fmla="*/ 94810 h 157572"/>
                    <a:gd name="connsiteX4" fmla="*/ 103155 w 170068"/>
                    <a:gd name="connsiteY4" fmla="*/ 133142 h 157572"/>
                    <a:gd name="connsiteX5" fmla="*/ 98584 w 170068"/>
                    <a:gd name="connsiteY5" fmla="*/ 155038 h 157572"/>
                    <a:gd name="connsiteX6" fmla="*/ 85034 w 170068"/>
                    <a:gd name="connsiteY6" fmla="*/ 157572 h 157572"/>
                    <a:gd name="connsiteX7" fmla="*/ 0 w 170068"/>
                    <a:gd name="connsiteY7" fmla="*/ 78786 h 157572"/>
                    <a:gd name="connsiteX8" fmla="*/ 85034 w 170068"/>
                    <a:gd name="connsiteY8" fmla="*/ 0 h 157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068" h="157572">
                      <a:moveTo>
                        <a:pt x="85034" y="0"/>
                      </a:moveTo>
                      <a:cubicBezTo>
                        <a:pt x="131997" y="0"/>
                        <a:pt x="170068" y="35274"/>
                        <a:pt x="170068" y="78786"/>
                      </a:cubicBezTo>
                      <a:lnTo>
                        <a:pt x="166429" y="95488"/>
                      </a:lnTo>
                      <a:lnTo>
                        <a:pt x="162956" y="94810"/>
                      </a:lnTo>
                      <a:cubicBezTo>
                        <a:pt x="136073" y="94810"/>
                        <a:pt x="113008" y="110616"/>
                        <a:pt x="103155" y="133142"/>
                      </a:cubicBezTo>
                      <a:lnTo>
                        <a:pt x="98584" y="155038"/>
                      </a:lnTo>
                      <a:lnTo>
                        <a:pt x="85034" y="157572"/>
                      </a:lnTo>
                      <a:cubicBezTo>
                        <a:pt x="38071" y="157572"/>
                        <a:pt x="0" y="122298"/>
                        <a:pt x="0" y="78786"/>
                      </a:cubicBezTo>
                      <a:cubicBezTo>
                        <a:pt x="0" y="35274"/>
                        <a:pt x="38071" y="0"/>
                        <a:pt x="85034" y="0"/>
                      </a:cubicBezTo>
                      <a:close/>
                    </a:path>
                  </a:pathLst>
                </a:custGeom>
                <a:solidFill>
                  <a:schemeClr val="accent6"/>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352" name="Freeform: Shape 91351">
                  <a:extLst>
                    <a:ext uri="{FF2B5EF4-FFF2-40B4-BE49-F238E27FC236}">
                      <a16:creationId xmlns:a16="http://schemas.microsoft.com/office/drawing/2014/main" id="{AAEB3ECC-88F5-A2ED-D9C7-B0F246C2B72C}"/>
                    </a:ext>
                  </a:extLst>
                </p:cNvPr>
                <p:cNvSpPr/>
                <p:nvPr/>
              </p:nvSpPr>
              <p:spPr bwMode="auto">
                <a:xfrm rot="15780969">
                  <a:off x="1899731" y="5091821"/>
                  <a:ext cx="170068" cy="157572"/>
                </a:xfrm>
                <a:custGeom>
                  <a:avLst/>
                  <a:gdLst>
                    <a:gd name="connsiteX0" fmla="*/ 85034 w 170068"/>
                    <a:gd name="connsiteY0" fmla="*/ 0 h 157572"/>
                    <a:gd name="connsiteX1" fmla="*/ 170068 w 170068"/>
                    <a:gd name="connsiteY1" fmla="*/ 78786 h 157572"/>
                    <a:gd name="connsiteX2" fmla="*/ 166429 w 170068"/>
                    <a:gd name="connsiteY2" fmla="*/ 95488 h 157572"/>
                    <a:gd name="connsiteX3" fmla="*/ 162956 w 170068"/>
                    <a:gd name="connsiteY3" fmla="*/ 94810 h 157572"/>
                    <a:gd name="connsiteX4" fmla="*/ 103155 w 170068"/>
                    <a:gd name="connsiteY4" fmla="*/ 133142 h 157572"/>
                    <a:gd name="connsiteX5" fmla="*/ 98584 w 170068"/>
                    <a:gd name="connsiteY5" fmla="*/ 155038 h 157572"/>
                    <a:gd name="connsiteX6" fmla="*/ 85034 w 170068"/>
                    <a:gd name="connsiteY6" fmla="*/ 157572 h 157572"/>
                    <a:gd name="connsiteX7" fmla="*/ 0 w 170068"/>
                    <a:gd name="connsiteY7" fmla="*/ 78786 h 157572"/>
                    <a:gd name="connsiteX8" fmla="*/ 85034 w 170068"/>
                    <a:gd name="connsiteY8" fmla="*/ 0 h 157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068" h="157572">
                      <a:moveTo>
                        <a:pt x="85034" y="0"/>
                      </a:moveTo>
                      <a:cubicBezTo>
                        <a:pt x="131997" y="0"/>
                        <a:pt x="170068" y="35274"/>
                        <a:pt x="170068" y="78786"/>
                      </a:cubicBezTo>
                      <a:lnTo>
                        <a:pt x="166429" y="95488"/>
                      </a:lnTo>
                      <a:lnTo>
                        <a:pt x="162956" y="94810"/>
                      </a:lnTo>
                      <a:cubicBezTo>
                        <a:pt x="136073" y="94810"/>
                        <a:pt x="113008" y="110616"/>
                        <a:pt x="103155" y="133142"/>
                      </a:cubicBezTo>
                      <a:lnTo>
                        <a:pt x="98584" y="155038"/>
                      </a:lnTo>
                      <a:lnTo>
                        <a:pt x="85034" y="157572"/>
                      </a:lnTo>
                      <a:cubicBezTo>
                        <a:pt x="38071" y="157572"/>
                        <a:pt x="0" y="122298"/>
                        <a:pt x="0" y="78786"/>
                      </a:cubicBezTo>
                      <a:cubicBezTo>
                        <a:pt x="0" y="35274"/>
                        <a:pt x="38071" y="0"/>
                        <a:pt x="85034" y="0"/>
                      </a:cubicBezTo>
                      <a:close/>
                    </a:path>
                  </a:pathLst>
                </a:custGeom>
                <a:solidFill>
                  <a:schemeClr val="accent6"/>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1346" name="Group 91345">
                <a:extLst>
                  <a:ext uri="{FF2B5EF4-FFF2-40B4-BE49-F238E27FC236}">
                    <a16:creationId xmlns:a16="http://schemas.microsoft.com/office/drawing/2014/main" id="{5E29F3FC-8BF1-7246-42C7-291C7A997FD0}"/>
                  </a:ext>
                </a:extLst>
              </p:cNvPr>
              <p:cNvGrpSpPr/>
              <p:nvPr/>
            </p:nvGrpSpPr>
            <p:grpSpPr>
              <a:xfrm flipH="1">
                <a:off x="2062506" y="4927008"/>
                <a:ext cx="170456" cy="328633"/>
                <a:chOff x="1893095" y="4927008"/>
                <a:chExt cx="170456" cy="328633"/>
              </a:xfrm>
            </p:grpSpPr>
            <p:sp>
              <p:nvSpPr>
                <p:cNvPr id="91349" name="Freeform: Shape 91348">
                  <a:extLst>
                    <a:ext uri="{FF2B5EF4-FFF2-40B4-BE49-F238E27FC236}">
                      <a16:creationId xmlns:a16="http://schemas.microsoft.com/office/drawing/2014/main" id="{84AF98AF-D47E-A2E4-2F3D-F1B06C513BAF}"/>
                    </a:ext>
                  </a:extLst>
                </p:cNvPr>
                <p:cNvSpPr/>
                <p:nvPr/>
              </p:nvSpPr>
              <p:spPr bwMode="auto">
                <a:xfrm>
                  <a:off x="1893095" y="4927008"/>
                  <a:ext cx="170068" cy="157572"/>
                </a:xfrm>
                <a:custGeom>
                  <a:avLst/>
                  <a:gdLst>
                    <a:gd name="connsiteX0" fmla="*/ 85034 w 170068"/>
                    <a:gd name="connsiteY0" fmla="*/ 0 h 157572"/>
                    <a:gd name="connsiteX1" fmla="*/ 170068 w 170068"/>
                    <a:gd name="connsiteY1" fmla="*/ 78786 h 157572"/>
                    <a:gd name="connsiteX2" fmla="*/ 166429 w 170068"/>
                    <a:gd name="connsiteY2" fmla="*/ 95488 h 157572"/>
                    <a:gd name="connsiteX3" fmla="*/ 162956 w 170068"/>
                    <a:gd name="connsiteY3" fmla="*/ 94810 h 157572"/>
                    <a:gd name="connsiteX4" fmla="*/ 103155 w 170068"/>
                    <a:gd name="connsiteY4" fmla="*/ 133142 h 157572"/>
                    <a:gd name="connsiteX5" fmla="*/ 98584 w 170068"/>
                    <a:gd name="connsiteY5" fmla="*/ 155038 h 157572"/>
                    <a:gd name="connsiteX6" fmla="*/ 85034 w 170068"/>
                    <a:gd name="connsiteY6" fmla="*/ 157572 h 157572"/>
                    <a:gd name="connsiteX7" fmla="*/ 0 w 170068"/>
                    <a:gd name="connsiteY7" fmla="*/ 78786 h 157572"/>
                    <a:gd name="connsiteX8" fmla="*/ 85034 w 170068"/>
                    <a:gd name="connsiteY8" fmla="*/ 0 h 157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068" h="157572">
                      <a:moveTo>
                        <a:pt x="85034" y="0"/>
                      </a:moveTo>
                      <a:cubicBezTo>
                        <a:pt x="131997" y="0"/>
                        <a:pt x="170068" y="35274"/>
                        <a:pt x="170068" y="78786"/>
                      </a:cubicBezTo>
                      <a:lnTo>
                        <a:pt x="166429" y="95488"/>
                      </a:lnTo>
                      <a:lnTo>
                        <a:pt x="162956" y="94810"/>
                      </a:lnTo>
                      <a:cubicBezTo>
                        <a:pt x="136073" y="94810"/>
                        <a:pt x="113008" y="110616"/>
                        <a:pt x="103155" y="133142"/>
                      </a:cubicBezTo>
                      <a:lnTo>
                        <a:pt x="98584" y="155038"/>
                      </a:lnTo>
                      <a:lnTo>
                        <a:pt x="85034" y="157572"/>
                      </a:lnTo>
                      <a:cubicBezTo>
                        <a:pt x="38071" y="157572"/>
                        <a:pt x="0" y="122298"/>
                        <a:pt x="0" y="78786"/>
                      </a:cubicBezTo>
                      <a:cubicBezTo>
                        <a:pt x="0" y="35274"/>
                        <a:pt x="38071" y="0"/>
                        <a:pt x="85034" y="0"/>
                      </a:cubicBezTo>
                      <a:close/>
                    </a:path>
                  </a:pathLst>
                </a:custGeom>
                <a:solidFill>
                  <a:schemeClr val="accent6"/>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350" name="Freeform: Shape 91349">
                  <a:extLst>
                    <a:ext uri="{FF2B5EF4-FFF2-40B4-BE49-F238E27FC236}">
                      <a16:creationId xmlns:a16="http://schemas.microsoft.com/office/drawing/2014/main" id="{DD345A71-255F-0890-C43A-446DD4B51075}"/>
                    </a:ext>
                  </a:extLst>
                </p:cNvPr>
                <p:cNvSpPr/>
                <p:nvPr/>
              </p:nvSpPr>
              <p:spPr bwMode="auto">
                <a:xfrm rot="15780969">
                  <a:off x="1899731" y="5091821"/>
                  <a:ext cx="170068" cy="157572"/>
                </a:xfrm>
                <a:custGeom>
                  <a:avLst/>
                  <a:gdLst>
                    <a:gd name="connsiteX0" fmla="*/ 85034 w 170068"/>
                    <a:gd name="connsiteY0" fmla="*/ 0 h 157572"/>
                    <a:gd name="connsiteX1" fmla="*/ 170068 w 170068"/>
                    <a:gd name="connsiteY1" fmla="*/ 78786 h 157572"/>
                    <a:gd name="connsiteX2" fmla="*/ 166429 w 170068"/>
                    <a:gd name="connsiteY2" fmla="*/ 95488 h 157572"/>
                    <a:gd name="connsiteX3" fmla="*/ 162956 w 170068"/>
                    <a:gd name="connsiteY3" fmla="*/ 94810 h 157572"/>
                    <a:gd name="connsiteX4" fmla="*/ 103155 w 170068"/>
                    <a:gd name="connsiteY4" fmla="*/ 133142 h 157572"/>
                    <a:gd name="connsiteX5" fmla="*/ 98584 w 170068"/>
                    <a:gd name="connsiteY5" fmla="*/ 155038 h 157572"/>
                    <a:gd name="connsiteX6" fmla="*/ 85034 w 170068"/>
                    <a:gd name="connsiteY6" fmla="*/ 157572 h 157572"/>
                    <a:gd name="connsiteX7" fmla="*/ 0 w 170068"/>
                    <a:gd name="connsiteY7" fmla="*/ 78786 h 157572"/>
                    <a:gd name="connsiteX8" fmla="*/ 85034 w 170068"/>
                    <a:gd name="connsiteY8" fmla="*/ 0 h 157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068" h="157572">
                      <a:moveTo>
                        <a:pt x="85034" y="0"/>
                      </a:moveTo>
                      <a:cubicBezTo>
                        <a:pt x="131997" y="0"/>
                        <a:pt x="170068" y="35274"/>
                        <a:pt x="170068" y="78786"/>
                      </a:cubicBezTo>
                      <a:lnTo>
                        <a:pt x="166429" y="95488"/>
                      </a:lnTo>
                      <a:lnTo>
                        <a:pt x="162956" y="94810"/>
                      </a:lnTo>
                      <a:cubicBezTo>
                        <a:pt x="136073" y="94810"/>
                        <a:pt x="113008" y="110616"/>
                        <a:pt x="103155" y="133142"/>
                      </a:cubicBezTo>
                      <a:lnTo>
                        <a:pt x="98584" y="155038"/>
                      </a:lnTo>
                      <a:lnTo>
                        <a:pt x="85034" y="157572"/>
                      </a:lnTo>
                      <a:cubicBezTo>
                        <a:pt x="38071" y="157572"/>
                        <a:pt x="0" y="122298"/>
                        <a:pt x="0" y="78786"/>
                      </a:cubicBezTo>
                      <a:cubicBezTo>
                        <a:pt x="0" y="35274"/>
                        <a:pt x="38071" y="0"/>
                        <a:pt x="85034" y="0"/>
                      </a:cubicBezTo>
                      <a:close/>
                    </a:path>
                  </a:pathLst>
                </a:custGeom>
                <a:solidFill>
                  <a:schemeClr val="accent6"/>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91347" name="Freeform: Shape 91346">
                <a:extLst>
                  <a:ext uri="{FF2B5EF4-FFF2-40B4-BE49-F238E27FC236}">
                    <a16:creationId xmlns:a16="http://schemas.microsoft.com/office/drawing/2014/main" id="{E13073FB-3515-0947-CA28-AE9261A62440}"/>
                  </a:ext>
                </a:extLst>
              </p:cNvPr>
              <p:cNvSpPr/>
              <p:nvPr/>
            </p:nvSpPr>
            <p:spPr bwMode="auto">
              <a:xfrm>
                <a:off x="1919287" y="4906132"/>
                <a:ext cx="257176" cy="30199"/>
              </a:xfrm>
              <a:custGeom>
                <a:avLst/>
                <a:gdLst>
                  <a:gd name="connsiteX0" fmla="*/ 0 w 245269"/>
                  <a:gd name="connsiteY0" fmla="*/ 0 h 28575"/>
                  <a:gd name="connsiteX1" fmla="*/ 100012 w 245269"/>
                  <a:gd name="connsiteY1" fmla="*/ 28575 h 28575"/>
                  <a:gd name="connsiteX2" fmla="*/ 245269 w 245269"/>
                  <a:gd name="connsiteY2" fmla="*/ 4763 h 28575"/>
                  <a:gd name="connsiteX0" fmla="*/ 0 w 245269"/>
                  <a:gd name="connsiteY0" fmla="*/ 1624 h 30199"/>
                  <a:gd name="connsiteX1" fmla="*/ 100012 w 245269"/>
                  <a:gd name="connsiteY1" fmla="*/ 30199 h 30199"/>
                  <a:gd name="connsiteX2" fmla="*/ 245269 w 245269"/>
                  <a:gd name="connsiteY2" fmla="*/ 6387 h 30199"/>
                  <a:gd name="connsiteX0" fmla="*/ 0 w 257176"/>
                  <a:gd name="connsiteY0" fmla="*/ 13530 h 30199"/>
                  <a:gd name="connsiteX1" fmla="*/ 111919 w 257176"/>
                  <a:gd name="connsiteY1" fmla="*/ 30199 h 30199"/>
                  <a:gd name="connsiteX2" fmla="*/ 257176 w 257176"/>
                  <a:gd name="connsiteY2" fmla="*/ 6387 h 30199"/>
                  <a:gd name="connsiteX0" fmla="*/ 0 w 257176"/>
                  <a:gd name="connsiteY0" fmla="*/ 13530 h 30199"/>
                  <a:gd name="connsiteX1" fmla="*/ 111919 w 257176"/>
                  <a:gd name="connsiteY1" fmla="*/ 30199 h 30199"/>
                  <a:gd name="connsiteX2" fmla="*/ 257176 w 257176"/>
                  <a:gd name="connsiteY2" fmla="*/ 6387 h 30199"/>
                  <a:gd name="connsiteX0" fmla="*/ 0 w 257176"/>
                  <a:gd name="connsiteY0" fmla="*/ 13530 h 30199"/>
                  <a:gd name="connsiteX1" fmla="*/ 111919 w 257176"/>
                  <a:gd name="connsiteY1" fmla="*/ 30199 h 30199"/>
                  <a:gd name="connsiteX2" fmla="*/ 257176 w 257176"/>
                  <a:gd name="connsiteY2" fmla="*/ 6387 h 30199"/>
                  <a:gd name="connsiteX0" fmla="*/ 0 w 257176"/>
                  <a:gd name="connsiteY0" fmla="*/ 13530 h 30199"/>
                  <a:gd name="connsiteX1" fmla="*/ 111919 w 257176"/>
                  <a:gd name="connsiteY1" fmla="*/ 30199 h 30199"/>
                  <a:gd name="connsiteX2" fmla="*/ 257176 w 257176"/>
                  <a:gd name="connsiteY2" fmla="*/ 6387 h 30199"/>
                  <a:gd name="connsiteX0" fmla="*/ 0 w 257176"/>
                  <a:gd name="connsiteY0" fmla="*/ 13530 h 30199"/>
                  <a:gd name="connsiteX1" fmla="*/ 111919 w 257176"/>
                  <a:gd name="connsiteY1" fmla="*/ 30199 h 30199"/>
                  <a:gd name="connsiteX2" fmla="*/ 257176 w 257176"/>
                  <a:gd name="connsiteY2" fmla="*/ 6387 h 30199"/>
                  <a:gd name="connsiteX0" fmla="*/ 0 w 257176"/>
                  <a:gd name="connsiteY0" fmla="*/ 13530 h 30199"/>
                  <a:gd name="connsiteX1" fmla="*/ 111919 w 257176"/>
                  <a:gd name="connsiteY1" fmla="*/ 30199 h 30199"/>
                  <a:gd name="connsiteX2" fmla="*/ 257176 w 257176"/>
                  <a:gd name="connsiteY2" fmla="*/ 6387 h 30199"/>
                </a:gdLst>
                <a:ahLst/>
                <a:cxnLst>
                  <a:cxn ang="0">
                    <a:pos x="connsiteX0" y="connsiteY0"/>
                  </a:cxn>
                  <a:cxn ang="0">
                    <a:pos x="connsiteX1" y="connsiteY1"/>
                  </a:cxn>
                  <a:cxn ang="0">
                    <a:pos x="connsiteX2" y="connsiteY2"/>
                  </a:cxn>
                </a:cxnLst>
                <a:rect l="l" t="t" r="r" b="b"/>
                <a:pathLst>
                  <a:path w="257176" h="30199">
                    <a:moveTo>
                      <a:pt x="0" y="13530"/>
                    </a:moveTo>
                    <a:cubicBezTo>
                      <a:pt x="37306" y="19086"/>
                      <a:pt x="76995" y="3212"/>
                      <a:pt x="111919" y="30199"/>
                    </a:cubicBezTo>
                    <a:cubicBezTo>
                      <a:pt x="160338" y="-25363"/>
                      <a:pt x="208757" y="14324"/>
                      <a:pt x="257176" y="6387"/>
                    </a:cubicBez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1348" name="Freeform: Shape 91347">
                <a:extLst>
                  <a:ext uri="{FF2B5EF4-FFF2-40B4-BE49-F238E27FC236}">
                    <a16:creationId xmlns:a16="http://schemas.microsoft.com/office/drawing/2014/main" id="{CFBA3CF4-88AF-6954-3EBD-96426D61165B}"/>
                  </a:ext>
                </a:extLst>
              </p:cNvPr>
              <p:cNvSpPr/>
              <p:nvPr/>
            </p:nvSpPr>
            <p:spPr bwMode="auto">
              <a:xfrm flipV="1">
                <a:off x="1938009" y="5231768"/>
                <a:ext cx="257176" cy="30199"/>
              </a:xfrm>
              <a:custGeom>
                <a:avLst/>
                <a:gdLst>
                  <a:gd name="connsiteX0" fmla="*/ 0 w 245269"/>
                  <a:gd name="connsiteY0" fmla="*/ 0 h 28575"/>
                  <a:gd name="connsiteX1" fmla="*/ 100012 w 245269"/>
                  <a:gd name="connsiteY1" fmla="*/ 28575 h 28575"/>
                  <a:gd name="connsiteX2" fmla="*/ 245269 w 245269"/>
                  <a:gd name="connsiteY2" fmla="*/ 4763 h 28575"/>
                  <a:gd name="connsiteX0" fmla="*/ 0 w 245269"/>
                  <a:gd name="connsiteY0" fmla="*/ 1624 h 30199"/>
                  <a:gd name="connsiteX1" fmla="*/ 100012 w 245269"/>
                  <a:gd name="connsiteY1" fmla="*/ 30199 h 30199"/>
                  <a:gd name="connsiteX2" fmla="*/ 245269 w 245269"/>
                  <a:gd name="connsiteY2" fmla="*/ 6387 h 30199"/>
                  <a:gd name="connsiteX0" fmla="*/ 0 w 257176"/>
                  <a:gd name="connsiteY0" fmla="*/ 13530 h 30199"/>
                  <a:gd name="connsiteX1" fmla="*/ 111919 w 257176"/>
                  <a:gd name="connsiteY1" fmla="*/ 30199 h 30199"/>
                  <a:gd name="connsiteX2" fmla="*/ 257176 w 257176"/>
                  <a:gd name="connsiteY2" fmla="*/ 6387 h 30199"/>
                  <a:gd name="connsiteX0" fmla="*/ 0 w 257176"/>
                  <a:gd name="connsiteY0" fmla="*/ 13530 h 30199"/>
                  <a:gd name="connsiteX1" fmla="*/ 111919 w 257176"/>
                  <a:gd name="connsiteY1" fmla="*/ 30199 h 30199"/>
                  <a:gd name="connsiteX2" fmla="*/ 257176 w 257176"/>
                  <a:gd name="connsiteY2" fmla="*/ 6387 h 30199"/>
                  <a:gd name="connsiteX0" fmla="*/ 0 w 257176"/>
                  <a:gd name="connsiteY0" fmla="*/ 13530 h 30199"/>
                  <a:gd name="connsiteX1" fmla="*/ 111919 w 257176"/>
                  <a:gd name="connsiteY1" fmla="*/ 30199 h 30199"/>
                  <a:gd name="connsiteX2" fmla="*/ 257176 w 257176"/>
                  <a:gd name="connsiteY2" fmla="*/ 6387 h 30199"/>
                  <a:gd name="connsiteX0" fmla="*/ 0 w 257176"/>
                  <a:gd name="connsiteY0" fmla="*/ 13530 h 30199"/>
                  <a:gd name="connsiteX1" fmla="*/ 111919 w 257176"/>
                  <a:gd name="connsiteY1" fmla="*/ 30199 h 30199"/>
                  <a:gd name="connsiteX2" fmla="*/ 257176 w 257176"/>
                  <a:gd name="connsiteY2" fmla="*/ 6387 h 30199"/>
                  <a:gd name="connsiteX0" fmla="*/ 0 w 257176"/>
                  <a:gd name="connsiteY0" fmla="*/ 13530 h 30199"/>
                  <a:gd name="connsiteX1" fmla="*/ 111919 w 257176"/>
                  <a:gd name="connsiteY1" fmla="*/ 30199 h 30199"/>
                  <a:gd name="connsiteX2" fmla="*/ 257176 w 257176"/>
                  <a:gd name="connsiteY2" fmla="*/ 6387 h 30199"/>
                  <a:gd name="connsiteX0" fmla="*/ 0 w 257176"/>
                  <a:gd name="connsiteY0" fmla="*/ 13530 h 30199"/>
                  <a:gd name="connsiteX1" fmla="*/ 111919 w 257176"/>
                  <a:gd name="connsiteY1" fmla="*/ 30199 h 30199"/>
                  <a:gd name="connsiteX2" fmla="*/ 257176 w 257176"/>
                  <a:gd name="connsiteY2" fmla="*/ 6387 h 30199"/>
                </a:gdLst>
                <a:ahLst/>
                <a:cxnLst>
                  <a:cxn ang="0">
                    <a:pos x="connsiteX0" y="connsiteY0"/>
                  </a:cxn>
                  <a:cxn ang="0">
                    <a:pos x="connsiteX1" y="connsiteY1"/>
                  </a:cxn>
                  <a:cxn ang="0">
                    <a:pos x="connsiteX2" y="connsiteY2"/>
                  </a:cxn>
                </a:cxnLst>
                <a:rect l="l" t="t" r="r" b="b"/>
                <a:pathLst>
                  <a:path w="257176" h="30199">
                    <a:moveTo>
                      <a:pt x="0" y="13530"/>
                    </a:moveTo>
                    <a:cubicBezTo>
                      <a:pt x="37306" y="19086"/>
                      <a:pt x="76995" y="3212"/>
                      <a:pt x="111919" y="30199"/>
                    </a:cubicBezTo>
                    <a:cubicBezTo>
                      <a:pt x="160338" y="-25363"/>
                      <a:pt x="208757" y="14324"/>
                      <a:pt x="257176" y="6387"/>
                    </a:cubicBez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1353" name="Group 91352">
              <a:extLst>
                <a:ext uri="{FF2B5EF4-FFF2-40B4-BE49-F238E27FC236}">
                  <a16:creationId xmlns:a16="http://schemas.microsoft.com/office/drawing/2014/main" id="{711409BE-D6DD-60B3-4F24-8152B4E06C3F}"/>
                </a:ext>
              </a:extLst>
            </p:cNvPr>
            <p:cNvGrpSpPr/>
            <p:nvPr/>
          </p:nvGrpSpPr>
          <p:grpSpPr>
            <a:xfrm>
              <a:off x="2388313" y="5109082"/>
              <a:ext cx="339867" cy="355835"/>
              <a:chOff x="1893095" y="4906132"/>
              <a:chExt cx="339867" cy="355835"/>
            </a:xfrm>
          </p:grpSpPr>
          <p:grpSp>
            <p:nvGrpSpPr>
              <p:cNvPr id="91354" name="Group 91353">
                <a:extLst>
                  <a:ext uri="{FF2B5EF4-FFF2-40B4-BE49-F238E27FC236}">
                    <a16:creationId xmlns:a16="http://schemas.microsoft.com/office/drawing/2014/main" id="{E1474BEC-AF3F-2E7B-D864-13991C69B526}"/>
                  </a:ext>
                </a:extLst>
              </p:cNvPr>
              <p:cNvGrpSpPr/>
              <p:nvPr/>
            </p:nvGrpSpPr>
            <p:grpSpPr>
              <a:xfrm>
                <a:off x="1893095" y="4927008"/>
                <a:ext cx="170456" cy="328633"/>
                <a:chOff x="1893095" y="4927008"/>
                <a:chExt cx="170456" cy="328633"/>
              </a:xfrm>
            </p:grpSpPr>
            <p:sp>
              <p:nvSpPr>
                <p:cNvPr id="91360" name="Freeform: Shape 91359">
                  <a:extLst>
                    <a:ext uri="{FF2B5EF4-FFF2-40B4-BE49-F238E27FC236}">
                      <a16:creationId xmlns:a16="http://schemas.microsoft.com/office/drawing/2014/main" id="{4CCEFD09-A976-9BC3-F7AB-DF0829FEE982}"/>
                    </a:ext>
                  </a:extLst>
                </p:cNvPr>
                <p:cNvSpPr/>
                <p:nvPr/>
              </p:nvSpPr>
              <p:spPr bwMode="auto">
                <a:xfrm>
                  <a:off x="1893095" y="4927008"/>
                  <a:ext cx="170068" cy="157572"/>
                </a:xfrm>
                <a:custGeom>
                  <a:avLst/>
                  <a:gdLst>
                    <a:gd name="connsiteX0" fmla="*/ 85034 w 170068"/>
                    <a:gd name="connsiteY0" fmla="*/ 0 h 157572"/>
                    <a:gd name="connsiteX1" fmla="*/ 170068 w 170068"/>
                    <a:gd name="connsiteY1" fmla="*/ 78786 h 157572"/>
                    <a:gd name="connsiteX2" fmla="*/ 166429 w 170068"/>
                    <a:gd name="connsiteY2" fmla="*/ 95488 h 157572"/>
                    <a:gd name="connsiteX3" fmla="*/ 162956 w 170068"/>
                    <a:gd name="connsiteY3" fmla="*/ 94810 h 157572"/>
                    <a:gd name="connsiteX4" fmla="*/ 103155 w 170068"/>
                    <a:gd name="connsiteY4" fmla="*/ 133142 h 157572"/>
                    <a:gd name="connsiteX5" fmla="*/ 98584 w 170068"/>
                    <a:gd name="connsiteY5" fmla="*/ 155038 h 157572"/>
                    <a:gd name="connsiteX6" fmla="*/ 85034 w 170068"/>
                    <a:gd name="connsiteY6" fmla="*/ 157572 h 157572"/>
                    <a:gd name="connsiteX7" fmla="*/ 0 w 170068"/>
                    <a:gd name="connsiteY7" fmla="*/ 78786 h 157572"/>
                    <a:gd name="connsiteX8" fmla="*/ 85034 w 170068"/>
                    <a:gd name="connsiteY8" fmla="*/ 0 h 157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068" h="157572">
                      <a:moveTo>
                        <a:pt x="85034" y="0"/>
                      </a:moveTo>
                      <a:cubicBezTo>
                        <a:pt x="131997" y="0"/>
                        <a:pt x="170068" y="35274"/>
                        <a:pt x="170068" y="78786"/>
                      </a:cubicBezTo>
                      <a:lnTo>
                        <a:pt x="166429" y="95488"/>
                      </a:lnTo>
                      <a:lnTo>
                        <a:pt x="162956" y="94810"/>
                      </a:lnTo>
                      <a:cubicBezTo>
                        <a:pt x="136073" y="94810"/>
                        <a:pt x="113008" y="110616"/>
                        <a:pt x="103155" y="133142"/>
                      </a:cubicBezTo>
                      <a:lnTo>
                        <a:pt x="98584" y="155038"/>
                      </a:lnTo>
                      <a:lnTo>
                        <a:pt x="85034" y="157572"/>
                      </a:lnTo>
                      <a:cubicBezTo>
                        <a:pt x="38071" y="157572"/>
                        <a:pt x="0" y="122298"/>
                        <a:pt x="0" y="78786"/>
                      </a:cubicBezTo>
                      <a:cubicBezTo>
                        <a:pt x="0" y="35274"/>
                        <a:pt x="38071" y="0"/>
                        <a:pt x="85034" y="0"/>
                      </a:cubicBez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361" name="Freeform: Shape 91360">
                  <a:extLst>
                    <a:ext uri="{FF2B5EF4-FFF2-40B4-BE49-F238E27FC236}">
                      <a16:creationId xmlns:a16="http://schemas.microsoft.com/office/drawing/2014/main" id="{81D35297-356E-4A1B-CFBD-C4B8C05349A7}"/>
                    </a:ext>
                  </a:extLst>
                </p:cNvPr>
                <p:cNvSpPr/>
                <p:nvPr/>
              </p:nvSpPr>
              <p:spPr bwMode="auto">
                <a:xfrm rot="15780969">
                  <a:off x="1899731" y="5091821"/>
                  <a:ext cx="170068" cy="157572"/>
                </a:xfrm>
                <a:custGeom>
                  <a:avLst/>
                  <a:gdLst>
                    <a:gd name="connsiteX0" fmla="*/ 85034 w 170068"/>
                    <a:gd name="connsiteY0" fmla="*/ 0 h 157572"/>
                    <a:gd name="connsiteX1" fmla="*/ 170068 w 170068"/>
                    <a:gd name="connsiteY1" fmla="*/ 78786 h 157572"/>
                    <a:gd name="connsiteX2" fmla="*/ 166429 w 170068"/>
                    <a:gd name="connsiteY2" fmla="*/ 95488 h 157572"/>
                    <a:gd name="connsiteX3" fmla="*/ 162956 w 170068"/>
                    <a:gd name="connsiteY3" fmla="*/ 94810 h 157572"/>
                    <a:gd name="connsiteX4" fmla="*/ 103155 w 170068"/>
                    <a:gd name="connsiteY4" fmla="*/ 133142 h 157572"/>
                    <a:gd name="connsiteX5" fmla="*/ 98584 w 170068"/>
                    <a:gd name="connsiteY5" fmla="*/ 155038 h 157572"/>
                    <a:gd name="connsiteX6" fmla="*/ 85034 w 170068"/>
                    <a:gd name="connsiteY6" fmla="*/ 157572 h 157572"/>
                    <a:gd name="connsiteX7" fmla="*/ 0 w 170068"/>
                    <a:gd name="connsiteY7" fmla="*/ 78786 h 157572"/>
                    <a:gd name="connsiteX8" fmla="*/ 85034 w 170068"/>
                    <a:gd name="connsiteY8" fmla="*/ 0 h 157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068" h="157572">
                      <a:moveTo>
                        <a:pt x="85034" y="0"/>
                      </a:moveTo>
                      <a:cubicBezTo>
                        <a:pt x="131997" y="0"/>
                        <a:pt x="170068" y="35274"/>
                        <a:pt x="170068" y="78786"/>
                      </a:cubicBezTo>
                      <a:lnTo>
                        <a:pt x="166429" y="95488"/>
                      </a:lnTo>
                      <a:lnTo>
                        <a:pt x="162956" y="94810"/>
                      </a:lnTo>
                      <a:cubicBezTo>
                        <a:pt x="136073" y="94810"/>
                        <a:pt x="113008" y="110616"/>
                        <a:pt x="103155" y="133142"/>
                      </a:cubicBezTo>
                      <a:lnTo>
                        <a:pt x="98584" y="155038"/>
                      </a:lnTo>
                      <a:lnTo>
                        <a:pt x="85034" y="157572"/>
                      </a:lnTo>
                      <a:cubicBezTo>
                        <a:pt x="38071" y="157572"/>
                        <a:pt x="0" y="122298"/>
                        <a:pt x="0" y="78786"/>
                      </a:cubicBezTo>
                      <a:cubicBezTo>
                        <a:pt x="0" y="35274"/>
                        <a:pt x="38071" y="0"/>
                        <a:pt x="85034" y="0"/>
                      </a:cubicBezTo>
                      <a:close/>
                    </a:path>
                  </a:pathLst>
                </a:custGeom>
                <a:solidFill>
                  <a:schemeClr val="accent6"/>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1355" name="Group 91354">
                <a:extLst>
                  <a:ext uri="{FF2B5EF4-FFF2-40B4-BE49-F238E27FC236}">
                    <a16:creationId xmlns:a16="http://schemas.microsoft.com/office/drawing/2014/main" id="{6F5EBD66-2FBA-1603-784C-A81D0B0A96EC}"/>
                  </a:ext>
                </a:extLst>
              </p:cNvPr>
              <p:cNvGrpSpPr/>
              <p:nvPr/>
            </p:nvGrpSpPr>
            <p:grpSpPr>
              <a:xfrm flipH="1">
                <a:off x="2062506" y="4927008"/>
                <a:ext cx="170456" cy="328633"/>
                <a:chOff x="1893095" y="4927008"/>
                <a:chExt cx="170456" cy="328633"/>
              </a:xfrm>
            </p:grpSpPr>
            <p:sp>
              <p:nvSpPr>
                <p:cNvPr id="91358" name="Freeform: Shape 91357">
                  <a:extLst>
                    <a:ext uri="{FF2B5EF4-FFF2-40B4-BE49-F238E27FC236}">
                      <a16:creationId xmlns:a16="http://schemas.microsoft.com/office/drawing/2014/main" id="{C8A177CC-52C2-A19E-76E6-D5C37BD4C8FE}"/>
                    </a:ext>
                  </a:extLst>
                </p:cNvPr>
                <p:cNvSpPr/>
                <p:nvPr/>
              </p:nvSpPr>
              <p:spPr bwMode="auto">
                <a:xfrm>
                  <a:off x="1893095" y="4927008"/>
                  <a:ext cx="170068" cy="157572"/>
                </a:xfrm>
                <a:custGeom>
                  <a:avLst/>
                  <a:gdLst>
                    <a:gd name="connsiteX0" fmla="*/ 85034 w 170068"/>
                    <a:gd name="connsiteY0" fmla="*/ 0 h 157572"/>
                    <a:gd name="connsiteX1" fmla="*/ 170068 w 170068"/>
                    <a:gd name="connsiteY1" fmla="*/ 78786 h 157572"/>
                    <a:gd name="connsiteX2" fmla="*/ 166429 w 170068"/>
                    <a:gd name="connsiteY2" fmla="*/ 95488 h 157572"/>
                    <a:gd name="connsiteX3" fmla="*/ 162956 w 170068"/>
                    <a:gd name="connsiteY3" fmla="*/ 94810 h 157572"/>
                    <a:gd name="connsiteX4" fmla="*/ 103155 w 170068"/>
                    <a:gd name="connsiteY4" fmla="*/ 133142 h 157572"/>
                    <a:gd name="connsiteX5" fmla="*/ 98584 w 170068"/>
                    <a:gd name="connsiteY5" fmla="*/ 155038 h 157572"/>
                    <a:gd name="connsiteX6" fmla="*/ 85034 w 170068"/>
                    <a:gd name="connsiteY6" fmla="*/ 157572 h 157572"/>
                    <a:gd name="connsiteX7" fmla="*/ 0 w 170068"/>
                    <a:gd name="connsiteY7" fmla="*/ 78786 h 157572"/>
                    <a:gd name="connsiteX8" fmla="*/ 85034 w 170068"/>
                    <a:gd name="connsiteY8" fmla="*/ 0 h 157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068" h="157572">
                      <a:moveTo>
                        <a:pt x="85034" y="0"/>
                      </a:moveTo>
                      <a:cubicBezTo>
                        <a:pt x="131997" y="0"/>
                        <a:pt x="170068" y="35274"/>
                        <a:pt x="170068" y="78786"/>
                      </a:cubicBezTo>
                      <a:lnTo>
                        <a:pt x="166429" y="95488"/>
                      </a:lnTo>
                      <a:lnTo>
                        <a:pt x="162956" y="94810"/>
                      </a:lnTo>
                      <a:cubicBezTo>
                        <a:pt x="136073" y="94810"/>
                        <a:pt x="113008" y="110616"/>
                        <a:pt x="103155" y="133142"/>
                      </a:cubicBezTo>
                      <a:lnTo>
                        <a:pt x="98584" y="155038"/>
                      </a:lnTo>
                      <a:lnTo>
                        <a:pt x="85034" y="157572"/>
                      </a:lnTo>
                      <a:cubicBezTo>
                        <a:pt x="38071" y="157572"/>
                        <a:pt x="0" y="122298"/>
                        <a:pt x="0" y="78786"/>
                      </a:cubicBezTo>
                      <a:cubicBezTo>
                        <a:pt x="0" y="35274"/>
                        <a:pt x="38071" y="0"/>
                        <a:pt x="85034" y="0"/>
                      </a:cubicBezTo>
                      <a:close/>
                    </a:path>
                  </a:pathLst>
                </a:custGeom>
                <a:solidFill>
                  <a:schemeClr val="accent6"/>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359" name="Freeform: Shape 91358">
                  <a:extLst>
                    <a:ext uri="{FF2B5EF4-FFF2-40B4-BE49-F238E27FC236}">
                      <a16:creationId xmlns:a16="http://schemas.microsoft.com/office/drawing/2014/main" id="{75AFA523-5703-2EA7-80FB-1B2AE18579EF}"/>
                    </a:ext>
                  </a:extLst>
                </p:cNvPr>
                <p:cNvSpPr/>
                <p:nvPr/>
              </p:nvSpPr>
              <p:spPr bwMode="auto">
                <a:xfrm rot="15780969">
                  <a:off x="1899731" y="5091821"/>
                  <a:ext cx="170068" cy="157572"/>
                </a:xfrm>
                <a:custGeom>
                  <a:avLst/>
                  <a:gdLst>
                    <a:gd name="connsiteX0" fmla="*/ 85034 w 170068"/>
                    <a:gd name="connsiteY0" fmla="*/ 0 h 157572"/>
                    <a:gd name="connsiteX1" fmla="*/ 170068 w 170068"/>
                    <a:gd name="connsiteY1" fmla="*/ 78786 h 157572"/>
                    <a:gd name="connsiteX2" fmla="*/ 166429 w 170068"/>
                    <a:gd name="connsiteY2" fmla="*/ 95488 h 157572"/>
                    <a:gd name="connsiteX3" fmla="*/ 162956 w 170068"/>
                    <a:gd name="connsiteY3" fmla="*/ 94810 h 157572"/>
                    <a:gd name="connsiteX4" fmla="*/ 103155 w 170068"/>
                    <a:gd name="connsiteY4" fmla="*/ 133142 h 157572"/>
                    <a:gd name="connsiteX5" fmla="*/ 98584 w 170068"/>
                    <a:gd name="connsiteY5" fmla="*/ 155038 h 157572"/>
                    <a:gd name="connsiteX6" fmla="*/ 85034 w 170068"/>
                    <a:gd name="connsiteY6" fmla="*/ 157572 h 157572"/>
                    <a:gd name="connsiteX7" fmla="*/ 0 w 170068"/>
                    <a:gd name="connsiteY7" fmla="*/ 78786 h 157572"/>
                    <a:gd name="connsiteX8" fmla="*/ 85034 w 170068"/>
                    <a:gd name="connsiteY8" fmla="*/ 0 h 157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068" h="157572">
                      <a:moveTo>
                        <a:pt x="85034" y="0"/>
                      </a:moveTo>
                      <a:cubicBezTo>
                        <a:pt x="131997" y="0"/>
                        <a:pt x="170068" y="35274"/>
                        <a:pt x="170068" y="78786"/>
                      </a:cubicBezTo>
                      <a:lnTo>
                        <a:pt x="166429" y="95488"/>
                      </a:lnTo>
                      <a:lnTo>
                        <a:pt x="162956" y="94810"/>
                      </a:lnTo>
                      <a:cubicBezTo>
                        <a:pt x="136073" y="94810"/>
                        <a:pt x="113008" y="110616"/>
                        <a:pt x="103155" y="133142"/>
                      </a:cubicBezTo>
                      <a:lnTo>
                        <a:pt x="98584" y="155038"/>
                      </a:lnTo>
                      <a:lnTo>
                        <a:pt x="85034" y="157572"/>
                      </a:lnTo>
                      <a:cubicBezTo>
                        <a:pt x="38071" y="157572"/>
                        <a:pt x="0" y="122298"/>
                        <a:pt x="0" y="78786"/>
                      </a:cubicBezTo>
                      <a:cubicBezTo>
                        <a:pt x="0" y="35274"/>
                        <a:pt x="38071" y="0"/>
                        <a:pt x="85034" y="0"/>
                      </a:cubicBez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91356" name="Freeform: Shape 91355">
                <a:extLst>
                  <a:ext uri="{FF2B5EF4-FFF2-40B4-BE49-F238E27FC236}">
                    <a16:creationId xmlns:a16="http://schemas.microsoft.com/office/drawing/2014/main" id="{A4718A9F-4380-D123-78BB-352861160E26}"/>
                  </a:ext>
                </a:extLst>
              </p:cNvPr>
              <p:cNvSpPr/>
              <p:nvPr/>
            </p:nvSpPr>
            <p:spPr bwMode="auto">
              <a:xfrm>
                <a:off x="1919287" y="4906132"/>
                <a:ext cx="257176" cy="30199"/>
              </a:xfrm>
              <a:custGeom>
                <a:avLst/>
                <a:gdLst>
                  <a:gd name="connsiteX0" fmla="*/ 0 w 245269"/>
                  <a:gd name="connsiteY0" fmla="*/ 0 h 28575"/>
                  <a:gd name="connsiteX1" fmla="*/ 100012 w 245269"/>
                  <a:gd name="connsiteY1" fmla="*/ 28575 h 28575"/>
                  <a:gd name="connsiteX2" fmla="*/ 245269 w 245269"/>
                  <a:gd name="connsiteY2" fmla="*/ 4763 h 28575"/>
                  <a:gd name="connsiteX0" fmla="*/ 0 w 245269"/>
                  <a:gd name="connsiteY0" fmla="*/ 1624 h 30199"/>
                  <a:gd name="connsiteX1" fmla="*/ 100012 w 245269"/>
                  <a:gd name="connsiteY1" fmla="*/ 30199 h 30199"/>
                  <a:gd name="connsiteX2" fmla="*/ 245269 w 245269"/>
                  <a:gd name="connsiteY2" fmla="*/ 6387 h 30199"/>
                  <a:gd name="connsiteX0" fmla="*/ 0 w 257176"/>
                  <a:gd name="connsiteY0" fmla="*/ 13530 h 30199"/>
                  <a:gd name="connsiteX1" fmla="*/ 111919 w 257176"/>
                  <a:gd name="connsiteY1" fmla="*/ 30199 h 30199"/>
                  <a:gd name="connsiteX2" fmla="*/ 257176 w 257176"/>
                  <a:gd name="connsiteY2" fmla="*/ 6387 h 30199"/>
                  <a:gd name="connsiteX0" fmla="*/ 0 w 257176"/>
                  <a:gd name="connsiteY0" fmla="*/ 13530 h 30199"/>
                  <a:gd name="connsiteX1" fmla="*/ 111919 w 257176"/>
                  <a:gd name="connsiteY1" fmla="*/ 30199 h 30199"/>
                  <a:gd name="connsiteX2" fmla="*/ 257176 w 257176"/>
                  <a:gd name="connsiteY2" fmla="*/ 6387 h 30199"/>
                  <a:gd name="connsiteX0" fmla="*/ 0 w 257176"/>
                  <a:gd name="connsiteY0" fmla="*/ 13530 h 30199"/>
                  <a:gd name="connsiteX1" fmla="*/ 111919 w 257176"/>
                  <a:gd name="connsiteY1" fmla="*/ 30199 h 30199"/>
                  <a:gd name="connsiteX2" fmla="*/ 257176 w 257176"/>
                  <a:gd name="connsiteY2" fmla="*/ 6387 h 30199"/>
                  <a:gd name="connsiteX0" fmla="*/ 0 w 257176"/>
                  <a:gd name="connsiteY0" fmla="*/ 13530 h 30199"/>
                  <a:gd name="connsiteX1" fmla="*/ 111919 w 257176"/>
                  <a:gd name="connsiteY1" fmla="*/ 30199 h 30199"/>
                  <a:gd name="connsiteX2" fmla="*/ 257176 w 257176"/>
                  <a:gd name="connsiteY2" fmla="*/ 6387 h 30199"/>
                  <a:gd name="connsiteX0" fmla="*/ 0 w 257176"/>
                  <a:gd name="connsiteY0" fmla="*/ 13530 h 30199"/>
                  <a:gd name="connsiteX1" fmla="*/ 111919 w 257176"/>
                  <a:gd name="connsiteY1" fmla="*/ 30199 h 30199"/>
                  <a:gd name="connsiteX2" fmla="*/ 257176 w 257176"/>
                  <a:gd name="connsiteY2" fmla="*/ 6387 h 30199"/>
                  <a:gd name="connsiteX0" fmla="*/ 0 w 257176"/>
                  <a:gd name="connsiteY0" fmla="*/ 13530 h 30199"/>
                  <a:gd name="connsiteX1" fmla="*/ 111919 w 257176"/>
                  <a:gd name="connsiteY1" fmla="*/ 30199 h 30199"/>
                  <a:gd name="connsiteX2" fmla="*/ 257176 w 257176"/>
                  <a:gd name="connsiteY2" fmla="*/ 6387 h 30199"/>
                </a:gdLst>
                <a:ahLst/>
                <a:cxnLst>
                  <a:cxn ang="0">
                    <a:pos x="connsiteX0" y="connsiteY0"/>
                  </a:cxn>
                  <a:cxn ang="0">
                    <a:pos x="connsiteX1" y="connsiteY1"/>
                  </a:cxn>
                  <a:cxn ang="0">
                    <a:pos x="connsiteX2" y="connsiteY2"/>
                  </a:cxn>
                </a:cxnLst>
                <a:rect l="l" t="t" r="r" b="b"/>
                <a:pathLst>
                  <a:path w="257176" h="30199">
                    <a:moveTo>
                      <a:pt x="0" y="13530"/>
                    </a:moveTo>
                    <a:cubicBezTo>
                      <a:pt x="37306" y="19086"/>
                      <a:pt x="76995" y="3212"/>
                      <a:pt x="111919" y="30199"/>
                    </a:cubicBezTo>
                    <a:cubicBezTo>
                      <a:pt x="160338" y="-25363"/>
                      <a:pt x="208757" y="14324"/>
                      <a:pt x="257176" y="6387"/>
                    </a:cubicBez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1357" name="Freeform: Shape 91356">
                <a:extLst>
                  <a:ext uri="{FF2B5EF4-FFF2-40B4-BE49-F238E27FC236}">
                    <a16:creationId xmlns:a16="http://schemas.microsoft.com/office/drawing/2014/main" id="{29BCD9E3-FCB3-E385-3BA9-C29B34C1B6D2}"/>
                  </a:ext>
                </a:extLst>
              </p:cNvPr>
              <p:cNvSpPr/>
              <p:nvPr/>
            </p:nvSpPr>
            <p:spPr bwMode="auto">
              <a:xfrm flipV="1">
                <a:off x="1938009" y="5231768"/>
                <a:ext cx="257176" cy="30199"/>
              </a:xfrm>
              <a:custGeom>
                <a:avLst/>
                <a:gdLst>
                  <a:gd name="connsiteX0" fmla="*/ 0 w 245269"/>
                  <a:gd name="connsiteY0" fmla="*/ 0 h 28575"/>
                  <a:gd name="connsiteX1" fmla="*/ 100012 w 245269"/>
                  <a:gd name="connsiteY1" fmla="*/ 28575 h 28575"/>
                  <a:gd name="connsiteX2" fmla="*/ 245269 w 245269"/>
                  <a:gd name="connsiteY2" fmla="*/ 4763 h 28575"/>
                  <a:gd name="connsiteX0" fmla="*/ 0 w 245269"/>
                  <a:gd name="connsiteY0" fmla="*/ 1624 h 30199"/>
                  <a:gd name="connsiteX1" fmla="*/ 100012 w 245269"/>
                  <a:gd name="connsiteY1" fmla="*/ 30199 h 30199"/>
                  <a:gd name="connsiteX2" fmla="*/ 245269 w 245269"/>
                  <a:gd name="connsiteY2" fmla="*/ 6387 h 30199"/>
                  <a:gd name="connsiteX0" fmla="*/ 0 w 257176"/>
                  <a:gd name="connsiteY0" fmla="*/ 13530 h 30199"/>
                  <a:gd name="connsiteX1" fmla="*/ 111919 w 257176"/>
                  <a:gd name="connsiteY1" fmla="*/ 30199 h 30199"/>
                  <a:gd name="connsiteX2" fmla="*/ 257176 w 257176"/>
                  <a:gd name="connsiteY2" fmla="*/ 6387 h 30199"/>
                  <a:gd name="connsiteX0" fmla="*/ 0 w 257176"/>
                  <a:gd name="connsiteY0" fmla="*/ 13530 h 30199"/>
                  <a:gd name="connsiteX1" fmla="*/ 111919 w 257176"/>
                  <a:gd name="connsiteY1" fmla="*/ 30199 h 30199"/>
                  <a:gd name="connsiteX2" fmla="*/ 257176 w 257176"/>
                  <a:gd name="connsiteY2" fmla="*/ 6387 h 30199"/>
                  <a:gd name="connsiteX0" fmla="*/ 0 w 257176"/>
                  <a:gd name="connsiteY0" fmla="*/ 13530 h 30199"/>
                  <a:gd name="connsiteX1" fmla="*/ 111919 w 257176"/>
                  <a:gd name="connsiteY1" fmla="*/ 30199 h 30199"/>
                  <a:gd name="connsiteX2" fmla="*/ 257176 w 257176"/>
                  <a:gd name="connsiteY2" fmla="*/ 6387 h 30199"/>
                  <a:gd name="connsiteX0" fmla="*/ 0 w 257176"/>
                  <a:gd name="connsiteY0" fmla="*/ 13530 h 30199"/>
                  <a:gd name="connsiteX1" fmla="*/ 111919 w 257176"/>
                  <a:gd name="connsiteY1" fmla="*/ 30199 h 30199"/>
                  <a:gd name="connsiteX2" fmla="*/ 257176 w 257176"/>
                  <a:gd name="connsiteY2" fmla="*/ 6387 h 30199"/>
                  <a:gd name="connsiteX0" fmla="*/ 0 w 257176"/>
                  <a:gd name="connsiteY0" fmla="*/ 13530 h 30199"/>
                  <a:gd name="connsiteX1" fmla="*/ 111919 w 257176"/>
                  <a:gd name="connsiteY1" fmla="*/ 30199 h 30199"/>
                  <a:gd name="connsiteX2" fmla="*/ 257176 w 257176"/>
                  <a:gd name="connsiteY2" fmla="*/ 6387 h 30199"/>
                  <a:gd name="connsiteX0" fmla="*/ 0 w 257176"/>
                  <a:gd name="connsiteY0" fmla="*/ 13530 h 30199"/>
                  <a:gd name="connsiteX1" fmla="*/ 111919 w 257176"/>
                  <a:gd name="connsiteY1" fmla="*/ 30199 h 30199"/>
                  <a:gd name="connsiteX2" fmla="*/ 257176 w 257176"/>
                  <a:gd name="connsiteY2" fmla="*/ 6387 h 30199"/>
                </a:gdLst>
                <a:ahLst/>
                <a:cxnLst>
                  <a:cxn ang="0">
                    <a:pos x="connsiteX0" y="connsiteY0"/>
                  </a:cxn>
                  <a:cxn ang="0">
                    <a:pos x="connsiteX1" y="connsiteY1"/>
                  </a:cxn>
                  <a:cxn ang="0">
                    <a:pos x="connsiteX2" y="connsiteY2"/>
                  </a:cxn>
                </a:cxnLst>
                <a:rect l="l" t="t" r="r" b="b"/>
                <a:pathLst>
                  <a:path w="257176" h="30199">
                    <a:moveTo>
                      <a:pt x="0" y="13530"/>
                    </a:moveTo>
                    <a:cubicBezTo>
                      <a:pt x="37306" y="19086"/>
                      <a:pt x="76995" y="3212"/>
                      <a:pt x="111919" y="30199"/>
                    </a:cubicBezTo>
                    <a:cubicBezTo>
                      <a:pt x="160338" y="-25363"/>
                      <a:pt x="208757" y="14324"/>
                      <a:pt x="257176" y="6387"/>
                    </a:cubicBez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91362" name="TextBox 91361">
              <a:extLst>
                <a:ext uri="{FF2B5EF4-FFF2-40B4-BE49-F238E27FC236}">
                  <a16:creationId xmlns:a16="http://schemas.microsoft.com/office/drawing/2014/main" id="{9D932106-BF48-5442-6B4C-EDD30DAB799B}"/>
                </a:ext>
              </a:extLst>
            </p:cNvPr>
            <p:cNvSpPr txBox="1"/>
            <p:nvPr/>
          </p:nvSpPr>
          <p:spPr bwMode="auto">
            <a:xfrm>
              <a:off x="1846568" y="4875999"/>
              <a:ext cx="2535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l-GR" sz="10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β</a:t>
              </a:r>
              <a:endPar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363" name="TextBox 91362">
              <a:extLst>
                <a:ext uri="{FF2B5EF4-FFF2-40B4-BE49-F238E27FC236}">
                  <a16:creationId xmlns:a16="http://schemas.microsoft.com/office/drawing/2014/main" id="{61993F79-EDCB-D322-7B75-7A33BFAC6247}"/>
                </a:ext>
              </a:extLst>
            </p:cNvPr>
            <p:cNvSpPr txBox="1"/>
            <p:nvPr/>
          </p:nvSpPr>
          <p:spPr bwMode="auto">
            <a:xfrm>
              <a:off x="2037343" y="4872067"/>
              <a:ext cx="2535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l-GR" sz="10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β</a:t>
              </a:r>
              <a:endPar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364" name="TextBox 91363">
              <a:extLst>
                <a:ext uri="{FF2B5EF4-FFF2-40B4-BE49-F238E27FC236}">
                  <a16:creationId xmlns:a16="http://schemas.microsoft.com/office/drawing/2014/main" id="{7FD3D28B-2C79-E9E6-10AB-2F6DB8C33AF7}"/>
                </a:ext>
              </a:extLst>
            </p:cNvPr>
            <p:cNvSpPr txBox="1"/>
            <p:nvPr/>
          </p:nvSpPr>
          <p:spPr bwMode="auto">
            <a:xfrm>
              <a:off x="2023022" y="5045764"/>
              <a:ext cx="2535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l-GR" sz="10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β</a:t>
              </a:r>
              <a:endPar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365" name="TextBox 91364">
              <a:extLst>
                <a:ext uri="{FF2B5EF4-FFF2-40B4-BE49-F238E27FC236}">
                  <a16:creationId xmlns:a16="http://schemas.microsoft.com/office/drawing/2014/main" id="{191A3422-CBBC-4456-AA9C-D79E1E6627D8}"/>
                </a:ext>
              </a:extLst>
            </p:cNvPr>
            <p:cNvSpPr txBox="1"/>
            <p:nvPr/>
          </p:nvSpPr>
          <p:spPr bwMode="auto">
            <a:xfrm>
              <a:off x="1857349" y="5040779"/>
              <a:ext cx="2535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l-GR" sz="10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β</a:t>
              </a:r>
              <a:endPar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366" name="TextBox 91365">
              <a:extLst>
                <a:ext uri="{FF2B5EF4-FFF2-40B4-BE49-F238E27FC236}">
                  <a16:creationId xmlns:a16="http://schemas.microsoft.com/office/drawing/2014/main" id="{9AE30675-6730-A2DD-52FC-0F4C4A26A440}"/>
                </a:ext>
              </a:extLst>
            </p:cNvPr>
            <p:cNvSpPr txBox="1"/>
            <p:nvPr/>
          </p:nvSpPr>
          <p:spPr bwMode="auto">
            <a:xfrm>
              <a:off x="1846708" y="5272314"/>
              <a:ext cx="2568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l-GR" sz="10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α</a:t>
              </a:r>
              <a:endPar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367" name="TextBox 91366">
              <a:extLst>
                <a:ext uri="{FF2B5EF4-FFF2-40B4-BE49-F238E27FC236}">
                  <a16:creationId xmlns:a16="http://schemas.microsoft.com/office/drawing/2014/main" id="{1F1B2A18-7D9F-7DB0-1184-FD7889F579CE}"/>
                </a:ext>
              </a:extLst>
            </p:cNvPr>
            <p:cNvSpPr txBox="1"/>
            <p:nvPr/>
          </p:nvSpPr>
          <p:spPr bwMode="auto">
            <a:xfrm>
              <a:off x="2028945" y="5272314"/>
              <a:ext cx="2568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l-GR" sz="10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α</a:t>
              </a:r>
              <a:endPar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368" name="TextBox 91367">
              <a:extLst>
                <a:ext uri="{FF2B5EF4-FFF2-40B4-BE49-F238E27FC236}">
                  <a16:creationId xmlns:a16="http://schemas.microsoft.com/office/drawing/2014/main" id="{D99E7759-D453-46E1-1B8C-C521D9C806A2}"/>
                </a:ext>
              </a:extLst>
            </p:cNvPr>
            <p:cNvSpPr txBox="1"/>
            <p:nvPr/>
          </p:nvSpPr>
          <p:spPr bwMode="auto">
            <a:xfrm>
              <a:off x="2028945" y="5450280"/>
              <a:ext cx="2568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l-GR" sz="10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α</a:t>
              </a:r>
              <a:endPar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369" name="TextBox 91368">
              <a:extLst>
                <a:ext uri="{FF2B5EF4-FFF2-40B4-BE49-F238E27FC236}">
                  <a16:creationId xmlns:a16="http://schemas.microsoft.com/office/drawing/2014/main" id="{54C0C263-1B70-CE03-0CB3-4FC2C6A157FD}"/>
                </a:ext>
              </a:extLst>
            </p:cNvPr>
            <p:cNvSpPr txBox="1"/>
            <p:nvPr/>
          </p:nvSpPr>
          <p:spPr bwMode="auto">
            <a:xfrm>
              <a:off x="1855126" y="5450280"/>
              <a:ext cx="2568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l-GR" sz="10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α</a:t>
              </a:r>
              <a:endPar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370" name="TextBox 91369">
              <a:extLst>
                <a:ext uri="{FF2B5EF4-FFF2-40B4-BE49-F238E27FC236}">
                  <a16:creationId xmlns:a16="http://schemas.microsoft.com/office/drawing/2014/main" id="{2586811D-CE3F-114A-1CC3-79088A98C8DD}"/>
                </a:ext>
              </a:extLst>
            </p:cNvPr>
            <p:cNvSpPr txBox="1"/>
            <p:nvPr/>
          </p:nvSpPr>
          <p:spPr bwMode="auto">
            <a:xfrm>
              <a:off x="2347381" y="5076624"/>
              <a:ext cx="2535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l-GR" sz="10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β</a:t>
              </a:r>
              <a:endPar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371" name="TextBox 91370">
              <a:extLst>
                <a:ext uri="{FF2B5EF4-FFF2-40B4-BE49-F238E27FC236}">
                  <a16:creationId xmlns:a16="http://schemas.microsoft.com/office/drawing/2014/main" id="{64BBC0CC-E18A-54DE-9C40-DEEEA5DEC408}"/>
                </a:ext>
              </a:extLst>
            </p:cNvPr>
            <p:cNvSpPr txBox="1"/>
            <p:nvPr/>
          </p:nvSpPr>
          <p:spPr bwMode="auto">
            <a:xfrm>
              <a:off x="2520741" y="5248392"/>
              <a:ext cx="2535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l-GR" sz="10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β</a:t>
              </a:r>
              <a:endPar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372" name="TextBox 91371">
              <a:extLst>
                <a:ext uri="{FF2B5EF4-FFF2-40B4-BE49-F238E27FC236}">
                  <a16:creationId xmlns:a16="http://schemas.microsoft.com/office/drawing/2014/main" id="{C2376DF0-2CD8-745D-0420-2E2162D25C37}"/>
                </a:ext>
              </a:extLst>
            </p:cNvPr>
            <p:cNvSpPr txBox="1"/>
            <p:nvPr/>
          </p:nvSpPr>
          <p:spPr bwMode="auto">
            <a:xfrm>
              <a:off x="2340347" y="5245917"/>
              <a:ext cx="2568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l-GR" sz="10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α</a:t>
              </a:r>
              <a:endPar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373" name="TextBox 91372">
              <a:extLst>
                <a:ext uri="{FF2B5EF4-FFF2-40B4-BE49-F238E27FC236}">
                  <a16:creationId xmlns:a16="http://schemas.microsoft.com/office/drawing/2014/main" id="{D6842772-D3F7-42FC-AA1F-5393084E3A02}"/>
                </a:ext>
              </a:extLst>
            </p:cNvPr>
            <p:cNvSpPr txBox="1"/>
            <p:nvPr/>
          </p:nvSpPr>
          <p:spPr bwMode="auto">
            <a:xfrm>
              <a:off x="2520741" y="5072288"/>
              <a:ext cx="2568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l-GR" sz="10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α</a:t>
              </a:r>
              <a:endPar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91380" name="Group 91379">
              <a:extLst>
                <a:ext uri="{FF2B5EF4-FFF2-40B4-BE49-F238E27FC236}">
                  <a16:creationId xmlns:a16="http://schemas.microsoft.com/office/drawing/2014/main" id="{19E2EA8F-1AFF-3C5A-45EE-0383EB0342B0}"/>
                </a:ext>
              </a:extLst>
            </p:cNvPr>
            <p:cNvGrpSpPr/>
            <p:nvPr/>
          </p:nvGrpSpPr>
          <p:grpSpPr>
            <a:xfrm rot="18125552">
              <a:off x="3338458" y="5288516"/>
              <a:ext cx="116408" cy="95460"/>
              <a:chOff x="3895725" y="4685431"/>
              <a:chExt cx="116408" cy="95460"/>
            </a:xfrm>
          </p:grpSpPr>
          <p:cxnSp>
            <p:nvCxnSpPr>
              <p:cNvPr id="91375" name="Straight Connector 91374">
                <a:extLst>
                  <a:ext uri="{FF2B5EF4-FFF2-40B4-BE49-F238E27FC236}">
                    <a16:creationId xmlns:a16="http://schemas.microsoft.com/office/drawing/2014/main" id="{539FE146-4D49-8784-6372-9A00330A6E0D}"/>
                  </a:ext>
                </a:extLst>
              </p:cNvPr>
              <p:cNvCxnSpPr/>
              <p:nvPr/>
            </p:nvCxnSpPr>
            <p:spPr bwMode="auto">
              <a:xfrm>
                <a:off x="3922132" y="4685431"/>
                <a:ext cx="90001" cy="0"/>
              </a:xfrm>
              <a:prstGeom prst="line">
                <a:avLst/>
              </a:prstGeom>
              <a:noFill/>
              <a:ln w="28575" cap="flat" cmpd="sng" algn="ctr">
                <a:solidFill>
                  <a:schemeClr val="accent3"/>
                </a:solidFill>
                <a:prstDash val="solid"/>
                <a:round/>
                <a:headEnd type="none" w="med" len="med"/>
                <a:tailEnd type="none" w="med" len="med"/>
              </a:ln>
              <a:effectLst/>
            </p:spPr>
          </p:cxnSp>
          <p:cxnSp>
            <p:nvCxnSpPr>
              <p:cNvPr id="91376" name="Straight Connector 91375">
                <a:extLst>
                  <a:ext uri="{FF2B5EF4-FFF2-40B4-BE49-F238E27FC236}">
                    <a16:creationId xmlns:a16="http://schemas.microsoft.com/office/drawing/2014/main" id="{7C148E8A-2A6E-CB5D-4302-C548832F4F6D}"/>
                  </a:ext>
                </a:extLst>
              </p:cNvPr>
              <p:cNvCxnSpPr/>
              <p:nvPr/>
            </p:nvCxnSpPr>
            <p:spPr bwMode="auto">
              <a:xfrm>
                <a:off x="3922132" y="4720683"/>
                <a:ext cx="90001" cy="0"/>
              </a:xfrm>
              <a:prstGeom prst="line">
                <a:avLst/>
              </a:prstGeom>
              <a:noFill/>
              <a:ln w="28575" cap="flat" cmpd="sng" algn="ctr">
                <a:solidFill>
                  <a:schemeClr val="accent3"/>
                </a:solidFill>
                <a:prstDash val="solid"/>
                <a:round/>
                <a:headEnd type="none" w="med" len="med"/>
                <a:tailEnd type="none" w="med" len="med"/>
              </a:ln>
              <a:effectLst/>
            </p:spPr>
          </p:cxnSp>
          <p:cxnSp>
            <p:nvCxnSpPr>
              <p:cNvPr id="91377" name="Straight Connector 91376">
                <a:extLst>
                  <a:ext uri="{FF2B5EF4-FFF2-40B4-BE49-F238E27FC236}">
                    <a16:creationId xmlns:a16="http://schemas.microsoft.com/office/drawing/2014/main" id="{D539B15D-4632-7C6F-0B1C-7C3B17E01F71}"/>
                  </a:ext>
                </a:extLst>
              </p:cNvPr>
              <p:cNvCxnSpPr/>
              <p:nvPr/>
            </p:nvCxnSpPr>
            <p:spPr bwMode="auto">
              <a:xfrm>
                <a:off x="3922132" y="4750521"/>
                <a:ext cx="90001" cy="0"/>
              </a:xfrm>
              <a:prstGeom prst="line">
                <a:avLst/>
              </a:prstGeom>
              <a:noFill/>
              <a:ln w="28575" cap="flat" cmpd="sng" algn="ctr">
                <a:solidFill>
                  <a:schemeClr val="accent3"/>
                </a:solidFill>
                <a:prstDash val="solid"/>
                <a:round/>
                <a:headEnd type="none" w="med" len="med"/>
                <a:tailEnd type="none" w="med" len="med"/>
              </a:ln>
              <a:effectLst/>
            </p:spPr>
          </p:cxnSp>
          <p:cxnSp>
            <p:nvCxnSpPr>
              <p:cNvPr id="91378" name="Straight Connector 91377">
                <a:extLst>
                  <a:ext uri="{FF2B5EF4-FFF2-40B4-BE49-F238E27FC236}">
                    <a16:creationId xmlns:a16="http://schemas.microsoft.com/office/drawing/2014/main" id="{618C40F9-31AD-5363-8BA9-A87DC9DAF3C7}"/>
                  </a:ext>
                </a:extLst>
              </p:cNvPr>
              <p:cNvCxnSpPr>
                <a:cxnSpLocks/>
              </p:cNvCxnSpPr>
              <p:nvPr/>
            </p:nvCxnSpPr>
            <p:spPr bwMode="auto">
              <a:xfrm>
                <a:off x="3895725" y="4780891"/>
                <a:ext cx="116408" cy="0"/>
              </a:xfrm>
              <a:prstGeom prst="line">
                <a:avLst/>
              </a:prstGeom>
              <a:noFill/>
              <a:ln w="28575" cap="flat" cmpd="sng" algn="ctr">
                <a:solidFill>
                  <a:schemeClr val="accent3"/>
                </a:solidFill>
                <a:prstDash val="solid"/>
                <a:round/>
                <a:headEnd type="none" w="med" len="med"/>
                <a:tailEnd type="none" w="med" len="med"/>
              </a:ln>
              <a:effectLst/>
            </p:spPr>
          </p:cxnSp>
        </p:grpSp>
        <p:sp>
          <p:nvSpPr>
            <p:cNvPr id="91264" name="Rectangle: Rounded Corners 91263">
              <a:extLst>
                <a:ext uri="{FF2B5EF4-FFF2-40B4-BE49-F238E27FC236}">
                  <a16:creationId xmlns:a16="http://schemas.microsoft.com/office/drawing/2014/main" id="{09FA3139-B47E-EF8D-6ED1-A1330B678B01}"/>
                </a:ext>
              </a:extLst>
            </p:cNvPr>
            <p:cNvSpPr/>
            <p:nvPr/>
          </p:nvSpPr>
          <p:spPr bwMode="auto">
            <a:xfrm>
              <a:off x="717550" y="4111960"/>
              <a:ext cx="3586972" cy="2034091"/>
            </a:xfrm>
            <a:prstGeom prst="roundRect">
              <a:avLst>
                <a:gd name="adj" fmla="val 7149"/>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381" name="Oval 91380">
              <a:extLst>
                <a:ext uri="{FF2B5EF4-FFF2-40B4-BE49-F238E27FC236}">
                  <a16:creationId xmlns:a16="http://schemas.microsoft.com/office/drawing/2014/main" id="{9125CBE6-F8C9-B887-CE6A-E0D439F4B52C}"/>
                </a:ext>
              </a:extLst>
            </p:cNvPr>
            <p:cNvSpPr/>
            <p:nvPr/>
          </p:nvSpPr>
          <p:spPr bwMode="auto">
            <a:xfrm>
              <a:off x="3332137" y="4668772"/>
              <a:ext cx="679996" cy="679996"/>
            </a:xfrm>
            <a:prstGeom prst="ellipse">
              <a:avLst/>
            </a:prstGeom>
            <a:gradFill flip="none" rotWithShape="1">
              <a:gsLst>
                <a:gs pos="0">
                  <a:schemeClr val="accent5">
                    <a:lumMod val="75000"/>
                  </a:schemeClr>
                </a:gs>
                <a:gs pos="100000">
                  <a:schemeClr val="accent5">
                    <a:lumMod val="40000"/>
                    <a:lumOff val="60000"/>
                  </a:schemeClr>
                </a:gs>
              </a:gsLst>
              <a:path path="circle">
                <a:fillToRect l="50000" t="50000" r="50000" b="50000"/>
              </a:path>
              <a:tileRect/>
            </a:gra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9294660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3">
            <a:extLst>
              <a:ext uri="{FF2B5EF4-FFF2-40B4-BE49-F238E27FC236}">
                <a16:creationId xmlns:a16="http://schemas.microsoft.com/office/drawing/2014/main" id="{E8EA0E4B-FFA1-4E98-A90D-6194C7FC707B}"/>
              </a:ext>
            </a:extLst>
          </p:cNvPr>
          <p:cNvSpPr>
            <a:spLocks noGrp="1"/>
          </p:cNvSpPr>
          <p:nvPr>
            <p:ph type="title"/>
          </p:nvPr>
        </p:nvSpPr>
        <p:spPr>
          <a:xfrm>
            <a:off x="609600" y="238125"/>
            <a:ext cx="5812465" cy="1103313"/>
          </a:xfrm>
        </p:spPr>
        <p:txBody>
          <a:bodyPr>
            <a:normAutofit fontScale="90000"/>
          </a:bodyPr>
          <a:lstStyle/>
          <a:p>
            <a:r>
              <a:rPr lang="en-US" altLang="en-US"/>
              <a:t>Mast Cell Activation Symptoms and Associated Mediators</a:t>
            </a:r>
          </a:p>
        </p:txBody>
      </p:sp>
      <p:sp>
        <p:nvSpPr>
          <p:cNvPr id="15364" name="TextBox 5">
            <a:extLst>
              <a:ext uri="{FF2B5EF4-FFF2-40B4-BE49-F238E27FC236}">
                <a16:creationId xmlns:a16="http://schemas.microsoft.com/office/drawing/2014/main" id="{3EF9B564-8244-45B8-AFCC-28FD3B14F0EF}"/>
              </a:ext>
            </a:extLst>
          </p:cNvPr>
          <p:cNvSpPr txBox="1">
            <a:spLocks noChangeArrowheads="1"/>
          </p:cNvSpPr>
          <p:nvPr/>
        </p:nvSpPr>
        <p:spPr bwMode="auto">
          <a:xfrm>
            <a:off x="398003" y="6377095"/>
            <a:ext cx="39598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b" anchorCtr="0">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S PGothic" panose="020B0600070205080204" pitchFamily="34" charset="-128"/>
                <a:cs typeface="Calibri" panose="020F0502020204030204" pitchFamily="34" charset="0"/>
              </a:rPr>
              <a:t>Escribano</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S PGothic" panose="020B0600070205080204" pitchFamily="34" charset="-128"/>
                <a:cs typeface="Calibri" panose="020F0502020204030204" pitchFamily="34" charset="0"/>
              </a:rPr>
              <a:t> Ann </a:t>
            </a: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S PGothic" panose="020B0600070205080204" pitchFamily="34" charset="-128"/>
                <a:cs typeface="Calibri" panose="020F0502020204030204" pitchFamily="34" charset="0"/>
              </a:rPr>
              <a:t>Hematol</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S PGothic" panose="020B0600070205080204" pitchFamily="34" charset="-128"/>
                <a:cs typeface="Calibri" panose="020F0502020204030204" pitchFamily="34" charset="0"/>
              </a:rPr>
              <a:t>. 2002;81:677. McNeil. Nature. 2015.</a:t>
            </a:r>
          </a:p>
        </p:txBody>
      </p:sp>
      <p:graphicFrame>
        <p:nvGraphicFramePr>
          <p:cNvPr id="3" name="Table 2">
            <a:extLst>
              <a:ext uri="{FF2B5EF4-FFF2-40B4-BE49-F238E27FC236}">
                <a16:creationId xmlns:a16="http://schemas.microsoft.com/office/drawing/2014/main" id="{C4685271-6BB5-4D6D-30E0-1372856894EF}"/>
              </a:ext>
            </a:extLst>
          </p:cNvPr>
          <p:cNvGraphicFramePr>
            <a:graphicFrameLocks noGrp="1"/>
          </p:cNvGraphicFramePr>
          <p:nvPr/>
        </p:nvGraphicFramePr>
        <p:xfrm>
          <a:off x="6998406" y="228600"/>
          <a:ext cx="4779531" cy="6035040"/>
        </p:xfrm>
        <a:graphic>
          <a:graphicData uri="http://schemas.openxmlformats.org/drawingml/2006/table">
            <a:tbl>
              <a:tblPr firstRow="1" bandRow="1">
                <a:tableStyleId>{5C22544A-7EE6-4342-B048-85BDC9FD1C3A}</a:tableStyleId>
              </a:tblPr>
              <a:tblGrid>
                <a:gridCol w="2263904">
                  <a:extLst>
                    <a:ext uri="{9D8B030D-6E8A-4147-A177-3AD203B41FA5}">
                      <a16:colId xmlns:a16="http://schemas.microsoft.com/office/drawing/2014/main" val="652533815"/>
                    </a:ext>
                  </a:extLst>
                </a:gridCol>
                <a:gridCol w="1386840">
                  <a:extLst>
                    <a:ext uri="{9D8B030D-6E8A-4147-A177-3AD203B41FA5}">
                      <a16:colId xmlns:a16="http://schemas.microsoft.com/office/drawing/2014/main" val="1295263837"/>
                    </a:ext>
                  </a:extLst>
                </a:gridCol>
                <a:gridCol w="1128787">
                  <a:extLst>
                    <a:ext uri="{9D8B030D-6E8A-4147-A177-3AD203B41FA5}">
                      <a16:colId xmlns:a16="http://schemas.microsoft.com/office/drawing/2014/main" val="2437385841"/>
                    </a:ext>
                  </a:extLst>
                </a:gridCol>
              </a:tblGrid>
              <a:tr h="295456">
                <a:tc>
                  <a:txBody>
                    <a:bodyPr/>
                    <a:lstStyle/>
                    <a:p>
                      <a:endParaRPr lang="en-US" sz="1200">
                        <a:solidFill>
                          <a:schemeClr val="bg1"/>
                        </a:solidFill>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a:solidFill>
                            <a:schemeClr val="tx1"/>
                          </a:solidFill>
                        </a:rPr>
                        <a:t>Mediator(s)</a:t>
                      </a: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200">
                          <a:solidFill>
                            <a:schemeClr val="tx1"/>
                          </a:solidFill>
                        </a:rPr>
                        <a:t>Measured in Mastocytosis</a:t>
                      </a: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087200398"/>
                  </a:ext>
                </a:extLst>
              </a:tr>
              <a:tr h="147728">
                <a:tc>
                  <a:txBody>
                    <a:bodyPr/>
                    <a:lstStyle/>
                    <a:p>
                      <a:pPr marL="182880" lvl="1" indent="0"/>
                      <a:r>
                        <a:rPr lang="en-US" sz="1200">
                          <a:solidFill>
                            <a:schemeClr val="bg1"/>
                          </a:solidFill>
                        </a:rPr>
                        <a:t>Systemic</a:t>
                      </a: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a:solidFill>
                          <a:schemeClr val="bg1"/>
                        </a:solidFill>
                      </a:endParaRP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a:solidFill>
                          <a:schemeClr val="bg1"/>
                        </a:solidFill>
                      </a:endParaRP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12685162"/>
                  </a:ext>
                </a:extLst>
              </a:tr>
              <a:tr h="295456">
                <a:tc>
                  <a:txBody>
                    <a:bodyPr/>
                    <a:lstStyle/>
                    <a:p>
                      <a:pPr marL="182880" lvl="1" indent="0"/>
                      <a:r>
                        <a:rPr lang="en-US" sz="1200">
                          <a:solidFill>
                            <a:schemeClr val="bg1"/>
                          </a:solidFill>
                        </a:rPr>
                        <a:t>Vasodilation/hypotension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a:solidFill>
                            <a:schemeClr val="bg1"/>
                          </a:solidFill>
                        </a:rPr>
                        <a:t>Histamine</a:t>
                      </a:r>
                    </a:p>
                    <a:p>
                      <a:pPr algn="ctr"/>
                      <a:r>
                        <a:rPr lang="en-US" sz="1200">
                          <a:solidFill>
                            <a:schemeClr val="bg1"/>
                          </a:solidFill>
                        </a:rPr>
                        <a:t>Prostaglandin D2</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a:solidFill>
                            <a:schemeClr val="bg1"/>
                          </a:solidFill>
                        </a:rPr>
                        <a:t>+</a:t>
                      </a:r>
                    </a:p>
                    <a:p>
                      <a:pPr algn="ctr"/>
                      <a:r>
                        <a:rPr lang="en-US" sz="1200">
                          <a:solidFill>
                            <a:schemeClr val="bg1"/>
                          </a:solidFill>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29312587"/>
                  </a:ext>
                </a:extLst>
              </a:tr>
              <a:tr h="147728">
                <a:tc>
                  <a:txBody>
                    <a:bodyPr/>
                    <a:lstStyle/>
                    <a:p>
                      <a:pPr marL="182880" lvl="1" indent="0"/>
                      <a:r>
                        <a:rPr lang="en-US" sz="1200">
                          <a:solidFill>
                            <a:schemeClr val="bg1"/>
                          </a:solidFill>
                        </a:rPr>
                        <a:t>Hypertension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a:solidFill>
                            <a:schemeClr val="bg1"/>
                          </a:solidFill>
                        </a:rPr>
                        <a:t>Chymase</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a:solidFill>
                            <a:schemeClr val="bg1"/>
                          </a:solidFill>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34927586"/>
                  </a:ext>
                </a:extLst>
              </a:tr>
              <a:tr h="147728">
                <a:tc>
                  <a:txBody>
                    <a:bodyPr/>
                    <a:lstStyle/>
                    <a:p>
                      <a:pPr marL="182880" lvl="1" indent="0"/>
                      <a:r>
                        <a:rPr lang="en-US" sz="1200">
                          <a:solidFill>
                            <a:schemeClr val="bg1"/>
                          </a:solidFill>
                        </a:rPr>
                        <a:t>Fatigue/cachexia/weight loss</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a:solidFill>
                            <a:schemeClr val="bg1"/>
                          </a:solidFill>
                        </a:rPr>
                        <a:t>TNF-</a:t>
                      </a:r>
                      <a:r>
                        <a:rPr lang="el-GR" sz="1200" i="1">
                          <a:solidFill>
                            <a:schemeClr val="bg1"/>
                          </a:solidFill>
                        </a:rPr>
                        <a:t>α</a:t>
                      </a:r>
                      <a:endParaRPr lang="en-US" sz="1200" i="1">
                        <a:solidFill>
                          <a:schemeClr val="bg1"/>
                        </a:solidFill>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a:solidFill>
                            <a:schemeClr val="bg1"/>
                          </a:solidFill>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51040851"/>
                  </a:ext>
                </a:extLst>
              </a:tr>
              <a:tr h="295456">
                <a:tc>
                  <a:txBody>
                    <a:bodyPr/>
                    <a:lstStyle/>
                    <a:p>
                      <a:pPr marL="182880" lvl="1" indent="0"/>
                      <a:r>
                        <a:rPr lang="en-US" sz="1200">
                          <a:solidFill>
                            <a:schemeClr val="bg1"/>
                          </a:solidFill>
                        </a:rPr>
                        <a:t>Fever</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a:solidFill>
                            <a:schemeClr val="bg1"/>
                          </a:solidFill>
                        </a:rPr>
                        <a:t>IL-6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IL-1</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a:solidFill>
                            <a:schemeClr val="bg1"/>
                          </a:solidFill>
                        </a:rPr>
                        <a:t>+</a:t>
                      </a:r>
                    </a:p>
                    <a:p>
                      <a:pPr algn="ctr"/>
                      <a:r>
                        <a:rPr lang="en-US" sz="1200">
                          <a:solidFill>
                            <a:schemeClr val="bg1"/>
                          </a:solidFill>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99707271"/>
                  </a:ext>
                </a:extLst>
              </a:tr>
              <a:tr h="443184">
                <a:tc>
                  <a:txBody>
                    <a:bodyPr/>
                    <a:lstStyle/>
                    <a:p>
                      <a:pPr marL="182880" lvl="1" indent="0"/>
                      <a:r>
                        <a:rPr lang="en-US" sz="1200">
                          <a:solidFill>
                            <a:schemeClr val="bg1"/>
                          </a:solidFill>
                        </a:rPr>
                        <a:t>Fibrosis</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IL-1</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IL-13</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TGF-</a:t>
                      </a:r>
                      <a:r>
                        <a:rPr lang="en-US" sz="1200" i="1">
                          <a:solidFill>
                            <a:schemeClr val="bg1"/>
                          </a:solidFill>
                        </a:rPr>
                        <a:t>β</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a:solidFill>
                            <a:schemeClr val="bg1"/>
                          </a:solidFill>
                        </a:rPr>
                        <a:t>-</a:t>
                      </a:r>
                    </a:p>
                    <a:p>
                      <a:pPr algn="ctr"/>
                      <a:r>
                        <a:rPr lang="en-US" sz="1200">
                          <a:solidFill>
                            <a:schemeClr val="bg1"/>
                          </a:solidFill>
                        </a:rPr>
                        <a:t>-</a:t>
                      </a:r>
                    </a:p>
                    <a:p>
                      <a:pPr algn="ctr"/>
                      <a:r>
                        <a:rPr lang="en-US" sz="1200">
                          <a:solidFill>
                            <a:schemeClr val="bg1"/>
                          </a:solidFill>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76446617"/>
                  </a:ext>
                </a:extLst>
              </a:tr>
              <a:tr h="147728">
                <a:tc>
                  <a:txBody>
                    <a:bodyPr/>
                    <a:lstStyle/>
                    <a:p>
                      <a:pPr marL="182880" lvl="1" indent="0"/>
                      <a:r>
                        <a:rPr lang="en-US" sz="1200">
                          <a:solidFill>
                            <a:schemeClr val="bg1"/>
                          </a:solidFill>
                        </a:rPr>
                        <a:t>Skin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a:solidFill>
                          <a:schemeClr val="bg1"/>
                        </a:solidFill>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a:solidFill>
                          <a:schemeClr val="bg1"/>
                        </a:solidFill>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53156894"/>
                  </a:ext>
                </a:extLst>
              </a:tr>
              <a:tr h="295456">
                <a:tc>
                  <a:txBody>
                    <a:bodyPr/>
                    <a:lstStyle/>
                    <a:p>
                      <a:pPr marL="182880" lvl="1" indent="0"/>
                      <a:r>
                        <a:rPr lang="en-US" sz="1200">
                          <a:solidFill>
                            <a:schemeClr val="bg1"/>
                          </a:solidFill>
                        </a:rPr>
                        <a:t>Flushing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a:solidFill>
                            <a:schemeClr val="bg1"/>
                          </a:solidFill>
                        </a:rPr>
                        <a:t>Histamine</a:t>
                      </a:r>
                    </a:p>
                    <a:p>
                      <a:pPr algn="ctr"/>
                      <a:r>
                        <a:rPr lang="en-US" sz="1200">
                          <a:solidFill>
                            <a:schemeClr val="bg1"/>
                          </a:solidFill>
                        </a:rPr>
                        <a:t>Prostaglandin D2</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a:solidFill>
                            <a:schemeClr val="bg1"/>
                          </a:solidFill>
                        </a:rPr>
                        <a:t>+</a:t>
                      </a:r>
                    </a:p>
                    <a:p>
                      <a:pPr algn="ctr"/>
                      <a:r>
                        <a:rPr lang="en-US" sz="1200">
                          <a:solidFill>
                            <a:schemeClr val="bg1"/>
                          </a:solidFill>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82801361"/>
                  </a:ext>
                </a:extLst>
              </a:tr>
              <a:tr h="443184">
                <a:tc>
                  <a:txBody>
                    <a:bodyPr/>
                    <a:lstStyle/>
                    <a:p>
                      <a:pPr marL="182880" lvl="1" indent="0"/>
                      <a:r>
                        <a:rPr lang="en-US" sz="1200">
                          <a:solidFill>
                            <a:schemeClr val="bg1"/>
                          </a:solidFill>
                        </a:rPr>
                        <a:t>Urticaria/angioedema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a:solidFill>
                            <a:schemeClr val="bg1"/>
                          </a:solidFill>
                        </a:rPr>
                        <a:t>Histamine</a:t>
                      </a:r>
                    </a:p>
                    <a:p>
                      <a:pPr algn="ctr"/>
                      <a:r>
                        <a:rPr lang="en-US" sz="1200">
                          <a:solidFill>
                            <a:schemeClr val="bg1"/>
                          </a:solidFill>
                        </a:rPr>
                        <a:t>Prostaglandin D2</a:t>
                      </a:r>
                    </a:p>
                    <a:p>
                      <a:pPr algn="ctr"/>
                      <a:r>
                        <a:rPr lang="en-US" sz="1200">
                          <a:solidFill>
                            <a:schemeClr val="bg1"/>
                          </a:solidFill>
                        </a:rPr>
                        <a:t>Leukotriene C4</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a:solidFill>
                            <a:schemeClr val="bg1"/>
                          </a:solidFill>
                        </a:rPr>
                        <a:t>+</a:t>
                      </a:r>
                    </a:p>
                    <a:p>
                      <a:pPr algn="ctr"/>
                      <a:r>
                        <a:rPr lang="en-US" sz="1200">
                          <a:solidFill>
                            <a:schemeClr val="bg1"/>
                          </a:solidFill>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56589667"/>
                  </a:ext>
                </a:extLst>
              </a:tr>
              <a:tr h="147728">
                <a:tc>
                  <a:txBody>
                    <a:bodyPr/>
                    <a:lstStyle/>
                    <a:p>
                      <a:pPr marL="182880" lvl="1" indent="0"/>
                      <a:r>
                        <a:rPr lang="en-US" sz="1200">
                          <a:solidFill>
                            <a:schemeClr val="bg1"/>
                          </a:solidFill>
                        </a:rPr>
                        <a:t>Gastrointestinal</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200">
                        <a:solidFill>
                          <a:schemeClr val="bg1"/>
                        </a:solidFill>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200">
                        <a:solidFill>
                          <a:schemeClr val="bg1"/>
                        </a:solidFill>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63910604"/>
                  </a:ext>
                </a:extLst>
              </a:tr>
              <a:tr h="443184">
                <a:tc>
                  <a:txBody>
                    <a:bodyPr/>
                    <a:lstStyle/>
                    <a:p>
                      <a:pPr marL="182880" lvl="1" indent="0"/>
                      <a:r>
                        <a:rPr lang="en-US" sz="1200">
                          <a:solidFill>
                            <a:schemeClr val="bg1"/>
                          </a:solidFill>
                        </a:rPr>
                        <a:t>Abdominal pain</a:t>
                      </a:r>
                    </a:p>
                    <a:p>
                      <a:pPr marL="182880" lvl="1" indent="0">
                        <a:buFont typeface="Wingdings" panose="05000000000000000000" pitchFamily="2" charset="2"/>
                        <a:buChar char="§"/>
                      </a:pPr>
                      <a:r>
                        <a:rPr lang="en-US" sz="1200">
                          <a:solidFill>
                            <a:schemeClr val="bg1"/>
                          </a:solidFill>
                        </a:rPr>
                        <a:t> Peptic</a:t>
                      </a:r>
                    </a:p>
                    <a:p>
                      <a:pPr marL="182880" lvl="1" indent="0">
                        <a:buFont typeface="Wingdings" panose="05000000000000000000" pitchFamily="2" charset="2"/>
                        <a:buChar char="§"/>
                      </a:pPr>
                      <a:r>
                        <a:rPr lang="en-US" sz="1200">
                          <a:solidFill>
                            <a:schemeClr val="bg1"/>
                          </a:solidFill>
                        </a:rPr>
                        <a:t> Colic</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Histamine</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a:solidFill>
                            <a:schemeClr val="bg1"/>
                          </a:solidFill>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24902851"/>
                  </a:ext>
                </a:extLst>
              </a:tr>
              <a:tr h="147728">
                <a:tc>
                  <a:txBody>
                    <a:bodyPr/>
                    <a:lstStyle/>
                    <a:p>
                      <a:pPr marL="182880" lvl="1" indent="0">
                        <a:buFont typeface="Wingdings" panose="05000000000000000000" pitchFamily="2" charset="2"/>
                        <a:buNone/>
                      </a:pPr>
                      <a:r>
                        <a:rPr lang="en-US" sz="1200">
                          <a:solidFill>
                            <a:schemeClr val="bg1"/>
                          </a:solidFill>
                        </a:rPr>
                        <a:t>Diarrhea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Histamine</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a:solidFill>
                            <a:schemeClr val="bg1"/>
                          </a:solidFill>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85097476"/>
                  </a:ext>
                </a:extLst>
              </a:tr>
              <a:tr h="443184">
                <a:tc>
                  <a:txBody>
                    <a:bodyPr/>
                    <a:lstStyle/>
                    <a:p>
                      <a:pPr marL="182880" lvl="1" indent="0">
                        <a:buFont typeface="Wingdings" panose="05000000000000000000" pitchFamily="2" charset="2"/>
                        <a:buNone/>
                      </a:pPr>
                      <a:r>
                        <a:rPr lang="en-US" sz="1200">
                          <a:solidFill>
                            <a:schemeClr val="bg1"/>
                          </a:solidFill>
                        </a:rPr>
                        <a:t>Malabsorption</a:t>
                      </a:r>
                    </a:p>
                    <a:p>
                      <a:pPr marL="182880" lvl="1" indent="0">
                        <a:buFont typeface="Wingdings" panose="05000000000000000000" pitchFamily="2" charset="2"/>
                        <a:buNone/>
                      </a:pPr>
                      <a:r>
                        <a:rPr lang="en-US" sz="1200">
                          <a:solidFill>
                            <a:schemeClr val="bg1"/>
                          </a:solidFill>
                        </a:rPr>
                        <a:t>Bone</a:t>
                      </a:r>
                    </a:p>
                    <a:p>
                      <a:pPr marL="182880" lvl="1" indent="0">
                        <a:buFont typeface="Wingdings" panose="05000000000000000000" pitchFamily="2" charset="2"/>
                        <a:buNone/>
                      </a:pPr>
                      <a:r>
                        <a:rPr lang="en-US" sz="1200">
                          <a:solidFill>
                            <a:schemeClr val="bg1"/>
                          </a:solidFill>
                        </a:rPr>
                        <a:t>Bone pain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a:solidFill>
                          <a:schemeClr val="bg1"/>
                        </a:solidFill>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a:solidFill>
                          <a:schemeClr val="bg1"/>
                        </a:solidFill>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1263778"/>
                  </a:ext>
                </a:extLst>
              </a:tr>
              <a:tr h="590912">
                <a:tc>
                  <a:txBody>
                    <a:bodyPr/>
                    <a:lstStyle/>
                    <a:p>
                      <a:pPr marL="182880" lvl="1" indent="0">
                        <a:buFont typeface="Wingdings" panose="05000000000000000000" pitchFamily="2" charset="2"/>
                        <a:buNone/>
                      </a:pPr>
                      <a:r>
                        <a:rPr lang="en-US" sz="1200">
                          <a:solidFill>
                            <a:schemeClr val="bg1"/>
                          </a:solidFill>
                        </a:rPr>
                        <a:t>Osteoporosis/osteopenia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IL-6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Heparin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Tryptase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TGF-</a:t>
                      </a:r>
                      <a:r>
                        <a:rPr lang="en-US" sz="1200" i="1">
                          <a:solidFill>
                            <a:schemeClr val="bg1"/>
                          </a:solidFill>
                        </a:rPr>
                        <a:t>β</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a:solidFill>
                            <a:schemeClr val="bg1"/>
                          </a:solidFill>
                        </a:rPr>
                        <a:t>+</a:t>
                      </a:r>
                    </a:p>
                    <a:p>
                      <a:pPr algn="ctr"/>
                      <a:r>
                        <a:rPr lang="en-US" sz="1200">
                          <a:solidFill>
                            <a:schemeClr val="bg1"/>
                          </a:solidFill>
                        </a:rPr>
                        <a:t>-</a:t>
                      </a:r>
                    </a:p>
                    <a:p>
                      <a:pPr algn="ctr"/>
                      <a:r>
                        <a:rPr lang="en-US" sz="1200">
                          <a:solidFill>
                            <a:schemeClr val="bg1"/>
                          </a:solidFill>
                        </a:rPr>
                        <a:t>+</a:t>
                      </a:r>
                    </a:p>
                    <a:p>
                      <a:pPr algn="ctr"/>
                      <a:r>
                        <a:rPr lang="en-US" sz="1200">
                          <a:solidFill>
                            <a:schemeClr val="bg1"/>
                          </a:solidFill>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02106018"/>
                  </a:ext>
                </a:extLst>
              </a:tr>
              <a:tr h="147728">
                <a:tc>
                  <a:txBody>
                    <a:bodyPr/>
                    <a:lstStyle/>
                    <a:p>
                      <a:pPr marL="182880" lvl="1" indent="0">
                        <a:buFont typeface="Wingdings" panose="05000000000000000000" pitchFamily="2" charset="2"/>
                        <a:buNone/>
                      </a:pPr>
                      <a:r>
                        <a:rPr lang="en-US" sz="1200">
                          <a:solidFill>
                            <a:schemeClr val="bg1"/>
                          </a:solidFill>
                        </a:rPr>
                        <a:t>Central nervous system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i="1">
                        <a:solidFill>
                          <a:schemeClr val="bg1"/>
                        </a:solidFill>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a:solidFill>
                          <a:schemeClr val="bg1"/>
                        </a:solidFill>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55432818"/>
                  </a:ext>
                </a:extLst>
              </a:tr>
              <a:tr h="295456">
                <a:tc>
                  <a:txBody>
                    <a:bodyPr/>
                    <a:lstStyle/>
                    <a:p>
                      <a:pPr marL="182880" lvl="1" indent="0">
                        <a:buFont typeface="Wingdings" panose="05000000000000000000" pitchFamily="2" charset="2"/>
                        <a:buNone/>
                      </a:pPr>
                      <a:r>
                        <a:rPr lang="en-US" sz="1200">
                          <a:solidFill>
                            <a:schemeClr val="bg1"/>
                          </a:solidFill>
                        </a:rPr>
                        <a:t>Mixed CNS syndrome</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Prostaglandin D2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Histamine</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a:solidFill>
                            <a:schemeClr val="bg1"/>
                          </a:solidFill>
                        </a:rPr>
                        <a:t>+</a:t>
                      </a:r>
                    </a:p>
                    <a:p>
                      <a:pPr algn="ctr"/>
                      <a:r>
                        <a:rPr lang="en-US" sz="1200">
                          <a:solidFill>
                            <a:schemeClr val="bg1"/>
                          </a:solidFill>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49234942"/>
                  </a:ext>
                </a:extLst>
              </a:tr>
            </a:tbl>
          </a:graphicData>
        </a:graphic>
      </p:graphicFrame>
      <p:sp>
        <p:nvSpPr>
          <p:cNvPr id="4" name="TextBox 3">
            <a:extLst>
              <a:ext uri="{FF2B5EF4-FFF2-40B4-BE49-F238E27FC236}">
                <a16:creationId xmlns:a16="http://schemas.microsoft.com/office/drawing/2014/main" id="{EAD88A8E-ED51-B122-4313-CCD818274F90}"/>
              </a:ext>
            </a:extLst>
          </p:cNvPr>
          <p:cNvSpPr txBox="1"/>
          <p:nvPr/>
        </p:nvSpPr>
        <p:spPr bwMode="auto">
          <a:xfrm>
            <a:off x="850053" y="1485102"/>
            <a:ext cx="51188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Mediators Released From Activated Mast Cells</a:t>
            </a:r>
          </a:p>
        </p:txBody>
      </p:sp>
      <p:grpSp>
        <p:nvGrpSpPr>
          <p:cNvPr id="15404" name="Group 15403">
            <a:extLst>
              <a:ext uri="{FF2B5EF4-FFF2-40B4-BE49-F238E27FC236}">
                <a16:creationId xmlns:a16="http://schemas.microsoft.com/office/drawing/2014/main" id="{FCAAD986-B5B9-FE95-0EA6-653B5BCDE8EA}"/>
              </a:ext>
            </a:extLst>
          </p:cNvPr>
          <p:cNvGrpSpPr/>
          <p:nvPr/>
        </p:nvGrpSpPr>
        <p:grpSpPr>
          <a:xfrm>
            <a:off x="495300" y="1911118"/>
            <a:ext cx="6148210" cy="3111830"/>
            <a:chOff x="5555987" y="1927241"/>
            <a:chExt cx="6148210" cy="3111830"/>
          </a:xfrm>
        </p:grpSpPr>
        <p:grpSp>
          <p:nvGrpSpPr>
            <p:cNvPr id="15403" name="Group 15402">
              <a:extLst>
                <a:ext uri="{FF2B5EF4-FFF2-40B4-BE49-F238E27FC236}">
                  <a16:creationId xmlns:a16="http://schemas.microsoft.com/office/drawing/2014/main" id="{BA288986-04CB-9D9C-C52E-6AF35736C3D8}"/>
                </a:ext>
              </a:extLst>
            </p:cNvPr>
            <p:cNvGrpSpPr/>
            <p:nvPr/>
          </p:nvGrpSpPr>
          <p:grpSpPr>
            <a:xfrm>
              <a:off x="5854540" y="2718396"/>
              <a:ext cx="2059147" cy="1848938"/>
              <a:chOff x="5854540" y="2987157"/>
              <a:chExt cx="2059147" cy="1848938"/>
            </a:xfrm>
          </p:grpSpPr>
          <p:sp>
            <p:nvSpPr>
              <p:cNvPr id="37" name="Isosceles Triangle 36">
                <a:extLst>
                  <a:ext uri="{FF2B5EF4-FFF2-40B4-BE49-F238E27FC236}">
                    <a16:creationId xmlns:a16="http://schemas.microsoft.com/office/drawing/2014/main" id="{D8821AAC-2206-2EC0-43D7-2D2BC9A89AAE}"/>
                  </a:ext>
                </a:extLst>
              </p:cNvPr>
              <p:cNvSpPr/>
              <p:nvPr/>
            </p:nvSpPr>
            <p:spPr bwMode="auto">
              <a:xfrm rot="19196146">
                <a:off x="6247452" y="3087168"/>
                <a:ext cx="191448" cy="191800"/>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 name="Isosceles Triangle 37">
                <a:extLst>
                  <a:ext uri="{FF2B5EF4-FFF2-40B4-BE49-F238E27FC236}">
                    <a16:creationId xmlns:a16="http://schemas.microsoft.com/office/drawing/2014/main" id="{EC7F62EF-E098-85BD-32D7-8AE5E502E48A}"/>
                  </a:ext>
                </a:extLst>
              </p:cNvPr>
              <p:cNvSpPr/>
              <p:nvPr/>
            </p:nvSpPr>
            <p:spPr bwMode="auto">
              <a:xfrm rot="16660918">
                <a:off x="5854716" y="3830507"/>
                <a:ext cx="191448" cy="191800"/>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 name="Isosceles Triangle 38">
                <a:extLst>
                  <a:ext uri="{FF2B5EF4-FFF2-40B4-BE49-F238E27FC236}">
                    <a16:creationId xmlns:a16="http://schemas.microsoft.com/office/drawing/2014/main" id="{95C20A8B-5EA4-2790-62ED-54E3D1B7A690}"/>
                  </a:ext>
                </a:extLst>
              </p:cNvPr>
              <p:cNvSpPr/>
              <p:nvPr/>
            </p:nvSpPr>
            <p:spPr bwMode="auto">
              <a:xfrm rot="4777225">
                <a:off x="7722063" y="3520976"/>
                <a:ext cx="191448" cy="191800"/>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Freeform: Shape 42">
                <a:extLst>
                  <a:ext uri="{FF2B5EF4-FFF2-40B4-BE49-F238E27FC236}">
                    <a16:creationId xmlns:a16="http://schemas.microsoft.com/office/drawing/2014/main" id="{09DBF6DC-644A-3A7E-34E6-F37A5D79A9A9}"/>
                  </a:ext>
                </a:extLst>
              </p:cNvPr>
              <p:cNvSpPr/>
              <p:nvPr/>
            </p:nvSpPr>
            <p:spPr bwMode="auto">
              <a:xfrm>
                <a:off x="6927850" y="2994221"/>
                <a:ext cx="174625" cy="129908"/>
              </a:xfrm>
              <a:custGeom>
                <a:avLst/>
                <a:gdLst>
                  <a:gd name="connsiteX0" fmla="*/ 0 w 174625"/>
                  <a:gd name="connsiteY0" fmla="*/ 0 h 129908"/>
                  <a:gd name="connsiteX1" fmla="*/ 33516 w 174625"/>
                  <a:gd name="connsiteY1" fmla="*/ 0 h 129908"/>
                  <a:gd name="connsiteX2" fmla="*/ 33516 w 174625"/>
                  <a:gd name="connsiteY2" fmla="*/ 36740 h 129908"/>
                  <a:gd name="connsiteX3" fmla="*/ 136526 w 174625"/>
                  <a:gd name="connsiteY3" fmla="*/ 36740 h 129908"/>
                  <a:gd name="connsiteX4" fmla="*/ 136526 w 174625"/>
                  <a:gd name="connsiteY4" fmla="*/ 0 h 129908"/>
                  <a:gd name="connsiteX5" fmla="*/ 174625 w 174625"/>
                  <a:gd name="connsiteY5" fmla="*/ 0 h 129908"/>
                  <a:gd name="connsiteX6" fmla="*/ 174625 w 174625"/>
                  <a:gd name="connsiteY6" fmla="*/ 129908 h 129908"/>
                  <a:gd name="connsiteX7" fmla="*/ 0 w 174625"/>
                  <a:gd name="connsiteY7" fmla="*/ 129908 h 129908"/>
                  <a:gd name="connsiteX8" fmla="*/ 0 w 174625"/>
                  <a:gd name="connsiteY8" fmla="*/ 0 h 129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4625" h="129908">
                    <a:moveTo>
                      <a:pt x="0" y="0"/>
                    </a:moveTo>
                    <a:lnTo>
                      <a:pt x="33516" y="0"/>
                    </a:lnTo>
                    <a:lnTo>
                      <a:pt x="33516" y="36740"/>
                    </a:lnTo>
                    <a:lnTo>
                      <a:pt x="136526" y="36740"/>
                    </a:lnTo>
                    <a:lnTo>
                      <a:pt x="136526" y="0"/>
                    </a:lnTo>
                    <a:lnTo>
                      <a:pt x="174625" y="0"/>
                    </a:lnTo>
                    <a:lnTo>
                      <a:pt x="174625" y="129908"/>
                    </a:lnTo>
                    <a:lnTo>
                      <a:pt x="0" y="129908"/>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Freeform: Shape 45">
                <a:extLst>
                  <a:ext uri="{FF2B5EF4-FFF2-40B4-BE49-F238E27FC236}">
                    <a16:creationId xmlns:a16="http://schemas.microsoft.com/office/drawing/2014/main" id="{42520CA7-3FAB-26D2-5A13-10E08DC47437}"/>
                  </a:ext>
                </a:extLst>
              </p:cNvPr>
              <p:cNvSpPr/>
              <p:nvPr/>
            </p:nvSpPr>
            <p:spPr bwMode="auto">
              <a:xfrm rot="1407849">
                <a:off x="7327665" y="3110907"/>
                <a:ext cx="174625" cy="129908"/>
              </a:xfrm>
              <a:custGeom>
                <a:avLst/>
                <a:gdLst>
                  <a:gd name="connsiteX0" fmla="*/ 0 w 174625"/>
                  <a:gd name="connsiteY0" fmla="*/ 0 h 129908"/>
                  <a:gd name="connsiteX1" fmla="*/ 33516 w 174625"/>
                  <a:gd name="connsiteY1" fmla="*/ 0 h 129908"/>
                  <a:gd name="connsiteX2" fmla="*/ 33516 w 174625"/>
                  <a:gd name="connsiteY2" fmla="*/ 36740 h 129908"/>
                  <a:gd name="connsiteX3" fmla="*/ 136526 w 174625"/>
                  <a:gd name="connsiteY3" fmla="*/ 36740 h 129908"/>
                  <a:gd name="connsiteX4" fmla="*/ 136526 w 174625"/>
                  <a:gd name="connsiteY4" fmla="*/ 0 h 129908"/>
                  <a:gd name="connsiteX5" fmla="*/ 174625 w 174625"/>
                  <a:gd name="connsiteY5" fmla="*/ 0 h 129908"/>
                  <a:gd name="connsiteX6" fmla="*/ 174625 w 174625"/>
                  <a:gd name="connsiteY6" fmla="*/ 129908 h 129908"/>
                  <a:gd name="connsiteX7" fmla="*/ 0 w 174625"/>
                  <a:gd name="connsiteY7" fmla="*/ 129908 h 129908"/>
                  <a:gd name="connsiteX8" fmla="*/ 0 w 174625"/>
                  <a:gd name="connsiteY8" fmla="*/ 0 h 129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4625" h="129908">
                    <a:moveTo>
                      <a:pt x="0" y="0"/>
                    </a:moveTo>
                    <a:lnTo>
                      <a:pt x="33516" y="0"/>
                    </a:lnTo>
                    <a:lnTo>
                      <a:pt x="33516" y="36740"/>
                    </a:lnTo>
                    <a:lnTo>
                      <a:pt x="136526" y="36740"/>
                    </a:lnTo>
                    <a:lnTo>
                      <a:pt x="136526" y="0"/>
                    </a:lnTo>
                    <a:lnTo>
                      <a:pt x="174625" y="0"/>
                    </a:lnTo>
                    <a:lnTo>
                      <a:pt x="174625" y="129908"/>
                    </a:lnTo>
                    <a:lnTo>
                      <a:pt x="0" y="129908"/>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Freeform: Shape 46">
                <a:extLst>
                  <a:ext uri="{FF2B5EF4-FFF2-40B4-BE49-F238E27FC236}">
                    <a16:creationId xmlns:a16="http://schemas.microsoft.com/office/drawing/2014/main" id="{E47AE0C7-72C0-C170-CB25-EE6C59A5CDF2}"/>
                  </a:ext>
                </a:extLst>
              </p:cNvPr>
              <p:cNvSpPr/>
              <p:nvPr/>
            </p:nvSpPr>
            <p:spPr bwMode="auto">
              <a:xfrm rot="18089181">
                <a:off x="6162966" y="3231279"/>
                <a:ext cx="174625" cy="129908"/>
              </a:xfrm>
              <a:custGeom>
                <a:avLst/>
                <a:gdLst>
                  <a:gd name="connsiteX0" fmla="*/ 0 w 174625"/>
                  <a:gd name="connsiteY0" fmla="*/ 0 h 129908"/>
                  <a:gd name="connsiteX1" fmla="*/ 33516 w 174625"/>
                  <a:gd name="connsiteY1" fmla="*/ 0 h 129908"/>
                  <a:gd name="connsiteX2" fmla="*/ 33516 w 174625"/>
                  <a:gd name="connsiteY2" fmla="*/ 36740 h 129908"/>
                  <a:gd name="connsiteX3" fmla="*/ 136526 w 174625"/>
                  <a:gd name="connsiteY3" fmla="*/ 36740 h 129908"/>
                  <a:gd name="connsiteX4" fmla="*/ 136526 w 174625"/>
                  <a:gd name="connsiteY4" fmla="*/ 0 h 129908"/>
                  <a:gd name="connsiteX5" fmla="*/ 174625 w 174625"/>
                  <a:gd name="connsiteY5" fmla="*/ 0 h 129908"/>
                  <a:gd name="connsiteX6" fmla="*/ 174625 w 174625"/>
                  <a:gd name="connsiteY6" fmla="*/ 129908 h 129908"/>
                  <a:gd name="connsiteX7" fmla="*/ 0 w 174625"/>
                  <a:gd name="connsiteY7" fmla="*/ 129908 h 129908"/>
                  <a:gd name="connsiteX8" fmla="*/ 0 w 174625"/>
                  <a:gd name="connsiteY8" fmla="*/ 0 h 129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4625" h="129908">
                    <a:moveTo>
                      <a:pt x="0" y="0"/>
                    </a:moveTo>
                    <a:lnTo>
                      <a:pt x="33516" y="0"/>
                    </a:lnTo>
                    <a:lnTo>
                      <a:pt x="33516" y="36740"/>
                    </a:lnTo>
                    <a:lnTo>
                      <a:pt x="136526" y="36740"/>
                    </a:lnTo>
                    <a:lnTo>
                      <a:pt x="136526" y="0"/>
                    </a:lnTo>
                    <a:lnTo>
                      <a:pt x="174625" y="0"/>
                    </a:lnTo>
                    <a:lnTo>
                      <a:pt x="174625" y="129908"/>
                    </a:lnTo>
                    <a:lnTo>
                      <a:pt x="0" y="129908"/>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Freeform: Shape 47">
                <a:extLst>
                  <a:ext uri="{FF2B5EF4-FFF2-40B4-BE49-F238E27FC236}">
                    <a16:creationId xmlns:a16="http://schemas.microsoft.com/office/drawing/2014/main" id="{2A5CBDF0-2D5D-5308-5CEC-7FBA3E604CE1}"/>
                  </a:ext>
                </a:extLst>
              </p:cNvPr>
              <p:cNvSpPr/>
              <p:nvPr/>
            </p:nvSpPr>
            <p:spPr bwMode="auto">
              <a:xfrm>
                <a:off x="6540329" y="2987157"/>
                <a:ext cx="174625" cy="129908"/>
              </a:xfrm>
              <a:custGeom>
                <a:avLst/>
                <a:gdLst>
                  <a:gd name="connsiteX0" fmla="*/ 0 w 174625"/>
                  <a:gd name="connsiteY0" fmla="*/ 0 h 129908"/>
                  <a:gd name="connsiteX1" fmla="*/ 33516 w 174625"/>
                  <a:gd name="connsiteY1" fmla="*/ 0 h 129908"/>
                  <a:gd name="connsiteX2" fmla="*/ 33516 w 174625"/>
                  <a:gd name="connsiteY2" fmla="*/ 36740 h 129908"/>
                  <a:gd name="connsiteX3" fmla="*/ 136526 w 174625"/>
                  <a:gd name="connsiteY3" fmla="*/ 36740 h 129908"/>
                  <a:gd name="connsiteX4" fmla="*/ 136526 w 174625"/>
                  <a:gd name="connsiteY4" fmla="*/ 0 h 129908"/>
                  <a:gd name="connsiteX5" fmla="*/ 174625 w 174625"/>
                  <a:gd name="connsiteY5" fmla="*/ 0 h 129908"/>
                  <a:gd name="connsiteX6" fmla="*/ 174625 w 174625"/>
                  <a:gd name="connsiteY6" fmla="*/ 129908 h 129908"/>
                  <a:gd name="connsiteX7" fmla="*/ 0 w 174625"/>
                  <a:gd name="connsiteY7" fmla="*/ 129908 h 129908"/>
                  <a:gd name="connsiteX8" fmla="*/ 0 w 174625"/>
                  <a:gd name="connsiteY8" fmla="*/ 0 h 129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4625" h="129908">
                    <a:moveTo>
                      <a:pt x="0" y="0"/>
                    </a:moveTo>
                    <a:lnTo>
                      <a:pt x="33516" y="0"/>
                    </a:lnTo>
                    <a:lnTo>
                      <a:pt x="33516" y="36740"/>
                    </a:lnTo>
                    <a:lnTo>
                      <a:pt x="136526" y="36740"/>
                    </a:lnTo>
                    <a:lnTo>
                      <a:pt x="136526" y="0"/>
                    </a:lnTo>
                    <a:lnTo>
                      <a:pt x="174625" y="0"/>
                    </a:lnTo>
                    <a:lnTo>
                      <a:pt x="174625" y="129908"/>
                    </a:lnTo>
                    <a:lnTo>
                      <a:pt x="0" y="129908"/>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Freeform: Shape 48">
                <a:extLst>
                  <a:ext uri="{FF2B5EF4-FFF2-40B4-BE49-F238E27FC236}">
                    <a16:creationId xmlns:a16="http://schemas.microsoft.com/office/drawing/2014/main" id="{C5FC7F7C-1811-59BB-B229-074931C318BB}"/>
                  </a:ext>
                </a:extLst>
              </p:cNvPr>
              <p:cNvSpPr/>
              <p:nvPr/>
            </p:nvSpPr>
            <p:spPr bwMode="auto">
              <a:xfrm rot="17198025">
                <a:off x="5915468" y="3577440"/>
                <a:ext cx="174625" cy="129908"/>
              </a:xfrm>
              <a:custGeom>
                <a:avLst/>
                <a:gdLst>
                  <a:gd name="connsiteX0" fmla="*/ 0 w 174625"/>
                  <a:gd name="connsiteY0" fmla="*/ 0 h 129908"/>
                  <a:gd name="connsiteX1" fmla="*/ 33516 w 174625"/>
                  <a:gd name="connsiteY1" fmla="*/ 0 h 129908"/>
                  <a:gd name="connsiteX2" fmla="*/ 33516 w 174625"/>
                  <a:gd name="connsiteY2" fmla="*/ 36740 h 129908"/>
                  <a:gd name="connsiteX3" fmla="*/ 136526 w 174625"/>
                  <a:gd name="connsiteY3" fmla="*/ 36740 h 129908"/>
                  <a:gd name="connsiteX4" fmla="*/ 136526 w 174625"/>
                  <a:gd name="connsiteY4" fmla="*/ 0 h 129908"/>
                  <a:gd name="connsiteX5" fmla="*/ 174625 w 174625"/>
                  <a:gd name="connsiteY5" fmla="*/ 0 h 129908"/>
                  <a:gd name="connsiteX6" fmla="*/ 174625 w 174625"/>
                  <a:gd name="connsiteY6" fmla="*/ 129908 h 129908"/>
                  <a:gd name="connsiteX7" fmla="*/ 0 w 174625"/>
                  <a:gd name="connsiteY7" fmla="*/ 129908 h 129908"/>
                  <a:gd name="connsiteX8" fmla="*/ 0 w 174625"/>
                  <a:gd name="connsiteY8" fmla="*/ 0 h 129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4625" h="129908">
                    <a:moveTo>
                      <a:pt x="0" y="0"/>
                    </a:moveTo>
                    <a:lnTo>
                      <a:pt x="33516" y="0"/>
                    </a:lnTo>
                    <a:lnTo>
                      <a:pt x="33516" y="36740"/>
                    </a:lnTo>
                    <a:lnTo>
                      <a:pt x="136526" y="36740"/>
                    </a:lnTo>
                    <a:lnTo>
                      <a:pt x="136526" y="0"/>
                    </a:lnTo>
                    <a:lnTo>
                      <a:pt x="174625" y="0"/>
                    </a:lnTo>
                    <a:lnTo>
                      <a:pt x="174625" y="129908"/>
                    </a:lnTo>
                    <a:lnTo>
                      <a:pt x="0" y="129908"/>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Freeform: Shape 49">
                <a:extLst>
                  <a:ext uri="{FF2B5EF4-FFF2-40B4-BE49-F238E27FC236}">
                    <a16:creationId xmlns:a16="http://schemas.microsoft.com/office/drawing/2014/main" id="{A0FECB43-E1E8-6BF7-341E-C3C884338462}"/>
                  </a:ext>
                </a:extLst>
              </p:cNvPr>
              <p:cNvSpPr/>
              <p:nvPr/>
            </p:nvSpPr>
            <p:spPr bwMode="auto">
              <a:xfrm rot="14179841">
                <a:off x="5919709" y="4077813"/>
                <a:ext cx="174625" cy="129908"/>
              </a:xfrm>
              <a:custGeom>
                <a:avLst/>
                <a:gdLst>
                  <a:gd name="connsiteX0" fmla="*/ 0 w 174625"/>
                  <a:gd name="connsiteY0" fmla="*/ 0 h 129908"/>
                  <a:gd name="connsiteX1" fmla="*/ 33516 w 174625"/>
                  <a:gd name="connsiteY1" fmla="*/ 0 h 129908"/>
                  <a:gd name="connsiteX2" fmla="*/ 33516 w 174625"/>
                  <a:gd name="connsiteY2" fmla="*/ 36740 h 129908"/>
                  <a:gd name="connsiteX3" fmla="*/ 136526 w 174625"/>
                  <a:gd name="connsiteY3" fmla="*/ 36740 h 129908"/>
                  <a:gd name="connsiteX4" fmla="*/ 136526 w 174625"/>
                  <a:gd name="connsiteY4" fmla="*/ 0 h 129908"/>
                  <a:gd name="connsiteX5" fmla="*/ 174625 w 174625"/>
                  <a:gd name="connsiteY5" fmla="*/ 0 h 129908"/>
                  <a:gd name="connsiteX6" fmla="*/ 174625 w 174625"/>
                  <a:gd name="connsiteY6" fmla="*/ 129908 h 129908"/>
                  <a:gd name="connsiteX7" fmla="*/ 0 w 174625"/>
                  <a:gd name="connsiteY7" fmla="*/ 129908 h 129908"/>
                  <a:gd name="connsiteX8" fmla="*/ 0 w 174625"/>
                  <a:gd name="connsiteY8" fmla="*/ 0 h 129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4625" h="129908">
                    <a:moveTo>
                      <a:pt x="0" y="0"/>
                    </a:moveTo>
                    <a:lnTo>
                      <a:pt x="33516" y="0"/>
                    </a:lnTo>
                    <a:lnTo>
                      <a:pt x="33516" y="36740"/>
                    </a:lnTo>
                    <a:lnTo>
                      <a:pt x="136526" y="36740"/>
                    </a:lnTo>
                    <a:lnTo>
                      <a:pt x="136526" y="0"/>
                    </a:lnTo>
                    <a:lnTo>
                      <a:pt x="174625" y="0"/>
                    </a:lnTo>
                    <a:lnTo>
                      <a:pt x="174625" y="129908"/>
                    </a:lnTo>
                    <a:lnTo>
                      <a:pt x="0" y="129908"/>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Freeform: Shape 50">
                <a:extLst>
                  <a:ext uri="{FF2B5EF4-FFF2-40B4-BE49-F238E27FC236}">
                    <a16:creationId xmlns:a16="http://schemas.microsoft.com/office/drawing/2014/main" id="{35E2F7EE-91EC-3693-19C3-BEEF4DBCAC44}"/>
                  </a:ext>
                </a:extLst>
              </p:cNvPr>
              <p:cNvSpPr/>
              <p:nvPr/>
            </p:nvSpPr>
            <p:spPr bwMode="auto">
              <a:xfrm rot="12938171">
                <a:off x="6255264" y="4509019"/>
                <a:ext cx="174625" cy="129908"/>
              </a:xfrm>
              <a:custGeom>
                <a:avLst/>
                <a:gdLst>
                  <a:gd name="connsiteX0" fmla="*/ 0 w 174625"/>
                  <a:gd name="connsiteY0" fmla="*/ 0 h 129908"/>
                  <a:gd name="connsiteX1" fmla="*/ 33516 w 174625"/>
                  <a:gd name="connsiteY1" fmla="*/ 0 h 129908"/>
                  <a:gd name="connsiteX2" fmla="*/ 33516 w 174625"/>
                  <a:gd name="connsiteY2" fmla="*/ 36740 h 129908"/>
                  <a:gd name="connsiteX3" fmla="*/ 136526 w 174625"/>
                  <a:gd name="connsiteY3" fmla="*/ 36740 h 129908"/>
                  <a:gd name="connsiteX4" fmla="*/ 136526 w 174625"/>
                  <a:gd name="connsiteY4" fmla="*/ 0 h 129908"/>
                  <a:gd name="connsiteX5" fmla="*/ 174625 w 174625"/>
                  <a:gd name="connsiteY5" fmla="*/ 0 h 129908"/>
                  <a:gd name="connsiteX6" fmla="*/ 174625 w 174625"/>
                  <a:gd name="connsiteY6" fmla="*/ 129908 h 129908"/>
                  <a:gd name="connsiteX7" fmla="*/ 0 w 174625"/>
                  <a:gd name="connsiteY7" fmla="*/ 129908 h 129908"/>
                  <a:gd name="connsiteX8" fmla="*/ 0 w 174625"/>
                  <a:gd name="connsiteY8" fmla="*/ 0 h 129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4625" h="129908">
                    <a:moveTo>
                      <a:pt x="0" y="0"/>
                    </a:moveTo>
                    <a:lnTo>
                      <a:pt x="33516" y="0"/>
                    </a:lnTo>
                    <a:lnTo>
                      <a:pt x="33516" y="36740"/>
                    </a:lnTo>
                    <a:lnTo>
                      <a:pt x="136526" y="36740"/>
                    </a:lnTo>
                    <a:lnTo>
                      <a:pt x="136526" y="0"/>
                    </a:lnTo>
                    <a:lnTo>
                      <a:pt x="174625" y="0"/>
                    </a:lnTo>
                    <a:lnTo>
                      <a:pt x="174625" y="129908"/>
                    </a:lnTo>
                    <a:lnTo>
                      <a:pt x="0" y="129908"/>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Freeform: Shape 51">
                <a:extLst>
                  <a:ext uri="{FF2B5EF4-FFF2-40B4-BE49-F238E27FC236}">
                    <a16:creationId xmlns:a16="http://schemas.microsoft.com/office/drawing/2014/main" id="{C3A461C3-61DF-E8C6-3CDA-BD388AAE4D41}"/>
                  </a:ext>
                </a:extLst>
              </p:cNvPr>
              <p:cNvSpPr/>
              <p:nvPr/>
            </p:nvSpPr>
            <p:spPr bwMode="auto">
              <a:xfrm rot="10800000">
                <a:off x="6801544" y="4706187"/>
                <a:ext cx="174625" cy="129908"/>
              </a:xfrm>
              <a:custGeom>
                <a:avLst/>
                <a:gdLst>
                  <a:gd name="connsiteX0" fmla="*/ 0 w 174625"/>
                  <a:gd name="connsiteY0" fmla="*/ 0 h 129908"/>
                  <a:gd name="connsiteX1" fmla="*/ 33516 w 174625"/>
                  <a:gd name="connsiteY1" fmla="*/ 0 h 129908"/>
                  <a:gd name="connsiteX2" fmla="*/ 33516 w 174625"/>
                  <a:gd name="connsiteY2" fmla="*/ 36740 h 129908"/>
                  <a:gd name="connsiteX3" fmla="*/ 136526 w 174625"/>
                  <a:gd name="connsiteY3" fmla="*/ 36740 h 129908"/>
                  <a:gd name="connsiteX4" fmla="*/ 136526 w 174625"/>
                  <a:gd name="connsiteY4" fmla="*/ 0 h 129908"/>
                  <a:gd name="connsiteX5" fmla="*/ 174625 w 174625"/>
                  <a:gd name="connsiteY5" fmla="*/ 0 h 129908"/>
                  <a:gd name="connsiteX6" fmla="*/ 174625 w 174625"/>
                  <a:gd name="connsiteY6" fmla="*/ 129908 h 129908"/>
                  <a:gd name="connsiteX7" fmla="*/ 0 w 174625"/>
                  <a:gd name="connsiteY7" fmla="*/ 129908 h 129908"/>
                  <a:gd name="connsiteX8" fmla="*/ 0 w 174625"/>
                  <a:gd name="connsiteY8" fmla="*/ 0 h 129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4625" h="129908">
                    <a:moveTo>
                      <a:pt x="0" y="0"/>
                    </a:moveTo>
                    <a:lnTo>
                      <a:pt x="33516" y="0"/>
                    </a:lnTo>
                    <a:lnTo>
                      <a:pt x="33516" y="36740"/>
                    </a:lnTo>
                    <a:lnTo>
                      <a:pt x="136526" y="36740"/>
                    </a:lnTo>
                    <a:lnTo>
                      <a:pt x="136526" y="0"/>
                    </a:lnTo>
                    <a:lnTo>
                      <a:pt x="174625" y="0"/>
                    </a:lnTo>
                    <a:lnTo>
                      <a:pt x="174625" y="129908"/>
                    </a:lnTo>
                    <a:lnTo>
                      <a:pt x="0" y="129908"/>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Freeform: Shape 52">
                <a:extLst>
                  <a:ext uri="{FF2B5EF4-FFF2-40B4-BE49-F238E27FC236}">
                    <a16:creationId xmlns:a16="http://schemas.microsoft.com/office/drawing/2014/main" id="{B5469F73-3DB4-B71D-7A4E-60BBA24AFFC1}"/>
                  </a:ext>
                </a:extLst>
              </p:cNvPr>
              <p:cNvSpPr/>
              <p:nvPr/>
            </p:nvSpPr>
            <p:spPr bwMode="auto">
              <a:xfrm rot="8516887">
                <a:off x="7405741" y="4514862"/>
                <a:ext cx="174625" cy="129908"/>
              </a:xfrm>
              <a:custGeom>
                <a:avLst/>
                <a:gdLst>
                  <a:gd name="connsiteX0" fmla="*/ 0 w 174625"/>
                  <a:gd name="connsiteY0" fmla="*/ 0 h 129908"/>
                  <a:gd name="connsiteX1" fmla="*/ 33516 w 174625"/>
                  <a:gd name="connsiteY1" fmla="*/ 0 h 129908"/>
                  <a:gd name="connsiteX2" fmla="*/ 33516 w 174625"/>
                  <a:gd name="connsiteY2" fmla="*/ 36740 h 129908"/>
                  <a:gd name="connsiteX3" fmla="*/ 136526 w 174625"/>
                  <a:gd name="connsiteY3" fmla="*/ 36740 h 129908"/>
                  <a:gd name="connsiteX4" fmla="*/ 136526 w 174625"/>
                  <a:gd name="connsiteY4" fmla="*/ 0 h 129908"/>
                  <a:gd name="connsiteX5" fmla="*/ 174625 w 174625"/>
                  <a:gd name="connsiteY5" fmla="*/ 0 h 129908"/>
                  <a:gd name="connsiteX6" fmla="*/ 174625 w 174625"/>
                  <a:gd name="connsiteY6" fmla="*/ 129908 h 129908"/>
                  <a:gd name="connsiteX7" fmla="*/ 0 w 174625"/>
                  <a:gd name="connsiteY7" fmla="*/ 129908 h 129908"/>
                  <a:gd name="connsiteX8" fmla="*/ 0 w 174625"/>
                  <a:gd name="connsiteY8" fmla="*/ 0 h 129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4625" h="129908">
                    <a:moveTo>
                      <a:pt x="0" y="0"/>
                    </a:moveTo>
                    <a:lnTo>
                      <a:pt x="33516" y="0"/>
                    </a:lnTo>
                    <a:lnTo>
                      <a:pt x="33516" y="36740"/>
                    </a:lnTo>
                    <a:lnTo>
                      <a:pt x="136526" y="36740"/>
                    </a:lnTo>
                    <a:lnTo>
                      <a:pt x="136526" y="0"/>
                    </a:lnTo>
                    <a:lnTo>
                      <a:pt x="174625" y="0"/>
                    </a:lnTo>
                    <a:lnTo>
                      <a:pt x="174625" y="129908"/>
                    </a:lnTo>
                    <a:lnTo>
                      <a:pt x="0" y="129908"/>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5402" name="Freeform: Shape 15401">
              <a:extLst>
                <a:ext uri="{FF2B5EF4-FFF2-40B4-BE49-F238E27FC236}">
                  <a16:creationId xmlns:a16="http://schemas.microsoft.com/office/drawing/2014/main" id="{3C955D11-1108-102F-CC84-94A57581D4E2}"/>
                </a:ext>
              </a:extLst>
            </p:cNvPr>
            <p:cNvSpPr/>
            <p:nvPr/>
          </p:nvSpPr>
          <p:spPr bwMode="auto">
            <a:xfrm>
              <a:off x="5946708" y="2776064"/>
              <a:ext cx="1927292" cy="1739900"/>
            </a:xfrm>
            <a:custGeom>
              <a:avLst/>
              <a:gdLst>
                <a:gd name="connsiteX0" fmla="*/ 1352617 w 1927292"/>
                <a:gd name="connsiteY0" fmla="*/ 104775 h 1739900"/>
                <a:gd name="connsiteX1" fmla="*/ 1352617 w 1927292"/>
                <a:gd name="connsiteY1" fmla="*/ 104775 h 1739900"/>
                <a:gd name="connsiteX2" fmla="*/ 1308167 w 1927292"/>
                <a:gd name="connsiteY2" fmla="*/ 95250 h 1739900"/>
                <a:gd name="connsiteX3" fmla="*/ 1263717 w 1927292"/>
                <a:gd name="connsiteY3" fmla="*/ 79375 h 1739900"/>
                <a:gd name="connsiteX4" fmla="*/ 1231967 w 1927292"/>
                <a:gd name="connsiteY4" fmla="*/ 69850 h 1739900"/>
                <a:gd name="connsiteX5" fmla="*/ 1206567 w 1927292"/>
                <a:gd name="connsiteY5" fmla="*/ 57150 h 1739900"/>
                <a:gd name="connsiteX6" fmla="*/ 1197042 w 1927292"/>
                <a:gd name="connsiteY6" fmla="*/ 50800 h 1739900"/>
                <a:gd name="connsiteX7" fmla="*/ 1165292 w 1927292"/>
                <a:gd name="connsiteY7" fmla="*/ 41275 h 1739900"/>
                <a:gd name="connsiteX8" fmla="*/ 1149417 w 1927292"/>
                <a:gd name="connsiteY8" fmla="*/ 31750 h 1739900"/>
                <a:gd name="connsiteX9" fmla="*/ 1139892 w 1927292"/>
                <a:gd name="connsiteY9" fmla="*/ 28575 h 1739900"/>
                <a:gd name="connsiteX10" fmla="*/ 1130367 w 1927292"/>
                <a:gd name="connsiteY10" fmla="*/ 22225 h 1739900"/>
                <a:gd name="connsiteX11" fmla="*/ 1108142 w 1927292"/>
                <a:gd name="connsiteY11" fmla="*/ 19050 h 1739900"/>
                <a:gd name="connsiteX12" fmla="*/ 1070042 w 1927292"/>
                <a:gd name="connsiteY12" fmla="*/ 6350 h 1739900"/>
                <a:gd name="connsiteX13" fmla="*/ 1031942 w 1927292"/>
                <a:gd name="connsiteY13" fmla="*/ 3175 h 1739900"/>
                <a:gd name="connsiteX14" fmla="*/ 1006542 w 1927292"/>
                <a:gd name="connsiteY14" fmla="*/ 0 h 1739900"/>
                <a:gd name="connsiteX15" fmla="*/ 857317 w 1927292"/>
                <a:gd name="connsiteY15" fmla="*/ 3175 h 1739900"/>
                <a:gd name="connsiteX16" fmla="*/ 641417 w 1927292"/>
                <a:gd name="connsiteY16" fmla="*/ 12700 h 1739900"/>
                <a:gd name="connsiteX17" fmla="*/ 631892 w 1927292"/>
                <a:gd name="connsiteY17" fmla="*/ 15875 h 1739900"/>
                <a:gd name="connsiteX18" fmla="*/ 619192 w 1927292"/>
                <a:gd name="connsiteY18" fmla="*/ 22225 h 1739900"/>
                <a:gd name="connsiteX19" fmla="*/ 600142 w 1927292"/>
                <a:gd name="connsiteY19" fmla="*/ 25400 h 1739900"/>
                <a:gd name="connsiteX20" fmla="*/ 590617 w 1927292"/>
                <a:gd name="connsiteY20" fmla="*/ 28575 h 1739900"/>
                <a:gd name="connsiteX21" fmla="*/ 574742 w 1927292"/>
                <a:gd name="connsiteY21" fmla="*/ 31750 h 1739900"/>
                <a:gd name="connsiteX22" fmla="*/ 546167 w 1927292"/>
                <a:gd name="connsiteY22" fmla="*/ 38100 h 1739900"/>
                <a:gd name="connsiteX23" fmla="*/ 527117 w 1927292"/>
                <a:gd name="connsiteY23" fmla="*/ 41275 h 1739900"/>
                <a:gd name="connsiteX24" fmla="*/ 514417 w 1927292"/>
                <a:gd name="connsiteY24" fmla="*/ 44450 h 1739900"/>
                <a:gd name="connsiteX25" fmla="*/ 498542 w 1927292"/>
                <a:gd name="connsiteY25" fmla="*/ 47625 h 1739900"/>
                <a:gd name="connsiteX26" fmla="*/ 473142 w 1927292"/>
                <a:gd name="connsiteY26" fmla="*/ 73025 h 1739900"/>
                <a:gd name="connsiteX27" fmla="*/ 450917 w 1927292"/>
                <a:gd name="connsiteY27" fmla="*/ 98425 h 1739900"/>
                <a:gd name="connsiteX28" fmla="*/ 435042 w 1927292"/>
                <a:gd name="connsiteY28" fmla="*/ 142875 h 1739900"/>
                <a:gd name="connsiteX29" fmla="*/ 415992 w 1927292"/>
                <a:gd name="connsiteY29" fmla="*/ 146050 h 1739900"/>
                <a:gd name="connsiteX30" fmla="*/ 400117 w 1927292"/>
                <a:gd name="connsiteY30" fmla="*/ 155575 h 1739900"/>
                <a:gd name="connsiteX31" fmla="*/ 381067 w 1927292"/>
                <a:gd name="connsiteY31" fmla="*/ 161925 h 1739900"/>
                <a:gd name="connsiteX32" fmla="*/ 368367 w 1927292"/>
                <a:gd name="connsiteY32" fmla="*/ 168275 h 1739900"/>
                <a:gd name="connsiteX33" fmla="*/ 349317 w 1927292"/>
                <a:gd name="connsiteY33" fmla="*/ 177800 h 1739900"/>
                <a:gd name="connsiteX34" fmla="*/ 320742 w 1927292"/>
                <a:gd name="connsiteY34" fmla="*/ 200025 h 1739900"/>
                <a:gd name="connsiteX35" fmla="*/ 314392 w 1927292"/>
                <a:gd name="connsiteY35" fmla="*/ 209550 h 1739900"/>
                <a:gd name="connsiteX36" fmla="*/ 295342 w 1927292"/>
                <a:gd name="connsiteY36" fmla="*/ 234950 h 1739900"/>
                <a:gd name="connsiteX37" fmla="*/ 285817 w 1927292"/>
                <a:gd name="connsiteY37" fmla="*/ 279400 h 1739900"/>
                <a:gd name="connsiteX38" fmla="*/ 276292 w 1927292"/>
                <a:gd name="connsiteY38" fmla="*/ 298450 h 1739900"/>
                <a:gd name="connsiteX39" fmla="*/ 273117 w 1927292"/>
                <a:gd name="connsiteY39" fmla="*/ 307975 h 1739900"/>
                <a:gd name="connsiteX40" fmla="*/ 266767 w 1927292"/>
                <a:gd name="connsiteY40" fmla="*/ 317500 h 1739900"/>
                <a:gd name="connsiteX41" fmla="*/ 247717 w 1927292"/>
                <a:gd name="connsiteY41" fmla="*/ 358775 h 1739900"/>
                <a:gd name="connsiteX42" fmla="*/ 235017 w 1927292"/>
                <a:gd name="connsiteY42" fmla="*/ 374650 h 1739900"/>
                <a:gd name="connsiteX43" fmla="*/ 203267 w 1927292"/>
                <a:gd name="connsiteY43" fmla="*/ 393700 h 1739900"/>
                <a:gd name="connsiteX44" fmla="*/ 193742 w 1927292"/>
                <a:gd name="connsiteY44" fmla="*/ 400050 h 1739900"/>
                <a:gd name="connsiteX45" fmla="*/ 181042 w 1927292"/>
                <a:gd name="connsiteY45" fmla="*/ 406400 h 1739900"/>
                <a:gd name="connsiteX46" fmla="*/ 142942 w 1927292"/>
                <a:gd name="connsiteY46" fmla="*/ 415925 h 1739900"/>
                <a:gd name="connsiteX47" fmla="*/ 120717 w 1927292"/>
                <a:gd name="connsiteY47" fmla="*/ 425450 h 1739900"/>
                <a:gd name="connsiteX48" fmla="*/ 104842 w 1927292"/>
                <a:gd name="connsiteY48" fmla="*/ 428625 h 1739900"/>
                <a:gd name="connsiteX49" fmla="*/ 92142 w 1927292"/>
                <a:gd name="connsiteY49" fmla="*/ 434975 h 1739900"/>
                <a:gd name="connsiteX50" fmla="*/ 73092 w 1927292"/>
                <a:gd name="connsiteY50" fmla="*/ 441325 h 1739900"/>
                <a:gd name="connsiteX51" fmla="*/ 60392 w 1927292"/>
                <a:gd name="connsiteY51" fmla="*/ 457200 h 1739900"/>
                <a:gd name="connsiteX52" fmla="*/ 50867 w 1927292"/>
                <a:gd name="connsiteY52" fmla="*/ 479425 h 1739900"/>
                <a:gd name="connsiteX53" fmla="*/ 63567 w 1927292"/>
                <a:gd name="connsiteY53" fmla="*/ 523875 h 1739900"/>
                <a:gd name="connsiteX54" fmla="*/ 69917 w 1927292"/>
                <a:gd name="connsiteY54" fmla="*/ 546100 h 1739900"/>
                <a:gd name="connsiteX55" fmla="*/ 79442 w 1927292"/>
                <a:gd name="connsiteY55" fmla="*/ 561975 h 1739900"/>
                <a:gd name="connsiteX56" fmla="*/ 73092 w 1927292"/>
                <a:gd name="connsiteY56" fmla="*/ 609600 h 1739900"/>
                <a:gd name="connsiteX57" fmla="*/ 66742 w 1927292"/>
                <a:gd name="connsiteY57" fmla="*/ 622300 h 1739900"/>
                <a:gd name="connsiteX58" fmla="*/ 63567 w 1927292"/>
                <a:gd name="connsiteY58" fmla="*/ 638175 h 1739900"/>
                <a:gd name="connsiteX59" fmla="*/ 44517 w 1927292"/>
                <a:gd name="connsiteY59" fmla="*/ 673100 h 1739900"/>
                <a:gd name="connsiteX60" fmla="*/ 38167 w 1927292"/>
                <a:gd name="connsiteY60" fmla="*/ 682625 h 1739900"/>
                <a:gd name="connsiteX61" fmla="*/ 34992 w 1927292"/>
                <a:gd name="connsiteY61" fmla="*/ 692150 h 1739900"/>
                <a:gd name="connsiteX62" fmla="*/ 28642 w 1927292"/>
                <a:gd name="connsiteY62" fmla="*/ 730250 h 1739900"/>
                <a:gd name="connsiteX63" fmla="*/ 38167 w 1927292"/>
                <a:gd name="connsiteY63" fmla="*/ 803275 h 1739900"/>
                <a:gd name="connsiteX64" fmla="*/ 6417 w 1927292"/>
                <a:gd name="connsiteY64" fmla="*/ 838200 h 1739900"/>
                <a:gd name="connsiteX65" fmla="*/ 67 w 1927292"/>
                <a:gd name="connsiteY65" fmla="*/ 854075 h 1739900"/>
                <a:gd name="connsiteX66" fmla="*/ 6417 w 1927292"/>
                <a:gd name="connsiteY66" fmla="*/ 908050 h 1739900"/>
                <a:gd name="connsiteX67" fmla="*/ 12767 w 1927292"/>
                <a:gd name="connsiteY67" fmla="*/ 920750 h 1739900"/>
                <a:gd name="connsiteX68" fmla="*/ 22292 w 1927292"/>
                <a:gd name="connsiteY68" fmla="*/ 955675 h 1739900"/>
                <a:gd name="connsiteX69" fmla="*/ 31817 w 1927292"/>
                <a:gd name="connsiteY69" fmla="*/ 971550 h 1739900"/>
                <a:gd name="connsiteX70" fmla="*/ 41342 w 1927292"/>
                <a:gd name="connsiteY70" fmla="*/ 1009650 h 1739900"/>
                <a:gd name="connsiteX71" fmla="*/ 44517 w 1927292"/>
                <a:gd name="connsiteY71" fmla="*/ 1108075 h 1739900"/>
                <a:gd name="connsiteX72" fmla="*/ 54042 w 1927292"/>
                <a:gd name="connsiteY72" fmla="*/ 1120775 h 1739900"/>
                <a:gd name="connsiteX73" fmla="*/ 57217 w 1927292"/>
                <a:gd name="connsiteY73" fmla="*/ 1136650 h 1739900"/>
                <a:gd name="connsiteX74" fmla="*/ 76267 w 1927292"/>
                <a:gd name="connsiteY74" fmla="*/ 1143000 h 1739900"/>
                <a:gd name="connsiteX75" fmla="*/ 88967 w 1927292"/>
                <a:gd name="connsiteY75" fmla="*/ 1158875 h 1739900"/>
                <a:gd name="connsiteX76" fmla="*/ 101667 w 1927292"/>
                <a:gd name="connsiteY76" fmla="*/ 1162050 h 1739900"/>
                <a:gd name="connsiteX77" fmla="*/ 117542 w 1927292"/>
                <a:gd name="connsiteY77" fmla="*/ 1168400 h 1739900"/>
                <a:gd name="connsiteX78" fmla="*/ 127067 w 1927292"/>
                <a:gd name="connsiteY78" fmla="*/ 1171575 h 1739900"/>
                <a:gd name="connsiteX79" fmla="*/ 152467 w 1927292"/>
                <a:gd name="connsiteY79" fmla="*/ 1190625 h 1739900"/>
                <a:gd name="connsiteX80" fmla="*/ 168342 w 1927292"/>
                <a:gd name="connsiteY80" fmla="*/ 1222375 h 1739900"/>
                <a:gd name="connsiteX81" fmla="*/ 177867 w 1927292"/>
                <a:gd name="connsiteY81" fmla="*/ 1257300 h 1739900"/>
                <a:gd name="connsiteX82" fmla="*/ 184217 w 1927292"/>
                <a:gd name="connsiteY82" fmla="*/ 1282700 h 1739900"/>
                <a:gd name="connsiteX83" fmla="*/ 196917 w 1927292"/>
                <a:gd name="connsiteY83" fmla="*/ 1330325 h 1739900"/>
                <a:gd name="connsiteX84" fmla="*/ 215967 w 1927292"/>
                <a:gd name="connsiteY84" fmla="*/ 1346200 h 1739900"/>
                <a:gd name="connsiteX85" fmla="*/ 244542 w 1927292"/>
                <a:gd name="connsiteY85" fmla="*/ 1387475 h 1739900"/>
                <a:gd name="connsiteX86" fmla="*/ 254067 w 1927292"/>
                <a:gd name="connsiteY86" fmla="*/ 1400175 h 1739900"/>
                <a:gd name="connsiteX87" fmla="*/ 263592 w 1927292"/>
                <a:gd name="connsiteY87" fmla="*/ 1406525 h 1739900"/>
                <a:gd name="connsiteX88" fmla="*/ 288992 w 1927292"/>
                <a:gd name="connsiteY88" fmla="*/ 1435100 h 1739900"/>
                <a:gd name="connsiteX89" fmla="*/ 298517 w 1927292"/>
                <a:gd name="connsiteY89" fmla="*/ 1438275 h 1739900"/>
                <a:gd name="connsiteX90" fmla="*/ 317567 w 1927292"/>
                <a:gd name="connsiteY90" fmla="*/ 1447800 h 1739900"/>
                <a:gd name="connsiteX91" fmla="*/ 327092 w 1927292"/>
                <a:gd name="connsiteY91" fmla="*/ 1457325 h 1739900"/>
                <a:gd name="connsiteX92" fmla="*/ 352492 w 1927292"/>
                <a:gd name="connsiteY92" fmla="*/ 1473200 h 1739900"/>
                <a:gd name="connsiteX93" fmla="*/ 362017 w 1927292"/>
                <a:gd name="connsiteY93" fmla="*/ 1482725 h 1739900"/>
                <a:gd name="connsiteX94" fmla="*/ 371542 w 1927292"/>
                <a:gd name="connsiteY94" fmla="*/ 1489075 h 1739900"/>
                <a:gd name="connsiteX95" fmla="*/ 384242 w 1927292"/>
                <a:gd name="connsiteY95" fmla="*/ 1504950 h 1739900"/>
                <a:gd name="connsiteX96" fmla="*/ 396942 w 1927292"/>
                <a:gd name="connsiteY96" fmla="*/ 1511300 h 1739900"/>
                <a:gd name="connsiteX97" fmla="*/ 412817 w 1927292"/>
                <a:gd name="connsiteY97" fmla="*/ 1524000 h 1739900"/>
                <a:gd name="connsiteX98" fmla="*/ 450917 w 1927292"/>
                <a:gd name="connsiteY98" fmla="*/ 1543050 h 1739900"/>
                <a:gd name="connsiteX99" fmla="*/ 463617 w 1927292"/>
                <a:gd name="connsiteY99" fmla="*/ 1549400 h 1739900"/>
                <a:gd name="connsiteX100" fmla="*/ 482667 w 1927292"/>
                <a:gd name="connsiteY100" fmla="*/ 1565275 h 1739900"/>
                <a:gd name="connsiteX101" fmla="*/ 492192 w 1927292"/>
                <a:gd name="connsiteY101" fmla="*/ 1574800 h 1739900"/>
                <a:gd name="connsiteX102" fmla="*/ 504892 w 1927292"/>
                <a:gd name="connsiteY102" fmla="*/ 1584325 h 1739900"/>
                <a:gd name="connsiteX103" fmla="*/ 527117 w 1927292"/>
                <a:gd name="connsiteY103" fmla="*/ 1606550 h 1739900"/>
                <a:gd name="connsiteX104" fmla="*/ 549342 w 1927292"/>
                <a:gd name="connsiteY104" fmla="*/ 1622425 h 1739900"/>
                <a:gd name="connsiteX105" fmla="*/ 571567 w 1927292"/>
                <a:gd name="connsiteY105" fmla="*/ 1638300 h 1739900"/>
                <a:gd name="connsiteX106" fmla="*/ 584267 w 1927292"/>
                <a:gd name="connsiteY106" fmla="*/ 1644650 h 1739900"/>
                <a:gd name="connsiteX107" fmla="*/ 600142 w 1927292"/>
                <a:gd name="connsiteY107" fmla="*/ 1654175 h 1739900"/>
                <a:gd name="connsiteX108" fmla="*/ 641417 w 1927292"/>
                <a:gd name="connsiteY108" fmla="*/ 1673225 h 1739900"/>
                <a:gd name="connsiteX109" fmla="*/ 663642 w 1927292"/>
                <a:gd name="connsiteY109" fmla="*/ 1679575 h 1739900"/>
                <a:gd name="connsiteX110" fmla="*/ 685867 w 1927292"/>
                <a:gd name="connsiteY110" fmla="*/ 1692275 h 1739900"/>
                <a:gd name="connsiteX111" fmla="*/ 723967 w 1927292"/>
                <a:gd name="connsiteY111" fmla="*/ 1708150 h 1739900"/>
                <a:gd name="connsiteX112" fmla="*/ 755717 w 1927292"/>
                <a:gd name="connsiteY112" fmla="*/ 1720850 h 1739900"/>
                <a:gd name="connsiteX113" fmla="*/ 771592 w 1927292"/>
                <a:gd name="connsiteY113" fmla="*/ 1727200 h 1739900"/>
                <a:gd name="connsiteX114" fmla="*/ 803342 w 1927292"/>
                <a:gd name="connsiteY114" fmla="*/ 1736725 h 1739900"/>
                <a:gd name="connsiteX115" fmla="*/ 825567 w 1927292"/>
                <a:gd name="connsiteY115" fmla="*/ 1739900 h 1739900"/>
                <a:gd name="connsiteX116" fmla="*/ 1016067 w 1927292"/>
                <a:gd name="connsiteY116" fmla="*/ 1733550 h 1739900"/>
                <a:gd name="connsiteX117" fmla="*/ 1060517 w 1927292"/>
                <a:gd name="connsiteY117" fmla="*/ 1727200 h 1739900"/>
                <a:gd name="connsiteX118" fmla="*/ 1098617 w 1927292"/>
                <a:gd name="connsiteY118" fmla="*/ 1724025 h 1739900"/>
                <a:gd name="connsiteX119" fmla="*/ 1117667 w 1927292"/>
                <a:gd name="connsiteY119" fmla="*/ 1720850 h 1739900"/>
                <a:gd name="connsiteX120" fmla="*/ 1149417 w 1927292"/>
                <a:gd name="connsiteY120" fmla="*/ 1717675 h 1739900"/>
                <a:gd name="connsiteX121" fmla="*/ 1190692 w 1927292"/>
                <a:gd name="connsiteY121" fmla="*/ 1704975 h 1739900"/>
                <a:gd name="connsiteX122" fmla="*/ 1200217 w 1927292"/>
                <a:gd name="connsiteY122" fmla="*/ 1701800 h 1739900"/>
                <a:gd name="connsiteX123" fmla="*/ 1231967 w 1927292"/>
                <a:gd name="connsiteY123" fmla="*/ 1695450 h 1739900"/>
                <a:gd name="connsiteX124" fmla="*/ 1273242 w 1927292"/>
                <a:gd name="connsiteY124" fmla="*/ 1692275 h 1739900"/>
                <a:gd name="connsiteX125" fmla="*/ 1292292 w 1927292"/>
                <a:gd name="connsiteY125" fmla="*/ 1685925 h 1739900"/>
                <a:gd name="connsiteX126" fmla="*/ 1308167 w 1927292"/>
                <a:gd name="connsiteY126" fmla="*/ 1679575 h 1739900"/>
                <a:gd name="connsiteX127" fmla="*/ 1327217 w 1927292"/>
                <a:gd name="connsiteY127" fmla="*/ 1676400 h 1739900"/>
                <a:gd name="connsiteX128" fmla="*/ 1339917 w 1927292"/>
                <a:gd name="connsiteY128" fmla="*/ 1673225 h 1739900"/>
                <a:gd name="connsiteX129" fmla="*/ 1355792 w 1927292"/>
                <a:gd name="connsiteY129" fmla="*/ 1663700 h 1739900"/>
                <a:gd name="connsiteX130" fmla="*/ 1387542 w 1927292"/>
                <a:gd name="connsiteY130" fmla="*/ 1651000 h 1739900"/>
                <a:gd name="connsiteX131" fmla="*/ 1403417 w 1927292"/>
                <a:gd name="connsiteY131" fmla="*/ 1635125 h 1739900"/>
                <a:gd name="connsiteX132" fmla="*/ 1412942 w 1927292"/>
                <a:gd name="connsiteY132" fmla="*/ 1622425 h 1739900"/>
                <a:gd name="connsiteX133" fmla="*/ 1431992 w 1927292"/>
                <a:gd name="connsiteY133" fmla="*/ 1612900 h 1739900"/>
                <a:gd name="connsiteX134" fmla="*/ 1438342 w 1927292"/>
                <a:gd name="connsiteY134" fmla="*/ 1597025 h 1739900"/>
                <a:gd name="connsiteX135" fmla="*/ 1451042 w 1927292"/>
                <a:gd name="connsiteY135" fmla="*/ 1587500 h 1739900"/>
                <a:gd name="connsiteX136" fmla="*/ 1457392 w 1927292"/>
                <a:gd name="connsiteY136" fmla="*/ 1577975 h 1739900"/>
                <a:gd name="connsiteX137" fmla="*/ 1466917 w 1927292"/>
                <a:gd name="connsiteY137" fmla="*/ 1568450 h 1739900"/>
                <a:gd name="connsiteX138" fmla="*/ 1479617 w 1927292"/>
                <a:gd name="connsiteY138" fmla="*/ 1549400 h 1739900"/>
                <a:gd name="connsiteX139" fmla="*/ 1492317 w 1927292"/>
                <a:gd name="connsiteY139" fmla="*/ 1524000 h 1739900"/>
                <a:gd name="connsiteX140" fmla="*/ 1511367 w 1927292"/>
                <a:gd name="connsiteY140" fmla="*/ 1501775 h 1739900"/>
                <a:gd name="connsiteX141" fmla="*/ 1524067 w 1927292"/>
                <a:gd name="connsiteY141" fmla="*/ 1479550 h 1739900"/>
                <a:gd name="connsiteX142" fmla="*/ 1530417 w 1927292"/>
                <a:gd name="connsiteY142" fmla="*/ 1470025 h 1739900"/>
                <a:gd name="connsiteX143" fmla="*/ 1533592 w 1927292"/>
                <a:gd name="connsiteY143" fmla="*/ 1460500 h 1739900"/>
                <a:gd name="connsiteX144" fmla="*/ 1543117 w 1927292"/>
                <a:gd name="connsiteY144" fmla="*/ 1450975 h 1739900"/>
                <a:gd name="connsiteX145" fmla="*/ 1546292 w 1927292"/>
                <a:gd name="connsiteY145" fmla="*/ 1441450 h 1739900"/>
                <a:gd name="connsiteX146" fmla="*/ 1565342 w 1927292"/>
                <a:gd name="connsiteY146" fmla="*/ 1419225 h 1739900"/>
                <a:gd name="connsiteX147" fmla="*/ 1584392 w 1927292"/>
                <a:gd name="connsiteY147" fmla="*/ 1403350 h 1739900"/>
                <a:gd name="connsiteX148" fmla="*/ 1606617 w 1927292"/>
                <a:gd name="connsiteY148" fmla="*/ 1381125 h 1739900"/>
                <a:gd name="connsiteX149" fmla="*/ 1612967 w 1927292"/>
                <a:gd name="connsiteY149" fmla="*/ 1371600 h 1739900"/>
                <a:gd name="connsiteX150" fmla="*/ 1635192 w 1927292"/>
                <a:gd name="connsiteY150" fmla="*/ 1349375 h 1739900"/>
                <a:gd name="connsiteX151" fmla="*/ 1644717 w 1927292"/>
                <a:gd name="connsiteY151" fmla="*/ 1336675 h 1739900"/>
                <a:gd name="connsiteX152" fmla="*/ 1679642 w 1927292"/>
                <a:gd name="connsiteY152" fmla="*/ 1314450 h 1739900"/>
                <a:gd name="connsiteX153" fmla="*/ 1708217 w 1927292"/>
                <a:gd name="connsiteY153" fmla="*/ 1298575 h 1739900"/>
                <a:gd name="connsiteX154" fmla="*/ 1743142 w 1927292"/>
                <a:gd name="connsiteY154" fmla="*/ 1276350 h 1739900"/>
                <a:gd name="connsiteX155" fmla="*/ 1765367 w 1927292"/>
                <a:gd name="connsiteY155" fmla="*/ 1260475 h 1739900"/>
                <a:gd name="connsiteX156" fmla="*/ 1797117 w 1927292"/>
                <a:gd name="connsiteY156" fmla="*/ 1250950 h 1739900"/>
                <a:gd name="connsiteX157" fmla="*/ 1822517 w 1927292"/>
                <a:gd name="connsiteY157" fmla="*/ 1235075 h 1739900"/>
                <a:gd name="connsiteX158" fmla="*/ 1841567 w 1927292"/>
                <a:gd name="connsiteY158" fmla="*/ 1216025 h 1739900"/>
                <a:gd name="connsiteX159" fmla="*/ 1857442 w 1927292"/>
                <a:gd name="connsiteY159" fmla="*/ 1190625 h 1739900"/>
                <a:gd name="connsiteX160" fmla="*/ 1863792 w 1927292"/>
                <a:gd name="connsiteY160" fmla="*/ 1177925 h 1739900"/>
                <a:gd name="connsiteX161" fmla="*/ 1870142 w 1927292"/>
                <a:gd name="connsiteY161" fmla="*/ 1057275 h 1739900"/>
                <a:gd name="connsiteX162" fmla="*/ 1882842 w 1927292"/>
                <a:gd name="connsiteY162" fmla="*/ 1025525 h 1739900"/>
                <a:gd name="connsiteX163" fmla="*/ 1898717 w 1927292"/>
                <a:gd name="connsiteY163" fmla="*/ 996950 h 1739900"/>
                <a:gd name="connsiteX164" fmla="*/ 1901892 w 1927292"/>
                <a:gd name="connsiteY164" fmla="*/ 987425 h 1739900"/>
                <a:gd name="connsiteX165" fmla="*/ 1908242 w 1927292"/>
                <a:gd name="connsiteY165" fmla="*/ 974725 h 1739900"/>
                <a:gd name="connsiteX166" fmla="*/ 1911417 w 1927292"/>
                <a:gd name="connsiteY166" fmla="*/ 949325 h 1739900"/>
                <a:gd name="connsiteX167" fmla="*/ 1908242 w 1927292"/>
                <a:gd name="connsiteY167" fmla="*/ 911225 h 1739900"/>
                <a:gd name="connsiteX168" fmla="*/ 1901892 w 1927292"/>
                <a:gd name="connsiteY168" fmla="*/ 879475 h 1739900"/>
                <a:gd name="connsiteX169" fmla="*/ 1898717 w 1927292"/>
                <a:gd name="connsiteY169" fmla="*/ 863600 h 1739900"/>
                <a:gd name="connsiteX170" fmla="*/ 1908242 w 1927292"/>
                <a:gd name="connsiteY170" fmla="*/ 796925 h 1739900"/>
                <a:gd name="connsiteX171" fmla="*/ 1914592 w 1927292"/>
                <a:gd name="connsiteY171" fmla="*/ 784225 h 1739900"/>
                <a:gd name="connsiteX172" fmla="*/ 1917767 w 1927292"/>
                <a:gd name="connsiteY172" fmla="*/ 771525 h 1739900"/>
                <a:gd name="connsiteX173" fmla="*/ 1927292 w 1927292"/>
                <a:gd name="connsiteY173" fmla="*/ 739775 h 1739900"/>
                <a:gd name="connsiteX174" fmla="*/ 1924117 w 1927292"/>
                <a:gd name="connsiteY174" fmla="*/ 727075 h 1739900"/>
                <a:gd name="connsiteX175" fmla="*/ 1917767 w 1927292"/>
                <a:gd name="connsiteY175" fmla="*/ 708025 h 1739900"/>
                <a:gd name="connsiteX176" fmla="*/ 1911417 w 1927292"/>
                <a:gd name="connsiteY176" fmla="*/ 679450 h 1739900"/>
                <a:gd name="connsiteX177" fmla="*/ 1908242 w 1927292"/>
                <a:gd name="connsiteY177" fmla="*/ 657225 h 1739900"/>
                <a:gd name="connsiteX178" fmla="*/ 1895542 w 1927292"/>
                <a:gd name="connsiteY178" fmla="*/ 625475 h 1739900"/>
                <a:gd name="connsiteX179" fmla="*/ 1876492 w 1927292"/>
                <a:gd name="connsiteY179" fmla="*/ 615950 h 1739900"/>
                <a:gd name="connsiteX180" fmla="*/ 1866967 w 1927292"/>
                <a:gd name="connsiteY180" fmla="*/ 609600 h 1739900"/>
                <a:gd name="connsiteX181" fmla="*/ 1863792 w 1927292"/>
                <a:gd name="connsiteY181" fmla="*/ 600075 h 1739900"/>
                <a:gd name="connsiteX182" fmla="*/ 1857442 w 1927292"/>
                <a:gd name="connsiteY182" fmla="*/ 565150 h 1739900"/>
                <a:gd name="connsiteX183" fmla="*/ 1854267 w 1927292"/>
                <a:gd name="connsiteY183" fmla="*/ 555625 h 1739900"/>
                <a:gd name="connsiteX184" fmla="*/ 1847917 w 1927292"/>
                <a:gd name="connsiteY184" fmla="*/ 546100 h 1739900"/>
                <a:gd name="connsiteX185" fmla="*/ 1835217 w 1927292"/>
                <a:gd name="connsiteY185" fmla="*/ 508000 h 1739900"/>
                <a:gd name="connsiteX186" fmla="*/ 1816167 w 1927292"/>
                <a:gd name="connsiteY186" fmla="*/ 466725 h 1739900"/>
                <a:gd name="connsiteX187" fmla="*/ 1790767 w 1927292"/>
                <a:gd name="connsiteY187" fmla="*/ 450850 h 1739900"/>
                <a:gd name="connsiteX188" fmla="*/ 1771717 w 1927292"/>
                <a:gd name="connsiteY188" fmla="*/ 447675 h 1739900"/>
                <a:gd name="connsiteX189" fmla="*/ 1759017 w 1927292"/>
                <a:gd name="connsiteY189" fmla="*/ 441325 h 1739900"/>
                <a:gd name="connsiteX190" fmla="*/ 1755842 w 1927292"/>
                <a:gd name="connsiteY190" fmla="*/ 422275 h 1739900"/>
                <a:gd name="connsiteX191" fmla="*/ 1752667 w 1927292"/>
                <a:gd name="connsiteY191" fmla="*/ 406400 h 1739900"/>
                <a:gd name="connsiteX192" fmla="*/ 1743142 w 1927292"/>
                <a:gd name="connsiteY192" fmla="*/ 365125 h 1739900"/>
                <a:gd name="connsiteX193" fmla="*/ 1720917 w 1927292"/>
                <a:gd name="connsiteY193" fmla="*/ 361950 h 1739900"/>
                <a:gd name="connsiteX194" fmla="*/ 1695517 w 1927292"/>
                <a:gd name="connsiteY194" fmla="*/ 352425 h 1739900"/>
                <a:gd name="connsiteX195" fmla="*/ 1682817 w 1927292"/>
                <a:gd name="connsiteY195" fmla="*/ 349250 h 1739900"/>
                <a:gd name="connsiteX196" fmla="*/ 1673292 w 1927292"/>
                <a:gd name="connsiteY196" fmla="*/ 342900 h 1739900"/>
                <a:gd name="connsiteX197" fmla="*/ 1651067 w 1927292"/>
                <a:gd name="connsiteY197" fmla="*/ 320675 h 1739900"/>
                <a:gd name="connsiteX198" fmla="*/ 1641542 w 1927292"/>
                <a:gd name="connsiteY198" fmla="*/ 285750 h 1739900"/>
                <a:gd name="connsiteX199" fmla="*/ 1628842 w 1927292"/>
                <a:gd name="connsiteY199" fmla="*/ 263525 h 1739900"/>
                <a:gd name="connsiteX200" fmla="*/ 1616142 w 1927292"/>
                <a:gd name="connsiteY200" fmla="*/ 238125 h 1739900"/>
                <a:gd name="connsiteX201" fmla="*/ 1612967 w 1927292"/>
                <a:gd name="connsiteY201" fmla="*/ 225425 h 1739900"/>
                <a:gd name="connsiteX202" fmla="*/ 1603442 w 1927292"/>
                <a:gd name="connsiteY202" fmla="*/ 219075 h 1739900"/>
                <a:gd name="connsiteX203" fmla="*/ 1571692 w 1927292"/>
                <a:gd name="connsiteY203" fmla="*/ 206375 h 1739900"/>
                <a:gd name="connsiteX204" fmla="*/ 1555817 w 1927292"/>
                <a:gd name="connsiteY204" fmla="*/ 203200 h 1739900"/>
                <a:gd name="connsiteX205" fmla="*/ 1546292 w 1927292"/>
                <a:gd name="connsiteY205" fmla="*/ 193675 h 1739900"/>
                <a:gd name="connsiteX206" fmla="*/ 1530417 w 1927292"/>
                <a:gd name="connsiteY206" fmla="*/ 171450 h 1739900"/>
                <a:gd name="connsiteX207" fmla="*/ 1508192 w 1927292"/>
                <a:gd name="connsiteY207" fmla="*/ 155575 h 1739900"/>
                <a:gd name="connsiteX208" fmla="*/ 1498667 w 1927292"/>
                <a:gd name="connsiteY208" fmla="*/ 152400 h 1739900"/>
                <a:gd name="connsiteX209" fmla="*/ 1352617 w 1927292"/>
                <a:gd name="connsiteY209" fmla="*/ 104775 h 1739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Lst>
              <a:rect l="l" t="t" r="r" b="b"/>
              <a:pathLst>
                <a:path w="1927292" h="1739900">
                  <a:moveTo>
                    <a:pt x="1352617" y="104775"/>
                  </a:moveTo>
                  <a:lnTo>
                    <a:pt x="1352617" y="104775"/>
                  </a:lnTo>
                  <a:cubicBezTo>
                    <a:pt x="1337800" y="101600"/>
                    <a:pt x="1322829" y="99075"/>
                    <a:pt x="1308167" y="95250"/>
                  </a:cubicBezTo>
                  <a:cubicBezTo>
                    <a:pt x="1267329" y="84597"/>
                    <a:pt x="1292806" y="89071"/>
                    <a:pt x="1263717" y="79375"/>
                  </a:cubicBezTo>
                  <a:cubicBezTo>
                    <a:pt x="1253235" y="75881"/>
                    <a:pt x="1242265" y="73855"/>
                    <a:pt x="1231967" y="69850"/>
                  </a:cubicBezTo>
                  <a:cubicBezTo>
                    <a:pt x="1223145" y="66419"/>
                    <a:pt x="1214877" y="61683"/>
                    <a:pt x="1206567" y="57150"/>
                  </a:cubicBezTo>
                  <a:cubicBezTo>
                    <a:pt x="1203217" y="55323"/>
                    <a:pt x="1200549" y="52303"/>
                    <a:pt x="1197042" y="50800"/>
                  </a:cubicBezTo>
                  <a:cubicBezTo>
                    <a:pt x="1181372" y="44084"/>
                    <a:pt x="1183077" y="51946"/>
                    <a:pt x="1165292" y="41275"/>
                  </a:cubicBezTo>
                  <a:cubicBezTo>
                    <a:pt x="1160000" y="38100"/>
                    <a:pt x="1154937" y="34510"/>
                    <a:pt x="1149417" y="31750"/>
                  </a:cubicBezTo>
                  <a:cubicBezTo>
                    <a:pt x="1146424" y="30253"/>
                    <a:pt x="1142885" y="30072"/>
                    <a:pt x="1139892" y="28575"/>
                  </a:cubicBezTo>
                  <a:cubicBezTo>
                    <a:pt x="1136479" y="26868"/>
                    <a:pt x="1134022" y="23321"/>
                    <a:pt x="1130367" y="22225"/>
                  </a:cubicBezTo>
                  <a:cubicBezTo>
                    <a:pt x="1123199" y="20075"/>
                    <a:pt x="1115550" y="20108"/>
                    <a:pt x="1108142" y="19050"/>
                  </a:cubicBezTo>
                  <a:cubicBezTo>
                    <a:pt x="1095933" y="14166"/>
                    <a:pt x="1083120" y="8415"/>
                    <a:pt x="1070042" y="6350"/>
                  </a:cubicBezTo>
                  <a:cubicBezTo>
                    <a:pt x="1057454" y="4362"/>
                    <a:pt x="1044623" y="4443"/>
                    <a:pt x="1031942" y="3175"/>
                  </a:cubicBezTo>
                  <a:cubicBezTo>
                    <a:pt x="1023452" y="2326"/>
                    <a:pt x="1015009" y="1058"/>
                    <a:pt x="1006542" y="0"/>
                  </a:cubicBezTo>
                  <a:lnTo>
                    <a:pt x="857317" y="3175"/>
                  </a:lnTo>
                  <a:cubicBezTo>
                    <a:pt x="669160" y="8450"/>
                    <a:pt x="728402" y="1827"/>
                    <a:pt x="641417" y="12700"/>
                  </a:cubicBezTo>
                  <a:cubicBezTo>
                    <a:pt x="638242" y="13758"/>
                    <a:pt x="634968" y="14557"/>
                    <a:pt x="631892" y="15875"/>
                  </a:cubicBezTo>
                  <a:cubicBezTo>
                    <a:pt x="627542" y="17739"/>
                    <a:pt x="623725" y="20865"/>
                    <a:pt x="619192" y="22225"/>
                  </a:cubicBezTo>
                  <a:cubicBezTo>
                    <a:pt x="613026" y="24075"/>
                    <a:pt x="606426" y="24003"/>
                    <a:pt x="600142" y="25400"/>
                  </a:cubicBezTo>
                  <a:cubicBezTo>
                    <a:pt x="596875" y="26126"/>
                    <a:pt x="593864" y="27763"/>
                    <a:pt x="590617" y="28575"/>
                  </a:cubicBezTo>
                  <a:cubicBezTo>
                    <a:pt x="585382" y="29884"/>
                    <a:pt x="580010" y="30579"/>
                    <a:pt x="574742" y="31750"/>
                  </a:cubicBezTo>
                  <a:cubicBezTo>
                    <a:pt x="551810" y="36846"/>
                    <a:pt x="572501" y="33312"/>
                    <a:pt x="546167" y="38100"/>
                  </a:cubicBezTo>
                  <a:cubicBezTo>
                    <a:pt x="539833" y="39252"/>
                    <a:pt x="533430" y="40012"/>
                    <a:pt x="527117" y="41275"/>
                  </a:cubicBezTo>
                  <a:cubicBezTo>
                    <a:pt x="522838" y="42131"/>
                    <a:pt x="518677" y="43503"/>
                    <a:pt x="514417" y="44450"/>
                  </a:cubicBezTo>
                  <a:cubicBezTo>
                    <a:pt x="509149" y="45621"/>
                    <a:pt x="503834" y="46567"/>
                    <a:pt x="498542" y="47625"/>
                  </a:cubicBezTo>
                  <a:cubicBezTo>
                    <a:pt x="490075" y="56092"/>
                    <a:pt x="480326" y="63446"/>
                    <a:pt x="473142" y="73025"/>
                  </a:cubicBezTo>
                  <a:cubicBezTo>
                    <a:pt x="460025" y="90514"/>
                    <a:pt x="467359" y="81983"/>
                    <a:pt x="450917" y="98425"/>
                  </a:cubicBezTo>
                  <a:cubicBezTo>
                    <a:pt x="447624" y="111597"/>
                    <a:pt x="442449" y="134727"/>
                    <a:pt x="435042" y="142875"/>
                  </a:cubicBezTo>
                  <a:cubicBezTo>
                    <a:pt x="430712" y="147638"/>
                    <a:pt x="422342" y="144992"/>
                    <a:pt x="415992" y="146050"/>
                  </a:cubicBezTo>
                  <a:cubicBezTo>
                    <a:pt x="410700" y="149225"/>
                    <a:pt x="405735" y="153021"/>
                    <a:pt x="400117" y="155575"/>
                  </a:cubicBezTo>
                  <a:cubicBezTo>
                    <a:pt x="394023" y="158345"/>
                    <a:pt x="387054" y="158932"/>
                    <a:pt x="381067" y="161925"/>
                  </a:cubicBezTo>
                  <a:cubicBezTo>
                    <a:pt x="376834" y="164042"/>
                    <a:pt x="372717" y="166411"/>
                    <a:pt x="368367" y="168275"/>
                  </a:cubicBezTo>
                  <a:cubicBezTo>
                    <a:pt x="354126" y="174378"/>
                    <a:pt x="362876" y="167631"/>
                    <a:pt x="349317" y="177800"/>
                  </a:cubicBezTo>
                  <a:cubicBezTo>
                    <a:pt x="339664" y="185040"/>
                    <a:pt x="327435" y="189985"/>
                    <a:pt x="320742" y="200025"/>
                  </a:cubicBezTo>
                  <a:cubicBezTo>
                    <a:pt x="318625" y="203200"/>
                    <a:pt x="316636" y="206464"/>
                    <a:pt x="314392" y="209550"/>
                  </a:cubicBezTo>
                  <a:cubicBezTo>
                    <a:pt x="308167" y="218109"/>
                    <a:pt x="295342" y="234950"/>
                    <a:pt x="295342" y="234950"/>
                  </a:cubicBezTo>
                  <a:cubicBezTo>
                    <a:pt x="292747" y="253112"/>
                    <a:pt x="292504" y="262015"/>
                    <a:pt x="285817" y="279400"/>
                  </a:cubicBezTo>
                  <a:cubicBezTo>
                    <a:pt x="283268" y="286026"/>
                    <a:pt x="279175" y="291962"/>
                    <a:pt x="276292" y="298450"/>
                  </a:cubicBezTo>
                  <a:cubicBezTo>
                    <a:pt x="274933" y="301508"/>
                    <a:pt x="274614" y="304982"/>
                    <a:pt x="273117" y="307975"/>
                  </a:cubicBezTo>
                  <a:cubicBezTo>
                    <a:pt x="271410" y="311388"/>
                    <a:pt x="268346" y="314026"/>
                    <a:pt x="266767" y="317500"/>
                  </a:cubicBezTo>
                  <a:cubicBezTo>
                    <a:pt x="254414" y="344677"/>
                    <a:pt x="262346" y="337877"/>
                    <a:pt x="247717" y="358775"/>
                  </a:cubicBezTo>
                  <a:cubicBezTo>
                    <a:pt x="243831" y="364327"/>
                    <a:pt x="240346" y="370463"/>
                    <a:pt x="235017" y="374650"/>
                  </a:cubicBezTo>
                  <a:cubicBezTo>
                    <a:pt x="225312" y="382275"/>
                    <a:pt x="213536" y="386854"/>
                    <a:pt x="203267" y="393700"/>
                  </a:cubicBezTo>
                  <a:cubicBezTo>
                    <a:pt x="200092" y="395817"/>
                    <a:pt x="197055" y="398157"/>
                    <a:pt x="193742" y="400050"/>
                  </a:cubicBezTo>
                  <a:cubicBezTo>
                    <a:pt x="189633" y="402398"/>
                    <a:pt x="185490" y="404783"/>
                    <a:pt x="181042" y="406400"/>
                  </a:cubicBezTo>
                  <a:cubicBezTo>
                    <a:pt x="166682" y="411622"/>
                    <a:pt x="157229" y="413068"/>
                    <a:pt x="142942" y="415925"/>
                  </a:cubicBezTo>
                  <a:cubicBezTo>
                    <a:pt x="135534" y="419100"/>
                    <a:pt x="128363" y="422901"/>
                    <a:pt x="120717" y="425450"/>
                  </a:cubicBezTo>
                  <a:cubicBezTo>
                    <a:pt x="115597" y="427157"/>
                    <a:pt x="109962" y="426918"/>
                    <a:pt x="104842" y="428625"/>
                  </a:cubicBezTo>
                  <a:cubicBezTo>
                    <a:pt x="100352" y="430122"/>
                    <a:pt x="96536" y="433217"/>
                    <a:pt x="92142" y="434975"/>
                  </a:cubicBezTo>
                  <a:cubicBezTo>
                    <a:pt x="85927" y="437461"/>
                    <a:pt x="73092" y="441325"/>
                    <a:pt x="73092" y="441325"/>
                  </a:cubicBezTo>
                  <a:cubicBezTo>
                    <a:pt x="68859" y="446617"/>
                    <a:pt x="64151" y="451561"/>
                    <a:pt x="60392" y="457200"/>
                  </a:cubicBezTo>
                  <a:cubicBezTo>
                    <a:pt x="55161" y="465047"/>
                    <a:pt x="53689" y="470958"/>
                    <a:pt x="50867" y="479425"/>
                  </a:cubicBezTo>
                  <a:cubicBezTo>
                    <a:pt x="64145" y="539177"/>
                    <a:pt x="50269" y="483980"/>
                    <a:pt x="63567" y="523875"/>
                  </a:cubicBezTo>
                  <a:cubicBezTo>
                    <a:pt x="65602" y="529979"/>
                    <a:pt x="66859" y="539985"/>
                    <a:pt x="69917" y="546100"/>
                  </a:cubicBezTo>
                  <a:cubicBezTo>
                    <a:pt x="72677" y="551620"/>
                    <a:pt x="76267" y="556683"/>
                    <a:pt x="79442" y="561975"/>
                  </a:cubicBezTo>
                  <a:cubicBezTo>
                    <a:pt x="78884" y="566996"/>
                    <a:pt x="75607" y="601217"/>
                    <a:pt x="73092" y="609600"/>
                  </a:cubicBezTo>
                  <a:cubicBezTo>
                    <a:pt x="71732" y="614133"/>
                    <a:pt x="68859" y="618067"/>
                    <a:pt x="66742" y="622300"/>
                  </a:cubicBezTo>
                  <a:cubicBezTo>
                    <a:pt x="65684" y="627592"/>
                    <a:pt x="65411" y="633103"/>
                    <a:pt x="63567" y="638175"/>
                  </a:cubicBezTo>
                  <a:cubicBezTo>
                    <a:pt x="60173" y="647509"/>
                    <a:pt x="49967" y="664381"/>
                    <a:pt x="44517" y="673100"/>
                  </a:cubicBezTo>
                  <a:cubicBezTo>
                    <a:pt x="42495" y="676336"/>
                    <a:pt x="39874" y="679212"/>
                    <a:pt x="38167" y="682625"/>
                  </a:cubicBezTo>
                  <a:cubicBezTo>
                    <a:pt x="36670" y="685618"/>
                    <a:pt x="35648" y="688868"/>
                    <a:pt x="34992" y="692150"/>
                  </a:cubicBezTo>
                  <a:cubicBezTo>
                    <a:pt x="32467" y="704775"/>
                    <a:pt x="30759" y="717550"/>
                    <a:pt x="28642" y="730250"/>
                  </a:cubicBezTo>
                  <a:cubicBezTo>
                    <a:pt x="35325" y="797080"/>
                    <a:pt x="28265" y="773569"/>
                    <a:pt x="38167" y="803275"/>
                  </a:cubicBezTo>
                  <a:cubicBezTo>
                    <a:pt x="27584" y="814917"/>
                    <a:pt x="15857" y="825613"/>
                    <a:pt x="6417" y="838200"/>
                  </a:cubicBezTo>
                  <a:cubicBezTo>
                    <a:pt x="2997" y="842759"/>
                    <a:pt x="383" y="848384"/>
                    <a:pt x="67" y="854075"/>
                  </a:cubicBezTo>
                  <a:cubicBezTo>
                    <a:pt x="-357" y="861712"/>
                    <a:pt x="1139" y="893976"/>
                    <a:pt x="6417" y="908050"/>
                  </a:cubicBezTo>
                  <a:cubicBezTo>
                    <a:pt x="8079" y="912482"/>
                    <a:pt x="10650" y="916517"/>
                    <a:pt x="12767" y="920750"/>
                  </a:cubicBezTo>
                  <a:cubicBezTo>
                    <a:pt x="15645" y="938017"/>
                    <a:pt x="14644" y="940378"/>
                    <a:pt x="22292" y="955675"/>
                  </a:cubicBezTo>
                  <a:cubicBezTo>
                    <a:pt x="25052" y="961195"/>
                    <a:pt x="29263" y="965932"/>
                    <a:pt x="31817" y="971550"/>
                  </a:cubicBezTo>
                  <a:cubicBezTo>
                    <a:pt x="38437" y="986115"/>
                    <a:pt x="38765" y="994185"/>
                    <a:pt x="41342" y="1009650"/>
                  </a:cubicBezTo>
                  <a:cubicBezTo>
                    <a:pt x="42400" y="1042458"/>
                    <a:pt x="40790" y="1075462"/>
                    <a:pt x="44517" y="1108075"/>
                  </a:cubicBezTo>
                  <a:cubicBezTo>
                    <a:pt x="45118" y="1113332"/>
                    <a:pt x="51893" y="1115939"/>
                    <a:pt x="54042" y="1120775"/>
                  </a:cubicBezTo>
                  <a:cubicBezTo>
                    <a:pt x="56234" y="1125706"/>
                    <a:pt x="53401" y="1132834"/>
                    <a:pt x="57217" y="1136650"/>
                  </a:cubicBezTo>
                  <a:cubicBezTo>
                    <a:pt x="61950" y="1141383"/>
                    <a:pt x="76267" y="1143000"/>
                    <a:pt x="76267" y="1143000"/>
                  </a:cubicBezTo>
                  <a:cubicBezTo>
                    <a:pt x="80500" y="1148292"/>
                    <a:pt x="83546" y="1154809"/>
                    <a:pt x="88967" y="1158875"/>
                  </a:cubicBezTo>
                  <a:cubicBezTo>
                    <a:pt x="92458" y="1161493"/>
                    <a:pt x="97527" y="1160670"/>
                    <a:pt x="101667" y="1162050"/>
                  </a:cubicBezTo>
                  <a:cubicBezTo>
                    <a:pt x="107074" y="1163852"/>
                    <a:pt x="112206" y="1166399"/>
                    <a:pt x="117542" y="1168400"/>
                  </a:cubicBezTo>
                  <a:cubicBezTo>
                    <a:pt x="120676" y="1169575"/>
                    <a:pt x="123892" y="1170517"/>
                    <a:pt x="127067" y="1171575"/>
                  </a:cubicBezTo>
                  <a:cubicBezTo>
                    <a:pt x="135534" y="1177925"/>
                    <a:pt x="147734" y="1181159"/>
                    <a:pt x="152467" y="1190625"/>
                  </a:cubicBezTo>
                  <a:lnTo>
                    <a:pt x="168342" y="1222375"/>
                  </a:lnTo>
                  <a:cubicBezTo>
                    <a:pt x="174995" y="1255639"/>
                    <a:pt x="167125" y="1219703"/>
                    <a:pt x="177867" y="1257300"/>
                  </a:cubicBezTo>
                  <a:cubicBezTo>
                    <a:pt x="180265" y="1265691"/>
                    <a:pt x="182100" y="1274233"/>
                    <a:pt x="184217" y="1282700"/>
                  </a:cubicBezTo>
                  <a:cubicBezTo>
                    <a:pt x="184509" y="1283868"/>
                    <a:pt x="195167" y="1327701"/>
                    <a:pt x="196917" y="1330325"/>
                  </a:cubicBezTo>
                  <a:cubicBezTo>
                    <a:pt x="201502" y="1337203"/>
                    <a:pt x="209617" y="1340908"/>
                    <a:pt x="215967" y="1346200"/>
                  </a:cubicBezTo>
                  <a:cubicBezTo>
                    <a:pt x="227915" y="1370095"/>
                    <a:pt x="218898" y="1354138"/>
                    <a:pt x="244542" y="1387475"/>
                  </a:cubicBezTo>
                  <a:cubicBezTo>
                    <a:pt x="247768" y="1391669"/>
                    <a:pt x="249664" y="1397240"/>
                    <a:pt x="254067" y="1400175"/>
                  </a:cubicBezTo>
                  <a:cubicBezTo>
                    <a:pt x="257242" y="1402292"/>
                    <a:pt x="260894" y="1403827"/>
                    <a:pt x="263592" y="1406525"/>
                  </a:cubicBezTo>
                  <a:cubicBezTo>
                    <a:pt x="265297" y="1408230"/>
                    <a:pt x="282881" y="1431026"/>
                    <a:pt x="288992" y="1435100"/>
                  </a:cubicBezTo>
                  <a:cubicBezTo>
                    <a:pt x="291777" y="1436956"/>
                    <a:pt x="295459" y="1436916"/>
                    <a:pt x="298517" y="1438275"/>
                  </a:cubicBezTo>
                  <a:cubicBezTo>
                    <a:pt x="305005" y="1441158"/>
                    <a:pt x="311660" y="1443862"/>
                    <a:pt x="317567" y="1447800"/>
                  </a:cubicBezTo>
                  <a:cubicBezTo>
                    <a:pt x="321303" y="1450291"/>
                    <a:pt x="323438" y="1454715"/>
                    <a:pt x="327092" y="1457325"/>
                  </a:cubicBezTo>
                  <a:cubicBezTo>
                    <a:pt x="359615" y="1480556"/>
                    <a:pt x="319134" y="1444608"/>
                    <a:pt x="352492" y="1473200"/>
                  </a:cubicBezTo>
                  <a:cubicBezTo>
                    <a:pt x="355901" y="1476122"/>
                    <a:pt x="358568" y="1479850"/>
                    <a:pt x="362017" y="1482725"/>
                  </a:cubicBezTo>
                  <a:cubicBezTo>
                    <a:pt x="364948" y="1485168"/>
                    <a:pt x="368844" y="1486377"/>
                    <a:pt x="371542" y="1489075"/>
                  </a:cubicBezTo>
                  <a:cubicBezTo>
                    <a:pt x="376334" y="1493867"/>
                    <a:pt x="379142" y="1500488"/>
                    <a:pt x="384242" y="1504950"/>
                  </a:cubicBezTo>
                  <a:cubicBezTo>
                    <a:pt x="387804" y="1508067"/>
                    <a:pt x="393004" y="1508675"/>
                    <a:pt x="396942" y="1511300"/>
                  </a:cubicBezTo>
                  <a:cubicBezTo>
                    <a:pt x="402581" y="1515059"/>
                    <a:pt x="406976" y="1520564"/>
                    <a:pt x="412817" y="1524000"/>
                  </a:cubicBezTo>
                  <a:cubicBezTo>
                    <a:pt x="425056" y="1531199"/>
                    <a:pt x="438217" y="1536700"/>
                    <a:pt x="450917" y="1543050"/>
                  </a:cubicBezTo>
                  <a:cubicBezTo>
                    <a:pt x="455150" y="1545167"/>
                    <a:pt x="460270" y="1546053"/>
                    <a:pt x="463617" y="1549400"/>
                  </a:cubicBezTo>
                  <a:cubicBezTo>
                    <a:pt x="491444" y="1577227"/>
                    <a:pt x="456145" y="1543173"/>
                    <a:pt x="482667" y="1565275"/>
                  </a:cubicBezTo>
                  <a:cubicBezTo>
                    <a:pt x="486116" y="1568150"/>
                    <a:pt x="488783" y="1571878"/>
                    <a:pt x="492192" y="1574800"/>
                  </a:cubicBezTo>
                  <a:cubicBezTo>
                    <a:pt x="496210" y="1578244"/>
                    <a:pt x="500976" y="1580765"/>
                    <a:pt x="504892" y="1584325"/>
                  </a:cubicBezTo>
                  <a:cubicBezTo>
                    <a:pt x="512644" y="1591373"/>
                    <a:pt x="518735" y="1600264"/>
                    <a:pt x="527117" y="1606550"/>
                  </a:cubicBezTo>
                  <a:cubicBezTo>
                    <a:pt x="568622" y="1637679"/>
                    <a:pt x="516843" y="1599212"/>
                    <a:pt x="549342" y="1622425"/>
                  </a:cubicBezTo>
                  <a:cubicBezTo>
                    <a:pt x="556156" y="1627292"/>
                    <a:pt x="564084" y="1634024"/>
                    <a:pt x="571567" y="1638300"/>
                  </a:cubicBezTo>
                  <a:cubicBezTo>
                    <a:pt x="575676" y="1640648"/>
                    <a:pt x="580130" y="1642351"/>
                    <a:pt x="584267" y="1644650"/>
                  </a:cubicBezTo>
                  <a:cubicBezTo>
                    <a:pt x="589662" y="1647647"/>
                    <a:pt x="594747" y="1651178"/>
                    <a:pt x="600142" y="1654175"/>
                  </a:cubicBezTo>
                  <a:cubicBezTo>
                    <a:pt x="609643" y="1659453"/>
                    <a:pt x="636094" y="1671229"/>
                    <a:pt x="641417" y="1673225"/>
                  </a:cubicBezTo>
                  <a:cubicBezTo>
                    <a:pt x="648631" y="1675930"/>
                    <a:pt x="656560" y="1676540"/>
                    <a:pt x="663642" y="1679575"/>
                  </a:cubicBezTo>
                  <a:cubicBezTo>
                    <a:pt x="671485" y="1682936"/>
                    <a:pt x="678156" y="1688622"/>
                    <a:pt x="685867" y="1692275"/>
                  </a:cubicBezTo>
                  <a:cubicBezTo>
                    <a:pt x="698301" y="1698165"/>
                    <a:pt x="711661" y="1701997"/>
                    <a:pt x="723967" y="1708150"/>
                  </a:cubicBezTo>
                  <a:cubicBezTo>
                    <a:pt x="755205" y="1723769"/>
                    <a:pt x="715161" y="1714091"/>
                    <a:pt x="755717" y="1720850"/>
                  </a:cubicBezTo>
                  <a:cubicBezTo>
                    <a:pt x="761009" y="1722967"/>
                    <a:pt x="766256" y="1725199"/>
                    <a:pt x="771592" y="1727200"/>
                  </a:cubicBezTo>
                  <a:cubicBezTo>
                    <a:pt x="779150" y="1730034"/>
                    <a:pt x="799255" y="1735849"/>
                    <a:pt x="803342" y="1736725"/>
                  </a:cubicBezTo>
                  <a:cubicBezTo>
                    <a:pt x="810659" y="1738293"/>
                    <a:pt x="818159" y="1738842"/>
                    <a:pt x="825567" y="1739900"/>
                  </a:cubicBezTo>
                  <a:lnTo>
                    <a:pt x="1016067" y="1733550"/>
                  </a:lnTo>
                  <a:cubicBezTo>
                    <a:pt x="1039666" y="1732509"/>
                    <a:pt x="1039229" y="1729565"/>
                    <a:pt x="1060517" y="1727200"/>
                  </a:cubicBezTo>
                  <a:cubicBezTo>
                    <a:pt x="1073183" y="1725793"/>
                    <a:pt x="1085951" y="1725432"/>
                    <a:pt x="1098617" y="1724025"/>
                  </a:cubicBezTo>
                  <a:cubicBezTo>
                    <a:pt x="1105015" y="1723314"/>
                    <a:pt x="1111279" y="1721648"/>
                    <a:pt x="1117667" y="1720850"/>
                  </a:cubicBezTo>
                  <a:cubicBezTo>
                    <a:pt x="1128221" y="1719531"/>
                    <a:pt x="1138834" y="1718733"/>
                    <a:pt x="1149417" y="1717675"/>
                  </a:cubicBezTo>
                  <a:cubicBezTo>
                    <a:pt x="1198643" y="1697985"/>
                    <a:pt x="1121101" y="1728172"/>
                    <a:pt x="1190692" y="1704975"/>
                  </a:cubicBezTo>
                  <a:cubicBezTo>
                    <a:pt x="1193867" y="1703917"/>
                    <a:pt x="1196999" y="1702719"/>
                    <a:pt x="1200217" y="1701800"/>
                  </a:cubicBezTo>
                  <a:cubicBezTo>
                    <a:pt x="1210026" y="1698997"/>
                    <a:pt x="1222091" y="1696490"/>
                    <a:pt x="1231967" y="1695450"/>
                  </a:cubicBezTo>
                  <a:cubicBezTo>
                    <a:pt x="1245690" y="1694005"/>
                    <a:pt x="1259484" y="1693333"/>
                    <a:pt x="1273242" y="1692275"/>
                  </a:cubicBezTo>
                  <a:cubicBezTo>
                    <a:pt x="1279592" y="1690158"/>
                    <a:pt x="1286077" y="1688411"/>
                    <a:pt x="1292292" y="1685925"/>
                  </a:cubicBezTo>
                  <a:cubicBezTo>
                    <a:pt x="1297584" y="1683808"/>
                    <a:pt x="1302669" y="1681075"/>
                    <a:pt x="1308167" y="1679575"/>
                  </a:cubicBezTo>
                  <a:cubicBezTo>
                    <a:pt x="1314378" y="1677881"/>
                    <a:pt x="1320904" y="1677663"/>
                    <a:pt x="1327217" y="1676400"/>
                  </a:cubicBezTo>
                  <a:cubicBezTo>
                    <a:pt x="1331496" y="1675544"/>
                    <a:pt x="1335684" y="1674283"/>
                    <a:pt x="1339917" y="1673225"/>
                  </a:cubicBezTo>
                  <a:cubicBezTo>
                    <a:pt x="1345209" y="1670050"/>
                    <a:pt x="1350096" y="1666073"/>
                    <a:pt x="1355792" y="1663700"/>
                  </a:cubicBezTo>
                  <a:cubicBezTo>
                    <a:pt x="1374459" y="1655922"/>
                    <a:pt x="1375186" y="1661812"/>
                    <a:pt x="1387542" y="1651000"/>
                  </a:cubicBezTo>
                  <a:cubicBezTo>
                    <a:pt x="1393174" y="1646072"/>
                    <a:pt x="1398445" y="1640718"/>
                    <a:pt x="1403417" y="1635125"/>
                  </a:cubicBezTo>
                  <a:cubicBezTo>
                    <a:pt x="1406933" y="1631170"/>
                    <a:pt x="1408765" y="1625674"/>
                    <a:pt x="1412942" y="1622425"/>
                  </a:cubicBezTo>
                  <a:cubicBezTo>
                    <a:pt x="1418546" y="1618066"/>
                    <a:pt x="1425642" y="1616075"/>
                    <a:pt x="1431992" y="1612900"/>
                  </a:cubicBezTo>
                  <a:cubicBezTo>
                    <a:pt x="1434109" y="1607608"/>
                    <a:pt x="1434922" y="1601584"/>
                    <a:pt x="1438342" y="1597025"/>
                  </a:cubicBezTo>
                  <a:cubicBezTo>
                    <a:pt x="1441517" y="1592792"/>
                    <a:pt x="1447300" y="1591242"/>
                    <a:pt x="1451042" y="1587500"/>
                  </a:cubicBezTo>
                  <a:cubicBezTo>
                    <a:pt x="1453740" y="1584802"/>
                    <a:pt x="1454949" y="1580906"/>
                    <a:pt x="1457392" y="1577975"/>
                  </a:cubicBezTo>
                  <a:cubicBezTo>
                    <a:pt x="1460267" y="1574526"/>
                    <a:pt x="1464160" y="1571994"/>
                    <a:pt x="1466917" y="1568450"/>
                  </a:cubicBezTo>
                  <a:cubicBezTo>
                    <a:pt x="1471602" y="1562426"/>
                    <a:pt x="1479617" y="1549400"/>
                    <a:pt x="1479617" y="1549400"/>
                  </a:cubicBezTo>
                  <a:cubicBezTo>
                    <a:pt x="1484743" y="1528896"/>
                    <a:pt x="1479364" y="1543429"/>
                    <a:pt x="1492317" y="1524000"/>
                  </a:cubicBezTo>
                  <a:cubicBezTo>
                    <a:pt x="1506103" y="1503321"/>
                    <a:pt x="1495287" y="1512495"/>
                    <a:pt x="1511367" y="1501775"/>
                  </a:cubicBezTo>
                  <a:cubicBezTo>
                    <a:pt x="1526838" y="1478569"/>
                    <a:pt x="1507954" y="1507748"/>
                    <a:pt x="1524067" y="1479550"/>
                  </a:cubicBezTo>
                  <a:cubicBezTo>
                    <a:pt x="1525960" y="1476237"/>
                    <a:pt x="1528710" y="1473438"/>
                    <a:pt x="1530417" y="1470025"/>
                  </a:cubicBezTo>
                  <a:cubicBezTo>
                    <a:pt x="1531914" y="1467032"/>
                    <a:pt x="1531736" y="1463285"/>
                    <a:pt x="1533592" y="1460500"/>
                  </a:cubicBezTo>
                  <a:cubicBezTo>
                    <a:pt x="1536083" y="1456764"/>
                    <a:pt x="1539942" y="1454150"/>
                    <a:pt x="1543117" y="1450975"/>
                  </a:cubicBezTo>
                  <a:cubicBezTo>
                    <a:pt x="1544175" y="1447800"/>
                    <a:pt x="1544632" y="1444356"/>
                    <a:pt x="1546292" y="1441450"/>
                  </a:cubicBezTo>
                  <a:cubicBezTo>
                    <a:pt x="1554250" y="1427523"/>
                    <a:pt x="1555691" y="1430485"/>
                    <a:pt x="1565342" y="1419225"/>
                  </a:cubicBezTo>
                  <a:cubicBezTo>
                    <a:pt x="1579182" y="1403079"/>
                    <a:pt x="1568388" y="1408685"/>
                    <a:pt x="1584392" y="1403350"/>
                  </a:cubicBezTo>
                  <a:cubicBezTo>
                    <a:pt x="1591800" y="1395942"/>
                    <a:pt x="1600805" y="1389842"/>
                    <a:pt x="1606617" y="1381125"/>
                  </a:cubicBezTo>
                  <a:cubicBezTo>
                    <a:pt x="1608734" y="1377950"/>
                    <a:pt x="1610414" y="1374436"/>
                    <a:pt x="1612967" y="1371600"/>
                  </a:cubicBezTo>
                  <a:cubicBezTo>
                    <a:pt x="1619976" y="1363813"/>
                    <a:pt x="1628906" y="1357757"/>
                    <a:pt x="1635192" y="1349375"/>
                  </a:cubicBezTo>
                  <a:cubicBezTo>
                    <a:pt x="1638367" y="1345142"/>
                    <a:pt x="1640975" y="1340417"/>
                    <a:pt x="1644717" y="1336675"/>
                  </a:cubicBezTo>
                  <a:cubicBezTo>
                    <a:pt x="1660649" y="1320743"/>
                    <a:pt x="1660279" y="1325745"/>
                    <a:pt x="1679642" y="1314450"/>
                  </a:cubicBezTo>
                  <a:cubicBezTo>
                    <a:pt x="1708755" y="1297467"/>
                    <a:pt x="1688260" y="1305227"/>
                    <a:pt x="1708217" y="1298575"/>
                  </a:cubicBezTo>
                  <a:cubicBezTo>
                    <a:pt x="1736294" y="1277517"/>
                    <a:pt x="1723577" y="1282872"/>
                    <a:pt x="1743142" y="1276350"/>
                  </a:cubicBezTo>
                  <a:cubicBezTo>
                    <a:pt x="1744848" y="1275071"/>
                    <a:pt x="1761568" y="1262163"/>
                    <a:pt x="1765367" y="1260475"/>
                  </a:cubicBezTo>
                  <a:cubicBezTo>
                    <a:pt x="1775305" y="1256058"/>
                    <a:pt x="1786562" y="1253589"/>
                    <a:pt x="1797117" y="1250950"/>
                  </a:cubicBezTo>
                  <a:cubicBezTo>
                    <a:pt x="1805584" y="1245658"/>
                    <a:pt x="1815457" y="1242135"/>
                    <a:pt x="1822517" y="1235075"/>
                  </a:cubicBezTo>
                  <a:cubicBezTo>
                    <a:pt x="1828867" y="1228725"/>
                    <a:pt x="1836586" y="1223497"/>
                    <a:pt x="1841567" y="1216025"/>
                  </a:cubicBezTo>
                  <a:cubicBezTo>
                    <a:pt x="1848183" y="1206101"/>
                    <a:pt x="1851060" y="1202113"/>
                    <a:pt x="1857442" y="1190625"/>
                  </a:cubicBezTo>
                  <a:cubicBezTo>
                    <a:pt x="1859741" y="1186488"/>
                    <a:pt x="1861675" y="1182158"/>
                    <a:pt x="1863792" y="1177925"/>
                  </a:cubicBezTo>
                  <a:cubicBezTo>
                    <a:pt x="1874398" y="1114292"/>
                    <a:pt x="1856975" y="1224053"/>
                    <a:pt x="1870142" y="1057275"/>
                  </a:cubicBezTo>
                  <a:cubicBezTo>
                    <a:pt x="1871178" y="1044155"/>
                    <a:pt x="1878315" y="1036843"/>
                    <a:pt x="1882842" y="1025525"/>
                  </a:cubicBezTo>
                  <a:cubicBezTo>
                    <a:pt x="1893202" y="999625"/>
                    <a:pt x="1882722" y="1012945"/>
                    <a:pt x="1898717" y="996950"/>
                  </a:cubicBezTo>
                  <a:cubicBezTo>
                    <a:pt x="1899775" y="993775"/>
                    <a:pt x="1900574" y="990501"/>
                    <a:pt x="1901892" y="987425"/>
                  </a:cubicBezTo>
                  <a:cubicBezTo>
                    <a:pt x="1903756" y="983075"/>
                    <a:pt x="1907094" y="979317"/>
                    <a:pt x="1908242" y="974725"/>
                  </a:cubicBezTo>
                  <a:cubicBezTo>
                    <a:pt x="1910311" y="966447"/>
                    <a:pt x="1910359" y="957792"/>
                    <a:pt x="1911417" y="949325"/>
                  </a:cubicBezTo>
                  <a:cubicBezTo>
                    <a:pt x="1910359" y="936625"/>
                    <a:pt x="1909649" y="923891"/>
                    <a:pt x="1908242" y="911225"/>
                  </a:cubicBezTo>
                  <a:cubicBezTo>
                    <a:pt x="1906168" y="892560"/>
                    <a:pt x="1905396" y="895242"/>
                    <a:pt x="1901892" y="879475"/>
                  </a:cubicBezTo>
                  <a:cubicBezTo>
                    <a:pt x="1900721" y="874207"/>
                    <a:pt x="1899775" y="868892"/>
                    <a:pt x="1898717" y="863600"/>
                  </a:cubicBezTo>
                  <a:cubicBezTo>
                    <a:pt x="1901028" y="833555"/>
                    <a:pt x="1899515" y="823106"/>
                    <a:pt x="1908242" y="796925"/>
                  </a:cubicBezTo>
                  <a:cubicBezTo>
                    <a:pt x="1909739" y="792435"/>
                    <a:pt x="1912930" y="788657"/>
                    <a:pt x="1914592" y="784225"/>
                  </a:cubicBezTo>
                  <a:cubicBezTo>
                    <a:pt x="1916124" y="780139"/>
                    <a:pt x="1916387" y="775665"/>
                    <a:pt x="1917767" y="771525"/>
                  </a:cubicBezTo>
                  <a:cubicBezTo>
                    <a:pt x="1928210" y="740197"/>
                    <a:pt x="1921022" y="771126"/>
                    <a:pt x="1927292" y="739775"/>
                  </a:cubicBezTo>
                  <a:cubicBezTo>
                    <a:pt x="1926234" y="735542"/>
                    <a:pt x="1925371" y="731255"/>
                    <a:pt x="1924117" y="727075"/>
                  </a:cubicBezTo>
                  <a:cubicBezTo>
                    <a:pt x="1922194" y="720664"/>
                    <a:pt x="1918867" y="714627"/>
                    <a:pt x="1917767" y="708025"/>
                  </a:cubicBezTo>
                  <a:cubicBezTo>
                    <a:pt x="1914042" y="685674"/>
                    <a:pt x="1916628" y="695082"/>
                    <a:pt x="1911417" y="679450"/>
                  </a:cubicBezTo>
                  <a:cubicBezTo>
                    <a:pt x="1910359" y="672042"/>
                    <a:pt x="1909380" y="664622"/>
                    <a:pt x="1908242" y="657225"/>
                  </a:cubicBezTo>
                  <a:cubicBezTo>
                    <a:pt x="1906132" y="643508"/>
                    <a:pt x="1907339" y="634651"/>
                    <a:pt x="1895542" y="625475"/>
                  </a:cubicBezTo>
                  <a:cubicBezTo>
                    <a:pt x="1889938" y="621116"/>
                    <a:pt x="1882698" y="619398"/>
                    <a:pt x="1876492" y="615950"/>
                  </a:cubicBezTo>
                  <a:cubicBezTo>
                    <a:pt x="1873156" y="614097"/>
                    <a:pt x="1870142" y="611717"/>
                    <a:pt x="1866967" y="609600"/>
                  </a:cubicBezTo>
                  <a:cubicBezTo>
                    <a:pt x="1865909" y="606425"/>
                    <a:pt x="1864448" y="603357"/>
                    <a:pt x="1863792" y="600075"/>
                  </a:cubicBezTo>
                  <a:cubicBezTo>
                    <a:pt x="1857796" y="570097"/>
                    <a:pt x="1863717" y="587112"/>
                    <a:pt x="1857442" y="565150"/>
                  </a:cubicBezTo>
                  <a:cubicBezTo>
                    <a:pt x="1856523" y="561932"/>
                    <a:pt x="1855764" y="558618"/>
                    <a:pt x="1854267" y="555625"/>
                  </a:cubicBezTo>
                  <a:cubicBezTo>
                    <a:pt x="1852560" y="552212"/>
                    <a:pt x="1850034" y="549275"/>
                    <a:pt x="1847917" y="546100"/>
                  </a:cubicBezTo>
                  <a:cubicBezTo>
                    <a:pt x="1836638" y="500984"/>
                    <a:pt x="1847521" y="536708"/>
                    <a:pt x="1835217" y="508000"/>
                  </a:cubicBezTo>
                  <a:cubicBezTo>
                    <a:pt x="1833531" y="504066"/>
                    <a:pt x="1824678" y="475236"/>
                    <a:pt x="1816167" y="466725"/>
                  </a:cubicBezTo>
                  <a:cubicBezTo>
                    <a:pt x="1811137" y="461695"/>
                    <a:pt x="1797953" y="453006"/>
                    <a:pt x="1790767" y="450850"/>
                  </a:cubicBezTo>
                  <a:cubicBezTo>
                    <a:pt x="1784601" y="449000"/>
                    <a:pt x="1778067" y="448733"/>
                    <a:pt x="1771717" y="447675"/>
                  </a:cubicBezTo>
                  <a:cubicBezTo>
                    <a:pt x="1767484" y="445558"/>
                    <a:pt x="1761525" y="445339"/>
                    <a:pt x="1759017" y="441325"/>
                  </a:cubicBezTo>
                  <a:cubicBezTo>
                    <a:pt x="1755605" y="435866"/>
                    <a:pt x="1756994" y="428609"/>
                    <a:pt x="1755842" y="422275"/>
                  </a:cubicBezTo>
                  <a:cubicBezTo>
                    <a:pt x="1754877" y="416966"/>
                    <a:pt x="1753725" y="411692"/>
                    <a:pt x="1752667" y="406400"/>
                  </a:cubicBezTo>
                  <a:cubicBezTo>
                    <a:pt x="1755948" y="389993"/>
                    <a:pt x="1761325" y="380002"/>
                    <a:pt x="1743142" y="365125"/>
                  </a:cubicBezTo>
                  <a:cubicBezTo>
                    <a:pt x="1737350" y="360386"/>
                    <a:pt x="1728325" y="363008"/>
                    <a:pt x="1720917" y="361950"/>
                  </a:cubicBezTo>
                  <a:cubicBezTo>
                    <a:pt x="1712530" y="358595"/>
                    <a:pt x="1704227" y="354914"/>
                    <a:pt x="1695517" y="352425"/>
                  </a:cubicBezTo>
                  <a:cubicBezTo>
                    <a:pt x="1691321" y="351226"/>
                    <a:pt x="1687050" y="350308"/>
                    <a:pt x="1682817" y="349250"/>
                  </a:cubicBezTo>
                  <a:cubicBezTo>
                    <a:pt x="1679642" y="347133"/>
                    <a:pt x="1675990" y="345598"/>
                    <a:pt x="1673292" y="342900"/>
                  </a:cubicBezTo>
                  <a:cubicBezTo>
                    <a:pt x="1646895" y="316503"/>
                    <a:pt x="1672601" y="335031"/>
                    <a:pt x="1651067" y="320675"/>
                  </a:cubicBezTo>
                  <a:cubicBezTo>
                    <a:pt x="1630677" y="269700"/>
                    <a:pt x="1658812" y="343317"/>
                    <a:pt x="1641542" y="285750"/>
                  </a:cubicBezTo>
                  <a:cubicBezTo>
                    <a:pt x="1638173" y="274520"/>
                    <a:pt x="1634038" y="273052"/>
                    <a:pt x="1628842" y="263525"/>
                  </a:cubicBezTo>
                  <a:cubicBezTo>
                    <a:pt x="1624309" y="255215"/>
                    <a:pt x="1618438" y="247308"/>
                    <a:pt x="1616142" y="238125"/>
                  </a:cubicBezTo>
                  <a:cubicBezTo>
                    <a:pt x="1615084" y="233892"/>
                    <a:pt x="1615388" y="229056"/>
                    <a:pt x="1612967" y="225425"/>
                  </a:cubicBezTo>
                  <a:cubicBezTo>
                    <a:pt x="1610850" y="222250"/>
                    <a:pt x="1606755" y="220968"/>
                    <a:pt x="1603442" y="219075"/>
                  </a:cubicBezTo>
                  <a:cubicBezTo>
                    <a:pt x="1594324" y="213865"/>
                    <a:pt x="1581700" y="208377"/>
                    <a:pt x="1571692" y="206375"/>
                  </a:cubicBezTo>
                  <a:lnTo>
                    <a:pt x="1555817" y="203200"/>
                  </a:lnTo>
                  <a:cubicBezTo>
                    <a:pt x="1552642" y="200025"/>
                    <a:pt x="1549167" y="197124"/>
                    <a:pt x="1546292" y="193675"/>
                  </a:cubicBezTo>
                  <a:cubicBezTo>
                    <a:pt x="1537278" y="182858"/>
                    <a:pt x="1541855" y="182888"/>
                    <a:pt x="1530417" y="171450"/>
                  </a:cubicBezTo>
                  <a:cubicBezTo>
                    <a:pt x="1528979" y="170012"/>
                    <a:pt x="1511798" y="157378"/>
                    <a:pt x="1508192" y="155575"/>
                  </a:cubicBezTo>
                  <a:cubicBezTo>
                    <a:pt x="1505199" y="154078"/>
                    <a:pt x="1501842" y="153458"/>
                    <a:pt x="1498667" y="152400"/>
                  </a:cubicBezTo>
                  <a:lnTo>
                    <a:pt x="1352617" y="104775"/>
                  </a:lnTo>
                  <a:close/>
                </a:path>
              </a:pathLst>
            </a:cu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 name="Speech Bubble: Rectangle 5">
              <a:extLst>
                <a:ext uri="{FF2B5EF4-FFF2-40B4-BE49-F238E27FC236}">
                  <a16:creationId xmlns:a16="http://schemas.microsoft.com/office/drawing/2014/main" id="{45BA95A2-D315-44C0-9FDF-853FFB1E96CA}"/>
                </a:ext>
              </a:extLst>
            </p:cNvPr>
            <p:cNvSpPr/>
            <p:nvPr/>
          </p:nvSpPr>
          <p:spPr bwMode="auto">
            <a:xfrm>
              <a:off x="8152207" y="1927241"/>
              <a:ext cx="3379461" cy="895084"/>
            </a:xfrm>
            <a:prstGeom prst="wedgeRectCallout">
              <a:avLst>
                <a:gd name="adj1" fmla="val -74125"/>
                <a:gd name="adj2" fmla="val 70812"/>
              </a:avLst>
            </a:prstGeom>
            <a:solidFill>
              <a:schemeClr val="accent1"/>
            </a:solidFill>
            <a:ln w="0">
              <a:noFill/>
              <a:miter lim="800000"/>
              <a:headEnd/>
              <a:tailEnd/>
            </a:ln>
          </p:spPr>
          <p:txBody>
            <a:bodyPr lIns="91440" tIns="45720" rIns="91440" bIns="45720" rtlCol="0" anchor="t"/>
            <a:lstStyle/>
            <a:p>
              <a:pPr marL="0" marR="0" lvl="0" indent="0" algn="l" defTabSz="914400" rtl="0" eaLnBrk="1" fontAlgn="base" latinLnBrk="0" hangingPunct="1">
                <a:lnSpc>
                  <a:spcPct val="100000"/>
                </a:lnSpc>
                <a:spcBef>
                  <a:spcPct val="35000"/>
                </a:spcBef>
                <a:spcAft>
                  <a:spcPct val="25000"/>
                </a:spcAft>
                <a:buClr>
                  <a:srgbClr val="015873"/>
                </a:buClr>
                <a:buSzTx/>
                <a:buFontTx/>
                <a:buNone/>
                <a:tabLst/>
                <a:defRPr/>
              </a:pPr>
              <a:r>
                <a:rPr lang="en-US">
                  <a:solidFill>
                    <a:srgbClr val="FFFFFF"/>
                  </a:solidFill>
                  <a:latin typeface="Calibri"/>
                  <a:cs typeface="Arial"/>
                </a:rPr>
                <a:t>Preformed</a:t>
              </a:r>
              <a:r>
                <a:rPr kumimoji="0" lang="en-US" sz="1800" b="1" i="0" u="none" strike="noStrike" kern="1200" cap="none" spc="0" normalizeH="0" baseline="0" noProof="0">
                  <a:ln>
                    <a:noFill/>
                  </a:ln>
                  <a:solidFill>
                    <a:srgbClr val="FFFFFF"/>
                  </a:solidFill>
                  <a:effectLst/>
                  <a:uLnTx/>
                  <a:uFillTx/>
                  <a:latin typeface="Calibri"/>
                  <a:cs typeface="Arial"/>
                </a:rPr>
                <a:t> Mediators</a:t>
              </a:r>
            </a:p>
          </p:txBody>
        </p:sp>
        <p:sp>
          <p:nvSpPr>
            <p:cNvPr id="7" name="TextBox 6">
              <a:extLst>
                <a:ext uri="{FF2B5EF4-FFF2-40B4-BE49-F238E27FC236}">
                  <a16:creationId xmlns:a16="http://schemas.microsoft.com/office/drawing/2014/main" id="{86D1037C-A7C9-094D-5E27-0D987EFF4C26}"/>
                </a:ext>
              </a:extLst>
            </p:cNvPr>
            <p:cNvSpPr txBox="1"/>
            <p:nvPr/>
          </p:nvSpPr>
          <p:spPr bwMode="auto">
            <a:xfrm>
              <a:off x="8028649" y="2235061"/>
              <a:ext cx="140455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40" tIns="45720" rIns="91440" bIns="45720" rtlCol="0" anchor="t">
              <a:spAutoFit/>
            </a:bodyPr>
            <a:lstStyle/>
            <a:p>
              <a:pPr marL="285750" marR="0" lvl="0" algn="l" defTabSz="9144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lang="en-US" sz="1600" b="0">
                  <a:solidFill>
                    <a:srgbClr val="FFFFFF"/>
                  </a:solidFill>
                  <a:latin typeface="Calibri"/>
                  <a:cs typeface="Arial"/>
                </a:rPr>
                <a:t>Tryptase</a:t>
              </a:r>
              <a:endParaRPr lang="en-US"/>
            </a:p>
            <a:p>
              <a:pPr marL="285750">
                <a:spcBef>
                  <a:spcPts val="0"/>
                </a:spcBef>
                <a:spcAft>
                  <a:spcPts val="0"/>
                </a:spcAft>
                <a:buFont typeface="Wingdings" panose="05000000000000000000" pitchFamily="2" charset="2"/>
                <a:buChar char="§"/>
                <a:defRPr/>
              </a:pPr>
              <a:r>
                <a:rPr lang="en-US" sz="1600" b="0">
                  <a:solidFill>
                    <a:srgbClr val="FFFFFF"/>
                  </a:solidFill>
                  <a:latin typeface="Calibri"/>
                  <a:cs typeface="Arial"/>
                </a:rPr>
                <a:t>Histamine</a:t>
              </a:r>
              <a:endParaRPr lang="en-US" sz="1600" b="0">
                <a:solidFill>
                  <a:srgbClr val="FFFFFF"/>
                </a:solidFill>
                <a:latin typeface="Calibri" panose="020F0502020204030204" pitchFamily="34" charset="0"/>
              </a:endParaRPr>
            </a:p>
          </p:txBody>
        </p:sp>
        <p:sp>
          <p:nvSpPr>
            <p:cNvPr id="8" name="TextBox 7">
              <a:extLst>
                <a:ext uri="{FF2B5EF4-FFF2-40B4-BE49-F238E27FC236}">
                  <a16:creationId xmlns:a16="http://schemas.microsoft.com/office/drawing/2014/main" id="{4B554720-53C0-499F-025D-120D593809D5}"/>
                </a:ext>
              </a:extLst>
            </p:cNvPr>
            <p:cNvSpPr txBox="1"/>
            <p:nvPr/>
          </p:nvSpPr>
          <p:spPr bwMode="auto">
            <a:xfrm>
              <a:off x="9154098" y="2221692"/>
              <a:ext cx="222516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40" tIns="45720" rIns="91440" bIns="45720" rtlCol="0" anchor="t">
              <a:spAutoFit/>
            </a:bodyPr>
            <a:lstStyle/>
            <a:p>
              <a:pPr marL="285750" marR="0" lvl="0" algn="l" defTabSz="914400" rtl="0" eaLnBrk="0" fontAlgn="base" latinLnBrk="0" hangingPunct="0">
                <a:lnSpc>
                  <a:spcPct val="100000"/>
                </a:lnSpc>
                <a:spcBef>
                  <a:spcPts val="0"/>
                </a:spcBef>
                <a:spcAft>
                  <a:spcPts val="0"/>
                </a:spcAft>
                <a:buClrTx/>
                <a:buSzTx/>
                <a:buFont typeface="Wingdings" panose="05000000000000000000" pitchFamily="2" charset="2"/>
                <a:buChar char="§"/>
                <a:tabLst/>
                <a:defRPr/>
              </a:pPr>
              <a:r>
                <a:rPr lang="en-US" sz="1600" b="0">
                  <a:latin typeface="Calibri"/>
                  <a:cs typeface="Arial"/>
                </a:rPr>
                <a:t>Proteoglycans</a:t>
              </a:r>
              <a:endParaRPr lang="en-US"/>
            </a:p>
            <a:p>
              <a:pPr marL="285750">
                <a:spcBef>
                  <a:spcPts val="0"/>
                </a:spcBef>
                <a:spcAft>
                  <a:spcPts val="0"/>
                </a:spcAft>
                <a:buFont typeface="Wingdings" panose="05000000000000000000" pitchFamily="2" charset="2"/>
                <a:buChar char="§"/>
                <a:defRPr/>
              </a:pPr>
              <a:r>
                <a:rPr lang="en-US" sz="1600" b="0">
                  <a:latin typeface="Calibri"/>
                  <a:cs typeface="Arial"/>
                </a:rPr>
                <a:t>Carboxypeptidase A</a:t>
              </a:r>
              <a:endParaRPr lang="en-US" sz="1600" b="0">
                <a:latin typeface="Calibri"/>
              </a:endParaRPr>
            </a:p>
          </p:txBody>
        </p:sp>
        <p:sp>
          <p:nvSpPr>
            <p:cNvPr id="11" name="Speech Bubble: Rectangle 10">
              <a:extLst>
                <a:ext uri="{FF2B5EF4-FFF2-40B4-BE49-F238E27FC236}">
                  <a16:creationId xmlns:a16="http://schemas.microsoft.com/office/drawing/2014/main" id="{5D2BF6AB-A688-12EB-1B6A-4902C35E855E}"/>
                </a:ext>
              </a:extLst>
            </p:cNvPr>
            <p:cNvSpPr/>
            <p:nvPr/>
          </p:nvSpPr>
          <p:spPr bwMode="auto">
            <a:xfrm>
              <a:off x="8192312" y="2970884"/>
              <a:ext cx="2831357" cy="810530"/>
            </a:xfrm>
            <a:prstGeom prst="wedgeRectCallout">
              <a:avLst>
                <a:gd name="adj1" fmla="val -73787"/>
                <a:gd name="adj2" fmla="val 38694"/>
              </a:avLst>
            </a:prstGeom>
            <a:solidFill>
              <a:schemeClr val="accent1"/>
            </a:solidFill>
            <a:ln w="0">
              <a:noFill/>
              <a:miter lim="800000"/>
              <a:headEnd/>
              <a:tailEnd/>
            </a:ln>
          </p:spPr>
          <p:txBody>
            <a:bodyPr lIns="91440" tIns="45720" rIns="91440" bIns="45720" rtlCol="0" anchor="t"/>
            <a:lstStyle/>
            <a:p>
              <a:pPr eaLnBrk="1" hangingPunct="1">
                <a:spcBef>
                  <a:spcPct val="35000"/>
                </a:spcBef>
                <a:spcAft>
                  <a:spcPct val="25000"/>
                </a:spcAft>
                <a:buClr>
                  <a:srgbClr val="015873"/>
                </a:buClr>
                <a:defRPr/>
              </a:pPr>
              <a:r>
                <a:rPr lang="en-US">
                  <a:solidFill>
                    <a:srgbClr val="FFFFFF"/>
                  </a:solidFill>
                  <a:latin typeface="Calibri"/>
                  <a:cs typeface="Arial"/>
                </a:rPr>
                <a:t>Lipid Mediators</a:t>
              </a: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F27BCCB9-4BBC-B4B3-7AAE-E66A67AE24FA}"/>
                </a:ext>
              </a:extLst>
            </p:cNvPr>
            <p:cNvSpPr txBox="1"/>
            <p:nvPr/>
          </p:nvSpPr>
          <p:spPr bwMode="auto">
            <a:xfrm>
              <a:off x="8175702" y="3332179"/>
              <a:ext cx="10342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40" tIns="45720" rIns="91440" bIns="45720" rtlCol="0" anchor="t">
              <a:spAutoFit/>
            </a:bodyPr>
            <a:lstStyle/>
            <a:p>
              <a:pPr marL="285750" marR="0" lvl="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lang="en-US" sz="1600" b="0">
                  <a:latin typeface="Calibri"/>
                  <a:cs typeface="Arial"/>
                </a:rPr>
                <a:t>PGD</a:t>
              </a:r>
              <a:r>
                <a:rPr lang="en-US" sz="1600" b="0" baseline="-25000">
                  <a:latin typeface="Calibri"/>
                  <a:cs typeface="Arial"/>
                </a:rPr>
                <a:t>2</a:t>
              </a:r>
              <a:endParaRPr lang="en-US" sz="1600" b="0" baseline="-25000">
                <a:latin typeface="Calibri"/>
              </a:endParaRPr>
            </a:p>
          </p:txBody>
        </p:sp>
        <p:sp>
          <p:nvSpPr>
            <p:cNvPr id="13" name="TextBox 12">
              <a:extLst>
                <a:ext uri="{FF2B5EF4-FFF2-40B4-BE49-F238E27FC236}">
                  <a16:creationId xmlns:a16="http://schemas.microsoft.com/office/drawing/2014/main" id="{D85B728D-6025-DD2C-0264-D1CBD6089EEC}"/>
                </a:ext>
              </a:extLst>
            </p:cNvPr>
            <p:cNvSpPr txBox="1"/>
            <p:nvPr/>
          </p:nvSpPr>
          <p:spPr bwMode="auto">
            <a:xfrm>
              <a:off x="8939877" y="3332179"/>
              <a:ext cx="9551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40" tIns="45720" rIns="91440" bIns="45720" rtlCol="0" anchor="t">
              <a:spAutoFit/>
            </a:bodyPr>
            <a:lstStyle/>
            <a:p>
              <a:pPr marL="285750" marR="0" lvl="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lang="en-US" sz="1600" b="0">
                  <a:solidFill>
                    <a:srgbClr val="FFFFFF"/>
                  </a:solidFill>
                  <a:latin typeface="Calibri"/>
                  <a:cs typeface="Arial"/>
                </a:rPr>
                <a:t>LTB</a:t>
              </a:r>
              <a:r>
                <a:rPr lang="en-US" sz="1600" b="0" baseline="-25000">
                  <a:solidFill>
                    <a:srgbClr val="FFFFFF"/>
                  </a:solidFill>
                  <a:latin typeface="Calibri"/>
                  <a:cs typeface="Arial"/>
                </a:rPr>
                <a:t>4</a:t>
              </a:r>
              <a:endParaRPr lang="en-US" sz="1600" b="0" i="0" u="none" strike="noStrike" kern="1200" cap="none" spc="0" normalizeH="0" baseline="-25000" noProof="0">
                <a:ln>
                  <a:noFill/>
                </a:ln>
                <a:solidFill>
                  <a:srgbClr val="FFFFFF"/>
                </a:solidFill>
                <a:effectLst/>
                <a:uLnTx/>
                <a:uFillTx/>
                <a:latin typeface="Calibri"/>
              </a:endParaRPr>
            </a:p>
          </p:txBody>
        </p:sp>
        <p:sp>
          <p:nvSpPr>
            <p:cNvPr id="14" name="TextBox 13">
              <a:extLst>
                <a:ext uri="{FF2B5EF4-FFF2-40B4-BE49-F238E27FC236}">
                  <a16:creationId xmlns:a16="http://schemas.microsoft.com/office/drawing/2014/main" id="{8E67AA86-C086-21B7-A064-711FE9E6CBFF}"/>
                </a:ext>
              </a:extLst>
            </p:cNvPr>
            <p:cNvSpPr txBox="1"/>
            <p:nvPr/>
          </p:nvSpPr>
          <p:spPr bwMode="auto">
            <a:xfrm>
              <a:off x="9676858" y="3332179"/>
              <a:ext cx="9476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1440" tIns="45720" rIns="91440" bIns="45720" rtlCol="0" anchor="t">
              <a:spAutoFit/>
            </a:bodyPr>
            <a:lstStyle/>
            <a:p>
              <a:pPr marL="285750" marR="0" lvl="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lang="en-US" sz="1600" b="0">
                  <a:solidFill>
                    <a:srgbClr val="FFFFFF"/>
                  </a:solidFill>
                  <a:latin typeface="Calibri"/>
                  <a:cs typeface="Arial"/>
                </a:rPr>
                <a:t>LTC</a:t>
              </a:r>
              <a:r>
                <a:rPr lang="en-US" sz="1600" b="0" baseline="-25000">
                  <a:solidFill>
                    <a:srgbClr val="FFFFFF"/>
                  </a:solidFill>
                  <a:latin typeface="Calibri"/>
                  <a:cs typeface="Arial"/>
                </a:rPr>
                <a:t>4</a:t>
              </a:r>
              <a:endParaRPr lang="en-US" sz="1600" b="0" i="0" u="none" strike="noStrike" kern="1200" cap="none" spc="0" normalizeH="0" baseline="-25000" noProof="0">
                <a:ln>
                  <a:noFill/>
                </a:ln>
                <a:solidFill>
                  <a:srgbClr val="FFFFFF"/>
                </a:solidFill>
                <a:effectLst/>
                <a:uLnTx/>
                <a:uFillTx/>
                <a:latin typeface="Calibri"/>
                <a:cs typeface="Arial"/>
              </a:endParaRPr>
            </a:p>
          </p:txBody>
        </p:sp>
        <p:sp>
          <p:nvSpPr>
            <p:cNvPr id="15" name="Speech Bubble: Rectangle 14">
              <a:extLst>
                <a:ext uri="{FF2B5EF4-FFF2-40B4-BE49-F238E27FC236}">
                  <a16:creationId xmlns:a16="http://schemas.microsoft.com/office/drawing/2014/main" id="{7E47ECDC-6E87-72AE-851C-6B88ACD491BE}"/>
                </a:ext>
              </a:extLst>
            </p:cNvPr>
            <p:cNvSpPr/>
            <p:nvPr/>
          </p:nvSpPr>
          <p:spPr bwMode="auto">
            <a:xfrm>
              <a:off x="8272522" y="4014647"/>
              <a:ext cx="3431675" cy="1024424"/>
            </a:xfrm>
            <a:prstGeom prst="wedgeRectCallout">
              <a:avLst>
                <a:gd name="adj1" fmla="val -74157"/>
                <a:gd name="adj2" fmla="val -35689"/>
              </a:avLst>
            </a:prstGeom>
            <a:solidFill>
              <a:schemeClr val="accent1"/>
            </a:solidFill>
            <a:ln w="0">
              <a:noFill/>
              <a:miter lim="800000"/>
              <a:headEnd/>
              <a:tailEnd/>
            </a:ln>
          </p:spPr>
          <p:txBody>
            <a:bodyPr lIns="91440" tIns="45720" rIns="91440" bIns="45720" rtlCol="0" anchor="t"/>
            <a:lstStyle/>
            <a:p>
              <a:pPr marL="0" marR="0" lvl="0" indent="0" algn="l" defTabSz="914400" rtl="0" eaLnBrk="1" fontAlgn="base" latinLnBrk="0" hangingPunct="1">
                <a:lnSpc>
                  <a:spcPct val="100000"/>
                </a:lnSpc>
                <a:spcBef>
                  <a:spcPct val="35000"/>
                </a:spcBef>
                <a:spcAft>
                  <a:spcPct val="25000"/>
                </a:spcAft>
                <a:buClr>
                  <a:srgbClr val="015873"/>
                </a:buClr>
                <a:buSzTx/>
                <a:buFontTx/>
                <a:buNone/>
                <a:tabLst/>
                <a:defRPr/>
              </a:pPr>
              <a:r>
                <a:rPr lang="en-US">
                  <a:solidFill>
                    <a:srgbClr val="FFFFFF"/>
                  </a:solidFill>
                  <a:latin typeface="Calibri"/>
                  <a:cs typeface="Arial"/>
                </a:rPr>
                <a:t>Cytokines</a:t>
              </a:r>
              <a:endParaRPr kumimoji="0" lang="en-US" sz="1800" b="1" i="0" u="none" strike="noStrike" kern="1200" cap="none" spc="0" normalizeH="0" baseline="0" noProof="0">
                <a:ln>
                  <a:noFill/>
                </a:ln>
                <a:solidFill>
                  <a:srgbClr val="FFFFFF"/>
                </a:solidFill>
                <a:effectLst/>
                <a:uLnTx/>
                <a:uFillTx/>
                <a:latin typeface="Calibri"/>
                <a:cs typeface="Arial"/>
              </a:endParaRPr>
            </a:p>
          </p:txBody>
        </p:sp>
        <p:sp>
          <p:nvSpPr>
            <p:cNvPr id="16" name="TextBox 15">
              <a:extLst>
                <a:ext uri="{FF2B5EF4-FFF2-40B4-BE49-F238E27FC236}">
                  <a16:creationId xmlns:a16="http://schemas.microsoft.com/office/drawing/2014/main" id="{641A6C27-5311-20B9-539D-9810F69338DC}"/>
                </a:ext>
              </a:extLst>
            </p:cNvPr>
            <p:cNvSpPr txBox="1"/>
            <p:nvPr/>
          </p:nvSpPr>
          <p:spPr bwMode="auto">
            <a:xfrm>
              <a:off x="8108860" y="4349204"/>
              <a:ext cx="12823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marL="285750" marR="0" lvl="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lang="en-US" sz="1600" b="0">
                  <a:solidFill>
                    <a:srgbClr val="FFFFFF"/>
                  </a:solidFill>
                  <a:latin typeface="Calibri"/>
                  <a:ea typeface="Calibri"/>
                  <a:cs typeface="Arial"/>
                </a:rPr>
                <a:t>TNF-a</a:t>
              </a:r>
            </a:p>
            <a:p>
              <a:pPr marL="285750">
                <a:spcBef>
                  <a:spcPts val="0"/>
                </a:spcBef>
                <a:buFont typeface="Wingdings" panose="05000000000000000000" pitchFamily="2" charset="2"/>
                <a:buChar char="§"/>
                <a:defRPr/>
              </a:pPr>
              <a:r>
                <a:rPr lang="en-US" sz="1600" b="0">
                  <a:solidFill>
                    <a:srgbClr val="FFFFFF"/>
                  </a:solidFill>
                  <a:latin typeface="Calibri"/>
                  <a:ea typeface="Calibri"/>
                  <a:cs typeface="Arial"/>
                </a:rPr>
                <a:t>IL-3</a:t>
              </a:r>
              <a:endParaRPr lang="en-US" sz="1600" b="0">
                <a:solidFill>
                  <a:srgbClr val="FFFFFF"/>
                </a:solidFill>
                <a:latin typeface="Calibri" panose="020F0502020204030204" pitchFamily="34" charset="0"/>
                <a:ea typeface="Calibri"/>
              </a:endParaRPr>
            </a:p>
          </p:txBody>
        </p:sp>
        <p:sp>
          <p:nvSpPr>
            <p:cNvPr id="20" name="Oval 19">
              <a:extLst>
                <a:ext uri="{FF2B5EF4-FFF2-40B4-BE49-F238E27FC236}">
                  <a16:creationId xmlns:a16="http://schemas.microsoft.com/office/drawing/2014/main" id="{CFD6139A-22AD-C89D-8BA3-50891E55AF39}"/>
                </a:ext>
              </a:extLst>
            </p:cNvPr>
            <p:cNvSpPr/>
            <p:nvPr/>
          </p:nvSpPr>
          <p:spPr bwMode="auto">
            <a:xfrm>
              <a:off x="7154627" y="4435303"/>
              <a:ext cx="520700" cy="346075"/>
            </a:xfrm>
            <a:prstGeom prst="ellipse">
              <a:avLst/>
            </a:prstGeom>
            <a:solidFill>
              <a:schemeClr val="accent4"/>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C5a</a:t>
              </a:r>
            </a:p>
          </p:txBody>
        </p:sp>
        <p:sp>
          <p:nvSpPr>
            <p:cNvPr id="31" name="Rectangle 30">
              <a:extLst>
                <a:ext uri="{FF2B5EF4-FFF2-40B4-BE49-F238E27FC236}">
                  <a16:creationId xmlns:a16="http://schemas.microsoft.com/office/drawing/2014/main" id="{AE2E27C3-89CC-B09D-DBC7-76FAF23C8AE6}"/>
                </a:ext>
              </a:extLst>
            </p:cNvPr>
            <p:cNvSpPr/>
            <p:nvPr/>
          </p:nvSpPr>
          <p:spPr bwMode="auto">
            <a:xfrm>
              <a:off x="5555987" y="3251789"/>
              <a:ext cx="355864" cy="279395"/>
            </a:xfrm>
            <a:prstGeom prst="rect">
              <a:avLst/>
            </a:prstGeom>
            <a:solidFill>
              <a:schemeClr val="accent3"/>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KIT</a:t>
              </a:r>
            </a:p>
          </p:txBody>
        </p:sp>
        <p:sp>
          <p:nvSpPr>
            <p:cNvPr id="32" name="TextBox 31">
              <a:extLst>
                <a:ext uri="{FF2B5EF4-FFF2-40B4-BE49-F238E27FC236}">
                  <a16:creationId xmlns:a16="http://schemas.microsoft.com/office/drawing/2014/main" id="{A419E920-147D-C511-F738-1CDC5AB43F6E}"/>
                </a:ext>
              </a:extLst>
            </p:cNvPr>
            <p:cNvSpPr txBox="1"/>
            <p:nvPr/>
          </p:nvSpPr>
          <p:spPr bwMode="auto">
            <a:xfrm>
              <a:off x="6015658" y="2414018"/>
              <a:ext cx="4635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IgE</a:t>
              </a:r>
            </a:p>
          </p:txBody>
        </p:sp>
        <p:sp>
          <p:nvSpPr>
            <p:cNvPr id="36" name="Freeform: Shape 35">
              <a:extLst>
                <a:ext uri="{FF2B5EF4-FFF2-40B4-BE49-F238E27FC236}">
                  <a16:creationId xmlns:a16="http://schemas.microsoft.com/office/drawing/2014/main" id="{0B45DCF5-68D6-D87C-3C93-FFAE45E20CA2}"/>
                </a:ext>
              </a:extLst>
            </p:cNvPr>
            <p:cNvSpPr/>
            <p:nvPr/>
          </p:nvSpPr>
          <p:spPr bwMode="auto">
            <a:xfrm>
              <a:off x="6658340" y="2231303"/>
              <a:ext cx="303025" cy="347142"/>
            </a:xfrm>
            <a:custGeom>
              <a:avLst/>
              <a:gdLst>
                <a:gd name="connsiteX0" fmla="*/ 0 w 303025"/>
                <a:gd name="connsiteY0" fmla="*/ 0 h 347142"/>
                <a:gd name="connsiteX1" fmla="*/ 303025 w 303025"/>
                <a:gd name="connsiteY1" fmla="*/ 0 h 347142"/>
                <a:gd name="connsiteX2" fmla="*/ 303025 w 303025"/>
                <a:gd name="connsiteY2" fmla="*/ 347142 h 347142"/>
                <a:gd name="connsiteX3" fmla="*/ 151513 w 303025"/>
                <a:gd name="connsiteY3" fmla="*/ 206034 h 347142"/>
                <a:gd name="connsiteX4" fmla="*/ 0 w 303025"/>
                <a:gd name="connsiteY4" fmla="*/ 347142 h 347142"/>
                <a:gd name="connsiteX5" fmla="*/ 0 w 303025"/>
                <a:gd name="connsiteY5" fmla="*/ 0 h 347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3025" h="347142">
                  <a:moveTo>
                    <a:pt x="0" y="0"/>
                  </a:moveTo>
                  <a:lnTo>
                    <a:pt x="303025" y="0"/>
                  </a:lnTo>
                  <a:lnTo>
                    <a:pt x="303025" y="347142"/>
                  </a:lnTo>
                  <a:lnTo>
                    <a:pt x="151513" y="206034"/>
                  </a:lnTo>
                  <a:lnTo>
                    <a:pt x="0" y="347142"/>
                  </a:lnTo>
                  <a:lnTo>
                    <a:pt x="0" y="0"/>
                  </a:lnTo>
                  <a:close/>
                </a:path>
              </a:pathLst>
            </a:custGeom>
            <a:solidFill>
              <a:schemeClr val="accent2"/>
            </a:solidFill>
            <a:ln w="0">
              <a:solidFill>
                <a:schemeClr val="bg1"/>
              </a:solidFill>
              <a:miter lim="800000"/>
              <a:headEnd/>
              <a:tailEnd/>
            </a:ln>
          </p:spPr>
          <p:txBody>
            <a:bodyPr lIns="0" tIns="0" rIns="0" bIns="0" rtlCol="0" anchor="t"/>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Ag</a:t>
              </a:r>
            </a:p>
          </p:txBody>
        </p:sp>
        <p:sp>
          <p:nvSpPr>
            <p:cNvPr id="40" name="Isosceles Triangle 39">
              <a:extLst>
                <a:ext uri="{FF2B5EF4-FFF2-40B4-BE49-F238E27FC236}">
                  <a16:creationId xmlns:a16="http://schemas.microsoft.com/office/drawing/2014/main" id="{832894B7-37B8-CE75-B98D-AB8B42D295EA}"/>
                </a:ext>
              </a:extLst>
            </p:cNvPr>
            <p:cNvSpPr/>
            <p:nvPr/>
          </p:nvSpPr>
          <p:spPr bwMode="auto">
            <a:xfrm rot="9162783">
              <a:off x="7172300" y="4353042"/>
              <a:ext cx="191448" cy="191800"/>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0" name="Group 29">
              <a:extLst>
                <a:ext uri="{FF2B5EF4-FFF2-40B4-BE49-F238E27FC236}">
                  <a16:creationId xmlns:a16="http://schemas.microsoft.com/office/drawing/2014/main" id="{059622D6-2414-2539-76EE-3681F138F701}"/>
                </a:ext>
              </a:extLst>
            </p:cNvPr>
            <p:cNvGrpSpPr/>
            <p:nvPr/>
          </p:nvGrpSpPr>
          <p:grpSpPr>
            <a:xfrm>
              <a:off x="5932867" y="3764264"/>
              <a:ext cx="338192" cy="617162"/>
              <a:chOff x="5932867" y="4033025"/>
              <a:chExt cx="338192" cy="617162"/>
            </a:xfrm>
          </p:grpSpPr>
          <p:sp>
            <p:nvSpPr>
              <p:cNvPr id="28" name="Flowchart: Manual Operation 27">
                <a:extLst>
                  <a:ext uri="{FF2B5EF4-FFF2-40B4-BE49-F238E27FC236}">
                    <a16:creationId xmlns:a16="http://schemas.microsoft.com/office/drawing/2014/main" id="{24C03E93-EFDB-A235-0EAC-34B69BC7EF1B}"/>
                  </a:ext>
                </a:extLst>
              </p:cNvPr>
              <p:cNvSpPr/>
              <p:nvPr/>
            </p:nvSpPr>
            <p:spPr bwMode="auto">
              <a:xfrm rot="3009295">
                <a:off x="5946399" y="4195545"/>
                <a:ext cx="487180" cy="162140"/>
              </a:xfrm>
              <a:prstGeom prst="flowChartManualOperation">
                <a:avLst/>
              </a:prstGeom>
              <a:solidFill>
                <a:schemeClr val="accent6">
                  <a:lumMod val="40000"/>
                  <a:lumOff val="60000"/>
                </a:schemeClr>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PAR-2</a:t>
                </a:r>
              </a:p>
            </p:txBody>
          </p:sp>
          <p:sp>
            <p:nvSpPr>
              <p:cNvPr id="29" name="Hexagon 28">
                <a:extLst>
                  <a:ext uri="{FF2B5EF4-FFF2-40B4-BE49-F238E27FC236}">
                    <a16:creationId xmlns:a16="http://schemas.microsoft.com/office/drawing/2014/main" id="{AA56E92E-80BF-4843-44D5-DC5FA7067E8C}"/>
                  </a:ext>
                </a:extLst>
              </p:cNvPr>
              <p:cNvSpPr/>
              <p:nvPr/>
            </p:nvSpPr>
            <p:spPr bwMode="auto">
              <a:xfrm rot="3003062">
                <a:off x="5782036" y="4280318"/>
                <a:ext cx="520700" cy="219037"/>
              </a:xfrm>
              <a:prstGeom prst="hexagon">
                <a:avLst/>
              </a:prstGeom>
              <a:solidFill>
                <a:schemeClr val="accent4">
                  <a:lumMod val="40000"/>
                  <a:lumOff val="60000"/>
                </a:schemeClr>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1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Der p1</a:t>
                </a:r>
              </a:p>
            </p:txBody>
          </p:sp>
        </p:grpSp>
        <p:grpSp>
          <p:nvGrpSpPr>
            <p:cNvPr id="25" name="Group 24">
              <a:extLst>
                <a:ext uri="{FF2B5EF4-FFF2-40B4-BE49-F238E27FC236}">
                  <a16:creationId xmlns:a16="http://schemas.microsoft.com/office/drawing/2014/main" id="{A8719468-86FB-3582-3DC0-271F83D7E147}"/>
                </a:ext>
              </a:extLst>
            </p:cNvPr>
            <p:cNvGrpSpPr/>
            <p:nvPr/>
          </p:nvGrpSpPr>
          <p:grpSpPr>
            <a:xfrm>
              <a:off x="6218896" y="4228494"/>
              <a:ext cx="542643" cy="419224"/>
              <a:chOff x="6218896" y="4497255"/>
              <a:chExt cx="542643" cy="419224"/>
            </a:xfrm>
          </p:grpSpPr>
          <p:sp>
            <p:nvSpPr>
              <p:cNvPr id="24" name="Rectangle 23">
                <a:extLst>
                  <a:ext uri="{FF2B5EF4-FFF2-40B4-BE49-F238E27FC236}">
                    <a16:creationId xmlns:a16="http://schemas.microsoft.com/office/drawing/2014/main" id="{45B58369-BAC2-12D9-200A-3F6F40535847}"/>
                  </a:ext>
                </a:extLst>
              </p:cNvPr>
              <p:cNvSpPr/>
              <p:nvPr/>
            </p:nvSpPr>
            <p:spPr bwMode="auto">
              <a:xfrm rot="1385650">
                <a:off x="6380096" y="4497255"/>
                <a:ext cx="381443" cy="219037"/>
              </a:xfrm>
              <a:prstGeom prst="rect">
                <a:avLst/>
              </a:prstGeom>
              <a:solidFill>
                <a:schemeClr val="accent2">
                  <a:lumMod val="40000"/>
                  <a:lumOff val="60000"/>
                </a:schemeClr>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P2X</a:t>
                </a:r>
              </a:p>
            </p:txBody>
          </p:sp>
          <p:sp>
            <p:nvSpPr>
              <p:cNvPr id="21" name="Oval 20">
                <a:extLst>
                  <a:ext uri="{FF2B5EF4-FFF2-40B4-BE49-F238E27FC236}">
                    <a16:creationId xmlns:a16="http://schemas.microsoft.com/office/drawing/2014/main" id="{86D5A623-D832-2600-1673-6A2A30A74454}"/>
                  </a:ext>
                </a:extLst>
              </p:cNvPr>
              <p:cNvSpPr/>
              <p:nvPr/>
            </p:nvSpPr>
            <p:spPr bwMode="auto">
              <a:xfrm rot="1253268">
                <a:off x="6218896" y="4674759"/>
                <a:ext cx="520700" cy="241720"/>
              </a:xfrm>
              <a:prstGeom prst="ellipse">
                <a:avLst/>
              </a:prstGeom>
              <a:solidFill>
                <a:schemeClr val="accent2"/>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ATP</a:t>
                </a:r>
              </a:p>
            </p:txBody>
          </p:sp>
        </p:grpSp>
        <p:grpSp>
          <p:nvGrpSpPr>
            <p:cNvPr id="27" name="Group 26">
              <a:extLst>
                <a:ext uri="{FF2B5EF4-FFF2-40B4-BE49-F238E27FC236}">
                  <a16:creationId xmlns:a16="http://schemas.microsoft.com/office/drawing/2014/main" id="{D614142C-0333-05EE-2F44-B73007F1C06F}"/>
                </a:ext>
              </a:extLst>
            </p:cNvPr>
            <p:cNvGrpSpPr/>
            <p:nvPr/>
          </p:nvGrpSpPr>
          <p:grpSpPr>
            <a:xfrm>
              <a:off x="6784293" y="4310798"/>
              <a:ext cx="381443" cy="480194"/>
              <a:chOff x="6784293" y="4579559"/>
              <a:chExt cx="381443" cy="480194"/>
            </a:xfrm>
          </p:grpSpPr>
          <p:sp>
            <p:nvSpPr>
              <p:cNvPr id="23" name="Rectangle 22">
                <a:extLst>
                  <a:ext uri="{FF2B5EF4-FFF2-40B4-BE49-F238E27FC236}">
                    <a16:creationId xmlns:a16="http://schemas.microsoft.com/office/drawing/2014/main" id="{DDAA819A-BC58-7D8A-588E-479C714CF0F0}"/>
                  </a:ext>
                </a:extLst>
              </p:cNvPr>
              <p:cNvSpPr/>
              <p:nvPr/>
            </p:nvSpPr>
            <p:spPr bwMode="auto">
              <a:xfrm>
                <a:off x="6784293" y="4840716"/>
                <a:ext cx="360487" cy="219037"/>
              </a:xfrm>
              <a:prstGeom prst="rect">
                <a:avLst/>
              </a:prstGeom>
              <a:solidFill>
                <a:schemeClr val="accent4">
                  <a:lumMod val="20000"/>
                  <a:lumOff val="80000"/>
                </a:schemeClr>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LPS</a:t>
                </a:r>
              </a:p>
            </p:txBody>
          </p:sp>
          <p:sp>
            <p:nvSpPr>
              <p:cNvPr id="26" name="Flowchart: Manual Operation 25">
                <a:extLst>
                  <a:ext uri="{FF2B5EF4-FFF2-40B4-BE49-F238E27FC236}">
                    <a16:creationId xmlns:a16="http://schemas.microsoft.com/office/drawing/2014/main" id="{10C5FA97-56D8-5E72-2C8A-3EFAD46D9BE6}"/>
                  </a:ext>
                </a:extLst>
              </p:cNvPr>
              <p:cNvSpPr/>
              <p:nvPr/>
            </p:nvSpPr>
            <p:spPr bwMode="auto">
              <a:xfrm>
                <a:off x="6784293" y="4579559"/>
                <a:ext cx="381443" cy="261157"/>
              </a:xfrm>
              <a:prstGeom prst="flowChartManualOperation">
                <a:avLst/>
              </a:prstGeom>
              <a:solidFill>
                <a:schemeClr val="accent3">
                  <a:lumMod val="50000"/>
                </a:schemeClr>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9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TLR4</a:t>
                </a:r>
              </a:p>
            </p:txBody>
          </p:sp>
        </p:grpSp>
        <p:sp>
          <p:nvSpPr>
            <p:cNvPr id="19" name="Oval 18">
              <a:extLst>
                <a:ext uri="{FF2B5EF4-FFF2-40B4-BE49-F238E27FC236}">
                  <a16:creationId xmlns:a16="http://schemas.microsoft.com/office/drawing/2014/main" id="{D28E6065-6DDF-0A36-A519-8A0F438483A9}"/>
                </a:ext>
              </a:extLst>
            </p:cNvPr>
            <p:cNvSpPr/>
            <p:nvPr/>
          </p:nvSpPr>
          <p:spPr bwMode="auto">
            <a:xfrm>
              <a:off x="7458779" y="4060032"/>
              <a:ext cx="520700" cy="346075"/>
            </a:xfrm>
            <a:prstGeom prst="ellipse">
              <a:avLst/>
            </a:prstGeom>
            <a:solidFill>
              <a:schemeClr val="accent6"/>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C3a</a:t>
              </a:r>
            </a:p>
          </p:txBody>
        </p:sp>
        <p:grpSp>
          <p:nvGrpSpPr>
            <p:cNvPr id="15360" name="Group 15359">
              <a:extLst>
                <a:ext uri="{FF2B5EF4-FFF2-40B4-BE49-F238E27FC236}">
                  <a16:creationId xmlns:a16="http://schemas.microsoft.com/office/drawing/2014/main" id="{A09F6306-26CB-60D1-9422-425A38F6EFEE}"/>
                </a:ext>
              </a:extLst>
            </p:cNvPr>
            <p:cNvGrpSpPr/>
            <p:nvPr/>
          </p:nvGrpSpPr>
          <p:grpSpPr>
            <a:xfrm>
              <a:off x="6419461" y="2526827"/>
              <a:ext cx="406905" cy="230981"/>
              <a:chOff x="6419461" y="2795588"/>
              <a:chExt cx="406905" cy="230981"/>
            </a:xfrm>
          </p:grpSpPr>
          <p:grpSp>
            <p:nvGrpSpPr>
              <p:cNvPr id="59" name="Group 58">
                <a:extLst>
                  <a:ext uri="{FF2B5EF4-FFF2-40B4-BE49-F238E27FC236}">
                    <a16:creationId xmlns:a16="http://schemas.microsoft.com/office/drawing/2014/main" id="{A3FD14B2-C8AC-BF7D-9B5C-A826A3BD5952}"/>
                  </a:ext>
                </a:extLst>
              </p:cNvPr>
              <p:cNvGrpSpPr/>
              <p:nvPr/>
            </p:nvGrpSpPr>
            <p:grpSpPr>
              <a:xfrm>
                <a:off x="6419461" y="2795588"/>
                <a:ext cx="186127" cy="230981"/>
                <a:chOff x="6419461" y="2795588"/>
                <a:chExt cx="186127" cy="230981"/>
              </a:xfrm>
            </p:grpSpPr>
            <p:sp>
              <p:nvSpPr>
                <p:cNvPr id="54" name="Freeform: Shape 53">
                  <a:extLst>
                    <a:ext uri="{FF2B5EF4-FFF2-40B4-BE49-F238E27FC236}">
                      <a16:creationId xmlns:a16="http://schemas.microsoft.com/office/drawing/2014/main" id="{B87FFE3C-D19D-0330-CC66-7D6C173106E6}"/>
                    </a:ext>
                  </a:extLst>
                </p:cNvPr>
                <p:cNvSpPr/>
                <p:nvPr/>
              </p:nvSpPr>
              <p:spPr bwMode="auto">
                <a:xfrm>
                  <a:off x="6467475" y="2795588"/>
                  <a:ext cx="138113" cy="230981"/>
                </a:xfrm>
                <a:custGeom>
                  <a:avLst/>
                  <a:gdLst>
                    <a:gd name="connsiteX0" fmla="*/ 0 w 138113"/>
                    <a:gd name="connsiteY0" fmla="*/ 0 h 230981"/>
                    <a:gd name="connsiteX1" fmla="*/ 138113 w 138113"/>
                    <a:gd name="connsiteY1" fmla="*/ 95250 h 230981"/>
                    <a:gd name="connsiteX2" fmla="*/ 138113 w 138113"/>
                    <a:gd name="connsiteY2" fmla="*/ 230981 h 230981"/>
                  </a:gdLst>
                  <a:ahLst/>
                  <a:cxnLst>
                    <a:cxn ang="0">
                      <a:pos x="connsiteX0" y="connsiteY0"/>
                    </a:cxn>
                    <a:cxn ang="0">
                      <a:pos x="connsiteX1" y="connsiteY1"/>
                    </a:cxn>
                    <a:cxn ang="0">
                      <a:pos x="connsiteX2" y="connsiteY2"/>
                    </a:cxn>
                  </a:cxnLst>
                  <a:rect l="l" t="t" r="r" b="b"/>
                  <a:pathLst>
                    <a:path w="138113" h="230981">
                      <a:moveTo>
                        <a:pt x="0" y="0"/>
                      </a:moveTo>
                      <a:lnTo>
                        <a:pt x="138113" y="95250"/>
                      </a:lnTo>
                      <a:lnTo>
                        <a:pt x="138113" y="230981"/>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56" name="Straight Connector 55">
                  <a:extLst>
                    <a:ext uri="{FF2B5EF4-FFF2-40B4-BE49-F238E27FC236}">
                      <a16:creationId xmlns:a16="http://schemas.microsoft.com/office/drawing/2014/main" id="{7EF8D64F-739D-C265-8E73-676DDC31DA51}"/>
                    </a:ext>
                  </a:extLst>
                </p:cNvPr>
                <p:cNvCxnSpPr/>
                <p:nvPr/>
              </p:nvCxnSpPr>
              <p:spPr bwMode="auto">
                <a:xfrm>
                  <a:off x="6419461" y="2831965"/>
                  <a:ext cx="146924" cy="9318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F93A41B4-ECAD-D514-EBBE-F731C02643F6}"/>
                    </a:ext>
                  </a:extLst>
                </p:cNvPr>
                <p:cNvCxnSpPr/>
                <p:nvPr/>
              </p:nvCxnSpPr>
              <p:spPr bwMode="auto">
                <a:xfrm flipV="1">
                  <a:off x="6521771" y="2847626"/>
                  <a:ext cx="44614" cy="43742"/>
                </a:xfrm>
                <a:prstGeom prst="line">
                  <a:avLst/>
                </a:prstGeom>
                <a:noFill/>
                <a:ln w="28575" cap="flat" cmpd="sng" algn="ctr">
                  <a:solidFill>
                    <a:schemeClr val="bg1"/>
                  </a:solidFill>
                  <a:prstDash val="solid"/>
                  <a:round/>
                  <a:headEnd type="none" w="med" len="med"/>
                  <a:tailEnd type="none" w="med" len="med"/>
                </a:ln>
                <a:effectLst/>
              </p:spPr>
            </p:cxnSp>
          </p:grpSp>
          <p:grpSp>
            <p:nvGrpSpPr>
              <p:cNvPr id="60" name="Group 59">
                <a:extLst>
                  <a:ext uri="{FF2B5EF4-FFF2-40B4-BE49-F238E27FC236}">
                    <a16:creationId xmlns:a16="http://schemas.microsoft.com/office/drawing/2014/main" id="{00674EFB-70B0-A8C2-087B-FB0947E14209}"/>
                  </a:ext>
                </a:extLst>
              </p:cNvPr>
              <p:cNvGrpSpPr/>
              <p:nvPr/>
            </p:nvGrpSpPr>
            <p:grpSpPr>
              <a:xfrm flipH="1">
                <a:off x="6640239" y="2795588"/>
                <a:ext cx="186127" cy="230981"/>
                <a:chOff x="6419461" y="2795588"/>
                <a:chExt cx="186127" cy="230981"/>
              </a:xfrm>
            </p:grpSpPr>
            <p:sp>
              <p:nvSpPr>
                <p:cNvPr id="61" name="Freeform: Shape 60">
                  <a:extLst>
                    <a:ext uri="{FF2B5EF4-FFF2-40B4-BE49-F238E27FC236}">
                      <a16:creationId xmlns:a16="http://schemas.microsoft.com/office/drawing/2014/main" id="{D6C24B69-ED66-9982-F977-13D5DCA36225}"/>
                    </a:ext>
                  </a:extLst>
                </p:cNvPr>
                <p:cNvSpPr/>
                <p:nvPr/>
              </p:nvSpPr>
              <p:spPr bwMode="auto">
                <a:xfrm>
                  <a:off x="6467475" y="2795588"/>
                  <a:ext cx="138113" cy="230981"/>
                </a:xfrm>
                <a:custGeom>
                  <a:avLst/>
                  <a:gdLst>
                    <a:gd name="connsiteX0" fmla="*/ 0 w 138113"/>
                    <a:gd name="connsiteY0" fmla="*/ 0 h 230981"/>
                    <a:gd name="connsiteX1" fmla="*/ 138113 w 138113"/>
                    <a:gd name="connsiteY1" fmla="*/ 95250 h 230981"/>
                    <a:gd name="connsiteX2" fmla="*/ 138113 w 138113"/>
                    <a:gd name="connsiteY2" fmla="*/ 230981 h 230981"/>
                  </a:gdLst>
                  <a:ahLst/>
                  <a:cxnLst>
                    <a:cxn ang="0">
                      <a:pos x="connsiteX0" y="connsiteY0"/>
                    </a:cxn>
                    <a:cxn ang="0">
                      <a:pos x="connsiteX1" y="connsiteY1"/>
                    </a:cxn>
                    <a:cxn ang="0">
                      <a:pos x="connsiteX2" y="connsiteY2"/>
                    </a:cxn>
                  </a:cxnLst>
                  <a:rect l="l" t="t" r="r" b="b"/>
                  <a:pathLst>
                    <a:path w="138113" h="230981">
                      <a:moveTo>
                        <a:pt x="0" y="0"/>
                      </a:moveTo>
                      <a:lnTo>
                        <a:pt x="138113" y="95250"/>
                      </a:lnTo>
                      <a:lnTo>
                        <a:pt x="138113" y="230981"/>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62" name="Straight Connector 61">
                  <a:extLst>
                    <a:ext uri="{FF2B5EF4-FFF2-40B4-BE49-F238E27FC236}">
                      <a16:creationId xmlns:a16="http://schemas.microsoft.com/office/drawing/2014/main" id="{1EDA09A7-0EC5-46E6-41AF-17E36B9D7492}"/>
                    </a:ext>
                  </a:extLst>
                </p:cNvPr>
                <p:cNvCxnSpPr/>
                <p:nvPr/>
              </p:nvCxnSpPr>
              <p:spPr bwMode="auto">
                <a:xfrm>
                  <a:off x="6419461" y="2831965"/>
                  <a:ext cx="146924" cy="9318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09BDC849-A500-636A-297C-B8CA22506E5A}"/>
                    </a:ext>
                  </a:extLst>
                </p:cNvPr>
                <p:cNvCxnSpPr/>
                <p:nvPr/>
              </p:nvCxnSpPr>
              <p:spPr bwMode="auto">
                <a:xfrm flipV="1">
                  <a:off x="6521771" y="2847626"/>
                  <a:ext cx="44614" cy="43742"/>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5361" name="Group 15360">
              <a:extLst>
                <a:ext uri="{FF2B5EF4-FFF2-40B4-BE49-F238E27FC236}">
                  <a16:creationId xmlns:a16="http://schemas.microsoft.com/office/drawing/2014/main" id="{F160EA2B-40D1-7D42-2352-2A420768A098}"/>
                </a:ext>
              </a:extLst>
            </p:cNvPr>
            <p:cNvGrpSpPr/>
            <p:nvPr/>
          </p:nvGrpSpPr>
          <p:grpSpPr>
            <a:xfrm>
              <a:off x="6807239" y="2526827"/>
              <a:ext cx="406905" cy="230981"/>
              <a:chOff x="6419461" y="2795588"/>
              <a:chExt cx="406905" cy="230981"/>
            </a:xfrm>
          </p:grpSpPr>
          <p:grpSp>
            <p:nvGrpSpPr>
              <p:cNvPr id="15365" name="Group 15364">
                <a:extLst>
                  <a:ext uri="{FF2B5EF4-FFF2-40B4-BE49-F238E27FC236}">
                    <a16:creationId xmlns:a16="http://schemas.microsoft.com/office/drawing/2014/main" id="{A615E97E-BD89-E05D-8B90-7B60A6E6EC7D}"/>
                  </a:ext>
                </a:extLst>
              </p:cNvPr>
              <p:cNvGrpSpPr/>
              <p:nvPr/>
            </p:nvGrpSpPr>
            <p:grpSpPr>
              <a:xfrm>
                <a:off x="6419461" y="2795588"/>
                <a:ext cx="186127" cy="230981"/>
                <a:chOff x="6419461" y="2795588"/>
                <a:chExt cx="186127" cy="230981"/>
              </a:xfrm>
            </p:grpSpPr>
            <p:sp>
              <p:nvSpPr>
                <p:cNvPr id="15370" name="Freeform: Shape 15369">
                  <a:extLst>
                    <a:ext uri="{FF2B5EF4-FFF2-40B4-BE49-F238E27FC236}">
                      <a16:creationId xmlns:a16="http://schemas.microsoft.com/office/drawing/2014/main" id="{A810299F-DE40-651F-D8A8-6275AEC8AC80}"/>
                    </a:ext>
                  </a:extLst>
                </p:cNvPr>
                <p:cNvSpPr/>
                <p:nvPr/>
              </p:nvSpPr>
              <p:spPr bwMode="auto">
                <a:xfrm>
                  <a:off x="6467475" y="2795588"/>
                  <a:ext cx="138113" cy="230981"/>
                </a:xfrm>
                <a:custGeom>
                  <a:avLst/>
                  <a:gdLst>
                    <a:gd name="connsiteX0" fmla="*/ 0 w 138113"/>
                    <a:gd name="connsiteY0" fmla="*/ 0 h 230981"/>
                    <a:gd name="connsiteX1" fmla="*/ 138113 w 138113"/>
                    <a:gd name="connsiteY1" fmla="*/ 95250 h 230981"/>
                    <a:gd name="connsiteX2" fmla="*/ 138113 w 138113"/>
                    <a:gd name="connsiteY2" fmla="*/ 230981 h 230981"/>
                  </a:gdLst>
                  <a:ahLst/>
                  <a:cxnLst>
                    <a:cxn ang="0">
                      <a:pos x="connsiteX0" y="connsiteY0"/>
                    </a:cxn>
                    <a:cxn ang="0">
                      <a:pos x="connsiteX1" y="connsiteY1"/>
                    </a:cxn>
                    <a:cxn ang="0">
                      <a:pos x="connsiteX2" y="connsiteY2"/>
                    </a:cxn>
                  </a:cxnLst>
                  <a:rect l="l" t="t" r="r" b="b"/>
                  <a:pathLst>
                    <a:path w="138113" h="230981">
                      <a:moveTo>
                        <a:pt x="0" y="0"/>
                      </a:moveTo>
                      <a:lnTo>
                        <a:pt x="138113" y="95250"/>
                      </a:lnTo>
                      <a:lnTo>
                        <a:pt x="138113" y="230981"/>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5371" name="Straight Connector 15370">
                  <a:extLst>
                    <a:ext uri="{FF2B5EF4-FFF2-40B4-BE49-F238E27FC236}">
                      <a16:creationId xmlns:a16="http://schemas.microsoft.com/office/drawing/2014/main" id="{7469575A-B8F3-06F7-7319-FE5C9CFD1D0E}"/>
                    </a:ext>
                  </a:extLst>
                </p:cNvPr>
                <p:cNvCxnSpPr/>
                <p:nvPr/>
              </p:nvCxnSpPr>
              <p:spPr bwMode="auto">
                <a:xfrm>
                  <a:off x="6419461" y="2831965"/>
                  <a:ext cx="146924" cy="93180"/>
                </a:xfrm>
                <a:prstGeom prst="line">
                  <a:avLst/>
                </a:prstGeom>
                <a:noFill/>
                <a:ln w="28575" cap="flat" cmpd="sng" algn="ctr">
                  <a:solidFill>
                    <a:schemeClr val="bg1"/>
                  </a:solidFill>
                  <a:prstDash val="solid"/>
                  <a:round/>
                  <a:headEnd type="none" w="med" len="med"/>
                  <a:tailEnd type="none" w="med" len="med"/>
                </a:ln>
                <a:effectLst/>
              </p:spPr>
            </p:cxnSp>
            <p:cxnSp>
              <p:nvCxnSpPr>
                <p:cNvPr id="15372" name="Straight Connector 15371">
                  <a:extLst>
                    <a:ext uri="{FF2B5EF4-FFF2-40B4-BE49-F238E27FC236}">
                      <a16:creationId xmlns:a16="http://schemas.microsoft.com/office/drawing/2014/main" id="{B74AFFBE-FEAD-932A-6FE3-E34519B30871}"/>
                    </a:ext>
                  </a:extLst>
                </p:cNvPr>
                <p:cNvCxnSpPr/>
                <p:nvPr/>
              </p:nvCxnSpPr>
              <p:spPr bwMode="auto">
                <a:xfrm flipV="1">
                  <a:off x="6521771" y="2847626"/>
                  <a:ext cx="44614" cy="43742"/>
                </a:xfrm>
                <a:prstGeom prst="line">
                  <a:avLst/>
                </a:prstGeom>
                <a:noFill/>
                <a:ln w="28575" cap="flat" cmpd="sng" algn="ctr">
                  <a:solidFill>
                    <a:schemeClr val="bg1"/>
                  </a:solidFill>
                  <a:prstDash val="solid"/>
                  <a:round/>
                  <a:headEnd type="none" w="med" len="med"/>
                  <a:tailEnd type="none" w="med" len="med"/>
                </a:ln>
                <a:effectLst/>
              </p:spPr>
            </p:cxnSp>
          </p:grpSp>
          <p:grpSp>
            <p:nvGrpSpPr>
              <p:cNvPr id="15366" name="Group 15365">
                <a:extLst>
                  <a:ext uri="{FF2B5EF4-FFF2-40B4-BE49-F238E27FC236}">
                    <a16:creationId xmlns:a16="http://schemas.microsoft.com/office/drawing/2014/main" id="{DA33374B-D3C4-D185-6E0E-D52167162EA9}"/>
                  </a:ext>
                </a:extLst>
              </p:cNvPr>
              <p:cNvGrpSpPr/>
              <p:nvPr/>
            </p:nvGrpSpPr>
            <p:grpSpPr>
              <a:xfrm flipH="1">
                <a:off x="6640239" y="2795588"/>
                <a:ext cx="186127" cy="230981"/>
                <a:chOff x="6419461" y="2795588"/>
                <a:chExt cx="186127" cy="230981"/>
              </a:xfrm>
            </p:grpSpPr>
            <p:sp>
              <p:nvSpPr>
                <p:cNvPr id="15367" name="Freeform: Shape 15366">
                  <a:extLst>
                    <a:ext uri="{FF2B5EF4-FFF2-40B4-BE49-F238E27FC236}">
                      <a16:creationId xmlns:a16="http://schemas.microsoft.com/office/drawing/2014/main" id="{3F0ECA48-631E-4561-9480-DA6E71749EF6}"/>
                    </a:ext>
                  </a:extLst>
                </p:cNvPr>
                <p:cNvSpPr/>
                <p:nvPr/>
              </p:nvSpPr>
              <p:spPr bwMode="auto">
                <a:xfrm>
                  <a:off x="6467475" y="2795588"/>
                  <a:ext cx="138113" cy="230981"/>
                </a:xfrm>
                <a:custGeom>
                  <a:avLst/>
                  <a:gdLst>
                    <a:gd name="connsiteX0" fmla="*/ 0 w 138113"/>
                    <a:gd name="connsiteY0" fmla="*/ 0 h 230981"/>
                    <a:gd name="connsiteX1" fmla="*/ 138113 w 138113"/>
                    <a:gd name="connsiteY1" fmla="*/ 95250 h 230981"/>
                    <a:gd name="connsiteX2" fmla="*/ 138113 w 138113"/>
                    <a:gd name="connsiteY2" fmla="*/ 230981 h 230981"/>
                  </a:gdLst>
                  <a:ahLst/>
                  <a:cxnLst>
                    <a:cxn ang="0">
                      <a:pos x="connsiteX0" y="connsiteY0"/>
                    </a:cxn>
                    <a:cxn ang="0">
                      <a:pos x="connsiteX1" y="connsiteY1"/>
                    </a:cxn>
                    <a:cxn ang="0">
                      <a:pos x="connsiteX2" y="connsiteY2"/>
                    </a:cxn>
                  </a:cxnLst>
                  <a:rect l="l" t="t" r="r" b="b"/>
                  <a:pathLst>
                    <a:path w="138113" h="230981">
                      <a:moveTo>
                        <a:pt x="0" y="0"/>
                      </a:moveTo>
                      <a:lnTo>
                        <a:pt x="138113" y="95250"/>
                      </a:lnTo>
                      <a:lnTo>
                        <a:pt x="138113" y="230981"/>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5368" name="Straight Connector 15367">
                  <a:extLst>
                    <a:ext uri="{FF2B5EF4-FFF2-40B4-BE49-F238E27FC236}">
                      <a16:creationId xmlns:a16="http://schemas.microsoft.com/office/drawing/2014/main" id="{C8BA0EFF-79A3-F3D2-5E97-1507F652968E}"/>
                    </a:ext>
                  </a:extLst>
                </p:cNvPr>
                <p:cNvCxnSpPr/>
                <p:nvPr/>
              </p:nvCxnSpPr>
              <p:spPr bwMode="auto">
                <a:xfrm>
                  <a:off x="6419461" y="2831965"/>
                  <a:ext cx="146924" cy="93180"/>
                </a:xfrm>
                <a:prstGeom prst="line">
                  <a:avLst/>
                </a:prstGeom>
                <a:noFill/>
                <a:ln w="28575" cap="flat" cmpd="sng" algn="ctr">
                  <a:solidFill>
                    <a:schemeClr val="bg1"/>
                  </a:solidFill>
                  <a:prstDash val="solid"/>
                  <a:round/>
                  <a:headEnd type="none" w="med" len="med"/>
                  <a:tailEnd type="none" w="med" len="med"/>
                </a:ln>
                <a:effectLst/>
              </p:spPr>
            </p:cxnSp>
            <p:cxnSp>
              <p:nvCxnSpPr>
                <p:cNvPr id="15369" name="Straight Connector 15368">
                  <a:extLst>
                    <a:ext uri="{FF2B5EF4-FFF2-40B4-BE49-F238E27FC236}">
                      <a16:creationId xmlns:a16="http://schemas.microsoft.com/office/drawing/2014/main" id="{D2646722-6F3A-34EB-5AF3-00C62F70F438}"/>
                    </a:ext>
                  </a:extLst>
                </p:cNvPr>
                <p:cNvCxnSpPr/>
                <p:nvPr/>
              </p:nvCxnSpPr>
              <p:spPr bwMode="auto">
                <a:xfrm flipV="1">
                  <a:off x="6521771" y="2847626"/>
                  <a:ext cx="44614" cy="43742"/>
                </a:xfrm>
                <a:prstGeom prst="line">
                  <a:avLst/>
                </a:prstGeom>
                <a:noFill/>
                <a:ln w="28575" cap="flat" cmpd="sng" algn="ctr">
                  <a:solidFill>
                    <a:schemeClr val="bg1"/>
                  </a:solidFill>
                  <a:prstDash val="solid"/>
                  <a:round/>
                  <a:headEnd type="none" w="med" len="med"/>
                  <a:tailEnd type="none" w="med" len="med"/>
                </a:ln>
                <a:effectLst/>
              </p:spPr>
            </p:cxnSp>
          </p:grpSp>
        </p:grpSp>
        <p:sp>
          <p:nvSpPr>
            <p:cNvPr id="22" name="Rectangle 21">
              <a:extLst>
                <a:ext uri="{FF2B5EF4-FFF2-40B4-BE49-F238E27FC236}">
                  <a16:creationId xmlns:a16="http://schemas.microsoft.com/office/drawing/2014/main" id="{06E73B35-DEFC-6AFD-B6F4-E4D0C3725748}"/>
                </a:ext>
              </a:extLst>
            </p:cNvPr>
            <p:cNvSpPr/>
            <p:nvPr/>
          </p:nvSpPr>
          <p:spPr bwMode="auto">
            <a:xfrm>
              <a:off x="6978207" y="2283809"/>
              <a:ext cx="381443" cy="279395"/>
            </a:xfrm>
            <a:prstGeom prst="rect">
              <a:avLst/>
            </a:prstGeom>
            <a:solidFill>
              <a:schemeClr val="accent5"/>
            </a:solidFill>
            <a:ln w="0">
              <a:solidFill>
                <a:schemeClr val="bg1"/>
              </a:solid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IgG</a:t>
              </a:r>
            </a:p>
          </p:txBody>
        </p:sp>
        <p:sp>
          <p:nvSpPr>
            <p:cNvPr id="15374" name="Oval 15373">
              <a:extLst>
                <a:ext uri="{FF2B5EF4-FFF2-40B4-BE49-F238E27FC236}">
                  <a16:creationId xmlns:a16="http://schemas.microsoft.com/office/drawing/2014/main" id="{F58F3A0D-CA79-0A14-F711-3B4415A646D9}"/>
                </a:ext>
              </a:extLst>
            </p:cNvPr>
            <p:cNvSpPr/>
            <p:nvPr/>
          </p:nvSpPr>
          <p:spPr bwMode="auto">
            <a:xfrm>
              <a:off x="6443049" y="3200886"/>
              <a:ext cx="941214" cy="941214"/>
            </a:xfrm>
            <a:prstGeom prst="ellipse">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75" name="Oval 15374">
              <a:extLst>
                <a:ext uri="{FF2B5EF4-FFF2-40B4-BE49-F238E27FC236}">
                  <a16:creationId xmlns:a16="http://schemas.microsoft.com/office/drawing/2014/main" id="{705A8D87-CB99-34BB-7C8D-D95FD1727C25}"/>
                </a:ext>
              </a:extLst>
            </p:cNvPr>
            <p:cNvSpPr/>
            <p:nvPr/>
          </p:nvSpPr>
          <p:spPr bwMode="auto">
            <a:xfrm>
              <a:off x="6519863" y="2917461"/>
              <a:ext cx="121809" cy="93881"/>
            </a:xfrm>
            <a:prstGeom prst="ellipse">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76" name="Oval 15375">
              <a:extLst>
                <a:ext uri="{FF2B5EF4-FFF2-40B4-BE49-F238E27FC236}">
                  <a16:creationId xmlns:a16="http://schemas.microsoft.com/office/drawing/2014/main" id="{C4FC8FB7-C03E-995D-032A-89C3FBF3999B}"/>
                </a:ext>
              </a:extLst>
            </p:cNvPr>
            <p:cNvSpPr/>
            <p:nvPr/>
          </p:nvSpPr>
          <p:spPr bwMode="auto">
            <a:xfrm rot="1506547">
              <a:off x="6339512" y="3083622"/>
              <a:ext cx="121809" cy="79437"/>
            </a:xfrm>
            <a:prstGeom prst="ellipse">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77" name="Oval 15376">
              <a:extLst>
                <a:ext uri="{FF2B5EF4-FFF2-40B4-BE49-F238E27FC236}">
                  <a16:creationId xmlns:a16="http://schemas.microsoft.com/office/drawing/2014/main" id="{C41D16FA-785D-86A3-8EA9-F499167575F9}"/>
                </a:ext>
              </a:extLst>
            </p:cNvPr>
            <p:cNvSpPr/>
            <p:nvPr/>
          </p:nvSpPr>
          <p:spPr bwMode="auto">
            <a:xfrm rot="1506547">
              <a:off x="6384672" y="3277730"/>
              <a:ext cx="121809" cy="79437"/>
            </a:xfrm>
            <a:prstGeom prst="ellipse">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78" name="Oval 15377">
              <a:extLst>
                <a:ext uri="{FF2B5EF4-FFF2-40B4-BE49-F238E27FC236}">
                  <a16:creationId xmlns:a16="http://schemas.microsoft.com/office/drawing/2014/main" id="{F8C76C5C-CD06-A03F-40BA-1C0EEF364336}"/>
                </a:ext>
              </a:extLst>
            </p:cNvPr>
            <p:cNvSpPr/>
            <p:nvPr/>
          </p:nvSpPr>
          <p:spPr bwMode="auto">
            <a:xfrm rot="1506547">
              <a:off x="6582046" y="3081841"/>
              <a:ext cx="121809" cy="79437"/>
            </a:xfrm>
            <a:prstGeom prst="ellipse">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79" name="Oval 15378">
              <a:extLst>
                <a:ext uri="{FF2B5EF4-FFF2-40B4-BE49-F238E27FC236}">
                  <a16:creationId xmlns:a16="http://schemas.microsoft.com/office/drawing/2014/main" id="{FECCBD27-CFB5-D318-5297-07D96388D2C5}"/>
                </a:ext>
              </a:extLst>
            </p:cNvPr>
            <p:cNvSpPr/>
            <p:nvPr/>
          </p:nvSpPr>
          <p:spPr bwMode="auto">
            <a:xfrm rot="1506547">
              <a:off x="6942571" y="2891408"/>
              <a:ext cx="121809" cy="79437"/>
            </a:xfrm>
            <a:prstGeom prst="ellipse">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80" name="Oval 15379">
              <a:extLst>
                <a:ext uri="{FF2B5EF4-FFF2-40B4-BE49-F238E27FC236}">
                  <a16:creationId xmlns:a16="http://schemas.microsoft.com/office/drawing/2014/main" id="{4041A388-7219-2466-E93C-E3608B460A35}"/>
                </a:ext>
              </a:extLst>
            </p:cNvPr>
            <p:cNvSpPr/>
            <p:nvPr/>
          </p:nvSpPr>
          <p:spPr bwMode="auto">
            <a:xfrm rot="1506547">
              <a:off x="6773293" y="2938991"/>
              <a:ext cx="100387" cy="97656"/>
            </a:xfrm>
            <a:prstGeom prst="ellipse">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81" name="Oval 15380">
              <a:extLst>
                <a:ext uri="{FF2B5EF4-FFF2-40B4-BE49-F238E27FC236}">
                  <a16:creationId xmlns:a16="http://schemas.microsoft.com/office/drawing/2014/main" id="{1CD9592F-5F25-6E4B-7980-D60C7D7E7E1D}"/>
                </a:ext>
              </a:extLst>
            </p:cNvPr>
            <p:cNvSpPr/>
            <p:nvPr/>
          </p:nvSpPr>
          <p:spPr bwMode="auto">
            <a:xfrm rot="3311916">
              <a:off x="7248876" y="2955127"/>
              <a:ext cx="120288" cy="77177"/>
            </a:xfrm>
            <a:prstGeom prst="ellipse">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82" name="Oval 15381">
              <a:extLst>
                <a:ext uri="{FF2B5EF4-FFF2-40B4-BE49-F238E27FC236}">
                  <a16:creationId xmlns:a16="http://schemas.microsoft.com/office/drawing/2014/main" id="{8958670C-79CC-B070-BBC7-07ACF199B3B3}"/>
                </a:ext>
              </a:extLst>
            </p:cNvPr>
            <p:cNvSpPr/>
            <p:nvPr/>
          </p:nvSpPr>
          <p:spPr bwMode="auto">
            <a:xfrm rot="3311916">
              <a:off x="7117702" y="3048307"/>
              <a:ext cx="120288" cy="77177"/>
            </a:xfrm>
            <a:prstGeom prst="ellipse">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83" name="Oval 15382">
              <a:extLst>
                <a:ext uri="{FF2B5EF4-FFF2-40B4-BE49-F238E27FC236}">
                  <a16:creationId xmlns:a16="http://schemas.microsoft.com/office/drawing/2014/main" id="{4A55881A-4358-31BA-61FA-5A0075E64668}"/>
                </a:ext>
              </a:extLst>
            </p:cNvPr>
            <p:cNvSpPr/>
            <p:nvPr/>
          </p:nvSpPr>
          <p:spPr bwMode="auto">
            <a:xfrm rot="3311916">
              <a:off x="7279988" y="3198091"/>
              <a:ext cx="120288" cy="77177"/>
            </a:xfrm>
            <a:prstGeom prst="ellipse">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84" name="Oval 15383">
              <a:extLst>
                <a:ext uri="{FF2B5EF4-FFF2-40B4-BE49-F238E27FC236}">
                  <a16:creationId xmlns:a16="http://schemas.microsoft.com/office/drawing/2014/main" id="{6912380B-D84D-AD87-9A22-3501B21724D3}"/>
                </a:ext>
              </a:extLst>
            </p:cNvPr>
            <p:cNvSpPr/>
            <p:nvPr/>
          </p:nvSpPr>
          <p:spPr bwMode="auto">
            <a:xfrm rot="457592">
              <a:off x="7470813" y="3240117"/>
              <a:ext cx="120288" cy="77177"/>
            </a:xfrm>
            <a:prstGeom prst="ellipse">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85" name="Oval 15384">
              <a:extLst>
                <a:ext uri="{FF2B5EF4-FFF2-40B4-BE49-F238E27FC236}">
                  <a16:creationId xmlns:a16="http://schemas.microsoft.com/office/drawing/2014/main" id="{3F36F873-B269-47CC-22F7-D21C8756ACEC}"/>
                </a:ext>
              </a:extLst>
            </p:cNvPr>
            <p:cNvSpPr/>
            <p:nvPr/>
          </p:nvSpPr>
          <p:spPr bwMode="auto">
            <a:xfrm rot="4422044">
              <a:off x="7546068" y="3614810"/>
              <a:ext cx="120288" cy="77177"/>
            </a:xfrm>
            <a:prstGeom prst="ellipse">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86" name="Oval 15385">
              <a:extLst>
                <a:ext uri="{FF2B5EF4-FFF2-40B4-BE49-F238E27FC236}">
                  <a16:creationId xmlns:a16="http://schemas.microsoft.com/office/drawing/2014/main" id="{07878C63-5FFF-54E7-D8D6-4D449616DA06}"/>
                </a:ext>
              </a:extLst>
            </p:cNvPr>
            <p:cNvSpPr/>
            <p:nvPr/>
          </p:nvSpPr>
          <p:spPr bwMode="auto">
            <a:xfrm rot="3428319">
              <a:off x="7589465" y="3917429"/>
              <a:ext cx="120288" cy="77177"/>
            </a:xfrm>
            <a:prstGeom prst="ellipse">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87" name="Oval 15386">
              <a:extLst>
                <a:ext uri="{FF2B5EF4-FFF2-40B4-BE49-F238E27FC236}">
                  <a16:creationId xmlns:a16="http://schemas.microsoft.com/office/drawing/2014/main" id="{B2FB7B44-C272-67A9-A9B0-36AB250F3CED}"/>
                </a:ext>
              </a:extLst>
            </p:cNvPr>
            <p:cNvSpPr/>
            <p:nvPr/>
          </p:nvSpPr>
          <p:spPr bwMode="auto">
            <a:xfrm rot="2337688">
              <a:off x="7422526" y="3960682"/>
              <a:ext cx="120288" cy="77177"/>
            </a:xfrm>
            <a:prstGeom prst="ellipse">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88" name="Oval 15387">
              <a:extLst>
                <a:ext uri="{FF2B5EF4-FFF2-40B4-BE49-F238E27FC236}">
                  <a16:creationId xmlns:a16="http://schemas.microsoft.com/office/drawing/2014/main" id="{F1CF288B-971A-CFD5-ACC2-CD9505EEBC3D}"/>
                </a:ext>
              </a:extLst>
            </p:cNvPr>
            <p:cNvSpPr/>
            <p:nvPr/>
          </p:nvSpPr>
          <p:spPr bwMode="auto">
            <a:xfrm rot="2337688">
              <a:off x="7387264" y="4119606"/>
              <a:ext cx="120288" cy="77177"/>
            </a:xfrm>
            <a:prstGeom prst="ellipse">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89" name="Oval 15388">
              <a:extLst>
                <a:ext uri="{FF2B5EF4-FFF2-40B4-BE49-F238E27FC236}">
                  <a16:creationId xmlns:a16="http://schemas.microsoft.com/office/drawing/2014/main" id="{D33E3EEE-1D3C-7073-E507-921439C2C414}"/>
                </a:ext>
              </a:extLst>
            </p:cNvPr>
            <p:cNvSpPr/>
            <p:nvPr/>
          </p:nvSpPr>
          <p:spPr bwMode="auto">
            <a:xfrm rot="4799469">
              <a:off x="7126027" y="4150662"/>
              <a:ext cx="120288" cy="77177"/>
            </a:xfrm>
            <a:prstGeom prst="ellipse">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90" name="Oval 15389">
              <a:extLst>
                <a:ext uri="{FF2B5EF4-FFF2-40B4-BE49-F238E27FC236}">
                  <a16:creationId xmlns:a16="http://schemas.microsoft.com/office/drawing/2014/main" id="{F1A81F5D-FCBD-8D2C-F800-1BE91E5EE3B7}"/>
                </a:ext>
              </a:extLst>
            </p:cNvPr>
            <p:cNvSpPr/>
            <p:nvPr/>
          </p:nvSpPr>
          <p:spPr bwMode="auto">
            <a:xfrm>
              <a:off x="6875677" y="4200683"/>
              <a:ext cx="120288" cy="77177"/>
            </a:xfrm>
            <a:prstGeom prst="ellipse">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91" name="Oval 15390">
              <a:extLst>
                <a:ext uri="{FF2B5EF4-FFF2-40B4-BE49-F238E27FC236}">
                  <a16:creationId xmlns:a16="http://schemas.microsoft.com/office/drawing/2014/main" id="{C37B777E-0892-1764-E4FC-CBBC4612E63E}"/>
                </a:ext>
              </a:extLst>
            </p:cNvPr>
            <p:cNvSpPr/>
            <p:nvPr/>
          </p:nvSpPr>
          <p:spPr bwMode="auto">
            <a:xfrm rot="3305149">
              <a:off x="6563003" y="4117415"/>
              <a:ext cx="120288" cy="77177"/>
            </a:xfrm>
            <a:prstGeom prst="ellipse">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92" name="Oval 15391">
              <a:extLst>
                <a:ext uri="{FF2B5EF4-FFF2-40B4-BE49-F238E27FC236}">
                  <a16:creationId xmlns:a16="http://schemas.microsoft.com/office/drawing/2014/main" id="{53A4916B-0672-0D6A-B08F-B1C5E78B7299}"/>
                </a:ext>
              </a:extLst>
            </p:cNvPr>
            <p:cNvSpPr/>
            <p:nvPr/>
          </p:nvSpPr>
          <p:spPr bwMode="auto">
            <a:xfrm rot="216902">
              <a:off x="6335456" y="3976058"/>
              <a:ext cx="120288" cy="77177"/>
            </a:xfrm>
            <a:prstGeom prst="ellipse">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93" name="Oval 15392">
              <a:extLst>
                <a:ext uri="{FF2B5EF4-FFF2-40B4-BE49-F238E27FC236}">
                  <a16:creationId xmlns:a16="http://schemas.microsoft.com/office/drawing/2014/main" id="{9D7150BA-3850-BCB6-F71B-33F3C485EF16}"/>
                </a:ext>
              </a:extLst>
            </p:cNvPr>
            <p:cNvSpPr/>
            <p:nvPr/>
          </p:nvSpPr>
          <p:spPr bwMode="auto">
            <a:xfrm rot="3226698">
              <a:off x="6269238" y="3710848"/>
              <a:ext cx="120288" cy="77177"/>
            </a:xfrm>
            <a:prstGeom prst="ellipse">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94" name="Oval 15393">
              <a:extLst>
                <a:ext uri="{FF2B5EF4-FFF2-40B4-BE49-F238E27FC236}">
                  <a16:creationId xmlns:a16="http://schemas.microsoft.com/office/drawing/2014/main" id="{B860174D-F687-CF28-D1E7-B34222BDA6B4}"/>
                </a:ext>
              </a:extLst>
            </p:cNvPr>
            <p:cNvSpPr/>
            <p:nvPr/>
          </p:nvSpPr>
          <p:spPr bwMode="auto">
            <a:xfrm rot="4639308">
              <a:off x="6149958" y="3818703"/>
              <a:ext cx="120288" cy="77177"/>
            </a:xfrm>
            <a:prstGeom prst="ellipse">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95" name="Oval 15394">
              <a:extLst>
                <a:ext uri="{FF2B5EF4-FFF2-40B4-BE49-F238E27FC236}">
                  <a16:creationId xmlns:a16="http://schemas.microsoft.com/office/drawing/2014/main" id="{969662A2-3929-AA28-CC2C-227B228F122B}"/>
                </a:ext>
              </a:extLst>
            </p:cNvPr>
            <p:cNvSpPr/>
            <p:nvPr/>
          </p:nvSpPr>
          <p:spPr bwMode="auto">
            <a:xfrm rot="4639308">
              <a:off x="6190133" y="3509159"/>
              <a:ext cx="120288" cy="77177"/>
            </a:xfrm>
            <a:prstGeom prst="ellipse">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96" name="Oval 15395">
              <a:extLst>
                <a:ext uri="{FF2B5EF4-FFF2-40B4-BE49-F238E27FC236}">
                  <a16:creationId xmlns:a16="http://schemas.microsoft.com/office/drawing/2014/main" id="{376E6D16-8149-BA9E-6869-87067A7B5DFF}"/>
                </a:ext>
              </a:extLst>
            </p:cNvPr>
            <p:cNvSpPr/>
            <p:nvPr/>
          </p:nvSpPr>
          <p:spPr bwMode="auto">
            <a:xfrm rot="5400000">
              <a:off x="6029865" y="3499605"/>
              <a:ext cx="120288" cy="77177"/>
            </a:xfrm>
            <a:prstGeom prst="ellipse">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97" name="Oval 15396">
              <a:extLst>
                <a:ext uri="{FF2B5EF4-FFF2-40B4-BE49-F238E27FC236}">
                  <a16:creationId xmlns:a16="http://schemas.microsoft.com/office/drawing/2014/main" id="{061077AB-453A-C6C8-8E4A-BDCCEB998E89}"/>
                </a:ext>
              </a:extLst>
            </p:cNvPr>
            <p:cNvSpPr/>
            <p:nvPr/>
          </p:nvSpPr>
          <p:spPr bwMode="auto">
            <a:xfrm rot="5400000">
              <a:off x="6212947" y="3302541"/>
              <a:ext cx="120288" cy="77177"/>
            </a:xfrm>
            <a:prstGeom prst="ellipse">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98" name="Oval 15397">
              <a:extLst>
                <a:ext uri="{FF2B5EF4-FFF2-40B4-BE49-F238E27FC236}">
                  <a16:creationId xmlns:a16="http://schemas.microsoft.com/office/drawing/2014/main" id="{ED08C0DB-E57C-518E-E882-8F3070E9AAA3}"/>
                </a:ext>
              </a:extLst>
            </p:cNvPr>
            <p:cNvSpPr/>
            <p:nvPr/>
          </p:nvSpPr>
          <p:spPr bwMode="auto">
            <a:xfrm rot="5400000">
              <a:off x="7458171" y="3396790"/>
              <a:ext cx="90022" cy="102703"/>
            </a:xfrm>
            <a:prstGeom prst="ellipse">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99" name="Oval 15398">
              <a:extLst>
                <a:ext uri="{FF2B5EF4-FFF2-40B4-BE49-F238E27FC236}">
                  <a16:creationId xmlns:a16="http://schemas.microsoft.com/office/drawing/2014/main" id="{2D8F3F2E-14C2-3C32-F4DB-ABC73C1C2083}"/>
                </a:ext>
              </a:extLst>
            </p:cNvPr>
            <p:cNvSpPr/>
            <p:nvPr/>
          </p:nvSpPr>
          <p:spPr bwMode="auto">
            <a:xfrm rot="5400000">
              <a:off x="7629387" y="3434822"/>
              <a:ext cx="90022" cy="102703"/>
            </a:xfrm>
            <a:prstGeom prst="ellipse">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400" name="Oval 15399">
              <a:extLst>
                <a:ext uri="{FF2B5EF4-FFF2-40B4-BE49-F238E27FC236}">
                  <a16:creationId xmlns:a16="http://schemas.microsoft.com/office/drawing/2014/main" id="{DCF644B3-01CD-9C60-39A8-D649C775948D}"/>
                </a:ext>
              </a:extLst>
            </p:cNvPr>
            <p:cNvSpPr/>
            <p:nvPr/>
          </p:nvSpPr>
          <p:spPr bwMode="auto">
            <a:xfrm rot="5400000">
              <a:off x="7261588" y="4241650"/>
              <a:ext cx="90022" cy="102703"/>
            </a:xfrm>
            <a:prstGeom prst="ellipse">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401" name="Oval 15400">
              <a:extLst>
                <a:ext uri="{FF2B5EF4-FFF2-40B4-BE49-F238E27FC236}">
                  <a16:creationId xmlns:a16="http://schemas.microsoft.com/office/drawing/2014/main" id="{0B041EE8-CA35-0B23-BDBD-326B226D13BC}"/>
                </a:ext>
              </a:extLst>
            </p:cNvPr>
            <p:cNvSpPr/>
            <p:nvPr/>
          </p:nvSpPr>
          <p:spPr bwMode="auto">
            <a:xfrm rot="5400000">
              <a:off x="7377668" y="3032008"/>
              <a:ext cx="90022" cy="102703"/>
            </a:xfrm>
            <a:prstGeom prst="ellipse">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5" name="TextBox 4">
            <a:extLst>
              <a:ext uri="{FF2B5EF4-FFF2-40B4-BE49-F238E27FC236}">
                <a16:creationId xmlns:a16="http://schemas.microsoft.com/office/drawing/2014/main" id="{47D42AE4-D252-68E4-0872-7F0ADE0A8425}"/>
              </a:ext>
            </a:extLst>
          </p:cNvPr>
          <p:cNvSpPr txBox="1"/>
          <p:nvPr/>
        </p:nvSpPr>
        <p:spPr bwMode="auto">
          <a:xfrm>
            <a:off x="4002678" y="4338428"/>
            <a:ext cx="133583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marL="285750" marR="0" lvl="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lang="en-US" sz="1600" b="0">
                <a:solidFill>
                  <a:srgbClr val="FFFFFF"/>
                </a:solidFill>
                <a:latin typeface="Calibri"/>
                <a:ea typeface="Calibri"/>
                <a:cs typeface="Arial"/>
              </a:rPr>
              <a:t>GM-CSF</a:t>
            </a:r>
          </a:p>
          <a:p>
            <a:pPr marL="285750">
              <a:spcBef>
                <a:spcPts val="0"/>
              </a:spcBef>
              <a:buFont typeface="Wingdings" panose="05000000000000000000" pitchFamily="2" charset="2"/>
              <a:buChar char="§"/>
              <a:defRPr/>
            </a:pPr>
            <a:r>
              <a:rPr lang="en-US" sz="1600" b="0">
                <a:solidFill>
                  <a:srgbClr val="FFFFFF"/>
                </a:solidFill>
                <a:latin typeface="Calibri"/>
                <a:ea typeface="Calibri"/>
                <a:cs typeface="Arial"/>
              </a:rPr>
              <a:t>IL-6</a:t>
            </a:r>
            <a:endParaRPr lang="en-US" sz="1600" b="0" dirty="0">
              <a:solidFill>
                <a:srgbClr val="FFFFFF"/>
              </a:solidFill>
              <a:latin typeface="Calibri" panose="020F0502020204030204" pitchFamily="34" charset="0"/>
              <a:ea typeface="Calibri"/>
            </a:endParaRPr>
          </a:p>
        </p:txBody>
      </p:sp>
      <p:sp>
        <p:nvSpPr>
          <p:cNvPr id="10" name="TextBox 9">
            <a:extLst>
              <a:ext uri="{FF2B5EF4-FFF2-40B4-BE49-F238E27FC236}">
                <a16:creationId xmlns:a16="http://schemas.microsoft.com/office/drawing/2014/main" id="{04FAA604-60D5-5FEA-71D0-7262F9F2AEE3}"/>
              </a:ext>
            </a:extLst>
          </p:cNvPr>
          <p:cNvSpPr txBox="1"/>
          <p:nvPr/>
        </p:nvSpPr>
        <p:spPr bwMode="auto">
          <a:xfrm>
            <a:off x="5072151" y="4338427"/>
            <a:ext cx="133583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marL="285750" marR="0" lvl="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lang="en-US" sz="1600" b="0">
                <a:solidFill>
                  <a:srgbClr val="FFFFFF"/>
                </a:solidFill>
                <a:latin typeface="Calibri"/>
                <a:ea typeface="Calibri"/>
                <a:cs typeface="Arial"/>
              </a:rPr>
              <a:t>IL-1β</a:t>
            </a:r>
            <a:endParaRPr lang="en-US" sz="1600" b="0" dirty="0">
              <a:solidFill>
                <a:srgbClr val="FFFFFF"/>
              </a:solidFill>
              <a:latin typeface="Calibri"/>
              <a:ea typeface="Calibri"/>
              <a:cs typeface="Arial"/>
            </a:endParaRPr>
          </a:p>
          <a:p>
            <a:pPr marL="285750">
              <a:spcBef>
                <a:spcPts val="0"/>
              </a:spcBef>
              <a:buFont typeface="Wingdings" panose="05000000000000000000" pitchFamily="2" charset="2"/>
              <a:buChar char="§"/>
              <a:defRPr/>
            </a:pPr>
            <a:r>
              <a:rPr lang="en-US" sz="1600" b="0">
                <a:solidFill>
                  <a:srgbClr val="FFFFFF"/>
                </a:solidFill>
                <a:latin typeface="Calibri"/>
                <a:ea typeface="Calibri"/>
                <a:cs typeface="Arial"/>
              </a:rPr>
              <a:t>IL-10</a:t>
            </a:r>
            <a:endParaRPr lang="en-US" sz="1600" b="0" dirty="0">
              <a:solidFill>
                <a:srgbClr val="FFFFFF"/>
              </a:solidFill>
              <a:latin typeface="Calibri" panose="020F0502020204030204" pitchFamily="34" charset="0"/>
              <a:ea typeface="Calibri"/>
            </a:endParaRPr>
          </a:p>
        </p:txBody>
      </p:sp>
    </p:spTree>
    <p:extLst>
      <p:ext uri="{BB962C8B-B14F-4D97-AF65-F5344CB8AC3E}">
        <p14:creationId xmlns:p14="http://schemas.microsoft.com/office/powerpoint/2010/main" val="41575471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D01420A3-E5CE-CB38-BFD4-2CA0AE09704C}"/>
              </a:ext>
            </a:extLst>
          </p:cNvPr>
          <p:cNvSpPr txBox="1"/>
          <p:nvPr/>
        </p:nvSpPr>
        <p:spPr>
          <a:xfrm>
            <a:off x="403995" y="6362741"/>
            <a:ext cx="8850174" cy="276999"/>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Butterfield. J Allergy Clin Immunol Pract. 2023;11:2542. </a:t>
            </a:r>
            <a:endParaRPr kumimoji="0" lang="en-US" sz="1200" b="1"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2" name="Oval 1">
            <a:extLst>
              <a:ext uri="{FF2B5EF4-FFF2-40B4-BE49-F238E27FC236}">
                <a16:creationId xmlns:a16="http://schemas.microsoft.com/office/drawing/2014/main" id="{7371CC32-7C37-E19C-7FA6-D1B3668EC3EF}"/>
              </a:ext>
            </a:extLst>
          </p:cNvPr>
          <p:cNvSpPr/>
          <p:nvPr/>
        </p:nvSpPr>
        <p:spPr>
          <a:xfrm>
            <a:off x="7569744" y="2484210"/>
            <a:ext cx="4243753" cy="2734407"/>
          </a:xfrm>
          <a:prstGeom prst="ellips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sp>
        <p:nvSpPr>
          <p:cNvPr id="8" name="Title 7">
            <a:extLst>
              <a:ext uri="{FF2B5EF4-FFF2-40B4-BE49-F238E27FC236}">
                <a16:creationId xmlns:a16="http://schemas.microsoft.com/office/drawing/2014/main" id="{5E4C153C-577C-9A5B-0780-0B0006ED2A53}"/>
              </a:ext>
            </a:extLst>
          </p:cNvPr>
          <p:cNvSpPr>
            <a:spLocks noGrp="1"/>
          </p:cNvSpPr>
          <p:nvPr>
            <p:ph type="title"/>
          </p:nvPr>
        </p:nvSpPr>
        <p:spPr/>
        <p:txBody>
          <a:bodyPr/>
          <a:lstStyle/>
          <a:p>
            <a:r>
              <a:rPr lang="en-US" dirty="0"/>
              <a:t>Mast Cell Mediator Metabolites During Episodes in </a:t>
            </a:r>
            <a:br>
              <a:rPr lang="en-US" dirty="0"/>
            </a:br>
            <a:r>
              <a:rPr lang="en-US" dirty="0"/>
              <a:t>Mast Cell Activation Syndromes</a:t>
            </a:r>
          </a:p>
        </p:txBody>
      </p:sp>
      <p:sp>
        <p:nvSpPr>
          <p:cNvPr id="7" name="TextBox 6">
            <a:extLst>
              <a:ext uri="{FF2B5EF4-FFF2-40B4-BE49-F238E27FC236}">
                <a16:creationId xmlns:a16="http://schemas.microsoft.com/office/drawing/2014/main" id="{03CDC2DA-BAF7-20B6-EE81-04BC45778966}"/>
              </a:ext>
            </a:extLst>
          </p:cNvPr>
          <p:cNvSpPr txBox="1"/>
          <p:nvPr/>
        </p:nvSpPr>
        <p:spPr bwMode="auto">
          <a:xfrm>
            <a:off x="673679" y="5639563"/>
            <a:ext cx="1058578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Acute/baseline rations of 2,3-dinor-11</a:t>
            </a:r>
            <a:r>
              <a:rPr kumimoji="0" lang="el-GR"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β</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-PGF2</a:t>
            </a:r>
            <a:r>
              <a:rPr kumimoji="0" lang="el-GR"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α</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(BPG), leukotriene E</a:t>
            </a:r>
            <a:r>
              <a:rPr kumimoji="0" lang="en-US" sz="14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4</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(LTE</a:t>
            </a:r>
            <a:r>
              <a:rPr kumimoji="0" lang="en-US" sz="14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4</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n-methylhistamine (N-MH), and serum tryptases for all patients.</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Horizontal line for each mediator indicates average value. For tryptase, the 1.685 value is also indicated. </a:t>
            </a:r>
          </a:p>
        </p:txBody>
      </p:sp>
      <p:grpSp>
        <p:nvGrpSpPr>
          <p:cNvPr id="215" name="Group 214">
            <a:extLst>
              <a:ext uri="{FF2B5EF4-FFF2-40B4-BE49-F238E27FC236}">
                <a16:creationId xmlns:a16="http://schemas.microsoft.com/office/drawing/2014/main" id="{A4750533-90F1-F38A-3ED4-BADD0AE3317A}"/>
              </a:ext>
            </a:extLst>
          </p:cNvPr>
          <p:cNvGrpSpPr/>
          <p:nvPr/>
        </p:nvGrpSpPr>
        <p:grpSpPr>
          <a:xfrm>
            <a:off x="458527" y="1604576"/>
            <a:ext cx="7111217" cy="3872409"/>
            <a:chOff x="673679" y="1689100"/>
            <a:chExt cx="7111217" cy="3872409"/>
          </a:xfrm>
        </p:grpSpPr>
        <p:sp>
          <p:nvSpPr>
            <p:cNvPr id="10" name="TextBox 9">
              <a:extLst>
                <a:ext uri="{FF2B5EF4-FFF2-40B4-BE49-F238E27FC236}">
                  <a16:creationId xmlns:a16="http://schemas.microsoft.com/office/drawing/2014/main" id="{091608F3-44A0-B665-BABF-AA259EF3A091}"/>
                </a:ext>
              </a:extLst>
            </p:cNvPr>
            <p:cNvSpPr txBox="1"/>
            <p:nvPr/>
          </p:nvSpPr>
          <p:spPr bwMode="auto">
            <a:xfrm rot="16200000">
              <a:off x="185471" y="3239667"/>
              <a:ext cx="17501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Acute/Baseline Ratio</a:t>
              </a:r>
            </a:p>
          </p:txBody>
        </p:sp>
        <p:grpSp>
          <p:nvGrpSpPr>
            <p:cNvPr id="21" name="Group 20">
              <a:extLst>
                <a:ext uri="{FF2B5EF4-FFF2-40B4-BE49-F238E27FC236}">
                  <a16:creationId xmlns:a16="http://schemas.microsoft.com/office/drawing/2014/main" id="{6FB78434-6282-5883-43B9-08F62801C29E}"/>
                </a:ext>
              </a:extLst>
            </p:cNvPr>
            <p:cNvGrpSpPr/>
            <p:nvPr/>
          </p:nvGrpSpPr>
          <p:grpSpPr>
            <a:xfrm>
              <a:off x="1187979" y="1978360"/>
              <a:ext cx="367408" cy="2745970"/>
              <a:chOff x="1168725" y="1949450"/>
              <a:chExt cx="367408" cy="2745970"/>
            </a:xfrm>
          </p:grpSpPr>
          <p:sp>
            <p:nvSpPr>
              <p:cNvPr id="14" name="TextBox 13">
                <a:extLst>
                  <a:ext uri="{FF2B5EF4-FFF2-40B4-BE49-F238E27FC236}">
                    <a16:creationId xmlns:a16="http://schemas.microsoft.com/office/drawing/2014/main" id="{5FAA9BCC-19A4-E02C-1247-CF3E482E0DDC}"/>
                  </a:ext>
                </a:extLst>
              </p:cNvPr>
              <p:cNvSpPr txBox="1"/>
              <p:nvPr/>
            </p:nvSpPr>
            <p:spPr bwMode="auto">
              <a:xfrm>
                <a:off x="1168725" y="194945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16" name="TextBox 15">
                <a:extLst>
                  <a:ext uri="{FF2B5EF4-FFF2-40B4-BE49-F238E27FC236}">
                    <a16:creationId xmlns:a16="http://schemas.microsoft.com/office/drawing/2014/main" id="{2CBBB54B-B661-BCF8-2BCE-964C9954D0C5}"/>
                  </a:ext>
                </a:extLst>
              </p:cNvPr>
              <p:cNvSpPr txBox="1"/>
              <p:nvPr/>
            </p:nvSpPr>
            <p:spPr bwMode="auto">
              <a:xfrm>
                <a:off x="1168725" y="255746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8" name="TextBox 17">
                <a:extLst>
                  <a:ext uri="{FF2B5EF4-FFF2-40B4-BE49-F238E27FC236}">
                    <a16:creationId xmlns:a16="http://schemas.microsoft.com/office/drawing/2014/main" id="{3E48D7E0-A1DA-7E20-169A-F7ABA6E99C42}"/>
                  </a:ext>
                </a:extLst>
              </p:cNvPr>
              <p:cNvSpPr txBox="1"/>
              <p:nvPr/>
            </p:nvSpPr>
            <p:spPr bwMode="auto">
              <a:xfrm>
                <a:off x="1168725" y="316360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19" name="TextBox 18">
                <a:extLst>
                  <a:ext uri="{FF2B5EF4-FFF2-40B4-BE49-F238E27FC236}">
                    <a16:creationId xmlns:a16="http://schemas.microsoft.com/office/drawing/2014/main" id="{2BCBDFE5-8696-5B47-C886-E1DAB5043F92}"/>
                  </a:ext>
                </a:extLst>
              </p:cNvPr>
              <p:cNvSpPr txBox="1"/>
              <p:nvPr/>
            </p:nvSpPr>
            <p:spPr bwMode="auto">
              <a:xfrm>
                <a:off x="1168725" y="377161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0" name="TextBox 19">
                <a:extLst>
                  <a:ext uri="{FF2B5EF4-FFF2-40B4-BE49-F238E27FC236}">
                    <a16:creationId xmlns:a16="http://schemas.microsoft.com/office/drawing/2014/main" id="{74BAFD6F-DA0D-EC7A-D57E-8F3C9BC14E43}"/>
                  </a:ext>
                </a:extLst>
              </p:cNvPr>
              <p:cNvSpPr txBox="1"/>
              <p:nvPr/>
            </p:nvSpPr>
            <p:spPr bwMode="auto">
              <a:xfrm>
                <a:off x="1260096" y="438764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grpSp>
        <p:grpSp>
          <p:nvGrpSpPr>
            <p:cNvPr id="23" name="Group 22">
              <a:extLst>
                <a:ext uri="{FF2B5EF4-FFF2-40B4-BE49-F238E27FC236}">
                  <a16:creationId xmlns:a16="http://schemas.microsoft.com/office/drawing/2014/main" id="{1AB6AA20-E520-7675-AF7A-9911114ED000}"/>
                </a:ext>
              </a:extLst>
            </p:cNvPr>
            <p:cNvGrpSpPr/>
            <p:nvPr/>
          </p:nvGrpSpPr>
          <p:grpSpPr>
            <a:xfrm>
              <a:off x="2614859" y="2022206"/>
              <a:ext cx="458779" cy="3368944"/>
              <a:chOff x="1077354" y="1949450"/>
              <a:chExt cx="458779" cy="2129943"/>
            </a:xfrm>
          </p:grpSpPr>
          <p:sp>
            <p:nvSpPr>
              <p:cNvPr id="24" name="TextBox 23">
                <a:extLst>
                  <a:ext uri="{FF2B5EF4-FFF2-40B4-BE49-F238E27FC236}">
                    <a16:creationId xmlns:a16="http://schemas.microsoft.com/office/drawing/2014/main" id="{454DF8EF-5B96-D64B-54DD-B728081EE83D}"/>
                  </a:ext>
                </a:extLst>
              </p:cNvPr>
              <p:cNvSpPr txBox="1"/>
              <p:nvPr/>
            </p:nvSpPr>
            <p:spPr bwMode="auto">
              <a:xfrm>
                <a:off x="1077354" y="1949450"/>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150</a:t>
                </a:r>
              </a:p>
            </p:txBody>
          </p:sp>
          <p:sp>
            <p:nvSpPr>
              <p:cNvPr id="25" name="TextBox 24">
                <a:extLst>
                  <a:ext uri="{FF2B5EF4-FFF2-40B4-BE49-F238E27FC236}">
                    <a16:creationId xmlns:a16="http://schemas.microsoft.com/office/drawing/2014/main" id="{5B22DDA1-5446-C83A-E2BF-5FC42F1A4A05}"/>
                  </a:ext>
                </a:extLst>
              </p:cNvPr>
              <p:cNvSpPr txBox="1"/>
              <p:nvPr/>
            </p:nvSpPr>
            <p:spPr bwMode="auto">
              <a:xfrm>
                <a:off x="1077354" y="2557460"/>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6" name="TextBox 25">
                <a:extLst>
                  <a:ext uri="{FF2B5EF4-FFF2-40B4-BE49-F238E27FC236}">
                    <a16:creationId xmlns:a16="http://schemas.microsoft.com/office/drawing/2014/main" id="{3C6C20AE-7A6A-BF14-497B-57E7BC4861AF}"/>
                  </a:ext>
                </a:extLst>
              </p:cNvPr>
              <p:cNvSpPr txBox="1"/>
              <p:nvPr/>
            </p:nvSpPr>
            <p:spPr bwMode="auto">
              <a:xfrm>
                <a:off x="1168725" y="316360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27" name="TextBox 26">
                <a:extLst>
                  <a:ext uri="{FF2B5EF4-FFF2-40B4-BE49-F238E27FC236}">
                    <a16:creationId xmlns:a16="http://schemas.microsoft.com/office/drawing/2014/main" id="{9A9300BA-9D4D-7623-4DFB-2B6672D8AA92}"/>
                  </a:ext>
                </a:extLst>
              </p:cNvPr>
              <p:cNvSpPr txBox="1"/>
              <p:nvPr/>
            </p:nvSpPr>
            <p:spPr bwMode="auto">
              <a:xfrm>
                <a:off x="1260096" y="377161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grpSp>
          <p:nvGrpSpPr>
            <p:cNvPr id="30" name="Group 29">
              <a:extLst>
                <a:ext uri="{FF2B5EF4-FFF2-40B4-BE49-F238E27FC236}">
                  <a16:creationId xmlns:a16="http://schemas.microsoft.com/office/drawing/2014/main" id="{BD7A9F5C-71DF-06A7-E161-39F69DB94729}"/>
                </a:ext>
              </a:extLst>
            </p:cNvPr>
            <p:cNvGrpSpPr/>
            <p:nvPr/>
          </p:nvGrpSpPr>
          <p:grpSpPr>
            <a:xfrm>
              <a:off x="4286148" y="1942778"/>
              <a:ext cx="276037" cy="2889394"/>
              <a:chOff x="1260096" y="1949450"/>
              <a:chExt cx="276037" cy="3422753"/>
            </a:xfrm>
          </p:grpSpPr>
          <p:sp>
            <p:nvSpPr>
              <p:cNvPr id="31" name="TextBox 30">
                <a:extLst>
                  <a:ext uri="{FF2B5EF4-FFF2-40B4-BE49-F238E27FC236}">
                    <a16:creationId xmlns:a16="http://schemas.microsoft.com/office/drawing/2014/main" id="{018CE84F-1850-25A7-FED8-CA5C41469AB0}"/>
                  </a:ext>
                </a:extLst>
              </p:cNvPr>
              <p:cNvSpPr txBox="1"/>
              <p:nvPr/>
            </p:nvSpPr>
            <p:spPr bwMode="auto">
              <a:xfrm>
                <a:off x="1260096" y="1949450"/>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32" name="TextBox 31">
                <a:extLst>
                  <a:ext uri="{FF2B5EF4-FFF2-40B4-BE49-F238E27FC236}">
                    <a16:creationId xmlns:a16="http://schemas.microsoft.com/office/drawing/2014/main" id="{BA3FAA86-6B32-AC58-EFEF-F34E675F6063}"/>
                  </a:ext>
                </a:extLst>
              </p:cNvPr>
              <p:cNvSpPr txBox="1"/>
              <p:nvPr/>
            </p:nvSpPr>
            <p:spPr bwMode="auto">
              <a:xfrm>
                <a:off x="1260096" y="2557460"/>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33" name="TextBox 32">
                <a:extLst>
                  <a:ext uri="{FF2B5EF4-FFF2-40B4-BE49-F238E27FC236}">
                    <a16:creationId xmlns:a16="http://schemas.microsoft.com/office/drawing/2014/main" id="{5372D210-5881-1F91-10B7-C325083F59B0}"/>
                  </a:ext>
                </a:extLst>
              </p:cNvPr>
              <p:cNvSpPr txBox="1"/>
              <p:nvPr/>
            </p:nvSpPr>
            <p:spPr bwMode="auto">
              <a:xfrm>
                <a:off x="1260096" y="316360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34" name="TextBox 33">
                <a:extLst>
                  <a:ext uri="{FF2B5EF4-FFF2-40B4-BE49-F238E27FC236}">
                    <a16:creationId xmlns:a16="http://schemas.microsoft.com/office/drawing/2014/main" id="{7EEF527F-EE79-6F54-6A10-820097D9B85F}"/>
                  </a:ext>
                </a:extLst>
              </p:cNvPr>
              <p:cNvSpPr txBox="1"/>
              <p:nvPr/>
            </p:nvSpPr>
            <p:spPr bwMode="auto">
              <a:xfrm>
                <a:off x="1260096" y="377161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35" name="TextBox 34">
                <a:extLst>
                  <a:ext uri="{FF2B5EF4-FFF2-40B4-BE49-F238E27FC236}">
                    <a16:creationId xmlns:a16="http://schemas.microsoft.com/office/drawing/2014/main" id="{AC86C574-4843-1341-918A-A482A3D7E183}"/>
                  </a:ext>
                </a:extLst>
              </p:cNvPr>
              <p:cNvSpPr txBox="1"/>
              <p:nvPr/>
            </p:nvSpPr>
            <p:spPr bwMode="auto">
              <a:xfrm>
                <a:off x="1260096" y="438764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36" name="TextBox 35">
                <a:extLst>
                  <a:ext uri="{FF2B5EF4-FFF2-40B4-BE49-F238E27FC236}">
                    <a16:creationId xmlns:a16="http://schemas.microsoft.com/office/drawing/2014/main" id="{AE2994AA-5C09-9C3E-2E70-FD88EF03A00C}"/>
                  </a:ext>
                </a:extLst>
              </p:cNvPr>
              <p:cNvSpPr txBox="1"/>
              <p:nvPr/>
            </p:nvSpPr>
            <p:spPr bwMode="auto">
              <a:xfrm>
                <a:off x="1260096" y="5007613"/>
                <a:ext cx="276037" cy="364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grpSp>
        <p:grpSp>
          <p:nvGrpSpPr>
            <p:cNvPr id="38" name="Group 37">
              <a:extLst>
                <a:ext uri="{FF2B5EF4-FFF2-40B4-BE49-F238E27FC236}">
                  <a16:creationId xmlns:a16="http://schemas.microsoft.com/office/drawing/2014/main" id="{CDE8C91C-25B4-AFB1-E019-C0FD84C9816D}"/>
                </a:ext>
              </a:extLst>
            </p:cNvPr>
            <p:cNvGrpSpPr/>
            <p:nvPr/>
          </p:nvGrpSpPr>
          <p:grpSpPr>
            <a:xfrm>
              <a:off x="5668304" y="1962150"/>
              <a:ext cx="367408" cy="2444750"/>
              <a:chOff x="1168725" y="1949450"/>
              <a:chExt cx="367408" cy="1408741"/>
            </a:xfrm>
          </p:grpSpPr>
          <p:sp>
            <p:nvSpPr>
              <p:cNvPr id="39" name="TextBox 38">
                <a:extLst>
                  <a:ext uri="{FF2B5EF4-FFF2-40B4-BE49-F238E27FC236}">
                    <a16:creationId xmlns:a16="http://schemas.microsoft.com/office/drawing/2014/main" id="{E372D70B-AD28-8BBD-2A35-64787CEC46FA}"/>
                  </a:ext>
                </a:extLst>
              </p:cNvPr>
              <p:cNvSpPr txBox="1"/>
              <p:nvPr/>
            </p:nvSpPr>
            <p:spPr bwMode="auto">
              <a:xfrm>
                <a:off x="1168725" y="1949450"/>
                <a:ext cx="367408" cy="194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40" name="TextBox 39">
                <a:extLst>
                  <a:ext uri="{FF2B5EF4-FFF2-40B4-BE49-F238E27FC236}">
                    <a16:creationId xmlns:a16="http://schemas.microsoft.com/office/drawing/2014/main" id="{C1A85512-779F-BFAD-C12E-A8AAAA4A2CA2}"/>
                  </a:ext>
                </a:extLst>
              </p:cNvPr>
              <p:cNvSpPr txBox="1"/>
              <p:nvPr/>
            </p:nvSpPr>
            <p:spPr bwMode="auto">
              <a:xfrm>
                <a:off x="1168725" y="2557460"/>
                <a:ext cx="367408" cy="194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41" name="TextBox 40">
                <a:extLst>
                  <a:ext uri="{FF2B5EF4-FFF2-40B4-BE49-F238E27FC236}">
                    <a16:creationId xmlns:a16="http://schemas.microsoft.com/office/drawing/2014/main" id="{8A0CE40F-57F3-61C2-C22D-219221F23E6D}"/>
                  </a:ext>
                </a:extLst>
              </p:cNvPr>
              <p:cNvSpPr txBox="1"/>
              <p:nvPr/>
            </p:nvSpPr>
            <p:spPr bwMode="auto">
              <a:xfrm>
                <a:off x="1260096" y="3163606"/>
                <a:ext cx="276037" cy="194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grpSp>
        <p:sp>
          <p:nvSpPr>
            <p:cNvPr id="43" name="TextBox 42">
              <a:extLst>
                <a:ext uri="{FF2B5EF4-FFF2-40B4-BE49-F238E27FC236}">
                  <a16:creationId xmlns:a16="http://schemas.microsoft.com/office/drawing/2014/main" id="{6E1AFDCF-885F-2C01-4E13-1C452A7AB1A4}"/>
                </a:ext>
              </a:extLst>
            </p:cNvPr>
            <p:cNvSpPr txBox="1">
              <a:spLocks/>
            </p:cNvSpPr>
            <p:nvPr/>
          </p:nvSpPr>
          <p:spPr bwMode="auto">
            <a:xfrm>
              <a:off x="6586452" y="4678283"/>
              <a:ext cx="5950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1.685</a:t>
              </a:r>
            </a:p>
          </p:txBody>
        </p:sp>
        <p:sp>
          <p:nvSpPr>
            <p:cNvPr id="44" name="TextBox 43">
              <a:extLst>
                <a:ext uri="{FF2B5EF4-FFF2-40B4-BE49-F238E27FC236}">
                  <a16:creationId xmlns:a16="http://schemas.microsoft.com/office/drawing/2014/main" id="{A2202C8E-C885-17A1-99A3-EEF5A9F5E688}"/>
                </a:ext>
              </a:extLst>
            </p:cNvPr>
            <p:cNvSpPr txBox="1"/>
            <p:nvPr/>
          </p:nvSpPr>
          <p:spPr bwMode="auto">
            <a:xfrm>
              <a:off x="5820187" y="5253732"/>
              <a:ext cx="14433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Tryptase (N = 25)</a:t>
              </a:r>
            </a:p>
          </p:txBody>
        </p:sp>
        <p:sp>
          <p:nvSpPr>
            <p:cNvPr id="46" name="TextBox 45">
              <a:extLst>
                <a:ext uri="{FF2B5EF4-FFF2-40B4-BE49-F238E27FC236}">
                  <a16:creationId xmlns:a16="http://schemas.microsoft.com/office/drawing/2014/main" id="{04773BEA-1123-40B5-65C4-15D4002C8D7B}"/>
                </a:ext>
              </a:extLst>
            </p:cNvPr>
            <p:cNvSpPr txBox="1"/>
            <p:nvPr/>
          </p:nvSpPr>
          <p:spPr bwMode="auto">
            <a:xfrm>
              <a:off x="4424327" y="5253732"/>
              <a:ext cx="12522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N-MH (N = 11)</a:t>
              </a:r>
            </a:p>
          </p:txBody>
        </p:sp>
        <p:sp>
          <p:nvSpPr>
            <p:cNvPr id="47" name="TextBox 46">
              <a:extLst>
                <a:ext uri="{FF2B5EF4-FFF2-40B4-BE49-F238E27FC236}">
                  <a16:creationId xmlns:a16="http://schemas.microsoft.com/office/drawing/2014/main" id="{3A1F4078-099E-0171-5768-C5625BAC8D13}"/>
                </a:ext>
              </a:extLst>
            </p:cNvPr>
            <p:cNvSpPr txBox="1"/>
            <p:nvPr/>
          </p:nvSpPr>
          <p:spPr bwMode="auto">
            <a:xfrm>
              <a:off x="2984361" y="5253732"/>
              <a:ext cx="11381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LTE</a:t>
              </a:r>
              <a:r>
                <a:rPr kumimoji="0" lang="en-US" sz="1400" b="1"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4</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(N = 13)</a:t>
              </a:r>
            </a:p>
          </p:txBody>
        </p:sp>
        <p:sp>
          <p:nvSpPr>
            <p:cNvPr id="48" name="TextBox 47">
              <a:extLst>
                <a:ext uri="{FF2B5EF4-FFF2-40B4-BE49-F238E27FC236}">
                  <a16:creationId xmlns:a16="http://schemas.microsoft.com/office/drawing/2014/main" id="{E9601F44-91B9-FC77-0F4B-58897B805D98}"/>
                </a:ext>
              </a:extLst>
            </p:cNvPr>
            <p:cNvSpPr txBox="1"/>
            <p:nvPr/>
          </p:nvSpPr>
          <p:spPr bwMode="auto">
            <a:xfrm>
              <a:off x="1485258" y="5253732"/>
              <a:ext cx="11192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BPG (N = 21)</a:t>
              </a:r>
            </a:p>
          </p:txBody>
        </p:sp>
        <p:sp>
          <p:nvSpPr>
            <p:cNvPr id="50" name="Freeform: Shape 49">
              <a:extLst>
                <a:ext uri="{FF2B5EF4-FFF2-40B4-BE49-F238E27FC236}">
                  <a16:creationId xmlns:a16="http://schemas.microsoft.com/office/drawing/2014/main" id="{7AB0DA37-A56A-7076-14C3-2DDF21C55C69}"/>
                </a:ext>
              </a:extLst>
            </p:cNvPr>
            <p:cNvSpPr/>
            <p:nvPr/>
          </p:nvSpPr>
          <p:spPr bwMode="auto">
            <a:xfrm>
              <a:off x="1549400" y="1689100"/>
              <a:ext cx="990600" cy="3467100"/>
            </a:xfrm>
            <a:custGeom>
              <a:avLst/>
              <a:gdLst>
                <a:gd name="connsiteX0" fmla="*/ 0 w 990600"/>
                <a:gd name="connsiteY0" fmla="*/ 0 h 3467100"/>
                <a:gd name="connsiteX1" fmla="*/ 0 w 990600"/>
                <a:gd name="connsiteY1" fmla="*/ 3467100 h 3467100"/>
                <a:gd name="connsiteX2" fmla="*/ 990600 w 990600"/>
                <a:gd name="connsiteY2" fmla="*/ 3467100 h 3467100"/>
              </a:gdLst>
              <a:ahLst/>
              <a:cxnLst>
                <a:cxn ang="0">
                  <a:pos x="connsiteX0" y="connsiteY0"/>
                </a:cxn>
                <a:cxn ang="0">
                  <a:pos x="connsiteX1" y="connsiteY1"/>
                </a:cxn>
                <a:cxn ang="0">
                  <a:pos x="connsiteX2" y="connsiteY2"/>
                </a:cxn>
              </a:cxnLst>
              <a:rect l="l" t="t" r="r" b="b"/>
              <a:pathLst>
                <a:path w="990600" h="3467100">
                  <a:moveTo>
                    <a:pt x="0" y="0"/>
                  </a:moveTo>
                  <a:lnTo>
                    <a:pt x="0" y="3467100"/>
                  </a:lnTo>
                  <a:lnTo>
                    <a:pt x="990600" y="346710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57" name="Group 56">
              <a:extLst>
                <a:ext uri="{FF2B5EF4-FFF2-40B4-BE49-F238E27FC236}">
                  <a16:creationId xmlns:a16="http://schemas.microsoft.com/office/drawing/2014/main" id="{0D9735E0-33DA-9F38-828B-C490D9C2EE32}"/>
                </a:ext>
              </a:extLst>
            </p:cNvPr>
            <p:cNvGrpSpPr/>
            <p:nvPr/>
          </p:nvGrpSpPr>
          <p:grpSpPr>
            <a:xfrm>
              <a:off x="1473200" y="2128386"/>
              <a:ext cx="88900" cy="2445919"/>
              <a:chOff x="1316450" y="2128386"/>
              <a:chExt cx="477874" cy="2445919"/>
            </a:xfrm>
          </p:grpSpPr>
          <p:cxnSp>
            <p:nvCxnSpPr>
              <p:cNvPr id="52" name="Straight Connector 51">
                <a:extLst>
                  <a:ext uri="{FF2B5EF4-FFF2-40B4-BE49-F238E27FC236}">
                    <a16:creationId xmlns:a16="http://schemas.microsoft.com/office/drawing/2014/main" id="{6AAD2859-90C6-46D9-047E-6E4FA28AE6AA}"/>
                  </a:ext>
                </a:extLst>
              </p:cNvPr>
              <p:cNvCxnSpPr/>
              <p:nvPr/>
            </p:nvCxnSpPr>
            <p:spPr bwMode="auto">
              <a:xfrm>
                <a:off x="1316450" y="2128386"/>
                <a:ext cx="477874"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3FC57267-EA9F-58E2-EEC6-16959AC679F5}"/>
                  </a:ext>
                </a:extLst>
              </p:cNvPr>
              <p:cNvCxnSpPr/>
              <p:nvPr/>
            </p:nvCxnSpPr>
            <p:spPr bwMode="auto">
              <a:xfrm>
                <a:off x="1316450" y="2739866"/>
                <a:ext cx="477874"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008C02BF-044A-13DE-EE01-9C18A50A3F67}"/>
                  </a:ext>
                </a:extLst>
              </p:cNvPr>
              <p:cNvCxnSpPr/>
              <p:nvPr/>
            </p:nvCxnSpPr>
            <p:spPr bwMode="auto">
              <a:xfrm>
                <a:off x="1316450" y="3351346"/>
                <a:ext cx="477874"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65FD481F-D248-91BE-B21D-E72C14F3FD08}"/>
                  </a:ext>
                </a:extLst>
              </p:cNvPr>
              <p:cNvCxnSpPr/>
              <p:nvPr/>
            </p:nvCxnSpPr>
            <p:spPr bwMode="auto">
              <a:xfrm>
                <a:off x="1316450" y="3962826"/>
                <a:ext cx="477874"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200E9ECE-B3DB-7608-244F-3992DF148286}"/>
                  </a:ext>
                </a:extLst>
              </p:cNvPr>
              <p:cNvCxnSpPr/>
              <p:nvPr/>
            </p:nvCxnSpPr>
            <p:spPr bwMode="auto">
              <a:xfrm>
                <a:off x="1316450" y="4574305"/>
                <a:ext cx="477874" cy="0"/>
              </a:xfrm>
              <a:prstGeom prst="line">
                <a:avLst/>
              </a:prstGeom>
              <a:noFill/>
              <a:ln w="28575" cap="flat" cmpd="sng" algn="ctr">
                <a:solidFill>
                  <a:schemeClr val="bg1"/>
                </a:solidFill>
                <a:prstDash val="solid"/>
                <a:round/>
                <a:headEnd type="none" w="med" len="med"/>
                <a:tailEnd type="none" w="med" len="med"/>
              </a:ln>
              <a:effectLst/>
            </p:spPr>
          </p:cxnSp>
        </p:grpSp>
        <p:sp>
          <p:nvSpPr>
            <p:cNvPr id="58" name="Freeform: Shape 57">
              <a:extLst>
                <a:ext uri="{FF2B5EF4-FFF2-40B4-BE49-F238E27FC236}">
                  <a16:creationId xmlns:a16="http://schemas.microsoft.com/office/drawing/2014/main" id="{A960C576-7EB9-07A3-3AB3-61F0F05A84E4}"/>
                </a:ext>
              </a:extLst>
            </p:cNvPr>
            <p:cNvSpPr/>
            <p:nvPr/>
          </p:nvSpPr>
          <p:spPr bwMode="auto">
            <a:xfrm>
              <a:off x="3054433" y="1689100"/>
              <a:ext cx="990600" cy="3467100"/>
            </a:xfrm>
            <a:custGeom>
              <a:avLst/>
              <a:gdLst>
                <a:gd name="connsiteX0" fmla="*/ 0 w 990600"/>
                <a:gd name="connsiteY0" fmla="*/ 0 h 3467100"/>
                <a:gd name="connsiteX1" fmla="*/ 0 w 990600"/>
                <a:gd name="connsiteY1" fmla="*/ 3467100 h 3467100"/>
                <a:gd name="connsiteX2" fmla="*/ 990600 w 990600"/>
                <a:gd name="connsiteY2" fmla="*/ 3467100 h 3467100"/>
              </a:gdLst>
              <a:ahLst/>
              <a:cxnLst>
                <a:cxn ang="0">
                  <a:pos x="connsiteX0" y="connsiteY0"/>
                </a:cxn>
                <a:cxn ang="0">
                  <a:pos x="connsiteX1" y="connsiteY1"/>
                </a:cxn>
                <a:cxn ang="0">
                  <a:pos x="connsiteX2" y="connsiteY2"/>
                </a:cxn>
              </a:cxnLst>
              <a:rect l="l" t="t" r="r" b="b"/>
              <a:pathLst>
                <a:path w="990600" h="3467100">
                  <a:moveTo>
                    <a:pt x="0" y="0"/>
                  </a:moveTo>
                  <a:lnTo>
                    <a:pt x="0" y="3467100"/>
                  </a:lnTo>
                  <a:lnTo>
                    <a:pt x="990600" y="346710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59" name="Group 58">
              <a:extLst>
                <a:ext uri="{FF2B5EF4-FFF2-40B4-BE49-F238E27FC236}">
                  <a16:creationId xmlns:a16="http://schemas.microsoft.com/office/drawing/2014/main" id="{1365488D-05D9-F923-B718-DD4DAA7B36C7}"/>
                </a:ext>
              </a:extLst>
            </p:cNvPr>
            <p:cNvGrpSpPr/>
            <p:nvPr/>
          </p:nvGrpSpPr>
          <p:grpSpPr>
            <a:xfrm>
              <a:off x="2978232" y="2178050"/>
              <a:ext cx="76201" cy="2876550"/>
              <a:chOff x="1316450" y="2128386"/>
              <a:chExt cx="477874" cy="1834440"/>
            </a:xfrm>
          </p:grpSpPr>
          <p:cxnSp>
            <p:nvCxnSpPr>
              <p:cNvPr id="60" name="Straight Connector 59">
                <a:extLst>
                  <a:ext uri="{FF2B5EF4-FFF2-40B4-BE49-F238E27FC236}">
                    <a16:creationId xmlns:a16="http://schemas.microsoft.com/office/drawing/2014/main" id="{534E7840-145F-3F3B-BE13-B3076FAF9485}"/>
                  </a:ext>
                </a:extLst>
              </p:cNvPr>
              <p:cNvCxnSpPr/>
              <p:nvPr/>
            </p:nvCxnSpPr>
            <p:spPr bwMode="auto">
              <a:xfrm>
                <a:off x="1316450" y="2128386"/>
                <a:ext cx="477874"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1AA37BE7-2A15-2603-E7E4-69829B0BAF66}"/>
                  </a:ext>
                </a:extLst>
              </p:cNvPr>
              <p:cNvCxnSpPr/>
              <p:nvPr/>
            </p:nvCxnSpPr>
            <p:spPr bwMode="auto">
              <a:xfrm>
                <a:off x="1316450" y="2739866"/>
                <a:ext cx="477874"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D5972A95-C1EC-AB56-7C75-C6A728216AB1}"/>
                  </a:ext>
                </a:extLst>
              </p:cNvPr>
              <p:cNvCxnSpPr/>
              <p:nvPr/>
            </p:nvCxnSpPr>
            <p:spPr bwMode="auto">
              <a:xfrm>
                <a:off x="1316450" y="3351346"/>
                <a:ext cx="477874"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0A224FB1-B5D0-3BC1-0855-FB93B340CAD2}"/>
                  </a:ext>
                </a:extLst>
              </p:cNvPr>
              <p:cNvCxnSpPr/>
              <p:nvPr/>
            </p:nvCxnSpPr>
            <p:spPr bwMode="auto">
              <a:xfrm>
                <a:off x="1316450" y="3962826"/>
                <a:ext cx="477874" cy="0"/>
              </a:xfrm>
              <a:prstGeom prst="line">
                <a:avLst/>
              </a:prstGeom>
              <a:noFill/>
              <a:ln w="28575" cap="flat" cmpd="sng" algn="ctr">
                <a:solidFill>
                  <a:schemeClr val="bg1"/>
                </a:solidFill>
                <a:prstDash val="solid"/>
                <a:round/>
                <a:headEnd type="none" w="med" len="med"/>
                <a:tailEnd type="none" w="med" len="med"/>
              </a:ln>
              <a:effectLst/>
            </p:spPr>
          </p:cxnSp>
        </p:grpSp>
        <p:sp>
          <p:nvSpPr>
            <p:cNvPr id="65" name="Freeform: Shape 64">
              <a:extLst>
                <a:ext uri="{FF2B5EF4-FFF2-40B4-BE49-F238E27FC236}">
                  <a16:creationId xmlns:a16="http://schemas.microsoft.com/office/drawing/2014/main" id="{4C832080-9810-CABB-3CF2-87059FBCE468}"/>
                </a:ext>
              </a:extLst>
            </p:cNvPr>
            <p:cNvSpPr/>
            <p:nvPr/>
          </p:nvSpPr>
          <p:spPr bwMode="auto">
            <a:xfrm>
              <a:off x="4551753" y="1689100"/>
              <a:ext cx="990600" cy="3467100"/>
            </a:xfrm>
            <a:custGeom>
              <a:avLst/>
              <a:gdLst>
                <a:gd name="connsiteX0" fmla="*/ 0 w 990600"/>
                <a:gd name="connsiteY0" fmla="*/ 0 h 3467100"/>
                <a:gd name="connsiteX1" fmla="*/ 0 w 990600"/>
                <a:gd name="connsiteY1" fmla="*/ 3467100 h 3467100"/>
                <a:gd name="connsiteX2" fmla="*/ 990600 w 990600"/>
                <a:gd name="connsiteY2" fmla="*/ 3467100 h 3467100"/>
              </a:gdLst>
              <a:ahLst/>
              <a:cxnLst>
                <a:cxn ang="0">
                  <a:pos x="connsiteX0" y="connsiteY0"/>
                </a:cxn>
                <a:cxn ang="0">
                  <a:pos x="connsiteX1" y="connsiteY1"/>
                </a:cxn>
                <a:cxn ang="0">
                  <a:pos x="connsiteX2" y="connsiteY2"/>
                </a:cxn>
              </a:cxnLst>
              <a:rect l="l" t="t" r="r" b="b"/>
              <a:pathLst>
                <a:path w="990600" h="3467100">
                  <a:moveTo>
                    <a:pt x="0" y="0"/>
                  </a:moveTo>
                  <a:lnTo>
                    <a:pt x="0" y="3467100"/>
                  </a:lnTo>
                  <a:lnTo>
                    <a:pt x="990600" y="346710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66" name="Group 65">
              <a:extLst>
                <a:ext uri="{FF2B5EF4-FFF2-40B4-BE49-F238E27FC236}">
                  <a16:creationId xmlns:a16="http://schemas.microsoft.com/office/drawing/2014/main" id="{0948AE44-B0FE-D1DA-40FA-CC1A9BA52F65}"/>
                </a:ext>
              </a:extLst>
            </p:cNvPr>
            <p:cNvGrpSpPr/>
            <p:nvPr/>
          </p:nvGrpSpPr>
          <p:grpSpPr>
            <a:xfrm>
              <a:off x="4475553" y="2096637"/>
              <a:ext cx="86632" cy="2562596"/>
              <a:chOff x="1316450" y="2128386"/>
              <a:chExt cx="477874" cy="3048202"/>
            </a:xfrm>
          </p:grpSpPr>
          <p:cxnSp>
            <p:nvCxnSpPr>
              <p:cNvPr id="67" name="Straight Connector 66">
                <a:extLst>
                  <a:ext uri="{FF2B5EF4-FFF2-40B4-BE49-F238E27FC236}">
                    <a16:creationId xmlns:a16="http://schemas.microsoft.com/office/drawing/2014/main" id="{0F2288DE-516A-FBFA-03FE-A49587C26169}"/>
                  </a:ext>
                </a:extLst>
              </p:cNvPr>
              <p:cNvCxnSpPr/>
              <p:nvPr/>
            </p:nvCxnSpPr>
            <p:spPr bwMode="auto">
              <a:xfrm>
                <a:off x="1316450" y="2128386"/>
                <a:ext cx="477874"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67E1C196-2B03-4B50-8082-1B5B2F61E4C2}"/>
                  </a:ext>
                </a:extLst>
              </p:cNvPr>
              <p:cNvCxnSpPr/>
              <p:nvPr/>
            </p:nvCxnSpPr>
            <p:spPr bwMode="auto">
              <a:xfrm>
                <a:off x="1316450" y="2739866"/>
                <a:ext cx="477874"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7087E126-0109-63C0-A92A-231957BC6E9F}"/>
                  </a:ext>
                </a:extLst>
              </p:cNvPr>
              <p:cNvCxnSpPr/>
              <p:nvPr/>
            </p:nvCxnSpPr>
            <p:spPr bwMode="auto">
              <a:xfrm>
                <a:off x="1316450" y="3351346"/>
                <a:ext cx="477874"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37FA4B93-3F4E-581C-6AB8-98A7CD64ED51}"/>
                  </a:ext>
                </a:extLst>
              </p:cNvPr>
              <p:cNvCxnSpPr/>
              <p:nvPr/>
            </p:nvCxnSpPr>
            <p:spPr bwMode="auto">
              <a:xfrm>
                <a:off x="1316450" y="3962826"/>
                <a:ext cx="477874"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7BEBC39A-051C-020F-B78B-FB5AFBE46FEA}"/>
                  </a:ext>
                </a:extLst>
              </p:cNvPr>
              <p:cNvCxnSpPr/>
              <p:nvPr/>
            </p:nvCxnSpPr>
            <p:spPr bwMode="auto">
              <a:xfrm>
                <a:off x="1316450" y="4574305"/>
                <a:ext cx="477874"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28A56DD1-2555-F007-D8E4-7463250FC5B6}"/>
                  </a:ext>
                </a:extLst>
              </p:cNvPr>
              <p:cNvCxnSpPr/>
              <p:nvPr/>
            </p:nvCxnSpPr>
            <p:spPr bwMode="auto">
              <a:xfrm>
                <a:off x="1316450" y="5176588"/>
                <a:ext cx="477874" cy="0"/>
              </a:xfrm>
              <a:prstGeom prst="line">
                <a:avLst/>
              </a:prstGeom>
              <a:noFill/>
              <a:ln w="28575" cap="flat" cmpd="sng" algn="ctr">
                <a:solidFill>
                  <a:schemeClr val="bg1"/>
                </a:solidFill>
                <a:prstDash val="solid"/>
                <a:round/>
                <a:headEnd type="none" w="med" len="med"/>
                <a:tailEnd type="none" w="med" len="med"/>
              </a:ln>
              <a:effectLst/>
            </p:spPr>
          </p:cxnSp>
        </p:grpSp>
        <p:sp>
          <p:nvSpPr>
            <p:cNvPr id="72" name="Freeform: Shape 71">
              <a:extLst>
                <a:ext uri="{FF2B5EF4-FFF2-40B4-BE49-F238E27FC236}">
                  <a16:creationId xmlns:a16="http://schemas.microsoft.com/office/drawing/2014/main" id="{54580D4F-607E-7618-D489-2769BD58A8BA}"/>
                </a:ext>
              </a:extLst>
            </p:cNvPr>
            <p:cNvSpPr/>
            <p:nvPr/>
          </p:nvSpPr>
          <p:spPr bwMode="auto">
            <a:xfrm>
              <a:off x="6049599" y="1689100"/>
              <a:ext cx="990600" cy="3467100"/>
            </a:xfrm>
            <a:custGeom>
              <a:avLst/>
              <a:gdLst>
                <a:gd name="connsiteX0" fmla="*/ 0 w 990600"/>
                <a:gd name="connsiteY0" fmla="*/ 0 h 3467100"/>
                <a:gd name="connsiteX1" fmla="*/ 0 w 990600"/>
                <a:gd name="connsiteY1" fmla="*/ 3467100 h 3467100"/>
                <a:gd name="connsiteX2" fmla="*/ 990600 w 990600"/>
                <a:gd name="connsiteY2" fmla="*/ 3467100 h 3467100"/>
              </a:gdLst>
              <a:ahLst/>
              <a:cxnLst>
                <a:cxn ang="0">
                  <a:pos x="connsiteX0" y="connsiteY0"/>
                </a:cxn>
                <a:cxn ang="0">
                  <a:pos x="connsiteX1" y="connsiteY1"/>
                </a:cxn>
                <a:cxn ang="0">
                  <a:pos x="connsiteX2" y="connsiteY2"/>
                </a:cxn>
              </a:cxnLst>
              <a:rect l="l" t="t" r="r" b="b"/>
              <a:pathLst>
                <a:path w="990600" h="3467100">
                  <a:moveTo>
                    <a:pt x="0" y="0"/>
                  </a:moveTo>
                  <a:lnTo>
                    <a:pt x="0" y="3467100"/>
                  </a:lnTo>
                  <a:lnTo>
                    <a:pt x="990600" y="346710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73" name="Group 72">
              <a:extLst>
                <a:ext uri="{FF2B5EF4-FFF2-40B4-BE49-F238E27FC236}">
                  <a16:creationId xmlns:a16="http://schemas.microsoft.com/office/drawing/2014/main" id="{4513F7AF-878F-4B2E-B5CE-EC90B623BC3E}"/>
                </a:ext>
              </a:extLst>
            </p:cNvPr>
            <p:cNvGrpSpPr/>
            <p:nvPr/>
          </p:nvGrpSpPr>
          <p:grpSpPr>
            <a:xfrm>
              <a:off x="5973399" y="2128384"/>
              <a:ext cx="84501" cy="2094366"/>
              <a:chOff x="1316450" y="2128386"/>
              <a:chExt cx="477874" cy="1222960"/>
            </a:xfrm>
          </p:grpSpPr>
          <p:cxnSp>
            <p:nvCxnSpPr>
              <p:cNvPr id="74" name="Straight Connector 73">
                <a:extLst>
                  <a:ext uri="{FF2B5EF4-FFF2-40B4-BE49-F238E27FC236}">
                    <a16:creationId xmlns:a16="http://schemas.microsoft.com/office/drawing/2014/main" id="{BB9BF812-BA6C-6F9D-C51F-36774D9968D3}"/>
                  </a:ext>
                </a:extLst>
              </p:cNvPr>
              <p:cNvCxnSpPr/>
              <p:nvPr/>
            </p:nvCxnSpPr>
            <p:spPr bwMode="auto">
              <a:xfrm>
                <a:off x="1316450" y="2128386"/>
                <a:ext cx="477874"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AA12AAA2-4ED8-EDF1-7053-D4D1FC76BC69}"/>
                  </a:ext>
                </a:extLst>
              </p:cNvPr>
              <p:cNvCxnSpPr/>
              <p:nvPr/>
            </p:nvCxnSpPr>
            <p:spPr bwMode="auto">
              <a:xfrm>
                <a:off x="1316450" y="2739866"/>
                <a:ext cx="477874"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F7EB5350-81C4-B994-C7DC-8AF02C875AFF}"/>
                  </a:ext>
                </a:extLst>
              </p:cNvPr>
              <p:cNvCxnSpPr/>
              <p:nvPr/>
            </p:nvCxnSpPr>
            <p:spPr bwMode="auto">
              <a:xfrm>
                <a:off x="1316450" y="3351346"/>
                <a:ext cx="477874" cy="0"/>
              </a:xfrm>
              <a:prstGeom prst="line">
                <a:avLst/>
              </a:prstGeom>
              <a:noFill/>
              <a:ln w="28575" cap="flat" cmpd="sng" algn="ctr">
                <a:solidFill>
                  <a:schemeClr val="bg1"/>
                </a:solidFill>
                <a:prstDash val="solid"/>
                <a:round/>
                <a:headEnd type="none" w="med" len="med"/>
                <a:tailEnd type="none" w="med" len="med"/>
              </a:ln>
              <a:effectLst/>
            </p:spPr>
          </p:cxnSp>
        </p:grpSp>
        <p:cxnSp>
          <p:nvCxnSpPr>
            <p:cNvPr id="81" name="Straight Connector 80">
              <a:extLst>
                <a:ext uri="{FF2B5EF4-FFF2-40B4-BE49-F238E27FC236}">
                  <a16:creationId xmlns:a16="http://schemas.microsoft.com/office/drawing/2014/main" id="{A1C254E1-A15A-E22A-35AA-1BB96EAF95D9}"/>
                </a:ext>
              </a:extLst>
            </p:cNvPr>
            <p:cNvCxnSpPr/>
            <p:nvPr/>
          </p:nvCxnSpPr>
          <p:spPr bwMode="auto">
            <a:xfrm>
              <a:off x="1695450" y="4241801"/>
              <a:ext cx="704850" cy="0"/>
            </a:xfrm>
            <a:prstGeom prst="line">
              <a:avLst/>
            </a:prstGeom>
            <a:noFill/>
            <a:ln w="28575" cap="flat" cmpd="sng" algn="ctr">
              <a:solidFill>
                <a:schemeClr val="bg1"/>
              </a:solidFill>
              <a:prstDash val="sysDash"/>
              <a:round/>
              <a:headEnd type="none" w="med" len="med"/>
              <a:tailEnd type="none" w="med" len="med"/>
            </a:ln>
            <a:effectLst/>
          </p:spPr>
        </p:cxnSp>
        <p:cxnSp>
          <p:nvCxnSpPr>
            <p:cNvPr id="82" name="Straight Connector 81">
              <a:extLst>
                <a:ext uri="{FF2B5EF4-FFF2-40B4-BE49-F238E27FC236}">
                  <a16:creationId xmlns:a16="http://schemas.microsoft.com/office/drawing/2014/main" id="{A6FE7BED-B1BB-CE03-7764-370681CA998B}"/>
                </a:ext>
              </a:extLst>
            </p:cNvPr>
            <p:cNvCxnSpPr/>
            <p:nvPr/>
          </p:nvCxnSpPr>
          <p:spPr bwMode="auto">
            <a:xfrm>
              <a:off x="3181350" y="4363798"/>
              <a:ext cx="704850" cy="0"/>
            </a:xfrm>
            <a:prstGeom prst="line">
              <a:avLst/>
            </a:prstGeom>
            <a:noFill/>
            <a:ln w="28575" cap="flat" cmpd="sng" algn="ctr">
              <a:solidFill>
                <a:schemeClr val="bg1"/>
              </a:solidFill>
              <a:prstDash val="sysDash"/>
              <a:round/>
              <a:headEnd type="none" w="med" len="med"/>
              <a:tailEnd type="none" w="med" len="med"/>
            </a:ln>
            <a:effectLst/>
          </p:spPr>
        </p:cxnSp>
        <p:cxnSp>
          <p:nvCxnSpPr>
            <p:cNvPr id="83" name="Straight Connector 82">
              <a:extLst>
                <a:ext uri="{FF2B5EF4-FFF2-40B4-BE49-F238E27FC236}">
                  <a16:creationId xmlns:a16="http://schemas.microsoft.com/office/drawing/2014/main" id="{29AB05C7-3D45-91B2-A9DB-DD2000E28D16}"/>
                </a:ext>
              </a:extLst>
            </p:cNvPr>
            <p:cNvCxnSpPr/>
            <p:nvPr/>
          </p:nvCxnSpPr>
          <p:spPr bwMode="auto">
            <a:xfrm>
              <a:off x="4667250" y="4053292"/>
              <a:ext cx="704850" cy="0"/>
            </a:xfrm>
            <a:prstGeom prst="line">
              <a:avLst/>
            </a:prstGeom>
            <a:noFill/>
            <a:ln w="28575" cap="flat" cmpd="sng" algn="ctr">
              <a:solidFill>
                <a:schemeClr val="bg1"/>
              </a:solidFill>
              <a:prstDash val="sysDash"/>
              <a:round/>
              <a:headEnd type="none" w="med" len="med"/>
              <a:tailEnd type="none" w="med" len="med"/>
            </a:ln>
            <a:effectLst/>
          </p:spPr>
        </p:cxnSp>
        <p:cxnSp>
          <p:nvCxnSpPr>
            <p:cNvPr id="84" name="Straight Connector 83">
              <a:extLst>
                <a:ext uri="{FF2B5EF4-FFF2-40B4-BE49-F238E27FC236}">
                  <a16:creationId xmlns:a16="http://schemas.microsoft.com/office/drawing/2014/main" id="{5DFD05B4-1C03-51FA-235C-8DFD14FC8E17}"/>
                </a:ext>
              </a:extLst>
            </p:cNvPr>
            <p:cNvCxnSpPr/>
            <p:nvPr/>
          </p:nvCxnSpPr>
          <p:spPr bwMode="auto">
            <a:xfrm>
              <a:off x="6178550" y="4256493"/>
              <a:ext cx="704850" cy="0"/>
            </a:xfrm>
            <a:prstGeom prst="line">
              <a:avLst/>
            </a:prstGeom>
            <a:noFill/>
            <a:ln w="28575" cap="flat" cmpd="sng" algn="ctr">
              <a:solidFill>
                <a:schemeClr val="bg1"/>
              </a:solidFill>
              <a:prstDash val="sysDash"/>
              <a:round/>
              <a:headEnd type="none" w="med" len="med"/>
              <a:tailEnd type="none" w="med" len="med"/>
            </a:ln>
            <a:effectLst/>
          </p:spPr>
        </p:cxnSp>
        <p:cxnSp>
          <p:nvCxnSpPr>
            <p:cNvPr id="85" name="Straight Connector 84">
              <a:extLst>
                <a:ext uri="{FF2B5EF4-FFF2-40B4-BE49-F238E27FC236}">
                  <a16:creationId xmlns:a16="http://schemas.microsoft.com/office/drawing/2014/main" id="{C2E812AE-F82B-4B39-D190-5A84F76C9BFD}"/>
                </a:ext>
              </a:extLst>
            </p:cNvPr>
            <p:cNvCxnSpPr>
              <a:cxnSpLocks/>
            </p:cNvCxnSpPr>
            <p:nvPr/>
          </p:nvCxnSpPr>
          <p:spPr bwMode="auto">
            <a:xfrm>
              <a:off x="6316299" y="4929737"/>
              <a:ext cx="427401" cy="0"/>
            </a:xfrm>
            <a:prstGeom prst="line">
              <a:avLst/>
            </a:prstGeom>
            <a:noFill/>
            <a:ln w="28575" cap="flat" cmpd="sng" algn="ctr">
              <a:solidFill>
                <a:schemeClr val="bg1"/>
              </a:solidFill>
              <a:prstDash val="sysDash"/>
              <a:round/>
              <a:headEnd type="none" w="med" len="med"/>
              <a:tailEnd type="none" w="med" len="med"/>
            </a:ln>
            <a:effectLst/>
          </p:spPr>
        </p:cxnSp>
        <p:sp>
          <p:nvSpPr>
            <p:cNvPr id="87" name="Oval 86">
              <a:extLst>
                <a:ext uri="{FF2B5EF4-FFF2-40B4-BE49-F238E27FC236}">
                  <a16:creationId xmlns:a16="http://schemas.microsoft.com/office/drawing/2014/main" id="{53CEB4AC-FD80-F344-D100-313070D6112A}"/>
                </a:ext>
              </a:extLst>
            </p:cNvPr>
            <p:cNvSpPr/>
            <p:nvPr/>
          </p:nvSpPr>
          <p:spPr bwMode="auto">
            <a:xfrm>
              <a:off x="1990725" y="1762892"/>
              <a:ext cx="107950" cy="107950"/>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8" name="Oval 87">
              <a:extLst>
                <a:ext uri="{FF2B5EF4-FFF2-40B4-BE49-F238E27FC236}">
                  <a16:creationId xmlns:a16="http://schemas.microsoft.com/office/drawing/2014/main" id="{4130BAC9-FA2D-179D-4D03-A99F670A3509}"/>
                </a:ext>
              </a:extLst>
            </p:cNvPr>
            <p:cNvSpPr/>
            <p:nvPr/>
          </p:nvSpPr>
          <p:spPr bwMode="auto">
            <a:xfrm>
              <a:off x="1992950" y="3510377"/>
              <a:ext cx="107950" cy="107950"/>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9" name="Oval 88">
              <a:extLst>
                <a:ext uri="{FF2B5EF4-FFF2-40B4-BE49-F238E27FC236}">
                  <a16:creationId xmlns:a16="http://schemas.microsoft.com/office/drawing/2014/main" id="{A89BC255-2A29-4358-A072-3BF958D59F70}"/>
                </a:ext>
              </a:extLst>
            </p:cNvPr>
            <p:cNvSpPr/>
            <p:nvPr/>
          </p:nvSpPr>
          <p:spPr bwMode="auto">
            <a:xfrm>
              <a:off x="1990725" y="3782931"/>
              <a:ext cx="107950" cy="107950"/>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0" name="Oval 89">
              <a:extLst>
                <a:ext uri="{FF2B5EF4-FFF2-40B4-BE49-F238E27FC236}">
                  <a16:creationId xmlns:a16="http://schemas.microsoft.com/office/drawing/2014/main" id="{AD567FAA-5946-1AA9-1D81-44D838292E0A}"/>
                </a:ext>
              </a:extLst>
            </p:cNvPr>
            <p:cNvSpPr/>
            <p:nvPr/>
          </p:nvSpPr>
          <p:spPr bwMode="auto">
            <a:xfrm>
              <a:off x="1990725" y="3610498"/>
              <a:ext cx="107950" cy="107950"/>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 name="Oval 90">
              <a:extLst>
                <a:ext uri="{FF2B5EF4-FFF2-40B4-BE49-F238E27FC236}">
                  <a16:creationId xmlns:a16="http://schemas.microsoft.com/office/drawing/2014/main" id="{CC8C58ED-EFB7-246E-0753-A3E958A8E631}"/>
                </a:ext>
              </a:extLst>
            </p:cNvPr>
            <p:cNvSpPr/>
            <p:nvPr/>
          </p:nvSpPr>
          <p:spPr bwMode="auto">
            <a:xfrm>
              <a:off x="1990725" y="3896146"/>
              <a:ext cx="107950" cy="107950"/>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 name="Oval 91">
              <a:extLst>
                <a:ext uri="{FF2B5EF4-FFF2-40B4-BE49-F238E27FC236}">
                  <a16:creationId xmlns:a16="http://schemas.microsoft.com/office/drawing/2014/main" id="{663841AD-59F0-F664-98DA-073C9CD13E0B}"/>
                </a:ext>
              </a:extLst>
            </p:cNvPr>
            <p:cNvSpPr/>
            <p:nvPr/>
          </p:nvSpPr>
          <p:spPr bwMode="auto">
            <a:xfrm>
              <a:off x="1990725" y="4114800"/>
              <a:ext cx="107950" cy="107950"/>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 name="Oval 92">
              <a:extLst>
                <a:ext uri="{FF2B5EF4-FFF2-40B4-BE49-F238E27FC236}">
                  <a16:creationId xmlns:a16="http://schemas.microsoft.com/office/drawing/2014/main" id="{D164E35F-F51F-EEC0-8729-5D0260203F0B}"/>
                </a:ext>
              </a:extLst>
            </p:cNvPr>
            <p:cNvSpPr/>
            <p:nvPr/>
          </p:nvSpPr>
          <p:spPr bwMode="auto">
            <a:xfrm>
              <a:off x="1990725" y="4247850"/>
              <a:ext cx="107950" cy="107950"/>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4" name="Oval 93">
              <a:extLst>
                <a:ext uri="{FF2B5EF4-FFF2-40B4-BE49-F238E27FC236}">
                  <a16:creationId xmlns:a16="http://schemas.microsoft.com/office/drawing/2014/main" id="{4187516F-E857-1126-771B-C8B086406739}"/>
                </a:ext>
              </a:extLst>
            </p:cNvPr>
            <p:cNvSpPr/>
            <p:nvPr/>
          </p:nvSpPr>
          <p:spPr bwMode="auto">
            <a:xfrm>
              <a:off x="1990725" y="4486754"/>
              <a:ext cx="107950" cy="107950"/>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 name="Oval 94">
              <a:extLst>
                <a:ext uri="{FF2B5EF4-FFF2-40B4-BE49-F238E27FC236}">
                  <a16:creationId xmlns:a16="http://schemas.microsoft.com/office/drawing/2014/main" id="{DF52BD18-76B0-8A34-52BB-F8DF33599D55}"/>
                </a:ext>
              </a:extLst>
            </p:cNvPr>
            <p:cNvSpPr/>
            <p:nvPr/>
          </p:nvSpPr>
          <p:spPr bwMode="auto">
            <a:xfrm>
              <a:off x="1990725" y="4501028"/>
              <a:ext cx="107950" cy="107950"/>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 name="Oval 95">
              <a:extLst>
                <a:ext uri="{FF2B5EF4-FFF2-40B4-BE49-F238E27FC236}">
                  <a16:creationId xmlns:a16="http://schemas.microsoft.com/office/drawing/2014/main" id="{1F6C105B-6A44-44CC-0D3D-32058DCA5CA9}"/>
                </a:ext>
              </a:extLst>
            </p:cNvPr>
            <p:cNvSpPr/>
            <p:nvPr/>
          </p:nvSpPr>
          <p:spPr bwMode="auto">
            <a:xfrm>
              <a:off x="1990725" y="4579706"/>
              <a:ext cx="107950" cy="107950"/>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 name="Oval 96">
              <a:extLst>
                <a:ext uri="{FF2B5EF4-FFF2-40B4-BE49-F238E27FC236}">
                  <a16:creationId xmlns:a16="http://schemas.microsoft.com/office/drawing/2014/main" id="{C364C130-FE97-734B-2E60-5CA5A221AE38}"/>
                </a:ext>
              </a:extLst>
            </p:cNvPr>
            <p:cNvSpPr/>
            <p:nvPr/>
          </p:nvSpPr>
          <p:spPr bwMode="auto">
            <a:xfrm>
              <a:off x="1990725" y="4564461"/>
              <a:ext cx="107950" cy="107950"/>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8" name="Oval 97">
              <a:extLst>
                <a:ext uri="{FF2B5EF4-FFF2-40B4-BE49-F238E27FC236}">
                  <a16:creationId xmlns:a16="http://schemas.microsoft.com/office/drawing/2014/main" id="{A0F88581-FE88-F4BD-0D4C-61A5A91864C7}"/>
                </a:ext>
              </a:extLst>
            </p:cNvPr>
            <p:cNvSpPr/>
            <p:nvPr/>
          </p:nvSpPr>
          <p:spPr bwMode="auto">
            <a:xfrm>
              <a:off x="1990725" y="4704940"/>
              <a:ext cx="107950" cy="107950"/>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9" name="Oval 98">
              <a:extLst>
                <a:ext uri="{FF2B5EF4-FFF2-40B4-BE49-F238E27FC236}">
                  <a16:creationId xmlns:a16="http://schemas.microsoft.com/office/drawing/2014/main" id="{49945CC2-C645-FA24-2C40-FB4BD56E70BA}"/>
                </a:ext>
              </a:extLst>
            </p:cNvPr>
            <p:cNvSpPr/>
            <p:nvPr/>
          </p:nvSpPr>
          <p:spPr bwMode="auto">
            <a:xfrm>
              <a:off x="1990725" y="4767018"/>
              <a:ext cx="107950" cy="107950"/>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0" name="Oval 99">
              <a:extLst>
                <a:ext uri="{FF2B5EF4-FFF2-40B4-BE49-F238E27FC236}">
                  <a16:creationId xmlns:a16="http://schemas.microsoft.com/office/drawing/2014/main" id="{8C5CA974-D242-9D5B-8519-188AB0975706}"/>
                </a:ext>
              </a:extLst>
            </p:cNvPr>
            <p:cNvSpPr/>
            <p:nvPr/>
          </p:nvSpPr>
          <p:spPr bwMode="auto">
            <a:xfrm>
              <a:off x="1990725" y="4808743"/>
              <a:ext cx="107950" cy="107950"/>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 name="Oval 100">
              <a:extLst>
                <a:ext uri="{FF2B5EF4-FFF2-40B4-BE49-F238E27FC236}">
                  <a16:creationId xmlns:a16="http://schemas.microsoft.com/office/drawing/2014/main" id="{25307FE8-A71D-9B6D-95E4-08770ED36254}"/>
                </a:ext>
              </a:extLst>
            </p:cNvPr>
            <p:cNvSpPr/>
            <p:nvPr/>
          </p:nvSpPr>
          <p:spPr bwMode="auto">
            <a:xfrm>
              <a:off x="1990725" y="4929737"/>
              <a:ext cx="107950" cy="107950"/>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2" name="Oval 101">
              <a:extLst>
                <a:ext uri="{FF2B5EF4-FFF2-40B4-BE49-F238E27FC236}">
                  <a16:creationId xmlns:a16="http://schemas.microsoft.com/office/drawing/2014/main" id="{C8707258-C64C-D0D6-80DA-E5758718192F}"/>
                </a:ext>
              </a:extLst>
            </p:cNvPr>
            <p:cNvSpPr/>
            <p:nvPr/>
          </p:nvSpPr>
          <p:spPr bwMode="auto">
            <a:xfrm>
              <a:off x="1990725" y="4976166"/>
              <a:ext cx="107950" cy="107950"/>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 name="Isosceles Triangle 102">
              <a:extLst>
                <a:ext uri="{FF2B5EF4-FFF2-40B4-BE49-F238E27FC236}">
                  <a16:creationId xmlns:a16="http://schemas.microsoft.com/office/drawing/2014/main" id="{1E4D74AE-4BDA-124F-CD60-94F13055907C}"/>
                </a:ext>
              </a:extLst>
            </p:cNvPr>
            <p:cNvSpPr/>
            <p:nvPr/>
          </p:nvSpPr>
          <p:spPr bwMode="auto">
            <a:xfrm>
              <a:off x="3494007" y="4963690"/>
              <a:ext cx="107886" cy="90910"/>
            </a:xfrm>
            <a:prstGeom prst="triangle">
              <a:avLst/>
            </a:prstGeom>
            <a:noFill/>
            <a:ln w="28575">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 name="Isosceles Triangle 103">
              <a:extLst>
                <a:ext uri="{FF2B5EF4-FFF2-40B4-BE49-F238E27FC236}">
                  <a16:creationId xmlns:a16="http://schemas.microsoft.com/office/drawing/2014/main" id="{13DC8099-F61E-3B1E-15C3-24246B0797AD}"/>
                </a:ext>
              </a:extLst>
            </p:cNvPr>
            <p:cNvSpPr/>
            <p:nvPr/>
          </p:nvSpPr>
          <p:spPr bwMode="auto">
            <a:xfrm>
              <a:off x="3494007" y="4874968"/>
              <a:ext cx="107886" cy="9091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 name="Isosceles Triangle 104">
              <a:extLst>
                <a:ext uri="{FF2B5EF4-FFF2-40B4-BE49-F238E27FC236}">
                  <a16:creationId xmlns:a16="http://schemas.microsoft.com/office/drawing/2014/main" id="{F848C572-40CC-F0FE-820F-E8748DC5D96E}"/>
                </a:ext>
              </a:extLst>
            </p:cNvPr>
            <p:cNvSpPr/>
            <p:nvPr/>
          </p:nvSpPr>
          <p:spPr bwMode="auto">
            <a:xfrm>
              <a:off x="3494007" y="4812890"/>
              <a:ext cx="107886" cy="9091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 name="Isosceles Triangle 105">
              <a:extLst>
                <a:ext uri="{FF2B5EF4-FFF2-40B4-BE49-F238E27FC236}">
                  <a16:creationId xmlns:a16="http://schemas.microsoft.com/office/drawing/2014/main" id="{88AD3EFC-0386-E60B-3DCC-6C1148A1AEF6}"/>
                </a:ext>
              </a:extLst>
            </p:cNvPr>
            <p:cNvSpPr/>
            <p:nvPr/>
          </p:nvSpPr>
          <p:spPr bwMode="auto">
            <a:xfrm>
              <a:off x="3494007" y="4757977"/>
              <a:ext cx="107886" cy="9091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 name="Isosceles Triangle 106">
              <a:extLst>
                <a:ext uri="{FF2B5EF4-FFF2-40B4-BE49-F238E27FC236}">
                  <a16:creationId xmlns:a16="http://schemas.microsoft.com/office/drawing/2014/main" id="{33F26BE9-DDAC-B91A-770B-5C44EA1FC922}"/>
                </a:ext>
              </a:extLst>
            </p:cNvPr>
            <p:cNvSpPr/>
            <p:nvPr/>
          </p:nvSpPr>
          <p:spPr bwMode="auto">
            <a:xfrm>
              <a:off x="3494007" y="4712985"/>
              <a:ext cx="107886" cy="9091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 name="Isosceles Triangle 107">
              <a:extLst>
                <a:ext uri="{FF2B5EF4-FFF2-40B4-BE49-F238E27FC236}">
                  <a16:creationId xmlns:a16="http://schemas.microsoft.com/office/drawing/2014/main" id="{A6064D8C-F4E6-039A-B263-0A6E707AF86B}"/>
                </a:ext>
              </a:extLst>
            </p:cNvPr>
            <p:cNvSpPr/>
            <p:nvPr/>
          </p:nvSpPr>
          <p:spPr bwMode="auto">
            <a:xfrm>
              <a:off x="3494007" y="4503794"/>
              <a:ext cx="107886" cy="9091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 name="Isosceles Triangle 108">
              <a:extLst>
                <a:ext uri="{FF2B5EF4-FFF2-40B4-BE49-F238E27FC236}">
                  <a16:creationId xmlns:a16="http://schemas.microsoft.com/office/drawing/2014/main" id="{68BACF73-17BD-32D0-F0AB-22E17701DC82}"/>
                </a:ext>
              </a:extLst>
            </p:cNvPr>
            <p:cNvSpPr/>
            <p:nvPr/>
          </p:nvSpPr>
          <p:spPr bwMode="auto">
            <a:xfrm>
              <a:off x="3494007" y="4334777"/>
              <a:ext cx="107886" cy="9091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 name="Isosceles Triangle 109">
              <a:extLst>
                <a:ext uri="{FF2B5EF4-FFF2-40B4-BE49-F238E27FC236}">
                  <a16:creationId xmlns:a16="http://schemas.microsoft.com/office/drawing/2014/main" id="{B70241ED-3BB5-55AB-553F-8362B8F214A0}"/>
                </a:ext>
              </a:extLst>
            </p:cNvPr>
            <p:cNvSpPr/>
            <p:nvPr/>
          </p:nvSpPr>
          <p:spPr bwMode="auto">
            <a:xfrm>
              <a:off x="3494007" y="3309531"/>
              <a:ext cx="107886" cy="9091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1" name="Isosceles Triangle 110">
              <a:extLst>
                <a:ext uri="{FF2B5EF4-FFF2-40B4-BE49-F238E27FC236}">
                  <a16:creationId xmlns:a16="http://schemas.microsoft.com/office/drawing/2014/main" id="{564D2825-20DF-5B45-6890-0F6022F8321D}"/>
                </a:ext>
              </a:extLst>
            </p:cNvPr>
            <p:cNvSpPr/>
            <p:nvPr/>
          </p:nvSpPr>
          <p:spPr bwMode="auto">
            <a:xfrm>
              <a:off x="3494007" y="3185833"/>
              <a:ext cx="107886" cy="9091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2" name="Isosceles Triangle 111">
              <a:extLst>
                <a:ext uri="{FF2B5EF4-FFF2-40B4-BE49-F238E27FC236}">
                  <a16:creationId xmlns:a16="http://schemas.microsoft.com/office/drawing/2014/main" id="{868B4AE3-E5E0-9E86-6AEE-EE15E7B31A19}"/>
                </a:ext>
              </a:extLst>
            </p:cNvPr>
            <p:cNvSpPr/>
            <p:nvPr/>
          </p:nvSpPr>
          <p:spPr bwMode="auto">
            <a:xfrm>
              <a:off x="3494007" y="1762892"/>
              <a:ext cx="107886" cy="90910"/>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16" name="Group 115">
              <a:extLst>
                <a:ext uri="{FF2B5EF4-FFF2-40B4-BE49-F238E27FC236}">
                  <a16:creationId xmlns:a16="http://schemas.microsoft.com/office/drawing/2014/main" id="{1392811E-E0A9-28BF-1FEA-9492F01AD41F}"/>
                </a:ext>
              </a:extLst>
            </p:cNvPr>
            <p:cNvGrpSpPr/>
            <p:nvPr/>
          </p:nvGrpSpPr>
          <p:grpSpPr>
            <a:xfrm>
              <a:off x="4977463" y="4301706"/>
              <a:ext cx="139180" cy="139180"/>
              <a:chOff x="4870487" y="4325914"/>
              <a:chExt cx="139180" cy="139180"/>
            </a:xfrm>
          </p:grpSpPr>
          <p:cxnSp>
            <p:nvCxnSpPr>
              <p:cNvPr id="114" name="Straight Connector 113">
                <a:extLst>
                  <a:ext uri="{FF2B5EF4-FFF2-40B4-BE49-F238E27FC236}">
                    <a16:creationId xmlns:a16="http://schemas.microsoft.com/office/drawing/2014/main" id="{F9D0D243-C683-3530-F538-C8CB75D7870D}"/>
                  </a:ext>
                </a:extLst>
              </p:cNvPr>
              <p:cNvCxnSpPr>
                <a:cxnSpLocks/>
              </p:cNvCxnSpPr>
              <p:nvPr/>
            </p:nvCxnSpPr>
            <p:spPr bwMode="auto">
              <a:xfrm>
                <a:off x="4940077" y="4325914"/>
                <a:ext cx="0" cy="139180"/>
              </a:xfrm>
              <a:prstGeom prst="line">
                <a:avLst/>
              </a:prstGeom>
              <a:noFill/>
              <a:ln w="28575" cap="flat" cmpd="sng" algn="ctr">
                <a:solidFill>
                  <a:schemeClr val="accent4"/>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1BACCDFD-5277-F284-216E-1B085258D003}"/>
                  </a:ext>
                </a:extLst>
              </p:cNvPr>
              <p:cNvCxnSpPr>
                <a:cxnSpLocks/>
              </p:cNvCxnSpPr>
              <p:nvPr/>
            </p:nvCxnSpPr>
            <p:spPr bwMode="auto">
              <a:xfrm rot="16200000">
                <a:off x="4940077" y="4325915"/>
                <a:ext cx="0" cy="139180"/>
              </a:xfrm>
              <a:prstGeom prst="line">
                <a:avLst/>
              </a:prstGeom>
              <a:noFill/>
              <a:ln w="28575" cap="flat" cmpd="sng" algn="ctr">
                <a:solidFill>
                  <a:schemeClr val="accent4"/>
                </a:solidFill>
                <a:prstDash val="solid"/>
                <a:round/>
                <a:headEnd type="none" w="med" len="med"/>
                <a:tailEnd type="none" w="med" len="med"/>
              </a:ln>
              <a:effectLst/>
            </p:spPr>
          </p:cxnSp>
        </p:grpSp>
        <p:grpSp>
          <p:nvGrpSpPr>
            <p:cNvPr id="117" name="Group 116">
              <a:extLst>
                <a:ext uri="{FF2B5EF4-FFF2-40B4-BE49-F238E27FC236}">
                  <a16:creationId xmlns:a16="http://schemas.microsoft.com/office/drawing/2014/main" id="{24C2DF80-44E8-C97D-9A88-4CA00DE81BE3}"/>
                </a:ext>
              </a:extLst>
            </p:cNvPr>
            <p:cNvGrpSpPr/>
            <p:nvPr/>
          </p:nvGrpSpPr>
          <p:grpSpPr>
            <a:xfrm>
              <a:off x="4977463" y="4333074"/>
              <a:ext cx="139180" cy="139180"/>
              <a:chOff x="4870487" y="4325914"/>
              <a:chExt cx="139180" cy="139180"/>
            </a:xfrm>
          </p:grpSpPr>
          <p:cxnSp>
            <p:nvCxnSpPr>
              <p:cNvPr id="118" name="Straight Connector 117">
                <a:extLst>
                  <a:ext uri="{FF2B5EF4-FFF2-40B4-BE49-F238E27FC236}">
                    <a16:creationId xmlns:a16="http://schemas.microsoft.com/office/drawing/2014/main" id="{77756930-3554-0ED5-B458-17940A57601D}"/>
                  </a:ext>
                </a:extLst>
              </p:cNvPr>
              <p:cNvCxnSpPr>
                <a:cxnSpLocks/>
              </p:cNvCxnSpPr>
              <p:nvPr/>
            </p:nvCxnSpPr>
            <p:spPr bwMode="auto">
              <a:xfrm>
                <a:off x="4940077" y="4325914"/>
                <a:ext cx="0" cy="139180"/>
              </a:xfrm>
              <a:prstGeom prst="line">
                <a:avLst/>
              </a:prstGeom>
              <a:noFill/>
              <a:ln w="28575" cap="flat" cmpd="sng" algn="ctr">
                <a:solidFill>
                  <a:schemeClr val="accent4"/>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4600B933-D9EC-BDC6-2574-7C86E0FB86D1}"/>
                  </a:ext>
                </a:extLst>
              </p:cNvPr>
              <p:cNvCxnSpPr>
                <a:cxnSpLocks/>
              </p:cNvCxnSpPr>
              <p:nvPr/>
            </p:nvCxnSpPr>
            <p:spPr bwMode="auto">
              <a:xfrm rot="16200000">
                <a:off x="4940077" y="4325915"/>
                <a:ext cx="0" cy="139180"/>
              </a:xfrm>
              <a:prstGeom prst="line">
                <a:avLst/>
              </a:prstGeom>
              <a:noFill/>
              <a:ln w="28575" cap="flat" cmpd="sng" algn="ctr">
                <a:solidFill>
                  <a:schemeClr val="accent4"/>
                </a:solidFill>
                <a:prstDash val="solid"/>
                <a:round/>
                <a:headEnd type="none" w="med" len="med"/>
                <a:tailEnd type="none" w="med" len="med"/>
              </a:ln>
              <a:effectLst/>
            </p:spPr>
          </p:cxnSp>
        </p:grpSp>
        <p:grpSp>
          <p:nvGrpSpPr>
            <p:cNvPr id="120" name="Group 119">
              <a:extLst>
                <a:ext uri="{FF2B5EF4-FFF2-40B4-BE49-F238E27FC236}">
                  <a16:creationId xmlns:a16="http://schemas.microsoft.com/office/drawing/2014/main" id="{E1590C7D-8760-207C-30B1-0A1066C22525}"/>
                </a:ext>
              </a:extLst>
            </p:cNvPr>
            <p:cNvGrpSpPr/>
            <p:nvPr/>
          </p:nvGrpSpPr>
          <p:grpSpPr>
            <a:xfrm>
              <a:off x="4977463" y="4371203"/>
              <a:ext cx="139180" cy="139180"/>
              <a:chOff x="4870487" y="4325914"/>
              <a:chExt cx="139180" cy="139180"/>
            </a:xfrm>
          </p:grpSpPr>
          <p:cxnSp>
            <p:nvCxnSpPr>
              <p:cNvPr id="121" name="Straight Connector 120">
                <a:extLst>
                  <a:ext uri="{FF2B5EF4-FFF2-40B4-BE49-F238E27FC236}">
                    <a16:creationId xmlns:a16="http://schemas.microsoft.com/office/drawing/2014/main" id="{401C8C59-9052-30CB-8961-EE8700CEFC07}"/>
                  </a:ext>
                </a:extLst>
              </p:cNvPr>
              <p:cNvCxnSpPr>
                <a:cxnSpLocks/>
              </p:cNvCxnSpPr>
              <p:nvPr/>
            </p:nvCxnSpPr>
            <p:spPr bwMode="auto">
              <a:xfrm>
                <a:off x="4940077" y="4325914"/>
                <a:ext cx="0" cy="139180"/>
              </a:xfrm>
              <a:prstGeom prst="line">
                <a:avLst/>
              </a:prstGeom>
              <a:noFill/>
              <a:ln w="28575" cap="flat" cmpd="sng" algn="ctr">
                <a:solidFill>
                  <a:schemeClr val="accent4"/>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24F89419-2CA2-0517-7DAC-8928EA22978D}"/>
                  </a:ext>
                </a:extLst>
              </p:cNvPr>
              <p:cNvCxnSpPr>
                <a:cxnSpLocks/>
              </p:cNvCxnSpPr>
              <p:nvPr/>
            </p:nvCxnSpPr>
            <p:spPr bwMode="auto">
              <a:xfrm rot="16200000">
                <a:off x="4940077" y="4325915"/>
                <a:ext cx="0" cy="139180"/>
              </a:xfrm>
              <a:prstGeom prst="line">
                <a:avLst/>
              </a:prstGeom>
              <a:noFill/>
              <a:ln w="28575" cap="flat" cmpd="sng" algn="ctr">
                <a:solidFill>
                  <a:schemeClr val="accent4"/>
                </a:solidFill>
                <a:prstDash val="solid"/>
                <a:round/>
                <a:headEnd type="none" w="med" len="med"/>
                <a:tailEnd type="none" w="med" len="med"/>
              </a:ln>
              <a:effectLst/>
            </p:spPr>
          </p:cxnSp>
        </p:grpSp>
        <p:grpSp>
          <p:nvGrpSpPr>
            <p:cNvPr id="123" name="Group 122">
              <a:extLst>
                <a:ext uri="{FF2B5EF4-FFF2-40B4-BE49-F238E27FC236}">
                  <a16:creationId xmlns:a16="http://schemas.microsoft.com/office/drawing/2014/main" id="{69B98F43-0430-49BA-0EC0-0E1EBCCC81A7}"/>
                </a:ext>
              </a:extLst>
            </p:cNvPr>
            <p:cNvGrpSpPr/>
            <p:nvPr/>
          </p:nvGrpSpPr>
          <p:grpSpPr>
            <a:xfrm>
              <a:off x="4977463" y="4468829"/>
              <a:ext cx="139180" cy="139180"/>
              <a:chOff x="4870487" y="4325914"/>
              <a:chExt cx="139180" cy="139180"/>
            </a:xfrm>
          </p:grpSpPr>
          <p:cxnSp>
            <p:nvCxnSpPr>
              <p:cNvPr id="124" name="Straight Connector 123">
                <a:extLst>
                  <a:ext uri="{FF2B5EF4-FFF2-40B4-BE49-F238E27FC236}">
                    <a16:creationId xmlns:a16="http://schemas.microsoft.com/office/drawing/2014/main" id="{E928A608-8799-65FC-7854-547590CB3A1B}"/>
                  </a:ext>
                </a:extLst>
              </p:cNvPr>
              <p:cNvCxnSpPr>
                <a:cxnSpLocks/>
              </p:cNvCxnSpPr>
              <p:nvPr/>
            </p:nvCxnSpPr>
            <p:spPr bwMode="auto">
              <a:xfrm>
                <a:off x="4940077" y="4325914"/>
                <a:ext cx="0" cy="139180"/>
              </a:xfrm>
              <a:prstGeom prst="line">
                <a:avLst/>
              </a:prstGeom>
              <a:noFill/>
              <a:ln w="28575" cap="flat" cmpd="sng" algn="ctr">
                <a:solidFill>
                  <a:schemeClr val="accent4"/>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C9BA1AA1-828A-6212-6000-DA4C6F7E7198}"/>
                  </a:ext>
                </a:extLst>
              </p:cNvPr>
              <p:cNvCxnSpPr>
                <a:cxnSpLocks/>
              </p:cNvCxnSpPr>
              <p:nvPr/>
            </p:nvCxnSpPr>
            <p:spPr bwMode="auto">
              <a:xfrm rot="16200000">
                <a:off x="4940077" y="4325915"/>
                <a:ext cx="0" cy="139180"/>
              </a:xfrm>
              <a:prstGeom prst="line">
                <a:avLst/>
              </a:prstGeom>
              <a:noFill/>
              <a:ln w="28575" cap="flat" cmpd="sng" algn="ctr">
                <a:solidFill>
                  <a:schemeClr val="accent4"/>
                </a:solidFill>
                <a:prstDash val="solid"/>
                <a:round/>
                <a:headEnd type="none" w="med" len="med"/>
                <a:tailEnd type="none" w="med" len="med"/>
              </a:ln>
              <a:effectLst/>
            </p:spPr>
          </p:cxnSp>
        </p:grpSp>
        <p:grpSp>
          <p:nvGrpSpPr>
            <p:cNvPr id="126" name="Group 125">
              <a:extLst>
                <a:ext uri="{FF2B5EF4-FFF2-40B4-BE49-F238E27FC236}">
                  <a16:creationId xmlns:a16="http://schemas.microsoft.com/office/drawing/2014/main" id="{B4C199D1-F47F-4121-F28E-3109E8564E24}"/>
                </a:ext>
              </a:extLst>
            </p:cNvPr>
            <p:cNvGrpSpPr/>
            <p:nvPr/>
          </p:nvGrpSpPr>
          <p:grpSpPr>
            <a:xfrm>
              <a:off x="4977463" y="4812647"/>
              <a:ext cx="139180" cy="139180"/>
              <a:chOff x="4870487" y="4325914"/>
              <a:chExt cx="139180" cy="139180"/>
            </a:xfrm>
          </p:grpSpPr>
          <p:cxnSp>
            <p:nvCxnSpPr>
              <p:cNvPr id="127" name="Straight Connector 126">
                <a:extLst>
                  <a:ext uri="{FF2B5EF4-FFF2-40B4-BE49-F238E27FC236}">
                    <a16:creationId xmlns:a16="http://schemas.microsoft.com/office/drawing/2014/main" id="{B6B97315-1E36-D423-4B96-B5DF7F65D176}"/>
                  </a:ext>
                </a:extLst>
              </p:cNvPr>
              <p:cNvCxnSpPr>
                <a:cxnSpLocks/>
              </p:cNvCxnSpPr>
              <p:nvPr/>
            </p:nvCxnSpPr>
            <p:spPr bwMode="auto">
              <a:xfrm>
                <a:off x="4940077" y="4325914"/>
                <a:ext cx="0" cy="139180"/>
              </a:xfrm>
              <a:prstGeom prst="line">
                <a:avLst/>
              </a:prstGeom>
              <a:noFill/>
              <a:ln w="28575" cap="flat" cmpd="sng" algn="ctr">
                <a:solidFill>
                  <a:schemeClr val="accent4"/>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393343D5-B1E8-967D-A753-BE74884A672C}"/>
                  </a:ext>
                </a:extLst>
              </p:cNvPr>
              <p:cNvCxnSpPr>
                <a:cxnSpLocks/>
              </p:cNvCxnSpPr>
              <p:nvPr/>
            </p:nvCxnSpPr>
            <p:spPr bwMode="auto">
              <a:xfrm rot="16200000">
                <a:off x="4940077" y="4325915"/>
                <a:ext cx="0" cy="139180"/>
              </a:xfrm>
              <a:prstGeom prst="line">
                <a:avLst/>
              </a:prstGeom>
              <a:noFill/>
              <a:ln w="28575" cap="flat" cmpd="sng" algn="ctr">
                <a:solidFill>
                  <a:schemeClr val="accent4"/>
                </a:solidFill>
                <a:prstDash val="solid"/>
                <a:round/>
                <a:headEnd type="none" w="med" len="med"/>
                <a:tailEnd type="none" w="med" len="med"/>
              </a:ln>
              <a:effectLst/>
            </p:spPr>
          </p:cxnSp>
        </p:grpSp>
        <p:grpSp>
          <p:nvGrpSpPr>
            <p:cNvPr id="129" name="Group 128">
              <a:extLst>
                <a:ext uri="{FF2B5EF4-FFF2-40B4-BE49-F238E27FC236}">
                  <a16:creationId xmlns:a16="http://schemas.microsoft.com/office/drawing/2014/main" id="{37765FB0-2D7F-6603-5503-0372B234E623}"/>
                </a:ext>
              </a:extLst>
            </p:cNvPr>
            <p:cNvGrpSpPr/>
            <p:nvPr/>
          </p:nvGrpSpPr>
          <p:grpSpPr>
            <a:xfrm>
              <a:off x="4977463" y="4925919"/>
              <a:ext cx="139180" cy="139180"/>
              <a:chOff x="4870487" y="4325914"/>
              <a:chExt cx="139180" cy="139180"/>
            </a:xfrm>
          </p:grpSpPr>
          <p:cxnSp>
            <p:nvCxnSpPr>
              <p:cNvPr id="130" name="Straight Connector 129">
                <a:extLst>
                  <a:ext uri="{FF2B5EF4-FFF2-40B4-BE49-F238E27FC236}">
                    <a16:creationId xmlns:a16="http://schemas.microsoft.com/office/drawing/2014/main" id="{0391A925-54B8-E6A1-8441-2E425B09EF25}"/>
                  </a:ext>
                </a:extLst>
              </p:cNvPr>
              <p:cNvCxnSpPr>
                <a:cxnSpLocks/>
              </p:cNvCxnSpPr>
              <p:nvPr/>
            </p:nvCxnSpPr>
            <p:spPr bwMode="auto">
              <a:xfrm>
                <a:off x="4940077" y="4325914"/>
                <a:ext cx="0" cy="139180"/>
              </a:xfrm>
              <a:prstGeom prst="line">
                <a:avLst/>
              </a:prstGeom>
              <a:noFill/>
              <a:ln w="28575" cap="flat" cmpd="sng" algn="ctr">
                <a:solidFill>
                  <a:schemeClr val="accent4"/>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DD1A69BA-A8B0-B026-BE8D-A68FBCCC14FC}"/>
                  </a:ext>
                </a:extLst>
              </p:cNvPr>
              <p:cNvCxnSpPr>
                <a:cxnSpLocks/>
              </p:cNvCxnSpPr>
              <p:nvPr/>
            </p:nvCxnSpPr>
            <p:spPr bwMode="auto">
              <a:xfrm rot="16200000">
                <a:off x="4940077" y="4325915"/>
                <a:ext cx="0" cy="139180"/>
              </a:xfrm>
              <a:prstGeom prst="line">
                <a:avLst/>
              </a:prstGeom>
              <a:noFill/>
              <a:ln w="28575" cap="flat" cmpd="sng" algn="ctr">
                <a:solidFill>
                  <a:schemeClr val="accent4"/>
                </a:solidFill>
                <a:prstDash val="solid"/>
                <a:round/>
                <a:headEnd type="none" w="med" len="med"/>
                <a:tailEnd type="none" w="med" len="med"/>
              </a:ln>
              <a:effectLst/>
            </p:spPr>
          </p:cxnSp>
        </p:grpSp>
        <p:grpSp>
          <p:nvGrpSpPr>
            <p:cNvPr id="132" name="Group 131">
              <a:extLst>
                <a:ext uri="{FF2B5EF4-FFF2-40B4-BE49-F238E27FC236}">
                  <a16:creationId xmlns:a16="http://schemas.microsoft.com/office/drawing/2014/main" id="{1107DD56-D1E5-CD6B-555A-AFBB3DDC5233}"/>
                </a:ext>
              </a:extLst>
            </p:cNvPr>
            <p:cNvGrpSpPr/>
            <p:nvPr/>
          </p:nvGrpSpPr>
          <p:grpSpPr>
            <a:xfrm>
              <a:off x="4977463" y="4961402"/>
              <a:ext cx="139180" cy="139180"/>
              <a:chOff x="4870487" y="4325914"/>
              <a:chExt cx="139180" cy="139180"/>
            </a:xfrm>
          </p:grpSpPr>
          <p:cxnSp>
            <p:nvCxnSpPr>
              <p:cNvPr id="133" name="Straight Connector 132">
                <a:extLst>
                  <a:ext uri="{FF2B5EF4-FFF2-40B4-BE49-F238E27FC236}">
                    <a16:creationId xmlns:a16="http://schemas.microsoft.com/office/drawing/2014/main" id="{34535DAE-E615-DCCD-91F9-70DC53260B36}"/>
                  </a:ext>
                </a:extLst>
              </p:cNvPr>
              <p:cNvCxnSpPr>
                <a:cxnSpLocks/>
              </p:cNvCxnSpPr>
              <p:nvPr/>
            </p:nvCxnSpPr>
            <p:spPr bwMode="auto">
              <a:xfrm>
                <a:off x="4940077" y="4325914"/>
                <a:ext cx="0" cy="139180"/>
              </a:xfrm>
              <a:prstGeom prst="line">
                <a:avLst/>
              </a:prstGeom>
              <a:noFill/>
              <a:ln w="28575" cap="flat" cmpd="sng" algn="ctr">
                <a:solidFill>
                  <a:schemeClr val="accent4"/>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49C4C040-6EFC-AB51-B295-2F195745409C}"/>
                  </a:ext>
                </a:extLst>
              </p:cNvPr>
              <p:cNvCxnSpPr>
                <a:cxnSpLocks/>
              </p:cNvCxnSpPr>
              <p:nvPr/>
            </p:nvCxnSpPr>
            <p:spPr bwMode="auto">
              <a:xfrm rot="16200000">
                <a:off x="4940077" y="4325915"/>
                <a:ext cx="0" cy="139180"/>
              </a:xfrm>
              <a:prstGeom prst="line">
                <a:avLst/>
              </a:prstGeom>
              <a:noFill/>
              <a:ln w="28575" cap="flat" cmpd="sng" algn="ctr">
                <a:solidFill>
                  <a:schemeClr val="accent4"/>
                </a:solidFill>
                <a:prstDash val="solid"/>
                <a:round/>
                <a:headEnd type="none" w="med" len="med"/>
                <a:tailEnd type="none" w="med" len="med"/>
              </a:ln>
              <a:effectLst/>
            </p:spPr>
          </p:cxnSp>
        </p:grpSp>
        <p:grpSp>
          <p:nvGrpSpPr>
            <p:cNvPr id="135" name="Group 134">
              <a:extLst>
                <a:ext uri="{FF2B5EF4-FFF2-40B4-BE49-F238E27FC236}">
                  <a16:creationId xmlns:a16="http://schemas.microsoft.com/office/drawing/2014/main" id="{7A56185B-C5D1-C75F-C25F-B2A1CB259669}"/>
                </a:ext>
              </a:extLst>
            </p:cNvPr>
            <p:cNvGrpSpPr/>
            <p:nvPr/>
          </p:nvGrpSpPr>
          <p:grpSpPr>
            <a:xfrm>
              <a:off x="4977463" y="2845242"/>
              <a:ext cx="139180" cy="139180"/>
              <a:chOff x="4870487" y="4325914"/>
              <a:chExt cx="139180" cy="139180"/>
            </a:xfrm>
          </p:grpSpPr>
          <p:cxnSp>
            <p:nvCxnSpPr>
              <p:cNvPr id="136" name="Straight Connector 135">
                <a:extLst>
                  <a:ext uri="{FF2B5EF4-FFF2-40B4-BE49-F238E27FC236}">
                    <a16:creationId xmlns:a16="http://schemas.microsoft.com/office/drawing/2014/main" id="{4C46F4DC-2337-9791-7792-93E915C828E9}"/>
                  </a:ext>
                </a:extLst>
              </p:cNvPr>
              <p:cNvCxnSpPr>
                <a:cxnSpLocks/>
              </p:cNvCxnSpPr>
              <p:nvPr/>
            </p:nvCxnSpPr>
            <p:spPr bwMode="auto">
              <a:xfrm>
                <a:off x="4940077" y="4325914"/>
                <a:ext cx="0" cy="139180"/>
              </a:xfrm>
              <a:prstGeom prst="line">
                <a:avLst/>
              </a:prstGeom>
              <a:noFill/>
              <a:ln w="28575" cap="flat" cmpd="sng" algn="ctr">
                <a:solidFill>
                  <a:schemeClr val="accent4"/>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9C7C64FE-B82E-37E0-693B-02EC9F269B83}"/>
                  </a:ext>
                </a:extLst>
              </p:cNvPr>
              <p:cNvCxnSpPr>
                <a:cxnSpLocks/>
              </p:cNvCxnSpPr>
              <p:nvPr/>
            </p:nvCxnSpPr>
            <p:spPr bwMode="auto">
              <a:xfrm rot="16200000">
                <a:off x="4940077" y="4325915"/>
                <a:ext cx="0" cy="139180"/>
              </a:xfrm>
              <a:prstGeom prst="line">
                <a:avLst/>
              </a:prstGeom>
              <a:noFill/>
              <a:ln w="28575" cap="flat" cmpd="sng" algn="ctr">
                <a:solidFill>
                  <a:schemeClr val="accent4"/>
                </a:solidFill>
                <a:prstDash val="solid"/>
                <a:round/>
                <a:headEnd type="none" w="med" len="med"/>
                <a:tailEnd type="none" w="med" len="med"/>
              </a:ln>
              <a:effectLst/>
            </p:spPr>
          </p:cxnSp>
        </p:grpSp>
        <p:grpSp>
          <p:nvGrpSpPr>
            <p:cNvPr id="138" name="Group 137">
              <a:extLst>
                <a:ext uri="{FF2B5EF4-FFF2-40B4-BE49-F238E27FC236}">
                  <a16:creationId xmlns:a16="http://schemas.microsoft.com/office/drawing/2014/main" id="{B9DF4543-34AC-E329-0F79-B251EBFBB106}"/>
                </a:ext>
              </a:extLst>
            </p:cNvPr>
            <p:cNvGrpSpPr/>
            <p:nvPr/>
          </p:nvGrpSpPr>
          <p:grpSpPr>
            <a:xfrm>
              <a:off x="4977463" y="2072686"/>
              <a:ext cx="139180" cy="139180"/>
              <a:chOff x="4870487" y="4325914"/>
              <a:chExt cx="139180" cy="139180"/>
            </a:xfrm>
          </p:grpSpPr>
          <p:cxnSp>
            <p:nvCxnSpPr>
              <p:cNvPr id="139" name="Straight Connector 138">
                <a:extLst>
                  <a:ext uri="{FF2B5EF4-FFF2-40B4-BE49-F238E27FC236}">
                    <a16:creationId xmlns:a16="http://schemas.microsoft.com/office/drawing/2014/main" id="{FDB90FBA-819D-7133-2C02-214459DDD934}"/>
                  </a:ext>
                </a:extLst>
              </p:cNvPr>
              <p:cNvCxnSpPr>
                <a:cxnSpLocks/>
              </p:cNvCxnSpPr>
              <p:nvPr/>
            </p:nvCxnSpPr>
            <p:spPr bwMode="auto">
              <a:xfrm>
                <a:off x="4940077" y="4325914"/>
                <a:ext cx="0" cy="139180"/>
              </a:xfrm>
              <a:prstGeom prst="line">
                <a:avLst/>
              </a:prstGeom>
              <a:noFill/>
              <a:ln w="28575" cap="flat" cmpd="sng" algn="ctr">
                <a:solidFill>
                  <a:schemeClr val="accent4"/>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4DA5C242-B91E-44D3-16CE-DF64F7F79B57}"/>
                  </a:ext>
                </a:extLst>
              </p:cNvPr>
              <p:cNvCxnSpPr>
                <a:cxnSpLocks/>
              </p:cNvCxnSpPr>
              <p:nvPr/>
            </p:nvCxnSpPr>
            <p:spPr bwMode="auto">
              <a:xfrm rot="16200000">
                <a:off x="4940077" y="4325915"/>
                <a:ext cx="0" cy="139180"/>
              </a:xfrm>
              <a:prstGeom prst="line">
                <a:avLst/>
              </a:prstGeom>
              <a:noFill/>
              <a:ln w="28575" cap="flat" cmpd="sng" algn="ctr">
                <a:solidFill>
                  <a:schemeClr val="accent4"/>
                </a:solidFill>
                <a:prstDash val="solid"/>
                <a:round/>
                <a:headEnd type="none" w="med" len="med"/>
                <a:tailEnd type="none" w="med" len="med"/>
              </a:ln>
              <a:effectLst/>
            </p:spPr>
          </p:cxnSp>
        </p:grpSp>
        <p:grpSp>
          <p:nvGrpSpPr>
            <p:cNvPr id="141" name="Group 140">
              <a:extLst>
                <a:ext uri="{FF2B5EF4-FFF2-40B4-BE49-F238E27FC236}">
                  <a16:creationId xmlns:a16="http://schemas.microsoft.com/office/drawing/2014/main" id="{B7168061-9D04-4429-842E-2B839F660524}"/>
                </a:ext>
              </a:extLst>
            </p:cNvPr>
            <p:cNvGrpSpPr/>
            <p:nvPr/>
          </p:nvGrpSpPr>
          <p:grpSpPr>
            <a:xfrm>
              <a:off x="4977463" y="1753713"/>
              <a:ext cx="139180" cy="139180"/>
              <a:chOff x="4870487" y="4325914"/>
              <a:chExt cx="139180" cy="139180"/>
            </a:xfrm>
          </p:grpSpPr>
          <p:cxnSp>
            <p:nvCxnSpPr>
              <p:cNvPr id="142" name="Straight Connector 141">
                <a:extLst>
                  <a:ext uri="{FF2B5EF4-FFF2-40B4-BE49-F238E27FC236}">
                    <a16:creationId xmlns:a16="http://schemas.microsoft.com/office/drawing/2014/main" id="{F2C424D9-66C5-3A1A-89C0-1CBA01F9F89E}"/>
                  </a:ext>
                </a:extLst>
              </p:cNvPr>
              <p:cNvCxnSpPr>
                <a:cxnSpLocks/>
              </p:cNvCxnSpPr>
              <p:nvPr/>
            </p:nvCxnSpPr>
            <p:spPr bwMode="auto">
              <a:xfrm>
                <a:off x="4940077" y="4325914"/>
                <a:ext cx="0" cy="139180"/>
              </a:xfrm>
              <a:prstGeom prst="line">
                <a:avLst/>
              </a:prstGeom>
              <a:noFill/>
              <a:ln w="28575" cap="flat" cmpd="sng" algn="ctr">
                <a:solidFill>
                  <a:schemeClr val="accent4"/>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FB74549E-26E2-DB65-2573-53724E5EC6B1}"/>
                  </a:ext>
                </a:extLst>
              </p:cNvPr>
              <p:cNvCxnSpPr>
                <a:cxnSpLocks/>
              </p:cNvCxnSpPr>
              <p:nvPr/>
            </p:nvCxnSpPr>
            <p:spPr bwMode="auto">
              <a:xfrm rot="16200000">
                <a:off x="4940077" y="4325915"/>
                <a:ext cx="0" cy="139180"/>
              </a:xfrm>
              <a:prstGeom prst="line">
                <a:avLst/>
              </a:prstGeom>
              <a:noFill/>
              <a:ln w="28575" cap="flat" cmpd="sng" algn="ctr">
                <a:solidFill>
                  <a:schemeClr val="accent4"/>
                </a:solidFill>
                <a:prstDash val="solid"/>
                <a:round/>
                <a:headEnd type="none" w="med" len="med"/>
                <a:tailEnd type="none" w="med" len="med"/>
              </a:ln>
              <a:effectLst/>
            </p:spPr>
          </p:cxnSp>
        </p:grpSp>
        <p:grpSp>
          <p:nvGrpSpPr>
            <p:cNvPr id="144" name="Group 143">
              <a:extLst>
                <a:ext uri="{FF2B5EF4-FFF2-40B4-BE49-F238E27FC236}">
                  <a16:creationId xmlns:a16="http://schemas.microsoft.com/office/drawing/2014/main" id="{BAE7D9D0-EF8D-A394-826C-2CE9189CF0B1}"/>
                </a:ext>
              </a:extLst>
            </p:cNvPr>
            <p:cNvGrpSpPr/>
            <p:nvPr/>
          </p:nvGrpSpPr>
          <p:grpSpPr>
            <a:xfrm rot="2700000">
              <a:off x="6472269" y="1747276"/>
              <a:ext cx="139180" cy="139180"/>
              <a:chOff x="4870487" y="4325914"/>
              <a:chExt cx="139180" cy="139180"/>
            </a:xfrm>
          </p:grpSpPr>
          <p:cxnSp>
            <p:nvCxnSpPr>
              <p:cNvPr id="145" name="Straight Connector 144">
                <a:extLst>
                  <a:ext uri="{FF2B5EF4-FFF2-40B4-BE49-F238E27FC236}">
                    <a16:creationId xmlns:a16="http://schemas.microsoft.com/office/drawing/2014/main" id="{C28D61D5-4E8E-B33D-A9C2-121EE5AACA8D}"/>
                  </a:ext>
                </a:extLst>
              </p:cNvPr>
              <p:cNvCxnSpPr>
                <a:cxnSpLocks/>
              </p:cNvCxnSpPr>
              <p:nvPr/>
            </p:nvCxnSpPr>
            <p:spPr bwMode="auto">
              <a:xfrm>
                <a:off x="4940077" y="4325914"/>
                <a:ext cx="0" cy="139180"/>
              </a:xfrm>
              <a:prstGeom prst="line">
                <a:avLst/>
              </a:prstGeom>
              <a:noFill/>
              <a:ln w="28575" cap="flat" cmpd="sng" algn="ctr">
                <a:solidFill>
                  <a:schemeClr val="accent6"/>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D00AE72C-910D-76A2-19DB-615C815E6235}"/>
                  </a:ext>
                </a:extLst>
              </p:cNvPr>
              <p:cNvCxnSpPr>
                <a:cxnSpLocks/>
              </p:cNvCxnSpPr>
              <p:nvPr/>
            </p:nvCxnSpPr>
            <p:spPr bwMode="auto">
              <a:xfrm rot="16200000">
                <a:off x="4940077" y="4325915"/>
                <a:ext cx="0" cy="139180"/>
              </a:xfrm>
              <a:prstGeom prst="line">
                <a:avLst/>
              </a:prstGeom>
              <a:noFill/>
              <a:ln w="28575" cap="flat" cmpd="sng" algn="ctr">
                <a:solidFill>
                  <a:schemeClr val="accent6"/>
                </a:solidFill>
                <a:prstDash val="solid"/>
                <a:round/>
                <a:headEnd type="none" w="med" len="med"/>
                <a:tailEnd type="none" w="med" len="med"/>
              </a:ln>
              <a:effectLst/>
            </p:spPr>
          </p:cxnSp>
        </p:grpSp>
        <p:grpSp>
          <p:nvGrpSpPr>
            <p:cNvPr id="147" name="Group 146">
              <a:extLst>
                <a:ext uri="{FF2B5EF4-FFF2-40B4-BE49-F238E27FC236}">
                  <a16:creationId xmlns:a16="http://schemas.microsoft.com/office/drawing/2014/main" id="{A59B665F-C8E6-C8F0-3482-A66A591F6BEF}"/>
                </a:ext>
              </a:extLst>
            </p:cNvPr>
            <p:cNvGrpSpPr/>
            <p:nvPr/>
          </p:nvGrpSpPr>
          <p:grpSpPr>
            <a:xfrm rot="2700000">
              <a:off x="6472269" y="2611874"/>
              <a:ext cx="139180" cy="139180"/>
              <a:chOff x="4870487" y="4325914"/>
              <a:chExt cx="139180" cy="139180"/>
            </a:xfrm>
          </p:grpSpPr>
          <p:cxnSp>
            <p:nvCxnSpPr>
              <p:cNvPr id="148" name="Straight Connector 147">
                <a:extLst>
                  <a:ext uri="{FF2B5EF4-FFF2-40B4-BE49-F238E27FC236}">
                    <a16:creationId xmlns:a16="http://schemas.microsoft.com/office/drawing/2014/main" id="{6825DC4E-7499-24FC-F08C-DA198E9F2C56}"/>
                  </a:ext>
                </a:extLst>
              </p:cNvPr>
              <p:cNvCxnSpPr>
                <a:cxnSpLocks/>
              </p:cNvCxnSpPr>
              <p:nvPr/>
            </p:nvCxnSpPr>
            <p:spPr bwMode="auto">
              <a:xfrm>
                <a:off x="4940077" y="4325914"/>
                <a:ext cx="0" cy="139180"/>
              </a:xfrm>
              <a:prstGeom prst="line">
                <a:avLst/>
              </a:prstGeom>
              <a:noFill/>
              <a:ln w="28575" cap="flat" cmpd="sng" algn="ctr">
                <a:solidFill>
                  <a:schemeClr val="accent6"/>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1E009F53-3072-8D50-0C04-EAC6B0D9811A}"/>
                  </a:ext>
                </a:extLst>
              </p:cNvPr>
              <p:cNvCxnSpPr>
                <a:cxnSpLocks/>
              </p:cNvCxnSpPr>
              <p:nvPr/>
            </p:nvCxnSpPr>
            <p:spPr bwMode="auto">
              <a:xfrm rot="16200000">
                <a:off x="4940077" y="4325915"/>
                <a:ext cx="0" cy="139180"/>
              </a:xfrm>
              <a:prstGeom prst="line">
                <a:avLst/>
              </a:prstGeom>
              <a:noFill/>
              <a:ln w="28575" cap="flat" cmpd="sng" algn="ctr">
                <a:solidFill>
                  <a:schemeClr val="accent6"/>
                </a:solidFill>
                <a:prstDash val="solid"/>
                <a:round/>
                <a:headEnd type="none" w="med" len="med"/>
                <a:tailEnd type="none" w="med" len="med"/>
              </a:ln>
              <a:effectLst/>
            </p:spPr>
          </p:cxnSp>
        </p:grpSp>
        <p:grpSp>
          <p:nvGrpSpPr>
            <p:cNvPr id="150" name="Group 149">
              <a:extLst>
                <a:ext uri="{FF2B5EF4-FFF2-40B4-BE49-F238E27FC236}">
                  <a16:creationId xmlns:a16="http://schemas.microsoft.com/office/drawing/2014/main" id="{476A0DF3-1920-14C2-3F00-B9E9C3CD2670}"/>
                </a:ext>
              </a:extLst>
            </p:cNvPr>
            <p:cNvGrpSpPr/>
            <p:nvPr/>
          </p:nvGrpSpPr>
          <p:grpSpPr>
            <a:xfrm rot="2700000">
              <a:off x="6472269" y="2688464"/>
              <a:ext cx="139180" cy="139180"/>
              <a:chOff x="4870487" y="4325914"/>
              <a:chExt cx="139180" cy="139180"/>
            </a:xfrm>
          </p:grpSpPr>
          <p:cxnSp>
            <p:nvCxnSpPr>
              <p:cNvPr id="151" name="Straight Connector 150">
                <a:extLst>
                  <a:ext uri="{FF2B5EF4-FFF2-40B4-BE49-F238E27FC236}">
                    <a16:creationId xmlns:a16="http://schemas.microsoft.com/office/drawing/2014/main" id="{96369605-E3E6-7FE4-CBE7-DDAFB3CE98B5}"/>
                  </a:ext>
                </a:extLst>
              </p:cNvPr>
              <p:cNvCxnSpPr>
                <a:cxnSpLocks/>
              </p:cNvCxnSpPr>
              <p:nvPr/>
            </p:nvCxnSpPr>
            <p:spPr bwMode="auto">
              <a:xfrm>
                <a:off x="4940077" y="4325914"/>
                <a:ext cx="0" cy="139180"/>
              </a:xfrm>
              <a:prstGeom prst="line">
                <a:avLst/>
              </a:prstGeom>
              <a:noFill/>
              <a:ln w="28575" cap="flat" cmpd="sng" algn="ctr">
                <a:solidFill>
                  <a:schemeClr val="accent6"/>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BE1BCBF3-2A45-6F25-2630-A29D8365BB0E}"/>
                  </a:ext>
                </a:extLst>
              </p:cNvPr>
              <p:cNvCxnSpPr>
                <a:cxnSpLocks/>
              </p:cNvCxnSpPr>
              <p:nvPr/>
            </p:nvCxnSpPr>
            <p:spPr bwMode="auto">
              <a:xfrm rot="16200000">
                <a:off x="4940077" y="4325915"/>
                <a:ext cx="0" cy="139180"/>
              </a:xfrm>
              <a:prstGeom prst="line">
                <a:avLst/>
              </a:prstGeom>
              <a:noFill/>
              <a:ln w="28575" cap="flat" cmpd="sng" algn="ctr">
                <a:solidFill>
                  <a:schemeClr val="accent6"/>
                </a:solidFill>
                <a:prstDash val="solid"/>
                <a:round/>
                <a:headEnd type="none" w="med" len="med"/>
                <a:tailEnd type="none" w="med" len="med"/>
              </a:ln>
              <a:effectLst/>
            </p:spPr>
          </p:cxnSp>
        </p:grpSp>
        <p:grpSp>
          <p:nvGrpSpPr>
            <p:cNvPr id="153" name="Group 152">
              <a:extLst>
                <a:ext uri="{FF2B5EF4-FFF2-40B4-BE49-F238E27FC236}">
                  <a16:creationId xmlns:a16="http://schemas.microsoft.com/office/drawing/2014/main" id="{E79B69F5-B5A1-E636-D421-82AE6FA4C09B}"/>
                </a:ext>
              </a:extLst>
            </p:cNvPr>
            <p:cNvGrpSpPr/>
            <p:nvPr/>
          </p:nvGrpSpPr>
          <p:grpSpPr>
            <a:xfrm rot="2700000">
              <a:off x="6472269" y="3629188"/>
              <a:ext cx="139180" cy="139180"/>
              <a:chOff x="4870487" y="4325914"/>
              <a:chExt cx="139180" cy="139180"/>
            </a:xfrm>
          </p:grpSpPr>
          <p:cxnSp>
            <p:nvCxnSpPr>
              <p:cNvPr id="154" name="Straight Connector 153">
                <a:extLst>
                  <a:ext uri="{FF2B5EF4-FFF2-40B4-BE49-F238E27FC236}">
                    <a16:creationId xmlns:a16="http://schemas.microsoft.com/office/drawing/2014/main" id="{67251CB5-814F-00D0-AA41-988F88866EFE}"/>
                  </a:ext>
                </a:extLst>
              </p:cNvPr>
              <p:cNvCxnSpPr>
                <a:cxnSpLocks/>
              </p:cNvCxnSpPr>
              <p:nvPr/>
            </p:nvCxnSpPr>
            <p:spPr bwMode="auto">
              <a:xfrm>
                <a:off x="4940077" y="4325914"/>
                <a:ext cx="0" cy="139180"/>
              </a:xfrm>
              <a:prstGeom prst="line">
                <a:avLst/>
              </a:prstGeom>
              <a:noFill/>
              <a:ln w="28575" cap="flat" cmpd="sng" algn="ctr">
                <a:solidFill>
                  <a:schemeClr val="accent6"/>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48524CBC-A8E5-BE2B-2A49-EB5E67754FAB}"/>
                  </a:ext>
                </a:extLst>
              </p:cNvPr>
              <p:cNvCxnSpPr>
                <a:cxnSpLocks/>
              </p:cNvCxnSpPr>
              <p:nvPr/>
            </p:nvCxnSpPr>
            <p:spPr bwMode="auto">
              <a:xfrm rot="16200000">
                <a:off x="4940077" y="4325915"/>
                <a:ext cx="0" cy="139180"/>
              </a:xfrm>
              <a:prstGeom prst="line">
                <a:avLst/>
              </a:prstGeom>
              <a:noFill/>
              <a:ln w="28575" cap="flat" cmpd="sng" algn="ctr">
                <a:solidFill>
                  <a:schemeClr val="accent6"/>
                </a:solidFill>
                <a:prstDash val="solid"/>
                <a:round/>
                <a:headEnd type="none" w="med" len="med"/>
                <a:tailEnd type="none" w="med" len="med"/>
              </a:ln>
              <a:effectLst/>
            </p:spPr>
          </p:cxnSp>
        </p:grpSp>
        <p:grpSp>
          <p:nvGrpSpPr>
            <p:cNvPr id="156" name="Group 155">
              <a:extLst>
                <a:ext uri="{FF2B5EF4-FFF2-40B4-BE49-F238E27FC236}">
                  <a16:creationId xmlns:a16="http://schemas.microsoft.com/office/drawing/2014/main" id="{24138857-679B-F7E0-307A-AC374D785A3B}"/>
                </a:ext>
              </a:extLst>
            </p:cNvPr>
            <p:cNvGrpSpPr/>
            <p:nvPr/>
          </p:nvGrpSpPr>
          <p:grpSpPr>
            <a:xfrm rot="2700000">
              <a:off x="6472269" y="3794821"/>
              <a:ext cx="139180" cy="139180"/>
              <a:chOff x="4870487" y="4325914"/>
              <a:chExt cx="139180" cy="139180"/>
            </a:xfrm>
          </p:grpSpPr>
          <p:cxnSp>
            <p:nvCxnSpPr>
              <p:cNvPr id="157" name="Straight Connector 156">
                <a:extLst>
                  <a:ext uri="{FF2B5EF4-FFF2-40B4-BE49-F238E27FC236}">
                    <a16:creationId xmlns:a16="http://schemas.microsoft.com/office/drawing/2014/main" id="{B1DFFD11-4AC0-CCE5-7D4B-29E55F61EBB9}"/>
                  </a:ext>
                </a:extLst>
              </p:cNvPr>
              <p:cNvCxnSpPr>
                <a:cxnSpLocks/>
              </p:cNvCxnSpPr>
              <p:nvPr/>
            </p:nvCxnSpPr>
            <p:spPr bwMode="auto">
              <a:xfrm>
                <a:off x="4940077" y="4325914"/>
                <a:ext cx="0" cy="139180"/>
              </a:xfrm>
              <a:prstGeom prst="line">
                <a:avLst/>
              </a:prstGeom>
              <a:noFill/>
              <a:ln w="28575" cap="flat" cmpd="sng" algn="ctr">
                <a:solidFill>
                  <a:schemeClr val="accent6"/>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94C5FA75-599E-9A1D-925D-86E56155E6B8}"/>
                  </a:ext>
                </a:extLst>
              </p:cNvPr>
              <p:cNvCxnSpPr>
                <a:cxnSpLocks/>
              </p:cNvCxnSpPr>
              <p:nvPr/>
            </p:nvCxnSpPr>
            <p:spPr bwMode="auto">
              <a:xfrm rot="16200000">
                <a:off x="4940077" y="4325915"/>
                <a:ext cx="0" cy="139180"/>
              </a:xfrm>
              <a:prstGeom prst="line">
                <a:avLst/>
              </a:prstGeom>
              <a:noFill/>
              <a:ln w="28575" cap="flat" cmpd="sng" algn="ctr">
                <a:solidFill>
                  <a:schemeClr val="accent6"/>
                </a:solidFill>
                <a:prstDash val="solid"/>
                <a:round/>
                <a:headEnd type="none" w="med" len="med"/>
                <a:tailEnd type="none" w="med" len="med"/>
              </a:ln>
              <a:effectLst/>
            </p:spPr>
          </p:cxnSp>
        </p:grpSp>
        <p:grpSp>
          <p:nvGrpSpPr>
            <p:cNvPr id="159" name="Group 158">
              <a:extLst>
                <a:ext uri="{FF2B5EF4-FFF2-40B4-BE49-F238E27FC236}">
                  <a16:creationId xmlns:a16="http://schemas.microsoft.com/office/drawing/2014/main" id="{08392000-67D1-C47F-D86F-3B8E684B61D7}"/>
                </a:ext>
              </a:extLst>
            </p:cNvPr>
            <p:cNvGrpSpPr/>
            <p:nvPr/>
          </p:nvGrpSpPr>
          <p:grpSpPr>
            <a:xfrm rot="2700000">
              <a:off x="6472269" y="3937658"/>
              <a:ext cx="139180" cy="139180"/>
              <a:chOff x="4870487" y="4325914"/>
              <a:chExt cx="139180" cy="139180"/>
            </a:xfrm>
          </p:grpSpPr>
          <p:cxnSp>
            <p:nvCxnSpPr>
              <p:cNvPr id="160" name="Straight Connector 159">
                <a:extLst>
                  <a:ext uri="{FF2B5EF4-FFF2-40B4-BE49-F238E27FC236}">
                    <a16:creationId xmlns:a16="http://schemas.microsoft.com/office/drawing/2014/main" id="{C4B65967-82C0-064A-34C1-B113DA94C395}"/>
                  </a:ext>
                </a:extLst>
              </p:cNvPr>
              <p:cNvCxnSpPr>
                <a:cxnSpLocks/>
              </p:cNvCxnSpPr>
              <p:nvPr/>
            </p:nvCxnSpPr>
            <p:spPr bwMode="auto">
              <a:xfrm>
                <a:off x="4940077" y="4325914"/>
                <a:ext cx="0" cy="139180"/>
              </a:xfrm>
              <a:prstGeom prst="line">
                <a:avLst/>
              </a:prstGeom>
              <a:noFill/>
              <a:ln w="28575" cap="flat" cmpd="sng" algn="ctr">
                <a:solidFill>
                  <a:schemeClr val="accent6"/>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6B39CA05-9DA1-F44A-4E53-F54DC9164F2D}"/>
                  </a:ext>
                </a:extLst>
              </p:cNvPr>
              <p:cNvCxnSpPr>
                <a:cxnSpLocks/>
              </p:cNvCxnSpPr>
              <p:nvPr/>
            </p:nvCxnSpPr>
            <p:spPr bwMode="auto">
              <a:xfrm rot="16200000">
                <a:off x="4940077" y="4325915"/>
                <a:ext cx="0" cy="139180"/>
              </a:xfrm>
              <a:prstGeom prst="line">
                <a:avLst/>
              </a:prstGeom>
              <a:noFill/>
              <a:ln w="28575" cap="flat" cmpd="sng" algn="ctr">
                <a:solidFill>
                  <a:schemeClr val="accent6"/>
                </a:solidFill>
                <a:prstDash val="solid"/>
                <a:round/>
                <a:headEnd type="none" w="med" len="med"/>
                <a:tailEnd type="none" w="med" len="med"/>
              </a:ln>
              <a:effectLst/>
            </p:spPr>
          </p:cxnSp>
        </p:grpSp>
        <p:grpSp>
          <p:nvGrpSpPr>
            <p:cNvPr id="162" name="Group 161">
              <a:extLst>
                <a:ext uri="{FF2B5EF4-FFF2-40B4-BE49-F238E27FC236}">
                  <a16:creationId xmlns:a16="http://schemas.microsoft.com/office/drawing/2014/main" id="{62A605F9-B693-8343-0C37-F0F844F3B4AF}"/>
                </a:ext>
              </a:extLst>
            </p:cNvPr>
            <p:cNvGrpSpPr/>
            <p:nvPr/>
          </p:nvGrpSpPr>
          <p:grpSpPr>
            <a:xfrm rot="2700000">
              <a:off x="6472269" y="4045210"/>
              <a:ext cx="139180" cy="139180"/>
              <a:chOff x="4870487" y="4325914"/>
              <a:chExt cx="139180" cy="139180"/>
            </a:xfrm>
          </p:grpSpPr>
          <p:cxnSp>
            <p:nvCxnSpPr>
              <p:cNvPr id="163" name="Straight Connector 162">
                <a:extLst>
                  <a:ext uri="{FF2B5EF4-FFF2-40B4-BE49-F238E27FC236}">
                    <a16:creationId xmlns:a16="http://schemas.microsoft.com/office/drawing/2014/main" id="{B14FCD2B-1CE1-9A29-6C94-5645F3E272F2}"/>
                  </a:ext>
                </a:extLst>
              </p:cNvPr>
              <p:cNvCxnSpPr>
                <a:cxnSpLocks/>
              </p:cNvCxnSpPr>
              <p:nvPr/>
            </p:nvCxnSpPr>
            <p:spPr bwMode="auto">
              <a:xfrm>
                <a:off x="4940077" y="4325914"/>
                <a:ext cx="0" cy="139180"/>
              </a:xfrm>
              <a:prstGeom prst="line">
                <a:avLst/>
              </a:prstGeom>
              <a:noFill/>
              <a:ln w="28575" cap="flat" cmpd="sng" algn="ctr">
                <a:solidFill>
                  <a:schemeClr val="accent6"/>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9F0583C7-D0A9-975A-46BF-6B75470254EE}"/>
                  </a:ext>
                </a:extLst>
              </p:cNvPr>
              <p:cNvCxnSpPr>
                <a:cxnSpLocks/>
              </p:cNvCxnSpPr>
              <p:nvPr/>
            </p:nvCxnSpPr>
            <p:spPr bwMode="auto">
              <a:xfrm rot="16200000">
                <a:off x="4940077" y="4325915"/>
                <a:ext cx="0" cy="139180"/>
              </a:xfrm>
              <a:prstGeom prst="line">
                <a:avLst/>
              </a:prstGeom>
              <a:noFill/>
              <a:ln w="28575" cap="flat" cmpd="sng" algn="ctr">
                <a:solidFill>
                  <a:schemeClr val="accent6"/>
                </a:solidFill>
                <a:prstDash val="solid"/>
                <a:round/>
                <a:headEnd type="none" w="med" len="med"/>
                <a:tailEnd type="none" w="med" len="med"/>
              </a:ln>
              <a:effectLst/>
            </p:spPr>
          </p:cxnSp>
        </p:grpSp>
        <p:grpSp>
          <p:nvGrpSpPr>
            <p:cNvPr id="165" name="Group 164">
              <a:extLst>
                <a:ext uri="{FF2B5EF4-FFF2-40B4-BE49-F238E27FC236}">
                  <a16:creationId xmlns:a16="http://schemas.microsoft.com/office/drawing/2014/main" id="{73ECC980-7567-B9A1-7345-0929EE11CDDE}"/>
                </a:ext>
              </a:extLst>
            </p:cNvPr>
            <p:cNvGrpSpPr/>
            <p:nvPr/>
          </p:nvGrpSpPr>
          <p:grpSpPr>
            <a:xfrm rot="2700000">
              <a:off x="6472269" y="4061720"/>
              <a:ext cx="139180" cy="139180"/>
              <a:chOff x="4870487" y="4325914"/>
              <a:chExt cx="139180" cy="139180"/>
            </a:xfrm>
          </p:grpSpPr>
          <p:cxnSp>
            <p:nvCxnSpPr>
              <p:cNvPr id="166" name="Straight Connector 165">
                <a:extLst>
                  <a:ext uri="{FF2B5EF4-FFF2-40B4-BE49-F238E27FC236}">
                    <a16:creationId xmlns:a16="http://schemas.microsoft.com/office/drawing/2014/main" id="{694768F2-3FE4-0501-C4AE-DEAE5590987E}"/>
                  </a:ext>
                </a:extLst>
              </p:cNvPr>
              <p:cNvCxnSpPr>
                <a:cxnSpLocks/>
              </p:cNvCxnSpPr>
              <p:nvPr/>
            </p:nvCxnSpPr>
            <p:spPr bwMode="auto">
              <a:xfrm>
                <a:off x="4940077" y="4325914"/>
                <a:ext cx="0" cy="139180"/>
              </a:xfrm>
              <a:prstGeom prst="line">
                <a:avLst/>
              </a:prstGeom>
              <a:noFill/>
              <a:ln w="28575" cap="flat" cmpd="sng" algn="ctr">
                <a:solidFill>
                  <a:schemeClr val="accent6"/>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5F2F6345-EABB-F236-51F1-B3CC43366AF3}"/>
                  </a:ext>
                </a:extLst>
              </p:cNvPr>
              <p:cNvCxnSpPr>
                <a:cxnSpLocks/>
              </p:cNvCxnSpPr>
              <p:nvPr/>
            </p:nvCxnSpPr>
            <p:spPr bwMode="auto">
              <a:xfrm rot="16200000">
                <a:off x="4940077" y="4325915"/>
                <a:ext cx="0" cy="139180"/>
              </a:xfrm>
              <a:prstGeom prst="line">
                <a:avLst/>
              </a:prstGeom>
              <a:noFill/>
              <a:ln w="28575" cap="flat" cmpd="sng" algn="ctr">
                <a:solidFill>
                  <a:schemeClr val="accent6"/>
                </a:solidFill>
                <a:prstDash val="solid"/>
                <a:round/>
                <a:headEnd type="none" w="med" len="med"/>
                <a:tailEnd type="none" w="med" len="med"/>
              </a:ln>
              <a:effectLst/>
            </p:spPr>
          </p:cxnSp>
        </p:grpSp>
        <p:grpSp>
          <p:nvGrpSpPr>
            <p:cNvPr id="168" name="Group 167">
              <a:extLst>
                <a:ext uri="{FF2B5EF4-FFF2-40B4-BE49-F238E27FC236}">
                  <a16:creationId xmlns:a16="http://schemas.microsoft.com/office/drawing/2014/main" id="{C6CCCC18-6F3F-6B91-CF0C-0489106EFB63}"/>
                </a:ext>
              </a:extLst>
            </p:cNvPr>
            <p:cNvGrpSpPr/>
            <p:nvPr/>
          </p:nvGrpSpPr>
          <p:grpSpPr>
            <a:xfrm rot="2700000">
              <a:off x="6472269" y="4100631"/>
              <a:ext cx="139180" cy="139180"/>
              <a:chOff x="4870487" y="4325914"/>
              <a:chExt cx="139180" cy="139180"/>
            </a:xfrm>
          </p:grpSpPr>
          <p:cxnSp>
            <p:nvCxnSpPr>
              <p:cNvPr id="169" name="Straight Connector 168">
                <a:extLst>
                  <a:ext uri="{FF2B5EF4-FFF2-40B4-BE49-F238E27FC236}">
                    <a16:creationId xmlns:a16="http://schemas.microsoft.com/office/drawing/2014/main" id="{A549AD87-0AC2-CD13-40D0-26450587B9BD}"/>
                  </a:ext>
                </a:extLst>
              </p:cNvPr>
              <p:cNvCxnSpPr>
                <a:cxnSpLocks/>
              </p:cNvCxnSpPr>
              <p:nvPr/>
            </p:nvCxnSpPr>
            <p:spPr bwMode="auto">
              <a:xfrm>
                <a:off x="4940077" y="4325914"/>
                <a:ext cx="0" cy="139180"/>
              </a:xfrm>
              <a:prstGeom prst="line">
                <a:avLst/>
              </a:prstGeom>
              <a:noFill/>
              <a:ln w="28575" cap="flat" cmpd="sng" algn="ctr">
                <a:solidFill>
                  <a:schemeClr val="accent6"/>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EF015216-9574-D24B-1367-036011EDC17E}"/>
                  </a:ext>
                </a:extLst>
              </p:cNvPr>
              <p:cNvCxnSpPr>
                <a:cxnSpLocks/>
              </p:cNvCxnSpPr>
              <p:nvPr/>
            </p:nvCxnSpPr>
            <p:spPr bwMode="auto">
              <a:xfrm rot="16200000">
                <a:off x="4940077" y="4325915"/>
                <a:ext cx="0" cy="139180"/>
              </a:xfrm>
              <a:prstGeom prst="line">
                <a:avLst/>
              </a:prstGeom>
              <a:noFill/>
              <a:ln w="28575" cap="flat" cmpd="sng" algn="ctr">
                <a:solidFill>
                  <a:schemeClr val="accent6"/>
                </a:solidFill>
                <a:prstDash val="solid"/>
                <a:round/>
                <a:headEnd type="none" w="med" len="med"/>
                <a:tailEnd type="none" w="med" len="med"/>
              </a:ln>
              <a:effectLst/>
            </p:spPr>
          </p:cxnSp>
        </p:grpSp>
        <p:grpSp>
          <p:nvGrpSpPr>
            <p:cNvPr id="171" name="Group 170">
              <a:extLst>
                <a:ext uri="{FF2B5EF4-FFF2-40B4-BE49-F238E27FC236}">
                  <a16:creationId xmlns:a16="http://schemas.microsoft.com/office/drawing/2014/main" id="{2418F79C-EFBB-F2FA-FA29-33A04C5F776B}"/>
                </a:ext>
              </a:extLst>
            </p:cNvPr>
            <p:cNvGrpSpPr/>
            <p:nvPr/>
          </p:nvGrpSpPr>
          <p:grpSpPr>
            <a:xfrm rot="2700000">
              <a:off x="6472269" y="4172210"/>
              <a:ext cx="139180" cy="139180"/>
              <a:chOff x="4870487" y="4325914"/>
              <a:chExt cx="139180" cy="139180"/>
            </a:xfrm>
          </p:grpSpPr>
          <p:cxnSp>
            <p:nvCxnSpPr>
              <p:cNvPr id="172" name="Straight Connector 171">
                <a:extLst>
                  <a:ext uri="{FF2B5EF4-FFF2-40B4-BE49-F238E27FC236}">
                    <a16:creationId xmlns:a16="http://schemas.microsoft.com/office/drawing/2014/main" id="{13EE920A-9B5C-675A-52D7-B56125859D12}"/>
                  </a:ext>
                </a:extLst>
              </p:cNvPr>
              <p:cNvCxnSpPr>
                <a:cxnSpLocks/>
              </p:cNvCxnSpPr>
              <p:nvPr/>
            </p:nvCxnSpPr>
            <p:spPr bwMode="auto">
              <a:xfrm>
                <a:off x="4940077" y="4325914"/>
                <a:ext cx="0" cy="139180"/>
              </a:xfrm>
              <a:prstGeom prst="line">
                <a:avLst/>
              </a:prstGeom>
              <a:noFill/>
              <a:ln w="28575" cap="flat" cmpd="sng" algn="ctr">
                <a:solidFill>
                  <a:schemeClr val="accent6"/>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A2EEC2BC-7A7B-8335-D641-FF5E882BA471}"/>
                  </a:ext>
                </a:extLst>
              </p:cNvPr>
              <p:cNvCxnSpPr>
                <a:cxnSpLocks/>
              </p:cNvCxnSpPr>
              <p:nvPr/>
            </p:nvCxnSpPr>
            <p:spPr bwMode="auto">
              <a:xfrm rot="16200000">
                <a:off x="4940077" y="4325915"/>
                <a:ext cx="0" cy="139180"/>
              </a:xfrm>
              <a:prstGeom prst="line">
                <a:avLst/>
              </a:prstGeom>
              <a:noFill/>
              <a:ln w="28575" cap="flat" cmpd="sng" algn="ctr">
                <a:solidFill>
                  <a:schemeClr val="accent6"/>
                </a:solidFill>
                <a:prstDash val="solid"/>
                <a:round/>
                <a:headEnd type="none" w="med" len="med"/>
                <a:tailEnd type="none" w="med" len="med"/>
              </a:ln>
              <a:effectLst/>
            </p:spPr>
          </p:cxnSp>
        </p:grpSp>
        <p:grpSp>
          <p:nvGrpSpPr>
            <p:cNvPr id="174" name="Group 173">
              <a:extLst>
                <a:ext uri="{FF2B5EF4-FFF2-40B4-BE49-F238E27FC236}">
                  <a16:creationId xmlns:a16="http://schemas.microsoft.com/office/drawing/2014/main" id="{969867B5-6713-C696-79A8-F7DC6DB25907}"/>
                </a:ext>
              </a:extLst>
            </p:cNvPr>
            <p:cNvGrpSpPr/>
            <p:nvPr/>
          </p:nvGrpSpPr>
          <p:grpSpPr>
            <a:xfrm rot="2700000">
              <a:off x="6472269" y="4224872"/>
              <a:ext cx="139180" cy="139180"/>
              <a:chOff x="4870487" y="4325914"/>
              <a:chExt cx="139180" cy="139180"/>
            </a:xfrm>
          </p:grpSpPr>
          <p:cxnSp>
            <p:nvCxnSpPr>
              <p:cNvPr id="175" name="Straight Connector 174">
                <a:extLst>
                  <a:ext uri="{FF2B5EF4-FFF2-40B4-BE49-F238E27FC236}">
                    <a16:creationId xmlns:a16="http://schemas.microsoft.com/office/drawing/2014/main" id="{A41BFDC5-4179-8A67-ACDE-B36D04BA9A20}"/>
                  </a:ext>
                </a:extLst>
              </p:cNvPr>
              <p:cNvCxnSpPr>
                <a:cxnSpLocks/>
              </p:cNvCxnSpPr>
              <p:nvPr/>
            </p:nvCxnSpPr>
            <p:spPr bwMode="auto">
              <a:xfrm>
                <a:off x="4940077" y="4325914"/>
                <a:ext cx="0" cy="139180"/>
              </a:xfrm>
              <a:prstGeom prst="line">
                <a:avLst/>
              </a:prstGeom>
              <a:noFill/>
              <a:ln w="28575" cap="flat" cmpd="sng" algn="ctr">
                <a:solidFill>
                  <a:schemeClr val="accent6"/>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BA8E400F-218B-097D-8AA3-B465A00E49D9}"/>
                  </a:ext>
                </a:extLst>
              </p:cNvPr>
              <p:cNvCxnSpPr>
                <a:cxnSpLocks/>
              </p:cNvCxnSpPr>
              <p:nvPr/>
            </p:nvCxnSpPr>
            <p:spPr bwMode="auto">
              <a:xfrm rot="16200000">
                <a:off x="4940077" y="4325915"/>
                <a:ext cx="0" cy="139180"/>
              </a:xfrm>
              <a:prstGeom prst="line">
                <a:avLst/>
              </a:prstGeom>
              <a:noFill/>
              <a:ln w="28575" cap="flat" cmpd="sng" algn="ctr">
                <a:solidFill>
                  <a:schemeClr val="accent6"/>
                </a:solidFill>
                <a:prstDash val="solid"/>
                <a:round/>
                <a:headEnd type="none" w="med" len="med"/>
                <a:tailEnd type="none" w="med" len="med"/>
              </a:ln>
              <a:effectLst/>
            </p:spPr>
          </p:cxnSp>
        </p:grpSp>
        <p:grpSp>
          <p:nvGrpSpPr>
            <p:cNvPr id="177" name="Group 176">
              <a:extLst>
                <a:ext uri="{FF2B5EF4-FFF2-40B4-BE49-F238E27FC236}">
                  <a16:creationId xmlns:a16="http://schemas.microsoft.com/office/drawing/2014/main" id="{E2B75B55-74E6-BD5B-26A9-C5DA8301B6D0}"/>
                </a:ext>
              </a:extLst>
            </p:cNvPr>
            <p:cNvGrpSpPr/>
            <p:nvPr/>
          </p:nvGrpSpPr>
          <p:grpSpPr>
            <a:xfrm rot="2700000">
              <a:off x="6472269" y="4301118"/>
              <a:ext cx="139180" cy="139180"/>
              <a:chOff x="4870487" y="4325914"/>
              <a:chExt cx="139180" cy="139180"/>
            </a:xfrm>
          </p:grpSpPr>
          <p:cxnSp>
            <p:nvCxnSpPr>
              <p:cNvPr id="178" name="Straight Connector 177">
                <a:extLst>
                  <a:ext uri="{FF2B5EF4-FFF2-40B4-BE49-F238E27FC236}">
                    <a16:creationId xmlns:a16="http://schemas.microsoft.com/office/drawing/2014/main" id="{950AA0A7-EB75-6659-5C72-84469F488460}"/>
                  </a:ext>
                </a:extLst>
              </p:cNvPr>
              <p:cNvCxnSpPr>
                <a:cxnSpLocks/>
              </p:cNvCxnSpPr>
              <p:nvPr/>
            </p:nvCxnSpPr>
            <p:spPr bwMode="auto">
              <a:xfrm>
                <a:off x="4940077" y="4325914"/>
                <a:ext cx="0" cy="139180"/>
              </a:xfrm>
              <a:prstGeom prst="line">
                <a:avLst/>
              </a:prstGeom>
              <a:noFill/>
              <a:ln w="28575" cap="flat" cmpd="sng" algn="ctr">
                <a:solidFill>
                  <a:schemeClr val="accent6"/>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01FEA516-BAB9-26C9-5E6F-3D446BE08D4D}"/>
                  </a:ext>
                </a:extLst>
              </p:cNvPr>
              <p:cNvCxnSpPr>
                <a:cxnSpLocks/>
              </p:cNvCxnSpPr>
              <p:nvPr/>
            </p:nvCxnSpPr>
            <p:spPr bwMode="auto">
              <a:xfrm rot="16200000">
                <a:off x="4940077" y="4325915"/>
                <a:ext cx="0" cy="139180"/>
              </a:xfrm>
              <a:prstGeom prst="line">
                <a:avLst/>
              </a:prstGeom>
              <a:noFill/>
              <a:ln w="28575" cap="flat" cmpd="sng" algn="ctr">
                <a:solidFill>
                  <a:schemeClr val="accent6"/>
                </a:solidFill>
                <a:prstDash val="solid"/>
                <a:round/>
                <a:headEnd type="none" w="med" len="med"/>
                <a:tailEnd type="none" w="med" len="med"/>
              </a:ln>
              <a:effectLst/>
            </p:spPr>
          </p:cxnSp>
        </p:grpSp>
        <p:grpSp>
          <p:nvGrpSpPr>
            <p:cNvPr id="180" name="Group 179">
              <a:extLst>
                <a:ext uri="{FF2B5EF4-FFF2-40B4-BE49-F238E27FC236}">
                  <a16:creationId xmlns:a16="http://schemas.microsoft.com/office/drawing/2014/main" id="{3E5F4DF2-02F6-2A3D-1C9B-2FB539D0561F}"/>
                </a:ext>
              </a:extLst>
            </p:cNvPr>
            <p:cNvGrpSpPr/>
            <p:nvPr/>
          </p:nvGrpSpPr>
          <p:grpSpPr>
            <a:xfrm rot="2700000">
              <a:off x="6472269" y="4353331"/>
              <a:ext cx="139180" cy="139180"/>
              <a:chOff x="4870487" y="4325914"/>
              <a:chExt cx="139180" cy="139180"/>
            </a:xfrm>
          </p:grpSpPr>
          <p:cxnSp>
            <p:nvCxnSpPr>
              <p:cNvPr id="181" name="Straight Connector 180">
                <a:extLst>
                  <a:ext uri="{FF2B5EF4-FFF2-40B4-BE49-F238E27FC236}">
                    <a16:creationId xmlns:a16="http://schemas.microsoft.com/office/drawing/2014/main" id="{FD9FA84C-198F-C111-9CBA-F0898E11A7B7}"/>
                  </a:ext>
                </a:extLst>
              </p:cNvPr>
              <p:cNvCxnSpPr>
                <a:cxnSpLocks/>
              </p:cNvCxnSpPr>
              <p:nvPr/>
            </p:nvCxnSpPr>
            <p:spPr bwMode="auto">
              <a:xfrm>
                <a:off x="4940077" y="4325914"/>
                <a:ext cx="0" cy="139180"/>
              </a:xfrm>
              <a:prstGeom prst="line">
                <a:avLst/>
              </a:prstGeom>
              <a:noFill/>
              <a:ln w="28575" cap="flat" cmpd="sng" algn="ctr">
                <a:solidFill>
                  <a:schemeClr val="accent6"/>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1D9FA4B7-5F80-422F-4B06-51BAEF0F614A}"/>
                  </a:ext>
                </a:extLst>
              </p:cNvPr>
              <p:cNvCxnSpPr>
                <a:cxnSpLocks/>
              </p:cNvCxnSpPr>
              <p:nvPr/>
            </p:nvCxnSpPr>
            <p:spPr bwMode="auto">
              <a:xfrm rot="16200000">
                <a:off x="4940077" y="4325915"/>
                <a:ext cx="0" cy="139180"/>
              </a:xfrm>
              <a:prstGeom prst="line">
                <a:avLst/>
              </a:prstGeom>
              <a:noFill/>
              <a:ln w="28575" cap="flat" cmpd="sng" algn="ctr">
                <a:solidFill>
                  <a:schemeClr val="accent6"/>
                </a:solidFill>
                <a:prstDash val="solid"/>
                <a:round/>
                <a:headEnd type="none" w="med" len="med"/>
                <a:tailEnd type="none" w="med" len="med"/>
              </a:ln>
              <a:effectLst/>
            </p:spPr>
          </p:cxnSp>
        </p:grpSp>
        <p:grpSp>
          <p:nvGrpSpPr>
            <p:cNvPr id="183" name="Group 182">
              <a:extLst>
                <a:ext uri="{FF2B5EF4-FFF2-40B4-BE49-F238E27FC236}">
                  <a16:creationId xmlns:a16="http://schemas.microsoft.com/office/drawing/2014/main" id="{1498B6E1-80CF-D88C-F585-9EF7169B1C2D}"/>
                </a:ext>
              </a:extLst>
            </p:cNvPr>
            <p:cNvGrpSpPr/>
            <p:nvPr/>
          </p:nvGrpSpPr>
          <p:grpSpPr>
            <a:xfrm rot="2700000">
              <a:off x="6472269" y="4546341"/>
              <a:ext cx="139180" cy="139180"/>
              <a:chOff x="4870487" y="4325914"/>
              <a:chExt cx="139180" cy="139180"/>
            </a:xfrm>
          </p:grpSpPr>
          <p:cxnSp>
            <p:nvCxnSpPr>
              <p:cNvPr id="184" name="Straight Connector 183">
                <a:extLst>
                  <a:ext uri="{FF2B5EF4-FFF2-40B4-BE49-F238E27FC236}">
                    <a16:creationId xmlns:a16="http://schemas.microsoft.com/office/drawing/2014/main" id="{001A0957-AA20-E2EC-1634-C320BE978D6D}"/>
                  </a:ext>
                </a:extLst>
              </p:cNvPr>
              <p:cNvCxnSpPr>
                <a:cxnSpLocks/>
              </p:cNvCxnSpPr>
              <p:nvPr/>
            </p:nvCxnSpPr>
            <p:spPr bwMode="auto">
              <a:xfrm>
                <a:off x="4940077" y="4325914"/>
                <a:ext cx="0" cy="139180"/>
              </a:xfrm>
              <a:prstGeom prst="line">
                <a:avLst/>
              </a:prstGeom>
              <a:noFill/>
              <a:ln w="28575" cap="flat" cmpd="sng" algn="ctr">
                <a:solidFill>
                  <a:schemeClr val="accent6"/>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62921E87-839E-E16D-B11F-39381ECD3EE5}"/>
                  </a:ext>
                </a:extLst>
              </p:cNvPr>
              <p:cNvCxnSpPr>
                <a:cxnSpLocks/>
              </p:cNvCxnSpPr>
              <p:nvPr/>
            </p:nvCxnSpPr>
            <p:spPr bwMode="auto">
              <a:xfrm rot="16200000">
                <a:off x="4940077" y="4325915"/>
                <a:ext cx="0" cy="139180"/>
              </a:xfrm>
              <a:prstGeom prst="line">
                <a:avLst/>
              </a:prstGeom>
              <a:noFill/>
              <a:ln w="28575" cap="flat" cmpd="sng" algn="ctr">
                <a:solidFill>
                  <a:schemeClr val="accent6"/>
                </a:solidFill>
                <a:prstDash val="solid"/>
                <a:round/>
                <a:headEnd type="none" w="med" len="med"/>
                <a:tailEnd type="none" w="med" len="med"/>
              </a:ln>
              <a:effectLst/>
            </p:spPr>
          </p:cxnSp>
        </p:grpSp>
        <p:grpSp>
          <p:nvGrpSpPr>
            <p:cNvPr id="186" name="Group 185">
              <a:extLst>
                <a:ext uri="{FF2B5EF4-FFF2-40B4-BE49-F238E27FC236}">
                  <a16:creationId xmlns:a16="http://schemas.microsoft.com/office/drawing/2014/main" id="{E7F23AEC-7AFA-D12B-57E8-16027AD739D8}"/>
                </a:ext>
              </a:extLst>
            </p:cNvPr>
            <p:cNvGrpSpPr/>
            <p:nvPr/>
          </p:nvGrpSpPr>
          <p:grpSpPr>
            <a:xfrm rot="2700000">
              <a:off x="6472269" y="4591164"/>
              <a:ext cx="139180" cy="139180"/>
              <a:chOff x="4870487" y="4325914"/>
              <a:chExt cx="139180" cy="139180"/>
            </a:xfrm>
          </p:grpSpPr>
          <p:cxnSp>
            <p:nvCxnSpPr>
              <p:cNvPr id="187" name="Straight Connector 186">
                <a:extLst>
                  <a:ext uri="{FF2B5EF4-FFF2-40B4-BE49-F238E27FC236}">
                    <a16:creationId xmlns:a16="http://schemas.microsoft.com/office/drawing/2014/main" id="{3BE0A019-2D75-5B0B-98EE-59BB1914A3E3}"/>
                  </a:ext>
                </a:extLst>
              </p:cNvPr>
              <p:cNvCxnSpPr>
                <a:cxnSpLocks/>
              </p:cNvCxnSpPr>
              <p:nvPr/>
            </p:nvCxnSpPr>
            <p:spPr bwMode="auto">
              <a:xfrm>
                <a:off x="4940077" y="4325914"/>
                <a:ext cx="0" cy="139180"/>
              </a:xfrm>
              <a:prstGeom prst="line">
                <a:avLst/>
              </a:prstGeom>
              <a:noFill/>
              <a:ln w="28575" cap="flat" cmpd="sng" algn="ctr">
                <a:solidFill>
                  <a:schemeClr val="accent6"/>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55C2A897-D722-7D7A-ED09-D13B793B16F8}"/>
                  </a:ext>
                </a:extLst>
              </p:cNvPr>
              <p:cNvCxnSpPr>
                <a:cxnSpLocks/>
              </p:cNvCxnSpPr>
              <p:nvPr/>
            </p:nvCxnSpPr>
            <p:spPr bwMode="auto">
              <a:xfrm rot="16200000">
                <a:off x="4940077" y="4325915"/>
                <a:ext cx="0" cy="139180"/>
              </a:xfrm>
              <a:prstGeom prst="line">
                <a:avLst/>
              </a:prstGeom>
              <a:noFill/>
              <a:ln w="28575" cap="flat" cmpd="sng" algn="ctr">
                <a:solidFill>
                  <a:schemeClr val="accent6"/>
                </a:solidFill>
                <a:prstDash val="solid"/>
                <a:round/>
                <a:headEnd type="none" w="med" len="med"/>
                <a:tailEnd type="none" w="med" len="med"/>
              </a:ln>
              <a:effectLst/>
            </p:spPr>
          </p:cxnSp>
        </p:grpSp>
        <p:grpSp>
          <p:nvGrpSpPr>
            <p:cNvPr id="189" name="Group 188">
              <a:extLst>
                <a:ext uri="{FF2B5EF4-FFF2-40B4-BE49-F238E27FC236}">
                  <a16:creationId xmlns:a16="http://schemas.microsoft.com/office/drawing/2014/main" id="{5C48BEDC-A82E-A7D1-401D-0A3C0C807CF5}"/>
                </a:ext>
              </a:extLst>
            </p:cNvPr>
            <p:cNvGrpSpPr/>
            <p:nvPr/>
          </p:nvGrpSpPr>
          <p:grpSpPr>
            <a:xfrm rot="2700000">
              <a:off x="6472269" y="4690152"/>
              <a:ext cx="139180" cy="139180"/>
              <a:chOff x="4870487" y="4325914"/>
              <a:chExt cx="139180" cy="139180"/>
            </a:xfrm>
          </p:grpSpPr>
          <p:cxnSp>
            <p:nvCxnSpPr>
              <p:cNvPr id="190" name="Straight Connector 189">
                <a:extLst>
                  <a:ext uri="{FF2B5EF4-FFF2-40B4-BE49-F238E27FC236}">
                    <a16:creationId xmlns:a16="http://schemas.microsoft.com/office/drawing/2014/main" id="{2B29866D-15DB-28B3-753D-65B7C5AB2ACC}"/>
                  </a:ext>
                </a:extLst>
              </p:cNvPr>
              <p:cNvCxnSpPr>
                <a:cxnSpLocks/>
              </p:cNvCxnSpPr>
              <p:nvPr/>
            </p:nvCxnSpPr>
            <p:spPr bwMode="auto">
              <a:xfrm>
                <a:off x="4940077" y="4325914"/>
                <a:ext cx="0" cy="139180"/>
              </a:xfrm>
              <a:prstGeom prst="line">
                <a:avLst/>
              </a:prstGeom>
              <a:noFill/>
              <a:ln w="28575" cap="flat" cmpd="sng" algn="ctr">
                <a:solidFill>
                  <a:schemeClr val="accent6"/>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443A8292-9C64-C88C-FE31-BE583D81A7E9}"/>
                  </a:ext>
                </a:extLst>
              </p:cNvPr>
              <p:cNvCxnSpPr>
                <a:cxnSpLocks/>
              </p:cNvCxnSpPr>
              <p:nvPr/>
            </p:nvCxnSpPr>
            <p:spPr bwMode="auto">
              <a:xfrm rot="16200000">
                <a:off x="4940077" y="4325915"/>
                <a:ext cx="0" cy="139180"/>
              </a:xfrm>
              <a:prstGeom prst="line">
                <a:avLst/>
              </a:prstGeom>
              <a:noFill/>
              <a:ln w="28575" cap="flat" cmpd="sng" algn="ctr">
                <a:solidFill>
                  <a:schemeClr val="accent6"/>
                </a:solidFill>
                <a:prstDash val="solid"/>
                <a:round/>
                <a:headEnd type="none" w="med" len="med"/>
                <a:tailEnd type="none" w="med" len="med"/>
              </a:ln>
              <a:effectLst/>
            </p:spPr>
          </p:cxnSp>
        </p:grpSp>
        <p:grpSp>
          <p:nvGrpSpPr>
            <p:cNvPr id="192" name="Group 191">
              <a:extLst>
                <a:ext uri="{FF2B5EF4-FFF2-40B4-BE49-F238E27FC236}">
                  <a16:creationId xmlns:a16="http://schemas.microsoft.com/office/drawing/2014/main" id="{69543697-14CB-AC32-AC6F-5C263DD77BC0}"/>
                </a:ext>
              </a:extLst>
            </p:cNvPr>
            <p:cNvGrpSpPr/>
            <p:nvPr/>
          </p:nvGrpSpPr>
          <p:grpSpPr>
            <a:xfrm rot="2700000">
              <a:off x="6472269" y="4739599"/>
              <a:ext cx="139180" cy="139180"/>
              <a:chOff x="4870487" y="4325914"/>
              <a:chExt cx="139180" cy="139180"/>
            </a:xfrm>
          </p:grpSpPr>
          <p:cxnSp>
            <p:nvCxnSpPr>
              <p:cNvPr id="193" name="Straight Connector 192">
                <a:extLst>
                  <a:ext uri="{FF2B5EF4-FFF2-40B4-BE49-F238E27FC236}">
                    <a16:creationId xmlns:a16="http://schemas.microsoft.com/office/drawing/2014/main" id="{BA248FC2-2E07-5D82-AF89-11641EF8804F}"/>
                  </a:ext>
                </a:extLst>
              </p:cNvPr>
              <p:cNvCxnSpPr>
                <a:cxnSpLocks/>
              </p:cNvCxnSpPr>
              <p:nvPr/>
            </p:nvCxnSpPr>
            <p:spPr bwMode="auto">
              <a:xfrm>
                <a:off x="4940077" y="4325914"/>
                <a:ext cx="0" cy="139180"/>
              </a:xfrm>
              <a:prstGeom prst="line">
                <a:avLst/>
              </a:prstGeom>
              <a:noFill/>
              <a:ln w="28575" cap="flat" cmpd="sng" algn="ctr">
                <a:solidFill>
                  <a:schemeClr val="accent6"/>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A1194290-A451-8A9B-18C9-8187B99359AC}"/>
                  </a:ext>
                </a:extLst>
              </p:cNvPr>
              <p:cNvCxnSpPr>
                <a:cxnSpLocks/>
              </p:cNvCxnSpPr>
              <p:nvPr/>
            </p:nvCxnSpPr>
            <p:spPr bwMode="auto">
              <a:xfrm rot="16200000">
                <a:off x="4940077" y="4325915"/>
                <a:ext cx="0" cy="139180"/>
              </a:xfrm>
              <a:prstGeom prst="line">
                <a:avLst/>
              </a:prstGeom>
              <a:noFill/>
              <a:ln w="28575" cap="flat" cmpd="sng" algn="ctr">
                <a:solidFill>
                  <a:schemeClr val="accent6"/>
                </a:solidFill>
                <a:prstDash val="solid"/>
                <a:round/>
                <a:headEnd type="none" w="med" len="med"/>
                <a:tailEnd type="none" w="med" len="med"/>
              </a:ln>
              <a:effectLst/>
            </p:spPr>
          </p:cxnSp>
        </p:grpSp>
        <p:grpSp>
          <p:nvGrpSpPr>
            <p:cNvPr id="195" name="Group 194">
              <a:extLst>
                <a:ext uri="{FF2B5EF4-FFF2-40B4-BE49-F238E27FC236}">
                  <a16:creationId xmlns:a16="http://schemas.microsoft.com/office/drawing/2014/main" id="{D43D7FBD-D8EC-1CA0-14C7-9728670AE2A7}"/>
                </a:ext>
              </a:extLst>
            </p:cNvPr>
            <p:cNvGrpSpPr/>
            <p:nvPr/>
          </p:nvGrpSpPr>
          <p:grpSpPr>
            <a:xfrm rot="2700000">
              <a:off x="6472269" y="4772115"/>
              <a:ext cx="139180" cy="139180"/>
              <a:chOff x="4870487" y="4325914"/>
              <a:chExt cx="139180" cy="139180"/>
            </a:xfrm>
          </p:grpSpPr>
          <p:cxnSp>
            <p:nvCxnSpPr>
              <p:cNvPr id="196" name="Straight Connector 195">
                <a:extLst>
                  <a:ext uri="{FF2B5EF4-FFF2-40B4-BE49-F238E27FC236}">
                    <a16:creationId xmlns:a16="http://schemas.microsoft.com/office/drawing/2014/main" id="{A3E5D28C-300B-CD12-30CA-B6901DC9E552}"/>
                  </a:ext>
                </a:extLst>
              </p:cNvPr>
              <p:cNvCxnSpPr>
                <a:cxnSpLocks/>
              </p:cNvCxnSpPr>
              <p:nvPr/>
            </p:nvCxnSpPr>
            <p:spPr bwMode="auto">
              <a:xfrm>
                <a:off x="4940077" y="4325914"/>
                <a:ext cx="0" cy="139180"/>
              </a:xfrm>
              <a:prstGeom prst="line">
                <a:avLst/>
              </a:prstGeom>
              <a:noFill/>
              <a:ln w="28575" cap="flat" cmpd="sng" algn="ctr">
                <a:solidFill>
                  <a:schemeClr val="accent6"/>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58F75A6C-32B3-7C86-8F7B-32FB809D3621}"/>
                  </a:ext>
                </a:extLst>
              </p:cNvPr>
              <p:cNvCxnSpPr>
                <a:cxnSpLocks/>
              </p:cNvCxnSpPr>
              <p:nvPr/>
            </p:nvCxnSpPr>
            <p:spPr bwMode="auto">
              <a:xfrm rot="16200000">
                <a:off x="4940077" y="4325915"/>
                <a:ext cx="0" cy="139180"/>
              </a:xfrm>
              <a:prstGeom prst="line">
                <a:avLst/>
              </a:prstGeom>
              <a:noFill/>
              <a:ln w="28575" cap="flat" cmpd="sng" algn="ctr">
                <a:solidFill>
                  <a:schemeClr val="accent6"/>
                </a:solidFill>
                <a:prstDash val="solid"/>
                <a:round/>
                <a:headEnd type="none" w="med" len="med"/>
                <a:tailEnd type="none" w="med" len="med"/>
              </a:ln>
              <a:effectLst/>
            </p:spPr>
          </p:cxnSp>
        </p:grpSp>
        <p:grpSp>
          <p:nvGrpSpPr>
            <p:cNvPr id="198" name="Group 197">
              <a:extLst>
                <a:ext uri="{FF2B5EF4-FFF2-40B4-BE49-F238E27FC236}">
                  <a16:creationId xmlns:a16="http://schemas.microsoft.com/office/drawing/2014/main" id="{B37E7CAA-BFD0-A661-CF83-8FDCC13B9B2D}"/>
                </a:ext>
              </a:extLst>
            </p:cNvPr>
            <p:cNvGrpSpPr/>
            <p:nvPr/>
          </p:nvGrpSpPr>
          <p:grpSpPr>
            <a:xfrm rot="2700000">
              <a:off x="6472269" y="4832257"/>
              <a:ext cx="139180" cy="139180"/>
              <a:chOff x="4870487" y="4325914"/>
              <a:chExt cx="139180" cy="139180"/>
            </a:xfrm>
          </p:grpSpPr>
          <p:cxnSp>
            <p:nvCxnSpPr>
              <p:cNvPr id="199" name="Straight Connector 198">
                <a:extLst>
                  <a:ext uri="{FF2B5EF4-FFF2-40B4-BE49-F238E27FC236}">
                    <a16:creationId xmlns:a16="http://schemas.microsoft.com/office/drawing/2014/main" id="{23E75F67-1A85-1281-7A50-69FFDD0A2DD3}"/>
                  </a:ext>
                </a:extLst>
              </p:cNvPr>
              <p:cNvCxnSpPr>
                <a:cxnSpLocks/>
              </p:cNvCxnSpPr>
              <p:nvPr/>
            </p:nvCxnSpPr>
            <p:spPr bwMode="auto">
              <a:xfrm>
                <a:off x="4940077" y="4325914"/>
                <a:ext cx="0" cy="139180"/>
              </a:xfrm>
              <a:prstGeom prst="line">
                <a:avLst/>
              </a:prstGeom>
              <a:noFill/>
              <a:ln w="28575" cap="flat" cmpd="sng" algn="ctr">
                <a:solidFill>
                  <a:schemeClr val="accent6"/>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17CF7AC2-5C13-E306-6AAA-33BA30B09BA0}"/>
                  </a:ext>
                </a:extLst>
              </p:cNvPr>
              <p:cNvCxnSpPr>
                <a:cxnSpLocks/>
              </p:cNvCxnSpPr>
              <p:nvPr/>
            </p:nvCxnSpPr>
            <p:spPr bwMode="auto">
              <a:xfrm rot="16200000">
                <a:off x="4940077" y="4325915"/>
                <a:ext cx="0" cy="139180"/>
              </a:xfrm>
              <a:prstGeom prst="line">
                <a:avLst/>
              </a:prstGeom>
              <a:noFill/>
              <a:ln w="28575" cap="flat" cmpd="sng" algn="ctr">
                <a:solidFill>
                  <a:schemeClr val="accent6"/>
                </a:solidFill>
                <a:prstDash val="solid"/>
                <a:round/>
                <a:headEnd type="none" w="med" len="med"/>
                <a:tailEnd type="none" w="med" len="med"/>
              </a:ln>
              <a:effectLst/>
            </p:spPr>
          </p:cxnSp>
        </p:grpSp>
        <p:grpSp>
          <p:nvGrpSpPr>
            <p:cNvPr id="201" name="Group 200">
              <a:extLst>
                <a:ext uri="{FF2B5EF4-FFF2-40B4-BE49-F238E27FC236}">
                  <a16:creationId xmlns:a16="http://schemas.microsoft.com/office/drawing/2014/main" id="{DD978C25-DBCD-F57A-2EAA-DBD618B514A7}"/>
                </a:ext>
              </a:extLst>
            </p:cNvPr>
            <p:cNvGrpSpPr/>
            <p:nvPr/>
          </p:nvGrpSpPr>
          <p:grpSpPr>
            <a:xfrm rot="2700000">
              <a:off x="6472269" y="4906577"/>
              <a:ext cx="139180" cy="139180"/>
              <a:chOff x="4870487" y="4325914"/>
              <a:chExt cx="139180" cy="139180"/>
            </a:xfrm>
          </p:grpSpPr>
          <p:cxnSp>
            <p:nvCxnSpPr>
              <p:cNvPr id="202" name="Straight Connector 201">
                <a:extLst>
                  <a:ext uri="{FF2B5EF4-FFF2-40B4-BE49-F238E27FC236}">
                    <a16:creationId xmlns:a16="http://schemas.microsoft.com/office/drawing/2014/main" id="{765D0A61-4FC4-028C-A67A-B6169246FD9E}"/>
                  </a:ext>
                </a:extLst>
              </p:cNvPr>
              <p:cNvCxnSpPr>
                <a:cxnSpLocks/>
              </p:cNvCxnSpPr>
              <p:nvPr/>
            </p:nvCxnSpPr>
            <p:spPr bwMode="auto">
              <a:xfrm>
                <a:off x="4940077" y="4325914"/>
                <a:ext cx="0" cy="139180"/>
              </a:xfrm>
              <a:prstGeom prst="line">
                <a:avLst/>
              </a:prstGeom>
              <a:noFill/>
              <a:ln w="28575" cap="flat" cmpd="sng" algn="ctr">
                <a:solidFill>
                  <a:schemeClr val="accent6"/>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0B266DA4-992C-269E-2EE6-DC5F3C45405E}"/>
                  </a:ext>
                </a:extLst>
              </p:cNvPr>
              <p:cNvCxnSpPr>
                <a:cxnSpLocks/>
              </p:cNvCxnSpPr>
              <p:nvPr/>
            </p:nvCxnSpPr>
            <p:spPr bwMode="auto">
              <a:xfrm rot="16200000">
                <a:off x="4940077" y="4325915"/>
                <a:ext cx="0" cy="139180"/>
              </a:xfrm>
              <a:prstGeom prst="line">
                <a:avLst/>
              </a:prstGeom>
              <a:noFill/>
              <a:ln w="28575" cap="flat" cmpd="sng" algn="ctr">
                <a:solidFill>
                  <a:schemeClr val="accent6"/>
                </a:solidFill>
                <a:prstDash val="solid"/>
                <a:round/>
                <a:headEnd type="none" w="med" len="med"/>
                <a:tailEnd type="none" w="med" len="med"/>
              </a:ln>
              <a:effectLst/>
            </p:spPr>
          </p:cxnSp>
        </p:grpSp>
        <p:grpSp>
          <p:nvGrpSpPr>
            <p:cNvPr id="204" name="Group 203">
              <a:extLst>
                <a:ext uri="{FF2B5EF4-FFF2-40B4-BE49-F238E27FC236}">
                  <a16:creationId xmlns:a16="http://schemas.microsoft.com/office/drawing/2014/main" id="{A8337ADF-30F3-9518-9251-687E14E77D0F}"/>
                </a:ext>
              </a:extLst>
            </p:cNvPr>
            <p:cNvGrpSpPr/>
            <p:nvPr/>
          </p:nvGrpSpPr>
          <p:grpSpPr>
            <a:xfrm rot="2700000">
              <a:off x="6472269" y="4952909"/>
              <a:ext cx="139180" cy="139180"/>
              <a:chOff x="4870487" y="4325914"/>
              <a:chExt cx="139180" cy="139180"/>
            </a:xfrm>
          </p:grpSpPr>
          <p:cxnSp>
            <p:nvCxnSpPr>
              <p:cNvPr id="205" name="Straight Connector 204">
                <a:extLst>
                  <a:ext uri="{FF2B5EF4-FFF2-40B4-BE49-F238E27FC236}">
                    <a16:creationId xmlns:a16="http://schemas.microsoft.com/office/drawing/2014/main" id="{1055FAAF-39B8-1314-D1CC-B1D772777813}"/>
                  </a:ext>
                </a:extLst>
              </p:cNvPr>
              <p:cNvCxnSpPr>
                <a:cxnSpLocks/>
              </p:cNvCxnSpPr>
              <p:nvPr/>
            </p:nvCxnSpPr>
            <p:spPr bwMode="auto">
              <a:xfrm>
                <a:off x="4940077" y="4325914"/>
                <a:ext cx="0" cy="139180"/>
              </a:xfrm>
              <a:prstGeom prst="line">
                <a:avLst/>
              </a:prstGeom>
              <a:noFill/>
              <a:ln w="28575" cap="flat" cmpd="sng" algn="ctr">
                <a:solidFill>
                  <a:schemeClr val="accent6"/>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683E165F-2FAD-C172-60DA-1E231915956D}"/>
                  </a:ext>
                </a:extLst>
              </p:cNvPr>
              <p:cNvCxnSpPr>
                <a:cxnSpLocks/>
              </p:cNvCxnSpPr>
              <p:nvPr/>
            </p:nvCxnSpPr>
            <p:spPr bwMode="auto">
              <a:xfrm rot="16200000">
                <a:off x="4940077" y="4325915"/>
                <a:ext cx="0" cy="139180"/>
              </a:xfrm>
              <a:prstGeom prst="line">
                <a:avLst/>
              </a:prstGeom>
              <a:noFill/>
              <a:ln w="28575" cap="flat" cmpd="sng" algn="ctr">
                <a:solidFill>
                  <a:schemeClr val="accent6"/>
                </a:solidFill>
                <a:prstDash val="solid"/>
                <a:round/>
                <a:headEnd type="none" w="med" len="med"/>
                <a:tailEnd type="none" w="med" len="med"/>
              </a:ln>
              <a:effectLst/>
            </p:spPr>
          </p:cxnSp>
        </p:grpSp>
        <p:cxnSp>
          <p:nvCxnSpPr>
            <p:cNvPr id="208" name="Straight Arrow Connector 207">
              <a:extLst>
                <a:ext uri="{FF2B5EF4-FFF2-40B4-BE49-F238E27FC236}">
                  <a16:creationId xmlns:a16="http://schemas.microsoft.com/office/drawing/2014/main" id="{FEB4322B-8CE3-BF00-6E9F-2772DB72B74A}"/>
                </a:ext>
              </a:extLst>
            </p:cNvPr>
            <p:cNvCxnSpPr/>
            <p:nvPr/>
          </p:nvCxnSpPr>
          <p:spPr bwMode="auto">
            <a:xfrm>
              <a:off x="673679" y="4222750"/>
              <a:ext cx="765434" cy="0"/>
            </a:xfrm>
            <a:prstGeom prst="straightConnector1">
              <a:avLst/>
            </a:prstGeom>
            <a:noFill/>
            <a:ln w="28575" cap="flat" cmpd="sng" algn="ctr">
              <a:solidFill>
                <a:schemeClr val="accent3"/>
              </a:solidFill>
              <a:prstDash val="solid"/>
              <a:round/>
              <a:headEnd type="none" w="med" len="med"/>
              <a:tailEnd type="triangle"/>
            </a:ln>
            <a:effectLst/>
          </p:spPr>
        </p:cxnSp>
        <p:cxnSp>
          <p:nvCxnSpPr>
            <p:cNvPr id="209" name="Straight Arrow Connector 208">
              <a:extLst>
                <a:ext uri="{FF2B5EF4-FFF2-40B4-BE49-F238E27FC236}">
                  <a16:creationId xmlns:a16="http://schemas.microsoft.com/office/drawing/2014/main" id="{4A3C23AD-D24C-8035-8325-6DC3C840117D}"/>
                </a:ext>
              </a:extLst>
            </p:cNvPr>
            <p:cNvCxnSpPr>
              <a:cxnSpLocks/>
            </p:cNvCxnSpPr>
            <p:nvPr/>
          </p:nvCxnSpPr>
          <p:spPr bwMode="auto">
            <a:xfrm>
              <a:off x="2564400" y="4347923"/>
              <a:ext cx="444727" cy="0"/>
            </a:xfrm>
            <a:prstGeom prst="straightConnector1">
              <a:avLst/>
            </a:prstGeom>
            <a:noFill/>
            <a:ln w="28575" cap="flat" cmpd="sng" algn="ctr">
              <a:solidFill>
                <a:schemeClr val="accent3"/>
              </a:solidFill>
              <a:prstDash val="solid"/>
              <a:round/>
              <a:headEnd type="none" w="med" len="med"/>
              <a:tailEnd type="triangle"/>
            </a:ln>
            <a:effectLst/>
          </p:spPr>
        </p:cxnSp>
        <p:cxnSp>
          <p:nvCxnSpPr>
            <p:cNvPr id="211" name="Straight Arrow Connector 210">
              <a:extLst>
                <a:ext uri="{FF2B5EF4-FFF2-40B4-BE49-F238E27FC236}">
                  <a16:creationId xmlns:a16="http://schemas.microsoft.com/office/drawing/2014/main" id="{47F63BCF-8B4D-F9C9-81B3-7905017A0C44}"/>
                </a:ext>
              </a:extLst>
            </p:cNvPr>
            <p:cNvCxnSpPr>
              <a:cxnSpLocks/>
            </p:cNvCxnSpPr>
            <p:nvPr/>
          </p:nvCxnSpPr>
          <p:spPr bwMode="auto">
            <a:xfrm>
              <a:off x="4286148" y="4032894"/>
              <a:ext cx="237272" cy="0"/>
            </a:xfrm>
            <a:prstGeom prst="straightConnector1">
              <a:avLst/>
            </a:prstGeom>
            <a:noFill/>
            <a:ln w="28575" cap="flat" cmpd="sng" algn="ctr">
              <a:solidFill>
                <a:schemeClr val="accent3"/>
              </a:solidFill>
              <a:prstDash val="solid"/>
              <a:round/>
              <a:headEnd type="none" w="med" len="med"/>
              <a:tailEnd type="triangle"/>
            </a:ln>
            <a:effectLst/>
          </p:spPr>
        </p:cxnSp>
        <p:cxnSp>
          <p:nvCxnSpPr>
            <p:cNvPr id="213" name="Straight Arrow Connector 212">
              <a:extLst>
                <a:ext uri="{FF2B5EF4-FFF2-40B4-BE49-F238E27FC236}">
                  <a16:creationId xmlns:a16="http://schemas.microsoft.com/office/drawing/2014/main" id="{7FA5F872-91B0-BE5F-5188-A7A0F9BADC34}"/>
                </a:ext>
              </a:extLst>
            </p:cNvPr>
            <p:cNvCxnSpPr>
              <a:cxnSpLocks/>
            </p:cNvCxnSpPr>
            <p:nvPr/>
          </p:nvCxnSpPr>
          <p:spPr bwMode="auto">
            <a:xfrm flipH="1">
              <a:off x="7079987" y="4222750"/>
              <a:ext cx="704909" cy="0"/>
            </a:xfrm>
            <a:prstGeom prst="straightConnector1">
              <a:avLst/>
            </a:prstGeom>
            <a:noFill/>
            <a:ln w="28575" cap="flat" cmpd="sng" algn="ctr">
              <a:solidFill>
                <a:schemeClr val="accent3"/>
              </a:solidFill>
              <a:prstDash val="solid"/>
              <a:round/>
              <a:headEnd type="none" w="med" len="med"/>
              <a:tailEnd type="triangle"/>
            </a:ln>
            <a:effectLst/>
          </p:spPr>
        </p:cxnSp>
      </p:grpSp>
      <p:sp>
        <p:nvSpPr>
          <p:cNvPr id="3" name="TextBox 2">
            <a:extLst>
              <a:ext uri="{FF2B5EF4-FFF2-40B4-BE49-F238E27FC236}">
                <a16:creationId xmlns:a16="http://schemas.microsoft.com/office/drawing/2014/main" id="{DC732606-0CE6-9DE4-4C92-B7C56B6640E5}"/>
              </a:ext>
            </a:extLst>
          </p:cNvPr>
          <p:cNvSpPr txBox="1"/>
          <p:nvPr/>
        </p:nvSpPr>
        <p:spPr bwMode="auto">
          <a:xfrm>
            <a:off x="7931817" y="2929877"/>
            <a:ext cx="3603845"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When all patients were included, the average acute/baseline (SD) of LTE</a:t>
            </a:r>
            <a:r>
              <a:rPr kumimoji="0" lang="en-US" sz="18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4</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was 35.98 (50.59). The 2,3-dinor 11</a:t>
            </a:r>
            <a:r>
              <a:rPr kumimoji="0" lang="el-GR"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β</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-PGF2</a:t>
            </a:r>
            <a:r>
              <a:rPr kumimoji="0" lang="el-GR"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α</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increase was 7.28 (6.89), and the N-MH increase was 3.2 (2.31), whereas that of tryptase overall was 4.88 (3.77)</a:t>
            </a:r>
          </a:p>
        </p:txBody>
      </p:sp>
    </p:spTree>
    <p:extLst>
      <p:ext uri="{BB962C8B-B14F-4D97-AF65-F5344CB8AC3E}">
        <p14:creationId xmlns:p14="http://schemas.microsoft.com/office/powerpoint/2010/main" val="2809582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AB557DF-55C5-5ECF-7E97-C24457F922DB}"/>
              </a:ext>
            </a:extLst>
          </p:cNvPr>
          <p:cNvSpPr>
            <a:spLocks noGrp="1"/>
          </p:cNvSpPr>
          <p:nvPr>
            <p:ph type="title"/>
          </p:nvPr>
        </p:nvSpPr>
        <p:spPr/>
        <p:txBody>
          <a:bodyPr/>
          <a:lstStyle/>
          <a:p>
            <a:r>
              <a:rPr lang="en-US" dirty="0"/>
              <a:t>New and Emerging Treatments for </a:t>
            </a:r>
            <a:br>
              <a:rPr lang="en-US" dirty="0"/>
            </a:br>
            <a:r>
              <a:rPr lang="en-US" dirty="0"/>
              <a:t>Systemic Mastocytosis </a:t>
            </a:r>
          </a:p>
        </p:txBody>
      </p:sp>
    </p:spTree>
    <p:extLst>
      <p:ext uri="{BB962C8B-B14F-4D97-AF65-F5344CB8AC3E}">
        <p14:creationId xmlns:p14="http://schemas.microsoft.com/office/powerpoint/2010/main" val="41018102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A4EFA-3A8C-64D5-396F-55F206A0C5A7}"/>
              </a:ext>
            </a:extLst>
          </p:cNvPr>
          <p:cNvSpPr>
            <a:spLocks noGrp="1"/>
          </p:cNvSpPr>
          <p:nvPr>
            <p:ph type="title"/>
          </p:nvPr>
        </p:nvSpPr>
        <p:spPr/>
        <p:txBody>
          <a:bodyPr/>
          <a:lstStyle/>
          <a:p>
            <a:r>
              <a:rPr lang="en-US" dirty="0"/>
              <a:t>Following up With Leslie </a:t>
            </a:r>
          </a:p>
        </p:txBody>
      </p:sp>
      <p:sp>
        <p:nvSpPr>
          <p:cNvPr id="3" name="Content Placeholder 2">
            <a:extLst>
              <a:ext uri="{FF2B5EF4-FFF2-40B4-BE49-F238E27FC236}">
                <a16:creationId xmlns:a16="http://schemas.microsoft.com/office/drawing/2014/main" id="{2F597D13-5D91-B34E-95A1-04CDBA23282A}"/>
              </a:ext>
            </a:extLst>
          </p:cNvPr>
          <p:cNvSpPr>
            <a:spLocks noGrp="1"/>
          </p:cNvSpPr>
          <p:nvPr>
            <p:ph idx="1"/>
          </p:nvPr>
        </p:nvSpPr>
        <p:spPr/>
        <p:txBody>
          <a:bodyPr/>
          <a:lstStyle/>
          <a:p>
            <a:r>
              <a:rPr lang="en-US" dirty="0">
                <a:latin typeface="Calibri"/>
                <a:ea typeface="Calibri"/>
                <a:cs typeface="Calibri"/>
              </a:rPr>
              <a:t>Leslie has been diagnosed with ISM based on her bone marrow biopsy and her </a:t>
            </a:r>
            <a:r>
              <a:rPr lang="en-US" i="1" dirty="0">
                <a:latin typeface="Calibri"/>
                <a:ea typeface="Calibri"/>
                <a:cs typeface="Calibri"/>
              </a:rPr>
              <a:t>KIT</a:t>
            </a:r>
            <a:r>
              <a:rPr lang="en-US" dirty="0">
                <a:latin typeface="Calibri"/>
                <a:ea typeface="Calibri"/>
                <a:cs typeface="Calibri"/>
              </a:rPr>
              <a:t> D816V mutation</a:t>
            </a:r>
            <a:endParaRPr lang="en-US" dirty="0">
              <a:ea typeface="Calibri" panose="020F0502020204030204" pitchFamily="34" charset="0"/>
              <a:cs typeface="Calibri" panose="020F0502020204030204" pitchFamily="34" charset="0"/>
            </a:endParaRPr>
          </a:p>
          <a:p>
            <a:r>
              <a:rPr lang="en-US" dirty="0">
                <a:latin typeface="Calibri"/>
                <a:ea typeface="Calibri"/>
                <a:cs typeface="Calibri"/>
              </a:rPr>
              <a:t>She continues to experience flushing, diarrhea, and mental fogginess</a:t>
            </a:r>
          </a:p>
          <a:p>
            <a:r>
              <a:rPr lang="en-US" dirty="0">
                <a:latin typeface="Calibri"/>
                <a:ea typeface="Calibri"/>
                <a:cs typeface="Calibri"/>
              </a:rPr>
              <a:t>She was started on H</a:t>
            </a:r>
            <a:r>
              <a:rPr lang="en-US" baseline="-25000" dirty="0">
                <a:latin typeface="Calibri"/>
                <a:ea typeface="Calibri"/>
                <a:cs typeface="Calibri"/>
              </a:rPr>
              <a:t>1 </a:t>
            </a:r>
            <a:r>
              <a:rPr lang="en-US" dirty="0">
                <a:latin typeface="Calibri"/>
                <a:ea typeface="Calibri"/>
                <a:cs typeface="Calibri"/>
              </a:rPr>
              <a:t>and H</a:t>
            </a:r>
            <a:r>
              <a:rPr lang="en-US" baseline="-25000" dirty="0">
                <a:latin typeface="Calibri"/>
                <a:ea typeface="Calibri"/>
                <a:cs typeface="Calibri"/>
              </a:rPr>
              <a:t>2</a:t>
            </a:r>
            <a:r>
              <a:rPr lang="en-US" dirty="0">
                <a:latin typeface="Calibri"/>
                <a:ea typeface="Calibri"/>
                <a:cs typeface="Calibri"/>
              </a:rPr>
              <a:t> antagonists but has not found any relief</a:t>
            </a:r>
          </a:p>
          <a:p>
            <a:r>
              <a:rPr lang="en-US" dirty="0">
                <a:latin typeface="Calibri"/>
                <a:ea typeface="Calibri"/>
                <a:cs typeface="Calibri"/>
              </a:rPr>
              <a:t>Leslie is worried her symptoms will continue to worsen and would like to try a targeted therapy</a:t>
            </a:r>
            <a:endParaRPr lang="en-US" dirty="0">
              <a:ea typeface="Calibri"/>
              <a:cs typeface="Calibri"/>
            </a:endParaRPr>
          </a:p>
        </p:txBody>
      </p:sp>
    </p:spTree>
    <p:extLst>
      <p:ext uri="{BB962C8B-B14F-4D97-AF65-F5344CB8AC3E}">
        <p14:creationId xmlns:p14="http://schemas.microsoft.com/office/powerpoint/2010/main" val="5476393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EC3D5BC-2BF7-94B1-0453-F8CE50636141}"/>
              </a:ext>
            </a:extLst>
          </p:cNvPr>
          <p:cNvSpPr txBox="1"/>
          <p:nvPr/>
        </p:nvSpPr>
        <p:spPr>
          <a:xfrm>
            <a:off x="394876" y="6369543"/>
            <a:ext cx="8204003" cy="276999"/>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Castells. J Allergy Clin Immunol Pract. 2019;7:1097. </a:t>
            </a:r>
            <a:endParaRPr kumimoji="0" lang="en-US" sz="1200" b="1"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3" name="TextBox 2">
            <a:extLst>
              <a:ext uri="{FF2B5EF4-FFF2-40B4-BE49-F238E27FC236}">
                <a16:creationId xmlns:a16="http://schemas.microsoft.com/office/drawing/2014/main" id="{7D48BE30-150D-08EB-9672-40DF5512680C}"/>
              </a:ext>
            </a:extLst>
          </p:cNvPr>
          <p:cNvSpPr txBox="1"/>
          <p:nvPr/>
        </p:nvSpPr>
        <p:spPr bwMode="auto">
          <a:xfrm>
            <a:off x="381624" y="644710"/>
            <a:ext cx="184731" cy="369332"/>
          </a:xfrm>
          <a:prstGeom prst="rect">
            <a:avLst/>
          </a:prstGeom>
          <a:solidFill>
            <a:schemeClr val="tx1"/>
          </a:solid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 name="Title 3">
            <a:extLst>
              <a:ext uri="{FF2B5EF4-FFF2-40B4-BE49-F238E27FC236}">
                <a16:creationId xmlns:a16="http://schemas.microsoft.com/office/drawing/2014/main" id="{007FBB41-9C8D-FDD9-05FA-32C15BBF8C0C}"/>
              </a:ext>
            </a:extLst>
          </p:cNvPr>
          <p:cNvSpPr>
            <a:spLocks noGrp="1"/>
          </p:cNvSpPr>
          <p:nvPr>
            <p:ph type="title"/>
          </p:nvPr>
        </p:nvSpPr>
        <p:spPr/>
        <p:txBody>
          <a:bodyPr/>
          <a:lstStyle/>
          <a:p>
            <a:r>
              <a:rPr kumimoji="0" lang="en-US" sz="3600" b="1" i="0" u="none" strike="noStrike" kern="1200" cap="none" spc="0" normalizeH="0" baseline="0" noProof="0" dirty="0">
                <a:ln>
                  <a:noFill/>
                </a:ln>
                <a:effectLst/>
                <a:uLnTx/>
                <a:uFillTx/>
                <a:latin typeface="Calibri" panose="020F0502020204030204" pitchFamily="34" charset="0"/>
                <a:ea typeface="+mn-ea"/>
                <a:cs typeface="Arial" panose="020B0604020202020204" pitchFamily="34" charset="0"/>
              </a:rPr>
              <a:t>Approach to Mast</a:t>
            </a:r>
            <a:r>
              <a:rPr lang="en-US" kern="1200" dirty="0">
                <a:ea typeface="+mn-ea"/>
                <a:cs typeface="Arial" panose="020B0604020202020204" pitchFamily="34" charset="0"/>
              </a:rPr>
              <a:t> </a:t>
            </a:r>
            <a:r>
              <a:rPr kumimoji="0" lang="en-US" sz="3600" b="1" i="0" u="none" strike="noStrike" kern="1200" cap="none" spc="0" normalizeH="0" baseline="0" noProof="0" dirty="0">
                <a:ln>
                  <a:noFill/>
                </a:ln>
                <a:effectLst/>
                <a:uLnTx/>
                <a:uFillTx/>
                <a:latin typeface="Calibri" panose="020F0502020204030204" pitchFamily="34" charset="0"/>
                <a:ea typeface="+mn-ea"/>
                <a:cs typeface="Arial" panose="020B0604020202020204" pitchFamily="34" charset="0"/>
              </a:rPr>
              <a:t>Cell Mediator–Induced Symptoms </a:t>
            </a:r>
            <a:br>
              <a:rPr kumimoji="0" lang="en-US" sz="3600" b="1" i="0" u="none" strike="noStrike" kern="1200" cap="none" spc="0" normalizeH="0" baseline="0" noProof="0" dirty="0">
                <a:ln>
                  <a:noFill/>
                </a:ln>
                <a:effectLst/>
                <a:uLnTx/>
                <a:uFillTx/>
                <a:latin typeface="Calibri" panose="020F0502020204030204" pitchFamily="34" charset="0"/>
                <a:ea typeface="+mn-ea"/>
                <a:cs typeface="Arial" panose="020B0604020202020204" pitchFamily="34" charset="0"/>
              </a:rPr>
            </a:br>
            <a:r>
              <a:rPr kumimoji="0" lang="en-US" sz="3600" b="1" i="0" u="none" strike="noStrike" kern="1200" cap="none" spc="0" normalizeH="0" baseline="0" noProof="0" dirty="0">
                <a:ln>
                  <a:noFill/>
                </a:ln>
                <a:effectLst/>
                <a:uLnTx/>
                <a:uFillTx/>
                <a:latin typeface="Calibri" panose="020F0502020204030204" pitchFamily="34" charset="0"/>
                <a:ea typeface="+mn-ea"/>
                <a:cs typeface="Arial" panose="020B0604020202020204" pitchFamily="34" charset="0"/>
              </a:rPr>
              <a:t>in Mastocytosis</a:t>
            </a:r>
            <a:r>
              <a:rPr kumimoji="0" lang="en-US" sz="3600" b="1" i="0" u="none" strike="noStrike" kern="1200" cap="none" spc="0" normalizeH="0" baseline="0" noProof="0" dirty="0">
                <a:ln>
                  <a:noFill/>
                </a:ln>
                <a:effectLst/>
                <a:uLnTx/>
                <a:uFillTx/>
                <a:ea typeface="+mn-ea"/>
                <a:cs typeface="Arial" panose="020B0604020202020204" pitchFamily="34" charset="0"/>
              </a:rPr>
              <a:t> and MCAS</a:t>
            </a:r>
            <a:endParaRPr lang="en-US" dirty="0"/>
          </a:p>
        </p:txBody>
      </p:sp>
      <p:sp>
        <p:nvSpPr>
          <p:cNvPr id="10" name="Content Placeholder 9">
            <a:extLst>
              <a:ext uri="{FF2B5EF4-FFF2-40B4-BE49-F238E27FC236}">
                <a16:creationId xmlns:a16="http://schemas.microsoft.com/office/drawing/2014/main" id="{8F958B2C-C15C-B932-83B4-806A22C2296A}"/>
              </a:ext>
            </a:extLst>
          </p:cNvPr>
          <p:cNvSpPr>
            <a:spLocks noGrp="1"/>
          </p:cNvSpPr>
          <p:nvPr>
            <p:ph idx="1"/>
          </p:nvPr>
        </p:nvSpPr>
        <p:spPr/>
        <p:txBody>
          <a:bodyPr>
            <a:normAutofit fontScale="92500" lnSpcReduction="20000"/>
          </a:bodyPr>
          <a:lstStyle/>
          <a:p>
            <a:r>
              <a:rPr lang="en-US" dirty="0"/>
              <a:t>Avoid triggers: patient-specific</a:t>
            </a:r>
          </a:p>
          <a:p>
            <a:pPr lvl="1"/>
            <a:r>
              <a:rPr lang="en-US" dirty="0"/>
              <a:t>Specific foods, medications (NSAIDs, vancomycin, tetrahydroisoquinolone agents), and environmental allergens</a:t>
            </a:r>
          </a:p>
          <a:p>
            <a:pPr lvl="1"/>
            <a:r>
              <a:rPr lang="en-US" dirty="0"/>
              <a:t>Physical triggers (exercise, rubbing, pressure)</a:t>
            </a:r>
          </a:p>
          <a:p>
            <a:pPr lvl="2">
              <a:buFont typeface="Wingdings" panose="05000000000000000000" pitchFamily="2" charset="2"/>
              <a:buChar char="§"/>
            </a:pPr>
            <a:r>
              <a:rPr lang="en-US" dirty="0"/>
              <a:t>Change in temperature</a:t>
            </a:r>
          </a:p>
          <a:p>
            <a:pPr lvl="2">
              <a:buFont typeface="Wingdings" panose="05000000000000000000" pitchFamily="2" charset="2"/>
              <a:buChar char="§"/>
            </a:pPr>
            <a:r>
              <a:rPr lang="en-US" dirty="0"/>
              <a:t>Dry skin</a:t>
            </a:r>
          </a:p>
          <a:p>
            <a:pPr lvl="2">
              <a:buFont typeface="Wingdings" panose="05000000000000000000" pitchFamily="2" charset="2"/>
              <a:buChar char="§"/>
            </a:pPr>
            <a:r>
              <a:rPr lang="en-US" dirty="0"/>
              <a:t>Stress, lack of sleep, emotions</a:t>
            </a:r>
          </a:p>
          <a:p>
            <a:r>
              <a:rPr lang="en-US" dirty="0"/>
              <a:t>Premedications are recommended for surgery, invasive procedures (endoscopy, colonoscopy), radiological procedures with contrast, dental procedures, and vaccinations</a:t>
            </a:r>
          </a:p>
          <a:p>
            <a:pPr lvl="1"/>
            <a:r>
              <a:rPr lang="en-US" dirty="0"/>
              <a:t>Antihistamine receptors H1 and H2, L2 receptor blockers, corticosteroids</a:t>
            </a:r>
          </a:p>
        </p:txBody>
      </p:sp>
    </p:spTree>
    <p:extLst>
      <p:ext uri="{BB962C8B-B14F-4D97-AF65-F5344CB8AC3E}">
        <p14:creationId xmlns:p14="http://schemas.microsoft.com/office/powerpoint/2010/main" val="19210758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97906BC-0AA0-1292-C03A-6DEC294C5B21}"/>
              </a:ext>
            </a:extLst>
          </p:cNvPr>
          <p:cNvGraphicFramePr>
            <a:graphicFrameLocks noGrp="1"/>
          </p:cNvGraphicFramePr>
          <p:nvPr>
            <p:extLst>
              <p:ext uri="{D42A27DB-BD31-4B8C-83A1-F6EECF244321}">
                <p14:modId xmlns:p14="http://schemas.microsoft.com/office/powerpoint/2010/main" val="2748198518"/>
              </p:ext>
            </p:extLst>
          </p:nvPr>
        </p:nvGraphicFramePr>
        <p:xfrm>
          <a:off x="720090" y="1600421"/>
          <a:ext cx="4533741" cy="4645152"/>
        </p:xfrm>
        <a:graphic>
          <a:graphicData uri="http://schemas.openxmlformats.org/drawingml/2006/table">
            <a:tbl>
              <a:tblPr firstRow="1" bandRow="1">
                <a:tableStyleId>{5C22544A-7EE6-4342-B048-85BDC9FD1C3A}</a:tableStyleId>
              </a:tblPr>
              <a:tblGrid>
                <a:gridCol w="1447641">
                  <a:extLst>
                    <a:ext uri="{9D8B030D-6E8A-4147-A177-3AD203B41FA5}">
                      <a16:colId xmlns:a16="http://schemas.microsoft.com/office/drawing/2014/main" val="652533815"/>
                    </a:ext>
                  </a:extLst>
                </a:gridCol>
                <a:gridCol w="3086100">
                  <a:extLst>
                    <a:ext uri="{9D8B030D-6E8A-4147-A177-3AD203B41FA5}">
                      <a16:colId xmlns:a16="http://schemas.microsoft.com/office/drawing/2014/main" val="3184413831"/>
                    </a:ext>
                  </a:extLst>
                </a:gridCol>
              </a:tblGrid>
              <a:tr h="284269">
                <a:tc>
                  <a:txBody>
                    <a:bodyPr/>
                    <a:lstStyle/>
                    <a:p>
                      <a:r>
                        <a:rPr lang="en-US" sz="1400" dirty="0">
                          <a:solidFill>
                            <a:schemeClr val="tx1"/>
                          </a:solidFill>
                        </a:rPr>
                        <a:t>System and Symptoms</a:t>
                      </a:r>
                    </a:p>
                  </a:txBody>
                  <a:tcPr marT="9144" marB="9144">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solidFill>
                            <a:schemeClr val="tx1"/>
                          </a:solidFill>
                        </a:rPr>
                        <a:t>Medications That Target </a:t>
                      </a:r>
                    </a:p>
                    <a:p>
                      <a:pPr algn="ctr"/>
                      <a:r>
                        <a:rPr lang="en-US" sz="1400" dirty="0">
                          <a:solidFill>
                            <a:schemeClr val="tx1"/>
                          </a:solidFill>
                        </a:rPr>
                        <a:t>Mast Cell Mediators</a:t>
                      </a:r>
                    </a:p>
                  </a:txBody>
                  <a:tcPr marT="9144" marB="9144">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087200398"/>
                  </a:ext>
                </a:extLst>
              </a:tr>
              <a:tr h="186791">
                <a:tc gridSpan="2">
                  <a:txBody>
                    <a:bodyPr/>
                    <a:lstStyle/>
                    <a:p>
                      <a:r>
                        <a:rPr lang="en-US" sz="1400" b="1" dirty="0">
                          <a:solidFill>
                            <a:schemeClr val="bg1"/>
                          </a:solidFill>
                        </a:rPr>
                        <a:t>Cardiovascular: presyncope, syncope, hypotension, hypertension, tachycardia</a:t>
                      </a:r>
                    </a:p>
                  </a:txBody>
                  <a:tcPr marT="9144" marB="9144">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hMerge="1">
                  <a:txBody>
                    <a:bodyPr/>
                    <a:lstStyle/>
                    <a:p>
                      <a:endParaRPr lang="en-US"/>
                    </a:p>
                  </a:txBody>
                  <a:tcPr/>
                </a:tc>
                <a:extLst>
                  <a:ext uri="{0D108BD9-81ED-4DB2-BD59-A6C34878D82A}">
                    <a16:rowId xmlns:a16="http://schemas.microsoft.com/office/drawing/2014/main" val="2112685162"/>
                  </a:ext>
                </a:extLst>
              </a:tr>
              <a:tr h="113611">
                <a:tc>
                  <a:txBody>
                    <a:bodyPr/>
                    <a:lstStyle/>
                    <a:p>
                      <a:r>
                        <a:rPr lang="en-US" sz="1400" dirty="0">
                          <a:solidFill>
                            <a:schemeClr val="bg1"/>
                          </a:solidFill>
                        </a:rPr>
                        <a:t>1</a:t>
                      </a:r>
                    </a:p>
                  </a:txBody>
                  <a:tcPr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indent="0" algn="l">
                        <a:buFont typeface="Wingdings" panose="05000000000000000000" pitchFamily="2" charset="2"/>
                        <a:buNone/>
                      </a:pPr>
                      <a:r>
                        <a:rPr lang="en-US" sz="1400" i="0" dirty="0">
                          <a:solidFill>
                            <a:schemeClr val="bg1"/>
                          </a:solidFill>
                        </a:rPr>
                        <a:t>H1 and H2 blockers:</a:t>
                      </a:r>
                    </a:p>
                    <a:p>
                      <a:pPr marL="171450" indent="-171450" algn="l">
                        <a:buFont typeface="Wingdings" panose="05000000000000000000" pitchFamily="2" charset="2"/>
                        <a:buChar char="§"/>
                      </a:pPr>
                      <a:r>
                        <a:rPr lang="en-US" sz="1400" i="0" dirty="0">
                          <a:solidFill>
                            <a:schemeClr val="bg1"/>
                          </a:solidFill>
                        </a:rPr>
                        <a:t>Cetirizine 10 mg (max QID)</a:t>
                      </a:r>
                    </a:p>
                    <a:p>
                      <a:pPr marL="171450" indent="-171450" algn="l">
                        <a:buFont typeface="Wingdings" panose="05000000000000000000" pitchFamily="2" charset="2"/>
                        <a:buChar char="§"/>
                      </a:pPr>
                      <a:r>
                        <a:rPr lang="en-US" sz="1400" i="0" dirty="0">
                          <a:solidFill>
                            <a:schemeClr val="bg1"/>
                          </a:solidFill>
                        </a:rPr>
                        <a:t>Loratadine 10 mg (max QID)</a:t>
                      </a:r>
                    </a:p>
                    <a:p>
                      <a:pPr marL="171450" indent="-171450" algn="l">
                        <a:buFont typeface="Wingdings" panose="05000000000000000000" pitchFamily="2" charset="2"/>
                        <a:buChar char="§"/>
                      </a:pPr>
                      <a:r>
                        <a:rPr lang="en-US" sz="1400" i="0" dirty="0">
                          <a:solidFill>
                            <a:schemeClr val="bg1"/>
                          </a:solidFill>
                        </a:rPr>
                        <a:t>Fexofenadine 180 mg (max QID)</a:t>
                      </a:r>
                    </a:p>
                    <a:p>
                      <a:pPr marL="171450" indent="-171450" algn="l">
                        <a:buFont typeface="Wingdings" panose="05000000000000000000" pitchFamily="2" charset="2"/>
                        <a:buChar char="§"/>
                      </a:pPr>
                      <a:r>
                        <a:rPr lang="en-US" sz="1400" i="0" dirty="0">
                          <a:solidFill>
                            <a:schemeClr val="bg1"/>
                          </a:solidFill>
                        </a:rPr>
                        <a:t>Hydroxyzine 10-25 mg QID</a:t>
                      </a:r>
                    </a:p>
                    <a:p>
                      <a:pPr marL="171450" indent="-171450" algn="l">
                        <a:buFont typeface="Wingdings" panose="05000000000000000000" pitchFamily="2" charset="2"/>
                        <a:buChar char="§"/>
                      </a:pPr>
                      <a:r>
                        <a:rPr lang="en-US" sz="1400" i="0" dirty="0">
                          <a:solidFill>
                            <a:schemeClr val="bg1"/>
                          </a:solidFill>
                        </a:rPr>
                        <a:t>Cyproheptadine 4 mg TID</a:t>
                      </a:r>
                    </a:p>
                    <a:p>
                      <a:pPr marL="171450" indent="-171450" algn="l">
                        <a:buFont typeface="Wingdings" panose="05000000000000000000" pitchFamily="2" charset="2"/>
                        <a:buChar char="§"/>
                      </a:pPr>
                      <a:r>
                        <a:rPr lang="en-US" sz="1400" i="0" dirty="0">
                          <a:solidFill>
                            <a:schemeClr val="bg1"/>
                          </a:solidFill>
                        </a:rPr>
                        <a:t>Doxepin 10-50 mg</a:t>
                      </a:r>
                    </a:p>
                    <a:p>
                      <a:pPr marL="171450" indent="-171450" algn="l">
                        <a:buFont typeface="Wingdings" panose="05000000000000000000" pitchFamily="2" charset="2"/>
                        <a:buChar char="§"/>
                      </a:pPr>
                      <a:r>
                        <a:rPr lang="en-US" sz="1400" i="0" dirty="0">
                          <a:solidFill>
                            <a:schemeClr val="bg1"/>
                          </a:solidFill>
                        </a:rPr>
                        <a:t>Ranitidine 150-300 mg BID</a:t>
                      </a:r>
                    </a:p>
                    <a:p>
                      <a:pPr marL="171450" indent="-171450" algn="l">
                        <a:buFont typeface="Wingdings" panose="05000000000000000000" pitchFamily="2" charset="2"/>
                        <a:buChar char="§"/>
                      </a:pPr>
                      <a:r>
                        <a:rPr lang="en-US" sz="1400" i="0" dirty="0">
                          <a:solidFill>
                            <a:schemeClr val="bg1"/>
                          </a:solidFill>
                        </a:rPr>
                        <a:t>Cimetidine 300 mg BID</a:t>
                      </a:r>
                    </a:p>
                    <a:p>
                      <a:pPr marL="171450" indent="-171450" algn="l">
                        <a:buFont typeface="Wingdings" panose="05000000000000000000" pitchFamily="2" charset="2"/>
                        <a:buChar char="§"/>
                      </a:pPr>
                      <a:r>
                        <a:rPr lang="en-US" sz="1400" i="0" dirty="0">
                          <a:solidFill>
                            <a:schemeClr val="bg1"/>
                          </a:solidFill>
                        </a:rPr>
                        <a:t>Famotidine 20-40 mg QD</a:t>
                      </a:r>
                      <a:endParaRPr lang="en-US" sz="1400" dirty="0">
                        <a:solidFill>
                          <a:schemeClr val="bg1"/>
                        </a:solidFill>
                      </a:endParaRPr>
                    </a:p>
                  </a:txBody>
                  <a:tcPr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29312587"/>
                  </a:ext>
                </a:extLst>
              </a:tr>
              <a:tr h="113611">
                <a:tc>
                  <a:txBody>
                    <a:bodyPr/>
                    <a:lstStyle/>
                    <a:p>
                      <a:r>
                        <a:rPr lang="en-US" sz="1400" dirty="0">
                          <a:solidFill>
                            <a:schemeClr val="bg1"/>
                          </a:solidFill>
                        </a:rPr>
                        <a:t>2</a:t>
                      </a:r>
                    </a:p>
                  </a:txBody>
                  <a:tcPr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sz="1400" dirty="0">
                          <a:solidFill>
                            <a:schemeClr val="bg1"/>
                          </a:solidFill>
                        </a:rPr>
                        <a:t>Corticosteroids 0.5-1 mg/kg</a:t>
                      </a:r>
                    </a:p>
                  </a:txBody>
                  <a:tcPr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34927586"/>
                  </a:ext>
                </a:extLst>
              </a:tr>
              <a:tr h="113611">
                <a:tc>
                  <a:txBody>
                    <a:bodyPr/>
                    <a:lstStyle/>
                    <a:p>
                      <a:pPr marL="0" lvl="0" indent="0">
                        <a:buFont typeface="Wingdings" panose="05000000000000000000" pitchFamily="2" charset="2"/>
                        <a:buNone/>
                      </a:pPr>
                      <a:r>
                        <a:rPr lang="en-US" sz="1400" dirty="0">
                          <a:solidFill>
                            <a:schemeClr val="bg1"/>
                          </a:solidFill>
                        </a:rPr>
                        <a:t>3</a:t>
                      </a:r>
                    </a:p>
                  </a:txBody>
                  <a:tcPr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lvl="0" indent="0">
                        <a:buFont typeface="Wingdings" panose="05000000000000000000" pitchFamily="2" charset="2"/>
                        <a:buNone/>
                      </a:pPr>
                      <a:r>
                        <a:rPr lang="en-US" sz="1400" dirty="0">
                          <a:solidFill>
                            <a:schemeClr val="bg1"/>
                          </a:solidFill>
                        </a:rPr>
                        <a:t>Epinephrine 0.3-0.5 mg</a:t>
                      </a:r>
                    </a:p>
                  </a:txBody>
                  <a:tcPr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51040851"/>
                  </a:ext>
                </a:extLst>
              </a:tr>
              <a:tr h="175788">
                <a:tc gridSpan="2">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1" dirty="0">
                          <a:solidFill>
                            <a:schemeClr val="bg1"/>
                          </a:solidFill>
                        </a:rPr>
                        <a:t>Pulmonary: shortness of breath, wheezing, throat swelling</a:t>
                      </a:r>
                    </a:p>
                  </a:txBody>
                  <a:tcPr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endParaRPr lang="en-US"/>
                    </a:p>
                  </a:txBody>
                  <a:tcPr/>
                </a:tc>
                <a:extLst>
                  <a:ext uri="{0D108BD9-81ED-4DB2-BD59-A6C34878D82A}">
                    <a16:rowId xmlns:a16="http://schemas.microsoft.com/office/drawing/2014/main" val="1999707271"/>
                  </a:ext>
                </a:extLst>
              </a:tr>
              <a:tr h="113611">
                <a:tc>
                  <a:txBody>
                    <a:bodyPr/>
                    <a:lstStyle/>
                    <a:p>
                      <a:pPr marL="0" lvl="0" indent="0">
                        <a:buFont typeface="Wingdings" panose="05000000000000000000" pitchFamily="2" charset="2"/>
                        <a:buNone/>
                      </a:pPr>
                      <a:r>
                        <a:rPr lang="en-US" sz="1400" dirty="0">
                          <a:solidFill>
                            <a:schemeClr val="bg1"/>
                          </a:solidFill>
                        </a:rPr>
                        <a:t>1</a:t>
                      </a:r>
                    </a:p>
                  </a:txBody>
                  <a:tcPr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lvl="0" indent="0">
                        <a:buFont typeface="Wingdings" panose="05000000000000000000" pitchFamily="2" charset="2"/>
                        <a:buNone/>
                      </a:pPr>
                      <a:r>
                        <a:rPr lang="en-US" sz="1400" dirty="0">
                          <a:solidFill>
                            <a:schemeClr val="bg1"/>
                          </a:solidFill>
                        </a:rPr>
                        <a:t>Bronchodilators</a:t>
                      </a:r>
                    </a:p>
                    <a:p>
                      <a:pPr marL="0" lvl="0" indent="0">
                        <a:buFont typeface="Wingdings" panose="05000000000000000000" pitchFamily="2" charset="2"/>
                        <a:buNone/>
                      </a:pPr>
                      <a:r>
                        <a:rPr lang="en-US" sz="1400" dirty="0">
                          <a:solidFill>
                            <a:schemeClr val="bg1"/>
                          </a:solidFill>
                        </a:rPr>
                        <a:t>Steroid–bronchodilator combination</a:t>
                      </a:r>
                      <a:endParaRPr lang="en-US" dirty="0"/>
                    </a:p>
                  </a:txBody>
                  <a:tcPr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76446617"/>
                  </a:ext>
                </a:extLst>
              </a:tr>
              <a:tr h="113611">
                <a:tc>
                  <a:txBody>
                    <a:bodyPr/>
                    <a:lstStyle/>
                    <a:p>
                      <a:pPr marL="0" lvl="0" indent="0">
                        <a:buFont typeface="Wingdings" panose="05000000000000000000" pitchFamily="2" charset="2"/>
                        <a:buNone/>
                      </a:pPr>
                      <a:r>
                        <a:rPr lang="en-US" sz="1400" dirty="0">
                          <a:solidFill>
                            <a:schemeClr val="bg1"/>
                          </a:solidFill>
                        </a:rPr>
                        <a:t>2</a:t>
                      </a:r>
                    </a:p>
                  </a:txBody>
                  <a:tcPr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sz="1400" dirty="0">
                          <a:solidFill>
                            <a:schemeClr val="bg1"/>
                          </a:solidFill>
                        </a:rPr>
                        <a:t>H1 and H2 blockers (above)</a:t>
                      </a:r>
                      <a:endParaRPr lang="en-US" dirty="0"/>
                    </a:p>
                  </a:txBody>
                  <a:tcPr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27662867"/>
                  </a:ext>
                </a:extLst>
              </a:tr>
              <a:tr h="113611">
                <a:tc>
                  <a:txBody>
                    <a:bodyPr/>
                    <a:lstStyle/>
                    <a:p>
                      <a:pPr marL="0" lvl="0" indent="0">
                        <a:buFont typeface="Wingdings" panose="05000000000000000000" pitchFamily="2" charset="2"/>
                        <a:buNone/>
                      </a:pPr>
                      <a:r>
                        <a:rPr lang="en-US" sz="1400" dirty="0">
                          <a:solidFill>
                            <a:schemeClr val="bg1"/>
                          </a:solidFill>
                        </a:rPr>
                        <a:t>3</a:t>
                      </a:r>
                    </a:p>
                  </a:txBody>
                  <a:tcPr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r>
                        <a:rPr lang="en-US" sz="1400" dirty="0">
                          <a:solidFill>
                            <a:schemeClr val="bg1"/>
                          </a:solidFill>
                        </a:rPr>
                        <a:t>Corticosteroids (above)</a:t>
                      </a:r>
                      <a:endParaRPr lang="en-US" dirty="0"/>
                    </a:p>
                  </a:txBody>
                  <a:tcPr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19992053"/>
                  </a:ext>
                </a:extLst>
              </a:tr>
            </a:tbl>
          </a:graphicData>
        </a:graphic>
      </p:graphicFrame>
      <p:sp>
        <p:nvSpPr>
          <p:cNvPr id="3" name="Title 2">
            <a:extLst>
              <a:ext uri="{FF2B5EF4-FFF2-40B4-BE49-F238E27FC236}">
                <a16:creationId xmlns:a16="http://schemas.microsoft.com/office/drawing/2014/main" id="{A9F7B9BF-0A2A-0C71-9C61-277AD43CAA39}"/>
              </a:ext>
            </a:extLst>
          </p:cNvPr>
          <p:cNvSpPr>
            <a:spLocks noGrp="1"/>
          </p:cNvSpPr>
          <p:nvPr>
            <p:ph type="title"/>
          </p:nvPr>
        </p:nvSpPr>
        <p:spPr/>
        <p:txBody>
          <a:bodyPr/>
          <a:lstStyle/>
          <a:p>
            <a:r>
              <a:rPr lang="en-US" dirty="0"/>
              <a:t>Treatment Options and Long-term Management</a:t>
            </a:r>
          </a:p>
        </p:txBody>
      </p:sp>
      <p:sp>
        <p:nvSpPr>
          <p:cNvPr id="7" name="TextBox 6">
            <a:extLst>
              <a:ext uri="{FF2B5EF4-FFF2-40B4-BE49-F238E27FC236}">
                <a16:creationId xmlns:a16="http://schemas.microsoft.com/office/drawing/2014/main" id="{84C8B207-E13B-3032-90BA-57DEA9565689}"/>
              </a:ext>
            </a:extLst>
          </p:cNvPr>
          <p:cNvSpPr txBox="1"/>
          <p:nvPr/>
        </p:nvSpPr>
        <p:spPr>
          <a:xfrm>
            <a:off x="401944" y="6372635"/>
            <a:ext cx="8204003" cy="276999"/>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Castells. J Allergy Clin Immunol Pract. 2019;7:1097. </a:t>
            </a:r>
            <a:endParaRPr kumimoji="0" lang="en-US" sz="1200" b="1"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aphicFrame>
        <p:nvGraphicFramePr>
          <p:cNvPr id="8" name="Table 7">
            <a:extLst>
              <a:ext uri="{FF2B5EF4-FFF2-40B4-BE49-F238E27FC236}">
                <a16:creationId xmlns:a16="http://schemas.microsoft.com/office/drawing/2014/main" id="{B7D2FDF3-9396-2CE9-30B1-82C6500E398E}"/>
              </a:ext>
            </a:extLst>
          </p:cNvPr>
          <p:cNvGraphicFramePr>
            <a:graphicFrameLocks noGrp="1"/>
          </p:cNvGraphicFramePr>
          <p:nvPr>
            <p:extLst>
              <p:ext uri="{D42A27DB-BD31-4B8C-83A1-F6EECF244321}">
                <p14:modId xmlns:p14="http://schemas.microsoft.com/office/powerpoint/2010/main" val="1879087956"/>
              </p:ext>
            </p:extLst>
          </p:nvPr>
        </p:nvGraphicFramePr>
        <p:xfrm>
          <a:off x="5414779" y="1613744"/>
          <a:ext cx="6091422" cy="4002829"/>
        </p:xfrm>
        <a:graphic>
          <a:graphicData uri="http://schemas.openxmlformats.org/drawingml/2006/table">
            <a:tbl>
              <a:tblPr firstRow="1" bandRow="1">
                <a:tableStyleId>{5C22544A-7EE6-4342-B048-85BDC9FD1C3A}</a:tableStyleId>
              </a:tblPr>
              <a:tblGrid>
                <a:gridCol w="2115357">
                  <a:extLst>
                    <a:ext uri="{9D8B030D-6E8A-4147-A177-3AD203B41FA5}">
                      <a16:colId xmlns:a16="http://schemas.microsoft.com/office/drawing/2014/main" val="652533815"/>
                    </a:ext>
                  </a:extLst>
                </a:gridCol>
                <a:gridCol w="3976065">
                  <a:extLst>
                    <a:ext uri="{9D8B030D-6E8A-4147-A177-3AD203B41FA5}">
                      <a16:colId xmlns:a16="http://schemas.microsoft.com/office/drawing/2014/main" val="2521558455"/>
                    </a:ext>
                  </a:extLst>
                </a:gridCol>
              </a:tblGrid>
              <a:tr h="284269">
                <a:tc>
                  <a:txBody>
                    <a:bodyPr/>
                    <a:lstStyle/>
                    <a:p>
                      <a:r>
                        <a:rPr lang="en-US" sz="1400" dirty="0">
                          <a:solidFill>
                            <a:schemeClr val="tx1"/>
                          </a:solidFill>
                        </a:rPr>
                        <a:t>System and Symptoms</a:t>
                      </a:r>
                    </a:p>
                  </a:txBody>
                  <a:tcPr marT="9144" marB="9144">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solidFill>
                            <a:schemeClr val="tx1"/>
                          </a:solidFill>
                        </a:rPr>
                        <a:t>Medications That Target Mast Cell Mediators</a:t>
                      </a:r>
                    </a:p>
                  </a:txBody>
                  <a:tcPr marT="9144" marB="9144">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087200398"/>
                  </a:ext>
                </a:extLst>
              </a:tr>
              <a:tr h="76892">
                <a:tc>
                  <a:txBody>
                    <a:bodyPr/>
                    <a:lstStyle/>
                    <a:p>
                      <a:pPr marL="0" lvl="0" indent="0">
                        <a:buFont typeface="Wingdings" panose="05000000000000000000" pitchFamily="2" charset="2"/>
                        <a:buNone/>
                      </a:pPr>
                      <a:r>
                        <a:rPr lang="en-US" sz="1400" b="1" dirty="0">
                          <a:solidFill>
                            <a:schemeClr val="bg1"/>
                          </a:solidFill>
                        </a:rPr>
                        <a:t>Anaphylaxis </a:t>
                      </a:r>
                    </a:p>
                    <a:p>
                      <a:pPr marL="285750" lvl="0" indent="-285750">
                        <a:buFont typeface="Wingdings" panose="05000000000000000000" pitchFamily="2" charset="2"/>
                        <a:buChar char="§"/>
                      </a:pPr>
                      <a:r>
                        <a:rPr lang="en-US" sz="1400" b="0" dirty="0">
                          <a:solidFill>
                            <a:schemeClr val="bg1"/>
                          </a:solidFill>
                        </a:rPr>
                        <a:t>Acute</a:t>
                      </a:r>
                    </a:p>
                  </a:txBody>
                  <a:tcPr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sz="1400" dirty="0">
                          <a:solidFill>
                            <a:schemeClr val="bg1"/>
                          </a:solidFill>
                        </a:rPr>
                        <a:t>Epinephrine IM 0.3-0.5 mg</a:t>
                      </a:r>
                    </a:p>
                    <a:p>
                      <a:r>
                        <a:rPr lang="en-US" sz="1400" dirty="0">
                          <a:solidFill>
                            <a:schemeClr val="bg1"/>
                          </a:solidFill>
                        </a:rPr>
                        <a:t>Corticosteroids 0.5-1 mg/kg </a:t>
                      </a:r>
                    </a:p>
                    <a:p>
                      <a:r>
                        <a:rPr lang="en-US" sz="1400" dirty="0">
                          <a:solidFill>
                            <a:schemeClr val="bg1"/>
                          </a:solidFill>
                        </a:rPr>
                        <a:t>IV fluids</a:t>
                      </a:r>
                    </a:p>
                    <a:p>
                      <a:r>
                        <a:rPr lang="en-US" sz="1400" dirty="0">
                          <a:solidFill>
                            <a:schemeClr val="bg1"/>
                          </a:solidFill>
                        </a:rPr>
                        <a:t>H1 and H2 antihistamine receptors</a:t>
                      </a:r>
                    </a:p>
                  </a:txBody>
                  <a:tcPr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53156894"/>
                  </a:ext>
                </a:extLst>
              </a:tr>
              <a:tr h="113611">
                <a:tc>
                  <a:txBody>
                    <a:bodyPr/>
                    <a:lstStyle/>
                    <a:p>
                      <a:pPr marL="285750" indent="-285750">
                        <a:buFont typeface="Wingdings" panose="05000000000000000000" pitchFamily="2" charset="2"/>
                        <a:buChar char="§"/>
                      </a:pPr>
                      <a:r>
                        <a:rPr lang="en-US" sz="1400" dirty="0">
                          <a:solidFill>
                            <a:schemeClr val="bg1"/>
                          </a:solidFill>
                        </a:rPr>
                        <a:t>Prevention</a:t>
                      </a:r>
                    </a:p>
                  </a:txBody>
                  <a:tcPr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r>
                        <a:rPr lang="en-US" sz="1400" dirty="0">
                          <a:solidFill>
                            <a:schemeClr val="bg1"/>
                          </a:solidFill>
                        </a:rPr>
                        <a:t>H1 and H2 blockers</a:t>
                      </a:r>
                    </a:p>
                    <a:p>
                      <a:r>
                        <a:rPr lang="en-US" sz="1400" dirty="0">
                          <a:solidFill>
                            <a:schemeClr val="bg1"/>
                          </a:solidFill>
                        </a:rPr>
                        <a:t>L2 blockers</a:t>
                      </a:r>
                    </a:p>
                    <a:p>
                      <a:r>
                        <a:rPr lang="en-US" sz="1400" dirty="0">
                          <a:solidFill>
                            <a:schemeClr val="bg1"/>
                          </a:solidFill>
                        </a:rPr>
                        <a:t>Corticosteroids (left)</a:t>
                      </a:r>
                    </a:p>
                    <a:p>
                      <a:r>
                        <a:rPr lang="en-US" sz="1400" dirty="0">
                          <a:solidFill>
                            <a:schemeClr val="bg1"/>
                          </a:solidFill>
                        </a:rPr>
                        <a:t>Omalizumab 300 mg every 28 days</a:t>
                      </a:r>
                    </a:p>
                  </a:txBody>
                  <a:tcPr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82801361"/>
                  </a:ext>
                </a:extLst>
              </a:tr>
              <a:tr h="113611">
                <a:tc>
                  <a:txBody>
                    <a:bodyPr/>
                    <a:lstStyle/>
                    <a:p>
                      <a:pPr marL="285750" indent="-285750">
                        <a:buFont typeface="Wingdings" panose="05000000000000000000" pitchFamily="2" charset="2"/>
                        <a:buChar char="§"/>
                      </a:pPr>
                      <a:r>
                        <a:rPr lang="en-US" sz="1400" dirty="0">
                          <a:solidFill>
                            <a:schemeClr val="bg1"/>
                          </a:solidFill>
                        </a:rPr>
                        <a:t>Hymenoptera induced</a:t>
                      </a:r>
                    </a:p>
                  </a:txBody>
                  <a:tcPr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indent="0">
                        <a:buFont typeface="Wingdings" panose="05000000000000000000" pitchFamily="2" charset="2"/>
                        <a:buNone/>
                      </a:pPr>
                      <a:r>
                        <a:rPr lang="en-US" sz="1400" dirty="0">
                          <a:solidFill>
                            <a:schemeClr val="bg1"/>
                          </a:solidFill>
                        </a:rPr>
                        <a:t>Venom immunotherapy</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dirty="0">
                          <a:solidFill>
                            <a:schemeClr val="bg1"/>
                          </a:solidFill>
                        </a:rPr>
                        <a:t>Omalizumab 300 mg every 28 days</a:t>
                      </a:r>
                    </a:p>
                  </a:txBody>
                  <a:tcPr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56589667"/>
                  </a:ext>
                </a:extLst>
              </a:tr>
              <a:tr h="113611">
                <a:tc>
                  <a:txBody>
                    <a:bodyPr/>
                    <a:lstStyle/>
                    <a:p>
                      <a:pPr marL="285750" indent="-285750">
                        <a:buFont typeface="Wingdings" panose="05000000000000000000" pitchFamily="2" charset="2"/>
                        <a:buChar char="§"/>
                      </a:pPr>
                      <a:r>
                        <a:rPr lang="en-US" sz="1400" dirty="0">
                          <a:solidFill>
                            <a:schemeClr val="bg1"/>
                          </a:solidFill>
                        </a:rPr>
                        <a:t>Naso-ocular: nasal stuffiness, pruritus, or conjunctival injection</a:t>
                      </a:r>
                    </a:p>
                  </a:txBody>
                  <a:tcPr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indent="0">
                        <a:buFont typeface="Wingdings" panose="05000000000000000000" pitchFamily="2" charset="2"/>
                        <a:buNone/>
                      </a:pPr>
                      <a:r>
                        <a:rPr lang="en-US" sz="1400" dirty="0">
                          <a:solidFill>
                            <a:schemeClr val="bg1"/>
                          </a:solidFill>
                        </a:rPr>
                        <a:t>H1 blockers (left)</a:t>
                      </a:r>
                    </a:p>
                    <a:p>
                      <a:pPr marL="0" indent="0">
                        <a:buFont typeface="Wingdings" panose="05000000000000000000" pitchFamily="2" charset="2"/>
                        <a:buNone/>
                      </a:pPr>
                      <a:r>
                        <a:rPr lang="en-US" sz="1400" dirty="0">
                          <a:solidFill>
                            <a:schemeClr val="bg1"/>
                          </a:solidFill>
                        </a:rPr>
                        <a:t>Inhaled corticosteroids</a:t>
                      </a:r>
                    </a:p>
                    <a:p>
                      <a:pPr marL="0" indent="0">
                        <a:buFont typeface="Wingdings" panose="05000000000000000000" pitchFamily="2" charset="2"/>
                        <a:buNone/>
                      </a:pPr>
                      <a:r>
                        <a:rPr lang="en-US" sz="1400" dirty="0">
                          <a:solidFill>
                            <a:schemeClr val="bg1"/>
                          </a:solidFill>
                        </a:rPr>
                        <a:t>Nasal cromolyn sodium</a:t>
                      </a:r>
                    </a:p>
                  </a:txBody>
                  <a:tcPr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63910604"/>
                  </a:ext>
                </a:extLst>
              </a:tr>
              <a:tr h="113611">
                <a:tc>
                  <a:txBody>
                    <a:bodyPr/>
                    <a:lstStyle/>
                    <a:p>
                      <a:pPr marL="285750" indent="-285750">
                        <a:buFont typeface="Wingdings" panose="05000000000000000000" pitchFamily="2" charset="2"/>
                        <a:buChar char="§"/>
                      </a:pPr>
                      <a:r>
                        <a:rPr lang="en-US" sz="1400" dirty="0">
                          <a:solidFill>
                            <a:schemeClr val="bg1"/>
                          </a:solidFill>
                        </a:rPr>
                        <a:t>Bone: osteopenia, osteoporosis, fractures</a:t>
                      </a:r>
                    </a:p>
                  </a:txBody>
                  <a:tcPr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indent="0">
                        <a:buFont typeface="Wingdings" panose="05000000000000000000" pitchFamily="2" charset="2"/>
                        <a:buNone/>
                      </a:pPr>
                      <a:r>
                        <a:rPr lang="en-US" sz="1400" dirty="0">
                          <a:solidFill>
                            <a:schemeClr val="bg1"/>
                          </a:solidFill>
                        </a:rPr>
                        <a:t>Calcium and vitamin D</a:t>
                      </a:r>
                    </a:p>
                    <a:p>
                      <a:pPr marL="0" indent="0">
                        <a:buFont typeface="Wingdings" panose="05000000000000000000" pitchFamily="2" charset="2"/>
                        <a:buNone/>
                      </a:pPr>
                      <a:r>
                        <a:rPr lang="en-US" sz="1400" dirty="0">
                          <a:solidFill>
                            <a:schemeClr val="bg1"/>
                          </a:solidFill>
                        </a:rPr>
                        <a:t>Bisphosphonates</a:t>
                      </a:r>
                    </a:p>
                    <a:p>
                      <a:pPr marL="0" indent="0">
                        <a:buFont typeface="Wingdings" panose="05000000000000000000" pitchFamily="2" charset="2"/>
                        <a:buNone/>
                      </a:pPr>
                      <a:r>
                        <a:rPr lang="en-US" sz="1400" dirty="0">
                          <a:solidFill>
                            <a:schemeClr val="bg1"/>
                          </a:solidFill>
                        </a:rPr>
                        <a:t>Clodronate, pamidronate, alendronate, zoledronate</a:t>
                      </a:r>
                    </a:p>
                    <a:p>
                      <a:pPr marL="0" indent="0">
                        <a:buFont typeface="Wingdings" panose="05000000000000000000" pitchFamily="2" charset="2"/>
                        <a:buNone/>
                      </a:pPr>
                      <a:r>
                        <a:rPr lang="en-US" sz="1400" dirty="0">
                          <a:solidFill>
                            <a:schemeClr val="bg1"/>
                          </a:solidFill>
                        </a:rPr>
                        <a:t>Interferon </a:t>
                      </a:r>
                      <a:r>
                        <a:rPr lang="el-GR" sz="1400">
                          <a:solidFill>
                            <a:schemeClr val="bg1"/>
                          </a:solidFill>
                        </a:rPr>
                        <a:t>α</a:t>
                      </a:r>
                      <a:r>
                        <a:rPr lang="en-US" sz="1400" dirty="0">
                          <a:solidFill>
                            <a:schemeClr val="bg1"/>
                          </a:solidFill>
                        </a:rPr>
                        <a:t>-2a</a:t>
                      </a:r>
                    </a:p>
                  </a:txBody>
                  <a:tcPr marT="9144" marB="9144">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24902851"/>
                  </a:ext>
                </a:extLst>
              </a:tr>
            </a:tbl>
          </a:graphicData>
        </a:graphic>
      </p:graphicFrame>
    </p:spTree>
    <p:extLst>
      <p:ext uri="{BB962C8B-B14F-4D97-AF65-F5344CB8AC3E}">
        <p14:creationId xmlns:p14="http://schemas.microsoft.com/office/powerpoint/2010/main" val="10807437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00887-7A40-0542-2238-D454A8559461}"/>
              </a:ext>
            </a:extLst>
          </p:cNvPr>
          <p:cNvSpPr>
            <a:spLocks noGrp="1"/>
          </p:cNvSpPr>
          <p:nvPr>
            <p:ph type="title"/>
          </p:nvPr>
        </p:nvSpPr>
        <p:spPr/>
        <p:txBody>
          <a:bodyPr/>
          <a:lstStyle/>
          <a:p>
            <a:r>
              <a:rPr lang="en-US" dirty="0">
                <a:latin typeface="Calibri"/>
                <a:ea typeface="Calibri"/>
                <a:cs typeface="Calibri"/>
              </a:rPr>
              <a:t>Off-Label Treatments</a:t>
            </a:r>
            <a:endParaRPr lang="en-US" dirty="0"/>
          </a:p>
        </p:txBody>
      </p:sp>
      <p:graphicFrame>
        <p:nvGraphicFramePr>
          <p:cNvPr id="6" name="Content Placeholder 5">
            <a:extLst>
              <a:ext uri="{FF2B5EF4-FFF2-40B4-BE49-F238E27FC236}">
                <a16:creationId xmlns:a16="http://schemas.microsoft.com/office/drawing/2014/main" id="{71F6D5C7-CDE8-D653-65B5-11A48116734C}"/>
              </a:ext>
            </a:extLst>
          </p:cNvPr>
          <p:cNvGraphicFramePr>
            <a:graphicFrameLocks noGrp="1"/>
          </p:cNvGraphicFramePr>
          <p:nvPr>
            <p:ph idx="1"/>
            <p:extLst>
              <p:ext uri="{D42A27DB-BD31-4B8C-83A1-F6EECF244321}">
                <p14:modId xmlns:p14="http://schemas.microsoft.com/office/powerpoint/2010/main" val="1223917964"/>
              </p:ext>
            </p:extLst>
          </p:nvPr>
        </p:nvGraphicFramePr>
        <p:xfrm>
          <a:off x="604838" y="1512888"/>
          <a:ext cx="10877550" cy="46513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E7A486B4-2682-C135-6589-BCBF7E6A15C9}"/>
              </a:ext>
            </a:extLst>
          </p:cNvPr>
          <p:cNvSpPr txBox="1"/>
          <p:nvPr/>
        </p:nvSpPr>
        <p:spPr>
          <a:xfrm>
            <a:off x="401944" y="6372635"/>
            <a:ext cx="8204003" cy="276999"/>
          </a:xfrm>
          <a:prstGeom prst="rect">
            <a:avLst/>
          </a:prstGeom>
          <a:noFill/>
        </p:spPr>
        <p:txBody>
          <a:bodyPr wrap="square" lIns="91440" tIns="45720" rIns="91440" bIns="45720" anchor="t">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200" b="0" dirty="0">
                <a:solidFill>
                  <a:srgbClr val="455560"/>
                </a:solidFill>
                <a:latin typeface="Calibri"/>
                <a:ea typeface="Calibri"/>
                <a:cs typeface="Calibri"/>
              </a:rPr>
              <a:t>Valent</a:t>
            </a:r>
            <a:r>
              <a:rPr kumimoji="0" lang="en-US" sz="1200" b="0" i="0" u="none" strike="noStrike" kern="1200" cap="none" spc="0" normalizeH="0" baseline="0" noProof="0" dirty="0">
                <a:ln>
                  <a:noFill/>
                </a:ln>
                <a:solidFill>
                  <a:srgbClr val="455560"/>
                </a:solidFill>
                <a:effectLst/>
                <a:uLnTx/>
                <a:uFillTx/>
                <a:latin typeface="Calibri"/>
                <a:ea typeface="Calibri"/>
                <a:cs typeface="Calibri"/>
              </a:rPr>
              <a:t>. J Allergy Clin Immunol Pract. </a:t>
            </a:r>
            <a:r>
              <a:rPr lang="en-US" sz="1200" b="0" dirty="0">
                <a:solidFill>
                  <a:srgbClr val="455560"/>
                </a:solidFill>
                <a:latin typeface="Calibri"/>
                <a:ea typeface="Calibri"/>
                <a:cs typeface="Calibri"/>
              </a:rPr>
              <a:t>2022;10:1999</a:t>
            </a:r>
            <a:r>
              <a:rPr kumimoji="0" lang="en-US" sz="1200" b="0" i="0" u="none" strike="noStrike" kern="1200" cap="none" spc="0" normalizeH="0" baseline="0" noProof="0" dirty="0">
                <a:ln>
                  <a:noFill/>
                </a:ln>
                <a:solidFill>
                  <a:srgbClr val="455560"/>
                </a:solidFill>
                <a:effectLst/>
                <a:uLnTx/>
                <a:uFillTx/>
                <a:latin typeface="Calibri"/>
                <a:ea typeface="Calibri"/>
                <a:cs typeface="Calibri"/>
              </a:rPr>
              <a:t>. Alvarez-</a:t>
            </a:r>
            <a:r>
              <a:rPr kumimoji="0" lang="en-US" sz="1200" b="0" i="0" u="none" strike="noStrike" kern="1200" cap="none" spc="0" normalizeH="0" baseline="0" noProof="0" dirty="0" err="1">
                <a:ln>
                  <a:noFill/>
                </a:ln>
                <a:solidFill>
                  <a:srgbClr val="455560"/>
                </a:solidFill>
                <a:effectLst/>
                <a:uLnTx/>
                <a:uFillTx/>
                <a:latin typeface="Calibri"/>
                <a:ea typeface="Calibri"/>
                <a:cs typeface="Calibri"/>
              </a:rPr>
              <a:t>Twose</a:t>
            </a:r>
            <a:r>
              <a:rPr lang="en-US" sz="1200" b="0" dirty="0">
                <a:solidFill>
                  <a:srgbClr val="455560"/>
                </a:solidFill>
                <a:latin typeface="Calibri"/>
                <a:ea typeface="Calibri"/>
                <a:cs typeface="Calibri"/>
              </a:rPr>
              <a:t>. </a:t>
            </a:r>
            <a:r>
              <a:rPr kumimoji="0" lang="en-US" sz="1200" b="0" i="0" u="none" strike="noStrike" kern="1200" cap="none" spc="0" normalizeH="0" baseline="0" noProof="0" dirty="0">
                <a:ln>
                  <a:noFill/>
                </a:ln>
                <a:solidFill>
                  <a:srgbClr val="455560"/>
                </a:solidFill>
                <a:effectLst/>
                <a:uLnTx/>
                <a:uFillTx/>
                <a:latin typeface="Calibri"/>
                <a:ea typeface="Calibri"/>
                <a:cs typeface="Calibri"/>
              </a:rPr>
              <a:t>Oncotarget. 2016;8:68950.</a:t>
            </a:r>
            <a:endParaRPr kumimoji="0" lang="en-US" sz="1200" b="1" i="0" u="none" strike="noStrike" kern="1200" cap="none" spc="0" normalizeH="0" baseline="0" noProof="0" dirty="0">
              <a:ln>
                <a:noFill/>
              </a:ln>
              <a:solidFill>
                <a:srgbClr val="455560"/>
              </a:solidFill>
              <a:effectLst/>
              <a:uLnTx/>
              <a:uFillTx/>
              <a:latin typeface="Calibri"/>
              <a:ea typeface="Calibri"/>
              <a:cs typeface="Calibri"/>
            </a:endParaRPr>
          </a:p>
        </p:txBody>
      </p:sp>
    </p:spTree>
    <p:extLst>
      <p:ext uri="{BB962C8B-B14F-4D97-AF65-F5344CB8AC3E}">
        <p14:creationId xmlns:p14="http://schemas.microsoft.com/office/powerpoint/2010/main" val="4924698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824EAAB-1C72-CC88-2EA9-2CD311B991D6}"/>
              </a:ext>
            </a:extLst>
          </p:cNvPr>
          <p:cNvSpPr>
            <a:spLocks noGrp="1"/>
          </p:cNvSpPr>
          <p:nvPr>
            <p:ph type="title"/>
          </p:nvPr>
        </p:nvSpPr>
        <p:spPr/>
        <p:txBody>
          <a:bodyPr/>
          <a:lstStyle/>
          <a:p>
            <a:pPr algn="l"/>
            <a:r>
              <a:rPr lang="en-US" sz="3600" dirty="0"/>
              <a:t>Patient Perspective: </a:t>
            </a:r>
            <a:r>
              <a:rPr lang="en-US" sz="3600" b="0" dirty="0"/>
              <a:t>Ongoing Disease Burden and Polypharmacy</a:t>
            </a:r>
          </a:p>
        </p:txBody>
      </p:sp>
      <p:sp>
        <p:nvSpPr>
          <p:cNvPr id="3" name="Rectangle 2">
            <a:extLst>
              <a:ext uri="{FF2B5EF4-FFF2-40B4-BE49-F238E27FC236}">
                <a16:creationId xmlns:a16="http://schemas.microsoft.com/office/drawing/2014/main" id="{EC1F43A8-E081-C486-B8FB-18629F55669C}"/>
              </a:ext>
            </a:extLst>
          </p:cNvPr>
          <p:cNvSpPr>
            <a:spLocks noChangeArrowheads="1"/>
          </p:cNvSpPr>
          <p:nvPr/>
        </p:nvSpPr>
        <p:spPr bwMode="auto">
          <a:xfrm>
            <a:off x="1893113" y="1602623"/>
            <a:ext cx="8541805" cy="4531157"/>
          </a:xfrm>
          <a:prstGeom prst="rect">
            <a:avLst/>
          </a:prstGeom>
          <a:solidFill>
            <a:schemeClr val="tx1"/>
          </a:solidFill>
          <a:ln w="12700" algn="ctr">
            <a:solidFill>
              <a:schemeClr val="bg1"/>
            </a:solidFill>
            <a:miter lim="800000"/>
            <a:headEnd/>
            <a:tailEnd/>
          </a:ln>
        </p:spPr>
        <p:txBody>
          <a:bodyPr wrap="none" anchor="ct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2200" dirty="0">
                <a:solidFill>
                  <a:schemeClr val="bg1"/>
                </a:solidFill>
                <a:latin typeface="Calibri" panose="020F0502020204030204" pitchFamily="34" charset="0"/>
              </a:rPr>
              <a:t>Image not available</a:t>
            </a:r>
            <a:br>
              <a:rPr lang="en-US" altLang="en-US" sz="2200" dirty="0">
                <a:solidFill>
                  <a:schemeClr val="bg1"/>
                </a:solidFill>
                <a:latin typeface="Calibri" panose="020F0502020204030204" pitchFamily="34" charset="0"/>
              </a:rPr>
            </a:br>
            <a:r>
              <a:rPr lang="en-US" altLang="en-US" sz="2200" dirty="0">
                <a:solidFill>
                  <a:schemeClr val="bg1"/>
                </a:solidFill>
                <a:latin typeface="Calibri" panose="020F0502020204030204" pitchFamily="34" charset="0"/>
              </a:rPr>
              <a:t>for distribution</a:t>
            </a:r>
          </a:p>
        </p:txBody>
      </p:sp>
    </p:spTree>
    <p:extLst>
      <p:ext uri="{BB962C8B-B14F-4D97-AF65-F5344CB8AC3E}">
        <p14:creationId xmlns:p14="http://schemas.microsoft.com/office/powerpoint/2010/main" val="34939376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D251412-1841-C1C3-B765-D69215CC1B26}"/>
              </a:ext>
            </a:extLst>
          </p:cNvPr>
          <p:cNvSpPr txBox="1"/>
          <p:nvPr/>
        </p:nvSpPr>
        <p:spPr>
          <a:xfrm>
            <a:off x="411913" y="6364337"/>
            <a:ext cx="4270310"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Adapted from Castells. Nat Med. 2021;27:2081.</a:t>
            </a:r>
          </a:p>
        </p:txBody>
      </p:sp>
      <p:sp>
        <p:nvSpPr>
          <p:cNvPr id="5" name="Title 4">
            <a:extLst>
              <a:ext uri="{FF2B5EF4-FFF2-40B4-BE49-F238E27FC236}">
                <a16:creationId xmlns:a16="http://schemas.microsoft.com/office/drawing/2014/main" id="{A0162CC7-66AF-E4C2-8298-320A2AF83C53}"/>
              </a:ext>
            </a:extLst>
          </p:cNvPr>
          <p:cNvSpPr>
            <a:spLocks noGrp="1"/>
          </p:cNvSpPr>
          <p:nvPr>
            <p:ph type="title"/>
          </p:nvPr>
        </p:nvSpPr>
        <p:spPr/>
        <p:txBody>
          <a:bodyPr/>
          <a:lstStyle/>
          <a:p>
            <a:r>
              <a:rPr lang="en-US"/>
              <a:t>Targeted Therapy in Systemic Mastocytosis </a:t>
            </a:r>
          </a:p>
        </p:txBody>
      </p:sp>
      <p:sp>
        <p:nvSpPr>
          <p:cNvPr id="108" name="Oval 107">
            <a:extLst>
              <a:ext uri="{FF2B5EF4-FFF2-40B4-BE49-F238E27FC236}">
                <a16:creationId xmlns:a16="http://schemas.microsoft.com/office/drawing/2014/main" id="{9282AE05-F8FC-D21C-7ACF-3B2CD9C10186}"/>
              </a:ext>
            </a:extLst>
          </p:cNvPr>
          <p:cNvSpPr/>
          <p:nvPr/>
        </p:nvSpPr>
        <p:spPr bwMode="auto">
          <a:xfrm>
            <a:off x="5076266" y="2453958"/>
            <a:ext cx="1390224" cy="1374177"/>
          </a:xfrm>
          <a:custGeom>
            <a:avLst/>
            <a:gdLst>
              <a:gd name="connsiteX0" fmla="*/ 0 w 1126585"/>
              <a:gd name="connsiteY0" fmla="*/ 552400 h 1104799"/>
              <a:gd name="connsiteX1" fmla="*/ 563293 w 1126585"/>
              <a:gd name="connsiteY1" fmla="*/ 0 h 1104799"/>
              <a:gd name="connsiteX2" fmla="*/ 1126586 w 1126585"/>
              <a:gd name="connsiteY2" fmla="*/ 552400 h 1104799"/>
              <a:gd name="connsiteX3" fmla="*/ 563293 w 1126585"/>
              <a:gd name="connsiteY3" fmla="*/ 1104800 h 1104799"/>
              <a:gd name="connsiteX4" fmla="*/ 0 w 1126585"/>
              <a:gd name="connsiteY4" fmla="*/ 552400 h 1104799"/>
              <a:gd name="connsiteX0" fmla="*/ 0 w 1126586"/>
              <a:gd name="connsiteY0" fmla="*/ 555099 h 1107499"/>
              <a:gd name="connsiteX1" fmla="*/ 563293 w 1126586"/>
              <a:gd name="connsiteY1" fmla="*/ 2699 h 1107499"/>
              <a:gd name="connsiteX2" fmla="*/ 1126586 w 1126586"/>
              <a:gd name="connsiteY2" fmla="*/ 555099 h 1107499"/>
              <a:gd name="connsiteX3" fmla="*/ 563293 w 1126586"/>
              <a:gd name="connsiteY3" fmla="*/ 1107499 h 1107499"/>
              <a:gd name="connsiteX4" fmla="*/ 0 w 1126586"/>
              <a:gd name="connsiteY4" fmla="*/ 555099 h 1107499"/>
              <a:gd name="connsiteX0" fmla="*/ 0 w 1126586"/>
              <a:gd name="connsiteY0" fmla="*/ 553364 h 1105764"/>
              <a:gd name="connsiteX1" fmla="*/ 563293 w 1126586"/>
              <a:gd name="connsiteY1" fmla="*/ 964 h 1105764"/>
              <a:gd name="connsiteX2" fmla="*/ 1126586 w 1126586"/>
              <a:gd name="connsiteY2" fmla="*/ 553364 h 1105764"/>
              <a:gd name="connsiteX3" fmla="*/ 563293 w 1126586"/>
              <a:gd name="connsiteY3" fmla="*/ 1105764 h 1105764"/>
              <a:gd name="connsiteX4" fmla="*/ 0 w 1126586"/>
              <a:gd name="connsiteY4" fmla="*/ 553364 h 1105764"/>
              <a:gd name="connsiteX0" fmla="*/ 0 w 1126586"/>
              <a:gd name="connsiteY0" fmla="*/ 567605 h 1120005"/>
              <a:gd name="connsiteX1" fmla="*/ 565674 w 1126586"/>
              <a:gd name="connsiteY1" fmla="*/ 917 h 1120005"/>
              <a:gd name="connsiteX2" fmla="*/ 1126586 w 1126586"/>
              <a:gd name="connsiteY2" fmla="*/ 567605 h 1120005"/>
              <a:gd name="connsiteX3" fmla="*/ 563293 w 1126586"/>
              <a:gd name="connsiteY3" fmla="*/ 1120005 h 1120005"/>
              <a:gd name="connsiteX4" fmla="*/ 0 w 1126586"/>
              <a:gd name="connsiteY4" fmla="*/ 567605 h 1120005"/>
              <a:gd name="connsiteX0" fmla="*/ 1112 w 1127698"/>
              <a:gd name="connsiteY0" fmla="*/ 567605 h 1120005"/>
              <a:gd name="connsiteX1" fmla="*/ 566786 w 1127698"/>
              <a:gd name="connsiteY1" fmla="*/ 917 h 1120005"/>
              <a:gd name="connsiteX2" fmla="*/ 1127698 w 1127698"/>
              <a:gd name="connsiteY2" fmla="*/ 567605 h 1120005"/>
              <a:gd name="connsiteX3" fmla="*/ 564405 w 1127698"/>
              <a:gd name="connsiteY3" fmla="*/ 1120005 h 1120005"/>
              <a:gd name="connsiteX4" fmla="*/ 1112 w 1127698"/>
              <a:gd name="connsiteY4" fmla="*/ 567605 h 1120005"/>
              <a:gd name="connsiteX0" fmla="*/ 4418 w 1131004"/>
              <a:gd name="connsiteY0" fmla="*/ 567605 h 1120005"/>
              <a:gd name="connsiteX1" fmla="*/ 570092 w 1131004"/>
              <a:gd name="connsiteY1" fmla="*/ 917 h 1120005"/>
              <a:gd name="connsiteX2" fmla="*/ 1131004 w 1131004"/>
              <a:gd name="connsiteY2" fmla="*/ 567605 h 1120005"/>
              <a:gd name="connsiteX3" fmla="*/ 567711 w 1131004"/>
              <a:gd name="connsiteY3" fmla="*/ 1120005 h 1120005"/>
              <a:gd name="connsiteX4" fmla="*/ 4418 w 1131004"/>
              <a:gd name="connsiteY4" fmla="*/ 567605 h 1120005"/>
              <a:gd name="connsiteX0" fmla="*/ 3308 w 1129894"/>
              <a:gd name="connsiteY0" fmla="*/ 597718 h 1119265"/>
              <a:gd name="connsiteX1" fmla="*/ 568982 w 1129894"/>
              <a:gd name="connsiteY1" fmla="*/ 74 h 1119265"/>
              <a:gd name="connsiteX2" fmla="*/ 1129894 w 1129894"/>
              <a:gd name="connsiteY2" fmla="*/ 566762 h 1119265"/>
              <a:gd name="connsiteX3" fmla="*/ 566601 w 1129894"/>
              <a:gd name="connsiteY3" fmla="*/ 1119162 h 1119265"/>
              <a:gd name="connsiteX4" fmla="*/ 3308 w 1129894"/>
              <a:gd name="connsiteY4" fmla="*/ 597718 h 1119265"/>
              <a:gd name="connsiteX0" fmla="*/ 3308 w 1129894"/>
              <a:gd name="connsiteY0" fmla="*/ 597718 h 1119265"/>
              <a:gd name="connsiteX1" fmla="*/ 568982 w 1129894"/>
              <a:gd name="connsiteY1" fmla="*/ 74 h 1119265"/>
              <a:gd name="connsiteX2" fmla="*/ 1129894 w 1129894"/>
              <a:gd name="connsiteY2" fmla="*/ 566762 h 1119265"/>
              <a:gd name="connsiteX3" fmla="*/ 566601 w 1129894"/>
              <a:gd name="connsiteY3" fmla="*/ 1119162 h 1119265"/>
              <a:gd name="connsiteX4" fmla="*/ 3308 w 1129894"/>
              <a:gd name="connsiteY4" fmla="*/ 597718 h 1119265"/>
              <a:gd name="connsiteX0" fmla="*/ 3901 w 1130487"/>
              <a:gd name="connsiteY0" fmla="*/ 597798 h 1119345"/>
              <a:gd name="connsiteX1" fmla="*/ 569575 w 1130487"/>
              <a:gd name="connsiteY1" fmla="*/ 154 h 1119345"/>
              <a:gd name="connsiteX2" fmla="*/ 1130487 w 1130487"/>
              <a:gd name="connsiteY2" fmla="*/ 566842 h 1119345"/>
              <a:gd name="connsiteX3" fmla="*/ 567194 w 1130487"/>
              <a:gd name="connsiteY3" fmla="*/ 1119242 h 1119345"/>
              <a:gd name="connsiteX4" fmla="*/ 3901 w 1130487"/>
              <a:gd name="connsiteY4" fmla="*/ 597798 h 1119345"/>
              <a:gd name="connsiteX0" fmla="*/ 5924 w 1132510"/>
              <a:gd name="connsiteY0" fmla="*/ 597798 h 1119437"/>
              <a:gd name="connsiteX1" fmla="*/ 571598 w 1132510"/>
              <a:gd name="connsiteY1" fmla="*/ 154 h 1119437"/>
              <a:gd name="connsiteX2" fmla="*/ 1132510 w 1132510"/>
              <a:gd name="connsiteY2" fmla="*/ 566842 h 1119437"/>
              <a:gd name="connsiteX3" fmla="*/ 569217 w 1132510"/>
              <a:gd name="connsiteY3" fmla="*/ 1119242 h 1119437"/>
              <a:gd name="connsiteX4" fmla="*/ 5924 w 1132510"/>
              <a:gd name="connsiteY4" fmla="*/ 597798 h 1119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2510" h="1119437">
                <a:moveTo>
                  <a:pt x="5924" y="597798"/>
                </a:moveTo>
                <a:cubicBezTo>
                  <a:pt x="-50830" y="166014"/>
                  <a:pt x="312397" y="7695"/>
                  <a:pt x="571598" y="154"/>
                </a:cubicBezTo>
                <a:cubicBezTo>
                  <a:pt x="830799" y="-7387"/>
                  <a:pt x="1132510" y="261760"/>
                  <a:pt x="1132510" y="566842"/>
                </a:cubicBezTo>
                <a:cubicBezTo>
                  <a:pt x="1115842" y="986224"/>
                  <a:pt x="756981" y="1114083"/>
                  <a:pt x="569217" y="1119242"/>
                </a:cubicBezTo>
                <a:cubicBezTo>
                  <a:pt x="381453" y="1124401"/>
                  <a:pt x="62678" y="1029582"/>
                  <a:pt x="5924" y="597798"/>
                </a:cubicBezTo>
                <a:close/>
              </a:path>
            </a:pathLst>
          </a:cu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7A0180BC-49E9-48D8-97B0-041DD1DAA0D9}"/>
              </a:ext>
            </a:extLst>
          </p:cNvPr>
          <p:cNvSpPr txBox="1"/>
          <p:nvPr/>
        </p:nvSpPr>
        <p:spPr bwMode="auto">
          <a:xfrm>
            <a:off x="2950590" y="1281113"/>
            <a:ext cx="58069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Indolent</a:t>
            </a:r>
          </a:p>
        </p:txBody>
      </p:sp>
      <p:sp>
        <p:nvSpPr>
          <p:cNvPr id="7" name="TextBox 6">
            <a:extLst>
              <a:ext uri="{FF2B5EF4-FFF2-40B4-BE49-F238E27FC236}">
                <a16:creationId xmlns:a16="http://schemas.microsoft.com/office/drawing/2014/main" id="{F805FD87-E121-6040-5FD6-3500B3E3237C}"/>
              </a:ext>
            </a:extLst>
          </p:cNvPr>
          <p:cNvSpPr txBox="1"/>
          <p:nvPr/>
        </p:nvSpPr>
        <p:spPr bwMode="auto">
          <a:xfrm>
            <a:off x="4310684" y="1796089"/>
            <a:ext cx="22664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Complement C3a, C5a</a:t>
            </a:r>
          </a:p>
        </p:txBody>
      </p:sp>
      <p:sp>
        <p:nvSpPr>
          <p:cNvPr id="8" name="TextBox 7">
            <a:extLst>
              <a:ext uri="{FF2B5EF4-FFF2-40B4-BE49-F238E27FC236}">
                <a16:creationId xmlns:a16="http://schemas.microsoft.com/office/drawing/2014/main" id="{89C88F82-D76B-A3EC-4351-B9EF239CAADD}"/>
              </a:ext>
            </a:extLst>
          </p:cNvPr>
          <p:cNvSpPr txBox="1"/>
          <p:nvPr/>
        </p:nvSpPr>
        <p:spPr bwMode="auto">
          <a:xfrm>
            <a:off x="3984350" y="2847602"/>
            <a:ext cx="9734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mrgprx2</a:t>
            </a:r>
          </a:p>
        </p:txBody>
      </p:sp>
      <p:sp>
        <p:nvSpPr>
          <p:cNvPr id="9" name="TextBox 8">
            <a:extLst>
              <a:ext uri="{FF2B5EF4-FFF2-40B4-BE49-F238E27FC236}">
                <a16:creationId xmlns:a16="http://schemas.microsoft.com/office/drawing/2014/main" id="{D4FE518F-FB4D-832E-70BB-993E0A4B7E8A}"/>
              </a:ext>
            </a:extLst>
          </p:cNvPr>
          <p:cNvSpPr txBox="1"/>
          <p:nvPr/>
        </p:nvSpPr>
        <p:spPr bwMode="auto">
          <a:xfrm>
            <a:off x="4546131" y="3536530"/>
            <a:ext cx="4972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IgG</a:t>
            </a:r>
          </a:p>
        </p:txBody>
      </p:sp>
      <p:sp>
        <p:nvSpPr>
          <p:cNvPr id="10" name="TextBox 9">
            <a:extLst>
              <a:ext uri="{FF2B5EF4-FFF2-40B4-BE49-F238E27FC236}">
                <a16:creationId xmlns:a16="http://schemas.microsoft.com/office/drawing/2014/main" id="{9EE8E64A-FF4D-E061-F30A-E9D898DF4786}"/>
              </a:ext>
            </a:extLst>
          </p:cNvPr>
          <p:cNvSpPr txBox="1"/>
          <p:nvPr/>
        </p:nvSpPr>
        <p:spPr bwMode="auto">
          <a:xfrm>
            <a:off x="4067631" y="3907906"/>
            <a:ext cx="9787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Tryptase</a:t>
            </a:r>
          </a:p>
        </p:txBody>
      </p:sp>
      <p:sp>
        <p:nvSpPr>
          <p:cNvPr id="11" name="TextBox 10">
            <a:extLst>
              <a:ext uri="{FF2B5EF4-FFF2-40B4-BE49-F238E27FC236}">
                <a16:creationId xmlns:a16="http://schemas.microsoft.com/office/drawing/2014/main" id="{10585D20-A846-341C-9EEB-EEDA54CC71D4}"/>
              </a:ext>
            </a:extLst>
          </p:cNvPr>
          <p:cNvSpPr txBox="1"/>
          <p:nvPr/>
        </p:nvSpPr>
        <p:spPr bwMode="auto">
          <a:xfrm>
            <a:off x="4108656" y="4246554"/>
            <a:ext cx="5251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PAF</a:t>
            </a:r>
          </a:p>
        </p:txBody>
      </p:sp>
      <p:sp>
        <p:nvSpPr>
          <p:cNvPr id="12" name="TextBox 11">
            <a:extLst>
              <a:ext uri="{FF2B5EF4-FFF2-40B4-BE49-F238E27FC236}">
                <a16:creationId xmlns:a16="http://schemas.microsoft.com/office/drawing/2014/main" id="{E056404E-812E-CFBE-514F-4FDE70E7DDC3}"/>
              </a:ext>
            </a:extLst>
          </p:cNvPr>
          <p:cNvSpPr txBox="1"/>
          <p:nvPr/>
        </p:nvSpPr>
        <p:spPr bwMode="auto">
          <a:xfrm>
            <a:off x="5059962" y="4348012"/>
            <a:ext cx="11282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Histamine</a:t>
            </a:r>
          </a:p>
        </p:txBody>
      </p:sp>
      <p:sp>
        <p:nvSpPr>
          <p:cNvPr id="13" name="TextBox 12">
            <a:extLst>
              <a:ext uri="{FF2B5EF4-FFF2-40B4-BE49-F238E27FC236}">
                <a16:creationId xmlns:a16="http://schemas.microsoft.com/office/drawing/2014/main" id="{79DB2DC3-19EB-6B3E-CC82-2B236985EEF6}"/>
              </a:ext>
            </a:extLst>
          </p:cNvPr>
          <p:cNvSpPr txBox="1"/>
          <p:nvPr/>
        </p:nvSpPr>
        <p:spPr bwMode="auto">
          <a:xfrm>
            <a:off x="6244895" y="3986422"/>
            <a:ext cx="9316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Heparin</a:t>
            </a:r>
          </a:p>
        </p:txBody>
      </p:sp>
      <p:sp>
        <p:nvSpPr>
          <p:cNvPr id="14" name="TextBox 13">
            <a:extLst>
              <a:ext uri="{FF2B5EF4-FFF2-40B4-BE49-F238E27FC236}">
                <a16:creationId xmlns:a16="http://schemas.microsoft.com/office/drawing/2014/main" id="{66C3929F-DB44-2CF9-37BF-03A97A1834A0}"/>
              </a:ext>
            </a:extLst>
          </p:cNvPr>
          <p:cNvSpPr txBox="1"/>
          <p:nvPr/>
        </p:nvSpPr>
        <p:spPr bwMode="auto">
          <a:xfrm>
            <a:off x="6523051" y="2244299"/>
            <a:ext cx="95090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KIT</a:t>
            </a:r>
            <a:br>
              <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(D816V)</a:t>
            </a:r>
          </a:p>
        </p:txBody>
      </p:sp>
      <p:sp>
        <p:nvSpPr>
          <p:cNvPr id="15" name="TextBox 14">
            <a:extLst>
              <a:ext uri="{FF2B5EF4-FFF2-40B4-BE49-F238E27FC236}">
                <a16:creationId xmlns:a16="http://schemas.microsoft.com/office/drawing/2014/main" id="{68D38E94-538E-3BDD-DE43-2FD0560E83ED}"/>
              </a:ext>
            </a:extLst>
          </p:cNvPr>
          <p:cNvSpPr txBox="1"/>
          <p:nvPr/>
        </p:nvSpPr>
        <p:spPr bwMode="auto">
          <a:xfrm>
            <a:off x="6686837" y="3458472"/>
            <a:ext cx="4635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err="1">
                <a:ln>
                  <a:noFill/>
                </a:ln>
                <a:solidFill>
                  <a:srgbClr val="000000"/>
                </a:solidFill>
                <a:effectLst/>
                <a:uLnTx/>
                <a:uFillTx/>
                <a:latin typeface="Calibri" panose="020F0502020204030204" pitchFamily="34" charset="0"/>
                <a:cs typeface="Calibri" panose="020F0502020204030204" pitchFamily="34" charset="0"/>
              </a:rPr>
              <a:t>IgE</a:t>
            </a: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8450A3A4-D5AD-EE6C-3EF8-9B3E7F253274}"/>
              </a:ext>
            </a:extLst>
          </p:cNvPr>
          <p:cNvSpPr txBox="1"/>
          <p:nvPr/>
        </p:nvSpPr>
        <p:spPr bwMode="auto">
          <a:xfrm>
            <a:off x="6572198" y="4333346"/>
            <a:ext cx="11753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Bradykinin</a:t>
            </a:r>
          </a:p>
        </p:txBody>
      </p:sp>
      <p:sp>
        <p:nvSpPr>
          <p:cNvPr id="17" name="TextBox 16">
            <a:extLst>
              <a:ext uri="{FF2B5EF4-FFF2-40B4-BE49-F238E27FC236}">
                <a16:creationId xmlns:a16="http://schemas.microsoft.com/office/drawing/2014/main" id="{53F5FDC2-D695-8DC8-A787-A58C10A5596F}"/>
              </a:ext>
            </a:extLst>
          </p:cNvPr>
          <p:cNvSpPr txBox="1"/>
          <p:nvPr/>
        </p:nvSpPr>
        <p:spPr bwMode="auto">
          <a:xfrm>
            <a:off x="3522528" y="4585760"/>
            <a:ext cx="2873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Leukotrienes, prostaglandins</a:t>
            </a:r>
          </a:p>
        </p:txBody>
      </p:sp>
      <p:sp>
        <p:nvSpPr>
          <p:cNvPr id="18" name="TextBox 17">
            <a:extLst>
              <a:ext uri="{FF2B5EF4-FFF2-40B4-BE49-F238E27FC236}">
                <a16:creationId xmlns:a16="http://schemas.microsoft.com/office/drawing/2014/main" id="{BFCE17E8-08A9-34D1-C0D3-2703D2FD821F}"/>
              </a:ext>
            </a:extLst>
          </p:cNvPr>
          <p:cNvSpPr txBox="1"/>
          <p:nvPr/>
        </p:nvSpPr>
        <p:spPr bwMode="auto">
          <a:xfrm>
            <a:off x="5320028" y="4847192"/>
            <a:ext cx="10054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IL-6, TNF</a:t>
            </a:r>
          </a:p>
        </p:txBody>
      </p:sp>
      <p:sp>
        <p:nvSpPr>
          <p:cNvPr id="19" name="TextBox 18">
            <a:extLst>
              <a:ext uri="{FF2B5EF4-FFF2-40B4-BE49-F238E27FC236}">
                <a16:creationId xmlns:a16="http://schemas.microsoft.com/office/drawing/2014/main" id="{71D47184-1E47-2E94-7162-F86C2AC5AAAC}"/>
              </a:ext>
            </a:extLst>
          </p:cNvPr>
          <p:cNvSpPr txBox="1"/>
          <p:nvPr/>
        </p:nvSpPr>
        <p:spPr bwMode="auto">
          <a:xfrm>
            <a:off x="2456707" y="5699854"/>
            <a:ext cx="262165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Flushing, hives, angioedema</a:t>
            </a:r>
          </a:p>
        </p:txBody>
      </p:sp>
      <p:sp>
        <p:nvSpPr>
          <p:cNvPr id="20" name="TextBox 19">
            <a:extLst>
              <a:ext uri="{FF2B5EF4-FFF2-40B4-BE49-F238E27FC236}">
                <a16:creationId xmlns:a16="http://schemas.microsoft.com/office/drawing/2014/main" id="{81AB5935-0D76-8506-092A-7B902DECED00}"/>
              </a:ext>
            </a:extLst>
          </p:cNvPr>
          <p:cNvSpPr txBox="1"/>
          <p:nvPr/>
        </p:nvSpPr>
        <p:spPr bwMode="auto">
          <a:xfrm>
            <a:off x="4643561" y="5699854"/>
            <a:ext cx="2032776"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Hypotension, syncope</a:t>
            </a:r>
          </a:p>
        </p:txBody>
      </p:sp>
      <p:sp>
        <p:nvSpPr>
          <p:cNvPr id="21" name="TextBox 20">
            <a:extLst>
              <a:ext uri="{FF2B5EF4-FFF2-40B4-BE49-F238E27FC236}">
                <a16:creationId xmlns:a16="http://schemas.microsoft.com/office/drawing/2014/main" id="{6CC1DBC4-D1D1-8A88-351C-252672320A49}"/>
              </a:ext>
            </a:extLst>
          </p:cNvPr>
          <p:cNvSpPr txBox="1"/>
          <p:nvPr/>
        </p:nvSpPr>
        <p:spPr bwMode="auto">
          <a:xfrm>
            <a:off x="6466490" y="5699854"/>
            <a:ext cx="2366425"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Cramping, nausea, brain fog, diarrhea</a:t>
            </a:r>
          </a:p>
        </p:txBody>
      </p:sp>
      <p:cxnSp>
        <p:nvCxnSpPr>
          <p:cNvPr id="23" name="Straight Arrow Connector 22">
            <a:extLst>
              <a:ext uri="{FF2B5EF4-FFF2-40B4-BE49-F238E27FC236}">
                <a16:creationId xmlns:a16="http://schemas.microsoft.com/office/drawing/2014/main" id="{033F878A-8A96-7DA2-8552-42398944CF93}"/>
              </a:ext>
            </a:extLst>
          </p:cNvPr>
          <p:cNvCxnSpPr>
            <a:cxnSpLocks/>
          </p:cNvCxnSpPr>
          <p:nvPr/>
        </p:nvCxnSpPr>
        <p:spPr bwMode="auto">
          <a:xfrm>
            <a:off x="6686837" y="5113220"/>
            <a:ext cx="406056" cy="454659"/>
          </a:xfrm>
          <a:prstGeom prst="straightConnector1">
            <a:avLst/>
          </a:prstGeom>
          <a:noFill/>
          <a:ln w="28575" cap="flat" cmpd="sng" algn="ctr">
            <a:solidFill>
              <a:schemeClr val="bg1"/>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89058D9D-5CFF-1E53-8CE4-8ED3ABD21DF9}"/>
              </a:ext>
            </a:extLst>
          </p:cNvPr>
          <p:cNvCxnSpPr>
            <a:cxnSpLocks/>
          </p:cNvCxnSpPr>
          <p:nvPr/>
        </p:nvCxnSpPr>
        <p:spPr bwMode="auto">
          <a:xfrm flipH="1">
            <a:off x="4069077" y="5052767"/>
            <a:ext cx="474643" cy="515112"/>
          </a:xfrm>
          <a:prstGeom prst="straightConnector1">
            <a:avLst/>
          </a:prstGeom>
          <a:noFill/>
          <a:ln w="28575" cap="flat" cmpd="sng" algn="ctr">
            <a:solidFill>
              <a:schemeClr val="bg1"/>
            </a:solidFill>
            <a:prstDash val="solid"/>
            <a:round/>
            <a:headEnd type="none" w="med" len="med"/>
            <a:tailEnd type="triangle"/>
          </a:ln>
          <a:effectLst/>
        </p:spPr>
      </p:cxnSp>
      <p:cxnSp>
        <p:nvCxnSpPr>
          <p:cNvPr id="27" name="Straight Arrow Connector 26">
            <a:extLst>
              <a:ext uri="{FF2B5EF4-FFF2-40B4-BE49-F238E27FC236}">
                <a16:creationId xmlns:a16="http://schemas.microsoft.com/office/drawing/2014/main" id="{899F36EA-1A8D-266F-06C2-31931BF0E059}"/>
              </a:ext>
            </a:extLst>
          </p:cNvPr>
          <p:cNvCxnSpPr>
            <a:cxnSpLocks/>
          </p:cNvCxnSpPr>
          <p:nvPr/>
        </p:nvCxnSpPr>
        <p:spPr bwMode="auto">
          <a:xfrm>
            <a:off x="5688142" y="5182737"/>
            <a:ext cx="0" cy="479467"/>
          </a:xfrm>
          <a:prstGeom prst="straightConnector1">
            <a:avLst/>
          </a:prstGeom>
          <a:noFill/>
          <a:ln w="28575" cap="flat" cmpd="sng" algn="ctr">
            <a:solidFill>
              <a:schemeClr val="bg1"/>
            </a:solidFill>
            <a:prstDash val="solid"/>
            <a:round/>
            <a:headEnd type="none" w="med" len="med"/>
            <a:tailEnd type="triangle"/>
          </a:ln>
          <a:effectLst/>
        </p:spPr>
      </p:cxnSp>
      <p:sp>
        <p:nvSpPr>
          <p:cNvPr id="29" name="Rectangle 28">
            <a:extLst>
              <a:ext uri="{FF2B5EF4-FFF2-40B4-BE49-F238E27FC236}">
                <a16:creationId xmlns:a16="http://schemas.microsoft.com/office/drawing/2014/main" id="{58FB7232-9A42-86BE-F65B-347AFC4C8848}"/>
              </a:ext>
            </a:extLst>
          </p:cNvPr>
          <p:cNvSpPr/>
          <p:nvPr/>
        </p:nvSpPr>
        <p:spPr bwMode="auto">
          <a:xfrm>
            <a:off x="7572775" y="2894270"/>
            <a:ext cx="1536135" cy="33870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Avapritinib</a:t>
            </a:r>
          </a:p>
        </p:txBody>
      </p:sp>
      <p:cxnSp>
        <p:nvCxnSpPr>
          <p:cNvPr id="36" name="Straight Connector 35">
            <a:extLst>
              <a:ext uri="{FF2B5EF4-FFF2-40B4-BE49-F238E27FC236}">
                <a16:creationId xmlns:a16="http://schemas.microsoft.com/office/drawing/2014/main" id="{FBFF5DE9-4329-C9DA-D7BA-35ACFED41830}"/>
              </a:ext>
            </a:extLst>
          </p:cNvPr>
          <p:cNvCxnSpPr/>
          <p:nvPr/>
        </p:nvCxnSpPr>
        <p:spPr bwMode="auto">
          <a:xfrm>
            <a:off x="6066206" y="4200865"/>
            <a:ext cx="219951"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6764F03E-0A27-BD99-E747-B4A43A073109}"/>
              </a:ext>
            </a:extLst>
          </p:cNvPr>
          <p:cNvCxnSpPr/>
          <p:nvPr/>
        </p:nvCxnSpPr>
        <p:spPr bwMode="auto">
          <a:xfrm>
            <a:off x="4980077" y="4135549"/>
            <a:ext cx="219951" cy="0"/>
          </a:xfrm>
          <a:prstGeom prst="line">
            <a:avLst/>
          </a:prstGeom>
          <a:noFill/>
          <a:ln w="28575" cap="flat" cmpd="sng" algn="ctr">
            <a:solidFill>
              <a:schemeClr val="bg1"/>
            </a:solidFill>
            <a:prstDash val="solid"/>
            <a:round/>
            <a:headEnd type="none" w="med" len="med"/>
            <a:tailEnd type="none" w="med" len="med"/>
          </a:ln>
          <a:effectLst/>
        </p:spPr>
      </p:cxnSp>
      <p:grpSp>
        <p:nvGrpSpPr>
          <p:cNvPr id="22" name="Group 21">
            <a:extLst>
              <a:ext uri="{FF2B5EF4-FFF2-40B4-BE49-F238E27FC236}">
                <a16:creationId xmlns:a16="http://schemas.microsoft.com/office/drawing/2014/main" id="{979D7E72-63EA-B97E-6B04-49FFA0DE63C6}"/>
              </a:ext>
            </a:extLst>
          </p:cNvPr>
          <p:cNvGrpSpPr/>
          <p:nvPr/>
        </p:nvGrpSpPr>
        <p:grpSpPr>
          <a:xfrm rot="6479628">
            <a:off x="6333058" y="3143195"/>
            <a:ext cx="424081" cy="442673"/>
            <a:chOff x="285313" y="3196211"/>
            <a:chExt cx="1187475" cy="1269460"/>
          </a:xfrm>
        </p:grpSpPr>
        <p:sp>
          <p:nvSpPr>
            <p:cNvPr id="24" name="Freeform 73">
              <a:extLst>
                <a:ext uri="{FF2B5EF4-FFF2-40B4-BE49-F238E27FC236}">
                  <a16:creationId xmlns:a16="http://schemas.microsoft.com/office/drawing/2014/main" id="{5C0F58F6-A214-35DD-B7FF-A7D2C3110C3E}"/>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4"/>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6" name="Freeform 74">
              <a:extLst>
                <a:ext uri="{FF2B5EF4-FFF2-40B4-BE49-F238E27FC236}">
                  <a16:creationId xmlns:a16="http://schemas.microsoft.com/office/drawing/2014/main" id="{31510E93-24D1-A259-BA67-0842FA2AFD27}"/>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4"/>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8" name="Freeform 39">
              <a:extLst>
                <a:ext uri="{FF2B5EF4-FFF2-40B4-BE49-F238E27FC236}">
                  <a16:creationId xmlns:a16="http://schemas.microsoft.com/office/drawing/2014/main" id="{AD47FF77-F8D9-2A59-ABA5-AD45694C7B15}"/>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rgbClr val="00823B"/>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30" name="Freeform 41">
              <a:extLst>
                <a:ext uri="{FF2B5EF4-FFF2-40B4-BE49-F238E27FC236}">
                  <a16:creationId xmlns:a16="http://schemas.microsoft.com/office/drawing/2014/main" id="{2A695A90-2339-A821-3A53-5F943D0DEFF8}"/>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chemeClr val="accent4"/>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grpSp>
      <p:grpSp>
        <p:nvGrpSpPr>
          <p:cNvPr id="32" name="Group 31">
            <a:extLst>
              <a:ext uri="{FF2B5EF4-FFF2-40B4-BE49-F238E27FC236}">
                <a16:creationId xmlns:a16="http://schemas.microsoft.com/office/drawing/2014/main" id="{3856A64D-72AD-EB9F-C8ED-32FF12B6A4A8}"/>
              </a:ext>
            </a:extLst>
          </p:cNvPr>
          <p:cNvGrpSpPr/>
          <p:nvPr/>
        </p:nvGrpSpPr>
        <p:grpSpPr>
          <a:xfrm rot="7906089">
            <a:off x="6146552" y="3470232"/>
            <a:ext cx="424081" cy="442673"/>
            <a:chOff x="285313" y="3196211"/>
            <a:chExt cx="1187475" cy="1269460"/>
          </a:xfrm>
        </p:grpSpPr>
        <p:sp>
          <p:nvSpPr>
            <p:cNvPr id="35" name="Freeform 73">
              <a:extLst>
                <a:ext uri="{FF2B5EF4-FFF2-40B4-BE49-F238E27FC236}">
                  <a16:creationId xmlns:a16="http://schemas.microsoft.com/office/drawing/2014/main" id="{8178F1E5-5749-6A5D-A369-B8F9CC0D185F}"/>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4"/>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44" name="Freeform 74">
              <a:extLst>
                <a:ext uri="{FF2B5EF4-FFF2-40B4-BE49-F238E27FC236}">
                  <a16:creationId xmlns:a16="http://schemas.microsoft.com/office/drawing/2014/main" id="{28239340-3083-0334-D887-1B806D69AD06}"/>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4"/>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45" name="Freeform 39">
              <a:extLst>
                <a:ext uri="{FF2B5EF4-FFF2-40B4-BE49-F238E27FC236}">
                  <a16:creationId xmlns:a16="http://schemas.microsoft.com/office/drawing/2014/main" id="{DD541B5E-3A69-D9DE-9A62-11FD7345C115}"/>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rgbClr val="00823B"/>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46" name="Freeform 41">
              <a:extLst>
                <a:ext uri="{FF2B5EF4-FFF2-40B4-BE49-F238E27FC236}">
                  <a16:creationId xmlns:a16="http://schemas.microsoft.com/office/drawing/2014/main" id="{F5A4F4F9-46A6-990D-CF43-06F551BFB957}"/>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chemeClr val="accent4"/>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grpSp>
      <p:grpSp>
        <p:nvGrpSpPr>
          <p:cNvPr id="47" name="Group 46">
            <a:extLst>
              <a:ext uri="{FF2B5EF4-FFF2-40B4-BE49-F238E27FC236}">
                <a16:creationId xmlns:a16="http://schemas.microsoft.com/office/drawing/2014/main" id="{4515902A-DD0B-B4FF-6E7A-8EFC51654BC4}"/>
              </a:ext>
            </a:extLst>
          </p:cNvPr>
          <p:cNvGrpSpPr/>
          <p:nvPr/>
        </p:nvGrpSpPr>
        <p:grpSpPr>
          <a:xfrm rot="12891794">
            <a:off x="5054531" y="3511986"/>
            <a:ext cx="424081" cy="442673"/>
            <a:chOff x="285313" y="3196211"/>
            <a:chExt cx="1187475" cy="1269460"/>
          </a:xfrm>
        </p:grpSpPr>
        <p:sp>
          <p:nvSpPr>
            <p:cNvPr id="48" name="Freeform 73">
              <a:extLst>
                <a:ext uri="{FF2B5EF4-FFF2-40B4-BE49-F238E27FC236}">
                  <a16:creationId xmlns:a16="http://schemas.microsoft.com/office/drawing/2014/main" id="{F6C58B27-6BD6-3D8A-E381-4E9C4FDCEE25}"/>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4"/>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49" name="Freeform 74">
              <a:extLst>
                <a:ext uri="{FF2B5EF4-FFF2-40B4-BE49-F238E27FC236}">
                  <a16:creationId xmlns:a16="http://schemas.microsoft.com/office/drawing/2014/main" id="{E7296367-5E7F-2E0B-7E76-17D01D052F00}"/>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4"/>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50" name="Freeform 39">
              <a:extLst>
                <a:ext uri="{FF2B5EF4-FFF2-40B4-BE49-F238E27FC236}">
                  <a16:creationId xmlns:a16="http://schemas.microsoft.com/office/drawing/2014/main" id="{2DBA7803-AAE6-1A5D-FB60-59781E3409B3}"/>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rgbClr val="00823B"/>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51" name="Freeform 41">
              <a:extLst>
                <a:ext uri="{FF2B5EF4-FFF2-40B4-BE49-F238E27FC236}">
                  <a16:creationId xmlns:a16="http://schemas.microsoft.com/office/drawing/2014/main" id="{7E336D36-0D37-FB8E-E5D4-2B4DD65A3D99}"/>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chemeClr val="accent4"/>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grpSp>
      <p:grpSp>
        <p:nvGrpSpPr>
          <p:cNvPr id="56" name="Group 55">
            <a:extLst>
              <a:ext uri="{FF2B5EF4-FFF2-40B4-BE49-F238E27FC236}">
                <a16:creationId xmlns:a16="http://schemas.microsoft.com/office/drawing/2014/main" id="{17654110-979A-B6CD-04FA-0A8245CAB6FD}"/>
              </a:ext>
            </a:extLst>
          </p:cNvPr>
          <p:cNvGrpSpPr/>
          <p:nvPr/>
        </p:nvGrpSpPr>
        <p:grpSpPr>
          <a:xfrm>
            <a:off x="5673329" y="2208387"/>
            <a:ext cx="157754" cy="411843"/>
            <a:chOff x="3361345" y="2618693"/>
            <a:chExt cx="128509" cy="335497"/>
          </a:xfrm>
        </p:grpSpPr>
        <p:grpSp>
          <p:nvGrpSpPr>
            <p:cNvPr id="54" name="Group 53">
              <a:extLst>
                <a:ext uri="{FF2B5EF4-FFF2-40B4-BE49-F238E27FC236}">
                  <a16:creationId xmlns:a16="http://schemas.microsoft.com/office/drawing/2014/main" id="{B93DB9F0-0D8D-8179-FF60-CFD2BA3ADAF2}"/>
                </a:ext>
              </a:extLst>
            </p:cNvPr>
            <p:cNvGrpSpPr/>
            <p:nvPr/>
          </p:nvGrpSpPr>
          <p:grpSpPr>
            <a:xfrm>
              <a:off x="3370956" y="2706757"/>
              <a:ext cx="109286" cy="247433"/>
              <a:chOff x="3374979" y="2706757"/>
              <a:chExt cx="109286" cy="247433"/>
            </a:xfrm>
          </p:grpSpPr>
          <p:sp>
            <p:nvSpPr>
              <p:cNvPr id="52" name="Rectangle: Rounded Corners 51">
                <a:extLst>
                  <a:ext uri="{FF2B5EF4-FFF2-40B4-BE49-F238E27FC236}">
                    <a16:creationId xmlns:a16="http://schemas.microsoft.com/office/drawing/2014/main" id="{BF72BA3F-913C-5B3D-61BE-1D6CF93C5E21}"/>
                  </a:ext>
                </a:extLst>
              </p:cNvPr>
              <p:cNvSpPr/>
              <p:nvPr/>
            </p:nvSpPr>
            <p:spPr bwMode="auto">
              <a:xfrm>
                <a:off x="3374979" y="2706757"/>
                <a:ext cx="45719" cy="247433"/>
              </a:xfrm>
              <a:prstGeom prst="round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53" name="Rectangle: Rounded Corners 52">
                <a:extLst>
                  <a:ext uri="{FF2B5EF4-FFF2-40B4-BE49-F238E27FC236}">
                    <a16:creationId xmlns:a16="http://schemas.microsoft.com/office/drawing/2014/main" id="{8892D2CD-74AE-6F3B-A4C6-0ED91BAB4CE8}"/>
                  </a:ext>
                </a:extLst>
              </p:cNvPr>
              <p:cNvSpPr/>
              <p:nvPr/>
            </p:nvSpPr>
            <p:spPr bwMode="auto">
              <a:xfrm>
                <a:off x="3438546" y="2706757"/>
                <a:ext cx="45719" cy="247433"/>
              </a:xfrm>
              <a:prstGeom prst="round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grpSp>
        <p:sp>
          <p:nvSpPr>
            <p:cNvPr id="55" name="Oval 54">
              <a:extLst>
                <a:ext uri="{FF2B5EF4-FFF2-40B4-BE49-F238E27FC236}">
                  <a16:creationId xmlns:a16="http://schemas.microsoft.com/office/drawing/2014/main" id="{505C840C-2DDA-7037-DB99-64A95E60ADC9}"/>
                </a:ext>
              </a:extLst>
            </p:cNvPr>
            <p:cNvSpPr/>
            <p:nvPr/>
          </p:nvSpPr>
          <p:spPr bwMode="auto">
            <a:xfrm>
              <a:off x="3361345" y="2618693"/>
              <a:ext cx="128509" cy="128509"/>
            </a:xfrm>
            <a:prstGeom prst="ellipse">
              <a:avLst/>
            </a:prstGeom>
            <a:solidFill>
              <a:schemeClr val="accent3"/>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grpSp>
      <p:grpSp>
        <p:nvGrpSpPr>
          <p:cNvPr id="57" name="Group 56">
            <a:extLst>
              <a:ext uri="{FF2B5EF4-FFF2-40B4-BE49-F238E27FC236}">
                <a16:creationId xmlns:a16="http://schemas.microsoft.com/office/drawing/2014/main" id="{864FA29B-57A0-3F67-5DDB-4A7CD94DF177}"/>
              </a:ext>
            </a:extLst>
          </p:cNvPr>
          <p:cNvGrpSpPr/>
          <p:nvPr/>
        </p:nvGrpSpPr>
        <p:grpSpPr>
          <a:xfrm rot="767749">
            <a:off x="5929672" y="2220749"/>
            <a:ext cx="157754" cy="411843"/>
            <a:chOff x="3361345" y="2618693"/>
            <a:chExt cx="128509" cy="335497"/>
          </a:xfrm>
        </p:grpSpPr>
        <p:grpSp>
          <p:nvGrpSpPr>
            <p:cNvPr id="58" name="Group 57">
              <a:extLst>
                <a:ext uri="{FF2B5EF4-FFF2-40B4-BE49-F238E27FC236}">
                  <a16:creationId xmlns:a16="http://schemas.microsoft.com/office/drawing/2014/main" id="{2E823613-0240-AAFF-C2A4-09B5E27230BE}"/>
                </a:ext>
              </a:extLst>
            </p:cNvPr>
            <p:cNvGrpSpPr/>
            <p:nvPr/>
          </p:nvGrpSpPr>
          <p:grpSpPr>
            <a:xfrm>
              <a:off x="3370956" y="2706757"/>
              <a:ext cx="109286" cy="247433"/>
              <a:chOff x="3374979" y="2706757"/>
              <a:chExt cx="109286" cy="247433"/>
            </a:xfrm>
          </p:grpSpPr>
          <p:sp>
            <p:nvSpPr>
              <p:cNvPr id="60" name="Rectangle: Rounded Corners 59">
                <a:extLst>
                  <a:ext uri="{FF2B5EF4-FFF2-40B4-BE49-F238E27FC236}">
                    <a16:creationId xmlns:a16="http://schemas.microsoft.com/office/drawing/2014/main" id="{41D59060-174A-5A89-FBAA-82849BBD09BB}"/>
                  </a:ext>
                </a:extLst>
              </p:cNvPr>
              <p:cNvSpPr/>
              <p:nvPr/>
            </p:nvSpPr>
            <p:spPr bwMode="auto">
              <a:xfrm>
                <a:off x="3374979" y="2706757"/>
                <a:ext cx="45719" cy="247433"/>
              </a:xfrm>
              <a:prstGeom prst="round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61" name="Rectangle: Rounded Corners 60">
                <a:extLst>
                  <a:ext uri="{FF2B5EF4-FFF2-40B4-BE49-F238E27FC236}">
                    <a16:creationId xmlns:a16="http://schemas.microsoft.com/office/drawing/2014/main" id="{82D06A57-891D-FB0D-62DE-99C85B2ADB95}"/>
                  </a:ext>
                </a:extLst>
              </p:cNvPr>
              <p:cNvSpPr/>
              <p:nvPr/>
            </p:nvSpPr>
            <p:spPr bwMode="auto">
              <a:xfrm>
                <a:off x="3438546" y="2706757"/>
                <a:ext cx="45719" cy="247433"/>
              </a:xfrm>
              <a:prstGeom prst="round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grpSp>
        <p:sp>
          <p:nvSpPr>
            <p:cNvPr id="59" name="Oval 58">
              <a:extLst>
                <a:ext uri="{FF2B5EF4-FFF2-40B4-BE49-F238E27FC236}">
                  <a16:creationId xmlns:a16="http://schemas.microsoft.com/office/drawing/2014/main" id="{54A05738-D6F9-D369-025E-37B0DDDB32F5}"/>
                </a:ext>
              </a:extLst>
            </p:cNvPr>
            <p:cNvSpPr/>
            <p:nvPr/>
          </p:nvSpPr>
          <p:spPr bwMode="auto">
            <a:xfrm>
              <a:off x="3361345" y="2618693"/>
              <a:ext cx="128509" cy="128509"/>
            </a:xfrm>
            <a:prstGeom prst="ellipse">
              <a:avLst/>
            </a:prstGeom>
            <a:solidFill>
              <a:schemeClr val="accent6">
                <a:lumMod val="60000"/>
                <a:lumOff val="40000"/>
              </a:schemeClr>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grpSp>
      <p:sp>
        <p:nvSpPr>
          <p:cNvPr id="62" name="Oval 61">
            <a:extLst>
              <a:ext uri="{FF2B5EF4-FFF2-40B4-BE49-F238E27FC236}">
                <a16:creationId xmlns:a16="http://schemas.microsoft.com/office/drawing/2014/main" id="{473ADF8B-4503-F14A-A1A2-8109E2710195}"/>
              </a:ext>
            </a:extLst>
          </p:cNvPr>
          <p:cNvSpPr/>
          <p:nvPr/>
        </p:nvSpPr>
        <p:spPr bwMode="auto">
          <a:xfrm rot="767749">
            <a:off x="6574209" y="3569326"/>
            <a:ext cx="157753" cy="157753"/>
          </a:xfrm>
          <a:prstGeom prst="ellipse">
            <a:avLst/>
          </a:prstGeom>
          <a:solidFill>
            <a:schemeClr val="accent6">
              <a:lumMod val="60000"/>
              <a:lumOff val="40000"/>
            </a:schemeClr>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grpSp>
        <p:nvGrpSpPr>
          <p:cNvPr id="63" name="Group 62">
            <a:extLst>
              <a:ext uri="{FF2B5EF4-FFF2-40B4-BE49-F238E27FC236}">
                <a16:creationId xmlns:a16="http://schemas.microsoft.com/office/drawing/2014/main" id="{A09818E0-9AC2-55FB-B868-0F9E8AAAE6A7}"/>
              </a:ext>
            </a:extLst>
          </p:cNvPr>
          <p:cNvGrpSpPr/>
          <p:nvPr/>
        </p:nvGrpSpPr>
        <p:grpSpPr>
          <a:xfrm rot="2451682">
            <a:off x="6311519" y="2517661"/>
            <a:ext cx="157753" cy="396133"/>
            <a:chOff x="3361345" y="2618693"/>
            <a:chExt cx="128509" cy="322699"/>
          </a:xfrm>
          <a:solidFill>
            <a:schemeClr val="accent5"/>
          </a:solidFill>
        </p:grpSpPr>
        <p:sp>
          <p:nvSpPr>
            <p:cNvPr id="66" name="Rectangle: Rounded Corners 65">
              <a:extLst>
                <a:ext uri="{FF2B5EF4-FFF2-40B4-BE49-F238E27FC236}">
                  <a16:creationId xmlns:a16="http://schemas.microsoft.com/office/drawing/2014/main" id="{7CB3EA48-7EF9-E5A5-22F2-3C2FFB776C4E}"/>
                </a:ext>
              </a:extLst>
            </p:cNvPr>
            <p:cNvSpPr/>
            <p:nvPr/>
          </p:nvSpPr>
          <p:spPr bwMode="auto">
            <a:xfrm>
              <a:off x="3398901" y="2693959"/>
              <a:ext cx="45719" cy="247433"/>
            </a:xfrm>
            <a:prstGeom prst="roundRect">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65" name="Oval 64">
              <a:extLst>
                <a:ext uri="{FF2B5EF4-FFF2-40B4-BE49-F238E27FC236}">
                  <a16:creationId xmlns:a16="http://schemas.microsoft.com/office/drawing/2014/main" id="{29915F3E-679F-12C6-9A30-AA5514C4F9C5}"/>
                </a:ext>
              </a:extLst>
            </p:cNvPr>
            <p:cNvSpPr/>
            <p:nvPr/>
          </p:nvSpPr>
          <p:spPr bwMode="auto">
            <a:xfrm>
              <a:off x="3361345" y="2618693"/>
              <a:ext cx="128509" cy="128509"/>
            </a:xfrm>
            <a:prstGeom prst="ellipse">
              <a:avLst/>
            </a:prstGeom>
            <a:grp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grpSp>
      <p:sp>
        <p:nvSpPr>
          <p:cNvPr id="68" name="Freeform: Shape 67">
            <a:extLst>
              <a:ext uri="{FF2B5EF4-FFF2-40B4-BE49-F238E27FC236}">
                <a16:creationId xmlns:a16="http://schemas.microsoft.com/office/drawing/2014/main" id="{49455E1B-EEB7-26D5-0D3B-F68545E1960C}"/>
              </a:ext>
            </a:extLst>
          </p:cNvPr>
          <p:cNvSpPr/>
          <p:nvPr/>
        </p:nvSpPr>
        <p:spPr bwMode="auto">
          <a:xfrm>
            <a:off x="4982614" y="2808466"/>
            <a:ext cx="308962" cy="532010"/>
          </a:xfrm>
          <a:custGeom>
            <a:avLst/>
            <a:gdLst>
              <a:gd name="connsiteX0" fmla="*/ 0 w 250031"/>
              <a:gd name="connsiteY0" fmla="*/ 0 h 433388"/>
              <a:gd name="connsiteX1" fmla="*/ 52388 w 250031"/>
              <a:gd name="connsiteY1" fmla="*/ 80963 h 433388"/>
              <a:gd name="connsiteX2" fmla="*/ 230981 w 250031"/>
              <a:gd name="connsiteY2" fmla="*/ 109538 h 433388"/>
              <a:gd name="connsiteX3" fmla="*/ 221456 w 250031"/>
              <a:gd name="connsiteY3" fmla="*/ 150019 h 433388"/>
              <a:gd name="connsiteX4" fmla="*/ 38100 w 250031"/>
              <a:gd name="connsiteY4" fmla="*/ 116682 h 433388"/>
              <a:gd name="connsiteX5" fmla="*/ 35719 w 250031"/>
              <a:gd name="connsiteY5" fmla="*/ 166688 h 433388"/>
              <a:gd name="connsiteX6" fmla="*/ 223838 w 250031"/>
              <a:gd name="connsiteY6" fmla="*/ 195263 h 433388"/>
              <a:gd name="connsiteX7" fmla="*/ 221456 w 250031"/>
              <a:gd name="connsiteY7" fmla="*/ 238125 h 433388"/>
              <a:gd name="connsiteX8" fmla="*/ 35719 w 250031"/>
              <a:gd name="connsiteY8" fmla="*/ 211932 h 433388"/>
              <a:gd name="connsiteX9" fmla="*/ 28575 w 250031"/>
              <a:gd name="connsiteY9" fmla="*/ 261938 h 433388"/>
              <a:gd name="connsiteX10" fmla="*/ 214313 w 250031"/>
              <a:gd name="connsiteY10" fmla="*/ 280988 h 433388"/>
              <a:gd name="connsiteX11" fmla="*/ 202406 w 250031"/>
              <a:gd name="connsiteY11" fmla="*/ 321469 h 433388"/>
              <a:gd name="connsiteX12" fmla="*/ 21431 w 250031"/>
              <a:gd name="connsiteY12" fmla="*/ 292894 h 433388"/>
              <a:gd name="connsiteX13" fmla="*/ 14288 w 250031"/>
              <a:gd name="connsiteY13" fmla="*/ 342900 h 433388"/>
              <a:gd name="connsiteX14" fmla="*/ 200025 w 250031"/>
              <a:gd name="connsiteY14" fmla="*/ 371475 h 433388"/>
              <a:gd name="connsiteX15" fmla="*/ 250031 w 250031"/>
              <a:gd name="connsiteY15" fmla="*/ 433388 h 433388"/>
              <a:gd name="connsiteX0" fmla="*/ 1141 w 251172"/>
              <a:gd name="connsiteY0" fmla="*/ 0 h 433388"/>
              <a:gd name="connsiteX1" fmla="*/ 53529 w 251172"/>
              <a:gd name="connsiteY1" fmla="*/ 80963 h 433388"/>
              <a:gd name="connsiteX2" fmla="*/ 232122 w 251172"/>
              <a:gd name="connsiteY2" fmla="*/ 109538 h 433388"/>
              <a:gd name="connsiteX3" fmla="*/ 222597 w 251172"/>
              <a:gd name="connsiteY3" fmla="*/ 150019 h 433388"/>
              <a:gd name="connsiteX4" fmla="*/ 39241 w 251172"/>
              <a:gd name="connsiteY4" fmla="*/ 116682 h 433388"/>
              <a:gd name="connsiteX5" fmla="*/ 36860 w 251172"/>
              <a:gd name="connsiteY5" fmla="*/ 166688 h 433388"/>
              <a:gd name="connsiteX6" fmla="*/ 224979 w 251172"/>
              <a:gd name="connsiteY6" fmla="*/ 195263 h 433388"/>
              <a:gd name="connsiteX7" fmla="*/ 222597 w 251172"/>
              <a:gd name="connsiteY7" fmla="*/ 238125 h 433388"/>
              <a:gd name="connsiteX8" fmla="*/ 36860 w 251172"/>
              <a:gd name="connsiteY8" fmla="*/ 211932 h 433388"/>
              <a:gd name="connsiteX9" fmla="*/ 29716 w 251172"/>
              <a:gd name="connsiteY9" fmla="*/ 261938 h 433388"/>
              <a:gd name="connsiteX10" fmla="*/ 215454 w 251172"/>
              <a:gd name="connsiteY10" fmla="*/ 280988 h 433388"/>
              <a:gd name="connsiteX11" fmla="*/ 203547 w 251172"/>
              <a:gd name="connsiteY11" fmla="*/ 321469 h 433388"/>
              <a:gd name="connsiteX12" fmla="*/ 22572 w 251172"/>
              <a:gd name="connsiteY12" fmla="*/ 292894 h 433388"/>
              <a:gd name="connsiteX13" fmla="*/ 15429 w 251172"/>
              <a:gd name="connsiteY13" fmla="*/ 342900 h 433388"/>
              <a:gd name="connsiteX14" fmla="*/ 201166 w 251172"/>
              <a:gd name="connsiteY14" fmla="*/ 371475 h 433388"/>
              <a:gd name="connsiteX15" fmla="*/ 251172 w 251172"/>
              <a:gd name="connsiteY15" fmla="*/ 433388 h 433388"/>
              <a:gd name="connsiteX0" fmla="*/ 1657 w 251688"/>
              <a:gd name="connsiteY0" fmla="*/ 0 h 433388"/>
              <a:gd name="connsiteX1" fmla="*/ 54045 w 251688"/>
              <a:gd name="connsiteY1" fmla="*/ 80963 h 433388"/>
              <a:gd name="connsiteX2" fmla="*/ 232638 w 251688"/>
              <a:gd name="connsiteY2" fmla="*/ 109538 h 433388"/>
              <a:gd name="connsiteX3" fmla="*/ 223113 w 251688"/>
              <a:gd name="connsiteY3" fmla="*/ 150019 h 433388"/>
              <a:gd name="connsiteX4" fmla="*/ 39757 w 251688"/>
              <a:gd name="connsiteY4" fmla="*/ 116682 h 433388"/>
              <a:gd name="connsiteX5" fmla="*/ 37376 w 251688"/>
              <a:gd name="connsiteY5" fmla="*/ 166688 h 433388"/>
              <a:gd name="connsiteX6" fmla="*/ 225495 w 251688"/>
              <a:gd name="connsiteY6" fmla="*/ 195263 h 433388"/>
              <a:gd name="connsiteX7" fmla="*/ 223113 w 251688"/>
              <a:gd name="connsiteY7" fmla="*/ 238125 h 433388"/>
              <a:gd name="connsiteX8" fmla="*/ 37376 w 251688"/>
              <a:gd name="connsiteY8" fmla="*/ 211932 h 433388"/>
              <a:gd name="connsiteX9" fmla="*/ 30232 w 251688"/>
              <a:gd name="connsiteY9" fmla="*/ 261938 h 433388"/>
              <a:gd name="connsiteX10" fmla="*/ 215970 w 251688"/>
              <a:gd name="connsiteY10" fmla="*/ 280988 h 433388"/>
              <a:gd name="connsiteX11" fmla="*/ 204063 w 251688"/>
              <a:gd name="connsiteY11" fmla="*/ 321469 h 433388"/>
              <a:gd name="connsiteX12" fmla="*/ 23088 w 251688"/>
              <a:gd name="connsiteY12" fmla="*/ 292894 h 433388"/>
              <a:gd name="connsiteX13" fmla="*/ 15945 w 251688"/>
              <a:gd name="connsiteY13" fmla="*/ 342900 h 433388"/>
              <a:gd name="connsiteX14" fmla="*/ 201682 w 251688"/>
              <a:gd name="connsiteY14" fmla="*/ 371475 h 433388"/>
              <a:gd name="connsiteX15" fmla="*/ 251688 w 251688"/>
              <a:gd name="connsiteY15" fmla="*/ 433388 h 433388"/>
              <a:gd name="connsiteX0" fmla="*/ 1657 w 251688"/>
              <a:gd name="connsiteY0" fmla="*/ 0 h 433388"/>
              <a:gd name="connsiteX1" fmla="*/ 54045 w 251688"/>
              <a:gd name="connsiteY1" fmla="*/ 80963 h 433388"/>
              <a:gd name="connsiteX2" fmla="*/ 232638 w 251688"/>
              <a:gd name="connsiteY2" fmla="*/ 109538 h 433388"/>
              <a:gd name="connsiteX3" fmla="*/ 223113 w 251688"/>
              <a:gd name="connsiteY3" fmla="*/ 150019 h 433388"/>
              <a:gd name="connsiteX4" fmla="*/ 39757 w 251688"/>
              <a:gd name="connsiteY4" fmla="*/ 116682 h 433388"/>
              <a:gd name="connsiteX5" fmla="*/ 37376 w 251688"/>
              <a:gd name="connsiteY5" fmla="*/ 166688 h 433388"/>
              <a:gd name="connsiteX6" fmla="*/ 225495 w 251688"/>
              <a:gd name="connsiteY6" fmla="*/ 195263 h 433388"/>
              <a:gd name="connsiteX7" fmla="*/ 223113 w 251688"/>
              <a:gd name="connsiteY7" fmla="*/ 238125 h 433388"/>
              <a:gd name="connsiteX8" fmla="*/ 37376 w 251688"/>
              <a:gd name="connsiteY8" fmla="*/ 211932 h 433388"/>
              <a:gd name="connsiteX9" fmla="*/ 30232 w 251688"/>
              <a:gd name="connsiteY9" fmla="*/ 261938 h 433388"/>
              <a:gd name="connsiteX10" fmla="*/ 215970 w 251688"/>
              <a:gd name="connsiteY10" fmla="*/ 280988 h 433388"/>
              <a:gd name="connsiteX11" fmla="*/ 204063 w 251688"/>
              <a:gd name="connsiteY11" fmla="*/ 321469 h 433388"/>
              <a:gd name="connsiteX12" fmla="*/ 23088 w 251688"/>
              <a:gd name="connsiteY12" fmla="*/ 292894 h 433388"/>
              <a:gd name="connsiteX13" fmla="*/ 15945 w 251688"/>
              <a:gd name="connsiteY13" fmla="*/ 342900 h 433388"/>
              <a:gd name="connsiteX14" fmla="*/ 201682 w 251688"/>
              <a:gd name="connsiteY14" fmla="*/ 371475 h 433388"/>
              <a:gd name="connsiteX15" fmla="*/ 251688 w 251688"/>
              <a:gd name="connsiteY15" fmla="*/ 433388 h 433388"/>
              <a:gd name="connsiteX0" fmla="*/ 1657 w 251688"/>
              <a:gd name="connsiteY0" fmla="*/ 0 h 433388"/>
              <a:gd name="connsiteX1" fmla="*/ 54045 w 251688"/>
              <a:gd name="connsiteY1" fmla="*/ 80963 h 433388"/>
              <a:gd name="connsiteX2" fmla="*/ 232638 w 251688"/>
              <a:gd name="connsiteY2" fmla="*/ 109538 h 433388"/>
              <a:gd name="connsiteX3" fmla="*/ 223113 w 251688"/>
              <a:gd name="connsiteY3" fmla="*/ 150019 h 433388"/>
              <a:gd name="connsiteX4" fmla="*/ 39757 w 251688"/>
              <a:gd name="connsiteY4" fmla="*/ 116682 h 433388"/>
              <a:gd name="connsiteX5" fmla="*/ 37376 w 251688"/>
              <a:gd name="connsiteY5" fmla="*/ 166688 h 433388"/>
              <a:gd name="connsiteX6" fmla="*/ 225495 w 251688"/>
              <a:gd name="connsiteY6" fmla="*/ 195263 h 433388"/>
              <a:gd name="connsiteX7" fmla="*/ 223113 w 251688"/>
              <a:gd name="connsiteY7" fmla="*/ 238125 h 433388"/>
              <a:gd name="connsiteX8" fmla="*/ 37376 w 251688"/>
              <a:gd name="connsiteY8" fmla="*/ 211932 h 433388"/>
              <a:gd name="connsiteX9" fmla="*/ 30232 w 251688"/>
              <a:gd name="connsiteY9" fmla="*/ 261938 h 433388"/>
              <a:gd name="connsiteX10" fmla="*/ 215970 w 251688"/>
              <a:gd name="connsiteY10" fmla="*/ 280988 h 433388"/>
              <a:gd name="connsiteX11" fmla="*/ 204063 w 251688"/>
              <a:gd name="connsiteY11" fmla="*/ 321469 h 433388"/>
              <a:gd name="connsiteX12" fmla="*/ 23088 w 251688"/>
              <a:gd name="connsiteY12" fmla="*/ 292894 h 433388"/>
              <a:gd name="connsiteX13" fmla="*/ 15945 w 251688"/>
              <a:gd name="connsiteY13" fmla="*/ 342900 h 433388"/>
              <a:gd name="connsiteX14" fmla="*/ 201682 w 251688"/>
              <a:gd name="connsiteY14" fmla="*/ 371475 h 433388"/>
              <a:gd name="connsiteX15" fmla="*/ 251688 w 251688"/>
              <a:gd name="connsiteY15" fmla="*/ 433388 h 433388"/>
              <a:gd name="connsiteX0" fmla="*/ 1657 w 251688"/>
              <a:gd name="connsiteY0" fmla="*/ 0 h 433388"/>
              <a:gd name="connsiteX1" fmla="*/ 54045 w 251688"/>
              <a:gd name="connsiteY1" fmla="*/ 80963 h 433388"/>
              <a:gd name="connsiteX2" fmla="*/ 232638 w 251688"/>
              <a:gd name="connsiteY2" fmla="*/ 109538 h 433388"/>
              <a:gd name="connsiteX3" fmla="*/ 223113 w 251688"/>
              <a:gd name="connsiteY3" fmla="*/ 150019 h 433388"/>
              <a:gd name="connsiteX4" fmla="*/ 39757 w 251688"/>
              <a:gd name="connsiteY4" fmla="*/ 116682 h 433388"/>
              <a:gd name="connsiteX5" fmla="*/ 37376 w 251688"/>
              <a:gd name="connsiteY5" fmla="*/ 166688 h 433388"/>
              <a:gd name="connsiteX6" fmla="*/ 225495 w 251688"/>
              <a:gd name="connsiteY6" fmla="*/ 195263 h 433388"/>
              <a:gd name="connsiteX7" fmla="*/ 223113 w 251688"/>
              <a:gd name="connsiteY7" fmla="*/ 238125 h 433388"/>
              <a:gd name="connsiteX8" fmla="*/ 37376 w 251688"/>
              <a:gd name="connsiteY8" fmla="*/ 211932 h 433388"/>
              <a:gd name="connsiteX9" fmla="*/ 30232 w 251688"/>
              <a:gd name="connsiteY9" fmla="*/ 261938 h 433388"/>
              <a:gd name="connsiteX10" fmla="*/ 215970 w 251688"/>
              <a:gd name="connsiteY10" fmla="*/ 280988 h 433388"/>
              <a:gd name="connsiteX11" fmla="*/ 204063 w 251688"/>
              <a:gd name="connsiteY11" fmla="*/ 321469 h 433388"/>
              <a:gd name="connsiteX12" fmla="*/ 23088 w 251688"/>
              <a:gd name="connsiteY12" fmla="*/ 292894 h 433388"/>
              <a:gd name="connsiteX13" fmla="*/ 15945 w 251688"/>
              <a:gd name="connsiteY13" fmla="*/ 342900 h 433388"/>
              <a:gd name="connsiteX14" fmla="*/ 201682 w 251688"/>
              <a:gd name="connsiteY14" fmla="*/ 371475 h 433388"/>
              <a:gd name="connsiteX15" fmla="*/ 251688 w 251688"/>
              <a:gd name="connsiteY15" fmla="*/ 433388 h 433388"/>
              <a:gd name="connsiteX0" fmla="*/ 1657 w 251688"/>
              <a:gd name="connsiteY0" fmla="*/ 0 h 433388"/>
              <a:gd name="connsiteX1" fmla="*/ 54045 w 251688"/>
              <a:gd name="connsiteY1" fmla="*/ 80963 h 433388"/>
              <a:gd name="connsiteX2" fmla="*/ 232638 w 251688"/>
              <a:gd name="connsiteY2" fmla="*/ 109538 h 433388"/>
              <a:gd name="connsiteX3" fmla="*/ 223113 w 251688"/>
              <a:gd name="connsiteY3" fmla="*/ 150019 h 433388"/>
              <a:gd name="connsiteX4" fmla="*/ 39757 w 251688"/>
              <a:gd name="connsiteY4" fmla="*/ 116682 h 433388"/>
              <a:gd name="connsiteX5" fmla="*/ 37376 w 251688"/>
              <a:gd name="connsiteY5" fmla="*/ 166688 h 433388"/>
              <a:gd name="connsiteX6" fmla="*/ 225495 w 251688"/>
              <a:gd name="connsiteY6" fmla="*/ 195263 h 433388"/>
              <a:gd name="connsiteX7" fmla="*/ 223113 w 251688"/>
              <a:gd name="connsiteY7" fmla="*/ 238125 h 433388"/>
              <a:gd name="connsiteX8" fmla="*/ 37376 w 251688"/>
              <a:gd name="connsiteY8" fmla="*/ 211932 h 433388"/>
              <a:gd name="connsiteX9" fmla="*/ 30232 w 251688"/>
              <a:gd name="connsiteY9" fmla="*/ 261938 h 433388"/>
              <a:gd name="connsiteX10" fmla="*/ 215970 w 251688"/>
              <a:gd name="connsiteY10" fmla="*/ 280988 h 433388"/>
              <a:gd name="connsiteX11" fmla="*/ 204063 w 251688"/>
              <a:gd name="connsiteY11" fmla="*/ 321469 h 433388"/>
              <a:gd name="connsiteX12" fmla="*/ 23088 w 251688"/>
              <a:gd name="connsiteY12" fmla="*/ 292894 h 433388"/>
              <a:gd name="connsiteX13" fmla="*/ 15945 w 251688"/>
              <a:gd name="connsiteY13" fmla="*/ 342900 h 433388"/>
              <a:gd name="connsiteX14" fmla="*/ 201682 w 251688"/>
              <a:gd name="connsiteY14" fmla="*/ 371475 h 433388"/>
              <a:gd name="connsiteX15" fmla="*/ 251688 w 251688"/>
              <a:gd name="connsiteY15" fmla="*/ 433388 h 433388"/>
              <a:gd name="connsiteX0" fmla="*/ 1657 w 251688"/>
              <a:gd name="connsiteY0" fmla="*/ 0 h 433388"/>
              <a:gd name="connsiteX1" fmla="*/ 54045 w 251688"/>
              <a:gd name="connsiteY1" fmla="*/ 80963 h 433388"/>
              <a:gd name="connsiteX2" fmla="*/ 232638 w 251688"/>
              <a:gd name="connsiteY2" fmla="*/ 109538 h 433388"/>
              <a:gd name="connsiteX3" fmla="*/ 223113 w 251688"/>
              <a:gd name="connsiteY3" fmla="*/ 150019 h 433388"/>
              <a:gd name="connsiteX4" fmla="*/ 39757 w 251688"/>
              <a:gd name="connsiteY4" fmla="*/ 116682 h 433388"/>
              <a:gd name="connsiteX5" fmla="*/ 37376 w 251688"/>
              <a:gd name="connsiteY5" fmla="*/ 166688 h 433388"/>
              <a:gd name="connsiteX6" fmla="*/ 225495 w 251688"/>
              <a:gd name="connsiteY6" fmla="*/ 195263 h 433388"/>
              <a:gd name="connsiteX7" fmla="*/ 223113 w 251688"/>
              <a:gd name="connsiteY7" fmla="*/ 238125 h 433388"/>
              <a:gd name="connsiteX8" fmla="*/ 37376 w 251688"/>
              <a:gd name="connsiteY8" fmla="*/ 211932 h 433388"/>
              <a:gd name="connsiteX9" fmla="*/ 30232 w 251688"/>
              <a:gd name="connsiteY9" fmla="*/ 261938 h 433388"/>
              <a:gd name="connsiteX10" fmla="*/ 215970 w 251688"/>
              <a:gd name="connsiteY10" fmla="*/ 280988 h 433388"/>
              <a:gd name="connsiteX11" fmla="*/ 204063 w 251688"/>
              <a:gd name="connsiteY11" fmla="*/ 321469 h 433388"/>
              <a:gd name="connsiteX12" fmla="*/ 23088 w 251688"/>
              <a:gd name="connsiteY12" fmla="*/ 292894 h 433388"/>
              <a:gd name="connsiteX13" fmla="*/ 15945 w 251688"/>
              <a:gd name="connsiteY13" fmla="*/ 342900 h 433388"/>
              <a:gd name="connsiteX14" fmla="*/ 201682 w 251688"/>
              <a:gd name="connsiteY14" fmla="*/ 371475 h 433388"/>
              <a:gd name="connsiteX15" fmla="*/ 251688 w 251688"/>
              <a:gd name="connsiteY15" fmla="*/ 433388 h 433388"/>
              <a:gd name="connsiteX0" fmla="*/ 1657 w 251688"/>
              <a:gd name="connsiteY0" fmla="*/ 0 h 433388"/>
              <a:gd name="connsiteX1" fmla="*/ 54045 w 251688"/>
              <a:gd name="connsiteY1" fmla="*/ 80963 h 433388"/>
              <a:gd name="connsiteX2" fmla="*/ 232638 w 251688"/>
              <a:gd name="connsiteY2" fmla="*/ 109538 h 433388"/>
              <a:gd name="connsiteX3" fmla="*/ 223113 w 251688"/>
              <a:gd name="connsiteY3" fmla="*/ 150019 h 433388"/>
              <a:gd name="connsiteX4" fmla="*/ 39757 w 251688"/>
              <a:gd name="connsiteY4" fmla="*/ 116682 h 433388"/>
              <a:gd name="connsiteX5" fmla="*/ 37376 w 251688"/>
              <a:gd name="connsiteY5" fmla="*/ 166688 h 433388"/>
              <a:gd name="connsiteX6" fmla="*/ 225495 w 251688"/>
              <a:gd name="connsiteY6" fmla="*/ 195263 h 433388"/>
              <a:gd name="connsiteX7" fmla="*/ 223113 w 251688"/>
              <a:gd name="connsiteY7" fmla="*/ 238125 h 433388"/>
              <a:gd name="connsiteX8" fmla="*/ 37376 w 251688"/>
              <a:gd name="connsiteY8" fmla="*/ 211932 h 433388"/>
              <a:gd name="connsiteX9" fmla="*/ 30232 w 251688"/>
              <a:gd name="connsiteY9" fmla="*/ 261938 h 433388"/>
              <a:gd name="connsiteX10" fmla="*/ 215970 w 251688"/>
              <a:gd name="connsiteY10" fmla="*/ 280988 h 433388"/>
              <a:gd name="connsiteX11" fmla="*/ 204063 w 251688"/>
              <a:gd name="connsiteY11" fmla="*/ 321469 h 433388"/>
              <a:gd name="connsiteX12" fmla="*/ 23088 w 251688"/>
              <a:gd name="connsiteY12" fmla="*/ 292894 h 433388"/>
              <a:gd name="connsiteX13" fmla="*/ 15945 w 251688"/>
              <a:gd name="connsiteY13" fmla="*/ 342900 h 433388"/>
              <a:gd name="connsiteX14" fmla="*/ 201682 w 251688"/>
              <a:gd name="connsiteY14" fmla="*/ 371475 h 433388"/>
              <a:gd name="connsiteX15" fmla="*/ 251688 w 251688"/>
              <a:gd name="connsiteY15" fmla="*/ 433388 h 433388"/>
              <a:gd name="connsiteX0" fmla="*/ 1657 w 251688"/>
              <a:gd name="connsiteY0" fmla="*/ 0 h 433388"/>
              <a:gd name="connsiteX1" fmla="*/ 54045 w 251688"/>
              <a:gd name="connsiteY1" fmla="*/ 80963 h 433388"/>
              <a:gd name="connsiteX2" fmla="*/ 232638 w 251688"/>
              <a:gd name="connsiteY2" fmla="*/ 109538 h 433388"/>
              <a:gd name="connsiteX3" fmla="*/ 223113 w 251688"/>
              <a:gd name="connsiteY3" fmla="*/ 150019 h 433388"/>
              <a:gd name="connsiteX4" fmla="*/ 39757 w 251688"/>
              <a:gd name="connsiteY4" fmla="*/ 116682 h 433388"/>
              <a:gd name="connsiteX5" fmla="*/ 37376 w 251688"/>
              <a:gd name="connsiteY5" fmla="*/ 166688 h 433388"/>
              <a:gd name="connsiteX6" fmla="*/ 225495 w 251688"/>
              <a:gd name="connsiteY6" fmla="*/ 195263 h 433388"/>
              <a:gd name="connsiteX7" fmla="*/ 223113 w 251688"/>
              <a:gd name="connsiteY7" fmla="*/ 238125 h 433388"/>
              <a:gd name="connsiteX8" fmla="*/ 37376 w 251688"/>
              <a:gd name="connsiteY8" fmla="*/ 211932 h 433388"/>
              <a:gd name="connsiteX9" fmla="*/ 30232 w 251688"/>
              <a:gd name="connsiteY9" fmla="*/ 261938 h 433388"/>
              <a:gd name="connsiteX10" fmla="*/ 215970 w 251688"/>
              <a:gd name="connsiteY10" fmla="*/ 280988 h 433388"/>
              <a:gd name="connsiteX11" fmla="*/ 204063 w 251688"/>
              <a:gd name="connsiteY11" fmla="*/ 321469 h 433388"/>
              <a:gd name="connsiteX12" fmla="*/ 23088 w 251688"/>
              <a:gd name="connsiteY12" fmla="*/ 292894 h 433388"/>
              <a:gd name="connsiteX13" fmla="*/ 15945 w 251688"/>
              <a:gd name="connsiteY13" fmla="*/ 342900 h 433388"/>
              <a:gd name="connsiteX14" fmla="*/ 201682 w 251688"/>
              <a:gd name="connsiteY14" fmla="*/ 371475 h 433388"/>
              <a:gd name="connsiteX15" fmla="*/ 251688 w 251688"/>
              <a:gd name="connsiteY15" fmla="*/ 433388 h 433388"/>
              <a:gd name="connsiteX0" fmla="*/ 1657 w 251688"/>
              <a:gd name="connsiteY0" fmla="*/ 0 h 433388"/>
              <a:gd name="connsiteX1" fmla="*/ 54045 w 251688"/>
              <a:gd name="connsiteY1" fmla="*/ 80963 h 433388"/>
              <a:gd name="connsiteX2" fmla="*/ 232638 w 251688"/>
              <a:gd name="connsiteY2" fmla="*/ 109538 h 433388"/>
              <a:gd name="connsiteX3" fmla="*/ 223113 w 251688"/>
              <a:gd name="connsiteY3" fmla="*/ 150019 h 433388"/>
              <a:gd name="connsiteX4" fmla="*/ 39757 w 251688"/>
              <a:gd name="connsiteY4" fmla="*/ 116682 h 433388"/>
              <a:gd name="connsiteX5" fmla="*/ 37376 w 251688"/>
              <a:gd name="connsiteY5" fmla="*/ 166688 h 433388"/>
              <a:gd name="connsiteX6" fmla="*/ 225495 w 251688"/>
              <a:gd name="connsiteY6" fmla="*/ 195263 h 433388"/>
              <a:gd name="connsiteX7" fmla="*/ 223113 w 251688"/>
              <a:gd name="connsiteY7" fmla="*/ 238125 h 433388"/>
              <a:gd name="connsiteX8" fmla="*/ 37376 w 251688"/>
              <a:gd name="connsiteY8" fmla="*/ 211932 h 433388"/>
              <a:gd name="connsiteX9" fmla="*/ 30232 w 251688"/>
              <a:gd name="connsiteY9" fmla="*/ 261938 h 433388"/>
              <a:gd name="connsiteX10" fmla="*/ 215970 w 251688"/>
              <a:gd name="connsiteY10" fmla="*/ 280988 h 433388"/>
              <a:gd name="connsiteX11" fmla="*/ 204063 w 251688"/>
              <a:gd name="connsiteY11" fmla="*/ 321469 h 433388"/>
              <a:gd name="connsiteX12" fmla="*/ 23088 w 251688"/>
              <a:gd name="connsiteY12" fmla="*/ 292894 h 433388"/>
              <a:gd name="connsiteX13" fmla="*/ 15945 w 251688"/>
              <a:gd name="connsiteY13" fmla="*/ 342900 h 433388"/>
              <a:gd name="connsiteX14" fmla="*/ 201682 w 251688"/>
              <a:gd name="connsiteY14" fmla="*/ 371475 h 433388"/>
              <a:gd name="connsiteX15" fmla="*/ 251688 w 251688"/>
              <a:gd name="connsiteY15" fmla="*/ 433388 h 433388"/>
              <a:gd name="connsiteX0" fmla="*/ 1657 w 251688"/>
              <a:gd name="connsiteY0" fmla="*/ 0 h 433388"/>
              <a:gd name="connsiteX1" fmla="*/ 54045 w 251688"/>
              <a:gd name="connsiteY1" fmla="*/ 80963 h 433388"/>
              <a:gd name="connsiteX2" fmla="*/ 232638 w 251688"/>
              <a:gd name="connsiteY2" fmla="*/ 109538 h 433388"/>
              <a:gd name="connsiteX3" fmla="*/ 223113 w 251688"/>
              <a:gd name="connsiteY3" fmla="*/ 150019 h 433388"/>
              <a:gd name="connsiteX4" fmla="*/ 39757 w 251688"/>
              <a:gd name="connsiteY4" fmla="*/ 116682 h 433388"/>
              <a:gd name="connsiteX5" fmla="*/ 37376 w 251688"/>
              <a:gd name="connsiteY5" fmla="*/ 166688 h 433388"/>
              <a:gd name="connsiteX6" fmla="*/ 225495 w 251688"/>
              <a:gd name="connsiteY6" fmla="*/ 195263 h 433388"/>
              <a:gd name="connsiteX7" fmla="*/ 223113 w 251688"/>
              <a:gd name="connsiteY7" fmla="*/ 238125 h 433388"/>
              <a:gd name="connsiteX8" fmla="*/ 37376 w 251688"/>
              <a:gd name="connsiteY8" fmla="*/ 211932 h 433388"/>
              <a:gd name="connsiteX9" fmla="*/ 30232 w 251688"/>
              <a:gd name="connsiteY9" fmla="*/ 261938 h 433388"/>
              <a:gd name="connsiteX10" fmla="*/ 215970 w 251688"/>
              <a:gd name="connsiteY10" fmla="*/ 280988 h 433388"/>
              <a:gd name="connsiteX11" fmla="*/ 204063 w 251688"/>
              <a:gd name="connsiteY11" fmla="*/ 321469 h 433388"/>
              <a:gd name="connsiteX12" fmla="*/ 23088 w 251688"/>
              <a:gd name="connsiteY12" fmla="*/ 292894 h 433388"/>
              <a:gd name="connsiteX13" fmla="*/ 15945 w 251688"/>
              <a:gd name="connsiteY13" fmla="*/ 342900 h 433388"/>
              <a:gd name="connsiteX14" fmla="*/ 201682 w 251688"/>
              <a:gd name="connsiteY14" fmla="*/ 371475 h 433388"/>
              <a:gd name="connsiteX15" fmla="*/ 251688 w 251688"/>
              <a:gd name="connsiteY15" fmla="*/ 433388 h 433388"/>
              <a:gd name="connsiteX0" fmla="*/ 1657 w 251688"/>
              <a:gd name="connsiteY0" fmla="*/ 0 h 433388"/>
              <a:gd name="connsiteX1" fmla="*/ 54045 w 251688"/>
              <a:gd name="connsiteY1" fmla="*/ 80963 h 433388"/>
              <a:gd name="connsiteX2" fmla="*/ 232638 w 251688"/>
              <a:gd name="connsiteY2" fmla="*/ 109538 h 433388"/>
              <a:gd name="connsiteX3" fmla="*/ 223113 w 251688"/>
              <a:gd name="connsiteY3" fmla="*/ 150019 h 433388"/>
              <a:gd name="connsiteX4" fmla="*/ 39757 w 251688"/>
              <a:gd name="connsiteY4" fmla="*/ 116682 h 433388"/>
              <a:gd name="connsiteX5" fmla="*/ 37376 w 251688"/>
              <a:gd name="connsiteY5" fmla="*/ 166688 h 433388"/>
              <a:gd name="connsiteX6" fmla="*/ 225495 w 251688"/>
              <a:gd name="connsiteY6" fmla="*/ 195263 h 433388"/>
              <a:gd name="connsiteX7" fmla="*/ 223113 w 251688"/>
              <a:gd name="connsiteY7" fmla="*/ 238125 h 433388"/>
              <a:gd name="connsiteX8" fmla="*/ 37376 w 251688"/>
              <a:gd name="connsiteY8" fmla="*/ 211932 h 433388"/>
              <a:gd name="connsiteX9" fmla="*/ 30232 w 251688"/>
              <a:gd name="connsiteY9" fmla="*/ 261938 h 433388"/>
              <a:gd name="connsiteX10" fmla="*/ 215970 w 251688"/>
              <a:gd name="connsiteY10" fmla="*/ 280988 h 433388"/>
              <a:gd name="connsiteX11" fmla="*/ 204063 w 251688"/>
              <a:gd name="connsiteY11" fmla="*/ 321469 h 433388"/>
              <a:gd name="connsiteX12" fmla="*/ 23088 w 251688"/>
              <a:gd name="connsiteY12" fmla="*/ 292894 h 433388"/>
              <a:gd name="connsiteX13" fmla="*/ 15945 w 251688"/>
              <a:gd name="connsiteY13" fmla="*/ 342900 h 433388"/>
              <a:gd name="connsiteX14" fmla="*/ 201682 w 251688"/>
              <a:gd name="connsiteY14" fmla="*/ 371475 h 433388"/>
              <a:gd name="connsiteX15" fmla="*/ 251688 w 251688"/>
              <a:gd name="connsiteY15" fmla="*/ 433388 h 433388"/>
              <a:gd name="connsiteX0" fmla="*/ 1657 w 251688"/>
              <a:gd name="connsiteY0" fmla="*/ 0 h 433388"/>
              <a:gd name="connsiteX1" fmla="*/ 54045 w 251688"/>
              <a:gd name="connsiteY1" fmla="*/ 80963 h 433388"/>
              <a:gd name="connsiteX2" fmla="*/ 232638 w 251688"/>
              <a:gd name="connsiteY2" fmla="*/ 109538 h 433388"/>
              <a:gd name="connsiteX3" fmla="*/ 223113 w 251688"/>
              <a:gd name="connsiteY3" fmla="*/ 150019 h 433388"/>
              <a:gd name="connsiteX4" fmla="*/ 39757 w 251688"/>
              <a:gd name="connsiteY4" fmla="*/ 116682 h 433388"/>
              <a:gd name="connsiteX5" fmla="*/ 37376 w 251688"/>
              <a:gd name="connsiteY5" fmla="*/ 166688 h 433388"/>
              <a:gd name="connsiteX6" fmla="*/ 225495 w 251688"/>
              <a:gd name="connsiteY6" fmla="*/ 195263 h 433388"/>
              <a:gd name="connsiteX7" fmla="*/ 223113 w 251688"/>
              <a:gd name="connsiteY7" fmla="*/ 238125 h 433388"/>
              <a:gd name="connsiteX8" fmla="*/ 37376 w 251688"/>
              <a:gd name="connsiteY8" fmla="*/ 211932 h 433388"/>
              <a:gd name="connsiteX9" fmla="*/ 30232 w 251688"/>
              <a:gd name="connsiteY9" fmla="*/ 261938 h 433388"/>
              <a:gd name="connsiteX10" fmla="*/ 215970 w 251688"/>
              <a:gd name="connsiteY10" fmla="*/ 280988 h 433388"/>
              <a:gd name="connsiteX11" fmla="*/ 204063 w 251688"/>
              <a:gd name="connsiteY11" fmla="*/ 321469 h 433388"/>
              <a:gd name="connsiteX12" fmla="*/ 23088 w 251688"/>
              <a:gd name="connsiteY12" fmla="*/ 292894 h 433388"/>
              <a:gd name="connsiteX13" fmla="*/ 15945 w 251688"/>
              <a:gd name="connsiteY13" fmla="*/ 342900 h 433388"/>
              <a:gd name="connsiteX14" fmla="*/ 201682 w 251688"/>
              <a:gd name="connsiteY14" fmla="*/ 371475 h 433388"/>
              <a:gd name="connsiteX15" fmla="*/ 251688 w 251688"/>
              <a:gd name="connsiteY15" fmla="*/ 433388 h 433388"/>
              <a:gd name="connsiteX0" fmla="*/ 1657 w 251688"/>
              <a:gd name="connsiteY0" fmla="*/ 0 h 433388"/>
              <a:gd name="connsiteX1" fmla="*/ 54045 w 251688"/>
              <a:gd name="connsiteY1" fmla="*/ 80963 h 433388"/>
              <a:gd name="connsiteX2" fmla="*/ 232638 w 251688"/>
              <a:gd name="connsiteY2" fmla="*/ 109538 h 433388"/>
              <a:gd name="connsiteX3" fmla="*/ 223113 w 251688"/>
              <a:gd name="connsiteY3" fmla="*/ 150019 h 433388"/>
              <a:gd name="connsiteX4" fmla="*/ 39757 w 251688"/>
              <a:gd name="connsiteY4" fmla="*/ 116682 h 433388"/>
              <a:gd name="connsiteX5" fmla="*/ 37376 w 251688"/>
              <a:gd name="connsiteY5" fmla="*/ 166688 h 433388"/>
              <a:gd name="connsiteX6" fmla="*/ 225495 w 251688"/>
              <a:gd name="connsiteY6" fmla="*/ 195263 h 433388"/>
              <a:gd name="connsiteX7" fmla="*/ 223113 w 251688"/>
              <a:gd name="connsiteY7" fmla="*/ 238125 h 433388"/>
              <a:gd name="connsiteX8" fmla="*/ 37376 w 251688"/>
              <a:gd name="connsiteY8" fmla="*/ 211932 h 433388"/>
              <a:gd name="connsiteX9" fmla="*/ 30232 w 251688"/>
              <a:gd name="connsiteY9" fmla="*/ 261938 h 433388"/>
              <a:gd name="connsiteX10" fmla="*/ 215970 w 251688"/>
              <a:gd name="connsiteY10" fmla="*/ 280988 h 433388"/>
              <a:gd name="connsiteX11" fmla="*/ 204063 w 251688"/>
              <a:gd name="connsiteY11" fmla="*/ 321469 h 433388"/>
              <a:gd name="connsiteX12" fmla="*/ 23088 w 251688"/>
              <a:gd name="connsiteY12" fmla="*/ 292894 h 433388"/>
              <a:gd name="connsiteX13" fmla="*/ 15945 w 251688"/>
              <a:gd name="connsiteY13" fmla="*/ 342900 h 433388"/>
              <a:gd name="connsiteX14" fmla="*/ 201682 w 251688"/>
              <a:gd name="connsiteY14" fmla="*/ 371475 h 433388"/>
              <a:gd name="connsiteX15" fmla="*/ 251688 w 251688"/>
              <a:gd name="connsiteY15" fmla="*/ 433388 h 433388"/>
              <a:gd name="connsiteX0" fmla="*/ 1657 w 251688"/>
              <a:gd name="connsiteY0" fmla="*/ 0 h 433388"/>
              <a:gd name="connsiteX1" fmla="*/ 54045 w 251688"/>
              <a:gd name="connsiteY1" fmla="*/ 80963 h 433388"/>
              <a:gd name="connsiteX2" fmla="*/ 232638 w 251688"/>
              <a:gd name="connsiteY2" fmla="*/ 109538 h 433388"/>
              <a:gd name="connsiteX3" fmla="*/ 223113 w 251688"/>
              <a:gd name="connsiteY3" fmla="*/ 150019 h 433388"/>
              <a:gd name="connsiteX4" fmla="*/ 39757 w 251688"/>
              <a:gd name="connsiteY4" fmla="*/ 116682 h 433388"/>
              <a:gd name="connsiteX5" fmla="*/ 37376 w 251688"/>
              <a:gd name="connsiteY5" fmla="*/ 166688 h 433388"/>
              <a:gd name="connsiteX6" fmla="*/ 225495 w 251688"/>
              <a:gd name="connsiteY6" fmla="*/ 195263 h 433388"/>
              <a:gd name="connsiteX7" fmla="*/ 223113 w 251688"/>
              <a:gd name="connsiteY7" fmla="*/ 238125 h 433388"/>
              <a:gd name="connsiteX8" fmla="*/ 37376 w 251688"/>
              <a:gd name="connsiteY8" fmla="*/ 211932 h 433388"/>
              <a:gd name="connsiteX9" fmla="*/ 30232 w 251688"/>
              <a:gd name="connsiteY9" fmla="*/ 261938 h 433388"/>
              <a:gd name="connsiteX10" fmla="*/ 215970 w 251688"/>
              <a:gd name="connsiteY10" fmla="*/ 280988 h 433388"/>
              <a:gd name="connsiteX11" fmla="*/ 204063 w 251688"/>
              <a:gd name="connsiteY11" fmla="*/ 321469 h 433388"/>
              <a:gd name="connsiteX12" fmla="*/ 23088 w 251688"/>
              <a:gd name="connsiteY12" fmla="*/ 292894 h 433388"/>
              <a:gd name="connsiteX13" fmla="*/ 15945 w 251688"/>
              <a:gd name="connsiteY13" fmla="*/ 342900 h 433388"/>
              <a:gd name="connsiteX14" fmla="*/ 201682 w 251688"/>
              <a:gd name="connsiteY14" fmla="*/ 371475 h 433388"/>
              <a:gd name="connsiteX15" fmla="*/ 251688 w 251688"/>
              <a:gd name="connsiteY15" fmla="*/ 433388 h 433388"/>
              <a:gd name="connsiteX0" fmla="*/ 1657 w 251688"/>
              <a:gd name="connsiteY0" fmla="*/ 0 h 433388"/>
              <a:gd name="connsiteX1" fmla="*/ 54045 w 251688"/>
              <a:gd name="connsiteY1" fmla="*/ 80963 h 433388"/>
              <a:gd name="connsiteX2" fmla="*/ 232638 w 251688"/>
              <a:gd name="connsiteY2" fmla="*/ 109538 h 433388"/>
              <a:gd name="connsiteX3" fmla="*/ 223113 w 251688"/>
              <a:gd name="connsiteY3" fmla="*/ 150019 h 433388"/>
              <a:gd name="connsiteX4" fmla="*/ 39757 w 251688"/>
              <a:gd name="connsiteY4" fmla="*/ 116682 h 433388"/>
              <a:gd name="connsiteX5" fmla="*/ 37376 w 251688"/>
              <a:gd name="connsiteY5" fmla="*/ 166688 h 433388"/>
              <a:gd name="connsiteX6" fmla="*/ 225495 w 251688"/>
              <a:gd name="connsiteY6" fmla="*/ 195263 h 433388"/>
              <a:gd name="connsiteX7" fmla="*/ 223113 w 251688"/>
              <a:gd name="connsiteY7" fmla="*/ 238125 h 433388"/>
              <a:gd name="connsiteX8" fmla="*/ 37376 w 251688"/>
              <a:gd name="connsiteY8" fmla="*/ 211932 h 433388"/>
              <a:gd name="connsiteX9" fmla="*/ 30232 w 251688"/>
              <a:gd name="connsiteY9" fmla="*/ 261938 h 433388"/>
              <a:gd name="connsiteX10" fmla="*/ 215970 w 251688"/>
              <a:gd name="connsiteY10" fmla="*/ 280988 h 433388"/>
              <a:gd name="connsiteX11" fmla="*/ 204063 w 251688"/>
              <a:gd name="connsiteY11" fmla="*/ 321469 h 433388"/>
              <a:gd name="connsiteX12" fmla="*/ 23088 w 251688"/>
              <a:gd name="connsiteY12" fmla="*/ 292894 h 433388"/>
              <a:gd name="connsiteX13" fmla="*/ 15945 w 251688"/>
              <a:gd name="connsiteY13" fmla="*/ 342900 h 433388"/>
              <a:gd name="connsiteX14" fmla="*/ 201682 w 251688"/>
              <a:gd name="connsiteY14" fmla="*/ 371475 h 433388"/>
              <a:gd name="connsiteX15" fmla="*/ 251688 w 251688"/>
              <a:gd name="connsiteY15" fmla="*/ 433388 h 433388"/>
              <a:gd name="connsiteX0" fmla="*/ 1657 w 251688"/>
              <a:gd name="connsiteY0" fmla="*/ 0 h 433388"/>
              <a:gd name="connsiteX1" fmla="*/ 54045 w 251688"/>
              <a:gd name="connsiteY1" fmla="*/ 80963 h 433388"/>
              <a:gd name="connsiteX2" fmla="*/ 232638 w 251688"/>
              <a:gd name="connsiteY2" fmla="*/ 109538 h 433388"/>
              <a:gd name="connsiteX3" fmla="*/ 223113 w 251688"/>
              <a:gd name="connsiteY3" fmla="*/ 150019 h 433388"/>
              <a:gd name="connsiteX4" fmla="*/ 39757 w 251688"/>
              <a:gd name="connsiteY4" fmla="*/ 116682 h 433388"/>
              <a:gd name="connsiteX5" fmla="*/ 37376 w 251688"/>
              <a:gd name="connsiteY5" fmla="*/ 166688 h 433388"/>
              <a:gd name="connsiteX6" fmla="*/ 225495 w 251688"/>
              <a:gd name="connsiteY6" fmla="*/ 195263 h 433388"/>
              <a:gd name="connsiteX7" fmla="*/ 223113 w 251688"/>
              <a:gd name="connsiteY7" fmla="*/ 238125 h 433388"/>
              <a:gd name="connsiteX8" fmla="*/ 37376 w 251688"/>
              <a:gd name="connsiteY8" fmla="*/ 211932 h 433388"/>
              <a:gd name="connsiteX9" fmla="*/ 30232 w 251688"/>
              <a:gd name="connsiteY9" fmla="*/ 261938 h 433388"/>
              <a:gd name="connsiteX10" fmla="*/ 215970 w 251688"/>
              <a:gd name="connsiteY10" fmla="*/ 280988 h 433388"/>
              <a:gd name="connsiteX11" fmla="*/ 204063 w 251688"/>
              <a:gd name="connsiteY11" fmla="*/ 321469 h 433388"/>
              <a:gd name="connsiteX12" fmla="*/ 23088 w 251688"/>
              <a:gd name="connsiteY12" fmla="*/ 292894 h 433388"/>
              <a:gd name="connsiteX13" fmla="*/ 15945 w 251688"/>
              <a:gd name="connsiteY13" fmla="*/ 342900 h 433388"/>
              <a:gd name="connsiteX14" fmla="*/ 201682 w 251688"/>
              <a:gd name="connsiteY14" fmla="*/ 371475 h 433388"/>
              <a:gd name="connsiteX15" fmla="*/ 251688 w 251688"/>
              <a:gd name="connsiteY15" fmla="*/ 433388 h 433388"/>
              <a:gd name="connsiteX0" fmla="*/ 1657 w 251688"/>
              <a:gd name="connsiteY0" fmla="*/ 0 h 433388"/>
              <a:gd name="connsiteX1" fmla="*/ 54045 w 251688"/>
              <a:gd name="connsiteY1" fmla="*/ 80963 h 433388"/>
              <a:gd name="connsiteX2" fmla="*/ 232638 w 251688"/>
              <a:gd name="connsiteY2" fmla="*/ 109538 h 433388"/>
              <a:gd name="connsiteX3" fmla="*/ 223113 w 251688"/>
              <a:gd name="connsiteY3" fmla="*/ 150019 h 433388"/>
              <a:gd name="connsiteX4" fmla="*/ 39757 w 251688"/>
              <a:gd name="connsiteY4" fmla="*/ 116682 h 433388"/>
              <a:gd name="connsiteX5" fmla="*/ 37376 w 251688"/>
              <a:gd name="connsiteY5" fmla="*/ 166688 h 433388"/>
              <a:gd name="connsiteX6" fmla="*/ 225495 w 251688"/>
              <a:gd name="connsiteY6" fmla="*/ 195263 h 433388"/>
              <a:gd name="connsiteX7" fmla="*/ 223113 w 251688"/>
              <a:gd name="connsiteY7" fmla="*/ 238125 h 433388"/>
              <a:gd name="connsiteX8" fmla="*/ 37376 w 251688"/>
              <a:gd name="connsiteY8" fmla="*/ 211932 h 433388"/>
              <a:gd name="connsiteX9" fmla="*/ 30232 w 251688"/>
              <a:gd name="connsiteY9" fmla="*/ 261938 h 433388"/>
              <a:gd name="connsiteX10" fmla="*/ 215970 w 251688"/>
              <a:gd name="connsiteY10" fmla="*/ 280988 h 433388"/>
              <a:gd name="connsiteX11" fmla="*/ 204063 w 251688"/>
              <a:gd name="connsiteY11" fmla="*/ 321469 h 433388"/>
              <a:gd name="connsiteX12" fmla="*/ 23088 w 251688"/>
              <a:gd name="connsiteY12" fmla="*/ 292894 h 433388"/>
              <a:gd name="connsiteX13" fmla="*/ 15945 w 251688"/>
              <a:gd name="connsiteY13" fmla="*/ 342900 h 433388"/>
              <a:gd name="connsiteX14" fmla="*/ 201682 w 251688"/>
              <a:gd name="connsiteY14" fmla="*/ 371475 h 433388"/>
              <a:gd name="connsiteX15" fmla="*/ 251688 w 251688"/>
              <a:gd name="connsiteY15" fmla="*/ 433388 h 43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1688" h="433388">
                <a:moveTo>
                  <a:pt x="1657" y="0"/>
                </a:moveTo>
                <a:cubicBezTo>
                  <a:pt x="-7074" y="55563"/>
                  <a:pt x="19913" y="73025"/>
                  <a:pt x="54045" y="80963"/>
                </a:cubicBezTo>
                <a:lnTo>
                  <a:pt x="232638" y="109538"/>
                </a:lnTo>
                <a:cubicBezTo>
                  <a:pt x="258038" y="125413"/>
                  <a:pt x="240577" y="162719"/>
                  <a:pt x="223113" y="150019"/>
                </a:cubicBezTo>
                <a:lnTo>
                  <a:pt x="39757" y="116682"/>
                </a:lnTo>
                <a:cubicBezTo>
                  <a:pt x="19913" y="133351"/>
                  <a:pt x="19120" y="150019"/>
                  <a:pt x="37376" y="166688"/>
                </a:cubicBezTo>
                <a:lnTo>
                  <a:pt x="225495" y="195263"/>
                </a:lnTo>
                <a:cubicBezTo>
                  <a:pt x="246132" y="209550"/>
                  <a:pt x="231050" y="233362"/>
                  <a:pt x="223113" y="238125"/>
                </a:cubicBezTo>
                <a:lnTo>
                  <a:pt x="37376" y="211932"/>
                </a:lnTo>
                <a:cubicBezTo>
                  <a:pt x="11182" y="221457"/>
                  <a:pt x="15945" y="245269"/>
                  <a:pt x="30232" y="261938"/>
                </a:cubicBezTo>
                <a:lnTo>
                  <a:pt x="215970" y="280988"/>
                </a:lnTo>
                <a:cubicBezTo>
                  <a:pt x="233432" y="299244"/>
                  <a:pt x="234226" y="315119"/>
                  <a:pt x="204063" y="321469"/>
                </a:cubicBezTo>
                <a:lnTo>
                  <a:pt x="23088" y="292894"/>
                </a:lnTo>
                <a:cubicBezTo>
                  <a:pt x="-10249" y="300038"/>
                  <a:pt x="4038" y="326231"/>
                  <a:pt x="15945" y="342900"/>
                </a:cubicBezTo>
                <a:lnTo>
                  <a:pt x="201682" y="371475"/>
                </a:lnTo>
                <a:cubicBezTo>
                  <a:pt x="239782" y="380207"/>
                  <a:pt x="235019" y="412750"/>
                  <a:pt x="251688" y="433388"/>
                </a:cubicBez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69" name="Oval 68">
            <a:extLst>
              <a:ext uri="{FF2B5EF4-FFF2-40B4-BE49-F238E27FC236}">
                <a16:creationId xmlns:a16="http://schemas.microsoft.com/office/drawing/2014/main" id="{8A1F42FF-31C1-4075-A1FA-9B0BC4DFD763}"/>
              </a:ext>
            </a:extLst>
          </p:cNvPr>
          <p:cNvSpPr/>
          <p:nvPr/>
        </p:nvSpPr>
        <p:spPr bwMode="auto">
          <a:xfrm rot="2451682">
            <a:off x="4604444" y="4389733"/>
            <a:ext cx="120416" cy="120416"/>
          </a:xfrm>
          <a:prstGeom prst="ellipse">
            <a:avLst/>
          </a:prstGeom>
          <a:solidFill>
            <a:schemeClr val="accent5"/>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grpSp>
        <p:nvGrpSpPr>
          <p:cNvPr id="75" name="Group 74">
            <a:extLst>
              <a:ext uri="{FF2B5EF4-FFF2-40B4-BE49-F238E27FC236}">
                <a16:creationId xmlns:a16="http://schemas.microsoft.com/office/drawing/2014/main" id="{E347F879-C483-7DDD-3436-4F3A558C8ED8}"/>
              </a:ext>
            </a:extLst>
          </p:cNvPr>
          <p:cNvGrpSpPr/>
          <p:nvPr/>
        </p:nvGrpSpPr>
        <p:grpSpPr>
          <a:xfrm>
            <a:off x="5193910" y="3831752"/>
            <a:ext cx="577389" cy="595117"/>
            <a:chOff x="2970825" y="3941138"/>
            <a:chExt cx="470356" cy="484798"/>
          </a:xfrm>
        </p:grpSpPr>
        <p:sp>
          <p:nvSpPr>
            <p:cNvPr id="70" name="Oval 69">
              <a:extLst>
                <a:ext uri="{FF2B5EF4-FFF2-40B4-BE49-F238E27FC236}">
                  <a16:creationId xmlns:a16="http://schemas.microsoft.com/office/drawing/2014/main" id="{D4718E7C-9D71-85E3-029E-763A8AB73717}"/>
                </a:ext>
              </a:extLst>
            </p:cNvPr>
            <p:cNvSpPr/>
            <p:nvPr/>
          </p:nvSpPr>
          <p:spPr bwMode="auto">
            <a:xfrm rot="2451682">
              <a:off x="3205165" y="3941138"/>
              <a:ext cx="98094" cy="98094"/>
            </a:xfrm>
            <a:prstGeom prst="ellipse">
              <a:avLst/>
            </a:prstGeom>
            <a:solidFill>
              <a:schemeClr val="accent3"/>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71" name="Oval 70">
              <a:extLst>
                <a:ext uri="{FF2B5EF4-FFF2-40B4-BE49-F238E27FC236}">
                  <a16:creationId xmlns:a16="http://schemas.microsoft.com/office/drawing/2014/main" id="{D1CC5F2F-9B2E-72DC-C3E0-B336AC016134}"/>
                </a:ext>
              </a:extLst>
            </p:cNvPr>
            <p:cNvSpPr/>
            <p:nvPr/>
          </p:nvSpPr>
          <p:spPr bwMode="auto">
            <a:xfrm rot="2451682">
              <a:off x="3101781" y="4074512"/>
              <a:ext cx="98094" cy="98094"/>
            </a:xfrm>
            <a:prstGeom prst="ellipse">
              <a:avLst/>
            </a:prstGeom>
            <a:solidFill>
              <a:schemeClr val="accent3"/>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72" name="Oval 71">
              <a:extLst>
                <a:ext uri="{FF2B5EF4-FFF2-40B4-BE49-F238E27FC236}">
                  <a16:creationId xmlns:a16="http://schemas.microsoft.com/office/drawing/2014/main" id="{96BD1D11-17CC-DCF4-28C1-86E4772A6DFE}"/>
                </a:ext>
              </a:extLst>
            </p:cNvPr>
            <p:cNvSpPr/>
            <p:nvPr/>
          </p:nvSpPr>
          <p:spPr bwMode="auto">
            <a:xfrm rot="2451682">
              <a:off x="2970825" y="4135924"/>
              <a:ext cx="98094" cy="98094"/>
            </a:xfrm>
            <a:prstGeom prst="ellipse">
              <a:avLst/>
            </a:prstGeom>
            <a:solidFill>
              <a:schemeClr val="accent3"/>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73" name="Oval 72">
              <a:extLst>
                <a:ext uri="{FF2B5EF4-FFF2-40B4-BE49-F238E27FC236}">
                  <a16:creationId xmlns:a16="http://schemas.microsoft.com/office/drawing/2014/main" id="{1ECB4247-1589-F32E-CFE3-9EFB91372655}"/>
                </a:ext>
              </a:extLst>
            </p:cNvPr>
            <p:cNvSpPr/>
            <p:nvPr/>
          </p:nvSpPr>
          <p:spPr bwMode="auto">
            <a:xfrm rot="2451682">
              <a:off x="3016907" y="4327842"/>
              <a:ext cx="98094" cy="98094"/>
            </a:xfrm>
            <a:prstGeom prst="ellipse">
              <a:avLst/>
            </a:prstGeom>
            <a:solidFill>
              <a:schemeClr val="accent3"/>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74" name="Oval 73">
              <a:extLst>
                <a:ext uri="{FF2B5EF4-FFF2-40B4-BE49-F238E27FC236}">
                  <a16:creationId xmlns:a16="http://schemas.microsoft.com/office/drawing/2014/main" id="{4E565382-DC37-D0E2-1691-BE70C912801C}"/>
                </a:ext>
              </a:extLst>
            </p:cNvPr>
            <p:cNvSpPr/>
            <p:nvPr/>
          </p:nvSpPr>
          <p:spPr bwMode="auto">
            <a:xfrm rot="2451682">
              <a:off x="3343087" y="3987300"/>
              <a:ext cx="98094" cy="98094"/>
            </a:xfrm>
            <a:prstGeom prst="ellipse">
              <a:avLst/>
            </a:prstGeom>
            <a:solidFill>
              <a:schemeClr val="accent3"/>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grpSp>
      <p:sp>
        <p:nvSpPr>
          <p:cNvPr id="76" name="Freeform: Shape 75">
            <a:extLst>
              <a:ext uri="{FF2B5EF4-FFF2-40B4-BE49-F238E27FC236}">
                <a16:creationId xmlns:a16="http://schemas.microsoft.com/office/drawing/2014/main" id="{7334D994-1CB8-F151-08BF-F12FFBF92EE7}"/>
              </a:ext>
            </a:extLst>
          </p:cNvPr>
          <p:cNvSpPr/>
          <p:nvPr/>
        </p:nvSpPr>
        <p:spPr bwMode="auto">
          <a:xfrm>
            <a:off x="5465003" y="3843255"/>
            <a:ext cx="163526" cy="549547"/>
          </a:xfrm>
          <a:custGeom>
            <a:avLst/>
            <a:gdLst>
              <a:gd name="connsiteX0" fmla="*/ 116681 w 116681"/>
              <a:gd name="connsiteY0" fmla="*/ 0 h 421481"/>
              <a:gd name="connsiteX1" fmla="*/ 0 w 116681"/>
              <a:gd name="connsiteY1" fmla="*/ 421481 h 421481"/>
              <a:gd name="connsiteX0" fmla="*/ 128587 w 128587"/>
              <a:gd name="connsiteY0" fmla="*/ 0 h 438149"/>
              <a:gd name="connsiteX1" fmla="*/ 0 w 128587"/>
              <a:gd name="connsiteY1" fmla="*/ 438149 h 438149"/>
              <a:gd name="connsiteX0" fmla="*/ 139009 w 139009"/>
              <a:gd name="connsiteY0" fmla="*/ 0 h 438149"/>
              <a:gd name="connsiteX1" fmla="*/ 10422 w 139009"/>
              <a:gd name="connsiteY1" fmla="*/ 438149 h 438149"/>
              <a:gd name="connsiteX0" fmla="*/ 137323 w 137323"/>
              <a:gd name="connsiteY0" fmla="*/ 0 h 438149"/>
              <a:gd name="connsiteX1" fmla="*/ 8736 w 137323"/>
              <a:gd name="connsiteY1" fmla="*/ 438149 h 438149"/>
              <a:gd name="connsiteX0" fmla="*/ 136701 w 137384"/>
              <a:gd name="connsiteY0" fmla="*/ 0 h 438149"/>
              <a:gd name="connsiteX1" fmla="*/ 8114 w 137384"/>
              <a:gd name="connsiteY1" fmla="*/ 438149 h 438149"/>
              <a:gd name="connsiteX0" fmla="*/ 143754 w 144365"/>
              <a:gd name="connsiteY0" fmla="*/ 0 h 438149"/>
              <a:gd name="connsiteX1" fmla="*/ 15167 w 144365"/>
              <a:gd name="connsiteY1" fmla="*/ 438149 h 438149"/>
              <a:gd name="connsiteX0" fmla="*/ 132567 w 133212"/>
              <a:gd name="connsiteY0" fmla="*/ 0 h 447674"/>
              <a:gd name="connsiteX1" fmla="*/ 15886 w 133212"/>
              <a:gd name="connsiteY1" fmla="*/ 447674 h 447674"/>
            </a:gdLst>
            <a:ahLst/>
            <a:cxnLst>
              <a:cxn ang="0">
                <a:pos x="connsiteX0" y="connsiteY0"/>
              </a:cxn>
              <a:cxn ang="0">
                <a:pos x="connsiteX1" y="connsiteY1"/>
              </a:cxn>
            </a:cxnLst>
            <a:rect l="l" t="t" r="r" b="b"/>
            <a:pathLst>
              <a:path w="133212" h="447674">
                <a:moveTo>
                  <a:pt x="132567" y="0"/>
                </a:moveTo>
                <a:cubicBezTo>
                  <a:pt x="146060" y="197644"/>
                  <a:pt x="-57139" y="233361"/>
                  <a:pt x="15886" y="447674"/>
                </a:cubicBezTo>
              </a:path>
            </a:pathLst>
          </a:custGeom>
          <a:noFill/>
          <a:ln w="28575">
            <a:solidFill>
              <a:schemeClr val="accent3"/>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77" name="Freeform: Shape 76">
            <a:extLst>
              <a:ext uri="{FF2B5EF4-FFF2-40B4-BE49-F238E27FC236}">
                <a16:creationId xmlns:a16="http://schemas.microsoft.com/office/drawing/2014/main" id="{5BAE4F9A-590B-5DD8-DF1F-92606C79C21C}"/>
              </a:ext>
            </a:extLst>
          </p:cNvPr>
          <p:cNvSpPr/>
          <p:nvPr/>
        </p:nvSpPr>
        <p:spPr bwMode="auto">
          <a:xfrm>
            <a:off x="5878691" y="3815468"/>
            <a:ext cx="141948" cy="549547"/>
          </a:xfrm>
          <a:custGeom>
            <a:avLst/>
            <a:gdLst>
              <a:gd name="connsiteX0" fmla="*/ 116681 w 116681"/>
              <a:gd name="connsiteY0" fmla="*/ 0 h 421481"/>
              <a:gd name="connsiteX1" fmla="*/ 0 w 116681"/>
              <a:gd name="connsiteY1" fmla="*/ 421481 h 421481"/>
              <a:gd name="connsiteX0" fmla="*/ 128587 w 128587"/>
              <a:gd name="connsiteY0" fmla="*/ 0 h 438149"/>
              <a:gd name="connsiteX1" fmla="*/ 0 w 128587"/>
              <a:gd name="connsiteY1" fmla="*/ 438149 h 438149"/>
              <a:gd name="connsiteX0" fmla="*/ 139009 w 139009"/>
              <a:gd name="connsiteY0" fmla="*/ 0 h 438149"/>
              <a:gd name="connsiteX1" fmla="*/ 10422 w 139009"/>
              <a:gd name="connsiteY1" fmla="*/ 438149 h 438149"/>
              <a:gd name="connsiteX0" fmla="*/ 137323 w 137323"/>
              <a:gd name="connsiteY0" fmla="*/ 0 h 438149"/>
              <a:gd name="connsiteX1" fmla="*/ 8736 w 137323"/>
              <a:gd name="connsiteY1" fmla="*/ 438149 h 438149"/>
              <a:gd name="connsiteX0" fmla="*/ 136701 w 137384"/>
              <a:gd name="connsiteY0" fmla="*/ 0 h 438149"/>
              <a:gd name="connsiteX1" fmla="*/ 8114 w 137384"/>
              <a:gd name="connsiteY1" fmla="*/ 438149 h 438149"/>
              <a:gd name="connsiteX0" fmla="*/ 143754 w 144365"/>
              <a:gd name="connsiteY0" fmla="*/ 0 h 438149"/>
              <a:gd name="connsiteX1" fmla="*/ 15167 w 144365"/>
              <a:gd name="connsiteY1" fmla="*/ 438149 h 438149"/>
              <a:gd name="connsiteX0" fmla="*/ 132567 w 133212"/>
              <a:gd name="connsiteY0" fmla="*/ 0 h 447674"/>
              <a:gd name="connsiteX1" fmla="*/ 15886 w 133212"/>
              <a:gd name="connsiteY1" fmla="*/ 447674 h 447674"/>
              <a:gd name="connsiteX0" fmla="*/ 99477 w 100254"/>
              <a:gd name="connsiteY0" fmla="*/ 0 h 447674"/>
              <a:gd name="connsiteX1" fmla="*/ 18514 w 100254"/>
              <a:gd name="connsiteY1" fmla="*/ 447674 h 447674"/>
              <a:gd name="connsiteX0" fmla="*/ 94714 w 115634"/>
              <a:gd name="connsiteY0" fmla="*/ 0 h 447674"/>
              <a:gd name="connsiteX1" fmla="*/ 13751 w 115634"/>
              <a:gd name="connsiteY1" fmla="*/ 447674 h 447674"/>
            </a:gdLst>
            <a:ahLst/>
            <a:cxnLst>
              <a:cxn ang="0">
                <a:pos x="connsiteX0" y="connsiteY0"/>
              </a:cxn>
              <a:cxn ang="0">
                <a:pos x="connsiteX1" y="connsiteY1"/>
              </a:cxn>
            </a:cxnLst>
            <a:rect l="l" t="t" r="r" b="b"/>
            <a:pathLst>
              <a:path w="115634" h="447674">
                <a:moveTo>
                  <a:pt x="94714" y="0"/>
                </a:moveTo>
                <a:cubicBezTo>
                  <a:pt x="186788" y="176213"/>
                  <a:pt x="-59274" y="233361"/>
                  <a:pt x="13751" y="447674"/>
                </a:cubicBezTo>
              </a:path>
            </a:pathLst>
          </a:custGeom>
          <a:noFill/>
          <a:ln w="28575">
            <a:solidFill>
              <a:schemeClr val="accent6">
                <a:lumMod val="60000"/>
                <a:lumOff val="40000"/>
              </a:schemeClr>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grpSp>
        <p:nvGrpSpPr>
          <p:cNvPr id="83" name="Group 82">
            <a:extLst>
              <a:ext uri="{FF2B5EF4-FFF2-40B4-BE49-F238E27FC236}">
                <a16:creationId xmlns:a16="http://schemas.microsoft.com/office/drawing/2014/main" id="{8F47BC1C-6B6D-4C44-6FCE-60D6E623EE82}"/>
              </a:ext>
            </a:extLst>
          </p:cNvPr>
          <p:cNvGrpSpPr/>
          <p:nvPr/>
        </p:nvGrpSpPr>
        <p:grpSpPr>
          <a:xfrm>
            <a:off x="5696095" y="3844847"/>
            <a:ext cx="442255" cy="450155"/>
            <a:chOff x="3379919" y="3951801"/>
            <a:chExt cx="360272" cy="366708"/>
          </a:xfrm>
        </p:grpSpPr>
        <p:sp>
          <p:nvSpPr>
            <p:cNvPr id="78" name="Oval 77">
              <a:extLst>
                <a:ext uri="{FF2B5EF4-FFF2-40B4-BE49-F238E27FC236}">
                  <a16:creationId xmlns:a16="http://schemas.microsoft.com/office/drawing/2014/main" id="{9FBD33E9-F7D0-7266-E864-10C55BC494EB}"/>
                </a:ext>
              </a:extLst>
            </p:cNvPr>
            <p:cNvSpPr/>
            <p:nvPr/>
          </p:nvSpPr>
          <p:spPr bwMode="auto">
            <a:xfrm rot="2451682">
              <a:off x="3497809" y="3951801"/>
              <a:ext cx="98094" cy="98094"/>
            </a:xfrm>
            <a:prstGeom prst="ellipse">
              <a:avLst/>
            </a:prstGeom>
            <a:solidFill>
              <a:schemeClr val="accent6">
                <a:lumMod val="60000"/>
                <a:lumOff val="40000"/>
              </a:schemeClr>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79" name="Oval 78">
              <a:extLst>
                <a:ext uri="{FF2B5EF4-FFF2-40B4-BE49-F238E27FC236}">
                  <a16:creationId xmlns:a16="http://schemas.microsoft.com/office/drawing/2014/main" id="{9F29BF58-6049-FC37-5A07-29157F985FB5}"/>
                </a:ext>
              </a:extLst>
            </p:cNvPr>
            <p:cNvSpPr/>
            <p:nvPr/>
          </p:nvSpPr>
          <p:spPr bwMode="auto">
            <a:xfrm rot="2451682">
              <a:off x="3444373" y="4056483"/>
              <a:ext cx="98094" cy="98094"/>
            </a:xfrm>
            <a:prstGeom prst="ellipse">
              <a:avLst/>
            </a:prstGeom>
            <a:solidFill>
              <a:schemeClr val="accent6">
                <a:lumMod val="60000"/>
                <a:lumOff val="40000"/>
              </a:schemeClr>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80" name="Oval 79">
              <a:extLst>
                <a:ext uri="{FF2B5EF4-FFF2-40B4-BE49-F238E27FC236}">
                  <a16:creationId xmlns:a16="http://schemas.microsoft.com/office/drawing/2014/main" id="{A225EC58-DD3B-09C0-E4BF-C3FFAF062E42}"/>
                </a:ext>
              </a:extLst>
            </p:cNvPr>
            <p:cNvSpPr/>
            <p:nvPr/>
          </p:nvSpPr>
          <p:spPr bwMode="auto">
            <a:xfrm rot="2451682">
              <a:off x="3379919" y="4220415"/>
              <a:ext cx="98094" cy="98094"/>
            </a:xfrm>
            <a:prstGeom prst="ellipse">
              <a:avLst/>
            </a:prstGeom>
            <a:solidFill>
              <a:schemeClr val="accent6">
                <a:lumMod val="60000"/>
                <a:lumOff val="40000"/>
              </a:schemeClr>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81" name="Oval 80">
              <a:extLst>
                <a:ext uri="{FF2B5EF4-FFF2-40B4-BE49-F238E27FC236}">
                  <a16:creationId xmlns:a16="http://schemas.microsoft.com/office/drawing/2014/main" id="{2EE78367-A72C-8352-007F-184028665D3D}"/>
                </a:ext>
              </a:extLst>
            </p:cNvPr>
            <p:cNvSpPr/>
            <p:nvPr/>
          </p:nvSpPr>
          <p:spPr bwMode="auto">
            <a:xfrm rot="2451682">
              <a:off x="3642097" y="4086873"/>
              <a:ext cx="98094" cy="98094"/>
            </a:xfrm>
            <a:prstGeom prst="ellipse">
              <a:avLst/>
            </a:prstGeom>
            <a:solidFill>
              <a:schemeClr val="accent6">
                <a:lumMod val="60000"/>
                <a:lumOff val="40000"/>
              </a:schemeClr>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82" name="Oval 81">
              <a:extLst>
                <a:ext uri="{FF2B5EF4-FFF2-40B4-BE49-F238E27FC236}">
                  <a16:creationId xmlns:a16="http://schemas.microsoft.com/office/drawing/2014/main" id="{5B1D487D-4EBA-0284-163B-200AAEB26DDB}"/>
                </a:ext>
              </a:extLst>
            </p:cNvPr>
            <p:cNvSpPr/>
            <p:nvPr/>
          </p:nvSpPr>
          <p:spPr bwMode="auto">
            <a:xfrm rot="2451682">
              <a:off x="3602063" y="4199300"/>
              <a:ext cx="98094" cy="98094"/>
            </a:xfrm>
            <a:prstGeom prst="ellipse">
              <a:avLst/>
            </a:prstGeom>
            <a:solidFill>
              <a:schemeClr val="accent6">
                <a:lumMod val="60000"/>
                <a:lumOff val="40000"/>
              </a:schemeClr>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grpSp>
      <p:sp>
        <p:nvSpPr>
          <p:cNvPr id="84" name="Oval 83">
            <a:extLst>
              <a:ext uri="{FF2B5EF4-FFF2-40B4-BE49-F238E27FC236}">
                <a16:creationId xmlns:a16="http://schemas.microsoft.com/office/drawing/2014/main" id="{210F152F-F74E-E092-9E50-F9F1C89EB890}"/>
              </a:ext>
            </a:extLst>
          </p:cNvPr>
          <p:cNvSpPr/>
          <p:nvPr/>
        </p:nvSpPr>
        <p:spPr bwMode="auto">
          <a:xfrm rot="2451682">
            <a:off x="7032685" y="4728058"/>
            <a:ext cx="120416" cy="120416"/>
          </a:xfrm>
          <a:prstGeom prst="ellipse">
            <a:avLst/>
          </a:prstGeom>
          <a:solidFill>
            <a:schemeClr val="accent2"/>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85" name="Oval 84">
            <a:extLst>
              <a:ext uri="{FF2B5EF4-FFF2-40B4-BE49-F238E27FC236}">
                <a16:creationId xmlns:a16="http://schemas.microsoft.com/office/drawing/2014/main" id="{78999A6C-5372-4A87-3D65-805F93725001}"/>
              </a:ext>
            </a:extLst>
          </p:cNvPr>
          <p:cNvSpPr/>
          <p:nvPr/>
        </p:nvSpPr>
        <p:spPr bwMode="auto">
          <a:xfrm rot="2451682">
            <a:off x="6305780" y="4511745"/>
            <a:ext cx="120416" cy="120416"/>
          </a:xfrm>
          <a:prstGeom prst="ellipse">
            <a:avLst/>
          </a:prstGeom>
          <a:solidFill>
            <a:schemeClr val="accent2">
              <a:lumMod val="40000"/>
              <a:lumOff val="60000"/>
            </a:schemeClr>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86" name="Oval 85">
            <a:extLst>
              <a:ext uri="{FF2B5EF4-FFF2-40B4-BE49-F238E27FC236}">
                <a16:creationId xmlns:a16="http://schemas.microsoft.com/office/drawing/2014/main" id="{4EC72CAD-12B1-A913-2453-A52B4FEB68E0}"/>
              </a:ext>
            </a:extLst>
          </p:cNvPr>
          <p:cNvSpPr/>
          <p:nvPr/>
        </p:nvSpPr>
        <p:spPr bwMode="auto">
          <a:xfrm rot="2451682">
            <a:off x="6335263" y="4974036"/>
            <a:ext cx="120416" cy="120416"/>
          </a:xfrm>
          <a:prstGeom prst="ellipse">
            <a:avLst/>
          </a:prstGeom>
          <a:solidFill>
            <a:schemeClr val="accent1"/>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87" name="Oval 86">
            <a:extLst>
              <a:ext uri="{FF2B5EF4-FFF2-40B4-BE49-F238E27FC236}">
                <a16:creationId xmlns:a16="http://schemas.microsoft.com/office/drawing/2014/main" id="{255621AC-8D2D-F076-B0A5-91095C84AE72}"/>
              </a:ext>
            </a:extLst>
          </p:cNvPr>
          <p:cNvSpPr/>
          <p:nvPr/>
        </p:nvSpPr>
        <p:spPr bwMode="auto">
          <a:xfrm rot="2451682">
            <a:off x="7896656" y="4421748"/>
            <a:ext cx="120416" cy="120416"/>
          </a:xfrm>
          <a:prstGeom prst="ellipse">
            <a:avLst/>
          </a:prstGeom>
          <a:solidFill>
            <a:schemeClr val="bg2"/>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88" name="Oval 87">
            <a:extLst>
              <a:ext uri="{FF2B5EF4-FFF2-40B4-BE49-F238E27FC236}">
                <a16:creationId xmlns:a16="http://schemas.microsoft.com/office/drawing/2014/main" id="{ADD9D4C6-01C6-E2FB-FF52-2802D206E9F2}"/>
              </a:ext>
            </a:extLst>
          </p:cNvPr>
          <p:cNvSpPr/>
          <p:nvPr/>
        </p:nvSpPr>
        <p:spPr bwMode="auto">
          <a:xfrm>
            <a:off x="5569986" y="2880801"/>
            <a:ext cx="610407" cy="577672"/>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grpSp>
        <p:nvGrpSpPr>
          <p:cNvPr id="107" name="Group 106">
            <a:extLst>
              <a:ext uri="{FF2B5EF4-FFF2-40B4-BE49-F238E27FC236}">
                <a16:creationId xmlns:a16="http://schemas.microsoft.com/office/drawing/2014/main" id="{2B02426E-365A-0F28-B2EF-77E418191E63}"/>
              </a:ext>
            </a:extLst>
          </p:cNvPr>
          <p:cNvGrpSpPr/>
          <p:nvPr/>
        </p:nvGrpSpPr>
        <p:grpSpPr>
          <a:xfrm>
            <a:off x="5264800" y="2698193"/>
            <a:ext cx="1071580" cy="1066550"/>
            <a:chOff x="3028553" y="3017686"/>
            <a:chExt cx="872930" cy="868833"/>
          </a:xfrm>
        </p:grpSpPr>
        <p:sp>
          <p:nvSpPr>
            <p:cNvPr id="89" name="Oval 88">
              <a:extLst>
                <a:ext uri="{FF2B5EF4-FFF2-40B4-BE49-F238E27FC236}">
                  <a16:creationId xmlns:a16="http://schemas.microsoft.com/office/drawing/2014/main" id="{0A980F61-ECCF-B5F9-647B-97CDEA02557B}"/>
                </a:ext>
              </a:extLst>
            </p:cNvPr>
            <p:cNvSpPr/>
            <p:nvPr/>
          </p:nvSpPr>
          <p:spPr bwMode="auto">
            <a:xfrm>
              <a:off x="3157449" y="3017686"/>
              <a:ext cx="62562" cy="61270"/>
            </a:xfrm>
            <a:prstGeom prst="ellipse">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90" name="Oval 89">
              <a:extLst>
                <a:ext uri="{FF2B5EF4-FFF2-40B4-BE49-F238E27FC236}">
                  <a16:creationId xmlns:a16="http://schemas.microsoft.com/office/drawing/2014/main" id="{78797C67-FF7D-8743-E70A-EB1A4E0A8A13}"/>
                </a:ext>
              </a:extLst>
            </p:cNvPr>
            <p:cNvSpPr/>
            <p:nvPr/>
          </p:nvSpPr>
          <p:spPr bwMode="auto">
            <a:xfrm>
              <a:off x="3300712" y="3027595"/>
              <a:ext cx="89099" cy="61270"/>
            </a:xfrm>
            <a:prstGeom prst="ellipse">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91" name="Oval 90">
              <a:extLst>
                <a:ext uri="{FF2B5EF4-FFF2-40B4-BE49-F238E27FC236}">
                  <a16:creationId xmlns:a16="http://schemas.microsoft.com/office/drawing/2014/main" id="{3D43B6FC-4541-F0E5-0381-2A1B83EFAE8D}"/>
                </a:ext>
              </a:extLst>
            </p:cNvPr>
            <p:cNvSpPr/>
            <p:nvPr/>
          </p:nvSpPr>
          <p:spPr bwMode="auto">
            <a:xfrm>
              <a:off x="3284163" y="3152979"/>
              <a:ext cx="89099" cy="61270"/>
            </a:xfrm>
            <a:prstGeom prst="ellipse">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92" name="Oval 91">
              <a:extLst>
                <a:ext uri="{FF2B5EF4-FFF2-40B4-BE49-F238E27FC236}">
                  <a16:creationId xmlns:a16="http://schemas.microsoft.com/office/drawing/2014/main" id="{94DF87F9-DBCA-1504-FDEB-66788157DE66}"/>
                </a:ext>
              </a:extLst>
            </p:cNvPr>
            <p:cNvSpPr/>
            <p:nvPr/>
          </p:nvSpPr>
          <p:spPr bwMode="auto">
            <a:xfrm>
              <a:off x="3681413" y="3620764"/>
              <a:ext cx="89099" cy="61270"/>
            </a:xfrm>
            <a:prstGeom prst="ellipse">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93" name="Oval 92">
              <a:extLst>
                <a:ext uri="{FF2B5EF4-FFF2-40B4-BE49-F238E27FC236}">
                  <a16:creationId xmlns:a16="http://schemas.microsoft.com/office/drawing/2014/main" id="{5DF3157C-424B-D13B-ED12-4F11EA1A7C95}"/>
                </a:ext>
              </a:extLst>
            </p:cNvPr>
            <p:cNvSpPr/>
            <p:nvPr/>
          </p:nvSpPr>
          <p:spPr bwMode="auto">
            <a:xfrm>
              <a:off x="3192094" y="3521666"/>
              <a:ext cx="89099" cy="61270"/>
            </a:xfrm>
            <a:prstGeom prst="ellipse">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94" name="Oval 93">
              <a:extLst>
                <a:ext uri="{FF2B5EF4-FFF2-40B4-BE49-F238E27FC236}">
                  <a16:creationId xmlns:a16="http://schemas.microsoft.com/office/drawing/2014/main" id="{BFF645EF-DD1D-2C70-987A-16CFAE78880B}"/>
                </a:ext>
              </a:extLst>
            </p:cNvPr>
            <p:cNvSpPr/>
            <p:nvPr/>
          </p:nvSpPr>
          <p:spPr bwMode="auto">
            <a:xfrm>
              <a:off x="3028553" y="3119874"/>
              <a:ext cx="62562" cy="61270"/>
            </a:xfrm>
            <a:prstGeom prst="ellipse">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95" name="Oval 94">
              <a:extLst>
                <a:ext uri="{FF2B5EF4-FFF2-40B4-BE49-F238E27FC236}">
                  <a16:creationId xmlns:a16="http://schemas.microsoft.com/office/drawing/2014/main" id="{A97F8DEE-564B-700A-9F96-E861AC78F2A2}"/>
                </a:ext>
              </a:extLst>
            </p:cNvPr>
            <p:cNvSpPr/>
            <p:nvPr/>
          </p:nvSpPr>
          <p:spPr bwMode="auto">
            <a:xfrm>
              <a:off x="3153748" y="3207299"/>
              <a:ext cx="62562" cy="61270"/>
            </a:xfrm>
            <a:prstGeom prst="ellipse">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96" name="Oval 95">
              <a:extLst>
                <a:ext uri="{FF2B5EF4-FFF2-40B4-BE49-F238E27FC236}">
                  <a16:creationId xmlns:a16="http://schemas.microsoft.com/office/drawing/2014/main" id="{77148F51-722D-C90C-2CB2-7EC0F51920D2}"/>
                </a:ext>
              </a:extLst>
            </p:cNvPr>
            <p:cNvSpPr/>
            <p:nvPr/>
          </p:nvSpPr>
          <p:spPr bwMode="auto">
            <a:xfrm>
              <a:off x="3156149" y="3358357"/>
              <a:ext cx="62562" cy="61270"/>
            </a:xfrm>
            <a:prstGeom prst="ellipse">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97" name="Oval 96">
              <a:extLst>
                <a:ext uri="{FF2B5EF4-FFF2-40B4-BE49-F238E27FC236}">
                  <a16:creationId xmlns:a16="http://schemas.microsoft.com/office/drawing/2014/main" id="{B25CAA1C-E645-0F51-F7B4-8A5EC5A6F16A}"/>
                </a:ext>
              </a:extLst>
            </p:cNvPr>
            <p:cNvSpPr/>
            <p:nvPr/>
          </p:nvSpPr>
          <p:spPr bwMode="auto">
            <a:xfrm>
              <a:off x="3103856" y="3456180"/>
              <a:ext cx="62562" cy="61270"/>
            </a:xfrm>
            <a:prstGeom prst="ellipse">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98" name="Oval 97">
              <a:extLst>
                <a:ext uri="{FF2B5EF4-FFF2-40B4-BE49-F238E27FC236}">
                  <a16:creationId xmlns:a16="http://schemas.microsoft.com/office/drawing/2014/main" id="{C7067E38-6A17-2B43-E5AA-4E6A0A914C27}"/>
                </a:ext>
              </a:extLst>
            </p:cNvPr>
            <p:cNvSpPr/>
            <p:nvPr/>
          </p:nvSpPr>
          <p:spPr bwMode="auto">
            <a:xfrm>
              <a:off x="3194482" y="3685154"/>
              <a:ext cx="62562" cy="61270"/>
            </a:xfrm>
            <a:prstGeom prst="ellipse">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99" name="Oval 98">
              <a:extLst>
                <a:ext uri="{FF2B5EF4-FFF2-40B4-BE49-F238E27FC236}">
                  <a16:creationId xmlns:a16="http://schemas.microsoft.com/office/drawing/2014/main" id="{D8FAB271-A2FA-6A65-06F5-2DB31CD98147}"/>
                </a:ext>
              </a:extLst>
            </p:cNvPr>
            <p:cNvSpPr/>
            <p:nvPr/>
          </p:nvSpPr>
          <p:spPr bwMode="auto">
            <a:xfrm>
              <a:off x="3334951" y="3723083"/>
              <a:ext cx="62562" cy="61270"/>
            </a:xfrm>
            <a:prstGeom prst="ellipse">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100" name="Oval 99">
              <a:extLst>
                <a:ext uri="{FF2B5EF4-FFF2-40B4-BE49-F238E27FC236}">
                  <a16:creationId xmlns:a16="http://schemas.microsoft.com/office/drawing/2014/main" id="{31ECF9BC-3085-5FBC-1D0A-51BBA73E78BC}"/>
                </a:ext>
              </a:extLst>
            </p:cNvPr>
            <p:cNvSpPr/>
            <p:nvPr/>
          </p:nvSpPr>
          <p:spPr bwMode="auto">
            <a:xfrm>
              <a:off x="3512702" y="3679497"/>
              <a:ext cx="62562" cy="61270"/>
            </a:xfrm>
            <a:prstGeom prst="ellipse">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101" name="Oval 100">
              <a:extLst>
                <a:ext uri="{FF2B5EF4-FFF2-40B4-BE49-F238E27FC236}">
                  <a16:creationId xmlns:a16="http://schemas.microsoft.com/office/drawing/2014/main" id="{49FC36CA-1CD2-4CD7-C1C7-1E65728E79F7}"/>
                </a:ext>
              </a:extLst>
            </p:cNvPr>
            <p:cNvSpPr/>
            <p:nvPr/>
          </p:nvSpPr>
          <p:spPr bwMode="auto">
            <a:xfrm>
              <a:off x="3619401" y="3778011"/>
              <a:ext cx="62562" cy="61270"/>
            </a:xfrm>
            <a:prstGeom prst="ellipse">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102" name="Oval 101">
              <a:extLst>
                <a:ext uri="{FF2B5EF4-FFF2-40B4-BE49-F238E27FC236}">
                  <a16:creationId xmlns:a16="http://schemas.microsoft.com/office/drawing/2014/main" id="{D7FD6D46-28FF-AC8F-A09C-635C60CC059A}"/>
                </a:ext>
              </a:extLst>
            </p:cNvPr>
            <p:cNvSpPr/>
            <p:nvPr/>
          </p:nvSpPr>
          <p:spPr bwMode="auto">
            <a:xfrm>
              <a:off x="3430033" y="3825249"/>
              <a:ext cx="62562" cy="61270"/>
            </a:xfrm>
            <a:prstGeom prst="ellipse">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103" name="Oval 102">
              <a:extLst>
                <a:ext uri="{FF2B5EF4-FFF2-40B4-BE49-F238E27FC236}">
                  <a16:creationId xmlns:a16="http://schemas.microsoft.com/office/drawing/2014/main" id="{6775EAFA-7F39-05BE-3093-583BA4EC6301}"/>
                </a:ext>
              </a:extLst>
            </p:cNvPr>
            <p:cNvSpPr/>
            <p:nvPr/>
          </p:nvSpPr>
          <p:spPr bwMode="auto">
            <a:xfrm>
              <a:off x="3761915" y="3214635"/>
              <a:ext cx="62562" cy="61270"/>
            </a:xfrm>
            <a:prstGeom prst="ellipse">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104" name="Oval 103">
              <a:extLst>
                <a:ext uri="{FF2B5EF4-FFF2-40B4-BE49-F238E27FC236}">
                  <a16:creationId xmlns:a16="http://schemas.microsoft.com/office/drawing/2014/main" id="{A96C5E0D-E7CB-4732-B88C-AF89DD85844E}"/>
                </a:ext>
              </a:extLst>
            </p:cNvPr>
            <p:cNvSpPr/>
            <p:nvPr/>
          </p:nvSpPr>
          <p:spPr bwMode="auto">
            <a:xfrm>
              <a:off x="3807829" y="3419626"/>
              <a:ext cx="93654" cy="81389"/>
            </a:xfrm>
            <a:prstGeom prst="ellipse">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105" name="Oval 104">
              <a:extLst>
                <a:ext uri="{FF2B5EF4-FFF2-40B4-BE49-F238E27FC236}">
                  <a16:creationId xmlns:a16="http://schemas.microsoft.com/office/drawing/2014/main" id="{214F59E6-AFF3-B485-AF77-79C7988D7DDE}"/>
                </a:ext>
              </a:extLst>
            </p:cNvPr>
            <p:cNvSpPr/>
            <p:nvPr/>
          </p:nvSpPr>
          <p:spPr bwMode="auto">
            <a:xfrm>
              <a:off x="3657344" y="3095596"/>
              <a:ext cx="62562" cy="61270"/>
            </a:xfrm>
            <a:prstGeom prst="ellipse">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sp>
          <p:nvSpPr>
            <p:cNvPr id="106" name="Oval 105">
              <a:extLst>
                <a:ext uri="{FF2B5EF4-FFF2-40B4-BE49-F238E27FC236}">
                  <a16:creationId xmlns:a16="http://schemas.microsoft.com/office/drawing/2014/main" id="{34B1E57B-C04E-2749-545B-4284E48109BB}"/>
                </a:ext>
              </a:extLst>
            </p:cNvPr>
            <p:cNvSpPr/>
            <p:nvPr/>
          </p:nvSpPr>
          <p:spPr bwMode="auto">
            <a:xfrm>
              <a:off x="3481421" y="3046261"/>
              <a:ext cx="62562" cy="61270"/>
            </a:xfrm>
            <a:prstGeom prst="ellipse">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cs typeface="Calibri" panose="020F0502020204030204" pitchFamily="34" charset="0"/>
              </a:endParaRPr>
            </a:p>
          </p:txBody>
        </p:sp>
      </p:grpSp>
      <p:grpSp>
        <p:nvGrpSpPr>
          <p:cNvPr id="34" name="Group 33">
            <a:extLst>
              <a:ext uri="{FF2B5EF4-FFF2-40B4-BE49-F238E27FC236}">
                <a16:creationId xmlns:a16="http://schemas.microsoft.com/office/drawing/2014/main" id="{9BD43BE1-6FF9-A2EB-3A3E-A16F70CC7690}"/>
              </a:ext>
            </a:extLst>
          </p:cNvPr>
          <p:cNvGrpSpPr/>
          <p:nvPr/>
        </p:nvGrpSpPr>
        <p:grpSpPr>
          <a:xfrm rot="5940000">
            <a:off x="6893084" y="2361496"/>
            <a:ext cx="179559" cy="1225962"/>
            <a:chOff x="5153025" y="3139412"/>
            <a:chExt cx="157163" cy="437226"/>
          </a:xfrm>
        </p:grpSpPr>
        <p:cxnSp>
          <p:nvCxnSpPr>
            <p:cNvPr id="31" name="Straight Connector 30">
              <a:extLst>
                <a:ext uri="{FF2B5EF4-FFF2-40B4-BE49-F238E27FC236}">
                  <a16:creationId xmlns:a16="http://schemas.microsoft.com/office/drawing/2014/main" id="{5BF45080-4042-B15D-10A0-DDDADD7AF12E}"/>
                </a:ext>
              </a:extLst>
            </p:cNvPr>
            <p:cNvCxnSpPr>
              <a:cxnSpLocks/>
            </p:cNvCxnSpPr>
            <p:nvPr/>
          </p:nvCxnSpPr>
          <p:spPr bwMode="auto">
            <a:xfrm>
              <a:off x="5153025" y="3576638"/>
              <a:ext cx="157163"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2B434038-A8F0-B280-65F9-B2F7801DF6F8}"/>
                </a:ext>
              </a:extLst>
            </p:cNvPr>
            <p:cNvCxnSpPr>
              <a:cxnSpLocks/>
            </p:cNvCxnSpPr>
            <p:nvPr/>
          </p:nvCxnSpPr>
          <p:spPr bwMode="auto">
            <a:xfrm>
              <a:off x="5231606" y="3139412"/>
              <a:ext cx="0" cy="437226"/>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26894864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E0E779B-93D5-48AA-88B8-E03005E03D6E}"/>
              </a:ext>
            </a:extLst>
          </p:cNvPr>
          <p:cNvSpPr>
            <a:spLocks noGrp="1"/>
          </p:cNvSpPr>
          <p:nvPr>
            <p:ph type="title"/>
          </p:nvPr>
        </p:nvSpPr>
        <p:spPr/>
        <p:txBody>
          <a:bodyPr>
            <a:noAutofit/>
          </a:bodyPr>
          <a:lstStyle/>
          <a:p>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PIONEER: Effect of Avapritinib on Symptoms of ISM </a:t>
            </a:r>
            <a:endParaRPr lang="en-GB" dirty="0"/>
          </a:p>
        </p:txBody>
      </p:sp>
      <p:sp>
        <p:nvSpPr>
          <p:cNvPr id="6" name="Content Placeholder 5">
            <a:extLst>
              <a:ext uri="{FF2B5EF4-FFF2-40B4-BE49-F238E27FC236}">
                <a16:creationId xmlns:a16="http://schemas.microsoft.com/office/drawing/2014/main" id="{96418D9A-1110-6E89-DB0A-366D5F3E838E}"/>
              </a:ext>
            </a:extLst>
          </p:cNvPr>
          <p:cNvSpPr>
            <a:spLocks noGrp="1"/>
          </p:cNvSpPr>
          <p:nvPr>
            <p:ph idx="1"/>
          </p:nvPr>
        </p:nvSpPr>
        <p:spPr>
          <a:xfrm>
            <a:off x="604674" y="1485811"/>
            <a:ext cx="10877529" cy="4650686"/>
          </a:xfrm>
        </p:spPr>
        <p:txBody>
          <a:bodyPr/>
          <a:lstStyle/>
          <a:p>
            <a:r>
              <a:rPr lang="en-US" sz="2800" spc="0" dirty="0">
                <a:solidFill>
                  <a:prstClr val="black"/>
                </a:solidFill>
                <a:latin typeface="+mn-lt"/>
                <a:ea typeface="Geneva" pitchFamily="37" charset="-128"/>
              </a:rPr>
              <a:t>Avapritinib 25 mg QD improved mean individual ISM-SAF symptom scores at </a:t>
            </a:r>
            <a:r>
              <a:rPr lang="en-US" dirty="0">
                <a:solidFill>
                  <a:prstClr val="black"/>
                </a:solidFill>
                <a:latin typeface="+mn-lt"/>
                <a:ea typeface="Geneva" pitchFamily="37" charset="-128"/>
              </a:rPr>
              <a:t>W</a:t>
            </a:r>
            <a:r>
              <a:rPr lang="en-US" sz="2800" spc="0" dirty="0">
                <a:solidFill>
                  <a:prstClr val="black"/>
                </a:solidFill>
                <a:latin typeface="+mn-lt"/>
                <a:ea typeface="Geneva" pitchFamily="37" charset="-128"/>
              </a:rPr>
              <a:t>k 16 vs baseline</a:t>
            </a:r>
          </a:p>
        </p:txBody>
      </p:sp>
      <p:grpSp>
        <p:nvGrpSpPr>
          <p:cNvPr id="481" name="Group 480">
            <a:extLst>
              <a:ext uri="{FF2B5EF4-FFF2-40B4-BE49-F238E27FC236}">
                <a16:creationId xmlns:a16="http://schemas.microsoft.com/office/drawing/2014/main" id="{4508AF2F-7493-AC00-14F8-EE3A3AF2FAFA}"/>
              </a:ext>
            </a:extLst>
          </p:cNvPr>
          <p:cNvGrpSpPr/>
          <p:nvPr/>
        </p:nvGrpSpPr>
        <p:grpSpPr>
          <a:xfrm>
            <a:off x="696643" y="2518588"/>
            <a:ext cx="4529724" cy="3458553"/>
            <a:chOff x="696643" y="2518588"/>
            <a:chExt cx="4529724" cy="3458553"/>
          </a:xfrm>
        </p:grpSpPr>
        <p:grpSp>
          <p:nvGrpSpPr>
            <p:cNvPr id="480" name="Group 479">
              <a:extLst>
                <a:ext uri="{FF2B5EF4-FFF2-40B4-BE49-F238E27FC236}">
                  <a16:creationId xmlns:a16="http://schemas.microsoft.com/office/drawing/2014/main" id="{ED36FFE5-0182-614C-8D8F-D82A25834851}"/>
                </a:ext>
              </a:extLst>
            </p:cNvPr>
            <p:cNvGrpSpPr/>
            <p:nvPr/>
          </p:nvGrpSpPr>
          <p:grpSpPr>
            <a:xfrm>
              <a:off x="3109597" y="4391993"/>
              <a:ext cx="60493" cy="1351790"/>
              <a:chOff x="3109597" y="4391993"/>
              <a:chExt cx="60493" cy="1351790"/>
            </a:xfrm>
          </p:grpSpPr>
          <p:sp>
            <p:nvSpPr>
              <p:cNvPr id="41" name="Line 305">
                <a:extLst>
                  <a:ext uri="{FF2B5EF4-FFF2-40B4-BE49-F238E27FC236}">
                    <a16:creationId xmlns:a16="http://schemas.microsoft.com/office/drawing/2014/main" id="{F3D0A2A9-9CF2-4823-965D-990355753BD1}"/>
                  </a:ext>
                </a:extLst>
              </p:cNvPr>
              <p:cNvSpPr>
                <a:spLocks noChangeShapeType="1"/>
              </p:cNvSpPr>
              <p:nvPr/>
            </p:nvSpPr>
            <p:spPr bwMode="auto">
              <a:xfrm>
                <a:off x="3139845" y="4391993"/>
                <a:ext cx="0" cy="135179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2" name="Line 315">
                <a:extLst>
                  <a:ext uri="{FF2B5EF4-FFF2-40B4-BE49-F238E27FC236}">
                    <a16:creationId xmlns:a16="http://schemas.microsoft.com/office/drawing/2014/main" id="{862D6C5E-89E9-49F5-82C5-7B0AEF490E94}"/>
                  </a:ext>
                </a:extLst>
              </p:cNvPr>
              <p:cNvSpPr>
                <a:spLocks noChangeShapeType="1"/>
              </p:cNvSpPr>
              <p:nvPr/>
            </p:nvSpPr>
            <p:spPr bwMode="auto">
              <a:xfrm flipH="1">
                <a:off x="3109597" y="5743783"/>
                <a:ext cx="60493" cy="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43" name="Group 42">
              <a:extLst>
                <a:ext uri="{FF2B5EF4-FFF2-40B4-BE49-F238E27FC236}">
                  <a16:creationId xmlns:a16="http://schemas.microsoft.com/office/drawing/2014/main" id="{7F9FCA87-4F5B-45C9-A2A6-3FDFCEB9AD55}"/>
                </a:ext>
              </a:extLst>
            </p:cNvPr>
            <p:cNvGrpSpPr/>
            <p:nvPr/>
          </p:nvGrpSpPr>
          <p:grpSpPr>
            <a:xfrm>
              <a:off x="1838339" y="3042530"/>
              <a:ext cx="2603011" cy="2533734"/>
              <a:chOff x="22003278" y="13482821"/>
              <a:chExt cx="2600326" cy="1728788"/>
            </a:xfrm>
          </p:grpSpPr>
          <p:sp>
            <p:nvSpPr>
              <p:cNvPr id="75" name="Freeform 113">
                <a:extLst>
                  <a:ext uri="{FF2B5EF4-FFF2-40B4-BE49-F238E27FC236}">
                    <a16:creationId xmlns:a16="http://schemas.microsoft.com/office/drawing/2014/main" id="{6AE920B3-DD8F-4EF5-ACB1-0758211E59FE}"/>
                  </a:ext>
                </a:extLst>
              </p:cNvPr>
              <p:cNvSpPr>
                <a:spLocks/>
              </p:cNvSpPr>
              <p:nvPr/>
            </p:nvSpPr>
            <p:spPr bwMode="auto">
              <a:xfrm>
                <a:off x="22555728" y="13635221"/>
                <a:ext cx="1716088" cy="1287463"/>
              </a:xfrm>
              <a:custGeom>
                <a:avLst/>
                <a:gdLst>
                  <a:gd name="T0" fmla="*/ 471 w 1081"/>
                  <a:gd name="T1" fmla="*/ 100 h 811"/>
                  <a:gd name="T2" fmla="*/ 866 w 1081"/>
                  <a:gd name="T3" fmla="*/ 0 h 811"/>
                  <a:gd name="T4" fmla="*/ 1081 w 1081"/>
                  <a:gd name="T5" fmla="*/ 234 h 811"/>
                  <a:gd name="T6" fmla="*/ 922 w 1081"/>
                  <a:gd name="T7" fmla="*/ 484 h 811"/>
                  <a:gd name="T8" fmla="*/ 887 w 1081"/>
                  <a:gd name="T9" fmla="*/ 655 h 811"/>
                  <a:gd name="T10" fmla="*/ 701 w 1081"/>
                  <a:gd name="T11" fmla="*/ 767 h 811"/>
                  <a:gd name="T12" fmla="*/ 471 w 1081"/>
                  <a:gd name="T13" fmla="*/ 739 h 811"/>
                  <a:gd name="T14" fmla="*/ 204 w 1081"/>
                  <a:gd name="T15" fmla="*/ 811 h 811"/>
                  <a:gd name="T16" fmla="*/ 54 w 1081"/>
                  <a:gd name="T17" fmla="*/ 655 h 811"/>
                  <a:gd name="T18" fmla="*/ 0 w 1081"/>
                  <a:gd name="T19" fmla="*/ 484 h 811"/>
                  <a:gd name="T20" fmla="*/ 90 w 1081"/>
                  <a:gd name="T21" fmla="*/ 328 h 811"/>
                  <a:gd name="T22" fmla="*/ 352 w 1081"/>
                  <a:gd name="T23" fmla="*/ 340 h 811"/>
                  <a:gd name="T24" fmla="*/ 471 w 1081"/>
                  <a:gd name="T25" fmla="*/ 100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81" h="811">
                    <a:moveTo>
                      <a:pt x="471" y="100"/>
                    </a:moveTo>
                    <a:lnTo>
                      <a:pt x="866" y="0"/>
                    </a:lnTo>
                    <a:lnTo>
                      <a:pt x="1081" y="234"/>
                    </a:lnTo>
                    <a:lnTo>
                      <a:pt x="922" y="484"/>
                    </a:lnTo>
                    <a:lnTo>
                      <a:pt x="887" y="655"/>
                    </a:lnTo>
                    <a:lnTo>
                      <a:pt x="701" y="767"/>
                    </a:lnTo>
                    <a:lnTo>
                      <a:pt x="471" y="739"/>
                    </a:lnTo>
                    <a:lnTo>
                      <a:pt x="204" y="811"/>
                    </a:lnTo>
                    <a:lnTo>
                      <a:pt x="54" y="655"/>
                    </a:lnTo>
                    <a:lnTo>
                      <a:pt x="0" y="484"/>
                    </a:lnTo>
                    <a:lnTo>
                      <a:pt x="90" y="328"/>
                    </a:lnTo>
                    <a:lnTo>
                      <a:pt x="352" y="340"/>
                    </a:lnTo>
                    <a:lnTo>
                      <a:pt x="471" y="100"/>
                    </a:lnTo>
                  </a:path>
                </a:pathLst>
              </a:custGeom>
              <a:solidFill>
                <a:schemeClr val="accent2">
                  <a:lumMod val="40000"/>
                  <a:lumOff val="60000"/>
                </a:schemeClr>
              </a:solidFill>
              <a:ln w="28575" cap="flat">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6" name="Freeform 114">
                <a:extLst>
                  <a:ext uri="{FF2B5EF4-FFF2-40B4-BE49-F238E27FC236}">
                    <a16:creationId xmlns:a16="http://schemas.microsoft.com/office/drawing/2014/main" id="{F863C631-F7C2-498E-B573-82173500998F}"/>
                  </a:ext>
                </a:extLst>
              </p:cNvPr>
              <p:cNvSpPr>
                <a:spLocks/>
              </p:cNvSpPr>
              <p:nvPr/>
            </p:nvSpPr>
            <p:spPr bwMode="auto">
              <a:xfrm>
                <a:off x="22946253" y="13766984"/>
                <a:ext cx="1158875" cy="1027113"/>
              </a:xfrm>
              <a:custGeom>
                <a:avLst/>
                <a:gdLst>
                  <a:gd name="T0" fmla="*/ 225 w 730"/>
                  <a:gd name="T1" fmla="*/ 140 h 647"/>
                  <a:gd name="T2" fmla="*/ 552 w 730"/>
                  <a:gd name="T3" fmla="*/ 0 h 647"/>
                  <a:gd name="T4" fmla="*/ 730 w 730"/>
                  <a:gd name="T5" fmla="*/ 194 h 647"/>
                  <a:gd name="T6" fmla="*/ 552 w 730"/>
                  <a:gd name="T7" fmla="*/ 401 h 647"/>
                  <a:gd name="T8" fmla="*/ 500 w 730"/>
                  <a:gd name="T9" fmla="*/ 514 h 647"/>
                  <a:gd name="T10" fmla="*/ 395 w 730"/>
                  <a:gd name="T11" fmla="*/ 609 h 647"/>
                  <a:gd name="T12" fmla="*/ 225 w 730"/>
                  <a:gd name="T13" fmla="*/ 568 h 647"/>
                  <a:gd name="T14" fmla="*/ 25 w 730"/>
                  <a:gd name="T15" fmla="*/ 647 h 647"/>
                  <a:gd name="T16" fmla="*/ 29 w 730"/>
                  <a:gd name="T17" fmla="*/ 481 h 647"/>
                  <a:gd name="T18" fmla="*/ 0 w 730"/>
                  <a:gd name="T19" fmla="*/ 401 h 647"/>
                  <a:gd name="T20" fmla="*/ 29 w 730"/>
                  <a:gd name="T21" fmla="*/ 322 h 647"/>
                  <a:gd name="T22" fmla="*/ 179 w 730"/>
                  <a:gd name="T23" fmla="*/ 345 h 647"/>
                  <a:gd name="T24" fmla="*/ 225 w 730"/>
                  <a:gd name="T25" fmla="*/ 140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30" h="647">
                    <a:moveTo>
                      <a:pt x="225" y="140"/>
                    </a:moveTo>
                    <a:lnTo>
                      <a:pt x="552" y="0"/>
                    </a:lnTo>
                    <a:lnTo>
                      <a:pt x="730" y="194"/>
                    </a:lnTo>
                    <a:lnTo>
                      <a:pt x="552" y="401"/>
                    </a:lnTo>
                    <a:lnTo>
                      <a:pt x="500" y="514"/>
                    </a:lnTo>
                    <a:lnTo>
                      <a:pt x="395" y="609"/>
                    </a:lnTo>
                    <a:lnTo>
                      <a:pt x="225" y="568"/>
                    </a:lnTo>
                    <a:lnTo>
                      <a:pt x="25" y="647"/>
                    </a:lnTo>
                    <a:lnTo>
                      <a:pt x="29" y="481"/>
                    </a:lnTo>
                    <a:lnTo>
                      <a:pt x="0" y="401"/>
                    </a:lnTo>
                    <a:lnTo>
                      <a:pt x="29" y="322"/>
                    </a:lnTo>
                    <a:lnTo>
                      <a:pt x="179" y="345"/>
                    </a:lnTo>
                    <a:lnTo>
                      <a:pt x="225" y="140"/>
                    </a:lnTo>
                  </a:path>
                </a:pathLst>
              </a:custGeom>
              <a:solidFill>
                <a:schemeClr val="tx1"/>
              </a:solidFill>
              <a:ln w="28575" cap="flat">
                <a:solidFill>
                  <a:schemeClr val="accent3"/>
                </a:solidFill>
                <a:prstDash val="dash"/>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7" name="Line 235">
                <a:extLst>
                  <a:ext uri="{FF2B5EF4-FFF2-40B4-BE49-F238E27FC236}">
                    <a16:creationId xmlns:a16="http://schemas.microsoft.com/office/drawing/2014/main" id="{9B37CC0E-026B-4A74-AF24-9E22558F5739}"/>
                  </a:ext>
                </a:extLst>
              </p:cNvPr>
              <p:cNvSpPr>
                <a:spLocks noChangeShapeType="1"/>
              </p:cNvSpPr>
              <p:nvPr/>
            </p:nvSpPr>
            <p:spPr bwMode="auto">
              <a:xfrm flipV="1">
                <a:off x="23303441" y="13482821"/>
                <a:ext cx="0" cy="92075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8" name="Line 236">
                <a:extLst>
                  <a:ext uri="{FF2B5EF4-FFF2-40B4-BE49-F238E27FC236}">
                    <a16:creationId xmlns:a16="http://schemas.microsoft.com/office/drawing/2014/main" id="{917BD2ED-CB87-443D-AD63-3F9393483C64}"/>
                  </a:ext>
                </a:extLst>
              </p:cNvPr>
              <p:cNvSpPr>
                <a:spLocks noChangeShapeType="1"/>
              </p:cNvSpPr>
              <p:nvPr/>
            </p:nvSpPr>
            <p:spPr bwMode="auto">
              <a:xfrm flipH="1">
                <a:off x="23282803" y="14289271"/>
                <a:ext cx="41275" cy="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9" name="Line 237">
                <a:extLst>
                  <a:ext uri="{FF2B5EF4-FFF2-40B4-BE49-F238E27FC236}">
                    <a16:creationId xmlns:a16="http://schemas.microsoft.com/office/drawing/2014/main" id="{4C0DD99D-F417-4761-9D63-C68342215D4A}"/>
                  </a:ext>
                </a:extLst>
              </p:cNvPr>
              <p:cNvSpPr>
                <a:spLocks noChangeShapeType="1"/>
              </p:cNvSpPr>
              <p:nvPr/>
            </p:nvSpPr>
            <p:spPr bwMode="auto">
              <a:xfrm flipH="1">
                <a:off x="23282803" y="14173384"/>
                <a:ext cx="41275" cy="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0" name="Line 238">
                <a:extLst>
                  <a:ext uri="{FF2B5EF4-FFF2-40B4-BE49-F238E27FC236}">
                    <a16:creationId xmlns:a16="http://schemas.microsoft.com/office/drawing/2014/main" id="{C326AE13-BCE7-4149-ABBD-F29CAE8764BD}"/>
                  </a:ext>
                </a:extLst>
              </p:cNvPr>
              <p:cNvSpPr>
                <a:spLocks noChangeShapeType="1"/>
              </p:cNvSpPr>
              <p:nvPr/>
            </p:nvSpPr>
            <p:spPr bwMode="auto">
              <a:xfrm flipH="1">
                <a:off x="23282803" y="14057496"/>
                <a:ext cx="41275" cy="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1" name="Line 239">
                <a:extLst>
                  <a:ext uri="{FF2B5EF4-FFF2-40B4-BE49-F238E27FC236}">
                    <a16:creationId xmlns:a16="http://schemas.microsoft.com/office/drawing/2014/main" id="{955D8344-C208-41A2-A523-5B51F76522FE}"/>
                  </a:ext>
                </a:extLst>
              </p:cNvPr>
              <p:cNvSpPr>
                <a:spLocks noChangeShapeType="1"/>
              </p:cNvSpPr>
              <p:nvPr/>
            </p:nvSpPr>
            <p:spPr bwMode="auto">
              <a:xfrm flipH="1">
                <a:off x="23282803" y="13943196"/>
                <a:ext cx="41275" cy="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2" name="Line 240">
                <a:extLst>
                  <a:ext uri="{FF2B5EF4-FFF2-40B4-BE49-F238E27FC236}">
                    <a16:creationId xmlns:a16="http://schemas.microsoft.com/office/drawing/2014/main" id="{572E7DD3-7826-4212-9D16-53F416779CAA}"/>
                  </a:ext>
                </a:extLst>
              </p:cNvPr>
              <p:cNvSpPr>
                <a:spLocks noChangeShapeType="1"/>
              </p:cNvSpPr>
              <p:nvPr/>
            </p:nvSpPr>
            <p:spPr bwMode="auto">
              <a:xfrm flipH="1">
                <a:off x="23282803" y="13827309"/>
                <a:ext cx="41275" cy="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3" name="Line 241">
                <a:extLst>
                  <a:ext uri="{FF2B5EF4-FFF2-40B4-BE49-F238E27FC236}">
                    <a16:creationId xmlns:a16="http://schemas.microsoft.com/office/drawing/2014/main" id="{47E1FE4A-6F5D-49F9-BD65-9121998350DD}"/>
                  </a:ext>
                </a:extLst>
              </p:cNvPr>
              <p:cNvSpPr>
                <a:spLocks noChangeShapeType="1"/>
              </p:cNvSpPr>
              <p:nvPr/>
            </p:nvSpPr>
            <p:spPr bwMode="auto">
              <a:xfrm flipH="1">
                <a:off x="23282803" y="13711421"/>
                <a:ext cx="41275" cy="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4" name="Line 242">
                <a:extLst>
                  <a:ext uri="{FF2B5EF4-FFF2-40B4-BE49-F238E27FC236}">
                    <a16:creationId xmlns:a16="http://schemas.microsoft.com/office/drawing/2014/main" id="{B39A6950-13E3-4842-A13B-B269F24B3A47}"/>
                  </a:ext>
                </a:extLst>
              </p:cNvPr>
              <p:cNvSpPr>
                <a:spLocks noChangeShapeType="1"/>
              </p:cNvSpPr>
              <p:nvPr/>
            </p:nvSpPr>
            <p:spPr bwMode="auto">
              <a:xfrm flipH="1">
                <a:off x="23282803" y="13597121"/>
                <a:ext cx="41275" cy="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5" name="Line 243">
                <a:extLst>
                  <a:ext uri="{FF2B5EF4-FFF2-40B4-BE49-F238E27FC236}">
                    <a16:creationId xmlns:a16="http://schemas.microsoft.com/office/drawing/2014/main" id="{A240F926-160E-4B48-B3CE-31AE67802DD9}"/>
                  </a:ext>
                </a:extLst>
              </p:cNvPr>
              <p:cNvSpPr>
                <a:spLocks noChangeShapeType="1"/>
              </p:cNvSpPr>
              <p:nvPr/>
            </p:nvSpPr>
            <p:spPr bwMode="auto">
              <a:xfrm flipV="1">
                <a:off x="23303441" y="13606646"/>
                <a:ext cx="650875" cy="796925"/>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6" name="Line 244">
                <a:extLst>
                  <a:ext uri="{FF2B5EF4-FFF2-40B4-BE49-F238E27FC236}">
                    <a16:creationId xmlns:a16="http://schemas.microsoft.com/office/drawing/2014/main" id="{CBAC1796-79F0-4BFC-9C18-8C97443B8E3A}"/>
                  </a:ext>
                </a:extLst>
              </p:cNvPr>
              <p:cNvSpPr>
                <a:spLocks noChangeShapeType="1"/>
              </p:cNvSpPr>
              <p:nvPr/>
            </p:nvSpPr>
            <p:spPr bwMode="auto">
              <a:xfrm flipH="1" flipV="1">
                <a:off x="23359003" y="14297209"/>
                <a:ext cx="50800" cy="14288"/>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7" name="Line 245">
                <a:extLst>
                  <a:ext uri="{FF2B5EF4-FFF2-40B4-BE49-F238E27FC236}">
                    <a16:creationId xmlns:a16="http://schemas.microsoft.com/office/drawing/2014/main" id="{9556D97A-99F0-4DCC-9730-2B6EEBB5B1FB}"/>
                  </a:ext>
                </a:extLst>
              </p:cNvPr>
              <p:cNvSpPr>
                <a:spLocks noChangeShapeType="1"/>
              </p:cNvSpPr>
              <p:nvPr/>
            </p:nvSpPr>
            <p:spPr bwMode="auto">
              <a:xfrm flipH="1" flipV="1">
                <a:off x="23439966" y="14197196"/>
                <a:ext cx="50800" cy="15875"/>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8" name="Line 246">
                <a:extLst>
                  <a:ext uri="{FF2B5EF4-FFF2-40B4-BE49-F238E27FC236}">
                    <a16:creationId xmlns:a16="http://schemas.microsoft.com/office/drawing/2014/main" id="{AB82EFAE-437E-4064-B30A-61C69A3E714B}"/>
                  </a:ext>
                </a:extLst>
              </p:cNvPr>
              <p:cNvSpPr>
                <a:spLocks noChangeShapeType="1"/>
              </p:cNvSpPr>
              <p:nvPr/>
            </p:nvSpPr>
            <p:spPr bwMode="auto">
              <a:xfrm flipH="1" flipV="1">
                <a:off x="23520928" y="14098771"/>
                <a:ext cx="52388" cy="14288"/>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9" name="Line 247">
                <a:extLst>
                  <a:ext uri="{FF2B5EF4-FFF2-40B4-BE49-F238E27FC236}">
                    <a16:creationId xmlns:a16="http://schemas.microsoft.com/office/drawing/2014/main" id="{5016FCA2-BD4E-4FCE-8B19-E3E408E08474}"/>
                  </a:ext>
                </a:extLst>
              </p:cNvPr>
              <p:cNvSpPr>
                <a:spLocks noChangeShapeType="1"/>
              </p:cNvSpPr>
              <p:nvPr/>
            </p:nvSpPr>
            <p:spPr bwMode="auto">
              <a:xfrm flipH="1" flipV="1">
                <a:off x="23601891" y="13998759"/>
                <a:ext cx="52388" cy="1270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0" name="Line 248">
                <a:extLst>
                  <a:ext uri="{FF2B5EF4-FFF2-40B4-BE49-F238E27FC236}">
                    <a16:creationId xmlns:a16="http://schemas.microsoft.com/office/drawing/2014/main" id="{50E1C12A-EE13-4DEF-912E-A0A65244CFFE}"/>
                  </a:ext>
                </a:extLst>
              </p:cNvPr>
              <p:cNvSpPr>
                <a:spLocks noChangeShapeType="1"/>
              </p:cNvSpPr>
              <p:nvPr/>
            </p:nvSpPr>
            <p:spPr bwMode="auto">
              <a:xfrm flipH="1" flipV="1">
                <a:off x="23684441" y="13898746"/>
                <a:ext cx="50800" cy="1270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1" name="Line 249">
                <a:extLst>
                  <a:ext uri="{FF2B5EF4-FFF2-40B4-BE49-F238E27FC236}">
                    <a16:creationId xmlns:a16="http://schemas.microsoft.com/office/drawing/2014/main" id="{48C8316B-43E5-4A37-AA95-DCB174E0FF88}"/>
                  </a:ext>
                </a:extLst>
              </p:cNvPr>
              <p:cNvSpPr>
                <a:spLocks noChangeShapeType="1"/>
              </p:cNvSpPr>
              <p:nvPr/>
            </p:nvSpPr>
            <p:spPr bwMode="auto">
              <a:xfrm flipH="1" flipV="1">
                <a:off x="23766991" y="13798734"/>
                <a:ext cx="49213" cy="1270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2" name="Line 250">
                <a:extLst>
                  <a:ext uri="{FF2B5EF4-FFF2-40B4-BE49-F238E27FC236}">
                    <a16:creationId xmlns:a16="http://schemas.microsoft.com/office/drawing/2014/main" id="{8A24FA6C-B183-427D-8DBD-95A8DEAD90C6}"/>
                  </a:ext>
                </a:extLst>
              </p:cNvPr>
              <p:cNvSpPr>
                <a:spLocks noChangeShapeType="1"/>
              </p:cNvSpPr>
              <p:nvPr/>
            </p:nvSpPr>
            <p:spPr bwMode="auto">
              <a:xfrm flipH="1" flipV="1">
                <a:off x="23847953" y="13698721"/>
                <a:ext cx="49213" cy="15875"/>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3" name="Line 251">
                <a:extLst>
                  <a:ext uri="{FF2B5EF4-FFF2-40B4-BE49-F238E27FC236}">
                    <a16:creationId xmlns:a16="http://schemas.microsoft.com/office/drawing/2014/main" id="{8F637EA3-71C0-4B65-855A-C99DDD3160B9}"/>
                  </a:ext>
                </a:extLst>
              </p:cNvPr>
              <p:cNvSpPr>
                <a:spLocks noChangeShapeType="1"/>
              </p:cNvSpPr>
              <p:nvPr/>
            </p:nvSpPr>
            <p:spPr bwMode="auto">
              <a:xfrm flipH="1" flipV="1">
                <a:off x="23930503" y="13600296"/>
                <a:ext cx="47625" cy="14288"/>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4" name="Line 252">
                <a:extLst>
                  <a:ext uri="{FF2B5EF4-FFF2-40B4-BE49-F238E27FC236}">
                    <a16:creationId xmlns:a16="http://schemas.microsoft.com/office/drawing/2014/main" id="{04820C3B-5B3B-422A-9ECF-21EF99E148D2}"/>
                  </a:ext>
                </a:extLst>
              </p:cNvPr>
              <p:cNvSpPr>
                <a:spLocks noChangeShapeType="1"/>
              </p:cNvSpPr>
              <p:nvPr/>
            </p:nvSpPr>
            <p:spPr bwMode="auto">
              <a:xfrm flipV="1">
                <a:off x="23303441" y="13943196"/>
                <a:ext cx="1122363" cy="460375"/>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5" name="Line 253">
                <a:extLst>
                  <a:ext uri="{FF2B5EF4-FFF2-40B4-BE49-F238E27FC236}">
                    <a16:creationId xmlns:a16="http://schemas.microsoft.com/office/drawing/2014/main" id="{2C58EFDD-5653-48C3-A583-895B25609F55}"/>
                  </a:ext>
                </a:extLst>
              </p:cNvPr>
              <p:cNvSpPr>
                <a:spLocks noChangeShapeType="1"/>
              </p:cNvSpPr>
              <p:nvPr/>
            </p:nvSpPr>
            <p:spPr bwMode="auto">
              <a:xfrm flipV="1">
                <a:off x="23287566" y="14392459"/>
                <a:ext cx="30163" cy="2540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6" name="Line 254">
                <a:extLst>
                  <a:ext uri="{FF2B5EF4-FFF2-40B4-BE49-F238E27FC236}">
                    <a16:creationId xmlns:a16="http://schemas.microsoft.com/office/drawing/2014/main" id="{0D5156A8-6B92-4FD6-BBEE-212A51C8FC92}"/>
                  </a:ext>
                </a:extLst>
              </p:cNvPr>
              <p:cNvSpPr>
                <a:spLocks noChangeShapeType="1"/>
              </p:cNvSpPr>
              <p:nvPr/>
            </p:nvSpPr>
            <p:spPr bwMode="auto">
              <a:xfrm flipV="1">
                <a:off x="23278041" y="14397221"/>
                <a:ext cx="50800" cy="14288"/>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7" name="Line 255">
                <a:extLst>
                  <a:ext uri="{FF2B5EF4-FFF2-40B4-BE49-F238E27FC236}">
                    <a16:creationId xmlns:a16="http://schemas.microsoft.com/office/drawing/2014/main" id="{15881160-42DD-4FA2-BB0F-2B8E6D2EEA03}"/>
                  </a:ext>
                </a:extLst>
              </p:cNvPr>
              <p:cNvSpPr>
                <a:spLocks noChangeShapeType="1"/>
              </p:cNvSpPr>
              <p:nvPr/>
            </p:nvSpPr>
            <p:spPr bwMode="auto">
              <a:xfrm flipH="1" flipV="1">
                <a:off x="22179491" y="13943196"/>
                <a:ext cx="1123950" cy="460375"/>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8" name="Line 256">
                <a:extLst>
                  <a:ext uri="{FF2B5EF4-FFF2-40B4-BE49-F238E27FC236}">
                    <a16:creationId xmlns:a16="http://schemas.microsoft.com/office/drawing/2014/main" id="{C6C753FE-840A-49E7-9D7E-29FC421BEFEA}"/>
                  </a:ext>
                </a:extLst>
              </p:cNvPr>
              <p:cNvSpPr>
                <a:spLocks noChangeShapeType="1"/>
              </p:cNvSpPr>
              <p:nvPr/>
            </p:nvSpPr>
            <p:spPr bwMode="auto">
              <a:xfrm flipH="1">
                <a:off x="23287566" y="14392459"/>
                <a:ext cx="30163" cy="2540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9" name="Line 257">
                <a:extLst>
                  <a:ext uri="{FF2B5EF4-FFF2-40B4-BE49-F238E27FC236}">
                    <a16:creationId xmlns:a16="http://schemas.microsoft.com/office/drawing/2014/main" id="{46B895B8-4835-4D36-8BB9-0441A4BCCD92}"/>
                  </a:ext>
                </a:extLst>
              </p:cNvPr>
              <p:cNvSpPr>
                <a:spLocks noChangeShapeType="1"/>
              </p:cNvSpPr>
              <p:nvPr/>
            </p:nvSpPr>
            <p:spPr bwMode="auto">
              <a:xfrm flipH="1">
                <a:off x="23147866" y="14335309"/>
                <a:ext cx="28575" cy="23813"/>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0" name="Line 258">
                <a:extLst>
                  <a:ext uri="{FF2B5EF4-FFF2-40B4-BE49-F238E27FC236}">
                    <a16:creationId xmlns:a16="http://schemas.microsoft.com/office/drawing/2014/main" id="{7BD8D24C-F729-47BC-8E6E-D0E17F4C501C}"/>
                  </a:ext>
                </a:extLst>
              </p:cNvPr>
              <p:cNvSpPr>
                <a:spLocks noChangeShapeType="1"/>
              </p:cNvSpPr>
              <p:nvPr/>
            </p:nvSpPr>
            <p:spPr bwMode="auto">
              <a:xfrm flipH="1">
                <a:off x="23008166" y="14276571"/>
                <a:ext cx="28575" cy="2540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1" name="Line 259">
                <a:extLst>
                  <a:ext uri="{FF2B5EF4-FFF2-40B4-BE49-F238E27FC236}">
                    <a16:creationId xmlns:a16="http://schemas.microsoft.com/office/drawing/2014/main" id="{FE301D2A-20C1-43EB-9651-EB728A45AF9E}"/>
                  </a:ext>
                </a:extLst>
              </p:cNvPr>
              <p:cNvSpPr>
                <a:spLocks noChangeShapeType="1"/>
              </p:cNvSpPr>
              <p:nvPr/>
            </p:nvSpPr>
            <p:spPr bwMode="auto">
              <a:xfrm flipH="1">
                <a:off x="22866878" y="14219421"/>
                <a:ext cx="30163" cy="2540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2" name="Line 260">
                <a:extLst>
                  <a:ext uri="{FF2B5EF4-FFF2-40B4-BE49-F238E27FC236}">
                    <a16:creationId xmlns:a16="http://schemas.microsoft.com/office/drawing/2014/main" id="{7D55C6BF-0262-4E63-87D4-1AA6DE408B96}"/>
                  </a:ext>
                </a:extLst>
              </p:cNvPr>
              <p:cNvSpPr>
                <a:spLocks noChangeShapeType="1"/>
              </p:cNvSpPr>
              <p:nvPr/>
            </p:nvSpPr>
            <p:spPr bwMode="auto">
              <a:xfrm flipH="1" flipV="1">
                <a:off x="22652566" y="13606646"/>
                <a:ext cx="650875" cy="796925"/>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3" name="Line 261">
                <a:extLst>
                  <a:ext uri="{FF2B5EF4-FFF2-40B4-BE49-F238E27FC236}">
                    <a16:creationId xmlns:a16="http://schemas.microsoft.com/office/drawing/2014/main" id="{F753A1AD-05FE-42E7-988C-FA7511F1B4F4}"/>
                  </a:ext>
                </a:extLst>
              </p:cNvPr>
              <p:cNvSpPr>
                <a:spLocks noChangeShapeType="1"/>
              </p:cNvSpPr>
              <p:nvPr/>
            </p:nvSpPr>
            <p:spPr bwMode="auto">
              <a:xfrm flipH="1">
                <a:off x="23278041" y="14397221"/>
                <a:ext cx="50800" cy="14288"/>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4" name="Line 262">
                <a:extLst>
                  <a:ext uri="{FF2B5EF4-FFF2-40B4-BE49-F238E27FC236}">
                    <a16:creationId xmlns:a16="http://schemas.microsoft.com/office/drawing/2014/main" id="{B31094CE-AC48-4432-BAA8-7C7D4F8690DC}"/>
                  </a:ext>
                </a:extLst>
              </p:cNvPr>
              <p:cNvSpPr>
                <a:spLocks noChangeShapeType="1"/>
              </p:cNvSpPr>
              <p:nvPr/>
            </p:nvSpPr>
            <p:spPr bwMode="auto">
              <a:xfrm flipH="1">
                <a:off x="23114528" y="14197196"/>
                <a:ext cx="53975" cy="15875"/>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5" name="Line 263">
                <a:extLst>
                  <a:ext uri="{FF2B5EF4-FFF2-40B4-BE49-F238E27FC236}">
                    <a16:creationId xmlns:a16="http://schemas.microsoft.com/office/drawing/2014/main" id="{F0D29D1D-F9DC-4132-99B1-D7BFE8ED004D}"/>
                  </a:ext>
                </a:extLst>
              </p:cNvPr>
              <p:cNvSpPr>
                <a:spLocks noChangeShapeType="1"/>
              </p:cNvSpPr>
              <p:nvPr/>
            </p:nvSpPr>
            <p:spPr bwMode="auto">
              <a:xfrm flipH="1">
                <a:off x="23035153" y="14098771"/>
                <a:ext cx="49213" cy="14288"/>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6" name="Line 264">
                <a:extLst>
                  <a:ext uri="{FF2B5EF4-FFF2-40B4-BE49-F238E27FC236}">
                    <a16:creationId xmlns:a16="http://schemas.microsoft.com/office/drawing/2014/main" id="{6D514A0E-CAD0-4C4D-9545-ED22420F391F}"/>
                  </a:ext>
                </a:extLst>
              </p:cNvPr>
              <p:cNvSpPr>
                <a:spLocks noChangeShapeType="1"/>
              </p:cNvSpPr>
              <p:nvPr/>
            </p:nvSpPr>
            <p:spPr bwMode="auto">
              <a:xfrm flipH="1">
                <a:off x="22954191" y="13998759"/>
                <a:ext cx="50800" cy="1270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7" name="Line 265">
                <a:extLst>
                  <a:ext uri="{FF2B5EF4-FFF2-40B4-BE49-F238E27FC236}">
                    <a16:creationId xmlns:a16="http://schemas.microsoft.com/office/drawing/2014/main" id="{535462A1-3828-473B-8108-ED44CCA815F5}"/>
                  </a:ext>
                </a:extLst>
              </p:cNvPr>
              <p:cNvSpPr>
                <a:spLocks noChangeShapeType="1"/>
              </p:cNvSpPr>
              <p:nvPr/>
            </p:nvSpPr>
            <p:spPr bwMode="auto">
              <a:xfrm flipH="1">
                <a:off x="23282803" y="14403571"/>
                <a:ext cx="41275" cy="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8" name="Line 266">
                <a:extLst>
                  <a:ext uri="{FF2B5EF4-FFF2-40B4-BE49-F238E27FC236}">
                    <a16:creationId xmlns:a16="http://schemas.microsoft.com/office/drawing/2014/main" id="{2DCD1226-23EC-4250-8C77-270EA88A235B}"/>
                  </a:ext>
                </a:extLst>
              </p:cNvPr>
              <p:cNvSpPr>
                <a:spLocks noChangeShapeType="1"/>
              </p:cNvSpPr>
              <p:nvPr/>
            </p:nvSpPr>
            <p:spPr bwMode="auto">
              <a:xfrm flipH="1">
                <a:off x="23282803" y="13482821"/>
                <a:ext cx="41275" cy="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9" name="Line 267">
                <a:extLst>
                  <a:ext uri="{FF2B5EF4-FFF2-40B4-BE49-F238E27FC236}">
                    <a16:creationId xmlns:a16="http://schemas.microsoft.com/office/drawing/2014/main" id="{6B2CCC04-1D92-4D7A-9555-378B389A44A8}"/>
                  </a:ext>
                </a:extLst>
              </p:cNvPr>
              <p:cNvSpPr>
                <a:spLocks noChangeShapeType="1"/>
              </p:cNvSpPr>
              <p:nvPr/>
            </p:nvSpPr>
            <p:spPr bwMode="auto">
              <a:xfrm flipH="1" flipV="1">
                <a:off x="23278041" y="14397221"/>
                <a:ext cx="50800" cy="14288"/>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0" name="Line 268">
                <a:extLst>
                  <a:ext uri="{FF2B5EF4-FFF2-40B4-BE49-F238E27FC236}">
                    <a16:creationId xmlns:a16="http://schemas.microsoft.com/office/drawing/2014/main" id="{D202940B-A4EF-4AE3-9DAE-AD05A6B8B49C}"/>
                  </a:ext>
                </a:extLst>
              </p:cNvPr>
              <p:cNvSpPr>
                <a:spLocks noChangeShapeType="1"/>
              </p:cNvSpPr>
              <p:nvPr/>
            </p:nvSpPr>
            <p:spPr bwMode="auto">
              <a:xfrm flipH="1" flipV="1">
                <a:off x="23287566" y="14392459"/>
                <a:ext cx="30163" cy="2540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1" name="Line 269">
                <a:extLst>
                  <a:ext uri="{FF2B5EF4-FFF2-40B4-BE49-F238E27FC236}">
                    <a16:creationId xmlns:a16="http://schemas.microsoft.com/office/drawing/2014/main" id="{8B67BC0B-FBA8-46A4-AE97-B996CB3EBFF4}"/>
                  </a:ext>
                </a:extLst>
              </p:cNvPr>
              <p:cNvSpPr>
                <a:spLocks noChangeShapeType="1"/>
              </p:cNvSpPr>
              <p:nvPr/>
            </p:nvSpPr>
            <p:spPr bwMode="auto">
              <a:xfrm flipH="1" flipV="1">
                <a:off x="23428853" y="14335309"/>
                <a:ext cx="30163" cy="23813"/>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2" name="Line 270">
                <a:extLst>
                  <a:ext uri="{FF2B5EF4-FFF2-40B4-BE49-F238E27FC236}">
                    <a16:creationId xmlns:a16="http://schemas.microsoft.com/office/drawing/2014/main" id="{E1E71DED-EE98-4393-99C6-998A0C4157FF}"/>
                  </a:ext>
                </a:extLst>
              </p:cNvPr>
              <p:cNvSpPr>
                <a:spLocks noChangeShapeType="1"/>
              </p:cNvSpPr>
              <p:nvPr/>
            </p:nvSpPr>
            <p:spPr bwMode="auto">
              <a:xfrm flipH="1" flipV="1">
                <a:off x="23570141" y="14276571"/>
                <a:ext cx="30163" cy="2540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3" name="Line 271">
                <a:extLst>
                  <a:ext uri="{FF2B5EF4-FFF2-40B4-BE49-F238E27FC236}">
                    <a16:creationId xmlns:a16="http://schemas.microsoft.com/office/drawing/2014/main" id="{EE4C0586-ABC5-4F06-AE04-EB4AEA9E8D55}"/>
                  </a:ext>
                </a:extLst>
              </p:cNvPr>
              <p:cNvSpPr>
                <a:spLocks noChangeShapeType="1"/>
              </p:cNvSpPr>
              <p:nvPr/>
            </p:nvSpPr>
            <p:spPr bwMode="auto">
              <a:xfrm flipH="1" flipV="1">
                <a:off x="23709841" y="14219421"/>
                <a:ext cx="30163" cy="2540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4" name="Line 272">
                <a:extLst>
                  <a:ext uri="{FF2B5EF4-FFF2-40B4-BE49-F238E27FC236}">
                    <a16:creationId xmlns:a16="http://schemas.microsoft.com/office/drawing/2014/main" id="{A135C89D-0BAE-4E1E-9286-1AF61F77B4F3}"/>
                  </a:ext>
                </a:extLst>
              </p:cNvPr>
              <p:cNvSpPr>
                <a:spLocks noChangeShapeType="1"/>
              </p:cNvSpPr>
              <p:nvPr/>
            </p:nvSpPr>
            <p:spPr bwMode="auto">
              <a:xfrm flipH="1" flipV="1">
                <a:off x="23851128" y="14162271"/>
                <a:ext cx="30163" cy="2540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5" name="Line 273">
                <a:extLst>
                  <a:ext uri="{FF2B5EF4-FFF2-40B4-BE49-F238E27FC236}">
                    <a16:creationId xmlns:a16="http://schemas.microsoft.com/office/drawing/2014/main" id="{D5D16AA1-0464-44B9-8CAA-C4198888DA46}"/>
                  </a:ext>
                </a:extLst>
              </p:cNvPr>
              <p:cNvSpPr>
                <a:spLocks noChangeShapeType="1"/>
              </p:cNvSpPr>
              <p:nvPr/>
            </p:nvSpPr>
            <p:spPr bwMode="auto">
              <a:xfrm flipH="1" flipV="1">
                <a:off x="23992416" y="14105121"/>
                <a:ext cx="30163" cy="23813"/>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6" name="Line 274">
                <a:extLst>
                  <a:ext uri="{FF2B5EF4-FFF2-40B4-BE49-F238E27FC236}">
                    <a16:creationId xmlns:a16="http://schemas.microsoft.com/office/drawing/2014/main" id="{47B8029A-7988-48F1-BA90-9879CA0B3EAA}"/>
                  </a:ext>
                </a:extLst>
              </p:cNvPr>
              <p:cNvSpPr>
                <a:spLocks noChangeShapeType="1"/>
              </p:cNvSpPr>
              <p:nvPr/>
            </p:nvSpPr>
            <p:spPr bwMode="auto">
              <a:xfrm flipH="1" flipV="1">
                <a:off x="24133703" y="14046384"/>
                <a:ext cx="25400" cy="2540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7" name="Line 275">
                <a:extLst>
                  <a:ext uri="{FF2B5EF4-FFF2-40B4-BE49-F238E27FC236}">
                    <a16:creationId xmlns:a16="http://schemas.microsoft.com/office/drawing/2014/main" id="{349A7AB3-7F3F-4EC7-A3A5-D285A80D38D4}"/>
                  </a:ext>
                </a:extLst>
              </p:cNvPr>
              <p:cNvSpPr>
                <a:spLocks noChangeShapeType="1"/>
              </p:cNvSpPr>
              <p:nvPr/>
            </p:nvSpPr>
            <p:spPr bwMode="auto">
              <a:xfrm flipH="1" flipV="1">
                <a:off x="24271816" y="13989234"/>
                <a:ext cx="28575" cy="23813"/>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8" name="Line 276">
                <a:extLst>
                  <a:ext uri="{FF2B5EF4-FFF2-40B4-BE49-F238E27FC236}">
                    <a16:creationId xmlns:a16="http://schemas.microsoft.com/office/drawing/2014/main" id="{333CB53A-B9ED-42EF-B1B9-810C701F0262}"/>
                  </a:ext>
                </a:extLst>
              </p:cNvPr>
              <p:cNvSpPr>
                <a:spLocks noChangeShapeType="1"/>
              </p:cNvSpPr>
              <p:nvPr/>
            </p:nvSpPr>
            <p:spPr bwMode="auto">
              <a:xfrm flipH="1" flipV="1">
                <a:off x="24413103" y="13930496"/>
                <a:ext cx="28575" cy="2540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9" name="Line 277">
                <a:extLst>
                  <a:ext uri="{FF2B5EF4-FFF2-40B4-BE49-F238E27FC236}">
                    <a16:creationId xmlns:a16="http://schemas.microsoft.com/office/drawing/2014/main" id="{C9ED3E27-6650-4B9A-B7E9-9B36DE8055BA}"/>
                  </a:ext>
                </a:extLst>
              </p:cNvPr>
              <p:cNvSpPr>
                <a:spLocks noChangeShapeType="1"/>
              </p:cNvSpPr>
              <p:nvPr/>
            </p:nvSpPr>
            <p:spPr bwMode="auto">
              <a:xfrm>
                <a:off x="23303441" y="14403571"/>
                <a:ext cx="1300163" cy="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0" name="Line 278">
                <a:extLst>
                  <a:ext uri="{FF2B5EF4-FFF2-40B4-BE49-F238E27FC236}">
                    <a16:creationId xmlns:a16="http://schemas.microsoft.com/office/drawing/2014/main" id="{0D8B5D1D-5FC6-42E1-8D2F-B191D979F597}"/>
                  </a:ext>
                </a:extLst>
              </p:cNvPr>
              <p:cNvSpPr>
                <a:spLocks noChangeShapeType="1"/>
              </p:cNvSpPr>
              <p:nvPr/>
            </p:nvSpPr>
            <p:spPr bwMode="auto">
              <a:xfrm flipV="1">
                <a:off x="23303441" y="14389284"/>
                <a:ext cx="0" cy="30163"/>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1" name="Line 279">
                <a:extLst>
                  <a:ext uri="{FF2B5EF4-FFF2-40B4-BE49-F238E27FC236}">
                    <a16:creationId xmlns:a16="http://schemas.microsoft.com/office/drawing/2014/main" id="{216509CA-723C-47FA-A1D4-8C2229160B5C}"/>
                  </a:ext>
                </a:extLst>
              </p:cNvPr>
              <p:cNvSpPr>
                <a:spLocks noChangeShapeType="1"/>
              </p:cNvSpPr>
              <p:nvPr/>
            </p:nvSpPr>
            <p:spPr bwMode="auto">
              <a:xfrm flipV="1">
                <a:off x="23466953" y="14389284"/>
                <a:ext cx="0" cy="30163"/>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2" name="Line 280">
                <a:extLst>
                  <a:ext uri="{FF2B5EF4-FFF2-40B4-BE49-F238E27FC236}">
                    <a16:creationId xmlns:a16="http://schemas.microsoft.com/office/drawing/2014/main" id="{EA5CD06F-16B3-47E2-B478-30077FBBB3EE}"/>
                  </a:ext>
                </a:extLst>
              </p:cNvPr>
              <p:cNvSpPr>
                <a:spLocks noChangeShapeType="1"/>
              </p:cNvSpPr>
              <p:nvPr/>
            </p:nvSpPr>
            <p:spPr bwMode="auto">
              <a:xfrm flipV="1">
                <a:off x="23630466" y="14389284"/>
                <a:ext cx="0" cy="30163"/>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3" name="Line 281">
                <a:extLst>
                  <a:ext uri="{FF2B5EF4-FFF2-40B4-BE49-F238E27FC236}">
                    <a16:creationId xmlns:a16="http://schemas.microsoft.com/office/drawing/2014/main" id="{B9172D06-0E87-425D-A138-3E45AB4449EB}"/>
                  </a:ext>
                </a:extLst>
              </p:cNvPr>
              <p:cNvSpPr>
                <a:spLocks noChangeShapeType="1"/>
              </p:cNvSpPr>
              <p:nvPr/>
            </p:nvSpPr>
            <p:spPr bwMode="auto">
              <a:xfrm flipV="1">
                <a:off x="23790803" y="14389284"/>
                <a:ext cx="0" cy="30163"/>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4" name="Line 282">
                <a:extLst>
                  <a:ext uri="{FF2B5EF4-FFF2-40B4-BE49-F238E27FC236}">
                    <a16:creationId xmlns:a16="http://schemas.microsoft.com/office/drawing/2014/main" id="{1B885952-F944-4034-8AA1-A768A01650F3}"/>
                  </a:ext>
                </a:extLst>
              </p:cNvPr>
              <p:cNvSpPr>
                <a:spLocks noChangeShapeType="1"/>
              </p:cNvSpPr>
              <p:nvPr/>
            </p:nvSpPr>
            <p:spPr bwMode="auto">
              <a:xfrm flipV="1">
                <a:off x="23954316" y="14389284"/>
                <a:ext cx="0" cy="30163"/>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5" name="Line 283">
                <a:extLst>
                  <a:ext uri="{FF2B5EF4-FFF2-40B4-BE49-F238E27FC236}">
                    <a16:creationId xmlns:a16="http://schemas.microsoft.com/office/drawing/2014/main" id="{646B5A8A-F91C-4403-B47E-2BD897EF41DF}"/>
                  </a:ext>
                </a:extLst>
              </p:cNvPr>
              <p:cNvSpPr>
                <a:spLocks noChangeShapeType="1"/>
              </p:cNvSpPr>
              <p:nvPr/>
            </p:nvSpPr>
            <p:spPr bwMode="auto">
              <a:xfrm flipV="1">
                <a:off x="24116241" y="14389284"/>
                <a:ext cx="0" cy="30163"/>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6" name="Line 284">
                <a:extLst>
                  <a:ext uri="{FF2B5EF4-FFF2-40B4-BE49-F238E27FC236}">
                    <a16:creationId xmlns:a16="http://schemas.microsoft.com/office/drawing/2014/main" id="{54140612-0B0D-4EDF-93B0-E0876028475D}"/>
                  </a:ext>
                </a:extLst>
              </p:cNvPr>
              <p:cNvSpPr>
                <a:spLocks noChangeShapeType="1"/>
              </p:cNvSpPr>
              <p:nvPr/>
            </p:nvSpPr>
            <p:spPr bwMode="auto">
              <a:xfrm flipV="1">
                <a:off x="24278166" y="14389284"/>
                <a:ext cx="0" cy="30163"/>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7" name="Line 285">
                <a:extLst>
                  <a:ext uri="{FF2B5EF4-FFF2-40B4-BE49-F238E27FC236}">
                    <a16:creationId xmlns:a16="http://schemas.microsoft.com/office/drawing/2014/main" id="{F15E8702-C2DC-4914-8396-B6EB6CE4FBB1}"/>
                  </a:ext>
                </a:extLst>
              </p:cNvPr>
              <p:cNvSpPr>
                <a:spLocks noChangeShapeType="1"/>
              </p:cNvSpPr>
              <p:nvPr/>
            </p:nvSpPr>
            <p:spPr bwMode="auto">
              <a:xfrm flipV="1">
                <a:off x="24441678" y="14389284"/>
                <a:ext cx="0" cy="30163"/>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8" name="Line 286">
                <a:extLst>
                  <a:ext uri="{FF2B5EF4-FFF2-40B4-BE49-F238E27FC236}">
                    <a16:creationId xmlns:a16="http://schemas.microsoft.com/office/drawing/2014/main" id="{A8D4FD9B-EF85-4881-861F-DF256FFB4E38}"/>
                  </a:ext>
                </a:extLst>
              </p:cNvPr>
              <p:cNvSpPr>
                <a:spLocks noChangeShapeType="1"/>
              </p:cNvSpPr>
              <p:nvPr/>
            </p:nvSpPr>
            <p:spPr bwMode="auto">
              <a:xfrm flipV="1">
                <a:off x="24603603" y="14389284"/>
                <a:ext cx="0" cy="30163"/>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9" name="Line 287">
                <a:extLst>
                  <a:ext uri="{FF2B5EF4-FFF2-40B4-BE49-F238E27FC236}">
                    <a16:creationId xmlns:a16="http://schemas.microsoft.com/office/drawing/2014/main" id="{366D3A05-3CB5-4408-8CE8-E1E23A35FA44}"/>
                  </a:ext>
                </a:extLst>
              </p:cNvPr>
              <p:cNvSpPr>
                <a:spLocks noChangeShapeType="1"/>
              </p:cNvSpPr>
              <p:nvPr/>
            </p:nvSpPr>
            <p:spPr bwMode="auto">
              <a:xfrm>
                <a:off x="23303441" y="14403571"/>
                <a:ext cx="1122363" cy="461963"/>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0" name="Line 288">
                <a:extLst>
                  <a:ext uri="{FF2B5EF4-FFF2-40B4-BE49-F238E27FC236}">
                    <a16:creationId xmlns:a16="http://schemas.microsoft.com/office/drawing/2014/main" id="{03502100-99A0-45B0-A452-B4AC5D8CB3D6}"/>
                  </a:ext>
                </a:extLst>
              </p:cNvPr>
              <p:cNvSpPr>
                <a:spLocks noChangeShapeType="1"/>
              </p:cNvSpPr>
              <p:nvPr/>
            </p:nvSpPr>
            <p:spPr bwMode="auto">
              <a:xfrm flipV="1">
                <a:off x="23428853" y="14449609"/>
                <a:ext cx="30163" cy="2540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1" name="Line 289">
                <a:extLst>
                  <a:ext uri="{FF2B5EF4-FFF2-40B4-BE49-F238E27FC236}">
                    <a16:creationId xmlns:a16="http://schemas.microsoft.com/office/drawing/2014/main" id="{D12AD1EB-8FFC-40E3-B87C-0AE38A376B32}"/>
                  </a:ext>
                </a:extLst>
              </p:cNvPr>
              <p:cNvSpPr>
                <a:spLocks noChangeShapeType="1"/>
              </p:cNvSpPr>
              <p:nvPr/>
            </p:nvSpPr>
            <p:spPr bwMode="auto">
              <a:xfrm flipV="1">
                <a:off x="23570141" y="14506759"/>
                <a:ext cx="30163" cy="2540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2" name="Line 290">
                <a:extLst>
                  <a:ext uri="{FF2B5EF4-FFF2-40B4-BE49-F238E27FC236}">
                    <a16:creationId xmlns:a16="http://schemas.microsoft.com/office/drawing/2014/main" id="{00B9EAD0-47AF-46EA-B24E-2DEB681F95F0}"/>
                  </a:ext>
                </a:extLst>
              </p:cNvPr>
              <p:cNvSpPr>
                <a:spLocks noChangeShapeType="1"/>
              </p:cNvSpPr>
              <p:nvPr/>
            </p:nvSpPr>
            <p:spPr bwMode="auto">
              <a:xfrm flipV="1">
                <a:off x="23709841" y="14565496"/>
                <a:ext cx="30163" cy="2540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3" name="Line 291">
                <a:extLst>
                  <a:ext uri="{FF2B5EF4-FFF2-40B4-BE49-F238E27FC236}">
                    <a16:creationId xmlns:a16="http://schemas.microsoft.com/office/drawing/2014/main" id="{1CA4359D-D4A5-4AB3-B828-6767E3C8EBE1}"/>
                  </a:ext>
                </a:extLst>
              </p:cNvPr>
              <p:cNvSpPr>
                <a:spLocks noChangeShapeType="1"/>
              </p:cNvSpPr>
              <p:nvPr/>
            </p:nvSpPr>
            <p:spPr bwMode="auto">
              <a:xfrm flipV="1">
                <a:off x="23851128" y="14622646"/>
                <a:ext cx="30163" cy="2540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4" name="Line 292">
                <a:extLst>
                  <a:ext uri="{FF2B5EF4-FFF2-40B4-BE49-F238E27FC236}">
                    <a16:creationId xmlns:a16="http://schemas.microsoft.com/office/drawing/2014/main" id="{2A6DD0E7-754F-49E1-AE0A-9C8C7A203A3F}"/>
                  </a:ext>
                </a:extLst>
              </p:cNvPr>
              <p:cNvSpPr>
                <a:spLocks noChangeShapeType="1"/>
              </p:cNvSpPr>
              <p:nvPr/>
            </p:nvSpPr>
            <p:spPr bwMode="auto">
              <a:xfrm flipV="1">
                <a:off x="23992416" y="14681384"/>
                <a:ext cx="30163" cy="23813"/>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5" name="Line 293">
                <a:extLst>
                  <a:ext uri="{FF2B5EF4-FFF2-40B4-BE49-F238E27FC236}">
                    <a16:creationId xmlns:a16="http://schemas.microsoft.com/office/drawing/2014/main" id="{E45907D4-2A44-430F-82E3-E15D03F0E664}"/>
                  </a:ext>
                </a:extLst>
              </p:cNvPr>
              <p:cNvSpPr>
                <a:spLocks noChangeShapeType="1"/>
              </p:cNvSpPr>
              <p:nvPr/>
            </p:nvSpPr>
            <p:spPr bwMode="auto">
              <a:xfrm flipV="1">
                <a:off x="24133703" y="14738534"/>
                <a:ext cx="25400" cy="2540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6" name="Line 294">
                <a:extLst>
                  <a:ext uri="{FF2B5EF4-FFF2-40B4-BE49-F238E27FC236}">
                    <a16:creationId xmlns:a16="http://schemas.microsoft.com/office/drawing/2014/main" id="{F9BE6588-61E1-4F8A-AA78-B32B507A8935}"/>
                  </a:ext>
                </a:extLst>
              </p:cNvPr>
              <p:cNvSpPr>
                <a:spLocks noChangeShapeType="1"/>
              </p:cNvSpPr>
              <p:nvPr/>
            </p:nvSpPr>
            <p:spPr bwMode="auto">
              <a:xfrm flipV="1">
                <a:off x="24271816" y="14795684"/>
                <a:ext cx="28575" cy="2540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7" name="Line 295">
                <a:extLst>
                  <a:ext uri="{FF2B5EF4-FFF2-40B4-BE49-F238E27FC236}">
                    <a16:creationId xmlns:a16="http://schemas.microsoft.com/office/drawing/2014/main" id="{1509BFA6-D0CD-464A-A5F1-F5AF7406D1B1}"/>
                  </a:ext>
                </a:extLst>
              </p:cNvPr>
              <p:cNvSpPr>
                <a:spLocks noChangeShapeType="1"/>
              </p:cNvSpPr>
              <p:nvPr/>
            </p:nvSpPr>
            <p:spPr bwMode="auto">
              <a:xfrm flipV="1">
                <a:off x="24413103" y="14852834"/>
                <a:ext cx="28575" cy="2540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8" name="Line 296">
                <a:extLst>
                  <a:ext uri="{FF2B5EF4-FFF2-40B4-BE49-F238E27FC236}">
                    <a16:creationId xmlns:a16="http://schemas.microsoft.com/office/drawing/2014/main" id="{3C84EDA4-4D97-4BBF-AF3C-C8811E7D6F37}"/>
                  </a:ext>
                </a:extLst>
              </p:cNvPr>
              <p:cNvSpPr>
                <a:spLocks noChangeShapeType="1"/>
              </p:cNvSpPr>
              <p:nvPr/>
            </p:nvSpPr>
            <p:spPr bwMode="auto">
              <a:xfrm>
                <a:off x="23303441" y="14403571"/>
                <a:ext cx="650875" cy="80010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9" name="Line 297">
                <a:extLst>
                  <a:ext uri="{FF2B5EF4-FFF2-40B4-BE49-F238E27FC236}">
                    <a16:creationId xmlns:a16="http://schemas.microsoft.com/office/drawing/2014/main" id="{1C53BC67-271B-4C94-AAEC-127AC9BF612C}"/>
                  </a:ext>
                </a:extLst>
              </p:cNvPr>
              <p:cNvSpPr>
                <a:spLocks noChangeShapeType="1"/>
              </p:cNvSpPr>
              <p:nvPr/>
            </p:nvSpPr>
            <p:spPr bwMode="auto">
              <a:xfrm flipV="1">
                <a:off x="23359003" y="14497234"/>
                <a:ext cx="50800" cy="14288"/>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0" name="Line 298">
                <a:extLst>
                  <a:ext uri="{FF2B5EF4-FFF2-40B4-BE49-F238E27FC236}">
                    <a16:creationId xmlns:a16="http://schemas.microsoft.com/office/drawing/2014/main" id="{63BA7159-0D8E-4E83-A110-4677DC64B02D}"/>
                  </a:ext>
                </a:extLst>
              </p:cNvPr>
              <p:cNvSpPr>
                <a:spLocks noChangeShapeType="1"/>
              </p:cNvSpPr>
              <p:nvPr/>
            </p:nvSpPr>
            <p:spPr bwMode="auto">
              <a:xfrm flipV="1">
                <a:off x="23439966" y="14595659"/>
                <a:ext cx="50800" cy="15875"/>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1" name="Line 299">
                <a:extLst>
                  <a:ext uri="{FF2B5EF4-FFF2-40B4-BE49-F238E27FC236}">
                    <a16:creationId xmlns:a16="http://schemas.microsoft.com/office/drawing/2014/main" id="{E26771C7-BC35-42EE-9896-28CA14C5B099}"/>
                  </a:ext>
                </a:extLst>
              </p:cNvPr>
              <p:cNvSpPr>
                <a:spLocks noChangeShapeType="1"/>
              </p:cNvSpPr>
              <p:nvPr/>
            </p:nvSpPr>
            <p:spPr bwMode="auto">
              <a:xfrm flipV="1">
                <a:off x="23520928" y="14695671"/>
                <a:ext cx="52388" cy="15875"/>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2" name="Line 300">
                <a:extLst>
                  <a:ext uri="{FF2B5EF4-FFF2-40B4-BE49-F238E27FC236}">
                    <a16:creationId xmlns:a16="http://schemas.microsoft.com/office/drawing/2014/main" id="{7E730CEC-91FB-4DA0-A948-9B4CE5CF95D3}"/>
                  </a:ext>
                </a:extLst>
              </p:cNvPr>
              <p:cNvSpPr>
                <a:spLocks noChangeShapeType="1"/>
              </p:cNvSpPr>
              <p:nvPr/>
            </p:nvSpPr>
            <p:spPr bwMode="auto">
              <a:xfrm flipV="1">
                <a:off x="23601891" y="14795684"/>
                <a:ext cx="52388" cy="14288"/>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3" name="Line 301">
                <a:extLst>
                  <a:ext uri="{FF2B5EF4-FFF2-40B4-BE49-F238E27FC236}">
                    <a16:creationId xmlns:a16="http://schemas.microsoft.com/office/drawing/2014/main" id="{EFB0A011-5BCD-4812-8FD3-645792C6E7EB}"/>
                  </a:ext>
                </a:extLst>
              </p:cNvPr>
              <p:cNvSpPr>
                <a:spLocks noChangeShapeType="1"/>
              </p:cNvSpPr>
              <p:nvPr/>
            </p:nvSpPr>
            <p:spPr bwMode="auto">
              <a:xfrm flipV="1">
                <a:off x="23684441" y="14895696"/>
                <a:ext cx="50800" cy="14288"/>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4" name="Line 302">
                <a:extLst>
                  <a:ext uri="{FF2B5EF4-FFF2-40B4-BE49-F238E27FC236}">
                    <a16:creationId xmlns:a16="http://schemas.microsoft.com/office/drawing/2014/main" id="{C32B7DB0-0751-45B6-BA9F-3CC4EEDA797F}"/>
                  </a:ext>
                </a:extLst>
              </p:cNvPr>
              <p:cNvSpPr>
                <a:spLocks noChangeShapeType="1"/>
              </p:cNvSpPr>
              <p:nvPr/>
            </p:nvSpPr>
            <p:spPr bwMode="auto">
              <a:xfrm flipV="1">
                <a:off x="23766991" y="14995709"/>
                <a:ext cx="49213" cy="15875"/>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5" name="Line 303">
                <a:extLst>
                  <a:ext uri="{FF2B5EF4-FFF2-40B4-BE49-F238E27FC236}">
                    <a16:creationId xmlns:a16="http://schemas.microsoft.com/office/drawing/2014/main" id="{AE2CC3FA-1723-4193-9E9E-90448B1379B3}"/>
                  </a:ext>
                </a:extLst>
              </p:cNvPr>
              <p:cNvSpPr>
                <a:spLocks noChangeShapeType="1"/>
              </p:cNvSpPr>
              <p:nvPr/>
            </p:nvSpPr>
            <p:spPr bwMode="auto">
              <a:xfrm flipV="1">
                <a:off x="23847953" y="15094134"/>
                <a:ext cx="49213" cy="17463"/>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6" name="Line 304">
                <a:extLst>
                  <a:ext uri="{FF2B5EF4-FFF2-40B4-BE49-F238E27FC236}">
                    <a16:creationId xmlns:a16="http://schemas.microsoft.com/office/drawing/2014/main" id="{815AA0EE-9B20-46E9-A1E2-BFFF329F824D}"/>
                  </a:ext>
                </a:extLst>
              </p:cNvPr>
              <p:cNvSpPr>
                <a:spLocks noChangeShapeType="1"/>
              </p:cNvSpPr>
              <p:nvPr/>
            </p:nvSpPr>
            <p:spPr bwMode="auto">
              <a:xfrm flipV="1">
                <a:off x="23930503" y="15195734"/>
                <a:ext cx="47625" cy="15875"/>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7" name="Line 306">
                <a:extLst>
                  <a:ext uri="{FF2B5EF4-FFF2-40B4-BE49-F238E27FC236}">
                    <a16:creationId xmlns:a16="http://schemas.microsoft.com/office/drawing/2014/main" id="{58899CF7-2C79-4410-8DAC-6A54D37B6D13}"/>
                  </a:ext>
                </a:extLst>
              </p:cNvPr>
              <p:cNvSpPr>
                <a:spLocks noChangeShapeType="1"/>
              </p:cNvSpPr>
              <p:nvPr/>
            </p:nvSpPr>
            <p:spPr bwMode="auto">
              <a:xfrm flipH="1">
                <a:off x="23282803" y="14403571"/>
                <a:ext cx="41275" cy="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8" name="Line 307">
                <a:extLst>
                  <a:ext uri="{FF2B5EF4-FFF2-40B4-BE49-F238E27FC236}">
                    <a16:creationId xmlns:a16="http://schemas.microsoft.com/office/drawing/2014/main" id="{C915862E-2355-4413-9DD8-879A46F05F45}"/>
                  </a:ext>
                </a:extLst>
              </p:cNvPr>
              <p:cNvSpPr>
                <a:spLocks noChangeShapeType="1"/>
              </p:cNvSpPr>
              <p:nvPr/>
            </p:nvSpPr>
            <p:spPr bwMode="auto">
              <a:xfrm flipH="1">
                <a:off x="23282803" y="14519459"/>
                <a:ext cx="41275" cy="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9" name="Line 308">
                <a:extLst>
                  <a:ext uri="{FF2B5EF4-FFF2-40B4-BE49-F238E27FC236}">
                    <a16:creationId xmlns:a16="http://schemas.microsoft.com/office/drawing/2014/main" id="{90BBC7FF-8249-4AA0-A084-68B59E355917}"/>
                  </a:ext>
                </a:extLst>
              </p:cNvPr>
              <p:cNvSpPr>
                <a:spLocks noChangeShapeType="1"/>
              </p:cNvSpPr>
              <p:nvPr/>
            </p:nvSpPr>
            <p:spPr bwMode="auto">
              <a:xfrm flipH="1">
                <a:off x="23282803" y="14633759"/>
                <a:ext cx="41275" cy="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0" name="Line 309">
                <a:extLst>
                  <a:ext uri="{FF2B5EF4-FFF2-40B4-BE49-F238E27FC236}">
                    <a16:creationId xmlns:a16="http://schemas.microsoft.com/office/drawing/2014/main" id="{55987537-3A37-4987-9802-4EAC393D81D4}"/>
                  </a:ext>
                </a:extLst>
              </p:cNvPr>
              <p:cNvSpPr>
                <a:spLocks noChangeShapeType="1"/>
              </p:cNvSpPr>
              <p:nvPr/>
            </p:nvSpPr>
            <p:spPr bwMode="auto">
              <a:xfrm flipH="1">
                <a:off x="23282803" y="14749646"/>
                <a:ext cx="41275" cy="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1" name="Line 311">
                <a:extLst>
                  <a:ext uri="{FF2B5EF4-FFF2-40B4-BE49-F238E27FC236}">
                    <a16:creationId xmlns:a16="http://schemas.microsoft.com/office/drawing/2014/main" id="{0CD9987B-8573-4F5E-A072-A52A0668968B}"/>
                  </a:ext>
                </a:extLst>
              </p:cNvPr>
              <p:cNvSpPr>
                <a:spLocks noChangeShapeType="1"/>
              </p:cNvSpPr>
              <p:nvPr/>
            </p:nvSpPr>
            <p:spPr bwMode="auto">
              <a:xfrm flipH="1">
                <a:off x="23282803" y="14865534"/>
                <a:ext cx="41275" cy="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2" name="Line 312">
                <a:extLst>
                  <a:ext uri="{FF2B5EF4-FFF2-40B4-BE49-F238E27FC236}">
                    <a16:creationId xmlns:a16="http://schemas.microsoft.com/office/drawing/2014/main" id="{756F9E84-C47D-4D78-A94D-DAB49AC09260}"/>
                  </a:ext>
                </a:extLst>
              </p:cNvPr>
              <p:cNvSpPr>
                <a:spLocks noChangeShapeType="1"/>
              </p:cNvSpPr>
              <p:nvPr/>
            </p:nvSpPr>
            <p:spPr bwMode="auto">
              <a:xfrm flipH="1">
                <a:off x="23282803" y="14979834"/>
                <a:ext cx="41275" cy="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3" name="Line 313">
                <a:extLst>
                  <a:ext uri="{FF2B5EF4-FFF2-40B4-BE49-F238E27FC236}">
                    <a16:creationId xmlns:a16="http://schemas.microsoft.com/office/drawing/2014/main" id="{9F4FBA8E-BCDC-4AA8-8C70-254B9FEBB1E8}"/>
                  </a:ext>
                </a:extLst>
              </p:cNvPr>
              <p:cNvSpPr>
                <a:spLocks noChangeShapeType="1"/>
              </p:cNvSpPr>
              <p:nvPr/>
            </p:nvSpPr>
            <p:spPr bwMode="auto">
              <a:xfrm flipH="1">
                <a:off x="23282803" y="15094134"/>
                <a:ext cx="41275" cy="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4" name="Line 314">
                <a:extLst>
                  <a:ext uri="{FF2B5EF4-FFF2-40B4-BE49-F238E27FC236}">
                    <a16:creationId xmlns:a16="http://schemas.microsoft.com/office/drawing/2014/main" id="{4CF1451B-A133-4AEF-8049-4ED9DB81D8FD}"/>
                  </a:ext>
                </a:extLst>
              </p:cNvPr>
              <p:cNvSpPr>
                <a:spLocks noChangeShapeType="1"/>
              </p:cNvSpPr>
              <p:nvPr/>
            </p:nvSpPr>
            <p:spPr bwMode="auto">
              <a:xfrm flipH="1">
                <a:off x="23282803" y="15211609"/>
                <a:ext cx="41275" cy="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5" name="Line 316">
                <a:extLst>
                  <a:ext uri="{FF2B5EF4-FFF2-40B4-BE49-F238E27FC236}">
                    <a16:creationId xmlns:a16="http://schemas.microsoft.com/office/drawing/2014/main" id="{AEF8FDB5-4F1E-45BD-BA76-518B48DA866A}"/>
                  </a:ext>
                </a:extLst>
              </p:cNvPr>
              <p:cNvSpPr>
                <a:spLocks noChangeShapeType="1"/>
              </p:cNvSpPr>
              <p:nvPr/>
            </p:nvSpPr>
            <p:spPr bwMode="auto">
              <a:xfrm flipH="1">
                <a:off x="22652566" y="14403571"/>
                <a:ext cx="650875" cy="80010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6" name="Line 317">
                <a:extLst>
                  <a:ext uri="{FF2B5EF4-FFF2-40B4-BE49-F238E27FC236}">
                    <a16:creationId xmlns:a16="http://schemas.microsoft.com/office/drawing/2014/main" id="{40652DFA-CB0B-4FBF-98D4-ECF27AF235CF}"/>
                  </a:ext>
                </a:extLst>
              </p:cNvPr>
              <p:cNvSpPr>
                <a:spLocks noChangeShapeType="1"/>
              </p:cNvSpPr>
              <p:nvPr/>
            </p:nvSpPr>
            <p:spPr bwMode="auto">
              <a:xfrm>
                <a:off x="23278041" y="14397221"/>
                <a:ext cx="50800" cy="14288"/>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7" name="Line 318">
                <a:extLst>
                  <a:ext uri="{FF2B5EF4-FFF2-40B4-BE49-F238E27FC236}">
                    <a16:creationId xmlns:a16="http://schemas.microsoft.com/office/drawing/2014/main" id="{35FDE429-1227-44C6-87ED-6CE79EFC6328}"/>
                  </a:ext>
                </a:extLst>
              </p:cNvPr>
              <p:cNvSpPr>
                <a:spLocks noChangeShapeType="1"/>
              </p:cNvSpPr>
              <p:nvPr/>
            </p:nvSpPr>
            <p:spPr bwMode="auto">
              <a:xfrm>
                <a:off x="23195491" y="14497234"/>
                <a:ext cx="52388" cy="14288"/>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8" name="Line 319">
                <a:extLst>
                  <a:ext uri="{FF2B5EF4-FFF2-40B4-BE49-F238E27FC236}">
                    <a16:creationId xmlns:a16="http://schemas.microsoft.com/office/drawing/2014/main" id="{43D1AD4A-8835-47F0-A744-A687A94033D7}"/>
                  </a:ext>
                </a:extLst>
              </p:cNvPr>
              <p:cNvSpPr>
                <a:spLocks noChangeShapeType="1"/>
              </p:cNvSpPr>
              <p:nvPr/>
            </p:nvSpPr>
            <p:spPr bwMode="auto">
              <a:xfrm>
                <a:off x="23114528" y="14595659"/>
                <a:ext cx="53975" cy="15875"/>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9" name="Line 320">
                <a:extLst>
                  <a:ext uri="{FF2B5EF4-FFF2-40B4-BE49-F238E27FC236}">
                    <a16:creationId xmlns:a16="http://schemas.microsoft.com/office/drawing/2014/main" id="{3C480E48-8283-40F8-85C9-4693E114EBE6}"/>
                  </a:ext>
                </a:extLst>
              </p:cNvPr>
              <p:cNvSpPr>
                <a:spLocks noChangeShapeType="1"/>
              </p:cNvSpPr>
              <p:nvPr/>
            </p:nvSpPr>
            <p:spPr bwMode="auto">
              <a:xfrm>
                <a:off x="23035153" y="14695671"/>
                <a:ext cx="49213" cy="15875"/>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0" name="Line 321">
                <a:extLst>
                  <a:ext uri="{FF2B5EF4-FFF2-40B4-BE49-F238E27FC236}">
                    <a16:creationId xmlns:a16="http://schemas.microsoft.com/office/drawing/2014/main" id="{1C740ECE-0DE5-430C-8E45-E3A165B26128}"/>
                  </a:ext>
                </a:extLst>
              </p:cNvPr>
              <p:cNvSpPr>
                <a:spLocks noChangeShapeType="1"/>
              </p:cNvSpPr>
              <p:nvPr/>
            </p:nvSpPr>
            <p:spPr bwMode="auto">
              <a:xfrm>
                <a:off x="22954191" y="14795684"/>
                <a:ext cx="50800" cy="14288"/>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1" name="Line 322">
                <a:extLst>
                  <a:ext uri="{FF2B5EF4-FFF2-40B4-BE49-F238E27FC236}">
                    <a16:creationId xmlns:a16="http://schemas.microsoft.com/office/drawing/2014/main" id="{59964664-24BE-497D-BD6B-1E7441826C95}"/>
                  </a:ext>
                </a:extLst>
              </p:cNvPr>
              <p:cNvSpPr>
                <a:spLocks noChangeShapeType="1"/>
              </p:cNvSpPr>
              <p:nvPr/>
            </p:nvSpPr>
            <p:spPr bwMode="auto">
              <a:xfrm>
                <a:off x="22873228" y="14895696"/>
                <a:ext cx="50800" cy="14288"/>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2" name="Line 323">
                <a:extLst>
                  <a:ext uri="{FF2B5EF4-FFF2-40B4-BE49-F238E27FC236}">
                    <a16:creationId xmlns:a16="http://schemas.microsoft.com/office/drawing/2014/main" id="{A2F38A18-3B62-42FE-B8CC-B439246C74ED}"/>
                  </a:ext>
                </a:extLst>
              </p:cNvPr>
              <p:cNvSpPr>
                <a:spLocks noChangeShapeType="1"/>
              </p:cNvSpPr>
              <p:nvPr/>
            </p:nvSpPr>
            <p:spPr bwMode="auto">
              <a:xfrm>
                <a:off x="22790678" y="14995709"/>
                <a:ext cx="47625" cy="15875"/>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3" name="Line 324">
                <a:extLst>
                  <a:ext uri="{FF2B5EF4-FFF2-40B4-BE49-F238E27FC236}">
                    <a16:creationId xmlns:a16="http://schemas.microsoft.com/office/drawing/2014/main" id="{2DA173D4-2318-4BF9-B9D5-37C12A5B7899}"/>
                  </a:ext>
                </a:extLst>
              </p:cNvPr>
              <p:cNvSpPr>
                <a:spLocks noChangeShapeType="1"/>
              </p:cNvSpPr>
              <p:nvPr/>
            </p:nvSpPr>
            <p:spPr bwMode="auto">
              <a:xfrm>
                <a:off x="22709716" y="15094134"/>
                <a:ext cx="49213" cy="17463"/>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4" name="Line 325">
                <a:extLst>
                  <a:ext uri="{FF2B5EF4-FFF2-40B4-BE49-F238E27FC236}">
                    <a16:creationId xmlns:a16="http://schemas.microsoft.com/office/drawing/2014/main" id="{E3820483-3FFE-4A7D-BC3B-075462DB00AA}"/>
                  </a:ext>
                </a:extLst>
              </p:cNvPr>
              <p:cNvSpPr>
                <a:spLocks noChangeShapeType="1"/>
              </p:cNvSpPr>
              <p:nvPr/>
            </p:nvSpPr>
            <p:spPr bwMode="auto">
              <a:xfrm>
                <a:off x="22628753" y="15195734"/>
                <a:ext cx="49213" cy="15875"/>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5" name="Line 326">
                <a:extLst>
                  <a:ext uri="{FF2B5EF4-FFF2-40B4-BE49-F238E27FC236}">
                    <a16:creationId xmlns:a16="http://schemas.microsoft.com/office/drawing/2014/main" id="{AB312AC7-65D0-4471-B37E-8D62A2754179}"/>
                  </a:ext>
                </a:extLst>
              </p:cNvPr>
              <p:cNvSpPr>
                <a:spLocks noChangeShapeType="1"/>
              </p:cNvSpPr>
              <p:nvPr/>
            </p:nvSpPr>
            <p:spPr bwMode="auto">
              <a:xfrm flipH="1">
                <a:off x="22179491" y="14403571"/>
                <a:ext cx="1123950" cy="461963"/>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6" name="Line 327">
                <a:extLst>
                  <a:ext uri="{FF2B5EF4-FFF2-40B4-BE49-F238E27FC236}">
                    <a16:creationId xmlns:a16="http://schemas.microsoft.com/office/drawing/2014/main" id="{E7AA3299-9F64-4D24-BD07-BBA733CEA02F}"/>
                  </a:ext>
                </a:extLst>
              </p:cNvPr>
              <p:cNvSpPr>
                <a:spLocks noChangeShapeType="1"/>
              </p:cNvSpPr>
              <p:nvPr/>
            </p:nvSpPr>
            <p:spPr bwMode="auto">
              <a:xfrm>
                <a:off x="23287566" y="14392459"/>
                <a:ext cx="30163" cy="2540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7" name="Line 328">
                <a:extLst>
                  <a:ext uri="{FF2B5EF4-FFF2-40B4-BE49-F238E27FC236}">
                    <a16:creationId xmlns:a16="http://schemas.microsoft.com/office/drawing/2014/main" id="{47F72C9B-97C1-48F3-AC1B-EC5E05CCA57E}"/>
                  </a:ext>
                </a:extLst>
              </p:cNvPr>
              <p:cNvSpPr>
                <a:spLocks noChangeShapeType="1"/>
              </p:cNvSpPr>
              <p:nvPr/>
            </p:nvSpPr>
            <p:spPr bwMode="auto">
              <a:xfrm>
                <a:off x="23147866" y="14449609"/>
                <a:ext cx="28575" cy="2540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8" name="Line 329">
                <a:extLst>
                  <a:ext uri="{FF2B5EF4-FFF2-40B4-BE49-F238E27FC236}">
                    <a16:creationId xmlns:a16="http://schemas.microsoft.com/office/drawing/2014/main" id="{4C5199B6-8459-4C5E-82E1-18217980C635}"/>
                  </a:ext>
                </a:extLst>
              </p:cNvPr>
              <p:cNvSpPr>
                <a:spLocks noChangeShapeType="1"/>
              </p:cNvSpPr>
              <p:nvPr/>
            </p:nvSpPr>
            <p:spPr bwMode="auto">
              <a:xfrm>
                <a:off x="23008166" y="14506759"/>
                <a:ext cx="28575" cy="2540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9" name="Line 330">
                <a:extLst>
                  <a:ext uri="{FF2B5EF4-FFF2-40B4-BE49-F238E27FC236}">
                    <a16:creationId xmlns:a16="http://schemas.microsoft.com/office/drawing/2014/main" id="{95AE905D-F1FC-4B2E-9967-625D3BCA6004}"/>
                  </a:ext>
                </a:extLst>
              </p:cNvPr>
              <p:cNvSpPr>
                <a:spLocks noChangeShapeType="1"/>
              </p:cNvSpPr>
              <p:nvPr/>
            </p:nvSpPr>
            <p:spPr bwMode="auto">
              <a:xfrm>
                <a:off x="22866878" y="14565496"/>
                <a:ext cx="30163" cy="2540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0" name="Line 331">
                <a:extLst>
                  <a:ext uri="{FF2B5EF4-FFF2-40B4-BE49-F238E27FC236}">
                    <a16:creationId xmlns:a16="http://schemas.microsoft.com/office/drawing/2014/main" id="{81C390D5-AA9C-41B7-85B2-38AFC536DEBA}"/>
                  </a:ext>
                </a:extLst>
              </p:cNvPr>
              <p:cNvSpPr>
                <a:spLocks noChangeShapeType="1"/>
              </p:cNvSpPr>
              <p:nvPr/>
            </p:nvSpPr>
            <p:spPr bwMode="auto">
              <a:xfrm>
                <a:off x="22725591" y="14622646"/>
                <a:ext cx="30163" cy="2540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1" name="Line 332">
                <a:extLst>
                  <a:ext uri="{FF2B5EF4-FFF2-40B4-BE49-F238E27FC236}">
                    <a16:creationId xmlns:a16="http://schemas.microsoft.com/office/drawing/2014/main" id="{7403C652-219C-450E-8D05-EBCBACFFD143}"/>
                  </a:ext>
                </a:extLst>
              </p:cNvPr>
              <p:cNvSpPr>
                <a:spLocks noChangeShapeType="1"/>
              </p:cNvSpPr>
              <p:nvPr/>
            </p:nvSpPr>
            <p:spPr bwMode="auto">
              <a:xfrm>
                <a:off x="22585891" y="14681384"/>
                <a:ext cx="30163" cy="23813"/>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2" name="Line 333">
                <a:extLst>
                  <a:ext uri="{FF2B5EF4-FFF2-40B4-BE49-F238E27FC236}">
                    <a16:creationId xmlns:a16="http://schemas.microsoft.com/office/drawing/2014/main" id="{8314D266-8950-47BA-80F1-565779BA2390}"/>
                  </a:ext>
                </a:extLst>
              </p:cNvPr>
              <p:cNvSpPr>
                <a:spLocks noChangeShapeType="1"/>
              </p:cNvSpPr>
              <p:nvPr/>
            </p:nvSpPr>
            <p:spPr bwMode="auto">
              <a:xfrm>
                <a:off x="22447778" y="14738534"/>
                <a:ext cx="26988" cy="2540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3" name="Line 334">
                <a:extLst>
                  <a:ext uri="{FF2B5EF4-FFF2-40B4-BE49-F238E27FC236}">
                    <a16:creationId xmlns:a16="http://schemas.microsoft.com/office/drawing/2014/main" id="{B4F6003F-F7D4-453C-B3E8-DA265B464A0C}"/>
                  </a:ext>
                </a:extLst>
              </p:cNvPr>
              <p:cNvSpPr>
                <a:spLocks noChangeShapeType="1"/>
              </p:cNvSpPr>
              <p:nvPr/>
            </p:nvSpPr>
            <p:spPr bwMode="auto">
              <a:xfrm>
                <a:off x="22308078" y="14795684"/>
                <a:ext cx="25400" cy="2540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4" name="Line 335">
                <a:extLst>
                  <a:ext uri="{FF2B5EF4-FFF2-40B4-BE49-F238E27FC236}">
                    <a16:creationId xmlns:a16="http://schemas.microsoft.com/office/drawing/2014/main" id="{0DDAE048-9D24-4D30-8876-226874E081B7}"/>
                  </a:ext>
                </a:extLst>
              </p:cNvPr>
              <p:cNvSpPr>
                <a:spLocks noChangeShapeType="1"/>
              </p:cNvSpPr>
              <p:nvPr/>
            </p:nvSpPr>
            <p:spPr bwMode="auto">
              <a:xfrm>
                <a:off x="22166791" y="14852834"/>
                <a:ext cx="25400" cy="2540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5" name="Line 336">
                <a:extLst>
                  <a:ext uri="{FF2B5EF4-FFF2-40B4-BE49-F238E27FC236}">
                    <a16:creationId xmlns:a16="http://schemas.microsoft.com/office/drawing/2014/main" id="{C542E720-5346-4174-807E-A570EEC98A41}"/>
                  </a:ext>
                </a:extLst>
              </p:cNvPr>
              <p:cNvSpPr>
                <a:spLocks noChangeShapeType="1"/>
              </p:cNvSpPr>
              <p:nvPr/>
            </p:nvSpPr>
            <p:spPr bwMode="auto">
              <a:xfrm flipH="1">
                <a:off x="22003278" y="14403571"/>
                <a:ext cx="1300163" cy="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6" name="Line 337">
                <a:extLst>
                  <a:ext uri="{FF2B5EF4-FFF2-40B4-BE49-F238E27FC236}">
                    <a16:creationId xmlns:a16="http://schemas.microsoft.com/office/drawing/2014/main" id="{EDA91729-3B29-4674-8EB2-B0649F330FD5}"/>
                  </a:ext>
                </a:extLst>
              </p:cNvPr>
              <p:cNvSpPr>
                <a:spLocks noChangeShapeType="1"/>
              </p:cNvSpPr>
              <p:nvPr/>
            </p:nvSpPr>
            <p:spPr bwMode="auto">
              <a:xfrm>
                <a:off x="23303441" y="14389284"/>
                <a:ext cx="0" cy="30163"/>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7" name="Line 338">
                <a:extLst>
                  <a:ext uri="{FF2B5EF4-FFF2-40B4-BE49-F238E27FC236}">
                    <a16:creationId xmlns:a16="http://schemas.microsoft.com/office/drawing/2014/main" id="{830B6226-75D9-4E5B-A01A-D60A182ECC5F}"/>
                  </a:ext>
                </a:extLst>
              </p:cNvPr>
              <p:cNvSpPr>
                <a:spLocks noChangeShapeType="1"/>
              </p:cNvSpPr>
              <p:nvPr/>
            </p:nvSpPr>
            <p:spPr bwMode="auto">
              <a:xfrm>
                <a:off x="23139928" y="14389284"/>
                <a:ext cx="0" cy="30163"/>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8" name="Line 339">
                <a:extLst>
                  <a:ext uri="{FF2B5EF4-FFF2-40B4-BE49-F238E27FC236}">
                    <a16:creationId xmlns:a16="http://schemas.microsoft.com/office/drawing/2014/main" id="{A31CF7DA-508D-4709-B713-FE40AD5BE26F}"/>
                  </a:ext>
                </a:extLst>
              </p:cNvPr>
              <p:cNvSpPr>
                <a:spLocks noChangeShapeType="1"/>
              </p:cNvSpPr>
              <p:nvPr/>
            </p:nvSpPr>
            <p:spPr bwMode="auto">
              <a:xfrm>
                <a:off x="22978003" y="14389284"/>
                <a:ext cx="0" cy="30163"/>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9" name="Line 340">
                <a:extLst>
                  <a:ext uri="{FF2B5EF4-FFF2-40B4-BE49-F238E27FC236}">
                    <a16:creationId xmlns:a16="http://schemas.microsoft.com/office/drawing/2014/main" id="{5B83D9E3-4F27-45F8-92B1-4AE7A9682DA0}"/>
                  </a:ext>
                </a:extLst>
              </p:cNvPr>
              <p:cNvSpPr>
                <a:spLocks noChangeShapeType="1"/>
              </p:cNvSpPr>
              <p:nvPr/>
            </p:nvSpPr>
            <p:spPr bwMode="auto">
              <a:xfrm>
                <a:off x="22814491" y="14389284"/>
                <a:ext cx="0" cy="30163"/>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0" name="Line 341">
                <a:extLst>
                  <a:ext uri="{FF2B5EF4-FFF2-40B4-BE49-F238E27FC236}">
                    <a16:creationId xmlns:a16="http://schemas.microsoft.com/office/drawing/2014/main" id="{343C3671-A334-4B03-9517-EBEBCAC04081}"/>
                  </a:ext>
                </a:extLst>
              </p:cNvPr>
              <p:cNvSpPr>
                <a:spLocks noChangeShapeType="1"/>
              </p:cNvSpPr>
              <p:nvPr/>
            </p:nvSpPr>
            <p:spPr bwMode="auto">
              <a:xfrm>
                <a:off x="22652566" y="14389284"/>
                <a:ext cx="0" cy="30163"/>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1" name="Line 342">
                <a:extLst>
                  <a:ext uri="{FF2B5EF4-FFF2-40B4-BE49-F238E27FC236}">
                    <a16:creationId xmlns:a16="http://schemas.microsoft.com/office/drawing/2014/main" id="{385A44AC-037A-4328-9534-029431DC4950}"/>
                  </a:ext>
                </a:extLst>
              </p:cNvPr>
              <p:cNvSpPr>
                <a:spLocks noChangeShapeType="1"/>
              </p:cNvSpPr>
              <p:nvPr/>
            </p:nvSpPr>
            <p:spPr bwMode="auto">
              <a:xfrm>
                <a:off x="22492228" y="14389284"/>
                <a:ext cx="0" cy="30163"/>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2" name="Line 343">
                <a:extLst>
                  <a:ext uri="{FF2B5EF4-FFF2-40B4-BE49-F238E27FC236}">
                    <a16:creationId xmlns:a16="http://schemas.microsoft.com/office/drawing/2014/main" id="{3E0FBFDD-AFE5-49A5-9D0D-4B155A69D1C0}"/>
                  </a:ext>
                </a:extLst>
              </p:cNvPr>
              <p:cNvSpPr>
                <a:spLocks noChangeShapeType="1"/>
              </p:cNvSpPr>
              <p:nvPr/>
            </p:nvSpPr>
            <p:spPr bwMode="auto">
              <a:xfrm>
                <a:off x="22328716" y="14389284"/>
                <a:ext cx="0" cy="30163"/>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3" name="Line 344">
                <a:extLst>
                  <a:ext uri="{FF2B5EF4-FFF2-40B4-BE49-F238E27FC236}">
                    <a16:creationId xmlns:a16="http://schemas.microsoft.com/office/drawing/2014/main" id="{80A5FF29-51E2-4408-A409-A800F630A4E2}"/>
                  </a:ext>
                </a:extLst>
              </p:cNvPr>
              <p:cNvSpPr>
                <a:spLocks noChangeShapeType="1"/>
              </p:cNvSpPr>
              <p:nvPr/>
            </p:nvSpPr>
            <p:spPr bwMode="auto">
              <a:xfrm>
                <a:off x="22166791" y="14389284"/>
                <a:ext cx="0" cy="30163"/>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4" name="Line 345">
                <a:extLst>
                  <a:ext uri="{FF2B5EF4-FFF2-40B4-BE49-F238E27FC236}">
                    <a16:creationId xmlns:a16="http://schemas.microsoft.com/office/drawing/2014/main" id="{956F6934-CECC-4B2F-8D3A-1880DF5F12EB}"/>
                  </a:ext>
                </a:extLst>
              </p:cNvPr>
              <p:cNvSpPr>
                <a:spLocks noChangeShapeType="1"/>
              </p:cNvSpPr>
              <p:nvPr/>
            </p:nvSpPr>
            <p:spPr bwMode="auto">
              <a:xfrm>
                <a:off x="22003278" y="14389284"/>
                <a:ext cx="0" cy="30163"/>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5" name="Line 346">
                <a:extLst>
                  <a:ext uri="{FF2B5EF4-FFF2-40B4-BE49-F238E27FC236}">
                    <a16:creationId xmlns:a16="http://schemas.microsoft.com/office/drawing/2014/main" id="{1D7412C4-0999-434E-89AE-647C653C5FD9}"/>
                  </a:ext>
                </a:extLst>
              </p:cNvPr>
              <p:cNvSpPr>
                <a:spLocks noChangeShapeType="1"/>
              </p:cNvSpPr>
              <p:nvPr/>
            </p:nvSpPr>
            <p:spPr bwMode="auto">
              <a:xfrm flipH="1">
                <a:off x="22725591" y="14162271"/>
                <a:ext cx="30163" cy="2540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6" name="Line 347">
                <a:extLst>
                  <a:ext uri="{FF2B5EF4-FFF2-40B4-BE49-F238E27FC236}">
                    <a16:creationId xmlns:a16="http://schemas.microsoft.com/office/drawing/2014/main" id="{257DB163-EDC1-4FF8-9649-219BC5F665D1}"/>
                  </a:ext>
                </a:extLst>
              </p:cNvPr>
              <p:cNvSpPr>
                <a:spLocks noChangeShapeType="1"/>
              </p:cNvSpPr>
              <p:nvPr/>
            </p:nvSpPr>
            <p:spPr bwMode="auto">
              <a:xfrm flipH="1">
                <a:off x="22585891" y="14105121"/>
                <a:ext cx="30163" cy="23813"/>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7" name="Line 348">
                <a:extLst>
                  <a:ext uri="{FF2B5EF4-FFF2-40B4-BE49-F238E27FC236}">
                    <a16:creationId xmlns:a16="http://schemas.microsoft.com/office/drawing/2014/main" id="{C420DF86-2EAE-485C-98C2-D8A147FB3D28}"/>
                  </a:ext>
                </a:extLst>
              </p:cNvPr>
              <p:cNvSpPr>
                <a:spLocks noChangeShapeType="1"/>
              </p:cNvSpPr>
              <p:nvPr/>
            </p:nvSpPr>
            <p:spPr bwMode="auto">
              <a:xfrm flipH="1">
                <a:off x="22447778" y="14046384"/>
                <a:ext cx="26988" cy="2540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8" name="Line 349">
                <a:extLst>
                  <a:ext uri="{FF2B5EF4-FFF2-40B4-BE49-F238E27FC236}">
                    <a16:creationId xmlns:a16="http://schemas.microsoft.com/office/drawing/2014/main" id="{098C66D1-4A02-429A-B110-EBFC274E0EF8}"/>
                  </a:ext>
                </a:extLst>
              </p:cNvPr>
              <p:cNvSpPr>
                <a:spLocks noChangeShapeType="1"/>
              </p:cNvSpPr>
              <p:nvPr/>
            </p:nvSpPr>
            <p:spPr bwMode="auto">
              <a:xfrm flipH="1">
                <a:off x="22308078" y="13989234"/>
                <a:ext cx="25400" cy="23813"/>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9" name="Line 350">
                <a:extLst>
                  <a:ext uri="{FF2B5EF4-FFF2-40B4-BE49-F238E27FC236}">
                    <a16:creationId xmlns:a16="http://schemas.microsoft.com/office/drawing/2014/main" id="{DD60BCDC-439F-4CD6-9600-EE8C8BE31FA0}"/>
                  </a:ext>
                </a:extLst>
              </p:cNvPr>
              <p:cNvSpPr>
                <a:spLocks noChangeShapeType="1"/>
              </p:cNvSpPr>
              <p:nvPr/>
            </p:nvSpPr>
            <p:spPr bwMode="auto">
              <a:xfrm flipH="1">
                <a:off x="22166791" y="13930496"/>
                <a:ext cx="25400" cy="2540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90" name="Line 351">
                <a:extLst>
                  <a:ext uri="{FF2B5EF4-FFF2-40B4-BE49-F238E27FC236}">
                    <a16:creationId xmlns:a16="http://schemas.microsoft.com/office/drawing/2014/main" id="{0BC8F5AA-EB7B-4F2B-AB5A-7F6343E0E5B7}"/>
                  </a:ext>
                </a:extLst>
              </p:cNvPr>
              <p:cNvSpPr>
                <a:spLocks noChangeShapeType="1"/>
              </p:cNvSpPr>
              <p:nvPr/>
            </p:nvSpPr>
            <p:spPr bwMode="auto">
              <a:xfrm flipH="1">
                <a:off x="23195491" y="14297209"/>
                <a:ext cx="52388" cy="14288"/>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91" name="Line 352">
                <a:extLst>
                  <a:ext uri="{FF2B5EF4-FFF2-40B4-BE49-F238E27FC236}">
                    <a16:creationId xmlns:a16="http://schemas.microsoft.com/office/drawing/2014/main" id="{20DA2D1F-2557-4518-A997-3E1A7FE07199}"/>
                  </a:ext>
                </a:extLst>
              </p:cNvPr>
              <p:cNvSpPr>
                <a:spLocks noChangeShapeType="1"/>
              </p:cNvSpPr>
              <p:nvPr/>
            </p:nvSpPr>
            <p:spPr bwMode="auto">
              <a:xfrm flipH="1">
                <a:off x="22873228" y="13898746"/>
                <a:ext cx="50800" cy="1270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92" name="Line 353">
                <a:extLst>
                  <a:ext uri="{FF2B5EF4-FFF2-40B4-BE49-F238E27FC236}">
                    <a16:creationId xmlns:a16="http://schemas.microsoft.com/office/drawing/2014/main" id="{0200E0E1-3BD5-4FAF-A9BF-E11949B1E03C}"/>
                  </a:ext>
                </a:extLst>
              </p:cNvPr>
              <p:cNvSpPr>
                <a:spLocks noChangeShapeType="1"/>
              </p:cNvSpPr>
              <p:nvPr/>
            </p:nvSpPr>
            <p:spPr bwMode="auto">
              <a:xfrm flipH="1">
                <a:off x="22790678" y="13798734"/>
                <a:ext cx="47625" cy="12700"/>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93" name="Line 354">
                <a:extLst>
                  <a:ext uri="{FF2B5EF4-FFF2-40B4-BE49-F238E27FC236}">
                    <a16:creationId xmlns:a16="http://schemas.microsoft.com/office/drawing/2014/main" id="{11F10AD3-B0A6-4841-9927-CB114AFB1CC4}"/>
                  </a:ext>
                </a:extLst>
              </p:cNvPr>
              <p:cNvSpPr>
                <a:spLocks noChangeShapeType="1"/>
              </p:cNvSpPr>
              <p:nvPr/>
            </p:nvSpPr>
            <p:spPr bwMode="auto">
              <a:xfrm flipH="1">
                <a:off x="22709716" y="13698721"/>
                <a:ext cx="49213" cy="15875"/>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94" name="Line 355">
                <a:extLst>
                  <a:ext uri="{FF2B5EF4-FFF2-40B4-BE49-F238E27FC236}">
                    <a16:creationId xmlns:a16="http://schemas.microsoft.com/office/drawing/2014/main" id="{30BCF1D1-F218-464F-81BE-85EF5182BE8E}"/>
                  </a:ext>
                </a:extLst>
              </p:cNvPr>
              <p:cNvSpPr>
                <a:spLocks noChangeShapeType="1"/>
              </p:cNvSpPr>
              <p:nvPr/>
            </p:nvSpPr>
            <p:spPr bwMode="auto">
              <a:xfrm flipH="1">
                <a:off x="22628753" y="13600296"/>
                <a:ext cx="49213" cy="14288"/>
              </a:xfrm>
              <a:prstGeom prst="line">
                <a:avLst/>
              </a:prstGeom>
              <a:noFill/>
              <a:ln w="1270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sp>
          <p:nvSpPr>
            <p:cNvPr id="44" name="TextBox 43">
              <a:extLst>
                <a:ext uri="{FF2B5EF4-FFF2-40B4-BE49-F238E27FC236}">
                  <a16:creationId xmlns:a16="http://schemas.microsoft.com/office/drawing/2014/main" id="{F5DC7796-21C9-4F73-8211-EFF067B74386}"/>
                </a:ext>
              </a:extLst>
            </p:cNvPr>
            <p:cNvSpPr txBox="1"/>
            <p:nvPr/>
          </p:nvSpPr>
          <p:spPr>
            <a:xfrm>
              <a:off x="3001706" y="2729630"/>
              <a:ext cx="250774" cy="215444"/>
            </a:xfrm>
            <a:prstGeom prst="rect">
              <a:avLst/>
            </a:prstGeom>
            <a:noFill/>
          </p:spPr>
          <p:txBody>
            <a:bodyPr wrap="none" lIns="0" tIns="0" rIns="0" bIns="0" rtlCol="0" anchor="ctr">
              <a:spAutoFit/>
            </a:bodyPr>
            <a:lstStyle/>
            <a:p>
              <a:pPr marL="0" marR="0" lvl="0" indent="0" algn="ct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TSS</a:t>
              </a:r>
            </a:p>
          </p:txBody>
        </p:sp>
        <p:sp>
          <p:nvSpPr>
            <p:cNvPr id="45" name="TextBox 44">
              <a:extLst>
                <a:ext uri="{FF2B5EF4-FFF2-40B4-BE49-F238E27FC236}">
                  <a16:creationId xmlns:a16="http://schemas.microsoft.com/office/drawing/2014/main" id="{242579F7-0BEA-4A93-837F-BEEA3D7E0184}"/>
                </a:ext>
              </a:extLst>
            </p:cNvPr>
            <p:cNvSpPr txBox="1"/>
            <p:nvPr/>
          </p:nvSpPr>
          <p:spPr>
            <a:xfrm>
              <a:off x="3891836" y="2951426"/>
              <a:ext cx="533737" cy="215444"/>
            </a:xfrm>
            <a:prstGeom prst="rect">
              <a:avLst/>
            </a:prstGeom>
            <a:noFill/>
          </p:spPr>
          <p:txBody>
            <a:bodyPr wrap="none" lIns="0" tIns="0" rIns="0" bIns="0" rtlCol="0" anchor="ctr">
              <a:spAutoFit/>
            </a:bodyPr>
            <a:lstStyle/>
            <a:p>
              <a:pPr marL="0" marR="0" lvl="0" indent="0" algn="ct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Fatigue</a:t>
              </a:r>
            </a:p>
          </p:txBody>
        </p:sp>
        <p:sp>
          <p:nvSpPr>
            <p:cNvPr id="46" name="TextBox 45">
              <a:extLst>
                <a:ext uri="{FF2B5EF4-FFF2-40B4-BE49-F238E27FC236}">
                  <a16:creationId xmlns:a16="http://schemas.microsoft.com/office/drawing/2014/main" id="{2BD89ED0-7CE8-44C3-99AD-CCA154609F3E}"/>
                </a:ext>
              </a:extLst>
            </p:cNvPr>
            <p:cNvSpPr txBox="1"/>
            <p:nvPr/>
          </p:nvSpPr>
          <p:spPr>
            <a:xfrm>
              <a:off x="4457215" y="3520375"/>
              <a:ext cx="649794" cy="215444"/>
            </a:xfrm>
            <a:prstGeom prst="rect">
              <a:avLst/>
            </a:prstGeom>
            <a:noFill/>
          </p:spPr>
          <p:txBody>
            <a:bodyPr wrap="none" lIns="0" tIns="0" rIns="0" bIns="0" rtlCol="0" anchor="ctr">
              <a:spAutoFit/>
            </a:bodyPr>
            <a:lstStyle/>
            <a:p>
              <a:pPr marL="0" marR="0" lvl="0" indent="0" algn="ct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Brain fog</a:t>
              </a:r>
            </a:p>
          </p:txBody>
        </p:sp>
        <p:sp>
          <p:nvSpPr>
            <p:cNvPr id="47" name="TextBox 46">
              <a:extLst>
                <a:ext uri="{FF2B5EF4-FFF2-40B4-BE49-F238E27FC236}">
                  <a16:creationId xmlns:a16="http://schemas.microsoft.com/office/drawing/2014/main" id="{F6AA4C21-E688-4A0E-95F9-680EF2D535C6}"/>
                </a:ext>
              </a:extLst>
            </p:cNvPr>
            <p:cNvSpPr txBox="1"/>
            <p:nvPr/>
          </p:nvSpPr>
          <p:spPr>
            <a:xfrm>
              <a:off x="4622034" y="4274963"/>
              <a:ext cx="604333" cy="215444"/>
            </a:xfrm>
            <a:prstGeom prst="rect">
              <a:avLst/>
            </a:prstGeom>
            <a:noFill/>
          </p:spPr>
          <p:txBody>
            <a:bodyPr wrap="none" lIns="0" tIns="0" rIns="0" bIns="0" rtlCol="0" anchor="ctr">
              <a:spAutoFit/>
            </a:bodyPr>
            <a:lstStyle/>
            <a:p>
              <a:pPr marL="0" marR="0" lvl="0" indent="0" algn="ct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Flushing</a:t>
              </a:r>
            </a:p>
          </p:txBody>
        </p:sp>
        <p:sp>
          <p:nvSpPr>
            <p:cNvPr id="48" name="TextBox 47">
              <a:extLst>
                <a:ext uri="{FF2B5EF4-FFF2-40B4-BE49-F238E27FC236}">
                  <a16:creationId xmlns:a16="http://schemas.microsoft.com/office/drawing/2014/main" id="{47D7EAD2-1505-40FD-AE60-33F08F96F882}"/>
                </a:ext>
              </a:extLst>
            </p:cNvPr>
            <p:cNvSpPr txBox="1"/>
            <p:nvPr/>
          </p:nvSpPr>
          <p:spPr>
            <a:xfrm>
              <a:off x="4435851" y="4971726"/>
              <a:ext cx="402354" cy="215444"/>
            </a:xfrm>
            <a:prstGeom prst="rect">
              <a:avLst/>
            </a:prstGeom>
            <a:noFill/>
          </p:spPr>
          <p:txBody>
            <a:bodyPr wrap="none" lIns="0" tIns="0" rIns="0" bIns="0" rtlCol="0" anchor="ctr">
              <a:spAutoFit/>
            </a:bodyPr>
            <a:lstStyle/>
            <a:p>
              <a:pPr marL="0" marR="0" lvl="0" indent="0" algn="ct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Spots</a:t>
              </a:r>
            </a:p>
          </p:txBody>
        </p:sp>
        <p:sp>
          <p:nvSpPr>
            <p:cNvPr id="49" name="TextBox 48">
              <a:extLst>
                <a:ext uri="{FF2B5EF4-FFF2-40B4-BE49-F238E27FC236}">
                  <a16:creationId xmlns:a16="http://schemas.microsoft.com/office/drawing/2014/main" id="{01809099-FA74-4A5D-A115-BAF190912B0A}"/>
                </a:ext>
              </a:extLst>
            </p:cNvPr>
            <p:cNvSpPr txBox="1"/>
            <p:nvPr/>
          </p:nvSpPr>
          <p:spPr>
            <a:xfrm>
              <a:off x="3826996" y="5534193"/>
              <a:ext cx="734175" cy="215444"/>
            </a:xfrm>
            <a:prstGeom prst="rect">
              <a:avLst/>
            </a:prstGeom>
            <a:noFill/>
          </p:spPr>
          <p:txBody>
            <a:bodyPr wrap="none" lIns="0" tIns="0" rIns="0" bIns="0" rtlCol="0" anchor="ctr">
              <a:spAutoFit/>
            </a:bodyPr>
            <a:lstStyle/>
            <a:p>
              <a:pPr marL="0" marR="0" lvl="0" indent="0" algn="ct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Bone pain</a:t>
              </a:r>
            </a:p>
          </p:txBody>
        </p:sp>
        <p:sp>
          <p:nvSpPr>
            <p:cNvPr id="50" name="TextBox 49">
              <a:extLst>
                <a:ext uri="{FF2B5EF4-FFF2-40B4-BE49-F238E27FC236}">
                  <a16:creationId xmlns:a16="http://schemas.microsoft.com/office/drawing/2014/main" id="{1C56E98B-09A7-4116-9A44-9DC7BA944D90}"/>
                </a:ext>
              </a:extLst>
            </p:cNvPr>
            <p:cNvSpPr txBox="1"/>
            <p:nvPr/>
          </p:nvSpPr>
          <p:spPr>
            <a:xfrm>
              <a:off x="2879464" y="5761697"/>
              <a:ext cx="494752" cy="215444"/>
            </a:xfrm>
            <a:prstGeom prst="rect">
              <a:avLst/>
            </a:prstGeom>
            <a:noFill/>
          </p:spPr>
          <p:txBody>
            <a:bodyPr wrap="none" lIns="0" tIns="0" rIns="0" bIns="0" rtlCol="0" anchor="ctr">
              <a:spAutoFit/>
            </a:bodyPr>
            <a:lstStyle/>
            <a:p>
              <a:pPr marL="0" marR="0" lvl="0" indent="0" algn="ct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Itching</a:t>
              </a:r>
            </a:p>
          </p:txBody>
        </p:sp>
        <p:sp>
          <p:nvSpPr>
            <p:cNvPr id="51" name="TextBox 50">
              <a:extLst>
                <a:ext uri="{FF2B5EF4-FFF2-40B4-BE49-F238E27FC236}">
                  <a16:creationId xmlns:a16="http://schemas.microsoft.com/office/drawing/2014/main" id="{E4A0AF62-BAFA-46A3-839F-BC77D246581B}"/>
                </a:ext>
              </a:extLst>
            </p:cNvPr>
            <p:cNvSpPr txBox="1"/>
            <p:nvPr/>
          </p:nvSpPr>
          <p:spPr>
            <a:xfrm>
              <a:off x="1790544" y="5582476"/>
              <a:ext cx="729367" cy="215444"/>
            </a:xfrm>
            <a:prstGeom prst="rect">
              <a:avLst/>
            </a:prstGeom>
            <a:noFill/>
          </p:spPr>
          <p:txBody>
            <a:bodyPr wrap="none" lIns="0" tIns="0" rIns="0" bIns="0" rtlCol="0" anchor="ctr">
              <a:spAutoFit/>
            </a:bodyPr>
            <a:lstStyle/>
            <a:p>
              <a:pPr marL="0" marR="0" lvl="0" indent="0" algn="ct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Headache</a:t>
              </a:r>
            </a:p>
          </p:txBody>
        </p:sp>
        <p:sp>
          <p:nvSpPr>
            <p:cNvPr id="52" name="TextBox 51">
              <a:extLst>
                <a:ext uri="{FF2B5EF4-FFF2-40B4-BE49-F238E27FC236}">
                  <a16:creationId xmlns:a16="http://schemas.microsoft.com/office/drawing/2014/main" id="{5034027E-1C67-4695-B285-EE733E9BB786}"/>
                </a:ext>
              </a:extLst>
            </p:cNvPr>
            <p:cNvSpPr txBox="1"/>
            <p:nvPr/>
          </p:nvSpPr>
          <p:spPr>
            <a:xfrm>
              <a:off x="696643" y="5073234"/>
              <a:ext cx="1152560" cy="215444"/>
            </a:xfrm>
            <a:prstGeom prst="rect">
              <a:avLst/>
            </a:prstGeom>
            <a:noFill/>
          </p:spPr>
          <p:txBody>
            <a:bodyPr wrap="none" lIns="0" tIns="0" rIns="0" bIns="0" rtlCol="0" anchor="ctr">
              <a:spAutoFit/>
            </a:bodyPr>
            <a:lstStyle/>
            <a:p>
              <a:pPr marL="0" marR="0" lvl="0" indent="0" algn="ct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Abdominal pain</a:t>
              </a:r>
            </a:p>
          </p:txBody>
        </p:sp>
        <p:sp>
          <p:nvSpPr>
            <p:cNvPr id="53" name="TextBox 52">
              <a:extLst>
                <a:ext uri="{FF2B5EF4-FFF2-40B4-BE49-F238E27FC236}">
                  <a16:creationId xmlns:a16="http://schemas.microsoft.com/office/drawing/2014/main" id="{CCE65BDE-E985-482F-A2C8-3BB9C1EF6E19}"/>
                </a:ext>
              </a:extLst>
            </p:cNvPr>
            <p:cNvSpPr txBox="1"/>
            <p:nvPr/>
          </p:nvSpPr>
          <p:spPr>
            <a:xfrm>
              <a:off x="999616" y="4262408"/>
              <a:ext cx="660437" cy="215444"/>
            </a:xfrm>
            <a:prstGeom prst="rect">
              <a:avLst/>
            </a:prstGeom>
            <a:noFill/>
          </p:spPr>
          <p:txBody>
            <a:bodyPr wrap="none" lIns="0" tIns="0" rIns="0" bIns="0" rtlCol="0" anchor="ctr">
              <a:spAutoFit/>
            </a:bodyPr>
            <a:lstStyle/>
            <a:p>
              <a:pPr marL="0" marR="0" lvl="0" indent="0" algn="ct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Dizziness</a:t>
              </a:r>
            </a:p>
          </p:txBody>
        </p:sp>
        <p:sp>
          <p:nvSpPr>
            <p:cNvPr id="54" name="TextBox 53">
              <a:extLst>
                <a:ext uri="{FF2B5EF4-FFF2-40B4-BE49-F238E27FC236}">
                  <a16:creationId xmlns:a16="http://schemas.microsoft.com/office/drawing/2014/main" id="{2D85EE07-4AE2-46D6-9629-D10503686534}"/>
                </a:ext>
              </a:extLst>
            </p:cNvPr>
            <p:cNvSpPr txBox="1"/>
            <p:nvPr/>
          </p:nvSpPr>
          <p:spPr>
            <a:xfrm>
              <a:off x="1265984" y="3520375"/>
              <a:ext cx="543418" cy="215444"/>
            </a:xfrm>
            <a:prstGeom prst="rect">
              <a:avLst/>
            </a:prstGeom>
            <a:noFill/>
          </p:spPr>
          <p:txBody>
            <a:bodyPr wrap="none" lIns="0" tIns="0" rIns="0" bIns="0" rtlCol="0" anchor="ctr">
              <a:spAutoFit/>
            </a:bodyPr>
            <a:lstStyle/>
            <a:p>
              <a:pPr marL="0" marR="0" lvl="0" indent="0" algn="ct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Nausea</a:t>
              </a:r>
            </a:p>
          </p:txBody>
        </p:sp>
        <p:sp>
          <p:nvSpPr>
            <p:cNvPr id="55" name="TextBox 54">
              <a:extLst>
                <a:ext uri="{FF2B5EF4-FFF2-40B4-BE49-F238E27FC236}">
                  <a16:creationId xmlns:a16="http://schemas.microsoft.com/office/drawing/2014/main" id="{384F92BC-7C1C-4E36-966C-B2AD9DA2116D}"/>
                </a:ext>
              </a:extLst>
            </p:cNvPr>
            <p:cNvSpPr txBox="1"/>
            <p:nvPr/>
          </p:nvSpPr>
          <p:spPr>
            <a:xfrm>
              <a:off x="1790335" y="2952718"/>
              <a:ext cx="634789" cy="215444"/>
            </a:xfrm>
            <a:prstGeom prst="rect">
              <a:avLst/>
            </a:prstGeom>
            <a:noFill/>
          </p:spPr>
          <p:txBody>
            <a:bodyPr wrap="none" lIns="0" tIns="0" rIns="0" bIns="0" rtlCol="0" anchor="ctr">
              <a:spAutoFit/>
            </a:bodyPr>
            <a:lstStyle/>
            <a:p>
              <a:pPr marL="0" marR="0" lvl="0" indent="0" algn="ctr" defTabSz="914400" rtl="0" eaLnBrk="0" fontAlgn="base" latinLnBrk="0" hangingPunct="0">
                <a:lnSpc>
                  <a:spcPct val="100000"/>
                </a:lnSpc>
                <a:spcBef>
                  <a:spcPts val="200"/>
                </a:spcBef>
                <a:spcAft>
                  <a:spcPts val="400"/>
                </a:spcAft>
                <a:buClr>
                  <a:srgbClr val="4DA1BB"/>
                </a:buClr>
                <a:buSzTx/>
                <a:buFontTx/>
                <a:buNone/>
                <a:tabLst/>
                <a:defRPr/>
              </a:pPr>
              <a:r>
                <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Diarrhea</a:t>
              </a:r>
            </a:p>
          </p:txBody>
        </p:sp>
        <p:grpSp>
          <p:nvGrpSpPr>
            <p:cNvPr id="56" name="Group 55">
              <a:extLst>
                <a:ext uri="{FF2B5EF4-FFF2-40B4-BE49-F238E27FC236}">
                  <a16:creationId xmlns:a16="http://schemas.microsoft.com/office/drawing/2014/main" id="{0243B4D8-8F12-41A8-A785-69E27A568A59}"/>
                </a:ext>
              </a:extLst>
            </p:cNvPr>
            <p:cNvGrpSpPr/>
            <p:nvPr/>
          </p:nvGrpSpPr>
          <p:grpSpPr>
            <a:xfrm>
              <a:off x="2915180" y="2924854"/>
              <a:ext cx="182746" cy="1413586"/>
              <a:chOff x="18839516" y="13416630"/>
              <a:chExt cx="124688" cy="964501"/>
            </a:xfrm>
          </p:grpSpPr>
          <p:sp>
            <p:nvSpPr>
              <p:cNvPr id="67" name="TextBox 66">
                <a:extLst>
                  <a:ext uri="{FF2B5EF4-FFF2-40B4-BE49-F238E27FC236}">
                    <a16:creationId xmlns:a16="http://schemas.microsoft.com/office/drawing/2014/main" id="{EA281AB0-7197-4D29-B393-FBE123A2A799}"/>
                  </a:ext>
                </a:extLst>
              </p:cNvPr>
              <p:cNvSpPr txBox="1"/>
              <p:nvPr/>
            </p:nvSpPr>
            <p:spPr>
              <a:xfrm>
                <a:off x="18839517" y="13416630"/>
                <a:ext cx="124686" cy="146999"/>
              </a:xfrm>
              <a:prstGeom prst="rect">
                <a:avLst/>
              </a:prstGeom>
              <a:noFill/>
            </p:spPr>
            <p:txBody>
              <a:bodyPr wrap="none" lIns="0" tIns="0" rIns="0" bIns="0" rtlCol="0" anchor="ctr">
                <a:spAutoFit/>
              </a:bodyPr>
              <a:lstStyle/>
              <a:p>
                <a:pPr marL="0" marR="0" lvl="0" indent="0" algn="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p>
            </p:txBody>
          </p:sp>
          <p:sp>
            <p:nvSpPr>
              <p:cNvPr id="68" name="TextBox 67">
                <a:extLst>
                  <a:ext uri="{FF2B5EF4-FFF2-40B4-BE49-F238E27FC236}">
                    <a16:creationId xmlns:a16="http://schemas.microsoft.com/office/drawing/2014/main" id="{D8F171BC-F98A-4AC8-B27D-07BF60108E9D}"/>
                  </a:ext>
                </a:extLst>
              </p:cNvPr>
              <p:cNvSpPr txBox="1"/>
              <p:nvPr/>
            </p:nvSpPr>
            <p:spPr>
              <a:xfrm>
                <a:off x="18839518" y="13533417"/>
                <a:ext cx="124686" cy="146999"/>
              </a:xfrm>
              <a:prstGeom prst="rect">
                <a:avLst/>
              </a:prstGeom>
              <a:noFill/>
            </p:spPr>
            <p:txBody>
              <a:bodyPr wrap="none" lIns="0" tIns="0" rIns="0" bIns="0" rtlCol="0" anchor="ctr">
                <a:spAutoFit/>
              </a:bodyPr>
              <a:lstStyle/>
              <a:p>
                <a:pPr marL="0" marR="0" lvl="0" indent="0" algn="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70</a:t>
                </a:r>
              </a:p>
            </p:txBody>
          </p:sp>
          <p:sp>
            <p:nvSpPr>
              <p:cNvPr id="69" name="TextBox 68">
                <a:extLst>
                  <a:ext uri="{FF2B5EF4-FFF2-40B4-BE49-F238E27FC236}">
                    <a16:creationId xmlns:a16="http://schemas.microsoft.com/office/drawing/2014/main" id="{3E439027-2237-46A6-ABC4-D91CDE620329}"/>
                  </a:ext>
                </a:extLst>
              </p:cNvPr>
              <p:cNvSpPr txBox="1"/>
              <p:nvPr/>
            </p:nvSpPr>
            <p:spPr>
              <a:xfrm>
                <a:off x="18839516" y="13650203"/>
                <a:ext cx="124686" cy="146999"/>
              </a:xfrm>
              <a:prstGeom prst="rect">
                <a:avLst/>
              </a:prstGeom>
              <a:noFill/>
            </p:spPr>
            <p:txBody>
              <a:bodyPr wrap="none" lIns="0" tIns="0" rIns="0" bIns="0" rtlCol="0" anchor="ctr">
                <a:spAutoFit/>
              </a:bodyPr>
              <a:lstStyle/>
              <a:p>
                <a:pPr marL="0" marR="0" lvl="0" indent="0" algn="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70" name="TextBox 69">
                <a:extLst>
                  <a:ext uri="{FF2B5EF4-FFF2-40B4-BE49-F238E27FC236}">
                    <a16:creationId xmlns:a16="http://schemas.microsoft.com/office/drawing/2014/main" id="{EC78C9C0-79D7-4C35-AC97-E6F4D2F83A69}"/>
                  </a:ext>
                </a:extLst>
              </p:cNvPr>
              <p:cNvSpPr txBox="1"/>
              <p:nvPr/>
            </p:nvSpPr>
            <p:spPr>
              <a:xfrm>
                <a:off x="18839517" y="13766990"/>
                <a:ext cx="124685" cy="146999"/>
              </a:xfrm>
              <a:prstGeom prst="rect">
                <a:avLst/>
              </a:prstGeom>
              <a:noFill/>
            </p:spPr>
            <p:txBody>
              <a:bodyPr wrap="none" lIns="0" tIns="0" rIns="0" bIns="0" rtlCol="0" anchor="ctr">
                <a:spAutoFit/>
              </a:bodyPr>
              <a:lstStyle/>
              <a:p>
                <a:pPr marL="0" marR="0" lvl="0" indent="0" algn="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50</a:t>
                </a:r>
              </a:p>
            </p:txBody>
          </p:sp>
          <p:sp>
            <p:nvSpPr>
              <p:cNvPr id="71" name="TextBox 70">
                <a:extLst>
                  <a:ext uri="{FF2B5EF4-FFF2-40B4-BE49-F238E27FC236}">
                    <a16:creationId xmlns:a16="http://schemas.microsoft.com/office/drawing/2014/main" id="{AD675392-8DEC-4A63-9ECF-903AC9BCD9DA}"/>
                  </a:ext>
                </a:extLst>
              </p:cNvPr>
              <p:cNvSpPr txBox="1"/>
              <p:nvPr/>
            </p:nvSpPr>
            <p:spPr>
              <a:xfrm>
                <a:off x="18839517" y="13883774"/>
                <a:ext cx="124685" cy="146999"/>
              </a:xfrm>
              <a:prstGeom prst="rect">
                <a:avLst/>
              </a:prstGeom>
              <a:noFill/>
            </p:spPr>
            <p:txBody>
              <a:bodyPr wrap="none" lIns="0" tIns="0" rIns="0" bIns="0" rtlCol="0" anchor="ctr">
                <a:spAutoFit/>
              </a:bodyPr>
              <a:lstStyle/>
              <a:p>
                <a:pPr marL="0" marR="0" lvl="0" indent="0" algn="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p>
            </p:txBody>
          </p:sp>
          <p:sp>
            <p:nvSpPr>
              <p:cNvPr id="72" name="TextBox 71">
                <a:extLst>
                  <a:ext uri="{FF2B5EF4-FFF2-40B4-BE49-F238E27FC236}">
                    <a16:creationId xmlns:a16="http://schemas.microsoft.com/office/drawing/2014/main" id="{05BB03A9-F031-4BA0-9FBA-5EA85F47FC62}"/>
                  </a:ext>
                </a:extLst>
              </p:cNvPr>
              <p:cNvSpPr txBox="1"/>
              <p:nvPr/>
            </p:nvSpPr>
            <p:spPr>
              <a:xfrm>
                <a:off x="18839517" y="14000560"/>
                <a:ext cx="124685" cy="146999"/>
              </a:xfrm>
              <a:prstGeom prst="rect">
                <a:avLst/>
              </a:prstGeom>
              <a:noFill/>
            </p:spPr>
            <p:txBody>
              <a:bodyPr wrap="none" lIns="0" tIns="0" rIns="0" bIns="0" rtlCol="0" anchor="ctr">
                <a:spAutoFit/>
              </a:bodyPr>
              <a:lstStyle/>
              <a:p>
                <a:pPr marL="0" marR="0" lvl="0" indent="0" algn="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a:t>
                </a:r>
              </a:p>
            </p:txBody>
          </p:sp>
          <p:sp>
            <p:nvSpPr>
              <p:cNvPr id="73" name="TextBox 72">
                <a:extLst>
                  <a:ext uri="{FF2B5EF4-FFF2-40B4-BE49-F238E27FC236}">
                    <a16:creationId xmlns:a16="http://schemas.microsoft.com/office/drawing/2014/main" id="{6209694D-F84C-4A3F-9F88-B23412598A52}"/>
                  </a:ext>
                </a:extLst>
              </p:cNvPr>
              <p:cNvSpPr txBox="1"/>
              <p:nvPr/>
            </p:nvSpPr>
            <p:spPr>
              <a:xfrm>
                <a:off x="18839517" y="14117346"/>
                <a:ext cx="124685" cy="146999"/>
              </a:xfrm>
              <a:prstGeom prst="rect">
                <a:avLst/>
              </a:prstGeom>
              <a:noFill/>
            </p:spPr>
            <p:txBody>
              <a:bodyPr wrap="none" lIns="0" tIns="0" rIns="0" bIns="0" rtlCol="0" anchor="ctr">
                <a:spAutoFit/>
              </a:bodyPr>
              <a:lstStyle/>
              <a:p>
                <a:pPr marL="0" marR="0" lvl="0" indent="0" algn="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74" name="TextBox 73">
                <a:extLst>
                  <a:ext uri="{FF2B5EF4-FFF2-40B4-BE49-F238E27FC236}">
                    <a16:creationId xmlns:a16="http://schemas.microsoft.com/office/drawing/2014/main" id="{48E9645E-5207-4FBD-8DD3-97AC060D82AA}"/>
                  </a:ext>
                </a:extLst>
              </p:cNvPr>
              <p:cNvSpPr txBox="1"/>
              <p:nvPr/>
            </p:nvSpPr>
            <p:spPr>
              <a:xfrm>
                <a:off x="18839517" y="14234132"/>
                <a:ext cx="124685" cy="146999"/>
              </a:xfrm>
              <a:prstGeom prst="rect">
                <a:avLst/>
              </a:prstGeom>
              <a:noFill/>
            </p:spPr>
            <p:txBody>
              <a:bodyPr wrap="none" lIns="0" tIns="0" rIns="0" bIns="0" rtlCol="0" anchor="ctr">
                <a:spAutoFit/>
              </a:bodyPr>
              <a:lstStyle/>
              <a:p>
                <a:pPr marL="0" marR="0" lvl="0" indent="0" algn="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a:t>
                </a:r>
              </a:p>
            </p:txBody>
          </p:sp>
        </p:grpSp>
        <p:grpSp>
          <p:nvGrpSpPr>
            <p:cNvPr id="57" name="Group 56">
              <a:extLst>
                <a:ext uri="{FF2B5EF4-FFF2-40B4-BE49-F238E27FC236}">
                  <a16:creationId xmlns:a16="http://schemas.microsoft.com/office/drawing/2014/main" id="{D68FF3E5-B24F-4832-A263-2A159A94FF2C}"/>
                </a:ext>
              </a:extLst>
            </p:cNvPr>
            <p:cNvGrpSpPr/>
            <p:nvPr/>
          </p:nvGrpSpPr>
          <p:grpSpPr>
            <a:xfrm rot="21051770">
              <a:off x="3042061" y="3137632"/>
              <a:ext cx="815302" cy="1145725"/>
              <a:chOff x="19006258" y="13578381"/>
              <a:chExt cx="601608" cy="845428"/>
            </a:xfrm>
          </p:grpSpPr>
          <p:sp>
            <p:nvSpPr>
              <p:cNvPr id="59" name="TextBox 58">
                <a:extLst>
                  <a:ext uri="{FF2B5EF4-FFF2-40B4-BE49-F238E27FC236}">
                    <a16:creationId xmlns:a16="http://schemas.microsoft.com/office/drawing/2014/main" id="{6508E48A-97A6-417C-BD26-71D802668E90}"/>
                  </a:ext>
                </a:extLst>
              </p:cNvPr>
              <p:cNvSpPr txBox="1"/>
              <p:nvPr/>
            </p:nvSpPr>
            <p:spPr>
              <a:xfrm rot="2321592">
                <a:off x="19540443" y="13578381"/>
                <a:ext cx="67423" cy="158976"/>
              </a:xfrm>
              <a:prstGeom prst="rect">
                <a:avLst/>
              </a:prstGeom>
              <a:noFill/>
            </p:spPr>
            <p:txBody>
              <a:bodyPr wrap="none" lIns="0" tIns="0" rIns="0" bIns="0" rtlCol="0" anchor="ctr">
                <a:spAutoFit/>
              </a:bodyPr>
              <a:lstStyle/>
              <a:p>
                <a:pPr marL="0" marR="0" lvl="0" indent="0" algn="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a:t>
                </a:r>
              </a:p>
            </p:txBody>
          </p:sp>
          <p:sp>
            <p:nvSpPr>
              <p:cNvPr id="60" name="TextBox 59">
                <a:extLst>
                  <a:ext uri="{FF2B5EF4-FFF2-40B4-BE49-F238E27FC236}">
                    <a16:creationId xmlns:a16="http://schemas.microsoft.com/office/drawing/2014/main" id="{80B8EADB-15F6-45B9-A04C-C54B4B6B7DFD}"/>
                  </a:ext>
                </a:extLst>
              </p:cNvPr>
              <p:cNvSpPr txBox="1"/>
              <p:nvPr/>
            </p:nvSpPr>
            <p:spPr>
              <a:xfrm rot="2321592">
                <a:off x="19467437" y="13669534"/>
                <a:ext cx="67423" cy="158976"/>
              </a:xfrm>
              <a:prstGeom prst="rect">
                <a:avLst/>
              </a:prstGeom>
              <a:noFill/>
            </p:spPr>
            <p:txBody>
              <a:bodyPr wrap="none" lIns="0" tIns="0" rIns="0" bIns="0" rtlCol="0" anchor="ctr">
                <a:spAutoFit/>
              </a:bodyPr>
              <a:lstStyle/>
              <a:p>
                <a:pPr marL="0" marR="0" lvl="0" indent="0" algn="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a:t>
                </a:r>
              </a:p>
            </p:txBody>
          </p:sp>
          <p:sp>
            <p:nvSpPr>
              <p:cNvPr id="61" name="TextBox 60">
                <a:extLst>
                  <a:ext uri="{FF2B5EF4-FFF2-40B4-BE49-F238E27FC236}">
                    <a16:creationId xmlns:a16="http://schemas.microsoft.com/office/drawing/2014/main" id="{ECB019F0-B616-413A-8826-BA3D18DE5CCA}"/>
                  </a:ext>
                </a:extLst>
              </p:cNvPr>
              <p:cNvSpPr txBox="1"/>
              <p:nvPr/>
            </p:nvSpPr>
            <p:spPr>
              <a:xfrm rot="2321592">
                <a:off x="19394426" y="13760684"/>
                <a:ext cx="67423" cy="158976"/>
              </a:xfrm>
              <a:prstGeom prst="rect">
                <a:avLst/>
              </a:prstGeom>
              <a:noFill/>
            </p:spPr>
            <p:txBody>
              <a:bodyPr wrap="none" lIns="0" tIns="0" rIns="0" bIns="0" rtlCol="0" anchor="ctr">
                <a:spAutoFit/>
              </a:bodyPr>
              <a:lstStyle/>
              <a:p>
                <a:pPr marL="0" marR="0" lvl="0" indent="0" algn="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62" name="TextBox 61">
                <a:extLst>
                  <a:ext uri="{FF2B5EF4-FFF2-40B4-BE49-F238E27FC236}">
                    <a16:creationId xmlns:a16="http://schemas.microsoft.com/office/drawing/2014/main" id="{1E87A686-264A-4447-BC1E-FD313C85E57A}"/>
                  </a:ext>
                </a:extLst>
              </p:cNvPr>
              <p:cNvSpPr txBox="1"/>
              <p:nvPr/>
            </p:nvSpPr>
            <p:spPr>
              <a:xfrm rot="2321592">
                <a:off x="19319502" y="13859282"/>
                <a:ext cx="67423" cy="158976"/>
              </a:xfrm>
              <a:prstGeom prst="rect">
                <a:avLst/>
              </a:prstGeom>
              <a:noFill/>
            </p:spPr>
            <p:txBody>
              <a:bodyPr wrap="none" lIns="0" tIns="0" rIns="0" bIns="0" rtlCol="0" anchor="ctr">
                <a:spAutoFit/>
              </a:bodyPr>
              <a:lstStyle/>
              <a:p>
                <a:pPr marL="0" marR="0" lvl="0" indent="0" algn="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a:t>
                </a:r>
              </a:p>
            </p:txBody>
          </p:sp>
          <p:sp>
            <p:nvSpPr>
              <p:cNvPr id="63" name="TextBox 62">
                <a:extLst>
                  <a:ext uri="{FF2B5EF4-FFF2-40B4-BE49-F238E27FC236}">
                    <a16:creationId xmlns:a16="http://schemas.microsoft.com/office/drawing/2014/main" id="{AE47F46E-CB95-4CA8-AA0A-E92A04A0E2EB}"/>
                  </a:ext>
                </a:extLst>
              </p:cNvPr>
              <p:cNvSpPr txBox="1"/>
              <p:nvPr/>
            </p:nvSpPr>
            <p:spPr>
              <a:xfrm rot="2321592">
                <a:off x="19235993" y="13963235"/>
                <a:ext cx="67423" cy="158976"/>
              </a:xfrm>
              <a:prstGeom prst="rect">
                <a:avLst/>
              </a:prstGeom>
              <a:noFill/>
            </p:spPr>
            <p:txBody>
              <a:bodyPr wrap="none" lIns="0" tIns="0" rIns="0" bIns="0" rtlCol="0" anchor="ctr">
                <a:spAutoFit/>
              </a:bodyPr>
              <a:lstStyle/>
              <a:p>
                <a:pPr marL="0" marR="0" lvl="0" indent="0" algn="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a:t>
                </a:r>
              </a:p>
            </p:txBody>
          </p:sp>
          <p:sp>
            <p:nvSpPr>
              <p:cNvPr id="64" name="TextBox 63">
                <a:extLst>
                  <a:ext uri="{FF2B5EF4-FFF2-40B4-BE49-F238E27FC236}">
                    <a16:creationId xmlns:a16="http://schemas.microsoft.com/office/drawing/2014/main" id="{16699479-E6E2-4C36-9AFC-774563F73266}"/>
                  </a:ext>
                </a:extLst>
              </p:cNvPr>
              <p:cNvSpPr txBox="1"/>
              <p:nvPr/>
            </p:nvSpPr>
            <p:spPr>
              <a:xfrm rot="2321592">
                <a:off x="19154517" y="14059354"/>
                <a:ext cx="67423" cy="158976"/>
              </a:xfrm>
              <a:prstGeom prst="rect">
                <a:avLst/>
              </a:prstGeom>
              <a:noFill/>
            </p:spPr>
            <p:txBody>
              <a:bodyPr wrap="none" lIns="0" tIns="0" rIns="0" bIns="0" rtlCol="0" anchor="ctr">
                <a:spAutoFit/>
              </a:bodyPr>
              <a:lstStyle/>
              <a:p>
                <a:pPr marL="0" marR="0" lvl="0" indent="0" algn="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p>
            </p:txBody>
          </p:sp>
          <p:sp>
            <p:nvSpPr>
              <p:cNvPr id="65" name="TextBox 64">
                <a:extLst>
                  <a:ext uri="{FF2B5EF4-FFF2-40B4-BE49-F238E27FC236}">
                    <a16:creationId xmlns:a16="http://schemas.microsoft.com/office/drawing/2014/main" id="{038E767D-C14E-4147-88F0-6BD238FB1930}"/>
                  </a:ext>
                </a:extLst>
              </p:cNvPr>
              <p:cNvSpPr txBox="1"/>
              <p:nvPr/>
            </p:nvSpPr>
            <p:spPr>
              <a:xfrm rot="2321592">
                <a:off x="19076274" y="14157330"/>
                <a:ext cx="67423" cy="158976"/>
              </a:xfrm>
              <a:prstGeom prst="rect">
                <a:avLst/>
              </a:prstGeom>
              <a:noFill/>
            </p:spPr>
            <p:txBody>
              <a:bodyPr wrap="none" lIns="0" tIns="0" rIns="0" bIns="0" rtlCol="0" anchor="ctr">
                <a:spAutoFit/>
              </a:bodyPr>
              <a:lstStyle/>
              <a:p>
                <a:pPr marL="0" marR="0" lvl="0" indent="0" algn="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p>
            </p:txBody>
          </p:sp>
          <p:sp>
            <p:nvSpPr>
              <p:cNvPr id="66" name="TextBox 65">
                <a:extLst>
                  <a:ext uri="{FF2B5EF4-FFF2-40B4-BE49-F238E27FC236}">
                    <a16:creationId xmlns:a16="http://schemas.microsoft.com/office/drawing/2014/main" id="{FD0F82C9-2B62-4718-BD78-760769C77555}"/>
                  </a:ext>
                </a:extLst>
              </p:cNvPr>
              <p:cNvSpPr txBox="1"/>
              <p:nvPr/>
            </p:nvSpPr>
            <p:spPr>
              <a:xfrm rot="2321592">
                <a:off x="19006258" y="14264833"/>
                <a:ext cx="67423" cy="158976"/>
              </a:xfrm>
              <a:prstGeom prst="rect">
                <a:avLst/>
              </a:prstGeom>
              <a:noFill/>
            </p:spPr>
            <p:txBody>
              <a:bodyPr wrap="none" lIns="0" tIns="0" rIns="0" bIns="0" rtlCol="0" anchor="ctr">
                <a:spAutoFit/>
              </a:bodyPr>
              <a:lstStyle/>
              <a:p>
                <a:pPr marL="0" marR="0" lvl="0" indent="0" algn="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p>
            </p:txBody>
          </p:sp>
        </p:grpSp>
        <p:sp>
          <p:nvSpPr>
            <p:cNvPr id="58" name="TextBox 57">
              <a:extLst>
                <a:ext uri="{FF2B5EF4-FFF2-40B4-BE49-F238E27FC236}">
                  <a16:creationId xmlns:a16="http://schemas.microsoft.com/office/drawing/2014/main" id="{2721A9D1-3187-4B66-9AA4-1C21CFA97520}"/>
                </a:ext>
              </a:extLst>
            </p:cNvPr>
            <p:cNvSpPr txBox="1"/>
            <p:nvPr/>
          </p:nvSpPr>
          <p:spPr>
            <a:xfrm>
              <a:off x="1732033" y="2518588"/>
              <a:ext cx="2833869" cy="132194"/>
            </a:xfrm>
            <a:prstGeom prst="rect">
              <a:avLst/>
            </a:prstGeom>
            <a:noFill/>
          </p:spPr>
          <p:txBody>
            <a:bodyPr wrap="none" lIns="0" tIns="0" rIns="0" bIns="0" rtlCol="0" anchor="ctr">
              <a:noAutofit/>
            </a:bodyPr>
            <a:lstStyle/>
            <a:p>
              <a:pPr marL="0" marR="0" lvl="0" indent="0" algn="ctr" defTabSz="914400" rtl="0" eaLnBrk="0" fontAlgn="base" latinLnBrk="0" hangingPunct="0">
                <a:lnSpc>
                  <a:spcPct val="100000"/>
                </a:lnSpc>
                <a:spcBef>
                  <a:spcPts val="200"/>
                </a:spcBef>
                <a:spcAft>
                  <a:spcPts val="400"/>
                </a:spcAft>
                <a:buClr>
                  <a:srgbClr val="4DA1BB"/>
                </a:buClr>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Avapritinib 25 mg (n = 10)</a:t>
              </a:r>
            </a:p>
          </p:txBody>
        </p:sp>
      </p:grpSp>
      <p:grpSp>
        <p:nvGrpSpPr>
          <p:cNvPr id="195" name="Group 194">
            <a:extLst>
              <a:ext uri="{FF2B5EF4-FFF2-40B4-BE49-F238E27FC236}">
                <a16:creationId xmlns:a16="http://schemas.microsoft.com/office/drawing/2014/main" id="{ECB44A76-1FB5-4B73-8805-DCFBA9D070F9}"/>
              </a:ext>
            </a:extLst>
          </p:cNvPr>
          <p:cNvGrpSpPr>
            <a:grpSpLocks noChangeAspect="1"/>
          </p:cNvGrpSpPr>
          <p:nvPr/>
        </p:nvGrpSpPr>
        <p:grpSpPr>
          <a:xfrm>
            <a:off x="6603496" y="2514235"/>
            <a:ext cx="4530363" cy="3459134"/>
            <a:chOff x="331851" y="1671390"/>
            <a:chExt cx="4771939" cy="3643589"/>
          </a:xfrm>
        </p:grpSpPr>
        <p:grpSp>
          <p:nvGrpSpPr>
            <p:cNvPr id="196" name="Group 195">
              <a:extLst>
                <a:ext uri="{FF2B5EF4-FFF2-40B4-BE49-F238E27FC236}">
                  <a16:creationId xmlns:a16="http://schemas.microsoft.com/office/drawing/2014/main" id="{14A57F22-B189-45D3-ABF2-BF2DB54252DC}"/>
                </a:ext>
              </a:extLst>
            </p:cNvPr>
            <p:cNvGrpSpPr/>
            <p:nvPr/>
          </p:nvGrpSpPr>
          <p:grpSpPr>
            <a:xfrm>
              <a:off x="1519177" y="2223366"/>
              <a:ext cx="2742289" cy="2845788"/>
              <a:chOff x="17996428" y="13482821"/>
              <a:chExt cx="2600325" cy="1843088"/>
            </a:xfrm>
          </p:grpSpPr>
          <p:sp>
            <p:nvSpPr>
              <p:cNvPr id="228" name="Freeform 110">
                <a:extLst>
                  <a:ext uri="{FF2B5EF4-FFF2-40B4-BE49-F238E27FC236}">
                    <a16:creationId xmlns:a16="http://schemas.microsoft.com/office/drawing/2014/main" id="{98F99935-7E86-4DF7-8C7F-72FDB6DCA160}"/>
                  </a:ext>
                </a:extLst>
              </p:cNvPr>
              <p:cNvSpPr>
                <a:spLocks/>
              </p:cNvSpPr>
              <p:nvPr/>
            </p:nvSpPr>
            <p:spPr bwMode="auto">
              <a:xfrm>
                <a:off x="18661591" y="13727296"/>
                <a:ext cx="1641475" cy="1449388"/>
              </a:xfrm>
              <a:custGeom>
                <a:avLst/>
                <a:gdLst>
                  <a:gd name="T0" fmla="*/ 399 w 1034"/>
                  <a:gd name="T1" fmla="*/ 42 h 913"/>
                  <a:gd name="T2" fmla="*/ 748 w 1034"/>
                  <a:gd name="T3" fmla="*/ 0 h 913"/>
                  <a:gd name="T4" fmla="*/ 842 w 1034"/>
                  <a:gd name="T5" fmla="*/ 245 h 913"/>
                  <a:gd name="T6" fmla="*/ 1034 w 1034"/>
                  <a:gd name="T7" fmla="*/ 426 h 913"/>
                  <a:gd name="T8" fmla="*/ 967 w 1034"/>
                  <a:gd name="T9" fmla="*/ 659 h 913"/>
                  <a:gd name="T10" fmla="*/ 657 w 1034"/>
                  <a:gd name="T11" fmla="*/ 741 h 913"/>
                  <a:gd name="T12" fmla="*/ 399 w 1034"/>
                  <a:gd name="T13" fmla="*/ 913 h 913"/>
                  <a:gd name="T14" fmla="*/ 220 w 1034"/>
                  <a:gd name="T15" fmla="*/ 646 h 913"/>
                  <a:gd name="T16" fmla="*/ 54 w 1034"/>
                  <a:gd name="T17" fmla="*/ 568 h 913"/>
                  <a:gd name="T18" fmla="*/ 0 w 1034"/>
                  <a:gd name="T19" fmla="*/ 426 h 913"/>
                  <a:gd name="T20" fmla="*/ 188 w 1034"/>
                  <a:gd name="T21" fmla="*/ 339 h 913"/>
                  <a:gd name="T22" fmla="*/ 240 w 1034"/>
                  <a:gd name="T23" fmla="*/ 232 h 913"/>
                  <a:gd name="T24" fmla="*/ 399 w 1034"/>
                  <a:gd name="T25" fmla="*/ 42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913">
                    <a:moveTo>
                      <a:pt x="399" y="42"/>
                    </a:moveTo>
                    <a:lnTo>
                      <a:pt x="748" y="0"/>
                    </a:lnTo>
                    <a:lnTo>
                      <a:pt x="842" y="245"/>
                    </a:lnTo>
                    <a:lnTo>
                      <a:pt x="1034" y="426"/>
                    </a:lnTo>
                    <a:lnTo>
                      <a:pt x="967" y="659"/>
                    </a:lnTo>
                    <a:lnTo>
                      <a:pt x="657" y="741"/>
                    </a:lnTo>
                    <a:lnTo>
                      <a:pt x="399" y="913"/>
                    </a:lnTo>
                    <a:lnTo>
                      <a:pt x="220" y="646"/>
                    </a:lnTo>
                    <a:lnTo>
                      <a:pt x="54" y="568"/>
                    </a:lnTo>
                    <a:lnTo>
                      <a:pt x="0" y="426"/>
                    </a:lnTo>
                    <a:lnTo>
                      <a:pt x="188" y="339"/>
                    </a:lnTo>
                    <a:lnTo>
                      <a:pt x="240" y="232"/>
                    </a:lnTo>
                    <a:lnTo>
                      <a:pt x="399" y="42"/>
                    </a:lnTo>
                  </a:path>
                </a:pathLst>
              </a:custGeom>
              <a:noFill/>
              <a:ln w="19050" cap="flat">
                <a:solidFill>
                  <a:srgbClr val="E30C1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29" name="Freeform 111">
                <a:extLst>
                  <a:ext uri="{FF2B5EF4-FFF2-40B4-BE49-F238E27FC236}">
                    <a16:creationId xmlns:a16="http://schemas.microsoft.com/office/drawing/2014/main" id="{1CEC60DA-586D-40D3-AAFD-93CCF8D7DC98}"/>
                  </a:ext>
                </a:extLst>
              </p:cNvPr>
              <p:cNvSpPr>
                <a:spLocks/>
              </p:cNvSpPr>
              <p:nvPr/>
            </p:nvSpPr>
            <p:spPr bwMode="auto">
              <a:xfrm>
                <a:off x="18661591" y="13727296"/>
                <a:ext cx="1641475" cy="1449388"/>
              </a:xfrm>
              <a:custGeom>
                <a:avLst/>
                <a:gdLst>
                  <a:gd name="T0" fmla="*/ 399 w 1034"/>
                  <a:gd name="T1" fmla="*/ 42 h 913"/>
                  <a:gd name="T2" fmla="*/ 748 w 1034"/>
                  <a:gd name="T3" fmla="*/ 0 h 913"/>
                  <a:gd name="T4" fmla="*/ 842 w 1034"/>
                  <a:gd name="T5" fmla="*/ 245 h 913"/>
                  <a:gd name="T6" fmla="*/ 1034 w 1034"/>
                  <a:gd name="T7" fmla="*/ 426 h 913"/>
                  <a:gd name="T8" fmla="*/ 967 w 1034"/>
                  <a:gd name="T9" fmla="*/ 659 h 913"/>
                  <a:gd name="T10" fmla="*/ 657 w 1034"/>
                  <a:gd name="T11" fmla="*/ 741 h 913"/>
                  <a:gd name="T12" fmla="*/ 399 w 1034"/>
                  <a:gd name="T13" fmla="*/ 913 h 913"/>
                  <a:gd name="T14" fmla="*/ 220 w 1034"/>
                  <a:gd name="T15" fmla="*/ 646 h 913"/>
                  <a:gd name="T16" fmla="*/ 54 w 1034"/>
                  <a:gd name="T17" fmla="*/ 568 h 913"/>
                  <a:gd name="T18" fmla="*/ 0 w 1034"/>
                  <a:gd name="T19" fmla="*/ 426 h 913"/>
                  <a:gd name="T20" fmla="*/ 188 w 1034"/>
                  <a:gd name="T21" fmla="*/ 339 h 913"/>
                  <a:gd name="T22" fmla="*/ 240 w 1034"/>
                  <a:gd name="T23" fmla="*/ 232 h 913"/>
                  <a:gd name="T24" fmla="*/ 399 w 1034"/>
                  <a:gd name="T25" fmla="*/ 42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913">
                    <a:moveTo>
                      <a:pt x="399" y="42"/>
                    </a:moveTo>
                    <a:lnTo>
                      <a:pt x="748" y="0"/>
                    </a:lnTo>
                    <a:lnTo>
                      <a:pt x="842" y="245"/>
                    </a:lnTo>
                    <a:lnTo>
                      <a:pt x="1034" y="426"/>
                    </a:lnTo>
                    <a:lnTo>
                      <a:pt x="967" y="659"/>
                    </a:lnTo>
                    <a:lnTo>
                      <a:pt x="657" y="741"/>
                    </a:lnTo>
                    <a:lnTo>
                      <a:pt x="399" y="913"/>
                    </a:lnTo>
                    <a:lnTo>
                      <a:pt x="220" y="646"/>
                    </a:lnTo>
                    <a:lnTo>
                      <a:pt x="54" y="568"/>
                    </a:lnTo>
                    <a:lnTo>
                      <a:pt x="0" y="426"/>
                    </a:lnTo>
                    <a:lnTo>
                      <a:pt x="188" y="339"/>
                    </a:lnTo>
                    <a:lnTo>
                      <a:pt x="240" y="232"/>
                    </a:lnTo>
                    <a:lnTo>
                      <a:pt x="399" y="42"/>
                    </a:lnTo>
                  </a:path>
                </a:pathLst>
              </a:custGeom>
              <a:noFill/>
              <a:ln w="28575" cap="flat">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30" name="Freeform 112">
                <a:extLst>
                  <a:ext uri="{FF2B5EF4-FFF2-40B4-BE49-F238E27FC236}">
                    <a16:creationId xmlns:a16="http://schemas.microsoft.com/office/drawing/2014/main" id="{FE45B2CA-4752-440D-95AD-F7EEB67308F8}"/>
                  </a:ext>
                </a:extLst>
              </p:cNvPr>
              <p:cNvSpPr>
                <a:spLocks/>
              </p:cNvSpPr>
              <p:nvPr/>
            </p:nvSpPr>
            <p:spPr bwMode="auto">
              <a:xfrm>
                <a:off x="18694928" y="13735234"/>
                <a:ext cx="1614488" cy="1544638"/>
              </a:xfrm>
              <a:custGeom>
                <a:avLst/>
                <a:gdLst>
                  <a:gd name="T0" fmla="*/ 378 w 1017"/>
                  <a:gd name="T1" fmla="*/ 29 h 973"/>
                  <a:gd name="T2" fmla="*/ 722 w 1017"/>
                  <a:gd name="T3" fmla="*/ 0 h 973"/>
                  <a:gd name="T4" fmla="*/ 831 w 1017"/>
                  <a:gd name="T5" fmla="*/ 236 h 973"/>
                  <a:gd name="T6" fmla="*/ 1004 w 1017"/>
                  <a:gd name="T7" fmla="*/ 421 h 973"/>
                  <a:gd name="T8" fmla="*/ 1017 w 1017"/>
                  <a:gd name="T9" fmla="*/ 682 h 973"/>
                  <a:gd name="T10" fmla="*/ 651 w 1017"/>
                  <a:gd name="T11" fmla="*/ 756 h 973"/>
                  <a:gd name="T12" fmla="*/ 378 w 1017"/>
                  <a:gd name="T13" fmla="*/ 973 h 973"/>
                  <a:gd name="T14" fmla="*/ 256 w 1017"/>
                  <a:gd name="T15" fmla="*/ 572 h 973"/>
                  <a:gd name="T16" fmla="*/ 87 w 1017"/>
                  <a:gd name="T17" fmla="*/ 541 h 973"/>
                  <a:gd name="T18" fmla="*/ 0 w 1017"/>
                  <a:gd name="T19" fmla="*/ 421 h 973"/>
                  <a:gd name="T20" fmla="*/ 87 w 1017"/>
                  <a:gd name="T21" fmla="*/ 301 h 973"/>
                  <a:gd name="T22" fmla="*/ 214 w 1017"/>
                  <a:gd name="T23" fmla="*/ 221 h 973"/>
                  <a:gd name="T24" fmla="*/ 378 w 1017"/>
                  <a:gd name="T25" fmla="*/ 29 h 973"/>
                  <a:gd name="T26" fmla="*/ 378 w 1017"/>
                  <a:gd name="T27" fmla="*/ 29 h 973"/>
                  <a:gd name="T28" fmla="*/ 378 w 1017"/>
                  <a:gd name="T29" fmla="*/ 29 h 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17" h="973">
                    <a:moveTo>
                      <a:pt x="378" y="29"/>
                    </a:moveTo>
                    <a:lnTo>
                      <a:pt x="722" y="0"/>
                    </a:lnTo>
                    <a:lnTo>
                      <a:pt x="831" y="236"/>
                    </a:lnTo>
                    <a:lnTo>
                      <a:pt x="1004" y="421"/>
                    </a:lnTo>
                    <a:lnTo>
                      <a:pt x="1017" y="682"/>
                    </a:lnTo>
                    <a:lnTo>
                      <a:pt x="651" y="756"/>
                    </a:lnTo>
                    <a:lnTo>
                      <a:pt x="378" y="973"/>
                    </a:lnTo>
                    <a:lnTo>
                      <a:pt x="256" y="572"/>
                    </a:lnTo>
                    <a:lnTo>
                      <a:pt x="87" y="541"/>
                    </a:lnTo>
                    <a:lnTo>
                      <a:pt x="0" y="421"/>
                    </a:lnTo>
                    <a:lnTo>
                      <a:pt x="87" y="301"/>
                    </a:lnTo>
                    <a:lnTo>
                      <a:pt x="214" y="221"/>
                    </a:lnTo>
                    <a:lnTo>
                      <a:pt x="378" y="29"/>
                    </a:lnTo>
                    <a:lnTo>
                      <a:pt x="378" y="29"/>
                    </a:lnTo>
                    <a:lnTo>
                      <a:pt x="378" y="29"/>
                    </a:lnTo>
                    <a:close/>
                  </a:path>
                </a:pathLst>
              </a:custGeom>
              <a:noFill/>
              <a:ln w="28575" cap="flat">
                <a:solidFill>
                  <a:schemeClr val="accent3"/>
                </a:solidFill>
                <a:prstDash val="dash"/>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31" name="Line 115">
                <a:extLst>
                  <a:ext uri="{FF2B5EF4-FFF2-40B4-BE49-F238E27FC236}">
                    <a16:creationId xmlns:a16="http://schemas.microsoft.com/office/drawing/2014/main" id="{6DB928DD-5953-4CA7-8375-E43B9F04403F}"/>
                  </a:ext>
                </a:extLst>
              </p:cNvPr>
              <p:cNvSpPr>
                <a:spLocks noChangeShapeType="1"/>
              </p:cNvSpPr>
              <p:nvPr/>
            </p:nvSpPr>
            <p:spPr bwMode="auto">
              <a:xfrm flipV="1">
                <a:off x="19295003" y="13482821"/>
                <a:ext cx="0" cy="92075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32" name="Line 116">
                <a:extLst>
                  <a:ext uri="{FF2B5EF4-FFF2-40B4-BE49-F238E27FC236}">
                    <a16:creationId xmlns:a16="http://schemas.microsoft.com/office/drawing/2014/main" id="{62DEEC84-5BBF-43EC-8F45-CC29553A4715}"/>
                  </a:ext>
                </a:extLst>
              </p:cNvPr>
              <p:cNvSpPr>
                <a:spLocks noChangeShapeType="1"/>
              </p:cNvSpPr>
              <p:nvPr/>
            </p:nvSpPr>
            <p:spPr bwMode="auto">
              <a:xfrm flipH="1">
                <a:off x="19275953" y="14289271"/>
                <a:ext cx="41275" cy="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33" name="Line 117">
                <a:extLst>
                  <a:ext uri="{FF2B5EF4-FFF2-40B4-BE49-F238E27FC236}">
                    <a16:creationId xmlns:a16="http://schemas.microsoft.com/office/drawing/2014/main" id="{E5939DCE-423C-4513-ADCB-5428EDD2B467}"/>
                  </a:ext>
                </a:extLst>
              </p:cNvPr>
              <p:cNvSpPr>
                <a:spLocks noChangeShapeType="1"/>
              </p:cNvSpPr>
              <p:nvPr/>
            </p:nvSpPr>
            <p:spPr bwMode="auto">
              <a:xfrm flipH="1">
                <a:off x="19275953" y="14173384"/>
                <a:ext cx="41275" cy="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34" name="Line 118">
                <a:extLst>
                  <a:ext uri="{FF2B5EF4-FFF2-40B4-BE49-F238E27FC236}">
                    <a16:creationId xmlns:a16="http://schemas.microsoft.com/office/drawing/2014/main" id="{4FB74F90-34EF-40C1-94A1-6D171DC77FF4}"/>
                  </a:ext>
                </a:extLst>
              </p:cNvPr>
              <p:cNvSpPr>
                <a:spLocks noChangeShapeType="1"/>
              </p:cNvSpPr>
              <p:nvPr/>
            </p:nvSpPr>
            <p:spPr bwMode="auto">
              <a:xfrm flipH="1">
                <a:off x="19275953" y="14057496"/>
                <a:ext cx="41275" cy="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35" name="Line 119">
                <a:extLst>
                  <a:ext uri="{FF2B5EF4-FFF2-40B4-BE49-F238E27FC236}">
                    <a16:creationId xmlns:a16="http://schemas.microsoft.com/office/drawing/2014/main" id="{F03405DD-8F2D-455D-AB35-1D71343565BB}"/>
                  </a:ext>
                </a:extLst>
              </p:cNvPr>
              <p:cNvSpPr>
                <a:spLocks noChangeShapeType="1"/>
              </p:cNvSpPr>
              <p:nvPr/>
            </p:nvSpPr>
            <p:spPr bwMode="auto">
              <a:xfrm flipH="1">
                <a:off x="19275953" y="13943196"/>
                <a:ext cx="41275" cy="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36" name="Line 120">
                <a:extLst>
                  <a:ext uri="{FF2B5EF4-FFF2-40B4-BE49-F238E27FC236}">
                    <a16:creationId xmlns:a16="http://schemas.microsoft.com/office/drawing/2014/main" id="{534123A1-B488-454A-8EE1-A04C3EFF5258}"/>
                  </a:ext>
                </a:extLst>
              </p:cNvPr>
              <p:cNvSpPr>
                <a:spLocks noChangeShapeType="1"/>
              </p:cNvSpPr>
              <p:nvPr/>
            </p:nvSpPr>
            <p:spPr bwMode="auto">
              <a:xfrm flipH="1">
                <a:off x="19275953" y="13827309"/>
                <a:ext cx="41275" cy="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37" name="Line 121">
                <a:extLst>
                  <a:ext uri="{FF2B5EF4-FFF2-40B4-BE49-F238E27FC236}">
                    <a16:creationId xmlns:a16="http://schemas.microsoft.com/office/drawing/2014/main" id="{8FAA05F0-CA3F-4538-9524-F02C66FFCC2A}"/>
                  </a:ext>
                </a:extLst>
              </p:cNvPr>
              <p:cNvSpPr>
                <a:spLocks noChangeShapeType="1"/>
              </p:cNvSpPr>
              <p:nvPr/>
            </p:nvSpPr>
            <p:spPr bwMode="auto">
              <a:xfrm flipH="1">
                <a:off x="19275953" y="13711421"/>
                <a:ext cx="41275" cy="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38" name="Line 122">
                <a:extLst>
                  <a:ext uri="{FF2B5EF4-FFF2-40B4-BE49-F238E27FC236}">
                    <a16:creationId xmlns:a16="http://schemas.microsoft.com/office/drawing/2014/main" id="{5EC12370-7535-4EBA-B224-9BB84D1C0089}"/>
                  </a:ext>
                </a:extLst>
              </p:cNvPr>
              <p:cNvSpPr>
                <a:spLocks noChangeShapeType="1"/>
              </p:cNvSpPr>
              <p:nvPr/>
            </p:nvSpPr>
            <p:spPr bwMode="auto">
              <a:xfrm flipH="1">
                <a:off x="19275953" y="13597121"/>
                <a:ext cx="41275" cy="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39" name="Line 123">
                <a:extLst>
                  <a:ext uri="{FF2B5EF4-FFF2-40B4-BE49-F238E27FC236}">
                    <a16:creationId xmlns:a16="http://schemas.microsoft.com/office/drawing/2014/main" id="{0D82F22D-35BB-499E-8E9F-AC86ED328988}"/>
                  </a:ext>
                </a:extLst>
              </p:cNvPr>
              <p:cNvSpPr>
                <a:spLocks noChangeShapeType="1"/>
              </p:cNvSpPr>
              <p:nvPr/>
            </p:nvSpPr>
            <p:spPr bwMode="auto">
              <a:xfrm flipV="1">
                <a:off x="19295003" y="13606646"/>
                <a:ext cx="650875" cy="796925"/>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0" name="Line 124">
                <a:extLst>
                  <a:ext uri="{FF2B5EF4-FFF2-40B4-BE49-F238E27FC236}">
                    <a16:creationId xmlns:a16="http://schemas.microsoft.com/office/drawing/2014/main" id="{5BA339B5-B09E-464D-90EF-4706A07AFEAE}"/>
                  </a:ext>
                </a:extLst>
              </p:cNvPr>
              <p:cNvSpPr>
                <a:spLocks noChangeShapeType="1"/>
              </p:cNvSpPr>
              <p:nvPr/>
            </p:nvSpPr>
            <p:spPr bwMode="auto">
              <a:xfrm flipH="1" flipV="1">
                <a:off x="19350566" y="14297209"/>
                <a:ext cx="52388" cy="14288"/>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1" name="Line 125">
                <a:extLst>
                  <a:ext uri="{FF2B5EF4-FFF2-40B4-BE49-F238E27FC236}">
                    <a16:creationId xmlns:a16="http://schemas.microsoft.com/office/drawing/2014/main" id="{5FE29444-84E1-4913-8A01-894A614AE62B}"/>
                  </a:ext>
                </a:extLst>
              </p:cNvPr>
              <p:cNvSpPr>
                <a:spLocks noChangeShapeType="1"/>
              </p:cNvSpPr>
              <p:nvPr/>
            </p:nvSpPr>
            <p:spPr bwMode="auto">
              <a:xfrm flipH="1" flipV="1">
                <a:off x="19433116" y="14197196"/>
                <a:ext cx="50800" cy="15875"/>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2" name="Line 126">
                <a:extLst>
                  <a:ext uri="{FF2B5EF4-FFF2-40B4-BE49-F238E27FC236}">
                    <a16:creationId xmlns:a16="http://schemas.microsoft.com/office/drawing/2014/main" id="{F8B60720-9993-4492-9A9A-D4070FF3A7D2}"/>
                  </a:ext>
                </a:extLst>
              </p:cNvPr>
              <p:cNvSpPr>
                <a:spLocks noChangeShapeType="1"/>
              </p:cNvSpPr>
              <p:nvPr/>
            </p:nvSpPr>
            <p:spPr bwMode="auto">
              <a:xfrm flipH="1" flipV="1">
                <a:off x="19514078" y="14098771"/>
                <a:ext cx="50800" cy="14288"/>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3" name="Line 127">
                <a:extLst>
                  <a:ext uri="{FF2B5EF4-FFF2-40B4-BE49-F238E27FC236}">
                    <a16:creationId xmlns:a16="http://schemas.microsoft.com/office/drawing/2014/main" id="{CB616420-7636-4056-9591-BBCC54D290C0}"/>
                  </a:ext>
                </a:extLst>
              </p:cNvPr>
              <p:cNvSpPr>
                <a:spLocks noChangeShapeType="1"/>
              </p:cNvSpPr>
              <p:nvPr/>
            </p:nvSpPr>
            <p:spPr bwMode="auto">
              <a:xfrm flipH="1" flipV="1">
                <a:off x="19595041" y="13998759"/>
                <a:ext cx="50800" cy="1270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4" name="Line 128">
                <a:extLst>
                  <a:ext uri="{FF2B5EF4-FFF2-40B4-BE49-F238E27FC236}">
                    <a16:creationId xmlns:a16="http://schemas.microsoft.com/office/drawing/2014/main" id="{D2C4E6DC-6C95-499C-AA60-FDB45EEFF277}"/>
                  </a:ext>
                </a:extLst>
              </p:cNvPr>
              <p:cNvSpPr>
                <a:spLocks noChangeShapeType="1"/>
              </p:cNvSpPr>
              <p:nvPr/>
            </p:nvSpPr>
            <p:spPr bwMode="auto">
              <a:xfrm flipH="1" flipV="1">
                <a:off x="19676003" y="13898746"/>
                <a:ext cx="52388" cy="1270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5" name="Line 129">
                <a:extLst>
                  <a:ext uri="{FF2B5EF4-FFF2-40B4-BE49-F238E27FC236}">
                    <a16:creationId xmlns:a16="http://schemas.microsoft.com/office/drawing/2014/main" id="{524A2C49-5DB1-4024-83CF-84A55E15301C}"/>
                  </a:ext>
                </a:extLst>
              </p:cNvPr>
              <p:cNvSpPr>
                <a:spLocks noChangeShapeType="1"/>
              </p:cNvSpPr>
              <p:nvPr/>
            </p:nvSpPr>
            <p:spPr bwMode="auto">
              <a:xfrm flipH="1" flipV="1">
                <a:off x="19760141" y="13798734"/>
                <a:ext cx="49213" cy="1270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6" name="Line 130">
                <a:extLst>
                  <a:ext uri="{FF2B5EF4-FFF2-40B4-BE49-F238E27FC236}">
                    <a16:creationId xmlns:a16="http://schemas.microsoft.com/office/drawing/2014/main" id="{0C4E66C1-873B-4C14-AB0A-AF8458AC6F2A}"/>
                  </a:ext>
                </a:extLst>
              </p:cNvPr>
              <p:cNvSpPr>
                <a:spLocks noChangeShapeType="1"/>
              </p:cNvSpPr>
              <p:nvPr/>
            </p:nvSpPr>
            <p:spPr bwMode="auto">
              <a:xfrm flipH="1" flipV="1">
                <a:off x="19841103" y="13698721"/>
                <a:ext cx="49213" cy="15875"/>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7" name="Line 131">
                <a:extLst>
                  <a:ext uri="{FF2B5EF4-FFF2-40B4-BE49-F238E27FC236}">
                    <a16:creationId xmlns:a16="http://schemas.microsoft.com/office/drawing/2014/main" id="{EEAFE798-577F-4F3D-858E-F2CC67250B24}"/>
                  </a:ext>
                </a:extLst>
              </p:cNvPr>
              <p:cNvSpPr>
                <a:spLocks noChangeShapeType="1"/>
              </p:cNvSpPr>
              <p:nvPr/>
            </p:nvSpPr>
            <p:spPr bwMode="auto">
              <a:xfrm flipH="1" flipV="1">
                <a:off x="19922066" y="13600296"/>
                <a:ext cx="49213" cy="14288"/>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8" name="Line 132">
                <a:extLst>
                  <a:ext uri="{FF2B5EF4-FFF2-40B4-BE49-F238E27FC236}">
                    <a16:creationId xmlns:a16="http://schemas.microsoft.com/office/drawing/2014/main" id="{A3F485D5-41E6-43CF-BB79-1D51ACA66396}"/>
                  </a:ext>
                </a:extLst>
              </p:cNvPr>
              <p:cNvSpPr>
                <a:spLocks noChangeShapeType="1"/>
              </p:cNvSpPr>
              <p:nvPr/>
            </p:nvSpPr>
            <p:spPr bwMode="auto">
              <a:xfrm flipV="1">
                <a:off x="19295003" y="13943196"/>
                <a:ext cx="1123950" cy="460375"/>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9" name="Line 133">
                <a:extLst>
                  <a:ext uri="{FF2B5EF4-FFF2-40B4-BE49-F238E27FC236}">
                    <a16:creationId xmlns:a16="http://schemas.microsoft.com/office/drawing/2014/main" id="{CA04D4A4-B4F1-4D40-A46C-F3C73D5BF744}"/>
                  </a:ext>
                </a:extLst>
              </p:cNvPr>
              <p:cNvSpPr>
                <a:spLocks noChangeShapeType="1"/>
              </p:cNvSpPr>
              <p:nvPr/>
            </p:nvSpPr>
            <p:spPr bwMode="auto">
              <a:xfrm flipV="1">
                <a:off x="19280716" y="14392459"/>
                <a:ext cx="30163" cy="2540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0" name="Line 134">
                <a:extLst>
                  <a:ext uri="{FF2B5EF4-FFF2-40B4-BE49-F238E27FC236}">
                    <a16:creationId xmlns:a16="http://schemas.microsoft.com/office/drawing/2014/main" id="{14AB3BEF-2B2E-4C3A-823E-72B60DE24240}"/>
                  </a:ext>
                </a:extLst>
              </p:cNvPr>
              <p:cNvSpPr>
                <a:spLocks noChangeShapeType="1"/>
              </p:cNvSpPr>
              <p:nvPr/>
            </p:nvSpPr>
            <p:spPr bwMode="auto">
              <a:xfrm flipV="1">
                <a:off x="19269603" y="14397221"/>
                <a:ext cx="52388" cy="14288"/>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1" name="Line 135">
                <a:extLst>
                  <a:ext uri="{FF2B5EF4-FFF2-40B4-BE49-F238E27FC236}">
                    <a16:creationId xmlns:a16="http://schemas.microsoft.com/office/drawing/2014/main" id="{2B5FEE7B-7130-4AF8-8D8E-C5AD1F5F3B6B}"/>
                  </a:ext>
                </a:extLst>
              </p:cNvPr>
              <p:cNvSpPr>
                <a:spLocks noChangeShapeType="1"/>
              </p:cNvSpPr>
              <p:nvPr/>
            </p:nvSpPr>
            <p:spPr bwMode="auto">
              <a:xfrm flipH="1" flipV="1">
                <a:off x="18172641" y="13943196"/>
                <a:ext cx="1122363" cy="460375"/>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2" name="Line 136">
                <a:extLst>
                  <a:ext uri="{FF2B5EF4-FFF2-40B4-BE49-F238E27FC236}">
                    <a16:creationId xmlns:a16="http://schemas.microsoft.com/office/drawing/2014/main" id="{24536AE0-2DA4-4D1C-A36F-136781D773C7}"/>
                  </a:ext>
                </a:extLst>
              </p:cNvPr>
              <p:cNvSpPr>
                <a:spLocks noChangeShapeType="1"/>
              </p:cNvSpPr>
              <p:nvPr/>
            </p:nvSpPr>
            <p:spPr bwMode="auto">
              <a:xfrm flipH="1">
                <a:off x="19280716" y="14392459"/>
                <a:ext cx="30163" cy="2540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3" name="Line 137">
                <a:extLst>
                  <a:ext uri="{FF2B5EF4-FFF2-40B4-BE49-F238E27FC236}">
                    <a16:creationId xmlns:a16="http://schemas.microsoft.com/office/drawing/2014/main" id="{5A43882C-1F33-49E0-9B7C-A56BC4F2780E}"/>
                  </a:ext>
                </a:extLst>
              </p:cNvPr>
              <p:cNvSpPr>
                <a:spLocks noChangeShapeType="1"/>
              </p:cNvSpPr>
              <p:nvPr/>
            </p:nvSpPr>
            <p:spPr bwMode="auto">
              <a:xfrm flipH="1">
                <a:off x="19141016" y="14335309"/>
                <a:ext cx="30163" cy="23813"/>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4" name="Line 138">
                <a:extLst>
                  <a:ext uri="{FF2B5EF4-FFF2-40B4-BE49-F238E27FC236}">
                    <a16:creationId xmlns:a16="http://schemas.microsoft.com/office/drawing/2014/main" id="{68DD0453-FC01-417E-B10F-88F184579B10}"/>
                  </a:ext>
                </a:extLst>
              </p:cNvPr>
              <p:cNvSpPr>
                <a:spLocks noChangeShapeType="1"/>
              </p:cNvSpPr>
              <p:nvPr/>
            </p:nvSpPr>
            <p:spPr bwMode="auto">
              <a:xfrm flipH="1">
                <a:off x="18999728" y="14276571"/>
                <a:ext cx="30163" cy="2540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5" name="Line 139">
                <a:extLst>
                  <a:ext uri="{FF2B5EF4-FFF2-40B4-BE49-F238E27FC236}">
                    <a16:creationId xmlns:a16="http://schemas.microsoft.com/office/drawing/2014/main" id="{45E6A363-E825-4F8B-95D5-5B2EF2F41A14}"/>
                  </a:ext>
                </a:extLst>
              </p:cNvPr>
              <p:cNvSpPr>
                <a:spLocks noChangeShapeType="1"/>
              </p:cNvSpPr>
              <p:nvPr/>
            </p:nvSpPr>
            <p:spPr bwMode="auto">
              <a:xfrm flipH="1">
                <a:off x="18858441" y="14219421"/>
                <a:ext cx="30163" cy="2540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6" name="Line 140">
                <a:extLst>
                  <a:ext uri="{FF2B5EF4-FFF2-40B4-BE49-F238E27FC236}">
                    <a16:creationId xmlns:a16="http://schemas.microsoft.com/office/drawing/2014/main" id="{48F70151-7DD3-4635-9C41-E698C4355170}"/>
                  </a:ext>
                </a:extLst>
              </p:cNvPr>
              <p:cNvSpPr>
                <a:spLocks noChangeShapeType="1"/>
              </p:cNvSpPr>
              <p:nvPr/>
            </p:nvSpPr>
            <p:spPr bwMode="auto">
              <a:xfrm flipH="1" flipV="1">
                <a:off x="18645716" y="13606646"/>
                <a:ext cx="649288" cy="796925"/>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7" name="Line 141">
                <a:extLst>
                  <a:ext uri="{FF2B5EF4-FFF2-40B4-BE49-F238E27FC236}">
                    <a16:creationId xmlns:a16="http://schemas.microsoft.com/office/drawing/2014/main" id="{63C3B1CA-47A6-4696-8703-9B3F6838CA71}"/>
                  </a:ext>
                </a:extLst>
              </p:cNvPr>
              <p:cNvSpPr>
                <a:spLocks noChangeShapeType="1"/>
              </p:cNvSpPr>
              <p:nvPr/>
            </p:nvSpPr>
            <p:spPr bwMode="auto">
              <a:xfrm flipH="1">
                <a:off x="19269603" y="14397221"/>
                <a:ext cx="52388" cy="14288"/>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8" name="Line 142">
                <a:extLst>
                  <a:ext uri="{FF2B5EF4-FFF2-40B4-BE49-F238E27FC236}">
                    <a16:creationId xmlns:a16="http://schemas.microsoft.com/office/drawing/2014/main" id="{22420D6E-1F7B-4100-B877-2C1F6C5EF3D0}"/>
                  </a:ext>
                </a:extLst>
              </p:cNvPr>
              <p:cNvSpPr>
                <a:spLocks noChangeShapeType="1"/>
              </p:cNvSpPr>
              <p:nvPr/>
            </p:nvSpPr>
            <p:spPr bwMode="auto">
              <a:xfrm flipH="1">
                <a:off x="19107678" y="14197196"/>
                <a:ext cx="50800" cy="15875"/>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9" name="Line 143">
                <a:extLst>
                  <a:ext uri="{FF2B5EF4-FFF2-40B4-BE49-F238E27FC236}">
                    <a16:creationId xmlns:a16="http://schemas.microsoft.com/office/drawing/2014/main" id="{DBE5B82C-DBF7-4E78-81D3-5599F8A4B863}"/>
                  </a:ext>
                </a:extLst>
              </p:cNvPr>
              <p:cNvSpPr>
                <a:spLocks noChangeShapeType="1"/>
              </p:cNvSpPr>
              <p:nvPr/>
            </p:nvSpPr>
            <p:spPr bwMode="auto">
              <a:xfrm flipH="1">
                <a:off x="19028303" y="14098771"/>
                <a:ext cx="50800" cy="14288"/>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60" name="Line 144">
                <a:extLst>
                  <a:ext uri="{FF2B5EF4-FFF2-40B4-BE49-F238E27FC236}">
                    <a16:creationId xmlns:a16="http://schemas.microsoft.com/office/drawing/2014/main" id="{0D3540D0-A24E-4F89-8C94-045FFECD7BC2}"/>
                  </a:ext>
                </a:extLst>
              </p:cNvPr>
              <p:cNvSpPr>
                <a:spLocks noChangeShapeType="1"/>
              </p:cNvSpPr>
              <p:nvPr/>
            </p:nvSpPr>
            <p:spPr bwMode="auto">
              <a:xfrm flipH="1">
                <a:off x="18945753" y="13998759"/>
                <a:ext cx="52388" cy="1270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61" name="Line 145">
                <a:extLst>
                  <a:ext uri="{FF2B5EF4-FFF2-40B4-BE49-F238E27FC236}">
                    <a16:creationId xmlns:a16="http://schemas.microsoft.com/office/drawing/2014/main" id="{4FE9BD0D-FB68-4FE5-B46E-502C3CD01FDA}"/>
                  </a:ext>
                </a:extLst>
              </p:cNvPr>
              <p:cNvSpPr>
                <a:spLocks noChangeShapeType="1"/>
              </p:cNvSpPr>
              <p:nvPr/>
            </p:nvSpPr>
            <p:spPr bwMode="auto">
              <a:xfrm flipH="1">
                <a:off x="19275953" y="14403571"/>
                <a:ext cx="41275" cy="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62" name="Line 146">
                <a:extLst>
                  <a:ext uri="{FF2B5EF4-FFF2-40B4-BE49-F238E27FC236}">
                    <a16:creationId xmlns:a16="http://schemas.microsoft.com/office/drawing/2014/main" id="{15ABAC9F-2496-42B6-953E-E4D8493D284F}"/>
                  </a:ext>
                </a:extLst>
              </p:cNvPr>
              <p:cNvSpPr>
                <a:spLocks noChangeShapeType="1"/>
              </p:cNvSpPr>
              <p:nvPr/>
            </p:nvSpPr>
            <p:spPr bwMode="auto">
              <a:xfrm flipH="1">
                <a:off x="19275953" y="13482821"/>
                <a:ext cx="41275" cy="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63" name="Line 147">
                <a:extLst>
                  <a:ext uri="{FF2B5EF4-FFF2-40B4-BE49-F238E27FC236}">
                    <a16:creationId xmlns:a16="http://schemas.microsoft.com/office/drawing/2014/main" id="{F5EC81E5-EC7A-4343-8FB7-2AC59029B302}"/>
                  </a:ext>
                </a:extLst>
              </p:cNvPr>
              <p:cNvSpPr>
                <a:spLocks noChangeShapeType="1"/>
              </p:cNvSpPr>
              <p:nvPr/>
            </p:nvSpPr>
            <p:spPr bwMode="auto">
              <a:xfrm flipH="1" flipV="1">
                <a:off x="19269603" y="14397221"/>
                <a:ext cx="52388" cy="14288"/>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64" name="Line 148">
                <a:extLst>
                  <a:ext uri="{FF2B5EF4-FFF2-40B4-BE49-F238E27FC236}">
                    <a16:creationId xmlns:a16="http://schemas.microsoft.com/office/drawing/2014/main" id="{0FA05772-8F42-4F24-A979-F52AFF6A8DA5}"/>
                  </a:ext>
                </a:extLst>
              </p:cNvPr>
              <p:cNvSpPr>
                <a:spLocks noChangeShapeType="1"/>
              </p:cNvSpPr>
              <p:nvPr/>
            </p:nvSpPr>
            <p:spPr bwMode="auto">
              <a:xfrm flipH="1" flipV="1">
                <a:off x="19280716" y="14392459"/>
                <a:ext cx="30163" cy="2540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65" name="Line 149">
                <a:extLst>
                  <a:ext uri="{FF2B5EF4-FFF2-40B4-BE49-F238E27FC236}">
                    <a16:creationId xmlns:a16="http://schemas.microsoft.com/office/drawing/2014/main" id="{572E1DD3-DC58-49D1-910F-D905DCD04D95}"/>
                  </a:ext>
                </a:extLst>
              </p:cNvPr>
              <p:cNvSpPr>
                <a:spLocks noChangeShapeType="1"/>
              </p:cNvSpPr>
              <p:nvPr/>
            </p:nvSpPr>
            <p:spPr bwMode="auto">
              <a:xfrm flipH="1" flipV="1">
                <a:off x="19422003" y="14335309"/>
                <a:ext cx="30163" cy="23813"/>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66" name="Line 150">
                <a:extLst>
                  <a:ext uri="{FF2B5EF4-FFF2-40B4-BE49-F238E27FC236}">
                    <a16:creationId xmlns:a16="http://schemas.microsoft.com/office/drawing/2014/main" id="{34E648E3-9DF7-4714-B59C-FA899C4FC6F0}"/>
                  </a:ext>
                </a:extLst>
              </p:cNvPr>
              <p:cNvSpPr>
                <a:spLocks noChangeShapeType="1"/>
              </p:cNvSpPr>
              <p:nvPr/>
            </p:nvSpPr>
            <p:spPr bwMode="auto">
              <a:xfrm flipH="1" flipV="1">
                <a:off x="19563291" y="14276571"/>
                <a:ext cx="30163" cy="2540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67" name="Line 151">
                <a:extLst>
                  <a:ext uri="{FF2B5EF4-FFF2-40B4-BE49-F238E27FC236}">
                    <a16:creationId xmlns:a16="http://schemas.microsoft.com/office/drawing/2014/main" id="{598B2903-739F-40FF-A373-9C8D180506A9}"/>
                  </a:ext>
                </a:extLst>
              </p:cNvPr>
              <p:cNvSpPr>
                <a:spLocks noChangeShapeType="1"/>
              </p:cNvSpPr>
              <p:nvPr/>
            </p:nvSpPr>
            <p:spPr bwMode="auto">
              <a:xfrm flipH="1" flipV="1">
                <a:off x="19704578" y="14219421"/>
                <a:ext cx="26988" cy="2540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68" name="Line 152">
                <a:extLst>
                  <a:ext uri="{FF2B5EF4-FFF2-40B4-BE49-F238E27FC236}">
                    <a16:creationId xmlns:a16="http://schemas.microsoft.com/office/drawing/2014/main" id="{EEA560C6-FD72-418C-8063-27E3DDFBBC07}"/>
                  </a:ext>
                </a:extLst>
              </p:cNvPr>
              <p:cNvSpPr>
                <a:spLocks noChangeShapeType="1"/>
              </p:cNvSpPr>
              <p:nvPr/>
            </p:nvSpPr>
            <p:spPr bwMode="auto">
              <a:xfrm flipH="1" flipV="1">
                <a:off x="19842691" y="14162271"/>
                <a:ext cx="30163" cy="2540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69" name="Line 153">
                <a:extLst>
                  <a:ext uri="{FF2B5EF4-FFF2-40B4-BE49-F238E27FC236}">
                    <a16:creationId xmlns:a16="http://schemas.microsoft.com/office/drawing/2014/main" id="{079B44DD-805D-47FB-A7D8-F5AFE2842DF7}"/>
                  </a:ext>
                </a:extLst>
              </p:cNvPr>
              <p:cNvSpPr>
                <a:spLocks noChangeShapeType="1"/>
              </p:cNvSpPr>
              <p:nvPr/>
            </p:nvSpPr>
            <p:spPr bwMode="auto">
              <a:xfrm flipH="1" flipV="1">
                <a:off x="19983978" y="14105121"/>
                <a:ext cx="30163" cy="23813"/>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70" name="Line 154">
                <a:extLst>
                  <a:ext uri="{FF2B5EF4-FFF2-40B4-BE49-F238E27FC236}">
                    <a16:creationId xmlns:a16="http://schemas.microsoft.com/office/drawing/2014/main" id="{CB1B3EEC-7411-4BB9-B31C-AF0C168DE2FB}"/>
                  </a:ext>
                </a:extLst>
              </p:cNvPr>
              <p:cNvSpPr>
                <a:spLocks noChangeShapeType="1"/>
              </p:cNvSpPr>
              <p:nvPr/>
            </p:nvSpPr>
            <p:spPr bwMode="auto">
              <a:xfrm flipH="1" flipV="1">
                <a:off x="20125266" y="14046384"/>
                <a:ext cx="26988" cy="2540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71" name="Line 155">
                <a:extLst>
                  <a:ext uri="{FF2B5EF4-FFF2-40B4-BE49-F238E27FC236}">
                    <a16:creationId xmlns:a16="http://schemas.microsoft.com/office/drawing/2014/main" id="{03D73F08-8DCE-4C06-AA99-274B74A0DF72}"/>
                  </a:ext>
                </a:extLst>
              </p:cNvPr>
              <p:cNvSpPr>
                <a:spLocks noChangeShapeType="1"/>
              </p:cNvSpPr>
              <p:nvPr/>
            </p:nvSpPr>
            <p:spPr bwMode="auto">
              <a:xfrm flipH="1" flipV="1">
                <a:off x="20264966" y="13989234"/>
                <a:ext cx="26988" cy="23813"/>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72" name="Line 156">
                <a:extLst>
                  <a:ext uri="{FF2B5EF4-FFF2-40B4-BE49-F238E27FC236}">
                    <a16:creationId xmlns:a16="http://schemas.microsoft.com/office/drawing/2014/main" id="{5A790594-FEB3-43EA-8204-B2B4A666E716}"/>
                  </a:ext>
                </a:extLst>
              </p:cNvPr>
              <p:cNvSpPr>
                <a:spLocks noChangeShapeType="1"/>
              </p:cNvSpPr>
              <p:nvPr/>
            </p:nvSpPr>
            <p:spPr bwMode="auto">
              <a:xfrm flipH="1" flipV="1">
                <a:off x="20406253" y="13930496"/>
                <a:ext cx="26988" cy="2540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73" name="Line 157">
                <a:extLst>
                  <a:ext uri="{FF2B5EF4-FFF2-40B4-BE49-F238E27FC236}">
                    <a16:creationId xmlns:a16="http://schemas.microsoft.com/office/drawing/2014/main" id="{BBBED4AE-CDBC-4362-9F11-4530C142A8B9}"/>
                  </a:ext>
                </a:extLst>
              </p:cNvPr>
              <p:cNvSpPr>
                <a:spLocks noChangeShapeType="1"/>
              </p:cNvSpPr>
              <p:nvPr/>
            </p:nvSpPr>
            <p:spPr bwMode="auto">
              <a:xfrm>
                <a:off x="19295003" y="14403571"/>
                <a:ext cx="1301750" cy="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74" name="Line 158">
                <a:extLst>
                  <a:ext uri="{FF2B5EF4-FFF2-40B4-BE49-F238E27FC236}">
                    <a16:creationId xmlns:a16="http://schemas.microsoft.com/office/drawing/2014/main" id="{7194627F-6DF4-4B9C-AC24-EB283B8575BE}"/>
                  </a:ext>
                </a:extLst>
              </p:cNvPr>
              <p:cNvSpPr>
                <a:spLocks noChangeShapeType="1"/>
              </p:cNvSpPr>
              <p:nvPr/>
            </p:nvSpPr>
            <p:spPr bwMode="auto">
              <a:xfrm flipV="1">
                <a:off x="19295003" y="14389284"/>
                <a:ext cx="0" cy="30163"/>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75" name="Line 159">
                <a:extLst>
                  <a:ext uri="{FF2B5EF4-FFF2-40B4-BE49-F238E27FC236}">
                    <a16:creationId xmlns:a16="http://schemas.microsoft.com/office/drawing/2014/main" id="{FC972E8B-C806-468C-A11A-9DD8517C53FE}"/>
                  </a:ext>
                </a:extLst>
              </p:cNvPr>
              <p:cNvSpPr>
                <a:spLocks noChangeShapeType="1"/>
              </p:cNvSpPr>
              <p:nvPr/>
            </p:nvSpPr>
            <p:spPr bwMode="auto">
              <a:xfrm flipV="1">
                <a:off x="19460103" y="14389284"/>
                <a:ext cx="0" cy="30163"/>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76" name="Line 160">
                <a:extLst>
                  <a:ext uri="{FF2B5EF4-FFF2-40B4-BE49-F238E27FC236}">
                    <a16:creationId xmlns:a16="http://schemas.microsoft.com/office/drawing/2014/main" id="{9E14A74E-17F8-4CEA-8396-383E9151FECF}"/>
                  </a:ext>
                </a:extLst>
              </p:cNvPr>
              <p:cNvSpPr>
                <a:spLocks noChangeShapeType="1"/>
              </p:cNvSpPr>
              <p:nvPr/>
            </p:nvSpPr>
            <p:spPr bwMode="auto">
              <a:xfrm flipV="1">
                <a:off x="19622028" y="14389284"/>
                <a:ext cx="0" cy="30163"/>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77" name="Line 161">
                <a:extLst>
                  <a:ext uri="{FF2B5EF4-FFF2-40B4-BE49-F238E27FC236}">
                    <a16:creationId xmlns:a16="http://schemas.microsoft.com/office/drawing/2014/main" id="{8856773C-CCEA-4965-B5B8-B266A8546857}"/>
                  </a:ext>
                </a:extLst>
              </p:cNvPr>
              <p:cNvSpPr>
                <a:spLocks noChangeShapeType="1"/>
              </p:cNvSpPr>
              <p:nvPr/>
            </p:nvSpPr>
            <p:spPr bwMode="auto">
              <a:xfrm flipV="1">
                <a:off x="19783953" y="14389284"/>
                <a:ext cx="0" cy="30163"/>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78" name="Line 162">
                <a:extLst>
                  <a:ext uri="{FF2B5EF4-FFF2-40B4-BE49-F238E27FC236}">
                    <a16:creationId xmlns:a16="http://schemas.microsoft.com/office/drawing/2014/main" id="{8D3CF4D2-C919-475E-AC00-6B6552403AB8}"/>
                  </a:ext>
                </a:extLst>
              </p:cNvPr>
              <p:cNvSpPr>
                <a:spLocks noChangeShapeType="1"/>
              </p:cNvSpPr>
              <p:nvPr/>
            </p:nvSpPr>
            <p:spPr bwMode="auto">
              <a:xfrm flipV="1">
                <a:off x="19945878" y="14389284"/>
                <a:ext cx="0" cy="30163"/>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79" name="Line 163">
                <a:extLst>
                  <a:ext uri="{FF2B5EF4-FFF2-40B4-BE49-F238E27FC236}">
                    <a16:creationId xmlns:a16="http://schemas.microsoft.com/office/drawing/2014/main" id="{FB80C057-B5F7-475C-B125-65A9DBAAFDD7}"/>
                  </a:ext>
                </a:extLst>
              </p:cNvPr>
              <p:cNvSpPr>
                <a:spLocks noChangeShapeType="1"/>
              </p:cNvSpPr>
              <p:nvPr/>
            </p:nvSpPr>
            <p:spPr bwMode="auto">
              <a:xfrm flipV="1">
                <a:off x="20109391" y="14389284"/>
                <a:ext cx="0" cy="30163"/>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80" name="Line 164">
                <a:extLst>
                  <a:ext uri="{FF2B5EF4-FFF2-40B4-BE49-F238E27FC236}">
                    <a16:creationId xmlns:a16="http://schemas.microsoft.com/office/drawing/2014/main" id="{6866632E-F8CB-4D26-B3DD-A59054C9C095}"/>
                  </a:ext>
                </a:extLst>
              </p:cNvPr>
              <p:cNvSpPr>
                <a:spLocks noChangeShapeType="1"/>
              </p:cNvSpPr>
              <p:nvPr/>
            </p:nvSpPr>
            <p:spPr bwMode="auto">
              <a:xfrm flipV="1">
                <a:off x="20271316" y="14389284"/>
                <a:ext cx="0" cy="30163"/>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81" name="Line 165">
                <a:extLst>
                  <a:ext uri="{FF2B5EF4-FFF2-40B4-BE49-F238E27FC236}">
                    <a16:creationId xmlns:a16="http://schemas.microsoft.com/office/drawing/2014/main" id="{91656C5D-00D7-4897-BAFF-41B5472491B8}"/>
                  </a:ext>
                </a:extLst>
              </p:cNvPr>
              <p:cNvSpPr>
                <a:spLocks noChangeShapeType="1"/>
              </p:cNvSpPr>
              <p:nvPr/>
            </p:nvSpPr>
            <p:spPr bwMode="auto">
              <a:xfrm flipV="1">
                <a:off x="20433241" y="14389284"/>
                <a:ext cx="0" cy="30163"/>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82" name="Line 166">
                <a:extLst>
                  <a:ext uri="{FF2B5EF4-FFF2-40B4-BE49-F238E27FC236}">
                    <a16:creationId xmlns:a16="http://schemas.microsoft.com/office/drawing/2014/main" id="{0489FA20-8029-4091-A5C2-4D105EE6643E}"/>
                  </a:ext>
                </a:extLst>
              </p:cNvPr>
              <p:cNvSpPr>
                <a:spLocks noChangeShapeType="1"/>
              </p:cNvSpPr>
              <p:nvPr/>
            </p:nvSpPr>
            <p:spPr bwMode="auto">
              <a:xfrm flipV="1">
                <a:off x="20596753" y="14389284"/>
                <a:ext cx="0" cy="30163"/>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83" name="Line 167">
                <a:extLst>
                  <a:ext uri="{FF2B5EF4-FFF2-40B4-BE49-F238E27FC236}">
                    <a16:creationId xmlns:a16="http://schemas.microsoft.com/office/drawing/2014/main" id="{1E047C83-DF0B-4679-A224-D6375360E681}"/>
                  </a:ext>
                </a:extLst>
              </p:cNvPr>
              <p:cNvSpPr>
                <a:spLocks noChangeShapeType="1"/>
              </p:cNvSpPr>
              <p:nvPr/>
            </p:nvSpPr>
            <p:spPr bwMode="auto">
              <a:xfrm>
                <a:off x="19295003" y="14403571"/>
                <a:ext cx="1123950" cy="461963"/>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84" name="Line 168">
                <a:extLst>
                  <a:ext uri="{FF2B5EF4-FFF2-40B4-BE49-F238E27FC236}">
                    <a16:creationId xmlns:a16="http://schemas.microsoft.com/office/drawing/2014/main" id="{9FE58536-DF53-496B-8F63-3BCE4691287C}"/>
                  </a:ext>
                </a:extLst>
              </p:cNvPr>
              <p:cNvSpPr>
                <a:spLocks noChangeShapeType="1"/>
              </p:cNvSpPr>
              <p:nvPr/>
            </p:nvSpPr>
            <p:spPr bwMode="auto">
              <a:xfrm flipV="1">
                <a:off x="19422003" y="14449609"/>
                <a:ext cx="30163" cy="2540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85" name="Line 169">
                <a:extLst>
                  <a:ext uri="{FF2B5EF4-FFF2-40B4-BE49-F238E27FC236}">
                    <a16:creationId xmlns:a16="http://schemas.microsoft.com/office/drawing/2014/main" id="{ACC6F85E-2C09-4933-94C8-348117CC98FD}"/>
                  </a:ext>
                </a:extLst>
              </p:cNvPr>
              <p:cNvSpPr>
                <a:spLocks noChangeShapeType="1"/>
              </p:cNvSpPr>
              <p:nvPr/>
            </p:nvSpPr>
            <p:spPr bwMode="auto">
              <a:xfrm flipV="1">
                <a:off x="19563291" y="14506759"/>
                <a:ext cx="30163" cy="2540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86" name="Line 170">
                <a:extLst>
                  <a:ext uri="{FF2B5EF4-FFF2-40B4-BE49-F238E27FC236}">
                    <a16:creationId xmlns:a16="http://schemas.microsoft.com/office/drawing/2014/main" id="{BF25F687-B878-4BBE-AD7D-25B5EF85DA2B}"/>
                  </a:ext>
                </a:extLst>
              </p:cNvPr>
              <p:cNvSpPr>
                <a:spLocks noChangeShapeType="1"/>
              </p:cNvSpPr>
              <p:nvPr/>
            </p:nvSpPr>
            <p:spPr bwMode="auto">
              <a:xfrm flipV="1">
                <a:off x="19704578" y="14565496"/>
                <a:ext cx="26988" cy="2540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87" name="Line 171">
                <a:extLst>
                  <a:ext uri="{FF2B5EF4-FFF2-40B4-BE49-F238E27FC236}">
                    <a16:creationId xmlns:a16="http://schemas.microsoft.com/office/drawing/2014/main" id="{03A1198B-02DB-4E0B-B3CE-B3B79EA7D2DB}"/>
                  </a:ext>
                </a:extLst>
              </p:cNvPr>
              <p:cNvSpPr>
                <a:spLocks noChangeShapeType="1"/>
              </p:cNvSpPr>
              <p:nvPr/>
            </p:nvSpPr>
            <p:spPr bwMode="auto">
              <a:xfrm flipV="1">
                <a:off x="19842691" y="14622646"/>
                <a:ext cx="30163" cy="2540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88" name="Line 172">
                <a:extLst>
                  <a:ext uri="{FF2B5EF4-FFF2-40B4-BE49-F238E27FC236}">
                    <a16:creationId xmlns:a16="http://schemas.microsoft.com/office/drawing/2014/main" id="{8277102D-0D08-4B87-AFF2-B54439618775}"/>
                  </a:ext>
                </a:extLst>
              </p:cNvPr>
              <p:cNvSpPr>
                <a:spLocks noChangeShapeType="1"/>
              </p:cNvSpPr>
              <p:nvPr/>
            </p:nvSpPr>
            <p:spPr bwMode="auto">
              <a:xfrm flipV="1">
                <a:off x="19983978" y="14681384"/>
                <a:ext cx="30163" cy="23813"/>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89" name="Line 173">
                <a:extLst>
                  <a:ext uri="{FF2B5EF4-FFF2-40B4-BE49-F238E27FC236}">
                    <a16:creationId xmlns:a16="http://schemas.microsoft.com/office/drawing/2014/main" id="{C5AA4341-7ADF-4B50-8C04-C3547E25F740}"/>
                  </a:ext>
                </a:extLst>
              </p:cNvPr>
              <p:cNvSpPr>
                <a:spLocks noChangeShapeType="1"/>
              </p:cNvSpPr>
              <p:nvPr/>
            </p:nvSpPr>
            <p:spPr bwMode="auto">
              <a:xfrm flipV="1">
                <a:off x="20125266" y="14738534"/>
                <a:ext cx="26988" cy="2540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90" name="Line 174">
                <a:extLst>
                  <a:ext uri="{FF2B5EF4-FFF2-40B4-BE49-F238E27FC236}">
                    <a16:creationId xmlns:a16="http://schemas.microsoft.com/office/drawing/2014/main" id="{C951690F-D67B-4314-9775-236C77D0FE17}"/>
                  </a:ext>
                </a:extLst>
              </p:cNvPr>
              <p:cNvSpPr>
                <a:spLocks noChangeShapeType="1"/>
              </p:cNvSpPr>
              <p:nvPr/>
            </p:nvSpPr>
            <p:spPr bwMode="auto">
              <a:xfrm flipV="1">
                <a:off x="20264966" y="14795684"/>
                <a:ext cx="26988" cy="2540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91" name="Line 175">
                <a:extLst>
                  <a:ext uri="{FF2B5EF4-FFF2-40B4-BE49-F238E27FC236}">
                    <a16:creationId xmlns:a16="http://schemas.microsoft.com/office/drawing/2014/main" id="{BAE69361-F9B7-454E-ABE5-2BD402E05691}"/>
                  </a:ext>
                </a:extLst>
              </p:cNvPr>
              <p:cNvSpPr>
                <a:spLocks noChangeShapeType="1"/>
              </p:cNvSpPr>
              <p:nvPr/>
            </p:nvSpPr>
            <p:spPr bwMode="auto">
              <a:xfrm flipV="1">
                <a:off x="20406253" y="14852834"/>
                <a:ext cx="26988" cy="2540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92" name="Line 176">
                <a:extLst>
                  <a:ext uri="{FF2B5EF4-FFF2-40B4-BE49-F238E27FC236}">
                    <a16:creationId xmlns:a16="http://schemas.microsoft.com/office/drawing/2014/main" id="{9087CC08-2676-4C34-91FC-5D6116E971D1}"/>
                  </a:ext>
                </a:extLst>
              </p:cNvPr>
              <p:cNvSpPr>
                <a:spLocks noChangeShapeType="1"/>
              </p:cNvSpPr>
              <p:nvPr/>
            </p:nvSpPr>
            <p:spPr bwMode="auto">
              <a:xfrm>
                <a:off x="19295003" y="14403571"/>
                <a:ext cx="650875" cy="80010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93" name="Line 177">
                <a:extLst>
                  <a:ext uri="{FF2B5EF4-FFF2-40B4-BE49-F238E27FC236}">
                    <a16:creationId xmlns:a16="http://schemas.microsoft.com/office/drawing/2014/main" id="{394A589D-1DA4-4D88-BA79-D95A2223CC1E}"/>
                  </a:ext>
                </a:extLst>
              </p:cNvPr>
              <p:cNvSpPr>
                <a:spLocks noChangeShapeType="1"/>
              </p:cNvSpPr>
              <p:nvPr/>
            </p:nvSpPr>
            <p:spPr bwMode="auto">
              <a:xfrm flipV="1">
                <a:off x="19350566" y="14497234"/>
                <a:ext cx="52388" cy="14288"/>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94" name="Line 178">
                <a:extLst>
                  <a:ext uri="{FF2B5EF4-FFF2-40B4-BE49-F238E27FC236}">
                    <a16:creationId xmlns:a16="http://schemas.microsoft.com/office/drawing/2014/main" id="{2ED830B2-EE82-4025-A687-905D049C75DC}"/>
                  </a:ext>
                </a:extLst>
              </p:cNvPr>
              <p:cNvSpPr>
                <a:spLocks noChangeShapeType="1"/>
              </p:cNvSpPr>
              <p:nvPr/>
            </p:nvSpPr>
            <p:spPr bwMode="auto">
              <a:xfrm flipV="1">
                <a:off x="19433116" y="14595659"/>
                <a:ext cx="50800" cy="15875"/>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95" name="Line 179">
                <a:extLst>
                  <a:ext uri="{FF2B5EF4-FFF2-40B4-BE49-F238E27FC236}">
                    <a16:creationId xmlns:a16="http://schemas.microsoft.com/office/drawing/2014/main" id="{25873D00-9120-40C0-8591-DD43565E3404}"/>
                  </a:ext>
                </a:extLst>
              </p:cNvPr>
              <p:cNvSpPr>
                <a:spLocks noChangeShapeType="1"/>
              </p:cNvSpPr>
              <p:nvPr/>
            </p:nvSpPr>
            <p:spPr bwMode="auto">
              <a:xfrm flipV="1">
                <a:off x="19514078" y="14695671"/>
                <a:ext cx="50800" cy="15875"/>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96" name="Line 180">
                <a:extLst>
                  <a:ext uri="{FF2B5EF4-FFF2-40B4-BE49-F238E27FC236}">
                    <a16:creationId xmlns:a16="http://schemas.microsoft.com/office/drawing/2014/main" id="{C5E4A037-E0D5-4E7F-ACF0-19D2BD869194}"/>
                  </a:ext>
                </a:extLst>
              </p:cNvPr>
              <p:cNvSpPr>
                <a:spLocks noChangeShapeType="1"/>
              </p:cNvSpPr>
              <p:nvPr/>
            </p:nvSpPr>
            <p:spPr bwMode="auto">
              <a:xfrm flipV="1">
                <a:off x="19595041" y="14795684"/>
                <a:ext cx="50800" cy="14288"/>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97" name="Line 181">
                <a:extLst>
                  <a:ext uri="{FF2B5EF4-FFF2-40B4-BE49-F238E27FC236}">
                    <a16:creationId xmlns:a16="http://schemas.microsoft.com/office/drawing/2014/main" id="{46433C54-BB87-48A3-94A6-A157E4649C6F}"/>
                  </a:ext>
                </a:extLst>
              </p:cNvPr>
              <p:cNvSpPr>
                <a:spLocks noChangeShapeType="1"/>
              </p:cNvSpPr>
              <p:nvPr/>
            </p:nvSpPr>
            <p:spPr bwMode="auto">
              <a:xfrm flipV="1">
                <a:off x="19676003" y="14895696"/>
                <a:ext cx="52388" cy="14288"/>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98" name="Line 182">
                <a:extLst>
                  <a:ext uri="{FF2B5EF4-FFF2-40B4-BE49-F238E27FC236}">
                    <a16:creationId xmlns:a16="http://schemas.microsoft.com/office/drawing/2014/main" id="{8F70D992-496F-4174-8C14-B38187887183}"/>
                  </a:ext>
                </a:extLst>
              </p:cNvPr>
              <p:cNvSpPr>
                <a:spLocks noChangeShapeType="1"/>
              </p:cNvSpPr>
              <p:nvPr/>
            </p:nvSpPr>
            <p:spPr bwMode="auto">
              <a:xfrm flipV="1">
                <a:off x="19760141" y="14995709"/>
                <a:ext cx="49213" cy="15875"/>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99" name="Line 183">
                <a:extLst>
                  <a:ext uri="{FF2B5EF4-FFF2-40B4-BE49-F238E27FC236}">
                    <a16:creationId xmlns:a16="http://schemas.microsoft.com/office/drawing/2014/main" id="{F516AB98-456C-418E-A967-1491AA7589C0}"/>
                  </a:ext>
                </a:extLst>
              </p:cNvPr>
              <p:cNvSpPr>
                <a:spLocks noChangeShapeType="1"/>
              </p:cNvSpPr>
              <p:nvPr/>
            </p:nvSpPr>
            <p:spPr bwMode="auto">
              <a:xfrm flipV="1">
                <a:off x="19841103" y="15094134"/>
                <a:ext cx="49213" cy="17463"/>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00" name="Line 184">
                <a:extLst>
                  <a:ext uri="{FF2B5EF4-FFF2-40B4-BE49-F238E27FC236}">
                    <a16:creationId xmlns:a16="http://schemas.microsoft.com/office/drawing/2014/main" id="{B46E013D-B966-4D74-B59C-CEF4F3D90E48}"/>
                  </a:ext>
                </a:extLst>
              </p:cNvPr>
              <p:cNvSpPr>
                <a:spLocks noChangeShapeType="1"/>
              </p:cNvSpPr>
              <p:nvPr/>
            </p:nvSpPr>
            <p:spPr bwMode="auto">
              <a:xfrm flipV="1">
                <a:off x="19922066" y="15195734"/>
                <a:ext cx="49213" cy="15875"/>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01" name="Line 185">
                <a:extLst>
                  <a:ext uri="{FF2B5EF4-FFF2-40B4-BE49-F238E27FC236}">
                    <a16:creationId xmlns:a16="http://schemas.microsoft.com/office/drawing/2014/main" id="{32634208-3A14-4643-B42D-B19A3F5DD8E3}"/>
                  </a:ext>
                </a:extLst>
              </p:cNvPr>
              <p:cNvSpPr>
                <a:spLocks noChangeShapeType="1"/>
              </p:cNvSpPr>
              <p:nvPr/>
            </p:nvSpPr>
            <p:spPr bwMode="auto">
              <a:xfrm>
                <a:off x="19295003" y="14403571"/>
                <a:ext cx="0" cy="922338"/>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02" name="Line 186">
                <a:extLst>
                  <a:ext uri="{FF2B5EF4-FFF2-40B4-BE49-F238E27FC236}">
                    <a16:creationId xmlns:a16="http://schemas.microsoft.com/office/drawing/2014/main" id="{C47E4467-7A30-44B1-9FF3-E479C6022DD6}"/>
                  </a:ext>
                </a:extLst>
              </p:cNvPr>
              <p:cNvSpPr>
                <a:spLocks noChangeShapeType="1"/>
              </p:cNvSpPr>
              <p:nvPr/>
            </p:nvSpPr>
            <p:spPr bwMode="auto">
              <a:xfrm flipH="1">
                <a:off x="19275953" y="14403571"/>
                <a:ext cx="41275" cy="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03" name="Line 187">
                <a:extLst>
                  <a:ext uri="{FF2B5EF4-FFF2-40B4-BE49-F238E27FC236}">
                    <a16:creationId xmlns:a16="http://schemas.microsoft.com/office/drawing/2014/main" id="{F464CC34-ACD8-4C3F-AED9-8426665EE45B}"/>
                  </a:ext>
                </a:extLst>
              </p:cNvPr>
              <p:cNvSpPr>
                <a:spLocks noChangeShapeType="1"/>
              </p:cNvSpPr>
              <p:nvPr/>
            </p:nvSpPr>
            <p:spPr bwMode="auto">
              <a:xfrm flipH="1">
                <a:off x="19275953" y="14519459"/>
                <a:ext cx="41275" cy="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04" name="Line 188">
                <a:extLst>
                  <a:ext uri="{FF2B5EF4-FFF2-40B4-BE49-F238E27FC236}">
                    <a16:creationId xmlns:a16="http://schemas.microsoft.com/office/drawing/2014/main" id="{73BA30E0-24F9-49C4-9485-7EBA88D998DF}"/>
                  </a:ext>
                </a:extLst>
              </p:cNvPr>
              <p:cNvSpPr>
                <a:spLocks noChangeShapeType="1"/>
              </p:cNvSpPr>
              <p:nvPr/>
            </p:nvSpPr>
            <p:spPr bwMode="auto">
              <a:xfrm flipH="1">
                <a:off x="19275953" y="14633759"/>
                <a:ext cx="41275" cy="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05" name="Line 189">
                <a:extLst>
                  <a:ext uri="{FF2B5EF4-FFF2-40B4-BE49-F238E27FC236}">
                    <a16:creationId xmlns:a16="http://schemas.microsoft.com/office/drawing/2014/main" id="{CFDEC66C-CBA4-4B3C-BEA1-4A966969491C}"/>
                  </a:ext>
                </a:extLst>
              </p:cNvPr>
              <p:cNvSpPr>
                <a:spLocks noChangeShapeType="1"/>
              </p:cNvSpPr>
              <p:nvPr/>
            </p:nvSpPr>
            <p:spPr bwMode="auto">
              <a:xfrm flipH="1">
                <a:off x="19275953" y="14749646"/>
                <a:ext cx="41275" cy="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06" name="Line 190">
                <a:extLst>
                  <a:ext uri="{FF2B5EF4-FFF2-40B4-BE49-F238E27FC236}">
                    <a16:creationId xmlns:a16="http://schemas.microsoft.com/office/drawing/2014/main" id="{9DCEC2AB-589A-49A2-91BD-E490BC544B43}"/>
                  </a:ext>
                </a:extLst>
              </p:cNvPr>
              <p:cNvSpPr>
                <a:spLocks noChangeShapeType="1"/>
              </p:cNvSpPr>
              <p:nvPr/>
            </p:nvSpPr>
            <p:spPr bwMode="auto">
              <a:xfrm flipH="1">
                <a:off x="19275953" y="14865534"/>
                <a:ext cx="41275" cy="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07" name="Line 191">
                <a:extLst>
                  <a:ext uri="{FF2B5EF4-FFF2-40B4-BE49-F238E27FC236}">
                    <a16:creationId xmlns:a16="http://schemas.microsoft.com/office/drawing/2014/main" id="{C6010BA6-374F-4ACE-9D1C-3BC71395FA97}"/>
                  </a:ext>
                </a:extLst>
              </p:cNvPr>
              <p:cNvSpPr>
                <a:spLocks noChangeShapeType="1"/>
              </p:cNvSpPr>
              <p:nvPr/>
            </p:nvSpPr>
            <p:spPr bwMode="auto">
              <a:xfrm flipH="1">
                <a:off x="19275953" y="14979834"/>
                <a:ext cx="41275" cy="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08" name="Line 192">
                <a:extLst>
                  <a:ext uri="{FF2B5EF4-FFF2-40B4-BE49-F238E27FC236}">
                    <a16:creationId xmlns:a16="http://schemas.microsoft.com/office/drawing/2014/main" id="{25277DA0-8290-4B0D-82F6-1D0ACB0EA65C}"/>
                  </a:ext>
                </a:extLst>
              </p:cNvPr>
              <p:cNvSpPr>
                <a:spLocks noChangeShapeType="1"/>
              </p:cNvSpPr>
              <p:nvPr/>
            </p:nvSpPr>
            <p:spPr bwMode="auto">
              <a:xfrm flipH="1">
                <a:off x="19275953" y="15094134"/>
                <a:ext cx="41275" cy="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09" name="Line 193">
                <a:extLst>
                  <a:ext uri="{FF2B5EF4-FFF2-40B4-BE49-F238E27FC236}">
                    <a16:creationId xmlns:a16="http://schemas.microsoft.com/office/drawing/2014/main" id="{EAF39542-782C-4C0F-AD10-D870423BD7C6}"/>
                  </a:ext>
                </a:extLst>
              </p:cNvPr>
              <p:cNvSpPr>
                <a:spLocks noChangeShapeType="1"/>
              </p:cNvSpPr>
              <p:nvPr/>
            </p:nvSpPr>
            <p:spPr bwMode="auto">
              <a:xfrm flipH="1">
                <a:off x="19275953" y="15211609"/>
                <a:ext cx="41275" cy="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10" name="Line 194">
                <a:extLst>
                  <a:ext uri="{FF2B5EF4-FFF2-40B4-BE49-F238E27FC236}">
                    <a16:creationId xmlns:a16="http://schemas.microsoft.com/office/drawing/2014/main" id="{96A84EF5-D3C6-48F6-8FF9-10D6AB183BD6}"/>
                  </a:ext>
                </a:extLst>
              </p:cNvPr>
              <p:cNvSpPr>
                <a:spLocks noChangeShapeType="1"/>
              </p:cNvSpPr>
              <p:nvPr/>
            </p:nvSpPr>
            <p:spPr bwMode="auto">
              <a:xfrm flipH="1">
                <a:off x="19275953" y="15325909"/>
                <a:ext cx="41275" cy="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11" name="Line 195">
                <a:extLst>
                  <a:ext uri="{FF2B5EF4-FFF2-40B4-BE49-F238E27FC236}">
                    <a16:creationId xmlns:a16="http://schemas.microsoft.com/office/drawing/2014/main" id="{C60420AD-3BE7-4174-AC4F-EEFA0A3BA820}"/>
                  </a:ext>
                </a:extLst>
              </p:cNvPr>
              <p:cNvSpPr>
                <a:spLocks noChangeShapeType="1"/>
              </p:cNvSpPr>
              <p:nvPr/>
            </p:nvSpPr>
            <p:spPr bwMode="auto">
              <a:xfrm flipH="1">
                <a:off x="18645716" y="14403571"/>
                <a:ext cx="649288" cy="80010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12" name="Line 196">
                <a:extLst>
                  <a:ext uri="{FF2B5EF4-FFF2-40B4-BE49-F238E27FC236}">
                    <a16:creationId xmlns:a16="http://schemas.microsoft.com/office/drawing/2014/main" id="{5172F8AE-EC3A-4149-841C-ECA71781F82E}"/>
                  </a:ext>
                </a:extLst>
              </p:cNvPr>
              <p:cNvSpPr>
                <a:spLocks noChangeShapeType="1"/>
              </p:cNvSpPr>
              <p:nvPr/>
            </p:nvSpPr>
            <p:spPr bwMode="auto">
              <a:xfrm>
                <a:off x="19269603" y="14397221"/>
                <a:ext cx="52388" cy="14288"/>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13" name="Line 197">
                <a:extLst>
                  <a:ext uri="{FF2B5EF4-FFF2-40B4-BE49-F238E27FC236}">
                    <a16:creationId xmlns:a16="http://schemas.microsoft.com/office/drawing/2014/main" id="{DF71864C-836F-48EE-8270-3A2C9860F8F8}"/>
                  </a:ext>
                </a:extLst>
              </p:cNvPr>
              <p:cNvSpPr>
                <a:spLocks noChangeShapeType="1"/>
              </p:cNvSpPr>
              <p:nvPr/>
            </p:nvSpPr>
            <p:spPr bwMode="auto">
              <a:xfrm>
                <a:off x="19188641" y="14497234"/>
                <a:ext cx="50800" cy="14288"/>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14" name="Line 198">
                <a:extLst>
                  <a:ext uri="{FF2B5EF4-FFF2-40B4-BE49-F238E27FC236}">
                    <a16:creationId xmlns:a16="http://schemas.microsoft.com/office/drawing/2014/main" id="{106D532F-539B-4AF5-877F-B937EBBC6244}"/>
                  </a:ext>
                </a:extLst>
              </p:cNvPr>
              <p:cNvSpPr>
                <a:spLocks noChangeShapeType="1"/>
              </p:cNvSpPr>
              <p:nvPr/>
            </p:nvSpPr>
            <p:spPr bwMode="auto">
              <a:xfrm>
                <a:off x="19107678" y="14595659"/>
                <a:ext cx="50800" cy="15875"/>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15" name="Line 199">
                <a:extLst>
                  <a:ext uri="{FF2B5EF4-FFF2-40B4-BE49-F238E27FC236}">
                    <a16:creationId xmlns:a16="http://schemas.microsoft.com/office/drawing/2014/main" id="{926242D5-BA44-4233-9683-872CA1A5FE5B}"/>
                  </a:ext>
                </a:extLst>
              </p:cNvPr>
              <p:cNvSpPr>
                <a:spLocks noChangeShapeType="1"/>
              </p:cNvSpPr>
              <p:nvPr/>
            </p:nvSpPr>
            <p:spPr bwMode="auto">
              <a:xfrm>
                <a:off x="19028303" y="14695671"/>
                <a:ext cx="50800" cy="15875"/>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16" name="Line 200">
                <a:extLst>
                  <a:ext uri="{FF2B5EF4-FFF2-40B4-BE49-F238E27FC236}">
                    <a16:creationId xmlns:a16="http://schemas.microsoft.com/office/drawing/2014/main" id="{ABFA151D-1BC8-4EC0-A36A-41B796263BB1}"/>
                  </a:ext>
                </a:extLst>
              </p:cNvPr>
              <p:cNvSpPr>
                <a:spLocks noChangeShapeType="1"/>
              </p:cNvSpPr>
              <p:nvPr/>
            </p:nvSpPr>
            <p:spPr bwMode="auto">
              <a:xfrm>
                <a:off x="18945753" y="14795684"/>
                <a:ext cx="52388" cy="14288"/>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17" name="Line 201">
                <a:extLst>
                  <a:ext uri="{FF2B5EF4-FFF2-40B4-BE49-F238E27FC236}">
                    <a16:creationId xmlns:a16="http://schemas.microsoft.com/office/drawing/2014/main" id="{28E54EB8-B267-4434-8798-7E34882E4FDE}"/>
                  </a:ext>
                </a:extLst>
              </p:cNvPr>
              <p:cNvSpPr>
                <a:spLocks noChangeShapeType="1"/>
              </p:cNvSpPr>
              <p:nvPr/>
            </p:nvSpPr>
            <p:spPr bwMode="auto">
              <a:xfrm>
                <a:off x="18864791" y="14895696"/>
                <a:ext cx="52388" cy="14288"/>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18" name="Line 202">
                <a:extLst>
                  <a:ext uri="{FF2B5EF4-FFF2-40B4-BE49-F238E27FC236}">
                    <a16:creationId xmlns:a16="http://schemas.microsoft.com/office/drawing/2014/main" id="{B87497CB-229E-4651-8737-5EA6ECDB9631}"/>
                  </a:ext>
                </a:extLst>
              </p:cNvPr>
              <p:cNvSpPr>
                <a:spLocks noChangeShapeType="1"/>
              </p:cNvSpPr>
              <p:nvPr/>
            </p:nvSpPr>
            <p:spPr bwMode="auto">
              <a:xfrm>
                <a:off x="18783828" y="14995709"/>
                <a:ext cx="49213" cy="15875"/>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19" name="Line 203">
                <a:extLst>
                  <a:ext uri="{FF2B5EF4-FFF2-40B4-BE49-F238E27FC236}">
                    <a16:creationId xmlns:a16="http://schemas.microsoft.com/office/drawing/2014/main" id="{3BB122CD-A4B4-4240-A9E2-EAFFA39FE7F3}"/>
                  </a:ext>
                </a:extLst>
              </p:cNvPr>
              <p:cNvSpPr>
                <a:spLocks noChangeShapeType="1"/>
              </p:cNvSpPr>
              <p:nvPr/>
            </p:nvSpPr>
            <p:spPr bwMode="auto">
              <a:xfrm>
                <a:off x="18702866" y="15094134"/>
                <a:ext cx="49213" cy="17463"/>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20" name="Line 204">
                <a:extLst>
                  <a:ext uri="{FF2B5EF4-FFF2-40B4-BE49-F238E27FC236}">
                    <a16:creationId xmlns:a16="http://schemas.microsoft.com/office/drawing/2014/main" id="{872DFEB2-A06D-4AA3-98B1-82A4EC10644F}"/>
                  </a:ext>
                </a:extLst>
              </p:cNvPr>
              <p:cNvSpPr>
                <a:spLocks noChangeShapeType="1"/>
              </p:cNvSpPr>
              <p:nvPr/>
            </p:nvSpPr>
            <p:spPr bwMode="auto">
              <a:xfrm>
                <a:off x="18621903" y="15195734"/>
                <a:ext cx="49213" cy="15875"/>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21" name="Line 205">
                <a:extLst>
                  <a:ext uri="{FF2B5EF4-FFF2-40B4-BE49-F238E27FC236}">
                    <a16:creationId xmlns:a16="http://schemas.microsoft.com/office/drawing/2014/main" id="{4E43896B-10F0-48B0-90BE-5F303618B3A3}"/>
                  </a:ext>
                </a:extLst>
              </p:cNvPr>
              <p:cNvSpPr>
                <a:spLocks noChangeShapeType="1"/>
              </p:cNvSpPr>
              <p:nvPr/>
            </p:nvSpPr>
            <p:spPr bwMode="auto">
              <a:xfrm flipH="1">
                <a:off x="18172641" y="14403571"/>
                <a:ext cx="1122363" cy="461963"/>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22" name="Line 206">
                <a:extLst>
                  <a:ext uri="{FF2B5EF4-FFF2-40B4-BE49-F238E27FC236}">
                    <a16:creationId xmlns:a16="http://schemas.microsoft.com/office/drawing/2014/main" id="{009D74CD-405C-4E53-9E8E-330AC4652C05}"/>
                  </a:ext>
                </a:extLst>
              </p:cNvPr>
              <p:cNvSpPr>
                <a:spLocks noChangeShapeType="1"/>
              </p:cNvSpPr>
              <p:nvPr/>
            </p:nvSpPr>
            <p:spPr bwMode="auto">
              <a:xfrm>
                <a:off x="19280716" y="14392459"/>
                <a:ext cx="30163" cy="2540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23" name="Line 207">
                <a:extLst>
                  <a:ext uri="{FF2B5EF4-FFF2-40B4-BE49-F238E27FC236}">
                    <a16:creationId xmlns:a16="http://schemas.microsoft.com/office/drawing/2014/main" id="{EFA8713D-1A66-4E39-B2B0-8AE812D929D3}"/>
                  </a:ext>
                </a:extLst>
              </p:cNvPr>
              <p:cNvSpPr>
                <a:spLocks noChangeShapeType="1"/>
              </p:cNvSpPr>
              <p:nvPr/>
            </p:nvSpPr>
            <p:spPr bwMode="auto">
              <a:xfrm>
                <a:off x="19141016" y="14449609"/>
                <a:ext cx="30163" cy="2540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24" name="Line 208">
                <a:extLst>
                  <a:ext uri="{FF2B5EF4-FFF2-40B4-BE49-F238E27FC236}">
                    <a16:creationId xmlns:a16="http://schemas.microsoft.com/office/drawing/2014/main" id="{4DCF072C-7B02-4D39-A355-57A9530AE759}"/>
                  </a:ext>
                </a:extLst>
              </p:cNvPr>
              <p:cNvSpPr>
                <a:spLocks noChangeShapeType="1"/>
              </p:cNvSpPr>
              <p:nvPr/>
            </p:nvSpPr>
            <p:spPr bwMode="auto">
              <a:xfrm>
                <a:off x="18999728" y="14506759"/>
                <a:ext cx="30163" cy="2540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25" name="Line 209">
                <a:extLst>
                  <a:ext uri="{FF2B5EF4-FFF2-40B4-BE49-F238E27FC236}">
                    <a16:creationId xmlns:a16="http://schemas.microsoft.com/office/drawing/2014/main" id="{E9C28BF1-8D02-4C8C-8189-6CCC42F4AC0E}"/>
                  </a:ext>
                </a:extLst>
              </p:cNvPr>
              <p:cNvSpPr>
                <a:spLocks noChangeShapeType="1"/>
              </p:cNvSpPr>
              <p:nvPr/>
            </p:nvSpPr>
            <p:spPr bwMode="auto">
              <a:xfrm>
                <a:off x="18858441" y="14565496"/>
                <a:ext cx="30163" cy="2540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26" name="Line 210">
                <a:extLst>
                  <a:ext uri="{FF2B5EF4-FFF2-40B4-BE49-F238E27FC236}">
                    <a16:creationId xmlns:a16="http://schemas.microsoft.com/office/drawing/2014/main" id="{909619C9-3852-4701-AE42-4E319AD17836}"/>
                  </a:ext>
                </a:extLst>
              </p:cNvPr>
              <p:cNvSpPr>
                <a:spLocks noChangeShapeType="1"/>
              </p:cNvSpPr>
              <p:nvPr/>
            </p:nvSpPr>
            <p:spPr bwMode="auto">
              <a:xfrm>
                <a:off x="18720328" y="14622646"/>
                <a:ext cx="26988" cy="2540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27" name="Line 211">
                <a:extLst>
                  <a:ext uri="{FF2B5EF4-FFF2-40B4-BE49-F238E27FC236}">
                    <a16:creationId xmlns:a16="http://schemas.microsoft.com/office/drawing/2014/main" id="{5AB07125-D2C8-467D-845D-EE45521D72B1}"/>
                  </a:ext>
                </a:extLst>
              </p:cNvPr>
              <p:cNvSpPr>
                <a:spLocks noChangeShapeType="1"/>
              </p:cNvSpPr>
              <p:nvPr/>
            </p:nvSpPr>
            <p:spPr bwMode="auto">
              <a:xfrm>
                <a:off x="18579041" y="14681384"/>
                <a:ext cx="30163" cy="23813"/>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28" name="Line 212">
                <a:extLst>
                  <a:ext uri="{FF2B5EF4-FFF2-40B4-BE49-F238E27FC236}">
                    <a16:creationId xmlns:a16="http://schemas.microsoft.com/office/drawing/2014/main" id="{7385EDBB-873A-4D68-AF84-BBBEC21B6E48}"/>
                  </a:ext>
                </a:extLst>
              </p:cNvPr>
              <p:cNvSpPr>
                <a:spLocks noChangeShapeType="1"/>
              </p:cNvSpPr>
              <p:nvPr/>
            </p:nvSpPr>
            <p:spPr bwMode="auto">
              <a:xfrm>
                <a:off x="18439341" y="14738534"/>
                <a:ext cx="28575" cy="2540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29" name="Line 213">
                <a:extLst>
                  <a:ext uri="{FF2B5EF4-FFF2-40B4-BE49-F238E27FC236}">
                    <a16:creationId xmlns:a16="http://schemas.microsoft.com/office/drawing/2014/main" id="{6199D4C1-916D-4725-B117-71C6236A81B0}"/>
                  </a:ext>
                </a:extLst>
              </p:cNvPr>
              <p:cNvSpPr>
                <a:spLocks noChangeShapeType="1"/>
              </p:cNvSpPr>
              <p:nvPr/>
            </p:nvSpPr>
            <p:spPr bwMode="auto">
              <a:xfrm>
                <a:off x="18299641" y="14795684"/>
                <a:ext cx="26988" cy="2540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30" name="Line 214">
                <a:extLst>
                  <a:ext uri="{FF2B5EF4-FFF2-40B4-BE49-F238E27FC236}">
                    <a16:creationId xmlns:a16="http://schemas.microsoft.com/office/drawing/2014/main" id="{BD86D61E-D718-4592-91C7-6F01CCFFE228}"/>
                  </a:ext>
                </a:extLst>
              </p:cNvPr>
              <p:cNvSpPr>
                <a:spLocks noChangeShapeType="1"/>
              </p:cNvSpPr>
              <p:nvPr/>
            </p:nvSpPr>
            <p:spPr bwMode="auto">
              <a:xfrm>
                <a:off x="18159941" y="14852834"/>
                <a:ext cx="26988" cy="2540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31" name="Line 215">
                <a:extLst>
                  <a:ext uri="{FF2B5EF4-FFF2-40B4-BE49-F238E27FC236}">
                    <a16:creationId xmlns:a16="http://schemas.microsoft.com/office/drawing/2014/main" id="{25C348A3-1DCE-4F0B-99D1-AF17F2F7AA1D}"/>
                  </a:ext>
                </a:extLst>
              </p:cNvPr>
              <p:cNvSpPr>
                <a:spLocks noChangeShapeType="1"/>
              </p:cNvSpPr>
              <p:nvPr/>
            </p:nvSpPr>
            <p:spPr bwMode="auto">
              <a:xfrm flipH="1">
                <a:off x="17996428" y="14403571"/>
                <a:ext cx="1298575" cy="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32" name="Line 216">
                <a:extLst>
                  <a:ext uri="{FF2B5EF4-FFF2-40B4-BE49-F238E27FC236}">
                    <a16:creationId xmlns:a16="http://schemas.microsoft.com/office/drawing/2014/main" id="{AD129B2C-9E79-4F01-82DE-4DECDA54E174}"/>
                  </a:ext>
                </a:extLst>
              </p:cNvPr>
              <p:cNvSpPr>
                <a:spLocks noChangeShapeType="1"/>
              </p:cNvSpPr>
              <p:nvPr/>
            </p:nvSpPr>
            <p:spPr bwMode="auto">
              <a:xfrm>
                <a:off x="19295003" y="14389284"/>
                <a:ext cx="0" cy="30163"/>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33" name="Line 217">
                <a:extLst>
                  <a:ext uri="{FF2B5EF4-FFF2-40B4-BE49-F238E27FC236}">
                    <a16:creationId xmlns:a16="http://schemas.microsoft.com/office/drawing/2014/main" id="{32C10C8A-0D3B-4603-AD20-D61DCA82D646}"/>
                  </a:ext>
                </a:extLst>
              </p:cNvPr>
              <p:cNvSpPr>
                <a:spLocks noChangeShapeType="1"/>
              </p:cNvSpPr>
              <p:nvPr/>
            </p:nvSpPr>
            <p:spPr bwMode="auto">
              <a:xfrm>
                <a:off x="19133078" y="14389284"/>
                <a:ext cx="0" cy="30163"/>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34" name="Line 218">
                <a:extLst>
                  <a:ext uri="{FF2B5EF4-FFF2-40B4-BE49-F238E27FC236}">
                    <a16:creationId xmlns:a16="http://schemas.microsoft.com/office/drawing/2014/main" id="{5389BF60-27AE-462A-8603-06F741C15C8E}"/>
                  </a:ext>
                </a:extLst>
              </p:cNvPr>
              <p:cNvSpPr>
                <a:spLocks noChangeShapeType="1"/>
              </p:cNvSpPr>
              <p:nvPr/>
            </p:nvSpPr>
            <p:spPr bwMode="auto">
              <a:xfrm>
                <a:off x="18969566" y="14389284"/>
                <a:ext cx="0" cy="30163"/>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35" name="Line 219">
                <a:extLst>
                  <a:ext uri="{FF2B5EF4-FFF2-40B4-BE49-F238E27FC236}">
                    <a16:creationId xmlns:a16="http://schemas.microsoft.com/office/drawing/2014/main" id="{60519ACE-D4F7-4A0A-986C-EC5A1504ECFF}"/>
                  </a:ext>
                </a:extLst>
              </p:cNvPr>
              <p:cNvSpPr>
                <a:spLocks noChangeShapeType="1"/>
              </p:cNvSpPr>
              <p:nvPr/>
            </p:nvSpPr>
            <p:spPr bwMode="auto">
              <a:xfrm>
                <a:off x="18807641" y="14389284"/>
                <a:ext cx="0" cy="30163"/>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36" name="Line 220">
                <a:extLst>
                  <a:ext uri="{FF2B5EF4-FFF2-40B4-BE49-F238E27FC236}">
                    <a16:creationId xmlns:a16="http://schemas.microsoft.com/office/drawing/2014/main" id="{77EB84B0-08B4-4B41-BD73-3B0A8B531A22}"/>
                  </a:ext>
                </a:extLst>
              </p:cNvPr>
              <p:cNvSpPr>
                <a:spLocks noChangeShapeType="1"/>
              </p:cNvSpPr>
              <p:nvPr/>
            </p:nvSpPr>
            <p:spPr bwMode="auto">
              <a:xfrm>
                <a:off x="18645716" y="14389284"/>
                <a:ext cx="0" cy="30163"/>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37" name="Line 221">
                <a:extLst>
                  <a:ext uri="{FF2B5EF4-FFF2-40B4-BE49-F238E27FC236}">
                    <a16:creationId xmlns:a16="http://schemas.microsoft.com/office/drawing/2014/main" id="{04E278D6-D3B2-460D-81AB-34A2B7B6DA6B}"/>
                  </a:ext>
                </a:extLst>
              </p:cNvPr>
              <p:cNvSpPr>
                <a:spLocks noChangeShapeType="1"/>
              </p:cNvSpPr>
              <p:nvPr/>
            </p:nvSpPr>
            <p:spPr bwMode="auto">
              <a:xfrm>
                <a:off x="18482203" y="14389284"/>
                <a:ext cx="0" cy="30163"/>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38" name="Line 222">
                <a:extLst>
                  <a:ext uri="{FF2B5EF4-FFF2-40B4-BE49-F238E27FC236}">
                    <a16:creationId xmlns:a16="http://schemas.microsoft.com/office/drawing/2014/main" id="{D4A8C92E-E992-484A-A1ED-B9EFD26B9F0F}"/>
                  </a:ext>
                </a:extLst>
              </p:cNvPr>
              <p:cNvSpPr>
                <a:spLocks noChangeShapeType="1"/>
              </p:cNvSpPr>
              <p:nvPr/>
            </p:nvSpPr>
            <p:spPr bwMode="auto">
              <a:xfrm>
                <a:off x="18321866" y="14389284"/>
                <a:ext cx="0" cy="30163"/>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39" name="Line 223">
                <a:extLst>
                  <a:ext uri="{FF2B5EF4-FFF2-40B4-BE49-F238E27FC236}">
                    <a16:creationId xmlns:a16="http://schemas.microsoft.com/office/drawing/2014/main" id="{02B7A526-65C3-4A0D-9A4A-740AA919C27A}"/>
                  </a:ext>
                </a:extLst>
              </p:cNvPr>
              <p:cNvSpPr>
                <a:spLocks noChangeShapeType="1"/>
              </p:cNvSpPr>
              <p:nvPr/>
            </p:nvSpPr>
            <p:spPr bwMode="auto">
              <a:xfrm>
                <a:off x="18159941" y="14389284"/>
                <a:ext cx="0" cy="30163"/>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0" name="Line 224">
                <a:extLst>
                  <a:ext uri="{FF2B5EF4-FFF2-40B4-BE49-F238E27FC236}">
                    <a16:creationId xmlns:a16="http://schemas.microsoft.com/office/drawing/2014/main" id="{3FEB3C90-6F84-487E-BC10-C3762F42F7F8}"/>
                  </a:ext>
                </a:extLst>
              </p:cNvPr>
              <p:cNvSpPr>
                <a:spLocks noChangeShapeType="1"/>
              </p:cNvSpPr>
              <p:nvPr/>
            </p:nvSpPr>
            <p:spPr bwMode="auto">
              <a:xfrm>
                <a:off x="17996428" y="14389284"/>
                <a:ext cx="0" cy="30163"/>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1" name="Line 225">
                <a:extLst>
                  <a:ext uri="{FF2B5EF4-FFF2-40B4-BE49-F238E27FC236}">
                    <a16:creationId xmlns:a16="http://schemas.microsoft.com/office/drawing/2014/main" id="{C4D20BB1-7876-4B2A-B80F-D05C50CF3D9A}"/>
                  </a:ext>
                </a:extLst>
              </p:cNvPr>
              <p:cNvSpPr>
                <a:spLocks noChangeShapeType="1"/>
              </p:cNvSpPr>
              <p:nvPr/>
            </p:nvSpPr>
            <p:spPr bwMode="auto">
              <a:xfrm flipH="1">
                <a:off x="18720328" y="14162271"/>
                <a:ext cx="26988" cy="2540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2" name="Line 226">
                <a:extLst>
                  <a:ext uri="{FF2B5EF4-FFF2-40B4-BE49-F238E27FC236}">
                    <a16:creationId xmlns:a16="http://schemas.microsoft.com/office/drawing/2014/main" id="{DF90115D-988B-4E8F-B14C-8B81B64CD76C}"/>
                  </a:ext>
                </a:extLst>
              </p:cNvPr>
              <p:cNvSpPr>
                <a:spLocks noChangeShapeType="1"/>
              </p:cNvSpPr>
              <p:nvPr/>
            </p:nvSpPr>
            <p:spPr bwMode="auto">
              <a:xfrm flipH="1">
                <a:off x="18579041" y="14105121"/>
                <a:ext cx="30163" cy="23813"/>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3" name="Line 227">
                <a:extLst>
                  <a:ext uri="{FF2B5EF4-FFF2-40B4-BE49-F238E27FC236}">
                    <a16:creationId xmlns:a16="http://schemas.microsoft.com/office/drawing/2014/main" id="{0BF514DA-1725-4745-813C-EA2113286111}"/>
                  </a:ext>
                </a:extLst>
              </p:cNvPr>
              <p:cNvSpPr>
                <a:spLocks noChangeShapeType="1"/>
              </p:cNvSpPr>
              <p:nvPr/>
            </p:nvSpPr>
            <p:spPr bwMode="auto">
              <a:xfrm flipH="1">
                <a:off x="18439341" y="14046384"/>
                <a:ext cx="28575" cy="2540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4" name="Line 228">
                <a:extLst>
                  <a:ext uri="{FF2B5EF4-FFF2-40B4-BE49-F238E27FC236}">
                    <a16:creationId xmlns:a16="http://schemas.microsoft.com/office/drawing/2014/main" id="{8F98365A-CD92-41BC-B1B8-16CB87AE9F90}"/>
                  </a:ext>
                </a:extLst>
              </p:cNvPr>
              <p:cNvSpPr>
                <a:spLocks noChangeShapeType="1"/>
              </p:cNvSpPr>
              <p:nvPr/>
            </p:nvSpPr>
            <p:spPr bwMode="auto">
              <a:xfrm flipH="1">
                <a:off x="18299641" y="13989234"/>
                <a:ext cx="26988" cy="23813"/>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5" name="Line 229">
                <a:extLst>
                  <a:ext uri="{FF2B5EF4-FFF2-40B4-BE49-F238E27FC236}">
                    <a16:creationId xmlns:a16="http://schemas.microsoft.com/office/drawing/2014/main" id="{7E65B383-5F3C-4D37-87C5-3E43EA4FC861}"/>
                  </a:ext>
                </a:extLst>
              </p:cNvPr>
              <p:cNvSpPr>
                <a:spLocks noChangeShapeType="1"/>
              </p:cNvSpPr>
              <p:nvPr/>
            </p:nvSpPr>
            <p:spPr bwMode="auto">
              <a:xfrm flipH="1">
                <a:off x="18159941" y="13930496"/>
                <a:ext cx="26988" cy="2540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6" name="Line 230">
                <a:extLst>
                  <a:ext uri="{FF2B5EF4-FFF2-40B4-BE49-F238E27FC236}">
                    <a16:creationId xmlns:a16="http://schemas.microsoft.com/office/drawing/2014/main" id="{F4237072-D833-459B-8285-25352B474797}"/>
                  </a:ext>
                </a:extLst>
              </p:cNvPr>
              <p:cNvSpPr>
                <a:spLocks noChangeShapeType="1"/>
              </p:cNvSpPr>
              <p:nvPr/>
            </p:nvSpPr>
            <p:spPr bwMode="auto">
              <a:xfrm flipH="1">
                <a:off x="19188641" y="14297209"/>
                <a:ext cx="50800" cy="14288"/>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7" name="Line 231">
                <a:extLst>
                  <a:ext uri="{FF2B5EF4-FFF2-40B4-BE49-F238E27FC236}">
                    <a16:creationId xmlns:a16="http://schemas.microsoft.com/office/drawing/2014/main" id="{FD4CFC85-00B0-4862-8407-9C336A0C6FE9}"/>
                  </a:ext>
                </a:extLst>
              </p:cNvPr>
              <p:cNvSpPr>
                <a:spLocks noChangeShapeType="1"/>
              </p:cNvSpPr>
              <p:nvPr/>
            </p:nvSpPr>
            <p:spPr bwMode="auto">
              <a:xfrm flipH="1">
                <a:off x="18864791" y="13898746"/>
                <a:ext cx="52388" cy="1270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8" name="Line 232">
                <a:extLst>
                  <a:ext uri="{FF2B5EF4-FFF2-40B4-BE49-F238E27FC236}">
                    <a16:creationId xmlns:a16="http://schemas.microsoft.com/office/drawing/2014/main" id="{8F2E17F5-F958-4D4B-AE02-B05A4922B22E}"/>
                  </a:ext>
                </a:extLst>
              </p:cNvPr>
              <p:cNvSpPr>
                <a:spLocks noChangeShapeType="1"/>
              </p:cNvSpPr>
              <p:nvPr/>
            </p:nvSpPr>
            <p:spPr bwMode="auto">
              <a:xfrm flipH="1">
                <a:off x="18783828" y="13798734"/>
                <a:ext cx="49213" cy="12700"/>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9" name="Line 233">
                <a:extLst>
                  <a:ext uri="{FF2B5EF4-FFF2-40B4-BE49-F238E27FC236}">
                    <a16:creationId xmlns:a16="http://schemas.microsoft.com/office/drawing/2014/main" id="{9FE6AF26-FF47-4069-9ECF-5CFEEB288817}"/>
                  </a:ext>
                </a:extLst>
              </p:cNvPr>
              <p:cNvSpPr>
                <a:spLocks noChangeShapeType="1"/>
              </p:cNvSpPr>
              <p:nvPr/>
            </p:nvSpPr>
            <p:spPr bwMode="auto">
              <a:xfrm flipH="1">
                <a:off x="18702866" y="13698721"/>
                <a:ext cx="49213" cy="15875"/>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50" name="Line 234">
                <a:extLst>
                  <a:ext uri="{FF2B5EF4-FFF2-40B4-BE49-F238E27FC236}">
                    <a16:creationId xmlns:a16="http://schemas.microsoft.com/office/drawing/2014/main" id="{4C935345-F2C0-48DD-BE10-0E5E04F89DC2}"/>
                  </a:ext>
                </a:extLst>
              </p:cNvPr>
              <p:cNvSpPr>
                <a:spLocks noChangeShapeType="1"/>
              </p:cNvSpPr>
              <p:nvPr/>
            </p:nvSpPr>
            <p:spPr bwMode="auto">
              <a:xfrm flipH="1">
                <a:off x="18621903" y="13600296"/>
                <a:ext cx="49213" cy="14288"/>
              </a:xfrm>
              <a:prstGeom prst="line">
                <a:avLst/>
              </a:prstGeom>
              <a:noFill/>
              <a:ln w="19050" cap="flat">
                <a:solidFill>
                  <a:srgbClr val="12100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197" name="Group 196">
              <a:extLst>
                <a:ext uri="{FF2B5EF4-FFF2-40B4-BE49-F238E27FC236}">
                  <a16:creationId xmlns:a16="http://schemas.microsoft.com/office/drawing/2014/main" id="{B04E2C02-90CA-4A40-9059-FF1EF0FB5EF5}"/>
                </a:ext>
              </a:extLst>
            </p:cNvPr>
            <p:cNvGrpSpPr/>
            <p:nvPr/>
          </p:nvGrpSpPr>
          <p:grpSpPr>
            <a:xfrm>
              <a:off x="2646213" y="2099394"/>
              <a:ext cx="192487" cy="1489182"/>
              <a:chOff x="18839539" y="13416643"/>
              <a:chExt cx="124665" cy="964476"/>
            </a:xfrm>
          </p:grpSpPr>
          <p:sp>
            <p:nvSpPr>
              <p:cNvPr id="220" name="TextBox 219">
                <a:extLst>
                  <a:ext uri="{FF2B5EF4-FFF2-40B4-BE49-F238E27FC236}">
                    <a16:creationId xmlns:a16="http://schemas.microsoft.com/office/drawing/2014/main" id="{99A42D34-D4C4-4239-9149-57CE343E3D4D}"/>
                  </a:ext>
                </a:extLst>
              </p:cNvPr>
              <p:cNvSpPr txBox="1"/>
              <p:nvPr/>
            </p:nvSpPr>
            <p:spPr>
              <a:xfrm>
                <a:off x="18839539" y="13416643"/>
                <a:ext cx="124664" cy="146974"/>
              </a:xfrm>
              <a:prstGeom prst="rect">
                <a:avLst/>
              </a:prstGeom>
              <a:noFill/>
              <a:ln w="19050">
                <a:noFill/>
              </a:ln>
            </p:spPr>
            <p:txBody>
              <a:bodyPr wrap="none" lIns="0" tIns="0" rIns="0" bIns="0" rtlCol="0" anchor="ctr">
                <a:spAutoFit/>
              </a:bodyPr>
              <a:lstStyle/>
              <a:p>
                <a:pPr marL="0" marR="0" lvl="0" indent="0" algn="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p>
            </p:txBody>
          </p:sp>
          <p:sp>
            <p:nvSpPr>
              <p:cNvPr id="221" name="TextBox 220">
                <a:extLst>
                  <a:ext uri="{FF2B5EF4-FFF2-40B4-BE49-F238E27FC236}">
                    <a16:creationId xmlns:a16="http://schemas.microsoft.com/office/drawing/2014/main" id="{DCD6CC3E-2E71-4BF6-8C66-A391E785D7D6}"/>
                  </a:ext>
                </a:extLst>
              </p:cNvPr>
              <p:cNvSpPr txBox="1"/>
              <p:nvPr/>
            </p:nvSpPr>
            <p:spPr>
              <a:xfrm>
                <a:off x="18839539" y="13533429"/>
                <a:ext cx="124665" cy="146974"/>
              </a:xfrm>
              <a:prstGeom prst="rect">
                <a:avLst/>
              </a:prstGeom>
              <a:noFill/>
              <a:ln w="19050">
                <a:noFill/>
              </a:ln>
            </p:spPr>
            <p:txBody>
              <a:bodyPr wrap="none" lIns="0" tIns="0" rIns="0" bIns="0" rtlCol="0" anchor="ctr">
                <a:spAutoFit/>
              </a:bodyPr>
              <a:lstStyle/>
              <a:p>
                <a:pPr marL="0" marR="0" lvl="0" indent="0" algn="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70</a:t>
                </a:r>
              </a:p>
            </p:txBody>
          </p:sp>
          <p:sp>
            <p:nvSpPr>
              <p:cNvPr id="222" name="TextBox 221">
                <a:extLst>
                  <a:ext uri="{FF2B5EF4-FFF2-40B4-BE49-F238E27FC236}">
                    <a16:creationId xmlns:a16="http://schemas.microsoft.com/office/drawing/2014/main" id="{987EA1CE-33A8-4D61-A888-27F037CA787C}"/>
                  </a:ext>
                </a:extLst>
              </p:cNvPr>
              <p:cNvSpPr txBox="1"/>
              <p:nvPr/>
            </p:nvSpPr>
            <p:spPr>
              <a:xfrm>
                <a:off x="18839539" y="13650215"/>
                <a:ext cx="124665" cy="146974"/>
              </a:xfrm>
              <a:prstGeom prst="rect">
                <a:avLst/>
              </a:prstGeom>
              <a:noFill/>
              <a:ln w="19050">
                <a:noFill/>
              </a:ln>
            </p:spPr>
            <p:txBody>
              <a:bodyPr wrap="none" lIns="0" tIns="0" rIns="0" bIns="0" rtlCol="0" anchor="ctr">
                <a:spAutoFit/>
              </a:bodyPr>
              <a:lstStyle/>
              <a:p>
                <a:pPr marL="0" marR="0" lvl="0" indent="0" algn="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223" name="TextBox 222">
                <a:extLst>
                  <a:ext uri="{FF2B5EF4-FFF2-40B4-BE49-F238E27FC236}">
                    <a16:creationId xmlns:a16="http://schemas.microsoft.com/office/drawing/2014/main" id="{E2F07E16-087C-4039-902F-FEAFC152F7C9}"/>
                  </a:ext>
                </a:extLst>
              </p:cNvPr>
              <p:cNvSpPr txBox="1"/>
              <p:nvPr/>
            </p:nvSpPr>
            <p:spPr>
              <a:xfrm>
                <a:off x="18839539" y="13767001"/>
                <a:ext cx="124665" cy="146974"/>
              </a:xfrm>
              <a:prstGeom prst="rect">
                <a:avLst/>
              </a:prstGeom>
              <a:noFill/>
              <a:ln w="19050">
                <a:noFill/>
              </a:ln>
            </p:spPr>
            <p:txBody>
              <a:bodyPr wrap="none" lIns="0" tIns="0" rIns="0" bIns="0" rtlCol="0" anchor="ctr">
                <a:spAutoFit/>
              </a:bodyPr>
              <a:lstStyle/>
              <a:p>
                <a:pPr marL="0" marR="0" lvl="0" indent="0" algn="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50</a:t>
                </a:r>
              </a:p>
            </p:txBody>
          </p:sp>
          <p:sp>
            <p:nvSpPr>
              <p:cNvPr id="224" name="TextBox 223">
                <a:extLst>
                  <a:ext uri="{FF2B5EF4-FFF2-40B4-BE49-F238E27FC236}">
                    <a16:creationId xmlns:a16="http://schemas.microsoft.com/office/drawing/2014/main" id="{989B28D9-A3A8-41B2-B4FA-CC1623C6511A}"/>
                  </a:ext>
                </a:extLst>
              </p:cNvPr>
              <p:cNvSpPr txBox="1"/>
              <p:nvPr/>
            </p:nvSpPr>
            <p:spPr>
              <a:xfrm>
                <a:off x="18839539" y="13883786"/>
                <a:ext cx="124665" cy="146974"/>
              </a:xfrm>
              <a:prstGeom prst="rect">
                <a:avLst/>
              </a:prstGeom>
              <a:noFill/>
              <a:ln w="19050">
                <a:noFill/>
              </a:ln>
            </p:spPr>
            <p:txBody>
              <a:bodyPr wrap="none" lIns="0" tIns="0" rIns="0" bIns="0" rtlCol="0" anchor="ctr">
                <a:spAutoFit/>
              </a:bodyPr>
              <a:lstStyle/>
              <a:p>
                <a:pPr marL="0" marR="0" lvl="0" indent="0" algn="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p>
            </p:txBody>
          </p:sp>
          <p:sp>
            <p:nvSpPr>
              <p:cNvPr id="225" name="TextBox 224">
                <a:extLst>
                  <a:ext uri="{FF2B5EF4-FFF2-40B4-BE49-F238E27FC236}">
                    <a16:creationId xmlns:a16="http://schemas.microsoft.com/office/drawing/2014/main" id="{6CB983E7-ECA8-430F-93D9-381B0E957C23}"/>
                  </a:ext>
                </a:extLst>
              </p:cNvPr>
              <p:cNvSpPr txBox="1"/>
              <p:nvPr/>
            </p:nvSpPr>
            <p:spPr>
              <a:xfrm>
                <a:off x="18839539" y="14000573"/>
                <a:ext cx="124665" cy="146974"/>
              </a:xfrm>
              <a:prstGeom prst="rect">
                <a:avLst/>
              </a:prstGeom>
              <a:noFill/>
              <a:ln w="19050">
                <a:noFill/>
              </a:ln>
            </p:spPr>
            <p:txBody>
              <a:bodyPr wrap="none" lIns="0" tIns="0" rIns="0" bIns="0" rtlCol="0" anchor="ctr">
                <a:spAutoFit/>
              </a:bodyPr>
              <a:lstStyle/>
              <a:p>
                <a:pPr marL="0" marR="0" lvl="0" indent="0" algn="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a:t>
                </a:r>
              </a:p>
            </p:txBody>
          </p:sp>
          <p:sp>
            <p:nvSpPr>
              <p:cNvPr id="226" name="TextBox 225">
                <a:extLst>
                  <a:ext uri="{FF2B5EF4-FFF2-40B4-BE49-F238E27FC236}">
                    <a16:creationId xmlns:a16="http://schemas.microsoft.com/office/drawing/2014/main" id="{25C088BD-42AD-4C1D-AA53-6085286EBD05}"/>
                  </a:ext>
                </a:extLst>
              </p:cNvPr>
              <p:cNvSpPr txBox="1"/>
              <p:nvPr/>
            </p:nvSpPr>
            <p:spPr>
              <a:xfrm>
                <a:off x="18839539" y="14117360"/>
                <a:ext cx="124665" cy="146974"/>
              </a:xfrm>
              <a:prstGeom prst="rect">
                <a:avLst/>
              </a:prstGeom>
              <a:noFill/>
              <a:ln w="19050">
                <a:noFill/>
              </a:ln>
            </p:spPr>
            <p:txBody>
              <a:bodyPr wrap="none" lIns="0" tIns="0" rIns="0" bIns="0" rtlCol="0" anchor="ctr">
                <a:spAutoFit/>
              </a:bodyPr>
              <a:lstStyle/>
              <a:p>
                <a:pPr marL="0" marR="0" lvl="0" indent="0" algn="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227" name="TextBox 226">
                <a:extLst>
                  <a:ext uri="{FF2B5EF4-FFF2-40B4-BE49-F238E27FC236}">
                    <a16:creationId xmlns:a16="http://schemas.microsoft.com/office/drawing/2014/main" id="{E0E51918-3A7B-48F9-ADB1-C8907A6467A6}"/>
                  </a:ext>
                </a:extLst>
              </p:cNvPr>
              <p:cNvSpPr txBox="1"/>
              <p:nvPr/>
            </p:nvSpPr>
            <p:spPr>
              <a:xfrm>
                <a:off x="18839539" y="14234145"/>
                <a:ext cx="124665" cy="146974"/>
              </a:xfrm>
              <a:prstGeom prst="rect">
                <a:avLst/>
              </a:prstGeom>
              <a:noFill/>
              <a:ln w="19050">
                <a:noFill/>
              </a:ln>
            </p:spPr>
            <p:txBody>
              <a:bodyPr wrap="none" lIns="0" tIns="0" rIns="0" bIns="0" rtlCol="0" anchor="ctr">
                <a:spAutoFit/>
              </a:bodyPr>
              <a:lstStyle/>
              <a:p>
                <a:pPr marL="0" marR="0" lvl="0" indent="0" algn="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a:t>
                </a:r>
              </a:p>
            </p:txBody>
          </p:sp>
        </p:grpSp>
        <p:sp>
          <p:nvSpPr>
            <p:cNvPr id="198" name="TextBox 197">
              <a:extLst>
                <a:ext uri="{FF2B5EF4-FFF2-40B4-BE49-F238E27FC236}">
                  <a16:creationId xmlns:a16="http://schemas.microsoft.com/office/drawing/2014/main" id="{6BC749CC-454C-4991-8CE4-B8E9ADBFD6AD}"/>
                </a:ext>
              </a:extLst>
            </p:cNvPr>
            <p:cNvSpPr txBox="1"/>
            <p:nvPr/>
          </p:nvSpPr>
          <p:spPr>
            <a:xfrm>
              <a:off x="1406325" y="1671390"/>
              <a:ext cx="2985501" cy="139267"/>
            </a:xfrm>
            <a:prstGeom prst="rect">
              <a:avLst/>
            </a:prstGeom>
            <a:noFill/>
            <a:ln w="19050">
              <a:solidFill>
                <a:schemeClr val="tx1"/>
              </a:solidFill>
            </a:ln>
          </p:spPr>
          <p:txBody>
            <a:bodyPr wrap="none" lIns="0" tIns="0" rIns="0" bIns="0" rtlCol="0" anchor="ctr">
              <a:noAutofit/>
            </a:bodyPr>
            <a:lstStyle/>
            <a:p>
              <a:pPr marL="0" marR="0" lvl="0" indent="0" algn="ctr" defTabSz="914400" rtl="0" eaLnBrk="0" fontAlgn="base" latinLnBrk="0" hangingPunct="0">
                <a:lnSpc>
                  <a:spcPct val="100000"/>
                </a:lnSpc>
                <a:spcBef>
                  <a:spcPts val="200"/>
                </a:spcBef>
                <a:spcAft>
                  <a:spcPts val="400"/>
                </a:spcAft>
                <a:buClr>
                  <a:srgbClr val="4DA1BB"/>
                </a:buClr>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Placebo (n = 9)</a:t>
              </a:r>
            </a:p>
          </p:txBody>
        </p:sp>
        <p:grpSp>
          <p:nvGrpSpPr>
            <p:cNvPr id="199" name="Group 198">
              <a:extLst>
                <a:ext uri="{FF2B5EF4-FFF2-40B4-BE49-F238E27FC236}">
                  <a16:creationId xmlns:a16="http://schemas.microsoft.com/office/drawing/2014/main" id="{6BB9FA88-2806-4503-85C5-D3A9A84876C9}"/>
                </a:ext>
              </a:extLst>
            </p:cNvPr>
            <p:cNvGrpSpPr/>
            <p:nvPr/>
          </p:nvGrpSpPr>
          <p:grpSpPr>
            <a:xfrm rot="21051770">
              <a:off x="2776025" y="2323554"/>
              <a:ext cx="858906" cy="1206989"/>
              <a:chOff x="19006265" y="13578394"/>
              <a:chExt cx="601594" cy="845401"/>
            </a:xfrm>
          </p:grpSpPr>
          <p:sp>
            <p:nvSpPr>
              <p:cNvPr id="212" name="TextBox 211">
                <a:extLst>
                  <a:ext uri="{FF2B5EF4-FFF2-40B4-BE49-F238E27FC236}">
                    <a16:creationId xmlns:a16="http://schemas.microsoft.com/office/drawing/2014/main" id="{FADB9D98-1316-46F6-A454-088976DA0E19}"/>
                  </a:ext>
                </a:extLst>
              </p:cNvPr>
              <p:cNvSpPr txBox="1"/>
              <p:nvPr/>
            </p:nvSpPr>
            <p:spPr>
              <a:xfrm rot="2321592">
                <a:off x="19540448" y="13578394"/>
                <a:ext cx="67411" cy="158948"/>
              </a:xfrm>
              <a:prstGeom prst="rect">
                <a:avLst/>
              </a:prstGeom>
              <a:noFill/>
              <a:ln w="19050">
                <a:noFill/>
              </a:ln>
            </p:spPr>
            <p:txBody>
              <a:bodyPr wrap="none" lIns="0" tIns="0" rIns="0" bIns="0" rtlCol="0" anchor="ctr">
                <a:spAutoFit/>
              </a:bodyPr>
              <a:lstStyle/>
              <a:p>
                <a:pPr marL="0" marR="0" lvl="0" indent="0" algn="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a:t>
                </a:r>
              </a:p>
            </p:txBody>
          </p:sp>
          <p:sp>
            <p:nvSpPr>
              <p:cNvPr id="213" name="TextBox 212">
                <a:extLst>
                  <a:ext uri="{FF2B5EF4-FFF2-40B4-BE49-F238E27FC236}">
                    <a16:creationId xmlns:a16="http://schemas.microsoft.com/office/drawing/2014/main" id="{CE367F9C-F007-4817-BAA9-B212E99D9D0C}"/>
                  </a:ext>
                </a:extLst>
              </p:cNvPr>
              <p:cNvSpPr txBox="1"/>
              <p:nvPr/>
            </p:nvSpPr>
            <p:spPr>
              <a:xfrm rot="2321592">
                <a:off x="19467444" y="13669545"/>
                <a:ext cx="67411" cy="158948"/>
              </a:xfrm>
              <a:prstGeom prst="rect">
                <a:avLst/>
              </a:prstGeom>
              <a:noFill/>
              <a:ln w="19050">
                <a:noFill/>
              </a:ln>
            </p:spPr>
            <p:txBody>
              <a:bodyPr wrap="none" lIns="0" tIns="0" rIns="0" bIns="0" rtlCol="0" anchor="ctr">
                <a:spAutoFit/>
              </a:bodyPr>
              <a:lstStyle/>
              <a:p>
                <a:pPr marL="0" marR="0" lvl="0" indent="0" algn="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a:t>
                </a:r>
              </a:p>
            </p:txBody>
          </p:sp>
          <p:sp>
            <p:nvSpPr>
              <p:cNvPr id="214" name="TextBox 213">
                <a:extLst>
                  <a:ext uri="{FF2B5EF4-FFF2-40B4-BE49-F238E27FC236}">
                    <a16:creationId xmlns:a16="http://schemas.microsoft.com/office/drawing/2014/main" id="{31528E40-7404-4443-9DA1-2096FCB425FF}"/>
                  </a:ext>
                </a:extLst>
              </p:cNvPr>
              <p:cNvSpPr txBox="1"/>
              <p:nvPr/>
            </p:nvSpPr>
            <p:spPr>
              <a:xfrm rot="2321592">
                <a:off x="19394432" y="13760697"/>
                <a:ext cx="67411" cy="158948"/>
              </a:xfrm>
              <a:prstGeom prst="rect">
                <a:avLst/>
              </a:prstGeom>
              <a:noFill/>
              <a:ln w="19050">
                <a:noFill/>
              </a:ln>
            </p:spPr>
            <p:txBody>
              <a:bodyPr wrap="none" lIns="0" tIns="0" rIns="0" bIns="0" rtlCol="0" anchor="ctr">
                <a:spAutoFit/>
              </a:bodyPr>
              <a:lstStyle/>
              <a:p>
                <a:pPr marL="0" marR="0" lvl="0" indent="0" algn="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215" name="TextBox 214">
                <a:extLst>
                  <a:ext uri="{FF2B5EF4-FFF2-40B4-BE49-F238E27FC236}">
                    <a16:creationId xmlns:a16="http://schemas.microsoft.com/office/drawing/2014/main" id="{1465CDA8-B072-4987-9F5B-080466184C61}"/>
                  </a:ext>
                </a:extLst>
              </p:cNvPr>
              <p:cNvSpPr txBox="1"/>
              <p:nvPr/>
            </p:nvSpPr>
            <p:spPr>
              <a:xfrm rot="2321592">
                <a:off x="19319505" y="13859295"/>
                <a:ext cx="67411" cy="158948"/>
              </a:xfrm>
              <a:prstGeom prst="rect">
                <a:avLst/>
              </a:prstGeom>
              <a:noFill/>
              <a:ln w="19050">
                <a:noFill/>
              </a:ln>
            </p:spPr>
            <p:txBody>
              <a:bodyPr wrap="none" lIns="0" tIns="0" rIns="0" bIns="0" rtlCol="0" anchor="ctr">
                <a:spAutoFit/>
              </a:bodyPr>
              <a:lstStyle/>
              <a:p>
                <a:pPr marL="0" marR="0" lvl="0" indent="0" algn="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a:t>
                </a:r>
              </a:p>
            </p:txBody>
          </p:sp>
          <p:sp>
            <p:nvSpPr>
              <p:cNvPr id="216" name="TextBox 215">
                <a:extLst>
                  <a:ext uri="{FF2B5EF4-FFF2-40B4-BE49-F238E27FC236}">
                    <a16:creationId xmlns:a16="http://schemas.microsoft.com/office/drawing/2014/main" id="{374AEED9-7D57-4D70-A959-1146E3F76687}"/>
                  </a:ext>
                </a:extLst>
              </p:cNvPr>
              <p:cNvSpPr txBox="1"/>
              <p:nvPr/>
            </p:nvSpPr>
            <p:spPr>
              <a:xfrm rot="2321592">
                <a:off x="19235998" y="13963248"/>
                <a:ext cx="67411" cy="158948"/>
              </a:xfrm>
              <a:prstGeom prst="rect">
                <a:avLst/>
              </a:prstGeom>
              <a:noFill/>
              <a:ln w="19050">
                <a:noFill/>
              </a:ln>
            </p:spPr>
            <p:txBody>
              <a:bodyPr wrap="none" lIns="0" tIns="0" rIns="0" bIns="0" rtlCol="0" anchor="ctr">
                <a:spAutoFit/>
              </a:bodyPr>
              <a:lstStyle/>
              <a:p>
                <a:pPr marL="0" marR="0" lvl="0" indent="0" algn="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a:t>
                </a:r>
              </a:p>
            </p:txBody>
          </p:sp>
          <p:sp>
            <p:nvSpPr>
              <p:cNvPr id="217" name="TextBox 216">
                <a:extLst>
                  <a:ext uri="{FF2B5EF4-FFF2-40B4-BE49-F238E27FC236}">
                    <a16:creationId xmlns:a16="http://schemas.microsoft.com/office/drawing/2014/main" id="{D50AEC41-493D-44C9-8CFF-542B48D87141}"/>
                  </a:ext>
                </a:extLst>
              </p:cNvPr>
              <p:cNvSpPr txBox="1"/>
              <p:nvPr/>
            </p:nvSpPr>
            <p:spPr>
              <a:xfrm rot="2321592">
                <a:off x="19154521" y="14059365"/>
                <a:ext cx="67411" cy="158948"/>
              </a:xfrm>
              <a:prstGeom prst="rect">
                <a:avLst/>
              </a:prstGeom>
              <a:noFill/>
              <a:ln w="19050">
                <a:noFill/>
              </a:ln>
            </p:spPr>
            <p:txBody>
              <a:bodyPr wrap="none" lIns="0" tIns="0" rIns="0" bIns="0" rtlCol="0" anchor="ctr">
                <a:spAutoFit/>
              </a:bodyPr>
              <a:lstStyle/>
              <a:p>
                <a:pPr marL="0" marR="0" lvl="0" indent="0" algn="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p>
            </p:txBody>
          </p:sp>
          <p:sp>
            <p:nvSpPr>
              <p:cNvPr id="218" name="TextBox 217">
                <a:extLst>
                  <a:ext uri="{FF2B5EF4-FFF2-40B4-BE49-F238E27FC236}">
                    <a16:creationId xmlns:a16="http://schemas.microsoft.com/office/drawing/2014/main" id="{C4C8B676-EABC-4ECD-A513-C53E0C82668F}"/>
                  </a:ext>
                </a:extLst>
              </p:cNvPr>
              <p:cNvSpPr txBox="1"/>
              <p:nvPr/>
            </p:nvSpPr>
            <p:spPr>
              <a:xfrm rot="2321592">
                <a:off x="19076278" y="14157343"/>
                <a:ext cx="67411" cy="158948"/>
              </a:xfrm>
              <a:prstGeom prst="rect">
                <a:avLst/>
              </a:prstGeom>
              <a:noFill/>
              <a:ln w="19050">
                <a:noFill/>
              </a:ln>
            </p:spPr>
            <p:txBody>
              <a:bodyPr wrap="none" lIns="0" tIns="0" rIns="0" bIns="0" rtlCol="0" anchor="ctr">
                <a:spAutoFit/>
              </a:bodyPr>
              <a:lstStyle/>
              <a:p>
                <a:pPr marL="0" marR="0" lvl="0" indent="0" algn="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p>
            </p:txBody>
          </p:sp>
          <p:sp>
            <p:nvSpPr>
              <p:cNvPr id="219" name="TextBox 218">
                <a:extLst>
                  <a:ext uri="{FF2B5EF4-FFF2-40B4-BE49-F238E27FC236}">
                    <a16:creationId xmlns:a16="http://schemas.microsoft.com/office/drawing/2014/main" id="{13188E6B-7400-49B7-9C37-E74EA94EE766}"/>
                  </a:ext>
                </a:extLst>
              </p:cNvPr>
              <p:cNvSpPr txBox="1"/>
              <p:nvPr/>
            </p:nvSpPr>
            <p:spPr>
              <a:xfrm rot="2321592">
                <a:off x="19006265" y="14264847"/>
                <a:ext cx="67411" cy="158948"/>
              </a:xfrm>
              <a:prstGeom prst="rect">
                <a:avLst/>
              </a:prstGeom>
              <a:noFill/>
              <a:ln w="19050">
                <a:noFill/>
              </a:ln>
            </p:spPr>
            <p:txBody>
              <a:bodyPr wrap="none" lIns="0" tIns="0" rIns="0" bIns="0" rtlCol="0" anchor="ctr">
                <a:spAutoFit/>
              </a:bodyPr>
              <a:lstStyle/>
              <a:p>
                <a:pPr marL="0" marR="0" lvl="0" indent="0" algn="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p>
            </p:txBody>
          </p:sp>
        </p:grpSp>
        <p:sp>
          <p:nvSpPr>
            <p:cNvPr id="200" name="TextBox 199">
              <a:extLst>
                <a:ext uri="{FF2B5EF4-FFF2-40B4-BE49-F238E27FC236}">
                  <a16:creationId xmlns:a16="http://schemas.microsoft.com/office/drawing/2014/main" id="{1F1A5F6D-6AB5-409B-9607-B32852AF4B53}"/>
                </a:ext>
              </a:extLst>
            </p:cNvPr>
            <p:cNvSpPr txBox="1"/>
            <p:nvPr/>
          </p:nvSpPr>
          <p:spPr>
            <a:xfrm>
              <a:off x="2760165" y="1893744"/>
              <a:ext cx="264146" cy="226932"/>
            </a:xfrm>
            <a:prstGeom prst="rect">
              <a:avLst/>
            </a:prstGeom>
            <a:noFill/>
            <a:ln w="19050">
              <a:solidFill>
                <a:schemeClr val="tx1"/>
              </a:solidFill>
            </a:ln>
          </p:spPr>
          <p:txBody>
            <a:bodyPr wrap="none" lIns="0" tIns="0" rIns="0" bIns="0" rtlCol="0" anchor="ctr">
              <a:spAutoFit/>
            </a:bodyPr>
            <a:lstStyle/>
            <a:p>
              <a:pPr marL="0" marR="0" lvl="0" indent="0" algn="ct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TSS</a:t>
              </a:r>
            </a:p>
          </p:txBody>
        </p:sp>
        <p:sp>
          <p:nvSpPr>
            <p:cNvPr id="201" name="TextBox 200">
              <a:extLst>
                <a:ext uri="{FF2B5EF4-FFF2-40B4-BE49-F238E27FC236}">
                  <a16:creationId xmlns:a16="http://schemas.microsoft.com/office/drawing/2014/main" id="{9009D21D-1106-4449-ABC9-3E857DCD716C}"/>
                </a:ext>
              </a:extLst>
            </p:cNvPr>
            <p:cNvSpPr txBox="1"/>
            <p:nvPr/>
          </p:nvSpPr>
          <p:spPr>
            <a:xfrm>
              <a:off x="3697953" y="2127408"/>
              <a:ext cx="562198" cy="226932"/>
            </a:xfrm>
            <a:prstGeom prst="rect">
              <a:avLst/>
            </a:prstGeom>
            <a:noFill/>
            <a:ln w="19050">
              <a:solidFill>
                <a:schemeClr val="tx1"/>
              </a:solidFill>
            </a:ln>
          </p:spPr>
          <p:txBody>
            <a:bodyPr wrap="none" lIns="0" tIns="0" rIns="0" bIns="0" rtlCol="0" anchor="ctr">
              <a:spAutoFit/>
            </a:bodyPr>
            <a:lstStyle/>
            <a:p>
              <a:pPr marL="0" marR="0" lvl="0" indent="0" algn="ct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Fatigue</a:t>
              </a:r>
            </a:p>
          </p:txBody>
        </p:sp>
        <p:sp>
          <p:nvSpPr>
            <p:cNvPr id="202" name="TextBox 201">
              <a:extLst>
                <a:ext uri="{FF2B5EF4-FFF2-40B4-BE49-F238E27FC236}">
                  <a16:creationId xmlns:a16="http://schemas.microsoft.com/office/drawing/2014/main" id="{83975A0B-0EA7-43EF-9528-8EA11D1A1E36}"/>
                </a:ext>
              </a:extLst>
            </p:cNvPr>
            <p:cNvSpPr txBox="1"/>
            <p:nvPr/>
          </p:nvSpPr>
          <p:spPr>
            <a:xfrm>
              <a:off x="4293592" y="2726798"/>
              <a:ext cx="684443" cy="226932"/>
            </a:xfrm>
            <a:prstGeom prst="rect">
              <a:avLst/>
            </a:prstGeom>
            <a:noFill/>
            <a:ln w="19050">
              <a:solidFill>
                <a:schemeClr val="tx1"/>
              </a:solidFill>
            </a:ln>
          </p:spPr>
          <p:txBody>
            <a:bodyPr wrap="none" lIns="0" tIns="0" rIns="0" bIns="0" rtlCol="0" anchor="ctr">
              <a:spAutoFit/>
            </a:bodyPr>
            <a:lstStyle/>
            <a:p>
              <a:pPr marL="0" marR="0" lvl="0" indent="0" algn="ct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Brain fog</a:t>
              </a:r>
            </a:p>
          </p:txBody>
        </p:sp>
        <p:sp>
          <p:nvSpPr>
            <p:cNvPr id="203" name="TextBox 202">
              <a:extLst>
                <a:ext uri="{FF2B5EF4-FFF2-40B4-BE49-F238E27FC236}">
                  <a16:creationId xmlns:a16="http://schemas.microsoft.com/office/drawing/2014/main" id="{C917742E-EF48-4647-B459-4577A00D5AD2}"/>
                </a:ext>
              </a:extLst>
            </p:cNvPr>
            <p:cNvSpPr txBox="1"/>
            <p:nvPr/>
          </p:nvSpPr>
          <p:spPr>
            <a:xfrm>
              <a:off x="4467232" y="3521760"/>
              <a:ext cx="636558" cy="226932"/>
            </a:xfrm>
            <a:prstGeom prst="rect">
              <a:avLst/>
            </a:prstGeom>
            <a:noFill/>
            <a:ln w="19050">
              <a:solidFill>
                <a:schemeClr val="tx1"/>
              </a:solidFill>
            </a:ln>
          </p:spPr>
          <p:txBody>
            <a:bodyPr wrap="none" lIns="0" tIns="0" rIns="0" bIns="0" rtlCol="0" anchor="ctr">
              <a:spAutoFit/>
            </a:bodyPr>
            <a:lstStyle/>
            <a:p>
              <a:pPr marL="0" marR="0" lvl="0" indent="0" algn="ct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Flushing</a:t>
              </a:r>
            </a:p>
          </p:txBody>
        </p:sp>
        <p:sp>
          <p:nvSpPr>
            <p:cNvPr id="204" name="TextBox 203">
              <a:extLst>
                <a:ext uri="{FF2B5EF4-FFF2-40B4-BE49-F238E27FC236}">
                  <a16:creationId xmlns:a16="http://schemas.microsoft.com/office/drawing/2014/main" id="{8268755C-097F-4128-AE81-7807CF131371}"/>
                </a:ext>
              </a:extLst>
            </p:cNvPr>
            <p:cNvSpPr txBox="1"/>
            <p:nvPr/>
          </p:nvSpPr>
          <p:spPr>
            <a:xfrm>
              <a:off x="4271064" y="4255808"/>
              <a:ext cx="423809" cy="226932"/>
            </a:xfrm>
            <a:prstGeom prst="rect">
              <a:avLst/>
            </a:prstGeom>
            <a:noFill/>
            <a:ln w="19050">
              <a:solidFill>
                <a:schemeClr val="tx1"/>
              </a:solidFill>
            </a:ln>
          </p:spPr>
          <p:txBody>
            <a:bodyPr wrap="none" lIns="0" tIns="0" rIns="0" bIns="0" rtlCol="0" anchor="ctr">
              <a:spAutoFit/>
            </a:bodyPr>
            <a:lstStyle/>
            <a:p>
              <a:pPr marL="0" marR="0" lvl="0" indent="0" algn="ct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Spots</a:t>
              </a:r>
            </a:p>
          </p:txBody>
        </p:sp>
        <p:sp>
          <p:nvSpPr>
            <p:cNvPr id="205" name="TextBox 204">
              <a:extLst>
                <a:ext uri="{FF2B5EF4-FFF2-40B4-BE49-F238E27FC236}">
                  <a16:creationId xmlns:a16="http://schemas.microsoft.com/office/drawing/2014/main" id="{053C23AB-9011-4792-8B55-537A2BE217E6}"/>
                </a:ext>
              </a:extLst>
            </p:cNvPr>
            <p:cNvSpPr txBox="1"/>
            <p:nvPr/>
          </p:nvSpPr>
          <p:spPr>
            <a:xfrm>
              <a:off x="3629665" y="4828021"/>
              <a:ext cx="773324" cy="226932"/>
            </a:xfrm>
            <a:prstGeom prst="rect">
              <a:avLst/>
            </a:prstGeom>
            <a:noFill/>
            <a:ln w="19050">
              <a:solidFill>
                <a:schemeClr val="tx1"/>
              </a:solidFill>
            </a:ln>
          </p:spPr>
          <p:txBody>
            <a:bodyPr wrap="none" lIns="0" tIns="0" rIns="0" bIns="0" rtlCol="0" anchor="ctr">
              <a:spAutoFit/>
            </a:bodyPr>
            <a:lstStyle/>
            <a:p>
              <a:pPr marL="0" marR="0" lvl="0" indent="0" algn="ct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Bone pain</a:t>
              </a:r>
            </a:p>
          </p:txBody>
        </p:sp>
        <p:sp>
          <p:nvSpPr>
            <p:cNvPr id="206" name="TextBox 205">
              <a:extLst>
                <a:ext uri="{FF2B5EF4-FFF2-40B4-BE49-F238E27FC236}">
                  <a16:creationId xmlns:a16="http://schemas.microsoft.com/office/drawing/2014/main" id="{11D69DCE-CF61-4FB1-9603-11CE2BCB87D0}"/>
                </a:ext>
              </a:extLst>
            </p:cNvPr>
            <p:cNvSpPr txBox="1"/>
            <p:nvPr/>
          </p:nvSpPr>
          <p:spPr>
            <a:xfrm>
              <a:off x="2631410" y="5088047"/>
              <a:ext cx="521134" cy="226932"/>
            </a:xfrm>
            <a:prstGeom prst="rect">
              <a:avLst/>
            </a:prstGeom>
            <a:noFill/>
            <a:ln w="19050">
              <a:solidFill>
                <a:schemeClr val="tx1"/>
              </a:solidFill>
            </a:ln>
          </p:spPr>
          <p:txBody>
            <a:bodyPr wrap="none" lIns="0" tIns="0" rIns="0" bIns="0" rtlCol="0" anchor="ctr">
              <a:spAutoFit/>
            </a:bodyPr>
            <a:lstStyle/>
            <a:p>
              <a:pPr marL="0" marR="0" lvl="0" indent="0" algn="ct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Itching</a:t>
              </a:r>
            </a:p>
          </p:txBody>
        </p:sp>
        <p:sp>
          <p:nvSpPr>
            <p:cNvPr id="207" name="TextBox 206">
              <a:extLst>
                <a:ext uri="{FF2B5EF4-FFF2-40B4-BE49-F238E27FC236}">
                  <a16:creationId xmlns:a16="http://schemas.microsoft.com/office/drawing/2014/main" id="{D31479A6-F73A-464F-8DD3-85685B01F7FD}"/>
                </a:ext>
              </a:extLst>
            </p:cNvPr>
            <p:cNvSpPr txBox="1"/>
            <p:nvPr/>
          </p:nvSpPr>
          <p:spPr>
            <a:xfrm>
              <a:off x="1484244" y="4899235"/>
              <a:ext cx="768260" cy="226932"/>
            </a:xfrm>
            <a:prstGeom prst="rect">
              <a:avLst/>
            </a:prstGeom>
            <a:noFill/>
            <a:ln w="19050">
              <a:solidFill>
                <a:schemeClr val="tx1"/>
              </a:solidFill>
            </a:ln>
          </p:spPr>
          <p:txBody>
            <a:bodyPr wrap="none" lIns="0" tIns="0" rIns="0" bIns="0" rtlCol="0" anchor="ctr">
              <a:spAutoFit/>
            </a:bodyPr>
            <a:lstStyle/>
            <a:p>
              <a:pPr marL="0" marR="0" lvl="0" indent="0" algn="ct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Headache</a:t>
              </a:r>
            </a:p>
          </p:txBody>
        </p:sp>
        <p:sp>
          <p:nvSpPr>
            <p:cNvPr id="208" name="TextBox 207">
              <a:extLst>
                <a:ext uri="{FF2B5EF4-FFF2-40B4-BE49-F238E27FC236}">
                  <a16:creationId xmlns:a16="http://schemas.microsoft.com/office/drawing/2014/main" id="{76EAEA80-290A-43DA-95AB-69FEDD76EE4A}"/>
                </a:ext>
              </a:extLst>
            </p:cNvPr>
            <p:cNvSpPr txBox="1"/>
            <p:nvPr/>
          </p:nvSpPr>
          <p:spPr>
            <a:xfrm>
              <a:off x="331851" y="4362742"/>
              <a:ext cx="1214019" cy="226932"/>
            </a:xfrm>
            <a:prstGeom prst="rect">
              <a:avLst/>
            </a:prstGeom>
            <a:noFill/>
            <a:ln w="19050">
              <a:solidFill>
                <a:schemeClr val="tx1"/>
              </a:solidFill>
            </a:ln>
          </p:spPr>
          <p:txBody>
            <a:bodyPr wrap="none" lIns="0" tIns="0" rIns="0" bIns="0" rtlCol="0" anchor="ctr">
              <a:spAutoFit/>
            </a:bodyPr>
            <a:lstStyle/>
            <a:p>
              <a:pPr marL="0" marR="0" lvl="0" indent="0" algn="ct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Abdominal pain</a:t>
              </a:r>
            </a:p>
          </p:txBody>
        </p:sp>
        <p:sp>
          <p:nvSpPr>
            <p:cNvPr id="209" name="TextBox 208">
              <a:extLst>
                <a:ext uri="{FF2B5EF4-FFF2-40B4-BE49-F238E27FC236}">
                  <a16:creationId xmlns:a16="http://schemas.microsoft.com/office/drawing/2014/main" id="{1403B804-7223-456C-AD0A-30533CFD7971}"/>
                </a:ext>
              </a:extLst>
            </p:cNvPr>
            <p:cNvSpPr txBox="1"/>
            <p:nvPr/>
          </p:nvSpPr>
          <p:spPr>
            <a:xfrm>
              <a:off x="650993" y="3508539"/>
              <a:ext cx="695654" cy="226932"/>
            </a:xfrm>
            <a:prstGeom prst="rect">
              <a:avLst/>
            </a:prstGeom>
            <a:noFill/>
            <a:ln w="19050">
              <a:solidFill>
                <a:schemeClr val="tx1"/>
              </a:solidFill>
            </a:ln>
          </p:spPr>
          <p:txBody>
            <a:bodyPr wrap="none" lIns="0" tIns="0" rIns="0" bIns="0" rtlCol="0" anchor="ctr">
              <a:spAutoFit/>
            </a:bodyPr>
            <a:lstStyle/>
            <a:p>
              <a:pPr marL="0" marR="0" lvl="0" indent="0" algn="ct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Dizziness</a:t>
              </a:r>
            </a:p>
          </p:txBody>
        </p:sp>
        <p:sp>
          <p:nvSpPr>
            <p:cNvPr id="210" name="TextBox 209">
              <a:extLst>
                <a:ext uri="{FF2B5EF4-FFF2-40B4-BE49-F238E27FC236}">
                  <a16:creationId xmlns:a16="http://schemas.microsoft.com/office/drawing/2014/main" id="{B46E00D6-2822-4912-9B21-69E76F042051}"/>
                </a:ext>
              </a:extLst>
            </p:cNvPr>
            <p:cNvSpPr txBox="1"/>
            <p:nvPr/>
          </p:nvSpPr>
          <p:spPr>
            <a:xfrm>
              <a:off x="931600" y="2726795"/>
              <a:ext cx="572395" cy="226932"/>
            </a:xfrm>
            <a:prstGeom prst="rect">
              <a:avLst/>
            </a:prstGeom>
            <a:noFill/>
            <a:ln w="19050">
              <a:solidFill>
                <a:schemeClr val="tx1"/>
              </a:solidFill>
            </a:ln>
          </p:spPr>
          <p:txBody>
            <a:bodyPr wrap="none" lIns="0" tIns="0" rIns="0" bIns="0" rtlCol="0" anchor="ctr">
              <a:spAutoFit/>
            </a:bodyPr>
            <a:lstStyle/>
            <a:p>
              <a:pPr marL="0" marR="0" lvl="0" indent="0" algn="ctr"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Nausea</a:t>
              </a:r>
            </a:p>
          </p:txBody>
        </p:sp>
        <p:sp>
          <p:nvSpPr>
            <p:cNvPr id="211" name="TextBox 210">
              <a:extLst>
                <a:ext uri="{FF2B5EF4-FFF2-40B4-BE49-F238E27FC236}">
                  <a16:creationId xmlns:a16="http://schemas.microsoft.com/office/drawing/2014/main" id="{71363289-A948-4FB2-9977-3CA4E59B0021}"/>
                </a:ext>
              </a:extLst>
            </p:cNvPr>
            <p:cNvSpPr txBox="1"/>
            <p:nvPr/>
          </p:nvSpPr>
          <p:spPr>
            <a:xfrm>
              <a:off x="1484017" y="2128768"/>
              <a:ext cx="668638" cy="226932"/>
            </a:xfrm>
            <a:prstGeom prst="rect">
              <a:avLst/>
            </a:prstGeom>
            <a:noFill/>
            <a:ln w="19050">
              <a:solidFill>
                <a:schemeClr val="tx1"/>
              </a:solidFill>
            </a:ln>
          </p:spPr>
          <p:txBody>
            <a:bodyPr wrap="none" lIns="0" tIns="0" rIns="0" bIns="0" rtlCol="0" anchor="ctr">
              <a:spAutoFit/>
            </a:bodyPr>
            <a:lstStyle/>
            <a:p>
              <a:pPr marL="0" marR="0" lvl="0" indent="0" algn="ctr" defTabSz="914400" rtl="0" eaLnBrk="0" fontAlgn="base" latinLnBrk="0" hangingPunct="0">
                <a:lnSpc>
                  <a:spcPct val="100000"/>
                </a:lnSpc>
                <a:spcBef>
                  <a:spcPts val="200"/>
                </a:spcBef>
                <a:spcAft>
                  <a:spcPts val="400"/>
                </a:spcAft>
                <a:buClr>
                  <a:srgbClr val="4DA1BB"/>
                </a:buClr>
                <a:buSzTx/>
                <a:buFontTx/>
                <a:buNone/>
                <a:tabLst/>
                <a:defRPr/>
              </a:pPr>
              <a:r>
                <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Diarrhea</a:t>
              </a:r>
            </a:p>
          </p:txBody>
        </p:sp>
      </p:grpSp>
      <p:grpSp>
        <p:nvGrpSpPr>
          <p:cNvPr id="351" name="Group 350">
            <a:extLst>
              <a:ext uri="{FF2B5EF4-FFF2-40B4-BE49-F238E27FC236}">
                <a16:creationId xmlns:a16="http://schemas.microsoft.com/office/drawing/2014/main" id="{DB878637-DE48-48A3-BEDF-D9F6A42C4F48}"/>
              </a:ext>
            </a:extLst>
          </p:cNvPr>
          <p:cNvGrpSpPr/>
          <p:nvPr/>
        </p:nvGrpSpPr>
        <p:grpSpPr>
          <a:xfrm>
            <a:off x="5230825" y="2770994"/>
            <a:ext cx="1776148" cy="615548"/>
            <a:chOff x="10798276" y="5861673"/>
            <a:chExt cx="1490953" cy="615548"/>
          </a:xfrm>
        </p:grpSpPr>
        <p:grpSp>
          <p:nvGrpSpPr>
            <p:cNvPr id="352" name="Group 351">
              <a:extLst>
                <a:ext uri="{FF2B5EF4-FFF2-40B4-BE49-F238E27FC236}">
                  <a16:creationId xmlns:a16="http://schemas.microsoft.com/office/drawing/2014/main" id="{F5C04F4F-DF9B-4CDC-BE03-779DD0EB5483}"/>
                </a:ext>
              </a:extLst>
            </p:cNvPr>
            <p:cNvGrpSpPr>
              <a:grpSpLocks noChangeAspect="1"/>
            </p:cNvGrpSpPr>
            <p:nvPr/>
          </p:nvGrpSpPr>
          <p:grpSpPr>
            <a:xfrm>
              <a:off x="10850279" y="5878519"/>
              <a:ext cx="1438950" cy="572403"/>
              <a:chOff x="10762182" y="1127300"/>
              <a:chExt cx="1665030" cy="828495"/>
            </a:xfrm>
          </p:grpSpPr>
          <p:grpSp>
            <p:nvGrpSpPr>
              <p:cNvPr id="354" name="Group 353">
                <a:extLst>
                  <a:ext uri="{FF2B5EF4-FFF2-40B4-BE49-F238E27FC236}">
                    <a16:creationId xmlns:a16="http://schemas.microsoft.com/office/drawing/2014/main" id="{AACCC7A4-B6A8-4EE8-8BF8-8798AEC4BC5F}"/>
                  </a:ext>
                </a:extLst>
              </p:cNvPr>
              <p:cNvGrpSpPr/>
              <p:nvPr/>
            </p:nvGrpSpPr>
            <p:grpSpPr>
              <a:xfrm>
                <a:off x="10762182" y="1395756"/>
                <a:ext cx="891557" cy="560039"/>
                <a:chOff x="9312973" y="6295160"/>
                <a:chExt cx="891557" cy="560039"/>
              </a:xfrm>
            </p:grpSpPr>
            <p:cxnSp>
              <p:nvCxnSpPr>
                <p:cNvPr id="356" name="Straight Connector 355">
                  <a:extLst>
                    <a:ext uri="{FF2B5EF4-FFF2-40B4-BE49-F238E27FC236}">
                      <a16:creationId xmlns:a16="http://schemas.microsoft.com/office/drawing/2014/main" id="{79BA3CAC-0FB1-4EC1-82C2-FDED73FD4A98}"/>
                    </a:ext>
                  </a:extLst>
                </p:cNvPr>
                <p:cNvCxnSpPr>
                  <a:cxnSpLocks/>
                </p:cNvCxnSpPr>
                <p:nvPr/>
              </p:nvCxnSpPr>
              <p:spPr>
                <a:xfrm>
                  <a:off x="9312973" y="6457748"/>
                  <a:ext cx="17859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57" name="TextBox 356">
                  <a:extLst>
                    <a:ext uri="{FF2B5EF4-FFF2-40B4-BE49-F238E27FC236}">
                      <a16:creationId xmlns:a16="http://schemas.microsoft.com/office/drawing/2014/main" id="{3ADED1DC-D084-45AD-9C3B-C7ACE02AB115}"/>
                    </a:ext>
                  </a:extLst>
                </p:cNvPr>
                <p:cNvSpPr txBox="1"/>
                <p:nvPr/>
              </p:nvSpPr>
              <p:spPr>
                <a:xfrm>
                  <a:off x="9609747" y="6295160"/>
                  <a:ext cx="594783" cy="311833"/>
                </a:xfrm>
                <a:prstGeom prst="rect">
                  <a:avLst/>
                </a:prstGeom>
                <a:noFill/>
              </p:spPr>
              <p:txBody>
                <a:bodyPr wrap="none" lIns="0" tIns="0" rIns="0" bIns="0" rtlCol="0" anchor="ctr">
                  <a:spAutoFit/>
                </a:bodyPr>
                <a:lstStyle/>
                <a:p>
                  <a:pPr marL="0" marR="0" lvl="0" indent="0" algn="l"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Baseline</a:t>
                  </a:r>
                </a:p>
              </p:txBody>
            </p:sp>
            <p:cxnSp>
              <p:nvCxnSpPr>
                <p:cNvPr id="358" name="Straight Connector 357">
                  <a:extLst>
                    <a:ext uri="{FF2B5EF4-FFF2-40B4-BE49-F238E27FC236}">
                      <a16:creationId xmlns:a16="http://schemas.microsoft.com/office/drawing/2014/main" id="{69A38B49-25E1-4006-8284-FF2FE13F6B6C}"/>
                    </a:ext>
                  </a:extLst>
                </p:cNvPr>
                <p:cNvCxnSpPr>
                  <a:cxnSpLocks/>
                </p:cNvCxnSpPr>
                <p:nvPr/>
              </p:nvCxnSpPr>
              <p:spPr>
                <a:xfrm>
                  <a:off x="9312973" y="6705953"/>
                  <a:ext cx="178599" cy="0"/>
                </a:xfrm>
                <a:prstGeom prst="line">
                  <a:avLst/>
                </a:prstGeom>
                <a:ln w="28575">
                  <a:solidFill>
                    <a:schemeClr val="accent3"/>
                  </a:solidFill>
                  <a:prstDash val="sysDash"/>
                </a:ln>
              </p:spPr>
              <p:style>
                <a:lnRef idx="1">
                  <a:schemeClr val="accent1"/>
                </a:lnRef>
                <a:fillRef idx="0">
                  <a:schemeClr val="accent1"/>
                </a:fillRef>
                <a:effectRef idx="0">
                  <a:schemeClr val="accent1"/>
                </a:effectRef>
                <a:fontRef idx="minor">
                  <a:schemeClr val="tx1"/>
                </a:fontRef>
              </p:style>
            </p:cxnSp>
            <p:sp>
              <p:nvSpPr>
                <p:cNvPr id="359" name="TextBox 358">
                  <a:extLst>
                    <a:ext uri="{FF2B5EF4-FFF2-40B4-BE49-F238E27FC236}">
                      <a16:creationId xmlns:a16="http://schemas.microsoft.com/office/drawing/2014/main" id="{7513FB77-BAC6-4561-93FA-3644800A2CFE}"/>
                    </a:ext>
                  </a:extLst>
                </p:cNvPr>
                <p:cNvSpPr txBox="1"/>
                <p:nvPr/>
              </p:nvSpPr>
              <p:spPr>
                <a:xfrm>
                  <a:off x="9609749" y="6543366"/>
                  <a:ext cx="451537" cy="311833"/>
                </a:xfrm>
                <a:prstGeom prst="rect">
                  <a:avLst/>
                </a:prstGeom>
                <a:noFill/>
              </p:spPr>
              <p:txBody>
                <a:bodyPr wrap="none" lIns="0" tIns="0" rIns="0" bIns="0" rtlCol="0" anchor="ctr">
                  <a:spAutoFit/>
                </a:bodyPr>
                <a:lstStyle/>
                <a:p>
                  <a:pPr marL="0" marR="0" lvl="0" indent="0" algn="l" defTabSz="914400" rtl="0" eaLnBrk="0" fontAlgn="base" latinLnBrk="0" hangingPunct="0">
                    <a:lnSpc>
                      <a:spcPct val="100000"/>
                    </a:lnSpc>
                    <a:spcBef>
                      <a:spcPts val="200"/>
                    </a:spcBef>
                    <a:spcAft>
                      <a:spcPts val="40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Wk 16</a:t>
                  </a:r>
                </a:p>
              </p:txBody>
            </p:sp>
          </p:grpSp>
          <p:sp>
            <p:nvSpPr>
              <p:cNvPr id="355" name="TextBox 354">
                <a:extLst>
                  <a:ext uri="{FF2B5EF4-FFF2-40B4-BE49-F238E27FC236}">
                    <a16:creationId xmlns:a16="http://schemas.microsoft.com/office/drawing/2014/main" id="{DD2DB264-4ACE-43F8-9DB9-3FB6C915CF4F}"/>
                  </a:ext>
                </a:extLst>
              </p:cNvPr>
              <p:cNvSpPr txBox="1">
                <a:spLocks noChangeAspect="1"/>
              </p:cNvSpPr>
              <p:nvPr/>
            </p:nvSpPr>
            <p:spPr>
              <a:xfrm>
                <a:off x="10762182" y="1127300"/>
                <a:ext cx="1665030" cy="311833"/>
              </a:xfrm>
              <a:prstGeom prst="rect">
                <a:avLst/>
              </a:prstGeom>
              <a:noFill/>
            </p:spPr>
            <p:txBody>
              <a:bodyPr wrap="square" lIns="0" tIns="0" rIns="0" bIns="0" rtlCol="0" anchor="ctr">
                <a:spAutoFit/>
              </a:bodyPr>
              <a:lstStyle/>
              <a:p>
                <a:pPr marL="0" marR="0" lvl="0" indent="0" algn="l" defTabSz="914400" rtl="0" eaLnBrk="0" fontAlgn="base" latinLnBrk="0" hangingPunct="0">
                  <a:lnSpc>
                    <a:spcPct val="100000"/>
                  </a:lnSpc>
                  <a:spcBef>
                    <a:spcPts val="200"/>
                  </a:spcBef>
                  <a:spcAft>
                    <a:spcPts val="400"/>
                  </a:spcAft>
                  <a:buClr>
                    <a:srgbClr val="4DA1BB"/>
                  </a:buClr>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Mean symptom scores</a:t>
                </a:r>
              </a:p>
            </p:txBody>
          </p:sp>
        </p:grpSp>
        <p:sp>
          <p:nvSpPr>
            <p:cNvPr id="353" name="Rectangle 352">
              <a:extLst>
                <a:ext uri="{FF2B5EF4-FFF2-40B4-BE49-F238E27FC236}">
                  <a16:creationId xmlns:a16="http://schemas.microsoft.com/office/drawing/2014/main" id="{3B3A2A55-67A0-487A-9090-D12437F32A50}"/>
                </a:ext>
              </a:extLst>
            </p:cNvPr>
            <p:cNvSpPr>
              <a:spLocks noChangeAspect="1"/>
            </p:cNvSpPr>
            <p:nvPr/>
          </p:nvSpPr>
          <p:spPr>
            <a:xfrm>
              <a:off x="10798276" y="5861673"/>
              <a:ext cx="1480379" cy="615548"/>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sp>
        <p:nvSpPr>
          <p:cNvPr id="2" name="TextBox 1">
            <a:extLst>
              <a:ext uri="{FF2B5EF4-FFF2-40B4-BE49-F238E27FC236}">
                <a16:creationId xmlns:a16="http://schemas.microsoft.com/office/drawing/2014/main" id="{1AA664AC-29A0-28F4-3B85-C61DB5D61DEF}"/>
              </a:ext>
            </a:extLst>
          </p:cNvPr>
          <p:cNvSpPr txBox="1"/>
          <p:nvPr/>
        </p:nvSpPr>
        <p:spPr>
          <a:xfrm>
            <a:off x="396147" y="6364337"/>
            <a:ext cx="4270310" cy="276999"/>
          </a:xfrm>
          <a:prstGeom prst="rect">
            <a:avLst/>
          </a:prstGeom>
          <a:noFill/>
        </p:spPr>
        <p:txBody>
          <a:bodyPr wrap="square" lIns="91440" tIns="45720" rIns="91440" bIns="45720" rtlCol="0" anchor="t">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200" b="0" dirty="0">
                <a:solidFill>
                  <a:srgbClr val="455560"/>
                </a:solidFill>
                <a:latin typeface="Calibri"/>
                <a:ea typeface="Calibri"/>
                <a:cs typeface="Calibri"/>
              </a:rPr>
              <a:t>Gotlib</a:t>
            </a:r>
            <a:r>
              <a:rPr kumimoji="0" lang="en-US" sz="1200" b="0" i="0" u="none" strike="noStrike" kern="1200" cap="none" spc="0" normalizeH="0" baseline="0" noProof="0" dirty="0">
                <a:ln>
                  <a:noFill/>
                </a:ln>
                <a:solidFill>
                  <a:srgbClr val="455560"/>
                </a:solidFill>
                <a:effectLst/>
                <a:uLnTx/>
                <a:uFillTx/>
                <a:latin typeface="Calibri"/>
                <a:ea typeface="Calibri"/>
                <a:cs typeface="Calibri"/>
              </a:rPr>
              <a:t>. NEJM Evidence. 2023;2.</a:t>
            </a:r>
          </a:p>
        </p:txBody>
      </p:sp>
    </p:spTree>
    <p:extLst>
      <p:ext uri="{BB962C8B-B14F-4D97-AF65-F5344CB8AC3E}">
        <p14:creationId xmlns:p14="http://schemas.microsoft.com/office/powerpoint/2010/main" val="26476494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FAB490D-43B4-42AA-BB5F-E7DD4186084D}"/>
              </a:ext>
            </a:extLst>
          </p:cNvPr>
          <p:cNvSpPr>
            <a:spLocks noGrp="1" noChangeAspect="1"/>
          </p:cNvSpPr>
          <p:nvPr>
            <p:ph type="title"/>
          </p:nvPr>
        </p:nvSpPr>
        <p:spPr/>
        <p:txBody>
          <a:bodyPr>
            <a:noAutofit/>
          </a:bodyPr>
          <a:lstStyle/>
          <a:p>
            <a:r>
              <a:rPr lang="en-US" dirty="0"/>
              <a:t>PIONEER: Effect of Avapritinib on Objective Measures of ISM Disease Burden</a:t>
            </a:r>
            <a:endParaRPr lang="en-GB" dirty="0"/>
          </a:p>
        </p:txBody>
      </p:sp>
      <p:sp>
        <p:nvSpPr>
          <p:cNvPr id="2" name="Content Placeholder 1">
            <a:extLst>
              <a:ext uri="{FF2B5EF4-FFF2-40B4-BE49-F238E27FC236}">
                <a16:creationId xmlns:a16="http://schemas.microsoft.com/office/drawing/2014/main" id="{6A9E4103-A611-A953-E56E-593ABD1B57F3}"/>
              </a:ext>
            </a:extLst>
          </p:cNvPr>
          <p:cNvSpPr>
            <a:spLocks noGrp="1"/>
          </p:cNvSpPr>
          <p:nvPr>
            <p:ph idx="1"/>
          </p:nvPr>
        </p:nvSpPr>
        <p:spPr/>
        <p:txBody>
          <a:bodyPr/>
          <a:lstStyle/>
          <a:p>
            <a:r>
              <a:rPr kumimoji="0" lang="en-GB" sz="1600" b="0" i="0" u="none" strike="noStrike" kern="1200" cap="none" spc="0" normalizeH="0" baseline="0" noProof="0" dirty="0">
                <a:ln>
                  <a:noFill/>
                </a:ln>
                <a:effectLst/>
                <a:uLnTx/>
                <a:uFillTx/>
                <a:latin typeface="Calibri"/>
              </a:rPr>
              <a:t>No patient progressed to advanced disease in bone marrow group </a:t>
            </a:r>
          </a:p>
          <a:p>
            <a:r>
              <a:rPr kumimoji="0" lang="en-GB" sz="1600" b="0" i="0" u="none" strike="noStrike" kern="1200" cap="none" spc="0" normalizeH="0" baseline="0" noProof="0" dirty="0">
                <a:ln>
                  <a:noFill/>
                </a:ln>
                <a:effectLst/>
                <a:uLnTx/>
                <a:uFillTx/>
                <a:latin typeface="Calibri"/>
              </a:rPr>
              <a:t>Serum tryptase assessments were conducted at </a:t>
            </a:r>
            <a:r>
              <a:rPr lang="en-GB" sz="1600" kern="1200" dirty="0">
                <a:latin typeface="Calibri"/>
              </a:rPr>
              <a:t>W</a:t>
            </a:r>
            <a:r>
              <a:rPr kumimoji="0" lang="en-GB" sz="1600" b="0" i="0" u="none" strike="noStrike" kern="1200" cap="none" spc="0" normalizeH="0" baseline="0" noProof="0" dirty="0">
                <a:ln>
                  <a:noFill/>
                </a:ln>
                <a:effectLst/>
                <a:uLnTx/>
                <a:uFillTx/>
                <a:latin typeface="Calibri"/>
              </a:rPr>
              <a:t>k 1, 2, 3, and 4 and then every 4 wk thereafter; bone marrow assessment was conducted at </a:t>
            </a:r>
            <a:r>
              <a:rPr lang="en-GB" sz="1600" kern="1200" dirty="0">
                <a:latin typeface="Calibri"/>
              </a:rPr>
              <a:t>W</a:t>
            </a:r>
            <a:r>
              <a:rPr kumimoji="0" lang="en-GB" sz="1600" b="0" i="0" u="none" strike="noStrike" kern="1200" cap="none" spc="0" normalizeH="0" baseline="0" noProof="0" dirty="0">
                <a:ln>
                  <a:noFill/>
                </a:ln>
                <a:effectLst/>
                <a:uLnTx/>
                <a:uFillTx/>
                <a:latin typeface="Calibri"/>
              </a:rPr>
              <a:t>k 12; mutation burden assessments were conducted at </a:t>
            </a:r>
            <a:r>
              <a:rPr lang="en-GB" sz="1600" kern="1200" dirty="0">
                <a:latin typeface="Calibri"/>
              </a:rPr>
              <a:t>W</a:t>
            </a:r>
            <a:r>
              <a:rPr kumimoji="0" lang="en-GB" sz="1600" b="0" i="0" u="none" strike="noStrike" kern="1200" cap="none" spc="0" normalizeH="0" baseline="0" noProof="0" dirty="0">
                <a:ln>
                  <a:noFill/>
                </a:ln>
                <a:effectLst/>
                <a:uLnTx/>
                <a:uFillTx/>
                <a:latin typeface="Calibri"/>
              </a:rPr>
              <a:t>k 2 and 4 and then every 4 wk thereafter</a:t>
            </a:r>
          </a:p>
          <a:p>
            <a:r>
              <a:rPr lang="en-GB" sz="1600" kern="1200" dirty="0">
                <a:latin typeface="Calibri"/>
              </a:rPr>
              <a:t>C = p</a:t>
            </a:r>
            <a:r>
              <a:rPr kumimoji="0" lang="en-GB" sz="1600" b="0" i="0" u="none" strike="noStrike" kern="1200" cap="none" spc="0" normalizeH="0" baseline="0" noProof="0" dirty="0">
                <a:ln>
                  <a:noFill/>
                </a:ln>
                <a:effectLst/>
                <a:uLnTx/>
                <a:uFillTx/>
                <a:latin typeface="Calibri"/>
              </a:rPr>
              <a:t>atient received high-dose IV steroids</a:t>
            </a:r>
            <a:endParaRPr kumimoji="0" lang="en-GB" sz="1600" b="0" i="0" u="none" strike="noStrike" kern="1200" cap="none" spc="0" normalizeH="0" baseline="0" noProof="0" dirty="0">
              <a:ln>
                <a:noFill/>
              </a:ln>
              <a:effectLst/>
              <a:highlight>
                <a:srgbClr val="FFFF00"/>
              </a:highlight>
              <a:uLnTx/>
              <a:uFillTx/>
              <a:latin typeface="Calibri"/>
            </a:endParaRPr>
          </a:p>
          <a:p>
            <a:endParaRPr lang="en-US" sz="1600" dirty="0"/>
          </a:p>
        </p:txBody>
      </p:sp>
      <p:sp>
        <p:nvSpPr>
          <p:cNvPr id="3" name="Slide Number Placeholder 2">
            <a:extLst>
              <a:ext uri="{FF2B5EF4-FFF2-40B4-BE49-F238E27FC236}">
                <a16:creationId xmlns:a16="http://schemas.microsoft.com/office/drawing/2014/main" id="{2669C271-9527-44F0-BC7B-763E74E44708}"/>
              </a:ext>
            </a:extLst>
          </p:cNvPr>
          <p:cNvSpPr>
            <a:spLocks noGrp="1"/>
          </p:cNvSpPr>
          <p:nvPr>
            <p:ph type="sldNum" sz="quarter" idx="4294967295"/>
          </p:nvPr>
        </p:nvSpPr>
        <p:spPr>
          <a:xfrm>
            <a:off x="11736388" y="6176963"/>
            <a:ext cx="455612" cy="365125"/>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EFA6C83A-0873-4E51-8BC9-C6D282952AF0}" type="slidenum">
              <a:rPr kumimoji="0" lang="en-US" sz="18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37</a:t>
            </a:fld>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 name="Rectangle 523">
            <a:extLst>
              <a:ext uri="{FF2B5EF4-FFF2-40B4-BE49-F238E27FC236}">
                <a16:creationId xmlns:a16="http://schemas.microsoft.com/office/drawing/2014/main" id="{557FBE37-86A6-44ED-98A6-ACB7DF0D2CBD}"/>
              </a:ext>
            </a:extLst>
          </p:cNvPr>
          <p:cNvSpPr>
            <a:spLocks noChangeArrowheads="1"/>
          </p:cNvSpPr>
          <p:nvPr/>
        </p:nvSpPr>
        <p:spPr bwMode="auto">
          <a:xfrm>
            <a:off x="5082609" y="4278567"/>
            <a:ext cx="120017" cy="1504771"/>
          </a:xfrm>
          <a:prstGeom prst="rect">
            <a:avLst/>
          </a:prstGeom>
          <a:solidFill>
            <a:schemeClr val="accent1"/>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 name="Rectangle 524">
            <a:extLst>
              <a:ext uri="{FF2B5EF4-FFF2-40B4-BE49-F238E27FC236}">
                <a16:creationId xmlns:a16="http://schemas.microsoft.com/office/drawing/2014/main" id="{2F9FFFEF-C61A-4730-888B-E34905B85D67}"/>
              </a:ext>
            </a:extLst>
          </p:cNvPr>
          <p:cNvSpPr>
            <a:spLocks noChangeArrowheads="1"/>
          </p:cNvSpPr>
          <p:nvPr/>
        </p:nvSpPr>
        <p:spPr bwMode="auto">
          <a:xfrm>
            <a:off x="5082609" y="4278567"/>
            <a:ext cx="120017" cy="1504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 name="Rectangle 525">
            <a:extLst>
              <a:ext uri="{FF2B5EF4-FFF2-40B4-BE49-F238E27FC236}">
                <a16:creationId xmlns:a16="http://schemas.microsoft.com/office/drawing/2014/main" id="{C2B71D50-C08D-4897-B19D-B8C7FBD6AC48}"/>
              </a:ext>
            </a:extLst>
          </p:cNvPr>
          <p:cNvSpPr>
            <a:spLocks noChangeArrowheads="1"/>
          </p:cNvSpPr>
          <p:nvPr/>
        </p:nvSpPr>
        <p:spPr bwMode="auto">
          <a:xfrm>
            <a:off x="5233666" y="4278567"/>
            <a:ext cx="120017" cy="1344853"/>
          </a:xfrm>
          <a:prstGeom prst="rect">
            <a:avLst/>
          </a:prstGeom>
          <a:solidFill>
            <a:schemeClr val="accent1"/>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 name="Rectangle 526">
            <a:extLst>
              <a:ext uri="{FF2B5EF4-FFF2-40B4-BE49-F238E27FC236}">
                <a16:creationId xmlns:a16="http://schemas.microsoft.com/office/drawing/2014/main" id="{0F859996-BD21-48F4-A49C-629EE2861758}"/>
              </a:ext>
            </a:extLst>
          </p:cNvPr>
          <p:cNvSpPr>
            <a:spLocks noChangeArrowheads="1"/>
          </p:cNvSpPr>
          <p:nvPr/>
        </p:nvSpPr>
        <p:spPr bwMode="auto">
          <a:xfrm>
            <a:off x="5233666" y="4278567"/>
            <a:ext cx="120017" cy="1344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 name="Rectangle 527">
            <a:extLst>
              <a:ext uri="{FF2B5EF4-FFF2-40B4-BE49-F238E27FC236}">
                <a16:creationId xmlns:a16="http://schemas.microsoft.com/office/drawing/2014/main" id="{5D349C6E-705F-484C-A7A2-C5A71B9029FD}"/>
              </a:ext>
            </a:extLst>
          </p:cNvPr>
          <p:cNvSpPr>
            <a:spLocks noChangeArrowheads="1"/>
          </p:cNvSpPr>
          <p:nvPr/>
        </p:nvSpPr>
        <p:spPr bwMode="auto">
          <a:xfrm>
            <a:off x="5384723" y="4278567"/>
            <a:ext cx="120017" cy="1315953"/>
          </a:xfrm>
          <a:prstGeom prst="rect">
            <a:avLst/>
          </a:prstGeom>
          <a:solidFill>
            <a:schemeClr val="accent1"/>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 name="Rectangle 528">
            <a:extLst>
              <a:ext uri="{FF2B5EF4-FFF2-40B4-BE49-F238E27FC236}">
                <a16:creationId xmlns:a16="http://schemas.microsoft.com/office/drawing/2014/main" id="{00FC93B9-CCA9-4BA6-A907-06A8130A3C2B}"/>
              </a:ext>
            </a:extLst>
          </p:cNvPr>
          <p:cNvSpPr>
            <a:spLocks noChangeArrowheads="1"/>
          </p:cNvSpPr>
          <p:nvPr/>
        </p:nvSpPr>
        <p:spPr bwMode="auto">
          <a:xfrm>
            <a:off x="5384723" y="4278567"/>
            <a:ext cx="120017" cy="1315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 name="Rectangle 529">
            <a:extLst>
              <a:ext uri="{FF2B5EF4-FFF2-40B4-BE49-F238E27FC236}">
                <a16:creationId xmlns:a16="http://schemas.microsoft.com/office/drawing/2014/main" id="{49479372-DAB6-48E4-810B-1DE68BE70A0C}"/>
              </a:ext>
            </a:extLst>
          </p:cNvPr>
          <p:cNvSpPr>
            <a:spLocks noChangeArrowheads="1"/>
          </p:cNvSpPr>
          <p:nvPr/>
        </p:nvSpPr>
        <p:spPr bwMode="auto">
          <a:xfrm>
            <a:off x="5535780" y="4278567"/>
            <a:ext cx="117949" cy="1315953"/>
          </a:xfrm>
          <a:prstGeom prst="rect">
            <a:avLst/>
          </a:prstGeom>
          <a:solidFill>
            <a:schemeClr val="accent1"/>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 name="Rectangle 530">
            <a:extLst>
              <a:ext uri="{FF2B5EF4-FFF2-40B4-BE49-F238E27FC236}">
                <a16:creationId xmlns:a16="http://schemas.microsoft.com/office/drawing/2014/main" id="{C63544A8-1C23-4F94-932B-451DE7E2E7E7}"/>
              </a:ext>
            </a:extLst>
          </p:cNvPr>
          <p:cNvSpPr>
            <a:spLocks noChangeArrowheads="1"/>
          </p:cNvSpPr>
          <p:nvPr/>
        </p:nvSpPr>
        <p:spPr bwMode="auto">
          <a:xfrm>
            <a:off x="5535780" y="4278567"/>
            <a:ext cx="117949" cy="1315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 name="Rectangle 531">
            <a:extLst>
              <a:ext uri="{FF2B5EF4-FFF2-40B4-BE49-F238E27FC236}">
                <a16:creationId xmlns:a16="http://schemas.microsoft.com/office/drawing/2014/main" id="{061BBD73-290B-474C-B96C-88588E1094C6}"/>
              </a:ext>
            </a:extLst>
          </p:cNvPr>
          <p:cNvSpPr>
            <a:spLocks noChangeArrowheads="1"/>
          </p:cNvSpPr>
          <p:nvPr/>
        </p:nvSpPr>
        <p:spPr bwMode="auto">
          <a:xfrm>
            <a:off x="5686836" y="4278567"/>
            <a:ext cx="117949" cy="942168"/>
          </a:xfrm>
          <a:prstGeom prst="rect">
            <a:avLst/>
          </a:prstGeom>
          <a:solidFill>
            <a:schemeClr val="accent1"/>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 name="Rectangle 532">
            <a:extLst>
              <a:ext uri="{FF2B5EF4-FFF2-40B4-BE49-F238E27FC236}">
                <a16:creationId xmlns:a16="http://schemas.microsoft.com/office/drawing/2014/main" id="{944698A8-94F9-4FB9-980E-F034C3D8DB6D}"/>
              </a:ext>
            </a:extLst>
          </p:cNvPr>
          <p:cNvSpPr>
            <a:spLocks noChangeArrowheads="1"/>
          </p:cNvSpPr>
          <p:nvPr/>
        </p:nvSpPr>
        <p:spPr bwMode="auto">
          <a:xfrm>
            <a:off x="2634987" y="4575281"/>
            <a:ext cx="117949" cy="942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 name="Rectangle 533">
            <a:extLst>
              <a:ext uri="{FF2B5EF4-FFF2-40B4-BE49-F238E27FC236}">
                <a16:creationId xmlns:a16="http://schemas.microsoft.com/office/drawing/2014/main" id="{B741E796-4CAA-42EB-BCD4-7FE484DDC4E0}"/>
              </a:ext>
            </a:extLst>
          </p:cNvPr>
          <p:cNvSpPr>
            <a:spLocks noChangeArrowheads="1"/>
          </p:cNvSpPr>
          <p:nvPr/>
        </p:nvSpPr>
        <p:spPr bwMode="auto">
          <a:xfrm>
            <a:off x="5835824" y="4278567"/>
            <a:ext cx="120017" cy="942168"/>
          </a:xfrm>
          <a:prstGeom prst="rect">
            <a:avLst/>
          </a:prstGeom>
          <a:solidFill>
            <a:schemeClr val="accent1"/>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 name="Rectangle 534">
            <a:extLst>
              <a:ext uri="{FF2B5EF4-FFF2-40B4-BE49-F238E27FC236}">
                <a16:creationId xmlns:a16="http://schemas.microsoft.com/office/drawing/2014/main" id="{99A03586-BEFE-499E-A7AD-010E797CDD8D}"/>
              </a:ext>
            </a:extLst>
          </p:cNvPr>
          <p:cNvSpPr>
            <a:spLocks noChangeArrowheads="1"/>
          </p:cNvSpPr>
          <p:nvPr/>
        </p:nvSpPr>
        <p:spPr bwMode="auto">
          <a:xfrm>
            <a:off x="5835824" y="4278567"/>
            <a:ext cx="120017" cy="942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9" name="Rectangle 535">
            <a:extLst>
              <a:ext uri="{FF2B5EF4-FFF2-40B4-BE49-F238E27FC236}">
                <a16:creationId xmlns:a16="http://schemas.microsoft.com/office/drawing/2014/main" id="{5CAB5689-2716-47C9-BFE6-72FB05F6DC31}"/>
              </a:ext>
            </a:extLst>
          </p:cNvPr>
          <p:cNvSpPr>
            <a:spLocks noChangeArrowheads="1"/>
          </p:cNvSpPr>
          <p:nvPr/>
        </p:nvSpPr>
        <p:spPr bwMode="auto">
          <a:xfrm>
            <a:off x="5986879" y="4278567"/>
            <a:ext cx="120017" cy="626185"/>
          </a:xfrm>
          <a:prstGeom prst="rect">
            <a:avLst/>
          </a:prstGeom>
          <a:solidFill>
            <a:schemeClr val="accent1"/>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 name="Rectangle 536">
            <a:extLst>
              <a:ext uri="{FF2B5EF4-FFF2-40B4-BE49-F238E27FC236}">
                <a16:creationId xmlns:a16="http://schemas.microsoft.com/office/drawing/2014/main" id="{F51BE1AF-9D62-466E-BAFD-AD7B005482CC}"/>
              </a:ext>
            </a:extLst>
          </p:cNvPr>
          <p:cNvSpPr>
            <a:spLocks noChangeArrowheads="1"/>
          </p:cNvSpPr>
          <p:nvPr/>
        </p:nvSpPr>
        <p:spPr bwMode="auto">
          <a:xfrm>
            <a:off x="5986879" y="4278567"/>
            <a:ext cx="120017" cy="626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 name="Rectangle 537">
            <a:extLst>
              <a:ext uri="{FF2B5EF4-FFF2-40B4-BE49-F238E27FC236}">
                <a16:creationId xmlns:a16="http://schemas.microsoft.com/office/drawing/2014/main" id="{9EFBD837-8D5B-4112-8930-B4CDCBC39BC1}"/>
              </a:ext>
            </a:extLst>
          </p:cNvPr>
          <p:cNvSpPr>
            <a:spLocks noChangeArrowheads="1"/>
          </p:cNvSpPr>
          <p:nvPr/>
        </p:nvSpPr>
        <p:spPr bwMode="auto">
          <a:xfrm>
            <a:off x="6137937" y="4278567"/>
            <a:ext cx="120017" cy="375711"/>
          </a:xfrm>
          <a:prstGeom prst="rect">
            <a:avLst/>
          </a:prstGeom>
          <a:solidFill>
            <a:schemeClr val="accent1"/>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2" name="Rectangle 538">
            <a:extLst>
              <a:ext uri="{FF2B5EF4-FFF2-40B4-BE49-F238E27FC236}">
                <a16:creationId xmlns:a16="http://schemas.microsoft.com/office/drawing/2014/main" id="{D01A8A87-A665-4475-8FB6-113FD5657FFD}"/>
              </a:ext>
            </a:extLst>
          </p:cNvPr>
          <p:cNvSpPr>
            <a:spLocks noChangeArrowheads="1"/>
          </p:cNvSpPr>
          <p:nvPr/>
        </p:nvSpPr>
        <p:spPr bwMode="auto">
          <a:xfrm>
            <a:off x="6137937" y="4278567"/>
            <a:ext cx="120017" cy="375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3" name="Freeform 539">
            <a:extLst>
              <a:ext uri="{FF2B5EF4-FFF2-40B4-BE49-F238E27FC236}">
                <a16:creationId xmlns:a16="http://schemas.microsoft.com/office/drawing/2014/main" id="{4527EE4A-5AB3-4938-BBB8-F31E6ACC9FC1}"/>
              </a:ext>
            </a:extLst>
          </p:cNvPr>
          <p:cNvSpPr>
            <a:spLocks noEditPoints="1"/>
          </p:cNvSpPr>
          <p:nvPr/>
        </p:nvSpPr>
        <p:spPr bwMode="auto">
          <a:xfrm>
            <a:off x="6440049" y="3292083"/>
            <a:ext cx="120017" cy="986482"/>
          </a:xfrm>
          <a:custGeom>
            <a:avLst/>
            <a:gdLst>
              <a:gd name="T0" fmla="*/ 58 w 58"/>
              <a:gd name="T1" fmla="*/ 512 h 512"/>
              <a:gd name="T2" fmla="*/ 0 w 58"/>
              <a:gd name="T3" fmla="*/ 512 h 512"/>
              <a:gd name="T4" fmla="*/ 0 w 58"/>
              <a:gd name="T5" fmla="*/ 512 h 512"/>
              <a:gd name="T6" fmla="*/ 58 w 58"/>
              <a:gd name="T7" fmla="*/ 512 h 512"/>
              <a:gd name="T8" fmla="*/ 58 w 58"/>
              <a:gd name="T9" fmla="*/ 512 h 512"/>
              <a:gd name="T10" fmla="*/ 58 w 58"/>
              <a:gd name="T11" fmla="*/ 0 h 512"/>
              <a:gd name="T12" fmla="*/ 0 w 58"/>
              <a:gd name="T13" fmla="*/ 0 h 512"/>
              <a:gd name="T14" fmla="*/ 0 w 58"/>
              <a:gd name="T15" fmla="*/ 508 h 512"/>
              <a:gd name="T16" fmla="*/ 58 w 58"/>
              <a:gd name="T17" fmla="*/ 508 h 512"/>
              <a:gd name="T18" fmla="*/ 58 w 58"/>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512">
                <a:moveTo>
                  <a:pt x="58" y="512"/>
                </a:moveTo>
                <a:lnTo>
                  <a:pt x="0" y="512"/>
                </a:lnTo>
                <a:lnTo>
                  <a:pt x="0" y="512"/>
                </a:lnTo>
                <a:lnTo>
                  <a:pt x="58" y="512"/>
                </a:lnTo>
                <a:lnTo>
                  <a:pt x="58" y="512"/>
                </a:lnTo>
                <a:close/>
                <a:moveTo>
                  <a:pt x="58" y="0"/>
                </a:moveTo>
                <a:lnTo>
                  <a:pt x="0" y="0"/>
                </a:lnTo>
                <a:lnTo>
                  <a:pt x="0" y="508"/>
                </a:lnTo>
                <a:lnTo>
                  <a:pt x="58" y="508"/>
                </a:lnTo>
                <a:lnTo>
                  <a:pt x="58" y="0"/>
                </a:lnTo>
                <a:close/>
              </a:path>
            </a:pathLst>
          </a:custGeom>
          <a:solidFill>
            <a:srgbClr val="4645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 name="Freeform 540">
            <a:extLst>
              <a:ext uri="{FF2B5EF4-FFF2-40B4-BE49-F238E27FC236}">
                <a16:creationId xmlns:a16="http://schemas.microsoft.com/office/drawing/2014/main" id="{B4052D43-3189-4A60-90C8-5CBCC45506A0}"/>
              </a:ext>
            </a:extLst>
          </p:cNvPr>
          <p:cNvSpPr>
            <a:spLocks noEditPoints="1"/>
          </p:cNvSpPr>
          <p:nvPr/>
        </p:nvSpPr>
        <p:spPr bwMode="auto">
          <a:xfrm>
            <a:off x="6440049" y="3292083"/>
            <a:ext cx="120017" cy="986482"/>
          </a:xfrm>
          <a:custGeom>
            <a:avLst/>
            <a:gdLst>
              <a:gd name="T0" fmla="*/ 58 w 58"/>
              <a:gd name="T1" fmla="*/ 512 h 512"/>
              <a:gd name="T2" fmla="*/ 0 w 58"/>
              <a:gd name="T3" fmla="*/ 512 h 512"/>
              <a:gd name="T4" fmla="*/ 0 w 58"/>
              <a:gd name="T5" fmla="*/ 512 h 512"/>
              <a:gd name="T6" fmla="*/ 58 w 58"/>
              <a:gd name="T7" fmla="*/ 512 h 512"/>
              <a:gd name="T8" fmla="*/ 58 w 58"/>
              <a:gd name="T9" fmla="*/ 512 h 512"/>
              <a:gd name="T10" fmla="*/ 58 w 58"/>
              <a:gd name="T11" fmla="*/ 0 h 512"/>
              <a:gd name="T12" fmla="*/ 0 w 58"/>
              <a:gd name="T13" fmla="*/ 0 h 512"/>
              <a:gd name="T14" fmla="*/ 0 w 58"/>
              <a:gd name="T15" fmla="*/ 508 h 512"/>
              <a:gd name="T16" fmla="*/ 58 w 58"/>
              <a:gd name="T17" fmla="*/ 508 h 512"/>
              <a:gd name="T18" fmla="*/ 58 w 58"/>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512">
                <a:moveTo>
                  <a:pt x="58" y="512"/>
                </a:moveTo>
                <a:lnTo>
                  <a:pt x="0" y="512"/>
                </a:lnTo>
                <a:lnTo>
                  <a:pt x="0" y="512"/>
                </a:lnTo>
                <a:lnTo>
                  <a:pt x="58" y="512"/>
                </a:lnTo>
                <a:lnTo>
                  <a:pt x="58" y="512"/>
                </a:lnTo>
                <a:moveTo>
                  <a:pt x="58" y="0"/>
                </a:moveTo>
                <a:lnTo>
                  <a:pt x="0" y="0"/>
                </a:lnTo>
                <a:lnTo>
                  <a:pt x="0" y="508"/>
                </a:lnTo>
                <a:lnTo>
                  <a:pt x="58" y="508"/>
                </a:lnTo>
                <a:lnTo>
                  <a:pt x="58" y="0"/>
                </a:lnTo>
              </a:path>
            </a:pathLst>
          </a:custGeom>
          <a:solidFill>
            <a:schemeClr val="accent1"/>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 name="Rectangle 541">
            <a:extLst>
              <a:ext uri="{FF2B5EF4-FFF2-40B4-BE49-F238E27FC236}">
                <a16:creationId xmlns:a16="http://schemas.microsoft.com/office/drawing/2014/main" id="{36C349C5-95BE-4F47-B49A-B9861AF0772B}"/>
              </a:ext>
            </a:extLst>
          </p:cNvPr>
          <p:cNvSpPr>
            <a:spLocks noChangeArrowheads="1"/>
          </p:cNvSpPr>
          <p:nvPr/>
        </p:nvSpPr>
        <p:spPr bwMode="auto">
          <a:xfrm>
            <a:off x="6702846" y="4278567"/>
            <a:ext cx="117949" cy="626185"/>
          </a:xfrm>
          <a:prstGeom prst="rect">
            <a:avLst/>
          </a:prstGeom>
          <a:solidFill>
            <a:schemeClr val="accent3"/>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6" name="Rectangle 542">
            <a:extLst>
              <a:ext uri="{FF2B5EF4-FFF2-40B4-BE49-F238E27FC236}">
                <a16:creationId xmlns:a16="http://schemas.microsoft.com/office/drawing/2014/main" id="{DB17E64F-CFC2-4FFF-92E7-9B4EF987CEBA}"/>
              </a:ext>
            </a:extLst>
          </p:cNvPr>
          <p:cNvSpPr>
            <a:spLocks noChangeArrowheads="1"/>
          </p:cNvSpPr>
          <p:nvPr/>
        </p:nvSpPr>
        <p:spPr bwMode="auto">
          <a:xfrm>
            <a:off x="6702846" y="4278567"/>
            <a:ext cx="117949" cy="626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7" name="Rectangle 543">
            <a:extLst>
              <a:ext uri="{FF2B5EF4-FFF2-40B4-BE49-F238E27FC236}">
                <a16:creationId xmlns:a16="http://schemas.microsoft.com/office/drawing/2014/main" id="{F973999F-6153-4763-B45C-4C4288F2D347}"/>
              </a:ext>
            </a:extLst>
          </p:cNvPr>
          <p:cNvSpPr>
            <a:spLocks noChangeArrowheads="1"/>
          </p:cNvSpPr>
          <p:nvPr/>
        </p:nvSpPr>
        <p:spPr bwMode="auto">
          <a:xfrm>
            <a:off x="6853904" y="4278567"/>
            <a:ext cx="117949" cy="470121"/>
          </a:xfrm>
          <a:prstGeom prst="rect">
            <a:avLst/>
          </a:prstGeom>
          <a:solidFill>
            <a:srgbClr val="4645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8" name="Rectangle 544">
            <a:extLst>
              <a:ext uri="{FF2B5EF4-FFF2-40B4-BE49-F238E27FC236}">
                <a16:creationId xmlns:a16="http://schemas.microsoft.com/office/drawing/2014/main" id="{58F4CC97-CB59-49C9-B460-B035B7467A4E}"/>
              </a:ext>
            </a:extLst>
          </p:cNvPr>
          <p:cNvSpPr>
            <a:spLocks noChangeArrowheads="1"/>
          </p:cNvSpPr>
          <p:nvPr/>
        </p:nvSpPr>
        <p:spPr bwMode="auto">
          <a:xfrm>
            <a:off x="6853904" y="4278567"/>
            <a:ext cx="117949" cy="470121"/>
          </a:xfrm>
          <a:prstGeom prst="rect">
            <a:avLst/>
          </a:prstGeom>
          <a:solidFill>
            <a:schemeClr val="accent3"/>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9" name="Rectangle 545">
            <a:extLst>
              <a:ext uri="{FF2B5EF4-FFF2-40B4-BE49-F238E27FC236}">
                <a16:creationId xmlns:a16="http://schemas.microsoft.com/office/drawing/2014/main" id="{77F3AAF9-C45F-4207-937A-8516610F0ADF}"/>
              </a:ext>
            </a:extLst>
          </p:cNvPr>
          <p:cNvSpPr>
            <a:spLocks noChangeArrowheads="1"/>
          </p:cNvSpPr>
          <p:nvPr/>
        </p:nvSpPr>
        <p:spPr bwMode="auto">
          <a:xfrm>
            <a:off x="7002891" y="4278567"/>
            <a:ext cx="120017" cy="314057"/>
          </a:xfrm>
          <a:prstGeom prst="rect">
            <a:avLst/>
          </a:prstGeom>
          <a:solidFill>
            <a:schemeClr val="accent3"/>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0" name="Rectangle 546">
            <a:extLst>
              <a:ext uri="{FF2B5EF4-FFF2-40B4-BE49-F238E27FC236}">
                <a16:creationId xmlns:a16="http://schemas.microsoft.com/office/drawing/2014/main" id="{4D6B00DD-596E-4A5D-89EA-CB54448B25D7}"/>
              </a:ext>
            </a:extLst>
          </p:cNvPr>
          <p:cNvSpPr>
            <a:spLocks noChangeArrowheads="1"/>
          </p:cNvSpPr>
          <p:nvPr/>
        </p:nvSpPr>
        <p:spPr bwMode="auto">
          <a:xfrm>
            <a:off x="7002891" y="4278567"/>
            <a:ext cx="120017" cy="314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1" name="Freeform 547">
            <a:extLst>
              <a:ext uri="{FF2B5EF4-FFF2-40B4-BE49-F238E27FC236}">
                <a16:creationId xmlns:a16="http://schemas.microsoft.com/office/drawing/2014/main" id="{F347AB98-62E9-4DD4-8646-AD55539255AE}"/>
              </a:ext>
            </a:extLst>
          </p:cNvPr>
          <p:cNvSpPr>
            <a:spLocks noEditPoints="1"/>
          </p:cNvSpPr>
          <p:nvPr/>
        </p:nvSpPr>
        <p:spPr bwMode="auto">
          <a:xfrm>
            <a:off x="7456060" y="3650454"/>
            <a:ext cx="117949" cy="628112"/>
          </a:xfrm>
          <a:custGeom>
            <a:avLst/>
            <a:gdLst>
              <a:gd name="T0" fmla="*/ 57 w 57"/>
              <a:gd name="T1" fmla="*/ 326 h 326"/>
              <a:gd name="T2" fmla="*/ 0 w 57"/>
              <a:gd name="T3" fmla="*/ 326 h 326"/>
              <a:gd name="T4" fmla="*/ 0 w 57"/>
              <a:gd name="T5" fmla="*/ 326 h 326"/>
              <a:gd name="T6" fmla="*/ 57 w 57"/>
              <a:gd name="T7" fmla="*/ 326 h 326"/>
              <a:gd name="T8" fmla="*/ 57 w 57"/>
              <a:gd name="T9" fmla="*/ 326 h 326"/>
              <a:gd name="T10" fmla="*/ 57 w 57"/>
              <a:gd name="T11" fmla="*/ 0 h 326"/>
              <a:gd name="T12" fmla="*/ 0 w 57"/>
              <a:gd name="T13" fmla="*/ 0 h 326"/>
              <a:gd name="T14" fmla="*/ 0 w 57"/>
              <a:gd name="T15" fmla="*/ 322 h 326"/>
              <a:gd name="T16" fmla="*/ 57 w 57"/>
              <a:gd name="T17" fmla="*/ 322 h 326"/>
              <a:gd name="T18" fmla="*/ 57 w 57"/>
              <a:gd name="T19"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326">
                <a:moveTo>
                  <a:pt x="57" y="326"/>
                </a:moveTo>
                <a:lnTo>
                  <a:pt x="0" y="326"/>
                </a:lnTo>
                <a:lnTo>
                  <a:pt x="0" y="326"/>
                </a:lnTo>
                <a:lnTo>
                  <a:pt x="57" y="326"/>
                </a:lnTo>
                <a:lnTo>
                  <a:pt x="57" y="326"/>
                </a:lnTo>
                <a:close/>
                <a:moveTo>
                  <a:pt x="57" y="0"/>
                </a:moveTo>
                <a:lnTo>
                  <a:pt x="0" y="0"/>
                </a:lnTo>
                <a:lnTo>
                  <a:pt x="0" y="322"/>
                </a:lnTo>
                <a:lnTo>
                  <a:pt x="57" y="322"/>
                </a:lnTo>
                <a:lnTo>
                  <a:pt x="57" y="0"/>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2" name="Freeform 548">
            <a:extLst>
              <a:ext uri="{FF2B5EF4-FFF2-40B4-BE49-F238E27FC236}">
                <a16:creationId xmlns:a16="http://schemas.microsoft.com/office/drawing/2014/main" id="{22C321B6-E78A-4311-9408-2C052C72B2A3}"/>
              </a:ext>
            </a:extLst>
          </p:cNvPr>
          <p:cNvSpPr>
            <a:spLocks noEditPoints="1"/>
          </p:cNvSpPr>
          <p:nvPr/>
        </p:nvSpPr>
        <p:spPr bwMode="auto">
          <a:xfrm>
            <a:off x="7456060" y="3650454"/>
            <a:ext cx="117949" cy="628112"/>
          </a:xfrm>
          <a:custGeom>
            <a:avLst/>
            <a:gdLst>
              <a:gd name="T0" fmla="*/ 57 w 57"/>
              <a:gd name="T1" fmla="*/ 326 h 326"/>
              <a:gd name="T2" fmla="*/ 0 w 57"/>
              <a:gd name="T3" fmla="*/ 326 h 326"/>
              <a:gd name="T4" fmla="*/ 0 w 57"/>
              <a:gd name="T5" fmla="*/ 326 h 326"/>
              <a:gd name="T6" fmla="*/ 57 w 57"/>
              <a:gd name="T7" fmla="*/ 326 h 326"/>
              <a:gd name="T8" fmla="*/ 57 w 57"/>
              <a:gd name="T9" fmla="*/ 326 h 326"/>
              <a:gd name="T10" fmla="*/ 57 w 57"/>
              <a:gd name="T11" fmla="*/ 0 h 326"/>
              <a:gd name="T12" fmla="*/ 0 w 57"/>
              <a:gd name="T13" fmla="*/ 0 h 326"/>
              <a:gd name="T14" fmla="*/ 0 w 57"/>
              <a:gd name="T15" fmla="*/ 322 h 326"/>
              <a:gd name="T16" fmla="*/ 57 w 57"/>
              <a:gd name="T17" fmla="*/ 322 h 326"/>
              <a:gd name="T18" fmla="*/ 57 w 57"/>
              <a:gd name="T19"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326">
                <a:moveTo>
                  <a:pt x="57" y="326"/>
                </a:moveTo>
                <a:lnTo>
                  <a:pt x="0" y="326"/>
                </a:lnTo>
                <a:lnTo>
                  <a:pt x="0" y="326"/>
                </a:lnTo>
                <a:lnTo>
                  <a:pt x="57" y="326"/>
                </a:lnTo>
                <a:lnTo>
                  <a:pt x="57" y="326"/>
                </a:lnTo>
                <a:moveTo>
                  <a:pt x="57" y="0"/>
                </a:moveTo>
                <a:lnTo>
                  <a:pt x="0" y="0"/>
                </a:lnTo>
                <a:lnTo>
                  <a:pt x="0" y="322"/>
                </a:lnTo>
                <a:lnTo>
                  <a:pt x="57" y="322"/>
                </a:lnTo>
                <a:lnTo>
                  <a:pt x="57" y="0"/>
                </a:ln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3" name="Freeform 549">
            <a:extLst>
              <a:ext uri="{FF2B5EF4-FFF2-40B4-BE49-F238E27FC236}">
                <a16:creationId xmlns:a16="http://schemas.microsoft.com/office/drawing/2014/main" id="{EECE336C-03D3-4B62-8208-B4621091BEDA}"/>
              </a:ext>
            </a:extLst>
          </p:cNvPr>
          <p:cNvSpPr>
            <a:spLocks/>
          </p:cNvSpPr>
          <p:nvPr/>
        </p:nvSpPr>
        <p:spPr bwMode="auto">
          <a:xfrm>
            <a:off x="6402803" y="3361446"/>
            <a:ext cx="194512" cy="98263"/>
          </a:xfrm>
          <a:custGeom>
            <a:avLst/>
            <a:gdLst>
              <a:gd name="T0" fmla="*/ 94 w 94"/>
              <a:gd name="T1" fmla="*/ 37 h 51"/>
              <a:gd name="T2" fmla="*/ 6 w 94"/>
              <a:gd name="T3" fmla="*/ 0 h 51"/>
              <a:gd name="T4" fmla="*/ 0 w 94"/>
              <a:gd name="T5" fmla="*/ 14 h 51"/>
              <a:gd name="T6" fmla="*/ 87 w 94"/>
              <a:gd name="T7" fmla="*/ 51 h 51"/>
              <a:gd name="T8" fmla="*/ 94 w 94"/>
              <a:gd name="T9" fmla="*/ 37 h 51"/>
            </a:gdLst>
            <a:ahLst/>
            <a:cxnLst>
              <a:cxn ang="0">
                <a:pos x="T0" y="T1"/>
              </a:cxn>
              <a:cxn ang="0">
                <a:pos x="T2" y="T3"/>
              </a:cxn>
              <a:cxn ang="0">
                <a:pos x="T4" y="T5"/>
              </a:cxn>
              <a:cxn ang="0">
                <a:pos x="T6" y="T7"/>
              </a:cxn>
              <a:cxn ang="0">
                <a:pos x="T8" y="T9"/>
              </a:cxn>
            </a:cxnLst>
            <a:rect l="0" t="0" r="r" b="b"/>
            <a:pathLst>
              <a:path w="94" h="51">
                <a:moveTo>
                  <a:pt x="94" y="37"/>
                </a:moveTo>
                <a:lnTo>
                  <a:pt x="6" y="0"/>
                </a:lnTo>
                <a:lnTo>
                  <a:pt x="0" y="14"/>
                </a:lnTo>
                <a:lnTo>
                  <a:pt x="87" y="51"/>
                </a:lnTo>
                <a:lnTo>
                  <a:pt x="94" y="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 name="Freeform 550">
            <a:extLst>
              <a:ext uri="{FF2B5EF4-FFF2-40B4-BE49-F238E27FC236}">
                <a16:creationId xmlns:a16="http://schemas.microsoft.com/office/drawing/2014/main" id="{E63F6EC6-0B20-4585-9F9B-C443D4B70805}"/>
              </a:ext>
            </a:extLst>
          </p:cNvPr>
          <p:cNvSpPr>
            <a:spLocks/>
          </p:cNvSpPr>
          <p:nvPr/>
        </p:nvSpPr>
        <p:spPr bwMode="auto">
          <a:xfrm>
            <a:off x="6415219" y="3359519"/>
            <a:ext cx="182096" cy="75143"/>
          </a:xfrm>
          <a:custGeom>
            <a:avLst/>
            <a:gdLst>
              <a:gd name="T0" fmla="*/ 0 w 88"/>
              <a:gd name="T1" fmla="*/ 2 h 39"/>
              <a:gd name="T2" fmla="*/ 87 w 88"/>
              <a:gd name="T3" fmla="*/ 39 h 39"/>
              <a:gd name="T4" fmla="*/ 88 w 88"/>
              <a:gd name="T5" fmla="*/ 37 h 39"/>
              <a:gd name="T6" fmla="*/ 1 w 88"/>
              <a:gd name="T7" fmla="*/ 0 h 39"/>
              <a:gd name="T8" fmla="*/ 0 w 88"/>
              <a:gd name="T9" fmla="*/ 2 h 39"/>
            </a:gdLst>
            <a:ahLst/>
            <a:cxnLst>
              <a:cxn ang="0">
                <a:pos x="T0" y="T1"/>
              </a:cxn>
              <a:cxn ang="0">
                <a:pos x="T2" y="T3"/>
              </a:cxn>
              <a:cxn ang="0">
                <a:pos x="T4" y="T5"/>
              </a:cxn>
              <a:cxn ang="0">
                <a:pos x="T6" y="T7"/>
              </a:cxn>
              <a:cxn ang="0">
                <a:pos x="T8" y="T9"/>
              </a:cxn>
            </a:cxnLst>
            <a:rect l="0" t="0" r="r" b="b"/>
            <a:pathLst>
              <a:path w="88" h="39">
                <a:moveTo>
                  <a:pt x="0" y="2"/>
                </a:moveTo>
                <a:lnTo>
                  <a:pt x="87" y="39"/>
                </a:lnTo>
                <a:lnTo>
                  <a:pt x="88" y="37"/>
                </a:lnTo>
                <a:lnTo>
                  <a:pt x="1" y="0"/>
                </a:ln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5" name="Freeform 551">
            <a:extLst>
              <a:ext uri="{FF2B5EF4-FFF2-40B4-BE49-F238E27FC236}">
                <a16:creationId xmlns:a16="http://schemas.microsoft.com/office/drawing/2014/main" id="{4D307471-BF7F-4246-8387-AF2F36AA81C2}"/>
              </a:ext>
            </a:extLst>
          </p:cNvPr>
          <p:cNvSpPr>
            <a:spLocks/>
          </p:cNvSpPr>
          <p:nvPr/>
        </p:nvSpPr>
        <p:spPr bwMode="auto">
          <a:xfrm>
            <a:off x="6415219" y="3359519"/>
            <a:ext cx="182096" cy="75143"/>
          </a:xfrm>
          <a:custGeom>
            <a:avLst/>
            <a:gdLst>
              <a:gd name="T0" fmla="*/ 0 w 88"/>
              <a:gd name="T1" fmla="*/ 2 h 39"/>
              <a:gd name="T2" fmla="*/ 87 w 88"/>
              <a:gd name="T3" fmla="*/ 39 h 39"/>
              <a:gd name="T4" fmla="*/ 88 w 88"/>
              <a:gd name="T5" fmla="*/ 37 h 39"/>
              <a:gd name="T6" fmla="*/ 1 w 88"/>
              <a:gd name="T7" fmla="*/ 0 h 39"/>
            </a:gdLst>
            <a:ahLst/>
            <a:cxnLst>
              <a:cxn ang="0">
                <a:pos x="T0" y="T1"/>
              </a:cxn>
              <a:cxn ang="0">
                <a:pos x="T2" y="T3"/>
              </a:cxn>
              <a:cxn ang="0">
                <a:pos x="T4" y="T5"/>
              </a:cxn>
              <a:cxn ang="0">
                <a:pos x="T6" y="T7"/>
              </a:cxn>
            </a:cxnLst>
            <a:rect l="0" t="0" r="r" b="b"/>
            <a:pathLst>
              <a:path w="88" h="39">
                <a:moveTo>
                  <a:pt x="0" y="2"/>
                </a:moveTo>
                <a:lnTo>
                  <a:pt x="87" y="39"/>
                </a:lnTo>
                <a:lnTo>
                  <a:pt x="88" y="37"/>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6" name="Freeform 552">
            <a:extLst>
              <a:ext uri="{FF2B5EF4-FFF2-40B4-BE49-F238E27FC236}">
                <a16:creationId xmlns:a16="http://schemas.microsoft.com/office/drawing/2014/main" id="{54E7E89F-ECA7-45F7-A947-1472ED29DE3E}"/>
              </a:ext>
            </a:extLst>
          </p:cNvPr>
          <p:cNvSpPr>
            <a:spLocks/>
          </p:cNvSpPr>
          <p:nvPr/>
        </p:nvSpPr>
        <p:spPr bwMode="auto">
          <a:xfrm>
            <a:off x="6400734" y="3386493"/>
            <a:ext cx="184166" cy="75143"/>
          </a:xfrm>
          <a:custGeom>
            <a:avLst/>
            <a:gdLst>
              <a:gd name="T0" fmla="*/ 0 w 89"/>
              <a:gd name="T1" fmla="*/ 2 h 39"/>
              <a:gd name="T2" fmla="*/ 88 w 89"/>
              <a:gd name="T3" fmla="*/ 39 h 39"/>
              <a:gd name="T4" fmla="*/ 89 w 89"/>
              <a:gd name="T5" fmla="*/ 38 h 39"/>
              <a:gd name="T6" fmla="*/ 1 w 89"/>
              <a:gd name="T7" fmla="*/ 0 h 39"/>
              <a:gd name="T8" fmla="*/ 0 w 89"/>
              <a:gd name="T9" fmla="*/ 2 h 39"/>
            </a:gdLst>
            <a:ahLst/>
            <a:cxnLst>
              <a:cxn ang="0">
                <a:pos x="T0" y="T1"/>
              </a:cxn>
              <a:cxn ang="0">
                <a:pos x="T2" y="T3"/>
              </a:cxn>
              <a:cxn ang="0">
                <a:pos x="T4" y="T5"/>
              </a:cxn>
              <a:cxn ang="0">
                <a:pos x="T6" y="T7"/>
              </a:cxn>
              <a:cxn ang="0">
                <a:pos x="T8" y="T9"/>
              </a:cxn>
            </a:cxnLst>
            <a:rect l="0" t="0" r="r" b="b"/>
            <a:pathLst>
              <a:path w="89" h="39">
                <a:moveTo>
                  <a:pt x="0" y="2"/>
                </a:moveTo>
                <a:lnTo>
                  <a:pt x="88" y="39"/>
                </a:lnTo>
                <a:lnTo>
                  <a:pt x="89" y="38"/>
                </a:lnTo>
                <a:lnTo>
                  <a:pt x="1" y="0"/>
                </a:ln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7" name="Freeform 553">
            <a:extLst>
              <a:ext uri="{FF2B5EF4-FFF2-40B4-BE49-F238E27FC236}">
                <a16:creationId xmlns:a16="http://schemas.microsoft.com/office/drawing/2014/main" id="{0546854E-EF33-4EF5-995C-B292D00CA43C}"/>
              </a:ext>
            </a:extLst>
          </p:cNvPr>
          <p:cNvSpPr>
            <a:spLocks/>
          </p:cNvSpPr>
          <p:nvPr/>
        </p:nvSpPr>
        <p:spPr bwMode="auto">
          <a:xfrm>
            <a:off x="6400734" y="3386493"/>
            <a:ext cx="184166" cy="75143"/>
          </a:xfrm>
          <a:custGeom>
            <a:avLst/>
            <a:gdLst>
              <a:gd name="T0" fmla="*/ 0 w 89"/>
              <a:gd name="T1" fmla="*/ 2 h 39"/>
              <a:gd name="T2" fmla="*/ 88 w 89"/>
              <a:gd name="T3" fmla="*/ 39 h 39"/>
              <a:gd name="T4" fmla="*/ 89 w 89"/>
              <a:gd name="T5" fmla="*/ 38 h 39"/>
              <a:gd name="T6" fmla="*/ 1 w 89"/>
              <a:gd name="T7" fmla="*/ 0 h 39"/>
            </a:gdLst>
            <a:ahLst/>
            <a:cxnLst>
              <a:cxn ang="0">
                <a:pos x="T0" y="T1"/>
              </a:cxn>
              <a:cxn ang="0">
                <a:pos x="T2" y="T3"/>
              </a:cxn>
              <a:cxn ang="0">
                <a:pos x="T4" y="T5"/>
              </a:cxn>
              <a:cxn ang="0">
                <a:pos x="T6" y="T7"/>
              </a:cxn>
            </a:cxnLst>
            <a:rect l="0" t="0" r="r" b="b"/>
            <a:pathLst>
              <a:path w="89" h="39">
                <a:moveTo>
                  <a:pt x="0" y="2"/>
                </a:moveTo>
                <a:lnTo>
                  <a:pt x="88" y="39"/>
                </a:lnTo>
                <a:lnTo>
                  <a:pt x="89" y="38"/>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8" name="Freeform 554">
            <a:extLst>
              <a:ext uri="{FF2B5EF4-FFF2-40B4-BE49-F238E27FC236}">
                <a16:creationId xmlns:a16="http://schemas.microsoft.com/office/drawing/2014/main" id="{0D1EBDCC-A972-4E05-9963-3A1CEE84EC75}"/>
              </a:ext>
            </a:extLst>
          </p:cNvPr>
          <p:cNvSpPr>
            <a:spLocks noEditPoints="1"/>
          </p:cNvSpPr>
          <p:nvPr/>
        </p:nvSpPr>
        <p:spPr bwMode="auto">
          <a:xfrm>
            <a:off x="7607117" y="3409614"/>
            <a:ext cx="120017" cy="868953"/>
          </a:xfrm>
          <a:custGeom>
            <a:avLst/>
            <a:gdLst>
              <a:gd name="T0" fmla="*/ 58 w 58"/>
              <a:gd name="T1" fmla="*/ 451 h 451"/>
              <a:gd name="T2" fmla="*/ 0 w 58"/>
              <a:gd name="T3" fmla="*/ 451 h 451"/>
              <a:gd name="T4" fmla="*/ 0 w 58"/>
              <a:gd name="T5" fmla="*/ 451 h 451"/>
              <a:gd name="T6" fmla="*/ 58 w 58"/>
              <a:gd name="T7" fmla="*/ 451 h 451"/>
              <a:gd name="T8" fmla="*/ 58 w 58"/>
              <a:gd name="T9" fmla="*/ 451 h 451"/>
              <a:gd name="T10" fmla="*/ 58 w 58"/>
              <a:gd name="T11" fmla="*/ 0 h 451"/>
              <a:gd name="T12" fmla="*/ 0 w 58"/>
              <a:gd name="T13" fmla="*/ 0 h 451"/>
              <a:gd name="T14" fmla="*/ 0 w 58"/>
              <a:gd name="T15" fmla="*/ 447 h 451"/>
              <a:gd name="T16" fmla="*/ 58 w 58"/>
              <a:gd name="T17" fmla="*/ 447 h 451"/>
              <a:gd name="T18" fmla="*/ 58 w 58"/>
              <a:gd name="T19" fmla="*/ 0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451">
                <a:moveTo>
                  <a:pt x="58" y="451"/>
                </a:moveTo>
                <a:lnTo>
                  <a:pt x="0" y="451"/>
                </a:lnTo>
                <a:lnTo>
                  <a:pt x="0" y="451"/>
                </a:lnTo>
                <a:lnTo>
                  <a:pt x="58" y="451"/>
                </a:lnTo>
                <a:lnTo>
                  <a:pt x="58" y="451"/>
                </a:lnTo>
                <a:close/>
                <a:moveTo>
                  <a:pt x="58" y="0"/>
                </a:moveTo>
                <a:lnTo>
                  <a:pt x="0" y="0"/>
                </a:lnTo>
                <a:lnTo>
                  <a:pt x="0" y="447"/>
                </a:lnTo>
                <a:lnTo>
                  <a:pt x="58" y="447"/>
                </a:lnTo>
                <a:lnTo>
                  <a:pt x="58" y="0"/>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9" name="Freeform 555">
            <a:extLst>
              <a:ext uri="{FF2B5EF4-FFF2-40B4-BE49-F238E27FC236}">
                <a16:creationId xmlns:a16="http://schemas.microsoft.com/office/drawing/2014/main" id="{33277C5A-2652-4B43-8A51-3487C6C74BC6}"/>
              </a:ext>
            </a:extLst>
          </p:cNvPr>
          <p:cNvSpPr>
            <a:spLocks noEditPoints="1"/>
          </p:cNvSpPr>
          <p:nvPr/>
        </p:nvSpPr>
        <p:spPr bwMode="auto">
          <a:xfrm>
            <a:off x="7607117" y="3409614"/>
            <a:ext cx="120017" cy="868953"/>
          </a:xfrm>
          <a:custGeom>
            <a:avLst/>
            <a:gdLst>
              <a:gd name="T0" fmla="*/ 58 w 58"/>
              <a:gd name="T1" fmla="*/ 451 h 451"/>
              <a:gd name="T2" fmla="*/ 0 w 58"/>
              <a:gd name="T3" fmla="*/ 451 h 451"/>
              <a:gd name="T4" fmla="*/ 0 w 58"/>
              <a:gd name="T5" fmla="*/ 451 h 451"/>
              <a:gd name="T6" fmla="*/ 58 w 58"/>
              <a:gd name="T7" fmla="*/ 451 h 451"/>
              <a:gd name="T8" fmla="*/ 58 w 58"/>
              <a:gd name="T9" fmla="*/ 451 h 451"/>
              <a:gd name="T10" fmla="*/ 58 w 58"/>
              <a:gd name="T11" fmla="*/ 0 h 451"/>
              <a:gd name="T12" fmla="*/ 0 w 58"/>
              <a:gd name="T13" fmla="*/ 0 h 451"/>
              <a:gd name="T14" fmla="*/ 0 w 58"/>
              <a:gd name="T15" fmla="*/ 447 h 451"/>
              <a:gd name="T16" fmla="*/ 58 w 58"/>
              <a:gd name="T17" fmla="*/ 447 h 451"/>
              <a:gd name="T18" fmla="*/ 58 w 58"/>
              <a:gd name="T19" fmla="*/ 0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451">
                <a:moveTo>
                  <a:pt x="58" y="451"/>
                </a:moveTo>
                <a:lnTo>
                  <a:pt x="0" y="451"/>
                </a:lnTo>
                <a:lnTo>
                  <a:pt x="0" y="451"/>
                </a:lnTo>
                <a:lnTo>
                  <a:pt x="58" y="451"/>
                </a:lnTo>
                <a:lnTo>
                  <a:pt x="58" y="451"/>
                </a:lnTo>
                <a:moveTo>
                  <a:pt x="58" y="0"/>
                </a:moveTo>
                <a:lnTo>
                  <a:pt x="0" y="0"/>
                </a:lnTo>
                <a:lnTo>
                  <a:pt x="0" y="447"/>
                </a:lnTo>
                <a:lnTo>
                  <a:pt x="58" y="447"/>
                </a:lnTo>
                <a:lnTo>
                  <a:pt x="58" y="0"/>
                </a:lnTo>
              </a:path>
            </a:pathLst>
          </a:custGeom>
          <a:solidFill>
            <a:schemeClr val="accent3"/>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0" name="Freeform 556">
            <a:extLst>
              <a:ext uri="{FF2B5EF4-FFF2-40B4-BE49-F238E27FC236}">
                <a16:creationId xmlns:a16="http://schemas.microsoft.com/office/drawing/2014/main" id="{56A3260B-C822-4BD8-8F7B-0043E3178217}"/>
              </a:ext>
            </a:extLst>
          </p:cNvPr>
          <p:cNvSpPr>
            <a:spLocks/>
          </p:cNvSpPr>
          <p:nvPr/>
        </p:nvSpPr>
        <p:spPr bwMode="auto">
          <a:xfrm>
            <a:off x="7569870" y="3477049"/>
            <a:ext cx="194512" cy="100190"/>
          </a:xfrm>
          <a:custGeom>
            <a:avLst/>
            <a:gdLst>
              <a:gd name="T0" fmla="*/ 94 w 94"/>
              <a:gd name="T1" fmla="*/ 38 h 52"/>
              <a:gd name="T2" fmla="*/ 6 w 94"/>
              <a:gd name="T3" fmla="*/ 0 h 52"/>
              <a:gd name="T4" fmla="*/ 0 w 94"/>
              <a:gd name="T5" fmla="*/ 15 h 52"/>
              <a:gd name="T6" fmla="*/ 87 w 94"/>
              <a:gd name="T7" fmla="*/ 52 h 52"/>
              <a:gd name="T8" fmla="*/ 94 w 94"/>
              <a:gd name="T9" fmla="*/ 38 h 52"/>
            </a:gdLst>
            <a:ahLst/>
            <a:cxnLst>
              <a:cxn ang="0">
                <a:pos x="T0" y="T1"/>
              </a:cxn>
              <a:cxn ang="0">
                <a:pos x="T2" y="T3"/>
              </a:cxn>
              <a:cxn ang="0">
                <a:pos x="T4" y="T5"/>
              </a:cxn>
              <a:cxn ang="0">
                <a:pos x="T6" y="T7"/>
              </a:cxn>
              <a:cxn ang="0">
                <a:pos x="T8" y="T9"/>
              </a:cxn>
            </a:cxnLst>
            <a:rect l="0" t="0" r="r" b="b"/>
            <a:pathLst>
              <a:path w="94" h="52">
                <a:moveTo>
                  <a:pt x="94" y="38"/>
                </a:moveTo>
                <a:lnTo>
                  <a:pt x="6" y="0"/>
                </a:lnTo>
                <a:lnTo>
                  <a:pt x="0" y="15"/>
                </a:lnTo>
                <a:lnTo>
                  <a:pt x="87" y="52"/>
                </a:lnTo>
                <a:lnTo>
                  <a:pt x="94" y="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1" name="Freeform 557">
            <a:extLst>
              <a:ext uri="{FF2B5EF4-FFF2-40B4-BE49-F238E27FC236}">
                <a16:creationId xmlns:a16="http://schemas.microsoft.com/office/drawing/2014/main" id="{0C704CE8-1DE9-4243-A84B-F6393127A0E4}"/>
              </a:ext>
            </a:extLst>
          </p:cNvPr>
          <p:cNvSpPr>
            <a:spLocks/>
          </p:cNvSpPr>
          <p:nvPr/>
        </p:nvSpPr>
        <p:spPr bwMode="auto">
          <a:xfrm>
            <a:off x="7582286" y="3477049"/>
            <a:ext cx="182096" cy="75143"/>
          </a:xfrm>
          <a:custGeom>
            <a:avLst/>
            <a:gdLst>
              <a:gd name="T0" fmla="*/ 0 w 88"/>
              <a:gd name="T1" fmla="*/ 1 h 39"/>
              <a:gd name="T2" fmla="*/ 88 w 88"/>
              <a:gd name="T3" fmla="*/ 39 h 39"/>
              <a:gd name="T4" fmla="*/ 88 w 88"/>
              <a:gd name="T5" fmla="*/ 37 h 39"/>
              <a:gd name="T6" fmla="*/ 1 w 88"/>
              <a:gd name="T7" fmla="*/ 0 h 39"/>
              <a:gd name="T8" fmla="*/ 0 w 88"/>
              <a:gd name="T9" fmla="*/ 1 h 39"/>
            </a:gdLst>
            <a:ahLst/>
            <a:cxnLst>
              <a:cxn ang="0">
                <a:pos x="T0" y="T1"/>
              </a:cxn>
              <a:cxn ang="0">
                <a:pos x="T2" y="T3"/>
              </a:cxn>
              <a:cxn ang="0">
                <a:pos x="T4" y="T5"/>
              </a:cxn>
              <a:cxn ang="0">
                <a:pos x="T6" y="T7"/>
              </a:cxn>
              <a:cxn ang="0">
                <a:pos x="T8" y="T9"/>
              </a:cxn>
            </a:cxnLst>
            <a:rect l="0" t="0" r="r" b="b"/>
            <a:pathLst>
              <a:path w="88" h="39">
                <a:moveTo>
                  <a:pt x="0" y="1"/>
                </a:moveTo>
                <a:lnTo>
                  <a:pt x="88" y="39"/>
                </a:lnTo>
                <a:lnTo>
                  <a:pt x="88" y="37"/>
                </a:lnTo>
                <a:lnTo>
                  <a:pt x="1" y="0"/>
                </a:lnTo>
                <a:lnTo>
                  <a:pt x="0"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2" name="Freeform 558">
            <a:extLst>
              <a:ext uri="{FF2B5EF4-FFF2-40B4-BE49-F238E27FC236}">
                <a16:creationId xmlns:a16="http://schemas.microsoft.com/office/drawing/2014/main" id="{864E527C-5702-4050-A723-7278A7BDFD24}"/>
              </a:ext>
            </a:extLst>
          </p:cNvPr>
          <p:cNvSpPr>
            <a:spLocks/>
          </p:cNvSpPr>
          <p:nvPr/>
        </p:nvSpPr>
        <p:spPr bwMode="auto">
          <a:xfrm>
            <a:off x="7582286" y="3477049"/>
            <a:ext cx="182096" cy="75143"/>
          </a:xfrm>
          <a:custGeom>
            <a:avLst/>
            <a:gdLst>
              <a:gd name="T0" fmla="*/ 0 w 88"/>
              <a:gd name="T1" fmla="*/ 1 h 39"/>
              <a:gd name="T2" fmla="*/ 88 w 88"/>
              <a:gd name="T3" fmla="*/ 39 h 39"/>
              <a:gd name="T4" fmla="*/ 88 w 88"/>
              <a:gd name="T5" fmla="*/ 37 h 39"/>
              <a:gd name="T6" fmla="*/ 1 w 88"/>
              <a:gd name="T7" fmla="*/ 0 h 39"/>
            </a:gdLst>
            <a:ahLst/>
            <a:cxnLst>
              <a:cxn ang="0">
                <a:pos x="T0" y="T1"/>
              </a:cxn>
              <a:cxn ang="0">
                <a:pos x="T2" y="T3"/>
              </a:cxn>
              <a:cxn ang="0">
                <a:pos x="T4" y="T5"/>
              </a:cxn>
              <a:cxn ang="0">
                <a:pos x="T6" y="T7"/>
              </a:cxn>
            </a:cxnLst>
            <a:rect l="0" t="0" r="r" b="b"/>
            <a:pathLst>
              <a:path w="88" h="39">
                <a:moveTo>
                  <a:pt x="0" y="1"/>
                </a:moveTo>
                <a:lnTo>
                  <a:pt x="88" y="39"/>
                </a:lnTo>
                <a:lnTo>
                  <a:pt x="88" y="37"/>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3" name="Freeform 559">
            <a:extLst>
              <a:ext uri="{FF2B5EF4-FFF2-40B4-BE49-F238E27FC236}">
                <a16:creationId xmlns:a16="http://schemas.microsoft.com/office/drawing/2014/main" id="{60B373DF-C4A6-40A1-A4D0-4943A96C6DD8}"/>
              </a:ext>
            </a:extLst>
          </p:cNvPr>
          <p:cNvSpPr>
            <a:spLocks/>
          </p:cNvSpPr>
          <p:nvPr/>
        </p:nvSpPr>
        <p:spPr bwMode="auto">
          <a:xfrm>
            <a:off x="7567800" y="3504024"/>
            <a:ext cx="184166" cy="75143"/>
          </a:xfrm>
          <a:custGeom>
            <a:avLst/>
            <a:gdLst>
              <a:gd name="T0" fmla="*/ 0 w 89"/>
              <a:gd name="T1" fmla="*/ 1 h 39"/>
              <a:gd name="T2" fmla="*/ 88 w 89"/>
              <a:gd name="T3" fmla="*/ 39 h 39"/>
              <a:gd name="T4" fmla="*/ 89 w 89"/>
              <a:gd name="T5" fmla="*/ 37 h 39"/>
              <a:gd name="T6" fmla="*/ 1 w 89"/>
              <a:gd name="T7" fmla="*/ 0 h 39"/>
              <a:gd name="T8" fmla="*/ 0 w 89"/>
              <a:gd name="T9" fmla="*/ 1 h 39"/>
            </a:gdLst>
            <a:ahLst/>
            <a:cxnLst>
              <a:cxn ang="0">
                <a:pos x="T0" y="T1"/>
              </a:cxn>
              <a:cxn ang="0">
                <a:pos x="T2" y="T3"/>
              </a:cxn>
              <a:cxn ang="0">
                <a:pos x="T4" y="T5"/>
              </a:cxn>
              <a:cxn ang="0">
                <a:pos x="T6" y="T7"/>
              </a:cxn>
              <a:cxn ang="0">
                <a:pos x="T8" y="T9"/>
              </a:cxn>
            </a:cxnLst>
            <a:rect l="0" t="0" r="r" b="b"/>
            <a:pathLst>
              <a:path w="89" h="39">
                <a:moveTo>
                  <a:pt x="0" y="1"/>
                </a:moveTo>
                <a:lnTo>
                  <a:pt x="88" y="39"/>
                </a:lnTo>
                <a:lnTo>
                  <a:pt x="89" y="37"/>
                </a:lnTo>
                <a:lnTo>
                  <a:pt x="1" y="0"/>
                </a:lnTo>
                <a:lnTo>
                  <a:pt x="0"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4" name="Freeform 560">
            <a:extLst>
              <a:ext uri="{FF2B5EF4-FFF2-40B4-BE49-F238E27FC236}">
                <a16:creationId xmlns:a16="http://schemas.microsoft.com/office/drawing/2014/main" id="{F9AEBBFD-29F8-48CD-B585-89A6E93DC0C7}"/>
              </a:ext>
            </a:extLst>
          </p:cNvPr>
          <p:cNvSpPr>
            <a:spLocks/>
          </p:cNvSpPr>
          <p:nvPr/>
        </p:nvSpPr>
        <p:spPr bwMode="auto">
          <a:xfrm>
            <a:off x="7567800" y="3504024"/>
            <a:ext cx="184166" cy="75143"/>
          </a:xfrm>
          <a:custGeom>
            <a:avLst/>
            <a:gdLst>
              <a:gd name="T0" fmla="*/ 0 w 89"/>
              <a:gd name="T1" fmla="*/ 1 h 39"/>
              <a:gd name="T2" fmla="*/ 88 w 89"/>
              <a:gd name="T3" fmla="*/ 39 h 39"/>
              <a:gd name="T4" fmla="*/ 89 w 89"/>
              <a:gd name="T5" fmla="*/ 37 h 39"/>
              <a:gd name="T6" fmla="*/ 1 w 89"/>
              <a:gd name="T7" fmla="*/ 0 h 39"/>
            </a:gdLst>
            <a:ahLst/>
            <a:cxnLst>
              <a:cxn ang="0">
                <a:pos x="T0" y="T1"/>
              </a:cxn>
              <a:cxn ang="0">
                <a:pos x="T2" y="T3"/>
              </a:cxn>
              <a:cxn ang="0">
                <a:pos x="T4" y="T5"/>
              </a:cxn>
              <a:cxn ang="0">
                <a:pos x="T6" y="T7"/>
              </a:cxn>
            </a:cxnLst>
            <a:rect l="0" t="0" r="r" b="b"/>
            <a:pathLst>
              <a:path w="89" h="39">
                <a:moveTo>
                  <a:pt x="0" y="1"/>
                </a:moveTo>
                <a:lnTo>
                  <a:pt x="88" y="39"/>
                </a:lnTo>
                <a:lnTo>
                  <a:pt x="89" y="37"/>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5" name="Rectangle 597">
            <a:extLst>
              <a:ext uri="{FF2B5EF4-FFF2-40B4-BE49-F238E27FC236}">
                <a16:creationId xmlns:a16="http://schemas.microsoft.com/office/drawing/2014/main" id="{54664A9E-E799-4C34-9B06-C8D6DEF4B93C}"/>
              </a:ext>
            </a:extLst>
          </p:cNvPr>
          <p:cNvSpPr>
            <a:spLocks noChangeArrowheads="1"/>
          </p:cNvSpPr>
          <p:nvPr/>
        </p:nvSpPr>
        <p:spPr bwMode="auto">
          <a:xfrm>
            <a:off x="8136849" y="4278567"/>
            <a:ext cx="120017" cy="1391093"/>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6" name="Rectangle 598">
            <a:extLst>
              <a:ext uri="{FF2B5EF4-FFF2-40B4-BE49-F238E27FC236}">
                <a16:creationId xmlns:a16="http://schemas.microsoft.com/office/drawing/2014/main" id="{BB2A261E-8C81-42B3-8643-6D439C127155}"/>
              </a:ext>
            </a:extLst>
          </p:cNvPr>
          <p:cNvSpPr>
            <a:spLocks noChangeArrowheads="1"/>
          </p:cNvSpPr>
          <p:nvPr/>
        </p:nvSpPr>
        <p:spPr bwMode="auto">
          <a:xfrm>
            <a:off x="8136849" y="4278567"/>
            <a:ext cx="120017" cy="1391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7" name="Rectangle 599">
            <a:extLst>
              <a:ext uri="{FF2B5EF4-FFF2-40B4-BE49-F238E27FC236}">
                <a16:creationId xmlns:a16="http://schemas.microsoft.com/office/drawing/2014/main" id="{3F852502-C6D2-4A0F-A3E1-E0AE34224707}"/>
              </a:ext>
            </a:extLst>
          </p:cNvPr>
          <p:cNvSpPr>
            <a:spLocks noChangeArrowheads="1"/>
          </p:cNvSpPr>
          <p:nvPr/>
        </p:nvSpPr>
        <p:spPr bwMode="auto">
          <a:xfrm>
            <a:off x="8287906" y="4278567"/>
            <a:ext cx="117949" cy="1296685"/>
          </a:xfrm>
          <a:prstGeom prst="rect">
            <a:avLst/>
          </a:prstGeom>
          <a:solidFill>
            <a:schemeClr val="accent1"/>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8" name="Rectangle 600">
            <a:extLst>
              <a:ext uri="{FF2B5EF4-FFF2-40B4-BE49-F238E27FC236}">
                <a16:creationId xmlns:a16="http://schemas.microsoft.com/office/drawing/2014/main" id="{9F5248A1-0989-4E92-B60C-F11C7FCB5D2A}"/>
              </a:ext>
            </a:extLst>
          </p:cNvPr>
          <p:cNvSpPr>
            <a:spLocks noChangeArrowheads="1"/>
          </p:cNvSpPr>
          <p:nvPr/>
        </p:nvSpPr>
        <p:spPr bwMode="auto">
          <a:xfrm>
            <a:off x="8287906" y="4278567"/>
            <a:ext cx="117949" cy="1296685"/>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9" name="Rectangle 601">
            <a:extLst>
              <a:ext uri="{FF2B5EF4-FFF2-40B4-BE49-F238E27FC236}">
                <a16:creationId xmlns:a16="http://schemas.microsoft.com/office/drawing/2014/main" id="{B1993A34-ABEB-4064-9464-89A195CF17F0}"/>
              </a:ext>
            </a:extLst>
          </p:cNvPr>
          <p:cNvSpPr>
            <a:spLocks noChangeArrowheads="1"/>
          </p:cNvSpPr>
          <p:nvPr/>
        </p:nvSpPr>
        <p:spPr bwMode="auto">
          <a:xfrm>
            <a:off x="8436892" y="4278567"/>
            <a:ext cx="120017" cy="1188789"/>
          </a:xfrm>
          <a:prstGeom prst="rect">
            <a:avLst/>
          </a:prstGeom>
          <a:solidFill>
            <a:srgbClr val="BF7AB2"/>
          </a:soli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0" name="Rectangle 602">
            <a:extLst>
              <a:ext uri="{FF2B5EF4-FFF2-40B4-BE49-F238E27FC236}">
                <a16:creationId xmlns:a16="http://schemas.microsoft.com/office/drawing/2014/main" id="{32D0DEA7-79CA-4CEB-ACC3-389860C2A537}"/>
              </a:ext>
            </a:extLst>
          </p:cNvPr>
          <p:cNvSpPr>
            <a:spLocks noChangeArrowheads="1"/>
          </p:cNvSpPr>
          <p:nvPr/>
        </p:nvSpPr>
        <p:spPr bwMode="auto">
          <a:xfrm>
            <a:off x="8436892" y="4278567"/>
            <a:ext cx="120017" cy="1188789"/>
          </a:xfrm>
          <a:prstGeom prst="rect">
            <a:avLst/>
          </a:prstGeom>
          <a:solidFill>
            <a:schemeClr val="accent1"/>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1" name="Rectangle 603">
            <a:extLst>
              <a:ext uri="{FF2B5EF4-FFF2-40B4-BE49-F238E27FC236}">
                <a16:creationId xmlns:a16="http://schemas.microsoft.com/office/drawing/2014/main" id="{02E93146-DB72-4CD8-97E8-68E94C8D1592}"/>
              </a:ext>
            </a:extLst>
          </p:cNvPr>
          <p:cNvSpPr>
            <a:spLocks noChangeArrowheads="1"/>
          </p:cNvSpPr>
          <p:nvPr/>
        </p:nvSpPr>
        <p:spPr bwMode="auto">
          <a:xfrm>
            <a:off x="8585880" y="4278567"/>
            <a:ext cx="122088" cy="1148327"/>
          </a:xfrm>
          <a:prstGeom prst="rect">
            <a:avLst/>
          </a:prstGeom>
          <a:solidFill>
            <a:schemeClr val="accent1"/>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2" name="Rectangle 604">
            <a:extLst>
              <a:ext uri="{FF2B5EF4-FFF2-40B4-BE49-F238E27FC236}">
                <a16:creationId xmlns:a16="http://schemas.microsoft.com/office/drawing/2014/main" id="{ECA514A1-67C2-4FF8-A521-B49A6BC76009}"/>
              </a:ext>
            </a:extLst>
          </p:cNvPr>
          <p:cNvSpPr>
            <a:spLocks noChangeArrowheads="1"/>
          </p:cNvSpPr>
          <p:nvPr/>
        </p:nvSpPr>
        <p:spPr bwMode="auto">
          <a:xfrm>
            <a:off x="8585880" y="4278567"/>
            <a:ext cx="122088" cy="1148327"/>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3" name="Rectangle 605">
            <a:extLst>
              <a:ext uri="{FF2B5EF4-FFF2-40B4-BE49-F238E27FC236}">
                <a16:creationId xmlns:a16="http://schemas.microsoft.com/office/drawing/2014/main" id="{F9FC05A0-AE68-4A2A-9544-5EB44DD1DBD4}"/>
              </a:ext>
            </a:extLst>
          </p:cNvPr>
          <p:cNvSpPr>
            <a:spLocks noChangeArrowheads="1"/>
          </p:cNvSpPr>
          <p:nvPr/>
        </p:nvSpPr>
        <p:spPr bwMode="auto">
          <a:xfrm>
            <a:off x="8736938" y="4278567"/>
            <a:ext cx="120017" cy="1113645"/>
          </a:xfrm>
          <a:prstGeom prst="rect">
            <a:avLst/>
          </a:prstGeom>
          <a:solidFill>
            <a:schemeClr val="accent1"/>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4" name="Rectangle 606">
            <a:extLst>
              <a:ext uri="{FF2B5EF4-FFF2-40B4-BE49-F238E27FC236}">
                <a16:creationId xmlns:a16="http://schemas.microsoft.com/office/drawing/2014/main" id="{3A2B75EF-4137-4BEE-8F32-47612EF22C84}"/>
              </a:ext>
            </a:extLst>
          </p:cNvPr>
          <p:cNvSpPr>
            <a:spLocks noChangeArrowheads="1"/>
          </p:cNvSpPr>
          <p:nvPr/>
        </p:nvSpPr>
        <p:spPr bwMode="auto">
          <a:xfrm>
            <a:off x="8736938" y="4278567"/>
            <a:ext cx="120017" cy="1113645"/>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5" name="Rectangle 607">
            <a:extLst>
              <a:ext uri="{FF2B5EF4-FFF2-40B4-BE49-F238E27FC236}">
                <a16:creationId xmlns:a16="http://schemas.microsoft.com/office/drawing/2014/main" id="{333AF575-B688-433F-8AA2-73FF94F621BA}"/>
              </a:ext>
            </a:extLst>
          </p:cNvPr>
          <p:cNvSpPr>
            <a:spLocks noChangeArrowheads="1"/>
          </p:cNvSpPr>
          <p:nvPr/>
        </p:nvSpPr>
        <p:spPr bwMode="auto">
          <a:xfrm>
            <a:off x="8887993" y="4278567"/>
            <a:ext cx="120017" cy="944094"/>
          </a:xfrm>
          <a:prstGeom prst="rect">
            <a:avLst/>
          </a:prstGeom>
          <a:solidFill>
            <a:srgbClr val="6BA2B9"/>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6" name="Rectangle 608">
            <a:extLst>
              <a:ext uri="{FF2B5EF4-FFF2-40B4-BE49-F238E27FC236}">
                <a16:creationId xmlns:a16="http://schemas.microsoft.com/office/drawing/2014/main" id="{A89E8A44-B43B-4223-9EF9-105857523A52}"/>
              </a:ext>
            </a:extLst>
          </p:cNvPr>
          <p:cNvSpPr>
            <a:spLocks noChangeArrowheads="1"/>
          </p:cNvSpPr>
          <p:nvPr/>
        </p:nvSpPr>
        <p:spPr bwMode="auto">
          <a:xfrm>
            <a:off x="8887993" y="4278567"/>
            <a:ext cx="120017" cy="944094"/>
          </a:xfrm>
          <a:prstGeom prst="rect">
            <a:avLst/>
          </a:prstGeom>
          <a:solidFill>
            <a:schemeClr val="accent1"/>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7" name="Rectangle 609">
            <a:extLst>
              <a:ext uri="{FF2B5EF4-FFF2-40B4-BE49-F238E27FC236}">
                <a16:creationId xmlns:a16="http://schemas.microsoft.com/office/drawing/2014/main" id="{DA235D74-086A-4780-8583-CEDC876C3D7B}"/>
              </a:ext>
            </a:extLst>
          </p:cNvPr>
          <p:cNvSpPr>
            <a:spLocks noChangeArrowheads="1"/>
          </p:cNvSpPr>
          <p:nvPr/>
        </p:nvSpPr>
        <p:spPr bwMode="auto">
          <a:xfrm>
            <a:off x="9036981" y="4278567"/>
            <a:ext cx="120017" cy="855465"/>
          </a:xfrm>
          <a:prstGeom prst="rect">
            <a:avLst/>
          </a:prstGeom>
          <a:solidFill>
            <a:schemeClr val="accent1"/>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8" name="Rectangle 610">
            <a:extLst>
              <a:ext uri="{FF2B5EF4-FFF2-40B4-BE49-F238E27FC236}">
                <a16:creationId xmlns:a16="http://schemas.microsoft.com/office/drawing/2014/main" id="{DA0AAF56-A60B-4805-956E-0F490849D6EB}"/>
              </a:ext>
            </a:extLst>
          </p:cNvPr>
          <p:cNvSpPr>
            <a:spLocks noChangeArrowheads="1"/>
          </p:cNvSpPr>
          <p:nvPr/>
        </p:nvSpPr>
        <p:spPr bwMode="auto">
          <a:xfrm>
            <a:off x="9036981" y="4278567"/>
            <a:ext cx="120017" cy="855465"/>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9" name="Rectangle 611">
            <a:extLst>
              <a:ext uri="{FF2B5EF4-FFF2-40B4-BE49-F238E27FC236}">
                <a16:creationId xmlns:a16="http://schemas.microsoft.com/office/drawing/2014/main" id="{CAE73D0E-C5BF-4892-8EF0-BAF0DDD12946}"/>
              </a:ext>
            </a:extLst>
          </p:cNvPr>
          <p:cNvSpPr>
            <a:spLocks noChangeArrowheads="1"/>
          </p:cNvSpPr>
          <p:nvPr/>
        </p:nvSpPr>
        <p:spPr bwMode="auto">
          <a:xfrm>
            <a:off x="9188037" y="4278567"/>
            <a:ext cx="120017" cy="755275"/>
          </a:xfrm>
          <a:prstGeom prst="rect">
            <a:avLst/>
          </a:prstGeom>
          <a:solidFill>
            <a:schemeClr val="accent1"/>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0" name="Rectangle 612">
            <a:extLst>
              <a:ext uri="{FF2B5EF4-FFF2-40B4-BE49-F238E27FC236}">
                <a16:creationId xmlns:a16="http://schemas.microsoft.com/office/drawing/2014/main" id="{DB6385D9-92A4-4CC7-BBA0-26AE54D33C9C}"/>
              </a:ext>
            </a:extLst>
          </p:cNvPr>
          <p:cNvSpPr>
            <a:spLocks noChangeArrowheads="1"/>
          </p:cNvSpPr>
          <p:nvPr/>
        </p:nvSpPr>
        <p:spPr bwMode="auto">
          <a:xfrm>
            <a:off x="9188037" y="4278567"/>
            <a:ext cx="120017" cy="755275"/>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1" name="Rectangle 613">
            <a:extLst>
              <a:ext uri="{FF2B5EF4-FFF2-40B4-BE49-F238E27FC236}">
                <a16:creationId xmlns:a16="http://schemas.microsoft.com/office/drawing/2014/main" id="{3F470A5F-4966-489F-9F1B-097D0E762FB3}"/>
              </a:ext>
            </a:extLst>
          </p:cNvPr>
          <p:cNvSpPr>
            <a:spLocks noChangeArrowheads="1"/>
          </p:cNvSpPr>
          <p:nvPr/>
        </p:nvSpPr>
        <p:spPr bwMode="auto">
          <a:xfrm>
            <a:off x="9337025" y="4278567"/>
            <a:ext cx="120017" cy="472048"/>
          </a:xfrm>
          <a:prstGeom prst="rect">
            <a:avLst/>
          </a:prstGeom>
          <a:solidFill>
            <a:schemeClr val="accent1"/>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2" name="Rectangle 614">
            <a:extLst>
              <a:ext uri="{FF2B5EF4-FFF2-40B4-BE49-F238E27FC236}">
                <a16:creationId xmlns:a16="http://schemas.microsoft.com/office/drawing/2014/main" id="{9225ED99-1811-461F-BF03-A92CFE4A14D3}"/>
              </a:ext>
            </a:extLst>
          </p:cNvPr>
          <p:cNvSpPr>
            <a:spLocks noChangeArrowheads="1"/>
          </p:cNvSpPr>
          <p:nvPr/>
        </p:nvSpPr>
        <p:spPr bwMode="auto">
          <a:xfrm>
            <a:off x="9337025" y="4278567"/>
            <a:ext cx="120017" cy="472048"/>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3" name="Rectangle 615">
            <a:extLst>
              <a:ext uri="{FF2B5EF4-FFF2-40B4-BE49-F238E27FC236}">
                <a16:creationId xmlns:a16="http://schemas.microsoft.com/office/drawing/2014/main" id="{AF0C05DB-057A-48E1-91B1-8EB17F8EC49D}"/>
              </a:ext>
            </a:extLst>
          </p:cNvPr>
          <p:cNvSpPr>
            <a:spLocks noChangeArrowheads="1"/>
          </p:cNvSpPr>
          <p:nvPr/>
        </p:nvSpPr>
        <p:spPr bwMode="auto">
          <a:xfrm>
            <a:off x="9488081" y="4278567"/>
            <a:ext cx="120017" cy="352591"/>
          </a:xfrm>
          <a:prstGeom prst="rect">
            <a:avLst/>
          </a:prstGeom>
          <a:solidFill>
            <a:schemeClr val="accent1"/>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4" name="Rectangle 616">
            <a:extLst>
              <a:ext uri="{FF2B5EF4-FFF2-40B4-BE49-F238E27FC236}">
                <a16:creationId xmlns:a16="http://schemas.microsoft.com/office/drawing/2014/main" id="{A6E50BB5-5F6B-469C-81D8-30BECE947267}"/>
              </a:ext>
            </a:extLst>
          </p:cNvPr>
          <p:cNvSpPr>
            <a:spLocks noChangeArrowheads="1"/>
          </p:cNvSpPr>
          <p:nvPr/>
        </p:nvSpPr>
        <p:spPr bwMode="auto">
          <a:xfrm>
            <a:off x="9488081" y="4278567"/>
            <a:ext cx="120017" cy="352591"/>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5" name="Rectangle 617">
            <a:extLst>
              <a:ext uri="{FF2B5EF4-FFF2-40B4-BE49-F238E27FC236}">
                <a16:creationId xmlns:a16="http://schemas.microsoft.com/office/drawing/2014/main" id="{9B238EC6-0EA7-4A07-B82B-079377ADEC34}"/>
              </a:ext>
            </a:extLst>
          </p:cNvPr>
          <p:cNvSpPr>
            <a:spLocks noChangeArrowheads="1"/>
          </p:cNvSpPr>
          <p:nvPr/>
        </p:nvSpPr>
        <p:spPr bwMode="auto">
          <a:xfrm>
            <a:off x="9783988" y="4278567"/>
            <a:ext cx="117949" cy="300569"/>
          </a:xfrm>
          <a:prstGeom prst="rect">
            <a:avLst/>
          </a:prstGeom>
          <a:solidFill>
            <a:schemeClr val="bg1">
              <a:lumMod val="65000"/>
            </a:schemeClr>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6" name="Rectangle 618">
            <a:extLst>
              <a:ext uri="{FF2B5EF4-FFF2-40B4-BE49-F238E27FC236}">
                <a16:creationId xmlns:a16="http://schemas.microsoft.com/office/drawing/2014/main" id="{CAFAE837-4566-4C33-980C-BA39C73BBC94}"/>
              </a:ext>
            </a:extLst>
          </p:cNvPr>
          <p:cNvSpPr>
            <a:spLocks noChangeArrowheads="1"/>
          </p:cNvSpPr>
          <p:nvPr/>
        </p:nvSpPr>
        <p:spPr bwMode="auto">
          <a:xfrm>
            <a:off x="9783988" y="4278567"/>
            <a:ext cx="117949" cy="300569"/>
          </a:xfrm>
          <a:prstGeom prst="rect">
            <a:avLst/>
          </a:prstGeom>
          <a:solidFill>
            <a:schemeClr val="accent3"/>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7" name="Rectangle 619">
            <a:extLst>
              <a:ext uri="{FF2B5EF4-FFF2-40B4-BE49-F238E27FC236}">
                <a16:creationId xmlns:a16="http://schemas.microsoft.com/office/drawing/2014/main" id="{7919AA8C-7C28-4A2A-8C39-5117D183D059}"/>
              </a:ext>
            </a:extLst>
          </p:cNvPr>
          <p:cNvSpPr>
            <a:spLocks noChangeArrowheads="1"/>
          </p:cNvSpPr>
          <p:nvPr/>
        </p:nvSpPr>
        <p:spPr bwMode="auto">
          <a:xfrm>
            <a:off x="9930904" y="4278567"/>
            <a:ext cx="122088" cy="219647"/>
          </a:xfrm>
          <a:prstGeom prst="rect">
            <a:avLst/>
          </a:prstGeom>
          <a:solidFill>
            <a:schemeClr val="bg1">
              <a:lumMod val="65000"/>
            </a:schemeClr>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8" name="Rectangle 620">
            <a:extLst>
              <a:ext uri="{FF2B5EF4-FFF2-40B4-BE49-F238E27FC236}">
                <a16:creationId xmlns:a16="http://schemas.microsoft.com/office/drawing/2014/main" id="{6646D3BB-DE59-4A7E-98C1-C319608AFBE1}"/>
              </a:ext>
            </a:extLst>
          </p:cNvPr>
          <p:cNvSpPr>
            <a:spLocks noChangeArrowheads="1"/>
          </p:cNvSpPr>
          <p:nvPr/>
        </p:nvSpPr>
        <p:spPr bwMode="auto">
          <a:xfrm>
            <a:off x="9930904" y="4278567"/>
            <a:ext cx="122088" cy="219647"/>
          </a:xfrm>
          <a:prstGeom prst="rect">
            <a:avLst/>
          </a:prstGeom>
          <a:solidFill>
            <a:schemeClr val="accent3"/>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9" name="Rectangle 621">
            <a:extLst>
              <a:ext uri="{FF2B5EF4-FFF2-40B4-BE49-F238E27FC236}">
                <a16:creationId xmlns:a16="http://schemas.microsoft.com/office/drawing/2014/main" id="{ED9CD97C-1466-4182-A383-3A0D883E2242}"/>
              </a:ext>
            </a:extLst>
          </p:cNvPr>
          <p:cNvSpPr>
            <a:spLocks noChangeArrowheads="1"/>
          </p:cNvSpPr>
          <p:nvPr/>
        </p:nvSpPr>
        <p:spPr bwMode="auto">
          <a:xfrm>
            <a:off x="10081962" y="4278567"/>
            <a:ext cx="122088" cy="117531"/>
          </a:xfrm>
          <a:prstGeom prst="rect">
            <a:avLst/>
          </a:prstGeom>
          <a:solidFill>
            <a:schemeClr val="bg1">
              <a:lumMod val="65000"/>
            </a:schemeClr>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0" name="Rectangle 622">
            <a:extLst>
              <a:ext uri="{FF2B5EF4-FFF2-40B4-BE49-F238E27FC236}">
                <a16:creationId xmlns:a16="http://schemas.microsoft.com/office/drawing/2014/main" id="{FBFD330E-9E2E-4AFF-99F3-940C94FED2B7}"/>
              </a:ext>
            </a:extLst>
          </p:cNvPr>
          <p:cNvSpPr>
            <a:spLocks noChangeArrowheads="1"/>
          </p:cNvSpPr>
          <p:nvPr/>
        </p:nvSpPr>
        <p:spPr bwMode="auto">
          <a:xfrm>
            <a:off x="10081962" y="4278567"/>
            <a:ext cx="122088" cy="117531"/>
          </a:xfrm>
          <a:prstGeom prst="rect">
            <a:avLst/>
          </a:prstGeom>
          <a:solidFill>
            <a:schemeClr val="accent3"/>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1" name="Rectangle 623">
            <a:extLst>
              <a:ext uri="{FF2B5EF4-FFF2-40B4-BE49-F238E27FC236}">
                <a16:creationId xmlns:a16="http://schemas.microsoft.com/office/drawing/2014/main" id="{CEC0F37F-0079-4113-AC20-D03C973BF441}"/>
              </a:ext>
            </a:extLst>
          </p:cNvPr>
          <p:cNvSpPr>
            <a:spLocks noChangeArrowheads="1"/>
          </p:cNvSpPr>
          <p:nvPr/>
        </p:nvSpPr>
        <p:spPr bwMode="auto">
          <a:xfrm>
            <a:off x="10233017" y="4278567"/>
            <a:ext cx="120017" cy="104043"/>
          </a:xfrm>
          <a:prstGeom prst="rect">
            <a:avLst/>
          </a:prstGeom>
          <a:solidFill>
            <a:schemeClr val="bg1">
              <a:lumMod val="65000"/>
            </a:schemeClr>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2" name="Rectangle 624">
            <a:extLst>
              <a:ext uri="{FF2B5EF4-FFF2-40B4-BE49-F238E27FC236}">
                <a16:creationId xmlns:a16="http://schemas.microsoft.com/office/drawing/2014/main" id="{B65FFCC9-BFBA-4A94-819F-38F0E7A97373}"/>
              </a:ext>
            </a:extLst>
          </p:cNvPr>
          <p:cNvSpPr>
            <a:spLocks noChangeArrowheads="1"/>
          </p:cNvSpPr>
          <p:nvPr/>
        </p:nvSpPr>
        <p:spPr bwMode="auto">
          <a:xfrm>
            <a:off x="10233017" y="4278567"/>
            <a:ext cx="120017" cy="104043"/>
          </a:xfrm>
          <a:prstGeom prst="rect">
            <a:avLst/>
          </a:prstGeom>
          <a:solidFill>
            <a:schemeClr val="accent3"/>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3" name="Rectangle 625">
            <a:extLst>
              <a:ext uri="{FF2B5EF4-FFF2-40B4-BE49-F238E27FC236}">
                <a16:creationId xmlns:a16="http://schemas.microsoft.com/office/drawing/2014/main" id="{C0855685-24F2-469D-810B-4A46491E13D4}"/>
              </a:ext>
            </a:extLst>
          </p:cNvPr>
          <p:cNvSpPr>
            <a:spLocks noChangeArrowheads="1"/>
          </p:cNvSpPr>
          <p:nvPr/>
        </p:nvSpPr>
        <p:spPr bwMode="auto">
          <a:xfrm>
            <a:off x="10384075" y="4278567"/>
            <a:ext cx="117949" cy="25048"/>
          </a:xfrm>
          <a:prstGeom prst="rect">
            <a:avLst/>
          </a:prstGeom>
          <a:solidFill>
            <a:schemeClr val="accent3"/>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4" name="Rectangle 626">
            <a:extLst>
              <a:ext uri="{FF2B5EF4-FFF2-40B4-BE49-F238E27FC236}">
                <a16:creationId xmlns:a16="http://schemas.microsoft.com/office/drawing/2014/main" id="{FDF85BDF-8C20-4E36-BF40-9A0F6D73809B}"/>
              </a:ext>
            </a:extLst>
          </p:cNvPr>
          <p:cNvSpPr>
            <a:spLocks noChangeArrowheads="1"/>
          </p:cNvSpPr>
          <p:nvPr/>
        </p:nvSpPr>
        <p:spPr bwMode="auto">
          <a:xfrm>
            <a:off x="10384075" y="4278567"/>
            <a:ext cx="117949" cy="25048"/>
          </a:xfrm>
          <a:prstGeom prst="rect">
            <a:avLst/>
          </a:prstGeom>
          <a:solidFill>
            <a:schemeClr val="accent3"/>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5" name="Rectangle 627">
            <a:extLst>
              <a:ext uri="{FF2B5EF4-FFF2-40B4-BE49-F238E27FC236}">
                <a16:creationId xmlns:a16="http://schemas.microsoft.com/office/drawing/2014/main" id="{AE864FEA-E9B8-4715-A86B-F4F4CFDDB116}"/>
              </a:ext>
            </a:extLst>
          </p:cNvPr>
          <p:cNvSpPr>
            <a:spLocks noChangeArrowheads="1"/>
          </p:cNvSpPr>
          <p:nvPr/>
        </p:nvSpPr>
        <p:spPr bwMode="auto">
          <a:xfrm>
            <a:off x="10530992" y="4278567"/>
            <a:ext cx="122088" cy="5780"/>
          </a:xfrm>
          <a:prstGeom prst="rect">
            <a:avLst/>
          </a:prstGeom>
          <a:solidFill>
            <a:schemeClr val="accent3"/>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6" name="Rectangle 628">
            <a:extLst>
              <a:ext uri="{FF2B5EF4-FFF2-40B4-BE49-F238E27FC236}">
                <a16:creationId xmlns:a16="http://schemas.microsoft.com/office/drawing/2014/main" id="{C0293E9A-4E21-4721-8822-5E0C90C21ED2}"/>
              </a:ext>
            </a:extLst>
          </p:cNvPr>
          <p:cNvSpPr>
            <a:spLocks noChangeArrowheads="1"/>
          </p:cNvSpPr>
          <p:nvPr/>
        </p:nvSpPr>
        <p:spPr bwMode="auto">
          <a:xfrm>
            <a:off x="10530992" y="4278567"/>
            <a:ext cx="122088" cy="5780"/>
          </a:xfrm>
          <a:prstGeom prst="rect">
            <a:avLst/>
          </a:prstGeom>
          <a:solidFill>
            <a:schemeClr val="accent3"/>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7" name="Freeform 629">
            <a:extLst>
              <a:ext uri="{FF2B5EF4-FFF2-40B4-BE49-F238E27FC236}">
                <a16:creationId xmlns:a16="http://schemas.microsoft.com/office/drawing/2014/main" id="{1BD57C4F-F35B-48A8-8A54-BFDD91F56DDB}"/>
              </a:ext>
            </a:extLst>
          </p:cNvPr>
          <p:cNvSpPr>
            <a:spLocks noEditPoints="1"/>
          </p:cNvSpPr>
          <p:nvPr/>
        </p:nvSpPr>
        <p:spPr bwMode="auto">
          <a:xfrm>
            <a:off x="10984162" y="3804593"/>
            <a:ext cx="117949" cy="473974"/>
          </a:xfrm>
          <a:custGeom>
            <a:avLst/>
            <a:gdLst>
              <a:gd name="T0" fmla="*/ 57 w 57"/>
              <a:gd name="T1" fmla="*/ 246 h 246"/>
              <a:gd name="T2" fmla="*/ 0 w 57"/>
              <a:gd name="T3" fmla="*/ 246 h 246"/>
              <a:gd name="T4" fmla="*/ 0 w 57"/>
              <a:gd name="T5" fmla="*/ 246 h 246"/>
              <a:gd name="T6" fmla="*/ 57 w 57"/>
              <a:gd name="T7" fmla="*/ 246 h 246"/>
              <a:gd name="T8" fmla="*/ 57 w 57"/>
              <a:gd name="T9" fmla="*/ 246 h 246"/>
              <a:gd name="T10" fmla="*/ 57 w 57"/>
              <a:gd name="T11" fmla="*/ 0 h 246"/>
              <a:gd name="T12" fmla="*/ 0 w 57"/>
              <a:gd name="T13" fmla="*/ 0 h 246"/>
              <a:gd name="T14" fmla="*/ 0 w 57"/>
              <a:gd name="T15" fmla="*/ 242 h 246"/>
              <a:gd name="T16" fmla="*/ 57 w 57"/>
              <a:gd name="T17" fmla="*/ 242 h 246"/>
              <a:gd name="T18" fmla="*/ 57 w 57"/>
              <a:gd name="T19"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246">
                <a:moveTo>
                  <a:pt x="57" y="246"/>
                </a:moveTo>
                <a:lnTo>
                  <a:pt x="0" y="246"/>
                </a:lnTo>
                <a:lnTo>
                  <a:pt x="0" y="246"/>
                </a:lnTo>
                <a:lnTo>
                  <a:pt x="57" y="246"/>
                </a:lnTo>
                <a:lnTo>
                  <a:pt x="57" y="246"/>
                </a:lnTo>
                <a:close/>
                <a:moveTo>
                  <a:pt x="57" y="0"/>
                </a:moveTo>
                <a:lnTo>
                  <a:pt x="0" y="0"/>
                </a:lnTo>
                <a:lnTo>
                  <a:pt x="0" y="242"/>
                </a:lnTo>
                <a:lnTo>
                  <a:pt x="57" y="242"/>
                </a:lnTo>
                <a:lnTo>
                  <a:pt x="57" y="0"/>
                </a:lnTo>
                <a:close/>
              </a:path>
            </a:pathLst>
          </a:custGeom>
          <a:solidFill>
            <a:schemeClr val="bg1">
              <a:lumMod val="65000"/>
            </a:schemeClr>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8" name="Freeform 630">
            <a:extLst>
              <a:ext uri="{FF2B5EF4-FFF2-40B4-BE49-F238E27FC236}">
                <a16:creationId xmlns:a16="http://schemas.microsoft.com/office/drawing/2014/main" id="{205F041A-119B-41B8-8594-5AC4D70FF9B5}"/>
              </a:ext>
            </a:extLst>
          </p:cNvPr>
          <p:cNvSpPr>
            <a:spLocks noEditPoints="1"/>
          </p:cNvSpPr>
          <p:nvPr/>
        </p:nvSpPr>
        <p:spPr bwMode="auto">
          <a:xfrm>
            <a:off x="10984162" y="3804593"/>
            <a:ext cx="117949" cy="473974"/>
          </a:xfrm>
          <a:custGeom>
            <a:avLst/>
            <a:gdLst>
              <a:gd name="T0" fmla="*/ 57 w 57"/>
              <a:gd name="T1" fmla="*/ 246 h 246"/>
              <a:gd name="T2" fmla="*/ 0 w 57"/>
              <a:gd name="T3" fmla="*/ 246 h 246"/>
              <a:gd name="T4" fmla="*/ 0 w 57"/>
              <a:gd name="T5" fmla="*/ 246 h 246"/>
              <a:gd name="T6" fmla="*/ 57 w 57"/>
              <a:gd name="T7" fmla="*/ 246 h 246"/>
              <a:gd name="T8" fmla="*/ 57 w 57"/>
              <a:gd name="T9" fmla="*/ 246 h 246"/>
              <a:gd name="T10" fmla="*/ 57 w 57"/>
              <a:gd name="T11" fmla="*/ 0 h 246"/>
              <a:gd name="T12" fmla="*/ 0 w 57"/>
              <a:gd name="T13" fmla="*/ 0 h 246"/>
              <a:gd name="T14" fmla="*/ 0 w 57"/>
              <a:gd name="T15" fmla="*/ 242 h 246"/>
              <a:gd name="T16" fmla="*/ 57 w 57"/>
              <a:gd name="T17" fmla="*/ 242 h 246"/>
              <a:gd name="T18" fmla="*/ 57 w 57"/>
              <a:gd name="T19"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246">
                <a:moveTo>
                  <a:pt x="57" y="246"/>
                </a:moveTo>
                <a:lnTo>
                  <a:pt x="0" y="246"/>
                </a:lnTo>
                <a:lnTo>
                  <a:pt x="0" y="246"/>
                </a:lnTo>
                <a:lnTo>
                  <a:pt x="57" y="246"/>
                </a:lnTo>
                <a:lnTo>
                  <a:pt x="57" y="246"/>
                </a:lnTo>
                <a:moveTo>
                  <a:pt x="57" y="0"/>
                </a:moveTo>
                <a:lnTo>
                  <a:pt x="0" y="0"/>
                </a:lnTo>
                <a:lnTo>
                  <a:pt x="0" y="242"/>
                </a:lnTo>
                <a:lnTo>
                  <a:pt x="57" y="242"/>
                </a:lnTo>
                <a:lnTo>
                  <a:pt x="57" y="0"/>
                </a:lnTo>
              </a:path>
            </a:pathLst>
          </a:custGeom>
          <a:solidFill>
            <a:schemeClr val="accent3"/>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9" name="Rectangle 631">
            <a:extLst>
              <a:ext uri="{FF2B5EF4-FFF2-40B4-BE49-F238E27FC236}">
                <a16:creationId xmlns:a16="http://schemas.microsoft.com/office/drawing/2014/main" id="{0AC2856E-FF1A-4A53-BA87-5D6CB8188A28}"/>
              </a:ext>
            </a:extLst>
          </p:cNvPr>
          <p:cNvSpPr>
            <a:spLocks noChangeArrowheads="1"/>
          </p:cNvSpPr>
          <p:nvPr/>
        </p:nvSpPr>
        <p:spPr bwMode="auto">
          <a:xfrm>
            <a:off x="1844205" y="4280492"/>
            <a:ext cx="120017" cy="1535598"/>
          </a:xfrm>
          <a:prstGeom prst="rect">
            <a:avLst/>
          </a:prstGeom>
          <a:solidFill>
            <a:schemeClr val="accent1"/>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0" name="Rectangle 632">
            <a:extLst>
              <a:ext uri="{FF2B5EF4-FFF2-40B4-BE49-F238E27FC236}">
                <a16:creationId xmlns:a16="http://schemas.microsoft.com/office/drawing/2014/main" id="{BF2AF2E9-73E9-4010-A105-41C7211A80F2}"/>
              </a:ext>
            </a:extLst>
          </p:cNvPr>
          <p:cNvSpPr>
            <a:spLocks noChangeArrowheads="1"/>
          </p:cNvSpPr>
          <p:nvPr/>
        </p:nvSpPr>
        <p:spPr bwMode="auto">
          <a:xfrm>
            <a:off x="1844205" y="4280492"/>
            <a:ext cx="120017" cy="1535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1" name="Rectangle 633">
            <a:extLst>
              <a:ext uri="{FF2B5EF4-FFF2-40B4-BE49-F238E27FC236}">
                <a16:creationId xmlns:a16="http://schemas.microsoft.com/office/drawing/2014/main" id="{1B241005-5F7A-455B-B542-0A5DF70F3822}"/>
              </a:ext>
            </a:extLst>
          </p:cNvPr>
          <p:cNvSpPr>
            <a:spLocks noChangeArrowheads="1"/>
          </p:cNvSpPr>
          <p:nvPr/>
        </p:nvSpPr>
        <p:spPr bwMode="auto">
          <a:xfrm>
            <a:off x="1995261" y="4280492"/>
            <a:ext cx="120017" cy="1512477"/>
          </a:xfrm>
          <a:prstGeom prst="rect">
            <a:avLst/>
          </a:prstGeom>
          <a:solidFill>
            <a:schemeClr val="accent1"/>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2" name="Rectangle 634">
            <a:extLst>
              <a:ext uri="{FF2B5EF4-FFF2-40B4-BE49-F238E27FC236}">
                <a16:creationId xmlns:a16="http://schemas.microsoft.com/office/drawing/2014/main" id="{4D1BE02E-9A19-42E3-9B22-A524C6B23E6C}"/>
              </a:ext>
            </a:extLst>
          </p:cNvPr>
          <p:cNvSpPr>
            <a:spLocks noChangeArrowheads="1"/>
          </p:cNvSpPr>
          <p:nvPr/>
        </p:nvSpPr>
        <p:spPr bwMode="auto">
          <a:xfrm>
            <a:off x="1995261" y="4280492"/>
            <a:ext cx="120017" cy="1512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3" name="Rectangle 635">
            <a:extLst>
              <a:ext uri="{FF2B5EF4-FFF2-40B4-BE49-F238E27FC236}">
                <a16:creationId xmlns:a16="http://schemas.microsoft.com/office/drawing/2014/main" id="{BB36C480-6700-481C-81F9-377E8465345A}"/>
              </a:ext>
            </a:extLst>
          </p:cNvPr>
          <p:cNvSpPr>
            <a:spLocks noChangeArrowheads="1"/>
          </p:cNvSpPr>
          <p:nvPr/>
        </p:nvSpPr>
        <p:spPr bwMode="auto">
          <a:xfrm>
            <a:off x="2146318" y="4280492"/>
            <a:ext cx="120017" cy="1462384"/>
          </a:xfrm>
          <a:prstGeom prst="rect">
            <a:avLst/>
          </a:prstGeom>
          <a:solidFill>
            <a:schemeClr val="accent1"/>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4" name="Rectangle 636">
            <a:extLst>
              <a:ext uri="{FF2B5EF4-FFF2-40B4-BE49-F238E27FC236}">
                <a16:creationId xmlns:a16="http://schemas.microsoft.com/office/drawing/2014/main" id="{5BA71B22-1FA8-4857-A6B2-BE2DAD207944}"/>
              </a:ext>
            </a:extLst>
          </p:cNvPr>
          <p:cNvSpPr>
            <a:spLocks noChangeArrowheads="1"/>
          </p:cNvSpPr>
          <p:nvPr/>
        </p:nvSpPr>
        <p:spPr bwMode="auto">
          <a:xfrm>
            <a:off x="2146318" y="4280492"/>
            <a:ext cx="120017" cy="1462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5" name="Rectangle 637">
            <a:extLst>
              <a:ext uri="{FF2B5EF4-FFF2-40B4-BE49-F238E27FC236}">
                <a16:creationId xmlns:a16="http://schemas.microsoft.com/office/drawing/2014/main" id="{EAD70346-C935-4362-BB5D-25C05D704475}"/>
              </a:ext>
            </a:extLst>
          </p:cNvPr>
          <p:cNvSpPr>
            <a:spLocks noChangeArrowheads="1"/>
          </p:cNvSpPr>
          <p:nvPr/>
        </p:nvSpPr>
        <p:spPr bwMode="auto">
          <a:xfrm>
            <a:off x="2295306" y="4280492"/>
            <a:ext cx="118800" cy="1446965"/>
          </a:xfrm>
          <a:prstGeom prst="rect">
            <a:avLst/>
          </a:prstGeom>
          <a:solidFill>
            <a:schemeClr val="accent1"/>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6" name="Rectangle 638">
            <a:extLst>
              <a:ext uri="{FF2B5EF4-FFF2-40B4-BE49-F238E27FC236}">
                <a16:creationId xmlns:a16="http://schemas.microsoft.com/office/drawing/2014/main" id="{10600BA1-76D8-4045-8701-7BC90E30BB17}"/>
              </a:ext>
            </a:extLst>
          </p:cNvPr>
          <p:cNvSpPr>
            <a:spLocks noChangeArrowheads="1"/>
          </p:cNvSpPr>
          <p:nvPr/>
        </p:nvSpPr>
        <p:spPr bwMode="auto">
          <a:xfrm>
            <a:off x="2295307" y="4280492"/>
            <a:ext cx="119820" cy="1352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7" name="Rectangle 639">
            <a:extLst>
              <a:ext uri="{FF2B5EF4-FFF2-40B4-BE49-F238E27FC236}">
                <a16:creationId xmlns:a16="http://schemas.microsoft.com/office/drawing/2014/main" id="{419F17FC-2B47-4BDD-ACEB-B59F78220AE1}"/>
              </a:ext>
            </a:extLst>
          </p:cNvPr>
          <p:cNvSpPr>
            <a:spLocks noChangeArrowheads="1"/>
          </p:cNvSpPr>
          <p:nvPr/>
        </p:nvSpPr>
        <p:spPr bwMode="auto">
          <a:xfrm>
            <a:off x="2446362" y="4280492"/>
            <a:ext cx="117621" cy="1363382"/>
          </a:xfrm>
          <a:prstGeom prst="rect">
            <a:avLst/>
          </a:prstGeom>
          <a:solidFill>
            <a:schemeClr val="accent1"/>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8" name="Rectangle 640">
            <a:extLst>
              <a:ext uri="{FF2B5EF4-FFF2-40B4-BE49-F238E27FC236}">
                <a16:creationId xmlns:a16="http://schemas.microsoft.com/office/drawing/2014/main" id="{B0C98B28-5991-4E5C-B1C5-AFE40250158B}"/>
              </a:ext>
            </a:extLst>
          </p:cNvPr>
          <p:cNvSpPr>
            <a:spLocks noChangeArrowheads="1"/>
          </p:cNvSpPr>
          <p:nvPr/>
        </p:nvSpPr>
        <p:spPr bwMode="auto">
          <a:xfrm>
            <a:off x="2446362" y="4280492"/>
            <a:ext cx="120017" cy="1381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9" name="Rectangle 642">
            <a:extLst>
              <a:ext uri="{FF2B5EF4-FFF2-40B4-BE49-F238E27FC236}">
                <a16:creationId xmlns:a16="http://schemas.microsoft.com/office/drawing/2014/main" id="{4080811A-BA12-4BFB-AA7C-1D54ED4D457D}"/>
              </a:ext>
            </a:extLst>
          </p:cNvPr>
          <p:cNvSpPr>
            <a:spLocks noChangeArrowheads="1"/>
          </p:cNvSpPr>
          <p:nvPr/>
        </p:nvSpPr>
        <p:spPr bwMode="auto">
          <a:xfrm>
            <a:off x="2595347" y="4280492"/>
            <a:ext cx="118800" cy="1218365"/>
          </a:xfrm>
          <a:prstGeom prst="rect">
            <a:avLst/>
          </a:prstGeom>
          <a:solidFill>
            <a:schemeClr val="accent1"/>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0" name="Rectangle 643">
            <a:extLst>
              <a:ext uri="{FF2B5EF4-FFF2-40B4-BE49-F238E27FC236}">
                <a16:creationId xmlns:a16="http://schemas.microsoft.com/office/drawing/2014/main" id="{BC26E743-FE65-446F-9B30-44F1134EFDCF}"/>
              </a:ext>
            </a:extLst>
          </p:cNvPr>
          <p:cNvSpPr>
            <a:spLocks noChangeArrowheads="1"/>
          </p:cNvSpPr>
          <p:nvPr/>
        </p:nvSpPr>
        <p:spPr bwMode="auto">
          <a:xfrm>
            <a:off x="2746406" y="4280492"/>
            <a:ext cx="122088" cy="1050064"/>
          </a:xfrm>
          <a:prstGeom prst="rect">
            <a:avLst/>
          </a:prstGeom>
          <a:solidFill>
            <a:srgbClr val="C2CA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1" name="Rectangle 644">
            <a:extLst>
              <a:ext uri="{FF2B5EF4-FFF2-40B4-BE49-F238E27FC236}">
                <a16:creationId xmlns:a16="http://schemas.microsoft.com/office/drawing/2014/main" id="{5E51472E-F8AF-462A-83E2-5E8633BF9188}"/>
              </a:ext>
            </a:extLst>
          </p:cNvPr>
          <p:cNvSpPr>
            <a:spLocks noChangeArrowheads="1"/>
          </p:cNvSpPr>
          <p:nvPr/>
        </p:nvSpPr>
        <p:spPr bwMode="auto">
          <a:xfrm>
            <a:off x="2746406" y="4280492"/>
            <a:ext cx="122088" cy="105006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2" name="Rectangle 645">
            <a:extLst>
              <a:ext uri="{FF2B5EF4-FFF2-40B4-BE49-F238E27FC236}">
                <a16:creationId xmlns:a16="http://schemas.microsoft.com/office/drawing/2014/main" id="{192D7010-92FF-4817-98C0-29AD8EC97223}"/>
              </a:ext>
            </a:extLst>
          </p:cNvPr>
          <p:cNvSpPr>
            <a:spLocks noChangeArrowheads="1"/>
          </p:cNvSpPr>
          <p:nvPr/>
        </p:nvSpPr>
        <p:spPr bwMode="auto">
          <a:xfrm>
            <a:off x="2903812" y="4280494"/>
            <a:ext cx="117665" cy="799264"/>
          </a:xfrm>
          <a:prstGeom prst="rect">
            <a:avLst/>
          </a:prstGeom>
          <a:solidFill>
            <a:schemeClr val="accent1"/>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3" name="Rectangle 647">
            <a:extLst>
              <a:ext uri="{FF2B5EF4-FFF2-40B4-BE49-F238E27FC236}">
                <a16:creationId xmlns:a16="http://schemas.microsoft.com/office/drawing/2014/main" id="{46882E08-D4AB-42DA-B7E1-B3D2CFD9E1C2}"/>
              </a:ext>
            </a:extLst>
          </p:cNvPr>
          <p:cNvSpPr>
            <a:spLocks noChangeArrowheads="1"/>
          </p:cNvSpPr>
          <p:nvPr/>
        </p:nvSpPr>
        <p:spPr bwMode="auto">
          <a:xfrm>
            <a:off x="3048519" y="4280492"/>
            <a:ext cx="117949" cy="734083"/>
          </a:xfrm>
          <a:prstGeom prst="rect">
            <a:avLst/>
          </a:prstGeom>
          <a:solidFill>
            <a:srgbClr val="C2CA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4" name="Rectangle 648">
            <a:extLst>
              <a:ext uri="{FF2B5EF4-FFF2-40B4-BE49-F238E27FC236}">
                <a16:creationId xmlns:a16="http://schemas.microsoft.com/office/drawing/2014/main" id="{D86344FD-7E60-4F6E-AF80-2C8530252B68}"/>
              </a:ext>
            </a:extLst>
          </p:cNvPr>
          <p:cNvSpPr>
            <a:spLocks noChangeArrowheads="1"/>
          </p:cNvSpPr>
          <p:nvPr/>
        </p:nvSpPr>
        <p:spPr bwMode="auto">
          <a:xfrm>
            <a:off x="3048519" y="4280492"/>
            <a:ext cx="117949" cy="73408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5" name="Rectangle 649">
            <a:extLst>
              <a:ext uri="{FF2B5EF4-FFF2-40B4-BE49-F238E27FC236}">
                <a16:creationId xmlns:a16="http://schemas.microsoft.com/office/drawing/2014/main" id="{1AEDDB69-F70E-45A3-876B-0FBCC164428F}"/>
              </a:ext>
            </a:extLst>
          </p:cNvPr>
          <p:cNvSpPr>
            <a:spLocks noChangeArrowheads="1"/>
          </p:cNvSpPr>
          <p:nvPr/>
        </p:nvSpPr>
        <p:spPr bwMode="auto">
          <a:xfrm>
            <a:off x="3199577" y="4280492"/>
            <a:ext cx="117949" cy="497095"/>
          </a:xfrm>
          <a:prstGeom prst="rect">
            <a:avLst/>
          </a:prstGeom>
          <a:solidFill>
            <a:srgbClr val="C2CA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6" name="Rectangle 650">
            <a:extLst>
              <a:ext uri="{FF2B5EF4-FFF2-40B4-BE49-F238E27FC236}">
                <a16:creationId xmlns:a16="http://schemas.microsoft.com/office/drawing/2014/main" id="{114A3FEF-2ADC-4421-BAA8-EE3BA178948D}"/>
              </a:ext>
            </a:extLst>
          </p:cNvPr>
          <p:cNvSpPr>
            <a:spLocks noChangeArrowheads="1"/>
          </p:cNvSpPr>
          <p:nvPr/>
        </p:nvSpPr>
        <p:spPr bwMode="auto">
          <a:xfrm>
            <a:off x="3199577" y="4280492"/>
            <a:ext cx="117949" cy="49709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7" name="Rectangle 651">
            <a:extLst>
              <a:ext uri="{FF2B5EF4-FFF2-40B4-BE49-F238E27FC236}">
                <a16:creationId xmlns:a16="http://schemas.microsoft.com/office/drawing/2014/main" id="{1D0596D5-0DE2-4679-9B6E-35B7BBFA949B}"/>
              </a:ext>
            </a:extLst>
          </p:cNvPr>
          <p:cNvSpPr>
            <a:spLocks noChangeArrowheads="1"/>
          </p:cNvSpPr>
          <p:nvPr/>
        </p:nvSpPr>
        <p:spPr bwMode="auto">
          <a:xfrm>
            <a:off x="3458234" y="4280492"/>
            <a:ext cx="117949" cy="793810"/>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8" name="Rectangle 652">
            <a:extLst>
              <a:ext uri="{FF2B5EF4-FFF2-40B4-BE49-F238E27FC236}">
                <a16:creationId xmlns:a16="http://schemas.microsoft.com/office/drawing/2014/main" id="{8044C9BF-4220-4A94-82D5-47CFEEEABE86}"/>
              </a:ext>
            </a:extLst>
          </p:cNvPr>
          <p:cNvSpPr>
            <a:spLocks noChangeArrowheads="1"/>
          </p:cNvSpPr>
          <p:nvPr/>
        </p:nvSpPr>
        <p:spPr bwMode="auto">
          <a:xfrm>
            <a:off x="3458234" y="4280492"/>
            <a:ext cx="117949" cy="793810"/>
          </a:xfrm>
          <a:prstGeom prst="rect">
            <a:avLst/>
          </a:prstGeom>
          <a:solidFill>
            <a:schemeClr val="accent3"/>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9" name="Rectangle 653">
            <a:extLst>
              <a:ext uri="{FF2B5EF4-FFF2-40B4-BE49-F238E27FC236}">
                <a16:creationId xmlns:a16="http://schemas.microsoft.com/office/drawing/2014/main" id="{65CCC3E2-1EC0-405B-A3EE-10924B4C5403}"/>
              </a:ext>
            </a:extLst>
          </p:cNvPr>
          <p:cNvSpPr>
            <a:spLocks noChangeArrowheads="1"/>
          </p:cNvSpPr>
          <p:nvPr/>
        </p:nvSpPr>
        <p:spPr bwMode="auto">
          <a:xfrm>
            <a:off x="3607221" y="4280492"/>
            <a:ext cx="120017" cy="263962"/>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0" name="Rectangle 654">
            <a:extLst>
              <a:ext uri="{FF2B5EF4-FFF2-40B4-BE49-F238E27FC236}">
                <a16:creationId xmlns:a16="http://schemas.microsoft.com/office/drawing/2014/main" id="{C2896004-6F8B-4CEF-8794-AE4C50812AEA}"/>
              </a:ext>
            </a:extLst>
          </p:cNvPr>
          <p:cNvSpPr>
            <a:spLocks noChangeArrowheads="1"/>
          </p:cNvSpPr>
          <p:nvPr/>
        </p:nvSpPr>
        <p:spPr bwMode="auto">
          <a:xfrm>
            <a:off x="3607221" y="4280492"/>
            <a:ext cx="120017" cy="263962"/>
          </a:xfrm>
          <a:prstGeom prst="rect">
            <a:avLst/>
          </a:prstGeom>
          <a:solidFill>
            <a:schemeClr val="accent3"/>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1" name="Rectangle 655">
            <a:extLst>
              <a:ext uri="{FF2B5EF4-FFF2-40B4-BE49-F238E27FC236}">
                <a16:creationId xmlns:a16="http://schemas.microsoft.com/office/drawing/2014/main" id="{F5AD77DF-BC42-4DCB-A24B-D8C46B637A78}"/>
              </a:ext>
            </a:extLst>
          </p:cNvPr>
          <p:cNvSpPr>
            <a:spLocks noChangeArrowheads="1"/>
          </p:cNvSpPr>
          <p:nvPr/>
        </p:nvSpPr>
        <p:spPr bwMode="auto">
          <a:xfrm>
            <a:off x="3758278" y="4280492"/>
            <a:ext cx="120017" cy="246621"/>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2" name="Rectangle 656">
            <a:extLst>
              <a:ext uri="{FF2B5EF4-FFF2-40B4-BE49-F238E27FC236}">
                <a16:creationId xmlns:a16="http://schemas.microsoft.com/office/drawing/2014/main" id="{FE724489-FFB3-470D-B5D1-C86F530358CF}"/>
              </a:ext>
            </a:extLst>
          </p:cNvPr>
          <p:cNvSpPr>
            <a:spLocks noChangeArrowheads="1"/>
          </p:cNvSpPr>
          <p:nvPr/>
        </p:nvSpPr>
        <p:spPr bwMode="auto">
          <a:xfrm>
            <a:off x="3758278" y="4280492"/>
            <a:ext cx="120017" cy="246621"/>
          </a:xfrm>
          <a:prstGeom prst="rect">
            <a:avLst/>
          </a:prstGeom>
          <a:solidFill>
            <a:schemeClr val="accent3"/>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3" name="Rectangle 657">
            <a:extLst>
              <a:ext uri="{FF2B5EF4-FFF2-40B4-BE49-F238E27FC236}">
                <a16:creationId xmlns:a16="http://schemas.microsoft.com/office/drawing/2014/main" id="{A8BDC733-0FE1-44E7-96E2-67C87F9CB786}"/>
              </a:ext>
            </a:extLst>
          </p:cNvPr>
          <p:cNvSpPr>
            <a:spLocks noChangeArrowheads="1"/>
          </p:cNvSpPr>
          <p:nvPr/>
        </p:nvSpPr>
        <p:spPr bwMode="auto">
          <a:xfrm>
            <a:off x="3907265" y="4280492"/>
            <a:ext cx="122088" cy="177258"/>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4" name="Rectangle 658">
            <a:extLst>
              <a:ext uri="{FF2B5EF4-FFF2-40B4-BE49-F238E27FC236}">
                <a16:creationId xmlns:a16="http://schemas.microsoft.com/office/drawing/2014/main" id="{F1E811F0-78DF-442B-B7B8-B2D55FAD5BC3}"/>
              </a:ext>
            </a:extLst>
          </p:cNvPr>
          <p:cNvSpPr>
            <a:spLocks noChangeArrowheads="1"/>
          </p:cNvSpPr>
          <p:nvPr/>
        </p:nvSpPr>
        <p:spPr bwMode="auto">
          <a:xfrm>
            <a:off x="3907265" y="4280492"/>
            <a:ext cx="122088" cy="177258"/>
          </a:xfrm>
          <a:prstGeom prst="rect">
            <a:avLst/>
          </a:prstGeom>
          <a:solidFill>
            <a:schemeClr val="accent3"/>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5" name="Rectangle 659">
            <a:extLst>
              <a:ext uri="{FF2B5EF4-FFF2-40B4-BE49-F238E27FC236}">
                <a16:creationId xmlns:a16="http://schemas.microsoft.com/office/drawing/2014/main" id="{75E5ADC0-8370-4242-8A8B-25461DB7B06B}"/>
              </a:ext>
            </a:extLst>
          </p:cNvPr>
          <p:cNvSpPr>
            <a:spLocks noChangeArrowheads="1"/>
          </p:cNvSpPr>
          <p:nvPr/>
        </p:nvSpPr>
        <p:spPr bwMode="auto">
          <a:xfrm>
            <a:off x="4058321" y="4280492"/>
            <a:ext cx="120017" cy="175332"/>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6" name="Rectangle 660">
            <a:extLst>
              <a:ext uri="{FF2B5EF4-FFF2-40B4-BE49-F238E27FC236}">
                <a16:creationId xmlns:a16="http://schemas.microsoft.com/office/drawing/2014/main" id="{818CB0A6-B40B-4A0E-AF99-3628ECBC7495}"/>
              </a:ext>
            </a:extLst>
          </p:cNvPr>
          <p:cNvSpPr>
            <a:spLocks noChangeArrowheads="1"/>
          </p:cNvSpPr>
          <p:nvPr/>
        </p:nvSpPr>
        <p:spPr bwMode="auto">
          <a:xfrm>
            <a:off x="4058321" y="4280492"/>
            <a:ext cx="120017" cy="175332"/>
          </a:xfrm>
          <a:prstGeom prst="rect">
            <a:avLst/>
          </a:prstGeom>
          <a:solidFill>
            <a:schemeClr val="accent3"/>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7" name="Rectangle 661">
            <a:extLst>
              <a:ext uri="{FF2B5EF4-FFF2-40B4-BE49-F238E27FC236}">
                <a16:creationId xmlns:a16="http://schemas.microsoft.com/office/drawing/2014/main" id="{812E5594-4E4C-4FAB-984D-FA19C17FE0F3}"/>
              </a:ext>
            </a:extLst>
          </p:cNvPr>
          <p:cNvSpPr>
            <a:spLocks noChangeArrowheads="1"/>
          </p:cNvSpPr>
          <p:nvPr/>
        </p:nvSpPr>
        <p:spPr bwMode="auto">
          <a:xfrm>
            <a:off x="4209379" y="4280492"/>
            <a:ext cx="120017" cy="104043"/>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8" name="Rectangle 662">
            <a:extLst>
              <a:ext uri="{FF2B5EF4-FFF2-40B4-BE49-F238E27FC236}">
                <a16:creationId xmlns:a16="http://schemas.microsoft.com/office/drawing/2014/main" id="{8FD97D09-7FA9-4531-919E-10800B16FCEA}"/>
              </a:ext>
            </a:extLst>
          </p:cNvPr>
          <p:cNvSpPr>
            <a:spLocks noChangeArrowheads="1"/>
          </p:cNvSpPr>
          <p:nvPr/>
        </p:nvSpPr>
        <p:spPr bwMode="auto">
          <a:xfrm>
            <a:off x="4209379" y="4280492"/>
            <a:ext cx="120017" cy="104043"/>
          </a:xfrm>
          <a:prstGeom prst="rect">
            <a:avLst/>
          </a:prstGeom>
          <a:solidFill>
            <a:schemeClr val="accent3"/>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9" name="Rectangle 663">
            <a:extLst>
              <a:ext uri="{FF2B5EF4-FFF2-40B4-BE49-F238E27FC236}">
                <a16:creationId xmlns:a16="http://schemas.microsoft.com/office/drawing/2014/main" id="{4BFF0DF1-AC6A-4E78-ABC0-4E63920172B2}"/>
              </a:ext>
            </a:extLst>
          </p:cNvPr>
          <p:cNvSpPr>
            <a:spLocks noChangeArrowheads="1"/>
          </p:cNvSpPr>
          <p:nvPr/>
        </p:nvSpPr>
        <p:spPr bwMode="auto">
          <a:xfrm>
            <a:off x="4358366" y="4280492"/>
            <a:ext cx="122088" cy="15414"/>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0" name="Rectangle 664">
            <a:extLst>
              <a:ext uri="{FF2B5EF4-FFF2-40B4-BE49-F238E27FC236}">
                <a16:creationId xmlns:a16="http://schemas.microsoft.com/office/drawing/2014/main" id="{52BAF6BD-1E93-4394-87CA-FCEFF023A2BA}"/>
              </a:ext>
            </a:extLst>
          </p:cNvPr>
          <p:cNvSpPr>
            <a:spLocks noChangeArrowheads="1"/>
          </p:cNvSpPr>
          <p:nvPr/>
        </p:nvSpPr>
        <p:spPr bwMode="auto">
          <a:xfrm>
            <a:off x="4358366" y="4280492"/>
            <a:ext cx="122088" cy="15414"/>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1" name="Rectangle 675">
            <a:extLst>
              <a:ext uri="{FF2B5EF4-FFF2-40B4-BE49-F238E27FC236}">
                <a16:creationId xmlns:a16="http://schemas.microsoft.com/office/drawing/2014/main" id="{E5082951-EE79-40DC-A1BB-043DAFB40BD8}"/>
              </a:ext>
            </a:extLst>
          </p:cNvPr>
          <p:cNvSpPr>
            <a:spLocks noChangeArrowheads="1"/>
          </p:cNvSpPr>
          <p:nvPr/>
        </p:nvSpPr>
        <p:spPr bwMode="auto">
          <a:xfrm>
            <a:off x="9697077" y="4270859"/>
            <a:ext cx="2070" cy="7707"/>
          </a:xfrm>
          <a:prstGeom prst="rect">
            <a:avLst/>
          </a:prstGeom>
          <a:solidFill>
            <a:srgbClr val="1D1A1B"/>
          </a:soli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2" name="Rectangle 676">
            <a:extLst>
              <a:ext uri="{FF2B5EF4-FFF2-40B4-BE49-F238E27FC236}">
                <a16:creationId xmlns:a16="http://schemas.microsoft.com/office/drawing/2014/main" id="{5CEE4D4C-D408-4A17-96D9-B283CBB4E9D0}"/>
              </a:ext>
            </a:extLst>
          </p:cNvPr>
          <p:cNvSpPr>
            <a:spLocks noChangeArrowheads="1"/>
          </p:cNvSpPr>
          <p:nvPr/>
        </p:nvSpPr>
        <p:spPr bwMode="auto">
          <a:xfrm>
            <a:off x="9697077" y="4270859"/>
            <a:ext cx="2070" cy="7707"/>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3" name="Rectangle 681">
            <a:extLst>
              <a:ext uri="{FF2B5EF4-FFF2-40B4-BE49-F238E27FC236}">
                <a16:creationId xmlns:a16="http://schemas.microsoft.com/office/drawing/2014/main" id="{BE4F9398-D0C8-4E0D-9E08-5FBF0BDB62B4}"/>
              </a:ext>
            </a:extLst>
          </p:cNvPr>
          <p:cNvSpPr>
            <a:spLocks noChangeArrowheads="1"/>
          </p:cNvSpPr>
          <p:nvPr/>
        </p:nvSpPr>
        <p:spPr bwMode="auto">
          <a:xfrm>
            <a:off x="6440049" y="4270859"/>
            <a:ext cx="120017" cy="7707"/>
          </a:xfrm>
          <a:prstGeom prst="rect">
            <a:avLst/>
          </a:prstGeom>
          <a:solidFill>
            <a:srgbClr val="1E1C1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4" name="Rectangle 682">
            <a:extLst>
              <a:ext uri="{FF2B5EF4-FFF2-40B4-BE49-F238E27FC236}">
                <a16:creationId xmlns:a16="http://schemas.microsoft.com/office/drawing/2014/main" id="{65550AE5-570D-44EF-8AC9-17B76E47637D}"/>
              </a:ext>
            </a:extLst>
          </p:cNvPr>
          <p:cNvSpPr>
            <a:spLocks noChangeArrowheads="1"/>
          </p:cNvSpPr>
          <p:nvPr/>
        </p:nvSpPr>
        <p:spPr bwMode="auto">
          <a:xfrm>
            <a:off x="6440049" y="4270859"/>
            <a:ext cx="120017" cy="7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5" name="Rectangle 683">
            <a:extLst>
              <a:ext uri="{FF2B5EF4-FFF2-40B4-BE49-F238E27FC236}">
                <a16:creationId xmlns:a16="http://schemas.microsoft.com/office/drawing/2014/main" id="{09D9CC5C-61F1-4E01-8225-B9350BB02918}"/>
              </a:ext>
            </a:extLst>
          </p:cNvPr>
          <p:cNvSpPr>
            <a:spLocks noChangeArrowheads="1"/>
          </p:cNvSpPr>
          <p:nvPr/>
        </p:nvSpPr>
        <p:spPr bwMode="auto">
          <a:xfrm>
            <a:off x="7456060" y="4270859"/>
            <a:ext cx="117949" cy="7707"/>
          </a:xfrm>
          <a:prstGeom prst="rect">
            <a:avLst/>
          </a:prstGeom>
          <a:solidFill>
            <a:srgbClr val="1E1C1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6" name="Rectangle 684">
            <a:extLst>
              <a:ext uri="{FF2B5EF4-FFF2-40B4-BE49-F238E27FC236}">
                <a16:creationId xmlns:a16="http://schemas.microsoft.com/office/drawing/2014/main" id="{D1518E31-0068-4195-B8F9-166A78720379}"/>
              </a:ext>
            </a:extLst>
          </p:cNvPr>
          <p:cNvSpPr>
            <a:spLocks noChangeArrowheads="1"/>
          </p:cNvSpPr>
          <p:nvPr/>
        </p:nvSpPr>
        <p:spPr bwMode="auto">
          <a:xfrm>
            <a:off x="7456060" y="4270859"/>
            <a:ext cx="117949" cy="7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7" name="Rectangle 685">
            <a:extLst>
              <a:ext uri="{FF2B5EF4-FFF2-40B4-BE49-F238E27FC236}">
                <a16:creationId xmlns:a16="http://schemas.microsoft.com/office/drawing/2014/main" id="{36361ABC-BC29-464E-AD60-33681FF5B118}"/>
              </a:ext>
            </a:extLst>
          </p:cNvPr>
          <p:cNvSpPr>
            <a:spLocks noChangeArrowheads="1"/>
          </p:cNvSpPr>
          <p:nvPr/>
        </p:nvSpPr>
        <p:spPr bwMode="auto">
          <a:xfrm>
            <a:off x="7607117" y="4270859"/>
            <a:ext cx="120017" cy="7707"/>
          </a:xfrm>
          <a:prstGeom prst="rect">
            <a:avLst/>
          </a:prstGeom>
          <a:solidFill>
            <a:srgbClr val="1E1C1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8" name="Rectangle 686">
            <a:extLst>
              <a:ext uri="{FF2B5EF4-FFF2-40B4-BE49-F238E27FC236}">
                <a16:creationId xmlns:a16="http://schemas.microsoft.com/office/drawing/2014/main" id="{0836577A-06C4-46CB-A4E4-C8A625AA7D8B}"/>
              </a:ext>
            </a:extLst>
          </p:cNvPr>
          <p:cNvSpPr>
            <a:spLocks noChangeArrowheads="1"/>
          </p:cNvSpPr>
          <p:nvPr/>
        </p:nvSpPr>
        <p:spPr bwMode="auto">
          <a:xfrm>
            <a:off x="7607117" y="4270859"/>
            <a:ext cx="120017" cy="7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9" name="Rectangle 687">
            <a:extLst>
              <a:ext uri="{FF2B5EF4-FFF2-40B4-BE49-F238E27FC236}">
                <a16:creationId xmlns:a16="http://schemas.microsoft.com/office/drawing/2014/main" id="{121091ED-C4CF-4758-9673-91FC41207F47}"/>
              </a:ext>
            </a:extLst>
          </p:cNvPr>
          <p:cNvSpPr>
            <a:spLocks noChangeArrowheads="1"/>
          </p:cNvSpPr>
          <p:nvPr/>
        </p:nvSpPr>
        <p:spPr bwMode="auto">
          <a:xfrm>
            <a:off x="6620075" y="4270859"/>
            <a:ext cx="2070" cy="7707"/>
          </a:xfrm>
          <a:prstGeom prst="rect">
            <a:avLst/>
          </a:prstGeom>
          <a:solidFill>
            <a:srgbClr val="1D1A1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0" name="Rectangle 688">
            <a:extLst>
              <a:ext uri="{FF2B5EF4-FFF2-40B4-BE49-F238E27FC236}">
                <a16:creationId xmlns:a16="http://schemas.microsoft.com/office/drawing/2014/main" id="{E1697A2B-A6EE-4682-82D8-413785A6D684}"/>
              </a:ext>
            </a:extLst>
          </p:cNvPr>
          <p:cNvSpPr>
            <a:spLocks noChangeArrowheads="1"/>
          </p:cNvSpPr>
          <p:nvPr/>
        </p:nvSpPr>
        <p:spPr bwMode="auto">
          <a:xfrm>
            <a:off x="6620075" y="4270859"/>
            <a:ext cx="2070" cy="7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1" name="Rectangle 693">
            <a:extLst>
              <a:ext uri="{FF2B5EF4-FFF2-40B4-BE49-F238E27FC236}">
                <a16:creationId xmlns:a16="http://schemas.microsoft.com/office/drawing/2014/main" id="{A7CE42A4-A132-4DCA-ABAE-1119B40D2DED}"/>
              </a:ext>
            </a:extLst>
          </p:cNvPr>
          <p:cNvSpPr>
            <a:spLocks noChangeArrowheads="1"/>
          </p:cNvSpPr>
          <p:nvPr/>
        </p:nvSpPr>
        <p:spPr bwMode="auto">
          <a:xfrm>
            <a:off x="3387879" y="4270859"/>
            <a:ext cx="2070" cy="7707"/>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2" name="Rectangle 694">
            <a:extLst>
              <a:ext uri="{FF2B5EF4-FFF2-40B4-BE49-F238E27FC236}">
                <a16:creationId xmlns:a16="http://schemas.microsoft.com/office/drawing/2014/main" id="{4F295B10-4A22-431B-8DCC-0DCC2B9C8004}"/>
              </a:ext>
            </a:extLst>
          </p:cNvPr>
          <p:cNvSpPr>
            <a:spLocks noChangeArrowheads="1"/>
          </p:cNvSpPr>
          <p:nvPr/>
        </p:nvSpPr>
        <p:spPr bwMode="auto">
          <a:xfrm>
            <a:off x="3387879" y="4270859"/>
            <a:ext cx="2070" cy="7707"/>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3" name="Rectangle 695">
            <a:extLst>
              <a:ext uri="{FF2B5EF4-FFF2-40B4-BE49-F238E27FC236}">
                <a16:creationId xmlns:a16="http://schemas.microsoft.com/office/drawing/2014/main" id="{93A4EAD2-22EB-40C9-9AED-FF0A2AB98B8E}"/>
              </a:ext>
            </a:extLst>
          </p:cNvPr>
          <p:cNvSpPr>
            <a:spLocks noChangeArrowheads="1"/>
          </p:cNvSpPr>
          <p:nvPr/>
        </p:nvSpPr>
        <p:spPr bwMode="auto">
          <a:xfrm>
            <a:off x="4861198" y="4270859"/>
            <a:ext cx="8278" cy="7707"/>
          </a:xfrm>
          <a:prstGeom prst="rect">
            <a:avLst/>
          </a:prstGeom>
          <a:solidFill>
            <a:srgbClr val="1D1A1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4" name="Rectangle 696">
            <a:extLst>
              <a:ext uri="{FF2B5EF4-FFF2-40B4-BE49-F238E27FC236}">
                <a16:creationId xmlns:a16="http://schemas.microsoft.com/office/drawing/2014/main" id="{71F79210-E2B6-4EB6-826B-C1FD72E29504}"/>
              </a:ext>
            </a:extLst>
          </p:cNvPr>
          <p:cNvSpPr>
            <a:spLocks noChangeArrowheads="1"/>
          </p:cNvSpPr>
          <p:nvPr/>
        </p:nvSpPr>
        <p:spPr bwMode="auto">
          <a:xfrm>
            <a:off x="4861198" y="4270859"/>
            <a:ext cx="8278" cy="7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5" name="Rectangle 697">
            <a:extLst>
              <a:ext uri="{FF2B5EF4-FFF2-40B4-BE49-F238E27FC236}">
                <a16:creationId xmlns:a16="http://schemas.microsoft.com/office/drawing/2014/main" id="{3038161F-A24A-42B9-B9B3-EF49929D4115}"/>
              </a:ext>
            </a:extLst>
          </p:cNvPr>
          <p:cNvSpPr>
            <a:spLocks noChangeArrowheads="1"/>
          </p:cNvSpPr>
          <p:nvPr/>
        </p:nvSpPr>
        <p:spPr bwMode="auto">
          <a:xfrm>
            <a:off x="7934061" y="4270859"/>
            <a:ext cx="10347" cy="7707"/>
          </a:xfrm>
          <a:prstGeom prst="rect">
            <a:avLst/>
          </a:prstGeom>
          <a:solidFill>
            <a:srgbClr val="1D1A1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6" name="Rectangle 698">
            <a:extLst>
              <a:ext uri="{FF2B5EF4-FFF2-40B4-BE49-F238E27FC236}">
                <a16:creationId xmlns:a16="http://schemas.microsoft.com/office/drawing/2014/main" id="{DD30A69A-1B0F-4025-B38D-DB354EF5E59F}"/>
              </a:ext>
            </a:extLst>
          </p:cNvPr>
          <p:cNvSpPr>
            <a:spLocks noChangeArrowheads="1"/>
          </p:cNvSpPr>
          <p:nvPr/>
        </p:nvSpPr>
        <p:spPr bwMode="auto">
          <a:xfrm>
            <a:off x="7934061" y="4270859"/>
            <a:ext cx="10347" cy="7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7" name="Line 44">
            <a:extLst>
              <a:ext uri="{FF2B5EF4-FFF2-40B4-BE49-F238E27FC236}">
                <a16:creationId xmlns:a16="http://schemas.microsoft.com/office/drawing/2014/main" id="{70B3F9CE-EA84-49D1-9EA9-B8FB1EDA00B9}"/>
              </a:ext>
            </a:extLst>
          </p:cNvPr>
          <p:cNvSpPr>
            <a:spLocks noChangeShapeType="1"/>
          </p:cNvSpPr>
          <p:nvPr/>
        </p:nvSpPr>
        <p:spPr bwMode="auto">
          <a:xfrm flipV="1">
            <a:off x="6620075" y="3861222"/>
            <a:ext cx="0" cy="2033115"/>
          </a:xfrm>
          <a:prstGeom prst="line">
            <a:avLst/>
          </a:prstGeom>
          <a:noFill/>
          <a:ln w="28575"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8" name="Line 44">
            <a:extLst>
              <a:ext uri="{FF2B5EF4-FFF2-40B4-BE49-F238E27FC236}">
                <a16:creationId xmlns:a16="http://schemas.microsoft.com/office/drawing/2014/main" id="{F2828540-6D58-405A-A9CF-1A4CD3506DC1}"/>
              </a:ext>
            </a:extLst>
          </p:cNvPr>
          <p:cNvSpPr>
            <a:spLocks noChangeShapeType="1"/>
          </p:cNvSpPr>
          <p:nvPr/>
        </p:nvSpPr>
        <p:spPr bwMode="auto">
          <a:xfrm flipV="1">
            <a:off x="9692082" y="3861222"/>
            <a:ext cx="0" cy="2033115"/>
          </a:xfrm>
          <a:prstGeom prst="line">
            <a:avLst/>
          </a:prstGeom>
          <a:noFill/>
          <a:ln w="28575"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9" name="Line 44">
            <a:extLst>
              <a:ext uri="{FF2B5EF4-FFF2-40B4-BE49-F238E27FC236}">
                <a16:creationId xmlns:a16="http://schemas.microsoft.com/office/drawing/2014/main" id="{F8FAA5AA-2E69-4C1D-8C8F-599044671DB8}"/>
              </a:ext>
            </a:extLst>
          </p:cNvPr>
          <p:cNvSpPr>
            <a:spLocks noChangeShapeType="1"/>
          </p:cNvSpPr>
          <p:nvPr/>
        </p:nvSpPr>
        <p:spPr bwMode="auto">
          <a:xfrm flipV="1">
            <a:off x="3387879" y="3861222"/>
            <a:ext cx="0" cy="2033115"/>
          </a:xfrm>
          <a:prstGeom prst="line">
            <a:avLst/>
          </a:prstGeom>
          <a:noFill/>
          <a:ln w="28575"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0" name="Line 44">
            <a:extLst>
              <a:ext uri="{FF2B5EF4-FFF2-40B4-BE49-F238E27FC236}">
                <a16:creationId xmlns:a16="http://schemas.microsoft.com/office/drawing/2014/main" id="{68A0563D-5E8F-4781-B3AB-9558DBC1BBBA}"/>
              </a:ext>
            </a:extLst>
          </p:cNvPr>
          <p:cNvSpPr>
            <a:spLocks noChangeShapeType="1"/>
          </p:cNvSpPr>
          <p:nvPr/>
        </p:nvSpPr>
        <p:spPr bwMode="auto">
          <a:xfrm flipV="1">
            <a:off x="4852920" y="3522291"/>
            <a:ext cx="0" cy="2372046"/>
          </a:xfrm>
          <a:prstGeom prst="line">
            <a:avLst/>
          </a:prstGeom>
          <a:noFill/>
          <a:ln w="1270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1" name="Line 44">
            <a:extLst>
              <a:ext uri="{FF2B5EF4-FFF2-40B4-BE49-F238E27FC236}">
                <a16:creationId xmlns:a16="http://schemas.microsoft.com/office/drawing/2014/main" id="{AA6E5A4E-A29B-48D3-B2FE-636952C0136E}"/>
              </a:ext>
            </a:extLst>
          </p:cNvPr>
          <p:cNvSpPr>
            <a:spLocks noChangeShapeType="1"/>
          </p:cNvSpPr>
          <p:nvPr/>
        </p:nvSpPr>
        <p:spPr bwMode="auto">
          <a:xfrm flipV="1">
            <a:off x="7934061" y="3522291"/>
            <a:ext cx="0" cy="2372046"/>
          </a:xfrm>
          <a:prstGeom prst="line">
            <a:avLst/>
          </a:prstGeom>
          <a:noFill/>
          <a:ln w="12700"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2" name="Line 44">
            <a:extLst>
              <a:ext uri="{FF2B5EF4-FFF2-40B4-BE49-F238E27FC236}">
                <a16:creationId xmlns:a16="http://schemas.microsoft.com/office/drawing/2014/main" id="{4D1C3791-2474-44CD-BEE2-5D16ADC51CD4}"/>
              </a:ext>
            </a:extLst>
          </p:cNvPr>
          <p:cNvSpPr>
            <a:spLocks noChangeShapeType="1"/>
          </p:cNvSpPr>
          <p:nvPr/>
        </p:nvSpPr>
        <p:spPr bwMode="auto">
          <a:xfrm flipV="1">
            <a:off x="1761023" y="3530641"/>
            <a:ext cx="0" cy="2363694"/>
          </a:xfrm>
          <a:prstGeom prst="line">
            <a:avLst/>
          </a:prstGeom>
          <a:noFill/>
          <a:ln w="28575"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133" name="Straight Connector 132">
            <a:extLst>
              <a:ext uri="{FF2B5EF4-FFF2-40B4-BE49-F238E27FC236}">
                <a16:creationId xmlns:a16="http://schemas.microsoft.com/office/drawing/2014/main" id="{19E0064F-22C3-4E70-B901-438351FF80A5}"/>
              </a:ext>
            </a:extLst>
          </p:cNvPr>
          <p:cNvCxnSpPr/>
          <p:nvPr/>
        </p:nvCxnSpPr>
        <p:spPr>
          <a:xfrm>
            <a:off x="1688382" y="4273956"/>
            <a:ext cx="63180" cy="0"/>
          </a:xfrm>
          <a:prstGeom prst="line">
            <a:avLst/>
          </a:prstGeom>
          <a:noFill/>
          <a:ln w="12700" cap="sq" cmpd="sng" algn="ctr">
            <a:solidFill>
              <a:srgbClr val="000000"/>
            </a:solidFill>
            <a:prstDash val="solid"/>
            <a:miter lim="800000"/>
          </a:ln>
          <a:effectLst/>
        </p:spPr>
      </p:cxnSp>
      <p:cxnSp>
        <p:nvCxnSpPr>
          <p:cNvPr id="134" name="Straight Connector 133">
            <a:extLst>
              <a:ext uri="{FF2B5EF4-FFF2-40B4-BE49-F238E27FC236}">
                <a16:creationId xmlns:a16="http://schemas.microsoft.com/office/drawing/2014/main" id="{91C803E3-3872-4535-89ED-BF6831870492}"/>
              </a:ext>
            </a:extLst>
          </p:cNvPr>
          <p:cNvCxnSpPr/>
          <p:nvPr/>
        </p:nvCxnSpPr>
        <p:spPr>
          <a:xfrm>
            <a:off x="1688382" y="3901376"/>
            <a:ext cx="63180" cy="0"/>
          </a:xfrm>
          <a:prstGeom prst="line">
            <a:avLst/>
          </a:prstGeom>
          <a:noFill/>
          <a:ln w="12700" cap="sq" cmpd="sng" algn="ctr">
            <a:solidFill>
              <a:srgbClr val="000000"/>
            </a:solidFill>
            <a:prstDash val="solid"/>
            <a:miter lim="800000"/>
          </a:ln>
          <a:effectLst/>
        </p:spPr>
      </p:cxnSp>
      <p:cxnSp>
        <p:nvCxnSpPr>
          <p:cNvPr id="135" name="Straight Connector 134">
            <a:extLst>
              <a:ext uri="{FF2B5EF4-FFF2-40B4-BE49-F238E27FC236}">
                <a16:creationId xmlns:a16="http://schemas.microsoft.com/office/drawing/2014/main" id="{BD53EF02-5ED0-484A-9D33-401171CB11EE}"/>
              </a:ext>
            </a:extLst>
          </p:cNvPr>
          <p:cNvCxnSpPr/>
          <p:nvPr/>
        </p:nvCxnSpPr>
        <p:spPr>
          <a:xfrm>
            <a:off x="1688382" y="3528796"/>
            <a:ext cx="63180" cy="0"/>
          </a:xfrm>
          <a:prstGeom prst="line">
            <a:avLst/>
          </a:prstGeom>
          <a:noFill/>
          <a:ln w="12700" cap="sq" cmpd="sng" algn="ctr">
            <a:solidFill>
              <a:srgbClr val="000000"/>
            </a:solidFill>
            <a:prstDash val="solid"/>
            <a:miter lim="800000"/>
          </a:ln>
          <a:effectLst/>
        </p:spPr>
      </p:cxnSp>
      <p:cxnSp>
        <p:nvCxnSpPr>
          <p:cNvPr id="136" name="Straight Connector 135">
            <a:extLst>
              <a:ext uri="{FF2B5EF4-FFF2-40B4-BE49-F238E27FC236}">
                <a16:creationId xmlns:a16="http://schemas.microsoft.com/office/drawing/2014/main" id="{D22EE2E2-C549-4544-8171-70C5C121C1D4}"/>
              </a:ext>
            </a:extLst>
          </p:cNvPr>
          <p:cNvCxnSpPr/>
          <p:nvPr/>
        </p:nvCxnSpPr>
        <p:spPr>
          <a:xfrm>
            <a:off x="1688382" y="4647534"/>
            <a:ext cx="63180" cy="0"/>
          </a:xfrm>
          <a:prstGeom prst="line">
            <a:avLst/>
          </a:prstGeom>
          <a:noFill/>
          <a:ln w="12700" cap="sq" cmpd="sng" algn="ctr">
            <a:solidFill>
              <a:srgbClr val="000000"/>
            </a:solidFill>
            <a:prstDash val="solid"/>
            <a:miter lim="800000"/>
          </a:ln>
          <a:effectLst/>
        </p:spPr>
      </p:cxnSp>
      <p:sp>
        <p:nvSpPr>
          <p:cNvPr id="140" name="TextBox 139">
            <a:extLst>
              <a:ext uri="{FF2B5EF4-FFF2-40B4-BE49-F238E27FC236}">
                <a16:creationId xmlns:a16="http://schemas.microsoft.com/office/drawing/2014/main" id="{1456D818-F7D1-488C-97B2-7E0437150898}"/>
              </a:ext>
            </a:extLst>
          </p:cNvPr>
          <p:cNvSpPr txBox="1"/>
          <p:nvPr/>
        </p:nvSpPr>
        <p:spPr>
          <a:xfrm>
            <a:off x="1299322" y="3813505"/>
            <a:ext cx="326987" cy="178945"/>
          </a:xfrm>
          <a:prstGeom prst="rect">
            <a:avLst/>
          </a:prstGeom>
          <a:noFill/>
        </p:spPr>
        <p:txBody>
          <a:bodyPr wrap="none" lIns="0" tIns="0" rIns="0" bIns="0" rtlCol="0" anchor="ctr">
            <a:noAutofit/>
          </a:bodyPr>
          <a:lstStyle/>
          <a:p>
            <a:pPr marL="0" marR="0" lvl="0" indent="0" algn="r" defTabSz="457200" rtl="0" eaLnBrk="1" fontAlgn="auto" latinLnBrk="0" hangingPunct="1">
              <a:lnSpc>
                <a:spcPct val="100000"/>
              </a:lnSpc>
              <a:spcBef>
                <a:spcPts val="200"/>
              </a:spcBef>
              <a:spcAft>
                <a:spcPts val="400"/>
              </a:spcAft>
              <a:buClr>
                <a:srgbClr val="B8D879"/>
              </a:buClr>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141" name="TextBox 140">
            <a:extLst>
              <a:ext uri="{FF2B5EF4-FFF2-40B4-BE49-F238E27FC236}">
                <a16:creationId xmlns:a16="http://schemas.microsoft.com/office/drawing/2014/main" id="{EA537066-AE08-47C6-A238-64BF21EC981D}"/>
              </a:ext>
            </a:extLst>
          </p:cNvPr>
          <p:cNvSpPr txBox="1"/>
          <p:nvPr/>
        </p:nvSpPr>
        <p:spPr>
          <a:xfrm>
            <a:off x="1299322" y="3440773"/>
            <a:ext cx="326987" cy="178945"/>
          </a:xfrm>
          <a:prstGeom prst="rect">
            <a:avLst/>
          </a:prstGeom>
          <a:noFill/>
        </p:spPr>
        <p:txBody>
          <a:bodyPr wrap="none" lIns="0" tIns="0" rIns="0" bIns="0" rtlCol="0" anchor="ctr">
            <a:noAutofit/>
          </a:bodyPr>
          <a:lstStyle/>
          <a:p>
            <a:pPr marL="0" marR="0" lvl="0" indent="0" algn="r" defTabSz="457200" rtl="0" eaLnBrk="1" fontAlgn="auto" latinLnBrk="0" hangingPunct="1">
              <a:lnSpc>
                <a:spcPct val="100000"/>
              </a:lnSpc>
              <a:spcBef>
                <a:spcPts val="200"/>
              </a:spcBef>
              <a:spcAft>
                <a:spcPts val="400"/>
              </a:spcAft>
              <a:buClr>
                <a:srgbClr val="B8D879"/>
              </a:buClr>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p>
        </p:txBody>
      </p:sp>
      <p:sp>
        <p:nvSpPr>
          <p:cNvPr id="142" name="TextBox 141">
            <a:extLst>
              <a:ext uri="{FF2B5EF4-FFF2-40B4-BE49-F238E27FC236}">
                <a16:creationId xmlns:a16="http://schemas.microsoft.com/office/drawing/2014/main" id="{94CBCC7F-4D05-481A-8997-F04146B18505}"/>
              </a:ext>
            </a:extLst>
          </p:cNvPr>
          <p:cNvSpPr txBox="1"/>
          <p:nvPr/>
        </p:nvSpPr>
        <p:spPr>
          <a:xfrm>
            <a:off x="1299322" y="4561252"/>
            <a:ext cx="326987" cy="178945"/>
          </a:xfrm>
          <a:prstGeom prst="rect">
            <a:avLst/>
          </a:prstGeom>
          <a:noFill/>
        </p:spPr>
        <p:txBody>
          <a:bodyPr wrap="none" lIns="0" tIns="0" rIns="0" bIns="0" rtlCol="0" anchor="ctr">
            <a:noAutofit/>
          </a:bodyPr>
          <a:lstStyle/>
          <a:p>
            <a:pPr marL="0" marR="0" lvl="0" indent="0" algn="r" defTabSz="457200" rtl="0" eaLnBrk="1" fontAlgn="auto" latinLnBrk="0" hangingPunct="1">
              <a:lnSpc>
                <a:spcPct val="100000"/>
              </a:lnSpc>
              <a:spcBef>
                <a:spcPts val="200"/>
              </a:spcBef>
              <a:spcAft>
                <a:spcPts val="400"/>
              </a:spcAft>
              <a:buClr>
                <a:srgbClr val="B8D879"/>
              </a:buClr>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143" name="TextBox 142">
            <a:extLst>
              <a:ext uri="{FF2B5EF4-FFF2-40B4-BE49-F238E27FC236}">
                <a16:creationId xmlns:a16="http://schemas.microsoft.com/office/drawing/2014/main" id="{276B94C2-537A-4FCF-AD3B-55CAFA0D19BD}"/>
              </a:ext>
            </a:extLst>
          </p:cNvPr>
          <p:cNvSpPr txBox="1"/>
          <p:nvPr/>
        </p:nvSpPr>
        <p:spPr>
          <a:xfrm>
            <a:off x="1299322" y="4186248"/>
            <a:ext cx="326987" cy="178945"/>
          </a:xfrm>
          <a:prstGeom prst="rect">
            <a:avLst/>
          </a:prstGeom>
          <a:noFill/>
        </p:spPr>
        <p:txBody>
          <a:bodyPr wrap="none" lIns="0" tIns="0" rIns="0" bIns="0" rtlCol="0" anchor="ctr">
            <a:noAutofit/>
          </a:bodyPr>
          <a:lstStyle/>
          <a:p>
            <a:pPr marL="0" marR="0" lvl="0" indent="0" algn="r" defTabSz="457200" rtl="0" eaLnBrk="1" fontAlgn="auto" latinLnBrk="0" hangingPunct="1">
              <a:lnSpc>
                <a:spcPct val="100000"/>
              </a:lnSpc>
              <a:spcBef>
                <a:spcPts val="200"/>
              </a:spcBef>
              <a:spcAft>
                <a:spcPts val="400"/>
              </a:spcAft>
              <a:buClr>
                <a:srgbClr val="B8D879"/>
              </a:buClr>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144" name="TextBox 143">
            <a:extLst>
              <a:ext uri="{FF2B5EF4-FFF2-40B4-BE49-F238E27FC236}">
                <a16:creationId xmlns:a16="http://schemas.microsoft.com/office/drawing/2014/main" id="{33F9255D-E421-4805-A825-DEAA121EB53C}"/>
              </a:ext>
            </a:extLst>
          </p:cNvPr>
          <p:cNvSpPr txBox="1"/>
          <p:nvPr/>
        </p:nvSpPr>
        <p:spPr>
          <a:xfrm>
            <a:off x="1299322" y="5307251"/>
            <a:ext cx="326987" cy="178945"/>
          </a:xfrm>
          <a:prstGeom prst="rect">
            <a:avLst/>
          </a:prstGeom>
          <a:noFill/>
        </p:spPr>
        <p:txBody>
          <a:bodyPr wrap="none" lIns="0" tIns="0" rIns="0" bIns="0" rtlCol="0" anchor="ctr">
            <a:noAutofit/>
          </a:bodyPr>
          <a:lstStyle/>
          <a:p>
            <a:pPr marL="0" marR="0" lvl="0" indent="0" algn="r" defTabSz="457200" rtl="0" eaLnBrk="1" fontAlgn="auto" latinLnBrk="0" hangingPunct="1">
              <a:lnSpc>
                <a:spcPct val="100000"/>
              </a:lnSpc>
              <a:spcBef>
                <a:spcPts val="200"/>
              </a:spcBef>
              <a:spcAft>
                <a:spcPts val="400"/>
              </a:spcAft>
              <a:buClr>
                <a:srgbClr val="B8D879"/>
              </a:buClr>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145" name="TextBox 144">
            <a:extLst>
              <a:ext uri="{FF2B5EF4-FFF2-40B4-BE49-F238E27FC236}">
                <a16:creationId xmlns:a16="http://schemas.microsoft.com/office/drawing/2014/main" id="{A032448D-DBFC-4A27-BBCE-CF34F96664EB}"/>
              </a:ext>
            </a:extLst>
          </p:cNvPr>
          <p:cNvSpPr txBox="1"/>
          <p:nvPr/>
        </p:nvSpPr>
        <p:spPr>
          <a:xfrm>
            <a:off x="1299322" y="4934519"/>
            <a:ext cx="326987" cy="178945"/>
          </a:xfrm>
          <a:prstGeom prst="rect">
            <a:avLst/>
          </a:prstGeom>
          <a:noFill/>
        </p:spPr>
        <p:txBody>
          <a:bodyPr wrap="none" lIns="0" tIns="0" rIns="0" bIns="0" rtlCol="0" anchor="ctr">
            <a:noAutofit/>
          </a:bodyPr>
          <a:lstStyle/>
          <a:p>
            <a:pPr marL="0" marR="0" lvl="0" indent="0" algn="r" defTabSz="457200" rtl="0" eaLnBrk="1" fontAlgn="auto" latinLnBrk="0" hangingPunct="1">
              <a:lnSpc>
                <a:spcPct val="100000"/>
              </a:lnSpc>
              <a:spcBef>
                <a:spcPts val="200"/>
              </a:spcBef>
              <a:spcAft>
                <a:spcPts val="400"/>
              </a:spcAft>
              <a:buClr>
                <a:srgbClr val="B8D879"/>
              </a:buClr>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p>
        </p:txBody>
      </p:sp>
      <p:sp>
        <p:nvSpPr>
          <p:cNvPr id="146" name="TextBox 145">
            <a:extLst>
              <a:ext uri="{FF2B5EF4-FFF2-40B4-BE49-F238E27FC236}">
                <a16:creationId xmlns:a16="http://schemas.microsoft.com/office/drawing/2014/main" id="{3EC00FD3-10FF-4A6B-8DB7-89D7C9F1049F}"/>
              </a:ext>
            </a:extLst>
          </p:cNvPr>
          <p:cNvSpPr txBox="1"/>
          <p:nvPr/>
        </p:nvSpPr>
        <p:spPr>
          <a:xfrm>
            <a:off x="1299322" y="5677188"/>
            <a:ext cx="326987" cy="178945"/>
          </a:xfrm>
          <a:prstGeom prst="rect">
            <a:avLst/>
          </a:prstGeom>
          <a:noFill/>
        </p:spPr>
        <p:txBody>
          <a:bodyPr wrap="none" lIns="0" tIns="0" rIns="0" bIns="0" rtlCol="0" anchor="ctr">
            <a:noAutofit/>
          </a:bodyPr>
          <a:lstStyle/>
          <a:p>
            <a:pPr marL="0" marR="0" lvl="0" indent="0" algn="r" defTabSz="457200" rtl="0" eaLnBrk="1" fontAlgn="auto" latinLnBrk="0" hangingPunct="1">
              <a:lnSpc>
                <a:spcPct val="100000"/>
              </a:lnSpc>
              <a:spcBef>
                <a:spcPts val="200"/>
              </a:spcBef>
              <a:spcAft>
                <a:spcPts val="400"/>
              </a:spcAft>
              <a:buClr>
                <a:srgbClr val="B8D879"/>
              </a:buClr>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p>
        </p:txBody>
      </p:sp>
      <p:sp>
        <p:nvSpPr>
          <p:cNvPr id="147" name="TextBox 146">
            <a:extLst>
              <a:ext uri="{FF2B5EF4-FFF2-40B4-BE49-F238E27FC236}">
                <a16:creationId xmlns:a16="http://schemas.microsoft.com/office/drawing/2014/main" id="{C7B5151A-DA31-41C2-9B12-3C0956D2EFDA}"/>
              </a:ext>
            </a:extLst>
          </p:cNvPr>
          <p:cNvSpPr txBox="1"/>
          <p:nvPr/>
        </p:nvSpPr>
        <p:spPr>
          <a:xfrm>
            <a:off x="7459901" y="3141075"/>
            <a:ext cx="410663" cy="189176"/>
          </a:xfrm>
          <a:prstGeom prst="rect">
            <a:avLst/>
          </a:prstGeom>
          <a:noFill/>
        </p:spPr>
        <p:txBody>
          <a:bodyPr wrap="none" lIns="0" tIns="0" rIns="0" bIns="0" rtlCol="0" anchor="ctr">
            <a:noAutofit/>
          </a:bodyPr>
          <a:lstStyle/>
          <a:p>
            <a:pPr marL="0" marR="0" lvl="0" indent="0" algn="ctr" defTabSz="457200" rtl="0" eaLnBrk="1" fontAlgn="auto" latinLnBrk="0" hangingPunct="1">
              <a:lnSpc>
                <a:spcPct val="100000"/>
              </a:lnSpc>
              <a:spcBef>
                <a:spcPts val="200"/>
              </a:spcBef>
              <a:spcAft>
                <a:spcPts val="400"/>
              </a:spcAft>
              <a:buClr>
                <a:srgbClr val="B8D879"/>
              </a:buClr>
              <a:buSzTx/>
              <a:buFontTx/>
              <a:buNone/>
              <a:tabLst/>
              <a:defRPr/>
            </a:pPr>
            <a:r>
              <a:rPr kumimoji="0" lang="en-US" sz="105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br>
              <a:rPr kumimoji="0" lang="en-US" sz="105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05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(20%–40%)</a:t>
            </a:r>
          </a:p>
        </p:txBody>
      </p:sp>
      <p:sp>
        <p:nvSpPr>
          <p:cNvPr id="148" name="TextBox 147">
            <a:extLst>
              <a:ext uri="{FF2B5EF4-FFF2-40B4-BE49-F238E27FC236}">
                <a16:creationId xmlns:a16="http://schemas.microsoft.com/office/drawing/2014/main" id="{D492BEB4-F6BC-4F75-9819-5E4C59344AF4}"/>
              </a:ext>
            </a:extLst>
          </p:cNvPr>
          <p:cNvSpPr txBox="1"/>
          <p:nvPr/>
        </p:nvSpPr>
        <p:spPr>
          <a:xfrm>
            <a:off x="1763370" y="3612222"/>
            <a:ext cx="1631976" cy="118465"/>
          </a:xfrm>
          <a:prstGeom prst="rect">
            <a:avLst/>
          </a:prstGeom>
          <a:noFill/>
        </p:spPr>
        <p:txBody>
          <a:bodyPr wrap="none" lIns="0" tIns="0" rIns="0" bIns="0" rtlCol="0" anchor="ctr">
            <a:noAutofit/>
          </a:bodyPr>
          <a:lstStyle/>
          <a:p>
            <a:pPr marL="0" marR="0" lvl="0" indent="0" algn="ctr" defTabSz="457200" rtl="0" eaLnBrk="1" fontAlgn="auto" latinLnBrk="0" hangingPunct="1">
              <a:lnSpc>
                <a:spcPct val="100000"/>
              </a:lnSpc>
              <a:spcBef>
                <a:spcPts val="200"/>
              </a:spcBef>
              <a:spcAft>
                <a:spcPts val="400"/>
              </a:spcAft>
              <a:buClr>
                <a:srgbClr val="B8D879"/>
              </a:buClr>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10)</a:t>
            </a:r>
          </a:p>
        </p:txBody>
      </p:sp>
      <p:sp>
        <p:nvSpPr>
          <p:cNvPr id="149" name="TextBox 148">
            <a:extLst>
              <a:ext uri="{FF2B5EF4-FFF2-40B4-BE49-F238E27FC236}">
                <a16:creationId xmlns:a16="http://schemas.microsoft.com/office/drawing/2014/main" id="{33C3E5F0-A322-4149-8BDB-9C4AF331B9AD}"/>
              </a:ext>
            </a:extLst>
          </p:cNvPr>
          <p:cNvSpPr txBox="1"/>
          <p:nvPr/>
        </p:nvSpPr>
        <p:spPr>
          <a:xfrm>
            <a:off x="3395346" y="3612221"/>
            <a:ext cx="1471358" cy="118466"/>
          </a:xfrm>
          <a:prstGeom prst="rect">
            <a:avLst/>
          </a:prstGeom>
          <a:noFill/>
        </p:spPr>
        <p:txBody>
          <a:bodyPr wrap="none" lIns="0" tIns="0" rIns="0" bIns="0" rtlCol="0" anchor="ctr">
            <a:noAutofit/>
          </a:bodyPr>
          <a:lstStyle/>
          <a:p>
            <a:pPr marL="0" marR="0" lvl="0" indent="0" algn="ctr" defTabSz="457200" rtl="0" eaLnBrk="1" fontAlgn="auto" latinLnBrk="0" hangingPunct="1">
              <a:lnSpc>
                <a:spcPct val="100000"/>
              </a:lnSpc>
              <a:spcBef>
                <a:spcPts val="200"/>
              </a:spcBef>
              <a:spcAft>
                <a:spcPts val="400"/>
              </a:spcAft>
              <a:buClr>
                <a:srgbClr val="B8D879"/>
              </a:buClr>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9)</a:t>
            </a:r>
          </a:p>
        </p:txBody>
      </p:sp>
      <p:sp>
        <p:nvSpPr>
          <p:cNvPr id="150" name="TextBox 149">
            <a:extLst>
              <a:ext uri="{FF2B5EF4-FFF2-40B4-BE49-F238E27FC236}">
                <a16:creationId xmlns:a16="http://schemas.microsoft.com/office/drawing/2014/main" id="{79B96405-FD31-468C-9711-5DE440D8FAF0}"/>
              </a:ext>
            </a:extLst>
          </p:cNvPr>
          <p:cNvSpPr txBox="1"/>
          <p:nvPr/>
        </p:nvSpPr>
        <p:spPr>
          <a:xfrm>
            <a:off x="4852916" y="3612222"/>
            <a:ext cx="1758931" cy="118465"/>
          </a:xfrm>
          <a:prstGeom prst="rect">
            <a:avLst/>
          </a:prstGeom>
          <a:noFill/>
        </p:spPr>
        <p:txBody>
          <a:bodyPr wrap="none" lIns="0" tIns="0" rIns="0" bIns="0" rtlCol="0" anchor="ctr">
            <a:noAutofit/>
          </a:bodyPr>
          <a:lstStyle/>
          <a:p>
            <a:pPr marL="0" marR="0" lvl="0" indent="0" algn="ctr" defTabSz="457200" rtl="0" eaLnBrk="1" fontAlgn="auto" latinLnBrk="0" hangingPunct="1">
              <a:lnSpc>
                <a:spcPct val="100000"/>
              </a:lnSpc>
              <a:spcBef>
                <a:spcPts val="200"/>
              </a:spcBef>
              <a:spcAft>
                <a:spcPts val="400"/>
              </a:spcAft>
              <a:buClr>
                <a:srgbClr val="B8D879"/>
              </a:buClr>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10)</a:t>
            </a:r>
          </a:p>
        </p:txBody>
      </p:sp>
      <p:sp>
        <p:nvSpPr>
          <p:cNvPr id="151" name="TextBox 150">
            <a:extLst>
              <a:ext uri="{FF2B5EF4-FFF2-40B4-BE49-F238E27FC236}">
                <a16:creationId xmlns:a16="http://schemas.microsoft.com/office/drawing/2014/main" id="{F01282F6-9410-42F1-8DA4-919D5B476020}"/>
              </a:ext>
            </a:extLst>
          </p:cNvPr>
          <p:cNvSpPr txBox="1"/>
          <p:nvPr/>
        </p:nvSpPr>
        <p:spPr>
          <a:xfrm>
            <a:off x="6589251" y="3612221"/>
            <a:ext cx="898369" cy="118466"/>
          </a:xfrm>
          <a:prstGeom prst="rect">
            <a:avLst/>
          </a:prstGeom>
          <a:noFill/>
        </p:spPr>
        <p:txBody>
          <a:bodyPr wrap="none" lIns="0" tIns="0" rIns="0" bIns="0" rtlCol="0" anchor="ctr">
            <a:noAutofit/>
          </a:bodyPr>
          <a:lstStyle/>
          <a:p>
            <a:pPr marL="0" marR="0" lvl="0" indent="0" algn="ctr" defTabSz="457200" rtl="0" eaLnBrk="1" fontAlgn="auto" latinLnBrk="0" hangingPunct="1">
              <a:lnSpc>
                <a:spcPct val="100000"/>
              </a:lnSpc>
              <a:spcBef>
                <a:spcPts val="200"/>
              </a:spcBef>
              <a:spcAft>
                <a:spcPts val="400"/>
              </a:spcAft>
              <a:buClr>
                <a:srgbClr val="B8D879"/>
              </a:buClr>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7)</a:t>
            </a:r>
          </a:p>
        </p:txBody>
      </p:sp>
      <p:sp>
        <p:nvSpPr>
          <p:cNvPr id="152" name="TextBox 151">
            <a:extLst>
              <a:ext uri="{FF2B5EF4-FFF2-40B4-BE49-F238E27FC236}">
                <a16:creationId xmlns:a16="http://schemas.microsoft.com/office/drawing/2014/main" id="{2DB41702-C90F-40D6-87EB-EB850FB7455C}"/>
              </a:ext>
            </a:extLst>
          </p:cNvPr>
          <p:cNvSpPr txBox="1"/>
          <p:nvPr/>
        </p:nvSpPr>
        <p:spPr>
          <a:xfrm>
            <a:off x="7938060" y="3425796"/>
            <a:ext cx="1749028" cy="118465"/>
          </a:xfrm>
          <a:prstGeom prst="rect">
            <a:avLst/>
          </a:prstGeom>
          <a:noFill/>
        </p:spPr>
        <p:txBody>
          <a:bodyPr wrap="none" lIns="0" tIns="0" rIns="0" bIns="0" rtlCol="0" anchor="ctr">
            <a:noAutofit/>
          </a:bodyPr>
          <a:lstStyle/>
          <a:p>
            <a:pPr marL="0" marR="0" lvl="0" indent="0" algn="ctr" defTabSz="457200" rtl="0" eaLnBrk="1" fontAlgn="auto" latinLnBrk="0" hangingPunct="1">
              <a:lnSpc>
                <a:spcPct val="100000"/>
              </a:lnSpc>
              <a:spcBef>
                <a:spcPts val="200"/>
              </a:spcBef>
              <a:spcAft>
                <a:spcPts val="400"/>
              </a:spcAft>
              <a:buClr>
                <a:srgbClr val="B8D879"/>
              </a:buClr>
              <a:buSzTx/>
              <a:buFontTx/>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25 mg</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3" name="TextBox 152">
            <a:extLst>
              <a:ext uri="{FF2B5EF4-FFF2-40B4-BE49-F238E27FC236}">
                <a16:creationId xmlns:a16="http://schemas.microsoft.com/office/drawing/2014/main" id="{18646B78-F5BC-47B9-837D-472E7A0DB02F}"/>
              </a:ext>
            </a:extLst>
          </p:cNvPr>
          <p:cNvSpPr txBox="1"/>
          <p:nvPr/>
        </p:nvSpPr>
        <p:spPr>
          <a:xfrm>
            <a:off x="9696079" y="3425796"/>
            <a:ext cx="1543011" cy="111507"/>
          </a:xfrm>
          <a:prstGeom prst="rect">
            <a:avLst/>
          </a:prstGeom>
          <a:noFill/>
        </p:spPr>
        <p:txBody>
          <a:bodyPr wrap="none" lIns="0" tIns="0" rIns="0" bIns="0" rtlCol="0" anchor="ctr">
            <a:noAutofit/>
          </a:bodyPr>
          <a:lstStyle/>
          <a:p>
            <a:pPr marL="0" marR="0" lvl="0" indent="0" algn="ctr" defTabSz="457200" rtl="0" eaLnBrk="1" fontAlgn="auto" latinLnBrk="0" hangingPunct="1">
              <a:lnSpc>
                <a:spcPct val="100000"/>
              </a:lnSpc>
              <a:spcBef>
                <a:spcPts val="200"/>
              </a:spcBef>
              <a:spcAft>
                <a:spcPts val="400"/>
              </a:spcAft>
              <a:buClr>
                <a:srgbClr val="B8D879"/>
              </a:buClr>
              <a:buSzTx/>
              <a:buFontTx/>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Placebo</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4" name="TextBox 153">
            <a:extLst>
              <a:ext uri="{FF2B5EF4-FFF2-40B4-BE49-F238E27FC236}">
                <a16:creationId xmlns:a16="http://schemas.microsoft.com/office/drawing/2014/main" id="{526D065E-7045-483F-9938-4371B96DACA2}"/>
              </a:ext>
            </a:extLst>
          </p:cNvPr>
          <p:cNvSpPr txBox="1"/>
          <p:nvPr/>
        </p:nvSpPr>
        <p:spPr>
          <a:xfrm rot="16200000">
            <a:off x="-538914" y="4504632"/>
            <a:ext cx="3214810" cy="403334"/>
          </a:xfrm>
          <a:prstGeom prst="rect">
            <a:avLst/>
          </a:prstGeom>
          <a:noFill/>
        </p:spPr>
        <p:txBody>
          <a:bodyPr wrap="square" lIns="0" tIns="0" rIns="0" bIns="0" rtlCol="0" anchor="ctr">
            <a:noAutofit/>
          </a:bodyPr>
          <a:lstStyle/>
          <a:p>
            <a:pPr marL="0" marR="0" lvl="0" indent="0" algn="ctr" defTabSz="457200" rtl="0" eaLnBrk="1" fontAlgn="auto" latinLnBrk="0" hangingPunct="1">
              <a:lnSpc>
                <a:spcPct val="100000"/>
              </a:lnSpc>
              <a:spcBef>
                <a:spcPts val="0"/>
              </a:spcBef>
              <a:spcAft>
                <a:spcPts val="0"/>
              </a:spcAft>
              <a:buClr>
                <a:srgbClr val="B8D879"/>
              </a:buClr>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Best Change From </a:t>
            </a:r>
            <a:r>
              <a:rPr kumimoji="0" lang="en-GB"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Baseline</a:t>
            </a:r>
            <a:r>
              <a:rPr kumimoji="0" lang="en-GB" sz="1600" b="1" i="0" u="none" strike="noStrike" kern="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GB"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55" name="TextBox 154">
            <a:extLst>
              <a:ext uri="{FF2B5EF4-FFF2-40B4-BE49-F238E27FC236}">
                <a16:creationId xmlns:a16="http://schemas.microsoft.com/office/drawing/2014/main" id="{B8729413-F116-493B-AEA1-8C146F3C0AA5}"/>
              </a:ext>
            </a:extLst>
          </p:cNvPr>
          <p:cNvSpPr txBox="1"/>
          <p:nvPr/>
        </p:nvSpPr>
        <p:spPr>
          <a:xfrm>
            <a:off x="3329551" y="5084601"/>
            <a:ext cx="379562" cy="326959"/>
          </a:xfrm>
          <a:prstGeom prst="rect">
            <a:avLst/>
          </a:prstGeom>
          <a:noFill/>
        </p:spPr>
        <p:txBody>
          <a:bodyPr wrap="square" lIns="0" tIns="0" rIns="0" bIns="0" rtlCol="0">
            <a:noAutofit/>
          </a:bodyPr>
          <a:lstStyle/>
          <a:p>
            <a:pPr marL="0" marR="0" lvl="0" indent="0" algn="ctr" defTabSz="457200" rtl="0" eaLnBrk="1" fontAlgn="auto" latinLnBrk="0" hangingPunct="1">
              <a:lnSpc>
                <a:spcPct val="100000"/>
              </a:lnSpc>
              <a:spcBef>
                <a:spcPts val="200"/>
              </a:spcBef>
              <a:spcAft>
                <a:spcPts val="400"/>
              </a:spcAft>
              <a:buClr>
                <a:srgbClr val="B8D879"/>
              </a:buClr>
              <a:buSzTx/>
              <a:buFontTx/>
              <a:buNone/>
              <a:tabLst/>
              <a:defRPr/>
            </a:pPr>
            <a:r>
              <a:rPr kumimoji="0" lang="en-US" sz="1600" b="0" i="0" u="none" strike="noStrike" kern="0" cap="none" spc="0" normalizeH="0" baseline="30000" noProof="0" dirty="0">
                <a:ln>
                  <a:noFill/>
                </a:ln>
                <a:solidFill>
                  <a:srgbClr val="231F20"/>
                </a:solidFill>
                <a:effectLst/>
                <a:uLnTx/>
                <a:uFillTx/>
                <a:latin typeface="Calibri" panose="020F0502020204030204" pitchFamily="34" charset="0"/>
                <a:ea typeface="+mn-ea"/>
                <a:cs typeface="Calibri" panose="020F0502020204030204" pitchFamily="34" charset="0"/>
              </a:rPr>
              <a:t>c</a:t>
            </a: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6" name="TextBox 155">
            <a:extLst>
              <a:ext uri="{FF2B5EF4-FFF2-40B4-BE49-F238E27FC236}">
                <a16:creationId xmlns:a16="http://schemas.microsoft.com/office/drawing/2014/main" id="{F92A828E-C75A-46C1-B876-640F2288395A}"/>
              </a:ext>
            </a:extLst>
          </p:cNvPr>
          <p:cNvSpPr txBox="1"/>
          <p:nvPr/>
        </p:nvSpPr>
        <p:spPr>
          <a:xfrm>
            <a:off x="6877166" y="4666041"/>
            <a:ext cx="379562" cy="326959"/>
          </a:xfrm>
          <a:prstGeom prst="rect">
            <a:avLst/>
          </a:prstGeom>
          <a:noFill/>
        </p:spPr>
        <p:txBody>
          <a:bodyPr wrap="square" lIns="0" tIns="0" rIns="0" bIns="0" rtlCol="0">
            <a:noAutofit/>
          </a:bodyPr>
          <a:lstStyle>
            <a:defPPr>
              <a:defRPr lang="en-US"/>
            </a:defPPr>
            <a:lvl1pPr marR="0" lvl="0" indent="0" algn="ctr" defTabSz="457200" fontAlgn="auto">
              <a:lnSpc>
                <a:spcPct val="100000"/>
              </a:lnSpc>
              <a:spcBef>
                <a:spcPts val="200"/>
              </a:spcBef>
              <a:spcAft>
                <a:spcPts val="400"/>
              </a:spcAft>
              <a:buClr>
                <a:srgbClr val="B8D879"/>
              </a:buClr>
              <a:buSzTx/>
              <a:buFontTx/>
              <a:buNone/>
              <a:tabLst/>
              <a:defRPr kumimoji="0" sz="1400" b="0" i="0" u="none" strike="noStrike" kern="0" cap="none" spc="0" normalizeH="0" baseline="30000">
                <a:ln>
                  <a:noFill/>
                </a:ln>
                <a:solidFill>
                  <a:srgbClr val="231F20"/>
                </a:solidFill>
                <a:effectLst/>
                <a:uLnTx/>
                <a:uFillTx/>
                <a:cs typeface="Arial"/>
              </a:defRPr>
            </a:lvl1pPr>
          </a:lstStyle>
          <a:p>
            <a:pPr marL="0" marR="0" lvl="0" indent="0" algn="ctr" defTabSz="457200" rtl="0" eaLnBrk="0" fontAlgn="auto" latinLnBrk="0" hangingPunct="0">
              <a:lnSpc>
                <a:spcPct val="100000"/>
              </a:lnSpc>
              <a:spcBef>
                <a:spcPts val="200"/>
              </a:spcBef>
              <a:spcAft>
                <a:spcPts val="400"/>
              </a:spcAft>
              <a:buClr>
                <a:srgbClr val="B8D879"/>
              </a:buClr>
              <a:buSzTx/>
              <a:buFontTx/>
              <a:buNone/>
              <a:tabLst/>
              <a:defRPr/>
            </a:pPr>
            <a:r>
              <a:rPr kumimoji="0" lang="en-US" sz="1600" b="0" i="0" u="none" strike="noStrike" kern="0" cap="none" spc="0" normalizeH="0" baseline="30000" noProof="0" dirty="0">
                <a:ln>
                  <a:noFill/>
                </a:ln>
                <a:solidFill>
                  <a:srgbClr val="231F20"/>
                </a:solidFill>
                <a:effectLst/>
                <a:uLnTx/>
                <a:uFillTx/>
                <a:latin typeface="Calibri" panose="020F0502020204030204" pitchFamily="34" charset="0"/>
                <a:ea typeface="+mn-ea"/>
                <a:cs typeface="Calibri" panose="020F0502020204030204" pitchFamily="34" charset="0"/>
              </a:rPr>
              <a:t>c</a:t>
            </a:r>
          </a:p>
        </p:txBody>
      </p:sp>
      <p:sp>
        <p:nvSpPr>
          <p:cNvPr id="157" name="TextBox 156">
            <a:extLst>
              <a:ext uri="{FF2B5EF4-FFF2-40B4-BE49-F238E27FC236}">
                <a16:creationId xmlns:a16="http://schemas.microsoft.com/office/drawing/2014/main" id="{783BCAA5-8FA3-4BAB-9EE9-3F4A16F10F20}"/>
              </a:ext>
            </a:extLst>
          </p:cNvPr>
          <p:cNvSpPr txBox="1"/>
          <p:nvPr/>
        </p:nvSpPr>
        <p:spPr>
          <a:xfrm>
            <a:off x="10414847" y="4350825"/>
            <a:ext cx="379562" cy="326959"/>
          </a:xfrm>
          <a:prstGeom prst="rect">
            <a:avLst/>
          </a:prstGeom>
          <a:noFill/>
        </p:spPr>
        <p:txBody>
          <a:bodyPr wrap="square" lIns="0" tIns="0" rIns="0" bIns="0" rtlCol="0">
            <a:noAutofit/>
          </a:bodyPr>
          <a:lstStyle>
            <a:defPPr>
              <a:defRPr lang="en-US"/>
            </a:defPPr>
            <a:lvl1pPr marR="0" lvl="0" indent="0" algn="ctr" defTabSz="457200" fontAlgn="auto">
              <a:lnSpc>
                <a:spcPct val="100000"/>
              </a:lnSpc>
              <a:spcBef>
                <a:spcPts val="200"/>
              </a:spcBef>
              <a:spcAft>
                <a:spcPts val="400"/>
              </a:spcAft>
              <a:buClr>
                <a:srgbClr val="B8D879"/>
              </a:buClr>
              <a:buSzTx/>
              <a:buFontTx/>
              <a:buNone/>
              <a:tabLst/>
              <a:defRPr kumimoji="0" sz="1400" b="0" i="0" u="none" strike="noStrike" kern="0" cap="none" spc="0" normalizeH="0" baseline="30000">
                <a:ln>
                  <a:noFill/>
                </a:ln>
                <a:solidFill>
                  <a:srgbClr val="231F20"/>
                </a:solidFill>
                <a:effectLst/>
                <a:uLnTx/>
                <a:uFillTx/>
                <a:cs typeface="Arial"/>
              </a:defRPr>
            </a:lvl1pPr>
          </a:lstStyle>
          <a:p>
            <a:pPr marL="0" marR="0" lvl="0" indent="0" algn="ctr" defTabSz="457200" rtl="0" eaLnBrk="0" fontAlgn="auto" latinLnBrk="0" hangingPunct="0">
              <a:lnSpc>
                <a:spcPct val="100000"/>
              </a:lnSpc>
              <a:spcBef>
                <a:spcPts val="200"/>
              </a:spcBef>
              <a:spcAft>
                <a:spcPts val="400"/>
              </a:spcAft>
              <a:buClr>
                <a:srgbClr val="B8D879"/>
              </a:buClr>
              <a:buSzTx/>
              <a:buFontTx/>
              <a:buNone/>
              <a:tabLst/>
              <a:defRPr/>
            </a:pPr>
            <a:r>
              <a:rPr kumimoji="0" lang="en-US" sz="1600" b="0" i="0" u="none" strike="noStrike" kern="0" cap="none" spc="0" normalizeH="0" baseline="30000" noProof="0" dirty="0">
                <a:ln>
                  <a:noFill/>
                </a:ln>
                <a:solidFill>
                  <a:srgbClr val="231F20"/>
                </a:solidFill>
                <a:effectLst/>
                <a:uLnTx/>
                <a:uFillTx/>
                <a:latin typeface="Calibri" panose="020F0502020204030204" pitchFamily="34" charset="0"/>
                <a:ea typeface="+mn-ea"/>
                <a:cs typeface="Calibri" panose="020F0502020204030204" pitchFamily="34" charset="0"/>
              </a:rPr>
              <a:t>c</a:t>
            </a:r>
          </a:p>
        </p:txBody>
      </p:sp>
      <p:sp>
        <p:nvSpPr>
          <p:cNvPr id="158" name="TextBox 157">
            <a:extLst>
              <a:ext uri="{FF2B5EF4-FFF2-40B4-BE49-F238E27FC236}">
                <a16:creationId xmlns:a16="http://schemas.microsoft.com/office/drawing/2014/main" id="{145A931A-FFC5-4E3B-8AF5-C269129060E3}"/>
              </a:ext>
            </a:extLst>
          </p:cNvPr>
          <p:cNvSpPr txBox="1"/>
          <p:nvPr/>
        </p:nvSpPr>
        <p:spPr>
          <a:xfrm>
            <a:off x="5986879" y="3004306"/>
            <a:ext cx="1018088" cy="189176"/>
          </a:xfrm>
          <a:prstGeom prst="rect">
            <a:avLst/>
          </a:prstGeom>
          <a:noFill/>
        </p:spPr>
        <p:txBody>
          <a:bodyPr wrap="none" lIns="0" tIns="0" rIns="0" bIns="0" rtlCol="0" anchor="ctr">
            <a:noAutofit/>
          </a:bodyPr>
          <a:lstStyle/>
          <a:p>
            <a:pPr marL="0" marR="0" lvl="0" indent="0" algn="ctr" defTabSz="457200" rtl="0" eaLnBrk="1" fontAlgn="auto" latinLnBrk="0" hangingPunct="1">
              <a:lnSpc>
                <a:spcPct val="100000"/>
              </a:lnSpc>
              <a:spcBef>
                <a:spcPts val="200"/>
              </a:spcBef>
              <a:spcAft>
                <a:spcPts val="400"/>
              </a:spcAft>
              <a:buClr>
                <a:srgbClr val="B8D879"/>
              </a:buClr>
              <a:buSzTx/>
              <a:buFontTx/>
              <a:buNone/>
              <a:tabLst/>
              <a:defRPr/>
            </a:pPr>
            <a:r>
              <a:rPr kumimoji="0" lang="en-US" sz="105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200%</a:t>
            </a:r>
            <a:br>
              <a:rPr kumimoji="0" lang="en-US" sz="105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05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(10%–30%)</a:t>
            </a:r>
          </a:p>
        </p:txBody>
      </p:sp>
      <p:sp>
        <p:nvSpPr>
          <p:cNvPr id="159" name="TextBox 158">
            <a:extLst>
              <a:ext uri="{FF2B5EF4-FFF2-40B4-BE49-F238E27FC236}">
                <a16:creationId xmlns:a16="http://schemas.microsoft.com/office/drawing/2014/main" id="{1977435A-0FED-4FA2-9554-C23ABC4ED10D}"/>
              </a:ext>
            </a:extLst>
          </p:cNvPr>
          <p:cNvSpPr txBox="1"/>
          <p:nvPr/>
        </p:nvSpPr>
        <p:spPr>
          <a:xfrm>
            <a:off x="1763370" y="3425796"/>
            <a:ext cx="1631976" cy="118465"/>
          </a:xfrm>
          <a:prstGeom prst="rect">
            <a:avLst/>
          </a:prstGeom>
          <a:noFill/>
        </p:spPr>
        <p:txBody>
          <a:bodyPr wrap="none" lIns="0" tIns="0" rIns="0" bIns="0" rtlCol="0" anchor="ctr">
            <a:noAutofit/>
          </a:bodyPr>
          <a:lstStyle/>
          <a:p>
            <a:pPr marL="0" marR="0" lvl="0" indent="0" algn="ctr" defTabSz="457200" rtl="0" eaLnBrk="1" fontAlgn="auto" latinLnBrk="0" hangingPunct="1">
              <a:lnSpc>
                <a:spcPct val="100000"/>
              </a:lnSpc>
              <a:spcBef>
                <a:spcPts val="200"/>
              </a:spcBef>
              <a:spcAft>
                <a:spcPts val="400"/>
              </a:spcAft>
              <a:buClr>
                <a:srgbClr val="B8D879"/>
              </a:buClr>
              <a:buSzTx/>
              <a:buFontTx/>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25 mg</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0" name="TextBox 159">
            <a:extLst>
              <a:ext uri="{FF2B5EF4-FFF2-40B4-BE49-F238E27FC236}">
                <a16:creationId xmlns:a16="http://schemas.microsoft.com/office/drawing/2014/main" id="{46B972EF-4EAE-45C6-8704-273EA03132FB}"/>
              </a:ext>
            </a:extLst>
          </p:cNvPr>
          <p:cNvSpPr txBox="1"/>
          <p:nvPr/>
        </p:nvSpPr>
        <p:spPr>
          <a:xfrm>
            <a:off x="3395346" y="3425796"/>
            <a:ext cx="1471358" cy="118466"/>
          </a:xfrm>
          <a:prstGeom prst="rect">
            <a:avLst/>
          </a:prstGeom>
          <a:noFill/>
        </p:spPr>
        <p:txBody>
          <a:bodyPr wrap="none" lIns="0" tIns="0" rIns="0" bIns="0" rtlCol="0" anchor="ctr">
            <a:noAutofit/>
          </a:bodyPr>
          <a:lstStyle/>
          <a:p>
            <a:pPr marL="0" marR="0" lvl="0" indent="0" algn="ctr" defTabSz="457200" rtl="0" eaLnBrk="1" fontAlgn="auto" latinLnBrk="0" hangingPunct="1">
              <a:lnSpc>
                <a:spcPct val="100000"/>
              </a:lnSpc>
              <a:spcBef>
                <a:spcPts val="200"/>
              </a:spcBef>
              <a:spcAft>
                <a:spcPts val="400"/>
              </a:spcAft>
              <a:buClr>
                <a:srgbClr val="B8D879"/>
              </a:buClr>
              <a:buSzTx/>
              <a:buFontTx/>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Placebo</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1" name="TextBox 160">
            <a:extLst>
              <a:ext uri="{FF2B5EF4-FFF2-40B4-BE49-F238E27FC236}">
                <a16:creationId xmlns:a16="http://schemas.microsoft.com/office/drawing/2014/main" id="{54165E7D-4695-46E2-B6E5-E645B05C0CCA}"/>
              </a:ext>
            </a:extLst>
          </p:cNvPr>
          <p:cNvSpPr txBox="1"/>
          <p:nvPr/>
        </p:nvSpPr>
        <p:spPr>
          <a:xfrm>
            <a:off x="4852916" y="3425796"/>
            <a:ext cx="1758931" cy="118465"/>
          </a:xfrm>
          <a:prstGeom prst="rect">
            <a:avLst/>
          </a:prstGeom>
          <a:noFill/>
        </p:spPr>
        <p:txBody>
          <a:bodyPr wrap="none" lIns="0" tIns="0" rIns="0" bIns="0" rtlCol="0" anchor="ctr">
            <a:noAutofit/>
          </a:bodyPr>
          <a:lstStyle/>
          <a:p>
            <a:pPr marL="0" marR="0" lvl="0" indent="0" algn="ctr" defTabSz="457200" rtl="0" eaLnBrk="1" fontAlgn="auto" latinLnBrk="0" hangingPunct="1">
              <a:lnSpc>
                <a:spcPct val="100000"/>
              </a:lnSpc>
              <a:spcBef>
                <a:spcPts val="200"/>
              </a:spcBef>
              <a:spcAft>
                <a:spcPts val="400"/>
              </a:spcAft>
              <a:buClr>
                <a:srgbClr val="B8D879"/>
              </a:buClr>
              <a:buSzTx/>
              <a:buFontTx/>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25 mg</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2" name="TextBox 161">
            <a:extLst>
              <a:ext uri="{FF2B5EF4-FFF2-40B4-BE49-F238E27FC236}">
                <a16:creationId xmlns:a16="http://schemas.microsoft.com/office/drawing/2014/main" id="{CBE9CBA4-286D-4425-852D-EE616270172F}"/>
              </a:ext>
            </a:extLst>
          </p:cNvPr>
          <p:cNvSpPr txBox="1"/>
          <p:nvPr/>
        </p:nvSpPr>
        <p:spPr>
          <a:xfrm>
            <a:off x="6589251" y="3425796"/>
            <a:ext cx="898369" cy="118466"/>
          </a:xfrm>
          <a:prstGeom prst="rect">
            <a:avLst/>
          </a:prstGeom>
          <a:noFill/>
        </p:spPr>
        <p:txBody>
          <a:bodyPr wrap="none" lIns="0" tIns="0" rIns="0" bIns="0" rtlCol="0" anchor="ctr">
            <a:noAutofit/>
          </a:bodyPr>
          <a:lstStyle/>
          <a:p>
            <a:pPr marL="0" marR="0" lvl="0" indent="0" algn="ctr" defTabSz="457200" rtl="0" eaLnBrk="1" fontAlgn="auto" latinLnBrk="0" hangingPunct="1">
              <a:lnSpc>
                <a:spcPct val="100000"/>
              </a:lnSpc>
              <a:spcBef>
                <a:spcPts val="200"/>
              </a:spcBef>
              <a:spcAft>
                <a:spcPts val="400"/>
              </a:spcAft>
              <a:buClr>
                <a:srgbClr val="B8D879"/>
              </a:buClr>
              <a:buSzTx/>
              <a:buFontTx/>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Placebo</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3" name="TextBox 162">
            <a:extLst>
              <a:ext uri="{FF2B5EF4-FFF2-40B4-BE49-F238E27FC236}">
                <a16:creationId xmlns:a16="http://schemas.microsoft.com/office/drawing/2014/main" id="{1BB33DD5-4488-4E1B-B7AD-532240900426}"/>
              </a:ext>
            </a:extLst>
          </p:cNvPr>
          <p:cNvSpPr txBox="1"/>
          <p:nvPr/>
        </p:nvSpPr>
        <p:spPr>
          <a:xfrm>
            <a:off x="7938060" y="3612222"/>
            <a:ext cx="1749028" cy="118465"/>
          </a:xfrm>
          <a:prstGeom prst="rect">
            <a:avLst/>
          </a:prstGeom>
          <a:noFill/>
        </p:spPr>
        <p:txBody>
          <a:bodyPr wrap="none" lIns="0" tIns="0" rIns="0" bIns="0" rtlCol="0" anchor="ctr">
            <a:noAutofit/>
          </a:bodyPr>
          <a:lstStyle/>
          <a:p>
            <a:pPr marL="0" marR="0" lvl="0" indent="0" algn="ctr" defTabSz="457200" rtl="0" eaLnBrk="1" fontAlgn="auto" latinLnBrk="0" hangingPunct="1">
              <a:lnSpc>
                <a:spcPct val="100000"/>
              </a:lnSpc>
              <a:spcBef>
                <a:spcPts val="200"/>
              </a:spcBef>
              <a:spcAft>
                <a:spcPts val="400"/>
              </a:spcAft>
              <a:buClr>
                <a:srgbClr val="B8D879"/>
              </a:buClr>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10)</a:t>
            </a:r>
          </a:p>
        </p:txBody>
      </p:sp>
      <p:sp>
        <p:nvSpPr>
          <p:cNvPr id="164" name="TextBox 163">
            <a:extLst>
              <a:ext uri="{FF2B5EF4-FFF2-40B4-BE49-F238E27FC236}">
                <a16:creationId xmlns:a16="http://schemas.microsoft.com/office/drawing/2014/main" id="{058FC980-7BEE-4F69-B4C7-7347B97F232F}"/>
              </a:ext>
            </a:extLst>
          </p:cNvPr>
          <p:cNvSpPr txBox="1"/>
          <p:nvPr/>
        </p:nvSpPr>
        <p:spPr>
          <a:xfrm>
            <a:off x="9696079" y="3619180"/>
            <a:ext cx="1543011" cy="111507"/>
          </a:xfrm>
          <a:prstGeom prst="rect">
            <a:avLst/>
          </a:prstGeom>
          <a:noFill/>
        </p:spPr>
        <p:txBody>
          <a:bodyPr wrap="none" lIns="0" tIns="0" rIns="0" bIns="0" rtlCol="0" anchor="ctr">
            <a:noAutofit/>
          </a:bodyPr>
          <a:lstStyle/>
          <a:p>
            <a:pPr marL="0" marR="0" lvl="0" indent="0" algn="ctr" defTabSz="457200" rtl="0" eaLnBrk="1" fontAlgn="auto" latinLnBrk="0" hangingPunct="1">
              <a:lnSpc>
                <a:spcPct val="100000"/>
              </a:lnSpc>
              <a:spcBef>
                <a:spcPts val="200"/>
              </a:spcBef>
              <a:spcAft>
                <a:spcPts val="400"/>
              </a:spcAft>
              <a:buClr>
                <a:srgbClr val="B8D879"/>
              </a:buClr>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9)</a:t>
            </a:r>
          </a:p>
        </p:txBody>
      </p:sp>
      <p:sp>
        <p:nvSpPr>
          <p:cNvPr id="165" name="Rectangle 642">
            <a:extLst>
              <a:ext uri="{FF2B5EF4-FFF2-40B4-BE49-F238E27FC236}">
                <a16:creationId xmlns:a16="http://schemas.microsoft.com/office/drawing/2014/main" id="{6025426B-1D6C-4597-9666-CC9742193838}"/>
              </a:ext>
            </a:extLst>
          </p:cNvPr>
          <p:cNvSpPr>
            <a:spLocks noChangeArrowheads="1"/>
          </p:cNvSpPr>
          <p:nvPr/>
        </p:nvSpPr>
        <p:spPr bwMode="auto">
          <a:xfrm>
            <a:off x="2750555" y="4280492"/>
            <a:ext cx="117488" cy="1033771"/>
          </a:xfrm>
          <a:prstGeom prst="rect">
            <a:avLst/>
          </a:prstGeom>
          <a:solidFill>
            <a:schemeClr val="accent1"/>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6" name="Rectangle 645">
            <a:extLst>
              <a:ext uri="{FF2B5EF4-FFF2-40B4-BE49-F238E27FC236}">
                <a16:creationId xmlns:a16="http://schemas.microsoft.com/office/drawing/2014/main" id="{AF46B49E-B8FC-40E6-BEB4-B2E7C095E083}"/>
              </a:ext>
            </a:extLst>
          </p:cNvPr>
          <p:cNvSpPr>
            <a:spLocks noChangeArrowheads="1"/>
          </p:cNvSpPr>
          <p:nvPr/>
        </p:nvSpPr>
        <p:spPr bwMode="auto">
          <a:xfrm>
            <a:off x="3050602" y="4280494"/>
            <a:ext cx="118800" cy="684964"/>
          </a:xfrm>
          <a:prstGeom prst="rect">
            <a:avLst/>
          </a:prstGeom>
          <a:solidFill>
            <a:schemeClr val="accent1"/>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7" name="Rectangle 645">
            <a:extLst>
              <a:ext uri="{FF2B5EF4-FFF2-40B4-BE49-F238E27FC236}">
                <a16:creationId xmlns:a16="http://schemas.microsoft.com/office/drawing/2014/main" id="{2228920A-CC6E-4D21-876F-F20597680028}"/>
              </a:ext>
            </a:extLst>
          </p:cNvPr>
          <p:cNvSpPr>
            <a:spLocks noChangeArrowheads="1"/>
          </p:cNvSpPr>
          <p:nvPr/>
        </p:nvSpPr>
        <p:spPr bwMode="auto">
          <a:xfrm>
            <a:off x="3197391" y="4282563"/>
            <a:ext cx="118800" cy="454297"/>
          </a:xfrm>
          <a:prstGeom prst="rect">
            <a:avLst/>
          </a:prstGeom>
          <a:solidFill>
            <a:schemeClr val="accent1"/>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347" name="Group 346">
            <a:extLst>
              <a:ext uri="{FF2B5EF4-FFF2-40B4-BE49-F238E27FC236}">
                <a16:creationId xmlns:a16="http://schemas.microsoft.com/office/drawing/2014/main" id="{A1DB5883-74DD-5C5E-12DE-8F5FEA6C81AB}"/>
              </a:ext>
            </a:extLst>
          </p:cNvPr>
          <p:cNvGrpSpPr/>
          <p:nvPr/>
        </p:nvGrpSpPr>
        <p:grpSpPr>
          <a:xfrm>
            <a:off x="1688382" y="3535540"/>
            <a:ext cx="63180" cy="2231727"/>
            <a:chOff x="1647103" y="3013508"/>
            <a:chExt cx="63180" cy="2231727"/>
          </a:xfrm>
        </p:grpSpPr>
        <p:cxnSp>
          <p:nvCxnSpPr>
            <p:cNvPr id="137" name="Straight Connector 136">
              <a:extLst>
                <a:ext uri="{FF2B5EF4-FFF2-40B4-BE49-F238E27FC236}">
                  <a16:creationId xmlns:a16="http://schemas.microsoft.com/office/drawing/2014/main" id="{0114C21C-1597-4DA2-81DA-46BDC44287FF}"/>
                </a:ext>
              </a:extLst>
            </p:cNvPr>
            <p:cNvCxnSpPr/>
            <p:nvPr/>
          </p:nvCxnSpPr>
          <p:spPr>
            <a:xfrm>
              <a:off x="1647103" y="4871658"/>
              <a:ext cx="63180" cy="0"/>
            </a:xfrm>
            <a:prstGeom prst="line">
              <a:avLst/>
            </a:prstGeom>
            <a:noFill/>
            <a:ln w="28575" cap="sq" cmpd="sng" algn="ctr">
              <a:solidFill>
                <a:srgbClr val="000000"/>
              </a:solidFill>
              <a:prstDash val="solid"/>
              <a:miter lim="800000"/>
            </a:ln>
            <a:effectLst/>
          </p:spPr>
        </p:cxnSp>
        <p:cxnSp>
          <p:nvCxnSpPr>
            <p:cNvPr id="138" name="Straight Connector 137">
              <a:extLst>
                <a:ext uri="{FF2B5EF4-FFF2-40B4-BE49-F238E27FC236}">
                  <a16:creationId xmlns:a16="http://schemas.microsoft.com/office/drawing/2014/main" id="{EA051150-C1DD-4B73-8DF9-6BEB4DD6735F}"/>
                </a:ext>
              </a:extLst>
            </p:cNvPr>
            <p:cNvCxnSpPr/>
            <p:nvPr/>
          </p:nvCxnSpPr>
          <p:spPr>
            <a:xfrm>
              <a:off x="1647103" y="4499078"/>
              <a:ext cx="63180" cy="0"/>
            </a:xfrm>
            <a:prstGeom prst="line">
              <a:avLst/>
            </a:prstGeom>
            <a:noFill/>
            <a:ln w="28575" cap="sq" cmpd="sng" algn="ctr">
              <a:solidFill>
                <a:srgbClr val="000000"/>
              </a:solidFill>
              <a:prstDash val="solid"/>
              <a:miter lim="800000"/>
            </a:ln>
            <a:effectLst/>
          </p:spPr>
        </p:cxnSp>
        <p:cxnSp>
          <p:nvCxnSpPr>
            <p:cNvPr id="139" name="Straight Connector 138">
              <a:extLst>
                <a:ext uri="{FF2B5EF4-FFF2-40B4-BE49-F238E27FC236}">
                  <a16:creationId xmlns:a16="http://schemas.microsoft.com/office/drawing/2014/main" id="{6644FBD3-766E-46B4-B94C-8C8941092783}"/>
                </a:ext>
              </a:extLst>
            </p:cNvPr>
            <p:cNvCxnSpPr/>
            <p:nvPr/>
          </p:nvCxnSpPr>
          <p:spPr>
            <a:xfrm>
              <a:off x="1647103" y="5245235"/>
              <a:ext cx="63180" cy="0"/>
            </a:xfrm>
            <a:prstGeom prst="line">
              <a:avLst/>
            </a:prstGeom>
            <a:noFill/>
            <a:ln w="28575" cap="sq" cmpd="sng" algn="ctr">
              <a:solidFill>
                <a:srgbClr val="000000"/>
              </a:solidFill>
              <a:prstDash val="solid"/>
              <a:miter lim="800000"/>
            </a:ln>
            <a:effectLst/>
          </p:spPr>
        </p:cxnSp>
        <p:cxnSp>
          <p:nvCxnSpPr>
            <p:cNvPr id="168" name="Straight Connector 167">
              <a:extLst>
                <a:ext uri="{FF2B5EF4-FFF2-40B4-BE49-F238E27FC236}">
                  <a16:creationId xmlns:a16="http://schemas.microsoft.com/office/drawing/2014/main" id="{3DE9AB5F-CC80-4052-A9FB-FAEB43286DD4}"/>
                </a:ext>
              </a:extLst>
            </p:cNvPr>
            <p:cNvCxnSpPr/>
            <p:nvPr/>
          </p:nvCxnSpPr>
          <p:spPr>
            <a:xfrm>
              <a:off x="1647103" y="3758668"/>
              <a:ext cx="63180" cy="0"/>
            </a:xfrm>
            <a:prstGeom prst="line">
              <a:avLst/>
            </a:prstGeom>
            <a:noFill/>
            <a:ln w="28575" cap="sq" cmpd="sng" algn="ctr">
              <a:solidFill>
                <a:srgbClr val="000000"/>
              </a:solidFill>
              <a:prstDash val="solid"/>
              <a:miter lim="800000"/>
            </a:ln>
            <a:effectLst/>
          </p:spPr>
        </p:cxnSp>
        <p:cxnSp>
          <p:nvCxnSpPr>
            <p:cNvPr id="169" name="Straight Connector 168">
              <a:extLst>
                <a:ext uri="{FF2B5EF4-FFF2-40B4-BE49-F238E27FC236}">
                  <a16:creationId xmlns:a16="http://schemas.microsoft.com/office/drawing/2014/main" id="{6576DA23-2113-4A3E-9227-CD55AE604715}"/>
                </a:ext>
              </a:extLst>
            </p:cNvPr>
            <p:cNvCxnSpPr/>
            <p:nvPr/>
          </p:nvCxnSpPr>
          <p:spPr>
            <a:xfrm>
              <a:off x="1647103" y="3386088"/>
              <a:ext cx="63180" cy="0"/>
            </a:xfrm>
            <a:prstGeom prst="line">
              <a:avLst/>
            </a:prstGeom>
            <a:noFill/>
            <a:ln w="28575" cap="sq" cmpd="sng" algn="ctr">
              <a:solidFill>
                <a:srgbClr val="000000"/>
              </a:solidFill>
              <a:prstDash val="solid"/>
              <a:miter lim="800000"/>
            </a:ln>
            <a:effectLst/>
          </p:spPr>
        </p:cxnSp>
        <p:cxnSp>
          <p:nvCxnSpPr>
            <p:cNvPr id="170" name="Straight Connector 169">
              <a:extLst>
                <a:ext uri="{FF2B5EF4-FFF2-40B4-BE49-F238E27FC236}">
                  <a16:creationId xmlns:a16="http://schemas.microsoft.com/office/drawing/2014/main" id="{66E5D604-827D-4DE3-A00F-23A7A3BF9D66}"/>
                </a:ext>
              </a:extLst>
            </p:cNvPr>
            <p:cNvCxnSpPr/>
            <p:nvPr/>
          </p:nvCxnSpPr>
          <p:spPr>
            <a:xfrm>
              <a:off x="1647103" y="3013508"/>
              <a:ext cx="63180" cy="0"/>
            </a:xfrm>
            <a:prstGeom prst="line">
              <a:avLst/>
            </a:prstGeom>
            <a:noFill/>
            <a:ln w="28575" cap="sq" cmpd="sng" algn="ctr">
              <a:solidFill>
                <a:srgbClr val="000000"/>
              </a:solidFill>
              <a:prstDash val="solid"/>
              <a:miter lim="800000"/>
            </a:ln>
            <a:effectLst/>
          </p:spPr>
        </p:cxnSp>
        <p:cxnSp>
          <p:nvCxnSpPr>
            <p:cNvPr id="171" name="Straight Connector 170">
              <a:extLst>
                <a:ext uri="{FF2B5EF4-FFF2-40B4-BE49-F238E27FC236}">
                  <a16:creationId xmlns:a16="http://schemas.microsoft.com/office/drawing/2014/main" id="{B9B111D9-0259-42AE-BAF8-40A42DA0F4FD}"/>
                </a:ext>
              </a:extLst>
            </p:cNvPr>
            <p:cNvCxnSpPr/>
            <p:nvPr/>
          </p:nvCxnSpPr>
          <p:spPr>
            <a:xfrm>
              <a:off x="1647103" y="4132246"/>
              <a:ext cx="63180" cy="0"/>
            </a:xfrm>
            <a:prstGeom prst="line">
              <a:avLst/>
            </a:prstGeom>
            <a:noFill/>
            <a:ln w="28575" cap="sq" cmpd="sng" algn="ctr">
              <a:solidFill>
                <a:srgbClr val="000000"/>
              </a:solidFill>
              <a:prstDash val="solid"/>
              <a:miter lim="800000"/>
            </a:ln>
            <a:effectLst/>
          </p:spPr>
        </p:cxnSp>
      </p:grpSp>
      <p:sp>
        <p:nvSpPr>
          <p:cNvPr id="172" name="TextBox 171">
            <a:extLst>
              <a:ext uri="{FF2B5EF4-FFF2-40B4-BE49-F238E27FC236}">
                <a16:creationId xmlns:a16="http://schemas.microsoft.com/office/drawing/2014/main" id="{75A21569-6075-4113-8340-73D01B577880}"/>
              </a:ext>
            </a:extLst>
          </p:cNvPr>
          <p:cNvSpPr txBox="1"/>
          <p:nvPr/>
        </p:nvSpPr>
        <p:spPr>
          <a:xfrm>
            <a:off x="2014014" y="5983248"/>
            <a:ext cx="2762663" cy="473466"/>
          </a:xfrm>
          <a:prstGeom prst="rect">
            <a:avLst/>
          </a:prstGeom>
          <a:noFill/>
        </p:spPr>
        <p:txBody>
          <a:bodyPr wrap="none" lIns="0" tIns="0" rIns="0" bIns="0" rtlCol="0" anchor="ctr">
            <a:noAutofit/>
          </a:bodyPr>
          <a:lstStyle/>
          <a:p>
            <a:pPr marL="0" marR="0" lvl="0" indent="0" algn="ctr" defTabSz="457200" rtl="0" eaLnBrk="1" fontAlgn="auto" latinLnBrk="0" hangingPunct="1">
              <a:lnSpc>
                <a:spcPct val="100000"/>
              </a:lnSpc>
              <a:spcBef>
                <a:spcPts val="200"/>
              </a:spcBef>
              <a:spcAft>
                <a:spcPts val="400"/>
              </a:spcAft>
              <a:buClr>
                <a:srgbClr val="B8D879"/>
              </a:buClr>
              <a:buSzTx/>
              <a:buFontTx/>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Serum Tryptase</a:t>
            </a:r>
            <a:b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endPar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3" name="TextBox 172">
            <a:extLst>
              <a:ext uri="{FF2B5EF4-FFF2-40B4-BE49-F238E27FC236}">
                <a16:creationId xmlns:a16="http://schemas.microsoft.com/office/drawing/2014/main" id="{14DB6358-A4AA-43F0-8C2A-A4970D038894}"/>
              </a:ext>
            </a:extLst>
          </p:cNvPr>
          <p:cNvSpPr txBox="1"/>
          <p:nvPr/>
        </p:nvSpPr>
        <p:spPr>
          <a:xfrm>
            <a:off x="5504740" y="5845917"/>
            <a:ext cx="2289995" cy="473466"/>
          </a:xfrm>
          <a:prstGeom prst="rect">
            <a:avLst/>
          </a:prstGeom>
          <a:noFill/>
        </p:spPr>
        <p:txBody>
          <a:bodyPr wrap="none" lIns="0" tIns="0" rIns="0" bIns="0" rtlCol="0" anchor="ctr">
            <a:noAutofit/>
          </a:bodyPr>
          <a:lstStyle/>
          <a:p>
            <a:pPr marL="0" marR="0" lvl="0" indent="0" algn="ctr" defTabSz="457200" rtl="0" eaLnBrk="1" fontAlgn="auto" latinLnBrk="0" hangingPunct="1">
              <a:lnSpc>
                <a:spcPct val="100000"/>
              </a:lnSpc>
              <a:spcBef>
                <a:spcPts val="200"/>
              </a:spcBef>
              <a:spcAft>
                <a:spcPts val="400"/>
              </a:spcAft>
              <a:buClr>
                <a:srgbClr val="B8D879"/>
              </a:buClr>
              <a:buSzTx/>
              <a:buFontTx/>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Bone Marrow MC</a:t>
            </a:r>
            <a:endParaRPr kumimoji="0" lang="en-US" sz="1400" b="1" i="0" u="none" strike="noStrike" kern="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4" name="TextBox 173">
            <a:extLst>
              <a:ext uri="{FF2B5EF4-FFF2-40B4-BE49-F238E27FC236}">
                <a16:creationId xmlns:a16="http://schemas.microsoft.com/office/drawing/2014/main" id="{48876BC9-8843-445E-8A54-AD69496CE439}"/>
              </a:ext>
            </a:extLst>
          </p:cNvPr>
          <p:cNvSpPr txBox="1"/>
          <p:nvPr/>
        </p:nvSpPr>
        <p:spPr>
          <a:xfrm>
            <a:off x="8554839" y="5879771"/>
            <a:ext cx="2453959" cy="431602"/>
          </a:xfrm>
          <a:prstGeom prst="rect">
            <a:avLst/>
          </a:prstGeom>
          <a:noFill/>
        </p:spPr>
        <p:txBody>
          <a:bodyPr wrap="none" lIns="0" tIns="0" rIns="0" bIns="0" rtlCol="0" anchor="ctr">
            <a:noAutofit/>
          </a:bodyPr>
          <a:lstStyle/>
          <a:p>
            <a:pPr marL="0" marR="0" lvl="0" indent="0" algn="ctr" defTabSz="457200" rtl="0" eaLnBrk="1" fontAlgn="auto" latinLnBrk="0" hangingPunct="1">
              <a:lnSpc>
                <a:spcPct val="100000"/>
              </a:lnSpc>
              <a:spcBef>
                <a:spcPts val="200"/>
              </a:spcBef>
              <a:spcAft>
                <a:spcPts val="400"/>
              </a:spcAft>
              <a:buClr>
                <a:srgbClr val="B8D879"/>
              </a:buClr>
              <a:buSzTx/>
              <a:buFontTx/>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Blood </a:t>
            </a:r>
            <a:r>
              <a:rPr kumimoji="0" lang="en-US" sz="1400" b="1"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KIT</a:t>
            </a: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D816V Allele Fraction</a:t>
            </a:r>
          </a:p>
        </p:txBody>
      </p:sp>
      <p:sp>
        <p:nvSpPr>
          <p:cNvPr id="175" name="Freeform 547">
            <a:extLst>
              <a:ext uri="{FF2B5EF4-FFF2-40B4-BE49-F238E27FC236}">
                <a16:creationId xmlns:a16="http://schemas.microsoft.com/office/drawing/2014/main" id="{8ADB7AD9-FD5B-4F27-9718-01F0142B8A58}"/>
              </a:ext>
            </a:extLst>
          </p:cNvPr>
          <p:cNvSpPr>
            <a:spLocks noEditPoints="1"/>
          </p:cNvSpPr>
          <p:nvPr/>
        </p:nvSpPr>
        <p:spPr bwMode="auto">
          <a:xfrm>
            <a:off x="7448367" y="3652967"/>
            <a:ext cx="119707" cy="625795"/>
          </a:xfrm>
          <a:custGeom>
            <a:avLst/>
            <a:gdLst>
              <a:gd name="T0" fmla="*/ 57 w 57"/>
              <a:gd name="T1" fmla="*/ 326 h 326"/>
              <a:gd name="T2" fmla="*/ 0 w 57"/>
              <a:gd name="T3" fmla="*/ 326 h 326"/>
              <a:gd name="T4" fmla="*/ 0 w 57"/>
              <a:gd name="T5" fmla="*/ 326 h 326"/>
              <a:gd name="T6" fmla="*/ 57 w 57"/>
              <a:gd name="T7" fmla="*/ 326 h 326"/>
              <a:gd name="T8" fmla="*/ 57 w 57"/>
              <a:gd name="T9" fmla="*/ 326 h 326"/>
              <a:gd name="T10" fmla="*/ 57 w 57"/>
              <a:gd name="T11" fmla="*/ 0 h 326"/>
              <a:gd name="T12" fmla="*/ 0 w 57"/>
              <a:gd name="T13" fmla="*/ 0 h 326"/>
              <a:gd name="T14" fmla="*/ 0 w 57"/>
              <a:gd name="T15" fmla="*/ 322 h 326"/>
              <a:gd name="T16" fmla="*/ 57 w 57"/>
              <a:gd name="T17" fmla="*/ 322 h 326"/>
              <a:gd name="T18" fmla="*/ 57 w 57"/>
              <a:gd name="T19"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326">
                <a:moveTo>
                  <a:pt x="57" y="326"/>
                </a:moveTo>
                <a:lnTo>
                  <a:pt x="0" y="326"/>
                </a:lnTo>
                <a:lnTo>
                  <a:pt x="0" y="326"/>
                </a:lnTo>
                <a:lnTo>
                  <a:pt x="57" y="326"/>
                </a:lnTo>
                <a:lnTo>
                  <a:pt x="57" y="326"/>
                </a:lnTo>
                <a:close/>
                <a:moveTo>
                  <a:pt x="57" y="0"/>
                </a:moveTo>
                <a:lnTo>
                  <a:pt x="0" y="0"/>
                </a:lnTo>
                <a:lnTo>
                  <a:pt x="0" y="322"/>
                </a:lnTo>
                <a:lnTo>
                  <a:pt x="57" y="322"/>
                </a:lnTo>
                <a:lnTo>
                  <a:pt x="57" y="0"/>
                </a:lnTo>
                <a:close/>
              </a:path>
            </a:pathLst>
          </a:custGeom>
          <a:solidFill>
            <a:schemeClr val="accent3"/>
          </a:solidFill>
          <a:ln w="6350">
            <a:solidFill>
              <a:schemeClr val="bg1"/>
            </a:solid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7" name="Line 45">
            <a:extLst>
              <a:ext uri="{FF2B5EF4-FFF2-40B4-BE49-F238E27FC236}">
                <a16:creationId xmlns:a16="http://schemas.microsoft.com/office/drawing/2014/main" id="{05E2C1EC-0AC6-4C89-8D4E-27927B5A2D53}"/>
              </a:ext>
            </a:extLst>
          </p:cNvPr>
          <p:cNvSpPr>
            <a:spLocks noChangeShapeType="1"/>
          </p:cNvSpPr>
          <p:nvPr/>
        </p:nvSpPr>
        <p:spPr bwMode="auto">
          <a:xfrm>
            <a:off x="1761023" y="4277766"/>
            <a:ext cx="9482389" cy="0"/>
          </a:xfrm>
          <a:prstGeom prst="line">
            <a:avLst/>
          </a:prstGeom>
          <a:noFill/>
          <a:ln w="28575"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w="9525">
                <a:solidFill>
                  <a:srgbClr val="FFFFFF"/>
                </a:solid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 name="TextBox 4">
            <a:extLst>
              <a:ext uri="{FF2B5EF4-FFF2-40B4-BE49-F238E27FC236}">
                <a16:creationId xmlns:a16="http://schemas.microsoft.com/office/drawing/2014/main" id="{5CBE7B2A-340D-860D-50CB-3CE0452A2E3C}"/>
              </a:ext>
            </a:extLst>
          </p:cNvPr>
          <p:cNvSpPr txBox="1"/>
          <p:nvPr/>
        </p:nvSpPr>
        <p:spPr>
          <a:xfrm>
            <a:off x="396147" y="6364337"/>
            <a:ext cx="4270310" cy="276999"/>
          </a:xfrm>
          <a:prstGeom prst="rect">
            <a:avLst/>
          </a:prstGeom>
          <a:noFill/>
        </p:spPr>
        <p:txBody>
          <a:bodyPr wrap="square" lIns="91440" tIns="45720" rIns="91440" bIns="45720" rtlCol="0" anchor="t">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200" b="0">
                <a:solidFill>
                  <a:srgbClr val="455560"/>
                </a:solidFill>
                <a:latin typeface="Calibri"/>
                <a:cs typeface="Calibri"/>
              </a:rPr>
              <a:t>Gotlib</a:t>
            </a:r>
            <a:r>
              <a:rPr kumimoji="0" lang="en-US" sz="1200" b="0" i="0" u="none" strike="noStrike" kern="1200" cap="none" spc="0" normalizeH="0" baseline="0" noProof="0">
                <a:ln>
                  <a:noFill/>
                </a:ln>
                <a:solidFill>
                  <a:srgbClr val="455560"/>
                </a:solidFill>
                <a:effectLst/>
                <a:uLnTx/>
                <a:uFillTx/>
                <a:latin typeface="Calibri"/>
                <a:cs typeface="Calibri"/>
              </a:rPr>
              <a:t>. NEJM Evidence. 2023;2.</a:t>
            </a:r>
          </a:p>
        </p:txBody>
      </p:sp>
    </p:spTree>
    <p:extLst>
      <p:ext uri="{BB962C8B-B14F-4D97-AF65-F5344CB8AC3E}">
        <p14:creationId xmlns:p14="http://schemas.microsoft.com/office/powerpoint/2010/main" val="19938076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DFE6B685-BF39-F448-D344-C8815EF6CE50}"/>
              </a:ext>
            </a:extLst>
          </p:cNvPr>
          <p:cNvSpPr/>
          <p:nvPr/>
        </p:nvSpPr>
        <p:spPr bwMode="auto">
          <a:xfrm>
            <a:off x="1694835" y="3276920"/>
            <a:ext cx="845192" cy="199266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6F4B6802-6CCB-64EF-FC65-B23268D507EA}"/>
              </a:ext>
            </a:extLst>
          </p:cNvPr>
          <p:cNvSpPr/>
          <p:nvPr/>
        </p:nvSpPr>
        <p:spPr bwMode="auto">
          <a:xfrm>
            <a:off x="2807199" y="3278491"/>
            <a:ext cx="845192" cy="21230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2" name="Straight Connector 31">
            <a:extLst>
              <a:ext uri="{FF2B5EF4-FFF2-40B4-BE49-F238E27FC236}">
                <a16:creationId xmlns:a16="http://schemas.microsoft.com/office/drawing/2014/main" id="{34E673A9-9B98-6516-DA0B-A5F86A56D9D3}"/>
              </a:ext>
            </a:extLst>
          </p:cNvPr>
          <p:cNvCxnSpPr>
            <a:cxnSpLocks/>
          </p:cNvCxnSpPr>
          <p:nvPr/>
        </p:nvCxnSpPr>
        <p:spPr bwMode="auto">
          <a:xfrm flipH="1">
            <a:off x="1314701" y="3279303"/>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AB6F7700-6B07-A22A-C57F-530F510FFA89}"/>
              </a:ext>
            </a:extLst>
          </p:cNvPr>
          <p:cNvCxnSpPr>
            <a:cxnSpLocks/>
          </p:cNvCxnSpPr>
          <p:nvPr/>
        </p:nvCxnSpPr>
        <p:spPr bwMode="auto">
          <a:xfrm flipH="1">
            <a:off x="1314701" y="3841279"/>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99CF821A-D253-09D8-476C-1EEF6121DC01}"/>
              </a:ext>
            </a:extLst>
          </p:cNvPr>
          <p:cNvCxnSpPr>
            <a:cxnSpLocks/>
          </p:cNvCxnSpPr>
          <p:nvPr/>
        </p:nvCxnSpPr>
        <p:spPr bwMode="auto">
          <a:xfrm flipH="1">
            <a:off x="1314701" y="4403255"/>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8319D64F-B239-6CC0-418F-3C414AB4AA83}"/>
              </a:ext>
            </a:extLst>
          </p:cNvPr>
          <p:cNvCxnSpPr>
            <a:cxnSpLocks/>
          </p:cNvCxnSpPr>
          <p:nvPr/>
        </p:nvCxnSpPr>
        <p:spPr bwMode="auto">
          <a:xfrm flipH="1">
            <a:off x="1314701" y="4965231"/>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4E0D4204-193F-B6A5-466A-FF0B558623B2}"/>
              </a:ext>
            </a:extLst>
          </p:cNvPr>
          <p:cNvCxnSpPr>
            <a:cxnSpLocks/>
          </p:cNvCxnSpPr>
          <p:nvPr/>
        </p:nvCxnSpPr>
        <p:spPr bwMode="auto">
          <a:xfrm flipH="1">
            <a:off x="1314701" y="5527203"/>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8D229CC3-9F4C-AE5F-F48E-326E892ED300}"/>
              </a:ext>
            </a:extLst>
          </p:cNvPr>
          <p:cNvCxnSpPr/>
          <p:nvPr/>
        </p:nvCxnSpPr>
        <p:spPr bwMode="auto">
          <a:xfrm>
            <a:off x="1386138" y="3276921"/>
            <a:ext cx="2643188" cy="0"/>
          </a:xfrm>
          <a:prstGeom prst="line">
            <a:avLst/>
          </a:prstGeom>
          <a:noFill/>
          <a:ln w="28575" cap="flat" cmpd="sng" algn="ctr">
            <a:solidFill>
              <a:schemeClr val="bg1"/>
            </a:solidFill>
            <a:prstDash val="solid"/>
            <a:round/>
            <a:headEnd type="none" w="med" len="med"/>
            <a:tailEnd type="none" w="med" len="med"/>
          </a:ln>
          <a:effectLst/>
        </p:spPr>
      </p:cxnSp>
      <p:sp>
        <p:nvSpPr>
          <p:cNvPr id="2" name="Title 1">
            <a:extLst>
              <a:ext uri="{FF2B5EF4-FFF2-40B4-BE49-F238E27FC236}">
                <a16:creationId xmlns:a16="http://schemas.microsoft.com/office/drawing/2014/main" id="{8DBBFE1F-8A80-D61D-ACE8-A87488F58FB3}"/>
              </a:ext>
            </a:extLst>
          </p:cNvPr>
          <p:cNvSpPr>
            <a:spLocks noGrp="1"/>
          </p:cNvSpPr>
          <p:nvPr>
            <p:ph type="title"/>
          </p:nvPr>
        </p:nvSpPr>
        <p:spPr/>
        <p:txBody>
          <a:bodyPr/>
          <a:lstStyle/>
          <a:p>
            <a:r>
              <a:rPr lang="en-US" dirty="0">
                <a:latin typeface="Calibri"/>
                <a:ea typeface="Calibri"/>
                <a:cs typeface="Calibri"/>
              </a:rPr>
              <a:t>Long-term Data Demonstrates Sustained Improvements in QoL and Symptoms of Avapritinib</a:t>
            </a:r>
            <a:endParaRPr lang="en-US" dirty="0">
              <a:ea typeface="Calibri"/>
              <a:cs typeface="Calibri"/>
            </a:endParaRPr>
          </a:p>
        </p:txBody>
      </p:sp>
      <p:sp>
        <p:nvSpPr>
          <p:cNvPr id="3" name="Content Placeholder 2">
            <a:extLst>
              <a:ext uri="{FF2B5EF4-FFF2-40B4-BE49-F238E27FC236}">
                <a16:creationId xmlns:a16="http://schemas.microsoft.com/office/drawing/2014/main" id="{116C230B-DA00-FEA8-5108-1B491BCD362B}"/>
              </a:ext>
            </a:extLst>
          </p:cNvPr>
          <p:cNvSpPr>
            <a:spLocks noGrp="1"/>
          </p:cNvSpPr>
          <p:nvPr>
            <p:ph idx="1"/>
          </p:nvPr>
        </p:nvSpPr>
        <p:spPr>
          <a:xfrm>
            <a:off x="604675" y="1513047"/>
            <a:ext cx="10877529" cy="572427"/>
          </a:xfrm>
        </p:spPr>
        <p:txBody>
          <a:bodyPr/>
          <a:lstStyle/>
          <a:p>
            <a:r>
              <a:rPr lang="en-US" dirty="0">
                <a:latin typeface="Calibri"/>
                <a:ea typeface="Calibri"/>
                <a:cs typeface="Calibri"/>
              </a:rPr>
              <a:t>Mean change in TSS: -17.66 (Wk 48) and -18.80 (Wk 96)</a:t>
            </a:r>
            <a:endParaRPr lang="en-US" dirty="0"/>
          </a:p>
        </p:txBody>
      </p:sp>
      <p:sp>
        <p:nvSpPr>
          <p:cNvPr id="6" name="TextBox 5">
            <a:extLst>
              <a:ext uri="{FF2B5EF4-FFF2-40B4-BE49-F238E27FC236}">
                <a16:creationId xmlns:a16="http://schemas.microsoft.com/office/drawing/2014/main" id="{96A8B95D-9240-8D6C-B18D-8092537D9F00}"/>
              </a:ext>
            </a:extLst>
          </p:cNvPr>
          <p:cNvSpPr txBox="1"/>
          <p:nvPr/>
        </p:nvSpPr>
        <p:spPr>
          <a:xfrm>
            <a:off x="411913" y="6194695"/>
            <a:ext cx="4270310" cy="461665"/>
          </a:xfrm>
          <a:prstGeom prst="rect">
            <a:avLst/>
          </a:prstGeom>
          <a:noFill/>
        </p:spPr>
        <p:txBody>
          <a:bodyPr wrap="square" lIns="91440" tIns="45720" rIns="91440" bIns="45720" rtlCol="0" anchor="t">
            <a:spAutoFit/>
          </a:bodyPr>
          <a:lstStyle/>
          <a:p>
            <a:pPr>
              <a:defRPr/>
            </a:pPr>
            <a:r>
              <a:rPr lang="en-US" sz="1200" b="0" dirty="0">
                <a:solidFill>
                  <a:srgbClr val="455560"/>
                </a:solidFill>
                <a:latin typeface="Calibri"/>
                <a:ea typeface="Calibri"/>
                <a:cs typeface="Calibri"/>
              </a:rPr>
              <a:t>Data cut-off: November 2023</a:t>
            </a:r>
          </a:p>
          <a:p>
            <a:pPr>
              <a:defRPr/>
            </a:pPr>
            <a:r>
              <a:rPr lang="en-US" sz="1200" b="0" dirty="0">
                <a:solidFill>
                  <a:srgbClr val="455560"/>
                </a:solidFill>
                <a:latin typeface="Calibri"/>
                <a:ea typeface="Calibri"/>
                <a:cs typeface="Calibri"/>
              </a:rPr>
              <a:t>Sabato. Presented at EACCI Congress 2024. May 31-June 3.</a:t>
            </a:r>
            <a:endParaRPr lang="en-US" sz="1200" b="0" dirty="0">
              <a:solidFill>
                <a:srgbClr val="455560"/>
              </a:solidFill>
              <a:latin typeface="Calibri" panose="020F0502020204030204" pitchFamily="34" charset="0"/>
              <a:ea typeface="Calibri"/>
              <a:cs typeface="Calibri" panose="020F0502020204030204" pitchFamily="34" charset="0"/>
            </a:endParaRPr>
          </a:p>
        </p:txBody>
      </p:sp>
      <p:grpSp>
        <p:nvGrpSpPr>
          <p:cNvPr id="9" name="Group 8">
            <a:extLst>
              <a:ext uri="{FF2B5EF4-FFF2-40B4-BE49-F238E27FC236}">
                <a16:creationId xmlns:a16="http://schemas.microsoft.com/office/drawing/2014/main" id="{9D3167B7-EA60-4B19-B2AB-CC73A01F1AA0}"/>
              </a:ext>
            </a:extLst>
          </p:cNvPr>
          <p:cNvGrpSpPr/>
          <p:nvPr/>
        </p:nvGrpSpPr>
        <p:grpSpPr>
          <a:xfrm>
            <a:off x="4882389" y="5790215"/>
            <a:ext cx="3467907" cy="584775"/>
            <a:chOff x="4869440" y="5867888"/>
            <a:chExt cx="3467907" cy="584775"/>
          </a:xfrm>
        </p:grpSpPr>
        <p:sp>
          <p:nvSpPr>
            <p:cNvPr id="5" name="TextBox 4">
              <a:extLst>
                <a:ext uri="{FF2B5EF4-FFF2-40B4-BE49-F238E27FC236}">
                  <a16:creationId xmlns:a16="http://schemas.microsoft.com/office/drawing/2014/main" id="{2D2251A6-ECF8-F654-7424-E25459A185A1}"/>
                </a:ext>
              </a:extLst>
            </p:cNvPr>
            <p:cNvSpPr txBox="1"/>
            <p:nvPr/>
          </p:nvSpPr>
          <p:spPr bwMode="auto">
            <a:xfrm>
              <a:off x="4958500" y="5867888"/>
              <a:ext cx="33788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Change in symptom score at 48 weeks</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Change in symptom score at 96 weeks</a:t>
              </a:r>
            </a:p>
          </p:txBody>
        </p:sp>
        <p:sp>
          <p:nvSpPr>
            <p:cNvPr id="7" name="Rectangle 6">
              <a:extLst>
                <a:ext uri="{FF2B5EF4-FFF2-40B4-BE49-F238E27FC236}">
                  <a16:creationId xmlns:a16="http://schemas.microsoft.com/office/drawing/2014/main" id="{49969BE2-A705-6A86-DC34-0CB27D1D2E87}"/>
                </a:ext>
              </a:extLst>
            </p:cNvPr>
            <p:cNvSpPr/>
            <p:nvPr/>
          </p:nvSpPr>
          <p:spPr bwMode="auto">
            <a:xfrm>
              <a:off x="4869440" y="5976594"/>
              <a:ext cx="128016" cy="12801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Rectangle 7">
              <a:extLst>
                <a:ext uri="{FF2B5EF4-FFF2-40B4-BE49-F238E27FC236}">
                  <a16:creationId xmlns:a16="http://schemas.microsoft.com/office/drawing/2014/main" id="{FAAAB561-9818-AC04-F850-C6E5256E69A3}"/>
                </a:ext>
              </a:extLst>
            </p:cNvPr>
            <p:cNvSpPr/>
            <p:nvPr/>
          </p:nvSpPr>
          <p:spPr bwMode="auto">
            <a:xfrm>
              <a:off x="4869440" y="6229593"/>
              <a:ext cx="128016" cy="12801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0" name="Rectangle 9">
            <a:extLst>
              <a:ext uri="{FF2B5EF4-FFF2-40B4-BE49-F238E27FC236}">
                <a16:creationId xmlns:a16="http://schemas.microsoft.com/office/drawing/2014/main" id="{B5346BD4-67A7-B9D0-E8AF-FB21FACBA235}"/>
              </a:ext>
            </a:extLst>
          </p:cNvPr>
          <p:cNvSpPr/>
          <p:nvPr/>
        </p:nvSpPr>
        <p:spPr bwMode="auto">
          <a:xfrm>
            <a:off x="476338" y="2827833"/>
            <a:ext cx="243624" cy="267568"/>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1" name="Straight Connector 10">
            <a:extLst>
              <a:ext uri="{FF2B5EF4-FFF2-40B4-BE49-F238E27FC236}">
                <a16:creationId xmlns:a16="http://schemas.microsoft.com/office/drawing/2014/main" id="{49B730F6-03F7-2C68-C652-95927D2E92CE}"/>
              </a:ext>
            </a:extLst>
          </p:cNvPr>
          <p:cNvCxnSpPr>
            <a:cxnSpLocks/>
          </p:cNvCxnSpPr>
          <p:nvPr/>
        </p:nvCxnSpPr>
        <p:spPr bwMode="auto">
          <a:xfrm>
            <a:off x="1386138" y="3271101"/>
            <a:ext cx="0" cy="2263245"/>
          </a:xfrm>
          <a:prstGeom prst="line">
            <a:avLst/>
          </a:prstGeom>
          <a:noFill/>
          <a:ln w="28575" cap="flat" cmpd="sng" algn="ctr">
            <a:solidFill>
              <a:schemeClr val="bg1"/>
            </a:solidFill>
            <a:prstDash val="solid"/>
            <a:round/>
            <a:headEnd type="none" w="med" len="med"/>
            <a:tailEnd type="none" w="med" len="med"/>
          </a:ln>
          <a:effectLst/>
        </p:spPr>
      </p:cxnSp>
      <p:sp>
        <p:nvSpPr>
          <p:cNvPr id="12" name="TextBox 11">
            <a:extLst>
              <a:ext uri="{FF2B5EF4-FFF2-40B4-BE49-F238E27FC236}">
                <a16:creationId xmlns:a16="http://schemas.microsoft.com/office/drawing/2014/main" id="{0D4DA415-4A5B-BF7E-48AE-83AC7A65E35C}"/>
              </a:ext>
            </a:extLst>
          </p:cNvPr>
          <p:cNvSpPr txBox="1"/>
          <p:nvPr/>
        </p:nvSpPr>
        <p:spPr bwMode="auto">
          <a:xfrm>
            <a:off x="1400427" y="2317565"/>
            <a:ext cx="26146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Total Symptom Score</a:t>
            </a:r>
          </a:p>
        </p:txBody>
      </p:sp>
      <p:sp>
        <p:nvSpPr>
          <p:cNvPr id="13" name="TextBox 12">
            <a:extLst>
              <a:ext uri="{FF2B5EF4-FFF2-40B4-BE49-F238E27FC236}">
                <a16:creationId xmlns:a16="http://schemas.microsoft.com/office/drawing/2014/main" id="{E95BD1DE-F600-E7DA-E3A8-376404C51CC4}"/>
              </a:ext>
            </a:extLst>
          </p:cNvPr>
          <p:cNvSpPr txBox="1"/>
          <p:nvPr/>
        </p:nvSpPr>
        <p:spPr bwMode="auto">
          <a:xfrm rot="16200000">
            <a:off x="-1005468" y="4113466"/>
            <a:ext cx="338186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Symptoms Change </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(Mean TSS Change From Baseline)</a:t>
            </a:r>
          </a:p>
        </p:txBody>
      </p:sp>
      <p:sp>
        <p:nvSpPr>
          <p:cNvPr id="15" name="TextBox 14">
            <a:extLst>
              <a:ext uri="{FF2B5EF4-FFF2-40B4-BE49-F238E27FC236}">
                <a16:creationId xmlns:a16="http://schemas.microsoft.com/office/drawing/2014/main" id="{B06B5C57-6E61-92AE-6EFD-6206D882568B}"/>
              </a:ext>
            </a:extLst>
          </p:cNvPr>
          <p:cNvSpPr txBox="1"/>
          <p:nvPr/>
        </p:nvSpPr>
        <p:spPr bwMode="auto">
          <a:xfrm>
            <a:off x="637339" y="3109607"/>
            <a:ext cx="750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7" name="TextBox 16">
            <a:extLst>
              <a:ext uri="{FF2B5EF4-FFF2-40B4-BE49-F238E27FC236}">
                <a16:creationId xmlns:a16="http://schemas.microsoft.com/office/drawing/2014/main" id="{7808335C-26D4-5E2F-EC26-A5ADBAE17201}"/>
              </a:ext>
            </a:extLst>
          </p:cNvPr>
          <p:cNvSpPr txBox="1"/>
          <p:nvPr/>
        </p:nvSpPr>
        <p:spPr bwMode="auto">
          <a:xfrm>
            <a:off x="637339" y="3671581"/>
            <a:ext cx="750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a:t>
            </a:r>
          </a:p>
        </p:txBody>
      </p:sp>
      <p:sp>
        <p:nvSpPr>
          <p:cNvPr id="19" name="TextBox 18">
            <a:extLst>
              <a:ext uri="{FF2B5EF4-FFF2-40B4-BE49-F238E27FC236}">
                <a16:creationId xmlns:a16="http://schemas.microsoft.com/office/drawing/2014/main" id="{D8342531-1B18-A18D-D820-1F3EAC4BCD0E}"/>
              </a:ext>
            </a:extLst>
          </p:cNvPr>
          <p:cNvSpPr txBox="1"/>
          <p:nvPr/>
        </p:nvSpPr>
        <p:spPr bwMode="auto">
          <a:xfrm>
            <a:off x="637339" y="4233555"/>
            <a:ext cx="750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21" name="TextBox 20">
            <a:extLst>
              <a:ext uri="{FF2B5EF4-FFF2-40B4-BE49-F238E27FC236}">
                <a16:creationId xmlns:a16="http://schemas.microsoft.com/office/drawing/2014/main" id="{A19750AF-C0BD-CCC5-B33E-776BEE444200}"/>
              </a:ext>
            </a:extLst>
          </p:cNvPr>
          <p:cNvSpPr txBox="1"/>
          <p:nvPr/>
        </p:nvSpPr>
        <p:spPr bwMode="auto">
          <a:xfrm>
            <a:off x="637339" y="4795529"/>
            <a:ext cx="750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23" name="TextBox 22">
            <a:extLst>
              <a:ext uri="{FF2B5EF4-FFF2-40B4-BE49-F238E27FC236}">
                <a16:creationId xmlns:a16="http://schemas.microsoft.com/office/drawing/2014/main" id="{94FFB1B6-6880-143D-1E68-307FC2210B87}"/>
              </a:ext>
            </a:extLst>
          </p:cNvPr>
          <p:cNvSpPr txBox="1"/>
          <p:nvPr/>
        </p:nvSpPr>
        <p:spPr bwMode="auto">
          <a:xfrm>
            <a:off x="637339" y="5357507"/>
            <a:ext cx="750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4" name="TextBox 23">
            <a:extLst>
              <a:ext uri="{FF2B5EF4-FFF2-40B4-BE49-F238E27FC236}">
                <a16:creationId xmlns:a16="http://schemas.microsoft.com/office/drawing/2014/main" id="{0A7D7CFD-A9BE-FA9C-EC01-045128957C97}"/>
              </a:ext>
            </a:extLst>
          </p:cNvPr>
          <p:cNvSpPr txBox="1"/>
          <p:nvPr/>
        </p:nvSpPr>
        <p:spPr bwMode="auto">
          <a:xfrm>
            <a:off x="1517612" y="2722361"/>
            <a:ext cx="120335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Avapritinib</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48 weeks</a:t>
            </a:r>
          </a:p>
        </p:txBody>
      </p:sp>
      <p:sp>
        <p:nvSpPr>
          <p:cNvPr id="44" name="TextBox 43">
            <a:extLst>
              <a:ext uri="{FF2B5EF4-FFF2-40B4-BE49-F238E27FC236}">
                <a16:creationId xmlns:a16="http://schemas.microsoft.com/office/drawing/2014/main" id="{C4ED879C-6DFF-DDA0-F215-B5296A918843}"/>
              </a:ext>
            </a:extLst>
          </p:cNvPr>
          <p:cNvSpPr txBox="1"/>
          <p:nvPr/>
        </p:nvSpPr>
        <p:spPr bwMode="auto">
          <a:xfrm>
            <a:off x="2620548" y="2722361"/>
            <a:ext cx="120335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Avapritinib</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96 weeks</a:t>
            </a:r>
          </a:p>
        </p:txBody>
      </p:sp>
      <p:cxnSp>
        <p:nvCxnSpPr>
          <p:cNvPr id="48" name="Straight Connector 47">
            <a:extLst>
              <a:ext uri="{FF2B5EF4-FFF2-40B4-BE49-F238E27FC236}">
                <a16:creationId xmlns:a16="http://schemas.microsoft.com/office/drawing/2014/main" id="{A2984401-770E-E065-E50A-3487C5C27CCD}"/>
              </a:ext>
            </a:extLst>
          </p:cNvPr>
          <p:cNvCxnSpPr>
            <a:cxnSpLocks/>
          </p:cNvCxnSpPr>
          <p:nvPr/>
        </p:nvCxnSpPr>
        <p:spPr bwMode="auto">
          <a:xfrm flipH="1">
            <a:off x="5084597" y="3271447"/>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D1BFB81D-CCD5-230C-DB0D-4DEDDDEAC049}"/>
              </a:ext>
            </a:extLst>
          </p:cNvPr>
          <p:cNvCxnSpPr>
            <a:cxnSpLocks/>
          </p:cNvCxnSpPr>
          <p:nvPr/>
        </p:nvCxnSpPr>
        <p:spPr bwMode="auto">
          <a:xfrm flipH="1">
            <a:off x="5084597" y="3833423"/>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FAF63D3A-B9AF-7DF6-78BD-D1620A7A41C5}"/>
              </a:ext>
            </a:extLst>
          </p:cNvPr>
          <p:cNvCxnSpPr>
            <a:cxnSpLocks/>
          </p:cNvCxnSpPr>
          <p:nvPr/>
        </p:nvCxnSpPr>
        <p:spPr bwMode="auto">
          <a:xfrm flipH="1">
            <a:off x="5084597" y="4395399"/>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01C846B6-5C48-DC9D-FB86-92618C399817}"/>
              </a:ext>
            </a:extLst>
          </p:cNvPr>
          <p:cNvCxnSpPr>
            <a:cxnSpLocks/>
          </p:cNvCxnSpPr>
          <p:nvPr/>
        </p:nvCxnSpPr>
        <p:spPr bwMode="auto">
          <a:xfrm flipH="1">
            <a:off x="5084597" y="4957375"/>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3660E221-0BCC-FEBB-49E2-9CC9CE041895}"/>
              </a:ext>
            </a:extLst>
          </p:cNvPr>
          <p:cNvCxnSpPr>
            <a:cxnSpLocks/>
          </p:cNvCxnSpPr>
          <p:nvPr/>
        </p:nvCxnSpPr>
        <p:spPr bwMode="auto">
          <a:xfrm flipH="1">
            <a:off x="5084597" y="5519347"/>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F3C2EC1F-0E74-379D-8CD4-F0A2E602D33C}"/>
              </a:ext>
            </a:extLst>
          </p:cNvPr>
          <p:cNvCxnSpPr>
            <a:cxnSpLocks/>
          </p:cNvCxnSpPr>
          <p:nvPr/>
        </p:nvCxnSpPr>
        <p:spPr bwMode="auto">
          <a:xfrm>
            <a:off x="5156034" y="3263245"/>
            <a:ext cx="0" cy="2263245"/>
          </a:xfrm>
          <a:prstGeom prst="line">
            <a:avLst/>
          </a:prstGeom>
          <a:noFill/>
          <a:ln w="28575" cap="flat" cmpd="sng" algn="ctr">
            <a:solidFill>
              <a:schemeClr val="bg1"/>
            </a:solidFill>
            <a:prstDash val="solid"/>
            <a:round/>
            <a:headEnd type="none" w="med" len="med"/>
            <a:tailEnd type="none" w="med" len="med"/>
          </a:ln>
          <a:effectLst/>
        </p:spPr>
      </p:cxnSp>
      <p:sp>
        <p:nvSpPr>
          <p:cNvPr id="60" name="TextBox 59">
            <a:extLst>
              <a:ext uri="{FF2B5EF4-FFF2-40B4-BE49-F238E27FC236}">
                <a16:creationId xmlns:a16="http://schemas.microsoft.com/office/drawing/2014/main" id="{CDE9B176-2514-223E-FF47-77F6D1FA93A0}"/>
              </a:ext>
            </a:extLst>
          </p:cNvPr>
          <p:cNvSpPr txBox="1"/>
          <p:nvPr/>
        </p:nvSpPr>
        <p:spPr bwMode="auto">
          <a:xfrm>
            <a:off x="4783823" y="2317565"/>
            <a:ext cx="36166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Individual Domain Symptom Scores</a:t>
            </a:r>
          </a:p>
        </p:txBody>
      </p:sp>
      <p:sp>
        <p:nvSpPr>
          <p:cNvPr id="62" name="TextBox 61">
            <a:extLst>
              <a:ext uri="{FF2B5EF4-FFF2-40B4-BE49-F238E27FC236}">
                <a16:creationId xmlns:a16="http://schemas.microsoft.com/office/drawing/2014/main" id="{B880637D-B473-53FF-0E49-15241C4E0AEA}"/>
              </a:ext>
            </a:extLst>
          </p:cNvPr>
          <p:cNvSpPr txBox="1"/>
          <p:nvPr/>
        </p:nvSpPr>
        <p:spPr bwMode="auto">
          <a:xfrm>
            <a:off x="4407235" y="3101751"/>
            <a:ext cx="750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63" name="TextBox 62">
            <a:extLst>
              <a:ext uri="{FF2B5EF4-FFF2-40B4-BE49-F238E27FC236}">
                <a16:creationId xmlns:a16="http://schemas.microsoft.com/office/drawing/2014/main" id="{3E056F9A-F459-1827-2D08-4D9EF4BB3272}"/>
              </a:ext>
            </a:extLst>
          </p:cNvPr>
          <p:cNvSpPr txBox="1"/>
          <p:nvPr/>
        </p:nvSpPr>
        <p:spPr bwMode="auto">
          <a:xfrm>
            <a:off x="4407235" y="3663725"/>
            <a:ext cx="750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p>
        </p:txBody>
      </p:sp>
      <p:sp>
        <p:nvSpPr>
          <p:cNvPr id="64" name="TextBox 63">
            <a:extLst>
              <a:ext uri="{FF2B5EF4-FFF2-40B4-BE49-F238E27FC236}">
                <a16:creationId xmlns:a16="http://schemas.microsoft.com/office/drawing/2014/main" id="{93F7AF17-2DBA-A828-F2E5-D10F4326694B}"/>
              </a:ext>
            </a:extLst>
          </p:cNvPr>
          <p:cNvSpPr txBox="1"/>
          <p:nvPr/>
        </p:nvSpPr>
        <p:spPr bwMode="auto">
          <a:xfrm>
            <a:off x="4407235" y="4225699"/>
            <a:ext cx="750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65" name="TextBox 64">
            <a:extLst>
              <a:ext uri="{FF2B5EF4-FFF2-40B4-BE49-F238E27FC236}">
                <a16:creationId xmlns:a16="http://schemas.microsoft.com/office/drawing/2014/main" id="{C4E47CB1-A0CE-63AB-4476-B478090891FA}"/>
              </a:ext>
            </a:extLst>
          </p:cNvPr>
          <p:cNvSpPr txBox="1"/>
          <p:nvPr/>
        </p:nvSpPr>
        <p:spPr bwMode="auto">
          <a:xfrm>
            <a:off x="4407235" y="4787673"/>
            <a:ext cx="750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66" name="TextBox 65">
            <a:extLst>
              <a:ext uri="{FF2B5EF4-FFF2-40B4-BE49-F238E27FC236}">
                <a16:creationId xmlns:a16="http://schemas.microsoft.com/office/drawing/2014/main" id="{5A43AF7C-C093-7221-B82F-3F74021DAFDC}"/>
              </a:ext>
            </a:extLst>
          </p:cNvPr>
          <p:cNvSpPr txBox="1"/>
          <p:nvPr/>
        </p:nvSpPr>
        <p:spPr bwMode="auto">
          <a:xfrm>
            <a:off x="4407235" y="5349651"/>
            <a:ext cx="750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a:t>
            </a:r>
          </a:p>
        </p:txBody>
      </p:sp>
      <p:sp>
        <p:nvSpPr>
          <p:cNvPr id="67" name="TextBox 66">
            <a:extLst>
              <a:ext uri="{FF2B5EF4-FFF2-40B4-BE49-F238E27FC236}">
                <a16:creationId xmlns:a16="http://schemas.microsoft.com/office/drawing/2014/main" id="{DD7B68D8-8EAB-5D4C-E1D5-0D40CFAA8284}"/>
              </a:ext>
            </a:extLst>
          </p:cNvPr>
          <p:cNvSpPr txBox="1"/>
          <p:nvPr/>
        </p:nvSpPr>
        <p:spPr bwMode="auto">
          <a:xfrm>
            <a:off x="4843870" y="2722361"/>
            <a:ext cx="15110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Gastrointestinal domain</a:t>
            </a:r>
          </a:p>
        </p:txBody>
      </p:sp>
      <p:sp>
        <p:nvSpPr>
          <p:cNvPr id="68" name="TextBox 67">
            <a:extLst>
              <a:ext uri="{FF2B5EF4-FFF2-40B4-BE49-F238E27FC236}">
                <a16:creationId xmlns:a16="http://schemas.microsoft.com/office/drawing/2014/main" id="{B8DAF414-9BE8-E110-8412-F50B451608E6}"/>
              </a:ext>
            </a:extLst>
          </p:cNvPr>
          <p:cNvSpPr txBox="1"/>
          <p:nvPr/>
        </p:nvSpPr>
        <p:spPr bwMode="auto">
          <a:xfrm>
            <a:off x="6099205" y="2722361"/>
            <a:ext cx="104755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Skin domain</a:t>
            </a:r>
          </a:p>
        </p:txBody>
      </p:sp>
      <p:grpSp>
        <p:nvGrpSpPr>
          <p:cNvPr id="70" name="Group 69">
            <a:extLst>
              <a:ext uri="{FF2B5EF4-FFF2-40B4-BE49-F238E27FC236}">
                <a16:creationId xmlns:a16="http://schemas.microsoft.com/office/drawing/2014/main" id="{6ADD092F-528D-CA0E-6CC1-61714DF10178}"/>
              </a:ext>
            </a:extLst>
          </p:cNvPr>
          <p:cNvGrpSpPr/>
          <p:nvPr/>
        </p:nvGrpSpPr>
        <p:grpSpPr>
          <a:xfrm>
            <a:off x="5360458" y="3269064"/>
            <a:ext cx="562387" cy="1022199"/>
            <a:chOff x="5528900" y="3269064"/>
            <a:chExt cx="562387" cy="1022199"/>
          </a:xfrm>
        </p:grpSpPr>
        <p:sp>
          <p:nvSpPr>
            <p:cNvPr id="45" name="Rectangle 44">
              <a:extLst>
                <a:ext uri="{FF2B5EF4-FFF2-40B4-BE49-F238E27FC236}">
                  <a16:creationId xmlns:a16="http://schemas.microsoft.com/office/drawing/2014/main" id="{B410BA4B-4B53-C5CB-4DDF-CD0EFA385DE5}"/>
                </a:ext>
              </a:extLst>
            </p:cNvPr>
            <p:cNvSpPr/>
            <p:nvPr/>
          </p:nvSpPr>
          <p:spPr bwMode="auto">
            <a:xfrm>
              <a:off x="5528900" y="3269064"/>
              <a:ext cx="259158" cy="100615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6A219AE1-6612-948C-BDD6-45C413DFF8DA}"/>
                </a:ext>
              </a:extLst>
            </p:cNvPr>
            <p:cNvSpPr/>
            <p:nvPr/>
          </p:nvSpPr>
          <p:spPr bwMode="auto">
            <a:xfrm>
              <a:off x="5832129" y="3269064"/>
              <a:ext cx="259158" cy="10221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1" name="Group 70">
            <a:extLst>
              <a:ext uri="{FF2B5EF4-FFF2-40B4-BE49-F238E27FC236}">
                <a16:creationId xmlns:a16="http://schemas.microsoft.com/office/drawing/2014/main" id="{470C435D-D386-02C9-5CC7-21A9B65CD75D}"/>
              </a:ext>
            </a:extLst>
          </p:cNvPr>
          <p:cNvGrpSpPr/>
          <p:nvPr/>
        </p:nvGrpSpPr>
        <p:grpSpPr>
          <a:xfrm>
            <a:off x="6336996" y="3269064"/>
            <a:ext cx="562387" cy="2080978"/>
            <a:chOff x="5528900" y="3269064"/>
            <a:chExt cx="562387" cy="2080978"/>
          </a:xfrm>
        </p:grpSpPr>
        <p:sp>
          <p:nvSpPr>
            <p:cNvPr id="72" name="Rectangle 71">
              <a:extLst>
                <a:ext uri="{FF2B5EF4-FFF2-40B4-BE49-F238E27FC236}">
                  <a16:creationId xmlns:a16="http://schemas.microsoft.com/office/drawing/2014/main" id="{542C6744-CA16-78CC-0633-1C689C46FE36}"/>
                </a:ext>
              </a:extLst>
            </p:cNvPr>
            <p:cNvSpPr/>
            <p:nvPr/>
          </p:nvSpPr>
          <p:spPr bwMode="auto">
            <a:xfrm>
              <a:off x="5528900" y="3269064"/>
              <a:ext cx="259158" cy="194462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69E8240E-1070-9AD8-100C-6AA7C5A87CAA}"/>
                </a:ext>
              </a:extLst>
            </p:cNvPr>
            <p:cNvSpPr/>
            <p:nvPr/>
          </p:nvSpPr>
          <p:spPr bwMode="auto">
            <a:xfrm>
              <a:off x="5832129" y="3269064"/>
              <a:ext cx="259158" cy="208097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4" name="Group 73">
            <a:extLst>
              <a:ext uri="{FF2B5EF4-FFF2-40B4-BE49-F238E27FC236}">
                <a16:creationId xmlns:a16="http://schemas.microsoft.com/office/drawing/2014/main" id="{B2D51D9D-9793-2BE3-26F2-77E0E0A96EE6}"/>
              </a:ext>
            </a:extLst>
          </p:cNvPr>
          <p:cNvGrpSpPr/>
          <p:nvPr/>
        </p:nvGrpSpPr>
        <p:grpSpPr>
          <a:xfrm>
            <a:off x="7313534" y="3269064"/>
            <a:ext cx="562387" cy="1270852"/>
            <a:chOff x="5528900" y="3269064"/>
            <a:chExt cx="562387" cy="1270852"/>
          </a:xfrm>
        </p:grpSpPr>
        <p:sp>
          <p:nvSpPr>
            <p:cNvPr id="75" name="Rectangle 74">
              <a:extLst>
                <a:ext uri="{FF2B5EF4-FFF2-40B4-BE49-F238E27FC236}">
                  <a16:creationId xmlns:a16="http://schemas.microsoft.com/office/drawing/2014/main" id="{4C10B50C-F26C-008E-0BED-09AE71A8EDF4}"/>
                </a:ext>
              </a:extLst>
            </p:cNvPr>
            <p:cNvSpPr/>
            <p:nvPr/>
          </p:nvSpPr>
          <p:spPr bwMode="auto">
            <a:xfrm>
              <a:off x="5528900" y="3269064"/>
              <a:ext cx="259158" cy="115053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F2046549-930E-8A3C-B9A7-153F1D5F77BE}"/>
                </a:ext>
              </a:extLst>
            </p:cNvPr>
            <p:cNvSpPr/>
            <p:nvPr/>
          </p:nvSpPr>
          <p:spPr bwMode="auto">
            <a:xfrm>
              <a:off x="5832129" y="3269064"/>
              <a:ext cx="259158" cy="12708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77" name="TextBox 76">
            <a:extLst>
              <a:ext uri="{FF2B5EF4-FFF2-40B4-BE49-F238E27FC236}">
                <a16:creationId xmlns:a16="http://schemas.microsoft.com/office/drawing/2014/main" id="{C8E454BD-365E-C699-8117-806BFAC40842}"/>
              </a:ext>
            </a:extLst>
          </p:cNvPr>
          <p:cNvSpPr txBox="1"/>
          <p:nvPr/>
        </p:nvSpPr>
        <p:spPr bwMode="auto">
          <a:xfrm>
            <a:off x="6930334" y="2722361"/>
            <a:ext cx="13287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Neurocognitive domain</a:t>
            </a:r>
          </a:p>
        </p:txBody>
      </p:sp>
      <p:cxnSp>
        <p:nvCxnSpPr>
          <p:cNvPr id="57" name="Straight Connector 56">
            <a:extLst>
              <a:ext uri="{FF2B5EF4-FFF2-40B4-BE49-F238E27FC236}">
                <a16:creationId xmlns:a16="http://schemas.microsoft.com/office/drawing/2014/main" id="{36914C57-1FB6-1C56-794E-F4573310E54A}"/>
              </a:ext>
            </a:extLst>
          </p:cNvPr>
          <p:cNvCxnSpPr>
            <a:cxnSpLocks/>
          </p:cNvCxnSpPr>
          <p:nvPr/>
        </p:nvCxnSpPr>
        <p:spPr bwMode="auto">
          <a:xfrm>
            <a:off x="5156034" y="3269065"/>
            <a:ext cx="3055953" cy="0"/>
          </a:xfrm>
          <a:prstGeom prst="line">
            <a:avLst/>
          </a:prstGeom>
          <a:noFill/>
          <a:ln w="28575" cap="flat" cmpd="sng" algn="ctr">
            <a:solidFill>
              <a:schemeClr val="bg1"/>
            </a:solidFill>
            <a:prstDash val="solid"/>
            <a:round/>
            <a:headEnd type="none" w="med" len="med"/>
            <a:tailEnd type="none" w="med" len="med"/>
          </a:ln>
          <a:effectLst/>
        </p:spPr>
      </p:cxnSp>
      <p:sp>
        <p:nvSpPr>
          <p:cNvPr id="79" name="Rectangle 78">
            <a:extLst>
              <a:ext uri="{FF2B5EF4-FFF2-40B4-BE49-F238E27FC236}">
                <a16:creationId xmlns:a16="http://schemas.microsoft.com/office/drawing/2014/main" id="{7E2C6F0C-B49E-C6FB-6C55-C468A6012422}"/>
              </a:ext>
            </a:extLst>
          </p:cNvPr>
          <p:cNvSpPr/>
          <p:nvPr/>
        </p:nvSpPr>
        <p:spPr bwMode="auto">
          <a:xfrm>
            <a:off x="9595707" y="3278492"/>
            <a:ext cx="845192" cy="174268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3E3DEF11-A65B-9978-A9A9-E6DFB3E9DC99}"/>
              </a:ext>
            </a:extLst>
          </p:cNvPr>
          <p:cNvSpPr/>
          <p:nvPr/>
        </p:nvSpPr>
        <p:spPr bwMode="auto">
          <a:xfrm>
            <a:off x="10700049" y="3280063"/>
            <a:ext cx="845192" cy="196570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81" name="Straight Connector 80">
            <a:extLst>
              <a:ext uri="{FF2B5EF4-FFF2-40B4-BE49-F238E27FC236}">
                <a16:creationId xmlns:a16="http://schemas.microsoft.com/office/drawing/2014/main" id="{CED76AFD-2E4B-24D9-1CAB-D76236F3202F}"/>
              </a:ext>
            </a:extLst>
          </p:cNvPr>
          <p:cNvCxnSpPr>
            <a:cxnSpLocks/>
          </p:cNvCxnSpPr>
          <p:nvPr/>
        </p:nvCxnSpPr>
        <p:spPr bwMode="auto">
          <a:xfrm flipH="1">
            <a:off x="9261663" y="3280875"/>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0884811B-EEC8-405D-CD82-3522BCA628B9}"/>
              </a:ext>
            </a:extLst>
          </p:cNvPr>
          <p:cNvCxnSpPr>
            <a:cxnSpLocks/>
          </p:cNvCxnSpPr>
          <p:nvPr/>
        </p:nvCxnSpPr>
        <p:spPr bwMode="auto">
          <a:xfrm flipH="1">
            <a:off x="9261663" y="3842851"/>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6EE0B9AC-59D5-A81D-60D7-FF119C2ECD36}"/>
              </a:ext>
            </a:extLst>
          </p:cNvPr>
          <p:cNvCxnSpPr>
            <a:cxnSpLocks/>
          </p:cNvCxnSpPr>
          <p:nvPr/>
        </p:nvCxnSpPr>
        <p:spPr bwMode="auto">
          <a:xfrm flipH="1">
            <a:off x="9261663" y="4404827"/>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FD695408-A8B8-8656-33B2-DBF6F7B705E3}"/>
              </a:ext>
            </a:extLst>
          </p:cNvPr>
          <p:cNvCxnSpPr>
            <a:cxnSpLocks/>
          </p:cNvCxnSpPr>
          <p:nvPr/>
        </p:nvCxnSpPr>
        <p:spPr bwMode="auto">
          <a:xfrm flipH="1">
            <a:off x="9261663" y="4966803"/>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1A73FE56-D466-3A6C-30F1-0A7393D3350D}"/>
              </a:ext>
            </a:extLst>
          </p:cNvPr>
          <p:cNvCxnSpPr>
            <a:cxnSpLocks/>
          </p:cNvCxnSpPr>
          <p:nvPr/>
        </p:nvCxnSpPr>
        <p:spPr bwMode="auto">
          <a:xfrm flipH="1">
            <a:off x="9261663" y="5528775"/>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59D60B4C-ADF5-4710-8015-E8AEEFFA8617}"/>
              </a:ext>
            </a:extLst>
          </p:cNvPr>
          <p:cNvCxnSpPr>
            <a:cxnSpLocks/>
          </p:cNvCxnSpPr>
          <p:nvPr/>
        </p:nvCxnSpPr>
        <p:spPr bwMode="auto">
          <a:xfrm>
            <a:off x="9333100" y="3278493"/>
            <a:ext cx="2439800"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EA360DF4-97EF-42C3-B370-7E647A134BFD}"/>
              </a:ext>
            </a:extLst>
          </p:cNvPr>
          <p:cNvCxnSpPr>
            <a:cxnSpLocks/>
          </p:cNvCxnSpPr>
          <p:nvPr/>
        </p:nvCxnSpPr>
        <p:spPr bwMode="auto">
          <a:xfrm>
            <a:off x="9333100" y="3272673"/>
            <a:ext cx="0" cy="2263245"/>
          </a:xfrm>
          <a:prstGeom prst="line">
            <a:avLst/>
          </a:prstGeom>
          <a:noFill/>
          <a:ln w="28575" cap="flat" cmpd="sng" algn="ctr">
            <a:solidFill>
              <a:schemeClr val="bg1"/>
            </a:solidFill>
            <a:prstDash val="solid"/>
            <a:round/>
            <a:headEnd type="none" w="med" len="med"/>
            <a:tailEnd type="none" w="med" len="med"/>
          </a:ln>
          <a:effectLst/>
        </p:spPr>
      </p:cxnSp>
      <p:sp>
        <p:nvSpPr>
          <p:cNvPr id="89" name="TextBox 88">
            <a:extLst>
              <a:ext uri="{FF2B5EF4-FFF2-40B4-BE49-F238E27FC236}">
                <a16:creationId xmlns:a16="http://schemas.microsoft.com/office/drawing/2014/main" id="{E86C50F2-DE2C-602E-B296-0E1837AC1EF7}"/>
              </a:ext>
            </a:extLst>
          </p:cNvPr>
          <p:cNvSpPr txBox="1"/>
          <p:nvPr/>
        </p:nvSpPr>
        <p:spPr bwMode="auto">
          <a:xfrm>
            <a:off x="9336505" y="2311496"/>
            <a:ext cx="24363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Mastocytosis QoL Score</a:t>
            </a:r>
          </a:p>
        </p:txBody>
      </p:sp>
      <p:sp>
        <p:nvSpPr>
          <p:cNvPr id="91" name="TextBox 90">
            <a:extLst>
              <a:ext uri="{FF2B5EF4-FFF2-40B4-BE49-F238E27FC236}">
                <a16:creationId xmlns:a16="http://schemas.microsoft.com/office/drawing/2014/main" id="{48529BD3-749C-A04D-CD63-BCBCAF8E1601}"/>
              </a:ext>
            </a:extLst>
          </p:cNvPr>
          <p:cNvSpPr txBox="1"/>
          <p:nvPr/>
        </p:nvSpPr>
        <p:spPr bwMode="auto">
          <a:xfrm>
            <a:off x="8584301" y="3111179"/>
            <a:ext cx="750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92" name="TextBox 91">
            <a:extLst>
              <a:ext uri="{FF2B5EF4-FFF2-40B4-BE49-F238E27FC236}">
                <a16:creationId xmlns:a16="http://schemas.microsoft.com/office/drawing/2014/main" id="{1564025E-F2E7-AFE1-E8AD-66A3C5F24E63}"/>
              </a:ext>
            </a:extLst>
          </p:cNvPr>
          <p:cNvSpPr txBox="1"/>
          <p:nvPr/>
        </p:nvSpPr>
        <p:spPr bwMode="auto">
          <a:xfrm>
            <a:off x="8584301" y="3673153"/>
            <a:ext cx="750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93" name="TextBox 92">
            <a:extLst>
              <a:ext uri="{FF2B5EF4-FFF2-40B4-BE49-F238E27FC236}">
                <a16:creationId xmlns:a16="http://schemas.microsoft.com/office/drawing/2014/main" id="{C31CC552-28D1-81EB-F7CC-244CE7B47D1B}"/>
              </a:ext>
            </a:extLst>
          </p:cNvPr>
          <p:cNvSpPr txBox="1"/>
          <p:nvPr/>
        </p:nvSpPr>
        <p:spPr bwMode="auto">
          <a:xfrm>
            <a:off x="8584301" y="4235127"/>
            <a:ext cx="750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94" name="TextBox 93">
            <a:extLst>
              <a:ext uri="{FF2B5EF4-FFF2-40B4-BE49-F238E27FC236}">
                <a16:creationId xmlns:a16="http://schemas.microsoft.com/office/drawing/2014/main" id="{C4223981-EB8F-DDA0-68CB-0CAF74DB470D}"/>
              </a:ext>
            </a:extLst>
          </p:cNvPr>
          <p:cNvSpPr txBox="1"/>
          <p:nvPr/>
        </p:nvSpPr>
        <p:spPr bwMode="auto">
          <a:xfrm>
            <a:off x="8584301" y="4797101"/>
            <a:ext cx="750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95" name="TextBox 94">
            <a:extLst>
              <a:ext uri="{FF2B5EF4-FFF2-40B4-BE49-F238E27FC236}">
                <a16:creationId xmlns:a16="http://schemas.microsoft.com/office/drawing/2014/main" id="{7971614B-0626-6ACE-EDE5-8942B19EA552}"/>
              </a:ext>
            </a:extLst>
          </p:cNvPr>
          <p:cNvSpPr txBox="1"/>
          <p:nvPr/>
        </p:nvSpPr>
        <p:spPr bwMode="auto">
          <a:xfrm>
            <a:off x="8584301" y="5359079"/>
            <a:ext cx="7500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96" name="TextBox 95">
            <a:extLst>
              <a:ext uri="{FF2B5EF4-FFF2-40B4-BE49-F238E27FC236}">
                <a16:creationId xmlns:a16="http://schemas.microsoft.com/office/drawing/2014/main" id="{A8EFA4A8-8292-2B11-5136-8DF3997FEFD2}"/>
              </a:ext>
            </a:extLst>
          </p:cNvPr>
          <p:cNvSpPr txBox="1"/>
          <p:nvPr/>
        </p:nvSpPr>
        <p:spPr bwMode="auto">
          <a:xfrm>
            <a:off x="9418484" y="2722361"/>
            <a:ext cx="120335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Avapritinib</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48 weeks</a:t>
            </a:r>
          </a:p>
        </p:txBody>
      </p:sp>
      <p:sp>
        <p:nvSpPr>
          <p:cNvPr id="97" name="TextBox 96">
            <a:extLst>
              <a:ext uri="{FF2B5EF4-FFF2-40B4-BE49-F238E27FC236}">
                <a16:creationId xmlns:a16="http://schemas.microsoft.com/office/drawing/2014/main" id="{2D0EA51E-7ED3-3CCB-0E3E-85BFB89E22A8}"/>
              </a:ext>
            </a:extLst>
          </p:cNvPr>
          <p:cNvSpPr txBox="1"/>
          <p:nvPr/>
        </p:nvSpPr>
        <p:spPr bwMode="auto">
          <a:xfrm>
            <a:off x="10513398" y="2722361"/>
            <a:ext cx="120335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Avapritinib</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96 weeks</a:t>
            </a:r>
          </a:p>
        </p:txBody>
      </p:sp>
      <p:sp>
        <p:nvSpPr>
          <p:cNvPr id="61" name="TextBox 60">
            <a:extLst>
              <a:ext uri="{FF2B5EF4-FFF2-40B4-BE49-F238E27FC236}">
                <a16:creationId xmlns:a16="http://schemas.microsoft.com/office/drawing/2014/main" id="{7544C2BC-4852-783C-D829-D871D1606E68}"/>
              </a:ext>
            </a:extLst>
          </p:cNvPr>
          <p:cNvSpPr txBox="1"/>
          <p:nvPr/>
        </p:nvSpPr>
        <p:spPr bwMode="auto">
          <a:xfrm rot="16200000">
            <a:off x="2844638" y="4105610"/>
            <a:ext cx="338186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Symptoms Change </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(Mean Symptom Score Change)</a:t>
            </a:r>
          </a:p>
        </p:txBody>
      </p:sp>
      <p:sp>
        <p:nvSpPr>
          <p:cNvPr id="90" name="TextBox 89">
            <a:extLst>
              <a:ext uri="{FF2B5EF4-FFF2-40B4-BE49-F238E27FC236}">
                <a16:creationId xmlns:a16="http://schemas.microsoft.com/office/drawing/2014/main" id="{8AC1347F-F8CA-5E17-9204-4455461D2B42}"/>
              </a:ext>
            </a:extLst>
          </p:cNvPr>
          <p:cNvSpPr txBox="1"/>
          <p:nvPr/>
        </p:nvSpPr>
        <p:spPr bwMode="auto">
          <a:xfrm rot="16200000">
            <a:off x="6941494" y="4115038"/>
            <a:ext cx="338186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Quality of Life Change (Mean % Change From Baseline in MC-QoL)</a:t>
            </a:r>
          </a:p>
        </p:txBody>
      </p:sp>
    </p:spTree>
    <p:extLst>
      <p:ext uri="{BB962C8B-B14F-4D97-AF65-F5344CB8AC3E}">
        <p14:creationId xmlns:p14="http://schemas.microsoft.com/office/powerpoint/2010/main" val="27258380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B90D4-DA98-BC92-33A3-8E5EE6AB8F79}"/>
              </a:ext>
            </a:extLst>
          </p:cNvPr>
          <p:cNvSpPr>
            <a:spLocks noGrp="1"/>
          </p:cNvSpPr>
          <p:nvPr>
            <p:ph type="title"/>
          </p:nvPr>
        </p:nvSpPr>
        <p:spPr/>
        <p:txBody>
          <a:bodyPr wrap="square" anchor="ctr">
            <a:normAutofit/>
          </a:bodyPr>
          <a:lstStyle/>
          <a:p>
            <a:pPr>
              <a:lnSpc>
                <a:spcPct val="90000"/>
              </a:lnSpc>
            </a:pPr>
            <a:r>
              <a:rPr lang="en-US" dirty="0">
                <a:latin typeface="Calibri"/>
                <a:ea typeface="Calibri"/>
                <a:cs typeface="Calibri"/>
              </a:rPr>
              <a:t>SUMMIT: Bezuclastinib </a:t>
            </a:r>
            <a:r>
              <a:rPr lang="en-US" dirty="0"/>
              <a:t>Improved Mast Cell Burden for Patients With Nonadvanced SM</a:t>
            </a:r>
          </a:p>
        </p:txBody>
      </p:sp>
      <p:sp>
        <p:nvSpPr>
          <p:cNvPr id="3" name="Content Placeholder 2">
            <a:extLst>
              <a:ext uri="{FF2B5EF4-FFF2-40B4-BE49-F238E27FC236}">
                <a16:creationId xmlns:a16="http://schemas.microsoft.com/office/drawing/2014/main" id="{E37964D0-096A-D588-1AE2-AB2D2A4B0542}"/>
              </a:ext>
            </a:extLst>
          </p:cNvPr>
          <p:cNvSpPr>
            <a:spLocks noGrp="1"/>
          </p:cNvSpPr>
          <p:nvPr>
            <p:ph idx="1"/>
          </p:nvPr>
        </p:nvSpPr>
        <p:spPr/>
        <p:txBody>
          <a:bodyPr/>
          <a:lstStyle/>
          <a:p>
            <a:r>
              <a:rPr lang="en-US" sz="2000" dirty="0">
                <a:latin typeface="Calibri"/>
                <a:ea typeface="Calibri"/>
                <a:cs typeface="Calibri"/>
              </a:rPr>
              <a:t>Multi-part, randomized, double-blind, placebo-controlled phase II trial investigating bezuclastinib, a 2nd-generation TKI developed not to cross the BBB</a:t>
            </a:r>
          </a:p>
          <a:p>
            <a:endParaRPr lang="en-US" sz="2000" dirty="0"/>
          </a:p>
          <a:p>
            <a:endParaRPr lang="en-US" sz="2000" dirty="0"/>
          </a:p>
          <a:p>
            <a:pPr marL="0" indent="0">
              <a:buNone/>
            </a:pPr>
            <a:endParaRPr lang="en-US" sz="2000" dirty="0">
              <a:ea typeface="Calibri" panose="020F0502020204030204" pitchFamily="34" charset="0"/>
              <a:cs typeface="Calibri" panose="020F0502020204030204" pitchFamily="34" charset="0"/>
            </a:endParaRPr>
          </a:p>
          <a:p>
            <a:endParaRPr lang="en-US" sz="2000" dirty="0"/>
          </a:p>
          <a:p>
            <a:endParaRPr lang="en-US" sz="2000" dirty="0"/>
          </a:p>
        </p:txBody>
      </p:sp>
      <p:sp>
        <p:nvSpPr>
          <p:cNvPr id="11" name="TextBox 10">
            <a:extLst>
              <a:ext uri="{FF2B5EF4-FFF2-40B4-BE49-F238E27FC236}">
                <a16:creationId xmlns:a16="http://schemas.microsoft.com/office/drawing/2014/main" id="{5F1ECFED-2C6D-AD18-E094-48733956CD4D}"/>
              </a:ext>
            </a:extLst>
          </p:cNvPr>
          <p:cNvSpPr txBox="1"/>
          <p:nvPr/>
        </p:nvSpPr>
        <p:spPr>
          <a:xfrm>
            <a:off x="404030" y="6378192"/>
            <a:ext cx="4270310" cy="276999"/>
          </a:xfrm>
          <a:prstGeom prst="rect">
            <a:avLst/>
          </a:prstGeom>
          <a:noFill/>
        </p:spPr>
        <p:txBody>
          <a:bodyPr wrap="square" lIns="91440" tIns="45720" rIns="91440" bIns="45720" rtlCol="0" anchor="t">
            <a:spAutoFit/>
          </a:bodyPr>
          <a:lstStyle/>
          <a:p>
            <a:pPr>
              <a:defRPr/>
            </a:pPr>
            <a:r>
              <a:rPr lang="en-US" sz="1200" b="0" dirty="0">
                <a:solidFill>
                  <a:srgbClr val="455560"/>
                </a:solidFill>
                <a:latin typeface="Calibri"/>
                <a:ea typeface="Calibri"/>
                <a:cs typeface="Calibri"/>
              </a:rPr>
              <a:t>Bose. Blood. 2023;142(Supplement 1):77-77.</a:t>
            </a:r>
            <a:endParaRPr lang="en-US" sz="1200" b="0" i="0" u="none" strike="noStrike" kern="1200" cap="none" spc="0" normalizeH="0" baseline="0" noProof="0" dirty="0">
              <a:ln>
                <a:noFill/>
              </a:ln>
              <a:solidFill>
                <a:srgbClr val="455560"/>
              </a:solidFill>
              <a:effectLst/>
              <a:uLnTx/>
              <a:uFillTx/>
              <a:latin typeface="Calibri"/>
              <a:ea typeface="Calibri"/>
              <a:cs typeface="Calibri"/>
            </a:endParaRPr>
          </a:p>
        </p:txBody>
      </p:sp>
      <p:sp>
        <p:nvSpPr>
          <p:cNvPr id="21" name="TextBox 20">
            <a:extLst>
              <a:ext uri="{FF2B5EF4-FFF2-40B4-BE49-F238E27FC236}">
                <a16:creationId xmlns:a16="http://schemas.microsoft.com/office/drawing/2014/main" id="{54B5DEF8-580E-6BDF-E0CE-AFB0C2083DCC}"/>
              </a:ext>
            </a:extLst>
          </p:cNvPr>
          <p:cNvSpPr txBox="1"/>
          <p:nvPr/>
        </p:nvSpPr>
        <p:spPr bwMode="auto">
          <a:xfrm rot="16200000">
            <a:off x="-841894" y="3649579"/>
            <a:ext cx="31121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Best Percent Change in Part 1a (12 Wk)</a:t>
            </a:r>
          </a:p>
        </p:txBody>
      </p:sp>
      <p:sp>
        <p:nvSpPr>
          <p:cNvPr id="22" name="TextBox 21">
            <a:extLst>
              <a:ext uri="{FF2B5EF4-FFF2-40B4-BE49-F238E27FC236}">
                <a16:creationId xmlns:a16="http://schemas.microsoft.com/office/drawing/2014/main" id="{E44C7356-ED97-5963-3766-72C85C485D16}"/>
              </a:ext>
            </a:extLst>
          </p:cNvPr>
          <p:cNvSpPr txBox="1"/>
          <p:nvPr/>
        </p:nvSpPr>
        <p:spPr bwMode="auto">
          <a:xfrm>
            <a:off x="1459830" y="2101516"/>
            <a:ext cx="3144253"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dirty="0">
                <a:solidFill>
                  <a:schemeClr val="bg1"/>
                </a:solidFill>
                <a:latin typeface="Calibri" panose="020F0502020204030204" pitchFamily="34" charset="0"/>
              </a:rPr>
              <a:t>Serum Tryptase</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n = 20</a:t>
            </a:r>
          </a:p>
        </p:txBody>
      </p:sp>
      <p:sp>
        <p:nvSpPr>
          <p:cNvPr id="23" name="TextBox 22">
            <a:extLst>
              <a:ext uri="{FF2B5EF4-FFF2-40B4-BE49-F238E27FC236}">
                <a16:creationId xmlns:a16="http://schemas.microsoft.com/office/drawing/2014/main" id="{1F855BB5-6108-C086-B178-18BC4A5AED69}"/>
              </a:ext>
            </a:extLst>
          </p:cNvPr>
          <p:cNvSpPr txBox="1"/>
          <p:nvPr/>
        </p:nvSpPr>
        <p:spPr bwMode="auto">
          <a:xfrm>
            <a:off x="5213684" y="2101516"/>
            <a:ext cx="304800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dirty="0">
                <a:solidFill>
                  <a:schemeClr val="bg1"/>
                </a:solidFill>
                <a:latin typeface="Calibri" panose="020F0502020204030204" pitchFamily="34" charset="0"/>
              </a:rPr>
              <a:t>KIT D816V VAF</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n = 15</a:t>
            </a:r>
            <a:r>
              <a:rPr lang="en-US" baseline="30000" dirty="0">
                <a:solidFill>
                  <a:schemeClr val="bg1"/>
                </a:solidFill>
                <a:latin typeface="Calibri" panose="020F0502020204030204" pitchFamily="34" charset="0"/>
              </a:rPr>
              <a:t>𝝰</a:t>
            </a:r>
          </a:p>
        </p:txBody>
      </p:sp>
      <p:sp>
        <p:nvSpPr>
          <p:cNvPr id="24" name="TextBox 23">
            <a:extLst>
              <a:ext uri="{FF2B5EF4-FFF2-40B4-BE49-F238E27FC236}">
                <a16:creationId xmlns:a16="http://schemas.microsoft.com/office/drawing/2014/main" id="{E60AF3DC-ACAC-8447-6F7B-9A8D5CA2B667}"/>
              </a:ext>
            </a:extLst>
          </p:cNvPr>
          <p:cNvSpPr txBox="1"/>
          <p:nvPr/>
        </p:nvSpPr>
        <p:spPr bwMode="auto">
          <a:xfrm>
            <a:off x="8791074" y="2101516"/>
            <a:ext cx="312019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dirty="0">
                <a:solidFill>
                  <a:schemeClr val="bg1"/>
                </a:solidFill>
                <a:latin typeface="Calibri" panose="020F0502020204030204" pitchFamily="34" charset="0"/>
              </a:rPr>
              <a:t>Mast Cell Burden</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n = 16</a:t>
            </a:r>
            <a:r>
              <a:rPr lang="en-US" baseline="30000" dirty="0">
                <a:solidFill>
                  <a:schemeClr val="bg1"/>
                </a:solidFill>
                <a:latin typeface="Calibri" panose="020F0502020204030204" pitchFamily="34" charset="0"/>
              </a:rPr>
              <a:t>𝞫</a:t>
            </a:r>
          </a:p>
        </p:txBody>
      </p:sp>
      <p:sp>
        <p:nvSpPr>
          <p:cNvPr id="26" name="TextBox 25">
            <a:extLst>
              <a:ext uri="{FF2B5EF4-FFF2-40B4-BE49-F238E27FC236}">
                <a16:creationId xmlns:a16="http://schemas.microsoft.com/office/drawing/2014/main" id="{BD0362FE-90E2-9F05-4A32-EB6508AB3A1D}"/>
              </a:ext>
            </a:extLst>
          </p:cNvPr>
          <p:cNvSpPr txBox="1"/>
          <p:nvPr/>
        </p:nvSpPr>
        <p:spPr bwMode="auto">
          <a:xfrm>
            <a:off x="625641" y="5941367"/>
            <a:ext cx="44436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baseline="30000" dirty="0">
                <a:solidFill>
                  <a:schemeClr val="bg1"/>
                </a:solidFill>
                <a:latin typeface="Calibri" panose="020F0502020204030204" pitchFamily="34" charset="0"/>
              </a:rPr>
              <a:t>𝝰</a:t>
            </a:r>
            <a:r>
              <a:rPr lang="en-US" sz="1200" b="0" dirty="0">
                <a:solidFill>
                  <a:schemeClr val="bg1"/>
                </a:solidFill>
                <a:latin typeface="Calibri" panose="020F0502020204030204" pitchFamily="34" charset="0"/>
              </a:rPr>
              <a:t>Patients with undetectable peripheral blood KIT mutant excluded</a:t>
            </a:r>
            <a:br>
              <a:rPr lang="en-US" sz="1200" b="0" dirty="0">
                <a:solidFill>
                  <a:schemeClr val="bg1"/>
                </a:solidFill>
                <a:latin typeface="Calibri" panose="020F0502020204030204" pitchFamily="34" charset="0"/>
              </a:rPr>
            </a:br>
            <a:r>
              <a:rPr lang="en-US" sz="1200" b="0" baseline="30000" dirty="0">
                <a:solidFill>
                  <a:schemeClr val="bg1"/>
                </a:solidFill>
                <a:latin typeface="Calibri" panose="020F0502020204030204" pitchFamily="34" charset="0"/>
              </a:rPr>
              <a:t>𝞫</a:t>
            </a:r>
            <a:r>
              <a:rPr lang="en-US" sz="1200" b="0" dirty="0">
                <a:solidFill>
                  <a:schemeClr val="bg1"/>
                </a:solidFill>
                <a:latin typeface="Calibri" panose="020F0502020204030204" pitchFamily="34" charset="0"/>
              </a:rPr>
              <a:t>Sample inevaluable in 4 patients</a:t>
            </a:r>
          </a:p>
        </p:txBody>
      </p:sp>
      <p:grpSp>
        <p:nvGrpSpPr>
          <p:cNvPr id="168" name="Group 167">
            <a:extLst>
              <a:ext uri="{FF2B5EF4-FFF2-40B4-BE49-F238E27FC236}">
                <a16:creationId xmlns:a16="http://schemas.microsoft.com/office/drawing/2014/main" id="{C25DBFA9-2258-311D-3340-04343708FADD}"/>
              </a:ext>
            </a:extLst>
          </p:cNvPr>
          <p:cNvGrpSpPr/>
          <p:nvPr/>
        </p:nvGrpSpPr>
        <p:grpSpPr>
          <a:xfrm>
            <a:off x="1058779" y="5296191"/>
            <a:ext cx="10714122" cy="830997"/>
            <a:chOff x="1058779" y="5346991"/>
            <a:chExt cx="10714122" cy="830997"/>
          </a:xfrm>
        </p:grpSpPr>
        <p:sp>
          <p:nvSpPr>
            <p:cNvPr id="27" name="TextBox 26">
              <a:extLst>
                <a:ext uri="{FF2B5EF4-FFF2-40B4-BE49-F238E27FC236}">
                  <a16:creationId xmlns:a16="http://schemas.microsoft.com/office/drawing/2014/main" id="{E21A2E53-D935-60A5-C86B-3B74B908FAAD}"/>
                </a:ext>
              </a:extLst>
            </p:cNvPr>
            <p:cNvSpPr txBox="1"/>
            <p:nvPr/>
          </p:nvSpPr>
          <p:spPr bwMode="auto">
            <a:xfrm>
              <a:off x="8927433" y="5419363"/>
              <a:ext cx="28454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baseline="30000" dirty="0">
                  <a:solidFill>
                    <a:schemeClr val="bg1"/>
                  </a:solidFill>
                  <a:latin typeface="Calibri" panose="020F0502020204030204" pitchFamily="34" charset="0"/>
                </a:rPr>
                <a:t>μ</a:t>
              </a:r>
              <a:r>
                <a:rPr lang="en-US" sz="1200" b="0" dirty="0">
                  <a:solidFill>
                    <a:schemeClr val="bg1"/>
                  </a:solidFill>
                  <a:latin typeface="Calibri" panose="020F0502020204030204" pitchFamily="34" charset="0"/>
                </a:rPr>
                <a:t>In order to achieve, serum tryptase must have been above the threshold at baseline LLD, lower limit of detection</a:t>
              </a:r>
            </a:p>
          </p:txBody>
        </p:sp>
        <p:sp>
          <p:nvSpPr>
            <p:cNvPr id="28" name="TextBox 27">
              <a:extLst>
                <a:ext uri="{FF2B5EF4-FFF2-40B4-BE49-F238E27FC236}">
                  <a16:creationId xmlns:a16="http://schemas.microsoft.com/office/drawing/2014/main" id="{DC58BCB3-EC02-9076-01BD-361E9D9A6F60}"/>
                </a:ext>
              </a:extLst>
            </p:cNvPr>
            <p:cNvSpPr txBox="1"/>
            <p:nvPr/>
          </p:nvSpPr>
          <p:spPr bwMode="auto">
            <a:xfrm>
              <a:off x="1128964" y="5491552"/>
              <a:ext cx="17265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 mg QD bezuclastinib</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200 mg QD bezuclastinib</a:t>
              </a:r>
            </a:p>
          </p:txBody>
        </p:sp>
        <p:sp>
          <p:nvSpPr>
            <p:cNvPr id="29" name="TextBox 28">
              <a:extLst>
                <a:ext uri="{FF2B5EF4-FFF2-40B4-BE49-F238E27FC236}">
                  <a16:creationId xmlns:a16="http://schemas.microsoft.com/office/drawing/2014/main" id="{7559D44F-5138-ABDB-1FDB-9C2966354B1E}"/>
                </a:ext>
              </a:extLst>
            </p:cNvPr>
            <p:cNvSpPr txBox="1"/>
            <p:nvPr/>
          </p:nvSpPr>
          <p:spPr bwMode="auto">
            <a:xfrm>
              <a:off x="3037975" y="5491552"/>
              <a:ext cx="17265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400 mg QD bezuclastinib</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Placebo</a:t>
              </a:r>
            </a:p>
          </p:txBody>
        </p:sp>
        <p:sp>
          <p:nvSpPr>
            <p:cNvPr id="30" name="TextBox 29">
              <a:extLst>
                <a:ext uri="{FF2B5EF4-FFF2-40B4-BE49-F238E27FC236}">
                  <a16:creationId xmlns:a16="http://schemas.microsoft.com/office/drawing/2014/main" id="{C67EE683-D498-EB50-1909-CFFF65B676F4}"/>
                </a:ext>
              </a:extLst>
            </p:cNvPr>
            <p:cNvSpPr txBox="1"/>
            <p:nvPr/>
          </p:nvSpPr>
          <p:spPr bwMode="auto">
            <a:xfrm>
              <a:off x="5075321" y="5346991"/>
              <a:ext cx="189497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171450" indent="-168275"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Serum Tryptase Outcomes</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Achieved &lt;20ng/mL</a:t>
              </a:r>
              <a:r>
                <a:rPr lang="en-US" sz="1200" b="0" baseline="30000" dirty="0">
                  <a:solidFill>
                    <a:schemeClr val="bg1"/>
                  </a:solidFill>
                  <a:latin typeface="Calibri" panose="020F0502020204030204" pitchFamily="34" charset="0"/>
                </a:rPr>
                <a:t>μ</a:t>
              </a:r>
              <a:br>
                <a:rPr lang="en-US" sz="1200" b="0" baseline="3000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Achieved &lt;11.4ng/mL</a:t>
              </a:r>
              <a:r>
                <a:rPr lang="en-US" sz="1200" b="0" baseline="30000" dirty="0">
                  <a:solidFill>
                    <a:schemeClr val="bg1"/>
                  </a:solidFill>
                  <a:latin typeface="Calibri" panose="020F0502020204030204" pitchFamily="34" charset="0"/>
                </a:rPr>
                <a:t>μ</a:t>
              </a:r>
              <a:br>
                <a:rPr lang="en-US" sz="1200" b="0" baseline="3000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Achieved both</a:t>
              </a:r>
              <a:r>
                <a:rPr lang="en-US" sz="1200" b="0" baseline="30000" dirty="0">
                  <a:solidFill>
                    <a:schemeClr val="bg1"/>
                  </a:solidFill>
                  <a:latin typeface="Calibri" panose="020F0502020204030204" pitchFamily="34" charset="0"/>
                </a:rPr>
                <a:t>μ</a:t>
              </a:r>
              <a:endParaRPr lang="en-US" sz="1200" b="0" dirty="0">
                <a:solidFill>
                  <a:schemeClr val="bg1"/>
                </a:solidFill>
                <a:latin typeface="Calibri" panose="020F0502020204030204" pitchFamily="34" charset="0"/>
              </a:endParaRPr>
            </a:p>
          </p:txBody>
        </p:sp>
        <p:sp>
          <p:nvSpPr>
            <p:cNvPr id="31" name="TextBox 30">
              <a:extLst>
                <a:ext uri="{FF2B5EF4-FFF2-40B4-BE49-F238E27FC236}">
                  <a16:creationId xmlns:a16="http://schemas.microsoft.com/office/drawing/2014/main" id="{DA93B6A5-ED28-29A0-22AE-D94C27AC7C21}"/>
                </a:ext>
              </a:extLst>
            </p:cNvPr>
            <p:cNvSpPr txBox="1"/>
            <p:nvPr/>
          </p:nvSpPr>
          <p:spPr bwMode="auto">
            <a:xfrm>
              <a:off x="6976310" y="5346991"/>
              <a:ext cx="189497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174625" indent="-166688"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KIT D816V VAF Outcomes</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Achieved &lt;0.03% (LLD)</a:t>
              </a:r>
            </a:p>
            <a:p>
              <a:pPr marL="174625"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SSM</a:t>
              </a:r>
            </a:p>
          </p:txBody>
        </p:sp>
        <p:sp>
          <p:nvSpPr>
            <p:cNvPr id="32" name="Rectangle 31">
              <a:extLst>
                <a:ext uri="{FF2B5EF4-FFF2-40B4-BE49-F238E27FC236}">
                  <a16:creationId xmlns:a16="http://schemas.microsoft.com/office/drawing/2014/main" id="{07B5906E-782D-44AF-3033-6B9C20762C54}"/>
                </a:ext>
              </a:extLst>
            </p:cNvPr>
            <p:cNvSpPr/>
            <p:nvPr/>
          </p:nvSpPr>
          <p:spPr bwMode="auto">
            <a:xfrm>
              <a:off x="1058779" y="5572399"/>
              <a:ext cx="104274" cy="104274"/>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F987FF7F-25B6-CE56-38AF-DED25A47BBE4}"/>
                </a:ext>
              </a:extLst>
            </p:cNvPr>
            <p:cNvSpPr/>
            <p:nvPr/>
          </p:nvSpPr>
          <p:spPr bwMode="auto">
            <a:xfrm>
              <a:off x="1058779" y="5772925"/>
              <a:ext cx="104274" cy="10427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9E3B11DD-747E-DEC2-8DEE-0CCDA95442C3}"/>
                </a:ext>
              </a:extLst>
            </p:cNvPr>
            <p:cNvSpPr/>
            <p:nvPr/>
          </p:nvSpPr>
          <p:spPr bwMode="auto">
            <a:xfrm>
              <a:off x="2981197" y="5571311"/>
              <a:ext cx="104274" cy="10427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Rectangle 34">
              <a:extLst>
                <a:ext uri="{FF2B5EF4-FFF2-40B4-BE49-F238E27FC236}">
                  <a16:creationId xmlns:a16="http://schemas.microsoft.com/office/drawing/2014/main" id="{10EA1E6D-4EE7-3B70-9966-6088F062F07A}"/>
                </a:ext>
              </a:extLst>
            </p:cNvPr>
            <p:cNvSpPr/>
            <p:nvPr/>
          </p:nvSpPr>
          <p:spPr bwMode="auto">
            <a:xfrm>
              <a:off x="2981197" y="5771837"/>
              <a:ext cx="104274" cy="10427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Oval 35">
              <a:extLst>
                <a:ext uri="{FF2B5EF4-FFF2-40B4-BE49-F238E27FC236}">
                  <a16:creationId xmlns:a16="http://schemas.microsoft.com/office/drawing/2014/main" id="{4474FA63-F415-BB5C-FA43-9E6DBA58BEC3}"/>
                </a:ext>
              </a:extLst>
            </p:cNvPr>
            <p:cNvSpPr/>
            <p:nvPr/>
          </p:nvSpPr>
          <p:spPr bwMode="auto">
            <a:xfrm>
              <a:off x="5183777" y="5621623"/>
              <a:ext cx="101238" cy="101238"/>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5-Point Star 36">
              <a:extLst>
                <a:ext uri="{FF2B5EF4-FFF2-40B4-BE49-F238E27FC236}">
                  <a16:creationId xmlns:a16="http://schemas.microsoft.com/office/drawing/2014/main" id="{90F6608B-ED0C-3DFC-D6EE-FA2AA14A01A8}"/>
                </a:ext>
              </a:extLst>
            </p:cNvPr>
            <p:cNvSpPr/>
            <p:nvPr/>
          </p:nvSpPr>
          <p:spPr bwMode="auto">
            <a:xfrm>
              <a:off x="5177246" y="5791441"/>
              <a:ext cx="114300" cy="114300"/>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0" name="Group 39">
              <a:extLst>
                <a:ext uri="{FF2B5EF4-FFF2-40B4-BE49-F238E27FC236}">
                  <a16:creationId xmlns:a16="http://schemas.microsoft.com/office/drawing/2014/main" id="{8E0854FF-B671-A05C-F17A-FFD0CEDA7E9D}"/>
                </a:ext>
              </a:extLst>
            </p:cNvPr>
            <p:cNvGrpSpPr/>
            <p:nvPr/>
          </p:nvGrpSpPr>
          <p:grpSpPr>
            <a:xfrm>
              <a:off x="5183777" y="5992826"/>
              <a:ext cx="101238" cy="101238"/>
              <a:chOff x="5191397" y="5818414"/>
              <a:chExt cx="101238" cy="101238"/>
            </a:xfrm>
          </p:grpSpPr>
          <p:sp>
            <p:nvSpPr>
              <p:cNvPr id="38" name="Oval 37">
                <a:extLst>
                  <a:ext uri="{FF2B5EF4-FFF2-40B4-BE49-F238E27FC236}">
                    <a16:creationId xmlns:a16="http://schemas.microsoft.com/office/drawing/2014/main" id="{56DDA282-E345-C5E3-B75F-605705B6F115}"/>
                  </a:ext>
                </a:extLst>
              </p:cNvPr>
              <p:cNvSpPr/>
              <p:nvPr/>
            </p:nvSpPr>
            <p:spPr bwMode="auto">
              <a:xfrm>
                <a:off x="5191397" y="5818414"/>
                <a:ext cx="101238" cy="101238"/>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5-Point Star 38">
                <a:extLst>
                  <a:ext uri="{FF2B5EF4-FFF2-40B4-BE49-F238E27FC236}">
                    <a16:creationId xmlns:a16="http://schemas.microsoft.com/office/drawing/2014/main" id="{66ED2EFB-9F1B-3113-AB41-938F9902DEC7}"/>
                  </a:ext>
                </a:extLst>
              </p:cNvPr>
              <p:cNvSpPr/>
              <p:nvPr/>
            </p:nvSpPr>
            <p:spPr bwMode="auto">
              <a:xfrm>
                <a:off x="5203916" y="5827667"/>
                <a:ext cx="76200" cy="76200"/>
              </a:xfrm>
              <a:prstGeom prst="star5">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41" name="Triangle 40">
              <a:extLst>
                <a:ext uri="{FF2B5EF4-FFF2-40B4-BE49-F238E27FC236}">
                  <a16:creationId xmlns:a16="http://schemas.microsoft.com/office/drawing/2014/main" id="{3655A502-6B8D-86E6-6D3C-ED45C672C012}"/>
                </a:ext>
              </a:extLst>
            </p:cNvPr>
            <p:cNvSpPr/>
            <p:nvPr/>
          </p:nvSpPr>
          <p:spPr bwMode="auto">
            <a:xfrm>
              <a:off x="7090611" y="5604664"/>
              <a:ext cx="107482" cy="112295"/>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TextBox 41">
              <a:extLst>
                <a:ext uri="{FF2B5EF4-FFF2-40B4-BE49-F238E27FC236}">
                  <a16:creationId xmlns:a16="http://schemas.microsoft.com/office/drawing/2014/main" id="{9D7DEA7B-9AA2-7CAE-8AC6-BED63DC58C09}"/>
                </a:ext>
              </a:extLst>
            </p:cNvPr>
            <p:cNvSpPr txBox="1"/>
            <p:nvPr/>
          </p:nvSpPr>
          <p:spPr bwMode="auto">
            <a:xfrm>
              <a:off x="6986337" y="5781128"/>
              <a:ext cx="3208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S</a:t>
              </a:r>
            </a:p>
          </p:txBody>
        </p:sp>
      </p:grpSp>
      <p:sp>
        <p:nvSpPr>
          <p:cNvPr id="43" name="Rectangle 42">
            <a:extLst>
              <a:ext uri="{FF2B5EF4-FFF2-40B4-BE49-F238E27FC236}">
                <a16:creationId xmlns:a16="http://schemas.microsoft.com/office/drawing/2014/main" id="{685EC326-1E6E-D362-C944-E99B2406DEE0}"/>
              </a:ext>
            </a:extLst>
          </p:cNvPr>
          <p:cNvSpPr/>
          <p:nvPr/>
        </p:nvSpPr>
        <p:spPr bwMode="auto">
          <a:xfrm>
            <a:off x="1475873" y="3551094"/>
            <a:ext cx="104275" cy="983156"/>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06377DC6-9177-041B-1083-E1A866B5D477}"/>
              </a:ext>
            </a:extLst>
          </p:cNvPr>
          <p:cNvSpPr/>
          <p:nvPr/>
        </p:nvSpPr>
        <p:spPr bwMode="auto">
          <a:xfrm>
            <a:off x="1616910" y="3551093"/>
            <a:ext cx="104275" cy="995739"/>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456CEB73-FCC8-6FC6-3154-C1C80E46BB8C}"/>
              </a:ext>
            </a:extLst>
          </p:cNvPr>
          <p:cNvSpPr/>
          <p:nvPr/>
        </p:nvSpPr>
        <p:spPr bwMode="auto">
          <a:xfrm>
            <a:off x="1757947" y="3551094"/>
            <a:ext cx="104275" cy="1268381"/>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897C7B55-1687-77E1-1887-26904A4EEF61}"/>
              </a:ext>
            </a:extLst>
          </p:cNvPr>
          <p:cNvSpPr/>
          <p:nvPr/>
        </p:nvSpPr>
        <p:spPr bwMode="auto">
          <a:xfrm>
            <a:off x="1898984" y="3551094"/>
            <a:ext cx="104275" cy="1325491"/>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AF850711-E586-2363-1258-D162510CC9E0}"/>
              </a:ext>
            </a:extLst>
          </p:cNvPr>
          <p:cNvSpPr/>
          <p:nvPr/>
        </p:nvSpPr>
        <p:spPr bwMode="auto">
          <a:xfrm>
            <a:off x="2040021" y="3551094"/>
            <a:ext cx="104275" cy="1343882"/>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0DFF9510-A070-7095-9E1E-B06BAC956B6C}"/>
              </a:ext>
            </a:extLst>
          </p:cNvPr>
          <p:cNvSpPr/>
          <p:nvPr/>
        </p:nvSpPr>
        <p:spPr bwMode="auto">
          <a:xfrm>
            <a:off x="2181058" y="3551094"/>
            <a:ext cx="104275" cy="1385827"/>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40913A22-20D2-5D81-A49D-EA7ECF892BBA}"/>
              </a:ext>
            </a:extLst>
          </p:cNvPr>
          <p:cNvSpPr/>
          <p:nvPr/>
        </p:nvSpPr>
        <p:spPr bwMode="auto">
          <a:xfrm>
            <a:off x="2322095" y="3551094"/>
            <a:ext cx="104275" cy="1423578"/>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C7886AEC-D2C9-676B-C7BA-3C1F2FE6A0B1}"/>
              </a:ext>
            </a:extLst>
          </p:cNvPr>
          <p:cNvSpPr/>
          <p:nvPr/>
        </p:nvSpPr>
        <p:spPr bwMode="auto">
          <a:xfrm>
            <a:off x="2463132" y="3558048"/>
            <a:ext cx="104275" cy="112576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56E259F1-FF03-2ADB-EE38-76787C418854}"/>
              </a:ext>
            </a:extLst>
          </p:cNvPr>
          <p:cNvSpPr/>
          <p:nvPr/>
        </p:nvSpPr>
        <p:spPr bwMode="auto">
          <a:xfrm>
            <a:off x="2604169" y="3554571"/>
            <a:ext cx="104275" cy="123482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81843BD1-D072-472D-BE2B-D475EBCD3FF9}"/>
              </a:ext>
            </a:extLst>
          </p:cNvPr>
          <p:cNvSpPr/>
          <p:nvPr/>
        </p:nvSpPr>
        <p:spPr bwMode="auto">
          <a:xfrm>
            <a:off x="2745206" y="3554571"/>
            <a:ext cx="104275" cy="136066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4C94AED0-876E-82BE-7F0D-B1D908B1BB9F}"/>
              </a:ext>
            </a:extLst>
          </p:cNvPr>
          <p:cNvSpPr/>
          <p:nvPr/>
        </p:nvSpPr>
        <p:spPr bwMode="auto">
          <a:xfrm>
            <a:off x="2886243" y="3554571"/>
            <a:ext cx="104275" cy="138163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550A4123-098D-1087-B4D5-F8CD0D743964}"/>
              </a:ext>
            </a:extLst>
          </p:cNvPr>
          <p:cNvSpPr/>
          <p:nvPr/>
        </p:nvSpPr>
        <p:spPr bwMode="auto">
          <a:xfrm>
            <a:off x="3027280" y="3554571"/>
            <a:ext cx="104275" cy="145293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49ED8383-AD10-B234-BE78-DD3A60F86454}"/>
              </a:ext>
            </a:extLst>
          </p:cNvPr>
          <p:cNvSpPr/>
          <p:nvPr/>
        </p:nvSpPr>
        <p:spPr bwMode="auto">
          <a:xfrm>
            <a:off x="3168316" y="3551094"/>
            <a:ext cx="104275" cy="13984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63" name="Group 62">
            <a:extLst>
              <a:ext uri="{FF2B5EF4-FFF2-40B4-BE49-F238E27FC236}">
                <a16:creationId xmlns:a16="http://schemas.microsoft.com/office/drawing/2014/main" id="{D62E1A02-399D-64AF-3A54-A8D1636297E0}"/>
              </a:ext>
            </a:extLst>
          </p:cNvPr>
          <p:cNvGrpSpPr/>
          <p:nvPr/>
        </p:nvGrpSpPr>
        <p:grpSpPr>
          <a:xfrm>
            <a:off x="3444376" y="3229044"/>
            <a:ext cx="951161" cy="772504"/>
            <a:chOff x="3548650" y="3229044"/>
            <a:chExt cx="951161" cy="772504"/>
          </a:xfrm>
        </p:grpSpPr>
        <p:sp>
          <p:nvSpPr>
            <p:cNvPr id="56" name="Rectangle 55">
              <a:extLst>
                <a:ext uri="{FF2B5EF4-FFF2-40B4-BE49-F238E27FC236}">
                  <a16:creationId xmlns:a16="http://schemas.microsoft.com/office/drawing/2014/main" id="{8B062F08-53AF-23AF-C172-FC81F105DFE7}"/>
                </a:ext>
              </a:extLst>
            </p:cNvPr>
            <p:cNvSpPr/>
            <p:nvPr/>
          </p:nvSpPr>
          <p:spPr bwMode="auto">
            <a:xfrm>
              <a:off x="3548650" y="3229044"/>
              <a:ext cx="100930" cy="33578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2BDEFF70-A0F5-61BE-C55E-17DA4D75711E}"/>
                </a:ext>
              </a:extLst>
            </p:cNvPr>
            <p:cNvSpPr/>
            <p:nvPr/>
          </p:nvSpPr>
          <p:spPr bwMode="auto">
            <a:xfrm>
              <a:off x="3690355" y="3388435"/>
              <a:ext cx="100930" cy="17639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62DC657E-ECC4-6997-901E-5989AF10F008}"/>
                </a:ext>
              </a:extLst>
            </p:cNvPr>
            <p:cNvSpPr/>
            <p:nvPr/>
          </p:nvSpPr>
          <p:spPr bwMode="auto">
            <a:xfrm>
              <a:off x="3832060" y="3544938"/>
              <a:ext cx="100930"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53B38259-D2A0-2F8B-7941-24B8E1FE0184}"/>
                </a:ext>
              </a:extLst>
            </p:cNvPr>
            <p:cNvSpPr/>
            <p:nvPr/>
          </p:nvSpPr>
          <p:spPr bwMode="auto">
            <a:xfrm>
              <a:off x="3973765" y="3553326"/>
              <a:ext cx="100930" cy="11685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D023BDF6-A39F-4CAF-1456-FB347265D5A7}"/>
                </a:ext>
              </a:extLst>
            </p:cNvPr>
            <p:cNvSpPr/>
            <p:nvPr/>
          </p:nvSpPr>
          <p:spPr bwMode="auto">
            <a:xfrm>
              <a:off x="4115470" y="3553326"/>
              <a:ext cx="100930" cy="13783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57D7B3F1-ACB6-B8D1-1CA9-F7293166BBB1}"/>
                </a:ext>
              </a:extLst>
            </p:cNvPr>
            <p:cNvSpPr/>
            <p:nvPr/>
          </p:nvSpPr>
          <p:spPr bwMode="auto">
            <a:xfrm>
              <a:off x="4257175" y="3556802"/>
              <a:ext cx="100930" cy="33497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FF0B5106-A4B4-4DE0-5C9E-36FE83C6176D}"/>
                </a:ext>
              </a:extLst>
            </p:cNvPr>
            <p:cNvSpPr/>
            <p:nvPr/>
          </p:nvSpPr>
          <p:spPr bwMode="auto">
            <a:xfrm>
              <a:off x="4398881" y="3553325"/>
              <a:ext cx="100930" cy="44822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66" name="Rectangle 65">
            <a:extLst>
              <a:ext uri="{FF2B5EF4-FFF2-40B4-BE49-F238E27FC236}">
                <a16:creationId xmlns:a16="http://schemas.microsoft.com/office/drawing/2014/main" id="{F5675698-FF06-5544-0DC5-723BD4B5D55D}"/>
              </a:ext>
            </a:extLst>
          </p:cNvPr>
          <p:cNvSpPr/>
          <p:nvPr/>
        </p:nvSpPr>
        <p:spPr bwMode="auto">
          <a:xfrm>
            <a:off x="5221337" y="3553325"/>
            <a:ext cx="142392" cy="893447"/>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A0B7BB1B-B438-FE20-55B1-8699039DF18F}"/>
              </a:ext>
            </a:extLst>
          </p:cNvPr>
          <p:cNvSpPr/>
          <p:nvPr/>
        </p:nvSpPr>
        <p:spPr bwMode="auto">
          <a:xfrm>
            <a:off x="5402264" y="3552743"/>
            <a:ext cx="146304" cy="978025"/>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4B9DBA3C-D1B5-4CA8-DD72-D69C65BDC41D}"/>
              </a:ext>
            </a:extLst>
          </p:cNvPr>
          <p:cNvSpPr/>
          <p:nvPr/>
        </p:nvSpPr>
        <p:spPr bwMode="auto">
          <a:xfrm>
            <a:off x="5587103" y="3559697"/>
            <a:ext cx="146304" cy="1133226"/>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76844F1B-DFAC-FC36-6A0D-008A1AE4994E}"/>
              </a:ext>
            </a:extLst>
          </p:cNvPr>
          <p:cNvSpPr/>
          <p:nvPr/>
        </p:nvSpPr>
        <p:spPr bwMode="auto">
          <a:xfrm>
            <a:off x="5771942" y="3545788"/>
            <a:ext cx="146304" cy="1289585"/>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C39FD75E-EA3F-E060-E67A-194453A8B065}"/>
              </a:ext>
            </a:extLst>
          </p:cNvPr>
          <p:cNvSpPr/>
          <p:nvPr/>
        </p:nvSpPr>
        <p:spPr bwMode="auto">
          <a:xfrm>
            <a:off x="5956781" y="3551094"/>
            <a:ext cx="146304" cy="1294874"/>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1EA09B42-57EE-5933-50ED-A5B5F4FCFE2C}"/>
              </a:ext>
            </a:extLst>
          </p:cNvPr>
          <p:cNvSpPr/>
          <p:nvPr/>
        </p:nvSpPr>
        <p:spPr bwMode="auto">
          <a:xfrm>
            <a:off x="6326459" y="3556221"/>
            <a:ext cx="146304" cy="83122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A7CD71F9-CA74-A9F4-B4C3-28FE1AB79E75}"/>
              </a:ext>
            </a:extLst>
          </p:cNvPr>
          <p:cNvSpPr/>
          <p:nvPr/>
        </p:nvSpPr>
        <p:spPr bwMode="auto">
          <a:xfrm>
            <a:off x="6511298" y="3541866"/>
            <a:ext cx="146304" cy="132926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1DD452A4-16F0-2AC7-85DB-AA8C7A7327E5}"/>
              </a:ext>
            </a:extLst>
          </p:cNvPr>
          <p:cNvSpPr/>
          <p:nvPr/>
        </p:nvSpPr>
        <p:spPr bwMode="auto">
          <a:xfrm>
            <a:off x="6696137" y="3552743"/>
            <a:ext cx="146304" cy="132926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C3A59CDA-A61D-C8B3-7C3A-631BFD10B97D}"/>
              </a:ext>
            </a:extLst>
          </p:cNvPr>
          <p:cNvSpPr/>
          <p:nvPr/>
        </p:nvSpPr>
        <p:spPr bwMode="auto">
          <a:xfrm>
            <a:off x="6880976" y="3556219"/>
            <a:ext cx="146304" cy="150783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9715E7D0-323A-CAF7-EEC7-61097317C5E5}"/>
              </a:ext>
            </a:extLst>
          </p:cNvPr>
          <p:cNvSpPr/>
          <p:nvPr/>
        </p:nvSpPr>
        <p:spPr bwMode="auto">
          <a:xfrm>
            <a:off x="7065811" y="3552743"/>
            <a:ext cx="146304" cy="109280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0F95EBF2-2A30-946D-8E42-C81C6D47A364}"/>
              </a:ext>
            </a:extLst>
          </p:cNvPr>
          <p:cNvSpPr/>
          <p:nvPr/>
        </p:nvSpPr>
        <p:spPr bwMode="auto">
          <a:xfrm>
            <a:off x="7638364" y="3553326"/>
            <a:ext cx="146304"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7FD870C3-4CF9-86D9-6619-ACF45A8C8D0A}"/>
              </a:ext>
            </a:extLst>
          </p:cNvPr>
          <p:cNvSpPr/>
          <p:nvPr/>
        </p:nvSpPr>
        <p:spPr bwMode="auto">
          <a:xfrm>
            <a:off x="7814786" y="3553326"/>
            <a:ext cx="146304" cy="14202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5727AADF-4CC8-43FF-1EF2-AD6F1046B233}"/>
              </a:ext>
            </a:extLst>
          </p:cNvPr>
          <p:cNvSpPr/>
          <p:nvPr/>
        </p:nvSpPr>
        <p:spPr bwMode="auto">
          <a:xfrm>
            <a:off x="7991209" y="3553326"/>
            <a:ext cx="146304" cy="31819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773BFC0F-7E25-917B-689E-BB761C1865C1}"/>
              </a:ext>
            </a:extLst>
          </p:cNvPr>
          <p:cNvSpPr/>
          <p:nvPr/>
        </p:nvSpPr>
        <p:spPr bwMode="auto">
          <a:xfrm>
            <a:off x="8876215" y="3562107"/>
            <a:ext cx="146304" cy="906355"/>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AFD7139B-E5BD-6FFF-3AD1-DB79EAAB9E2B}"/>
              </a:ext>
            </a:extLst>
          </p:cNvPr>
          <p:cNvSpPr/>
          <p:nvPr/>
        </p:nvSpPr>
        <p:spPr bwMode="auto">
          <a:xfrm>
            <a:off x="9062787" y="3551094"/>
            <a:ext cx="146304" cy="916652"/>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E92A64F2-A2B1-5E6B-8243-5157E51DEB3A}"/>
              </a:ext>
            </a:extLst>
          </p:cNvPr>
          <p:cNvSpPr/>
          <p:nvPr/>
        </p:nvSpPr>
        <p:spPr bwMode="auto">
          <a:xfrm>
            <a:off x="9238248" y="3562107"/>
            <a:ext cx="146304" cy="998634"/>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241D303C-C6CC-6C8E-BD15-522CE5239423}"/>
              </a:ext>
            </a:extLst>
          </p:cNvPr>
          <p:cNvSpPr/>
          <p:nvPr/>
        </p:nvSpPr>
        <p:spPr bwMode="auto">
          <a:xfrm>
            <a:off x="9413709" y="3551094"/>
            <a:ext cx="146304" cy="1143154"/>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4D4BBE77-6467-3F6A-484C-4ADC03D066A6}"/>
              </a:ext>
            </a:extLst>
          </p:cNvPr>
          <p:cNvSpPr/>
          <p:nvPr/>
        </p:nvSpPr>
        <p:spPr bwMode="auto">
          <a:xfrm>
            <a:off x="9589170" y="3548199"/>
            <a:ext cx="146304" cy="1221396"/>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6DCE4FCA-86E2-0DA2-B674-BAB78F365245}"/>
              </a:ext>
            </a:extLst>
          </p:cNvPr>
          <p:cNvSpPr/>
          <p:nvPr/>
        </p:nvSpPr>
        <p:spPr bwMode="auto">
          <a:xfrm>
            <a:off x="9764631" y="3548198"/>
            <a:ext cx="146304" cy="1449505"/>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1BD63BCC-7043-E236-CC96-1E6D74182991}"/>
              </a:ext>
            </a:extLst>
          </p:cNvPr>
          <p:cNvSpPr/>
          <p:nvPr/>
        </p:nvSpPr>
        <p:spPr bwMode="auto">
          <a:xfrm>
            <a:off x="9940092" y="3548199"/>
            <a:ext cx="146304" cy="133381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1C14CA5C-75A5-52F4-6E30-18207E117E9D}"/>
              </a:ext>
            </a:extLst>
          </p:cNvPr>
          <p:cNvSpPr/>
          <p:nvPr/>
        </p:nvSpPr>
        <p:spPr bwMode="auto">
          <a:xfrm>
            <a:off x="10115553" y="3548199"/>
            <a:ext cx="146304" cy="136703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0DF0FEF9-24CF-1516-7EA3-9A7E84C6ACCC}"/>
              </a:ext>
            </a:extLst>
          </p:cNvPr>
          <p:cNvSpPr/>
          <p:nvPr/>
        </p:nvSpPr>
        <p:spPr bwMode="auto">
          <a:xfrm>
            <a:off x="10291011" y="3548198"/>
            <a:ext cx="146304" cy="126193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F55D9590-821F-51E6-3CB2-A70F222AFAFD}"/>
              </a:ext>
            </a:extLst>
          </p:cNvPr>
          <p:cNvSpPr/>
          <p:nvPr/>
        </p:nvSpPr>
        <p:spPr bwMode="auto">
          <a:xfrm>
            <a:off x="11302378" y="3545305"/>
            <a:ext cx="146304" cy="51077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6BDB8753-E7CB-C5A6-ADCE-F6B98DF2C686}"/>
              </a:ext>
            </a:extLst>
          </p:cNvPr>
          <p:cNvSpPr/>
          <p:nvPr/>
        </p:nvSpPr>
        <p:spPr bwMode="auto">
          <a:xfrm>
            <a:off x="11479788" y="3545305"/>
            <a:ext cx="146304" cy="61563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Rectangle 99">
            <a:extLst>
              <a:ext uri="{FF2B5EF4-FFF2-40B4-BE49-F238E27FC236}">
                <a16:creationId xmlns:a16="http://schemas.microsoft.com/office/drawing/2014/main" id="{8D10BAC1-31F5-D9F1-A726-C9950023DAAF}"/>
              </a:ext>
            </a:extLst>
          </p:cNvPr>
          <p:cNvSpPr/>
          <p:nvPr/>
        </p:nvSpPr>
        <p:spPr bwMode="auto">
          <a:xfrm>
            <a:off x="11657199" y="3552258"/>
            <a:ext cx="146304" cy="90505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B9CF70FE-7918-7078-AAF9-65BCB6A5526F}"/>
              </a:ext>
            </a:extLst>
          </p:cNvPr>
          <p:cNvSpPr/>
          <p:nvPr/>
        </p:nvSpPr>
        <p:spPr bwMode="auto">
          <a:xfrm>
            <a:off x="10616349" y="2807368"/>
            <a:ext cx="146304" cy="7539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1CD95AE3-12BE-4F81-E1B6-97953738519D}"/>
              </a:ext>
            </a:extLst>
          </p:cNvPr>
          <p:cNvSpPr/>
          <p:nvPr/>
        </p:nvSpPr>
        <p:spPr bwMode="auto">
          <a:xfrm>
            <a:off x="10790963" y="2807368"/>
            <a:ext cx="146304" cy="7539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75106207-5BEE-8A12-D57C-5752EFD43C34}"/>
              </a:ext>
            </a:extLst>
          </p:cNvPr>
          <p:cNvSpPr/>
          <p:nvPr/>
        </p:nvSpPr>
        <p:spPr bwMode="auto">
          <a:xfrm>
            <a:off x="11124968" y="3545305"/>
            <a:ext cx="146304" cy="10390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6C39AA20-7830-8E0B-7C88-D3DD209C24D4}"/>
              </a:ext>
            </a:extLst>
          </p:cNvPr>
          <p:cNvSpPr/>
          <p:nvPr/>
        </p:nvSpPr>
        <p:spPr bwMode="auto">
          <a:xfrm>
            <a:off x="6141620" y="3552742"/>
            <a:ext cx="146304" cy="1511317"/>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5BD82E76-356E-A145-0C55-40A346D53A1C}"/>
              </a:ext>
            </a:extLst>
          </p:cNvPr>
          <p:cNvSpPr/>
          <p:nvPr/>
        </p:nvSpPr>
        <p:spPr bwMode="auto">
          <a:xfrm>
            <a:off x="7461942" y="3558918"/>
            <a:ext cx="146304" cy="1828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Triangle 105">
            <a:extLst>
              <a:ext uri="{FF2B5EF4-FFF2-40B4-BE49-F238E27FC236}">
                <a16:creationId xmlns:a16="http://schemas.microsoft.com/office/drawing/2014/main" id="{7ED2DB5D-C0B3-FC94-E31E-B921757E0914}"/>
              </a:ext>
            </a:extLst>
          </p:cNvPr>
          <p:cNvSpPr/>
          <p:nvPr/>
        </p:nvSpPr>
        <p:spPr bwMode="auto">
          <a:xfrm>
            <a:off x="10630425" y="2672923"/>
            <a:ext cx="107482" cy="112295"/>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Triangle 106">
            <a:extLst>
              <a:ext uri="{FF2B5EF4-FFF2-40B4-BE49-F238E27FC236}">
                <a16:creationId xmlns:a16="http://schemas.microsoft.com/office/drawing/2014/main" id="{A5867EF8-7821-56DA-10C0-6F247C7884F3}"/>
              </a:ext>
            </a:extLst>
          </p:cNvPr>
          <p:cNvSpPr/>
          <p:nvPr/>
        </p:nvSpPr>
        <p:spPr bwMode="auto">
          <a:xfrm>
            <a:off x="10810960" y="2674095"/>
            <a:ext cx="107482" cy="112295"/>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TextBox 107">
            <a:extLst>
              <a:ext uri="{FF2B5EF4-FFF2-40B4-BE49-F238E27FC236}">
                <a16:creationId xmlns:a16="http://schemas.microsoft.com/office/drawing/2014/main" id="{3A593C1C-BE7B-D547-DAC9-8E75A37E249C}"/>
              </a:ext>
            </a:extLst>
          </p:cNvPr>
          <p:cNvSpPr txBox="1"/>
          <p:nvPr/>
        </p:nvSpPr>
        <p:spPr bwMode="auto">
          <a:xfrm>
            <a:off x="11045669" y="3313421"/>
            <a:ext cx="3208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S</a:t>
            </a:r>
          </a:p>
        </p:txBody>
      </p:sp>
      <p:sp>
        <p:nvSpPr>
          <p:cNvPr id="109" name="TextBox 108">
            <a:extLst>
              <a:ext uri="{FF2B5EF4-FFF2-40B4-BE49-F238E27FC236}">
                <a16:creationId xmlns:a16="http://schemas.microsoft.com/office/drawing/2014/main" id="{2081C621-7D7D-662D-19F0-BCCFB7EF03FB}"/>
              </a:ext>
            </a:extLst>
          </p:cNvPr>
          <p:cNvSpPr txBox="1"/>
          <p:nvPr/>
        </p:nvSpPr>
        <p:spPr bwMode="auto">
          <a:xfrm>
            <a:off x="10206296" y="3307560"/>
            <a:ext cx="3208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S</a:t>
            </a:r>
          </a:p>
        </p:txBody>
      </p:sp>
      <p:sp>
        <p:nvSpPr>
          <p:cNvPr id="110" name="TextBox 109">
            <a:extLst>
              <a:ext uri="{FF2B5EF4-FFF2-40B4-BE49-F238E27FC236}">
                <a16:creationId xmlns:a16="http://schemas.microsoft.com/office/drawing/2014/main" id="{F5631428-FA24-504B-500F-E661D2B41370}"/>
              </a:ext>
            </a:extLst>
          </p:cNvPr>
          <p:cNvSpPr txBox="1"/>
          <p:nvPr/>
        </p:nvSpPr>
        <p:spPr bwMode="auto">
          <a:xfrm>
            <a:off x="7543367" y="3315766"/>
            <a:ext cx="3208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S</a:t>
            </a:r>
          </a:p>
        </p:txBody>
      </p:sp>
      <p:sp>
        <p:nvSpPr>
          <p:cNvPr id="111" name="TextBox 110">
            <a:extLst>
              <a:ext uri="{FF2B5EF4-FFF2-40B4-BE49-F238E27FC236}">
                <a16:creationId xmlns:a16="http://schemas.microsoft.com/office/drawing/2014/main" id="{DFE33246-BDBC-1C1B-CEF2-66BE52312A68}"/>
              </a:ext>
            </a:extLst>
          </p:cNvPr>
          <p:cNvSpPr txBox="1"/>
          <p:nvPr/>
        </p:nvSpPr>
        <p:spPr bwMode="auto">
          <a:xfrm>
            <a:off x="6985348" y="3309905"/>
            <a:ext cx="3208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S</a:t>
            </a:r>
          </a:p>
        </p:txBody>
      </p:sp>
      <p:sp>
        <p:nvSpPr>
          <p:cNvPr id="112" name="Triangle 111">
            <a:extLst>
              <a:ext uri="{FF2B5EF4-FFF2-40B4-BE49-F238E27FC236}">
                <a16:creationId xmlns:a16="http://schemas.microsoft.com/office/drawing/2014/main" id="{D659F2BB-7C49-1D57-DD3E-4AE58E8823CF}"/>
              </a:ext>
            </a:extLst>
          </p:cNvPr>
          <p:cNvSpPr/>
          <p:nvPr/>
        </p:nvSpPr>
        <p:spPr bwMode="auto">
          <a:xfrm>
            <a:off x="7088265" y="4664474"/>
            <a:ext cx="107482" cy="112295"/>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Triangle 112">
            <a:extLst>
              <a:ext uri="{FF2B5EF4-FFF2-40B4-BE49-F238E27FC236}">
                <a16:creationId xmlns:a16="http://schemas.microsoft.com/office/drawing/2014/main" id="{8439471A-1A1E-178A-E9D5-FE48C30D5572}"/>
              </a:ext>
            </a:extLst>
          </p:cNvPr>
          <p:cNvSpPr/>
          <p:nvPr/>
        </p:nvSpPr>
        <p:spPr bwMode="auto">
          <a:xfrm>
            <a:off x="6540797" y="4887213"/>
            <a:ext cx="107482" cy="112295"/>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TextBox 113">
            <a:extLst>
              <a:ext uri="{FF2B5EF4-FFF2-40B4-BE49-F238E27FC236}">
                <a16:creationId xmlns:a16="http://schemas.microsoft.com/office/drawing/2014/main" id="{F2CA6F70-8195-C4B5-D9FD-3DDE7672C0CA}"/>
              </a:ext>
            </a:extLst>
          </p:cNvPr>
          <p:cNvSpPr txBox="1"/>
          <p:nvPr/>
        </p:nvSpPr>
        <p:spPr bwMode="auto">
          <a:xfrm>
            <a:off x="4185754" y="3313421"/>
            <a:ext cx="3208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S</a:t>
            </a:r>
          </a:p>
        </p:txBody>
      </p:sp>
      <p:sp>
        <p:nvSpPr>
          <p:cNvPr id="115" name="TextBox 114">
            <a:extLst>
              <a:ext uri="{FF2B5EF4-FFF2-40B4-BE49-F238E27FC236}">
                <a16:creationId xmlns:a16="http://schemas.microsoft.com/office/drawing/2014/main" id="{0CA0F18B-0459-AE80-7277-A0CB6F75A7A2}"/>
              </a:ext>
            </a:extLst>
          </p:cNvPr>
          <p:cNvSpPr txBox="1"/>
          <p:nvPr/>
        </p:nvSpPr>
        <p:spPr bwMode="auto">
          <a:xfrm>
            <a:off x="3065027" y="3311077"/>
            <a:ext cx="3208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S</a:t>
            </a:r>
          </a:p>
        </p:txBody>
      </p:sp>
      <p:sp>
        <p:nvSpPr>
          <p:cNvPr id="116" name="5-Point Star 115">
            <a:extLst>
              <a:ext uri="{FF2B5EF4-FFF2-40B4-BE49-F238E27FC236}">
                <a16:creationId xmlns:a16="http://schemas.microsoft.com/office/drawing/2014/main" id="{FA6F15AC-A3D7-7A3D-5C38-4470E9C46F14}"/>
              </a:ext>
            </a:extLst>
          </p:cNvPr>
          <p:cNvSpPr/>
          <p:nvPr/>
        </p:nvSpPr>
        <p:spPr bwMode="auto">
          <a:xfrm>
            <a:off x="2608781" y="4811140"/>
            <a:ext cx="89933" cy="89933"/>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5-Point Star 116">
            <a:extLst>
              <a:ext uri="{FF2B5EF4-FFF2-40B4-BE49-F238E27FC236}">
                <a16:creationId xmlns:a16="http://schemas.microsoft.com/office/drawing/2014/main" id="{6FCE0699-4CC0-C9EA-BA82-0E1DD511AA14}"/>
              </a:ext>
            </a:extLst>
          </p:cNvPr>
          <p:cNvSpPr/>
          <p:nvPr/>
        </p:nvSpPr>
        <p:spPr bwMode="auto">
          <a:xfrm>
            <a:off x="1618181" y="4559094"/>
            <a:ext cx="89933" cy="89933"/>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Oval 117">
            <a:extLst>
              <a:ext uri="{FF2B5EF4-FFF2-40B4-BE49-F238E27FC236}">
                <a16:creationId xmlns:a16="http://schemas.microsoft.com/office/drawing/2014/main" id="{1F62D415-0970-8E56-DFE2-110D75146D95}"/>
              </a:ext>
            </a:extLst>
          </p:cNvPr>
          <p:cNvSpPr/>
          <p:nvPr/>
        </p:nvSpPr>
        <p:spPr bwMode="auto">
          <a:xfrm>
            <a:off x="1753665" y="4845809"/>
            <a:ext cx="93952" cy="93952"/>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Oval 118">
            <a:extLst>
              <a:ext uri="{FF2B5EF4-FFF2-40B4-BE49-F238E27FC236}">
                <a16:creationId xmlns:a16="http://schemas.microsoft.com/office/drawing/2014/main" id="{3DD81829-A9DE-C2C0-5688-965A1E2F623E}"/>
              </a:ext>
            </a:extLst>
          </p:cNvPr>
          <p:cNvSpPr/>
          <p:nvPr/>
        </p:nvSpPr>
        <p:spPr bwMode="auto">
          <a:xfrm>
            <a:off x="2183902" y="4973590"/>
            <a:ext cx="93952" cy="93952"/>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Oval 119">
            <a:extLst>
              <a:ext uri="{FF2B5EF4-FFF2-40B4-BE49-F238E27FC236}">
                <a16:creationId xmlns:a16="http://schemas.microsoft.com/office/drawing/2014/main" id="{5C2A72BF-A4E9-0FC3-BE4E-7EF38C3C12AE}"/>
              </a:ext>
            </a:extLst>
          </p:cNvPr>
          <p:cNvSpPr/>
          <p:nvPr/>
        </p:nvSpPr>
        <p:spPr bwMode="auto">
          <a:xfrm>
            <a:off x="2336302" y="4999381"/>
            <a:ext cx="93952" cy="93952"/>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21" name="Group 120">
            <a:extLst>
              <a:ext uri="{FF2B5EF4-FFF2-40B4-BE49-F238E27FC236}">
                <a16:creationId xmlns:a16="http://schemas.microsoft.com/office/drawing/2014/main" id="{15053435-6E88-6A3F-25DC-81F36A688DA3}"/>
              </a:ext>
            </a:extLst>
          </p:cNvPr>
          <p:cNvGrpSpPr/>
          <p:nvPr/>
        </p:nvGrpSpPr>
        <p:grpSpPr>
          <a:xfrm>
            <a:off x="1911928" y="4907269"/>
            <a:ext cx="90435" cy="90435"/>
            <a:chOff x="5191397" y="5818414"/>
            <a:chExt cx="101238" cy="101238"/>
          </a:xfrm>
        </p:grpSpPr>
        <p:sp>
          <p:nvSpPr>
            <p:cNvPr id="122" name="Oval 121">
              <a:extLst>
                <a:ext uri="{FF2B5EF4-FFF2-40B4-BE49-F238E27FC236}">
                  <a16:creationId xmlns:a16="http://schemas.microsoft.com/office/drawing/2014/main" id="{634EFA7A-33CB-CF45-AD88-0748D80EA565}"/>
                </a:ext>
              </a:extLst>
            </p:cNvPr>
            <p:cNvSpPr/>
            <p:nvPr/>
          </p:nvSpPr>
          <p:spPr bwMode="auto">
            <a:xfrm>
              <a:off x="5191397" y="5818414"/>
              <a:ext cx="101238" cy="101238"/>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5-Point Star 122">
              <a:extLst>
                <a:ext uri="{FF2B5EF4-FFF2-40B4-BE49-F238E27FC236}">
                  <a16:creationId xmlns:a16="http://schemas.microsoft.com/office/drawing/2014/main" id="{07DE6A6B-27EC-B345-C204-A99B5D3A18BA}"/>
                </a:ext>
              </a:extLst>
            </p:cNvPr>
            <p:cNvSpPr/>
            <p:nvPr/>
          </p:nvSpPr>
          <p:spPr bwMode="auto">
            <a:xfrm>
              <a:off x="5203916" y="5827667"/>
              <a:ext cx="76200" cy="76200"/>
            </a:xfrm>
            <a:prstGeom prst="star5">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4" name="Group 123">
            <a:extLst>
              <a:ext uri="{FF2B5EF4-FFF2-40B4-BE49-F238E27FC236}">
                <a16:creationId xmlns:a16="http://schemas.microsoft.com/office/drawing/2014/main" id="{77950C19-98C4-50AF-7515-99C01C4A1FFF}"/>
              </a:ext>
            </a:extLst>
          </p:cNvPr>
          <p:cNvGrpSpPr/>
          <p:nvPr/>
        </p:nvGrpSpPr>
        <p:grpSpPr>
          <a:xfrm>
            <a:off x="2046743" y="4929542"/>
            <a:ext cx="90435" cy="90435"/>
            <a:chOff x="5191397" y="5818414"/>
            <a:chExt cx="101238" cy="101238"/>
          </a:xfrm>
        </p:grpSpPr>
        <p:sp>
          <p:nvSpPr>
            <p:cNvPr id="125" name="Oval 124">
              <a:extLst>
                <a:ext uri="{FF2B5EF4-FFF2-40B4-BE49-F238E27FC236}">
                  <a16:creationId xmlns:a16="http://schemas.microsoft.com/office/drawing/2014/main" id="{EF9D8982-CE6F-5B31-DBD2-8622B0744E5E}"/>
                </a:ext>
              </a:extLst>
            </p:cNvPr>
            <p:cNvSpPr/>
            <p:nvPr/>
          </p:nvSpPr>
          <p:spPr bwMode="auto">
            <a:xfrm>
              <a:off x="5191397" y="5818414"/>
              <a:ext cx="101238" cy="101238"/>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5-Point Star 125">
              <a:extLst>
                <a:ext uri="{FF2B5EF4-FFF2-40B4-BE49-F238E27FC236}">
                  <a16:creationId xmlns:a16="http://schemas.microsoft.com/office/drawing/2014/main" id="{191318BD-24E1-0F98-FB84-D8365FA79657}"/>
                </a:ext>
              </a:extLst>
            </p:cNvPr>
            <p:cNvSpPr/>
            <p:nvPr/>
          </p:nvSpPr>
          <p:spPr bwMode="auto">
            <a:xfrm>
              <a:off x="5203916" y="5827667"/>
              <a:ext cx="76200" cy="76200"/>
            </a:xfrm>
            <a:prstGeom prst="star5">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7" name="Group 126">
            <a:extLst>
              <a:ext uri="{FF2B5EF4-FFF2-40B4-BE49-F238E27FC236}">
                <a16:creationId xmlns:a16="http://schemas.microsoft.com/office/drawing/2014/main" id="{45BF4F65-535E-4C8B-AC34-00BCB3670CED}"/>
              </a:ext>
            </a:extLst>
          </p:cNvPr>
          <p:cNvGrpSpPr/>
          <p:nvPr/>
        </p:nvGrpSpPr>
        <p:grpSpPr>
          <a:xfrm>
            <a:off x="2469946" y="4719699"/>
            <a:ext cx="90435" cy="90435"/>
            <a:chOff x="5191397" y="5818414"/>
            <a:chExt cx="101238" cy="101238"/>
          </a:xfrm>
        </p:grpSpPr>
        <p:sp>
          <p:nvSpPr>
            <p:cNvPr id="128" name="Oval 127">
              <a:extLst>
                <a:ext uri="{FF2B5EF4-FFF2-40B4-BE49-F238E27FC236}">
                  <a16:creationId xmlns:a16="http://schemas.microsoft.com/office/drawing/2014/main" id="{8AD5D88E-145A-6C8A-7A26-0DABF52F0C9B}"/>
                </a:ext>
              </a:extLst>
            </p:cNvPr>
            <p:cNvSpPr/>
            <p:nvPr/>
          </p:nvSpPr>
          <p:spPr bwMode="auto">
            <a:xfrm>
              <a:off x="5191397" y="5818414"/>
              <a:ext cx="101238" cy="101238"/>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5-Point Star 128">
              <a:extLst>
                <a:ext uri="{FF2B5EF4-FFF2-40B4-BE49-F238E27FC236}">
                  <a16:creationId xmlns:a16="http://schemas.microsoft.com/office/drawing/2014/main" id="{99B2E1EC-D6A2-D25C-576D-A5B2D172C051}"/>
                </a:ext>
              </a:extLst>
            </p:cNvPr>
            <p:cNvSpPr/>
            <p:nvPr/>
          </p:nvSpPr>
          <p:spPr bwMode="auto">
            <a:xfrm>
              <a:off x="5203916" y="5827667"/>
              <a:ext cx="76200" cy="76200"/>
            </a:xfrm>
            <a:prstGeom prst="star5">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0" name="Group 129">
            <a:extLst>
              <a:ext uri="{FF2B5EF4-FFF2-40B4-BE49-F238E27FC236}">
                <a16:creationId xmlns:a16="http://schemas.microsoft.com/office/drawing/2014/main" id="{1BD0E98D-069D-3F54-77B2-F9454622F9EF}"/>
              </a:ext>
            </a:extLst>
          </p:cNvPr>
          <p:cNvGrpSpPr/>
          <p:nvPr/>
        </p:nvGrpSpPr>
        <p:grpSpPr>
          <a:xfrm>
            <a:off x="2748955" y="4945954"/>
            <a:ext cx="90435" cy="90435"/>
            <a:chOff x="5191397" y="5818414"/>
            <a:chExt cx="101238" cy="101238"/>
          </a:xfrm>
        </p:grpSpPr>
        <p:sp>
          <p:nvSpPr>
            <p:cNvPr id="131" name="Oval 130">
              <a:extLst>
                <a:ext uri="{FF2B5EF4-FFF2-40B4-BE49-F238E27FC236}">
                  <a16:creationId xmlns:a16="http://schemas.microsoft.com/office/drawing/2014/main" id="{BE5A957B-F281-A71A-0CDE-27A759CF003D}"/>
                </a:ext>
              </a:extLst>
            </p:cNvPr>
            <p:cNvSpPr/>
            <p:nvPr/>
          </p:nvSpPr>
          <p:spPr bwMode="auto">
            <a:xfrm>
              <a:off x="5191397" y="5818414"/>
              <a:ext cx="101238" cy="101238"/>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5-Point Star 131">
              <a:extLst>
                <a:ext uri="{FF2B5EF4-FFF2-40B4-BE49-F238E27FC236}">
                  <a16:creationId xmlns:a16="http://schemas.microsoft.com/office/drawing/2014/main" id="{3D6D2866-5946-3ABC-C97C-C7238CC6AFEE}"/>
                </a:ext>
              </a:extLst>
            </p:cNvPr>
            <p:cNvSpPr/>
            <p:nvPr/>
          </p:nvSpPr>
          <p:spPr bwMode="auto">
            <a:xfrm>
              <a:off x="5203916" y="5827667"/>
              <a:ext cx="76200" cy="76200"/>
            </a:xfrm>
            <a:prstGeom prst="star5">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3" name="Group 132">
            <a:extLst>
              <a:ext uri="{FF2B5EF4-FFF2-40B4-BE49-F238E27FC236}">
                <a16:creationId xmlns:a16="http://schemas.microsoft.com/office/drawing/2014/main" id="{724A8A8E-9311-77BB-5C7A-6AC45E94DBFE}"/>
              </a:ext>
            </a:extLst>
          </p:cNvPr>
          <p:cNvGrpSpPr/>
          <p:nvPr/>
        </p:nvGrpSpPr>
        <p:grpSpPr>
          <a:xfrm>
            <a:off x="2897838" y="4971745"/>
            <a:ext cx="90435" cy="90435"/>
            <a:chOff x="5191397" y="5818414"/>
            <a:chExt cx="101238" cy="101238"/>
          </a:xfrm>
        </p:grpSpPr>
        <p:sp>
          <p:nvSpPr>
            <p:cNvPr id="134" name="Oval 133">
              <a:extLst>
                <a:ext uri="{FF2B5EF4-FFF2-40B4-BE49-F238E27FC236}">
                  <a16:creationId xmlns:a16="http://schemas.microsoft.com/office/drawing/2014/main" id="{E43453E0-8F02-1465-B85E-0CA8ACC76ABA}"/>
                </a:ext>
              </a:extLst>
            </p:cNvPr>
            <p:cNvSpPr/>
            <p:nvPr/>
          </p:nvSpPr>
          <p:spPr bwMode="auto">
            <a:xfrm>
              <a:off x="5191397" y="5818414"/>
              <a:ext cx="101238" cy="101238"/>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5-Point Star 134">
              <a:extLst>
                <a:ext uri="{FF2B5EF4-FFF2-40B4-BE49-F238E27FC236}">
                  <a16:creationId xmlns:a16="http://schemas.microsoft.com/office/drawing/2014/main" id="{5B7D245D-400B-9969-6FFB-1541FEDEAFFA}"/>
                </a:ext>
              </a:extLst>
            </p:cNvPr>
            <p:cNvSpPr/>
            <p:nvPr/>
          </p:nvSpPr>
          <p:spPr bwMode="auto">
            <a:xfrm>
              <a:off x="5203916" y="5827667"/>
              <a:ext cx="76200" cy="76200"/>
            </a:xfrm>
            <a:prstGeom prst="star5">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6" name="Group 135">
            <a:extLst>
              <a:ext uri="{FF2B5EF4-FFF2-40B4-BE49-F238E27FC236}">
                <a16:creationId xmlns:a16="http://schemas.microsoft.com/office/drawing/2014/main" id="{243AAD6E-7F94-D737-611C-4142F46876F9}"/>
              </a:ext>
            </a:extLst>
          </p:cNvPr>
          <p:cNvGrpSpPr/>
          <p:nvPr/>
        </p:nvGrpSpPr>
        <p:grpSpPr>
          <a:xfrm>
            <a:off x="3043204" y="5039739"/>
            <a:ext cx="90435" cy="90435"/>
            <a:chOff x="5191397" y="5818414"/>
            <a:chExt cx="101238" cy="101238"/>
          </a:xfrm>
        </p:grpSpPr>
        <p:sp>
          <p:nvSpPr>
            <p:cNvPr id="137" name="Oval 136">
              <a:extLst>
                <a:ext uri="{FF2B5EF4-FFF2-40B4-BE49-F238E27FC236}">
                  <a16:creationId xmlns:a16="http://schemas.microsoft.com/office/drawing/2014/main" id="{3E8CAAC9-D428-0D12-BCAD-C56B0E498330}"/>
                </a:ext>
              </a:extLst>
            </p:cNvPr>
            <p:cNvSpPr/>
            <p:nvPr/>
          </p:nvSpPr>
          <p:spPr bwMode="auto">
            <a:xfrm>
              <a:off x="5191397" y="5818414"/>
              <a:ext cx="101238" cy="101238"/>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5-Point Star 137">
              <a:extLst>
                <a:ext uri="{FF2B5EF4-FFF2-40B4-BE49-F238E27FC236}">
                  <a16:creationId xmlns:a16="http://schemas.microsoft.com/office/drawing/2014/main" id="{173DBAD7-C13E-116D-F409-3EE8624E97F3}"/>
                </a:ext>
              </a:extLst>
            </p:cNvPr>
            <p:cNvSpPr/>
            <p:nvPr/>
          </p:nvSpPr>
          <p:spPr bwMode="auto">
            <a:xfrm>
              <a:off x="5203916" y="5827667"/>
              <a:ext cx="76200" cy="76200"/>
            </a:xfrm>
            <a:prstGeom prst="star5">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41" name="Group 140">
            <a:extLst>
              <a:ext uri="{FF2B5EF4-FFF2-40B4-BE49-F238E27FC236}">
                <a16:creationId xmlns:a16="http://schemas.microsoft.com/office/drawing/2014/main" id="{662CBCD5-6969-1F94-EBF7-C2071AD8B692}"/>
              </a:ext>
            </a:extLst>
          </p:cNvPr>
          <p:cNvGrpSpPr/>
          <p:nvPr/>
        </p:nvGrpSpPr>
        <p:grpSpPr>
          <a:xfrm>
            <a:off x="794084" y="2630905"/>
            <a:ext cx="3818021" cy="2615227"/>
            <a:chOff x="794084" y="2630905"/>
            <a:chExt cx="3818021" cy="2615227"/>
          </a:xfrm>
        </p:grpSpPr>
        <p:cxnSp>
          <p:nvCxnSpPr>
            <p:cNvPr id="5" name="Straight Connector 4">
              <a:extLst>
                <a:ext uri="{FF2B5EF4-FFF2-40B4-BE49-F238E27FC236}">
                  <a16:creationId xmlns:a16="http://schemas.microsoft.com/office/drawing/2014/main" id="{21CCFEBB-CD8C-01E9-0589-8E41031421CB}"/>
                </a:ext>
              </a:extLst>
            </p:cNvPr>
            <p:cNvCxnSpPr/>
            <p:nvPr/>
          </p:nvCxnSpPr>
          <p:spPr bwMode="auto">
            <a:xfrm>
              <a:off x="1467852" y="2799347"/>
              <a:ext cx="0" cy="2269958"/>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AB8D7EAB-6EFD-0FDC-2D1A-3C8CACB43B4D}"/>
                </a:ext>
              </a:extLst>
            </p:cNvPr>
            <p:cNvCxnSpPr>
              <a:cxnSpLocks/>
            </p:cNvCxnSpPr>
            <p:nvPr/>
          </p:nvCxnSpPr>
          <p:spPr bwMode="auto">
            <a:xfrm flipH="1">
              <a:off x="1411705" y="2807368"/>
              <a:ext cx="64168"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3BFA99A8-8F77-338A-3427-7DC2992530E2}"/>
                </a:ext>
              </a:extLst>
            </p:cNvPr>
            <p:cNvCxnSpPr>
              <a:cxnSpLocks/>
            </p:cNvCxnSpPr>
            <p:nvPr/>
          </p:nvCxnSpPr>
          <p:spPr bwMode="auto">
            <a:xfrm flipH="1">
              <a:off x="1411705" y="3558673"/>
              <a:ext cx="64168"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FE78B335-A343-9D04-672C-C825AC65582C}"/>
                </a:ext>
              </a:extLst>
            </p:cNvPr>
            <p:cNvCxnSpPr>
              <a:cxnSpLocks/>
            </p:cNvCxnSpPr>
            <p:nvPr/>
          </p:nvCxnSpPr>
          <p:spPr bwMode="auto">
            <a:xfrm flipH="1">
              <a:off x="1411705" y="4309978"/>
              <a:ext cx="6416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9C6AFC87-8A16-07F8-8818-3FBE220925C1}"/>
                </a:ext>
              </a:extLst>
            </p:cNvPr>
            <p:cNvCxnSpPr>
              <a:cxnSpLocks/>
            </p:cNvCxnSpPr>
            <p:nvPr/>
          </p:nvCxnSpPr>
          <p:spPr bwMode="auto">
            <a:xfrm flipH="1">
              <a:off x="1411705" y="5061284"/>
              <a:ext cx="64168" cy="0"/>
            </a:xfrm>
            <a:prstGeom prst="line">
              <a:avLst/>
            </a:prstGeom>
            <a:noFill/>
            <a:ln w="28575" cap="flat" cmpd="sng" algn="ctr">
              <a:solidFill>
                <a:schemeClr val="bg1"/>
              </a:solidFill>
              <a:prstDash val="solid"/>
              <a:round/>
              <a:headEnd type="none" w="med" len="med"/>
              <a:tailEnd type="none" w="med" len="med"/>
            </a:ln>
            <a:effectLst/>
          </p:spPr>
        </p:cxnSp>
        <p:sp>
          <p:nvSpPr>
            <p:cNvPr id="17" name="TextBox 16">
              <a:extLst>
                <a:ext uri="{FF2B5EF4-FFF2-40B4-BE49-F238E27FC236}">
                  <a16:creationId xmlns:a16="http://schemas.microsoft.com/office/drawing/2014/main" id="{C4E46AA9-58C3-4E3E-D165-BE53894CC07F}"/>
                </a:ext>
              </a:extLst>
            </p:cNvPr>
            <p:cNvSpPr txBox="1"/>
            <p:nvPr/>
          </p:nvSpPr>
          <p:spPr bwMode="auto">
            <a:xfrm>
              <a:off x="1002632" y="2630905"/>
              <a:ext cx="4652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18" name="TextBox 17">
              <a:extLst>
                <a:ext uri="{FF2B5EF4-FFF2-40B4-BE49-F238E27FC236}">
                  <a16:creationId xmlns:a16="http://schemas.microsoft.com/office/drawing/2014/main" id="{AA631DD7-085E-5543-5D5A-AC2C5EBC7862}"/>
                </a:ext>
              </a:extLst>
            </p:cNvPr>
            <p:cNvSpPr txBox="1"/>
            <p:nvPr/>
          </p:nvSpPr>
          <p:spPr bwMode="auto">
            <a:xfrm>
              <a:off x="1002632" y="3379537"/>
              <a:ext cx="4652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9" name="TextBox 18">
              <a:extLst>
                <a:ext uri="{FF2B5EF4-FFF2-40B4-BE49-F238E27FC236}">
                  <a16:creationId xmlns:a16="http://schemas.microsoft.com/office/drawing/2014/main" id="{7E05E183-FCBE-098D-9DE9-B0D00E6F79F8}"/>
                </a:ext>
              </a:extLst>
            </p:cNvPr>
            <p:cNvSpPr txBox="1"/>
            <p:nvPr/>
          </p:nvSpPr>
          <p:spPr bwMode="auto">
            <a:xfrm>
              <a:off x="866274" y="4128169"/>
              <a:ext cx="6015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20" name="TextBox 19">
              <a:extLst>
                <a:ext uri="{FF2B5EF4-FFF2-40B4-BE49-F238E27FC236}">
                  <a16:creationId xmlns:a16="http://schemas.microsoft.com/office/drawing/2014/main" id="{01908535-698B-06F3-69C6-7EB8A3F7E467}"/>
                </a:ext>
              </a:extLst>
            </p:cNvPr>
            <p:cNvSpPr txBox="1"/>
            <p:nvPr/>
          </p:nvSpPr>
          <p:spPr bwMode="auto">
            <a:xfrm>
              <a:off x="794084" y="4876800"/>
              <a:ext cx="6737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cxnSp>
          <p:nvCxnSpPr>
            <p:cNvPr id="7" name="Straight Connector 6">
              <a:extLst>
                <a:ext uri="{FF2B5EF4-FFF2-40B4-BE49-F238E27FC236}">
                  <a16:creationId xmlns:a16="http://schemas.microsoft.com/office/drawing/2014/main" id="{030F9CBC-8AA4-5221-8DFA-C49E3CBC5DFA}"/>
                </a:ext>
              </a:extLst>
            </p:cNvPr>
            <p:cNvCxnSpPr>
              <a:cxnSpLocks/>
            </p:cNvCxnSpPr>
            <p:nvPr/>
          </p:nvCxnSpPr>
          <p:spPr bwMode="auto">
            <a:xfrm>
              <a:off x="1459831" y="3553326"/>
              <a:ext cx="3144253"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7F5C41FA-1639-AACE-1162-F7531F9D328F}"/>
                </a:ext>
              </a:extLst>
            </p:cNvPr>
            <p:cNvCxnSpPr>
              <a:cxnSpLocks/>
            </p:cNvCxnSpPr>
            <p:nvPr/>
          </p:nvCxnSpPr>
          <p:spPr bwMode="auto">
            <a:xfrm>
              <a:off x="1459831" y="4309978"/>
              <a:ext cx="3152274" cy="0"/>
            </a:xfrm>
            <a:prstGeom prst="line">
              <a:avLst/>
            </a:prstGeom>
            <a:noFill/>
            <a:ln w="28575" cap="flat" cmpd="sng" algn="ctr">
              <a:solidFill>
                <a:schemeClr val="tx2"/>
              </a:solidFill>
              <a:prstDash val="sysDot"/>
              <a:round/>
              <a:headEnd type="none" w="med" len="med"/>
              <a:tailEnd type="none" w="med" len="med"/>
            </a:ln>
            <a:effectLst/>
          </p:spPr>
        </p:cxnSp>
      </p:grpSp>
      <p:grpSp>
        <p:nvGrpSpPr>
          <p:cNvPr id="142" name="Group 141">
            <a:extLst>
              <a:ext uri="{FF2B5EF4-FFF2-40B4-BE49-F238E27FC236}">
                <a16:creationId xmlns:a16="http://schemas.microsoft.com/office/drawing/2014/main" id="{E93318CE-547E-4A37-4450-09AF4074DD44}"/>
              </a:ext>
            </a:extLst>
          </p:cNvPr>
          <p:cNvGrpSpPr/>
          <p:nvPr/>
        </p:nvGrpSpPr>
        <p:grpSpPr>
          <a:xfrm>
            <a:off x="4459705" y="2630905"/>
            <a:ext cx="3818021" cy="2615227"/>
            <a:chOff x="794084" y="2630905"/>
            <a:chExt cx="3818021" cy="2615227"/>
          </a:xfrm>
        </p:grpSpPr>
        <p:cxnSp>
          <p:nvCxnSpPr>
            <p:cNvPr id="143" name="Straight Connector 142">
              <a:extLst>
                <a:ext uri="{FF2B5EF4-FFF2-40B4-BE49-F238E27FC236}">
                  <a16:creationId xmlns:a16="http://schemas.microsoft.com/office/drawing/2014/main" id="{FFAA6219-8B0E-0EC9-3368-E258F4F9ADAA}"/>
                </a:ext>
              </a:extLst>
            </p:cNvPr>
            <p:cNvCxnSpPr/>
            <p:nvPr/>
          </p:nvCxnSpPr>
          <p:spPr bwMode="auto">
            <a:xfrm>
              <a:off x="1467852" y="2799347"/>
              <a:ext cx="0" cy="2269958"/>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2628C488-5BCC-045A-9499-5829AFCF2D01}"/>
                </a:ext>
              </a:extLst>
            </p:cNvPr>
            <p:cNvCxnSpPr>
              <a:cxnSpLocks/>
            </p:cNvCxnSpPr>
            <p:nvPr/>
          </p:nvCxnSpPr>
          <p:spPr bwMode="auto">
            <a:xfrm flipH="1">
              <a:off x="1411705" y="2807368"/>
              <a:ext cx="64168" cy="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1A7CBDF8-595E-E15C-A1C9-DDCDC96D0E71}"/>
                </a:ext>
              </a:extLst>
            </p:cNvPr>
            <p:cNvCxnSpPr>
              <a:cxnSpLocks/>
            </p:cNvCxnSpPr>
            <p:nvPr/>
          </p:nvCxnSpPr>
          <p:spPr bwMode="auto">
            <a:xfrm flipH="1">
              <a:off x="1411705" y="3558673"/>
              <a:ext cx="64168"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62AD339E-AF9D-F812-C0E4-FAD26674CEF8}"/>
                </a:ext>
              </a:extLst>
            </p:cNvPr>
            <p:cNvCxnSpPr>
              <a:cxnSpLocks/>
            </p:cNvCxnSpPr>
            <p:nvPr/>
          </p:nvCxnSpPr>
          <p:spPr bwMode="auto">
            <a:xfrm flipH="1">
              <a:off x="1411705" y="4309978"/>
              <a:ext cx="64168" cy="0"/>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C5A7D84B-6BC9-A88D-3473-A2E8F4D2E54E}"/>
                </a:ext>
              </a:extLst>
            </p:cNvPr>
            <p:cNvCxnSpPr>
              <a:cxnSpLocks/>
            </p:cNvCxnSpPr>
            <p:nvPr/>
          </p:nvCxnSpPr>
          <p:spPr bwMode="auto">
            <a:xfrm flipH="1">
              <a:off x="1411705" y="5061284"/>
              <a:ext cx="64168" cy="0"/>
            </a:xfrm>
            <a:prstGeom prst="line">
              <a:avLst/>
            </a:prstGeom>
            <a:noFill/>
            <a:ln w="28575" cap="flat" cmpd="sng" algn="ctr">
              <a:solidFill>
                <a:schemeClr val="bg1"/>
              </a:solidFill>
              <a:prstDash val="solid"/>
              <a:round/>
              <a:headEnd type="none" w="med" len="med"/>
              <a:tailEnd type="none" w="med" len="med"/>
            </a:ln>
            <a:effectLst/>
          </p:spPr>
        </p:cxnSp>
        <p:sp>
          <p:nvSpPr>
            <p:cNvPr id="148" name="TextBox 147">
              <a:extLst>
                <a:ext uri="{FF2B5EF4-FFF2-40B4-BE49-F238E27FC236}">
                  <a16:creationId xmlns:a16="http://schemas.microsoft.com/office/drawing/2014/main" id="{F1B0C79C-938A-4560-A907-98EF41378BC2}"/>
                </a:ext>
              </a:extLst>
            </p:cNvPr>
            <p:cNvSpPr txBox="1"/>
            <p:nvPr/>
          </p:nvSpPr>
          <p:spPr bwMode="auto">
            <a:xfrm>
              <a:off x="1002632" y="2630905"/>
              <a:ext cx="4652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149" name="TextBox 148">
              <a:extLst>
                <a:ext uri="{FF2B5EF4-FFF2-40B4-BE49-F238E27FC236}">
                  <a16:creationId xmlns:a16="http://schemas.microsoft.com/office/drawing/2014/main" id="{710D8BF2-83D8-E8E1-DE21-F5A169A470EE}"/>
                </a:ext>
              </a:extLst>
            </p:cNvPr>
            <p:cNvSpPr txBox="1"/>
            <p:nvPr/>
          </p:nvSpPr>
          <p:spPr bwMode="auto">
            <a:xfrm>
              <a:off x="1002632" y="3379537"/>
              <a:ext cx="4652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50" name="TextBox 149">
              <a:extLst>
                <a:ext uri="{FF2B5EF4-FFF2-40B4-BE49-F238E27FC236}">
                  <a16:creationId xmlns:a16="http://schemas.microsoft.com/office/drawing/2014/main" id="{43EA829D-22E1-9CF4-1042-C7B2EFCB0740}"/>
                </a:ext>
              </a:extLst>
            </p:cNvPr>
            <p:cNvSpPr txBox="1"/>
            <p:nvPr/>
          </p:nvSpPr>
          <p:spPr bwMode="auto">
            <a:xfrm>
              <a:off x="866274" y="4128169"/>
              <a:ext cx="6015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151" name="TextBox 150">
              <a:extLst>
                <a:ext uri="{FF2B5EF4-FFF2-40B4-BE49-F238E27FC236}">
                  <a16:creationId xmlns:a16="http://schemas.microsoft.com/office/drawing/2014/main" id="{164959C3-D7D7-0A57-A657-DB8609208A7C}"/>
                </a:ext>
              </a:extLst>
            </p:cNvPr>
            <p:cNvSpPr txBox="1"/>
            <p:nvPr/>
          </p:nvSpPr>
          <p:spPr bwMode="auto">
            <a:xfrm>
              <a:off x="794084" y="4876800"/>
              <a:ext cx="6737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cxnSp>
          <p:nvCxnSpPr>
            <p:cNvPr id="152" name="Straight Connector 151">
              <a:extLst>
                <a:ext uri="{FF2B5EF4-FFF2-40B4-BE49-F238E27FC236}">
                  <a16:creationId xmlns:a16="http://schemas.microsoft.com/office/drawing/2014/main" id="{5D4FFAD7-DF52-1B16-152C-2A6A87688FBB}"/>
                </a:ext>
              </a:extLst>
            </p:cNvPr>
            <p:cNvCxnSpPr>
              <a:cxnSpLocks/>
            </p:cNvCxnSpPr>
            <p:nvPr/>
          </p:nvCxnSpPr>
          <p:spPr bwMode="auto">
            <a:xfrm>
              <a:off x="1459831" y="3553326"/>
              <a:ext cx="3144253" cy="0"/>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910ED98E-311F-5C51-670C-34F4082771FE}"/>
                </a:ext>
              </a:extLst>
            </p:cNvPr>
            <p:cNvCxnSpPr>
              <a:cxnSpLocks/>
            </p:cNvCxnSpPr>
            <p:nvPr/>
          </p:nvCxnSpPr>
          <p:spPr bwMode="auto">
            <a:xfrm>
              <a:off x="1459831" y="4309978"/>
              <a:ext cx="3152274" cy="0"/>
            </a:xfrm>
            <a:prstGeom prst="line">
              <a:avLst/>
            </a:prstGeom>
            <a:noFill/>
            <a:ln w="28575" cap="flat" cmpd="sng" algn="ctr">
              <a:solidFill>
                <a:schemeClr val="tx2"/>
              </a:solidFill>
              <a:prstDash val="sysDot"/>
              <a:round/>
              <a:headEnd type="none" w="med" len="med"/>
              <a:tailEnd type="none" w="med" len="med"/>
            </a:ln>
            <a:effectLst/>
          </p:spPr>
        </p:cxnSp>
      </p:grpSp>
      <p:grpSp>
        <p:nvGrpSpPr>
          <p:cNvPr id="154" name="Group 153">
            <a:extLst>
              <a:ext uri="{FF2B5EF4-FFF2-40B4-BE49-F238E27FC236}">
                <a16:creationId xmlns:a16="http://schemas.microsoft.com/office/drawing/2014/main" id="{D02C311D-0BB6-0A2F-BF75-D14F15619E74}"/>
              </a:ext>
            </a:extLst>
          </p:cNvPr>
          <p:cNvGrpSpPr/>
          <p:nvPr/>
        </p:nvGrpSpPr>
        <p:grpSpPr>
          <a:xfrm>
            <a:off x="8125327" y="2630905"/>
            <a:ext cx="3818021" cy="2615227"/>
            <a:chOff x="794084" y="2630905"/>
            <a:chExt cx="3818021" cy="2615227"/>
          </a:xfrm>
        </p:grpSpPr>
        <p:cxnSp>
          <p:nvCxnSpPr>
            <p:cNvPr id="155" name="Straight Connector 154">
              <a:extLst>
                <a:ext uri="{FF2B5EF4-FFF2-40B4-BE49-F238E27FC236}">
                  <a16:creationId xmlns:a16="http://schemas.microsoft.com/office/drawing/2014/main" id="{9D08EBE1-DE73-4814-FF47-0FC4CD7AE43D}"/>
                </a:ext>
              </a:extLst>
            </p:cNvPr>
            <p:cNvCxnSpPr/>
            <p:nvPr/>
          </p:nvCxnSpPr>
          <p:spPr bwMode="auto">
            <a:xfrm>
              <a:off x="1467852" y="2799347"/>
              <a:ext cx="0" cy="2269958"/>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C53A4580-A06A-3B18-A234-27E8D299A6A5}"/>
                </a:ext>
              </a:extLst>
            </p:cNvPr>
            <p:cNvCxnSpPr>
              <a:cxnSpLocks/>
            </p:cNvCxnSpPr>
            <p:nvPr/>
          </p:nvCxnSpPr>
          <p:spPr bwMode="auto">
            <a:xfrm flipH="1">
              <a:off x="1411705" y="2807368"/>
              <a:ext cx="64168"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B580D04E-5E42-809F-D7AE-B61131B8B360}"/>
                </a:ext>
              </a:extLst>
            </p:cNvPr>
            <p:cNvCxnSpPr>
              <a:cxnSpLocks/>
            </p:cNvCxnSpPr>
            <p:nvPr/>
          </p:nvCxnSpPr>
          <p:spPr bwMode="auto">
            <a:xfrm flipH="1">
              <a:off x="1411705" y="3558673"/>
              <a:ext cx="64168" cy="0"/>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B3B0FF8B-D53C-7012-7AFF-B4710388B2C5}"/>
                </a:ext>
              </a:extLst>
            </p:cNvPr>
            <p:cNvCxnSpPr>
              <a:cxnSpLocks/>
            </p:cNvCxnSpPr>
            <p:nvPr/>
          </p:nvCxnSpPr>
          <p:spPr bwMode="auto">
            <a:xfrm flipH="1">
              <a:off x="1411705" y="4309978"/>
              <a:ext cx="64168"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AD637883-C72D-5E9B-0423-C35B2441B4A1}"/>
                </a:ext>
              </a:extLst>
            </p:cNvPr>
            <p:cNvCxnSpPr>
              <a:cxnSpLocks/>
            </p:cNvCxnSpPr>
            <p:nvPr/>
          </p:nvCxnSpPr>
          <p:spPr bwMode="auto">
            <a:xfrm flipH="1">
              <a:off x="1411705" y="5061284"/>
              <a:ext cx="64168" cy="0"/>
            </a:xfrm>
            <a:prstGeom prst="line">
              <a:avLst/>
            </a:prstGeom>
            <a:noFill/>
            <a:ln w="28575" cap="flat" cmpd="sng" algn="ctr">
              <a:solidFill>
                <a:schemeClr val="bg1"/>
              </a:solidFill>
              <a:prstDash val="solid"/>
              <a:round/>
              <a:headEnd type="none" w="med" len="med"/>
              <a:tailEnd type="none" w="med" len="med"/>
            </a:ln>
            <a:effectLst/>
          </p:spPr>
        </p:cxnSp>
        <p:sp>
          <p:nvSpPr>
            <p:cNvPr id="160" name="TextBox 159">
              <a:extLst>
                <a:ext uri="{FF2B5EF4-FFF2-40B4-BE49-F238E27FC236}">
                  <a16:creationId xmlns:a16="http://schemas.microsoft.com/office/drawing/2014/main" id="{88074A57-B735-64EE-F1DA-42DD5FCCE1EB}"/>
                </a:ext>
              </a:extLst>
            </p:cNvPr>
            <p:cNvSpPr txBox="1"/>
            <p:nvPr/>
          </p:nvSpPr>
          <p:spPr bwMode="auto">
            <a:xfrm>
              <a:off x="1002632" y="2630905"/>
              <a:ext cx="4652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161" name="TextBox 160">
              <a:extLst>
                <a:ext uri="{FF2B5EF4-FFF2-40B4-BE49-F238E27FC236}">
                  <a16:creationId xmlns:a16="http://schemas.microsoft.com/office/drawing/2014/main" id="{4EC16FA8-3114-8C47-59ED-E90696EBD6C5}"/>
                </a:ext>
              </a:extLst>
            </p:cNvPr>
            <p:cNvSpPr txBox="1"/>
            <p:nvPr/>
          </p:nvSpPr>
          <p:spPr bwMode="auto">
            <a:xfrm>
              <a:off x="1002632" y="3379537"/>
              <a:ext cx="4652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62" name="TextBox 161">
              <a:extLst>
                <a:ext uri="{FF2B5EF4-FFF2-40B4-BE49-F238E27FC236}">
                  <a16:creationId xmlns:a16="http://schemas.microsoft.com/office/drawing/2014/main" id="{42679862-1B8B-4EAC-D2D2-0E610D145B16}"/>
                </a:ext>
              </a:extLst>
            </p:cNvPr>
            <p:cNvSpPr txBox="1"/>
            <p:nvPr/>
          </p:nvSpPr>
          <p:spPr bwMode="auto">
            <a:xfrm>
              <a:off x="866274" y="4128169"/>
              <a:ext cx="6015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163" name="TextBox 162">
              <a:extLst>
                <a:ext uri="{FF2B5EF4-FFF2-40B4-BE49-F238E27FC236}">
                  <a16:creationId xmlns:a16="http://schemas.microsoft.com/office/drawing/2014/main" id="{C10D2E55-A195-DF46-6BBB-2AFCD882AC9C}"/>
                </a:ext>
              </a:extLst>
            </p:cNvPr>
            <p:cNvSpPr txBox="1"/>
            <p:nvPr/>
          </p:nvSpPr>
          <p:spPr bwMode="auto">
            <a:xfrm>
              <a:off x="794084" y="4876800"/>
              <a:ext cx="6737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cxnSp>
          <p:nvCxnSpPr>
            <p:cNvPr id="164" name="Straight Connector 163">
              <a:extLst>
                <a:ext uri="{FF2B5EF4-FFF2-40B4-BE49-F238E27FC236}">
                  <a16:creationId xmlns:a16="http://schemas.microsoft.com/office/drawing/2014/main" id="{3F10DD91-F5AC-256F-0100-9700910B7DB8}"/>
                </a:ext>
              </a:extLst>
            </p:cNvPr>
            <p:cNvCxnSpPr>
              <a:cxnSpLocks/>
            </p:cNvCxnSpPr>
            <p:nvPr/>
          </p:nvCxnSpPr>
          <p:spPr bwMode="auto">
            <a:xfrm>
              <a:off x="1459831" y="3553326"/>
              <a:ext cx="3144253" cy="0"/>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B37AD469-6B14-41FB-B0A4-BD4146517997}"/>
                </a:ext>
              </a:extLst>
            </p:cNvPr>
            <p:cNvCxnSpPr>
              <a:cxnSpLocks/>
            </p:cNvCxnSpPr>
            <p:nvPr/>
          </p:nvCxnSpPr>
          <p:spPr bwMode="auto">
            <a:xfrm>
              <a:off x="1459831" y="4309978"/>
              <a:ext cx="3152274" cy="0"/>
            </a:xfrm>
            <a:prstGeom prst="line">
              <a:avLst/>
            </a:prstGeom>
            <a:noFill/>
            <a:ln w="28575" cap="flat" cmpd="sng" algn="ctr">
              <a:solidFill>
                <a:schemeClr val="tx2"/>
              </a:solidFill>
              <a:prstDash val="sysDot"/>
              <a:round/>
              <a:headEnd type="none" w="med" len="med"/>
              <a:tailEnd type="none" w="med" len="med"/>
            </a:ln>
            <a:effectLst/>
          </p:spPr>
        </p:cxnSp>
      </p:grpSp>
      <p:sp>
        <p:nvSpPr>
          <p:cNvPr id="166" name="TextBox 165">
            <a:extLst>
              <a:ext uri="{FF2B5EF4-FFF2-40B4-BE49-F238E27FC236}">
                <a16:creationId xmlns:a16="http://schemas.microsoft.com/office/drawing/2014/main" id="{779B1884-AFE3-2F58-C7AE-70F1DBE06FB3}"/>
              </a:ext>
            </a:extLst>
          </p:cNvPr>
          <p:cNvSpPr txBox="1"/>
          <p:nvPr/>
        </p:nvSpPr>
        <p:spPr bwMode="auto">
          <a:xfrm>
            <a:off x="10274970" y="2621541"/>
            <a:ext cx="40907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400%</a:t>
            </a:r>
          </a:p>
        </p:txBody>
      </p:sp>
      <p:sp>
        <p:nvSpPr>
          <p:cNvPr id="167" name="TextBox 166">
            <a:extLst>
              <a:ext uri="{FF2B5EF4-FFF2-40B4-BE49-F238E27FC236}">
                <a16:creationId xmlns:a16="http://schemas.microsoft.com/office/drawing/2014/main" id="{D3A7BF29-DD70-6166-3FA4-FA84D8E5159A}"/>
              </a:ext>
            </a:extLst>
          </p:cNvPr>
          <p:cNvSpPr txBox="1"/>
          <p:nvPr/>
        </p:nvSpPr>
        <p:spPr bwMode="auto">
          <a:xfrm>
            <a:off x="10844464" y="2621541"/>
            <a:ext cx="40907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100%</a:t>
            </a:r>
          </a:p>
        </p:txBody>
      </p:sp>
    </p:spTree>
    <p:extLst>
      <p:ext uri="{BB962C8B-B14F-4D97-AF65-F5344CB8AC3E}">
        <p14:creationId xmlns:p14="http://schemas.microsoft.com/office/powerpoint/2010/main" val="20622880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ADA5C-1F07-2862-312B-65662E71E0A6}"/>
              </a:ext>
            </a:extLst>
          </p:cNvPr>
          <p:cNvSpPr>
            <a:spLocks noGrp="1"/>
          </p:cNvSpPr>
          <p:nvPr>
            <p:ph type="title"/>
          </p:nvPr>
        </p:nvSpPr>
        <p:spPr/>
        <p:txBody>
          <a:bodyPr/>
          <a:lstStyle/>
          <a:p>
            <a:r>
              <a:rPr lang="en-US" dirty="0">
                <a:latin typeface="Calibri"/>
                <a:ea typeface="Calibri"/>
                <a:cs typeface="Calibri"/>
              </a:rPr>
              <a:t>SUMMIT: Bezuclastinib Safety</a:t>
            </a:r>
            <a:endParaRPr lang="en-US" dirty="0">
              <a:ea typeface="Calibri"/>
              <a:cs typeface="Calibri"/>
            </a:endParaRPr>
          </a:p>
        </p:txBody>
      </p:sp>
      <p:graphicFrame>
        <p:nvGraphicFramePr>
          <p:cNvPr id="3" name="Table 2">
            <a:extLst>
              <a:ext uri="{FF2B5EF4-FFF2-40B4-BE49-F238E27FC236}">
                <a16:creationId xmlns:a16="http://schemas.microsoft.com/office/drawing/2014/main" id="{90383CD7-4C74-8625-52A6-C6AF6AAE4E18}"/>
              </a:ext>
            </a:extLst>
          </p:cNvPr>
          <p:cNvGraphicFramePr>
            <a:graphicFrameLocks noGrp="1"/>
          </p:cNvGraphicFramePr>
          <p:nvPr>
            <p:extLst>
              <p:ext uri="{D42A27DB-BD31-4B8C-83A1-F6EECF244321}">
                <p14:modId xmlns:p14="http://schemas.microsoft.com/office/powerpoint/2010/main" val="4141178489"/>
              </p:ext>
            </p:extLst>
          </p:nvPr>
        </p:nvGraphicFramePr>
        <p:xfrm>
          <a:off x="717550" y="1607381"/>
          <a:ext cx="10788651" cy="4511040"/>
        </p:xfrm>
        <a:graphic>
          <a:graphicData uri="http://schemas.openxmlformats.org/drawingml/2006/table">
            <a:tbl>
              <a:tblPr firstRow="1" bandRow="1">
                <a:tableStyleId>{EB344D84-9AFB-497E-A393-DC336BA19D2E}</a:tableStyleId>
              </a:tblPr>
              <a:tblGrid>
                <a:gridCol w="2679171">
                  <a:extLst>
                    <a:ext uri="{9D8B030D-6E8A-4147-A177-3AD203B41FA5}">
                      <a16:colId xmlns:a16="http://schemas.microsoft.com/office/drawing/2014/main" val="20000"/>
                    </a:ext>
                  </a:extLst>
                </a:gridCol>
                <a:gridCol w="2027370">
                  <a:extLst>
                    <a:ext uri="{9D8B030D-6E8A-4147-A177-3AD203B41FA5}">
                      <a16:colId xmlns:a16="http://schemas.microsoft.com/office/drawing/2014/main" val="403583636"/>
                    </a:ext>
                  </a:extLst>
                </a:gridCol>
                <a:gridCol w="2027370">
                  <a:extLst>
                    <a:ext uri="{9D8B030D-6E8A-4147-A177-3AD203B41FA5}">
                      <a16:colId xmlns:a16="http://schemas.microsoft.com/office/drawing/2014/main" val="4181853489"/>
                    </a:ext>
                  </a:extLst>
                </a:gridCol>
                <a:gridCol w="2027370">
                  <a:extLst>
                    <a:ext uri="{9D8B030D-6E8A-4147-A177-3AD203B41FA5}">
                      <a16:colId xmlns:a16="http://schemas.microsoft.com/office/drawing/2014/main" val="4101220729"/>
                    </a:ext>
                  </a:extLst>
                </a:gridCol>
                <a:gridCol w="2027370">
                  <a:extLst>
                    <a:ext uri="{9D8B030D-6E8A-4147-A177-3AD203B41FA5}">
                      <a16:colId xmlns:a16="http://schemas.microsoft.com/office/drawing/2014/main" val="3397582896"/>
                    </a:ext>
                  </a:extLst>
                </a:gridCol>
              </a:tblGrid>
              <a:tr h="291689">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i="0" baseline="0" dirty="0">
                          <a:solidFill>
                            <a:schemeClr val="tx1"/>
                          </a:solidFill>
                          <a:latin typeface="Calibri" panose="020F0502020204030204" pitchFamily="34" charset="0"/>
                          <a:ea typeface="Calibri" panose="020F0502020204030204" pitchFamily="34" charset="0"/>
                          <a:cs typeface="Calibri" panose="020F0502020204030204" pitchFamily="34" charset="0"/>
                        </a:rPr>
                        <a:t>AE, n</a:t>
                      </a:r>
                    </a:p>
                  </a:txBody>
                  <a:tcPr marL="121920" marR="121920" marT="60960" marB="60960" anchor="ctr">
                    <a:lnL>
                      <a:noFill/>
                    </a:lnL>
                    <a:lnR>
                      <a:noFill/>
                    </a:lnR>
                    <a:lnT w="25400" cmpd="sng">
                      <a:noFill/>
                    </a:lnT>
                    <a:lnB w="25400" cmpd="sng">
                      <a:noFill/>
                    </a:lnB>
                    <a:lnTlToBr w="12700" cmpd="sng">
                      <a:noFill/>
                      <a:prstDash val="solid"/>
                    </a:lnTlToBr>
                    <a:lnBlToTr w="12700" cmpd="sng">
                      <a:noFill/>
                      <a:prstDash val="solid"/>
                    </a:lnBlToTr>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u="none" strike="noStrike" kern="1200" cap="none" spc="0" normalizeH="0" baseline="0" dirty="0">
                          <a:ln>
                            <a:noFill/>
                          </a:ln>
                          <a:solidFill>
                            <a:schemeClr val="tx1"/>
                          </a:solidFill>
                          <a:effectLst/>
                          <a:uLnTx/>
                          <a:uFillTx/>
                        </a:rPr>
                        <a:t>Placebo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(n=19)</a:t>
                      </a:r>
                      <a:endParaRPr kumimoji="0" lang="en-US" sz="1600" b="1" i="0" u="none" strike="noStrike" kern="1200" cap="none" spc="0" normalizeH="0" baseline="3000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marL="121920" marR="121920" marT="60960" marB="60960" anchor="ctr">
                    <a:lnL>
                      <a:noFill/>
                    </a:lnL>
                    <a:lnR>
                      <a:noFill/>
                    </a:lnR>
                    <a:lnT w="254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3000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marL="121920" marR="121920" marT="60960" marB="60960" anchor="ctr">
                    <a:lnL>
                      <a:noFill/>
                    </a:lnL>
                    <a:lnR>
                      <a:noFill/>
                    </a:lnR>
                    <a:lnT w="25400" cmpd="sng">
                      <a:noFill/>
                    </a:lnT>
                    <a:lnB w="25400" cmpd="sng">
                      <a:noFill/>
                    </a:lnB>
                    <a:lnTlToBr w="12700" cmpd="sng">
                      <a:noFill/>
                      <a:prstDash val="solid"/>
                    </a:lnTlToBr>
                    <a:lnBlToTr w="12700" cmpd="sng">
                      <a:noFill/>
                      <a:prstDash val="solid"/>
                    </a:lnBlToTr>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u="none" strike="noStrike" kern="1200" cap="none" spc="0" normalizeH="0" baseline="0" dirty="0">
                          <a:ln>
                            <a:noFill/>
                          </a:ln>
                          <a:solidFill>
                            <a:schemeClr val="tx1"/>
                          </a:solidFill>
                          <a:effectLst/>
                          <a:uLnTx/>
                          <a:uFillTx/>
                        </a:rPr>
                        <a:t>Bezuclastinib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(n=18)</a:t>
                      </a:r>
                    </a:p>
                  </a:txBody>
                  <a:tcPr marL="121920" marR="121920" marT="60960" marB="60960" anchor="ctr">
                    <a:lnL>
                      <a:noFill/>
                    </a:lnL>
                    <a:lnR>
                      <a:noFill/>
                    </a:lnR>
                    <a:lnT w="254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marL="0" marR="0" marT="60960" marB="60960"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408219077"/>
                  </a:ext>
                </a:extLst>
              </a:tr>
              <a:tr h="175013">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i="0" baseline="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121920" marR="121920" marT="60960" marB="60960" anchor="ctr">
                    <a:lnL>
                      <a:noFill/>
                    </a:lnL>
                    <a:lnR>
                      <a:noFill/>
                    </a:lnR>
                    <a:lnT w="25400" cmpd="sng">
                      <a:noFill/>
                    </a:lnT>
                    <a:lnB w="25400" cmpd="sng">
                      <a:noFill/>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Grade 1/2</a:t>
                      </a:r>
                    </a:p>
                  </a:txBody>
                  <a:tcPr marL="121920" marR="121920" marT="60960" marB="60960" anchor="ctr">
                    <a:lnL>
                      <a:noFill/>
                    </a:lnL>
                    <a:lnR>
                      <a:noFill/>
                    </a:lnR>
                    <a:lnT w="12700" cap="flat" cmpd="sng" algn="ctr">
                      <a:solidFill>
                        <a:schemeClr val="tx1"/>
                      </a:solidFill>
                      <a:prstDash val="solid"/>
                      <a:round/>
                      <a:headEnd type="none" w="med" len="med"/>
                      <a:tailEnd type="none" w="med" len="med"/>
                    </a:lnT>
                    <a:lnB w="25400" cmpd="sng">
                      <a:noFill/>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Grade 3</a:t>
                      </a:r>
                    </a:p>
                  </a:txBody>
                  <a:tcPr marL="121920" marR="121920" marT="60960" marB="60960" anchor="ctr">
                    <a:lnL>
                      <a:noFill/>
                    </a:lnL>
                    <a:lnR>
                      <a:noFill/>
                    </a:lnR>
                    <a:lnT w="12700" cap="flat" cmpd="sng" algn="ctr">
                      <a:solidFill>
                        <a:schemeClr val="tx1"/>
                      </a:solidFill>
                      <a:prstDash val="solid"/>
                      <a:round/>
                      <a:headEnd type="none" w="med" len="med"/>
                      <a:tailEnd type="none" w="med" len="med"/>
                    </a:lnT>
                    <a:lnB w="25400" cmpd="sng">
                      <a:noFill/>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Grade 1/2</a:t>
                      </a:r>
                    </a:p>
                  </a:txBody>
                  <a:tcPr marL="121920" marR="121920" marT="60960" marB="60960" anchor="ctr">
                    <a:lnL>
                      <a:noFill/>
                    </a:lnL>
                    <a:lnR>
                      <a:noFill/>
                    </a:lnR>
                    <a:lnT w="12700" cap="flat" cmpd="sng" algn="ctr">
                      <a:solidFill>
                        <a:schemeClr val="tx1"/>
                      </a:solidFill>
                      <a:prstDash val="solid"/>
                      <a:round/>
                      <a:headEnd type="none" w="med" len="med"/>
                      <a:tailEnd type="none" w="med" len="med"/>
                    </a:lnT>
                    <a:lnB w="25400" cmpd="sng">
                      <a:noFill/>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Grade 3</a:t>
                      </a:r>
                    </a:p>
                  </a:txBody>
                  <a:tcPr marL="0" marR="0" marT="60960" marB="60960" anchor="ctr">
                    <a:lnL>
                      <a:noFill/>
                    </a:lnL>
                    <a:lnR>
                      <a:noFill/>
                    </a:lnR>
                    <a:lnT w="12700" cap="flat" cmpd="sng" algn="ctr">
                      <a:solidFill>
                        <a:schemeClr val="tx1"/>
                      </a:solidFill>
                      <a:prstDash val="solid"/>
                      <a:round/>
                      <a:headEnd type="none" w="med" len="med"/>
                      <a:tailEnd type="none" w="med" len="med"/>
                    </a:lnT>
                    <a:lnB w="254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3230734329"/>
                  </a:ext>
                </a:extLst>
              </a:tr>
              <a:tr h="291689">
                <a:tc>
                  <a:txBody>
                    <a:bodyPr/>
                    <a:lstStyle/>
                    <a:p>
                      <a:r>
                        <a:rPr lang="en-US" sz="1600" b="0" baseline="0" dirty="0">
                          <a:solidFill>
                            <a:schemeClr val="bg1"/>
                          </a:solidFill>
                          <a:latin typeface="+mn-lt"/>
                        </a:rPr>
                        <a:t>Hair color changes/hair disorder</a:t>
                      </a:r>
                    </a:p>
                  </a:txBody>
                  <a:tcPr marL="121920" marR="121920" marT="60960" marB="60960" anchor="ctr">
                    <a:lnL>
                      <a:noFill/>
                    </a:lnL>
                    <a:lnR>
                      <a:noFill/>
                    </a:lnR>
                    <a:lnT w="25400" cmpd="sng">
                      <a:noFill/>
                    </a:lnT>
                    <a:lnB>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1</a:t>
                      </a:r>
                    </a:p>
                  </a:txBody>
                  <a:tcPr marL="45720" marR="45720" marT="60960" marB="60960" anchor="ctr">
                    <a:lnL>
                      <a:noFill/>
                    </a:lnL>
                    <a:lnR>
                      <a:noFill/>
                    </a:lnR>
                    <a:lnT w="25400" cmpd="sng">
                      <a:noFill/>
                    </a:lnT>
                    <a:lnB>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a:t>
                      </a:r>
                    </a:p>
                  </a:txBody>
                  <a:tcPr marL="45720" marR="45720" marT="60960" marB="60960" anchor="ctr">
                    <a:lnL>
                      <a:noFill/>
                    </a:lnL>
                    <a:lnR>
                      <a:noFill/>
                    </a:lnR>
                    <a:lnT w="25400" cmpd="sng">
                      <a:noFill/>
                    </a:lnT>
                    <a:lnB>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7</a:t>
                      </a:r>
                    </a:p>
                  </a:txBody>
                  <a:tcPr marL="45720" marR="45720" marT="60960" marB="60960" anchor="ctr">
                    <a:lnL>
                      <a:noFill/>
                    </a:lnL>
                    <a:lnR>
                      <a:noFill/>
                    </a:lnR>
                    <a:lnT w="25400" cmpd="sng">
                      <a:noFill/>
                    </a:lnT>
                    <a:lnB>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a:t>
                      </a:r>
                    </a:p>
                  </a:txBody>
                  <a:tcPr marL="45720" marR="45720" marT="60960" marB="60960" anchor="ctr">
                    <a:lnL>
                      <a:noFill/>
                    </a:lnL>
                    <a:lnR>
                      <a:noFill/>
                    </a:lnR>
                    <a:lnT w="25400" cmpd="sng">
                      <a:noFill/>
                    </a:lnT>
                    <a:lnB>
                      <a:noFill/>
                    </a:lnB>
                    <a:lnTlToBr w="12700" cmpd="sng">
                      <a:noFill/>
                      <a:prstDash val="solid"/>
                    </a:lnTlToBr>
                    <a:lnBlToTr w="12700" cmpd="sng">
                      <a:noFill/>
                      <a:prstDash val="solid"/>
                    </a:lnBlToTr>
                    <a:solidFill>
                      <a:srgbClr val="CDCDD1"/>
                    </a:solidFill>
                  </a:tcPr>
                </a:tc>
                <a:extLst>
                  <a:ext uri="{0D108BD9-81ED-4DB2-BD59-A6C34878D82A}">
                    <a16:rowId xmlns:a16="http://schemas.microsoft.com/office/drawing/2014/main" val="10000"/>
                  </a:ext>
                </a:extLst>
              </a:tr>
              <a:tr h="175013">
                <a:tc>
                  <a:txBody>
                    <a:bodyPr/>
                    <a:lstStyle/>
                    <a:p>
                      <a:r>
                        <a:rPr lang="en-US" sz="1600" b="0" baseline="0" dirty="0">
                          <a:solidFill>
                            <a:schemeClr val="bg1"/>
                          </a:solidFill>
                          <a:latin typeface="+mn-lt"/>
                        </a:rPr>
                        <a:t>Nausea</a:t>
                      </a:r>
                    </a:p>
                  </a:txBody>
                  <a:tcPr marL="121920" marR="121920" marT="60960" marB="6096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5</a:t>
                      </a:r>
                    </a:p>
                  </a:txBody>
                  <a:tcPr marL="45720" marR="45720" marT="60960" marB="6096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a:t>
                      </a:r>
                    </a:p>
                  </a:txBody>
                  <a:tcPr marL="45720" marR="45720" marT="60960" marB="6096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6</a:t>
                      </a:r>
                    </a:p>
                  </a:txBody>
                  <a:tcPr marL="45720" marR="45720" marT="60960" marB="6096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a:t>
                      </a:r>
                    </a:p>
                  </a:txBody>
                  <a:tcPr marL="45720" marR="45720" marT="60960" marB="60960" anchor="ctr">
                    <a:lnL>
                      <a:noFill/>
                    </a:lnL>
                    <a:lnR>
                      <a:noFill/>
                    </a:lnR>
                    <a:lnT>
                      <a:noFill/>
                    </a:lnT>
                    <a:lnB>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1"/>
                  </a:ext>
                </a:extLst>
              </a:tr>
              <a:tr h="1750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Diarrhea</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5</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4</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extLst>
                  <a:ext uri="{0D108BD9-81ED-4DB2-BD59-A6C34878D82A}">
                    <a16:rowId xmlns:a16="http://schemas.microsoft.com/office/drawing/2014/main" val="10002"/>
                  </a:ext>
                </a:extLst>
              </a:tr>
              <a:tr h="1750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Peripheral edema</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3</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304349093"/>
                  </a:ext>
                </a:extLst>
              </a:tr>
              <a:tr h="1750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GERD</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2</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extLst>
                  <a:ext uri="{0D108BD9-81ED-4DB2-BD59-A6C34878D82A}">
                    <a16:rowId xmlns:a16="http://schemas.microsoft.com/office/drawing/2014/main" val="3109857819"/>
                  </a:ext>
                </a:extLst>
              </a:tr>
              <a:tr h="1750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Taste disorder</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2</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941206404"/>
                  </a:ext>
                </a:extLst>
              </a:tr>
              <a:tr h="1750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ALT/AST increase</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1</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1</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extLst>
                  <a:ext uri="{0D108BD9-81ED-4DB2-BD59-A6C34878D82A}">
                    <a16:rowId xmlns:a16="http://schemas.microsoft.com/office/drawing/2014/main" val="832071527"/>
                  </a:ext>
                </a:extLst>
              </a:tr>
              <a:tr h="1750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Neutropenia</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1</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1</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extLst>
                  <a:ext uri="{0D108BD9-81ED-4DB2-BD59-A6C34878D82A}">
                    <a16:rowId xmlns:a16="http://schemas.microsoft.com/office/drawing/2014/main" val="3520001697"/>
                  </a:ext>
                </a:extLst>
              </a:tr>
              <a:tr h="1750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Acute myocardial infarction</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1</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extLst>
                  <a:ext uri="{0D108BD9-81ED-4DB2-BD59-A6C34878D82A}">
                    <a16:rowId xmlns:a16="http://schemas.microsoft.com/office/drawing/2014/main" val="4120854857"/>
                  </a:ext>
                </a:extLst>
              </a:tr>
            </a:tbl>
          </a:graphicData>
        </a:graphic>
      </p:graphicFrame>
      <p:sp>
        <p:nvSpPr>
          <p:cNvPr id="5" name="TextBox 4">
            <a:extLst>
              <a:ext uri="{FF2B5EF4-FFF2-40B4-BE49-F238E27FC236}">
                <a16:creationId xmlns:a16="http://schemas.microsoft.com/office/drawing/2014/main" id="{EEB8FFC1-C35E-B370-929C-FDEF46C047FC}"/>
              </a:ext>
            </a:extLst>
          </p:cNvPr>
          <p:cNvSpPr txBox="1"/>
          <p:nvPr/>
        </p:nvSpPr>
        <p:spPr>
          <a:xfrm>
            <a:off x="396147" y="6378192"/>
            <a:ext cx="4270310"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200" b="0" dirty="0">
                <a:solidFill>
                  <a:srgbClr val="455560"/>
                </a:solidFill>
                <a:latin typeface="Calibri" panose="020F0502020204030204" pitchFamily="34" charset="0"/>
                <a:cs typeface="Calibri" panose="020F0502020204030204" pitchFamily="34" charset="0"/>
              </a:rPr>
              <a:t>Rein. EHA 2024. Abstr P1055.</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8732285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B90D4-DA98-BC92-33A3-8E5EE6AB8F79}"/>
              </a:ext>
            </a:extLst>
          </p:cNvPr>
          <p:cNvSpPr>
            <a:spLocks noGrp="1"/>
          </p:cNvSpPr>
          <p:nvPr>
            <p:ph type="title"/>
          </p:nvPr>
        </p:nvSpPr>
        <p:spPr>
          <a:xfrm>
            <a:off x="609759" y="238127"/>
            <a:ext cx="10872444" cy="1103313"/>
          </a:xfrm>
        </p:spPr>
        <p:txBody>
          <a:bodyPr wrap="square" anchor="ctr">
            <a:noAutofit/>
          </a:bodyPr>
          <a:lstStyle/>
          <a:p>
            <a:r>
              <a:rPr lang="en-US" dirty="0"/>
              <a:t>HARBOR Part 1</a:t>
            </a:r>
            <a:r>
              <a:rPr lang="en-US" baseline="30000" dirty="0"/>
              <a:t>a</a:t>
            </a:r>
            <a:r>
              <a:rPr lang="en-US" dirty="0"/>
              <a:t>: Elenestinib Improved SM Biomarkers After 12 Weeks</a:t>
            </a:r>
          </a:p>
        </p:txBody>
      </p:sp>
      <p:sp>
        <p:nvSpPr>
          <p:cNvPr id="3" name="Content Placeholder 2">
            <a:extLst>
              <a:ext uri="{FF2B5EF4-FFF2-40B4-BE49-F238E27FC236}">
                <a16:creationId xmlns:a16="http://schemas.microsoft.com/office/drawing/2014/main" id="{16CB4AA3-C7B2-045C-B5C8-B0C9B15FA65D}"/>
              </a:ext>
            </a:extLst>
          </p:cNvPr>
          <p:cNvSpPr txBox="1">
            <a:spLocks/>
          </p:cNvSpPr>
          <p:nvPr/>
        </p:nvSpPr>
        <p:spPr bwMode="auto">
          <a:xfrm>
            <a:off x="604675" y="1513520"/>
            <a:ext cx="10872443" cy="85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2400" b="0" kern="0" dirty="0"/>
              <a:t>Elenestinib is a novel, 2nd-generation oral TKI that does not cross the BBB</a:t>
            </a:r>
          </a:p>
          <a:p>
            <a:pPr>
              <a:spcAft>
                <a:spcPts val="0"/>
              </a:spcAft>
            </a:pPr>
            <a:r>
              <a:rPr lang="en-US" sz="2400" b="0" kern="0" dirty="0"/>
              <a:t>Selectively inhibits KIT D816V and may spare WT KIT</a:t>
            </a:r>
          </a:p>
        </p:txBody>
      </p:sp>
      <p:sp>
        <p:nvSpPr>
          <p:cNvPr id="6" name="TextBox 5">
            <a:extLst>
              <a:ext uri="{FF2B5EF4-FFF2-40B4-BE49-F238E27FC236}">
                <a16:creationId xmlns:a16="http://schemas.microsoft.com/office/drawing/2014/main" id="{EB1C7468-C15D-E825-324A-ED9DEE0B29AF}"/>
              </a:ext>
            </a:extLst>
          </p:cNvPr>
          <p:cNvSpPr txBox="1"/>
          <p:nvPr/>
        </p:nvSpPr>
        <p:spPr>
          <a:xfrm>
            <a:off x="396147" y="6364337"/>
            <a:ext cx="4270310" cy="276999"/>
          </a:xfrm>
          <a:prstGeom prst="rect">
            <a:avLst/>
          </a:prstGeom>
          <a:noFill/>
        </p:spPr>
        <p:txBody>
          <a:bodyPr wrap="square" lIns="91440" tIns="45720" rIns="91440" bIns="45720" rtlCol="0" anchor="t">
            <a:spAutoFit/>
          </a:bodyPr>
          <a:lstStyle/>
          <a:p>
            <a:pPr>
              <a:defRPr/>
            </a:pPr>
            <a:r>
              <a:rPr lang="en-US" sz="1200" b="0" dirty="0">
                <a:solidFill>
                  <a:srgbClr val="455560"/>
                </a:solidFill>
                <a:latin typeface="Calibri"/>
                <a:ea typeface="Calibri"/>
                <a:cs typeface="Calibri"/>
              </a:rPr>
              <a:t>Bose. Blood. 2023;142(Supplement 1):76-76.</a:t>
            </a:r>
            <a:endParaRPr lang="en-US" sz="1200" b="0" i="0" u="none" strike="noStrike" kern="1200" cap="none" spc="0" normalizeH="0" baseline="0" noProof="0" dirty="0">
              <a:ln>
                <a:noFill/>
              </a:ln>
              <a:solidFill>
                <a:srgbClr val="455560"/>
              </a:solidFill>
              <a:effectLst/>
              <a:uLnTx/>
              <a:uFillTx/>
              <a:latin typeface="Calibri"/>
              <a:ea typeface="Calibri"/>
              <a:cs typeface="Calibri"/>
            </a:endParaRPr>
          </a:p>
        </p:txBody>
      </p:sp>
      <p:sp>
        <p:nvSpPr>
          <p:cNvPr id="5" name="Rectangle 4">
            <a:extLst>
              <a:ext uri="{FF2B5EF4-FFF2-40B4-BE49-F238E27FC236}">
                <a16:creationId xmlns:a16="http://schemas.microsoft.com/office/drawing/2014/main" id="{C8234A9A-5CBA-8BC5-35E9-A380923BAFF2}"/>
              </a:ext>
            </a:extLst>
          </p:cNvPr>
          <p:cNvSpPr/>
          <p:nvPr/>
        </p:nvSpPr>
        <p:spPr bwMode="auto">
          <a:xfrm>
            <a:off x="604675" y="2761846"/>
            <a:ext cx="243624" cy="267568"/>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 name="Rectangle 6">
            <a:extLst>
              <a:ext uri="{FF2B5EF4-FFF2-40B4-BE49-F238E27FC236}">
                <a16:creationId xmlns:a16="http://schemas.microsoft.com/office/drawing/2014/main" id="{9CAC16F5-5EF2-12A6-05CB-3BD202ED96FF}"/>
              </a:ext>
            </a:extLst>
          </p:cNvPr>
          <p:cNvSpPr/>
          <p:nvPr/>
        </p:nvSpPr>
        <p:spPr bwMode="auto">
          <a:xfrm>
            <a:off x="4172304" y="2706098"/>
            <a:ext cx="243624" cy="267568"/>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Rectangle 7">
            <a:extLst>
              <a:ext uri="{FF2B5EF4-FFF2-40B4-BE49-F238E27FC236}">
                <a16:creationId xmlns:a16="http://schemas.microsoft.com/office/drawing/2014/main" id="{DF1DDDE9-DEC2-562E-056B-BE0831DBE537}"/>
              </a:ext>
            </a:extLst>
          </p:cNvPr>
          <p:cNvSpPr/>
          <p:nvPr/>
        </p:nvSpPr>
        <p:spPr bwMode="auto">
          <a:xfrm>
            <a:off x="7861745" y="2761846"/>
            <a:ext cx="243624" cy="267568"/>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0" name="Straight Connector 9">
            <a:extLst>
              <a:ext uri="{FF2B5EF4-FFF2-40B4-BE49-F238E27FC236}">
                <a16:creationId xmlns:a16="http://schemas.microsoft.com/office/drawing/2014/main" id="{1636103D-CCEF-4B81-6691-0B95450D6A6B}"/>
              </a:ext>
            </a:extLst>
          </p:cNvPr>
          <p:cNvCxnSpPr/>
          <p:nvPr/>
        </p:nvCxnSpPr>
        <p:spPr bwMode="auto">
          <a:xfrm>
            <a:off x="1514475" y="2925184"/>
            <a:ext cx="0" cy="2543175"/>
          </a:xfrm>
          <a:prstGeom prst="line">
            <a:avLst/>
          </a:prstGeom>
          <a:noFill/>
          <a:ln w="28575" cap="flat" cmpd="sng" algn="ctr">
            <a:solidFill>
              <a:schemeClr val="bg1"/>
            </a:solidFill>
            <a:prstDash val="solid"/>
            <a:round/>
            <a:headEnd type="none" w="med" len="med"/>
            <a:tailEnd type="none" w="med" len="med"/>
          </a:ln>
          <a:effectLst/>
        </p:spPr>
      </p:cxnSp>
      <p:sp>
        <p:nvSpPr>
          <p:cNvPr id="25" name="TextBox 24">
            <a:extLst>
              <a:ext uri="{FF2B5EF4-FFF2-40B4-BE49-F238E27FC236}">
                <a16:creationId xmlns:a16="http://schemas.microsoft.com/office/drawing/2014/main" id="{D55AE947-DA09-D089-5077-30E5BD361E4D}"/>
              </a:ext>
            </a:extLst>
          </p:cNvPr>
          <p:cNvSpPr txBox="1"/>
          <p:nvPr/>
        </p:nvSpPr>
        <p:spPr bwMode="auto">
          <a:xfrm>
            <a:off x="1528764" y="2503703"/>
            <a:ext cx="26146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Reductions in tryptase</a:t>
            </a:r>
          </a:p>
        </p:txBody>
      </p:sp>
      <p:sp>
        <p:nvSpPr>
          <p:cNvPr id="26" name="TextBox 25">
            <a:extLst>
              <a:ext uri="{FF2B5EF4-FFF2-40B4-BE49-F238E27FC236}">
                <a16:creationId xmlns:a16="http://schemas.microsoft.com/office/drawing/2014/main" id="{6D0539B6-25C4-2215-442B-193F9A21A73E}"/>
              </a:ext>
            </a:extLst>
          </p:cNvPr>
          <p:cNvSpPr txBox="1"/>
          <p:nvPr/>
        </p:nvSpPr>
        <p:spPr bwMode="auto">
          <a:xfrm rot="16200000">
            <a:off x="-902551" y="4099391"/>
            <a:ext cx="30973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Mean % Change From Baseline</a:t>
            </a:r>
          </a:p>
        </p:txBody>
      </p:sp>
      <p:sp>
        <p:nvSpPr>
          <p:cNvPr id="27" name="TextBox 26">
            <a:extLst>
              <a:ext uri="{FF2B5EF4-FFF2-40B4-BE49-F238E27FC236}">
                <a16:creationId xmlns:a16="http://schemas.microsoft.com/office/drawing/2014/main" id="{1C7A98E4-DA4B-FDE6-AE32-BB8D81F6AE11}"/>
              </a:ext>
            </a:extLst>
          </p:cNvPr>
          <p:cNvSpPr txBox="1"/>
          <p:nvPr/>
        </p:nvSpPr>
        <p:spPr bwMode="auto">
          <a:xfrm>
            <a:off x="717550" y="2746591"/>
            <a:ext cx="7500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8" name="TextBox 27">
            <a:extLst>
              <a:ext uri="{FF2B5EF4-FFF2-40B4-BE49-F238E27FC236}">
                <a16:creationId xmlns:a16="http://schemas.microsoft.com/office/drawing/2014/main" id="{40307F0E-E538-848B-5E2C-01AEB8C8AA65}"/>
              </a:ext>
            </a:extLst>
          </p:cNvPr>
          <p:cNvSpPr txBox="1"/>
          <p:nvPr/>
        </p:nvSpPr>
        <p:spPr bwMode="auto">
          <a:xfrm>
            <a:off x="717550" y="3027578"/>
            <a:ext cx="7500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0.0</a:t>
            </a:r>
          </a:p>
        </p:txBody>
      </p:sp>
      <p:sp>
        <p:nvSpPr>
          <p:cNvPr id="29" name="TextBox 28">
            <a:extLst>
              <a:ext uri="{FF2B5EF4-FFF2-40B4-BE49-F238E27FC236}">
                <a16:creationId xmlns:a16="http://schemas.microsoft.com/office/drawing/2014/main" id="{5A595EB3-97CD-6579-9369-8B5CA178091C}"/>
              </a:ext>
            </a:extLst>
          </p:cNvPr>
          <p:cNvSpPr txBox="1"/>
          <p:nvPr/>
        </p:nvSpPr>
        <p:spPr bwMode="auto">
          <a:xfrm>
            <a:off x="717550" y="3308565"/>
            <a:ext cx="7500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0" name="TextBox 29">
            <a:extLst>
              <a:ext uri="{FF2B5EF4-FFF2-40B4-BE49-F238E27FC236}">
                <a16:creationId xmlns:a16="http://schemas.microsoft.com/office/drawing/2014/main" id="{C33D8ED4-F579-EAFB-8E86-D1B9580D9DBE}"/>
              </a:ext>
            </a:extLst>
          </p:cNvPr>
          <p:cNvSpPr txBox="1"/>
          <p:nvPr/>
        </p:nvSpPr>
        <p:spPr bwMode="auto">
          <a:xfrm>
            <a:off x="717550" y="3589552"/>
            <a:ext cx="7500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-20.0</a:t>
            </a:r>
          </a:p>
        </p:txBody>
      </p:sp>
      <p:sp>
        <p:nvSpPr>
          <p:cNvPr id="31" name="TextBox 30">
            <a:extLst>
              <a:ext uri="{FF2B5EF4-FFF2-40B4-BE49-F238E27FC236}">
                <a16:creationId xmlns:a16="http://schemas.microsoft.com/office/drawing/2014/main" id="{5DA758FC-0E54-5B31-1394-5E165015068D}"/>
              </a:ext>
            </a:extLst>
          </p:cNvPr>
          <p:cNvSpPr txBox="1"/>
          <p:nvPr/>
        </p:nvSpPr>
        <p:spPr bwMode="auto">
          <a:xfrm>
            <a:off x="717550" y="3870539"/>
            <a:ext cx="7500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-30.0</a:t>
            </a:r>
          </a:p>
        </p:txBody>
      </p:sp>
      <p:sp>
        <p:nvSpPr>
          <p:cNvPr id="32" name="TextBox 31">
            <a:extLst>
              <a:ext uri="{FF2B5EF4-FFF2-40B4-BE49-F238E27FC236}">
                <a16:creationId xmlns:a16="http://schemas.microsoft.com/office/drawing/2014/main" id="{18DC8384-2922-C2F1-81C4-2D6E91A5FC7D}"/>
              </a:ext>
            </a:extLst>
          </p:cNvPr>
          <p:cNvSpPr txBox="1"/>
          <p:nvPr/>
        </p:nvSpPr>
        <p:spPr bwMode="auto">
          <a:xfrm>
            <a:off x="717550" y="4151526"/>
            <a:ext cx="7500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-40.0</a:t>
            </a:r>
          </a:p>
        </p:txBody>
      </p:sp>
      <p:sp>
        <p:nvSpPr>
          <p:cNvPr id="33" name="TextBox 32">
            <a:extLst>
              <a:ext uri="{FF2B5EF4-FFF2-40B4-BE49-F238E27FC236}">
                <a16:creationId xmlns:a16="http://schemas.microsoft.com/office/drawing/2014/main" id="{9962883F-D2C6-7F57-3589-7B71FF9C0413}"/>
              </a:ext>
            </a:extLst>
          </p:cNvPr>
          <p:cNvSpPr txBox="1"/>
          <p:nvPr/>
        </p:nvSpPr>
        <p:spPr bwMode="auto">
          <a:xfrm>
            <a:off x="717550" y="4432513"/>
            <a:ext cx="7500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-50.0</a:t>
            </a:r>
          </a:p>
        </p:txBody>
      </p:sp>
      <p:sp>
        <p:nvSpPr>
          <p:cNvPr id="34" name="TextBox 33">
            <a:extLst>
              <a:ext uri="{FF2B5EF4-FFF2-40B4-BE49-F238E27FC236}">
                <a16:creationId xmlns:a16="http://schemas.microsoft.com/office/drawing/2014/main" id="{19EC78ED-6FFD-C88A-28E1-E5A4E55DE06A}"/>
              </a:ext>
            </a:extLst>
          </p:cNvPr>
          <p:cNvSpPr txBox="1"/>
          <p:nvPr/>
        </p:nvSpPr>
        <p:spPr bwMode="auto">
          <a:xfrm>
            <a:off x="717550" y="4713500"/>
            <a:ext cx="7500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-60.0</a:t>
            </a:r>
          </a:p>
        </p:txBody>
      </p:sp>
      <p:sp>
        <p:nvSpPr>
          <p:cNvPr id="35" name="TextBox 34">
            <a:extLst>
              <a:ext uri="{FF2B5EF4-FFF2-40B4-BE49-F238E27FC236}">
                <a16:creationId xmlns:a16="http://schemas.microsoft.com/office/drawing/2014/main" id="{4B60D08A-49A4-D8B1-83EE-9CDED9015E0F}"/>
              </a:ext>
            </a:extLst>
          </p:cNvPr>
          <p:cNvSpPr txBox="1"/>
          <p:nvPr/>
        </p:nvSpPr>
        <p:spPr bwMode="auto">
          <a:xfrm>
            <a:off x="717550" y="4994487"/>
            <a:ext cx="7500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-70.0</a:t>
            </a:r>
          </a:p>
        </p:txBody>
      </p:sp>
      <p:sp>
        <p:nvSpPr>
          <p:cNvPr id="36" name="TextBox 35">
            <a:extLst>
              <a:ext uri="{FF2B5EF4-FFF2-40B4-BE49-F238E27FC236}">
                <a16:creationId xmlns:a16="http://schemas.microsoft.com/office/drawing/2014/main" id="{011BBAF9-7A29-576D-D5A1-4E24AB273F09}"/>
              </a:ext>
            </a:extLst>
          </p:cNvPr>
          <p:cNvSpPr txBox="1"/>
          <p:nvPr/>
        </p:nvSpPr>
        <p:spPr bwMode="auto">
          <a:xfrm>
            <a:off x="717550" y="5275478"/>
            <a:ext cx="7500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-80.0</a:t>
            </a:r>
          </a:p>
        </p:txBody>
      </p:sp>
      <p:sp>
        <p:nvSpPr>
          <p:cNvPr id="37" name="TextBox 36">
            <a:extLst>
              <a:ext uri="{FF2B5EF4-FFF2-40B4-BE49-F238E27FC236}">
                <a16:creationId xmlns:a16="http://schemas.microsoft.com/office/drawing/2014/main" id="{24F482F5-1043-6F31-4935-24FF800F39F5}"/>
              </a:ext>
            </a:extLst>
          </p:cNvPr>
          <p:cNvSpPr txBox="1"/>
          <p:nvPr/>
        </p:nvSpPr>
        <p:spPr bwMode="auto">
          <a:xfrm>
            <a:off x="1516462" y="2820410"/>
            <a:ext cx="5802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3.3</a:t>
            </a:r>
          </a:p>
        </p:txBody>
      </p:sp>
      <p:sp>
        <p:nvSpPr>
          <p:cNvPr id="38" name="TextBox 37">
            <a:extLst>
              <a:ext uri="{FF2B5EF4-FFF2-40B4-BE49-F238E27FC236}">
                <a16:creationId xmlns:a16="http://schemas.microsoft.com/office/drawing/2014/main" id="{E1DD545F-6766-AC52-1D84-382E89CCF6B0}"/>
              </a:ext>
            </a:extLst>
          </p:cNvPr>
          <p:cNvSpPr txBox="1"/>
          <p:nvPr/>
        </p:nvSpPr>
        <p:spPr bwMode="auto">
          <a:xfrm>
            <a:off x="2187973" y="3672897"/>
            <a:ext cx="5802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-15.4</a:t>
            </a:r>
          </a:p>
        </p:txBody>
      </p:sp>
      <p:sp>
        <p:nvSpPr>
          <p:cNvPr id="39" name="TextBox 38">
            <a:extLst>
              <a:ext uri="{FF2B5EF4-FFF2-40B4-BE49-F238E27FC236}">
                <a16:creationId xmlns:a16="http://schemas.microsoft.com/office/drawing/2014/main" id="{02703CFF-DB2C-B87F-4C15-FCCD4EF17AF5}"/>
              </a:ext>
            </a:extLst>
          </p:cNvPr>
          <p:cNvSpPr txBox="1"/>
          <p:nvPr/>
        </p:nvSpPr>
        <p:spPr bwMode="auto">
          <a:xfrm>
            <a:off x="2909492" y="4668260"/>
            <a:ext cx="5802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-50.9</a:t>
            </a:r>
          </a:p>
        </p:txBody>
      </p:sp>
      <p:sp>
        <p:nvSpPr>
          <p:cNvPr id="40" name="TextBox 39">
            <a:extLst>
              <a:ext uri="{FF2B5EF4-FFF2-40B4-BE49-F238E27FC236}">
                <a16:creationId xmlns:a16="http://schemas.microsoft.com/office/drawing/2014/main" id="{E6408C1A-7EFE-6779-D880-CF69D3CBB61B}"/>
              </a:ext>
            </a:extLst>
          </p:cNvPr>
          <p:cNvSpPr txBox="1"/>
          <p:nvPr/>
        </p:nvSpPr>
        <p:spPr bwMode="auto">
          <a:xfrm>
            <a:off x="3588148" y="5177848"/>
            <a:ext cx="5802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-68.4</a:t>
            </a:r>
          </a:p>
        </p:txBody>
      </p:sp>
      <p:sp>
        <p:nvSpPr>
          <p:cNvPr id="41" name="Rectangle 40">
            <a:extLst>
              <a:ext uri="{FF2B5EF4-FFF2-40B4-BE49-F238E27FC236}">
                <a16:creationId xmlns:a16="http://schemas.microsoft.com/office/drawing/2014/main" id="{FCD963CE-0C39-B529-5DEE-6187823CA4C3}"/>
              </a:ext>
            </a:extLst>
          </p:cNvPr>
          <p:cNvSpPr/>
          <p:nvPr/>
        </p:nvSpPr>
        <p:spPr bwMode="auto">
          <a:xfrm>
            <a:off x="1660130" y="3125208"/>
            <a:ext cx="292895" cy="92869"/>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362E770F-5963-52A8-769C-EDBF30FD5B5C}"/>
              </a:ext>
            </a:extLst>
          </p:cNvPr>
          <p:cNvSpPr/>
          <p:nvPr/>
        </p:nvSpPr>
        <p:spPr bwMode="auto">
          <a:xfrm>
            <a:off x="2331641" y="3204957"/>
            <a:ext cx="292895" cy="43613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4B28ACD2-0904-9DEC-261A-D2D0030545E4}"/>
              </a:ext>
            </a:extLst>
          </p:cNvPr>
          <p:cNvSpPr/>
          <p:nvPr/>
        </p:nvSpPr>
        <p:spPr bwMode="auto">
          <a:xfrm>
            <a:off x="3053160" y="3204956"/>
            <a:ext cx="292895" cy="144303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BEE88190-114C-9605-CA39-D89B8C96558A}"/>
              </a:ext>
            </a:extLst>
          </p:cNvPr>
          <p:cNvSpPr/>
          <p:nvPr/>
        </p:nvSpPr>
        <p:spPr bwMode="auto">
          <a:xfrm>
            <a:off x="3731816" y="3204957"/>
            <a:ext cx="292895" cy="19359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4" name="Group 23">
            <a:extLst>
              <a:ext uri="{FF2B5EF4-FFF2-40B4-BE49-F238E27FC236}">
                <a16:creationId xmlns:a16="http://schemas.microsoft.com/office/drawing/2014/main" id="{8326D1B0-8474-1D36-C6BE-F3C1F4C7DB99}"/>
              </a:ext>
            </a:extLst>
          </p:cNvPr>
          <p:cNvGrpSpPr/>
          <p:nvPr/>
        </p:nvGrpSpPr>
        <p:grpSpPr>
          <a:xfrm>
            <a:off x="1443038" y="2932328"/>
            <a:ext cx="2714625" cy="2528888"/>
            <a:chOff x="1443038" y="2800350"/>
            <a:chExt cx="2714625" cy="2528888"/>
          </a:xfrm>
        </p:grpSpPr>
        <p:cxnSp>
          <p:nvCxnSpPr>
            <p:cNvPr id="14" name="Straight Connector 13">
              <a:extLst>
                <a:ext uri="{FF2B5EF4-FFF2-40B4-BE49-F238E27FC236}">
                  <a16:creationId xmlns:a16="http://schemas.microsoft.com/office/drawing/2014/main" id="{3B315A47-B7D3-9EDB-3F87-D4FE2A04205A}"/>
                </a:ext>
              </a:extLst>
            </p:cNvPr>
            <p:cNvCxnSpPr>
              <a:cxnSpLocks/>
            </p:cNvCxnSpPr>
            <p:nvPr/>
          </p:nvCxnSpPr>
          <p:spPr bwMode="auto">
            <a:xfrm flipH="1">
              <a:off x="1443038" y="2800350"/>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10300B9C-8D45-1AC2-254C-404A7FFB7A51}"/>
                </a:ext>
              </a:extLst>
            </p:cNvPr>
            <p:cNvCxnSpPr>
              <a:cxnSpLocks/>
            </p:cNvCxnSpPr>
            <p:nvPr/>
          </p:nvCxnSpPr>
          <p:spPr bwMode="auto">
            <a:xfrm flipH="1">
              <a:off x="1443038" y="3081338"/>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CF33B2BD-28E1-30D5-40C4-CD4F2A8348E8}"/>
                </a:ext>
              </a:extLst>
            </p:cNvPr>
            <p:cNvCxnSpPr>
              <a:cxnSpLocks/>
            </p:cNvCxnSpPr>
            <p:nvPr/>
          </p:nvCxnSpPr>
          <p:spPr bwMode="auto">
            <a:xfrm flipH="1">
              <a:off x="1443038" y="3362326"/>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5DAE4457-54BB-02A2-145D-36D42215D434}"/>
                </a:ext>
              </a:extLst>
            </p:cNvPr>
            <p:cNvCxnSpPr>
              <a:cxnSpLocks/>
            </p:cNvCxnSpPr>
            <p:nvPr/>
          </p:nvCxnSpPr>
          <p:spPr bwMode="auto">
            <a:xfrm flipH="1">
              <a:off x="1443038" y="3643314"/>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F8B60808-1C63-367D-296F-DE548CDDED16}"/>
                </a:ext>
              </a:extLst>
            </p:cNvPr>
            <p:cNvCxnSpPr>
              <a:cxnSpLocks/>
            </p:cNvCxnSpPr>
            <p:nvPr/>
          </p:nvCxnSpPr>
          <p:spPr bwMode="auto">
            <a:xfrm flipH="1">
              <a:off x="1443038" y="3924302"/>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FD494D15-EF90-2673-3836-E9067B888E00}"/>
                </a:ext>
              </a:extLst>
            </p:cNvPr>
            <p:cNvCxnSpPr>
              <a:cxnSpLocks/>
            </p:cNvCxnSpPr>
            <p:nvPr/>
          </p:nvCxnSpPr>
          <p:spPr bwMode="auto">
            <a:xfrm flipH="1">
              <a:off x="1443038" y="4205290"/>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B315A702-8760-2A12-F1D3-C40962F0220F}"/>
                </a:ext>
              </a:extLst>
            </p:cNvPr>
            <p:cNvCxnSpPr>
              <a:cxnSpLocks/>
            </p:cNvCxnSpPr>
            <p:nvPr/>
          </p:nvCxnSpPr>
          <p:spPr bwMode="auto">
            <a:xfrm flipH="1">
              <a:off x="1443038" y="4486278"/>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0213B744-FCF4-F3AE-8E0F-7FB1F1D1AB20}"/>
                </a:ext>
              </a:extLst>
            </p:cNvPr>
            <p:cNvCxnSpPr>
              <a:cxnSpLocks/>
            </p:cNvCxnSpPr>
            <p:nvPr/>
          </p:nvCxnSpPr>
          <p:spPr bwMode="auto">
            <a:xfrm flipH="1">
              <a:off x="1443038" y="4767266"/>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8FD94C97-42EF-07E6-0BD3-25F86BB6028D}"/>
                </a:ext>
              </a:extLst>
            </p:cNvPr>
            <p:cNvCxnSpPr>
              <a:cxnSpLocks/>
            </p:cNvCxnSpPr>
            <p:nvPr/>
          </p:nvCxnSpPr>
          <p:spPr bwMode="auto">
            <a:xfrm flipH="1">
              <a:off x="1443038" y="5048254"/>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A5680A05-C0D1-1037-6B90-1B3C01AC267D}"/>
                </a:ext>
              </a:extLst>
            </p:cNvPr>
            <p:cNvCxnSpPr>
              <a:cxnSpLocks/>
            </p:cNvCxnSpPr>
            <p:nvPr/>
          </p:nvCxnSpPr>
          <p:spPr bwMode="auto">
            <a:xfrm flipH="1">
              <a:off x="1443038" y="5329238"/>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2989B909-177C-409A-F4D4-879115DFF686}"/>
                </a:ext>
              </a:extLst>
            </p:cNvPr>
            <p:cNvCxnSpPr/>
            <p:nvPr/>
          </p:nvCxnSpPr>
          <p:spPr bwMode="auto">
            <a:xfrm>
              <a:off x="1514475" y="3078956"/>
              <a:ext cx="2643188" cy="0"/>
            </a:xfrm>
            <a:prstGeom prst="line">
              <a:avLst/>
            </a:prstGeom>
            <a:noFill/>
            <a:ln w="28575" cap="flat" cmpd="sng" algn="ctr">
              <a:solidFill>
                <a:schemeClr val="bg1"/>
              </a:solidFill>
              <a:prstDash val="solid"/>
              <a:round/>
              <a:headEnd type="none" w="med" len="med"/>
              <a:tailEnd type="none" w="med" len="med"/>
            </a:ln>
            <a:effectLst/>
          </p:spPr>
        </p:cxnSp>
      </p:grpSp>
      <p:sp>
        <p:nvSpPr>
          <p:cNvPr id="45" name="TextBox 44">
            <a:extLst>
              <a:ext uri="{FF2B5EF4-FFF2-40B4-BE49-F238E27FC236}">
                <a16:creationId xmlns:a16="http://schemas.microsoft.com/office/drawing/2014/main" id="{71F28D7A-8250-4DE1-CF9D-8CB3F53128F7}"/>
              </a:ext>
            </a:extLst>
          </p:cNvPr>
          <p:cNvSpPr txBox="1"/>
          <p:nvPr/>
        </p:nvSpPr>
        <p:spPr bwMode="auto">
          <a:xfrm>
            <a:off x="624682" y="6079333"/>
            <a:ext cx="14041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BM, bone marrow.</a:t>
            </a:r>
          </a:p>
        </p:txBody>
      </p:sp>
      <p:sp>
        <p:nvSpPr>
          <p:cNvPr id="46" name="TextBox 45">
            <a:extLst>
              <a:ext uri="{FF2B5EF4-FFF2-40B4-BE49-F238E27FC236}">
                <a16:creationId xmlns:a16="http://schemas.microsoft.com/office/drawing/2014/main" id="{CF7AED69-DCB4-913D-C71F-C7E96D2C65F0}"/>
              </a:ext>
            </a:extLst>
          </p:cNvPr>
          <p:cNvSpPr txBox="1"/>
          <p:nvPr/>
        </p:nvSpPr>
        <p:spPr bwMode="auto">
          <a:xfrm>
            <a:off x="1462884" y="5570757"/>
            <a:ext cx="68738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dirty="0">
                <a:solidFill>
                  <a:schemeClr val="bg1"/>
                </a:solidFill>
                <a:latin typeface="Calibri" panose="020F0502020204030204" pitchFamily="34" charset="0"/>
              </a:rPr>
              <a:t>Placebo</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(n = 10)</a:t>
            </a:r>
          </a:p>
        </p:txBody>
      </p:sp>
      <p:sp>
        <p:nvSpPr>
          <p:cNvPr id="47" name="TextBox 46">
            <a:extLst>
              <a:ext uri="{FF2B5EF4-FFF2-40B4-BE49-F238E27FC236}">
                <a16:creationId xmlns:a16="http://schemas.microsoft.com/office/drawing/2014/main" id="{43203BCE-E249-1271-35BB-A5A5E2C692DD}"/>
              </a:ext>
            </a:extLst>
          </p:cNvPr>
          <p:cNvSpPr txBox="1"/>
          <p:nvPr/>
        </p:nvSpPr>
        <p:spPr bwMode="auto">
          <a:xfrm>
            <a:off x="2027240" y="5570757"/>
            <a:ext cx="901697"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dirty="0">
                <a:solidFill>
                  <a:schemeClr val="bg1"/>
                </a:solidFill>
                <a:latin typeface="Calibri" panose="020F0502020204030204" pitchFamily="34" charset="0"/>
              </a:rPr>
              <a:t>Elenestinib</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25 mg QD</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(n = 10)</a:t>
            </a:r>
          </a:p>
        </p:txBody>
      </p:sp>
      <p:sp>
        <p:nvSpPr>
          <p:cNvPr id="48" name="TextBox 47">
            <a:extLst>
              <a:ext uri="{FF2B5EF4-FFF2-40B4-BE49-F238E27FC236}">
                <a16:creationId xmlns:a16="http://schemas.microsoft.com/office/drawing/2014/main" id="{8DE76203-BD8A-B47F-35A7-5B410DDC9018}"/>
              </a:ext>
            </a:extLst>
          </p:cNvPr>
          <p:cNvSpPr txBox="1"/>
          <p:nvPr/>
        </p:nvSpPr>
        <p:spPr bwMode="auto">
          <a:xfrm>
            <a:off x="2748759" y="5570757"/>
            <a:ext cx="901697"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dirty="0">
                <a:solidFill>
                  <a:schemeClr val="bg1"/>
                </a:solidFill>
                <a:latin typeface="Calibri" panose="020F0502020204030204" pitchFamily="34" charset="0"/>
              </a:rPr>
              <a:t>Elenestinib</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50 mg QD</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(n = 10)</a:t>
            </a:r>
          </a:p>
        </p:txBody>
      </p:sp>
      <p:sp>
        <p:nvSpPr>
          <p:cNvPr id="49" name="TextBox 48">
            <a:extLst>
              <a:ext uri="{FF2B5EF4-FFF2-40B4-BE49-F238E27FC236}">
                <a16:creationId xmlns:a16="http://schemas.microsoft.com/office/drawing/2014/main" id="{1DC1D475-DC7C-4F4D-7A0F-40743D88D9CC}"/>
              </a:ext>
            </a:extLst>
          </p:cNvPr>
          <p:cNvSpPr txBox="1"/>
          <p:nvPr/>
        </p:nvSpPr>
        <p:spPr bwMode="auto">
          <a:xfrm>
            <a:off x="3427415" y="5570757"/>
            <a:ext cx="901697"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dirty="0">
                <a:solidFill>
                  <a:schemeClr val="bg1"/>
                </a:solidFill>
                <a:latin typeface="Calibri" panose="020F0502020204030204" pitchFamily="34" charset="0"/>
              </a:rPr>
              <a:t>Elenestinib</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100 mg QD</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(n = 8)</a:t>
            </a:r>
          </a:p>
        </p:txBody>
      </p:sp>
      <p:sp>
        <p:nvSpPr>
          <p:cNvPr id="50" name="Rectangle 49">
            <a:extLst>
              <a:ext uri="{FF2B5EF4-FFF2-40B4-BE49-F238E27FC236}">
                <a16:creationId xmlns:a16="http://schemas.microsoft.com/office/drawing/2014/main" id="{6B51C1C8-8F28-AD40-F5B8-D319B61DCAC5}"/>
              </a:ext>
            </a:extLst>
          </p:cNvPr>
          <p:cNvSpPr/>
          <p:nvPr/>
        </p:nvSpPr>
        <p:spPr bwMode="auto">
          <a:xfrm>
            <a:off x="4414675" y="2757083"/>
            <a:ext cx="243624" cy="267568"/>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1" name="Straight Connector 50">
            <a:extLst>
              <a:ext uri="{FF2B5EF4-FFF2-40B4-BE49-F238E27FC236}">
                <a16:creationId xmlns:a16="http://schemas.microsoft.com/office/drawing/2014/main" id="{5CE0FC15-2561-A6D7-0102-38E1FC4CD21E}"/>
              </a:ext>
            </a:extLst>
          </p:cNvPr>
          <p:cNvCxnSpPr>
            <a:cxnSpLocks/>
          </p:cNvCxnSpPr>
          <p:nvPr/>
        </p:nvCxnSpPr>
        <p:spPr bwMode="auto">
          <a:xfrm>
            <a:off x="5324475" y="3203791"/>
            <a:ext cx="0" cy="2259805"/>
          </a:xfrm>
          <a:prstGeom prst="line">
            <a:avLst/>
          </a:prstGeom>
          <a:noFill/>
          <a:ln w="28575" cap="flat" cmpd="sng" algn="ctr">
            <a:solidFill>
              <a:schemeClr val="bg1"/>
            </a:solidFill>
            <a:prstDash val="solid"/>
            <a:round/>
            <a:headEnd type="none" w="med" len="med"/>
            <a:tailEnd type="none" w="med" len="med"/>
          </a:ln>
          <a:effectLst/>
        </p:spPr>
      </p:cxnSp>
      <p:sp>
        <p:nvSpPr>
          <p:cNvPr id="52" name="TextBox 51">
            <a:extLst>
              <a:ext uri="{FF2B5EF4-FFF2-40B4-BE49-F238E27FC236}">
                <a16:creationId xmlns:a16="http://schemas.microsoft.com/office/drawing/2014/main" id="{56298FA3-3EEE-39E1-E6A3-32D8A9E993B7}"/>
              </a:ext>
            </a:extLst>
          </p:cNvPr>
          <p:cNvSpPr txBox="1"/>
          <p:nvPr/>
        </p:nvSpPr>
        <p:spPr bwMode="auto">
          <a:xfrm>
            <a:off x="5124452" y="2498940"/>
            <a:ext cx="29551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Reductions in </a:t>
            </a:r>
            <a:r>
              <a:rPr lang="en-US" i="1" dirty="0">
                <a:solidFill>
                  <a:schemeClr val="bg1"/>
                </a:solidFill>
                <a:latin typeface="Calibri" panose="020F0502020204030204" pitchFamily="34" charset="0"/>
              </a:rPr>
              <a:t>KIT</a:t>
            </a:r>
            <a:r>
              <a:rPr lang="en-US" dirty="0">
                <a:solidFill>
                  <a:schemeClr val="bg1"/>
                </a:solidFill>
                <a:latin typeface="Calibri" panose="020F0502020204030204" pitchFamily="34" charset="0"/>
              </a:rPr>
              <a:t> D816V VAF</a:t>
            </a:r>
          </a:p>
        </p:txBody>
      </p:sp>
      <p:sp>
        <p:nvSpPr>
          <p:cNvPr id="53" name="TextBox 52">
            <a:extLst>
              <a:ext uri="{FF2B5EF4-FFF2-40B4-BE49-F238E27FC236}">
                <a16:creationId xmlns:a16="http://schemas.microsoft.com/office/drawing/2014/main" id="{39637F43-4A56-386C-8CED-57560C23BF5B}"/>
              </a:ext>
            </a:extLst>
          </p:cNvPr>
          <p:cNvSpPr txBox="1"/>
          <p:nvPr/>
        </p:nvSpPr>
        <p:spPr bwMode="auto">
          <a:xfrm rot="16200000">
            <a:off x="2907449" y="4094628"/>
            <a:ext cx="30973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Mean % Change From Baseline</a:t>
            </a:r>
          </a:p>
        </p:txBody>
      </p:sp>
      <p:sp>
        <p:nvSpPr>
          <p:cNvPr id="55" name="TextBox 54">
            <a:extLst>
              <a:ext uri="{FF2B5EF4-FFF2-40B4-BE49-F238E27FC236}">
                <a16:creationId xmlns:a16="http://schemas.microsoft.com/office/drawing/2014/main" id="{42B3CF2F-CF55-0FF5-AE61-2975A73C2F3B}"/>
              </a:ext>
            </a:extLst>
          </p:cNvPr>
          <p:cNvSpPr txBox="1"/>
          <p:nvPr/>
        </p:nvSpPr>
        <p:spPr bwMode="auto">
          <a:xfrm>
            <a:off x="4527550" y="3022815"/>
            <a:ext cx="7500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0.0</a:t>
            </a:r>
          </a:p>
        </p:txBody>
      </p:sp>
      <p:sp>
        <p:nvSpPr>
          <p:cNvPr id="56" name="TextBox 55">
            <a:extLst>
              <a:ext uri="{FF2B5EF4-FFF2-40B4-BE49-F238E27FC236}">
                <a16:creationId xmlns:a16="http://schemas.microsoft.com/office/drawing/2014/main" id="{8A71E567-75FB-2648-5D33-5DB5618C0372}"/>
              </a:ext>
            </a:extLst>
          </p:cNvPr>
          <p:cNvSpPr txBox="1"/>
          <p:nvPr/>
        </p:nvSpPr>
        <p:spPr bwMode="auto">
          <a:xfrm>
            <a:off x="4527550" y="3303802"/>
            <a:ext cx="7500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57" name="TextBox 56">
            <a:extLst>
              <a:ext uri="{FF2B5EF4-FFF2-40B4-BE49-F238E27FC236}">
                <a16:creationId xmlns:a16="http://schemas.microsoft.com/office/drawing/2014/main" id="{4A2C9421-3E64-C02C-B8E3-46ABAC100BCA}"/>
              </a:ext>
            </a:extLst>
          </p:cNvPr>
          <p:cNvSpPr txBox="1"/>
          <p:nvPr/>
        </p:nvSpPr>
        <p:spPr bwMode="auto">
          <a:xfrm>
            <a:off x="4527550" y="3584789"/>
            <a:ext cx="7500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-20.0</a:t>
            </a:r>
          </a:p>
        </p:txBody>
      </p:sp>
      <p:sp>
        <p:nvSpPr>
          <p:cNvPr id="58" name="TextBox 57">
            <a:extLst>
              <a:ext uri="{FF2B5EF4-FFF2-40B4-BE49-F238E27FC236}">
                <a16:creationId xmlns:a16="http://schemas.microsoft.com/office/drawing/2014/main" id="{E3CDC5D4-A562-0C03-EA12-1AA9FBD13535}"/>
              </a:ext>
            </a:extLst>
          </p:cNvPr>
          <p:cNvSpPr txBox="1"/>
          <p:nvPr/>
        </p:nvSpPr>
        <p:spPr bwMode="auto">
          <a:xfrm>
            <a:off x="4527550" y="3865776"/>
            <a:ext cx="7500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-30.0</a:t>
            </a:r>
          </a:p>
        </p:txBody>
      </p:sp>
      <p:sp>
        <p:nvSpPr>
          <p:cNvPr id="59" name="TextBox 58">
            <a:extLst>
              <a:ext uri="{FF2B5EF4-FFF2-40B4-BE49-F238E27FC236}">
                <a16:creationId xmlns:a16="http://schemas.microsoft.com/office/drawing/2014/main" id="{90E97255-40FD-45FA-1537-D7FFE7DDB5F4}"/>
              </a:ext>
            </a:extLst>
          </p:cNvPr>
          <p:cNvSpPr txBox="1"/>
          <p:nvPr/>
        </p:nvSpPr>
        <p:spPr bwMode="auto">
          <a:xfrm>
            <a:off x="4527550" y="4146763"/>
            <a:ext cx="7500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-40.0</a:t>
            </a:r>
          </a:p>
        </p:txBody>
      </p:sp>
      <p:sp>
        <p:nvSpPr>
          <p:cNvPr id="60" name="TextBox 59">
            <a:extLst>
              <a:ext uri="{FF2B5EF4-FFF2-40B4-BE49-F238E27FC236}">
                <a16:creationId xmlns:a16="http://schemas.microsoft.com/office/drawing/2014/main" id="{96280DC5-57CB-7780-B02C-CEA138FBD708}"/>
              </a:ext>
            </a:extLst>
          </p:cNvPr>
          <p:cNvSpPr txBox="1"/>
          <p:nvPr/>
        </p:nvSpPr>
        <p:spPr bwMode="auto">
          <a:xfrm>
            <a:off x="4527550" y="4427750"/>
            <a:ext cx="7500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-50.0</a:t>
            </a:r>
          </a:p>
        </p:txBody>
      </p:sp>
      <p:sp>
        <p:nvSpPr>
          <p:cNvPr id="61" name="TextBox 60">
            <a:extLst>
              <a:ext uri="{FF2B5EF4-FFF2-40B4-BE49-F238E27FC236}">
                <a16:creationId xmlns:a16="http://schemas.microsoft.com/office/drawing/2014/main" id="{513D796E-AD5B-9BC5-8814-F91837B4A8E4}"/>
              </a:ext>
            </a:extLst>
          </p:cNvPr>
          <p:cNvSpPr txBox="1"/>
          <p:nvPr/>
        </p:nvSpPr>
        <p:spPr bwMode="auto">
          <a:xfrm>
            <a:off x="4527550" y="4708737"/>
            <a:ext cx="7500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-60.0</a:t>
            </a:r>
          </a:p>
        </p:txBody>
      </p:sp>
      <p:sp>
        <p:nvSpPr>
          <p:cNvPr id="62" name="TextBox 61">
            <a:extLst>
              <a:ext uri="{FF2B5EF4-FFF2-40B4-BE49-F238E27FC236}">
                <a16:creationId xmlns:a16="http://schemas.microsoft.com/office/drawing/2014/main" id="{8B3681B8-7482-A0B4-B5C7-46DCEDD11F3E}"/>
              </a:ext>
            </a:extLst>
          </p:cNvPr>
          <p:cNvSpPr txBox="1"/>
          <p:nvPr/>
        </p:nvSpPr>
        <p:spPr bwMode="auto">
          <a:xfrm>
            <a:off x="4527550" y="4989724"/>
            <a:ext cx="7500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-70.0</a:t>
            </a:r>
          </a:p>
        </p:txBody>
      </p:sp>
      <p:sp>
        <p:nvSpPr>
          <p:cNvPr id="63" name="TextBox 62">
            <a:extLst>
              <a:ext uri="{FF2B5EF4-FFF2-40B4-BE49-F238E27FC236}">
                <a16:creationId xmlns:a16="http://schemas.microsoft.com/office/drawing/2014/main" id="{D76414CF-CB9A-A9C6-C504-843E47E9E92E}"/>
              </a:ext>
            </a:extLst>
          </p:cNvPr>
          <p:cNvSpPr txBox="1"/>
          <p:nvPr/>
        </p:nvSpPr>
        <p:spPr bwMode="auto">
          <a:xfrm>
            <a:off x="4527550" y="5270715"/>
            <a:ext cx="7500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-80.0</a:t>
            </a:r>
          </a:p>
        </p:txBody>
      </p:sp>
      <p:sp>
        <p:nvSpPr>
          <p:cNvPr id="64" name="TextBox 63">
            <a:extLst>
              <a:ext uri="{FF2B5EF4-FFF2-40B4-BE49-F238E27FC236}">
                <a16:creationId xmlns:a16="http://schemas.microsoft.com/office/drawing/2014/main" id="{CB1D8E78-EAA8-F47F-ADD0-9FBA3EE182FC}"/>
              </a:ext>
            </a:extLst>
          </p:cNvPr>
          <p:cNvSpPr txBox="1"/>
          <p:nvPr/>
        </p:nvSpPr>
        <p:spPr bwMode="auto">
          <a:xfrm>
            <a:off x="5326462" y="3253201"/>
            <a:ext cx="5802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-2.5</a:t>
            </a:r>
          </a:p>
        </p:txBody>
      </p:sp>
      <p:sp>
        <p:nvSpPr>
          <p:cNvPr id="65" name="TextBox 64">
            <a:extLst>
              <a:ext uri="{FF2B5EF4-FFF2-40B4-BE49-F238E27FC236}">
                <a16:creationId xmlns:a16="http://schemas.microsoft.com/office/drawing/2014/main" id="{3086C8E8-3629-69A2-1F31-26D3A7928CC4}"/>
              </a:ext>
            </a:extLst>
          </p:cNvPr>
          <p:cNvSpPr txBox="1"/>
          <p:nvPr/>
        </p:nvSpPr>
        <p:spPr bwMode="auto">
          <a:xfrm>
            <a:off x="5997973" y="4275353"/>
            <a:ext cx="5802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-37.5</a:t>
            </a:r>
          </a:p>
        </p:txBody>
      </p:sp>
      <p:sp>
        <p:nvSpPr>
          <p:cNvPr id="66" name="TextBox 65">
            <a:extLst>
              <a:ext uri="{FF2B5EF4-FFF2-40B4-BE49-F238E27FC236}">
                <a16:creationId xmlns:a16="http://schemas.microsoft.com/office/drawing/2014/main" id="{707CCBDD-4FC6-E608-A025-834322EC50BF}"/>
              </a:ext>
            </a:extLst>
          </p:cNvPr>
          <p:cNvSpPr txBox="1"/>
          <p:nvPr/>
        </p:nvSpPr>
        <p:spPr bwMode="auto">
          <a:xfrm>
            <a:off x="6719492" y="5192135"/>
            <a:ext cx="5802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-70.4</a:t>
            </a:r>
          </a:p>
        </p:txBody>
      </p:sp>
      <p:sp>
        <p:nvSpPr>
          <p:cNvPr id="67" name="TextBox 66">
            <a:extLst>
              <a:ext uri="{FF2B5EF4-FFF2-40B4-BE49-F238E27FC236}">
                <a16:creationId xmlns:a16="http://schemas.microsoft.com/office/drawing/2014/main" id="{2531F1F5-D5BE-B022-391D-5675B5460DDA}"/>
              </a:ext>
            </a:extLst>
          </p:cNvPr>
          <p:cNvSpPr txBox="1"/>
          <p:nvPr/>
        </p:nvSpPr>
        <p:spPr bwMode="auto">
          <a:xfrm>
            <a:off x="7398148" y="5315960"/>
            <a:ext cx="5802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-77.0</a:t>
            </a:r>
          </a:p>
        </p:txBody>
      </p:sp>
      <p:sp>
        <p:nvSpPr>
          <p:cNvPr id="68" name="Rectangle 67">
            <a:extLst>
              <a:ext uri="{FF2B5EF4-FFF2-40B4-BE49-F238E27FC236}">
                <a16:creationId xmlns:a16="http://schemas.microsoft.com/office/drawing/2014/main" id="{11D516D4-9691-04A9-7DAC-807DA5CD9754}"/>
              </a:ext>
            </a:extLst>
          </p:cNvPr>
          <p:cNvSpPr/>
          <p:nvPr/>
        </p:nvSpPr>
        <p:spPr bwMode="auto">
          <a:xfrm>
            <a:off x="5470130" y="3206171"/>
            <a:ext cx="292895" cy="61914"/>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2D538C6D-21B8-3B43-89BB-77A698C59D14}"/>
              </a:ext>
            </a:extLst>
          </p:cNvPr>
          <p:cNvSpPr/>
          <p:nvPr/>
        </p:nvSpPr>
        <p:spPr bwMode="auto">
          <a:xfrm>
            <a:off x="6141641" y="3212146"/>
            <a:ext cx="292895" cy="10477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DF656BCF-3875-9664-94C8-81EC1C431A50}"/>
              </a:ext>
            </a:extLst>
          </p:cNvPr>
          <p:cNvSpPr/>
          <p:nvPr/>
        </p:nvSpPr>
        <p:spPr bwMode="auto">
          <a:xfrm>
            <a:off x="6863160" y="3212146"/>
            <a:ext cx="292895" cy="198839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B0C2E28A-4674-EE1E-672F-A55EE0CE8D09}"/>
              </a:ext>
            </a:extLst>
          </p:cNvPr>
          <p:cNvSpPr/>
          <p:nvPr/>
        </p:nvSpPr>
        <p:spPr bwMode="auto">
          <a:xfrm>
            <a:off x="7541816" y="3206169"/>
            <a:ext cx="292895" cy="217733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72" name="Group 71">
            <a:extLst>
              <a:ext uri="{FF2B5EF4-FFF2-40B4-BE49-F238E27FC236}">
                <a16:creationId xmlns:a16="http://schemas.microsoft.com/office/drawing/2014/main" id="{04233B7A-E7B8-4B1B-B414-9825545FF916}"/>
              </a:ext>
            </a:extLst>
          </p:cNvPr>
          <p:cNvGrpSpPr/>
          <p:nvPr/>
        </p:nvGrpSpPr>
        <p:grpSpPr>
          <a:xfrm>
            <a:off x="5253038" y="3206171"/>
            <a:ext cx="2714625" cy="2250282"/>
            <a:chOff x="1443038" y="3078956"/>
            <a:chExt cx="2714625" cy="2250282"/>
          </a:xfrm>
        </p:grpSpPr>
        <p:cxnSp>
          <p:nvCxnSpPr>
            <p:cNvPr id="74" name="Straight Connector 73">
              <a:extLst>
                <a:ext uri="{FF2B5EF4-FFF2-40B4-BE49-F238E27FC236}">
                  <a16:creationId xmlns:a16="http://schemas.microsoft.com/office/drawing/2014/main" id="{090A7204-3574-6347-D164-9E33DA542D38}"/>
                </a:ext>
              </a:extLst>
            </p:cNvPr>
            <p:cNvCxnSpPr>
              <a:cxnSpLocks/>
            </p:cNvCxnSpPr>
            <p:nvPr/>
          </p:nvCxnSpPr>
          <p:spPr bwMode="auto">
            <a:xfrm flipH="1">
              <a:off x="1443038" y="3081338"/>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09EDD6F2-34A5-401C-15DD-1581FC195170}"/>
                </a:ext>
              </a:extLst>
            </p:cNvPr>
            <p:cNvCxnSpPr>
              <a:cxnSpLocks/>
            </p:cNvCxnSpPr>
            <p:nvPr/>
          </p:nvCxnSpPr>
          <p:spPr bwMode="auto">
            <a:xfrm flipH="1">
              <a:off x="1443038" y="3362326"/>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701F4D11-9017-2F47-8F8F-EA69B774D35F}"/>
                </a:ext>
              </a:extLst>
            </p:cNvPr>
            <p:cNvCxnSpPr>
              <a:cxnSpLocks/>
            </p:cNvCxnSpPr>
            <p:nvPr/>
          </p:nvCxnSpPr>
          <p:spPr bwMode="auto">
            <a:xfrm flipH="1">
              <a:off x="1443038" y="3643314"/>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281621A6-2DCF-7739-6F93-206AA94C02B2}"/>
                </a:ext>
              </a:extLst>
            </p:cNvPr>
            <p:cNvCxnSpPr>
              <a:cxnSpLocks/>
            </p:cNvCxnSpPr>
            <p:nvPr/>
          </p:nvCxnSpPr>
          <p:spPr bwMode="auto">
            <a:xfrm flipH="1">
              <a:off x="1443038" y="3924302"/>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BCA55B26-F199-3CD0-0760-BF4215546B35}"/>
                </a:ext>
              </a:extLst>
            </p:cNvPr>
            <p:cNvCxnSpPr>
              <a:cxnSpLocks/>
            </p:cNvCxnSpPr>
            <p:nvPr/>
          </p:nvCxnSpPr>
          <p:spPr bwMode="auto">
            <a:xfrm flipH="1">
              <a:off x="1443038" y="4205290"/>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E00BB238-7F4E-0B00-ABEB-38B68255CAD1}"/>
                </a:ext>
              </a:extLst>
            </p:cNvPr>
            <p:cNvCxnSpPr>
              <a:cxnSpLocks/>
            </p:cNvCxnSpPr>
            <p:nvPr/>
          </p:nvCxnSpPr>
          <p:spPr bwMode="auto">
            <a:xfrm flipH="1">
              <a:off x="1443038" y="4486278"/>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1A810943-DBAA-59A4-DF4A-88092990BFB3}"/>
                </a:ext>
              </a:extLst>
            </p:cNvPr>
            <p:cNvCxnSpPr>
              <a:cxnSpLocks/>
            </p:cNvCxnSpPr>
            <p:nvPr/>
          </p:nvCxnSpPr>
          <p:spPr bwMode="auto">
            <a:xfrm flipH="1">
              <a:off x="1443038" y="4767266"/>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C3BDC468-3FAD-D447-7CB9-603E95298534}"/>
                </a:ext>
              </a:extLst>
            </p:cNvPr>
            <p:cNvCxnSpPr>
              <a:cxnSpLocks/>
            </p:cNvCxnSpPr>
            <p:nvPr/>
          </p:nvCxnSpPr>
          <p:spPr bwMode="auto">
            <a:xfrm flipH="1">
              <a:off x="1443038" y="5048254"/>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842B42B1-3C9B-E83D-20A0-CBA9457BB768}"/>
                </a:ext>
              </a:extLst>
            </p:cNvPr>
            <p:cNvCxnSpPr>
              <a:cxnSpLocks/>
            </p:cNvCxnSpPr>
            <p:nvPr/>
          </p:nvCxnSpPr>
          <p:spPr bwMode="auto">
            <a:xfrm flipH="1">
              <a:off x="1443038" y="5329238"/>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4538652E-D6E7-0E1C-C5FD-A1085EF81AD3}"/>
                </a:ext>
              </a:extLst>
            </p:cNvPr>
            <p:cNvCxnSpPr/>
            <p:nvPr/>
          </p:nvCxnSpPr>
          <p:spPr bwMode="auto">
            <a:xfrm>
              <a:off x="1514475" y="3078956"/>
              <a:ext cx="2643188" cy="0"/>
            </a:xfrm>
            <a:prstGeom prst="line">
              <a:avLst/>
            </a:prstGeom>
            <a:noFill/>
            <a:ln w="28575" cap="flat" cmpd="sng" algn="ctr">
              <a:solidFill>
                <a:schemeClr val="bg1"/>
              </a:solidFill>
              <a:prstDash val="solid"/>
              <a:round/>
              <a:headEnd type="none" w="med" len="med"/>
              <a:tailEnd type="none" w="med" len="med"/>
            </a:ln>
            <a:effectLst/>
          </p:spPr>
        </p:cxnSp>
      </p:grpSp>
      <p:sp>
        <p:nvSpPr>
          <p:cNvPr id="84" name="TextBox 83">
            <a:extLst>
              <a:ext uri="{FF2B5EF4-FFF2-40B4-BE49-F238E27FC236}">
                <a16:creationId xmlns:a16="http://schemas.microsoft.com/office/drawing/2014/main" id="{C74645EC-EE81-897F-D1C8-89DB95499500}"/>
              </a:ext>
            </a:extLst>
          </p:cNvPr>
          <p:cNvSpPr txBox="1"/>
          <p:nvPr/>
        </p:nvSpPr>
        <p:spPr bwMode="auto">
          <a:xfrm>
            <a:off x="5272884" y="5565994"/>
            <a:ext cx="68738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dirty="0">
                <a:solidFill>
                  <a:schemeClr val="bg1"/>
                </a:solidFill>
                <a:latin typeface="Calibri" panose="020F0502020204030204" pitchFamily="34" charset="0"/>
              </a:rPr>
              <a:t>Placebo</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(n = 6)</a:t>
            </a:r>
          </a:p>
        </p:txBody>
      </p:sp>
      <p:sp>
        <p:nvSpPr>
          <p:cNvPr id="85" name="TextBox 84">
            <a:extLst>
              <a:ext uri="{FF2B5EF4-FFF2-40B4-BE49-F238E27FC236}">
                <a16:creationId xmlns:a16="http://schemas.microsoft.com/office/drawing/2014/main" id="{CAEDED5A-114E-2B6F-85BE-FCD1FDAD394D}"/>
              </a:ext>
            </a:extLst>
          </p:cNvPr>
          <p:cNvSpPr txBox="1"/>
          <p:nvPr/>
        </p:nvSpPr>
        <p:spPr bwMode="auto">
          <a:xfrm>
            <a:off x="5837240" y="5565994"/>
            <a:ext cx="901697"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dirty="0">
                <a:solidFill>
                  <a:schemeClr val="bg1"/>
                </a:solidFill>
                <a:latin typeface="Calibri" panose="020F0502020204030204" pitchFamily="34" charset="0"/>
              </a:rPr>
              <a:t>Elenestinib</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25 mg QD</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(n = 7)</a:t>
            </a:r>
          </a:p>
        </p:txBody>
      </p:sp>
      <p:sp>
        <p:nvSpPr>
          <p:cNvPr id="86" name="TextBox 85">
            <a:extLst>
              <a:ext uri="{FF2B5EF4-FFF2-40B4-BE49-F238E27FC236}">
                <a16:creationId xmlns:a16="http://schemas.microsoft.com/office/drawing/2014/main" id="{51A90081-0E79-702B-CB62-E3E15564A540}"/>
              </a:ext>
            </a:extLst>
          </p:cNvPr>
          <p:cNvSpPr txBox="1"/>
          <p:nvPr/>
        </p:nvSpPr>
        <p:spPr bwMode="auto">
          <a:xfrm>
            <a:off x="6558759" y="5565994"/>
            <a:ext cx="901697"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dirty="0">
                <a:solidFill>
                  <a:schemeClr val="bg1"/>
                </a:solidFill>
                <a:latin typeface="Calibri" panose="020F0502020204030204" pitchFamily="34" charset="0"/>
              </a:rPr>
              <a:t>Elenestinib</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50 mg QD</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(n = 6)</a:t>
            </a:r>
          </a:p>
        </p:txBody>
      </p:sp>
      <p:sp>
        <p:nvSpPr>
          <p:cNvPr id="87" name="TextBox 86">
            <a:extLst>
              <a:ext uri="{FF2B5EF4-FFF2-40B4-BE49-F238E27FC236}">
                <a16:creationId xmlns:a16="http://schemas.microsoft.com/office/drawing/2014/main" id="{D29EA7E7-7331-0B34-2FD8-5D1EECBF41C3}"/>
              </a:ext>
            </a:extLst>
          </p:cNvPr>
          <p:cNvSpPr txBox="1"/>
          <p:nvPr/>
        </p:nvSpPr>
        <p:spPr bwMode="auto">
          <a:xfrm>
            <a:off x="7237415" y="5565994"/>
            <a:ext cx="901697"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dirty="0">
                <a:solidFill>
                  <a:schemeClr val="bg1"/>
                </a:solidFill>
                <a:latin typeface="Calibri" panose="020F0502020204030204" pitchFamily="34" charset="0"/>
              </a:rPr>
              <a:t>Elenestinib</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100 mg QD</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(n = 5)</a:t>
            </a:r>
          </a:p>
        </p:txBody>
      </p:sp>
      <p:sp>
        <p:nvSpPr>
          <p:cNvPr id="88" name="Rectangle 87">
            <a:extLst>
              <a:ext uri="{FF2B5EF4-FFF2-40B4-BE49-F238E27FC236}">
                <a16:creationId xmlns:a16="http://schemas.microsoft.com/office/drawing/2014/main" id="{816D29FA-D74B-F2CB-0A03-B0767998EFFE}"/>
              </a:ext>
            </a:extLst>
          </p:cNvPr>
          <p:cNvSpPr/>
          <p:nvPr/>
        </p:nvSpPr>
        <p:spPr bwMode="auto">
          <a:xfrm>
            <a:off x="8234199" y="2759464"/>
            <a:ext cx="243624" cy="267568"/>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89" name="Straight Connector 88">
            <a:extLst>
              <a:ext uri="{FF2B5EF4-FFF2-40B4-BE49-F238E27FC236}">
                <a16:creationId xmlns:a16="http://schemas.microsoft.com/office/drawing/2014/main" id="{4225453C-4117-87AF-4A26-E4A30FC9F9AF}"/>
              </a:ext>
            </a:extLst>
          </p:cNvPr>
          <p:cNvCxnSpPr>
            <a:cxnSpLocks/>
          </p:cNvCxnSpPr>
          <p:nvPr/>
        </p:nvCxnSpPr>
        <p:spPr bwMode="auto">
          <a:xfrm>
            <a:off x="9143999" y="3203791"/>
            <a:ext cx="0" cy="2262186"/>
          </a:xfrm>
          <a:prstGeom prst="line">
            <a:avLst/>
          </a:prstGeom>
          <a:noFill/>
          <a:ln w="28575" cap="flat" cmpd="sng" algn="ctr">
            <a:solidFill>
              <a:schemeClr val="bg1"/>
            </a:solidFill>
            <a:prstDash val="solid"/>
            <a:round/>
            <a:headEnd type="none" w="med" len="med"/>
            <a:tailEnd type="none" w="med" len="med"/>
          </a:ln>
          <a:effectLst/>
        </p:spPr>
      </p:cxnSp>
      <p:sp>
        <p:nvSpPr>
          <p:cNvPr id="90" name="TextBox 89">
            <a:extLst>
              <a:ext uri="{FF2B5EF4-FFF2-40B4-BE49-F238E27FC236}">
                <a16:creationId xmlns:a16="http://schemas.microsoft.com/office/drawing/2014/main" id="{F14BAE60-102A-813B-ED6B-BA5E3A1968F2}"/>
              </a:ext>
            </a:extLst>
          </p:cNvPr>
          <p:cNvSpPr txBox="1"/>
          <p:nvPr/>
        </p:nvSpPr>
        <p:spPr bwMode="auto">
          <a:xfrm>
            <a:off x="9158288" y="2501321"/>
            <a:ext cx="26146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Reductions in BM MCs</a:t>
            </a:r>
          </a:p>
        </p:txBody>
      </p:sp>
      <p:sp>
        <p:nvSpPr>
          <p:cNvPr id="91" name="TextBox 90">
            <a:extLst>
              <a:ext uri="{FF2B5EF4-FFF2-40B4-BE49-F238E27FC236}">
                <a16:creationId xmlns:a16="http://schemas.microsoft.com/office/drawing/2014/main" id="{C8D52F89-4A97-293A-4FC8-AC348CA41D97}"/>
              </a:ext>
            </a:extLst>
          </p:cNvPr>
          <p:cNvSpPr txBox="1"/>
          <p:nvPr/>
        </p:nvSpPr>
        <p:spPr bwMode="auto">
          <a:xfrm rot="16200000">
            <a:off x="6726973" y="4097009"/>
            <a:ext cx="30973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Mean % Change From Baseline</a:t>
            </a:r>
          </a:p>
        </p:txBody>
      </p:sp>
      <p:sp>
        <p:nvSpPr>
          <p:cNvPr id="93" name="TextBox 92">
            <a:extLst>
              <a:ext uri="{FF2B5EF4-FFF2-40B4-BE49-F238E27FC236}">
                <a16:creationId xmlns:a16="http://schemas.microsoft.com/office/drawing/2014/main" id="{449F18C0-10BA-7D64-C929-04D98094C6DB}"/>
              </a:ext>
            </a:extLst>
          </p:cNvPr>
          <p:cNvSpPr txBox="1"/>
          <p:nvPr/>
        </p:nvSpPr>
        <p:spPr bwMode="auto">
          <a:xfrm>
            <a:off x="8347074" y="3025196"/>
            <a:ext cx="7500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0.0</a:t>
            </a:r>
          </a:p>
        </p:txBody>
      </p:sp>
      <p:sp>
        <p:nvSpPr>
          <p:cNvPr id="94" name="TextBox 93">
            <a:extLst>
              <a:ext uri="{FF2B5EF4-FFF2-40B4-BE49-F238E27FC236}">
                <a16:creationId xmlns:a16="http://schemas.microsoft.com/office/drawing/2014/main" id="{6236C589-43B3-54A6-9877-0EBD8F066E70}"/>
              </a:ext>
            </a:extLst>
          </p:cNvPr>
          <p:cNvSpPr txBox="1"/>
          <p:nvPr/>
        </p:nvSpPr>
        <p:spPr bwMode="auto">
          <a:xfrm>
            <a:off x="8347074" y="3306183"/>
            <a:ext cx="7500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95" name="TextBox 94">
            <a:extLst>
              <a:ext uri="{FF2B5EF4-FFF2-40B4-BE49-F238E27FC236}">
                <a16:creationId xmlns:a16="http://schemas.microsoft.com/office/drawing/2014/main" id="{958BB9CE-6E62-F208-E151-07618CC7C3D6}"/>
              </a:ext>
            </a:extLst>
          </p:cNvPr>
          <p:cNvSpPr txBox="1"/>
          <p:nvPr/>
        </p:nvSpPr>
        <p:spPr bwMode="auto">
          <a:xfrm>
            <a:off x="8347074" y="3587170"/>
            <a:ext cx="7500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-20.0</a:t>
            </a:r>
          </a:p>
        </p:txBody>
      </p:sp>
      <p:sp>
        <p:nvSpPr>
          <p:cNvPr id="96" name="TextBox 95">
            <a:extLst>
              <a:ext uri="{FF2B5EF4-FFF2-40B4-BE49-F238E27FC236}">
                <a16:creationId xmlns:a16="http://schemas.microsoft.com/office/drawing/2014/main" id="{0967ACF2-518B-8A5D-CC59-11FA4D3D22DD}"/>
              </a:ext>
            </a:extLst>
          </p:cNvPr>
          <p:cNvSpPr txBox="1"/>
          <p:nvPr/>
        </p:nvSpPr>
        <p:spPr bwMode="auto">
          <a:xfrm>
            <a:off x="8347074" y="3868157"/>
            <a:ext cx="7500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-30.0</a:t>
            </a:r>
          </a:p>
        </p:txBody>
      </p:sp>
      <p:sp>
        <p:nvSpPr>
          <p:cNvPr id="97" name="TextBox 96">
            <a:extLst>
              <a:ext uri="{FF2B5EF4-FFF2-40B4-BE49-F238E27FC236}">
                <a16:creationId xmlns:a16="http://schemas.microsoft.com/office/drawing/2014/main" id="{CA361AFC-2769-83F0-879F-304ADB8A8742}"/>
              </a:ext>
            </a:extLst>
          </p:cNvPr>
          <p:cNvSpPr txBox="1"/>
          <p:nvPr/>
        </p:nvSpPr>
        <p:spPr bwMode="auto">
          <a:xfrm>
            <a:off x="8347074" y="4149144"/>
            <a:ext cx="7500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-40.0</a:t>
            </a:r>
          </a:p>
        </p:txBody>
      </p:sp>
      <p:sp>
        <p:nvSpPr>
          <p:cNvPr id="98" name="TextBox 97">
            <a:extLst>
              <a:ext uri="{FF2B5EF4-FFF2-40B4-BE49-F238E27FC236}">
                <a16:creationId xmlns:a16="http://schemas.microsoft.com/office/drawing/2014/main" id="{3EDDEADA-3A7B-A24B-FAF5-56268E85968F}"/>
              </a:ext>
            </a:extLst>
          </p:cNvPr>
          <p:cNvSpPr txBox="1"/>
          <p:nvPr/>
        </p:nvSpPr>
        <p:spPr bwMode="auto">
          <a:xfrm>
            <a:off x="8347074" y="4430131"/>
            <a:ext cx="7500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-50.0</a:t>
            </a:r>
          </a:p>
        </p:txBody>
      </p:sp>
      <p:sp>
        <p:nvSpPr>
          <p:cNvPr id="99" name="TextBox 98">
            <a:extLst>
              <a:ext uri="{FF2B5EF4-FFF2-40B4-BE49-F238E27FC236}">
                <a16:creationId xmlns:a16="http://schemas.microsoft.com/office/drawing/2014/main" id="{BD77638B-5456-EB2C-271A-14BB1511C315}"/>
              </a:ext>
            </a:extLst>
          </p:cNvPr>
          <p:cNvSpPr txBox="1"/>
          <p:nvPr/>
        </p:nvSpPr>
        <p:spPr bwMode="auto">
          <a:xfrm>
            <a:off x="8347074" y="4711118"/>
            <a:ext cx="7500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-60.0</a:t>
            </a:r>
          </a:p>
        </p:txBody>
      </p:sp>
      <p:sp>
        <p:nvSpPr>
          <p:cNvPr id="100" name="TextBox 99">
            <a:extLst>
              <a:ext uri="{FF2B5EF4-FFF2-40B4-BE49-F238E27FC236}">
                <a16:creationId xmlns:a16="http://schemas.microsoft.com/office/drawing/2014/main" id="{F5FAAE23-3DF4-061F-7FCA-5E8C45B45499}"/>
              </a:ext>
            </a:extLst>
          </p:cNvPr>
          <p:cNvSpPr txBox="1"/>
          <p:nvPr/>
        </p:nvSpPr>
        <p:spPr bwMode="auto">
          <a:xfrm>
            <a:off x="8347074" y="4992105"/>
            <a:ext cx="7500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-70.0</a:t>
            </a:r>
          </a:p>
        </p:txBody>
      </p:sp>
      <p:sp>
        <p:nvSpPr>
          <p:cNvPr id="101" name="TextBox 100">
            <a:extLst>
              <a:ext uri="{FF2B5EF4-FFF2-40B4-BE49-F238E27FC236}">
                <a16:creationId xmlns:a16="http://schemas.microsoft.com/office/drawing/2014/main" id="{C1E79DE8-F33B-AF8A-0E7F-4475F18BADD5}"/>
              </a:ext>
            </a:extLst>
          </p:cNvPr>
          <p:cNvSpPr txBox="1"/>
          <p:nvPr/>
        </p:nvSpPr>
        <p:spPr bwMode="auto">
          <a:xfrm>
            <a:off x="8347074" y="5273096"/>
            <a:ext cx="7500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-80.0</a:t>
            </a:r>
          </a:p>
        </p:txBody>
      </p:sp>
      <p:sp>
        <p:nvSpPr>
          <p:cNvPr id="102" name="TextBox 101">
            <a:extLst>
              <a:ext uri="{FF2B5EF4-FFF2-40B4-BE49-F238E27FC236}">
                <a16:creationId xmlns:a16="http://schemas.microsoft.com/office/drawing/2014/main" id="{85A7F00D-76EC-8E75-59F8-D0776DCB79C0}"/>
              </a:ext>
            </a:extLst>
          </p:cNvPr>
          <p:cNvSpPr txBox="1"/>
          <p:nvPr/>
        </p:nvSpPr>
        <p:spPr bwMode="auto">
          <a:xfrm>
            <a:off x="9145986" y="3775290"/>
            <a:ext cx="5802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-20.0</a:t>
            </a:r>
          </a:p>
        </p:txBody>
      </p:sp>
      <p:sp>
        <p:nvSpPr>
          <p:cNvPr id="103" name="TextBox 102">
            <a:extLst>
              <a:ext uri="{FF2B5EF4-FFF2-40B4-BE49-F238E27FC236}">
                <a16:creationId xmlns:a16="http://schemas.microsoft.com/office/drawing/2014/main" id="{9C8D50A5-6DFC-65DE-9AED-700ED550F9B5}"/>
              </a:ext>
            </a:extLst>
          </p:cNvPr>
          <p:cNvSpPr txBox="1"/>
          <p:nvPr/>
        </p:nvSpPr>
        <p:spPr bwMode="auto">
          <a:xfrm>
            <a:off x="9817497" y="3856252"/>
            <a:ext cx="5802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-22.6</a:t>
            </a:r>
          </a:p>
        </p:txBody>
      </p:sp>
      <p:sp>
        <p:nvSpPr>
          <p:cNvPr id="104" name="TextBox 103">
            <a:extLst>
              <a:ext uri="{FF2B5EF4-FFF2-40B4-BE49-F238E27FC236}">
                <a16:creationId xmlns:a16="http://schemas.microsoft.com/office/drawing/2014/main" id="{EF6E2E51-E2F7-368F-A939-A72080AB010D}"/>
              </a:ext>
            </a:extLst>
          </p:cNvPr>
          <p:cNvSpPr txBox="1"/>
          <p:nvPr/>
        </p:nvSpPr>
        <p:spPr bwMode="auto">
          <a:xfrm>
            <a:off x="10539016" y="4001510"/>
            <a:ext cx="5802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-28.1</a:t>
            </a:r>
          </a:p>
        </p:txBody>
      </p:sp>
      <p:sp>
        <p:nvSpPr>
          <p:cNvPr id="105" name="TextBox 104">
            <a:extLst>
              <a:ext uri="{FF2B5EF4-FFF2-40B4-BE49-F238E27FC236}">
                <a16:creationId xmlns:a16="http://schemas.microsoft.com/office/drawing/2014/main" id="{520B8980-8F8F-A58A-20D3-B525A196CD08}"/>
              </a:ext>
            </a:extLst>
          </p:cNvPr>
          <p:cNvSpPr txBox="1"/>
          <p:nvPr/>
        </p:nvSpPr>
        <p:spPr bwMode="auto">
          <a:xfrm>
            <a:off x="11217672" y="4846853"/>
            <a:ext cx="5802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-57.9</a:t>
            </a:r>
          </a:p>
        </p:txBody>
      </p:sp>
      <p:sp>
        <p:nvSpPr>
          <p:cNvPr id="106" name="Rectangle 105">
            <a:extLst>
              <a:ext uri="{FF2B5EF4-FFF2-40B4-BE49-F238E27FC236}">
                <a16:creationId xmlns:a16="http://schemas.microsoft.com/office/drawing/2014/main" id="{A7EFA807-F3F9-3E83-93B6-1346A96D9AE6}"/>
              </a:ext>
            </a:extLst>
          </p:cNvPr>
          <p:cNvSpPr/>
          <p:nvPr/>
        </p:nvSpPr>
        <p:spPr bwMode="auto">
          <a:xfrm>
            <a:off x="9289654" y="3208551"/>
            <a:ext cx="292895" cy="559596"/>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87A495A9-9783-8178-7812-AFC506B4CBCA}"/>
              </a:ext>
            </a:extLst>
          </p:cNvPr>
          <p:cNvSpPr/>
          <p:nvPr/>
        </p:nvSpPr>
        <p:spPr bwMode="auto">
          <a:xfrm>
            <a:off x="9961165" y="3214527"/>
            <a:ext cx="292895" cy="62389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5D5CEFD0-9F64-4578-BA35-5A68117F5F65}"/>
              </a:ext>
            </a:extLst>
          </p:cNvPr>
          <p:cNvSpPr/>
          <p:nvPr/>
        </p:nvSpPr>
        <p:spPr bwMode="auto">
          <a:xfrm>
            <a:off x="10682684" y="3214526"/>
            <a:ext cx="292895" cy="78105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Rectangle 108">
            <a:extLst>
              <a:ext uri="{FF2B5EF4-FFF2-40B4-BE49-F238E27FC236}">
                <a16:creationId xmlns:a16="http://schemas.microsoft.com/office/drawing/2014/main" id="{2964B044-85CC-A752-17C2-BC1DBACFE169}"/>
              </a:ext>
            </a:extLst>
          </p:cNvPr>
          <p:cNvSpPr/>
          <p:nvPr/>
        </p:nvSpPr>
        <p:spPr bwMode="auto">
          <a:xfrm>
            <a:off x="11361340" y="3214527"/>
            <a:ext cx="292895" cy="161687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10" name="Group 109">
            <a:extLst>
              <a:ext uri="{FF2B5EF4-FFF2-40B4-BE49-F238E27FC236}">
                <a16:creationId xmlns:a16="http://schemas.microsoft.com/office/drawing/2014/main" id="{3FDB92AC-F2BC-A983-BD2C-B93D3906DA3E}"/>
              </a:ext>
            </a:extLst>
          </p:cNvPr>
          <p:cNvGrpSpPr/>
          <p:nvPr/>
        </p:nvGrpSpPr>
        <p:grpSpPr>
          <a:xfrm>
            <a:off x="9072562" y="3208552"/>
            <a:ext cx="2714625" cy="2250282"/>
            <a:chOff x="1443038" y="3078956"/>
            <a:chExt cx="2714625" cy="2250282"/>
          </a:xfrm>
        </p:grpSpPr>
        <p:cxnSp>
          <p:nvCxnSpPr>
            <p:cNvPr id="112" name="Straight Connector 111">
              <a:extLst>
                <a:ext uri="{FF2B5EF4-FFF2-40B4-BE49-F238E27FC236}">
                  <a16:creationId xmlns:a16="http://schemas.microsoft.com/office/drawing/2014/main" id="{6EFBC42A-3899-1FE7-EFB9-8E414E62D996}"/>
                </a:ext>
              </a:extLst>
            </p:cNvPr>
            <p:cNvCxnSpPr>
              <a:cxnSpLocks/>
            </p:cNvCxnSpPr>
            <p:nvPr/>
          </p:nvCxnSpPr>
          <p:spPr bwMode="auto">
            <a:xfrm flipH="1">
              <a:off x="1443038" y="3081338"/>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D5552C55-8C1D-2299-393F-2CB8342D96EE}"/>
                </a:ext>
              </a:extLst>
            </p:cNvPr>
            <p:cNvCxnSpPr>
              <a:cxnSpLocks/>
            </p:cNvCxnSpPr>
            <p:nvPr/>
          </p:nvCxnSpPr>
          <p:spPr bwMode="auto">
            <a:xfrm flipH="1">
              <a:off x="1443038" y="3362326"/>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5DD7A1BB-FEEE-9511-440D-52B07FD5D410}"/>
                </a:ext>
              </a:extLst>
            </p:cNvPr>
            <p:cNvCxnSpPr>
              <a:cxnSpLocks/>
            </p:cNvCxnSpPr>
            <p:nvPr/>
          </p:nvCxnSpPr>
          <p:spPr bwMode="auto">
            <a:xfrm flipH="1">
              <a:off x="1443038" y="3643314"/>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3F659855-FD50-A44F-40A7-2A018E182FA0}"/>
                </a:ext>
              </a:extLst>
            </p:cNvPr>
            <p:cNvCxnSpPr>
              <a:cxnSpLocks/>
            </p:cNvCxnSpPr>
            <p:nvPr/>
          </p:nvCxnSpPr>
          <p:spPr bwMode="auto">
            <a:xfrm flipH="1">
              <a:off x="1443038" y="3924302"/>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C58023A9-AE45-A4B6-89BA-81BDADDA18C9}"/>
                </a:ext>
              </a:extLst>
            </p:cNvPr>
            <p:cNvCxnSpPr>
              <a:cxnSpLocks/>
            </p:cNvCxnSpPr>
            <p:nvPr/>
          </p:nvCxnSpPr>
          <p:spPr bwMode="auto">
            <a:xfrm flipH="1">
              <a:off x="1443038" y="4205290"/>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DFAC95DF-6D70-8AFE-BE98-A1B444722CDD}"/>
                </a:ext>
              </a:extLst>
            </p:cNvPr>
            <p:cNvCxnSpPr>
              <a:cxnSpLocks/>
            </p:cNvCxnSpPr>
            <p:nvPr/>
          </p:nvCxnSpPr>
          <p:spPr bwMode="auto">
            <a:xfrm flipH="1">
              <a:off x="1443038" y="4486278"/>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CBC7F9CD-0F44-4208-BAED-3CA5A7363D30}"/>
                </a:ext>
              </a:extLst>
            </p:cNvPr>
            <p:cNvCxnSpPr>
              <a:cxnSpLocks/>
            </p:cNvCxnSpPr>
            <p:nvPr/>
          </p:nvCxnSpPr>
          <p:spPr bwMode="auto">
            <a:xfrm flipH="1">
              <a:off x="1443038" y="4767266"/>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DD265268-C0DE-F23E-0D9C-01E3387D130A}"/>
                </a:ext>
              </a:extLst>
            </p:cNvPr>
            <p:cNvCxnSpPr>
              <a:cxnSpLocks/>
            </p:cNvCxnSpPr>
            <p:nvPr/>
          </p:nvCxnSpPr>
          <p:spPr bwMode="auto">
            <a:xfrm flipH="1">
              <a:off x="1443038" y="5048254"/>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F9A74BDB-856C-B1BC-CE37-EBA4CCCF04FE}"/>
                </a:ext>
              </a:extLst>
            </p:cNvPr>
            <p:cNvCxnSpPr>
              <a:cxnSpLocks/>
            </p:cNvCxnSpPr>
            <p:nvPr/>
          </p:nvCxnSpPr>
          <p:spPr bwMode="auto">
            <a:xfrm flipH="1">
              <a:off x="1443038" y="5329238"/>
              <a:ext cx="78581"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45432C9E-8FF1-7EAE-F777-F8CB56FB6309}"/>
                </a:ext>
              </a:extLst>
            </p:cNvPr>
            <p:cNvCxnSpPr/>
            <p:nvPr/>
          </p:nvCxnSpPr>
          <p:spPr bwMode="auto">
            <a:xfrm>
              <a:off x="1514475" y="3078956"/>
              <a:ext cx="2643188" cy="0"/>
            </a:xfrm>
            <a:prstGeom prst="line">
              <a:avLst/>
            </a:prstGeom>
            <a:noFill/>
            <a:ln w="28575" cap="flat" cmpd="sng" algn="ctr">
              <a:solidFill>
                <a:schemeClr val="bg1"/>
              </a:solidFill>
              <a:prstDash val="solid"/>
              <a:round/>
              <a:headEnd type="none" w="med" len="med"/>
              <a:tailEnd type="none" w="med" len="med"/>
            </a:ln>
            <a:effectLst/>
          </p:spPr>
        </p:cxnSp>
      </p:grpSp>
      <p:sp>
        <p:nvSpPr>
          <p:cNvPr id="122" name="TextBox 121">
            <a:extLst>
              <a:ext uri="{FF2B5EF4-FFF2-40B4-BE49-F238E27FC236}">
                <a16:creationId xmlns:a16="http://schemas.microsoft.com/office/drawing/2014/main" id="{0AFB6084-713D-687F-5AC3-17229A0BBDF3}"/>
              </a:ext>
            </a:extLst>
          </p:cNvPr>
          <p:cNvSpPr txBox="1"/>
          <p:nvPr/>
        </p:nvSpPr>
        <p:spPr bwMode="auto">
          <a:xfrm>
            <a:off x="9092408" y="5568375"/>
            <a:ext cx="68738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dirty="0">
                <a:solidFill>
                  <a:schemeClr val="bg1"/>
                </a:solidFill>
                <a:latin typeface="Calibri" panose="020F0502020204030204" pitchFamily="34" charset="0"/>
              </a:rPr>
              <a:t>Placebo</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(n = 9)</a:t>
            </a:r>
          </a:p>
        </p:txBody>
      </p:sp>
      <p:sp>
        <p:nvSpPr>
          <p:cNvPr id="123" name="TextBox 122">
            <a:extLst>
              <a:ext uri="{FF2B5EF4-FFF2-40B4-BE49-F238E27FC236}">
                <a16:creationId xmlns:a16="http://schemas.microsoft.com/office/drawing/2014/main" id="{94154B13-991D-E3E8-D034-1CDDA1717AD0}"/>
              </a:ext>
            </a:extLst>
          </p:cNvPr>
          <p:cNvSpPr txBox="1"/>
          <p:nvPr/>
        </p:nvSpPr>
        <p:spPr bwMode="auto">
          <a:xfrm>
            <a:off x="9656764" y="5568375"/>
            <a:ext cx="901697"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dirty="0">
                <a:solidFill>
                  <a:schemeClr val="bg1"/>
                </a:solidFill>
                <a:latin typeface="Calibri" panose="020F0502020204030204" pitchFamily="34" charset="0"/>
              </a:rPr>
              <a:t>Elenestinib</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25 mg QD</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(n = 9)</a:t>
            </a:r>
          </a:p>
        </p:txBody>
      </p:sp>
      <p:sp>
        <p:nvSpPr>
          <p:cNvPr id="124" name="TextBox 123">
            <a:extLst>
              <a:ext uri="{FF2B5EF4-FFF2-40B4-BE49-F238E27FC236}">
                <a16:creationId xmlns:a16="http://schemas.microsoft.com/office/drawing/2014/main" id="{B8DA5656-EAD9-11E3-6E89-A27B35CBACD0}"/>
              </a:ext>
            </a:extLst>
          </p:cNvPr>
          <p:cNvSpPr txBox="1"/>
          <p:nvPr/>
        </p:nvSpPr>
        <p:spPr bwMode="auto">
          <a:xfrm>
            <a:off x="10378283" y="5568375"/>
            <a:ext cx="901697"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dirty="0">
                <a:solidFill>
                  <a:schemeClr val="bg1"/>
                </a:solidFill>
                <a:latin typeface="Calibri" panose="020F0502020204030204" pitchFamily="34" charset="0"/>
              </a:rPr>
              <a:t>Elenestinib</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50 mg QD</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(n = 10)</a:t>
            </a:r>
          </a:p>
        </p:txBody>
      </p:sp>
      <p:sp>
        <p:nvSpPr>
          <p:cNvPr id="125" name="TextBox 124">
            <a:extLst>
              <a:ext uri="{FF2B5EF4-FFF2-40B4-BE49-F238E27FC236}">
                <a16:creationId xmlns:a16="http://schemas.microsoft.com/office/drawing/2014/main" id="{01DB13C8-54E6-D0F4-ADB1-5C1F81782C11}"/>
              </a:ext>
            </a:extLst>
          </p:cNvPr>
          <p:cNvSpPr txBox="1"/>
          <p:nvPr/>
        </p:nvSpPr>
        <p:spPr bwMode="auto">
          <a:xfrm>
            <a:off x="11056939" y="5568375"/>
            <a:ext cx="901697"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dirty="0">
                <a:solidFill>
                  <a:schemeClr val="bg1"/>
                </a:solidFill>
                <a:latin typeface="Calibri" panose="020F0502020204030204" pitchFamily="34" charset="0"/>
              </a:rPr>
              <a:t>Elenestinib</a:t>
            </a:r>
            <a:br>
              <a:rPr lang="en-US" sz="1100" dirty="0">
                <a:solidFill>
                  <a:schemeClr val="bg1"/>
                </a:solidFill>
                <a:latin typeface="Calibri" panose="020F0502020204030204" pitchFamily="34" charset="0"/>
              </a:rPr>
            </a:br>
            <a:r>
              <a:rPr lang="en-US" sz="1100" dirty="0">
                <a:solidFill>
                  <a:schemeClr val="bg1"/>
                </a:solidFill>
                <a:latin typeface="Calibri" panose="020F0502020204030204" pitchFamily="34" charset="0"/>
              </a:rPr>
              <a:t>100 mg QD</a:t>
            </a:r>
            <a:br>
              <a:rPr lang="en-US" sz="1100" b="0" dirty="0">
                <a:solidFill>
                  <a:schemeClr val="bg1"/>
                </a:solidFill>
                <a:latin typeface="Calibri" panose="020F0502020204030204" pitchFamily="34" charset="0"/>
              </a:rPr>
            </a:br>
            <a:r>
              <a:rPr lang="en-US" sz="1100" b="0" dirty="0">
                <a:solidFill>
                  <a:schemeClr val="bg1"/>
                </a:solidFill>
                <a:latin typeface="Calibri" panose="020F0502020204030204" pitchFamily="34" charset="0"/>
              </a:rPr>
              <a:t>(n = 7)</a:t>
            </a:r>
          </a:p>
        </p:txBody>
      </p:sp>
    </p:spTree>
    <p:extLst>
      <p:ext uri="{BB962C8B-B14F-4D97-AF65-F5344CB8AC3E}">
        <p14:creationId xmlns:p14="http://schemas.microsoft.com/office/powerpoint/2010/main" val="18962665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B90D4-DA98-BC92-33A3-8E5EE6AB8F79}"/>
              </a:ext>
            </a:extLst>
          </p:cNvPr>
          <p:cNvSpPr>
            <a:spLocks noGrp="1"/>
          </p:cNvSpPr>
          <p:nvPr>
            <p:ph type="title"/>
          </p:nvPr>
        </p:nvSpPr>
        <p:spPr/>
        <p:txBody>
          <a:bodyPr wrap="square" anchor="ctr">
            <a:normAutofit/>
          </a:bodyPr>
          <a:lstStyle/>
          <a:p>
            <a:r>
              <a:rPr lang="en-US" dirty="0"/>
              <a:t>HARBOR Part 1</a:t>
            </a:r>
            <a:r>
              <a:rPr lang="en-US" baseline="30000" dirty="0"/>
              <a:t>a</a:t>
            </a:r>
            <a:r>
              <a:rPr lang="en-US" dirty="0"/>
              <a:t>: Elenestinib Safety</a:t>
            </a:r>
          </a:p>
        </p:txBody>
      </p:sp>
      <p:graphicFrame>
        <p:nvGraphicFramePr>
          <p:cNvPr id="3" name="Table 2">
            <a:extLst>
              <a:ext uri="{FF2B5EF4-FFF2-40B4-BE49-F238E27FC236}">
                <a16:creationId xmlns:a16="http://schemas.microsoft.com/office/drawing/2014/main" id="{D766D9AF-76F3-BD13-C663-C2CE2A38D76B}"/>
              </a:ext>
            </a:extLst>
          </p:cNvPr>
          <p:cNvGraphicFramePr>
            <a:graphicFrameLocks noGrp="1"/>
          </p:cNvGraphicFramePr>
          <p:nvPr>
            <p:extLst>
              <p:ext uri="{D42A27DB-BD31-4B8C-83A1-F6EECF244321}">
                <p14:modId xmlns:p14="http://schemas.microsoft.com/office/powerpoint/2010/main" val="2420601797"/>
              </p:ext>
            </p:extLst>
          </p:nvPr>
        </p:nvGraphicFramePr>
        <p:xfrm>
          <a:off x="495300" y="1600200"/>
          <a:ext cx="11261876" cy="3535680"/>
        </p:xfrm>
        <a:graphic>
          <a:graphicData uri="http://schemas.openxmlformats.org/drawingml/2006/table">
            <a:tbl>
              <a:tblPr firstRow="1" bandRow="1">
                <a:tableStyleId>{EB344D84-9AFB-497E-A393-DC336BA19D2E}</a:tableStyleId>
              </a:tblPr>
              <a:tblGrid>
                <a:gridCol w="2796688">
                  <a:extLst>
                    <a:ext uri="{9D8B030D-6E8A-4147-A177-3AD203B41FA5}">
                      <a16:colId xmlns:a16="http://schemas.microsoft.com/office/drawing/2014/main" val="20000"/>
                    </a:ext>
                  </a:extLst>
                </a:gridCol>
                <a:gridCol w="2116297">
                  <a:extLst>
                    <a:ext uri="{9D8B030D-6E8A-4147-A177-3AD203B41FA5}">
                      <a16:colId xmlns:a16="http://schemas.microsoft.com/office/drawing/2014/main" val="403583636"/>
                    </a:ext>
                  </a:extLst>
                </a:gridCol>
                <a:gridCol w="2116297">
                  <a:extLst>
                    <a:ext uri="{9D8B030D-6E8A-4147-A177-3AD203B41FA5}">
                      <a16:colId xmlns:a16="http://schemas.microsoft.com/office/drawing/2014/main" val="4181853489"/>
                    </a:ext>
                  </a:extLst>
                </a:gridCol>
                <a:gridCol w="2116297">
                  <a:extLst>
                    <a:ext uri="{9D8B030D-6E8A-4147-A177-3AD203B41FA5}">
                      <a16:colId xmlns:a16="http://schemas.microsoft.com/office/drawing/2014/main" val="4101220729"/>
                    </a:ext>
                  </a:extLst>
                </a:gridCol>
                <a:gridCol w="2116297">
                  <a:extLst>
                    <a:ext uri="{9D8B030D-6E8A-4147-A177-3AD203B41FA5}">
                      <a16:colId xmlns:a16="http://schemas.microsoft.com/office/drawing/2014/main" val="3397582896"/>
                    </a:ext>
                  </a:extLst>
                </a:gridCol>
              </a:tblGrid>
              <a:tr h="27432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i="0" baseline="0" dirty="0">
                          <a:solidFill>
                            <a:schemeClr val="tx1"/>
                          </a:solidFill>
                          <a:latin typeface="Calibri" panose="020F0502020204030204" pitchFamily="34" charset="0"/>
                          <a:ea typeface="Calibri" panose="020F0502020204030204" pitchFamily="34" charset="0"/>
                          <a:cs typeface="Calibri" panose="020F0502020204030204" pitchFamily="34" charset="0"/>
                        </a:rPr>
                        <a:t>Treatment-related AE</a:t>
                      </a:r>
                    </a:p>
                  </a:txBody>
                  <a:tcPr marL="121920" marR="121920" marT="60960" marB="60960" anchor="ctr">
                    <a:lnL>
                      <a:noFill/>
                    </a:lnL>
                    <a:lnR>
                      <a:noFill/>
                    </a:lnR>
                    <a:lnT w="25400" cmpd="sng">
                      <a:noFill/>
                    </a:lnT>
                    <a:lnB w="25400" cmpd="sng">
                      <a:noFill/>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Placebo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(n-10)</a:t>
                      </a:r>
                    </a:p>
                  </a:txBody>
                  <a:tcPr marL="121920" marR="121920" marT="60960" marB="60960" anchor="ctr">
                    <a:lnL>
                      <a:noFill/>
                    </a:lnL>
                    <a:lnR>
                      <a:noFill/>
                    </a:lnR>
                    <a:lnT w="25400" cmpd="sng">
                      <a:noFill/>
                    </a:lnT>
                    <a:lnB w="25400" cmpd="sng">
                      <a:noFill/>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Elenestinib 25 mg QD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(n=10)</a:t>
                      </a:r>
                    </a:p>
                  </a:txBody>
                  <a:tcPr marL="121920" marR="121920" marT="60960" marB="60960" anchor="ctr">
                    <a:lnL>
                      <a:noFill/>
                    </a:lnL>
                    <a:lnR>
                      <a:noFill/>
                    </a:lnR>
                    <a:lnT w="25400" cmpd="sng">
                      <a:noFill/>
                    </a:lnT>
                    <a:lnB w="25400" cmpd="sng">
                      <a:noFill/>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Elenestinib 50 mg QD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(n=10)</a:t>
                      </a:r>
                    </a:p>
                  </a:txBody>
                  <a:tcPr marL="121920" marR="121920" marT="60960" marB="60960" anchor="ctr">
                    <a:lnL>
                      <a:noFill/>
                    </a:lnL>
                    <a:lnR>
                      <a:noFill/>
                    </a:lnR>
                    <a:lnT w="25400" cmpd="sng">
                      <a:noFill/>
                    </a:lnT>
                    <a:lnB w="25400" cmpd="sng">
                      <a:noFill/>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Elenestinib 100 mg QD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(n=9)</a:t>
                      </a:r>
                    </a:p>
                  </a:txBody>
                  <a:tcPr marL="0" marR="0" marT="60960" marB="60960" anchor="ctr">
                    <a:lnL>
                      <a:noFill/>
                    </a:lnL>
                    <a:lnR>
                      <a:noFill/>
                    </a:lnR>
                    <a:lnT w="25400" cmpd="sng">
                      <a:noFill/>
                    </a:lnT>
                    <a:lnB w="254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3230734329"/>
                  </a:ext>
                </a:extLst>
              </a:tr>
              <a:tr h="274320">
                <a:tc>
                  <a:txBody>
                    <a:bodyPr/>
                    <a:lstStyle/>
                    <a:p>
                      <a:r>
                        <a:rPr lang="en-US" sz="1600" b="0" baseline="0" dirty="0">
                          <a:solidFill>
                            <a:schemeClr val="bg1"/>
                          </a:solidFill>
                          <a:latin typeface="+mn-lt"/>
                        </a:rPr>
                        <a:t>Headache</a:t>
                      </a:r>
                    </a:p>
                  </a:txBody>
                  <a:tcPr marL="121920" marR="121920" marT="60960" marB="60960" anchor="ctr">
                    <a:lnL>
                      <a:noFill/>
                    </a:lnL>
                    <a:lnR>
                      <a:noFill/>
                    </a:lnR>
                    <a:lnT w="25400" cmpd="sng">
                      <a:noFill/>
                    </a:lnT>
                    <a:lnB>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0</a:t>
                      </a:r>
                    </a:p>
                  </a:txBody>
                  <a:tcPr marL="45720" marR="45720" marT="60960" marB="60960" anchor="ctr">
                    <a:lnL>
                      <a:noFill/>
                    </a:lnL>
                    <a:lnR>
                      <a:noFill/>
                    </a:lnR>
                    <a:lnT w="25400" cmpd="sng">
                      <a:noFill/>
                    </a:lnT>
                    <a:lnB>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2</a:t>
                      </a:r>
                    </a:p>
                  </a:txBody>
                  <a:tcPr marL="45720" marR="45720" marT="60960" marB="60960" anchor="ctr">
                    <a:lnL>
                      <a:noFill/>
                    </a:lnL>
                    <a:lnR>
                      <a:noFill/>
                    </a:lnR>
                    <a:lnT w="25400" cmpd="sng">
                      <a:noFill/>
                    </a:lnT>
                    <a:lnB>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1</a:t>
                      </a:r>
                    </a:p>
                  </a:txBody>
                  <a:tcPr marL="45720" marR="45720" marT="60960" marB="60960" anchor="ctr">
                    <a:lnL>
                      <a:noFill/>
                    </a:lnL>
                    <a:lnR>
                      <a:noFill/>
                    </a:lnR>
                    <a:lnT w="25400" cmpd="sng">
                      <a:noFill/>
                    </a:lnT>
                    <a:lnB>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0</a:t>
                      </a:r>
                    </a:p>
                  </a:txBody>
                  <a:tcPr marL="45720" marR="45720" marT="60960" marB="60960" anchor="ctr">
                    <a:lnL>
                      <a:noFill/>
                    </a:lnL>
                    <a:lnR>
                      <a:noFill/>
                    </a:lnR>
                    <a:lnT w="25400" cmpd="sng">
                      <a:noFill/>
                    </a:lnT>
                    <a:lnB>
                      <a:noFill/>
                    </a:lnB>
                    <a:lnTlToBr w="12700" cmpd="sng">
                      <a:noFill/>
                      <a:prstDash val="solid"/>
                    </a:lnTlToBr>
                    <a:lnBlToTr w="12700" cmpd="sng">
                      <a:noFill/>
                      <a:prstDash val="solid"/>
                    </a:lnBlToTr>
                    <a:solidFill>
                      <a:srgbClr val="CDCDD1"/>
                    </a:solidFill>
                  </a:tcPr>
                </a:tc>
                <a:extLst>
                  <a:ext uri="{0D108BD9-81ED-4DB2-BD59-A6C34878D82A}">
                    <a16:rowId xmlns:a16="http://schemas.microsoft.com/office/drawing/2014/main" val="10000"/>
                  </a:ext>
                </a:extLst>
              </a:tr>
              <a:tr h="274320">
                <a:tc>
                  <a:txBody>
                    <a:bodyPr/>
                    <a:lstStyle/>
                    <a:p>
                      <a:r>
                        <a:rPr lang="en-US" sz="1600" b="0" baseline="0" dirty="0">
                          <a:solidFill>
                            <a:schemeClr val="bg1"/>
                          </a:solidFill>
                          <a:latin typeface="+mn-lt"/>
                        </a:rPr>
                        <a:t>Arthralgia</a:t>
                      </a:r>
                    </a:p>
                  </a:txBody>
                  <a:tcPr marL="121920" marR="121920" marT="60960" marB="6096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0</a:t>
                      </a:r>
                    </a:p>
                  </a:txBody>
                  <a:tcPr marL="45720" marR="45720" marT="60960" marB="6096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1</a:t>
                      </a:r>
                    </a:p>
                  </a:txBody>
                  <a:tcPr marL="45720" marR="45720" marT="60960" marB="6096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0</a:t>
                      </a:r>
                    </a:p>
                  </a:txBody>
                  <a:tcPr marL="45720" marR="45720" marT="60960" marB="60960"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0</a:t>
                      </a:r>
                    </a:p>
                  </a:txBody>
                  <a:tcPr marL="45720" marR="45720" marT="60960" marB="60960" anchor="ctr">
                    <a:lnL>
                      <a:noFill/>
                    </a:lnL>
                    <a:lnR>
                      <a:noFill/>
                    </a:lnR>
                    <a:lnT>
                      <a:noFill/>
                    </a:lnT>
                    <a:lnB>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1"/>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Diarrhea</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1</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0</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0</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1</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extLst>
                  <a:ext uri="{0D108BD9-81ED-4DB2-BD59-A6C34878D82A}">
                    <a16:rowId xmlns:a16="http://schemas.microsoft.com/office/drawing/2014/main" val="10002"/>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AST increase</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0</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1</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1</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1</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304349093"/>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Peripheral edema</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0</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0</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0</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1</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extLst>
                  <a:ext uri="{0D108BD9-81ED-4DB2-BD59-A6C34878D82A}">
                    <a16:rowId xmlns:a16="http://schemas.microsoft.com/office/drawing/2014/main" val="3109857819"/>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Nausea</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1</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1</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1</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0</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941206404"/>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Eyelid edema</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0</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0</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0</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1</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CDCDD1"/>
                    </a:solidFill>
                  </a:tcPr>
                </a:tc>
                <a:extLst>
                  <a:ext uri="{0D108BD9-81ED-4DB2-BD59-A6C34878D82A}">
                    <a16:rowId xmlns:a16="http://schemas.microsoft.com/office/drawing/2014/main" val="832071527"/>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Leukopenia</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0</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0</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0</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mn-cs"/>
                        </a:rPr>
                        <a:t>2</a:t>
                      </a:r>
                    </a:p>
                  </a:txBody>
                  <a:tcPr marL="121920" marR="121920" marT="60960" marB="60960" anchor="ctr">
                    <a:lnL>
                      <a:noFill/>
                    </a:lnL>
                    <a:lnR>
                      <a:noFill/>
                    </a:lnR>
                    <a:lnT>
                      <a:noFill/>
                    </a:lnT>
                    <a:lnB w="254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520001697"/>
                  </a:ext>
                </a:extLst>
              </a:tr>
            </a:tbl>
          </a:graphicData>
        </a:graphic>
      </p:graphicFrame>
      <p:sp>
        <p:nvSpPr>
          <p:cNvPr id="7" name="TextBox 6">
            <a:extLst>
              <a:ext uri="{FF2B5EF4-FFF2-40B4-BE49-F238E27FC236}">
                <a16:creationId xmlns:a16="http://schemas.microsoft.com/office/drawing/2014/main" id="{7F59CDB3-E886-2EA1-9872-020392FA0888}"/>
              </a:ext>
            </a:extLst>
          </p:cNvPr>
          <p:cNvSpPr txBox="1"/>
          <p:nvPr/>
        </p:nvSpPr>
        <p:spPr>
          <a:xfrm>
            <a:off x="396146" y="6205441"/>
            <a:ext cx="8468453" cy="430887"/>
          </a:xfrm>
          <a:prstGeom prst="rect">
            <a:avLst/>
          </a:prstGeom>
          <a:noFill/>
        </p:spPr>
        <p:txBody>
          <a:bodyPr wrap="square" lIns="91440" tIns="45720" rIns="91440" bIns="45720" rtlCol="0" anchor="t">
            <a:spAutoFit/>
          </a:bodyPr>
          <a:lstStyle/>
          <a:p>
            <a:pPr>
              <a:defRPr/>
            </a:pPr>
            <a:r>
              <a:rPr lang="en-US" sz="1100" b="0" dirty="0">
                <a:solidFill>
                  <a:srgbClr val="455560"/>
                </a:solidFill>
                <a:latin typeface="Calibri"/>
                <a:ea typeface="Calibri"/>
                <a:cs typeface="Calibri"/>
              </a:rPr>
              <a:t>Bose. Blood. 2023;142(Supplement 1):76. </a:t>
            </a:r>
            <a:r>
              <a:rPr lang="en-US" sz="1100" b="0" i="0" u="none" strike="noStrike" kern="1200" cap="none" spc="0" normalizeH="0" baseline="0" noProof="0" dirty="0">
                <a:ln>
                  <a:noFill/>
                </a:ln>
                <a:solidFill>
                  <a:srgbClr val="455560"/>
                </a:solidFill>
                <a:effectLst/>
                <a:uLnTx/>
                <a:uFillTx/>
                <a:latin typeface="Calibri"/>
                <a:ea typeface="Calibri"/>
                <a:cs typeface="Calibri"/>
              </a:rPr>
              <a:t>https://www.blueprintmedicines.com/wp-content/uploads/2023/12/Blueprint-Medicines-ASH-2023-Elenestinib-Systemic-Mastocytosis-HARBOR-Trial-Analysis-Oral-Presentation-2.pdf</a:t>
            </a:r>
          </a:p>
        </p:txBody>
      </p:sp>
    </p:spTree>
    <p:extLst>
      <p:ext uri="{BB962C8B-B14F-4D97-AF65-F5344CB8AC3E}">
        <p14:creationId xmlns:p14="http://schemas.microsoft.com/office/powerpoint/2010/main" val="11563113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F6D0E-4ABC-9D62-55A6-74446249E606}"/>
              </a:ext>
            </a:extLst>
          </p:cNvPr>
          <p:cNvSpPr>
            <a:spLocks noGrp="1"/>
          </p:cNvSpPr>
          <p:nvPr>
            <p:ph type="title"/>
          </p:nvPr>
        </p:nvSpPr>
        <p:spPr/>
        <p:txBody>
          <a:bodyPr/>
          <a:lstStyle/>
          <a:p>
            <a:r>
              <a:rPr lang="en-US" dirty="0"/>
              <a:t>Other Emerging Therapies</a:t>
            </a:r>
          </a:p>
        </p:txBody>
      </p:sp>
      <p:graphicFrame>
        <p:nvGraphicFramePr>
          <p:cNvPr id="4" name="Content Placeholder 3">
            <a:extLst>
              <a:ext uri="{FF2B5EF4-FFF2-40B4-BE49-F238E27FC236}">
                <a16:creationId xmlns:a16="http://schemas.microsoft.com/office/drawing/2014/main" id="{3223D253-EC9D-BB2F-6ED0-DCD0A67955B1}"/>
              </a:ext>
            </a:extLst>
          </p:cNvPr>
          <p:cNvGraphicFramePr>
            <a:graphicFrameLocks noGrp="1"/>
          </p:cNvGraphicFramePr>
          <p:nvPr>
            <p:ph idx="1"/>
          </p:nvPr>
        </p:nvGraphicFramePr>
        <p:xfrm>
          <a:off x="2225428" y="2166730"/>
          <a:ext cx="7720618" cy="33793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BFD7EE16-C6EE-43C6-2F7E-02AF64AFD897}"/>
              </a:ext>
            </a:extLst>
          </p:cNvPr>
          <p:cNvSpPr txBox="1"/>
          <p:nvPr/>
        </p:nvSpPr>
        <p:spPr>
          <a:xfrm>
            <a:off x="396147" y="6378192"/>
            <a:ext cx="4270310" cy="276999"/>
          </a:xfrm>
          <a:prstGeom prst="rect">
            <a:avLst/>
          </a:prstGeom>
          <a:noFill/>
        </p:spPr>
        <p:txBody>
          <a:bodyPr wrap="square" lIns="91440" tIns="45720" rIns="91440" bIns="45720" rtlCol="0" anchor="t">
            <a:spAutoFit/>
          </a:bodyPr>
          <a:lstStyle/>
          <a:p>
            <a:pPr>
              <a:defRPr/>
            </a:pPr>
            <a:r>
              <a:rPr lang="en-US" sz="1200" b="0" dirty="0">
                <a:solidFill>
                  <a:srgbClr val="455560"/>
                </a:solidFill>
                <a:latin typeface="Calibri"/>
                <a:ea typeface="Calibri"/>
                <a:cs typeface="Calibri"/>
              </a:rPr>
              <a:t>NCT04333108. NCT04655118. </a:t>
            </a:r>
            <a:endParaRPr lang="en-US" sz="1200" b="0" i="0" u="none" strike="noStrike" kern="1200" cap="none" spc="0" normalizeH="0" baseline="0" noProof="0" dirty="0">
              <a:ln>
                <a:noFill/>
              </a:ln>
              <a:solidFill>
                <a:srgbClr val="455560"/>
              </a:solidFill>
              <a:effectLst/>
              <a:uLnTx/>
              <a:uFillTx/>
              <a:latin typeface="Calibri"/>
              <a:ea typeface="Calibri"/>
              <a:cs typeface="Calibri"/>
            </a:endParaRPr>
          </a:p>
        </p:txBody>
      </p:sp>
    </p:spTree>
    <p:extLst>
      <p:ext uri="{BB962C8B-B14F-4D97-AF65-F5344CB8AC3E}">
        <p14:creationId xmlns:p14="http://schemas.microsoft.com/office/powerpoint/2010/main" val="26896202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FC38EB5-713D-73C1-5320-BE225E3CD159}"/>
              </a:ext>
            </a:extLst>
          </p:cNvPr>
          <p:cNvSpPr>
            <a:spLocks noGrp="1"/>
          </p:cNvSpPr>
          <p:nvPr>
            <p:ph type="title"/>
          </p:nvPr>
        </p:nvSpPr>
        <p:spPr/>
        <p:txBody>
          <a:bodyPr/>
          <a:lstStyle/>
          <a:p>
            <a:r>
              <a:rPr lang="en-US" dirty="0"/>
              <a:t>Special Considerations for Patients During Pregnancy</a:t>
            </a:r>
          </a:p>
        </p:txBody>
      </p:sp>
      <p:sp>
        <p:nvSpPr>
          <p:cNvPr id="3" name="Content Placeholder 2">
            <a:extLst>
              <a:ext uri="{FF2B5EF4-FFF2-40B4-BE49-F238E27FC236}">
                <a16:creationId xmlns:a16="http://schemas.microsoft.com/office/drawing/2014/main" id="{A785C2F4-0C6F-1761-BB6B-65EF509A58D5}"/>
              </a:ext>
            </a:extLst>
          </p:cNvPr>
          <p:cNvSpPr>
            <a:spLocks noGrp="1"/>
          </p:cNvSpPr>
          <p:nvPr>
            <p:ph idx="1"/>
          </p:nvPr>
        </p:nvSpPr>
        <p:spPr>
          <a:xfrm>
            <a:off x="632385" y="1513047"/>
            <a:ext cx="10901525" cy="4650686"/>
          </a:xfrm>
        </p:spPr>
        <p:txBody>
          <a:bodyPr/>
          <a:lstStyle/>
          <a:p>
            <a:pPr marL="231775" marR="0" lvl="0" indent="-231775" algn="l" defTabSz="914400" rtl="0" eaLnBrk="0" fontAlgn="base" latinLnBrk="0" hangingPunct="0">
              <a:spcAft>
                <a:spcPts val="0"/>
              </a:spcAft>
              <a:buClrTx/>
              <a:buSzTx/>
              <a:buFont typeface="Wingdings"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Insufficient data regarding SM diagnosis resulting in increased rates of adverse maternal or fetal outcomes compared with general population</a:t>
            </a:r>
          </a:p>
          <a:p>
            <a:pPr marL="231775" marR="0" lvl="0" indent="-231775" algn="l" defTabSz="914400" rtl="0" eaLnBrk="0" fontAlgn="base" latinLnBrk="0" hangingPunct="0">
              <a:spcAft>
                <a:spcPts val="0"/>
              </a:spcAft>
              <a:buClrTx/>
              <a:buSzTx/>
              <a:buFont typeface="Wingdings"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Data do not suggest SM diagnosis negatively affects fertility</a:t>
            </a:r>
          </a:p>
          <a:p>
            <a:pPr marL="231775" marR="0" lvl="0" indent="-231775" algn="l" defTabSz="914400" rtl="0" eaLnBrk="0" fontAlgn="base" latinLnBrk="0" hangingPunct="0">
              <a:spcAft>
                <a:spcPts val="0"/>
              </a:spcAft>
              <a:buClrTx/>
              <a:buSzTx/>
              <a:buFont typeface="Wingdings"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Preconception, pregnancy, peripartum period should be managed by a multidisciplinary team, including high-risk obstetrics, anesthesia, and allergy</a:t>
            </a:r>
          </a:p>
          <a:p>
            <a:pPr marL="231775" marR="0" lvl="0" indent="-231775" algn="l" defTabSz="914400" rtl="0" eaLnBrk="0" fontAlgn="base" latinLnBrk="0" hangingPunct="0">
              <a:spcAft>
                <a:spcPts val="0"/>
              </a:spcAft>
              <a:buClrTx/>
              <a:buSzTx/>
              <a:buFont typeface="Wingdings"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Disease management should include symptom alleviation related to mast cell activation and titration of acceptable medications to minimize potential harm to the fetus</a:t>
            </a:r>
          </a:p>
          <a:p>
            <a:pPr marL="231775" marR="0" lvl="0" indent="-231775" algn="l" defTabSz="914400" rtl="0" eaLnBrk="0" fontAlgn="base" latinLnBrk="0" hangingPunct="0">
              <a:spcAft>
                <a:spcPts val="0"/>
              </a:spcAft>
              <a:buClrTx/>
              <a:buSzTx/>
              <a:buFont typeface="Wingdings"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Avoid triggers and use prophylactic antihistamines, as-needed corticosteroids, and epinephrine on demand during pregnancy</a:t>
            </a:r>
          </a:p>
          <a:p>
            <a:pPr marL="231775" marR="0" lvl="0" indent="-231775" algn="l" defTabSz="914400" rtl="0" eaLnBrk="0" fontAlgn="base" latinLnBrk="0" hangingPunct="0">
              <a:spcAft>
                <a:spcPts val="0"/>
              </a:spcAft>
              <a:buClrTx/>
              <a:buSzTx/>
              <a:buFont typeface="Wingdings"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For patients with severe and treatment-refractory disease, cytoreductive therapy with peginterferon </a:t>
            </a:r>
            <a:r>
              <a:rPr kumimoji="0" lang="el-GR"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α</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 is an option</a:t>
            </a:r>
          </a:p>
          <a:p>
            <a:pPr marL="523875" lvl="1" indent="-290513" eaLnBrk="0" hangingPunct="0">
              <a:spcAft>
                <a:spcPts val="0"/>
              </a:spcAft>
              <a:buClrTx/>
              <a:buFont typeface="System Font Regular"/>
              <a:buChar char="–"/>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Cladribine or tyrosine kinase inhibitors are not recommended</a:t>
            </a:r>
          </a:p>
          <a:p>
            <a:pPr marL="523875" lvl="1" indent="-290513" eaLnBrk="0" hangingPunct="0">
              <a:spcAft>
                <a:spcPts val="0"/>
              </a:spcAft>
              <a:buClrTx/>
              <a:buFont typeface="System Font Regular"/>
              <a:buChar char="–"/>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sufficient data establish peginterferon </a:t>
            </a:r>
            <a:r>
              <a:rPr kumimoji="0" lang="el-GR"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α</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 (risk category C) use in pregnancy; only use if benefits outweigh risks to the fetus</a:t>
            </a:r>
          </a:p>
        </p:txBody>
      </p:sp>
      <p:sp>
        <p:nvSpPr>
          <p:cNvPr id="6" name="TextBox 5">
            <a:extLst>
              <a:ext uri="{FF2B5EF4-FFF2-40B4-BE49-F238E27FC236}">
                <a16:creationId xmlns:a16="http://schemas.microsoft.com/office/drawing/2014/main" id="{22C0532C-ACC5-8D38-7DF6-463C0DCB9DAA}"/>
              </a:ext>
            </a:extLst>
          </p:cNvPr>
          <p:cNvSpPr txBox="1"/>
          <p:nvPr/>
        </p:nvSpPr>
        <p:spPr bwMode="auto">
          <a:xfrm>
            <a:off x="411367" y="6370033"/>
            <a:ext cx="68867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Ferrari. Front Oncol. 2022;12:874178. Tzuzuki. Acute Med Surg. 2017;4:2. Bang. Hematol Rep. 2023;15:172. </a:t>
            </a:r>
            <a:endParaRPr kumimoji="0" lang="en-US" sz="1200" b="0" i="0" u="none" strike="noStrike" kern="1200" cap="none" spc="0" normalizeH="0" baseline="3000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656487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Systemic Mastocytosis!</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Downloadable slideset </a:t>
            </a:r>
            <a:r>
              <a:rPr lang="en-US" sz="2200" b="0" dirty="0"/>
              <a:t>to use as a self-study resource or in your own presentations​</a:t>
            </a:r>
          </a:p>
          <a:p>
            <a:pPr>
              <a:buClr>
                <a:schemeClr val="tx2">
                  <a:lumMod val="20000"/>
                  <a:lumOff val="80000"/>
                </a:schemeClr>
              </a:buClr>
              <a:defRPr/>
            </a:pPr>
            <a:r>
              <a:rPr lang="en-US" sz="2200" dirty="0">
                <a:solidFill>
                  <a:srgbClr val="E1471D"/>
                </a:solidFill>
              </a:rPr>
              <a:t>ClinicalThought commentaries </a:t>
            </a:r>
            <a:r>
              <a:rPr lang="en-US" sz="2200" b="0" dirty="0"/>
              <a:t>from experts in the field of systemic mastocytosis</a:t>
            </a:r>
          </a:p>
          <a:p>
            <a:pPr>
              <a:buClr>
                <a:schemeClr val="tx2">
                  <a:lumMod val="20000"/>
                  <a:lumOff val="80000"/>
                </a:schemeClr>
              </a:buClr>
              <a:defRPr/>
            </a:pPr>
            <a:r>
              <a:rPr lang="en-US" sz="2200" dirty="0">
                <a:solidFill>
                  <a:schemeClr val="accent3"/>
                </a:solidFill>
              </a:rPr>
              <a:t>Text Module </a:t>
            </a:r>
            <a:r>
              <a:rPr lang="en-US" sz="2200" b="0" dirty="0"/>
              <a:t>that describes considerations prior to initiating therapy and optimal treatment selection - </a:t>
            </a:r>
            <a:r>
              <a:rPr lang="en-US" sz="2200" b="0" i="1" dirty="0">
                <a:solidFill>
                  <a:srgbClr val="455560"/>
                </a:solidFill>
              </a:rPr>
              <a:t>C</a:t>
            </a:r>
            <a:r>
              <a:rPr kumimoji="0" lang="en-US" sz="22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oming soon!</a:t>
            </a:r>
            <a:endParaRPr kumimoji="0" lang="en-US" sz="22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a:p>
            <a:pPr>
              <a:buClr>
                <a:schemeClr val="tx2">
                  <a:lumMod val="20000"/>
                  <a:lumOff val="80000"/>
                </a:schemeClr>
              </a:buClr>
              <a:defRPr/>
            </a:pPr>
            <a:endParaRPr lang="en-US" sz="2200" b="0"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e70a2d9-735b-4356-9e22-e440b2ed053e">
      <Terms xmlns="http://schemas.microsoft.com/office/infopath/2007/PartnerControls"/>
    </lcf76f155ced4ddcb4097134ff3c332f>
    <TaxCatchAll xmlns="22fd6914-46d4-4c7e-bbad-46e82841b69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53795D86D1583479DCA607C014B4EAC" ma:contentTypeVersion="12" ma:contentTypeDescription="Create a new document." ma:contentTypeScope="" ma:versionID="56522056d60dc56052fc9bac17ee1859">
  <xsd:schema xmlns:xsd="http://www.w3.org/2001/XMLSchema" xmlns:xs="http://www.w3.org/2001/XMLSchema" xmlns:p="http://schemas.microsoft.com/office/2006/metadata/properties" xmlns:ns2="1e70a2d9-735b-4356-9e22-e440b2ed053e" xmlns:ns3="22fd6914-46d4-4c7e-bbad-46e82841b69d" targetNamespace="http://schemas.microsoft.com/office/2006/metadata/properties" ma:root="true" ma:fieldsID="45aeb79bbe01b32206c6223c8574c916" ns2:_="" ns3:_="">
    <xsd:import namespace="1e70a2d9-735b-4356-9e22-e440b2ed053e"/>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70a2d9-735b-4356-9e22-e440b2ed053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5BA55BC3-5A03-47C2-8EC3-D964C3B5E779}">
  <ds:schemaRefs>
    <ds:schemaRef ds:uri="22fd6914-46d4-4c7e-bbad-46e82841b69d"/>
    <ds:schemaRef ds:uri="http://purl.org/dc/elements/1.1/"/>
    <ds:schemaRef ds:uri="http://schemas.microsoft.com/office/2006/documentManagement/types"/>
    <ds:schemaRef ds:uri="http://schemas.openxmlformats.org/package/2006/metadata/core-properties"/>
    <ds:schemaRef ds:uri="http://schemas.microsoft.com/office/2006/metadata/properties"/>
    <ds:schemaRef ds:uri="http://schemas.microsoft.com/office/infopath/2007/PartnerControls"/>
    <ds:schemaRef ds:uri="http://purl.org/dc/dcmitype/"/>
    <ds:schemaRef ds:uri="1e70a2d9-735b-4356-9e22-e440b2ed053e"/>
    <ds:schemaRef ds:uri="http://www.w3.org/XML/1998/namespace"/>
    <ds:schemaRef ds:uri="http://purl.org/dc/terms/"/>
  </ds:schemaRefs>
</ds:datastoreItem>
</file>

<file path=customXml/itemProps2.xml><?xml version="1.0" encoding="utf-8"?>
<ds:datastoreItem xmlns:ds="http://schemas.openxmlformats.org/officeDocument/2006/customXml" ds:itemID="{79CE0253-13AC-4CF5-8181-888772E178D9}">
  <ds:schemaRefs>
    <ds:schemaRef ds:uri="1e70a2d9-735b-4356-9e22-e440b2ed053e"/>
    <ds:schemaRef ds:uri="22fd6914-46d4-4c7e-bbad-46e82841b69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1821</TotalTime>
  <Words>4735</Words>
  <Application>Microsoft Office PowerPoint</Application>
  <PresentationFormat>Widescreen</PresentationFormat>
  <Paragraphs>1028</Paragraphs>
  <Slides>45</Slides>
  <Notes>45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45</vt:i4>
      </vt:variant>
    </vt:vector>
  </HeadingPairs>
  <TitlesOfParts>
    <vt:vector size="54" baseType="lpstr">
      <vt:lpstr>ＭＳ Ｐゴシック</vt:lpstr>
      <vt:lpstr>Arial</vt:lpstr>
      <vt:lpstr>Calibri</vt:lpstr>
      <vt:lpstr>Roboto</vt:lpstr>
      <vt:lpstr>Symbol</vt:lpstr>
      <vt:lpstr>System Font Regular</vt:lpstr>
      <vt:lpstr>Times</vt:lpstr>
      <vt:lpstr>Wingdings</vt:lpstr>
      <vt:lpstr>2022_CCO_Template</vt:lpstr>
      <vt:lpstr>Advances in Systemic Mastocytosis: Getting to the Root of Disease With New and Emerging Targeted Treatments</vt:lpstr>
      <vt:lpstr>About These Slides</vt:lpstr>
      <vt:lpstr>Faculty and Disclosure</vt:lpstr>
      <vt:lpstr>Learning Objectives</vt:lpstr>
      <vt:lpstr>Recognizing Systemic Mastocytosis:  Differential Diagnosis and Patient Evaluation </vt:lpstr>
      <vt:lpstr>Leslie, 58-Yr-Old Woman</vt:lpstr>
      <vt:lpstr>Epidemiology and Pathway to Diagnosis </vt:lpstr>
      <vt:lpstr>Differential Diagnosis </vt:lpstr>
      <vt:lpstr>Clinical Presentation and Triggers </vt:lpstr>
      <vt:lpstr>Adult vs Pediatric Onset Mastocytosis</vt:lpstr>
      <vt:lpstr>Adult-Onset Mastocytosis</vt:lpstr>
      <vt:lpstr>Skin Lesions of Mastocytosis</vt:lpstr>
      <vt:lpstr>KIT Mutations in Mast Cell Disease: Implications for TK Inhibitors</vt:lpstr>
      <vt:lpstr>2022 Diagnostic Criteria for Systemic Mastocytosis </vt:lpstr>
      <vt:lpstr>2022 Classification of Mastocytosis  </vt:lpstr>
      <vt:lpstr>Minor Criteria 1: Atypical Mast Cell Morphology </vt:lpstr>
      <vt:lpstr>Minor Criteria 2: High-Sensitivity PCR Testing to Avoid False Negatives for KIT D816V Mutation</vt:lpstr>
      <vt:lpstr>Minor Criteria 3: CD2, CD25, and/or  CD30 Expression on Mast Cells </vt:lpstr>
      <vt:lpstr>Minor Criteria 4: Elevated Basal  Serum Tryptase &gt;20 ng/mL*</vt:lpstr>
      <vt:lpstr>Mastocytosis Classification</vt:lpstr>
      <vt:lpstr>Advanced Systemic Mastocytosis</vt:lpstr>
      <vt:lpstr>Mastocytosis Pathology Testing Standard of Care</vt:lpstr>
      <vt:lpstr>Following up With Leslie, 58-Yr-Old</vt:lpstr>
      <vt:lpstr>Hereditary α-Tryptasemia</vt:lpstr>
      <vt:lpstr>Elevated Basal Serum Tryptase Levels in  Hereditary α-Tryptasemia</vt:lpstr>
      <vt:lpstr>Hereditary Alpha Tryptasemia and Increased Risk for Severe Anaphylaxis</vt:lpstr>
      <vt:lpstr>Mast Cell Activation Symptoms and Associated Mediators</vt:lpstr>
      <vt:lpstr>Mast Cell Mediator Metabolites During Episodes in  Mast Cell Activation Syndromes</vt:lpstr>
      <vt:lpstr>New and Emerging Treatments for  Systemic Mastocytosis </vt:lpstr>
      <vt:lpstr>Following up With Leslie </vt:lpstr>
      <vt:lpstr>Approach to Mast Cell Mediator–Induced Symptoms  in Mastocytosis and MCAS</vt:lpstr>
      <vt:lpstr>Treatment Options and Long-term Management</vt:lpstr>
      <vt:lpstr>Off-Label Treatments</vt:lpstr>
      <vt:lpstr>Patient Perspective: Ongoing Disease Burden and Polypharmacy</vt:lpstr>
      <vt:lpstr>Targeted Therapy in Systemic Mastocytosis </vt:lpstr>
      <vt:lpstr>PIONEER: Effect of Avapritinib on Symptoms of ISM </vt:lpstr>
      <vt:lpstr>PIONEER: Effect of Avapritinib on Objective Measures of ISM Disease Burden</vt:lpstr>
      <vt:lpstr>Long-term Data Demonstrates Sustained Improvements in QoL and Symptoms of Avapritinib</vt:lpstr>
      <vt:lpstr>SUMMIT: Bezuclastinib Improved Mast Cell Burden for Patients With Nonadvanced SM</vt:lpstr>
      <vt:lpstr>SUMMIT: Bezuclastinib Safety</vt:lpstr>
      <vt:lpstr>HARBOR Part 1a: Elenestinib Improved SM Biomarkers After 12 Weeks</vt:lpstr>
      <vt:lpstr>HARBOR Part 1a: Elenestinib Safety</vt:lpstr>
      <vt:lpstr>Other Emerging Therapies</vt:lpstr>
      <vt:lpstr>Special Considerations for Patients During Pregnancy</vt:lpstr>
      <vt:lpstr>Go Online for More CCO  Coverage of Systemic Mastocytosis!</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Advances in Systemic Mastocytosis: Getting to the Root of Disease With New and Emerging Targeted Treatments</dc:title>
  <dc:creator>Preferred User</dc:creator>
  <cp:lastModifiedBy>Valerie Wenzel</cp:lastModifiedBy>
  <cp:revision>266</cp:revision>
  <cp:lastPrinted>2016-09-26T20:21:49Z</cp:lastPrinted>
  <dcterms:created xsi:type="dcterms:W3CDTF">2005-05-27T15:08:01Z</dcterms:created>
  <dcterms:modified xsi:type="dcterms:W3CDTF">2024-12-13T15:14:29Z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f6b19e28-ce23-4e45-8ab9-80e12fd2421e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0x010100153795D86D1583479DCA607C014B4EAC</vt:lpwstr>
  </property>
  <property fmtid="{D5CDD505-2E9C-101B-9397-08002B2CF9AE}" pid="9" name="MediaServiceImageTags">
    <vt:lpwstr/>
  </property>
</Properties>
</file>