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2"/>
  </p:notesMasterIdLst>
  <p:handoutMasterIdLst>
    <p:handoutMasterId r:id="rId23"/>
  </p:handoutMasterIdLst>
  <p:sldIdLst>
    <p:sldId id="561" r:id="rId8"/>
    <p:sldId id="308" r:id="rId9"/>
    <p:sldId id="544" r:id="rId10"/>
    <p:sldId id="545" r:id="rId11"/>
    <p:sldId id="552" r:id="rId12"/>
    <p:sldId id="581" r:id="rId13"/>
    <p:sldId id="582" r:id="rId14"/>
    <p:sldId id="583" r:id="rId15"/>
    <p:sldId id="584" r:id="rId16"/>
    <p:sldId id="565" r:id="rId17"/>
    <p:sldId id="566" r:id="rId18"/>
    <p:sldId id="567" r:id="rId19"/>
    <p:sldId id="549" r:id="rId20"/>
    <p:sldId id="580"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F39DF66B-60A9-8C90-F1F2-70B6BC595312}" name="Jaime Flores" initials="JF" userId="S::jaime@jaime-flores.com::8b2dc643-5a6a-415b-b6b2-7c918b013cb7" providerId="AD"/>
  <p188:author id="{9A13D3F1-E397-F431-59EA-2E5163B08BBF}" name="Bing-E Xu" initials="BEX" userId="87a7fe42d5b0095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4E24D3-7983-4BC2-B9FE-7713862AC146}" v="4" dt="2023-01-25T21:28:48.67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1088" autoAdjust="0"/>
  </p:normalViewPr>
  <p:slideViewPr>
    <p:cSldViewPr snapToGrid="0">
      <p:cViewPr varScale="1">
        <p:scale>
          <a:sx n="112" d="100"/>
          <a:sy n="112" d="100"/>
        </p:scale>
        <p:origin x="1024" y="17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NALIRIFOX, irinotecan/5-fluorouracil/leucovorin/oxaliplatin.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6910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FOLFIRINOX, leucovorin/5-fuorouracil/irinotecan/oxaliplatin; NALIRIFOX, liposomal irinotecan/5-fluorouracil/leucovorin/oxaliplatin; PDAC, pancreatic ductal adenocarcinoma.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90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5-FU, 5-fluorouracil; ECOG, Eastern Cooperative Oncology Group; ORR, overall response rate; OS, overall survival; PD, progressive disease; PDAC, pancreatic ductal adenocarcinoma; PFS, progression-free survival; PS, performance status; RECIST, Response Evaluation Criteria in Solid Tumors; ROW, rest of the world.</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34735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 Group; NALIRIFOX, liposomal irinotecan/5-fluorouracil/leucovorin/oxaliplatin; PDAC, pancreatic ductal adenocarcinoma; PS, performance status.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73911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Gem, gemcitabine; NabP, nap-paclitaxel; NALIRIFOX, liposomal irinotecan/5-fluorouracil/leucovorin/oxaliplatin; OS, overall survival; PDAC, pancreatic ductal adenocarcinoma.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45593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 Group; Gem, gemcitabine; NabP, nab-paclitaxel; NALIRIFOX, liposomal irinotecan/5-fluorouracil/leucovorin/oxaliplatin; OS, overall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093520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Gem, gemcitabine; NabP, nab-paclitaxel; NALIRIFOX, liposomal irinotecan/5-fluorouracil/leucovorin/oxaliplatin;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69123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Gem, gemcitabine; NabP, nab-paclitaxel; NALIRIFOX, liposomal irinotecan/5-fluorouracil/leucovorin/oxaliplatin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240604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NALIRIFOX, liposomal irinotecan/5-fluorouracil/leucovorin/oxaliplatin.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990811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NALIRIFOX, liposomal irinotecan/5-fluorouracil/leucovorin/oxaliplatin;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839262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NALIRIFOX, liposomal irinotecan/5-fluorouracil/leucovorin/oxaliplatin; TEAE, treatment-emergent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089286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NALIRIFOX, liposomal irinotecan/5-fluorouracil/leucovorin/oxaliplatin; OS, overall survival; PDAC, pancreatic ductal adenocarcinoma;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89899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NAPOLI 3: Phase III Trial of First-line NALIRIFOX vs Nab-Paclitaxel + Gemcitabine for Metastatic Pancreatic Adenocarcinoma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062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3: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FOLFIRINOX and gemcitabine + nab-paclitaxel are current preferred first-line regimens for metastatic PDAC</a:t>
            </a:r>
            <a:r>
              <a:rPr lang="en-US" altLang="en-US" baseline="30000" dirty="0"/>
              <a:t>1</a:t>
            </a:r>
          </a:p>
          <a:p>
            <a:r>
              <a:rPr lang="en-US" altLang="en-US" dirty="0"/>
              <a:t>Liposomal irinotecan + 5-fluorouracil/leucovorin is approved for patients with metastatic PDAC after progression on gemcitabine-based therapy</a:t>
            </a:r>
            <a:r>
              <a:rPr lang="en-US" altLang="en-US" baseline="30000" dirty="0"/>
              <a:t>2</a:t>
            </a:r>
          </a:p>
          <a:p>
            <a:pPr lvl="1"/>
            <a:r>
              <a:rPr lang="en-US" altLang="en-US" dirty="0"/>
              <a:t>In a phase I/II trial, promising antitumor activity was observed in patients with metastatic PDAC receiving first-line NALIRIFOX</a:t>
            </a:r>
            <a:r>
              <a:rPr lang="en-US" altLang="en-US" baseline="30000" dirty="0"/>
              <a:t>3</a:t>
            </a:r>
          </a:p>
          <a:p>
            <a:r>
              <a:rPr lang="en-US" altLang="en-US" dirty="0"/>
              <a:t>Current analysis presented efficacy and safety data from the phase III NAPOLI 3 trial of first-line NALIRIFOX vs gemcitabine + nab-paclitaxel in metastatic PDAC</a:t>
            </a:r>
            <a:r>
              <a:rPr lang="en-US" altLang="en-US" baseline="30000" dirty="0"/>
              <a:t>4</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NCCN. Clinical practice guidelines: pancreatic adenocarcinoma. v2.2022. 2. Liposomal irinotecan PI.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Wainberg. Eur J Cancer. 2021;151:14. 2. Wainberg. ASCO GI 2023. Abstr LBA661.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3: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Wainberg. ASCO GI 2023. Abstr LBA661</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
        <p:nvSpPr>
          <p:cNvPr id="3" name="Content Placeholder 2">
            <a:extLst>
              <a:ext uri="{FF2B5EF4-FFF2-40B4-BE49-F238E27FC236}">
                <a16:creationId xmlns:a16="http://schemas.microsoft.com/office/drawing/2014/main" id="{6D0B9758-A957-6874-2082-4DBE1A2C66BE}"/>
              </a:ext>
            </a:extLst>
          </p:cNvPr>
          <p:cNvSpPr txBox="1">
            <a:spLocks/>
          </p:cNvSpPr>
          <p:nvPr/>
        </p:nvSpPr>
        <p:spPr bwMode="auto">
          <a:xfrm>
            <a:off x="607216" y="1506186"/>
            <a:ext cx="10877529" cy="728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open-label phase III trial (data cutoff: July 23, 2022)</a:t>
            </a:r>
          </a:p>
        </p:txBody>
      </p:sp>
      <p:sp>
        <p:nvSpPr>
          <p:cNvPr id="5" name="Text Box 23">
            <a:extLst>
              <a:ext uri="{FF2B5EF4-FFF2-40B4-BE49-F238E27FC236}">
                <a16:creationId xmlns:a16="http://schemas.microsoft.com/office/drawing/2014/main" id="{4EBA2414-5DC8-A844-715F-37FAD70529AB}"/>
              </a:ext>
            </a:extLst>
          </p:cNvPr>
          <p:cNvSpPr txBox="1">
            <a:spLocks noChangeArrowheads="1"/>
          </p:cNvSpPr>
          <p:nvPr/>
        </p:nvSpPr>
        <p:spPr bwMode="auto">
          <a:xfrm>
            <a:off x="450937" y="3213084"/>
            <a:ext cx="30057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GB" altLang="en-US" sz="1600" b="0" dirty="0">
                <a:solidFill>
                  <a:srgbClr val="000000"/>
                </a:solidFill>
                <a:latin typeface="Calibri" panose="020F0502020204030204" pitchFamily="34" charset="0"/>
              </a:rPr>
              <a:t>Patients with metastatic PDAC</a:t>
            </a:r>
            <a:br>
              <a:rPr lang="en-GB" altLang="en-US" sz="1600" b="0" dirty="0">
                <a:solidFill>
                  <a:srgbClr val="000000"/>
                </a:solidFill>
                <a:latin typeface="Calibri" panose="020F0502020204030204" pitchFamily="34" charset="0"/>
              </a:rPr>
            </a:br>
            <a:r>
              <a:rPr lang="en-GB" altLang="en-US" sz="1600" b="0" dirty="0">
                <a:solidFill>
                  <a:srgbClr val="000000"/>
                </a:solidFill>
                <a:latin typeface="Calibri" panose="020F0502020204030204" pitchFamily="34" charset="0"/>
              </a:rPr>
              <a:t>and no previous treatment in the metastatic setting; metastatic disease diagnosis ≤6 </a:t>
            </a:r>
            <a:r>
              <a:rPr lang="en-GB" altLang="en-US" sz="1600" b="0" dirty="0" err="1">
                <a:solidFill>
                  <a:srgbClr val="000000"/>
                </a:solidFill>
                <a:latin typeface="Calibri" panose="020F0502020204030204" pitchFamily="34" charset="0"/>
              </a:rPr>
              <a:t>wks</a:t>
            </a:r>
            <a:r>
              <a:rPr lang="en-GB" altLang="en-US" sz="1600" b="0" dirty="0">
                <a:solidFill>
                  <a:srgbClr val="000000"/>
                </a:solidFill>
                <a:latin typeface="Calibri" panose="020F0502020204030204" pitchFamily="34" charset="0"/>
              </a:rPr>
              <a:t> before </a:t>
            </a:r>
            <a:r>
              <a:rPr lang="en-GB" altLang="en-US" sz="1600" b="0" dirty="0" err="1">
                <a:solidFill>
                  <a:srgbClr val="000000"/>
                </a:solidFill>
                <a:latin typeface="Calibri" panose="020F0502020204030204" pitchFamily="34" charset="0"/>
              </a:rPr>
              <a:t>screening;ECOG</a:t>
            </a:r>
            <a:r>
              <a:rPr lang="en-GB" altLang="en-US" sz="1600" b="0" dirty="0">
                <a:solidFill>
                  <a:srgbClr val="000000"/>
                </a:solidFill>
                <a:latin typeface="Calibri" panose="020F0502020204030204" pitchFamily="34" charset="0"/>
              </a:rPr>
              <a:t> PS 0/1 </a:t>
            </a:r>
          </a:p>
          <a:p>
            <a:pPr algn="ctr">
              <a:lnSpc>
                <a:spcPct val="100000"/>
              </a:lnSpc>
              <a:spcBef>
                <a:spcPct val="0"/>
              </a:spcBef>
              <a:spcAft>
                <a:spcPct val="0"/>
              </a:spcAft>
              <a:buClrTx/>
              <a:buFontTx/>
              <a:buNone/>
              <a:defRPr/>
            </a:pPr>
            <a:r>
              <a:rPr lang="en-GB" altLang="en-US" sz="1600" b="0" dirty="0">
                <a:solidFill>
                  <a:srgbClr val="000000"/>
                </a:solidFill>
                <a:latin typeface="Calibri" panose="020F0502020204030204" pitchFamily="34" charset="0"/>
              </a:rPr>
              <a:t>(N = 770)</a:t>
            </a:r>
            <a:endParaRPr lang="en-US" altLang="en-US" sz="1600" b="0" dirty="0">
              <a:solidFill>
                <a:srgbClr val="000000"/>
              </a:solidFill>
              <a:latin typeface="Calibri" panose="020F0502020204030204" pitchFamily="34" charset="0"/>
            </a:endParaRPr>
          </a:p>
        </p:txBody>
      </p:sp>
      <p:sp>
        <p:nvSpPr>
          <p:cNvPr id="6" name="Rectangle 24">
            <a:extLst>
              <a:ext uri="{FF2B5EF4-FFF2-40B4-BE49-F238E27FC236}">
                <a16:creationId xmlns:a16="http://schemas.microsoft.com/office/drawing/2014/main" id="{11830645-BBA2-1DE2-2AF6-B3FAEA640260}"/>
              </a:ext>
            </a:extLst>
          </p:cNvPr>
          <p:cNvSpPr>
            <a:spLocks noChangeArrowheads="1"/>
          </p:cNvSpPr>
          <p:nvPr/>
        </p:nvSpPr>
        <p:spPr bwMode="auto">
          <a:xfrm>
            <a:off x="3899816" y="2845331"/>
            <a:ext cx="5555010" cy="965771"/>
          </a:xfrm>
          <a:prstGeom prst="rect">
            <a:avLst/>
          </a:prstGeom>
          <a:solidFill>
            <a:srgbClr val="015873"/>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Liposomal Irinotecan </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50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 </a:t>
            </a: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5-FU</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2400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 </a:t>
            </a:r>
            <a:r>
              <a:rPr lang="en-US" kern="0" dirty="0">
                <a:solidFill>
                  <a:srgbClr val="FFFFFF"/>
                </a:solidFill>
                <a:latin typeface="Calibri" panose="020F0502020204030204" pitchFamily="34" charset="0"/>
                <a:cs typeface="Arial" charset="0"/>
              </a:rPr>
              <a:t>L</a:t>
            </a: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eucovorin</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400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 </a:t>
            </a: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Oxaliplatin</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60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p>
          <a:p>
            <a:pPr marL="0" marR="0" lvl="0" indent="0" algn="ctr" defTabSz="914400" eaLnBrk="1" fontAlgn="auto" latinLnBrk="0" hangingPunct="1">
              <a:lnSpc>
                <a:spcPct val="100000"/>
              </a:lnSpc>
              <a:spcBef>
                <a:spcPts val="0"/>
              </a:spcBef>
              <a:spcAft>
                <a:spcPts val="0"/>
              </a:spcAft>
              <a:buClrTx/>
              <a:buSzTx/>
              <a:buFontTx/>
              <a:buNone/>
              <a:tabLst/>
              <a:defRPr/>
            </a:pPr>
            <a:r>
              <a:rPr lang="en-US" b="0" kern="0" dirty="0">
                <a:solidFill>
                  <a:srgbClr val="FFFFFF"/>
                </a:solidFill>
                <a:latin typeface="Calibri" panose="020F0502020204030204" pitchFamily="34" charset="0"/>
                <a:cs typeface="Arial" charset="0"/>
              </a:rPr>
              <a:t>Days 1 and 15 of a 28-day cycle</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a:t>
            </a:r>
          </a:p>
        </p:txBody>
      </p:sp>
      <p:sp>
        <p:nvSpPr>
          <p:cNvPr id="7" name="Line 27">
            <a:extLst>
              <a:ext uri="{FF2B5EF4-FFF2-40B4-BE49-F238E27FC236}">
                <a16:creationId xmlns:a16="http://schemas.microsoft.com/office/drawing/2014/main" id="{8FBBC9DA-A9CF-B5D4-B5DC-4A9431C2FF82}"/>
              </a:ext>
            </a:extLst>
          </p:cNvPr>
          <p:cNvSpPr>
            <a:spLocks noChangeShapeType="1"/>
          </p:cNvSpPr>
          <p:nvPr/>
        </p:nvSpPr>
        <p:spPr bwMode="auto">
          <a:xfrm flipV="1">
            <a:off x="3456661" y="3240825"/>
            <a:ext cx="392012" cy="39060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8" name="Rectangle 28">
            <a:extLst>
              <a:ext uri="{FF2B5EF4-FFF2-40B4-BE49-F238E27FC236}">
                <a16:creationId xmlns:a16="http://schemas.microsoft.com/office/drawing/2014/main" id="{9DC3AE62-7B04-D399-94ED-3B975FB7FC4D}"/>
              </a:ext>
            </a:extLst>
          </p:cNvPr>
          <p:cNvSpPr>
            <a:spLocks noChangeArrowheads="1"/>
          </p:cNvSpPr>
          <p:nvPr/>
        </p:nvSpPr>
        <p:spPr bwMode="auto">
          <a:xfrm>
            <a:off x="3899816" y="4148394"/>
            <a:ext cx="5515107" cy="972144"/>
          </a:xfrm>
          <a:prstGeom prst="rect">
            <a:avLst/>
          </a:prstGeom>
          <a:solidFill>
            <a:srgbClr val="E1471D"/>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Gemcitabine </a:t>
            </a:r>
            <a:r>
              <a:rPr lang="en-US" b="0" kern="0" dirty="0">
                <a:solidFill>
                  <a:srgbClr val="FFFFFF"/>
                </a:solidFill>
                <a:latin typeface="Calibri" panose="020F0502020204030204" pitchFamily="34" charset="0"/>
                <a:cs typeface="Arial" charset="0"/>
              </a:rPr>
              <a:t>100</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0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Nab-paclitaxel</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 125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charset="0"/>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Days 1, 8, and 15 of a 28-day cycle</a:t>
            </a: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endParaRPr>
          </a:p>
        </p:txBody>
      </p:sp>
      <p:sp>
        <p:nvSpPr>
          <p:cNvPr id="28" name="Line 33">
            <a:extLst>
              <a:ext uri="{FF2B5EF4-FFF2-40B4-BE49-F238E27FC236}">
                <a16:creationId xmlns:a16="http://schemas.microsoft.com/office/drawing/2014/main" id="{8416A266-EE7F-549F-D7BD-6DBD54601F2A}"/>
              </a:ext>
            </a:extLst>
          </p:cNvPr>
          <p:cNvSpPr>
            <a:spLocks noChangeShapeType="1"/>
          </p:cNvSpPr>
          <p:nvPr/>
        </p:nvSpPr>
        <p:spPr bwMode="auto">
          <a:xfrm>
            <a:off x="3456661" y="4329728"/>
            <a:ext cx="327505" cy="50603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29" name="Text Box 23">
            <a:extLst>
              <a:ext uri="{FF2B5EF4-FFF2-40B4-BE49-F238E27FC236}">
                <a16:creationId xmlns:a16="http://schemas.microsoft.com/office/drawing/2014/main" id="{91025BCC-1A5A-662C-1862-646B43CB06D6}"/>
              </a:ext>
            </a:extLst>
          </p:cNvPr>
          <p:cNvSpPr txBox="1">
            <a:spLocks noChangeArrowheads="1"/>
          </p:cNvSpPr>
          <p:nvPr/>
        </p:nvSpPr>
        <p:spPr bwMode="auto">
          <a:xfrm>
            <a:off x="1930132" y="1923957"/>
            <a:ext cx="33584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US" altLang="en-US" sz="1600" b="0" i="1" dirty="0">
                <a:solidFill>
                  <a:srgbClr val="000000"/>
                </a:solidFill>
                <a:latin typeface="Calibri" panose="020F0502020204030204" pitchFamily="34" charset="0"/>
              </a:rPr>
              <a:t>Stratified by ECOG PS (0 vs 1); region (North America vs ROW); liver metastases (yes vs no)</a:t>
            </a:r>
          </a:p>
        </p:txBody>
      </p:sp>
      <p:sp>
        <p:nvSpPr>
          <p:cNvPr id="35" name="Line 32">
            <a:extLst>
              <a:ext uri="{FF2B5EF4-FFF2-40B4-BE49-F238E27FC236}">
                <a16:creationId xmlns:a16="http://schemas.microsoft.com/office/drawing/2014/main" id="{C6AF4EC8-FE6B-DBF4-8EAA-4BF8802E76D1}"/>
              </a:ext>
            </a:extLst>
          </p:cNvPr>
          <p:cNvSpPr>
            <a:spLocks noChangeShapeType="1"/>
          </p:cNvSpPr>
          <p:nvPr/>
        </p:nvSpPr>
        <p:spPr bwMode="auto">
          <a:xfrm rot="5400000">
            <a:off x="3426493" y="2881079"/>
            <a:ext cx="365760" cy="0"/>
          </a:xfrm>
          <a:prstGeom prst="line">
            <a:avLst/>
          </a:prstGeom>
          <a:noFill/>
          <a:ln w="28575">
            <a:solidFill>
              <a:srgbClr val="000000"/>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36" name="Content Placeholder 2">
            <a:extLst>
              <a:ext uri="{FF2B5EF4-FFF2-40B4-BE49-F238E27FC236}">
                <a16:creationId xmlns:a16="http://schemas.microsoft.com/office/drawing/2014/main" id="{F633D6C9-4500-4762-2C2E-DCD79AA4EC9D}"/>
              </a:ext>
            </a:extLst>
          </p:cNvPr>
          <p:cNvSpPr txBox="1">
            <a:spLocks/>
          </p:cNvSpPr>
          <p:nvPr/>
        </p:nvSpPr>
        <p:spPr bwMode="auto">
          <a:xfrm>
            <a:off x="612613" y="5303011"/>
            <a:ext cx="10861043" cy="1049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OS </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PFS and ORR </a:t>
            </a:r>
            <a:r>
              <a:rPr lang="en-US" sz="2400" b="0" kern="0" dirty="0">
                <a:solidFill>
                  <a:srgbClr val="000000"/>
                </a:solidFill>
              </a:rPr>
              <a:t>per investigator using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RECIST v1.1, safety</a:t>
            </a:r>
          </a:p>
        </p:txBody>
      </p:sp>
      <p:sp>
        <p:nvSpPr>
          <p:cNvPr id="39" name="Line 32">
            <a:extLst>
              <a:ext uri="{FF2B5EF4-FFF2-40B4-BE49-F238E27FC236}">
                <a16:creationId xmlns:a16="http://schemas.microsoft.com/office/drawing/2014/main" id="{1A1DDB3C-C6FA-A820-5C47-FD23B4372345}"/>
              </a:ext>
            </a:extLst>
          </p:cNvPr>
          <p:cNvSpPr>
            <a:spLocks noChangeShapeType="1"/>
          </p:cNvSpPr>
          <p:nvPr/>
        </p:nvSpPr>
        <p:spPr bwMode="auto">
          <a:xfrm>
            <a:off x="9507970" y="396315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Text Box 23">
            <a:extLst>
              <a:ext uri="{FF2B5EF4-FFF2-40B4-BE49-F238E27FC236}">
                <a16:creationId xmlns:a16="http://schemas.microsoft.com/office/drawing/2014/main" id="{5BA7D484-150A-05D4-5502-7EE5721211A3}"/>
              </a:ext>
            </a:extLst>
          </p:cNvPr>
          <p:cNvSpPr txBox="1">
            <a:spLocks noChangeArrowheads="1"/>
          </p:cNvSpPr>
          <p:nvPr/>
        </p:nvSpPr>
        <p:spPr bwMode="auto">
          <a:xfrm>
            <a:off x="9948681" y="3398926"/>
            <a:ext cx="159541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unacceptable toxicity, or study withdrawal</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3: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Wainberg. ASCO GI 2023. Abstr LBA661</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955417767"/>
              </p:ext>
            </p:extLst>
          </p:nvPr>
        </p:nvGraphicFramePr>
        <p:xfrm>
          <a:off x="719138" y="1157935"/>
          <a:ext cx="10787062" cy="5038520"/>
        </p:xfrm>
        <a:graphic>
          <a:graphicData uri="http://schemas.openxmlformats.org/drawingml/2006/table">
            <a:tbl>
              <a:tblPr/>
              <a:tblGrid>
                <a:gridCol w="6047422">
                  <a:extLst>
                    <a:ext uri="{9D8B030D-6E8A-4147-A177-3AD203B41FA5}">
                      <a16:colId xmlns:a16="http://schemas.microsoft.com/office/drawing/2014/main" val="20000"/>
                    </a:ext>
                  </a:extLst>
                </a:gridCol>
                <a:gridCol w="2079057">
                  <a:extLst>
                    <a:ext uri="{9D8B030D-6E8A-4147-A177-3AD203B41FA5}">
                      <a16:colId xmlns:a16="http://schemas.microsoft.com/office/drawing/2014/main" val="20001"/>
                    </a:ext>
                  </a:extLst>
                </a:gridCol>
                <a:gridCol w="2660583">
                  <a:extLst>
                    <a:ext uri="{9D8B030D-6E8A-4147-A177-3AD203B41FA5}">
                      <a16:colId xmlns:a16="http://schemas.microsoft.com/office/drawing/2014/main" val="20002"/>
                    </a:ext>
                  </a:extLst>
                </a:gridCol>
              </a:tblGrid>
              <a:tr h="46614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NALIRIFOX</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Gemcitabine + Nab-paclitaxel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536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6383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26383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26383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86931686"/>
                  </a:ext>
                </a:extLst>
              </a:tr>
              <a:tr h="26383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Number of metastatic sites, 1/2/≥3,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29.8/31.3/38.9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35.7/27.9/36.4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6536100"/>
                  </a:ext>
                </a:extLst>
              </a:tr>
              <a:tr h="26383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metastases,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4256990995"/>
                  </a:ext>
                </a:extLst>
              </a:tr>
              <a:tr h="81785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region,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East Asia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Rest of the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86742"/>
                  </a:ext>
                </a:extLst>
              </a:tr>
              <a:tr h="63318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Main pancreatic tumor location,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174554456"/>
                  </a:ext>
                </a:extLst>
              </a:tr>
              <a:tr h="63318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Baseline CA 19-9,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&lt;37 U/mL</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≥37 U/mL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r h="26383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time from diagnosis of metastatic PDAC until randomization,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 (0.60-9.10)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 (0.40-10.90)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9181944"/>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OS (Primary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Wainberg. ASCO GI 2023. Abstr LBA661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1911" name="Group 31910">
            <a:extLst>
              <a:ext uri="{FF2B5EF4-FFF2-40B4-BE49-F238E27FC236}">
                <a16:creationId xmlns:a16="http://schemas.microsoft.com/office/drawing/2014/main" id="{296AFB0D-8E99-69D9-598D-EF2744476933}"/>
              </a:ext>
            </a:extLst>
          </p:cNvPr>
          <p:cNvGrpSpPr/>
          <p:nvPr/>
        </p:nvGrpSpPr>
        <p:grpSpPr>
          <a:xfrm>
            <a:off x="1567396" y="1418285"/>
            <a:ext cx="8388227" cy="4161320"/>
            <a:chOff x="1567396" y="1418285"/>
            <a:chExt cx="8388227" cy="4161320"/>
          </a:xfrm>
        </p:grpSpPr>
        <p:grpSp>
          <p:nvGrpSpPr>
            <p:cNvPr id="31841" name="Group 31840">
              <a:extLst>
                <a:ext uri="{FF2B5EF4-FFF2-40B4-BE49-F238E27FC236}">
                  <a16:creationId xmlns:a16="http://schemas.microsoft.com/office/drawing/2014/main" id="{F24436BC-77E4-ADC5-CED6-0AB102B833A5}"/>
                </a:ext>
              </a:extLst>
            </p:cNvPr>
            <p:cNvGrpSpPr/>
            <p:nvPr/>
          </p:nvGrpSpPr>
          <p:grpSpPr>
            <a:xfrm>
              <a:off x="3158744" y="1749749"/>
              <a:ext cx="6414211" cy="2133519"/>
              <a:chOff x="3158744" y="1749749"/>
              <a:chExt cx="6414211" cy="2133519"/>
            </a:xfrm>
          </p:grpSpPr>
          <p:cxnSp>
            <p:nvCxnSpPr>
              <p:cNvPr id="31779" name="Straight Connector 31778">
                <a:extLst>
                  <a:ext uri="{FF2B5EF4-FFF2-40B4-BE49-F238E27FC236}">
                    <a16:creationId xmlns:a16="http://schemas.microsoft.com/office/drawing/2014/main" id="{88DF315F-934D-82D9-B84D-3A1527BBF4A1}"/>
                  </a:ext>
                </a:extLst>
              </p:cNvPr>
              <p:cNvCxnSpPr/>
              <p:nvPr/>
            </p:nvCxnSpPr>
            <p:spPr bwMode="auto">
              <a:xfrm>
                <a:off x="3158744" y="1749749"/>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88A04DE5-CA49-ECF2-3AB0-AFADC69DF7C2}"/>
                  </a:ext>
                </a:extLst>
              </p:cNvPr>
              <p:cNvCxnSpPr/>
              <p:nvPr/>
            </p:nvCxnSpPr>
            <p:spPr bwMode="auto">
              <a:xfrm>
                <a:off x="3346069" y="187515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A4AF60C5-B9E7-2CBC-A93B-B268D0AB385E}"/>
                  </a:ext>
                </a:extLst>
              </p:cNvPr>
              <p:cNvCxnSpPr/>
              <p:nvPr/>
            </p:nvCxnSpPr>
            <p:spPr bwMode="auto">
              <a:xfrm>
                <a:off x="5271720" y="288597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B667B02A-FD72-8C6A-9E9D-75A208795BCD}"/>
                  </a:ext>
                </a:extLst>
              </p:cNvPr>
              <p:cNvCxnSpPr/>
              <p:nvPr/>
            </p:nvCxnSpPr>
            <p:spPr bwMode="auto">
              <a:xfrm>
                <a:off x="5344745" y="2919726"/>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7FDE5644-023A-D76E-7347-95FB9F9EC9C2}"/>
                  </a:ext>
                </a:extLst>
              </p:cNvPr>
              <p:cNvCxnSpPr/>
              <p:nvPr/>
            </p:nvCxnSpPr>
            <p:spPr bwMode="auto">
              <a:xfrm>
                <a:off x="5570170" y="305613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7817015E-EA8D-F004-DEE6-14C418854975}"/>
                  </a:ext>
                </a:extLst>
              </p:cNvPr>
              <p:cNvCxnSpPr/>
              <p:nvPr/>
            </p:nvCxnSpPr>
            <p:spPr bwMode="auto">
              <a:xfrm>
                <a:off x="5608270" y="307518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E94047FF-5D35-42F3-4F86-AA8197FD6E52}"/>
                  </a:ext>
                </a:extLst>
              </p:cNvPr>
              <p:cNvCxnSpPr/>
              <p:nvPr/>
            </p:nvCxnSpPr>
            <p:spPr bwMode="auto">
              <a:xfrm>
                <a:off x="5645094" y="310002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B4508E3E-B999-2B95-83A7-A52E27FA9BC7}"/>
                  </a:ext>
                </a:extLst>
              </p:cNvPr>
              <p:cNvCxnSpPr/>
              <p:nvPr/>
            </p:nvCxnSpPr>
            <p:spPr bwMode="auto">
              <a:xfrm>
                <a:off x="5683194" y="311907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D2E7F32C-6A31-647E-DD4F-90275CB83E84}"/>
                  </a:ext>
                </a:extLst>
              </p:cNvPr>
              <p:cNvCxnSpPr/>
              <p:nvPr/>
            </p:nvCxnSpPr>
            <p:spPr bwMode="auto">
              <a:xfrm>
                <a:off x="5719723" y="3152712"/>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C6666395-284D-7E51-B18C-29C0C541C194}"/>
                  </a:ext>
                </a:extLst>
              </p:cNvPr>
              <p:cNvCxnSpPr/>
              <p:nvPr/>
            </p:nvCxnSpPr>
            <p:spPr bwMode="auto">
              <a:xfrm>
                <a:off x="5757823" y="3171762"/>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DF1A4CA2-1CB0-4C6F-2885-F1DFDA34E348}"/>
                  </a:ext>
                </a:extLst>
              </p:cNvPr>
              <p:cNvCxnSpPr/>
              <p:nvPr/>
            </p:nvCxnSpPr>
            <p:spPr bwMode="auto">
              <a:xfrm>
                <a:off x="5794647" y="3196600"/>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E735C32F-8131-6381-5440-8B768848F128}"/>
                  </a:ext>
                </a:extLst>
              </p:cNvPr>
              <p:cNvCxnSpPr/>
              <p:nvPr/>
            </p:nvCxnSpPr>
            <p:spPr bwMode="auto">
              <a:xfrm>
                <a:off x="5832747" y="3215650"/>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236EC2C4-5564-F219-ED55-A237BD1A2D9F}"/>
                  </a:ext>
                </a:extLst>
              </p:cNvPr>
              <p:cNvCxnSpPr/>
              <p:nvPr/>
            </p:nvCxnSpPr>
            <p:spPr bwMode="auto">
              <a:xfrm>
                <a:off x="5872123" y="321442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BF36360B-44F9-0707-EE5E-C78E6B29088B}"/>
                  </a:ext>
                </a:extLst>
              </p:cNvPr>
              <p:cNvCxnSpPr/>
              <p:nvPr/>
            </p:nvCxnSpPr>
            <p:spPr bwMode="auto">
              <a:xfrm>
                <a:off x="5910223" y="323347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31854B31-F752-6B4C-C91C-249B35AD04EC}"/>
                  </a:ext>
                </a:extLst>
              </p:cNvPr>
              <p:cNvCxnSpPr/>
              <p:nvPr/>
            </p:nvCxnSpPr>
            <p:spPr bwMode="auto">
              <a:xfrm>
                <a:off x="5947047" y="3258313"/>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B208422D-3553-CA15-EE97-F9DFFBD784DA}"/>
                  </a:ext>
                </a:extLst>
              </p:cNvPr>
              <p:cNvCxnSpPr/>
              <p:nvPr/>
            </p:nvCxnSpPr>
            <p:spPr bwMode="auto">
              <a:xfrm>
                <a:off x="5985147" y="3277363"/>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9F55C84F-B1C2-1C81-6ABE-4FBAF9BD98FD}"/>
                  </a:ext>
                </a:extLst>
              </p:cNvPr>
              <p:cNvCxnSpPr/>
              <p:nvPr/>
            </p:nvCxnSpPr>
            <p:spPr bwMode="auto">
              <a:xfrm>
                <a:off x="6021348" y="3288838"/>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1665B3FB-95F0-5906-2AED-144230520A2B}"/>
                  </a:ext>
                </a:extLst>
              </p:cNvPr>
              <p:cNvCxnSpPr/>
              <p:nvPr/>
            </p:nvCxnSpPr>
            <p:spPr bwMode="auto">
              <a:xfrm>
                <a:off x="6059448" y="3307888"/>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6E74B23C-A0B8-8AF5-6365-A5A31C77FC51}"/>
                  </a:ext>
                </a:extLst>
              </p:cNvPr>
              <p:cNvCxnSpPr/>
              <p:nvPr/>
            </p:nvCxnSpPr>
            <p:spPr bwMode="auto">
              <a:xfrm>
                <a:off x="6096272" y="3332726"/>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5EB0A528-6AC9-0A8C-1150-DCE19A044183}"/>
                  </a:ext>
                </a:extLst>
              </p:cNvPr>
              <p:cNvCxnSpPr/>
              <p:nvPr/>
            </p:nvCxnSpPr>
            <p:spPr bwMode="auto">
              <a:xfrm>
                <a:off x="6134372" y="3351776"/>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F1630663-7905-A895-8C10-B793EAD41E53}"/>
                  </a:ext>
                </a:extLst>
              </p:cNvPr>
              <p:cNvCxnSpPr/>
              <p:nvPr/>
            </p:nvCxnSpPr>
            <p:spPr bwMode="auto">
              <a:xfrm>
                <a:off x="6170631" y="3375389"/>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7C04329D-644C-7668-5365-9CED47E2BB8B}"/>
                  </a:ext>
                </a:extLst>
              </p:cNvPr>
              <p:cNvCxnSpPr/>
              <p:nvPr/>
            </p:nvCxnSpPr>
            <p:spPr bwMode="auto">
              <a:xfrm>
                <a:off x="6208731" y="3394439"/>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309CE775-9108-A742-B2B3-72BD7FCAA99D}"/>
                  </a:ext>
                </a:extLst>
              </p:cNvPr>
              <p:cNvCxnSpPr/>
              <p:nvPr/>
            </p:nvCxnSpPr>
            <p:spPr bwMode="auto">
              <a:xfrm>
                <a:off x="6245555" y="341927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909C1080-D0DF-931B-3932-07CC5D684CEE}"/>
                  </a:ext>
                </a:extLst>
              </p:cNvPr>
              <p:cNvCxnSpPr/>
              <p:nvPr/>
            </p:nvCxnSpPr>
            <p:spPr bwMode="auto">
              <a:xfrm>
                <a:off x="6283655" y="343832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BC175B8E-B743-F80D-522F-084793C3AB67}"/>
                  </a:ext>
                </a:extLst>
              </p:cNvPr>
              <p:cNvCxnSpPr/>
              <p:nvPr/>
            </p:nvCxnSpPr>
            <p:spPr bwMode="auto">
              <a:xfrm>
                <a:off x="6342081" y="345876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2F1B92D0-0FB2-533A-920E-B0F803DCCF19}"/>
                  </a:ext>
                </a:extLst>
              </p:cNvPr>
              <p:cNvCxnSpPr/>
              <p:nvPr/>
            </p:nvCxnSpPr>
            <p:spPr bwMode="auto">
              <a:xfrm>
                <a:off x="6380181" y="3477815"/>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212306E3-16E0-4B3A-87BD-F75AE306A70E}"/>
                  </a:ext>
                </a:extLst>
              </p:cNvPr>
              <p:cNvCxnSpPr/>
              <p:nvPr/>
            </p:nvCxnSpPr>
            <p:spPr bwMode="auto">
              <a:xfrm>
                <a:off x="6417005" y="3502653"/>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64FFE95F-077C-E2F0-A5DF-1B6CEF95BD7C}"/>
                  </a:ext>
                </a:extLst>
              </p:cNvPr>
              <p:cNvCxnSpPr/>
              <p:nvPr/>
            </p:nvCxnSpPr>
            <p:spPr bwMode="auto">
              <a:xfrm>
                <a:off x="6455105" y="3521703"/>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BBD7F26A-EB62-638F-2F3B-CB27B7FAB4C6}"/>
                  </a:ext>
                </a:extLst>
              </p:cNvPr>
              <p:cNvCxnSpPr/>
              <p:nvPr/>
            </p:nvCxnSpPr>
            <p:spPr bwMode="auto">
              <a:xfrm>
                <a:off x="6507181" y="3520478"/>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341FF87A-D47A-96C3-9991-2CC8610EC485}"/>
                  </a:ext>
                </a:extLst>
              </p:cNvPr>
              <p:cNvCxnSpPr/>
              <p:nvPr/>
            </p:nvCxnSpPr>
            <p:spPr bwMode="auto">
              <a:xfrm>
                <a:off x="6545281" y="3523653"/>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BCC92330-FF21-7C2F-2BA3-6D25A60E6263}"/>
                  </a:ext>
                </a:extLst>
              </p:cNvPr>
              <p:cNvCxnSpPr/>
              <p:nvPr/>
            </p:nvCxnSpPr>
            <p:spPr bwMode="auto">
              <a:xfrm>
                <a:off x="6582105" y="3526266"/>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73BF6437-AD97-155D-1421-8A80C4CEDD87}"/>
                  </a:ext>
                </a:extLst>
              </p:cNvPr>
              <p:cNvCxnSpPr/>
              <p:nvPr/>
            </p:nvCxnSpPr>
            <p:spPr bwMode="auto">
              <a:xfrm>
                <a:off x="6620205" y="3529441"/>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0BFA6448-7A6B-05D1-46C5-B32721915368}"/>
                  </a:ext>
                </a:extLst>
              </p:cNvPr>
              <p:cNvCxnSpPr/>
              <p:nvPr/>
            </p:nvCxnSpPr>
            <p:spPr bwMode="auto">
              <a:xfrm>
                <a:off x="6653231" y="3530098"/>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AAC45F6D-1F12-DA39-07CB-D806A56732B4}"/>
                  </a:ext>
                </a:extLst>
              </p:cNvPr>
              <p:cNvCxnSpPr/>
              <p:nvPr/>
            </p:nvCxnSpPr>
            <p:spPr bwMode="auto">
              <a:xfrm>
                <a:off x="6690055" y="3532711"/>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04739828-3A87-D6C4-B06F-18029B96C7BE}"/>
                  </a:ext>
                </a:extLst>
              </p:cNvPr>
              <p:cNvCxnSpPr/>
              <p:nvPr/>
            </p:nvCxnSpPr>
            <p:spPr bwMode="auto">
              <a:xfrm>
                <a:off x="6728155" y="3535886"/>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82540D2F-B774-51AD-B222-454FA803F319}"/>
                  </a:ext>
                </a:extLst>
              </p:cNvPr>
              <p:cNvCxnSpPr/>
              <p:nvPr/>
            </p:nvCxnSpPr>
            <p:spPr bwMode="auto">
              <a:xfrm>
                <a:off x="7186631" y="3724631"/>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7E42CEFF-99E2-F94E-6C8F-FDFC9CD9ABDE}"/>
                  </a:ext>
                </a:extLst>
              </p:cNvPr>
              <p:cNvCxnSpPr/>
              <p:nvPr/>
            </p:nvCxnSpPr>
            <p:spPr bwMode="auto">
              <a:xfrm>
                <a:off x="7223455" y="3727244"/>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354EA8C2-4CA7-433F-B1A2-117742F4FB05}"/>
                  </a:ext>
                </a:extLst>
              </p:cNvPr>
              <p:cNvCxnSpPr/>
              <p:nvPr/>
            </p:nvCxnSpPr>
            <p:spPr bwMode="auto">
              <a:xfrm>
                <a:off x="7261555" y="3730419"/>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DE0B8E14-4017-0F3F-9B4E-B3392C44F8C6}"/>
                  </a:ext>
                </a:extLst>
              </p:cNvPr>
              <p:cNvCxnSpPr/>
              <p:nvPr/>
            </p:nvCxnSpPr>
            <p:spPr bwMode="auto">
              <a:xfrm>
                <a:off x="6898718" y="3607598"/>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55B85699-7D15-8897-809E-570A0ECB55F9}"/>
                  </a:ext>
                </a:extLst>
              </p:cNvPr>
              <p:cNvCxnSpPr/>
              <p:nvPr/>
            </p:nvCxnSpPr>
            <p:spPr bwMode="auto">
              <a:xfrm>
                <a:off x="6936818" y="3626648"/>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A71F9B9F-7244-E71A-6218-E6C7229DED33}"/>
                  </a:ext>
                </a:extLst>
              </p:cNvPr>
              <p:cNvCxnSpPr/>
              <p:nvPr/>
            </p:nvCxnSpPr>
            <p:spPr bwMode="auto">
              <a:xfrm>
                <a:off x="6973642" y="3651486"/>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084F0660-D958-3B6A-A338-0311745C25C3}"/>
                  </a:ext>
                </a:extLst>
              </p:cNvPr>
              <p:cNvCxnSpPr/>
              <p:nvPr/>
            </p:nvCxnSpPr>
            <p:spPr bwMode="auto">
              <a:xfrm>
                <a:off x="7011742" y="3670536"/>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D271D67E-D80E-1131-F175-4B2A103E40EF}"/>
                  </a:ext>
                </a:extLst>
              </p:cNvPr>
              <p:cNvCxnSpPr/>
              <p:nvPr/>
            </p:nvCxnSpPr>
            <p:spPr bwMode="auto">
              <a:xfrm>
                <a:off x="6760294" y="3551061"/>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9920E0BD-3EB8-0E32-BC9D-75A2D7A12F2D}"/>
                  </a:ext>
                </a:extLst>
              </p:cNvPr>
              <p:cNvCxnSpPr/>
              <p:nvPr/>
            </p:nvCxnSpPr>
            <p:spPr bwMode="auto">
              <a:xfrm>
                <a:off x="6798394" y="3570111"/>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A4B675DE-7714-9606-729E-58B29BEEEAAA}"/>
                  </a:ext>
                </a:extLst>
              </p:cNvPr>
              <p:cNvCxnSpPr/>
              <p:nvPr/>
            </p:nvCxnSpPr>
            <p:spPr bwMode="auto">
              <a:xfrm>
                <a:off x="6835218" y="3594949"/>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EC316524-4744-E0D7-6F46-A9CAEAAF212E}"/>
                  </a:ext>
                </a:extLst>
              </p:cNvPr>
              <p:cNvCxnSpPr/>
              <p:nvPr/>
            </p:nvCxnSpPr>
            <p:spPr bwMode="auto">
              <a:xfrm>
                <a:off x="7070168" y="3676324"/>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1163A838-E64F-4AD7-7A13-87D9EFBDFF2A}"/>
                  </a:ext>
                </a:extLst>
              </p:cNvPr>
              <p:cNvCxnSpPr>
                <a:cxnSpLocks/>
              </p:cNvCxnSpPr>
              <p:nvPr/>
            </p:nvCxnSpPr>
            <p:spPr bwMode="auto">
              <a:xfrm>
                <a:off x="7326331"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EDB6D116-CBCE-E9A8-EB9D-8C96033326A0}"/>
                  </a:ext>
                </a:extLst>
              </p:cNvPr>
              <p:cNvCxnSpPr>
                <a:cxnSpLocks/>
              </p:cNvCxnSpPr>
              <p:nvPr/>
            </p:nvCxnSpPr>
            <p:spPr bwMode="auto">
              <a:xfrm>
                <a:off x="7369505"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7E58FAE7-F718-2128-6D63-10845494D3AE}"/>
                  </a:ext>
                </a:extLst>
              </p:cNvPr>
              <p:cNvCxnSpPr>
                <a:cxnSpLocks/>
              </p:cNvCxnSpPr>
              <p:nvPr/>
            </p:nvCxnSpPr>
            <p:spPr bwMode="auto">
              <a:xfrm>
                <a:off x="7388555"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4A3196EB-7BA9-593F-422C-6544288619ED}"/>
                  </a:ext>
                </a:extLst>
              </p:cNvPr>
              <p:cNvCxnSpPr>
                <a:cxnSpLocks/>
              </p:cNvCxnSpPr>
              <p:nvPr/>
            </p:nvCxnSpPr>
            <p:spPr bwMode="auto">
              <a:xfrm>
                <a:off x="7428700"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E9E40556-1AF8-B4B4-8CF1-63047447F11B}"/>
                  </a:ext>
                </a:extLst>
              </p:cNvPr>
              <p:cNvCxnSpPr>
                <a:cxnSpLocks/>
              </p:cNvCxnSpPr>
              <p:nvPr/>
            </p:nvCxnSpPr>
            <p:spPr bwMode="auto">
              <a:xfrm>
                <a:off x="7487749"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EC18116E-6AA9-FBB8-A1D5-4AC34F16EBC5}"/>
                  </a:ext>
                </a:extLst>
              </p:cNvPr>
              <p:cNvCxnSpPr>
                <a:cxnSpLocks/>
              </p:cNvCxnSpPr>
              <p:nvPr/>
            </p:nvCxnSpPr>
            <p:spPr bwMode="auto">
              <a:xfrm>
                <a:off x="7535374"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709C1A50-C040-2271-93C8-BF9DA63F16DF}"/>
                  </a:ext>
                </a:extLst>
              </p:cNvPr>
              <p:cNvCxnSpPr>
                <a:cxnSpLocks/>
              </p:cNvCxnSpPr>
              <p:nvPr/>
            </p:nvCxnSpPr>
            <p:spPr bwMode="auto">
              <a:xfrm>
                <a:off x="7773499"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DF2F5E22-1BC1-7A6F-7E9D-ED41ECCFFFBA}"/>
                  </a:ext>
                </a:extLst>
              </p:cNvPr>
              <p:cNvCxnSpPr>
                <a:cxnSpLocks/>
              </p:cNvCxnSpPr>
              <p:nvPr/>
            </p:nvCxnSpPr>
            <p:spPr bwMode="auto">
              <a:xfrm>
                <a:off x="7570299"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479A5C86-0A53-7863-93B9-5E89D5AA79A9}"/>
                  </a:ext>
                </a:extLst>
              </p:cNvPr>
              <p:cNvCxnSpPr>
                <a:cxnSpLocks/>
              </p:cNvCxnSpPr>
              <p:nvPr/>
            </p:nvCxnSpPr>
            <p:spPr bwMode="auto">
              <a:xfrm>
                <a:off x="7881956"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3D776793-DAD0-6252-FF00-A8290E99F089}"/>
                  </a:ext>
                </a:extLst>
              </p:cNvPr>
              <p:cNvCxnSpPr>
                <a:cxnSpLocks/>
              </p:cNvCxnSpPr>
              <p:nvPr/>
            </p:nvCxnSpPr>
            <p:spPr bwMode="auto">
              <a:xfrm>
                <a:off x="9572955"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EBA82A04-E886-499A-3BE1-E295C0DF8C64}"/>
                  </a:ext>
                </a:extLst>
              </p:cNvPr>
              <p:cNvCxnSpPr>
                <a:cxnSpLocks/>
              </p:cNvCxnSpPr>
              <p:nvPr/>
            </p:nvCxnSpPr>
            <p:spPr bwMode="auto">
              <a:xfrm>
                <a:off x="7956880"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E385F3C9-E4FE-5DB4-7304-8C56F5522CCA}"/>
                  </a:ext>
                </a:extLst>
              </p:cNvPr>
              <p:cNvCxnSpPr>
                <a:cxnSpLocks/>
              </p:cNvCxnSpPr>
              <p:nvPr/>
            </p:nvCxnSpPr>
            <p:spPr bwMode="auto">
              <a:xfrm>
                <a:off x="8063700"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13F393FE-FF4F-7D7B-E5BF-D54A8B4ED390}"/>
                  </a:ext>
                </a:extLst>
              </p:cNvPr>
              <p:cNvCxnSpPr>
                <a:cxnSpLocks/>
              </p:cNvCxnSpPr>
              <p:nvPr/>
            </p:nvCxnSpPr>
            <p:spPr bwMode="auto">
              <a:xfrm>
                <a:off x="8110049"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E2EC98FE-2B09-676C-0E39-70F61DD15705}"/>
                  </a:ext>
                </a:extLst>
              </p:cNvPr>
              <p:cNvCxnSpPr>
                <a:cxnSpLocks/>
              </p:cNvCxnSpPr>
              <p:nvPr/>
            </p:nvCxnSpPr>
            <p:spPr bwMode="auto">
              <a:xfrm>
                <a:off x="8164024"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1927F019-ACD7-2E13-52A6-2B103A8C1363}"/>
                  </a:ext>
                </a:extLst>
              </p:cNvPr>
              <p:cNvCxnSpPr>
                <a:cxnSpLocks/>
              </p:cNvCxnSpPr>
              <p:nvPr/>
            </p:nvCxnSpPr>
            <p:spPr bwMode="auto">
              <a:xfrm>
                <a:off x="8681549" y="3777667"/>
                <a:ext cx="0" cy="105601"/>
              </a:xfrm>
              <a:prstGeom prst="line">
                <a:avLst/>
              </a:prstGeom>
              <a:noFill/>
              <a:ln w="28575" cap="flat" cmpd="sng" algn="ctr">
                <a:solidFill>
                  <a:srgbClr val="015873"/>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F8738103-900C-343C-8C5E-B60280C07A9A}"/>
                  </a:ext>
                </a:extLst>
              </p:cNvPr>
              <p:cNvCxnSpPr>
                <a:cxnSpLocks/>
              </p:cNvCxnSpPr>
              <p:nvPr/>
            </p:nvCxnSpPr>
            <p:spPr bwMode="auto">
              <a:xfrm>
                <a:off x="8246574" y="3777667"/>
                <a:ext cx="0" cy="105601"/>
              </a:xfrm>
              <a:prstGeom prst="line">
                <a:avLst/>
              </a:prstGeom>
              <a:noFill/>
              <a:ln w="28575" cap="flat" cmpd="sng" algn="ctr">
                <a:solidFill>
                  <a:srgbClr val="015873"/>
                </a:solidFill>
                <a:prstDash val="solid"/>
                <a:round/>
                <a:headEnd type="none" w="med" len="med"/>
                <a:tailEnd type="none" w="med" len="med"/>
              </a:ln>
              <a:effectLst/>
            </p:spPr>
          </p:cxnSp>
        </p:grpSp>
        <p:sp>
          <p:nvSpPr>
            <p:cNvPr id="31777" name="Freeform 31776">
              <a:extLst>
                <a:ext uri="{FF2B5EF4-FFF2-40B4-BE49-F238E27FC236}">
                  <a16:creationId xmlns:a16="http://schemas.microsoft.com/office/drawing/2014/main" id="{9F703D66-A75C-816C-B591-8B51F1D0B44A}"/>
                </a:ext>
              </a:extLst>
            </p:cNvPr>
            <p:cNvSpPr/>
            <p:nvPr/>
          </p:nvSpPr>
          <p:spPr bwMode="auto">
            <a:xfrm>
              <a:off x="2932771" y="1639229"/>
              <a:ext cx="6674005" cy="2196791"/>
            </a:xfrm>
            <a:custGeom>
              <a:avLst/>
              <a:gdLst>
                <a:gd name="connsiteX0" fmla="*/ 0 w 6674005"/>
                <a:gd name="connsiteY0" fmla="*/ 0 h 2196791"/>
                <a:gd name="connsiteX1" fmla="*/ 122663 w 6674005"/>
                <a:gd name="connsiteY1" fmla="*/ 0 h 2196791"/>
                <a:gd name="connsiteX2" fmla="*/ 122663 w 6674005"/>
                <a:gd name="connsiteY2" fmla="*/ 83634 h 2196791"/>
                <a:gd name="connsiteX3" fmla="*/ 178419 w 6674005"/>
                <a:gd name="connsiteY3" fmla="*/ 83634 h 2196791"/>
                <a:gd name="connsiteX4" fmla="*/ 178419 w 6674005"/>
                <a:gd name="connsiteY4" fmla="*/ 167269 h 2196791"/>
                <a:gd name="connsiteX5" fmla="*/ 284356 w 6674005"/>
                <a:gd name="connsiteY5" fmla="*/ 167269 h 2196791"/>
                <a:gd name="connsiteX6" fmla="*/ 284356 w 6674005"/>
                <a:gd name="connsiteY6" fmla="*/ 239751 h 2196791"/>
                <a:gd name="connsiteX7" fmla="*/ 373566 w 6674005"/>
                <a:gd name="connsiteY7" fmla="*/ 239751 h 2196791"/>
                <a:gd name="connsiteX8" fmla="*/ 373566 w 6674005"/>
                <a:gd name="connsiteY8" fmla="*/ 301083 h 2196791"/>
                <a:gd name="connsiteX9" fmla="*/ 485078 w 6674005"/>
                <a:gd name="connsiteY9" fmla="*/ 301083 h 2196791"/>
                <a:gd name="connsiteX10" fmla="*/ 485078 w 6674005"/>
                <a:gd name="connsiteY10" fmla="*/ 367991 h 2196791"/>
                <a:gd name="connsiteX11" fmla="*/ 591014 w 6674005"/>
                <a:gd name="connsiteY11" fmla="*/ 367991 h 2196791"/>
                <a:gd name="connsiteX12" fmla="*/ 591014 w 6674005"/>
                <a:gd name="connsiteY12" fmla="*/ 434898 h 2196791"/>
                <a:gd name="connsiteX13" fmla="*/ 713678 w 6674005"/>
                <a:gd name="connsiteY13" fmla="*/ 434898 h 2196791"/>
                <a:gd name="connsiteX14" fmla="*/ 713678 w 6674005"/>
                <a:gd name="connsiteY14" fmla="*/ 501805 h 2196791"/>
                <a:gd name="connsiteX15" fmla="*/ 875370 w 6674005"/>
                <a:gd name="connsiteY15" fmla="*/ 501805 h 2196791"/>
                <a:gd name="connsiteX16" fmla="*/ 875370 w 6674005"/>
                <a:gd name="connsiteY16" fmla="*/ 551986 h 2196791"/>
                <a:gd name="connsiteX17" fmla="*/ 1037063 w 6674005"/>
                <a:gd name="connsiteY17" fmla="*/ 551986 h 2196791"/>
                <a:gd name="connsiteX18" fmla="*/ 1037063 w 6674005"/>
                <a:gd name="connsiteY18" fmla="*/ 630044 h 2196791"/>
                <a:gd name="connsiteX19" fmla="*/ 1148575 w 6674005"/>
                <a:gd name="connsiteY19" fmla="*/ 630044 h 2196791"/>
                <a:gd name="connsiteX20" fmla="*/ 1148575 w 6674005"/>
                <a:gd name="connsiteY20" fmla="*/ 680225 h 2196791"/>
                <a:gd name="connsiteX21" fmla="*/ 1265663 w 6674005"/>
                <a:gd name="connsiteY21" fmla="*/ 680225 h 2196791"/>
                <a:gd name="connsiteX22" fmla="*/ 1265663 w 6674005"/>
                <a:gd name="connsiteY22" fmla="*/ 747132 h 2196791"/>
                <a:gd name="connsiteX23" fmla="*/ 1349297 w 6674005"/>
                <a:gd name="connsiteY23" fmla="*/ 747132 h 2196791"/>
                <a:gd name="connsiteX24" fmla="*/ 1349297 w 6674005"/>
                <a:gd name="connsiteY24" fmla="*/ 808464 h 2196791"/>
                <a:gd name="connsiteX25" fmla="*/ 1466385 w 6674005"/>
                <a:gd name="connsiteY25" fmla="*/ 808464 h 2196791"/>
                <a:gd name="connsiteX26" fmla="*/ 1466385 w 6674005"/>
                <a:gd name="connsiteY26" fmla="*/ 875371 h 2196791"/>
                <a:gd name="connsiteX27" fmla="*/ 1600200 w 6674005"/>
                <a:gd name="connsiteY27" fmla="*/ 875371 h 2196791"/>
                <a:gd name="connsiteX28" fmla="*/ 1600200 w 6674005"/>
                <a:gd name="connsiteY28" fmla="*/ 925551 h 2196791"/>
                <a:gd name="connsiteX29" fmla="*/ 1717288 w 6674005"/>
                <a:gd name="connsiteY29" fmla="*/ 925551 h 2196791"/>
                <a:gd name="connsiteX30" fmla="*/ 1717288 w 6674005"/>
                <a:gd name="connsiteY30" fmla="*/ 975732 h 2196791"/>
                <a:gd name="connsiteX31" fmla="*/ 1800922 w 6674005"/>
                <a:gd name="connsiteY31" fmla="*/ 975732 h 2196791"/>
                <a:gd name="connsiteX32" fmla="*/ 1800922 w 6674005"/>
                <a:gd name="connsiteY32" fmla="*/ 1037064 h 2196791"/>
                <a:gd name="connsiteX33" fmla="*/ 1906858 w 6674005"/>
                <a:gd name="connsiteY33" fmla="*/ 1037064 h 2196791"/>
                <a:gd name="connsiteX34" fmla="*/ 1906858 w 6674005"/>
                <a:gd name="connsiteY34" fmla="*/ 1087244 h 2196791"/>
                <a:gd name="connsiteX35" fmla="*/ 1984917 w 6674005"/>
                <a:gd name="connsiteY35" fmla="*/ 1087244 h 2196791"/>
                <a:gd name="connsiteX36" fmla="*/ 1984917 w 6674005"/>
                <a:gd name="connsiteY36" fmla="*/ 1182030 h 2196791"/>
                <a:gd name="connsiteX37" fmla="*/ 2118731 w 6674005"/>
                <a:gd name="connsiteY37" fmla="*/ 1182030 h 2196791"/>
                <a:gd name="connsiteX38" fmla="*/ 2118731 w 6674005"/>
                <a:gd name="connsiteY38" fmla="*/ 1232210 h 2196791"/>
                <a:gd name="connsiteX39" fmla="*/ 2280424 w 6674005"/>
                <a:gd name="connsiteY39" fmla="*/ 1232210 h 2196791"/>
                <a:gd name="connsiteX40" fmla="*/ 2280424 w 6674005"/>
                <a:gd name="connsiteY40" fmla="*/ 1293542 h 2196791"/>
                <a:gd name="connsiteX41" fmla="*/ 2386361 w 6674005"/>
                <a:gd name="connsiteY41" fmla="*/ 1293542 h 2196791"/>
                <a:gd name="connsiteX42" fmla="*/ 2386361 w 6674005"/>
                <a:gd name="connsiteY42" fmla="*/ 1366025 h 2196791"/>
                <a:gd name="connsiteX43" fmla="*/ 2509024 w 6674005"/>
                <a:gd name="connsiteY43" fmla="*/ 1366025 h 2196791"/>
                <a:gd name="connsiteX44" fmla="*/ 2509024 w 6674005"/>
                <a:gd name="connsiteY44" fmla="*/ 1421781 h 2196791"/>
                <a:gd name="connsiteX45" fmla="*/ 2659566 w 6674005"/>
                <a:gd name="connsiteY45" fmla="*/ 1421781 h 2196791"/>
                <a:gd name="connsiteX46" fmla="*/ 2659566 w 6674005"/>
                <a:gd name="connsiteY46" fmla="*/ 1522142 h 2196791"/>
                <a:gd name="connsiteX47" fmla="*/ 2759927 w 6674005"/>
                <a:gd name="connsiteY47" fmla="*/ 1522142 h 2196791"/>
                <a:gd name="connsiteX48" fmla="*/ 2759927 w 6674005"/>
                <a:gd name="connsiteY48" fmla="*/ 1583473 h 2196791"/>
                <a:gd name="connsiteX49" fmla="*/ 2882590 w 6674005"/>
                <a:gd name="connsiteY49" fmla="*/ 1583473 h 2196791"/>
                <a:gd name="connsiteX50" fmla="*/ 2882590 w 6674005"/>
                <a:gd name="connsiteY50" fmla="*/ 1639230 h 2196791"/>
                <a:gd name="connsiteX51" fmla="*/ 3038707 w 6674005"/>
                <a:gd name="connsiteY51" fmla="*/ 1639230 h 2196791"/>
                <a:gd name="connsiteX52" fmla="*/ 3038707 w 6674005"/>
                <a:gd name="connsiteY52" fmla="*/ 1700561 h 2196791"/>
                <a:gd name="connsiteX53" fmla="*/ 3150219 w 6674005"/>
                <a:gd name="connsiteY53" fmla="*/ 1700561 h 2196791"/>
                <a:gd name="connsiteX54" fmla="*/ 3150219 w 6674005"/>
                <a:gd name="connsiteY54" fmla="*/ 1756317 h 2196791"/>
                <a:gd name="connsiteX55" fmla="*/ 3228278 w 6674005"/>
                <a:gd name="connsiteY55" fmla="*/ 1756317 h 2196791"/>
                <a:gd name="connsiteX56" fmla="*/ 3228278 w 6674005"/>
                <a:gd name="connsiteY56" fmla="*/ 1828800 h 2196791"/>
                <a:gd name="connsiteX57" fmla="*/ 3356517 w 6674005"/>
                <a:gd name="connsiteY57" fmla="*/ 1828800 h 2196791"/>
                <a:gd name="connsiteX58" fmla="*/ 3356517 w 6674005"/>
                <a:gd name="connsiteY58" fmla="*/ 1884556 h 2196791"/>
                <a:gd name="connsiteX59" fmla="*/ 3501483 w 6674005"/>
                <a:gd name="connsiteY59" fmla="*/ 1884556 h 2196791"/>
                <a:gd name="connsiteX60" fmla="*/ 3501483 w 6674005"/>
                <a:gd name="connsiteY60" fmla="*/ 1945888 h 2196791"/>
                <a:gd name="connsiteX61" fmla="*/ 3774688 w 6674005"/>
                <a:gd name="connsiteY61" fmla="*/ 1945888 h 2196791"/>
                <a:gd name="connsiteX62" fmla="*/ 3847170 w 6674005"/>
                <a:gd name="connsiteY62" fmla="*/ 1945888 h 2196791"/>
                <a:gd name="connsiteX63" fmla="*/ 3847170 w 6674005"/>
                <a:gd name="connsiteY63" fmla="*/ 2012795 h 2196791"/>
                <a:gd name="connsiteX64" fmla="*/ 3902927 w 6674005"/>
                <a:gd name="connsiteY64" fmla="*/ 2012795 h 2196791"/>
                <a:gd name="connsiteX65" fmla="*/ 3902927 w 6674005"/>
                <a:gd name="connsiteY65" fmla="*/ 2012795 h 2196791"/>
                <a:gd name="connsiteX66" fmla="*/ 4014439 w 6674005"/>
                <a:gd name="connsiteY66" fmla="*/ 2012795 h 2196791"/>
                <a:gd name="connsiteX67" fmla="*/ 4014439 w 6674005"/>
                <a:gd name="connsiteY67" fmla="*/ 2079703 h 2196791"/>
                <a:gd name="connsiteX68" fmla="*/ 4137102 w 6674005"/>
                <a:gd name="connsiteY68" fmla="*/ 2079703 h 2196791"/>
                <a:gd name="connsiteX69" fmla="*/ 4137102 w 6674005"/>
                <a:gd name="connsiteY69" fmla="*/ 2079703 h 2196791"/>
                <a:gd name="connsiteX70" fmla="*/ 4231888 w 6674005"/>
                <a:gd name="connsiteY70" fmla="*/ 2079703 h 2196791"/>
                <a:gd name="connsiteX71" fmla="*/ 4231888 w 6674005"/>
                <a:gd name="connsiteY71" fmla="*/ 2196791 h 2196791"/>
                <a:gd name="connsiteX72" fmla="*/ 6674005 w 6674005"/>
                <a:gd name="connsiteY72" fmla="*/ 2196791 h 219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674005" h="2196791">
                  <a:moveTo>
                    <a:pt x="0" y="0"/>
                  </a:moveTo>
                  <a:lnTo>
                    <a:pt x="122663" y="0"/>
                  </a:lnTo>
                  <a:lnTo>
                    <a:pt x="122663" y="83634"/>
                  </a:lnTo>
                  <a:lnTo>
                    <a:pt x="178419" y="83634"/>
                  </a:lnTo>
                  <a:lnTo>
                    <a:pt x="178419" y="167269"/>
                  </a:lnTo>
                  <a:lnTo>
                    <a:pt x="284356" y="167269"/>
                  </a:lnTo>
                  <a:lnTo>
                    <a:pt x="284356" y="239751"/>
                  </a:lnTo>
                  <a:lnTo>
                    <a:pt x="373566" y="239751"/>
                  </a:lnTo>
                  <a:lnTo>
                    <a:pt x="373566" y="301083"/>
                  </a:lnTo>
                  <a:lnTo>
                    <a:pt x="485078" y="301083"/>
                  </a:lnTo>
                  <a:lnTo>
                    <a:pt x="485078" y="367991"/>
                  </a:lnTo>
                  <a:lnTo>
                    <a:pt x="591014" y="367991"/>
                  </a:lnTo>
                  <a:lnTo>
                    <a:pt x="591014" y="434898"/>
                  </a:lnTo>
                  <a:lnTo>
                    <a:pt x="713678" y="434898"/>
                  </a:lnTo>
                  <a:lnTo>
                    <a:pt x="713678" y="501805"/>
                  </a:lnTo>
                  <a:lnTo>
                    <a:pt x="875370" y="501805"/>
                  </a:lnTo>
                  <a:lnTo>
                    <a:pt x="875370" y="551986"/>
                  </a:lnTo>
                  <a:lnTo>
                    <a:pt x="1037063" y="551986"/>
                  </a:lnTo>
                  <a:lnTo>
                    <a:pt x="1037063" y="630044"/>
                  </a:lnTo>
                  <a:lnTo>
                    <a:pt x="1148575" y="630044"/>
                  </a:lnTo>
                  <a:lnTo>
                    <a:pt x="1148575" y="680225"/>
                  </a:lnTo>
                  <a:lnTo>
                    <a:pt x="1265663" y="680225"/>
                  </a:lnTo>
                  <a:lnTo>
                    <a:pt x="1265663" y="747132"/>
                  </a:lnTo>
                  <a:lnTo>
                    <a:pt x="1349297" y="747132"/>
                  </a:lnTo>
                  <a:lnTo>
                    <a:pt x="1349297" y="808464"/>
                  </a:lnTo>
                  <a:lnTo>
                    <a:pt x="1466385" y="808464"/>
                  </a:lnTo>
                  <a:lnTo>
                    <a:pt x="1466385" y="875371"/>
                  </a:lnTo>
                  <a:lnTo>
                    <a:pt x="1600200" y="875371"/>
                  </a:lnTo>
                  <a:lnTo>
                    <a:pt x="1600200" y="925551"/>
                  </a:lnTo>
                  <a:lnTo>
                    <a:pt x="1717288" y="925551"/>
                  </a:lnTo>
                  <a:lnTo>
                    <a:pt x="1717288" y="975732"/>
                  </a:lnTo>
                  <a:lnTo>
                    <a:pt x="1800922" y="975732"/>
                  </a:lnTo>
                  <a:lnTo>
                    <a:pt x="1800922" y="1037064"/>
                  </a:lnTo>
                  <a:lnTo>
                    <a:pt x="1906858" y="1037064"/>
                  </a:lnTo>
                  <a:lnTo>
                    <a:pt x="1906858" y="1087244"/>
                  </a:lnTo>
                  <a:lnTo>
                    <a:pt x="1984917" y="1087244"/>
                  </a:lnTo>
                  <a:lnTo>
                    <a:pt x="1984917" y="1182030"/>
                  </a:lnTo>
                  <a:lnTo>
                    <a:pt x="2118731" y="1182030"/>
                  </a:lnTo>
                  <a:lnTo>
                    <a:pt x="2118731" y="1232210"/>
                  </a:lnTo>
                  <a:lnTo>
                    <a:pt x="2280424" y="1232210"/>
                  </a:lnTo>
                  <a:lnTo>
                    <a:pt x="2280424" y="1293542"/>
                  </a:lnTo>
                  <a:lnTo>
                    <a:pt x="2386361" y="1293542"/>
                  </a:lnTo>
                  <a:lnTo>
                    <a:pt x="2386361" y="1366025"/>
                  </a:lnTo>
                  <a:lnTo>
                    <a:pt x="2509024" y="1366025"/>
                  </a:lnTo>
                  <a:lnTo>
                    <a:pt x="2509024" y="1421781"/>
                  </a:lnTo>
                  <a:lnTo>
                    <a:pt x="2659566" y="1421781"/>
                  </a:lnTo>
                  <a:lnTo>
                    <a:pt x="2659566" y="1522142"/>
                  </a:lnTo>
                  <a:lnTo>
                    <a:pt x="2759927" y="1522142"/>
                  </a:lnTo>
                  <a:lnTo>
                    <a:pt x="2759927" y="1583473"/>
                  </a:lnTo>
                  <a:lnTo>
                    <a:pt x="2882590" y="1583473"/>
                  </a:lnTo>
                  <a:lnTo>
                    <a:pt x="2882590" y="1639230"/>
                  </a:lnTo>
                  <a:lnTo>
                    <a:pt x="3038707" y="1639230"/>
                  </a:lnTo>
                  <a:lnTo>
                    <a:pt x="3038707" y="1700561"/>
                  </a:lnTo>
                  <a:lnTo>
                    <a:pt x="3150219" y="1700561"/>
                  </a:lnTo>
                  <a:lnTo>
                    <a:pt x="3150219" y="1756317"/>
                  </a:lnTo>
                  <a:lnTo>
                    <a:pt x="3228278" y="1756317"/>
                  </a:lnTo>
                  <a:lnTo>
                    <a:pt x="3228278" y="1828800"/>
                  </a:lnTo>
                  <a:lnTo>
                    <a:pt x="3356517" y="1828800"/>
                  </a:lnTo>
                  <a:lnTo>
                    <a:pt x="3356517" y="1884556"/>
                  </a:lnTo>
                  <a:lnTo>
                    <a:pt x="3501483" y="1884556"/>
                  </a:lnTo>
                  <a:lnTo>
                    <a:pt x="3501483" y="1945888"/>
                  </a:lnTo>
                  <a:lnTo>
                    <a:pt x="3774688" y="1945888"/>
                  </a:lnTo>
                  <a:lnTo>
                    <a:pt x="3847170" y="1945888"/>
                  </a:lnTo>
                  <a:lnTo>
                    <a:pt x="3847170" y="2012795"/>
                  </a:lnTo>
                  <a:lnTo>
                    <a:pt x="3902927" y="2012795"/>
                  </a:lnTo>
                  <a:lnTo>
                    <a:pt x="3902927" y="2012795"/>
                  </a:lnTo>
                  <a:lnTo>
                    <a:pt x="4014439" y="2012795"/>
                  </a:lnTo>
                  <a:lnTo>
                    <a:pt x="4014439" y="2079703"/>
                  </a:lnTo>
                  <a:lnTo>
                    <a:pt x="4137102" y="2079703"/>
                  </a:lnTo>
                  <a:lnTo>
                    <a:pt x="4137102" y="2079703"/>
                  </a:lnTo>
                  <a:lnTo>
                    <a:pt x="4231888" y="2079703"/>
                  </a:lnTo>
                  <a:lnTo>
                    <a:pt x="4231888" y="2196791"/>
                  </a:lnTo>
                  <a:lnTo>
                    <a:pt x="6674005" y="2196791"/>
                  </a:lnTo>
                </a:path>
              </a:pathLst>
            </a:custGeom>
            <a:noFill/>
            <a:ln w="28575">
              <a:solidFill>
                <a:srgbClr val="015873"/>
              </a:solidFill>
              <a:miter lim="800000"/>
              <a:headEnd/>
              <a:tailEnd/>
            </a:ln>
          </p:spPr>
          <p:txBody>
            <a:bodyPr rtlCol="0" anchor="ctr"/>
            <a:lstStyle/>
            <a:p>
              <a:pPr algn="ctr"/>
              <a:endParaRPr lang="en-US"/>
            </a:p>
          </p:txBody>
        </p:sp>
        <p:cxnSp>
          <p:nvCxnSpPr>
            <p:cNvPr id="36" name="Straight Connector 35">
              <a:extLst>
                <a:ext uri="{FF2B5EF4-FFF2-40B4-BE49-F238E27FC236}">
                  <a16:creationId xmlns:a16="http://schemas.microsoft.com/office/drawing/2014/main" id="{91462832-CF81-CE6A-164A-5AC88544040B}"/>
                </a:ext>
              </a:extLst>
            </p:cNvPr>
            <p:cNvCxnSpPr/>
            <p:nvPr/>
          </p:nvCxnSpPr>
          <p:spPr bwMode="auto">
            <a:xfrm>
              <a:off x="2927499" y="3045132"/>
              <a:ext cx="6909910" cy="0"/>
            </a:xfrm>
            <a:prstGeom prst="line">
              <a:avLst/>
            </a:prstGeom>
            <a:noFill/>
            <a:ln w="28575" cap="flat" cmpd="sng" algn="ctr">
              <a:solidFill>
                <a:schemeClr val="tx1">
                  <a:lumMod val="50000"/>
                </a:schemeClr>
              </a:solidFill>
              <a:prstDash val="sysDash"/>
              <a:round/>
              <a:headEnd type="none" w="med" len="med"/>
              <a:tailEnd type="none" w="med" len="med"/>
            </a:ln>
            <a:effectLst/>
          </p:spPr>
        </p:cxnSp>
        <p:sp>
          <p:nvSpPr>
            <p:cNvPr id="5" name="Freeform 4">
              <a:extLst>
                <a:ext uri="{FF2B5EF4-FFF2-40B4-BE49-F238E27FC236}">
                  <a16:creationId xmlns:a16="http://schemas.microsoft.com/office/drawing/2014/main" id="{B6A829B9-5A4F-90E0-795A-BA9D6EE6F9BF}"/>
                </a:ext>
              </a:extLst>
            </p:cNvPr>
            <p:cNvSpPr/>
            <p:nvPr/>
          </p:nvSpPr>
          <p:spPr bwMode="auto">
            <a:xfrm>
              <a:off x="2916936" y="1517904"/>
              <a:ext cx="7013448" cy="2926080"/>
            </a:xfrm>
            <a:custGeom>
              <a:avLst/>
              <a:gdLst>
                <a:gd name="connsiteX0" fmla="*/ 0 w 7013448"/>
                <a:gd name="connsiteY0" fmla="*/ 0 h 2926080"/>
                <a:gd name="connsiteX1" fmla="*/ 0 w 7013448"/>
                <a:gd name="connsiteY1" fmla="*/ 2926080 h 2926080"/>
                <a:gd name="connsiteX2" fmla="*/ 7013448 w 7013448"/>
                <a:gd name="connsiteY2" fmla="*/ 2926080 h 2926080"/>
              </a:gdLst>
              <a:ahLst/>
              <a:cxnLst>
                <a:cxn ang="0">
                  <a:pos x="connsiteX0" y="connsiteY0"/>
                </a:cxn>
                <a:cxn ang="0">
                  <a:pos x="connsiteX1" y="connsiteY1"/>
                </a:cxn>
                <a:cxn ang="0">
                  <a:pos x="connsiteX2" y="connsiteY2"/>
                </a:cxn>
              </a:cxnLst>
              <a:rect l="l" t="t" r="r" b="b"/>
              <a:pathLst>
                <a:path w="7013448" h="2926080">
                  <a:moveTo>
                    <a:pt x="0" y="0"/>
                  </a:moveTo>
                  <a:lnTo>
                    <a:pt x="0" y="2926080"/>
                  </a:lnTo>
                  <a:lnTo>
                    <a:pt x="7013448" y="2926080"/>
                  </a:lnTo>
                </a:path>
              </a:pathLst>
            </a:custGeom>
            <a:noFill/>
            <a:ln w="28575">
              <a:solidFill>
                <a:schemeClr val="bg1"/>
              </a:solidFill>
              <a:miter lim="800000"/>
              <a:headEnd/>
              <a:tailEnd/>
            </a:ln>
          </p:spPr>
          <p:txBody>
            <a:bodyPr rtlCol="0" anchor="ctr"/>
            <a:lstStyle/>
            <a:p>
              <a:pPr algn="ctr"/>
              <a:endParaRPr lang="en-US"/>
            </a:p>
          </p:txBody>
        </p:sp>
        <p:sp>
          <p:nvSpPr>
            <p:cNvPr id="7" name="TextBox 6">
              <a:extLst>
                <a:ext uri="{FF2B5EF4-FFF2-40B4-BE49-F238E27FC236}">
                  <a16:creationId xmlns:a16="http://schemas.microsoft.com/office/drawing/2014/main" id="{C0EF68EB-CEDF-2024-77E2-27A11B64AD12}"/>
                </a:ext>
              </a:extLst>
            </p:cNvPr>
            <p:cNvSpPr txBox="1"/>
            <p:nvPr/>
          </p:nvSpPr>
          <p:spPr bwMode="auto">
            <a:xfrm>
              <a:off x="6200094" y="1420507"/>
              <a:ext cx="13756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(95%CI)</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11.1 (10.0, 12.1)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9.2 (8.3, 10.6)</a:t>
              </a:r>
            </a:p>
          </p:txBody>
        </p:sp>
        <p:sp>
          <p:nvSpPr>
            <p:cNvPr id="8" name="TextBox 7">
              <a:extLst>
                <a:ext uri="{FF2B5EF4-FFF2-40B4-BE49-F238E27FC236}">
                  <a16:creationId xmlns:a16="http://schemas.microsoft.com/office/drawing/2014/main" id="{2217A512-B7D2-F2E6-E989-70208CF40A3F}"/>
                </a:ext>
              </a:extLst>
            </p:cNvPr>
            <p:cNvSpPr txBox="1"/>
            <p:nvPr/>
          </p:nvSpPr>
          <p:spPr bwMode="auto">
            <a:xfrm>
              <a:off x="7575792" y="1420507"/>
              <a:ext cx="13756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(95%CI)</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0.83 (0.70, 0.99)</a:t>
              </a:r>
            </a:p>
          </p:txBody>
        </p:sp>
        <p:sp>
          <p:nvSpPr>
            <p:cNvPr id="9" name="TextBox 8">
              <a:extLst>
                <a:ext uri="{FF2B5EF4-FFF2-40B4-BE49-F238E27FC236}">
                  <a16:creationId xmlns:a16="http://schemas.microsoft.com/office/drawing/2014/main" id="{E26F3BE6-2C8C-1470-CFF2-17C40613B485}"/>
                </a:ext>
              </a:extLst>
            </p:cNvPr>
            <p:cNvSpPr txBox="1"/>
            <p:nvPr/>
          </p:nvSpPr>
          <p:spPr bwMode="auto">
            <a:xfrm>
              <a:off x="9092238" y="1420507"/>
              <a:ext cx="7457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Value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.04</a:t>
              </a:r>
            </a:p>
          </p:txBody>
        </p:sp>
        <p:grpSp>
          <p:nvGrpSpPr>
            <p:cNvPr id="18" name="Group 17">
              <a:extLst>
                <a:ext uri="{FF2B5EF4-FFF2-40B4-BE49-F238E27FC236}">
                  <a16:creationId xmlns:a16="http://schemas.microsoft.com/office/drawing/2014/main" id="{695C2659-F018-2F23-7085-CA8278444940}"/>
                </a:ext>
              </a:extLst>
            </p:cNvPr>
            <p:cNvGrpSpPr/>
            <p:nvPr/>
          </p:nvGrpSpPr>
          <p:grpSpPr>
            <a:xfrm>
              <a:off x="4740387" y="1418285"/>
              <a:ext cx="1440246" cy="738664"/>
              <a:chOff x="10613136" y="1873788"/>
              <a:chExt cx="1440246" cy="738664"/>
            </a:xfrm>
          </p:grpSpPr>
          <p:sp>
            <p:nvSpPr>
              <p:cNvPr id="3" name="TextBox 2">
                <a:extLst>
                  <a:ext uri="{FF2B5EF4-FFF2-40B4-BE49-F238E27FC236}">
                    <a16:creationId xmlns:a16="http://schemas.microsoft.com/office/drawing/2014/main" id="{155DCF65-979C-4CA6-A9CA-85D991F114E6}"/>
                  </a:ext>
                </a:extLst>
              </p:cNvPr>
              <p:cNvSpPr txBox="1"/>
              <p:nvPr/>
            </p:nvSpPr>
            <p:spPr bwMode="auto">
              <a:xfrm>
                <a:off x="10908517" y="1873788"/>
                <a:ext cx="11448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Arm</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NALIRIFOX</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Gem + Nab-P</a:t>
                </a:r>
              </a:p>
            </p:txBody>
          </p:sp>
          <p:grpSp>
            <p:nvGrpSpPr>
              <p:cNvPr id="17" name="Group 16">
                <a:extLst>
                  <a:ext uri="{FF2B5EF4-FFF2-40B4-BE49-F238E27FC236}">
                    <a16:creationId xmlns:a16="http://schemas.microsoft.com/office/drawing/2014/main" id="{95374B5C-D7EE-9900-7A94-8EBF30816C68}"/>
                  </a:ext>
                </a:extLst>
              </p:cNvPr>
              <p:cNvGrpSpPr/>
              <p:nvPr/>
            </p:nvGrpSpPr>
            <p:grpSpPr>
              <a:xfrm>
                <a:off x="10613136" y="2189559"/>
                <a:ext cx="315214" cy="111125"/>
                <a:chOff x="10613136" y="2189559"/>
                <a:chExt cx="315214" cy="111125"/>
              </a:xfrm>
            </p:grpSpPr>
            <p:cxnSp>
              <p:nvCxnSpPr>
                <p:cNvPr id="11" name="Straight Connector 10">
                  <a:extLst>
                    <a:ext uri="{FF2B5EF4-FFF2-40B4-BE49-F238E27FC236}">
                      <a16:creationId xmlns:a16="http://schemas.microsoft.com/office/drawing/2014/main" id="{9E130C4F-40EA-E244-A7D0-FB1800804463}"/>
                    </a:ext>
                  </a:extLst>
                </p:cNvPr>
                <p:cNvCxnSpPr/>
                <p:nvPr/>
              </p:nvCxnSpPr>
              <p:spPr bwMode="auto">
                <a:xfrm flipH="1">
                  <a:off x="10613136" y="2243120"/>
                  <a:ext cx="315214" cy="0"/>
                </a:xfrm>
                <a:prstGeom prst="line">
                  <a:avLst/>
                </a:prstGeom>
                <a:noFill/>
                <a:ln w="28575" cap="flat" cmpd="sng" algn="ctr">
                  <a:solidFill>
                    <a:srgbClr val="015873"/>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3BACD0E-A505-411C-8388-898828DC51D9}"/>
                    </a:ext>
                  </a:extLst>
                </p:cNvPr>
                <p:cNvCxnSpPr/>
                <p:nvPr/>
              </p:nvCxnSpPr>
              <p:spPr bwMode="auto">
                <a:xfrm>
                  <a:off x="10773029" y="2189559"/>
                  <a:ext cx="0" cy="111125"/>
                </a:xfrm>
                <a:prstGeom prst="line">
                  <a:avLst/>
                </a:prstGeom>
                <a:noFill/>
                <a:ln w="28575" cap="flat" cmpd="sng" algn="ctr">
                  <a:solidFill>
                    <a:srgbClr val="015873"/>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A538763F-754F-8654-EC6F-F430CFF33164}"/>
                  </a:ext>
                </a:extLst>
              </p:cNvPr>
              <p:cNvGrpSpPr/>
              <p:nvPr/>
            </p:nvGrpSpPr>
            <p:grpSpPr>
              <a:xfrm>
                <a:off x="10613136" y="2408237"/>
                <a:ext cx="315214" cy="111125"/>
                <a:chOff x="10613136" y="2408237"/>
                <a:chExt cx="315214" cy="111125"/>
              </a:xfrm>
            </p:grpSpPr>
            <p:cxnSp>
              <p:nvCxnSpPr>
                <p:cNvPr id="12" name="Straight Connector 11">
                  <a:extLst>
                    <a:ext uri="{FF2B5EF4-FFF2-40B4-BE49-F238E27FC236}">
                      <a16:creationId xmlns:a16="http://schemas.microsoft.com/office/drawing/2014/main" id="{31A10FDB-4825-9EB8-75A6-C0F810B524D1}"/>
                    </a:ext>
                  </a:extLst>
                </p:cNvPr>
                <p:cNvCxnSpPr/>
                <p:nvPr/>
              </p:nvCxnSpPr>
              <p:spPr bwMode="auto">
                <a:xfrm flipH="1">
                  <a:off x="10613136" y="2463800"/>
                  <a:ext cx="315214" cy="0"/>
                </a:xfrm>
                <a:prstGeom prst="line">
                  <a:avLst/>
                </a:prstGeom>
                <a:noFill/>
                <a:ln w="28575" cap="flat" cmpd="sng" algn="ctr">
                  <a:solidFill>
                    <a:srgbClr val="E1471D"/>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50001CF-F2FC-5A0B-3BE3-4C5BEC3B7A61}"/>
                    </a:ext>
                  </a:extLst>
                </p:cNvPr>
                <p:cNvCxnSpPr/>
                <p:nvPr/>
              </p:nvCxnSpPr>
              <p:spPr bwMode="auto">
                <a:xfrm>
                  <a:off x="10777347" y="2408237"/>
                  <a:ext cx="0" cy="111125"/>
                </a:xfrm>
                <a:prstGeom prst="line">
                  <a:avLst/>
                </a:prstGeom>
                <a:noFill/>
                <a:ln w="28575" cap="flat" cmpd="sng" algn="ctr">
                  <a:solidFill>
                    <a:srgbClr val="E1471D"/>
                  </a:solidFill>
                  <a:prstDash val="solid"/>
                  <a:round/>
                  <a:headEnd type="none" w="med" len="med"/>
                  <a:tailEnd type="none" w="med" len="med"/>
                </a:ln>
                <a:effectLst/>
              </p:spPr>
            </p:cxnSp>
          </p:grpSp>
        </p:grpSp>
        <p:sp>
          <p:nvSpPr>
            <p:cNvPr id="19" name="TextBox 18">
              <a:extLst>
                <a:ext uri="{FF2B5EF4-FFF2-40B4-BE49-F238E27FC236}">
                  <a16:creationId xmlns:a16="http://schemas.microsoft.com/office/drawing/2014/main" id="{EFBE31BE-50F6-024F-220A-6844B6A0311D}"/>
                </a:ext>
              </a:extLst>
            </p:cNvPr>
            <p:cNvSpPr txBox="1"/>
            <p:nvPr/>
          </p:nvSpPr>
          <p:spPr bwMode="auto">
            <a:xfrm rot="16200000">
              <a:off x="1996072" y="2898016"/>
              <a:ext cx="745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grpSp>
          <p:nvGrpSpPr>
            <p:cNvPr id="33" name="Group 32">
              <a:extLst>
                <a:ext uri="{FF2B5EF4-FFF2-40B4-BE49-F238E27FC236}">
                  <a16:creationId xmlns:a16="http://schemas.microsoft.com/office/drawing/2014/main" id="{255B4DF9-8F7C-E4E0-8A3E-FE07A8B58381}"/>
                </a:ext>
              </a:extLst>
            </p:cNvPr>
            <p:cNvGrpSpPr/>
            <p:nvPr/>
          </p:nvGrpSpPr>
          <p:grpSpPr>
            <a:xfrm>
              <a:off x="2832713" y="1648662"/>
              <a:ext cx="94786" cy="2792942"/>
              <a:chOff x="2759926" y="1648662"/>
              <a:chExt cx="94786" cy="2792942"/>
            </a:xfrm>
          </p:grpSpPr>
          <p:cxnSp>
            <p:nvCxnSpPr>
              <p:cNvPr id="21" name="Straight Connector 20">
                <a:extLst>
                  <a:ext uri="{FF2B5EF4-FFF2-40B4-BE49-F238E27FC236}">
                    <a16:creationId xmlns:a16="http://schemas.microsoft.com/office/drawing/2014/main" id="{EEDEFE30-D783-2FA5-CCC2-AB3683FD23E7}"/>
                  </a:ext>
                </a:extLst>
              </p:cNvPr>
              <p:cNvCxnSpPr>
                <a:cxnSpLocks/>
              </p:cNvCxnSpPr>
              <p:nvPr/>
            </p:nvCxnSpPr>
            <p:spPr bwMode="auto">
              <a:xfrm>
                <a:off x="2759926" y="164866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C4AAC40-BCFC-CA32-3432-56A6F7E1CD1F}"/>
                  </a:ext>
                </a:extLst>
              </p:cNvPr>
              <p:cNvCxnSpPr>
                <a:cxnSpLocks/>
              </p:cNvCxnSpPr>
              <p:nvPr/>
            </p:nvCxnSpPr>
            <p:spPr bwMode="auto">
              <a:xfrm>
                <a:off x="2759926" y="1927956"/>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68EA8ED-6A8E-7EBC-069D-229581486532}"/>
                  </a:ext>
                </a:extLst>
              </p:cNvPr>
              <p:cNvCxnSpPr>
                <a:cxnSpLocks/>
              </p:cNvCxnSpPr>
              <p:nvPr/>
            </p:nvCxnSpPr>
            <p:spPr bwMode="auto">
              <a:xfrm>
                <a:off x="2759926" y="220725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8510395-26C1-5FDC-9136-9887E3A04BBA}"/>
                  </a:ext>
                </a:extLst>
              </p:cNvPr>
              <p:cNvCxnSpPr>
                <a:cxnSpLocks/>
              </p:cNvCxnSpPr>
              <p:nvPr/>
            </p:nvCxnSpPr>
            <p:spPr bwMode="auto">
              <a:xfrm>
                <a:off x="2759926" y="2486544"/>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7CCC9B3-7B4E-FEDE-0FCF-35C247EF731F}"/>
                  </a:ext>
                </a:extLst>
              </p:cNvPr>
              <p:cNvCxnSpPr>
                <a:cxnSpLocks/>
              </p:cNvCxnSpPr>
              <p:nvPr/>
            </p:nvCxnSpPr>
            <p:spPr bwMode="auto">
              <a:xfrm>
                <a:off x="2759926" y="2765838"/>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04B636C-20C6-72D3-9057-7A9B40134786}"/>
                  </a:ext>
                </a:extLst>
              </p:cNvPr>
              <p:cNvCxnSpPr>
                <a:cxnSpLocks/>
              </p:cNvCxnSpPr>
              <p:nvPr/>
            </p:nvCxnSpPr>
            <p:spPr bwMode="auto">
              <a:xfrm>
                <a:off x="2759926" y="304513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A5D70C5-41FB-AF2A-52D9-70AAE5C53646}"/>
                  </a:ext>
                </a:extLst>
              </p:cNvPr>
              <p:cNvCxnSpPr>
                <a:cxnSpLocks/>
              </p:cNvCxnSpPr>
              <p:nvPr/>
            </p:nvCxnSpPr>
            <p:spPr bwMode="auto">
              <a:xfrm>
                <a:off x="2759926" y="3324426"/>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C50DD3E-F39D-3B19-49C1-C57FF558F53B}"/>
                  </a:ext>
                </a:extLst>
              </p:cNvPr>
              <p:cNvCxnSpPr>
                <a:cxnSpLocks/>
              </p:cNvCxnSpPr>
              <p:nvPr/>
            </p:nvCxnSpPr>
            <p:spPr bwMode="auto">
              <a:xfrm>
                <a:off x="2759926" y="360372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A40FC34-35B5-14BF-20CE-2A6DDE9C92E5}"/>
                  </a:ext>
                </a:extLst>
              </p:cNvPr>
              <p:cNvCxnSpPr>
                <a:cxnSpLocks/>
              </p:cNvCxnSpPr>
              <p:nvPr/>
            </p:nvCxnSpPr>
            <p:spPr bwMode="auto">
              <a:xfrm>
                <a:off x="2759926" y="3883014"/>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372E1BE-CBEC-E855-8839-364C9AB51109}"/>
                  </a:ext>
                </a:extLst>
              </p:cNvPr>
              <p:cNvCxnSpPr>
                <a:cxnSpLocks/>
              </p:cNvCxnSpPr>
              <p:nvPr/>
            </p:nvCxnSpPr>
            <p:spPr bwMode="auto">
              <a:xfrm>
                <a:off x="2759926" y="4162308"/>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A9FCA12-4158-5B1A-A676-BCCD5853240B}"/>
                  </a:ext>
                </a:extLst>
              </p:cNvPr>
              <p:cNvCxnSpPr>
                <a:cxnSpLocks/>
              </p:cNvCxnSpPr>
              <p:nvPr/>
            </p:nvCxnSpPr>
            <p:spPr bwMode="auto">
              <a:xfrm>
                <a:off x="2759926" y="4441604"/>
                <a:ext cx="94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BEC22B7C-51DB-850E-053F-B169A355806D}"/>
                </a:ext>
              </a:extLst>
            </p:cNvPr>
            <p:cNvGrpSpPr/>
            <p:nvPr/>
          </p:nvGrpSpPr>
          <p:grpSpPr>
            <a:xfrm>
              <a:off x="2425543" y="1494773"/>
              <a:ext cx="458779" cy="3100719"/>
              <a:chOff x="1432243" y="1494773"/>
              <a:chExt cx="458779" cy="3100719"/>
            </a:xfrm>
          </p:grpSpPr>
          <p:sp>
            <p:nvSpPr>
              <p:cNvPr id="34" name="TextBox 33">
                <a:extLst>
                  <a:ext uri="{FF2B5EF4-FFF2-40B4-BE49-F238E27FC236}">
                    <a16:creationId xmlns:a16="http://schemas.microsoft.com/office/drawing/2014/main" id="{AA4FC5EF-5847-2893-E760-C4358B69DE31}"/>
                  </a:ext>
                </a:extLst>
              </p:cNvPr>
              <p:cNvSpPr txBox="1"/>
              <p:nvPr/>
            </p:nvSpPr>
            <p:spPr bwMode="auto">
              <a:xfrm>
                <a:off x="1432243" y="149477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7" name="TextBox 36">
                <a:extLst>
                  <a:ext uri="{FF2B5EF4-FFF2-40B4-BE49-F238E27FC236}">
                    <a16:creationId xmlns:a16="http://schemas.microsoft.com/office/drawing/2014/main" id="{632D54DB-3D99-D617-ECE5-BF0F1C8053FD}"/>
                  </a:ext>
                </a:extLst>
              </p:cNvPr>
              <p:cNvSpPr txBox="1"/>
              <p:nvPr/>
            </p:nvSpPr>
            <p:spPr bwMode="auto">
              <a:xfrm>
                <a:off x="1523614" y="20533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8" name="TextBox 37">
                <a:extLst>
                  <a:ext uri="{FF2B5EF4-FFF2-40B4-BE49-F238E27FC236}">
                    <a16:creationId xmlns:a16="http://schemas.microsoft.com/office/drawing/2014/main" id="{D60A4C1A-A1BC-ED27-96A1-AB4E5CE8D759}"/>
                  </a:ext>
                </a:extLst>
              </p:cNvPr>
              <p:cNvSpPr txBox="1"/>
              <p:nvPr/>
            </p:nvSpPr>
            <p:spPr bwMode="auto">
              <a:xfrm>
                <a:off x="1523614" y="26119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63C93F36-6964-ED10-54A2-83E2FE0C13D5}"/>
                  </a:ext>
                </a:extLst>
              </p:cNvPr>
              <p:cNvSpPr txBox="1"/>
              <p:nvPr/>
            </p:nvSpPr>
            <p:spPr bwMode="auto">
              <a:xfrm>
                <a:off x="1523614" y="3170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92732647-F73F-8473-EBE8-745AD87056EC}"/>
                  </a:ext>
                </a:extLst>
              </p:cNvPr>
              <p:cNvSpPr txBox="1"/>
              <p:nvPr/>
            </p:nvSpPr>
            <p:spPr bwMode="auto">
              <a:xfrm>
                <a:off x="1523614" y="37291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7460064C-974B-1B37-C701-7325EC947D41}"/>
                  </a:ext>
                </a:extLst>
              </p:cNvPr>
              <p:cNvSpPr txBox="1"/>
              <p:nvPr/>
            </p:nvSpPr>
            <p:spPr bwMode="auto">
              <a:xfrm>
                <a:off x="1614985" y="42877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31910" name="Group 31909">
              <a:extLst>
                <a:ext uri="{FF2B5EF4-FFF2-40B4-BE49-F238E27FC236}">
                  <a16:creationId xmlns:a16="http://schemas.microsoft.com/office/drawing/2014/main" id="{42725771-46A8-602B-D495-7D4E81AF1B9E}"/>
                </a:ext>
              </a:extLst>
            </p:cNvPr>
            <p:cNvGrpSpPr/>
            <p:nvPr/>
          </p:nvGrpSpPr>
          <p:grpSpPr>
            <a:xfrm>
              <a:off x="2788442" y="4490541"/>
              <a:ext cx="7167181" cy="307777"/>
              <a:chOff x="2788442" y="4490541"/>
              <a:chExt cx="7167181" cy="307777"/>
            </a:xfrm>
          </p:grpSpPr>
          <p:sp>
            <p:nvSpPr>
              <p:cNvPr id="43" name="TextBox 42">
                <a:extLst>
                  <a:ext uri="{FF2B5EF4-FFF2-40B4-BE49-F238E27FC236}">
                    <a16:creationId xmlns:a16="http://schemas.microsoft.com/office/drawing/2014/main" id="{13D85E21-102D-2119-3C14-D2DD1F5DE9D9}"/>
                  </a:ext>
                </a:extLst>
              </p:cNvPr>
              <p:cNvSpPr txBox="1"/>
              <p:nvPr/>
            </p:nvSpPr>
            <p:spPr bwMode="auto">
              <a:xfrm>
                <a:off x="2788442" y="449054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68FED3E4-0FE3-2F84-A448-CA99668A0182}"/>
                  </a:ext>
                </a:extLst>
              </p:cNvPr>
              <p:cNvSpPr txBox="1"/>
              <p:nvPr/>
            </p:nvSpPr>
            <p:spPr bwMode="auto">
              <a:xfrm>
                <a:off x="3243639" y="449054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5" name="TextBox 44">
                <a:extLst>
                  <a:ext uri="{FF2B5EF4-FFF2-40B4-BE49-F238E27FC236}">
                    <a16:creationId xmlns:a16="http://schemas.microsoft.com/office/drawing/2014/main" id="{BBE43DFA-C3CE-52C9-0467-2B29DD718FD6}"/>
                  </a:ext>
                </a:extLst>
              </p:cNvPr>
              <p:cNvSpPr txBox="1"/>
              <p:nvPr/>
            </p:nvSpPr>
            <p:spPr bwMode="auto">
              <a:xfrm>
                <a:off x="3700841" y="449054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6" name="TextBox 45">
                <a:extLst>
                  <a:ext uri="{FF2B5EF4-FFF2-40B4-BE49-F238E27FC236}">
                    <a16:creationId xmlns:a16="http://schemas.microsoft.com/office/drawing/2014/main" id="{571F7526-77C5-139D-A0B5-894ED4282A74}"/>
                  </a:ext>
                </a:extLst>
              </p:cNvPr>
              <p:cNvSpPr txBox="1"/>
              <p:nvPr/>
            </p:nvSpPr>
            <p:spPr bwMode="auto">
              <a:xfrm>
                <a:off x="4158043" y="449054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7" name="TextBox 46">
                <a:extLst>
                  <a:ext uri="{FF2B5EF4-FFF2-40B4-BE49-F238E27FC236}">
                    <a16:creationId xmlns:a16="http://schemas.microsoft.com/office/drawing/2014/main" id="{89AD1BD9-84FD-F052-D645-E009DA021843}"/>
                  </a:ext>
                </a:extLst>
              </p:cNvPr>
              <p:cNvSpPr txBox="1"/>
              <p:nvPr/>
            </p:nvSpPr>
            <p:spPr bwMode="auto">
              <a:xfrm>
                <a:off x="4611381" y="449054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8" name="TextBox 47">
                <a:extLst>
                  <a:ext uri="{FF2B5EF4-FFF2-40B4-BE49-F238E27FC236}">
                    <a16:creationId xmlns:a16="http://schemas.microsoft.com/office/drawing/2014/main" id="{D2B843A9-A20D-9C5B-B1CF-D1B1C6E6C6B6}"/>
                  </a:ext>
                </a:extLst>
              </p:cNvPr>
              <p:cNvSpPr txBox="1"/>
              <p:nvPr/>
            </p:nvSpPr>
            <p:spPr bwMode="auto">
              <a:xfrm>
                <a:off x="5027243"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9" name="TextBox 48">
                <a:extLst>
                  <a:ext uri="{FF2B5EF4-FFF2-40B4-BE49-F238E27FC236}">
                    <a16:creationId xmlns:a16="http://schemas.microsoft.com/office/drawing/2014/main" id="{A95000EC-B810-AB98-B41C-FD5058DE2E0E}"/>
                  </a:ext>
                </a:extLst>
              </p:cNvPr>
              <p:cNvSpPr txBox="1"/>
              <p:nvPr/>
            </p:nvSpPr>
            <p:spPr bwMode="auto">
              <a:xfrm>
                <a:off x="5481270"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0" name="TextBox 49">
                <a:extLst>
                  <a:ext uri="{FF2B5EF4-FFF2-40B4-BE49-F238E27FC236}">
                    <a16:creationId xmlns:a16="http://schemas.microsoft.com/office/drawing/2014/main" id="{78B4E1DF-EC7D-E320-872E-A5E13FBC0C86}"/>
                  </a:ext>
                </a:extLst>
              </p:cNvPr>
              <p:cNvSpPr txBox="1"/>
              <p:nvPr/>
            </p:nvSpPr>
            <p:spPr bwMode="auto">
              <a:xfrm>
                <a:off x="5938472"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51" name="TextBox 50">
                <a:extLst>
                  <a:ext uri="{FF2B5EF4-FFF2-40B4-BE49-F238E27FC236}">
                    <a16:creationId xmlns:a16="http://schemas.microsoft.com/office/drawing/2014/main" id="{652A9AD9-778E-4A2D-F498-29AFC73BBDAF}"/>
                  </a:ext>
                </a:extLst>
              </p:cNvPr>
              <p:cNvSpPr txBox="1"/>
              <p:nvPr/>
            </p:nvSpPr>
            <p:spPr bwMode="auto">
              <a:xfrm>
                <a:off x="6395675"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52" name="TextBox 51">
                <a:extLst>
                  <a:ext uri="{FF2B5EF4-FFF2-40B4-BE49-F238E27FC236}">
                    <a16:creationId xmlns:a16="http://schemas.microsoft.com/office/drawing/2014/main" id="{A71CBAC9-434F-DAC4-DAE5-5904746A0C18}"/>
                  </a:ext>
                </a:extLst>
              </p:cNvPr>
              <p:cNvSpPr txBox="1"/>
              <p:nvPr/>
            </p:nvSpPr>
            <p:spPr bwMode="auto">
              <a:xfrm>
                <a:off x="6854047"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3" name="TextBox 52">
                <a:extLst>
                  <a:ext uri="{FF2B5EF4-FFF2-40B4-BE49-F238E27FC236}">
                    <a16:creationId xmlns:a16="http://schemas.microsoft.com/office/drawing/2014/main" id="{43856E37-AC29-D769-197B-A8BD7CE3F1D0}"/>
                  </a:ext>
                </a:extLst>
              </p:cNvPr>
              <p:cNvSpPr txBox="1"/>
              <p:nvPr/>
            </p:nvSpPr>
            <p:spPr bwMode="auto">
              <a:xfrm>
                <a:off x="7311249"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0BA80C03-0DEB-3C6F-CE47-89928A1FB269}"/>
                  </a:ext>
                </a:extLst>
              </p:cNvPr>
              <p:cNvSpPr txBox="1"/>
              <p:nvPr/>
            </p:nvSpPr>
            <p:spPr bwMode="auto">
              <a:xfrm>
                <a:off x="7768451"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5" name="TextBox 54">
                <a:extLst>
                  <a:ext uri="{FF2B5EF4-FFF2-40B4-BE49-F238E27FC236}">
                    <a16:creationId xmlns:a16="http://schemas.microsoft.com/office/drawing/2014/main" id="{685D1093-48AD-C082-17C5-1BC996D3202D}"/>
                  </a:ext>
                </a:extLst>
              </p:cNvPr>
              <p:cNvSpPr txBox="1"/>
              <p:nvPr/>
            </p:nvSpPr>
            <p:spPr bwMode="auto">
              <a:xfrm>
                <a:off x="8221789"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199092D1-2336-123E-3CE6-96325265F307}"/>
                  </a:ext>
                </a:extLst>
              </p:cNvPr>
              <p:cNvSpPr txBox="1"/>
              <p:nvPr/>
            </p:nvSpPr>
            <p:spPr bwMode="auto">
              <a:xfrm>
                <a:off x="8676986"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57" name="TextBox 56">
                <a:extLst>
                  <a:ext uri="{FF2B5EF4-FFF2-40B4-BE49-F238E27FC236}">
                    <a16:creationId xmlns:a16="http://schemas.microsoft.com/office/drawing/2014/main" id="{63BE327E-0196-07D5-623D-846C7E9D57AD}"/>
                  </a:ext>
                </a:extLst>
              </p:cNvPr>
              <p:cNvSpPr txBox="1"/>
              <p:nvPr/>
            </p:nvSpPr>
            <p:spPr bwMode="auto">
              <a:xfrm>
                <a:off x="9137363"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58" name="TextBox 57">
                <a:extLst>
                  <a:ext uri="{FF2B5EF4-FFF2-40B4-BE49-F238E27FC236}">
                    <a16:creationId xmlns:a16="http://schemas.microsoft.com/office/drawing/2014/main" id="{F9EFEE70-F687-88A4-9E88-2CCBF98EFBEE}"/>
                  </a:ext>
                </a:extLst>
              </p:cNvPr>
              <p:cNvSpPr txBox="1"/>
              <p:nvPr/>
            </p:nvSpPr>
            <p:spPr bwMode="auto">
              <a:xfrm>
                <a:off x="9588215" y="4490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grpSp>
        <p:grpSp>
          <p:nvGrpSpPr>
            <p:cNvPr id="31757" name="Group 31756">
              <a:extLst>
                <a:ext uri="{FF2B5EF4-FFF2-40B4-BE49-F238E27FC236}">
                  <a16:creationId xmlns:a16="http://schemas.microsoft.com/office/drawing/2014/main" id="{881CE1D0-67B1-D29B-FDEE-2175FD406FC8}"/>
                </a:ext>
              </a:extLst>
            </p:cNvPr>
            <p:cNvGrpSpPr/>
            <p:nvPr/>
          </p:nvGrpSpPr>
          <p:grpSpPr>
            <a:xfrm>
              <a:off x="2927499" y="4436234"/>
              <a:ext cx="6849409" cy="94787"/>
              <a:chOff x="2927499" y="4522807"/>
              <a:chExt cx="6849409" cy="94787"/>
            </a:xfrm>
          </p:grpSpPr>
          <p:cxnSp>
            <p:nvCxnSpPr>
              <p:cNvPr id="60" name="Straight Connector 59">
                <a:extLst>
                  <a:ext uri="{FF2B5EF4-FFF2-40B4-BE49-F238E27FC236}">
                    <a16:creationId xmlns:a16="http://schemas.microsoft.com/office/drawing/2014/main" id="{4760B4A9-9751-2279-7993-5B49D8354450}"/>
                  </a:ext>
                </a:extLst>
              </p:cNvPr>
              <p:cNvCxnSpPr>
                <a:cxnSpLocks/>
              </p:cNvCxnSpPr>
              <p:nvPr/>
            </p:nvCxnSpPr>
            <p:spPr bwMode="auto">
              <a:xfrm rot="16200000">
                <a:off x="2880106" y="457020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055A854-AC4B-4861-6DF4-35CF5E39ADE2}"/>
                  </a:ext>
                </a:extLst>
              </p:cNvPr>
              <p:cNvCxnSpPr>
                <a:cxnSpLocks/>
              </p:cNvCxnSpPr>
              <p:nvPr/>
            </p:nvCxnSpPr>
            <p:spPr bwMode="auto">
              <a:xfrm rot="16200000">
                <a:off x="3336733" y="457020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F87ADFF-922D-CDBD-EFA3-22C593B07848}"/>
                  </a:ext>
                </a:extLst>
              </p:cNvPr>
              <p:cNvCxnSpPr>
                <a:cxnSpLocks/>
              </p:cNvCxnSpPr>
              <p:nvPr/>
            </p:nvCxnSpPr>
            <p:spPr bwMode="auto">
              <a:xfrm rot="16200000">
                <a:off x="3793360"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F716EEA-275F-50B9-AB08-7E356201ACA8}"/>
                  </a:ext>
                </a:extLst>
              </p:cNvPr>
              <p:cNvCxnSpPr>
                <a:cxnSpLocks/>
              </p:cNvCxnSpPr>
              <p:nvPr/>
            </p:nvCxnSpPr>
            <p:spPr bwMode="auto">
              <a:xfrm rot="16200000">
                <a:off x="4249987"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6F231F83-93A0-C7B1-81DC-978AAC343508}"/>
                  </a:ext>
                </a:extLst>
              </p:cNvPr>
              <p:cNvCxnSpPr>
                <a:cxnSpLocks/>
              </p:cNvCxnSpPr>
              <p:nvPr/>
            </p:nvCxnSpPr>
            <p:spPr bwMode="auto">
              <a:xfrm rot="16200000">
                <a:off x="4706614"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06DE8150-54B2-5CAB-578A-3A95EDD278FB}"/>
                  </a:ext>
                </a:extLst>
              </p:cNvPr>
              <p:cNvCxnSpPr>
                <a:cxnSpLocks/>
              </p:cNvCxnSpPr>
              <p:nvPr/>
            </p:nvCxnSpPr>
            <p:spPr bwMode="auto">
              <a:xfrm rot="16200000">
                <a:off x="5163241"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1D47BEE8-9455-7B5F-DD5E-5435065DD171}"/>
                  </a:ext>
                </a:extLst>
              </p:cNvPr>
              <p:cNvCxnSpPr>
                <a:cxnSpLocks/>
              </p:cNvCxnSpPr>
              <p:nvPr/>
            </p:nvCxnSpPr>
            <p:spPr bwMode="auto">
              <a:xfrm rot="16200000">
                <a:off x="5619868"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E97E118D-E47A-EF43-FEE9-831AD3E5AB56}"/>
                  </a:ext>
                </a:extLst>
              </p:cNvPr>
              <p:cNvCxnSpPr>
                <a:cxnSpLocks/>
              </p:cNvCxnSpPr>
              <p:nvPr/>
            </p:nvCxnSpPr>
            <p:spPr bwMode="auto">
              <a:xfrm rot="16200000">
                <a:off x="6076495"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7ECDBD0C-F06B-6B3C-4538-731C30BF2CBF}"/>
                  </a:ext>
                </a:extLst>
              </p:cNvPr>
              <p:cNvCxnSpPr>
                <a:cxnSpLocks/>
              </p:cNvCxnSpPr>
              <p:nvPr/>
            </p:nvCxnSpPr>
            <p:spPr bwMode="auto">
              <a:xfrm rot="16200000">
                <a:off x="6533122"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4B77A292-403D-19BC-829B-FC1BD5F26E67}"/>
                  </a:ext>
                </a:extLst>
              </p:cNvPr>
              <p:cNvCxnSpPr>
                <a:cxnSpLocks/>
              </p:cNvCxnSpPr>
              <p:nvPr/>
            </p:nvCxnSpPr>
            <p:spPr bwMode="auto">
              <a:xfrm rot="16200000">
                <a:off x="6989749"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9EDBC32E-14FB-CB69-F214-78E04894DEC8}"/>
                  </a:ext>
                </a:extLst>
              </p:cNvPr>
              <p:cNvCxnSpPr>
                <a:cxnSpLocks/>
              </p:cNvCxnSpPr>
              <p:nvPr/>
            </p:nvCxnSpPr>
            <p:spPr bwMode="auto">
              <a:xfrm rot="16200000">
                <a:off x="7446376"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4B555F9A-F4E5-F206-9B4D-F513EE42451E}"/>
                  </a:ext>
                </a:extLst>
              </p:cNvPr>
              <p:cNvCxnSpPr>
                <a:cxnSpLocks/>
              </p:cNvCxnSpPr>
              <p:nvPr/>
            </p:nvCxnSpPr>
            <p:spPr bwMode="auto">
              <a:xfrm rot="16200000">
                <a:off x="7903003" y="4570201"/>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1A6080EA-045F-0B7C-0133-94F4284CCB8E}"/>
                  </a:ext>
                </a:extLst>
              </p:cNvPr>
              <p:cNvCxnSpPr>
                <a:cxnSpLocks/>
              </p:cNvCxnSpPr>
              <p:nvPr/>
            </p:nvCxnSpPr>
            <p:spPr bwMode="auto">
              <a:xfrm rot="16200000">
                <a:off x="8359630" y="457020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0C7D0C48-5742-3143-BF80-1EA7DEFE1981}"/>
                  </a:ext>
                </a:extLst>
              </p:cNvPr>
              <p:cNvCxnSpPr>
                <a:cxnSpLocks/>
              </p:cNvCxnSpPr>
              <p:nvPr/>
            </p:nvCxnSpPr>
            <p:spPr bwMode="auto">
              <a:xfrm rot="16200000">
                <a:off x="8816257" y="457020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A07891EA-FDBF-17C7-21D5-E4AF4CF5CFBE}"/>
                  </a:ext>
                </a:extLst>
              </p:cNvPr>
              <p:cNvCxnSpPr>
                <a:cxnSpLocks/>
              </p:cNvCxnSpPr>
              <p:nvPr/>
            </p:nvCxnSpPr>
            <p:spPr bwMode="auto">
              <a:xfrm rot="16200000">
                <a:off x="9272884" y="457020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BF1F66D1-5947-494B-854D-E4FBADA56763}"/>
                  </a:ext>
                </a:extLst>
              </p:cNvPr>
              <p:cNvCxnSpPr>
                <a:cxnSpLocks/>
              </p:cNvCxnSpPr>
              <p:nvPr/>
            </p:nvCxnSpPr>
            <p:spPr bwMode="auto">
              <a:xfrm rot="16200000">
                <a:off x="9729515" y="4570200"/>
                <a:ext cx="94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75" name="Group 31774">
              <a:extLst>
                <a:ext uri="{FF2B5EF4-FFF2-40B4-BE49-F238E27FC236}">
                  <a16:creationId xmlns:a16="http://schemas.microsoft.com/office/drawing/2014/main" id="{A91DA6BF-8612-B178-9E49-971F3E5446E4}"/>
                </a:ext>
              </a:extLst>
            </p:cNvPr>
            <p:cNvGrpSpPr/>
            <p:nvPr/>
          </p:nvGrpSpPr>
          <p:grpSpPr>
            <a:xfrm>
              <a:off x="1567396" y="4871719"/>
              <a:ext cx="8343443" cy="707886"/>
              <a:chOff x="1567396" y="5478123"/>
              <a:chExt cx="8343443" cy="707886"/>
            </a:xfrm>
          </p:grpSpPr>
          <p:sp>
            <p:nvSpPr>
              <p:cNvPr id="31758" name="TextBox 31757">
                <a:extLst>
                  <a:ext uri="{FF2B5EF4-FFF2-40B4-BE49-F238E27FC236}">
                    <a16:creationId xmlns:a16="http://schemas.microsoft.com/office/drawing/2014/main" id="{23221716-B098-1411-11A8-7D19584691FC}"/>
                  </a:ext>
                </a:extLst>
              </p:cNvPr>
              <p:cNvSpPr txBox="1"/>
              <p:nvPr/>
            </p:nvSpPr>
            <p:spPr bwMode="auto">
              <a:xfrm>
                <a:off x="2697972" y="565606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383</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387</a:t>
                </a:r>
              </a:p>
            </p:txBody>
          </p:sp>
          <p:sp>
            <p:nvSpPr>
              <p:cNvPr id="31759" name="TextBox 31758">
                <a:extLst>
                  <a:ext uri="{FF2B5EF4-FFF2-40B4-BE49-F238E27FC236}">
                    <a16:creationId xmlns:a16="http://schemas.microsoft.com/office/drawing/2014/main" id="{FDD144DD-5B60-11B9-1145-39A050C79BB2}"/>
                  </a:ext>
                </a:extLst>
              </p:cNvPr>
              <p:cNvSpPr txBox="1"/>
              <p:nvPr/>
            </p:nvSpPr>
            <p:spPr bwMode="auto">
              <a:xfrm>
                <a:off x="3153169" y="565606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337</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345</a:t>
                </a:r>
              </a:p>
            </p:txBody>
          </p:sp>
          <p:sp>
            <p:nvSpPr>
              <p:cNvPr id="31760" name="TextBox 31759">
                <a:extLst>
                  <a:ext uri="{FF2B5EF4-FFF2-40B4-BE49-F238E27FC236}">
                    <a16:creationId xmlns:a16="http://schemas.microsoft.com/office/drawing/2014/main" id="{E4D93525-29C9-3BF9-BFE1-B4AA30DCB2E6}"/>
                  </a:ext>
                </a:extLst>
              </p:cNvPr>
              <p:cNvSpPr txBox="1"/>
              <p:nvPr/>
            </p:nvSpPr>
            <p:spPr bwMode="auto">
              <a:xfrm>
                <a:off x="3610371" y="565606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308</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298</a:t>
                </a:r>
              </a:p>
            </p:txBody>
          </p:sp>
          <p:sp>
            <p:nvSpPr>
              <p:cNvPr id="31761" name="TextBox 31760">
                <a:extLst>
                  <a:ext uri="{FF2B5EF4-FFF2-40B4-BE49-F238E27FC236}">
                    <a16:creationId xmlns:a16="http://schemas.microsoft.com/office/drawing/2014/main" id="{198CBD9F-8372-8F4D-6FF7-D7CAABCAA3FB}"/>
                  </a:ext>
                </a:extLst>
              </p:cNvPr>
              <p:cNvSpPr txBox="1"/>
              <p:nvPr/>
            </p:nvSpPr>
            <p:spPr bwMode="auto">
              <a:xfrm>
                <a:off x="4067573" y="565606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274</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261</a:t>
                </a:r>
              </a:p>
            </p:txBody>
          </p:sp>
          <p:sp>
            <p:nvSpPr>
              <p:cNvPr id="31762" name="TextBox 31761">
                <a:extLst>
                  <a:ext uri="{FF2B5EF4-FFF2-40B4-BE49-F238E27FC236}">
                    <a16:creationId xmlns:a16="http://schemas.microsoft.com/office/drawing/2014/main" id="{7DA07A86-BF0C-2B94-15BD-C3245DEB6510}"/>
                  </a:ext>
                </a:extLst>
              </p:cNvPr>
              <p:cNvSpPr txBox="1"/>
              <p:nvPr/>
            </p:nvSpPr>
            <p:spPr bwMode="auto">
              <a:xfrm>
                <a:off x="4520911" y="565606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241</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218</a:t>
                </a:r>
              </a:p>
            </p:txBody>
          </p:sp>
          <p:sp>
            <p:nvSpPr>
              <p:cNvPr id="31763" name="TextBox 31762">
                <a:extLst>
                  <a:ext uri="{FF2B5EF4-FFF2-40B4-BE49-F238E27FC236}">
                    <a16:creationId xmlns:a16="http://schemas.microsoft.com/office/drawing/2014/main" id="{BDAC7C4B-3461-7D2E-A7CA-E06264406824}"/>
                  </a:ext>
                </a:extLst>
              </p:cNvPr>
              <p:cNvSpPr txBox="1"/>
              <p:nvPr/>
            </p:nvSpPr>
            <p:spPr bwMode="auto">
              <a:xfrm>
                <a:off x="4982458" y="565606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209</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179</a:t>
                </a:r>
              </a:p>
            </p:txBody>
          </p:sp>
          <p:sp>
            <p:nvSpPr>
              <p:cNvPr id="31764" name="TextBox 31763">
                <a:extLst>
                  <a:ext uri="{FF2B5EF4-FFF2-40B4-BE49-F238E27FC236}">
                    <a16:creationId xmlns:a16="http://schemas.microsoft.com/office/drawing/2014/main" id="{03E1B839-D1E7-4829-CC73-53F3D4E3B01A}"/>
                  </a:ext>
                </a:extLst>
              </p:cNvPr>
              <p:cNvSpPr txBox="1"/>
              <p:nvPr/>
            </p:nvSpPr>
            <p:spPr bwMode="auto">
              <a:xfrm>
                <a:off x="5436485" y="565606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162</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140</a:t>
                </a:r>
              </a:p>
            </p:txBody>
          </p:sp>
          <p:sp>
            <p:nvSpPr>
              <p:cNvPr id="31765" name="TextBox 31764">
                <a:extLst>
                  <a:ext uri="{FF2B5EF4-FFF2-40B4-BE49-F238E27FC236}">
                    <a16:creationId xmlns:a16="http://schemas.microsoft.com/office/drawing/2014/main" id="{CEBE6124-F328-8EA3-1BEB-7DFBE2E231CA}"/>
                  </a:ext>
                </a:extLst>
              </p:cNvPr>
              <p:cNvSpPr txBox="1"/>
              <p:nvPr/>
            </p:nvSpPr>
            <p:spPr bwMode="auto">
              <a:xfrm>
                <a:off x="5939373" y="565606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98</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80</a:t>
                </a:r>
              </a:p>
            </p:txBody>
          </p:sp>
          <p:sp>
            <p:nvSpPr>
              <p:cNvPr id="31766" name="TextBox 31765">
                <a:extLst>
                  <a:ext uri="{FF2B5EF4-FFF2-40B4-BE49-F238E27FC236}">
                    <a16:creationId xmlns:a16="http://schemas.microsoft.com/office/drawing/2014/main" id="{D7764C6F-B150-D53B-FA2C-E3EC3F4926A5}"/>
                  </a:ext>
                </a:extLst>
              </p:cNvPr>
              <p:cNvSpPr txBox="1"/>
              <p:nvPr/>
            </p:nvSpPr>
            <p:spPr bwMode="auto">
              <a:xfrm>
                <a:off x="6396576" y="565606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59</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50</a:t>
                </a:r>
              </a:p>
            </p:txBody>
          </p:sp>
          <p:sp>
            <p:nvSpPr>
              <p:cNvPr id="31767" name="TextBox 31766">
                <a:extLst>
                  <a:ext uri="{FF2B5EF4-FFF2-40B4-BE49-F238E27FC236}">
                    <a16:creationId xmlns:a16="http://schemas.microsoft.com/office/drawing/2014/main" id="{4040A295-D6B9-0374-429D-608DA332FD1A}"/>
                  </a:ext>
                </a:extLst>
              </p:cNvPr>
              <p:cNvSpPr txBox="1"/>
              <p:nvPr/>
            </p:nvSpPr>
            <p:spPr bwMode="auto">
              <a:xfrm>
                <a:off x="6854948" y="565606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28</a:t>
                </a:r>
              </a:p>
            </p:txBody>
          </p:sp>
          <p:sp>
            <p:nvSpPr>
              <p:cNvPr id="31768" name="TextBox 31767">
                <a:extLst>
                  <a:ext uri="{FF2B5EF4-FFF2-40B4-BE49-F238E27FC236}">
                    <a16:creationId xmlns:a16="http://schemas.microsoft.com/office/drawing/2014/main" id="{50CD2CB7-AB8E-7DFB-5648-32F6B87E1822}"/>
                  </a:ext>
                </a:extLst>
              </p:cNvPr>
              <p:cNvSpPr txBox="1"/>
              <p:nvPr/>
            </p:nvSpPr>
            <p:spPr bwMode="auto">
              <a:xfrm>
                <a:off x="7312150" y="565606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13</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15</a:t>
                </a:r>
              </a:p>
            </p:txBody>
          </p:sp>
          <p:sp>
            <p:nvSpPr>
              <p:cNvPr id="31769" name="TextBox 31768">
                <a:extLst>
                  <a:ext uri="{FF2B5EF4-FFF2-40B4-BE49-F238E27FC236}">
                    <a16:creationId xmlns:a16="http://schemas.microsoft.com/office/drawing/2014/main" id="{F16C3B2E-9339-894F-E127-6C623B5FE85C}"/>
                  </a:ext>
                </a:extLst>
              </p:cNvPr>
              <p:cNvSpPr txBox="1"/>
              <p:nvPr/>
            </p:nvSpPr>
            <p:spPr bwMode="auto">
              <a:xfrm>
                <a:off x="7769352" y="565606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7</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10</a:t>
                </a:r>
              </a:p>
            </p:txBody>
          </p:sp>
          <p:sp>
            <p:nvSpPr>
              <p:cNvPr id="31770" name="TextBox 31769">
                <a:extLst>
                  <a:ext uri="{FF2B5EF4-FFF2-40B4-BE49-F238E27FC236}">
                    <a16:creationId xmlns:a16="http://schemas.microsoft.com/office/drawing/2014/main" id="{59F2CDFA-9793-F8AA-07B1-E0FD347DDAEB}"/>
                  </a:ext>
                </a:extLst>
              </p:cNvPr>
              <p:cNvSpPr txBox="1"/>
              <p:nvPr/>
            </p:nvSpPr>
            <p:spPr bwMode="auto">
              <a:xfrm>
                <a:off x="8268375" y="565606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3</a:t>
                </a:r>
              </a:p>
            </p:txBody>
          </p:sp>
          <p:sp>
            <p:nvSpPr>
              <p:cNvPr id="31771" name="TextBox 31770">
                <a:extLst>
                  <a:ext uri="{FF2B5EF4-FFF2-40B4-BE49-F238E27FC236}">
                    <a16:creationId xmlns:a16="http://schemas.microsoft.com/office/drawing/2014/main" id="{0C767F40-00E7-05D1-7125-BC30FEBB3137}"/>
                  </a:ext>
                </a:extLst>
              </p:cNvPr>
              <p:cNvSpPr txBox="1"/>
              <p:nvPr/>
            </p:nvSpPr>
            <p:spPr bwMode="auto">
              <a:xfrm>
                <a:off x="8723572" y="565606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2" name="TextBox 31771">
                <a:extLst>
                  <a:ext uri="{FF2B5EF4-FFF2-40B4-BE49-F238E27FC236}">
                    <a16:creationId xmlns:a16="http://schemas.microsoft.com/office/drawing/2014/main" id="{07976E6B-6C39-42CC-2953-B88AA3F7F46D}"/>
                  </a:ext>
                </a:extLst>
              </p:cNvPr>
              <p:cNvSpPr txBox="1"/>
              <p:nvPr/>
            </p:nvSpPr>
            <p:spPr bwMode="auto">
              <a:xfrm>
                <a:off x="9183949" y="565606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3" name="TextBox 31772">
                <a:extLst>
                  <a:ext uri="{FF2B5EF4-FFF2-40B4-BE49-F238E27FC236}">
                    <a16:creationId xmlns:a16="http://schemas.microsoft.com/office/drawing/2014/main" id="{512DB218-9369-9621-9EEF-73174167BD42}"/>
                  </a:ext>
                </a:extLst>
              </p:cNvPr>
              <p:cNvSpPr txBox="1"/>
              <p:nvPr/>
            </p:nvSpPr>
            <p:spPr bwMode="auto">
              <a:xfrm>
                <a:off x="9634801" y="565606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4" name="TextBox 31773">
                <a:extLst>
                  <a:ext uri="{FF2B5EF4-FFF2-40B4-BE49-F238E27FC236}">
                    <a16:creationId xmlns:a16="http://schemas.microsoft.com/office/drawing/2014/main" id="{2CA7A221-173F-7AAD-FAD7-83E28FD19ECD}"/>
                  </a:ext>
                </a:extLst>
              </p:cNvPr>
              <p:cNvSpPr txBox="1"/>
              <p:nvPr/>
            </p:nvSpPr>
            <p:spPr bwMode="auto">
              <a:xfrm>
                <a:off x="1567396" y="5478123"/>
                <a:ext cx="11576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 at risk:</a:t>
                </a:r>
                <a:br>
                  <a:rPr lang="en-US" sz="1400" b="0" dirty="0">
                    <a:solidFill>
                      <a:schemeClr val="bg1"/>
                    </a:solidFill>
                    <a:latin typeface="Calibri" panose="020F0502020204030204" pitchFamily="34" charset="0"/>
                  </a:rPr>
                </a:br>
                <a:r>
                  <a:rPr lang="en-US" sz="1400" dirty="0">
                    <a:solidFill>
                      <a:srgbClr val="015873"/>
                    </a:solidFill>
                    <a:latin typeface="Calibri" panose="020F0502020204030204" pitchFamily="34" charset="0"/>
                  </a:rPr>
                  <a:t>NALIRIFOX</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Gem + Nab-P</a:t>
                </a:r>
              </a:p>
            </p:txBody>
          </p:sp>
        </p:grpSp>
        <p:sp>
          <p:nvSpPr>
            <p:cNvPr id="31776" name="TextBox 31775">
              <a:extLst>
                <a:ext uri="{FF2B5EF4-FFF2-40B4-BE49-F238E27FC236}">
                  <a16:creationId xmlns:a16="http://schemas.microsoft.com/office/drawing/2014/main" id="{AEA07859-4AC6-0EBD-9095-D06ED74D59CB}"/>
                </a:ext>
              </a:extLst>
            </p:cNvPr>
            <p:cNvSpPr txBox="1"/>
            <p:nvPr/>
          </p:nvSpPr>
          <p:spPr bwMode="auto">
            <a:xfrm>
              <a:off x="5740235" y="4753788"/>
              <a:ext cx="1273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(months)</a:t>
              </a:r>
            </a:p>
          </p:txBody>
        </p:sp>
        <p:sp>
          <p:nvSpPr>
            <p:cNvPr id="31850" name="Freeform 31849">
              <a:extLst>
                <a:ext uri="{FF2B5EF4-FFF2-40B4-BE49-F238E27FC236}">
                  <a16:creationId xmlns:a16="http://schemas.microsoft.com/office/drawing/2014/main" id="{C360B78C-8F61-49CC-3613-BAC6DB0BC5B0}"/>
                </a:ext>
              </a:extLst>
            </p:cNvPr>
            <p:cNvSpPr/>
            <p:nvPr/>
          </p:nvSpPr>
          <p:spPr bwMode="auto">
            <a:xfrm>
              <a:off x="2928668" y="1643332"/>
              <a:ext cx="5771072" cy="2794959"/>
            </a:xfrm>
            <a:custGeom>
              <a:avLst/>
              <a:gdLst>
                <a:gd name="connsiteX0" fmla="*/ 0 w 5771072"/>
                <a:gd name="connsiteY0" fmla="*/ 0 h 2794959"/>
                <a:gd name="connsiteX1" fmla="*/ 107830 w 5771072"/>
                <a:gd name="connsiteY1" fmla="*/ 0 h 2794959"/>
                <a:gd name="connsiteX2" fmla="*/ 107830 w 5771072"/>
                <a:gd name="connsiteY2" fmla="*/ 51759 h 2794959"/>
                <a:gd name="connsiteX3" fmla="*/ 189781 w 5771072"/>
                <a:gd name="connsiteY3" fmla="*/ 51759 h 2794959"/>
                <a:gd name="connsiteX4" fmla="*/ 189781 w 5771072"/>
                <a:gd name="connsiteY4" fmla="*/ 112143 h 2794959"/>
                <a:gd name="connsiteX5" fmla="*/ 263106 w 5771072"/>
                <a:gd name="connsiteY5" fmla="*/ 112143 h 2794959"/>
                <a:gd name="connsiteX6" fmla="*/ 263106 w 5771072"/>
                <a:gd name="connsiteY6" fmla="*/ 168215 h 2794959"/>
                <a:gd name="connsiteX7" fmla="*/ 370936 w 5771072"/>
                <a:gd name="connsiteY7" fmla="*/ 168215 h 2794959"/>
                <a:gd name="connsiteX8" fmla="*/ 370936 w 5771072"/>
                <a:gd name="connsiteY8" fmla="*/ 224287 h 2794959"/>
                <a:gd name="connsiteX9" fmla="*/ 439947 w 5771072"/>
                <a:gd name="connsiteY9" fmla="*/ 224287 h 2794959"/>
                <a:gd name="connsiteX10" fmla="*/ 439947 w 5771072"/>
                <a:gd name="connsiteY10" fmla="*/ 293298 h 2794959"/>
                <a:gd name="connsiteX11" fmla="*/ 547777 w 5771072"/>
                <a:gd name="connsiteY11" fmla="*/ 293298 h 2794959"/>
                <a:gd name="connsiteX12" fmla="*/ 547777 w 5771072"/>
                <a:gd name="connsiteY12" fmla="*/ 370936 h 2794959"/>
                <a:gd name="connsiteX13" fmla="*/ 590909 w 5771072"/>
                <a:gd name="connsiteY13" fmla="*/ 370936 h 2794959"/>
                <a:gd name="connsiteX14" fmla="*/ 590909 w 5771072"/>
                <a:gd name="connsiteY14" fmla="*/ 452887 h 2794959"/>
                <a:gd name="connsiteX15" fmla="*/ 646981 w 5771072"/>
                <a:gd name="connsiteY15" fmla="*/ 452887 h 2794959"/>
                <a:gd name="connsiteX16" fmla="*/ 646981 w 5771072"/>
                <a:gd name="connsiteY16" fmla="*/ 500332 h 2794959"/>
                <a:gd name="connsiteX17" fmla="*/ 720306 w 5771072"/>
                <a:gd name="connsiteY17" fmla="*/ 500332 h 2794959"/>
                <a:gd name="connsiteX18" fmla="*/ 720306 w 5771072"/>
                <a:gd name="connsiteY18" fmla="*/ 552091 h 2794959"/>
                <a:gd name="connsiteX19" fmla="*/ 806570 w 5771072"/>
                <a:gd name="connsiteY19" fmla="*/ 552091 h 2794959"/>
                <a:gd name="connsiteX20" fmla="*/ 806570 w 5771072"/>
                <a:gd name="connsiteY20" fmla="*/ 599536 h 2794959"/>
                <a:gd name="connsiteX21" fmla="*/ 905774 w 5771072"/>
                <a:gd name="connsiteY21" fmla="*/ 599536 h 2794959"/>
                <a:gd name="connsiteX22" fmla="*/ 905774 w 5771072"/>
                <a:gd name="connsiteY22" fmla="*/ 659921 h 2794959"/>
                <a:gd name="connsiteX23" fmla="*/ 992038 w 5771072"/>
                <a:gd name="connsiteY23" fmla="*/ 659921 h 2794959"/>
                <a:gd name="connsiteX24" fmla="*/ 992038 w 5771072"/>
                <a:gd name="connsiteY24" fmla="*/ 715993 h 2794959"/>
                <a:gd name="connsiteX25" fmla="*/ 1082615 w 5771072"/>
                <a:gd name="connsiteY25" fmla="*/ 715993 h 2794959"/>
                <a:gd name="connsiteX26" fmla="*/ 1082615 w 5771072"/>
                <a:gd name="connsiteY26" fmla="*/ 763438 h 2794959"/>
                <a:gd name="connsiteX27" fmla="*/ 1177506 w 5771072"/>
                <a:gd name="connsiteY27" fmla="*/ 763438 h 2794959"/>
                <a:gd name="connsiteX28" fmla="*/ 1177506 w 5771072"/>
                <a:gd name="connsiteY28" fmla="*/ 832449 h 2794959"/>
                <a:gd name="connsiteX29" fmla="*/ 1272396 w 5771072"/>
                <a:gd name="connsiteY29" fmla="*/ 832449 h 2794959"/>
                <a:gd name="connsiteX30" fmla="*/ 1272396 w 5771072"/>
                <a:gd name="connsiteY30" fmla="*/ 871268 h 2794959"/>
                <a:gd name="connsiteX31" fmla="*/ 1406106 w 5771072"/>
                <a:gd name="connsiteY31" fmla="*/ 871268 h 2794959"/>
                <a:gd name="connsiteX32" fmla="*/ 1406106 w 5771072"/>
                <a:gd name="connsiteY32" fmla="*/ 940279 h 2794959"/>
                <a:gd name="connsiteX33" fmla="*/ 1479430 w 5771072"/>
                <a:gd name="connsiteY33" fmla="*/ 940279 h 2794959"/>
                <a:gd name="connsiteX34" fmla="*/ 1479430 w 5771072"/>
                <a:gd name="connsiteY34" fmla="*/ 992038 h 2794959"/>
                <a:gd name="connsiteX35" fmla="*/ 1565694 w 5771072"/>
                <a:gd name="connsiteY35" fmla="*/ 992038 h 2794959"/>
                <a:gd name="connsiteX36" fmla="*/ 1565694 w 5771072"/>
                <a:gd name="connsiteY36" fmla="*/ 1043796 h 2794959"/>
                <a:gd name="connsiteX37" fmla="*/ 1621766 w 5771072"/>
                <a:gd name="connsiteY37" fmla="*/ 1043796 h 2794959"/>
                <a:gd name="connsiteX38" fmla="*/ 1621766 w 5771072"/>
                <a:gd name="connsiteY38" fmla="*/ 1099868 h 2794959"/>
                <a:gd name="connsiteX39" fmla="*/ 1716657 w 5771072"/>
                <a:gd name="connsiteY39" fmla="*/ 1099868 h 2794959"/>
                <a:gd name="connsiteX40" fmla="*/ 1716657 w 5771072"/>
                <a:gd name="connsiteY40" fmla="*/ 1138687 h 2794959"/>
                <a:gd name="connsiteX41" fmla="*/ 1768415 w 5771072"/>
                <a:gd name="connsiteY41" fmla="*/ 1138687 h 2794959"/>
                <a:gd name="connsiteX42" fmla="*/ 1768415 w 5771072"/>
                <a:gd name="connsiteY42" fmla="*/ 1199072 h 2794959"/>
                <a:gd name="connsiteX43" fmla="*/ 1858992 w 5771072"/>
                <a:gd name="connsiteY43" fmla="*/ 1199072 h 2794959"/>
                <a:gd name="connsiteX44" fmla="*/ 1858992 w 5771072"/>
                <a:gd name="connsiteY44" fmla="*/ 1255143 h 2794959"/>
                <a:gd name="connsiteX45" fmla="*/ 1945257 w 5771072"/>
                <a:gd name="connsiteY45" fmla="*/ 1255143 h 2794959"/>
                <a:gd name="connsiteX46" fmla="*/ 1945257 w 5771072"/>
                <a:gd name="connsiteY46" fmla="*/ 1311215 h 2794959"/>
                <a:gd name="connsiteX47" fmla="*/ 2040147 w 5771072"/>
                <a:gd name="connsiteY47" fmla="*/ 1311215 h 2794959"/>
                <a:gd name="connsiteX48" fmla="*/ 2040147 w 5771072"/>
                <a:gd name="connsiteY48" fmla="*/ 1367287 h 2794959"/>
                <a:gd name="connsiteX49" fmla="*/ 2100532 w 5771072"/>
                <a:gd name="connsiteY49" fmla="*/ 1367287 h 2794959"/>
                <a:gd name="connsiteX50" fmla="*/ 2100532 w 5771072"/>
                <a:gd name="connsiteY50" fmla="*/ 1423359 h 2794959"/>
                <a:gd name="connsiteX51" fmla="*/ 2143664 w 5771072"/>
                <a:gd name="connsiteY51" fmla="*/ 1423359 h 2794959"/>
                <a:gd name="connsiteX52" fmla="*/ 2143664 w 5771072"/>
                <a:gd name="connsiteY52" fmla="*/ 1462177 h 2794959"/>
                <a:gd name="connsiteX53" fmla="*/ 2277374 w 5771072"/>
                <a:gd name="connsiteY53" fmla="*/ 1462177 h 2794959"/>
                <a:gd name="connsiteX54" fmla="*/ 2277374 w 5771072"/>
                <a:gd name="connsiteY54" fmla="*/ 1462177 h 2794959"/>
                <a:gd name="connsiteX55" fmla="*/ 2277374 w 5771072"/>
                <a:gd name="connsiteY55" fmla="*/ 1500996 h 2794959"/>
                <a:gd name="connsiteX56" fmla="*/ 2402457 w 5771072"/>
                <a:gd name="connsiteY56" fmla="*/ 1500996 h 2794959"/>
                <a:gd name="connsiteX57" fmla="*/ 2402457 w 5771072"/>
                <a:gd name="connsiteY57" fmla="*/ 1574321 h 2794959"/>
                <a:gd name="connsiteX58" fmla="*/ 2518913 w 5771072"/>
                <a:gd name="connsiteY58" fmla="*/ 1574321 h 2794959"/>
                <a:gd name="connsiteX59" fmla="*/ 2518913 w 5771072"/>
                <a:gd name="connsiteY59" fmla="*/ 1626079 h 2794959"/>
                <a:gd name="connsiteX60" fmla="*/ 2626743 w 5771072"/>
                <a:gd name="connsiteY60" fmla="*/ 1626079 h 2794959"/>
                <a:gd name="connsiteX61" fmla="*/ 2626743 w 5771072"/>
                <a:gd name="connsiteY61" fmla="*/ 1677838 h 2794959"/>
                <a:gd name="connsiteX62" fmla="*/ 2734574 w 5771072"/>
                <a:gd name="connsiteY62" fmla="*/ 1677838 h 2794959"/>
                <a:gd name="connsiteX63" fmla="*/ 2734574 w 5771072"/>
                <a:gd name="connsiteY63" fmla="*/ 1716657 h 2794959"/>
                <a:gd name="connsiteX64" fmla="*/ 2838090 w 5771072"/>
                <a:gd name="connsiteY64" fmla="*/ 1716657 h 2794959"/>
                <a:gd name="connsiteX65" fmla="*/ 2838090 w 5771072"/>
                <a:gd name="connsiteY65" fmla="*/ 1768415 h 2794959"/>
                <a:gd name="connsiteX66" fmla="*/ 2915728 w 5771072"/>
                <a:gd name="connsiteY66" fmla="*/ 1768415 h 2794959"/>
                <a:gd name="connsiteX67" fmla="*/ 2915728 w 5771072"/>
                <a:gd name="connsiteY67" fmla="*/ 1815860 h 2794959"/>
                <a:gd name="connsiteX68" fmla="*/ 3006306 w 5771072"/>
                <a:gd name="connsiteY68" fmla="*/ 1815860 h 2794959"/>
                <a:gd name="connsiteX69" fmla="*/ 3006306 w 5771072"/>
                <a:gd name="connsiteY69" fmla="*/ 1871932 h 2794959"/>
                <a:gd name="connsiteX70" fmla="*/ 3092570 w 5771072"/>
                <a:gd name="connsiteY70" fmla="*/ 1871932 h 2794959"/>
                <a:gd name="connsiteX71" fmla="*/ 3092570 w 5771072"/>
                <a:gd name="connsiteY71" fmla="*/ 1910751 h 2794959"/>
                <a:gd name="connsiteX72" fmla="*/ 3183147 w 5771072"/>
                <a:gd name="connsiteY72" fmla="*/ 1910751 h 2794959"/>
                <a:gd name="connsiteX73" fmla="*/ 3183147 w 5771072"/>
                <a:gd name="connsiteY73" fmla="*/ 1958196 h 2794959"/>
                <a:gd name="connsiteX74" fmla="*/ 3252158 w 5771072"/>
                <a:gd name="connsiteY74" fmla="*/ 1958196 h 2794959"/>
                <a:gd name="connsiteX75" fmla="*/ 3252158 w 5771072"/>
                <a:gd name="connsiteY75" fmla="*/ 2022894 h 2794959"/>
                <a:gd name="connsiteX76" fmla="*/ 3416060 w 5771072"/>
                <a:gd name="connsiteY76" fmla="*/ 2022894 h 2794959"/>
                <a:gd name="connsiteX77" fmla="*/ 3416060 w 5771072"/>
                <a:gd name="connsiteY77" fmla="*/ 2022894 h 2794959"/>
                <a:gd name="connsiteX78" fmla="*/ 3416060 w 5771072"/>
                <a:gd name="connsiteY78" fmla="*/ 2022894 h 2794959"/>
                <a:gd name="connsiteX79" fmla="*/ 3416060 w 5771072"/>
                <a:gd name="connsiteY79" fmla="*/ 2022894 h 2794959"/>
                <a:gd name="connsiteX80" fmla="*/ 3416060 w 5771072"/>
                <a:gd name="connsiteY80" fmla="*/ 2066026 h 2794959"/>
                <a:gd name="connsiteX81" fmla="*/ 3549770 w 5771072"/>
                <a:gd name="connsiteY81" fmla="*/ 2066026 h 2794959"/>
                <a:gd name="connsiteX82" fmla="*/ 3549770 w 5771072"/>
                <a:gd name="connsiteY82" fmla="*/ 2109159 h 2794959"/>
                <a:gd name="connsiteX83" fmla="*/ 3692106 w 5771072"/>
                <a:gd name="connsiteY83" fmla="*/ 2109159 h 2794959"/>
                <a:gd name="connsiteX84" fmla="*/ 3692106 w 5771072"/>
                <a:gd name="connsiteY84" fmla="*/ 2173857 h 2794959"/>
                <a:gd name="connsiteX85" fmla="*/ 3743864 w 5771072"/>
                <a:gd name="connsiteY85" fmla="*/ 2173857 h 2794959"/>
                <a:gd name="connsiteX86" fmla="*/ 3743864 w 5771072"/>
                <a:gd name="connsiteY86" fmla="*/ 2229928 h 2794959"/>
                <a:gd name="connsiteX87" fmla="*/ 3894826 w 5771072"/>
                <a:gd name="connsiteY87" fmla="*/ 2229928 h 2794959"/>
                <a:gd name="connsiteX88" fmla="*/ 3894826 w 5771072"/>
                <a:gd name="connsiteY88" fmla="*/ 2273060 h 2794959"/>
                <a:gd name="connsiteX89" fmla="*/ 4295955 w 5771072"/>
                <a:gd name="connsiteY89" fmla="*/ 2273060 h 2794959"/>
                <a:gd name="connsiteX90" fmla="*/ 4295955 w 5771072"/>
                <a:gd name="connsiteY90" fmla="*/ 2311879 h 2794959"/>
                <a:gd name="connsiteX91" fmla="*/ 5771072 w 5771072"/>
                <a:gd name="connsiteY91" fmla="*/ 2311879 h 2794959"/>
                <a:gd name="connsiteX92" fmla="*/ 5771072 w 5771072"/>
                <a:gd name="connsiteY92" fmla="*/ 2794959 h 279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1072" h="2794959">
                  <a:moveTo>
                    <a:pt x="0" y="0"/>
                  </a:moveTo>
                  <a:lnTo>
                    <a:pt x="107830" y="0"/>
                  </a:lnTo>
                  <a:lnTo>
                    <a:pt x="107830" y="51759"/>
                  </a:lnTo>
                  <a:lnTo>
                    <a:pt x="189781" y="51759"/>
                  </a:lnTo>
                  <a:lnTo>
                    <a:pt x="189781" y="112143"/>
                  </a:lnTo>
                  <a:lnTo>
                    <a:pt x="263106" y="112143"/>
                  </a:lnTo>
                  <a:lnTo>
                    <a:pt x="263106" y="168215"/>
                  </a:lnTo>
                  <a:lnTo>
                    <a:pt x="370936" y="168215"/>
                  </a:lnTo>
                  <a:lnTo>
                    <a:pt x="370936" y="224287"/>
                  </a:lnTo>
                  <a:lnTo>
                    <a:pt x="439947" y="224287"/>
                  </a:lnTo>
                  <a:lnTo>
                    <a:pt x="439947" y="293298"/>
                  </a:lnTo>
                  <a:lnTo>
                    <a:pt x="547777" y="293298"/>
                  </a:lnTo>
                  <a:lnTo>
                    <a:pt x="547777" y="370936"/>
                  </a:lnTo>
                  <a:lnTo>
                    <a:pt x="590909" y="370936"/>
                  </a:lnTo>
                  <a:lnTo>
                    <a:pt x="590909" y="452887"/>
                  </a:lnTo>
                  <a:lnTo>
                    <a:pt x="646981" y="452887"/>
                  </a:lnTo>
                  <a:lnTo>
                    <a:pt x="646981" y="500332"/>
                  </a:lnTo>
                  <a:lnTo>
                    <a:pt x="720306" y="500332"/>
                  </a:lnTo>
                  <a:lnTo>
                    <a:pt x="720306" y="552091"/>
                  </a:lnTo>
                  <a:lnTo>
                    <a:pt x="806570" y="552091"/>
                  </a:lnTo>
                  <a:lnTo>
                    <a:pt x="806570" y="599536"/>
                  </a:lnTo>
                  <a:lnTo>
                    <a:pt x="905774" y="599536"/>
                  </a:lnTo>
                  <a:lnTo>
                    <a:pt x="905774" y="659921"/>
                  </a:lnTo>
                  <a:lnTo>
                    <a:pt x="992038" y="659921"/>
                  </a:lnTo>
                  <a:lnTo>
                    <a:pt x="992038" y="715993"/>
                  </a:lnTo>
                  <a:lnTo>
                    <a:pt x="1082615" y="715993"/>
                  </a:lnTo>
                  <a:lnTo>
                    <a:pt x="1082615" y="763438"/>
                  </a:lnTo>
                  <a:lnTo>
                    <a:pt x="1177506" y="763438"/>
                  </a:lnTo>
                  <a:lnTo>
                    <a:pt x="1177506" y="832449"/>
                  </a:lnTo>
                  <a:lnTo>
                    <a:pt x="1272396" y="832449"/>
                  </a:lnTo>
                  <a:lnTo>
                    <a:pt x="1272396" y="871268"/>
                  </a:lnTo>
                  <a:lnTo>
                    <a:pt x="1406106" y="871268"/>
                  </a:lnTo>
                  <a:lnTo>
                    <a:pt x="1406106" y="940279"/>
                  </a:lnTo>
                  <a:lnTo>
                    <a:pt x="1479430" y="940279"/>
                  </a:lnTo>
                  <a:lnTo>
                    <a:pt x="1479430" y="992038"/>
                  </a:lnTo>
                  <a:lnTo>
                    <a:pt x="1565694" y="992038"/>
                  </a:lnTo>
                  <a:lnTo>
                    <a:pt x="1565694" y="1043796"/>
                  </a:lnTo>
                  <a:lnTo>
                    <a:pt x="1621766" y="1043796"/>
                  </a:lnTo>
                  <a:lnTo>
                    <a:pt x="1621766" y="1099868"/>
                  </a:lnTo>
                  <a:lnTo>
                    <a:pt x="1716657" y="1099868"/>
                  </a:lnTo>
                  <a:lnTo>
                    <a:pt x="1716657" y="1138687"/>
                  </a:lnTo>
                  <a:lnTo>
                    <a:pt x="1768415" y="1138687"/>
                  </a:lnTo>
                  <a:lnTo>
                    <a:pt x="1768415" y="1199072"/>
                  </a:lnTo>
                  <a:lnTo>
                    <a:pt x="1858992" y="1199072"/>
                  </a:lnTo>
                  <a:lnTo>
                    <a:pt x="1858992" y="1255143"/>
                  </a:lnTo>
                  <a:lnTo>
                    <a:pt x="1945257" y="1255143"/>
                  </a:lnTo>
                  <a:lnTo>
                    <a:pt x="1945257" y="1311215"/>
                  </a:lnTo>
                  <a:lnTo>
                    <a:pt x="2040147" y="1311215"/>
                  </a:lnTo>
                  <a:lnTo>
                    <a:pt x="2040147" y="1367287"/>
                  </a:lnTo>
                  <a:lnTo>
                    <a:pt x="2100532" y="1367287"/>
                  </a:lnTo>
                  <a:lnTo>
                    <a:pt x="2100532" y="1423359"/>
                  </a:lnTo>
                  <a:lnTo>
                    <a:pt x="2143664" y="1423359"/>
                  </a:lnTo>
                  <a:lnTo>
                    <a:pt x="2143664" y="1462177"/>
                  </a:lnTo>
                  <a:lnTo>
                    <a:pt x="2277374" y="1462177"/>
                  </a:lnTo>
                  <a:lnTo>
                    <a:pt x="2277374" y="1462177"/>
                  </a:lnTo>
                  <a:lnTo>
                    <a:pt x="2277374" y="1500996"/>
                  </a:lnTo>
                  <a:lnTo>
                    <a:pt x="2402457" y="1500996"/>
                  </a:lnTo>
                  <a:lnTo>
                    <a:pt x="2402457" y="1574321"/>
                  </a:lnTo>
                  <a:lnTo>
                    <a:pt x="2518913" y="1574321"/>
                  </a:lnTo>
                  <a:lnTo>
                    <a:pt x="2518913" y="1626079"/>
                  </a:lnTo>
                  <a:lnTo>
                    <a:pt x="2626743" y="1626079"/>
                  </a:lnTo>
                  <a:lnTo>
                    <a:pt x="2626743" y="1677838"/>
                  </a:lnTo>
                  <a:lnTo>
                    <a:pt x="2734574" y="1677838"/>
                  </a:lnTo>
                  <a:lnTo>
                    <a:pt x="2734574" y="1716657"/>
                  </a:lnTo>
                  <a:lnTo>
                    <a:pt x="2838090" y="1716657"/>
                  </a:lnTo>
                  <a:lnTo>
                    <a:pt x="2838090" y="1768415"/>
                  </a:lnTo>
                  <a:lnTo>
                    <a:pt x="2915728" y="1768415"/>
                  </a:lnTo>
                  <a:lnTo>
                    <a:pt x="2915728" y="1815860"/>
                  </a:lnTo>
                  <a:lnTo>
                    <a:pt x="3006306" y="1815860"/>
                  </a:lnTo>
                  <a:lnTo>
                    <a:pt x="3006306" y="1871932"/>
                  </a:lnTo>
                  <a:lnTo>
                    <a:pt x="3092570" y="1871932"/>
                  </a:lnTo>
                  <a:lnTo>
                    <a:pt x="3092570" y="1910751"/>
                  </a:lnTo>
                  <a:lnTo>
                    <a:pt x="3183147" y="1910751"/>
                  </a:lnTo>
                  <a:lnTo>
                    <a:pt x="3183147" y="1958196"/>
                  </a:lnTo>
                  <a:lnTo>
                    <a:pt x="3252158" y="1958196"/>
                  </a:lnTo>
                  <a:lnTo>
                    <a:pt x="3252158" y="2022894"/>
                  </a:lnTo>
                  <a:lnTo>
                    <a:pt x="3416060" y="2022894"/>
                  </a:lnTo>
                  <a:lnTo>
                    <a:pt x="3416060" y="2022894"/>
                  </a:lnTo>
                  <a:lnTo>
                    <a:pt x="3416060" y="2022894"/>
                  </a:lnTo>
                  <a:lnTo>
                    <a:pt x="3416060" y="2022894"/>
                  </a:lnTo>
                  <a:lnTo>
                    <a:pt x="3416060" y="2066026"/>
                  </a:lnTo>
                  <a:lnTo>
                    <a:pt x="3549770" y="2066026"/>
                  </a:lnTo>
                  <a:lnTo>
                    <a:pt x="3549770" y="2109159"/>
                  </a:lnTo>
                  <a:lnTo>
                    <a:pt x="3692106" y="2109159"/>
                  </a:lnTo>
                  <a:lnTo>
                    <a:pt x="3692106" y="2173857"/>
                  </a:lnTo>
                  <a:lnTo>
                    <a:pt x="3743864" y="2173857"/>
                  </a:lnTo>
                  <a:lnTo>
                    <a:pt x="3743864" y="2229928"/>
                  </a:lnTo>
                  <a:lnTo>
                    <a:pt x="3894826" y="2229928"/>
                  </a:lnTo>
                  <a:lnTo>
                    <a:pt x="3894826" y="2273060"/>
                  </a:lnTo>
                  <a:lnTo>
                    <a:pt x="4295955" y="2273060"/>
                  </a:lnTo>
                  <a:lnTo>
                    <a:pt x="4295955" y="2311879"/>
                  </a:lnTo>
                  <a:lnTo>
                    <a:pt x="5771072" y="2311879"/>
                  </a:lnTo>
                  <a:lnTo>
                    <a:pt x="5771072" y="2794959"/>
                  </a:lnTo>
                </a:path>
              </a:pathLst>
            </a:custGeom>
            <a:noFill/>
            <a:ln w="28575">
              <a:solidFill>
                <a:srgbClr val="E1471D"/>
              </a:solidFill>
              <a:miter lim="800000"/>
              <a:headEnd/>
              <a:tailEnd/>
            </a:ln>
          </p:spPr>
          <p:txBody>
            <a:bodyPr rtlCol="0" anchor="ctr"/>
            <a:lstStyle/>
            <a:p>
              <a:pPr algn="ctr"/>
              <a:endParaRPr lang="en-US"/>
            </a:p>
          </p:txBody>
        </p:sp>
        <p:grpSp>
          <p:nvGrpSpPr>
            <p:cNvPr id="31909" name="Group 31908">
              <a:extLst>
                <a:ext uri="{FF2B5EF4-FFF2-40B4-BE49-F238E27FC236}">
                  <a16:creationId xmlns:a16="http://schemas.microsoft.com/office/drawing/2014/main" id="{2E87B707-AEF9-C63E-41F3-B139849195B1}"/>
                </a:ext>
              </a:extLst>
            </p:cNvPr>
            <p:cNvGrpSpPr/>
            <p:nvPr/>
          </p:nvGrpSpPr>
          <p:grpSpPr>
            <a:xfrm>
              <a:off x="2926460" y="1595860"/>
              <a:ext cx="5603680" cy="2406997"/>
              <a:chOff x="2926460" y="1595860"/>
              <a:chExt cx="5603680" cy="2406997"/>
            </a:xfrm>
          </p:grpSpPr>
          <p:cxnSp>
            <p:nvCxnSpPr>
              <p:cNvPr id="31842" name="Straight Connector 31841">
                <a:extLst>
                  <a:ext uri="{FF2B5EF4-FFF2-40B4-BE49-F238E27FC236}">
                    <a16:creationId xmlns:a16="http://schemas.microsoft.com/office/drawing/2014/main" id="{BE767CAE-A32C-B5E6-B0B0-D79C86727C23}"/>
                  </a:ext>
                </a:extLst>
              </p:cNvPr>
              <p:cNvCxnSpPr>
                <a:cxnSpLocks/>
              </p:cNvCxnSpPr>
              <p:nvPr/>
            </p:nvCxnSpPr>
            <p:spPr bwMode="auto">
              <a:xfrm>
                <a:off x="7327611"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669242CA-DE3E-5A2C-5764-66009BC3BDB1}"/>
                  </a:ext>
                </a:extLst>
              </p:cNvPr>
              <p:cNvCxnSpPr>
                <a:cxnSpLocks/>
              </p:cNvCxnSpPr>
              <p:nvPr/>
            </p:nvCxnSpPr>
            <p:spPr bwMode="auto">
              <a:xfrm>
                <a:off x="7380310"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2A94EB50-79E5-9347-FEF6-BD4A7F9CB918}"/>
                  </a:ext>
                </a:extLst>
              </p:cNvPr>
              <p:cNvCxnSpPr>
                <a:cxnSpLocks/>
              </p:cNvCxnSpPr>
              <p:nvPr/>
            </p:nvCxnSpPr>
            <p:spPr bwMode="auto">
              <a:xfrm>
                <a:off x="7529535"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12823FF9-081E-9672-142E-EACCC78BE4DA}"/>
                  </a:ext>
                </a:extLst>
              </p:cNvPr>
              <p:cNvCxnSpPr>
                <a:cxnSpLocks/>
              </p:cNvCxnSpPr>
              <p:nvPr/>
            </p:nvCxnSpPr>
            <p:spPr bwMode="auto">
              <a:xfrm>
                <a:off x="7588730"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E4B9C64F-22BB-E5ED-BD89-56812AECD1B7}"/>
                  </a:ext>
                </a:extLst>
              </p:cNvPr>
              <p:cNvCxnSpPr>
                <a:cxnSpLocks/>
              </p:cNvCxnSpPr>
              <p:nvPr/>
            </p:nvCxnSpPr>
            <p:spPr bwMode="auto">
              <a:xfrm>
                <a:off x="7622379"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30DBDD34-1CA6-981F-FCD3-304D69D749A6}"/>
                  </a:ext>
                </a:extLst>
              </p:cNvPr>
              <p:cNvCxnSpPr>
                <a:cxnSpLocks/>
              </p:cNvCxnSpPr>
              <p:nvPr/>
            </p:nvCxnSpPr>
            <p:spPr bwMode="auto">
              <a:xfrm>
                <a:off x="7692229"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206CF6D8-702B-C409-D603-C2A49C425D1F}"/>
                  </a:ext>
                </a:extLst>
              </p:cNvPr>
              <p:cNvCxnSpPr>
                <a:cxnSpLocks/>
              </p:cNvCxnSpPr>
              <p:nvPr/>
            </p:nvCxnSpPr>
            <p:spPr bwMode="auto">
              <a:xfrm>
                <a:off x="7962104"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257720A1-BEB7-3854-76A8-5AC5834B3274}"/>
                  </a:ext>
                </a:extLst>
              </p:cNvPr>
              <p:cNvCxnSpPr>
                <a:cxnSpLocks/>
              </p:cNvCxnSpPr>
              <p:nvPr/>
            </p:nvCxnSpPr>
            <p:spPr bwMode="auto">
              <a:xfrm>
                <a:off x="7835104"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24FFDDCE-2142-615A-C16D-53EB53FB0FB0}"/>
                  </a:ext>
                </a:extLst>
              </p:cNvPr>
              <p:cNvCxnSpPr>
                <a:cxnSpLocks/>
              </p:cNvCxnSpPr>
              <p:nvPr/>
            </p:nvCxnSpPr>
            <p:spPr bwMode="auto">
              <a:xfrm>
                <a:off x="8038522"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95FA7D98-81E7-0E82-5BAC-2750B9BFBC9B}"/>
                  </a:ext>
                </a:extLst>
              </p:cNvPr>
              <p:cNvCxnSpPr>
                <a:cxnSpLocks/>
              </p:cNvCxnSpPr>
              <p:nvPr/>
            </p:nvCxnSpPr>
            <p:spPr bwMode="auto">
              <a:xfrm>
                <a:off x="8151546"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C72ECBE3-6249-72D5-163C-971EA8F1E98D}"/>
                  </a:ext>
                </a:extLst>
              </p:cNvPr>
              <p:cNvCxnSpPr>
                <a:cxnSpLocks/>
              </p:cNvCxnSpPr>
              <p:nvPr/>
            </p:nvCxnSpPr>
            <p:spPr bwMode="auto">
              <a:xfrm>
                <a:off x="8259496"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469716E7-89C1-EBC0-E4AF-3791A5AEA7F8}"/>
                  </a:ext>
                </a:extLst>
              </p:cNvPr>
              <p:cNvCxnSpPr>
                <a:cxnSpLocks/>
              </p:cNvCxnSpPr>
              <p:nvPr/>
            </p:nvCxnSpPr>
            <p:spPr bwMode="auto">
              <a:xfrm>
                <a:off x="8420291"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5FBBA0B5-FF45-1581-CFFE-051EA058D445}"/>
                  </a:ext>
                </a:extLst>
              </p:cNvPr>
              <p:cNvCxnSpPr>
                <a:cxnSpLocks/>
              </p:cNvCxnSpPr>
              <p:nvPr/>
            </p:nvCxnSpPr>
            <p:spPr bwMode="auto">
              <a:xfrm>
                <a:off x="8530140"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B47749E9-309A-3E04-7BB5-CE1C0870D49B}"/>
                  </a:ext>
                </a:extLst>
              </p:cNvPr>
              <p:cNvCxnSpPr>
                <a:cxnSpLocks/>
              </p:cNvCxnSpPr>
              <p:nvPr/>
            </p:nvCxnSpPr>
            <p:spPr bwMode="auto">
              <a:xfrm>
                <a:off x="2926460" y="1595860"/>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E9841706-8B94-CA83-8DD1-3AB56ED11B64}"/>
                  </a:ext>
                </a:extLst>
              </p:cNvPr>
              <p:cNvCxnSpPr>
                <a:cxnSpLocks/>
              </p:cNvCxnSpPr>
              <p:nvPr/>
            </p:nvCxnSpPr>
            <p:spPr bwMode="auto">
              <a:xfrm>
                <a:off x="3169648" y="1718495"/>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5F8787DD-8C63-6481-7F54-C2E8BEAF175C}"/>
                  </a:ext>
                </a:extLst>
              </p:cNvPr>
              <p:cNvCxnSpPr>
                <a:cxnSpLocks/>
              </p:cNvCxnSpPr>
              <p:nvPr/>
            </p:nvCxnSpPr>
            <p:spPr bwMode="auto">
              <a:xfrm>
                <a:off x="3058129" y="163044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6F44F763-95EC-F6FE-4E8F-8C91C87BF0DB}"/>
                  </a:ext>
                </a:extLst>
              </p:cNvPr>
              <p:cNvCxnSpPr>
                <a:cxnSpLocks/>
              </p:cNvCxnSpPr>
              <p:nvPr/>
            </p:nvCxnSpPr>
            <p:spPr bwMode="auto">
              <a:xfrm>
                <a:off x="3250310" y="1761069"/>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23EB9421-9981-ED15-67BA-6F1DFA938FDD}"/>
                  </a:ext>
                </a:extLst>
              </p:cNvPr>
              <p:cNvCxnSpPr>
                <a:cxnSpLocks/>
              </p:cNvCxnSpPr>
              <p:nvPr/>
            </p:nvCxnSpPr>
            <p:spPr bwMode="auto">
              <a:xfrm>
                <a:off x="4392023" y="255279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D830F524-2043-DAE6-6AC5-799E199035D8}"/>
                  </a:ext>
                </a:extLst>
              </p:cNvPr>
              <p:cNvCxnSpPr>
                <a:cxnSpLocks/>
              </p:cNvCxnSpPr>
              <p:nvPr/>
            </p:nvCxnSpPr>
            <p:spPr bwMode="auto">
              <a:xfrm>
                <a:off x="3467704" y="1919589"/>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56F51FC2-27F3-F2A7-746B-85BF3A15402C}"/>
                  </a:ext>
                </a:extLst>
              </p:cNvPr>
              <p:cNvCxnSpPr>
                <a:cxnSpLocks/>
              </p:cNvCxnSpPr>
              <p:nvPr/>
            </p:nvCxnSpPr>
            <p:spPr bwMode="auto">
              <a:xfrm>
                <a:off x="4947909" y="2926075"/>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209B59D5-6BEA-DE23-6A3C-4FA0615DA86B}"/>
                  </a:ext>
                </a:extLst>
              </p:cNvPr>
              <p:cNvCxnSpPr>
                <a:cxnSpLocks/>
              </p:cNvCxnSpPr>
              <p:nvPr/>
            </p:nvCxnSpPr>
            <p:spPr bwMode="auto">
              <a:xfrm>
                <a:off x="5308277" y="311138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09C8047A-6420-E4B6-DF11-EE10F4E79BC1}"/>
                  </a:ext>
                </a:extLst>
              </p:cNvPr>
              <p:cNvCxnSpPr>
                <a:cxnSpLocks/>
              </p:cNvCxnSpPr>
              <p:nvPr/>
            </p:nvCxnSpPr>
            <p:spPr bwMode="auto">
              <a:xfrm>
                <a:off x="5351078" y="3152712"/>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FF6BC345-D2A5-2B4F-FBF4-E6E78AE42E2D}"/>
                  </a:ext>
                </a:extLst>
              </p:cNvPr>
              <p:cNvCxnSpPr>
                <a:cxnSpLocks/>
              </p:cNvCxnSpPr>
              <p:nvPr/>
            </p:nvCxnSpPr>
            <p:spPr bwMode="auto">
              <a:xfrm>
                <a:off x="6350209" y="3638312"/>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C5E3A6A3-AB64-3E50-05BB-AB12A7EE7086}"/>
                  </a:ext>
                </a:extLst>
              </p:cNvPr>
              <p:cNvCxnSpPr>
                <a:cxnSpLocks/>
              </p:cNvCxnSpPr>
              <p:nvPr/>
            </p:nvCxnSpPr>
            <p:spPr bwMode="auto">
              <a:xfrm>
                <a:off x="6383858" y="3638312"/>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961105D5-8DCB-EC47-6245-D10F48470BCA}"/>
                  </a:ext>
                </a:extLst>
              </p:cNvPr>
              <p:cNvCxnSpPr>
                <a:cxnSpLocks/>
              </p:cNvCxnSpPr>
              <p:nvPr/>
            </p:nvCxnSpPr>
            <p:spPr bwMode="auto">
              <a:xfrm>
                <a:off x="7064461" y="385806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8C84976D-DDA2-8F3C-7B6A-749B0ACADA8C}"/>
                  </a:ext>
                </a:extLst>
              </p:cNvPr>
              <p:cNvCxnSpPr>
                <a:cxnSpLocks/>
              </p:cNvCxnSpPr>
              <p:nvPr/>
            </p:nvCxnSpPr>
            <p:spPr bwMode="auto">
              <a:xfrm>
                <a:off x="5655449" y="328883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F7D1D296-CBBC-BFE1-5B43-99725F7CDB76}"/>
                  </a:ext>
                </a:extLst>
              </p:cNvPr>
              <p:cNvCxnSpPr>
                <a:cxnSpLocks/>
              </p:cNvCxnSpPr>
              <p:nvPr/>
            </p:nvCxnSpPr>
            <p:spPr bwMode="auto">
              <a:xfrm>
                <a:off x="6915345" y="3856915"/>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D4C5EB47-186D-EDAF-A6B0-6E5C2CE6ECF7}"/>
                  </a:ext>
                </a:extLst>
              </p:cNvPr>
              <p:cNvCxnSpPr>
                <a:cxnSpLocks/>
              </p:cNvCxnSpPr>
              <p:nvPr/>
            </p:nvCxnSpPr>
            <p:spPr bwMode="auto">
              <a:xfrm>
                <a:off x="5615590" y="3265240"/>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BB8E638A-B5F4-C816-D2F9-88838D5D4395}"/>
                  </a:ext>
                </a:extLst>
              </p:cNvPr>
              <p:cNvCxnSpPr>
                <a:cxnSpLocks/>
              </p:cNvCxnSpPr>
              <p:nvPr/>
            </p:nvCxnSpPr>
            <p:spPr bwMode="auto">
              <a:xfrm>
                <a:off x="5521518" y="323092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E0B2B3F8-B004-EE65-F181-94BD289D953E}"/>
                  </a:ext>
                </a:extLst>
              </p:cNvPr>
              <p:cNvCxnSpPr>
                <a:cxnSpLocks/>
              </p:cNvCxnSpPr>
              <p:nvPr/>
            </p:nvCxnSpPr>
            <p:spPr bwMode="auto">
              <a:xfrm>
                <a:off x="6690055" y="3789569"/>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EE2F6468-87EE-8F21-9F38-732B6C53079F}"/>
                  </a:ext>
                </a:extLst>
              </p:cNvPr>
              <p:cNvCxnSpPr>
                <a:cxnSpLocks/>
              </p:cNvCxnSpPr>
              <p:nvPr/>
            </p:nvCxnSpPr>
            <p:spPr bwMode="auto">
              <a:xfrm>
                <a:off x="6654970" y="3757087"/>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430D3B34-68D6-7475-9564-2285C5403CAF}"/>
                  </a:ext>
                </a:extLst>
              </p:cNvPr>
              <p:cNvCxnSpPr>
                <a:cxnSpLocks/>
              </p:cNvCxnSpPr>
              <p:nvPr/>
            </p:nvCxnSpPr>
            <p:spPr bwMode="auto">
              <a:xfrm>
                <a:off x="6430473" y="367944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61CE6758-C2CB-3A45-80D8-CA47713FE14C}"/>
                  </a:ext>
                </a:extLst>
              </p:cNvPr>
              <p:cNvCxnSpPr>
                <a:cxnSpLocks/>
              </p:cNvCxnSpPr>
              <p:nvPr/>
            </p:nvCxnSpPr>
            <p:spPr bwMode="auto">
              <a:xfrm>
                <a:off x="7005392" y="3856914"/>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4CB97036-49EE-FCDE-4034-5249E96AC039}"/>
                  </a:ext>
                </a:extLst>
              </p:cNvPr>
              <p:cNvCxnSpPr>
                <a:cxnSpLocks/>
              </p:cNvCxnSpPr>
              <p:nvPr/>
            </p:nvCxnSpPr>
            <p:spPr bwMode="auto">
              <a:xfrm>
                <a:off x="7102670" y="3856914"/>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1275B0CD-3433-7AEE-5F9D-9FD20CF4F0F0}"/>
                  </a:ext>
                </a:extLst>
              </p:cNvPr>
              <p:cNvCxnSpPr>
                <a:cxnSpLocks/>
              </p:cNvCxnSpPr>
              <p:nvPr/>
            </p:nvCxnSpPr>
            <p:spPr bwMode="auto">
              <a:xfrm>
                <a:off x="7178658" y="387336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687878C0-F7D6-024A-79B5-F7C9D66ECEE9}"/>
                  </a:ext>
                </a:extLst>
              </p:cNvPr>
              <p:cNvCxnSpPr>
                <a:cxnSpLocks/>
              </p:cNvCxnSpPr>
              <p:nvPr/>
            </p:nvCxnSpPr>
            <p:spPr bwMode="auto">
              <a:xfrm>
                <a:off x="7139640" y="3856914"/>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4FD49515-D7E7-EC3C-F994-ABDA31A78C35}"/>
                  </a:ext>
                </a:extLst>
              </p:cNvPr>
              <p:cNvCxnSpPr>
                <a:cxnSpLocks/>
              </p:cNvCxnSpPr>
              <p:nvPr/>
            </p:nvCxnSpPr>
            <p:spPr bwMode="auto">
              <a:xfrm>
                <a:off x="7217527" y="3878783"/>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A7923A27-36C2-EF56-F0E8-CDB4FB2063BB}"/>
                  </a:ext>
                </a:extLst>
              </p:cNvPr>
              <p:cNvCxnSpPr>
                <a:cxnSpLocks/>
              </p:cNvCxnSpPr>
              <p:nvPr/>
            </p:nvCxnSpPr>
            <p:spPr bwMode="auto">
              <a:xfrm>
                <a:off x="7281357" y="3897256"/>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01E0C23A-FC1A-9458-CD13-04418DB9CCC5}"/>
                  </a:ext>
                </a:extLst>
              </p:cNvPr>
              <p:cNvCxnSpPr>
                <a:cxnSpLocks/>
              </p:cNvCxnSpPr>
              <p:nvPr/>
            </p:nvCxnSpPr>
            <p:spPr bwMode="auto">
              <a:xfrm>
                <a:off x="6839145" y="3846251"/>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E4A65528-6F90-CDE4-AAF5-F56C634992F0}"/>
                  </a:ext>
                </a:extLst>
              </p:cNvPr>
              <p:cNvCxnSpPr>
                <a:cxnSpLocks/>
              </p:cNvCxnSpPr>
              <p:nvPr/>
            </p:nvCxnSpPr>
            <p:spPr bwMode="auto">
              <a:xfrm>
                <a:off x="5570170" y="3246175"/>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14AFFA71-BB89-BCCD-0B41-492A6C033B2B}"/>
                  </a:ext>
                </a:extLst>
              </p:cNvPr>
              <p:cNvCxnSpPr>
                <a:cxnSpLocks/>
              </p:cNvCxnSpPr>
              <p:nvPr/>
            </p:nvCxnSpPr>
            <p:spPr bwMode="auto">
              <a:xfrm>
                <a:off x="6802539" y="3836597"/>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93B7519A-D57C-B8BA-77C7-BBEB6DB5E22E}"/>
                  </a:ext>
                </a:extLst>
              </p:cNvPr>
              <p:cNvCxnSpPr>
                <a:cxnSpLocks/>
              </p:cNvCxnSpPr>
              <p:nvPr/>
            </p:nvCxnSpPr>
            <p:spPr bwMode="auto">
              <a:xfrm>
                <a:off x="6623074" y="3740650"/>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430EAEF4-9E1F-5848-9DFC-B765A3A13DB8}"/>
                  </a:ext>
                </a:extLst>
              </p:cNvPr>
              <p:cNvCxnSpPr>
                <a:cxnSpLocks/>
              </p:cNvCxnSpPr>
              <p:nvPr/>
            </p:nvCxnSpPr>
            <p:spPr bwMode="auto">
              <a:xfrm>
                <a:off x="6747594" y="3809887"/>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31A2537D-AC0E-C3C0-E9F5-26462D4AA421}"/>
                  </a:ext>
                </a:extLst>
              </p:cNvPr>
              <p:cNvCxnSpPr>
                <a:cxnSpLocks/>
              </p:cNvCxnSpPr>
              <p:nvPr/>
            </p:nvCxnSpPr>
            <p:spPr bwMode="auto">
              <a:xfrm>
                <a:off x="6485089" y="368396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E9875D84-772C-A5AE-9146-1DC73492B685}"/>
                  </a:ext>
                </a:extLst>
              </p:cNvPr>
              <p:cNvCxnSpPr>
                <a:cxnSpLocks/>
              </p:cNvCxnSpPr>
              <p:nvPr/>
            </p:nvCxnSpPr>
            <p:spPr bwMode="auto">
              <a:xfrm>
                <a:off x="6542569" y="3687850"/>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25FD2E78-C98B-FC61-8816-FDE2933CC774}"/>
                  </a:ext>
                </a:extLst>
              </p:cNvPr>
              <p:cNvCxnSpPr>
                <a:cxnSpLocks/>
              </p:cNvCxnSpPr>
              <p:nvPr/>
            </p:nvCxnSpPr>
            <p:spPr bwMode="auto">
              <a:xfrm>
                <a:off x="5809651" y="3373344"/>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5B4C4003-54C2-FA70-E9F8-23CC811B3B6F}"/>
                  </a:ext>
                </a:extLst>
              </p:cNvPr>
              <p:cNvCxnSpPr>
                <a:cxnSpLocks/>
              </p:cNvCxnSpPr>
              <p:nvPr/>
            </p:nvCxnSpPr>
            <p:spPr bwMode="auto">
              <a:xfrm>
                <a:off x="6008795" y="3496239"/>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F28220E4-5956-4557-77DD-8513313F6FFC}"/>
                  </a:ext>
                </a:extLst>
              </p:cNvPr>
              <p:cNvCxnSpPr>
                <a:cxnSpLocks/>
              </p:cNvCxnSpPr>
              <p:nvPr/>
            </p:nvCxnSpPr>
            <p:spPr bwMode="auto">
              <a:xfrm>
                <a:off x="5903873" y="3430285"/>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FA1F2B7F-245F-88EE-D75C-71E2378DA564}"/>
                  </a:ext>
                </a:extLst>
              </p:cNvPr>
              <p:cNvCxnSpPr>
                <a:cxnSpLocks/>
              </p:cNvCxnSpPr>
              <p:nvPr/>
            </p:nvCxnSpPr>
            <p:spPr bwMode="auto">
              <a:xfrm>
                <a:off x="5742670" y="3324425"/>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8CCD2243-30DB-AF6B-E955-B56A46342049}"/>
                  </a:ext>
                </a:extLst>
              </p:cNvPr>
              <p:cNvCxnSpPr>
                <a:cxnSpLocks/>
              </p:cNvCxnSpPr>
              <p:nvPr/>
            </p:nvCxnSpPr>
            <p:spPr bwMode="auto">
              <a:xfrm>
                <a:off x="6081058" y="352047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9DE48F41-C9F3-C21B-0656-CE3BF4C09B82}"/>
                  </a:ext>
                </a:extLst>
              </p:cNvPr>
              <p:cNvCxnSpPr>
                <a:cxnSpLocks/>
              </p:cNvCxnSpPr>
              <p:nvPr/>
            </p:nvCxnSpPr>
            <p:spPr bwMode="auto">
              <a:xfrm>
                <a:off x="5942052" y="3447239"/>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B926AACE-3740-88D3-FFB7-E90A7AB28E12}"/>
                  </a:ext>
                </a:extLst>
              </p:cNvPr>
              <p:cNvCxnSpPr>
                <a:cxnSpLocks/>
              </p:cNvCxnSpPr>
              <p:nvPr/>
            </p:nvCxnSpPr>
            <p:spPr bwMode="auto">
              <a:xfrm>
                <a:off x="5855763" y="338879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E3711F89-B26C-1C93-AE95-8847194FD7AE}"/>
                  </a:ext>
                </a:extLst>
              </p:cNvPr>
              <p:cNvCxnSpPr>
                <a:cxnSpLocks/>
              </p:cNvCxnSpPr>
              <p:nvPr/>
            </p:nvCxnSpPr>
            <p:spPr bwMode="auto">
              <a:xfrm>
                <a:off x="6045981" y="3508669"/>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BF8C2235-FF9B-A51D-9697-750C1D6C3706}"/>
                  </a:ext>
                </a:extLst>
              </p:cNvPr>
              <p:cNvCxnSpPr>
                <a:cxnSpLocks/>
              </p:cNvCxnSpPr>
              <p:nvPr/>
            </p:nvCxnSpPr>
            <p:spPr bwMode="auto">
              <a:xfrm>
                <a:off x="5697498" y="3298975"/>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646F2011-198E-212E-24E4-F38309FFDA58}"/>
                  </a:ext>
                </a:extLst>
              </p:cNvPr>
              <p:cNvCxnSpPr>
                <a:cxnSpLocks/>
              </p:cNvCxnSpPr>
              <p:nvPr/>
            </p:nvCxnSpPr>
            <p:spPr bwMode="auto">
              <a:xfrm>
                <a:off x="6269773" y="3605721"/>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A86AD262-3E29-B79E-2BBA-FF27F50CA493}"/>
                  </a:ext>
                </a:extLst>
              </p:cNvPr>
              <p:cNvCxnSpPr>
                <a:cxnSpLocks/>
              </p:cNvCxnSpPr>
              <p:nvPr/>
            </p:nvCxnSpPr>
            <p:spPr bwMode="auto">
              <a:xfrm>
                <a:off x="6116107" y="3550920"/>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967D0644-CF67-3F4A-B0CC-14B68DDCFCD8}"/>
                  </a:ext>
                </a:extLst>
              </p:cNvPr>
              <p:cNvCxnSpPr>
                <a:cxnSpLocks/>
              </p:cNvCxnSpPr>
              <p:nvPr/>
            </p:nvCxnSpPr>
            <p:spPr bwMode="auto">
              <a:xfrm>
                <a:off x="5972447" y="3460552"/>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1CA51CDF-02C2-01C3-87EE-2E1FC9721401}"/>
                  </a:ext>
                </a:extLst>
              </p:cNvPr>
              <p:cNvCxnSpPr>
                <a:cxnSpLocks/>
              </p:cNvCxnSpPr>
              <p:nvPr/>
            </p:nvCxnSpPr>
            <p:spPr bwMode="auto">
              <a:xfrm>
                <a:off x="6323031" y="3603720"/>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8DB79FC9-A080-9BB9-9316-05077DC845BB}"/>
                  </a:ext>
                </a:extLst>
              </p:cNvPr>
              <p:cNvCxnSpPr>
                <a:cxnSpLocks/>
              </p:cNvCxnSpPr>
              <p:nvPr/>
            </p:nvCxnSpPr>
            <p:spPr bwMode="auto">
              <a:xfrm>
                <a:off x="6208731" y="3603720"/>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C35C8BEE-E5D1-CA1E-449E-55A7FDA81AAF}"/>
                  </a:ext>
                </a:extLst>
              </p:cNvPr>
              <p:cNvCxnSpPr>
                <a:cxnSpLocks/>
              </p:cNvCxnSpPr>
              <p:nvPr/>
            </p:nvCxnSpPr>
            <p:spPr bwMode="auto">
              <a:xfrm>
                <a:off x="5779310" y="3341638"/>
                <a:ext cx="0" cy="105601"/>
              </a:xfrm>
              <a:prstGeom prst="line">
                <a:avLst/>
              </a:prstGeom>
              <a:noFill/>
              <a:ln w="28575" cap="flat" cmpd="sng" algn="ctr">
                <a:solidFill>
                  <a:srgbClr val="E1471D"/>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0B23D68C-335A-296C-7D22-6B52D465E3F6}"/>
                  </a:ext>
                </a:extLst>
              </p:cNvPr>
              <p:cNvCxnSpPr>
                <a:cxnSpLocks/>
              </p:cNvCxnSpPr>
              <p:nvPr/>
            </p:nvCxnSpPr>
            <p:spPr bwMode="auto">
              <a:xfrm>
                <a:off x="6170631" y="3576453"/>
                <a:ext cx="0" cy="105601"/>
              </a:xfrm>
              <a:prstGeom prst="line">
                <a:avLst/>
              </a:prstGeom>
              <a:noFill/>
              <a:ln w="28575" cap="flat" cmpd="sng" algn="ctr">
                <a:solidFill>
                  <a:srgbClr val="E1471D"/>
                </a:solidFill>
                <a:prstDash val="solid"/>
                <a:round/>
                <a:headEnd type="none" w="med" len="med"/>
                <a:tailEnd type="none" w="med" len="med"/>
              </a:ln>
              <a:effectLst/>
            </p:spPr>
          </p:cxnSp>
        </p:grpSp>
      </p:grpSp>
    </p:spTree>
    <p:extLst>
      <p:ext uri="{BB962C8B-B14F-4D97-AF65-F5344CB8AC3E}">
        <p14:creationId xmlns:p14="http://schemas.microsoft.com/office/powerpoint/2010/main" val="574847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OS in Subgroups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56197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Wainberg. ASCO GI 2023. Abstr LBA661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1767" name="Group 31766">
            <a:extLst>
              <a:ext uri="{FF2B5EF4-FFF2-40B4-BE49-F238E27FC236}">
                <a16:creationId xmlns:a16="http://schemas.microsoft.com/office/drawing/2014/main" id="{92C21296-8E8E-071C-42D2-E66E94397417}"/>
              </a:ext>
            </a:extLst>
          </p:cNvPr>
          <p:cNvGrpSpPr/>
          <p:nvPr/>
        </p:nvGrpSpPr>
        <p:grpSpPr>
          <a:xfrm>
            <a:off x="1879636" y="1226905"/>
            <a:ext cx="8773507" cy="5160085"/>
            <a:chOff x="1879636" y="1226905"/>
            <a:chExt cx="8773507" cy="5160085"/>
          </a:xfrm>
        </p:grpSpPr>
        <p:sp>
          <p:nvSpPr>
            <p:cNvPr id="8" name="TextBox 7">
              <a:extLst>
                <a:ext uri="{FF2B5EF4-FFF2-40B4-BE49-F238E27FC236}">
                  <a16:creationId xmlns:a16="http://schemas.microsoft.com/office/drawing/2014/main" id="{104CEF1D-223D-9581-9147-18AF1652ABDC}"/>
                </a:ext>
              </a:extLst>
            </p:cNvPr>
            <p:cNvSpPr txBox="1"/>
            <p:nvPr/>
          </p:nvSpPr>
          <p:spPr bwMode="auto">
            <a:xfrm>
              <a:off x="1879636" y="1296730"/>
              <a:ext cx="2257349" cy="473975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Subgroup</a:t>
              </a:r>
            </a:p>
            <a:p>
              <a:pPr>
                <a:lnSpc>
                  <a:spcPct val="100000"/>
                </a:lnSpc>
                <a:spcBef>
                  <a:spcPts val="600"/>
                </a:spcBef>
                <a:spcAft>
                  <a:spcPct val="0"/>
                </a:spcAft>
                <a:buClrTx/>
                <a:buFontTx/>
                <a:buNone/>
              </a:pPr>
              <a:r>
                <a:rPr lang="en-US" sz="1000" b="0" dirty="0">
                  <a:solidFill>
                    <a:schemeClr val="bg1"/>
                  </a:solidFill>
                  <a:latin typeface="Calibri" panose="020F0502020204030204" pitchFamily="34" charset="0"/>
                </a:rPr>
                <a:t>Overall</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Presence of liver metastases at baseline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Yes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No</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Number of metastatic sites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Baseline ECOG performance status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Region</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North America</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Rest of the world</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Main pancreatic tumor location</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Head</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Other</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Baseline CA 19-9</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&lt;37 U/mL</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≥37 </a:t>
              </a:r>
              <a:r>
                <a:rPr lang="en-US" sz="1000" b="0" dirty="0" err="1">
                  <a:solidFill>
                    <a:schemeClr val="bg1"/>
                  </a:solidFill>
                  <a:latin typeface="Calibri" panose="020F0502020204030204" pitchFamily="34" charset="0"/>
                </a:rPr>
                <a:t>UmL</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Race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White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Sex</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Male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Female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Age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&lt;65 years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≥65 years</a:t>
              </a:r>
              <a:endParaRPr lang="en-US" sz="100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82550226-1006-6306-DD63-4328863FF973}"/>
                </a:ext>
              </a:extLst>
            </p:cNvPr>
            <p:cNvSpPr txBox="1"/>
            <p:nvPr/>
          </p:nvSpPr>
          <p:spPr bwMode="auto">
            <a:xfrm>
              <a:off x="5187621" y="1226905"/>
              <a:ext cx="1191352" cy="471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Gem + Nab-P</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events/patients</a:t>
              </a:r>
              <a:br>
                <a:rPr lang="en-US" sz="120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285 / 387</a:t>
              </a:r>
            </a:p>
            <a:p>
              <a:pPr algn="ctr">
                <a:spcBef>
                  <a:spcPts val="850"/>
                </a:spcBef>
              </a:pPr>
              <a:r>
                <a:rPr lang="en-US" sz="1100" b="0" dirty="0">
                  <a:solidFill>
                    <a:schemeClr val="accent3"/>
                  </a:solidFill>
                  <a:latin typeface="Calibri" panose="020F0502020204030204" pitchFamily="34" charset="0"/>
                </a:rPr>
                <a:t>242 / 309</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43 / 78</a:t>
              </a:r>
            </a:p>
            <a:p>
              <a:pPr algn="ctr">
                <a:spcBef>
                  <a:spcPts val="850"/>
                </a:spcBef>
              </a:pPr>
              <a:r>
                <a:rPr lang="en-US" sz="1100" b="0" dirty="0">
                  <a:solidFill>
                    <a:schemeClr val="accent3"/>
                  </a:solidFill>
                  <a:latin typeface="Calibri" panose="020F0502020204030204" pitchFamily="34" charset="0"/>
                </a:rPr>
                <a:t>92 / 138</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83 / 108</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110 / 141</a:t>
              </a:r>
            </a:p>
            <a:p>
              <a:pPr algn="ctr">
                <a:spcBef>
                  <a:spcPts val="850"/>
                </a:spcBef>
              </a:pPr>
              <a:r>
                <a:rPr lang="en-US" sz="1100" b="0" dirty="0">
                  <a:solidFill>
                    <a:schemeClr val="accent3"/>
                  </a:solidFill>
                  <a:latin typeface="Calibri" panose="020F0502020204030204" pitchFamily="34" charset="0"/>
                </a:rPr>
                <a:t>112 / 171</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173 / 216</a:t>
              </a:r>
            </a:p>
            <a:p>
              <a:pPr algn="ctr">
                <a:spcBef>
                  <a:spcPts val="850"/>
                </a:spcBef>
              </a:pPr>
              <a:r>
                <a:rPr lang="en-US" sz="1100" b="0" dirty="0">
                  <a:solidFill>
                    <a:schemeClr val="accent3"/>
                  </a:solidFill>
                  <a:latin typeface="Calibri" panose="020F0502020204030204" pitchFamily="34" charset="0"/>
                </a:rPr>
                <a:t>94 / 122</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191 / 265</a:t>
              </a:r>
            </a:p>
            <a:p>
              <a:pPr algn="ctr">
                <a:spcBef>
                  <a:spcPts val="850"/>
                </a:spcBef>
              </a:pPr>
              <a:r>
                <a:rPr lang="en-US" sz="1100" b="0" dirty="0">
                  <a:solidFill>
                    <a:schemeClr val="accent3"/>
                  </a:solidFill>
                  <a:latin typeface="Calibri" panose="020F0502020204030204" pitchFamily="34" charset="0"/>
                </a:rPr>
                <a:t>116 / 156</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169 / 231</a:t>
              </a:r>
            </a:p>
            <a:p>
              <a:pPr algn="ctr">
                <a:spcBef>
                  <a:spcPts val="850"/>
                </a:spcBef>
              </a:pPr>
              <a:r>
                <a:rPr lang="en-US" sz="1100" b="0" dirty="0">
                  <a:solidFill>
                    <a:schemeClr val="accent3"/>
                  </a:solidFill>
                  <a:latin typeface="Calibri" panose="020F0502020204030204" pitchFamily="34" charset="0"/>
                </a:rPr>
                <a:t>45 / 71</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240 / 316</a:t>
              </a:r>
            </a:p>
            <a:p>
              <a:pPr algn="ctr">
                <a:spcBef>
                  <a:spcPts val="850"/>
                </a:spcBef>
              </a:pPr>
              <a:r>
                <a:rPr lang="en-US" sz="1100" b="0" dirty="0">
                  <a:solidFill>
                    <a:schemeClr val="accent3"/>
                  </a:solidFill>
                  <a:latin typeface="Calibri" panose="020F0502020204030204" pitchFamily="34" charset="0"/>
                </a:rPr>
                <a:t>240 / 324</a:t>
              </a:r>
            </a:p>
            <a:p>
              <a:pPr algn="ctr">
                <a:spcBef>
                  <a:spcPts val="850"/>
                </a:spcBef>
              </a:pPr>
              <a:r>
                <a:rPr lang="en-US" sz="1100" b="0" dirty="0">
                  <a:solidFill>
                    <a:schemeClr val="accent3"/>
                  </a:solidFill>
                  <a:latin typeface="Calibri" panose="020F0502020204030204" pitchFamily="34" charset="0"/>
                </a:rPr>
                <a:t>175 / 230</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110 / 157</a:t>
              </a:r>
            </a:p>
            <a:p>
              <a:pPr algn="ctr">
                <a:spcBef>
                  <a:spcPts val="850"/>
                </a:spcBef>
              </a:pPr>
              <a:r>
                <a:rPr lang="en-US" sz="1100" b="0" dirty="0">
                  <a:solidFill>
                    <a:schemeClr val="accent3"/>
                  </a:solidFill>
                  <a:latin typeface="Calibri" panose="020F0502020204030204" pitchFamily="34" charset="0"/>
                </a:rPr>
                <a:t>130 / 191</a:t>
              </a:r>
              <a:br>
                <a:rPr lang="en-US" sz="1100" b="0" dirty="0">
                  <a:solidFill>
                    <a:schemeClr val="accent3"/>
                  </a:solidFill>
                  <a:latin typeface="Calibri" panose="020F0502020204030204" pitchFamily="34" charset="0"/>
                </a:rPr>
              </a:br>
              <a:r>
                <a:rPr lang="en-US" sz="1100" b="0" dirty="0">
                  <a:solidFill>
                    <a:schemeClr val="accent3"/>
                  </a:solidFill>
                  <a:latin typeface="Calibri" panose="020F0502020204030204" pitchFamily="34" charset="0"/>
                </a:rPr>
                <a:t>155 / 196</a:t>
              </a:r>
              <a:endParaRPr lang="en-US" sz="1000" b="0" dirty="0">
                <a:solidFill>
                  <a:schemeClr val="accent3"/>
                </a:solidFill>
                <a:latin typeface="Calibri" panose="020F0502020204030204" pitchFamily="34" charset="0"/>
              </a:endParaRPr>
            </a:p>
          </p:txBody>
        </p:sp>
        <p:sp>
          <p:nvSpPr>
            <p:cNvPr id="2" name="TextBox 1">
              <a:extLst>
                <a:ext uri="{FF2B5EF4-FFF2-40B4-BE49-F238E27FC236}">
                  <a16:creationId xmlns:a16="http://schemas.microsoft.com/office/drawing/2014/main" id="{B992C446-47BD-1B22-E61F-639FB4B6D28F}"/>
                </a:ext>
              </a:extLst>
            </p:cNvPr>
            <p:cNvSpPr txBox="1"/>
            <p:nvPr/>
          </p:nvSpPr>
          <p:spPr bwMode="auto">
            <a:xfrm>
              <a:off x="3985084" y="1226905"/>
              <a:ext cx="1191352" cy="471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NALIRIFOX</a:t>
              </a:r>
              <a:br>
                <a:rPr lang="en-US" sz="1200" dirty="0">
                  <a:solidFill>
                    <a:schemeClr val="accent1"/>
                  </a:solidFill>
                  <a:latin typeface="Calibri" panose="020F0502020204030204" pitchFamily="34" charset="0"/>
                </a:rPr>
              </a:br>
              <a:r>
                <a:rPr lang="en-US" sz="1200" dirty="0">
                  <a:solidFill>
                    <a:schemeClr val="accent1"/>
                  </a:solidFill>
                  <a:latin typeface="Calibri" panose="020F0502020204030204" pitchFamily="34" charset="0"/>
                </a:rPr>
                <a:t>events/patients</a:t>
              </a:r>
              <a:br>
                <a:rPr lang="en-US" sz="140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259 / 383</a:t>
              </a:r>
            </a:p>
            <a:p>
              <a:pPr algn="ctr">
                <a:spcBef>
                  <a:spcPts val="850"/>
                </a:spcBef>
              </a:pPr>
              <a:r>
                <a:rPr lang="en-US" sz="1100" b="0" dirty="0">
                  <a:solidFill>
                    <a:schemeClr val="accent1"/>
                  </a:solidFill>
                  <a:latin typeface="Calibri" panose="020F0502020204030204" pitchFamily="34" charset="0"/>
                </a:rPr>
                <a:t>220 / 309</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39 / 74</a:t>
              </a:r>
            </a:p>
            <a:p>
              <a:pPr algn="ctr">
                <a:spcBef>
                  <a:spcPts val="850"/>
                </a:spcBef>
              </a:pPr>
              <a:r>
                <a:rPr lang="en-US" sz="1100" b="0" dirty="0">
                  <a:solidFill>
                    <a:schemeClr val="accent1"/>
                  </a:solidFill>
                  <a:latin typeface="Calibri" panose="020F0502020204030204" pitchFamily="34" charset="0"/>
                </a:rPr>
                <a:t>75 / 114</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87 / 120</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97 / 149</a:t>
              </a:r>
            </a:p>
            <a:p>
              <a:pPr algn="ctr">
                <a:spcBef>
                  <a:spcPts val="850"/>
                </a:spcBef>
              </a:pPr>
              <a:r>
                <a:rPr lang="en-US" sz="1100" b="0" dirty="0">
                  <a:solidFill>
                    <a:schemeClr val="accent1"/>
                  </a:solidFill>
                  <a:latin typeface="Calibri" panose="020F0502020204030204" pitchFamily="34" charset="0"/>
                </a:rPr>
                <a:t>97 / 168</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162 / 215</a:t>
              </a:r>
            </a:p>
            <a:p>
              <a:pPr algn="ctr">
                <a:spcBef>
                  <a:spcPts val="850"/>
                </a:spcBef>
              </a:pPr>
              <a:r>
                <a:rPr lang="en-US" sz="1100" b="0" dirty="0">
                  <a:solidFill>
                    <a:schemeClr val="accent1"/>
                  </a:solidFill>
                  <a:latin typeface="Calibri" panose="020F0502020204030204" pitchFamily="34" charset="0"/>
                </a:rPr>
                <a:t>85 / 120</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174 / 263</a:t>
              </a:r>
            </a:p>
            <a:p>
              <a:pPr algn="ctr">
                <a:spcBef>
                  <a:spcPts val="850"/>
                </a:spcBef>
              </a:pPr>
              <a:r>
                <a:rPr lang="en-US" sz="1100" b="0" dirty="0">
                  <a:solidFill>
                    <a:schemeClr val="accent1"/>
                  </a:solidFill>
                  <a:latin typeface="Calibri" panose="020F0502020204030204" pitchFamily="34" charset="0"/>
                </a:rPr>
                <a:t>97 / 147</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162 / 236</a:t>
              </a:r>
            </a:p>
            <a:p>
              <a:pPr algn="ctr">
                <a:spcBef>
                  <a:spcPts val="850"/>
                </a:spcBef>
              </a:pPr>
              <a:r>
                <a:rPr lang="en-US" sz="1100" b="0" dirty="0">
                  <a:solidFill>
                    <a:schemeClr val="accent1"/>
                  </a:solidFill>
                  <a:latin typeface="Calibri" panose="020F0502020204030204" pitchFamily="34" charset="0"/>
                </a:rPr>
                <a:t>34 / 60</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223 / 321</a:t>
              </a:r>
            </a:p>
            <a:p>
              <a:pPr algn="ctr">
                <a:spcBef>
                  <a:spcPts val="850"/>
                </a:spcBef>
              </a:pPr>
              <a:r>
                <a:rPr lang="en-US" sz="1100" b="0" dirty="0">
                  <a:solidFill>
                    <a:schemeClr val="accent1"/>
                  </a:solidFill>
                  <a:latin typeface="Calibri" panose="020F0502020204030204" pitchFamily="34" charset="0"/>
                </a:rPr>
                <a:t>218 / 315</a:t>
              </a:r>
            </a:p>
            <a:p>
              <a:pPr algn="ctr">
                <a:spcBef>
                  <a:spcPts val="850"/>
                </a:spcBef>
              </a:pPr>
              <a:r>
                <a:rPr lang="en-US" sz="1100" b="0" dirty="0">
                  <a:solidFill>
                    <a:schemeClr val="accent1"/>
                  </a:solidFill>
                  <a:latin typeface="Calibri" panose="020F0502020204030204" pitchFamily="34" charset="0"/>
                </a:rPr>
                <a:t>139 / 204</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120 / 179</a:t>
              </a:r>
            </a:p>
            <a:p>
              <a:pPr algn="ctr">
                <a:spcBef>
                  <a:spcPts val="850"/>
                </a:spcBef>
              </a:pPr>
              <a:r>
                <a:rPr lang="en-US" sz="1100" b="0" dirty="0">
                  <a:solidFill>
                    <a:schemeClr val="accent1"/>
                  </a:solidFill>
                  <a:latin typeface="Calibri" panose="020F0502020204030204" pitchFamily="34" charset="0"/>
                </a:rPr>
                <a:t>127 / 193</a:t>
              </a:r>
              <a:br>
                <a:rPr lang="en-US" sz="1100" b="0" dirty="0">
                  <a:solidFill>
                    <a:schemeClr val="accent1"/>
                  </a:solidFill>
                  <a:latin typeface="Calibri" panose="020F0502020204030204" pitchFamily="34" charset="0"/>
                </a:rPr>
              </a:br>
              <a:r>
                <a:rPr lang="en-US" sz="1100" b="0" dirty="0">
                  <a:solidFill>
                    <a:schemeClr val="accent1"/>
                  </a:solidFill>
                  <a:latin typeface="Calibri" panose="020F0502020204030204" pitchFamily="34" charset="0"/>
                </a:rPr>
                <a:t>132 / 190</a:t>
              </a:r>
              <a:endParaRPr lang="en-US" sz="1200" dirty="0">
                <a:solidFill>
                  <a:schemeClr val="accent1"/>
                </a:solidFill>
                <a:latin typeface="Calibri" panose="020F0502020204030204" pitchFamily="34" charset="0"/>
              </a:endParaRPr>
            </a:p>
          </p:txBody>
        </p:sp>
        <p:sp>
          <p:nvSpPr>
            <p:cNvPr id="6" name="TextBox 5">
              <a:extLst>
                <a:ext uri="{FF2B5EF4-FFF2-40B4-BE49-F238E27FC236}">
                  <a16:creationId xmlns:a16="http://schemas.microsoft.com/office/drawing/2014/main" id="{881212E3-41F4-9AF8-4653-EE7E3CB59B2F}"/>
                </a:ext>
              </a:extLst>
            </p:cNvPr>
            <p:cNvSpPr txBox="1"/>
            <p:nvPr/>
          </p:nvSpPr>
          <p:spPr bwMode="auto">
            <a:xfrm>
              <a:off x="9527515" y="1326933"/>
              <a:ext cx="1125628"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(95% CI)</a:t>
              </a:r>
            </a:p>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0.83 (0.70, 0.99)</a:t>
              </a:r>
            </a:p>
            <a:p>
              <a:pPr algn="ctr">
                <a:spcBef>
                  <a:spcPts val="850"/>
                </a:spcBef>
              </a:pPr>
              <a:r>
                <a:rPr lang="en-US" sz="1100" b="0" dirty="0">
                  <a:solidFill>
                    <a:schemeClr val="bg1"/>
                  </a:solidFill>
                  <a:latin typeface="Calibri" panose="020F0502020204030204" pitchFamily="34" charset="0"/>
                </a:rPr>
                <a:t>0.82 (0.68, 0.98)</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0.89 (0.57, 1.37)</a:t>
              </a:r>
            </a:p>
            <a:p>
              <a:pPr algn="ctr">
                <a:spcBef>
                  <a:spcPts val="850"/>
                </a:spcBef>
              </a:pPr>
              <a:r>
                <a:rPr lang="en-US" sz="1100" b="0" dirty="0">
                  <a:solidFill>
                    <a:schemeClr val="bg1"/>
                  </a:solidFill>
                  <a:latin typeface="Calibri" panose="020F0502020204030204" pitchFamily="34" charset="0"/>
                </a:rPr>
                <a:t>0.98 (0.72, 1.32)</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0.89 (0.65, 1.20)</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0.69 (0.52, 0.90)</a:t>
              </a:r>
            </a:p>
            <a:p>
              <a:pPr algn="ctr">
                <a:spcBef>
                  <a:spcPts val="850"/>
                </a:spcBef>
              </a:pPr>
              <a:r>
                <a:rPr lang="en-US" sz="1100" b="0" dirty="0">
                  <a:solidFill>
                    <a:schemeClr val="bg1"/>
                  </a:solidFill>
                  <a:latin typeface="Calibri" panose="020F0502020204030204" pitchFamily="34" charset="0"/>
                </a:rPr>
                <a:t>0.75 (0.57, 0.98)</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0.91 (0.73, 1.13)</a:t>
              </a:r>
            </a:p>
            <a:p>
              <a:pPr algn="ctr">
                <a:spcBef>
                  <a:spcPts val="850"/>
                </a:spcBef>
              </a:pPr>
              <a:r>
                <a:rPr lang="en-US" sz="1100" b="0" dirty="0">
                  <a:solidFill>
                    <a:schemeClr val="bg1"/>
                  </a:solidFill>
                  <a:latin typeface="Calibri" panose="020F0502020204030204" pitchFamily="34" charset="0"/>
                </a:rPr>
                <a:t>0.79 (0.59, 1.06)</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0.86 (0.70, 1.05)</a:t>
              </a:r>
            </a:p>
            <a:p>
              <a:pPr algn="ctr">
                <a:spcBef>
                  <a:spcPts val="850"/>
                </a:spcBef>
              </a:pPr>
              <a:r>
                <a:rPr lang="en-US" sz="1100" b="0" dirty="0">
                  <a:solidFill>
                    <a:schemeClr val="bg1"/>
                  </a:solidFill>
                  <a:latin typeface="Calibri" panose="020F0502020204030204" pitchFamily="34" charset="0"/>
                </a:rPr>
                <a:t>0.86 (0.65, 1.12)</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0.83 (0.67, 1.02)</a:t>
              </a:r>
            </a:p>
            <a:p>
              <a:pPr algn="ctr">
                <a:spcBef>
                  <a:spcPts val="850"/>
                </a:spcBef>
              </a:pPr>
              <a:r>
                <a:rPr lang="en-US" sz="1100" b="0" dirty="0">
                  <a:solidFill>
                    <a:schemeClr val="bg1"/>
                  </a:solidFill>
                  <a:latin typeface="Calibri" panose="020F0502020204030204" pitchFamily="34" charset="0"/>
                </a:rPr>
                <a:t>0.75 (0.48, 1.17)</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0.84 (0.70, 1.01)</a:t>
              </a:r>
            </a:p>
            <a:p>
              <a:pPr algn="ctr">
                <a:spcBef>
                  <a:spcPts val="850"/>
                </a:spcBef>
              </a:pPr>
              <a:r>
                <a:rPr lang="en-US" sz="1100" b="0" dirty="0">
                  <a:solidFill>
                    <a:schemeClr val="bg1"/>
                  </a:solidFill>
                  <a:latin typeface="Calibri" panose="020F0502020204030204" pitchFamily="34" charset="0"/>
                </a:rPr>
                <a:t>0.84 (0.70, 1.01)</a:t>
              </a:r>
            </a:p>
            <a:p>
              <a:pPr algn="ctr">
                <a:spcBef>
                  <a:spcPts val="850"/>
                </a:spcBef>
              </a:pPr>
              <a:r>
                <a:rPr lang="en-US" sz="1100" b="0" dirty="0">
                  <a:solidFill>
                    <a:schemeClr val="bg1"/>
                  </a:solidFill>
                  <a:latin typeface="Calibri" panose="020F0502020204030204" pitchFamily="34" charset="0"/>
                </a:rPr>
                <a:t>0.82 (0.66, 1.02)</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0.88 (0.68, 1.14)</a:t>
              </a:r>
            </a:p>
            <a:p>
              <a:pPr algn="ctr">
                <a:spcBef>
                  <a:spcPts val="850"/>
                </a:spcBef>
              </a:pPr>
              <a:r>
                <a:rPr lang="en-US" sz="1100" b="0" dirty="0">
                  <a:solidFill>
                    <a:schemeClr val="bg1"/>
                  </a:solidFill>
                  <a:latin typeface="Calibri" panose="020F0502020204030204" pitchFamily="34" charset="0"/>
                </a:rPr>
                <a:t>0.92 (0.72, 1.17)</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0.77 (0.61, 0.97)</a:t>
              </a:r>
            </a:p>
          </p:txBody>
        </p:sp>
        <p:cxnSp>
          <p:nvCxnSpPr>
            <p:cNvPr id="9" name="Straight Connector 8">
              <a:extLst>
                <a:ext uri="{FF2B5EF4-FFF2-40B4-BE49-F238E27FC236}">
                  <a16:creationId xmlns:a16="http://schemas.microsoft.com/office/drawing/2014/main" id="{3A8E8861-DF45-A702-01A1-893BDCDEC2DE}"/>
                </a:ext>
              </a:extLst>
            </p:cNvPr>
            <p:cNvCxnSpPr/>
            <p:nvPr/>
          </p:nvCxnSpPr>
          <p:spPr bwMode="auto">
            <a:xfrm flipV="1">
              <a:off x="7623958" y="1557423"/>
              <a:ext cx="0" cy="4416552"/>
            </a:xfrm>
            <a:prstGeom prst="line">
              <a:avLst/>
            </a:prstGeom>
            <a:noFill/>
            <a:ln w="28575" cap="flat" cmpd="sng" algn="ctr">
              <a:solidFill>
                <a:schemeClr val="tx1">
                  <a:lumMod val="50000"/>
                </a:schemeClr>
              </a:solidFill>
              <a:prstDash val="sysDash"/>
              <a:round/>
              <a:headEnd type="none" w="med" len="med"/>
              <a:tailEnd type="none" w="med" len="med"/>
            </a:ln>
            <a:effectLst/>
          </p:spPr>
        </p:cxnSp>
        <p:cxnSp>
          <p:nvCxnSpPr>
            <p:cNvPr id="11" name="Straight Connector 10">
              <a:extLst>
                <a:ext uri="{FF2B5EF4-FFF2-40B4-BE49-F238E27FC236}">
                  <a16:creationId xmlns:a16="http://schemas.microsoft.com/office/drawing/2014/main" id="{8CED4302-FC3A-5094-EB27-A8FE25B0DEE7}"/>
                </a:ext>
              </a:extLst>
            </p:cNvPr>
            <p:cNvCxnSpPr/>
            <p:nvPr/>
          </p:nvCxnSpPr>
          <p:spPr bwMode="auto">
            <a:xfrm>
              <a:off x="5729844" y="5907972"/>
              <a:ext cx="3797671" cy="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F351CC4E-9587-2494-BC1C-1033DD4F2D62}"/>
                </a:ext>
              </a:extLst>
            </p:cNvPr>
            <p:cNvGrpSpPr/>
            <p:nvPr/>
          </p:nvGrpSpPr>
          <p:grpSpPr>
            <a:xfrm>
              <a:off x="5892800" y="5898447"/>
              <a:ext cx="3457575" cy="101937"/>
              <a:chOff x="5892800" y="5898447"/>
              <a:chExt cx="3457575" cy="101937"/>
            </a:xfrm>
          </p:grpSpPr>
          <p:cxnSp>
            <p:nvCxnSpPr>
              <p:cNvPr id="13" name="Straight Connector 12">
                <a:extLst>
                  <a:ext uri="{FF2B5EF4-FFF2-40B4-BE49-F238E27FC236}">
                    <a16:creationId xmlns:a16="http://schemas.microsoft.com/office/drawing/2014/main" id="{87D1F951-9E4D-C7B7-E565-C6BEDF18AF5A}"/>
                  </a:ext>
                </a:extLst>
              </p:cNvPr>
              <p:cNvCxnSpPr>
                <a:cxnSpLocks/>
              </p:cNvCxnSpPr>
              <p:nvPr/>
            </p:nvCxnSpPr>
            <p:spPr bwMode="auto">
              <a:xfrm flipV="1">
                <a:off x="9350375" y="5898447"/>
                <a:ext cx="0" cy="101937"/>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18920A7-939B-79AB-0131-93636F5B4AED}"/>
                  </a:ext>
                </a:extLst>
              </p:cNvPr>
              <p:cNvCxnSpPr>
                <a:cxnSpLocks/>
              </p:cNvCxnSpPr>
              <p:nvPr/>
            </p:nvCxnSpPr>
            <p:spPr bwMode="auto">
              <a:xfrm flipV="1">
                <a:off x="8480425" y="5898447"/>
                <a:ext cx="0" cy="101937"/>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B7011EF-78A0-CA12-FC6A-E19301011543}"/>
                  </a:ext>
                </a:extLst>
              </p:cNvPr>
              <p:cNvCxnSpPr>
                <a:cxnSpLocks/>
              </p:cNvCxnSpPr>
              <p:nvPr/>
            </p:nvCxnSpPr>
            <p:spPr bwMode="auto">
              <a:xfrm flipV="1">
                <a:off x="6762750" y="5898447"/>
                <a:ext cx="0" cy="10193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47C59A4-D2FE-3813-919A-648DEE8A30A1}"/>
                  </a:ext>
                </a:extLst>
              </p:cNvPr>
              <p:cNvCxnSpPr>
                <a:cxnSpLocks/>
              </p:cNvCxnSpPr>
              <p:nvPr/>
            </p:nvCxnSpPr>
            <p:spPr bwMode="auto">
              <a:xfrm flipV="1">
                <a:off x="5892800" y="5898447"/>
                <a:ext cx="0" cy="101937"/>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3556FAE9-C7D6-C55D-80EA-61867EB01216}"/>
                </a:ext>
              </a:extLst>
            </p:cNvPr>
            <p:cNvGrpSpPr/>
            <p:nvPr/>
          </p:nvGrpSpPr>
          <p:grpSpPr>
            <a:xfrm>
              <a:off x="5701012" y="5940754"/>
              <a:ext cx="3837087" cy="276999"/>
              <a:chOff x="5701012" y="5940754"/>
              <a:chExt cx="3837087" cy="276999"/>
            </a:xfrm>
          </p:grpSpPr>
          <p:sp>
            <p:nvSpPr>
              <p:cNvPr id="18" name="TextBox 17">
                <a:extLst>
                  <a:ext uri="{FF2B5EF4-FFF2-40B4-BE49-F238E27FC236}">
                    <a16:creationId xmlns:a16="http://schemas.microsoft.com/office/drawing/2014/main" id="{33B9213B-62ED-EA41-260A-AD5F8E9BE421}"/>
                  </a:ext>
                </a:extLst>
              </p:cNvPr>
              <p:cNvSpPr txBox="1"/>
              <p:nvPr/>
            </p:nvSpPr>
            <p:spPr bwMode="auto">
              <a:xfrm>
                <a:off x="5701012"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a:t>
                </a:r>
              </a:p>
            </p:txBody>
          </p:sp>
          <p:sp>
            <p:nvSpPr>
              <p:cNvPr id="19" name="TextBox 18">
                <a:extLst>
                  <a:ext uri="{FF2B5EF4-FFF2-40B4-BE49-F238E27FC236}">
                    <a16:creationId xmlns:a16="http://schemas.microsoft.com/office/drawing/2014/main" id="{A741D3F9-587F-F67C-17BA-BC7C66C8BD8E}"/>
                  </a:ext>
                </a:extLst>
              </p:cNvPr>
              <p:cNvSpPr txBox="1"/>
              <p:nvPr/>
            </p:nvSpPr>
            <p:spPr bwMode="auto">
              <a:xfrm>
                <a:off x="6572634"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20" name="TextBox 19">
                <a:extLst>
                  <a:ext uri="{FF2B5EF4-FFF2-40B4-BE49-F238E27FC236}">
                    <a16:creationId xmlns:a16="http://schemas.microsoft.com/office/drawing/2014/main" id="{63DA1203-0CC3-20FA-1E65-45176432EDB9}"/>
                  </a:ext>
                </a:extLst>
              </p:cNvPr>
              <p:cNvSpPr txBox="1"/>
              <p:nvPr/>
            </p:nvSpPr>
            <p:spPr bwMode="auto">
              <a:xfrm>
                <a:off x="7433842"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1" name="TextBox 20">
                <a:extLst>
                  <a:ext uri="{FF2B5EF4-FFF2-40B4-BE49-F238E27FC236}">
                    <a16:creationId xmlns:a16="http://schemas.microsoft.com/office/drawing/2014/main" id="{655F7AAD-0C33-154B-2083-AB9E49267A04}"/>
                  </a:ext>
                </a:extLst>
              </p:cNvPr>
              <p:cNvSpPr txBox="1"/>
              <p:nvPr/>
            </p:nvSpPr>
            <p:spPr bwMode="auto">
              <a:xfrm>
                <a:off x="8290309"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5DCDF027-D842-215F-33B1-902B8449CEE4}"/>
                  </a:ext>
                </a:extLst>
              </p:cNvPr>
              <p:cNvSpPr txBox="1"/>
              <p:nvPr/>
            </p:nvSpPr>
            <p:spPr bwMode="auto">
              <a:xfrm>
                <a:off x="9157867"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grpSp>
        <p:sp>
          <p:nvSpPr>
            <p:cNvPr id="24" name="TextBox 23">
              <a:extLst>
                <a:ext uri="{FF2B5EF4-FFF2-40B4-BE49-F238E27FC236}">
                  <a16:creationId xmlns:a16="http://schemas.microsoft.com/office/drawing/2014/main" id="{D7AB1455-0234-5E8F-BA76-2544B1FC975C}"/>
                </a:ext>
              </a:extLst>
            </p:cNvPr>
            <p:cNvSpPr txBox="1"/>
            <p:nvPr/>
          </p:nvSpPr>
          <p:spPr bwMode="auto">
            <a:xfrm>
              <a:off x="7756830" y="6109991"/>
              <a:ext cx="1447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rgbClr val="E1471D"/>
                  </a:solidFill>
                  <a:latin typeface="Calibri" panose="020F0502020204030204" pitchFamily="34" charset="0"/>
                </a:rPr>
                <a:t>Gem + Nab-P better</a:t>
              </a:r>
              <a:endParaRPr lang="en-US" sz="1000" b="0" dirty="0">
                <a:solidFill>
                  <a:srgbClr val="E1471D"/>
                </a:solidFill>
                <a:latin typeface="Calibri" panose="020F0502020204030204" pitchFamily="34" charset="0"/>
              </a:endParaRPr>
            </a:p>
          </p:txBody>
        </p:sp>
        <p:sp>
          <p:nvSpPr>
            <p:cNvPr id="25" name="TextBox 24">
              <a:extLst>
                <a:ext uri="{FF2B5EF4-FFF2-40B4-BE49-F238E27FC236}">
                  <a16:creationId xmlns:a16="http://schemas.microsoft.com/office/drawing/2014/main" id="{CE59744C-347C-E1FA-AE15-2B7E3450FB93}"/>
                </a:ext>
              </a:extLst>
            </p:cNvPr>
            <p:cNvSpPr txBox="1"/>
            <p:nvPr/>
          </p:nvSpPr>
          <p:spPr bwMode="auto">
            <a:xfrm>
              <a:off x="6116085" y="6109991"/>
              <a:ext cx="12956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rgbClr val="015873"/>
                  </a:solidFill>
                  <a:latin typeface="Calibri" panose="020F0502020204030204" pitchFamily="34" charset="0"/>
                </a:rPr>
                <a:t>NALIRIFOX better</a:t>
              </a:r>
            </a:p>
          </p:txBody>
        </p:sp>
        <p:cxnSp>
          <p:nvCxnSpPr>
            <p:cNvPr id="27" name="Straight Connector 26">
              <a:extLst>
                <a:ext uri="{FF2B5EF4-FFF2-40B4-BE49-F238E27FC236}">
                  <a16:creationId xmlns:a16="http://schemas.microsoft.com/office/drawing/2014/main" id="{DE5CAF28-38FF-E038-EF1B-882876D31D9E}"/>
                </a:ext>
              </a:extLst>
            </p:cNvPr>
            <p:cNvCxnSpPr/>
            <p:nvPr/>
          </p:nvCxnSpPr>
          <p:spPr bwMode="auto">
            <a:xfrm>
              <a:off x="7148613" y="5613163"/>
              <a:ext cx="758952" cy="0"/>
            </a:xfrm>
            <a:prstGeom prst="line">
              <a:avLst/>
            </a:prstGeom>
            <a:noFill/>
            <a:ln w="28575" cap="flat" cmpd="sng" algn="ctr">
              <a:solidFill>
                <a:schemeClr val="bg1"/>
              </a:solidFill>
              <a:prstDash val="solid"/>
              <a:round/>
              <a:headEnd type="none" w="med" len="med"/>
              <a:tailEnd type="none" w="med" len="med"/>
            </a:ln>
            <a:effectLst/>
          </p:spPr>
        </p:cxnSp>
        <p:sp>
          <p:nvSpPr>
            <p:cNvPr id="28" name="Rectangle 27">
              <a:extLst>
                <a:ext uri="{FF2B5EF4-FFF2-40B4-BE49-F238E27FC236}">
                  <a16:creationId xmlns:a16="http://schemas.microsoft.com/office/drawing/2014/main" id="{246391C5-E36C-E18F-2E9A-52CD2E589891}"/>
                </a:ext>
              </a:extLst>
            </p:cNvPr>
            <p:cNvSpPr/>
            <p:nvPr/>
          </p:nvSpPr>
          <p:spPr bwMode="auto">
            <a:xfrm>
              <a:off x="7434555" y="5576650"/>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2" name="Straight Connector 31">
              <a:extLst>
                <a:ext uri="{FF2B5EF4-FFF2-40B4-BE49-F238E27FC236}">
                  <a16:creationId xmlns:a16="http://schemas.microsoft.com/office/drawing/2014/main" id="{1C3C5DA9-361D-471A-B8B4-8AE6CFA0C584}"/>
                </a:ext>
              </a:extLst>
            </p:cNvPr>
            <p:cNvCxnSpPr/>
            <p:nvPr/>
          </p:nvCxnSpPr>
          <p:spPr bwMode="auto">
            <a:xfrm>
              <a:off x="6955869" y="5765024"/>
              <a:ext cx="612648" cy="0"/>
            </a:xfrm>
            <a:prstGeom prst="line">
              <a:avLst/>
            </a:prstGeom>
            <a:noFill/>
            <a:ln w="28575" cap="flat" cmpd="sng" algn="ctr">
              <a:solidFill>
                <a:schemeClr val="bg1"/>
              </a:solidFill>
              <a:prstDash val="solid"/>
              <a:round/>
              <a:headEnd type="none" w="med" len="med"/>
              <a:tailEnd type="none" w="med" len="med"/>
            </a:ln>
            <a:effectLst/>
          </p:spPr>
        </p:cxnSp>
        <p:sp>
          <p:nvSpPr>
            <p:cNvPr id="33" name="Rectangle 32">
              <a:extLst>
                <a:ext uri="{FF2B5EF4-FFF2-40B4-BE49-F238E27FC236}">
                  <a16:creationId xmlns:a16="http://schemas.microsoft.com/office/drawing/2014/main" id="{7AC72192-651E-9A4D-DF14-59B91CB509A2}"/>
                </a:ext>
              </a:extLst>
            </p:cNvPr>
            <p:cNvSpPr/>
            <p:nvPr/>
          </p:nvSpPr>
          <p:spPr bwMode="auto">
            <a:xfrm>
              <a:off x="7178311" y="5728511"/>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5" name="Straight Connector 34">
              <a:extLst>
                <a:ext uri="{FF2B5EF4-FFF2-40B4-BE49-F238E27FC236}">
                  <a16:creationId xmlns:a16="http://schemas.microsoft.com/office/drawing/2014/main" id="{FC732689-53AA-1A10-B707-A8B39F7F00F9}"/>
                </a:ext>
              </a:extLst>
            </p:cNvPr>
            <p:cNvCxnSpPr/>
            <p:nvPr/>
          </p:nvCxnSpPr>
          <p:spPr bwMode="auto">
            <a:xfrm>
              <a:off x="7042273" y="5158852"/>
              <a:ext cx="621792" cy="0"/>
            </a:xfrm>
            <a:prstGeom prst="line">
              <a:avLst/>
            </a:prstGeom>
            <a:noFill/>
            <a:ln w="28575" cap="flat" cmpd="sng" algn="ctr">
              <a:solidFill>
                <a:schemeClr val="bg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644193FA-AA0D-CFC7-C500-42C071139C32}"/>
                </a:ext>
              </a:extLst>
            </p:cNvPr>
            <p:cNvSpPr/>
            <p:nvPr/>
          </p:nvSpPr>
          <p:spPr bwMode="auto">
            <a:xfrm>
              <a:off x="7271065" y="5122339"/>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8" name="Straight Connector 37">
              <a:extLst>
                <a:ext uri="{FF2B5EF4-FFF2-40B4-BE49-F238E27FC236}">
                  <a16:creationId xmlns:a16="http://schemas.microsoft.com/office/drawing/2014/main" id="{41DC14A3-C4AA-728C-90EE-1915CBC919EB}"/>
                </a:ext>
              </a:extLst>
            </p:cNvPr>
            <p:cNvCxnSpPr/>
            <p:nvPr/>
          </p:nvCxnSpPr>
          <p:spPr bwMode="auto">
            <a:xfrm>
              <a:off x="7068604" y="5320238"/>
              <a:ext cx="786384" cy="0"/>
            </a:xfrm>
            <a:prstGeom prst="line">
              <a:avLst/>
            </a:prstGeom>
            <a:noFill/>
            <a:ln w="28575" cap="flat" cmpd="sng" algn="ctr">
              <a:solidFill>
                <a:schemeClr val="bg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426DCCBA-A6F6-C23F-CB5B-AA6549549988}"/>
                </a:ext>
              </a:extLst>
            </p:cNvPr>
            <p:cNvSpPr/>
            <p:nvPr/>
          </p:nvSpPr>
          <p:spPr bwMode="auto">
            <a:xfrm>
              <a:off x="7367246" y="5283725"/>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CF42516F-4F9A-D173-5F61-29A435FB9585}"/>
                </a:ext>
              </a:extLst>
            </p:cNvPr>
            <p:cNvCxnSpPr/>
            <p:nvPr/>
          </p:nvCxnSpPr>
          <p:spPr bwMode="auto">
            <a:xfrm>
              <a:off x="6731120" y="4409287"/>
              <a:ext cx="1188720" cy="0"/>
            </a:xfrm>
            <a:prstGeom prst="line">
              <a:avLst/>
            </a:prstGeom>
            <a:noFill/>
            <a:ln w="28575" cap="flat" cmpd="sng" algn="ctr">
              <a:solidFill>
                <a:schemeClr val="bg1"/>
              </a:solidFill>
              <a:prstDash val="solid"/>
              <a:round/>
              <a:headEnd type="none" w="med" len="med"/>
              <a:tailEnd type="none" w="med" len="med"/>
            </a:ln>
            <a:effectLst/>
          </p:spPr>
        </p:cxnSp>
        <p:sp>
          <p:nvSpPr>
            <p:cNvPr id="42" name="Rectangle 41">
              <a:extLst>
                <a:ext uri="{FF2B5EF4-FFF2-40B4-BE49-F238E27FC236}">
                  <a16:creationId xmlns:a16="http://schemas.microsoft.com/office/drawing/2014/main" id="{B03F3417-E4AE-1827-8817-863750F7EA45}"/>
                </a:ext>
              </a:extLst>
            </p:cNvPr>
            <p:cNvSpPr/>
            <p:nvPr/>
          </p:nvSpPr>
          <p:spPr bwMode="auto">
            <a:xfrm>
              <a:off x="7150413" y="4372774"/>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4" name="Straight Connector 43">
              <a:extLst>
                <a:ext uri="{FF2B5EF4-FFF2-40B4-BE49-F238E27FC236}">
                  <a16:creationId xmlns:a16="http://schemas.microsoft.com/office/drawing/2014/main" id="{B8FB2F42-E1A2-B42B-2D92-B46516746B55}"/>
                </a:ext>
              </a:extLst>
            </p:cNvPr>
            <p:cNvCxnSpPr/>
            <p:nvPr/>
          </p:nvCxnSpPr>
          <p:spPr bwMode="auto">
            <a:xfrm>
              <a:off x="7119402" y="4570673"/>
              <a:ext cx="521208" cy="0"/>
            </a:xfrm>
            <a:prstGeom prst="line">
              <a:avLst/>
            </a:prstGeom>
            <a:noFill/>
            <a:ln w="28575" cap="flat" cmpd="sng" algn="ctr">
              <a:solidFill>
                <a:schemeClr val="bg1"/>
              </a:solidFill>
              <a:prstDash val="solid"/>
              <a:round/>
              <a:headEnd type="none" w="med" len="med"/>
              <a:tailEnd type="none" w="med" len="med"/>
            </a:ln>
            <a:effectLst/>
          </p:spPr>
        </p:cxnSp>
        <p:sp>
          <p:nvSpPr>
            <p:cNvPr id="45" name="Rectangle 44">
              <a:extLst>
                <a:ext uri="{FF2B5EF4-FFF2-40B4-BE49-F238E27FC236}">
                  <a16:creationId xmlns:a16="http://schemas.microsoft.com/office/drawing/2014/main" id="{115D6F0A-36E5-54CD-636E-204001CCC772}"/>
                </a:ext>
              </a:extLst>
            </p:cNvPr>
            <p:cNvSpPr/>
            <p:nvPr/>
          </p:nvSpPr>
          <p:spPr bwMode="auto">
            <a:xfrm>
              <a:off x="7313269" y="4534160"/>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7" name="Straight Connector 46">
              <a:extLst>
                <a:ext uri="{FF2B5EF4-FFF2-40B4-BE49-F238E27FC236}">
                  <a16:creationId xmlns:a16="http://schemas.microsoft.com/office/drawing/2014/main" id="{9B3FB17A-669B-D35B-4EFE-DDE5B10D1E79}"/>
                </a:ext>
              </a:extLst>
            </p:cNvPr>
            <p:cNvCxnSpPr/>
            <p:nvPr/>
          </p:nvCxnSpPr>
          <p:spPr bwMode="auto">
            <a:xfrm>
              <a:off x="7034356" y="3967676"/>
              <a:ext cx="860027" cy="0"/>
            </a:xfrm>
            <a:prstGeom prst="line">
              <a:avLst/>
            </a:prstGeom>
            <a:noFill/>
            <a:ln w="28575" cap="flat" cmpd="sng" algn="ctr">
              <a:solidFill>
                <a:schemeClr val="bg1"/>
              </a:solidFill>
              <a:prstDash val="solid"/>
              <a:round/>
              <a:headEnd type="none" w="med" len="med"/>
              <a:tailEnd type="none" w="med" len="med"/>
            </a:ln>
            <a:effectLst/>
          </p:spPr>
        </p:cxnSp>
        <p:sp>
          <p:nvSpPr>
            <p:cNvPr id="48" name="Rectangle 47">
              <a:extLst>
                <a:ext uri="{FF2B5EF4-FFF2-40B4-BE49-F238E27FC236}">
                  <a16:creationId xmlns:a16="http://schemas.microsoft.com/office/drawing/2014/main" id="{2E3C4C7A-1699-743F-8706-711BDE63FEE6}"/>
                </a:ext>
              </a:extLst>
            </p:cNvPr>
            <p:cNvSpPr/>
            <p:nvPr/>
          </p:nvSpPr>
          <p:spPr bwMode="auto">
            <a:xfrm>
              <a:off x="7336173" y="3931163"/>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 name="Straight Connector 49">
              <a:extLst>
                <a:ext uri="{FF2B5EF4-FFF2-40B4-BE49-F238E27FC236}">
                  <a16:creationId xmlns:a16="http://schemas.microsoft.com/office/drawing/2014/main" id="{E04D69C2-1218-8665-D6B7-6759C25C34D3}"/>
                </a:ext>
              </a:extLst>
            </p:cNvPr>
            <p:cNvCxnSpPr/>
            <p:nvPr/>
          </p:nvCxnSpPr>
          <p:spPr bwMode="auto">
            <a:xfrm>
              <a:off x="7044812" y="4122712"/>
              <a:ext cx="612648" cy="0"/>
            </a:xfrm>
            <a:prstGeom prst="line">
              <a:avLst/>
            </a:prstGeom>
            <a:noFill/>
            <a:ln w="28575" cap="flat" cmpd="sng" algn="ctr">
              <a:solidFill>
                <a:schemeClr val="bg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C8E7C1DA-DB41-4313-98AC-1071DDBF3EAB}"/>
                </a:ext>
              </a:extLst>
            </p:cNvPr>
            <p:cNvSpPr/>
            <p:nvPr/>
          </p:nvSpPr>
          <p:spPr bwMode="auto">
            <a:xfrm>
              <a:off x="7283129" y="4086199"/>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3" name="Straight Connector 52">
              <a:extLst>
                <a:ext uri="{FF2B5EF4-FFF2-40B4-BE49-F238E27FC236}">
                  <a16:creationId xmlns:a16="http://schemas.microsoft.com/office/drawing/2014/main" id="{96469FF7-6634-06C8-D8BC-916EE6A4F4A7}"/>
                </a:ext>
              </a:extLst>
            </p:cNvPr>
            <p:cNvCxnSpPr/>
            <p:nvPr/>
          </p:nvCxnSpPr>
          <p:spPr bwMode="auto">
            <a:xfrm>
              <a:off x="6916434" y="3512741"/>
              <a:ext cx="804672" cy="0"/>
            </a:xfrm>
            <a:prstGeom prst="line">
              <a:avLst/>
            </a:prstGeom>
            <a:noFill/>
            <a:ln w="28575" cap="flat" cmpd="sng" algn="ctr">
              <a:solidFill>
                <a:schemeClr val="bg1"/>
              </a:solidFill>
              <a:prstDash val="solid"/>
              <a:round/>
              <a:headEnd type="none" w="med" len="med"/>
              <a:tailEnd type="none" w="med" len="med"/>
            </a:ln>
            <a:effectLst/>
          </p:spPr>
        </p:cxnSp>
        <p:sp>
          <p:nvSpPr>
            <p:cNvPr id="54" name="Rectangle 53">
              <a:extLst>
                <a:ext uri="{FF2B5EF4-FFF2-40B4-BE49-F238E27FC236}">
                  <a16:creationId xmlns:a16="http://schemas.microsoft.com/office/drawing/2014/main" id="{60A4C495-DB5F-2D7C-FB10-6BA39D0682E7}"/>
                </a:ext>
              </a:extLst>
            </p:cNvPr>
            <p:cNvSpPr/>
            <p:nvPr/>
          </p:nvSpPr>
          <p:spPr bwMode="auto">
            <a:xfrm>
              <a:off x="7218251" y="3476228"/>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6" name="Straight Connector 55">
              <a:extLst>
                <a:ext uri="{FF2B5EF4-FFF2-40B4-BE49-F238E27FC236}">
                  <a16:creationId xmlns:a16="http://schemas.microsoft.com/office/drawing/2014/main" id="{09E68239-B877-481C-C9D3-CA2AF80A08C7}"/>
                </a:ext>
              </a:extLst>
            </p:cNvPr>
            <p:cNvCxnSpPr/>
            <p:nvPr/>
          </p:nvCxnSpPr>
          <p:spPr bwMode="auto">
            <a:xfrm>
              <a:off x="7111040" y="3661427"/>
              <a:ext cx="594360" cy="0"/>
            </a:xfrm>
            <a:prstGeom prst="line">
              <a:avLst/>
            </a:prstGeom>
            <a:noFill/>
            <a:ln w="28575" cap="flat" cmpd="sng" algn="ctr">
              <a:solidFill>
                <a:schemeClr val="bg1"/>
              </a:solidFill>
              <a:prstDash val="solid"/>
              <a:round/>
              <a:headEnd type="none" w="med" len="med"/>
              <a:tailEnd type="none" w="med" len="med"/>
            </a:ln>
            <a:effectLst/>
          </p:spPr>
        </p:cxnSp>
        <p:sp>
          <p:nvSpPr>
            <p:cNvPr id="57" name="Rectangle 56">
              <a:extLst>
                <a:ext uri="{FF2B5EF4-FFF2-40B4-BE49-F238E27FC236}">
                  <a16:creationId xmlns:a16="http://schemas.microsoft.com/office/drawing/2014/main" id="{DA341766-393C-8808-E90F-8E041709086B}"/>
                </a:ext>
              </a:extLst>
            </p:cNvPr>
            <p:cNvSpPr/>
            <p:nvPr/>
          </p:nvSpPr>
          <p:spPr bwMode="auto">
            <a:xfrm>
              <a:off x="7336657" y="3624914"/>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9" name="Straight Connector 58">
              <a:extLst>
                <a:ext uri="{FF2B5EF4-FFF2-40B4-BE49-F238E27FC236}">
                  <a16:creationId xmlns:a16="http://schemas.microsoft.com/office/drawing/2014/main" id="{84E2256B-CFF8-6425-84A1-4026B01655D3}"/>
                </a:ext>
              </a:extLst>
            </p:cNvPr>
            <p:cNvCxnSpPr/>
            <p:nvPr/>
          </p:nvCxnSpPr>
          <p:spPr bwMode="auto">
            <a:xfrm>
              <a:off x="6886294" y="3061605"/>
              <a:ext cx="704088" cy="0"/>
            </a:xfrm>
            <a:prstGeom prst="line">
              <a:avLst/>
            </a:prstGeom>
            <a:noFill/>
            <a:ln w="28575" cap="flat" cmpd="sng" algn="ctr">
              <a:solidFill>
                <a:schemeClr val="bg1"/>
              </a:solidFill>
              <a:prstDash val="solid"/>
              <a:round/>
              <a:headEnd type="none" w="med" len="med"/>
              <a:tailEnd type="none" w="med" len="med"/>
            </a:ln>
            <a:effectLst/>
          </p:spPr>
        </p:cxnSp>
        <p:sp>
          <p:nvSpPr>
            <p:cNvPr id="60" name="Rectangle 59">
              <a:extLst>
                <a:ext uri="{FF2B5EF4-FFF2-40B4-BE49-F238E27FC236}">
                  <a16:creationId xmlns:a16="http://schemas.microsoft.com/office/drawing/2014/main" id="{8AE18F48-1031-B749-AFE4-443F738127D9}"/>
                </a:ext>
              </a:extLst>
            </p:cNvPr>
            <p:cNvSpPr/>
            <p:nvPr/>
          </p:nvSpPr>
          <p:spPr bwMode="auto">
            <a:xfrm>
              <a:off x="7137311" y="3025092"/>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91E04A4D-7228-8F48-6CEF-28C40F98AFE8}"/>
                </a:ext>
              </a:extLst>
            </p:cNvPr>
            <p:cNvCxnSpPr/>
            <p:nvPr/>
          </p:nvCxnSpPr>
          <p:spPr bwMode="auto">
            <a:xfrm>
              <a:off x="7169800" y="3219816"/>
              <a:ext cx="667512" cy="0"/>
            </a:xfrm>
            <a:prstGeom prst="line">
              <a:avLst/>
            </a:prstGeom>
            <a:noFill/>
            <a:ln w="28575" cap="flat" cmpd="sng" algn="ctr">
              <a:solidFill>
                <a:schemeClr val="bg1"/>
              </a:solidFill>
              <a:prstDash val="solid"/>
              <a:round/>
              <a:headEnd type="none" w="med" len="med"/>
              <a:tailEnd type="none" w="med" len="med"/>
            </a:ln>
            <a:effectLst/>
          </p:spPr>
        </p:cxnSp>
        <p:sp>
          <p:nvSpPr>
            <p:cNvPr id="63" name="Rectangle 62">
              <a:extLst>
                <a:ext uri="{FF2B5EF4-FFF2-40B4-BE49-F238E27FC236}">
                  <a16:creationId xmlns:a16="http://schemas.microsoft.com/office/drawing/2014/main" id="{42E161A4-59DF-A006-BCDF-1C01117213E7}"/>
                </a:ext>
              </a:extLst>
            </p:cNvPr>
            <p:cNvSpPr/>
            <p:nvPr/>
          </p:nvSpPr>
          <p:spPr bwMode="auto">
            <a:xfrm>
              <a:off x="7417642" y="3183303"/>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45" name="Straight Connector 31744">
              <a:extLst>
                <a:ext uri="{FF2B5EF4-FFF2-40B4-BE49-F238E27FC236}">
                  <a16:creationId xmlns:a16="http://schemas.microsoft.com/office/drawing/2014/main" id="{38BB3AD9-38EC-2536-A6EA-02D543B04AFF}"/>
                </a:ext>
              </a:extLst>
            </p:cNvPr>
            <p:cNvCxnSpPr/>
            <p:nvPr/>
          </p:nvCxnSpPr>
          <p:spPr bwMode="auto">
            <a:xfrm>
              <a:off x="7117818" y="1710878"/>
              <a:ext cx="475488" cy="0"/>
            </a:xfrm>
            <a:prstGeom prst="line">
              <a:avLst/>
            </a:prstGeom>
            <a:noFill/>
            <a:ln w="28575" cap="flat" cmpd="sng" algn="ctr">
              <a:solidFill>
                <a:schemeClr val="bg1"/>
              </a:solidFill>
              <a:prstDash val="solid"/>
              <a:round/>
              <a:headEnd type="none" w="med" len="med"/>
              <a:tailEnd type="none" w="med" len="med"/>
            </a:ln>
            <a:effectLst/>
          </p:spPr>
        </p:cxnSp>
        <p:sp>
          <p:nvSpPr>
            <p:cNvPr id="31747" name="Rectangle 31746">
              <a:extLst>
                <a:ext uri="{FF2B5EF4-FFF2-40B4-BE49-F238E27FC236}">
                  <a16:creationId xmlns:a16="http://schemas.microsoft.com/office/drawing/2014/main" id="{6DC3EA1A-B81B-9D5D-D2B5-E0E06DDF0FB6}"/>
                </a:ext>
              </a:extLst>
            </p:cNvPr>
            <p:cNvSpPr/>
            <p:nvPr/>
          </p:nvSpPr>
          <p:spPr bwMode="auto">
            <a:xfrm>
              <a:off x="7286285" y="1674365"/>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49" name="Straight Connector 31748">
              <a:extLst>
                <a:ext uri="{FF2B5EF4-FFF2-40B4-BE49-F238E27FC236}">
                  <a16:creationId xmlns:a16="http://schemas.microsoft.com/office/drawing/2014/main" id="{ACB27827-B906-2E79-9FEB-F1A588948B15}"/>
                </a:ext>
              </a:extLst>
            </p:cNvPr>
            <p:cNvCxnSpPr/>
            <p:nvPr/>
          </p:nvCxnSpPr>
          <p:spPr bwMode="auto">
            <a:xfrm>
              <a:off x="7083824" y="2015139"/>
              <a:ext cx="512064" cy="0"/>
            </a:xfrm>
            <a:prstGeom prst="line">
              <a:avLst/>
            </a:prstGeom>
            <a:noFill/>
            <a:ln w="28575" cap="flat" cmpd="sng" algn="ctr">
              <a:solidFill>
                <a:schemeClr val="bg1"/>
              </a:solidFill>
              <a:prstDash val="solid"/>
              <a:round/>
              <a:headEnd type="none" w="med" len="med"/>
              <a:tailEnd type="none" w="med" len="med"/>
            </a:ln>
            <a:effectLst/>
          </p:spPr>
        </p:cxnSp>
        <p:sp>
          <p:nvSpPr>
            <p:cNvPr id="31750" name="Rectangle 31749">
              <a:extLst>
                <a:ext uri="{FF2B5EF4-FFF2-40B4-BE49-F238E27FC236}">
                  <a16:creationId xmlns:a16="http://schemas.microsoft.com/office/drawing/2014/main" id="{F66A061B-EDD5-4246-E1F4-8008EAC45A5F}"/>
                </a:ext>
              </a:extLst>
            </p:cNvPr>
            <p:cNvSpPr/>
            <p:nvPr/>
          </p:nvSpPr>
          <p:spPr bwMode="auto">
            <a:xfrm>
              <a:off x="7268166" y="1978626"/>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2" name="Straight Connector 31751">
              <a:extLst>
                <a:ext uri="{FF2B5EF4-FFF2-40B4-BE49-F238E27FC236}">
                  <a16:creationId xmlns:a16="http://schemas.microsoft.com/office/drawing/2014/main" id="{A51E8D62-2C92-9594-8D2A-458A804BF385}"/>
                </a:ext>
              </a:extLst>
            </p:cNvPr>
            <p:cNvCxnSpPr/>
            <p:nvPr/>
          </p:nvCxnSpPr>
          <p:spPr bwMode="auto">
            <a:xfrm>
              <a:off x="6895659" y="2162014"/>
              <a:ext cx="1362456" cy="0"/>
            </a:xfrm>
            <a:prstGeom prst="line">
              <a:avLst/>
            </a:prstGeom>
            <a:noFill/>
            <a:ln w="28575" cap="flat" cmpd="sng" algn="ctr">
              <a:solidFill>
                <a:schemeClr val="bg1"/>
              </a:solidFill>
              <a:prstDash val="solid"/>
              <a:round/>
              <a:headEnd type="none" w="med" len="med"/>
              <a:tailEnd type="none" w="med" len="med"/>
            </a:ln>
            <a:effectLst/>
          </p:spPr>
        </p:cxnSp>
        <p:sp>
          <p:nvSpPr>
            <p:cNvPr id="31753" name="Rectangle 31752">
              <a:extLst>
                <a:ext uri="{FF2B5EF4-FFF2-40B4-BE49-F238E27FC236}">
                  <a16:creationId xmlns:a16="http://schemas.microsoft.com/office/drawing/2014/main" id="{FF5BAB0E-77C0-7667-87EA-9A12B13D0997}"/>
                </a:ext>
              </a:extLst>
            </p:cNvPr>
            <p:cNvSpPr/>
            <p:nvPr/>
          </p:nvSpPr>
          <p:spPr bwMode="auto">
            <a:xfrm>
              <a:off x="7384802" y="2125501"/>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5" name="Straight Connector 31754">
              <a:extLst>
                <a:ext uri="{FF2B5EF4-FFF2-40B4-BE49-F238E27FC236}">
                  <a16:creationId xmlns:a16="http://schemas.microsoft.com/office/drawing/2014/main" id="{5D9A4EBB-3D60-5D86-DC97-64304CB370DB}"/>
                </a:ext>
              </a:extLst>
            </p:cNvPr>
            <p:cNvCxnSpPr/>
            <p:nvPr/>
          </p:nvCxnSpPr>
          <p:spPr bwMode="auto">
            <a:xfrm>
              <a:off x="7147415" y="2459925"/>
              <a:ext cx="1033272" cy="0"/>
            </a:xfrm>
            <a:prstGeom prst="line">
              <a:avLst/>
            </a:prstGeom>
            <a:noFill/>
            <a:ln w="28575" cap="flat" cmpd="sng" algn="ctr">
              <a:solidFill>
                <a:schemeClr val="bg1"/>
              </a:solidFill>
              <a:prstDash val="solid"/>
              <a:round/>
              <a:headEnd type="none" w="med" len="med"/>
              <a:tailEnd type="none" w="med" len="med"/>
            </a:ln>
            <a:effectLst/>
          </p:spPr>
        </p:cxnSp>
        <p:sp>
          <p:nvSpPr>
            <p:cNvPr id="31756" name="Rectangle 31755">
              <a:extLst>
                <a:ext uri="{FF2B5EF4-FFF2-40B4-BE49-F238E27FC236}">
                  <a16:creationId xmlns:a16="http://schemas.microsoft.com/office/drawing/2014/main" id="{BB05B9E0-773C-02D1-4825-A863E8C415B5}"/>
                </a:ext>
              </a:extLst>
            </p:cNvPr>
            <p:cNvSpPr/>
            <p:nvPr/>
          </p:nvSpPr>
          <p:spPr bwMode="auto">
            <a:xfrm>
              <a:off x="7538133" y="2423412"/>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8" name="Straight Connector 31757">
              <a:extLst>
                <a:ext uri="{FF2B5EF4-FFF2-40B4-BE49-F238E27FC236}">
                  <a16:creationId xmlns:a16="http://schemas.microsoft.com/office/drawing/2014/main" id="{878E02FF-3315-977F-3B8A-22C61222C50D}"/>
                </a:ext>
              </a:extLst>
            </p:cNvPr>
            <p:cNvCxnSpPr/>
            <p:nvPr/>
          </p:nvCxnSpPr>
          <p:spPr bwMode="auto">
            <a:xfrm>
              <a:off x="7039153" y="2610490"/>
              <a:ext cx="923544" cy="0"/>
            </a:xfrm>
            <a:prstGeom prst="line">
              <a:avLst/>
            </a:prstGeom>
            <a:noFill/>
            <a:ln w="28575" cap="flat" cmpd="sng" algn="ctr">
              <a:solidFill>
                <a:schemeClr val="bg1"/>
              </a:solidFill>
              <a:prstDash val="solid"/>
              <a:round/>
              <a:headEnd type="none" w="med" len="med"/>
              <a:tailEnd type="none" w="med" len="med"/>
            </a:ln>
            <a:effectLst/>
          </p:spPr>
        </p:cxnSp>
        <p:sp>
          <p:nvSpPr>
            <p:cNvPr id="31759" name="Rectangle 31758">
              <a:extLst>
                <a:ext uri="{FF2B5EF4-FFF2-40B4-BE49-F238E27FC236}">
                  <a16:creationId xmlns:a16="http://schemas.microsoft.com/office/drawing/2014/main" id="{EEE6FC2F-2444-ABA8-C711-19AFB0873CE2}"/>
                </a:ext>
              </a:extLst>
            </p:cNvPr>
            <p:cNvSpPr/>
            <p:nvPr/>
          </p:nvSpPr>
          <p:spPr bwMode="auto">
            <a:xfrm>
              <a:off x="7385421" y="2573977"/>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61" name="Straight Connector 31760">
              <a:extLst>
                <a:ext uri="{FF2B5EF4-FFF2-40B4-BE49-F238E27FC236}">
                  <a16:creationId xmlns:a16="http://schemas.microsoft.com/office/drawing/2014/main" id="{F6AC2465-0C92-0D25-E058-4DE781846F81}"/>
                </a:ext>
              </a:extLst>
            </p:cNvPr>
            <p:cNvCxnSpPr/>
            <p:nvPr/>
          </p:nvCxnSpPr>
          <p:spPr bwMode="auto">
            <a:xfrm>
              <a:off x="6808310" y="2762351"/>
              <a:ext cx="649224" cy="0"/>
            </a:xfrm>
            <a:prstGeom prst="line">
              <a:avLst/>
            </a:prstGeom>
            <a:noFill/>
            <a:ln w="28575" cap="flat" cmpd="sng" algn="ctr">
              <a:solidFill>
                <a:schemeClr val="bg1"/>
              </a:solidFill>
              <a:prstDash val="solid"/>
              <a:round/>
              <a:headEnd type="none" w="med" len="med"/>
              <a:tailEnd type="none" w="med" len="med"/>
            </a:ln>
            <a:effectLst/>
          </p:spPr>
        </p:cxnSp>
        <p:sp>
          <p:nvSpPr>
            <p:cNvPr id="31762" name="Rectangle 31761">
              <a:extLst>
                <a:ext uri="{FF2B5EF4-FFF2-40B4-BE49-F238E27FC236}">
                  <a16:creationId xmlns:a16="http://schemas.microsoft.com/office/drawing/2014/main" id="{3EB254BA-3FD3-5474-86D4-31F3714581D8}"/>
                </a:ext>
              </a:extLst>
            </p:cNvPr>
            <p:cNvSpPr/>
            <p:nvPr/>
          </p:nvSpPr>
          <p:spPr bwMode="auto">
            <a:xfrm>
              <a:off x="7043452" y="2725838"/>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64" name="Straight Connector 31763">
              <a:extLst>
                <a:ext uri="{FF2B5EF4-FFF2-40B4-BE49-F238E27FC236}">
                  <a16:creationId xmlns:a16="http://schemas.microsoft.com/office/drawing/2014/main" id="{9360E58F-943B-D0D0-860E-3BB84D228EF6}"/>
                </a:ext>
              </a:extLst>
            </p:cNvPr>
            <p:cNvCxnSpPr/>
            <p:nvPr/>
          </p:nvCxnSpPr>
          <p:spPr bwMode="auto">
            <a:xfrm>
              <a:off x="7115059" y="4870993"/>
              <a:ext cx="530352" cy="0"/>
            </a:xfrm>
            <a:prstGeom prst="line">
              <a:avLst/>
            </a:prstGeom>
            <a:noFill/>
            <a:ln w="28575" cap="flat" cmpd="sng" algn="ctr">
              <a:solidFill>
                <a:schemeClr val="bg1"/>
              </a:solidFill>
              <a:prstDash val="solid"/>
              <a:round/>
              <a:headEnd type="none" w="med" len="med"/>
              <a:tailEnd type="none" w="med" len="med"/>
            </a:ln>
            <a:effectLst/>
          </p:spPr>
        </p:cxnSp>
        <p:sp>
          <p:nvSpPr>
            <p:cNvPr id="31765" name="Rectangle 31764">
              <a:extLst>
                <a:ext uri="{FF2B5EF4-FFF2-40B4-BE49-F238E27FC236}">
                  <a16:creationId xmlns:a16="http://schemas.microsoft.com/office/drawing/2014/main" id="{2F245602-64EB-B69A-D7C9-D1E3CC838FAA}"/>
                </a:ext>
              </a:extLst>
            </p:cNvPr>
            <p:cNvSpPr/>
            <p:nvPr/>
          </p:nvSpPr>
          <p:spPr bwMode="auto">
            <a:xfrm>
              <a:off x="7308926" y="4834480"/>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839746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6909412" cy="1103313"/>
          </a:xfrm>
        </p:spPr>
        <p:txBody>
          <a:bodyPr/>
          <a:lstStyle/>
          <a:p>
            <a:r>
              <a:rPr lang="en-US" dirty="0"/>
              <a:t>NAPOLI: PFS per Investigator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Wainberg. ASCO GI 2023. Abstr LBA661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2022" name="Group 32021">
            <a:extLst>
              <a:ext uri="{FF2B5EF4-FFF2-40B4-BE49-F238E27FC236}">
                <a16:creationId xmlns:a16="http://schemas.microsoft.com/office/drawing/2014/main" id="{D9990472-6647-8AA2-4842-87111A1C1A50}"/>
              </a:ext>
            </a:extLst>
          </p:cNvPr>
          <p:cNvGrpSpPr/>
          <p:nvPr/>
        </p:nvGrpSpPr>
        <p:grpSpPr>
          <a:xfrm>
            <a:off x="1568158" y="1413778"/>
            <a:ext cx="8393392" cy="4161320"/>
            <a:chOff x="1592796" y="1460260"/>
            <a:chExt cx="8393392" cy="4161320"/>
          </a:xfrm>
        </p:grpSpPr>
        <p:cxnSp>
          <p:nvCxnSpPr>
            <p:cNvPr id="7" name="Straight Connector 6">
              <a:extLst>
                <a:ext uri="{FF2B5EF4-FFF2-40B4-BE49-F238E27FC236}">
                  <a16:creationId xmlns:a16="http://schemas.microsoft.com/office/drawing/2014/main" id="{E9AA3F56-B859-D906-8821-8FA2D0DA5A30}"/>
                </a:ext>
              </a:extLst>
            </p:cNvPr>
            <p:cNvCxnSpPr/>
            <p:nvPr/>
          </p:nvCxnSpPr>
          <p:spPr bwMode="auto">
            <a:xfrm>
              <a:off x="2952899" y="3087107"/>
              <a:ext cx="6909910" cy="0"/>
            </a:xfrm>
            <a:prstGeom prst="line">
              <a:avLst/>
            </a:prstGeom>
            <a:noFill/>
            <a:ln w="28575" cap="flat" cmpd="sng" algn="ctr">
              <a:solidFill>
                <a:schemeClr val="tx1">
                  <a:lumMod val="50000"/>
                </a:schemeClr>
              </a:solidFill>
              <a:prstDash val="sysDash"/>
              <a:round/>
              <a:headEnd type="none" w="med" len="med"/>
              <a:tailEnd type="none" w="med" len="med"/>
            </a:ln>
            <a:effectLst/>
          </p:spPr>
        </p:cxnSp>
        <p:grpSp>
          <p:nvGrpSpPr>
            <p:cNvPr id="31966" name="Group 31965">
              <a:extLst>
                <a:ext uri="{FF2B5EF4-FFF2-40B4-BE49-F238E27FC236}">
                  <a16:creationId xmlns:a16="http://schemas.microsoft.com/office/drawing/2014/main" id="{6610BC8F-5611-67FC-B7D2-DE14AB02D0DF}"/>
                </a:ext>
              </a:extLst>
            </p:cNvPr>
            <p:cNvGrpSpPr/>
            <p:nvPr/>
          </p:nvGrpSpPr>
          <p:grpSpPr>
            <a:xfrm>
              <a:off x="3218766" y="1844525"/>
              <a:ext cx="6156037" cy="2477316"/>
              <a:chOff x="3218766" y="1844525"/>
              <a:chExt cx="6156037" cy="2477316"/>
            </a:xfrm>
          </p:grpSpPr>
          <p:cxnSp>
            <p:nvCxnSpPr>
              <p:cNvPr id="31905" name="Straight Connector 31904">
                <a:extLst>
                  <a:ext uri="{FF2B5EF4-FFF2-40B4-BE49-F238E27FC236}">
                    <a16:creationId xmlns:a16="http://schemas.microsoft.com/office/drawing/2014/main" id="{0A4CFF7A-C1E1-BD0A-05DC-9E2D25973B12}"/>
                  </a:ext>
                </a:extLst>
              </p:cNvPr>
              <p:cNvCxnSpPr/>
              <p:nvPr/>
            </p:nvCxnSpPr>
            <p:spPr bwMode="auto">
              <a:xfrm>
                <a:off x="3218766" y="184452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43345E7D-A3CC-2F6E-D17B-30FAA06C5F04}"/>
                  </a:ext>
                </a:extLst>
              </p:cNvPr>
              <p:cNvCxnSpPr/>
              <p:nvPr/>
            </p:nvCxnSpPr>
            <p:spPr bwMode="auto">
              <a:xfrm>
                <a:off x="3342591" y="193998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C1E09329-B0FF-273A-5BE6-85D7C2607C8F}"/>
                  </a:ext>
                </a:extLst>
              </p:cNvPr>
              <p:cNvCxnSpPr/>
              <p:nvPr/>
            </p:nvCxnSpPr>
            <p:spPr bwMode="auto">
              <a:xfrm>
                <a:off x="3380124" y="196465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C272FE6D-B906-6E08-5A09-9B5A544247E0}"/>
                  </a:ext>
                </a:extLst>
              </p:cNvPr>
              <p:cNvCxnSpPr/>
              <p:nvPr/>
            </p:nvCxnSpPr>
            <p:spPr bwMode="auto">
              <a:xfrm>
                <a:off x="3443624" y="2037889"/>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4F6213AD-9226-5184-08D6-C808D32F7E23}"/>
                  </a:ext>
                </a:extLst>
              </p:cNvPr>
              <p:cNvCxnSpPr/>
              <p:nvPr/>
            </p:nvCxnSpPr>
            <p:spPr bwMode="auto">
              <a:xfrm>
                <a:off x="3479116" y="209688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8727D044-3669-0F31-A539-F2B57EF065B7}"/>
                  </a:ext>
                </a:extLst>
              </p:cNvPr>
              <p:cNvCxnSpPr/>
              <p:nvPr/>
            </p:nvCxnSpPr>
            <p:spPr bwMode="auto">
              <a:xfrm>
                <a:off x="3516649" y="212155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7C92AC2D-730B-C619-82A0-5773D8762B6E}"/>
                  </a:ext>
                </a:extLst>
              </p:cNvPr>
              <p:cNvCxnSpPr/>
              <p:nvPr/>
            </p:nvCxnSpPr>
            <p:spPr bwMode="auto">
              <a:xfrm>
                <a:off x="3554749" y="218832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170E1322-98D4-8FE4-BD43-00F8BD2BEE79}"/>
                  </a:ext>
                </a:extLst>
              </p:cNvPr>
              <p:cNvCxnSpPr/>
              <p:nvPr/>
            </p:nvCxnSpPr>
            <p:spPr bwMode="auto">
              <a:xfrm>
                <a:off x="3590241" y="222455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5E4DF408-436B-16ED-C79D-F94B3E768807}"/>
                  </a:ext>
                </a:extLst>
              </p:cNvPr>
              <p:cNvCxnSpPr/>
              <p:nvPr/>
            </p:nvCxnSpPr>
            <p:spPr bwMode="auto">
              <a:xfrm>
                <a:off x="3627774" y="224922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7E4B72B1-CC3D-E321-2BB1-550666BED3D0}"/>
                  </a:ext>
                </a:extLst>
              </p:cNvPr>
              <p:cNvCxnSpPr/>
              <p:nvPr/>
            </p:nvCxnSpPr>
            <p:spPr bwMode="auto">
              <a:xfrm>
                <a:off x="3691274" y="225799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471B609A-95A5-C865-FA86-91F610A73593}"/>
                  </a:ext>
                </a:extLst>
              </p:cNvPr>
              <p:cNvCxnSpPr/>
              <p:nvPr/>
            </p:nvCxnSpPr>
            <p:spPr bwMode="auto">
              <a:xfrm>
                <a:off x="3945841" y="237695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91E429A0-D0A6-A76E-526B-B5881AE2A5E6}"/>
                  </a:ext>
                </a:extLst>
              </p:cNvPr>
              <p:cNvCxnSpPr/>
              <p:nvPr/>
            </p:nvCxnSpPr>
            <p:spPr bwMode="auto">
              <a:xfrm>
                <a:off x="3983374" y="240162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6A096B7A-C72C-B672-22D4-A6419F39FCE7}"/>
                  </a:ext>
                </a:extLst>
              </p:cNvPr>
              <p:cNvCxnSpPr/>
              <p:nvPr/>
            </p:nvCxnSpPr>
            <p:spPr bwMode="auto">
              <a:xfrm>
                <a:off x="4177049" y="256248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F3FFECEF-A28F-2277-B09D-169E97BD77A3}"/>
                  </a:ext>
                </a:extLst>
              </p:cNvPr>
              <p:cNvCxnSpPr/>
              <p:nvPr/>
            </p:nvCxnSpPr>
            <p:spPr bwMode="auto">
              <a:xfrm>
                <a:off x="4022041" y="244331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E89C6FE7-6485-1253-41EA-206B5B3DC7D2}"/>
                  </a:ext>
                </a:extLst>
              </p:cNvPr>
              <p:cNvCxnSpPr/>
              <p:nvPr/>
            </p:nvCxnSpPr>
            <p:spPr bwMode="auto">
              <a:xfrm>
                <a:off x="4059574" y="246798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55624C49-311E-F836-AD9F-644F975D2439}"/>
                  </a:ext>
                </a:extLst>
              </p:cNvPr>
              <p:cNvCxnSpPr/>
              <p:nvPr/>
            </p:nvCxnSpPr>
            <p:spPr bwMode="auto">
              <a:xfrm>
                <a:off x="4086866" y="252534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388C0FA7-3478-4513-7049-A898D1270FB2}"/>
                  </a:ext>
                </a:extLst>
              </p:cNvPr>
              <p:cNvCxnSpPr/>
              <p:nvPr/>
            </p:nvCxnSpPr>
            <p:spPr bwMode="auto">
              <a:xfrm>
                <a:off x="4526627" y="2683759"/>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0C86A306-6AA8-0DBE-C224-5AEC9470E824}"/>
                  </a:ext>
                </a:extLst>
              </p:cNvPr>
              <p:cNvCxnSpPr/>
              <p:nvPr/>
            </p:nvCxnSpPr>
            <p:spPr bwMode="auto">
              <a:xfrm>
                <a:off x="4242729" y="256983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7416DBB8-B6EE-756B-8E2F-8049381432E1}"/>
                  </a:ext>
                </a:extLst>
              </p:cNvPr>
              <p:cNvCxnSpPr/>
              <p:nvPr/>
            </p:nvCxnSpPr>
            <p:spPr bwMode="auto">
              <a:xfrm>
                <a:off x="4583449" y="283933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8433BB6E-822F-5743-2B40-1E44D5BE34FC}"/>
                  </a:ext>
                </a:extLst>
              </p:cNvPr>
              <p:cNvCxnSpPr/>
              <p:nvPr/>
            </p:nvCxnSpPr>
            <p:spPr bwMode="auto">
              <a:xfrm>
                <a:off x="4986096" y="296170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23158316-FBB0-FC5D-A7E3-ADD813E52236}"/>
                  </a:ext>
                </a:extLst>
              </p:cNvPr>
              <p:cNvCxnSpPr/>
              <p:nvPr/>
            </p:nvCxnSpPr>
            <p:spPr bwMode="auto">
              <a:xfrm>
                <a:off x="4624777" y="287026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47CB1856-15F7-8025-1F78-AA4C96E03492}"/>
                  </a:ext>
                </a:extLst>
              </p:cNvPr>
              <p:cNvCxnSpPr/>
              <p:nvPr/>
            </p:nvCxnSpPr>
            <p:spPr bwMode="auto">
              <a:xfrm>
                <a:off x="5629186" y="348212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6BD0690E-BDA3-78A4-CFEC-304F94998BEE}"/>
                  </a:ext>
                </a:extLst>
              </p:cNvPr>
              <p:cNvCxnSpPr/>
              <p:nvPr/>
            </p:nvCxnSpPr>
            <p:spPr bwMode="auto">
              <a:xfrm>
                <a:off x="5590544" y="345784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0C9DB5C7-9E08-A79C-F99D-A4F3FB8C6880}"/>
                  </a:ext>
                </a:extLst>
              </p:cNvPr>
              <p:cNvCxnSpPr/>
              <p:nvPr/>
            </p:nvCxnSpPr>
            <p:spPr bwMode="auto">
              <a:xfrm>
                <a:off x="5555052" y="336640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C4B9BADB-F5B7-8D7D-E8B2-BF6B0558B757}"/>
                  </a:ext>
                </a:extLst>
              </p:cNvPr>
              <p:cNvCxnSpPr/>
              <p:nvPr/>
            </p:nvCxnSpPr>
            <p:spPr bwMode="auto">
              <a:xfrm>
                <a:off x="7346208" y="398108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A50D6A5E-ABBF-885E-1323-EDCD574CED80}"/>
                  </a:ext>
                </a:extLst>
              </p:cNvPr>
              <p:cNvCxnSpPr/>
              <p:nvPr/>
            </p:nvCxnSpPr>
            <p:spPr bwMode="auto">
              <a:xfrm>
                <a:off x="5911219" y="352784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0E74334C-0537-6BB6-7F0E-E26051B44B9F}"/>
                  </a:ext>
                </a:extLst>
              </p:cNvPr>
              <p:cNvCxnSpPr/>
              <p:nvPr/>
            </p:nvCxnSpPr>
            <p:spPr bwMode="auto">
              <a:xfrm>
                <a:off x="5033154" y="302963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EA200B71-2C59-D796-1245-3B74153C95C6}"/>
                  </a:ext>
                </a:extLst>
              </p:cNvPr>
              <p:cNvCxnSpPr/>
              <p:nvPr/>
            </p:nvCxnSpPr>
            <p:spPr bwMode="auto">
              <a:xfrm>
                <a:off x="5125229" y="318604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EBD485FB-2EE0-1E26-BFB6-23AFC826AC7F}"/>
                  </a:ext>
                </a:extLst>
              </p:cNvPr>
              <p:cNvCxnSpPr/>
              <p:nvPr/>
            </p:nvCxnSpPr>
            <p:spPr bwMode="auto">
              <a:xfrm>
                <a:off x="5081001" y="311789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A33F4E95-FBF8-8C6D-D77F-5BF90FB0923D}"/>
                  </a:ext>
                </a:extLst>
              </p:cNvPr>
              <p:cNvCxnSpPr/>
              <p:nvPr/>
            </p:nvCxnSpPr>
            <p:spPr bwMode="auto">
              <a:xfrm>
                <a:off x="5155002" y="320933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A18F73CA-4858-2E01-EAAF-AF1504CA46EC}"/>
                  </a:ext>
                </a:extLst>
              </p:cNvPr>
              <p:cNvCxnSpPr/>
              <p:nvPr/>
            </p:nvCxnSpPr>
            <p:spPr bwMode="auto">
              <a:xfrm>
                <a:off x="5215787" y="320933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06CE4E5B-53FD-8F75-721C-C6C04AC261F8}"/>
                  </a:ext>
                </a:extLst>
              </p:cNvPr>
              <p:cNvCxnSpPr/>
              <p:nvPr/>
            </p:nvCxnSpPr>
            <p:spPr bwMode="auto">
              <a:xfrm>
                <a:off x="7165570" y="3914069"/>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589D3D58-6B68-8D84-0175-5520BF4BD8ED}"/>
                  </a:ext>
                </a:extLst>
              </p:cNvPr>
              <p:cNvCxnSpPr/>
              <p:nvPr/>
            </p:nvCxnSpPr>
            <p:spPr bwMode="auto">
              <a:xfrm>
                <a:off x="6536353" y="372538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606CDFCD-5068-F1BA-A206-C4CBAC9B6CF7}"/>
                  </a:ext>
                </a:extLst>
              </p:cNvPr>
              <p:cNvCxnSpPr/>
              <p:nvPr/>
            </p:nvCxnSpPr>
            <p:spPr bwMode="auto">
              <a:xfrm>
                <a:off x="6498253" y="371802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322DF08F-9E24-E5AF-FF68-9E5F7939F6B7}"/>
                  </a:ext>
                </a:extLst>
              </p:cNvPr>
              <p:cNvCxnSpPr/>
              <p:nvPr/>
            </p:nvCxnSpPr>
            <p:spPr bwMode="auto">
              <a:xfrm>
                <a:off x="6225494" y="364569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1A82EA35-DFF3-A6FD-BE69-9B1FB620B495}"/>
                  </a:ext>
                </a:extLst>
              </p:cNvPr>
              <p:cNvCxnSpPr/>
              <p:nvPr/>
            </p:nvCxnSpPr>
            <p:spPr bwMode="auto">
              <a:xfrm>
                <a:off x="7444403" y="398108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97EB2373-49B0-FDD5-979E-1416245A820C}"/>
                  </a:ext>
                </a:extLst>
              </p:cNvPr>
              <p:cNvCxnSpPr/>
              <p:nvPr/>
            </p:nvCxnSpPr>
            <p:spPr bwMode="auto">
              <a:xfrm>
                <a:off x="7561878" y="398743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6EAABCCB-CB6C-AF60-2BD4-0B4A19970A22}"/>
                  </a:ext>
                </a:extLst>
              </p:cNvPr>
              <p:cNvCxnSpPr/>
              <p:nvPr/>
            </p:nvCxnSpPr>
            <p:spPr bwMode="auto">
              <a:xfrm>
                <a:off x="7086195" y="386248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F796BB57-F759-5F0F-4365-FA2D8470BF7B}"/>
                  </a:ext>
                </a:extLst>
              </p:cNvPr>
              <p:cNvCxnSpPr/>
              <p:nvPr/>
            </p:nvCxnSpPr>
            <p:spPr bwMode="auto">
              <a:xfrm>
                <a:off x="8080430" y="412103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BADB7B1D-A4E2-F68B-0F7C-2FBD8FD9BCDA}"/>
                  </a:ext>
                </a:extLst>
              </p:cNvPr>
              <p:cNvCxnSpPr/>
              <p:nvPr/>
            </p:nvCxnSpPr>
            <p:spPr bwMode="auto">
              <a:xfrm>
                <a:off x="7241203" y="395392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1AF1F135-68C3-C106-BD8C-D02DA0BCDA5F}"/>
                  </a:ext>
                </a:extLst>
              </p:cNvPr>
              <p:cNvCxnSpPr/>
              <p:nvPr/>
            </p:nvCxnSpPr>
            <p:spPr bwMode="auto">
              <a:xfrm>
                <a:off x="7704884" y="408674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6C26C381-2314-CAC2-858D-C290D2367268}"/>
                  </a:ext>
                </a:extLst>
              </p:cNvPr>
              <p:cNvCxnSpPr/>
              <p:nvPr/>
            </p:nvCxnSpPr>
            <p:spPr bwMode="auto">
              <a:xfrm>
                <a:off x="7774603" y="411284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3A3A2261-A2E6-BE97-74FC-3D1C2933B626}"/>
                  </a:ext>
                </a:extLst>
              </p:cNvPr>
              <p:cNvCxnSpPr/>
              <p:nvPr/>
            </p:nvCxnSpPr>
            <p:spPr bwMode="auto">
              <a:xfrm>
                <a:off x="6834803" y="382360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EC9E3946-C6CE-E459-1621-0E50CD020775}"/>
                  </a:ext>
                </a:extLst>
              </p:cNvPr>
              <p:cNvCxnSpPr>
                <a:cxnSpLocks/>
              </p:cNvCxnSpPr>
              <p:nvPr/>
            </p:nvCxnSpPr>
            <p:spPr bwMode="auto">
              <a:xfrm>
                <a:off x="9248370" y="423040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A2EA87CE-D7CB-782F-B472-D92833AFDF1E}"/>
                  </a:ext>
                </a:extLst>
              </p:cNvPr>
              <p:cNvCxnSpPr>
                <a:cxnSpLocks/>
              </p:cNvCxnSpPr>
              <p:nvPr/>
            </p:nvCxnSpPr>
            <p:spPr bwMode="auto">
              <a:xfrm>
                <a:off x="9317653" y="423040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2E3974CA-00F8-FEB3-00CB-511B3DB8F04A}"/>
                  </a:ext>
                </a:extLst>
              </p:cNvPr>
              <p:cNvCxnSpPr>
                <a:cxnSpLocks/>
              </p:cNvCxnSpPr>
              <p:nvPr/>
            </p:nvCxnSpPr>
            <p:spPr bwMode="auto">
              <a:xfrm>
                <a:off x="9374803" y="423040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13D8310D-C642-E0DA-E16C-4C249D005181}"/>
                  </a:ext>
                </a:extLst>
              </p:cNvPr>
              <p:cNvCxnSpPr>
                <a:cxnSpLocks/>
              </p:cNvCxnSpPr>
              <p:nvPr/>
            </p:nvCxnSpPr>
            <p:spPr bwMode="auto">
              <a:xfrm>
                <a:off x="8248245" y="415526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A8206AE1-6E1B-856C-368F-A1C6ACDB4CB8}"/>
                  </a:ext>
                </a:extLst>
              </p:cNvPr>
              <p:cNvCxnSpPr>
                <a:cxnSpLocks/>
              </p:cNvCxnSpPr>
              <p:nvPr/>
            </p:nvCxnSpPr>
            <p:spPr bwMode="auto">
              <a:xfrm>
                <a:off x="8285778" y="415526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4843CD20-1C62-110C-475D-F73591F3F491}"/>
                  </a:ext>
                </a:extLst>
              </p:cNvPr>
              <p:cNvCxnSpPr>
                <a:cxnSpLocks/>
              </p:cNvCxnSpPr>
              <p:nvPr/>
            </p:nvCxnSpPr>
            <p:spPr bwMode="auto">
              <a:xfrm>
                <a:off x="8727103" y="415526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1363DD12-F5E5-01A8-583E-98F1F451DAE6}"/>
                  </a:ext>
                </a:extLst>
              </p:cNvPr>
              <p:cNvCxnSpPr/>
              <p:nvPr/>
            </p:nvCxnSpPr>
            <p:spPr bwMode="auto">
              <a:xfrm>
                <a:off x="6033848" y="352958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1EE440FE-DEDD-49AD-6F4B-6EAC3043136F}"/>
                  </a:ext>
                </a:extLst>
              </p:cNvPr>
              <p:cNvCxnSpPr/>
              <p:nvPr/>
            </p:nvCxnSpPr>
            <p:spPr bwMode="auto">
              <a:xfrm>
                <a:off x="6071381" y="355425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71DA3EB5-FEE9-0925-19CF-51FEAF5B64DB}"/>
                  </a:ext>
                </a:extLst>
              </p:cNvPr>
              <p:cNvCxnSpPr/>
              <p:nvPr/>
            </p:nvCxnSpPr>
            <p:spPr bwMode="auto">
              <a:xfrm>
                <a:off x="6139478" y="359997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BAC20984-A235-5091-34F5-B380033944A7}"/>
                  </a:ext>
                </a:extLst>
              </p:cNvPr>
              <p:cNvCxnSpPr/>
              <p:nvPr/>
            </p:nvCxnSpPr>
            <p:spPr bwMode="auto">
              <a:xfrm>
                <a:off x="6698845" y="381029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065DD9F0-969A-658E-FD3E-B29438E925E3}"/>
                  </a:ext>
                </a:extLst>
              </p:cNvPr>
              <p:cNvCxnSpPr/>
              <p:nvPr/>
            </p:nvCxnSpPr>
            <p:spPr bwMode="auto">
              <a:xfrm>
                <a:off x="6107728" y="357246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A585BACA-9320-FC17-7467-0AB42E9179EF}"/>
                  </a:ext>
                </a:extLst>
              </p:cNvPr>
              <p:cNvCxnSpPr/>
              <p:nvPr/>
            </p:nvCxnSpPr>
            <p:spPr bwMode="auto">
              <a:xfrm>
                <a:off x="6171228" y="362347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9DEDD700-86F0-93A3-9F63-79D5A9744F69}"/>
                  </a:ext>
                </a:extLst>
              </p:cNvPr>
              <p:cNvCxnSpPr/>
              <p:nvPr/>
            </p:nvCxnSpPr>
            <p:spPr bwMode="auto">
              <a:xfrm>
                <a:off x="6628995" y="376457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AD6878CC-8372-33C8-768A-804AC06E91DB}"/>
                  </a:ext>
                </a:extLst>
              </p:cNvPr>
              <p:cNvCxnSpPr/>
              <p:nvPr/>
            </p:nvCxnSpPr>
            <p:spPr bwMode="auto">
              <a:xfrm>
                <a:off x="6666528" y="378925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AB92125D-51D8-BF8D-3FF6-C1AFEE0440A8}"/>
                  </a:ext>
                </a:extLst>
              </p:cNvPr>
              <p:cNvCxnSpPr/>
              <p:nvPr/>
            </p:nvCxnSpPr>
            <p:spPr bwMode="auto">
              <a:xfrm>
                <a:off x="7209453" y="394369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38461202-B652-FA3C-9F7B-0216160906A0}"/>
                  </a:ext>
                </a:extLst>
              </p:cNvPr>
              <p:cNvCxnSpPr/>
              <p:nvPr/>
            </p:nvCxnSpPr>
            <p:spPr bwMode="auto">
              <a:xfrm>
                <a:off x="6733770" y="381616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FA530371-D261-9D97-CC05-A34AF457ABE9}"/>
                  </a:ext>
                </a:extLst>
              </p:cNvPr>
              <p:cNvCxnSpPr/>
              <p:nvPr/>
            </p:nvCxnSpPr>
            <p:spPr bwMode="auto">
              <a:xfrm>
                <a:off x="6771303" y="3828137"/>
                <a:ext cx="0" cy="91440"/>
              </a:xfrm>
              <a:prstGeom prst="line">
                <a:avLst/>
              </a:prstGeom>
              <a:noFill/>
              <a:ln w="28575" cap="flat" cmpd="sng" algn="ctr">
                <a:solidFill>
                  <a:srgbClr val="015873"/>
                </a:solidFill>
                <a:prstDash val="solid"/>
                <a:round/>
                <a:headEnd type="none" w="med" len="med"/>
                <a:tailEnd type="none" w="med" len="med"/>
              </a:ln>
              <a:effectLst/>
            </p:spPr>
          </p:cxnSp>
        </p:grpSp>
        <p:sp>
          <p:nvSpPr>
            <p:cNvPr id="31903" name="Freeform 31902">
              <a:extLst>
                <a:ext uri="{FF2B5EF4-FFF2-40B4-BE49-F238E27FC236}">
                  <a16:creationId xmlns:a16="http://schemas.microsoft.com/office/drawing/2014/main" id="{2FA01C88-4C4F-3997-AD5E-F3D39B272C3B}"/>
                </a:ext>
              </a:extLst>
            </p:cNvPr>
            <p:cNvSpPr/>
            <p:nvPr/>
          </p:nvSpPr>
          <p:spPr bwMode="auto">
            <a:xfrm>
              <a:off x="2952466" y="1705970"/>
              <a:ext cx="6455391" cy="2570329"/>
            </a:xfrm>
            <a:custGeom>
              <a:avLst/>
              <a:gdLst>
                <a:gd name="connsiteX0" fmla="*/ 0 w 6455391"/>
                <a:gd name="connsiteY0" fmla="*/ 0 h 2570329"/>
                <a:gd name="connsiteX1" fmla="*/ 113731 w 6455391"/>
                <a:gd name="connsiteY1" fmla="*/ 0 h 2570329"/>
                <a:gd name="connsiteX2" fmla="*/ 113731 w 6455391"/>
                <a:gd name="connsiteY2" fmla="*/ 50042 h 2570329"/>
                <a:gd name="connsiteX3" fmla="*/ 186519 w 6455391"/>
                <a:gd name="connsiteY3" fmla="*/ 50042 h 2570329"/>
                <a:gd name="connsiteX4" fmla="*/ 186519 w 6455391"/>
                <a:gd name="connsiteY4" fmla="*/ 136478 h 2570329"/>
                <a:gd name="connsiteX5" fmla="*/ 259307 w 6455391"/>
                <a:gd name="connsiteY5" fmla="*/ 136478 h 2570329"/>
                <a:gd name="connsiteX6" fmla="*/ 259307 w 6455391"/>
                <a:gd name="connsiteY6" fmla="*/ 209266 h 2570329"/>
                <a:gd name="connsiteX7" fmla="*/ 363940 w 6455391"/>
                <a:gd name="connsiteY7" fmla="*/ 209266 h 2570329"/>
                <a:gd name="connsiteX8" fmla="*/ 363940 w 6455391"/>
                <a:gd name="connsiteY8" fmla="*/ 272955 h 2570329"/>
                <a:gd name="connsiteX9" fmla="*/ 454925 w 6455391"/>
                <a:gd name="connsiteY9" fmla="*/ 272955 h 2570329"/>
                <a:gd name="connsiteX10" fmla="*/ 454925 w 6455391"/>
                <a:gd name="connsiteY10" fmla="*/ 354842 h 2570329"/>
                <a:gd name="connsiteX11" fmla="*/ 518615 w 6455391"/>
                <a:gd name="connsiteY11" fmla="*/ 354842 h 2570329"/>
                <a:gd name="connsiteX12" fmla="*/ 518615 w 6455391"/>
                <a:gd name="connsiteY12" fmla="*/ 454926 h 2570329"/>
                <a:gd name="connsiteX13" fmla="*/ 582304 w 6455391"/>
                <a:gd name="connsiteY13" fmla="*/ 454926 h 2570329"/>
                <a:gd name="connsiteX14" fmla="*/ 582304 w 6455391"/>
                <a:gd name="connsiteY14" fmla="*/ 545911 h 2570329"/>
                <a:gd name="connsiteX15" fmla="*/ 655092 w 6455391"/>
                <a:gd name="connsiteY15" fmla="*/ 545911 h 2570329"/>
                <a:gd name="connsiteX16" fmla="*/ 655092 w 6455391"/>
                <a:gd name="connsiteY16" fmla="*/ 609600 h 2570329"/>
                <a:gd name="connsiteX17" fmla="*/ 805218 w 6455391"/>
                <a:gd name="connsiteY17" fmla="*/ 609600 h 2570329"/>
                <a:gd name="connsiteX18" fmla="*/ 805218 w 6455391"/>
                <a:gd name="connsiteY18" fmla="*/ 650543 h 2570329"/>
                <a:gd name="connsiteX19" fmla="*/ 1000835 w 6455391"/>
                <a:gd name="connsiteY19" fmla="*/ 650543 h 2570329"/>
                <a:gd name="connsiteX20" fmla="*/ 1000835 w 6455391"/>
                <a:gd name="connsiteY20" fmla="*/ 736979 h 2570329"/>
                <a:gd name="connsiteX21" fmla="*/ 1069074 w 6455391"/>
                <a:gd name="connsiteY21" fmla="*/ 736979 h 2570329"/>
                <a:gd name="connsiteX22" fmla="*/ 1069074 w 6455391"/>
                <a:gd name="connsiteY22" fmla="*/ 814317 h 2570329"/>
                <a:gd name="connsiteX23" fmla="*/ 1123665 w 6455391"/>
                <a:gd name="connsiteY23" fmla="*/ 814317 h 2570329"/>
                <a:gd name="connsiteX24" fmla="*/ 1123665 w 6455391"/>
                <a:gd name="connsiteY24" fmla="*/ 896203 h 2570329"/>
                <a:gd name="connsiteX25" fmla="*/ 1323833 w 6455391"/>
                <a:gd name="connsiteY25" fmla="*/ 896203 h 2570329"/>
                <a:gd name="connsiteX26" fmla="*/ 1323833 w 6455391"/>
                <a:gd name="connsiteY26" fmla="*/ 955343 h 2570329"/>
                <a:gd name="connsiteX27" fmla="*/ 1505803 w 6455391"/>
                <a:gd name="connsiteY27" fmla="*/ 955343 h 2570329"/>
                <a:gd name="connsiteX28" fmla="*/ 1505803 w 6455391"/>
                <a:gd name="connsiteY28" fmla="*/ 1009934 h 2570329"/>
                <a:gd name="connsiteX29" fmla="*/ 1583140 w 6455391"/>
                <a:gd name="connsiteY29" fmla="*/ 1009934 h 2570329"/>
                <a:gd name="connsiteX30" fmla="*/ 1583140 w 6455391"/>
                <a:gd name="connsiteY30" fmla="*/ 1128215 h 2570329"/>
                <a:gd name="connsiteX31" fmla="*/ 1628633 w 6455391"/>
                <a:gd name="connsiteY31" fmla="*/ 1128215 h 2570329"/>
                <a:gd name="connsiteX32" fmla="*/ 1628633 w 6455391"/>
                <a:gd name="connsiteY32" fmla="*/ 1205552 h 2570329"/>
                <a:gd name="connsiteX33" fmla="*/ 1724167 w 6455391"/>
                <a:gd name="connsiteY33" fmla="*/ 1205552 h 2570329"/>
                <a:gd name="connsiteX34" fmla="*/ 1724167 w 6455391"/>
                <a:gd name="connsiteY34" fmla="*/ 1269242 h 2570329"/>
                <a:gd name="connsiteX35" fmla="*/ 1924334 w 6455391"/>
                <a:gd name="connsiteY35" fmla="*/ 1269242 h 2570329"/>
                <a:gd name="connsiteX36" fmla="*/ 1924334 w 6455391"/>
                <a:gd name="connsiteY36" fmla="*/ 1319284 h 2570329"/>
                <a:gd name="connsiteX37" fmla="*/ 2074459 w 6455391"/>
                <a:gd name="connsiteY37" fmla="*/ 1319284 h 2570329"/>
                <a:gd name="connsiteX38" fmla="*/ 2074459 w 6455391"/>
                <a:gd name="connsiteY38" fmla="*/ 1405720 h 2570329"/>
                <a:gd name="connsiteX39" fmla="*/ 2119952 w 6455391"/>
                <a:gd name="connsiteY39" fmla="*/ 1405720 h 2570329"/>
                <a:gd name="connsiteX40" fmla="*/ 2119952 w 6455391"/>
                <a:gd name="connsiteY40" fmla="*/ 1487606 h 2570329"/>
                <a:gd name="connsiteX41" fmla="*/ 2188191 w 6455391"/>
                <a:gd name="connsiteY41" fmla="*/ 1487606 h 2570329"/>
                <a:gd name="connsiteX42" fmla="*/ 2188191 w 6455391"/>
                <a:gd name="connsiteY42" fmla="*/ 1564943 h 2570329"/>
                <a:gd name="connsiteX43" fmla="*/ 2415653 w 6455391"/>
                <a:gd name="connsiteY43" fmla="*/ 1564943 h 2570329"/>
                <a:gd name="connsiteX44" fmla="*/ 2465695 w 6455391"/>
                <a:gd name="connsiteY44" fmla="*/ 1564943 h 2570329"/>
                <a:gd name="connsiteX45" fmla="*/ 2465695 w 6455391"/>
                <a:gd name="connsiteY45" fmla="*/ 1610436 h 2570329"/>
                <a:gd name="connsiteX46" fmla="*/ 2552131 w 6455391"/>
                <a:gd name="connsiteY46" fmla="*/ 1610436 h 2570329"/>
                <a:gd name="connsiteX47" fmla="*/ 2552131 w 6455391"/>
                <a:gd name="connsiteY47" fmla="*/ 1674126 h 2570329"/>
                <a:gd name="connsiteX48" fmla="*/ 2615821 w 6455391"/>
                <a:gd name="connsiteY48" fmla="*/ 1674126 h 2570329"/>
                <a:gd name="connsiteX49" fmla="*/ 2615821 w 6455391"/>
                <a:gd name="connsiteY49" fmla="*/ 1783308 h 2570329"/>
                <a:gd name="connsiteX50" fmla="*/ 2693158 w 6455391"/>
                <a:gd name="connsiteY50" fmla="*/ 1783308 h 2570329"/>
                <a:gd name="connsiteX51" fmla="*/ 2693158 w 6455391"/>
                <a:gd name="connsiteY51" fmla="*/ 1856096 h 2570329"/>
                <a:gd name="connsiteX52" fmla="*/ 3084394 w 6455391"/>
                <a:gd name="connsiteY52" fmla="*/ 1856096 h 2570329"/>
                <a:gd name="connsiteX53" fmla="*/ 3084394 w 6455391"/>
                <a:gd name="connsiteY53" fmla="*/ 1906137 h 2570329"/>
                <a:gd name="connsiteX54" fmla="*/ 3175379 w 6455391"/>
                <a:gd name="connsiteY54" fmla="*/ 1906137 h 2570329"/>
                <a:gd name="connsiteX55" fmla="*/ 3175379 w 6455391"/>
                <a:gd name="connsiteY55" fmla="*/ 1965278 h 2570329"/>
                <a:gd name="connsiteX56" fmla="*/ 3257265 w 6455391"/>
                <a:gd name="connsiteY56" fmla="*/ 1965278 h 2570329"/>
                <a:gd name="connsiteX57" fmla="*/ 3257265 w 6455391"/>
                <a:gd name="connsiteY57" fmla="*/ 2006221 h 2570329"/>
                <a:gd name="connsiteX58" fmla="*/ 3343701 w 6455391"/>
                <a:gd name="connsiteY58" fmla="*/ 2006221 h 2570329"/>
                <a:gd name="connsiteX59" fmla="*/ 3343701 w 6455391"/>
                <a:gd name="connsiteY59" fmla="*/ 2006221 h 2570329"/>
                <a:gd name="connsiteX60" fmla="*/ 3343701 w 6455391"/>
                <a:gd name="connsiteY60" fmla="*/ 2051714 h 2570329"/>
                <a:gd name="connsiteX61" fmla="*/ 3516573 w 6455391"/>
                <a:gd name="connsiteY61" fmla="*/ 2051714 h 2570329"/>
                <a:gd name="connsiteX62" fmla="*/ 3562065 w 6455391"/>
                <a:gd name="connsiteY62" fmla="*/ 2051714 h 2570329"/>
                <a:gd name="connsiteX63" fmla="*/ 3562065 w 6455391"/>
                <a:gd name="connsiteY63" fmla="*/ 2092657 h 2570329"/>
                <a:gd name="connsiteX64" fmla="*/ 3657600 w 6455391"/>
                <a:gd name="connsiteY64" fmla="*/ 2092657 h 2570329"/>
                <a:gd name="connsiteX65" fmla="*/ 3657600 w 6455391"/>
                <a:gd name="connsiteY65" fmla="*/ 2092657 h 2570329"/>
                <a:gd name="connsiteX66" fmla="*/ 3657600 w 6455391"/>
                <a:gd name="connsiteY66" fmla="*/ 2138149 h 2570329"/>
                <a:gd name="connsiteX67" fmla="*/ 3744035 w 6455391"/>
                <a:gd name="connsiteY67" fmla="*/ 2138149 h 2570329"/>
                <a:gd name="connsiteX68" fmla="*/ 3744035 w 6455391"/>
                <a:gd name="connsiteY68" fmla="*/ 2179093 h 2570329"/>
                <a:gd name="connsiteX69" fmla="*/ 4071582 w 6455391"/>
                <a:gd name="connsiteY69" fmla="*/ 2179093 h 2570329"/>
                <a:gd name="connsiteX70" fmla="*/ 4126173 w 6455391"/>
                <a:gd name="connsiteY70" fmla="*/ 2179093 h 2570329"/>
                <a:gd name="connsiteX71" fmla="*/ 4126173 w 6455391"/>
                <a:gd name="connsiteY71" fmla="*/ 2224585 h 2570329"/>
                <a:gd name="connsiteX72" fmla="*/ 4203510 w 6455391"/>
                <a:gd name="connsiteY72" fmla="*/ 2224585 h 2570329"/>
                <a:gd name="connsiteX73" fmla="*/ 4203510 w 6455391"/>
                <a:gd name="connsiteY73" fmla="*/ 2274627 h 2570329"/>
                <a:gd name="connsiteX74" fmla="*/ 4321791 w 6455391"/>
                <a:gd name="connsiteY74" fmla="*/ 2274627 h 2570329"/>
                <a:gd name="connsiteX75" fmla="*/ 4321791 w 6455391"/>
                <a:gd name="connsiteY75" fmla="*/ 2320120 h 2570329"/>
                <a:gd name="connsiteX76" fmla="*/ 4403677 w 6455391"/>
                <a:gd name="connsiteY76" fmla="*/ 2320120 h 2570329"/>
                <a:gd name="connsiteX77" fmla="*/ 4403677 w 6455391"/>
                <a:gd name="connsiteY77" fmla="*/ 2320120 h 2570329"/>
                <a:gd name="connsiteX78" fmla="*/ 4676633 w 6455391"/>
                <a:gd name="connsiteY78" fmla="*/ 2320120 h 2570329"/>
                <a:gd name="connsiteX79" fmla="*/ 4676633 w 6455391"/>
                <a:gd name="connsiteY79" fmla="*/ 2388358 h 2570329"/>
                <a:gd name="connsiteX80" fmla="*/ 4749421 w 6455391"/>
                <a:gd name="connsiteY80" fmla="*/ 2388358 h 2570329"/>
                <a:gd name="connsiteX81" fmla="*/ 4749421 w 6455391"/>
                <a:gd name="connsiteY81" fmla="*/ 2461146 h 2570329"/>
                <a:gd name="connsiteX82" fmla="*/ 5258937 w 6455391"/>
                <a:gd name="connsiteY82" fmla="*/ 2461146 h 2570329"/>
                <a:gd name="connsiteX83" fmla="*/ 5258937 w 6455391"/>
                <a:gd name="connsiteY83" fmla="*/ 2506639 h 2570329"/>
                <a:gd name="connsiteX84" fmla="*/ 6287068 w 6455391"/>
                <a:gd name="connsiteY84" fmla="*/ 2506639 h 2570329"/>
                <a:gd name="connsiteX85" fmla="*/ 6287068 w 6455391"/>
                <a:gd name="connsiteY85" fmla="*/ 2570329 h 2570329"/>
                <a:gd name="connsiteX86" fmla="*/ 6455391 w 6455391"/>
                <a:gd name="connsiteY86" fmla="*/ 2570329 h 257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455391" h="2570329">
                  <a:moveTo>
                    <a:pt x="0" y="0"/>
                  </a:moveTo>
                  <a:lnTo>
                    <a:pt x="113731" y="0"/>
                  </a:lnTo>
                  <a:lnTo>
                    <a:pt x="113731" y="50042"/>
                  </a:lnTo>
                  <a:lnTo>
                    <a:pt x="186519" y="50042"/>
                  </a:lnTo>
                  <a:lnTo>
                    <a:pt x="186519" y="136478"/>
                  </a:lnTo>
                  <a:lnTo>
                    <a:pt x="259307" y="136478"/>
                  </a:lnTo>
                  <a:lnTo>
                    <a:pt x="259307" y="209266"/>
                  </a:lnTo>
                  <a:lnTo>
                    <a:pt x="363940" y="209266"/>
                  </a:lnTo>
                  <a:lnTo>
                    <a:pt x="363940" y="272955"/>
                  </a:lnTo>
                  <a:lnTo>
                    <a:pt x="454925" y="272955"/>
                  </a:lnTo>
                  <a:lnTo>
                    <a:pt x="454925" y="354842"/>
                  </a:lnTo>
                  <a:lnTo>
                    <a:pt x="518615" y="354842"/>
                  </a:lnTo>
                  <a:lnTo>
                    <a:pt x="518615" y="454926"/>
                  </a:lnTo>
                  <a:lnTo>
                    <a:pt x="582304" y="454926"/>
                  </a:lnTo>
                  <a:lnTo>
                    <a:pt x="582304" y="545911"/>
                  </a:lnTo>
                  <a:lnTo>
                    <a:pt x="655092" y="545911"/>
                  </a:lnTo>
                  <a:lnTo>
                    <a:pt x="655092" y="609600"/>
                  </a:lnTo>
                  <a:lnTo>
                    <a:pt x="805218" y="609600"/>
                  </a:lnTo>
                  <a:lnTo>
                    <a:pt x="805218" y="650543"/>
                  </a:lnTo>
                  <a:lnTo>
                    <a:pt x="1000835" y="650543"/>
                  </a:lnTo>
                  <a:lnTo>
                    <a:pt x="1000835" y="736979"/>
                  </a:lnTo>
                  <a:lnTo>
                    <a:pt x="1069074" y="736979"/>
                  </a:lnTo>
                  <a:lnTo>
                    <a:pt x="1069074" y="814317"/>
                  </a:lnTo>
                  <a:lnTo>
                    <a:pt x="1123665" y="814317"/>
                  </a:lnTo>
                  <a:lnTo>
                    <a:pt x="1123665" y="896203"/>
                  </a:lnTo>
                  <a:lnTo>
                    <a:pt x="1323833" y="896203"/>
                  </a:lnTo>
                  <a:lnTo>
                    <a:pt x="1323833" y="955343"/>
                  </a:lnTo>
                  <a:lnTo>
                    <a:pt x="1505803" y="955343"/>
                  </a:lnTo>
                  <a:lnTo>
                    <a:pt x="1505803" y="1009934"/>
                  </a:lnTo>
                  <a:lnTo>
                    <a:pt x="1583140" y="1009934"/>
                  </a:lnTo>
                  <a:lnTo>
                    <a:pt x="1583140" y="1128215"/>
                  </a:lnTo>
                  <a:lnTo>
                    <a:pt x="1628633" y="1128215"/>
                  </a:lnTo>
                  <a:lnTo>
                    <a:pt x="1628633" y="1205552"/>
                  </a:lnTo>
                  <a:lnTo>
                    <a:pt x="1724167" y="1205552"/>
                  </a:lnTo>
                  <a:lnTo>
                    <a:pt x="1724167" y="1269242"/>
                  </a:lnTo>
                  <a:lnTo>
                    <a:pt x="1924334" y="1269242"/>
                  </a:lnTo>
                  <a:lnTo>
                    <a:pt x="1924334" y="1319284"/>
                  </a:lnTo>
                  <a:lnTo>
                    <a:pt x="2074459" y="1319284"/>
                  </a:lnTo>
                  <a:lnTo>
                    <a:pt x="2074459" y="1405720"/>
                  </a:lnTo>
                  <a:lnTo>
                    <a:pt x="2119952" y="1405720"/>
                  </a:lnTo>
                  <a:lnTo>
                    <a:pt x="2119952" y="1487606"/>
                  </a:lnTo>
                  <a:lnTo>
                    <a:pt x="2188191" y="1487606"/>
                  </a:lnTo>
                  <a:lnTo>
                    <a:pt x="2188191" y="1564943"/>
                  </a:lnTo>
                  <a:lnTo>
                    <a:pt x="2415653" y="1564943"/>
                  </a:lnTo>
                  <a:lnTo>
                    <a:pt x="2465695" y="1564943"/>
                  </a:lnTo>
                  <a:lnTo>
                    <a:pt x="2465695" y="1610436"/>
                  </a:lnTo>
                  <a:lnTo>
                    <a:pt x="2552131" y="1610436"/>
                  </a:lnTo>
                  <a:lnTo>
                    <a:pt x="2552131" y="1674126"/>
                  </a:lnTo>
                  <a:lnTo>
                    <a:pt x="2615821" y="1674126"/>
                  </a:lnTo>
                  <a:lnTo>
                    <a:pt x="2615821" y="1783308"/>
                  </a:lnTo>
                  <a:lnTo>
                    <a:pt x="2693158" y="1783308"/>
                  </a:lnTo>
                  <a:lnTo>
                    <a:pt x="2693158" y="1856096"/>
                  </a:lnTo>
                  <a:lnTo>
                    <a:pt x="3084394" y="1856096"/>
                  </a:lnTo>
                  <a:lnTo>
                    <a:pt x="3084394" y="1906137"/>
                  </a:lnTo>
                  <a:lnTo>
                    <a:pt x="3175379" y="1906137"/>
                  </a:lnTo>
                  <a:lnTo>
                    <a:pt x="3175379" y="1965278"/>
                  </a:lnTo>
                  <a:lnTo>
                    <a:pt x="3257265" y="1965278"/>
                  </a:lnTo>
                  <a:lnTo>
                    <a:pt x="3257265" y="2006221"/>
                  </a:lnTo>
                  <a:lnTo>
                    <a:pt x="3343701" y="2006221"/>
                  </a:lnTo>
                  <a:lnTo>
                    <a:pt x="3343701" y="2006221"/>
                  </a:lnTo>
                  <a:lnTo>
                    <a:pt x="3343701" y="2051714"/>
                  </a:lnTo>
                  <a:lnTo>
                    <a:pt x="3516573" y="2051714"/>
                  </a:lnTo>
                  <a:lnTo>
                    <a:pt x="3562065" y="2051714"/>
                  </a:lnTo>
                  <a:lnTo>
                    <a:pt x="3562065" y="2092657"/>
                  </a:lnTo>
                  <a:lnTo>
                    <a:pt x="3657600" y="2092657"/>
                  </a:lnTo>
                  <a:lnTo>
                    <a:pt x="3657600" y="2092657"/>
                  </a:lnTo>
                  <a:lnTo>
                    <a:pt x="3657600" y="2138149"/>
                  </a:lnTo>
                  <a:lnTo>
                    <a:pt x="3744035" y="2138149"/>
                  </a:lnTo>
                  <a:lnTo>
                    <a:pt x="3744035" y="2179093"/>
                  </a:lnTo>
                  <a:lnTo>
                    <a:pt x="4071582" y="2179093"/>
                  </a:lnTo>
                  <a:lnTo>
                    <a:pt x="4126173" y="2179093"/>
                  </a:lnTo>
                  <a:lnTo>
                    <a:pt x="4126173" y="2224585"/>
                  </a:lnTo>
                  <a:lnTo>
                    <a:pt x="4203510" y="2224585"/>
                  </a:lnTo>
                  <a:lnTo>
                    <a:pt x="4203510" y="2274627"/>
                  </a:lnTo>
                  <a:lnTo>
                    <a:pt x="4321791" y="2274627"/>
                  </a:lnTo>
                  <a:lnTo>
                    <a:pt x="4321791" y="2320120"/>
                  </a:lnTo>
                  <a:lnTo>
                    <a:pt x="4403677" y="2320120"/>
                  </a:lnTo>
                  <a:lnTo>
                    <a:pt x="4403677" y="2320120"/>
                  </a:lnTo>
                  <a:lnTo>
                    <a:pt x="4676633" y="2320120"/>
                  </a:lnTo>
                  <a:lnTo>
                    <a:pt x="4676633" y="2388358"/>
                  </a:lnTo>
                  <a:lnTo>
                    <a:pt x="4749421" y="2388358"/>
                  </a:lnTo>
                  <a:lnTo>
                    <a:pt x="4749421" y="2461146"/>
                  </a:lnTo>
                  <a:lnTo>
                    <a:pt x="5258937" y="2461146"/>
                  </a:lnTo>
                  <a:lnTo>
                    <a:pt x="5258937" y="2506639"/>
                  </a:lnTo>
                  <a:lnTo>
                    <a:pt x="6287068" y="2506639"/>
                  </a:lnTo>
                  <a:lnTo>
                    <a:pt x="6287068" y="2570329"/>
                  </a:lnTo>
                  <a:lnTo>
                    <a:pt x="6455391" y="2570329"/>
                  </a:lnTo>
                </a:path>
              </a:pathLst>
            </a:custGeom>
            <a:noFill/>
            <a:ln w="28575">
              <a:solidFill>
                <a:srgbClr val="015873"/>
              </a:solidFill>
              <a:miter lim="800000"/>
              <a:headEnd/>
              <a:tailEnd/>
            </a:ln>
          </p:spPr>
          <p:txBody>
            <a:bodyPr rtlCol="0" anchor="ctr"/>
            <a:lstStyle/>
            <a:p>
              <a:pPr algn="ctr"/>
              <a:endParaRPr lang="en-US"/>
            </a:p>
          </p:txBody>
        </p:sp>
        <p:sp>
          <p:nvSpPr>
            <p:cNvPr id="8" name="Freeform 7">
              <a:extLst>
                <a:ext uri="{FF2B5EF4-FFF2-40B4-BE49-F238E27FC236}">
                  <a16:creationId xmlns:a16="http://schemas.microsoft.com/office/drawing/2014/main" id="{111A74B8-35DF-6177-C348-43DABDB7A0A8}"/>
                </a:ext>
              </a:extLst>
            </p:cNvPr>
            <p:cNvSpPr/>
            <p:nvPr/>
          </p:nvSpPr>
          <p:spPr bwMode="auto">
            <a:xfrm>
              <a:off x="2942336" y="1559879"/>
              <a:ext cx="7013448" cy="2926080"/>
            </a:xfrm>
            <a:custGeom>
              <a:avLst/>
              <a:gdLst>
                <a:gd name="connsiteX0" fmla="*/ 0 w 7013448"/>
                <a:gd name="connsiteY0" fmla="*/ 0 h 2926080"/>
                <a:gd name="connsiteX1" fmla="*/ 0 w 7013448"/>
                <a:gd name="connsiteY1" fmla="*/ 2926080 h 2926080"/>
                <a:gd name="connsiteX2" fmla="*/ 7013448 w 7013448"/>
                <a:gd name="connsiteY2" fmla="*/ 2926080 h 2926080"/>
              </a:gdLst>
              <a:ahLst/>
              <a:cxnLst>
                <a:cxn ang="0">
                  <a:pos x="connsiteX0" y="connsiteY0"/>
                </a:cxn>
                <a:cxn ang="0">
                  <a:pos x="connsiteX1" y="connsiteY1"/>
                </a:cxn>
                <a:cxn ang="0">
                  <a:pos x="connsiteX2" y="connsiteY2"/>
                </a:cxn>
              </a:cxnLst>
              <a:rect l="l" t="t" r="r" b="b"/>
              <a:pathLst>
                <a:path w="7013448" h="2926080">
                  <a:moveTo>
                    <a:pt x="0" y="0"/>
                  </a:moveTo>
                  <a:lnTo>
                    <a:pt x="0" y="2926080"/>
                  </a:lnTo>
                  <a:lnTo>
                    <a:pt x="7013448" y="2926080"/>
                  </a:lnTo>
                </a:path>
              </a:pathLst>
            </a:custGeom>
            <a:noFill/>
            <a:ln w="28575">
              <a:solidFill>
                <a:schemeClr val="bg1"/>
              </a:solidFill>
              <a:miter lim="800000"/>
              <a:headEnd/>
              <a:tailEnd/>
            </a:ln>
          </p:spPr>
          <p:txBody>
            <a:bodyPr rtlCol="0" anchor="ctr"/>
            <a:lstStyle/>
            <a:p>
              <a:pPr algn="ctr"/>
              <a:endParaRPr lang="en-US"/>
            </a:p>
          </p:txBody>
        </p:sp>
        <p:sp>
          <p:nvSpPr>
            <p:cNvPr id="10" name="TextBox 9">
              <a:extLst>
                <a:ext uri="{FF2B5EF4-FFF2-40B4-BE49-F238E27FC236}">
                  <a16:creationId xmlns:a16="http://schemas.microsoft.com/office/drawing/2014/main" id="{1A141BD9-D4DA-00B5-2F45-EC9356C3AA65}"/>
                </a:ext>
              </a:extLst>
            </p:cNvPr>
            <p:cNvSpPr txBox="1"/>
            <p:nvPr/>
          </p:nvSpPr>
          <p:spPr bwMode="auto">
            <a:xfrm>
              <a:off x="6225494" y="1462482"/>
              <a:ext cx="13756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(95%CI)</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7.4 (6.0, 7.7)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5.6 (5.3, 5.8)</a:t>
              </a:r>
            </a:p>
          </p:txBody>
        </p:sp>
        <p:sp>
          <p:nvSpPr>
            <p:cNvPr id="11" name="TextBox 10">
              <a:extLst>
                <a:ext uri="{FF2B5EF4-FFF2-40B4-BE49-F238E27FC236}">
                  <a16:creationId xmlns:a16="http://schemas.microsoft.com/office/drawing/2014/main" id="{5926AB67-5B55-1DC9-7AA5-48EAC003558D}"/>
                </a:ext>
              </a:extLst>
            </p:cNvPr>
            <p:cNvSpPr txBox="1"/>
            <p:nvPr/>
          </p:nvSpPr>
          <p:spPr bwMode="auto">
            <a:xfrm>
              <a:off x="7601192" y="1462482"/>
              <a:ext cx="13756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(95%CI)</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0.69 (0.58, 0.83)</a:t>
              </a:r>
            </a:p>
          </p:txBody>
        </p:sp>
        <p:sp>
          <p:nvSpPr>
            <p:cNvPr id="12" name="TextBox 11">
              <a:extLst>
                <a:ext uri="{FF2B5EF4-FFF2-40B4-BE49-F238E27FC236}">
                  <a16:creationId xmlns:a16="http://schemas.microsoft.com/office/drawing/2014/main" id="{4899FD5E-59B2-39D8-9486-6C984F8C77C4}"/>
                </a:ext>
              </a:extLst>
            </p:cNvPr>
            <p:cNvSpPr txBox="1"/>
            <p:nvPr/>
          </p:nvSpPr>
          <p:spPr bwMode="auto">
            <a:xfrm>
              <a:off x="9117638" y="1462482"/>
              <a:ext cx="7358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Value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&lt;.0001</a:t>
              </a:r>
            </a:p>
          </p:txBody>
        </p:sp>
        <p:grpSp>
          <p:nvGrpSpPr>
            <p:cNvPr id="13" name="Group 12">
              <a:extLst>
                <a:ext uri="{FF2B5EF4-FFF2-40B4-BE49-F238E27FC236}">
                  <a16:creationId xmlns:a16="http://schemas.microsoft.com/office/drawing/2014/main" id="{DA85FC8F-E026-6882-C603-673D6DEB389E}"/>
                </a:ext>
              </a:extLst>
            </p:cNvPr>
            <p:cNvGrpSpPr/>
            <p:nvPr/>
          </p:nvGrpSpPr>
          <p:grpSpPr>
            <a:xfrm>
              <a:off x="4765787" y="1460260"/>
              <a:ext cx="1440246" cy="738664"/>
              <a:chOff x="10613136" y="1873788"/>
              <a:chExt cx="1440246" cy="738664"/>
            </a:xfrm>
          </p:grpSpPr>
          <p:sp>
            <p:nvSpPr>
              <p:cNvPr id="31831" name="TextBox 31830">
                <a:extLst>
                  <a:ext uri="{FF2B5EF4-FFF2-40B4-BE49-F238E27FC236}">
                    <a16:creationId xmlns:a16="http://schemas.microsoft.com/office/drawing/2014/main" id="{0490E960-A35A-43CE-8C01-A49C983FBB16}"/>
                  </a:ext>
                </a:extLst>
              </p:cNvPr>
              <p:cNvSpPr txBox="1"/>
              <p:nvPr/>
            </p:nvSpPr>
            <p:spPr bwMode="auto">
              <a:xfrm>
                <a:off x="10908517" y="1873788"/>
                <a:ext cx="11448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Arm</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NALIRIFOX</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Gem + Nab-P</a:t>
                </a:r>
              </a:p>
            </p:txBody>
          </p:sp>
          <p:grpSp>
            <p:nvGrpSpPr>
              <p:cNvPr id="31832" name="Group 31831">
                <a:extLst>
                  <a:ext uri="{FF2B5EF4-FFF2-40B4-BE49-F238E27FC236}">
                    <a16:creationId xmlns:a16="http://schemas.microsoft.com/office/drawing/2014/main" id="{71B86915-48EA-D6AC-2CF9-68C5FBF4C3CD}"/>
                  </a:ext>
                </a:extLst>
              </p:cNvPr>
              <p:cNvGrpSpPr/>
              <p:nvPr/>
            </p:nvGrpSpPr>
            <p:grpSpPr>
              <a:xfrm>
                <a:off x="10613136" y="2195949"/>
                <a:ext cx="315214" cy="111125"/>
                <a:chOff x="10613136" y="2195949"/>
                <a:chExt cx="315214" cy="111125"/>
              </a:xfrm>
            </p:grpSpPr>
            <p:cxnSp>
              <p:nvCxnSpPr>
                <p:cNvPr id="31836" name="Straight Connector 31835">
                  <a:extLst>
                    <a:ext uri="{FF2B5EF4-FFF2-40B4-BE49-F238E27FC236}">
                      <a16:creationId xmlns:a16="http://schemas.microsoft.com/office/drawing/2014/main" id="{5B60EDF5-888C-8E40-B5C2-1E1E3C1F169F}"/>
                    </a:ext>
                  </a:extLst>
                </p:cNvPr>
                <p:cNvCxnSpPr/>
                <p:nvPr/>
              </p:nvCxnSpPr>
              <p:spPr bwMode="auto">
                <a:xfrm flipH="1">
                  <a:off x="10613136" y="2243120"/>
                  <a:ext cx="315214" cy="0"/>
                </a:xfrm>
                <a:prstGeom prst="line">
                  <a:avLst/>
                </a:prstGeom>
                <a:noFill/>
                <a:ln w="28575" cap="flat" cmpd="sng" algn="ctr">
                  <a:solidFill>
                    <a:srgbClr val="01587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9292CAAD-F76C-CCF6-ABE0-8A9E6A75E201}"/>
                    </a:ext>
                  </a:extLst>
                </p:cNvPr>
                <p:cNvCxnSpPr/>
                <p:nvPr/>
              </p:nvCxnSpPr>
              <p:spPr bwMode="auto">
                <a:xfrm>
                  <a:off x="10773029" y="2195949"/>
                  <a:ext cx="0" cy="111125"/>
                </a:xfrm>
                <a:prstGeom prst="line">
                  <a:avLst/>
                </a:prstGeom>
                <a:noFill/>
                <a:ln w="28575" cap="flat" cmpd="sng" algn="ctr">
                  <a:solidFill>
                    <a:srgbClr val="015873"/>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B535F5AE-D870-8591-9480-72C0B45A19F1}"/>
                  </a:ext>
                </a:extLst>
              </p:cNvPr>
              <p:cNvGrpSpPr/>
              <p:nvPr/>
            </p:nvGrpSpPr>
            <p:grpSpPr>
              <a:xfrm>
                <a:off x="10613136" y="2408237"/>
                <a:ext cx="315214" cy="111125"/>
                <a:chOff x="10613136" y="2408237"/>
                <a:chExt cx="315214" cy="111125"/>
              </a:xfrm>
            </p:grpSpPr>
            <p:cxnSp>
              <p:nvCxnSpPr>
                <p:cNvPr id="31834" name="Straight Connector 31833">
                  <a:extLst>
                    <a:ext uri="{FF2B5EF4-FFF2-40B4-BE49-F238E27FC236}">
                      <a16:creationId xmlns:a16="http://schemas.microsoft.com/office/drawing/2014/main" id="{0A9DA7B7-682C-0AC5-4274-03D63761595C}"/>
                    </a:ext>
                  </a:extLst>
                </p:cNvPr>
                <p:cNvCxnSpPr/>
                <p:nvPr/>
              </p:nvCxnSpPr>
              <p:spPr bwMode="auto">
                <a:xfrm flipH="1">
                  <a:off x="10613136" y="2463800"/>
                  <a:ext cx="315214" cy="0"/>
                </a:xfrm>
                <a:prstGeom prst="line">
                  <a:avLst/>
                </a:prstGeom>
                <a:noFill/>
                <a:ln w="28575" cap="flat" cmpd="sng" algn="ctr">
                  <a:solidFill>
                    <a:srgbClr val="E1471D"/>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04D4253B-53E3-00F6-B139-02E5C26798FC}"/>
                    </a:ext>
                  </a:extLst>
                </p:cNvPr>
                <p:cNvCxnSpPr/>
                <p:nvPr/>
              </p:nvCxnSpPr>
              <p:spPr bwMode="auto">
                <a:xfrm>
                  <a:off x="10777347" y="2408237"/>
                  <a:ext cx="0" cy="111125"/>
                </a:xfrm>
                <a:prstGeom prst="line">
                  <a:avLst/>
                </a:prstGeom>
                <a:noFill/>
                <a:ln w="28575" cap="flat" cmpd="sng" algn="ctr">
                  <a:solidFill>
                    <a:srgbClr val="E1471D"/>
                  </a:solidFill>
                  <a:prstDash val="solid"/>
                  <a:round/>
                  <a:headEnd type="none" w="med" len="med"/>
                  <a:tailEnd type="none" w="med" len="med"/>
                </a:ln>
                <a:effectLst/>
              </p:spPr>
            </p:cxnSp>
          </p:grpSp>
        </p:grpSp>
        <p:sp>
          <p:nvSpPr>
            <p:cNvPr id="14" name="TextBox 13">
              <a:extLst>
                <a:ext uri="{FF2B5EF4-FFF2-40B4-BE49-F238E27FC236}">
                  <a16:creationId xmlns:a16="http://schemas.microsoft.com/office/drawing/2014/main" id="{018223F9-87DA-C7D0-8B0A-2AB577E4B52F}"/>
                </a:ext>
              </a:extLst>
            </p:cNvPr>
            <p:cNvSpPr txBox="1"/>
            <p:nvPr/>
          </p:nvSpPr>
          <p:spPr bwMode="auto">
            <a:xfrm rot="16200000">
              <a:off x="1990758" y="2939991"/>
              <a:ext cx="807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grpSp>
          <p:nvGrpSpPr>
            <p:cNvPr id="15" name="Group 14">
              <a:extLst>
                <a:ext uri="{FF2B5EF4-FFF2-40B4-BE49-F238E27FC236}">
                  <a16:creationId xmlns:a16="http://schemas.microsoft.com/office/drawing/2014/main" id="{10F78C66-0DD6-117B-ACEC-51D58F938F2A}"/>
                </a:ext>
              </a:extLst>
            </p:cNvPr>
            <p:cNvGrpSpPr/>
            <p:nvPr/>
          </p:nvGrpSpPr>
          <p:grpSpPr>
            <a:xfrm>
              <a:off x="2858113" y="1690637"/>
              <a:ext cx="94786" cy="2792942"/>
              <a:chOff x="2759926" y="1648662"/>
              <a:chExt cx="94786" cy="2792942"/>
            </a:xfrm>
          </p:grpSpPr>
          <p:cxnSp>
            <p:nvCxnSpPr>
              <p:cNvPr id="31820" name="Straight Connector 31819">
                <a:extLst>
                  <a:ext uri="{FF2B5EF4-FFF2-40B4-BE49-F238E27FC236}">
                    <a16:creationId xmlns:a16="http://schemas.microsoft.com/office/drawing/2014/main" id="{30772049-CC62-D607-BF62-065F2AE5AD7A}"/>
                  </a:ext>
                </a:extLst>
              </p:cNvPr>
              <p:cNvCxnSpPr>
                <a:cxnSpLocks/>
              </p:cNvCxnSpPr>
              <p:nvPr/>
            </p:nvCxnSpPr>
            <p:spPr bwMode="auto">
              <a:xfrm>
                <a:off x="2759926" y="164866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16372D27-5008-3234-5B16-220F306923D5}"/>
                  </a:ext>
                </a:extLst>
              </p:cNvPr>
              <p:cNvCxnSpPr>
                <a:cxnSpLocks/>
              </p:cNvCxnSpPr>
              <p:nvPr/>
            </p:nvCxnSpPr>
            <p:spPr bwMode="auto">
              <a:xfrm>
                <a:off x="2759926" y="1927956"/>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9952B6DE-F54E-F032-C8CA-947E936E21B2}"/>
                  </a:ext>
                </a:extLst>
              </p:cNvPr>
              <p:cNvCxnSpPr>
                <a:cxnSpLocks/>
              </p:cNvCxnSpPr>
              <p:nvPr/>
            </p:nvCxnSpPr>
            <p:spPr bwMode="auto">
              <a:xfrm>
                <a:off x="2759926" y="220725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B397FFF4-E1DD-5663-69BD-119BAA002EAC}"/>
                  </a:ext>
                </a:extLst>
              </p:cNvPr>
              <p:cNvCxnSpPr>
                <a:cxnSpLocks/>
              </p:cNvCxnSpPr>
              <p:nvPr/>
            </p:nvCxnSpPr>
            <p:spPr bwMode="auto">
              <a:xfrm>
                <a:off x="2759926" y="2486544"/>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58ABF8B5-C59B-81A5-2CCD-E9D93AC08FED}"/>
                  </a:ext>
                </a:extLst>
              </p:cNvPr>
              <p:cNvCxnSpPr>
                <a:cxnSpLocks/>
              </p:cNvCxnSpPr>
              <p:nvPr/>
            </p:nvCxnSpPr>
            <p:spPr bwMode="auto">
              <a:xfrm>
                <a:off x="2759926" y="2765838"/>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3B0BA3DF-B49F-C38D-CAA3-6A03534FE9D5}"/>
                  </a:ext>
                </a:extLst>
              </p:cNvPr>
              <p:cNvCxnSpPr>
                <a:cxnSpLocks/>
              </p:cNvCxnSpPr>
              <p:nvPr/>
            </p:nvCxnSpPr>
            <p:spPr bwMode="auto">
              <a:xfrm>
                <a:off x="2759926" y="304513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C1885192-26F1-43AB-AB97-50680FB7C1E9}"/>
                  </a:ext>
                </a:extLst>
              </p:cNvPr>
              <p:cNvCxnSpPr>
                <a:cxnSpLocks/>
              </p:cNvCxnSpPr>
              <p:nvPr/>
            </p:nvCxnSpPr>
            <p:spPr bwMode="auto">
              <a:xfrm>
                <a:off x="2759926" y="3324426"/>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A071FA66-A5BA-2A84-8F19-85045C8CC695}"/>
                  </a:ext>
                </a:extLst>
              </p:cNvPr>
              <p:cNvCxnSpPr>
                <a:cxnSpLocks/>
              </p:cNvCxnSpPr>
              <p:nvPr/>
            </p:nvCxnSpPr>
            <p:spPr bwMode="auto">
              <a:xfrm>
                <a:off x="2759926" y="3603720"/>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FE190618-087F-6D27-0A4B-9BCFC63E16D9}"/>
                  </a:ext>
                </a:extLst>
              </p:cNvPr>
              <p:cNvCxnSpPr>
                <a:cxnSpLocks/>
              </p:cNvCxnSpPr>
              <p:nvPr/>
            </p:nvCxnSpPr>
            <p:spPr bwMode="auto">
              <a:xfrm>
                <a:off x="2759926" y="3883014"/>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DEED1DFC-083B-C75A-EC55-B96FBF9D5807}"/>
                  </a:ext>
                </a:extLst>
              </p:cNvPr>
              <p:cNvCxnSpPr>
                <a:cxnSpLocks/>
              </p:cNvCxnSpPr>
              <p:nvPr/>
            </p:nvCxnSpPr>
            <p:spPr bwMode="auto">
              <a:xfrm>
                <a:off x="2759926" y="4162308"/>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96494B72-5D12-C09F-B18A-940C669D1AC0}"/>
                  </a:ext>
                </a:extLst>
              </p:cNvPr>
              <p:cNvCxnSpPr>
                <a:cxnSpLocks/>
              </p:cNvCxnSpPr>
              <p:nvPr/>
            </p:nvCxnSpPr>
            <p:spPr bwMode="auto">
              <a:xfrm>
                <a:off x="2759926" y="4441604"/>
                <a:ext cx="94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6D1EEC3E-11D2-A8B1-A4B1-2F4344897D48}"/>
                </a:ext>
              </a:extLst>
            </p:cNvPr>
            <p:cNvGrpSpPr/>
            <p:nvPr/>
          </p:nvGrpSpPr>
          <p:grpSpPr>
            <a:xfrm>
              <a:off x="2450943" y="1536748"/>
              <a:ext cx="458779" cy="3100719"/>
              <a:chOff x="1432243" y="1494773"/>
              <a:chExt cx="458779" cy="3100719"/>
            </a:xfrm>
          </p:grpSpPr>
          <p:sp>
            <p:nvSpPr>
              <p:cNvPr id="31814" name="TextBox 31813">
                <a:extLst>
                  <a:ext uri="{FF2B5EF4-FFF2-40B4-BE49-F238E27FC236}">
                    <a16:creationId xmlns:a16="http://schemas.microsoft.com/office/drawing/2014/main" id="{87787392-E2BB-1E6E-EB75-5B62F527D06E}"/>
                  </a:ext>
                </a:extLst>
              </p:cNvPr>
              <p:cNvSpPr txBox="1"/>
              <p:nvPr/>
            </p:nvSpPr>
            <p:spPr bwMode="auto">
              <a:xfrm>
                <a:off x="1432243" y="149477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1815" name="TextBox 31814">
                <a:extLst>
                  <a:ext uri="{FF2B5EF4-FFF2-40B4-BE49-F238E27FC236}">
                    <a16:creationId xmlns:a16="http://schemas.microsoft.com/office/drawing/2014/main" id="{6FC91C62-9856-AAA8-5F16-7B84966D763E}"/>
                  </a:ext>
                </a:extLst>
              </p:cNvPr>
              <p:cNvSpPr txBox="1"/>
              <p:nvPr/>
            </p:nvSpPr>
            <p:spPr bwMode="auto">
              <a:xfrm>
                <a:off x="1523614" y="20533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1816" name="TextBox 31815">
                <a:extLst>
                  <a:ext uri="{FF2B5EF4-FFF2-40B4-BE49-F238E27FC236}">
                    <a16:creationId xmlns:a16="http://schemas.microsoft.com/office/drawing/2014/main" id="{F684846A-337A-B598-B838-CB9098FB8693}"/>
                  </a:ext>
                </a:extLst>
              </p:cNvPr>
              <p:cNvSpPr txBox="1"/>
              <p:nvPr/>
            </p:nvSpPr>
            <p:spPr bwMode="auto">
              <a:xfrm>
                <a:off x="1523614" y="26119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817" name="TextBox 31816">
                <a:extLst>
                  <a:ext uri="{FF2B5EF4-FFF2-40B4-BE49-F238E27FC236}">
                    <a16:creationId xmlns:a16="http://schemas.microsoft.com/office/drawing/2014/main" id="{BF4F0160-8D0A-FE9F-2EC2-F44D255C8B3F}"/>
                  </a:ext>
                </a:extLst>
              </p:cNvPr>
              <p:cNvSpPr txBox="1"/>
              <p:nvPr/>
            </p:nvSpPr>
            <p:spPr bwMode="auto">
              <a:xfrm>
                <a:off x="1523614" y="3170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1818" name="TextBox 31817">
                <a:extLst>
                  <a:ext uri="{FF2B5EF4-FFF2-40B4-BE49-F238E27FC236}">
                    <a16:creationId xmlns:a16="http://schemas.microsoft.com/office/drawing/2014/main" id="{10CF944A-EDD8-9252-B849-DFCBCE38EA07}"/>
                  </a:ext>
                </a:extLst>
              </p:cNvPr>
              <p:cNvSpPr txBox="1"/>
              <p:nvPr/>
            </p:nvSpPr>
            <p:spPr bwMode="auto">
              <a:xfrm>
                <a:off x="1523614" y="37291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819" name="TextBox 31818">
                <a:extLst>
                  <a:ext uri="{FF2B5EF4-FFF2-40B4-BE49-F238E27FC236}">
                    <a16:creationId xmlns:a16="http://schemas.microsoft.com/office/drawing/2014/main" id="{4DC51182-243D-68B8-14C2-AA3FCAFEBDA1}"/>
                  </a:ext>
                </a:extLst>
              </p:cNvPr>
              <p:cNvSpPr txBox="1"/>
              <p:nvPr/>
            </p:nvSpPr>
            <p:spPr bwMode="auto">
              <a:xfrm>
                <a:off x="1614985" y="42877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31901" name="Group 31900">
              <a:extLst>
                <a:ext uri="{FF2B5EF4-FFF2-40B4-BE49-F238E27FC236}">
                  <a16:creationId xmlns:a16="http://schemas.microsoft.com/office/drawing/2014/main" id="{F4F9BE00-20AD-3012-1312-5FCE6C9A68B1}"/>
                </a:ext>
              </a:extLst>
            </p:cNvPr>
            <p:cNvGrpSpPr/>
            <p:nvPr/>
          </p:nvGrpSpPr>
          <p:grpSpPr>
            <a:xfrm>
              <a:off x="2813842" y="4584765"/>
              <a:ext cx="7172346" cy="307777"/>
              <a:chOff x="2813842" y="4584765"/>
              <a:chExt cx="7172346" cy="307777"/>
            </a:xfrm>
          </p:grpSpPr>
          <p:sp>
            <p:nvSpPr>
              <p:cNvPr id="31798" name="TextBox 31797">
                <a:extLst>
                  <a:ext uri="{FF2B5EF4-FFF2-40B4-BE49-F238E27FC236}">
                    <a16:creationId xmlns:a16="http://schemas.microsoft.com/office/drawing/2014/main" id="{407FCD22-C1C4-37E4-E737-28907A6A8419}"/>
                  </a:ext>
                </a:extLst>
              </p:cNvPr>
              <p:cNvSpPr txBox="1"/>
              <p:nvPr/>
            </p:nvSpPr>
            <p:spPr bwMode="auto">
              <a:xfrm>
                <a:off x="2813842" y="458476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99" name="TextBox 31798">
                <a:extLst>
                  <a:ext uri="{FF2B5EF4-FFF2-40B4-BE49-F238E27FC236}">
                    <a16:creationId xmlns:a16="http://schemas.microsoft.com/office/drawing/2014/main" id="{0BC980F4-6EAD-C246-1DAF-224E161AACCE}"/>
                  </a:ext>
                </a:extLst>
              </p:cNvPr>
              <p:cNvSpPr txBox="1"/>
              <p:nvPr/>
            </p:nvSpPr>
            <p:spPr bwMode="auto">
              <a:xfrm>
                <a:off x="3384770" y="458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00" name="TextBox 31799">
                <a:extLst>
                  <a:ext uri="{FF2B5EF4-FFF2-40B4-BE49-F238E27FC236}">
                    <a16:creationId xmlns:a16="http://schemas.microsoft.com/office/drawing/2014/main" id="{8A496507-F6AE-D9B5-7EE7-D90FB7047089}"/>
                  </a:ext>
                </a:extLst>
              </p:cNvPr>
              <p:cNvSpPr txBox="1"/>
              <p:nvPr/>
            </p:nvSpPr>
            <p:spPr bwMode="auto">
              <a:xfrm>
                <a:off x="3955699" y="458476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1801" name="TextBox 31800">
                <a:extLst>
                  <a:ext uri="{FF2B5EF4-FFF2-40B4-BE49-F238E27FC236}">
                    <a16:creationId xmlns:a16="http://schemas.microsoft.com/office/drawing/2014/main" id="{DE6532D1-2598-7B3B-4AD0-F39C113DD1C8}"/>
                  </a:ext>
                </a:extLst>
              </p:cNvPr>
              <p:cNvSpPr txBox="1"/>
              <p:nvPr/>
            </p:nvSpPr>
            <p:spPr bwMode="auto">
              <a:xfrm>
                <a:off x="4526627" y="458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802" name="TextBox 31801">
                <a:extLst>
                  <a:ext uri="{FF2B5EF4-FFF2-40B4-BE49-F238E27FC236}">
                    <a16:creationId xmlns:a16="http://schemas.microsoft.com/office/drawing/2014/main" id="{1A9E102A-DF9C-A279-1A29-5AE5DCB85377}"/>
                  </a:ext>
                </a:extLst>
              </p:cNvPr>
              <p:cNvSpPr txBox="1"/>
              <p:nvPr/>
            </p:nvSpPr>
            <p:spPr bwMode="auto">
              <a:xfrm>
                <a:off x="5094381" y="458476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803" name="TextBox 31802">
                <a:extLst>
                  <a:ext uri="{FF2B5EF4-FFF2-40B4-BE49-F238E27FC236}">
                    <a16:creationId xmlns:a16="http://schemas.microsoft.com/office/drawing/2014/main" id="{4846EECD-E51D-FA92-937D-F1AF9AE8BBB0}"/>
                  </a:ext>
                </a:extLst>
              </p:cNvPr>
              <p:cNvSpPr txBox="1"/>
              <p:nvPr/>
            </p:nvSpPr>
            <p:spPr bwMode="auto">
              <a:xfrm>
                <a:off x="5617684"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804" name="TextBox 31803">
                <a:extLst>
                  <a:ext uri="{FF2B5EF4-FFF2-40B4-BE49-F238E27FC236}">
                    <a16:creationId xmlns:a16="http://schemas.microsoft.com/office/drawing/2014/main" id="{5DE9C526-8530-D2BA-D320-498950F5E449}"/>
                  </a:ext>
                </a:extLst>
              </p:cNvPr>
              <p:cNvSpPr txBox="1"/>
              <p:nvPr/>
            </p:nvSpPr>
            <p:spPr bwMode="auto">
              <a:xfrm>
                <a:off x="6194258"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805" name="TextBox 31804">
                <a:extLst>
                  <a:ext uri="{FF2B5EF4-FFF2-40B4-BE49-F238E27FC236}">
                    <a16:creationId xmlns:a16="http://schemas.microsoft.com/office/drawing/2014/main" id="{5C089BFB-3E92-DCF5-67D3-E1EE1566E43F}"/>
                  </a:ext>
                </a:extLst>
              </p:cNvPr>
              <p:cNvSpPr txBox="1"/>
              <p:nvPr/>
            </p:nvSpPr>
            <p:spPr bwMode="auto">
              <a:xfrm>
                <a:off x="6767657"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1806" name="TextBox 31805">
                <a:extLst>
                  <a:ext uri="{FF2B5EF4-FFF2-40B4-BE49-F238E27FC236}">
                    <a16:creationId xmlns:a16="http://schemas.microsoft.com/office/drawing/2014/main" id="{373EDC6A-6334-DC16-C1FF-BCA2D74FE812}"/>
                  </a:ext>
                </a:extLst>
              </p:cNvPr>
              <p:cNvSpPr txBox="1"/>
              <p:nvPr/>
            </p:nvSpPr>
            <p:spPr bwMode="auto">
              <a:xfrm>
                <a:off x="7334706"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807" name="TextBox 31806">
                <a:extLst>
                  <a:ext uri="{FF2B5EF4-FFF2-40B4-BE49-F238E27FC236}">
                    <a16:creationId xmlns:a16="http://schemas.microsoft.com/office/drawing/2014/main" id="{B05D90AB-90D8-60DC-331E-92379667D04C}"/>
                  </a:ext>
                </a:extLst>
              </p:cNvPr>
              <p:cNvSpPr txBox="1"/>
              <p:nvPr/>
            </p:nvSpPr>
            <p:spPr bwMode="auto">
              <a:xfrm>
                <a:off x="7914455"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808" name="TextBox 31807">
                <a:extLst>
                  <a:ext uri="{FF2B5EF4-FFF2-40B4-BE49-F238E27FC236}">
                    <a16:creationId xmlns:a16="http://schemas.microsoft.com/office/drawing/2014/main" id="{39DCFDC7-C808-A6FE-500C-B87AE3BA64CE}"/>
                  </a:ext>
                </a:extLst>
              </p:cNvPr>
              <p:cNvSpPr txBox="1"/>
              <p:nvPr/>
            </p:nvSpPr>
            <p:spPr bwMode="auto">
              <a:xfrm>
                <a:off x="8475154"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809" name="TextBox 31808">
                <a:extLst>
                  <a:ext uri="{FF2B5EF4-FFF2-40B4-BE49-F238E27FC236}">
                    <a16:creationId xmlns:a16="http://schemas.microsoft.com/office/drawing/2014/main" id="{114C661E-F57E-3DC0-4880-ABAF3EBCE84B}"/>
                  </a:ext>
                </a:extLst>
              </p:cNvPr>
              <p:cNvSpPr txBox="1"/>
              <p:nvPr/>
            </p:nvSpPr>
            <p:spPr bwMode="auto">
              <a:xfrm>
                <a:off x="9048553"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1810" name="TextBox 31809">
                <a:extLst>
                  <a:ext uri="{FF2B5EF4-FFF2-40B4-BE49-F238E27FC236}">
                    <a16:creationId xmlns:a16="http://schemas.microsoft.com/office/drawing/2014/main" id="{2F40B55E-C6E5-B253-DE77-3A184D58431C}"/>
                  </a:ext>
                </a:extLst>
              </p:cNvPr>
              <p:cNvSpPr txBox="1"/>
              <p:nvPr/>
            </p:nvSpPr>
            <p:spPr bwMode="auto">
              <a:xfrm>
                <a:off x="9618780" y="458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grpSp>
          <p:nvGrpSpPr>
            <p:cNvPr id="31900" name="Group 31899">
              <a:extLst>
                <a:ext uri="{FF2B5EF4-FFF2-40B4-BE49-F238E27FC236}">
                  <a16:creationId xmlns:a16="http://schemas.microsoft.com/office/drawing/2014/main" id="{043BAC81-D415-7E3A-6E1E-49CCBA6BD7B3}"/>
                </a:ext>
              </a:extLst>
            </p:cNvPr>
            <p:cNvGrpSpPr/>
            <p:nvPr/>
          </p:nvGrpSpPr>
          <p:grpSpPr>
            <a:xfrm>
              <a:off x="2952899" y="4471859"/>
              <a:ext cx="6849409" cy="94787"/>
              <a:chOff x="2952899" y="4478209"/>
              <a:chExt cx="6849409" cy="94787"/>
            </a:xfrm>
          </p:grpSpPr>
          <p:cxnSp>
            <p:nvCxnSpPr>
              <p:cNvPr id="31782" name="Straight Connector 31781">
                <a:extLst>
                  <a:ext uri="{FF2B5EF4-FFF2-40B4-BE49-F238E27FC236}">
                    <a16:creationId xmlns:a16="http://schemas.microsoft.com/office/drawing/2014/main" id="{6639C436-3C67-F06D-2F75-CA6F4AFD1811}"/>
                  </a:ext>
                </a:extLst>
              </p:cNvPr>
              <p:cNvCxnSpPr>
                <a:cxnSpLocks/>
              </p:cNvCxnSpPr>
              <p:nvPr/>
            </p:nvCxnSpPr>
            <p:spPr bwMode="auto">
              <a:xfrm rot="16200000">
                <a:off x="2905506" y="452560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49F7AFF5-B0F9-1CC0-BC09-62DFE2904D10}"/>
                  </a:ext>
                </a:extLst>
              </p:cNvPr>
              <p:cNvCxnSpPr>
                <a:cxnSpLocks/>
              </p:cNvCxnSpPr>
              <p:nvPr/>
            </p:nvCxnSpPr>
            <p:spPr bwMode="auto">
              <a:xfrm rot="16200000">
                <a:off x="3476290" y="452560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4908F63F-5F74-A757-526F-1F24F7DA0C77}"/>
                  </a:ext>
                </a:extLst>
              </p:cNvPr>
              <p:cNvCxnSpPr>
                <a:cxnSpLocks/>
              </p:cNvCxnSpPr>
              <p:nvPr/>
            </p:nvCxnSpPr>
            <p:spPr bwMode="auto">
              <a:xfrm rot="16200000">
                <a:off x="4047074"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226698B5-21E4-5DDD-995C-3C0F61FC0554}"/>
                  </a:ext>
                </a:extLst>
              </p:cNvPr>
              <p:cNvCxnSpPr>
                <a:cxnSpLocks/>
              </p:cNvCxnSpPr>
              <p:nvPr/>
            </p:nvCxnSpPr>
            <p:spPr bwMode="auto">
              <a:xfrm rot="16200000">
                <a:off x="4617858"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47672746-E261-0F0C-603A-77CA2257FCE6}"/>
                  </a:ext>
                </a:extLst>
              </p:cNvPr>
              <p:cNvCxnSpPr>
                <a:cxnSpLocks/>
              </p:cNvCxnSpPr>
              <p:nvPr/>
            </p:nvCxnSpPr>
            <p:spPr bwMode="auto">
              <a:xfrm rot="16200000">
                <a:off x="5188642"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8F00CF98-8027-0266-72E3-FEE607AA4CB1}"/>
                  </a:ext>
                </a:extLst>
              </p:cNvPr>
              <p:cNvCxnSpPr>
                <a:cxnSpLocks/>
              </p:cNvCxnSpPr>
              <p:nvPr/>
            </p:nvCxnSpPr>
            <p:spPr bwMode="auto">
              <a:xfrm rot="16200000">
                <a:off x="5759426"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8275B9B8-3DFB-F74C-57E8-D934DA24DDC6}"/>
                  </a:ext>
                </a:extLst>
              </p:cNvPr>
              <p:cNvCxnSpPr>
                <a:cxnSpLocks/>
              </p:cNvCxnSpPr>
              <p:nvPr/>
            </p:nvCxnSpPr>
            <p:spPr bwMode="auto">
              <a:xfrm rot="16200000">
                <a:off x="6330210"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22098F22-05F2-3FE8-E332-A89878D3A785}"/>
                  </a:ext>
                </a:extLst>
              </p:cNvPr>
              <p:cNvCxnSpPr>
                <a:cxnSpLocks/>
              </p:cNvCxnSpPr>
              <p:nvPr/>
            </p:nvCxnSpPr>
            <p:spPr bwMode="auto">
              <a:xfrm rot="16200000">
                <a:off x="6900994"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AFB84678-0522-358C-33A6-9B960543591E}"/>
                  </a:ext>
                </a:extLst>
              </p:cNvPr>
              <p:cNvCxnSpPr>
                <a:cxnSpLocks/>
              </p:cNvCxnSpPr>
              <p:nvPr/>
            </p:nvCxnSpPr>
            <p:spPr bwMode="auto">
              <a:xfrm rot="16200000">
                <a:off x="7471778"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1176B86B-12DC-B947-2588-B4CF21EF370D}"/>
                  </a:ext>
                </a:extLst>
              </p:cNvPr>
              <p:cNvCxnSpPr>
                <a:cxnSpLocks/>
              </p:cNvCxnSpPr>
              <p:nvPr/>
            </p:nvCxnSpPr>
            <p:spPr bwMode="auto">
              <a:xfrm rot="16200000">
                <a:off x="8042562" y="4525603"/>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735D748F-8407-46B0-BB97-2F7129A8B588}"/>
                  </a:ext>
                </a:extLst>
              </p:cNvPr>
              <p:cNvCxnSpPr>
                <a:cxnSpLocks/>
              </p:cNvCxnSpPr>
              <p:nvPr/>
            </p:nvCxnSpPr>
            <p:spPr bwMode="auto">
              <a:xfrm rot="16200000">
                <a:off x="8613346" y="452560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4C060122-350A-D1A6-10CF-C5D9A03FECF2}"/>
                  </a:ext>
                </a:extLst>
              </p:cNvPr>
              <p:cNvCxnSpPr>
                <a:cxnSpLocks/>
              </p:cNvCxnSpPr>
              <p:nvPr/>
            </p:nvCxnSpPr>
            <p:spPr bwMode="auto">
              <a:xfrm rot="16200000">
                <a:off x="9184130" y="4525602"/>
                <a:ext cx="94786" cy="0"/>
              </a:xfrm>
              <a:prstGeom prst="line">
                <a:avLst/>
              </a:prstGeom>
              <a:noFill/>
              <a:ln w="28575" cap="flat" cmpd="sng" algn="ctr">
                <a:solidFill>
                  <a:schemeClr val="bg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A47DB9C9-3E6A-4A8E-3085-3184F366B2E7}"/>
                  </a:ext>
                </a:extLst>
              </p:cNvPr>
              <p:cNvCxnSpPr>
                <a:cxnSpLocks/>
              </p:cNvCxnSpPr>
              <p:nvPr/>
            </p:nvCxnSpPr>
            <p:spPr bwMode="auto">
              <a:xfrm rot="16200000">
                <a:off x="9754915" y="4525602"/>
                <a:ext cx="94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1CCA2D6C-902D-ADBB-C278-7778C0356EF9}"/>
                </a:ext>
              </a:extLst>
            </p:cNvPr>
            <p:cNvGrpSpPr/>
            <p:nvPr/>
          </p:nvGrpSpPr>
          <p:grpSpPr>
            <a:xfrm>
              <a:off x="1592796" y="4913694"/>
              <a:ext cx="8343443" cy="707886"/>
              <a:chOff x="1592796" y="4913694"/>
              <a:chExt cx="8343443" cy="707886"/>
            </a:xfrm>
          </p:grpSpPr>
          <p:sp>
            <p:nvSpPr>
              <p:cNvPr id="31765" name="TextBox 31764">
                <a:extLst>
                  <a:ext uri="{FF2B5EF4-FFF2-40B4-BE49-F238E27FC236}">
                    <a16:creationId xmlns:a16="http://schemas.microsoft.com/office/drawing/2014/main" id="{97D66436-4FDF-D11B-704C-082B99608767}"/>
                  </a:ext>
                </a:extLst>
              </p:cNvPr>
              <p:cNvSpPr txBox="1"/>
              <p:nvPr/>
            </p:nvSpPr>
            <p:spPr bwMode="auto">
              <a:xfrm>
                <a:off x="2729722" y="509163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383</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387</a:t>
                </a:r>
              </a:p>
            </p:txBody>
          </p:sp>
          <p:sp>
            <p:nvSpPr>
              <p:cNvPr id="31766" name="TextBox 31765">
                <a:extLst>
                  <a:ext uri="{FF2B5EF4-FFF2-40B4-BE49-F238E27FC236}">
                    <a16:creationId xmlns:a16="http://schemas.microsoft.com/office/drawing/2014/main" id="{0A0B528C-808C-5219-3295-B6A31D46C39A}"/>
                  </a:ext>
                </a:extLst>
              </p:cNvPr>
              <p:cNvSpPr txBox="1"/>
              <p:nvPr/>
            </p:nvSpPr>
            <p:spPr bwMode="auto">
              <a:xfrm>
                <a:off x="3308744" y="509163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271</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267</a:t>
                </a:r>
              </a:p>
            </p:txBody>
          </p:sp>
          <p:sp>
            <p:nvSpPr>
              <p:cNvPr id="31767" name="TextBox 31766">
                <a:extLst>
                  <a:ext uri="{FF2B5EF4-FFF2-40B4-BE49-F238E27FC236}">
                    <a16:creationId xmlns:a16="http://schemas.microsoft.com/office/drawing/2014/main" id="{7AFDBB05-713D-1D60-CC72-5AA6E8328F31}"/>
                  </a:ext>
                </a:extLst>
              </p:cNvPr>
              <p:cNvSpPr txBox="1"/>
              <p:nvPr/>
            </p:nvSpPr>
            <p:spPr bwMode="auto">
              <a:xfrm>
                <a:off x="3880246" y="509163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210</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182</a:t>
                </a:r>
              </a:p>
            </p:txBody>
          </p:sp>
          <p:sp>
            <p:nvSpPr>
              <p:cNvPr id="31768" name="TextBox 31767">
                <a:extLst>
                  <a:ext uri="{FF2B5EF4-FFF2-40B4-BE49-F238E27FC236}">
                    <a16:creationId xmlns:a16="http://schemas.microsoft.com/office/drawing/2014/main" id="{EBF810FB-A6E1-E839-BDA6-A7B468D1A3F8}"/>
                  </a:ext>
                </a:extLst>
              </p:cNvPr>
              <p:cNvSpPr txBox="1"/>
              <p:nvPr/>
            </p:nvSpPr>
            <p:spPr bwMode="auto">
              <a:xfrm>
                <a:off x="4426348" y="509163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164</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112</a:t>
                </a:r>
              </a:p>
            </p:txBody>
          </p:sp>
          <p:sp>
            <p:nvSpPr>
              <p:cNvPr id="31769" name="TextBox 31768">
                <a:extLst>
                  <a:ext uri="{FF2B5EF4-FFF2-40B4-BE49-F238E27FC236}">
                    <a16:creationId xmlns:a16="http://schemas.microsoft.com/office/drawing/2014/main" id="{7D972C6B-AE13-D07B-934C-EC44C6DB3D9C}"/>
                  </a:ext>
                </a:extLst>
              </p:cNvPr>
              <p:cNvSpPr txBox="1"/>
              <p:nvPr/>
            </p:nvSpPr>
            <p:spPr bwMode="auto">
              <a:xfrm>
                <a:off x="5016211" y="509163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122</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60</a:t>
                </a:r>
              </a:p>
            </p:txBody>
          </p:sp>
          <p:sp>
            <p:nvSpPr>
              <p:cNvPr id="31771" name="TextBox 31770">
                <a:extLst>
                  <a:ext uri="{FF2B5EF4-FFF2-40B4-BE49-F238E27FC236}">
                    <a16:creationId xmlns:a16="http://schemas.microsoft.com/office/drawing/2014/main" id="{EB3D3BF4-715B-EFAB-4994-5E579289A295}"/>
                  </a:ext>
                </a:extLst>
              </p:cNvPr>
              <p:cNvSpPr txBox="1"/>
              <p:nvPr/>
            </p:nvSpPr>
            <p:spPr bwMode="auto">
              <a:xfrm>
                <a:off x="5621870" y="509163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87</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38</a:t>
                </a:r>
              </a:p>
            </p:txBody>
          </p:sp>
          <p:sp>
            <p:nvSpPr>
              <p:cNvPr id="31773" name="TextBox 31772">
                <a:extLst>
                  <a:ext uri="{FF2B5EF4-FFF2-40B4-BE49-F238E27FC236}">
                    <a16:creationId xmlns:a16="http://schemas.microsoft.com/office/drawing/2014/main" id="{AF0A6709-A14C-7160-2DF9-F44999247E13}"/>
                  </a:ext>
                </a:extLst>
              </p:cNvPr>
              <p:cNvSpPr txBox="1"/>
              <p:nvPr/>
            </p:nvSpPr>
            <p:spPr bwMode="auto">
              <a:xfrm>
                <a:off x="6218776" y="509163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61</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19</a:t>
                </a:r>
              </a:p>
            </p:txBody>
          </p:sp>
          <p:sp>
            <p:nvSpPr>
              <p:cNvPr id="31775" name="TextBox 31774">
                <a:extLst>
                  <a:ext uri="{FF2B5EF4-FFF2-40B4-BE49-F238E27FC236}">
                    <a16:creationId xmlns:a16="http://schemas.microsoft.com/office/drawing/2014/main" id="{179C7355-4113-56DA-30D4-AF97FB03EC34}"/>
                  </a:ext>
                </a:extLst>
              </p:cNvPr>
              <p:cNvSpPr txBox="1"/>
              <p:nvPr/>
            </p:nvSpPr>
            <p:spPr bwMode="auto">
              <a:xfrm>
                <a:off x="6772400" y="509163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39</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6</a:t>
                </a:r>
              </a:p>
            </p:txBody>
          </p:sp>
          <p:sp>
            <p:nvSpPr>
              <p:cNvPr id="31776" name="TextBox 31775">
                <a:extLst>
                  <a:ext uri="{FF2B5EF4-FFF2-40B4-BE49-F238E27FC236}">
                    <a16:creationId xmlns:a16="http://schemas.microsoft.com/office/drawing/2014/main" id="{1E73BEF5-1D61-9A21-1A66-9CEAD4E7CA19}"/>
                  </a:ext>
                </a:extLst>
              </p:cNvPr>
              <p:cNvSpPr txBox="1"/>
              <p:nvPr/>
            </p:nvSpPr>
            <p:spPr bwMode="auto">
              <a:xfrm>
                <a:off x="7340727" y="509163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20</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3</a:t>
                </a:r>
              </a:p>
            </p:txBody>
          </p:sp>
          <p:sp>
            <p:nvSpPr>
              <p:cNvPr id="31777" name="TextBox 31776">
                <a:extLst>
                  <a:ext uri="{FF2B5EF4-FFF2-40B4-BE49-F238E27FC236}">
                    <a16:creationId xmlns:a16="http://schemas.microsoft.com/office/drawing/2014/main" id="{07884992-A428-1C5B-11EC-B830A400F61D}"/>
                  </a:ext>
                </a:extLst>
              </p:cNvPr>
              <p:cNvSpPr txBox="1"/>
              <p:nvPr/>
            </p:nvSpPr>
            <p:spPr bwMode="auto">
              <a:xfrm>
                <a:off x="7954050" y="509163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1</a:t>
                </a:r>
              </a:p>
            </p:txBody>
          </p:sp>
          <p:sp>
            <p:nvSpPr>
              <p:cNvPr id="31778" name="TextBox 31777">
                <a:extLst>
                  <a:ext uri="{FF2B5EF4-FFF2-40B4-BE49-F238E27FC236}">
                    <a16:creationId xmlns:a16="http://schemas.microsoft.com/office/drawing/2014/main" id="{302EB6C8-2AF1-6220-0FE4-A3164DF015BB}"/>
                  </a:ext>
                </a:extLst>
              </p:cNvPr>
              <p:cNvSpPr txBox="1"/>
              <p:nvPr/>
            </p:nvSpPr>
            <p:spPr bwMode="auto">
              <a:xfrm>
                <a:off x="8533072" y="509163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5</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9" name="TextBox 31778">
                <a:extLst>
                  <a:ext uri="{FF2B5EF4-FFF2-40B4-BE49-F238E27FC236}">
                    <a16:creationId xmlns:a16="http://schemas.microsoft.com/office/drawing/2014/main" id="{A947EC76-0C0B-3852-1873-A9DC4A76DD10}"/>
                  </a:ext>
                </a:extLst>
              </p:cNvPr>
              <p:cNvSpPr txBox="1"/>
              <p:nvPr/>
            </p:nvSpPr>
            <p:spPr bwMode="auto">
              <a:xfrm>
                <a:off x="9107749" y="509163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80" name="TextBox 31779">
                <a:extLst>
                  <a:ext uri="{FF2B5EF4-FFF2-40B4-BE49-F238E27FC236}">
                    <a16:creationId xmlns:a16="http://schemas.microsoft.com/office/drawing/2014/main" id="{A6B01F36-D5CA-B9C7-BA7D-ACC892742444}"/>
                  </a:ext>
                </a:extLst>
              </p:cNvPr>
              <p:cNvSpPr txBox="1"/>
              <p:nvPr/>
            </p:nvSpPr>
            <p:spPr bwMode="auto">
              <a:xfrm>
                <a:off x="9660201" y="509163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81" name="TextBox 31780">
                <a:extLst>
                  <a:ext uri="{FF2B5EF4-FFF2-40B4-BE49-F238E27FC236}">
                    <a16:creationId xmlns:a16="http://schemas.microsoft.com/office/drawing/2014/main" id="{15C35718-F4FE-6072-A1BB-3749AD5EB37E}"/>
                  </a:ext>
                </a:extLst>
              </p:cNvPr>
              <p:cNvSpPr txBox="1"/>
              <p:nvPr/>
            </p:nvSpPr>
            <p:spPr bwMode="auto">
              <a:xfrm>
                <a:off x="1592796" y="4913694"/>
                <a:ext cx="11576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 at risk:</a:t>
                </a:r>
                <a:br>
                  <a:rPr lang="en-US" sz="1400" b="0" dirty="0">
                    <a:solidFill>
                      <a:schemeClr val="bg1"/>
                    </a:solidFill>
                    <a:latin typeface="Calibri" panose="020F0502020204030204" pitchFamily="34" charset="0"/>
                  </a:rPr>
                </a:br>
                <a:r>
                  <a:rPr lang="en-US" sz="1400" dirty="0">
                    <a:solidFill>
                      <a:srgbClr val="015873"/>
                    </a:solidFill>
                    <a:latin typeface="Calibri" panose="020F0502020204030204" pitchFamily="34" charset="0"/>
                  </a:rPr>
                  <a:t>NALIRIFOX</a:t>
                </a:r>
                <a:br>
                  <a:rPr lang="en-US" sz="1400" dirty="0">
                    <a:solidFill>
                      <a:schemeClr val="bg1"/>
                    </a:solidFill>
                    <a:latin typeface="Calibri" panose="020F0502020204030204" pitchFamily="34" charset="0"/>
                  </a:rPr>
                </a:br>
                <a:r>
                  <a:rPr lang="en-US" sz="1400" dirty="0">
                    <a:solidFill>
                      <a:srgbClr val="E1471D"/>
                    </a:solidFill>
                    <a:latin typeface="Calibri" panose="020F0502020204030204" pitchFamily="34" charset="0"/>
                  </a:rPr>
                  <a:t>Gem + Nab-P</a:t>
                </a:r>
              </a:p>
            </p:txBody>
          </p:sp>
        </p:grpSp>
        <p:sp>
          <p:nvSpPr>
            <p:cNvPr id="20" name="TextBox 19">
              <a:extLst>
                <a:ext uri="{FF2B5EF4-FFF2-40B4-BE49-F238E27FC236}">
                  <a16:creationId xmlns:a16="http://schemas.microsoft.com/office/drawing/2014/main" id="{2F47C13F-5063-BF27-5BDD-3CD9A5399B3D}"/>
                </a:ext>
              </a:extLst>
            </p:cNvPr>
            <p:cNvSpPr txBox="1"/>
            <p:nvPr/>
          </p:nvSpPr>
          <p:spPr bwMode="auto">
            <a:xfrm>
              <a:off x="5765635" y="4795763"/>
              <a:ext cx="1273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(months)</a:t>
              </a:r>
            </a:p>
          </p:txBody>
        </p:sp>
        <p:sp>
          <p:nvSpPr>
            <p:cNvPr id="32012" name="Freeform 32011">
              <a:extLst>
                <a:ext uri="{FF2B5EF4-FFF2-40B4-BE49-F238E27FC236}">
                  <a16:creationId xmlns:a16="http://schemas.microsoft.com/office/drawing/2014/main" id="{961265F0-8040-C0FA-427E-F4D75F5C36C4}"/>
                </a:ext>
              </a:extLst>
            </p:cNvPr>
            <p:cNvSpPr/>
            <p:nvPr/>
          </p:nvSpPr>
          <p:spPr bwMode="auto">
            <a:xfrm>
              <a:off x="2959768" y="1705047"/>
              <a:ext cx="5207955" cy="2677885"/>
            </a:xfrm>
            <a:custGeom>
              <a:avLst/>
              <a:gdLst>
                <a:gd name="connsiteX0" fmla="*/ 0 w 5207955"/>
                <a:gd name="connsiteY0" fmla="*/ 0 h 2677885"/>
                <a:gd name="connsiteX1" fmla="*/ 103128 w 5207955"/>
                <a:gd name="connsiteY1" fmla="*/ 0 h 2677885"/>
                <a:gd name="connsiteX2" fmla="*/ 103128 w 5207955"/>
                <a:gd name="connsiteY2" fmla="*/ 34376 h 2677885"/>
                <a:gd name="connsiteX3" fmla="*/ 199381 w 5207955"/>
                <a:gd name="connsiteY3" fmla="*/ 34376 h 2677885"/>
                <a:gd name="connsiteX4" fmla="*/ 199381 w 5207955"/>
                <a:gd name="connsiteY4" fmla="*/ 72189 h 2677885"/>
                <a:gd name="connsiteX5" fmla="*/ 240632 w 5207955"/>
                <a:gd name="connsiteY5" fmla="*/ 72189 h 2677885"/>
                <a:gd name="connsiteX6" fmla="*/ 240632 w 5207955"/>
                <a:gd name="connsiteY6" fmla="*/ 123753 h 2677885"/>
                <a:gd name="connsiteX7" fmla="*/ 319697 w 5207955"/>
                <a:gd name="connsiteY7" fmla="*/ 123753 h 2677885"/>
                <a:gd name="connsiteX8" fmla="*/ 319697 w 5207955"/>
                <a:gd name="connsiteY8" fmla="*/ 161567 h 2677885"/>
                <a:gd name="connsiteX9" fmla="*/ 388449 w 5207955"/>
                <a:gd name="connsiteY9" fmla="*/ 161567 h 2677885"/>
                <a:gd name="connsiteX10" fmla="*/ 388449 w 5207955"/>
                <a:gd name="connsiteY10" fmla="*/ 199380 h 2677885"/>
                <a:gd name="connsiteX11" fmla="*/ 460638 w 5207955"/>
                <a:gd name="connsiteY11" fmla="*/ 199380 h 2677885"/>
                <a:gd name="connsiteX12" fmla="*/ 460638 w 5207955"/>
                <a:gd name="connsiteY12" fmla="*/ 381573 h 2677885"/>
                <a:gd name="connsiteX13" fmla="*/ 505327 w 5207955"/>
                <a:gd name="connsiteY13" fmla="*/ 381573 h 2677885"/>
                <a:gd name="connsiteX14" fmla="*/ 505327 w 5207955"/>
                <a:gd name="connsiteY14" fmla="*/ 484700 h 2677885"/>
                <a:gd name="connsiteX15" fmla="*/ 539703 w 5207955"/>
                <a:gd name="connsiteY15" fmla="*/ 484700 h 2677885"/>
                <a:gd name="connsiteX16" fmla="*/ 539703 w 5207955"/>
                <a:gd name="connsiteY16" fmla="*/ 639392 h 2677885"/>
                <a:gd name="connsiteX17" fmla="*/ 611892 w 5207955"/>
                <a:gd name="connsiteY17" fmla="*/ 639392 h 2677885"/>
                <a:gd name="connsiteX18" fmla="*/ 611892 w 5207955"/>
                <a:gd name="connsiteY18" fmla="*/ 673768 h 2677885"/>
                <a:gd name="connsiteX19" fmla="*/ 670331 w 5207955"/>
                <a:gd name="connsiteY19" fmla="*/ 673768 h 2677885"/>
                <a:gd name="connsiteX20" fmla="*/ 670331 w 5207955"/>
                <a:gd name="connsiteY20" fmla="*/ 715019 h 2677885"/>
                <a:gd name="connsiteX21" fmla="*/ 721895 w 5207955"/>
                <a:gd name="connsiteY21" fmla="*/ 715019 h 2677885"/>
                <a:gd name="connsiteX22" fmla="*/ 721895 w 5207955"/>
                <a:gd name="connsiteY22" fmla="*/ 759708 h 2677885"/>
                <a:gd name="connsiteX23" fmla="*/ 828461 w 5207955"/>
                <a:gd name="connsiteY23" fmla="*/ 759708 h 2677885"/>
                <a:gd name="connsiteX24" fmla="*/ 828461 w 5207955"/>
                <a:gd name="connsiteY24" fmla="*/ 790646 h 2677885"/>
                <a:gd name="connsiteX25" fmla="*/ 876587 w 5207955"/>
                <a:gd name="connsiteY25" fmla="*/ 790646 h 2677885"/>
                <a:gd name="connsiteX26" fmla="*/ 876587 w 5207955"/>
                <a:gd name="connsiteY26" fmla="*/ 859398 h 2677885"/>
                <a:gd name="connsiteX27" fmla="*/ 941901 w 5207955"/>
                <a:gd name="connsiteY27" fmla="*/ 859398 h 2677885"/>
                <a:gd name="connsiteX28" fmla="*/ 941901 w 5207955"/>
                <a:gd name="connsiteY28" fmla="*/ 917837 h 2677885"/>
                <a:gd name="connsiteX29" fmla="*/ 993465 w 5207955"/>
                <a:gd name="connsiteY29" fmla="*/ 917837 h 2677885"/>
                <a:gd name="connsiteX30" fmla="*/ 993465 w 5207955"/>
                <a:gd name="connsiteY30" fmla="*/ 986589 h 2677885"/>
                <a:gd name="connsiteX31" fmla="*/ 1065655 w 5207955"/>
                <a:gd name="connsiteY31" fmla="*/ 986589 h 2677885"/>
                <a:gd name="connsiteX32" fmla="*/ 1065655 w 5207955"/>
                <a:gd name="connsiteY32" fmla="*/ 1065654 h 2677885"/>
                <a:gd name="connsiteX33" fmla="*/ 1124094 w 5207955"/>
                <a:gd name="connsiteY33" fmla="*/ 1065654 h 2677885"/>
                <a:gd name="connsiteX34" fmla="*/ 1124094 w 5207955"/>
                <a:gd name="connsiteY34" fmla="*/ 1120655 h 2677885"/>
                <a:gd name="connsiteX35" fmla="*/ 1210034 w 5207955"/>
                <a:gd name="connsiteY35" fmla="*/ 1120655 h 2677885"/>
                <a:gd name="connsiteX36" fmla="*/ 1210034 w 5207955"/>
                <a:gd name="connsiteY36" fmla="*/ 1151594 h 2677885"/>
                <a:gd name="connsiteX37" fmla="*/ 1395664 w 5207955"/>
                <a:gd name="connsiteY37" fmla="*/ 1151594 h 2677885"/>
                <a:gd name="connsiteX38" fmla="*/ 1395664 w 5207955"/>
                <a:gd name="connsiteY38" fmla="*/ 1216908 h 2677885"/>
                <a:gd name="connsiteX39" fmla="*/ 1509104 w 5207955"/>
                <a:gd name="connsiteY39" fmla="*/ 1216908 h 2677885"/>
                <a:gd name="connsiteX40" fmla="*/ 1509104 w 5207955"/>
                <a:gd name="connsiteY40" fmla="*/ 1282222 h 2677885"/>
                <a:gd name="connsiteX41" fmla="*/ 1564106 w 5207955"/>
                <a:gd name="connsiteY41" fmla="*/ 1282222 h 2677885"/>
                <a:gd name="connsiteX42" fmla="*/ 1564106 w 5207955"/>
                <a:gd name="connsiteY42" fmla="*/ 1371600 h 2677885"/>
                <a:gd name="connsiteX43" fmla="*/ 1601919 w 5207955"/>
                <a:gd name="connsiteY43" fmla="*/ 1371600 h 2677885"/>
                <a:gd name="connsiteX44" fmla="*/ 1601919 w 5207955"/>
                <a:gd name="connsiteY44" fmla="*/ 1519416 h 2677885"/>
                <a:gd name="connsiteX45" fmla="*/ 1660358 w 5207955"/>
                <a:gd name="connsiteY45" fmla="*/ 1519416 h 2677885"/>
                <a:gd name="connsiteX46" fmla="*/ 1660358 w 5207955"/>
                <a:gd name="connsiteY46" fmla="*/ 1574418 h 2677885"/>
                <a:gd name="connsiteX47" fmla="*/ 1777237 w 5207955"/>
                <a:gd name="connsiteY47" fmla="*/ 1574418 h 2677885"/>
                <a:gd name="connsiteX48" fmla="*/ 1777237 w 5207955"/>
                <a:gd name="connsiteY48" fmla="*/ 1612231 h 2677885"/>
                <a:gd name="connsiteX49" fmla="*/ 1904427 w 5207955"/>
                <a:gd name="connsiteY49" fmla="*/ 1612231 h 2677885"/>
                <a:gd name="connsiteX50" fmla="*/ 1904427 w 5207955"/>
                <a:gd name="connsiteY50" fmla="*/ 1656920 h 2677885"/>
                <a:gd name="connsiteX51" fmla="*/ 1993805 w 5207955"/>
                <a:gd name="connsiteY51" fmla="*/ 1656920 h 2677885"/>
                <a:gd name="connsiteX52" fmla="*/ 1993805 w 5207955"/>
                <a:gd name="connsiteY52" fmla="*/ 1711921 h 2677885"/>
                <a:gd name="connsiteX53" fmla="*/ 2052244 w 5207955"/>
                <a:gd name="connsiteY53" fmla="*/ 1711921 h 2677885"/>
                <a:gd name="connsiteX54" fmla="*/ 2052244 w 5207955"/>
                <a:gd name="connsiteY54" fmla="*/ 1787548 h 2677885"/>
                <a:gd name="connsiteX55" fmla="*/ 2096933 w 5207955"/>
                <a:gd name="connsiteY55" fmla="*/ 1787548 h 2677885"/>
                <a:gd name="connsiteX56" fmla="*/ 2096933 w 5207955"/>
                <a:gd name="connsiteY56" fmla="*/ 1911302 h 2677885"/>
                <a:gd name="connsiteX57" fmla="*/ 2155372 w 5207955"/>
                <a:gd name="connsiteY57" fmla="*/ 1911302 h 2677885"/>
                <a:gd name="connsiteX58" fmla="*/ 2155372 w 5207955"/>
                <a:gd name="connsiteY58" fmla="*/ 1983491 h 2677885"/>
                <a:gd name="connsiteX59" fmla="*/ 2155372 w 5207955"/>
                <a:gd name="connsiteY59" fmla="*/ 1983491 h 2677885"/>
                <a:gd name="connsiteX60" fmla="*/ 2189748 w 5207955"/>
                <a:gd name="connsiteY60" fmla="*/ 1983491 h 2677885"/>
                <a:gd name="connsiteX61" fmla="*/ 2189748 w 5207955"/>
                <a:gd name="connsiteY61" fmla="*/ 2028180 h 2677885"/>
                <a:gd name="connsiteX62" fmla="*/ 2433817 w 5207955"/>
                <a:gd name="connsiteY62" fmla="*/ 2028180 h 2677885"/>
                <a:gd name="connsiteX63" fmla="*/ 2433817 w 5207955"/>
                <a:gd name="connsiteY63" fmla="*/ 2069431 h 2677885"/>
                <a:gd name="connsiteX64" fmla="*/ 2550695 w 5207955"/>
                <a:gd name="connsiteY64" fmla="*/ 2069431 h 2677885"/>
                <a:gd name="connsiteX65" fmla="*/ 2550695 w 5207955"/>
                <a:gd name="connsiteY65" fmla="*/ 2117558 h 2677885"/>
                <a:gd name="connsiteX66" fmla="*/ 2616009 w 5207955"/>
                <a:gd name="connsiteY66" fmla="*/ 2117558 h 2677885"/>
                <a:gd name="connsiteX67" fmla="*/ 2616009 w 5207955"/>
                <a:gd name="connsiteY67" fmla="*/ 2148496 h 2677885"/>
                <a:gd name="connsiteX68" fmla="*/ 2674449 w 5207955"/>
                <a:gd name="connsiteY68" fmla="*/ 2148496 h 2677885"/>
                <a:gd name="connsiteX69" fmla="*/ 2674449 w 5207955"/>
                <a:gd name="connsiteY69" fmla="*/ 2189747 h 2677885"/>
                <a:gd name="connsiteX70" fmla="*/ 2805077 w 5207955"/>
                <a:gd name="connsiteY70" fmla="*/ 2189747 h 2677885"/>
                <a:gd name="connsiteX71" fmla="*/ 2805077 w 5207955"/>
                <a:gd name="connsiteY71" fmla="*/ 2230998 h 2677885"/>
                <a:gd name="connsiteX72" fmla="*/ 2894455 w 5207955"/>
                <a:gd name="connsiteY72" fmla="*/ 2230998 h 2677885"/>
                <a:gd name="connsiteX73" fmla="*/ 2894455 w 5207955"/>
                <a:gd name="connsiteY73" fmla="*/ 2261936 h 2677885"/>
                <a:gd name="connsiteX74" fmla="*/ 3007895 w 5207955"/>
                <a:gd name="connsiteY74" fmla="*/ 2261936 h 2677885"/>
                <a:gd name="connsiteX75" fmla="*/ 3007895 w 5207955"/>
                <a:gd name="connsiteY75" fmla="*/ 2296312 h 2677885"/>
                <a:gd name="connsiteX76" fmla="*/ 3097273 w 5207955"/>
                <a:gd name="connsiteY76" fmla="*/ 2296312 h 2677885"/>
                <a:gd name="connsiteX77" fmla="*/ 3097273 w 5207955"/>
                <a:gd name="connsiteY77" fmla="*/ 2316938 h 2677885"/>
                <a:gd name="connsiteX78" fmla="*/ 3179775 w 5207955"/>
                <a:gd name="connsiteY78" fmla="*/ 2316938 h 2677885"/>
                <a:gd name="connsiteX79" fmla="*/ 3179775 w 5207955"/>
                <a:gd name="connsiteY79" fmla="*/ 2365064 h 2677885"/>
                <a:gd name="connsiteX80" fmla="*/ 3221026 w 5207955"/>
                <a:gd name="connsiteY80" fmla="*/ 2365064 h 2677885"/>
                <a:gd name="connsiteX81" fmla="*/ 3221026 w 5207955"/>
                <a:gd name="connsiteY81" fmla="*/ 2399440 h 2677885"/>
                <a:gd name="connsiteX82" fmla="*/ 3585411 w 5207955"/>
                <a:gd name="connsiteY82" fmla="*/ 2399440 h 2677885"/>
                <a:gd name="connsiteX83" fmla="*/ 3585411 w 5207955"/>
                <a:gd name="connsiteY83" fmla="*/ 2399440 h 2677885"/>
                <a:gd name="connsiteX84" fmla="*/ 3585411 w 5207955"/>
                <a:gd name="connsiteY84" fmla="*/ 2430379 h 2677885"/>
                <a:gd name="connsiteX85" fmla="*/ 3654163 w 5207955"/>
                <a:gd name="connsiteY85" fmla="*/ 2430379 h 2677885"/>
                <a:gd name="connsiteX86" fmla="*/ 3654163 w 5207955"/>
                <a:gd name="connsiteY86" fmla="*/ 2471630 h 2677885"/>
                <a:gd name="connsiteX87" fmla="*/ 3736665 w 5207955"/>
                <a:gd name="connsiteY87" fmla="*/ 2471630 h 2677885"/>
                <a:gd name="connsiteX88" fmla="*/ 3736665 w 5207955"/>
                <a:gd name="connsiteY88" fmla="*/ 2471630 h 2677885"/>
                <a:gd name="connsiteX89" fmla="*/ 3788229 w 5207955"/>
                <a:gd name="connsiteY89" fmla="*/ 2471630 h 2677885"/>
                <a:gd name="connsiteX90" fmla="*/ 3788229 w 5207955"/>
                <a:gd name="connsiteY90" fmla="*/ 2526631 h 2677885"/>
                <a:gd name="connsiteX91" fmla="*/ 3894794 w 5207955"/>
                <a:gd name="connsiteY91" fmla="*/ 2526631 h 2677885"/>
                <a:gd name="connsiteX92" fmla="*/ 3894794 w 5207955"/>
                <a:gd name="connsiteY92" fmla="*/ 2526631 h 2677885"/>
                <a:gd name="connsiteX93" fmla="*/ 3894794 w 5207955"/>
                <a:gd name="connsiteY93" fmla="*/ 2561007 h 2677885"/>
                <a:gd name="connsiteX94" fmla="*/ 3977297 w 5207955"/>
                <a:gd name="connsiteY94" fmla="*/ 2561007 h 2677885"/>
                <a:gd name="connsiteX95" fmla="*/ 3977297 w 5207955"/>
                <a:gd name="connsiteY95" fmla="*/ 2561007 h 2677885"/>
                <a:gd name="connsiteX96" fmla="*/ 3977297 w 5207955"/>
                <a:gd name="connsiteY96" fmla="*/ 2595383 h 2677885"/>
                <a:gd name="connsiteX97" fmla="*/ 4977637 w 5207955"/>
                <a:gd name="connsiteY97" fmla="*/ 2595383 h 2677885"/>
                <a:gd name="connsiteX98" fmla="*/ 4977637 w 5207955"/>
                <a:gd name="connsiteY98" fmla="*/ 2677885 h 2677885"/>
                <a:gd name="connsiteX99" fmla="*/ 5207955 w 5207955"/>
                <a:gd name="connsiteY99" fmla="*/ 2677885 h 2677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207955" h="2677885">
                  <a:moveTo>
                    <a:pt x="0" y="0"/>
                  </a:moveTo>
                  <a:lnTo>
                    <a:pt x="103128" y="0"/>
                  </a:lnTo>
                  <a:lnTo>
                    <a:pt x="103128" y="34376"/>
                  </a:lnTo>
                  <a:lnTo>
                    <a:pt x="199381" y="34376"/>
                  </a:lnTo>
                  <a:lnTo>
                    <a:pt x="199381" y="72189"/>
                  </a:lnTo>
                  <a:lnTo>
                    <a:pt x="240632" y="72189"/>
                  </a:lnTo>
                  <a:lnTo>
                    <a:pt x="240632" y="123753"/>
                  </a:lnTo>
                  <a:lnTo>
                    <a:pt x="319697" y="123753"/>
                  </a:lnTo>
                  <a:lnTo>
                    <a:pt x="319697" y="161567"/>
                  </a:lnTo>
                  <a:lnTo>
                    <a:pt x="388449" y="161567"/>
                  </a:lnTo>
                  <a:lnTo>
                    <a:pt x="388449" y="199380"/>
                  </a:lnTo>
                  <a:lnTo>
                    <a:pt x="460638" y="199380"/>
                  </a:lnTo>
                  <a:lnTo>
                    <a:pt x="460638" y="381573"/>
                  </a:lnTo>
                  <a:lnTo>
                    <a:pt x="505327" y="381573"/>
                  </a:lnTo>
                  <a:lnTo>
                    <a:pt x="505327" y="484700"/>
                  </a:lnTo>
                  <a:lnTo>
                    <a:pt x="539703" y="484700"/>
                  </a:lnTo>
                  <a:lnTo>
                    <a:pt x="539703" y="639392"/>
                  </a:lnTo>
                  <a:lnTo>
                    <a:pt x="611892" y="639392"/>
                  </a:lnTo>
                  <a:lnTo>
                    <a:pt x="611892" y="673768"/>
                  </a:lnTo>
                  <a:lnTo>
                    <a:pt x="670331" y="673768"/>
                  </a:lnTo>
                  <a:lnTo>
                    <a:pt x="670331" y="715019"/>
                  </a:lnTo>
                  <a:lnTo>
                    <a:pt x="721895" y="715019"/>
                  </a:lnTo>
                  <a:lnTo>
                    <a:pt x="721895" y="759708"/>
                  </a:lnTo>
                  <a:lnTo>
                    <a:pt x="828461" y="759708"/>
                  </a:lnTo>
                  <a:lnTo>
                    <a:pt x="828461" y="790646"/>
                  </a:lnTo>
                  <a:lnTo>
                    <a:pt x="876587" y="790646"/>
                  </a:lnTo>
                  <a:lnTo>
                    <a:pt x="876587" y="859398"/>
                  </a:lnTo>
                  <a:lnTo>
                    <a:pt x="941901" y="859398"/>
                  </a:lnTo>
                  <a:lnTo>
                    <a:pt x="941901" y="917837"/>
                  </a:lnTo>
                  <a:lnTo>
                    <a:pt x="993465" y="917837"/>
                  </a:lnTo>
                  <a:lnTo>
                    <a:pt x="993465" y="986589"/>
                  </a:lnTo>
                  <a:lnTo>
                    <a:pt x="1065655" y="986589"/>
                  </a:lnTo>
                  <a:lnTo>
                    <a:pt x="1065655" y="1065654"/>
                  </a:lnTo>
                  <a:lnTo>
                    <a:pt x="1124094" y="1065654"/>
                  </a:lnTo>
                  <a:lnTo>
                    <a:pt x="1124094" y="1120655"/>
                  </a:lnTo>
                  <a:lnTo>
                    <a:pt x="1210034" y="1120655"/>
                  </a:lnTo>
                  <a:lnTo>
                    <a:pt x="1210034" y="1151594"/>
                  </a:lnTo>
                  <a:lnTo>
                    <a:pt x="1395664" y="1151594"/>
                  </a:lnTo>
                  <a:lnTo>
                    <a:pt x="1395664" y="1216908"/>
                  </a:lnTo>
                  <a:lnTo>
                    <a:pt x="1509104" y="1216908"/>
                  </a:lnTo>
                  <a:lnTo>
                    <a:pt x="1509104" y="1282222"/>
                  </a:lnTo>
                  <a:lnTo>
                    <a:pt x="1564106" y="1282222"/>
                  </a:lnTo>
                  <a:lnTo>
                    <a:pt x="1564106" y="1371600"/>
                  </a:lnTo>
                  <a:lnTo>
                    <a:pt x="1601919" y="1371600"/>
                  </a:lnTo>
                  <a:lnTo>
                    <a:pt x="1601919" y="1519416"/>
                  </a:lnTo>
                  <a:lnTo>
                    <a:pt x="1660358" y="1519416"/>
                  </a:lnTo>
                  <a:lnTo>
                    <a:pt x="1660358" y="1574418"/>
                  </a:lnTo>
                  <a:lnTo>
                    <a:pt x="1777237" y="1574418"/>
                  </a:lnTo>
                  <a:lnTo>
                    <a:pt x="1777237" y="1612231"/>
                  </a:lnTo>
                  <a:lnTo>
                    <a:pt x="1904427" y="1612231"/>
                  </a:lnTo>
                  <a:lnTo>
                    <a:pt x="1904427" y="1656920"/>
                  </a:lnTo>
                  <a:lnTo>
                    <a:pt x="1993805" y="1656920"/>
                  </a:lnTo>
                  <a:lnTo>
                    <a:pt x="1993805" y="1711921"/>
                  </a:lnTo>
                  <a:lnTo>
                    <a:pt x="2052244" y="1711921"/>
                  </a:lnTo>
                  <a:lnTo>
                    <a:pt x="2052244" y="1787548"/>
                  </a:lnTo>
                  <a:lnTo>
                    <a:pt x="2096933" y="1787548"/>
                  </a:lnTo>
                  <a:lnTo>
                    <a:pt x="2096933" y="1911302"/>
                  </a:lnTo>
                  <a:lnTo>
                    <a:pt x="2155372" y="1911302"/>
                  </a:lnTo>
                  <a:lnTo>
                    <a:pt x="2155372" y="1983491"/>
                  </a:lnTo>
                  <a:lnTo>
                    <a:pt x="2155372" y="1983491"/>
                  </a:lnTo>
                  <a:lnTo>
                    <a:pt x="2189748" y="1983491"/>
                  </a:lnTo>
                  <a:lnTo>
                    <a:pt x="2189748" y="2028180"/>
                  </a:lnTo>
                  <a:lnTo>
                    <a:pt x="2433817" y="2028180"/>
                  </a:lnTo>
                  <a:lnTo>
                    <a:pt x="2433817" y="2069431"/>
                  </a:lnTo>
                  <a:lnTo>
                    <a:pt x="2550695" y="2069431"/>
                  </a:lnTo>
                  <a:lnTo>
                    <a:pt x="2550695" y="2117558"/>
                  </a:lnTo>
                  <a:lnTo>
                    <a:pt x="2616009" y="2117558"/>
                  </a:lnTo>
                  <a:lnTo>
                    <a:pt x="2616009" y="2148496"/>
                  </a:lnTo>
                  <a:lnTo>
                    <a:pt x="2674449" y="2148496"/>
                  </a:lnTo>
                  <a:lnTo>
                    <a:pt x="2674449" y="2189747"/>
                  </a:lnTo>
                  <a:lnTo>
                    <a:pt x="2805077" y="2189747"/>
                  </a:lnTo>
                  <a:lnTo>
                    <a:pt x="2805077" y="2230998"/>
                  </a:lnTo>
                  <a:lnTo>
                    <a:pt x="2894455" y="2230998"/>
                  </a:lnTo>
                  <a:lnTo>
                    <a:pt x="2894455" y="2261936"/>
                  </a:lnTo>
                  <a:lnTo>
                    <a:pt x="3007895" y="2261936"/>
                  </a:lnTo>
                  <a:lnTo>
                    <a:pt x="3007895" y="2296312"/>
                  </a:lnTo>
                  <a:lnTo>
                    <a:pt x="3097273" y="2296312"/>
                  </a:lnTo>
                  <a:lnTo>
                    <a:pt x="3097273" y="2316938"/>
                  </a:lnTo>
                  <a:lnTo>
                    <a:pt x="3179775" y="2316938"/>
                  </a:lnTo>
                  <a:lnTo>
                    <a:pt x="3179775" y="2365064"/>
                  </a:lnTo>
                  <a:lnTo>
                    <a:pt x="3221026" y="2365064"/>
                  </a:lnTo>
                  <a:lnTo>
                    <a:pt x="3221026" y="2399440"/>
                  </a:lnTo>
                  <a:lnTo>
                    <a:pt x="3585411" y="2399440"/>
                  </a:lnTo>
                  <a:lnTo>
                    <a:pt x="3585411" y="2399440"/>
                  </a:lnTo>
                  <a:lnTo>
                    <a:pt x="3585411" y="2430379"/>
                  </a:lnTo>
                  <a:lnTo>
                    <a:pt x="3654163" y="2430379"/>
                  </a:lnTo>
                  <a:lnTo>
                    <a:pt x="3654163" y="2471630"/>
                  </a:lnTo>
                  <a:lnTo>
                    <a:pt x="3736665" y="2471630"/>
                  </a:lnTo>
                  <a:lnTo>
                    <a:pt x="3736665" y="2471630"/>
                  </a:lnTo>
                  <a:lnTo>
                    <a:pt x="3788229" y="2471630"/>
                  </a:lnTo>
                  <a:lnTo>
                    <a:pt x="3788229" y="2526631"/>
                  </a:lnTo>
                  <a:lnTo>
                    <a:pt x="3894794" y="2526631"/>
                  </a:lnTo>
                  <a:lnTo>
                    <a:pt x="3894794" y="2526631"/>
                  </a:lnTo>
                  <a:lnTo>
                    <a:pt x="3894794" y="2561007"/>
                  </a:lnTo>
                  <a:lnTo>
                    <a:pt x="3977297" y="2561007"/>
                  </a:lnTo>
                  <a:lnTo>
                    <a:pt x="3977297" y="2561007"/>
                  </a:lnTo>
                  <a:lnTo>
                    <a:pt x="3977297" y="2595383"/>
                  </a:lnTo>
                  <a:lnTo>
                    <a:pt x="4977637" y="2595383"/>
                  </a:lnTo>
                  <a:lnTo>
                    <a:pt x="4977637" y="2677885"/>
                  </a:lnTo>
                  <a:lnTo>
                    <a:pt x="5207955" y="2677885"/>
                  </a:lnTo>
                </a:path>
              </a:pathLst>
            </a:custGeom>
            <a:noFill/>
            <a:ln w="28575">
              <a:solidFill>
                <a:srgbClr val="E1471D"/>
              </a:solidFill>
              <a:miter lim="800000"/>
              <a:headEnd/>
              <a:tailEnd/>
            </a:ln>
          </p:spPr>
          <p:txBody>
            <a:bodyPr rtlCol="0" anchor="ctr"/>
            <a:lstStyle/>
            <a:p>
              <a:pPr algn="ctr"/>
              <a:endParaRPr lang="en-US"/>
            </a:p>
          </p:txBody>
        </p:sp>
        <p:grpSp>
          <p:nvGrpSpPr>
            <p:cNvPr id="32021" name="Group 32020">
              <a:extLst>
                <a:ext uri="{FF2B5EF4-FFF2-40B4-BE49-F238E27FC236}">
                  <a16:creationId xmlns:a16="http://schemas.microsoft.com/office/drawing/2014/main" id="{098FDD25-8503-1246-BD33-9C54011A23FB}"/>
                </a:ext>
              </a:extLst>
            </p:cNvPr>
            <p:cNvGrpSpPr/>
            <p:nvPr/>
          </p:nvGrpSpPr>
          <p:grpSpPr>
            <a:xfrm>
              <a:off x="2959111" y="1659327"/>
              <a:ext cx="5177216" cy="2764978"/>
              <a:chOff x="2959111" y="1659327"/>
              <a:chExt cx="5177216" cy="2764978"/>
            </a:xfrm>
          </p:grpSpPr>
          <p:cxnSp>
            <p:nvCxnSpPr>
              <p:cNvPr id="31967" name="Straight Connector 31966">
                <a:extLst>
                  <a:ext uri="{FF2B5EF4-FFF2-40B4-BE49-F238E27FC236}">
                    <a16:creationId xmlns:a16="http://schemas.microsoft.com/office/drawing/2014/main" id="{6127047A-2352-2EAA-CFDE-25EA9C673F37}"/>
                  </a:ext>
                </a:extLst>
              </p:cNvPr>
              <p:cNvCxnSpPr/>
              <p:nvPr/>
            </p:nvCxnSpPr>
            <p:spPr bwMode="auto">
              <a:xfrm>
                <a:off x="2959111" y="165932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56F9F7B2-FA13-4B23-52EF-4D2CA9BF77F0}"/>
                  </a:ext>
                </a:extLst>
              </p:cNvPr>
              <p:cNvCxnSpPr/>
              <p:nvPr/>
            </p:nvCxnSpPr>
            <p:spPr bwMode="auto">
              <a:xfrm>
                <a:off x="3005523" y="165981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EB16028B-4250-7D3F-9CD7-4EC8C0BE6722}"/>
                  </a:ext>
                </a:extLst>
              </p:cNvPr>
              <p:cNvCxnSpPr/>
              <p:nvPr/>
            </p:nvCxnSpPr>
            <p:spPr bwMode="auto">
              <a:xfrm>
                <a:off x="3043623" y="165932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8FAE3330-B81F-419C-1652-14C2FA04BD80}"/>
                  </a:ext>
                </a:extLst>
              </p:cNvPr>
              <p:cNvCxnSpPr/>
              <p:nvPr/>
            </p:nvCxnSpPr>
            <p:spPr bwMode="auto">
              <a:xfrm>
                <a:off x="3415665" y="1890245"/>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A8E2F43D-1DF3-4C28-66CD-16C24AB58351}"/>
                  </a:ext>
                </a:extLst>
              </p:cNvPr>
              <p:cNvCxnSpPr/>
              <p:nvPr/>
            </p:nvCxnSpPr>
            <p:spPr bwMode="auto">
              <a:xfrm>
                <a:off x="3443624" y="197995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65B2A44A-6AEF-39C0-0DF1-45166D62A74B}"/>
                  </a:ext>
                </a:extLst>
              </p:cNvPr>
              <p:cNvCxnSpPr/>
              <p:nvPr/>
            </p:nvCxnSpPr>
            <p:spPr bwMode="auto">
              <a:xfrm>
                <a:off x="3453149" y="2060114"/>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C7436B68-7A68-5960-8393-3C99CB76F40D}"/>
                  </a:ext>
                </a:extLst>
              </p:cNvPr>
              <p:cNvCxnSpPr/>
              <p:nvPr/>
            </p:nvCxnSpPr>
            <p:spPr bwMode="auto">
              <a:xfrm>
                <a:off x="3696989" y="2413956"/>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F7DE6A24-2894-6DDC-0F64-E225539E1EB8}"/>
                  </a:ext>
                </a:extLst>
              </p:cNvPr>
              <p:cNvCxnSpPr/>
              <p:nvPr/>
            </p:nvCxnSpPr>
            <p:spPr bwMode="auto">
              <a:xfrm>
                <a:off x="3512272" y="227320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F438F2CA-AB7C-B43C-3B8E-21120AB04BE6}"/>
                  </a:ext>
                </a:extLst>
              </p:cNvPr>
              <p:cNvCxnSpPr/>
              <p:nvPr/>
            </p:nvCxnSpPr>
            <p:spPr bwMode="auto">
              <a:xfrm>
                <a:off x="3484264" y="215844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6DF27C98-0CD3-21E0-6482-2BD01961E18A}"/>
                  </a:ext>
                </a:extLst>
              </p:cNvPr>
              <p:cNvCxnSpPr/>
              <p:nvPr/>
            </p:nvCxnSpPr>
            <p:spPr bwMode="auto">
              <a:xfrm>
                <a:off x="3741225" y="2433904"/>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CC2DDF38-2C54-4CEE-C747-A9FAF14C1C29}"/>
                  </a:ext>
                </a:extLst>
              </p:cNvPr>
              <p:cNvCxnSpPr/>
              <p:nvPr/>
            </p:nvCxnSpPr>
            <p:spPr bwMode="auto">
              <a:xfrm>
                <a:off x="3554749" y="2301784"/>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1C3A5A39-7E7D-76D4-D0C5-498A386FF528}"/>
                  </a:ext>
                </a:extLst>
              </p:cNvPr>
              <p:cNvCxnSpPr/>
              <p:nvPr/>
            </p:nvCxnSpPr>
            <p:spPr bwMode="auto">
              <a:xfrm>
                <a:off x="4363223" y="2839334"/>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0C193626-E630-AEA9-81B8-FC213B97D366}"/>
                  </a:ext>
                </a:extLst>
              </p:cNvPr>
              <p:cNvCxnSpPr/>
              <p:nvPr/>
            </p:nvCxnSpPr>
            <p:spPr bwMode="auto">
              <a:xfrm>
                <a:off x="4472940" y="291598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8D07B883-6ADE-C646-078B-0BB0AA6235E0}"/>
                  </a:ext>
                </a:extLst>
              </p:cNvPr>
              <p:cNvCxnSpPr/>
              <p:nvPr/>
            </p:nvCxnSpPr>
            <p:spPr bwMode="auto">
              <a:xfrm>
                <a:off x="3591647" y="233211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57C6335F-7142-F337-E21C-3F49295F2CE7}"/>
                  </a:ext>
                </a:extLst>
              </p:cNvPr>
              <p:cNvCxnSpPr/>
              <p:nvPr/>
            </p:nvCxnSpPr>
            <p:spPr bwMode="auto">
              <a:xfrm>
                <a:off x="4554923" y="304843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28048BEF-0A3E-F55C-E2BF-25017FA183F9}"/>
                  </a:ext>
                </a:extLst>
              </p:cNvPr>
              <p:cNvCxnSpPr/>
              <p:nvPr/>
            </p:nvCxnSpPr>
            <p:spPr bwMode="auto">
              <a:xfrm>
                <a:off x="4435238" y="287026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ABEE0657-1D3F-93E4-F49B-7557369C6769}"/>
                  </a:ext>
                </a:extLst>
              </p:cNvPr>
              <p:cNvCxnSpPr/>
              <p:nvPr/>
            </p:nvCxnSpPr>
            <p:spPr bwMode="auto">
              <a:xfrm>
                <a:off x="4633100" y="322590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1D61571A-BB5E-F644-08B4-0A32AA135E47}"/>
                  </a:ext>
                </a:extLst>
              </p:cNvPr>
              <p:cNvCxnSpPr/>
              <p:nvPr/>
            </p:nvCxnSpPr>
            <p:spPr bwMode="auto">
              <a:xfrm>
                <a:off x="4890275" y="330077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224BB166-0BA7-4BB1-232C-CA10E06298D6}"/>
                  </a:ext>
                </a:extLst>
              </p:cNvPr>
              <p:cNvCxnSpPr/>
              <p:nvPr/>
            </p:nvCxnSpPr>
            <p:spPr bwMode="auto">
              <a:xfrm>
                <a:off x="4986096" y="3381954"/>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2B9826F5-2F39-6E97-A141-A93AFDE01570}"/>
                  </a:ext>
                </a:extLst>
              </p:cNvPr>
              <p:cNvCxnSpPr/>
              <p:nvPr/>
            </p:nvCxnSpPr>
            <p:spPr bwMode="auto">
              <a:xfrm>
                <a:off x="5021359" y="343640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5BB39191-448A-AC2F-BA55-E118E6784366}"/>
                  </a:ext>
                </a:extLst>
              </p:cNvPr>
              <p:cNvCxnSpPr/>
              <p:nvPr/>
            </p:nvCxnSpPr>
            <p:spPr bwMode="auto">
              <a:xfrm>
                <a:off x="5047827" y="348749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7C0A2BEA-A99F-09FB-8906-66268458C4AB}"/>
                  </a:ext>
                </a:extLst>
              </p:cNvPr>
              <p:cNvCxnSpPr/>
              <p:nvPr/>
            </p:nvCxnSpPr>
            <p:spPr bwMode="auto">
              <a:xfrm>
                <a:off x="5066883" y="356934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2981DC5D-6BC2-1824-E6A8-DBD861235163}"/>
                  </a:ext>
                </a:extLst>
              </p:cNvPr>
              <p:cNvCxnSpPr/>
              <p:nvPr/>
            </p:nvCxnSpPr>
            <p:spPr bwMode="auto">
              <a:xfrm>
                <a:off x="5096354" y="3606442"/>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0" name="Straight Connector 31989">
                <a:extLst>
                  <a:ext uri="{FF2B5EF4-FFF2-40B4-BE49-F238E27FC236}">
                    <a16:creationId xmlns:a16="http://schemas.microsoft.com/office/drawing/2014/main" id="{8A0481C4-B22E-D38C-09B8-B83D643F84CC}"/>
                  </a:ext>
                </a:extLst>
              </p:cNvPr>
              <p:cNvCxnSpPr/>
              <p:nvPr/>
            </p:nvCxnSpPr>
            <p:spPr bwMode="auto">
              <a:xfrm>
                <a:off x="6913343" y="4192155"/>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6AA10062-CE72-22CB-5AEC-16D97DCB901B}"/>
                  </a:ext>
                </a:extLst>
              </p:cNvPr>
              <p:cNvCxnSpPr/>
              <p:nvPr/>
            </p:nvCxnSpPr>
            <p:spPr bwMode="auto">
              <a:xfrm>
                <a:off x="7143955" y="4234946"/>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4540400D-5CB6-F22E-7977-7FA5912C576E}"/>
                  </a:ext>
                </a:extLst>
              </p:cNvPr>
              <p:cNvCxnSpPr/>
              <p:nvPr/>
            </p:nvCxnSpPr>
            <p:spPr bwMode="auto">
              <a:xfrm>
                <a:off x="7174166" y="423825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6ADC70F2-B097-532B-C36F-C08F8AA44224}"/>
                  </a:ext>
                </a:extLst>
              </p:cNvPr>
              <p:cNvCxnSpPr/>
              <p:nvPr/>
            </p:nvCxnSpPr>
            <p:spPr bwMode="auto">
              <a:xfrm>
                <a:off x="7214601" y="423825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4" name="Straight Connector 31993">
                <a:extLst>
                  <a:ext uri="{FF2B5EF4-FFF2-40B4-BE49-F238E27FC236}">
                    <a16:creationId xmlns:a16="http://schemas.microsoft.com/office/drawing/2014/main" id="{73BEA50D-A7A2-2567-21D6-05B69D55EB68}"/>
                  </a:ext>
                </a:extLst>
              </p:cNvPr>
              <p:cNvCxnSpPr/>
              <p:nvPr/>
            </p:nvCxnSpPr>
            <p:spPr bwMode="auto">
              <a:xfrm>
                <a:off x="4596149" y="3196162"/>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D6B5AA79-47CD-47F8-D5E5-17B86A9E71DD}"/>
                  </a:ext>
                </a:extLst>
              </p:cNvPr>
              <p:cNvCxnSpPr/>
              <p:nvPr/>
            </p:nvCxnSpPr>
            <p:spPr bwMode="auto">
              <a:xfrm>
                <a:off x="4508987" y="296964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FA609803-31F9-D331-7CE6-82CE0AD66079}"/>
                  </a:ext>
                </a:extLst>
              </p:cNvPr>
              <p:cNvCxnSpPr/>
              <p:nvPr/>
            </p:nvCxnSpPr>
            <p:spPr bwMode="auto">
              <a:xfrm>
                <a:off x="4559508" y="313446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7" name="Straight Connector 31996">
                <a:extLst>
                  <a:ext uri="{FF2B5EF4-FFF2-40B4-BE49-F238E27FC236}">
                    <a16:creationId xmlns:a16="http://schemas.microsoft.com/office/drawing/2014/main" id="{9B675BEB-A972-9030-F0EE-282E546FCCC8}"/>
                  </a:ext>
                </a:extLst>
              </p:cNvPr>
              <p:cNvCxnSpPr/>
              <p:nvPr/>
            </p:nvCxnSpPr>
            <p:spPr bwMode="auto">
              <a:xfrm>
                <a:off x="3847298" y="251007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640885B2-30E0-1105-A10C-6500218C19D4}"/>
                  </a:ext>
                </a:extLst>
              </p:cNvPr>
              <p:cNvCxnSpPr/>
              <p:nvPr/>
            </p:nvCxnSpPr>
            <p:spPr bwMode="auto">
              <a:xfrm>
                <a:off x="3884831" y="2534752"/>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0FE96754-C201-51E7-7B90-3CA83E31268B}"/>
                  </a:ext>
                </a:extLst>
              </p:cNvPr>
              <p:cNvCxnSpPr/>
              <p:nvPr/>
            </p:nvCxnSpPr>
            <p:spPr bwMode="auto">
              <a:xfrm>
                <a:off x="5629186" y="382277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4B804390-9CE1-67D3-F109-AEA2A6E6271F}"/>
                  </a:ext>
                </a:extLst>
              </p:cNvPr>
              <p:cNvCxnSpPr/>
              <p:nvPr/>
            </p:nvCxnSpPr>
            <p:spPr bwMode="auto">
              <a:xfrm>
                <a:off x="8136327" y="4332865"/>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BBCE220E-6B81-2B6C-7B2E-3799CA767C5A}"/>
                  </a:ext>
                </a:extLst>
              </p:cNvPr>
              <p:cNvCxnSpPr/>
              <p:nvPr/>
            </p:nvCxnSpPr>
            <p:spPr bwMode="auto">
              <a:xfrm>
                <a:off x="7675385" y="4234946"/>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F63D1BE8-3BAD-B827-66D1-D19646575FE3}"/>
                  </a:ext>
                </a:extLst>
              </p:cNvPr>
              <p:cNvCxnSpPr/>
              <p:nvPr/>
            </p:nvCxnSpPr>
            <p:spPr bwMode="auto">
              <a:xfrm>
                <a:off x="6636755" y="410766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3" name="Straight Connector 32002">
                <a:extLst>
                  <a:ext uri="{FF2B5EF4-FFF2-40B4-BE49-F238E27FC236}">
                    <a16:creationId xmlns:a16="http://schemas.microsoft.com/office/drawing/2014/main" id="{8E421FC5-9DA6-22C5-1521-CEA14E014BCE}"/>
                  </a:ext>
                </a:extLst>
              </p:cNvPr>
              <p:cNvCxnSpPr/>
              <p:nvPr/>
            </p:nvCxnSpPr>
            <p:spPr bwMode="auto">
              <a:xfrm>
                <a:off x="5553011" y="376457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8A42CC1E-0B22-9DB5-DA68-3D66B550CE41}"/>
                  </a:ext>
                </a:extLst>
              </p:cNvPr>
              <p:cNvCxnSpPr/>
              <p:nvPr/>
            </p:nvCxnSpPr>
            <p:spPr bwMode="auto">
              <a:xfrm>
                <a:off x="5590544" y="378925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FC8BA082-98C4-3B15-2321-B4C9324B7A4D}"/>
                  </a:ext>
                </a:extLst>
              </p:cNvPr>
              <p:cNvCxnSpPr/>
              <p:nvPr/>
            </p:nvCxnSpPr>
            <p:spPr bwMode="auto">
              <a:xfrm>
                <a:off x="6745839" y="417455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6" name="Straight Connector 32005">
                <a:extLst>
                  <a:ext uri="{FF2B5EF4-FFF2-40B4-BE49-F238E27FC236}">
                    <a16:creationId xmlns:a16="http://schemas.microsoft.com/office/drawing/2014/main" id="{E48C768B-945D-1F46-A2F5-61DAE250D21D}"/>
                  </a:ext>
                </a:extLst>
              </p:cNvPr>
              <p:cNvCxnSpPr/>
              <p:nvPr/>
            </p:nvCxnSpPr>
            <p:spPr bwMode="auto">
              <a:xfrm>
                <a:off x="6592470" y="4091085"/>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C036D729-1182-A902-9372-D7D816D7E53C}"/>
                  </a:ext>
                </a:extLst>
              </p:cNvPr>
              <p:cNvCxnSpPr/>
              <p:nvPr/>
            </p:nvCxnSpPr>
            <p:spPr bwMode="auto">
              <a:xfrm>
                <a:off x="6377603" y="404564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EA84D96E-7502-2986-F047-264A62871B74}"/>
                  </a:ext>
                </a:extLst>
              </p:cNvPr>
              <p:cNvCxnSpPr/>
              <p:nvPr/>
            </p:nvCxnSpPr>
            <p:spPr bwMode="auto">
              <a:xfrm>
                <a:off x="6218776" y="4045365"/>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09" name="Straight Connector 32008">
                <a:extLst>
                  <a:ext uri="{FF2B5EF4-FFF2-40B4-BE49-F238E27FC236}">
                    <a16:creationId xmlns:a16="http://schemas.microsoft.com/office/drawing/2014/main" id="{6CB93DE8-8986-AE54-F159-28BD62BB0E5C}"/>
                  </a:ext>
                </a:extLst>
              </p:cNvPr>
              <p:cNvCxnSpPr/>
              <p:nvPr/>
            </p:nvCxnSpPr>
            <p:spPr bwMode="auto">
              <a:xfrm>
                <a:off x="6096000" y="396754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5F6968AA-FE0D-05A6-5F3F-35C2CA7EF3B6}"/>
                  </a:ext>
                </a:extLst>
              </p:cNvPr>
              <p:cNvCxnSpPr/>
              <p:nvPr/>
            </p:nvCxnSpPr>
            <p:spPr bwMode="auto">
              <a:xfrm>
                <a:off x="6139478" y="3995302"/>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09FFF748-D11D-9BBB-AC26-2AAB2FE2FBDC}"/>
                  </a:ext>
                </a:extLst>
              </p:cNvPr>
              <p:cNvCxnSpPr/>
              <p:nvPr/>
            </p:nvCxnSpPr>
            <p:spPr bwMode="auto">
              <a:xfrm>
                <a:off x="6171228" y="401622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6CDDCA3A-C80F-51F7-74A9-F72B3F9F5345}"/>
                  </a:ext>
                </a:extLst>
              </p:cNvPr>
              <p:cNvCxnSpPr/>
              <p:nvPr/>
            </p:nvCxnSpPr>
            <p:spPr bwMode="auto">
              <a:xfrm>
                <a:off x="3990173" y="265612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8C0DEDB6-F46D-9CB0-68F4-A28CC3F356C4}"/>
                  </a:ext>
                </a:extLst>
              </p:cNvPr>
              <p:cNvCxnSpPr/>
              <p:nvPr/>
            </p:nvCxnSpPr>
            <p:spPr bwMode="auto">
              <a:xfrm>
                <a:off x="4027706" y="2680802"/>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5" name="Straight Connector 32014">
                <a:extLst>
                  <a:ext uri="{FF2B5EF4-FFF2-40B4-BE49-F238E27FC236}">
                    <a16:creationId xmlns:a16="http://schemas.microsoft.com/office/drawing/2014/main" id="{2B382F37-A271-C41C-1ACD-44CA8433BF35}"/>
                  </a:ext>
                </a:extLst>
              </p:cNvPr>
              <p:cNvCxnSpPr/>
              <p:nvPr/>
            </p:nvCxnSpPr>
            <p:spPr bwMode="auto">
              <a:xfrm>
                <a:off x="4139398" y="277519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7F69AF9A-E8AE-AF07-9B2D-75EB1F76BD64}"/>
                  </a:ext>
                </a:extLst>
              </p:cNvPr>
              <p:cNvCxnSpPr/>
              <p:nvPr/>
            </p:nvCxnSpPr>
            <p:spPr bwMode="auto">
              <a:xfrm>
                <a:off x="4176931" y="2799874"/>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0B2B84A7-7E5F-496B-6983-D1C9A6EF6FB9}"/>
                  </a:ext>
                </a:extLst>
              </p:cNvPr>
              <p:cNvCxnSpPr/>
              <p:nvPr/>
            </p:nvCxnSpPr>
            <p:spPr bwMode="auto">
              <a:xfrm>
                <a:off x="3920323" y="2562484"/>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8" name="Straight Connector 32017">
                <a:extLst>
                  <a:ext uri="{FF2B5EF4-FFF2-40B4-BE49-F238E27FC236}">
                    <a16:creationId xmlns:a16="http://schemas.microsoft.com/office/drawing/2014/main" id="{5FF2073B-1E3B-D66A-9022-D79CCB2F0563}"/>
                  </a:ext>
                </a:extLst>
              </p:cNvPr>
              <p:cNvCxnSpPr/>
              <p:nvPr/>
            </p:nvCxnSpPr>
            <p:spPr bwMode="auto">
              <a:xfrm>
                <a:off x="3957856" y="258715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72FDE593-625F-C62B-CC5F-12DB8D101351}"/>
                  </a:ext>
                </a:extLst>
              </p:cNvPr>
              <p:cNvCxnSpPr/>
              <p:nvPr/>
            </p:nvCxnSpPr>
            <p:spPr bwMode="auto">
              <a:xfrm>
                <a:off x="4056184" y="273343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9F7AB1D7-282F-380A-0A4C-5406D187DFD0}"/>
                  </a:ext>
                </a:extLst>
              </p:cNvPr>
              <p:cNvCxnSpPr/>
              <p:nvPr/>
            </p:nvCxnSpPr>
            <p:spPr bwMode="auto">
              <a:xfrm>
                <a:off x="4093717" y="2758114"/>
                <a:ext cx="0" cy="91440"/>
              </a:xfrm>
              <a:prstGeom prst="line">
                <a:avLst/>
              </a:prstGeom>
              <a:noFill/>
              <a:ln w="28575" cap="flat" cmpd="sng" algn="ctr">
                <a:solidFill>
                  <a:srgbClr val="E1471D"/>
                </a:solidFill>
                <a:prstDash val="solid"/>
                <a:round/>
                <a:headEnd type="none" w="med" len="med"/>
                <a:tailEnd type="none" w="med" len="med"/>
              </a:ln>
              <a:effectLst/>
            </p:spPr>
          </p:cxnSp>
        </p:grpSp>
      </p:grpSp>
    </p:spTree>
    <p:extLst>
      <p:ext uri="{BB962C8B-B14F-4D97-AF65-F5344CB8AC3E}">
        <p14:creationId xmlns:p14="http://schemas.microsoft.com/office/powerpoint/2010/main" val="3285772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PFS in Subgroups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Wainberg. ASCO GI 2023. Abstr LBA661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4402129-C1F7-80D3-43B2-3D6C3A0509F8}"/>
              </a:ext>
            </a:extLst>
          </p:cNvPr>
          <p:cNvSpPr txBox="1"/>
          <p:nvPr/>
        </p:nvSpPr>
        <p:spPr bwMode="auto">
          <a:xfrm>
            <a:off x="4059851" y="1132776"/>
            <a:ext cx="1191352" cy="4716676"/>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dirty="0">
                <a:solidFill>
                  <a:srgbClr val="015873"/>
                </a:solidFill>
                <a:latin typeface="Calibri" panose="020F0502020204030204" pitchFamily="34" charset="0"/>
              </a:rPr>
              <a:t>NALIRIFOX</a:t>
            </a:r>
            <a:br>
              <a:rPr lang="en-US" sz="1200" dirty="0">
                <a:solidFill>
                  <a:srgbClr val="015873"/>
                </a:solidFill>
                <a:latin typeface="Calibri" panose="020F0502020204030204" pitchFamily="34" charset="0"/>
              </a:rPr>
            </a:br>
            <a:r>
              <a:rPr lang="en-US" sz="1200" dirty="0">
                <a:solidFill>
                  <a:srgbClr val="015873"/>
                </a:solidFill>
                <a:latin typeface="Calibri" panose="020F0502020204030204" pitchFamily="34" charset="0"/>
              </a:rPr>
              <a:t>events/patients</a:t>
            </a:r>
            <a:br>
              <a:rPr lang="en-US" sz="140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249 / 383</a:t>
            </a:r>
          </a:p>
          <a:p>
            <a:pPr algn="ctr">
              <a:spcBef>
                <a:spcPts val="850"/>
              </a:spcBef>
            </a:pPr>
            <a:r>
              <a:rPr lang="en-US" sz="1100" b="0" dirty="0">
                <a:solidFill>
                  <a:srgbClr val="015873"/>
                </a:solidFill>
                <a:latin typeface="Calibri" panose="020F0502020204030204" pitchFamily="34" charset="0"/>
              </a:rPr>
              <a:t>211 / 309</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38 / 74</a:t>
            </a:r>
          </a:p>
          <a:p>
            <a:pPr algn="ctr">
              <a:spcBef>
                <a:spcPts val="850"/>
              </a:spcBef>
            </a:pPr>
            <a:r>
              <a:rPr lang="en-US" sz="1100" b="0" dirty="0">
                <a:solidFill>
                  <a:srgbClr val="015873"/>
                </a:solidFill>
                <a:latin typeface="Calibri" panose="020F0502020204030204" pitchFamily="34" charset="0"/>
              </a:rPr>
              <a:t>66 / 114</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88 / 120</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95 / 149</a:t>
            </a:r>
          </a:p>
          <a:p>
            <a:pPr algn="ctr">
              <a:spcBef>
                <a:spcPts val="850"/>
              </a:spcBef>
            </a:pPr>
            <a:r>
              <a:rPr lang="en-US" sz="1100" b="0" dirty="0">
                <a:solidFill>
                  <a:srgbClr val="015873"/>
                </a:solidFill>
                <a:latin typeface="Calibri" panose="020F0502020204030204" pitchFamily="34" charset="0"/>
              </a:rPr>
              <a:t>99 / 168</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150 / 215</a:t>
            </a:r>
          </a:p>
          <a:p>
            <a:pPr algn="ctr">
              <a:spcBef>
                <a:spcPts val="850"/>
              </a:spcBef>
            </a:pPr>
            <a:r>
              <a:rPr lang="en-US" sz="1100" b="0" dirty="0">
                <a:solidFill>
                  <a:srgbClr val="015873"/>
                </a:solidFill>
                <a:latin typeface="Calibri" panose="020F0502020204030204" pitchFamily="34" charset="0"/>
              </a:rPr>
              <a:t>78 / 120</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171 / 263</a:t>
            </a:r>
          </a:p>
          <a:p>
            <a:pPr algn="ctr">
              <a:spcBef>
                <a:spcPts val="850"/>
              </a:spcBef>
            </a:pPr>
            <a:r>
              <a:rPr lang="en-US" sz="1100" b="0" dirty="0">
                <a:solidFill>
                  <a:srgbClr val="015873"/>
                </a:solidFill>
                <a:latin typeface="Calibri" panose="020F0502020204030204" pitchFamily="34" charset="0"/>
              </a:rPr>
              <a:t>93 / 147</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156 / 236</a:t>
            </a:r>
          </a:p>
          <a:p>
            <a:pPr algn="ctr">
              <a:spcBef>
                <a:spcPts val="850"/>
              </a:spcBef>
            </a:pPr>
            <a:r>
              <a:rPr lang="en-US" sz="1100" b="0" dirty="0">
                <a:solidFill>
                  <a:srgbClr val="015873"/>
                </a:solidFill>
                <a:latin typeface="Calibri" panose="020F0502020204030204" pitchFamily="34" charset="0"/>
              </a:rPr>
              <a:t>33 / 60</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214 / 321</a:t>
            </a:r>
          </a:p>
          <a:p>
            <a:pPr algn="ctr">
              <a:spcBef>
                <a:spcPts val="850"/>
              </a:spcBef>
            </a:pPr>
            <a:r>
              <a:rPr lang="en-US" sz="1100" b="0" dirty="0">
                <a:solidFill>
                  <a:srgbClr val="015873"/>
                </a:solidFill>
                <a:latin typeface="Calibri" panose="020F0502020204030204" pitchFamily="34" charset="0"/>
              </a:rPr>
              <a:t>203 / 315</a:t>
            </a:r>
          </a:p>
          <a:p>
            <a:pPr algn="ctr">
              <a:spcBef>
                <a:spcPts val="850"/>
              </a:spcBef>
            </a:pPr>
            <a:r>
              <a:rPr lang="en-US" sz="1100" b="0" dirty="0">
                <a:solidFill>
                  <a:srgbClr val="015873"/>
                </a:solidFill>
                <a:latin typeface="Calibri" panose="020F0502020204030204" pitchFamily="34" charset="0"/>
              </a:rPr>
              <a:t>127 / 204</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122 / 179</a:t>
            </a:r>
          </a:p>
          <a:p>
            <a:pPr algn="ctr">
              <a:spcBef>
                <a:spcPts val="850"/>
              </a:spcBef>
            </a:pPr>
            <a:r>
              <a:rPr lang="en-US" sz="1100" b="0" dirty="0">
                <a:solidFill>
                  <a:srgbClr val="015873"/>
                </a:solidFill>
                <a:latin typeface="Calibri" panose="020F0502020204030204" pitchFamily="34" charset="0"/>
              </a:rPr>
              <a:t>127 / 193</a:t>
            </a:r>
            <a:br>
              <a:rPr lang="en-US" sz="1100" b="0" dirty="0">
                <a:solidFill>
                  <a:srgbClr val="015873"/>
                </a:solidFill>
                <a:latin typeface="Calibri" panose="020F0502020204030204" pitchFamily="34" charset="0"/>
              </a:rPr>
            </a:br>
            <a:r>
              <a:rPr lang="en-US" sz="1100" b="0" dirty="0">
                <a:solidFill>
                  <a:srgbClr val="015873"/>
                </a:solidFill>
                <a:latin typeface="Calibri" panose="020F0502020204030204" pitchFamily="34" charset="0"/>
              </a:rPr>
              <a:t>122 / 190</a:t>
            </a:r>
            <a:endParaRPr lang="en-US" sz="1200" dirty="0">
              <a:solidFill>
                <a:srgbClr val="015873"/>
              </a:solidFill>
              <a:latin typeface="Calibri" panose="020F0502020204030204" pitchFamily="34" charset="0"/>
            </a:endParaRPr>
          </a:p>
        </p:txBody>
      </p:sp>
      <p:sp>
        <p:nvSpPr>
          <p:cNvPr id="3" name="TextBox 2">
            <a:extLst>
              <a:ext uri="{FF2B5EF4-FFF2-40B4-BE49-F238E27FC236}">
                <a16:creationId xmlns:a16="http://schemas.microsoft.com/office/drawing/2014/main" id="{28DCAF6A-8FF3-A4FE-44BF-62161FD7DF50}"/>
              </a:ext>
            </a:extLst>
          </p:cNvPr>
          <p:cNvSpPr txBox="1"/>
          <p:nvPr/>
        </p:nvSpPr>
        <p:spPr bwMode="auto">
          <a:xfrm>
            <a:off x="1879636" y="1202601"/>
            <a:ext cx="2257349" cy="473975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Subgroup</a:t>
            </a:r>
          </a:p>
          <a:p>
            <a:pPr>
              <a:lnSpc>
                <a:spcPct val="100000"/>
              </a:lnSpc>
              <a:spcBef>
                <a:spcPts val="600"/>
              </a:spcBef>
              <a:spcAft>
                <a:spcPct val="0"/>
              </a:spcAft>
              <a:buClrTx/>
              <a:buFontTx/>
              <a:buNone/>
            </a:pPr>
            <a:r>
              <a:rPr lang="en-US" sz="1000" b="0" dirty="0">
                <a:solidFill>
                  <a:schemeClr val="bg1"/>
                </a:solidFill>
                <a:latin typeface="Calibri" panose="020F0502020204030204" pitchFamily="34" charset="0"/>
              </a:rPr>
              <a:t>Overall</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Presence of liver metastases at baseline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Yes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No</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Number of metastatic sites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2</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≥3</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Baseline ECOG performance status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0</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Region</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North America</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Rest of the world</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Main pancreatic tumor location</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Head</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Other</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Baseline CA 19-9</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&lt;37 U/mL</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≥37 </a:t>
            </a:r>
            <a:r>
              <a:rPr lang="en-US" sz="1000" b="0" dirty="0" err="1">
                <a:solidFill>
                  <a:schemeClr val="bg1"/>
                </a:solidFill>
                <a:latin typeface="Calibri" panose="020F0502020204030204" pitchFamily="34" charset="0"/>
              </a:rPr>
              <a:t>UmL</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Race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White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Sex</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Male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Female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Age</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&lt;65 years</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     ≥65 years</a:t>
            </a:r>
            <a:endParaRPr lang="en-US" sz="100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F5E85132-D112-70FE-5C5D-085F3D1B2C7E}"/>
              </a:ext>
            </a:extLst>
          </p:cNvPr>
          <p:cNvSpPr txBox="1"/>
          <p:nvPr/>
        </p:nvSpPr>
        <p:spPr bwMode="auto">
          <a:xfrm>
            <a:off x="5193662" y="1132776"/>
            <a:ext cx="1191352" cy="4716676"/>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dirty="0">
                <a:solidFill>
                  <a:srgbClr val="E1471D"/>
                </a:solidFill>
                <a:latin typeface="Calibri" panose="020F0502020204030204" pitchFamily="34" charset="0"/>
              </a:rPr>
              <a:t>Gem + Nab-P</a:t>
            </a:r>
            <a:br>
              <a:rPr lang="en-US" sz="1200" dirty="0">
                <a:solidFill>
                  <a:srgbClr val="E1471D"/>
                </a:solidFill>
                <a:latin typeface="Calibri" panose="020F0502020204030204" pitchFamily="34" charset="0"/>
              </a:rPr>
            </a:br>
            <a:r>
              <a:rPr lang="en-US" sz="1200" dirty="0">
                <a:solidFill>
                  <a:srgbClr val="E1471D"/>
                </a:solidFill>
                <a:latin typeface="Calibri" panose="020F0502020204030204" pitchFamily="34" charset="0"/>
              </a:rPr>
              <a:t>events/patients</a:t>
            </a:r>
            <a:br>
              <a:rPr lang="en-US" sz="120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259 / 387</a:t>
            </a:r>
          </a:p>
          <a:p>
            <a:pPr algn="ctr">
              <a:spcBef>
                <a:spcPts val="850"/>
              </a:spcBef>
            </a:pPr>
            <a:r>
              <a:rPr lang="en-US" sz="1100" b="0" dirty="0">
                <a:solidFill>
                  <a:srgbClr val="E1471D"/>
                </a:solidFill>
                <a:latin typeface="Calibri" panose="020F0502020204030204" pitchFamily="34" charset="0"/>
              </a:rPr>
              <a:t>213 / 309</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46 / 78</a:t>
            </a:r>
          </a:p>
          <a:p>
            <a:pPr algn="ctr">
              <a:spcBef>
                <a:spcPts val="850"/>
              </a:spcBef>
            </a:pPr>
            <a:r>
              <a:rPr lang="en-US" sz="1100" b="0" dirty="0">
                <a:solidFill>
                  <a:srgbClr val="E1471D"/>
                </a:solidFill>
                <a:latin typeface="Calibri" panose="020F0502020204030204" pitchFamily="34" charset="0"/>
              </a:rPr>
              <a:t>89 / 138</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67 / 108</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103 / 141</a:t>
            </a:r>
          </a:p>
          <a:p>
            <a:pPr algn="ctr">
              <a:spcBef>
                <a:spcPts val="850"/>
              </a:spcBef>
            </a:pPr>
            <a:r>
              <a:rPr lang="en-US" sz="1100" b="0" dirty="0">
                <a:solidFill>
                  <a:srgbClr val="E1471D"/>
                </a:solidFill>
                <a:latin typeface="Calibri" panose="020F0502020204030204" pitchFamily="34" charset="0"/>
              </a:rPr>
              <a:t>111 / 171</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148 / 216</a:t>
            </a:r>
          </a:p>
          <a:p>
            <a:pPr algn="ctr">
              <a:spcBef>
                <a:spcPts val="850"/>
              </a:spcBef>
            </a:pPr>
            <a:r>
              <a:rPr lang="en-US" sz="1100" b="0" dirty="0">
                <a:solidFill>
                  <a:srgbClr val="E1471D"/>
                </a:solidFill>
                <a:latin typeface="Calibri" panose="020F0502020204030204" pitchFamily="34" charset="0"/>
              </a:rPr>
              <a:t>72 / 122</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187 / 265</a:t>
            </a:r>
          </a:p>
          <a:p>
            <a:pPr algn="ctr">
              <a:spcBef>
                <a:spcPts val="850"/>
              </a:spcBef>
            </a:pPr>
            <a:r>
              <a:rPr lang="en-US" sz="1100" b="0" dirty="0">
                <a:solidFill>
                  <a:srgbClr val="E1471D"/>
                </a:solidFill>
                <a:latin typeface="Calibri" panose="020F0502020204030204" pitchFamily="34" charset="0"/>
              </a:rPr>
              <a:t>108 / 156</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151 / 231</a:t>
            </a:r>
          </a:p>
          <a:p>
            <a:pPr algn="ctr">
              <a:spcBef>
                <a:spcPts val="850"/>
              </a:spcBef>
            </a:pPr>
            <a:r>
              <a:rPr lang="en-US" sz="1100" b="0" dirty="0">
                <a:solidFill>
                  <a:srgbClr val="E1471D"/>
                </a:solidFill>
                <a:latin typeface="Calibri" panose="020F0502020204030204" pitchFamily="34" charset="0"/>
              </a:rPr>
              <a:t>44 / 71</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215 / 316</a:t>
            </a:r>
          </a:p>
          <a:p>
            <a:pPr algn="ctr">
              <a:spcBef>
                <a:spcPts val="850"/>
              </a:spcBef>
            </a:pPr>
            <a:r>
              <a:rPr lang="en-US" sz="1100" b="0" dirty="0">
                <a:solidFill>
                  <a:srgbClr val="E1471D"/>
                </a:solidFill>
                <a:latin typeface="Calibri" panose="020F0502020204030204" pitchFamily="34" charset="0"/>
              </a:rPr>
              <a:t>221 / 324</a:t>
            </a:r>
          </a:p>
          <a:p>
            <a:pPr algn="ctr">
              <a:spcBef>
                <a:spcPts val="850"/>
              </a:spcBef>
            </a:pPr>
            <a:r>
              <a:rPr lang="en-US" sz="1100" b="0" dirty="0">
                <a:solidFill>
                  <a:srgbClr val="E1471D"/>
                </a:solidFill>
                <a:latin typeface="Calibri" panose="020F0502020204030204" pitchFamily="34" charset="0"/>
              </a:rPr>
              <a:t>154 / 230</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105 / 157</a:t>
            </a:r>
          </a:p>
          <a:p>
            <a:pPr algn="ctr">
              <a:spcBef>
                <a:spcPts val="850"/>
              </a:spcBef>
            </a:pPr>
            <a:r>
              <a:rPr lang="en-US" sz="1100" b="0" dirty="0">
                <a:solidFill>
                  <a:srgbClr val="E1471D"/>
                </a:solidFill>
                <a:latin typeface="Calibri" panose="020F0502020204030204" pitchFamily="34" charset="0"/>
              </a:rPr>
              <a:t>128 / 191</a:t>
            </a:r>
            <a:br>
              <a:rPr lang="en-US" sz="1100" b="0" dirty="0">
                <a:solidFill>
                  <a:srgbClr val="E1471D"/>
                </a:solidFill>
                <a:latin typeface="Calibri" panose="020F0502020204030204" pitchFamily="34" charset="0"/>
              </a:rPr>
            </a:br>
            <a:r>
              <a:rPr lang="en-US" sz="1100" b="0" dirty="0">
                <a:solidFill>
                  <a:srgbClr val="E1471D"/>
                </a:solidFill>
                <a:latin typeface="Calibri" panose="020F0502020204030204" pitchFamily="34" charset="0"/>
              </a:rPr>
              <a:t>131 / 196</a:t>
            </a:r>
            <a:endParaRPr lang="en-US" sz="1000" b="0" dirty="0">
              <a:solidFill>
                <a:srgbClr val="E1471D"/>
              </a:solidFill>
              <a:latin typeface="Calibri" panose="020F0502020204030204" pitchFamily="34" charset="0"/>
            </a:endParaRPr>
          </a:p>
        </p:txBody>
      </p:sp>
      <p:sp>
        <p:nvSpPr>
          <p:cNvPr id="7" name="TextBox 6">
            <a:extLst>
              <a:ext uri="{FF2B5EF4-FFF2-40B4-BE49-F238E27FC236}">
                <a16:creationId xmlns:a16="http://schemas.microsoft.com/office/drawing/2014/main" id="{6B6886A1-CA2B-2F97-BCF0-4A2C11DCBED6}"/>
              </a:ext>
            </a:extLst>
          </p:cNvPr>
          <p:cNvSpPr txBox="1"/>
          <p:nvPr/>
        </p:nvSpPr>
        <p:spPr bwMode="auto">
          <a:xfrm>
            <a:off x="9527515" y="1232804"/>
            <a:ext cx="1125628"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(95% CI)</a:t>
            </a:r>
          </a:p>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0.69 (0.58, 0.83)</a:t>
            </a:r>
          </a:p>
          <a:p>
            <a:pPr algn="ctr">
              <a:spcBef>
                <a:spcPts val="850"/>
              </a:spcBef>
            </a:pPr>
            <a:r>
              <a:rPr lang="en-US" sz="1100" b="0" dirty="0">
                <a:solidFill>
                  <a:schemeClr val="bg1"/>
                </a:solidFill>
                <a:latin typeface="Calibri" panose="020F0502020204030204" pitchFamily="34" charset="0"/>
              </a:rPr>
              <a:t>0.72 (0.59, 0.87)</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0.57 (0.36, 0.88)</a:t>
            </a:r>
          </a:p>
          <a:p>
            <a:pPr algn="ctr">
              <a:spcBef>
                <a:spcPts val="850"/>
              </a:spcBef>
            </a:pPr>
            <a:r>
              <a:rPr lang="en-US" sz="1100" b="0" dirty="0">
                <a:solidFill>
                  <a:schemeClr val="bg1"/>
                </a:solidFill>
                <a:latin typeface="Calibri" panose="020F0502020204030204" pitchFamily="34" charset="0"/>
              </a:rPr>
              <a:t>0.66 (0.48, 0.92)</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0.83 (0.60, 1.15)</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0.60 (0.45, 0.79)</a:t>
            </a:r>
          </a:p>
          <a:p>
            <a:pPr algn="ctr">
              <a:spcBef>
                <a:spcPts val="850"/>
              </a:spcBef>
            </a:pPr>
            <a:r>
              <a:rPr lang="en-US" sz="1100" b="0" dirty="0">
                <a:solidFill>
                  <a:schemeClr val="bg1"/>
                </a:solidFill>
                <a:latin typeface="Calibri" panose="020F0502020204030204" pitchFamily="34" charset="0"/>
              </a:rPr>
              <a:t>0.54 (0.41, 0.72)</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0.83 (0.66, 1.05)</a:t>
            </a:r>
          </a:p>
          <a:p>
            <a:pPr algn="ctr">
              <a:spcBef>
                <a:spcPts val="850"/>
              </a:spcBef>
            </a:pPr>
            <a:r>
              <a:rPr lang="en-US" sz="1100" b="0" dirty="0">
                <a:solidFill>
                  <a:schemeClr val="bg1"/>
                </a:solidFill>
                <a:latin typeface="Calibri" panose="020F0502020204030204" pitchFamily="34" charset="0"/>
              </a:rPr>
              <a:t>0.57 (0.40, 0.80)</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0.73 (0.59, 0.90)</a:t>
            </a:r>
          </a:p>
          <a:p>
            <a:pPr algn="ctr">
              <a:spcBef>
                <a:spcPts val="850"/>
              </a:spcBef>
            </a:pPr>
            <a:r>
              <a:rPr lang="en-US" sz="1100" b="0" dirty="0">
                <a:solidFill>
                  <a:schemeClr val="bg1"/>
                </a:solidFill>
                <a:latin typeface="Calibri" panose="020F0502020204030204" pitchFamily="34" charset="0"/>
              </a:rPr>
              <a:t>0.71 (0.53, 1.94)</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0.67 (0.54, 0.85)</a:t>
            </a:r>
          </a:p>
          <a:p>
            <a:pPr algn="ctr">
              <a:spcBef>
                <a:spcPts val="850"/>
              </a:spcBef>
            </a:pPr>
            <a:r>
              <a:rPr lang="en-US" sz="1100" b="0" dirty="0">
                <a:solidFill>
                  <a:schemeClr val="bg1"/>
                </a:solidFill>
                <a:latin typeface="Calibri" panose="020F0502020204030204" pitchFamily="34" charset="0"/>
              </a:rPr>
              <a:t>0.56 (0.35, 0.90)</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0.71 (0.58, 0.86)</a:t>
            </a:r>
          </a:p>
          <a:p>
            <a:pPr algn="ctr">
              <a:spcBef>
                <a:spcPts val="850"/>
              </a:spcBef>
            </a:pPr>
            <a:r>
              <a:rPr lang="en-US" sz="1100" b="0" dirty="0">
                <a:solidFill>
                  <a:schemeClr val="bg1"/>
                </a:solidFill>
                <a:latin typeface="Calibri" panose="020F0502020204030204" pitchFamily="34" charset="0"/>
              </a:rPr>
              <a:t>0.69 (0.57, 0.84)</a:t>
            </a:r>
          </a:p>
          <a:p>
            <a:pPr algn="ctr">
              <a:spcBef>
                <a:spcPts val="850"/>
              </a:spcBef>
            </a:pPr>
            <a:r>
              <a:rPr lang="en-US" sz="1100" b="0" dirty="0">
                <a:solidFill>
                  <a:schemeClr val="bg1"/>
                </a:solidFill>
                <a:latin typeface="Calibri" panose="020F0502020204030204" pitchFamily="34" charset="0"/>
              </a:rPr>
              <a:t>0.69 (0.54, 0.87)</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0.71 (0.54, 0.92)</a:t>
            </a:r>
          </a:p>
          <a:p>
            <a:pPr algn="ctr">
              <a:spcBef>
                <a:spcPts val="850"/>
              </a:spcBef>
            </a:pPr>
            <a:r>
              <a:rPr lang="en-US" sz="1100" b="0" dirty="0">
                <a:solidFill>
                  <a:schemeClr val="bg1"/>
                </a:solidFill>
                <a:latin typeface="Calibri" panose="020F0502020204030204" pitchFamily="34" charset="0"/>
              </a:rPr>
              <a:t>0.74 (0.57, 0.95)</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0.65 (0.50, 0.84)</a:t>
            </a:r>
          </a:p>
        </p:txBody>
      </p:sp>
      <p:cxnSp>
        <p:nvCxnSpPr>
          <p:cNvPr id="8" name="Straight Connector 7">
            <a:extLst>
              <a:ext uri="{FF2B5EF4-FFF2-40B4-BE49-F238E27FC236}">
                <a16:creationId xmlns:a16="http://schemas.microsoft.com/office/drawing/2014/main" id="{6988CE12-4A8F-1978-6715-256B4B32BF5D}"/>
              </a:ext>
            </a:extLst>
          </p:cNvPr>
          <p:cNvCxnSpPr/>
          <p:nvPr/>
        </p:nvCxnSpPr>
        <p:spPr bwMode="auto">
          <a:xfrm flipV="1">
            <a:off x="7623958" y="1463294"/>
            <a:ext cx="0" cy="4416552"/>
          </a:xfrm>
          <a:prstGeom prst="line">
            <a:avLst/>
          </a:prstGeom>
          <a:noFill/>
          <a:ln w="28575" cap="flat" cmpd="sng" algn="ctr">
            <a:solidFill>
              <a:schemeClr val="tx1">
                <a:lumMod val="50000"/>
              </a:schemeClr>
            </a:solidFill>
            <a:prstDash val="sysDash"/>
            <a:round/>
            <a:headEnd type="none" w="med" len="med"/>
            <a:tailEnd type="none" w="med" len="med"/>
          </a:ln>
          <a:effectLst/>
        </p:spPr>
      </p:cxnSp>
      <p:cxnSp>
        <p:nvCxnSpPr>
          <p:cNvPr id="9" name="Straight Connector 8">
            <a:extLst>
              <a:ext uri="{FF2B5EF4-FFF2-40B4-BE49-F238E27FC236}">
                <a16:creationId xmlns:a16="http://schemas.microsoft.com/office/drawing/2014/main" id="{8532B11B-F75B-F37F-39C4-31CB1BF10B7B}"/>
              </a:ext>
            </a:extLst>
          </p:cNvPr>
          <p:cNvCxnSpPr/>
          <p:nvPr/>
        </p:nvCxnSpPr>
        <p:spPr bwMode="auto">
          <a:xfrm>
            <a:off x="5729844" y="5813843"/>
            <a:ext cx="3797671" cy="0"/>
          </a:xfrm>
          <a:prstGeom prst="line">
            <a:avLst/>
          </a:prstGeom>
          <a:noFill/>
          <a:ln w="28575" cap="flat" cmpd="sng" algn="ctr">
            <a:solidFill>
              <a:schemeClr val="bg1"/>
            </a:solidFill>
            <a:prstDash val="solid"/>
            <a:round/>
            <a:headEnd type="none" w="med" len="med"/>
            <a:tailEnd type="none" w="med" len="med"/>
          </a:ln>
          <a:effectLst/>
        </p:spPr>
      </p:cxnSp>
      <p:grpSp>
        <p:nvGrpSpPr>
          <p:cNvPr id="10" name="Group 9">
            <a:extLst>
              <a:ext uri="{FF2B5EF4-FFF2-40B4-BE49-F238E27FC236}">
                <a16:creationId xmlns:a16="http://schemas.microsoft.com/office/drawing/2014/main" id="{29C03348-8B17-6673-5A64-852DA90179BF}"/>
              </a:ext>
            </a:extLst>
          </p:cNvPr>
          <p:cNvGrpSpPr/>
          <p:nvPr/>
        </p:nvGrpSpPr>
        <p:grpSpPr>
          <a:xfrm>
            <a:off x="5892800" y="5804318"/>
            <a:ext cx="3457575" cy="101937"/>
            <a:chOff x="5892800" y="5898447"/>
            <a:chExt cx="3457575" cy="101937"/>
          </a:xfrm>
        </p:grpSpPr>
        <p:cxnSp>
          <p:nvCxnSpPr>
            <p:cNvPr id="11" name="Straight Connector 10">
              <a:extLst>
                <a:ext uri="{FF2B5EF4-FFF2-40B4-BE49-F238E27FC236}">
                  <a16:creationId xmlns:a16="http://schemas.microsoft.com/office/drawing/2014/main" id="{84BB1BB8-6A3E-6862-5DC4-1E5682B474D1}"/>
                </a:ext>
              </a:extLst>
            </p:cNvPr>
            <p:cNvCxnSpPr>
              <a:cxnSpLocks/>
            </p:cNvCxnSpPr>
            <p:nvPr/>
          </p:nvCxnSpPr>
          <p:spPr bwMode="auto">
            <a:xfrm flipV="1">
              <a:off x="9350375" y="5898447"/>
              <a:ext cx="0" cy="101937"/>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2BE138A-206C-4124-3C84-08E97003DCD0}"/>
                </a:ext>
              </a:extLst>
            </p:cNvPr>
            <p:cNvCxnSpPr>
              <a:cxnSpLocks/>
            </p:cNvCxnSpPr>
            <p:nvPr/>
          </p:nvCxnSpPr>
          <p:spPr bwMode="auto">
            <a:xfrm flipV="1">
              <a:off x="8480425" y="5898447"/>
              <a:ext cx="0" cy="101937"/>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C5BAE10-B6D5-0668-B4E1-E54515E282AB}"/>
                </a:ext>
              </a:extLst>
            </p:cNvPr>
            <p:cNvCxnSpPr>
              <a:cxnSpLocks/>
            </p:cNvCxnSpPr>
            <p:nvPr/>
          </p:nvCxnSpPr>
          <p:spPr bwMode="auto">
            <a:xfrm flipV="1">
              <a:off x="6762750" y="5898447"/>
              <a:ext cx="0" cy="101937"/>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2EADEB5-A98A-E704-3055-AF08E7F33D04}"/>
                </a:ext>
              </a:extLst>
            </p:cNvPr>
            <p:cNvCxnSpPr>
              <a:cxnSpLocks/>
            </p:cNvCxnSpPr>
            <p:nvPr/>
          </p:nvCxnSpPr>
          <p:spPr bwMode="auto">
            <a:xfrm flipV="1">
              <a:off x="5892800" y="5898447"/>
              <a:ext cx="0" cy="101937"/>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17150F03-CA2D-3C9A-8BFA-E8ABCCACE004}"/>
              </a:ext>
            </a:extLst>
          </p:cNvPr>
          <p:cNvGrpSpPr/>
          <p:nvPr/>
        </p:nvGrpSpPr>
        <p:grpSpPr>
          <a:xfrm>
            <a:off x="5701012" y="5846625"/>
            <a:ext cx="3837087" cy="276999"/>
            <a:chOff x="5701012" y="5940754"/>
            <a:chExt cx="3837087" cy="276999"/>
          </a:xfrm>
        </p:grpSpPr>
        <p:sp>
          <p:nvSpPr>
            <p:cNvPr id="16" name="TextBox 15">
              <a:extLst>
                <a:ext uri="{FF2B5EF4-FFF2-40B4-BE49-F238E27FC236}">
                  <a16:creationId xmlns:a16="http://schemas.microsoft.com/office/drawing/2014/main" id="{5ABF9155-979C-B32A-A60E-70A02EA7C893}"/>
                </a:ext>
              </a:extLst>
            </p:cNvPr>
            <p:cNvSpPr txBox="1"/>
            <p:nvPr/>
          </p:nvSpPr>
          <p:spPr bwMode="auto">
            <a:xfrm>
              <a:off x="5701012"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a:t>
              </a:r>
            </a:p>
          </p:txBody>
        </p:sp>
        <p:sp>
          <p:nvSpPr>
            <p:cNvPr id="17" name="TextBox 16">
              <a:extLst>
                <a:ext uri="{FF2B5EF4-FFF2-40B4-BE49-F238E27FC236}">
                  <a16:creationId xmlns:a16="http://schemas.microsoft.com/office/drawing/2014/main" id="{921FB24D-CA59-6E35-6470-C082D636EA70}"/>
                </a:ext>
              </a:extLst>
            </p:cNvPr>
            <p:cNvSpPr txBox="1"/>
            <p:nvPr/>
          </p:nvSpPr>
          <p:spPr bwMode="auto">
            <a:xfrm>
              <a:off x="6572634"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18" name="TextBox 17">
              <a:extLst>
                <a:ext uri="{FF2B5EF4-FFF2-40B4-BE49-F238E27FC236}">
                  <a16:creationId xmlns:a16="http://schemas.microsoft.com/office/drawing/2014/main" id="{D3B63309-98EF-5254-4C98-A9103B0D1564}"/>
                </a:ext>
              </a:extLst>
            </p:cNvPr>
            <p:cNvSpPr txBox="1"/>
            <p:nvPr/>
          </p:nvSpPr>
          <p:spPr bwMode="auto">
            <a:xfrm>
              <a:off x="7433842"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9" name="TextBox 18">
              <a:extLst>
                <a:ext uri="{FF2B5EF4-FFF2-40B4-BE49-F238E27FC236}">
                  <a16:creationId xmlns:a16="http://schemas.microsoft.com/office/drawing/2014/main" id="{1A53D0D1-C4C7-930F-47BC-D5017B34BC91}"/>
                </a:ext>
              </a:extLst>
            </p:cNvPr>
            <p:cNvSpPr txBox="1"/>
            <p:nvPr/>
          </p:nvSpPr>
          <p:spPr bwMode="auto">
            <a:xfrm>
              <a:off x="8290309"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0" name="TextBox 19">
              <a:extLst>
                <a:ext uri="{FF2B5EF4-FFF2-40B4-BE49-F238E27FC236}">
                  <a16:creationId xmlns:a16="http://schemas.microsoft.com/office/drawing/2014/main" id="{9D471B49-0183-D182-D67E-2B1D5A23F6D6}"/>
                </a:ext>
              </a:extLst>
            </p:cNvPr>
            <p:cNvSpPr txBox="1"/>
            <p:nvPr/>
          </p:nvSpPr>
          <p:spPr bwMode="auto">
            <a:xfrm>
              <a:off x="9157867" y="594075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grpSp>
      <p:sp>
        <p:nvSpPr>
          <p:cNvPr id="21" name="TextBox 20">
            <a:extLst>
              <a:ext uri="{FF2B5EF4-FFF2-40B4-BE49-F238E27FC236}">
                <a16:creationId xmlns:a16="http://schemas.microsoft.com/office/drawing/2014/main" id="{5A807123-430B-373E-E8FA-DB6D1BB05DEE}"/>
              </a:ext>
            </a:extLst>
          </p:cNvPr>
          <p:cNvSpPr txBox="1"/>
          <p:nvPr/>
        </p:nvSpPr>
        <p:spPr bwMode="auto">
          <a:xfrm>
            <a:off x="7756830" y="6015862"/>
            <a:ext cx="1447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rgbClr val="E1471D"/>
                </a:solidFill>
                <a:latin typeface="Calibri" panose="020F0502020204030204" pitchFamily="34" charset="0"/>
              </a:rPr>
              <a:t>Gem + Nab-P better</a:t>
            </a:r>
            <a:endParaRPr lang="en-US" sz="1000" b="0" dirty="0">
              <a:solidFill>
                <a:srgbClr val="E1471D"/>
              </a:solidFill>
              <a:latin typeface="Calibri" panose="020F0502020204030204" pitchFamily="34" charset="0"/>
            </a:endParaRPr>
          </a:p>
        </p:txBody>
      </p:sp>
      <p:sp>
        <p:nvSpPr>
          <p:cNvPr id="22" name="TextBox 21">
            <a:extLst>
              <a:ext uri="{FF2B5EF4-FFF2-40B4-BE49-F238E27FC236}">
                <a16:creationId xmlns:a16="http://schemas.microsoft.com/office/drawing/2014/main" id="{62700645-25E3-BC41-B3AD-39657FBCABB9}"/>
              </a:ext>
            </a:extLst>
          </p:cNvPr>
          <p:cNvSpPr txBox="1"/>
          <p:nvPr/>
        </p:nvSpPr>
        <p:spPr bwMode="auto">
          <a:xfrm>
            <a:off x="6116085" y="6015862"/>
            <a:ext cx="12956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rgbClr val="015873"/>
                </a:solidFill>
                <a:latin typeface="Calibri" panose="020F0502020204030204" pitchFamily="34" charset="0"/>
              </a:rPr>
              <a:t>NALIRIFOX better</a:t>
            </a:r>
          </a:p>
        </p:txBody>
      </p:sp>
      <p:cxnSp>
        <p:nvCxnSpPr>
          <p:cNvPr id="23" name="Straight Connector 22">
            <a:extLst>
              <a:ext uri="{FF2B5EF4-FFF2-40B4-BE49-F238E27FC236}">
                <a16:creationId xmlns:a16="http://schemas.microsoft.com/office/drawing/2014/main" id="{F5C0410E-65F5-EE11-F13B-BABE6B48AB67}"/>
              </a:ext>
            </a:extLst>
          </p:cNvPr>
          <p:cNvCxnSpPr/>
          <p:nvPr/>
        </p:nvCxnSpPr>
        <p:spPr bwMode="auto">
          <a:xfrm>
            <a:off x="6891438" y="5519034"/>
            <a:ext cx="640080" cy="0"/>
          </a:xfrm>
          <a:prstGeom prst="line">
            <a:avLst/>
          </a:prstGeom>
          <a:noFill/>
          <a:ln w="28575" cap="flat" cmpd="sng" algn="ctr">
            <a:solidFill>
              <a:schemeClr val="bg1"/>
            </a:solidFill>
            <a:prstDash val="solid"/>
            <a:round/>
            <a:headEnd type="none" w="med" len="med"/>
            <a:tailEnd type="none" w="med" len="med"/>
          </a:ln>
          <a:effectLst/>
        </p:spPr>
      </p:cxnSp>
      <p:sp>
        <p:nvSpPr>
          <p:cNvPr id="24" name="Rectangle 23">
            <a:extLst>
              <a:ext uri="{FF2B5EF4-FFF2-40B4-BE49-F238E27FC236}">
                <a16:creationId xmlns:a16="http://schemas.microsoft.com/office/drawing/2014/main" id="{C7DAAFF3-08F1-F769-D2CB-B6BDDFF234F5}"/>
              </a:ext>
            </a:extLst>
          </p:cNvPr>
          <p:cNvSpPr/>
          <p:nvPr/>
        </p:nvSpPr>
        <p:spPr bwMode="auto">
          <a:xfrm>
            <a:off x="7123405" y="5482521"/>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 name="Straight Connector 24">
            <a:extLst>
              <a:ext uri="{FF2B5EF4-FFF2-40B4-BE49-F238E27FC236}">
                <a16:creationId xmlns:a16="http://schemas.microsoft.com/office/drawing/2014/main" id="{567ADB93-329B-614D-91B8-2ED8113F4C21}"/>
              </a:ext>
            </a:extLst>
          </p:cNvPr>
          <p:cNvCxnSpPr/>
          <p:nvPr/>
        </p:nvCxnSpPr>
        <p:spPr bwMode="auto">
          <a:xfrm>
            <a:off x="6762194" y="5670895"/>
            <a:ext cx="576072" cy="0"/>
          </a:xfrm>
          <a:prstGeom prst="line">
            <a:avLst/>
          </a:prstGeom>
          <a:noFill/>
          <a:ln w="28575" cap="flat" cmpd="sng" algn="ctr">
            <a:solidFill>
              <a:schemeClr val="bg1"/>
            </a:solidFill>
            <a:prstDash val="solid"/>
            <a:round/>
            <a:headEnd type="none" w="med" len="med"/>
            <a:tailEnd type="none" w="med" len="med"/>
          </a:ln>
          <a:effectLst/>
        </p:spPr>
      </p:cxnSp>
      <p:sp>
        <p:nvSpPr>
          <p:cNvPr id="26" name="Rectangle 25">
            <a:extLst>
              <a:ext uri="{FF2B5EF4-FFF2-40B4-BE49-F238E27FC236}">
                <a16:creationId xmlns:a16="http://schemas.microsoft.com/office/drawing/2014/main" id="{EB79EB35-ACA0-90A0-1467-C16BBA0075E2}"/>
              </a:ext>
            </a:extLst>
          </p:cNvPr>
          <p:cNvSpPr/>
          <p:nvPr/>
        </p:nvSpPr>
        <p:spPr bwMode="auto">
          <a:xfrm>
            <a:off x="6971936" y="5634382"/>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99DAA554-5284-45D1-5AB0-57B97CCDE71C}"/>
              </a:ext>
            </a:extLst>
          </p:cNvPr>
          <p:cNvCxnSpPr/>
          <p:nvPr/>
        </p:nvCxnSpPr>
        <p:spPr bwMode="auto">
          <a:xfrm>
            <a:off x="6829548" y="5064723"/>
            <a:ext cx="585216" cy="0"/>
          </a:xfrm>
          <a:prstGeom prst="line">
            <a:avLst/>
          </a:prstGeom>
          <a:noFill/>
          <a:ln w="28575" cap="flat" cmpd="sng" algn="ctr">
            <a:solidFill>
              <a:schemeClr val="bg1"/>
            </a:solidFill>
            <a:prstDash val="solid"/>
            <a:round/>
            <a:headEnd type="none" w="med" len="med"/>
            <a:tailEnd type="none" w="med" len="med"/>
          </a:ln>
          <a:effectLst/>
        </p:spPr>
      </p:cxnSp>
      <p:sp>
        <p:nvSpPr>
          <p:cNvPr id="28" name="Rectangle 27">
            <a:extLst>
              <a:ext uri="{FF2B5EF4-FFF2-40B4-BE49-F238E27FC236}">
                <a16:creationId xmlns:a16="http://schemas.microsoft.com/office/drawing/2014/main" id="{5C39FAB8-1F2B-774C-FE73-C05393B9EB9B}"/>
              </a:ext>
            </a:extLst>
          </p:cNvPr>
          <p:cNvSpPr/>
          <p:nvPr/>
        </p:nvSpPr>
        <p:spPr bwMode="auto">
          <a:xfrm>
            <a:off x="7042465" y="5028210"/>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9" name="Straight Connector 28">
            <a:extLst>
              <a:ext uri="{FF2B5EF4-FFF2-40B4-BE49-F238E27FC236}">
                <a16:creationId xmlns:a16="http://schemas.microsoft.com/office/drawing/2014/main" id="{47C6EBB3-5984-DC2A-4569-A71811899A4A}"/>
              </a:ext>
            </a:extLst>
          </p:cNvPr>
          <p:cNvCxnSpPr/>
          <p:nvPr/>
        </p:nvCxnSpPr>
        <p:spPr bwMode="auto">
          <a:xfrm>
            <a:off x="6840004" y="5226109"/>
            <a:ext cx="649224" cy="0"/>
          </a:xfrm>
          <a:prstGeom prst="line">
            <a:avLst/>
          </a:prstGeom>
          <a:noFill/>
          <a:ln w="28575" cap="flat" cmpd="sng" algn="ctr">
            <a:solidFill>
              <a:schemeClr val="bg1"/>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D3ABB882-4427-04B8-8756-ED3C43141655}"/>
              </a:ext>
            </a:extLst>
          </p:cNvPr>
          <p:cNvSpPr/>
          <p:nvPr/>
        </p:nvSpPr>
        <p:spPr bwMode="auto">
          <a:xfrm>
            <a:off x="7078321" y="5189596"/>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 name="Straight Connector 30">
            <a:extLst>
              <a:ext uri="{FF2B5EF4-FFF2-40B4-BE49-F238E27FC236}">
                <a16:creationId xmlns:a16="http://schemas.microsoft.com/office/drawing/2014/main" id="{1065932F-7503-D28C-4790-8AF832358912}"/>
              </a:ext>
            </a:extLst>
          </p:cNvPr>
          <p:cNvCxnSpPr/>
          <p:nvPr/>
        </p:nvCxnSpPr>
        <p:spPr bwMode="auto">
          <a:xfrm>
            <a:off x="6505695" y="4315158"/>
            <a:ext cx="950976" cy="0"/>
          </a:xfrm>
          <a:prstGeom prst="line">
            <a:avLst/>
          </a:prstGeom>
          <a:noFill/>
          <a:ln w="28575" cap="flat" cmpd="sng" algn="ctr">
            <a:solidFill>
              <a:schemeClr val="bg1"/>
            </a:solidFill>
            <a:prstDash val="solid"/>
            <a:round/>
            <a:headEnd type="none" w="med" len="med"/>
            <a:tailEnd type="none" w="med" len="med"/>
          </a:ln>
          <a:effectLst/>
        </p:spPr>
      </p:cxnSp>
      <p:sp>
        <p:nvSpPr>
          <p:cNvPr id="32" name="Rectangle 31">
            <a:extLst>
              <a:ext uri="{FF2B5EF4-FFF2-40B4-BE49-F238E27FC236}">
                <a16:creationId xmlns:a16="http://schemas.microsoft.com/office/drawing/2014/main" id="{161DD393-60FD-74B2-1545-291B5EC7E7BB}"/>
              </a:ext>
            </a:extLst>
          </p:cNvPr>
          <p:cNvSpPr/>
          <p:nvPr/>
        </p:nvSpPr>
        <p:spPr bwMode="auto">
          <a:xfrm>
            <a:off x="6823388" y="4278645"/>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3" name="Straight Connector 32">
            <a:extLst>
              <a:ext uri="{FF2B5EF4-FFF2-40B4-BE49-F238E27FC236}">
                <a16:creationId xmlns:a16="http://schemas.microsoft.com/office/drawing/2014/main" id="{144107A1-C53E-1B8E-FFC5-4CDEAEE7CD80}"/>
              </a:ext>
            </a:extLst>
          </p:cNvPr>
          <p:cNvCxnSpPr/>
          <p:nvPr/>
        </p:nvCxnSpPr>
        <p:spPr bwMode="auto">
          <a:xfrm>
            <a:off x="6909852" y="4476544"/>
            <a:ext cx="521208" cy="0"/>
          </a:xfrm>
          <a:prstGeom prst="line">
            <a:avLst/>
          </a:prstGeom>
          <a:noFill/>
          <a:ln w="28575" cap="flat" cmpd="sng" algn="ctr">
            <a:solidFill>
              <a:schemeClr val="bg1"/>
            </a:solidFill>
            <a:prstDash val="solid"/>
            <a:round/>
            <a:headEnd type="none" w="med" len="med"/>
            <a:tailEnd type="none" w="med" len="med"/>
          </a:ln>
          <a:effectLst/>
        </p:spPr>
      </p:cxnSp>
      <p:sp>
        <p:nvSpPr>
          <p:cNvPr id="34" name="Rectangle 33">
            <a:extLst>
              <a:ext uri="{FF2B5EF4-FFF2-40B4-BE49-F238E27FC236}">
                <a16:creationId xmlns:a16="http://schemas.microsoft.com/office/drawing/2014/main" id="{F80CB31E-6155-A1CF-43FA-2B17E4A34CCA}"/>
              </a:ext>
            </a:extLst>
          </p:cNvPr>
          <p:cNvSpPr/>
          <p:nvPr/>
        </p:nvSpPr>
        <p:spPr bwMode="auto">
          <a:xfrm>
            <a:off x="7078319" y="4440031"/>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5" name="Straight Connector 34">
            <a:extLst>
              <a:ext uri="{FF2B5EF4-FFF2-40B4-BE49-F238E27FC236}">
                <a16:creationId xmlns:a16="http://schemas.microsoft.com/office/drawing/2014/main" id="{8B2471A2-C73E-6035-A98F-D945353AA196}"/>
              </a:ext>
            </a:extLst>
          </p:cNvPr>
          <p:cNvCxnSpPr/>
          <p:nvPr/>
        </p:nvCxnSpPr>
        <p:spPr bwMode="auto">
          <a:xfrm>
            <a:off x="6818456" y="3873547"/>
            <a:ext cx="704088" cy="0"/>
          </a:xfrm>
          <a:prstGeom prst="line">
            <a:avLst/>
          </a:prstGeom>
          <a:noFill/>
          <a:ln w="28575" cap="flat" cmpd="sng" algn="ctr">
            <a:solidFill>
              <a:schemeClr val="bg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9AADF2B3-A7A6-5B66-4234-23BD5765A9E5}"/>
              </a:ext>
            </a:extLst>
          </p:cNvPr>
          <p:cNvSpPr/>
          <p:nvPr/>
        </p:nvSpPr>
        <p:spPr bwMode="auto">
          <a:xfrm>
            <a:off x="7069473" y="3837034"/>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413BD9E1-A423-913D-A3CC-8150326C5CD2}"/>
              </a:ext>
            </a:extLst>
          </p:cNvPr>
          <p:cNvCxnSpPr/>
          <p:nvPr/>
        </p:nvCxnSpPr>
        <p:spPr bwMode="auto">
          <a:xfrm>
            <a:off x="6825737" y="4028583"/>
            <a:ext cx="539496" cy="0"/>
          </a:xfrm>
          <a:prstGeom prst="line">
            <a:avLst/>
          </a:prstGeom>
          <a:noFill/>
          <a:ln w="28575" cap="flat" cmpd="sng" algn="ctr">
            <a:solidFill>
              <a:schemeClr val="bg1"/>
            </a:solidFill>
            <a:prstDash val="solid"/>
            <a:round/>
            <a:headEnd type="none" w="med" len="med"/>
            <a:tailEnd type="none" w="med" len="med"/>
          </a:ln>
          <a:effectLst/>
        </p:spPr>
      </p:cxnSp>
      <p:sp>
        <p:nvSpPr>
          <p:cNvPr id="38" name="Rectangle 37">
            <a:extLst>
              <a:ext uri="{FF2B5EF4-FFF2-40B4-BE49-F238E27FC236}">
                <a16:creationId xmlns:a16="http://schemas.microsoft.com/office/drawing/2014/main" id="{3A1AD4CD-2082-CA1C-E3CD-A2A3DCBED4E0}"/>
              </a:ext>
            </a:extLst>
          </p:cNvPr>
          <p:cNvSpPr/>
          <p:nvPr/>
        </p:nvSpPr>
        <p:spPr bwMode="auto">
          <a:xfrm>
            <a:off x="7013254" y="3992070"/>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9" name="Straight Connector 38">
            <a:extLst>
              <a:ext uri="{FF2B5EF4-FFF2-40B4-BE49-F238E27FC236}">
                <a16:creationId xmlns:a16="http://schemas.microsoft.com/office/drawing/2014/main" id="{082042DF-FB4C-12FA-8242-40D4C50E1222}"/>
              </a:ext>
            </a:extLst>
          </p:cNvPr>
          <p:cNvCxnSpPr/>
          <p:nvPr/>
        </p:nvCxnSpPr>
        <p:spPr bwMode="auto">
          <a:xfrm>
            <a:off x="6595759" y="3418612"/>
            <a:ext cx="694944" cy="0"/>
          </a:xfrm>
          <a:prstGeom prst="line">
            <a:avLst/>
          </a:prstGeom>
          <a:noFill/>
          <a:ln w="28575" cap="flat" cmpd="sng" algn="ctr">
            <a:solidFill>
              <a:schemeClr val="bg1"/>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883A0BBB-AEBA-4C70-3601-2CB73E49654A}"/>
              </a:ext>
            </a:extLst>
          </p:cNvPr>
          <p:cNvSpPr/>
          <p:nvPr/>
        </p:nvSpPr>
        <p:spPr bwMode="auto">
          <a:xfrm>
            <a:off x="6830901" y="3382099"/>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672D88B1-7A06-83A7-7A31-D51F33D46BFF}"/>
              </a:ext>
            </a:extLst>
          </p:cNvPr>
          <p:cNvCxnSpPr/>
          <p:nvPr/>
        </p:nvCxnSpPr>
        <p:spPr bwMode="auto">
          <a:xfrm>
            <a:off x="6923715" y="3567298"/>
            <a:ext cx="539496" cy="0"/>
          </a:xfrm>
          <a:prstGeom prst="line">
            <a:avLst/>
          </a:prstGeom>
          <a:noFill/>
          <a:ln w="28575" cap="flat" cmpd="sng" algn="ctr">
            <a:solidFill>
              <a:schemeClr val="bg1"/>
            </a:solidFill>
            <a:prstDash val="solid"/>
            <a:round/>
            <a:headEnd type="none" w="med" len="med"/>
            <a:tailEnd type="none" w="med" len="med"/>
          </a:ln>
          <a:effectLst/>
        </p:spPr>
      </p:cxnSp>
      <p:sp>
        <p:nvSpPr>
          <p:cNvPr id="42" name="Rectangle 41">
            <a:extLst>
              <a:ext uri="{FF2B5EF4-FFF2-40B4-BE49-F238E27FC236}">
                <a16:creationId xmlns:a16="http://schemas.microsoft.com/office/drawing/2014/main" id="{61DB61B5-4B41-F687-71ED-7279FC0F263A}"/>
              </a:ext>
            </a:extLst>
          </p:cNvPr>
          <p:cNvSpPr/>
          <p:nvPr/>
        </p:nvSpPr>
        <p:spPr bwMode="auto">
          <a:xfrm>
            <a:off x="7117582" y="3530785"/>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3" name="Straight Connector 42">
            <a:extLst>
              <a:ext uri="{FF2B5EF4-FFF2-40B4-BE49-F238E27FC236}">
                <a16:creationId xmlns:a16="http://schemas.microsoft.com/office/drawing/2014/main" id="{0CFEB621-79F5-AA49-A1F6-2B6E47B87684}"/>
              </a:ext>
            </a:extLst>
          </p:cNvPr>
          <p:cNvCxnSpPr/>
          <p:nvPr/>
        </p:nvCxnSpPr>
        <p:spPr bwMode="auto">
          <a:xfrm>
            <a:off x="6603719" y="2967476"/>
            <a:ext cx="530352" cy="0"/>
          </a:xfrm>
          <a:prstGeom prst="line">
            <a:avLst/>
          </a:prstGeom>
          <a:noFill/>
          <a:ln w="28575" cap="flat" cmpd="sng" algn="ctr">
            <a:solidFill>
              <a:schemeClr val="bg1"/>
            </a:solidFill>
            <a:prstDash val="solid"/>
            <a:round/>
            <a:headEnd type="none" w="med" len="med"/>
            <a:tailEnd type="none" w="med" len="med"/>
          </a:ln>
          <a:effectLst/>
        </p:spPr>
      </p:cxnSp>
      <p:sp>
        <p:nvSpPr>
          <p:cNvPr id="44" name="Rectangle 43">
            <a:extLst>
              <a:ext uri="{FF2B5EF4-FFF2-40B4-BE49-F238E27FC236}">
                <a16:creationId xmlns:a16="http://schemas.microsoft.com/office/drawing/2014/main" id="{D1F2E28F-94C3-758F-382F-BCB814EF318C}"/>
              </a:ext>
            </a:extLst>
          </p:cNvPr>
          <p:cNvSpPr/>
          <p:nvPr/>
        </p:nvSpPr>
        <p:spPr bwMode="auto">
          <a:xfrm>
            <a:off x="6784886" y="2930963"/>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5" name="Straight Connector 44">
            <a:extLst>
              <a:ext uri="{FF2B5EF4-FFF2-40B4-BE49-F238E27FC236}">
                <a16:creationId xmlns:a16="http://schemas.microsoft.com/office/drawing/2014/main" id="{A27FFDD0-18DC-25C8-07CF-F65471A7AC40}"/>
              </a:ext>
            </a:extLst>
          </p:cNvPr>
          <p:cNvCxnSpPr/>
          <p:nvPr/>
        </p:nvCxnSpPr>
        <p:spPr bwMode="auto">
          <a:xfrm>
            <a:off x="7039625" y="3125687"/>
            <a:ext cx="667512" cy="0"/>
          </a:xfrm>
          <a:prstGeom prst="line">
            <a:avLst/>
          </a:prstGeom>
          <a:noFill/>
          <a:ln w="28575" cap="flat" cmpd="sng" algn="ctr">
            <a:solidFill>
              <a:schemeClr val="bg1"/>
            </a:solidFill>
            <a:prstDash val="solid"/>
            <a:round/>
            <a:headEnd type="none" w="med" len="med"/>
            <a:tailEnd type="none" w="med" len="med"/>
          </a:ln>
          <a:effectLst/>
        </p:spPr>
      </p:cxnSp>
      <p:sp>
        <p:nvSpPr>
          <p:cNvPr id="46" name="Rectangle 45">
            <a:extLst>
              <a:ext uri="{FF2B5EF4-FFF2-40B4-BE49-F238E27FC236}">
                <a16:creationId xmlns:a16="http://schemas.microsoft.com/office/drawing/2014/main" id="{38F8FB92-F03C-9601-32DF-1B0153E8C12F}"/>
              </a:ext>
            </a:extLst>
          </p:cNvPr>
          <p:cNvSpPr/>
          <p:nvPr/>
        </p:nvSpPr>
        <p:spPr bwMode="auto">
          <a:xfrm>
            <a:off x="7284292" y="3089174"/>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7" name="Straight Connector 46">
            <a:extLst>
              <a:ext uri="{FF2B5EF4-FFF2-40B4-BE49-F238E27FC236}">
                <a16:creationId xmlns:a16="http://schemas.microsoft.com/office/drawing/2014/main" id="{5602A24F-0B0F-AAC6-B9A0-EE8D5AABEC98}"/>
              </a:ext>
            </a:extLst>
          </p:cNvPr>
          <p:cNvCxnSpPr/>
          <p:nvPr/>
        </p:nvCxnSpPr>
        <p:spPr bwMode="auto">
          <a:xfrm>
            <a:off x="6895568" y="1616749"/>
            <a:ext cx="438912" cy="0"/>
          </a:xfrm>
          <a:prstGeom prst="line">
            <a:avLst/>
          </a:prstGeom>
          <a:noFill/>
          <a:ln w="28575" cap="flat" cmpd="sng" algn="ctr">
            <a:solidFill>
              <a:schemeClr val="bg1"/>
            </a:solidFill>
            <a:prstDash val="solid"/>
            <a:round/>
            <a:headEnd type="none" w="med" len="med"/>
            <a:tailEnd type="none" w="med" len="med"/>
          </a:ln>
          <a:effectLst/>
        </p:spPr>
      </p:cxnSp>
      <p:sp>
        <p:nvSpPr>
          <p:cNvPr id="48" name="Rectangle 47">
            <a:extLst>
              <a:ext uri="{FF2B5EF4-FFF2-40B4-BE49-F238E27FC236}">
                <a16:creationId xmlns:a16="http://schemas.microsoft.com/office/drawing/2014/main" id="{AD9746DD-0C08-8A9E-1883-8729685EB9C4}"/>
              </a:ext>
            </a:extLst>
          </p:cNvPr>
          <p:cNvSpPr/>
          <p:nvPr/>
        </p:nvSpPr>
        <p:spPr bwMode="auto">
          <a:xfrm>
            <a:off x="7041810" y="1580236"/>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9" name="Straight Connector 48">
            <a:extLst>
              <a:ext uri="{FF2B5EF4-FFF2-40B4-BE49-F238E27FC236}">
                <a16:creationId xmlns:a16="http://schemas.microsoft.com/office/drawing/2014/main" id="{C7BCC085-4955-70A7-2FEF-9A1B2D5C111A}"/>
              </a:ext>
            </a:extLst>
          </p:cNvPr>
          <p:cNvCxnSpPr/>
          <p:nvPr/>
        </p:nvCxnSpPr>
        <p:spPr bwMode="auto">
          <a:xfrm>
            <a:off x="6921899" y="1921010"/>
            <a:ext cx="484632" cy="0"/>
          </a:xfrm>
          <a:prstGeom prst="line">
            <a:avLst/>
          </a:prstGeom>
          <a:noFill/>
          <a:ln w="28575" cap="flat" cmpd="sng" algn="ctr">
            <a:solidFill>
              <a:schemeClr val="bg1"/>
            </a:solidFill>
            <a:prstDash val="solid"/>
            <a:round/>
            <a:headEnd type="none" w="med" len="med"/>
            <a:tailEnd type="none" w="med" len="med"/>
          </a:ln>
          <a:effectLst/>
        </p:spPr>
      </p:cxnSp>
      <p:sp>
        <p:nvSpPr>
          <p:cNvPr id="50" name="Rectangle 49">
            <a:extLst>
              <a:ext uri="{FF2B5EF4-FFF2-40B4-BE49-F238E27FC236}">
                <a16:creationId xmlns:a16="http://schemas.microsoft.com/office/drawing/2014/main" id="{B5CE4045-5EDF-1C52-53F0-50795CAC1189}"/>
              </a:ext>
            </a:extLst>
          </p:cNvPr>
          <p:cNvSpPr/>
          <p:nvPr/>
        </p:nvSpPr>
        <p:spPr bwMode="auto">
          <a:xfrm>
            <a:off x="7093541" y="1884497"/>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 name="Straight Connector 50">
            <a:extLst>
              <a:ext uri="{FF2B5EF4-FFF2-40B4-BE49-F238E27FC236}">
                <a16:creationId xmlns:a16="http://schemas.microsoft.com/office/drawing/2014/main" id="{A6AF9AFD-337D-8B8E-479D-E332250B1E92}"/>
              </a:ext>
            </a:extLst>
          </p:cNvPr>
          <p:cNvCxnSpPr/>
          <p:nvPr/>
        </p:nvCxnSpPr>
        <p:spPr bwMode="auto">
          <a:xfrm>
            <a:off x="6533709" y="2067885"/>
            <a:ext cx="886968" cy="0"/>
          </a:xfrm>
          <a:prstGeom prst="line">
            <a:avLst/>
          </a:prstGeom>
          <a:noFill/>
          <a:ln w="28575" cap="flat" cmpd="sng" algn="ctr">
            <a:solidFill>
              <a:schemeClr val="bg1"/>
            </a:solidFill>
            <a:prstDash val="solid"/>
            <a:round/>
            <a:headEnd type="none" w="med" len="med"/>
            <a:tailEnd type="none" w="med" len="med"/>
          </a:ln>
          <a:effectLst/>
        </p:spPr>
      </p:cxnSp>
      <p:sp>
        <p:nvSpPr>
          <p:cNvPr id="52" name="Rectangle 51">
            <a:extLst>
              <a:ext uri="{FF2B5EF4-FFF2-40B4-BE49-F238E27FC236}">
                <a16:creationId xmlns:a16="http://schemas.microsoft.com/office/drawing/2014/main" id="{9717FA06-3635-46AE-45E5-BFA34CECBF41}"/>
              </a:ext>
            </a:extLst>
          </p:cNvPr>
          <p:cNvSpPr/>
          <p:nvPr/>
        </p:nvSpPr>
        <p:spPr bwMode="auto">
          <a:xfrm>
            <a:off x="6835527" y="2031372"/>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3" name="Straight Connector 52">
            <a:extLst>
              <a:ext uri="{FF2B5EF4-FFF2-40B4-BE49-F238E27FC236}">
                <a16:creationId xmlns:a16="http://schemas.microsoft.com/office/drawing/2014/main" id="{978CCE68-81E9-4CC8-A6BC-4F31BE64D05E}"/>
              </a:ext>
            </a:extLst>
          </p:cNvPr>
          <p:cNvCxnSpPr/>
          <p:nvPr/>
        </p:nvCxnSpPr>
        <p:spPr bwMode="auto">
          <a:xfrm>
            <a:off x="6728315" y="2365796"/>
            <a:ext cx="758952" cy="0"/>
          </a:xfrm>
          <a:prstGeom prst="line">
            <a:avLst/>
          </a:prstGeom>
          <a:noFill/>
          <a:ln w="28575" cap="flat" cmpd="sng" algn="ctr">
            <a:solidFill>
              <a:schemeClr val="bg1"/>
            </a:solidFill>
            <a:prstDash val="solid"/>
            <a:round/>
            <a:headEnd type="none" w="med" len="med"/>
            <a:tailEnd type="none" w="med" len="med"/>
          </a:ln>
          <a:effectLst/>
        </p:spPr>
      </p:cxnSp>
      <p:sp>
        <p:nvSpPr>
          <p:cNvPr id="54" name="Rectangle 53">
            <a:extLst>
              <a:ext uri="{FF2B5EF4-FFF2-40B4-BE49-F238E27FC236}">
                <a16:creationId xmlns:a16="http://schemas.microsoft.com/office/drawing/2014/main" id="{E7D35D5A-7E57-D457-C943-B214F59A56CB}"/>
              </a:ext>
            </a:extLst>
          </p:cNvPr>
          <p:cNvSpPr/>
          <p:nvPr/>
        </p:nvSpPr>
        <p:spPr bwMode="auto">
          <a:xfrm>
            <a:off x="7001558" y="2329283"/>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8E788950-62E1-EE9D-1E06-9B575F8CD877}"/>
              </a:ext>
            </a:extLst>
          </p:cNvPr>
          <p:cNvCxnSpPr/>
          <p:nvPr/>
        </p:nvCxnSpPr>
        <p:spPr bwMode="auto">
          <a:xfrm>
            <a:off x="6931203" y="2516361"/>
            <a:ext cx="941832" cy="0"/>
          </a:xfrm>
          <a:prstGeom prst="line">
            <a:avLst/>
          </a:prstGeom>
          <a:noFill/>
          <a:ln w="28575" cap="flat" cmpd="sng" algn="ctr">
            <a:solidFill>
              <a:schemeClr val="bg1"/>
            </a:solidFill>
            <a:prstDash val="solid"/>
            <a:round/>
            <a:headEnd type="none" w="med" len="med"/>
            <a:tailEnd type="none" w="med" len="med"/>
          </a:ln>
          <a:effectLst/>
        </p:spPr>
      </p:cxnSp>
      <p:sp>
        <p:nvSpPr>
          <p:cNvPr id="56" name="Rectangle 55">
            <a:extLst>
              <a:ext uri="{FF2B5EF4-FFF2-40B4-BE49-F238E27FC236}">
                <a16:creationId xmlns:a16="http://schemas.microsoft.com/office/drawing/2014/main" id="{5DF1A208-287D-2970-B3CC-91223AB102F5}"/>
              </a:ext>
            </a:extLst>
          </p:cNvPr>
          <p:cNvSpPr/>
          <p:nvPr/>
        </p:nvSpPr>
        <p:spPr bwMode="auto">
          <a:xfrm>
            <a:off x="7277471" y="2479848"/>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7" name="Straight Connector 56">
            <a:extLst>
              <a:ext uri="{FF2B5EF4-FFF2-40B4-BE49-F238E27FC236}">
                <a16:creationId xmlns:a16="http://schemas.microsoft.com/office/drawing/2014/main" id="{ED7EAA7D-F419-881F-41D0-FCE9AE7B6096}"/>
              </a:ext>
            </a:extLst>
          </p:cNvPr>
          <p:cNvCxnSpPr/>
          <p:nvPr/>
        </p:nvCxnSpPr>
        <p:spPr bwMode="auto">
          <a:xfrm>
            <a:off x="6678135" y="2668222"/>
            <a:ext cx="594360" cy="0"/>
          </a:xfrm>
          <a:prstGeom prst="line">
            <a:avLst/>
          </a:prstGeom>
          <a:noFill/>
          <a:ln w="28575" cap="flat" cmpd="sng" algn="ctr">
            <a:solidFill>
              <a:schemeClr val="bg1"/>
            </a:solidFill>
            <a:prstDash val="solid"/>
            <a:round/>
            <a:headEnd type="none" w="med" len="med"/>
            <a:tailEnd type="none" w="med" len="med"/>
          </a:ln>
          <a:effectLst/>
        </p:spPr>
      </p:cxnSp>
      <p:sp>
        <p:nvSpPr>
          <p:cNvPr id="58" name="Rectangle 57">
            <a:extLst>
              <a:ext uri="{FF2B5EF4-FFF2-40B4-BE49-F238E27FC236}">
                <a16:creationId xmlns:a16="http://schemas.microsoft.com/office/drawing/2014/main" id="{52160E1D-F976-7931-F57A-7E03AD76E6AB}"/>
              </a:ext>
            </a:extLst>
          </p:cNvPr>
          <p:cNvSpPr/>
          <p:nvPr/>
        </p:nvSpPr>
        <p:spPr bwMode="auto">
          <a:xfrm>
            <a:off x="6884702" y="2631709"/>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9" name="Straight Connector 58">
            <a:extLst>
              <a:ext uri="{FF2B5EF4-FFF2-40B4-BE49-F238E27FC236}">
                <a16:creationId xmlns:a16="http://schemas.microsoft.com/office/drawing/2014/main" id="{B51DD6F7-D4D5-E2C1-51F8-F97EA916D095}"/>
              </a:ext>
            </a:extLst>
          </p:cNvPr>
          <p:cNvCxnSpPr/>
          <p:nvPr/>
        </p:nvCxnSpPr>
        <p:spPr bwMode="auto">
          <a:xfrm>
            <a:off x="6886459" y="4776864"/>
            <a:ext cx="466344" cy="0"/>
          </a:xfrm>
          <a:prstGeom prst="line">
            <a:avLst/>
          </a:prstGeom>
          <a:noFill/>
          <a:ln w="28575" cap="flat" cmpd="sng" algn="ctr">
            <a:solidFill>
              <a:schemeClr val="bg1"/>
            </a:solidFill>
            <a:prstDash val="solid"/>
            <a:round/>
            <a:headEnd type="none" w="med" len="med"/>
            <a:tailEnd type="none" w="med" len="med"/>
          </a:ln>
          <a:effectLst/>
        </p:spPr>
      </p:cxnSp>
      <p:sp>
        <p:nvSpPr>
          <p:cNvPr id="60" name="Rectangle 59">
            <a:extLst>
              <a:ext uri="{FF2B5EF4-FFF2-40B4-BE49-F238E27FC236}">
                <a16:creationId xmlns:a16="http://schemas.microsoft.com/office/drawing/2014/main" id="{DE7BFCC6-2DCD-6190-7F9D-D6B12B28A308}"/>
              </a:ext>
            </a:extLst>
          </p:cNvPr>
          <p:cNvSpPr/>
          <p:nvPr/>
        </p:nvSpPr>
        <p:spPr bwMode="auto">
          <a:xfrm>
            <a:off x="7054926" y="4740351"/>
            <a:ext cx="73025" cy="730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096170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3: Tumor 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Wainberg. ASCO GI 2023. Abstr LBA661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4175834830"/>
              </p:ext>
            </p:extLst>
          </p:nvPr>
        </p:nvGraphicFramePr>
        <p:xfrm>
          <a:off x="719139" y="1600200"/>
          <a:ext cx="10787062" cy="3291888"/>
        </p:xfrm>
        <a:graphic>
          <a:graphicData uri="http://schemas.openxmlformats.org/drawingml/2006/table">
            <a:tbl>
              <a:tblPr/>
              <a:tblGrid>
                <a:gridCol w="4656400">
                  <a:extLst>
                    <a:ext uri="{9D8B030D-6E8A-4147-A177-3AD203B41FA5}">
                      <a16:colId xmlns:a16="http://schemas.microsoft.com/office/drawing/2014/main" val="20000"/>
                    </a:ext>
                  </a:extLst>
                </a:gridCol>
                <a:gridCol w="3065331">
                  <a:extLst>
                    <a:ext uri="{9D8B030D-6E8A-4147-A177-3AD203B41FA5}">
                      <a16:colId xmlns:a16="http://schemas.microsoft.com/office/drawing/2014/main" val="20001"/>
                    </a:ext>
                  </a:extLst>
                </a:gridCol>
                <a:gridCol w="3065331">
                  <a:extLst>
                    <a:ext uri="{9D8B030D-6E8A-4147-A177-3AD203B41FA5}">
                      <a16:colId xmlns:a16="http://schemas.microsoft.com/office/drawing/2014/main" val="20002"/>
                    </a:ext>
                  </a:extLst>
                </a:gridCol>
              </a:tblGrid>
              <a:tr h="71982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NALIRIFOX</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Gemcitabine +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Nab-paclitaxel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17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Objective response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41.8 (36.8-46.9)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36.2 (31.4-41.2)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37419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overall response,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Complete response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Partial response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Stable disease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Progressive disease</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174554456"/>
                  </a:ext>
                </a:extLst>
              </a:tr>
            </a:tbl>
          </a:graphicData>
        </a:graphic>
      </p:graphicFrame>
    </p:spTree>
    <p:extLst>
      <p:ext uri="{BB962C8B-B14F-4D97-AF65-F5344CB8AC3E}">
        <p14:creationId xmlns:p14="http://schemas.microsoft.com/office/powerpoint/2010/main" val="1939230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3: Overall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Wainberg. ASCO GI 2023. Abstr LBA661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4206145046"/>
              </p:ext>
            </p:extLst>
          </p:nvPr>
        </p:nvGraphicFramePr>
        <p:xfrm>
          <a:off x="719139" y="1600200"/>
          <a:ext cx="10787062" cy="4175760"/>
        </p:xfrm>
        <a:graphic>
          <a:graphicData uri="http://schemas.openxmlformats.org/drawingml/2006/table">
            <a:tbl>
              <a:tblPr/>
              <a:tblGrid>
                <a:gridCol w="4656400">
                  <a:extLst>
                    <a:ext uri="{9D8B030D-6E8A-4147-A177-3AD203B41FA5}">
                      <a16:colId xmlns:a16="http://schemas.microsoft.com/office/drawing/2014/main" val="20000"/>
                    </a:ext>
                  </a:extLst>
                </a:gridCol>
                <a:gridCol w="3065331">
                  <a:extLst>
                    <a:ext uri="{9D8B030D-6E8A-4147-A177-3AD203B41FA5}">
                      <a16:colId xmlns:a16="http://schemas.microsoft.com/office/drawing/2014/main" val="20001"/>
                    </a:ext>
                  </a:extLst>
                </a:gridCol>
                <a:gridCol w="3065331">
                  <a:extLst>
                    <a:ext uri="{9D8B030D-6E8A-4147-A177-3AD203B41FA5}">
                      <a16:colId xmlns:a16="http://schemas.microsoft.com/office/drawing/2014/main" val="20002"/>
                    </a:ext>
                  </a:extLst>
                </a:gridCol>
              </a:tblGrid>
              <a:tr h="67873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TEAE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NALIRIFOX</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370)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Gemcitabine +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Nab-paclitaxel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379)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681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treatment duration, wk (range)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24.29 (0.4-100.9)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17.57 (0.7-81.7)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4730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All-grade TEAEs,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Related to treatment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95.1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92.9</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174554456"/>
                  </a:ext>
                </a:extLst>
              </a:tr>
              <a:tr h="4730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 TEAEs,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Related to treatment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70.8</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68.1</a:t>
                      </a:r>
                    </a:p>
                  </a:txBody>
                  <a:tcPr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r h="4730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 TEAEs,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Related to treatment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9181944"/>
                  </a:ext>
                </a:extLst>
              </a:tr>
              <a:tr h="4730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leading to death, %</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Related to treatment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3599034"/>
                  </a:ext>
                </a:extLst>
              </a:tr>
            </a:tbl>
          </a:graphicData>
        </a:graphic>
      </p:graphicFrame>
    </p:spTree>
    <p:extLst>
      <p:ext uri="{BB962C8B-B14F-4D97-AF65-F5344CB8AC3E}">
        <p14:creationId xmlns:p14="http://schemas.microsoft.com/office/powerpoint/2010/main" val="264858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3: Select TEAEs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Wainberg. ASCO GI 2023. Abstr LBA661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3595810808"/>
              </p:ext>
            </p:extLst>
          </p:nvPr>
        </p:nvGraphicFramePr>
        <p:xfrm>
          <a:off x="721718" y="1600200"/>
          <a:ext cx="10787063" cy="4511104"/>
        </p:xfrm>
        <a:graphic>
          <a:graphicData uri="http://schemas.openxmlformats.org/drawingml/2006/table">
            <a:tbl>
              <a:tblPr/>
              <a:tblGrid>
                <a:gridCol w="4656399">
                  <a:extLst>
                    <a:ext uri="{9D8B030D-6E8A-4147-A177-3AD203B41FA5}">
                      <a16:colId xmlns:a16="http://schemas.microsoft.com/office/drawing/2014/main" val="20000"/>
                    </a:ext>
                  </a:extLst>
                </a:gridCol>
                <a:gridCol w="1532666">
                  <a:extLst>
                    <a:ext uri="{9D8B030D-6E8A-4147-A177-3AD203B41FA5}">
                      <a16:colId xmlns:a16="http://schemas.microsoft.com/office/drawing/2014/main" val="20001"/>
                    </a:ext>
                  </a:extLst>
                </a:gridCol>
                <a:gridCol w="1532666">
                  <a:extLst>
                    <a:ext uri="{9D8B030D-6E8A-4147-A177-3AD203B41FA5}">
                      <a16:colId xmlns:a16="http://schemas.microsoft.com/office/drawing/2014/main" val="1325862264"/>
                    </a:ext>
                  </a:extLst>
                </a:gridCol>
                <a:gridCol w="1532666">
                  <a:extLst>
                    <a:ext uri="{9D8B030D-6E8A-4147-A177-3AD203B41FA5}">
                      <a16:colId xmlns:a16="http://schemas.microsoft.com/office/drawing/2014/main" val="20002"/>
                    </a:ext>
                  </a:extLst>
                </a:gridCol>
                <a:gridCol w="1532666">
                  <a:extLst>
                    <a:ext uri="{9D8B030D-6E8A-4147-A177-3AD203B41FA5}">
                      <a16:colId xmlns:a16="http://schemas.microsoft.com/office/drawing/2014/main" val="3443955791"/>
                    </a:ext>
                  </a:extLst>
                </a:gridCol>
              </a:tblGrid>
              <a:tr h="383307">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in ≥10%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NALIRIFOX</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Gemcitabine + Nab-paclitaxel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1903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0057321"/>
                  </a:ext>
                </a:extLst>
              </a:tr>
              <a:tr h="87611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Hematologic</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Neutropenia/neutrophil count decreased/ febrile neutropenia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Thrombocytopenia/platelet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29.5/20.5/2.4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13.5/10.5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14.1/9.7/2.4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0.8/0.8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31.9/18.7/2.6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22.7/17.9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24.5/13.5/2.4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3.7/2.4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r h="153320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Nonhematologic</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Hypokalemia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neuropathy</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sensory neuropathy</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Paresthesia</a:t>
                      </a:r>
                    </a:p>
                    <a:p>
                      <a:pPr marL="169863"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9181944"/>
                  </a:ext>
                </a:extLst>
              </a:tr>
            </a:tbl>
          </a:graphicData>
        </a:graphic>
      </p:graphicFrame>
    </p:spTree>
    <p:extLst>
      <p:ext uri="{BB962C8B-B14F-4D97-AF65-F5344CB8AC3E}">
        <p14:creationId xmlns:p14="http://schemas.microsoft.com/office/powerpoint/2010/main" val="2969615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NAPOLI 3: Investigator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the phase III NAPOLI 3 study, first-line NALIRIFOX statistically significantly prolonged OS and PFS vs gemcitabine + nab-paclitaxel in patients with metastatic PDAC</a:t>
            </a:r>
          </a:p>
          <a:p>
            <a:pPr lvl="1"/>
            <a:r>
              <a:rPr lang="en-US" altLang="en-US" dirty="0"/>
              <a:t>The OS and PFS benefits were generally consistent across various patient subgroups</a:t>
            </a:r>
          </a:p>
          <a:p>
            <a:r>
              <a:rPr lang="en-US" altLang="en-US" dirty="0"/>
              <a:t>NALIRIFOX showed manageable safety profile and no new safety signals were observed</a:t>
            </a:r>
          </a:p>
          <a:p>
            <a:r>
              <a:rPr lang="en-US" altLang="en-US" dirty="0"/>
              <a:t>The investigators concluded that these results support the use of NALIRIFOX as a new reference first-line regimen for metastatic PDAC</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Wainberg. ASCO GI 2023. Abstr LBA661</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Tx/>
              <a:buFont typeface="Wingdings" pitchFamily="2" charset="2"/>
              <a:buChar char="§"/>
              <a:defRPr/>
            </a:pPr>
            <a:r>
              <a:rPr lang="en-US" sz="2000" b="0" dirty="0"/>
              <a:t>Gastroesophageal cancers</a:t>
            </a:r>
          </a:p>
          <a:p>
            <a:pPr marL="342900" indent="-342900">
              <a:spcBef>
                <a:spcPts val="600"/>
              </a:spcBef>
              <a:spcAft>
                <a:spcPts val="0"/>
              </a:spcAft>
              <a:buClrTx/>
              <a:buFont typeface="Wingdings" pitchFamily="2" charset="2"/>
              <a:buChar char="§"/>
              <a:defRPr/>
            </a:pPr>
            <a:r>
              <a:rPr lang="en-US" b="0" dirty="0"/>
              <a:t>Pancreatic cancer</a:t>
            </a:r>
          </a:p>
          <a:p>
            <a:pPr marL="342900" indent="-342900">
              <a:spcBef>
                <a:spcPts val="600"/>
              </a:spcBef>
              <a:spcAft>
                <a:spcPts val="0"/>
              </a:spcAft>
              <a:buClrTx/>
              <a:buFont typeface="Wingdings" pitchFamily="2" charset="2"/>
              <a:buChar char="§"/>
              <a:defRPr/>
            </a:pPr>
            <a:r>
              <a:rPr lang="en-US" sz="2000" b="0" dirty="0"/>
              <a:t>Colorectal cancer</a:t>
            </a:r>
          </a:p>
          <a:p>
            <a:pPr marL="342900" indent="-342900">
              <a:spcBef>
                <a:spcPts val="600"/>
              </a:spcBef>
              <a:spcAft>
                <a:spcPts val="0"/>
              </a:spcAft>
              <a:buClrTx/>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56M7VY3CDVN5-1008266373-2</_dlc_DocId>
    <_dlc_DocIdUrl xmlns="d54cbe69-32bd-412a-b004-9152f949605e">
      <Url>https://intranet.clinicaloptions.com/mews/oncology/ONC_2023_ASCO_GI_CF_(PRP5797)/LBA661_Wainberg/_layouts/15/DocIdRedir.aspx?ID=56M7VY3CDVN5-1008266373-2</Url>
      <Description>56M7VY3CDVN5-1008266373-2</Description>
    </_dlc_DocIdUrl>
    <Document_x0020_Category xmlns="aa982e11-c39c-4ff8-b4aa-78f941585e16">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EDDF4CCD72C7F642A9C6F891815A2F21" ma:contentTypeVersion="1" ma:contentTypeDescription="Create a new document." ma:contentTypeScope="" ma:versionID="1b0546fb5e0b19efce69bb52424e6b7d">
  <xsd:schema xmlns:xsd="http://www.w3.org/2001/XMLSchema" xmlns:xs="http://www.w3.org/2001/XMLSchema" xmlns:p="http://schemas.microsoft.com/office/2006/metadata/properties" xmlns:ns2="d54cbe69-32bd-412a-b004-9152f949605e" xmlns:ns3="aa982e11-c39c-4ff8-b4aa-78f941585e16" targetNamespace="http://schemas.microsoft.com/office/2006/metadata/properties" ma:root="true" ma:fieldsID="2b4c81d6831801cf8d4f6b9a8db2c99b" ns2:_="" ns3:_="">
    <xsd:import namespace="d54cbe69-32bd-412a-b004-9152f949605e"/>
    <xsd:import namespace="aa982e11-c39c-4ff8-b4aa-78f941585e1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a982e11-c39c-4ff8-b4aa-78f941585e1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www.w3.org/XML/1998/namespace"/>
    <ds:schemaRef ds:uri="http://schemas.microsoft.com/office/2006/metadata/properties"/>
    <ds:schemaRef ds:uri="http://purl.org/dc/dcmitype/"/>
    <ds:schemaRef ds:uri="d54cbe69-32bd-412a-b004-9152f949605e"/>
    <ds:schemaRef ds:uri="http://purl.org/dc/elements/1.1/"/>
    <ds:schemaRef ds:uri="http://schemas.openxmlformats.org/package/2006/metadata/core-properties"/>
    <ds:schemaRef ds:uri="aa982e11-c39c-4ff8-b4aa-78f941585e16"/>
    <ds:schemaRef ds:uri="http://purl.org/dc/te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B3E582BB-27C0-468C-8304-B48F769681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a982e11-c39c-4ff8-b4aa-78f941585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4184</TotalTime>
  <Words>2528</Words>
  <Application>Microsoft Macintosh PowerPoint</Application>
  <PresentationFormat>Widescreen</PresentationFormat>
  <Paragraphs>418</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Times</vt:lpstr>
      <vt:lpstr>Wingdings</vt:lpstr>
      <vt:lpstr>2022_CCO_Template</vt:lpstr>
      <vt:lpstr>4_2017_HTAA_Diabetes</vt:lpstr>
      <vt:lpstr>NAPOLI 3: Phase III Trial of First-line NALIRIFOX vs Nab-Paclitaxel + Gemcitabine for Metastatic Pancreatic Adenocarcinoma </vt:lpstr>
      <vt:lpstr>About These Slides</vt:lpstr>
      <vt:lpstr>NAPOLI 3: Background</vt:lpstr>
      <vt:lpstr>NAPOLI 3: Study Design</vt:lpstr>
      <vt:lpstr>NAPOLI 3: Baseline Characteristics</vt:lpstr>
      <vt:lpstr>NAPOLI: OS (Primary Endpoint)</vt:lpstr>
      <vt:lpstr>NAPOLI: OS in Subgroups</vt:lpstr>
      <vt:lpstr>NAPOLI: PFS per Investigator</vt:lpstr>
      <vt:lpstr>NAPOLI: PFS in Subgroups</vt:lpstr>
      <vt:lpstr>NAPOLI 3: Tumor Response</vt:lpstr>
      <vt:lpstr>NAPOLI 3: Overall Safety</vt:lpstr>
      <vt:lpstr>NAPOLI 3: Select TEAEs</vt:lpstr>
      <vt:lpstr>NAPOLI 3: Investigator Conclusions</vt:lpstr>
      <vt:lpstr>Go Online for More CCO  Coverage of ASCO GI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NAPOLI 3: Phase III Trial of First-line NALIRIFOX vs Nab-Paclitaxel + Gemcitabine for Metastatic Pancreatic Adenocarcinoma </dc:title>
  <dc:creator>Preferred User</dc:creator>
  <cp:lastModifiedBy>Nicole Mitchell</cp:lastModifiedBy>
  <cp:revision>30</cp:revision>
  <cp:lastPrinted>2016-09-26T20:21:49Z</cp:lastPrinted>
  <dcterms:created xsi:type="dcterms:W3CDTF">2005-05-27T15:08:01Z</dcterms:created>
  <dcterms:modified xsi:type="dcterms:W3CDTF">2023-02-08T19:55:55Z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a570d4f2-dda9-4e1f-9627-229d8025a4d4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0x010100EDDF4CCD72C7F642A9C6F891815A2F21</vt:lpwstr>
  </property>
  <property fmtid="{D5CDD505-2E9C-101B-9397-08002B2CF9AE}" pid="9" name="MediaServiceImageTags">
    <vt:lpwstr/>
  </property>
</Properties>
</file>