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17"/>
  </p:notesMasterIdLst>
  <p:handoutMasterIdLst>
    <p:handoutMasterId r:id="rId18"/>
  </p:handoutMasterIdLst>
  <p:sldIdLst>
    <p:sldId id="321" r:id="rId6"/>
    <p:sldId id="558" r:id="rId7"/>
    <p:sldId id="560" r:id="rId8"/>
    <p:sldId id="262" r:id="rId9"/>
    <p:sldId id="561" r:id="rId10"/>
    <p:sldId id="566" r:id="rId11"/>
    <p:sldId id="563" r:id="rId12"/>
    <p:sldId id="565" r:id="rId13"/>
    <p:sldId id="564" r:id="rId14"/>
    <p:sldId id="568" r:id="rId15"/>
    <p:sldId id="559"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Zachary Schwartz" initials="ZS" lastIdx="16" clrIdx="15">
    <p:extLst>
      <p:ext uri="{19B8F6BF-5375-455C-9EA6-DF929625EA0E}">
        <p15:presenceInfo xmlns:p15="http://schemas.microsoft.com/office/powerpoint/2012/main" userId="S::zschwartz@clinicaloptions.com::64648e91-b212-4092-bee8-eff2e880b6f9" providerId="AD"/>
      </p:ext>
    </p:extLst>
  </p:cmAuthor>
  <p:cmAuthor id="17" name="Hillary Tunggal" initials="HT" lastIdx="9" clrIdx="16">
    <p:extLst>
      <p:ext uri="{19B8F6BF-5375-455C-9EA6-DF929625EA0E}">
        <p15:presenceInfo xmlns:p15="http://schemas.microsoft.com/office/powerpoint/2012/main" userId="S::htunggal@cealliance.com::ad64bda3-5530-4833-84b4-5d3ed1bf5c1c" providerId="AD"/>
      </p:ext>
    </p:extLst>
  </p:cmAuthor>
  <p:cmAuthor id="18" name="Megan Cartwright" initials="MC" lastIdx="1" clrIdx="17">
    <p:extLst>
      <p:ext uri="{19B8F6BF-5375-455C-9EA6-DF929625EA0E}">
        <p15:presenceInfo xmlns:p15="http://schemas.microsoft.com/office/powerpoint/2012/main" userId="S::mcartwright@clinicaloptions.com::aaeaf566-570c-41b1-9c90-11c8d9ac162b" providerId="AD"/>
      </p:ext>
    </p:extLst>
  </p:cmAuthor>
  <p:cmAuthor id="19" name="Liz Donohue" initials="LD" lastIdx="1" clrIdx="18">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46376"/>
    <a:srgbClr val="00823B"/>
    <a:srgbClr val="015873"/>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504F55-5008-465A-BBB4-595782EFAC7F}" v="1" dt="2024-05-10T19:35:01.112"/>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33" autoAdjust="0"/>
    <p:restoredTop sz="90129" autoAdjust="0"/>
  </p:normalViewPr>
  <p:slideViewPr>
    <p:cSldViewPr snapToGrid="0">
      <p:cViewPr varScale="1">
        <p:scale>
          <a:sx n="60" d="100"/>
          <a:sy n="60" d="100"/>
        </p:scale>
        <p:origin x="892" y="4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CRT, chemoradiotherapy; CT, chemotherapy; NSCLC, non-small-cell lung cancer; OS, overall survival; PROs, patient-reported outcomes.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830778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Cemi</a:t>
            </a:r>
            <a:r>
              <a:rPr lang="en-US" i="1" dirty="0"/>
              <a:t>, cemiplimab; CT, chemotherapy; ECOG PS, Eastern Cooperative Oncology Group performance status; </a:t>
            </a:r>
            <a:r>
              <a:rPr lang="en-US" i="1" dirty="0" err="1"/>
              <a:t>Ipi</a:t>
            </a:r>
            <a:r>
              <a:rPr lang="en-US" i="1" dirty="0"/>
              <a:t>, ipilimumab; NSCLC, non-small cell lung cancer; </a:t>
            </a:r>
            <a:r>
              <a:rPr lang="en-IN" i="1" dirty="0"/>
              <a:t>ORR, objective response rate; OS overall survival</a:t>
            </a:r>
            <a:endParaRPr lang="en-IN" sz="1200" i="1" kern="1200" dirty="0">
              <a:solidFill>
                <a:schemeClr val="tx1"/>
              </a:solidFill>
              <a:latin typeface="Arial" charset="0"/>
              <a:ea typeface="+mn-ea"/>
              <a:cs typeface="+mn-cs"/>
            </a:endParaRP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4334462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Cemi</a:t>
            </a:r>
            <a:r>
              <a:rPr lang="en-US" i="1" dirty="0"/>
              <a:t>, cemiplimab; CT, chemotherapy; EORTC, European Organisation for Research and Treatment of Cancer; GHS, global health status; QoL, quality of life; QLQ-C30, Quality of Life Questionnaire Core 30; QLQ-LC13, Quality of Life Questionnaire Lung Cancer 13; </a:t>
            </a:r>
            <a:r>
              <a:rPr lang="en-US" i="1" dirty="0" err="1"/>
              <a:t>Ipi</a:t>
            </a:r>
            <a:r>
              <a:rPr lang="en-US" i="1" dirty="0"/>
              <a:t>, ipilimumab; PRO, patient-reported outcomes; TTD, time to definitive clinically meaningful deterioration.</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885811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Cemi</a:t>
            </a:r>
            <a:r>
              <a:rPr lang="en-US" i="1" dirty="0"/>
              <a:t>, cemiplimab; CT, chemotherapy; ECOG PS, Eastern Cooperative Oncology Group performance status; GHS, global health status; QLQ-C30, Quality of Life Questionnaire Core 30; QLQ-LC13, Quality of Life Questionnaire Lung Cancer 13; </a:t>
            </a:r>
            <a:r>
              <a:rPr lang="en-US" i="1" dirty="0" err="1"/>
              <a:t>Ipi</a:t>
            </a:r>
            <a:r>
              <a:rPr lang="en-US" i="1" dirty="0"/>
              <a:t>, ipilimumab; PRO, patient-reported outcome; QoL. Quality of life</a:t>
            </a:r>
            <a:endParaRPr lang="en-US" i="0"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0" dirty="0"/>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91817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Cemi</a:t>
            </a:r>
            <a:r>
              <a:rPr lang="en-US" i="1" dirty="0"/>
              <a:t>, cemiplimab; TTD, time to definitive clinically meaningful deterioration; GHS, global health status; </a:t>
            </a:r>
            <a:r>
              <a:rPr lang="en-US" i="1" dirty="0" err="1"/>
              <a:t>Ipi</a:t>
            </a:r>
            <a:r>
              <a:rPr lang="en-US" i="1" dirty="0"/>
              <a:t>, ipilimumab; LQ-C30, Quality of Life Questionnaire Core 30; QoL, quality of life; NR, not yet reached; PRO, patient-reported outcome.</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184449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Cemi</a:t>
            </a:r>
            <a:r>
              <a:rPr lang="en-US" i="1" dirty="0"/>
              <a:t>, cemiplimab; CT, chemotherapy; </a:t>
            </a:r>
            <a:r>
              <a:rPr lang="en-US" i="1" dirty="0" err="1"/>
              <a:t>Ipi</a:t>
            </a:r>
            <a:r>
              <a:rPr lang="en-US" i="1" dirty="0"/>
              <a:t>, ipilimumab; NR, not yet reached; QLQ-C30, Quality of Life Questionnaire Core 30; TTD, time to definitive clinically meaningful deterioration.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96718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Cemi</a:t>
            </a:r>
            <a:r>
              <a:rPr lang="en-US" i="1" dirty="0"/>
              <a:t>, cemiplimab; </a:t>
            </a:r>
            <a:r>
              <a:rPr lang="en-US" i="1" dirty="0" err="1"/>
              <a:t>Ipi</a:t>
            </a:r>
            <a:r>
              <a:rPr lang="en-US" i="1" dirty="0"/>
              <a:t>, ipilimumab; NR, not yet reached; PRO, patient-reported outcome; QLQ-LC13, Quality of Life Questionnaire Lung Cancer 13; TTD, time to definitive clinically meaningful deterioration;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13034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CT, chemotherapy; NSCLC, non-small-cell lung cancer; PRO, patient-reported outcome; TTD, time to definitive clinically meaningful deterioration.</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31597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hyperlink" Target="http://www.clinicaloptions.com/ELCCPrague2024Progr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EMPOWER-Lung 3 Part 1: Patient-Reported Outcomes With First-line Cemiplimab + Chemotherapy + Ipilimumab in Advanced NSCLC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8804"/>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Regeneron Pharmaceuticals,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ELCC Annual Congress</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6123801"/>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EMPOWER-Lung 3 Part 1 – PROs: Background</a:t>
            </a:r>
          </a:p>
        </p:txBody>
      </p:sp>
      <p:sp>
        <p:nvSpPr>
          <p:cNvPr id="6" name="Content Placeholder 5">
            <a:extLst>
              <a:ext uri="{FF2B5EF4-FFF2-40B4-BE49-F238E27FC236}">
                <a16:creationId xmlns:a16="http://schemas.microsoft.com/office/drawing/2014/main" id="{B7080BBE-B898-70A7-CAC4-EC5C6E526F09}"/>
              </a:ext>
            </a:extLst>
          </p:cNvPr>
          <p:cNvSpPr>
            <a:spLocks noGrp="1"/>
          </p:cNvSpPr>
          <p:nvPr>
            <p:ph idx="1"/>
          </p:nvPr>
        </p:nvSpPr>
        <p:spPr/>
        <p:txBody>
          <a:bodyPr/>
          <a:lstStyle/>
          <a:p>
            <a:r>
              <a:rPr lang="en-US" sz="2000" dirty="0"/>
              <a:t>Cemiplimab (cemi): anti–PD-1 immune checkpoint inhibitor with multiple FDA approvals, including in combination with platinum-based CT for first-line treatment of NSCLC with no </a:t>
            </a:r>
            <a:r>
              <a:rPr lang="en-US" sz="2000" i="1" dirty="0"/>
              <a:t>EGFR/ALK/ROS</a:t>
            </a:r>
            <a:r>
              <a:rPr lang="en-US" sz="2000" dirty="0"/>
              <a:t> alterations that is metastatic or locally advanced and ineligible for resection or definitive CRT</a:t>
            </a:r>
            <a:r>
              <a:rPr lang="en-US" sz="2000" baseline="30000" dirty="0"/>
              <a:t>1</a:t>
            </a:r>
            <a:endParaRPr lang="en-US" sz="2000" dirty="0"/>
          </a:p>
          <a:p>
            <a:pPr lvl="1"/>
            <a:r>
              <a:rPr lang="en-US" sz="1800" dirty="0"/>
              <a:t>Approval based on phase III EMPOWER-Lung 3 Part 2 showing that cemiplimab + CT significantly prolonged median OS vs placebo + CT (21.9 vs 13.0 mo, respectively; HR: 0.71; 95% CI: 0.53-0.93; </a:t>
            </a:r>
            <a:r>
              <a:rPr lang="en-US" sz="1800" i="1" dirty="0"/>
              <a:t>P </a:t>
            </a:r>
            <a:r>
              <a:rPr lang="en-US" sz="1800" dirty="0"/>
              <a:t>= .0140)</a:t>
            </a:r>
            <a:r>
              <a:rPr lang="en-US" sz="1800" baseline="30000" dirty="0"/>
              <a:t>2</a:t>
            </a:r>
            <a:endParaRPr lang="en-US" sz="1800" dirty="0"/>
          </a:p>
          <a:p>
            <a:pPr lvl="1"/>
            <a:r>
              <a:rPr lang="en-US" sz="1800" dirty="0"/>
              <a:t>OS benefit maintained over time, with 2-yr OS rates of 19.7% vs 3.6%, respectively (</a:t>
            </a:r>
            <a:r>
              <a:rPr lang="en-US" sz="1800" i="1" dirty="0"/>
              <a:t>P </a:t>
            </a:r>
            <a:r>
              <a:rPr lang="en-US" sz="1800" dirty="0"/>
              <a:t>&lt;.0001)</a:t>
            </a:r>
            <a:r>
              <a:rPr lang="en-US" sz="1800" baseline="30000" dirty="0"/>
              <a:t>3</a:t>
            </a:r>
            <a:r>
              <a:rPr lang="en-US" sz="1800" dirty="0"/>
              <a:t> </a:t>
            </a:r>
          </a:p>
          <a:p>
            <a:r>
              <a:rPr lang="en-US" sz="2000" dirty="0"/>
              <a:t>EMPOWER-Lung 3 Part 1 demonstrated that first-line cemiplimab + CT + ipilimumab significantly improved OS vs CT alone in patients with advanced NSCLC with PD-L1 expression &lt;50% and no </a:t>
            </a:r>
            <a:r>
              <a:rPr lang="en-US" sz="2000" i="1" dirty="0"/>
              <a:t>EGFR/ALK/ROS </a:t>
            </a:r>
            <a:r>
              <a:rPr lang="en-US" sz="2000" dirty="0"/>
              <a:t>alterations (HR: 0.615; 95% CI: 0.441-0.857)</a:t>
            </a:r>
            <a:r>
              <a:rPr lang="en-US" sz="2000" baseline="30000" dirty="0"/>
              <a:t>4</a:t>
            </a:r>
            <a:endParaRPr lang="en-US" sz="2000" dirty="0"/>
          </a:p>
          <a:p>
            <a:r>
              <a:rPr lang="en-US" sz="2000" dirty="0"/>
              <a:t>No new safety signals observed with cemiplimab + CT ± ipilimumab in EMPOWER-Lung 3 Parts 1/2</a:t>
            </a:r>
            <a:r>
              <a:rPr lang="en-US" sz="2000" baseline="30000" dirty="0"/>
              <a:t>2,4</a:t>
            </a:r>
            <a:endParaRPr lang="en-US" sz="2000" dirty="0"/>
          </a:p>
          <a:p>
            <a:r>
              <a:rPr lang="en-US" sz="2000" dirty="0"/>
              <a:t>Current report presents PROs for EMPOWER-Lung 3 Part 1 participants treated with cemiplimab + CT + ipilimumab vs CT alone</a:t>
            </a:r>
            <a:r>
              <a:rPr lang="en-US" sz="2000" baseline="30000" dirty="0"/>
              <a:t>5</a:t>
            </a:r>
            <a:endParaRPr lang="en-US" sz="2000" dirty="0"/>
          </a:p>
        </p:txBody>
      </p:sp>
      <p:sp>
        <p:nvSpPr>
          <p:cNvPr id="8" name="Text Box 15">
            <a:extLst>
              <a:ext uri="{FF2B5EF4-FFF2-40B4-BE49-F238E27FC236}">
                <a16:creationId xmlns:a16="http://schemas.microsoft.com/office/drawing/2014/main" id="{2D36AF18-4FD1-EADA-5523-EBF48F903581}"/>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1. Cemiplimab PI. 2. Gogishvili. Nat Med. 2022;28:2374. 3. Makharadze. J Thorac Oncol. 2023;18:755. </a:t>
            </a:r>
            <a:b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4. Baramidze. ESMO IO 2022. Abstr 122MO. 5. Baramidze. ELCC 2024. Abstr 64P.</a:t>
            </a:r>
          </a:p>
        </p:txBody>
      </p:sp>
    </p:spTree>
    <p:extLst>
      <p:ext uri="{BB962C8B-B14F-4D97-AF65-F5344CB8AC3E}">
        <p14:creationId xmlns:p14="http://schemas.microsoft.com/office/powerpoint/2010/main" val="2315448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altLang="en-US" dirty="0"/>
              <a:t>EMPOWER-Lung 3 Part 1 – PROs: Study Design</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897469" y="3036107"/>
            <a:ext cx="244764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u="sng" dirty="0">
                <a:solidFill>
                  <a:schemeClr val="bg1"/>
                </a:solidFill>
                <a:latin typeface="Calibri" panose="020F0502020204030204" pitchFamily="34" charset="0"/>
              </a:rPr>
              <a:t>Part 1</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Patients with previously untreated advanced NSCLC; PD-L1 &lt;50%; </a:t>
            </a:r>
            <a:br>
              <a:rPr lang="en-GB" altLang="en-US" sz="1800" b="0" dirty="0">
                <a:solidFill>
                  <a:schemeClr val="bg1"/>
                </a:solidFill>
                <a:latin typeface="Calibri" panose="020F0502020204030204" pitchFamily="34" charset="0"/>
              </a:rPr>
            </a:br>
            <a:r>
              <a:rPr lang="en-GB" altLang="en-US" sz="1800" b="0" dirty="0">
                <a:solidFill>
                  <a:schemeClr val="bg1"/>
                </a:solidFill>
                <a:latin typeface="Calibri" panose="020F0502020204030204" pitchFamily="34" charset="0"/>
              </a:rPr>
              <a:t>no </a:t>
            </a:r>
            <a:r>
              <a:rPr lang="en-GB" altLang="en-US" sz="1800" b="0" i="1" dirty="0">
                <a:solidFill>
                  <a:schemeClr val="bg1"/>
                </a:solidFill>
                <a:latin typeface="Calibri" panose="020F0502020204030204" pitchFamily="34" charset="0"/>
              </a:rPr>
              <a:t>EGFR/ALK/ROS1 </a:t>
            </a:r>
            <a:r>
              <a:rPr lang="en-GB" altLang="en-US" sz="1800" b="0" dirty="0">
                <a:solidFill>
                  <a:schemeClr val="bg1"/>
                </a:solidFill>
                <a:latin typeface="Calibri" panose="020F0502020204030204" pitchFamily="34" charset="0"/>
              </a:rPr>
              <a:t>alterations; </a:t>
            </a:r>
            <a:br>
              <a:rPr lang="en-GB" altLang="en-US" sz="1800" b="0" dirty="0">
                <a:solidFill>
                  <a:schemeClr val="bg1"/>
                </a:solidFill>
                <a:latin typeface="Calibri" panose="020F0502020204030204" pitchFamily="34" charset="0"/>
              </a:rPr>
            </a:br>
            <a:r>
              <a:rPr lang="en-GB" altLang="en-US" sz="1800" b="0" dirty="0">
                <a:solidFill>
                  <a:schemeClr val="bg1"/>
                </a:solidFill>
                <a:latin typeface="Calibri" panose="020F0502020204030204" pitchFamily="34" charset="0"/>
              </a:rPr>
              <a:t>ECOG PS 0/1</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323)</a:t>
            </a:r>
          </a:p>
        </p:txBody>
      </p:sp>
      <p:sp>
        <p:nvSpPr>
          <p:cNvPr id="11" name="Text Box 31">
            <a:extLst>
              <a:ext uri="{FF2B5EF4-FFF2-40B4-BE49-F238E27FC236}">
                <a16:creationId xmlns:a16="http://schemas.microsoft.com/office/drawing/2014/main" id="{B92D6680-DB2C-E965-ECB6-7D2CE712FC33}"/>
              </a:ext>
            </a:extLst>
          </p:cNvPr>
          <p:cNvSpPr txBox="1">
            <a:spLocks noChangeArrowheads="1"/>
          </p:cNvSpPr>
          <p:nvPr/>
        </p:nvSpPr>
        <p:spPr bwMode="auto">
          <a:xfrm>
            <a:off x="1437257" y="1883948"/>
            <a:ext cx="4399758"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0" i="1" dirty="0">
                <a:solidFill>
                  <a:schemeClr val="bg1"/>
                </a:solidFill>
                <a:latin typeface="Calibri" panose="020F0502020204030204" pitchFamily="34" charset="0"/>
              </a:rPr>
              <a:t>Stratified by histology (nonsquamous vs squamous), PD-L1 (&lt;1% vs 1%-24% vs 25%-49%)</a:t>
            </a:r>
          </a:p>
        </p:txBody>
      </p:sp>
      <p:sp>
        <p:nvSpPr>
          <p:cNvPr id="13" name="Rectangle 24">
            <a:extLst>
              <a:ext uri="{FF2B5EF4-FFF2-40B4-BE49-F238E27FC236}">
                <a16:creationId xmlns:a16="http://schemas.microsoft.com/office/drawing/2014/main" id="{F4426029-3859-B42A-0383-15263E3E5BE6}"/>
              </a:ext>
            </a:extLst>
          </p:cNvPr>
          <p:cNvSpPr>
            <a:spLocks noChangeArrowheads="1"/>
          </p:cNvSpPr>
          <p:nvPr/>
        </p:nvSpPr>
        <p:spPr bwMode="auto">
          <a:xfrm>
            <a:off x="4039013" y="4807584"/>
            <a:ext cx="4587050" cy="1097280"/>
          </a:xfrm>
          <a:prstGeom prst="rect">
            <a:avLst/>
          </a:prstGeom>
          <a:solidFill>
            <a:srgbClr val="E1471D"/>
          </a:solidFill>
          <a:ln w="9525">
            <a:noFill/>
            <a:miter lim="800000"/>
            <a:headEnd/>
            <a:tailEnd/>
          </a:ln>
        </p:spPr>
        <p:txBody>
          <a:bodyPr wrap="square" anchor="ctr" anchorCtr="1"/>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Platinum-doublet CT* </a:t>
            </a:r>
            <a:r>
              <a:rPr lang="en-US" altLang="en-US" sz="1800" b="0" dirty="0">
                <a:solidFill>
                  <a:schemeClr val="tx1"/>
                </a:solidFill>
                <a:latin typeface="Calibri" panose="020F0502020204030204" pitchFamily="34" charset="0"/>
              </a:rPr>
              <a:t>Q3W x 4 cycles </a:t>
            </a:r>
            <a:br>
              <a:rPr lang="en-US" altLang="en-US" sz="1800" b="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(n = 106)</a:t>
            </a:r>
          </a:p>
        </p:txBody>
      </p:sp>
      <p:sp>
        <p:nvSpPr>
          <p:cNvPr id="14" name="Rectangle 25">
            <a:extLst>
              <a:ext uri="{FF2B5EF4-FFF2-40B4-BE49-F238E27FC236}">
                <a16:creationId xmlns:a16="http://schemas.microsoft.com/office/drawing/2014/main" id="{8BDD78C2-38C3-AD2C-26BC-71ED4B786931}"/>
              </a:ext>
            </a:extLst>
          </p:cNvPr>
          <p:cNvSpPr>
            <a:spLocks noChangeArrowheads="1"/>
          </p:cNvSpPr>
          <p:nvPr/>
        </p:nvSpPr>
        <p:spPr bwMode="auto">
          <a:xfrm>
            <a:off x="4039013" y="2475675"/>
            <a:ext cx="4587050" cy="1097280"/>
          </a:xfrm>
          <a:prstGeom prst="rect">
            <a:avLst/>
          </a:prstGeom>
          <a:solidFill>
            <a:srgbClr val="046376"/>
          </a:solidFill>
          <a:ln w="9525">
            <a:noFill/>
            <a:miter lim="800000"/>
            <a:headEnd/>
            <a:tailEnd/>
          </a:ln>
        </p:spPr>
        <p:txBody>
          <a:bodyPr wrap="square" anchor="ctr" anchorCtr="1"/>
          <a:lstStyle/>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Cemiplimab </a:t>
            </a:r>
            <a:r>
              <a:rPr lang="en-US" altLang="en-US" sz="1800" b="0" dirty="0">
                <a:solidFill>
                  <a:schemeClr val="tx1"/>
                </a:solidFill>
                <a:latin typeface="Calibri" panose="020F0502020204030204" pitchFamily="34" charset="0"/>
              </a:rPr>
              <a:t>350 mg Q3W + </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Platinum-doublet CT* </a:t>
            </a:r>
            <a:r>
              <a:rPr lang="en-US" altLang="en-US" sz="1800" b="0" dirty="0">
                <a:solidFill>
                  <a:schemeClr val="tx1"/>
                </a:solidFill>
                <a:latin typeface="Calibri" panose="020F0502020204030204" pitchFamily="34" charset="0"/>
              </a:rPr>
              <a:t>Q3W x 2 cycles + </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Ipilimumab </a:t>
            </a:r>
            <a:r>
              <a:rPr lang="en-US" altLang="en-US" sz="1800" b="0" dirty="0">
                <a:solidFill>
                  <a:schemeClr val="tx1"/>
                </a:solidFill>
                <a:latin typeface="Calibri" panose="020F0502020204030204" pitchFamily="34" charset="0"/>
              </a:rPr>
              <a:t>50 mg Q6W x 4 cycles </a:t>
            </a:r>
            <a:br>
              <a:rPr lang="en-US" altLang="en-US" sz="1800" b="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(n = 109)</a:t>
            </a:r>
          </a:p>
        </p:txBody>
      </p:sp>
      <p:sp>
        <p:nvSpPr>
          <p:cNvPr id="17" name="Rectangle 28">
            <a:extLst>
              <a:ext uri="{FF2B5EF4-FFF2-40B4-BE49-F238E27FC236}">
                <a16:creationId xmlns:a16="http://schemas.microsoft.com/office/drawing/2014/main" id="{B05AD4FB-C133-8FC2-F2F2-B008E04FA95C}"/>
              </a:ext>
            </a:extLst>
          </p:cNvPr>
          <p:cNvSpPr>
            <a:spLocks noChangeArrowheads="1"/>
          </p:cNvSpPr>
          <p:nvPr/>
        </p:nvSpPr>
        <p:spPr bwMode="auto">
          <a:xfrm>
            <a:off x="4039013" y="3641630"/>
            <a:ext cx="4587050" cy="1097280"/>
          </a:xfrm>
          <a:prstGeom prst="rect">
            <a:avLst/>
          </a:prstGeom>
          <a:solidFill>
            <a:schemeClr val="accent4"/>
          </a:solidFill>
          <a:ln w="9525">
            <a:noFill/>
            <a:miter lim="800000"/>
            <a:headEnd/>
            <a:tailEnd/>
          </a:ln>
        </p:spPr>
        <p:txBody>
          <a:bodyPr wrap="square" anchor="ctr" anchorCtr="1"/>
          <a:lstStyle/>
          <a:p>
            <a:pPr algn="ctr"/>
            <a:r>
              <a:rPr lang="en-US" altLang="en-US" dirty="0">
                <a:latin typeface="Calibri" panose="020F0502020204030204" pitchFamily="34" charset="0"/>
              </a:rPr>
              <a:t>Cemiplimab </a:t>
            </a:r>
            <a:r>
              <a:rPr lang="en-US" altLang="en-US" b="0" dirty="0">
                <a:latin typeface="Calibri" panose="020F0502020204030204" pitchFamily="34" charset="0"/>
              </a:rPr>
              <a:t>350 mg Q3W + </a:t>
            </a:r>
          </a:p>
          <a:p>
            <a:pPr algn="ctr"/>
            <a:r>
              <a:rPr lang="en-US" altLang="en-US" dirty="0">
                <a:latin typeface="Calibri" panose="020F0502020204030204" pitchFamily="34" charset="0"/>
              </a:rPr>
              <a:t>Platinum-doublet </a:t>
            </a:r>
            <a:r>
              <a:rPr lang="en-US" altLang="en-US" sz="1800" dirty="0">
                <a:solidFill>
                  <a:schemeClr val="tx1"/>
                </a:solidFill>
                <a:latin typeface="Calibri" panose="020F0502020204030204" pitchFamily="34" charset="0"/>
              </a:rPr>
              <a:t>CT* </a:t>
            </a:r>
            <a:r>
              <a:rPr lang="en-US" altLang="en-US" sz="1800" b="0" dirty="0">
                <a:solidFill>
                  <a:schemeClr val="tx1"/>
                </a:solidFill>
                <a:latin typeface="Calibri" panose="020F0502020204030204" pitchFamily="34" charset="0"/>
              </a:rPr>
              <a:t>Q3W</a:t>
            </a:r>
            <a:r>
              <a:rPr lang="en-US" altLang="en-US" b="0" dirty="0">
                <a:latin typeface="Calibri" panose="020F0502020204030204" pitchFamily="34" charset="0"/>
              </a:rPr>
              <a:t> x </a:t>
            </a:r>
            <a:r>
              <a:rPr lang="en-US" altLang="en-US" sz="1800" b="0" dirty="0">
                <a:solidFill>
                  <a:schemeClr val="tx1"/>
                </a:solidFill>
                <a:latin typeface="Calibri" panose="020F0502020204030204" pitchFamily="34" charset="0"/>
              </a:rPr>
              <a:t>4 cycles </a:t>
            </a:r>
            <a:br>
              <a:rPr lang="en-US" altLang="en-US" sz="1800" b="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(n = 108)</a:t>
            </a:r>
          </a:p>
        </p:txBody>
      </p:sp>
      <p:sp>
        <p:nvSpPr>
          <p:cNvPr id="18" name="Line 33">
            <a:extLst>
              <a:ext uri="{FF2B5EF4-FFF2-40B4-BE49-F238E27FC236}">
                <a16:creationId xmlns:a16="http://schemas.microsoft.com/office/drawing/2014/main" id="{1DE66546-89B4-02FA-AE5C-58129C0D4744}"/>
              </a:ext>
            </a:extLst>
          </p:cNvPr>
          <p:cNvSpPr>
            <a:spLocks noChangeShapeType="1"/>
          </p:cNvSpPr>
          <p:nvPr/>
        </p:nvSpPr>
        <p:spPr bwMode="auto">
          <a:xfrm>
            <a:off x="3357881" y="4190270"/>
            <a:ext cx="566419"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5" name="Text Box 15">
            <a:extLst>
              <a:ext uri="{FF2B5EF4-FFF2-40B4-BE49-F238E27FC236}">
                <a16:creationId xmlns:a16="http://schemas.microsoft.com/office/drawing/2014/main" id="{B4CCBB75-6B9C-85D9-8982-CC403CA87BC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ELCC 2024. Abstr 64P</a:t>
            </a:r>
            <a:r>
              <a:rPr lang="en-US" altLang="en-US" sz="1200" b="0" dirty="0">
                <a:solidFill>
                  <a:schemeClr val="bg2"/>
                </a:solidFill>
                <a:latin typeface="Calibri" panose="020F0502020204030204" pitchFamily="34" charset="0"/>
                <a:ea typeface="MS PGothic" panose="020B0600070205080204" pitchFamily="34" charset="-128"/>
              </a:rPr>
              <a:t>. </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ESMO IO 2022. Abstr 122MO. </a:t>
            </a:r>
            <a:r>
              <a:rPr lang="en-US" altLang="en-US" sz="1200" b="0" dirty="0">
                <a:solidFill>
                  <a:schemeClr val="bg2"/>
                </a:solidFill>
                <a:latin typeface="Calibri" panose="020F0502020204030204" pitchFamily="34" charset="0"/>
                <a:ea typeface="MS PGothic" panose="020B0600070205080204" pitchFamily="34" charset="-128"/>
              </a:rPr>
              <a:t>NCT03409614.</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2" name="Content Placeholder 1">
            <a:extLst>
              <a:ext uri="{FF2B5EF4-FFF2-40B4-BE49-F238E27FC236}">
                <a16:creationId xmlns:a16="http://schemas.microsoft.com/office/drawing/2014/main" id="{A73C3B34-1D1C-EB02-0D6F-4CEDCFC80320}"/>
              </a:ext>
            </a:extLst>
          </p:cNvPr>
          <p:cNvSpPr>
            <a:spLocks noGrp="1"/>
          </p:cNvSpPr>
          <p:nvPr>
            <p:ph idx="1"/>
          </p:nvPr>
        </p:nvSpPr>
        <p:spPr>
          <a:xfrm>
            <a:off x="604675" y="1513047"/>
            <a:ext cx="10877529" cy="410361"/>
          </a:xfrm>
        </p:spPr>
        <p:txBody>
          <a:bodyPr/>
          <a:lstStyle/>
          <a:p>
            <a:r>
              <a:rPr lang="en-US" sz="2000" dirty="0"/>
              <a:t>Open-label Part 1 of international, randomized, 2-part phase III trial</a:t>
            </a:r>
          </a:p>
        </p:txBody>
      </p:sp>
      <p:sp>
        <p:nvSpPr>
          <p:cNvPr id="6" name="Content Placeholder 3">
            <a:extLst>
              <a:ext uri="{FF2B5EF4-FFF2-40B4-BE49-F238E27FC236}">
                <a16:creationId xmlns:a16="http://schemas.microsoft.com/office/drawing/2014/main" id="{A52B72F5-A070-530E-8A33-CB404CD2B6D0}"/>
              </a:ext>
            </a:extLst>
          </p:cNvPr>
          <p:cNvSpPr txBox="1">
            <a:spLocks/>
          </p:cNvSpPr>
          <p:nvPr/>
        </p:nvSpPr>
        <p:spPr>
          <a:xfrm>
            <a:off x="8758988" y="2470905"/>
            <a:ext cx="2999132" cy="2639777"/>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1" kern="0" dirty="0"/>
              <a:t>Primary endpoint:</a:t>
            </a:r>
            <a:r>
              <a:rPr lang="en-US" sz="2000" b="0" kern="0" dirty="0"/>
              <a:t> OS of </a:t>
            </a:r>
            <a:r>
              <a:rPr lang="en-US" sz="2000" kern="0" dirty="0">
                <a:solidFill>
                  <a:schemeClr val="accent1"/>
                </a:solidFill>
              </a:rPr>
              <a:t>cemi + CT + ipi </a:t>
            </a:r>
            <a:r>
              <a:rPr lang="en-US" sz="2000" b="0" kern="0" dirty="0"/>
              <a:t>and </a:t>
            </a:r>
            <a:r>
              <a:rPr lang="en-US" sz="2000" kern="0" dirty="0">
                <a:solidFill>
                  <a:schemeClr val="accent4"/>
                </a:solidFill>
              </a:rPr>
              <a:t>cemi + CT </a:t>
            </a:r>
            <a:r>
              <a:rPr lang="en-US" sz="2000" b="0" kern="0" dirty="0"/>
              <a:t>vs </a:t>
            </a:r>
            <a:r>
              <a:rPr lang="en-US" sz="2000" kern="0" dirty="0">
                <a:solidFill>
                  <a:schemeClr val="accent3"/>
                </a:solidFill>
              </a:rPr>
              <a:t>CT alone</a:t>
            </a:r>
          </a:p>
          <a:p>
            <a:r>
              <a:rPr lang="en-US" sz="2000" b="1" kern="0" dirty="0"/>
              <a:t>Key secondary endpoints: </a:t>
            </a:r>
            <a:r>
              <a:rPr lang="en-US" sz="2000" b="0" kern="0" dirty="0"/>
              <a:t>PFS and ORR of </a:t>
            </a:r>
            <a:r>
              <a:rPr lang="en-US" sz="2000" kern="0" dirty="0">
                <a:solidFill>
                  <a:schemeClr val="accent1"/>
                </a:solidFill>
              </a:rPr>
              <a:t>cemi + CT + ipi </a:t>
            </a:r>
            <a:r>
              <a:rPr lang="en-US" sz="2000" b="0" kern="0" dirty="0"/>
              <a:t>and </a:t>
            </a:r>
            <a:r>
              <a:rPr lang="en-US" sz="2000" kern="0" dirty="0">
                <a:solidFill>
                  <a:schemeClr val="accent4"/>
                </a:solidFill>
              </a:rPr>
              <a:t>cemi + CT </a:t>
            </a:r>
            <a:r>
              <a:rPr lang="en-US" sz="2000" b="0" kern="0" dirty="0"/>
              <a:t>vs </a:t>
            </a:r>
            <a:r>
              <a:rPr lang="en-US" sz="2000" kern="0" dirty="0">
                <a:solidFill>
                  <a:schemeClr val="accent3"/>
                </a:solidFill>
              </a:rPr>
              <a:t>CT alone</a:t>
            </a:r>
          </a:p>
        </p:txBody>
      </p:sp>
      <p:sp>
        <p:nvSpPr>
          <p:cNvPr id="7" name="Line 33">
            <a:extLst>
              <a:ext uri="{FF2B5EF4-FFF2-40B4-BE49-F238E27FC236}">
                <a16:creationId xmlns:a16="http://schemas.microsoft.com/office/drawing/2014/main" id="{4D0FEE2B-2FD6-818E-D636-4B6D8C7959E0}"/>
              </a:ext>
            </a:extLst>
          </p:cNvPr>
          <p:cNvSpPr>
            <a:spLocks noChangeShapeType="1"/>
          </p:cNvSpPr>
          <p:nvPr/>
        </p:nvSpPr>
        <p:spPr bwMode="auto">
          <a:xfrm flipV="1">
            <a:off x="3357881" y="3024315"/>
            <a:ext cx="566415" cy="38497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cxnSp>
        <p:nvCxnSpPr>
          <p:cNvPr id="10" name="Straight Arrow Connector 9">
            <a:extLst>
              <a:ext uri="{FF2B5EF4-FFF2-40B4-BE49-F238E27FC236}">
                <a16:creationId xmlns:a16="http://schemas.microsoft.com/office/drawing/2014/main" id="{3EB04473-BFAD-ABE3-786D-CE425D3E8C14}"/>
              </a:ext>
            </a:extLst>
          </p:cNvPr>
          <p:cNvCxnSpPr>
            <a:cxnSpLocks/>
            <a:stCxn id="11" idx="2"/>
          </p:cNvCxnSpPr>
          <p:nvPr/>
        </p:nvCxnSpPr>
        <p:spPr bwMode="auto">
          <a:xfrm>
            <a:off x="3637136" y="2470905"/>
            <a:ext cx="3952" cy="553410"/>
          </a:xfrm>
          <a:prstGeom prst="straightConnector1">
            <a:avLst/>
          </a:prstGeom>
          <a:noFill/>
          <a:ln w="28575" cap="flat" cmpd="sng" algn="ctr">
            <a:solidFill>
              <a:schemeClr val="bg1"/>
            </a:solidFill>
            <a:prstDash val="sysDot"/>
            <a:round/>
            <a:headEnd type="none" w="med" len="med"/>
            <a:tailEnd type="triangle"/>
          </a:ln>
          <a:effectLst/>
        </p:spPr>
      </p:cxnSp>
      <p:sp>
        <p:nvSpPr>
          <p:cNvPr id="22" name="Line 33">
            <a:extLst>
              <a:ext uri="{FF2B5EF4-FFF2-40B4-BE49-F238E27FC236}">
                <a16:creationId xmlns:a16="http://schemas.microsoft.com/office/drawing/2014/main" id="{444B8827-5787-65C5-3A4A-8F58E5D1AE8B}"/>
              </a:ext>
            </a:extLst>
          </p:cNvPr>
          <p:cNvSpPr>
            <a:spLocks noChangeShapeType="1"/>
          </p:cNvSpPr>
          <p:nvPr/>
        </p:nvSpPr>
        <p:spPr bwMode="auto">
          <a:xfrm>
            <a:off x="3357881" y="4971247"/>
            <a:ext cx="566415" cy="38497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7" name="Text Box 30">
            <a:extLst>
              <a:ext uri="{FF2B5EF4-FFF2-40B4-BE49-F238E27FC236}">
                <a16:creationId xmlns:a16="http://schemas.microsoft.com/office/drawing/2014/main" id="{005A87CF-72FE-F7D4-A946-BF934B582B72}"/>
              </a:ext>
            </a:extLst>
          </p:cNvPr>
          <p:cNvSpPr txBox="1">
            <a:spLocks noChangeArrowheads="1"/>
          </p:cNvSpPr>
          <p:nvPr/>
        </p:nvSpPr>
        <p:spPr bwMode="auto">
          <a:xfrm>
            <a:off x="4039014" y="5912803"/>
            <a:ext cx="4587050"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*Investigator’s choice.</a:t>
            </a:r>
            <a:endParaRPr lang="en-US" altLang="en-US" sz="1400" dirty="0">
              <a:solidFill>
                <a:schemeClr val="bg1"/>
              </a:solidFill>
              <a:latin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EMPOWER-Lung 3 Part 1 – PROs: </a:t>
            </a:r>
            <a:br>
              <a:rPr lang="en-US" altLang="en-US" dirty="0"/>
            </a:br>
            <a:r>
              <a:rPr lang="en-US" altLang="en-US" dirty="0"/>
              <a:t>Methods for Patient-Reported Outcomes Analysis</a:t>
            </a:r>
          </a:p>
        </p:txBody>
      </p:sp>
      <p:sp>
        <p:nvSpPr>
          <p:cNvPr id="20" name="Content Placeholder 19">
            <a:extLst>
              <a:ext uri="{FF2B5EF4-FFF2-40B4-BE49-F238E27FC236}">
                <a16:creationId xmlns:a16="http://schemas.microsoft.com/office/drawing/2014/main" id="{016F0DBC-BDFD-CDDA-D6AF-EF365453FE7E}"/>
              </a:ext>
            </a:extLst>
          </p:cNvPr>
          <p:cNvSpPr>
            <a:spLocks noGrp="1"/>
          </p:cNvSpPr>
          <p:nvPr>
            <p:ph sz="half" idx="1"/>
          </p:nvPr>
        </p:nvSpPr>
        <p:spPr/>
        <p:txBody>
          <a:bodyPr/>
          <a:lstStyle/>
          <a:p>
            <a:r>
              <a:rPr lang="en-US" sz="2000" dirty="0"/>
              <a:t>PROs collected with European Organisation for Research and Treatment of Cancer (EORTC): </a:t>
            </a:r>
          </a:p>
          <a:p>
            <a:pPr lvl="1"/>
            <a:r>
              <a:rPr lang="en-US" sz="1800" dirty="0"/>
              <a:t>Quality of Life Questionnaire Core 30 </a:t>
            </a:r>
            <a:br>
              <a:rPr lang="en-US" sz="1800" dirty="0"/>
            </a:br>
            <a:r>
              <a:rPr lang="en-US" sz="1800" dirty="0"/>
              <a:t>(QLQ-C30) </a:t>
            </a:r>
          </a:p>
          <a:p>
            <a:pPr lvl="1"/>
            <a:r>
              <a:rPr lang="en-US" sz="1800" dirty="0"/>
              <a:t>Quality of Life Questionnaire Lung Cancer 13 (QLQ-LC13)</a:t>
            </a:r>
          </a:p>
          <a:p>
            <a:r>
              <a:rPr lang="en-US" sz="2000" dirty="0"/>
              <a:t>PROs assessed at:</a:t>
            </a:r>
          </a:p>
          <a:p>
            <a:pPr lvl="1"/>
            <a:r>
              <a:rPr lang="en-US" sz="1800" dirty="0"/>
              <a:t>Baseline (Day 1)</a:t>
            </a:r>
          </a:p>
          <a:p>
            <a:pPr lvl="1"/>
            <a:r>
              <a:rPr lang="en-US" sz="1800" dirty="0"/>
              <a:t>Start of each Q3W cycle for first 6 doses</a:t>
            </a:r>
          </a:p>
          <a:p>
            <a:pPr lvl="1"/>
            <a:r>
              <a:rPr lang="en-US" sz="1800" dirty="0"/>
              <a:t>Start of every 3 cycles</a:t>
            </a:r>
          </a:p>
          <a:p>
            <a:r>
              <a:rPr lang="en-US" sz="2000" dirty="0"/>
              <a:t>Data cutoff: February 1, 2022</a:t>
            </a:r>
          </a:p>
        </p:txBody>
      </p:sp>
      <p:sp>
        <p:nvSpPr>
          <p:cNvPr id="2" name="Content Placeholder 1">
            <a:extLst>
              <a:ext uri="{FF2B5EF4-FFF2-40B4-BE49-F238E27FC236}">
                <a16:creationId xmlns:a16="http://schemas.microsoft.com/office/drawing/2014/main" id="{84E8124B-69C4-3A5B-9BC6-6C4C6B6D005C}"/>
              </a:ext>
            </a:extLst>
          </p:cNvPr>
          <p:cNvSpPr>
            <a:spLocks noGrp="1"/>
          </p:cNvSpPr>
          <p:nvPr>
            <p:ph sz="half" idx="2"/>
          </p:nvPr>
        </p:nvSpPr>
        <p:spPr/>
        <p:txBody>
          <a:bodyPr/>
          <a:lstStyle/>
          <a:p>
            <a:r>
              <a:rPr lang="en-US" sz="2000" dirty="0"/>
              <a:t>TTD: definitive clinically meaningful deterioration (≥10-point decrease from baseline), excluding death, with deterioration observed across available time points</a:t>
            </a:r>
          </a:p>
          <a:p>
            <a:r>
              <a:rPr lang="en-US" sz="2000" dirty="0"/>
              <a:t>Statistical analyses are nominal with no adjustment for multiplicity</a:t>
            </a:r>
          </a:p>
          <a:p>
            <a:pPr lvl="1"/>
            <a:r>
              <a:rPr lang="en-US" sz="1800" dirty="0"/>
              <a:t>Compared TTD for </a:t>
            </a:r>
            <a:r>
              <a:rPr lang="en-US" sz="1800" b="1" dirty="0">
                <a:solidFill>
                  <a:schemeClr val="accent1"/>
                </a:solidFill>
              </a:rPr>
              <a:t>cemi + CT + ipi</a:t>
            </a:r>
            <a:r>
              <a:rPr lang="en-US" sz="1800" dirty="0"/>
              <a:t> vs </a:t>
            </a:r>
            <a:r>
              <a:rPr lang="en-US" sz="1800" b="1" dirty="0">
                <a:solidFill>
                  <a:schemeClr val="accent3"/>
                </a:solidFill>
              </a:rPr>
              <a:t>CT alone </a:t>
            </a:r>
            <a:r>
              <a:rPr lang="en-US" sz="1800" dirty="0"/>
              <a:t>using stratified log-rank testing and proportional hazards model for GHS/QoL as well as functioning and symptom scores from QLQ-C30 and QLQ-LC13</a:t>
            </a:r>
          </a:p>
          <a:p>
            <a:pPr lvl="1"/>
            <a:r>
              <a:rPr lang="en-US" sz="1800" dirty="0"/>
              <a:t>Compared overall differences in score changes from baseline for </a:t>
            </a:r>
            <a:r>
              <a:rPr lang="en-US" sz="1800" b="1" dirty="0">
                <a:solidFill>
                  <a:schemeClr val="accent1"/>
                </a:solidFill>
              </a:rPr>
              <a:t>cemi + CT + ipi </a:t>
            </a:r>
            <a:r>
              <a:rPr lang="en-US" sz="1800" dirty="0"/>
              <a:t>vs </a:t>
            </a:r>
            <a:r>
              <a:rPr lang="en-US" sz="1800" b="1" dirty="0">
                <a:solidFill>
                  <a:schemeClr val="accent3"/>
                </a:solidFill>
              </a:rPr>
              <a:t>CT alone </a:t>
            </a:r>
            <a:r>
              <a:rPr lang="en-US" sz="1800" dirty="0"/>
              <a:t>using a mixed-effect model for repeated measures </a:t>
            </a:r>
          </a:p>
        </p:txBody>
      </p:sp>
      <p:sp>
        <p:nvSpPr>
          <p:cNvPr id="4" name="Text Box 15">
            <a:extLst>
              <a:ext uri="{FF2B5EF4-FFF2-40B4-BE49-F238E27FC236}">
                <a16:creationId xmlns:a16="http://schemas.microsoft.com/office/drawing/2014/main" id="{BE499871-1DB5-032E-A9DF-CD14DBB7F31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ELCC 2024. Abstr 64P</a:t>
            </a:r>
            <a:r>
              <a:rPr lang="en-US" altLang="en-US" sz="1200" b="0" dirty="0">
                <a:solidFill>
                  <a:schemeClr val="bg2"/>
                </a:solidFill>
                <a:latin typeface="Calibri" panose="020F0502020204030204" pitchFamily="34" charset="0"/>
                <a:ea typeface="MS PGothic" panose="020B0600070205080204" pitchFamily="34" charset="-128"/>
              </a:rPr>
              <a:t>. </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434530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EMPOWER-Lung 3 Part 1 – PROs: </a:t>
            </a:r>
            <a:br>
              <a:rPr lang="en-US" altLang="en-US" dirty="0"/>
            </a:br>
            <a:r>
              <a:rPr lang="en-US" altLang="en-US" dirty="0"/>
              <a:t>Baseline Characteristics</a:t>
            </a:r>
          </a:p>
        </p:txBody>
      </p:sp>
      <p:sp>
        <p:nvSpPr>
          <p:cNvPr id="6" name="Content Placeholder 5">
            <a:extLst>
              <a:ext uri="{FF2B5EF4-FFF2-40B4-BE49-F238E27FC236}">
                <a16:creationId xmlns:a16="http://schemas.microsoft.com/office/drawing/2014/main" id="{338D1993-93EF-C305-4581-7C80CAE2A674}"/>
              </a:ext>
            </a:extLst>
          </p:cNvPr>
          <p:cNvSpPr>
            <a:spLocks noGrp="1"/>
          </p:cNvSpPr>
          <p:nvPr>
            <p:ph sz="half" idx="1"/>
          </p:nvPr>
        </p:nvSpPr>
        <p:spPr>
          <a:xfrm>
            <a:off x="601820" y="4019550"/>
            <a:ext cx="5309278" cy="2169918"/>
          </a:xfrm>
        </p:spPr>
        <p:txBody>
          <a:bodyPr/>
          <a:lstStyle/>
          <a:p>
            <a:r>
              <a:rPr lang="en-US" sz="2000" dirty="0"/>
              <a:t>Both arms had generally comparable baseline mean scores for GHS/QoL, functioning, and symptoms</a:t>
            </a:r>
          </a:p>
          <a:p>
            <a:r>
              <a:rPr lang="en-US" sz="2000" dirty="0"/>
              <a:t>Completion rates for ≥1 PRO question on both QLQ-C30 and QLQ-LC13 for every cycle from baseline to cycle 9: </a:t>
            </a:r>
            <a:r>
              <a:rPr lang="en-US" sz="2000" b="1" dirty="0">
                <a:solidFill>
                  <a:schemeClr val="accent1"/>
                </a:solidFill>
              </a:rPr>
              <a:t>cemi + CT + ipi</a:t>
            </a:r>
            <a:r>
              <a:rPr lang="en-US" sz="2000" dirty="0"/>
              <a:t>, &gt;96.5%; </a:t>
            </a:r>
            <a:r>
              <a:rPr lang="en-US" sz="2000" b="1" dirty="0">
                <a:solidFill>
                  <a:schemeClr val="accent3"/>
                </a:solidFill>
              </a:rPr>
              <a:t>CT alone</a:t>
            </a:r>
            <a:r>
              <a:rPr lang="en-US" sz="2000" dirty="0"/>
              <a:t>, &gt;92.9%</a:t>
            </a:r>
          </a:p>
          <a:p>
            <a:endParaRPr lang="en-US" sz="2000" dirty="0"/>
          </a:p>
        </p:txBody>
      </p:sp>
      <p:graphicFrame>
        <p:nvGraphicFramePr>
          <p:cNvPr id="8" name="Group 32">
            <a:extLst>
              <a:ext uri="{FF2B5EF4-FFF2-40B4-BE49-F238E27FC236}">
                <a16:creationId xmlns:a16="http://schemas.microsoft.com/office/drawing/2014/main" id="{53E04F18-25DD-23D0-C631-F04CE0FA3BA9}"/>
              </a:ext>
            </a:extLst>
          </p:cNvPr>
          <p:cNvGraphicFramePr>
            <a:graphicFrameLocks noGrp="1"/>
          </p:cNvGraphicFramePr>
          <p:nvPr>
            <p:extLst>
              <p:ext uri="{D42A27DB-BD31-4B8C-83A1-F6EECF244321}">
                <p14:modId xmlns:p14="http://schemas.microsoft.com/office/powerpoint/2010/main" val="979897005"/>
              </p:ext>
            </p:extLst>
          </p:nvPr>
        </p:nvGraphicFramePr>
        <p:xfrm>
          <a:off x="519303" y="1610437"/>
          <a:ext cx="5376672" cy="2011744"/>
        </p:xfrm>
        <a:graphic>
          <a:graphicData uri="http://schemas.openxmlformats.org/drawingml/2006/table">
            <a:tbl>
              <a:tblPr/>
              <a:tblGrid>
                <a:gridCol w="2066544">
                  <a:extLst>
                    <a:ext uri="{9D8B030D-6E8A-4147-A177-3AD203B41FA5}">
                      <a16:colId xmlns:a16="http://schemas.microsoft.com/office/drawing/2014/main" val="20000"/>
                    </a:ext>
                  </a:extLst>
                </a:gridCol>
                <a:gridCol w="1655064">
                  <a:extLst>
                    <a:ext uri="{9D8B030D-6E8A-4147-A177-3AD203B41FA5}">
                      <a16:colId xmlns:a16="http://schemas.microsoft.com/office/drawing/2014/main" val="20001"/>
                    </a:ext>
                  </a:extLst>
                </a:gridCol>
                <a:gridCol w="1655064">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Cemi + CT + Ipi</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CT Alone</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106)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age,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≥65 </a:t>
                      </a:r>
                      <a:r>
                        <a:rPr kumimoji="0" lang="en-US" sz="18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yr</a:t>
                      </a: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48 (44.4)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49 (46.2)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Male,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93 (85.3)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93 (87.7)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ECOG PS 1,*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85 (78.0)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85 (80.2)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graphicFrame>
        <p:nvGraphicFramePr>
          <p:cNvPr id="9" name="Group 32">
            <a:extLst>
              <a:ext uri="{FF2B5EF4-FFF2-40B4-BE49-F238E27FC236}">
                <a16:creationId xmlns:a16="http://schemas.microsoft.com/office/drawing/2014/main" id="{8CA40CA8-8D59-20A8-F10E-8D5D8099BC37}"/>
              </a:ext>
            </a:extLst>
          </p:cNvPr>
          <p:cNvGraphicFramePr>
            <a:graphicFrameLocks noGrp="1"/>
          </p:cNvGraphicFramePr>
          <p:nvPr>
            <p:extLst>
              <p:ext uri="{D42A27DB-BD31-4B8C-83A1-F6EECF244321}">
                <p14:modId xmlns:p14="http://schemas.microsoft.com/office/powerpoint/2010/main" val="2308969000"/>
              </p:ext>
            </p:extLst>
          </p:nvPr>
        </p:nvGraphicFramePr>
        <p:xfrm>
          <a:off x="6381942" y="1610437"/>
          <a:ext cx="5376672" cy="3749120"/>
        </p:xfrm>
        <a:graphic>
          <a:graphicData uri="http://schemas.openxmlformats.org/drawingml/2006/table">
            <a:tbl>
              <a:tblPr/>
              <a:tblGrid>
                <a:gridCol w="2070080">
                  <a:extLst>
                    <a:ext uri="{9D8B030D-6E8A-4147-A177-3AD203B41FA5}">
                      <a16:colId xmlns:a16="http://schemas.microsoft.com/office/drawing/2014/main" val="20000"/>
                    </a:ext>
                  </a:extLst>
                </a:gridCol>
                <a:gridCol w="1653296">
                  <a:extLst>
                    <a:ext uri="{9D8B030D-6E8A-4147-A177-3AD203B41FA5}">
                      <a16:colId xmlns:a16="http://schemas.microsoft.com/office/drawing/2014/main" val="20001"/>
                    </a:ext>
                  </a:extLst>
                </a:gridCol>
                <a:gridCol w="1653296">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Characteristic,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Cemi + CT + Ipi</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CT Alone</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106)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5851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Histology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Squamous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Nonsquamous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57 (52.3)</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52 (47.7)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56 (52.8)</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50 (47.2)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383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Brain metastases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383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Metastatic disease at screening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91 (83.5)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91 (85.8)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7584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PD-L1 expression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to 24%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 to 49%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53 (48.6)</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42 (38.5)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14 (12.8)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52 (49.1)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41 (38.7)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13 (12.3)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2" name="Text Box 15">
            <a:extLst>
              <a:ext uri="{FF2B5EF4-FFF2-40B4-BE49-F238E27FC236}">
                <a16:creationId xmlns:a16="http://schemas.microsoft.com/office/drawing/2014/main" id="{DEE2C61B-37FF-5C9D-3A5B-D58AF35BEC3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ELCC 2024. Abstr 64P</a:t>
            </a:r>
            <a:r>
              <a:rPr lang="en-US" altLang="en-US" sz="1200" b="0" dirty="0">
                <a:solidFill>
                  <a:schemeClr val="bg2"/>
                </a:solidFill>
                <a:latin typeface="Calibri" panose="020F0502020204030204" pitchFamily="34" charset="0"/>
                <a:ea typeface="MS PGothic" panose="020B0600070205080204" pitchFamily="34" charset="-128"/>
              </a:rPr>
              <a:t>.</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14" name="Text Box 30">
            <a:extLst>
              <a:ext uri="{FF2B5EF4-FFF2-40B4-BE49-F238E27FC236}">
                <a16:creationId xmlns:a16="http://schemas.microsoft.com/office/drawing/2014/main" id="{CF6C5AC0-2AAA-F29C-733F-0A890F61DAF9}"/>
              </a:ext>
            </a:extLst>
          </p:cNvPr>
          <p:cNvSpPr txBox="1">
            <a:spLocks noChangeArrowheads="1"/>
          </p:cNvSpPr>
          <p:nvPr/>
        </p:nvSpPr>
        <p:spPr bwMode="auto">
          <a:xfrm>
            <a:off x="519303" y="3633698"/>
            <a:ext cx="5376672"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*ECOG PS data missing for n = 1 (0.9%) patient in each arm.</a:t>
            </a:r>
          </a:p>
        </p:txBody>
      </p:sp>
    </p:spTree>
    <p:extLst>
      <p:ext uri="{BB962C8B-B14F-4D97-AF65-F5344CB8AC3E}">
        <p14:creationId xmlns:p14="http://schemas.microsoft.com/office/powerpoint/2010/main" val="2955730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EMPOWER-Lung 3 Part 1 – PROs: TTD (Excluding Death)</a:t>
            </a:r>
            <a:br>
              <a:rPr lang="en-US" altLang="en-US" dirty="0"/>
            </a:br>
            <a:r>
              <a:rPr lang="en-US" altLang="en-US" dirty="0"/>
              <a:t>for GHS/QoL and Functioning Scores</a:t>
            </a:r>
          </a:p>
        </p:txBody>
      </p:sp>
      <p:sp>
        <p:nvSpPr>
          <p:cNvPr id="10" name="Content Placeholder 9">
            <a:extLst>
              <a:ext uri="{FF2B5EF4-FFF2-40B4-BE49-F238E27FC236}">
                <a16:creationId xmlns:a16="http://schemas.microsoft.com/office/drawing/2014/main" id="{1D94FBE5-26E6-32FE-8A7E-8ADBF5E2DFC5}"/>
              </a:ext>
            </a:extLst>
          </p:cNvPr>
          <p:cNvSpPr>
            <a:spLocks noGrp="1"/>
          </p:cNvSpPr>
          <p:nvPr>
            <p:ph idx="1"/>
          </p:nvPr>
        </p:nvSpPr>
        <p:spPr>
          <a:xfrm>
            <a:off x="604675" y="4895851"/>
            <a:ext cx="10877529" cy="1267882"/>
          </a:xfrm>
        </p:spPr>
        <p:txBody>
          <a:bodyPr/>
          <a:lstStyle/>
          <a:p>
            <a:r>
              <a:rPr lang="en-US" sz="2400" dirty="0"/>
              <a:t>Significant TTD delays observed with </a:t>
            </a:r>
            <a:r>
              <a:rPr lang="en-US" sz="2400" b="1" dirty="0">
                <a:solidFill>
                  <a:schemeClr val="accent1"/>
                </a:solidFill>
              </a:rPr>
              <a:t>cemi + CT + ipi </a:t>
            </a:r>
            <a:r>
              <a:rPr lang="en-US" sz="2400" dirty="0"/>
              <a:t>vs </a:t>
            </a:r>
            <a:r>
              <a:rPr lang="en-US" sz="2400" b="1" dirty="0">
                <a:solidFill>
                  <a:schemeClr val="accent3"/>
                </a:solidFill>
              </a:rPr>
              <a:t>CT alone </a:t>
            </a:r>
            <a:r>
              <a:rPr lang="en-US" sz="2400" dirty="0"/>
              <a:t>for:</a:t>
            </a:r>
          </a:p>
          <a:p>
            <a:pPr lvl="1"/>
            <a:r>
              <a:rPr lang="en-US" sz="2200" dirty="0"/>
              <a:t>GHS/QoL (</a:t>
            </a:r>
            <a:r>
              <a:rPr lang="en-US" sz="2200" i="1" dirty="0"/>
              <a:t>P </a:t>
            </a:r>
            <a:r>
              <a:rPr lang="en-US" sz="2200" dirty="0"/>
              <a:t>= .0138)</a:t>
            </a:r>
          </a:p>
          <a:p>
            <a:pPr lvl="1"/>
            <a:r>
              <a:rPr lang="en-US" sz="2200" dirty="0"/>
              <a:t>QLQ-C30 functions: physical, role, emotional, social (all </a:t>
            </a:r>
            <a:r>
              <a:rPr lang="en-US" sz="2200" i="1" dirty="0"/>
              <a:t>P </a:t>
            </a:r>
            <a:r>
              <a:rPr lang="en-US" sz="2200" dirty="0"/>
              <a:t>&lt;.05)</a:t>
            </a:r>
          </a:p>
        </p:txBody>
      </p:sp>
      <p:graphicFrame>
        <p:nvGraphicFramePr>
          <p:cNvPr id="5" name="Group 32">
            <a:extLst>
              <a:ext uri="{FF2B5EF4-FFF2-40B4-BE49-F238E27FC236}">
                <a16:creationId xmlns:a16="http://schemas.microsoft.com/office/drawing/2014/main" id="{DD0FAD99-C685-49FA-B9B6-ECF5FCDFDA83}"/>
              </a:ext>
            </a:extLst>
          </p:cNvPr>
          <p:cNvGraphicFramePr>
            <a:graphicFrameLocks noGrp="1"/>
          </p:cNvGraphicFramePr>
          <p:nvPr>
            <p:extLst>
              <p:ext uri="{D42A27DB-BD31-4B8C-83A1-F6EECF244321}">
                <p14:modId xmlns:p14="http://schemas.microsoft.com/office/powerpoint/2010/main" val="3070981239"/>
              </p:ext>
            </p:extLst>
          </p:nvPr>
        </p:nvGraphicFramePr>
        <p:xfrm>
          <a:off x="727076" y="1604963"/>
          <a:ext cx="10735056" cy="3200528"/>
        </p:xfrm>
        <a:graphic>
          <a:graphicData uri="http://schemas.openxmlformats.org/drawingml/2006/table">
            <a:tbl>
              <a:tblPr/>
              <a:tblGrid>
                <a:gridCol w="2368549">
                  <a:extLst>
                    <a:ext uri="{9D8B030D-6E8A-4147-A177-3AD203B41FA5}">
                      <a16:colId xmlns:a16="http://schemas.microsoft.com/office/drawing/2014/main" val="20000"/>
                    </a:ext>
                  </a:extLst>
                </a:gridCol>
                <a:gridCol w="1404938">
                  <a:extLst>
                    <a:ext uri="{9D8B030D-6E8A-4147-A177-3AD203B41FA5}">
                      <a16:colId xmlns:a16="http://schemas.microsoft.com/office/drawing/2014/main" val="20001"/>
                    </a:ext>
                  </a:extLst>
                </a:gridCol>
                <a:gridCol w="1404938">
                  <a:extLst>
                    <a:ext uri="{9D8B030D-6E8A-4147-A177-3AD203B41FA5}">
                      <a16:colId xmlns:a16="http://schemas.microsoft.com/office/drawing/2014/main" val="3021142917"/>
                    </a:ext>
                  </a:extLst>
                </a:gridCol>
                <a:gridCol w="1404938">
                  <a:extLst>
                    <a:ext uri="{9D8B030D-6E8A-4147-A177-3AD203B41FA5}">
                      <a16:colId xmlns:a16="http://schemas.microsoft.com/office/drawing/2014/main" val="20002"/>
                    </a:ext>
                  </a:extLst>
                </a:gridCol>
                <a:gridCol w="1404938">
                  <a:extLst>
                    <a:ext uri="{9D8B030D-6E8A-4147-A177-3AD203B41FA5}">
                      <a16:colId xmlns:a16="http://schemas.microsoft.com/office/drawing/2014/main" val="4094703541"/>
                    </a:ext>
                  </a:extLst>
                </a:gridCol>
                <a:gridCol w="1800225">
                  <a:extLst>
                    <a:ext uri="{9D8B030D-6E8A-4147-A177-3AD203B41FA5}">
                      <a16:colId xmlns:a16="http://schemas.microsoft.com/office/drawing/2014/main" val="1616003906"/>
                    </a:ext>
                  </a:extLst>
                </a:gridCol>
                <a:gridCol w="946530">
                  <a:extLst>
                    <a:ext uri="{9D8B030D-6E8A-4147-A177-3AD203B41FA5}">
                      <a16:colId xmlns:a16="http://schemas.microsoft.com/office/drawing/2014/main" val="457414766"/>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TTD by Domain</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Events, n</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Median, Mo</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row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1" u="none" strike="noStrike" cap="none" normalizeH="0" baseline="0" dirty="0">
                          <a:ln>
                            <a:noFill/>
                          </a:ln>
                          <a:solidFill>
                            <a:schemeClr val="tx1"/>
                          </a:solidFill>
                          <a:effectLst/>
                          <a:latin typeface="Calibri" panose="020F0502020204030204" pitchFamily="34" charset="0"/>
                        </a:rPr>
                        <a:t>P </a:t>
                      </a:r>
                      <a:r>
                        <a:rPr kumimoji="0" lang="en-US" sz="1800" b="1" i="0" u="none" strike="noStrike" cap="none" normalizeH="0" baseline="0" dirty="0">
                          <a:ln>
                            <a:noFill/>
                          </a:ln>
                          <a:solidFill>
                            <a:schemeClr val="tx1"/>
                          </a:solidFill>
                          <a:effectLst/>
                          <a:latin typeface="Calibri" panose="020F0502020204030204" pitchFamily="34" charset="0"/>
                        </a:rPr>
                        <a:t>Value</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TTD by Domain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Cemi + CT</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 Ipi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CT Alone</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Cemi + CT</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 Ipi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CT Alone</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1" u="none" strike="noStrike" cap="none" normalizeH="0" baseline="0" dirty="0">
                          <a:ln>
                            <a:noFill/>
                          </a:ln>
                          <a:solidFill>
                            <a:schemeClr val="tx1"/>
                          </a:solidFill>
                          <a:effectLst/>
                          <a:latin typeface="Calibri" panose="020F0502020204030204" pitchFamily="34" charset="0"/>
                        </a:rPr>
                        <a:t>P</a:t>
                      </a:r>
                      <a:r>
                        <a:rPr kumimoji="0" lang="en-US" sz="18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89847766"/>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GHS/QoL</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9.95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0.45 (0.23-0.86)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.0138</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Physical functioning</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7.89</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0.45 (0.25-0.83)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.0085</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Role functioning</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27.60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5.32</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0.54 (0.33-0.90)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.0166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Emotional functioning</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0.24 (0.10-0.53),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.0002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Cognitive functioning</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27.60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0.59 (0.31-1.12)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.1026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87220198"/>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Social functioning</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29.21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8.28</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0.47 (0.27-0.84)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.0087</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83721845"/>
                  </a:ext>
                </a:extLst>
              </a:tr>
            </a:tbl>
          </a:graphicData>
        </a:graphic>
      </p:graphicFrame>
      <p:sp>
        <p:nvSpPr>
          <p:cNvPr id="2" name="Text Box 15">
            <a:extLst>
              <a:ext uri="{FF2B5EF4-FFF2-40B4-BE49-F238E27FC236}">
                <a16:creationId xmlns:a16="http://schemas.microsoft.com/office/drawing/2014/main" id="{FFF22A19-2C5A-02AD-2ACF-CA83B9D08FD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ELCC 2024. Abstr 64P</a:t>
            </a:r>
            <a:r>
              <a:rPr lang="en-US" altLang="en-US" sz="1200" b="0" dirty="0">
                <a:solidFill>
                  <a:schemeClr val="bg2"/>
                </a:solidFill>
                <a:latin typeface="Calibri" panose="020F0502020204030204" pitchFamily="34" charset="0"/>
                <a:ea typeface="MS PGothic" panose="020B0600070205080204" pitchFamily="34" charset="-128"/>
              </a:rPr>
              <a:t>.</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389506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EMPOWER-Lung 3 Part 1 – PROs: TTD (Excluding Death)</a:t>
            </a:r>
            <a:br>
              <a:rPr lang="en-US" altLang="en-US" dirty="0"/>
            </a:br>
            <a:r>
              <a:rPr lang="en-US" altLang="en-US" dirty="0"/>
              <a:t>for EORTC QLQ-C30 Symptom Scores</a:t>
            </a:r>
          </a:p>
        </p:txBody>
      </p:sp>
      <p:sp>
        <p:nvSpPr>
          <p:cNvPr id="10" name="Content Placeholder 9">
            <a:extLst>
              <a:ext uri="{FF2B5EF4-FFF2-40B4-BE49-F238E27FC236}">
                <a16:creationId xmlns:a16="http://schemas.microsoft.com/office/drawing/2014/main" id="{1D94FBE5-26E6-32FE-8A7E-8ADBF5E2DFC5}"/>
              </a:ext>
            </a:extLst>
          </p:cNvPr>
          <p:cNvSpPr>
            <a:spLocks noGrp="1"/>
          </p:cNvSpPr>
          <p:nvPr>
            <p:ph idx="1"/>
          </p:nvPr>
        </p:nvSpPr>
        <p:spPr>
          <a:xfrm>
            <a:off x="604675" y="5667375"/>
            <a:ext cx="10877529" cy="496357"/>
          </a:xfrm>
          <a:noFill/>
        </p:spPr>
        <p:txBody>
          <a:bodyPr/>
          <a:lstStyle/>
          <a:p>
            <a:r>
              <a:rPr lang="en-US" sz="2200" dirty="0"/>
              <a:t>Significant TTD delays observed with </a:t>
            </a:r>
            <a:r>
              <a:rPr lang="en-US" sz="2200" b="1" dirty="0">
                <a:solidFill>
                  <a:schemeClr val="accent1"/>
                </a:solidFill>
              </a:rPr>
              <a:t>cemi + CT + ipi </a:t>
            </a:r>
            <a:r>
              <a:rPr lang="en-US" sz="2200" dirty="0"/>
              <a:t>vs </a:t>
            </a:r>
            <a:r>
              <a:rPr lang="en-US" sz="2200" b="1" dirty="0">
                <a:solidFill>
                  <a:schemeClr val="accent3"/>
                </a:solidFill>
              </a:rPr>
              <a:t>CT alone </a:t>
            </a:r>
            <a:r>
              <a:rPr lang="en-US" sz="2200" dirty="0"/>
              <a:t>for QLQ-30 symptoms: fatigue, nausea/vomiting, pain, dyspnea, insomnia, appetite loss, diarrhea (all </a:t>
            </a:r>
            <a:r>
              <a:rPr lang="en-US" sz="2200" i="1" dirty="0"/>
              <a:t>P </a:t>
            </a:r>
            <a:r>
              <a:rPr lang="en-US" sz="2200" dirty="0"/>
              <a:t>&lt;.05)</a:t>
            </a:r>
          </a:p>
          <a:p>
            <a:endParaRPr lang="en-US" sz="2200" dirty="0"/>
          </a:p>
        </p:txBody>
      </p:sp>
      <p:graphicFrame>
        <p:nvGraphicFramePr>
          <p:cNvPr id="5" name="Group 32">
            <a:extLst>
              <a:ext uri="{FF2B5EF4-FFF2-40B4-BE49-F238E27FC236}">
                <a16:creationId xmlns:a16="http://schemas.microsoft.com/office/drawing/2014/main" id="{DD0FAD99-C685-49FA-B9B6-ECF5FCDFDA83}"/>
              </a:ext>
            </a:extLst>
          </p:cNvPr>
          <p:cNvGraphicFramePr>
            <a:graphicFrameLocks noGrp="1"/>
          </p:cNvGraphicFramePr>
          <p:nvPr>
            <p:extLst>
              <p:ext uri="{D42A27DB-BD31-4B8C-83A1-F6EECF244321}">
                <p14:modId xmlns:p14="http://schemas.microsoft.com/office/powerpoint/2010/main" val="2978778203"/>
              </p:ext>
            </p:extLst>
          </p:nvPr>
        </p:nvGraphicFramePr>
        <p:xfrm>
          <a:off x="727076" y="1604963"/>
          <a:ext cx="10735055" cy="3932080"/>
        </p:xfrm>
        <a:graphic>
          <a:graphicData uri="http://schemas.openxmlformats.org/drawingml/2006/table">
            <a:tbl>
              <a:tblPr/>
              <a:tblGrid>
                <a:gridCol w="2364268">
                  <a:extLst>
                    <a:ext uri="{9D8B030D-6E8A-4147-A177-3AD203B41FA5}">
                      <a16:colId xmlns:a16="http://schemas.microsoft.com/office/drawing/2014/main" val="20000"/>
                    </a:ext>
                  </a:extLst>
                </a:gridCol>
                <a:gridCol w="1405781">
                  <a:extLst>
                    <a:ext uri="{9D8B030D-6E8A-4147-A177-3AD203B41FA5}">
                      <a16:colId xmlns:a16="http://schemas.microsoft.com/office/drawing/2014/main" val="20001"/>
                    </a:ext>
                  </a:extLst>
                </a:gridCol>
                <a:gridCol w="1405781">
                  <a:extLst>
                    <a:ext uri="{9D8B030D-6E8A-4147-A177-3AD203B41FA5}">
                      <a16:colId xmlns:a16="http://schemas.microsoft.com/office/drawing/2014/main" val="3021142917"/>
                    </a:ext>
                  </a:extLst>
                </a:gridCol>
                <a:gridCol w="1405781">
                  <a:extLst>
                    <a:ext uri="{9D8B030D-6E8A-4147-A177-3AD203B41FA5}">
                      <a16:colId xmlns:a16="http://schemas.microsoft.com/office/drawing/2014/main" val="20002"/>
                    </a:ext>
                  </a:extLst>
                </a:gridCol>
                <a:gridCol w="1405781">
                  <a:extLst>
                    <a:ext uri="{9D8B030D-6E8A-4147-A177-3AD203B41FA5}">
                      <a16:colId xmlns:a16="http://schemas.microsoft.com/office/drawing/2014/main" val="4094703541"/>
                    </a:ext>
                  </a:extLst>
                </a:gridCol>
                <a:gridCol w="1798304">
                  <a:extLst>
                    <a:ext uri="{9D8B030D-6E8A-4147-A177-3AD203B41FA5}">
                      <a16:colId xmlns:a16="http://schemas.microsoft.com/office/drawing/2014/main" val="1616003906"/>
                    </a:ext>
                  </a:extLst>
                </a:gridCol>
                <a:gridCol w="949359">
                  <a:extLst>
                    <a:ext uri="{9D8B030D-6E8A-4147-A177-3AD203B41FA5}">
                      <a16:colId xmlns:a16="http://schemas.microsoft.com/office/drawing/2014/main" val="457414766"/>
                    </a:ext>
                  </a:extLst>
                </a:gridCol>
              </a:tblGrid>
              <a:tr h="264663">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TTD by Domain</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Events, n</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Median, Mo</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row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1" u="none" strike="noStrike" cap="none" normalizeH="0" baseline="0" dirty="0">
                          <a:ln>
                            <a:noFill/>
                          </a:ln>
                          <a:solidFill>
                            <a:schemeClr val="tx1"/>
                          </a:solidFill>
                          <a:effectLst/>
                          <a:latin typeface="Calibri" panose="020F0502020204030204" pitchFamily="34" charset="0"/>
                        </a:rPr>
                        <a:t>P</a:t>
                      </a:r>
                      <a:r>
                        <a:rPr kumimoji="0" lang="en-US" sz="18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463151">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TTD by Domain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Cemi + CT</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 Ipi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Cemi + CT</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 Ipi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1" u="none" strike="noStrike" cap="none" normalizeH="0" baseline="0" dirty="0">
                          <a:ln>
                            <a:noFill/>
                          </a:ln>
                          <a:solidFill>
                            <a:schemeClr val="tx1"/>
                          </a:solidFill>
                          <a:effectLst/>
                          <a:latin typeface="Calibri" panose="020F0502020204030204" pitchFamily="34" charset="0"/>
                        </a:rPr>
                        <a:t>P</a:t>
                      </a:r>
                      <a:r>
                        <a:rPr kumimoji="0" lang="en-US" sz="18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89847766"/>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5.32</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0.36 (0.20-0.64)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.0003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Nausea/vomiting</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0.19 (0.07-0.53) </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.0004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Pain</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15.67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0.33 (0.16-0.66)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 .0010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Dyspnea</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15.67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0.33 (0.15-0.72)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 .0036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Insomnia</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15.67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0.26 (0.10-0.64)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.0018</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87220198"/>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Appetite loss</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0.20 (0.09-0.45)</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&lt;.0001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83721845"/>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23.92</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0.87 (0.31-2.42)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.7921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01063654"/>
                  </a:ext>
                </a:extLst>
              </a:tr>
              <a:tr h="26466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0.27 (0.09-0.81)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.0130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67512286"/>
                  </a:ext>
                </a:extLst>
              </a:tr>
            </a:tbl>
          </a:graphicData>
        </a:graphic>
      </p:graphicFrame>
      <p:sp>
        <p:nvSpPr>
          <p:cNvPr id="2" name="Text Box 15">
            <a:extLst>
              <a:ext uri="{FF2B5EF4-FFF2-40B4-BE49-F238E27FC236}">
                <a16:creationId xmlns:a16="http://schemas.microsoft.com/office/drawing/2014/main" id="{D02D412F-A7A0-1ABC-A2FF-1184B57F043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ELCC 2024. Abstr 64P</a:t>
            </a:r>
            <a:r>
              <a:rPr lang="en-US" altLang="en-US" sz="1200" b="0" dirty="0">
                <a:solidFill>
                  <a:schemeClr val="bg2"/>
                </a:solidFill>
                <a:latin typeface="Calibri" panose="020F0502020204030204" pitchFamily="34" charset="0"/>
                <a:ea typeface="MS PGothic" panose="020B0600070205080204" pitchFamily="34" charset="-128"/>
              </a:rPr>
              <a:t>.</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799435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EMPOWER-Lung 3 Part 1 – PROs: TTD (Excluding Death)</a:t>
            </a:r>
            <a:br>
              <a:rPr lang="en-US" altLang="en-US" dirty="0"/>
            </a:br>
            <a:r>
              <a:rPr lang="en-US" altLang="en-US" dirty="0"/>
              <a:t>for EORTC QLQ-C13 Symptom Scores</a:t>
            </a:r>
          </a:p>
        </p:txBody>
      </p:sp>
      <p:sp>
        <p:nvSpPr>
          <p:cNvPr id="10" name="Content Placeholder 9">
            <a:extLst>
              <a:ext uri="{FF2B5EF4-FFF2-40B4-BE49-F238E27FC236}">
                <a16:creationId xmlns:a16="http://schemas.microsoft.com/office/drawing/2014/main" id="{1D94FBE5-26E6-32FE-8A7E-8ADBF5E2DFC5}"/>
              </a:ext>
            </a:extLst>
          </p:cNvPr>
          <p:cNvSpPr>
            <a:spLocks noGrp="1"/>
          </p:cNvSpPr>
          <p:nvPr>
            <p:ph idx="1"/>
          </p:nvPr>
        </p:nvSpPr>
        <p:spPr>
          <a:xfrm>
            <a:off x="604675" y="5872355"/>
            <a:ext cx="10877529" cy="291378"/>
          </a:xfrm>
        </p:spPr>
        <p:txBody>
          <a:bodyPr/>
          <a:lstStyle/>
          <a:p>
            <a:r>
              <a:rPr lang="en-US" sz="1800" dirty="0"/>
              <a:t>Significant TTD delays observed with </a:t>
            </a:r>
            <a:r>
              <a:rPr lang="en-US" sz="1800" b="1" dirty="0">
                <a:solidFill>
                  <a:schemeClr val="accent1"/>
                </a:solidFill>
              </a:rPr>
              <a:t>cemi + CT + ipi </a:t>
            </a:r>
            <a:r>
              <a:rPr lang="en-US" sz="1800" dirty="0"/>
              <a:t>vs </a:t>
            </a:r>
            <a:r>
              <a:rPr lang="en-US" sz="1800" b="1" dirty="0">
                <a:solidFill>
                  <a:schemeClr val="accent3"/>
                </a:solidFill>
              </a:rPr>
              <a:t>CT alone </a:t>
            </a:r>
            <a:r>
              <a:rPr lang="en-US" sz="1800" dirty="0"/>
              <a:t>for QLQ-C31 symptoms: sore mouth, peripheral neuropathy, alopecia, pain in arm or shoulder, pain in chest, and pain in other parts (all </a:t>
            </a:r>
            <a:r>
              <a:rPr lang="en-US" sz="1800" i="1" dirty="0"/>
              <a:t>P </a:t>
            </a:r>
            <a:r>
              <a:rPr lang="en-US" sz="1800" dirty="0"/>
              <a:t>&lt;.05) </a:t>
            </a:r>
          </a:p>
        </p:txBody>
      </p:sp>
      <p:graphicFrame>
        <p:nvGraphicFramePr>
          <p:cNvPr id="5" name="Group 32">
            <a:extLst>
              <a:ext uri="{FF2B5EF4-FFF2-40B4-BE49-F238E27FC236}">
                <a16:creationId xmlns:a16="http://schemas.microsoft.com/office/drawing/2014/main" id="{DD0FAD99-C685-49FA-B9B6-ECF5FCDFDA83}"/>
              </a:ext>
            </a:extLst>
          </p:cNvPr>
          <p:cNvGraphicFramePr>
            <a:graphicFrameLocks noGrp="1"/>
          </p:cNvGraphicFramePr>
          <p:nvPr>
            <p:extLst>
              <p:ext uri="{D42A27DB-BD31-4B8C-83A1-F6EECF244321}">
                <p14:modId xmlns:p14="http://schemas.microsoft.com/office/powerpoint/2010/main" val="3188540617"/>
              </p:ext>
            </p:extLst>
          </p:nvPr>
        </p:nvGraphicFramePr>
        <p:xfrm>
          <a:off x="727076" y="1604963"/>
          <a:ext cx="10753344" cy="4267392"/>
        </p:xfrm>
        <a:graphic>
          <a:graphicData uri="http://schemas.openxmlformats.org/drawingml/2006/table">
            <a:tbl>
              <a:tblPr/>
              <a:tblGrid>
                <a:gridCol w="2368296">
                  <a:extLst>
                    <a:ext uri="{9D8B030D-6E8A-4147-A177-3AD203B41FA5}">
                      <a16:colId xmlns:a16="http://schemas.microsoft.com/office/drawing/2014/main" val="20000"/>
                    </a:ext>
                  </a:extLst>
                </a:gridCol>
                <a:gridCol w="1408176">
                  <a:extLst>
                    <a:ext uri="{9D8B030D-6E8A-4147-A177-3AD203B41FA5}">
                      <a16:colId xmlns:a16="http://schemas.microsoft.com/office/drawing/2014/main" val="20001"/>
                    </a:ext>
                  </a:extLst>
                </a:gridCol>
                <a:gridCol w="1408176">
                  <a:extLst>
                    <a:ext uri="{9D8B030D-6E8A-4147-A177-3AD203B41FA5}">
                      <a16:colId xmlns:a16="http://schemas.microsoft.com/office/drawing/2014/main" val="3021142917"/>
                    </a:ext>
                  </a:extLst>
                </a:gridCol>
                <a:gridCol w="1408176">
                  <a:extLst>
                    <a:ext uri="{9D8B030D-6E8A-4147-A177-3AD203B41FA5}">
                      <a16:colId xmlns:a16="http://schemas.microsoft.com/office/drawing/2014/main" val="20002"/>
                    </a:ext>
                  </a:extLst>
                </a:gridCol>
                <a:gridCol w="1408176">
                  <a:extLst>
                    <a:ext uri="{9D8B030D-6E8A-4147-A177-3AD203B41FA5}">
                      <a16:colId xmlns:a16="http://schemas.microsoft.com/office/drawing/2014/main" val="4094703541"/>
                    </a:ext>
                  </a:extLst>
                </a:gridCol>
                <a:gridCol w="1801368">
                  <a:extLst>
                    <a:ext uri="{9D8B030D-6E8A-4147-A177-3AD203B41FA5}">
                      <a16:colId xmlns:a16="http://schemas.microsoft.com/office/drawing/2014/main" val="1616003906"/>
                    </a:ext>
                  </a:extLst>
                </a:gridCol>
                <a:gridCol w="950976">
                  <a:extLst>
                    <a:ext uri="{9D8B030D-6E8A-4147-A177-3AD203B41FA5}">
                      <a16:colId xmlns:a16="http://schemas.microsoft.com/office/drawing/2014/main" val="457414766"/>
                    </a:ext>
                  </a:extLst>
                </a:gridCol>
              </a:tblGrid>
              <a:tr h="285812">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TTD by Domain</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Events, n</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Median, Mo</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row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493665">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TTD by Domain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Cemi + CT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 Ipi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Cemi + CT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 Ipi</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CT</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89847766"/>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Dyspnea (LC)</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29.21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10.35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0.68 (0.39-1.16)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.1529</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Coughing</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1.04 (0.43-2.48)</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.9347</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Hemoptysis</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0.16 (0.02-1.34)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.0516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Sore mouth</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0.21 (0.05-0.88)</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.0200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Dysphagia</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0.85 (0.25-2.86)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.7901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87220198"/>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Peripheral neuropathy</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27.93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0.48 (0.26-0.88)</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.0148</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83721845"/>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Alopecia</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29.21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8.74</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0.17 (0.08-0.35)</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&lt;.0001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01063654"/>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Pain in arm or shoulder</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20.11</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0.41 (0.17-1.01)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.0456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67512286"/>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Pain in chest</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18.04</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0.17 (0.05-0.53)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.0006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00784437"/>
                  </a:ext>
                </a:extLst>
              </a:tr>
              <a:tr h="28581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Pain in other parts</a:t>
                      </a:r>
                    </a:p>
                  </a:txBody>
                  <a:tcPr marL="121881" marR="121881" marT="45728" marB="4572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0.31 (0.14-0.70)</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.0032</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82868319"/>
                  </a:ext>
                </a:extLst>
              </a:tr>
            </a:tbl>
          </a:graphicData>
        </a:graphic>
      </p:graphicFrame>
      <p:sp>
        <p:nvSpPr>
          <p:cNvPr id="2" name="Text Box 15">
            <a:extLst>
              <a:ext uri="{FF2B5EF4-FFF2-40B4-BE49-F238E27FC236}">
                <a16:creationId xmlns:a16="http://schemas.microsoft.com/office/drawing/2014/main" id="{8ED2368E-0D7F-C2DC-832C-B4184B290AE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ELCC 2024. Abstr 64P</a:t>
            </a:r>
            <a:r>
              <a:rPr lang="en-US" altLang="en-US" sz="1200" b="0" dirty="0">
                <a:solidFill>
                  <a:schemeClr val="bg2"/>
                </a:solidFill>
                <a:latin typeface="Calibri" panose="020F0502020204030204" pitchFamily="34" charset="0"/>
                <a:ea typeface="MS PGothic" panose="020B0600070205080204" pitchFamily="34" charset="-128"/>
              </a:rPr>
              <a:t>.</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437469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60CB9-01F7-0921-EF09-EE65311B4347}"/>
              </a:ext>
            </a:extLst>
          </p:cNvPr>
          <p:cNvSpPr>
            <a:spLocks noGrp="1"/>
          </p:cNvSpPr>
          <p:nvPr>
            <p:ph type="title"/>
          </p:nvPr>
        </p:nvSpPr>
        <p:spPr/>
        <p:txBody>
          <a:bodyPr/>
          <a:lstStyle/>
          <a:p>
            <a:r>
              <a:rPr lang="en-US" altLang="en-US" dirty="0"/>
              <a:t>EMPOWER-Lung 3 Part 1 – PROs: </a:t>
            </a:r>
            <a:br>
              <a:rPr lang="en-US" altLang="en-US" dirty="0"/>
            </a:br>
            <a:r>
              <a:rPr lang="en-US" altLang="en-US" dirty="0"/>
              <a:t>Investigators’ Conclusions</a:t>
            </a:r>
            <a:endParaRPr lang="en-US" dirty="0"/>
          </a:p>
        </p:txBody>
      </p:sp>
      <p:sp>
        <p:nvSpPr>
          <p:cNvPr id="10" name="Content Placeholder 9">
            <a:extLst>
              <a:ext uri="{FF2B5EF4-FFF2-40B4-BE49-F238E27FC236}">
                <a16:creationId xmlns:a16="http://schemas.microsoft.com/office/drawing/2014/main" id="{1D94FBE5-26E6-32FE-8A7E-8ADBF5E2DFC5}"/>
              </a:ext>
            </a:extLst>
          </p:cNvPr>
          <p:cNvSpPr>
            <a:spLocks noGrp="1"/>
          </p:cNvSpPr>
          <p:nvPr>
            <p:ph idx="1"/>
          </p:nvPr>
        </p:nvSpPr>
        <p:spPr/>
        <p:txBody>
          <a:bodyPr/>
          <a:lstStyle/>
          <a:p>
            <a:r>
              <a:rPr lang="en-US" dirty="0"/>
              <a:t>In this analysis of the phase III EMPOWER-Lung 3 Part 1 trial, PROs favored first-line </a:t>
            </a:r>
            <a:r>
              <a:rPr lang="en-US" b="1" dirty="0">
                <a:solidFill>
                  <a:schemeClr val="accent1"/>
                </a:solidFill>
              </a:rPr>
              <a:t>cemiplimab + CT + ipilimumab </a:t>
            </a:r>
            <a:r>
              <a:rPr lang="en-US" dirty="0"/>
              <a:t>vs </a:t>
            </a:r>
            <a:r>
              <a:rPr lang="en-US" b="1" dirty="0">
                <a:solidFill>
                  <a:schemeClr val="accent3"/>
                </a:solidFill>
              </a:rPr>
              <a:t>CT alone </a:t>
            </a:r>
            <a:r>
              <a:rPr lang="en-US" dirty="0"/>
              <a:t>in patients with advanced NSCLC with PD-L1 expression &lt;50% and no </a:t>
            </a:r>
            <a:r>
              <a:rPr lang="en-US" i="1" dirty="0"/>
              <a:t>EGFR/ALK/ROS </a:t>
            </a:r>
            <a:r>
              <a:rPr lang="en-US" dirty="0"/>
              <a:t>alterations</a:t>
            </a:r>
          </a:p>
          <a:p>
            <a:pPr lvl="1"/>
            <a:r>
              <a:rPr lang="en-US" dirty="0"/>
              <a:t>Significant improvement observed in TTD for cancer-related and lung cancer–specific PROs</a:t>
            </a:r>
          </a:p>
          <a:p>
            <a:pPr lvl="1"/>
            <a:r>
              <a:rPr lang="en-US" dirty="0"/>
              <a:t>No PROs favored </a:t>
            </a:r>
            <a:r>
              <a:rPr lang="en-US" b="1" dirty="0">
                <a:solidFill>
                  <a:schemeClr val="accent3"/>
                </a:solidFill>
              </a:rPr>
              <a:t>CT alone</a:t>
            </a:r>
          </a:p>
          <a:p>
            <a:r>
              <a:rPr lang="en-US" dirty="0"/>
              <a:t>Investigators concluded that this PRO analysis provides additional support for the benefits vs risks of first-line </a:t>
            </a:r>
            <a:r>
              <a:rPr lang="en-US" b="1" dirty="0">
                <a:solidFill>
                  <a:schemeClr val="accent1"/>
                </a:solidFill>
              </a:rPr>
              <a:t>cemiplimab + CT + ipilimumab</a:t>
            </a:r>
            <a:r>
              <a:rPr lang="en-US" dirty="0"/>
              <a:t> in patients with advanced NSCLC and PD-L1 &lt;50%</a:t>
            </a:r>
          </a:p>
        </p:txBody>
      </p:sp>
      <p:sp>
        <p:nvSpPr>
          <p:cNvPr id="4" name="Text Box 15">
            <a:extLst>
              <a:ext uri="{FF2B5EF4-FFF2-40B4-BE49-F238E27FC236}">
                <a16:creationId xmlns:a16="http://schemas.microsoft.com/office/drawing/2014/main" id="{E3A95A0B-EA2F-BA3F-1C42-CB5D8B6C879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Baramidze. ELCC 2024. Abstr 64P</a:t>
            </a:r>
            <a:r>
              <a:rPr lang="en-US" altLang="en-US" sz="1200" b="0" dirty="0">
                <a:solidFill>
                  <a:schemeClr val="bg2"/>
                </a:solidFill>
                <a:latin typeface="Calibri" panose="020F0502020204030204" pitchFamily="34" charset="0"/>
                <a:ea typeface="MS PGothic" panose="020B0600070205080204" pitchFamily="34" charset="-128"/>
              </a:rPr>
              <a:t>.</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064871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dirty="0">
              <a:solidFill>
                <a:srgbClr val="00823B"/>
              </a:solidFill>
            </a:endParaRPr>
          </a:p>
          <a:p>
            <a:pPr marL="0" indent="0">
              <a:buNone/>
            </a:pPr>
            <a:r>
              <a:rPr lang="en-US" sz="2400" b="1" u="sng" dirty="0">
                <a:solidFill>
                  <a:srgbClr val="E1471D"/>
                </a:solidFill>
                <a:hlinkClick r:id="rId4"/>
              </a:rPr>
              <a:t>clinicaloptions.com/ELCCPrague2024Program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ELCC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CME-certified text module </a:t>
            </a:r>
            <a:r>
              <a:rPr lang="en-US" sz="2200" b="0" dirty="0"/>
              <a:t>and </a:t>
            </a:r>
            <a:r>
              <a:rPr lang="en-US" sz="2200" dirty="0">
                <a:solidFill>
                  <a:srgbClr val="E1471D"/>
                </a:solidFill>
              </a:rPr>
              <a:t>ClinicalThought commentary </a:t>
            </a:r>
            <a:r>
              <a:rPr lang="en-US" sz="2200" b="0" dirty="0"/>
              <a:t>featuring expert faculty insights on clinical implications of the key studies</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187DEEC625BAC46B141A0742EFF1464" ma:contentTypeVersion="14" ma:contentTypeDescription="Create a new document." ma:contentTypeScope="" ma:versionID="03852552aedf874c45e48da2dd7bb2f4">
  <xsd:schema xmlns:xsd="http://www.w3.org/2001/XMLSchema" xmlns:xs="http://www.w3.org/2001/XMLSchema" xmlns:p="http://schemas.microsoft.com/office/2006/metadata/properties" xmlns:ns2="e6220211-95fd-4cdd-8a8d-bd8a673b303b" xmlns:ns3="22fd6914-46d4-4c7e-bbad-46e82841b69d" targetNamespace="http://schemas.microsoft.com/office/2006/metadata/properties" ma:root="true" ma:fieldsID="b6b8477a0b4f431d7aa167f53aeaa259" ns2:_="" ns3:_="">
    <xsd:import namespace="e6220211-95fd-4cdd-8a8d-bd8a673b303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220211-95fd-4cdd-8a8d-bd8a673b30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e6220211-95fd-4cdd-8a8d-bd8a673b303b">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3319C313-80AC-40D0-AD8A-C7724A977E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220211-95fd-4cdd-8a8d-bd8a673b303b"/>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www.w3.org/XML/1998/namespace"/>
    <ds:schemaRef ds:uri="http://schemas.openxmlformats.org/package/2006/metadata/core-properties"/>
    <ds:schemaRef ds:uri="http://purl.org/dc/dcmitype/"/>
    <ds:schemaRef ds:uri="http://schemas.microsoft.com/office/2006/metadata/properties"/>
    <ds:schemaRef ds:uri="http://schemas.microsoft.com/office/2006/documentManagement/types"/>
    <ds:schemaRef ds:uri="http://purl.org/dc/elements/1.1/"/>
    <ds:schemaRef ds:uri="http://schemas.microsoft.com/office/infopath/2007/PartnerControls"/>
    <ds:schemaRef ds:uri="22fd6914-46d4-4c7e-bbad-46e82841b69d"/>
    <ds:schemaRef ds:uri="e6220211-95fd-4cdd-8a8d-bd8a673b303b"/>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1908</TotalTime>
  <Words>2214</Words>
  <Application>Microsoft Office PowerPoint</Application>
  <PresentationFormat>Widescreen</PresentationFormat>
  <Paragraphs>323</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EMPOWER-Lung 3 Part 1: Patient-Reported Outcomes With First-line Cemiplimab + Chemotherapy + Ipilimumab in Advanced NSCLC</vt:lpstr>
      <vt:lpstr>About These Slides</vt:lpstr>
      <vt:lpstr>EMPOWER-Lung 3 Part 1 – PROs: Background</vt:lpstr>
      <vt:lpstr>EMPOWER-Lung 3 Part 1 – PROs: Study Design</vt:lpstr>
      <vt:lpstr>EMPOWER-Lung 3 Part 1 – PROs:  Methods for Patient-Reported Outcomes Analysis</vt:lpstr>
      <vt:lpstr>EMPOWER-Lung 3 Part 1 – PROs:  Baseline Characteristics</vt:lpstr>
      <vt:lpstr>EMPOWER-Lung 3 Part 1 – PROs: TTD (Excluding Death) for GHS/QoL and Functioning Scores</vt:lpstr>
      <vt:lpstr>EMPOWER-Lung 3 Part 1 – PROs: TTD (Excluding Death) for EORTC QLQ-C30 Symptom Scores</vt:lpstr>
      <vt:lpstr>EMPOWER-Lung 3 Part 1 – PROs: TTD (Excluding Death) for EORTC QLQ-C13 Symptom Scores</vt:lpstr>
      <vt:lpstr>EMPOWER-Lung 3 Part 1 – PROs:  Investigators’ Conclusions</vt:lpstr>
      <vt:lpstr>Go Online for More CCO  Coverage of ELCC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EMPOWER-Lung 3 Part 1: Patient-Reported Outcomes With First-line Cemiplimab + Chemotherapy + Ipilimumab in Advanced NSCLC</dc:title>
  <dc:creator>Preferred User</dc:creator>
  <cp:lastModifiedBy>Jessica Buckley</cp:lastModifiedBy>
  <cp:revision>51</cp:revision>
  <cp:lastPrinted>2016-09-26T20:21:49Z</cp:lastPrinted>
  <dcterms:created xsi:type="dcterms:W3CDTF">2005-05-27T15:08:01Z</dcterms:created>
  <dcterms:modified xsi:type="dcterms:W3CDTF">2024-05-13T18:57:54Z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5ff43dd4-e8bf-40a6-9886-f5d9520c712c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0x0101005187DEEC625BAC46B141A0742EFF1464</vt:lpwstr>
  </property>
  <property fmtid="{D5CDD505-2E9C-101B-9397-08002B2CF9AE}" pid="9" name="MediaServiceImageTags">
    <vt:lpwstr/>
  </property>
</Properties>
</file>