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3" r:id="rId6"/>
  </p:sldMasterIdLst>
  <p:notesMasterIdLst>
    <p:notesMasterId r:id="rId23"/>
  </p:notesMasterIdLst>
  <p:handoutMasterIdLst>
    <p:handoutMasterId r:id="rId24"/>
  </p:handoutMasterIdLst>
  <p:sldIdLst>
    <p:sldId id="321" r:id="rId7"/>
    <p:sldId id="559" r:id="rId8"/>
    <p:sldId id="294" r:id="rId9"/>
    <p:sldId id="549" r:id="rId10"/>
    <p:sldId id="566" r:id="rId11"/>
    <p:sldId id="2147483516" r:id="rId12"/>
    <p:sldId id="2147473687" r:id="rId13"/>
    <p:sldId id="2147473717" r:id="rId14"/>
    <p:sldId id="2147473866" r:id="rId15"/>
    <p:sldId id="2147483549" r:id="rId16"/>
    <p:sldId id="2147483555" r:id="rId17"/>
    <p:sldId id="2147483553" r:id="rId18"/>
    <p:sldId id="2147473883" r:id="rId19"/>
    <p:sldId id="2147483554" r:id="rId20"/>
    <p:sldId id="2147482873" r:id="rId21"/>
    <p:sldId id="318"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8E609D20-61BC-4A13-13FD-160ED7A182C8}" name="Lucia Novak" initials="LN" userId="S::lucia@diabetescs.com::c8db6469-bd74-4542-8fe8-677f91f65735" providerId="AD"/>
  <p188:author id="{66D8FF86-2809-2AE5-A86D-2CC29531F6DD}" name="Liz Donohue" initials="LD" userId="S::ldonohue@practicingclinicians.com::1dd2b9cf-45e8-40ae-9123-4564d15e278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Maddelynne Parker" initials="MP" lastIdx="7" clrIdx="18">
    <p:extLst>
      <p:ext uri="{19B8F6BF-5375-455C-9EA6-DF929625EA0E}">
        <p15:presenceInfo xmlns:p15="http://schemas.microsoft.com/office/powerpoint/2012/main" userId="Maddelynne Parker" providerId="None"/>
      </p:ext>
    </p:extLst>
  </p:cmAuthor>
  <p:cmAuthor id="20" name="Robin Black" initials="RB" lastIdx="7" clrIdx="19">
    <p:extLst>
      <p:ext uri="{19B8F6BF-5375-455C-9EA6-DF929625EA0E}">
        <p15:presenceInfo xmlns:p15="http://schemas.microsoft.com/office/powerpoint/2012/main" userId="S::rblack@clinicaloptions.com::b7cebd55-1fa6-44ea-9605-a982874bd1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609140"/>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1D13D-A98E-4251-BB1D-FCAE119FF5CC}" v="4" dt="2025-09-17T19:19:36.752"/>
    <p1510:client id="{98C3E4F0-3BEB-4072-B92F-9D7B52AE9778}" v="1" dt="2025-09-17T18:19:48.0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82968" autoAdjust="0"/>
  </p:normalViewPr>
  <p:slideViewPr>
    <p:cSldViewPr snapToGrid="0">
      <p:cViewPr varScale="1">
        <p:scale>
          <a:sx n="61" d="100"/>
          <a:sy n="61" d="100"/>
        </p:scale>
        <p:origin x="632" y="6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C3F7B5-C1E7-497E-8136-6BD812B06261}"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en-US"/>
        </a:p>
      </dgm:t>
    </dgm:pt>
    <dgm:pt modelId="{FDACC2F5-6CD2-4273-8105-FB617D760426}">
      <dgm:prSet phldrT="[Text]"/>
      <dgm:spPr/>
      <dgm:t>
        <a:bodyPr/>
        <a:lstStyle/>
        <a:p>
          <a:r>
            <a:rPr lang="en-US" b="1" dirty="0"/>
            <a:t>Adipose tissue expansion</a:t>
          </a:r>
        </a:p>
      </dgm:t>
    </dgm:pt>
    <dgm:pt modelId="{3E0EAA50-F0DB-4CDF-B85C-9D8958B4B831}" type="parTrans" cxnId="{C20BC9EA-F38C-44E4-B469-51C5ADEAFD48}">
      <dgm:prSet/>
      <dgm:spPr/>
      <dgm:t>
        <a:bodyPr/>
        <a:lstStyle/>
        <a:p>
          <a:endParaRPr lang="en-US"/>
        </a:p>
      </dgm:t>
    </dgm:pt>
    <dgm:pt modelId="{D423E8BF-8101-44AF-8B82-D05D9A7F4F8D}" type="sibTrans" cxnId="{C20BC9EA-F38C-44E4-B469-51C5ADEAFD48}">
      <dgm:prSet/>
      <dgm:spPr/>
      <dgm:t>
        <a:bodyPr/>
        <a:lstStyle/>
        <a:p>
          <a:endParaRPr lang="en-US"/>
        </a:p>
      </dgm:t>
    </dgm:pt>
    <dgm:pt modelId="{7239B1E5-AD9E-4D61-871F-BF6A2F06433D}">
      <dgm:prSet phldrT="[Text]"/>
      <dgm:spPr/>
      <dgm:t>
        <a:bodyPr/>
        <a:lstStyle/>
        <a:p>
          <a:pPr>
            <a:buFont typeface="Wingdings" panose="05000000000000000000" pitchFamily="2" charset="2"/>
            <a:buChar char="§"/>
          </a:pPr>
          <a:r>
            <a:rPr lang="en-US" b="0" dirty="0">
              <a:solidFill>
                <a:schemeClr val="bg1"/>
              </a:solidFill>
            </a:rPr>
            <a:t>Genetic, nutritional, environmental, psychological, other/unknown causes</a:t>
          </a:r>
          <a:endParaRPr lang="en-US" dirty="0">
            <a:solidFill>
              <a:schemeClr val="bg1"/>
            </a:solidFill>
          </a:endParaRPr>
        </a:p>
      </dgm:t>
    </dgm:pt>
    <dgm:pt modelId="{FA7D197F-9584-42FF-9454-64ADC7484CBE}" type="parTrans" cxnId="{AD0387A3-267E-4AAE-892D-D3B0E237565C}">
      <dgm:prSet/>
      <dgm:spPr/>
      <dgm:t>
        <a:bodyPr/>
        <a:lstStyle/>
        <a:p>
          <a:endParaRPr lang="en-US"/>
        </a:p>
      </dgm:t>
    </dgm:pt>
    <dgm:pt modelId="{15B6110E-2D99-4AC7-853E-3F4B01A6164B}" type="sibTrans" cxnId="{AD0387A3-267E-4AAE-892D-D3B0E237565C}">
      <dgm:prSet/>
      <dgm:spPr/>
      <dgm:t>
        <a:bodyPr/>
        <a:lstStyle/>
        <a:p>
          <a:endParaRPr lang="en-US"/>
        </a:p>
      </dgm:t>
    </dgm:pt>
    <dgm:pt modelId="{9952FE9A-2B6F-49B3-8CAE-B84192EDB929}">
      <dgm:prSet phldrT="[Text]"/>
      <dgm:spPr/>
      <dgm:t>
        <a:bodyPr/>
        <a:lstStyle/>
        <a:p>
          <a:r>
            <a:rPr lang="en-US" b="1" dirty="0"/>
            <a:t>Preclinical obesity</a:t>
          </a:r>
        </a:p>
      </dgm:t>
    </dgm:pt>
    <dgm:pt modelId="{F2F49C53-A0C2-407B-946F-E3D99BFB376A}" type="parTrans" cxnId="{74E7CBE6-568C-4C64-803E-5F763340AD50}">
      <dgm:prSet/>
      <dgm:spPr/>
      <dgm:t>
        <a:bodyPr/>
        <a:lstStyle/>
        <a:p>
          <a:endParaRPr lang="en-US"/>
        </a:p>
      </dgm:t>
    </dgm:pt>
    <dgm:pt modelId="{48ED9742-7396-48CB-BC2E-B651EE7B64A3}" type="sibTrans" cxnId="{74E7CBE6-568C-4C64-803E-5F763340AD50}">
      <dgm:prSet/>
      <dgm:spPr/>
      <dgm:t>
        <a:bodyPr/>
        <a:lstStyle/>
        <a:p>
          <a:endParaRPr lang="en-US"/>
        </a:p>
      </dgm:t>
    </dgm:pt>
    <dgm:pt modelId="{57415DD2-A8E5-43D6-B3F2-5377E7493F8F}">
      <dgm:prSet phldrT="[Text]"/>
      <dgm:spPr/>
      <dgm:t>
        <a:bodyPr/>
        <a:lstStyle/>
        <a:p>
          <a:pPr>
            <a:buFont typeface="Wingdings" panose="05000000000000000000" pitchFamily="2" charset="2"/>
            <a:buChar char="§"/>
          </a:pPr>
          <a:r>
            <a:rPr lang="en-US" dirty="0">
              <a:solidFill>
                <a:schemeClr val="bg1"/>
              </a:solidFill>
            </a:rPr>
            <a:t>Risk to health</a:t>
          </a:r>
        </a:p>
      </dgm:t>
    </dgm:pt>
    <dgm:pt modelId="{AB06FD90-3059-47A7-A949-0749F7FF23ED}" type="parTrans" cxnId="{6C098764-1EB3-4C88-8900-28E0DE86CCB3}">
      <dgm:prSet/>
      <dgm:spPr/>
      <dgm:t>
        <a:bodyPr/>
        <a:lstStyle/>
        <a:p>
          <a:endParaRPr lang="en-US"/>
        </a:p>
      </dgm:t>
    </dgm:pt>
    <dgm:pt modelId="{074EEE1C-BEAB-44BE-8680-A922112711E7}" type="sibTrans" cxnId="{6C098764-1EB3-4C88-8900-28E0DE86CCB3}">
      <dgm:prSet/>
      <dgm:spPr/>
      <dgm:t>
        <a:bodyPr/>
        <a:lstStyle/>
        <a:p>
          <a:endParaRPr lang="en-US"/>
        </a:p>
      </dgm:t>
    </dgm:pt>
    <dgm:pt modelId="{138B0623-880A-4C78-97ED-046EFC517564}">
      <dgm:prSet phldrT="[Text]"/>
      <dgm:spPr/>
      <dgm:t>
        <a:bodyPr/>
        <a:lstStyle/>
        <a:p>
          <a:r>
            <a:rPr lang="en-US" b="1" dirty="0"/>
            <a:t>Clinical obesity</a:t>
          </a:r>
        </a:p>
      </dgm:t>
    </dgm:pt>
    <dgm:pt modelId="{ADBF0AE5-6B9A-4B1F-AFFC-EE256BC0D9E6}" type="parTrans" cxnId="{A11C1C39-CDB3-4813-91D0-55530AB935F8}">
      <dgm:prSet/>
      <dgm:spPr/>
      <dgm:t>
        <a:bodyPr/>
        <a:lstStyle/>
        <a:p>
          <a:endParaRPr lang="en-US"/>
        </a:p>
      </dgm:t>
    </dgm:pt>
    <dgm:pt modelId="{4421FEB2-5889-4B4D-A95E-196F8BCE941D}" type="sibTrans" cxnId="{A11C1C39-CDB3-4813-91D0-55530AB935F8}">
      <dgm:prSet/>
      <dgm:spPr/>
      <dgm:t>
        <a:bodyPr/>
        <a:lstStyle/>
        <a:p>
          <a:endParaRPr lang="en-US"/>
        </a:p>
      </dgm:t>
    </dgm:pt>
    <dgm:pt modelId="{DC308077-44F4-42AC-978B-25D22DC65C37}">
      <dgm:prSet phldrT="[Text]"/>
      <dgm:spPr/>
      <dgm:t>
        <a:bodyPr/>
        <a:lstStyle/>
        <a:p>
          <a:pPr>
            <a:buFont typeface="Wingdings" panose="05000000000000000000" pitchFamily="2" charset="2"/>
            <a:buChar char="§"/>
          </a:pPr>
          <a:r>
            <a:rPr lang="en-US" dirty="0">
              <a:solidFill>
                <a:schemeClr val="bg1"/>
              </a:solidFill>
            </a:rPr>
            <a:t>Systemic, chronic illness</a:t>
          </a:r>
        </a:p>
      </dgm:t>
    </dgm:pt>
    <dgm:pt modelId="{6FF9434C-97CE-442D-81C6-23B20ABD180A}" type="parTrans" cxnId="{78EF8033-748B-4BCF-8139-922F819004A9}">
      <dgm:prSet/>
      <dgm:spPr/>
      <dgm:t>
        <a:bodyPr/>
        <a:lstStyle/>
        <a:p>
          <a:endParaRPr lang="en-US"/>
        </a:p>
      </dgm:t>
    </dgm:pt>
    <dgm:pt modelId="{134175A7-BE59-4A6D-8E81-B1CFB2B773B8}" type="sibTrans" cxnId="{78EF8033-748B-4BCF-8139-922F819004A9}">
      <dgm:prSet/>
      <dgm:spPr/>
      <dgm:t>
        <a:bodyPr/>
        <a:lstStyle/>
        <a:p>
          <a:endParaRPr lang="en-US"/>
        </a:p>
      </dgm:t>
    </dgm:pt>
    <dgm:pt modelId="{085F5273-9B2C-4990-9568-AD1D93CBD279}">
      <dgm:prSet phldrT="[Text]"/>
      <dgm:spPr/>
      <dgm:t>
        <a:bodyPr/>
        <a:lstStyle/>
        <a:p>
          <a:pPr>
            <a:buFont typeface="Wingdings" panose="05000000000000000000" pitchFamily="2" charset="2"/>
            <a:buChar char="§"/>
          </a:pPr>
          <a:r>
            <a:rPr lang="en-US" b="1" dirty="0">
              <a:solidFill>
                <a:schemeClr val="bg1"/>
              </a:solidFill>
            </a:rPr>
            <a:t> </a:t>
          </a:r>
          <a:r>
            <a:rPr lang="en-US" b="0" dirty="0">
              <a:solidFill>
                <a:schemeClr val="bg1"/>
              </a:solidFill>
            </a:rPr>
            <a:t>Approach/goal:</a:t>
          </a:r>
        </a:p>
      </dgm:t>
    </dgm:pt>
    <dgm:pt modelId="{19CBB31F-AE5D-4AC3-A8AF-C0079BB69F7B}" type="parTrans" cxnId="{04F21B0D-9408-42E6-81FE-C4891F0BA2FB}">
      <dgm:prSet/>
      <dgm:spPr/>
      <dgm:t>
        <a:bodyPr/>
        <a:lstStyle/>
        <a:p>
          <a:endParaRPr lang="en-US"/>
        </a:p>
      </dgm:t>
    </dgm:pt>
    <dgm:pt modelId="{B19B31A4-8388-4F65-8A8C-F9FB1994A031}" type="sibTrans" cxnId="{04F21B0D-9408-42E6-81FE-C4891F0BA2FB}">
      <dgm:prSet/>
      <dgm:spPr/>
      <dgm:t>
        <a:bodyPr/>
        <a:lstStyle/>
        <a:p>
          <a:endParaRPr lang="en-US"/>
        </a:p>
      </dgm:t>
    </dgm:pt>
    <dgm:pt modelId="{7A77499D-128E-4F9F-9AA4-8EB3A7FA069C}">
      <dgm:prSet phldrT="[Text]"/>
      <dgm:spPr/>
      <dgm:t>
        <a:bodyPr/>
        <a:lstStyle/>
        <a:p>
          <a:pPr>
            <a:buFont typeface="Wingdings" panose="05000000000000000000" pitchFamily="2" charset="2"/>
            <a:buChar char="§"/>
          </a:pPr>
          <a:r>
            <a:rPr lang="en-US" b="0" dirty="0">
              <a:solidFill>
                <a:schemeClr val="bg1"/>
              </a:solidFill>
            </a:rPr>
            <a:t>Approach/goal:</a:t>
          </a:r>
        </a:p>
      </dgm:t>
    </dgm:pt>
    <dgm:pt modelId="{B2629CCE-4DF6-43AF-99C5-3A8A07D4ECC2}" type="parTrans" cxnId="{A7417DBE-B84C-4739-A7CE-2636DD2D55E6}">
      <dgm:prSet/>
      <dgm:spPr/>
      <dgm:t>
        <a:bodyPr/>
        <a:lstStyle/>
        <a:p>
          <a:endParaRPr lang="en-US"/>
        </a:p>
      </dgm:t>
    </dgm:pt>
    <dgm:pt modelId="{8D91B26E-BFEB-43A3-B9EE-594BDED9588B}" type="sibTrans" cxnId="{A7417DBE-B84C-4739-A7CE-2636DD2D55E6}">
      <dgm:prSet/>
      <dgm:spPr/>
      <dgm:t>
        <a:bodyPr/>
        <a:lstStyle/>
        <a:p>
          <a:endParaRPr lang="en-US"/>
        </a:p>
      </dgm:t>
    </dgm:pt>
    <dgm:pt modelId="{4486337F-B096-4639-9EC7-5F305C7E7306}">
      <dgm:prSet phldrT="[Text]"/>
      <dgm:spPr/>
      <dgm:t>
        <a:bodyPr/>
        <a:lstStyle/>
        <a:p>
          <a:pPr>
            <a:buFont typeface="Wingdings" panose="05000000000000000000" pitchFamily="2" charset="2"/>
            <a:buChar char="§"/>
          </a:pPr>
          <a:r>
            <a:rPr lang="en-US" b="0" dirty="0">
              <a:solidFill>
                <a:schemeClr val="bg1"/>
              </a:solidFill>
            </a:rPr>
            <a:t>Approach/goal:</a:t>
          </a:r>
        </a:p>
      </dgm:t>
    </dgm:pt>
    <dgm:pt modelId="{D01C5E7C-C0BC-43E1-8646-26F8F5615D86}" type="parTrans" cxnId="{33208A74-C8E4-4CE4-AE1E-73B54CD5A240}">
      <dgm:prSet/>
      <dgm:spPr/>
      <dgm:t>
        <a:bodyPr/>
        <a:lstStyle/>
        <a:p>
          <a:endParaRPr lang="en-US"/>
        </a:p>
      </dgm:t>
    </dgm:pt>
    <dgm:pt modelId="{89A2ADA0-2BEB-4F72-85B3-B5BCC6E23DBB}" type="sibTrans" cxnId="{33208A74-C8E4-4CE4-AE1E-73B54CD5A240}">
      <dgm:prSet/>
      <dgm:spPr/>
      <dgm:t>
        <a:bodyPr/>
        <a:lstStyle/>
        <a:p>
          <a:endParaRPr lang="en-US"/>
        </a:p>
      </dgm:t>
    </dgm:pt>
    <dgm:pt modelId="{59EE74E3-1E4D-4A35-8F6F-5B7EBF7AAECE}">
      <dgm:prSet phldrT="[Text]"/>
      <dgm:spPr/>
      <dgm:t>
        <a:bodyPr/>
        <a:lstStyle/>
        <a:p>
          <a:pPr>
            <a:buFontTx/>
            <a:buChar char="‒"/>
          </a:pPr>
          <a:r>
            <a:rPr lang="en-US" b="0" dirty="0">
              <a:solidFill>
                <a:schemeClr val="bg1"/>
              </a:solidFill>
            </a:rPr>
            <a:t>Prevention</a:t>
          </a:r>
        </a:p>
      </dgm:t>
    </dgm:pt>
    <dgm:pt modelId="{ABCCD39E-3434-4B26-9C5C-C834CBB51715}" type="parTrans" cxnId="{64C46D78-D0B7-47F3-9E74-675D78AAB289}">
      <dgm:prSet/>
      <dgm:spPr/>
      <dgm:t>
        <a:bodyPr/>
        <a:lstStyle/>
        <a:p>
          <a:endParaRPr lang="en-US"/>
        </a:p>
      </dgm:t>
    </dgm:pt>
    <dgm:pt modelId="{6E2A8A38-F716-41E3-9F15-D0098E8F7CEB}" type="sibTrans" cxnId="{64C46D78-D0B7-47F3-9E74-675D78AAB289}">
      <dgm:prSet/>
      <dgm:spPr/>
      <dgm:t>
        <a:bodyPr/>
        <a:lstStyle/>
        <a:p>
          <a:endParaRPr lang="en-US"/>
        </a:p>
      </dgm:t>
    </dgm:pt>
    <dgm:pt modelId="{4F78CEEC-99B8-4036-95B2-931649FC9218}">
      <dgm:prSet phldrT="[Text]"/>
      <dgm:spPr/>
      <dgm:t>
        <a:bodyPr/>
        <a:lstStyle/>
        <a:p>
          <a:pPr>
            <a:buFontTx/>
            <a:buChar char="‒"/>
          </a:pPr>
          <a:r>
            <a:rPr lang="en-US" b="0" dirty="0">
              <a:solidFill>
                <a:schemeClr val="bg1"/>
              </a:solidFill>
            </a:rPr>
            <a:t>Monitoring ± prophylactic intervention </a:t>
          </a:r>
        </a:p>
      </dgm:t>
    </dgm:pt>
    <dgm:pt modelId="{FB12E881-325D-40F0-A5DC-D768938C6252}" type="parTrans" cxnId="{AA8F5168-C499-4058-840E-5304B98F2C9E}">
      <dgm:prSet/>
      <dgm:spPr/>
      <dgm:t>
        <a:bodyPr/>
        <a:lstStyle/>
        <a:p>
          <a:endParaRPr lang="en-US"/>
        </a:p>
      </dgm:t>
    </dgm:pt>
    <dgm:pt modelId="{FBBE72ED-7DA5-4FC4-970D-5191289430F1}" type="sibTrans" cxnId="{AA8F5168-C499-4058-840E-5304B98F2C9E}">
      <dgm:prSet/>
      <dgm:spPr/>
      <dgm:t>
        <a:bodyPr/>
        <a:lstStyle/>
        <a:p>
          <a:endParaRPr lang="en-US"/>
        </a:p>
      </dgm:t>
    </dgm:pt>
    <dgm:pt modelId="{AF50F29A-8187-4A6B-A448-2E0A6321009B}">
      <dgm:prSet phldrT="[Text]"/>
      <dgm:spPr/>
      <dgm:t>
        <a:bodyPr/>
        <a:lstStyle/>
        <a:p>
          <a:pPr>
            <a:buFontTx/>
            <a:buChar char="‒"/>
          </a:pPr>
          <a:r>
            <a:rPr lang="en-US" b="0" dirty="0">
              <a:solidFill>
                <a:schemeClr val="bg1"/>
              </a:solidFill>
            </a:rPr>
            <a:t>Therapeutic intervention/ treatment</a:t>
          </a:r>
        </a:p>
      </dgm:t>
    </dgm:pt>
    <dgm:pt modelId="{4CE9AFAC-BC19-4FAE-8CF4-7D69A92F777D}" type="parTrans" cxnId="{515423EF-4EFE-4BC8-AB2B-DCAEB4B19B6B}">
      <dgm:prSet/>
      <dgm:spPr/>
      <dgm:t>
        <a:bodyPr/>
        <a:lstStyle/>
        <a:p>
          <a:endParaRPr lang="en-US"/>
        </a:p>
      </dgm:t>
    </dgm:pt>
    <dgm:pt modelId="{00E8EAFA-309D-4544-94D0-956A46B5F6AC}" type="sibTrans" cxnId="{515423EF-4EFE-4BC8-AB2B-DCAEB4B19B6B}">
      <dgm:prSet/>
      <dgm:spPr/>
      <dgm:t>
        <a:bodyPr/>
        <a:lstStyle/>
        <a:p>
          <a:endParaRPr lang="en-US"/>
        </a:p>
      </dgm:t>
    </dgm:pt>
    <dgm:pt modelId="{03D496DE-4207-44DD-AF0A-F252F13BE62A}">
      <dgm:prSet phldrT="[Text]"/>
      <dgm:spPr/>
      <dgm:t>
        <a:bodyPr/>
        <a:lstStyle/>
        <a:p>
          <a:pPr>
            <a:buFontTx/>
            <a:buChar char="‒"/>
          </a:pPr>
          <a:r>
            <a:rPr lang="en-US" b="0" dirty="0">
              <a:solidFill>
                <a:schemeClr val="bg1"/>
              </a:solidFill>
            </a:rPr>
            <a:t>Improve manifestations</a:t>
          </a:r>
        </a:p>
      </dgm:t>
    </dgm:pt>
    <dgm:pt modelId="{C0F118E8-672C-4E7E-8E3F-06EAF1250706}" type="parTrans" cxnId="{AA0395A2-D871-421F-9D5B-3921771B00DA}">
      <dgm:prSet/>
      <dgm:spPr/>
      <dgm:t>
        <a:bodyPr/>
        <a:lstStyle/>
        <a:p>
          <a:endParaRPr lang="en-US"/>
        </a:p>
      </dgm:t>
    </dgm:pt>
    <dgm:pt modelId="{87F13AA1-F749-4C15-9CF1-B43AFA8949BB}" type="sibTrans" cxnId="{AA0395A2-D871-421F-9D5B-3921771B00DA}">
      <dgm:prSet/>
      <dgm:spPr/>
      <dgm:t>
        <a:bodyPr/>
        <a:lstStyle/>
        <a:p>
          <a:endParaRPr lang="en-US"/>
        </a:p>
      </dgm:t>
    </dgm:pt>
    <dgm:pt modelId="{36D6DFA6-924B-4994-86B1-D09727A05C81}">
      <dgm:prSet phldrT="[Text]"/>
      <dgm:spPr/>
      <dgm:t>
        <a:bodyPr/>
        <a:lstStyle/>
        <a:p>
          <a:pPr>
            <a:buFontTx/>
            <a:buChar char="‒"/>
          </a:pPr>
          <a:r>
            <a:rPr lang="en-US" b="0" dirty="0">
              <a:solidFill>
                <a:schemeClr val="bg1"/>
              </a:solidFill>
            </a:rPr>
            <a:t>Prevent end-organ damage</a:t>
          </a:r>
        </a:p>
      </dgm:t>
    </dgm:pt>
    <dgm:pt modelId="{2A6AF8CD-FF78-4E5B-BF0F-FC39A3DE661E}" type="parTrans" cxnId="{F4ABCA8A-6AF8-42DF-9E1D-BB946B305D31}">
      <dgm:prSet/>
      <dgm:spPr/>
      <dgm:t>
        <a:bodyPr/>
        <a:lstStyle/>
        <a:p>
          <a:endParaRPr lang="en-US"/>
        </a:p>
      </dgm:t>
    </dgm:pt>
    <dgm:pt modelId="{58511FE0-4BAB-4A3F-948B-832721A4233F}" type="sibTrans" cxnId="{F4ABCA8A-6AF8-42DF-9E1D-BB946B305D31}">
      <dgm:prSet/>
      <dgm:spPr/>
      <dgm:t>
        <a:bodyPr/>
        <a:lstStyle/>
        <a:p>
          <a:endParaRPr lang="en-US"/>
        </a:p>
      </dgm:t>
    </dgm:pt>
    <dgm:pt modelId="{5237B525-3A65-4182-B3AB-019068FD5589}" type="pres">
      <dgm:prSet presAssocID="{8BC3F7B5-C1E7-497E-8136-6BD812B06261}" presName="linearFlow" presStyleCnt="0">
        <dgm:presLayoutVars>
          <dgm:dir/>
          <dgm:animLvl val="lvl"/>
          <dgm:resizeHandles val="exact"/>
        </dgm:presLayoutVars>
      </dgm:prSet>
      <dgm:spPr/>
    </dgm:pt>
    <dgm:pt modelId="{51E5128E-015E-499A-9FD1-4AEE19890FC0}" type="pres">
      <dgm:prSet presAssocID="{FDACC2F5-6CD2-4273-8105-FB617D760426}" presName="composite" presStyleCnt="0"/>
      <dgm:spPr/>
    </dgm:pt>
    <dgm:pt modelId="{86A91E76-A223-4DA8-9C4A-37C93823083B}" type="pres">
      <dgm:prSet presAssocID="{FDACC2F5-6CD2-4273-8105-FB617D760426}" presName="parTx" presStyleLbl="node1" presStyleIdx="0" presStyleCnt="3">
        <dgm:presLayoutVars>
          <dgm:chMax val="0"/>
          <dgm:chPref val="0"/>
          <dgm:bulletEnabled val="1"/>
        </dgm:presLayoutVars>
      </dgm:prSet>
      <dgm:spPr/>
    </dgm:pt>
    <dgm:pt modelId="{90F5934A-6F2B-4BB9-B13A-061624BDB7C3}" type="pres">
      <dgm:prSet presAssocID="{FDACC2F5-6CD2-4273-8105-FB617D760426}" presName="parSh" presStyleLbl="node1" presStyleIdx="0" presStyleCnt="3"/>
      <dgm:spPr/>
    </dgm:pt>
    <dgm:pt modelId="{7660F6F0-D040-4004-8200-E60249F35D39}" type="pres">
      <dgm:prSet presAssocID="{FDACC2F5-6CD2-4273-8105-FB617D760426}" presName="desTx" presStyleLbl="fgAcc1" presStyleIdx="0" presStyleCnt="3">
        <dgm:presLayoutVars>
          <dgm:bulletEnabled val="1"/>
        </dgm:presLayoutVars>
      </dgm:prSet>
      <dgm:spPr/>
    </dgm:pt>
    <dgm:pt modelId="{F5FDC7B7-3073-40C0-86E2-82F47B700A23}" type="pres">
      <dgm:prSet presAssocID="{D423E8BF-8101-44AF-8B82-D05D9A7F4F8D}" presName="sibTrans" presStyleLbl="sibTrans2D1" presStyleIdx="0" presStyleCnt="2"/>
      <dgm:spPr/>
    </dgm:pt>
    <dgm:pt modelId="{37413CE2-237F-46A8-A6E8-9694A0083E34}" type="pres">
      <dgm:prSet presAssocID="{D423E8BF-8101-44AF-8B82-D05D9A7F4F8D}" presName="connTx" presStyleLbl="sibTrans2D1" presStyleIdx="0" presStyleCnt="2"/>
      <dgm:spPr/>
    </dgm:pt>
    <dgm:pt modelId="{2F9E9EA8-3937-4269-85BF-BDD4B5B593A7}" type="pres">
      <dgm:prSet presAssocID="{9952FE9A-2B6F-49B3-8CAE-B84192EDB929}" presName="composite" presStyleCnt="0"/>
      <dgm:spPr/>
    </dgm:pt>
    <dgm:pt modelId="{56858576-1F32-4B29-98B7-29838512DA0A}" type="pres">
      <dgm:prSet presAssocID="{9952FE9A-2B6F-49B3-8CAE-B84192EDB929}" presName="parTx" presStyleLbl="node1" presStyleIdx="0" presStyleCnt="3">
        <dgm:presLayoutVars>
          <dgm:chMax val="0"/>
          <dgm:chPref val="0"/>
          <dgm:bulletEnabled val="1"/>
        </dgm:presLayoutVars>
      </dgm:prSet>
      <dgm:spPr/>
    </dgm:pt>
    <dgm:pt modelId="{95BA0CF3-2901-4945-823F-11B0E4C9D088}" type="pres">
      <dgm:prSet presAssocID="{9952FE9A-2B6F-49B3-8CAE-B84192EDB929}" presName="parSh" presStyleLbl="node1" presStyleIdx="1" presStyleCnt="3"/>
      <dgm:spPr/>
    </dgm:pt>
    <dgm:pt modelId="{85A51F98-E4D2-49DC-AF9E-639FA01ED826}" type="pres">
      <dgm:prSet presAssocID="{9952FE9A-2B6F-49B3-8CAE-B84192EDB929}" presName="desTx" presStyleLbl="fgAcc1" presStyleIdx="1" presStyleCnt="3">
        <dgm:presLayoutVars>
          <dgm:bulletEnabled val="1"/>
        </dgm:presLayoutVars>
      </dgm:prSet>
      <dgm:spPr/>
    </dgm:pt>
    <dgm:pt modelId="{0C9CEFF2-C1AF-40BC-B76D-935879B3D2BE}" type="pres">
      <dgm:prSet presAssocID="{48ED9742-7396-48CB-BC2E-B651EE7B64A3}" presName="sibTrans" presStyleLbl="sibTrans2D1" presStyleIdx="1" presStyleCnt="2"/>
      <dgm:spPr/>
    </dgm:pt>
    <dgm:pt modelId="{6796F780-F311-4B55-8374-CB8C8854C105}" type="pres">
      <dgm:prSet presAssocID="{48ED9742-7396-48CB-BC2E-B651EE7B64A3}" presName="connTx" presStyleLbl="sibTrans2D1" presStyleIdx="1" presStyleCnt="2"/>
      <dgm:spPr/>
    </dgm:pt>
    <dgm:pt modelId="{42FB5A60-75CB-4836-A559-CE55BC4B21E1}" type="pres">
      <dgm:prSet presAssocID="{138B0623-880A-4C78-97ED-046EFC517564}" presName="composite" presStyleCnt="0"/>
      <dgm:spPr/>
    </dgm:pt>
    <dgm:pt modelId="{006A8787-03C3-4BDA-811F-AEA63DB50139}" type="pres">
      <dgm:prSet presAssocID="{138B0623-880A-4C78-97ED-046EFC517564}" presName="parTx" presStyleLbl="node1" presStyleIdx="1" presStyleCnt="3">
        <dgm:presLayoutVars>
          <dgm:chMax val="0"/>
          <dgm:chPref val="0"/>
          <dgm:bulletEnabled val="1"/>
        </dgm:presLayoutVars>
      </dgm:prSet>
      <dgm:spPr/>
    </dgm:pt>
    <dgm:pt modelId="{831ADF8B-BED4-4162-8590-DEA23BECA80E}" type="pres">
      <dgm:prSet presAssocID="{138B0623-880A-4C78-97ED-046EFC517564}" presName="parSh" presStyleLbl="node1" presStyleIdx="2" presStyleCnt="3"/>
      <dgm:spPr/>
    </dgm:pt>
    <dgm:pt modelId="{DA3B0E85-1A51-4430-8771-70B1C1B1125C}" type="pres">
      <dgm:prSet presAssocID="{138B0623-880A-4C78-97ED-046EFC517564}" presName="desTx" presStyleLbl="fgAcc1" presStyleIdx="2" presStyleCnt="3">
        <dgm:presLayoutVars>
          <dgm:bulletEnabled val="1"/>
        </dgm:presLayoutVars>
      </dgm:prSet>
      <dgm:spPr/>
    </dgm:pt>
  </dgm:ptLst>
  <dgm:cxnLst>
    <dgm:cxn modelId="{04F21B0D-9408-42E6-81FE-C4891F0BA2FB}" srcId="{FDACC2F5-6CD2-4273-8105-FB617D760426}" destId="{085F5273-9B2C-4990-9568-AD1D93CBD279}" srcOrd="1" destOrd="0" parTransId="{19CBB31F-AE5D-4AC3-A8AF-C0079BB69F7B}" sibTransId="{B19B31A4-8388-4F65-8A8C-F9FB1994A031}"/>
    <dgm:cxn modelId="{74AD7312-4DA3-4FA1-8B1B-0D97E8B3534F}" type="presOf" srcId="{03D496DE-4207-44DD-AF0A-F252F13BE62A}" destId="{DA3B0E85-1A51-4430-8771-70B1C1B1125C}" srcOrd="0" destOrd="3" presId="urn:microsoft.com/office/officeart/2005/8/layout/process3"/>
    <dgm:cxn modelId="{58DDA022-CA4D-4A6F-AB54-9F83737D9243}" type="presOf" srcId="{138B0623-880A-4C78-97ED-046EFC517564}" destId="{006A8787-03C3-4BDA-811F-AEA63DB50139}" srcOrd="0" destOrd="0" presId="urn:microsoft.com/office/officeart/2005/8/layout/process3"/>
    <dgm:cxn modelId="{30A5E624-CCBD-46D4-837F-FE38B9E8FFEF}" type="presOf" srcId="{085F5273-9B2C-4990-9568-AD1D93CBD279}" destId="{7660F6F0-D040-4004-8200-E60249F35D39}" srcOrd="0" destOrd="1" presId="urn:microsoft.com/office/officeart/2005/8/layout/process3"/>
    <dgm:cxn modelId="{F8B94125-B5EE-4385-B31C-E773AB51FF54}" type="presOf" srcId="{7A77499D-128E-4F9F-9AA4-8EB3A7FA069C}" destId="{85A51F98-E4D2-49DC-AF9E-639FA01ED826}" srcOrd="0" destOrd="1" presId="urn:microsoft.com/office/officeart/2005/8/layout/process3"/>
    <dgm:cxn modelId="{5EC0462D-B576-439F-8493-AE6B6687BF88}" type="presOf" srcId="{D423E8BF-8101-44AF-8B82-D05D9A7F4F8D}" destId="{F5FDC7B7-3073-40C0-86E2-82F47B700A23}" srcOrd="0" destOrd="0" presId="urn:microsoft.com/office/officeart/2005/8/layout/process3"/>
    <dgm:cxn modelId="{78EF8033-748B-4BCF-8139-922F819004A9}" srcId="{138B0623-880A-4C78-97ED-046EFC517564}" destId="{DC308077-44F4-42AC-978B-25D22DC65C37}" srcOrd="0" destOrd="0" parTransId="{6FF9434C-97CE-442D-81C6-23B20ABD180A}" sibTransId="{134175A7-BE59-4A6D-8E81-B1CFB2B773B8}"/>
    <dgm:cxn modelId="{A11C1C39-CDB3-4813-91D0-55530AB935F8}" srcId="{8BC3F7B5-C1E7-497E-8136-6BD812B06261}" destId="{138B0623-880A-4C78-97ED-046EFC517564}" srcOrd="2" destOrd="0" parTransId="{ADBF0AE5-6B9A-4B1F-AFFC-EE256BC0D9E6}" sibTransId="{4421FEB2-5889-4B4D-A95E-196F8BCE941D}"/>
    <dgm:cxn modelId="{0C78A560-1D8B-4366-B94C-8803D8570424}" type="presOf" srcId="{48ED9742-7396-48CB-BC2E-B651EE7B64A3}" destId="{6796F780-F311-4B55-8374-CB8C8854C105}" srcOrd="1" destOrd="0" presId="urn:microsoft.com/office/officeart/2005/8/layout/process3"/>
    <dgm:cxn modelId="{0F35BB41-54ED-4129-A7A9-8D6AD60C7CEF}" type="presOf" srcId="{59EE74E3-1E4D-4A35-8F6F-5B7EBF7AAECE}" destId="{7660F6F0-D040-4004-8200-E60249F35D39}" srcOrd="0" destOrd="2" presId="urn:microsoft.com/office/officeart/2005/8/layout/process3"/>
    <dgm:cxn modelId="{11454F43-8BE9-4C94-8C2D-6745BE25A181}" type="presOf" srcId="{D423E8BF-8101-44AF-8B82-D05D9A7F4F8D}" destId="{37413CE2-237F-46A8-A6E8-9694A0083E34}" srcOrd="1" destOrd="0" presId="urn:microsoft.com/office/officeart/2005/8/layout/process3"/>
    <dgm:cxn modelId="{6C098764-1EB3-4C88-8900-28E0DE86CCB3}" srcId="{9952FE9A-2B6F-49B3-8CAE-B84192EDB929}" destId="{57415DD2-A8E5-43D6-B3F2-5377E7493F8F}" srcOrd="0" destOrd="0" parTransId="{AB06FD90-3059-47A7-A949-0749F7FF23ED}" sibTransId="{074EEE1C-BEAB-44BE-8680-A922112711E7}"/>
    <dgm:cxn modelId="{53180E48-ED5F-439B-9970-F29C20110F31}" type="presOf" srcId="{9952FE9A-2B6F-49B3-8CAE-B84192EDB929}" destId="{56858576-1F32-4B29-98B7-29838512DA0A}" srcOrd="0" destOrd="0" presId="urn:microsoft.com/office/officeart/2005/8/layout/process3"/>
    <dgm:cxn modelId="{AA8F5168-C499-4058-840E-5304B98F2C9E}" srcId="{7A77499D-128E-4F9F-9AA4-8EB3A7FA069C}" destId="{4F78CEEC-99B8-4036-95B2-931649FC9218}" srcOrd="0" destOrd="0" parTransId="{FB12E881-325D-40F0-A5DC-D768938C6252}" sibTransId="{FBBE72ED-7DA5-4FC4-970D-5191289430F1}"/>
    <dgm:cxn modelId="{83BA614F-01CA-4DC0-BC08-5DB4A5081886}" type="presOf" srcId="{DC308077-44F4-42AC-978B-25D22DC65C37}" destId="{DA3B0E85-1A51-4430-8771-70B1C1B1125C}" srcOrd="0" destOrd="0" presId="urn:microsoft.com/office/officeart/2005/8/layout/process3"/>
    <dgm:cxn modelId="{33208A74-C8E4-4CE4-AE1E-73B54CD5A240}" srcId="{138B0623-880A-4C78-97ED-046EFC517564}" destId="{4486337F-B096-4639-9EC7-5F305C7E7306}" srcOrd="1" destOrd="0" parTransId="{D01C5E7C-C0BC-43E1-8646-26F8F5615D86}" sibTransId="{89A2ADA0-2BEB-4F72-85B3-B5BCC6E23DBB}"/>
    <dgm:cxn modelId="{64C46D78-D0B7-47F3-9E74-675D78AAB289}" srcId="{085F5273-9B2C-4990-9568-AD1D93CBD279}" destId="{59EE74E3-1E4D-4A35-8F6F-5B7EBF7AAECE}" srcOrd="0" destOrd="0" parTransId="{ABCCD39E-3434-4B26-9C5C-C834CBB51715}" sibTransId="{6E2A8A38-F716-41E3-9F15-D0098E8F7CEB}"/>
    <dgm:cxn modelId="{AEEC997D-E837-4801-B8B8-183CF876F5A9}" type="presOf" srcId="{4F78CEEC-99B8-4036-95B2-931649FC9218}" destId="{85A51F98-E4D2-49DC-AF9E-639FA01ED826}" srcOrd="0" destOrd="2" presId="urn:microsoft.com/office/officeart/2005/8/layout/process3"/>
    <dgm:cxn modelId="{F4ABCA8A-6AF8-42DF-9E1D-BB946B305D31}" srcId="{4486337F-B096-4639-9EC7-5F305C7E7306}" destId="{36D6DFA6-924B-4994-86B1-D09727A05C81}" srcOrd="2" destOrd="0" parTransId="{2A6AF8CD-FF78-4E5B-BF0F-FC39A3DE661E}" sibTransId="{58511FE0-4BAB-4A3F-948B-832721A4233F}"/>
    <dgm:cxn modelId="{885D989A-8458-4506-9308-C7D0F7321F66}" type="presOf" srcId="{FDACC2F5-6CD2-4273-8105-FB617D760426}" destId="{90F5934A-6F2B-4BB9-B13A-061624BDB7C3}" srcOrd="1" destOrd="0" presId="urn:microsoft.com/office/officeart/2005/8/layout/process3"/>
    <dgm:cxn modelId="{4BE0E39B-2BB5-4342-B33C-A23F8EA21326}" type="presOf" srcId="{57415DD2-A8E5-43D6-B3F2-5377E7493F8F}" destId="{85A51F98-E4D2-49DC-AF9E-639FA01ED826}" srcOrd="0" destOrd="0" presId="urn:microsoft.com/office/officeart/2005/8/layout/process3"/>
    <dgm:cxn modelId="{E065F69C-D07D-400C-B457-9CFD8DE86C6E}" type="presOf" srcId="{48ED9742-7396-48CB-BC2E-B651EE7B64A3}" destId="{0C9CEFF2-C1AF-40BC-B76D-935879B3D2BE}" srcOrd="0" destOrd="0" presId="urn:microsoft.com/office/officeart/2005/8/layout/process3"/>
    <dgm:cxn modelId="{AA0395A2-D871-421F-9D5B-3921771B00DA}" srcId="{4486337F-B096-4639-9EC7-5F305C7E7306}" destId="{03D496DE-4207-44DD-AF0A-F252F13BE62A}" srcOrd="1" destOrd="0" parTransId="{C0F118E8-672C-4E7E-8E3F-06EAF1250706}" sibTransId="{87F13AA1-F749-4C15-9CF1-B43AFA8949BB}"/>
    <dgm:cxn modelId="{AD0387A3-267E-4AAE-892D-D3B0E237565C}" srcId="{FDACC2F5-6CD2-4273-8105-FB617D760426}" destId="{7239B1E5-AD9E-4D61-871F-BF6A2F06433D}" srcOrd="0" destOrd="0" parTransId="{FA7D197F-9584-42FF-9454-64ADC7484CBE}" sibTransId="{15B6110E-2D99-4AC7-853E-3F4B01A6164B}"/>
    <dgm:cxn modelId="{B1B665AB-FE38-42AC-B200-5F64DA4EEC3D}" type="presOf" srcId="{8BC3F7B5-C1E7-497E-8136-6BD812B06261}" destId="{5237B525-3A65-4182-B3AB-019068FD5589}" srcOrd="0" destOrd="0" presId="urn:microsoft.com/office/officeart/2005/8/layout/process3"/>
    <dgm:cxn modelId="{A90B91AD-7A64-40A5-8D28-CBA628951B86}" type="presOf" srcId="{FDACC2F5-6CD2-4273-8105-FB617D760426}" destId="{86A91E76-A223-4DA8-9C4A-37C93823083B}" srcOrd="0" destOrd="0" presId="urn:microsoft.com/office/officeart/2005/8/layout/process3"/>
    <dgm:cxn modelId="{4577D2B4-E6F1-4893-B7CE-271CD72FD851}" type="presOf" srcId="{7239B1E5-AD9E-4D61-871F-BF6A2F06433D}" destId="{7660F6F0-D040-4004-8200-E60249F35D39}" srcOrd="0" destOrd="0" presId="urn:microsoft.com/office/officeart/2005/8/layout/process3"/>
    <dgm:cxn modelId="{A7417DBE-B84C-4739-A7CE-2636DD2D55E6}" srcId="{9952FE9A-2B6F-49B3-8CAE-B84192EDB929}" destId="{7A77499D-128E-4F9F-9AA4-8EB3A7FA069C}" srcOrd="1" destOrd="0" parTransId="{B2629CCE-4DF6-43AF-99C5-3A8A07D4ECC2}" sibTransId="{8D91B26E-BFEB-43A3-B9EE-594BDED9588B}"/>
    <dgm:cxn modelId="{BE47DBBF-AE7D-4D94-A3BF-207E84E22586}" type="presOf" srcId="{138B0623-880A-4C78-97ED-046EFC517564}" destId="{831ADF8B-BED4-4162-8590-DEA23BECA80E}" srcOrd="1" destOrd="0" presId="urn:microsoft.com/office/officeart/2005/8/layout/process3"/>
    <dgm:cxn modelId="{4D1765C2-D0C7-43CB-B64D-8C7082B269C8}" type="presOf" srcId="{4486337F-B096-4639-9EC7-5F305C7E7306}" destId="{DA3B0E85-1A51-4430-8771-70B1C1B1125C}" srcOrd="0" destOrd="1" presId="urn:microsoft.com/office/officeart/2005/8/layout/process3"/>
    <dgm:cxn modelId="{1930DDE3-2B81-47E8-AB75-9113A1A8314E}" type="presOf" srcId="{AF50F29A-8187-4A6B-A448-2E0A6321009B}" destId="{DA3B0E85-1A51-4430-8771-70B1C1B1125C}" srcOrd="0" destOrd="2" presId="urn:microsoft.com/office/officeart/2005/8/layout/process3"/>
    <dgm:cxn modelId="{74E7CBE6-568C-4C64-803E-5F763340AD50}" srcId="{8BC3F7B5-C1E7-497E-8136-6BD812B06261}" destId="{9952FE9A-2B6F-49B3-8CAE-B84192EDB929}" srcOrd="1" destOrd="0" parTransId="{F2F49C53-A0C2-407B-946F-E3D99BFB376A}" sibTransId="{48ED9742-7396-48CB-BC2E-B651EE7B64A3}"/>
    <dgm:cxn modelId="{187E60E9-C2D2-44A9-A67D-DA0500E261B0}" type="presOf" srcId="{9952FE9A-2B6F-49B3-8CAE-B84192EDB929}" destId="{95BA0CF3-2901-4945-823F-11B0E4C9D088}" srcOrd="1" destOrd="0" presId="urn:microsoft.com/office/officeart/2005/8/layout/process3"/>
    <dgm:cxn modelId="{C20BC9EA-F38C-44E4-B469-51C5ADEAFD48}" srcId="{8BC3F7B5-C1E7-497E-8136-6BD812B06261}" destId="{FDACC2F5-6CD2-4273-8105-FB617D760426}" srcOrd="0" destOrd="0" parTransId="{3E0EAA50-F0DB-4CDF-B85C-9D8958B4B831}" sibTransId="{D423E8BF-8101-44AF-8B82-D05D9A7F4F8D}"/>
    <dgm:cxn modelId="{F732BAEB-CEA9-46EF-AE61-FACD054EE848}" type="presOf" srcId="{36D6DFA6-924B-4994-86B1-D09727A05C81}" destId="{DA3B0E85-1A51-4430-8771-70B1C1B1125C}" srcOrd="0" destOrd="4" presId="urn:microsoft.com/office/officeart/2005/8/layout/process3"/>
    <dgm:cxn modelId="{515423EF-4EFE-4BC8-AB2B-DCAEB4B19B6B}" srcId="{4486337F-B096-4639-9EC7-5F305C7E7306}" destId="{AF50F29A-8187-4A6B-A448-2E0A6321009B}" srcOrd="0" destOrd="0" parTransId="{4CE9AFAC-BC19-4FAE-8CF4-7D69A92F777D}" sibTransId="{00E8EAFA-309D-4544-94D0-956A46B5F6AC}"/>
    <dgm:cxn modelId="{AF4509BE-9F0B-489A-AFCC-91F993B9D190}" type="presParOf" srcId="{5237B525-3A65-4182-B3AB-019068FD5589}" destId="{51E5128E-015E-499A-9FD1-4AEE19890FC0}" srcOrd="0" destOrd="0" presId="urn:microsoft.com/office/officeart/2005/8/layout/process3"/>
    <dgm:cxn modelId="{0DF32B3F-AE3F-42AE-83E4-0A8940872B8F}" type="presParOf" srcId="{51E5128E-015E-499A-9FD1-4AEE19890FC0}" destId="{86A91E76-A223-4DA8-9C4A-37C93823083B}" srcOrd="0" destOrd="0" presId="urn:microsoft.com/office/officeart/2005/8/layout/process3"/>
    <dgm:cxn modelId="{56138BA8-C618-44ED-891F-DE2CB778EB22}" type="presParOf" srcId="{51E5128E-015E-499A-9FD1-4AEE19890FC0}" destId="{90F5934A-6F2B-4BB9-B13A-061624BDB7C3}" srcOrd="1" destOrd="0" presId="urn:microsoft.com/office/officeart/2005/8/layout/process3"/>
    <dgm:cxn modelId="{9F4A799F-0976-4BFD-8316-C42885EF8C0F}" type="presParOf" srcId="{51E5128E-015E-499A-9FD1-4AEE19890FC0}" destId="{7660F6F0-D040-4004-8200-E60249F35D39}" srcOrd="2" destOrd="0" presId="urn:microsoft.com/office/officeart/2005/8/layout/process3"/>
    <dgm:cxn modelId="{FBCC8A16-B8BB-4361-8415-EB8BB7994019}" type="presParOf" srcId="{5237B525-3A65-4182-B3AB-019068FD5589}" destId="{F5FDC7B7-3073-40C0-86E2-82F47B700A23}" srcOrd="1" destOrd="0" presId="urn:microsoft.com/office/officeart/2005/8/layout/process3"/>
    <dgm:cxn modelId="{5BC9DB4B-6518-455E-889E-24AB020D27EC}" type="presParOf" srcId="{F5FDC7B7-3073-40C0-86E2-82F47B700A23}" destId="{37413CE2-237F-46A8-A6E8-9694A0083E34}" srcOrd="0" destOrd="0" presId="urn:microsoft.com/office/officeart/2005/8/layout/process3"/>
    <dgm:cxn modelId="{A59588A1-6ECA-41A9-921E-9DF0E71481D3}" type="presParOf" srcId="{5237B525-3A65-4182-B3AB-019068FD5589}" destId="{2F9E9EA8-3937-4269-85BF-BDD4B5B593A7}" srcOrd="2" destOrd="0" presId="urn:microsoft.com/office/officeart/2005/8/layout/process3"/>
    <dgm:cxn modelId="{982B6243-1A8B-45D8-87E0-3A8BA594CFA1}" type="presParOf" srcId="{2F9E9EA8-3937-4269-85BF-BDD4B5B593A7}" destId="{56858576-1F32-4B29-98B7-29838512DA0A}" srcOrd="0" destOrd="0" presId="urn:microsoft.com/office/officeart/2005/8/layout/process3"/>
    <dgm:cxn modelId="{4417BBE5-3C6C-45E8-8557-0A027B039CB3}" type="presParOf" srcId="{2F9E9EA8-3937-4269-85BF-BDD4B5B593A7}" destId="{95BA0CF3-2901-4945-823F-11B0E4C9D088}" srcOrd="1" destOrd="0" presId="urn:microsoft.com/office/officeart/2005/8/layout/process3"/>
    <dgm:cxn modelId="{4AE16B1D-1310-4820-AEB7-0A7849AB87B2}" type="presParOf" srcId="{2F9E9EA8-3937-4269-85BF-BDD4B5B593A7}" destId="{85A51F98-E4D2-49DC-AF9E-639FA01ED826}" srcOrd="2" destOrd="0" presId="urn:microsoft.com/office/officeart/2005/8/layout/process3"/>
    <dgm:cxn modelId="{47CBB1B9-49EF-4CC7-AD5F-1867BCDAFE1E}" type="presParOf" srcId="{5237B525-3A65-4182-B3AB-019068FD5589}" destId="{0C9CEFF2-C1AF-40BC-B76D-935879B3D2BE}" srcOrd="3" destOrd="0" presId="urn:microsoft.com/office/officeart/2005/8/layout/process3"/>
    <dgm:cxn modelId="{765496E1-F1CE-49D5-8C4A-BA335A4847A1}" type="presParOf" srcId="{0C9CEFF2-C1AF-40BC-B76D-935879B3D2BE}" destId="{6796F780-F311-4B55-8374-CB8C8854C105}" srcOrd="0" destOrd="0" presId="urn:microsoft.com/office/officeart/2005/8/layout/process3"/>
    <dgm:cxn modelId="{B3181214-C477-474D-A932-BFED1F493D26}" type="presParOf" srcId="{5237B525-3A65-4182-B3AB-019068FD5589}" destId="{42FB5A60-75CB-4836-A559-CE55BC4B21E1}" srcOrd="4" destOrd="0" presId="urn:microsoft.com/office/officeart/2005/8/layout/process3"/>
    <dgm:cxn modelId="{AD88A6D7-B155-4C93-85EB-64ECD0977374}" type="presParOf" srcId="{42FB5A60-75CB-4836-A559-CE55BC4B21E1}" destId="{006A8787-03C3-4BDA-811F-AEA63DB50139}" srcOrd="0" destOrd="0" presId="urn:microsoft.com/office/officeart/2005/8/layout/process3"/>
    <dgm:cxn modelId="{69F91746-8BEC-4E80-AEA4-2632240C3DA2}" type="presParOf" srcId="{42FB5A60-75CB-4836-A559-CE55BC4B21E1}" destId="{831ADF8B-BED4-4162-8590-DEA23BECA80E}" srcOrd="1" destOrd="0" presId="urn:microsoft.com/office/officeart/2005/8/layout/process3"/>
    <dgm:cxn modelId="{35578707-048F-4173-9C44-FF99E8233F74}" type="presParOf" srcId="{42FB5A60-75CB-4836-A559-CE55BC4B21E1}" destId="{DA3B0E85-1A51-4430-8771-70B1C1B1125C}"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5934A-6F2B-4BB9-B13A-061624BDB7C3}">
      <dsp:nvSpPr>
        <dsp:cNvPr id="0" name=""/>
        <dsp:cNvSpPr/>
      </dsp:nvSpPr>
      <dsp:spPr>
        <a:xfrm>
          <a:off x="5410" y="224574"/>
          <a:ext cx="2459877" cy="11699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US" sz="2000" b="1" kern="1200" dirty="0"/>
            <a:t>Adipose tissue expansion</a:t>
          </a:r>
        </a:p>
      </dsp:txBody>
      <dsp:txXfrm>
        <a:off x="5410" y="224574"/>
        <a:ext cx="2459877" cy="779975"/>
      </dsp:txXfrm>
    </dsp:sp>
    <dsp:sp modelId="{7660F6F0-D040-4004-8200-E60249F35D39}">
      <dsp:nvSpPr>
        <dsp:cNvPr id="0" name=""/>
        <dsp:cNvSpPr/>
      </dsp:nvSpPr>
      <dsp:spPr>
        <a:xfrm>
          <a:off x="509240" y="1004550"/>
          <a:ext cx="2459877" cy="3422250"/>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b="0" kern="1200" dirty="0">
              <a:solidFill>
                <a:schemeClr val="bg1"/>
              </a:solidFill>
            </a:rPr>
            <a:t>Genetic, nutritional, environmental, psychological, other/unknown causes</a:t>
          </a:r>
          <a:endParaRPr lang="en-US" sz="2000" kern="1200" dirty="0">
            <a:solidFill>
              <a:schemeClr val="bg1"/>
            </a:solidFill>
          </a:endParaRPr>
        </a:p>
        <a:p>
          <a:pPr marL="228600" lvl="1" indent="-228600" algn="l" defTabSz="889000">
            <a:lnSpc>
              <a:spcPct val="90000"/>
            </a:lnSpc>
            <a:spcBef>
              <a:spcPct val="0"/>
            </a:spcBef>
            <a:spcAft>
              <a:spcPct val="15000"/>
            </a:spcAft>
            <a:buFont typeface="Wingdings" panose="05000000000000000000" pitchFamily="2" charset="2"/>
            <a:buChar char="§"/>
          </a:pPr>
          <a:r>
            <a:rPr lang="en-US" sz="2000" b="1" kern="1200" dirty="0">
              <a:solidFill>
                <a:schemeClr val="bg1"/>
              </a:solidFill>
            </a:rPr>
            <a:t> </a:t>
          </a:r>
          <a:r>
            <a:rPr lang="en-US" sz="2000" b="0" kern="1200" dirty="0">
              <a:solidFill>
                <a:schemeClr val="bg1"/>
              </a:solidFill>
            </a:rPr>
            <a:t>Approach/goal:</a:t>
          </a:r>
        </a:p>
        <a:p>
          <a:pPr marL="457200" lvl="2" indent="-228600" algn="l" defTabSz="889000">
            <a:lnSpc>
              <a:spcPct val="90000"/>
            </a:lnSpc>
            <a:spcBef>
              <a:spcPct val="0"/>
            </a:spcBef>
            <a:spcAft>
              <a:spcPct val="15000"/>
            </a:spcAft>
            <a:buFontTx/>
            <a:buChar char="‒"/>
          </a:pPr>
          <a:r>
            <a:rPr lang="en-US" sz="2000" b="0" kern="1200" dirty="0">
              <a:solidFill>
                <a:schemeClr val="bg1"/>
              </a:solidFill>
            </a:rPr>
            <a:t>Prevention</a:t>
          </a:r>
        </a:p>
      </dsp:txBody>
      <dsp:txXfrm>
        <a:off x="581287" y="1076597"/>
        <a:ext cx="2315783" cy="3278156"/>
      </dsp:txXfrm>
    </dsp:sp>
    <dsp:sp modelId="{F5FDC7B7-3073-40C0-86E2-82F47B700A23}">
      <dsp:nvSpPr>
        <dsp:cNvPr id="0" name=""/>
        <dsp:cNvSpPr/>
      </dsp:nvSpPr>
      <dsp:spPr>
        <a:xfrm>
          <a:off x="2838195" y="308343"/>
          <a:ext cx="790566" cy="61243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838195" y="430831"/>
        <a:ext cx="606835" cy="367462"/>
      </dsp:txXfrm>
    </dsp:sp>
    <dsp:sp modelId="{95BA0CF3-2901-4945-823F-11B0E4C9D088}">
      <dsp:nvSpPr>
        <dsp:cNvPr id="0" name=""/>
        <dsp:cNvSpPr/>
      </dsp:nvSpPr>
      <dsp:spPr>
        <a:xfrm>
          <a:off x="3956921" y="224574"/>
          <a:ext cx="2459877" cy="116996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US" sz="2000" b="1" kern="1200" dirty="0"/>
            <a:t>Preclinical obesity</a:t>
          </a:r>
        </a:p>
      </dsp:txBody>
      <dsp:txXfrm>
        <a:off x="3956921" y="224574"/>
        <a:ext cx="2459877" cy="779975"/>
      </dsp:txXfrm>
    </dsp:sp>
    <dsp:sp modelId="{85A51F98-E4D2-49DC-AF9E-639FA01ED826}">
      <dsp:nvSpPr>
        <dsp:cNvPr id="0" name=""/>
        <dsp:cNvSpPr/>
      </dsp:nvSpPr>
      <dsp:spPr>
        <a:xfrm>
          <a:off x="4460751" y="1004550"/>
          <a:ext cx="2459877" cy="342225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Risk to health</a:t>
          </a:r>
        </a:p>
        <a:p>
          <a:pPr marL="228600" lvl="1" indent="-228600" algn="l" defTabSz="889000">
            <a:lnSpc>
              <a:spcPct val="90000"/>
            </a:lnSpc>
            <a:spcBef>
              <a:spcPct val="0"/>
            </a:spcBef>
            <a:spcAft>
              <a:spcPct val="15000"/>
            </a:spcAft>
            <a:buFont typeface="Wingdings" panose="05000000000000000000" pitchFamily="2" charset="2"/>
            <a:buChar char="§"/>
          </a:pPr>
          <a:r>
            <a:rPr lang="en-US" sz="2000" b="0" kern="1200" dirty="0">
              <a:solidFill>
                <a:schemeClr val="bg1"/>
              </a:solidFill>
            </a:rPr>
            <a:t>Approach/goal:</a:t>
          </a:r>
        </a:p>
        <a:p>
          <a:pPr marL="457200" lvl="2" indent="-228600" algn="l" defTabSz="889000">
            <a:lnSpc>
              <a:spcPct val="90000"/>
            </a:lnSpc>
            <a:spcBef>
              <a:spcPct val="0"/>
            </a:spcBef>
            <a:spcAft>
              <a:spcPct val="15000"/>
            </a:spcAft>
            <a:buFontTx/>
            <a:buChar char="‒"/>
          </a:pPr>
          <a:r>
            <a:rPr lang="en-US" sz="2000" b="0" kern="1200" dirty="0">
              <a:solidFill>
                <a:schemeClr val="bg1"/>
              </a:solidFill>
            </a:rPr>
            <a:t>Monitoring ± prophylactic intervention </a:t>
          </a:r>
        </a:p>
      </dsp:txBody>
      <dsp:txXfrm>
        <a:off x="4532798" y="1076597"/>
        <a:ext cx="2315783" cy="3278156"/>
      </dsp:txXfrm>
    </dsp:sp>
    <dsp:sp modelId="{0C9CEFF2-C1AF-40BC-B76D-935879B3D2BE}">
      <dsp:nvSpPr>
        <dsp:cNvPr id="0" name=""/>
        <dsp:cNvSpPr/>
      </dsp:nvSpPr>
      <dsp:spPr>
        <a:xfrm>
          <a:off x="6789706" y="308343"/>
          <a:ext cx="790566" cy="61243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789706" y="430831"/>
        <a:ext cx="606835" cy="367462"/>
      </dsp:txXfrm>
    </dsp:sp>
    <dsp:sp modelId="{831ADF8B-BED4-4162-8590-DEA23BECA80E}">
      <dsp:nvSpPr>
        <dsp:cNvPr id="0" name=""/>
        <dsp:cNvSpPr/>
      </dsp:nvSpPr>
      <dsp:spPr>
        <a:xfrm>
          <a:off x="7908432" y="224574"/>
          <a:ext cx="2459877" cy="116996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en-US" sz="2000" b="1" kern="1200" dirty="0"/>
            <a:t>Clinical obesity</a:t>
          </a:r>
        </a:p>
      </dsp:txBody>
      <dsp:txXfrm>
        <a:off x="7908432" y="224574"/>
        <a:ext cx="2459877" cy="779975"/>
      </dsp:txXfrm>
    </dsp:sp>
    <dsp:sp modelId="{DA3B0E85-1A51-4430-8771-70B1C1B1125C}">
      <dsp:nvSpPr>
        <dsp:cNvPr id="0" name=""/>
        <dsp:cNvSpPr/>
      </dsp:nvSpPr>
      <dsp:spPr>
        <a:xfrm>
          <a:off x="8412262" y="1004550"/>
          <a:ext cx="2459877" cy="342225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Systemic, chronic illness</a:t>
          </a:r>
        </a:p>
        <a:p>
          <a:pPr marL="228600" lvl="1" indent="-228600" algn="l" defTabSz="889000">
            <a:lnSpc>
              <a:spcPct val="90000"/>
            </a:lnSpc>
            <a:spcBef>
              <a:spcPct val="0"/>
            </a:spcBef>
            <a:spcAft>
              <a:spcPct val="15000"/>
            </a:spcAft>
            <a:buFont typeface="Wingdings" panose="05000000000000000000" pitchFamily="2" charset="2"/>
            <a:buChar char="§"/>
          </a:pPr>
          <a:r>
            <a:rPr lang="en-US" sz="2000" b="0" kern="1200" dirty="0">
              <a:solidFill>
                <a:schemeClr val="bg1"/>
              </a:solidFill>
            </a:rPr>
            <a:t>Approach/goal:</a:t>
          </a:r>
        </a:p>
        <a:p>
          <a:pPr marL="457200" lvl="2" indent="-228600" algn="l" defTabSz="889000">
            <a:lnSpc>
              <a:spcPct val="90000"/>
            </a:lnSpc>
            <a:spcBef>
              <a:spcPct val="0"/>
            </a:spcBef>
            <a:spcAft>
              <a:spcPct val="15000"/>
            </a:spcAft>
            <a:buFontTx/>
            <a:buChar char="‒"/>
          </a:pPr>
          <a:r>
            <a:rPr lang="en-US" sz="2000" b="0" kern="1200" dirty="0">
              <a:solidFill>
                <a:schemeClr val="bg1"/>
              </a:solidFill>
            </a:rPr>
            <a:t>Therapeutic intervention/ treatment</a:t>
          </a:r>
        </a:p>
        <a:p>
          <a:pPr marL="457200" lvl="2" indent="-228600" algn="l" defTabSz="889000">
            <a:lnSpc>
              <a:spcPct val="90000"/>
            </a:lnSpc>
            <a:spcBef>
              <a:spcPct val="0"/>
            </a:spcBef>
            <a:spcAft>
              <a:spcPct val="15000"/>
            </a:spcAft>
            <a:buFontTx/>
            <a:buChar char="‒"/>
          </a:pPr>
          <a:r>
            <a:rPr lang="en-US" sz="2000" b="0" kern="1200" dirty="0">
              <a:solidFill>
                <a:schemeClr val="bg1"/>
              </a:solidFill>
            </a:rPr>
            <a:t>Improve manifestations</a:t>
          </a:r>
        </a:p>
        <a:p>
          <a:pPr marL="457200" lvl="2" indent="-228600" algn="l" defTabSz="889000">
            <a:lnSpc>
              <a:spcPct val="90000"/>
            </a:lnSpc>
            <a:spcBef>
              <a:spcPct val="0"/>
            </a:spcBef>
            <a:spcAft>
              <a:spcPct val="15000"/>
            </a:spcAft>
            <a:buFontTx/>
            <a:buChar char="‒"/>
          </a:pPr>
          <a:r>
            <a:rPr lang="en-US" sz="2000" b="0" kern="1200" dirty="0">
              <a:solidFill>
                <a:schemeClr val="bg1"/>
              </a:solidFill>
            </a:rPr>
            <a:t>Prevent end-organ damage</a:t>
          </a:r>
        </a:p>
      </dsp:txBody>
      <dsp:txXfrm>
        <a:off x="8484309" y="1076597"/>
        <a:ext cx="2315783" cy="327815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ma-assn.org/delivering-care/public-health/ama-use-bmi-alone-imperfect-clinical-measur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5705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i="1" dirty="0">
                <a:solidFill>
                  <a:srgbClr val="455560"/>
                </a:solidFill>
                <a:latin typeface="Arial"/>
                <a:cs typeface="Arial"/>
              </a:rPr>
              <a:t>BMI, body mass index; CDC, Centers for Disease Control and Prevention; OMA, Obesity Medicine Association.; WHO, World Health Organization.</a:t>
            </a:r>
            <a:endParaRPr lang="en-US" i="1" u="none" dirty="0">
              <a:solidFill>
                <a:srgbClr val="FF0000"/>
              </a:solidFill>
              <a:latin typeface="Arial"/>
              <a:cs typeface="Arial"/>
              <a:hlinkClick r:id="rId3">
                <a:extLst>
                  <a:ext uri="{A12FA001-AC4F-418D-AE19-62706E023703}">
                    <ahyp:hlinkClr xmlns:ahyp="http://schemas.microsoft.com/office/drawing/2018/hyperlinkcolor" val="tx"/>
                  </a:ext>
                </a:extLst>
              </a:hlinkClick>
            </a:endParaRPr>
          </a:p>
          <a:p>
            <a:endParaRPr lang="en-US" u="none" dirty="0">
              <a:solidFill>
                <a:srgbClr val="FF0000"/>
              </a:solidFill>
              <a:latin typeface="Arial"/>
              <a:cs typeface="Arial"/>
              <a:hlinkClick r:id="rId3">
                <a:extLst>
                  <a:ext uri="{A12FA001-AC4F-418D-AE19-62706E023703}">
                    <ahyp:hlinkClr xmlns:ahyp="http://schemas.microsoft.com/office/drawing/2018/hyperlinkcolor" val="tx"/>
                  </a:ext>
                </a:extLst>
              </a:hlinkClick>
            </a:endParaRPr>
          </a:p>
          <a:p>
            <a:endParaRPr lang="en-US" dirty="0">
              <a:solidFill>
                <a:srgbClr val="009999"/>
              </a:solidFill>
              <a:latin typeface="Arial"/>
              <a:cs typeface="Arial"/>
              <a:hlinkClick r:id="rId3">
                <a:extLst>
                  <a:ext uri="{A12FA001-AC4F-418D-AE19-62706E023703}">
                    <ahyp:hlinkClr xmlns:ahyp="http://schemas.microsoft.com/office/drawing/2018/hyperlinkcolor" val="tx"/>
                  </a:ext>
                </a:extLst>
              </a:hlinkClick>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3472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BMI, body mass index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186563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760A-747E-018D-806F-52F8EE4F0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B75CA-1FC5-A852-6142-A6493490D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7C6FEE-E815-DA06-1385-0B7C2D9AD378}"/>
              </a:ext>
            </a:extLst>
          </p:cNvPr>
          <p:cNvSpPr>
            <a:spLocks noGrp="1"/>
          </p:cNvSpPr>
          <p:nvPr>
            <p:ph type="body" idx="1"/>
          </p:nvPr>
        </p:nvSpPr>
        <p:spPr/>
        <p:txBody>
          <a:bodyPr/>
          <a:lstStyle/>
          <a:p>
            <a:r>
              <a:rPr lang="en-US" i="1" dirty="0"/>
              <a:t>AFib, atrial fibrillation; CNS, central nervous system; DVT, deep-vein thrombosis; HDL, high-density lipoprotein cholesterol; </a:t>
            </a:r>
            <a:r>
              <a:rPr lang="en-US" i="1" dirty="0" err="1"/>
              <a:t>HFpEF</a:t>
            </a:r>
            <a:r>
              <a:rPr lang="en-US" i="1" dirty="0"/>
              <a:t>, heart failure with preserved ejection fraction; </a:t>
            </a:r>
            <a:r>
              <a:rPr lang="en-US" i="1" dirty="0" err="1"/>
              <a:t>HFrEF</a:t>
            </a:r>
            <a:r>
              <a:rPr lang="en-US" i="1" dirty="0"/>
              <a:t>, heart failure with reduced ejection fraction; MASLD, metabolic dysfunction-associated </a:t>
            </a:r>
            <a:r>
              <a:rPr lang="en-US" i="1" dirty="0" err="1"/>
              <a:t>steatotic</a:t>
            </a:r>
            <a:r>
              <a:rPr lang="en-US" i="1" dirty="0"/>
              <a:t> liver disease; PAH, pulmonary artery hypertension; PCOS, polycystic ovary syndrome; TG, triglycerides.</a:t>
            </a:r>
          </a:p>
        </p:txBody>
      </p:sp>
      <p:sp>
        <p:nvSpPr>
          <p:cNvPr id="4" name="Slide Number Placeholder 3">
            <a:extLst>
              <a:ext uri="{FF2B5EF4-FFF2-40B4-BE49-F238E27FC236}">
                <a16:creationId xmlns:a16="http://schemas.microsoft.com/office/drawing/2014/main" id="{6C4CBDDF-C633-CF0D-7398-78219829153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6678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BMI, body mass index; HCP, healthcare professional.</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B92A15-E072-4CAB-BC24-8F0116C5169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034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A1C, glycated hemoglobin; CBC, complete blood count; CMP, comprehensive metabolic profile; CRP, C-reactive protein; OGTT, oral glucose tolerance test; TSH, thyroid-stimulating hormone.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466952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41924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420702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4286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magnifying glass on a page of a book&#10;&#10;AI-generated content may be incorrect.">
            <a:extLst>
              <a:ext uri="{FF2B5EF4-FFF2-40B4-BE49-F238E27FC236}">
                <a16:creationId xmlns:a16="http://schemas.microsoft.com/office/drawing/2014/main" id="{89C737F4-4543-9ADA-F5C4-70AFAEEE6D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14254" y="3667126"/>
            <a:ext cx="6077744" cy="319087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0824793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410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744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32917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877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1179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257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37068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13924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0510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756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64784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50611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Updated">
    <p:spTree>
      <p:nvGrpSpPr>
        <p:cNvPr id="1" name=""/>
        <p:cNvGrpSpPr/>
        <p:nvPr/>
      </p:nvGrpSpPr>
      <p:grpSpPr>
        <a:xfrm>
          <a:off x="0" y="0"/>
          <a:ext cx="0" cy="0"/>
          <a:chOff x="0" y="0"/>
          <a:chExt cx="0" cy="0"/>
        </a:xfrm>
      </p:grpSpPr>
      <p:sp>
        <p:nvSpPr>
          <p:cNvPr id="2" name="Title 1"/>
          <p:cNvSpPr>
            <a:spLocks noGrp="1"/>
          </p:cNvSpPr>
          <p:nvPr>
            <p:ph type="title"/>
          </p:nvPr>
        </p:nvSpPr>
        <p:spPr>
          <a:xfrm>
            <a:off x="609760" y="-76200"/>
            <a:ext cx="10872444" cy="1103313"/>
          </a:xfrm>
          <a:prstGeom prst="rect">
            <a:avLst/>
          </a:prstGeom>
        </p:spPr>
        <p:txBody>
          <a:bodyPr anchor="b"/>
          <a:lstStyle>
            <a:lvl1pPr>
              <a:defRPr sz="2800">
                <a:solidFill>
                  <a:srgbClr val="02307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187933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60" r:id="rId5"/>
    <p:sldLayoutId id="2147484661" r:id="rId6"/>
    <p:sldLayoutId id="2147484662"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5853296"/>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 id="2147484673" r:id="rId10"/>
    <p:sldLayoutId id="2147484674" r:id="rId11"/>
    <p:sldLayoutId id="2147484675" r:id="rId12"/>
    <p:sldLayoutId id="2147484676" r:id="rId13"/>
    <p:sldLayoutId id="2147484677"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notesSlide" Target="../notesSlides/notesSlide8.xml"/><Relationship Id="rId16" Type="http://schemas.openxmlformats.org/officeDocument/2006/relationships/image" Target="../media/image23.svg"/><Relationship Id="rId1" Type="http://schemas.openxmlformats.org/officeDocument/2006/relationships/slideLayout" Target="../slideLayouts/slideLayout5.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ea typeface="Times New Roman" panose="02020603050405020304" pitchFamily="18" charset="0"/>
                <a:cs typeface="Calibri" panose="020F0502020204030204" pitchFamily="34" charset="0"/>
              </a:rPr>
              <a:t>Implementing the New Clinical Obesity Diagnosis Into Practice </a:t>
            </a:r>
            <a:endParaRPr lang="en-US" altLang="en-US" dirty="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1267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Novo Nordisk.</a:t>
            </a:r>
            <a:endParaRPr lang="en-US" sz="1200" b="0" dirty="0">
              <a:solidFill>
                <a:schemeClr val="bg2"/>
              </a:solidFill>
              <a:latin typeface="Calibri" panose="020F0502020204030204" pitchFamily="34" charset="0"/>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46347"/>
            <a:ext cx="587614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buNone/>
            </a:pPr>
            <a:r>
              <a:rPr lang="en-US" sz="1200" b="0" dirty="0">
                <a:solidFill>
                  <a:schemeClr val="bg2"/>
                </a:solidFill>
                <a:effectLst/>
                <a:latin typeface="Calibri" panose="020F0502020204030204" pitchFamily="34" charset="0"/>
                <a:cs typeface="Calibri" panose="020F0502020204030204" pitchFamily="34" charset="0"/>
              </a:rPr>
              <a:t>Provided by Clinical Care Options, LLC. in partnership with Practicing Clinicians Exchange.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4" name="Content Placeholder 1">
            <a:extLst>
              <a:ext uri="{FF2B5EF4-FFF2-40B4-BE49-F238E27FC236}">
                <a16:creationId xmlns:a16="http://schemas.microsoft.com/office/drawing/2014/main" id="{9507DDB8-1040-DAEF-4A67-3AFDC970A15F}"/>
              </a:ext>
            </a:extLst>
          </p:cNvPr>
          <p:cNvSpPr>
            <a:spLocks noGrp="1"/>
          </p:cNvSpPr>
          <p:nvPr>
            <p:ph idx="1"/>
          </p:nvPr>
        </p:nvSpPr>
        <p:spPr/>
        <p:txBody>
          <a:bodyPr/>
          <a:lstStyle/>
          <a:p>
            <a:pPr marL="0" indent="0">
              <a:lnSpc>
                <a:spcPct val="100000"/>
              </a:lnSpc>
              <a:spcBef>
                <a:spcPts val="0"/>
              </a:spcBef>
              <a:spcAft>
                <a:spcPts val="0"/>
              </a:spcAft>
              <a:buNone/>
            </a:pPr>
            <a:r>
              <a:rPr lang="en-US" b="1" dirty="0">
                <a:solidFill>
                  <a:srgbClr val="E1471D"/>
                </a:solidFill>
                <a:latin typeface="Calibri"/>
                <a:ea typeface="Calibri"/>
                <a:cs typeface="Calibri"/>
              </a:rPr>
              <a:t>Lucia M. Novak, MSN, ANP-BC, BC-ADM</a:t>
            </a:r>
            <a:br>
              <a:rPr lang="en-US" altLang="en-US" sz="3200" b="1" dirty="0"/>
            </a:br>
            <a:r>
              <a:rPr lang="en-US" sz="2600" dirty="0">
                <a:latin typeface="Calibri"/>
                <a:ea typeface="Calibri"/>
                <a:cs typeface="Calibri"/>
              </a:rPr>
              <a:t>President, Diabesity LLC</a:t>
            </a:r>
            <a:br>
              <a:rPr lang="en-US" sz="2600" dirty="0">
                <a:latin typeface="Calibri"/>
                <a:ea typeface="Calibri"/>
                <a:cs typeface="Calibri"/>
              </a:rPr>
            </a:br>
            <a:r>
              <a:rPr lang="en-US" sz="2600" dirty="0">
                <a:latin typeface="Calibri"/>
                <a:ea typeface="Calibri"/>
                <a:cs typeface="Calibri"/>
              </a:rPr>
              <a:t>North Bethesda, Maryland</a:t>
            </a:r>
            <a:br>
              <a:rPr lang="en-US" sz="2600" dirty="0">
                <a:latin typeface="Calibri"/>
                <a:ea typeface="Calibri"/>
                <a:cs typeface="Calibri"/>
              </a:rPr>
            </a:br>
            <a:r>
              <a:rPr lang="en-US" sz="2600" dirty="0">
                <a:latin typeface="Calibri"/>
                <a:ea typeface="Calibri"/>
                <a:cs typeface="Calibri"/>
              </a:rPr>
              <a:t>Co-Executive Director, Capital Health and Metabolic Center</a:t>
            </a:r>
            <a:br>
              <a:rPr lang="en-US" sz="2600" dirty="0">
                <a:latin typeface="Calibri"/>
                <a:ea typeface="Calibri"/>
                <a:cs typeface="Calibri"/>
              </a:rPr>
            </a:br>
            <a:r>
              <a:rPr lang="en-US" sz="2600" dirty="0">
                <a:latin typeface="Calibri"/>
                <a:ea typeface="Calibri"/>
                <a:cs typeface="Calibri"/>
              </a:rPr>
              <a:t>Capital Diabetes and Endocrine Associates</a:t>
            </a:r>
            <a:br>
              <a:rPr lang="en-US" sz="2600" dirty="0">
                <a:latin typeface="Calibri"/>
                <a:ea typeface="Calibri"/>
                <a:cs typeface="Calibri"/>
              </a:rPr>
            </a:br>
            <a:r>
              <a:rPr lang="en-US" sz="2600" dirty="0">
                <a:latin typeface="Calibri"/>
                <a:ea typeface="Calibri"/>
                <a:cs typeface="Calibri"/>
              </a:rPr>
              <a:t>Camp Springs and Silver Spring, Maryland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b="1" dirty="0">
                <a:solidFill>
                  <a:srgbClr val="E1471D"/>
                </a:solidFill>
                <a:latin typeface="Calibri"/>
                <a:ea typeface="Calibri"/>
                <a:cs typeface="Calibri"/>
              </a:rPr>
              <a:t>Lucia M. Novak, MSN, ANP-BC, BC-ADM: </a:t>
            </a:r>
            <a:r>
              <a:rPr lang="en-US" i="1" dirty="0">
                <a:solidFill>
                  <a:srgbClr val="333333"/>
                </a:solidFill>
                <a:latin typeface="Calibri"/>
                <a:ea typeface="Calibri"/>
                <a:cs typeface="Segoe UI"/>
              </a:rPr>
              <a:t>consultant/advisor/speaker: </a:t>
            </a:r>
            <a:r>
              <a:rPr lang="en-US" dirty="0">
                <a:solidFill>
                  <a:srgbClr val="333333"/>
                </a:solidFill>
                <a:latin typeface="Calibri"/>
                <a:ea typeface="Calibri"/>
                <a:cs typeface="Segoe UI"/>
              </a:rPr>
              <a:t>Abbott Diabetes Care, Ascencia, Nestle, Novo Nordisk, Sanofi.</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79E-8592-DF4A-AB99-684E15B055AA}"/>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BB2A213-1198-DD59-5AE2-0390C166E342}"/>
              </a:ext>
            </a:extLst>
          </p:cNvPr>
          <p:cNvSpPr>
            <a:spLocks noGrp="1"/>
          </p:cNvSpPr>
          <p:nvPr>
            <p:ph idx="1"/>
          </p:nvPr>
        </p:nvSpPr>
        <p:spPr/>
        <p:txBody>
          <a:bodyPr/>
          <a:lstStyle/>
          <a:p>
            <a:pPr lvl="0"/>
            <a:r>
              <a:rPr lang="en-US" dirty="0"/>
              <a:t>Assess patients for obesity and related conditions based on the latest recommendations</a:t>
            </a:r>
          </a:p>
          <a:p>
            <a:pPr marL="0" indent="0">
              <a:buNone/>
            </a:pPr>
            <a:endParaRPr lang="en-US" dirty="0"/>
          </a:p>
        </p:txBody>
      </p:sp>
    </p:spTree>
    <p:extLst>
      <p:ext uri="{BB962C8B-B14F-4D97-AF65-F5344CB8AC3E}">
        <p14:creationId xmlns:p14="http://schemas.microsoft.com/office/powerpoint/2010/main" val="1180146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23AB-76D5-C1D5-CAEC-A0729B34EC23}"/>
              </a:ext>
            </a:extLst>
          </p:cNvPr>
          <p:cNvSpPr>
            <a:spLocks noGrp="1"/>
          </p:cNvSpPr>
          <p:nvPr>
            <p:ph type="title"/>
          </p:nvPr>
        </p:nvSpPr>
        <p:spPr/>
        <p:txBody>
          <a:bodyPr/>
          <a:lstStyle/>
          <a:p>
            <a:r>
              <a:rPr lang="en-US" dirty="0">
                <a:latin typeface="Calibri"/>
                <a:ea typeface="Calibri"/>
                <a:cs typeface="Calibri"/>
              </a:rPr>
              <a:t>What Is Obesity?</a:t>
            </a:r>
            <a:endParaRPr lang="en-US" dirty="0"/>
          </a:p>
        </p:txBody>
      </p:sp>
      <p:sp>
        <p:nvSpPr>
          <p:cNvPr id="3" name="Content Placeholder 2">
            <a:extLst>
              <a:ext uri="{FF2B5EF4-FFF2-40B4-BE49-F238E27FC236}">
                <a16:creationId xmlns:a16="http://schemas.microsoft.com/office/drawing/2014/main" id="{D9560517-5E5B-E7EA-08DA-49F0D8F1DEB9}"/>
              </a:ext>
            </a:extLst>
          </p:cNvPr>
          <p:cNvSpPr>
            <a:spLocks noGrp="1"/>
          </p:cNvSpPr>
          <p:nvPr>
            <p:ph idx="1"/>
          </p:nvPr>
        </p:nvSpPr>
        <p:spPr/>
        <p:txBody>
          <a:bodyPr/>
          <a:lstStyle/>
          <a:p>
            <a:r>
              <a:rPr lang="en-US" sz="2400" dirty="0">
                <a:latin typeface="Calibri"/>
                <a:ea typeface="Calibri"/>
                <a:cs typeface="Calibri"/>
              </a:rPr>
              <a:t>OMA defines obesity as “</a:t>
            </a:r>
            <a:r>
              <a:rPr lang="en-US" sz="2400" dirty="0"/>
              <a:t>a chronic, progressive, relapsing, and treatable multifactorial, neurobehavioral disease, wherein an increase in body fat promotes adipose tissue dysfunction and abnormal fat mass physical forces, resulting in adverse metabolic, biomechanical, and psychosocial health consequences”</a:t>
            </a:r>
            <a:endParaRPr lang="en-US" sz="2400" dirty="0">
              <a:latin typeface="Calibri"/>
              <a:ea typeface="Calibri"/>
              <a:cs typeface="Calibri"/>
            </a:endParaRPr>
          </a:p>
          <a:p>
            <a:r>
              <a:rPr lang="en-US" sz="2400" dirty="0">
                <a:latin typeface="Calibri"/>
                <a:ea typeface="Calibri"/>
                <a:cs typeface="Calibri"/>
              </a:rPr>
              <a:t>Ways to quantitatively define and categorize obesity:</a:t>
            </a:r>
          </a:p>
          <a:p>
            <a:pPr lvl="1"/>
            <a:r>
              <a:rPr lang="en-US" sz="2200" dirty="0">
                <a:latin typeface="Calibri"/>
                <a:ea typeface="Calibri"/>
                <a:cs typeface="Calibri"/>
              </a:rPr>
              <a:t>BMI (used by the CDC and WHO) takes one’s weight in kg and divides that by their height squared in meters</a:t>
            </a:r>
          </a:p>
          <a:p>
            <a:pPr lvl="1"/>
            <a:r>
              <a:rPr lang="en-US" sz="2200" dirty="0">
                <a:latin typeface="Calibri"/>
                <a:ea typeface="Calibri"/>
                <a:cs typeface="Calibri"/>
              </a:rPr>
              <a:t>Abdominal circumference measures one’s central adiposity, which correlates with metabolic disease risk</a:t>
            </a:r>
          </a:p>
          <a:p>
            <a:pPr lvl="1"/>
            <a:r>
              <a:rPr lang="en-US" sz="2200" dirty="0">
                <a:latin typeface="Calibri"/>
                <a:ea typeface="Calibri"/>
                <a:cs typeface="Calibri"/>
              </a:rPr>
              <a:t>Body fat percentage—the most accurate way to assess adiposity—is obtained via DEXA scan, air/water displacement, 2-/4-point bioimpedance, skin calipers, MRI, or CT</a:t>
            </a:r>
            <a:endParaRPr lang="en-US" dirty="0">
              <a:latin typeface="Calibri"/>
              <a:ea typeface="Calibri"/>
              <a:cs typeface="Calibri"/>
            </a:endParaRPr>
          </a:p>
          <a:p>
            <a:pPr lvl="1">
              <a:buFont typeface="Courier New" panose="05000000000000000000" pitchFamily="2" charset="2"/>
              <a:buChar char="o"/>
            </a:pPr>
            <a:endParaRPr lang="en-US" sz="1600" b="1" dirty="0">
              <a:latin typeface="Calibri"/>
              <a:ea typeface="Calibri" panose="020F0502020204030204" pitchFamily="34" charset="0"/>
              <a:cs typeface="Calibri" panose="020F0502020204030204" pitchFamily="34" charset="0"/>
            </a:endParaRPr>
          </a:p>
          <a:p>
            <a:pPr marL="0" indent="0">
              <a:buNone/>
            </a:pPr>
            <a:endParaRPr lang="en-US" sz="1600" b="1" dirty="0">
              <a:latin typeface="Calibri"/>
              <a:ea typeface="Calibri"/>
              <a:cs typeface="Calibri"/>
            </a:endParaRPr>
          </a:p>
          <a:p>
            <a:pPr lvl="1">
              <a:buFont typeface="Courier New" panose="05000000000000000000" pitchFamily="2" charset="2"/>
              <a:buChar char="o"/>
            </a:pPr>
            <a:endParaRPr lang="en-US" sz="2800" dirty="0">
              <a:ea typeface="Calibri"/>
              <a:cs typeface="Calibri"/>
            </a:endParaRPr>
          </a:p>
          <a:p>
            <a:pPr marL="457200" lvl="1" indent="0">
              <a:buNone/>
            </a:pPr>
            <a:endParaRPr lang="en-US" sz="2800" dirty="0">
              <a:ea typeface="Calibri"/>
              <a:cs typeface="Calibri"/>
            </a:endParaRPr>
          </a:p>
        </p:txBody>
      </p:sp>
      <p:sp>
        <p:nvSpPr>
          <p:cNvPr id="6" name="TextBox 5">
            <a:extLst>
              <a:ext uri="{FF2B5EF4-FFF2-40B4-BE49-F238E27FC236}">
                <a16:creationId xmlns:a16="http://schemas.microsoft.com/office/drawing/2014/main" id="{5CA1DAA5-EBC9-346A-4993-7A32590E6855}"/>
              </a:ext>
            </a:extLst>
          </p:cNvPr>
          <p:cNvSpPr txBox="1"/>
          <p:nvPr/>
        </p:nvSpPr>
        <p:spPr>
          <a:xfrm>
            <a:off x="435323" y="6390840"/>
            <a:ext cx="9293511" cy="276999"/>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srgbClr val="455560"/>
                </a:solidFill>
                <a:effectLst/>
                <a:uLnTx/>
                <a:uFillTx/>
                <a:latin typeface="Calibri"/>
                <a:ea typeface="ＭＳ Ｐゴシック"/>
                <a:cs typeface="Arial"/>
              </a:rPr>
              <a:t>Obesitymedicine.org.</a:t>
            </a:r>
            <a:endParaRPr kumimoji="0" lang="en-US" sz="1800" b="1" i="0" u="none" strike="noStrike" kern="1200" cap="none" spc="0" normalizeH="0" baseline="0" noProof="0">
              <a:ln>
                <a:noFill/>
              </a:ln>
              <a:solidFill>
                <a:srgbClr val="455560"/>
              </a:solidFill>
              <a:effectLst/>
              <a:uLnTx/>
              <a:uFillTx/>
              <a:latin typeface="Calibri"/>
              <a:ea typeface="ＭＳ Ｐゴシック"/>
              <a:cs typeface="Arial"/>
            </a:endParaRPr>
          </a:p>
        </p:txBody>
      </p:sp>
    </p:spTree>
    <p:extLst>
      <p:ext uri="{BB962C8B-B14F-4D97-AF65-F5344CB8AC3E}">
        <p14:creationId xmlns:p14="http://schemas.microsoft.com/office/powerpoint/2010/main" val="85416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C681F-96A1-F8F4-B0B4-AB99E8349252}"/>
            </a:ext>
          </a:extLst>
        </p:cNvPr>
        <p:cNvGrpSpPr/>
        <p:nvPr/>
      </p:nvGrpSpPr>
      <p:grpSpPr>
        <a:xfrm>
          <a:off x="0" y="0"/>
          <a:ext cx="0" cy="0"/>
          <a:chOff x="0" y="0"/>
          <a:chExt cx="0" cy="0"/>
        </a:xfrm>
      </p:grpSpPr>
      <p:sp>
        <p:nvSpPr>
          <p:cNvPr id="3" name="Text Box 11">
            <a:extLst>
              <a:ext uri="{FF2B5EF4-FFF2-40B4-BE49-F238E27FC236}">
                <a16:creationId xmlns:a16="http://schemas.microsoft.com/office/drawing/2014/main" id="{46CD1F96-9B23-01C6-AB5E-F0C67DE4F517}"/>
              </a:ext>
            </a:extLst>
          </p:cNvPr>
          <p:cNvSpPr txBox="1">
            <a:spLocks noChangeArrowheads="1"/>
          </p:cNvSpPr>
          <p:nvPr/>
        </p:nvSpPr>
        <p:spPr bwMode="auto">
          <a:xfrm>
            <a:off x="364331" y="6418155"/>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Rubino. Lancet Diabetes Endocrinol. 2025;13:221.</a:t>
            </a:r>
          </a:p>
        </p:txBody>
      </p:sp>
      <p:sp>
        <p:nvSpPr>
          <p:cNvPr id="2" name="Title 1">
            <a:extLst>
              <a:ext uri="{FF2B5EF4-FFF2-40B4-BE49-F238E27FC236}">
                <a16:creationId xmlns:a16="http://schemas.microsoft.com/office/drawing/2014/main" id="{3EFD1F93-20C1-1FA8-B64A-5368CD07EBA3}"/>
              </a:ext>
            </a:extLst>
          </p:cNvPr>
          <p:cNvSpPr>
            <a:spLocks noGrp="1"/>
          </p:cNvSpPr>
          <p:nvPr>
            <p:ph type="title"/>
          </p:nvPr>
        </p:nvSpPr>
        <p:spPr/>
        <p:txBody>
          <a:bodyPr/>
          <a:lstStyle/>
          <a:p>
            <a:r>
              <a:rPr lang="en-US" dirty="0"/>
              <a:t>Diagnosing Preclinical and Clinical Obesity</a:t>
            </a:r>
          </a:p>
        </p:txBody>
      </p:sp>
      <p:graphicFrame>
        <p:nvGraphicFramePr>
          <p:cNvPr id="12" name="Group 32">
            <a:extLst>
              <a:ext uri="{FF2B5EF4-FFF2-40B4-BE49-F238E27FC236}">
                <a16:creationId xmlns:a16="http://schemas.microsoft.com/office/drawing/2014/main" id="{CFD524EF-6CB7-4D64-4F55-AB3C4DBBE6F8}"/>
              </a:ext>
            </a:extLst>
          </p:cNvPr>
          <p:cNvGraphicFramePr>
            <a:graphicFrameLocks noGrp="1"/>
          </p:cNvGraphicFramePr>
          <p:nvPr>
            <p:ph idx="1"/>
            <p:extLst>
              <p:ext uri="{D42A27DB-BD31-4B8C-83A1-F6EECF244321}">
                <p14:modId xmlns:p14="http://schemas.microsoft.com/office/powerpoint/2010/main" val="1633660258"/>
              </p:ext>
            </p:extLst>
          </p:nvPr>
        </p:nvGraphicFramePr>
        <p:xfrm>
          <a:off x="604838" y="1597235"/>
          <a:ext cx="10982487" cy="4554322"/>
        </p:xfrm>
        <a:graphic>
          <a:graphicData uri="http://schemas.openxmlformats.org/drawingml/2006/table">
            <a:tbl>
              <a:tblPr/>
              <a:tblGrid>
                <a:gridCol w="2053019">
                  <a:extLst>
                    <a:ext uri="{9D8B030D-6E8A-4147-A177-3AD203B41FA5}">
                      <a16:colId xmlns:a16="http://schemas.microsoft.com/office/drawing/2014/main" val="20000"/>
                    </a:ext>
                  </a:extLst>
                </a:gridCol>
                <a:gridCol w="4464734">
                  <a:extLst>
                    <a:ext uri="{9D8B030D-6E8A-4147-A177-3AD203B41FA5}">
                      <a16:colId xmlns:a16="http://schemas.microsoft.com/office/drawing/2014/main" val="20001"/>
                    </a:ext>
                  </a:extLst>
                </a:gridCol>
                <a:gridCol w="4464734">
                  <a:extLst>
                    <a:ext uri="{9D8B030D-6E8A-4147-A177-3AD203B41FA5}">
                      <a16:colId xmlns:a16="http://schemas.microsoft.com/office/drawing/2014/main" val="20002"/>
                    </a:ext>
                  </a:extLst>
                </a:gridCol>
              </a:tblGrid>
              <a:tr h="47440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Considerations</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Preclinical Obesity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(Physical Phenotype)</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Clinical Obesity</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(Chronic, Systemic Illness)</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443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Pathophysiologic continuum</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71450" marR="0" lvl="0" indent="-171450" algn="l" defTabSz="914400" rtl="0" eaLnBrk="1" fontAlgn="base" latinLnBrk="0" hangingPunct="1">
                        <a:lnSpc>
                          <a:spcPct val="100000"/>
                        </a:lnSpc>
                        <a:spcBef>
                          <a:spcPts val="0"/>
                        </a:spcBef>
                        <a:spcAft>
                          <a:spcPts val="400"/>
                        </a:spcAft>
                        <a:buClr>
                          <a:schemeClr val="accent2"/>
                        </a:buClr>
                        <a:buSzTx/>
                        <a:buFont typeface="Arial" panose="020B0604020202020204" pitchFamily="34" charset="0"/>
                        <a:buChar char="•"/>
                        <a:tabLst/>
                      </a:pPr>
                      <a:endParaRPr kumimoji="0" lang="en-US" sz="1800" b="0" i="0" u="none" strike="noStrike" cap="none" normalizeH="0" baseline="0" dirty="0">
                        <a:ln>
                          <a:noFill/>
                        </a:ln>
                        <a:solidFill>
                          <a:schemeClr val="bg1"/>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71450" marR="0" lvl="0" indent="-171450" algn="l" defTabSz="914400" rtl="0" eaLnBrk="1" fontAlgn="base" latinLnBrk="0" hangingPunct="1">
                        <a:lnSpc>
                          <a:spcPct val="100000"/>
                        </a:lnSpc>
                        <a:spcBef>
                          <a:spcPts val="0"/>
                        </a:spcBef>
                        <a:spcAft>
                          <a:spcPts val="400"/>
                        </a:spcAft>
                        <a:buClr>
                          <a:schemeClr val="accent2"/>
                        </a:buClr>
                        <a:buSzTx/>
                        <a:buFont typeface="Arial" panose="020B0604020202020204" pitchFamily="34" charset="0"/>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6518175"/>
                  </a:ext>
                </a:extLst>
              </a:tr>
              <a:tr h="53225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Discreet diagnostic criteria</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400"/>
                        </a:spcAft>
                        <a:buClr>
                          <a:schemeClr val="bg1"/>
                        </a:buClr>
                        <a:buSzTx/>
                        <a:buFont typeface="Wingdings" panose="05000000000000000000"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Confirmed obesity with </a:t>
                      </a:r>
                      <a:r>
                        <a:rPr kumimoji="0" lang="en-US" sz="1800" b="1" i="0" u="none" strike="noStrike" cap="none" normalizeH="0" baseline="0" dirty="0">
                          <a:ln>
                            <a:noFill/>
                          </a:ln>
                          <a:solidFill>
                            <a:schemeClr val="bg1"/>
                          </a:solidFill>
                          <a:effectLst/>
                          <a:latin typeface="Calibri" panose="020F0502020204030204" pitchFamily="34" charset="0"/>
                        </a:rPr>
                        <a:t>the function of other tissues/organs preserved</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400"/>
                        </a:spcAft>
                        <a:buClr>
                          <a:schemeClr val="bg1"/>
                        </a:buClr>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obesity with </a:t>
                      </a:r>
                      <a:r>
                        <a:rPr kumimoji="0" lang="en-US" sz="1800" b="1" i="0" u="none" strike="noStrike" cap="none" normalizeH="0" baseline="0" dirty="0">
                          <a:ln>
                            <a:noFill/>
                          </a:ln>
                          <a:solidFill>
                            <a:schemeClr val="bg2">
                              <a:lumMod val="10000"/>
                            </a:schemeClr>
                          </a:solidFill>
                          <a:effectLst/>
                          <a:latin typeface="Calibri" panose="020F0502020204030204" pitchFamily="34" charset="0"/>
                        </a:rPr>
                        <a:t>the function of tissues/organs/the individual altered due to excess adiposity</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Measures to confirm excess adiposity</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285750" marR="0" lvl="0" indent="-285750" algn="l" defTabSz="914400" rtl="0" eaLnBrk="1" fontAlgn="base" latinLnBrk="0" hangingPunct="1">
                        <a:lnSpc>
                          <a:spcPct val="100000"/>
                        </a:lnSpc>
                        <a:spcBef>
                          <a:spcPts val="0"/>
                        </a:spcBef>
                        <a:spcAft>
                          <a:spcPts val="4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Direct body fat measurement</a:t>
                      </a:r>
                    </a:p>
                    <a:p>
                      <a:pPr marL="285750" marR="0" lvl="0" indent="-285750" algn="l" defTabSz="914400" rtl="0" eaLnBrk="1" fontAlgn="base" latinLnBrk="0" hangingPunct="1">
                        <a:lnSpc>
                          <a:spcPct val="100000"/>
                        </a:lnSpc>
                        <a:spcBef>
                          <a:spcPts val="0"/>
                        </a:spcBef>
                        <a:spcAft>
                          <a:spcPts val="4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≥1 anthropometric criteria + BMI</a:t>
                      </a:r>
                    </a:p>
                    <a:p>
                      <a:pPr marL="285750" marR="0" lvl="0" indent="-285750" algn="l" defTabSz="914400" rtl="0" eaLnBrk="1" fontAlgn="base" latinLnBrk="0" hangingPunct="1">
                        <a:lnSpc>
                          <a:spcPct val="100000"/>
                        </a:lnSpc>
                        <a:spcBef>
                          <a:spcPts val="0"/>
                        </a:spcBef>
                        <a:spcAft>
                          <a:spcPts val="4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≥2 anthropometric criteria regardless of BMI</a:t>
                      </a:r>
                    </a:p>
                    <a:p>
                      <a:pPr marL="285750" marR="0" lvl="0" indent="-285750" algn="l" defTabSz="914400" rtl="0" eaLnBrk="1" fontAlgn="base" latinLnBrk="0" hangingPunct="1">
                        <a:lnSpc>
                          <a:spcPct val="100000"/>
                        </a:lnSpc>
                        <a:spcBef>
                          <a:spcPts val="0"/>
                        </a:spcBef>
                        <a:spcAft>
                          <a:spcPts val="400"/>
                        </a:spcAft>
                        <a:buClr>
                          <a:schemeClr val="bg1"/>
                        </a:buClr>
                        <a:buSzTx/>
                        <a:buFont typeface="Wingdings" panose="05000000000000000000" pitchFamily="2" charset="2"/>
                        <a:buChar char="§"/>
                        <a:tabLst/>
                      </a:pPr>
                      <a:r>
                        <a:rPr kumimoji="0" lang="en-US" sz="1800" b="1" i="0" u="none" strike="noStrike" cap="none" normalizeH="0" baseline="0" dirty="0">
                          <a:ln>
                            <a:noFill/>
                          </a:ln>
                          <a:solidFill>
                            <a:schemeClr val="bg1"/>
                          </a:solidFill>
                          <a:effectLst/>
                          <a:latin typeface="Calibri" panose="020F0502020204030204" pitchFamily="34" charset="0"/>
                        </a:rPr>
                        <a:t>BMI alone is sufficient for screening, not diagnosis; assess all people with excess adiposity for clinical obesity (history, physical, tests)</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ts val="0"/>
                        </a:spcBef>
                        <a:spcAft>
                          <a:spcPts val="6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Clinical manifestations</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40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Minor or absent with organ function substantially preserved</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40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Signs and symptoms, complications, and/or limitations of daily activities</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13" name="Group 12">
            <a:extLst>
              <a:ext uri="{FF2B5EF4-FFF2-40B4-BE49-F238E27FC236}">
                <a16:creationId xmlns:a16="http://schemas.microsoft.com/office/drawing/2014/main" id="{9F26357D-A6CB-935D-31CF-3A85CCC3CBE2}"/>
              </a:ext>
            </a:extLst>
          </p:cNvPr>
          <p:cNvGrpSpPr/>
          <p:nvPr/>
        </p:nvGrpSpPr>
        <p:grpSpPr>
          <a:xfrm>
            <a:off x="2682283" y="2308909"/>
            <a:ext cx="8858912" cy="584775"/>
            <a:chOff x="2623291" y="2273409"/>
            <a:chExt cx="8858912" cy="584775"/>
          </a:xfrm>
        </p:grpSpPr>
        <p:sp>
          <p:nvSpPr>
            <p:cNvPr id="5" name="TextBox 4">
              <a:extLst>
                <a:ext uri="{FF2B5EF4-FFF2-40B4-BE49-F238E27FC236}">
                  <a16:creationId xmlns:a16="http://schemas.microsoft.com/office/drawing/2014/main" id="{92620D7B-AB7E-CDAA-123B-859AA1340F47}"/>
                </a:ext>
              </a:extLst>
            </p:cNvPr>
            <p:cNvSpPr txBox="1"/>
            <p:nvPr/>
          </p:nvSpPr>
          <p:spPr bwMode="auto">
            <a:xfrm>
              <a:off x="2623291" y="2273409"/>
              <a:ext cx="1607333" cy="584775"/>
            </a:xfrm>
            <a:prstGeom prst="rect">
              <a:avLst/>
            </a:prstGeom>
            <a:solidFill>
              <a:schemeClr val="accent5">
                <a:lumMod val="20000"/>
                <a:lumOff val="80000"/>
              </a:schemeClr>
            </a:solid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Alterations of cells/tissues </a:t>
              </a:r>
            </a:p>
          </p:txBody>
        </p:sp>
        <p:sp>
          <p:nvSpPr>
            <p:cNvPr id="6" name="TextBox 5">
              <a:extLst>
                <a:ext uri="{FF2B5EF4-FFF2-40B4-BE49-F238E27FC236}">
                  <a16:creationId xmlns:a16="http://schemas.microsoft.com/office/drawing/2014/main" id="{EE85B085-8304-5B7E-0EAB-E0A8892985EC}"/>
                </a:ext>
              </a:extLst>
            </p:cNvPr>
            <p:cNvSpPr txBox="1"/>
            <p:nvPr/>
          </p:nvSpPr>
          <p:spPr bwMode="auto">
            <a:xfrm>
              <a:off x="5040483" y="2273409"/>
              <a:ext cx="1607333" cy="584775"/>
            </a:xfrm>
            <a:prstGeom prst="rect">
              <a:avLst/>
            </a:prstGeom>
            <a:solidFill>
              <a:schemeClr val="accent5">
                <a:lumMod val="40000"/>
                <a:lumOff val="60000"/>
              </a:schemeClr>
            </a:solid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Alterations of organ structure</a:t>
              </a:r>
            </a:p>
          </p:txBody>
        </p:sp>
        <p:sp>
          <p:nvSpPr>
            <p:cNvPr id="7" name="TextBox 6">
              <a:extLst>
                <a:ext uri="{FF2B5EF4-FFF2-40B4-BE49-F238E27FC236}">
                  <a16:creationId xmlns:a16="http://schemas.microsoft.com/office/drawing/2014/main" id="{A6A34254-8E1C-A920-EFA5-745FC9DBDB35}"/>
                </a:ext>
              </a:extLst>
            </p:cNvPr>
            <p:cNvSpPr txBox="1"/>
            <p:nvPr/>
          </p:nvSpPr>
          <p:spPr bwMode="auto">
            <a:xfrm>
              <a:off x="7457675" y="2273409"/>
              <a:ext cx="1607333" cy="584775"/>
            </a:xfrm>
            <a:prstGeom prst="rect">
              <a:avLst/>
            </a:prstGeom>
            <a:solidFill>
              <a:schemeClr val="accent3">
                <a:lumMod val="20000"/>
                <a:lumOff val="80000"/>
              </a:schemeClr>
            </a:solid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Alterations of organ function</a:t>
              </a:r>
            </a:p>
          </p:txBody>
        </p:sp>
        <p:sp>
          <p:nvSpPr>
            <p:cNvPr id="8" name="TextBox 7">
              <a:extLst>
                <a:ext uri="{FF2B5EF4-FFF2-40B4-BE49-F238E27FC236}">
                  <a16:creationId xmlns:a16="http://schemas.microsoft.com/office/drawing/2014/main" id="{0399DA6D-0FDC-CAF0-A1BC-BFBBB82B61B2}"/>
                </a:ext>
              </a:extLst>
            </p:cNvPr>
            <p:cNvSpPr txBox="1"/>
            <p:nvPr/>
          </p:nvSpPr>
          <p:spPr bwMode="auto">
            <a:xfrm>
              <a:off x="9874870" y="2273409"/>
              <a:ext cx="1607333" cy="584775"/>
            </a:xfrm>
            <a:prstGeom prst="rect">
              <a:avLst/>
            </a:prstGeom>
            <a:solidFill>
              <a:schemeClr val="accent3">
                <a:lumMod val="40000"/>
                <a:lumOff val="60000"/>
              </a:schemeClr>
            </a:solidFill>
            <a:ln>
              <a:noFill/>
            </a:ln>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End-organ damage</a:t>
              </a:r>
            </a:p>
          </p:txBody>
        </p:sp>
        <p:sp>
          <p:nvSpPr>
            <p:cNvPr id="9" name="Arrow: Right 8">
              <a:extLst>
                <a:ext uri="{FF2B5EF4-FFF2-40B4-BE49-F238E27FC236}">
                  <a16:creationId xmlns:a16="http://schemas.microsoft.com/office/drawing/2014/main" id="{3E8BE949-951A-B50B-F2A7-E699D66C10C8}"/>
                </a:ext>
              </a:extLst>
            </p:cNvPr>
            <p:cNvSpPr/>
            <p:nvPr/>
          </p:nvSpPr>
          <p:spPr bwMode="auto">
            <a:xfrm>
              <a:off x="4345150" y="2434422"/>
              <a:ext cx="580807" cy="262748"/>
            </a:xfrm>
            <a:prstGeom prst="right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Arrow: Right 9">
              <a:extLst>
                <a:ext uri="{FF2B5EF4-FFF2-40B4-BE49-F238E27FC236}">
                  <a16:creationId xmlns:a16="http://schemas.microsoft.com/office/drawing/2014/main" id="{C8646DD2-6F85-C3FA-A08B-374E13F80FA7}"/>
                </a:ext>
              </a:extLst>
            </p:cNvPr>
            <p:cNvSpPr/>
            <p:nvPr/>
          </p:nvSpPr>
          <p:spPr bwMode="auto">
            <a:xfrm>
              <a:off x="6762342" y="2434422"/>
              <a:ext cx="580807" cy="262748"/>
            </a:xfrm>
            <a:prstGeom prst="right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Arrow: Right 10">
              <a:extLst>
                <a:ext uri="{FF2B5EF4-FFF2-40B4-BE49-F238E27FC236}">
                  <a16:creationId xmlns:a16="http://schemas.microsoft.com/office/drawing/2014/main" id="{6FF53C04-557D-38B5-87EE-6289DF3C7F3F}"/>
                </a:ext>
              </a:extLst>
            </p:cNvPr>
            <p:cNvSpPr/>
            <p:nvPr/>
          </p:nvSpPr>
          <p:spPr bwMode="auto">
            <a:xfrm>
              <a:off x="9179535" y="2434422"/>
              <a:ext cx="580807" cy="262748"/>
            </a:xfrm>
            <a:prstGeom prst="right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790393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D349-0FE4-F6A4-6D74-F3D7C1170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E228B-5C6F-A7FD-6AA3-B8528BEAF8B2}"/>
              </a:ext>
            </a:extLst>
          </p:cNvPr>
          <p:cNvSpPr>
            <a:spLocks noGrp="1"/>
          </p:cNvSpPr>
          <p:nvPr>
            <p:ph type="title"/>
          </p:nvPr>
        </p:nvSpPr>
        <p:spPr/>
        <p:txBody>
          <a:bodyPr/>
          <a:lstStyle/>
          <a:p>
            <a:r>
              <a:rPr lang="en-US"/>
              <a:t>Diagnostic Criteria for Clinical Obesity in Adults*: Reduced Function Due to Excess Adiposity</a:t>
            </a:r>
          </a:p>
        </p:txBody>
      </p:sp>
      <p:sp>
        <p:nvSpPr>
          <p:cNvPr id="4" name="Content Placeholder 3">
            <a:extLst>
              <a:ext uri="{FF2B5EF4-FFF2-40B4-BE49-F238E27FC236}">
                <a16:creationId xmlns:a16="http://schemas.microsoft.com/office/drawing/2014/main" id="{2BA9E795-3B10-0530-2F5C-7F1053A017A8}"/>
              </a:ext>
            </a:extLst>
          </p:cNvPr>
          <p:cNvSpPr>
            <a:spLocks noGrp="1"/>
          </p:cNvSpPr>
          <p:nvPr>
            <p:ph sz="half" idx="2"/>
          </p:nvPr>
        </p:nvSpPr>
        <p:spPr>
          <a:xfrm>
            <a:off x="475979" y="6018151"/>
            <a:ext cx="3929662" cy="324148"/>
          </a:xfrm>
        </p:spPr>
        <p:txBody>
          <a:bodyPr anchor="ctr"/>
          <a:lstStyle/>
          <a:p>
            <a:pPr marL="0" indent="0">
              <a:buNone/>
            </a:pPr>
            <a:r>
              <a:rPr lang="en-US" sz="1200" dirty="0"/>
              <a:t>*Separate similar criteria for children and adolescents are also included in the statement.</a:t>
            </a:r>
          </a:p>
        </p:txBody>
      </p:sp>
      <p:sp>
        <p:nvSpPr>
          <p:cNvPr id="20" name="Text Box 11">
            <a:extLst>
              <a:ext uri="{FF2B5EF4-FFF2-40B4-BE49-F238E27FC236}">
                <a16:creationId xmlns:a16="http://schemas.microsoft.com/office/drawing/2014/main" id="{0F012410-7B32-BBA7-90F5-92E2017E7A67}"/>
              </a:ext>
            </a:extLst>
          </p:cNvPr>
          <p:cNvSpPr txBox="1">
            <a:spLocks noChangeArrowheads="1"/>
          </p:cNvSpPr>
          <p:nvPr/>
        </p:nvSpPr>
        <p:spPr bwMode="auto">
          <a:xfrm>
            <a:off x="365479" y="6410355"/>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Rubino. Lancet Diabetes Endocrinol. 2025;13:221.</a:t>
            </a:r>
          </a:p>
        </p:txBody>
      </p:sp>
      <p:sp>
        <p:nvSpPr>
          <p:cNvPr id="5" name="TextBox 4">
            <a:extLst>
              <a:ext uri="{FF2B5EF4-FFF2-40B4-BE49-F238E27FC236}">
                <a16:creationId xmlns:a16="http://schemas.microsoft.com/office/drawing/2014/main" id="{D417C03F-13B6-7723-E4ED-38C59B36CF67}"/>
              </a:ext>
            </a:extLst>
          </p:cNvPr>
          <p:cNvSpPr txBox="1"/>
          <p:nvPr/>
        </p:nvSpPr>
        <p:spPr bwMode="auto">
          <a:xfrm>
            <a:off x="1473047" y="1323244"/>
            <a:ext cx="27162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Central nervous system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Vision loss, recurrent headaches, or both due to raised intracranial pressure</a:t>
            </a:r>
          </a:p>
        </p:txBody>
      </p:sp>
      <p:sp>
        <p:nvSpPr>
          <p:cNvPr id="8" name="TextBox 7">
            <a:extLst>
              <a:ext uri="{FF2B5EF4-FFF2-40B4-BE49-F238E27FC236}">
                <a16:creationId xmlns:a16="http://schemas.microsoft.com/office/drawing/2014/main" id="{6BD8F8D7-5E18-D0BC-6165-F725ACDBAB12}"/>
              </a:ext>
            </a:extLst>
          </p:cNvPr>
          <p:cNvSpPr txBox="1"/>
          <p:nvPr/>
        </p:nvSpPr>
        <p:spPr bwMode="auto">
          <a:xfrm>
            <a:off x="1235176" y="2053382"/>
            <a:ext cx="29541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Respiratory system</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Hypoventilation, breathlessness, wheezing, or a combination of these due to reduced lung and/or diaphragmatic compliance</a:t>
            </a:r>
          </a:p>
        </p:txBody>
      </p:sp>
      <p:sp>
        <p:nvSpPr>
          <p:cNvPr id="9" name="TextBox 8">
            <a:extLst>
              <a:ext uri="{FF2B5EF4-FFF2-40B4-BE49-F238E27FC236}">
                <a16:creationId xmlns:a16="http://schemas.microsoft.com/office/drawing/2014/main" id="{17E817EB-E447-5111-F8F8-9E92534D1730}"/>
              </a:ext>
            </a:extLst>
          </p:cNvPr>
          <p:cNvSpPr txBox="1"/>
          <p:nvPr/>
        </p:nvSpPr>
        <p:spPr bwMode="auto">
          <a:xfrm>
            <a:off x="2312663" y="2968186"/>
            <a:ext cx="18766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Metabolism</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Cluster of hyperglycemia, high TG, and low HDL</a:t>
            </a:r>
          </a:p>
        </p:txBody>
      </p:sp>
      <p:sp>
        <p:nvSpPr>
          <p:cNvPr id="10" name="TextBox 9">
            <a:extLst>
              <a:ext uri="{FF2B5EF4-FFF2-40B4-BE49-F238E27FC236}">
                <a16:creationId xmlns:a16="http://schemas.microsoft.com/office/drawing/2014/main" id="{8884248A-D826-F5C8-0DE0-273A1F83ACF0}"/>
              </a:ext>
            </a:extLst>
          </p:cNvPr>
          <p:cNvSpPr txBox="1"/>
          <p:nvPr/>
        </p:nvSpPr>
        <p:spPr bwMode="auto">
          <a:xfrm>
            <a:off x="1473047" y="3698324"/>
            <a:ext cx="27162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MASLD with fibrosis</a:t>
            </a:r>
          </a:p>
        </p:txBody>
      </p:sp>
      <p:sp>
        <p:nvSpPr>
          <p:cNvPr id="11" name="TextBox 10">
            <a:extLst>
              <a:ext uri="{FF2B5EF4-FFF2-40B4-BE49-F238E27FC236}">
                <a16:creationId xmlns:a16="http://schemas.microsoft.com/office/drawing/2014/main" id="{DBE2A8D4-DDB6-5E39-9638-3ABC63CDE5AD}"/>
              </a:ext>
            </a:extLst>
          </p:cNvPr>
          <p:cNvSpPr txBox="1"/>
          <p:nvPr/>
        </p:nvSpPr>
        <p:spPr bwMode="auto">
          <a:xfrm>
            <a:off x="1473047" y="4243796"/>
            <a:ext cx="27162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Kidney</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Microalbuminuria with reduced eGFR</a:t>
            </a:r>
          </a:p>
        </p:txBody>
      </p:sp>
      <p:sp>
        <p:nvSpPr>
          <p:cNvPr id="12" name="TextBox 11">
            <a:extLst>
              <a:ext uri="{FF2B5EF4-FFF2-40B4-BE49-F238E27FC236}">
                <a16:creationId xmlns:a16="http://schemas.microsoft.com/office/drawing/2014/main" id="{3C105430-8D5F-014E-90F4-694F2FF538D1}"/>
              </a:ext>
            </a:extLst>
          </p:cNvPr>
          <p:cNvSpPr txBox="1"/>
          <p:nvPr/>
        </p:nvSpPr>
        <p:spPr bwMode="auto">
          <a:xfrm>
            <a:off x="1473047" y="4789268"/>
            <a:ext cx="27162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Reproductive</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Anovulation, oligomenorrhea and PCOS, male hypogonadism</a:t>
            </a:r>
          </a:p>
        </p:txBody>
      </p:sp>
      <p:sp>
        <p:nvSpPr>
          <p:cNvPr id="14" name="TextBox 13">
            <a:extLst>
              <a:ext uri="{FF2B5EF4-FFF2-40B4-BE49-F238E27FC236}">
                <a16:creationId xmlns:a16="http://schemas.microsoft.com/office/drawing/2014/main" id="{1B4FD0E1-FB88-759E-529E-5B92581B55DE}"/>
              </a:ext>
            </a:extLst>
          </p:cNvPr>
          <p:cNvSpPr txBox="1"/>
          <p:nvPr/>
        </p:nvSpPr>
        <p:spPr bwMode="auto">
          <a:xfrm>
            <a:off x="801367" y="5519407"/>
            <a:ext cx="33879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Limitations of daily activities</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Substantial, age-adjusted limitations of daily living</a:t>
            </a:r>
          </a:p>
        </p:txBody>
      </p:sp>
      <p:grpSp>
        <p:nvGrpSpPr>
          <p:cNvPr id="62" name="Group 61">
            <a:extLst>
              <a:ext uri="{FF2B5EF4-FFF2-40B4-BE49-F238E27FC236}">
                <a16:creationId xmlns:a16="http://schemas.microsoft.com/office/drawing/2014/main" id="{96B24E7C-F7A9-3BA6-4107-7792F8395568}"/>
              </a:ext>
            </a:extLst>
          </p:cNvPr>
          <p:cNvGrpSpPr/>
          <p:nvPr/>
        </p:nvGrpSpPr>
        <p:grpSpPr>
          <a:xfrm>
            <a:off x="8246226" y="1311869"/>
            <a:ext cx="3144407" cy="4810752"/>
            <a:chOff x="8246226" y="1311869"/>
            <a:chExt cx="3144407" cy="4810752"/>
          </a:xfrm>
        </p:grpSpPr>
        <p:sp>
          <p:nvSpPr>
            <p:cNvPr id="15" name="TextBox 14">
              <a:extLst>
                <a:ext uri="{FF2B5EF4-FFF2-40B4-BE49-F238E27FC236}">
                  <a16:creationId xmlns:a16="http://schemas.microsoft.com/office/drawing/2014/main" id="{AA79FEE1-CDCE-09FE-B4E2-DFECFE0E37B6}"/>
                </a:ext>
              </a:extLst>
            </p:cNvPr>
            <p:cNvSpPr txBox="1"/>
            <p:nvPr/>
          </p:nvSpPr>
          <p:spPr bwMode="auto">
            <a:xfrm>
              <a:off x="8246226" y="1311869"/>
              <a:ext cx="27162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Upper airways</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Apnea or hypopnea during sleep due to increased upper airway resistance</a:t>
              </a:r>
            </a:p>
          </p:txBody>
        </p:sp>
        <p:sp>
          <p:nvSpPr>
            <p:cNvPr id="16" name="TextBox 15">
              <a:extLst>
                <a:ext uri="{FF2B5EF4-FFF2-40B4-BE49-F238E27FC236}">
                  <a16:creationId xmlns:a16="http://schemas.microsoft.com/office/drawing/2014/main" id="{D9FAED5A-5D97-8B9C-07E2-6FC0C50A9C81}"/>
                </a:ext>
              </a:extLst>
            </p:cNvPr>
            <p:cNvSpPr txBox="1"/>
            <p:nvPr/>
          </p:nvSpPr>
          <p:spPr bwMode="auto">
            <a:xfrm>
              <a:off x="8315149" y="2122142"/>
              <a:ext cx="295411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Cardiovascular system</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HFrEF</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due to reduced left ventricular systolic function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Chronic fatigue and lower limb edema due to impaired diastolic function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HFpEF</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Chronic or recurrent AFib</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PAH</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Recurrent DVT or pulmonary embolism</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Raised arterial blood pressure</a:t>
              </a:r>
            </a:p>
          </p:txBody>
        </p:sp>
        <p:sp>
          <p:nvSpPr>
            <p:cNvPr id="17" name="TextBox 16">
              <a:extLst>
                <a:ext uri="{FF2B5EF4-FFF2-40B4-BE49-F238E27FC236}">
                  <a16:creationId xmlns:a16="http://schemas.microsoft.com/office/drawing/2014/main" id="{BA5922F6-EF85-C157-9EF9-465477A0F3B6}"/>
                </a:ext>
              </a:extLst>
            </p:cNvPr>
            <p:cNvSpPr txBox="1"/>
            <p:nvPr/>
          </p:nvSpPr>
          <p:spPr bwMode="auto">
            <a:xfrm>
              <a:off x="8246226" y="4040410"/>
              <a:ext cx="29541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Urinary system</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Chronic or recurrent urinary incontinence</a:t>
              </a:r>
            </a:p>
          </p:txBody>
        </p:sp>
        <p:sp>
          <p:nvSpPr>
            <p:cNvPr id="18" name="TextBox 17">
              <a:extLst>
                <a:ext uri="{FF2B5EF4-FFF2-40B4-BE49-F238E27FC236}">
                  <a16:creationId xmlns:a16="http://schemas.microsoft.com/office/drawing/2014/main" id="{89E9F309-C68A-9410-D10A-E9B114AB9154}"/>
                </a:ext>
              </a:extLst>
            </p:cNvPr>
            <p:cNvSpPr txBox="1"/>
            <p:nvPr/>
          </p:nvSpPr>
          <p:spPr bwMode="auto">
            <a:xfrm>
              <a:off x="8246226" y="4666017"/>
              <a:ext cx="31019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Musculoskeletal system</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Chronic, severe knee/hip pain associated with joint stiffness and reduced range of motion</a:t>
              </a:r>
            </a:p>
          </p:txBody>
        </p:sp>
        <p:sp>
          <p:nvSpPr>
            <p:cNvPr id="19" name="TextBox 18">
              <a:extLst>
                <a:ext uri="{FF2B5EF4-FFF2-40B4-BE49-F238E27FC236}">
                  <a16:creationId xmlns:a16="http://schemas.microsoft.com/office/drawing/2014/main" id="{31FB3740-5C9B-07C8-6D01-1712CC96C850}"/>
                </a:ext>
              </a:extLst>
            </p:cNvPr>
            <p:cNvSpPr txBox="1"/>
            <p:nvPr/>
          </p:nvSpPr>
          <p:spPr bwMode="auto">
            <a:xfrm>
              <a:off x="8246226" y="5476290"/>
              <a:ext cx="3144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Lymphatic system</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Lower limb lymphoedema that causes chronic pain and/or reduced range of motion </a:t>
              </a:r>
            </a:p>
          </p:txBody>
        </p:sp>
      </p:grpSp>
      <p:grpSp>
        <p:nvGrpSpPr>
          <p:cNvPr id="7" name="Group 6">
            <a:extLst>
              <a:ext uri="{FF2B5EF4-FFF2-40B4-BE49-F238E27FC236}">
                <a16:creationId xmlns:a16="http://schemas.microsoft.com/office/drawing/2014/main" id="{BB79FDEF-A73B-3E52-9A84-669AC9F046FA}"/>
              </a:ext>
            </a:extLst>
          </p:cNvPr>
          <p:cNvGrpSpPr/>
          <p:nvPr/>
        </p:nvGrpSpPr>
        <p:grpSpPr>
          <a:xfrm>
            <a:off x="4922157" y="1281865"/>
            <a:ext cx="2349330" cy="5137214"/>
            <a:chOff x="2341160" y="1532238"/>
            <a:chExt cx="1739072" cy="4639962"/>
          </a:xfrm>
        </p:grpSpPr>
        <p:pic>
          <p:nvPicPr>
            <p:cNvPr id="35" name="Picture 34" descr="A diagram of a human body&#10;&#10;AI-generated content may be incorrect.">
              <a:extLst>
                <a:ext uri="{FF2B5EF4-FFF2-40B4-BE49-F238E27FC236}">
                  <a16:creationId xmlns:a16="http://schemas.microsoft.com/office/drawing/2014/main" id="{AEE2C460-9B0A-635E-BA79-AD76EA452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160" y="1532238"/>
              <a:ext cx="1739072" cy="4639962"/>
            </a:xfrm>
            <a:prstGeom prst="rect">
              <a:avLst/>
            </a:prstGeom>
          </p:spPr>
        </p:pic>
        <p:pic>
          <p:nvPicPr>
            <p:cNvPr id="36" name="Picture 35">
              <a:extLst>
                <a:ext uri="{FF2B5EF4-FFF2-40B4-BE49-F238E27FC236}">
                  <a16:creationId xmlns:a16="http://schemas.microsoft.com/office/drawing/2014/main" id="{7E9061F4-B779-9610-75C4-32FA4C05B521}"/>
                </a:ext>
              </a:extLst>
            </p:cNvPr>
            <p:cNvPicPr>
              <a:picLocks noChangeAspect="1"/>
            </p:cNvPicPr>
            <p:nvPr/>
          </p:nvPicPr>
          <p:blipFill>
            <a:blip r:embed="rId4"/>
            <a:srcRect t="9248" b="6590"/>
            <a:stretch>
              <a:fillRect/>
            </a:stretch>
          </p:blipFill>
          <p:spPr>
            <a:xfrm>
              <a:off x="2988342" y="2978025"/>
              <a:ext cx="444707" cy="323776"/>
            </a:xfrm>
            <a:prstGeom prst="rect">
              <a:avLst/>
            </a:prstGeom>
          </p:spPr>
        </p:pic>
      </p:grpSp>
      <p:cxnSp>
        <p:nvCxnSpPr>
          <p:cNvPr id="22" name="Straight Connector 21">
            <a:extLst>
              <a:ext uri="{FF2B5EF4-FFF2-40B4-BE49-F238E27FC236}">
                <a16:creationId xmlns:a16="http://schemas.microsoft.com/office/drawing/2014/main" id="{6439D955-0E87-2DC8-D5BC-604136C59CB4}"/>
              </a:ext>
            </a:extLst>
          </p:cNvPr>
          <p:cNvCxnSpPr>
            <a:cxnSpLocks/>
          </p:cNvCxnSpPr>
          <p:nvPr/>
        </p:nvCxnSpPr>
        <p:spPr bwMode="auto">
          <a:xfrm>
            <a:off x="4189286" y="2243579"/>
            <a:ext cx="1607156" cy="153618"/>
          </a:xfrm>
          <a:prstGeom prst="line">
            <a:avLst/>
          </a:prstGeom>
          <a:noFill/>
          <a:ln w="19050"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D58A95D-B7DB-F1E4-A46F-64079E9BF500}"/>
              </a:ext>
            </a:extLst>
          </p:cNvPr>
          <p:cNvCxnSpPr>
            <a:cxnSpLocks/>
          </p:cNvCxnSpPr>
          <p:nvPr/>
        </p:nvCxnSpPr>
        <p:spPr bwMode="auto">
          <a:xfrm flipV="1">
            <a:off x="4128941" y="2924154"/>
            <a:ext cx="1667501" cy="830997"/>
          </a:xfrm>
          <a:prstGeom prst="line">
            <a:avLst/>
          </a:prstGeom>
          <a:noFill/>
          <a:ln w="19050"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9D26377-311E-EA0B-C803-BF83CC375F68}"/>
              </a:ext>
            </a:extLst>
          </p:cNvPr>
          <p:cNvCxnSpPr>
            <a:cxnSpLocks/>
          </p:cNvCxnSpPr>
          <p:nvPr/>
        </p:nvCxnSpPr>
        <p:spPr bwMode="auto">
          <a:xfrm flipV="1">
            <a:off x="4189286" y="3159676"/>
            <a:ext cx="1676079" cy="1186081"/>
          </a:xfrm>
          <a:prstGeom prst="line">
            <a:avLst/>
          </a:prstGeom>
          <a:noFill/>
          <a:ln w="19050"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DF88836-F7F0-5874-49D1-248201D079D6}"/>
              </a:ext>
            </a:extLst>
          </p:cNvPr>
          <p:cNvCxnSpPr>
            <a:cxnSpLocks/>
          </p:cNvCxnSpPr>
          <p:nvPr/>
        </p:nvCxnSpPr>
        <p:spPr bwMode="auto">
          <a:xfrm flipV="1">
            <a:off x="4189286" y="3436157"/>
            <a:ext cx="1676079" cy="1503488"/>
          </a:xfrm>
          <a:prstGeom prst="line">
            <a:avLst/>
          </a:prstGeom>
          <a:noFill/>
          <a:ln w="190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EDDAF32-FF56-40D2-3966-C3A0BBC54F37}"/>
              </a:ext>
            </a:extLst>
          </p:cNvPr>
          <p:cNvCxnSpPr>
            <a:cxnSpLocks/>
          </p:cNvCxnSpPr>
          <p:nvPr/>
        </p:nvCxnSpPr>
        <p:spPr bwMode="auto">
          <a:xfrm flipV="1">
            <a:off x="6096000" y="1451645"/>
            <a:ext cx="2150226" cy="601737"/>
          </a:xfrm>
          <a:prstGeom prst="line">
            <a:avLst/>
          </a:prstGeom>
          <a:noFill/>
          <a:ln w="19050"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69420AE-8F38-89DF-1009-0489AD625A61}"/>
              </a:ext>
            </a:extLst>
          </p:cNvPr>
          <p:cNvCxnSpPr>
            <a:cxnSpLocks/>
          </p:cNvCxnSpPr>
          <p:nvPr/>
        </p:nvCxnSpPr>
        <p:spPr bwMode="auto">
          <a:xfrm flipV="1">
            <a:off x="6272763" y="2286792"/>
            <a:ext cx="2042386" cy="317046"/>
          </a:xfrm>
          <a:prstGeom prst="line">
            <a:avLst/>
          </a:prstGeom>
          <a:noFill/>
          <a:ln w="19050"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DFA5D48-C308-A35E-912A-E7C85BE50510}"/>
              </a:ext>
            </a:extLst>
          </p:cNvPr>
          <p:cNvCxnSpPr>
            <a:cxnSpLocks/>
          </p:cNvCxnSpPr>
          <p:nvPr/>
        </p:nvCxnSpPr>
        <p:spPr bwMode="auto">
          <a:xfrm>
            <a:off x="5796442" y="4606593"/>
            <a:ext cx="2449784" cy="182675"/>
          </a:xfrm>
          <a:prstGeom prst="line">
            <a:avLst/>
          </a:prstGeom>
          <a:noFill/>
          <a:ln w="19050"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EAAB238-5C59-5AF9-0A1F-878BFCA6D310}"/>
              </a:ext>
            </a:extLst>
          </p:cNvPr>
          <p:cNvCxnSpPr>
            <a:cxnSpLocks/>
          </p:cNvCxnSpPr>
          <p:nvPr/>
        </p:nvCxnSpPr>
        <p:spPr bwMode="auto">
          <a:xfrm>
            <a:off x="6478343" y="5110086"/>
            <a:ext cx="1767883" cy="480009"/>
          </a:xfrm>
          <a:prstGeom prst="line">
            <a:avLst/>
          </a:prstGeom>
          <a:noFill/>
          <a:ln w="19050" cap="flat" cmpd="sng" algn="ctr">
            <a:solidFill>
              <a:schemeClr val="bg1"/>
            </a:solidFill>
            <a:prstDash val="solid"/>
            <a:round/>
            <a:headEnd type="none" w="med" len="med"/>
            <a:tailEnd type="none" w="med" len="med"/>
          </a:ln>
          <a:effectLst/>
        </p:spPr>
      </p:cxnSp>
      <p:pic>
        <p:nvPicPr>
          <p:cNvPr id="30" name="Picture 29" descr="A red blood vessel with red blood cells inside&#10;&#10;AI-generated content may be incorrect.">
            <a:extLst>
              <a:ext uri="{FF2B5EF4-FFF2-40B4-BE49-F238E27FC236}">
                <a16:creationId xmlns:a16="http://schemas.microsoft.com/office/drawing/2014/main" id="{C5C1A500-75A4-F509-83B4-624F33D86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101" y="2874597"/>
            <a:ext cx="575120" cy="331212"/>
          </a:xfrm>
          <a:prstGeom prst="rect">
            <a:avLst/>
          </a:prstGeom>
        </p:spPr>
      </p:pic>
      <p:cxnSp>
        <p:nvCxnSpPr>
          <p:cNvPr id="31" name="Straight Connector 30">
            <a:extLst>
              <a:ext uri="{FF2B5EF4-FFF2-40B4-BE49-F238E27FC236}">
                <a16:creationId xmlns:a16="http://schemas.microsoft.com/office/drawing/2014/main" id="{E87856A2-AC37-1B1B-A67F-B50AB8E3E6D4}"/>
              </a:ext>
            </a:extLst>
          </p:cNvPr>
          <p:cNvCxnSpPr>
            <a:cxnSpLocks/>
          </p:cNvCxnSpPr>
          <p:nvPr/>
        </p:nvCxnSpPr>
        <p:spPr bwMode="auto">
          <a:xfrm flipV="1">
            <a:off x="4189286" y="3035411"/>
            <a:ext cx="689212" cy="62237"/>
          </a:xfrm>
          <a:prstGeom prst="line">
            <a:avLst/>
          </a:prstGeom>
          <a:noFill/>
          <a:ln w="19050" cap="flat" cmpd="sng" algn="ctr">
            <a:solidFill>
              <a:schemeClr val="bg1"/>
            </a:solidFill>
            <a:prstDash val="solid"/>
            <a:round/>
            <a:headEnd type="none" w="med" len="med"/>
            <a:tailEnd type="none" w="med" len="med"/>
          </a:ln>
          <a:effectLst/>
        </p:spPr>
      </p:cxnSp>
      <p:pic>
        <p:nvPicPr>
          <p:cNvPr id="32" name="Picture 31" descr="A uterus and ovaries on a black background&#10;&#10;AI-generated content may be incorrect.">
            <a:extLst>
              <a:ext uri="{FF2B5EF4-FFF2-40B4-BE49-F238E27FC236}">
                <a16:creationId xmlns:a16="http://schemas.microsoft.com/office/drawing/2014/main" id="{D2FEA77D-6F56-A795-D3C7-BF20A08A27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8170" y="3354766"/>
            <a:ext cx="720173" cy="317046"/>
          </a:xfrm>
          <a:prstGeom prst="rect">
            <a:avLst/>
          </a:prstGeom>
        </p:spPr>
      </p:pic>
      <p:pic>
        <p:nvPicPr>
          <p:cNvPr id="33" name="Picture 32" descr="A close-up of a human urinary system&#10;&#10;AI-generated content may be incorrect.">
            <a:extLst>
              <a:ext uri="{FF2B5EF4-FFF2-40B4-BE49-F238E27FC236}">
                <a16:creationId xmlns:a16="http://schemas.microsoft.com/office/drawing/2014/main" id="{CD48AE93-A0BC-8312-23AF-DB6527DDF0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7658" y="3390224"/>
            <a:ext cx="460089" cy="364927"/>
          </a:xfrm>
          <a:prstGeom prst="rect">
            <a:avLst/>
          </a:prstGeom>
        </p:spPr>
      </p:pic>
      <p:cxnSp>
        <p:nvCxnSpPr>
          <p:cNvPr id="34" name="Straight Connector 33">
            <a:extLst>
              <a:ext uri="{FF2B5EF4-FFF2-40B4-BE49-F238E27FC236}">
                <a16:creationId xmlns:a16="http://schemas.microsoft.com/office/drawing/2014/main" id="{A2B235D1-ACAF-7483-48B3-09EFB31F7F06}"/>
              </a:ext>
            </a:extLst>
          </p:cNvPr>
          <p:cNvCxnSpPr>
            <a:cxnSpLocks/>
          </p:cNvCxnSpPr>
          <p:nvPr/>
        </p:nvCxnSpPr>
        <p:spPr bwMode="auto">
          <a:xfrm>
            <a:off x="6114421" y="3614517"/>
            <a:ext cx="2131805" cy="484890"/>
          </a:xfrm>
          <a:prstGeom prst="line">
            <a:avLst/>
          </a:prstGeom>
          <a:noFill/>
          <a:ln w="19050"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422090D-532E-E5A5-2295-AD6755C3B334}"/>
              </a:ext>
            </a:extLst>
          </p:cNvPr>
          <p:cNvCxnSpPr>
            <a:cxnSpLocks/>
          </p:cNvCxnSpPr>
          <p:nvPr/>
        </p:nvCxnSpPr>
        <p:spPr bwMode="auto">
          <a:xfrm>
            <a:off x="4128941" y="1444940"/>
            <a:ext cx="1862193" cy="153618"/>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381792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EBDC-A1C1-240B-7DB8-B19215DB9603}"/>
              </a:ext>
            </a:extLst>
          </p:cNvPr>
          <p:cNvSpPr>
            <a:spLocks noGrp="1"/>
          </p:cNvSpPr>
          <p:nvPr>
            <p:ph type="title"/>
          </p:nvPr>
        </p:nvSpPr>
        <p:spPr/>
        <p:txBody>
          <a:bodyPr/>
          <a:lstStyle/>
          <a:p>
            <a:r>
              <a:rPr lang="en-US" dirty="0"/>
              <a:t>Goals of Obesity Treatment</a:t>
            </a:r>
          </a:p>
        </p:txBody>
      </p:sp>
      <p:graphicFrame>
        <p:nvGraphicFramePr>
          <p:cNvPr id="4" name="Content Placeholder 3">
            <a:extLst>
              <a:ext uri="{FF2B5EF4-FFF2-40B4-BE49-F238E27FC236}">
                <a16:creationId xmlns:a16="http://schemas.microsoft.com/office/drawing/2014/main" id="{1D65575A-001F-6F1F-D92C-F181AF488DA2}"/>
              </a:ext>
            </a:extLst>
          </p:cNvPr>
          <p:cNvGraphicFramePr>
            <a:graphicFrameLocks noGrp="1"/>
          </p:cNvGraphicFramePr>
          <p:nvPr>
            <p:ph idx="1"/>
            <p:extLst>
              <p:ext uri="{D42A27DB-BD31-4B8C-83A1-F6EECF244321}">
                <p14:modId xmlns:p14="http://schemas.microsoft.com/office/powerpoint/2010/main" val="3268091397"/>
              </p:ext>
            </p:extLst>
          </p:nvPr>
        </p:nvGraphicFramePr>
        <p:xfrm>
          <a:off x="604838" y="1370009"/>
          <a:ext cx="10877550" cy="465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Box 11">
            <a:extLst>
              <a:ext uri="{FF2B5EF4-FFF2-40B4-BE49-F238E27FC236}">
                <a16:creationId xmlns:a16="http://schemas.microsoft.com/office/drawing/2014/main" id="{8B29FE00-CED9-A871-3841-D01D51B8177B}"/>
              </a:ext>
            </a:extLst>
          </p:cNvPr>
          <p:cNvSpPr txBox="1">
            <a:spLocks noChangeArrowheads="1"/>
          </p:cNvSpPr>
          <p:nvPr/>
        </p:nvSpPr>
        <p:spPr bwMode="auto">
          <a:xfrm>
            <a:off x="357187" y="6418155"/>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Rubino. Lancet Diabetes Endocrinol. 2025;13:221.</a:t>
            </a:r>
          </a:p>
        </p:txBody>
      </p:sp>
    </p:spTree>
    <p:extLst>
      <p:ext uri="{BB962C8B-B14F-4D97-AF65-F5344CB8AC3E}">
        <p14:creationId xmlns:p14="http://schemas.microsoft.com/office/powerpoint/2010/main" val="242446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Rectangle 133">
            <a:extLst>
              <a:ext uri="{FF2B5EF4-FFF2-40B4-BE49-F238E27FC236}">
                <a16:creationId xmlns:a16="http://schemas.microsoft.com/office/drawing/2014/main" id="{D1E28111-41B5-ED90-8F75-D6DF73373FDA}"/>
              </a:ext>
            </a:extLst>
          </p:cNvPr>
          <p:cNvSpPr/>
          <p:nvPr/>
        </p:nvSpPr>
        <p:spPr bwMode="auto">
          <a:xfrm>
            <a:off x="9738100" y="5479719"/>
            <a:ext cx="1519427" cy="361299"/>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AAFB5CA5-DC77-3C16-C897-783613E96315}"/>
              </a:ext>
            </a:extLst>
          </p:cNvPr>
          <p:cNvSpPr/>
          <p:nvPr/>
        </p:nvSpPr>
        <p:spPr bwMode="auto">
          <a:xfrm>
            <a:off x="7430105" y="5484155"/>
            <a:ext cx="1614420" cy="361299"/>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C3D542B0-1EBE-7B6E-E4A5-632F67263CF0}"/>
              </a:ext>
            </a:extLst>
          </p:cNvPr>
          <p:cNvSpPr/>
          <p:nvPr/>
        </p:nvSpPr>
        <p:spPr bwMode="auto">
          <a:xfrm>
            <a:off x="10373988" y="4122363"/>
            <a:ext cx="1198275" cy="49202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83600B44-37EC-F9A2-7541-2240F3B44902}"/>
              </a:ext>
            </a:extLst>
          </p:cNvPr>
          <p:cNvSpPr/>
          <p:nvPr/>
        </p:nvSpPr>
        <p:spPr bwMode="auto">
          <a:xfrm>
            <a:off x="8897582" y="4123514"/>
            <a:ext cx="1415848" cy="492022"/>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11F25C0A-F93F-0DA4-6D5A-D94C9CDE990C}"/>
              </a:ext>
            </a:extLst>
          </p:cNvPr>
          <p:cNvSpPr/>
          <p:nvPr/>
        </p:nvSpPr>
        <p:spPr bwMode="auto">
          <a:xfrm>
            <a:off x="7308554" y="4123514"/>
            <a:ext cx="1529123" cy="492022"/>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Rectangle: Rounded Corners 1">
            <a:extLst>
              <a:ext uri="{FF2B5EF4-FFF2-40B4-BE49-F238E27FC236}">
                <a16:creationId xmlns:a16="http://schemas.microsoft.com/office/drawing/2014/main" id="{613583C0-3429-AA8C-B0C9-4ED097BEBE68}"/>
              </a:ext>
            </a:extLst>
          </p:cNvPr>
          <p:cNvSpPr/>
          <p:nvPr/>
        </p:nvSpPr>
        <p:spPr bwMode="auto">
          <a:xfrm>
            <a:off x="717550" y="1600200"/>
            <a:ext cx="2764264" cy="4448266"/>
          </a:xfrm>
          <a:prstGeom prst="roundRect">
            <a:avLst>
              <a:gd name="adj" fmla="val 2383"/>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76A65E7E-EB0C-D824-19B9-56D4A4FA9F80}"/>
              </a:ext>
            </a:extLst>
          </p:cNvPr>
          <p:cNvSpPr>
            <a:spLocks noGrp="1"/>
          </p:cNvSpPr>
          <p:nvPr>
            <p:ph type="title"/>
          </p:nvPr>
        </p:nvSpPr>
        <p:spPr/>
        <p:txBody>
          <a:bodyPr/>
          <a:lstStyle/>
          <a:p>
            <a:r>
              <a:rPr lang="en-US"/>
              <a:t>Diagnosing Clinical Obesity</a:t>
            </a:r>
          </a:p>
        </p:txBody>
      </p:sp>
      <p:sp>
        <p:nvSpPr>
          <p:cNvPr id="7" name="TextBox 6">
            <a:extLst>
              <a:ext uri="{FF2B5EF4-FFF2-40B4-BE49-F238E27FC236}">
                <a16:creationId xmlns:a16="http://schemas.microsoft.com/office/drawing/2014/main" id="{855D0EDD-A677-28C5-EBE2-212B918BE554}"/>
              </a:ext>
            </a:extLst>
          </p:cNvPr>
          <p:cNvSpPr txBox="1"/>
          <p:nvPr/>
        </p:nvSpPr>
        <p:spPr bwMode="auto">
          <a:xfrm>
            <a:off x="829557" y="1618439"/>
            <a:ext cx="261090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Body Size Measurements*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measurements to confirm excess body fat:</a:t>
            </a:r>
          </a:p>
        </p:txBody>
      </p:sp>
      <p:sp>
        <p:nvSpPr>
          <p:cNvPr id="8" name="TextBox 7">
            <a:extLst>
              <a:ext uri="{FF2B5EF4-FFF2-40B4-BE49-F238E27FC236}">
                <a16:creationId xmlns:a16="http://schemas.microsoft.com/office/drawing/2014/main" id="{ED416CA5-9F6C-4948-5321-C441866A4B23}"/>
              </a:ext>
            </a:extLst>
          </p:cNvPr>
          <p:cNvSpPr txBox="1"/>
          <p:nvPr/>
        </p:nvSpPr>
        <p:spPr bwMode="auto">
          <a:xfrm>
            <a:off x="1611139" y="2435853"/>
            <a:ext cx="17775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Waist circumference: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≥102 cm for men</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≥88 cm for women</a:t>
            </a:r>
          </a:p>
        </p:txBody>
      </p:sp>
      <p:sp>
        <p:nvSpPr>
          <p:cNvPr id="9" name="TextBox 8">
            <a:extLst>
              <a:ext uri="{FF2B5EF4-FFF2-40B4-BE49-F238E27FC236}">
                <a16:creationId xmlns:a16="http://schemas.microsoft.com/office/drawing/2014/main" id="{947F5C64-1D4B-FD66-E281-AB74DEC6FA03}"/>
              </a:ext>
            </a:extLst>
          </p:cNvPr>
          <p:cNvSpPr txBox="1"/>
          <p:nvPr/>
        </p:nvSpPr>
        <p:spPr bwMode="auto">
          <a:xfrm>
            <a:off x="1618457" y="3454484"/>
            <a:ext cx="17775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Waist to hip ratio:</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&gt;0.90 for men</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&gt; 0.85 cm for women</a:t>
            </a:r>
          </a:p>
        </p:txBody>
      </p:sp>
      <p:sp>
        <p:nvSpPr>
          <p:cNvPr id="10" name="TextBox 9">
            <a:extLst>
              <a:ext uri="{FF2B5EF4-FFF2-40B4-BE49-F238E27FC236}">
                <a16:creationId xmlns:a16="http://schemas.microsoft.com/office/drawing/2014/main" id="{4D88A3F9-C6AF-CB03-A740-E64BA437DEA2}"/>
              </a:ext>
            </a:extLst>
          </p:cNvPr>
          <p:cNvSpPr txBox="1"/>
          <p:nvPr/>
        </p:nvSpPr>
        <p:spPr bwMode="auto">
          <a:xfrm>
            <a:off x="1618455" y="4519136"/>
            <a:ext cx="18969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Waist to height ratio:</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&gt;0.50 for men and women</a:t>
            </a:r>
          </a:p>
        </p:txBody>
      </p:sp>
      <p:sp>
        <p:nvSpPr>
          <p:cNvPr id="12" name="TextBox 11">
            <a:extLst>
              <a:ext uri="{FF2B5EF4-FFF2-40B4-BE49-F238E27FC236}">
                <a16:creationId xmlns:a16="http://schemas.microsoft.com/office/drawing/2014/main" id="{53001543-E5C8-5460-775C-724B8FEA5113}"/>
              </a:ext>
            </a:extLst>
          </p:cNvPr>
          <p:cNvSpPr txBox="1"/>
          <p:nvPr/>
        </p:nvSpPr>
        <p:spPr bwMode="auto">
          <a:xfrm>
            <a:off x="740599" y="5449923"/>
            <a:ext cx="269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HCPs can pragmatically assume excess body fat if BMI is &gt;40 kg/m</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 name="TextBox 12">
            <a:extLst>
              <a:ext uri="{FF2B5EF4-FFF2-40B4-BE49-F238E27FC236}">
                <a16:creationId xmlns:a16="http://schemas.microsoft.com/office/drawing/2014/main" id="{A362B547-4498-861A-639D-E1D919DC974B}"/>
              </a:ext>
            </a:extLst>
          </p:cNvPr>
          <p:cNvSpPr txBox="1"/>
          <p:nvPr/>
        </p:nvSpPr>
        <p:spPr bwMode="auto">
          <a:xfrm>
            <a:off x="738561" y="6035404"/>
            <a:ext cx="69785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*Measurements for White Caucasian people only. Criteria for other races/ethnic groups may be different.</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A4A988B4-ACF6-A8D7-7DB4-1293D2897C78}"/>
              </a:ext>
            </a:extLst>
          </p:cNvPr>
          <p:cNvSpPr txBox="1"/>
          <p:nvPr/>
        </p:nvSpPr>
        <p:spPr bwMode="auto">
          <a:xfrm>
            <a:off x="3866007" y="1573372"/>
            <a:ext cx="2628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Excess body fat?</a:t>
            </a:r>
            <a:b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The first step in diagnosing obesity is confirming excess body fat via 1 of the 3 criteria below:</a:t>
            </a:r>
          </a:p>
        </p:txBody>
      </p:sp>
      <p:sp>
        <p:nvSpPr>
          <p:cNvPr id="15" name="TextBox 14">
            <a:extLst>
              <a:ext uri="{FF2B5EF4-FFF2-40B4-BE49-F238E27FC236}">
                <a16:creationId xmlns:a16="http://schemas.microsoft.com/office/drawing/2014/main" id="{84626200-5AEC-4333-5400-7F2F22E1A808}"/>
              </a:ext>
            </a:extLst>
          </p:cNvPr>
          <p:cNvSpPr txBox="1"/>
          <p:nvPr/>
        </p:nvSpPr>
        <p:spPr bwMode="auto">
          <a:xfrm>
            <a:off x="4959060" y="2673615"/>
            <a:ext cx="14907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 measurement of BMI and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body size</a:t>
            </a:r>
          </a:p>
        </p:txBody>
      </p:sp>
      <p:sp>
        <p:nvSpPr>
          <p:cNvPr id="16" name="TextBox 15">
            <a:extLst>
              <a:ext uri="{FF2B5EF4-FFF2-40B4-BE49-F238E27FC236}">
                <a16:creationId xmlns:a16="http://schemas.microsoft.com/office/drawing/2014/main" id="{872DB202-7A57-2A95-3FC7-856E09D53985}"/>
              </a:ext>
            </a:extLst>
          </p:cNvPr>
          <p:cNvSpPr txBox="1"/>
          <p:nvPr/>
        </p:nvSpPr>
        <p:spPr bwMode="auto">
          <a:xfrm>
            <a:off x="4959060" y="3841195"/>
            <a:ext cx="15804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 measurements of body size with or without BMI</a:t>
            </a:r>
          </a:p>
        </p:txBody>
      </p:sp>
      <p:sp>
        <p:nvSpPr>
          <p:cNvPr id="17" name="TextBox 16">
            <a:extLst>
              <a:ext uri="{FF2B5EF4-FFF2-40B4-BE49-F238E27FC236}">
                <a16:creationId xmlns:a16="http://schemas.microsoft.com/office/drawing/2014/main" id="{C18C514B-7040-4DDE-D942-4DE60F29BFA8}"/>
              </a:ext>
            </a:extLst>
          </p:cNvPr>
          <p:cNvSpPr txBox="1"/>
          <p:nvPr/>
        </p:nvSpPr>
        <p:spPr bwMode="auto">
          <a:xfrm>
            <a:off x="4973812" y="4890431"/>
            <a:ext cx="13192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Direct measurement of body fat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ie</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DEXA scan)</a:t>
            </a:r>
          </a:p>
        </p:txBody>
      </p:sp>
      <p:sp>
        <p:nvSpPr>
          <p:cNvPr id="18" name="Text Box 15">
            <a:extLst>
              <a:ext uri="{FF2B5EF4-FFF2-40B4-BE49-F238E27FC236}">
                <a16:creationId xmlns:a16="http://schemas.microsoft.com/office/drawing/2014/main" id="{F932AFEF-695B-B296-050D-2F8A98A573AA}"/>
              </a:ext>
            </a:extLst>
          </p:cNvPr>
          <p:cNvSpPr txBox="1">
            <a:spLocks noChangeArrowheads="1"/>
          </p:cNvSpPr>
          <p:nvPr/>
        </p:nvSpPr>
        <p:spPr bwMode="auto">
          <a:xfrm>
            <a:off x="414385" y="6392101"/>
            <a:ext cx="9683344"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a:ea typeface="Calibri"/>
                <a:cs typeface="Arial"/>
              </a:rPr>
              <a:t>thelancet.com/pb-assets/Lancet/infographics/clinical-obesity/image.pdf.</a:t>
            </a:r>
          </a:p>
        </p:txBody>
      </p:sp>
      <p:sp>
        <p:nvSpPr>
          <p:cNvPr id="19" name="TextBox 18">
            <a:extLst>
              <a:ext uri="{FF2B5EF4-FFF2-40B4-BE49-F238E27FC236}">
                <a16:creationId xmlns:a16="http://schemas.microsoft.com/office/drawing/2014/main" id="{A2442BCB-0006-BDFD-C605-E4DF063DEE39}"/>
              </a:ext>
            </a:extLst>
          </p:cNvPr>
          <p:cNvSpPr txBox="1"/>
          <p:nvPr/>
        </p:nvSpPr>
        <p:spPr bwMode="auto">
          <a:xfrm>
            <a:off x="7469549" y="1579478"/>
            <a:ext cx="2192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 obesity</a:t>
            </a:r>
          </a:p>
        </p:txBody>
      </p:sp>
      <p:sp>
        <p:nvSpPr>
          <p:cNvPr id="20" name="TextBox 19">
            <a:extLst>
              <a:ext uri="{FF2B5EF4-FFF2-40B4-BE49-F238E27FC236}">
                <a16:creationId xmlns:a16="http://schemas.microsoft.com/office/drawing/2014/main" id="{31BCFA36-3689-6675-6D83-357AC63C6961}"/>
              </a:ext>
            </a:extLst>
          </p:cNvPr>
          <p:cNvSpPr txBox="1"/>
          <p:nvPr/>
        </p:nvSpPr>
        <p:spPr bwMode="auto">
          <a:xfrm>
            <a:off x="7469549" y="1984057"/>
            <a:ext cx="40147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Obesity</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After confirming excess body fat, further assessment is required to establish obesity as an illness</a:t>
            </a:r>
          </a:p>
        </p:txBody>
      </p:sp>
      <p:sp>
        <p:nvSpPr>
          <p:cNvPr id="21" name="TextBox 20">
            <a:extLst>
              <a:ext uri="{FF2B5EF4-FFF2-40B4-BE49-F238E27FC236}">
                <a16:creationId xmlns:a16="http://schemas.microsoft.com/office/drawing/2014/main" id="{82C7A6FF-0662-722F-CC17-FB29B30C2ED6}"/>
              </a:ext>
            </a:extLst>
          </p:cNvPr>
          <p:cNvSpPr txBox="1"/>
          <p:nvPr/>
        </p:nvSpPr>
        <p:spPr bwMode="auto">
          <a:xfrm>
            <a:off x="7462799" y="2912136"/>
            <a:ext cx="416356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Past medical history, physical examination, and </a:t>
            </a:r>
            <a:b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blood testing</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Are sign/symptoms of organ dysfunction present?</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Does the patient have limitations on their daily activities?</a:t>
            </a:r>
          </a:p>
        </p:txBody>
      </p:sp>
      <p:sp>
        <p:nvSpPr>
          <p:cNvPr id="22" name="TextBox 21">
            <a:extLst>
              <a:ext uri="{FF2B5EF4-FFF2-40B4-BE49-F238E27FC236}">
                <a16:creationId xmlns:a16="http://schemas.microsoft.com/office/drawing/2014/main" id="{347601FC-BFFF-14AF-0D17-3F6DE88592A0}"/>
              </a:ext>
            </a:extLst>
          </p:cNvPr>
          <p:cNvSpPr txBox="1"/>
          <p:nvPr/>
        </p:nvSpPr>
        <p:spPr bwMode="auto">
          <a:xfrm>
            <a:off x="7240777" y="4100000"/>
            <a:ext cx="1661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No signs/symptoms or limitations</a:t>
            </a:r>
          </a:p>
        </p:txBody>
      </p:sp>
      <p:sp>
        <p:nvSpPr>
          <p:cNvPr id="23" name="TextBox 22">
            <a:extLst>
              <a:ext uri="{FF2B5EF4-FFF2-40B4-BE49-F238E27FC236}">
                <a16:creationId xmlns:a16="http://schemas.microsoft.com/office/drawing/2014/main" id="{BB6B9167-CC6F-D3C9-CE5F-B0BA1820879A}"/>
              </a:ext>
            </a:extLst>
          </p:cNvPr>
          <p:cNvSpPr txBox="1"/>
          <p:nvPr/>
        </p:nvSpPr>
        <p:spPr bwMode="auto">
          <a:xfrm>
            <a:off x="8901596" y="4100000"/>
            <a:ext cx="14158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Signs/symptoms present</a:t>
            </a:r>
          </a:p>
        </p:txBody>
      </p:sp>
      <p:sp>
        <p:nvSpPr>
          <p:cNvPr id="24" name="TextBox 23">
            <a:extLst>
              <a:ext uri="{FF2B5EF4-FFF2-40B4-BE49-F238E27FC236}">
                <a16:creationId xmlns:a16="http://schemas.microsoft.com/office/drawing/2014/main" id="{9F7D2DAA-7606-3C7E-A7B3-F51758F84B62}"/>
              </a:ext>
            </a:extLst>
          </p:cNvPr>
          <p:cNvSpPr txBox="1"/>
          <p:nvPr/>
        </p:nvSpPr>
        <p:spPr bwMode="auto">
          <a:xfrm>
            <a:off x="10332502" y="4100000"/>
            <a:ext cx="12935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Daily activities are limited</a:t>
            </a:r>
          </a:p>
        </p:txBody>
      </p:sp>
      <p:sp>
        <p:nvSpPr>
          <p:cNvPr id="25" name="TextBox 24">
            <a:extLst>
              <a:ext uri="{FF2B5EF4-FFF2-40B4-BE49-F238E27FC236}">
                <a16:creationId xmlns:a16="http://schemas.microsoft.com/office/drawing/2014/main" id="{33306DA1-F235-EE09-6D61-A868BA90E695}"/>
              </a:ext>
            </a:extLst>
          </p:cNvPr>
          <p:cNvSpPr txBox="1"/>
          <p:nvPr/>
        </p:nvSpPr>
        <p:spPr bwMode="auto">
          <a:xfrm>
            <a:off x="7456760" y="4853542"/>
            <a:ext cx="3528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Organ dysfunction related to obesity?</a:t>
            </a:r>
          </a:p>
        </p:txBody>
      </p:sp>
      <p:pic>
        <p:nvPicPr>
          <p:cNvPr id="11" name="Graphic 10">
            <a:extLst>
              <a:ext uri="{FF2B5EF4-FFF2-40B4-BE49-F238E27FC236}">
                <a16:creationId xmlns:a16="http://schemas.microsoft.com/office/drawing/2014/main" id="{0FDDEB04-DC20-15D0-CDE3-E2B4C843A7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165549" y="2336678"/>
            <a:ext cx="364256" cy="962440"/>
          </a:xfrm>
          <a:prstGeom prst="rect">
            <a:avLst/>
          </a:prstGeom>
        </p:spPr>
      </p:pic>
      <p:pic>
        <p:nvPicPr>
          <p:cNvPr id="26" name="Graphic 25">
            <a:extLst>
              <a:ext uri="{FF2B5EF4-FFF2-40B4-BE49-F238E27FC236}">
                <a16:creationId xmlns:a16="http://schemas.microsoft.com/office/drawing/2014/main" id="{9AE7BCAC-4374-9987-E15F-E574E0F3CA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163472" y="3385550"/>
            <a:ext cx="364256" cy="962440"/>
          </a:xfrm>
          <a:prstGeom prst="rect">
            <a:avLst/>
          </a:prstGeom>
        </p:spPr>
      </p:pic>
      <p:pic>
        <p:nvPicPr>
          <p:cNvPr id="27" name="Graphic 26">
            <a:extLst>
              <a:ext uri="{FF2B5EF4-FFF2-40B4-BE49-F238E27FC236}">
                <a16:creationId xmlns:a16="http://schemas.microsoft.com/office/drawing/2014/main" id="{D4E891A2-DBE5-BE4D-65C0-FA952214DA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163472" y="4413672"/>
            <a:ext cx="364256" cy="962440"/>
          </a:xfrm>
          <a:prstGeom prst="rect">
            <a:avLst/>
          </a:prstGeom>
        </p:spPr>
      </p:pic>
      <p:cxnSp>
        <p:nvCxnSpPr>
          <p:cNvPr id="31" name="Straight Arrow Connector 30">
            <a:extLst>
              <a:ext uri="{FF2B5EF4-FFF2-40B4-BE49-F238E27FC236}">
                <a16:creationId xmlns:a16="http://schemas.microsoft.com/office/drawing/2014/main" id="{AD75DC58-E03F-DD55-37D1-E84F90A7A4D7}"/>
              </a:ext>
            </a:extLst>
          </p:cNvPr>
          <p:cNvCxnSpPr/>
          <p:nvPr/>
        </p:nvCxnSpPr>
        <p:spPr bwMode="auto">
          <a:xfrm>
            <a:off x="1231584" y="3823816"/>
            <a:ext cx="221030" cy="0"/>
          </a:xfrm>
          <a:prstGeom prst="straightConnector1">
            <a:avLst/>
          </a:prstGeom>
          <a:noFill/>
          <a:ln w="22225" cap="flat" cmpd="sng" algn="ctr">
            <a:solidFill>
              <a:schemeClr val="tx1"/>
            </a:solidFill>
            <a:prstDash val="solid"/>
            <a:round/>
            <a:headEnd type="triangle" w="sm" len="sm"/>
            <a:tailEnd type="triangle" w="sm" len="sm"/>
          </a:ln>
          <a:effectLst/>
        </p:spPr>
      </p:cxnSp>
      <p:cxnSp>
        <p:nvCxnSpPr>
          <p:cNvPr id="32" name="Straight Arrow Connector 31">
            <a:extLst>
              <a:ext uri="{FF2B5EF4-FFF2-40B4-BE49-F238E27FC236}">
                <a16:creationId xmlns:a16="http://schemas.microsoft.com/office/drawing/2014/main" id="{DBA6094D-CEE6-C05F-9880-9E5431CAE5DB}"/>
              </a:ext>
            </a:extLst>
          </p:cNvPr>
          <p:cNvCxnSpPr/>
          <p:nvPr/>
        </p:nvCxnSpPr>
        <p:spPr bwMode="auto">
          <a:xfrm>
            <a:off x="1235356" y="3902647"/>
            <a:ext cx="221030" cy="0"/>
          </a:xfrm>
          <a:prstGeom prst="straightConnector1">
            <a:avLst/>
          </a:prstGeom>
          <a:noFill/>
          <a:ln w="22225" cap="flat" cmpd="sng" algn="ctr">
            <a:solidFill>
              <a:schemeClr val="tx1"/>
            </a:solidFill>
            <a:prstDash val="solid"/>
            <a:round/>
            <a:headEnd type="triangle" w="sm" len="sm"/>
            <a:tailEnd type="triangle" w="sm" len="sm"/>
          </a:ln>
          <a:effectLst/>
        </p:spPr>
      </p:cxnSp>
      <p:cxnSp>
        <p:nvCxnSpPr>
          <p:cNvPr id="33" name="Straight Arrow Connector 32">
            <a:extLst>
              <a:ext uri="{FF2B5EF4-FFF2-40B4-BE49-F238E27FC236}">
                <a16:creationId xmlns:a16="http://schemas.microsoft.com/office/drawing/2014/main" id="{C4B74DF4-5EE7-4937-4992-3F288C5E0CB0}"/>
              </a:ext>
            </a:extLst>
          </p:cNvPr>
          <p:cNvCxnSpPr/>
          <p:nvPr/>
        </p:nvCxnSpPr>
        <p:spPr bwMode="auto">
          <a:xfrm>
            <a:off x="1230132" y="4828396"/>
            <a:ext cx="221030" cy="0"/>
          </a:xfrm>
          <a:prstGeom prst="straightConnector1">
            <a:avLst/>
          </a:prstGeom>
          <a:noFill/>
          <a:ln w="22225" cap="flat" cmpd="sng" algn="ctr">
            <a:solidFill>
              <a:schemeClr val="tx1"/>
            </a:solidFill>
            <a:prstDash val="solid"/>
            <a:round/>
            <a:headEnd type="triangle" w="sm" len="sm"/>
            <a:tailEnd type="triangle" w="sm" len="sm"/>
          </a:ln>
          <a:effectLst/>
        </p:spPr>
      </p:cxnSp>
      <p:cxnSp>
        <p:nvCxnSpPr>
          <p:cNvPr id="34" name="Straight Arrow Connector 33">
            <a:extLst>
              <a:ext uri="{FF2B5EF4-FFF2-40B4-BE49-F238E27FC236}">
                <a16:creationId xmlns:a16="http://schemas.microsoft.com/office/drawing/2014/main" id="{AAE44BA7-5B2B-FE9A-AEE1-18765E531CCB}"/>
              </a:ext>
            </a:extLst>
          </p:cNvPr>
          <p:cNvCxnSpPr>
            <a:cxnSpLocks/>
          </p:cNvCxnSpPr>
          <p:nvPr/>
        </p:nvCxnSpPr>
        <p:spPr bwMode="auto">
          <a:xfrm flipV="1">
            <a:off x="1127515" y="4417580"/>
            <a:ext cx="0" cy="957021"/>
          </a:xfrm>
          <a:prstGeom prst="straightConnector1">
            <a:avLst/>
          </a:prstGeom>
          <a:noFill/>
          <a:ln w="22225" cap="flat" cmpd="sng" algn="ctr">
            <a:solidFill>
              <a:schemeClr val="accent1"/>
            </a:solidFill>
            <a:prstDash val="solid"/>
            <a:round/>
            <a:headEnd type="triangle" w="sm" len="sm"/>
            <a:tailEnd type="triangle" w="sm" len="sm"/>
          </a:ln>
          <a:effectLst/>
        </p:spPr>
      </p:cxnSp>
      <p:sp>
        <p:nvSpPr>
          <p:cNvPr id="36" name="Oval 35">
            <a:extLst>
              <a:ext uri="{FF2B5EF4-FFF2-40B4-BE49-F238E27FC236}">
                <a16:creationId xmlns:a16="http://schemas.microsoft.com/office/drawing/2014/main" id="{6FC1D4E9-ADB4-A802-E810-9FF597EDB4D9}"/>
              </a:ext>
            </a:extLst>
          </p:cNvPr>
          <p:cNvSpPr/>
          <p:nvPr/>
        </p:nvSpPr>
        <p:spPr bwMode="auto">
          <a:xfrm>
            <a:off x="1256924" y="2725140"/>
            <a:ext cx="181846" cy="80647"/>
          </a:xfrm>
          <a:custGeom>
            <a:avLst/>
            <a:gdLst>
              <a:gd name="connsiteX0" fmla="*/ 0 w 181831"/>
              <a:gd name="connsiteY0" fmla="*/ 43216 h 86432"/>
              <a:gd name="connsiteX1" fmla="*/ 90916 w 181831"/>
              <a:gd name="connsiteY1" fmla="*/ 0 h 86432"/>
              <a:gd name="connsiteX2" fmla="*/ 181832 w 181831"/>
              <a:gd name="connsiteY2" fmla="*/ 43216 h 86432"/>
              <a:gd name="connsiteX3" fmla="*/ 90916 w 181831"/>
              <a:gd name="connsiteY3" fmla="*/ 86432 h 86432"/>
              <a:gd name="connsiteX4" fmla="*/ 0 w 181831"/>
              <a:gd name="connsiteY4" fmla="*/ 43216 h 86432"/>
              <a:gd name="connsiteX0" fmla="*/ 0 w 182377"/>
              <a:gd name="connsiteY0" fmla="*/ 43216 h 89295"/>
              <a:gd name="connsiteX1" fmla="*/ 90916 w 182377"/>
              <a:gd name="connsiteY1" fmla="*/ 0 h 89295"/>
              <a:gd name="connsiteX2" fmla="*/ 181832 w 182377"/>
              <a:gd name="connsiteY2" fmla="*/ 43216 h 89295"/>
              <a:gd name="connsiteX3" fmla="*/ 127099 w 182377"/>
              <a:gd name="connsiteY3" fmla="*/ 80607 h 89295"/>
              <a:gd name="connsiteX4" fmla="*/ 90916 w 182377"/>
              <a:gd name="connsiteY4" fmla="*/ 86432 h 89295"/>
              <a:gd name="connsiteX5" fmla="*/ 0 w 182377"/>
              <a:gd name="connsiteY5" fmla="*/ 43216 h 89295"/>
              <a:gd name="connsiteX0" fmla="*/ 316 w 182693"/>
              <a:gd name="connsiteY0" fmla="*/ 43216 h 86537"/>
              <a:gd name="connsiteX1" fmla="*/ 91232 w 182693"/>
              <a:gd name="connsiteY1" fmla="*/ 0 h 86537"/>
              <a:gd name="connsiteX2" fmla="*/ 182148 w 182693"/>
              <a:gd name="connsiteY2" fmla="*/ 43216 h 86537"/>
              <a:gd name="connsiteX3" fmla="*/ 127415 w 182693"/>
              <a:gd name="connsiteY3" fmla="*/ 80607 h 86537"/>
              <a:gd name="connsiteX4" fmla="*/ 91232 w 182693"/>
              <a:gd name="connsiteY4" fmla="*/ 86432 h 86537"/>
              <a:gd name="connsiteX5" fmla="*/ 62294 w 182693"/>
              <a:gd name="connsiteY5" fmla="*/ 80607 h 86537"/>
              <a:gd name="connsiteX6" fmla="*/ 316 w 182693"/>
              <a:gd name="connsiteY6" fmla="*/ 43216 h 86537"/>
              <a:gd name="connsiteX0" fmla="*/ 316 w 182749"/>
              <a:gd name="connsiteY0" fmla="*/ 43216 h 85281"/>
              <a:gd name="connsiteX1" fmla="*/ 91232 w 182749"/>
              <a:gd name="connsiteY1" fmla="*/ 0 h 85281"/>
              <a:gd name="connsiteX2" fmla="*/ 182148 w 182749"/>
              <a:gd name="connsiteY2" fmla="*/ 43216 h 85281"/>
              <a:gd name="connsiteX3" fmla="*/ 127415 w 182749"/>
              <a:gd name="connsiteY3" fmla="*/ 80607 h 85281"/>
              <a:gd name="connsiteX4" fmla="*/ 62294 w 182749"/>
              <a:gd name="connsiteY4" fmla="*/ 80607 h 85281"/>
              <a:gd name="connsiteX5" fmla="*/ 316 w 182749"/>
              <a:gd name="connsiteY5" fmla="*/ 43216 h 85281"/>
              <a:gd name="connsiteX0" fmla="*/ 62294 w 218855"/>
              <a:gd name="connsiteY0" fmla="*/ 80607 h 172047"/>
              <a:gd name="connsiteX1" fmla="*/ 316 w 218855"/>
              <a:gd name="connsiteY1" fmla="*/ 43216 h 172047"/>
              <a:gd name="connsiteX2" fmla="*/ 91232 w 218855"/>
              <a:gd name="connsiteY2" fmla="*/ 0 h 172047"/>
              <a:gd name="connsiteX3" fmla="*/ 182148 w 218855"/>
              <a:gd name="connsiteY3" fmla="*/ 43216 h 172047"/>
              <a:gd name="connsiteX4" fmla="*/ 218855 w 218855"/>
              <a:gd name="connsiteY4" fmla="*/ 172047 h 172047"/>
              <a:gd name="connsiteX0" fmla="*/ 62294 w 182347"/>
              <a:gd name="connsiteY0" fmla="*/ 80607 h 82507"/>
              <a:gd name="connsiteX1" fmla="*/ 316 w 182347"/>
              <a:gd name="connsiteY1" fmla="*/ 43216 h 82507"/>
              <a:gd name="connsiteX2" fmla="*/ 91232 w 182347"/>
              <a:gd name="connsiteY2" fmla="*/ 0 h 82507"/>
              <a:gd name="connsiteX3" fmla="*/ 182148 w 182347"/>
              <a:gd name="connsiteY3" fmla="*/ 43216 h 82507"/>
              <a:gd name="connsiteX4" fmla="*/ 126601 w 182347"/>
              <a:gd name="connsiteY4" fmla="*/ 82507 h 82507"/>
              <a:gd name="connsiteX0" fmla="*/ 62294 w 182988"/>
              <a:gd name="connsiteY0" fmla="*/ 80607 h 82507"/>
              <a:gd name="connsiteX1" fmla="*/ 316 w 182988"/>
              <a:gd name="connsiteY1" fmla="*/ 43216 h 82507"/>
              <a:gd name="connsiteX2" fmla="*/ 91232 w 182988"/>
              <a:gd name="connsiteY2" fmla="*/ 0 h 82507"/>
              <a:gd name="connsiteX3" fmla="*/ 182148 w 182988"/>
              <a:gd name="connsiteY3" fmla="*/ 43216 h 82507"/>
              <a:gd name="connsiteX4" fmla="*/ 126601 w 182988"/>
              <a:gd name="connsiteY4" fmla="*/ 82507 h 82507"/>
              <a:gd name="connsiteX0" fmla="*/ 62294 w 182656"/>
              <a:gd name="connsiteY0" fmla="*/ 80607 h 80607"/>
              <a:gd name="connsiteX1" fmla="*/ 316 w 182656"/>
              <a:gd name="connsiteY1" fmla="*/ 43216 h 80607"/>
              <a:gd name="connsiteX2" fmla="*/ 91232 w 182656"/>
              <a:gd name="connsiteY2" fmla="*/ 0 h 80607"/>
              <a:gd name="connsiteX3" fmla="*/ 182148 w 182656"/>
              <a:gd name="connsiteY3" fmla="*/ 43216 h 80607"/>
              <a:gd name="connsiteX4" fmla="*/ 104894 w 182656"/>
              <a:gd name="connsiteY4" fmla="*/ 79793 h 80607"/>
              <a:gd name="connsiteX0" fmla="*/ 62294 w 182745"/>
              <a:gd name="connsiteY0" fmla="*/ 80607 h 80607"/>
              <a:gd name="connsiteX1" fmla="*/ 316 w 182745"/>
              <a:gd name="connsiteY1" fmla="*/ 43216 h 80607"/>
              <a:gd name="connsiteX2" fmla="*/ 91232 w 182745"/>
              <a:gd name="connsiteY2" fmla="*/ 0 h 80607"/>
              <a:gd name="connsiteX3" fmla="*/ 182148 w 182745"/>
              <a:gd name="connsiteY3" fmla="*/ 43216 h 80607"/>
              <a:gd name="connsiteX4" fmla="*/ 113034 w 182745"/>
              <a:gd name="connsiteY4" fmla="*/ 79793 h 80607"/>
              <a:gd name="connsiteX0" fmla="*/ 62294 w 182148"/>
              <a:gd name="connsiteY0" fmla="*/ 80607 h 80607"/>
              <a:gd name="connsiteX1" fmla="*/ 316 w 182148"/>
              <a:gd name="connsiteY1" fmla="*/ 43216 h 80607"/>
              <a:gd name="connsiteX2" fmla="*/ 91232 w 182148"/>
              <a:gd name="connsiteY2" fmla="*/ 0 h 80607"/>
              <a:gd name="connsiteX3" fmla="*/ 182148 w 182148"/>
              <a:gd name="connsiteY3" fmla="*/ 43216 h 80607"/>
              <a:gd name="connsiteX4" fmla="*/ 113034 w 182148"/>
              <a:gd name="connsiteY4" fmla="*/ 79793 h 80607"/>
              <a:gd name="connsiteX0" fmla="*/ 62294 w 182148"/>
              <a:gd name="connsiteY0" fmla="*/ 80607 h 80607"/>
              <a:gd name="connsiteX1" fmla="*/ 316 w 182148"/>
              <a:gd name="connsiteY1" fmla="*/ 43216 h 80607"/>
              <a:gd name="connsiteX2" fmla="*/ 91232 w 182148"/>
              <a:gd name="connsiteY2" fmla="*/ 0 h 80607"/>
              <a:gd name="connsiteX3" fmla="*/ 182148 w 182148"/>
              <a:gd name="connsiteY3" fmla="*/ 43216 h 80607"/>
              <a:gd name="connsiteX4" fmla="*/ 113034 w 182148"/>
              <a:gd name="connsiteY4" fmla="*/ 79793 h 80607"/>
              <a:gd name="connsiteX0" fmla="*/ 62294 w 182155"/>
              <a:gd name="connsiteY0" fmla="*/ 80607 h 80607"/>
              <a:gd name="connsiteX1" fmla="*/ 316 w 182155"/>
              <a:gd name="connsiteY1" fmla="*/ 43216 h 80607"/>
              <a:gd name="connsiteX2" fmla="*/ 91232 w 182155"/>
              <a:gd name="connsiteY2" fmla="*/ 0 h 80607"/>
              <a:gd name="connsiteX3" fmla="*/ 182148 w 182155"/>
              <a:gd name="connsiteY3" fmla="*/ 43216 h 80607"/>
              <a:gd name="connsiteX4" fmla="*/ 113034 w 182155"/>
              <a:gd name="connsiteY4" fmla="*/ 79793 h 80607"/>
              <a:gd name="connsiteX0" fmla="*/ 62328 w 182189"/>
              <a:gd name="connsiteY0" fmla="*/ 80607 h 80632"/>
              <a:gd name="connsiteX1" fmla="*/ 350 w 182189"/>
              <a:gd name="connsiteY1" fmla="*/ 43216 h 80632"/>
              <a:gd name="connsiteX2" fmla="*/ 91266 w 182189"/>
              <a:gd name="connsiteY2" fmla="*/ 0 h 80632"/>
              <a:gd name="connsiteX3" fmla="*/ 182182 w 182189"/>
              <a:gd name="connsiteY3" fmla="*/ 43216 h 80632"/>
              <a:gd name="connsiteX4" fmla="*/ 113068 w 182189"/>
              <a:gd name="connsiteY4" fmla="*/ 79793 h 80632"/>
              <a:gd name="connsiteX0" fmla="*/ 71945 w 181974"/>
              <a:gd name="connsiteY0" fmla="*/ 80607 h 80632"/>
              <a:gd name="connsiteX1" fmla="*/ 135 w 181974"/>
              <a:gd name="connsiteY1" fmla="*/ 43216 h 80632"/>
              <a:gd name="connsiteX2" fmla="*/ 91051 w 181974"/>
              <a:gd name="connsiteY2" fmla="*/ 0 h 80632"/>
              <a:gd name="connsiteX3" fmla="*/ 181967 w 181974"/>
              <a:gd name="connsiteY3" fmla="*/ 43216 h 80632"/>
              <a:gd name="connsiteX4" fmla="*/ 112853 w 181974"/>
              <a:gd name="connsiteY4" fmla="*/ 79793 h 80632"/>
              <a:gd name="connsiteX0" fmla="*/ 71945 w 181972"/>
              <a:gd name="connsiteY0" fmla="*/ 80607 h 80632"/>
              <a:gd name="connsiteX1" fmla="*/ 135 w 181972"/>
              <a:gd name="connsiteY1" fmla="*/ 43216 h 80632"/>
              <a:gd name="connsiteX2" fmla="*/ 91051 w 181972"/>
              <a:gd name="connsiteY2" fmla="*/ 0 h 80632"/>
              <a:gd name="connsiteX3" fmla="*/ 181967 w 181972"/>
              <a:gd name="connsiteY3" fmla="*/ 43216 h 80632"/>
              <a:gd name="connsiteX4" fmla="*/ 100563 w 181972"/>
              <a:gd name="connsiteY4" fmla="*/ 79793 h 80632"/>
              <a:gd name="connsiteX0" fmla="*/ 71945 w 181972"/>
              <a:gd name="connsiteY0" fmla="*/ 80607 h 80632"/>
              <a:gd name="connsiteX1" fmla="*/ 135 w 181972"/>
              <a:gd name="connsiteY1" fmla="*/ 43216 h 80632"/>
              <a:gd name="connsiteX2" fmla="*/ 91051 w 181972"/>
              <a:gd name="connsiteY2" fmla="*/ 0 h 80632"/>
              <a:gd name="connsiteX3" fmla="*/ 181967 w 181972"/>
              <a:gd name="connsiteY3" fmla="*/ 43216 h 80632"/>
              <a:gd name="connsiteX4" fmla="*/ 100563 w 181972"/>
              <a:gd name="connsiteY4" fmla="*/ 79793 h 80632"/>
              <a:gd name="connsiteX0" fmla="*/ 71819 w 181846"/>
              <a:gd name="connsiteY0" fmla="*/ 80607 h 80647"/>
              <a:gd name="connsiteX1" fmla="*/ 9 w 181846"/>
              <a:gd name="connsiteY1" fmla="*/ 43216 h 80647"/>
              <a:gd name="connsiteX2" fmla="*/ 90925 w 181846"/>
              <a:gd name="connsiteY2" fmla="*/ 0 h 80647"/>
              <a:gd name="connsiteX3" fmla="*/ 181841 w 181846"/>
              <a:gd name="connsiteY3" fmla="*/ 43216 h 80647"/>
              <a:gd name="connsiteX4" fmla="*/ 100437 w 181846"/>
              <a:gd name="connsiteY4" fmla="*/ 79793 h 80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46" h="80647">
                <a:moveTo>
                  <a:pt x="71819" y="80607"/>
                </a:moveTo>
                <a:cubicBezTo>
                  <a:pt x="51239" y="81544"/>
                  <a:pt x="-756" y="66326"/>
                  <a:pt x="9" y="43216"/>
                </a:cubicBezTo>
                <a:cubicBezTo>
                  <a:pt x="774" y="20106"/>
                  <a:pt x="40713" y="0"/>
                  <a:pt x="90925" y="0"/>
                </a:cubicBezTo>
                <a:cubicBezTo>
                  <a:pt x="141137" y="0"/>
                  <a:pt x="181237" y="19811"/>
                  <a:pt x="181841" y="43216"/>
                </a:cubicBezTo>
                <a:cubicBezTo>
                  <a:pt x="182443" y="62077"/>
                  <a:pt x="134794" y="79802"/>
                  <a:pt x="100437" y="79793"/>
                </a:cubicBezTo>
              </a:path>
            </a:pathLst>
          </a:custGeom>
          <a:noFill/>
          <a:ln w="22225">
            <a:solidFill>
              <a:schemeClr val="tx1"/>
            </a:solidFill>
            <a:miter lim="800000"/>
            <a:headEnd type="triangle" w="sm" len="sm"/>
            <a:tailEnd type="triangle" w="sm" len="sm"/>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3" name="Group 42">
            <a:extLst>
              <a:ext uri="{FF2B5EF4-FFF2-40B4-BE49-F238E27FC236}">
                <a16:creationId xmlns:a16="http://schemas.microsoft.com/office/drawing/2014/main" id="{E14E0513-A737-9E21-9C24-6B7B348D8039}"/>
              </a:ext>
            </a:extLst>
          </p:cNvPr>
          <p:cNvGrpSpPr/>
          <p:nvPr/>
        </p:nvGrpSpPr>
        <p:grpSpPr>
          <a:xfrm>
            <a:off x="4059435" y="4901699"/>
            <a:ext cx="400329" cy="881900"/>
            <a:chOff x="4159306" y="5201568"/>
            <a:chExt cx="400329" cy="881900"/>
          </a:xfrm>
        </p:grpSpPr>
        <p:pic>
          <p:nvPicPr>
            <p:cNvPr id="37" name="Graphic 36">
              <a:extLst>
                <a:ext uri="{FF2B5EF4-FFF2-40B4-BE49-F238E27FC236}">
                  <a16:creationId xmlns:a16="http://schemas.microsoft.com/office/drawing/2014/main" id="{667E175C-C372-155D-0C7B-3B7B6B10B9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208858" y="5201568"/>
              <a:ext cx="333775" cy="881900"/>
            </a:xfrm>
            <a:prstGeom prst="rect">
              <a:avLst/>
            </a:prstGeom>
          </p:spPr>
        </p:pic>
        <p:pic>
          <p:nvPicPr>
            <p:cNvPr id="42" name="Graphic 41">
              <a:extLst>
                <a:ext uri="{FF2B5EF4-FFF2-40B4-BE49-F238E27FC236}">
                  <a16:creationId xmlns:a16="http://schemas.microsoft.com/office/drawing/2014/main" id="{68CBBD64-CEFE-4A3D-7319-14C8C1819038}"/>
                </a:ext>
              </a:extLst>
            </p:cNvPr>
            <p:cNvPicPr>
              <a:picLocks noChangeAspect="1"/>
            </p:cNvPicPr>
            <p:nvPr/>
          </p:nvPicPr>
          <p:blipFill>
            <a:blip r:embed="rId5">
              <a:extLst>
                <a:ext uri="{96DAC541-7B7A-43D3-8B79-37D633B846F1}">
                  <asvg:svgBlip xmlns:asvg="http://schemas.microsoft.com/office/drawing/2016/SVG/main" r:embed="rId6"/>
                </a:ext>
              </a:extLst>
            </a:blip>
            <a:srcRect l="1" r="-1" b="50000"/>
            <a:stretch>
              <a:fillRect/>
            </a:stretch>
          </p:blipFill>
          <p:spPr>
            <a:xfrm flipH="1">
              <a:off x="4208858" y="5201568"/>
              <a:ext cx="333775" cy="440950"/>
            </a:xfrm>
            <a:prstGeom prst="rect">
              <a:avLst/>
            </a:prstGeom>
          </p:spPr>
        </p:pic>
        <p:cxnSp>
          <p:nvCxnSpPr>
            <p:cNvPr id="39" name="Straight Connector 38">
              <a:extLst>
                <a:ext uri="{FF2B5EF4-FFF2-40B4-BE49-F238E27FC236}">
                  <a16:creationId xmlns:a16="http://schemas.microsoft.com/office/drawing/2014/main" id="{0D99B9D0-0A29-241F-3CDA-AC069E795222}"/>
                </a:ext>
              </a:extLst>
            </p:cNvPr>
            <p:cNvCxnSpPr>
              <a:cxnSpLocks/>
            </p:cNvCxnSpPr>
            <p:nvPr/>
          </p:nvCxnSpPr>
          <p:spPr bwMode="auto">
            <a:xfrm>
              <a:off x="4159306" y="5642518"/>
              <a:ext cx="4003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4AFC6284-3C03-011A-EFAD-6C97DAE8EDA5}"/>
              </a:ext>
            </a:extLst>
          </p:cNvPr>
          <p:cNvGrpSpPr/>
          <p:nvPr/>
        </p:nvGrpSpPr>
        <p:grpSpPr>
          <a:xfrm>
            <a:off x="3757560" y="5348085"/>
            <a:ext cx="333775" cy="333775"/>
            <a:chOff x="3696214" y="4769566"/>
            <a:chExt cx="444344" cy="444344"/>
          </a:xfrm>
        </p:grpSpPr>
        <p:sp>
          <p:nvSpPr>
            <p:cNvPr id="46" name="Oval 45">
              <a:extLst>
                <a:ext uri="{FF2B5EF4-FFF2-40B4-BE49-F238E27FC236}">
                  <a16:creationId xmlns:a16="http://schemas.microsoft.com/office/drawing/2014/main" id="{868C2FE6-4F71-5BB8-6406-93A44059DE00}"/>
                </a:ext>
              </a:extLst>
            </p:cNvPr>
            <p:cNvSpPr/>
            <p:nvPr/>
          </p:nvSpPr>
          <p:spPr bwMode="auto">
            <a:xfrm>
              <a:off x="3696214" y="4769566"/>
              <a:ext cx="444344" cy="444344"/>
            </a:xfrm>
            <a:prstGeom prst="ellipse">
              <a:avLst/>
            </a:prstGeom>
            <a:solidFill>
              <a:schemeClr val="tx1">
                <a:lumMod val="85000"/>
              </a:schemeClr>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45" name="Graphic 44" descr="Lightning bolt with solid fill">
              <a:extLst>
                <a:ext uri="{FF2B5EF4-FFF2-40B4-BE49-F238E27FC236}">
                  <a16:creationId xmlns:a16="http://schemas.microsoft.com/office/drawing/2014/main" id="{FB836669-8761-06D6-9E11-FA7AA86C6F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57967" y="4848652"/>
              <a:ext cx="320838" cy="320838"/>
            </a:xfrm>
            <a:prstGeom prst="rect">
              <a:avLst/>
            </a:prstGeom>
          </p:spPr>
        </p:pic>
      </p:grpSp>
      <p:grpSp>
        <p:nvGrpSpPr>
          <p:cNvPr id="53" name="Group 52">
            <a:extLst>
              <a:ext uri="{FF2B5EF4-FFF2-40B4-BE49-F238E27FC236}">
                <a16:creationId xmlns:a16="http://schemas.microsoft.com/office/drawing/2014/main" id="{397128C3-7DCC-333F-767C-B5FBDE5A1DB8}"/>
              </a:ext>
            </a:extLst>
          </p:cNvPr>
          <p:cNvGrpSpPr/>
          <p:nvPr/>
        </p:nvGrpSpPr>
        <p:grpSpPr>
          <a:xfrm>
            <a:off x="4455438" y="4898071"/>
            <a:ext cx="333775" cy="333775"/>
            <a:chOff x="4555309" y="5197940"/>
            <a:chExt cx="333775" cy="333775"/>
          </a:xfrm>
        </p:grpSpPr>
        <p:sp>
          <p:nvSpPr>
            <p:cNvPr id="49" name="Oval 48">
              <a:extLst>
                <a:ext uri="{FF2B5EF4-FFF2-40B4-BE49-F238E27FC236}">
                  <a16:creationId xmlns:a16="http://schemas.microsoft.com/office/drawing/2014/main" id="{361C94E0-2765-4B72-F51A-03FFFB043F08}"/>
                </a:ext>
              </a:extLst>
            </p:cNvPr>
            <p:cNvSpPr/>
            <p:nvPr/>
          </p:nvSpPr>
          <p:spPr bwMode="auto">
            <a:xfrm>
              <a:off x="4555309" y="5197940"/>
              <a:ext cx="333775" cy="333775"/>
            </a:xfrm>
            <a:prstGeom prst="ellipse">
              <a:avLst/>
            </a:prstGeom>
            <a:solidFill>
              <a:schemeClr val="tx1">
                <a:lumMod val="85000"/>
              </a:schemeClr>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52" name="Graphic 51">
              <a:extLst>
                <a:ext uri="{FF2B5EF4-FFF2-40B4-BE49-F238E27FC236}">
                  <a16:creationId xmlns:a16="http://schemas.microsoft.com/office/drawing/2014/main" id="{3AE8F86E-36E1-8AF7-B9C4-A75A53C4D8C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08921" y="5286049"/>
              <a:ext cx="226383" cy="165259"/>
            </a:xfrm>
            <a:prstGeom prst="rect">
              <a:avLst/>
            </a:prstGeom>
          </p:spPr>
        </p:pic>
      </p:grpSp>
      <p:grpSp>
        <p:nvGrpSpPr>
          <p:cNvPr id="76" name="Group 75">
            <a:extLst>
              <a:ext uri="{FF2B5EF4-FFF2-40B4-BE49-F238E27FC236}">
                <a16:creationId xmlns:a16="http://schemas.microsoft.com/office/drawing/2014/main" id="{6A78E0B5-96CF-6B08-653E-E640B5B8D9AB}"/>
              </a:ext>
            </a:extLst>
          </p:cNvPr>
          <p:cNvGrpSpPr/>
          <p:nvPr/>
        </p:nvGrpSpPr>
        <p:grpSpPr>
          <a:xfrm>
            <a:off x="4012749" y="3788576"/>
            <a:ext cx="559410" cy="921389"/>
            <a:chOff x="4112620" y="4011605"/>
            <a:chExt cx="559410" cy="921389"/>
          </a:xfrm>
        </p:grpSpPr>
        <p:pic>
          <p:nvPicPr>
            <p:cNvPr id="57" name="Graphic 56" descr="Ruler with solid fill">
              <a:extLst>
                <a:ext uri="{FF2B5EF4-FFF2-40B4-BE49-F238E27FC236}">
                  <a16:creationId xmlns:a16="http://schemas.microsoft.com/office/drawing/2014/main" id="{869A8B07-E44E-1427-3D07-FB598AE3FDD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3509540">
              <a:off x="4343159" y="4604123"/>
              <a:ext cx="328871" cy="328871"/>
            </a:xfrm>
            <a:prstGeom prst="rect">
              <a:avLst/>
            </a:prstGeom>
          </p:spPr>
        </p:pic>
        <p:grpSp>
          <p:nvGrpSpPr>
            <p:cNvPr id="66" name="Group 65">
              <a:extLst>
                <a:ext uri="{FF2B5EF4-FFF2-40B4-BE49-F238E27FC236}">
                  <a16:creationId xmlns:a16="http://schemas.microsoft.com/office/drawing/2014/main" id="{2E873523-71A7-BD8D-5404-E3095E469BCD}"/>
                </a:ext>
              </a:extLst>
            </p:cNvPr>
            <p:cNvGrpSpPr/>
            <p:nvPr/>
          </p:nvGrpSpPr>
          <p:grpSpPr>
            <a:xfrm>
              <a:off x="4112620" y="4011605"/>
              <a:ext cx="532477" cy="689016"/>
              <a:chOff x="4174918" y="4002528"/>
              <a:chExt cx="532477" cy="689016"/>
            </a:xfrm>
          </p:grpSpPr>
          <p:pic>
            <p:nvPicPr>
              <p:cNvPr id="67" name="Graphic 66">
                <a:extLst>
                  <a:ext uri="{FF2B5EF4-FFF2-40B4-BE49-F238E27FC236}">
                    <a16:creationId xmlns:a16="http://schemas.microsoft.com/office/drawing/2014/main" id="{408ACB4E-11BF-C033-E7A4-676DFC9C4C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446621" y="4002528"/>
                <a:ext cx="260774" cy="689016"/>
              </a:xfrm>
              <a:prstGeom prst="rect">
                <a:avLst/>
              </a:prstGeom>
            </p:spPr>
          </p:pic>
          <p:grpSp>
            <p:nvGrpSpPr>
              <p:cNvPr id="68" name="Group 67">
                <a:extLst>
                  <a:ext uri="{FF2B5EF4-FFF2-40B4-BE49-F238E27FC236}">
                    <a16:creationId xmlns:a16="http://schemas.microsoft.com/office/drawing/2014/main" id="{A09A2C98-1182-EE1C-66B4-CB46CD820184}"/>
                  </a:ext>
                </a:extLst>
              </p:cNvPr>
              <p:cNvGrpSpPr/>
              <p:nvPr/>
            </p:nvGrpSpPr>
            <p:grpSpPr>
              <a:xfrm>
                <a:off x="4174918" y="4004914"/>
                <a:ext cx="339969" cy="664665"/>
                <a:chOff x="4108816" y="4004914"/>
                <a:chExt cx="339969" cy="664665"/>
              </a:xfrm>
            </p:grpSpPr>
            <p:pic>
              <p:nvPicPr>
                <p:cNvPr id="69" name="Graphic 68" descr="Ruler with solid fill">
                  <a:extLst>
                    <a:ext uri="{FF2B5EF4-FFF2-40B4-BE49-F238E27FC236}">
                      <a16:creationId xmlns:a16="http://schemas.microsoft.com/office/drawing/2014/main" id="{E603F1A8-9F08-F9D2-6CE2-20CCB2F4EE4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8816" y="4004914"/>
                  <a:ext cx="339520" cy="339520"/>
                </a:xfrm>
                <a:prstGeom prst="rect">
                  <a:avLst/>
                </a:prstGeom>
              </p:spPr>
            </p:pic>
            <p:pic>
              <p:nvPicPr>
                <p:cNvPr id="70" name="Graphic 69" descr="Ruler with solid fill">
                  <a:extLst>
                    <a:ext uri="{FF2B5EF4-FFF2-40B4-BE49-F238E27FC236}">
                      <a16:creationId xmlns:a16="http://schemas.microsoft.com/office/drawing/2014/main" id="{1B89F15E-630E-BD54-027C-AC060E6BF79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9265" y="4330059"/>
                  <a:ext cx="339520" cy="339520"/>
                </a:xfrm>
                <a:prstGeom prst="rect">
                  <a:avLst/>
                </a:prstGeom>
              </p:spPr>
            </p:pic>
            <p:grpSp>
              <p:nvGrpSpPr>
                <p:cNvPr id="71" name="Group 70">
                  <a:extLst>
                    <a:ext uri="{FF2B5EF4-FFF2-40B4-BE49-F238E27FC236}">
                      <a16:creationId xmlns:a16="http://schemas.microsoft.com/office/drawing/2014/main" id="{6E6FB2E4-8577-3421-ECD9-F936CB5C59B2}"/>
                    </a:ext>
                  </a:extLst>
                </p:cNvPr>
                <p:cNvGrpSpPr/>
                <p:nvPr/>
              </p:nvGrpSpPr>
              <p:grpSpPr>
                <a:xfrm>
                  <a:off x="4239818" y="4280470"/>
                  <a:ext cx="69556" cy="132095"/>
                  <a:chOff x="4239818" y="4280470"/>
                  <a:chExt cx="69556" cy="132095"/>
                </a:xfrm>
              </p:grpSpPr>
              <p:sp>
                <p:nvSpPr>
                  <p:cNvPr id="72" name="Rectangle 71">
                    <a:extLst>
                      <a:ext uri="{FF2B5EF4-FFF2-40B4-BE49-F238E27FC236}">
                        <a16:creationId xmlns:a16="http://schemas.microsoft.com/office/drawing/2014/main" id="{18FAE8D3-0B8B-A089-E5FD-5244BD7C2146}"/>
                      </a:ext>
                    </a:extLst>
                  </p:cNvPr>
                  <p:cNvSpPr/>
                  <p:nvPr/>
                </p:nvSpPr>
                <p:spPr bwMode="auto">
                  <a:xfrm>
                    <a:off x="4242199" y="4292660"/>
                    <a:ext cx="36576" cy="7942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90C44A0B-608E-6368-F781-F05A5B46AED2}"/>
                      </a:ext>
                    </a:extLst>
                  </p:cNvPr>
                  <p:cNvSpPr/>
                  <p:nvPr/>
                </p:nvSpPr>
                <p:spPr bwMode="auto">
                  <a:xfrm rot="10800000" flipV="1">
                    <a:off x="4263655" y="4340338"/>
                    <a:ext cx="45719" cy="4571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71F49C91-DD26-0980-9729-AA229778C257}"/>
                      </a:ext>
                    </a:extLst>
                  </p:cNvPr>
                  <p:cNvCxnSpPr/>
                  <p:nvPr/>
                </p:nvCxnSpPr>
                <p:spPr bwMode="auto">
                  <a:xfrm>
                    <a:off x="4239818" y="4280470"/>
                    <a:ext cx="0" cy="132095"/>
                  </a:xfrm>
                  <a:prstGeom prst="line">
                    <a:avLst/>
                  </a:prstGeom>
                  <a:noFill/>
                  <a:ln w="12700" cap="flat" cmpd="sng" algn="ctr">
                    <a:solidFill>
                      <a:schemeClr val="tx2">
                        <a:lumMod val="90000"/>
                      </a:schemeClr>
                    </a:solidFill>
                    <a:prstDash val="solid"/>
                    <a:round/>
                    <a:headEnd type="none" w="med" len="med"/>
                    <a:tailEnd type="none" w="med" len="med"/>
                  </a:ln>
                  <a:effectLst/>
                </p:spPr>
              </p:cxnSp>
            </p:grpSp>
          </p:grpSp>
        </p:grpSp>
      </p:grpSp>
      <p:grpSp>
        <p:nvGrpSpPr>
          <p:cNvPr id="77" name="Group 76">
            <a:extLst>
              <a:ext uri="{FF2B5EF4-FFF2-40B4-BE49-F238E27FC236}">
                <a16:creationId xmlns:a16="http://schemas.microsoft.com/office/drawing/2014/main" id="{D0D2808A-29BA-3473-892D-70C247EF538B}"/>
              </a:ext>
            </a:extLst>
          </p:cNvPr>
          <p:cNvGrpSpPr/>
          <p:nvPr/>
        </p:nvGrpSpPr>
        <p:grpSpPr>
          <a:xfrm>
            <a:off x="3531767" y="3779499"/>
            <a:ext cx="555351" cy="927012"/>
            <a:chOff x="3631638" y="4002528"/>
            <a:chExt cx="555351" cy="927012"/>
          </a:xfrm>
        </p:grpSpPr>
        <p:grpSp>
          <p:nvGrpSpPr>
            <p:cNvPr id="65" name="Group 64">
              <a:extLst>
                <a:ext uri="{FF2B5EF4-FFF2-40B4-BE49-F238E27FC236}">
                  <a16:creationId xmlns:a16="http://schemas.microsoft.com/office/drawing/2014/main" id="{01906F6F-CF88-8947-3E7F-20121B169EAE}"/>
                </a:ext>
              </a:extLst>
            </p:cNvPr>
            <p:cNvGrpSpPr/>
            <p:nvPr/>
          </p:nvGrpSpPr>
          <p:grpSpPr>
            <a:xfrm>
              <a:off x="3631638" y="4002528"/>
              <a:ext cx="532477" cy="689016"/>
              <a:chOff x="4174918" y="4002528"/>
              <a:chExt cx="532477" cy="689016"/>
            </a:xfrm>
          </p:grpSpPr>
          <p:pic>
            <p:nvPicPr>
              <p:cNvPr id="54" name="Graphic 53">
                <a:extLst>
                  <a:ext uri="{FF2B5EF4-FFF2-40B4-BE49-F238E27FC236}">
                    <a16:creationId xmlns:a16="http://schemas.microsoft.com/office/drawing/2014/main" id="{196B5E41-5F41-DD71-8D2F-8578AF92AC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446621" y="4002528"/>
                <a:ext cx="260774" cy="689016"/>
              </a:xfrm>
              <a:prstGeom prst="rect">
                <a:avLst/>
              </a:prstGeom>
            </p:spPr>
          </p:pic>
          <p:grpSp>
            <p:nvGrpSpPr>
              <p:cNvPr id="64" name="Group 63">
                <a:extLst>
                  <a:ext uri="{FF2B5EF4-FFF2-40B4-BE49-F238E27FC236}">
                    <a16:creationId xmlns:a16="http://schemas.microsoft.com/office/drawing/2014/main" id="{0A520326-25CB-54C8-21B8-8C9ECC7707D6}"/>
                  </a:ext>
                </a:extLst>
              </p:cNvPr>
              <p:cNvGrpSpPr/>
              <p:nvPr/>
            </p:nvGrpSpPr>
            <p:grpSpPr>
              <a:xfrm>
                <a:off x="4174918" y="4004914"/>
                <a:ext cx="339969" cy="664665"/>
                <a:chOff x="4108816" y="4004914"/>
                <a:chExt cx="339969" cy="664665"/>
              </a:xfrm>
            </p:grpSpPr>
            <p:pic>
              <p:nvPicPr>
                <p:cNvPr id="56" name="Graphic 55" descr="Ruler with solid fill">
                  <a:extLst>
                    <a:ext uri="{FF2B5EF4-FFF2-40B4-BE49-F238E27FC236}">
                      <a16:creationId xmlns:a16="http://schemas.microsoft.com/office/drawing/2014/main" id="{7EB670C4-C762-31CA-BE02-812EAE6A047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8816" y="4004914"/>
                  <a:ext cx="339520" cy="339520"/>
                </a:xfrm>
                <a:prstGeom prst="rect">
                  <a:avLst/>
                </a:prstGeom>
              </p:spPr>
            </p:pic>
            <p:pic>
              <p:nvPicPr>
                <p:cNvPr id="58" name="Graphic 57" descr="Ruler with solid fill">
                  <a:extLst>
                    <a:ext uri="{FF2B5EF4-FFF2-40B4-BE49-F238E27FC236}">
                      <a16:creationId xmlns:a16="http://schemas.microsoft.com/office/drawing/2014/main" id="{5A36E95B-BCE4-154C-2A81-491CAA7E4BF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9265" y="4330059"/>
                  <a:ext cx="339520" cy="339520"/>
                </a:xfrm>
                <a:prstGeom prst="rect">
                  <a:avLst/>
                </a:prstGeom>
              </p:spPr>
            </p:pic>
            <p:grpSp>
              <p:nvGrpSpPr>
                <p:cNvPr id="63" name="Group 62">
                  <a:extLst>
                    <a:ext uri="{FF2B5EF4-FFF2-40B4-BE49-F238E27FC236}">
                      <a16:creationId xmlns:a16="http://schemas.microsoft.com/office/drawing/2014/main" id="{5321D160-66C7-1EBA-F126-5664372E6CEA}"/>
                    </a:ext>
                  </a:extLst>
                </p:cNvPr>
                <p:cNvGrpSpPr/>
                <p:nvPr/>
              </p:nvGrpSpPr>
              <p:grpSpPr>
                <a:xfrm>
                  <a:off x="4239818" y="4280470"/>
                  <a:ext cx="69556" cy="132095"/>
                  <a:chOff x="4239818" y="4280470"/>
                  <a:chExt cx="69556" cy="132095"/>
                </a:xfrm>
              </p:grpSpPr>
              <p:sp>
                <p:nvSpPr>
                  <p:cNvPr id="59" name="Rectangle 58">
                    <a:extLst>
                      <a:ext uri="{FF2B5EF4-FFF2-40B4-BE49-F238E27FC236}">
                        <a16:creationId xmlns:a16="http://schemas.microsoft.com/office/drawing/2014/main" id="{25171813-89A9-281C-ADCC-772A85CEA3F2}"/>
                      </a:ext>
                    </a:extLst>
                  </p:cNvPr>
                  <p:cNvSpPr/>
                  <p:nvPr/>
                </p:nvSpPr>
                <p:spPr bwMode="auto">
                  <a:xfrm>
                    <a:off x="4242199" y="4292660"/>
                    <a:ext cx="36576" cy="7942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71007381-2ECB-CC7F-938E-FAF3873FC951}"/>
                      </a:ext>
                    </a:extLst>
                  </p:cNvPr>
                  <p:cNvSpPr/>
                  <p:nvPr/>
                </p:nvSpPr>
                <p:spPr bwMode="auto">
                  <a:xfrm rot="10800000" flipV="1">
                    <a:off x="4263655" y="4340338"/>
                    <a:ext cx="45719" cy="4571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46483E05-C6D0-24A0-28A8-6572317A1384}"/>
                      </a:ext>
                    </a:extLst>
                  </p:cNvPr>
                  <p:cNvCxnSpPr/>
                  <p:nvPr/>
                </p:nvCxnSpPr>
                <p:spPr bwMode="auto">
                  <a:xfrm>
                    <a:off x="4239818" y="4280470"/>
                    <a:ext cx="0" cy="132095"/>
                  </a:xfrm>
                  <a:prstGeom prst="line">
                    <a:avLst/>
                  </a:prstGeom>
                  <a:noFill/>
                  <a:ln w="12700" cap="flat" cmpd="sng" algn="ctr">
                    <a:solidFill>
                      <a:schemeClr val="tx2">
                        <a:lumMod val="90000"/>
                      </a:schemeClr>
                    </a:solidFill>
                    <a:prstDash val="solid"/>
                    <a:round/>
                    <a:headEnd type="none" w="med" len="med"/>
                    <a:tailEnd type="none" w="med" len="med"/>
                  </a:ln>
                  <a:effectLst/>
                </p:spPr>
              </p:cxnSp>
            </p:grpSp>
          </p:grpSp>
        </p:grpSp>
        <p:pic>
          <p:nvPicPr>
            <p:cNvPr id="75" name="Graphic 74" descr="Ruler with solid fill">
              <a:extLst>
                <a:ext uri="{FF2B5EF4-FFF2-40B4-BE49-F238E27FC236}">
                  <a16:creationId xmlns:a16="http://schemas.microsoft.com/office/drawing/2014/main" id="{F4BB0D86-EE35-CE58-E518-CD03B98FF70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3509540">
              <a:off x="3858118" y="4600669"/>
              <a:ext cx="328871" cy="328871"/>
            </a:xfrm>
            <a:prstGeom prst="rect">
              <a:avLst/>
            </a:prstGeom>
          </p:spPr>
        </p:pic>
      </p:grpSp>
      <p:grpSp>
        <p:nvGrpSpPr>
          <p:cNvPr id="95" name="Group 94">
            <a:extLst>
              <a:ext uri="{FF2B5EF4-FFF2-40B4-BE49-F238E27FC236}">
                <a16:creationId xmlns:a16="http://schemas.microsoft.com/office/drawing/2014/main" id="{6DC82064-84E2-AB1F-E501-9EE5F39C4A67}"/>
              </a:ext>
            </a:extLst>
          </p:cNvPr>
          <p:cNvGrpSpPr/>
          <p:nvPr/>
        </p:nvGrpSpPr>
        <p:grpSpPr>
          <a:xfrm>
            <a:off x="4369950" y="2901235"/>
            <a:ext cx="523942" cy="425486"/>
            <a:chOff x="8867836" y="3890452"/>
            <a:chExt cx="336489" cy="273258"/>
          </a:xfrm>
        </p:grpSpPr>
        <p:sp>
          <p:nvSpPr>
            <p:cNvPr id="78" name="Freeform: Shape 77">
              <a:extLst>
                <a:ext uri="{FF2B5EF4-FFF2-40B4-BE49-F238E27FC236}">
                  <a16:creationId xmlns:a16="http://schemas.microsoft.com/office/drawing/2014/main" id="{36F570A1-24AB-1576-9DE5-F821F8956998}"/>
                </a:ext>
              </a:extLst>
            </p:cNvPr>
            <p:cNvSpPr/>
            <p:nvPr/>
          </p:nvSpPr>
          <p:spPr bwMode="auto">
            <a:xfrm>
              <a:off x="8867836" y="3890452"/>
              <a:ext cx="336489" cy="231082"/>
            </a:xfrm>
            <a:custGeom>
              <a:avLst/>
              <a:gdLst>
                <a:gd name="connsiteX0" fmla="*/ 0 w 241704"/>
                <a:gd name="connsiteY0" fmla="*/ 165989 h 165989"/>
                <a:gd name="connsiteX1" fmla="*/ 241704 w 241704"/>
                <a:gd name="connsiteY1" fmla="*/ 0 h 165989"/>
                <a:gd name="connsiteX2" fmla="*/ 241704 w 241704"/>
                <a:gd name="connsiteY2" fmla="*/ 165989 h 165989"/>
                <a:gd name="connsiteX3" fmla="*/ 0 w 241704"/>
                <a:gd name="connsiteY3" fmla="*/ 165989 h 165989"/>
              </a:gdLst>
              <a:ahLst/>
              <a:cxnLst>
                <a:cxn ang="0">
                  <a:pos x="connsiteX0" y="connsiteY0"/>
                </a:cxn>
                <a:cxn ang="0">
                  <a:pos x="connsiteX1" y="connsiteY1"/>
                </a:cxn>
                <a:cxn ang="0">
                  <a:pos x="connsiteX2" y="connsiteY2"/>
                </a:cxn>
                <a:cxn ang="0">
                  <a:pos x="connsiteX3" y="connsiteY3"/>
                </a:cxn>
              </a:cxnLst>
              <a:rect l="l" t="t" r="r" b="b"/>
              <a:pathLst>
                <a:path w="241704" h="165989">
                  <a:moveTo>
                    <a:pt x="0" y="165989"/>
                  </a:moveTo>
                  <a:lnTo>
                    <a:pt x="241704" y="0"/>
                  </a:lnTo>
                  <a:lnTo>
                    <a:pt x="241704" y="165989"/>
                  </a:lnTo>
                  <a:lnTo>
                    <a:pt x="0" y="165989"/>
                  </a:lnTo>
                  <a:close/>
                </a:path>
              </a:pathLst>
            </a:cu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Freeform: Shape 88">
              <a:extLst>
                <a:ext uri="{FF2B5EF4-FFF2-40B4-BE49-F238E27FC236}">
                  <a16:creationId xmlns:a16="http://schemas.microsoft.com/office/drawing/2014/main" id="{7AD0A9F3-36D9-9BB8-EDD5-BD0E041009DE}"/>
                </a:ext>
              </a:extLst>
            </p:cNvPr>
            <p:cNvSpPr/>
            <p:nvPr/>
          </p:nvSpPr>
          <p:spPr bwMode="auto">
            <a:xfrm>
              <a:off x="8867836" y="3938415"/>
              <a:ext cx="261603" cy="179654"/>
            </a:xfrm>
            <a:custGeom>
              <a:avLst/>
              <a:gdLst>
                <a:gd name="connsiteX0" fmla="*/ 261603 w 261603"/>
                <a:gd name="connsiteY0" fmla="*/ 0 h 179654"/>
                <a:gd name="connsiteX1" fmla="*/ 261603 w 261603"/>
                <a:gd name="connsiteY1" fmla="*/ 179654 h 179654"/>
                <a:gd name="connsiteX2" fmla="*/ 0 w 261603"/>
                <a:gd name="connsiteY2" fmla="*/ 179654 h 179654"/>
                <a:gd name="connsiteX3" fmla="*/ 261603 w 261603"/>
                <a:gd name="connsiteY3" fmla="*/ 0 h 179654"/>
              </a:gdLst>
              <a:ahLst/>
              <a:cxnLst>
                <a:cxn ang="0">
                  <a:pos x="connsiteX0" y="connsiteY0"/>
                </a:cxn>
                <a:cxn ang="0">
                  <a:pos x="connsiteX1" y="connsiteY1"/>
                </a:cxn>
                <a:cxn ang="0">
                  <a:pos x="connsiteX2" y="connsiteY2"/>
                </a:cxn>
                <a:cxn ang="0">
                  <a:pos x="connsiteX3" y="connsiteY3"/>
                </a:cxn>
              </a:cxnLst>
              <a:rect l="l" t="t" r="r" b="b"/>
              <a:pathLst>
                <a:path w="261603" h="179654">
                  <a:moveTo>
                    <a:pt x="261603" y="0"/>
                  </a:moveTo>
                  <a:lnTo>
                    <a:pt x="261603" y="179654"/>
                  </a:lnTo>
                  <a:lnTo>
                    <a:pt x="0" y="179654"/>
                  </a:lnTo>
                  <a:lnTo>
                    <a:pt x="261603" y="0"/>
                  </a:lnTo>
                  <a:close/>
                </a:path>
              </a:pathLst>
            </a:custGeom>
            <a:solidFill>
              <a:schemeClr val="accent2">
                <a:lumMod val="40000"/>
                <a:lumOff val="60000"/>
              </a:schemeClr>
            </a:solidFill>
            <a:ln w="0">
              <a:solidFill>
                <a:schemeClr val="accent2">
                  <a:lumMod val="40000"/>
                  <a:lumOff val="60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ABB57084-3B4A-0645-AA0C-DA6848CA57FF}"/>
                </a:ext>
              </a:extLst>
            </p:cNvPr>
            <p:cNvCxnSpPr>
              <a:cxnSpLocks/>
            </p:cNvCxnSpPr>
            <p:nvPr/>
          </p:nvCxnSpPr>
          <p:spPr bwMode="auto">
            <a:xfrm>
              <a:off x="8943951" y="4018288"/>
              <a:ext cx="0" cy="145422"/>
            </a:xfrm>
            <a:prstGeom prst="line">
              <a:avLst/>
            </a:prstGeom>
            <a:noFill/>
            <a:ln w="19050" cap="flat" cmpd="sng" algn="ctr">
              <a:solidFill>
                <a:schemeClr val="tx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38DAE82-AC0E-EB09-5CD9-999B867957E8}"/>
                </a:ext>
              </a:extLst>
            </p:cNvPr>
            <p:cNvCxnSpPr>
              <a:cxnSpLocks/>
            </p:cNvCxnSpPr>
            <p:nvPr/>
          </p:nvCxnSpPr>
          <p:spPr bwMode="auto">
            <a:xfrm>
              <a:off x="9123359" y="3934597"/>
              <a:ext cx="0" cy="207788"/>
            </a:xfrm>
            <a:prstGeom prst="line">
              <a:avLst/>
            </a:prstGeom>
            <a:noFill/>
            <a:ln w="19050" cap="flat" cmpd="sng" algn="ctr">
              <a:solidFill>
                <a:schemeClr val="tx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90C4F54-DDB4-7659-E673-29B3CE9975A1}"/>
                </a:ext>
              </a:extLst>
            </p:cNvPr>
            <p:cNvCxnSpPr>
              <a:cxnSpLocks/>
            </p:cNvCxnSpPr>
            <p:nvPr/>
          </p:nvCxnSpPr>
          <p:spPr bwMode="auto">
            <a:xfrm>
              <a:off x="9033655" y="3972647"/>
              <a:ext cx="0" cy="163212"/>
            </a:xfrm>
            <a:prstGeom prst="line">
              <a:avLst/>
            </a:prstGeom>
            <a:noFill/>
            <a:ln w="19050" cap="flat" cmpd="sng" algn="ctr">
              <a:solidFill>
                <a:schemeClr val="tx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7B7787F-0AF7-D967-F3DE-5259D8267477}"/>
              </a:ext>
            </a:extLst>
          </p:cNvPr>
          <p:cNvGrpSpPr/>
          <p:nvPr/>
        </p:nvGrpSpPr>
        <p:grpSpPr>
          <a:xfrm>
            <a:off x="4615519" y="4080272"/>
            <a:ext cx="336489" cy="273258"/>
            <a:chOff x="8867836" y="3890452"/>
            <a:chExt cx="336489" cy="273258"/>
          </a:xfrm>
        </p:grpSpPr>
        <p:sp>
          <p:nvSpPr>
            <p:cNvPr id="97" name="Freeform: Shape 96">
              <a:extLst>
                <a:ext uri="{FF2B5EF4-FFF2-40B4-BE49-F238E27FC236}">
                  <a16:creationId xmlns:a16="http://schemas.microsoft.com/office/drawing/2014/main" id="{C3D55E59-0C7E-18F4-05DA-B78D441A0FB8}"/>
                </a:ext>
              </a:extLst>
            </p:cNvPr>
            <p:cNvSpPr/>
            <p:nvPr/>
          </p:nvSpPr>
          <p:spPr bwMode="auto">
            <a:xfrm>
              <a:off x="8867836" y="3890452"/>
              <a:ext cx="336489" cy="231082"/>
            </a:xfrm>
            <a:custGeom>
              <a:avLst/>
              <a:gdLst>
                <a:gd name="connsiteX0" fmla="*/ 0 w 241704"/>
                <a:gd name="connsiteY0" fmla="*/ 165989 h 165989"/>
                <a:gd name="connsiteX1" fmla="*/ 241704 w 241704"/>
                <a:gd name="connsiteY1" fmla="*/ 0 h 165989"/>
                <a:gd name="connsiteX2" fmla="*/ 241704 w 241704"/>
                <a:gd name="connsiteY2" fmla="*/ 165989 h 165989"/>
                <a:gd name="connsiteX3" fmla="*/ 0 w 241704"/>
                <a:gd name="connsiteY3" fmla="*/ 165989 h 165989"/>
              </a:gdLst>
              <a:ahLst/>
              <a:cxnLst>
                <a:cxn ang="0">
                  <a:pos x="connsiteX0" y="connsiteY0"/>
                </a:cxn>
                <a:cxn ang="0">
                  <a:pos x="connsiteX1" y="connsiteY1"/>
                </a:cxn>
                <a:cxn ang="0">
                  <a:pos x="connsiteX2" y="connsiteY2"/>
                </a:cxn>
                <a:cxn ang="0">
                  <a:pos x="connsiteX3" y="connsiteY3"/>
                </a:cxn>
              </a:cxnLst>
              <a:rect l="l" t="t" r="r" b="b"/>
              <a:pathLst>
                <a:path w="241704" h="165989">
                  <a:moveTo>
                    <a:pt x="0" y="165989"/>
                  </a:moveTo>
                  <a:lnTo>
                    <a:pt x="241704" y="0"/>
                  </a:lnTo>
                  <a:lnTo>
                    <a:pt x="241704" y="165989"/>
                  </a:lnTo>
                  <a:lnTo>
                    <a:pt x="0" y="165989"/>
                  </a:lnTo>
                  <a:close/>
                </a:path>
              </a:pathLst>
            </a:cu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Freeform: Shape 97">
              <a:extLst>
                <a:ext uri="{FF2B5EF4-FFF2-40B4-BE49-F238E27FC236}">
                  <a16:creationId xmlns:a16="http://schemas.microsoft.com/office/drawing/2014/main" id="{EFABB05D-AE78-ECEA-4268-6CCB647822D6}"/>
                </a:ext>
              </a:extLst>
            </p:cNvPr>
            <p:cNvSpPr/>
            <p:nvPr/>
          </p:nvSpPr>
          <p:spPr bwMode="auto">
            <a:xfrm>
              <a:off x="8867836" y="3938415"/>
              <a:ext cx="261603" cy="179654"/>
            </a:xfrm>
            <a:custGeom>
              <a:avLst/>
              <a:gdLst>
                <a:gd name="connsiteX0" fmla="*/ 261603 w 261603"/>
                <a:gd name="connsiteY0" fmla="*/ 0 h 179654"/>
                <a:gd name="connsiteX1" fmla="*/ 261603 w 261603"/>
                <a:gd name="connsiteY1" fmla="*/ 179654 h 179654"/>
                <a:gd name="connsiteX2" fmla="*/ 0 w 261603"/>
                <a:gd name="connsiteY2" fmla="*/ 179654 h 179654"/>
                <a:gd name="connsiteX3" fmla="*/ 261603 w 261603"/>
                <a:gd name="connsiteY3" fmla="*/ 0 h 179654"/>
              </a:gdLst>
              <a:ahLst/>
              <a:cxnLst>
                <a:cxn ang="0">
                  <a:pos x="connsiteX0" y="connsiteY0"/>
                </a:cxn>
                <a:cxn ang="0">
                  <a:pos x="connsiteX1" y="connsiteY1"/>
                </a:cxn>
                <a:cxn ang="0">
                  <a:pos x="connsiteX2" y="connsiteY2"/>
                </a:cxn>
                <a:cxn ang="0">
                  <a:pos x="connsiteX3" y="connsiteY3"/>
                </a:cxn>
              </a:cxnLst>
              <a:rect l="l" t="t" r="r" b="b"/>
              <a:pathLst>
                <a:path w="261603" h="179654">
                  <a:moveTo>
                    <a:pt x="261603" y="0"/>
                  </a:moveTo>
                  <a:lnTo>
                    <a:pt x="261603" y="179654"/>
                  </a:lnTo>
                  <a:lnTo>
                    <a:pt x="0" y="179654"/>
                  </a:lnTo>
                  <a:lnTo>
                    <a:pt x="261603" y="0"/>
                  </a:lnTo>
                  <a:close/>
                </a:path>
              </a:pathLst>
            </a:custGeom>
            <a:solidFill>
              <a:schemeClr val="accent2">
                <a:lumMod val="40000"/>
                <a:lumOff val="60000"/>
              </a:schemeClr>
            </a:solidFill>
            <a:ln w="0">
              <a:solidFill>
                <a:schemeClr val="accent2">
                  <a:lumMod val="40000"/>
                  <a:lumOff val="60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9" name="Straight Connector 98">
              <a:extLst>
                <a:ext uri="{FF2B5EF4-FFF2-40B4-BE49-F238E27FC236}">
                  <a16:creationId xmlns:a16="http://schemas.microsoft.com/office/drawing/2014/main" id="{F5FBA291-70A3-6930-1BBD-E64C2E71A62B}"/>
                </a:ext>
              </a:extLst>
            </p:cNvPr>
            <p:cNvCxnSpPr>
              <a:cxnSpLocks/>
            </p:cNvCxnSpPr>
            <p:nvPr/>
          </p:nvCxnSpPr>
          <p:spPr bwMode="auto">
            <a:xfrm>
              <a:off x="8943951" y="4018288"/>
              <a:ext cx="0" cy="145422"/>
            </a:xfrm>
            <a:prstGeom prst="line">
              <a:avLst/>
            </a:prstGeom>
            <a:noFill/>
            <a:ln w="19050"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0F0DDB5-B6FC-8253-10B2-11C202A9A947}"/>
                </a:ext>
              </a:extLst>
            </p:cNvPr>
            <p:cNvCxnSpPr>
              <a:cxnSpLocks/>
            </p:cNvCxnSpPr>
            <p:nvPr/>
          </p:nvCxnSpPr>
          <p:spPr bwMode="auto">
            <a:xfrm>
              <a:off x="9123359" y="3934597"/>
              <a:ext cx="0" cy="207788"/>
            </a:xfrm>
            <a:prstGeom prst="line">
              <a:avLst/>
            </a:prstGeom>
            <a:noFill/>
            <a:ln w="19050"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BA4FDA2-B140-581B-F88B-71A1AF81D6F1}"/>
                </a:ext>
              </a:extLst>
            </p:cNvPr>
            <p:cNvCxnSpPr>
              <a:cxnSpLocks/>
            </p:cNvCxnSpPr>
            <p:nvPr/>
          </p:nvCxnSpPr>
          <p:spPr bwMode="auto">
            <a:xfrm>
              <a:off x="9033655" y="3972647"/>
              <a:ext cx="0" cy="163212"/>
            </a:xfrm>
            <a:prstGeom prst="line">
              <a:avLst/>
            </a:prstGeom>
            <a:noFill/>
            <a:ln w="19050" cap="flat" cmpd="sng" algn="ctr">
              <a:solidFill>
                <a:schemeClr val="tx1"/>
              </a:solidFill>
              <a:prstDash val="solid"/>
              <a:round/>
              <a:headEnd type="none" w="med" len="med"/>
              <a:tailEnd type="none" w="med" len="med"/>
            </a:ln>
            <a:effectLst/>
          </p:spPr>
        </p:cxnSp>
      </p:grpSp>
      <p:cxnSp>
        <p:nvCxnSpPr>
          <p:cNvPr id="103" name="Straight Connector 102">
            <a:extLst>
              <a:ext uri="{FF2B5EF4-FFF2-40B4-BE49-F238E27FC236}">
                <a16:creationId xmlns:a16="http://schemas.microsoft.com/office/drawing/2014/main" id="{8B0F78AD-E055-30FF-8623-AE39A6D9274F}"/>
              </a:ext>
            </a:extLst>
          </p:cNvPr>
          <p:cNvCxnSpPr/>
          <p:nvPr/>
        </p:nvCxnSpPr>
        <p:spPr bwMode="auto">
          <a:xfrm>
            <a:off x="4685926" y="4106847"/>
            <a:ext cx="238379" cy="266118"/>
          </a:xfrm>
          <a:prstGeom prst="line">
            <a:avLst/>
          </a:prstGeom>
          <a:noFill/>
          <a:ln w="28575" cap="flat" cmpd="sng" algn="ctr">
            <a:solidFill>
              <a:schemeClr val="bg1"/>
            </a:solidFill>
            <a:prstDash val="solid"/>
            <a:round/>
            <a:headEnd type="none" w="med" len="med"/>
            <a:tailEnd type="none" w="med" len="med"/>
          </a:ln>
          <a:effectLst/>
        </p:spPr>
      </p:cxnSp>
      <p:grpSp>
        <p:nvGrpSpPr>
          <p:cNvPr id="104" name="Group 103">
            <a:extLst>
              <a:ext uri="{FF2B5EF4-FFF2-40B4-BE49-F238E27FC236}">
                <a16:creationId xmlns:a16="http://schemas.microsoft.com/office/drawing/2014/main" id="{237DA637-0CDA-D0A6-9BA4-4AC05633128A}"/>
              </a:ext>
            </a:extLst>
          </p:cNvPr>
          <p:cNvGrpSpPr/>
          <p:nvPr/>
        </p:nvGrpSpPr>
        <p:grpSpPr>
          <a:xfrm>
            <a:off x="3754111" y="2685906"/>
            <a:ext cx="555351" cy="927012"/>
            <a:chOff x="3631638" y="4002528"/>
            <a:chExt cx="555351" cy="927012"/>
          </a:xfrm>
        </p:grpSpPr>
        <p:grpSp>
          <p:nvGrpSpPr>
            <p:cNvPr id="105" name="Group 104">
              <a:extLst>
                <a:ext uri="{FF2B5EF4-FFF2-40B4-BE49-F238E27FC236}">
                  <a16:creationId xmlns:a16="http://schemas.microsoft.com/office/drawing/2014/main" id="{DC0017D0-9883-1A31-2CD9-F3F18262535C}"/>
                </a:ext>
              </a:extLst>
            </p:cNvPr>
            <p:cNvGrpSpPr/>
            <p:nvPr/>
          </p:nvGrpSpPr>
          <p:grpSpPr>
            <a:xfrm>
              <a:off x="3631638" y="4002528"/>
              <a:ext cx="532477" cy="689016"/>
              <a:chOff x="4174918" y="4002528"/>
              <a:chExt cx="532477" cy="689016"/>
            </a:xfrm>
          </p:grpSpPr>
          <p:pic>
            <p:nvPicPr>
              <p:cNvPr id="107" name="Graphic 106">
                <a:extLst>
                  <a:ext uri="{FF2B5EF4-FFF2-40B4-BE49-F238E27FC236}">
                    <a16:creationId xmlns:a16="http://schemas.microsoft.com/office/drawing/2014/main" id="{81BA58AA-853B-874B-ABE1-8BC0DB6987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446621" y="4002528"/>
                <a:ext cx="260774" cy="689016"/>
              </a:xfrm>
              <a:prstGeom prst="rect">
                <a:avLst/>
              </a:prstGeom>
            </p:spPr>
          </p:pic>
          <p:grpSp>
            <p:nvGrpSpPr>
              <p:cNvPr id="108" name="Group 107">
                <a:extLst>
                  <a:ext uri="{FF2B5EF4-FFF2-40B4-BE49-F238E27FC236}">
                    <a16:creationId xmlns:a16="http://schemas.microsoft.com/office/drawing/2014/main" id="{6C1B7CF4-ED03-6CBC-8897-C4240AFC248D}"/>
                  </a:ext>
                </a:extLst>
              </p:cNvPr>
              <p:cNvGrpSpPr/>
              <p:nvPr/>
            </p:nvGrpSpPr>
            <p:grpSpPr>
              <a:xfrm>
                <a:off x="4174918" y="4004914"/>
                <a:ext cx="339969" cy="664665"/>
                <a:chOff x="4108816" y="4004914"/>
                <a:chExt cx="339969" cy="664665"/>
              </a:xfrm>
            </p:grpSpPr>
            <p:pic>
              <p:nvPicPr>
                <p:cNvPr id="109" name="Graphic 108" descr="Ruler with solid fill">
                  <a:extLst>
                    <a:ext uri="{FF2B5EF4-FFF2-40B4-BE49-F238E27FC236}">
                      <a16:creationId xmlns:a16="http://schemas.microsoft.com/office/drawing/2014/main" id="{D64F3225-0C91-C0F3-E3D1-7F994AD65FA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8816" y="4004914"/>
                  <a:ext cx="339520" cy="339520"/>
                </a:xfrm>
                <a:prstGeom prst="rect">
                  <a:avLst/>
                </a:prstGeom>
              </p:spPr>
            </p:pic>
            <p:pic>
              <p:nvPicPr>
                <p:cNvPr id="110" name="Graphic 109" descr="Ruler with solid fill">
                  <a:extLst>
                    <a:ext uri="{FF2B5EF4-FFF2-40B4-BE49-F238E27FC236}">
                      <a16:creationId xmlns:a16="http://schemas.microsoft.com/office/drawing/2014/main" id="{7D288704-D44F-278E-4F14-E5B665B0D99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95084">
                  <a:off x="4109265" y="4330059"/>
                  <a:ext cx="339520" cy="339520"/>
                </a:xfrm>
                <a:prstGeom prst="rect">
                  <a:avLst/>
                </a:prstGeom>
              </p:spPr>
            </p:pic>
            <p:grpSp>
              <p:nvGrpSpPr>
                <p:cNvPr id="111" name="Group 110">
                  <a:extLst>
                    <a:ext uri="{FF2B5EF4-FFF2-40B4-BE49-F238E27FC236}">
                      <a16:creationId xmlns:a16="http://schemas.microsoft.com/office/drawing/2014/main" id="{45E4799E-FD57-3D27-6306-58249570D7D8}"/>
                    </a:ext>
                  </a:extLst>
                </p:cNvPr>
                <p:cNvGrpSpPr/>
                <p:nvPr/>
              </p:nvGrpSpPr>
              <p:grpSpPr>
                <a:xfrm>
                  <a:off x="4239818" y="4280470"/>
                  <a:ext cx="69556" cy="132095"/>
                  <a:chOff x="4239818" y="4280470"/>
                  <a:chExt cx="69556" cy="132095"/>
                </a:xfrm>
              </p:grpSpPr>
              <p:sp>
                <p:nvSpPr>
                  <p:cNvPr id="112" name="Rectangle 111">
                    <a:extLst>
                      <a:ext uri="{FF2B5EF4-FFF2-40B4-BE49-F238E27FC236}">
                        <a16:creationId xmlns:a16="http://schemas.microsoft.com/office/drawing/2014/main" id="{C54908F6-3F9C-D03C-C3D5-4431F8ACFAD0}"/>
                      </a:ext>
                    </a:extLst>
                  </p:cNvPr>
                  <p:cNvSpPr/>
                  <p:nvPr/>
                </p:nvSpPr>
                <p:spPr bwMode="auto">
                  <a:xfrm>
                    <a:off x="4242199" y="4292660"/>
                    <a:ext cx="36576" cy="7942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A117CC65-521F-5F45-B5B9-D81332AFC30C}"/>
                      </a:ext>
                    </a:extLst>
                  </p:cNvPr>
                  <p:cNvSpPr/>
                  <p:nvPr/>
                </p:nvSpPr>
                <p:spPr bwMode="auto">
                  <a:xfrm rot="10800000" flipV="1">
                    <a:off x="4263655" y="4340338"/>
                    <a:ext cx="45719" cy="4571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4" name="Straight Connector 113">
                    <a:extLst>
                      <a:ext uri="{FF2B5EF4-FFF2-40B4-BE49-F238E27FC236}">
                        <a16:creationId xmlns:a16="http://schemas.microsoft.com/office/drawing/2014/main" id="{08639DE6-5644-CD3A-9349-E6AC989AE99C}"/>
                      </a:ext>
                    </a:extLst>
                  </p:cNvPr>
                  <p:cNvCxnSpPr/>
                  <p:nvPr/>
                </p:nvCxnSpPr>
                <p:spPr bwMode="auto">
                  <a:xfrm>
                    <a:off x="4239818" y="4280470"/>
                    <a:ext cx="0" cy="132095"/>
                  </a:xfrm>
                  <a:prstGeom prst="line">
                    <a:avLst/>
                  </a:prstGeom>
                  <a:noFill/>
                  <a:ln w="12700" cap="flat" cmpd="sng" algn="ctr">
                    <a:solidFill>
                      <a:schemeClr val="tx2">
                        <a:lumMod val="90000"/>
                      </a:schemeClr>
                    </a:solidFill>
                    <a:prstDash val="solid"/>
                    <a:round/>
                    <a:headEnd type="none" w="med" len="med"/>
                    <a:tailEnd type="none" w="med" len="med"/>
                  </a:ln>
                  <a:effectLst/>
                </p:spPr>
              </p:cxnSp>
            </p:grpSp>
          </p:grpSp>
        </p:grpSp>
        <p:pic>
          <p:nvPicPr>
            <p:cNvPr id="106" name="Graphic 105" descr="Ruler with solid fill">
              <a:extLst>
                <a:ext uri="{FF2B5EF4-FFF2-40B4-BE49-F238E27FC236}">
                  <a16:creationId xmlns:a16="http://schemas.microsoft.com/office/drawing/2014/main" id="{EAD49F06-55D6-20C5-1977-006CCCC776A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3509540">
              <a:off x="3858118" y="4600669"/>
              <a:ext cx="328871" cy="328871"/>
            </a:xfrm>
            <a:prstGeom prst="rect">
              <a:avLst/>
            </a:prstGeom>
          </p:spPr>
        </p:pic>
      </p:grpSp>
      <p:cxnSp>
        <p:nvCxnSpPr>
          <p:cNvPr id="116" name="Straight Connector 115">
            <a:extLst>
              <a:ext uri="{FF2B5EF4-FFF2-40B4-BE49-F238E27FC236}">
                <a16:creationId xmlns:a16="http://schemas.microsoft.com/office/drawing/2014/main" id="{F81B29C8-BBD4-DA01-CA14-1CC432CDDB39}"/>
              </a:ext>
            </a:extLst>
          </p:cNvPr>
          <p:cNvCxnSpPr/>
          <p:nvPr/>
        </p:nvCxnSpPr>
        <p:spPr bwMode="auto">
          <a:xfrm>
            <a:off x="3592255" y="3649347"/>
            <a:ext cx="2793198" cy="0"/>
          </a:xfrm>
          <a:prstGeom prst="line">
            <a:avLst/>
          </a:prstGeom>
          <a:noFill/>
          <a:ln w="15875" cap="flat" cmpd="sng" algn="ctr">
            <a:solidFill>
              <a:schemeClr val="tx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977D702-80BF-E3F0-2192-4D4D5A15BE99}"/>
              </a:ext>
            </a:extLst>
          </p:cNvPr>
          <p:cNvCxnSpPr/>
          <p:nvPr/>
        </p:nvCxnSpPr>
        <p:spPr bwMode="auto">
          <a:xfrm>
            <a:off x="3592559" y="4765282"/>
            <a:ext cx="2793198" cy="0"/>
          </a:xfrm>
          <a:prstGeom prst="line">
            <a:avLst/>
          </a:prstGeom>
          <a:noFill/>
          <a:ln w="15875" cap="flat" cmpd="sng" algn="ctr">
            <a:solidFill>
              <a:schemeClr val="tx2"/>
            </a:solidFill>
            <a:prstDash val="solid"/>
            <a:round/>
            <a:headEnd type="none" w="med" len="med"/>
            <a:tailEnd type="none" w="med" len="med"/>
          </a:ln>
          <a:effectLst/>
        </p:spPr>
      </p:cxnSp>
      <p:sp>
        <p:nvSpPr>
          <p:cNvPr id="118" name="Oval 117">
            <a:extLst>
              <a:ext uri="{FF2B5EF4-FFF2-40B4-BE49-F238E27FC236}">
                <a16:creationId xmlns:a16="http://schemas.microsoft.com/office/drawing/2014/main" id="{7ADDE570-D207-79F1-3CEA-2E681543F920}"/>
              </a:ext>
            </a:extLst>
          </p:cNvPr>
          <p:cNvSpPr/>
          <p:nvPr/>
        </p:nvSpPr>
        <p:spPr bwMode="auto">
          <a:xfrm>
            <a:off x="3626931" y="1606934"/>
            <a:ext cx="261258" cy="261258"/>
          </a:xfrm>
          <a:prstGeom prst="ellipse">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119" name="Oval 118">
            <a:extLst>
              <a:ext uri="{FF2B5EF4-FFF2-40B4-BE49-F238E27FC236}">
                <a16:creationId xmlns:a16="http://schemas.microsoft.com/office/drawing/2014/main" id="{F9FFBCA9-3CA9-0393-FDE8-C3D6B2E594B5}"/>
              </a:ext>
            </a:extLst>
          </p:cNvPr>
          <p:cNvSpPr/>
          <p:nvPr/>
        </p:nvSpPr>
        <p:spPr bwMode="auto">
          <a:xfrm>
            <a:off x="7223943" y="1607290"/>
            <a:ext cx="261258" cy="261258"/>
          </a:xfrm>
          <a:prstGeom prst="ellipse">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120" name="Rectangle 119">
            <a:extLst>
              <a:ext uri="{FF2B5EF4-FFF2-40B4-BE49-F238E27FC236}">
                <a16:creationId xmlns:a16="http://schemas.microsoft.com/office/drawing/2014/main" id="{04423DC2-812C-32D3-649A-54B6BD666447}"/>
              </a:ext>
            </a:extLst>
          </p:cNvPr>
          <p:cNvSpPr/>
          <p:nvPr/>
        </p:nvSpPr>
        <p:spPr bwMode="auto">
          <a:xfrm>
            <a:off x="6490364" y="1596178"/>
            <a:ext cx="502170" cy="285474"/>
          </a:xfrm>
          <a:prstGeom prst="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121" name="Rectangle 120">
            <a:extLst>
              <a:ext uri="{FF2B5EF4-FFF2-40B4-BE49-F238E27FC236}">
                <a16:creationId xmlns:a16="http://schemas.microsoft.com/office/drawing/2014/main" id="{F8FC2115-FFFA-3454-5F07-745173B8F65E}"/>
              </a:ext>
            </a:extLst>
          </p:cNvPr>
          <p:cNvSpPr/>
          <p:nvPr/>
        </p:nvSpPr>
        <p:spPr bwMode="auto">
          <a:xfrm>
            <a:off x="6490364" y="1991130"/>
            <a:ext cx="502170" cy="285474"/>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Yes</a:t>
            </a:r>
          </a:p>
        </p:txBody>
      </p:sp>
      <p:sp>
        <p:nvSpPr>
          <p:cNvPr id="122" name="Oval 121">
            <a:extLst>
              <a:ext uri="{FF2B5EF4-FFF2-40B4-BE49-F238E27FC236}">
                <a16:creationId xmlns:a16="http://schemas.microsoft.com/office/drawing/2014/main" id="{572542C2-7539-2119-3D6F-6E83D8A13108}"/>
              </a:ext>
            </a:extLst>
          </p:cNvPr>
          <p:cNvSpPr/>
          <p:nvPr/>
        </p:nvSpPr>
        <p:spPr bwMode="auto">
          <a:xfrm>
            <a:off x="7223943" y="2002058"/>
            <a:ext cx="261258" cy="261258"/>
          </a:xfrm>
          <a:prstGeom prst="ellipse">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123" name="Oval 122">
            <a:extLst>
              <a:ext uri="{FF2B5EF4-FFF2-40B4-BE49-F238E27FC236}">
                <a16:creationId xmlns:a16="http://schemas.microsoft.com/office/drawing/2014/main" id="{4F6B087C-E88F-299C-1B55-06A5F425BE44}"/>
              </a:ext>
            </a:extLst>
          </p:cNvPr>
          <p:cNvSpPr/>
          <p:nvPr/>
        </p:nvSpPr>
        <p:spPr bwMode="auto">
          <a:xfrm>
            <a:off x="7223943" y="2938499"/>
            <a:ext cx="261258" cy="261258"/>
          </a:xfrm>
          <a:prstGeom prst="ellipse">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124" name="Oval 123">
            <a:extLst>
              <a:ext uri="{FF2B5EF4-FFF2-40B4-BE49-F238E27FC236}">
                <a16:creationId xmlns:a16="http://schemas.microsoft.com/office/drawing/2014/main" id="{DEBB1919-3C81-B840-523D-E2410707297C}"/>
              </a:ext>
            </a:extLst>
          </p:cNvPr>
          <p:cNvSpPr/>
          <p:nvPr/>
        </p:nvSpPr>
        <p:spPr bwMode="auto">
          <a:xfrm>
            <a:off x="7223943" y="4890431"/>
            <a:ext cx="261258" cy="261258"/>
          </a:xfrm>
          <a:prstGeom prst="ellipse">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128" name="Rectangle 127">
            <a:extLst>
              <a:ext uri="{FF2B5EF4-FFF2-40B4-BE49-F238E27FC236}">
                <a16:creationId xmlns:a16="http://schemas.microsoft.com/office/drawing/2014/main" id="{191EE08D-5216-C02D-0D1B-06226F1A4813}"/>
              </a:ext>
            </a:extLst>
          </p:cNvPr>
          <p:cNvSpPr/>
          <p:nvPr/>
        </p:nvSpPr>
        <p:spPr bwMode="auto">
          <a:xfrm>
            <a:off x="10325128" y="4875360"/>
            <a:ext cx="502170" cy="285474"/>
          </a:xfrm>
          <a:prstGeom prst="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129" name="Rectangle 128">
            <a:extLst>
              <a:ext uri="{FF2B5EF4-FFF2-40B4-BE49-F238E27FC236}">
                <a16:creationId xmlns:a16="http://schemas.microsoft.com/office/drawing/2014/main" id="{E9CA779B-503E-3706-B583-BFB1F35501C8}"/>
              </a:ext>
            </a:extLst>
          </p:cNvPr>
          <p:cNvSpPr/>
          <p:nvPr/>
        </p:nvSpPr>
        <p:spPr bwMode="auto">
          <a:xfrm>
            <a:off x="10881086" y="4875373"/>
            <a:ext cx="502170" cy="285474"/>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Yes</a:t>
            </a:r>
          </a:p>
        </p:txBody>
      </p:sp>
      <p:sp>
        <p:nvSpPr>
          <p:cNvPr id="130" name="TextBox 129">
            <a:extLst>
              <a:ext uri="{FF2B5EF4-FFF2-40B4-BE49-F238E27FC236}">
                <a16:creationId xmlns:a16="http://schemas.microsoft.com/office/drawing/2014/main" id="{A74FAE79-8827-8936-54FE-BDD2FCBB5203}"/>
              </a:ext>
            </a:extLst>
          </p:cNvPr>
          <p:cNvSpPr txBox="1"/>
          <p:nvPr/>
        </p:nvSpPr>
        <p:spPr bwMode="auto">
          <a:xfrm>
            <a:off x="7408933" y="5506941"/>
            <a:ext cx="1734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Preclinical obesity</a:t>
            </a:r>
          </a:p>
        </p:txBody>
      </p:sp>
      <p:sp>
        <p:nvSpPr>
          <p:cNvPr id="131" name="TextBox 130">
            <a:extLst>
              <a:ext uri="{FF2B5EF4-FFF2-40B4-BE49-F238E27FC236}">
                <a16:creationId xmlns:a16="http://schemas.microsoft.com/office/drawing/2014/main" id="{A2A8AD36-A4AE-7CC7-8524-74DDE4DA8FAA}"/>
              </a:ext>
            </a:extLst>
          </p:cNvPr>
          <p:cNvSpPr txBox="1"/>
          <p:nvPr/>
        </p:nvSpPr>
        <p:spPr bwMode="auto">
          <a:xfrm>
            <a:off x="9712161" y="5498797"/>
            <a:ext cx="14070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Clinical obesity</a:t>
            </a:r>
          </a:p>
        </p:txBody>
      </p:sp>
      <p:pic>
        <p:nvPicPr>
          <p:cNvPr id="136" name="Graphic 135">
            <a:extLst>
              <a:ext uri="{FF2B5EF4-FFF2-40B4-BE49-F238E27FC236}">
                <a16:creationId xmlns:a16="http://schemas.microsoft.com/office/drawing/2014/main" id="{1655D90A-A4E1-8A3C-326A-8234CB9916C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960214" y="5325380"/>
            <a:ext cx="468512" cy="531226"/>
          </a:xfrm>
          <a:prstGeom prst="rect">
            <a:avLst/>
          </a:prstGeom>
        </p:spPr>
      </p:pic>
      <p:pic>
        <p:nvPicPr>
          <p:cNvPr id="138" name="Graphic 137">
            <a:extLst>
              <a:ext uri="{FF2B5EF4-FFF2-40B4-BE49-F238E27FC236}">
                <a16:creationId xmlns:a16="http://schemas.microsoft.com/office/drawing/2014/main" id="{D279C59A-BD4D-03BF-1910-628F0F5F068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135588" y="5433615"/>
            <a:ext cx="357023" cy="396536"/>
          </a:xfrm>
          <a:prstGeom prst="rect">
            <a:avLst/>
          </a:prstGeom>
        </p:spPr>
      </p:pic>
      <p:cxnSp>
        <p:nvCxnSpPr>
          <p:cNvPr id="140" name="Straight Arrow Connector 139">
            <a:extLst>
              <a:ext uri="{FF2B5EF4-FFF2-40B4-BE49-F238E27FC236}">
                <a16:creationId xmlns:a16="http://schemas.microsoft.com/office/drawing/2014/main" id="{BCB9FC24-7B73-19D8-B9A5-EC87F662A1A7}"/>
              </a:ext>
            </a:extLst>
          </p:cNvPr>
          <p:cNvCxnSpPr>
            <a:stCxn id="120" idx="3"/>
            <a:endCxn id="119" idx="2"/>
          </p:cNvCxnSpPr>
          <p:nvPr/>
        </p:nvCxnSpPr>
        <p:spPr bwMode="auto">
          <a:xfrm flipV="1">
            <a:off x="6992534" y="1737919"/>
            <a:ext cx="231409" cy="996"/>
          </a:xfrm>
          <a:prstGeom prst="straightConnector1">
            <a:avLst/>
          </a:prstGeom>
          <a:noFill/>
          <a:ln w="28575" cap="flat" cmpd="sng" algn="ctr">
            <a:solidFill>
              <a:schemeClr val="accent4"/>
            </a:solidFill>
            <a:prstDash val="solid"/>
            <a:round/>
            <a:headEnd type="none" w="med" len="med"/>
            <a:tailEnd type="triangle"/>
          </a:ln>
          <a:effectLst/>
        </p:spPr>
      </p:cxnSp>
      <p:pic>
        <p:nvPicPr>
          <p:cNvPr id="143" name="Graphic 142">
            <a:extLst>
              <a:ext uri="{FF2B5EF4-FFF2-40B4-BE49-F238E27FC236}">
                <a16:creationId xmlns:a16="http://schemas.microsoft.com/office/drawing/2014/main" id="{003463E6-98E4-20F4-7BE2-E49CA5256BE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46041" y="1407304"/>
            <a:ext cx="487222" cy="625790"/>
          </a:xfrm>
          <a:prstGeom prst="rect">
            <a:avLst/>
          </a:prstGeom>
        </p:spPr>
      </p:pic>
      <p:cxnSp>
        <p:nvCxnSpPr>
          <p:cNvPr id="144" name="Straight Arrow Connector 143">
            <a:extLst>
              <a:ext uri="{FF2B5EF4-FFF2-40B4-BE49-F238E27FC236}">
                <a16:creationId xmlns:a16="http://schemas.microsoft.com/office/drawing/2014/main" id="{4DCECA35-B8DC-BD92-7AD6-70F467B1DD5C}"/>
              </a:ext>
            </a:extLst>
          </p:cNvPr>
          <p:cNvCxnSpPr/>
          <p:nvPr/>
        </p:nvCxnSpPr>
        <p:spPr bwMode="auto">
          <a:xfrm flipV="1">
            <a:off x="6992533" y="2141904"/>
            <a:ext cx="231409" cy="996"/>
          </a:xfrm>
          <a:prstGeom prst="straightConnector1">
            <a:avLst/>
          </a:prstGeom>
          <a:noFill/>
          <a:ln w="28575" cap="flat" cmpd="sng" algn="ctr">
            <a:solidFill>
              <a:schemeClr val="accent3"/>
            </a:solidFill>
            <a:prstDash val="solid"/>
            <a:round/>
            <a:headEnd type="none" w="med" len="med"/>
            <a:tailEnd type="triangle"/>
          </a:ln>
          <a:effectLst/>
        </p:spPr>
      </p:cxnSp>
      <p:cxnSp>
        <p:nvCxnSpPr>
          <p:cNvPr id="146" name="Straight Arrow Connector 145">
            <a:extLst>
              <a:ext uri="{FF2B5EF4-FFF2-40B4-BE49-F238E27FC236}">
                <a16:creationId xmlns:a16="http://schemas.microsoft.com/office/drawing/2014/main" id="{AC7D94E7-FCF2-7FAF-ECD1-F027A9401AC4}"/>
              </a:ext>
            </a:extLst>
          </p:cNvPr>
          <p:cNvCxnSpPr>
            <a:stCxn id="122" idx="4"/>
            <a:endCxn id="123" idx="0"/>
          </p:cNvCxnSpPr>
          <p:nvPr/>
        </p:nvCxnSpPr>
        <p:spPr bwMode="auto">
          <a:xfrm>
            <a:off x="7354572" y="2263316"/>
            <a:ext cx="0" cy="675183"/>
          </a:xfrm>
          <a:prstGeom prst="straightConnector1">
            <a:avLst/>
          </a:prstGeom>
          <a:noFill/>
          <a:ln w="28575" cap="flat" cmpd="sng" algn="ctr">
            <a:solidFill>
              <a:schemeClr val="accent3"/>
            </a:solidFill>
            <a:prstDash val="solid"/>
            <a:round/>
            <a:headEnd type="none" w="med" len="med"/>
            <a:tailEnd type="triangle"/>
          </a:ln>
          <a:effectLst/>
        </p:spPr>
      </p:cxnSp>
      <p:sp>
        <p:nvSpPr>
          <p:cNvPr id="147" name="Freeform: Shape 146">
            <a:extLst>
              <a:ext uri="{FF2B5EF4-FFF2-40B4-BE49-F238E27FC236}">
                <a16:creationId xmlns:a16="http://schemas.microsoft.com/office/drawing/2014/main" id="{A477AC39-F1AB-5FD1-9253-E69AD8B980E0}"/>
              </a:ext>
            </a:extLst>
          </p:cNvPr>
          <p:cNvSpPr/>
          <p:nvPr/>
        </p:nvSpPr>
        <p:spPr bwMode="auto">
          <a:xfrm>
            <a:off x="7084336" y="4399774"/>
            <a:ext cx="344032" cy="1258432"/>
          </a:xfrm>
          <a:custGeom>
            <a:avLst/>
            <a:gdLst>
              <a:gd name="connsiteX0" fmla="*/ 226337 w 344032"/>
              <a:gd name="connsiteY0" fmla="*/ 0 h 1258432"/>
              <a:gd name="connsiteX1" fmla="*/ 0 w 344032"/>
              <a:gd name="connsiteY1" fmla="*/ 0 h 1258432"/>
              <a:gd name="connsiteX2" fmla="*/ 0 w 344032"/>
              <a:gd name="connsiteY2" fmla="*/ 1258432 h 1258432"/>
              <a:gd name="connsiteX3" fmla="*/ 344032 w 344032"/>
              <a:gd name="connsiteY3" fmla="*/ 1258432 h 1258432"/>
            </a:gdLst>
            <a:ahLst/>
            <a:cxnLst>
              <a:cxn ang="0">
                <a:pos x="connsiteX0" y="connsiteY0"/>
              </a:cxn>
              <a:cxn ang="0">
                <a:pos x="connsiteX1" y="connsiteY1"/>
              </a:cxn>
              <a:cxn ang="0">
                <a:pos x="connsiteX2" y="connsiteY2"/>
              </a:cxn>
              <a:cxn ang="0">
                <a:pos x="connsiteX3" y="connsiteY3"/>
              </a:cxn>
            </a:cxnLst>
            <a:rect l="l" t="t" r="r" b="b"/>
            <a:pathLst>
              <a:path w="344032" h="1258432">
                <a:moveTo>
                  <a:pt x="226337" y="0"/>
                </a:moveTo>
                <a:lnTo>
                  <a:pt x="0" y="0"/>
                </a:lnTo>
                <a:lnTo>
                  <a:pt x="0" y="1258432"/>
                </a:lnTo>
                <a:lnTo>
                  <a:pt x="344032" y="1258432"/>
                </a:lnTo>
              </a:path>
            </a:pathLst>
          </a:custGeom>
          <a:noFill/>
          <a:ln w="28575">
            <a:solidFill>
              <a:schemeClr val="accent4"/>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Freeform: Shape 147">
            <a:extLst>
              <a:ext uri="{FF2B5EF4-FFF2-40B4-BE49-F238E27FC236}">
                <a16:creationId xmlns:a16="http://schemas.microsoft.com/office/drawing/2014/main" id="{54AEB01B-BF3C-1F2F-2841-8B718B43180C}"/>
              </a:ext>
            </a:extLst>
          </p:cNvPr>
          <p:cNvSpPr/>
          <p:nvPr/>
        </p:nvSpPr>
        <p:spPr bwMode="auto">
          <a:xfrm>
            <a:off x="8199592" y="5162091"/>
            <a:ext cx="2374490" cy="324464"/>
          </a:xfrm>
          <a:custGeom>
            <a:avLst/>
            <a:gdLst>
              <a:gd name="connsiteX0" fmla="*/ 2374490 w 2374490"/>
              <a:gd name="connsiteY0" fmla="*/ 0 h 324464"/>
              <a:gd name="connsiteX1" fmla="*/ 2374490 w 2374490"/>
              <a:gd name="connsiteY1" fmla="*/ 110612 h 324464"/>
              <a:gd name="connsiteX2" fmla="*/ 0 w 2374490"/>
              <a:gd name="connsiteY2" fmla="*/ 110612 h 324464"/>
              <a:gd name="connsiteX3" fmla="*/ 0 w 2374490"/>
              <a:gd name="connsiteY3" fmla="*/ 324464 h 324464"/>
            </a:gdLst>
            <a:ahLst/>
            <a:cxnLst>
              <a:cxn ang="0">
                <a:pos x="connsiteX0" y="connsiteY0"/>
              </a:cxn>
              <a:cxn ang="0">
                <a:pos x="connsiteX1" y="connsiteY1"/>
              </a:cxn>
              <a:cxn ang="0">
                <a:pos x="connsiteX2" y="connsiteY2"/>
              </a:cxn>
              <a:cxn ang="0">
                <a:pos x="connsiteX3" y="connsiteY3"/>
              </a:cxn>
            </a:cxnLst>
            <a:rect l="l" t="t" r="r" b="b"/>
            <a:pathLst>
              <a:path w="2374490" h="324464">
                <a:moveTo>
                  <a:pt x="2374490" y="0"/>
                </a:moveTo>
                <a:lnTo>
                  <a:pt x="2374490" y="110612"/>
                </a:lnTo>
                <a:lnTo>
                  <a:pt x="0" y="110612"/>
                </a:lnTo>
                <a:lnTo>
                  <a:pt x="0" y="324464"/>
                </a:lnTo>
              </a:path>
            </a:pathLst>
          </a:custGeom>
          <a:noFill/>
          <a:ln w="28575">
            <a:solidFill>
              <a:schemeClr val="accent4"/>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Freeform: Shape 148">
            <a:extLst>
              <a:ext uri="{FF2B5EF4-FFF2-40B4-BE49-F238E27FC236}">
                <a16:creationId xmlns:a16="http://schemas.microsoft.com/office/drawing/2014/main" id="{A3AAB315-B06D-B96E-43B1-E29B4CACF547}"/>
              </a:ext>
            </a:extLst>
          </p:cNvPr>
          <p:cNvSpPr/>
          <p:nvPr/>
        </p:nvSpPr>
        <p:spPr bwMode="auto">
          <a:xfrm>
            <a:off x="7354571" y="4613136"/>
            <a:ext cx="2244471" cy="285474"/>
          </a:xfrm>
          <a:custGeom>
            <a:avLst/>
            <a:gdLst>
              <a:gd name="connsiteX0" fmla="*/ 2374490 w 2374490"/>
              <a:gd name="connsiteY0" fmla="*/ 0 h 324464"/>
              <a:gd name="connsiteX1" fmla="*/ 2374490 w 2374490"/>
              <a:gd name="connsiteY1" fmla="*/ 110612 h 324464"/>
              <a:gd name="connsiteX2" fmla="*/ 0 w 2374490"/>
              <a:gd name="connsiteY2" fmla="*/ 110612 h 324464"/>
              <a:gd name="connsiteX3" fmla="*/ 0 w 2374490"/>
              <a:gd name="connsiteY3" fmla="*/ 324464 h 324464"/>
            </a:gdLst>
            <a:ahLst/>
            <a:cxnLst>
              <a:cxn ang="0">
                <a:pos x="connsiteX0" y="connsiteY0"/>
              </a:cxn>
              <a:cxn ang="0">
                <a:pos x="connsiteX1" y="connsiteY1"/>
              </a:cxn>
              <a:cxn ang="0">
                <a:pos x="connsiteX2" y="connsiteY2"/>
              </a:cxn>
              <a:cxn ang="0">
                <a:pos x="connsiteX3" y="connsiteY3"/>
              </a:cxn>
            </a:cxnLst>
            <a:rect l="l" t="t" r="r" b="b"/>
            <a:pathLst>
              <a:path w="2374490" h="324464">
                <a:moveTo>
                  <a:pt x="2374490" y="0"/>
                </a:moveTo>
                <a:lnTo>
                  <a:pt x="2374490" y="110612"/>
                </a:lnTo>
                <a:lnTo>
                  <a:pt x="0" y="110612"/>
                </a:lnTo>
                <a:lnTo>
                  <a:pt x="0" y="324464"/>
                </a:lnTo>
              </a:path>
            </a:pathLst>
          </a:custGeom>
          <a:noFill/>
          <a:ln w="28575">
            <a:solidFill>
              <a:schemeClr val="accent5"/>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0" name="Straight Arrow Connector 149">
            <a:extLst>
              <a:ext uri="{FF2B5EF4-FFF2-40B4-BE49-F238E27FC236}">
                <a16:creationId xmlns:a16="http://schemas.microsoft.com/office/drawing/2014/main" id="{536034CE-23F0-0C70-E8D4-CB03B28D2D1A}"/>
              </a:ext>
            </a:extLst>
          </p:cNvPr>
          <p:cNvCxnSpPr>
            <a:cxnSpLocks/>
          </p:cNvCxnSpPr>
          <p:nvPr/>
        </p:nvCxnSpPr>
        <p:spPr bwMode="auto">
          <a:xfrm>
            <a:off x="11022463" y="5160834"/>
            <a:ext cx="0" cy="325721"/>
          </a:xfrm>
          <a:prstGeom prst="straightConnector1">
            <a:avLst/>
          </a:prstGeom>
          <a:noFill/>
          <a:ln w="28575" cap="flat" cmpd="sng" algn="ctr">
            <a:solidFill>
              <a:schemeClr val="accent3"/>
            </a:solidFill>
            <a:prstDash val="solid"/>
            <a:round/>
            <a:headEnd type="none" w="med" len="med"/>
            <a:tailEnd type="triangle"/>
          </a:ln>
          <a:effectLst/>
        </p:spPr>
      </p:cxnSp>
      <p:sp>
        <p:nvSpPr>
          <p:cNvPr id="152" name="Freeform: Shape 151">
            <a:extLst>
              <a:ext uri="{FF2B5EF4-FFF2-40B4-BE49-F238E27FC236}">
                <a16:creationId xmlns:a16="http://schemas.microsoft.com/office/drawing/2014/main" id="{D866EF65-32DC-6922-D310-AA222496C110}"/>
              </a:ext>
            </a:extLst>
          </p:cNvPr>
          <p:cNvSpPr/>
          <p:nvPr/>
        </p:nvSpPr>
        <p:spPr bwMode="auto">
          <a:xfrm flipH="1">
            <a:off x="11495406" y="4388881"/>
            <a:ext cx="150570" cy="1258432"/>
          </a:xfrm>
          <a:custGeom>
            <a:avLst/>
            <a:gdLst>
              <a:gd name="connsiteX0" fmla="*/ 226337 w 344032"/>
              <a:gd name="connsiteY0" fmla="*/ 0 h 1258432"/>
              <a:gd name="connsiteX1" fmla="*/ 0 w 344032"/>
              <a:gd name="connsiteY1" fmla="*/ 0 h 1258432"/>
              <a:gd name="connsiteX2" fmla="*/ 0 w 344032"/>
              <a:gd name="connsiteY2" fmla="*/ 1258432 h 1258432"/>
              <a:gd name="connsiteX3" fmla="*/ 344032 w 344032"/>
              <a:gd name="connsiteY3" fmla="*/ 1258432 h 1258432"/>
            </a:gdLst>
            <a:ahLst/>
            <a:cxnLst>
              <a:cxn ang="0">
                <a:pos x="connsiteX0" y="connsiteY0"/>
              </a:cxn>
              <a:cxn ang="0">
                <a:pos x="connsiteX1" y="connsiteY1"/>
              </a:cxn>
              <a:cxn ang="0">
                <a:pos x="connsiteX2" y="connsiteY2"/>
              </a:cxn>
              <a:cxn ang="0">
                <a:pos x="connsiteX3" y="connsiteY3"/>
              </a:cxn>
            </a:cxnLst>
            <a:rect l="l" t="t" r="r" b="b"/>
            <a:pathLst>
              <a:path w="344032" h="1258432">
                <a:moveTo>
                  <a:pt x="226337" y="0"/>
                </a:moveTo>
                <a:lnTo>
                  <a:pt x="0" y="0"/>
                </a:lnTo>
                <a:lnTo>
                  <a:pt x="0" y="1258432"/>
                </a:lnTo>
                <a:lnTo>
                  <a:pt x="344032" y="1258432"/>
                </a:lnTo>
              </a:path>
            </a:pathLst>
          </a:custGeom>
          <a:noFill/>
          <a:ln w="28575">
            <a:solidFill>
              <a:schemeClr val="accent3"/>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4" name="Straight Arrow Connector 153">
            <a:extLst>
              <a:ext uri="{FF2B5EF4-FFF2-40B4-BE49-F238E27FC236}">
                <a16:creationId xmlns:a16="http://schemas.microsoft.com/office/drawing/2014/main" id="{C42663A8-30EA-10EB-EBEA-F25E202F2A4B}"/>
              </a:ext>
            </a:extLst>
          </p:cNvPr>
          <p:cNvCxnSpPr>
            <a:cxnSpLocks/>
          </p:cNvCxnSpPr>
          <p:nvPr/>
        </p:nvCxnSpPr>
        <p:spPr bwMode="auto">
          <a:xfrm>
            <a:off x="5194407" y="1737919"/>
            <a:ext cx="119104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08770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944D-B287-86B8-0C89-87144F78D630}"/>
              </a:ext>
            </a:extLst>
          </p:cNvPr>
          <p:cNvSpPr>
            <a:spLocks noGrp="1"/>
          </p:cNvSpPr>
          <p:nvPr>
            <p:ph type="title"/>
          </p:nvPr>
        </p:nvSpPr>
        <p:spPr/>
        <p:txBody>
          <a:bodyPr/>
          <a:lstStyle/>
          <a:p>
            <a:r>
              <a:rPr lang="en-US" dirty="0"/>
              <a:t>Comprehensive History and Physical Exam</a:t>
            </a:r>
          </a:p>
        </p:txBody>
      </p:sp>
      <p:sp>
        <p:nvSpPr>
          <p:cNvPr id="3" name="Content Placeholder 2">
            <a:extLst>
              <a:ext uri="{FF2B5EF4-FFF2-40B4-BE49-F238E27FC236}">
                <a16:creationId xmlns:a16="http://schemas.microsoft.com/office/drawing/2014/main" id="{2EAF4679-2DDA-873E-A812-5FBF2C2BF34E}"/>
              </a:ext>
            </a:extLst>
          </p:cNvPr>
          <p:cNvSpPr>
            <a:spLocks noGrp="1"/>
          </p:cNvSpPr>
          <p:nvPr>
            <p:ph sz="half" idx="1"/>
          </p:nvPr>
        </p:nvSpPr>
        <p:spPr>
          <a:noFill/>
        </p:spPr>
        <p:txBody>
          <a:bodyPr/>
          <a:lstStyle/>
          <a:p>
            <a:r>
              <a:rPr lang="en-US" sz="2200" dirty="0"/>
              <a:t>History: body weight trajectory, nutritional habits, physical activity history, prescriptions, mental health, sleep, social determinants of health</a:t>
            </a:r>
          </a:p>
          <a:p>
            <a:pPr lvl="1"/>
            <a:r>
              <a:rPr lang="en-US" sz="2000" dirty="0"/>
              <a:t>Nutrition: detailed food recall, triggers, binge/night eating, readiness for change</a:t>
            </a:r>
          </a:p>
          <a:p>
            <a:r>
              <a:rPr lang="en-US" sz="2200" dirty="0"/>
              <a:t>Physical exam: Height, weight, waist/neck circumference, and blood pressure with cardiopulmonary/neuromusculoskeletal focus</a:t>
            </a:r>
          </a:p>
          <a:p>
            <a:r>
              <a:rPr lang="en-US" sz="2200" dirty="0"/>
              <a:t>Preventive care: screening for cancer, osteoporosis, immunizations, and substance use</a:t>
            </a:r>
          </a:p>
        </p:txBody>
      </p:sp>
      <p:sp>
        <p:nvSpPr>
          <p:cNvPr id="4" name="Content Placeholder 3">
            <a:extLst>
              <a:ext uri="{FF2B5EF4-FFF2-40B4-BE49-F238E27FC236}">
                <a16:creationId xmlns:a16="http://schemas.microsoft.com/office/drawing/2014/main" id="{77D817BE-19CF-985E-0FC5-88E3966A87CE}"/>
              </a:ext>
            </a:extLst>
          </p:cNvPr>
          <p:cNvSpPr>
            <a:spLocks noGrp="1"/>
          </p:cNvSpPr>
          <p:nvPr>
            <p:ph sz="half" idx="2"/>
          </p:nvPr>
        </p:nvSpPr>
        <p:spPr>
          <a:noFill/>
        </p:spPr>
        <p:txBody>
          <a:bodyPr/>
          <a:lstStyle/>
          <a:p>
            <a:r>
              <a:rPr lang="en-US" sz="2200" dirty="0"/>
              <a:t>Routine labs: CBC, CMP, A1C, lipids, TSH, vitamin D</a:t>
            </a:r>
          </a:p>
          <a:p>
            <a:r>
              <a:rPr lang="en-US" sz="2200" dirty="0"/>
              <a:t>Individualized testing: OGTT, insulin resistance, cortisol, reproductive hormones, CRP, </a:t>
            </a:r>
            <a:r>
              <a:rPr lang="en-US" sz="2200" dirty="0" err="1"/>
              <a:t>apoB</a:t>
            </a:r>
            <a:endParaRPr lang="en-US" sz="2200" dirty="0"/>
          </a:p>
          <a:p>
            <a:r>
              <a:rPr lang="en-US" sz="2200" dirty="0"/>
              <a:t>Imaging and diagnostics: sleep study, cardiac test, liver imaging, DEXA scan for body composition</a:t>
            </a:r>
          </a:p>
          <a:p>
            <a:r>
              <a:rPr lang="en-US" sz="2200" dirty="0"/>
              <a:t>Identify secondary causes: genetic syndromes, hypothalamic disorders, endocrine conditions, behavioral disorders</a:t>
            </a:r>
          </a:p>
          <a:p>
            <a:pPr marL="0" indent="0">
              <a:buNone/>
            </a:pPr>
            <a:endParaRPr lang="en-US" dirty="0"/>
          </a:p>
        </p:txBody>
      </p:sp>
      <p:sp>
        <p:nvSpPr>
          <p:cNvPr id="5" name="Text Box 15">
            <a:extLst>
              <a:ext uri="{FF2B5EF4-FFF2-40B4-BE49-F238E27FC236}">
                <a16:creationId xmlns:a16="http://schemas.microsoft.com/office/drawing/2014/main" id="{593C765B-26CD-F9DF-4857-B409100748B1}"/>
              </a:ext>
            </a:extLst>
          </p:cNvPr>
          <p:cNvSpPr txBox="1">
            <a:spLocks noChangeArrowheads="1"/>
          </p:cNvSpPr>
          <p:nvPr/>
        </p:nvSpPr>
        <p:spPr bwMode="auto">
          <a:xfrm>
            <a:off x="414385" y="6392101"/>
            <a:ext cx="9683344" cy="276999"/>
          </a:xfrm>
          <a:prstGeom prst="rect">
            <a:avLst/>
          </a:prstGeom>
          <a:noFill/>
          <a:ln>
            <a:noFill/>
          </a:ln>
        </p:spPr>
        <p:txBody>
          <a:bodyPr wrap="square"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a:ea typeface="Calibri"/>
                <a:cs typeface="Arial"/>
              </a:rPr>
              <a:t>Burridge. Obes Pillars. 2022;1:100007.</a:t>
            </a:r>
          </a:p>
        </p:txBody>
      </p:sp>
    </p:spTree>
    <p:extLst>
      <p:ext uri="{BB962C8B-B14F-4D97-AF65-F5344CB8AC3E}">
        <p14:creationId xmlns:p14="http://schemas.microsoft.com/office/powerpoint/2010/main" val="3744331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83B71-BF1C-5443-A720-49B85D31DBBF}"/>
              </a:ext>
            </a:extLst>
          </p:cNvPr>
          <p:cNvSpPr>
            <a:spLocks noGrp="1"/>
          </p:cNvSpPr>
          <p:nvPr>
            <p:ph type="title"/>
          </p:nvPr>
        </p:nvSpPr>
        <p:spPr/>
        <p:txBody>
          <a:bodyPr/>
          <a:lstStyle/>
          <a:p>
            <a:r>
              <a:rPr lang="en-US">
                <a:latin typeface="Calibri"/>
                <a:ea typeface="Calibri"/>
                <a:cs typeface="Calibri"/>
              </a:rPr>
              <a:t>The 5 C’s for Choosing an Obesity Management Medication</a:t>
            </a:r>
            <a:endParaRPr lang="en-US" baseline="30000"/>
          </a:p>
        </p:txBody>
      </p:sp>
      <p:sp>
        <p:nvSpPr>
          <p:cNvPr id="6" name="Arc 5">
            <a:extLst>
              <a:ext uri="{FF2B5EF4-FFF2-40B4-BE49-F238E27FC236}">
                <a16:creationId xmlns:a16="http://schemas.microsoft.com/office/drawing/2014/main" id="{3291E014-AD2B-6CC1-EA67-3387ED95E6D5}"/>
              </a:ext>
            </a:extLst>
          </p:cNvPr>
          <p:cNvSpPr/>
          <p:nvPr/>
        </p:nvSpPr>
        <p:spPr bwMode="auto">
          <a:xfrm rot="2771431">
            <a:off x="-4046206" y="716425"/>
            <a:ext cx="6272918" cy="6272918"/>
          </a:xfrm>
          <a:prstGeom prst="arc">
            <a:avLst/>
          </a:prstGeom>
          <a:noFill/>
          <a:ln w="123825" cap="rnd" cmpd="sng" algn="ctr">
            <a:solidFill>
              <a:schemeClr val="bg1">
                <a:lumMod val="50000"/>
                <a:lumOff val="50000"/>
              </a:schemeClr>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63EDEC27-82EE-0A14-F020-7119E095E56F}"/>
              </a:ext>
            </a:extLst>
          </p:cNvPr>
          <p:cNvSpPr/>
          <p:nvPr/>
        </p:nvSpPr>
        <p:spPr bwMode="auto">
          <a:xfrm>
            <a:off x="1496563" y="1558677"/>
            <a:ext cx="723709" cy="723709"/>
          </a:xfrm>
          <a:prstGeom prst="ellipse">
            <a:avLst/>
          </a:prstGeom>
          <a:solidFill>
            <a:schemeClr val="accent1">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27" name="Oval 26">
            <a:extLst>
              <a:ext uri="{FF2B5EF4-FFF2-40B4-BE49-F238E27FC236}">
                <a16:creationId xmlns:a16="http://schemas.microsoft.com/office/drawing/2014/main" id="{D56F69B3-9131-8456-3309-AD2008A5D6EB}"/>
              </a:ext>
            </a:extLst>
          </p:cNvPr>
          <p:cNvSpPr/>
          <p:nvPr/>
        </p:nvSpPr>
        <p:spPr bwMode="auto">
          <a:xfrm>
            <a:off x="1865531" y="2521204"/>
            <a:ext cx="723709" cy="723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28" name="Oval 27">
            <a:extLst>
              <a:ext uri="{FF2B5EF4-FFF2-40B4-BE49-F238E27FC236}">
                <a16:creationId xmlns:a16="http://schemas.microsoft.com/office/drawing/2014/main" id="{91060A55-C7F7-9325-DC2F-1525389F4BFD}"/>
              </a:ext>
            </a:extLst>
          </p:cNvPr>
          <p:cNvSpPr/>
          <p:nvPr/>
        </p:nvSpPr>
        <p:spPr bwMode="auto">
          <a:xfrm>
            <a:off x="2025953" y="3499773"/>
            <a:ext cx="723709" cy="723709"/>
          </a:xfrm>
          <a:prstGeom prst="ellipse">
            <a:avLst/>
          </a:prstGeom>
          <a:solidFill>
            <a:schemeClr val="accent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29" name="Oval 28">
            <a:extLst>
              <a:ext uri="{FF2B5EF4-FFF2-40B4-BE49-F238E27FC236}">
                <a16:creationId xmlns:a16="http://schemas.microsoft.com/office/drawing/2014/main" id="{B6CD11F7-F868-C31E-E296-AE41B90074D5}"/>
              </a:ext>
            </a:extLst>
          </p:cNvPr>
          <p:cNvSpPr/>
          <p:nvPr/>
        </p:nvSpPr>
        <p:spPr bwMode="auto">
          <a:xfrm>
            <a:off x="1849490" y="4410920"/>
            <a:ext cx="723709" cy="723709"/>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30" name="Oval 29">
            <a:extLst>
              <a:ext uri="{FF2B5EF4-FFF2-40B4-BE49-F238E27FC236}">
                <a16:creationId xmlns:a16="http://schemas.microsoft.com/office/drawing/2014/main" id="{04683ABD-B94F-E873-8609-349528C97608}"/>
              </a:ext>
            </a:extLst>
          </p:cNvPr>
          <p:cNvSpPr/>
          <p:nvPr/>
        </p:nvSpPr>
        <p:spPr bwMode="auto">
          <a:xfrm>
            <a:off x="1448437" y="5269336"/>
            <a:ext cx="723709" cy="723709"/>
          </a:xfrm>
          <a:prstGeom prst="ellipse">
            <a:avLst/>
          </a:prstGeom>
          <a:solidFill>
            <a:srgbClr val="77B7C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grpSp>
        <p:nvGrpSpPr>
          <p:cNvPr id="78" name="Group 77">
            <a:extLst>
              <a:ext uri="{FF2B5EF4-FFF2-40B4-BE49-F238E27FC236}">
                <a16:creationId xmlns:a16="http://schemas.microsoft.com/office/drawing/2014/main" id="{59A2077F-2178-1F16-3383-92A14E444A26}"/>
              </a:ext>
            </a:extLst>
          </p:cNvPr>
          <p:cNvGrpSpPr/>
          <p:nvPr/>
        </p:nvGrpSpPr>
        <p:grpSpPr>
          <a:xfrm>
            <a:off x="3298311" y="1401551"/>
            <a:ext cx="8183892" cy="854472"/>
            <a:chOff x="3298311" y="1401551"/>
            <a:chExt cx="8183892" cy="854472"/>
          </a:xfrm>
        </p:grpSpPr>
        <p:sp>
          <p:nvSpPr>
            <p:cNvPr id="23" name="Rectangle: Rounded Corners 22">
              <a:extLst>
                <a:ext uri="{FF2B5EF4-FFF2-40B4-BE49-F238E27FC236}">
                  <a16:creationId xmlns:a16="http://schemas.microsoft.com/office/drawing/2014/main" id="{FDB0201E-1CB8-0DFE-C6DD-C6206D7B5683}"/>
                </a:ext>
              </a:extLst>
            </p:cNvPr>
            <p:cNvSpPr/>
            <p:nvPr/>
          </p:nvSpPr>
          <p:spPr bwMode="auto">
            <a:xfrm>
              <a:off x="3299829" y="1552431"/>
              <a:ext cx="8182374" cy="703592"/>
            </a:xfrm>
            <a:prstGeom prst="roundRect">
              <a:avLst/>
            </a:prstGeom>
            <a:solidFill>
              <a:schemeClr val="accent1">
                <a:lumMod val="75000"/>
              </a:schemeClr>
            </a:solidFill>
            <a:ln w="0">
              <a:noFill/>
              <a:miter lim="800000"/>
              <a:headEnd/>
              <a:tailEnd/>
            </a:ln>
          </p:spPr>
          <p:txBody>
            <a:bodyPr rtlCol="0" anchor="ct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    </a:t>
              </a:r>
              <a:r>
                <a:rPr kumimoji="0" lang="en-US" sz="2200" b="1"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ontraindications</a:t>
              </a:r>
              <a:r>
                <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  </a:t>
              </a:r>
              <a:br>
                <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br>
              <a:r>
                <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    and cautions</a:t>
              </a:r>
            </a:p>
          </p:txBody>
        </p:sp>
        <p:cxnSp>
          <p:nvCxnSpPr>
            <p:cNvPr id="25" name="Straight Connector 24">
              <a:extLst>
                <a:ext uri="{FF2B5EF4-FFF2-40B4-BE49-F238E27FC236}">
                  <a16:creationId xmlns:a16="http://schemas.microsoft.com/office/drawing/2014/main" id="{12FE84E8-809A-32F2-F73F-EB3F2E1189C5}"/>
                </a:ext>
              </a:extLst>
            </p:cNvPr>
            <p:cNvCxnSpPr/>
            <p:nvPr/>
          </p:nvCxnSpPr>
          <p:spPr bwMode="auto">
            <a:xfrm>
              <a:off x="5892416" y="1661278"/>
              <a:ext cx="0" cy="502201"/>
            </a:xfrm>
            <a:prstGeom prst="line">
              <a:avLst/>
            </a:prstGeom>
            <a:noFill/>
            <a:ln w="28575" cap="flat" cmpd="sng" algn="ctr">
              <a:solidFill>
                <a:schemeClr val="tx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107588FB-CD1F-0C87-9E46-6C49353D0FCE}"/>
                </a:ext>
              </a:extLst>
            </p:cNvPr>
            <p:cNvSpPr txBox="1"/>
            <p:nvPr/>
          </p:nvSpPr>
          <p:spPr bwMode="auto">
            <a:xfrm>
              <a:off x="6080473" y="1561956"/>
              <a:ext cx="49177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Assess patients’ past medical history and the risk/benefit profile of each agent</a:t>
              </a:r>
            </a:p>
          </p:txBody>
        </p:sp>
        <p:sp>
          <p:nvSpPr>
            <p:cNvPr id="35" name="TextBox 34">
              <a:extLst>
                <a:ext uri="{FF2B5EF4-FFF2-40B4-BE49-F238E27FC236}">
                  <a16:creationId xmlns:a16="http://schemas.microsoft.com/office/drawing/2014/main" id="{A50A9E7B-1C5E-E345-A0A4-D2323B4F425E}"/>
                </a:ext>
              </a:extLst>
            </p:cNvPr>
            <p:cNvSpPr txBox="1"/>
            <p:nvPr/>
          </p:nvSpPr>
          <p:spPr bwMode="auto">
            <a:xfrm>
              <a:off x="3298311" y="1401551"/>
              <a:ext cx="4214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82E74">
                      <a:lumMod val="20000"/>
                      <a:lumOff val="80000"/>
                    </a:srgbClr>
                  </a:solidFill>
                  <a:effectLst/>
                  <a:uLnTx/>
                  <a:uFillTx/>
                  <a:latin typeface="Calibri" panose="020F0502020204030204"/>
                  <a:ea typeface="+mn-ea"/>
                  <a:cs typeface="Arial" panose="020B0604020202020204" pitchFamily="34" charset="0"/>
                </a:rPr>
                <a:t>C</a:t>
              </a:r>
              <a:endParaRPr kumimoji="0" lang="en-US" sz="4000" b="1" i="0" u="none" strike="noStrike" kern="1200" cap="none" spc="0" normalizeH="0" baseline="0" noProof="0">
                <a:ln>
                  <a:noFill/>
                </a:ln>
                <a:solidFill>
                  <a:srgbClr val="682E74">
                    <a:lumMod val="20000"/>
                    <a:lumOff val="80000"/>
                  </a:srgbClr>
                </a:solidFill>
                <a:effectLst/>
                <a:uLnTx/>
                <a:uFillTx/>
                <a:latin typeface="Arial" panose="020B0604020202020204" pitchFamily="34" charset="0"/>
                <a:ea typeface="+mn-ea"/>
                <a:cs typeface="Arial" panose="020B0604020202020204" pitchFamily="34" charset="0"/>
              </a:endParaRPr>
            </a:p>
          </p:txBody>
        </p:sp>
      </p:grpSp>
      <p:cxnSp>
        <p:nvCxnSpPr>
          <p:cNvPr id="45" name="Straight Connector 44">
            <a:extLst>
              <a:ext uri="{FF2B5EF4-FFF2-40B4-BE49-F238E27FC236}">
                <a16:creationId xmlns:a16="http://schemas.microsoft.com/office/drawing/2014/main" id="{71F4FB87-A7A5-6249-D770-042EA2C4832E}"/>
              </a:ext>
            </a:extLst>
          </p:cNvPr>
          <p:cNvCxnSpPr>
            <a:cxnSpLocks/>
          </p:cNvCxnSpPr>
          <p:nvPr/>
        </p:nvCxnSpPr>
        <p:spPr bwMode="auto">
          <a:xfrm>
            <a:off x="2573199" y="2883058"/>
            <a:ext cx="787667" cy="0"/>
          </a:xfrm>
          <a:prstGeom prst="line">
            <a:avLst/>
          </a:prstGeom>
          <a:noFill/>
          <a:ln w="571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18B1143-9E77-CEE8-C811-BCB0915635AC}"/>
              </a:ext>
            </a:extLst>
          </p:cNvPr>
          <p:cNvCxnSpPr>
            <a:cxnSpLocks/>
          </p:cNvCxnSpPr>
          <p:nvPr/>
        </p:nvCxnSpPr>
        <p:spPr bwMode="auto">
          <a:xfrm>
            <a:off x="2172146" y="1883208"/>
            <a:ext cx="1188720" cy="0"/>
          </a:xfrm>
          <a:prstGeom prst="line">
            <a:avLst/>
          </a:prstGeom>
          <a:noFill/>
          <a:ln w="57150" cap="flat" cmpd="sng" algn="ctr">
            <a:solidFill>
              <a:schemeClr val="accent1">
                <a:lumMod val="75000"/>
              </a:schemeClr>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83798457-DA25-957C-CB3D-3A149821299D}"/>
              </a:ext>
            </a:extLst>
          </p:cNvPr>
          <p:cNvGrpSpPr/>
          <p:nvPr/>
        </p:nvGrpSpPr>
        <p:grpSpPr>
          <a:xfrm>
            <a:off x="3298311" y="2475257"/>
            <a:ext cx="8365564" cy="726916"/>
            <a:chOff x="3298311" y="2545107"/>
            <a:chExt cx="8365564" cy="726916"/>
          </a:xfrm>
        </p:grpSpPr>
        <p:sp>
          <p:nvSpPr>
            <p:cNvPr id="43" name="Rectangle: Rounded Corners 42">
              <a:extLst>
                <a:ext uri="{FF2B5EF4-FFF2-40B4-BE49-F238E27FC236}">
                  <a16:creationId xmlns:a16="http://schemas.microsoft.com/office/drawing/2014/main" id="{DA3B1398-1D71-8326-53D5-8E0E4BE63439}"/>
                </a:ext>
              </a:extLst>
            </p:cNvPr>
            <p:cNvSpPr/>
            <p:nvPr/>
          </p:nvSpPr>
          <p:spPr bwMode="auto">
            <a:xfrm>
              <a:off x="3299829" y="2568431"/>
              <a:ext cx="8182374" cy="703592"/>
            </a:xfrm>
            <a:prstGeom prst="roundRect">
              <a:avLst/>
            </a:prstGeom>
            <a:solidFill>
              <a:schemeClr val="accent1"/>
            </a:solidFill>
            <a:ln w="0">
              <a:noFill/>
              <a:miter lim="800000"/>
              <a:headEnd/>
              <a:tailEnd/>
            </a:ln>
          </p:spPr>
          <p:txBody>
            <a:bodyPr rtlCol="0" anchor="ct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    </a:t>
              </a:r>
              <a:r>
                <a:rPr kumimoji="0" lang="en-US" sz="2200" b="1"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omorbidities</a:t>
              </a:r>
              <a:endPar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49" name="TextBox 48">
              <a:extLst>
                <a:ext uri="{FF2B5EF4-FFF2-40B4-BE49-F238E27FC236}">
                  <a16:creationId xmlns:a16="http://schemas.microsoft.com/office/drawing/2014/main" id="{F5825221-4F8E-A879-7FD3-B84CEE25F81F}"/>
                </a:ext>
              </a:extLst>
            </p:cNvPr>
            <p:cNvSpPr txBox="1"/>
            <p:nvPr/>
          </p:nvSpPr>
          <p:spPr bwMode="auto">
            <a:xfrm>
              <a:off x="3298311" y="2545107"/>
              <a:ext cx="4214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82E74">
                      <a:lumMod val="20000"/>
                      <a:lumOff val="80000"/>
                    </a:srgbClr>
                  </a:solidFill>
                  <a:effectLst/>
                  <a:uLnTx/>
                  <a:uFillTx/>
                  <a:latin typeface="Calibri" panose="020F0502020204030204"/>
                  <a:ea typeface="+mn-ea"/>
                  <a:cs typeface="Arial" panose="020B0604020202020204" pitchFamily="34" charset="0"/>
                </a:rPr>
                <a:t>C</a:t>
              </a:r>
              <a:endParaRPr kumimoji="0" lang="en-US" sz="4000" b="1" i="0" u="none" strike="noStrike" kern="1200" cap="none" spc="0" normalizeH="0" baseline="0" noProof="0">
                <a:ln>
                  <a:noFill/>
                </a:ln>
                <a:solidFill>
                  <a:srgbClr val="682E74">
                    <a:lumMod val="20000"/>
                    <a:lumOff val="80000"/>
                  </a:srgbClr>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FD24CA0A-C412-AE80-F2A2-784C030FCE64}"/>
                </a:ext>
              </a:extLst>
            </p:cNvPr>
            <p:cNvSpPr txBox="1"/>
            <p:nvPr/>
          </p:nvSpPr>
          <p:spPr bwMode="auto">
            <a:xfrm>
              <a:off x="6104324" y="2577956"/>
              <a:ext cx="55595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Use an agent that can treat obesity and address other comorbidities when appropriate</a:t>
              </a:r>
            </a:p>
          </p:txBody>
        </p:sp>
        <p:cxnSp>
          <p:nvCxnSpPr>
            <p:cNvPr id="52" name="Straight Connector 51">
              <a:extLst>
                <a:ext uri="{FF2B5EF4-FFF2-40B4-BE49-F238E27FC236}">
                  <a16:creationId xmlns:a16="http://schemas.microsoft.com/office/drawing/2014/main" id="{BF8D9783-2103-6049-55B9-7580D3A758FB}"/>
                </a:ext>
              </a:extLst>
            </p:cNvPr>
            <p:cNvCxnSpPr/>
            <p:nvPr/>
          </p:nvCxnSpPr>
          <p:spPr bwMode="auto">
            <a:xfrm>
              <a:off x="5892032" y="2639178"/>
              <a:ext cx="0" cy="502201"/>
            </a:xfrm>
            <a:prstGeom prst="line">
              <a:avLst/>
            </a:prstGeom>
            <a:noFill/>
            <a:ln w="28575" cap="flat" cmpd="sng" algn="ctr">
              <a:solidFill>
                <a:schemeClr val="tx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114830CC-0588-41E0-D4C5-1605DF665D74}"/>
              </a:ext>
            </a:extLst>
          </p:cNvPr>
          <p:cNvGrpSpPr/>
          <p:nvPr/>
        </p:nvGrpSpPr>
        <p:grpSpPr>
          <a:xfrm>
            <a:off x="3298311" y="3421407"/>
            <a:ext cx="8183892" cy="726916"/>
            <a:chOff x="3298311" y="3510307"/>
            <a:chExt cx="8183892" cy="726916"/>
          </a:xfrm>
        </p:grpSpPr>
        <p:sp>
          <p:nvSpPr>
            <p:cNvPr id="53" name="Rectangle: Rounded Corners 52">
              <a:extLst>
                <a:ext uri="{FF2B5EF4-FFF2-40B4-BE49-F238E27FC236}">
                  <a16:creationId xmlns:a16="http://schemas.microsoft.com/office/drawing/2014/main" id="{C79941B7-09D5-CE3D-2C70-FEFB3DA09343}"/>
                </a:ext>
              </a:extLst>
            </p:cNvPr>
            <p:cNvSpPr/>
            <p:nvPr/>
          </p:nvSpPr>
          <p:spPr bwMode="auto">
            <a:xfrm>
              <a:off x="3299829" y="3533631"/>
              <a:ext cx="8182374" cy="703592"/>
            </a:xfrm>
            <a:prstGeom prst="roundRect">
              <a:avLst/>
            </a:prstGeom>
            <a:solidFill>
              <a:schemeClr val="accent2">
                <a:lumMod val="75000"/>
              </a:schemeClr>
            </a:solidFill>
            <a:ln w="0">
              <a:noFill/>
              <a:miter lim="800000"/>
              <a:headEnd/>
              <a:tailEnd/>
            </a:ln>
          </p:spPr>
          <p:txBody>
            <a:bodyPr rtlCol="0" anchor="ct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    </a:t>
              </a:r>
              <a:r>
                <a:rPr kumimoji="0" lang="en-US" sz="2200" b="1"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ues</a:t>
              </a:r>
              <a:endParaRPr kumimoji="0" lang="en-US" sz="22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54" name="TextBox 53">
              <a:extLst>
                <a:ext uri="{FF2B5EF4-FFF2-40B4-BE49-F238E27FC236}">
                  <a16:creationId xmlns:a16="http://schemas.microsoft.com/office/drawing/2014/main" id="{96CE58A2-261E-A00E-8117-0ED7EB05465E}"/>
                </a:ext>
              </a:extLst>
            </p:cNvPr>
            <p:cNvSpPr txBox="1"/>
            <p:nvPr/>
          </p:nvSpPr>
          <p:spPr bwMode="auto">
            <a:xfrm>
              <a:off x="3298311" y="3510307"/>
              <a:ext cx="4214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82E74">
                      <a:lumMod val="20000"/>
                      <a:lumOff val="80000"/>
                    </a:srgbClr>
                  </a:solidFill>
                  <a:effectLst/>
                  <a:uLnTx/>
                  <a:uFillTx/>
                  <a:latin typeface="Calibri" panose="020F0502020204030204"/>
                  <a:ea typeface="+mn-ea"/>
                  <a:cs typeface="Arial" panose="020B0604020202020204" pitchFamily="34" charset="0"/>
                </a:rPr>
                <a:t>C</a:t>
              </a:r>
              <a:endParaRPr kumimoji="0" lang="en-US" sz="4000" b="1" i="0" u="none" strike="noStrike" kern="1200" cap="none" spc="0" normalizeH="0" baseline="0" noProof="0">
                <a:ln>
                  <a:noFill/>
                </a:ln>
                <a:solidFill>
                  <a:srgbClr val="682E74">
                    <a:lumMod val="20000"/>
                    <a:lumOff val="80000"/>
                  </a:srgbClr>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FA155A32-B03D-A735-1BB6-5DCB02817106}"/>
                </a:ext>
              </a:extLst>
            </p:cNvPr>
            <p:cNvSpPr txBox="1"/>
            <p:nvPr/>
          </p:nvSpPr>
          <p:spPr bwMode="auto">
            <a:xfrm>
              <a:off x="6080472" y="3543156"/>
              <a:ext cx="49177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Consider patients’ self-described appetite control symptoms, AEs, and administration preference</a:t>
              </a:r>
            </a:p>
          </p:txBody>
        </p:sp>
        <p:cxnSp>
          <p:nvCxnSpPr>
            <p:cNvPr id="56" name="Straight Connector 55">
              <a:extLst>
                <a:ext uri="{FF2B5EF4-FFF2-40B4-BE49-F238E27FC236}">
                  <a16:creationId xmlns:a16="http://schemas.microsoft.com/office/drawing/2014/main" id="{CB3458BA-9CEF-A235-4D8B-D557ECB28B7A}"/>
                </a:ext>
              </a:extLst>
            </p:cNvPr>
            <p:cNvCxnSpPr/>
            <p:nvPr/>
          </p:nvCxnSpPr>
          <p:spPr bwMode="auto">
            <a:xfrm>
              <a:off x="5892032" y="3604378"/>
              <a:ext cx="0" cy="502201"/>
            </a:xfrm>
            <a:prstGeom prst="line">
              <a:avLst/>
            </a:prstGeom>
            <a:noFill/>
            <a:ln w="28575" cap="flat" cmpd="sng" algn="ctr">
              <a:solidFill>
                <a:schemeClr val="tx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BC57332C-9B7C-4A1B-3BB3-3E879B62C912}"/>
              </a:ext>
            </a:extLst>
          </p:cNvPr>
          <p:cNvCxnSpPr>
            <a:cxnSpLocks/>
          </p:cNvCxnSpPr>
          <p:nvPr/>
        </p:nvCxnSpPr>
        <p:spPr bwMode="auto">
          <a:xfrm>
            <a:off x="2573199" y="3861627"/>
            <a:ext cx="751840" cy="0"/>
          </a:xfrm>
          <a:prstGeom prst="line">
            <a:avLst/>
          </a:prstGeom>
          <a:noFill/>
          <a:ln w="57150" cap="flat" cmpd="sng" algn="ctr">
            <a:solidFill>
              <a:schemeClr val="accent2">
                <a:lumMod val="75000"/>
              </a:schemeClr>
            </a:solidFill>
            <a:prstDash val="solid"/>
            <a:round/>
            <a:headEnd type="none" w="med" len="med"/>
            <a:tailEnd type="none" w="med" len="med"/>
          </a:ln>
          <a:effectLst/>
        </p:spPr>
      </p:cxnSp>
      <p:grpSp>
        <p:nvGrpSpPr>
          <p:cNvPr id="75" name="Group 74">
            <a:extLst>
              <a:ext uri="{FF2B5EF4-FFF2-40B4-BE49-F238E27FC236}">
                <a16:creationId xmlns:a16="http://schemas.microsoft.com/office/drawing/2014/main" id="{F4B67903-86C7-6D37-1733-45769A1897A4}"/>
              </a:ext>
            </a:extLst>
          </p:cNvPr>
          <p:cNvGrpSpPr/>
          <p:nvPr/>
        </p:nvGrpSpPr>
        <p:grpSpPr>
          <a:xfrm>
            <a:off x="3298311" y="4367557"/>
            <a:ext cx="8183892" cy="726916"/>
            <a:chOff x="3298311" y="4437407"/>
            <a:chExt cx="8183892" cy="726916"/>
          </a:xfrm>
        </p:grpSpPr>
        <p:sp>
          <p:nvSpPr>
            <p:cNvPr id="63" name="Rectangle: Rounded Corners 62">
              <a:extLst>
                <a:ext uri="{FF2B5EF4-FFF2-40B4-BE49-F238E27FC236}">
                  <a16:creationId xmlns:a16="http://schemas.microsoft.com/office/drawing/2014/main" id="{7EB2E953-3AEB-FCB8-53B7-2620D6B72E93}"/>
                </a:ext>
              </a:extLst>
            </p:cNvPr>
            <p:cNvSpPr/>
            <p:nvPr/>
          </p:nvSpPr>
          <p:spPr bwMode="auto">
            <a:xfrm>
              <a:off x="3299829" y="4460731"/>
              <a:ext cx="8182374" cy="703592"/>
            </a:xfrm>
            <a:prstGeom prst="roundRect">
              <a:avLst/>
            </a:prstGeom>
            <a:solidFill>
              <a:schemeClr val="accent2"/>
            </a:solidFill>
            <a:ln w="0">
              <a:noFill/>
              <a:miter lim="800000"/>
              <a:headEnd/>
              <a:tailEnd/>
            </a:ln>
          </p:spPr>
          <p:txBody>
            <a:bodyPr rtlCol="0" anchor="ct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    </a:t>
              </a:r>
              <a:r>
                <a:rPr kumimoji="0" lang="en-US" sz="2200" b="1" i="0" u="none" strike="noStrike" kern="1200" cap="none" spc="0" normalizeH="0" baseline="0" noProof="0" err="1">
                  <a:ln>
                    <a:noFill/>
                  </a:ln>
                  <a:solidFill>
                    <a:srgbClr val="FFFFFF"/>
                  </a:solidFill>
                  <a:effectLst/>
                  <a:uLnTx/>
                  <a:uFillTx/>
                  <a:latin typeface="Calibri" panose="020F0502020204030204"/>
                  <a:ea typeface="+mn-ea"/>
                  <a:cs typeface="Arial" panose="020B0604020202020204" pitchFamily="34" charset="0"/>
                </a:rPr>
                <a:t>ombinations</a:t>
              </a:r>
              <a:endParaRPr kumimoji="0" lang="en-US" sz="2200" b="1"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endParaRPr>
            </a:p>
          </p:txBody>
        </p:sp>
        <p:sp>
          <p:nvSpPr>
            <p:cNvPr id="64" name="TextBox 63">
              <a:extLst>
                <a:ext uri="{FF2B5EF4-FFF2-40B4-BE49-F238E27FC236}">
                  <a16:creationId xmlns:a16="http://schemas.microsoft.com/office/drawing/2014/main" id="{2473BCA1-9221-4C61-E50F-C971EC1F0A24}"/>
                </a:ext>
              </a:extLst>
            </p:cNvPr>
            <p:cNvSpPr txBox="1"/>
            <p:nvPr/>
          </p:nvSpPr>
          <p:spPr bwMode="auto">
            <a:xfrm>
              <a:off x="3298311" y="4437407"/>
              <a:ext cx="4214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82E74">
                      <a:lumMod val="20000"/>
                      <a:lumOff val="80000"/>
                    </a:srgbClr>
                  </a:solidFill>
                  <a:effectLst/>
                  <a:uLnTx/>
                  <a:uFillTx/>
                  <a:latin typeface="Calibri" panose="020F0502020204030204"/>
                  <a:ea typeface="+mn-ea"/>
                  <a:cs typeface="Arial" panose="020B0604020202020204" pitchFamily="34" charset="0"/>
                </a:rPr>
                <a:t>C</a:t>
              </a:r>
              <a:endParaRPr kumimoji="0" lang="en-US" sz="4000" b="1" i="0" u="none" strike="noStrike" kern="1200" cap="none" spc="0" normalizeH="0" baseline="0" noProof="0">
                <a:ln>
                  <a:noFill/>
                </a:ln>
                <a:solidFill>
                  <a:srgbClr val="682E74">
                    <a:lumMod val="20000"/>
                    <a:lumOff val="80000"/>
                  </a:srgbClr>
                </a:solidFill>
                <a:effectLst/>
                <a:uLnTx/>
                <a:uFillTx/>
                <a:latin typeface="Arial" panose="020B060402020202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AAA97338-893D-5428-7BEB-5E56D67C895E}"/>
                </a:ext>
              </a:extLst>
            </p:cNvPr>
            <p:cNvSpPr txBox="1"/>
            <p:nvPr/>
          </p:nvSpPr>
          <p:spPr bwMode="auto">
            <a:xfrm>
              <a:off x="6104324" y="4470256"/>
              <a:ext cx="4893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Consider prescribing lifestyle interventions, other </a:t>
              </a:r>
              <a:r>
                <a:rPr kumimoji="0" lang="en-US" sz="1800" b="0" i="1" u="none" strike="noStrike" kern="1200" cap="none" spc="0" normalizeH="0" baseline="0" noProof="0" err="1">
                  <a:ln>
                    <a:noFill/>
                  </a:ln>
                  <a:solidFill>
                    <a:srgbClr val="FFFFFF"/>
                  </a:solidFill>
                  <a:effectLst/>
                  <a:uLnTx/>
                  <a:uFillTx/>
                  <a:latin typeface="Calibri" panose="020F0502020204030204"/>
                  <a:ea typeface="+mn-ea"/>
                  <a:cs typeface="Arial" panose="020B0604020202020204" pitchFamily="34" charset="0"/>
                </a:rPr>
                <a:t>antiobesity</a:t>
              </a:r>
              <a:r>
                <a:rPr kumimoji="0" lang="en-US" sz="1800" b="0" i="1"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 agents, and/or surgery in combination</a:t>
              </a:r>
            </a:p>
          </p:txBody>
        </p:sp>
        <p:cxnSp>
          <p:nvCxnSpPr>
            <p:cNvPr id="66" name="Straight Connector 65">
              <a:extLst>
                <a:ext uri="{FF2B5EF4-FFF2-40B4-BE49-F238E27FC236}">
                  <a16:creationId xmlns:a16="http://schemas.microsoft.com/office/drawing/2014/main" id="{BEF76268-15A1-F59B-6CFD-54408DD421E9}"/>
                </a:ext>
              </a:extLst>
            </p:cNvPr>
            <p:cNvCxnSpPr/>
            <p:nvPr/>
          </p:nvCxnSpPr>
          <p:spPr bwMode="auto">
            <a:xfrm>
              <a:off x="5892032" y="4531478"/>
              <a:ext cx="0" cy="502201"/>
            </a:xfrm>
            <a:prstGeom prst="line">
              <a:avLst/>
            </a:prstGeom>
            <a:noFill/>
            <a:ln w="28575" cap="flat" cmpd="sng" algn="ctr">
              <a:solidFill>
                <a:schemeClr val="tx1"/>
              </a:solidFill>
              <a:prstDash val="solid"/>
              <a:round/>
              <a:headEnd type="none" w="med" len="med"/>
              <a:tailEnd type="none" w="med" len="med"/>
            </a:ln>
            <a:effectLst/>
          </p:spPr>
        </p:cxnSp>
      </p:grpSp>
      <p:cxnSp>
        <p:nvCxnSpPr>
          <p:cNvPr id="67" name="Straight Connector 66">
            <a:extLst>
              <a:ext uri="{FF2B5EF4-FFF2-40B4-BE49-F238E27FC236}">
                <a16:creationId xmlns:a16="http://schemas.microsoft.com/office/drawing/2014/main" id="{D20766B8-BB0C-B265-0600-5C888F64D6DB}"/>
              </a:ext>
            </a:extLst>
          </p:cNvPr>
          <p:cNvCxnSpPr/>
          <p:nvPr/>
        </p:nvCxnSpPr>
        <p:spPr bwMode="auto">
          <a:xfrm>
            <a:off x="2547799" y="4749379"/>
            <a:ext cx="822960" cy="0"/>
          </a:xfrm>
          <a:prstGeom prst="line">
            <a:avLst/>
          </a:prstGeom>
          <a:noFill/>
          <a:ln w="57150" cap="flat" cmpd="sng" algn="ctr">
            <a:solidFill>
              <a:schemeClr val="accent2"/>
            </a:solidFill>
            <a:prstDash val="solid"/>
            <a:round/>
            <a:headEnd type="none" w="med" len="med"/>
            <a:tailEnd type="none" w="med" len="med"/>
          </a:ln>
          <a:effectLst/>
        </p:spPr>
      </p:cxnSp>
      <p:grpSp>
        <p:nvGrpSpPr>
          <p:cNvPr id="74" name="Group 73">
            <a:extLst>
              <a:ext uri="{FF2B5EF4-FFF2-40B4-BE49-F238E27FC236}">
                <a16:creationId xmlns:a16="http://schemas.microsoft.com/office/drawing/2014/main" id="{F6622646-0E78-03D7-25E1-BBBB343BC93A}"/>
              </a:ext>
            </a:extLst>
          </p:cNvPr>
          <p:cNvGrpSpPr/>
          <p:nvPr/>
        </p:nvGrpSpPr>
        <p:grpSpPr>
          <a:xfrm>
            <a:off x="3298310" y="5322556"/>
            <a:ext cx="8183893" cy="718067"/>
            <a:chOff x="3298310" y="5322556"/>
            <a:chExt cx="8183893" cy="718067"/>
          </a:xfrm>
        </p:grpSpPr>
        <p:sp>
          <p:nvSpPr>
            <p:cNvPr id="69" name="Rectangle: Rounded Corners 68">
              <a:extLst>
                <a:ext uri="{FF2B5EF4-FFF2-40B4-BE49-F238E27FC236}">
                  <a16:creationId xmlns:a16="http://schemas.microsoft.com/office/drawing/2014/main" id="{B4438CFD-B71E-31A5-B377-76D281AC029D}"/>
                </a:ext>
              </a:extLst>
            </p:cNvPr>
            <p:cNvSpPr/>
            <p:nvPr/>
          </p:nvSpPr>
          <p:spPr bwMode="auto">
            <a:xfrm>
              <a:off x="3299829" y="5337031"/>
              <a:ext cx="8182374" cy="703592"/>
            </a:xfrm>
            <a:prstGeom prst="roundRect">
              <a:avLst/>
            </a:prstGeom>
            <a:solidFill>
              <a:srgbClr val="77B7CB"/>
            </a:solidFill>
            <a:ln w="0">
              <a:noFill/>
              <a:miter lim="800000"/>
              <a:headEnd/>
              <a:tailEnd/>
            </a:ln>
          </p:spPr>
          <p:txBody>
            <a:bodyPr rtlCol="0" anchor="ct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    </a:t>
              </a:r>
              <a:r>
                <a:rPr kumimoji="0" lang="en-US" sz="2200" b="1" i="0" u="none" strike="noStrike" kern="1200" cap="none" spc="0" normalizeH="0" baseline="0" noProof="0" err="1">
                  <a:ln>
                    <a:noFill/>
                  </a:ln>
                  <a:solidFill>
                    <a:srgbClr val="FFFFFF"/>
                  </a:solidFill>
                  <a:effectLst/>
                  <a:uLnTx/>
                  <a:uFillTx/>
                  <a:latin typeface="Calibri" panose="020F0502020204030204"/>
                  <a:ea typeface="+mn-ea"/>
                  <a:cs typeface="Arial" panose="020B0604020202020204" pitchFamily="34" charset="0"/>
                </a:rPr>
                <a:t>ost</a:t>
              </a:r>
              <a:r>
                <a:rPr kumimoji="0" lang="en-US" sz="2200" b="1"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 and coverage</a:t>
              </a:r>
            </a:p>
          </p:txBody>
        </p:sp>
        <p:sp>
          <p:nvSpPr>
            <p:cNvPr id="70" name="TextBox 69">
              <a:extLst>
                <a:ext uri="{FF2B5EF4-FFF2-40B4-BE49-F238E27FC236}">
                  <a16:creationId xmlns:a16="http://schemas.microsoft.com/office/drawing/2014/main" id="{1C6C8ABB-25C7-1188-692D-03BDE58AF67A}"/>
                </a:ext>
              </a:extLst>
            </p:cNvPr>
            <p:cNvSpPr txBox="1"/>
            <p:nvPr/>
          </p:nvSpPr>
          <p:spPr bwMode="auto">
            <a:xfrm>
              <a:off x="3298310" y="5322556"/>
              <a:ext cx="4214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82E74">
                      <a:lumMod val="20000"/>
                      <a:lumOff val="80000"/>
                    </a:srgbClr>
                  </a:solidFill>
                  <a:effectLst/>
                  <a:uLnTx/>
                  <a:uFillTx/>
                  <a:latin typeface="Calibri" panose="020F0502020204030204"/>
                  <a:ea typeface="+mn-ea"/>
                  <a:cs typeface="Arial" panose="020B0604020202020204" pitchFamily="34" charset="0"/>
                </a:rPr>
                <a:t>C</a:t>
              </a:r>
              <a:endParaRPr kumimoji="0" lang="en-US" sz="4000" b="1" i="0" u="none" strike="noStrike" kern="1200" cap="none" spc="0" normalizeH="0" baseline="0" noProof="0">
                <a:ln>
                  <a:noFill/>
                </a:ln>
                <a:solidFill>
                  <a:srgbClr val="682E74">
                    <a:lumMod val="20000"/>
                    <a:lumOff val="80000"/>
                  </a:srgbClr>
                </a:solidFill>
                <a:effectLst/>
                <a:uLnTx/>
                <a:uFillTx/>
                <a:latin typeface="Arial" panose="020B0604020202020204" pitchFamily="34" charset="0"/>
                <a:ea typeface="+mn-ea"/>
                <a:cs typeface="Arial" panose="020B0604020202020204" pitchFamily="34" charset="0"/>
              </a:endParaRPr>
            </a:p>
          </p:txBody>
        </p:sp>
        <p:sp>
          <p:nvSpPr>
            <p:cNvPr id="71" name="TextBox 70">
              <a:extLst>
                <a:ext uri="{FF2B5EF4-FFF2-40B4-BE49-F238E27FC236}">
                  <a16:creationId xmlns:a16="http://schemas.microsoft.com/office/drawing/2014/main" id="{4E787E73-264D-9FEC-F576-06F731DAED2A}"/>
                </a:ext>
              </a:extLst>
            </p:cNvPr>
            <p:cNvSpPr txBox="1"/>
            <p:nvPr/>
          </p:nvSpPr>
          <p:spPr bwMode="auto">
            <a:xfrm>
              <a:off x="6096000" y="5362239"/>
              <a:ext cx="4893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Consider costs and patients’ health </a:t>
              </a:r>
              <a:br>
                <a:rPr kumimoji="0" lang="en-US" sz="1800" b="0" i="1"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br>
              <a:r>
                <a:rPr kumimoji="0" lang="en-US" sz="1800" b="0" i="1"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t>insurance coverage</a:t>
              </a:r>
            </a:p>
          </p:txBody>
        </p:sp>
        <p:cxnSp>
          <p:nvCxnSpPr>
            <p:cNvPr id="72" name="Straight Connector 71">
              <a:extLst>
                <a:ext uri="{FF2B5EF4-FFF2-40B4-BE49-F238E27FC236}">
                  <a16:creationId xmlns:a16="http://schemas.microsoft.com/office/drawing/2014/main" id="{9213386A-406F-44E7-A0CA-FE81B7C2BA10}"/>
                </a:ext>
              </a:extLst>
            </p:cNvPr>
            <p:cNvCxnSpPr/>
            <p:nvPr/>
          </p:nvCxnSpPr>
          <p:spPr bwMode="auto">
            <a:xfrm>
              <a:off x="5892032" y="5407778"/>
              <a:ext cx="0" cy="502201"/>
            </a:xfrm>
            <a:prstGeom prst="line">
              <a:avLst/>
            </a:prstGeom>
            <a:noFill/>
            <a:ln w="28575" cap="flat" cmpd="sng" algn="ctr">
              <a:solidFill>
                <a:schemeClr val="tx1"/>
              </a:solidFill>
              <a:prstDash val="solid"/>
              <a:round/>
              <a:headEnd type="none" w="med" len="med"/>
              <a:tailEnd type="none" w="med" len="med"/>
            </a:ln>
            <a:effectLst/>
          </p:spPr>
        </p:cxnSp>
      </p:grpSp>
      <p:cxnSp>
        <p:nvCxnSpPr>
          <p:cNvPr id="73" name="Straight Connector 72">
            <a:extLst>
              <a:ext uri="{FF2B5EF4-FFF2-40B4-BE49-F238E27FC236}">
                <a16:creationId xmlns:a16="http://schemas.microsoft.com/office/drawing/2014/main" id="{BD5D9D49-F47F-1711-5F9F-F3A2BB3BB52E}"/>
              </a:ext>
            </a:extLst>
          </p:cNvPr>
          <p:cNvCxnSpPr/>
          <p:nvPr/>
        </p:nvCxnSpPr>
        <p:spPr bwMode="auto">
          <a:xfrm>
            <a:off x="2136319" y="5624031"/>
            <a:ext cx="1188720" cy="0"/>
          </a:xfrm>
          <a:prstGeom prst="line">
            <a:avLst/>
          </a:prstGeom>
          <a:noFill/>
          <a:ln w="57150" cap="flat" cmpd="sng" algn="ctr">
            <a:solidFill>
              <a:srgbClr val="77B7CB"/>
            </a:solidFill>
            <a:prstDash val="solid"/>
            <a:round/>
            <a:headEnd type="none" w="med" len="med"/>
            <a:tailEnd type="none" w="med" len="med"/>
          </a:ln>
          <a:effectLst/>
        </p:spPr>
      </p:cxnSp>
      <p:sp>
        <p:nvSpPr>
          <p:cNvPr id="3" name="Footer Placeholder 3">
            <a:extLst>
              <a:ext uri="{FF2B5EF4-FFF2-40B4-BE49-F238E27FC236}">
                <a16:creationId xmlns:a16="http://schemas.microsoft.com/office/drawing/2014/main" id="{C7C41A63-E3A2-8990-2A5E-EFE4BAF55419}"/>
              </a:ext>
            </a:extLst>
          </p:cNvPr>
          <p:cNvSpPr txBox="1">
            <a:spLocks/>
          </p:cNvSpPr>
          <p:nvPr/>
        </p:nvSpPr>
        <p:spPr>
          <a:xfrm>
            <a:off x="481988" y="6422739"/>
            <a:ext cx="3290544" cy="211202"/>
          </a:xfrm>
          <a:prstGeom prst="rect">
            <a:avLst/>
          </a:prstGeom>
        </p:spPr>
        <p:txBody>
          <a:bodyPr vert="horz" lIns="45720" tIns="45720" rIns="91440" bIns="45720" rtlCol="0" anchor="ctr"/>
          <a:lstStyle>
            <a:defPPr>
              <a:defRPr lang="en-US"/>
            </a:defPPr>
            <a:lvl1pPr algn="ctr" rtl="0" eaLnBrk="0" fontAlgn="base" hangingPunct="0">
              <a:spcBef>
                <a:spcPct val="0"/>
              </a:spcBef>
              <a:spcAft>
                <a:spcPct val="0"/>
              </a:spcAft>
              <a:defRPr sz="1200" b="1" kern="1200">
                <a:solidFill>
                  <a:schemeClr val="tx1">
                    <a:tint val="7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Arial" panose="020B0604020202020204" pitchFamily="34" charset="0"/>
              </a:rPr>
              <a:t>Adapted from Horn. Postgrad Med. 2022;134:359.</a:t>
            </a:r>
          </a:p>
        </p:txBody>
      </p:sp>
    </p:spTree>
    <p:extLst>
      <p:ext uri="{BB962C8B-B14F-4D97-AF65-F5344CB8AC3E}">
        <p14:creationId xmlns:p14="http://schemas.microsoft.com/office/powerpoint/2010/main" val="4214037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992D6-2964-8721-172F-87D11AA4444C}"/>
              </a:ext>
            </a:extLst>
          </p:cNvPr>
          <p:cNvSpPr>
            <a:spLocks noGrp="1"/>
          </p:cNvSpPr>
          <p:nvPr>
            <p:ph type="title"/>
          </p:nvPr>
        </p:nvSpPr>
        <p:spPr/>
        <p:txBody>
          <a:bodyPr/>
          <a:lstStyle/>
          <a:p>
            <a:r>
              <a:rPr lang="en-US" dirty="0"/>
              <a:t>Integrating Obesity Care Into Clinical Practice</a:t>
            </a:r>
          </a:p>
        </p:txBody>
      </p:sp>
      <p:sp>
        <p:nvSpPr>
          <p:cNvPr id="3" name="Content Placeholder 2">
            <a:extLst>
              <a:ext uri="{FF2B5EF4-FFF2-40B4-BE49-F238E27FC236}">
                <a16:creationId xmlns:a16="http://schemas.microsoft.com/office/drawing/2014/main" id="{DD6EC8D1-8A4B-4401-CDFB-D307A814BEAF}"/>
              </a:ext>
            </a:extLst>
          </p:cNvPr>
          <p:cNvSpPr>
            <a:spLocks noGrp="1"/>
          </p:cNvSpPr>
          <p:nvPr>
            <p:ph idx="1"/>
          </p:nvPr>
        </p:nvSpPr>
        <p:spPr/>
        <p:txBody>
          <a:bodyPr/>
          <a:lstStyle/>
          <a:p>
            <a:pPr>
              <a:defRPr sz="2000"/>
            </a:pPr>
            <a:r>
              <a:rPr lang="en-US" sz="1800" dirty="0"/>
              <a:t>Apply updated CPT and ICD-10 codes for obesity visits; align visit level with time and medical decision-making</a:t>
            </a:r>
          </a:p>
          <a:p>
            <a:pPr>
              <a:defRPr sz="2000"/>
            </a:pPr>
            <a:r>
              <a:rPr lang="en-US" sz="1800" dirty="0"/>
              <a:t>Include documentation that details lifestyle counseling, comorbidity assessment, and any social determinants of health</a:t>
            </a:r>
          </a:p>
          <a:p>
            <a:pPr>
              <a:defRPr sz="2000"/>
            </a:pPr>
            <a:r>
              <a:rPr lang="en-US" sz="1800" dirty="0"/>
              <a:t>Updated billing codes:</a:t>
            </a:r>
          </a:p>
          <a:p>
            <a:pPr lvl="1">
              <a:defRPr sz="2000"/>
            </a:pPr>
            <a:r>
              <a:rPr lang="en-US" sz="1600" dirty="0"/>
              <a:t>New ICD-10 codes for obesity class 1-3 (E66.811–E66.813)</a:t>
            </a:r>
          </a:p>
          <a:p>
            <a:pPr lvl="1">
              <a:defRPr sz="2000"/>
            </a:pPr>
            <a:r>
              <a:rPr lang="en-US" sz="1600" dirty="0"/>
              <a:t>CPT add-on code G2211 for complex care</a:t>
            </a:r>
          </a:p>
          <a:p>
            <a:pPr lvl="1">
              <a:defRPr sz="2000"/>
            </a:pPr>
            <a:r>
              <a:rPr lang="fr-FR" sz="1600" dirty="0" err="1"/>
              <a:t>Remote</a:t>
            </a:r>
            <a:r>
              <a:rPr lang="fr-FR" sz="1600" dirty="0"/>
              <a:t> patient monitoring codes 99453-99458 for </a:t>
            </a:r>
            <a:r>
              <a:rPr lang="fr-FR" sz="1600" dirty="0" err="1"/>
              <a:t>e-scales</a:t>
            </a:r>
            <a:r>
              <a:rPr lang="fr-FR" sz="1600" dirty="0"/>
              <a:t>, </a:t>
            </a:r>
            <a:r>
              <a:rPr lang="fr-FR" sz="1600" dirty="0" err="1"/>
              <a:t>blood</a:t>
            </a:r>
            <a:r>
              <a:rPr lang="fr-FR" sz="1600" dirty="0"/>
              <a:t> pressure monitors, and more</a:t>
            </a:r>
          </a:p>
          <a:p>
            <a:pPr lvl="1">
              <a:defRPr sz="2000"/>
            </a:pPr>
            <a:r>
              <a:rPr lang="en-US" sz="1600" dirty="0"/>
              <a:t>Counseling codes (G0447, 97802-97804) for behavioral/nutrition interventions</a:t>
            </a:r>
          </a:p>
          <a:p>
            <a:pPr>
              <a:defRPr sz="2000"/>
            </a:pPr>
            <a:r>
              <a:rPr lang="en-US" sz="1800" dirty="0"/>
              <a:t>Counseling: bill separately for preventive counseling or behavioral interventions when appropriate</a:t>
            </a:r>
          </a:p>
          <a:p>
            <a:pPr>
              <a:defRPr sz="2000"/>
            </a:pPr>
            <a:r>
              <a:rPr lang="en-US" sz="1800" dirty="0"/>
              <a:t>Team-based care: include dietitians, behavioral health, and multidisciplinary documentation for coverage</a:t>
            </a:r>
          </a:p>
        </p:txBody>
      </p:sp>
      <p:sp>
        <p:nvSpPr>
          <p:cNvPr id="4" name="Footer Placeholder 3">
            <a:extLst>
              <a:ext uri="{FF2B5EF4-FFF2-40B4-BE49-F238E27FC236}">
                <a16:creationId xmlns:a16="http://schemas.microsoft.com/office/drawing/2014/main" id="{D40A9A66-354E-4951-BC1C-862D4FFD3066}"/>
              </a:ext>
            </a:extLst>
          </p:cNvPr>
          <p:cNvSpPr txBox="1">
            <a:spLocks/>
          </p:cNvSpPr>
          <p:nvPr/>
        </p:nvSpPr>
        <p:spPr>
          <a:xfrm>
            <a:off x="481988" y="6253315"/>
            <a:ext cx="9202786" cy="366557"/>
          </a:xfrm>
          <a:prstGeom prst="rect">
            <a:avLst/>
          </a:prstGeom>
        </p:spPr>
        <p:txBody>
          <a:bodyPr vert="horz" lIns="45720" tIns="45720" rIns="91440" bIns="45720" rtlCol="0" anchor="ctr"/>
          <a:lstStyle>
            <a:defPPr>
              <a:defRPr lang="en-US"/>
            </a:defPPr>
            <a:lvl1pPr algn="ctr" rtl="0" eaLnBrk="0" fontAlgn="base" hangingPunct="0">
              <a:spcBef>
                <a:spcPct val="0"/>
              </a:spcBef>
              <a:spcAft>
                <a:spcPct val="0"/>
              </a:spcAft>
              <a:defRPr sz="1200" b="1" kern="1200">
                <a:solidFill>
                  <a:schemeClr val="tx1">
                    <a:tint val="7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l" eaLnBrk="1" fontAlgn="auto" hangingPunct="1">
              <a:spcBef>
                <a:spcPts val="0"/>
              </a:spcBef>
              <a:spcAft>
                <a:spcPts val="0"/>
              </a:spcAft>
              <a:defRPr/>
            </a:pPr>
            <a:r>
              <a:rPr lang="en-US" b="0" dirty="0">
                <a:solidFill>
                  <a:srgbClr val="44546A"/>
                </a:solidFill>
                <a:latin typeface="Calibri" panose="020F0502020204030204"/>
              </a:rPr>
              <a:t>cms.gov/medicare/physician-fee-schedule/search.</a:t>
            </a:r>
            <a:br>
              <a:rPr lang="en-US" b="0" dirty="0">
                <a:solidFill>
                  <a:srgbClr val="44546A"/>
                </a:solidFill>
                <a:latin typeface="Calibri" panose="020F0502020204030204"/>
              </a:rPr>
            </a:br>
            <a:r>
              <a:rPr lang="en-US" b="0" dirty="0">
                <a:solidFill>
                  <a:srgbClr val="44546A"/>
                </a:solidFill>
                <a:latin typeface="Calibri" panose="020F0502020204030204"/>
              </a:rPr>
              <a:t>obesitymedicine.org/blog/new-icd-10-codes-for-obesity-treatment-advancements-in-accurate-diagnosis-and-care/.</a:t>
            </a: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9285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177C3-FECE-05B7-D177-0B8B2108AE0F}"/>
              </a:ext>
            </a:extLst>
          </p:cNvPr>
          <p:cNvSpPr>
            <a:spLocks noGrp="1"/>
          </p:cNvSpPr>
          <p:nvPr>
            <p:ph type="title"/>
          </p:nvPr>
        </p:nvSpPr>
        <p:spPr/>
        <p:txBody>
          <a:bodyPr/>
          <a:lstStyle/>
          <a:p>
            <a:r>
              <a:rPr lang="en-US" dirty="0"/>
              <a:t>Documentation and Billing for Obesity Management</a:t>
            </a:r>
          </a:p>
        </p:txBody>
      </p:sp>
      <p:sp>
        <p:nvSpPr>
          <p:cNvPr id="5" name="Content Placeholder 4">
            <a:extLst>
              <a:ext uri="{FF2B5EF4-FFF2-40B4-BE49-F238E27FC236}">
                <a16:creationId xmlns:a16="http://schemas.microsoft.com/office/drawing/2014/main" id="{85E4981C-076E-35CE-486C-D5E477553560}"/>
              </a:ext>
            </a:extLst>
          </p:cNvPr>
          <p:cNvSpPr>
            <a:spLocks noGrp="1"/>
          </p:cNvSpPr>
          <p:nvPr>
            <p:ph sz="half" idx="1"/>
          </p:nvPr>
        </p:nvSpPr>
        <p:spPr/>
        <p:txBody>
          <a:bodyPr/>
          <a:lstStyle/>
          <a:p>
            <a:pPr>
              <a:spcAft>
                <a:spcPts val="0"/>
              </a:spcAft>
            </a:pPr>
            <a:r>
              <a:rPr lang="en-US" sz="2200" dirty="0"/>
              <a:t>Common documentation requirements:</a:t>
            </a:r>
          </a:p>
          <a:p>
            <a:pPr lvl="1">
              <a:spcAft>
                <a:spcPts val="0"/>
              </a:spcAft>
            </a:pPr>
            <a:r>
              <a:rPr lang="en-US" sz="2000" dirty="0"/>
              <a:t>BMI calculation</a:t>
            </a:r>
          </a:p>
          <a:p>
            <a:pPr lvl="1">
              <a:spcAft>
                <a:spcPts val="0"/>
              </a:spcAft>
            </a:pPr>
            <a:r>
              <a:rPr lang="en-US" sz="2000" dirty="0"/>
              <a:t>Obesity classification </a:t>
            </a:r>
          </a:p>
          <a:p>
            <a:pPr lvl="1">
              <a:spcAft>
                <a:spcPts val="0"/>
              </a:spcAft>
            </a:pPr>
            <a:r>
              <a:rPr lang="en-US" sz="2000" dirty="0"/>
              <a:t>Comorbidity assessment </a:t>
            </a:r>
          </a:p>
          <a:p>
            <a:pPr lvl="1">
              <a:spcAft>
                <a:spcPts val="0"/>
              </a:spcAft>
            </a:pPr>
            <a:r>
              <a:rPr lang="en-US" sz="2000" dirty="0"/>
              <a:t>Treatment plan</a:t>
            </a:r>
          </a:p>
          <a:p>
            <a:pPr lvl="1">
              <a:spcAft>
                <a:spcPts val="0"/>
              </a:spcAft>
            </a:pPr>
            <a:r>
              <a:rPr lang="en-US" sz="2000" dirty="0"/>
              <a:t>Progress monitoring  </a:t>
            </a:r>
          </a:p>
          <a:p>
            <a:pPr>
              <a:spcAft>
                <a:spcPts val="0"/>
              </a:spcAft>
            </a:pPr>
            <a:r>
              <a:rPr lang="en-US" sz="2200" dirty="0"/>
              <a:t>Assessment documentation</a:t>
            </a:r>
          </a:p>
          <a:p>
            <a:pPr lvl="1">
              <a:spcAft>
                <a:spcPts val="0"/>
              </a:spcAft>
            </a:pPr>
            <a:r>
              <a:rPr lang="en-US" sz="2000" dirty="0"/>
              <a:t>5A’s: Ask, Assess, Advise, Agree, Assist</a:t>
            </a:r>
          </a:p>
          <a:p>
            <a:pPr lvl="1">
              <a:spcAft>
                <a:spcPts val="0"/>
              </a:spcAft>
            </a:pPr>
            <a:r>
              <a:rPr lang="en-US" sz="2000" dirty="0"/>
              <a:t>Readiness assessment</a:t>
            </a:r>
          </a:p>
          <a:p>
            <a:pPr lvl="1">
              <a:spcAft>
                <a:spcPts val="0"/>
              </a:spcAft>
            </a:pPr>
            <a:r>
              <a:rPr lang="en-US" sz="2000" dirty="0"/>
              <a:t>Lifestyle factors</a:t>
            </a:r>
          </a:p>
          <a:p>
            <a:pPr lvl="1">
              <a:spcAft>
                <a:spcPts val="0"/>
              </a:spcAft>
            </a:pPr>
            <a:r>
              <a:rPr lang="en-US" sz="2000" dirty="0"/>
              <a:t>Psychosocial screening </a:t>
            </a:r>
          </a:p>
        </p:txBody>
      </p:sp>
      <p:sp>
        <p:nvSpPr>
          <p:cNvPr id="6" name="Content Placeholder 5">
            <a:extLst>
              <a:ext uri="{FF2B5EF4-FFF2-40B4-BE49-F238E27FC236}">
                <a16:creationId xmlns:a16="http://schemas.microsoft.com/office/drawing/2014/main" id="{7477FFA3-C692-2047-B3B2-E0E45C521FF5}"/>
              </a:ext>
            </a:extLst>
          </p:cNvPr>
          <p:cNvSpPr>
            <a:spLocks noGrp="1"/>
          </p:cNvSpPr>
          <p:nvPr>
            <p:ph sz="half" idx="2"/>
          </p:nvPr>
        </p:nvSpPr>
        <p:spPr/>
        <p:txBody>
          <a:bodyPr/>
          <a:lstStyle/>
          <a:p>
            <a:pPr>
              <a:spcAft>
                <a:spcPts val="0"/>
              </a:spcAft>
            </a:pPr>
            <a:r>
              <a:rPr lang="en-US" sz="2200" dirty="0"/>
              <a:t>Reimbursement considerations:</a:t>
            </a:r>
          </a:p>
          <a:p>
            <a:pPr lvl="1">
              <a:spcAft>
                <a:spcPts val="0"/>
              </a:spcAft>
            </a:pPr>
            <a:r>
              <a:rPr lang="en-US" sz="2000" dirty="0"/>
              <a:t>Medicare coverage for intensive counseling if BMI ≥30 kg/m</a:t>
            </a:r>
            <a:r>
              <a:rPr lang="en-US" sz="2000" baseline="30000" dirty="0"/>
              <a:t>2</a:t>
            </a:r>
            <a:endParaRPr lang="en-US" sz="2000" dirty="0"/>
          </a:p>
          <a:p>
            <a:pPr lvl="1">
              <a:spcAft>
                <a:spcPts val="0"/>
              </a:spcAft>
            </a:pPr>
            <a:r>
              <a:rPr lang="en-US" sz="2000" dirty="0"/>
              <a:t>Commercial plan coverage varies </a:t>
            </a:r>
          </a:p>
          <a:p>
            <a:pPr lvl="1">
              <a:spcAft>
                <a:spcPts val="0"/>
              </a:spcAft>
            </a:pPr>
            <a:r>
              <a:rPr lang="en-US" sz="2000" dirty="0"/>
              <a:t>Documentation: Medical necessity and treatment plan </a:t>
            </a:r>
          </a:p>
          <a:p>
            <a:pPr lvl="1">
              <a:spcAft>
                <a:spcPts val="0"/>
              </a:spcAft>
            </a:pPr>
            <a:r>
              <a:rPr lang="en-US" sz="2000" dirty="0">
                <a:latin typeface="Calibri"/>
                <a:ea typeface="Calibri"/>
                <a:cs typeface="Calibri"/>
              </a:rPr>
              <a:t>Frequency limits: 20 sessions max per yr (Medicare) </a:t>
            </a:r>
          </a:p>
        </p:txBody>
      </p:sp>
      <p:sp>
        <p:nvSpPr>
          <p:cNvPr id="7" name="Footer Placeholder 3">
            <a:extLst>
              <a:ext uri="{FF2B5EF4-FFF2-40B4-BE49-F238E27FC236}">
                <a16:creationId xmlns:a16="http://schemas.microsoft.com/office/drawing/2014/main" id="{9EC7EA80-5F3F-B3AF-84EB-2EB2E96ECA8E}"/>
              </a:ext>
            </a:extLst>
          </p:cNvPr>
          <p:cNvSpPr txBox="1">
            <a:spLocks/>
          </p:cNvSpPr>
          <p:nvPr/>
        </p:nvSpPr>
        <p:spPr>
          <a:xfrm>
            <a:off x="474844" y="6408766"/>
            <a:ext cx="9202786" cy="261114"/>
          </a:xfrm>
          <a:prstGeom prst="rect">
            <a:avLst/>
          </a:prstGeom>
        </p:spPr>
        <p:txBody>
          <a:bodyPr vert="horz" lIns="45720" tIns="45720" rIns="91440" bIns="45720" rtlCol="0" anchor="ctr"/>
          <a:lstStyle>
            <a:defPPr>
              <a:defRPr lang="en-US"/>
            </a:defPPr>
            <a:lvl1pPr algn="ctr" rtl="0" eaLnBrk="0" fontAlgn="base" hangingPunct="0">
              <a:spcBef>
                <a:spcPct val="0"/>
              </a:spcBef>
              <a:spcAft>
                <a:spcPct val="0"/>
              </a:spcAft>
              <a:defRPr sz="1200" b="1" kern="1200">
                <a:solidFill>
                  <a:schemeClr val="tx1">
                    <a:tint val="7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l" eaLnBrk="1" fontAlgn="auto" hangingPunct="1">
              <a:spcBef>
                <a:spcPts val="0"/>
              </a:spcBef>
              <a:spcAft>
                <a:spcPts val="0"/>
              </a:spcAft>
              <a:defRPr/>
            </a:pPr>
            <a:r>
              <a:rPr lang="en-US" b="0" dirty="0">
                <a:solidFill>
                  <a:srgbClr val="44546A"/>
                </a:solidFill>
                <a:latin typeface="Calibri" panose="020F0502020204030204"/>
              </a:rPr>
              <a:t>cms.gov/medicare-coverage-database/view/ncd.aspx?NCDId=353.</a:t>
            </a: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55325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0068C9C-6D0B-301D-C846-A7B633E4C649}"/>
              </a:ext>
            </a:extLst>
          </p:cNvPr>
          <p:cNvGrpSpPr/>
          <p:nvPr/>
        </p:nvGrpSpPr>
        <p:grpSpPr>
          <a:xfrm>
            <a:off x="1022350" y="1600201"/>
            <a:ext cx="9858086" cy="967508"/>
            <a:chOff x="717550" y="1600201"/>
            <a:chExt cx="9858086" cy="967508"/>
          </a:xfrm>
        </p:grpSpPr>
        <p:sp>
          <p:nvSpPr>
            <p:cNvPr id="15" name="Rounded Rectangle 14">
              <a:extLst>
                <a:ext uri="{FF2B5EF4-FFF2-40B4-BE49-F238E27FC236}">
                  <a16:creationId xmlns:a16="http://schemas.microsoft.com/office/drawing/2014/main" id="{65426AAA-7DB0-141D-AF77-34F046035411}"/>
                </a:ext>
              </a:extLst>
            </p:cNvPr>
            <p:cNvSpPr/>
            <p:nvPr/>
          </p:nvSpPr>
          <p:spPr bwMode="auto">
            <a:xfrm>
              <a:off x="869950" y="1600201"/>
              <a:ext cx="9705686" cy="967508"/>
            </a:xfrm>
            <a:prstGeom prst="round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ounded Rectangle 13">
              <a:extLst>
                <a:ext uri="{FF2B5EF4-FFF2-40B4-BE49-F238E27FC236}">
                  <a16:creationId xmlns:a16="http://schemas.microsoft.com/office/drawing/2014/main" id="{109078FD-E31B-19FF-8207-894BA88806F9}"/>
                </a:ext>
              </a:extLst>
            </p:cNvPr>
            <p:cNvSpPr/>
            <p:nvPr/>
          </p:nvSpPr>
          <p:spPr bwMode="auto">
            <a:xfrm>
              <a:off x="717550" y="1600201"/>
              <a:ext cx="1822450" cy="967508"/>
            </a:xfrm>
            <a:prstGeom prst="round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2B2C1992-D695-A1E1-CB60-C7C089412331}"/>
              </a:ext>
            </a:extLst>
          </p:cNvPr>
          <p:cNvGrpSpPr/>
          <p:nvPr/>
        </p:nvGrpSpPr>
        <p:grpSpPr>
          <a:xfrm>
            <a:off x="1022350" y="2720880"/>
            <a:ext cx="9858086" cy="967508"/>
            <a:chOff x="717550" y="1600201"/>
            <a:chExt cx="9858086" cy="967508"/>
          </a:xfrm>
        </p:grpSpPr>
        <p:sp>
          <p:nvSpPr>
            <p:cNvPr id="18" name="Rounded Rectangle 17">
              <a:extLst>
                <a:ext uri="{FF2B5EF4-FFF2-40B4-BE49-F238E27FC236}">
                  <a16:creationId xmlns:a16="http://schemas.microsoft.com/office/drawing/2014/main" id="{1D6B21B8-9FCE-1ECE-E1D0-2AD1173129C8}"/>
                </a:ext>
              </a:extLst>
            </p:cNvPr>
            <p:cNvSpPr/>
            <p:nvPr/>
          </p:nvSpPr>
          <p:spPr bwMode="auto">
            <a:xfrm>
              <a:off x="869950" y="1600201"/>
              <a:ext cx="9705686" cy="967508"/>
            </a:xfrm>
            <a:prstGeom prst="round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ounded Rectangle 18">
              <a:extLst>
                <a:ext uri="{FF2B5EF4-FFF2-40B4-BE49-F238E27FC236}">
                  <a16:creationId xmlns:a16="http://schemas.microsoft.com/office/drawing/2014/main" id="{06834ABD-5D05-A395-DDAD-6E2562D4E42D}"/>
                </a:ext>
              </a:extLst>
            </p:cNvPr>
            <p:cNvSpPr/>
            <p:nvPr/>
          </p:nvSpPr>
          <p:spPr bwMode="auto">
            <a:xfrm>
              <a:off x="717550" y="1600201"/>
              <a:ext cx="1822450" cy="967508"/>
            </a:xfrm>
            <a:prstGeom prst="round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 name="Group 19">
            <a:extLst>
              <a:ext uri="{FF2B5EF4-FFF2-40B4-BE49-F238E27FC236}">
                <a16:creationId xmlns:a16="http://schemas.microsoft.com/office/drawing/2014/main" id="{671FDF31-1A84-B191-D147-9C2030E471BF}"/>
              </a:ext>
            </a:extLst>
          </p:cNvPr>
          <p:cNvGrpSpPr/>
          <p:nvPr/>
        </p:nvGrpSpPr>
        <p:grpSpPr>
          <a:xfrm>
            <a:off x="1022350" y="4962238"/>
            <a:ext cx="9858086" cy="967508"/>
            <a:chOff x="717550" y="1600201"/>
            <a:chExt cx="9858086" cy="967508"/>
          </a:xfrm>
        </p:grpSpPr>
        <p:sp>
          <p:nvSpPr>
            <p:cNvPr id="21" name="Rounded Rectangle 20">
              <a:extLst>
                <a:ext uri="{FF2B5EF4-FFF2-40B4-BE49-F238E27FC236}">
                  <a16:creationId xmlns:a16="http://schemas.microsoft.com/office/drawing/2014/main" id="{16FCC4A6-29EB-9E11-A6B0-97D5D5E4EEAC}"/>
                </a:ext>
              </a:extLst>
            </p:cNvPr>
            <p:cNvSpPr/>
            <p:nvPr/>
          </p:nvSpPr>
          <p:spPr bwMode="auto">
            <a:xfrm>
              <a:off x="869950" y="1600201"/>
              <a:ext cx="9705686" cy="967508"/>
            </a:xfrm>
            <a:prstGeom prst="round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ounded Rectangle 21">
              <a:extLst>
                <a:ext uri="{FF2B5EF4-FFF2-40B4-BE49-F238E27FC236}">
                  <a16:creationId xmlns:a16="http://schemas.microsoft.com/office/drawing/2014/main" id="{3AD6E1C3-4D25-F3AA-5E0F-731B9D31DA80}"/>
                </a:ext>
              </a:extLst>
            </p:cNvPr>
            <p:cNvSpPr/>
            <p:nvPr/>
          </p:nvSpPr>
          <p:spPr bwMode="auto">
            <a:xfrm>
              <a:off x="717550" y="1600201"/>
              <a:ext cx="1822450" cy="967508"/>
            </a:xfrm>
            <a:prstGeom prst="round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 name="Group 22">
            <a:extLst>
              <a:ext uri="{FF2B5EF4-FFF2-40B4-BE49-F238E27FC236}">
                <a16:creationId xmlns:a16="http://schemas.microsoft.com/office/drawing/2014/main" id="{5053B58D-24A8-B612-EA57-7E4BC135F083}"/>
              </a:ext>
            </a:extLst>
          </p:cNvPr>
          <p:cNvGrpSpPr/>
          <p:nvPr/>
        </p:nvGrpSpPr>
        <p:grpSpPr>
          <a:xfrm>
            <a:off x="1022350" y="3841559"/>
            <a:ext cx="9858086" cy="967508"/>
            <a:chOff x="717550" y="1600201"/>
            <a:chExt cx="9858086" cy="967508"/>
          </a:xfrm>
        </p:grpSpPr>
        <p:sp>
          <p:nvSpPr>
            <p:cNvPr id="24" name="Rounded Rectangle 23">
              <a:extLst>
                <a:ext uri="{FF2B5EF4-FFF2-40B4-BE49-F238E27FC236}">
                  <a16:creationId xmlns:a16="http://schemas.microsoft.com/office/drawing/2014/main" id="{31A5A5E4-4592-47EB-A410-BB4CE66EC498}"/>
                </a:ext>
              </a:extLst>
            </p:cNvPr>
            <p:cNvSpPr/>
            <p:nvPr/>
          </p:nvSpPr>
          <p:spPr bwMode="auto">
            <a:xfrm>
              <a:off x="869950" y="1600201"/>
              <a:ext cx="9705686" cy="967508"/>
            </a:xfrm>
            <a:prstGeom prst="roundRect">
              <a:avLst/>
            </a:prstGeom>
            <a:solidFill>
              <a:srgbClr val="92D050">
                <a:alpha val="50196"/>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ounded Rectangle 24">
              <a:extLst>
                <a:ext uri="{FF2B5EF4-FFF2-40B4-BE49-F238E27FC236}">
                  <a16:creationId xmlns:a16="http://schemas.microsoft.com/office/drawing/2014/main" id="{22537662-6A3F-900E-9027-936D5B5A2B91}"/>
                </a:ext>
              </a:extLst>
            </p:cNvPr>
            <p:cNvSpPr/>
            <p:nvPr/>
          </p:nvSpPr>
          <p:spPr bwMode="auto">
            <a:xfrm>
              <a:off x="717550" y="1600201"/>
              <a:ext cx="1822450" cy="967508"/>
            </a:xfrm>
            <a:prstGeom prst="round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DF638968-FF8B-A2D0-C9BA-8D9D21D3052A}"/>
              </a:ext>
            </a:extLst>
          </p:cNvPr>
          <p:cNvSpPr>
            <a:spLocks noGrp="1"/>
          </p:cNvSpPr>
          <p:nvPr>
            <p:ph type="title"/>
          </p:nvPr>
        </p:nvSpPr>
        <p:spPr/>
        <p:txBody>
          <a:bodyPr/>
          <a:lstStyle/>
          <a:p>
            <a:r>
              <a:rPr lang="en-US"/>
              <a:t>A Patient-Centered Approach to Obesity Management</a:t>
            </a:r>
          </a:p>
        </p:txBody>
      </p:sp>
      <p:sp>
        <p:nvSpPr>
          <p:cNvPr id="5" name="Text Box 15">
            <a:extLst>
              <a:ext uri="{FF2B5EF4-FFF2-40B4-BE49-F238E27FC236}">
                <a16:creationId xmlns:a16="http://schemas.microsoft.com/office/drawing/2014/main" id="{96AA0B27-6020-5BB3-DF43-BBD85B784059}"/>
              </a:ext>
            </a:extLst>
          </p:cNvPr>
          <p:cNvSpPr txBox="1">
            <a:spLocks noChangeArrowheads="1"/>
          </p:cNvSpPr>
          <p:nvPr/>
        </p:nvSpPr>
        <p:spPr bwMode="auto">
          <a:xfrm>
            <a:off x="422995" y="6399875"/>
            <a:ext cx="795493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Fastenau. Clin Obes. 2019;9:e12309. </a:t>
            </a:r>
          </a:p>
        </p:txBody>
      </p:sp>
      <p:sp>
        <p:nvSpPr>
          <p:cNvPr id="3" name="TextBox 2">
            <a:extLst>
              <a:ext uri="{FF2B5EF4-FFF2-40B4-BE49-F238E27FC236}">
                <a16:creationId xmlns:a16="http://schemas.microsoft.com/office/drawing/2014/main" id="{3C0BC61F-19DA-F107-F4B1-8110B58D49CA}"/>
              </a:ext>
            </a:extLst>
          </p:cNvPr>
          <p:cNvSpPr txBox="1"/>
          <p:nvPr/>
        </p:nvSpPr>
        <p:spPr bwMode="auto">
          <a:xfrm>
            <a:off x="2997201" y="1773381"/>
            <a:ext cx="77908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marR="0" lvl="0" indent="-17462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Tailor interventions to patients’ needs, preferences, and cultural backgrounds
Incorporate patients’ goals, motivations, and readiness to change</a:t>
            </a:r>
          </a:p>
        </p:txBody>
      </p:sp>
      <p:sp>
        <p:nvSpPr>
          <p:cNvPr id="6" name="TextBox 5">
            <a:extLst>
              <a:ext uri="{FF2B5EF4-FFF2-40B4-BE49-F238E27FC236}">
                <a16:creationId xmlns:a16="http://schemas.microsoft.com/office/drawing/2014/main" id="{746711D8-5804-F79C-509C-22367F25A861}"/>
              </a:ext>
            </a:extLst>
          </p:cNvPr>
          <p:cNvSpPr txBox="1"/>
          <p:nvPr/>
        </p:nvSpPr>
        <p:spPr bwMode="auto">
          <a:xfrm>
            <a:off x="3034146" y="3019968"/>
            <a:ext cx="7716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marR="0" lvl="0" indent="-17462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Engage patients in setting realistic and achievable goals</a:t>
            </a:r>
          </a:p>
        </p:txBody>
      </p:sp>
      <p:sp>
        <p:nvSpPr>
          <p:cNvPr id="7" name="TextBox 6">
            <a:extLst>
              <a:ext uri="{FF2B5EF4-FFF2-40B4-BE49-F238E27FC236}">
                <a16:creationId xmlns:a16="http://schemas.microsoft.com/office/drawing/2014/main" id="{56404A33-1637-156D-C9C8-A98496E3BD9F}"/>
              </a:ext>
            </a:extLst>
          </p:cNvPr>
          <p:cNvSpPr txBox="1"/>
          <p:nvPr/>
        </p:nvSpPr>
        <p:spPr bwMode="auto">
          <a:xfrm>
            <a:off x="2997201" y="4008007"/>
            <a:ext cx="77908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marR="0" lvl="0" indent="-17462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Follow-up regularly to monitor progress and adjust care plans as needed
Encourage participation in support groups and/or community resources</a:t>
            </a:r>
          </a:p>
        </p:txBody>
      </p:sp>
      <p:sp>
        <p:nvSpPr>
          <p:cNvPr id="8" name="TextBox 7">
            <a:extLst>
              <a:ext uri="{FF2B5EF4-FFF2-40B4-BE49-F238E27FC236}">
                <a16:creationId xmlns:a16="http://schemas.microsoft.com/office/drawing/2014/main" id="{0256E641-C9AE-045C-BAA4-322642C51BB0}"/>
              </a:ext>
            </a:extLst>
          </p:cNvPr>
          <p:cNvSpPr txBox="1"/>
          <p:nvPr/>
        </p:nvSpPr>
        <p:spPr bwMode="auto">
          <a:xfrm>
            <a:off x="2997201" y="5111753"/>
            <a:ext cx="77908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marR="0" lvl="0" indent="-17462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Provide information about nutrition, physical activity, and behavior change
Empower patients with tools and resources for self-management</a:t>
            </a:r>
          </a:p>
        </p:txBody>
      </p:sp>
      <p:sp>
        <p:nvSpPr>
          <p:cNvPr id="10" name="TextBox 9">
            <a:extLst>
              <a:ext uri="{FF2B5EF4-FFF2-40B4-BE49-F238E27FC236}">
                <a16:creationId xmlns:a16="http://schemas.microsoft.com/office/drawing/2014/main" id="{C84E6A4D-2405-5DBF-8052-672447DA8A06}"/>
              </a:ext>
            </a:extLst>
          </p:cNvPr>
          <p:cNvSpPr txBox="1"/>
          <p:nvPr/>
        </p:nvSpPr>
        <p:spPr bwMode="auto">
          <a:xfrm>
            <a:off x="1022350" y="1791855"/>
            <a:ext cx="17947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Personalized </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care plans</a:t>
            </a:r>
          </a:p>
        </p:txBody>
      </p:sp>
      <p:sp>
        <p:nvSpPr>
          <p:cNvPr id="11" name="TextBox 10">
            <a:extLst>
              <a:ext uri="{FF2B5EF4-FFF2-40B4-BE49-F238E27FC236}">
                <a16:creationId xmlns:a16="http://schemas.microsoft.com/office/drawing/2014/main" id="{D1E8EF6D-2041-F88D-E264-686571A107FB}"/>
              </a:ext>
            </a:extLst>
          </p:cNvPr>
          <p:cNvSpPr txBox="1"/>
          <p:nvPr/>
        </p:nvSpPr>
        <p:spPr bwMode="auto">
          <a:xfrm>
            <a:off x="1034156" y="2904837"/>
            <a:ext cx="18014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Collaborative </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goal setting</a:t>
            </a:r>
          </a:p>
        </p:txBody>
      </p:sp>
      <p:sp>
        <p:nvSpPr>
          <p:cNvPr id="12" name="TextBox 11">
            <a:extLst>
              <a:ext uri="{FF2B5EF4-FFF2-40B4-BE49-F238E27FC236}">
                <a16:creationId xmlns:a16="http://schemas.microsoft.com/office/drawing/2014/main" id="{A64384A8-65D2-1935-3B2B-830AC377FD41}"/>
              </a:ext>
            </a:extLst>
          </p:cNvPr>
          <p:cNvSpPr txBox="1"/>
          <p:nvPr/>
        </p:nvSpPr>
        <p:spPr bwMode="auto">
          <a:xfrm>
            <a:off x="1022350" y="3910235"/>
            <a:ext cx="18039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Continuous </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support and </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follow-up</a:t>
            </a:r>
          </a:p>
        </p:txBody>
      </p:sp>
      <p:sp>
        <p:nvSpPr>
          <p:cNvPr id="13" name="TextBox 12">
            <a:extLst>
              <a:ext uri="{FF2B5EF4-FFF2-40B4-BE49-F238E27FC236}">
                <a16:creationId xmlns:a16="http://schemas.microsoft.com/office/drawing/2014/main" id="{D43B78AB-A743-1D5E-82B1-DDDA7C27A0B9}"/>
              </a:ext>
            </a:extLst>
          </p:cNvPr>
          <p:cNvSpPr txBox="1"/>
          <p:nvPr/>
        </p:nvSpPr>
        <p:spPr bwMode="auto">
          <a:xfrm>
            <a:off x="1034156" y="5126181"/>
            <a:ext cx="18106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Education and empowerment</a:t>
            </a:r>
          </a:p>
        </p:txBody>
      </p:sp>
    </p:spTree>
    <p:extLst>
      <p:ext uri="{BB962C8B-B14F-4D97-AF65-F5344CB8AC3E}">
        <p14:creationId xmlns:p14="http://schemas.microsoft.com/office/powerpoint/2010/main" val="1723011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u="sng" dirty="0">
              <a:solidFill>
                <a:srgbClr val="60914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CCO/PCE </a:t>
            </a:r>
            <a:br>
              <a:rPr lang="en-US" altLang="en-US" sz="4000" dirty="0"/>
            </a:br>
            <a:r>
              <a:rPr lang="en-US" altLang="en-US" sz="4000" dirty="0"/>
              <a:t>Coverage of Obesity!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a:t>
            </a:r>
            <a:r>
              <a:rPr lang="en-US" sz="2200" b="0" dirty="0"/>
              <a:t>expert commentary with patient perspective </a:t>
            </a:r>
          </a:p>
          <a:p>
            <a:pPr eaLnBrk="1" hangingPunct="1">
              <a:buClr>
                <a:schemeClr val="accent6"/>
              </a:buClr>
              <a:defRPr/>
            </a:pPr>
            <a:r>
              <a:rPr lang="en-US" sz="2200" dirty="0">
                <a:solidFill>
                  <a:srgbClr val="E1471D"/>
                </a:solidFill>
              </a:rPr>
              <a:t>Text Modules </a:t>
            </a:r>
          </a:p>
          <a:p>
            <a:pPr>
              <a:buClr>
                <a:schemeClr val="tx2">
                  <a:lumMod val="20000"/>
                  <a:lumOff val="80000"/>
                </a:schemeClr>
              </a:buClr>
              <a:defRPr/>
            </a:pPr>
            <a:r>
              <a:rPr lang="en-US" sz="2200" dirty="0">
                <a:solidFill>
                  <a:srgbClr val="E1471D"/>
                </a:solidFill>
              </a:rPr>
              <a:t>Additional CME/CE-certified slideset </a:t>
            </a:r>
            <a:r>
              <a:rPr lang="en-US" sz="2200" b="0" dirty="0"/>
              <a:t>on obesity 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36ca775-3399-43e7-a6ac-4b39fc355302">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9CE8CFC70F5A041AF8C451D4537FDA9" ma:contentTypeVersion="11" ma:contentTypeDescription="Create a new document." ma:contentTypeScope="" ma:versionID="ae8c5042fda9cd216825352f4db37041">
  <xsd:schema xmlns:xsd="http://www.w3.org/2001/XMLSchema" xmlns:xs="http://www.w3.org/2001/XMLSchema" xmlns:p="http://schemas.microsoft.com/office/2006/metadata/properties" xmlns:ns2="636ca775-3399-43e7-a6ac-4b39fc355302" xmlns:ns3="22fd6914-46d4-4c7e-bbad-46e82841b69d" targetNamespace="http://schemas.microsoft.com/office/2006/metadata/properties" ma:root="true" ma:fieldsID="774565218f8f6e98bfb95db9a72764bb" ns2:_="" ns3:_="">
    <xsd:import namespace="636ca775-3399-43e7-a6ac-4b39fc35530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ca775-3399-43e7-a6ac-4b39fc355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www.w3.org/XML/1998/namespace"/>
    <ds:schemaRef ds:uri="22fd6914-46d4-4c7e-bbad-46e82841b69d"/>
    <ds:schemaRef ds:uri="636ca775-3399-43e7-a6ac-4b39fc355302"/>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EC22A467-A0C2-4E65-9C6F-50CE4E5C69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6ca775-3399-43e7-a6ac-4b39fc355302"/>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665</TotalTime>
  <Words>1955</Words>
  <Application>Microsoft Office PowerPoint</Application>
  <PresentationFormat>Widescreen</PresentationFormat>
  <Paragraphs>217</Paragraphs>
  <Slides>16</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Courier New</vt:lpstr>
      <vt:lpstr>Times</vt:lpstr>
      <vt:lpstr>Times New Roman</vt:lpstr>
      <vt:lpstr>Wingdings</vt:lpstr>
      <vt:lpstr>2017_HTAA_Diabetes</vt:lpstr>
      <vt:lpstr>2022_CCO_Template</vt:lpstr>
      <vt:lpstr>Implementing the New Clinical Obesity Diagnosis Into Practice </vt:lpstr>
      <vt:lpstr>About These Slides</vt:lpstr>
      <vt:lpstr>Faculty </vt:lpstr>
      <vt:lpstr>Disclosures</vt:lpstr>
      <vt:lpstr>Learning Objectives</vt:lpstr>
      <vt:lpstr>What Is Obesity?</vt:lpstr>
      <vt:lpstr>Diagnosing Preclinical and Clinical Obesity</vt:lpstr>
      <vt:lpstr>Diagnostic Criteria for Clinical Obesity in Adults*: Reduced Function Due to Excess Adiposity</vt:lpstr>
      <vt:lpstr>Goals of Obesity Treatment</vt:lpstr>
      <vt:lpstr>Diagnosing Clinical Obesity</vt:lpstr>
      <vt:lpstr>Comprehensive History and Physical Exam</vt:lpstr>
      <vt:lpstr>The 5 C’s for Choosing an Obesity Management Medication</vt:lpstr>
      <vt:lpstr>Integrating Obesity Care Into Clinical Practice</vt:lpstr>
      <vt:lpstr>Documentation and Billing for Obesity Management</vt:lpstr>
      <vt:lpstr>A Patient-Centered Approach to Obesity Management</vt:lpstr>
      <vt:lpstr>Go Online for More CCO/PCE  Coverage of Obesity!</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the New Clinical Obesity Diagnosis Into Practice</dc:title>
  <dc:subject/>
  <dc:creator>Preferred User</dc:creator>
  <cp:keywords/>
  <dc:description/>
  <cp:lastModifiedBy>Valerie Wenzel</cp:lastModifiedBy>
  <cp:revision>161</cp:revision>
  <cp:lastPrinted>2016-09-26T20:21:49Z</cp:lastPrinted>
  <dcterms:created xsi:type="dcterms:W3CDTF">2005-05-27T15:08:01Z</dcterms:created>
  <dcterms:modified xsi:type="dcterms:W3CDTF">2025-09-18T19:46:42Z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0x01010049CE8CFC70F5A041AF8C451D4537FDA9</vt:lpwstr>
  </property>
  <property fmtid="{D5CDD505-2E9C-101B-9397-08002B2CF9AE}" pid="9" name="MediaServiceImageTags">
    <vt:lpwstr/>
  </property>
</Properties>
</file>