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9"/>
  </p:notesMasterIdLst>
  <p:sldIdLst>
    <p:sldId id="321" r:id="rId6"/>
    <p:sldId id="308" r:id="rId7"/>
    <p:sldId id="543" r:id="rId8"/>
    <p:sldId id="555" r:id="rId9"/>
    <p:sldId id="544" r:id="rId10"/>
    <p:sldId id="545" r:id="rId11"/>
    <p:sldId id="551" r:id="rId12"/>
    <p:sldId id="552" r:id="rId13"/>
    <p:sldId id="553" r:id="rId14"/>
    <p:sldId id="547" r:id="rId15"/>
    <p:sldId id="554" r:id="rId16"/>
    <p:sldId id="548" r:id="rId17"/>
    <p:sldId id="54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54" userDrawn="1">
          <p15:clr>
            <a:srgbClr val="A4A3A4"/>
          </p15:clr>
        </p15:guide>
        <p15:guide id="2" pos="324" userDrawn="1">
          <p15:clr>
            <a:srgbClr val="A4A3A4"/>
          </p15:clr>
        </p15:guide>
        <p15:guide id="3" orient="horz" pos="151" userDrawn="1">
          <p15:clr>
            <a:srgbClr val="A4A3A4"/>
          </p15:clr>
        </p15:guide>
        <p15:guide id="4" pos="3840" userDrawn="1">
          <p15:clr>
            <a:srgbClr val="A4A3A4"/>
          </p15:clr>
        </p15:guide>
        <p15:guide id="5" orient="horz" pos="259" userDrawn="1">
          <p15:clr>
            <a:srgbClr val="A4A3A4"/>
          </p15:clr>
        </p15:guide>
        <p15:guide id="6" orient="horz" pos="1015" userDrawn="1">
          <p15:clr>
            <a:srgbClr val="A4A3A4"/>
          </p15:clr>
        </p15:guide>
        <p15:guide id="7" orient="horz" pos="3895" userDrawn="1">
          <p15:clr>
            <a:srgbClr val="A4A3A4"/>
          </p15:clr>
        </p15:guide>
        <p15:guide id="8" orient="horz" pos="4147" userDrawn="1">
          <p15:clr>
            <a:srgbClr val="A4A3A4"/>
          </p15:clr>
        </p15:guide>
        <p15:guide id="9" pos="7402" userDrawn="1">
          <p15:clr>
            <a:srgbClr val="A4A3A4"/>
          </p15:clr>
        </p15:guide>
        <p15:guide id="10" pos="7229" userDrawn="1">
          <p15:clr>
            <a:srgbClr val="A4A3A4"/>
          </p15:clr>
        </p15:guide>
        <p15:guide id="11" orient="horz" pos="403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92598A53-EBC7-13A3-8B1E-38E3088F17FD}" name="jconstanzo@clinicaloptions.com" initials="j" userId="jconstanzo@clinicaloptions.com" providerId="None"/>
  <p188:author id="{4CFD3961-6049-805A-215E-9BD732538485}" name="spantry@clinicaloptions.com" initials="s" userId="spantry@clinicaloptions.com" providerId="None"/>
  <p188:author id="{67E39494-75B3-CF9E-6A44-82504F755C8B}" name="Dussadee Royal" initials="DR" userId="S::droyal@clinicaloptions.com::51beead8-6fa0-4b98-aeba-37044af35e17" providerId="AD"/>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BD108E-8392-4073-AADD-FA76878E6696}" v="935" dt="2022-06-09T19:19:44.8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pos="454"/>
        <p:guide pos="324"/>
        <p:guide orient="horz" pos="151"/>
        <p:guide pos="3840"/>
        <p:guide orient="horz" pos="259"/>
        <p:guide orient="horz" pos="1015"/>
        <p:guide orient="horz" pos="3895"/>
        <p:guide orient="horz" pos="4147"/>
        <p:guide pos="7402"/>
        <p:guide pos="7229"/>
        <p:guide orient="horz" pos="4032"/>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491443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 cervical cancer; DoR, duration of response; ORR, overall response rate; 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204672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AUC, area under the curve; CC, cervical cancer; DL, dose level; DLT, dose-limiting toxicity; DoR, duration of response; ECOG, Eastern Cooperative Oncology Group; MTD, maximum tolerated dose; ORR, overall response rate; OS, overall survival; PFS, progression-free survival; PS, performance status; RECIST, Response Evaluation Criteria in Solid Tumors; </a:t>
            </a:r>
            <a:r>
              <a:rPr lang="en-US" altLang="en-US" sz="1200" b="0" i="1" dirty="0"/>
              <a:t>RP2D, recommended phase II dose; </a:t>
            </a:r>
            <a:r>
              <a:rPr lang="en-US" b="0" i="1" dirty="0"/>
              <a:t>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439844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2L, second-line; 3L, third-line; carbo, carboplatin; CPS, combined positive score; CRT, chemoradiation; ECOG, Eastern Cooperative Oncology Group; NA, not available; pembro, pembrolizumab; PS, performance status; TV, tisotumab vedotin.</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1315515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1L, first-line; 2L, second-line; 3L, third-line; BL, baseline;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80062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1L, first-line; CR, complete response; DCR, disease control rate; DoR, duration of response; NE, not evaluable; NR, not reached; ORR, overall response rate; OS, overall survival; PD, progressive disease; pembro, pembrolizumab; PFS, progression-free survival; PR, partial response; SD, stable disease;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834225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2L, second-line; 3L, third-line; CR, complete response; DCR, disease control rate; DoR, duration of response; NE, not evaluable; NR, not reached; ORR, overall response rate; OS, overall survival; PD, progressive disease; pembro, pembrolizumab; PFS, progression-free survival; PR, partial response; SD, stable disease;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570716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1L, first-line; carbo, carboplatin; CR, complete response; DCR, disease control rate; DoR, duration of response; NE, not evaluable; NR, not reached; ORR, overall response rate; OS, overall survival; PD, progressive disease; PFS, progression-free survival; PR, partial response; SD, stable disease;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334846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2L, second-line; 3L, third-line; PSN, peripheral sensory neuropathy; TEAE, treatment-emergent adverse event; TV, tisotumab vedotin.</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2231083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1L, first-line; 2L, second-line; 3L, third-line; AE, adverse event; carbo, carboplatin; pembro, pembrolizumab;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2038847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i="1" dirty="0"/>
              <a:t>CC, cervical cancer; DoR, duration of response; ORR, overall response rate; </a:t>
            </a:r>
            <a:r>
              <a:rPr lang="en-US" b="0" i="1" dirty="0"/>
              <a:t>TV, tisotumab vedotin.</a:t>
            </a:r>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2084057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ENGOT Cx8/GOG 3024/innovaTV 205: </a:t>
            </a:r>
            <a:br>
              <a:rPr lang="en-US" sz="4000" dirty="0"/>
            </a:br>
            <a:r>
              <a:rPr lang="en-US" sz="4000" dirty="0"/>
              <a:t>Interim Phase II Results With </a:t>
            </a:r>
            <a:br>
              <a:rPr lang="en-US" sz="4000" dirty="0"/>
            </a:br>
            <a:r>
              <a:rPr lang="en-US" sz="4000" dirty="0"/>
              <a:t>Tisotumab Vedotin Combinations in </a:t>
            </a:r>
            <a:br>
              <a:rPr lang="en-US" sz="4000" dirty="0"/>
            </a:br>
            <a:r>
              <a:rPr lang="en-US" sz="4000" dirty="0"/>
              <a:t>Recurrent or Metastatic Cervical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6745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46BA86E-5097-9D6B-A028-D3EC90B391A5}"/>
              </a:ext>
            </a:extLst>
          </p:cNvPr>
          <p:cNvSpPr>
            <a:spLocks noGrp="1" noChangeArrowheads="1"/>
          </p:cNvSpPr>
          <p:nvPr>
            <p:ph type="title"/>
          </p:nvPr>
        </p:nvSpPr>
        <p:spPr/>
        <p:txBody>
          <a:bodyPr/>
          <a:lstStyle/>
          <a:p>
            <a:r>
              <a:rPr lang="en-US" dirty="0"/>
              <a:t>ENGOT Cx8/GOG 3024/innovaTV 205: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Effective therapies are needed for women with recurrent or metastatic CC</a:t>
            </a:r>
          </a:p>
          <a:p>
            <a:r>
              <a:rPr lang="en-US" altLang="en-US" sz="2000" dirty="0"/>
              <a:t>Pembrolizumab + chemotherapy is approved in the United States and European Union for first-line treatment of PD-L1</a:t>
            </a:r>
            <a:r>
              <a:rPr lang="en-US" altLang="en-US" sz="2000" dirty="0">
                <a:latin typeface="Arial" panose="020B0604020202020204" pitchFamily="34" charset="0"/>
                <a:cs typeface="Arial" panose="020B0604020202020204" pitchFamily="34" charset="0"/>
              </a:rPr>
              <a:t>–</a:t>
            </a:r>
            <a:r>
              <a:rPr lang="en-US" altLang="en-US" sz="2000" dirty="0"/>
              <a:t>positive recurrent or metastatic CC based on data showing OS and PFS benefit</a:t>
            </a:r>
            <a:r>
              <a:rPr lang="en-US" altLang="en-US" sz="2000" baseline="30000" dirty="0"/>
              <a:t>1</a:t>
            </a:r>
          </a:p>
          <a:p>
            <a:r>
              <a:rPr lang="en-US" altLang="en-US" sz="2000" dirty="0"/>
              <a:t>Tisotumab vedotin monotherapy has shown clinically meaningful antitumor response (ORR: 24%) and DoR (8.3 mo) in previously treated recurrent or metastatic CC</a:t>
            </a:r>
            <a:r>
              <a:rPr lang="en-US" altLang="en-US" sz="2000" baseline="30000" dirty="0"/>
              <a:t>2</a:t>
            </a:r>
            <a:r>
              <a:rPr lang="en-US" altLang="en-US" sz="2000" dirty="0"/>
              <a:t>  </a:t>
            </a:r>
          </a:p>
          <a:p>
            <a:pPr lvl="1"/>
            <a:r>
              <a:rPr lang="en-US" altLang="en-US" sz="1800" dirty="0"/>
              <a:t>Tisotumab vedotin is approved by the FDA for the treatment of adult patients with recurrent or </a:t>
            </a:r>
            <a:br>
              <a:rPr lang="en-US" altLang="en-US" sz="1800" dirty="0"/>
            </a:br>
            <a:r>
              <a:rPr lang="en-US" altLang="en-US" sz="1800" dirty="0"/>
              <a:t>metastatic CC with disease progression on or after chemotherapy</a:t>
            </a:r>
            <a:r>
              <a:rPr lang="en-US" altLang="en-US" sz="1800" baseline="30000" dirty="0"/>
              <a:t>3</a:t>
            </a:r>
          </a:p>
          <a:p>
            <a:r>
              <a:rPr lang="en-US" altLang="en-US" sz="2000" dirty="0"/>
              <a:t>Data from </a:t>
            </a:r>
            <a:r>
              <a:rPr lang="sv-SE" altLang="en-US" sz="2000" dirty="0"/>
              <a:t>ENGOT Cx8/GOG 3024/innovaTV 205 </a:t>
            </a:r>
            <a:r>
              <a:rPr lang="en-US" altLang="en-US" sz="2000" dirty="0"/>
              <a:t>dose-escalation/dose-expansion cohorts suggest tisotumab vedotin addition to pembrolizumab, carboplatin, or bevacizumab may enhance antitumor activity</a:t>
            </a:r>
            <a:r>
              <a:rPr lang="en-US" altLang="en-US" sz="2000" baseline="30000" dirty="0"/>
              <a:t>4,5</a:t>
            </a:r>
            <a:endParaRPr lang="en-US" altLang="en-US" sz="2000" dirty="0"/>
          </a:p>
          <a:p>
            <a:r>
              <a:rPr lang="en-US" altLang="en-US" sz="2000" dirty="0"/>
              <a:t>This report describes interim safety and efficacy results from 3 dose-expansion cohorts of </a:t>
            </a:r>
            <a:br>
              <a:rPr lang="en-US" altLang="en-US" sz="2000" dirty="0"/>
            </a:br>
            <a:r>
              <a:rPr lang="sv-SE" altLang="en-US" sz="2000" dirty="0"/>
              <a:t>ENGOT Cx8/GOG 3024/innovaTV 205 </a:t>
            </a:r>
            <a:r>
              <a:rPr lang="en-US" altLang="en-US" sz="2000" dirty="0"/>
              <a:t>investigating tisotumab vedotin combinations as </a:t>
            </a:r>
            <a:br>
              <a:rPr lang="en-US" altLang="en-US" sz="2000" dirty="0"/>
            </a:br>
            <a:r>
              <a:rPr lang="en-US" altLang="en-US" sz="2000" dirty="0"/>
              <a:t>first- and later-line therapy in patients with recurrent or metastatic CC</a:t>
            </a:r>
            <a:r>
              <a:rPr lang="en-US" altLang="en-US" sz="2000" baseline="30000" dirty="0"/>
              <a:t>6</a:t>
            </a:r>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24582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Colombo. NEJM. 2021;385:1856. 2. Coleman. Lancet Onc. 2021;22:609. 3. Tisotumab vedotin PI.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Monk. IGCS 2021. Abstr 0013. 5. Vergote. ESMO 2021. Abstr 723MO. 6. Lorusso. ASCO 2022. Abstr 5507.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27150"/>
            <a:ext cx="10877529" cy="426964"/>
          </a:xfrm>
        </p:spPr>
        <p:txBody>
          <a:bodyPr/>
          <a:lstStyle/>
          <a:p>
            <a:r>
              <a:rPr lang="en-US" altLang="en-US" sz="2000" dirty="0"/>
              <a:t>Global, open-label phase Ib/II trial </a:t>
            </a:r>
          </a:p>
        </p:txBody>
      </p:sp>
      <p:sp>
        <p:nvSpPr>
          <p:cNvPr id="6" name="Text Box 15">
            <a:extLst>
              <a:ext uri="{FF2B5EF4-FFF2-40B4-BE49-F238E27FC236}">
                <a16:creationId xmlns:a16="http://schemas.microsoft.com/office/drawing/2014/main" id="{A371736C-224A-A874-AFA8-E650FF9F59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spc="-10" dirty="0">
                <a:solidFill>
                  <a:schemeClr val="bg2"/>
                </a:solidFill>
                <a:latin typeface="Calibri" panose="020F0502020204030204" pitchFamily="34" charset="0"/>
              </a:rPr>
              <a:t>Monk. IGCS 2021. Abstr O013. NCT03786081.</a:t>
            </a:r>
            <a:r>
              <a:rPr lang="en-US" altLang="en-US" sz="1200" b="0" spc="-10" dirty="0">
                <a:solidFill>
                  <a:schemeClr val="bg2"/>
                </a:solidFill>
                <a:latin typeface="Calibri" panose="020F0502020204030204" pitchFamily="34" charset="0"/>
              </a:rPr>
              <a:t> Lorusso. ASCO 2022. Abstr 5507. </a:t>
            </a:r>
            <a:r>
              <a:rPr lang="en-US" sz="1200" b="0" spc="-10" dirty="0">
                <a:solidFill>
                  <a:schemeClr val="bg2"/>
                </a:solidFill>
                <a:latin typeface="Calibri" panose="020F0502020204030204" pitchFamily="34" charset="0"/>
              </a:rPr>
              <a:t> </a:t>
            </a:r>
            <a:endParaRPr lang="en-US" altLang="en-US" sz="1200" b="0" spc="-10" dirty="0">
              <a:solidFill>
                <a:schemeClr val="bg2"/>
              </a:solidFill>
              <a:latin typeface="Calibri" panose="020F0502020204030204" pitchFamily="34" charset="0"/>
            </a:endParaRPr>
          </a:p>
        </p:txBody>
      </p:sp>
      <p:sp>
        <p:nvSpPr>
          <p:cNvPr id="5" name="Text Box 45">
            <a:extLst>
              <a:ext uri="{FF2B5EF4-FFF2-40B4-BE49-F238E27FC236}">
                <a16:creationId xmlns:a16="http://schemas.microsoft.com/office/drawing/2014/main" id="{762C99F6-6D50-D963-8B24-26703D204282}"/>
              </a:ext>
            </a:extLst>
          </p:cNvPr>
          <p:cNvSpPr txBox="1">
            <a:spLocks noChangeArrowheads="1"/>
          </p:cNvSpPr>
          <p:nvPr/>
        </p:nvSpPr>
        <p:spPr bwMode="auto">
          <a:xfrm>
            <a:off x="567045" y="2648059"/>
            <a:ext cx="1747297" cy="1815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r>
              <a:rPr lang="en-US" altLang="en-US" sz="1600" dirty="0">
                <a:solidFill>
                  <a:srgbClr val="000000"/>
                </a:solidFill>
                <a:latin typeface="Calibri" panose="020F0502020204030204" pitchFamily="34" charset="0"/>
              </a:rPr>
              <a:t>with recurrent or metastatic cervical cancer; </a:t>
            </a:r>
          </a:p>
          <a:p>
            <a:pPr lvl="0" algn="ctr">
              <a:lnSpc>
                <a:spcPct val="100000"/>
              </a:lnSpc>
              <a:spcBef>
                <a:spcPct val="0"/>
              </a:spcBef>
              <a:spcAft>
                <a:spcPct val="0"/>
              </a:spcAft>
              <a:buClrTx/>
              <a:buNone/>
              <a:defRPr/>
            </a:pPr>
            <a:r>
              <a:rPr lang="en-US" altLang="en-US" sz="1600" dirty="0">
                <a:solidFill>
                  <a:srgbClr val="000000"/>
                </a:solidFill>
                <a:latin typeface="Calibri" panose="020F0502020204030204" pitchFamily="34" charset="0"/>
              </a:rPr>
              <a:t>ECOG PS 0 or 1</a:t>
            </a:r>
          </a:p>
          <a:p>
            <a:pPr lvl="0" algn="ctr">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cs typeface="+mn-cs"/>
              </a:rPr>
              <a:t>N = 220 (estimated)</a:t>
            </a:r>
          </a:p>
        </p:txBody>
      </p:sp>
      <p:sp>
        <p:nvSpPr>
          <p:cNvPr id="8" name="Rectangle 49">
            <a:extLst>
              <a:ext uri="{FF2B5EF4-FFF2-40B4-BE49-F238E27FC236}">
                <a16:creationId xmlns:a16="http://schemas.microsoft.com/office/drawing/2014/main" id="{131182B4-950C-B999-EC73-C7E3BB0DC6D6}"/>
              </a:ext>
            </a:extLst>
          </p:cNvPr>
          <p:cNvSpPr>
            <a:spLocks noChangeArrowheads="1"/>
          </p:cNvSpPr>
          <p:nvPr/>
        </p:nvSpPr>
        <p:spPr bwMode="auto">
          <a:xfrm>
            <a:off x="8896363" y="2173103"/>
            <a:ext cx="274320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TV </a:t>
            </a:r>
            <a:r>
              <a:rPr lang="en-US" altLang="en-US" sz="1400" dirty="0">
                <a:solidFill>
                  <a:schemeClr val="tx1"/>
                </a:solidFill>
                <a:latin typeface="Calibri" panose="020F0502020204030204" pitchFamily="34" charset="0"/>
              </a:rPr>
              <a:t>2.0 mg/kg IV Q3W +</a:t>
            </a:r>
            <a:br>
              <a:rPr lang="en-US" altLang="en-US" sz="1400" b="1" dirty="0">
                <a:solidFill>
                  <a:schemeClr val="tx1"/>
                </a:solidFill>
                <a:latin typeface="Calibri" panose="020F0502020204030204" pitchFamily="34" charset="0"/>
              </a:rPr>
            </a:br>
            <a:r>
              <a:rPr lang="en-US" altLang="en-US" sz="1400" b="1" dirty="0">
                <a:solidFill>
                  <a:schemeClr val="tx1"/>
                </a:solidFill>
                <a:latin typeface="Calibri" panose="020F0502020204030204" pitchFamily="34" charset="0"/>
              </a:rPr>
              <a:t>Pembrolizumab </a:t>
            </a:r>
            <a:r>
              <a:rPr lang="en-US" altLang="en-US" sz="140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 = 33)</a:t>
            </a:r>
          </a:p>
        </p:txBody>
      </p:sp>
      <p:sp>
        <p:nvSpPr>
          <p:cNvPr id="10" name="Rectangle 49">
            <a:extLst>
              <a:ext uri="{FF2B5EF4-FFF2-40B4-BE49-F238E27FC236}">
                <a16:creationId xmlns:a16="http://schemas.microsoft.com/office/drawing/2014/main" id="{0657B1F1-2305-88B6-32C3-2E6CF803F43B}"/>
              </a:ext>
            </a:extLst>
          </p:cNvPr>
          <p:cNvSpPr>
            <a:spLocks noChangeArrowheads="1"/>
          </p:cNvSpPr>
          <p:nvPr/>
        </p:nvSpPr>
        <p:spPr bwMode="auto">
          <a:xfrm>
            <a:off x="8896363" y="3978942"/>
            <a:ext cx="2743200" cy="822960"/>
          </a:xfrm>
          <a:prstGeom prst="rect">
            <a:avLst/>
          </a:prstGeom>
          <a:solidFill>
            <a:schemeClr val="accent4"/>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TV </a:t>
            </a:r>
            <a:r>
              <a:rPr lang="en-US" altLang="en-US" sz="1400" dirty="0">
                <a:solidFill>
                  <a:schemeClr val="tx1"/>
                </a:solidFill>
                <a:latin typeface="Calibri" panose="020F0502020204030204" pitchFamily="34" charset="0"/>
              </a:rPr>
              <a:t>2.0 mg/kg IV Q3W +</a:t>
            </a:r>
            <a:br>
              <a:rPr lang="en-US" altLang="en-US" sz="1400" b="1" dirty="0">
                <a:solidFill>
                  <a:schemeClr val="tx1"/>
                </a:solidFill>
                <a:latin typeface="Calibri" panose="020F0502020204030204" pitchFamily="34" charset="0"/>
              </a:rPr>
            </a:br>
            <a:r>
              <a:rPr lang="en-US" altLang="en-US" sz="1400" b="1" dirty="0">
                <a:solidFill>
                  <a:schemeClr val="tx1"/>
                </a:solidFill>
                <a:latin typeface="Calibri" panose="020F0502020204030204" pitchFamily="34" charset="0"/>
              </a:rPr>
              <a:t>Carboplatin </a:t>
            </a:r>
            <a:r>
              <a:rPr lang="en-US" altLang="en-US" sz="1400" dirty="0">
                <a:solidFill>
                  <a:schemeClr val="tx1"/>
                </a:solidFill>
                <a:latin typeface="Calibri" panose="020F0502020204030204" pitchFamily="34" charset="0"/>
              </a:rPr>
              <a:t>AUC 5 IV Q3W</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 = 33)</a:t>
            </a:r>
          </a:p>
        </p:txBody>
      </p:sp>
      <p:sp>
        <p:nvSpPr>
          <p:cNvPr id="11" name="Rectangle 49">
            <a:extLst>
              <a:ext uri="{FF2B5EF4-FFF2-40B4-BE49-F238E27FC236}">
                <a16:creationId xmlns:a16="http://schemas.microsoft.com/office/drawing/2014/main" id="{B4290AA3-011F-2CD4-9F9E-9EEA4F2BB66E}"/>
              </a:ext>
            </a:extLst>
          </p:cNvPr>
          <p:cNvSpPr>
            <a:spLocks noChangeArrowheads="1"/>
          </p:cNvSpPr>
          <p:nvPr/>
        </p:nvSpPr>
        <p:spPr bwMode="auto">
          <a:xfrm>
            <a:off x="5802649" y="2173834"/>
            <a:ext cx="274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1" dirty="0">
                <a:solidFill>
                  <a:schemeClr val="bg1"/>
                </a:solidFill>
                <a:latin typeface="Calibri" panose="020F0502020204030204" pitchFamily="34" charset="0"/>
              </a:rPr>
              <a:t>Cohort 1*</a:t>
            </a:r>
          </a:p>
          <a:p>
            <a:pPr algn="ctr">
              <a:lnSpc>
                <a:spcPct val="100000"/>
              </a:lnSpc>
              <a:spcBef>
                <a:spcPct val="0"/>
              </a:spcBef>
              <a:spcAft>
                <a:spcPct val="0"/>
              </a:spcAft>
              <a:buClrTx/>
              <a:buNone/>
            </a:pPr>
            <a:r>
              <a:rPr lang="en-US" altLang="en-US" sz="1600" dirty="0">
                <a:solidFill>
                  <a:schemeClr val="bg1"/>
                </a:solidFill>
                <a:latin typeface="Calibri" panose="020F0502020204030204" pitchFamily="34" charset="0"/>
              </a:rPr>
              <a:t>No prior systemic therapy for recurrent/metastatic CC</a:t>
            </a:r>
          </a:p>
        </p:txBody>
      </p:sp>
      <p:sp>
        <p:nvSpPr>
          <p:cNvPr id="12" name="Rectangle 49">
            <a:extLst>
              <a:ext uri="{FF2B5EF4-FFF2-40B4-BE49-F238E27FC236}">
                <a16:creationId xmlns:a16="http://schemas.microsoft.com/office/drawing/2014/main" id="{D41AE623-1B69-7499-FDDA-93BDCF88B5E7}"/>
              </a:ext>
            </a:extLst>
          </p:cNvPr>
          <p:cNvSpPr>
            <a:spLocks noChangeArrowheads="1"/>
          </p:cNvSpPr>
          <p:nvPr/>
        </p:nvSpPr>
        <p:spPr bwMode="auto">
          <a:xfrm>
            <a:off x="5802649" y="3985102"/>
            <a:ext cx="274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1" dirty="0">
                <a:solidFill>
                  <a:schemeClr val="bg1"/>
                </a:solidFill>
                <a:latin typeface="Calibri" panose="020F0502020204030204" pitchFamily="34" charset="0"/>
              </a:rPr>
              <a:t>Cohort 3</a:t>
            </a:r>
          </a:p>
          <a:p>
            <a:pPr algn="ctr">
              <a:lnSpc>
                <a:spcPct val="100000"/>
              </a:lnSpc>
              <a:spcBef>
                <a:spcPct val="0"/>
              </a:spcBef>
              <a:spcAft>
                <a:spcPct val="0"/>
              </a:spcAft>
              <a:buClrTx/>
              <a:buNone/>
            </a:pPr>
            <a:r>
              <a:rPr lang="en-US" altLang="en-US" sz="1600" dirty="0">
                <a:solidFill>
                  <a:schemeClr val="bg1"/>
                </a:solidFill>
                <a:latin typeface="Calibri" panose="020F0502020204030204" pitchFamily="34" charset="0"/>
              </a:rPr>
              <a:t>No prior systemic therapy for recurrent/metastatic CC</a:t>
            </a:r>
          </a:p>
        </p:txBody>
      </p:sp>
      <p:sp>
        <p:nvSpPr>
          <p:cNvPr id="14" name="Line 52">
            <a:extLst>
              <a:ext uri="{FF2B5EF4-FFF2-40B4-BE49-F238E27FC236}">
                <a16:creationId xmlns:a16="http://schemas.microsoft.com/office/drawing/2014/main" id="{C1D91968-598A-BA30-4BAC-1CB185768A3F}"/>
              </a:ext>
            </a:extLst>
          </p:cNvPr>
          <p:cNvSpPr>
            <a:spLocks noChangeShapeType="1"/>
          </p:cNvSpPr>
          <p:nvPr/>
        </p:nvSpPr>
        <p:spPr bwMode="auto">
          <a:xfrm>
            <a:off x="8554763" y="258458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Line 52">
            <a:extLst>
              <a:ext uri="{FF2B5EF4-FFF2-40B4-BE49-F238E27FC236}">
                <a16:creationId xmlns:a16="http://schemas.microsoft.com/office/drawing/2014/main" id="{56AEACD8-E911-F8F7-4A15-5D718DF55EB0}"/>
              </a:ext>
            </a:extLst>
          </p:cNvPr>
          <p:cNvSpPr>
            <a:spLocks noChangeShapeType="1"/>
          </p:cNvSpPr>
          <p:nvPr/>
        </p:nvSpPr>
        <p:spPr bwMode="auto">
          <a:xfrm>
            <a:off x="8539734" y="4390422"/>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Rectangle 49">
            <a:extLst>
              <a:ext uri="{FF2B5EF4-FFF2-40B4-BE49-F238E27FC236}">
                <a16:creationId xmlns:a16="http://schemas.microsoft.com/office/drawing/2014/main" id="{5EEB42D1-B949-7179-CD65-D13A21A47343}"/>
              </a:ext>
            </a:extLst>
          </p:cNvPr>
          <p:cNvSpPr>
            <a:spLocks noChangeArrowheads="1"/>
          </p:cNvSpPr>
          <p:nvPr/>
        </p:nvSpPr>
        <p:spPr bwMode="auto">
          <a:xfrm>
            <a:off x="8896363" y="3073205"/>
            <a:ext cx="274320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TV </a:t>
            </a:r>
            <a:r>
              <a:rPr lang="en-US" altLang="en-US" sz="1400" dirty="0">
                <a:solidFill>
                  <a:schemeClr val="tx1"/>
                </a:solidFill>
                <a:latin typeface="Calibri" panose="020F0502020204030204" pitchFamily="34" charset="0"/>
              </a:rPr>
              <a:t>2.0 mg/kg IV Q3W +</a:t>
            </a:r>
            <a:br>
              <a:rPr lang="en-US" altLang="en-US" sz="1400" b="1" dirty="0">
                <a:solidFill>
                  <a:schemeClr val="tx1"/>
                </a:solidFill>
                <a:latin typeface="Calibri" panose="020F0502020204030204" pitchFamily="34" charset="0"/>
              </a:rPr>
            </a:br>
            <a:r>
              <a:rPr lang="en-US" altLang="en-US" sz="1400" b="1" dirty="0">
                <a:solidFill>
                  <a:schemeClr val="tx1"/>
                </a:solidFill>
                <a:latin typeface="Calibri" panose="020F0502020204030204" pitchFamily="34" charset="0"/>
              </a:rPr>
              <a:t>Pembrolizumab </a:t>
            </a:r>
            <a:r>
              <a:rPr lang="en-US" altLang="en-US" sz="140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 = 35)</a:t>
            </a:r>
          </a:p>
        </p:txBody>
      </p:sp>
      <p:sp>
        <p:nvSpPr>
          <p:cNvPr id="18" name="Rectangle 49">
            <a:extLst>
              <a:ext uri="{FF2B5EF4-FFF2-40B4-BE49-F238E27FC236}">
                <a16:creationId xmlns:a16="http://schemas.microsoft.com/office/drawing/2014/main" id="{4B0B1DBF-8A76-C81F-B27B-2C51C8FB4688}"/>
              </a:ext>
            </a:extLst>
          </p:cNvPr>
          <p:cNvSpPr>
            <a:spLocks noChangeArrowheads="1"/>
          </p:cNvSpPr>
          <p:nvPr/>
        </p:nvSpPr>
        <p:spPr bwMode="auto">
          <a:xfrm>
            <a:off x="5802649" y="3076786"/>
            <a:ext cx="274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1" dirty="0">
                <a:solidFill>
                  <a:schemeClr val="bg1"/>
                </a:solidFill>
                <a:latin typeface="Calibri" panose="020F0502020204030204" pitchFamily="34" charset="0"/>
              </a:rPr>
              <a:t>Cohort 2*</a:t>
            </a:r>
          </a:p>
          <a:p>
            <a:pPr algn="ctr">
              <a:lnSpc>
                <a:spcPct val="100000"/>
              </a:lnSpc>
              <a:spcBef>
                <a:spcPct val="0"/>
              </a:spcBef>
              <a:spcAft>
                <a:spcPct val="0"/>
              </a:spcAft>
              <a:buClrTx/>
              <a:buNone/>
            </a:pPr>
            <a:r>
              <a:rPr lang="en-US" altLang="en-US" sz="1600" dirty="0">
                <a:solidFill>
                  <a:schemeClr val="bg1"/>
                </a:solidFill>
                <a:latin typeface="Calibri" panose="020F0502020204030204" pitchFamily="34" charset="0"/>
              </a:rPr>
              <a:t>Disease progression on/after 1-2 prior systemic therapies</a:t>
            </a:r>
          </a:p>
        </p:txBody>
      </p:sp>
      <p:sp>
        <p:nvSpPr>
          <p:cNvPr id="20" name="Line 52">
            <a:extLst>
              <a:ext uri="{FF2B5EF4-FFF2-40B4-BE49-F238E27FC236}">
                <a16:creationId xmlns:a16="http://schemas.microsoft.com/office/drawing/2014/main" id="{82C965AF-BBA0-DFE4-8117-A19D4E95324A}"/>
              </a:ext>
            </a:extLst>
          </p:cNvPr>
          <p:cNvSpPr>
            <a:spLocks noChangeShapeType="1"/>
          </p:cNvSpPr>
          <p:nvPr/>
        </p:nvSpPr>
        <p:spPr bwMode="auto">
          <a:xfrm>
            <a:off x="8554762" y="3484685"/>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F13808C1-93CD-20D9-431B-FD49BABE0DBD}"/>
              </a:ext>
            </a:extLst>
          </p:cNvPr>
          <p:cNvSpPr txBox="1"/>
          <p:nvPr/>
        </p:nvSpPr>
        <p:spPr bwMode="auto">
          <a:xfrm>
            <a:off x="9152112" y="1865699"/>
            <a:ext cx="22317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Phase II Dose Expansion</a:t>
            </a:r>
          </a:p>
        </p:txBody>
      </p:sp>
      <p:sp>
        <p:nvSpPr>
          <p:cNvPr id="22" name="TextBox 21">
            <a:extLst>
              <a:ext uri="{FF2B5EF4-FFF2-40B4-BE49-F238E27FC236}">
                <a16:creationId xmlns:a16="http://schemas.microsoft.com/office/drawing/2014/main" id="{14F4D50A-2E7F-8A60-084A-DBC9251263F9}"/>
              </a:ext>
            </a:extLst>
          </p:cNvPr>
          <p:cNvSpPr txBox="1"/>
          <p:nvPr/>
        </p:nvSpPr>
        <p:spPr bwMode="auto">
          <a:xfrm>
            <a:off x="2924515" y="1825197"/>
            <a:ext cx="2166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Phase I Dose Escalation</a:t>
            </a:r>
          </a:p>
        </p:txBody>
      </p:sp>
      <p:sp>
        <p:nvSpPr>
          <p:cNvPr id="25" name="Rectangle 49">
            <a:extLst>
              <a:ext uri="{FF2B5EF4-FFF2-40B4-BE49-F238E27FC236}">
                <a16:creationId xmlns:a16="http://schemas.microsoft.com/office/drawing/2014/main" id="{9A893ABF-0836-41F2-B751-8228122D47A0}"/>
              </a:ext>
            </a:extLst>
          </p:cNvPr>
          <p:cNvSpPr>
            <a:spLocks noChangeArrowheads="1"/>
          </p:cNvSpPr>
          <p:nvPr/>
        </p:nvSpPr>
        <p:spPr bwMode="auto">
          <a:xfrm>
            <a:off x="2323256" y="3978942"/>
            <a:ext cx="3381791" cy="82296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DL3: TV </a:t>
            </a:r>
            <a:r>
              <a:rPr lang="en-US" altLang="en-US" sz="1600" dirty="0">
                <a:solidFill>
                  <a:schemeClr val="tx1"/>
                </a:solidFill>
                <a:latin typeface="Calibri" panose="020F0502020204030204" pitchFamily="34" charset="0"/>
              </a:rPr>
              <a:t>1.3 mg/kg - 2.0 mg/kg Q3W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Carboplatin </a:t>
            </a:r>
            <a:r>
              <a:rPr lang="en-US" altLang="en-US" sz="1600" dirty="0">
                <a:solidFill>
                  <a:schemeClr val="tx1"/>
                </a:solidFill>
                <a:latin typeface="Calibri" panose="020F0502020204030204" pitchFamily="34" charset="0"/>
              </a:rPr>
              <a:t>AUC 5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13 total)</a:t>
            </a:r>
          </a:p>
        </p:txBody>
      </p:sp>
      <p:sp>
        <p:nvSpPr>
          <p:cNvPr id="26" name="Rectangle 49">
            <a:extLst>
              <a:ext uri="{FF2B5EF4-FFF2-40B4-BE49-F238E27FC236}">
                <a16:creationId xmlns:a16="http://schemas.microsoft.com/office/drawing/2014/main" id="{ED8BC7A5-EC64-41C6-4ADF-9732747D0341}"/>
              </a:ext>
            </a:extLst>
          </p:cNvPr>
          <p:cNvSpPr>
            <a:spLocks noChangeArrowheads="1"/>
          </p:cNvSpPr>
          <p:nvPr/>
        </p:nvSpPr>
        <p:spPr bwMode="auto">
          <a:xfrm>
            <a:off x="2323257" y="3073205"/>
            <a:ext cx="3381794" cy="82296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DL2: TV </a:t>
            </a:r>
            <a:r>
              <a:rPr lang="en-US" altLang="en-US" sz="1600" dirty="0">
                <a:solidFill>
                  <a:schemeClr val="tx1"/>
                </a:solidFill>
                <a:latin typeface="Calibri" panose="020F0502020204030204" pitchFamily="34" charset="0"/>
              </a:rPr>
              <a:t>1.3 mg/kg - 2.0 mg/kg Q3W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Pembrolizumab </a:t>
            </a:r>
            <a:r>
              <a:rPr lang="en-US" altLang="en-US" sz="1600" dirty="0">
                <a:solidFill>
                  <a:schemeClr val="tx1"/>
                </a:solidFill>
                <a:latin typeface="Calibri" panose="020F0502020204030204" pitchFamily="34" charset="0"/>
              </a:rPr>
              <a:t>200 mg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13 total)</a:t>
            </a:r>
          </a:p>
        </p:txBody>
      </p:sp>
      <p:sp>
        <p:nvSpPr>
          <p:cNvPr id="27" name="Rectangle 49">
            <a:extLst>
              <a:ext uri="{FF2B5EF4-FFF2-40B4-BE49-F238E27FC236}">
                <a16:creationId xmlns:a16="http://schemas.microsoft.com/office/drawing/2014/main" id="{C78A3706-BD63-6D80-4421-2751D0D0EAB5}"/>
              </a:ext>
            </a:extLst>
          </p:cNvPr>
          <p:cNvSpPr>
            <a:spLocks noChangeArrowheads="1"/>
          </p:cNvSpPr>
          <p:nvPr/>
        </p:nvSpPr>
        <p:spPr bwMode="auto">
          <a:xfrm>
            <a:off x="2323258" y="2173103"/>
            <a:ext cx="3381798" cy="82296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DL1: TV </a:t>
            </a:r>
            <a:r>
              <a:rPr lang="en-US" altLang="en-US" sz="1600" dirty="0">
                <a:solidFill>
                  <a:schemeClr val="tx1"/>
                </a:solidFill>
                <a:latin typeface="Calibri" panose="020F0502020204030204" pitchFamily="34" charset="0"/>
              </a:rPr>
              <a:t>1.3 mg/kg - 2 mg/kg Q3W +</a:t>
            </a:r>
            <a:br>
              <a:rPr lang="en-US" altLang="en-US" sz="1600" b="1"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Bevacizumab </a:t>
            </a:r>
            <a:r>
              <a:rPr lang="en-US" altLang="en-US" sz="1600" dirty="0">
                <a:solidFill>
                  <a:schemeClr val="tx1"/>
                </a:solidFill>
                <a:latin typeface="Calibri" panose="020F0502020204030204" pitchFamily="34" charset="0"/>
              </a:rPr>
              <a:t>7.5 mg - 15 mg/kg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15 total)  </a:t>
            </a:r>
          </a:p>
        </p:txBody>
      </p:sp>
      <p:cxnSp>
        <p:nvCxnSpPr>
          <p:cNvPr id="4" name="Straight Connector 3">
            <a:extLst>
              <a:ext uri="{FF2B5EF4-FFF2-40B4-BE49-F238E27FC236}">
                <a16:creationId xmlns:a16="http://schemas.microsoft.com/office/drawing/2014/main" id="{59E7D13B-B1D3-6602-5A87-DF350F85A4E0}"/>
              </a:ext>
            </a:extLst>
          </p:cNvPr>
          <p:cNvCxnSpPr/>
          <p:nvPr/>
        </p:nvCxnSpPr>
        <p:spPr bwMode="auto">
          <a:xfrm>
            <a:off x="5794249" y="2154023"/>
            <a:ext cx="0" cy="2651760"/>
          </a:xfrm>
          <a:prstGeom prst="line">
            <a:avLst/>
          </a:prstGeom>
          <a:noFill/>
          <a:ln w="28575" cap="flat" cmpd="sng" algn="ctr">
            <a:solidFill>
              <a:schemeClr val="bg1"/>
            </a:solidFill>
            <a:prstDash val="solid"/>
            <a:round/>
            <a:headEnd type="none" w="med" len="med"/>
            <a:tailEnd type="none" w="med" len="med"/>
          </a:ln>
          <a:effectLst/>
        </p:spPr>
      </p:cxnSp>
      <p:sp>
        <p:nvSpPr>
          <p:cNvPr id="23" name="Rectangle 3">
            <a:extLst>
              <a:ext uri="{FF2B5EF4-FFF2-40B4-BE49-F238E27FC236}">
                <a16:creationId xmlns:a16="http://schemas.microsoft.com/office/drawing/2014/main" id="{6A8C7D46-EDBD-0719-F322-F4FDCB64A373}"/>
              </a:ext>
            </a:extLst>
          </p:cNvPr>
          <p:cNvSpPr txBox="1">
            <a:spLocks noChangeArrowheads="1"/>
          </p:cNvSpPr>
          <p:nvPr/>
        </p:nvSpPr>
        <p:spPr bwMode="auto">
          <a:xfrm>
            <a:off x="296203" y="4999568"/>
            <a:ext cx="6203749" cy="129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indent="-233363">
              <a:spcBef>
                <a:spcPts val="0"/>
              </a:spcBef>
            </a:pPr>
            <a:r>
              <a:rPr lang="en-US" altLang="en-US" sz="1800" b="1" kern="0" dirty="0"/>
              <a:t>Phase I results: </a:t>
            </a:r>
            <a:r>
              <a:rPr lang="en-US" altLang="en-US" sz="1800" kern="0" dirty="0"/>
              <a:t>No DLTs, MTD was not reached, acceptable safety profile, evident anti-tumor activity</a:t>
            </a:r>
          </a:p>
          <a:p>
            <a:pPr lvl="1" indent="-169863">
              <a:spcBef>
                <a:spcPts val="0"/>
              </a:spcBef>
            </a:pPr>
            <a:r>
              <a:rPr lang="en-US" altLang="en-US" sz="1600" kern="0" dirty="0"/>
              <a:t>RP2D: TV 2.0 mg/kg + bevacizumab 15 mg/kg Q3W; </a:t>
            </a:r>
            <a:br>
              <a:rPr lang="en-US" altLang="en-US" sz="1600" kern="0" dirty="0"/>
            </a:br>
            <a:r>
              <a:rPr lang="en-US" altLang="en-US" sz="1600" kern="0" dirty="0"/>
              <a:t>TV 2.0 mg/kg + pembrolizumab 200 mg Q3W; TV 2.0 mg/kg + carbo AUC 5 Q3W</a:t>
            </a:r>
          </a:p>
        </p:txBody>
      </p:sp>
      <p:sp>
        <p:nvSpPr>
          <p:cNvPr id="24" name="Rectangle 3">
            <a:extLst>
              <a:ext uri="{FF2B5EF4-FFF2-40B4-BE49-F238E27FC236}">
                <a16:creationId xmlns:a16="http://schemas.microsoft.com/office/drawing/2014/main" id="{D2F98400-0FBC-A40A-D9F0-7909B0CAF3EB}"/>
              </a:ext>
            </a:extLst>
          </p:cNvPr>
          <p:cNvSpPr txBox="1">
            <a:spLocks noChangeArrowheads="1"/>
          </p:cNvSpPr>
          <p:nvPr/>
        </p:nvSpPr>
        <p:spPr bwMode="auto">
          <a:xfrm>
            <a:off x="6621137" y="5094672"/>
            <a:ext cx="5107326" cy="129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3363" indent="-233363">
              <a:spcBef>
                <a:spcPts val="0"/>
              </a:spcBef>
            </a:pPr>
            <a:r>
              <a:rPr lang="en-US" altLang="en-US" sz="1800" b="1" kern="0" dirty="0"/>
              <a:t>Primary endpoint (phase II): </a:t>
            </a:r>
            <a:r>
              <a:rPr lang="en-US" altLang="en-US" sz="1800" kern="0" dirty="0"/>
              <a:t>ORR per RECIST v1.1 </a:t>
            </a:r>
          </a:p>
          <a:p>
            <a:pPr marL="233363" indent="-233363">
              <a:spcBef>
                <a:spcPts val="0"/>
              </a:spcBef>
            </a:pPr>
            <a:r>
              <a:rPr lang="en-US" altLang="en-US" sz="1800" b="1" kern="0" dirty="0"/>
              <a:t>Secondary endpoints: </a:t>
            </a:r>
            <a:r>
              <a:rPr lang="en-US" altLang="en-US" sz="1800" kern="0" dirty="0"/>
              <a:t>AEs and laboratory parameters, DoR, time to response, PFS, OS</a:t>
            </a:r>
          </a:p>
        </p:txBody>
      </p:sp>
      <p:sp>
        <p:nvSpPr>
          <p:cNvPr id="3" name="TextBox 2">
            <a:extLst>
              <a:ext uri="{FF2B5EF4-FFF2-40B4-BE49-F238E27FC236}">
                <a16:creationId xmlns:a16="http://schemas.microsoft.com/office/drawing/2014/main" id="{E95768CF-AE37-933B-95AC-389F754B469E}"/>
              </a:ext>
            </a:extLst>
          </p:cNvPr>
          <p:cNvSpPr txBox="1"/>
          <p:nvPr/>
        </p:nvSpPr>
        <p:spPr bwMode="auto">
          <a:xfrm>
            <a:off x="5188096" y="6187493"/>
            <a:ext cx="40232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*Pembrolizumab is administered for up to 35 cycles.</a:t>
            </a:r>
          </a:p>
        </p:txBody>
      </p:sp>
    </p:spTree>
    <p:extLst>
      <p:ext uri="{BB962C8B-B14F-4D97-AF65-F5344CB8AC3E}">
        <p14:creationId xmlns:p14="http://schemas.microsoft.com/office/powerpoint/2010/main" val="420583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a:t>
            </a:r>
            <a:br>
              <a:rPr lang="en-US" dirty="0"/>
            </a:br>
            <a:r>
              <a:rPr lang="en-US" dirty="0"/>
              <a:t>Baseline Characteristics</a:t>
            </a:r>
            <a:endParaRPr lang="en-US" altLang="en-US" dirty="0"/>
          </a:p>
        </p:txBody>
      </p:sp>
      <p:sp>
        <p:nvSpPr>
          <p:cNvPr id="6" name="Text Box 15">
            <a:extLst>
              <a:ext uri="{FF2B5EF4-FFF2-40B4-BE49-F238E27FC236}">
                <a16:creationId xmlns:a16="http://schemas.microsoft.com/office/drawing/2014/main" id="{A371736C-224A-A874-AFA8-E650FF9F59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980F1053-BA58-837E-8133-6EE5F9254018}"/>
              </a:ext>
            </a:extLst>
          </p:cNvPr>
          <p:cNvGraphicFramePr>
            <a:graphicFrameLocks/>
          </p:cNvGraphicFramePr>
          <p:nvPr>
            <p:extLst>
              <p:ext uri="{D42A27DB-BD31-4B8C-83A1-F6EECF244321}">
                <p14:modId xmlns:p14="http://schemas.microsoft.com/office/powerpoint/2010/main" val="855909938"/>
              </p:ext>
            </p:extLst>
          </p:nvPr>
        </p:nvGraphicFramePr>
        <p:xfrm>
          <a:off x="728472" y="1402727"/>
          <a:ext cx="10735057" cy="4724592"/>
        </p:xfrm>
        <a:graphic>
          <a:graphicData uri="http://schemas.openxmlformats.org/drawingml/2006/table">
            <a:tbl>
              <a:tblPr/>
              <a:tblGrid>
                <a:gridCol w="2130548">
                  <a:extLst>
                    <a:ext uri="{9D8B030D-6E8A-4147-A177-3AD203B41FA5}">
                      <a16:colId xmlns:a16="http://schemas.microsoft.com/office/drawing/2014/main" val="20000"/>
                    </a:ext>
                  </a:extLst>
                </a:gridCol>
                <a:gridCol w="2130548">
                  <a:extLst>
                    <a:ext uri="{9D8B030D-6E8A-4147-A177-3AD203B41FA5}">
                      <a16:colId xmlns:a16="http://schemas.microsoft.com/office/drawing/2014/main" val="572392866"/>
                    </a:ext>
                  </a:extLst>
                </a:gridCol>
                <a:gridCol w="2157987">
                  <a:extLst>
                    <a:ext uri="{9D8B030D-6E8A-4147-A177-3AD203B41FA5}">
                      <a16:colId xmlns:a16="http://schemas.microsoft.com/office/drawing/2014/main" val="20001"/>
                    </a:ext>
                  </a:extLst>
                </a:gridCol>
                <a:gridCol w="2290182">
                  <a:extLst>
                    <a:ext uri="{9D8B030D-6E8A-4147-A177-3AD203B41FA5}">
                      <a16:colId xmlns:a16="http://schemas.microsoft.com/office/drawing/2014/main" val="2139100663"/>
                    </a:ext>
                  </a:extLst>
                </a:gridCol>
                <a:gridCol w="2025792">
                  <a:extLst>
                    <a:ext uri="{9D8B030D-6E8A-4147-A177-3AD203B41FA5}">
                      <a16:colId xmlns:a16="http://schemas.microsoft.com/office/drawing/2014/main" val="20002"/>
                    </a:ext>
                  </a:extLst>
                </a:gridCol>
              </a:tblGrid>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1L TV + Pembro (n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2L/3L TV + Pembro (n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1L TV + Carbo (n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(29-76)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(31-73)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(25-78)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 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(93.9)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Non-Hispanic/Latino 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(97.0)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(75.8)/8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(62.9)/13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(63.6)/12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6132329"/>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Cancer recurrence at time of screening,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(90.9)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401528"/>
                  </a:ext>
                </a:extLst>
              </a:tr>
              <a:tr h="8960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Adenosquamous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2397537"/>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PD-L1 CPS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(96.6)*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(81.5)*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2766291"/>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radiotherapy,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(75.8)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(85.7)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2476525"/>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chemoradiation,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6771334"/>
                  </a:ext>
                </a:extLst>
              </a:tr>
              <a:tr h="693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lines of systemic regimen,</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94814096"/>
                  </a:ext>
                </a:extLst>
              </a:tr>
              <a:tr h="28907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bevicizumab,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38415776"/>
                  </a:ext>
                </a:extLst>
              </a:tr>
            </a:tbl>
          </a:graphicData>
        </a:graphic>
      </p:graphicFrame>
      <p:sp>
        <p:nvSpPr>
          <p:cNvPr id="2" name="TextBox 1">
            <a:extLst>
              <a:ext uri="{FF2B5EF4-FFF2-40B4-BE49-F238E27FC236}">
                <a16:creationId xmlns:a16="http://schemas.microsoft.com/office/drawing/2014/main" id="{D950B406-0F53-E9E3-7D65-D163F4BD6D64}"/>
              </a:ext>
            </a:extLst>
          </p:cNvPr>
          <p:cNvSpPr txBox="1"/>
          <p:nvPr/>
        </p:nvSpPr>
        <p:spPr bwMode="auto">
          <a:xfrm>
            <a:off x="624331" y="6113349"/>
            <a:ext cx="11050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*Based on evaluable biopsies, 29 patients for 1L and 27 for 2L/3L. </a:t>
            </a:r>
            <a:r>
              <a:rPr lang="en-US" sz="14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Systemic treatment in the recurrent or metastatic setting, excluding CRT. </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a:t>
            </a:r>
            <a:br>
              <a:rPr lang="en-US" dirty="0"/>
            </a:br>
            <a:r>
              <a:rPr lang="en-US" dirty="0"/>
              <a:t>Best Reduction in Target Lesion Size</a:t>
            </a:r>
            <a:endParaRPr lang="en-US" altLang="en-US" dirty="0"/>
          </a:p>
        </p:txBody>
      </p:sp>
      <p:sp>
        <p:nvSpPr>
          <p:cNvPr id="6" name="Text Box 15">
            <a:extLst>
              <a:ext uri="{FF2B5EF4-FFF2-40B4-BE49-F238E27FC236}">
                <a16:creationId xmlns:a16="http://schemas.microsoft.com/office/drawing/2014/main" id="{8988E57D-4F28-70BF-3997-F68E25931A8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 Reproduced with permission.</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7533D1DA-EA29-61F0-5F72-140008953B19}"/>
              </a:ext>
            </a:extLst>
          </p:cNvPr>
          <p:cNvSpPr txBox="1"/>
          <p:nvPr/>
        </p:nvSpPr>
        <p:spPr bwMode="auto">
          <a:xfrm>
            <a:off x="1193959" y="1590254"/>
            <a:ext cx="2222500" cy="584775"/>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1L TV + Pembrolizumab</a:t>
            </a:r>
          </a:p>
          <a:p>
            <a:pPr algn="ctr">
              <a:lnSpc>
                <a:spcPct val="100000"/>
              </a:lnSpc>
              <a:spcAft>
                <a:spcPct val="0"/>
              </a:spcAft>
              <a:buClrTx/>
              <a:buFontTx/>
              <a:buNone/>
            </a:pPr>
            <a:r>
              <a:rPr lang="en-US" sz="1600" b="1" dirty="0">
                <a:solidFill>
                  <a:schemeClr val="bg1"/>
                </a:solidFill>
                <a:latin typeface="Calibri" panose="020F0502020204030204" pitchFamily="34" charset="0"/>
              </a:rPr>
              <a:t>(n = 28)</a:t>
            </a:r>
          </a:p>
        </p:txBody>
      </p:sp>
      <p:sp>
        <p:nvSpPr>
          <p:cNvPr id="7" name="TextBox 6">
            <a:extLst>
              <a:ext uri="{FF2B5EF4-FFF2-40B4-BE49-F238E27FC236}">
                <a16:creationId xmlns:a16="http://schemas.microsoft.com/office/drawing/2014/main" id="{003A0140-890A-3B39-7A43-5F00FC632376}"/>
              </a:ext>
            </a:extLst>
          </p:cNvPr>
          <p:cNvSpPr txBox="1"/>
          <p:nvPr/>
        </p:nvSpPr>
        <p:spPr bwMode="auto">
          <a:xfrm>
            <a:off x="4927600" y="1590254"/>
            <a:ext cx="2438479" cy="584775"/>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2L/3L TV + Pembrolizumab</a:t>
            </a:r>
          </a:p>
          <a:p>
            <a:pPr algn="ctr">
              <a:lnSpc>
                <a:spcPct val="100000"/>
              </a:lnSpc>
              <a:spcAft>
                <a:spcPct val="0"/>
              </a:spcAft>
              <a:buClrTx/>
              <a:buFontTx/>
              <a:buNone/>
            </a:pPr>
            <a:r>
              <a:rPr lang="en-US" sz="1600" b="1" dirty="0">
                <a:solidFill>
                  <a:schemeClr val="bg1"/>
                </a:solidFill>
                <a:latin typeface="Calibri" panose="020F0502020204030204" pitchFamily="34" charset="0"/>
              </a:rPr>
              <a:t>(n = 33)</a:t>
            </a:r>
          </a:p>
        </p:txBody>
      </p:sp>
      <p:sp>
        <p:nvSpPr>
          <p:cNvPr id="8" name="TextBox 7">
            <a:extLst>
              <a:ext uri="{FF2B5EF4-FFF2-40B4-BE49-F238E27FC236}">
                <a16:creationId xmlns:a16="http://schemas.microsoft.com/office/drawing/2014/main" id="{31978DA6-CD3F-78B7-31A0-0E6E1931D094}"/>
              </a:ext>
            </a:extLst>
          </p:cNvPr>
          <p:cNvSpPr txBox="1"/>
          <p:nvPr/>
        </p:nvSpPr>
        <p:spPr bwMode="auto">
          <a:xfrm>
            <a:off x="8921750" y="1590254"/>
            <a:ext cx="2222500" cy="584775"/>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1L TV + Carboplatin</a:t>
            </a:r>
          </a:p>
          <a:p>
            <a:pPr algn="ctr">
              <a:lnSpc>
                <a:spcPct val="100000"/>
              </a:lnSpc>
              <a:spcAft>
                <a:spcPct val="0"/>
              </a:spcAft>
              <a:buClrTx/>
              <a:buFontTx/>
              <a:buNone/>
            </a:pPr>
            <a:r>
              <a:rPr lang="en-US" sz="1600" b="1" dirty="0">
                <a:solidFill>
                  <a:schemeClr val="bg1"/>
                </a:solidFill>
                <a:latin typeface="Calibri" panose="020F0502020204030204" pitchFamily="34" charset="0"/>
              </a:rPr>
              <a:t>(n = 32)</a:t>
            </a:r>
          </a:p>
        </p:txBody>
      </p:sp>
      <p:sp>
        <p:nvSpPr>
          <p:cNvPr id="9" name="TextBox 8">
            <a:extLst>
              <a:ext uri="{FF2B5EF4-FFF2-40B4-BE49-F238E27FC236}">
                <a16:creationId xmlns:a16="http://schemas.microsoft.com/office/drawing/2014/main" id="{C692C0CD-FC07-E1FB-9DB6-B98AB030ECFE}"/>
              </a:ext>
            </a:extLst>
          </p:cNvPr>
          <p:cNvSpPr txBox="1"/>
          <p:nvPr/>
        </p:nvSpPr>
        <p:spPr bwMode="auto">
          <a:xfrm rot="16200000">
            <a:off x="-1041810" y="3244334"/>
            <a:ext cx="3143251" cy="369332"/>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b="1" dirty="0">
                <a:solidFill>
                  <a:schemeClr val="bg1"/>
                </a:solidFill>
                <a:latin typeface="Calibri" panose="020F0502020204030204" pitchFamily="34" charset="0"/>
              </a:rPr>
              <a:t>Change From BL (%)</a:t>
            </a:r>
          </a:p>
        </p:txBody>
      </p:sp>
      <p:sp>
        <p:nvSpPr>
          <p:cNvPr id="4" name="TextBox 3">
            <a:extLst>
              <a:ext uri="{FF2B5EF4-FFF2-40B4-BE49-F238E27FC236}">
                <a16:creationId xmlns:a16="http://schemas.microsoft.com/office/drawing/2014/main" id="{953A6ACE-7184-B5E7-E024-3A0601C07FA0}"/>
              </a:ext>
            </a:extLst>
          </p:cNvPr>
          <p:cNvSpPr txBox="1"/>
          <p:nvPr/>
        </p:nvSpPr>
        <p:spPr bwMode="auto">
          <a:xfrm>
            <a:off x="609759" y="5847812"/>
            <a:ext cx="83209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dirty="0">
                <a:solidFill>
                  <a:schemeClr val="bg1"/>
                </a:solidFill>
                <a:latin typeface="Calibri" panose="020F0502020204030204" pitchFamily="34" charset="0"/>
              </a:rPr>
              <a:t>Reduction in target lesion was observed across treatment arms</a:t>
            </a:r>
            <a:endParaRPr lang="en-US" sz="2400" b="0" dirty="0">
              <a:solidFill>
                <a:schemeClr val="bg1"/>
              </a:solidFill>
              <a:latin typeface="Calibri" panose="020F0502020204030204" pitchFamily="34" charset="0"/>
            </a:endParaRPr>
          </a:p>
        </p:txBody>
      </p:sp>
      <p:grpSp>
        <p:nvGrpSpPr>
          <p:cNvPr id="49" name="Group 48">
            <a:extLst>
              <a:ext uri="{FF2B5EF4-FFF2-40B4-BE49-F238E27FC236}">
                <a16:creationId xmlns:a16="http://schemas.microsoft.com/office/drawing/2014/main" id="{6B05FFD0-EA28-0B96-40A6-344A01CCCA57}"/>
              </a:ext>
            </a:extLst>
          </p:cNvPr>
          <p:cNvGrpSpPr/>
          <p:nvPr/>
        </p:nvGrpSpPr>
        <p:grpSpPr>
          <a:xfrm>
            <a:off x="1691222" y="5460087"/>
            <a:ext cx="1904083" cy="338554"/>
            <a:chOff x="2001102" y="5070742"/>
            <a:chExt cx="1904083" cy="338554"/>
          </a:xfrm>
        </p:grpSpPr>
        <p:sp>
          <p:nvSpPr>
            <p:cNvPr id="41" name="TextBox 40">
              <a:extLst>
                <a:ext uri="{FF2B5EF4-FFF2-40B4-BE49-F238E27FC236}">
                  <a16:creationId xmlns:a16="http://schemas.microsoft.com/office/drawing/2014/main" id="{5FDCB69A-87C0-82ED-53C2-8675B2BBEF89}"/>
                </a:ext>
              </a:extLst>
            </p:cNvPr>
            <p:cNvSpPr txBox="1"/>
            <p:nvPr/>
          </p:nvSpPr>
          <p:spPr bwMode="auto">
            <a:xfrm>
              <a:off x="2109052" y="5070742"/>
              <a:ext cx="1796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Complete response</a:t>
              </a:r>
            </a:p>
          </p:txBody>
        </p:sp>
        <p:sp>
          <p:nvSpPr>
            <p:cNvPr id="42" name="Rectangle 41">
              <a:extLst>
                <a:ext uri="{FF2B5EF4-FFF2-40B4-BE49-F238E27FC236}">
                  <a16:creationId xmlns:a16="http://schemas.microsoft.com/office/drawing/2014/main" id="{34B290A2-8C62-3137-6DB0-9F605873A3A4}"/>
                </a:ext>
              </a:extLst>
            </p:cNvPr>
            <p:cNvSpPr/>
            <p:nvPr/>
          </p:nvSpPr>
          <p:spPr bwMode="auto">
            <a:xfrm>
              <a:off x="2001102" y="5182061"/>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FD2FB85D-FE1C-848A-6683-C3A67206D9B6}"/>
              </a:ext>
            </a:extLst>
          </p:cNvPr>
          <p:cNvGrpSpPr/>
          <p:nvPr/>
        </p:nvGrpSpPr>
        <p:grpSpPr>
          <a:xfrm>
            <a:off x="507113" y="1807146"/>
            <a:ext cx="3523020" cy="3582188"/>
            <a:chOff x="507113" y="1807146"/>
            <a:chExt cx="3523020" cy="3582188"/>
          </a:xfrm>
        </p:grpSpPr>
        <p:cxnSp>
          <p:nvCxnSpPr>
            <p:cNvPr id="11" name="Straight Connector 10">
              <a:extLst>
                <a:ext uri="{FF2B5EF4-FFF2-40B4-BE49-F238E27FC236}">
                  <a16:creationId xmlns:a16="http://schemas.microsoft.com/office/drawing/2014/main" id="{7F861165-8CF0-1836-909C-4A5C741FF447}"/>
                </a:ext>
              </a:extLst>
            </p:cNvPr>
            <p:cNvCxnSpPr>
              <a:cxnSpLocks/>
              <a:stCxn id="30" idx="3"/>
            </p:cNvCxnSpPr>
            <p:nvPr/>
          </p:nvCxnSpPr>
          <p:spPr bwMode="auto">
            <a:xfrm>
              <a:off x="1066882" y="1976423"/>
              <a:ext cx="0" cy="3260319"/>
            </a:xfrm>
            <a:prstGeom prst="line">
              <a:avLst/>
            </a:prstGeom>
            <a:noFill/>
            <a:ln w="28575" cap="flat" cmpd="sng" algn="ctr">
              <a:solidFill>
                <a:schemeClr val="bg1"/>
              </a:solidFill>
              <a:prstDash val="solid"/>
              <a:round/>
              <a:headEnd type="none" w="med" len="med"/>
              <a:tailEnd type="none" w="med" len="med"/>
            </a:ln>
            <a:effectLst/>
          </p:spPr>
        </p:cxnSp>
        <p:grpSp>
          <p:nvGrpSpPr>
            <p:cNvPr id="15" name="Group 14">
              <a:extLst>
                <a:ext uri="{FF2B5EF4-FFF2-40B4-BE49-F238E27FC236}">
                  <a16:creationId xmlns:a16="http://schemas.microsoft.com/office/drawing/2014/main" id="{FF5C8E70-C1BA-59FB-0506-3CCBA04F7069}"/>
                </a:ext>
              </a:extLst>
            </p:cNvPr>
            <p:cNvGrpSpPr/>
            <p:nvPr/>
          </p:nvGrpSpPr>
          <p:grpSpPr>
            <a:xfrm>
              <a:off x="507113" y="1807146"/>
              <a:ext cx="559769" cy="3582188"/>
              <a:chOff x="7026363" y="2376707"/>
              <a:chExt cx="559769" cy="3582188"/>
            </a:xfrm>
          </p:grpSpPr>
          <p:sp>
            <p:nvSpPr>
              <p:cNvPr id="30" name="TextBox 29">
                <a:extLst>
                  <a:ext uri="{FF2B5EF4-FFF2-40B4-BE49-F238E27FC236}">
                    <a16:creationId xmlns:a16="http://schemas.microsoft.com/office/drawing/2014/main" id="{4C5A2C84-9144-4D48-29AC-927DFF7933E2}"/>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55E38EB3-C8DE-184C-43A4-EB7FFFB32501}"/>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A97127D5-9D0E-2583-09F8-81306FC69B22}"/>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42AC7B30-85F0-FB46-A22B-EB68D7BC2B27}"/>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5502D288-2CC9-172A-057D-BBDF91A5EAFE}"/>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3E13053C-3B26-59E0-F59D-92B22F0BF587}"/>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A291A366-B0C2-F9B8-2125-9952CDCEFC10}"/>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850799F8-1AA0-3DE5-F9F7-19B5E0A9ED44}"/>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004E009A-5155-0BF7-3169-E18435822B94}"/>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03FB7FA0-D367-C2C9-67BC-EB649E664254}"/>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16" name="Straight Connector 15">
              <a:extLst>
                <a:ext uri="{FF2B5EF4-FFF2-40B4-BE49-F238E27FC236}">
                  <a16:creationId xmlns:a16="http://schemas.microsoft.com/office/drawing/2014/main" id="{D3B2F3CD-187D-9A0A-A459-5D392494138B}"/>
                </a:ext>
              </a:extLst>
            </p:cNvPr>
            <p:cNvCxnSpPr>
              <a:cxnSpLocks/>
            </p:cNvCxnSpPr>
            <p:nvPr/>
          </p:nvCxnSpPr>
          <p:spPr bwMode="auto">
            <a:xfrm>
              <a:off x="1061976" y="3440898"/>
              <a:ext cx="2968157" cy="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8D3A6E9A-2264-2F53-1216-4C588AB2F1D4}"/>
                </a:ext>
              </a:extLst>
            </p:cNvPr>
            <p:cNvGrpSpPr/>
            <p:nvPr/>
          </p:nvGrpSpPr>
          <p:grpSpPr>
            <a:xfrm>
              <a:off x="990399" y="1991892"/>
              <a:ext cx="81390" cy="3244850"/>
              <a:chOff x="7367435" y="2542403"/>
              <a:chExt cx="1001865" cy="3244850"/>
            </a:xfrm>
          </p:grpSpPr>
          <p:cxnSp>
            <p:nvCxnSpPr>
              <p:cNvPr id="18" name="Straight Connector 17">
                <a:extLst>
                  <a:ext uri="{FF2B5EF4-FFF2-40B4-BE49-F238E27FC236}">
                    <a16:creationId xmlns:a16="http://schemas.microsoft.com/office/drawing/2014/main" id="{8C29BA63-14D4-5607-2BC0-B0D6275DCCF5}"/>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3198270-AA12-1CE1-C40B-694A04B942A9}"/>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2F06023-3D2E-FDA6-D2F7-D4C97ECDF56C}"/>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6A25A03-F192-9C76-F829-F52E248CF15D}"/>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CF8B86C-6324-0584-DA0A-DC4A9FCFB978}"/>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EEEEAA3-DE42-26CC-91D6-E4ABB4CBF369}"/>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BAB1AEF-1FEE-2C98-1F20-DC321C5B2413}"/>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1CE2B5C-39A6-8BCC-2AE7-B42F16B7B2F0}"/>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F714260-65AA-E449-1DC0-1E7E13D0122B}"/>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6272CA5-54DE-909C-89DC-FCAEBE8683CC}"/>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1" name="Group 50">
            <a:extLst>
              <a:ext uri="{FF2B5EF4-FFF2-40B4-BE49-F238E27FC236}">
                <a16:creationId xmlns:a16="http://schemas.microsoft.com/office/drawing/2014/main" id="{CC5BAA77-E591-9A85-C462-31ADB973217B}"/>
              </a:ext>
            </a:extLst>
          </p:cNvPr>
          <p:cNvGrpSpPr/>
          <p:nvPr/>
        </p:nvGrpSpPr>
        <p:grpSpPr>
          <a:xfrm>
            <a:off x="3746357" y="5460087"/>
            <a:ext cx="1628816" cy="338554"/>
            <a:chOff x="2001102" y="5070742"/>
            <a:chExt cx="1628816" cy="338554"/>
          </a:xfrm>
        </p:grpSpPr>
        <p:sp>
          <p:nvSpPr>
            <p:cNvPr id="52" name="TextBox 51">
              <a:extLst>
                <a:ext uri="{FF2B5EF4-FFF2-40B4-BE49-F238E27FC236}">
                  <a16:creationId xmlns:a16="http://schemas.microsoft.com/office/drawing/2014/main" id="{289E20B9-FE05-F6E6-35D8-89FD1B491053}"/>
                </a:ext>
              </a:extLst>
            </p:cNvPr>
            <p:cNvSpPr txBox="1"/>
            <p:nvPr/>
          </p:nvSpPr>
          <p:spPr bwMode="auto">
            <a:xfrm>
              <a:off x="2109052" y="5070742"/>
              <a:ext cx="15208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Partial response</a:t>
              </a:r>
            </a:p>
          </p:txBody>
        </p:sp>
        <p:sp>
          <p:nvSpPr>
            <p:cNvPr id="53" name="Rectangle 52">
              <a:extLst>
                <a:ext uri="{FF2B5EF4-FFF2-40B4-BE49-F238E27FC236}">
                  <a16:creationId xmlns:a16="http://schemas.microsoft.com/office/drawing/2014/main" id="{5BADA3FB-2808-43C0-5049-2F60380C0ABA}"/>
                </a:ext>
              </a:extLst>
            </p:cNvPr>
            <p:cNvSpPr/>
            <p:nvPr/>
          </p:nvSpPr>
          <p:spPr bwMode="auto">
            <a:xfrm>
              <a:off x="2001102" y="5182061"/>
              <a:ext cx="133350" cy="13335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49910069-E674-89D3-3A43-0D1750FAF6D7}"/>
              </a:ext>
            </a:extLst>
          </p:cNvPr>
          <p:cNvGrpSpPr/>
          <p:nvPr/>
        </p:nvGrpSpPr>
        <p:grpSpPr>
          <a:xfrm>
            <a:off x="5526225" y="5460087"/>
            <a:ext cx="1471528" cy="338554"/>
            <a:chOff x="2001102" y="5070742"/>
            <a:chExt cx="1471528" cy="338554"/>
          </a:xfrm>
        </p:grpSpPr>
        <p:sp>
          <p:nvSpPr>
            <p:cNvPr id="55" name="TextBox 54">
              <a:extLst>
                <a:ext uri="{FF2B5EF4-FFF2-40B4-BE49-F238E27FC236}">
                  <a16:creationId xmlns:a16="http://schemas.microsoft.com/office/drawing/2014/main" id="{D21D75A3-8976-E48C-5D29-8D125E9DE311}"/>
                </a:ext>
              </a:extLst>
            </p:cNvPr>
            <p:cNvSpPr txBox="1"/>
            <p:nvPr/>
          </p:nvSpPr>
          <p:spPr bwMode="auto">
            <a:xfrm>
              <a:off x="2109052" y="5070742"/>
              <a:ext cx="13635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Stable disease</a:t>
              </a:r>
            </a:p>
          </p:txBody>
        </p:sp>
        <p:sp>
          <p:nvSpPr>
            <p:cNvPr id="56" name="Rectangle 55">
              <a:extLst>
                <a:ext uri="{FF2B5EF4-FFF2-40B4-BE49-F238E27FC236}">
                  <a16:creationId xmlns:a16="http://schemas.microsoft.com/office/drawing/2014/main" id="{D604630D-D7C9-19EE-3606-C931F8D029BE}"/>
                </a:ext>
              </a:extLst>
            </p:cNvPr>
            <p:cNvSpPr/>
            <p:nvPr/>
          </p:nvSpPr>
          <p:spPr bwMode="auto">
            <a:xfrm>
              <a:off x="2001102" y="5182061"/>
              <a:ext cx="133350" cy="13335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F54B59E1-0557-5326-7397-1E1919999416}"/>
              </a:ext>
            </a:extLst>
          </p:cNvPr>
          <p:cNvGrpSpPr/>
          <p:nvPr/>
        </p:nvGrpSpPr>
        <p:grpSpPr>
          <a:xfrm>
            <a:off x="7148805" y="5460087"/>
            <a:ext cx="1908443" cy="338554"/>
            <a:chOff x="2001102" y="5070742"/>
            <a:chExt cx="1908443" cy="338554"/>
          </a:xfrm>
        </p:grpSpPr>
        <p:sp>
          <p:nvSpPr>
            <p:cNvPr id="58" name="TextBox 57">
              <a:extLst>
                <a:ext uri="{FF2B5EF4-FFF2-40B4-BE49-F238E27FC236}">
                  <a16:creationId xmlns:a16="http://schemas.microsoft.com/office/drawing/2014/main" id="{E2588D37-BA0F-506B-469C-8AFBE4FB9A65}"/>
                </a:ext>
              </a:extLst>
            </p:cNvPr>
            <p:cNvSpPr txBox="1"/>
            <p:nvPr/>
          </p:nvSpPr>
          <p:spPr bwMode="auto">
            <a:xfrm>
              <a:off x="2109052" y="5070742"/>
              <a:ext cx="1800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Progressive disease</a:t>
              </a:r>
            </a:p>
          </p:txBody>
        </p:sp>
        <p:sp>
          <p:nvSpPr>
            <p:cNvPr id="59" name="Rectangle 58">
              <a:extLst>
                <a:ext uri="{FF2B5EF4-FFF2-40B4-BE49-F238E27FC236}">
                  <a16:creationId xmlns:a16="http://schemas.microsoft.com/office/drawing/2014/main" id="{DF7F3A1E-0328-1DA5-F7CE-AC1187F0EA16}"/>
                </a:ext>
              </a:extLst>
            </p:cNvPr>
            <p:cNvSpPr/>
            <p:nvPr/>
          </p:nvSpPr>
          <p:spPr bwMode="auto">
            <a:xfrm>
              <a:off x="2001102" y="5182061"/>
              <a:ext cx="133350" cy="13335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6F0AC361-A956-F1B8-C0DC-21938D95AB89}"/>
              </a:ext>
            </a:extLst>
          </p:cNvPr>
          <p:cNvGrpSpPr/>
          <p:nvPr/>
        </p:nvGrpSpPr>
        <p:grpSpPr>
          <a:xfrm>
            <a:off x="9208302" y="5460087"/>
            <a:ext cx="1447547" cy="338554"/>
            <a:chOff x="2001102" y="5070742"/>
            <a:chExt cx="1447547" cy="338554"/>
          </a:xfrm>
        </p:grpSpPr>
        <p:sp>
          <p:nvSpPr>
            <p:cNvPr id="61" name="TextBox 60">
              <a:extLst>
                <a:ext uri="{FF2B5EF4-FFF2-40B4-BE49-F238E27FC236}">
                  <a16:creationId xmlns:a16="http://schemas.microsoft.com/office/drawing/2014/main" id="{F374BAD1-7654-9742-4BAB-4DA53F3FCD6C}"/>
                </a:ext>
              </a:extLst>
            </p:cNvPr>
            <p:cNvSpPr txBox="1"/>
            <p:nvPr/>
          </p:nvSpPr>
          <p:spPr bwMode="auto">
            <a:xfrm>
              <a:off x="2109052" y="5070742"/>
              <a:ext cx="1339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Not evaluable</a:t>
              </a:r>
            </a:p>
          </p:txBody>
        </p:sp>
        <p:sp>
          <p:nvSpPr>
            <p:cNvPr id="62" name="Rectangle 61">
              <a:extLst>
                <a:ext uri="{FF2B5EF4-FFF2-40B4-BE49-F238E27FC236}">
                  <a16:creationId xmlns:a16="http://schemas.microsoft.com/office/drawing/2014/main" id="{948BA5B1-FF74-76D7-75AF-B877710ADC7E}"/>
                </a:ext>
              </a:extLst>
            </p:cNvPr>
            <p:cNvSpPr/>
            <p:nvPr/>
          </p:nvSpPr>
          <p:spPr bwMode="auto">
            <a:xfrm>
              <a:off x="2001102" y="5182061"/>
              <a:ext cx="133350" cy="133350"/>
            </a:xfrm>
            <a:prstGeom prst="rect">
              <a:avLst/>
            </a:prstGeom>
            <a:solidFill>
              <a:schemeClr val="tx2">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0" name="TextBox 49">
            <a:extLst>
              <a:ext uri="{FF2B5EF4-FFF2-40B4-BE49-F238E27FC236}">
                <a16:creationId xmlns:a16="http://schemas.microsoft.com/office/drawing/2014/main" id="{3A559879-615D-8F84-019F-A0DB0513E7A9}"/>
              </a:ext>
            </a:extLst>
          </p:cNvPr>
          <p:cNvSpPr txBox="1"/>
          <p:nvPr/>
        </p:nvSpPr>
        <p:spPr bwMode="auto">
          <a:xfrm>
            <a:off x="1565340" y="2771420"/>
            <a:ext cx="2159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 of patients had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 reduced target lesion size</a:t>
            </a:r>
          </a:p>
        </p:txBody>
      </p:sp>
      <p:sp>
        <p:nvSpPr>
          <p:cNvPr id="63" name="Freeform: Shape 62">
            <a:extLst>
              <a:ext uri="{FF2B5EF4-FFF2-40B4-BE49-F238E27FC236}">
                <a16:creationId xmlns:a16="http://schemas.microsoft.com/office/drawing/2014/main" id="{335019C6-D8E3-BD98-63BE-55BB31AA9AA9}"/>
              </a:ext>
            </a:extLst>
          </p:cNvPr>
          <p:cNvSpPr/>
          <p:nvPr/>
        </p:nvSpPr>
        <p:spPr bwMode="auto">
          <a:xfrm>
            <a:off x="1403350" y="3276600"/>
            <a:ext cx="2603500" cy="127000"/>
          </a:xfrm>
          <a:custGeom>
            <a:avLst/>
            <a:gdLst>
              <a:gd name="connsiteX0" fmla="*/ 0 w 2603500"/>
              <a:gd name="connsiteY0" fmla="*/ 120650 h 127000"/>
              <a:gd name="connsiteX1" fmla="*/ 0 w 2603500"/>
              <a:gd name="connsiteY1" fmla="*/ 0 h 127000"/>
              <a:gd name="connsiteX2" fmla="*/ 2603500 w 2603500"/>
              <a:gd name="connsiteY2" fmla="*/ 0 h 127000"/>
              <a:gd name="connsiteX3" fmla="*/ 2603500 w 2603500"/>
              <a:gd name="connsiteY3" fmla="*/ 127000 h 127000"/>
            </a:gdLst>
            <a:ahLst/>
            <a:cxnLst>
              <a:cxn ang="0">
                <a:pos x="connsiteX0" y="connsiteY0"/>
              </a:cxn>
              <a:cxn ang="0">
                <a:pos x="connsiteX1" y="connsiteY1"/>
              </a:cxn>
              <a:cxn ang="0">
                <a:pos x="connsiteX2" y="connsiteY2"/>
              </a:cxn>
              <a:cxn ang="0">
                <a:pos x="connsiteX3" y="connsiteY3"/>
              </a:cxn>
            </a:cxnLst>
            <a:rect l="l" t="t" r="r" b="b"/>
            <a:pathLst>
              <a:path w="2603500" h="127000">
                <a:moveTo>
                  <a:pt x="0" y="120650"/>
                </a:moveTo>
                <a:lnTo>
                  <a:pt x="0" y="0"/>
                </a:lnTo>
                <a:lnTo>
                  <a:pt x="2603500" y="0"/>
                </a:lnTo>
                <a:lnTo>
                  <a:pt x="2603500" y="127000"/>
                </a:lnTo>
              </a:path>
            </a:pathLst>
          </a:custGeom>
          <a:noFill/>
          <a:ln w="28575">
            <a:solidFill>
              <a:schemeClr val="bg1"/>
            </a:solidFill>
            <a:miter lim="800000"/>
            <a:headEnd/>
            <a:tailEnd/>
          </a:ln>
        </p:spPr>
        <p:txBody>
          <a:bodyPr rtlCol="0" anchor="ctr"/>
          <a:lstStyle/>
          <a:p>
            <a:pPr algn="ctr"/>
            <a:endParaRPr lang="en-US"/>
          </a:p>
        </p:txBody>
      </p:sp>
      <p:sp>
        <p:nvSpPr>
          <p:cNvPr id="31744" name="Rectangle 31743">
            <a:extLst>
              <a:ext uri="{FF2B5EF4-FFF2-40B4-BE49-F238E27FC236}">
                <a16:creationId xmlns:a16="http://schemas.microsoft.com/office/drawing/2014/main" id="{6D4EB166-2CC0-05F5-E634-A3CE87C3ABF7}"/>
              </a:ext>
            </a:extLst>
          </p:cNvPr>
          <p:cNvSpPr/>
          <p:nvPr/>
        </p:nvSpPr>
        <p:spPr bwMode="auto">
          <a:xfrm>
            <a:off x="3200400" y="3452283"/>
            <a:ext cx="69850" cy="15578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DCE0FDE-EC24-931B-9C62-09154112645B}"/>
              </a:ext>
            </a:extLst>
          </p:cNvPr>
          <p:cNvSpPr/>
          <p:nvPr/>
        </p:nvSpPr>
        <p:spPr bwMode="auto">
          <a:xfrm>
            <a:off x="3309938" y="3452283"/>
            <a:ext cx="69850" cy="159914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20621A34-3F3A-E48F-6C33-BFF0A50E1595}"/>
              </a:ext>
            </a:extLst>
          </p:cNvPr>
          <p:cNvSpPr/>
          <p:nvPr/>
        </p:nvSpPr>
        <p:spPr bwMode="auto">
          <a:xfrm>
            <a:off x="3625851" y="3452283"/>
            <a:ext cx="69850" cy="17848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B08C3350-8D55-1C78-9F70-ED5B2EEBAF45}"/>
              </a:ext>
            </a:extLst>
          </p:cNvPr>
          <p:cNvSpPr/>
          <p:nvPr/>
        </p:nvSpPr>
        <p:spPr bwMode="auto">
          <a:xfrm>
            <a:off x="3733801" y="3452283"/>
            <a:ext cx="69850" cy="17848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73336DE-91A3-C842-42CA-7816DCFE5AC9}"/>
              </a:ext>
            </a:extLst>
          </p:cNvPr>
          <p:cNvSpPr/>
          <p:nvPr/>
        </p:nvSpPr>
        <p:spPr bwMode="auto">
          <a:xfrm>
            <a:off x="3949701" y="3452283"/>
            <a:ext cx="69850" cy="17848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03F806C-D873-A026-A04A-A767CB60BF67}"/>
              </a:ext>
            </a:extLst>
          </p:cNvPr>
          <p:cNvSpPr/>
          <p:nvPr/>
        </p:nvSpPr>
        <p:spPr bwMode="auto">
          <a:xfrm>
            <a:off x="3839635" y="3452283"/>
            <a:ext cx="69850" cy="178488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7FBB2259-4194-FF7D-56C3-58D9CCBFFBC3}"/>
              </a:ext>
            </a:extLst>
          </p:cNvPr>
          <p:cNvSpPr/>
          <p:nvPr/>
        </p:nvSpPr>
        <p:spPr bwMode="auto">
          <a:xfrm>
            <a:off x="3520018" y="3452283"/>
            <a:ext cx="69850" cy="178488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BD3F3F0-2BF8-F94F-12DC-92C3378C116B}"/>
              </a:ext>
            </a:extLst>
          </p:cNvPr>
          <p:cNvSpPr/>
          <p:nvPr/>
        </p:nvSpPr>
        <p:spPr bwMode="auto">
          <a:xfrm>
            <a:off x="3416302" y="3452283"/>
            <a:ext cx="69850" cy="166264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7C7F003C-3B18-0EB7-A375-1BC2ADA7B946}"/>
              </a:ext>
            </a:extLst>
          </p:cNvPr>
          <p:cNvSpPr/>
          <p:nvPr/>
        </p:nvSpPr>
        <p:spPr bwMode="auto">
          <a:xfrm>
            <a:off x="3095627" y="3452283"/>
            <a:ext cx="69850" cy="128323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051C252-F234-9A0B-CC3A-542AC8579E02}"/>
              </a:ext>
            </a:extLst>
          </p:cNvPr>
          <p:cNvSpPr/>
          <p:nvPr/>
        </p:nvSpPr>
        <p:spPr bwMode="auto">
          <a:xfrm>
            <a:off x="2989264" y="3452283"/>
            <a:ext cx="69850" cy="99430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2716688A-623E-CCC7-F0EB-C096A66C9165}"/>
              </a:ext>
            </a:extLst>
          </p:cNvPr>
          <p:cNvSpPr/>
          <p:nvPr/>
        </p:nvSpPr>
        <p:spPr bwMode="auto">
          <a:xfrm>
            <a:off x="2882901" y="3452284"/>
            <a:ext cx="69850" cy="95779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1BF60089-1208-FD84-0A5B-1ABEA060DA51}"/>
              </a:ext>
            </a:extLst>
          </p:cNvPr>
          <p:cNvSpPr/>
          <p:nvPr/>
        </p:nvSpPr>
        <p:spPr bwMode="auto">
          <a:xfrm>
            <a:off x="2778126" y="3452284"/>
            <a:ext cx="69850" cy="92762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DB427A82-6653-8200-B1B3-FD59D42698DF}"/>
              </a:ext>
            </a:extLst>
          </p:cNvPr>
          <p:cNvSpPr/>
          <p:nvPr/>
        </p:nvSpPr>
        <p:spPr bwMode="auto">
          <a:xfrm>
            <a:off x="2673351" y="3452285"/>
            <a:ext cx="69850" cy="91810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BF0FA687-6C72-C9C8-7B2F-F6C7C6E6AC78}"/>
              </a:ext>
            </a:extLst>
          </p:cNvPr>
          <p:cNvSpPr/>
          <p:nvPr/>
        </p:nvSpPr>
        <p:spPr bwMode="auto">
          <a:xfrm>
            <a:off x="2357439" y="3452285"/>
            <a:ext cx="69850" cy="62282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1B862B2D-21F6-9D03-CEF2-DEC1E6CC5C43}"/>
              </a:ext>
            </a:extLst>
          </p:cNvPr>
          <p:cNvSpPr/>
          <p:nvPr/>
        </p:nvSpPr>
        <p:spPr bwMode="auto">
          <a:xfrm>
            <a:off x="2568576" y="3452284"/>
            <a:ext cx="69850" cy="73395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7E9050D2-79A5-4ABD-5486-065900792D39}"/>
              </a:ext>
            </a:extLst>
          </p:cNvPr>
          <p:cNvSpPr/>
          <p:nvPr/>
        </p:nvSpPr>
        <p:spPr bwMode="auto">
          <a:xfrm>
            <a:off x="2460626" y="3452284"/>
            <a:ext cx="69850" cy="73395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815BE534-C1A3-5FA3-E4D0-AFEB4F5EB432}"/>
              </a:ext>
            </a:extLst>
          </p:cNvPr>
          <p:cNvSpPr/>
          <p:nvPr/>
        </p:nvSpPr>
        <p:spPr bwMode="auto">
          <a:xfrm>
            <a:off x="2247901" y="3452284"/>
            <a:ext cx="69850" cy="42597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86ABC1A8-1A00-B407-5123-801D6FDDF77B}"/>
              </a:ext>
            </a:extLst>
          </p:cNvPr>
          <p:cNvSpPr/>
          <p:nvPr/>
        </p:nvSpPr>
        <p:spPr bwMode="auto">
          <a:xfrm>
            <a:off x="2143127" y="3452284"/>
            <a:ext cx="69850" cy="41169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4C730D5-CC6E-0F96-07E8-7D1EB125F2A6}"/>
              </a:ext>
            </a:extLst>
          </p:cNvPr>
          <p:cNvSpPr/>
          <p:nvPr/>
        </p:nvSpPr>
        <p:spPr bwMode="auto">
          <a:xfrm>
            <a:off x="2035177" y="3452285"/>
            <a:ext cx="69850" cy="35136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71C16CB3-A8EB-E3CE-0BC6-7743C4461826}"/>
              </a:ext>
            </a:extLst>
          </p:cNvPr>
          <p:cNvSpPr/>
          <p:nvPr/>
        </p:nvSpPr>
        <p:spPr bwMode="auto">
          <a:xfrm>
            <a:off x="1930402" y="3452285"/>
            <a:ext cx="69850" cy="23071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AEFB46E-5180-763F-AF5C-65C2235EBCD2}"/>
              </a:ext>
            </a:extLst>
          </p:cNvPr>
          <p:cNvSpPr/>
          <p:nvPr/>
        </p:nvSpPr>
        <p:spPr bwMode="auto">
          <a:xfrm>
            <a:off x="1828802" y="3452285"/>
            <a:ext cx="69850" cy="17356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202182A-12AF-2919-AB0F-E9DBA2F06CF3}"/>
              </a:ext>
            </a:extLst>
          </p:cNvPr>
          <p:cNvSpPr/>
          <p:nvPr/>
        </p:nvSpPr>
        <p:spPr bwMode="auto">
          <a:xfrm>
            <a:off x="1722439" y="3452285"/>
            <a:ext cx="69850" cy="16245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73E386D2-B719-9247-80B4-A15CF4C8106C}"/>
              </a:ext>
            </a:extLst>
          </p:cNvPr>
          <p:cNvSpPr/>
          <p:nvPr/>
        </p:nvSpPr>
        <p:spPr bwMode="auto">
          <a:xfrm>
            <a:off x="1609727" y="3452286"/>
            <a:ext cx="69850" cy="14657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ACC21586-5BDA-F493-CEC9-0F8B76617F84}"/>
              </a:ext>
            </a:extLst>
          </p:cNvPr>
          <p:cNvSpPr/>
          <p:nvPr/>
        </p:nvSpPr>
        <p:spPr bwMode="auto">
          <a:xfrm>
            <a:off x="1504952" y="3452286"/>
            <a:ext cx="69850" cy="8148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08818E1C-03DC-7D34-DE85-69821B98F572}"/>
              </a:ext>
            </a:extLst>
          </p:cNvPr>
          <p:cNvSpPr/>
          <p:nvPr/>
        </p:nvSpPr>
        <p:spPr bwMode="auto">
          <a:xfrm>
            <a:off x="1403352" y="3452286"/>
            <a:ext cx="69850" cy="914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EF82ABF4-93C0-C0CE-BA95-C021577A224E}"/>
              </a:ext>
            </a:extLst>
          </p:cNvPr>
          <p:cNvSpPr/>
          <p:nvPr/>
        </p:nvSpPr>
        <p:spPr bwMode="auto">
          <a:xfrm>
            <a:off x="1084525" y="2947324"/>
            <a:ext cx="69850" cy="47942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56AC5CEF-F2B2-EAB2-5F81-0AD60912E097}"/>
              </a:ext>
            </a:extLst>
          </p:cNvPr>
          <p:cNvSpPr/>
          <p:nvPr/>
        </p:nvSpPr>
        <p:spPr bwMode="auto">
          <a:xfrm>
            <a:off x="1190855" y="3408464"/>
            <a:ext cx="69850"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2" name="Group 91">
            <a:extLst>
              <a:ext uri="{FF2B5EF4-FFF2-40B4-BE49-F238E27FC236}">
                <a16:creationId xmlns:a16="http://schemas.microsoft.com/office/drawing/2014/main" id="{9F05FF4A-3981-DDB5-A96C-F01EBAB8985B}"/>
              </a:ext>
            </a:extLst>
          </p:cNvPr>
          <p:cNvGrpSpPr/>
          <p:nvPr/>
        </p:nvGrpSpPr>
        <p:grpSpPr>
          <a:xfrm>
            <a:off x="3988134" y="1788096"/>
            <a:ext cx="3946826" cy="3582188"/>
            <a:chOff x="507113" y="1807146"/>
            <a:chExt cx="3946826" cy="3582188"/>
          </a:xfrm>
        </p:grpSpPr>
        <p:cxnSp>
          <p:nvCxnSpPr>
            <p:cNvPr id="93" name="Straight Connector 92">
              <a:extLst>
                <a:ext uri="{FF2B5EF4-FFF2-40B4-BE49-F238E27FC236}">
                  <a16:creationId xmlns:a16="http://schemas.microsoft.com/office/drawing/2014/main" id="{4AD445C3-8D30-8C04-4845-2AC6D6231B59}"/>
                </a:ext>
              </a:extLst>
            </p:cNvPr>
            <p:cNvCxnSpPr>
              <a:cxnSpLocks/>
              <a:stCxn id="108" idx="3"/>
            </p:cNvCxnSpPr>
            <p:nvPr/>
          </p:nvCxnSpPr>
          <p:spPr bwMode="auto">
            <a:xfrm>
              <a:off x="1066882" y="1976423"/>
              <a:ext cx="0" cy="3260319"/>
            </a:xfrm>
            <a:prstGeom prst="line">
              <a:avLst/>
            </a:prstGeom>
            <a:noFill/>
            <a:ln w="28575" cap="flat" cmpd="sng" algn="ctr">
              <a:solidFill>
                <a:schemeClr val="bg1"/>
              </a:solidFill>
              <a:prstDash val="solid"/>
              <a:round/>
              <a:headEnd type="none" w="med" len="med"/>
              <a:tailEnd type="none" w="med" len="med"/>
            </a:ln>
            <a:effectLst/>
          </p:spPr>
        </p:cxnSp>
        <p:grpSp>
          <p:nvGrpSpPr>
            <p:cNvPr id="94" name="Group 93">
              <a:extLst>
                <a:ext uri="{FF2B5EF4-FFF2-40B4-BE49-F238E27FC236}">
                  <a16:creationId xmlns:a16="http://schemas.microsoft.com/office/drawing/2014/main" id="{87EE529C-4BC3-E3FA-54CC-CF61BFFF7DFD}"/>
                </a:ext>
              </a:extLst>
            </p:cNvPr>
            <p:cNvGrpSpPr/>
            <p:nvPr/>
          </p:nvGrpSpPr>
          <p:grpSpPr>
            <a:xfrm>
              <a:off x="507113" y="1807146"/>
              <a:ext cx="559769" cy="3582188"/>
              <a:chOff x="7026363" y="2376707"/>
              <a:chExt cx="559769" cy="3582188"/>
            </a:xfrm>
          </p:grpSpPr>
          <p:sp>
            <p:nvSpPr>
              <p:cNvPr id="108" name="TextBox 107">
                <a:extLst>
                  <a:ext uri="{FF2B5EF4-FFF2-40B4-BE49-F238E27FC236}">
                    <a16:creationId xmlns:a16="http://schemas.microsoft.com/office/drawing/2014/main" id="{B06BB69A-2EA8-EFD1-F035-D7576DB145F6}"/>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9" name="TextBox 108">
                <a:extLst>
                  <a:ext uri="{FF2B5EF4-FFF2-40B4-BE49-F238E27FC236}">
                    <a16:creationId xmlns:a16="http://schemas.microsoft.com/office/drawing/2014/main" id="{B8F16594-F262-7754-B7E8-C0EFB08CD2ED}"/>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0" name="TextBox 109">
                <a:extLst>
                  <a:ext uri="{FF2B5EF4-FFF2-40B4-BE49-F238E27FC236}">
                    <a16:creationId xmlns:a16="http://schemas.microsoft.com/office/drawing/2014/main" id="{B73514E0-E236-3D4F-9B45-1CC56778F93B}"/>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11" name="TextBox 110">
                <a:extLst>
                  <a:ext uri="{FF2B5EF4-FFF2-40B4-BE49-F238E27FC236}">
                    <a16:creationId xmlns:a16="http://schemas.microsoft.com/office/drawing/2014/main" id="{3B8AF451-CD12-C573-493E-C105961EB357}"/>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12" name="TextBox 111">
                <a:extLst>
                  <a:ext uri="{FF2B5EF4-FFF2-40B4-BE49-F238E27FC236}">
                    <a16:creationId xmlns:a16="http://schemas.microsoft.com/office/drawing/2014/main" id="{91E15388-BA52-5BFE-FEC8-3274320DB6D3}"/>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3" name="TextBox 112">
                <a:extLst>
                  <a:ext uri="{FF2B5EF4-FFF2-40B4-BE49-F238E27FC236}">
                    <a16:creationId xmlns:a16="http://schemas.microsoft.com/office/drawing/2014/main" id="{D91B9E0A-4B25-F745-DB2A-326535610C3F}"/>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14" name="TextBox 113">
                <a:extLst>
                  <a:ext uri="{FF2B5EF4-FFF2-40B4-BE49-F238E27FC236}">
                    <a16:creationId xmlns:a16="http://schemas.microsoft.com/office/drawing/2014/main" id="{E478DFA8-875E-95A0-F1B9-12578EE1EECE}"/>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15" name="TextBox 114">
                <a:extLst>
                  <a:ext uri="{FF2B5EF4-FFF2-40B4-BE49-F238E27FC236}">
                    <a16:creationId xmlns:a16="http://schemas.microsoft.com/office/drawing/2014/main" id="{443508C1-2410-74C2-2394-1BFAEF0B4DAE}"/>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6" name="TextBox 115">
                <a:extLst>
                  <a:ext uri="{FF2B5EF4-FFF2-40B4-BE49-F238E27FC236}">
                    <a16:creationId xmlns:a16="http://schemas.microsoft.com/office/drawing/2014/main" id="{9CC5B1A8-C48E-CF4D-9BA1-2DC041784451}"/>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17" name="TextBox 116">
                <a:extLst>
                  <a:ext uri="{FF2B5EF4-FFF2-40B4-BE49-F238E27FC236}">
                    <a16:creationId xmlns:a16="http://schemas.microsoft.com/office/drawing/2014/main" id="{B4411DE2-7BF8-85C5-A86E-52D67D5F0CC8}"/>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95" name="Straight Connector 94">
              <a:extLst>
                <a:ext uri="{FF2B5EF4-FFF2-40B4-BE49-F238E27FC236}">
                  <a16:creationId xmlns:a16="http://schemas.microsoft.com/office/drawing/2014/main" id="{FBCEA0DB-8A01-158F-90DB-5072575B23C8}"/>
                </a:ext>
              </a:extLst>
            </p:cNvPr>
            <p:cNvCxnSpPr>
              <a:cxnSpLocks/>
            </p:cNvCxnSpPr>
            <p:nvPr/>
          </p:nvCxnSpPr>
          <p:spPr bwMode="auto">
            <a:xfrm>
              <a:off x="1061976" y="3440898"/>
              <a:ext cx="3391963" cy="0"/>
            </a:xfrm>
            <a:prstGeom prst="line">
              <a:avLst/>
            </a:prstGeom>
            <a:noFill/>
            <a:ln w="28575" cap="flat" cmpd="sng" algn="ctr">
              <a:solidFill>
                <a:schemeClr val="bg1"/>
              </a:solidFill>
              <a:prstDash val="solid"/>
              <a:round/>
              <a:headEnd type="none" w="med" len="med"/>
              <a:tailEnd type="none" w="med" len="med"/>
            </a:ln>
            <a:effectLst/>
          </p:spPr>
        </p:cxnSp>
        <p:grpSp>
          <p:nvGrpSpPr>
            <p:cNvPr id="96" name="Group 95">
              <a:extLst>
                <a:ext uri="{FF2B5EF4-FFF2-40B4-BE49-F238E27FC236}">
                  <a16:creationId xmlns:a16="http://schemas.microsoft.com/office/drawing/2014/main" id="{F85501A8-2E1C-CCA1-6810-AF783ED688FB}"/>
                </a:ext>
              </a:extLst>
            </p:cNvPr>
            <p:cNvGrpSpPr/>
            <p:nvPr/>
          </p:nvGrpSpPr>
          <p:grpSpPr>
            <a:xfrm>
              <a:off x="990399" y="1991892"/>
              <a:ext cx="81390" cy="3244850"/>
              <a:chOff x="7367435" y="2542403"/>
              <a:chExt cx="1001865" cy="3244850"/>
            </a:xfrm>
          </p:grpSpPr>
          <p:cxnSp>
            <p:nvCxnSpPr>
              <p:cNvPr id="98" name="Straight Connector 97">
                <a:extLst>
                  <a:ext uri="{FF2B5EF4-FFF2-40B4-BE49-F238E27FC236}">
                    <a16:creationId xmlns:a16="http://schemas.microsoft.com/office/drawing/2014/main" id="{E5E5D39A-4DFB-B2F3-A2E5-5F845B9C3BA7}"/>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ED7F68D-7901-923C-7CB9-48BD8073AA5D}"/>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4B37E8A-F929-B63B-DE99-6D282E675FF3}"/>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F6AE692E-FF9C-702C-45A7-349B612D6B20}"/>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D7D1576-2B10-A635-CDA1-B28436B6B29B}"/>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999469B-4F14-4FC9-925F-08EAB4C74943}"/>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80668F0-F50F-23BB-9CF6-15DE5BF6FABF}"/>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946A1EB-08BD-8501-3A3B-E98926111565}"/>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2E80C1F-D4C9-6B4D-D885-32ED2DD35F4B}"/>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8FEA82A-386C-198C-92BD-2852E4FCD7BE}"/>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0" name="Freeform: Shape 119">
            <a:extLst>
              <a:ext uri="{FF2B5EF4-FFF2-40B4-BE49-F238E27FC236}">
                <a16:creationId xmlns:a16="http://schemas.microsoft.com/office/drawing/2014/main" id="{0CD5182A-CD17-97B0-98B1-8040BD44EE1F}"/>
              </a:ext>
            </a:extLst>
          </p:cNvPr>
          <p:cNvSpPr/>
          <p:nvPr/>
        </p:nvSpPr>
        <p:spPr bwMode="auto">
          <a:xfrm>
            <a:off x="5401945" y="3276600"/>
            <a:ext cx="2518621" cy="114300"/>
          </a:xfrm>
          <a:custGeom>
            <a:avLst/>
            <a:gdLst>
              <a:gd name="connsiteX0" fmla="*/ 0 w 2603500"/>
              <a:gd name="connsiteY0" fmla="*/ 120650 h 127000"/>
              <a:gd name="connsiteX1" fmla="*/ 0 w 2603500"/>
              <a:gd name="connsiteY1" fmla="*/ 0 h 127000"/>
              <a:gd name="connsiteX2" fmla="*/ 2603500 w 2603500"/>
              <a:gd name="connsiteY2" fmla="*/ 0 h 127000"/>
              <a:gd name="connsiteX3" fmla="*/ 2603500 w 2603500"/>
              <a:gd name="connsiteY3" fmla="*/ 127000 h 127000"/>
            </a:gdLst>
            <a:ahLst/>
            <a:cxnLst>
              <a:cxn ang="0">
                <a:pos x="connsiteX0" y="connsiteY0"/>
              </a:cxn>
              <a:cxn ang="0">
                <a:pos x="connsiteX1" y="connsiteY1"/>
              </a:cxn>
              <a:cxn ang="0">
                <a:pos x="connsiteX2" y="connsiteY2"/>
              </a:cxn>
              <a:cxn ang="0">
                <a:pos x="connsiteX3" y="connsiteY3"/>
              </a:cxn>
            </a:cxnLst>
            <a:rect l="l" t="t" r="r" b="b"/>
            <a:pathLst>
              <a:path w="2603500" h="127000">
                <a:moveTo>
                  <a:pt x="0" y="120650"/>
                </a:moveTo>
                <a:lnTo>
                  <a:pt x="0" y="0"/>
                </a:lnTo>
                <a:lnTo>
                  <a:pt x="2603500" y="0"/>
                </a:lnTo>
                <a:lnTo>
                  <a:pt x="2603500" y="127000"/>
                </a:lnTo>
              </a:path>
            </a:pathLst>
          </a:custGeom>
          <a:noFill/>
          <a:ln w="28575">
            <a:solidFill>
              <a:schemeClr val="bg1"/>
            </a:solidFill>
            <a:miter lim="800000"/>
            <a:headEnd/>
            <a:tailEnd/>
          </a:ln>
        </p:spPr>
        <p:txBody>
          <a:bodyPr rtlCol="0" anchor="ctr"/>
          <a:lstStyle/>
          <a:p>
            <a:pPr algn="ctr"/>
            <a:endParaRPr lang="en-US"/>
          </a:p>
        </p:txBody>
      </p:sp>
      <p:sp>
        <p:nvSpPr>
          <p:cNvPr id="121" name="TextBox 120">
            <a:extLst>
              <a:ext uri="{FF2B5EF4-FFF2-40B4-BE49-F238E27FC236}">
                <a16:creationId xmlns:a16="http://schemas.microsoft.com/office/drawing/2014/main" id="{AFA135F8-A265-088E-3072-E54A75E324BB}"/>
              </a:ext>
            </a:extLst>
          </p:cNvPr>
          <p:cNvSpPr txBox="1"/>
          <p:nvPr/>
        </p:nvSpPr>
        <p:spPr bwMode="auto">
          <a:xfrm>
            <a:off x="5586255" y="2771420"/>
            <a:ext cx="2159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74% of patients had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 reduced target lesion size</a:t>
            </a:r>
          </a:p>
        </p:txBody>
      </p:sp>
      <p:sp>
        <p:nvSpPr>
          <p:cNvPr id="122" name="Rectangle 121">
            <a:extLst>
              <a:ext uri="{FF2B5EF4-FFF2-40B4-BE49-F238E27FC236}">
                <a16:creationId xmlns:a16="http://schemas.microsoft.com/office/drawing/2014/main" id="{4D585594-F2B2-FDD3-569B-A84D4EEA9691}"/>
              </a:ext>
            </a:extLst>
          </p:cNvPr>
          <p:cNvSpPr/>
          <p:nvPr/>
        </p:nvSpPr>
        <p:spPr bwMode="auto">
          <a:xfrm>
            <a:off x="7651301" y="3434815"/>
            <a:ext cx="69850" cy="176742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FAA56DD5-4E21-4E20-8617-759462DDA046}"/>
              </a:ext>
            </a:extLst>
          </p:cNvPr>
          <p:cNvSpPr/>
          <p:nvPr/>
        </p:nvSpPr>
        <p:spPr bwMode="auto">
          <a:xfrm>
            <a:off x="7559226" y="3434815"/>
            <a:ext cx="69850" cy="176742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09274FE1-CDF9-1BD4-09B3-82E56803DA88}"/>
              </a:ext>
            </a:extLst>
          </p:cNvPr>
          <p:cNvSpPr/>
          <p:nvPr/>
        </p:nvSpPr>
        <p:spPr bwMode="auto">
          <a:xfrm>
            <a:off x="7448239" y="3434814"/>
            <a:ext cx="69850" cy="14158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593CD530-4BA4-ADF2-5E90-E4F32C97FA27}"/>
              </a:ext>
            </a:extLst>
          </p:cNvPr>
          <p:cNvSpPr/>
          <p:nvPr/>
        </p:nvSpPr>
        <p:spPr bwMode="auto">
          <a:xfrm>
            <a:off x="7759251" y="3434815"/>
            <a:ext cx="69850" cy="176901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D0647F56-50A1-1216-A255-367E81146A7D}"/>
              </a:ext>
            </a:extLst>
          </p:cNvPr>
          <p:cNvSpPr/>
          <p:nvPr/>
        </p:nvSpPr>
        <p:spPr bwMode="auto">
          <a:xfrm>
            <a:off x="7859263" y="3434815"/>
            <a:ext cx="69850" cy="176901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D6F3D7AB-AD04-E957-4432-576A6F863983}"/>
              </a:ext>
            </a:extLst>
          </p:cNvPr>
          <p:cNvSpPr/>
          <p:nvPr/>
        </p:nvSpPr>
        <p:spPr bwMode="auto">
          <a:xfrm>
            <a:off x="7348227" y="3434815"/>
            <a:ext cx="69850" cy="141182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30D591C-BD89-D2E9-0B15-CCD7EB848F60}"/>
              </a:ext>
            </a:extLst>
          </p:cNvPr>
          <p:cNvSpPr/>
          <p:nvPr/>
        </p:nvSpPr>
        <p:spPr bwMode="auto">
          <a:xfrm>
            <a:off x="7246627" y="3434815"/>
            <a:ext cx="69850" cy="123084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7DC5AB77-F791-3D33-2F5A-E4603CD2C5B6}"/>
              </a:ext>
            </a:extLst>
          </p:cNvPr>
          <p:cNvSpPr/>
          <p:nvPr/>
        </p:nvSpPr>
        <p:spPr bwMode="auto">
          <a:xfrm>
            <a:off x="7138677" y="3434815"/>
            <a:ext cx="69850" cy="123084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7F6E6197-523C-4445-6D4B-03E989DA520A}"/>
              </a:ext>
            </a:extLst>
          </p:cNvPr>
          <p:cNvSpPr/>
          <p:nvPr/>
        </p:nvSpPr>
        <p:spPr bwMode="auto">
          <a:xfrm>
            <a:off x="7037077" y="3434815"/>
            <a:ext cx="69850" cy="103558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14E8FC6D-EAE0-40BC-B330-4704C6A0586D}"/>
              </a:ext>
            </a:extLst>
          </p:cNvPr>
          <p:cNvSpPr/>
          <p:nvPr/>
        </p:nvSpPr>
        <p:spPr bwMode="auto">
          <a:xfrm>
            <a:off x="6937064" y="3434815"/>
            <a:ext cx="69850" cy="102288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935A6DE8-F0AA-4B9F-E81B-D8DFDB1E6E30}"/>
              </a:ext>
            </a:extLst>
          </p:cNvPr>
          <p:cNvSpPr/>
          <p:nvPr/>
        </p:nvSpPr>
        <p:spPr bwMode="auto">
          <a:xfrm>
            <a:off x="6733864" y="3434815"/>
            <a:ext cx="69850" cy="80698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6DD8315B-3752-CB90-A9BB-562D74893C9C}"/>
              </a:ext>
            </a:extLst>
          </p:cNvPr>
          <p:cNvSpPr/>
          <p:nvPr/>
        </p:nvSpPr>
        <p:spPr bwMode="auto">
          <a:xfrm>
            <a:off x="6524314" y="3434816"/>
            <a:ext cx="69850" cy="7006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A2A40C64-7877-0EBB-1F53-18AA7CE5AD39}"/>
              </a:ext>
            </a:extLst>
          </p:cNvPr>
          <p:cNvSpPr/>
          <p:nvPr/>
        </p:nvSpPr>
        <p:spPr bwMode="auto">
          <a:xfrm>
            <a:off x="6422714" y="3434816"/>
            <a:ext cx="69850" cy="66569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F2C080DE-F2BA-D534-97FC-D5EDECBFC7E8}"/>
              </a:ext>
            </a:extLst>
          </p:cNvPr>
          <p:cNvSpPr/>
          <p:nvPr/>
        </p:nvSpPr>
        <p:spPr bwMode="auto">
          <a:xfrm>
            <a:off x="6314764" y="3434817"/>
            <a:ext cx="69850" cy="56568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9D42A9FC-763E-CC70-CD65-A773C8FE9BEE}"/>
              </a:ext>
            </a:extLst>
          </p:cNvPr>
          <p:cNvSpPr/>
          <p:nvPr/>
        </p:nvSpPr>
        <p:spPr bwMode="auto">
          <a:xfrm>
            <a:off x="6217927" y="3434817"/>
            <a:ext cx="69850" cy="52123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79AD3427-8E03-4256-4D10-2F65C9614508}"/>
              </a:ext>
            </a:extLst>
          </p:cNvPr>
          <p:cNvSpPr/>
          <p:nvPr/>
        </p:nvSpPr>
        <p:spPr bwMode="auto">
          <a:xfrm>
            <a:off x="6116327" y="3434818"/>
            <a:ext cx="69850" cy="34660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E8804D9C-DE75-3F20-59C4-EF014A227BE3}"/>
              </a:ext>
            </a:extLst>
          </p:cNvPr>
          <p:cNvSpPr/>
          <p:nvPr/>
        </p:nvSpPr>
        <p:spPr bwMode="auto">
          <a:xfrm>
            <a:off x="6013139" y="3434818"/>
            <a:ext cx="69850" cy="30533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21DA13F7-C74B-86E6-BD67-5976DB87FD49}"/>
              </a:ext>
            </a:extLst>
          </p:cNvPr>
          <p:cNvSpPr/>
          <p:nvPr/>
        </p:nvSpPr>
        <p:spPr bwMode="auto">
          <a:xfrm>
            <a:off x="5906776" y="3434818"/>
            <a:ext cx="69850" cy="30533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B4FDF822-7B68-53BF-8694-74A39FE43FFD}"/>
              </a:ext>
            </a:extLst>
          </p:cNvPr>
          <p:cNvSpPr/>
          <p:nvPr/>
        </p:nvSpPr>
        <p:spPr bwMode="auto">
          <a:xfrm>
            <a:off x="5806763" y="3434818"/>
            <a:ext cx="69850" cy="26564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185FC1EC-4A87-58EA-5E2A-3E040448046A}"/>
              </a:ext>
            </a:extLst>
          </p:cNvPr>
          <p:cNvSpPr/>
          <p:nvPr/>
        </p:nvSpPr>
        <p:spPr bwMode="auto">
          <a:xfrm>
            <a:off x="5497995" y="3434819"/>
            <a:ext cx="69850" cy="6562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C14DA804-B348-A25F-A094-18AFB708716D}"/>
              </a:ext>
            </a:extLst>
          </p:cNvPr>
          <p:cNvSpPr/>
          <p:nvPr/>
        </p:nvSpPr>
        <p:spPr bwMode="auto">
          <a:xfrm>
            <a:off x="5394808" y="3434819"/>
            <a:ext cx="69850" cy="3657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E9406904-2573-28CE-3D97-31A4FA8715B3}"/>
              </a:ext>
            </a:extLst>
          </p:cNvPr>
          <p:cNvSpPr/>
          <p:nvPr/>
        </p:nvSpPr>
        <p:spPr bwMode="auto">
          <a:xfrm>
            <a:off x="5701802" y="3434819"/>
            <a:ext cx="69850" cy="224370"/>
          </a:xfrm>
          <a:prstGeom prst="rect">
            <a:avLst/>
          </a:prstGeom>
          <a:solidFill>
            <a:schemeClr val="tx2">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D2B83F99-D73E-EF8C-0C89-B790E044182A}"/>
              </a:ext>
            </a:extLst>
          </p:cNvPr>
          <p:cNvSpPr/>
          <p:nvPr/>
        </p:nvSpPr>
        <p:spPr bwMode="auto">
          <a:xfrm>
            <a:off x="6626443" y="3434817"/>
            <a:ext cx="69850" cy="69903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E1DEF632-EB79-FA5F-927E-7F9F09DAC6CB}"/>
              </a:ext>
            </a:extLst>
          </p:cNvPr>
          <p:cNvSpPr/>
          <p:nvPr/>
        </p:nvSpPr>
        <p:spPr bwMode="auto">
          <a:xfrm>
            <a:off x="6835993" y="3434817"/>
            <a:ext cx="69850" cy="92287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B86EF398-912C-C359-C565-6EB7EFD60067}"/>
              </a:ext>
            </a:extLst>
          </p:cNvPr>
          <p:cNvSpPr/>
          <p:nvPr/>
        </p:nvSpPr>
        <p:spPr bwMode="auto">
          <a:xfrm>
            <a:off x="5600202" y="3434819"/>
            <a:ext cx="69850" cy="194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3A980EA8-251A-1FA7-4834-A735DEDC3A9A}"/>
              </a:ext>
            </a:extLst>
          </p:cNvPr>
          <p:cNvSpPr/>
          <p:nvPr/>
        </p:nvSpPr>
        <p:spPr bwMode="auto">
          <a:xfrm>
            <a:off x="5089035" y="3309940"/>
            <a:ext cx="69850" cy="9899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309E8A07-49F1-7BBE-792C-2558ED8BE7B0}"/>
              </a:ext>
            </a:extLst>
          </p:cNvPr>
          <p:cNvSpPr/>
          <p:nvPr/>
        </p:nvSpPr>
        <p:spPr bwMode="auto">
          <a:xfrm>
            <a:off x="4879486" y="3271839"/>
            <a:ext cx="69850" cy="13709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C75F1BF9-454F-D441-D02F-91DB857AE355}"/>
              </a:ext>
            </a:extLst>
          </p:cNvPr>
          <p:cNvSpPr/>
          <p:nvPr/>
        </p:nvSpPr>
        <p:spPr bwMode="auto">
          <a:xfrm>
            <a:off x="4982674" y="3271839"/>
            <a:ext cx="69850" cy="137092"/>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8CF22302-59B4-A9A4-E72A-95DC5B666DF0}"/>
              </a:ext>
            </a:extLst>
          </p:cNvPr>
          <p:cNvSpPr/>
          <p:nvPr/>
        </p:nvSpPr>
        <p:spPr bwMode="auto">
          <a:xfrm>
            <a:off x="4777887" y="3155950"/>
            <a:ext cx="69850" cy="25298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83177BCF-1D20-426C-3A6F-05C32A8A9C20}"/>
              </a:ext>
            </a:extLst>
          </p:cNvPr>
          <p:cNvSpPr/>
          <p:nvPr/>
        </p:nvSpPr>
        <p:spPr bwMode="auto">
          <a:xfrm>
            <a:off x="4674700" y="3151188"/>
            <a:ext cx="69850" cy="25774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2C6CF36F-0752-162F-C483-4C004DC64715}"/>
              </a:ext>
            </a:extLst>
          </p:cNvPr>
          <p:cNvSpPr/>
          <p:nvPr/>
        </p:nvSpPr>
        <p:spPr bwMode="auto">
          <a:xfrm>
            <a:off x="4577860" y="2344317"/>
            <a:ext cx="69850" cy="106461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3" name="Group 152">
            <a:extLst>
              <a:ext uri="{FF2B5EF4-FFF2-40B4-BE49-F238E27FC236}">
                <a16:creationId xmlns:a16="http://schemas.microsoft.com/office/drawing/2014/main" id="{03987EFD-B84E-E96C-0DBB-E98F51CE53A9}"/>
              </a:ext>
            </a:extLst>
          </p:cNvPr>
          <p:cNvGrpSpPr/>
          <p:nvPr/>
        </p:nvGrpSpPr>
        <p:grpSpPr>
          <a:xfrm>
            <a:off x="7938206" y="1807146"/>
            <a:ext cx="3812469" cy="3582188"/>
            <a:chOff x="507113" y="1807146"/>
            <a:chExt cx="3812469" cy="3582188"/>
          </a:xfrm>
        </p:grpSpPr>
        <p:cxnSp>
          <p:nvCxnSpPr>
            <p:cNvPr id="154" name="Straight Connector 153">
              <a:extLst>
                <a:ext uri="{FF2B5EF4-FFF2-40B4-BE49-F238E27FC236}">
                  <a16:creationId xmlns:a16="http://schemas.microsoft.com/office/drawing/2014/main" id="{79E82935-5A94-0370-23B0-CC1BDBA30115}"/>
                </a:ext>
              </a:extLst>
            </p:cNvPr>
            <p:cNvCxnSpPr>
              <a:cxnSpLocks/>
              <a:stCxn id="169" idx="3"/>
            </p:cNvCxnSpPr>
            <p:nvPr/>
          </p:nvCxnSpPr>
          <p:spPr bwMode="auto">
            <a:xfrm>
              <a:off x="1066882" y="1976423"/>
              <a:ext cx="0" cy="3260319"/>
            </a:xfrm>
            <a:prstGeom prst="line">
              <a:avLst/>
            </a:prstGeom>
            <a:noFill/>
            <a:ln w="28575" cap="flat" cmpd="sng" algn="ctr">
              <a:solidFill>
                <a:schemeClr val="bg1"/>
              </a:solidFill>
              <a:prstDash val="solid"/>
              <a:round/>
              <a:headEnd type="none" w="med" len="med"/>
              <a:tailEnd type="none" w="med" len="med"/>
            </a:ln>
            <a:effectLst/>
          </p:spPr>
        </p:cxnSp>
        <p:grpSp>
          <p:nvGrpSpPr>
            <p:cNvPr id="155" name="Group 154">
              <a:extLst>
                <a:ext uri="{FF2B5EF4-FFF2-40B4-BE49-F238E27FC236}">
                  <a16:creationId xmlns:a16="http://schemas.microsoft.com/office/drawing/2014/main" id="{BC8109E9-9C17-CE4E-3D2A-B83DCE6A43A7}"/>
                </a:ext>
              </a:extLst>
            </p:cNvPr>
            <p:cNvGrpSpPr/>
            <p:nvPr/>
          </p:nvGrpSpPr>
          <p:grpSpPr>
            <a:xfrm>
              <a:off x="507113" y="1807146"/>
              <a:ext cx="559769" cy="3582188"/>
              <a:chOff x="7026363" y="2376707"/>
              <a:chExt cx="559769" cy="3582188"/>
            </a:xfrm>
          </p:grpSpPr>
          <p:sp>
            <p:nvSpPr>
              <p:cNvPr id="169" name="TextBox 168">
                <a:extLst>
                  <a:ext uri="{FF2B5EF4-FFF2-40B4-BE49-F238E27FC236}">
                    <a16:creationId xmlns:a16="http://schemas.microsoft.com/office/drawing/2014/main" id="{4A8B41FB-8835-406A-5051-822028032C18}"/>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70" name="TextBox 169">
                <a:extLst>
                  <a:ext uri="{FF2B5EF4-FFF2-40B4-BE49-F238E27FC236}">
                    <a16:creationId xmlns:a16="http://schemas.microsoft.com/office/drawing/2014/main" id="{62F6B2DA-3C93-CB49-1FD0-DF42C9E319A8}"/>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71" name="TextBox 170">
                <a:extLst>
                  <a:ext uri="{FF2B5EF4-FFF2-40B4-BE49-F238E27FC236}">
                    <a16:creationId xmlns:a16="http://schemas.microsoft.com/office/drawing/2014/main" id="{9F769870-1C36-73ED-68CC-4ED4BC7DA9B9}"/>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72" name="TextBox 171">
                <a:extLst>
                  <a:ext uri="{FF2B5EF4-FFF2-40B4-BE49-F238E27FC236}">
                    <a16:creationId xmlns:a16="http://schemas.microsoft.com/office/drawing/2014/main" id="{A9106E00-70C8-4918-77AB-92F72DB8DB7B}"/>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73" name="TextBox 172">
                <a:extLst>
                  <a:ext uri="{FF2B5EF4-FFF2-40B4-BE49-F238E27FC236}">
                    <a16:creationId xmlns:a16="http://schemas.microsoft.com/office/drawing/2014/main" id="{7AFFECE1-C251-8D2C-E659-2AFD7E50C274}"/>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4" name="TextBox 173">
                <a:extLst>
                  <a:ext uri="{FF2B5EF4-FFF2-40B4-BE49-F238E27FC236}">
                    <a16:creationId xmlns:a16="http://schemas.microsoft.com/office/drawing/2014/main" id="{DA407440-5EE2-3477-8EBF-D426D1C4DB1D}"/>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75" name="TextBox 174">
                <a:extLst>
                  <a:ext uri="{FF2B5EF4-FFF2-40B4-BE49-F238E27FC236}">
                    <a16:creationId xmlns:a16="http://schemas.microsoft.com/office/drawing/2014/main" id="{75ECDB69-A289-CEE0-B091-52D5BBA3B43A}"/>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76" name="TextBox 175">
                <a:extLst>
                  <a:ext uri="{FF2B5EF4-FFF2-40B4-BE49-F238E27FC236}">
                    <a16:creationId xmlns:a16="http://schemas.microsoft.com/office/drawing/2014/main" id="{B1B81F41-BE9A-E66F-9A7B-43B733BCBA1B}"/>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77" name="TextBox 176">
                <a:extLst>
                  <a:ext uri="{FF2B5EF4-FFF2-40B4-BE49-F238E27FC236}">
                    <a16:creationId xmlns:a16="http://schemas.microsoft.com/office/drawing/2014/main" id="{5B8F920E-B728-940C-8C9E-657CBA8EDB6D}"/>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78" name="TextBox 177">
                <a:extLst>
                  <a:ext uri="{FF2B5EF4-FFF2-40B4-BE49-F238E27FC236}">
                    <a16:creationId xmlns:a16="http://schemas.microsoft.com/office/drawing/2014/main" id="{6513C0ED-81F5-0D05-644F-438889D40E25}"/>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156" name="Straight Connector 155">
              <a:extLst>
                <a:ext uri="{FF2B5EF4-FFF2-40B4-BE49-F238E27FC236}">
                  <a16:creationId xmlns:a16="http://schemas.microsoft.com/office/drawing/2014/main" id="{044BB859-DD83-AC69-287C-254AB0467CF2}"/>
                </a:ext>
              </a:extLst>
            </p:cNvPr>
            <p:cNvCxnSpPr>
              <a:cxnSpLocks/>
            </p:cNvCxnSpPr>
            <p:nvPr/>
          </p:nvCxnSpPr>
          <p:spPr bwMode="auto">
            <a:xfrm>
              <a:off x="1061976" y="3440898"/>
              <a:ext cx="3257606" cy="0"/>
            </a:xfrm>
            <a:prstGeom prst="line">
              <a:avLst/>
            </a:prstGeom>
            <a:noFill/>
            <a:ln w="28575" cap="flat" cmpd="sng" algn="ctr">
              <a:solidFill>
                <a:schemeClr val="bg1"/>
              </a:solidFill>
              <a:prstDash val="solid"/>
              <a:round/>
              <a:headEnd type="none" w="med" len="med"/>
              <a:tailEnd type="none" w="med" len="med"/>
            </a:ln>
            <a:effectLst/>
          </p:spPr>
        </p:cxnSp>
        <p:grpSp>
          <p:nvGrpSpPr>
            <p:cNvPr id="157" name="Group 156">
              <a:extLst>
                <a:ext uri="{FF2B5EF4-FFF2-40B4-BE49-F238E27FC236}">
                  <a16:creationId xmlns:a16="http://schemas.microsoft.com/office/drawing/2014/main" id="{732581E2-2ADA-ACEC-3F7D-E7CCA58FEF31}"/>
                </a:ext>
              </a:extLst>
            </p:cNvPr>
            <p:cNvGrpSpPr/>
            <p:nvPr/>
          </p:nvGrpSpPr>
          <p:grpSpPr>
            <a:xfrm>
              <a:off x="990399" y="1991892"/>
              <a:ext cx="81390" cy="3244850"/>
              <a:chOff x="7367435" y="2542403"/>
              <a:chExt cx="1001865" cy="3244850"/>
            </a:xfrm>
          </p:grpSpPr>
          <p:cxnSp>
            <p:nvCxnSpPr>
              <p:cNvPr id="159" name="Straight Connector 158">
                <a:extLst>
                  <a:ext uri="{FF2B5EF4-FFF2-40B4-BE49-F238E27FC236}">
                    <a16:creationId xmlns:a16="http://schemas.microsoft.com/office/drawing/2014/main" id="{8DFB9EC9-13B6-4A37-E0BE-263E12260E35}"/>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ADAB538-EBD4-315D-E978-80CF8662F961}"/>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F267770-8DF4-07A5-8C7C-9F80B868A033}"/>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2CD818C3-0DE1-A50A-73FE-8ACE8CC53DE8}"/>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C695E23-14E9-757A-B464-8BAA775908EC}"/>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FB4184C-0D90-911E-BA66-718BA4E7E106}"/>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1CA9F20-9A82-BE38-530A-2A61058126AA}"/>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4CB2261-EEFC-C9E6-5924-5F1D13A56D67}"/>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FEB9EE54-B97C-7170-8711-21BF452280A0}"/>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584702C-17BA-6DC2-76BC-9F182BA3EA3A}"/>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79" name="Freeform: Shape 178">
            <a:extLst>
              <a:ext uri="{FF2B5EF4-FFF2-40B4-BE49-F238E27FC236}">
                <a16:creationId xmlns:a16="http://schemas.microsoft.com/office/drawing/2014/main" id="{FF62A230-94CF-FFA0-331D-2F76B6DD8BEE}"/>
              </a:ext>
            </a:extLst>
          </p:cNvPr>
          <p:cNvSpPr/>
          <p:nvPr/>
        </p:nvSpPr>
        <p:spPr bwMode="auto">
          <a:xfrm>
            <a:off x="8930691" y="3276600"/>
            <a:ext cx="2788247" cy="135648"/>
          </a:xfrm>
          <a:custGeom>
            <a:avLst/>
            <a:gdLst>
              <a:gd name="connsiteX0" fmla="*/ 0 w 2603500"/>
              <a:gd name="connsiteY0" fmla="*/ 120650 h 127000"/>
              <a:gd name="connsiteX1" fmla="*/ 0 w 2603500"/>
              <a:gd name="connsiteY1" fmla="*/ 0 h 127000"/>
              <a:gd name="connsiteX2" fmla="*/ 2603500 w 2603500"/>
              <a:gd name="connsiteY2" fmla="*/ 0 h 127000"/>
              <a:gd name="connsiteX3" fmla="*/ 2603500 w 2603500"/>
              <a:gd name="connsiteY3" fmla="*/ 127000 h 127000"/>
            </a:gdLst>
            <a:ahLst/>
            <a:cxnLst>
              <a:cxn ang="0">
                <a:pos x="connsiteX0" y="connsiteY0"/>
              </a:cxn>
              <a:cxn ang="0">
                <a:pos x="connsiteX1" y="connsiteY1"/>
              </a:cxn>
              <a:cxn ang="0">
                <a:pos x="connsiteX2" y="connsiteY2"/>
              </a:cxn>
              <a:cxn ang="0">
                <a:pos x="connsiteX3" y="connsiteY3"/>
              </a:cxn>
            </a:cxnLst>
            <a:rect l="l" t="t" r="r" b="b"/>
            <a:pathLst>
              <a:path w="2603500" h="127000">
                <a:moveTo>
                  <a:pt x="0" y="120650"/>
                </a:moveTo>
                <a:lnTo>
                  <a:pt x="0" y="0"/>
                </a:lnTo>
                <a:lnTo>
                  <a:pt x="2603500" y="0"/>
                </a:lnTo>
                <a:lnTo>
                  <a:pt x="2603500" y="127000"/>
                </a:lnTo>
              </a:path>
            </a:pathLst>
          </a:custGeom>
          <a:noFill/>
          <a:ln w="28575">
            <a:solidFill>
              <a:schemeClr val="bg1"/>
            </a:solidFill>
            <a:miter lim="800000"/>
            <a:headEnd/>
            <a:tailEnd/>
          </a:ln>
        </p:spPr>
        <p:txBody>
          <a:bodyPr rtlCol="0" anchor="ctr"/>
          <a:lstStyle/>
          <a:p>
            <a:pPr algn="ctr"/>
            <a:endParaRPr lang="en-US"/>
          </a:p>
        </p:txBody>
      </p:sp>
      <p:sp>
        <p:nvSpPr>
          <p:cNvPr id="180" name="TextBox 179">
            <a:extLst>
              <a:ext uri="{FF2B5EF4-FFF2-40B4-BE49-F238E27FC236}">
                <a16:creationId xmlns:a16="http://schemas.microsoft.com/office/drawing/2014/main" id="{EC0B5AFB-6216-D8F9-DE7A-15E335EA4635}"/>
              </a:ext>
            </a:extLst>
          </p:cNvPr>
          <p:cNvSpPr txBox="1"/>
          <p:nvPr/>
        </p:nvSpPr>
        <p:spPr bwMode="auto">
          <a:xfrm>
            <a:off x="9270062" y="2771420"/>
            <a:ext cx="2159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85% of patients had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 reduced target lesion size</a:t>
            </a:r>
          </a:p>
        </p:txBody>
      </p:sp>
      <p:sp>
        <p:nvSpPr>
          <p:cNvPr id="181" name="Rectangle 180">
            <a:extLst>
              <a:ext uri="{FF2B5EF4-FFF2-40B4-BE49-F238E27FC236}">
                <a16:creationId xmlns:a16="http://schemas.microsoft.com/office/drawing/2014/main" id="{021DE456-83BB-8BFB-5E18-C961378A5175}"/>
              </a:ext>
            </a:extLst>
          </p:cNvPr>
          <p:cNvSpPr/>
          <p:nvPr/>
        </p:nvSpPr>
        <p:spPr bwMode="auto">
          <a:xfrm>
            <a:off x="8622802" y="3314700"/>
            <a:ext cx="69850" cy="11205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9006D35E-3270-26CB-E851-ED8820B1A239}"/>
              </a:ext>
            </a:extLst>
          </p:cNvPr>
          <p:cNvSpPr/>
          <p:nvPr/>
        </p:nvSpPr>
        <p:spPr bwMode="auto">
          <a:xfrm>
            <a:off x="8524965" y="3197225"/>
            <a:ext cx="69850" cy="22934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D90AADE0-A988-42FE-AEC3-D6C37E58F0A9}"/>
              </a:ext>
            </a:extLst>
          </p:cNvPr>
          <p:cNvSpPr/>
          <p:nvPr/>
        </p:nvSpPr>
        <p:spPr bwMode="auto">
          <a:xfrm>
            <a:off x="9637836" y="3453939"/>
            <a:ext cx="69850" cy="54656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AB9EF7C0-A05D-D2F7-CAEA-D0CFD2FF1E8A}"/>
              </a:ext>
            </a:extLst>
          </p:cNvPr>
          <p:cNvSpPr/>
          <p:nvPr/>
        </p:nvSpPr>
        <p:spPr bwMode="auto">
          <a:xfrm>
            <a:off x="9542586" y="3453940"/>
            <a:ext cx="69850" cy="51798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7E737C94-BF72-9396-4397-419C4DC1EA9B}"/>
              </a:ext>
            </a:extLst>
          </p:cNvPr>
          <p:cNvSpPr/>
          <p:nvPr/>
        </p:nvSpPr>
        <p:spPr bwMode="auto">
          <a:xfrm>
            <a:off x="9440986" y="3453940"/>
            <a:ext cx="69850" cy="45289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1A08A82D-0A33-52C8-51AD-117943CF5F88}"/>
              </a:ext>
            </a:extLst>
          </p:cNvPr>
          <p:cNvSpPr/>
          <p:nvPr/>
        </p:nvSpPr>
        <p:spPr bwMode="auto">
          <a:xfrm>
            <a:off x="9336004" y="3453940"/>
            <a:ext cx="69850" cy="38463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BD24E5F4-9ADD-8F95-24DE-86CBFE747217}"/>
              </a:ext>
            </a:extLst>
          </p:cNvPr>
          <p:cNvSpPr/>
          <p:nvPr/>
        </p:nvSpPr>
        <p:spPr bwMode="auto">
          <a:xfrm>
            <a:off x="9232816" y="3453941"/>
            <a:ext cx="69850" cy="37034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8E57BFDF-E781-D5B4-D719-6CB50C4D2CC4}"/>
              </a:ext>
            </a:extLst>
          </p:cNvPr>
          <p:cNvSpPr/>
          <p:nvPr/>
        </p:nvSpPr>
        <p:spPr bwMode="auto">
          <a:xfrm>
            <a:off x="9132372" y="3453941"/>
            <a:ext cx="69850" cy="32272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221BC33A-15B9-FD2E-F868-B8B2D423C9DC}"/>
              </a:ext>
            </a:extLst>
          </p:cNvPr>
          <p:cNvSpPr/>
          <p:nvPr/>
        </p:nvSpPr>
        <p:spPr bwMode="auto">
          <a:xfrm>
            <a:off x="9028330" y="3453941"/>
            <a:ext cx="69850" cy="306847"/>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158D860C-3DF8-44DA-6C85-E753EE82CD00}"/>
              </a:ext>
            </a:extLst>
          </p:cNvPr>
          <p:cNvSpPr/>
          <p:nvPr/>
        </p:nvSpPr>
        <p:spPr bwMode="auto">
          <a:xfrm>
            <a:off x="8929830" y="3453942"/>
            <a:ext cx="69850" cy="17508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DA1951DC-6D58-FF3D-E986-6D2F2BE13B48}"/>
              </a:ext>
            </a:extLst>
          </p:cNvPr>
          <p:cNvSpPr/>
          <p:nvPr/>
        </p:nvSpPr>
        <p:spPr bwMode="auto">
          <a:xfrm>
            <a:off x="10862648" y="3453939"/>
            <a:ext cx="69850" cy="110377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4B1A6FC8-529A-CFBB-7CBF-A42D3EE2B5DE}"/>
              </a:ext>
            </a:extLst>
          </p:cNvPr>
          <p:cNvSpPr/>
          <p:nvPr/>
        </p:nvSpPr>
        <p:spPr bwMode="auto">
          <a:xfrm>
            <a:off x="11571416" y="3453939"/>
            <a:ext cx="69850" cy="177052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EA019C10-51F8-C5EC-8A0A-904D27F625DF}"/>
              </a:ext>
            </a:extLst>
          </p:cNvPr>
          <p:cNvSpPr/>
          <p:nvPr/>
        </p:nvSpPr>
        <p:spPr bwMode="auto">
          <a:xfrm>
            <a:off x="11679366" y="3453939"/>
            <a:ext cx="69850" cy="17705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5C41220A-D759-95E2-3651-22507A30747A}"/>
              </a:ext>
            </a:extLst>
          </p:cNvPr>
          <p:cNvSpPr/>
          <p:nvPr/>
        </p:nvSpPr>
        <p:spPr bwMode="auto">
          <a:xfrm>
            <a:off x="11368354" y="3453939"/>
            <a:ext cx="69850" cy="133554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F65A35AC-A08B-CACA-BF5F-FB8684ED2EDA}"/>
              </a:ext>
            </a:extLst>
          </p:cNvPr>
          <p:cNvSpPr/>
          <p:nvPr/>
        </p:nvSpPr>
        <p:spPr bwMode="auto">
          <a:xfrm>
            <a:off x="11165105" y="3453940"/>
            <a:ext cx="69850" cy="12371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66FF86C5-8E0B-87F1-5BA8-D95497E96C73}"/>
              </a:ext>
            </a:extLst>
          </p:cNvPr>
          <p:cNvSpPr/>
          <p:nvPr/>
        </p:nvSpPr>
        <p:spPr bwMode="auto">
          <a:xfrm>
            <a:off x="11061918" y="3453941"/>
            <a:ext cx="69850" cy="122759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E1BE7B19-7BA8-A732-5CED-525A8E4608AA}"/>
              </a:ext>
            </a:extLst>
          </p:cNvPr>
          <p:cNvSpPr/>
          <p:nvPr/>
        </p:nvSpPr>
        <p:spPr bwMode="auto">
          <a:xfrm>
            <a:off x="11165105" y="3453940"/>
            <a:ext cx="69850" cy="123394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446F037B-7B97-CD15-CFDD-5AD338BE20AF}"/>
              </a:ext>
            </a:extLst>
          </p:cNvPr>
          <p:cNvSpPr/>
          <p:nvPr/>
        </p:nvSpPr>
        <p:spPr bwMode="auto">
          <a:xfrm>
            <a:off x="11266705" y="3453940"/>
            <a:ext cx="69850" cy="123394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23B8DCE4-0823-48A1-485A-C25FD52919DA}"/>
              </a:ext>
            </a:extLst>
          </p:cNvPr>
          <p:cNvSpPr/>
          <p:nvPr/>
        </p:nvSpPr>
        <p:spPr bwMode="auto">
          <a:xfrm>
            <a:off x="11471492" y="3453940"/>
            <a:ext cx="69850" cy="141492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838837FD-BFAE-7EF8-98A4-8C4190A927C6}"/>
              </a:ext>
            </a:extLst>
          </p:cNvPr>
          <p:cNvSpPr/>
          <p:nvPr/>
        </p:nvSpPr>
        <p:spPr bwMode="auto">
          <a:xfrm>
            <a:off x="10960318" y="3453940"/>
            <a:ext cx="69850" cy="115933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ECEEE535-4112-9DCA-1632-7486EA7CF555}"/>
              </a:ext>
            </a:extLst>
          </p:cNvPr>
          <p:cNvSpPr/>
          <p:nvPr/>
        </p:nvSpPr>
        <p:spPr bwMode="auto">
          <a:xfrm>
            <a:off x="10758705" y="3453940"/>
            <a:ext cx="69850" cy="107202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E30F5BB6-5A47-CA11-5EE5-69669D8AA7B3}"/>
              </a:ext>
            </a:extLst>
          </p:cNvPr>
          <p:cNvSpPr/>
          <p:nvPr/>
        </p:nvSpPr>
        <p:spPr bwMode="auto">
          <a:xfrm>
            <a:off x="10652343" y="3453940"/>
            <a:ext cx="69850" cy="105773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FAC73F6B-AF67-BC67-6A02-5E5D526C2500}"/>
              </a:ext>
            </a:extLst>
          </p:cNvPr>
          <p:cNvSpPr/>
          <p:nvPr/>
        </p:nvSpPr>
        <p:spPr bwMode="auto">
          <a:xfrm>
            <a:off x="10553918" y="3453941"/>
            <a:ext cx="69850" cy="102281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27F58E20-A162-6F0E-DBA8-6114CC8AC0FF}"/>
              </a:ext>
            </a:extLst>
          </p:cNvPr>
          <p:cNvSpPr/>
          <p:nvPr/>
        </p:nvSpPr>
        <p:spPr bwMode="auto">
          <a:xfrm>
            <a:off x="10452318" y="3453941"/>
            <a:ext cx="69850" cy="93867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90F0282F-F133-1F47-47F0-A452E9F03655}"/>
              </a:ext>
            </a:extLst>
          </p:cNvPr>
          <p:cNvSpPr/>
          <p:nvPr/>
        </p:nvSpPr>
        <p:spPr bwMode="auto">
          <a:xfrm>
            <a:off x="10350718" y="3453941"/>
            <a:ext cx="69850" cy="76801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DB79F8F0-3063-4B93-7546-A15B5955CDC3}"/>
              </a:ext>
            </a:extLst>
          </p:cNvPr>
          <p:cNvSpPr/>
          <p:nvPr/>
        </p:nvSpPr>
        <p:spPr bwMode="auto">
          <a:xfrm>
            <a:off x="10250794" y="3453941"/>
            <a:ext cx="69850" cy="75610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B4878798-019F-BC50-18FF-0EDA5C1BF3E0}"/>
              </a:ext>
            </a:extLst>
          </p:cNvPr>
          <p:cNvSpPr/>
          <p:nvPr/>
        </p:nvSpPr>
        <p:spPr bwMode="auto">
          <a:xfrm>
            <a:off x="10150782" y="3453942"/>
            <a:ext cx="69850" cy="70213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D8F51464-1A2D-9BF0-C709-0B1561261F9F}"/>
              </a:ext>
            </a:extLst>
          </p:cNvPr>
          <p:cNvSpPr/>
          <p:nvPr/>
        </p:nvSpPr>
        <p:spPr bwMode="auto">
          <a:xfrm>
            <a:off x="10047595" y="3453942"/>
            <a:ext cx="69850" cy="70213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984091AF-7493-078F-5FA0-9DA6220AECD1}"/>
              </a:ext>
            </a:extLst>
          </p:cNvPr>
          <p:cNvSpPr/>
          <p:nvPr/>
        </p:nvSpPr>
        <p:spPr bwMode="auto">
          <a:xfrm>
            <a:off x="9945995" y="3453942"/>
            <a:ext cx="69850" cy="6767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73164B22-8F29-606E-4D1A-EF1B1921C831}"/>
              </a:ext>
            </a:extLst>
          </p:cNvPr>
          <p:cNvSpPr/>
          <p:nvPr/>
        </p:nvSpPr>
        <p:spPr bwMode="auto">
          <a:xfrm>
            <a:off x="9840593" y="3453942"/>
            <a:ext cx="69850" cy="6513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27E69062-3145-3CED-42F7-B8817C809427}"/>
              </a:ext>
            </a:extLst>
          </p:cNvPr>
          <p:cNvSpPr/>
          <p:nvPr/>
        </p:nvSpPr>
        <p:spPr bwMode="auto">
          <a:xfrm>
            <a:off x="9738993" y="3453942"/>
            <a:ext cx="69850" cy="6513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3" name="Straight Connector 212">
            <a:extLst>
              <a:ext uri="{FF2B5EF4-FFF2-40B4-BE49-F238E27FC236}">
                <a16:creationId xmlns:a16="http://schemas.microsoft.com/office/drawing/2014/main" id="{F644F475-FE0A-7C0D-BD6E-7028F21C96D8}"/>
              </a:ext>
            </a:extLst>
          </p:cNvPr>
          <p:cNvCxnSpPr>
            <a:cxnSpLocks/>
          </p:cNvCxnSpPr>
          <p:nvPr/>
        </p:nvCxnSpPr>
        <p:spPr bwMode="auto">
          <a:xfrm>
            <a:off x="8493069" y="3972854"/>
            <a:ext cx="3257606" cy="0"/>
          </a:xfrm>
          <a:prstGeom prst="line">
            <a:avLst/>
          </a:prstGeom>
          <a:noFill/>
          <a:ln w="28575" cap="flat" cmpd="sng" algn="ctr">
            <a:solidFill>
              <a:schemeClr val="bg1"/>
            </a:solidFill>
            <a:prstDash val="sysDash"/>
            <a:round/>
            <a:headEnd type="none" w="med" len="med"/>
            <a:tailEnd type="none" w="med" len="med"/>
          </a:ln>
          <a:effectLst/>
        </p:spPr>
      </p:cxnSp>
      <p:cxnSp>
        <p:nvCxnSpPr>
          <p:cNvPr id="214" name="Straight Connector 213">
            <a:extLst>
              <a:ext uri="{FF2B5EF4-FFF2-40B4-BE49-F238E27FC236}">
                <a16:creationId xmlns:a16="http://schemas.microsoft.com/office/drawing/2014/main" id="{ADA49364-10DB-C187-5360-1FD6E274629A}"/>
              </a:ext>
            </a:extLst>
          </p:cNvPr>
          <p:cNvCxnSpPr>
            <a:cxnSpLocks/>
          </p:cNvCxnSpPr>
          <p:nvPr/>
        </p:nvCxnSpPr>
        <p:spPr bwMode="auto">
          <a:xfrm>
            <a:off x="4542997" y="3966503"/>
            <a:ext cx="3362330" cy="0"/>
          </a:xfrm>
          <a:prstGeom prst="line">
            <a:avLst/>
          </a:prstGeom>
          <a:noFill/>
          <a:ln w="28575" cap="flat" cmpd="sng" algn="ctr">
            <a:solidFill>
              <a:schemeClr val="bg1"/>
            </a:solidFill>
            <a:prstDash val="sysDash"/>
            <a:round/>
            <a:headEnd type="none" w="med" len="med"/>
            <a:tailEnd type="none" w="med" len="med"/>
          </a:ln>
          <a:effectLst/>
        </p:spPr>
      </p:cxnSp>
      <p:cxnSp>
        <p:nvCxnSpPr>
          <p:cNvPr id="215" name="Straight Connector 214">
            <a:extLst>
              <a:ext uri="{FF2B5EF4-FFF2-40B4-BE49-F238E27FC236}">
                <a16:creationId xmlns:a16="http://schemas.microsoft.com/office/drawing/2014/main" id="{1E1D1CEC-9DFC-929E-C0AB-1BE73020D090}"/>
              </a:ext>
            </a:extLst>
          </p:cNvPr>
          <p:cNvCxnSpPr>
            <a:cxnSpLocks/>
          </p:cNvCxnSpPr>
          <p:nvPr/>
        </p:nvCxnSpPr>
        <p:spPr bwMode="auto">
          <a:xfrm>
            <a:off x="1061976" y="3972854"/>
            <a:ext cx="2968157" cy="0"/>
          </a:xfrm>
          <a:prstGeom prst="line">
            <a:avLst/>
          </a:prstGeom>
          <a:noFill/>
          <a:ln w="28575" cap="flat" cmpd="sng" algn="ctr">
            <a:solidFill>
              <a:schemeClr val="bg1"/>
            </a:solidFill>
            <a:prstDash val="sysDash"/>
            <a:round/>
            <a:headEnd type="none" w="med" len="med"/>
            <a:tailEnd type="none" w="med" len="med"/>
          </a:ln>
          <a:effectLst/>
        </p:spPr>
      </p:cxn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0A4F1C39-1676-7AFD-C12D-CC4C699A2EDC}"/>
              </a:ext>
            </a:extLst>
          </p:cNvPr>
          <p:cNvGrpSpPr/>
          <p:nvPr/>
        </p:nvGrpSpPr>
        <p:grpSpPr>
          <a:xfrm>
            <a:off x="6834003" y="1652020"/>
            <a:ext cx="4100697" cy="3382921"/>
            <a:chOff x="6834003" y="1652020"/>
            <a:chExt cx="4100697" cy="3382921"/>
          </a:xfrm>
        </p:grpSpPr>
        <p:grpSp>
          <p:nvGrpSpPr>
            <p:cNvPr id="66" name="Group 65">
              <a:extLst>
                <a:ext uri="{FF2B5EF4-FFF2-40B4-BE49-F238E27FC236}">
                  <a16:creationId xmlns:a16="http://schemas.microsoft.com/office/drawing/2014/main" id="{2BFB7D83-6E4B-8A77-BE78-80AA644DC3DB}"/>
                </a:ext>
              </a:extLst>
            </p:cNvPr>
            <p:cNvGrpSpPr/>
            <p:nvPr/>
          </p:nvGrpSpPr>
          <p:grpSpPr>
            <a:xfrm>
              <a:off x="6834003" y="1652020"/>
              <a:ext cx="4100697" cy="189480"/>
              <a:chOff x="6834003" y="1652020"/>
              <a:chExt cx="4100697" cy="189480"/>
            </a:xfrm>
          </p:grpSpPr>
          <p:sp>
            <p:nvSpPr>
              <p:cNvPr id="62" name="Rectangle 61">
                <a:extLst>
                  <a:ext uri="{FF2B5EF4-FFF2-40B4-BE49-F238E27FC236}">
                    <a16:creationId xmlns:a16="http://schemas.microsoft.com/office/drawing/2014/main" id="{CF42ABB3-6A14-587F-4E06-3F2727964C49}"/>
                  </a:ext>
                </a:extLst>
              </p:cNvPr>
              <p:cNvSpPr/>
              <p:nvPr/>
            </p:nvSpPr>
            <p:spPr bwMode="auto">
              <a:xfrm>
                <a:off x="6834003" y="1652020"/>
                <a:ext cx="2360797"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2BAC60B3-3932-93BA-0E22-48EAD578089A}"/>
                  </a:ext>
                </a:extLst>
              </p:cNvPr>
              <p:cNvSpPr/>
              <p:nvPr/>
            </p:nvSpPr>
            <p:spPr bwMode="auto">
              <a:xfrm>
                <a:off x="9194800" y="1652020"/>
                <a:ext cx="1739900" cy="18948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8" name="Rectangle 67">
              <a:extLst>
                <a:ext uri="{FF2B5EF4-FFF2-40B4-BE49-F238E27FC236}">
                  <a16:creationId xmlns:a16="http://schemas.microsoft.com/office/drawing/2014/main" id="{7665ABBE-0473-E4C6-CFFC-F7A4D98DB632}"/>
                </a:ext>
              </a:extLst>
            </p:cNvPr>
            <p:cNvSpPr/>
            <p:nvPr/>
          </p:nvSpPr>
          <p:spPr bwMode="auto">
            <a:xfrm>
              <a:off x="6834003" y="1917052"/>
              <a:ext cx="3948297"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3FC3E437-ACCE-F1ED-FC2E-975728ABAE9F}"/>
                </a:ext>
              </a:extLst>
            </p:cNvPr>
            <p:cNvSpPr/>
            <p:nvPr/>
          </p:nvSpPr>
          <p:spPr bwMode="auto">
            <a:xfrm>
              <a:off x="6834004" y="2187985"/>
              <a:ext cx="3939830"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6FBB6FC6-7BB6-02C0-57DA-128E44030F07}"/>
                </a:ext>
              </a:extLst>
            </p:cNvPr>
            <p:cNvSpPr/>
            <p:nvPr/>
          </p:nvSpPr>
          <p:spPr bwMode="auto">
            <a:xfrm>
              <a:off x="6834004" y="2454685"/>
              <a:ext cx="3939830"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371CD96-147C-5710-0FF8-A02D11F98EF8}"/>
                </a:ext>
              </a:extLst>
            </p:cNvPr>
            <p:cNvSpPr/>
            <p:nvPr/>
          </p:nvSpPr>
          <p:spPr bwMode="auto">
            <a:xfrm>
              <a:off x="6834004" y="2721386"/>
              <a:ext cx="392289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3739FBC5-B49B-9D99-0325-EB99FFF2810F}"/>
                </a:ext>
              </a:extLst>
            </p:cNvPr>
            <p:cNvSpPr/>
            <p:nvPr/>
          </p:nvSpPr>
          <p:spPr bwMode="auto">
            <a:xfrm>
              <a:off x="6834004" y="2988086"/>
              <a:ext cx="347839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1401AFD-42D9-95D9-A2A8-25768043E3C8}"/>
                </a:ext>
              </a:extLst>
            </p:cNvPr>
            <p:cNvSpPr/>
            <p:nvPr/>
          </p:nvSpPr>
          <p:spPr bwMode="auto">
            <a:xfrm>
              <a:off x="6834004" y="3248436"/>
              <a:ext cx="291324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C2C6AE4B-84A3-F62D-0885-29F8072980AA}"/>
                </a:ext>
              </a:extLst>
            </p:cNvPr>
            <p:cNvSpPr/>
            <p:nvPr/>
          </p:nvSpPr>
          <p:spPr bwMode="auto">
            <a:xfrm>
              <a:off x="6834004" y="3518311"/>
              <a:ext cx="216394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B2EE58AB-9B7A-FBB8-21AE-675820F5DFEC}"/>
                </a:ext>
              </a:extLst>
            </p:cNvPr>
            <p:cNvSpPr/>
            <p:nvPr/>
          </p:nvSpPr>
          <p:spPr bwMode="auto">
            <a:xfrm>
              <a:off x="6840354" y="3791361"/>
              <a:ext cx="1995671"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3CDAEF1C-70B0-D322-1D1F-A1E77145E807}"/>
                </a:ext>
              </a:extLst>
            </p:cNvPr>
            <p:cNvSpPr/>
            <p:nvPr/>
          </p:nvSpPr>
          <p:spPr bwMode="auto">
            <a:xfrm>
              <a:off x="6840355" y="4061236"/>
              <a:ext cx="197979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55A91729-0C06-1A55-8001-373900E96EFC}"/>
                </a:ext>
              </a:extLst>
            </p:cNvPr>
            <p:cNvSpPr/>
            <p:nvPr/>
          </p:nvSpPr>
          <p:spPr bwMode="auto">
            <a:xfrm>
              <a:off x="6840355" y="4327936"/>
              <a:ext cx="979670"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CA7AF097-B525-F739-D449-860A4B85749D}"/>
                </a:ext>
              </a:extLst>
            </p:cNvPr>
            <p:cNvSpPr/>
            <p:nvPr/>
          </p:nvSpPr>
          <p:spPr bwMode="auto">
            <a:xfrm>
              <a:off x="6840355" y="4588286"/>
              <a:ext cx="754245"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126FA45C-6D96-0AF0-372C-3C572827FA00}"/>
                </a:ext>
              </a:extLst>
            </p:cNvPr>
            <p:cNvSpPr/>
            <p:nvPr/>
          </p:nvSpPr>
          <p:spPr bwMode="auto">
            <a:xfrm>
              <a:off x="6840356" y="4845461"/>
              <a:ext cx="700270"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a:t>
            </a:r>
            <a:br>
              <a:rPr lang="en-US" dirty="0"/>
            </a:br>
            <a:r>
              <a:rPr lang="en-US" dirty="0"/>
              <a:t>Response Rates for 1L TV + Pembrolizumab</a:t>
            </a:r>
            <a:endParaRPr lang="en-US" altLang="en-US" dirty="0"/>
          </a:p>
        </p:txBody>
      </p:sp>
      <p:sp>
        <p:nvSpPr>
          <p:cNvPr id="6" name="Text Box 15">
            <a:extLst>
              <a:ext uri="{FF2B5EF4-FFF2-40B4-BE49-F238E27FC236}">
                <a16:creationId xmlns:a16="http://schemas.microsoft.com/office/drawing/2014/main" id="{8988E57D-4F28-70BF-3997-F68E25931A8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Lorusso. ASCO 2022. Abstr 5507. Reproduced with permission.</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736DE878-2BE8-1594-92EC-EEBCB7004E62}"/>
              </a:ext>
            </a:extLst>
          </p:cNvPr>
          <p:cNvGraphicFramePr>
            <a:graphicFrameLocks/>
          </p:cNvGraphicFramePr>
          <p:nvPr>
            <p:extLst>
              <p:ext uri="{D42A27DB-BD31-4B8C-83A1-F6EECF244321}">
                <p14:modId xmlns:p14="http://schemas.microsoft.com/office/powerpoint/2010/main" val="3958717895"/>
              </p:ext>
            </p:extLst>
          </p:nvPr>
        </p:nvGraphicFramePr>
        <p:xfrm>
          <a:off x="720725" y="1619579"/>
          <a:ext cx="5325256" cy="3810112"/>
        </p:xfrm>
        <a:graphic>
          <a:graphicData uri="http://schemas.openxmlformats.org/drawingml/2006/table">
            <a:tbl>
              <a:tblPr/>
              <a:tblGrid>
                <a:gridCol w="3709133">
                  <a:extLst>
                    <a:ext uri="{9D8B030D-6E8A-4147-A177-3AD203B41FA5}">
                      <a16:colId xmlns:a16="http://schemas.microsoft.com/office/drawing/2014/main" val="20000"/>
                    </a:ext>
                  </a:extLst>
                </a:gridCol>
                <a:gridCol w="161612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 TV + Pembro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40.6 (23.7-59.4)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84.4 (67.2-94.7)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(2.8-21.9+)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61323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(4.0-12.2)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4015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(0.5-24.9+)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4324415"/>
                  </a:ext>
                </a:extLst>
              </a:tr>
            </a:tbl>
          </a:graphicData>
        </a:graphic>
      </p:graphicFrame>
      <p:sp>
        <p:nvSpPr>
          <p:cNvPr id="9" name="TextBox 8">
            <a:extLst>
              <a:ext uri="{FF2B5EF4-FFF2-40B4-BE49-F238E27FC236}">
                <a16:creationId xmlns:a16="http://schemas.microsoft.com/office/drawing/2014/main" id="{294F2B6F-15ED-99DA-B396-3BC8A698B06B}"/>
              </a:ext>
            </a:extLst>
          </p:cNvPr>
          <p:cNvSpPr txBox="1"/>
          <p:nvPr/>
        </p:nvSpPr>
        <p:spPr bwMode="auto">
          <a:xfrm>
            <a:off x="636918" y="5665920"/>
            <a:ext cx="111139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At a median follow-up of 18.8 mo, &gt;50% of responders in 1L TV + </a:t>
            </a:r>
            <a:r>
              <a:rPr lang="en-US" sz="2000"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embrolizumab cohort have an ongoing response </a:t>
            </a:r>
          </a:p>
        </p:txBody>
      </p:sp>
      <p:sp>
        <p:nvSpPr>
          <p:cNvPr id="2" name="TextBox 1">
            <a:extLst>
              <a:ext uri="{FF2B5EF4-FFF2-40B4-BE49-F238E27FC236}">
                <a16:creationId xmlns:a16="http://schemas.microsoft.com/office/drawing/2014/main" id="{7C96BC04-2C20-EA52-75EF-F82712E4357A}"/>
              </a:ext>
            </a:extLst>
          </p:cNvPr>
          <p:cNvSpPr txBox="1"/>
          <p:nvPr/>
        </p:nvSpPr>
        <p:spPr bwMode="auto">
          <a:xfrm>
            <a:off x="659778" y="5452274"/>
            <a:ext cx="43955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 patients censored.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12 patients censored.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19 patients censored.</a:t>
            </a:r>
            <a:endParaRPr lang="en-US" sz="1200" b="0" baseline="30000" dirty="0">
              <a:solidFill>
                <a:schemeClr val="bg1"/>
              </a:solidFill>
              <a:latin typeface="Calibri" panose="020F0502020204030204" pitchFamily="34" charset="0"/>
            </a:endParaRPr>
          </a:p>
        </p:txBody>
      </p:sp>
      <p:grpSp>
        <p:nvGrpSpPr>
          <p:cNvPr id="5" name="Group 4">
            <a:extLst>
              <a:ext uri="{FF2B5EF4-FFF2-40B4-BE49-F238E27FC236}">
                <a16:creationId xmlns:a16="http://schemas.microsoft.com/office/drawing/2014/main" id="{D77EDBA0-341A-E881-F334-7449A0D2D8E2}"/>
              </a:ext>
            </a:extLst>
          </p:cNvPr>
          <p:cNvGrpSpPr/>
          <p:nvPr/>
        </p:nvGrpSpPr>
        <p:grpSpPr>
          <a:xfrm>
            <a:off x="6437485" y="1605281"/>
            <a:ext cx="5017915" cy="3928409"/>
            <a:chOff x="6437485" y="1605281"/>
            <a:chExt cx="5017915" cy="3928409"/>
          </a:xfrm>
        </p:grpSpPr>
        <p:sp>
          <p:nvSpPr>
            <p:cNvPr id="23" name="TextBox 22">
              <a:extLst>
                <a:ext uri="{FF2B5EF4-FFF2-40B4-BE49-F238E27FC236}">
                  <a16:creationId xmlns:a16="http://schemas.microsoft.com/office/drawing/2014/main" id="{8A629D83-14A9-A7CE-C954-7A91A449C507}"/>
                </a:ext>
              </a:extLst>
            </p:cNvPr>
            <p:cNvSpPr txBox="1"/>
            <p:nvPr/>
          </p:nvSpPr>
          <p:spPr>
            <a:xfrm rot="16200000">
              <a:off x="5144915" y="3194159"/>
              <a:ext cx="2892917" cy="307777"/>
            </a:xfrm>
            <a:prstGeom prst="rect">
              <a:avLst/>
            </a:prstGeom>
            <a:noFill/>
          </p:spPr>
          <p:txBody>
            <a:bodyPr wrap="square">
              <a:spAutoFit/>
            </a:bodyPr>
            <a:lstStyle/>
            <a:p>
              <a:pPr algn="ctr" defTabSz="651529">
                <a:defRPr/>
              </a:pPr>
              <a:r>
                <a:rPr lang="en-US" sz="1400" b="1" dirty="0">
                  <a:solidFill>
                    <a:srgbClr val="000000"/>
                  </a:solidFill>
                  <a:latin typeface="Calibri" panose="020F0502020204030204"/>
                </a:rPr>
                <a:t>Patients With Confirmed Response</a:t>
              </a:r>
            </a:p>
          </p:txBody>
        </p:sp>
        <p:grpSp>
          <p:nvGrpSpPr>
            <p:cNvPr id="24" name="Group 23">
              <a:extLst>
                <a:ext uri="{FF2B5EF4-FFF2-40B4-BE49-F238E27FC236}">
                  <a16:creationId xmlns:a16="http://schemas.microsoft.com/office/drawing/2014/main" id="{47B25CE8-37A2-0E22-CA08-3C5E5D43569D}"/>
                </a:ext>
              </a:extLst>
            </p:cNvPr>
            <p:cNvGrpSpPr/>
            <p:nvPr/>
          </p:nvGrpSpPr>
          <p:grpSpPr>
            <a:xfrm>
              <a:off x="6684046" y="5089573"/>
              <a:ext cx="4771354" cy="307777"/>
              <a:chOff x="3389532" y="5373268"/>
              <a:chExt cx="5463490" cy="307777"/>
            </a:xfrm>
          </p:grpSpPr>
          <p:sp>
            <p:nvSpPr>
              <p:cNvPr id="25" name="TextBox 24">
                <a:extLst>
                  <a:ext uri="{FF2B5EF4-FFF2-40B4-BE49-F238E27FC236}">
                    <a16:creationId xmlns:a16="http://schemas.microsoft.com/office/drawing/2014/main" id="{DD14919C-4AD0-2AA2-E041-983A2DB02383}"/>
                  </a:ext>
                </a:extLst>
              </p:cNvPr>
              <p:cNvSpPr txBox="1"/>
              <p:nvPr/>
            </p:nvSpPr>
            <p:spPr bwMode="auto">
              <a:xfrm>
                <a:off x="3389532"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A7D951A9-C1D6-BDCD-0D91-E6C11D587821}"/>
                  </a:ext>
                </a:extLst>
              </p:cNvPr>
              <p:cNvSpPr txBox="1"/>
              <p:nvPr/>
            </p:nvSpPr>
            <p:spPr bwMode="auto">
              <a:xfrm>
                <a:off x="4418231"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a:t>
                </a:r>
              </a:p>
            </p:txBody>
          </p:sp>
          <p:sp>
            <p:nvSpPr>
              <p:cNvPr id="27" name="TextBox 26">
                <a:extLst>
                  <a:ext uri="{FF2B5EF4-FFF2-40B4-BE49-F238E27FC236}">
                    <a16:creationId xmlns:a16="http://schemas.microsoft.com/office/drawing/2014/main" id="{E13741D3-3448-6264-E368-507711584D75}"/>
                  </a:ext>
                </a:extLst>
              </p:cNvPr>
              <p:cNvSpPr txBox="1"/>
              <p:nvPr/>
            </p:nvSpPr>
            <p:spPr bwMode="auto">
              <a:xfrm>
                <a:off x="5373578"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a:t>
                </a:r>
              </a:p>
            </p:txBody>
          </p:sp>
          <p:sp>
            <p:nvSpPr>
              <p:cNvPr id="28" name="TextBox 27">
                <a:extLst>
                  <a:ext uri="{FF2B5EF4-FFF2-40B4-BE49-F238E27FC236}">
                    <a16:creationId xmlns:a16="http://schemas.microsoft.com/office/drawing/2014/main" id="{99D7EA6E-A2D2-56D3-6A0F-18A367DD3A95}"/>
                  </a:ext>
                </a:extLst>
              </p:cNvPr>
              <p:cNvSpPr txBox="1"/>
              <p:nvPr/>
            </p:nvSpPr>
            <p:spPr bwMode="auto">
              <a:xfrm>
                <a:off x="640227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a:t>
                </a:r>
              </a:p>
            </p:txBody>
          </p:sp>
          <p:sp>
            <p:nvSpPr>
              <p:cNvPr id="29" name="TextBox 28">
                <a:extLst>
                  <a:ext uri="{FF2B5EF4-FFF2-40B4-BE49-F238E27FC236}">
                    <a16:creationId xmlns:a16="http://schemas.microsoft.com/office/drawing/2014/main" id="{980F9197-D05B-C093-B8A4-C95172BA5780}"/>
                  </a:ext>
                </a:extLst>
              </p:cNvPr>
              <p:cNvSpPr txBox="1"/>
              <p:nvPr/>
            </p:nvSpPr>
            <p:spPr bwMode="auto">
              <a:xfrm>
                <a:off x="7405579"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EBA5E19D-7AA3-5405-635B-0259A4CC2E81}"/>
                  </a:ext>
                </a:extLst>
              </p:cNvPr>
              <p:cNvSpPr txBox="1"/>
              <p:nvPr/>
            </p:nvSpPr>
            <p:spPr bwMode="auto">
              <a:xfrm>
                <a:off x="841534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25</a:t>
                </a:r>
              </a:p>
            </p:txBody>
          </p:sp>
        </p:grpSp>
        <p:grpSp>
          <p:nvGrpSpPr>
            <p:cNvPr id="34" name="Group 33">
              <a:extLst>
                <a:ext uri="{FF2B5EF4-FFF2-40B4-BE49-F238E27FC236}">
                  <a16:creationId xmlns:a16="http://schemas.microsoft.com/office/drawing/2014/main" id="{3B0F05A6-2570-B4C6-FE19-A9C00F9B84B8}"/>
                </a:ext>
              </a:extLst>
            </p:cNvPr>
            <p:cNvGrpSpPr/>
            <p:nvPr/>
          </p:nvGrpSpPr>
          <p:grpSpPr>
            <a:xfrm rot="5400000">
              <a:off x="9010586" y="2899348"/>
              <a:ext cx="84077" cy="4439787"/>
              <a:chOff x="1580359" y="2660386"/>
              <a:chExt cx="103516" cy="2456678"/>
            </a:xfrm>
          </p:grpSpPr>
          <p:cxnSp>
            <p:nvCxnSpPr>
              <p:cNvPr id="35" name="Straight Connector 34">
                <a:extLst>
                  <a:ext uri="{FF2B5EF4-FFF2-40B4-BE49-F238E27FC236}">
                    <a16:creationId xmlns:a16="http://schemas.microsoft.com/office/drawing/2014/main" id="{4DF35A82-92D1-01A5-AD08-D8A869257BB9}"/>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950984B-F74C-7C93-17CF-A9C0283C2FE5}"/>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3188763-1F32-057D-F943-4F70880DA03B}"/>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0AD4ADF-DB52-2537-7B1B-1CFA97F70086}"/>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7E495D3-7A79-1C5F-3174-49EA65F818BA}"/>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B5648D0-7AC8-4279-D249-7A044C616FC1}"/>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44" name="Freeform: Shape 43">
              <a:extLst>
                <a:ext uri="{FF2B5EF4-FFF2-40B4-BE49-F238E27FC236}">
                  <a16:creationId xmlns:a16="http://schemas.microsoft.com/office/drawing/2014/main" id="{710E5BFB-D82B-F96D-2A1E-5E15243EBFAC}"/>
                </a:ext>
              </a:extLst>
            </p:cNvPr>
            <p:cNvSpPr/>
            <p:nvPr/>
          </p:nvSpPr>
          <p:spPr bwMode="auto">
            <a:xfrm>
              <a:off x="6834003" y="1605281"/>
              <a:ext cx="4453757" cy="3464560"/>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sp>
          <p:nvSpPr>
            <p:cNvPr id="45" name="TextBox 44">
              <a:extLst>
                <a:ext uri="{FF2B5EF4-FFF2-40B4-BE49-F238E27FC236}">
                  <a16:creationId xmlns:a16="http://schemas.microsoft.com/office/drawing/2014/main" id="{15094080-4D17-3A09-2F1C-183D71154A3E}"/>
                </a:ext>
              </a:extLst>
            </p:cNvPr>
            <p:cNvSpPr txBox="1"/>
            <p:nvPr/>
          </p:nvSpPr>
          <p:spPr>
            <a:xfrm>
              <a:off x="7759299" y="5225913"/>
              <a:ext cx="2643099" cy="307777"/>
            </a:xfrm>
            <a:prstGeom prst="rect">
              <a:avLst/>
            </a:prstGeom>
            <a:noFill/>
          </p:spPr>
          <p:txBody>
            <a:bodyPr>
              <a:spAutoFit/>
            </a:bodyPr>
            <a:lstStyle/>
            <a:p>
              <a:pPr algn="ctr" defTabSz="651529">
                <a:defRPr/>
              </a:pPr>
              <a:r>
                <a:rPr lang="en-US" sz="1400" b="1" dirty="0">
                  <a:solidFill>
                    <a:srgbClr val="000000"/>
                  </a:solidFill>
                  <a:latin typeface="Calibri" panose="020F0502020204030204"/>
                </a:rPr>
                <a:t>Mo</a:t>
              </a:r>
            </a:p>
          </p:txBody>
        </p:sp>
        <p:grpSp>
          <p:nvGrpSpPr>
            <p:cNvPr id="4" name="Group 3">
              <a:extLst>
                <a:ext uri="{FF2B5EF4-FFF2-40B4-BE49-F238E27FC236}">
                  <a16:creationId xmlns:a16="http://schemas.microsoft.com/office/drawing/2014/main" id="{85614131-812E-19DA-8D0F-A6FB3B3473C5}"/>
                </a:ext>
              </a:extLst>
            </p:cNvPr>
            <p:cNvGrpSpPr/>
            <p:nvPr/>
          </p:nvGrpSpPr>
          <p:grpSpPr>
            <a:xfrm>
              <a:off x="6743701" y="1612900"/>
              <a:ext cx="76200" cy="3461764"/>
              <a:chOff x="6407710" y="1612900"/>
              <a:chExt cx="752547" cy="3461764"/>
            </a:xfrm>
          </p:grpSpPr>
          <p:grpSp>
            <p:nvGrpSpPr>
              <p:cNvPr id="16" name="Group 15">
                <a:extLst>
                  <a:ext uri="{FF2B5EF4-FFF2-40B4-BE49-F238E27FC236}">
                    <a16:creationId xmlns:a16="http://schemas.microsoft.com/office/drawing/2014/main" id="{57670725-5685-6944-FEC1-A7EBE437A26F}"/>
                  </a:ext>
                </a:extLst>
              </p:cNvPr>
              <p:cNvGrpSpPr/>
              <p:nvPr/>
            </p:nvGrpSpPr>
            <p:grpSpPr>
              <a:xfrm>
                <a:off x="6407710" y="1612900"/>
                <a:ext cx="752547" cy="1329267"/>
                <a:chOff x="1580359" y="2660386"/>
                <a:chExt cx="103516" cy="2456678"/>
              </a:xfrm>
            </p:grpSpPr>
            <p:cxnSp>
              <p:nvCxnSpPr>
                <p:cNvPr id="17" name="Straight Connector 16">
                  <a:extLst>
                    <a:ext uri="{FF2B5EF4-FFF2-40B4-BE49-F238E27FC236}">
                      <a16:creationId xmlns:a16="http://schemas.microsoft.com/office/drawing/2014/main" id="{FE9B4EEA-07B1-0F0D-80A6-C4F27E8B29BE}"/>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E739020-F890-B085-5F56-EB20CEA6BC3C}"/>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5CE5BA0-67E7-2638-1298-023E0E20355B}"/>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549FB27-1DA5-7797-ECD9-536C6ED15C9B}"/>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B104F16-A3F4-D72C-50CF-7D1F0538335E}"/>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241D149-DBDB-5A8D-A5BB-010E50963262}"/>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7FEA1230-51B3-14D7-4992-01AB340A9DDC}"/>
                  </a:ext>
                </a:extLst>
              </p:cNvPr>
              <p:cNvGrpSpPr/>
              <p:nvPr/>
            </p:nvGrpSpPr>
            <p:grpSpPr>
              <a:xfrm>
                <a:off x="6407710" y="3216230"/>
                <a:ext cx="752547" cy="1858434"/>
                <a:chOff x="1580359" y="2660386"/>
                <a:chExt cx="103516" cy="3434655"/>
              </a:xfrm>
            </p:grpSpPr>
            <p:cxnSp>
              <p:nvCxnSpPr>
                <p:cNvPr id="47" name="Straight Connector 46">
                  <a:extLst>
                    <a:ext uri="{FF2B5EF4-FFF2-40B4-BE49-F238E27FC236}">
                      <a16:creationId xmlns:a16="http://schemas.microsoft.com/office/drawing/2014/main" id="{829EBEE2-DD29-7CFA-9080-DE8496152FFC}"/>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E39D20F-97F4-8ABF-8170-3257907B0F22}"/>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EF26E15-4BA3-5C54-F8BA-C6FA75FF066E}"/>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92BD176-EB77-659B-4647-28247E63AA0B}"/>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40CDC9B-46A4-44D4-873E-345E5576F6CB}"/>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04C5481-FB08-B721-FE3D-886B91596F7F}"/>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97FF2DB-2ADD-5424-D7FE-912F71A6858C}"/>
                    </a:ext>
                  </a:extLst>
                </p:cNvPr>
                <p:cNvCxnSpPr>
                  <a:cxnSpLocks/>
                </p:cNvCxnSpPr>
                <p:nvPr/>
              </p:nvCxnSpPr>
              <p:spPr bwMode="auto">
                <a:xfrm>
                  <a:off x="1580359" y="560370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E9E906C-960A-C37F-9827-C1C9BD4EDD1F}"/>
                    </a:ext>
                  </a:extLst>
                </p:cNvPr>
                <p:cNvCxnSpPr>
                  <a:cxnSpLocks/>
                </p:cNvCxnSpPr>
                <p:nvPr/>
              </p:nvCxnSpPr>
              <p:spPr bwMode="auto">
                <a:xfrm>
                  <a:off x="1580359" y="6095041"/>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13" name="Group 112">
            <a:extLst>
              <a:ext uri="{FF2B5EF4-FFF2-40B4-BE49-F238E27FC236}">
                <a16:creationId xmlns:a16="http://schemas.microsoft.com/office/drawing/2014/main" id="{17562794-1E07-DB7B-00E1-C0023F6CA93A}"/>
              </a:ext>
            </a:extLst>
          </p:cNvPr>
          <p:cNvGrpSpPr/>
          <p:nvPr/>
        </p:nvGrpSpPr>
        <p:grpSpPr>
          <a:xfrm>
            <a:off x="9872908" y="3466899"/>
            <a:ext cx="1705386" cy="1600438"/>
            <a:chOff x="10169158" y="3323561"/>
            <a:chExt cx="1705386" cy="1600438"/>
          </a:xfrm>
        </p:grpSpPr>
        <p:sp>
          <p:nvSpPr>
            <p:cNvPr id="57" name="TextBox 56">
              <a:extLst>
                <a:ext uri="{FF2B5EF4-FFF2-40B4-BE49-F238E27FC236}">
                  <a16:creationId xmlns:a16="http://schemas.microsoft.com/office/drawing/2014/main" id="{D53FC6FC-272B-27EB-3203-FA186FE7E17B}"/>
                </a:ext>
              </a:extLst>
            </p:cNvPr>
            <p:cNvSpPr txBox="1"/>
            <p:nvPr/>
          </p:nvSpPr>
          <p:spPr bwMode="auto">
            <a:xfrm>
              <a:off x="10271798" y="3323561"/>
              <a:ext cx="1602746"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Complete response</a:t>
              </a:r>
            </a:p>
            <a:p>
              <a:pPr algn="l">
                <a:lnSpc>
                  <a:spcPct val="100000"/>
                </a:lnSpc>
                <a:spcAft>
                  <a:spcPct val="0"/>
                </a:spcAft>
                <a:buClrTx/>
                <a:buFontTx/>
                <a:buNone/>
              </a:pPr>
              <a:r>
                <a:rPr lang="en-US" sz="1400" dirty="0">
                  <a:solidFill>
                    <a:schemeClr val="bg1"/>
                  </a:solidFill>
                  <a:latin typeface="Calibri" panose="020F0502020204030204" pitchFamily="34" charset="0"/>
                </a:rPr>
                <a:t>Partial response</a:t>
              </a:r>
            </a:p>
            <a:p>
              <a:pPr algn="l">
                <a:lnSpc>
                  <a:spcPct val="100000"/>
                </a:lnSpc>
                <a:spcAft>
                  <a:spcPct val="0"/>
                </a:spcAft>
                <a:buClrTx/>
                <a:buFontTx/>
                <a:buNone/>
              </a:pPr>
              <a:r>
                <a:rPr lang="en-US" sz="1400" dirty="0">
                  <a:solidFill>
                    <a:schemeClr val="bg1"/>
                  </a:solidFill>
                  <a:latin typeface="Calibri" panose="020F0502020204030204" pitchFamily="34" charset="0"/>
                </a:rPr>
                <a:t>Progressive disease</a:t>
              </a:r>
            </a:p>
            <a:p>
              <a:pPr algn="l">
                <a:lnSpc>
                  <a:spcPct val="100000"/>
                </a:lnSpc>
                <a:spcAft>
                  <a:spcPct val="0"/>
                </a:spcAft>
                <a:buClrTx/>
                <a:buFontTx/>
                <a:buNone/>
              </a:pPr>
              <a:r>
                <a:rPr lang="en-US" sz="1400" dirty="0">
                  <a:solidFill>
                    <a:schemeClr val="bg1"/>
                  </a:solidFill>
                  <a:latin typeface="Calibri" panose="020F0502020204030204" pitchFamily="34" charset="0"/>
                </a:rPr>
                <a:t>Ongoing response</a:t>
              </a:r>
            </a:p>
            <a:p>
              <a:pPr algn="l">
                <a:lnSpc>
                  <a:spcPct val="100000"/>
                </a:lnSpc>
                <a:spcAft>
                  <a:spcPct val="0"/>
                </a:spcAft>
                <a:buClrTx/>
                <a:buFontTx/>
                <a:buNone/>
              </a:pPr>
              <a:r>
                <a:rPr lang="en-US" sz="1400" dirty="0">
                  <a:solidFill>
                    <a:schemeClr val="bg1"/>
                  </a:solidFill>
                  <a:latin typeface="Calibri" panose="020F0502020204030204" pitchFamily="34" charset="0"/>
                </a:rPr>
                <a:t>On treatment</a:t>
              </a:r>
            </a:p>
            <a:p>
              <a:pPr algn="l">
                <a:lnSpc>
                  <a:spcPct val="100000"/>
                </a:lnSpc>
                <a:spcAft>
                  <a:spcPct val="0"/>
                </a:spcAft>
                <a:buClrTx/>
                <a:buFontTx/>
                <a:buNone/>
              </a:pPr>
              <a:r>
                <a:rPr lang="en-US" sz="1400" dirty="0">
                  <a:solidFill>
                    <a:schemeClr val="bg1"/>
                  </a:solidFill>
                  <a:latin typeface="Calibri" panose="020F0502020204030204" pitchFamily="34" charset="0"/>
                </a:rPr>
                <a:t>Off treatment</a:t>
              </a:r>
            </a:p>
            <a:p>
              <a:pPr algn="l">
                <a:lnSpc>
                  <a:spcPct val="100000"/>
                </a:lnSpc>
                <a:spcAft>
                  <a:spcPct val="0"/>
                </a:spcAft>
                <a:buClrTx/>
                <a:buFontTx/>
                <a:buNone/>
              </a:pPr>
              <a:r>
                <a:rPr lang="en-US" sz="1400" dirty="0">
                  <a:solidFill>
                    <a:schemeClr val="bg1"/>
                  </a:solidFill>
                  <a:latin typeface="Calibri" panose="020F0502020204030204" pitchFamily="34" charset="0"/>
                </a:rPr>
                <a:t>New treatment</a:t>
              </a:r>
            </a:p>
          </p:txBody>
        </p:sp>
        <p:grpSp>
          <p:nvGrpSpPr>
            <p:cNvPr id="81" name="Group 80">
              <a:extLst>
                <a:ext uri="{FF2B5EF4-FFF2-40B4-BE49-F238E27FC236}">
                  <a16:creationId xmlns:a16="http://schemas.microsoft.com/office/drawing/2014/main" id="{2F360A04-0CFB-0FFA-9C97-3AFDB57E0DE5}"/>
                </a:ext>
              </a:extLst>
            </p:cNvPr>
            <p:cNvGrpSpPr/>
            <p:nvPr/>
          </p:nvGrpSpPr>
          <p:grpSpPr>
            <a:xfrm>
              <a:off x="10169158" y="3396598"/>
              <a:ext cx="159552" cy="1448864"/>
              <a:chOff x="10169158" y="3396598"/>
              <a:chExt cx="159552" cy="1448864"/>
            </a:xfrm>
          </p:grpSpPr>
          <p:sp>
            <p:nvSpPr>
              <p:cNvPr id="59" name="Rectangle 58">
                <a:extLst>
                  <a:ext uri="{FF2B5EF4-FFF2-40B4-BE49-F238E27FC236}">
                    <a16:creationId xmlns:a16="http://schemas.microsoft.com/office/drawing/2014/main" id="{DEDC160A-3845-84FA-3604-3146C802850A}"/>
                  </a:ext>
                </a:extLst>
              </p:cNvPr>
              <p:cNvSpPr/>
              <p:nvPr/>
            </p:nvSpPr>
            <p:spPr bwMode="auto">
              <a:xfrm>
                <a:off x="10169158" y="4262841"/>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827823E6-A20C-B8CD-A2CF-44818ED7E5D6}"/>
                  </a:ext>
                </a:extLst>
              </p:cNvPr>
              <p:cNvSpPr/>
              <p:nvPr/>
            </p:nvSpPr>
            <p:spPr bwMode="auto">
              <a:xfrm>
                <a:off x="10169158" y="3396598"/>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1823FE15-F0A1-5686-8440-6CB0D35B213D}"/>
                  </a:ext>
                </a:extLst>
              </p:cNvPr>
              <p:cNvSpPr/>
              <p:nvPr/>
            </p:nvSpPr>
            <p:spPr bwMode="auto">
              <a:xfrm>
                <a:off x="10169158" y="360860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Isosceles Triangle 59">
                <a:extLst>
                  <a:ext uri="{FF2B5EF4-FFF2-40B4-BE49-F238E27FC236}">
                    <a16:creationId xmlns:a16="http://schemas.microsoft.com/office/drawing/2014/main" id="{E450B665-431A-40B5-13F1-82CDF97830F0}"/>
                  </a:ext>
                </a:extLst>
              </p:cNvPr>
              <p:cNvSpPr/>
              <p:nvPr/>
            </p:nvSpPr>
            <p:spPr bwMode="auto">
              <a:xfrm>
                <a:off x="10169158" y="3841193"/>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Isosceles Triangle 62">
                <a:extLst>
                  <a:ext uri="{FF2B5EF4-FFF2-40B4-BE49-F238E27FC236}">
                    <a16:creationId xmlns:a16="http://schemas.microsoft.com/office/drawing/2014/main" id="{B434D03F-6DCD-2402-5AE6-B7E04B399494}"/>
                  </a:ext>
                </a:extLst>
              </p:cNvPr>
              <p:cNvSpPr/>
              <p:nvPr/>
            </p:nvSpPr>
            <p:spPr bwMode="auto">
              <a:xfrm rot="5400000">
                <a:off x="10158212" y="4050431"/>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142AC3A2-D585-95B6-9047-AE9E8550C1A5}"/>
                  </a:ext>
                </a:extLst>
              </p:cNvPr>
              <p:cNvSpPr/>
              <p:nvPr/>
            </p:nvSpPr>
            <p:spPr bwMode="auto">
              <a:xfrm>
                <a:off x="10169158" y="4476487"/>
                <a:ext cx="133350" cy="13335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Isosceles Triangle 64">
                <a:extLst>
                  <a:ext uri="{FF2B5EF4-FFF2-40B4-BE49-F238E27FC236}">
                    <a16:creationId xmlns:a16="http://schemas.microsoft.com/office/drawing/2014/main" id="{6CA2AC50-092B-F48F-9A27-C879DACA7F24}"/>
                  </a:ext>
                </a:extLst>
              </p:cNvPr>
              <p:cNvSpPr/>
              <p:nvPr/>
            </p:nvSpPr>
            <p:spPr bwMode="auto">
              <a:xfrm rot="5400000">
                <a:off x="10158212" y="4697684"/>
                <a:ext cx="158724"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82" name="Oval 81">
            <a:extLst>
              <a:ext uri="{FF2B5EF4-FFF2-40B4-BE49-F238E27FC236}">
                <a16:creationId xmlns:a16="http://schemas.microsoft.com/office/drawing/2014/main" id="{F7A2BB4D-0B14-25C7-0A2F-B730E1E27D4A}"/>
              </a:ext>
            </a:extLst>
          </p:cNvPr>
          <p:cNvSpPr/>
          <p:nvPr/>
        </p:nvSpPr>
        <p:spPr bwMode="auto">
          <a:xfrm>
            <a:off x="10205705" y="1659855"/>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FD84D747-37AD-E411-DA96-3DADFF5F1DD1}"/>
              </a:ext>
            </a:extLst>
          </p:cNvPr>
          <p:cNvSpPr/>
          <p:nvPr/>
        </p:nvSpPr>
        <p:spPr bwMode="auto">
          <a:xfrm>
            <a:off x="7376380" y="1926425"/>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FA2DEEC7-89B8-759A-8BD1-2C39D6CA8D7A}"/>
              </a:ext>
            </a:extLst>
          </p:cNvPr>
          <p:cNvSpPr/>
          <p:nvPr/>
        </p:nvSpPr>
        <p:spPr bwMode="auto">
          <a:xfrm>
            <a:off x="7413917" y="3000102"/>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167B7434-EE76-B74F-0935-1F8D6C9652CE}"/>
              </a:ext>
            </a:extLst>
          </p:cNvPr>
          <p:cNvSpPr/>
          <p:nvPr/>
        </p:nvSpPr>
        <p:spPr bwMode="auto">
          <a:xfrm>
            <a:off x="7143705" y="3534391"/>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AB5E6678-B0BA-B366-A33E-0D1EB5E332D6}"/>
              </a:ext>
            </a:extLst>
          </p:cNvPr>
          <p:cNvSpPr/>
          <p:nvPr/>
        </p:nvSpPr>
        <p:spPr bwMode="auto">
          <a:xfrm>
            <a:off x="7628209" y="3796800"/>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8417FD2B-EBD2-FAB0-D928-55506D73C9F3}"/>
              </a:ext>
            </a:extLst>
          </p:cNvPr>
          <p:cNvSpPr/>
          <p:nvPr/>
        </p:nvSpPr>
        <p:spPr bwMode="auto">
          <a:xfrm>
            <a:off x="6988895" y="3796800"/>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69B65622-4963-50E3-4553-11067FEE0236}"/>
              </a:ext>
            </a:extLst>
          </p:cNvPr>
          <p:cNvSpPr/>
          <p:nvPr/>
        </p:nvSpPr>
        <p:spPr bwMode="auto">
          <a:xfrm>
            <a:off x="6939844" y="407302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F4EB0DE6-3E58-3AD7-E6DC-4D75E6D40473}"/>
              </a:ext>
            </a:extLst>
          </p:cNvPr>
          <p:cNvSpPr/>
          <p:nvPr/>
        </p:nvSpPr>
        <p:spPr bwMode="auto">
          <a:xfrm>
            <a:off x="7180966" y="4340092"/>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2B51144F-57DF-91C7-F4EA-4B4E4B4C6BCE}"/>
              </a:ext>
            </a:extLst>
          </p:cNvPr>
          <p:cNvSpPr/>
          <p:nvPr/>
        </p:nvSpPr>
        <p:spPr bwMode="auto">
          <a:xfrm>
            <a:off x="6938229" y="4602313"/>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2E8426F0-DD84-3AE2-4900-AFFE2E3D2F53}"/>
              </a:ext>
            </a:extLst>
          </p:cNvPr>
          <p:cNvSpPr/>
          <p:nvPr/>
        </p:nvSpPr>
        <p:spPr bwMode="auto">
          <a:xfrm>
            <a:off x="6918644" y="4862910"/>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2C2FE055-624D-3B4D-AC81-AE5E386CF797}"/>
              </a:ext>
            </a:extLst>
          </p:cNvPr>
          <p:cNvSpPr/>
          <p:nvPr/>
        </p:nvSpPr>
        <p:spPr bwMode="auto">
          <a:xfrm>
            <a:off x="6895411" y="3529988"/>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B07F114B-FD4C-A3FB-B971-4DDB6F434BAB}"/>
              </a:ext>
            </a:extLst>
          </p:cNvPr>
          <p:cNvSpPr/>
          <p:nvPr/>
        </p:nvSpPr>
        <p:spPr bwMode="auto">
          <a:xfrm>
            <a:off x="7152846" y="3260272"/>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FA4815B4-9D44-9DB2-1B89-32C285925DB9}"/>
              </a:ext>
            </a:extLst>
          </p:cNvPr>
          <p:cNvSpPr/>
          <p:nvPr/>
        </p:nvSpPr>
        <p:spPr bwMode="auto">
          <a:xfrm>
            <a:off x="6938229" y="3000102"/>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0507C7CF-12AB-DF8B-FD50-AE0A5F31563F}"/>
              </a:ext>
            </a:extLst>
          </p:cNvPr>
          <p:cNvSpPr/>
          <p:nvPr/>
        </p:nvSpPr>
        <p:spPr bwMode="auto">
          <a:xfrm>
            <a:off x="6938229" y="272820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0B0E0BE2-69BE-C325-1D60-50B1B282D245}"/>
              </a:ext>
            </a:extLst>
          </p:cNvPr>
          <p:cNvSpPr/>
          <p:nvPr/>
        </p:nvSpPr>
        <p:spPr bwMode="auto">
          <a:xfrm>
            <a:off x="6993791" y="2467727"/>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C0B25ABC-4C00-FD1C-0B69-D65B52AC3090}"/>
              </a:ext>
            </a:extLst>
          </p:cNvPr>
          <p:cNvSpPr/>
          <p:nvPr/>
        </p:nvSpPr>
        <p:spPr bwMode="auto">
          <a:xfrm>
            <a:off x="7156134" y="2203089"/>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E0C33672-F23D-3117-7375-E40162443E25}"/>
              </a:ext>
            </a:extLst>
          </p:cNvPr>
          <p:cNvSpPr/>
          <p:nvPr/>
        </p:nvSpPr>
        <p:spPr bwMode="auto">
          <a:xfrm>
            <a:off x="6901166" y="1930807"/>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F190A837-D50F-26D9-649B-37F2A31716EF}"/>
              </a:ext>
            </a:extLst>
          </p:cNvPr>
          <p:cNvSpPr/>
          <p:nvPr/>
        </p:nvSpPr>
        <p:spPr bwMode="auto">
          <a:xfrm>
            <a:off x="6923913" y="166099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99">
            <a:extLst>
              <a:ext uri="{FF2B5EF4-FFF2-40B4-BE49-F238E27FC236}">
                <a16:creationId xmlns:a16="http://schemas.microsoft.com/office/drawing/2014/main" id="{369E7E88-1DE9-3FDA-E3AF-C14DF7D76A0C}"/>
              </a:ext>
            </a:extLst>
          </p:cNvPr>
          <p:cNvSpPr/>
          <p:nvPr/>
        </p:nvSpPr>
        <p:spPr bwMode="auto">
          <a:xfrm rot="5400000">
            <a:off x="9731579" y="3274157"/>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Isosceles Triangle 100">
            <a:extLst>
              <a:ext uri="{FF2B5EF4-FFF2-40B4-BE49-F238E27FC236}">
                <a16:creationId xmlns:a16="http://schemas.microsoft.com/office/drawing/2014/main" id="{297F69F4-2378-5F9A-C2F9-95CF038319F0}"/>
              </a:ext>
            </a:extLst>
          </p:cNvPr>
          <p:cNvSpPr/>
          <p:nvPr/>
        </p:nvSpPr>
        <p:spPr bwMode="auto">
          <a:xfrm rot="5400000">
            <a:off x="10288794" y="3012932"/>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Isosceles Triangle 101">
            <a:extLst>
              <a:ext uri="{FF2B5EF4-FFF2-40B4-BE49-F238E27FC236}">
                <a16:creationId xmlns:a16="http://schemas.microsoft.com/office/drawing/2014/main" id="{E70A75B8-101C-4D28-0DD1-19BFF9A62BFC}"/>
              </a:ext>
            </a:extLst>
          </p:cNvPr>
          <p:cNvSpPr/>
          <p:nvPr/>
        </p:nvSpPr>
        <p:spPr bwMode="auto">
          <a:xfrm rot="5400000">
            <a:off x="10733444" y="2745418"/>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Isosceles Triangle 102">
            <a:extLst>
              <a:ext uri="{FF2B5EF4-FFF2-40B4-BE49-F238E27FC236}">
                <a16:creationId xmlns:a16="http://schemas.microsoft.com/office/drawing/2014/main" id="{220E6769-DD0C-923C-81BD-55B40AFC346A}"/>
              </a:ext>
            </a:extLst>
          </p:cNvPr>
          <p:cNvSpPr/>
          <p:nvPr/>
        </p:nvSpPr>
        <p:spPr bwMode="auto">
          <a:xfrm rot="5400000">
            <a:off x="10739794" y="2475913"/>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Isosceles Triangle 103">
            <a:extLst>
              <a:ext uri="{FF2B5EF4-FFF2-40B4-BE49-F238E27FC236}">
                <a16:creationId xmlns:a16="http://schemas.microsoft.com/office/drawing/2014/main" id="{2C62BF4C-ED19-7ADD-1D1F-F58179AA7CF6}"/>
              </a:ext>
            </a:extLst>
          </p:cNvPr>
          <p:cNvSpPr/>
          <p:nvPr/>
        </p:nvSpPr>
        <p:spPr bwMode="auto">
          <a:xfrm rot="5400000">
            <a:off x="10761643" y="2214864"/>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F607DE9F-5376-E7B4-8FCC-C51604BB7A7A}"/>
              </a:ext>
            </a:extLst>
          </p:cNvPr>
          <p:cNvSpPr/>
          <p:nvPr/>
        </p:nvSpPr>
        <p:spPr bwMode="auto">
          <a:xfrm rot="5400000">
            <a:off x="10763574" y="1942168"/>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Isosceles Triangle 105">
            <a:extLst>
              <a:ext uri="{FF2B5EF4-FFF2-40B4-BE49-F238E27FC236}">
                <a16:creationId xmlns:a16="http://schemas.microsoft.com/office/drawing/2014/main" id="{578E29C9-2E2D-FFB4-9320-B66DAFC1F5AE}"/>
              </a:ext>
            </a:extLst>
          </p:cNvPr>
          <p:cNvSpPr/>
          <p:nvPr/>
        </p:nvSpPr>
        <p:spPr bwMode="auto">
          <a:xfrm rot="5400000">
            <a:off x="10912952" y="1678788"/>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A352DC5A-E975-D4F2-647E-0393D11E7BF0}"/>
              </a:ext>
            </a:extLst>
          </p:cNvPr>
          <p:cNvSpPr/>
          <p:nvPr/>
        </p:nvSpPr>
        <p:spPr bwMode="auto">
          <a:xfrm>
            <a:off x="8908708" y="3529988"/>
            <a:ext cx="159551" cy="175503"/>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14361A99-A8EE-1BC3-27FD-4A7219556DEC}"/>
              </a:ext>
            </a:extLst>
          </p:cNvPr>
          <p:cNvSpPr/>
          <p:nvPr/>
        </p:nvSpPr>
        <p:spPr bwMode="auto">
          <a:xfrm>
            <a:off x="8755323" y="3792841"/>
            <a:ext cx="159551" cy="188609"/>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F9DA1580-E6A8-7C9B-923A-8C3B813155F8}"/>
              </a:ext>
            </a:extLst>
          </p:cNvPr>
          <p:cNvSpPr/>
          <p:nvPr/>
        </p:nvSpPr>
        <p:spPr bwMode="auto">
          <a:xfrm>
            <a:off x="7745683" y="4320804"/>
            <a:ext cx="159551" cy="196612"/>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733936D9-A6A5-E0DF-F455-AD050F9B490E}"/>
              </a:ext>
            </a:extLst>
          </p:cNvPr>
          <p:cNvSpPr/>
          <p:nvPr/>
        </p:nvSpPr>
        <p:spPr bwMode="auto">
          <a:xfrm>
            <a:off x="7514825" y="4592968"/>
            <a:ext cx="159551" cy="184798"/>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9C99CFFC-BEB8-9F2E-CE33-3117396BC8E4}"/>
              </a:ext>
            </a:extLst>
          </p:cNvPr>
          <p:cNvSpPr/>
          <p:nvPr/>
        </p:nvSpPr>
        <p:spPr bwMode="auto">
          <a:xfrm>
            <a:off x="7469053" y="4845462"/>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28C89809-AED9-8611-36D6-E9F58DBA28D3}"/>
              </a:ext>
            </a:extLst>
          </p:cNvPr>
          <p:cNvSpPr/>
          <p:nvPr/>
        </p:nvSpPr>
        <p:spPr bwMode="auto">
          <a:xfrm rot="5400000">
            <a:off x="8807187" y="4090767"/>
            <a:ext cx="158724"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634307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A08AD292-6DD8-3AF3-6C26-CA8B11B7370A}"/>
              </a:ext>
            </a:extLst>
          </p:cNvPr>
          <p:cNvGrpSpPr/>
          <p:nvPr/>
        </p:nvGrpSpPr>
        <p:grpSpPr>
          <a:xfrm>
            <a:off x="6846702" y="1645670"/>
            <a:ext cx="4151497" cy="3382921"/>
            <a:chOff x="6834002" y="1652020"/>
            <a:chExt cx="4151497" cy="3382921"/>
          </a:xfrm>
          <a:solidFill>
            <a:schemeClr val="accent3"/>
          </a:solidFill>
        </p:grpSpPr>
        <p:sp>
          <p:nvSpPr>
            <p:cNvPr id="69" name="Rectangle 68">
              <a:extLst>
                <a:ext uri="{FF2B5EF4-FFF2-40B4-BE49-F238E27FC236}">
                  <a16:creationId xmlns:a16="http://schemas.microsoft.com/office/drawing/2014/main" id="{8109B6E7-CE52-90E0-1F0F-4134175F5946}"/>
                </a:ext>
              </a:extLst>
            </p:cNvPr>
            <p:cNvSpPr/>
            <p:nvPr/>
          </p:nvSpPr>
          <p:spPr bwMode="auto">
            <a:xfrm>
              <a:off x="6834002" y="1652020"/>
              <a:ext cx="4151497"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5DC8E91-5C14-0DFC-6044-515CBF1BF285}"/>
                </a:ext>
              </a:extLst>
            </p:cNvPr>
            <p:cNvSpPr/>
            <p:nvPr/>
          </p:nvSpPr>
          <p:spPr bwMode="auto">
            <a:xfrm>
              <a:off x="6834003" y="1917052"/>
              <a:ext cx="4122922"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766A652C-C3B4-CAD9-D6F0-24CB23CE22A5}"/>
                </a:ext>
              </a:extLst>
            </p:cNvPr>
            <p:cNvSpPr/>
            <p:nvPr/>
          </p:nvSpPr>
          <p:spPr bwMode="auto">
            <a:xfrm>
              <a:off x="6834004" y="2187985"/>
              <a:ext cx="218617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008ED2F0-FB84-2460-2618-1A0C6F740E9F}"/>
                </a:ext>
              </a:extLst>
            </p:cNvPr>
            <p:cNvSpPr/>
            <p:nvPr/>
          </p:nvSpPr>
          <p:spPr bwMode="auto">
            <a:xfrm>
              <a:off x="6834004" y="2454685"/>
              <a:ext cx="370382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FEA51C3C-4CB2-5516-B410-746D6211A9B7}"/>
                </a:ext>
              </a:extLst>
            </p:cNvPr>
            <p:cNvSpPr/>
            <p:nvPr/>
          </p:nvSpPr>
          <p:spPr bwMode="auto">
            <a:xfrm>
              <a:off x="6834004" y="2721386"/>
              <a:ext cx="362127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A9BB855-A9CF-DE6A-5E21-0FE34F7A193E}"/>
                </a:ext>
              </a:extLst>
            </p:cNvPr>
            <p:cNvSpPr/>
            <p:nvPr/>
          </p:nvSpPr>
          <p:spPr bwMode="auto">
            <a:xfrm>
              <a:off x="6834004" y="2988086"/>
              <a:ext cx="271322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DF3A1FEB-4B89-DE82-06CF-01F1492EA91C}"/>
                </a:ext>
              </a:extLst>
            </p:cNvPr>
            <p:cNvSpPr/>
            <p:nvPr/>
          </p:nvSpPr>
          <p:spPr bwMode="auto">
            <a:xfrm>
              <a:off x="6834004" y="3248436"/>
              <a:ext cx="131622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2A26A851-BDDB-DC59-835C-80780A484EA6}"/>
                </a:ext>
              </a:extLst>
            </p:cNvPr>
            <p:cNvSpPr/>
            <p:nvPr/>
          </p:nvSpPr>
          <p:spPr bwMode="auto">
            <a:xfrm>
              <a:off x="6834003" y="3518311"/>
              <a:ext cx="268147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1F6B25CD-3A90-C81B-2F12-F4EB9C4FC2A7}"/>
                </a:ext>
              </a:extLst>
            </p:cNvPr>
            <p:cNvSpPr/>
            <p:nvPr/>
          </p:nvSpPr>
          <p:spPr bwMode="auto">
            <a:xfrm>
              <a:off x="6840354" y="3791361"/>
              <a:ext cx="248462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3C144222-96A4-3185-A6FB-EA90DFF6C97B}"/>
                </a:ext>
              </a:extLst>
            </p:cNvPr>
            <p:cNvSpPr/>
            <p:nvPr/>
          </p:nvSpPr>
          <p:spPr bwMode="auto">
            <a:xfrm>
              <a:off x="6840355" y="4061236"/>
              <a:ext cx="1690870"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3AD5702F-BBD1-8EE0-E2ED-4511D710BEA2}"/>
                </a:ext>
              </a:extLst>
            </p:cNvPr>
            <p:cNvSpPr/>
            <p:nvPr/>
          </p:nvSpPr>
          <p:spPr bwMode="auto">
            <a:xfrm>
              <a:off x="6840354" y="4327936"/>
              <a:ext cx="1262245"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6C74C52F-24C8-7A7E-CF07-1E797999787E}"/>
                </a:ext>
              </a:extLst>
            </p:cNvPr>
            <p:cNvSpPr/>
            <p:nvPr/>
          </p:nvSpPr>
          <p:spPr bwMode="auto">
            <a:xfrm>
              <a:off x="6840355" y="4588286"/>
              <a:ext cx="960620"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BE6D7F8F-2E25-2497-2BD9-53A1281BD9F7}"/>
                </a:ext>
              </a:extLst>
            </p:cNvPr>
            <p:cNvSpPr/>
            <p:nvPr/>
          </p:nvSpPr>
          <p:spPr bwMode="auto">
            <a:xfrm>
              <a:off x="6840355" y="4845461"/>
              <a:ext cx="712969"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87B4A38C-E477-D8E2-1DE0-3104C1627F42}"/>
                </a:ext>
              </a:extLst>
            </p:cNvPr>
            <p:cNvSpPr/>
            <p:nvPr/>
          </p:nvSpPr>
          <p:spPr bwMode="auto">
            <a:xfrm>
              <a:off x="9017000" y="2187985"/>
              <a:ext cx="1873250" cy="18948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FE87661E-6967-739A-D8C5-9A1F9832AD42}"/>
                </a:ext>
              </a:extLst>
            </p:cNvPr>
            <p:cNvSpPr/>
            <p:nvPr/>
          </p:nvSpPr>
          <p:spPr bwMode="auto">
            <a:xfrm>
              <a:off x="8150225" y="3248436"/>
              <a:ext cx="1393825" cy="18948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a:t>
            </a:r>
            <a:br>
              <a:rPr lang="en-US" dirty="0"/>
            </a:br>
            <a:r>
              <a:rPr lang="en-US" dirty="0"/>
              <a:t>Response Rates for 2L/3L TV + Pembrolizumab</a:t>
            </a:r>
            <a:endParaRPr lang="en-US" altLang="en-US" dirty="0"/>
          </a:p>
        </p:txBody>
      </p:sp>
      <p:sp>
        <p:nvSpPr>
          <p:cNvPr id="6" name="Text Box 15">
            <a:extLst>
              <a:ext uri="{FF2B5EF4-FFF2-40B4-BE49-F238E27FC236}">
                <a16:creationId xmlns:a16="http://schemas.microsoft.com/office/drawing/2014/main" id="{8988E57D-4F28-70BF-3997-F68E25931A8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Lorusso. ASCO 2022. Abstr 5507. Reproduced with permission.</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736DE878-2BE8-1594-92EC-EEBCB7004E62}"/>
              </a:ext>
            </a:extLst>
          </p:cNvPr>
          <p:cNvGraphicFramePr>
            <a:graphicFrameLocks/>
          </p:cNvGraphicFramePr>
          <p:nvPr>
            <p:extLst>
              <p:ext uri="{D42A27DB-BD31-4B8C-83A1-F6EECF244321}">
                <p14:modId xmlns:p14="http://schemas.microsoft.com/office/powerpoint/2010/main" val="498535995"/>
              </p:ext>
            </p:extLst>
          </p:nvPr>
        </p:nvGraphicFramePr>
        <p:xfrm>
          <a:off x="716928" y="1608149"/>
          <a:ext cx="5386203" cy="3810112"/>
        </p:xfrm>
        <a:graphic>
          <a:graphicData uri="http://schemas.openxmlformats.org/drawingml/2006/table">
            <a:tbl>
              <a:tblPr/>
              <a:tblGrid>
                <a:gridCol w="3405595">
                  <a:extLst>
                    <a:ext uri="{9D8B030D-6E8A-4147-A177-3AD203B41FA5}">
                      <a16:colId xmlns:a16="http://schemas.microsoft.com/office/drawing/2014/main" val="20000"/>
                    </a:ext>
                  </a:extLst>
                </a:gridCol>
                <a:gridCol w="198060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2L/3L TV + Pembro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38.2 (22.2-56.4)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73.5 (55.6-87.1)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(2.8-NR)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61323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(2.7-14.2)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4015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 (9.9-NR)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4324415"/>
                  </a:ext>
                </a:extLst>
              </a:tr>
            </a:tbl>
          </a:graphicData>
        </a:graphic>
      </p:graphicFrame>
      <p:sp>
        <p:nvSpPr>
          <p:cNvPr id="8" name="TextBox 7">
            <a:extLst>
              <a:ext uri="{FF2B5EF4-FFF2-40B4-BE49-F238E27FC236}">
                <a16:creationId xmlns:a16="http://schemas.microsoft.com/office/drawing/2014/main" id="{08051288-B80E-B6FA-0621-A9BEBC5FE779}"/>
              </a:ext>
            </a:extLst>
          </p:cNvPr>
          <p:cNvSpPr txBox="1"/>
          <p:nvPr/>
        </p:nvSpPr>
        <p:spPr bwMode="auto">
          <a:xfrm>
            <a:off x="659779" y="5677350"/>
            <a:ext cx="111927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At a median follow-up of 15.0 mo, 40% of responders in 2L/3L TV + </a:t>
            </a:r>
            <a:r>
              <a:rPr lang="en-US" sz="2000"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embrolizumab cohort have an ongoing response </a:t>
            </a:r>
          </a:p>
        </p:txBody>
      </p:sp>
      <p:sp>
        <p:nvSpPr>
          <p:cNvPr id="9" name="TextBox 8">
            <a:extLst>
              <a:ext uri="{FF2B5EF4-FFF2-40B4-BE49-F238E27FC236}">
                <a16:creationId xmlns:a16="http://schemas.microsoft.com/office/drawing/2014/main" id="{C4FDB337-6C47-0384-DDA9-D0432EB9138C}"/>
              </a:ext>
            </a:extLst>
          </p:cNvPr>
          <p:cNvSpPr txBox="1"/>
          <p:nvPr/>
        </p:nvSpPr>
        <p:spPr bwMode="auto">
          <a:xfrm>
            <a:off x="637200" y="5379150"/>
            <a:ext cx="43955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 patients censored.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10 patients censored.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14 patients censored.</a:t>
            </a:r>
            <a:endParaRPr lang="en-US" sz="1200" b="0" baseline="30000" dirty="0">
              <a:solidFill>
                <a:schemeClr val="bg1"/>
              </a:solidFill>
              <a:latin typeface="Calibri" panose="020F0502020204030204" pitchFamily="34" charset="0"/>
            </a:endParaRPr>
          </a:p>
        </p:txBody>
      </p:sp>
      <p:grpSp>
        <p:nvGrpSpPr>
          <p:cNvPr id="10" name="Group 9">
            <a:extLst>
              <a:ext uri="{FF2B5EF4-FFF2-40B4-BE49-F238E27FC236}">
                <a16:creationId xmlns:a16="http://schemas.microsoft.com/office/drawing/2014/main" id="{F32AA6B5-A6EF-CE5E-281C-4F3E183B23F2}"/>
              </a:ext>
            </a:extLst>
          </p:cNvPr>
          <p:cNvGrpSpPr/>
          <p:nvPr/>
        </p:nvGrpSpPr>
        <p:grpSpPr>
          <a:xfrm>
            <a:off x="6437485" y="1605281"/>
            <a:ext cx="5017915" cy="3928409"/>
            <a:chOff x="6437485" y="1605281"/>
            <a:chExt cx="5017915" cy="3928409"/>
          </a:xfrm>
        </p:grpSpPr>
        <p:sp>
          <p:nvSpPr>
            <p:cNvPr id="11" name="TextBox 10">
              <a:extLst>
                <a:ext uri="{FF2B5EF4-FFF2-40B4-BE49-F238E27FC236}">
                  <a16:creationId xmlns:a16="http://schemas.microsoft.com/office/drawing/2014/main" id="{E77FC09D-59E1-26E8-6CF7-87C19FAE8520}"/>
                </a:ext>
              </a:extLst>
            </p:cNvPr>
            <p:cNvSpPr txBox="1"/>
            <p:nvPr/>
          </p:nvSpPr>
          <p:spPr>
            <a:xfrm rot="16200000">
              <a:off x="5144915" y="3194159"/>
              <a:ext cx="2892917" cy="307777"/>
            </a:xfrm>
            <a:prstGeom prst="rect">
              <a:avLst/>
            </a:prstGeom>
            <a:noFill/>
          </p:spPr>
          <p:txBody>
            <a:bodyPr wrap="square">
              <a:spAutoFit/>
            </a:bodyPr>
            <a:lstStyle/>
            <a:p>
              <a:pPr algn="ctr" defTabSz="651529">
                <a:defRPr/>
              </a:pPr>
              <a:r>
                <a:rPr lang="en-US" sz="1400" b="1" dirty="0">
                  <a:solidFill>
                    <a:srgbClr val="000000"/>
                  </a:solidFill>
                  <a:latin typeface="Calibri" panose="020F0502020204030204"/>
                </a:rPr>
                <a:t>Patients With Confirmed Response</a:t>
              </a:r>
            </a:p>
          </p:txBody>
        </p:sp>
        <p:grpSp>
          <p:nvGrpSpPr>
            <p:cNvPr id="12" name="Group 11">
              <a:extLst>
                <a:ext uri="{FF2B5EF4-FFF2-40B4-BE49-F238E27FC236}">
                  <a16:creationId xmlns:a16="http://schemas.microsoft.com/office/drawing/2014/main" id="{58AFCF33-BA1B-909A-080C-07DE5108742F}"/>
                </a:ext>
              </a:extLst>
            </p:cNvPr>
            <p:cNvGrpSpPr/>
            <p:nvPr/>
          </p:nvGrpSpPr>
          <p:grpSpPr>
            <a:xfrm>
              <a:off x="6684046" y="5089573"/>
              <a:ext cx="4771354" cy="307777"/>
              <a:chOff x="3389532" y="5373268"/>
              <a:chExt cx="5463490" cy="307777"/>
            </a:xfrm>
          </p:grpSpPr>
          <p:sp>
            <p:nvSpPr>
              <p:cNvPr id="39" name="TextBox 38">
                <a:extLst>
                  <a:ext uri="{FF2B5EF4-FFF2-40B4-BE49-F238E27FC236}">
                    <a16:creationId xmlns:a16="http://schemas.microsoft.com/office/drawing/2014/main" id="{9D0D91E2-E6DD-9ACB-1962-E00024AF2574}"/>
                  </a:ext>
                </a:extLst>
              </p:cNvPr>
              <p:cNvSpPr txBox="1"/>
              <p:nvPr/>
            </p:nvSpPr>
            <p:spPr bwMode="auto">
              <a:xfrm>
                <a:off x="3389532"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1C91E399-D627-1784-B33C-F961A78B8043}"/>
                  </a:ext>
                </a:extLst>
              </p:cNvPr>
              <p:cNvSpPr txBox="1"/>
              <p:nvPr/>
            </p:nvSpPr>
            <p:spPr bwMode="auto">
              <a:xfrm>
                <a:off x="4418231"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a:t>
                </a:r>
              </a:p>
            </p:txBody>
          </p:sp>
          <p:sp>
            <p:nvSpPr>
              <p:cNvPr id="41" name="TextBox 40">
                <a:extLst>
                  <a:ext uri="{FF2B5EF4-FFF2-40B4-BE49-F238E27FC236}">
                    <a16:creationId xmlns:a16="http://schemas.microsoft.com/office/drawing/2014/main" id="{867E57A3-1CD9-A692-DA00-DF5029D58CF9}"/>
                  </a:ext>
                </a:extLst>
              </p:cNvPr>
              <p:cNvSpPr txBox="1"/>
              <p:nvPr/>
            </p:nvSpPr>
            <p:spPr bwMode="auto">
              <a:xfrm>
                <a:off x="5373578"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69FEFFA3-D64D-CB61-ED3A-BFCA198B38D4}"/>
                  </a:ext>
                </a:extLst>
              </p:cNvPr>
              <p:cNvSpPr txBox="1"/>
              <p:nvPr/>
            </p:nvSpPr>
            <p:spPr bwMode="auto">
              <a:xfrm>
                <a:off x="640227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a:t>
                </a:r>
              </a:p>
            </p:txBody>
          </p:sp>
          <p:sp>
            <p:nvSpPr>
              <p:cNvPr id="43" name="TextBox 42">
                <a:extLst>
                  <a:ext uri="{FF2B5EF4-FFF2-40B4-BE49-F238E27FC236}">
                    <a16:creationId xmlns:a16="http://schemas.microsoft.com/office/drawing/2014/main" id="{750D50E9-7F7A-8080-8079-D89F0959285D}"/>
                  </a:ext>
                </a:extLst>
              </p:cNvPr>
              <p:cNvSpPr txBox="1"/>
              <p:nvPr/>
            </p:nvSpPr>
            <p:spPr bwMode="auto">
              <a:xfrm>
                <a:off x="7405579"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E6E43C72-0163-59FE-3848-5EEB24FA4F10}"/>
                  </a:ext>
                </a:extLst>
              </p:cNvPr>
              <p:cNvSpPr txBox="1"/>
              <p:nvPr/>
            </p:nvSpPr>
            <p:spPr bwMode="auto">
              <a:xfrm>
                <a:off x="841534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25</a:t>
                </a:r>
              </a:p>
            </p:txBody>
          </p:sp>
        </p:grpSp>
        <p:grpSp>
          <p:nvGrpSpPr>
            <p:cNvPr id="13" name="Group 12">
              <a:extLst>
                <a:ext uri="{FF2B5EF4-FFF2-40B4-BE49-F238E27FC236}">
                  <a16:creationId xmlns:a16="http://schemas.microsoft.com/office/drawing/2014/main" id="{A8E5AD40-3CE6-21E8-C144-C75837ED67B8}"/>
                </a:ext>
              </a:extLst>
            </p:cNvPr>
            <p:cNvGrpSpPr/>
            <p:nvPr/>
          </p:nvGrpSpPr>
          <p:grpSpPr>
            <a:xfrm rot="5400000">
              <a:off x="9010586" y="2899348"/>
              <a:ext cx="84077" cy="4439787"/>
              <a:chOff x="1580359" y="2660386"/>
              <a:chExt cx="103516" cy="2456678"/>
            </a:xfrm>
          </p:grpSpPr>
          <p:cxnSp>
            <p:nvCxnSpPr>
              <p:cNvPr id="33" name="Straight Connector 32">
                <a:extLst>
                  <a:ext uri="{FF2B5EF4-FFF2-40B4-BE49-F238E27FC236}">
                    <a16:creationId xmlns:a16="http://schemas.microsoft.com/office/drawing/2014/main" id="{2C6F2D3C-F7E3-2A0F-981E-CEB26F9B54B2}"/>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B3BE47F-225D-48B7-8016-C4522A46B6F7}"/>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85AE28A-7856-9743-54AA-6B5499E0913C}"/>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040B90A-576A-F99C-AF17-DF4D11ED0BA0}"/>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83A98B2-B150-8AE8-8061-25B645FD5D93}"/>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93F515B-472C-3D90-38DE-C29E65306536}"/>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4" name="Freeform: Shape 13">
              <a:extLst>
                <a:ext uri="{FF2B5EF4-FFF2-40B4-BE49-F238E27FC236}">
                  <a16:creationId xmlns:a16="http://schemas.microsoft.com/office/drawing/2014/main" id="{97312744-F0BF-5D47-C902-6A5E70CE65FA}"/>
                </a:ext>
              </a:extLst>
            </p:cNvPr>
            <p:cNvSpPr/>
            <p:nvPr/>
          </p:nvSpPr>
          <p:spPr bwMode="auto">
            <a:xfrm>
              <a:off x="6834003" y="1605281"/>
              <a:ext cx="4453757" cy="3464560"/>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sp>
          <p:nvSpPr>
            <p:cNvPr id="15" name="TextBox 14">
              <a:extLst>
                <a:ext uri="{FF2B5EF4-FFF2-40B4-BE49-F238E27FC236}">
                  <a16:creationId xmlns:a16="http://schemas.microsoft.com/office/drawing/2014/main" id="{5415D0BC-B750-646A-C1D6-4FCA192BD978}"/>
                </a:ext>
              </a:extLst>
            </p:cNvPr>
            <p:cNvSpPr txBox="1"/>
            <p:nvPr/>
          </p:nvSpPr>
          <p:spPr>
            <a:xfrm>
              <a:off x="7759299" y="5225913"/>
              <a:ext cx="2643099" cy="307777"/>
            </a:xfrm>
            <a:prstGeom prst="rect">
              <a:avLst/>
            </a:prstGeom>
            <a:noFill/>
          </p:spPr>
          <p:txBody>
            <a:bodyPr>
              <a:spAutoFit/>
            </a:bodyPr>
            <a:lstStyle/>
            <a:p>
              <a:pPr algn="ctr" defTabSz="651529">
                <a:defRPr/>
              </a:pPr>
              <a:r>
                <a:rPr lang="en-US" sz="1400" b="1" dirty="0">
                  <a:solidFill>
                    <a:srgbClr val="000000"/>
                  </a:solidFill>
                  <a:latin typeface="Calibri" panose="020F0502020204030204"/>
                </a:rPr>
                <a:t>Mo</a:t>
              </a:r>
            </a:p>
          </p:txBody>
        </p:sp>
        <p:grpSp>
          <p:nvGrpSpPr>
            <p:cNvPr id="16" name="Group 15">
              <a:extLst>
                <a:ext uri="{FF2B5EF4-FFF2-40B4-BE49-F238E27FC236}">
                  <a16:creationId xmlns:a16="http://schemas.microsoft.com/office/drawing/2014/main" id="{1D328C7B-9D5C-BC3E-A0E7-AA342DB30636}"/>
                </a:ext>
              </a:extLst>
            </p:cNvPr>
            <p:cNvGrpSpPr/>
            <p:nvPr/>
          </p:nvGrpSpPr>
          <p:grpSpPr>
            <a:xfrm>
              <a:off x="6743701" y="1612900"/>
              <a:ext cx="76200" cy="3461764"/>
              <a:chOff x="6407710" y="1612900"/>
              <a:chExt cx="752547" cy="3461764"/>
            </a:xfrm>
          </p:grpSpPr>
          <p:grpSp>
            <p:nvGrpSpPr>
              <p:cNvPr id="17" name="Group 16">
                <a:extLst>
                  <a:ext uri="{FF2B5EF4-FFF2-40B4-BE49-F238E27FC236}">
                    <a16:creationId xmlns:a16="http://schemas.microsoft.com/office/drawing/2014/main" id="{A33F6497-10A5-C515-1F46-FB22192F56DE}"/>
                  </a:ext>
                </a:extLst>
              </p:cNvPr>
              <p:cNvGrpSpPr/>
              <p:nvPr/>
            </p:nvGrpSpPr>
            <p:grpSpPr>
              <a:xfrm>
                <a:off x="6407710" y="1612900"/>
                <a:ext cx="752547" cy="1329267"/>
                <a:chOff x="1580359" y="2660386"/>
                <a:chExt cx="103516" cy="2456678"/>
              </a:xfrm>
            </p:grpSpPr>
            <p:cxnSp>
              <p:nvCxnSpPr>
                <p:cNvPr id="27" name="Straight Connector 26">
                  <a:extLst>
                    <a:ext uri="{FF2B5EF4-FFF2-40B4-BE49-F238E27FC236}">
                      <a16:creationId xmlns:a16="http://schemas.microsoft.com/office/drawing/2014/main" id="{2ADE6FDA-E580-CB73-3A7A-C7368DEEC08D}"/>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629FD35-E910-8F23-8895-08802543F96C}"/>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67F5DA7-CA31-F298-D05D-38246093962E}"/>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3130442-5F2B-51E1-F7A1-0B52F729807A}"/>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0969688-1991-38D7-20F2-C76A4222EF75}"/>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9CE75F7-2BCC-7B44-0506-1F269D06159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5EF95067-49F5-CC46-444C-EBD6C06016A1}"/>
                  </a:ext>
                </a:extLst>
              </p:cNvPr>
              <p:cNvGrpSpPr/>
              <p:nvPr/>
            </p:nvGrpSpPr>
            <p:grpSpPr>
              <a:xfrm>
                <a:off x="6407710" y="3216230"/>
                <a:ext cx="752547" cy="1858434"/>
                <a:chOff x="1580359" y="2660386"/>
                <a:chExt cx="103516" cy="3434655"/>
              </a:xfrm>
            </p:grpSpPr>
            <p:cxnSp>
              <p:nvCxnSpPr>
                <p:cNvPr id="19" name="Straight Connector 18">
                  <a:extLst>
                    <a:ext uri="{FF2B5EF4-FFF2-40B4-BE49-F238E27FC236}">
                      <a16:creationId xmlns:a16="http://schemas.microsoft.com/office/drawing/2014/main" id="{2A3869C7-ADCD-530E-FDCB-5CFADBA5F8FD}"/>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A403A2C-61C1-2066-510F-50C9066DDD19}"/>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C660D0C-28A2-A0C4-0AF3-372B443E1598}"/>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D118661-E981-203E-8493-AA15D7923552}"/>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6D49394-2A00-EE08-6AD6-E2F30760B698}"/>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16CC6EF-543C-9D15-605A-D10AEFC8F072}"/>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2C7BF2C-F11E-7869-93AE-EA3E539D4902}"/>
                    </a:ext>
                  </a:extLst>
                </p:cNvPr>
                <p:cNvCxnSpPr>
                  <a:cxnSpLocks/>
                </p:cNvCxnSpPr>
                <p:nvPr/>
              </p:nvCxnSpPr>
              <p:spPr bwMode="auto">
                <a:xfrm>
                  <a:off x="1580359" y="560370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4B07E4F-691D-D890-E20E-5C8B5E32E8A2}"/>
                    </a:ext>
                  </a:extLst>
                </p:cNvPr>
                <p:cNvCxnSpPr>
                  <a:cxnSpLocks/>
                </p:cNvCxnSpPr>
                <p:nvPr/>
              </p:nvCxnSpPr>
              <p:spPr bwMode="auto">
                <a:xfrm>
                  <a:off x="1580359" y="6095041"/>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45" name="Group 44">
            <a:extLst>
              <a:ext uri="{FF2B5EF4-FFF2-40B4-BE49-F238E27FC236}">
                <a16:creationId xmlns:a16="http://schemas.microsoft.com/office/drawing/2014/main" id="{420EE066-5D61-B238-CF55-54AEDA5BA092}"/>
              </a:ext>
            </a:extLst>
          </p:cNvPr>
          <p:cNvGrpSpPr/>
          <p:nvPr/>
        </p:nvGrpSpPr>
        <p:grpSpPr>
          <a:xfrm>
            <a:off x="9872908" y="3466899"/>
            <a:ext cx="1705386" cy="1600438"/>
            <a:chOff x="10169158" y="3323561"/>
            <a:chExt cx="1705386" cy="1600438"/>
          </a:xfrm>
        </p:grpSpPr>
        <p:sp>
          <p:nvSpPr>
            <p:cNvPr id="46" name="TextBox 45">
              <a:extLst>
                <a:ext uri="{FF2B5EF4-FFF2-40B4-BE49-F238E27FC236}">
                  <a16:creationId xmlns:a16="http://schemas.microsoft.com/office/drawing/2014/main" id="{8EEBD9B4-E84D-D5E0-5CDB-2685757F80F4}"/>
                </a:ext>
              </a:extLst>
            </p:cNvPr>
            <p:cNvSpPr txBox="1"/>
            <p:nvPr/>
          </p:nvSpPr>
          <p:spPr bwMode="auto">
            <a:xfrm>
              <a:off x="10271798" y="3323561"/>
              <a:ext cx="1602746"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Complete response</a:t>
              </a:r>
            </a:p>
            <a:p>
              <a:pPr algn="l">
                <a:lnSpc>
                  <a:spcPct val="100000"/>
                </a:lnSpc>
                <a:spcAft>
                  <a:spcPct val="0"/>
                </a:spcAft>
                <a:buClrTx/>
                <a:buFontTx/>
                <a:buNone/>
              </a:pPr>
              <a:r>
                <a:rPr lang="en-US" sz="1400" dirty="0">
                  <a:solidFill>
                    <a:schemeClr val="bg1"/>
                  </a:solidFill>
                  <a:latin typeface="Calibri" panose="020F0502020204030204" pitchFamily="34" charset="0"/>
                </a:rPr>
                <a:t>Partial response</a:t>
              </a:r>
            </a:p>
            <a:p>
              <a:pPr algn="l">
                <a:lnSpc>
                  <a:spcPct val="100000"/>
                </a:lnSpc>
                <a:spcAft>
                  <a:spcPct val="0"/>
                </a:spcAft>
                <a:buClrTx/>
                <a:buFontTx/>
                <a:buNone/>
              </a:pPr>
              <a:r>
                <a:rPr lang="en-US" sz="1400" dirty="0">
                  <a:solidFill>
                    <a:schemeClr val="bg1"/>
                  </a:solidFill>
                  <a:latin typeface="Calibri" panose="020F0502020204030204" pitchFamily="34" charset="0"/>
                </a:rPr>
                <a:t>Progressive disease</a:t>
              </a:r>
            </a:p>
            <a:p>
              <a:pPr algn="l">
                <a:lnSpc>
                  <a:spcPct val="100000"/>
                </a:lnSpc>
                <a:spcAft>
                  <a:spcPct val="0"/>
                </a:spcAft>
                <a:buClrTx/>
                <a:buFontTx/>
                <a:buNone/>
              </a:pPr>
              <a:r>
                <a:rPr lang="en-US" sz="1400" dirty="0">
                  <a:solidFill>
                    <a:schemeClr val="bg1"/>
                  </a:solidFill>
                  <a:latin typeface="Calibri" panose="020F0502020204030204" pitchFamily="34" charset="0"/>
                </a:rPr>
                <a:t>Ongoing response</a:t>
              </a:r>
            </a:p>
            <a:p>
              <a:pPr algn="l">
                <a:lnSpc>
                  <a:spcPct val="100000"/>
                </a:lnSpc>
                <a:spcAft>
                  <a:spcPct val="0"/>
                </a:spcAft>
                <a:buClrTx/>
                <a:buFontTx/>
                <a:buNone/>
              </a:pPr>
              <a:r>
                <a:rPr lang="en-US" sz="1400" dirty="0">
                  <a:solidFill>
                    <a:schemeClr val="bg1"/>
                  </a:solidFill>
                  <a:latin typeface="Calibri" panose="020F0502020204030204" pitchFamily="34" charset="0"/>
                </a:rPr>
                <a:t>On treatment</a:t>
              </a:r>
            </a:p>
            <a:p>
              <a:pPr algn="l">
                <a:lnSpc>
                  <a:spcPct val="100000"/>
                </a:lnSpc>
                <a:spcAft>
                  <a:spcPct val="0"/>
                </a:spcAft>
                <a:buClrTx/>
                <a:buFontTx/>
                <a:buNone/>
              </a:pPr>
              <a:r>
                <a:rPr lang="en-US" sz="1400" dirty="0">
                  <a:solidFill>
                    <a:schemeClr val="bg1"/>
                  </a:solidFill>
                  <a:latin typeface="Calibri" panose="020F0502020204030204" pitchFamily="34" charset="0"/>
                </a:rPr>
                <a:t>Off treatment</a:t>
              </a:r>
            </a:p>
            <a:p>
              <a:pPr algn="l">
                <a:lnSpc>
                  <a:spcPct val="100000"/>
                </a:lnSpc>
                <a:spcAft>
                  <a:spcPct val="0"/>
                </a:spcAft>
                <a:buClrTx/>
                <a:buFontTx/>
                <a:buNone/>
              </a:pPr>
              <a:r>
                <a:rPr lang="en-US" sz="1400" dirty="0">
                  <a:solidFill>
                    <a:schemeClr val="bg1"/>
                  </a:solidFill>
                  <a:latin typeface="Calibri" panose="020F0502020204030204" pitchFamily="34" charset="0"/>
                </a:rPr>
                <a:t>New treatment</a:t>
              </a:r>
            </a:p>
          </p:txBody>
        </p:sp>
        <p:grpSp>
          <p:nvGrpSpPr>
            <p:cNvPr id="47" name="Group 46">
              <a:extLst>
                <a:ext uri="{FF2B5EF4-FFF2-40B4-BE49-F238E27FC236}">
                  <a16:creationId xmlns:a16="http://schemas.microsoft.com/office/drawing/2014/main" id="{1EF95FB3-AFB3-55BA-A407-045D6E63424E}"/>
                </a:ext>
              </a:extLst>
            </p:cNvPr>
            <p:cNvGrpSpPr/>
            <p:nvPr/>
          </p:nvGrpSpPr>
          <p:grpSpPr>
            <a:xfrm>
              <a:off x="10169158" y="3396598"/>
              <a:ext cx="159552" cy="1448864"/>
              <a:chOff x="10169158" y="3396598"/>
              <a:chExt cx="159552" cy="1448864"/>
            </a:xfrm>
          </p:grpSpPr>
          <p:sp>
            <p:nvSpPr>
              <p:cNvPr id="48" name="Rectangle 47">
                <a:extLst>
                  <a:ext uri="{FF2B5EF4-FFF2-40B4-BE49-F238E27FC236}">
                    <a16:creationId xmlns:a16="http://schemas.microsoft.com/office/drawing/2014/main" id="{8788AE72-0303-D32B-661E-F505B4DC450D}"/>
                  </a:ext>
                </a:extLst>
              </p:cNvPr>
              <p:cNvSpPr/>
              <p:nvPr/>
            </p:nvSpPr>
            <p:spPr bwMode="auto">
              <a:xfrm>
                <a:off x="10169158" y="4262841"/>
                <a:ext cx="133350" cy="13335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03CCE01D-DA45-D506-5919-DC19D30EA0BD}"/>
                  </a:ext>
                </a:extLst>
              </p:cNvPr>
              <p:cNvSpPr/>
              <p:nvPr/>
            </p:nvSpPr>
            <p:spPr bwMode="auto">
              <a:xfrm>
                <a:off x="10169158" y="3396598"/>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6D56F175-266D-B7EB-83D1-07DF91BDF0CA}"/>
                  </a:ext>
                </a:extLst>
              </p:cNvPr>
              <p:cNvSpPr/>
              <p:nvPr/>
            </p:nvSpPr>
            <p:spPr bwMode="auto">
              <a:xfrm>
                <a:off x="10169158" y="360860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Isosceles Triangle 50">
                <a:extLst>
                  <a:ext uri="{FF2B5EF4-FFF2-40B4-BE49-F238E27FC236}">
                    <a16:creationId xmlns:a16="http://schemas.microsoft.com/office/drawing/2014/main" id="{27E17F1D-5A6B-0E41-0F69-C66E041401CB}"/>
                  </a:ext>
                </a:extLst>
              </p:cNvPr>
              <p:cNvSpPr/>
              <p:nvPr/>
            </p:nvSpPr>
            <p:spPr bwMode="auto">
              <a:xfrm>
                <a:off x="10169158" y="3841193"/>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Isosceles Triangle 51">
                <a:extLst>
                  <a:ext uri="{FF2B5EF4-FFF2-40B4-BE49-F238E27FC236}">
                    <a16:creationId xmlns:a16="http://schemas.microsoft.com/office/drawing/2014/main" id="{6391460E-1DF2-F030-1204-F7D0E7BEE851}"/>
                  </a:ext>
                </a:extLst>
              </p:cNvPr>
              <p:cNvSpPr/>
              <p:nvPr/>
            </p:nvSpPr>
            <p:spPr bwMode="auto">
              <a:xfrm rot="5400000">
                <a:off x="10158212" y="4050431"/>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0E1F644D-4895-8B2B-45F2-48A2D1B1A289}"/>
                  </a:ext>
                </a:extLst>
              </p:cNvPr>
              <p:cNvSpPr/>
              <p:nvPr/>
            </p:nvSpPr>
            <p:spPr bwMode="auto">
              <a:xfrm>
                <a:off x="10169158" y="4476487"/>
                <a:ext cx="133350" cy="13335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Isosceles Triangle 53">
                <a:extLst>
                  <a:ext uri="{FF2B5EF4-FFF2-40B4-BE49-F238E27FC236}">
                    <a16:creationId xmlns:a16="http://schemas.microsoft.com/office/drawing/2014/main" id="{C5C05BF4-A92E-DBEF-49E3-1BE8B9BA74EB}"/>
                  </a:ext>
                </a:extLst>
              </p:cNvPr>
              <p:cNvSpPr/>
              <p:nvPr/>
            </p:nvSpPr>
            <p:spPr bwMode="auto">
              <a:xfrm rot="5400000">
                <a:off x="10158212" y="4697684"/>
                <a:ext cx="158724"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72" name="Oval 71">
            <a:extLst>
              <a:ext uri="{FF2B5EF4-FFF2-40B4-BE49-F238E27FC236}">
                <a16:creationId xmlns:a16="http://schemas.microsoft.com/office/drawing/2014/main" id="{BF2E1EC1-152D-1C16-23D3-573B28ABBEB6}"/>
              </a:ext>
            </a:extLst>
          </p:cNvPr>
          <p:cNvSpPr/>
          <p:nvPr/>
        </p:nvSpPr>
        <p:spPr bwMode="auto">
          <a:xfrm>
            <a:off x="9390848" y="1924159"/>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EC57D398-F4E8-FC23-5089-059E5CC00C59}"/>
              </a:ext>
            </a:extLst>
          </p:cNvPr>
          <p:cNvSpPr/>
          <p:nvPr/>
        </p:nvSpPr>
        <p:spPr bwMode="auto">
          <a:xfrm>
            <a:off x="7933823" y="2192288"/>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15FD150C-D072-4CB6-875F-762431DE081E}"/>
              </a:ext>
            </a:extLst>
          </p:cNvPr>
          <p:cNvSpPr/>
          <p:nvPr/>
        </p:nvSpPr>
        <p:spPr bwMode="auto">
          <a:xfrm>
            <a:off x="7463434" y="2724913"/>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8BC0BE18-80A1-0A78-7733-5A0B10DFCB39}"/>
              </a:ext>
            </a:extLst>
          </p:cNvPr>
          <p:cNvSpPr/>
          <p:nvPr/>
        </p:nvSpPr>
        <p:spPr bwMode="auto">
          <a:xfrm>
            <a:off x="6989868" y="2721260"/>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F066A28D-A84D-DC7D-5C37-7CE5F37E0671}"/>
              </a:ext>
            </a:extLst>
          </p:cNvPr>
          <p:cNvSpPr/>
          <p:nvPr/>
        </p:nvSpPr>
        <p:spPr bwMode="auto">
          <a:xfrm>
            <a:off x="6989868" y="245134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A9A2D1E0-39D8-2BDA-D43F-40AE4CF9BFC4}"/>
              </a:ext>
            </a:extLst>
          </p:cNvPr>
          <p:cNvSpPr/>
          <p:nvPr/>
        </p:nvSpPr>
        <p:spPr bwMode="auto">
          <a:xfrm>
            <a:off x="6989868" y="2181635"/>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E0FBBC21-D0AE-F5FF-8957-4929849D8F8A}"/>
              </a:ext>
            </a:extLst>
          </p:cNvPr>
          <p:cNvSpPr/>
          <p:nvPr/>
        </p:nvSpPr>
        <p:spPr bwMode="auto">
          <a:xfrm>
            <a:off x="6964235" y="1928312"/>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88A1A8E7-88C5-8755-1E6C-751A8A14D001}"/>
              </a:ext>
            </a:extLst>
          </p:cNvPr>
          <p:cNvSpPr/>
          <p:nvPr/>
        </p:nvSpPr>
        <p:spPr bwMode="auto">
          <a:xfrm>
            <a:off x="6964235" y="165817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202C7E01-B029-D28C-4E88-C191D4511468}"/>
              </a:ext>
            </a:extLst>
          </p:cNvPr>
          <p:cNvSpPr/>
          <p:nvPr/>
        </p:nvSpPr>
        <p:spPr bwMode="auto">
          <a:xfrm>
            <a:off x="7465770" y="298491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C768CECA-9097-8C47-7F3D-0E36CD652533}"/>
              </a:ext>
            </a:extLst>
          </p:cNvPr>
          <p:cNvSpPr/>
          <p:nvPr/>
        </p:nvSpPr>
        <p:spPr bwMode="auto">
          <a:xfrm>
            <a:off x="6994006" y="3248436"/>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15BE7110-0432-2DA0-62A8-7A1523B70EF5}"/>
              </a:ext>
            </a:extLst>
          </p:cNvPr>
          <p:cNvSpPr/>
          <p:nvPr/>
        </p:nvSpPr>
        <p:spPr bwMode="auto">
          <a:xfrm>
            <a:off x="6999840" y="3515136"/>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0AA0BEA4-90F3-B572-753E-DFDD5A4037FB}"/>
              </a:ext>
            </a:extLst>
          </p:cNvPr>
          <p:cNvSpPr/>
          <p:nvPr/>
        </p:nvSpPr>
        <p:spPr bwMode="auto">
          <a:xfrm>
            <a:off x="7425656" y="3804153"/>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1A98BD3B-1EEC-B649-219C-3E161180A6CB}"/>
              </a:ext>
            </a:extLst>
          </p:cNvPr>
          <p:cNvSpPr/>
          <p:nvPr/>
        </p:nvSpPr>
        <p:spPr bwMode="auto">
          <a:xfrm>
            <a:off x="7679523" y="4067586"/>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B0596FAA-5325-3115-BB8F-C869138BAEE3}"/>
              </a:ext>
            </a:extLst>
          </p:cNvPr>
          <p:cNvSpPr/>
          <p:nvPr/>
        </p:nvSpPr>
        <p:spPr bwMode="auto">
          <a:xfrm>
            <a:off x="7733899" y="433400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EE25991F-C908-6D19-D215-DE44B85FA263}"/>
              </a:ext>
            </a:extLst>
          </p:cNvPr>
          <p:cNvSpPr/>
          <p:nvPr/>
        </p:nvSpPr>
        <p:spPr bwMode="auto">
          <a:xfrm>
            <a:off x="7232811" y="459794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4C562CC1-DE5E-97CB-0CDB-475A4949B3BC}"/>
              </a:ext>
            </a:extLst>
          </p:cNvPr>
          <p:cNvSpPr/>
          <p:nvPr/>
        </p:nvSpPr>
        <p:spPr bwMode="auto">
          <a:xfrm>
            <a:off x="6999840" y="486436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Isosceles Triangle 87">
            <a:extLst>
              <a:ext uri="{FF2B5EF4-FFF2-40B4-BE49-F238E27FC236}">
                <a16:creationId xmlns:a16="http://schemas.microsoft.com/office/drawing/2014/main" id="{39731F43-AEB0-A9AD-FF66-7AEA3B6164DD}"/>
              </a:ext>
            </a:extLst>
          </p:cNvPr>
          <p:cNvSpPr/>
          <p:nvPr/>
        </p:nvSpPr>
        <p:spPr bwMode="auto">
          <a:xfrm>
            <a:off x="7488875" y="4841025"/>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Isosceles Triangle 88">
            <a:extLst>
              <a:ext uri="{FF2B5EF4-FFF2-40B4-BE49-F238E27FC236}">
                <a16:creationId xmlns:a16="http://schemas.microsoft.com/office/drawing/2014/main" id="{07B637A9-5F9F-FF80-0A90-A4C5C023491B}"/>
              </a:ext>
            </a:extLst>
          </p:cNvPr>
          <p:cNvSpPr/>
          <p:nvPr/>
        </p:nvSpPr>
        <p:spPr bwMode="auto">
          <a:xfrm>
            <a:off x="7733899" y="4580348"/>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Isosceles Triangle 89">
            <a:extLst>
              <a:ext uri="{FF2B5EF4-FFF2-40B4-BE49-F238E27FC236}">
                <a16:creationId xmlns:a16="http://schemas.microsoft.com/office/drawing/2014/main" id="{9B9A4ABE-1A6C-671B-5E78-7394381A0238}"/>
              </a:ext>
            </a:extLst>
          </p:cNvPr>
          <p:cNvSpPr/>
          <p:nvPr/>
        </p:nvSpPr>
        <p:spPr bwMode="auto">
          <a:xfrm>
            <a:off x="8464161" y="4056532"/>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Isosceles Triangle 90">
            <a:extLst>
              <a:ext uri="{FF2B5EF4-FFF2-40B4-BE49-F238E27FC236}">
                <a16:creationId xmlns:a16="http://schemas.microsoft.com/office/drawing/2014/main" id="{0C5E407D-2DDE-C3C0-64DA-630391B88C9C}"/>
              </a:ext>
            </a:extLst>
          </p:cNvPr>
          <p:cNvSpPr/>
          <p:nvPr/>
        </p:nvSpPr>
        <p:spPr bwMode="auto">
          <a:xfrm>
            <a:off x="9263536" y="3784365"/>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Isosceles Triangle 91">
            <a:extLst>
              <a:ext uri="{FF2B5EF4-FFF2-40B4-BE49-F238E27FC236}">
                <a16:creationId xmlns:a16="http://schemas.microsoft.com/office/drawing/2014/main" id="{D8EADB75-725C-8DAB-CB63-12307E4981E3}"/>
              </a:ext>
            </a:extLst>
          </p:cNvPr>
          <p:cNvSpPr/>
          <p:nvPr/>
        </p:nvSpPr>
        <p:spPr bwMode="auto">
          <a:xfrm>
            <a:off x="9451025" y="3510977"/>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92">
            <a:extLst>
              <a:ext uri="{FF2B5EF4-FFF2-40B4-BE49-F238E27FC236}">
                <a16:creationId xmlns:a16="http://schemas.microsoft.com/office/drawing/2014/main" id="{D8A4C68C-AFC3-1184-75A0-BC1A7CCC6EAD}"/>
              </a:ext>
            </a:extLst>
          </p:cNvPr>
          <p:cNvSpPr/>
          <p:nvPr/>
        </p:nvSpPr>
        <p:spPr bwMode="auto">
          <a:xfrm>
            <a:off x="9485786" y="3238899"/>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Isosceles Triangle 93">
            <a:extLst>
              <a:ext uri="{FF2B5EF4-FFF2-40B4-BE49-F238E27FC236}">
                <a16:creationId xmlns:a16="http://schemas.microsoft.com/office/drawing/2014/main" id="{2B085BAC-46BE-C71F-69B4-23EB0D5B69EC}"/>
              </a:ext>
            </a:extLst>
          </p:cNvPr>
          <p:cNvSpPr/>
          <p:nvPr/>
        </p:nvSpPr>
        <p:spPr bwMode="auto">
          <a:xfrm>
            <a:off x="9485786" y="2980679"/>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Isosceles Triangle 94">
            <a:extLst>
              <a:ext uri="{FF2B5EF4-FFF2-40B4-BE49-F238E27FC236}">
                <a16:creationId xmlns:a16="http://schemas.microsoft.com/office/drawing/2014/main" id="{00605A6D-D353-A4D6-DC20-109287765BCC}"/>
              </a:ext>
            </a:extLst>
          </p:cNvPr>
          <p:cNvSpPr/>
          <p:nvPr/>
        </p:nvSpPr>
        <p:spPr bwMode="auto">
          <a:xfrm>
            <a:off x="10924060" y="1642542"/>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Isosceles Triangle 95">
            <a:extLst>
              <a:ext uri="{FF2B5EF4-FFF2-40B4-BE49-F238E27FC236}">
                <a16:creationId xmlns:a16="http://schemas.microsoft.com/office/drawing/2014/main" id="{88A0253B-33C2-CCB6-7438-82D088B01984}"/>
              </a:ext>
            </a:extLst>
          </p:cNvPr>
          <p:cNvSpPr/>
          <p:nvPr/>
        </p:nvSpPr>
        <p:spPr bwMode="auto">
          <a:xfrm rot="5400000">
            <a:off x="8102274" y="4351773"/>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Isosceles Triangle 96">
            <a:extLst>
              <a:ext uri="{FF2B5EF4-FFF2-40B4-BE49-F238E27FC236}">
                <a16:creationId xmlns:a16="http://schemas.microsoft.com/office/drawing/2014/main" id="{91B51377-8680-3A14-3221-FD27971059D7}"/>
              </a:ext>
            </a:extLst>
          </p:cNvPr>
          <p:cNvSpPr/>
          <p:nvPr/>
        </p:nvSpPr>
        <p:spPr bwMode="auto">
          <a:xfrm rot="5400000">
            <a:off x="10458240" y="2745547"/>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Isosceles Triangle 97">
            <a:extLst>
              <a:ext uri="{FF2B5EF4-FFF2-40B4-BE49-F238E27FC236}">
                <a16:creationId xmlns:a16="http://schemas.microsoft.com/office/drawing/2014/main" id="{897B8AAF-3FA1-6183-1A9E-8D03625E59AC}"/>
              </a:ext>
            </a:extLst>
          </p:cNvPr>
          <p:cNvSpPr/>
          <p:nvPr/>
        </p:nvSpPr>
        <p:spPr bwMode="auto">
          <a:xfrm rot="5400000">
            <a:off x="10539578" y="2477836"/>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Isosceles Triangle 98">
            <a:extLst>
              <a:ext uri="{FF2B5EF4-FFF2-40B4-BE49-F238E27FC236}">
                <a16:creationId xmlns:a16="http://schemas.microsoft.com/office/drawing/2014/main" id="{1819AB7D-940F-7A60-4A56-09E5FDC31D15}"/>
              </a:ext>
            </a:extLst>
          </p:cNvPr>
          <p:cNvSpPr/>
          <p:nvPr/>
        </p:nvSpPr>
        <p:spPr bwMode="auto">
          <a:xfrm rot="5400000">
            <a:off x="10890262" y="2205843"/>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99">
            <a:extLst>
              <a:ext uri="{FF2B5EF4-FFF2-40B4-BE49-F238E27FC236}">
                <a16:creationId xmlns:a16="http://schemas.microsoft.com/office/drawing/2014/main" id="{6AB1857E-8D82-88E2-6635-297E21D6697A}"/>
              </a:ext>
            </a:extLst>
          </p:cNvPr>
          <p:cNvSpPr/>
          <p:nvPr/>
        </p:nvSpPr>
        <p:spPr bwMode="auto">
          <a:xfrm rot="5400000">
            <a:off x="10958677" y="1932615"/>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72678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3FD722C2-D369-5B58-7EFA-08FBC4861E7B}"/>
              </a:ext>
            </a:extLst>
          </p:cNvPr>
          <p:cNvGrpSpPr/>
          <p:nvPr/>
        </p:nvGrpSpPr>
        <p:grpSpPr>
          <a:xfrm>
            <a:off x="6850011" y="1652021"/>
            <a:ext cx="3887839" cy="3385447"/>
            <a:chOff x="6834000" y="1652020"/>
            <a:chExt cx="10175850" cy="4698778"/>
          </a:xfrm>
          <a:solidFill>
            <a:schemeClr val="accent4"/>
          </a:solidFill>
        </p:grpSpPr>
        <p:grpSp>
          <p:nvGrpSpPr>
            <p:cNvPr id="56" name="Group 55">
              <a:extLst>
                <a:ext uri="{FF2B5EF4-FFF2-40B4-BE49-F238E27FC236}">
                  <a16:creationId xmlns:a16="http://schemas.microsoft.com/office/drawing/2014/main" id="{0272A324-046B-F5D9-BBD2-8F9D5420BBC3}"/>
                </a:ext>
              </a:extLst>
            </p:cNvPr>
            <p:cNvGrpSpPr/>
            <p:nvPr/>
          </p:nvGrpSpPr>
          <p:grpSpPr>
            <a:xfrm>
              <a:off x="6834003" y="1652020"/>
              <a:ext cx="10175847" cy="189480"/>
              <a:chOff x="6834003" y="1652020"/>
              <a:chExt cx="10175847" cy="189480"/>
            </a:xfrm>
            <a:grpFill/>
          </p:grpSpPr>
          <p:sp>
            <p:nvSpPr>
              <p:cNvPr id="69" name="Rectangle 68">
                <a:extLst>
                  <a:ext uri="{FF2B5EF4-FFF2-40B4-BE49-F238E27FC236}">
                    <a16:creationId xmlns:a16="http://schemas.microsoft.com/office/drawing/2014/main" id="{8E837FBC-768C-4B01-3F18-1A2C4776A6CF}"/>
                  </a:ext>
                </a:extLst>
              </p:cNvPr>
              <p:cNvSpPr/>
              <p:nvPr/>
            </p:nvSpPr>
            <p:spPr bwMode="auto">
              <a:xfrm>
                <a:off x="6834003" y="1652020"/>
                <a:ext cx="2668617"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2AB522F-F379-DE81-7FF8-3E6C66A1AAF3}"/>
                  </a:ext>
                </a:extLst>
              </p:cNvPr>
              <p:cNvSpPr/>
              <p:nvPr/>
            </p:nvSpPr>
            <p:spPr bwMode="auto">
              <a:xfrm>
                <a:off x="9502620" y="1652020"/>
                <a:ext cx="7507230" cy="18948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7" name="Rectangle 56">
              <a:extLst>
                <a:ext uri="{FF2B5EF4-FFF2-40B4-BE49-F238E27FC236}">
                  <a16:creationId xmlns:a16="http://schemas.microsoft.com/office/drawing/2014/main" id="{6A835E30-C227-D64C-570D-11889D5F7DEA}"/>
                </a:ext>
              </a:extLst>
            </p:cNvPr>
            <p:cNvSpPr/>
            <p:nvPr/>
          </p:nvSpPr>
          <p:spPr bwMode="auto">
            <a:xfrm>
              <a:off x="6834003" y="1917051"/>
              <a:ext cx="6486164"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5FFCA5F7-9148-377A-0A19-2C47E0D809B0}"/>
                </a:ext>
              </a:extLst>
            </p:cNvPr>
            <p:cNvSpPr/>
            <p:nvPr/>
          </p:nvSpPr>
          <p:spPr bwMode="auto">
            <a:xfrm>
              <a:off x="6834003" y="2187984"/>
              <a:ext cx="6386442"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65EAE751-A548-D94B-4A9A-31F9500320CE}"/>
                </a:ext>
              </a:extLst>
            </p:cNvPr>
            <p:cNvSpPr/>
            <p:nvPr/>
          </p:nvSpPr>
          <p:spPr bwMode="auto">
            <a:xfrm>
              <a:off x="6834000" y="2454685"/>
              <a:ext cx="6095589"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6CDA7A1-F3D3-9977-1E3B-9FD1179D4828}"/>
                </a:ext>
              </a:extLst>
            </p:cNvPr>
            <p:cNvSpPr/>
            <p:nvPr/>
          </p:nvSpPr>
          <p:spPr bwMode="auto">
            <a:xfrm>
              <a:off x="6834003" y="2721387"/>
              <a:ext cx="5106685"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DCD57578-F349-62B5-3124-BA8C7C8F819B}"/>
                </a:ext>
              </a:extLst>
            </p:cNvPr>
            <p:cNvSpPr/>
            <p:nvPr/>
          </p:nvSpPr>
          <p:spPr bwMode="auto">
            <a:xfrm>
              <a:off x="6834005" y="2988086"/>
              <a:ext cx="5447399"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D925ECA9-2454-B536-20FB-38AB1CB8933A}"/>
                </a:ext>
              </a:extLst>
            </p:cNvPr>
            <p:cNvSpPr/>
            <p:nvPr/>
          </p:nvSpPr>
          <p:spPr bwMode="auto">
            <a:xfrm>
              <a:off x="6834003" y="3248436"/>
              <a:ext cx="523964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B47F019F-ACD6-737A-C12C-0F0D808D9953}"/>
                </a:ext>
              </a:extLst>
            </p:cNvPr>
            <p:cNvSpPr/>
            <p:nvPr/>
          </p:nvSpPr>
          <p:spPr bwMode="auto">
            <a:xfrm>
              <a:off x="6834005" y="3518312"/>
              <a:ext cx="4674560"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1A40AA0E-1586-0C49-9121-2E344BACC33A}"/>
                </a:ext>
              </a:extLst>
            </p:cNvPr>
            <p:cNvSpPr/>
            <p:nvPr/>
          </p:nvSpPr>
          <p:spPr bwMode="auto">
            <a:xfrm>
              <a:off x="6840355" y="3782548"/>
              <a:ext cx="4983994"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C80AD1AB-969A-CFA2-A63F-67DDB2EF6A0E}"/>
                </a:ext>
              </a:extLst>
            </p:cNvPr>
            <p:cNvSpPr/>
            <p:nvPr/>
          </p:nvSpPr>
          <p:spPr bwMode="auto">
            <a:xfrm>
              <a:off x="6840355" y="4056830"/>
              <a:ext cx="434411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3E2A5F8E-AB31-872F-EF2A-1B418648DDB7}"/>
                </a:ext>
              </a:extLst>
            </p:cNvPr>
            <p:cNvSpPr/>
            <p:nvPr/>
          </p:nvSpPr>
          <p:spPr bwMode="auto">
            <a:xfrm>
              <a:off x="6840352" y="4314004"/>
              <a:ext cx="2662265"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5B5B4472-AA1E-2F71-E6A3-57EFBB362E36}"/>
                </a:ext>
              </a:extLst>
            </p:cNvPr>
            <p:cNvSpPr/>
            <p:nvPr/>
          </p:nvSpPr>
          <p:spPr bwMode="auto">
            <a:xfrm>
              <a:off x="6840355" y="4566253"/>
              <a:ext cx="3180703"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DAEC1D0-9E69-E80E-29AB-0A47722F20C2}"/>
                </a:ext>
              </a:extLst>
            </p:cNvPr>
            <p:cNvSpPr/>
            <p:nvPr/>
          </p:nvSpPr>
          <p:spPr bwMode="auto">
            <a:xfrm>
              <a:off x="6840355" y="4836648"/>
              <a:ext cx="264054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F3513B12-8D91-B42B-DCAB-FCF87CDA20B1}"/>
                </a:ext>
              </a:extLst>
            </p:cNvPr>
            <p:cNvSpPr/>
            <p:nvPr/>
          </p:nvSpPr>
          <p:spPr bwMode="auto">
            <a:xfrm>
              <a:off x="11935126" y="2721387"/>
              <a:ext cx="919675" cy="18948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529BDD2E-5359-81E5-0834-1FD8B2CA9641}"/>
                </a:ext>
              </a:extLst>
            </p:cNvPr>
            <p:cNvSpPr/>
            <p:nvPr/>
          </p:nvSpPr>
          <p:spPr bwMode="auto">
            <a:xfrm>
              <a:off x="12289714" y="2988086"/>
              <a:ext cx="207752" cy="18948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0E31B04C-545F-041A-ECC3-C8A4C6130568}"/>
                </a:ext>
              </a:extLst>
            </p:cNvPr>
            <p:cNvSpPr/>
            <p:nvPr/>
          </p:nvSpPr>
          <p:spPr bwMode="auto">
            <a:xfrm>
              <a:off x="11504409" y="3523047"/>
              <a:ext cx="436281" cy="18948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12EE0CA-2411-36C3-AA6E-36609137C7BE}"/>
                </a:ext>
              </a:extLst>
            </p:cNvPr>
            <p:cNvSpPr/>
            <p:nvPr/>
          </p:nvSpPr>
          <p:spPr bwMode="auto">
            <a:xfrm>
              <a:off x="9502617" y="4314004"/>
              <a:ext cx="1531299" cy="18948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320F3846-4C9D-8A04-A5DA-C61FADF46734}"/>
                </a:ext>
              </a:extLst>
            </p:cNvPr>
            <p:cNvSpPr/>
            <p:nvPr/>
          </p:nvSpPr>
          <p:spPr bwMode="auto">
            <a:xfrm>
              <a:off x="6840358" y="5098594"/>
              <a:ext cx="259899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09E8169E-8E8B-5D6D-BE62-BE61846AAB85}"/>
                </a:ext>
              </a:extLst>
            </p:cNvPr>
            <p:cNvSpPr/>
            <p:nvPr/>
          </p:nvSpPr>
          <p:spPr bwMode="auto">
            <a:xfrm>
              <a:off x="6840358" y="5364367"/>
              <a:ext cx="2266589"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E85D02A6-E543-1240-6298-4C0D99BFF4AC}"/>
                </a:ext>
              </a:extLst>
            </p:cNvPr>
            <p:cNvSpPr/>
            <p:nvPr/>
          </p:nvSpPr>
          <p:spPr bwMode="auto">
            <a:xfrm>
              <a:off x="6840360" y="5624362"/>
              <a:ext cx="197573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6775BAA8-55D7-1B29-5B0D-7824EFBC9988}"/>
                </a:ext>
              </a:extLst>
            </p:cNvPr>
            <p:cNvSpPr/>
            <p:nvPr/>
          </p:nvSpPr>
          <p:spPr bwMode="auto">
            <a:xfrm>
              <a:off x="6840360" y="5897576"/>
              <a:ext cx="1826151"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56274A26-A747-AA94-8136-219F64EA4D04}"/>
                </a:ext>
              </a:extLst>
            </p:cNvPr>
            <p:cNvSpPr/>
            <p:nvPr/>
          </p:nvSpPr>
          <p:spPr bwMode="auto">
            <a:xfrm>
              <a:off x="6840360" y="6161317"/>
              <a:ext cx="1776291"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a:t>
            </a:r>
            <a:br>
              <a:rPr lang="en-US" dirty="0"/>
            </a:br>
            <a:r>
              <a:rPr lang="en-US" dirty="0"/>
              <a:t>Response Rates for 1L TV + Carboplatin</a:t>
            </a:r>
            <a:endParaRPr lang="en-US" altLang="en-US" dirty="0"/>
          </a:p>
        </p:txBody>
      </p:sp>
      <p:sp>
        <p:nvSpPr>
          <p:cNvPr id="6" name="Text Box 15">
            <a:extLst>
              <a:ext uri="{FF2B5EF4-FFF2-40B4-BE49-F238E27FC236}">
                <a16:creationId xmlns:a16="http://schemas.microsoft.com/office/drawing/2014/main" id="{8988E57D-4F28-70BF-3997-F68E25931A8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Lorusso. ASCO 2022. Abstr 5507. Reproduced with permission.</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736DE878-2BE8-1594-92EC-EEBCB7004E62}"/>
              </a:ext>
            </a:extLst>
          </p:cNvPr>
          <p:cNvGraphicFramePr>
            <a:graphicFrameLocks/>
          </p:cNvGraphicFramePr>
          <p:nvPr>
            <p:extLst>
              <p:ext uri="{D42A27DB-BD31-4B8C-83A1-F6EECF244321}">
                <p14:modId xmlns:p14="http://schemas.microsoft.com/office/powerpoint/2010/main" val="3843454672"/>
              </p:ext>
            </p:extLst>
          </p:nvPr>
        </p:nvGraphicFramePr>
        <p:xfrm>
          <a:off x="720725" y="1611313"/>
          <a:ext cx="5386203" cy="3810112"/>
        </p:xfrm>
        <a:graphic>
          <a:graphicData uri="http://schemas.openxmlformats.org/drawingml/2006/table">
            <a:tbl>
              <a:tblPr/>
              <a:tblGrid>
                <a:gridCol w="3405595">
                  <a:extLst>
                    <a:ext uri="{9D8B030D-6E8A-4147-A177-3AD203B41FA5}">
                      <a16:colId xmlns:a16="http://schemas.microsoft.com/office/drawing/2014/main" val="20000"/>
                    </a:ext>
                  </a:extLst>
                </a:gridCol>
                <a:gridCol w="198060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 TV + Carbo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54.5 (36.4-71.9)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90.9 (75.7-98.1)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 (4.2-11.5)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61323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(4.0-11.1)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4015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(0.8+ to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4324415"/>
                  </a:ext>
                </a:extLst>
              </a:tr>
            </a:tbl>
          </a:graphicData>
        </a:graphic>
      </p:graphicFrame>
      <p:sp>
        <p:nvSpPr>
          <p:cNvPr id="9" name="TextBox 8">
            <a:extLst>
              <a:ext uri="{FF2B5EF4-FFF2-40B4-BE49-F238E27FC236}">
                <a16:creationId xmlns:a16="http://schemas.microsoft.com/office/drawing/2014/main" id="{97AA3E7D-6AA7-EB7A-DBDC-99EF1941B2B3}"/>
              </a:ext>
            </a:extLst>
          </p:cNvPr>
          <p:cNvSpPr txBox="1"/>
          <p:nvPr/>
        </p:nvSpPr>
        <p:spPr bwMode="auto">
          <a:xfrm>
            <a:off x="659778" y="5783235"/>
            <a:ext cx="109988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At a median follow-up of 14.6 mo, &gt;50% of responders in 1L had a response with a &gt;90% DCR </a:t>
            </a:r>
          </a:p>
        </p:txBody>
      </p:sp>
      <p:sp>
        <p:nvSpPr>
          <p:cNvPr id="8" name="TextBox 7">
            <a:extLst>
              <a:ext uri="{FF2B5EF4-FFF2-40B4-BE49-F238E27FC236}">
                <a16:creationId xmlns:a16="http://schemas.microsoft.com/office/drawing/2014/main" id="{1216FC2C-D34C-46D5-9CB6-E607A4F16BA5}"/>
              </a:ext>
            </a:extLst>
          </p:cNvPr>
          <p:cNvSpPr txBox="1"/>
          <p:nvPr/>
        </p:nvSpPr>
        <p:spPr bwMode="auto">
          <a:xfrm>
            <a:off x="614622" y="5416260"/>
            <a:ext cx="4317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 patients censored. </a:t>
            </a:r>
            <a:r>
              <a:rPr lang="en-US" sz="1200" b="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9</a:t>
            </a:r>
            <a:r>
              <a:rPr lang="en-US" sz="1200" b="0" dirty="0">
                <a:solidFill>
                  <a:schemeClr val="bg1"/>
                </a:solidFill>
                <a:latin typeface="Calibri" panose="020F0502020204030204" pitchFamily="34" charset="0"/>
              </a:rPr>
              <a:t> patients censored. </a:t>
            </a:r>
            <a:r>
              <a:rPr lang="en-US" sz="1200" b="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22</a:t>
            </a:r>
            <a:r>
              <a:rPr lang="en-US" sz="1200" b="0" dirty="0">
                <a:solidFill>
                  <a:schemeClr val="bg1"/>
                </a:solidFill>
                <a:latin typeface="Calibri" panose="020F0502020204030204" pitchFamily="34" charset="0"/>
              </a:rPr>
              <a:t> patients censored.</a:t>
            </a:r>
            <a:endParaRPr lang="en-US" sz="1200" b="0" baseline="3000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B559F42F-3B9C-1965-4249-A0D313543ACB}"/>
              </a:ext>
            </a:extLst>
          </p:cNvPr>
          <p:cNvSpPr txBox="1"/>
          <p:nvPr/>
        </p:nvSpPr>
        <p:spPr>
          <a:xfrm rot="16200000">
            <a:off x="5144915" y="3194159"/>
            <a:ext cx="2892917" cy="307777"/>
          </a:xfrm>
          <a:prstGeom prst="rect">
            <a:avLst/>
          </a:prstGeom>
          <a:noFill/>
        </p:spPr>
        <p:txBody>
          <a:bodyPr wrap="square">
            <a:spAutoFit/>
          </a:bodyPr>
          <a:lstStyle/>
          <a:p>
            <a:pPr algn="ctr" defTabSz="651529">
              <a:defRPr/>
            </a:pPr>
            <a:r>
              <a:rPr lang="en-US" sz="1400" b="1" dirty="0">
                <a:solidFill>
                  <a:srgbClr val="000000"/>
                </a:solidFill>
                <a:latin typeface="Calibri" panose="020F0502020204030204"/>
              </a:rPr>
              <a:t>Patients With Confirmed Response</a:t>
            </a:r>
          </a:p>
        </p:txBody>
      </p:sp>
      <p:grpSp>
        <p:nvGrpSpPr>
          <p:cNvPr id="12" name="Group 11">
            <a:extLst>
              <a:ext uri="{FF2B5EF4-FFF2-40B4-BE49-F238E27FC236}">
                <a16:creationId xmlns:a16="http://schemas.microsoft.com/office/drawing/2014/main" id="{4E048E9F-B4B3-F03D-089F-FF26B93FD54F}"/>
              </a:ext>
            </a:extLst>
          </p:cNvPr>
          <p:cNvGrpSpPr/>
          <p:nvPr/>
        </p:nvGrpSpPr>
        <p:grpSpPr>
          <a:xfrm>
            <a:off x="6684046" y="5089573"/>
            <a:ext cx="4771354" cy="307777"/>
            <a:chOff x="3389532" y="5373268"/>
            <a:chExt cx="5463490" cy="307777"/>
          </a:xfrm>
        </p:grpSpPr>
        <p:sp>
          <p:nvSpPr>
            <p:cNvPr id="39" name="TextBox 38">
              <a:extLst>
                <a:ext uri="{FF2B5EF4-FFF2-40B4-BE49-F238E27FC236}">
                  <a16:creationId xmlns:a16="http://schemas.microsoft.com/office/drawing/2014/main" id="{957021D0-32C7-F0AB-6C18-74545FA28DFF}"/>
                </a:ext>
              </a:extLst>
            </p:cNvPr>
            <p:cNvSpPr txBox="1"/>
            <p:nvPr/>
          </p:nvSpPr>
          <p:spPr bwMode="auto">
            <a:xfrm>
              <a:off x="3389532"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0C2EAA21-75F8-1A47-A65D-98071C2E1F3E}"/>
                </a:ext>
              </a:extLst>
            </p:cNvPr>
            <p:cNvSpPr txBox="1"/>
            <p:nvPr/>
          </p:nvSpPr>
          <p:spPr bwMode="auto">
            <a:xfrm>
              <a:off x="4418231"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a:t>
              </a:r>
            </a:p>
          </p:txBody>
        </p:sp>
        <p:sp>
          <p:nvSpPr>
            <p:cNvPr id="41" name="TextBox 40">
              <a:extLst>
                <a:ext uri="{FF2B5EF4-FFF2-40B4-BE49-F238E27FC236}">
                  <a16:creationId xmlns:a16="http://schemas.microsoft.com/office/drawing/2014/main" id="{242A5E2E-B8F6-0630-9F29-63F43DF31883}"/>
                </a:ext>
              </a:extLst>
            </p:cNvPr>
            <p:cNvSpPr txBox="1"/>
            <p:nvPr/>
          </p:nvSpPr>
          <p:spPr bwMode="auto">
            <a:xfrm>
              <a:off x="5373578"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ADFA3441-D861-C822-F1EF-9523619FCD42}"/>
                </a:ext>
              </a:extLst>
            </p:cNvPr>
            <p:cNvSpPr txBox="1"/>
            <p:nvPr/>
          </p:nvSpPr>
          <p:spPr bwMode="auto">
            <a:xfrm>
              <a:off x="640227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a:t>
              </a:r>
            </a:p>
          </p:txBody>
        </p:sp>
        <p:sp>
          <p:nvSpPr>
            <p:cNvPr id="43" name="TextBox 42">
              <a:extLst>
                <a:ext uri="{FF2B5EF4-FFF2-40B4-BE49-F238E27FC236}">
                  <a16:creationId xmlns:a16="http://schemas.microsoft.com/office/drawing/2014/main" id="{8430F3BC-3A49-2BB3-39E0-1C186D71BF3D}"/>
                </a:ext>
              </a:extLst>
            </p:cNvPr>
            <p:cNvSpPr txBox="1"/>
            <p:nvPr/>
          </p:nvSpPr>
          <p:spPr bwMode="auto">
            <a:xfrm>
              <a:off x="7405579"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9098425F-517E-FB6F-CB63-74DB8662C6FA}"/>
                </a:ext>
              </a:extLst>
            </p:cNvPr>
            <p:cNvSpPr txBox="1"/>
            <p:nvPr/>
          </p:nvSpPr>
          <p:spPr bwMode="auto">
            <a:xfrm>
              <a:off x="841534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25</a:t>
              </a:r>
            </a:p>
          </p:txBody>
        </p:sp>
      </p:grpSp>
      <p:grpSp>
        <p:nvGrpSpPr>
          <p:cNvPr id="13" name="Group 12">
            <a:extLst>
              <a:ext uri="{FF2B5EF4-FFF2-40B4-BE49-F238E27FC236}">
                <a16:creationId xmlns:a16="http://schemas.microsoft.com/office/drawing/2014/main" id="{13E81DB0-FD30-B3F7-8357-6C39A9023F84}"/>
              </a:ext>
            </a:extLst>
          </p:cNvPr>
          <p:cNvGrpSpPr/>
          <p:nvPr/>
        </p:nvGrpSpPr>
        <p:grpSpPr>
          <a:xfrm rot="5400000">
            <a:off x="9010586" y="2899348"/>
            <a:ext cx="84077" cy="4439787"/>
            <a:chOff x="1580359" y="2660386"/>
            <a:chExt cx="103516" cy="2456678"/>
          </a:xfrm>
        </p:grpSpPr>
        <p:cxnSp>
          <p:nvCxnSpPr>
            <p:cNvPr id="33" name="Straight Connector 32">
              <a:extLst>
                <a:ext uri="{FF2B5EF4-FFF2-40B4-BE49-F238E27FC236}">
                  <a16:creationId xmlns:a16="http://schemas.microsoft.com/office/drawing/2014/main" id="{FDBAE7A4-2315-E7E0-C516-DAB714F5C68B}"/>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C8BB245-B93C-0B4C-F6C4-E1C2686E2B22}"/>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73C0FF0-1025-9A3B-2C88-B42B2465C4B3}"/>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B05647A-4FB6-BDCF-85FC-E4E4DD92E1ED}"/>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59627CF-6E52-8E1E-EA8F-003F4DAE68B2}"/>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765EE25-DA12-2075-8E1D-63BD4941B75C}"/>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4" name="Freeform: Shape 13">
            <a:extLst>
              <a:ext uri="{FF2B5EF4-FFF2-40B4-BE49-F238E27FC236}">
                <a16:creationId xmlns:a16="http://schemas.microsoft.com/office/drawing/2014/main" id="{DF5C24C5-B8B6-8AB3-8BD3-F4B2FB5053C1}"/>
              </a:ext>
            </a:extLst>
          </p:cNvPr>
          <p:cNvSpPr/>
          <p:nvPr/>
        </p:nvSpPr>
        <p:spPr bwMode="auto">
          <a:xfrm>
            <a:off x="6834003" y="1605281"/>
            <a:ext cx="4453757" cy="3464560"/>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sp>
        <p:nvSpPr>
          <p:cNvPr id="15" name="TextBox 14">
            <a:extLst>
              <a:ext uri="{FF2B5EF4-FFF2-40B4-BE49-F238E27FC236}">
                <a16:creationId xmlns:a16="http://schemas.microsoft.com/office/drawing/2014/main" id="{92892B3A-2C2F-6F12-209E-38557E2EB734}"/>
              </a:ext>
            </a:extLst>
          </p:cNvPr>
          <p:cNvSpPr txBox="1"/>
          <p:nvPr/>
        </p:nvSpPr>
        <p:spPr>
          <a:xfrm>
            <a:off x="7759299" y="5225913"/>
            <a:ext cx="2643099" cy="307777"/>
          </a:xfrm>
          <a:prstGeom prst="rect">
            <a:avLst/>
          </a:prstGeom>
          <a:noFill/>
        </p:spPr>
        <p:txBody>
          <a:bodyPr>
            <a:spAutoFit/>
          </a:bodyPr>
          <a:lstStyle/>
          <a:p>
            <a:pPr algn="ctr" defTabSz="651529">
              <a:defRPr/>
            </a:pPr>
            <a:r>
              <a:rPr lang="en-US" sz="1400" b="1" dirty="0">
                <a:solidFill>
                  <a:srgbClr val="000000"/>
                </a:solidFill>
                <a:latin typeface="Calibri" panose="020F0502020204030204"/>
              </a:rPr>
              <a:t>Mo</a:t>
            </a:r>
          </a:p>
        </p:txBody>
      </p:sp>
      <p:grpSp>
        <p:nvGrpSpPr>
          <p:cNvPr id="16" name="Group 15">
            <a:extLst>
              <a:ext uri="{FF2B5EF4-FFF2-40B4-BE49-F238E27FC236}">
                <a16:creationId xmlns:a16="http://schemas.microsoft.com/office/drawing/2014/main" id="{AEE02FC5-8EA9-8936-67AF-13A76F4E522C}"/>
              </a:ext>
            </a:extLst>
          </p:cNvPr>
          <p:cNvGrpSpPr/>
          <p:nvPr/>
        </p:nvGrpSpPr>
        <p:grpSpPr>
          <a:xfrm>
            <a:off x="6743700" y="1612900"/>
            <a:ext cx="89028" cy="3462867"/>
            <a:chOff x="6407710" y="1612900"/>
            <a:chExt cx="752547" cy="4807681"/>
          </a:xfrm>
        </p:grpSpPr>
        <p:grpSp>
          <p:nvGrpSpPr>
            <p:cNvPr id="17" name="Group 16">
              <a:extLst>
                <a:ext uri="{FF2B5EF4-FFF2-40B4-BE49-F238E27FC236}">
                  <a16:creationId xmlns:a16="http://schemas.microsoft.com/office/drawing/2014/main" id="{67C3C69B-5FBF-412D-689A-803C073BF040}"/>
                </a:ext>
              </a:extLst>
            </p:cNvPr>
            <p:cNvGrpSpPr/>
            <p:nvPr/>
          </p:nvGrpSpPr>
          <p:grpSpPr>
            <a:xfrm>
              <a:off x="6407710" y="1612900"/>
              <a:ext cx="752547" cy="1329267"/>
              <a:chOff x="1580359" y="2660386"/>
              <a:chExt cx="103516" cy="2456678"/>
            </a:xfrm>
          </p:grpSpPr>
          <p:cxnSp>
            <p:nvCxnSpPr>
              <p:cNvPr id="27" name="Straight Connector 26">
                <a:extLst>
                  <a:ext uri="{FF2B5EF4-FFF2-40B4-BE49-F238E27FC236}">
                    <a16:creationId xmlns:a16="http://schemas.microsoft.com/office/drawing/2014/main" id="{4619E2AF-12F3-A50F-C933-DBB4EB0FEC78}"/>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3DE7342-8DDB-23B3-84C7-0C817123669F}"/>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04D2FD7-6E43-143E-7B2A-D619EEC986C2}"/>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767ADB3-A86A-2DD6-D0FD-F6D47ABE5A5A}"/>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963290D-B723-FDC2-BDAD-0AEE6261D10C}"/>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4AD5589-C21F-2B24-C3DB-73DFA1ECE730}"/>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8C25F42D-253C-688B-9BEB-2C42B0F4CBED}"/>
                </a:ext>
              </a:extLst>
            </p:cNvPr>
            <p:cNvGrpSpPr/>
            <p:nvPr/>
          </p:nvGrpSpPr>
          <p:grpSpPr>
            <a:xfrm>
              <a:off x="6407710" y="3216230"/>
              <a:ext cx="752547" cy="3204351"/>
              <a:chOff x="1580359" y="2660386"/>
              <a:chExt cx="103516" cy="5922102"/>
            </a:xfrm>
          </p:grpSpPr>
          <p:cxnSp>
            <p:nvCxnSpPr>
              <p:cNvPr id="19" name="Straight Connector 18">
                <a:extLst>
                  <a:ext uri="{FF2B5EF4-FFF2-40B4-BE49-F238E27FC236}">
                    <a16:creationId xmlns:a16="http://schemas.microsoft.com/office/drawing/2014/main" id="{D50F807E-5FA0-8E90-428A-6A800157BE04}"/>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2453F9F-070A-9111-45C9-6CC1C196D535}"/>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6AB4B1B-0ACF-AED6-0D29-1600E6485E3C}"/>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89F8D98-5A01-96DF-FAD0-1AF824348032}"/>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CD12E98-F359-C077-04B9-882C15D8AB24}"/>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295CF47-0946-E507-1366-3192226B63C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53A8E13-E55B-8F06-710E-50DB2071BDD1}"/>
                  </a:ext>
                </a:extLst>
              </p:cNvPr>
              <p:cNvCxnSpPr>
                <a:cxnSpLocks/>
              </p:cNvCxnSpPr>
              <p:nvPr/>
            </p:nvCxnSpPr>
            <p:spPr bwMode="auto">
              <a:xfrm>
                <a:off x="1580359" y="560370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90162AD-3F6F-A06D-A64A-AE9DB226CCA2}"/>
                  </a:ext>
                </a:extLst>
              </p:cNvPr>
              <p:cNvCxnSpPr>
                <a:cxnSpLocks/>
              </p:cNvCxnSpPr>
              <p:nvPr/>
            </p:nvCxnSpPr>
            <p:spPr bwMode="auto">
              <a:xfrm>
                <a:off x="1580359" y="6095041"/>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39902C6-63FA-3A21-D6C9-20D9228A2A53}"/>
                  </a:ext>
                </a:extLst>
              </p:cNvPr>
              <p:cNvCxnSpPr>
                <a:cxnSpLocks/>
              </p:cNvCxnSpPr>
              <p:nvPr/>
            </p:nvCxnSpPr>
            <p:spPr bwMode="auto">
              <a:xfrm>
                <a:off x="1580359" y="659179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5AB85EE-6C66-F504-E541-3C208FB4633D}"/>
                  </a:ext>
                </a:extLst>
              </p:cNvPr>
              <p:cNvCxnSpPr>
                <a:cxnSpLocks/>
              </p:cNvCxnSpPr>
              <p:nvPr/>
            </p:nvCxnSpPr>
            <p:spPr bwMode="auto">
              <a:xfrm>
                <a:off x="1580359" y="708312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EEC9712-61AD-258C-1478-CB5C648FAEEF}"/>
                  </a:ext>
                </a:extLst>
              </p:cNvPr>
              <p:cNvCxnSpPr>
                <a:cxnSpLocks/>
              </p:cNvCxnSpPr>
              <p:nvPr/>
            </p:nvCxnSpPr>
            <p:spPr bwMode="auto">
              <a:xfrm>
                <a:off x="1580359" y="756976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375FE49-DA7C-049D-020E-0A48D5767E86}"/>
                  </a:ext>
                </a:extLst>
              </p:cNvPr>
              <p:cNvCxnSpPr>
                <a:cxnSpLocks/>
              </p:cNvCxnSpPr>
              <p:nvPr/>
            </p:nvCxnSpPr>
            <p:spPr bwMode="auto">
              <a:xfrm>
                <a:off x="1580359" y="806110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504DEA3-6741-4335-CE0C-9D23B57D1866}"/>
                  </a:ext>
                </a:extLst>
              </p:cNvPr>
              <p:cNvCxnSpPr>
                <a:cxnSpLocks/>
              </p:cNvCxnSpPr>
              <p:nvPr/>
            </p:nvCxnSpPr>
            <p:spPr bwMode="auto">
              <a:xfrm>
                <a:off x="1580359" y="8582488"/>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5" name="Group 44">
            <a:extLst>
              <a:ext uri="{FF2B5EF4-FFF2-40B4-BE49-F238E27FC236}">
                <a16:creationId xmlns:a16="http://schemas.microsoft.com/office/drawing/2014/main" id="{E9C979D5-F466-71AF-A061-957B3CF48105}"/>
              </a:ext>
            </a:extLst>
          </p:cNvPr>
          <p:cNvGrpSpPr/>
          <p:nvPr/>
        </p:nvGrpSpPr>
        <p:grpSpPr>
          <a:xfrm>
            <a:off x="9872908" y="3466899"/>
            <a:ext cx="1705386" cy="1600438"/>
            <a:chOff x="10169158" y="3323561"/>
            <a:chExt cx="1705386" cy="1600438"/>
          </a:xfrm>
        </p:grpSpPr>
        <p:sp>
          <p:nvSpPr>
            <p:cNvPr id="46" name="TextBox 45">
              <a:extLst>
                <a:ext uri="{FF2B5EF4-FFF2-40B4-BE49-F238E27FC236}">
                  <a16:creationId xmlns:a16="http://schemas.microsoft.com/office/drawing/2014/main" id="{1EC7BD51-389B-75F6-67E4-A5BAAB2A395D}"/>
                </a:ext>
              </a:extLst>
            </p:cNvPr>
            <p:cNvSpPr txBox="1"/>
            <p:nvPr/>
          </p:nvSpPr>
          <p:spPr bwMode="auto">
            <a:xfrm>
              <a:off x="10271798" y="3323561"/>
              <a:ext cx="1602746"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Complete response</a:t>
              </a:r>
            </a:p>
            <a:p>
              <a:pPr algn="l">
                <a:lnSpc>
                  <a:spcPct val="100000"/>
                </a:lnSpc>
                <a:spcAft>
                  <a:spcPct val="0"/>
                </a:spcAft>
                <a:buClrTx/>
                <a:buFontTx/>
                <a:buNone/>
              </a:pPr>
              <a:r>
                <a:rPr lang="en-US" sz="1400" dirty="0">
                  <a:solidFill>
                    <a:schemeClr val="bg1"/>
                  </a:solidFill>
                  <a:latin typeface="Calibri" panose="020F0502020204030204" pitchFamily="34" charset="0"/>
                </a:rPr>
                <a:t>Partial response</a:t>
              </a:r>
            </a:p>
            <a:p>
              <a:pPr algn="l">
                <a:lnSpc>
                  <a:spcPct val="100000"/>
                </a:lnSpc>
                <a:spcAft>
                  <a:spcPct val="0"/>
                </a:spcAft>
                <a:buClrTx/>
                <a:buFontTx/>
                <a:buNone/>
              </a:pPr>
              <a:r>
                <a:rPr lang="en-US" sz="1400" dirty="0">
                  <a:solidFill>
                    <a:schemeClr val="bg1"/>
                  </a:solidFill>
                  <a:latin typeface="Calibri" panose="020F0502020204030204" pitchFamily="34" charset="0"/>
                </a:rPr>
                <a:t>Progressive disease</a:t>
              </a:r>
            </a:p>
            <a:p>
              <a:pPr algn="l">
                <a:lnSpc>
                  <a:spcPct val="100000"/>
                </a:lnSpc>
                <a:spcAft>
                  <a:spcPct val="0"/>
                </a:spcAft>
                <a:buClrTx/>
                <a:buFontTx/>
                <a:buNone/>
              </a:pPr>
              <a:r>
                <a:rPr lang="en-US" sz="1400" dirty="0">
                  <a:solidFill>
                    <a:schemeClr val="bg1"/>
                  </a:solidFill>
                  <a:latin typeface="Calibri" panose="020F0502020204030204" pitchFamily="34" charset="0"/>
                </a:rPr>
                <a:t>Ongoing response</a:t>
              </a:r>
            </a:p>
            <a:p>
              <a:pPr algn="l">
                <a:lnSpc>
                  <a:spcPct val="100000"/>
                </a:lnSpc>
                <a:spcAft>
                  <a:spcPct val="0"/>
                </a:spcAft>
                <a:buClrTx/>
                <a:buFontTx/>
                <a:buNone/>
              </a:pPr>
              <a:r>
                <a:rPr lang="en-US" sz="1400" dirty="0">
                  <a:solidFill>
                    <a:schemeClr val="bg1"/>
                  </a:solidFill>
                  <a:latin typeface="Calibri" panose="020F0502020204030204" pitchFamily="34" charset="0"/>
                </a:rPr>
                <a:t>On treatment</a:t>
              </a:r>
            </a:p>
            <a:p>
              <a:pPr algn="l">
                <a:lnSpc>
                  <a:spcPct val="100000"/>
                </a:lnSpc>
                <a:spcAft>
                  <a:spcPct val="0"/>
                </a:spcAft>
                <a:buClrTx/>
                <a:buFontTx/>
                <a:buNone/>
              </a:pPr>
              <a:r>
                <a:rPr lang="en-US" sz="1400" dirty="0">
                  <a:solidFill>
                    <a:schemeClr val="bg1"/>
                  </a:solidFill>
                  <a:latin typeface="Calibri" panose="020F0502020204030204" pitchFamily="34" charset="0"/>
                </a:rPr>
                <a:t>Off treatment</a:t>
              </a:r>
            </a:p>
            <a:p>
              <a:pPr algn="l">
                <a:lnSpc>
                  <a:spcPct val="100000"/>
                </a:lnSpc>
                <a:spcAft>
                  <a:spcPct val="0"/>
                </a:spcAft>
                <a:buClrTx/>
                <a:buFontTx/>
                <a:buNone/>
              </a:pPr>
              <a:r>
                <a:rPr lang="en-US" sz="1400" dirty="0">
                  <a:solidFill>
                    <a:schemeClr val="bg1"/>
                  </a:solidFill>
                  <a:latin typeface="Calibri" panose="020F0502020204030204" pitchFamily="34" charset="0"/>
                </a:rPr>
                <a:t>New treatment</a:t>
              </a:r>
            </a:p>
          </p:txBody>
        </p:sp>
        <p:grpSp>
          <p:nvGrpSpPr>
            <p:cNvPr id="47" name="Group 46">
              <a:extLst>
                <a:ext uri="{FF2B5EF4-FFF2-40B4-BE49-F238E27FC236}">
                  <a16:creationId xmlns:a16="http://schemas.microsoft.com/office/drawing/2014/main" id="{986C8302-7C16-B12D-3373-00B642856D0E}"/>
                </a:ext>
              </a:extLst>
            </p:cNvPr>
            <p:cNvGrpSpPr/>
            <p:nvPr/>
          </p:nvGrpSpPr>
          <p:grpSpPr>
            <a:xfrm>
              <a:off x="10169158" y="3396598"/>
              <a:ext cx="159552" cy="1448864"/>
              <a:chOff x="10169158" y="3396598"/>
              <a:chExt cx="159552" cy="1448864"/>
            </a:xfrm>
          </p:grpSpPr>
          <p:sp>
            <p:nvSpPr>
              <p:cNvPr id="48" name="Rectangle 47">
                <a:extLst>
                  <a:ext uri="{FF2B5EF4-FFF2-40B4-BE49-F238E27FC236}">
                    <a16:creationId xmlns:a16="http://schemas.microsoft.com/office/drawing/2014/main" id="{8304A72A-4081-749F-9BF4-183F0AF9A933}"/>
                  </a:ext>
                </a:extLst>
              </p:cNvPr>
              <p:cNvSpPr/>
              <p:nvPr/>
            </p:nvSpPr>
            <p:spPr bwMode="auto">
              <a:xfrm>
                <a:off x="10169158" y="4262841"/>
                <a:ext cx="133350" cy="13335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61E83991-298C-BA64-F55C-AD892EFF9839}"/>
                  </a:ext>
                </a:extLst>
              </p:cNvPr>
              <p:cNvSpPr/>
              <p:nvPr/>
            </p:nvSpPr>
            <p:spPr bwMode="auto">
              <a:xfrm>
                <a:off x="10169158" y="3396598"/>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5E6F3787-D99A-0A1F-C815-804BCE179643}"/>
                  </a:ext>
                </a:extLst>
              </p:cNvPr>
              <p:cNvSpPr/>
              <p:nvPr/>
            </p:nvSpPr>
            <p:spPr bwMode="auto">
              <a:xfrm>
                <a:off x="10169158" y="3608604"/>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Isosceles Triangle 50">
                <a:extLst>
                  <a:ext uri="{FF2B5EF4-FFF2-40B4-BE49-F238E27FC236}">
                    <a16:creationId xmlns:a16="http://schemas.microsoft.com/office/drawing/2014/main" id="{4541C924-92F8-83B4-5E81-E653BC284DC4}"/>
                  </a:ext>
                </a:extLst>
              </p:cNvPr>
              <p:cNvSpPr/>
              <p:nvPr/>
            </p:nvSpPr>
            <p:spPr bwMode="auto">
              <a:xfrm>
                <a:off x="10169158" y="3841193"/>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Isosceles Triangle 51">
                <a:extLst>
                  <a:ext uri="{FF2B5EF4-FFF2-40B4-BE49-F238E27FC236}">
                    <a16:creationId xmlns:a16="http://schemas.microsoft.com/office/drawing/2014/main" id="{79559B0C-3DB6-763A-955F-918CAC01FD56}"/>
                  </a:ext>
                </a:extLst>
              </p:cNvPr>
              <p:cNvSpPr/>
              <p:nvPr/>
            </p:nvSpPr>
            <p:spPr bwMode="auto">
              <a:xfrm rot="5400000">
                <a:off x="10158212" y="4050431"/>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ECAE45D0-280F-B52D-3B61-F67235C5BC31}"/>
                  </a:ext>
                </a:extLst>
              </p:cNvPr>
              <p:cNvSpPr/>
              <p:nvPr/>
            </p:nvSpPr>
            <p:spPr bwMode="auto">
              <a:xfrm>
                <a:off x="10169158" y="4476487"/>
                <a:ext cx="133350" cy="13335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Isosceles Triangle 53">
                <a:extLst>
                  <a:ext uri="{FF2B5EF4-FFF2-40B4-BE49-F238E27FC236}">
                    <a16:creationId xmlns:a16="http://schemas.microsoft.com/office/drawing/2014/main" id="{0F369600-8691-6EE0-3B2F-34A2C4B1CB31}"/>
                  </a:ext>
                </a:extLst>
              </p:cNvPr>
              <p:cNvSpPr/>
              <p:nvPr/>
            </p:nvSpPr>
            <p:spPr bwMode="auto">
              <a:xfrm rot="5400000">
                <a:off x="10158212" y="4697684"/>
                <a:ext cx="158724"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85" name="Oval 84">
            <a:extLst>
              <a:ext uri="{FF2B5EF4-FFF2-40B4-BE49-F238E27FC236}">
                <a16:creationId xmlns:a16="http://schemas.microsoft.com/office/drawing/2014/main" id="{5AA2B45F-7890-4705-4969-B2D724242714}"/>
              </a:ext>
            </a:extLst>
          </p:cNvPr>
          <p:cNvSpPr/>
          <p:nvPr/>
        </p:nvSpPr>
        <p:spPr bwMode="auto">
          <a:xfrm>
            <a:off x="8272283" y="1649997"/>
            <a:ext cx="144462" cy="1444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44FD66D3-5510-667A-CF3B-ECAAE02B37C6}"/>
              </a:ext>
            </a:extLst>
          </p:cNvPr>
          <p:cNvSpPr/>
          <p:nvPr/>
        </p:nvSpPr>
        <p:spPr bwMode="auto">
          <a:xfrm>
            <a:off x="7477919" y="2037102"/>
            <a:ext cx="144462" cy="1444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570F383A-87B8-96FB-E057-029D4DDA6D47}"/>
              </a:ext>
            </a:extLst>
          </p:cNvPr>
          <p:cNvSpPr/>
          <p:nvPr/>
        </p:nvSpPr>
        <p:spPr bwMode="auto">
          <a:xfrm>
            <a:off x="7274593" y="2419127"/>
            <a:ext cx="144462" cy="1444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74B02B21-B847-2029-B2DF-3DFB271CB3AC}"/>
              </a:ext>
            </a:extLst>
          </p:cNvPr>
          <p:cNvSpPr/>
          <p:nvPr/>
        </p:nvSpPr>
        <p:spPr bwMode="auto">
          <a:xfrm>
            <a:off x="7042186" y="2993821"/>
            <a:ext cx="144462" cy="1444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677F0050-A60F-8DF8-4A37-665467454EF2}"/>
              </a:ext>
            </a:extLst>
          </p:cNvPr>
          <p:cNvSpPr/>
          <p:nvPr/>
        </p:nvSpPr>
        <p:spPr bwMode="auto">
          <a:xfrm>
            <a:off x="7003588" y="317933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3867FF08-9648-7CDF-FF68-EF0F74926018}"/>
              </a:ext>
            </a:extLst>
          </p:cNvPr>
          <p:cNvSpPr/>
          <p:nvPr/>
        </p:nvSpPr>
        <p:spPr bwMode="auto">
          <a:xfrm>
            <a:off x="7002332" y="337402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FFCFE8CB-7E45-26E1-B011-82CBFD74DD83}"/>
              </a:ext>
            </a:extLst>
          </p:cNvPr>
          <p:cNvSpPr/>
          <p:nvPr/>
        </p:nvSpPr>
        <p:spPr bwMode="auto">
          <a:xfrm>
            <a:off x="7557163" y="3568612"/>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7E72265D-A990-5A09-E57C-4506A8D2E806}"/>
              </a:ext>
            </a:extLst>
          </p:cNvPr>
          <p:cNvSpPr/>
          <p:nvPr/>
        </p:nvSpPr>
        <p:spPr bwMode="auto">
          <a:xfrm>
            <a:off x="7040051" y="3746390"/>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00531220-5F89-0E52-A6F3-8A6B76000176}"/>
              </a:ext>
            </a:extLst>
          </p:cNvPr>
          <p:cNvSpPr/>
          <p:nvPr/>
        </p:nvSpPr>
        <p:spPr bwMode="auto">
          <a:xfrm>
            <a:off x="7024354" y="3942213"/>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89AD5109-E560-BAA6-9490-E2FFA7100817}"/>
              </a:ext>
            </a:extLst>
          </p:cNvPr>
          <p:cNvSpPr/>
          <p:nvPr/>
        </p:nvSpPr>
        <p:spPr bwMode="auto">
          <a:xfrm>
            <a:off x="7034530" y="4131143"/>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D6E0A8B6-74CE-C2B4-80DA-161723C0B2E0}"/>
              </a:ext>
            </a:extLst>
          </p:cNvPr>
          <p:cNvSpPr/>
          <p:nvPr/>
        </p:nvSpPr>
        <p:spPr bwMode="auto">
          <a:xfrm>
            <a:off x="7108347" y="4322586"/>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C96FB26E-803C-1FFE-C72D-C4EE98D40E8B}"/>
              </a:ext>
            </a:extLst>
          </p:cNvPr>
          <p:cNvSpPr/>
          <p:nvPr/>
        </p:nvSpPr>
        <p:spPr bwMode="auto">
          <a:xfrm>
            <a:off x="7032883" y="451170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2D09386B-5D12-25BB-40DD-F1D884548F4F}"/>
              </a:ext>
            </a:extLst>
          </p:cNvPr>
          <p:cNvSpPr/>
          <p:nvPr/>
        </p:nvSpPr>
        <p:spPr bwMode="auto">
          <a:xfrm>
            <a:off x="6989630" y="4706272"/>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CFB686F9-4040-A916-2C53-C0FBC4F7D7C9}"/>
              </a:ext>
            </a:extLst>
          </p:cNvPr>
          <p:cNvSpPr/>
          <p:nvPr/>
        </p:nvSpPr>
        <p:spPr bwMode="auto">
          <a:xfrm>
            <a:off x="7000744" y="4896310"/>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44E10495-2047-8CD5-B73A-EF871433D8E3}"/>
              </a:ext>
            </a:extLst>
          </p:cNvPr>
          <p:cNvSpPr/>
          <p:nvPr/>
        </p:nvSpPr>
        <p:spPr bwMode="auto">
          <a:xfrm>
            <a:off x="7270162" y="279653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804879D5-E7CF-F74C-C8E6-5AAEDAFB928D}"/>
              </a:ext>
            </a:extLst>
          </p:cNvPr>
          <p:cNvSpPr/>
          <p:nvPr/>
        </p:nvSpPr>
        <p:spPr bwMode="auto">
          <a:xfrm>
            <a:off x="7251615" y="2609356"/>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12B2D1DF-C6BF-BCBE-59B8-64CABEF69041}"/>
              </a:ext>
            </a:extLst>
          </p:cNvPr>
          <p:cNvSpPr/>
          <p:nvPr/>
        </p:nvSpPr>
        <p:spPr bwMode="auto">
          <a:xfrm>
            <a:off x="7072975" y="241640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A2D17BA3-CB7E-64C3-D71A-4C467BDB6BDD}"/>
              </a:ext>
            </a:extLst>
          </p:cNvPr>
          <p:cNvSpPr/>
          <p:nvPr/>
        </p:nvSpPr>
        <p:spPr bwMode="auto">
          <a:xfrm>
            <a:off x="7002286" y="2223357"/>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DA43EBD1-CE12-6EE5-A2FF-2B8378B30A2C}"/>
              </a:ext>
            </a:extLst>
          </p:cNvPr>
          <p:cNvSpPr/>
          <p:nvPr/>
        </p:nvSpPr>
        <p:spPr bwMode="auto">
          <a:xfrm>
            <a:off x="7166302" y="203585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2202D93F-A4D0-9415-7539-FA1EE8CD2A9F}"/>
              </a:ext>
            </a:extLst>
          </p:cNvPr>
          <p:cNvSpPr/>
          <p:nvPr/>
        </p:nvSpPr>
        <p:spPr bwMode="auto">
          <a:xfrm>
            <a:off x="7039148" y="1840919"/>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24A4BF7D-4833-1633-57FA-C10087589DFF}"/>
              </a:ext>
            </a:extLst>
          </p:cNvPr>
          <p:cNvSpPr/>
          <p:nvPr/>
        </p:nvSpPr>
        <p:spPr bwMode="auto">
          <a:xfrm>
            <a:off x="7066907" y="164977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EF4083D2-BEEC-363C-1523-CEA84B90A878}"/>
              </a:ext>
            </a:extLst>
          </p:cNvPr>
          <p:cNvSpPr/>
          <p:nvPr/>
        </p:nvSpPr>
        <p:spPr bwMode="auto">
          <a:xfrm rot="5400000">
            <a:off x="7527605" y="4900446"/>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BA237CEC-672C-4EF0-D7D2-11DB800C1322}"/>
              </a:ext>
            </a:extLst>
          </p:cNvPr>
          <p:cNvSpPr/>
          <p:nvPr/>
        </p:nvSpPr>
        <p:spPr bwMode="auto">
          <a:xfrm rot="5400000">
            <a:off x="7546655" y="4713121"/>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05D3D0C4-79DF-502D-5048-968A73C91D5B}"/>
              </a:ext>
            </a:extLst>
          </p:cNvPr>
          <p:cNvSpPr/>
          <p:nvPr/>
        </p:nvSpPr>
        <p:spPr bwMode="auto">
          <a:xfrm rot="5400000">
            <a:off x="9174328" y="2227173"/>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123E268C-6550-9F1B-9643-7A2C84AFBD80}"/>
              </a:ext>
            </a:extLst>
          </p:cNvPr>
          <p:cNvSpPr/>
          <p:nvPr/>
        </p:nvSpPr>
        <p:spPr bwMode="auto">
          <a:xfrm rot="5400000">
            <a:off x="9311159" y="1842722"/>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298F06C0-6731-224D-C48E-A77649B3BDDA}"/>
              </a:ext>
            </a:extLst>
          </p:cNvPr>
          <p:cNvSpPr/>
          <p:nvPr/>
        </p:nvSpPr>
        <p:spPr bwMode="auto">
          <a:xfrm rot="5400000">
            <a:off x="10734355" y="1655232"/>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A3ADC3E7-6E39-0D6B-EBCB-AE96C8791C27}"/>
              </a:ext>
            </a:extLst>
          </p:cNvPr>
          <p:cNvSpPr/>
          <p:nvPr/>
        </p:nvSpPr>
        <p:spPr bwMode="auto">
          <a:xfrm rot="5400000">
            <a:off x="7598270" y="4516740"/>
            <a:ext cx="143820"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19871F37-B139-C57A-795F-9770489BC74F}"/>
              </a:ext>
            </a:extLst>
          </p:cNvPr>
          <p:cNvSpPr/>
          <p:nvPr/>
        </p:nvSpPr>
        <p:spPr bwMode="auto">
          <a:xfrm>
            <a:off x="7635737" y="4330217"/>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08DECEA0-508F-4CC6-FC5D-65F552BB756C}"/>
              </a:ext>
            </a:extLst>
          </p:cNvPr>
          <p:cNvSpPr/>
          <p:nvPr/>
        </p:nvSpPr>
        <p:spPr bwMode="auto">
          <a:xfrm>
            <a:off x="7762420" y="4134958"/>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1B21111A-50BE-010D-9F2A-30A0E8E279E2}"/>
              </a:ext>
            </a:extLst>
          </p:cNvPr>
          <p:cNvSpPr/>
          <p:nvPr/>
        </p:nvSpPr>
        <p:spPr bwMode="auto">
          <a:xfrm>
            <a:off x="7781938" y="3946028"/>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F1AAC0BE-7DE1-C2B1-0BF5-963CDE79D71E}"/>
              </a:ext>
            </a:extLst>
          </p:cNvPr>
          <p:cNvSpPr/>
          <p:nvPr/>
        </p:nvSpPr>
        <p:spPr bwMode="auto">
          <a:xfrm>
            <a:off x="7983090" y="3752265"/>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E16E8EDB-D675-832A-2295-9CF070F602D3}"/>
              </a:ext>
            </a:extLst>
          </p:cNvPr>
          <p:cNvSpPr/>
          <p:nvPr/>
        </p:nvSpPr>
        <p:spPr bwMode="auto">
          <a:xfrm>
            <a:off x="8378375" y="3569812"/>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A90BC26D-E1E6-BCED-90AE-9C8D7BF2725D}"/>
              </a:ext>
            </a:extLst>
          </p:cNvPr>
          <p:cNvSpPr/>
          <p:nvPr/>
        </p:nvSpPr>
        <p:spPr bwMode="auto">
          <a:xfrm>
            <a:off x="8432813" y="3381510"/>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35501E0E-B65C-26C6-0B25-7E68862AB9E7}"/>
              </a:ext>
            </a:extLst>
          </p:cNvPr>
          <p:cNvSpPr/>
          <p:nvPr/>
        </p:nvSpPr>
        <p:spPr bwMode="auto">
          <a:xfrm>
            <a:off x="8677288" y="3189708"/>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5C062467-EFF4-0502-26F5-766250304325}"/>
              </a:ext>
            </a:extLst>
          </p:cNvPr>
          <p:cNvSpPr/>
          <p:nvPr/>
        </p:nvSpPr>
        <p:spPr bwMode="auto">
          <a:xfrm>
            <a:off x="8724376" y="2997636"/>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99944BCB-4EC5-DC69-E4DB-DA426217CD32}"/>
              </a:ext>
            </a:extLst>
          </p:cNvPr>
          <p:cNvSpPr/>
          <p:nvPr/>
        </p:nvSpPr>
        <p:spPr bwMode="auto">
          <a:xfrm>
            <a:off x="8769072" y="2802388"/>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7949BC86-19A7-4F5E-0DF4-431BB954DCEF}"/>
              </a:ext>
            </a:extLst>
          </p:cNvPr>
          <p:cNvSpPr/>
          <p:nvPr/>
        </p:nvSpPr>
        <p:spPr bwMode="auto">
          <a:xfrm>
            <a:off x="8930971" y="2613171"/>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6794AEDB-882A-C8D9-53AE-B2FA87155E54}"/>
              </a:ext>
            </a:extLst>
          </p:cNvPr>
          <p:cNvSpPr/>
          <p:nvPr/>
        </p:nvSpPr>
        <p:spPr bwMode="auto">
          <a:xfrm>
            <a:off x="9072427" y="2421655"/>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8F4D182B-3C2F-7895-31F0-1A76540751AD}"/>
              </a:ext>
            </a:extLst>
          </p:cNvPr>
          <p:cNvSpPr/>
          <p:nvPr/>
        </p:nvSpPr>
        <p:spPr bwMode="auto">
          <a:xfrm>
            <a:off x="9210688" y="2039282"/>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053901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3" name="Group 342">
            <a:extLst>
              <a:ext uri="{FF2B5EF4-FFF2-40B4-BE49-F238E27FC236}">
                <a16:creationId xmlns:a16="http://schemas.microsoft.com/office/drawing/2014/main" id="{3FF75A3E-CD57-07E0-682B-E6F4C98FD293}"/>
              </a:ext>
            </a:extLst>
          </p:cNvPr>
          <p:cNvGrpSpPr/>
          <p:nvPr/>
        </p:nvGrpSpPr>
        <p:grpSpPr>
          <a:xfrm>
            <a:off x="8729160" y="2901647"/>
            <a:ext cx="2770801" cy="1892604"/>
            <a:chOff x="8729160" y="2901647"/>
            <a:chExt cx="2770801" cy="1892604"/>
          </a:xfrm>
        </p:grpSpPr>
        <p:sp>
          <p:nvSpPr>
            <p:cNvPr id="377" name="Rectangle 376">
              <a:extLst>
                <a:ext uri="{FF2B5EF4-FFF2-40B4-BE49-F238E27FC236}">
                  <a16:creationId xmlns:a16="http://schemas.microsoft.com/office/drawing/2014/main" id="{C1923671-FAE3-A509-D56E-6C0F822FA70C}"/>
                </a:ext>
              </a:extLst>
            </p:cNvPr>
            <p:cNvSpPr/>
            <p:nvPr/>
          </p:nvSpPr>
          <p:spPr bwMode="auto">
            <a:xfrm>
              <a:off x="9379561" y="3492500"/>
              <a:ext cx="154992" cy="130175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78" name="Group 377">
              <a:extLst>
                <a:ext uri="{FF2B5EF4-FFF2-40B4-BE49-F238E27FC236}">
                  <a16:creationId xmlns:a16="http://schemas.microsoft.com/office/drawing/2014/main" id="{A6D9272F-8CEF-346A-AFCE-31DA8CE3DD89}"/>
                </a:ext>
              </a:extLst>
            </p:cNvPr>
            <p:cNvGrpSpPr/>
            <p:nvPr/>
          </p:nvGrpSpPr>
          <p:grpSpPr>
            <a:xfrm>
              <a:off x="8729160" y="2901647"/>
              <a:ext cx="154992" cy="1892604"/>
              <a:chOff x="1207083" y="2901647"/>
              <a:chExt cx="154992" cy="1892604"/>
            </a:xfrm>
          </p:grpSpPr>
          <p:sp>
            <p:nvSpPr>
              <p:cNvPr id="379" name="Rectangle 378">
                <a:extLst>
                  <a:ext uri="{FF2B5EF4-FFF2-40B4-BE49-F238E27FC236}">
                    <a16:creationId xmlns:a16="http://schemas.microsoft.com/office/drawing/2014/main" id="{E6698B81-FC44-0339-2583-490E6638B762}"/>
                  </a:ext>
                </a:extLst>
              </p:cNvPr>
              <p:cNvSpPr/>
              <p:nvPr/>
            </p:nvSpPr>
            <p:spPr bwMode="auto">
              <a:xfrm>
                <a:off x="1207083" y="3276601"/>
                <a:ext cx="154992" cy="1517650"/>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Rectangle 379">
                <a:extLst>
                  <a:ext uri="{FF2B5EF4-FFF2-40B4-BE49-F238E27FC236}">
                    <a16:creationId xmlns:a16="http://schemas.microsoft.com/office/drawing/2014/main" id="{531EC287-FD14-A32A-FA82-32FF8F29FB6B}"/>
                  </a:ext>
                </a:extLst>
              </p:cNvPr>
              <p:cNvSpPr/>
              <p:nvPr/>
            </p:nvSpPr>
            <p:spPr bwMode="auto">
              <a:xfrm>
                <a:off x="1207083" y="2901647"/>
                <a:ext cx="154992" cy="37495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2" name="Group 381">
              <a:extLst>
                <a:ext uri="{FF2B5EF4-FFF2-40B4-BE49-F238E27FC236}">
                  <a16:creationId xmlns:a16="http://schemas.microsoft.com/office/drawing/2014/main" id="{4E3A0EF0-9112-E3D1-2ADB-667EBAB5E3A6}"/>
                </a:ext>
              </a:extLst>
            </p:cNvPr>
            <p:cNvGrpSpPr/>
            <p:nvPr/>
          </p:nvGrpSpPr>
          <p:grpSpPr>
            <a:xfrm>
              <a:off x="8942067" y="3409541"/>
              <a:ext cx="154992" cy="1384710"/>
              <a:chOff x="1207083" y="3409541"/>
              <a:chExt cx="154992" cy="1384710"/>
            </a:xfrm>
          </p:grpSpPr>
          <p:sp>
            <p:nvSpPr>
              <p:cNvPr id="383" name="Rectangle 382">
                <a:extLst>
                  <a:ext uri="{FF2B5EF4-FFF2-40B4-BE49-F238E27FC236}">
                    <a16:creationId xmlns:a16="http://schemas.microsoft.com/office/drawing/2014/main" id="{7482CAB0-2974-EF68-5174-F6037C7579F2}"/>
                  </a:ext>
                </a:extLst>
              </p:cNvPr>
              <p:cNvSpPr/>
              <p:nvPr/>
            </p:nvSpPr>
            <p:spPr bwMode="auto">
              <a:xfrm>
                <a:off x="1207083" y="4346090"/>
                <a:ext cx="154992" cy="44816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Rectangle 383">
                <a:extLst>
                  <a:ext uri="{FF2B5EF4-FFF2-40B4-BE49-F238E27FC236}">
                    <a16:creationId xmlns:a16="http://schemas.microsoft.com/office/drawing/2014/main" id="{DE73894D-00FB-4BB4-90BE-291912600B6B}"/>
                  </a:ext>
                </a:extLst>
              </p:cNvPr>
              <p:cNvSpPr/>
              <p:nvPr/>
            </p:nvSpPr>
            <p:spPr bwMode="auto">
              <a:xfrm>
                <a:off x="1207083" y="3409541"/>
                <a:ext cx="154992" cy="93654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5" name="Group 384">
              <a:extLst>
                <a:ext uri="{FF2B5EF4-FFF2-40B4-BE49-F238E27FC236}">
                  <a16:creationId xmlns:a16="http://schemas.microsoft.com/office/drawing/2014/main" id="{12FAEE6B-950F-C910-1706-8EAD45CA2F23}"/>
                </a:ext>
              </a:extLst>
            </p:cNvPr>
            <p:cNvGrpSpPr/>
            <p:nvPr/>
          </p:nvGrpSpPr>
          <p:grpSpPr>
            <a:xfrm>
              <a:off x="9159495" y="3409542"/>
              <a:ext cx="154992" cy="1384709"/>
              <a:chOff x="1207083" y="3409542"/>
              <a:chExt cx="154992" cy="1384709"/>
            </a:xfrm>
          </p:grpSpPr>
          <p:sp>
            <p:nvSpPr>
              <p:cNvPr id="386" name="Rectangle 385">
                <a:extLst>
                  <a:ext uri="{FF2B5EF4-FFF2-40B4-BE49-F238E27FC236}">
                    <a16:creationId xmlns:a16="http://schemas.microsoft.com/office/drawing/2014/main" id="{F1A57721-DF5E-0485-83F8-A4F2AEDE5675}"/>
                  </a:ext>
                </a:extLst>
              </p:cNvPr>
              <p:cNvSpPr/>
              <p:nvPr/>
            </p:nvSpPr>
            <p:spPr bwMode="auto">
              <a:xfrm>
                <a:off x="1207083" y="3642783"/>
                <a:ext cx="154992" cy="1151468"/>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Rectangle 386">
                <a:extLst>
                  <a:ext uri="{FF2B5EF4-FFF2-40B4-BE49-F238E27FC236}">
                    <a16:creationId xmlns:a16="http://schemas.microsoft.com/office/drawing/2014/main" id="{613CEB14-62EE-B0AF-7808-826DB2D2E1D3}"/>
                  </a:ext>
                </a:extLst>
              </p:cNvPr>
              <p:cNvSpPr/>
              <p:nvPr/>
            </p:nvSpPr>
            <p:spPr bwMode="auto">
              <a:xfrm>
                <a:off x="1207083" y="3409542"/>
                <a:ext cx="154992" cy="23324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8" name="Group 387">
              <a:extLst>
                <a:ext uri="{FF2B5EF4-FFF2-40B4-BE49-F238E27FC236}">
                  <a16:creationId xmlns:a16="http://schemas.microsoft.com/office/drawing/2014/main" id="{F9597E51-CC21-8D12-9FD1-E6ED7003A188}"/>
                </a:ext>
              </a:extLst>
            </p:cNvPr>
            <p:cNvGrpSpPr/>
            <p:nvPr/>
          </p:nvGrpSpPr>
          <p:grpSpPr>
            <a:xfrm>
              <a:off x="9601051" y="3702245"/>
              <a:ext cx="154992" cy="1092006"/>
              <a:chOff x="1207083" y="3702245"/>
              <a:chExt cx="154992" cy="1092006"/>
            </a:xfrm>
          </p:grpSpPr>
          <p:sp>
            <p:nvSpPr>
              <p:cNvPr id="389" name="Rectangle 388">
                <a:extLst>
                  <a:ext uri="{FF2B5EF4-FFF2-40B4-BE49-F238E27FC236}">
                    <a16:creationId xmlns:a16="http://schemas.microsoft.com/office/drawing/2014/main" id="{D738BF29-8BBE-3284-3A05-9306C151F9D0}"/>
                  </a:ext>
                </a:extLst>
              </p:cNvPr>
              <p:cNvSpPr/>
              <p:nvPr/>
            </p:nvSpPr>
            <p:spPr bwMode="auto">
              <a:xfrm>
                <a:off x="1207083" y="4053417"/>
                <a:ext cx="154992" cy="740834"/>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Rectangle 389">
                <a:extLst>
                  <a:ext uri="{FF2B5EF4-FFF2-40B4-BE49-F238E27FC236}">
                    <a16:creationId xmlns:a16="http://schemas.microsoft.com/office/drawing/2014/main" id="{59B2FE88-6A53-9677-370C-0F1258220669}"/>
                  </a:ext>
                </a:extLst>
              </p:cNvPr>
              <p:cNvSpPr/>
              <p:nvPr/>
            </p:nvSpPr>
            <p:spPr bwMode="auto">
              <a:xfrm>
                <a:off x="1207083" y="3702245"/>
                <a:ext cx="154992" cy="35117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1" name="Group 390">
              <a:extLst>
                <a:ext uri="{FF2B5EF4-FFF2-40B4-BE49-F238E27FC236}">
                  <a16:creationId xmlns:a16="http://schemas.microsoft.com/office/drawing/2014/main" id="{5DB7739B-06FC-B799-3806-F3BD70BD246A}"/>
                </a:ext>
              </a:extLst>
            </p:cNvPr>
            <p:cNvGrpSpPr/>
            <p:nvPr/>
          </p:nvGrpSpPr>
          <p:grpSpPr>
            <a:xfrm>
              <a:off x="9817817" y="3702246"/>
              <a:ext cx="154992" cy="1092005"/>
              <a:chOff x="1207083" y="3702246"/>
              <a:chExt cx="154992" cy="1092005"/>
            </a:xfrm>
          </p:grpSpPr>
          <p:sp>
            <p:nvSpPr>
              <p:cNvPr id="392" name="Rectangle 391">
                <a:extLst>
                  <a:ext uri="{FF2B5EF4-FFF2-40B4-BE49-F238E27FC236}">
                    <a16:creationId xmlns:a16="http://schemas.microsoft.com/office/drawing/2014/main" id="{8EC65D99-3CD9-EF20-5261-FE0CDC0E1D91}"/>
                  </a:ext>
                </a:extLst>
              </p:cNvPr>
              <p:cNvSpPr/>
              <p:nvPr/>
            </p:nvSpPr>
            <p:spPr bwMode="auto">
              <a:xfrm>
                <a:off x="1207083" y="4002793"/>
                <a:ext cx="154992" cy="791458"/>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Rectangle 392">
                <a:extLst>
                  <a:ext uri="{FF2B5EF4-FFF2-40B4-BE49-F238E27FC236}">
                    <a16:creationId xmlns:a16="http://schemas.microsoft.com/office/drawing/2014/main" id="{00A6B759-316F-CD81-250D-C821DA4C9749}"/>
                  </a:ext>
                </a:extLst>
              </p:cNvPr>
              <p:cNvSpPr/>
              <p:nvPr/>
            </p:nvSpPr>
            <p:spPr bwMode="auto">
              <a:xfrm>
                <a:off x="1207083" y="3702246"/>
                <a:ext cx="154992" cy="30054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4" name="Group 393">
              <a:extLst>
                <a:ext uri="{FF2B5EF4-FFF2-40B4-BE49-F238E27FC236}">
                  <a16:creationId xmlns:a16="http://schemas.microsoft.com/office/drawing/2014/main" id="{B2CCCB5E-9525-F01D-0EC4-66FF9772F2EA}"/>
                </a:ext>
              </a:extLst>
            </p:cNvPr>
            <p:cNvGrpSpPr/>
            <p:nvPr/>
          </p:nvGrpSpPr>
          <p:grpSpPr>
            <a:xfrm>
              <a:off x="10033980" y="3702246"/>
              <a:ext cx="154992" cy="1092005"/>
              <a:chOff x="1207083" y="3702246"/>
              <a:chExt cx="154992" cy="1092005"/>
            </a:xfrm>
          </p:grpSpPr>
          <p:sp>
            <p:nvSpPr>
              <p:cNvPr id="395" name="Rectangle 394">
                <a:extLst>
                  <a:ext uri="{FF2B5EF4-FFF2-40B4-BE49-F238E27FC236}">
                    <a16:creationId xmlns:a16="http://schemas.microsoft.com/office/drawing/2014/main" id="{762E6129-0EFF-A8D3-B7CC-25782868DE7C}"/>
                  </a:ext>
                </a:extLst>
              </p:cNvPr>
              <p:cNvSpPr/>
              <p:nvPr/>
            </p:nvSpPr>
            <p:spPr bwMode="auto">
              <a:xfrm>
                <a:off x="1207083" y="3790950"/>
                <a:ext cx="154992" cy="100330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Rectangle 395">
                <a:extLst>
                  <a:ext uri="{FF2B5EF4-FFF2-40B4-BE49-F238E27FC236}">
                    <a16:creationId xmlns:a16="http://schemas.microsoft.com/office/drawing/2014/main" id="{2D86E443-3536-14FA-5924-30FFB14B0192}"/>
                  </a:ext>
                </a:extLst>
              </p:cNvPr>
              <p:cNvSpPr/>
              <p:nvPr/>
            </p:nvSpPr>
            <p:spPr bwMode="auto">
              <a:xfrm>
                <a:off x="1207083" y="3702246"/>
                <a:ext cx="154992" cy="9187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97" name="Rectangle 396">
              <a:extLst>
                <a:ext uri="{FF2B5EF4-FFF2-40B4-BE49-F238E27FC236}">
                  <a16:creationId xmlns:a16="http://schemas.microsoft.com/office/drawing/2014/main" id="{F939DE27-E56C-35E6-32BF-DFC8BC649350}"/>
                </a:ext>
              </a:extLst>
            </p:cNvPr>
            <p:cNvSpPr/>
            <p:nvPr/>
          </p:nvSpPr>
          <p:spPr bwMode="auto">
            <a:xfrm>
              <a:off x="10251874" y="3702050"/>
              <a:ext cx="154992" cy="109220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98" name="Group 397">
              <a:extLst>
                <a:ext uri="{FF2B5EF4-FFF2-40B4-BE49-F238E27FC236}">
                  <a16:creationId xmlns:a16="http://schemas.microsoft.com/office/drawing/2014/main" id="{8123A7E5-D31E-62DD-DED0-86B233D98262}"/>
                </a:ext>
              </a:extLst>
            </p:cNvPr>
            <p:cNvGrpSpPr/>
            <p:nvPr/>
          </p:nvGrpSpPr>
          <p:grpSpPr>
            <a:xfrm>
              <a:off x="10469751" y="3773815"/>
              <a:ext cx="154992" cy="1020436"/>
              <a:chOff x="1207083" y="3773815"/>
              <a:chExt cx="154992" cy="1020436"/>
            </a:xfrm>
          </p:grpSpPr>
          <p:sp>
            <p:nvSpPr>
              <p:cNvPr id="399" name="Rectangle 398">
                <a:extLst>
                  <a:ext uri="{FF2B5EF4-FFF2-40B4-BE49-F238E27FC236}">
                    <a16:creationId xmlns:a16="http://schemas.microsoft.com/office/drawing/2014/main" id="{3434D517-B5D8-7A5E-E662-3320C05DF8C2}"/>
                  </a:ext>
                </a:extLst>
              </p:cNvPr>
              <p:cNvSpPr/>
              <p:nvPr/>
            </p:nvSpPr>
            <p:spPr bwMode="auto">
              <a:xfrm>
                <a:off x="1207083" y="3851275"/>
                <a:ext cx="154992" cy="94297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Rectangle 399">
                <a:extLst>
                  <a:ext uri="{FF2B5EF4-FFF2-40B4-BE49-F238E27FC236}">
                    <a16:creationId xmlns:a16="http://schemas.microsoft.com/office/drawing/2014/main" id="{C9049515-9768-16FB-B40F-7CD8FBB52695}"/>
                  </a:ext>
                </a:extLst>
              </p:cNvPr>
              <p:cNvSpPr/>
              <p:nvPr/>
            </p:nvSpPr>
            <p:spPr bwMode="auto">
              <a:xfrm>
                <a:off x="1207083" y="3773815"/>
                <a:ext cx="154992" cy="9187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01" name="Rectangle 400">
              <a:extLst>
                <a:ext uri="{FF2B5EF4-FFF2-40B4-BE49-F238E27FC236}">
                  <a16:creationId xmlns:a16="http://schemas.microsoft.com/office/drawing/2014/main" id="{324AC55B-7826-8B2A-3BF8-BF49CCEF69D0}"/>
                </a:ext>
              </a:extLst>
            </p:cNvPr>
            <p:cNvSpPr/>
            <p:nvPr/>
          </p:nvSpPr>
          <p:spPr bwMode="auto">
            <a:xfrm>
              <a:off x="10687744" y="3840257"/>
              <a:ext cx="154992" cy="953994"/>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Rectangle 401">
              <a:extLst>
                <a:ext uri="{FF2B5EF4-FFF2-40B4-BE49-F238E27FC236}">
                  <a16:creationId xmlns:a16="http://schemas.microsoft.com/office/drawing/2014/main" id="{33191CAC-BD7F-4E0B-55DD-41D62A686B99}"/>
                </a:ext>
              </a:extLst>
            </p:cNvPr>
            <p:cNvSpPr/>
            <p:nvPr/>
          </p:nvSpPr>
          <p:spPr bwMode="auto">
            <a:xfrm>
              <a:off x="11125894" y="3994149"/>
              <a:ext cx="154992" cy="80010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Rectangle 402">
              <a:extLst>
                <a:ext uri="{FF2B5EF4-FFF2-40B4-BE49-F238E27FC236}">
                  <a16:creationId xmlns:a16="http://schemas.microsoft.com/office/drawing/2014/main" id="{C4ACF10E-8FF9-0BCD-D469-3F888F399BDF}"/>
                </a:ext>
              </a:extLst>
            </p:cNvPr>
            <p:cNvSpPr/>
            <p:nvPr/>
          </p:nvSpPr>
          <p:spPr bwMode="auto">
            <a:xfrm>
              <a:off x="11344969" y="4064000"/>
              <a:ext cx="154992" cy="730250"/>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04" name="Group 403">
              <a:extLst>
                <a:ext uri="{FF2B5EF4-FFF2-40B4-BE49-F238E27FC236}">
                  <a16:creationId xmlns:a16="http://schemas.microsoft.com/office/drawing/2014/main" id="{FF5B90D4-90C3-B8A2-4BD5-9212FEBF5B2D}"/>
                </a:ext>
              </a:extLst>
            </p:cNvPr>
            <p:cNvGrpSpPr/>
            <p:nvPr/>
          </p:nvGrpSpPr>
          <p:grpSpPr>
            <a:xfrm>
              <a:off x="10911076" y="3912210"/>
              <a:ext cx="154992" cy="882040"/>
              <a:chOff x="1207083" y="3912210"/>
              <a:chExt cx="154992" cy="882040"/>
            </a:xfrm>
          </p:grpSpPr>
          <p:sp>
            <p:nvSpPr>
              <p:cNvPr id="405" name="Rectangle 404">
                <a:extLst>
                  <a:ext uri="{FF2B5EF4-FFF2-40B4-BE49-F238E27FC236}">
                    <a16:creationId xmlns:a16="http://schemas.microsoft.com/office/drawing/2014/main" id="{4491C11F-C28C-88F4-ED1C-CEC796AADBCC}"/>
                  </a:ext>
                </a:extLst>
              </p:cNvPr>
              <p:cNvSpPr/>
              <p:nvPr/>
            </p:nvSpPr>
            <p:spPr bwMode="auto">
              <a:xfrm>
                <a:off x="1207083" y="4063999"/>
                <a:ext cx="154992" cy="73025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Rectangle 405">
                <a:extLst>
                  <a:ext uri="{FF2B5EF4-FFF2-40B4-BE49-F238E27FC236}">
                    <a16:creationId xmlns:a16="http://schemas.microsoft.com/office/drawing/2014/main" id="{76CDB101-A532-1EB7-26EB-4902DEAE03D0}"/>
                  </a:ext>
                </a:extLst>
              </p:cNvPr>
              <p:cNvSpPr/>
              <p:nvPr/>
            </p:nvSpPr>
            <p:spPr bwMode="auto">
              <a:xfrm>
                <a:off x="1207083" y="3912210"/>
                <a:ext cx="154992" cy="14917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306" name="Group 305">
            <a:extLst>
              <a:ext uri="{FF2B5EF4-FFF2-40B4-BE49-F238E27FC236}">
                <a16:creationId xmlns:a16="http://schemas.microsoft.com/office/drawing/2014/main" id="{8C503C99-50EE-B991-8AFC-690279B176CD}"/>
              </a:ext>
            </a:extLst>
          </p:cNvPr>
          <p:cNvGrpSpPr/>
          <p:nvPr/>
        </p:nvGrpSpPr>
        <p:grpSpPr>
          <a:xfrm>
            <a:off x="4736252" y="3493831"/>
            <a:ext cx="3619915" cy="1300420"/>
            <a:chOff x="4736252" y="3493831"/>
            <a:chExt cx="3619915" cy="1300420"/>
          </a:xfrm>
        </p:grpSpPr>
        <p:grpSp>
          <p:nvGrpSpPr>
            <p:cNvPr id="339" name="Group 338">
              <a:extLst>
                <a:ext uri="{FF2B5EF4-FFF2-40B4-BE49-F238E27FC236}">
                  <a16:creationId xmlns:a16="http://schemas.microsoft.com/office/drawing/2014/main" id="{95DF9130-7BFD-2B7A-B515-BF397594F1AE}"/>
                </a:ext>
              </a:extLst>
            </p:cNvPr>
            <p:cNvGrpSpPr/>
            <p:nvPr/>
          </p:nvGrpSpPr>
          <p:grpSpPr>
            <a:xfrm>
              <a:off x="4736252" y="3493831"/>
              <a:ext cx="154992" cy="1300420"/>
              <a:chOff x="1207083" y="3493831"/>
              <a:chExt cx="154992" cy="1300420"/>
            </a:xfrm>
          </p:grpSpPr>
          <p:sp>
            <p:nvSpPr>
              <p:cNvPr id="340" name="Rectangle 339">
                <a:extLst>
                  <a:ext uri="{FF2B5EF4-FFF2-40B4-BE49-F238E27FC236}">
                    <a16:creationId xmlns:a16="http://schemas.microsoft.com/office/drawing/2014/main" id="{742621C1-3A54-58A8-E997-130586115896}"/>
                  </a:ext>
                </a:extLst>
              </p:cNvPr>
              <p:cNvSpPr/>
              <p:nvPr/>
            </p:nvSpPr>
            <p:spPr bwMode="auto">
              <a:xfrm>
                <a:off x="1207083" y="3651251"/>
                <a:ext cx="154992" cy="1143000"/>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Rectangle 340">
                <a:extLst>
                  <a:ext uri="{FF2B5EF4-FFF2-40B4-BE49-F238E27FC236}">
                    <a16:creationId xmlns:a16="http://schemas.microsoft.com/office/drawing/2014/main" id="{8C9A4591-4A27-F961-3010-B2FAB4D38965}"/>
                  </a:ext>
                </a:extLst>
              </p:cNvPr>
              <p:cNvSpPr/>
              <p:nvPr/>
            </p:nvSpPr>
            <p:spPr bwMode="auto">
              <a:xfrm>
                <a:off x="1207083" y="3493831"/>
                <a:ext cx="154992" cy="15741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42" name="Rectangle 341">
              <a:extLst>
                <a:ext uri="{FF2B5EF4-FFF2-40B4-BE49-F238E27FC236}">
                  <a16:creationId xmlns:a16="http://schemas.microsoft.com/office/drawing/2014/main" id="{187139BE-3A62-9F32-B633-701F12AE654F}"/>
                </a:ext>
              </a:extLst>
            </p:cNvPr>
            <p:cNvSpPr/>
            <p:nvPr/>
          </p:nvSpPr>
          <p:spPr bwMode="auto">
            <a:xfrm>
              <a:off x="5165837" y="3702663"/>
              <a:ext cx="154992" cy="1091588"/>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44" name="Group 343">
              <a:extLst>
                <a:ext uri="{FF2B5EF4-FFF2-40B4-BE49-F238E27FC236}">
                  <a16:creationId xmlns:a16="http://schemas.microsoft.com/office/drawing/2014/main" id="{D13E53D3-F604-E396-AF37-C24AE18D6F05}"/>
                </a:ext>
              </a:extLst>
            </p:cNvPr>
            <p:cNvGrpSpPr/>
            <p:nvPr/>
          </p:nvGrpSpPr>
          <p:grpSpPr>
            <a:xfrm>
              <a:off x="4952872" y="3493831"/>
              <a:ext cx="154992" cy="1300419"/>
              <a:chOff x="1207083" y="3493831"/>
              <a:chExt cx="154992" cy="1300419"/>
            </a:xfrm>
          </p:grpSpPr>
          <p:sp>
            <p:nvSpPr>
              <p:cNvPr id="345" name="Rectangle 344">
                <a:extLst>
                  <a:ext uri="{FF2B5EF4-FFF2-40B4-BE49-F238E27FC236}">
                    <a16:creationId xmlns:a16="http://schemas.microsoft.com/office/drawing/2014/main" id="{81867260-01A7-6B54-ECB3-B732101AC74A}"/>
                  </a:ext>
                </a:extLst>
              </p:cNvPr>
              <p:cNvSpPr/>
              <p:nvPr/>
            </p:nvSpPr>
            <p:spPr bwMode="auto">
              <a:xfrm>
                <a:off x="1207083" y="4178299"/>
                <a:ext cx="154992" cy="615951"/>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Rectangle 345">
                <a:extLst>
                  <a:ext uri="{FF2B5EF4-FFF2-40B4-BE49-F238E27FC236}">
                    <a16:creationId xmlns:a16="http://schemas.microsoft.com/office/drawing/2014/main" id="{FE513DD4-6279-7045-321D-B5EC20D36096}"/>
                  </a:ext>
                </a:extLst>
              </p:cNvPr>
              <p:cNvSpPr/>
              <p:nvPr/>
            </p:nvSpPr>
            <p:spPr bwMode="auto">
              <a:xfrm>
                <a:off x="1207083" y="3493831"/>
                <a:ext cx="154992" cy="68764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47" name="Group 346">
              <a:extLst>
                <a:ext uri="{FF2B5EF4-FFF2-40B4-BE49-F238E27FC236}">
                  <a16:creationId xmlns:a16="http://schemas.microsoft.com/office/drawing/2014/main" id="{B3DE2EF9-DD5C-53D3-C404-3158A47F4F9A}"/>
                </a:ext>
              </a:extLst>
            </p:cNvPr>
            <p:cNvGrpSpPr/>
            <p:nvPr/>
          </p:nvGrpSpPr>
          <p:grpSpPr>
            <a:xfrm>
              <a:off x="5381016" y="3775075"/>
              <a:ext cx="154992" cy="1019176"/>
              <a:chOff x="1207083" y="3775075"/>
              <a:chExt cx="154992" cy="1019176"/>
            </a:xfrm>
          </p:grpSpPr>
          <p:sp>
            <p:nvSpPr>
              <p:cNvPr id="348" name="Rectangle 347">
                <a:extLst>
                  <a:ext uri="{FF2B5EF4-FFF2-40B4-BE49-F238E27FC236}">
                    <a16:creationId xmlns:a16="http://schemas.microsoft.com/office/drawing/2014/main" id="{D9ECB106-F999-0790-C6C4-AF2EC4FF9F9E}"/>
                  </a:ext>
                </a:extLst>
              </p:cNvPr>
              <p:cNvSpPr/>
              <p:nvPr/>
            </p:nvSpPr>
            <p:spPr bwMode="auto">
              <a:xfrm>
                <a:off x="1207083" y="3984625"/>
                <a:ext cx="154992" cy="80962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Rectangle 348">
                <a:extLst>
                  <a:ext uri="{FF2B5EF4-FFF2-40B4-BE49-F238E27FC236}">
                    <a16:creationId xmlns:a16="http://schemas.microsoft.com/office/drawing/2014/main" id="{717A26E7-9B97-C05B-EA42-EF2D1B901CE8}"/>
                  </a:ext>
                </a:extLst>
              </p:cNvPr>
              <p:cNvSpPr/>
              <p:nvPr/>
            </p:nvSpPr>
            <p:spPr bwMode="auto">
              <a:xfrm>
                <a:off x="1207083" y="3775075"/>
                <a:ext cx="154992" cy="2148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50" name="Rectangle 349">
              <a:extLst>
                <a:ext uri="{FF2B5EF4-FFF2-40B4-BE49-F238E27FC236}">
                  <a16:creationId xmlns:a16="http://schemas.microsoft.com/office/drawing/2014/main" id="{7A637291-1263-C56D-D5BF-370FA8FB5E68}"/>
                </a:ext>
              </a:extLst>
            </p:cNvPr>
            <p:cNvSpPr/>
            <p:nvPr/>
          </p:nvSpPr>
          <p:spPr bwMode="auto">
            <a:xfrm>
              <a:off x="5597359" y="3911599"/>
              <a:ext cx="154992" cy="882651"/>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51" name="Group 350">
              <a:extLst>
                <a:ext uri="{FF2B5EF4-FFF2-40B4-BE49-F238E27FC236}">
                  <a16:creationId xmlns:a16="http://schemas.microsoft.com/office/drawing/2014/main" id="{8F02BA02-9960-F68B-3058-4DC180194157}"/>
                </a:ext>
              </a:extLst>
            </p:cNvPr>
            <p:cNvGrpSpPr/>
            <p:nvPr/>
          </p:nvGrpSpPr>
          <p:grpSpPr>
            <a:xfrm>
              <a:off x="5811450" y="3974302"/>
              <a:ext cx="154992" cy="819949"/>
              <a:chOff x="1207083" y="3974302"/>
              <a:chExt cx="154992" cy="819949"/>
            </a:xfrm>
          </p:grpSpPr>
          <p:sp>
            <p:nvSpPr>
              <p:cNvPr id="352" name="Rectangle 351">
                <a:extLst>
                  <a:ext uri="{FF2B5EF4-FFF2-40B4-BE49-F238E27FC236}">
                    <a16:creationId xmlns:a16="http://schemas.microsoft.com/office/drawing/2014/main" id="{0891D86D-5B4A-3144-BBD6-043B5F2CD954}"/>
                  </a:ext>
                </a:extLst>
              </p:cNvPr>
              <p:cNvSpPr/>
              <p:nvPr/>
            </p:nvSpPr>
            <p:spPr bwMode="auto">
              <a:xfrm>
                <a:off x="1207083" y="4053417"/>
                <a:ext cx="154992" cy="740834"/>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Rectangle 352">
                <a:extLst>
                  <a:ext uri="{FF2B5EF4-FFF2-40B4-BE49-F238E27FC236}">
                    <a16:creationId xmlns:a16="http://schemas.microsoft.com/office/drawing/2014/main" id="{5C76359D-CAC7-E60B-F357-DF1B639AAC44}"/>
                  </a:ext>
                </a:extLst>
              </p:cNvPr>
              <p:cNvSpPr/>
              <p:nvPr/>
            </p:nvSpPr>
            <p:spPr bwMode="auto">
              <a:xfrm>
                <a:off x="1207083" y="3974302"/>
                <a:ext cx="154992" cy="81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54" name="Group 353">
              <a:extLst>
                <a:ext uri="{FF2B5EF4-FFF2-40B4-BE49-F238E27FC236}">
                  <a16:creationId xmlns:a16="http://schemas.microsoft.com/office/drawing/2014/main" id="{828C56EE-F25D-0040-CCE0-B0AF9140C224}"/>
                </a:ext>
              </a:extLst>
            </p:cNvPr>
            <p:cNvGrpSpPr/>
            <p:nvPr/>
          </p:nvGrpSpPr>
          <p:grpSpPr>
            <a:xfrm>
              <a:off x="6027346" y="4038805"/>
              <a:ext cx="154992" cy="755446"/>
              <a:chOff x="1207083" y="4038805"/>
              <a:chExt cx="154992" cy="755446"/>
            </a:xfrm>
          </p:grpSpPr>
          <p:sp>
            <p:nvSpPr>
              <p:cNvPr id="355" name="Rectangle 354">
                <a:extLst>
                  <a:ext uri="{FF2B5EF4-FFF2-40B4-BE49-F238E27FC236}">
                    <a16:creationId xmlns:a16="http://schemas.microsoft.com/office/drawing/2014/main" id="{9A1F389E-DDC2-CBD4-41A1-13EEC95AEACA}"/>
                  </a:ext>
                </a:extLst>
              </p:cNvPr>
              <p:cNvSpPr/>
              <p:nvPr/>
            </p:nvSpPr>
            <p:spPr bwMode="auto">
              <a:xfrm>
                <a:off x="1207083" y="4116917"/>
                <a:ext cx="154992" cy="677334"/>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Rectangle 355">
                <a:extLst>
                  <a:ext uri="{FF2B5EF4-FFF2-40B4-BE49-F238E27FC236}">
                    <a16:creationId xmlns:a16="http://schemas.microsoft.com/office/drawing/2014/main" id="{C8ACE9C1-4735-81B9-7321-046AD53B4118}"/>
                  </a:ext>
                </a:extLst>
              </p:cNvPr>
              <p:cNvSpPr/>
              <p:nvPr/>
            </p:nvSpPr>
            <p:spPr bwMode="auto">
              <a:xfrm>
                <a:off x="1207083" y="4038805"/>
                <a:ext cx="154992" cy="81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57" name="Rectangle 356">
              <a:extLst>
                <a:ext uri="{FF2B5EF4-FFF2-40B4-BE49-F238E27FC236}">
                  <a16:creationId xmlns:a16="http://schemas.microsoft.com/office/drawing/2014/main" id="{5B42E1DF-C81A-10A7-471C-17F4A0B33A1C}"/>
                </a:ext>
              </a:extLst>
            </p:cNvPr>
            <p:cNvSpPr/>
            <p:nvPr/>
          </p:nvSpPr>
          <p:spPr bwMode="auto">
            <a:xfrm>
              <a:off x="6254008" y="4047067"/>
              <a:ext cx="154992" cy="7471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Rectangle 357">
              <a:extLst>
                <a:ext uri="{FF2B5EF4-FFF2-40B4-BE49-F238E27FC236}">
                  <a16:creationId xmlns:a16="http://schemas.microsoft.com/office/drawing/2014/main" id="{C29B41F6-2266-484C-9565-6DA9D9E939F7}"/>
                </a:ext>
              </a:extLst>
            </p:cNvPr>
            <p:cNvSpPr/>
            <p:nvPr/>
          </p:nvSpPr>
          <p:spPr bwMode="auto">
            <a:xfrm>
              <a:off x="6467792" y="4047067"/>
              <a:ext cx="154992" cy="7471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59" name="Group 358">
              <a:extLst>
                <a:ext uri="{FF2B5EF4-FFF2-40B4-BE49-F238E27FC236}">
                  <a16:creationId xmlns:a16="http://schemas.microsoft.com/office/drawing/2014/main" id="{19DD150C-75A5-E0F0-64B1-3A044FD3FD61}"/>
                </a:ext>
              </a:extLst>
            </p:cNvPr>
            <p:cNvGrpSpPr/>
            <p:nvPr/>
          </p:nvGrpSpPr>
          <p:grpSpPr>
            <a:xfrm>
              <a:off x="6680886" y="4181425"/>
              <a:ext cx="154992" cy="612826"/>
              <a:chOff x="1207083" y="4181425"/>
              <a:chExt cx="154992" cy="612826"/>
            </a:xfrm>
          </p:grpSpPr>
          <p:sp>
            <p:nvSpPr>
              <p:cNvPr id="360" name="Rectangle 359">
                <a:extLst>
                  <a:ext uri="{FF2B5EF4-FFF2-40B4-BE49-F238E27FC236}">
                    <a16:creationId xmlns:a16="http://schemas.microsoft.com/office/drawing/2014/main" id="{CFA35509-CEDB-20A3-D810-AC90F3B1809B}"/>
                  </a:ext>
                </a:extLst>
              </p:cNvPr>
              <p:cNvSpPr/>
              <p:nvPr/>
            </p:nvSpPr>
            <p:spPr bwMode="auto">
              <a:xfrm>
                <a:off x="1207083" y="4396317"/>
                <a:ext cx="154992" cy="397934"/>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Rectangle 360">
                <a:extLst>
                  <a:ext uri="{FF2B5EF4-FFF2-40B4-BE49-F238E27FC236}">
                    <a16:creationId xmlns:a16="http://schemas.microsoft.com/office/drawing/2014/main" id="{3673C63F-97A4-0AAF-BDAB-AEE8F8C10BF8}"/>
                  </a:ext>
                </a:extLst>
              </p:cNvPr>
              <p:cNvSpPr/>
              <p:nvPr/>
            </p:nvSpPr>
            <p:spPr bwMode="auto">
              <a:xfrm>
                <a:off x="1207083" y="4181425"/>
                <a:ext cx="154992" cy="2148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2" name="Group 361">
              <a:extLst>
                <a:ext uri="{FF2B5EF4-FFF2-40B4-BE49-F238E27FC236}">
                  <a16:creationId xmlns:a16="http://schemas.microsoft.com/office/drawing/2014/main" id="{F20ACE26-4CAB-79BE-5473-E1974AD94A7C}"/>
                </a:ext>
              </a:extLst>
            </p:cNvPr>
            <p:cNvGrpSpPr/>
            <p:nvPr/>
          </p:nvGrpSpPr>
          <p:grpSpPr>
            <a:xfrm>
              <a:off x="6893305" y="4181425"/>
              <a:ext cx="154992" cy="612826"/>
              <a:chOff x="1207083" y="4181425"/>
              <a:chExt cx="154992" cy="612826"/>
            </a:xfrm>
          </p:grpSpPr>
          <p:sp>
            <p:nvSpPr>
              <p:cNvPr id="363" name="Rectangle 362">
                <a:extLst>
                  <a:ext uri="{FF2B5EF4-FFF2-40B4-BE49-F238E27FC236}">
                    <a16:creationId xmlns:a16="http://schemas.microsoft.com/office/drawing/2014/main" id="{568D2353-AD4D-7921-E6B3-188773F1BEB1}"/>
                  </a:ext>
                </a:extLst>
              </p:cNvPr>
              <p:cNvSpPr/>
              <p:nvPr/>
            </p:nvSpPr>
            <p:spPr bwMode="auto">
              <a:xfrm>
                <a:off x="1207083" y="4396317"/>
                <a:ext cx="154992" cy="397934"/>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Rectangle 363">
                <a:extLst>
                  <a:ext uri="{FF2B5EF4-FFF2-40B4-BE49-F238E27FC236}">
                    <a16:creationId xmlns:a16="http://schemas.microsoft.com/office/drawing/2014/main" id="{39B2258C-60C3-7EE9-B328-9DA630624F6A}"/>
                  </a:ext>
                </a:extLst>
              </p:cNvPr>
              <p:cNvSpPr/>
              <p:nvPr/>
            </p:nvSpPr>
            <p:spPr bwMode="auto">
              <a:xfrm>
                <a:off x="1207083" y="4181425"/>
                <a:ext cx="154992" cy="2148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5" name="Group 364">
              <a:extLst>
                <a:ext uri="{FF2B5EF4-FFF2-40B4-BE49-F238E27FC236}">
                  <a16:creationId xmlns:a16="http://schemas.microsoft.com/office/drawing/2014/main" id="{EDAD990F-E2DC-234C-242B-FD2F6E60D741}"/>
                </a:ext>
              </a:extLst>
            </p:cNvPr>
            <p:cNvGrpSpPr/>
            <p:nvPr/>
          </p:nvGrpSpPr>
          <p:grpSpPr>
            <a:xfrm>
              <a:off x="7116337" y="4181425"/>
              <a:ext cx="154992" cy="612826"/>
              <a:chOff x="1207083" y="4181425"/>
              <a:chExt cx="154992" cy="612826"/>
            </a:xfrm>
          </p:grpSpPr>
          <p:sp>
            <p:nvSpPr>
              <p:cNvPr id="366" name="Rectangle 365">
                <a:extLst>
                  <a:ext uri="{FF2B5EF4-FFF2-40B4-BE49-F238E27FC236}">
                    <a16:creationId xmlns:a16="http://schemas.microsoft.com/office/drawing/2014/main" id="{7488F5CD-A6A0-1ECA-8121-52BF00F60F90}"/>
                  </a:ext>
                </a:extLst>
              </p:cNvPr>
              <p:cNvSpPr/>
              <p:nvPr/>
            </p:nvSpPr>
            <p:spPr bwMode="auto">
              <a:xfrm>
                <a:off x="1207083" y="4328583"/>
                <a:ext cx="154992" cy="465668"/>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Rectangle 366">
                <a:extLst>
                  <a:ext uri="{FF2B5EF4-FFF2-40B4-BE49-F238E27FC236}">
                    <a16:creationId xmlns:a16="http://schemas.microsoft.com/office/drawing/2014/main" id="{D64848B3-2FBC-A670-20F7-46611C513A40}"/>
                  </a:ext>
                </a:extLst>
              </p:cNvPr>
              <p:cNvSpPr/>
              <p:nvPr/>
            </p:nvSpPr>
            <p:spPr bwMode="auto">
              <a:xfrm>
                <a:off x="1207083" y="4181425"/>
                <a:ext cx="154992" cy="14927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8" name="Group 367">
              <a:extLst>
                <a:ext uri="{FF2B5EF4-FFF2-40B4-BE49-F238E27FC236}">
                  <a16:creationId xmlns:a16="http://schemas.microsoft.com/office/drawing/2014/main" id="{C4935257-AA05-6F9E-DD5E-50A6BFA2BFBD}"/>
                </a:ext>
              </a:extLst>
            </p:cNvPr>
            <p:cNvGrpSpPr/>
            <p:nvPr/>
          </p:nvGrpSpPr>
          <p:grpSpPr>
            <a:xfrm>
              <a:off x="7339019" y="4181425"/>
              <a:ext cx="154992" cy="612826"/>
              <a:chOff x="1207083" y="4181425"/>
              <a:chExt cx="154992" cy="612826"/>
            </a:xfrm>
          </p:grpSpPr>
          <p:sp>
            <p:nvSpPr>
              <p:cNvPr id="369" name="Rectangle 368">
                <a:extLst>
                  <a:ext uri="{FF2B5EF4-FFF2-40B4-BE49-F238E27FC236}">
                    <a16:creationId xmlns:a16="http://schemas.microsoft.com/office/drawing/2014/main" id="{992B3BF2-DD69-7DE6-6267-C77409784352}"/>
                  </a:ext>
                </a:extLst>
              </p:cNvPr>
              <p:cNvSpPr/>
              <p:nvPr/>
            </p:nvSpPr>
            <p:spPr bwMode="auto">
              <a:xfrm>
                <a:off x="1207083" y="4328583"/>
                <a:ext cx="154992" cy="465668"/>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Rectangle 369">
                <a:extLst>
                  <a:ext uri="{FF2B5EF4-FFF2-40B4-BE49-F238E27FC236}">
                    <a16:creationId xmlns:a16="http://schemas.microsoft.com/office/drawing/2014/main" id="{60C4C8DF-8C0B-FFDC-778A-03ED8A8099A7}"/>
                  </a:ext>
                </a:extLst>
              </p:cNvPr>
              <p:cNvSpPr/>
              <p:nvPr/>
            </p:nvSpPr>
            <p:spPr bwMode="auto">
              <a:xfrm>
                <a:off x="1207083" y="4181425"/>
                <a:ext cx="154992" cy="14927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71" name="Group 370">
              <a:extLst>
                <a:ext uri="{FF2B5EF4-FFF2-40B4-BE49-F238E27FC236}">
                  <a16:creationId xmlns:a16="http://schemas.microsoft.com/office/drawing/2014/main" id="{A0A466FC-EBF8-7F6C-07CA-FAC1A988D471}"/>
                </a:ext>
              </a:extLst>
            </p:cNvPr>
            <p:cNvGrpSpPr/>
            <p:nvPr/>
          </p:nvGrpSpPr>
          <p:grpSpPr>
            <a:xfrm>
              <a:off x="7550604" y="4176257"/>
              <a:ext cx="154992" cy="617993"/>
              <a:chOff x="1207083" y="4176257"/>
              <a:chExt cx="154992" cy="617993"/>
            </a:xfrm>
          </p:grpSpPr>
          <p:sp>
            <p:nvSpPr>
              <p:cNvPr id="372" name="Rectangle 371">
                <a:extLst>
                  <a:ext uri="{FF2B5EF4-FFF2-40B4-BE49-F238E27FC236}">
                    <a16:creationId xmlns:a16="http://schemas.microsoft.com/office/drawing/2014/main" id="{1929B31C-8718-8C37-B48C-F8F22DA0C272}"/>
                  </a:ext>
                </a:extLst>
              </p:cNvPr>
              <p:cNvSpPr/>
              <p:nvPr/>
            </p:nvSpPr>
            <p:spPr bwMode="auto">
              <a:xfrm>
                <a:off x="1207083" y="4251879"/>
                <a:ext cx="154992" cy="542371"/>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Rectangle 372">
                <a:extLst>
                  <a:ext uri="{FF2B5EF4-FFF2-40B4-BE49-F238E27FC236}">
                    <a16:creationId xmlns:a16="http://schemas.microsoft.com/office/drawing/2014/main" id="{25346C8B-E05C-BFF7-E01B-780E6C5D5557}"/>
                  </a:ext>
                </a:extLst>
              </p:cNvPr>
              <p:cNvSpPr/>
              <p:nvPr/>
            </p:nvSpPr>
            <p:spPr bwMode="auto">
              <a:xfrm>
                <a:off x="1207083" y="4176257"/>
                <a:ext cx="154992" cy="81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74" name="Rectangle 373">
              <a:extLst>
                <a:ext uri="{FF2B5EF4-FFF2-40B4-BE49-F238E27FC236}">
                  <a16:creationId xmlns:a16="http://schemas.microsoft.com/office/drawing/2014/main" id="{11A4CA58-F4AC-89A3-5641-BD7AF9D1314B}"/>
                </a:ext>
              </a:extLst>
            </p:cNvPr>
            <p:cNvSpPr/>
            <p:nvPr/>
          </p:nvSpPr>
          <p:spPr bwMode="auto">
            <a:xfrm>
              <a:off x="7767259" y="4186767"/>
              <a:ext cx="154992" cy="6074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Rectangle 374">
              <a:extLst>
                <a:ext uri="{FF2B5EF4-FFF2-40B4-BE49-F238E27FC236}">
                  <a16:creationId xmlns:a16="http://schemas.microsoft.com/office/drawing/2014/main" id="{EC22C276-5565-22F5-D09B-86B3AA526C1F}"/>
                </a:ext>
              </a:extLst>
            </p:cNvPr>
            <p:cNvSpPr/>
            <p:nvPr/>
          </p:nvSpPr>
          <p:spPr bwMode="auto">
            <a:xfrm>
              <a:off x="7985275" y="4186767"/>
              <a:ext cx="154992" cy="6074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Rectangle 375">
              <a:extLst>
                <a:ext uri="{FF2B5EF4-FFF2-40B4-BE49-F238E27FC236}">
                  <a16:creationId xmlns:a16="http://schemas.microsoft.com/office/drawing/2014/main" id="{6BAA1F46-D926-ED65-70E1-AE1E5D5C70C3}"/>
                </a:ext>
              </a:extLst>
            </p:cNvPr>
            <p:cNvSpPr/>
            <p:nvPr/>
          </p:nvSpPr>
          <p:spPr bwMode="auto">
            <a:xfrm>
              <a:off x="8201175" y="4186767"/>
              <a:ext cx="154992" cy="6074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4" name="Group 303">
            <a:extLst>
              <a:ext uri="{FF2B5EF4-FFF2-40B4-BE49-F238E27FC236}">
                <a16:creationId xmlns:a16="http://schemas.microsoft.com/office/drawing/2014/main" id="{A4FAA3C4-B63A-BAEB-5584-501331D77869}"/>
              </a:ext>
            </a:extLst>
          </p:cNvPr>
          <p:cNvGrpSpPr/>
          <p:nvPr/>
        </p:nvGrpSpPr>
        <p:grpSpPr>
          <a:xfrm>
            <a:off x="1207083" y="3335867"/>
            <a:ext cx="3202277" cy="1458383"/>
            <a:chOff x="1207083" y="3335867"/>
            <a:chExt cx="3202277" cy="1458383"/>
          </a:xfrm>
        </p:grpSpPr>
        <p:grpSp>
          <p:nvGrpSpPr>
            <p:cNvPr id="282" name="Group 281">
              <a:extLst>
                <a:ext uri="{FF2B5EF4-FFF2-40B4-BE49-F238E27FC236}">
                  <a16:creationId xmlns:a16="http://schemas.microsoft.com/office/drawing/2014/main" id="{3A7A10EB-9EE5-1E1C-1189-8D5A0FD18B17}"/>
                </a:ext>
              </a:extLst>
            </p:cNvPr>
            <p:cNvGrpSpPr/>
            <p:nvPr/>
          </p:nvGrpSpPr>
          <p:grpSpPr>
            <a:xfrm>
              <a:off x="1207083" y="3335867"/>
              <a:ext cx="154992" cy="1458383"/>
              <a:chOff x="1207083" y="3335867"/>
              <a:chExt cx="154992" cy="1458383"/>
            </a:xfrm>
          </p:grpSpPr>
          <p:sp>
            <p:nvSpPr>
              <p:cNvPr id="204" name="Rectangle 203">
                <a:extLst>
                  <a:ext uri="{FF2B5EF4-FFF2-40B4-BE49-F238E27FC236}">
                    <a16:creationId xmlns:a16="http://schemas.microsoft.com/office/drawing/2014/main" id="{877261F2-59E2-83DC-28CC-B7D3ABC44C08}"/>
                  </a:ext>
                </a:extLst>
              </p:cNvPr>
              <p:cNvSpPr/>
              <p:nvPr/>
            </p:nvSpPr>
            <p:spPr bwMode="auto">
              <a:xfrm>
                <a:off x="1207083" y="3425825"/>
                <a:ext cx="154992" cy="136842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Rectangle 304">
                <a:extLst>
                  <a:ext uri="{FF2B5EF4-FFF2-40B4-BE49-F238E27FC236}">
                    <a16:creationId xmlns:a16="http://schemas.microsoft.com/office/drawing/2014/main" id="{015C52AB-F49E-24B0-1594-86DA9148B430}"/>
                  </a:ext>
                </a:extLst>
              </p:cNvPr>
              <p:cNvSpPr/>
              <p:nvPr/>
            </p:nvSpPr>
            <p:spPr bwMode="auto">
              <a:xfrm>
                <a:off x="1207083" y="3335867"/>
                <a:ext cx="154992" cy="931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7" name="Group 306">
              <a:extLst>
                <a:ext uri="{FF2B5EF4-FFF2-40B4-BE49-F238E27FC236}">
                  <a16:creationId xmlns:a16="http://schemas.microsoft.com/office/drawing/2014/main" id="{8E8B8931-7A8D-802E-A51E-619BA889609E}"/>
                </a:ext>
              </a:extLst>
            </p:cNvPr>
            <p:cNvGrpSpPr/>
            <p:nvPr/>
          </p:nvGrpSpPr>
          <p:grpSpPr>
            <a:xfrm>
              <a:off x="1426247" y="3477874"/>
              <a:ext cx="154992" cy="1316376"/>
              <a:chOff x="1207083" y="3477874"/>
              <a:chExt cx="154992" cy="1316376"/>
            </a:xfrm>
          </p:grpSpPr>
          <p:sp>
            <p:nvSpPr>
              <p:cNvPr id="308" name="Rectangle 307">
                <a:extLst>
                  <a:ext uri="{FF2B5EF4-FFF2-40B4-BE49-F238E27FC236}">
                    <a16:creationId xmlns:a16="http://schemas.microsoft.com/office/drawing/2014/main" id="{DDDB8B92-EA03-4241-CC9A-8A7249B67DE3}"/>
                  </a:ext>
                </a:extLst>
              </p:cNvPr>
              <p:cNvSpPr/>
              <p:nvPr/>
            </p:nvSpPr>
            <p:spPr bwMode="auto">
              <a:xfrm>
                <a:off x="1207083" y="3570817"/>
                <a:ext cx="154992" cy="12234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Rectangle 308">
                <a:extLst>
                  <a:ext uri="{FF2B5EF4-FFF2-40B4-BE49-F238E27FC236}">
                    <a16:creationId xmlns:a16="http://schemas.microsoft.com/office/drawing/2014/main" id="{0F747771-2AE9-7F7C-6DB5-A6D40888559E}"/>
                  </a:ext>
                </a:extLst>
              </p:cNvPr>
              <p:cNvSpPr/>
              <p:nvPr/>
            </p:nvSpPr>
            <p:spPr bwMode="auto">
              <a:xfrm>
                <a:off x="1207083" y="3477874"/>
                <a:ext cx="154992" cy="931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1" name="Rectangle 310">
              <a:extLst>
                <a:ext uri="{FF2B5EF4-FFF2-40B4-BE49-F238E27FC236}">
                  <a16:creationId xmlns:a16="http://schemas.microsoft.com/office/drawing/2014/main" id="{77F84DB5-A52F-8881-D2C5-2ED1A499C523}"/>
                </a:ext>
              </a:extLst>
            </p:cNvPr>
            <p:cNvSpPr/>
            <p:nvPr/>
          </p:nvSpPr>
          <p:spPr bwMode="auto">
            <a:xfrm>
              <a:off x="1644396" y="3642783"/>
              <a:ext cx="154992" cy="11514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Rectangle 312">
              <a:extLst>
                <a:ext uri="{FF2B5EF4-FFF2-40B4-BE49-F238E27FC236}">
                  <a16:creationId xmlns:a16="http://schemas.microsoft.com/office/drawing/2014/main" id="{BDD0DBDD-2A4D-286B-2200-DA05AB8CD98D}"/>
                </a:ext>
              </a:extLst>
            </p:cNvPr>
            <p:cNvSpPr/>
            <p:nvPr/>
          </p:nvSpPr>
          <p:spPr bwMode="auto">
            <a:xfrm>
              <a:off x="1856063" y="3718983"/>
              <a:ext cx="154992" cy="10752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4" name="Group 313">
              <a:extLst>
                <a:ext uri="{FF2B5EF4-FFF2-40B4-BE49-F238E27FC236}">
                  <a16:creationId xmlns:a16="http://schemas.microsoft.com/office/drawing/2014/main" id="{616B5B1F-4A32-0AE8-B4E3-B946A803F6FF}"/>
                </a:ext>
              </a:extLst>
            </p:cNvPr>
            <p:cNvGrpSpPr/>
            <p:nvPr/>
          </p:nvGrpSpPr>
          <p:grpSpPr>
            <a:xfrm>
              <a:off x="2074730" y="3702662"/>
              <a:ext cx="154992" cy="1091588"/>
              <a:chOff x="1207083" y="3702662"/>
              <a:chExt cx="154992" cy="1091588"/>
            </a:xfrm>
          </p:grpSpPr>
          <p:sp>
            <p:nvSpPr>
              <p:cNvPr id="315" name="Rectangle 314">
                <a:extLst>
                  <a:ext uri="{FF2B5EF4-FFF2-40B4-BE49-F238E27FC236}">
                    <a16:creationId xmlns:a16="http://schemas.microsoft.com/office/drawing/2014/main" id="{23B465D8-0EA3-0258-97B8-702F8330B888}"/>
                  </a:ext>
                </a:extLst>
              </p:cNvPr>
              <p:cNvSpPr/>
              <p:nvPr/>
            </p:nvSpPr>
            <p:spPr bwMode="auto">
              <a:xfrm>
                <a:off x="1207083" y="3788833"/>
                <a:ext cx="154992" cy="100541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Rectangle 315">
                <a:extLst>
                  <a:ext uri="{FF2B5EF4-FFF2-40B4-BE49-F238E27FC236}">
                    <a16:creationId xmlns:a16="http://schemas.microsoft.com/office/drawing/2014/main" id="{CB892243-D2EA-695E-A2AF-E0260D317FF9}"/>
                  </a:ext>
                </a:extLst>
              </p:cNvPr>
              <p:cNvSpPr/>
              <p:nvPr/>
            </p:nvSpPr>
            <p:spPr bwMode="auto">
              <a:xfrm>
                <a:off x="1207083" y="3702662"/>
                <a:ext cx="154992" cy="931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 name="Group 316">
              <a:extLst>
                <a:ext uri="{FF2B5EF4-FFF2-40B4-BE49-F238E27FC236}">
                  <a16:creationId xmlns:a16="http://schemas.microsoft.com/office/drawing/2014/main" id="{985D472D-28D4-5885-67CD-CCDE7D2C22B1}"/>
                </a:ext>
              </a:extLst>
            </p:cNvPr>
            <p:cNvGrpSpPr/>
            <p:nvPr/>
          </p:nvGrpSpPr>
          <p:grpSpPr>
            <a:xfrm>
              <a:off x="2296873" y="3780502"/>
              <a:ext cx="154992" cy="1013748"/>
              <a:chOff x="1207083" y="3780502"/>
              <a:chExt cx="154992" cy="1013748"/>
            </a:xfrm>
          </p:grpSpPr>
          <p:sp>
            <p:nvSpPr>
              <p:cNvPr id="318" name="Rectangle 317">
                <a:extLst>
                  <a:ext uri="{FF2B5EF4-FFF2-40B4-BE49-F238E27FC236}">
                    <a16:creationId xmlns:a16="http://schemas.microsoft.com/office/drawing/2014/main" id="{58FF6B75-C892-C886-F1DA-317E9587EDFA}"/>
                  </a:ext>
                </a:extLst>
              </p:cNvPr>
              <p:cNvSpPr/>
              <p:nvPr/>
            </p:nvSpPr>
            <p:spPr bwMode="auto">
              <a:xfrm>
                <a:off x="1207083" y="3865033"/>
                <a:ext cx="154992" cy="92921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Rectangle 318">
                <a:extLst>
                  <a:ext uri="{FF2B5EF4-FFF2-40B4-BE49-F238E27FC236}">
                    <a16:creationId xmlns:a16="http://schemas.microsoft.com/office/drawing/2014/main" id="{713AED55-B898-BF1A-4BC5-F925436D2A8E}"/>
                  </a:ext>
                </a:extLst>
              </p:cNvPr>
              <p:cNvSpPr/>
              <p:nvPr/>
            </p:nvSpPr>
            <p:spPr bwMode="auto">
              <a:xfrm>
                <a:off x="1207083" y="3780502"/>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0" name="Rectangle 319">
              <a:extLst>
                <a:ext uri="{FF2B5EF4-FFF2-40B4-BE49-F238E27FC236}">
                  <a16:creationId xmlns:a16="http://schemas.microsoft.com/office/drawing/2014/main" id="{80A2943C-ECD8-2B8D-5F5D-46E06F19D6F7}"/>
                </a:ext>
              </a:extLst>
            </p:cNvPr>
            <p:cNvSpPr/>
            <p:nvPr/>
          </p:nvSpPr>
          <p:spPr bwMode="auto">
            <a:xfrm>
              <a:off x="2507999" y="3850217"/>
              <a:ext cx="154992" cy="9440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Rectangle 320">
              <a:extLst>
                <a:ext uri="{FF2B5EF4-FFF2-40B4-BE49-F238E27FC236}">
                  <a16:creationId xmlns:a16="http://schemas.microsoft.com/office/drawing/2014/main" id="{05167A05-541A-4830-4451-0618FDD35649}"/>
                </a:ext>
              </a:extLst>
            </p:cNvPr>
            <p:cNvSpPr/>
            <p:nvPr/>
          </p:nvSpPr>
          <p:spPr bwMode="auto">
            <a:xfrm>
              <a:off x="2726015" y="3850217"/>
              <a:ext cx="154992" cy="9440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2" name="Group 321">
              <a:extLst>
                <a:ext uri="{FF2B5EF4-FFF2-40B4-BE49-F238E27FC236}">
                  <a16:creationId xmlns:a16="http://schemas.microsoft.com/office/drawing/2014/main" id="{E2043B65-6E9D-B35A-688A-3D2802AEA93D}"/>
                </a:ext>
              </a:extLst>
            </p:cNvPr>
            <p:cNvGrpSpPr/>
            <p:nvPr/>
          </p:nvGrpSpPr>
          <p:grpSpPr>
            <a:xfrm>
              <a:off x="2940169" y="3926025"/>
              <a:ext cx="154992" cy="868225"/>
              <a:chOff x="1207083" y="3926025"/>
              <a:chExt cx="154992" cy="868225"/>
            </a:xfrm>
          </p:grpSpPr>
          <p:sp>
            <p:nvSpPr>
              <p:cNvPr id="323" name="Rectangle 322">
                <a:extLst>
                  <a:ext uri="{FF2B5EF4-FFF2-40B4-BE49-F238E27FC236}">
                    <a16:creationId xmlns:a16="http://schemas.microsoft.com/office/drawing/2014/main" id="{8EF9FBF1-9B99-2B34-245C-4022CB5AC514}"/>
                  </a:ext>
                </a:extLst>
              </p:cNvPr>
              <p:cNvSpPr/>
              <p:nvPr/>
            </p:nvSpPr>
            <p:spPr bwMode="auto">
              <a:xfrm>
                <a:off x="1207083" y="4011083"/>
                <a:ext cx="154992" cy="7831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Rectangle 323">
                <a:extLst>
                  <a:ext uri="{FF2B5EF4-FFF2-40B4-BE49-F238E27FC236}">
                    <a16:creationId xmlns:a16="http://schemas.microsoft.com/office/drawing/2014/main" id="{B4CFA580-AC51-B8B6-DA8D-684E83B0B76D}"/>
                  </a:ext>
                </a:extLst>
              </p:cNvPr>
              <p:cNvSpPr/>
              <p:nvPr/>
            </p:nvSpPr>
            <p:spPr bwMode="auto">
              <a:xfrm>
                <a:off x="1207083" y="3926025"/>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5" name="Group 324">
              <a:extLst>
                <a:ext uri="{FF2B5EF4-FFF2-40B4-BE49-F238E27FC236}">
                  <a16:creationId xmlns:a16="http://schemas.microsoft.com/office/drawing/2014/main" id="{A611E361-444F-1311-3C03-7926A80EF887}"/>
                </a:ext>
              </a:extLst>
            </p:cNvPr>
            <p:cNvGrpSpPr/>
            <p:nvPr/>
          </p:nvGrpSpPr>
          <p:grpSpPr>
            <a:xfrm>
              <a:off x="3164246" y="4002793"/>
              <a:ext cx="154992" cy="791457"/>
              <a:chOff x="1207083" y="4002793"/>
              <a:chExt cx="154992" cy="791457"/>
            </a:xfrm>
          </p:grpSpPr>
          <p:sp>
            <p:nvSpPr>
              <p:cNvPr id="326" name="Rectangle 325">
                <a:extLst>
                  <a:ext uri="{FF2B5EF4-FFF2-40B4-BE49-F238E27FC236}">
                    <a16:creationId xmlns:a16="http://schemas.microsoft.com/office/drawing/2014/main" id="{5F2AA939-0BA3-BEEB-EB35-68F8334944A4}"/>
                  </a:ext>
                </a:extLst>
              </p:cNvPr>
              <p:cNvSpPr/>
              <p:nvPr/>
            </p:nvSpPr>
            <p:spPr bwMode="auto">
              <a:xfrm>
                <a:off x="1207083" y="4087283"/>
                <a:ext cx="154992" cy="7069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Rectangle 326">
                <a:extLst>
                  <a:ext uri="{FF2B5EF4-FFF2-40B4-BE49-F238E27FC236}">
                    <a16:creationId xmlns:a16="http://schemas.microsoft.com/office/drawing/2014/main" id="{88607F4F-0E06-84F1-50A5-3959BFFA7F4D}"/>
                  </a:ext>
                </a:extLst>
              </p:cNvPr>
              <p:cNvSpPr/>
              <p:nvPr/>
            </p:nvSpPr>
            <p:spPr bwMode="auto">
              <a:xfrm>
                <a:off x="1207083" y="4002793"/>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8" name="Rectangle 327">
              <a:extLst>
                <a:ext uri="{FF2B5EF4-FFF2-40B4-BE49-F238E27FC236}">
                  <a16:creationId xmlns:a16="http://schemas.microsoft.com/office/drawing/2014/main" id="{61E7BF4B-6EFE-5238-B401-09F7437061A4}"/>
                </a:ext>
              </a:extLst>
            </p:cNvPr>
            <p:cNvSpPr/>
            <p:nvPr/>
          </p:nvSpPr>
          <p:spPr bwMode="auto">
            <a:xfrm>
              <a:off x="3387089" y="4004733"/>
              <a:ext cx="154992" cy="78951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9" name="Group 328">
              <a:extLst>
                <a:ext uri="{FF2B5EF4-FFF2-40B4-BE49-F238E27FC236}">
                  <a16:creationId xmlns:a16="http://schemas.microsoft.com/office/drawing/2014/main" id="{49835B0F-284E-B016-FD2F-49E2EE53D767}"/>
                </a:ext>
              </a:extLst>
            </p:cNvPr>
            <p:cNvGrpSpPr/>
            <p:nvPr/>
          </p:nvGrpSpPr>
          <p:grpSpPr>
            <a:xfrm>
              <a:off x="3818872" y="4076738"/>
              <a:ext cx="154992" cy="717512"/>
              <a:chOff x="1207083" y="4076738"/>
              <a:chExt cx="154992" cy="717512"/>
            </a:xfrm>
          </p:grpSpPr>
          <p:sp>
            <p:nvSpPr>
              <p:cNvPr id="330" name="Rectangle 329">
                <a:extLst>
                  <a:ext uri="{FF2B5EF4-FFF2-40B4-BE49-F238E27FC236}">
                    <a16:creationId xmlns:a16="http://schemas.microsoft.com/office/drawing/2014/main" id="{307D79B2-0C9F-605E-63D9-1507109B2B6C}"/>
                  </a:ext>
                </a:extLst>
              </p:cNvPr>
              <p:cNvSpPr/>
              <p:nvPr/>
            </p:nvSpPr>
            <p:spPr bwMode="auto">
              <a:xfrm>
                <a:off x="1207083" y="4155017"/>
                <a:ext cx="154992" cy="6392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Rectangle 330">
                <a:extLst>
                  <a:ext uri="{FF2B5EF4-FFF2-40B4-BE49-F238E27FC236}">
                    <a16:creationId xmlns:a16="http://schemas.microsoft.com/office/drawing/2014/main" id="{808BF543-63FC-5539-8048-A226A8284C15}"/>
                  </a:ext>
                </a:extLst>
              </p:cNvPr>
              <p:cNvSpPr/>
              <p:nvPr/>
            </p:nvSpPr>
            <p:spPr bwMode="auto">
              <a:xfrm>
                <a:off x="1207083" y="4076738"/>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2" name="Group 331">
              <a:extLst>
                <a:ext uri="{FF2B5EF4-FFF2-40B4-BE49-F238E27FC236}">
                  <a16:creationId xmlns:a16="http://schemas.microsoft.com/office/drawing/2014/main" id="{DE20ECF9-1BF1-84E2-CA38-707D611D98D2}"/>
                </a:ext>
              </a:extLst>
            </p:cNvPr>
            <p:cNvGrpSpPr/>
            <p:nvPr/>
          </p:nvGrpSpPr>
          <p:grpSpPr>
            <a:xfrm>
              <a:off x="3600498" y="4078862"/>
              <a:ext cx="154992" cy="715388"/>
              <a:chOff x="1207083" y="4078862"/>
              <a:chExt cx="154992" cy="715388"/>
            </a:xfrm>
          </p:grpSpPr>
          <p:sp>
            <p:nvSpPr>
              <p:cNvPr id="333" name="Rectangle 332">
                <a:extLst>
                  <a:ext uri="{FF2B5EF4-FFF2-40B4-BE49-F238E27FC236}">
                    <a16:creationId xmlns:a16="http://schemas.microsoft.com/office/drawing/2014/main" id="{31D538B3-44AC-E2CC-6A29-B798226CD732}"/>
                  </a:ext>
                </a:extLst>
              </p:cNvPr>
              <p:cNvSpPr/>
              <p:nvPr/>
            </p:nvSpPr>
            <p:spPr bwMode="auto">
              <a:xfrm>
                <a:off x="1207083" y="4379383"/>
                <a:ext cx="154992" cy="4148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Rectangle 333">
                <a:extLst>
                  <a:ext uri="{FF2B5EF4-FFF2-40B4-BE49-F238E27FC236}">
                    <a16:creationId xmlns:a16="http://schemas.microsoft.com/office/drawing/2014/main" id="{A463F33C-8732-609B-3F6A-BB83253368D2}"/>
                  </a:ext>
                </a:extLst>
              </p:cNvPr>
              <p:cNvSpPr/>
              <p:nvPr/>
            </p:nvSpPr>
            <p:spPr bwMode="auto">
              <a:xfrm>
                <a:off x="1207083" y="4078862"/>
                <a:ext cx="154992" cy="29790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5" name="Group 334">
              <a:extLst>
                <a:ext uri="{FF2B5EF4-FFF2-40B4-BE49-F238E27FC236}">
                  <a16:creationId xmlns:a16="http://schemas.microsoft.com/office/drawing/2014/main" id="{C90978BC-3C6F-B47D-63D9-1B42F3107627}"/>
                </a:ext>
              </a:extLst>
            </p:cNvPr>
            <p:cNvGrpSpPr/>
            <p:nvPr/>
          </p:nvGrpSpPr>
          <p:grpSpPr>
            <a:xfrm>
              <a:off x="4030401" y="4076738"/>
              <a:ext cx="154992" cy="717512"/>
              <a:chOff x="1207083" y="4076738"/>
              <a:chExt cx="154992" cy="717512"/>
            </a:xfrm>
          </p:grpSpPr>
          <p:sp>
            <p:nvSpPr>
              <p:cNvPr id="336" name="Rectangle 335">
                <a:extLst>
                  <a:ext uri="{FF2B5EF4-FFF2-40B4-BE49-F238E27FC236}">
                    <a16:creationId xmlns:a16="http://schemas.microsoft.com/office/drawing/2014/main" id="{D2FAA82F-8C80-65B6-720B-7459AC3FDDC6}"/>
                  </a:ext>
                </a:extLst>
              </p:cNvPr>
              <p:cNvSpPr/>
              <p:nvPr/>
            </p:nvSpPr>
            <p:spPr bwMode="auto">
              <a:xfrm>
                <a:off x="1207083" y="4155017"/>
                <a:ext cx="154992" cy="6392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Rectangle 336">
                <a:extLst>
                  <a:ext uri="{FF2B5EF4-FFF2-40B4-BE49-F238E27FC236}">
                    <a16:creationId xmlns:a16="http://schemas.microsoft.com/office/drawing/2014/main" id="{694F7C99-5CE7-3F1B-3BD6-0F5B2F460A04}"/>
                  </a:ext>
                </a:extLst>
              </p:cNvPr>
              <p:cNvSpPr/>
              <p:nvPr/>
            </p:nvSpPr>
            <p:spPr bwMode="auto">
              <a:xfrm>
                <a:off x="1207083" y="4076738"/>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38" name="Rectangle 337">
              <a:extLst>
                <a:ext uri="{FF2B5EF4-FFF2-40B4-BE49-F238E27FC236}">
                  <a16:creationId xmlns:a16="http://schemas.microsoft.com/office/drawing/2014/main" id="{B606682F-CE7C-8E08-F7AC-CFE50FDBDC7C}"/>
                </a:ext>
              </a:extLst>
            </p:cNvPr>
            <p:cNvSpPr/>
            <p:nvPr/>
          </p:nvSpPr>
          <p:spPr bwMode="auto">
            <a:xfrm>
              <a:off x="4254368" y="4148667"/>
              <a:ext cx="154992" cy="64558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a:t>
            </a:r>
            <a:br>
              <a:rPr lang="en-US" dirty="0"/>
            </a:br>
            <a:r>
              <a:rPr lang="en-US" dirty="0"/>
              <a:t>Adverse Events in &gt;25% of Patients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Most TEAEs were grade 1/2; AEs consistent with those of each agent</a:t>
            </a:r>
          </a:p>
          <a:p>
            <a:r>
              <a:rPr lang="en-US" altLang="en-US" sz="2000" dirty="0"/>
              <a:t>1 grade 5 AE with 1L TV + pembro considered related to treatment by investigator due to disseminated intravascular coagulation</a:t>
            </a:r>
          </a:p>
        </p:txBody>
      </p:sp>
      <p:sp>
        <p:nvSpPr>
          <p:cNvPr id="6" name="Text Box 15">
            <a:extLst>
              <a:ext uri="{FF2B5EF4-FFF2-40B4-BE49-F238E27FC236}">
                <a16:creationId xmlns:a16="http://schemas.microsoft.com/office/drawing/2014/main" id="{E3BA4F0E-9DA8-5CDF-B57C-0D788876BC6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 Reproduced with permission.</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BE197D00-383A-15E4-6AD9-D46212D10344}"/>
              </a:ext>
            </a:extLst>
          </p:cNvPr>
          <p:cNvSpPr txBox="1"/>
          <p:nvPr/>
        </p:nvSpPr>
        <p:spPr bwMode="auto">
          <a:xfrm>
            <a:off x="1562100" y="2634963"/>
            <a:ext cx="2297434" cy="338554"/>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1L TV + Pembrolizumab*</a:t>
            </a:r>
          </a:p>
        </p:txBody>
      </p:sp>
      <p:sp>
        <p:nvSpPr>
          <p:cNvPr id="9" name="TextBox 8">
            <a:extLst>
              <a:ext uri="{FF2B5EF4-FFF2-40B4-BE49-F238E27FC236}">
                <a16:creationId xmlns:a16="http://schemas.microsoft.com/office/drawing/2014/main" id="{70AC1B85-B158-E4E3-FF95-B5ADB770D4DD}"/>
              </a:ext>
            </a:extLst>
          </p:cNvPr>
          <p:cNvSpPr txBox="1"/>
          <p:nvPr/>
        </p:nvSpPr>
        <p:spPr bwMode="auto">
          <a:xfrm>
            <a:off x="5270501" y="2634963"/>
            <a:ext cx="2538654" cy="338554"/>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2L/3L TV + Pembrolizumab</a:t>
            </a:r>
            <a:r>
              <a:rPr lang="en-US" sz="1600" b="1" baseline="30000" dirty="0">
                <a:solidFill>
                  <a:schemeClr val="bg1"/>
                </a:solidFill>
                <a:latin typeface="Calibri" panose="020F0502020204030204" pitchFamily="34" charset="0"/>
              </a:rPr>
              <a:t>†</a:t>
            </a:r>
          </a:p>
        </p:txBody>
      </p:sp>
      <p:sp>
        <p:nvSpPr>
          <p:cNvPr id="10" name="TextBox 9">
            <a:extLst>
              <a:ext uri="{FF2B5EF4-FFF2-40B4-BE49-F238E27FC236}">
                <a16:creationId xmlns:a16="http://schemas.microsoft.com/office/drawing/2014/main" id="{5BF11447-CB62-A5B3-33F4-9773DFFEA017}"/>
              </a:ext>
            </a:extLst>
          </p:cNvPr>
          <p:cNvSpPr txBox="1"/>
          <p:nvPr/>
        </p:nvSpPr>
        <p:spPr bwMode="auto">
          <a:xfrm>
            <a:off x="9123525" y="2634963"/>
            <a:ext cx="2222500" cy="338554"/>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1L TV + Carboplatin</a:t>
            </a:r>
            <a:r>
              <a:rPr lang="en-US" sz="1600" b="1" baseline="30000" dirty="0">
                <a:solidFill>
                  <a:schemeClr val="bg1"/>
                </a:solidFill>
                <a:latin typeface="Calibri" panose="020F0502020204030204" pitchFamily="34" charset="0"/>
              </a:rPr>
              <a:t>‡</a:t>
            </a:r>
          </a:p>
        </p:txBody>
      </p:sp>
      <p:sp>
        <p:nvSpPr>
          <p:cNvPr id="5" name="TextBox 4">
            <a:extLst>
              <a:ext uri="{FF2B5EF4-FFF2-40B4-BE49-F238E27FC236}">
                <a16:creationId xmlns:a16="http://schemas.microsoft.com/office/drawing/2014/main" id="{F3F9301E-047A-C96D-7430-9D3B123C2FC0}"/>
              </a:ext>
            </a:extLst>
          </p:cNvPr>
          <p:cNvSpPr txBox="1"/>
          <p:nvPr/>
        </p:nvSpPr>
        <p:spPr bwMode="auto">
          <a:xfrm>
            <a:off x="621631" y="5812927"/>
            <a:ext cx="107724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dirty="0">
                <a:solidFill>
                  <a:schemeClr val="bg1"/>
                </a:solidFill>
                <a:latin typeface="Calibri" panose="020F0502020204030204" pitchFamily="34" charset="0"/>
              </a:rPr>
              <a:t>*24.2</a:t>
            </a:r>
            <a:r>
              <a:rPr lang="en-US" sz="1200" dirty="0">
                <a:solidFill>
                  <a:schemeClr val="bg1"/>
                </a:solidFill>
                <a:latin typeface="Calibri" panose="020F0502020204030204" pitchFamily="34" charset="0"/>
              </a:rPr>
              <a:t>% of </a:t>
            </a:r>
            <a:r>
              <a:rPr lang="en-US" sz="1200" b="0" dirty="0">
                <a:solidFill>
                  <a:schemeClr val="bg1"/>
                </a:solidFill>
                <a:latin typeface="Calibri" panose="020F0502020204030204" pitchFamily="34" charset="0"/>
              </a:rPr>
              <a:t>patients </a:t>
            </a:r>
            <a:r>
              <a:rPr lang="en-US" sz="1200" dirty="0">
                <a:solidFill>
                  <a:schemeClr val="bg1"/>
                </a:solidFill>
                <a:latin typeface="Calibri" panose="020F0502020204030204" pitchFamily="34" charset="0"/>
              </a:rPr>
              <a:t>(n = 8) </a:t>
            </a:r>
            <a:r>
              <a:rPr lang="en-US" sz="1200" b="0" dirty="0">
                <a:solidFill>
                  <a:schemeClr val="bg1"/>
                </a:solidFill>
                <a:latin typeface="Calibri" panose="020F0502020204030204" pitchFamily="34" charset="0"/>
              </a:rPr>
              <a:t>discontinued TV due to AEs.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34.3% of patients (n = 12) discontinued TV due to AEs.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21.2% of patients (n = 7) discontinued TV due to AEs;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ocular AEs and peripheral neuropathy were associated with treatment discontinuation.</a:t>
            </a:r>
            <a:endParaRPr lang="en-US" sz="1200" b="0" baseline="30000" dirty="0">
              <a:solidFill>
                <a:schemeClr val="bg1"/>
              </a:solidFill>
              <a:latin typeface="Calibri" panose="020F0502020204030204" pitchFamily="34" charset="0"/>
            </a:endParaRPr>
          </a:p>
        </p:txBody>
      </p:sp>
      <p:grpSp>
        <p:nvGrpSpPr>
          <p:cNvPr id="12" name="Group 11">
            <a:extLst>
              <a:ext uri="{FF2B5EF4-FFF2-40B4-BE49-F238E27FC236}">
                <a16:creationId xmlns:a16="http://schemas.microsoft.com/office/drawing/2014/main" id="{2447AA2E-22EC-30B0-ED1F-230552C38AEE}"/>
              </a:ext>
            </a:extLst>
          </p:cNvPr>
          <p:cNvGrpSpPr/>
          <p:nvPr/>
        </p:nvGrpSpPr>
        <p:grpSpPr>
          <a:xfrm>
            <a:off x="645373" y="2734123"/>
            <a:ext cx="538948" cy="2208717"/>
            <a:chOff x="3085705" y="2246902"/>
            <a:chExt cx="538948" cy="3379711"/>
          </a:xfrm>
        </p:grpSpPr>
        <p:sp>
          <p:nvSpPr>
            <p:cNvPr id="51" name="TextBox 50">
              <a:extLst>
                <a:ext uri="{FF2B5EF4-FFF2-40B4-BE49-F238E27FC236}">
                  <a16:creationId xmlns:a16="http://schemas.microsoft.com/office/drawing/2014/main" id="{68D6C605-E7A1-F92F-0BE9-B8215793FB1B}"/>
                </a:ext>
              </a:extLst>
            </p:cNvPr>
            <p:cNvSpPr txBox="1"/>
            <p:nvPr/>
          </p:nvSpPr>
          <p:spPr bwMode="auto">
            <a:xfrm>
              <a:off x="3085705" y="2246902"/>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6CE2F002-1AD3-4200-B79C-C9CA8680227F}"/>
                </a:ext>
              </a:extLst>
            </p:cNvPr>
            <p:cNvSpPr txBox="1"/>
            <p:nvPr/>
          </p:nvSpPr>
          <p:spPr bwMode="auto">
            <a:xfrm>
              <a:off x="3085705" y="2966745"/>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53" name="TextBox 52">
              <a:extLst>
                <a:ext uri="{FF2B5EF4-FFF2-40B4-BE49-F238E27FC236}">
                  <a16:creationId xmlns:a16="http://schemas.microsoft.com/office/drawing/2014/main" id="{41BDA47B-E1D2-7CFA-2875-61DF7A80FD5E}"/>
                </a:ext>
              </a:extLst>
            </p:cNvPr>
            <p:cNvSpPr txBox="1"/>
            <p:nvPr/>
          </p:nvSpPr>
          <p:spPr bwMode="auto">
            <a:xfrm>
              <a:off x="3085705" y="3728930"/>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54" name="TextBox 53">
              <a:extLst>
                <a:ext uri="{FF2B5EF4-FFF2-40B4-BE49-F238E27FC236}">
                  <a16:creationId xmlns:a16="http://schemas.microsoft.com/office/drawing/2014/main" id="{F92A8247-F796-67B3-ABCA-FEDE3837A920}"/>
                </a:ext>
              </a:extLst>
            </p:cNvPr>
            <p:cNvSpPr txBox="1"/>
            <p:nvPr/>
          </p:nvSpPr>
          <p:spPr bwMode="auto">
            <a:xfrm>
              <a:off x="3085705" y="4462886"/>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55" name="TextBox 54">
              <a:extLst>
                <a:ext uri="{FF2B5EF4-FFF2-40B4-BE49-F238E27FC236}">
                  <a16:creationId xmlns:a16="http://schemas.microsoft.com/office/drawing/2014/main" id="{A43DED2E-1F3A-5F16-2185-C52EDF6192FE}"/>
                </a:ext>
              </a:extLst>
            </p:cNvPr>
            <p:cNvSpPr txBox="1"/>
            <p:nvPr/>
          </p:nvSpPr>
          <p:spPr bwMode="auto">
            <a:xfrm>
              <a:off x="3085705" y="5210957"/>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3" name="Group 12">
            <a:extLst>
              <a:ext uri="{FF2B5EF4-FFF2-40B4-BE49-F238E27FC236}">
                <a16:creationId xmlns:a16="http://schemas.microsoft.com/office/drawing/2014/main" id="{F17C8683-A9C5-62E8-D84C-9302BDBC2B4C}"/>
              </a:ext>
            </a:extLst>
          </p:cNvPr>
          <p:cNvGrpSpPr/>
          <p:nvPr/>
        </p:nvGrpSpPr>
        <p:grpSpPr>
          <a:xfrm>
            <a:off x="1092340" y="2874433"/>
            <a:ext cx="91981" cy="1931646"/>
            <a:chOff x="1580359" y="3151722"/>
            <a:chExt cx="103516" cy="1965342"/>
          </a:xfrm>
        </p:grpSpPr>
        <p:cxnSp>
          <p:nvCxnSpPr>
            <p:cNvPr id="45" name="Straight Connector 44">
              <a:extLst>
                <a:ext uri="{FF2B5EF4-FFF2-40B4-BE49-F238E27FC236}">
                  <a16:creationId xmlns:a16="http://schemas.microsoft.com/office/drawing/2014/main" id="{7321A5B5-4A16-50D1-E6BA-A0560EEAF44F}"/>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5CD506A-D4D2-A5A4-E07A-0A84A8B957C0}"/>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96E68CA-B7E4-CAD6-7645-DE920539D877}"/>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DCD798B-6F6B-31A0-8212-2024CCC805A9}"/>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A6C92BF-A63E-3D71-D186-84E39658831E}"/>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2A98C13C-6993-D4F4-64B1-48076EF589D8}"/>
              </a:ext>
            </a:extLst>
          </p:cNvPr>
          <p:cNvSpPr txBox="1"/>
          <p:nvPr/>
        </p:nvSpPr>
        <p:spPr>
          <a:xfrm rot="16200000">
            <a:off x="-158580" y="3706415"/>
            <a:ext cx="1957898" cy="276999"/>
          </a:xfrm>
          <a:prstGeom prst="rect">
            <a:avLst/>
          </a:prstGeom>
          <a:noFill/>
        </p:spPr>
        <p:txBody>
          <a:bodyPr wrap="square">
            <a:spAutoFit/>
          </a:bodyPr>
          <a:lstStyle/>
          <a:p>
            <a:pPr algn="ctr" defTabSz="651529">
              <a:defRPr/>
            </a:pPr>
            <a:r>
              <a:rPr lang="en-US" sz="1200" b="1" dirty="0">
                <a:solidFill>
                  <a:srgbClr val="000000"/>
                </a:solidFill>
                <a:latin typeface="Calibri" panose="020F0502020204030204"/>
              </a:rPr>
              <a:t>Proportion of Patients, %</a:t>
            </a:r>
          </a:p>
        </p:txBody>
      </p:sp>
      <p:sp>
        <p:nvSpPr>
          <p:cNvPr id="18" name="Freeform: Shape 17">
            <a:extLst>
              <a:ext uri="{FF2B5EF4-FFF2-40B4-BE49-F238E27FC236}">
                <a16:creationId xmlns:a16="http://schemas.microsoft.com/office/drawing/2014/main" id="{63869326-A661-B59F-2568-694D3E98F75D}"/>
              </a:ext>
            </a:extLst>
          </p:cNvPr>
          <p:cNvSpPr/>
          <p:nvPr/>
        </p:nvSpPr>
        <p:spPr bwMode="auto">
          <a:xfrm>
            <a:off x="1174294" y="2865967"/>
            <a:ext cx="3283406" cy="1939713"/>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nvGrpSpPr>
          <p:cNvPr id="56" name="Group 55">
            <a:extLst>
              <a:ext uri="{FF2B5EF4-FFF2-40B4-BE49-F238E27FC236}">
                <a16:creationId xmlns:a16="http://schemas.microsoft.com/office/drawing/2014/main" id="{B92B3B3F-4405-28D3-D6B4-5BB24DDE3E11}"/>
              </a:ext>
            </a:extLst>
          </p:cNvPr>
          <p:cNvGrpSpPr/>
          <p:nvPr/>
        </p:nvGrpSpPr>
        <p:grpSpPr>
          <a:xfrm>
            <a:off x="3207868" y="3009021"/>
            <a:ext cx="1027945" cy="523220"/>
            <a:chOff x="2001102" y="5070742"/>
            <a:chExt cx="1027945" cy="523220"/>
          </a:xfrm>
        </p:grpSpPr>
        <p:sp>
          <p:nvSpPr>
            <p:cNvPr id="57" name="TextBox 56">
              <a:extLst>
                <a:ext uri="{FF2B5EF4-FFF2-40B4-BE49-F238E27FC236}">
                  <a16:creationId xmlns:a16="http://schemas.microsoft.com/office/drawing/2014/main" id="{79039958-2799-9D69-2429-A7390D7DC53A}"/>
                </a:ext>
              </a:extLst>
            </p:cNvPr>
            <p:cNvSpPr txBox="1"/>
            <p:nvPr/>
          </p:nvSpPr>
          <p:spPr bwMode="auto">
            <a:xfrm>
              <a:off x="2109052" y="5070742"/>
              <a:ext cx="919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Grade 1/2</a:t>
              </a:r>
            </a:p>
            <a:p>
              <a:pPr algn="l">
                <a:lnSpc>
                  <a:spcPct val="100000"/>
                </a:lnSpc>
                <a:spcAft>
                  <a:spcPct val="0"/>
                </a:spcAft>
                <a:buClrTx/>
                <a:buFontTx/>
                <a:buNone/>
              </a:pPr>
              <a:r>
                <a:rPr lang="en-US" sz="1400" dirty="0">
                  <a:solidFill>
                    <a:schemeClr val="bg1"/>
                  </a:solidFill>
                  <a:latin typeface="Calibri" panose="020F0502020204030204" pitchFamily="34" charset="0"/>
                </a:rPr>
                <a:t>Grade 3+</a:t>
              </a:r>
            </a:p>
          </p:txBody>
        </p:sp>
        <p:sp>
          <p:nvSpPr>
            <p:cNvPr id="58" name="Rectangle 57">
              <a:extLst>
                <a:ext uri="{FF2B5EF4-FFF2-40B4-BE49-F238E27FC236}">
                  <a16:creationId xmlns:a16="http://schemas.microsoft.com/office/drawing/2014/main" id="{6905C21A-3904-EC38-0A02-3C725B9D3FD0}"/>
                </a:ext>
              </a:extLst>
            </p:cNvPr>
            <p:cNvSpPr/>
            <p:nvPr/>
          </p:nvSpPr>
          <p:spPr bwMode="auto">
            <a:xfrm>
              <a:off x="2001102" y="5182061"/>
              <a:ext cx="133350" cy="13335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FB97D6BA-FA66-F8D8-BF5C-FA0745FEE6C5}"/>
                </a:ext>
              </a:extLst>
            </p:cNvPr>
            <p:cNvSpPr/>
            <p:nvPr/>
          </p:nvSpPr>
          <p:spPr bwMode="auto">
            <a:xfrm>
              <a:off x="2001102" y="5388879"/>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 name="Group 10">
            <a:extLst>
              <a:ext uri="{FF2B5EF4-FFF2-40B4-BE49-F238E27FC236}">
                <a16:creationId xmlns:a16="http://schemas.microsoft.com/office/drawing/2014/main" id="{4A2247CF-1B64-5E53-3EBC-8C5C360AB937}"/>
              </a:ext>
            </a:extLst>
          </p:cNvPr>
          <p:cNvGrpSpPr/>
          <p:nvPr/>
        </p:nvGrpSpPr>
        <p:grpSpPr>
          <a:xfrm>
            <a:off x="730702" y="4828215"/>
            <a:ext cx="3882201" cy="613210"/>
            <a:chOff x="730702" y="4828215"/>
            <a:chExt cx="3882201" cy="613210"/>
          </a:xfrm>
        </p:grpSpPr>
        <p:sp>
          <p:nvSpPr>
            <p:cNvPr id="7" name="TextBox 6">
              <a:extLst>
                <a:ext uri="{FF2B5EF4-FFF2-40B4-BE49-F238E27FC236}">
                  <a16:creationId xmlns:a16="http://schemas.microsoft.com/office/drawing/2014/main" id="{20664A56-CC8F-80FA-5E94-52FB0308083B}"/>
                </a:ext>
              </a:extLst>
            </p:cNvPr>
            <p:cNvSpPr txBox="1"/>
            <p:nvPr/>
          </p:nvSpPr>
          <p:spPr bwMode="auto">
            <a:xfrm rot="18900000">
              <a:off x="730702" y="4925168"/>
              <a:ext cx="723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Alopecia</a:t>
              </a:r>
            </a:p>
          </p:txBody>
        </p:sp>
        <p:sp>
          <p:nvSpPr>
            <p:cNvPr id="71" name="TextBox 70">
              <a:extLst>
                <a:ext uri="{FF2B5EF4-FFF2-40B4-BE49-F238E27FC236}">
                  <a16:creationId xmlns:a16="http://schemas.microsoft.com/office/drawing/2014/main" id="{C945B8F0-1D37-2496-646F-65EAEB9E98BF}"/>
                </a:ext>
              </a:extLst>
            </p:cNvPr>
            <p:cNvSpPr txBox="1"/>
            <p:nvPr/>
          </p:nvSpPr>
          <p:spPr bwMode="auto">
            <a:xfrm rot="18900000">
              <a:off x="1914961" y="5164426"/>
              <a:ext cx="1399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Decreased appetite</a:t>
              </a:r>
            </a:p>
          </p:txBody>
        </p:sp>
        <p:sp>
          <p:nvSpPr>
            <p:cNvPr id="72" name="TextBox 71">
              <a:extLst>
                <a:ext uri="{FF2B5EF4-FFF2-40B4-BE49-F238E27FC236}">
                  <a16:creationId xmlns:a16="http://schemas.microsoft.com/office/drawing/2014/main" id="{E58504D4-7A63-F6F3-D747-D939A38C7277}"/>
                </a:ext>
              </a:extLst>
            </p:cNvPr>
            <p:cNvSpPr txBox="1"/>
            <p:nvPr/>
          </p:nvSpPr>
          <p:spPr bwMode="auto">
            <a:xfrm rot="18900000">
              <a:off x="3443993" y="5082724"/>
              <a:ext cx="11689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Abdominal pain</a:t>
              </a:r>
            </a:p>
          </p:txBody>
        </p:sp>
        <p:sp>
          <p:nvSpPr>
            <p:cNvPr id="73" name="TextBox 72">
              <a:extLst>
                <a:ext uri="{FF2B5EF4-FFF2-40B4-BE49-F238E27FC236}">
                  <a16:creationId xmlns:a16="http://schemas.microsoft.com/office/drawing/2014/main" id="{69D5087C-7AF3-9506-BA0D-86DBBAC812A6}"/>
                </a:ext>
              </a:extLst>
            </p:cNvPr>
            <p:cNvSpPr txBox="1"/>
            <p:nvPr/>
          </p:nvSpPr>
          <p:spPr bwMode="auto">
            <a:xfrm rot="18900000">
              <a:off x="968559" y="4925735"/>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74" name="TextBox 73">
              <a:extLst>
                <a:ext uri="{FF2B5EF4-FFF2-40B4-BE49-F238E27FC236}">
                  <a16:creationId xmlns:a16="http://schemas.microsoft.com/office/drawing/2014/main" id="{B30C4B6E-6304-DC55-0334-D86BA5656D53}"/>
                </a:ext>
              </a:extLst>
            </p:cNvPr>
            <p:cNvSpPr txBox="1"/>
            <p:nvPr/>
          </p:nvSpPr>
          <p:spPr bwMode="auto">
            <a:xfrm rot="18900000">
              <a:off x="1199594" y="4923967"/>
              <a:ext cx="719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Epistaxis</a:t>
              </a:r>
            </a:p>
          </p:txBody>
        </p:sp>
        <p:sp>
          <p:nvSpPr>
            <p:cNvPr id="75" name="TextBox 74">
              <a:extLst>
                <a:ext uri="{FF2B5EF4-FFF2-40B4-BE49-F238E27FC236}">
                  <a16:creationId xmlns:a16="http://schemas.microsoft.com/office/drawing/2014/main" id="{D9530EF3-ADE8-BEB0-DD25-F15BB58FDA8E}"/>
                </a:ext>
              </a:extLst>
            </p:cNvPr>
            <p:cNvSpPr txBox="1"/>
            <p:nvPr/>
          </p:nvSpPr>
          <p:spPr bwMode="auto">
            <a:xfrm rot="18900000">
              <a:off x="1448801" y="4899098"/>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76" name="TextBox 75">
              <a:extLst>
                <a:ext uri="{FF2B5EF4-FFF2-40B4-BE49-F238E27FC236}">
                  <a16:creationId xmlns:a16="http://schemas.microsoft.com/office/drawing/2014/main" id="{B48109F0-26AD-FF87-689C-1E51A3290632}"/>
                </a:ext>
              </a:extLst>
            </p:cNvPr>
            <p:cNvSpPr txBox="1"/>
            <p:nvPr/>
          </p:nvSpPr>
          <p:spPr bwMode="auto">
            <a:xfrm rot="18900000">
              <a:off x="1383448" y="5033417"/>
              <a:ext cx="1029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Conjunctivitis</a:t>
              </a:r>
            </a:p>
          </p:txBody>
        </p:sp>
        <p:sp>
          <p:nvSpPr>
            <p:cNvPr id="77" name="TextBox 76">
              <a:extLst>
                <a:ext uri="{FF2B5EF4-FFF2-40B4-BE49-F238E27FC236}">
                  <a16:creationId xmlns:a16="http://schemas.microsoft.com/office/drawing/2014/main" id="{BBE685EA-983B-263C-47A5-1B35A9FF86A2}"/>
                </a:ext>
              </a:extLst>
            </p:cNvPr>
            <p:cNvSpPr txBox="1"/>
            <p:nvPr/>
          </p:nvSpPr>
          <p:spPr bwMode="auto">
            <a:xfrm rot="18900000">
              <a:off x="1904983" y="4901773"/>
              <a:ext cx="657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Dry eye</a:t>
              </a:r>
            </a:p>
          </p:txBody>
        </p:sp>
        <p:sp>
          <p:nvSpPr>
            <p:cNvPr id="78" name="TextBox 77">
              <a:extLst>
                <a:ext uri="{FF2B5EF4-FFF2-40B4-BE49-F238E27FC236}">
                  <a16:creationId xmlns:a16="http://schemas.microsoft.com/office/drawing/2014/main" id="{2106B84A-47DE-B443-C37E-54D26445436E}"/>
                </a:ext>
              </a:extLst>
            </p:cNvPr>
            <p:cNvSpPr txBox="1"/>
            <p:nvPr/>
          </p:nvSpPr>
          <p:spPr bwMode="auto">
            <a:xfrm rot="18900000">
              <a:off x="1902615" y="5014170"/>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79" name="TextBox 78">
              <a:extLst>
                <a:ext uri="{FF2B5EF4-FFF2-40B4-BE49-F238E27FC236}">
                  <a16:creationId xmlns:a16="http://schemas.microsoft.com/office/drawing/2014/main" id="{53B443E1-5236-813E-6FFF-0D5BC0590530}"/>
                </a:ext>
              </a:extLst>
            </p:cNvPr>
            <p:cNvSpPr txBox="1"/>
            <p:nvPr/>
          </p:nvSpPr>
          <p:spPr bwMode="auto">
            <a:xfrm rot="18900000">
              <a:off x="2551075" y="4828215"/>
              <a:ext cx="434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PSN</a:t>
              </a:r>
            </a:p>
          </p:txBody>
        </p:sp>
        <p:sp>
          <p:nvSpPr>
            <p:cNvPr id="80" name="TextBox 79">
              <a:extLst>
                <a:ext uri="{FF2B5EF4-FFF2-40B4-BE49-F238E27FC236}">
                  <a16:creationId xmlns:a16="http://schemas.microsoft.com/office/drawing/2014/main" id="{9AE40D50-9107-C5F0-1618-46E147483A35}"/>
                </a:ext>
              </a:extLst>
            </p:cNvPr>
            <p:cNvSpPr txBox="1"/>
            <p:nvPr/>
          </p:nvSpPr>
          <p:spPr bwMode="auto">
            <a:xfrm rot="18900000">
              <a:off x="2749328" y="4895448"/>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81" name="TextBox 80">
              <a:extLst>
                <a:ext uri="{FF2B5EF4-FFF2-40B4-BE49-F238E27FC236}">
                  <a16:creationId xmlns:a16="http://schemas.microsoft.com/office/drawing/2014/main" id="{8740566C-0EEA-ACE8-A474-20C90BE9BA01}"/>
                </a:ext>
              </a:extLst>
            </p:cNvPr>
            <p:cNvSpPr txBox="1"/>
            <p:nvPr/>
          </p:nvSpPr>
          <p:spPr bwMode="auto">
            <a:xfrm rot="18900000">
              <a:off x="2952586" y="4909299"/>
              <a:ext cx="678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Pruritus</a:t>
              </a:r>
            </a:p>
          </p:txBody>
        </p:sp>
        <p:sp>
          <p:nvSpPr>
            <p:cNvPr id="82" name="TextBox 81">
              <a:extLst>
                <a:ext uri="{FF2B5EF4-FFF2-40B4-BE49-F238E27FC236}">
                  <a16:creationId xmlns:a16="http://schemas.microsoft.com/office/drawing/2014/main" id="{1080FC5F-2B7D-8579-8D41-9E1C9F16F61F}"/>
                </a:ext>
              </a:extLst>
            </p:cNvPr>
            <p:cNvSpPr txBox="1"/>
            <p:nvPr/>
          </p:nvSpPr>
          <p:spPr bwMode="auto">
            <a:xfrm rot="18900000">
              <a:off x="3204385" y="4904199"/>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Anemia</a:t>
              </a:r>
            </a:p>
          </p:txBody>
        </p:sp>
        <p:sp>
          <p:nvSpPr>
            <p:cNvPr id="83" name="TextBox 82">
              <a:extLst>
                <a:ext uri="{FF2B5EF4-FFF2-40B4-BE49-F238E27FC236}">
                  <a16:creationId xmlns:a16="http://schemas.microsoft.com/office/drawing/2014/main" id="{B6DD1D1B-B96F-E88B-D4DE-DC371214CB40}"/>
                </a:ext>
              </a:extLst>
            </p:cNvPr>
            <p:cNvSpPr txBox="1"/>
            <p:nvPr/>
          </p:nvSpPr>
          <p:spPr bwMode="auto">
            <a:xfrm rot="18900000">
              <a:off x="3446502" y="4894473"/>
              <a:ext cx="6364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Pyrexia</a:t>
              </a:r>
            </a:p>
          </p:txBody>
        </p:sp>
        <p:sp>
          <p:nvSpPr>
            <p:cNvPr id="84" name="TextBox 83">
              <a:extLst>
                <a:ext uri="{FF2B5EF4-FFF2-40B4-BE49-F238E27FC236}">
                  <a16:creationId xmlns:a16="http://schemas.microsoft.com/office/drawing/2014/main" id="{FB2D4E7D-0A1E-0E1F-DE82-DC0C6BD8F046}"/>
                </a:ext>
              </a:extLst>
            </p:cNvPr>
            <p:cNvSpPr txBox="1"/>
            <p:nvPr/>
          </p:nvSpPr>
          <p:spPr bwMode="auto">
            <a:xfrm rot="18900000">
              <a:off x="3510686" y="4951828"/>
              <a:ext cx="798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Arthralgia</a:t>
              </a:r>
            </a:p>
          </p:txBody>
        </p:sp>
      </p:grpSp>
      <p:grpSp>
        <p:nvGrpSpPr>
          <p:cNvPr id="86" name="Group 85">
            <a:extLst>
              <a:ext uri="{FF2B5EF4-FFF2-40B4-BE49-F238E27FC236}">
                <a16:creationId xmlns:a16="http://schemas.microsoft.com/office/drawing/2014/main" id="{EB15DDD2-8193-F3C3-094F-D470034B8769}"/>
              </a:ext>
            </a:extLst>
          </p:cNvPr>
          <p:cNvGrpSpPr/>
          <p:nvPr/>
        </p:nvGrpSpPr>
        <p:grpSpPr>
          <a:xfrm>
            <a:off x="1174294" y="4808006"/>
            <a:ext cx="3264941" cy="80433"/>
            <a:chOff x="1174294" y="4784090"/>
            <a:chExt cx="3264941" cy="338549"/>
          </a:xfrm>
        </p:grpSpPr>
        <p:grpSp>
          <p:nvGrpSpPr>
            <p:cNvPr id="87" name="Group 86">
              <a:extLst>
                <a:ext uri="{FF2B5EF4-FFF2-40B4-BE49-F238E27FC236}">
                  <a16:creationId xmlns:a16="http://schemas.microsoft.com/office/drawing/2014/main" id="{2433D5FA-1449-64A6-2D11-9815873CC3D1}"/>
                </a:ext>
              </a:extLst>
            </p:cNvPr>
            <p:cNvGrpSpPr/>
            <p:nvPr/>
          </p:nvGrpSpPr>
          <p:grpSpPr>
            <a:xfrm rot="5400000">
              <a:off x="1878373" y="4080011"/>
              <a:ext cx="338548" cy="1746706"/>
              <a:chOff x="1580359" y="1182870"/>
              <a:chExt cx="103516" cy="3934194"/>
            </a:xfrm>
          </p:grpSpPr>
          <p:cxnSp>
            <p:nvCxnSpPr>
              <p:cNvPr id="96" name="Straight Connector 95">
                <a:extLst>
                  <a:ext uri="{FF2B5EF4-FFF2-40B4-BE49-F238E27FC236}">
                    <a16:creationId xmlns:a16="http://schemas.microsoft.com/office/drawing/2014/main" id="{D44EE2C1-B315-ABB2-D04D-CC609CDA144E}"/>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C11C6C0-3074-8F7C-7061-674AE118A2D6}"/>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89F931A-524B-1A78-9341-DBA035263D07}"/>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23CFE4C-D169-5749-69BA-7F802CFD67BA}"/>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3AAA4C5-183F-F74A-0C1B-EBAB4C291F0C}"/>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2D823B1-1FE2-89E7-1301-947922D70CF7}"/>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288A9DB-AFE0-A4CC-611C-A83BC43230AF}"/>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BF72B7B-7767-18C2-2769-8F1F8DE7A5B8}"/>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74E43C3-1040-9704-D09D-8D663C560421}"/>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3618114B-0726-8EBE-2DA9-378FD5FF6F91}"/>
                </a:ext>
              </a:extLst>
            </p:cNvPr>
            <p:cNvGrpSpPr/>
            <p:nvPr/>
          </p:nvGrpSpPr>
          <p:grpSpPr>
            <a:xfrm rot="5400000">
              <a:off x="3615391" y="4298794"/>
              <a:ext cx="338548" cy="1309141"/>
              <a:chOff x="1580359" y="2168419"/>
              <a:chExt cx="103516" cy="2948645"/>
            </a:xfrm>
          </p:grpSpPr>
          <p:cxnSp>
            <p:nvCxnSpPr>
              <p:cNvPr id="89" name="Straight Connector 88">
                <a:extLst>
                  <a:ext uri="{FF2B5EF4-FFF2-40B4-BE49-F238E27FC236}">
                    <a16:creationId xmlns:a16="http://schemas.microsoft.com/office/drawing/2014/main" id="{0FA218B4-111E-B111-F9CC-3B176D70C1D0}"/>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1F5158F-D311-5696-6140-90ADC54F88E5}"/>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EBC2360-E764-9931-6B07-5699CF3E6FA2}"/>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EB9108B-5875-1EEA-6FB3-DA13986192DF}"/>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A3509C8-5072-7D9A-3873-22FCA83F0F5B}"/>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8B3BDA1-F45F-3415-62B1-639F9807191C}"/>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FF1CB4A-F4D2-7AEB-D9F8-08BA5CF1A20B}"/>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70" name="Rectangle 69">
            <a:extLst>
              <a:ext uri="{FF2B5EF4-FFF2-40B4-BE49-F238E27FC236}">
                <a16:creationId xmlns:a16="http://schemas.microsoft.com/office/drawing/2014/main" id="{99A8B873-66B3-2095-0605-504E1ABF9654}"/>
              </a:ext>
            </a:extLst>
          </p:cNvPr>
          <p:cNvSpPr/>
          <p:nvPr/>
        </p:nvSpPr>
        <p:spPr bwMode="auto">
          <a:xfrm rot="18900000">
            <a:off x="1265500" y="5001103"/>
            <a:ext cx="575603"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06A8885B-D93E-15B6-F285-D47A33B4AE6A}"/>
              </a:ext>
            </a:extLst>
          </p:cNvPr>
          <p:cNvSpPr/>
          <p:nvPr/>
        </p:nvSpPr>
        <p:spPr bwMode="auto">
          <a:xfrm rot="18900000">
            <a:off x="1979374" y="4977598"/>
            <a:ext cx="507277"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3614931D-C5A2-673D-74AF-D30C03028CEE}"/>
              </a:ext>
            </a:extLst>
          </p:cNvPr>
          <p:cNvSpPr/>
          <p:nvPr/>
        </p:nvSpPr>
        <p:spPr bwMode="auto">
          <a:xfrm rot="18900000">
            <a:off x="1473119" y="5100058"/>
            <a:ext cx="868730"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85911C0F-ED5A-FE70-AAA2-A3D6FE9D5C0A}"/>
              </a:ext>
            </a:extLst>
          </p:cNvPr>
          <p:cNvSpPr/>
          <p:nvPr/>
        </p:nvSpPr>
        <p:spPr bwMode="auto">
          <a:xfrm rot="18900000">
            <a:off x="3282728" y="4977599"/>
            <a:ext cx="507277"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0" name="Group 149">
            <a:extLst>
              <a:ext uri="{FF2B5EF4-FFF2-40B4-BE49-F238E27FC236}">
                <a16:creationId xmlns:a16="http://schemas.microsoft.com/office/drawing/2014/main" id="{2D55010D-A9D3-9124-5E6F-599D795412E6}"/>
              </a:ext>
            </a:extLst>
          </p:cNvPr>
          <p:cNvGrpSpPr/>
          <p:nvPr/>
        </p:nvGrpSpPr>
        <p:grpSpPr>
          <a:xfrm>
            <a:off x="4177349" y="2734123"/>
            <a:ext cx="538948" cy="2208717"/>
            <a:chOff x="3085705" y="2246902"/>
            <a:chExt cx="538948" cy="3379711"/>
          </a:xfrm>
        </p:grpSpPr>
        <p:sp>
          <p:nvSpPr>
            <p:cNvPr id="151" name="TextBox 150">
              <a:extLst>
                <a:ext uri="{FF2B5EF4-FFF2-40B4-BE49-F238E27FC236}">
                  <a16:creationId xmlns:a16="http://schemas.microsoft.com/office/drawing/2014/main" id="{D387391C-8C37-94FB-ECDD-4E4EE48C86E2}"/>
                </a:ext>
              </a:extLst>
            </p:cNvPr>
            <p:cNvSpPr txBox="1"/>
            <p:nvPr/>
          </p:nvSpPr>
          <p:spPr bwMode="auto">
            <a:xfrm>
              <a:off x="3085705" y="2246902"/>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52" name="TextBox 151">
              <a:extLst>
                <a:ext uri="{FF2B5EF4-FFF2-40B4-BE49-F238E27FC236}">
                  <a16:creationId xmlns:a16="http://schemas.microsoft.com/office/drawing/2014/main" id="{EE37D83C-8349-861B-C321-6866044E86D5}"/>
                </a:ext>
              </a:extLst>
            </p:cNvPr>
            <p:cNvSpPr txBox="1"/>
            <p:nvPr/>
          </p:nvSpPr>
          <p:spPr bwMode="auto">
            <a:xfrm>
              <a:off x="3085705" y="2966745"/>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53" name="TextBox 152">
              <a:extLst>
                <a:ext uri="{FF2B5EF4-FFF2-40B4-BE49-F238E27FC236}">
                  <a16:creationId xmlns:a16="http://schemas.microsoft.com/office/drawing/2014/main" id="{AED713BA-6534-5BAF-2BE3-296897AD4227}"/>
                </a:ext>
              </a:extLst>
            </p:cNvPr>
            <p:cNvSpPr txBox="1"/>
            <p:nvPr/>
          </p:nvSpPr>
          <p:spPr bwMode="auto">
            <a:xfrm>
              <a:off x="3085705" y="3728930"/>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54" name="TextBox 153">
              <a:extLst>
                <a:ext uri="{FF2B5EF4-FFF2-40B4-BE49-F238E27FC236}">
                  <a16:creationId xmlns:a16="http://schemas.microsoft.com/office/drawing/2014/main" id="{D9F960CB-AE9D-C16B-F1D0-25D3AE132ADA}"/>
                </a:ext>
              </a:extLst>
            </p:cNvPr>
            <p:cNvSpPr txBox="1"/>
            <p:nvPr/>
          </p:nvSpPr>
          <p:spPr bwMode="auto">
            <a:xfrm>
              <a:off x="3085705" y="4462886"/>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55" name="TextBox 154">
              <a:extLst>
                <a:ext uri="{FF2B5EF4-FFF2-40B4-BE49-F238E27FC236}">
                  <a16:creationId xmlns:a16="http://schemas.microsoft.com/office/drawing/2014/main" id="{65F4B0AF-EAFC-5A25-53AA-B803D8B179FD}"/>
                </a:ext>
              </a:extLst>
            </p:cNvPr>
            <p:cNvSpPr txBox="1"/>
            <p:nvPr/>
          </p:nvSpPr>
          <p:spPr bwMode="auto">
            <a:xfrm>
              <a:off x="3085705" y="5210957"/>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56" name="Group 155">
            <a:extLst>
              <a:ext uri="{FF2B5EF4-FFF2-40B4-BE49-F238E27FC236}">
                <a16:creationId xmlns:a16="http://schemas.microsoft.com/office/drawing/2014/main" id="{F1239AFB-8ADE-0827-E415-6BADB0214EA5}"/>
              </a:ext>
            </a:extLst>
          </p:cNvPr>
          <p:cNvGrpSpPr/>
          <p:nvPr/>
        </p:nvGrpSpPr>
        <p:grpSpPr>
          <a:xfrm>
            <a:off x="4624316" y="2874433"/>
            <a:ext cx="91981" cy="1931646"/>
            <a:chOff x="1580359" y="3151722"/>
            <a:chExt cx="103516" cy="1965342"/>
          </a:xfrm>
        </p:grpSpPr>
        <p:cxnSp>
          <p:nvCxnSpPr>
            <p:cNvPr id="157" name="Straight Connector 156">
              <a:extLst>
                <a:ext uri="{FF2B5EF4-FFF2-40B4-BE49-F238E27FC236}">
                  <a16:creationId xmlns:a16="http://schemas.microsoft.com/office/drawing/2014/main" id="{AF000A43-A557-4A4C-CB10-B77A453C2D47}"/>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C6B8C83-C6E5-C406-3349-74CCB2D17BF5}"/>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F4B24FA-5561-8AE0-AE62-789A29C6D57B}"/>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9691963-3BE3-377D-4DF5-C92B9F748BBF}"/>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45EA5B7-368F-FE2B-C1CF-7170237CEFCF}"/>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62" name="Freeform: Shape 161">
            <a:extLst>
              <a:ext uri="{FF2B5EF4-FFF2-40B4-BE49-F238E27FC236}">
                <a16:creationId xmlns:a16="http://schemas.microsoft.com/office/drawing/2014/main" id="{D09467CF-D94D-D4DD-63A5-F5F7EC01DB33}"/>
              </a:ext>
            </a:extLst>
          </p:cNvPr>
          <p:cNvSpPr/>
          <p:nvPr/>
        </p:nvSpPr>
        <p:spPr bwMode="auto">
          <a:xfrm>
            <a:off x="4706270" y="2865967"/>
            <a:ext cx="3669380" cy="1939713"/>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nvGrpSpPr>
          <p:cNvPr id="198" name="Group 197">
            <a:extLst>
              <a:ext uri="{FF2B5EF4-FFF2-40B4-BE49-F238E27FC236}">
                <a16:creationId xmlns:a16="http://schemas.microsoft.com/office/drawing/2014/main" id="{FA9D03EE-A707-A60C-E770-761B69519085}"/>
              </a:ext>
            </a:extLst>
          </p:cNvPr>
          <p:cNvGrpSpPr/>
          <p:nvPr/>
        </p:nvGrpSpPr>
        <p:grpSpPr>
          <a:xfrm>
            <a:off x="7118706" y="3009021"/>
            <a:ext cx="1027945" cy="523220"/>
            <a:chOff x="2001102" y="5070742"/>
            <a:chExt cx="1027945" cy="523220"/>
          </a:xfrm>
        </p:grpSpPr>
        <p:sp>
          <p:nvSpPr>
            <p:cNvPr id="199" name="TextBox 198">
              <a:extLst>
                <a:ext uri="{FF2B5EF4-FFF2-40B4-BE49-F238E27FC236}">
                  <a16:creationId xmlns:a16="http://schemas.microsoft.com/office/drawing/2014/main" id="{CC25E7C9-8D31-90F8-5830-1E08E4188AC6}"/>
                </a:ext>
              </a:extLst>
            </p:cNvPr>
            <p:cNvSpPr txBox="1"/>
            <p:nvPr/>
          </p:nvSpPr>
          <p:spPr bwMode="auto">
            <a:xfrm>
              <a:off x="2109052" y="5070742"/>
              <a:ext cx="919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Grade 1/2</a:t>
              </a:r>
            </a:p>
            <a:p>
              <a:pPr algn="l">
                <a:lnSpc>
                  <a:spcPct val="100000"/>
                </a:lnSpc>
                <a:spcAft>
                  <a:spcPct val="0"/>
                </a:spcAft>
                <a:buClrTx/>
                <a:buFontTx/>
                <a:buNone/>
              </a:pPr>
              <a:r>
                <a:rPr lang="en-US" sz="1400" dirty="0">
                  <a:solidFill>
                    <a:schemeClr val="bg1"/>
                  </a:solidFill>
                  <a:latin typeface="Calibri" panose="020F0502020204030204" pitchFamily="34" charset="0"/>
                </a:rPr>
                <a:t>Grade 3+</a:t>
              </a:r>
            </a:p>
          </p:txBody>
        </p:sp>
        <p:sp>
          <p:nvSpPr>
            <p:cNvPr id="200" name="Rectangle 199">
              <a:extLst>
                <a:ext uri="{FF2B5EF4-FFF2-40B4-BE49-F238E27FC236}">
                  <a16:creationId xmlns:a16="http://schemas.microsoft.com/office/drawing/2014/main" id="{514D7510-0529-6AC7-7F03-5244AA37B6BA}"/>
                </a:ext>
              </a:extLst>
            </p:cNvPr>
            <p:cNvSpPr/>
            <p:nvPr/>
          </p:nvSpPr>
          <p:spPr bwMode="auto">
            <a:xfrm>
              <a:off x="2001102" y="5182061"/>
              <a:ext cx="133350" cy="133350"/>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2B3FA2CD-A892-82EE-CFD5-C0C0B5FC1AD3}"/>
                </a:ext>
              </a:extLst>
            </p:cNvPr>
            <p:cNvSpPr/>
            <p:nvPr/>
          </p:nvSpPr>
          <p:spPr bwMode="auto">
            <a:xfrm>
              <a:off x="2001102" y="5388879"/>
              <a:ext cx="133350" cy="13335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5" name="Group 84">
            <a:extLst>
              <a:ext uri="{FF2B5EF4-FFF2-40B4-BE49-F238E27FC236}">
                <a16:creationId xmlns:a16="http://schemas.microsoft.com/office/drawing/2014/main" id="{28409722-204C-9114-9706-816F2D9690C4}"/>
              </a:ext>
            </a:extLst>
          </p:cNvPr>
          <p:cNvGrpSpPr/>
          <p:nvPr/>
        </p:nvGrpSpPr>
        <p:grpSpPr>
          <a:xfrm>
            <a:off x="4268974" y="4854350"/>
            <a:ext cx="4212145" cy="674606"/>
            <a:chOff x="4268974" y="4854350"/>
            <a:chExt cx="4212145" cy="674606"/>
          </a:xfrm>
        </p:grpSpPr>
        <p:sp>
          <p:nvSpPr>
            <p:cNvPr id="164" name="TextBox 163">
              <a:extLst>
                <a:ext uri="{FF2B5EF4-FFF2-40B4-BE49-F238E27FC236}">
                  <a16:creationId xmlns:a16="http://schemas.microsoft.com/office/drawing/2014/main" id="{6D4CFD17-08C9-E3D2-32D0-8A6B449BB00D}"/>
                </a:ext>
              </a:extLst>
            </p:cNvPr>
            <p:cNvSpPr txBox="1"/>
            <p:nvPr/>
          </p:nvSpPr>
          <p:spPr bwMode="auto">
            <a:xfrm rot="18900000">
              <a:off x="5785299" y="4956364"/>
              <a:ext cx="723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Alopecia</a:t>
              </a:r>
            </a:p>
          </p:txBody>
        </p:sp>
        <p:sp>
          <p:nvSpPr>
            <p:cNvPr id="165" name="TextBox 164">
              <a:extLst>
                <a:ext uri="{FF2B5EF4-FFF2-40B4-BE49-F238E27FC236}">
                  <a16:creationId xmlns:a16="http://schemas.microsoft.com/office/drawing/2014/main" id="{CB1B6E0B-76B9-DE18-D7A5-20BB1E33D5FA}"/>
                </a:ext>
              </a:extLst>
            </p:cNvPr>
            <p:cNvSpPr txBox="1"/>
            <p:nvPr/>
          </p:nvSpPr>
          <p:spPr bwMode="auto">
            <a:xfrm rot="18900000">
              <a:off x="5488671" y="5195622"/>
              <a:ext cx="1399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Decreased appetite</a:t>
              </a:r>
            </a:p>
          </p:txBody>
        </p:sp>
        <p:sp>
          <p:nvSpPr>
            <p:cNvPr id="166" name="TextBox 165">
              <a:extLst>
                <a:ext uri="{FF2B5EF4-FFF2-40B4-BE49-F238E27FC236}">
                  <a16:creationId xmlns:a16="http://schemas.microsoft.com/office/drawing/2014/main" id="{01D0F811-7EE2-BEF8-805B-A91A67F39E14}"/>
                </a:ext>
              </a:extLst>
            </p:cNvPr>
            <p:cNvSpPr txBox="1"/>
            <p:nvPr/>
          </p:nvSpPr>
          <p:spPr bwMode="auto">
            <a:xfrm rot="18900000">
              <a:off x="5773469" y="5251957"/>
              <a:ext cx="1559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Urinary tract infection</a:t>
              </a:r>
            </a:p>
          </p:txBody>
        </p:sp>
        <p:sp>
          <p:nvSpPr>
            <p:cNvPr id="167" name="TextBox 166">
              <a:extLst>
                <a:ext uri="{FF2B5EF4-FFF2-40B4-BE49-F238E27FC236}">
                  <a16:creationId xmlns:a16="http://schemas.microsoft.com/office/drawing/2014/main" id="{36F5B3F7-8BAF-AD68-136E-2F58E84BFFDF}"/>
                </a:ext>
              </a:extLst>
            </p:cNvPr>
            <p:cNvSpPr txBox="1"/>
            <p:nvPr/>
          </p:nvSpPr>
          <p:spPr bwMode="auto">
            <a:xfrm rot="18900000">
              <a:off x="4268974" y="4956931"/>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168" name="TextBox 167">
              <a:extLst>
                <a:ext uri="{FF2B5EF4-FFF2-40B4-BE49-F238E27FC236}">
                  <a16:creationId xmlns:a16="http://schemas.microsoft.com/office/drawing/2014/main" id="{004915EA-0927-FEA7-D7CD-0218196710AF}"/>
                </a:ext>
              </a:extLst>
            </p:cNvPr>
            <p:cNvSpPr txBox="1"/>
            <p:nvPr/>
          </p:nvSpPr>
          <p:spPr bwMode="auto">
            <a:xfrm rot="18900000">
              <a:off x="5157395" y="4955163"/>
              <a:ext cx="719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Epistaxis</a:t>
              </a:r>
            </a:p>
          </p:txBody>
        </p:sp>
        <p:sp>
          <p:nvSpPr>
            <p:cNvPr id="169" name="TextBox 168">
              <a:extLst>
                <a:ext uri="{FF2B5EF4-FFF2-40B4-BE49-F238E27FC236}">
                  <a16:creationId xmlns:a16="http://schemas.microsoft.com/office/drawing/2014/main" id="{527D4E97-6997-FAFC-643D-3FF4AF9D32E7}"/>
                </a:ext>
              </a:extLst>
            </p:cNvPr>
            <p:cNvSpPr txBox="1"/>
            <p:nvPr/>
          </p:nvSpPr>
          <p:spPr bwMode="auto">
            <a:xfrm rot="18900000">
              <a:off x="4785237" y="4930294"/>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170" name="TextBox 169">
              <a:extLst>
                <a:ext uri="{FF2B5EF4-FFF2-40B4-BE49-F238E27FC236}">
                  <a16:creationId xmlns:a16="http://schemas.microsoft.com/office/drawing/2014/main" id="{8CF444FB-2ABD-1B11-ABAD-F62A756F0798}"/>
                </a:ext>
              </a:extLst>
            </p:cNvPr>
            <p:cNvSpPr txBox="1"/>
            <p:nvPr/>
          </p:nvSpPr>
          <p:spPr bwMode="auto">
            <a:xfrm rot="18900000">
              <a:off x="7292829" y="5064613"/>
              <a:ext cx="1029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Conjunctivitis</a:t>
              </a:r>
            </a:p>
          </p:txBody>
        </p:sp>
        <p:sp>
          <p:nvSpPr>
            <p:cNvPr id="171" name="TextBox 170">
              <a:extLst>
                <a:ext uri="{FF2B5EF4-FFF2-40B4-BE49-F238E27FC236}">
                  <a16:creationId xmlns:a16="http://schemas.microsoft.com/office/drawing/2014/main" id="{35165FB4-E661-AB9D-7AFA-6DF9064A222A}"/>
                </a:ext>
              </a:extLst>
            </p:cNvPr>
            <p:cNvSpPr txBox="1"/>
            <p:nvPr/>
          </p:nvSpPr>
          <p:spPr bwMode="auto">
            <a:xfrm rot="18900000">
              <a:off x="7824016" y="4932969"/>
              <a:ext cx="657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Dry eye</a:t>
              </a:r>
            </a:p>
          </p:txBody>
        </p:sp>
        <p:sp>
          <p:nvSpPr>
            <p:cNvPr id="172" name="TextBox 171">
              <a:extLst>
                <a:ext uri="{FF2B5EF4-FFF2-40B4-BE49-F238E27FC236}">
                  <a16:creationId xmlns:a16="http://schemas.microsoft.com/office/drawing/2014/main" id="{BDEAF022-5BDF-57AE-9AD3-FA9FE966DC29}"/>
                </a:ext>
              </a:extLst>
            </p:cNvPr>
            <p:cNvSpPr txBox="1"/>
            <p:nvPr/>
          </p:nvSpPr>
          <p:spPr bwMode="auto">
            <a:xfrm rot="18900000">
              <a:off x="5184251" y="5045366"/>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173" name="TextBox 172">
              <a:extLst>
                <a:ext uri="{FF2B5EF4-FFF2-40B4-BE49-F238E27FC236}">
                  <a16:creationId xmlns:a16="http://schemas.microsoft.com/office/drawing/2014/main" id="{112DFCA5-0645-DCD4-A04B-5364FB34129A}"/>
                </a:ext>
              </a:extLst>
            </p:cNvPr>
            <p:cNvSpPr txBox="1"/>
            <p:nvPr/>
          </p:nvSpPr>
          <p:spPr bwMode="auto">
            <a:xfrm rot="18900000">
              <a:off x="7327802" y="4854350"/>
              <a:ext cx="434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PSN</a:t>
              </a:r>
            </a:p>
          </p:txBody>
        </p:sp>
        <p:sp>
          <p:nvSpPr>
            <p:cNvPr id="174" name="TextBox 173">
              <a:extLst>
                <a:ext uri="{FF2B5EF4-FFF2-40B4-BE49-F238E27FC236}">
                  <a16:creationId xmlns:a16="http://schemas.microsoft.com/office/drawing/2014/main" id="{F7603A35-EAC7-798C-82C0-4AA967F3C021}"/>
                </a:ext>
              </a:extLst>
            </p:cNvPr>
            <p:cNvSpPr txBox="1"/>
            <p:nvPr/>
          </p:nvSpPr>
          <p:spPr bwMode="auto">
            <a:xfrm rot="18900000">
              <a:off x="4982786" y="4926644"/>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175" name="TextBox 174">
              <a:extLst>
                <a:ext uri="{FF2B5EF4-FFF2-40B4-BE49-F238E27FC236}">
                  <a16:creationId xmlns:a16="http://schemas.microsoft.com/office/drawing/2014/main" id="{83C02810-8F11-5406-745B-772467CD88DB}"/>
                </a:ext>
              </a:extLst>
            </p:cNvPr>
            <p:cNvSpPr txBox="1"/>
            <p:nvPr/>
          </p:nvSpPr>
          <p:spPr bwMode="auto">
            <a:xfrm rot="18900000">
              <a:off x="5571800" y="4963709"/>
              <a:ext cx="744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Vomiting</a:t>
              </a:r>
            </a:p>
          </p:txBody>
        </p:sp>
        <p:sp>
          <p:nvSpPr>
            <p:cNvPr id="176" name="TextBox 175">
              <a:extLst>
                <a:ext uri="{FF2B5EF4-FFF2-40B4-BE49-F238E27FC236}">
                  <a16:creationId xmlns:a16="http://schemas.microsoft.com/office/drawing/2014/main" id="{1CC50B27-3EE5-5DE7-3731-28AE14D90943}"/>
                </a:ext>
              </a:extLst>
            </p:cNvPr>
            <p:cNvSpPr txBox="1"/>
            <p:nvPr/>
          </p:nvSpPr>
          <p:spPr bwMode="auto">
            <a:xfrm rot="18900000">
              <a:off x="4557679" y="4935395"/>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Anemia</a:t>
              </a:r>
            </a:p>
          </p:txBody>
        </p:sp>
        <p:sp>
          <p:nvSpPr>
            <p:cNvPr id="177" name="TextBox 176">
              <a:extLst>
                <a:ext uri="{FF2B5EF4-FFF2-40B4-BE49-F238E27FC236}">
                  <a16:creationId xmlns:a16="http://schemas.microsoft.com/office/drawing/2014/main" id="{828DA838-0C6B-7128-6091-A9B47A19240E}"/>
                </a:ext>
              </a:extLst>
            </p:cNvPr>
            <p:cNvSpPr txBox="1"/>
            <p:nvPr/>
          </p:nvSpPr>
          <p:spPr bwMode="auto">
            <a:xfrm rot="18900000">
              <a:off x="6232197" y="4959153"/>
              <a:ext cx="731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Asthenia</a:t>
              </a:r>
            </a:p>
          </p:txBody>
        </p:sp>
        <p:sp>
          <p:nvSpPr>
            <p:cNvPr id="178" name="TextBox 177">
              <a:extLst>
                <a:ext uri="{FF2B5EF4-FFF2-40B4-BE49-F238E27FC236}">
                  <a16:creationId xmlns:a16="http://schemas.microsoft.com/office/drawing/2014/main" id="{634E011A-8EB5-F438-9B1F-7DD27F51D24D}"/>
                </a:ext>
              </a:extLst>
            </p:cNvPr>
            <p:cNvSpPr txBox="1"/>
            <p:nvPr/>
          </p:nvSpPr>
          <p:spPr bwMode="auto">
            <a:xfrm rot="18900000">
              <a:off x="7268789" y="4983024"/>
              <a:ext cx="798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Arthralgia</a:t>
              </a:r>
            </a:p>
          </p:txBody>
        </p:sp>
        <p:sp>
          <p:nvSpPr>
            <p:cNvPr id="202" name="TextBox 201">
              <a:extLst>
                <a:ext uri="{FF2B5EF4-FFF2-40B4-BE49-F238E27FC236}">
                  <a16:creationId xmlns:a16="http://schemas.microsoft.com/office/drawing/2014/main" id="{B2D4ADBB-94F8-69EF-F930-F6F734F7E417}"/>
                </a:ext>
              </a:extLst>
            </p:cNvPr>
            <p:cNvSpPr txBox="1"/>
            <p:nvPr/>
          </p:nvSpPr>
          <p:spPr bwMode="auto">
            <a:xfrm rot="18900000">
              <a:off x="6425541" y="5053482"/>
              <a:ext cx="9979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Hypokalemia</a:t>
              </a:r>
            </a:p>
          </p:txBody>
        </p:sp>
        <p:sp>
          <p:nvSpPr>
            <p:cNvPr id="203" name="TextBox 202">
              <a:extLst>
                <a:ext uri="{FF2B5EF4-FFF2-40B4-BE49-F238E27FC236}">
                  <a16:creationId xmlns:a16="http://schemas.microsoft.com/office/drawing/2014/main" id="{68D01A9A-3D33-42E5-25D9-407976A39996}"/>
                </a:ext>
              </a:extLst>
            </p:cNvPr>
            <p:cNvSpPr txBox="1"/>
            <p:nvPr/>
          </p:nvSpPr>
          <p:spPr bwMode="auto">
            <a:xfrm rot="18900000">
              <a:off x="6383771" y="5163227"/>
              <a:ext cx="1308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Hypomagnesemia</a:t>
              </a:r>
            </a:p>
          </p:txBody>
        </p:sp>
      </p:grpSp>
      <p:sp>
        <p:nvSpPr>
          <p:cNvPr id="205" name="Rectangle 204">
            <a:extLst>
              <a:ext uri="{FF2B5EF4-FFF2-40B4-BE49-F238E27FC236}">
                <a16:creationId xmlns:a16="http://schemas.microsoft.com/office/drawing/2014/main" id="{8CBBB2CA-51C9-B7B7-BA40-8B7E333BC58F}"/>
              </a:ext>
            </a:extLst>
          </p:cNvPr>
          <p:cNvSpPr/>
          <p:nvPr/>
        </p:nvSpPr>
        <p:spPr bwMode="auto">
          <a:xfrm rot="18900000">
            <a:off x="4627338" y="5006767"/>
            <a:ext cx="507277"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A35391F9-1A37-8552-C300-C250C71A2EF7}"/>
              </a:ext>
            </a:extLst>
          </p:cNvPr>
          <p:cNvSpPr/>
          <p:nvPr/>
        </p:nvSpPr>
        <p:spPr bwMode="auto">
          <a:xfrm rot="18900000">
            <a:off x="5224133" y="5030945"/>
            <a:ext cx="575660"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2CC4B53F-063C-86A3-DDFA-319168680788}"/>
              </a:ext>
            </a:extLst>
          </p:cNvPr>
          <p:cNvSpPr/>
          <p:nvPr/>
        </p:nvSpPr>
        <p:spPr bwMode="auto">
          <a:xfrm rot="18900000">
            <a:off x="7895638" y="5009203"/>
            <a:ext cx="514159"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93CB8070-C2AC-23DF-8F8D-D465B3FFF5CA}"/>
              </a:ext>
            </a:extLst>
          </p:cNvPr>
          <p:cNvSpPr/>
          <p:nvPr/>
        </p:nvSpPr>
        <p:spPr bwMode="auto">
          <a:xfrm rot="18900000">
            <a:off x="7364047" y="5139952"/>
            <a:ext cx="883973"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9" name="Group 208">
            <a:extLst>
              <a:ext uri="{FF2B5EF4-FFF2-40B4-BE49-F238E27FC236}">
                <a16:creationId xmlns:a16="http://schemas.microsoft.com/office/drawing/2014/main" id="{10AE6036-77AD-1867-AF50-E8B7B9262405}"/>
              </a:ext>
            </a:extLst>
          </p:cNvPr>
          <p:cNvGrpSpPr/>
          <p:nvPr/>
        </p:nvGrpSpPr>
        <p:grpSpPr>
          <a:xfrm>
            <a:off x="4706270" y="4793232"/>
            <a:ext cx="3671990" cy="85030"/>
            <a:chOff x="1174294" y="4784090"/>
            <a:chExt cx="3693363" cy="338562"/>
          </a:xfrm>
        </p:grpSpPr>
        <p:grpSp>
          <p:nvGrpSpPr>
            <p:cNvPr id="210" name="Group 209">
              <a:extLst>
                <a:ext uri="{FF2B5EF4-FFF2-40B4-BE49-F238E27FC236}">
                  <a16:creationId xmlns:a16="http://schemas.microsoft.com/office/drawing/2014/main" id="{BFCC974A-B625-2282-7CCC-118F197CA263}"/>
                </a:ext>
              </a:extLst>
            </p:cNvPr>
            <p:cNvGrpSpPr/>
            <p:nvPr/>
          </p:nvGrpSpPr>
          <p:grpSpPr>
            <a:xfrm rot="5400000">
              <a:off x="1878373" y="4080011"/>
              <a:ext cx="338548" cy="1746706"/>
              <a:chOff x="1580359" y="1182870"/>
              <a:chExt cx="103516" cy="3934194"/>
            </a:xfrm>
          </p:grpSpPr>
          <p:cxnSp>
            <p:nvCxnSpPr>
              <p:cNvPr id="219" name="Straight Connector 218">
                <a:extLst>
                  <a:ext uri="{FF2B5EF4-FFF2-40B4-BE49-F238E27FC236}">
                    <a16:creationId xmlns:a16="http://schemas.microsoft.com/office/drawing/2014/main" id="{14ACCD6B-BFC4-2210-52D4-F5F1E699B97C}"/>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F3D4505-C107-A00C-514C-E4D8419310CE}"/>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A64B226F-96BD-1700-61DD-6EF254868174}"/>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17E9D4B-5F59-4B4D-81F5-79345E38A686}"/>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B17E7D6-1A16-BD8D-9B8C-3AFE1C3DFA7D}"/>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24FCA1B-E04C-5C72-EBC3-30B3F41FA3E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E2338A2-802F-ED86-C0FF-D41A36B14483}"/>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2A3FE9F4-B5DA-6FC7-0D6E-C60F11966D38}"/>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5AB7309-B361-995E-9286-34A048CB8ACB}"/>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49A7DFB0-A98F-E32B-B8F3-CB449BE5BAAB}"/>
                </a:ext>
              </a:extLst>
            </p:cNvPr>
            <p:cNvGrpSpPr/>
            <p:nvPr/>
          </p:nvGrpSpPr>
          <p:grpSpPr>
            <a:xfrm rot="5400000">
              <a:off x="3829598" y="4084594"/>
              <a:ext cx="338555" cy="1737562"/>
              <a:chOff x="1580359" y="1203464"/>
              <a:chExt cx="103518" cy="3913600"/>
            </a:xfrm>
          </p:grpSpPr>
          <p:cxnSp>
            <p:nvCxnSpPr>
              <p:cNvPr id="212" name="Straight Connector 211">
                <a:extLst>
                  <a:ext uri="{FF2B5EF4-FFF2-40B4-BE49-F238E27FC236}">
                    <a16:creationId xmlns:a16="http://schemas.microsoft.com/office/drawing/2014/main" id="{5EBC4BCA-560E-4D93-5B86-04EBC36498D0}"/>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0531156-4E86-3015-3CE1-8A877D1E22F3}"/>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3475080-A5A6-FF8F-8B56-15206413E744}"/>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9590D6F-657F-EB67-96D7-A0F0BA3E544D}"/>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148554E6-BB8D-3E9D-6319-804A48E74FDC}"/>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1804B21-CF92-C873-5392-A471581BE4FC}"/>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46838E3C-3185-FAC0-6A8C-1F7981599FBD}"/>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FEE2B9DF-0F79-95DA-F72A-66C6916F3E7E}"/>
                  </a:ext>
                </a:extLst>
              </p:cNvPr>
              <p:cNvCxnSpPr>
                <a:cxnSpLocks/>
              </p:cNvCxnSpPr>
              <p:nvPr/>
            </p:nvCxnSpPr>
            <p:spPr bwMode="auto">
              <a:xfrm>
                <a:off x="1580361" y="167069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2BB8942D-99D2-C903-4542-86339181E9BB}"/>
                  </a:ext>
                </a:extLst>
              </p:cNvPr>
              <p:cNvCxnSpPr>
                <a:cxnSpLocks/>
              </p:cNvCxnSpPr>
              <p:nvPr/>
            </p:nvCxnSpPr>
            <p:spPr bwMode="auto">
              <a:xfrm>
                <a:off x="1580361" y="1203464"/>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30" name="Group 229">
            <a:extLst>
              <a:ext uri="{FF2B5EF4-FFF2-40B4-BE49-F238E27FC236}">
                <a16:creationId xmlns:a16="http://schemas.microsoft.com/office/drawing/2014/main" id="{DC0BC74B-8576-D3AA-1009-DA271F834CBF}"/>
              </a:ext>
            </a:extLst>
          </p:cNvPr>
          <p:cNvGrpSpPr/>
          <p:nvPr/>
        </p:nvGrpSpPr>
        <p:grpSpPr>
          <a:xfrm>
            <a:off x="8168280" y="2734123"/>
            <a:ext cx="538948" cy="2208717"/>
            <a:chOff x="3085705" y="2246902"/>
            <a:chExt cx="538948" cy="3379711"/>
          </a:xfrm>
        </p:grpSpPr>
        <p:sp>
          <p:nvSpPr>
            <p:cNvPr id="231" name="TextBox 230">
              <a:extLst>
                <a:ext uri="{FF2B5EF4-FFF2-40B4-BE49-F238E27FC236}">
                  <a16:creationId xmlns:a16="http://schemas.microsoft.com/office/drawing/2014/main" id="{DFB7F064-C2E5-E526-B1EE-5FD1A3114276}"/>
                </a:ext>
              </a:extLst>
            </p:cNvPr>
            <p:cNvSpPr txBox="1"/>
            <p:nvPr/>
          </p:nvSpPr>
          <p:spPr bwMode="auto">
            <a:xfrm>
              <a:off x="3085705" y="2246902"/>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32" name="TextBox 231">
              <a:extLst>
                <a:ext uri="{FF2B5EF4-FFF2-40B4-BE49-F238E27FC236}">
                  <a16:creationId xmlns:a16="http://schemas.microsoft.com/office/drawing/2014/main" id="{09393B30-BC7B-9488-9DB8-50D4562683CE}"/>
                </a:ext>
              </a:extLst>
            </p:cNvPr>
            <p:cNvSpPr txBox="1"/>
            <p:nvPr/>
          </p:nvSpPr>
          <p:spPr bwMode="auto">
            <a:xfrm>
              <a:off x="3085705" y="2966745"/>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33" name="TextBox 232">
              <a:extLst>
                <a:ext uri="{FF2B5EF4-FFF2-40B4-BE49-F238E27FC236}">
                  <a16:creationId xmlns:a16="http://schemas.microsoft.com/office/drawing/2014/main" id="{90F97EE9-75ED-1BAE-A6D8-10FC5172F7BC}"/>
                </a:ext>
              </a:extLst>
            </p:cNvPr>
            <p:cNvSpPr txBox="1"/>
            <p:nvPr/>
          </p:nvSpPr>
          <p:spPr bwMode="auto">
            <a:xfrm>
              <a:off x="3085705" y="3728930"/>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34" name="TextBox 233">
              <a:extLst>
                <a:ext uri="{FF2B5EF4-FFF2-40B4-BE49-F238E27FC236}">
                  <a16:creationId xmlns:a16="http://schemas.microsoft.com/office/drawing/2014/main" id="{50436AD0-69F6-D52C-AEAB-52CD737632A6}"/>
                </a:ext>
              </a:extLst>
            </p:cNvPr>
            <p:cNvSpPr txBox="1"/>
            <p:nvPr/>
          </p:nvSpPr>
          <p:spPr bwMode="auto">
            <a:xfrm>
              <a:off x="3085705" y="4462886"/>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35" name="TextBox 234">
              <a:extLst>
                <a:ext uri="{FF2B5EF4-FFF2-40B4-BE49-F238E27FC236}">
                  <a16:creationId xmlns:a16="http://schemas.microsoft.com/office/drawing/2014/main" id="{9635565A-DB72-F5A2-5D93-B57DE50164F0}"/>
                </a:ext>
              </a:extLst>
            </p:cNvPr>
            <p:cNvSpPr txBox="1"/>
            <p:nvPr/>
          </p:nvSpPr>
          <p:spPr bwMode="auto">
            <a:xfrm>
              <a:off x="3085705" y="5210957"/>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236" name="Group 235">
            <a:extLst>
              <a:ext uri="{FF2B5EF4-FFF2-40B4-BE49-F238E27FC236}">
                <a16:creationId xmlns:a16="http://schemas.microsoft.com/office/drawing/2014/main" id="{5D6C947E-349F-0CD9-CAA5-93B0F62F257A}"/>
              </a:ext>
            </a:extLst>
          </p:cNvPr>
          <p:cNvGrpSpPr/>
          <p:nvPr/>
        </p:nvGrpSpPr>
        <p:grpSpPr>
          <a:xfrm>
            <a:off x="8615247" y="2874433"/>
            <a:ext cx="91981" cy="1931646"/>
            <a:chOff x="1580359" y="3151722"/>
            <a:chExt cx="103516" cy="1965342"/>
          </a:xfrm>
        </p:grpSpPr>
        <p:cxnSp>
          <p:nvCxnSpPr>
            <p:cNvPr id="237" name="Straight Connector 236">
              <a:extLst>
                <a:ext uri="{FF2B5EF4-FFF2-40B4-BE49-F238E27FC236}">
                  <a16:creationId xmlns:a16="http://schemas.microsoft.com/office/drawing/2014/main" id="{A7418BD5-6FDF-E1AE-1CD8-0BEF7FF14FC3}"/>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46C0046-61CB-76AE-269E-ED9AC420340C}"/>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7A0D0EFF-9E68-3938-B6BC-0C984496CD60}"/>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701640B-9236-2011-2053-C8DD31E7F2FB}"/>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B540CCAD-3AB0-22C8-859B-D1AF20D4A603}"/>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242" name="Freeform: Shape 241">
            <a:extLst>
              <a:ext uri="{FF2B5EF4-FFF2-40B4-BE49-F238E27FC236}">
                <a16:creationId xmlns:a16="http://schemas.microsoft.com/office/drawing/2014/main" id="{47D7A9EF-1BFC-85E5-22CE-AA76B739B843}"/>
              </a:ext>
            </a:extLst>
          </p:cNvPr>
          <p:cNvSpPr/>
          <p:nvPr/>
        </p:nvSpPr>
        <p:spPr bwMode="auto">
          <a:xfrm>
            <a:off x="8697201" y="2865967"/>
            <a:ext cx="2840313" cy="1939713"/>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nvGrpSpPr>
          <p:cNvPr id="105" name="Group 104">
            <a:extLst>
              <a:ext uri="{FF2B5EF4-FFF2-40B4-BE49-F238E27FC236}">
                <a16:creationId xmlns:a16="http://schemas.microsoft.com/office/drawing/2014/main" id="{55210713-B885-D6BC-0043-78095E518F28}"/>
              </a:ext>
            </a:extLst>
          </p:cNvPr>
          <p:cNvGrpSpPr/>
          <p:nvPr/>
        </p:nvGrpSpPr>
        <p:grpSpPr>
          <a:xfrm>
            <a:off x="8338285" y="4859964"/>
            <a:ext cx="3305115" cy="618271"/>
            <a:chOff x="8338285" y="4828214"/>
            <a:chExt cx="3305115" cy="618271"/>
          </a:xfrm>
        </p:grpSpPr>
        <p:sp>
          <p:nvSpPr>
            <p:cNvPr id="244" name="TextBox 243">
              <a:extLst>
                <a:ext uri="{FF2B5EF4-FFF2-40B4-BE49-F238E27FC236}">
                  <a16:creationId xmlns:a16="http://schemas.microsoft.com/office/drawing/2014/main" id="{3FBE5FDC-941D-3770-CE34-8480E68C7F2E}"/>
                </a:ext>
              </a:extLst>
            </p:cNvPr>
            <p:cNvSpPr txBox="1">
              <a:spLocks/>
            </p:cNvSpPr>
            <p:nvPr/>
          </p:nvSpPr>
          <p:spPr bwMode="auto">
            <a:xfrm rot="18900000">
              <a:off x="8958917" y="4930228"/>
              <a:ext cx="723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Alopecia</a:t>
              </a:r>
            </a:p>
          </p:txBody>
        </p:sp>
        <p:sp>
          <p:nvSpPr>
            <p:cNvPr id="245" name="TextBox 244">
              <a:extLst>
                <a:ext uri="{FF2B5EF4-FFF2-40B4-BE49-F238E27FC236}">
                  <a16:creationId xmlns:a16="http://schemas.microsoft.com/office/drawing/2014/main" id="{3B1D19D3-0091-CA22-6243-212364AC9900}"/>
                </a:ext>
              </a:extLst>
            </p:cNvPr>
            <p:cNvSpPr txBox="1">
              <a:spLocks/>
            </p:cNvSpPr>
            <p:nvPr/>
          </p:nvSpPr>
          <p:spPr bwMode="auto">
            <a:xfrm rot="18900000">
              <a:off x="9872094" y="5169486"/>
              <a:ext cx="1399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Decreased appetite</a:t>
              </a:r>
            </a:p>
          </p:txBody>
        </p:sp>
        <p:sp>
          <p:nvSpPr>
            <p:cNvPr id="247" name="TextBox 246">
              <a:extLst>
                <a:ext uri="{FF2B5EF4-FFF2-40B4-BE49-F238E27FC236}">
                  <a16:creationId xmlns:a16="http://schemas.microsoft.com/office/drawing/2014/main" id="{0061D333-0F66-6C19-FF9A-F6D373D20D6E}"/>
                </a:ext>
              </a:extLst>
            </p:cNvPr>
            <p:cNvSpPr txBox="1">
              <a:spLocks/>
            </p:cNvSpPr>
            <p:nvPr/>
          </p:nvSpPr>
          <p:spPr bwMode="auto">
            <a:xfrm rot="18900000">
              <a:off x="9136805" y="4930795"/>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248" name="TextBox 247">
              <a:extLst>
                <a:ext uri="{FF2B5EF4-FFF2-40B4-BE49-F238E27FC236}">
                  <a16:creationId xmlns:a16="http://schemas.microsoft.com/office/drawing/2014/main" id="{1AF43E1F-D9CF-2E2A-FAFC-D7555A483474}"/>
                </a:ext>
              </a:extLst>
            </p:cNvPr>
            <p:cNvSpPr txBox="1">
              <a:spLocks/>
            </p:cNvSpPr>
            <p:nvPr/>
          </p:nvSpPr>
          <p:spPr bwMode="auto">
            <a:xfrm rot="18900000">
              <a:off x="9825368" y="4929027"/>
              <a:ext cx="719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Epistaxis</a:t>
              </a:r>
            </a:p>
          </p:txBody>
        </p:sp>
        <p:sp>
          <p:nvSpPr>
            <p:cNvPr id="249" name="TextBox 248">
              <a:extLst>
                <a:ext uri="{FF2B5EF4-FFF2-40B4-BE49-F238E27FC236}">
                  <a16:creationId xmlns:a16="http://schemas.microsoft.com/office/drawing/2014/main" id="{22E584B5-1C86-5B1E-9BFB-10717D4711FB}"/>
                </a:ext>
              </a:extLst>
            </p:cNvPr>
            <p:cNvSpPr txBox="1">
              <a:spLocks/>
            </p:cNvSpPr>
            <p:nvPr/>
          </p:nvSpPr>
          <p:spPr bwMode="auto">
            <a:xfrm rot="18900000">
              <a:off x="8338285" y="4904158"/>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250" name="TextBox 249">
              <a:extLst>
                <a:ext uri="{FF2B5EF4-FFF2-40B4-BE49-F238E27FC236}">
                  <a16:creationId xmlns:a16="http://schemas.microsoft.com/office/drawing/2014/main" id="{9A6DE308-56DA-5384-CF3C-49278AD34EFD}"/>
                </a:ext>
              </a:extLst>
            </p:cNvPr>
            <p:cNvSpPr txBox="1">
              <a:spLocks/>
            </p:cNvSpPr>
            <p:nvPr/>
          </p:nvSpPr>
          <p:spPr bwMode="auto">
            <a:xfrm rot="18900000">
              <a:off x="10420920" y="5038477"/>
              <a:ext cx="1029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Conjunctivitis</a:t>
              </a:r>
            </a:p>
          </p:txBody>
        </p:sp>
        <p:sp>
          <p:nvSpPr>
            <p:cNvPr id="251" name="TextBox 250">
              <a:extLst>
                <a:ext uri="{FF2B5EF4-FFF2-40B4-BE49-F238E27FC236}">
                  <a16:creationId xmlns:a16="http://schemas.microsoft.com/office/drawing/2014/main" id="{750F1ED4-5A96-4E50-1E8C-CED023A2D035}"/>
                </a:ext>
              </a:extLst>
            </p:cNvPr>
            <p:cNvSpPr txBox="1">
              <a:spLocks/>
            </p:cNvSpPr>
            <p:nvPr/>
          </p:nvSpPr>
          <p:spPr bwMode="auto">
            <a:xfrm rot="18900000">
              <a:off x="9622753" y="4906833"/>
              <a:ext cx="657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Dry eye</a:t>
              </a:r>
            </a:p>
          </p:txBody>
        </p:sp>
        <p:sp>
          <p:nvSpPr>
            <p:cNvPr id="252" name="TextBox 251">
              <a:extLst>
                <a:ext uri="{FF2B5EF4-FFF2-40B4-BE49-F238E27FC236}">
                  <a16:creationId xmlns:a16="http://schemas.microsoft.com/office/drawing/2014/main" id="{EFBCD24C-7A23-7D9E-102E-229D2ACDB224}"/>
                </a:ext>
              </a:extLst>
            </p:cNvPr>
            <p:cNvSpPr txBox="1">
              <a:spLocks/>
            </p:cNvSpPr>
            <p:nvPr/>
          </p:nvSpPr>
          <p:spPr bwMode="auto">
            <a:xfrm rot="18900000">
              <a:off x="10043444" y="5019230"/>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253" name="TextBox 252">
              <a:extLst>
                <a:ext uri="{FF2B5EF4-FFF2-40B4-BE49-F238E27FC236}">
                  <a16:creationId xmlns:a16="http://schemas.microsoft.com/office/drawing/2014/main" id="{54883AD9-B494-970E-2C3F-1F0C7C9696C9}"/>
                </a:ext>
              </a:extLst>
            </p:cNvPr>
            <p:cNvSpPr txBox="1">
              <a:spLocks/>
            </p:cNvSpPr>
            <p:nvPr/>
          </p:nvSpPr>
          <p:spPr bwMode="auto">
            <a:xfrm rot="18900000">
              <a:off x="10281603" y="4828214"/>
              <a:ext cx="434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PSN</a:t>
              </a:r>
            </a:p>
          </p:txBody>
        </p:sp>
        <p:sp>
          <p:nvSpPr>
            <p:cNvPr id="254" name="TextBox 253">
              <a:extLst>
                <a:ext uri="{FF2B5EF4-FFF2-40B4-BE49-F238E27FC236}">
                  <a16:creationId xmlns:a16="http://schemas.microsoft.com/office/drawing/2014/main" id="{A1F27F30-8C5E-1221-7218-D67D6F5309F1}"/>
                </a:ext>
              </a:extLst>
            </p:cNvPr>
            <p:cNvSpPr txBox="1">
              <a:spLocks/>
            </p:cNvSpPr>
            <p:nvPr/>
          </p:nvSpPr>
          <p:spPr bwMode="auto">
            <a:xfrm rot="18900000">
              <a:off x="8759643" y="4900508"/>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255" name="TextBox 254">
              <a:extLst>
                <a:ext uri="{FF2B5EF4-FFF2-40B4-BE49-F238E27FC236}">
                  <a16:creationId xmlns:a16="http://schemas.microsoft.com/office/drawing/2014/main" id="{90F70F80-AA84-7CD4-B068-962EFB6258C8}"/>
                </a:ext>
              </a:extLst>
            </p:cNvPr>
            <p:cNvSpPr txBox="1">
              <a:spLocks/>
            </p:cNvSpPr>
            <p:nvPr/>
          </p:nvSpPr>
          <p:spPr bwMode="auto">
            <a:xfrm rot="18900000">
              <a:off x="9152205" y="5017757"/>
              <a:ext cx="9708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Neutropenia</a:t>
              </a:r>
            </a:p>
          </p:txBody>
        </p:sp>
        <p:sp>
          <p:nvSpPr>
            <p:cNvPr id="256" name="TextBox 255">
              <a:extLst>
                <a:ext uri="{FF2B5EF4-FFF2-40B4-BE49-F238E27FC236}">
                  <a16:creationId xmlns:a16="http://schemas.microsoft.com/office/drawing/2014/main" id="{7F4C6413-731A-29F8-DFE6-8241C5B0720A}"/>
                </a:ext>
              </a:extLst>
            </p:cNvPr>
            <p:cNvSpPr txBox="1">
              <a:spLocks/>
            </p:cNvSpPr>
            <p:nvPr/>
          </p:nvSpPr>
          <p:spPr bwMode="auto">
            <a:xfrm rot="18900000">
              <a:off x="8555602" y="4909259"/>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Anemia</a:t>
              </a:r>
            </a:p>
          </p:txBody>
        </p:sp>
        <p:sp>
          <p:nvSpPr>
            <p:cNvPr id="257" name="TextBox 256">
              <a:extLst>
                <a:ext uri="{FF2B5EF4-FFF2-40B4-BE49-F238E27FC236}">
                  <a16:creationId xmlns:a16="http://schemas.microsoft.com/office/drawing/2014/main" id="{DF244E90-EA8D-0DDC-3E37-6960D9F31DBB}"/>
                </a:ext>
              </a:extLst>
            </p:cNvPr>
            <p:cNvSpPr txBox="1">
              <a:spLocks/>
            </p:cNvSpPr>
            <p:nvPr/>
          </p:nvSpPr>
          <p:spPr bwMode="auto">
            <a:xfrm rot="18900000">
              <a:off x="10899350" y="4937573"/>
              <a:ext cx="744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Vomiting</a:t>
              </a:r>
            </a:p>
          </p:txBody>
        </p:sp>
      </p:grpSp>
      <p:grpSp>
        <p:nvGrpSpPr>
          <p:cNvPr id="278" name="Group 277">
            <a:extLst>
              <a:ext uri="{FF2B5EF4-FFF2-40B4-BE49-F238E27FC236}">
                <a16:creationId xmlns:a16="http://schemas.microsoft.com/office/drawing/2014/main" id="{81625283-1023-33DD-C725-9555D00AB568}"/>
              </a:ext>
            </a:extLst>
          </p:cNvPr>
          <p:cNvGrpSpPr/>
          <p:nvPr/>
        </p:nvGrpSpPr>
        <p:grpSpPr>
          <a:xfrm>
            <a:off x="10407358" y="3009021"/>
            <a:ext cx="1027945" cy="523220"/>
            <a:chOff x="2001102" y="5070742"/>
            <a:chExt cx="1027945" cy="523220"/>
          </a:xfrm>
        </p:grpSpPr>
        <p:sp>
          <p:nvSpPr>
            <p:cNvPr id="279" name="TextBox 278">
              <a:extLst>
                <a:ext uri="{FF2B5EF4-FFF2-40B4-BE49-F238E27FC236}">
                  <a16:creationId xmlns:a16="http://schemas.microsoft.com/office/drawing/2014/main" id="{1FE1455E-9E39-E452-70C2-AF2DB918DD9A}"/>
                </a:ext>
              </a:extLst>
            </p:cNvPr>
            <p:cNvSpPr txBox="1"/>
            <p:nvPr/>
          </p:nvSpPr>
          <p:spPr bwMode="auto">
            <a:xfrm>
              <a:off x="2109052" y="5070742"/>
              <a:ext cx="919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Grade 1/2</a:t>
              </a:r>
            </a:p>
            <a:p>
              <a:pPr algn="l">
                <a:lnSpc>
                  <a:spcPct val="100000"/>
                </a:lnSpc>
                <a:spcAft>
                  <a:spcPct val="0"/>
                </a:spcAft>
                <a:buClrTx/>
                <a:buFontTx/>
                <a:buNone/>
              </a:pPr>
              <a:r>
                <a:rPr lang="en-US" sz="1400" dirty="0">
                  <a:solidFill>
                    <a:schemeClr val="bg1"/>
                  </a:solidFill>
                  <a:latin typeface="Calibri" panose="020F0502020204030204" pitchFamily="34" charset="0"/>
                </a:rPr>
                <a:t>Grade 3+</a:t>
              </a:r>
            </a:p>
          </p:txBody>
        </p:sp>
        <p:sp>
          <p:nvSpPr>
            <p:cNvPr id="280" name="Rectangle 279">
              <a:extLst>
                <a:ext uri="{FF2B5EF4-FFF2-40B4-BE49-F238E27FC236}">
                  <a16:creationId xmlns:a16="http://schemas.microsoft.com/office/drawing/2014/main" id="{183F91D8-F826-8F67-1389-AC93112E711E}"/>
                </a:ext>
              </a:extLst>
            </p:cNvPr>
            <p:cNvSpPr/>
            <p:nvPr/>
          </p:nvSpPr>
          <p:spPr bwMode="auto">
            <a:xfrm>
              <a:off x="2001102" y="5182061"/>
              <a:ext cx="133350" cy="133350"/>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4E176B57-D314-CD1B-5FF3-2475ACD9852F}"/>
                </a:ext>
              </a:extLst>
            </p:cNvPr>
            <p:cNvSpPr/>
            <p:nvPr/>
          </p:nvSpPr>
          <p:spPr bwMode="auto">
            <a:xfrm>
              <a:off x="2001102" y="5388879"/>
              <a:ext cx="133350" cy="13335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3" name="Group 282">
            <a:extLst>
              <a:ext uri="{FF2B5EF4-FFF2-40B4-BE49-F238E27FC236}">
                <a16:creationId xmlns:a16="http://schemas.microsoft.com/office/drawing/2014/main" id="{FEF8FF98-9D63-2E02-A109-EB1E27913A28}"/>
              </a:ext>
            </a:extLst>
          </p:cNvPr>
          <p:cNvGrpSpPr/>
          <p:nvPr/>
        </p:nvGrpSpPr>
        <p:grpSpPr>
          <a:xfrm>
            <a:off x="8697201" y="4808006"/>
            <a:ext cx="2828373" cy="80433"/>
            <a:chOff x="1174294" y="4784090"/>
            <a:chExt cx="2828373" cy="338549"/>
          </a:xfrm>
        </p:grpSpPr>
        <p:grpSp>
          <p:nvGrpSpPr>
            <p:cNvPr id="284" name="Group 283">
              <a:extLst>
                <a:ext uri="{FF2B5EF4-FFF2-40B4-BE49-F238E27FC236}">
                  <a16:creationId xmlns:a16="http://schemas.microsoft.com/office/drawing/2014/main" id="{FB330580-CB40-2856-A9B5-81E290E64229}"/>
                </a:ext>
              </a:extLst>
            </p:cNvPr>
            <p:cNvGrpSpPr/>
            <p:nvPr/>
          </p:nvGrpSpPr>
          <p:grpSpPr>
            <a:xfrm rot="5400000">
              <a:off x="1878373" y="4080011"/>
              <a:ext cx="338548" cy="1746706"/>
              <a:chOff x="1580359" y="1182870"/>
              <a:chExt cx="103516" cy="3934194"/>
            </a:xfrm>
          </p:grpSpPr>
          <p:cxnSp>
            <p:nvCxnSpPr>
              <p:cNvPr id="291" name="Straight Connector 290">
                <a:extLst>
                  <a:ext uri="{FF2B5EF4-FFF2-40B4-BE49-F238E27FC236}">
                    <a16:creationId xmlns:a16="http://schemas.microsoft.com/office/drawing/2014/main" id="{362C7217-78F2-D0AC-D22F-FA52DEBD1946}"/>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0DE43543-DA4F-D900-0848-BA9CF7A8D760}"/>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6299A10D-32DE-0296-73E0-297586AD2866}"/>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93AA9F18-1A6E-04F0-3224-D7BEB137526C}"/>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2ADBE53-2B64-7AF7-8625-E15CD4911D3F}"/>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BE7167DE-C97B-00DD-15AA-67B8C4BE6C9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30F8EF2B-A684-F6F9-7049-06159AF5628D}"/>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62F983A0-5957-BB17-ACFF-8DF7850DBBAB}"/>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3665AF7-3B34-D301-8EF8-B9BC233BFCB5}"/>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3752DC24-0F10-7884-7C3F-CD39010B9EAA}"/>
                </a:ext>
              </a:extLst>
            </p:cNvPr>
            <p:cNvGrpSpPr/>
            <p:nvPr/>
          </p:nvGrpSpPr>
          <p:grpSpPr>
            <a:xfrm rot="5400000">
              <a:off x="3397106" y="4517078"/>
              <a:ext cx="338548" cy="872574"/>
              <a:chOff x="1580359" y="3151722"/>
              <a:chExt cx="103516" cy="1965342"/>
            </a:xfrm>
          </p:grpSpPr>
          <p:cxnSp>
            <p:nvCxnSpPr>
              <p:cNvPr id="286" name="Straight Connector 285">
                <a:extLst>
                  <a:ext uri="{FF2B5EF4-FFF2-40B4-BE49-F238E27FC236}">
                    <a16:creationId xmlns:a16="http://schemas.microsoft.com/office/drawing/2014/main" id="{4B0FABD5-6BF2-FBE6-F86B-660DDCA73AF6}"/>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1160734-B310-E0B0-E6E0-8D923953F328}"/>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B67F937A-F637-6397-18A9-91C3D5FDC828}"/>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6218F341-862C-FB3B-F67A-0B7889B6C3AB}"/>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1DBC2C8-1BC5-BE37-5B2D-70AC4CD2EC2F}"/>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00" name="Rectangle 299">
            <a:extLst>
              <a:ext uri="{FF2B5EF4-FFF2-40B4-BE49-F238E27FC236}">
                <a16:creationId xmlns:a16="http://schemas.microsoft.com/office/drawing/2014/main" id="{6B29701E-C16A-79C0-39F1-5F8FD87558A1}"/>
              </a:ext>
            </a:extLst>
          </p:cNvPr>
          <p:cNvSpPr/>
          <p:nvPr/>
        </p:nvSpPr>
        <p:spPr bwMode="auto">
          <a:xfrm rot="18900000">
            <a:off x="9694289" y="5024882"/>
            <a:ext cx="514159"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Rectangle 300">
            <a:extLst>
              <a:ext uri="{FF2B5EF4-FFF2-40B4-BE49-F238E27FC236}">
                <a16:creationId xmlns:a16="http://schemas.microsoft.com/office/drawing/2014/main" id="{6067DFB4-8CE8-BB89-D2F3-38AC779B3358}"/>
              </a:ext>
            </a:extLst>
          </p:cNvPr>
          <p:cNvSpPr/>
          <p:nvPr/>
        </p:nvSpPr>
        <p:spPr bwMode="auto">
          <a:xfrm rot="18900000">
            <a:off x="9889541" y="5026675"/>
            <a:ext cx="589362" cy="161781"/>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Rectangle 301">
            <a:extLst>
              <a:ext uri="{FF2B5EF4-FFF2-40B4-BE49-F238E27FC236}">
                <a16:creationId xmlns:a16="http://schemas.microsoft.com/office/drawing/2014/main" id="{D096CEC9-C5C6-BA64-8193-776186E20164}"/>
              </a:ext>
            </a:extLst>
          </p:cNvPr>
          <p:cNvSpPr/>
          <p:nvPr/>
        </p:nvSpPr>
        <p:spPr bwMode="auto">
          <a:xfrm rot="18900000">
            <a:off x="10470302" y="5130842"/>
            <a:ext cx="917074" cy="161781"/>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Rectangle 302">
            <a:extLst>
              <a:ext uri="{FF2B5EF4-FFF2-40B4-BE49-F238E27FC236}">
                <a16:creationId xmlns:a16="http://schemas.microsoft.com/office/drawing/2014/main" id="{A140438A-24B3-1BDD-08A2-88B18F5772A7}"/>
              </a:ext>
            </a:extLst>
          </p:cNvPr>
          <p:cNvSpPr/>
          <p:nvPr/>
        </p:nvSpPr>
        <p:spPr bwMode="auto">
          <a:xfrm rot="18900000">
            <a:off x="8607907" y="5011463"/>
            <a:ext cx="542025"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TextBox 380">
            <a:extLst>
              <a:ext uri="{FF2B5EF4-FFF2-40B4-BE49-F238E27FC236}">
                <a16:creationId xmlns:a16="http://schemas.microsoft.com/office/drawing/2014/main" id="{EBE7F048-B7F7-832B-2113-BAC6EA676EEF}"/>
              </a:ext>
            </a:extLst>
          </p:cNvPr>
          <p:cNvSpPr txBox="1"/>
          <p:nvPr/>
        </p:nvSpPr>
        <p:spPr bwMode="auto">
          <a:xfrm>
            <a:off x="8646830" y="297282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15</a:t>
            </a:r>
          </a:p>
        </p:txBody>
      </p:sp>
      <p:sp>
        <p:nvSpPr>
          <p:cNvPr id="409" name="TextBox 408">
            <a:extLst>
              <a:ext uri="{FF2B5EF4-FFF2-40B4-BE49-F238E27FC236}">
                <a16:creationId xmlns:a16="http://schemas.microsoft.com/office/drawing/2014/main" id="{34C216B5-CD83-926C-8448-982844A9D4F0}"/>
              </a:ext>
            </a:extLst>
          </p:cNvPr>
          <p:cNvSpPr txBox="1"/>
          <p:nvPr/>
        </p:nvSpPr>
        <p:spPr bwMode="auto">
          <a:xfrm>
            <a:off x="8646830" y="3902382"/>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64</a:t>
            </a:r>
          </a:p>
        </p:txBody>
      </p:sp>
      <p:sp>
        <p:nvSpPr>
          <p:cNvPr id="410" name="TextBox 409">
            <a:extLst>
              <a:ext uri="{FF2B5EF4-FFF2-40B4-BE49-F238E27FC236}">
                <a16:creationId xmlns:a16="http://schemas.microsoft.com/office/drawing/2014/main" id="{2F4C42C2-49E8-2563-4DAC-9990A3CE04D4}"/>
              </a:ext>
            </a:extLst>
          </p:cNvPr>
          <p:cNvSpPr txBox="1"/>
          <p:nvPr/>
        </p:nvSpPr>
        <p:spPr bwMode="auto">
          <a:xfrm>
            <a:off x="8861507" y="375938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39</a:t>
            </a:r>
          </a:p>
        </p:txBody>
      </p:sp>
      <p:sp>
        <p:nvSpPr>
          <p:cNvPr id="411" name="TextBox 410">
            <a:extLst>
              <a:ext uri="{FF2B5EF4-FFF2-40B4-BE49-F238E27FC236}">
                <a16:creationId xmlns:a16="http://schemas.microsoft.com/office/drawing/2014/main" id="{0E60DD5E-E3C9-002C-29FF-7F67D18154E1}"/>
              </a:ext>
            </a:extLst>
          </p:cNvPr>
          <p:cNvSpPr txBox="1"/>
          <p:nvPr/>
        </p:nvSpPr>
        <p:spPr bwMode="auto">
          <a:xfrm>
            <a:off x="8852471" y="444483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18</a:t>
            </a:r>
          </a:p>
        </p:txBody>
      </p:sp>
      <p:sp>
        <p:nvSpPr>
          <p:cNvPr id="412" name="TextBox 411">
            <a:extLst>
              <a:ext uri="{FF2B5EF4-FFF2-40B4-BE49-F238E27FC236}">
                <a16:creationId xmlns:a16="http://schemas.microsoft.com/office/drawing/2014/main" id="{2679D929-8F8C-01E0-35DE-595E0D84EBFB}"/>
              </a:ext>
            </a:extLst>
          </p:cNvPr>
          <p:cNvSpPr txBox="1"/>
          <p:nvPr/>
        </p:nvSpPr>
        <p:spPr bwMode="auto">
          <a:xfrm>
            <a:off x="9073488" y="4090952"/>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49</a:t>
            </a:r>
          </a:p>
        </p:txBody>
      </p:sp>
      <p:sp>
        <p:nvSpPr>
          <p:cNvPr id="413" name="TextBox 412">
            <a:extLst>
              <a:ext uri="{FF2B5EF4-FFF2-40B4-BE49-F238E27FC236}">
                <a16:creationId xmlns:a16="http://schemas.microsoft.com/office/drawing/2014/main" id="{934948B4-7D9E-069A-F72A-946CAA51EE0D}"/>
              </a:ext>
            </a:extLst>
          </p:cNvPr>
          <p:cNvSpPr txBox="1"/>
          <p:nvPr/>
        </p:nvSpPr>
        <p:spPr bwMode="auto">
          <a:xfrm>
            <a:off x="9120599" y="340348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9</a:t>
            </a:r>
          </a:p>
        </p:txBody>
      </p:sp>
      <p:sp>
        <p:nvSpPr>
          <p:cNvPr id="414" name="TextBox 413">
            <a:extLst>
              <a:ext uri="{FF2B5EF4-FFF2-40B4-BE49-F238E27FC236}">
                <a16:creationId xmlns:a16="http://schemas.microsoft.com/office/drawing/2014/main" id="{A59EF627-2BFD-3EBC-B5DE-2D51CE8017FC}"/>
              </a:ext>
            </a:extLst>
          </p:cNvPr>
          <p:cNvSpPr txBox="1"/>
          <p:nvPr/>
        </p:nvSpPr>
        <p:spPr bwMode="auto">
          <a:xfrm>
            <a:off x="9306237" y="403079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55</a:t>
            </a:r>
          </a:p>
        </p:txBody>
      </p:sp>
      <p:sp>
        <p:nvSpPr>
          <p:cNvPr id="415" name="TextBox 414">
            <a:extLst>
              <a:ext uri="{FF2B5EF4-FFF2-40B4-BE49-F238E27FC236}">
                <a16:creationId xmlns:a16="http://schemas.microsoft.com/office/drawing/2014/main" id="{27BBBC9F-9192-5B71-C552-61280488D59B}"/>
              </a:ext>
            </a:extLst>
          </p:cNvPr>
          <p:cNvSpPr txBox="1"/>
          <p:nvPr/>
        </p:nvSpPr>
        <p:spPr bwMode="auto">
          <a:xfrm>
            <a:off x="9327748" y="3360950"/>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16" name="TextBox 415">
            <a:extLst>
              <a:ext uri="{FF2B5EF4-FFF2-40B4-BE49-F238E27FC236}">
                <a16:creationId xmlns:a16="http://schemas.microsoft.com/office/drawing/2014/main" id="{C29278FB-9938-ADB0-AABF-313BA3DE6882}"/>
              </a:ext>
            </a:extLst>
          </p:cNvPr>
          <p:cNvSpPr txBox="1"/>
          <p:nvPr/>
        </p:nvSpPr>
        <p:spPr bwMode="auto">
          <a:xfrm>
            <a:off x="9517264" y="375938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15</a:t>
            </a:r>
          </a:p>
        </p:txBody>
      </p:sp>
      <p:sp>
        <p:nvSpPr>
          <p:cNvPr id="417" name="TextBox 416">
            <a:extLst>
              <a:ext uri="{FF2B5EF4-FFF2-40B4-BE49-F238E27FC236}">
                <a16:creationId xmlns:a16="http://schemas.microsoft.com/office/drawing/2014/main" id="{30D60168-20C5-0E00-8F9C-9389AC5B09F2}"/>
              </a:ext>
            </a:extLst>
          </p:cNvPr>
          <p:cNvSpPr txBox="1"/>
          <p:nvPr/>
        </p:nvSpPr>
        <p:spPr bwMode="auto">
          <a:xfrm>
            <a:off x="9739508" y="3736356"/>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12</a:t>
            </a:r>
          </a:p>
        </p:txBody>
      </p:sp>
      <p:sp>
        <p:nvSpPr>
          <p:cNvPr id="418" name="TextBox 417">
            <a:extLst>
              <a:ext uri="{FF2B5EF4-FFF2-40B4-BE49-F238E27FC236}">
                <a16:creationId xmlns:a16="http://schemas.microsoft.com/office/drawing/2014/main" id="{A8D084E8-CEB7-E961-1306-C74E6AA0FD61}"/>
              </a:ext>
            </a:extLst>
          </p:cNvPr>
          <p:cNvSpPr txBox="1"/>
          <p:nvPr/>
        </p:nvSpPr>
        <p:spPr bwMode="auto">
          <a:xfrm>
            <a:off x="9992912" y="3622033"/>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19" name="TextBox 418">
            <a:extLst>
              <a:ext uri="{FF2B5EF4-FFF2-40B4-BE49-F238E27FC236}">
                <a16:creationId xmlns:a16="http://schemas.microsoft.com/office/drawing/2014/main" id="{EE545F0A-140C-AA2E-AE58-CFD3192BDE7D}"/>
              </a:ext>
            </a:extLst>
          </p:cNvPr>
          <p:cNvSpPr txBox="1"/>
          <p:nvPr/>
        </p:nvSpPr>
        <p:spPr bwMode="auto">
          <a:xfrm>
            <a:off x="10428302" y="369536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20" name="TextBox 419">
            <a:extLst>
              <a:ext uri="{FF2B5EF4-FFF2-40B4-BE49-F238E27FC236}">
                <a16:creationId xmlns:a16="http://schemas.microsoft.com/office/drawing/2014/main" id="{77B0AB71-02BD-72CE-912C-7218D363BB93}"/>
              </a:ext>
            </a:extLst>
          </p:cNvPr>
          <p:cNvSpPr txBox="1"/>
          <p:nvPr/>
        </p:nvSpPr>
        <p:spPr bwMode="auto">
          <a:xfrm>
            <a:off x="10860479" y="386381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6</a:t>
            </a:r>
          </a:p>
        </p:txBody>
      </p:sp>
      <p:sp>
        <p:nvSpPr>
          <p:cNvPr id="421" name="TextBox 420">
            <a:extLst>
              <a:ext uri="{FF2B5EF4-FFF2-40B4-BE49-F238E27FC236}">
                <a16:creationId xmlns:a16="http://schemas.microsoft.com/office/drawing/2014/main" id="{8B93977D-B3D0-8257-21AA-F8C0A0AF045F}"/>
              </a:ext>
            </a:extLst>
          </p:cNvPr>
          <p:cNvSpPr txBox="1"/>
          <p:nvPr/>
        </p:nvSpPr>
        <p:spPr bwMode="auto">
          <a:xfrm>
            <a:off x="10211089" y="3584510"/>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22" name="TextBox 421">
            <a:extLst>
              <a:ext uri="{FF2B5EF4-FFF2-40B4-BE49-F238E27FC236}">
                <a16:creationId xmlns:a16="http://schemas.microsoft.com/office/drawing/2014/main" id="{E7CC4F33-1054-3798-4677-76BA51971998}"/>
              </a:ext>
            </a:extLst>
          </p:cNvPr>
          <p:cNvSpPr txBox="1"/>
          <p:nvPr/>
        </p:nvSpPr>
        <p:spPr bwMode="auto">
          <a:xfrm>
            <a:off x="10642680" y="372442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23" name="TextBox 422">
            <a:extLst>
              <a:ext uri="{FF2B5EF4-FFF2-40B4-BE49-F238E27FC236}">
                <a16:creationId xmlns:a16="http://schemas.microsoft.com/office/drawing/2014/main" id="{90CE90E8-0C2F-7106-B9B9-021425749423}"/>
              </a:ext>
            </a:extLst>
          </p:cNvPr>
          <p:cNvSpPr txBox="1"/>
          <p:nvPr/>
        </p:nvSpPr>
        <p:spPr bwMode="auto">
          <a:xfrm>
            <a:off x="11083829" y="387069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24" name="TextBox 423">
            <a:extLst>
              <a:ext uri="{FF2B5EF4-FFF2-40B4-BE49-F238E27FC236}">
                <a16:creationId xmlns:a16="http://schemas.microsoft.com/office/drawing/2014/main" id="{FD9489A2-0669-82CA-9290-C5CDDBE48A92}"/>
              </a:ext>
            </a:extLst>
          </p:cNvPr>
          <p:cNvSpPr txBox="1"/>
          <p:nvPr/>
        </p:nvSpPr>
        <p:spPr bwMode="auto">
          <a:xfrm>
            <a:off x="11306414" y="394054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25" name="TextBox 424">
            <a:extLst>
              <a:ext uri="{FF2B5EF4-FFF2-40B4-BE49-F238E27FC236}">
                <a16:creationId xmlns:a16="http://schemas.microsoft.com/office/drawing/2014/main" id="{D558E6A0-20C9-B49E-16BD-86E3B5E2A0C5}"/>
              </a:ext>
            </a:extLst>
          </p:cNvPr>
          <p:cNvSpPr txBox="1"/>
          <p:nvPr/>
        </p:nvSpPr>
        <p:spPr bwMode="auto">
          <a:xfrm>
            <a:off x="11271375" y="431725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30</a:t>
            </a:r>
          </a:p>
        </p:txBody>
      </p:sp>
      <p:sp>
        <p:nvSpPr>
          <p:cNvPr id="426" name="TextBox 425">
            <a:extLst>
              <a:ext uri="{FF2B5EF4-FFF2-40B4-BE49-F238E27FC236}">
                <a16:creationId xmlns:a16="http://schemas.microsoft.com/office/drawing/2014/main" id="{EE855BEF-41E3-6BE6-0F5D-2175BBFD1FEF}"/>
              </a:ext>
            </a:extLst>
          </p:cNvPr>
          <p:cNvSpPr txBox="1"/>
          <p:nvPr/>
        </p:nvSpPr>
        <p:spPr bwMode="auto">
          <a:xfrm>
            <a:off x="11049014" y="426744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33</a:t>
            </a:r>
          </a:p>
        </p:txBody>
      </p:sp>
      <p:sp>
        <p:nvSpPr>
          <p:cNvPr id="427" name="TextBox 426">
            <a:extLst>
              <a:ext uri="{FF2B5EF4-FFF2-40B4-BE49-F238E27FC236}">
                <a16:creationId xmlns:a16="http://schemas.microsoft.com/office/drawing/2014/main" id="{9CAEFB60-8A93-23BF-3131-D80F8336A2C5}"/>
              </a:ext>
            </a:extLst>
          </p:cNvPr>
          <p:cNvSpPr txBox="1"/>
          <p:nvPr/>
        </p:nvSpPr>
        <p:spPr bwMode="auto">
          <a:xfrm>
            <a:off x="10827073" y="431725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30</a:t>
            </a:r>
          </a:p>
        </p:txBody>
      </p:sp>
      <p:sp>
        <p:nvSpPr>
          <p:cNvPr id="428" name="TextBox 427">
            <a:extLst>
              <a:ext uri="{FF2B5EF4-FFF2-40B4-BE49-F238E27FC236}">
                <a16:creationId xmlns:a16="http://schemas.microsoft.com/office/drawing/2014/main" id="{26E1E321-2E27-CA08-E98B-74FE8A150344}"/>
              </a:ext>
            </a:extLst>
          </p:cNvPr>
          <p:cNvSpPr txBox="1"/>
          <p:nvPr/>
        </p:nvSpPr>
        <p:spPr bwMode="auto">
          <a:xfrm>
            <a:off x="10609748" y="419502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29" name="TextBox 428">
            <a:extLst>
              <a:ext uri="{FF2B5EF4-FFF2-40B4-BE49-F238E27FC236}">
                <a16:creationId xmlns:a16="http://schemas.microsoft.com/office/drawing/2014/main" id="{FDA2BF50-E1EB-7080-44EF-5383754B658D}"/>
              </a:ext>
            </a:extLst>
          </p:cNvPr>
          <p:cNvSpPr txBox="1"/>
          <p:nvPr/>
        </p:nvSpPr>
        <p:spPr bwMode="auto">
          <a:xfrm>
            <a:off x="10398481" y="419502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30" name="TextBox 429">
            <a:extLst>
              <a:ext uri="{FF2B5EF4-FFF2-40B4-BE49-F238E27FC236}">
                <a16:creationId xmlns:a16="http://schemas.microsoft.com/office/drawing/2014/main" id="{01DF016E-3FC4-DFC4-524F-EB3FA874B61F}"/>
              </a:ext>
            </a:extLst>
          </p:cNvPr>
          <p:cNvSpPr txBox="1"/>
          <p:nvPr/>
        </p:nvSpPr>
        <p:spPr bwMode="auto">
          <a:xfrm>
            <a:off x="10178610" y="411857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46</a:t>
            </a:r>
          </a:p>
        </p:txBody>
      </p:sp>
      <p:sp>
        <p:nvSpPr>
          <p:cNvPr id="431" name="TextBox 430">
            <a:extLst>
              <a:ext uri="{FF2B5EF4-FFF2-40B4-BE49-F238E27FC236}">
                <a16:creationId xmlns:a16="http://schemas.microsoft.com/office/drawing/2014/main" id="{5306FFEB-45D6-2F7B-5C32-2C9E3FD8BD22}"/>
              </a:ext>
            </a:extLst>
          </p:cNvPr>
          <p:cNvSpPr txBox="1"/>
          <p:nvPr/>
        </p:nvSpPr>
        <p:spPr bwMode="auto">
          <a:xfrm>
            <a:off x="9965628" y="415390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42</a:t>
            </a:r>
          </a:p>
        </p:txBody>
      </p:sp>
      <p:sp>
        <p:nvSpPr>
          <p:cNvPr id="433" name="TextBox 432">
            <a:extLst>
              <a:ext uri="{FF2B5EF4-FFF2-40B4-BE49-F238E27FC236}">
                <a16:creationId xmlns:a16="http://schemas.microsoft.com/office/drawing/2014/main" id="{4FC44D1D-8B05-ABBB-D4AD-2779990801D1}"/>
              </a:ext>
            </a:extLst>
          </p:cNvPr>
          <p:cNvSpPr txBox="1"/>
          <p:nvPr/>
        </p:nvSpPr>
        <p:spPr bwMode="auto">
          <a:xfrm>
            <a:off x="9750794" y="426744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33</a:t>
            </a:r>
          </a:p>
        </p:txBody>
      </p:sp>
      <p:sp>
        <p:nvSpPr>
          <p:cNvPr id="434" name="TextBox 433">
            <a:extLst>
              <a:ext uri="{FF2B5EF4-FFF2-40B4-BE49-F238E27FC236}">
                <a16:creationId xmlns:a16="http://schemas.microsoft.com/office/drawing/2014/main" id="{748EC722-D4C1-61AF-C7FD-E164DF55E81D}"/>
              </a:ext>
            </a:extLst>
          </p:cNvPr>
          <p:cNvSpPr txBox="1"/>
          <p:nvPr/>
        </p:nvSpPr>
        <p:spPr bwMode="auto">
          <a:xfrm>
            <a:off x="9517264" y="431725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30</a:t>
            </a:r>
          </a:p>
        </p:txBody>
      </p:sp>
      <p:sp>
        <p:nvSpPr>
          <p:cNvPr id="435" name="TextBox 434">
            <a:extLst>
              <a:ext uri="{FF2B5EF4-FFF2-40B4-BE49-F238E27FC236}">
                <a16:creationId xmlns:a16="http://schemas.microsoft.com/office/drawing/2014/main" id="{550438E2-A172-8DEA-EA26-50441EDD77C5}"/>
              </a:ext>
            </a:extLst>
          </p:cNvPr>
          <p:cNvSpPr txBox="1"/>
          <p:nvPr/>
        </p:nvSpPr>
        <p:spPr bwMode="auto">
          <a:xfrm>
            <a:off x="8117536" y="437624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26</a:t>
            </a:r>
          </a:p>
        </p:txBody>
      </p:sp>
      <p:sp>
        <p:nvSpPr>
          <p:cNvPr id="436" name="TextBox 435">
            <a:extLst>
              <a:ext uri="{FF2B5EF4-FFF2-40B4-BE49-F238E27FC236}">
                <a16:creationId xmlns:a16="http://schemas.microsoft.com/office/drawing/2014/main" id="{2AE1869E-6A19-C542-E9BA-60675FA900A1}"/>
              </a:ext>
            </a:extLst>
          </p:cNvPr>
          <p:cNvSpPr txBox="1"/>
          <p:nvPr/>
        </p:nvSpPr>
        <p:spPr bwMode="auto">
          <a:xfrm>
            <a:off x="8157180" y="406556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37" name="TextBox 436">
            <a:extLst>
              <a:ext uri="{FF2B5EF4-FFF2-40B4-BE49-F238E27FC236}">
                <a16:creationId xmlns:a16="http://schemas.microsoft.com/office/drawing/2014/main" id="{0EF50894-C935-513E-1898-5E1581DC9AB5}"/>
              </a:ext>
            </a:extLst>
          </p:cNvPr>
          <p:cNvSpPr txBox="1"/>
          <p:nvPr/>
        </p:nvSpPr>
        <p:spPr bwMode="auto">
          <a:xfrm>
            <a:off x="7922251" y="406556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38" name="TextBox 437">
            <a:extLst>
              <a:ext uri="{FF2B5EF4-FFF2-40B4-BE49-F238E27FC236}">
                <a16:creationId xmlns:a16="http://schemas.microsoft.com/office/drawing/2014/main" id="{D603A266-D3E2-6652-A4BB-684AA1BFA661}"/>
              </a:ext>
            </a:extLst>
          </p:cNvPr>
          <p:cNvSpPr txBox="1"/>
          <p:nvPr/>
        </p:nvSpPr>
        <p:spPr bwMode="auto">
          <a:xfrm>
            <a:off x="7907166" y="437624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26</a:t>
            </a:r>
          </a:p>
        </p:txBody>
      </p:sp>
      <p:sp>
        <p:nvSpPr>
          <p:cNvPr id="439" name="TextBox 438">
            <a:extLst>
              <a:ext uri="{FF2B5EF4-FFF2-40B4-BE49-F238E27FC236}">
                <a16:creationId xmlns:a16="http://schemas.microsoft.com/office/drawing/2014/main" id="{97E826F7-9DE6-E690-CD21-79DB41E2A28E}"/>
              </a:ext>
            </a:extLst>
          </p:cNvPr>
          <p:cNvSpPr txBox="1"/>
          <p:nvPr/>
        </p:nvSpPr>
        <p:spPr bwMode="auto">
          <a:xfrm>
            <a:off x="7713170" y="406556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40" name="TextBox 439">
            <a:extLst>
              <a:ext uri="{FF2B5EF4-FFF2-40B4-BE49-F238E27FC236}">
                <a16:creationId xmlns:a16="http://schemas.microsoft.com/office/drawing/2014/main" id="{57BDA381-C21A-EED2-CA12-97FE91C8D8C7}"/>
              </a:ext>
            </a:extLst>
          </p:cNvPr>
          <p:cNvSpPr txBox="1"/>
          <p:nvPr/>
        </p:nvSpPr>
        <p:spPr bwMode="auto">
          <a:xfrm>
            <a:off x="7698085" y="437624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26</a:t>
            </a:r>
          </a:p>
        </p:txBody>
      </p:sp>
      <p:sp>
        <p:nvSpPr>
          <p:cNvPr id="441" name="TextBox 440">
            <a:extLst>
              <a:ext uri="{FF2B5EF4-FFF2-40B4-BE49-F238E27FC236}">
                <a16:creationId xmlns:a16="http://schemas.microsoft.com/office/drawing/2014/main" id="{42C1DACA-C30D-FA95-90CE-BA7DBA91ED0C}"/>
              </a:ext>
            </a:extLst>
          </p:cNvPr>
          <p:cNvSpPr txBox="1"/>
          <p:nvPr/>
        </p:nvSpPr>
        <p:spPr bwMode="auto">
          <a:xfrm>
            <a:off x="7507002" y="409856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42" name="TextBox 441">
            <a:extLst>
              <a:ext uri="{FF2B5EF4-FFF2-40B4-BE49-F238E27FC236}">
                <a16:creationId xmlns:a16="http://schemas.microsoft.com/office/drawing/2014/main" id="{02C04A87-867D-6096-D4BE-80FF73BAC881}"/>
              </a:ext>
            </a:extLst>
          </p:cNvPr>
          <p:cNvSpPr txBox="1"/>
          <p:nvPr/>
        </p:nvSpPr>
        <p:spPr bwMode="auto">
          <a:xfrm>
            <a:off x="7293615" y="414156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6</a:t>
            </a:r>
          </a:p>
        </p:txBody>
      </p:sp>
      <p:sp>
        <p:nvSpPr>
          <p:cNvPr id="443" name="TextBox 442">
            <a:extLst>
              <a:ext uri="{FF2B5EF4-FFF2-40B4-BE49-F238E27FC236}">
                <a16:creationId xmlns:a16="http://schemas.microsoft.com/office/drawing/2014/main" id="{DE44ADCB-CF7C-6EC9-2671-DDAB6573C22A}"/>
              </a:ext>
            </a:extLst>
          </p:cNvPr>
          <p:cNvSpPr txBox="1"/>
          <p:nvPr/>
        </p:nvSpPr>
        <p:spPr bwMode="auto">
          <a:xfrm>
            <a:off x="7071610" y="414156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6</a:t>
            </a:r>
          </a:p>
        </p:txBody>
      </p:sp>
      <p:sp>
        <p:nvSpPr>
          <p:cNvPr id="444" name="TextBox 443">
            <a:extLst>
              <a:ext uri="{FF2B5EF4-FFF2-40B4-BE49-F238E27FC236}">
                <a16:creationId xmlns:a16="http://schemas.microsoft.com/office/drawing/2014/main" id="{E8BAFB7C-BD2B-3734-3F3C-0D0C23F52110}"/>
              </a:ext>
            </a:extLst>
          </p:cNvPr>
          <p:cNvSpPr txBox="1"/>
          <p:nvPr/>
        </p:nvSpPr>
        <p:spPr bwMode="auto">
          <a:xfrm>
            <a:off x="6855498" y="4164323"/>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9</a:t>
            </a:r>
          </a:p>
        </p:txBody>
      </p:sp>
      <p:sp>
        <p:nvSpPr>
          <p:cNvPr id="445" name="TextBox 444">
            <a:extLst>
              <a:ext uri="{FF2B5EF4-FFF2-40B4-BE49-F238E27FC236}">
                <a16:creationId xmlns:a16="http://schemas.microsoft.com/office/drawing/2014/main" id="{413F9DB6-3136-8990-EE4F-70B76672F4B7}"/>
              </a:ext>
            </a:extLst>
          </p:cNvPr>
          <p:cNvSpPr txBox="1"/>
          <p:nvPr/>
        </p:nvSpPr>
        <p:spPr bwMode="auto">
          <a:xfrm>
            <a:off x="6642914" y="4164323"/>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9</a:t>
            </a:r>
          </a:p>
        </p:txBody>
      </p:sp>
      <p:sp>
        <p:nvSpPr>
          <p:cNvPr id="446" name="TextBox 445">
            <a:extLst>
              <a:ext uri="{FF2B5EF4-FFF2-40B4-BE49-F238E27FC236}">
                <a16:creationId xmlns:a16="http://schemas.microsoft.com/office/drawing/2014/main" id="{301C1F31-22D8-D0B8-C2E5-300D36BCF366}"/>
              </a:ext>
            </a:extLst>
          </p:cNvPr>
          <p:cNvSpPr txBox="1"/>
          <p:nvPr/>
        </p:nvSpPr>
        <p:spPr bwMode="auto">
          <a:xfrm>
            <a:off x="6421493" y="393330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47" name="TextBox 446">
            <a:extLst>
              <a:ext uri="{FF2B5EF4-FFF2-40B4-BE49-F238E27FC236}">
                <a16:creationId xmlns:a16="http://schemas.microsoft.com/office/drawing/2014/main" id="{D8631131-57AB-088A-4298-10FA8E6F59E5}"/>
              </a:ext>
            </a:extLst>
          </p:cNvPr>
          <p:cNvSpPr txBox="1"/>
          <p:nvPr/>
        </p:nvSpPr>
        <p:spPr bwMode="auto">
          <a:xfrm>
            <a:off x="6196625" y="393330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48" name="TextBox 447">
            <a:extLst>
              <a:ext uri="{FF2B5EF4-FFF2-40B4-BE49-F238E27FC236}">
                <a16:creationId xmlns:a16="http://schemas.microsoft.com/office/drawing/2014/main" id="{8F973254-D216-390D-B9DA-95375D4E57BD}"/>
              </a:ext>
            </a:extLst>
          </p:cNvPr>
          <p:cNvSpPr txBox="1"/>
          <p:nvPr/>
        </p:nvSpPr>
        <p:spPr bwMode="auto">
          <a:xfrm>
            <a:off x="5552138" y="3794025"/>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49" name="TextBox 448">
            <a:extLst>
              <a:ext uri="{FF2B5EF4-FFF2-40B4-BE49-F238E27FC236}">
                <a16:creationId xmlns:a16="http://schemas.microsoft.com/office/drawing/2014/main" id="{3754CDCA-230C-8068-8B29-18B66CFE098A}"/>
              </a:ext>
            </a:extLst>
          </p:cNvPr>
          <p:cNvSpPr txBox="1"/>
          <p:nvPr/>
        </p:nvSpPr>
        <p:spPr bwMode="auto">
          <a:xfrm>
            <a:off x="5117365" y="35845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50" name="TextBox 449">
            <a:extLst>
              <a:ext uri="{FF2B5EF4-FFF2-40B4-BE49-F238E27FC236}">
                <a16:creationId xmlns:a16="http://schemas.microsoft.com/office/drawing/2014/main" id="{012847A0-2EA8-78E4-0BEE-FF4219756599}"/>
              </a:ext>
            </a:extLst>
          </p:cNvPr>
          <p:cNvSpPr txBox="1"/>
          <p:nvPr/>
        </p:nvSpPr>
        <p:spPr bwMode="auto">
          <a:xfrm>
            <a:off x="5987203" y="396265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51" name="TextBox 450">
            <a:extLst>
              <a:ext uri="{FF2B5EF4-FFF2-40B4-BE49-F238E27FC236}">
                <a16:creationId xmlns:a16="http://schemas.microsoft.com/office/drawing/2014/main" id="{7B17B518-A445-F8E1-583D-953825A216ED}"/>
              </a:ext>
            </a:extLst>
          </p:cNvPr>
          <p:cNvSpPr txBox="1"/>
          <p:nvPr/>
        </p:nvSpPr>
        <p:spPr bwMode="auto">
          <a:xfrm>
            <a:off x="5764533" y="3890317"/>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52" name="TextBox 451">
            <a:extLst>
              <a:ext uri="{FF2B5EF4-FFF2-40B4-BE49-F238E27FC236}">
                <a16:creationId xmlns:a16="http://schemas.microsoft.com/office/drawing/2014/main" id="{F1DD3729-2137-4BE4-BF17-D447EC70598E}"/>
              </a:ext>
            </a:extLst>
          </p:cNvPr>
          <p:cNvSpPr txBox="1"/>
          <p:nvPr/>
        </p:nvSpPr>
        <p:spPr bwMode="auto">
          <a:xfrm>
            <a:off x="5331642" y="376720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9</a:t>
            </a:r>
          </a:p>
        </p:txBody>
      </p:sp>
      <p:sp>
        <p:nvSpPr>
          <p:cNvPr id="453" name="TextBox 452">
            <a:extLst>
              <a:ext uri="{FF2B5EF4-FFF2-40B4-BE49-F238E27FC236}">
                <a16:creationId xmlns:a16="http://schemas.microsoft.com/office/drawing/2014/main" id="{71558D21-00AB-AD52-57C1-246D494384AF}"/>
              </a:ext>
            </a:extLst>
          </p:cNvPr>
          <p:cNvSpPr txBox="1"/>
          <p:nvPr/>
        </p:nvSpPr>
        <p:spPr bwMode="auto">
          <a:xfrm>
            <a:off x="4686659" y="344973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6</a:t>
            </a:r>
          </a:p>
        </p:txBody>
      </p:sp>
      <p:sp>
        <p:nvSpPr>
          <p:cNvPr id="454" name="TextBox 453">
            <a:extLst>
              <a:ext uri="{FF2B5EF4-FFF2-40B4-BE49-F238E27FC236}">
                <a16:creationId xmlns:a16="http://schemas.microsoft.com/office/drawing/2014/main" id="{C72588F6-BD28-F127-DE7D-762E0B52A5A3}"/>
              </a:ext>
            </a:extLst>
          </p:cNvPr>
          <p:cNvSpPr txBox="1"/>
          <p:nvPr/>
        </p:nvSpPr>
        <p:spPr bwMode="auto">
          <a:xfrm>
            <a:off x="4867157" y="372549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29</a:t>
            </a:r>
          </a:p>
        </p:txBody>
      </p:sp>
      <p:sp>
        <p:nvSpPr>
          <p:cNvPr id="455" name="TextBox 454">
            <a:extLst>
              <a:ext uri="{FF2B5EF4-FFF2-40B4-BE49-F238E27FC236}">
                <a16:creationId xmlns:a16="http://schemas.microsoft.com/office/drawing/2014/main" id="{78414FB5-A9F1-278B-8B86-69DDCF722417}"/>
              </a:ext>
            </a:extLst>
          </p:cNvPr>
          <p:cNvSpPr txBox="1"/>
          <p:nvPr/>
        </p:nvSpPr>
        <p:spPr bwMode="auto">
          <a:xfrm>
            <a:off x="7475807" y="440807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23</a:t>
            </a:r>
          </a:p>
        </p:txBody>
      </p:sp>
      <p:sp>
        <p:nvSpPr>
          <p:cNvPr id="456" name="TextBox 455">
            <a:extLst>
              <a:ext uri="{FF2B5EF4-FFF2-40B4-BE49-F238E27FC236}">
                <a16:creationId xmlns:a16="http://schemas.microsoft.com/office/drawing/2014/main" id="{E1720C33-C62B-99A7-5A1A-DF96665685D3}"/>
              </a:ext>
            </a:extLst>
          </p:cNvPr>
          <p:cNvSpPr txBox="1"/>
          <p:nvPr/>
        </p:nvSpPr>
        <p:spPr bwMode="auto">
          <a:xfrm>
            <a:off x="7253529" y="445111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20</a:t>
            </a:r>
          </a:p>
        </p:txBody>
      </p:sp>
      <p:sp>
        <p:nvSpPr>
          <p:cNvPr id="457" name="TextBox 456">
            <a:extLst>
              <a:ext uri="{FF2B5EF4-FFF2-40B4-BE49-F238E27FC236}">
                <a16:creationId xmlns:a16="http://schemas.microsoft.com/office/drawing/2014/main" id="{7E2BDC18-456E-6E90-7495-705332037F87}"/>
              </a:ext>
            </a:extLst>
          </p:cNvPr>
          <p:cNvSpPr txBox="1"/>
          <p:nvPr/>
        </p:nvSpPr>
        <p:spPr bwMode="auto">
          <a:xfrm>
            <a:off x="7042408" y="445111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20</a:t>
            </a:r>
          </a:p>
        </p:txBody>
      </p:sp>
      <p:sp>
        <p:nvSpPr>
          <p:cNvPr id="458" name="TextBox 457">
            <a:extLst>
              <a:ext uri="{FF2B5EF4-FFF2-40B4-BE49-F238E27FC236}">
                <a16:creationId xmlns:a16="http://schemas.microsoft.com/office/drawing/2014/main" id="{BE54EC52-17EF-B8F5-E365-7CD5DACBFA78}"/>
              </a:ext>
            </a:extLst>
          </p:cNvPr>
          <p:cNvSpPr txBox="1"/>
          <p:nvPr/>
        </p:nvSpPr>
        <p:spPr bwMode="auto">
          <a:xfrm>
            <a:off x="6825990" y="447710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17</a:t>
            </a:r>
          </a:p>
        </p:txBody>
      </p:sp>
      <p:sp>
        <p:nvSpPr>
          <p:cNvPr id="459" name="TextBox 458">
            <a:extLst>
              <a:ext uri="{FF2B5EF4-FFF2-40B4-BE49-F238E27FC236}">
                <a16:creationId xmlns:a16="http://schemas.microsoft.com/office/drawing/2014/main" id="{E8BE31EB-9BEE-3D82-A801-E3DB2732DC0C}"/>
              </a:ext>
            </a:extLst>
          </p:cNvPr>
          <p:cNvSpPr txBox="1"/>
          <p:nvPr/>
        </p:nvSpPr>
        <p:spPr bwMode="auto">
          <a:xfrm>
            <a:off x="6596785" y="447710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17</a:t>
            </a:r>
          </a:p>
        </p:txBody>
      </p:sp>
      <p:sp>
        <p:nvSpPr>
          <p:cNvPr id="460" name="TextBox 459">
            <a:extLst>
              <a:ext uri="{FF2B5EF4-FFF2-40B4-BE49-F238E27FC236}">
                <a16:creationId xmlns:a16="http://schemas.microsoft.com/office/drawing/2014/main" id="{92154004-AC16-341A-C1B1-7022591A577B}"/>
              </a:ext>
            </a:extLst>
          </p:cNvPr>
          <p:cNvSpPr txBox="1"/>
          <p:nvPr/>
        </p:nvSpPr>
        <p:spPr bwMode="auto">
          <a:xfrm>
            <a:off x="6396763" y="431506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31</a:t>
            </a:r>
          </a:p>
        </p:txBody>
      </p:sp>
      <p:sp>
        <p:nvSpPr>
          <p:cNvPr id="461" name="TextBox 460">
            <a:extLst>
              <a:ext uri="{FF2B5EF4-FFF2-40B4-BE49-F238E27FC236}">
                <a16:creationId xmlns:a16="http://schemas.microsoft.com/office/drawing/2014/main" id="{B39A7B61-D69A-43EB-6B6E-67DFB5EC92EA}"/>
              </a:ext>
            </a:extLst>
          </p:cNvPr>
          <p:cNvSpPr txBox="1"/>
          <p:nvPr/>
        </p:nvSpPr>
        <p:spPr bwMode="auto">
          <a:xfrm>
            <a:off x="6183975" y="431506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31</a:t>
            </a:r>
          </a:p>
        </p:txBody>
      </p:sp>
      <p:sp>
        <p:nvSpPr>
          <p:cNvPr id="462" name="TextBox 461">
            <a:extLst>
              <a:ext uri="{FF2B5EF4-FFF2-40B4-BE49-F238E27FC236}">
                <a16:creationId xmlns:a16="http://schemas.microsoft.com/office/drawing/2014/main" id="{4B50D837-E1E5-6F1A-C2AE-131ADF9FB608}"/>
              </a:ext>
            </a:extLst>
          </p:cNvPr>
          <p:cNvSpPr txBox="1"/>
          <p:nvPr/>
        </p:nvSpPr>
        <p:spPr bwMode="auto">
          <a:xfrm>
            <a:off x="5750333" y="431506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31</a:t>
            </a:r>
          </a:p>
        </p:txBody>
      </p:sp>
      <p:sp>
        <p:nvSpPr>
          <p:cNvPr id="463" name="TextBox 462">
            <a:extLst>
              <a:ext uri="{FF2B5EF4-FFF2-40B4-BE49-F238E27FC236}">
                <a16:creationId xmlns:a16="http://schemas.microsoft.com/office/drawing/2014/main" id="{23B6CCFB-1F91-C082-6E66-EB3B72080124}"/>
              </a:ext>
            </a:extLst>
          </p:cNvPr>
          <p:cNvSpPr txBox="1"/>
          <p:nvPr/>
        </p:nvSpPr>
        <p:spPr bwMode="auto">
          <a:xfrm>
            <a:off x="5517042" y="423872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37</a:t>
            </a:r>
          </a:p>
        </p:txBody>
      </p:sp>
      <p:sp>
        <p:nvSpPr>
          <p:cNvPr id="464" name="TextBox 463">
            <a:extLst>
              <a:ext uri="{FF2B5EF4-FFF2-40B4-BE49-F238E27FC236}">
                <a16:creationId xmlns:a16="http://schemas.microsoft.com/office/drawing/2014/main" id="{B125F742-BB56-24FA-C475-D0640A43A553}"/>
              </a:ext>
            </a:extLst>
          </p:cNvPr>
          <p:cNvSpPr txBox="1"/>
          <p:nvPr/>
        </p:nvSpPr>
        <p:spPr bwMode="auto">
          <a:xfrm>
            <a:off x="5301022" y="427523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34</a:t>
            </a:r>
          </a:p>
        </p:txBody>
      </p:sp>
      <p:sp>
        <p:nvSpPr>
          <p:cNvPr id="465" name="TextBox 464">
            <a:extLst>
              <a:ext uri="{FF2B5EF4-FFF2-40B4-BE49-F238E27FC236}">
                <a16:creationId xmlns:a16="http://schemas.microsoft.com/office/drawing/2014/main" id="{C99B7335-56E4-5C61-365C-B6D1C5B5BBBD}"/>
              </a:ext>
            </a:extLst>
          </p:cNvPr>
          <p:cNvSpPr txBox="1"/>
          <p:nvPr/>
        </p:nvSpPr>
        <p:spPr bwMode="auto">
          <a:xfrm>
            <a:off x="5951562" y="434259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29</a:t>
            </a:r>
          </a:p>
        </p:txBody>
      </p:sp>
      <p:sp>
        <p:nvSpPr>
          <p:cNvPr id="466" name="TextBox 465">
            <a:extLst>
              <a:ext uri="{FF2B5EF4-FFF2-40B4-BE49-F238E27FC236}">
                <a16:creationId xmlns:a16="http://schemas.microsoft.com/office/drawing/2014/main" id="{4EF4266B-7F44-EBF8-CF2B-F3FFBC340D89}"/>
              </a:ext>
            </a:extLst>
          </p:cNvPr>
          <p:cNvSpPr txBox="1"/>
          <p:nvPr/>
        </p:nvSpPr>
        <p:spPr bwMode="auto">
          <a:xfrm>
            <a:off x="5089005" y="413930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46</a:t>
            </a:r>
          </a:p>
        </p:txBody>
      </p:sp>
      <p:sp>
        <p:nvSpPr>
          <p:cNvPr id="467" name="TextBox 466">
            <a:extLst>
              <a:ext uri="{FF2B5EF4-FFF2-40B4-BE49-F238E27FC236}">
                <a16:creationId xmlns:a16="http://schemas.microsoft.com/office/drawing/2014/main" id="{23DCF944-44FA-8934-0EE1-12CE7C51305B}"/>
              </a:ext>
            </a:extLst>
          </p:cNvPr>
          <p:cNvSpPr txBox="1"/>
          <p:nvPr/>
        </p:nvSpPr>
        <p:spPr bwMode="auto">
          <a:xfrm>
            <a:off x="4658002" y="410078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49</a:t>
            </a:r>
          </a:p>
        </p:txBody>
      </p:sp>
      <p:sp>
        <p:nvSpPr>
          <p:cNvPr id="468" name="TextBox 467">
            <a:extLst>
              <a:ext uri="{FF2B5EF4-FFF2-40B4-BE49-F238E27FC236}">
                <a16:creationId xmlns:a16="http://schemas.microsoft.com/office/drawing/2014/main" id="{37A1B2B2-CAA9-36E0-1AD2-E8DC43EC3A9E}"/>
              </a:ext>
            </a:extLst>
          </p:cNvPr>
          <p:cNvSpPr txBox="1"/>
          <p:nvPr/>
        </p:nvSpPr>
        <p:spPr bwMode="auto">
          <a:xfrm>
            <a:off x="4870501" y="4385526"/>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26</a:t>
            </a:r>
          </a:p>
        </p:txBody>
      </p:sp>
      <p:sp>
        <p:nvSpPr>
          <p:cNvPr id="469" name="TextBox 468">
            <a:extLst>
              <a:ext uri="{FF2B5EF4-FFF2-40B4-BE49-F238E27FC236}">
                <a16:creationId xmlns:a16="http://schemas.microsoft.com/office/drawing/2014/main" id="{C282A782-4247-78FC-90F9-58250D8503BA}"/>
              </a:ext>
            </a:extLst>
          </p:cNvPr>
          <p:cNvSpPr txBox="1"/>
          <p:nvPr/>
        </p:nvSpPr>
        <p:spPr bwMode="auto">
          <a:xfrm>
            <a:off x="4197835" y="403190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0" name="TextBox 469">
            <a:extLst>
              <a:ext uri="{FF2B5EF4-FFF2-40B4-BE49-F238E27FC236}">
                <a16:creationId xmlns:a16="http://schemas.microsoft.com/office/drawing/2014/main" id="{5B7D9A08-AF39-CE8D-867A-5D168575F908}"/>
              </a:ext>
            </a:extLst>
          </p:cNvPr>
          <p:cNvSpPr txBox="1"/>
          <p:nvPr/>
        </p:nvSpPr>
        <p:spPr bwMode="auto">
          <a:xfrm>
            <a:off x="3333525" y="388797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1" name="TextBox 470">
            <a:extLst>
              <a:ext uri="{FF2B5EF4-FFF2-40B4-BE49-F238E27FC236}">
                <a16:creationId xmlns:a16="http://schemas.microsoft.com/office/drawing/2014/main" id="{E71FB8CB-D6A7-4D44-285D-F0F76B4CF9CC}"/>
              </a:ext>
            </a:extLst>
          </p:cNvPr>
          <p:cNvSpPr txBox="1"/>
          <p:nvPr/>
        </p:nvSpPr>
        <p:spPr bwMode="auto">
          <a:xfrm>
            <a:off x="2682303" y="3738880"/>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2" name="TextBox 471">
            <a:extLst>
              <a:ext uri="{FF2B5EF4-FFF2-40B4-BE49-F238E27FC236}">
                <a16:creationId xmlns:a16="http://schemas.microsoft.com/office/drawing/2014/main" id="{80D609D9-40CB-CC2F-ECC6-764C4411022E}"/>
              </a:ext>
            </a:extLst>
          </p:cNvPr>
          <p:cNvSpPr txBox="1"/>
          <p:nvPr/>
        </p:nvSpPr>
        <p:spPr bwMode="auto">
          <a:xfrm>
            <a:off x="2454590" y="374922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3" name="TextBox 472">
            <a:extLst>
              <a:ext uri="{FF2B5EF4-FFF2-40B4-BE49-F238E27FC236}">
                <a16:creationId xmlns:a16="http://schemas.microsoft.com/office/drawing/2014/main" id="{DF84D349-60E6-C910-ED4E-F55DFA5D701B}"/>
              </a:ext>
            </a:extLst>
          </p:cNvPr>
          <p:cNvSpPr txBox="1"/>
          <p:nvPr/>
        </p:nvSpPr>
        <p:spPr bwMode="auto">
          <a:xfrm>
            <a:off x="1813282" y="359143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4" name="TextBox 473">
            <a:extLst>
              <a:ext uri="{FF2B5EF4-FFF2-40B4-BE49-F238E27FC236}">
                <a16:creationId xmlns:a16="http://schemas.microsoft.com/office/drawing/2014/main" id="{01B1589C-D4B3-D561-D9AA-7EE7CFE00DD8}"/>
              </a:ext>
            </a:extLst>
          </p:cNvPr>
          <p:cNvSpPr txBox="1"/>
          <p:nvPr/>
        </p:nvSpPr>
        <p:spPr bwMode="auto">
          <a:xfrm>
            <a:off x="1600551" y="3527594"/>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5" name="TextBox 474">
            <a:extLst>
              <a:ext uri="{FF2B5EF4-FFF2-40B4-BE49-F238E27FC236}">
                <a16:creationId xmlns:a16="http://schemas.microsoft.com/office/drawing/2014/main" id="{AF5CE721-7098-DDE5-DED0-BCB0401FDD4E}"/>
              </a:ext>
            </a:extLst>
          </p:cNvPr>
          <p:cNvSpPr txBox="1"/>
          <p:nvPr/>
        </p:nvSpPr>
        <p:spPr bwMode="auto">
          <a:xfrm>
            <a:off x="3976414" y="4001604"/>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76" name="TextBox 475">
            <a:extLst>
              <a:ext uri="{FF2B5EF4-FFF2-40B4-BE49-F238E27FC236}">
                <a16:creationId xmlns:a16="http://schemas.microsoft.com/office/drawing/2014/main" id="{1F57DF68-7324-D7D5-5315-CA99ED3A336D}"/>
              </a:ext>
            </a:extLst>
          </p:cNvPr>
          <p:cNvSpPr txBox="1"/>
          <p:nvPr/>
        </p:nvSpPr>
        <p:spPr bwMode="auto">
          <a:xfrm>
            <a:off x="3773843" y="399842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77" name="TextBox 476">
            <a:extLst>
              <a:ext uri="{FF2B5EF4-FFF2-40B4-BE49-F238E27FC236}">
                <a16:creationId xmlns:a16="http://schemas.microsoft.com/office/drawing/2014/main" id="{796AB6A6-1A16-6DC2-95AC-680D939D7BE4}"/>
              </a:ext>
            </a:extLst>
          </p:cNvPr>
          <p:cNvSpPr txBox="1"/>
          <p:nvPr/>
        </p:nvSpPr>
        <p:spPr bwMode="auto">
          <a:xfrm>
            <a:off x="3122621" y="392445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78" name="TextBox 477">
            <a:extLst>
              <a:ext uri="{FF2B5EF4-FFF2-40B4-BE49-F238E27FC236}">
                <a16:creationId xmlns:a16="http://schemas.microsoft.com/office/drawing/2014/main" id="{7A20E724-020F-D37C-33D9-379597D59B75}"/>
              </a:ext>
            </a:extLst>
          </p:cNvPr>
          <p:cNvSpPr txBox="1"/>
          <p:nvPr/>
        </p:nvSpPr>
        <p:spPr bwMode="auto">
          <a:xfrm>
            <a:off x="2887870" y="3851275"/>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79" name="TextBox 478">
            <a:extLst>
              <a:ext uri="{FF2B5EF4-FFF2-40B4-BE49-F238E27FC236}">
                <a16:creationId xmlns:a16="http://schemas.microsoft.com/office/drawing/2014/main" id="{CC16402B-7125-5BF9-CFC0-D9BAF51853B1}"/>
              </a:ext>
            </a:extLst>
          </p:cNvPr>
          <p:cNvSpPr txBox="1"/>
          <p:nvPr/>
        </p:nvSpPr>
        <p:spPr bwMode="auto">
          <a:xfrm>
            <a:off x="2245417" y="3702050"/>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80" name="TextBox 479">
            <a:extLst>
              <a:ext uri="{FF2B5EF4-FFF2-40B4-BE49-F238E27FC236}">
                <a16:creationId xmlns:a16="http://schemas.microsoft.com/office/drawing/2014/main" id="{FFB7A48F-905E-DD92-F7FB-CF49497125DA}"/>
              </a:ext>
            </a:extLst>
          </p:cNvPr>
          <p:cNvSpPr txBox="1"/>
          <p:nvPr/>
        </p:nvSpPr>
        <p:spPr bwMode="auto">
          <a:xfrm>
            <a:off x="2041077" y="362223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81" name="TextBox 480">
            <a:extLst>
              <a:ext uri="{FF2B5EF4-FFF2-40B4-BE49-F238E27FC236}">
                <a16:creationId xmlns:a16="http://schemas.microsoft.com/office/drawing/2014/main" id="{5A30A085-CAA0-9DEF-3C65-2571E7D54DDC}"/>
              </a:ext>
            </a:extLst>
          </p:cNvPr>
          <p:cNvSpPr txBox="1"/>
          <p:nvPr/>
        </p:nvSpPr>
        <p:spPr bwMode="auto">
          <a:xfrm>
            <a:off x="1386274" y="341009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82" name="TextBox 481">
            <a:extLst>
              <a:ext uri="{FF2B5EF4-FFF2-40B4-BE49-F238E27FC236}">
                <a16:creationId xmlns:a16="http://schemas.microsoft.com/office/drawing/2014/main" id="{C858E06B-4B59-48CD-F49D-B113225BD1A3}"/>
              </a:ext>
            </a:extLst>
          </p:cNvPr>
          <p:cNvSpPr txBox="1"/>
          <p:nvPr/>
        </p:nvSpPr>
        <p:spPr bwMode="auto">
          <a:xfrm>
            <a:off x="1164620" y="32703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83" name="TextBox 482">
            <a:extLst>
              <a:ext uri="{FF2B5EF4-FFF2-40B4-BE49-F238E27FC236}">
                <a16:creationId xmlns:a16="http://schemas.microsoft.com/office/drawing/2014/main" id="{004C4D5B-9850-B7DC-1EB5-BA7539C7A407}"/>
              </a:ext>
            </a:extLst>
          </p:cNvPr>
          <p:cNvSpPr txBox="1"/>
          <p:nvPr/>
        </p:nvSpPr>
        <p:spPr bwMode="auto">
          <a:xfrm>
            <a:off x="3513963" y="411007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12</a:t>
            </a:r>
          </a:p>
        </p:txBody>
      </p:sp>
      <p:sp>
        <p:nvSpPr>
          <p:cNvPr id="484" name="TextBox 483">
            <a:extLst>
              <a:ext uri="{FF2B5EF4-FFF2-40B4-BE49-F238E27FC236}">
                <a16:creationId xmlns:a16="http://schemas.microsoft.com/office/drawing/2014/main" id="{DD0BA5C4-4DE9-851B-5F9F-A43C526AB533}"/>
              </a:ext>
            </a:extLst>
          </p:cNvPr>
          <p:cNvSpPr txBox="1"/>
          <p:nvPr/>
        </p:nvSpPr>
        <p:spPr bwMode="auto">
          <a:xfrm>
            <a:off x="4171837" y="436750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27</a:t>
            </a:r>
          </a:p>
        </p:txBody>
      </p:sp>
      <p:sp>
        <p:nvSpPr>
          <p:cNvPr id="485" name="TextBox 484">
            <a:extLst>
              <a:ext uri="{FF2B5EF4-FFF2-40B4-BE49-F238E27FC236}">
                <a16:creationId xmlns:a16="http://schemas.microsoft.com/office/drawing/2014/main" id="{24483734-C16C-10BE-8573-2DE9A13730AD}"/>
              </a:ext>
            </a:extLst>
          </p:cNvPr>
          <p:cNvSpPr txBox="1"/>
          <p:nvPr/>
        </p:nvSpPr>
        <p:spPr bwMode="auto">
          <a:xfrm>
            <a:off x="3949521" y="436750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27</a:t>
            </a:r>
          </a:p>
        </p:txBody>
      </p:sp>
      <p:sp>
        <p:nvSpPr>
          <p:cNvPr id="486" name="TextBox 485">
            <a:extLst>
              <a:ext uri="{FF2B5EF4-FFF2-40B4-BE49-F238E27FC236}">
                <a16:creationId xmlns:a16="http://schemas.microsoft.com/office/drawing/2014/main" id="{24C09D09-D4B9-D496-3545-87D9402BBDE9}"/>
              </a:ext>
            </a:extLst>
          </p:cNvPr>
          <p:cNvSpPr txBox="1"/>
          <p:nvPr/>
        </p:nvSpPr>
        <p:spPr bwMode="auto">
          <a:xfrm>
            <a:off x="3737345" y="436750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27</a:t>
            </a:r>
          </a:p>
        </p:txBody>
      </p:sp>
      <p:sp>
        <p:nvSpPr>
          <p:cNvPr id="487" name="TextBox 486">
            <a:extLst>
              <a:ext uri="{FF2B5EF4-FFF2-40B4-BE49-F238E27FC236}">
                <a16:creationId xmlns:a16="http://schemas.microsoft.com/office/drawing/2014/main" id="{EF3B4A71-EFBA-D429-2FA1-4E2C82FECA55}"/>
              </a:ext>
            </a:extLst>
          </p:cNvPr>
          <p:cNvSpPr txBox="1"/>
          <p:nvPr/>
        </p:nvSpPr>
        <p:spPr bwMode="auto">
          <a:xfrm>
            <a:off x="3514099" y="447209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18</a:t>
            </a:r>
          </a:p>
        </p:txBody>
      </p:sp>
      <p:sp>
        <p:nvSpPr>
          <p:cNvPr id="488" name="TextBox 487">
            <a:extLst>
              <a:ext uri="{FF2B5EF4-FFF2-40B4-BE49-F238E27FC236}">
                <a16:creationId xmlns:a16="http://schemas.microsoft.com/office/drawing/2014/main" id="{B03C905A-256C-EED1-6F78-348FD35BE77B}"/>
              </a:ext>
            </a:extLst>
          </p:cNvPr>
          <p:cNvSpPr txBox="1"/>
          <p:nvPr/>
        </p:nvSpPr>
        <p:spPr bwMode="auto">
          <a:xfrm>
            <a:off x="3306471" y="428352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33</a:t>
            </a:r>
          </a:p>
        </p:txBody>
      </p:sp>
      <p:sp>
        <p:nvSpPr>
          <p:cNvPr id="489" name="TextBox 488">
            <a:extLst>
              <a:ext uri="{FF2B5EF4-FFF2-40B4-BE49-F238E27FC236}">
                <a16:creationId xmlns:a16="http://schemas.microsoft.com/office/drawing/2014/main" id="{22004B42-21A4-673E-5570-68B2A338D896}"/>
              </a:ext>
            </a:extLst>
          </p:cNvPr>
          <p:cNvSpPr txBox="1"/>
          <p:nvPr/>
        </p:nvSpPr>
        <p:spPr bwMode="auto">
          <a:xfrm>
            <a:off x="2874414" y="428352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33</a:t>
            </a:r>
          </a:p>
        </p:txBody>
      </p:sp>
      <p:sp>
        <p:nvSpPr>
          <p:cNvPr id="490" name="TextBox 489">
            <a:extLst>
              <a:ext uri="{FF2B5EF4-FFF2-40B4-BE49-F238E27FC236}">
                <a16:creationId xmlns:a16="http://schemas.microsoft.com/office/drawing/2014/main" id="{E82A2CCD-C5B3-9C77-BDC4-AD45354BA126}"/>
              </a:ext>
            </a:extLst>
          </p:cNvPr>
          <p:cNvSpPr txBox="1"/>
          <p:nvPr/>
        </p:nvSpPr>
        <p:spPr bwMode="auto">
          <a:xfrm>
            <a:off x="3087134" y="432605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30</a:t>
            </a:r>
          </a:p>
        </p:txBody>
      </p:sp>
      <p:sp>
        <p:nvSpPr>
          <p:cNvPr id="491" name="TextBox 490">
            <a:extLst>
              <a:ext uri="{FF2B5EF4-FFF2-40B4-BE49-F238E27FC236}">
                <a16:creationId xmlns:a16="http://schemas.microsoft.com/office/drawing/2014/main" id="{854FBF9E-70BE-7A1E-93C7-400EFB90C3EC}"/>
              </a:ext>
            </a:extLst>
          </p:cNvPr>
          <p:cNvSpPr txBox="1"/>
          <p:nvPr/>
        </p:nvSpPr>
        <p:spPr bwMode="auto">
          <a:xfrm>
            <a:off x="2653530" y="421181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92" name="TextBox 491">
            <a:extLst>
              <a:ext uri="{FF2B5EF4-FFF2-40B4-BE49-F238E27FC236}">
                <a16:creationId xmlns:a16="http://schemas.microsoft.com/office/drawing/2014/main" id="{35E34E7B-184C-AD37-7BB6-93E4BA8781B2}"/>
              </a:ext>
            </a:extLst>
          </p:cNvPr>
          <p:cNvSpPr txBox="1"/>
          <p:nvPr/>
        </p:nvSpPr>
        <p:spPr bwMode="auto">
          <a:xfrm>
            <a:off x="2438915" y="421181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93" name="TextBox 492">
            <a:extLst>
              <a:ext uri="{FF2B5EF4-FFF2-40B4-BE49-F238E27FC236}">
                <a16:creationId xmlns:a16="http://schemas.microsoft.com/office/drawing/2014/main" id="{E821317A-27DC-1321-4EEE-FD8639878605}"/>
              </a:ext>
            </a:extLst>
          </p:cNvPr>
          <p:cNvSpPr txBox="1"/>
          <p:nvPr/>
        </p:nvSpPr>
        <p:spPr bwMode="auto">
          <a:xfrm>
            <a:off x="2217506" y="421181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94" name="TextBox 493">
            <a:extLst>
              <a:ext uri="{FF2B5EF4-FFF2-40B4-BE49-F238E27FC236}">
                <a16:creationId xmlns:a16="http://schemas.microsoft.com/office/drawing/2014/main" id="{CF69956C-C028-14E3-D27D-3E0699FAF95F}"/>
              </a:ext>
            </a:extLst>
          </p:cNvPr>
          <p:cNvSpPr txBox="1"/>
          <p:nvPr/>
        </p:nvSpPr>
        <p:spPr bwMode="auto">
          <a:xfrm>
            <a:off x="1995346" y="417474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42</a:t>
            </a:r>
          </a:p>
        </p:txBody>
      </p:sp>
      <p:sp>
        <p:nvSpPr>
          <p:cNvPr id="495" name="TextBox 494">
            <a:extLst>
              <a:ext uri="{FF2B5EF4-FFF2-40B4-BE49-F238E27FC236}">
                <a16:creationId xmlns:a16="http://schemas.microsoft.com/office/drawing/2014/main" id="{10AAAC5B-F4BF-9A6A-6E1C-61265C5906CC}"/>
              </a:ext>
            </a:extLst>
          </p:cNvPr>
          <p:cNvSpPr txBox="1"/>
          <p:nvPr/>
        </p:nvSpPr>
        <p:spPr bwMode="auto">
          <a:xfrm>
            <a:off x="1782709" y="413295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45</a:t>
            </a:r>
          </a:p>
        </p:txBody>
      </p:sp>
      <p:sp>
        <p:nvSpPr>
          <p:cNvPr id="496" name="TextBox 495">
            <a:extLst>
              <a:ext uri="{FF2B5EF4-FFF2-40B4-BE49-F238E27FC236}">
                <a16:creationId xmlns:a16="http://schemas.microsoft.com/office/drawing/2014/main" id="{7C730E8E-9E46-3097-3C02-69519E055865}"/>
              </a:ext>
            </a:extLst>
          </p:cNvPr>
          <p:cNvSpPr txBox="1"/>
          <p:nvPr/>
        </p:nvSpPr>
        <p:spPr bwMode="auto">
          <a:xfrm>
            <a:off x="1568388" y="410670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48</a:t>
            </a:r>
          </a:p>
        </p:txBody>
      </p:sp>
      <p:sp>
        <p:nvSpPr>
          <p:cNvPr id="497" name="TextBox 496">
            <a:extLst>
              <a:ext uri="{FF2B5EF4-FFF2-40B4-BE49-F238E27FC236}">
                <a16:creationId xmlns:a16="http://schemas.microsoft.com/office/drawing/2014/main" id="{7DBB7809-4D10-10A8-3441-9ECBEC2F2028}"/>
              </a:ext>
            </a:extLst>
          </p:cNvPr>
          <p:cNvSpPr txBox="1"/>
          <p:nvPr/>
        </p:nvSpPr>
        <p:spPr bwMode="auto">
          <a:xfrm>
            <a:off x="1349862" y="406456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52</a:t>
            </a:r>
          </a:p>
        </p:txBody>
      </p:sp>
      <p:sp>
        <p:nvSpPr>
          <p:cNvPr id="498" name="TextBox 497">
            <a:extLst>
              <a:ext uri="{FF2B5EF4-FFF2-40B4-BE49-F238E27FC236}">
                <a16:creationId xmlns:a16="http://schemas.microsoft.com/office/drawing/2014/main" id="{7EAD07D3-7D7C-C680-7AD0-FE4562B1275D}"/>
              </a:ext>
            </a:extLst>
          </p:cNvPr>
          <p:cNvSpPr txBox="1"/>
          <p:nvPr/>
        </p:nvSpPr>
        <p:spPr bwMode="auto">
          <a:xfrm>
            <a:off x="1135723" y="3997968"/>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58</a:t>
            </a:r>
          </a:p>
        </p:txBody>
      </p:sp>
    </p:spTree>
    <p:extLst>
      <p:ext uri="{BB962C8B-B14F-4D97-AF65-F5344CB8AC3E}">
        <p14:creationId xmlns:p14="http://schemas.microsoft.com/office/powerpoint/2010/main" val="289810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a:t>
            </a:r>
            <a:br>
              <a:rPr lang="en-US" dirty="0"/>
            </a:br>
            <a:r>
              <a:rPr lang="en-US" dirty="0"/>
              <a:t>Adverse Events of Special Interest</a:t>
            </a:r>
            <a:endParaRPr lang="en-US" altLang="en-US" dirty="0"/>
          </a:p>
        </p:txBody>
      </p:sp>
      <p:sp>
        <p:nvSpPr>
          <p:cNvPr id="6" name="Text Box 15">
            <a:extLst>
              <a:ext uri="{FF2B5EF4-FFF2-40B4-BE49-F238E27FC236}">
                <a16:creationId xmlns:a16="http://schemas.microsoft.com/office/drawing/2014/main" id="{F618EE29-EB7C-7678-AEEC-D9CE835D17F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0AACAD61-874A-0BD0-E360-577E9644E196}"/>
              </a:ext>
            </a:extLst>
          </p:cNvPr>
          <p:cNvGraphicFramePr>
            <a:graphicFrameLocks/>
          </p:cNvGraphicFramePr>
          <p:nvPr>
            <p:extLst>
              <p:ext uri="{D42A27DB-BD31-4B8C-83A1-F6EECF244321}">
                <p14:modId xmlns:p14="http://schemas.microsoft.com/office/powerpoint/2010/main" val="4070864121"/>
              </p:ext>
            </p:extLst>
          </p:nvPr>
        </p:nvGraphicFramePr>
        <p:xfrm>
          <a:off x="720725" y="1606126"/>
          <a:ext cx="10755313" cy="3413824"/>
        </p:xfrm>
        <a:graphic>
          <a:graphicData uri="http://schemas.openxmlformats.org/drawingml/2006/table">
            <a:tbl>
              <a:tblPr/>
              <a:tblGrid>
                <a:gridCol w="4269136">
                  <a:extLst>
                    <a:ext uri="{9D8B030D-6E8A-4147-A177-3AD203B41FA5}">
                      <a16:colId xmlns:a16="http://schemas.microsoft.com/office/drawing/2014/main" val="20000"/>
                    </a:ext>
                  </a:extLst>
                </a:gridCol>
                <a:gridCol w="2162059">
                  <a:extLst>
                    <a:ext uri="{9D8B030D-6E8A-4147-A177-3AD203B41FA5}">
                      <a16:colId xmlns:a16="http://schemas.microsoft.com/office/drawing/2014/main" val="20001"/>
                    </a:ext>
                  </a:extLst>
                </a:gridCol>
                <a:gridCol w="2294504">
                  <a:extLst>
                    <a:ext uri="{9D8B030D-6E8A-4147-A177-3AD203B41FA5}">
                      <a16:colId xmlns:a16="http://schemas.microsoft.com/office/drawing/2014/main" val="2139100663"/>
                    </a:ext>
                  </a:extLst>
                </a:gridCol>
                <a:gridCol w="202961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1L TV + 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2L/3L TV + 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1L TV + Carbo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Ocular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Bleeding</a:t>
                      </a: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neuropathy</a:t>
                      </a: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bl>
          </a:graphicData>
        </a:graphic>
      </p:graphicFrame>
      <p:sp>
        <p:nvSpPr>
          <p:cNvPr id="3" name="TextBox 2">
            <a:extLst>
              <a:ext uri="{FF2B5EF4-FFF2-40B4-BE49-F238E27FC236}">
                <a16:creationId xmlns:a16="http://schemas.microsoft.com/office/drawing/2014/main" id="{D9FF37AF-1489-94B7-C52F-EFCF35F96C04}"/>
              </a:ext>
            </a:extLst>
          </p:cNvPr>
          <p:cNvSpPr txBox="1"/>
          <p:nvPr/>
        </p:nvSpPr>
        <p:spPr bwMode="auto">
          <a:xfrm>
            <a:off x="659777" y="5076715"/>
            <a:ext cx="55252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400" b="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Includes 1 patient with grade 5 disseminated intravascular coagulation.</a:t>
            </a:r>
            <a:br>
              <a:rPr lang="en-US" sz="1400" dirty="0">
                <a:solidFill>
                  <a:schemeClr val="bg1"/>
                </a:solidFill>
                <a:latin typeface="Calibri" panose="020F0502020204030204" pitchFamily="34" charset="0"/>
              </a:rPr>
            </a:br>
            <a:r>
              <a:rPr lang="en-US" sz="1400" baseline="30000" dirty="0">
                <a:solidFill>
                  <a:schemeClr val="bg2">
                    <a:lumMod val="10000"/>
                  </a:schemeClr>
                </a:solidFill>
                <a:latin typeface="Calibri" panose="020F0502020204030204" pitchFamily="34" charset="0"/>
              </a:rPr>
              <a:t>† </a:t>
            </a:r>
            <a:r>
              <a:rPr lang="en-US" sz="1400" dirty="0">
                <a:solidFill>
                  <a:schemeClr val="bg2">
                    <a:lumMod val="10000"/>
                  </a:schemeClr>
                </a:solidFill>
                <a:latin typeface="Calibri" panose="020F0502020204030204" pitchFamily="34" charset="0"/>
              </a:rPr>
              <a:t>Includes 1 patient with grade 4 hematuria.</a:t>
            </a:r>
            <a:endParaRPr lang="en-US" sz="1400" b="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49460E0F-3156-5BD0-E105-DC95FD236AB2}"/>
              </a:ext>
            </a:extLst>
          </p:cNvPr>
          <p:cNvSpPr txBox="1"/>
          <p:nvPr/>
        </p:nvSpPr>
        <p:spPr bwMode="auto">
          <a:xfrm>
            <a:off x="607959" y="5704058"/>
            <a:ext cx="114056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dirty="0">
                <a:solidFill>
                  <a:schemeClr val="bg1"/>
                </a:solidFill>
                <a:latin typeface="Calibri" panose="020F0502020204030204" pitchFamily="34" charset="0"/>
              </a:rPr>
              <a:t>AEs of special interest with tisotumab vedotin were mostly grade 1-2 and were consistent across cohorts</a:t>
            </a:r>
            <a:endParaRPr lang="en-US" sz="2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079277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Conclusions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TV + pembrolizumab demonstrated promising, durable antitumor activity with a tolerable safety profile in recurrent or metastatic CC</a:t>
            </a:r>
          </a:p>
          <a:p>
            <a:pPr lvl="1"/>
            <a:r>
              <a:rPr lang="en-US" altLang="en-US" sz="2200" dirty="0"/>
              <a:t>41% confirmed ORR and median DoR not reached for 1L TV + pembrolizumab</a:t>
            </a:r>
          </a:p>
          <a:p>
            <a:pPr lvl="1"/>
            <a:r>
              <a:rPr lang="en-US" altLang="en-US" sz="2200" dirty="0"/>
              <a:t>38% confirmed ORR for 2L/3L TV + pembrolizumab</a:t>
            </a:r>
          </a:p>
          <a:p>
            <a:pPr lvl="1"/>
            <a:r>
              <a:rPr lang="en-US" altLang="en-US" sz="2200" dirty="0"/>
              <a:t>55% confirmed ORR for 1L TV + carboplatin</a:t>
            </a:r>
          </a:p>
          <a:p>
            <a:r>
              <a:rPr lang="en-US" altLang="en-US" sz="2400" dirty="0"/>
              <a:t>Investigators concluded that these data suggest potential for TV to be included in a combination regimen to improve clinical outcomes in 1L recurrent or metastatic CC</a:t>
            </a:r>
          </a:p>
          <a:p>
            <a:r>
              <a:rPr lang="en-US" altLang="en-US" sz="2400" dirty="0"/>
              <a:t>This trial is ongoing (NCT03786081), and a new cohort will be added to investigate the combination of TV + carboplatin and pembrolizumab ± bevacizumab as 1L treatment for recurrent or metastatic CC </a:t>
            </a:r>
          </a:p>
          <a:p>
            <a:endParaRPr lang="en-US" altLang="en-US" sz="2200" dirty="0"/>
          </a:p>
        </p:txBody>
      </p:sp>
      <p:sp>
        <p:nvSpPr>
          <p:cNvPr id="6" name="Text Box 15">
            <a:extLst>
              <a:ext uri="{FF2B5EF4-FFF2-40B4-BE49-F238E27FC236}">
                <a16:creationId xmlns:a16="http://schemas.microsoft.com/office/drawing/2014/main" id="{F618EE29-EB7C-7678-AEEC-D9CE835D17F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dfd857a5-8343-40d5-b78d-981ad5e04939">Conference Capsule Slides</Document_x0020_Category>
    <_dlc_DocId xmlns="d54cbe69-32bd-412a-b004-9152f949605e">56M7VY3CDVN5-1769678833-2</_dlc_DocId>
    <_dlc_DocIdUrl xmlns="d54cbe69-32bd-412a-b004-9152f949605e">
      <Url>https://intranet.clinicaloptions.com/mews/oncology/ONC_2022_ASCO_CF_(PRP5083)/GYN_5507_Lorusso/_layouts/15/DocIdRedir.aspx?ID=56M7VY3CDVN5-1769678833-2</Url>
      <Description>56M7VY3CDVN5-1769678833-2</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405644D8029B64A87643F1D9FA9C7EE" ma:contentTypeVersion="1" ma:contentTypeDescription="Create a new document." ma:contentTypeScope="" ma:versionID="847b0bcf873884059d54ff623733847c">
  <xsd:schema xmlns:xsd="http://www.w3.org/2001/XMLSchema" xmlns:xs="http://www.w3.org/2001/XMLSchema" xmlns:p="http://schemas.microsoft.com/office/2006/metadata/properties" xmlns:ns2="d54cbe69-32bd-412a-b004-9152f949605e" xmlns:ns3="dfd857a5-8343-40d5-b78d-981ad5e04939" targetNamespace="http://schemas.microsoft.com/office/2006/metadata/properties" ma:root="true" ma:fieldsID="56b3ed2f0053b9807a983b5a72093fb7" ns2:_="" ns3:_="">
    <xsd:import namespace="d54cbe69-32bd-412a-b004-9152f949605e"/>
    <xsd:import namespace="dfd857a5-8343-40d5-b78d-981ad5e0493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fd857a5-8343-40d5-b78d-981ad5e0493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8D7873-056A-4160-B93F-1BA93728A5D5}">
  <ds:schemaRefs>
    <ds:schemaRef ds:uri="http://schemas.microsoft.com/sharepoint/events"/>
  </ds:schemaRefs>
</ds:datastoreItem>
</file>

<file path=customXml/itemProps2.xml><?xml version="1.0" encoding="utf-8"?>
<ds:datastoreItem xmlns:ds="http://schemas.openxmlformats.org/officeDocument/2006/customXml" ds:itemID="{D6FFF234-A155-47D4-A20D-DEDDA81E91D3}">
  <ds:schemaRefs>
    <ds:schemaRef ds:uri="http://schemas.microsoft.com/sharepoint/v3/contenttype/forms"/>
  </ds:schemaRefs>
</ds:datastoreItem>
</file>

<file path=customXml/itemProps3.xml><?xml version="1.0" encoding="utf-8"?>
<ds:datastoreItem xmlns:ds="http://schemas.openxmlformats.org/officeDocument/2006/customXml" ds:itemID="{5CD38A9C-2C0D-44DC-889E-2EA95FAFA5AD}">
  <ds:schemaRefs>
    <ds:schemaRef ds:uri="http://schemas.openxmlformats.org/package/2006/metadata/core-properties"/>
    <ds:schemaRef ds:uri="http://schemas.microsoft.com/office/infopath/2007/PartnerControls"/>
    <ds:schemaRef ds:uri="http://schemas.microsoft.com/office/2006/documentManagement/types"/>
    <ds:schemaRef ds:uri="d54cbe69-32bd-412a-b004-9152f949605e"/>
    <ds:schemaRef ds:uri="http://purl.org/dc/terms/"/>
    <ds:schemaRef ds:uri="dfd857a5-8343-40d5-b78d-981ad5e04939"/>
    <ds:schemaRef ds:uri="http://www.w3.org/XML/1998/namespace"/>
    <ds:schemaRef ds:uri="http://purl.org/dc/elements/1.1/"/>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D6776B1B-0116-4B46-84EB-F4ABD03A04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fd857a5-8343-40d5-b78d-981ad5e049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652</TotalTime>
  <Words>3078</Words>
  <Application>Microsoft Office PowerPoint</Application>
  <PresentationFormat>Widescreen</PresentationFormat>
  <Paragraphs>552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ENGOT Cx8/GOG 3024/innovaTV 205:  Interim Phase II Results With  Tisotumab Vedotin Combinations in  Recurrent or Metastatic Cervical Cancer</vt:lpstr>
      <vt:lpstr>About These Slides</vt:lpstr>
      <vt:lpstr>ENGOT Cx8/GOG 3024/innovaTV 205: Background</vt:lpstr>
      <vt:lpstr>ENGOT Cx8/GOG 3024/innovaTV 205: Study Design</vt:lpstr>
      <vt:lpstr>ENGOT Cx8/GOG 3024/innovaTV 205:  Baseline Characteristics</vt:lpstr>
      <vt:lpstr>ENGOT Cx8/GOG 3024/innovaTV 205: Best Reduction in Target Lesion Size</vt:lpstr>
      <vt:lpstr>ENGOT Cx8/GOG 3024/innovaTV 205: Response Rates for 1L TV + Pembrolizumab</vt:lpstr>
      <vt:lpstr>ENGOT Cx8/GOG 3024/innovaTV 205: Response Rates for 2L/3L TV + Pembrolizumab</vt:lpstr>
      <vt:lpstr>ENGOT Cx8/GOG 3024/innovaTV 205: Response Rates for 1L TV + Carboplatin</vt:lpstr>
      <vt:lpstr>ENGOT Cx8/GOG 3024/innovaTV 205:  Adverse Events in &gt;25% of Patients</vt:lpstr>
      <vt:lpstr>ENGOT Cx8/GOG 3024/innovaTV 205:  Adverse Events of Special Interest</vt:lpstr>
      <vt:lpstr>ENGOT Cx8/GOG 3024/innovaTV 205: Conclusions </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ENGOT Cx8/GOG 3024/innovaTV 205: Interim Phase II Results With Tisotumab Vedotin Combinations in Recurrent or Metastatic Cervical Cancer</dc:title>
  <dc:creator>Timothy Quill</dc:creator>
  <cp:lastModifiedBy>Natalia Kolenko</cp:lastModifiedBy>
  <cp:revision>56</cp:revision>
  <dcterms:created xsi:type="dcterms:W3CDTF">2022-06-02T23:20:10Z</dcterms:created>
  <dcterms:modified xsi:type="dcterms:W3CDTF">2022-06-09T20:38:28Z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0x0101008405644D8029B64A87643F1D9FA9C7EE</vt:lpwstr>
  </property>
  <property fmtid="{D5CDD505-2E9C-101B-9397-08002B2CF9AE}" pid="3" name="_dlc_DocIdItemGuid">
    <vt:lpwstr>46668ee8-f9eb-4bab-8bf2-4fbe80f8f1aa</vt:lpwstr>
  </property>
</Properties>
</file>