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xml" ContentType="application/vnd.openxmlformats-officedocument.presentationml.tags+xml"/>
  <Override PartName="/ppt/notesSlides/notesSlide31.xml" ContentType="application/vnd.openxmlformats-officedocument.presentationml.notesSlide+xml"/>
  <Override PartName="/ppt/tags/tag2.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5"/>
  </p:sldMasterIdLst>
  <p:notesMasterIdLst>
    <p:notesMasterId r:id="rId46"/>
  </p:notesMasterIdLst>
  <p:sldIdLst>
    <p:sldId id="321" r:id="rId6"/>
    <p:sldId id="308" r:id="rId7"/>
    <p:sldId id="294" r:id="rId8"/>
    <p:sldId id="1325" r:id="rId9"/>
    <p:sldId id="1326" r:id="rId10"/>
    <p:sldId id="1327" r:id="rId11"/>
    <p:sldId id="260" r:id="rId12"/>
    <p:sldId id="1948343849" r:id="rId13"/>
    <p:sldId id="1948343868" r:id="rId14"/>
    <p:sldId id="1948343857" r:id="rId15"/>
    <p:sldId id="262" r:id="rId16"/>
    <p:sldId id="10608" r:id="rId17"/>
    <p:sldId id="6198" r:id="rId18"/>
    <p:sldId id="1948343820" r:id="rId19"/>
    <p:sldId id="1948343852" r:id="rId20"/>
    <p:sldId id="265" r:id="rId21"/>
    <p:sldId id="1948343854" r:id="rId22"/>
    <p:sldId id="1948343855" r:id="rId23"/>
    <p:sldId id="1948343821" r:id="rId24"/>
    <p:sldId id="1948343822" r:id="rId25"/>
    <p:sldId id="1948343858" r:id="rId26"/>
    <p:sldId id="8442" r:id="rId27"/>
    <p:sldId id="1948343859" r:id="rId28"/>
    <p:sldId id="10652" r:id="rId29"/>
    <p:sldId id="10661" r:id="rId30"/>
    <p:sldId id="10663" r:id="rId31"/>
    <p:sldId id="10560" r:id="rId32"/>
    <p:sldId id="10655" r:id="rId33"/>
    <p:sldId id="10515" r:id="rId34"/>
    <p:sldId id="10664" r:id="rId35"/>
    <p:sldId id="1948343861" r:id="rId36"/>
    <p:sldId id="1948343862" r:id="rId37"/>
    <p:sldId id="10665" r:id="rId38"/>
    <p:sldId id="10666" r:id="rId39"/>
    <p:sldId id="1948343860" r:id="rId40"/>
    <p:sldId id="1948343865" r:id="rId41"/>
    <p:sldId id="1948343866" r:id="rId42"/>
    <p:sldId id="1948343867" r:id="rId43"/>
    <p:sldId id="2146" r:id="rId44"/>
    <p:sldId id="318" r:id="rId4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264" userDrawn="1">
          <p15:clr>
            <a:srgbClr val="A4A3A4"/>
          </p15:clr>
        </p15:guide>
        <p15:guide id="4" orient="horz" pos="144" userDrawn="1">
          <p15:clr>
            <a:srgbClr val="A4A3A4"/>
          </p15:clr>
        </p15:guide>
        <p15:guide id="5" orient="horz" pos="3888" userDrawn="1">
          <p15:clr>
            <a:srgbClr val="A4A3A4"/>
          </p15:clr>
        </p15:guide>
        <p15:guide id="6" orient="horz" pos="4032" userDrawn="1">
          <p15:clr>
            <a:srgbClr val="A4A3A4"/>
          </p15:clr>
        </p15:guide>
        <p15:guide id="7" orient="horz" pos="4128" userDrawn="1">
          <p15:clr>
            <a:srgbClr val="A4A3A4"/>
          </p15:clr>
        </p15:guide>
        <p15:guide id="8" pos="336" userDrawn="1">
          <p15:clr>
            <a:srgbClr val="A4A3A4"/>
          </p15:clr>
        </p15:guide>
        <p15:guide id="9" pos="456" userDrawn="1">
          <p15:clr>
            <a:srgbClr val="A4A3A4"/>
          </p15:clr>
        </p15:guide>
        <p15:guide id="10" pos="7224"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en Rosenthal" initials="KR" lastIdx="38" clrIdx="0"/>
  <p:cmAuthor id="2" name="Justine Stanley" initials="JS" lastIdx="11" clrIdx="1">
    <p:extLst>
      <p:ext uri="{19B8F6BF-5375-455C-9EA6-DF929625EA0E}">
        <p15:presenceInfo xmlns:p15="http://schemas.microsoft.com/office/powerpoint/2012/main" userId="S::jstanley@clinicaloptions.com::1769bdb0-9f1c-4aef-a58e-f173b6493a85" providerId="AD"/>
      </p:ext>
    </p:extLst>
  </p:cmAuthor>
  <p:cmAuthor id="3" name="Melanie Couton" initials="MC" lastIdx="15" clrIdx="2">
    <p:extLst>
      <p:ext uri="{19B8F6BF-5375-455C-9EA6-DF929625EA0E}">
        <p15:presenceInfo xmlns:p15="http://schemas.microsoft.com/office/powerpoint/2012/main" userId="7aa0d5ecb0ba776d" providerId="Windows Live"/>
      </p:ext>
    </p:extLst>
  </p:cmAuthor>
  <p:cmAuthor id="4" name="Kiran D. Mir-Hudgeons" initials="KDM" lastIdx="12" clrIdx="3">
    <p:extLst>
      <p:ext uri="{19B8F6BF-5375-455C-9EA6-DF929625EA0E}">
        <p15:presenceInfo xmlns:p15="http://schemas.microsoft.com/office/powerpoint/2012/main" userId="S::kmirhudgeons@clinicaloptions.com::988cb7e1-0640-4c3c-b602-3f8e18ce9544" providerId="AD"/>
      </p:ext>
    </p:extLst>
  </p:cmAuthor>
  <p:cmAuthor id="5" name="Tanja Link" initials="TL" lastIdx="27" clrIdx="4">
    <p:extLst>
      <p:ext uri="{19B8F6BF-5375-455C-9EA6-DF929625EA0E}">
        <p15:presenceInfo xmlns:p15="http://schemas.microsoft.com/office/powerpoint/2012/main" userId="S::tlink1@kennesaw.edu::9e8da720-d2fc-4417-9cec-578d010de7b7" providerId="AD"/>
      </p:ext>
    </p:extLst>
  </p:cmAuthor>
  <p:cmAuthor id="6" name="mcartwright@clinicaloptions.com" initials="m" lastIdx="6" clrIdx="5">
    <p:extLst>
      <p:ext uri="{19B8F6BF-5375-455C-9EA6-DF929625EA0E}">
        <p15:presenceInfo xmlns:p15="http://schemas.microsoft.com/office/powerpoint/2012/main" userId="mcartwright@clinicaloptions.com" providerId="None"/>
      </p:ext>
    </p:extLst>
  </p:cmAuthor>
  <p:cmAuthor id="7" name="Megan Capel" initials="MC" lastIdx="5" clrIdx="6"/>
  <p:cmAuthor id="8" name="CLINICALOPTIONS\tquill" initials="C" lastIdx="15" clrIdx="7">
    <p:extLst>
      <p:ext uri="{19B8F6BF-5375-455C-9EA6-DF929625EA0E}">
        <p15:presenceInfo xmlns:p15="http://schemas.microsoft.com/office/powerpoint/2012/main" userId="CLINICALOPTIONS\tquill" providerId="None"/>
      </p:ext>
    </p:extLst>
  </p:cmAuthor>
  <p:cmAuthor id="9" name=" " initials="MAC" lastIdx="21" clrIdx="8"/>
  <p:cmAuthor id="10" name="Taryn Gross" initials="TG" lastIdx="1" clrIdx="9"/>
  <p:cmAuthor id="11" name="Timothy Quill" initials="TQ" lastIdx="4" clrIdx="10">
    <p:extLst>
      <p:ext uri="{19B8F6BF-5375-455C-9EA6-DF929625EA0E}">
        <p15:presenceInfo xmlns:p15="http://schemas.microsoft.com/office/powerpoint/2012/main" userId="S::tquill@clinicaloptions.com::b1dc6efb-2995-45e7-a306-57a2c67aa886" providerId="AD"/>
      </p:ext>
    </p:extLst>
  </p:cmAuthor>
  <p:cmAuthor id="12" name="aboecler@clinicaloptions.com" initials="a" lastIdx="1" clrIdx="11">
    <p:extLst>
      <p:ext uri="{19B8F6BF-5375-455C-9EA6-DF929625EA0E}">
        <p15:presenceInfo xmlns:p15="http://schemas.microsoft.com/office/powerpoint/2012/main" userId="aboecler@clinicaloptions.com" providerId="None"/>
      </p:ext>
    </p:extLst>
  </p:cmAuthor>
  <p:cmAuthor id="13" name="Andrea Boecler" initials="AB" lastIdx="2" clrIdx="12">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4F6496-9C62-49E8-AEF4-40D2BCC14D97}" v="63" dt="2020-12-15T13:45:19.600"/>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70" autoAdjust="0"/>
    <p:restoredTop sz="79815" autoAdjust="0"/>
  </p:normalViewPr>
  <p:slideViewPr>
    <p:cSldViewPr snapToGrid="0" snapToObjects="1">
      <p:cViewPr varScale="1">
        <p:scale>
          <a:sx n="103" d="100"/>
          <a:sy n="103" d="100"/>
        </p:scale>
        <p:origin x="144" y="120"/>
      </p:cViewPr>
      <p:guideLst>
        <p:guide orient="horz" pos="1008"/>
        <p:guide pos="3840"/>
        <p:guide orient="horz" pos="264"/>
        <p:guide orient="horz" pos="144"/>
        <p:guide orient="horz" pos="3888"/>
        <p:guide orient="horz" pos="4032"/>
        <p:guide orient="horz" pos="4128"/>
        <p:guide pos="336"/>
        <p:guide pos="456"/>
        <p:guide pos="7224"/>
        <p:guide pos="7392"/>
      </p:guideLst>
    </p:cSldViewPr>
  </p:slideViewPr>
  <p:outlineViewPr>
    <p:cViewPr>
      <p:scale>
        <a:sx n="33" d="100"/>
        <a:sy n="33" d="100"/>
      </p:scale>
      <p:origin x="0" y="-1344"/>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31D7B7-8B03-CE43-829A-073F5EF213EC}" type="datetimeFigureOut">
              <a:rPr lang="da-DK" smtClean="0"/>
              <a:t>15-12-2020</a:t>
            </a:fld>
            <a:endParaRPr lang="da-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58B865-B8D3-F745-88B2-6204875EB737}" type="slidenum">
              <a:rPr lang="da-DK" smtClean="0"/>
              <a:t>‹#›</a:t>
            </a:fld>
            <a:endParaRPr lang="da-DK"/>
          </a:p>
        </p:txBody>
      </p:sp>
    </p:spTree>
    <p:extLst>
      <p:ext uri="{BB962C8B-B14F-4D97-AF65-F5344CB8AC3E}">
        <p14:creationId xmlns:p14="http://schemas.microsoft.com/office/powerpoint/2010/main" val="939475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a:t>
            </a:r>
          </a:p>
        </p:txBody>
      </p:sp>
      <p:sp>
        <p:nvSpPr>
          <p:cNvPr id="4" name="Slide Number Placeholder 3"/>
          <p:cNvSpPr>
            <a:spLocks noGrp="1"/>
          </p:cNvSpPr>
          <p:nvPr>
            <p:ph type="sldNum" sz="quarter" idx="5"/>
          </p:nvPr>
        </p:nvSpPr>
        <p:spPr/>
        <p:txBody>
          <a:bodyPr/>
          <a:lstStyle/>
          <a:p>
            <a:fld id="{E658B865-B8D3-F745-88B2-6204875EB737}" type="slidenum">
              <a:rPr lang="da-DK" smtClean="0"/>
              <a:t>4</a:t>
            </a:fld>
            <a:endParaRPr lang="da-DK"/>
          </a:p>
        </p:txBody>
      </p:sp>
    </p:spTree>
    <p:extLst>
      <p:ext uri="{BB962C8B-B14F-4D97-AF65-F5344CB8AC3E}">
        <p14:creationId xmlns:p14="http://schemas.microsoft.com/office/powerpoint/2010/main" val="917069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564461-A465-4762-9434-2C00E8536401}" type="slidenum">
              <a:rPr lang="en-GB" smtClean="0"/>
              <a:pPr/>
              <a:t>5</a:t>
            </a:fld>
            <a:endParaRPr lang="en-GB" dirty="0"/>
          </a:p>
        </p:txBody>
      </p:sp>
    </p:spTree>
    <p:extLst>
      <p:ext uri="{BB962C8B-B14F-4D97-AF65-F5344CB8AC3E}">
        <p14:creationId xmlns:p14="http://schemas.microsoft.com/office/powerpoint/2010/main" val="3160692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MMR, mismatch repair; MSI, microsatellite instability; POLE, polymerase epsilon; TCGA, The Cancer Genome Atlas</a:t>
            </a:r>
          </a:p>
          <a:p>
            <a:endParaRPr lang="en-US" dirty="0"/>
          </a:p>
        </p:txBody>
      </p:sp>
      <p:sp>
        <p:nvSpPr>
          <p:cNvPr id="4" name="Slide Number Placeholder 3"/>
          <p:cNvSpPr>
            <a:spLocks noGrp="1"/>
          </p:cNvSpPr>
          <p:nvPr>
            <p:ph type="sldNum" sz="quarter" idx="10"/>
          </p:nvPr>
        </p:nvSpPr>
        <p:spPr/>
        <p:txBody>
          <a:bodyPr/>
          <a:lstStyle/>
          <a:p>
            <a:fld id="{A6564461-A465-4762-9434-2C00E8536401}" type="slidenum">
              <a:rPr lang="en-GB" smtClean="0"/>
              <a:pPr/>
              <a:t>6</a:t>
            </a:fld>
            <a:endParaRPr lang="en-GB" dirty="0"/>
          </a:p>
        </p:txBody>
      </p:sp>
    </p:spTree>
    <p:extLst>
      <p:ext uri="{BB962C8B-B14F-4D97-AF65-F5344CB8AC3E}">
        <p14:creationId xmlns:p14="http://schemas.microsoft.com/office/powerpoint/2010/main" val="1900721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adeno, </a:t>
            </a:r>
            <a:r>
              <a:rPr lang="en-US" b="0" i="1" dirty="0">
                <a:solidFill>
                  <a:srgbClr val="202124"/>
                </a:solidFill>
                <a:effectLst/>
                <a:latin typeface="Roboto"/>
              </a:rPr>
              <a:t>adenocarcinoma; </a:t>
            </a:r>
            <a:r>
              <a:rPr lang="en-US" i="1" dirty="0"/>
              <a:t>dMMR, deficient mismatch repair; MMR, mismatch repair; MSI, microsatellite instability.</a:t>
            </a:r>
          </a:p>
        </p:txBody>
      </p:sp>
      <p:sp>
        <p:nvSpPr>
          <p:cNvPr id="4" name="Slide Number Placeholder 3"/>
          <p:cNvSpPr>
            <a:spLocks noGrp="1"/>
          </p:cNvSpPr>
          <p:nvPr>
            <p:ph type="sldNum" sz="quarter" idx="5"/>
          </p:nvPr>
        </p:nvSpPr>
        <p:spPr/>
        <p:txBody>
          <a:bodyPr/>
          <a:lstStyle/>
          <a:p>
            <a:fld id="{E658B865-B8D3-F745-88B2-6204875EB737}" type="slidenum">
              <a:rPr lang="da-DK" smtClean="0"/>
              <a:t>7</a:t>
            </a:fld>
            <a:endParaRPr lang="da-DK"/>
          </a:p>
        </p:txBody>
      </p:sp>
    </p:spTree>
    <p:extLst>
      <p:ext uri="{BB962C8B-B14F-4D97-AF65-F5344CB8AC3E}">
        <p14:creationId xmlns:p14="http://schemas.microsoft.com/office/powerpoint/2010/main" val="20464357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MSI, microsatellite instability; MSS, microsatellite stability; POLE, polymerase epsilon; TIL, tumor-infiltrating lymphocytes.</a:t>
            </a:r>
            <a:endParaRPr lang="en-US" dirty="0"/>
          </a:p>
          <a:p>
            <a:endParaRPr lang="en-US" dirty="0"/>
          </a:p>
        </p:txBody>
      </p:sp>
      <p:sp>
        <p:nvSpPr>
          <p:cNvPr id="4" name="Slide Number Placeholder 3"/>
          <p:cNvSpPr>
            <a:spLocks noGrp="1"/>
          </p:cNvSpPr>
          <p:nvPr>
            <p:ph type="sldNum" sz="quarter" idx="10"/>
          </p:nvPr>
        </p:nvSpPr>
        <p:spPr/>
        <p:txBody>
          <a:bodyPr/>
          <a:lstStyle/>
          <a:p>
            <a:fld id="{A6564461-A465-4762-9434-2C00E8536401}" type="slidenum">
              <a:rPr lang="en-GB" smtClean="0"/>
              <a:pPr/>
              <a:t>8</a:t>
            </a:fld>
            <a:endParaRPr lang="en-GB" dirty="0"/>
          </a:p>
        </p:txBody>
      </p:sp>
    </p:spTree>
    <p:extLst>
      <p:ext uri="{BB962C8B-B14F-4D97-AF65-F5344CB8AC3E}">
        <p14:creationId xmlns:p14="http://schemas.microsoft.com/office/powerpoint/2010/main" val="3993227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deficient mismatch repair</a:t>
            </a:r>
            <a:r>
              <a:rPr lang="en-US" sz="1200" i="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 </a:t>
            </a:r>
            <a:r>
              <a:rPr lang="en-US" i="1" dirty="0"/>
              <a:t>MSI-H, microsatellite instability high; MSS, microsatellite stability; POLE, polymerase epsilon</a:t>
            </a:r>
            <a:endParaRPr lang="en-US" dirty="0"/>
          </a:p>
        </p:txBody>
      </p:sp>
      <p:sp>
        <p:nvSpPr>
          <p:cNvPr id="4" name="Slide Number Placeholder 3"/>
          <p:cNvSpPr>
            <a:spLocks noGrp="1"/>
          </p:cNvSpPr>
          <p:nvPr>
            <p:ph type="sldNum" sz="quarter" idx="5"/>
          </p:nvPr>
        </p:nvSpPr>
        <p:spPr/>
        <p:txBody>
          <a:bodyPr/>
          <a:lstStyle/>
          <a:p>
            <a:fld id="{E658B865-B8D3-F745-88B2-6204875EB737}" type="slidenum">
              <a:rPr lang="da-DK" smtClean="0"/>
              <a:t>10</a:t>
            </a:fld>
            <a:endParaRPr lang="da-DK"/>
          </a:p>
        </p:txBody>
      </p:sp>
    </p:spTree>
    <p:extLst>
      <p:ext uri="{BB962C8B-B14F-4D97-AF65-F5344CB8AC3E}">
        <p14:creationId xmlns:p14="http://schemas.microsoft.com/office/powerpoint/2010/main" val="3964804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A6A8548-3EF6-483D-B541-DB84CD628887}"/>
              </a:ext>
            </a:extLst>
          </p:cNvPr>
          <p:cNvSpPr>
            <a:spLocks noGrp="1"/>
          </p:cNvSpPr>
          <p:nvPr>
            <p:ph type="body" idx="1"/>
          </p:nvPr>
        </p:nvSpPr>
        <p:spPr/>
        <p:txBody>
          <a:bodyPr/>
          <a:lstStyle/>
          <a:p>
            <a:r>
              <a:rPr lang="en-US" i="1" dirty="0"/>
              <a:t>CRC, colorectal cancer; DoR, duration of response; ECOG, Eastern Cooperative Oncology Group; MSI-H, microsatellite instability high; PD, progressive disease; PS, performance status; RECIST, Response Evaluation Criteria in Solid Tumors.</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i="1" u="none" dirty="0"/>
              <a:t>EC, endometrial cancer; IRC, independent central review; MSI-H, microsatellite instability-high; RECIST, Response Evaluation Criteria in Solid Tumors.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6393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AE, adverse event; ARDS, acute respiratory distress syndrome; EC, endometrial cancer; irAE, immune-related adverse event; MSI-H, microsatellite instability-high; TRAE, treatment-related adverse event; WBC, white blood cell.</a:t>
            </a:r>
            <a:endParaRPr lang="en-US" i="1" u="sng"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BF285-80C3-0B46-AE1A-C042E92DD0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53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DCR, disease control rate; DoR, duration of response; dMMR, </a:t>
            </a:r>
            <a:r>
              <a:rPr lang="en-US" i="1" dirty="0"/>
              <a:t>deficient mismatch repair</a:t>
            </a: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MMR, mismatch repair; MSI-H, microsatellite instability high; MSS, microsatellite stability; NGS, next-generation sequencing; NSCLC, non-small cell lung cancer; PD, progressive disease; PROC, platinum-resistant ovarian cancer; RTD, recommended therapeutic dose.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58B865-B8D3-F745-88B2-6204875EB737}"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8862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dMMR, </a:t>
            </a:r>
            <a:r>
              <a:rPr lang="en-US" i="1" dirty="0"/>
              <a:t>deficient mismatch repair</a:t>
            </a: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EC, endometrial cancer; pMMR, proficient mismatch repair.</a:t>
            </a:r>
            <a:endParaRPr lang="en-US" i="1" dirty="0"/>
          </a:p>
        </p:txBody>
      </p:sp>
      <p:sp>
        <p:nvSpPr>
          <p:cNvPr id="4" name="Slide Number Placeholder 3"/>
          <p:cNvSpPr>
            <a:spLocks noGrp="1"/>
          </p:cNvSpPr>
          <p:nvPr>
            <p:ph type="sldNum" sz="quarter" idx="5"/>
          </p:nvPr>
        </p:nvSpPr>
        <p:spPr/>
        <p:txBody>
          <a:bodyPr/>
          <a:lstStyle/>
          <a:p>
            <a:fld id="{E658B865-B8D3-F745-88B2-6204875EB737}" type="slidenum">
              <a:rPr lang="da-DK" smtClean="0"/>
              <a:t>15</a:t>
            </a:fld>
            <a:endParaRPr lang="da-DK"/>
          </a:p>
        </p:txBody>
      </p:sp>
    </p:spTree>
    <p:extLst>
      <p:ext uri="{BB962C8B-B14F-4D97-AF65-F5344CB8AC3E}">
        <p14:creationId xmlns:p14="http://schemas.microsoft.com/office/powerpoint/2010/main" val="293054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dMMR, </a:t>
            </a:r>
            <a:r>
              <a:rPr lang="en-US" i="1" dirty="0"/>
              <a:t>deficient mismatch repair</a:t>
            </a:r>
            <a:r>
              <a:rPr lang="en-US" sz="1200" i="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 EC, endometrial cancer; pMMR, proficient mismatch repair.</a:t>
            </a:r>
          </a:p>
          <a:p>
            <a:endParaRPr lang="en-US" dirty="0"/>
          </a:p>
        </p:txBody>
      </p:sp>
      <p:sp>
        <p:nvSpPr>
          <p:cNvPr id="4" name="Slide Number Placeholder 3"/>
          <p:cNvSpPr>
            <a:spLocks noGrp="1"/>
          </p:cNvSpPr>
          <p:nvPr>
            <p:ph type="sldNum" sz="quarter" idx="5"/>
          </p:nvPr>
        </p:nvSpPr>
        <p:spPr/>
        <p:txBody>
          <a:bodyPr/>
          <a:lstStyle/>
          <a:p>
            <a:fld id="{E658B865-B8D3-F745-88B2-6204875EB737}" type="slidenum">
              <a:rPr lang="da-DK" smtClean="0"/>
              <a:t>16</a:t>
            </a:fld>
            <a:endParaRPr lang="da-DK"/>
          </a:p>
        </p:txBody>
      </p:sp>
    </p:spTree>
    <p:extLst>
      <p:ext uri="{BB962C8B-B14F-4D97-AF65-F5344CB8AC3E}">
        <p14:creationId xmlns:p14="http://schemas.microsoft.com/office/powerpoint/2010/main" val="3770695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dMMR, </a:t>
            </a:r>
            <a:r>
              <a:rPr lang="en-US" i="1" dirty="0"/>
              <a:t>deficient mismatch repair</a:t>
            </a: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 EC, endometrial cancer; pMMR, proficient mismatch repair; SD, stable disease.</a:t>
            </a:r>
            <a:endParaRPr lang="en-US" i="1" dirty="0"/>
          </a:p>
        </p:txBody>
      </p:sp>
      <p:sp>
        <p:nvSpPr>
          <p:cNvPr id="4" name="Slide Number Placeholder 3"/>
          <p:cNvSpPr>
            <a:spLocks noGrp="1"/>
          </p:cNvSpPr>
          <p:nvPr>
            <p:ph type="sldNum" sz="quarter" idx="5"/>
          </p:nvPr>
        </p:nvSpPr>
        <p:spPr/>
        <p:txBody>
          <a:bodyPr/>
          <a:lstStyle/>
          <a:p>
            <a:fld id="{E658B865-B8D3-F745-88B2-6204875EB737}" type="slidenum">
              <a:rPr lang="da-DK" smtClean="0"/>
              <a:t>17</a:t>
            </a:fld>
            <a:endParaRPr lang="da-DK"/>
          </a:p>
        </p:txBody>
      </p:sp>
    </p:spTree>
    <p:extLst>
      <p:ext uri="{BB962C8B-B14F-4D97-AF65-F5344CB8AC3E}">
        <p14:creationId xmlns:p14="http://schemas.microsoft.com/office/powerpoint/2010/main" val="2084080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dMMR, </a:t>
            </a:r>
            <a:r>
              <a:rPr lang="en-US" i="1" dirty="0"/>
              <a:t>deficient mismatch repair</a:t>
            </a:r>
            <a:r>
              <a:rPr lang="en-US" sz="1200" i="1" dirty="0">
                <a:solidFill>
                  <a:schemeClr val="bg2"/>
                </a:solidFill>
                <a:latin typeface="Calibri" panose="020F0502020204030204" pitchFamily="34" charset="0"/>
                <a:ea typeface="Arial Unicode MS" panose="020B0604020202020204" pitchFamily="34" charset="-128"/>
                <a:cs typeface="Calibri" panose="020F0502020204030204" pitchFamily="34" charset="0"/>
              </a:rPr>
              <a:t>; EC, endometrial cancer; pMMR, proficient mismatch repair; PD, progressive disease; SD, stable disease.</a:t>
            </a:r>
            <a:endParaRPr lang="en-US" i="1" dirty="0"/>
          </a:p>
        </p:txBody>
      </p:sp>
      <p:sp>
        <p:nvSpPr>
          <p:cNvPr id="4" name="Slide Number Placeholder 3"/>
          <p:cNvSpPr>
            <a:spLocks noGrp="1"/>
          </p:cNvSpPr>
          <p:nvPr>
            <p:ph type="sldNum" sz="quarter" idx="5"/>
          </p:nvPr>
        </p:nvSpPr>
        <p:spPr/>
        <p:txBody>
          <a:bodyPr/>
          <a:lstStyle/>
          <a:p>
            <a:fld id="{E658B865-B8D3-F745-88B2-6204875EB737}" type="slidenum">
              <a:rPr lang="da-DK" smtClean="0"/>
              <a:t>18</a:t>
            </a:fld>
            <a:endParaRPr lang="da-DK"/>
          </a:p>
        </p:txBody>
      </p:sp>
    </p:spTree>
    <p:extLst>
      <p:ext uri="{BB962C8B-B14F-4D97-AF65-F5344CB8AC3E}">
        <p14:creationId xmlns:p14="http://schemas.microsoft.com/office/powerpoint/2010/main" val="1093267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ALT, alanine aminotransferase; AST, aspartate aminotransferase; dMMR, </a:t>
            </a:r>
            <a:r>
              <a:rPr lang="en-US" i="1" dirty="0"/>
              <a:t>deficient mismatch repair</a:t>
            </a: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 EC, endometrial cancer; pMMR, proficient mismatch repair; SAE, serious adverse event; TEAE, treatment-emergent adverse event; TRAE, treatment-related adverse event.</a:t>
            </a:r>
          </a:p>
          <a:p>
            <a:endParaRPr lang="en-US" dirty="0"/>
          </a:p>
        </p:txBody>
      </p:sp>
      <p:sp>
        <p:nvSpPr>
          <p:cNvPr id="4" name="Slide Number Placeholder 3"/>
          <p:cNvSpPr>
            <a:spLocks noGrp="1"/>
          </p:cNvSpPr>
          <p:nvPr>
            <p:ph type="sldNum" sz="quarter" idx="5"/>
          </p:nvPr>
        </p:nvSpPr>
        <p:spPr/>
        <p:txBody>
          <a:bodyPr/>
          <a:lstStyle/>
          <a:p>
            <a:fld id="{E658B865-B8D3-F745-88B2-6204875EB737}" type="slidenum">
              <a:rPr lang="da-DK" smtClean="0"/>
              <a:t>19</a:t>
            </a:fld>
            <a:endParaRPr lang="da-DK"/>
          </a:p>
        </p:txBody>
      </p:sp>
    </p:spTree>
    <p:extLst>
      <p:ext uri="{BB962C8B-B14F-4D97-AF65-F5344CB8AC3E}">
        <p14:creationId xmlns:p14="http://schemas.microsoft.com/office/powerpoint/2010/main" val="2082088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ALT, alanine aminotransferase; AST, aspartate aminotransferase; dMMR, </a:t>
            </a:r>
            <a:r>
              <a:rPr lang="en-US" i="1" dirty="0"/>
              <a:t>deficient mismatch repair</a:t>
            </a: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 EC, endometrial cancer; irTRAE, immune-related treatment-related adverse events; pMMR, proficient mismatch repair; SAE, serious adverse event; TEAE, treatment-emergent adverse event; TRAE, treatment-related adverse event.</a:t>
            </a:r>
          </a:p>
          <a:p>
            <a:endParaRPr lang="en-US" dirty="0"/>
          </a:p>
        </p:txBody>
      </p:sp>
      <p:sp>
        <p:nvSpPr>
          <p:cNvPr id="4" name="Slide Number Placeholder 3"/>
          <p:cNvSpPr>
            <a:spLocks noGrp="1"/>
          </p:cNvSpPr>
          <p:nvPr>
            <p:ph type="sldNum" sz="quarter" idx="5"/>
          </p:nvPr>
        </p:nvSpPr>
        <p:spPr/>
        <p:txBody>
          <a:bodyPr/>
          <a:lstStyle/>
          <a:p>
            <a:fld id="{E658B865-B8D3-F745-88B2-6204875EB737}" type="slidenum">
              <a:rPr lang="da-DK" smtClean="0"/>
              <a:t>20</a:t>
            </a:fld>
            <a:endParaRPr lang="da-DK"/>
          </a:p>
        </p:txBody>
      </p:sp>
    </p:spTree>
    <p:extLst>
      <p:ext uri="{BB962C8B-B14F-4D97-AF65-F5344CB8AC3E}">
        <p14:creationId xmlns:p14="http://schemas.microsoft.com/office/powerpoint/2010/main" val="2799056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C50E43D2-8C8F-4943-A600-7E984802835D}"/>
              </a:ext>
            </a:extLst>
          </p:cNvPr>
          <p:cNvSpPr>
            <a:spLocks noGrp="1"/>
          </p:cNvSpPr>
          <p:nvPr>
            <p:ph type="body" idx="1"/>
          </p:nvPr>
        </p:nvSpPr>
        <p:spPr/>
        <p:txBody>
          <a:bodyPr/>
          <a:lstStyle/>
          <a:p>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dMMR, </a:t>
            </a:r>
            <a:r>
              <a:rPr lang="en-US" i="1" dirty="0"/>
              <a:t>deficient mismatch repair</a:t>
            </a: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 EC, endometrial cancer; ECOG, Eastern Cooperative Oncology Group; ICI, immune checkpoint inhibitor; pMMR, proficient mismatch repair; </a:t>
            </a:r>
            <a:r>
              <a:rPr lang="en-US" i="1" dirty="0"/>
              <a:t>POLE, polymerase epsilon; </a:t>
            </a: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PS, performance status.</a:t>
            </a:r>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dMMR, deficient mismatch repair; EC, endometrial cancer; MMR, mismatch repair; pMMR, proficient mismatch repair.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BF285-80C3-0B46-AE1A-C042E92DD0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8903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26B3F04-A2F7-4D62-A5CF-F1951E529B6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dMMR, deficient mismatch repair; EC, endometrial cancer; ECOG, Eastern Cooperative Oncology Group; </a:t>
            </a:r>
            <a:r>
              <a:rPr lang="en-US" i="1" dirty="0" err="1"/>
              <a:t>iRECIST</a:t>
            </a:r>
            <a:r>
              <a:rPr lang="en-US" i="1" dirty="0"/>
              <a:t>, immune Response Evaluation Criteria in Solid Tumors; OTR, objective tumor response; pMMR, proficient mismatch repair; PS, performance status; QoL, quality of life; RECIST, Response Evaluation Criteria in Solid Tumors.</a:t>
            </a:r>
          </a:p>
          <a:p>
            <a:endParaRPr lang="en-US" dirty="0"/>
          </a:p>
        </p:txBody>
      </p:sp>
    </p:spTree>
    <p:extLst>
      <p:ext uri="{BB962C8B-B14F-4D97-AF65-F5344CB8AC3E}">
        <p14:creationId xmlns:p14="http://schemas.microsoft.com/office/powerpoint/2010/main" val="2912508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dMMR, deficient mismatch repair; EC, endometrial cancer; OTR, objective tumor response; pMMR, proficient mismatch repair.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FBF285-80C3-0B46-AE1A-C042E92DD0E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4935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5"/>
          </p:nvPr>
        </p:nvSpPr>
        <p:spPr/>
        <p:txBody>
          <a:bodyPr/>
          <a:lstStyle/>
          <a:p>
            <a:pPr defTabSz="931774">
              <a:defRPr/>
            </a:pPr>
            <a:fld id="{92FBF285-80C3-0B46-AE1A-C042E92DD0EA}" type="slidenum">
              <a:rPr lang="en-US">
                <a:solidFill>
                  <a:prstClr val="black"/>
                </a:solidFill>
                <a:latin typeface="Calibri" panose="020F0502020204030204"/>
              </a:rPr>
              <a:pPr defTabSz="931774">
                <a:defRPr/>
              </a:pPr>
              <a:t>25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81962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chemeClr val="accent1">
                    <a:lumMod val="50000"/>
                  </a:schemeClr>
                </a:solidFill>
                <a:latin typeface="Arial" panose="020B0604020202020204" pitchFamily="34" charset="0"/>
                <a:cs typeface="Arial" panose="020B0604020202020204" pitchFamily="34" charset="0"/>
              </a:rPr>
              <a:t>CBR, clinical benefit rate; dMMR, deficient mismatch repair; DCR, disease control rate; DoR, duration of response; EC, endometrial cancer; ECOG, Eastern Cooperative Oncology Group; irRECIST, </a:t>
            </a:r>
            <a:r>
              <a:rPr lang="en-US" i="1" dirty="0"/>
              <a:t>immune-related </a:t>
            </a:r>
            <a:r>
              <a:rPr lang="en-US" sz="1200" i="1" dirty="0">
                <a:solidFill>
                  <a:schemeClr val="accent1">
                    <a:lumMod val="50000"/>
                  </a:schemeClr>
                </a:solidFill>
                <a:latin typeface="Arial" panose="020B0604020202020204" pitchFamily="34" charset="0"/>
                <a:cs typeface="Arial" panose="020B0604020202020204" pitchFamily="34" charset="0"/>
              </a:rPr>
              <a:t>Response Evaluation Criteri</a:t>
            </a:r>
            <a:r>
              <a:rPr lang="en-US" i="1" dirty="0"/>
              <a:t>a in Solid Tumors; </a:t>
            </a:r>
            <a:r>
              <a:rPr lang="en-US" sz="1200" i="1" dirty="0">
                <a:solidFill>
                  <a:schemeClr val="accent1">
                    <a:lumMod val="50000"/>
                  </a:schemeClr>
                </a:solidFill>
                <a:latin typeface="Arial" panose="020B0604020202020204" pitchFamily="34" charset="0"/>
                <a:cs typeface="Arial" panose="020B0604020202020204" pitchFamily="34" charset="0"/>
              </a:rPr>
              <a:t>MMR, mismatch repair; MSI, microsatellite instability; MSI-H, microsatellite instability-high; PS, performance status; SD, stable disease</a:t>
            </a:r>
            <a:r>
              <a:rPr lang="en-US" i="1" dirty="0"/>
              <a:t>. </a:t>
            </a:r>
            <a:endParaRPr lang="en-US" i="1" u="sng" dirty="0"/>
          </a:p>
        </p:txBody>
      </p:sp>
      <p:sp>
        <p:nvSpPr>
          <p:cNvPr id="4" name="Slide Number Placeholder 3"/>
          <p:cNvSpPr>
            <a:spLocks noGrp="1"/>
          </p:cNvSpPr>
          <p:nvPr>
            <p:ph type="sldNum" sz="quarter" idx="5"/>
          </p:nvPr>
        </p:nvSpPr>
        <p:spPr/>
        <p:txBody>
          <a:bodyPr/>
          <a:lstStyle/>
          <a:p>
            <a:pPr defTabSz="931774">
              <a:defRPr/>
            </a:pPr>
            <a:fld id="{026B53C8-14E4-49A7-A1A5-3BF810B81EBE}" type="slidenum">
              <a:rPr lang="en-GB">
                <a:solidFill>
                  <a:prstClr val="black"/>
                </a:solidFill>
                <a:latin typeface="Calibri"/>
              </a:rPr>
              <a:pPr defTabSz="931774">
                <a:defRPr/>
              </a:pPr>
              <a:t>26</a:t>
            </a:fld>
            <a:endParaRPr lang="en-GB" dirty="0">
              <a:solidFill>
                <a:prstClr val="black"/>
              </a:solidFill>
              <a:latin typeface="Calibri"/>
            </a:endParaRPr>
          </a:p>
        </p:txBody>
      </p:sp>
    </p:spTree>
    <p:extLst>
      <p:ext uri="{BB962C8B-B14F-4D97-AF65-F5344CB8AC3E}">
        <p14:creationId xmlns:p14="http://schemas.microsoft.com/office/powerpoint/2010/main" val="1642586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dMMR, deficient mismatch repair; DoR, duration of response; </a:t>
            </a:r>
            <a:r>
              <a:rPr lang="en-US" sz="1200" i="1" dirty="0">
                <a:solidFill>
                  <a:schemeClr val="accent1">
                    <a:lumMod val="50000"/>
                  </a:schemeClr>
                </a:solidFill>
                <a:latin typeface="Arial" panose="020B0604020202020204" pitchFamily="34" charset="0"/>
                <a:cs typeface="Arial" panose="020B0604020202020204" pitchFamily="34" charset="0"/>
              </a:rPr>
              <a:t>EC, endometrial cancer; irRECIST, </a:t>
            </a:r>
            <a:r>
              <a:rPr lang="en-US" i="1" dirty="0"/>
              <a:t>immune-related </a:t>
            </a:r>
            <a:r>
              <a:rPr lang="en-US" sz="1200" i="1" dirty="0">
                <a:solidFill>
                  <a:schemeClr val="accent1">
                    <a:lumMod val="50000"/>
                  </a:schemeClr>
                </a:solidFill>
                <a:latin typeface="Arial" panose="020B0604020202020204" pitchFamily="34" charset="0"/>
                <a:cs typeface="Arial" panose="020B0604020202020204" pitchFamily="34" charset="0"/>
              </a:rPr>
              <a:t>Response Evaluation Criteri</a:t>
            </a:r>
            <a:r>
              <a:rPr lang="en-US" i="1" dirty="0"/>
              <a:t>a in Solid Tumors; </a:t>
            </a:r>
            <a:r>
              <a:rPr lang="en-US" sz="1200" i="1" dirty="0">
                <a:solidFill>
                  <a:schemeClr val="accent1">
                    <a:lumMod val="50000"/>
                  </a:schemeClr>
                </a:solidFill>
                <a:latin typeface="Arial" panose="020B0604020202020204" pitchFamily="34" charset="0"/>
                <a:cs typeface="Arial" panose="020B0604020202020204" pitchFamily="34" charset="0"/>
              </a:rPr>
              <a:t>MSI-H, microsatellite instability-high; </a:t>
            </a:r>
            <a:r>
              <a:rPr lang="en-US" i="1" dirty="0"/>
              <a:t>NE, not estimable.</a:t>
            </a:r>
          </a:p>
        </p:txBody>
      </p:sp>
      <p:sp>
        <p:nvSpPr>
          <p:cNvPr id="4" name="Slide Number Placeholder 3"/>
          <p:cNvSpPr>
            <a:spLocks noGrp="1"/>
          </p:cNvSpPr>
          <p:nvPr>
            <p:ph type="sldNum" sz="quarter" idx="5"/>
          </p:nvPr>
        </p:nvSpPr>
        <p:spPr/>
        <p:txBody>
          <a:bodyPr/>
          <a:lstStyle/>
          <a:p>
            <a:pPr defTabSz="931774">
              <a:defRPr/>
            </a:pPr>
            <a:fld id="{026B53C8-14E4-49A7-A1A5-3BF810B81EBE}" type="slidenum">
              <a:rPr lang="en-GB">
                <a:solidFill>
                  <a:prstClr val="black"/>
                </a:solidFill>
                <a:latin typeface="Calibri"/>
              </a:rPr>
              <a:pPr defTabSz="931774">
                <a:defRPr/>
              </a:pPr>
              <a:t>27</a:t>
            </a:fld>
            <a:endParaRPr lang="en-GB" dirty="0">
              <a:solidFill>
                <a:prstClr val="black"/>
              </a:solidFill>
              <a:latin typeface="Calibri"/>
            </a:endParaRPr>
          </a:p>
        </p:txBody>
      </p:sp>
    </p:spTree>
    <p:extLst>
      <p:ext uri="{BB962C8B-B14F-4D97-AF65-F5344CB8AC3E}">
        <p14:creationId xmlns:p14="http://schemas.microsoft.com/office/powerpoint/2010/main" val="238346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dMMR, deficient mismatch repair; </a:t>
            </a:r>
            <a:r>
              <a:rPr lang="en-US" sz="1200" i="1" dirty="0">
                <a:solidFill>
                  <a:schemeClr val="accent1">
                    <a:lumMod val="50000"/>
                  </a:schemeClr>
                </a:solidFill>
                <a:latin typeface="Arial" panose="020B0604020202020204" pitchFamily="34" charset="0"/>
                <a:cs typeface="Arial" panose="020B0604020202020204" pitchFamily="34" charset="0"/>
              </a:rPr>
              <a:t>MSI-H, microsatellite instability-high; </a:t>
            </a:r>
            <a:r>
              <a:rPr lang="en-US" i="1" dirty="0"/>
              <a:t>pMMR, proficient mismatch repair. </a:t>
            </a:r>
          </a:p>
        </p:txBody>
      </p:sp>
      <p:sp>
        <p:nvSpPr>
          <p:cNvPr id="4" name="Slide Number Placeholder 3"/>
          <p:cNvSpPr>
            <a:spLocks noGrp="1"/>
          </p:cNvSpPr>
          <p:nvPr>
            <p:ph type="sldNum" sz="quarter" idx="5"/>
          </p:nvPr>
        </p:nvSpPr>
        <p:spPr/>
        <p:txBody>
          <a:bodyPr/>
          <a:lstStyle/>
          <a:p>
            <a:fld id="{92FBF285-80C3-0B46-AE1A-C042E92DD0EA}" type="slidenum">
              <a:rPr lang="en-US" smtClean="0"/>
              <a:t>28</a:t>
            </a:fld>
            <a:endParaRPr lang="en-US" dirty="0"/>
          </a:p>
        </p:txBody>
      </p:sp>
    </p:spTree>
    <p:extLst>
      <p:ext uri="{BB962C8B-B14F-4D97-AF65-F5344CB8AC3E}">
        <p14:creationId xmlns:p14="http://schemas.microsoft.com/office/powerpoint/2010/main" val="2962004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EC, endometrial cancer; irAE, immune-related adverse event;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03974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dMMR, deficient mismatch repair; EC, endometrial cancer; MSI, microsatellite instability; NE, not estimable; ORR, objective response rate.</a:t>
            </a:r>
          </a:p>
        </p:txBody>
      </p:sp>
      <p:sp>
        <p:nvSpPr>
          <p:cNvPr id="4" name="Slide Number Placeholder 3"/>
          <p:cNvSpPr>
            <a:spLocks noGrp="1"/>
          </p:cNvSpPr>
          <p:nvPr>
            <p:ph type="sldNum" sz="quarter" idx="5"/>
          </p:nvPr>
        </p:nvSpPr>
        <p:spPr/>
        <p:txBody>
          <a:bodyPr/>
          <a:lstStyle/>
          <a:p>
            <a:pPr defTabSz="931774">
              <a:defRPr/>
            </a:pPr>
            <a:fld id="{5FDA5681-7743-4848-B086-0D810432B183}" type="slidenum">
              <a:rPr lang="en-US">
                <a:solidFill>
                  <a:prstClr val="black"/>
                </a:solidFill>
                <a:latin typeface="Calibri"/>
              </a:rPr>
              <a:pPr defTabSz="931774">
                <a:defRPr/>
              </a:pPr>
              <a:t>30</a:t>
            </a:fld>
            <a:endParaRPr lang="en-US" dirty="0">
              <a:solidFill>
                <a:prstClr val="black"/>
              </a:solidFill>
              <a:latin typeface="Calibri"/>
            </a:endParaRPr>
          </a:p>
        </p:txBody>
      </p:sp>
    </p:spTree>
    <p:extLst>
      <p:ext uri="{BB962C8B-B14F-4D97-AF65-F5344CB8AC3E}">
        <p14:creationId xmlns:p14="http://schemas.microsoft.com/office/powerpoint/2010/main" val="1101527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accent1">
                    <a:lumMod val="50000"/>
                  </a:schemeClr>
                </a:solidFill>
                <a:latin typeface="Arial" panose="020B0604020202020204" pitchFamily="34" charset="0"/>
                <a:cs typeface="Arial" panose="020B0604020202020204" pitchFamily="34" charset="0"/>
              </a:rPr>
              <a:t>dMMR, deficient mismatch repair; EC, endometrial cancer; ECOG, Eastern Cooperative Oncology Group; HRQoL, health-related quality of life; pMMR, proficient mismatch repair; PK, pharmacokinetics; PS, performance status.</a:t>
            </a:r>
            <a:endParaRPr lang="en-GB"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74386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accent1">
                    <a:lumMod val="50000"/>
                  </a:schemeClr>
                </a:solidFill>
                <a:latin typeface="Arial" panose="020B0604020202020204" pitchFamily="34" charset="0"/>
                <a:cs typeface="Arial" panose="020B0604020202020204" pitchFamily="34" charset="0"/>
              </a:rPr>
              <a:t>AUC, area under the concentration curve; dMMR, deficient mismatch repair; EC, endometrial cancer; ECOG, Eastern Cooperative Oncology Group; HRQoL, health-related quality of life; IV, intravenous; pMMR, proficient mismatch repair; PS, performance status.</a:t>
            </a:r>
            <a:endParaRPr lang="en-GB"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70264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 </a:t>
            </a:r>
            <a:r>
              <a:rPr lang="en-US" sz="1200" i="1" dirty="0">
                <a:solidFill>
                  <a:schemeClr val="accent1">
                    <a:lumMod val="50000"/>
                  </a:schemeClr>
                </a:solidFill>
                <a:latin typeface="Arial" panose="020B0604020202020204" pitchFamily="34" charset="0"/>
                <a:cs typeface="Arial" panose="020B0604020202020204" pitchFamily="34" charset="0"/>
              </a:rPr>
              <a:t>ECOG, Eastern Cooperative Oncology Group; </a:t>
            </a:r>
            <a:r>
              <a:rPr lang="en-US" i="1" dirty="0"/>
              <a:t>MMR, mismatch repair; MSI, microsatellite instability; MSS, MSI, microsatellite stability; </a:t>
            </a:r>
            <a:r>
              <a:rPr lang="en-US" sz="1200" i="1" dirty="0">
                <a:solidFill>
                  <a:schemeClr val="accent1">
                    <a:lumMod val="50000"/>
                  </a:schemeClr>
                </a:solidFill>
                <a:latin typeface="Arial" panose="020B0604020202020204" pitchFamily="34" charset="0"/>
                <a:cs typeface="Arial" panose="020B0604020202020204" pitchFamily="34" charset="0"/>
              </a:rPr>
              <a:t>PS, performance status.</a:t>
            </a:r>
            <a:endParaRPr lang="en-US" i="1" dirty="0"/>
          </a:p>
        </p:txBody>
      </p:sp>
      <p:sp>
        <p:nvSpPr>
          <p:cNvPr id="4" name="Slide Number Placeholder 3"/>
          <p:cNvSpPr>
            <a:spLocks noGrp="1"/>
          </p:cNvSpPr>
          <p:nvPr>
            <p:ph type="sldNum" sz="quarter" idx="5"/>
          </p:nvPr>
        </p:nvSpPr>
        <p:spPr/>
        <p:txBody>
          <a:bodyPr/>
          <a:lstStyle/>
          <a:p>
            <a:pPr defTabSz="949438">
              <a:defRPr/>
            </a:pPr>
            <a:fld id="{5F78769B-233C-4EAA-AE31-79C1F2C42DEE}" type="slidenum">
              <a:rPr lang="en-US">
                <a:solidFill>
                  <a:prstClr val="black"/>
                </a:solidFill>
                <a:latin typeface="Calibri" panose="020F0502020204030204"/>
              </a:rPr>
              <a:pPr defTabSz="949438">
                <a:defRPr/>
              </a:pPr>
              <a:t>33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873782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C, cabozantinib; CBR, clinical benefit rate; EC, endometrial cancer; HTN, hypertension; mPFS, median PFS; N, nivolumab; PPE, </a:t>
            </a:r>
            <a:r>
              <a:rPr lang="en-US" b="0" i="1" dirty="0">
                <a:solidFill>
                  <a:srgbClr val="4D5156"/>
                </a:solidFill>
                <a:effectLst/>
                <a:latin typeface="Roboto"/>
              </a:rPr>
              <a:t>palmar-plantar erythrodysesthesia; </a:t>
            </a:r>
            <a:r>
              <a:rPr lang="en-US" i="1" dirty="0"/>
              <a:t>SD, stable disease.</a:t>
            </a:r>
            <a:endParaRPr lang="en-US" dirty="0"/>
          </a:p>
        </p:txBody>
      </p:sp>
      <p:sp>
        <p:nvSpPr>
          <p:cNvPr id="4" name="Slide Number Placeholder 3"/>
          <p:cNvSpPr>
            <a:spLocks noGrp="1"/>
          </p:cNvSpPr>
          <p:nvPr>
            <p:ph type="sldNum" sz="quarter" idx="5"/>
          </p:nvPr>
        </p:nvSpPr>
        <p:spPr/>
        <p:txBody>
          <a:bodyPr/>
          <a:lstStyle/>
          <a:p>
            <a:pPr defTabSz="949438">
              <a:defRPr/>
            </a:pPr>
            <a:fld id="{5F78769B-233C-4EAA-AE31-79C1F2C42DEE}" type="slidenum">
              <a:rPr lang="en-US">
                <a:solidFill>
                  <a:prstClr val="black"/>
                </a:solidFill>
                <a:latin typeface="Calibri" panose="020F0502020204030204"/>
              </a:rPr>
              <a:pPr defTabSz="949438">
                <a:defRPr/>
              </a:pPr>
              <a:t>34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927846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5"/>
          </p:nvPr>
        </p:nvSpPr>
        <p:spPr/>
        <p:txBody>
          <a:bodyPr/>
          <a:lstStyle/>
          <a:p>
            <a:pPr defTabSz="931774">
              <a:defRPr/>
            </a:pPr>
            <a:fld id="{92FBF285-80C3-0B46-AE1A-C042E92DD0EA}" type="slidenum">
              <a:rPr lang="en-US">
                <a:solidFill>
                  <a:prstClr val="black"/>
                </a:solidFill>
                <a:latin typeface="Calibri" panose="020F0502020204030204"/>
              </a:rPr>
              <a:pPr defTabSz="931774">
                <a:defRPr/>
              </a:pPr>
              <a:t>35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5277584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accent1">
                    <a:lumMod val="50000"/>
                  </a:schemeClr>
                </a:solidFill>
                <a:latin typeface="Arial" panose="020B0604020202020204" pitchFamily="34" charset="0"/>
                <a:cs typeface="Arial" panose="020B0604020202020204" pitchFamily="34" charset="0"/>
              </a:rPr>
              <a:t>dMMR, deficient mismatch repair; DoR, duration of response; EC, endometrial cancer; ECOG, Eastern Cooperative Oncology Group; PK, pharmacokinetics; PS, performance status; SD, stable disease; QoL, quality of life.</a:t>
            </a:r>
            <a:endParaRPr lang="en-GB"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49176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accent1">
                    <a:lumMod val="50000"/>
                  </a:schemeClr>
                </a:solidFill>
                <a:latin typeface="Arial" panose="020B0604020202020204" pitchFamily="34" charset="0"/>
                <a:cs typeface="Arial" panose="020B0604020202020204" pitchFamily="34" charset="0"/>
              </a:rPr>
              <a:t>DoR, duration of response; EC, endometrial cancer; ECOG, Eastern Cooperative Oncology Group; PS, performance status.</a:t>
            </a:r>
            <a:endParaRPr lang="en-GB"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76464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accent1">
                    <a:lumMod val="50000"/>
                  </a:schemeClr>
                </a:solidFill>
                <a:latin typeface="Arial" panose="020B0604020202020204" pitchFamily="34" charset="0"/>
                <a:cs typeface="Arial" panose="020B0604020202020204" pitchFamily="34" charset="0"/>
              </a:rPr>
              <a:t>dMMR, deficient mismatch repair; DoR, duration of response; EC, endometrial cancer; ECOG, Eastern Cooperative Oncology Group; PK, pharmacokinetics; PRO, patient-reported outcomes; PS, performance status; QoL, quality of life.</a:t>
            </a:r>
            <a:endParaRPr lang="en-GB"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31024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irAE, immune-related adverse event.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8C6543-AB64-E140-9ECE-74EFAE5B591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55428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038598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4426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932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48097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8746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494314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9670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0904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dirty="0"/>
              <a:t>Click to edit Master title style</a:t>
            </a:r>
          </a:p>
        </p:txBody>
      </p:sp>
      <p:sp>
        <p:nvSpPr>
          <p:cNvPr id="5" name="Content Placeholder 4"/>
          <p:cNvSpPr>
            <a:spLocks noGrp="1"/>
          </p:cNvSpPr>
          <p:nvPr>
            <p:ph sz="quarter" idx="13"/>
          </p:nvPr>
        </p:nvSpPr>
        <p:spPr>
          <a:xfrm>
            <a:off x="550862" y="1499616"/>
            <a:ext cx="11090277" cy="4377309"/>
          </a:xfrm>
        </p:spPr>
        <p:txBody>
          <a:bodyPr/>
          <a:lstStyle>
            <a:lvl1pPr>
              <a:lnSpc>
                <a:spcPct val="100000"/>
              </a:lnSpc>
              <a:spcBef>
                <a:spcPts val="0"/>
              </a:spcBef>
              <a:spcAft>
                <a:spcPts val="300"/>
              </a:spcAft>
              <a:buClr>
                <a:schemeClr val="accent1"/>
              </a:buClr>
              <a:defRPr/>
            </a:lvl1pPr>
            <a:lvl2pPr marL="492125" indent="-244475">
              <a:lnSpc>
                <a:spcPct val="100000"/>
              </a:lnSpc>
              <a:spcBef>
                <a:spcPts val="0"/>
              </a:spcBef>
              <a:spcAft>
                <a:spcPts val="300"/>
              </a:spcAft>
              <a:buClr>
                <a:schemeClr val="accent1"/>
              </a:buClr>
              <a:defRPr sz="1800"/>
            </a:lvl2pPr>
            <a:lvl3pPr marL="746125" indent="-242888">
              <a:lnSpc>
                <a:spcPct val="100000"/>
              </a:lnSpc>
              <a:spcBef>
                <a:spcPts val="0"/>
              </a:spcBef>
              <a:spcAft>
                <a:spcPts val="300"/>
              </a:spcAft>
              <a:buClr>
                <a:schemeClr val="accent1"/>
              </a:buClr>
              <a:defRPr sz="1800"/>
            </a:lvl3pPr>
            <a:lvl4pPr marL="1025525" indent="-271463">
              <a:lnSpc>
                <a:spcPct val="100000"/>
              </a:lnSpc>
              <a:spcBef>
                <a:spcPts val="0"/>
              </a:spcBef>
              <a:spcAft>
                <a:spcPts val="300"/>
              </a:spcAft>
              <a:buClr>
                <a:schemeClr val="accent1"/>
              </a:buClr>
              <a:defRPr sz="1800"/>
            </a:lvl4pPr>
            <a:lvl5pPr marL="1273175" indent="-225425">
              <a:lnSpc>
                <a:spcPct val="100000"/>
              </a:lnSpc>
              <a:spcBef>
                <a:spcPts val="0"/>
              </a:spcBef>
              <a:spcAft>
                <a:spcPts val="300"/>
              </a:spcAft>
              <a:buClr>
                <a:schemeClr val="accent1"/>
              </a:buCl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1F4FC82-D62F-4B92-9D7C-010ECA9D26F7}"/>
              </a:ext>
            </a:extLst>
          </p:cNvPr>
          <p:cNvSpPr>
            <a:spLocks noGrp="1"/>
          </p:cNvSpPr>
          <p:nvPr>
            <p:ph type="body" sz="quarter" idx="14" hasCustomPrompt="1"/>
          </p:nvPr>
        </p:nvSpPr>
        <p:spPr>
          <a:xfrm>
            <a:off x="550862" y="6100763"/>
            <a:ext cx="4135437" cy="482600"/>
          </a:xfrm>
        </p:spPr>
        <p:txBody>
          <a:bodyPr anchor="b"/>
          <a:lstStyle>
            <a:lvl1pPr marL="0" indent="0">
              <a:buNone/>
              <a:defRPr sz="1000"/>
            </a:lvl1pPr>
            <a:lvl2pPr marL="457200" indent="0">
              <a:buNone/>
              <a:defRPr/>
            </a:lvl2pPr>
          </a:lstStyle>
          <a:p>
            <a:pPr lvl="0"/>
            <a:r>
              <a:rPr lang="en-US" dirty="0"/>
              <a:t>Footer</a:t>
            </a:r>
          </a:p>
        </p:txBody>
      </p:sp>
      <p:sp>
        <p:nvSpPr>
          <p:cNvPr id="10" name="Text Placeholder 9">
            <a:extLst>
              <a:ext uri="{FF2B5EF4-FFF2-40B4-BE49-F238E27FC236}">
                <a16:creationId xmlns:a16="http://schemas.microsoft.com/office/drawing/2014/main" id="{24938332-24EA-46C1-95BE-B4A1ACDA4787}"/>
              </a:ext>
            </a:extLst>
          </p:cNvPr>
          <p:cNvSpPr>
            <a:spLocks noGrp="1"/>
          </p:cNvSpPr>
          <p:nvPr>
            <p:ph type="body" sz="quarter" idx="15" hasCustomPrompt="1"/>
          </p:nvPr>
        </p:nvSpPr>
        <p:spPr>
          <a:xfrm>
            <a:off x="5313363" y="6100763"/>
            <a:ext cx="4135437" cy="482600"/>
          </a:xfrm>
        </p:spPr>
        <p:txBody>
          <a:bodyPr anchor="b"/>
          <a:lstStyle>
            <a:lvl1pPr marL="0" indent="0" algn="r">
              <a:buNone/>
              <a:defRPr sz="1000"/>
            </a:lvl1pPr>
          </a:lstStyle>
          <a:p>
            <a:pPr lvl="0"/>
            <a:r>
              <a:rPr lang="en-US" dirty="0"/>
              <a:t>References</a:t>
            </a:r>
          </a:p>
        </p:txBody>
      </p:sp>
    </p:spTree>
    <p:extLst>
      <p:ext uri="{BB962C8B-B14F-4D97-AF65-F5344CB8AC3E}">
        <p14:creationId xmlns:p14="http://schemas.microsoft.com/office/powerpoint/2010/main" val="170715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Content Slide - 2 column">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dirty="0"/>
              <a:t>Click to edit Master title style</a:t>
            </a:r>
          </a:p>
        </p:txBody>
      </p:sp>
      <p:sp>
        <p:nvSpPr>
          <p:cNvPr id="5" name="Content Placeholder 4"/>
          <p:cNvSpPr>
            <a:spLocks noGrp="1"/>
          </p:cNvSpPr>
          <p:nvPr>
            <p:ph sz="quarter" idx="13"/>
          </p:nvPr>
        </p:nvSpPr>
        <p:spPr>
          <a:xfrm>
            <a:off x="550863" y="1499616"/>
            <a:ext cx="5214938" cy="4377309"/>
          </a:xfrm>
        </p:spPr>
        <p:txBody>
          <a:bodyPr/>
          <a:lstStyle>
            <a:lvl1pPr>
              <a:lnSpc>
                <a:spcPct val="100000"/>
              </a:lnSpc>
              <a:spcBef>
                <a:spcPts val="0"/>
              </a:spcBef>
              <a:spcAft>
                <a:spcPts val="300"/>
              </a:spcAft>
              <a:buClr>
                <a:schemeClr val="accent1"/>
              </a:buClr>
              <a:defRPr/>
            </a:lvl1pPr>
            <a:lvl2pPr marL="492125" indent="-244475">
              <a:lnSpc>
                <a:spcPct val="100000"/>
              </a:lnSpc>
              <a:spcBef>
                <a:spcPts val="0"/>
              </a:spcBef>
              <a:spcAft>
                <a:spcPts val="300"/>
              </a:spcAft>
              <a:buClr>
                <a:schemeClr val="accent1"/>
              </a:buClr>
              <a:defRPr sz="1600"/>
            </a:lvl2pPr>
            <a:lvl3pPr marL="746125" indent="-242888">
              <a:lnSpc>
                <a:spcPct val="100000"/>
              </a:lnSpc>
              <a:spcBef>
                <a:spcPts val="0"/>
              </a:spcBef>
              <a:spcAft>
                <a:spcPts val="300"/>
              </a:spcAft>
              <a:buClr>
                <a:schemeClr val="accent1"/>
              </a:buClr>
              <a:defRPr sz="1600"/>
            </a:lvl3pPr>
            <a:lvl4pPr marL="1025525" indent="-271463">
              <a:lnSpc>
                <a:spcPct val="100000"/>
              </a:lnSpc>
              <a:spcBef>
                <a:spcPts val="0"/>
              </a:spcBef>
              <a:spcAft>
                <a:spcPts val="300"/>
              </a:spcAft>
              <a:buClr>
                <a:schemeClr val="accent1"/>
              </a:buClr>
              <a:defRPr sz="1600"/>
            </a:lvl4pPr>
            <a:lvl5pPr marL="1273175" indent="-225425">
              <a:lnSpc>
                <a:spcPct val="100000"/>
              </a:lnSpc>
              <a:spcBef>
                <a:spcPts val="0"/>
              </a:spcBef>
              <a:spcAft>
                <a:spcPts val="300"/>
              </a:spcAft>
              <a:buClr>
                <a:schemeClr val="accent1"/>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4">
            <a:extLst>
              <a:ext uri="{FF2B5EF4-FFF2-40B4-BE49-F238E27FC236}">
                <a16:creationId xmlns:a16="http://schemas.microsoft.com/office/drawing/2014/main" id="{073539A8-9862-49E8-9BAF-B274102CC627}"/>
              </a:ext>
            </a:extLst>
          </p:cNvPr>
          <p:cNvSpPr>
            <a:spLocks noGrp="1"/>
          </p:cNvSpPr>
          <p:nvPr>
            <p:ph sz="quarter" idx="14"/>
          </p:nvPr>
        </p:nvSpPr>
        <p:spPr>
          <a:xfrm>
            <a:off x="6430963" y="1499616"/>
            <a:ext cx="5214938" cy="4377309"/>
          </a:xfrm>
        </p:spPr>
        <p:txBody>
          <a:bodyPr/>
          <a:lstStyle>
            <a:lvl1pPr>
              <a:lnSpc>
                <a:spcPct val="100000"/>
              </a:lnSpc>
              <a:spcBef>
                <a:spcPts val="0"/>
              </a:spcBef>
              <a:spcAft>
                <a:spcPts val="300"/>
              </a:spcAft>
              <a:buClr>
                <a:schemeClr val="accent1"/>
              </a:buClr>
              <a:defRPr/>
            </a:lvl1pPr>
            <a:lvl2pPr marL="492125" indent="-244475">
              <a:lnSpc>
                <a:spcPct val="100000"/>
              </a:lnSpc>
              <a:spcBef>
                <a:spcPts val="0"/>
              </a:spcBef>
              <a:spcAft>
                <a:spcPts val="300"/>
              </a:spcAft>
              <a:buClr>
                <a:schemeClr val="accent1"/>
              </a:buClr>
              <a:defRPr sz="1600"/>
            </a:lvl2pPr>
            <a:lvl3pPr marL="746125" indent="-242888">
              <a:lnSpc>
                <a:spcPct val="100000"/>
              </a:lnSpc>
              <a:spcBef>
                <a:spcPts val="0"/>
              </a:spcBef>
              <a:spcAft>
                <a:spcPts val="300"/>
              </a:spcAft>
              <a:buClr>
                <a:schemeClr val="accent1"/>
              </a:buClr>
              <a:defRPr sz="1600"/>
            </a:lvl3pPr>
            <a:lvl4pPr marL="1025525" indent="-271463">
              <a:lnSpc>
                <a:spcPct val="100000"/>
              </a:lnSpc>
              <a:spcBef>
                <a:spcPts val="0"/>
              </a:spcBef>
              <a:spcAft>
                <a:spcPts val="300"/>
              </a:spcAft>
              <a:buClr>
                <a:schemeClr val="accent1"/>
              </a:buClr>
              <a:defRPr sz="1600"/>
            </a:lvl4pPr>
            <a:lvl5pPr marL="1273175" indent="-225425">
              <a:lnSpc>
                <a:spcPct val="100000"/>
              </a:lnSpc>
              <a:spcBef>
                <a:spcPts val="0"/>
              </a:spcBef>
              <a:spcAft>
                <a:spcPts val="300"/>
              </a:spcAft>
              <a:buClr>
                <a:schemeClr val="accent1"/>
              </a:buCl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a:extLst>
              <a:ext uri="{FF2B5EF4-FFF2-40B4-BE49-F238E27FC236}">
                <a16:creationId xmlns:a16="http://schemas.microsoft.com/office/drawing/2014/main" id="{6B1641D6-6604-4631-8499-EADECAA9EC97}"/>
              </a:ext>
            </a:extLst>
          </p:cNvPr>
          <p:cNvSpPr>
            <a:spLocks noGrp="1"/>
          </p:cNvSpPr>
          <p:nvPr>
            <p:ph type="body" sz="quarter" idx="15" hasCustomPrompt="1"/>
          </p:nvPr>
        </p:nvSpPr>
        <p:spPr>
          <a:xfrm>
            <a:off x="550862" y="6100763"/>
            <a:ext cx="4135437" cy="482600"/>
          </a:xfrm>
        </p:spPr>
        <p:txBody>
          <a:bodyPr anchor="b"/>
          <a:lstStyle>
            <a:lvl1pPr marL="0" indent="0">
              <a:buNone/>
              <a:defRPr sz="1000"/>
            </a:lvl1pPr>
            <a:lvl2pPr marL="457200" indent="0">
              <a:buNone/>
              <a:defRPr/>
            </a:lvl2pPr>
          </a:lstStyle>
          <a:p>
            <a:pPr lvl="0"/>
            <a:r>
              <a:rPr lang="en-US" dirty="0"/>
              <a:t>Footer</a:t>
            </a:r>
          </a:p>
        </p:txBody>
      </p:sp>
      <p:sp>
        <p:nvSpPr>
          <p:cNvPr id="7" name="Text Placeholder 9">
            <a:extLst>
              <a:ext uri="{FF2B5EF4-FFF2-40B4-BE49-F238E27FC236}">
                <a16:creationId xmlns:a16="http://schemas.microsoft.com/office/drawing/2014/main" id="{F5251E83-D5BA-4720-AAC1-411CECFB4EDD}"/>
              </a:ext>
            </a:extLst>
          </p:cNvPr>
          <p:cNvSpPr>
            <a:spLocks noGrp="1"/>
          </p:cNvSpPr>
          <p:nvPr>
            <p:ph type="body" sz="quarter" idx="16" hasCustomPrompt="1"/>
          </p:nvPr>
        </p:nvSpPr>
        <p:spPr>
          <a:xfrm>
            <a:off x="5313363" y="6100763"/>
            <a:ext cx="4135437" cy="482600"/>
          </a:xfrm>
        </p:spPr>
        <p:txBody>
          <a:bodyPr anchor="b"/>
          <a:lstStyle>
            <a:lvl1pPr marL="0" indent="0" algn="r">
              <a:buNone/>
              <a:defRPr sz="1000"/>
            </a:lvl1pPr>
          </a:lstStyle>
          <a:p>
            <a:pPr lvl="0"/>
            <a:r>
              <a:rPr lang="en-US" dirty="0"/>
              <a:t>References</a:t>
            </a:r>
          </a:p>
        </p:txBody>
      </p:sp>
    </p:spTree>
    <p:extLst>
      <p:ext uri="{BB962C8B-B14F-4D97-AF65-F5344CB8AC3E}">
        <p14:creationId xmlns:p14="http://schemas.microsoft.com/office/powerpoint/2010/main" val="3046710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title only ">
    <p:spTree>
      <p:nvGrpSpPr>
        <p:cNvPr id="1" name=""/>
        <p:cNvGrpSpPr/>
        <p:nvPr/>
      </p:nvGrpSpPr>
      <p:grpSpPr>
        <a:xfrm>
          <a:off x="0" y="0"/>
          <a:ext cx="0" cy="0"/>
          <a:chOff x="0" y="0"/>
          <a:chExt cx="0" cy="0"/>
        </a:xfrm>
      </p:grpSpPr>
      <p:sp>
        <p:nvSpPr>
          <p:cNvPr id="14" name="Title 13"/>
          <p:cNvSpPr>
            <a:spLocks noGrp="1"/>
          </p:cNvSpPr>
          <p:nvPr>
            <p:ph type="title"/>
          </p:nvPr>
        </p:nvSpPr>
        <p:spPr>
          <a:xfrm>
            <a:off x="334963" y="22861"/>
            <a:ext cx="10982325" cy="962560"/>
          </a:xfrm>
        </p:spPr>
        <p:txBody>
          <a:bodyPr/>
          <a:lstStyle/>
          <a:p>
            <a:r>
              <a:rPr lang="en-US" dirty="0"/>
              <a:t>Click to edit Master title style</a:t>
            </a:r>
          </a:p>
        </p:txBody>
      </p:sp>
      <p:sp>
        <p:nvSpPr>
          <p:cNvPr id="5" name="Text Placeholder 13"/>
          <p:cNvSpPr>
            <a:spLocks noGrp="1"/>
          </p:cNvSpPr>
          <p:nvPr>
            <p:ph type="body" sz="quarter" idx="12" hasCustomPrompt="1"/>
          </p:nvPr>
        </p:nvSpPr>
        <p:spPr>
          <a:xfrm>
            <a:off x="334963" y="6279481"/>
            <a:ext cx="5919787" cy="502284"/>
          </a:xfrm>
        </p:spPr>
        <p:txBody>
          <a:bodyPr anchor="b" anchorCtr="0"/>
          <a:lstStyle>
            <a:lvl1pPr marL="0" indent="0">
              <a:lnSpc>
                <a:spcPct val="100000"/>
              </a:lnSpc>
              <a:spcBef>
                <a:spcPts val="0"/>
              </a:spcBef>
              <a:spcAft>
                <a:spcPts val="0"/>
              </a:spcAft>
              <a:buFontTx/>
              <a:buNone/>
              <a:defRPr sz="800" baseline="0"/>
            </a:lvl1pPr>
          </a:lstStyle>
          <a:p>
            <a:pPr lvl="0"/>
            <a:r>
              <a:rPr lang="en-US" dirty="0"/>
              <a:t>Click to add source or footnotes</a:t>
            </a:r>
          </a:p>
        </p:txBody>
      </p:sp>
      <p:sp>
        <p:nvSpPr>
          <p:cNvPr id="6" name="Text Placeholder 13"/>
          <p:cNvSpPr>
            <a:spLocks noGrp="1"/>
          </p:cNvSpPr>
          <p:nvPr>
            <p:ph type="body" sz="quarter" idx="13" hasCustomPrompt="1"/>
          </p:nvPr>
        </p:nvSpPr>
        <p:spPr>
          <a:xfrm>
            <a:off x="6254751" y="6279481"/>
            <a:ext cx="5421312" cy="502284"/>
          </a:xfrm>
        </p:spPr>
        <p:txBody>
          <a:bodyPr rIns="0" anchor="b" anchorCtr="0"/>
          <a:lstStyle>
            <a:lvl1pPr marL="0" indent="0" algn="r">
              <a:lnSpc>
                <a:spcPct val="100000"/>
              </a:lnSpc>
              <a:spcBef>
                <a:spcPts val="0"/>
              </a:spcBef>
              <a:spcAft>
                <a:spcPts val="0"/>
              </a:spcAft>
              <a:buFontTx/>
              <a:buNone/>
              <a:defRPr sz="800" baseline="0"/>
            </a:lvl1pPr>
          </a:lstStyle>
          <a:p>
            <a:pPr lvl="0"/>
            <a:r>
              <a:rPr lang="en-US" dirty="0"/>
              <a:t>Click to add references</a:t>
            </a:r>
          </a:p>
        </p:txBody>
      </p:sp>
    </p:spTree>
    <p:extLst>
      <p:ext uri="{BB962C8B-B14F-4D97-AF65-F5344CB8AC3E}">
        <p14:creationId xmlns:p14="http://schemas.microsoft.com/office/powerpoint/2010/main" val="47981784"/>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Content Slide 1 - no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30B42-A46D-E04A-BC68-5342AD7D0845}"/>
              </a:ext>
            </a:extLst>
          </p:cNvPr>
          <p:cNvSpPr>
            <a:spLocks noGrp="1"/>
          </p:cNvSpPr>
          <p:nvPr>
            <p:ph type="title"/>
          </p:nvPr>
        </p:nvSpPr>
        <p:spPr>
          <a:xfrm>
            <a:off x="139700" y="819150"/>
            <a:ext cx="11013722" cy="1077383"/>
          </a:xfrm>
          <a:prstGeom prst="rect">
            <a:avLst/>
          </a:prstGeom>
        </p:spPr>
        <p:txBody>
          <a:bodyPr>
            <a:normAutofit/>
          </a:bodyPr>
          <a:lstStyle>
            <a:lvl1pPr>
              <a:defRPr sz="3200" b="1">
                <a:solidFill>
                  <a:schemeClr val="accent1">
                    <a:lumMod val="50000"/>
                  </a:schemeClr>
                </a:solidFill>
                <a:latin typeface="Arial" panose="020B0604020202020204" pitchFamily="34" charset="0"/>
                <a:cs typeface="Arial" panose="020B0604020202020204" pitchFamily="34" charset="0"/>
              </a:defRPr>
            </a:lvl1pPr>
          </a:lstStyle>
          <a:p>
            <a:r>
              <a:rPr lang="en-US" dirty="0"/>
              <a:t>Click to edit Master title style</a:t>
            </a:r>
          </a:p>
        </p:txBody>
      </p:sp>
      <p:pic>
        <p:nvPicPr>
          <p:cNvPr id="4" name="Picture 3">
            <a:extLst>
              <a:ext uri="{FF2B5EF4-FFF2-40B4-BE49-F238E27FC236}">
                <a16:creationId xmlns:a16="http://schemas.microsoft.com/office/drawing/2014/main" id="{220D1B76-43A3-0940-B968-A7D975A2B917}"/>
              </a:ext>
            </a:extLst>
          </p:cNvPr>
          <p:cNvPicPr>
            <a:picLocks noChangeAspect="1"/>
          </p:cNvPicPr>
          <p:nvPr userDrawn="1"/>
        </p:nvPicPr>
        <p:blipFill>
          <a:blip r:embed="rId2"/>
          <a:stretch>
            <a:fillRect/>
          </a:stretch>
        </p:blipFill>
        <p:spPr>
          <a:xfrm>
            <a:off x="0" y="0"/>
            <a:ext cx="12192000" cy="685800"/>
          </a:xfrm>
          <a:prstGeom prst="rect">
            <a:avLst/>
          </a:prstGeom>
        </p:spPr>
      </p:pic>
      <p:sp>
        <p:nvSpPr>
          <p:cNvPr id="5" name="Content Placeholder 2">
            <a:extLst>
              <a:ext uri="{FF2B5EF4-FFF2-40B4-BE49-F238E27FC236}">
                <a16:creationId xmlns:a16="http://schemas.microsoft.com/office/drawing/2014/main" id="{2B2891E3-39F0-794E-8C9A-E915E731E3C5}"/>
              </a:ext>
            </a:extLst>
          </p:cNvPr>
          <p:cNvSpPr>
            <a:spLocks noGrp="1"/>
          </p:cNvSpPr>
          <p:nvPr>
            <p:ph idx="10" hasCustomPrompt="1"/>
          </p:nvPr>
        </p:nvSpPr>
        <p:spPr>
          <a:xfrm>
            <a:off x="139700" y="6356350"/>
            <a:ext cx="11214100" cy="387350"/>
          </a:xfrm>
          <a:prstGeom prst="rect">
            <a:avLst/>
          </a:prstGeom>
        </p:spPr>
        <p:txBody>
          <a:bodyPr anchor="ctr"/>
          <a:lstStyle>
            <a:lvl1pPr marL="0" indent="0">
              <a:buNone/>
              <a:defRPr sz="1000">
                <a:solidFill>
                  <a:schemeClr val="accent1">
                    <a:lumMod val="50000"/>
                  </a:schemeClr>
                </a:solidFill>
                <a:latin typeface="Arial" panose="020B0604020202020204" pitchFamily="34" charset="0"/>
                <a:cs typeface="Arial" panose="020B0604020202020204" pitchFamily="34" charset="0"/>
              </a:defRPr>
            </a:lvl1pPr>
            <a:lvl2pPr marL="457200" indent="0">
              <a:buNone/>
              <a:defRPr sz="2000">
                <a:solidFill>
                  <a:schemeClr val="accent1">
                    <a:lumMod val="50000"/>
                  </a:schemeClr>
                </a:solidFill>
              </a:defRPr>
            </a:lvl2pPr>
            <a:lvl3pPr>
              <a:defRPr sz="1800">
                <a:solidFill>
                  <a:schemeClr val="accent1">
                    <a:lumMod val="50000"/>
                  </a:schemeClr>
                </a:solidFill>
              </a:defRPr>
            </a:lvl3pPr>
            <a:lvl4pPr>
              <a:defRPr sz="1600">
                <a:solidFill>
                  <a:schemeClr val="accent1">
                    <a:lumMod val="50000"/>
                  </a:schemeClr>
                </a:solidFill>
              </a:defRPr>
            </a:lvl4pPr>
            <a:lvl5pPr>
              <a:defRPr sz="1400">
                <a:solidFill>
                  <a:schemeClr val="accent1">
                    <a:lumMod val="50000"/>
                  </a:schemeClr>
                </a:solidFill>
              </a:defRPr>
            </a:lvl5pPr>
          </a:lstStyle>
          <a:p>
            <a:pPr lvl="0"/>
            <a:r>
              <a:rPr lang="en-US" dirty="0"/>
              <a:t>Click to edit Footer</a:t>
            </a:r>
          </a:p>
        </p:txBody>
      </p:sp>
      <p:sp>
        <p:nvSpPr>
          <p:cNvPr id="7" name="Slide Number Placeholder 5">
            <a:extLst>
              <a:ext uri="{FF2B5EF4-FFF2-40B4-BE49-F238E27FC236}">
                <a16:creationId xmlns:a16="http://schemas.microsoft.com/office/drawing/2014/main" id="{88F34A7F-B560-1647-BE49-A4481EBB388E}"/>
              </a:ext>
            </a:extLst>
          </p:cNvPr>
          <p:cNvSpPr>
            <a:spLocks noGrp="1"/>
          </p:cNvSpPr>
          <p:nvPr>
            <p:ph type="sldNum" sz="quarter" idx="4"/>
          </p:nvPr>
        </p:nvSpPr>
        <p:spPr>
          <a:xfrm>
            <a:off x="11569148" y="6356350"/>
            <a:ext cx="470452" cy="365125"/>
          </a:xfrm>
          <a:prstGeom prst="rect">
            <a:avLst/>
          </a:prstGeom>
        </p:spPr>
        <p:txBody>
          <a:bodyPr vert="horz" lIns="91440" tIns="45720" rIns="91440" bIns="45720" rtlCol="0" anchor="ctr"/>
          <a:lstStyle>
            <a:lvl1pPr algn="r">
              <a:defRPr sz="1200">
                <a:solidFill>
                  <a:schemeClr val="accent1">
                    <a:lumMod val="50000"/>
                  </a:schemeClr>
                </a:solidFill>
              </a:defRPr>
            </a:lvl1pPr>
          </a:lstStyle>
          <a:p>
            <a:fld id="{EB785243-9276-1048-BCCD-C1DD1C2ACEF0}" type="slidenum">
              <a:rPr lang="en-US" smtClean="0"/>
              <a:pPr/>
              <a:t>‹#›</a:t>
            </a:fld>
            <a:endParaRPr lang="en-US" dirty="0"/>
          </a:p>
        </p:txBody>
      </p:sp>
    </p:spTree>
    <p:extLst>
      <p:ext uri="{BB962C8B-B14F-4D97-AF65-F5344CB8AC3E}">
        <p14:creationId xmlns:p14="http://schemas.microsoft.com/office/powerpoint/2010/main" val="3305300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473480415"/>
      </p:ext>
    </p:extLst>
  </p:cSld>
  <p:clrMap bg1="dk2" tx1="lt1" bg2="dk1" tx2="lt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83" r:id="rId9"/>
    <p:sldLayoutId id="2147483784" r:id="rId10"/>
    <p:sldLayoutId id="2147483785" r:id="rId11"/>
    <p:sldLayoutId id="2147483788" r:id="rId12"/>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hyperlink" Target="http://www.clinicaloptions.com/" TargetMode="External"/><Relationship Id="rId4" Type="http://schemas.openxmlformats.org/officeDocument/2006/relationships/image" Target="../media/image3.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tags" Target="../tags/tag2.xml"/><Relationship Id="rId5" Type="http://schemas.openxmlformats.org/officeDocument/2006/relationships/hyperlink" Target="http://www.clinicaloptions.com/" TargetMode="External"/><Relationship Id="rId4" Type="http://schemas.openxmlformats.org/officeDocument/2006/relationships/image" Target="../media/image3.jpg"/></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598489" y="1600200"/>
            <a:ext cx="10882313" cy="2057400"/>
          </a:xfrm>
        </p:spPr>
        <p:txBody>
          <a:bodyPr>
            <a:normAutofit/>
          </a:bodyPr>
          <a:lstStyle/>
          <a:p>
            <a:r>
              <a:rPr lang="en-US" altLang="en-US" sz="4000" dirty="0"/>
              <a:t>Advances in Endometrial Cancer Therapy: Exploring the Role of Immunotherapy</a:t>
            </a:r>
          </a:p>
        </p:txBody>
      </p:sp>
      <p:sp>
        <p:nvSpPr>
          <p:cNvPr id="11" name="Text Box 21">
            <a:extLst>
              <a:ext uri="{FF2B5EF4-FFF2-40B4-BE49-F238E27FC236}">
                <a16:creationId xmlns:a16="http://schemas.microsoft.com/office/drawing/2014/main" id="{C4ACE900-0123-4606-B11B-5724464F2043}"/>
              </a:ext>
            </a:extLst>
          </p:cNvPr>
          <p:cNvSpPr txBox="1">
            <a:spLocks noChangeArrowheads="1"/>
          </p:cNvSpPr>
          <p:nvPr/>
        </p:nvSpPr>
        <p:spPr bwMode="auto">
          <a:xfrm>
            <a:off x="423864" y="640080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GlaxoSmithKline.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chemeClr val="accent3"/>
                </a:solidFill>
              </a:rPr>
              <a:t>Ana Oaknin, MD, PhD</a:t>
            </a:r>
            <a:br>
              <a:rPr lang="en-US" altLang="en-US" dirty="0"/>
            </a:br>
            <a:r>
              <a:rPr lang="en-US" altLang="en-US" sz="2600" i="1" dirty="0"/>
              <a:t>Head of the Gynaecologic Cancer Programme</a:t>
            </a:r>
            <a:br>
              <a:rPr lang="en-US" altLang="en-US" sz="2600" dirty="0"/>
            </a:br>
            <a:r>
              <a:rPr lang="en-US" altLang="en-US" sz="2600" dirty="0"/>
              <a:t>Vall d’Hebron Institute of Oncology (VHIO)</a:t>
            </a:r>
            <a:br>
              <a:rPr lang="en-US" altLang="en-US" sz="2600" dirty="0"/>
            </a:br>
            <a:r>
              <a:rPr lang="en-US" altLang="en-US" sz="2600" dirty="0"/>
              <a:t>Hospital Universitari Vall d’Hebron</a:t>
            </a:r>
            <a:br>
              <a:rPr lang="en-US" altLang="en-US" sz="2600" dirty="0"/>
            </a:br>
            <a:r>
              <a:rPr lang="en-US" altLang="en-US" sz="2600" dirty="0"/>
              <a:t>Vall d’Hebron Barcelona Hospital Campus</a:t>
            </a:r>
            <a:br>
              <a:rPr lang="en-US" altLang="en-US" sz="2600" dirty="0"/>
            </a:br>
            <a:r>
              <a:rPr lang="en-US" altLang="en-US" sz="2600" dirty="0"/>
              <a:t>Barcelona, Spain</a:t>
            </a:r>
          </a:p>
          <a:p>
            <a:pPr marL="0" indent="0">
              <a:buNone/>
            </a:pPr>
            <a:r>
              <a:rPr lang="en-US" sz="2600" b="1" dirty="0">
                <a:solidFill>
                  <a:schemeClr val="accent3"/>
                </a:solidFill>
              </a:rPr>
              <a:t>Ana Oaknin, MD, </a:t>
            </a:r>
            <a:r>
              <a:rPr lang="en-US" sz="2600" dirty="0"/>
              <a:t>has disclosed that she has received consulting fees from AstraZeneca, Clovis Oncology, Genmab, Immunogen, PharmMar, Roche, and Tesaro.</a:t>
            </a:r>
          </a:p>
          <a:p>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Recurrent/Metastatic Endometrial Cancer: Overview </a:t>
            </a:r>
            <a:endParaRPr lang="en-US" dirty="0"/>
          </a:p>
        </p:txBody>
      </p:sp>
      <p:sp>
        <p:nvSpPr>
          <p:cNvPr id="5" name="Content Placeholder 4"/>
          <p:cNvSpPr>
            <a:spLocks noGrp="1"/>
          </p:cNvSpPr>
          <p:nvPr>
            <p:ph idx="1"/>
          </p:nvPr>
        </p:nvSpPr>
        <p:spPr>
          <a:xfrm>
            <a:off x="604675" y="1513047"/>
            <a:ext cx="11351536" cy="4650686"/>
          </a:xfrm>
        </p:spPr>
        <p:txBody>
          <a:bodyPr/>
          <a:lstStyle/>
          <a:p>
            <a:pPr>
              <a:spcAft>
                <a:spcPts val="500"/>
              </a:spcAft>
            </a:pPr>
            <a:r>
              <a:rPr lang="en-US" dirty="0"/>
              <a:t>EC is the most common gynaecologic malignancy in women in the developed world with an estimated 382,069 new cases diagnosed in 2018</a:t>
            </a:r>
          </a:p>
          <a:p>
            <a:pPr lvl="1">
              <a:spcAft>
                <a:spcPts val="500"/>
              </a:spcAft>
            </a:pPr>
            <a:r>
              <a:rPr lang="en-US" dirty="0"/>
              <a:t>Highest incidence in Eastern Europe and North America</a:t>
            </a:r>
          </a:p>
          <a:p>
            <a:pPr lvl="1">
              <a:spcAft>
                <a:spcPts val="500"/>
              </a:spcAft>
            </a:pPr>
            <a:r>
              <a:rPr lang="en-US" dirty="0"/>
              <a:t>US: estimated 65,620 new cases and 12,590 deaths in 2020</a:t>
            </a:r>
          </a:p>
          <a:p>
            <a:pPr>
              <a:spcAft>
                <a:spcPts val="500"/>
              </a:spcAft>
            </a:pPr>
            <a:r>
              <a:rPr lang="en-US" dirty="0"/>
              <a:t>The incidence of EC is increasing annually by an estimated 1% to 2%; </a:t>
            </a:r>
            <a:br>
              <a:rPr lang="en-US" dirty="0"/>
            </a:br>
            <a:r>
              <a:rPr lang="en-US" dirty="0"/>
              <a:t>it </a:t>
            </a:r>
            <a:r>
              <a:rPr lang="en-GB" dirty="0"/>
              <a:t>is predicted to double by 2030 in the US</a:t>
            </a:r>
            <a:endParaRPr lang="en-US" dirty="0"/>
          </a:p>
          <a:p>
            <a:pPr>
              <a:spcAft>
                <a:spcPts val="500"/>
              </a:spcAft>
            </a:pPr>
            <a:r>
              <a:rPr lang="en-US" dirty="0"/>
              <a:t>Prognosis: 5-yr survival rates</a:t>
            </a:r>
          </a:p>
          <a:p>
            <a:pPr lvl="1">
              <a:spcAft>
                <a:spcPts val="500"/>
              </a:spcAft>
            </a:pPr>
            <a:r>
              <a:rPr lang="en-US" dirty="0"/>
              <a:t>Stage I: 95% </a:t>
            </a:r>
          </a:p>
          <a:p>
            <a:pPr lvl="1">
              <a:spcAft>
                <a:spcPts val="500"/>
              </a:spcAft>
            </a:pPr>
            <a:r>
              <a:rPr lang="en-US" dirty="0"/>
              <a:t>Stage IV: metastatic: 17.3%</a:t>
            </a:r>
          </a:p>
          <a:p>
            <a:pPr>
              <a:spcAft>
                <a:spcPts val="500"/>
              </a:spcAft>
            </a:pPr>
            <a:endParaRPr lang="en-US" dirty="0"/>
          </a:p>
          <a:p>
            <a:pPr>
              <a:spcAft>
                <a:spcPts val="500"/>
              </a:spcAft>
            </a:pPr>
            <a:endParaRPr lang="en-US" dirty="0"/>
          </a:p>
        </p:txBody>
      </p:sp>
      <p:grpSp>
        <p:nvGrpSpPr>
          <p:cNvPr id="6" name="Group 7">
            <a:extLst>
              <a:ext uri="{FF2B5EF4-FFF2-40B4-BE49-F238E27FC236}">
                <a16:creationId xmlns:a16="http://schemas.microsoft.com/office/drawing/2014/main" id="{F90ACD6D-4993-4896-B364-B9964C9D4F56}"/>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B1F9FECF-0810-46CF-87B3-5DB0FDCE4D8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D3E45B7F-4453-4391-BF36-7FFDAB51ACE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0" name="ZoneTexte 4">
            <a:extLst>
              <a:ext uri="{FF2B5EF4-FFF2-40B4-BE49-F238E27FC236}">
                <a16:creationId xmlns:a16="http://schemas.microsoft.com/office/drawing/2014/main" id="{4756A26D-9990-4D86-8FEF-B0753143E8ED}"/>
              </a:ext>
            </a:extLst>
          </p:cNvPr>
          <p:cNvSpPr txBox="1"/>
          <p:nvPr/>
        </p:nvSpPr>
        <p:spPr>
          <a:xfrm>
            <a:off x="450612" y="6355331"/>
            <a:ext cx="728988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Zhang. Front Oncol. 2019;9:1440. Bray. CA Cancer J Clin. 2018;68:394. Siegel 2020. CA Cancer J Clin. 2020;70:7. </a:t>
            </a:r>
          </a:p>
        </p:txBody>
      </p:sp>
    </p:spTree>
    <p:extLst>
      <p:ext uri="{BB962C8B-B14F-4D97-AF65-F5344CB8AC3E}">
        <p14:creationId xmlns:p14="http://schemas.microsoft.com/office/powerpoint/2010/main" val="505670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“Modern” Molecular Classification: </a:t>
            </a:r>
            <a:br>
              <a:rPr lang="en-US" dirty="0"/>
            </a:br>
            <a:r>
              <a:rPr lang="en-US" dirty="0"/>
              <a:t>Beyond Bokhman’s Dual Scheme </a:t>
            </a:r>
          </a:p>
        </p:txBody>
      </p:sp>
      <p:graphicFrame>
        <p:nvGraphicFramePr>
          <p:cNvPr id="21" name="Tabla 3"/>
          <p:cNvGraphicFramePr>
            <a:graphicFrameLocks noGrp="1"/>
          </p:cNvGraphicFramePr>
          <p:nvPr>
            <p:ph sz="quarter" idx="4294967295"/>
            <p:extLst>
              <p:ext uri="{D42A27DB-BD31-4B8C-83A1-F6EECF244321}">
                <p14:modId xmlns:p14="http://schemas.microsoft.com/office/powerpoint/2010/main" val="1921516588"/>
              </p:ext>
            </p:extLst>
          </p:nvPr>
        </p:nvGraphicFramePr>
        <p:xfrm>
          <a:off x="726281" y="1522413"/>
          <a:ext cx="3785755" cy="2895648"/>
        </p:xfrm>
        <a:graphic>
          <a:graphicData uri="http://schemas.openxmlformats.org/drawingml/2006/table">
            <a:tbl>
              <a:tblPr/>
              <a:tblGrid>
                <a:gridCol w="1880237">
                  <a:extLst>
                    <a:ext uri="{9D8B030D-6E8A-4147-A177-3AD203B41FA5}">
                      <a16:colId xmlns:a16="http://schemas.microsoft.com/office/drawing/2014/main" val="20000"/>
                    </a:ext>
                  </a:extLst>
                </a:gridCol>
                <a:gridCol w="1905518">
                  <a:extLst>
                    <a:ext uri="{9D8B030D-6E8A-4147-A177-3AD203B41FA5}">
                      <a16:colId xmlns:a16="http://schemas.microsoft.com/office/drawing/2014/main" val="20001"/>
                    </a:ext>
                  </a:extLst>
                </a:gridCol>
              </a:tblGrid>
              <a:tr h="294585">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ea typeface="ＭＳ Ｐゴシック" charset="0"/>
                          <a:cs typeface="Calibri" panose="020F0502020204030204" pitchFamily="34" charset="0"/>
                        </a:rPr>
                        <a:t>Type I (80%)</a:t>
                      </a:r>
                    </a:p>
                  </a:txBody>
                  <a:tcPr marL="91431" marR="9143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ea typeface="ＭＳ Ｐゴシック" charset="0"/>
                          <a:cs typeface="Calibri" panose="020F0502020204030204" pitchFamily="34" charset="0"/>
                        </a:rPr>
                        <a:t>Type II</a:t>
                      </a:r>
                    </a:p>
                  </a:txBody>
                  <a:tcPr marL="91431" marR="9143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294585">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Estrogen dependent</a:t>
                      </a:r>
                    </a:p>
                  </a:txBody>
                  <a:tcPr marL="91431" marR="91431" marT="45724" marB="4572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Nonestrogen dependent</a:t>
                      </a:r>
                    </a:p>
                  </a:txBody>
                  <a:tcPr marL="91431" marR="91431" marT="45724" marB="4572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8608">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Arises in hyperplastic endometrium</a:t>
                      </a:r>
                    </a:p>
                  </a:txBody>
                  <a:tcPr marL="91431" marR="9143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Arises in atrophic endometrium</a:t>
                      </a:r>
                    </a:p>
                  </a:txBody>
                  <a:tcPr marL="91431" marR="9143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4585">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Usually local disease</a:t>
                      </a:r>
                    </a:p>
                  </a:txBody>
                  <a:tcPr marL="91431" marR="91431" marT="45724" marB="4572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Usually advanced disease</a:t>
                      </a:r>
                    </a:p>
                  </a:txBody>
                  <a:tcPr marL="91431" marR="91431" marT="45724" marB="4572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83490">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High survival rate</a:t>
                      </a:r>
                    </a:p>
                  </a:txBody>
                  <a:tcPr marL="91431" marR="9143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Low survival rate</a:t>
                      </a:r>
                    </a:p>
                  </a:txBody>
                  <a:tcPr marL="91431" marR="91431" marT="45724" marB="4572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72487">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Grade 1/2 endometrioid</a:t>
                      </a:r>
                    </a:p>
                  </a:txBody>
                  <a:tcPr marL="91431" marR="91431" marT="45724" marB="4572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Grade 3 endometrioid</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high-grade serous </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Calibri" panose="020F0502020204030204" pitchFamily="34" charset="0"/>
                          <a:ea typeface="ＭＳ Ｐゴシック" charset="0"/>
                          <a:cs typeface="Calibri" panose="020F0502020204030204" pitchFamily="34" charset="0"/>
                        </a:rPr>
                        <a:t>clear cell </a:t>
                      </a:r>
                    </a:p>
                  </a:txBody>
                  <a:tcPr marL="91431" marR="91431" marT="45724" marB="4572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bl>
          </a:graphicData>
        </a:graphic>
      </p:graphicFrame>
      <p:graphicFrame>
        <p:nvGraphicFramePr>
          <p:cNvPr id="14" name="Content Placeholder 18"/>
          <p:cNvGraphicFramePr>
            <a:graphicFrameLocks noGrp="1"/>
          </p:cNvGraphicFramePr>
          <p:nvPr>
            <p:ph sz="quarter" idx="4294967295"/>
            <p:extLst>
              <p:ext uri="{D42A27DB-BD31-4B8C-83A1-F6EECF244321}">
                <p14:modId xmlns:p14="http://schemas.microsoft.com/office/powerpoint/2010/main" val="1191764277"/>
              </p:ext>
            </p:extLst>
          </p:nvPr>
        </p:nvGraphicFramePr>
        <p:xfrm>
          <a:off x="4727866" y="1522413"/>
          <a:ext cx="6754341" cy="4657686"/>
        </p:xfrm>
        <a:graphic>
          <a:graphicData uri="http://schemas.openxmlformats.org/drawingml/2006/table">
            <a:tbl>
              <a:tblPr firstRow="1" bandRow="1">
                <a:tableStyleId>{93296810-A885-4BE3-A3E7-6D5BEEA58F35}</a:tableStyleId>
              </a:tblPr>
              <a:tblGrid>
                <a:gridCol w="2814767">
                  <a:extLst>
                    <a:ext uri="{9D8B030D-6E8A-4147-A177-3AD203B41FA5}">
                      <a16:colId xmlns:a16="http://schemas.microsoft.com/office/drawing/2014/main" val="179218692"/>
                    </a:ext>
                  </a:extLst>
                </a:gridCol>
                <a:gridCol w="1969787">
                  <a:extLst>
                    <a:ext uri="{9D8B030D-6E8A-4147-A177-3AD203B41FA5}">
                      <a16:colId xmlns:a16="http://schemas.microsoft.com/office/drawing/2014/main" val="3839829124"/>
                    </a:ext>
                  </a:extLst>
                </a:gridCol>
                <a:gridCol w="1969787">
                  <a:extLst>
                    <a:ext uri="{9D8B030D-6E8A-4147-A177-3AD203B41FA5}">
                      <a16:colId xmlns:a16="http://schemas.microsoft.com/office/drawing/2014/main" val="310351992"/>
                    </a:ext>
                  </a:extLst>
                </a:gridCol>
              </a:tblGrid>
              <a:tr h="396582">
                <a:tc>
                  <a:txBody>
                    <a:bodyPr/>
                    <a:lstStyle/>
                    <a:p>
                      <a:pPr>
                        <a:lnSpc>
                          <a:spcPct val="90000"/>
                        </a:lnSpc>
                      </a:pPr>
                      <a:r>
                        <a:rPr lang="en-GB" sz="1400" dirty="0">
                          <a:latin typeface="Calibri" panose="020F0502020204030204" pitchFamily="34" charset="0"/>
                          <a:cs typeface="Calibri" panose="020F0502020204030204" pitchFamily="34" charset="0"/>
                        </a:rPr>
                        <a:t>Alteration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GB" sz="1400" dirty="0">
                          <a:latin typeface="Calibri" panose="020F0502020204030204" pitchFamily="34" charset="0"/>
                          <a:cs typeface="Calibri" panose="020F0502020204030204" pitchFamily="34" charset="0"/>
                        </a:rPr>
                        <a:t>Prevalence</a:t>
                      </a:r>
                      <a:br>
                        <a:rPr lang="en-GB" sz="1400" dirty="0">
                          <a:latin typeface="Calibri" panose="020F0502020204030204" pitchFamily="34" charset="0"/>
                          <a:cs typeface="Calibri" panose="020F0502020204030204" pitchFamily="34" charset="0"/>
                        </a:rPr>
                      </a:br>
                      <a:r>
                        <a:rPr lang="en-GB" sz="1400" dirty="0">
                          <a:latin typeface="Calibri" panose="020F0502020204030204" pitchFamily="34" charset="0"/>
                          <a:cs typeface="Calibri" panose="020F0502020204030204" pitchFamily="34" charset="0"/>
                        </a:rPr>
                        <a:t>in Type I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ct val="90000"/>
                        </a:lnSpc>
                      </a:pPr>
                      <a:r>
                        <a:rPr lang="en-GB" sz="1400" dirty="0">
                          <a:latin typeface="Calibri" panose="020F0502020204030204" pitchFamily="34" charset="0"/>
                          <a:cs typeface="Calibri" panose="020F0502020204030204" pitchFamily="34" charset="0"/>
                        </a:rPr>
                        <a:t>Prevalence</a:t>
                      </a:r>
                      <a:br>
                        <a:rPr lang="en-GB" sz="1400" dirty="0">
                          <a:latin typeface="Calibri" panose="020F0502020204030204" pitchFamily="34" charset="0"/>
                          <a:cs typeface="Calibri" panose="020F0502020204030204" pitchFamily="34" charset="0"/>
                        </a:rPr>
                      </a:br>
                      <a:r>
                        <a:rPr lang="en-GB" sz="1400" dirty="0">
                          <a:latin typeface="Calibri" panose="020F0502020204030204" pitchFamily="34" charset="0"/>
                          <a:cs typeface="Calibri" panose="020F0502020204030204" pitchFamily="34" charset="0"/>
                        </a:rPr>
                        <a:t>in</a:t>
                      </a:r>
                      <a:r>
                        <a:rPr lang="en-GB" sz="1400" baseline="0" dirty="0">
                          <a:latin typeface="Calibri" panose="020F0502020204030204" pitchFamily="34" charset="0"/>
                          <a:cs typeface="Calibri" panose="020F0502020204030204" pitchFamily="34" charset="0"/>
                        </a:rPr>
                        <a:t> Type II (%)</a:t>
                      </a:r>
                      <a:endParaRPr lang="en-GB" sz="14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360649107"/>
                  </a:ext>
                </a:extLst>
              </a:tr>
              <a:tr h="560684">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PIK3CA mutation</a:t>
                      </a:r>
                    </a:p>
                    <a:p>
                      <a:pPr marL="342900" indent="-228600">
                        <a:lnSpc>
                          <a:spcPct val="90000"/>
                        </a:lnSpc>
                        <a:buFont typeface="Wingdings" panose="05000000000000000000" pitchFamily="2" charset="2"/>
                        <a:buChar char="§"/>
                      </a:pPr>
                      <a:r>
                        <a:rPr lang="en-GB" sz="1400" dirty="0">
                          <a:solidFill>
                            <a:schemeClr val="bg1"/>
                          </a:solidFill>
                          <a:latin typeface="Calibri" panose="020F0502020204030204" pitchFamily="34" charset="0"/>
                          <a:cs typeface="Calibri" panose="020F0502020204030204" pitchFamily="34" charset="0"/>
                        </a:rPr>
                        <a:t>Exon 9</a:t>
                      </a:r>
                    </a:p>
                    <a:p>
                      <a:pPr marL="342900" indent="-228600">
                        <a:lnSpc>
                          <a:spcPct val="90000"/>
                        </a:lnSpc>
                        <a:buFont typeface="Wingdings" panose="05000000000000000000" pitchFamily="2" charset="2"/>
                        <a:buChar char="§"/>
                      </a:pPr>
                      <a:r>
                        <a:rPr lang="en-GB" sz="1400" dirty="0">
                          <a:solidFill>
                            <a:schemeClr val="bg1"/>
                          </a:solidFill>
                          <a:latin typeface="Calibri" panose="020F0502020204030204" pitchFamily="34" charset="0"/>
                          <a:cs typeface="Calibri" panose="020F0502020204030204" pitchFamily="34" charset="0"/>
                        </a:rPr>
                        <a:t>Exon 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 30</a:t>
                      </a:r>
                    </a:p>
                    <a:p>
                      <a:pPr algn="ctr">
                        <a:lnSpc>
                          <a:spcPct val="90000"/>
                        </a:lnSpc>
                      </a:pPr>
                      <a:r>
                        <a:rPr lang="en-GB" sz="1400" dirty="0">
                          <a:solidFill>
                            <a:schemeClr val="bg1"/>
                          </a:solidFill>
                          <a:latin typeface="Calibri" panose="020F0502020204030204" pitchFamily="34" charset="0"/>
                          <a:cs typeface="Calibri" panose="020F0502020204030204" pitchFamily="34" charset="0"/>
                        </a:rPr>
                        <a:t>7.0-15.5</a:t>
                      </a:r>
                    </a:p>
                    <a:p>
                      <a:pPr algn="ctr">
                        <a:lnSpc>
                          <a:spcPct val="90000"/>
                        </a:lnSpc>
                      </a:pPr>
                      <a:r>
                        <a:rPr lang="en-GB" sz="1400" dirty="0">
                          <a:solidFill>
                            <a:schemeClr val="bg1"/>
                          </a:solidFill>
                          <a:latin typeface="Calibri" panose="020F0502020204030204" pitchFamily="34" charset="0"/>
                          <a:cs typeface="Calibri" panose="020F0502020204030204" pitchFamily="34" charset="0"/>
                        </a:rPr>
                        <a:t>10-34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 20</a:t>
                      </a:r>
                    </a:p>
                    <a:p>
                      <a:pPr algn="ctr">
                        <a:lnSpc>
                          <a:spcPct val="90000"/>
                        </a:lnSpc>
                      </a:pPr>
                      <a:r>
                        <a:rPr lang="en-GB" sz="1400" dirty="0">
                          <a:solidFill>
                            <a:schemeClr val="bg1"/>
                          </a:solidFill>
                          <a:latin typeface="Calibri" panose="020F0502020204030204" pitchFamily="34" charset="0"/>
                          <a:cs typeface="Calibri" panose="020F0502020204030204" pitchFamily="34" charset="0"/>
                        </a:rPr>
                        <a:t>0</a:t>
                      </a:r>
                    </a:p>
                    <a:p>
                      <a:pPr algn="ctr">
                        <a:lnSpc>
                          <a:spcPct val="90000"/>
                        </a:lnSpc>
                      </a:pPr>
                      <a:r>
                        <a:rPr lang="en-GB" sz="1400" dirty="0">
                          <a:solidFill>
                            <a:schemeClr val="bg1"/>
                          </a:solidFill>
                          <a:latin typeface="Calibri" panose="020F0502020204030204" pitchFamily="34" charset="0"/>
                          <a:cs typeface="Calibri" panose="020F0502020204030204" pitchFamily="34" charset="0"/>
                        </a:rPr>
                        <a:t>21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14063776"/>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PIK3CA amplification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2-14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82670425"/>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KRAS mutation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11-26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8271134"/>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AKT</a:t>
                      </a:r>
                      <a:r>
                        <a:rPr lang="en-GB" sz="1400" baseline="0" dirty="0">
                          <a:solidFill>
                            <a:schemeClr val="bg1"/>
                          </a:solidFill>
                          <a:latin typeface="Calibri" panose="020F0502020204030204" pitchFamily="34" charset="0"/>
                          <a:cs typeface="Calibri" panose="020F0502020204030204" pitchFamily="34" charset="0"/>
                        </a:rPr>
                        <a:t> mutation</a:t>
                      </a:r>
                      <a:endParaRPr lang="en-GB" sz="14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48763656"/>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PTEN loss</a:t>
                      </a:r>
                      <a:r>
                        <a:rPr lang="en-GB" sz="1400" baseline="0" dirty="0">
                          <a:solidFill>
                            <a:schemeClr val="bg1"/>
                          </a:solidFill>
                          <a:latin typeface="Calibri" panose="020F0502020204030204" pitchFamily="34" charset="0"/>
                          <a:cs typeface="Calibri" panose="020F0502020204030204" pitchFamily="34" charset="0"/>
                        </a:rPr>
                        <a:t> of function</a:t>
                      </a:r>
                      <a:endParaRPr lang="en-GB" sz="14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23574600"/>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Microsatellite</a:t>
                      </a:r>
                      <a:r>
                        <a:rPr lang="en-GB" sz="1400" baseline="0" dirty="0">
                          <a:solidFill>
                            <a:schemeClr val="bg1"/>
                          </a:solidFill>
                          <a:latin typeface="Calibri" panose="020F0502020204030204" pitchFamily="34" charset="0"/>
                          <a:cs typeface="Calibri" panose="020F0502020204030204" pitchFamily="34" charset="0"/>
                        </a:rPr>
                        <a:t> instability</a:t>
                      </a:r>
                      <a:endParaRPr lang="en-GB" sz="14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20-45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84503779"/>
                  </a:ext>
                </a:extLst>
              </a:tr>
              <a:tr h="396582">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Nuclear accumulation of </a:t>
                      </a:r>
                      <a:r>
                        <a:rPr lang="el-GR" sz="1400" dirty="0">
                          <a:solidFill>
                            <a:schemeClr val="bg1"/>
                          </a:solidFill>
                          <a:latin typeface="Calibri" panose="020F0502020204030204" pitchFamily="34" charset="0"/>
                          <a:cs typeface="Calibri" panose="020F0502020204030204" pitchFamily="34" charset="0"/>
                        </a:rPr>
                        <a:t>β</a:t>
                      </a:r>
                      <a:r>
                        <a:rPr lang="en-GB" sz="1400" dirty="0">
                          <a:solidFill>
                            <a:schemeClr val="bg1"/>
                          </a:solidFill>
                          <a:latin typeface="Calibri" panose="020F0502020204030204" pitchFamily="34" charset="0"/>
                          <a:cs typeface="Calibri" panose="020F0502020204030204" pitchFamily="34" charset="0"/>
                        </a:rPr>
                        <a:t>-catenin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18-47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04792204"/>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E-cadherin loss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5-50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62-87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16838654"/>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TP53</a:t>
                      </a:r>
                      <a:r>
                        <a:rPr lang="en-GB" sz="1400" baseline="0" dirty="0">
                          <a:solidFill>
                            <a:schemeClr val="bg1"/>
                          </a:solidFill>
                          <a:latin typeface="Calibri" panose="020F0502020204030204" pitchFamily="34" charset="0"/>
                          <a:cs typeface="Calibri" panose="020F0502020204030204" pitchFamily="34" charset="0"/>
                        </a:rPr>
                        <a:t> mutation</a:t>
                      </a:r>
                      <a:endParaRPr lang="en-GB" sz="14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 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 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96309240"/>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Loss of function of p16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4551846"/>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HER2 overexpression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3-10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2530708"/>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HER2 amplification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76636594"/>
                  </a:ext>
                </a:extLst>
              </a:tr>
              <a:tr h="232479">
                <a:tc>
                  <a:txBody>
                    <a:bodyPr/>
                    <a:lstStyle/>
                    <a:p>
                      <a:pPr>
                        <a:lnSpc>
                          <a:spcPct val="90000"/>
                        </a:lnSpc>
                      </a:pPr>
                      <a:r>
                        <a:rPr lang="en-GB" sz="1400" dirty="0">
                          <a:solidFill>
                            <a:schemeClr val="bg1"/>
                          </a:solidFill>
                          <a:latin typeface="Calibri" panose="020F0502020204030204" pitchFamily="34" charset="0"/>
                          <a:cs typeface="Calibri" panose="020F0502020204030204" pitchFamily="34" charset="0"/>
                        </a:rPr>
                        <a:t>FGFR2 mutations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12-16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GB" sz="1400" dirty="0">
                          <a:solidFill>
                            <a:schemeClr val="bg1"/>
                          </a:solidFill>
                          <a:latin typeface="Calibri" panose="020F0502020204030204" pitchFamily="34" charset="0"/>
                          <a:cs typeface="Calibri" panose="020F050202020403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03848178"/>
                  </a:ext>
                </a:extLst>
              </a:tr>
            </a:tbl>
          </a:graphicData>
        </a:graphic>
      </p:graphicFrame>
      <p:sp>
        <p:nvSpPr>
          <p:cNvPr id="4" name="Text Placeholder 3"/>
          <p:cNvSpPr>
            <a:spLocks noGrp="1"/>
          </p:cNvSpPr>
          <p:nvPr>
            <p:ph type="body" sz="quarter" idx="4294967295"/>
          </p:nvPr>
        </p:nvSpPr>
        <p:spPr>
          <a:xfrm>
            <a:off x="441988" y="6379542"/>
            <a:ext cx="5775325" cy="307975"/>
          </a:xfrm>
        </p:spPr>
        <p:txBody>
          <a:bodyPr/>
          <a:lstStyle/>
          <a:p>
            <a:pPr marL="0" indent="0" algn="l">
              <a:buNone/>
            </a:pPr>
            <a:r>
              <a:rPr lang="en-US" sz="1200" kern="1200" dirty="0">
                <a:solidFill>
                  <a:srgbClr val="455560"/>
                </a:solidFill>
                <a:cs typeface="Calibri" panose="020F0502020204030204" pitchFamily="34" charset="0"/>
              </a:rPr>
              <a:t>Dedes. Nat Rev Clin Oncol. 2011;8</a:t>
            </a:r>
            <a:r>
              <a:rPr lang="en-GB" sz="1200" kern="1200" dirty="0">
                <a:solidFill>
                  <a:srgbClr val="455560"/>
                </a:solidFill>
                <a:cs typeface="Calibri" panose="020F0502020204030204" pitchFamily="34" charset="0"/>
              </a:rPr>
              <a:t>:261. </a:t>
            </a:r>
            <a:endParaRPr lang="en-US" sz="1200" kern="1200" dirty="0">
              <a:solidFill>
                <a:srgbClr val="455560"/>
              </a:solidFill>
              <a:cs typeface="Calibri" panose="020F0502020204030204" pitchFamily="34" charset="0"/>
            </a:endParaRPr>
          </a:p>
        </p:txBody>
      </p:sp>
      <p:sp>
        <p:nvSpPr>
          <p:cNvPr id="11" name="Rectangle 10"/>
          <p:cNvSpPr/>
          <p:nvPr/>
        </p:nvSpPr>
        <p:spPr>
          <a:xfrm>
            <a:off x="4727865" y="2004217"/>
            <a:ext cx="6737853" cy="666248"/>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endParaRPr lang="en-US" dirty="0"/>
          </a:p>
        </p:txBody>
      </p:sp>
      <p:sp>
        <p:nvSpPr>
          <p:cNvPr id="12" name="Rectangle 11"/>
          <p:cNvSpPr/>
          <p:nvPr/>
        </p:nvSpPr>
        <p:spPr>
          <a:xfrm>
            <a:off x="4727866" y="3489566"/>
            <a:ext cx="6737853" cy="306214"/>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endParaRPr lang="en-US" dirty="0"/>
          </a:p>
        </p:txBody>
      </p:sp>
      <p:sp>
        <p:nvSpPr>
          <p:cNvPr id="13" name="Rectangle 12"/>
          <p:cNvSpPr/>
          <p:nvPr/>
        </p:nvSpPr>
        <p:spPr>
          <a:xfrm>
            <a:off x="4727866" y="3795780"/>
            <a:ext cx="6737853" cy="283621"/>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endParaRPr lang="en-US" dirty="0"/>
          </a:p>
        </p:txBody>
      </p:sp>
      <p:sp>
        <p:nvSpPr>
          <p:cNvPr id="15" name="Rectangle 14"/>
          <p:cNvSpPr/>
          <p:nvPr/>
        </p:nvSpPr>
        <p:spPr>
          <a:xfrm>
            <a:off x="4727866" y="4766966"/>
            <a:ext cx="6737853" cy="263878"/>
          </a:xfrm>
          <a:prstGeom prst="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endParaRPr lang="en-US" dirty="0"/>
          </a:p>
        </p:txBody>
      </p:sp>
      <p:grpSp>
        <p:nvGrpSpPr>
          <p:cNvPr id="19" name="Group 7">
            <a:extLst>
              <a:ext uri="{FF2B5EF4-FFF2-40B4-BE49-F238E27FC236}">
                <a16:creationId xmlns:a16="http://schemas.microsoft.com/office/drawing/2014/main" id="{97B7ABCA-2392-40A9-8A88-C82AA9FE408B}"/>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E4E37216-E15A-4A20-915D-2CA2BE2EC82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 name="Rectangle 8">
              <a:extLst>
                <a:ext uri="{FF2B5EF4-FFF2-40B4-BE49-F238E27FC236}">
                  <a16:creationId xmlns:a16="http://schemas.microsoft.com/office/drawing/2014/main" id="{6ED93771-3CEF-4E62-A8CF-0CD3AB30DA3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483660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 name="Group 122">
            <a:extLst>
              <a:ext uri="{FF2B5EF4-FFF2-40B4-BE49-F238E27FC236}">
                <a16:creationId xmlns:a16="http://schemas.microsoft.com/office/drawing/2014/main" id="{D9687B60-E8BA-49D2-9A25-584918061506}"/>
              </a:ext>
            </a:extLst>
          </p:cNvPr>
          <p:cNvGrpSpPr/>
          <p:nvPr/>
        </p:nvGrpSpPr>
        <p:grpSpPr>
          <a:xfrm>
            <a:off x="7868012" y="1495052"/>
            <a:ext cx="3752488" cy="1386261"/>
            <a:chOff x="7868012" y="1495052"/>
            <a:chExt cx="3752488" cy="1386261"/>
          </a:xfrm>
        </p:grpSpPr>
        <p:sp>
          <p:nvSpPr>
            <p:cNvPr id="82" name="Freeform: Shape 81">
              <a:extLst>
                <a:ext uri="{FF2B5EF4-FFF2-40B4-BE49-F238E27FC236}">
                  <a16:creationId xmlns:a16="http://schemas.microsoft.com/office/drawing/2014/main" id="{755F773B-856B-4A38-994E-E7B4C2D07441}"/>
                </a:ext>
              </a:extLst>
            </p:cNvPr>
            <p:cNvSpPr/>
            <p:nvPr/>
          </p:nvSpPr>
          <p:spPr bwMode="auto">
            <a:xfrm>
              <a:off x="7996238" y="1643063"/>
              <a:ext cx="3624262" cy="1238250"/>
            </a:xfrm>
            <a:custGeom>
              <a:avLst/>
              <a:gdLst>
                <a:gd name="connsiteX0" fmla="*/ 3624262 w 3624262"/>
                <a:gd name="connsiteY0" fmla="*/ 1238250 h 1238250"/>
                <a:gd name="connsiteX1" fmla="*/ 1243012 w 3624262"/>
                <a:gd name="connsiteY1" fmla="*/ 1238250 h 1238250"/>
                <a:gd name="connsiteX2" fmla="*/ 1243012 w 3624262"/>
                <a:gd name="connsiteY2" fmla="*/ 1081087 h 1238250"/>
                <a:gd name="connsiteX3" fmla="*/ 1162050 w 3624262"/>
                <a:gd name="connsiteY3" fmla="*/ 1081087 h 1238250"/>
                <a:gd name="connsiteX4" fmla="*/ 1162050 w 3624262"/>
                <a:gd name="connsiteY4" fmla="*/ 962025 h 1238250"/>
                <a:gd name="connsiteX5" fmla="*/ 819150 w 3624262"/>
                <a:gd name="connsiteY5" fmla="*/ 962025 h 1238250"/>
                <a:gd name="connsiteX6" fmla="*/ 819150 w 3624262"/>
                <a:gd name="connsiteY6" fmla="*/ 895350 h 1238250"/>
                <a:gd name="connsiteX7" fmla="*/ 709612 w 3624262"/>
                <a:gd name="connsiteY7" fmla="*/ 895350 h 1238250"/>
                <a:gd name="connsiteX8" fmla="*/ 709612 w 3624262"/>
                <a:gd name="connsiteY8" fmla="*/ 809625 h 1238250"/>
                <a:gd name="connsiteX9" fmla="*/ 614362 w 3624262"/>
                <a:gd name="connsiteY9" fmla="*/ 809625 h 1238250"/>
                <a:gd name="connsiteX10" fmla="*/ 614362 w 3624262"/>
                <a:gd name="connsiteY10" fmla="*/ 714375 h 1238250"/>
                <a:gd name="connsiteX11" fmla="*/ 538162 w 3624262"/>
                <a:gd name="connsiteY11" fmla="*/ 714375 h 1238250"/>
                <a:gd name="connsiteX12" fmla="*/ 538162 w 3624262"/>
                <a:gd name="connsiteY12" fmla="*/ 633412 h 1238250"/>
                <a:gd name="connsiteX13" fmla="*/ 495300 w 3624262"/>
                <a:gd name="connsiteY13" fmla="*/ 633412 h 1238250"/>
                <a:gd name="connsiteX14" fmla="*/ 495300 w 3624262"/>
                <a:gd name="connsiteY14" fmla="*/ 566737 h 1238250"/>
                <a:gd name="connsiteX15" fmla="*/ 442912 w 3624262"/>
                <a:gd name="connsiteY15" fmla="*/ 566737 h 1238250"/>
                <a:gd name="connsiteX16" fmla="*/ 442912 w 3624262"/>
                <a:gd name="connsiteY16" fmla="*/ 457200 h 1238250"/>
                <a:gd name="connsiteX17" fmla="*/ 381000 w 3624262"/>
                <a:gd name="connsiteY17" fmla="*/ 457200 h 1238250"/>
                <a:gd name="connsiteX18" fmla="*/ 381000 w 3624262"/>
                <a:gd name="connsiteY18" fmla="*/ 395287 h 1238250"/>
                <a:gd name="connsiteX19" fmla="*/ 309562 w 3624262"/>
                <a:gd name="connsiteY19" fmla="*/ 395287 h 1238250"/>
                <a:gd name="connsiteX20" fmla="*/ 309562 w 3624262"/>
                <a:gd name="connsiteY20" fmla="*/ 300037 h 1238250"/>
                <a:gd name="connsiteX21" fmla="*/ 190500 w 3624262"/>
                <a:gd name="connsiteY21" fmla="*/ 300037 h 1238250"/>
                <a:gd name="connsiteX22" fmla="*/ 190500 w 3624262"/>
                <a:gd name="connsiteY22" fmla="*/ 166687 h 1238250"/>
                <a:gd name="connsiteX23" fmla="*/ 133350 w 3624262"/>
                <a:gd name="connsiteY23" fmla="*/ 166687 h 1238250"/>
                <a:gd name="connsiteX24" fmla="*/ 133350 w 3624262"/>
                <a:gd name="connsiteY24" fmla="*/ 76200 h 1238250"/>
                <a:gd name="connsiteX25" fmla="*/ 0 w 3624262"/>
                <a:gd name="connsiteY25" fmla="*/ 76200 h 1238250"/>
                <a:gd name="connsiteX26" fmla="*/ 0 w 3624262"/>
                <a:gd name="connsiteY26" fmla="*/ 0 h 1238250"/>
                <a:gd name="connsiteX27" fmla="*/ 0 w 3624262"/>
                <a:gd name="connsiteY27" fmla="*/ 0 h 1238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24262" h="1238250">
                  <a:moveTo>
                    <a:pt x="3624262" y="1238250"/>
                  </a:moveTo>
                  <a:lnTo>
                    <a:pt x="1243012" y="1238250"/>
                  </a:lnTo>
                  <a:lnTo>
                    <a:pt x="1243012" y="1081087"/>
                  </a:lnTo>
                  <a:lnTo>
                    <a:pt x="1162050" y="1081087"/>
                  </a:lnTo>
                  <a:lnTo>
                    <a:pt x="1162050" y="962025"/>
                  </a:lnTo>
                  <a:lnTo>
                    <a:pt x="819150" y="962025"/>
                  </a:lnTo>
                  <a:lnTo>
                    <a:pt x="819150" y="895350"/>
                  </a:lnTo>
                  <a:lnTo>
                    <a:pt x="709612" y="895350"/>
                  </a:lnTo>
                  <a:lnTo>
                    <a:pt x="709612" y="809625"/>
                  </a:lnTo>
                  <a:lnTo>
                    <a:pt x="614362" y="809625"/>
                  </a:lnTo>
                  <a:lnTo>
                    <a:pt x="614362" y="714375"/>
                  </a:lnTo>
                  <a:lnTo>
                    <a:pt x="538162" y="714375"/>
                  </a:lnTo>
                  <a:lnTo>
                    <a:pt x="538162" y="633412"/>
                  </a:lnTo>
                  <a:lnTo>
                    <a:pt x="495300" y="633412"/>
                  </a:lnTo>
                  <a:lnTo>
                    <a:pt x="495300" y="566737"/>
                  </a:lnTo>
                  <a:lnTo>
                    <a:pt x="442912" y="566737"/>
                  </a:lnTo>
                  <a:lnTo>
                    <a:pt x="442912" y="457200"/>
                  </a:lnTo>
                  <a:lnTo>
                    <a:pt x="381000" y="457200"/>
                  </a:lnTo>
                  <a:lnTo>
                    <a:pt x="381000" y="395287"/>
                  </a:lnTo>
                  <a:lnTo>
                    <a:pt x="309562" y="395287"/>
                  </a:lnTo>
                  <a:lnTo>
                    <a:pt x="309562" y="300037"/>
                  </a:lnTo>
                  <a:lnTo>
                    <a:pt x="190500" y="300037"/>
                  </a:lnTo>
                  <a:lnTo>
                    <a:pt x="190500" y="166687"/>
                  </a:lnTo>
                  <a:lnTo>
                    <a:pt x="133350" y="166687"/>
                  </a:lnTo>
                  <a:lnTo>
                    <a:pt x="133350" y="76200"/>
                  </a:lnTo>
                  <a:lnTo>
                    <a:pt x="0" y="76200"/>
                  </a:lnTo>
                  <a:lnTo>
                    <a:pt x="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85" name="TextBox 84">
              <a:extLst>
                <a:ext uri="{FF2B5EF4-FFF2-40B4-BE49-F238E27FC236}">
                  <a16:creationId xmlns:a16="http://schemas.microsoft.com/office/drawing/2014/main" id="{202F396C-EC45-451C-BE93-E8DA585C7C7F}"/>
                </a:ext>
              </a:extLst>
            </p:cNvPr>
            <p:cNvSpPr txBox="1"/>
            <p:nvPr/>
          </p:nvSpPr>
          <p:spPr bwMode="auto">
            <a:xfrm>
              <a:off x="7868012" y="1495052"/>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grpSp>
        <p:nvGrpSpPr>
          <p:cNvPr id="105" name="Group 104">
            <a:extLst>
              <a:ext uri="{FF2B5EF4-FFF2-40B4-BE49-F238E27FC236}">
                <a16:creationId xmlns:a16="http://schemas.microsoft.com/office/drawing/2014/main" id="{C13042E5-0AC2-425F-9B99-9CB09CA431D5}"/>
              </a:ext>
            </a:extLst>
          </p:cNvPr>
          <p:cNvGrpSpPr/>
          <p:nvPr/>
        </p:nvGrpSpPr>
        <p:grpSpPr>
          <a:xfrm>
            <a:off x="8154468" y="1735134"/>
            <a:ext cx="3520895" cy="1329783"/>
            <a:chOff x="8154468" y="1735134"/>
            <a:chExt cx="3520895" cy="1329783"/>
          </a:xfrm>
        </p:grpSpPr>
        <p:sp>
          <p:nvSpPr>
            <p:cNvPr id="86" name="TextBox 85">
              <a:extLst>
                <a:ext uri="{FF2B5EF4-FFF2-40B4-BE49-F238E27FC236}">
                  <a16:creationId xmlns:a16="http://schemas.microsoft.com/office/drawing/2014/main" id="{A6A27E10-60D3-46C5-BC64-B9332C7EE346}"/>
                </a:ext>
              </a:extLst>
            </p:cNvPr>
            <p:cNvSpPr txBox="1"/>
            <p:nvPr/>
          </p:nvSpPr>
          <p:spPr bwMode="auto">
            <a:xfrm>
              <a:off x="11430205" y="2688158"/>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87" name="TextBox 86">
              <a:extLst>
                <a:ext uri="{FF2B5EF4-FFF2-40B4-BE49-F238E27FC236}">
                  <a16:creationId xmlns:a16="http://schemas.microsoft.com/office/drawing/2014/main" id="{7334F964-D915-4C26-A755-31B387160860}"/>
                </a:ext>
              </a:extLst>
            </p:cNvPr>
            <p:cNvSpPr txBox="1"/>
            <p:nvPr/>
          </p:nvSpPr>
          <p:spPr bwMode="auto">
            <a:xfrm>
              <a:off x="8154468" y="173513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88" name="TextBox 87">
              <a:extLst>
                <a:ext uri="{FF2B5EF4-FFF2-40B4-BE49-F238E27FC236}">
                  <a16:creationId xmlns:a16="http://schemas.microsoft.com/office/drawing/2014/main" id="{D817E628-4585-47AB-873B-C9DE730F2428}"/>
                </a:ext>
              </a:extLst>
            </p:cNvPr>
            <p:cNvSpPr txBox="1"/>
            <p:nvPr/>
          </p:nvSpPr>
          <p:spPr bwMode="auto">
            <a:xfrm>
              <a:off x="8225687" y="186438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89" name="TextBox 88">
              <a:extLst>
                <a:ext uri="{FF2B5EF4-FFF2-40B4-BE49-F238E27FC236}">
                  <a16:creationId xmlns:a16="http://schemas.microsoft.com/office/drawing/2014/main" id="{06DBAF2C-2B6F-4DF6-87DB-A74EC12E1B64}"/>
                </a:ext>
              </a:extLst>
            </p:cNvPr>
            <p:cNvSpPr txBox="1"/>
            <p:nvPr/>
          </p:nvSpPr>
          <p:spPr bwMode="auto">
            <a:xfrm>
              <a:off x="8331910" y="201678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0" name="TextBox 89">
              <a:extLst>
                <a:ext uri="{FF2B5EF4-FFF2-40B4-BE49-F238E27FC236}">
                  <a16:creationId xmlns:a16="http://schemas.microsoft.com/office/drawing/2014/main" id="{9CA6BB10-54A2-45EE-A087-5E1BEC37D11D}"/>
                </a:ext>
              </a:extLst>
            </p:cNvPr>
            <p:cNvSpPr txBox="1"/>
            <p:nvPr/>
          </p:nvSpPr>
          <p:spPr bwMode="auto">
            <a:xfrm>
              <a:off x="8293608" y="186438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1" name="TextBox 90">
              <a:extLst>
                <a:ext uri="{FF2B5EF4-FFF2-40B4-BE49-F238E27FC236}">
                  <a16:creationId xmlns:a16="http://schemas.microsoft.com/office/drawing/2014/main" id="{016338CB-BE36-43C0-846E-FF08DA9288FA}"/>
                </a:ext>
              </a:extLst>
            </p:cNvPr>
            <p:cNvSpPr txBox="1"/>
            <p:nvPr/>
          </p:nvSpPr>
          <p:spPr bwMode="auto">
            <a:xfrm>
              <a:off x="8438515" y="2170589"/>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2" name="TextBox 91">
              <a:extLst>
                <a:ext uri="{FF2B5EF4-FFF2-40B4-BE49-F238E27FC236}">
                  <a16:creationId xmlns:a16="http://schemas.microsoft.com/office/drawing/2014/main" id="{2277AFAF-799B-45C0-9C95-1375AC9EC06C}"/>
                </a:ext>
              </a:extLst>
            </p:cNvPr>
            <p:cNvSpPr txBox="1"/>
            <p:nvPr/>
          </p:nvSpPr>
          <p:spPr bwMode="auto">
            <a:xfrm>
              <a:off x="8545120" y="2235646"/>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3" name="TextBox 92">
              <a:extLst>
                <a:ext uri="{FF2B5EF4-FFF2-40B4-BE49-F238E27FC236}">
                  <a16:creationId xmlns:a16="http://schemas.microsoft.com/office/drawing/2014/main" id="{CF24106D-2ACA-470D-80A3-4D8509064EEB}"/>
                </a:ext>
              </a:extLst>
            </p:cNvPr>
            <p:cNvSpPr txBox="1"/>
            <p:nvPr/>
          </p:nvSpPr>
          <p:spPr bwMode="auto">
            <a:xfrm>
              <a:off x="9044144" y="2536275"/>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4" name="TextBox 93">
              <a:extLst>
                <a:ext uri="{FF2B5EF4-FFF2-40B4-BE49-F238E27FC236}">
                  <a16:creationId xmlns:a16="http://schemas.microsoft.com/office/drawing/2014/main" id="{94B77577-07AA-4907-A59A-7022B45E39B0}"/>
                </a:ext>
              </a:extLst>
            </p:cNvPr>
            <p:cNvSpPr txBox="1"/>
            <p:nvPr/>
          </p:nvSpPr>
          <p:spPr bwMode="auto">
            <a:xfrm>
              <a:off x="8765392" y="2416539"/>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5" name="TextBox 94">
              <a:extLst>
                <a:ext uri="{FF2B5EF4-FFF2-40B4-BE49-F238E27FC236}">
                  <a16:creationId xmlns:a16="http://schemas.microsoft.com/office/drawing/2014/main" id="{931192CC-711A-4377-999E-E85F1ACD15B3}"/>
                </a:ext>
              </a:extLst>
            </p:cNvPr>
            <p:cNvSpPr txBox="1"/>
            <p:nvPr/>
          </p:nvSpPr>
          <p:spPr bwMode="auto">
            <a:xfrm>
              <a:off x="8867202" y="2416539"/>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6" name="TextBox 95">
              <a:extLst>
                <a:ext uri="{FF2B5EF4-FFF2-40B4-BE49-F238E27FC236}">
                  <a16:creationId xmlns:a16="http://schemas.microsoft.com/office/drawing/2014/main" id="{AF9C81AE-F5F6-4EF9-840B-BE4F007C3B14}"/>
                </a:ext>
              </a:extLst>
            </p:cNvPr>
            <p:cNvSpPr txBox="1"/>
            <p:nvPr/>
          </p:nvSpPr>
          <p:spPr bwMode="auto">
            <a:xfrm>
              <a:off x="8786055" y="242108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7" name="TextBox 96">
              <a:extLst>
                <a:ext uri="{FF2B5EF4-FFF2-40B4-BE49-F238E27FC236}">
                  <a16:creationId xmlns:a16="http://schemas.microsoft.com/office/drawing/2014/main" id="{59239F4B-8B2E-4E40-82DC-38397AF0310E}"/>
                </a:ext>
              </a:extLst>
            </p:cNvPr>
            <p:cNvSpPr txBox="1"/>
            <p:nvPr/>
          </p:nvSpPr>
          <p:spPr bwMode="auto">
            <a:xfrm>
              <a:off x="8816740" y="242192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8" name="TextBox 97">
              <a:extLst>
                <a:ext uri="{FF2B5EF4-FFF2-40B4-BE49-F238E27FC236}">
                  <a16:creationId xmlns:a16="http://schemas.microsoft.com/office/drawing/2014/main" id="{9AD256B5-2309-48CF-A744-44DC12DD6F2A}"/>
                </a:ext>
              </a:extLst>
            </p:cNvPr>
            <p:cNvSpPr txBox="1"/>
            <p:nvPr/>
          </p:nvSpPr>
          <p:spPr bwMode="auto">
            <a:xfrm>
              <a:off x="9138697" y="2695585"/>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99" name="TextBox 98">
              <a:extLst>
                <a:ext uri="{FF2B5EF4-FFF2-40B4-BE49-F238E27FC236}">
                  <a16:creationId xmlns:a16="http://schemas.microsoft.com/office/drawing/2014/main" id="{A9907B40-B6F5-4498-9C8B-88888A7C8AED}"/>
                </a:ext>
              </a:extLst>
            </p:cNvPr>
            <p:cNvSpPr txBox="1"/>
            <p:nvPr/>
          </p:nvSpPr>
          <p:spPr bwMode="auto">
            <a:xfrm>
              <a:off x="9190124" y="2688158"/>
              <a:ext cx="2065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0" name="TextBox 99">
              <a:extLst>
                <a:ext uri="{FF2B5EF4-FFF2-40B4-BE49-F238E27FC236}">
                  <a16:creationId xmlns:a16="http://schemas.microsoft.com/office/drawing/2014/main" id="{F92016F8-01DC-4E96-BF44-C9BF6EFB7900}"/>
                </a:ext>
              </a:extLst>
            </p:cNvPr>
            <p:cNvSpPr txBox="1"/>
            <p:nvPr/>
          </p:nvSpPr>
          <p:spPr bwMode="auto">
            <a:xfrm>
              <a:off x="9315638" y="2695585"/>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1" name="TextBox 100">
              <a:extLst>
                <a:ext uri="{FF2B5EF4-FFF2-40B4-BE49-F238E27FC236}">
                  <a16:creationId xmlns:a16="http://schemas.microsoft.com/office/drawing/2014/main" id="{678A199F-A109-4CEA-BAA9-563671B45834}"/>
                </a:ext>
              </a:extLst>
            </p:cNvPr>
            <p:cNvSpPr txBox="1"/>
            <p:nvPr/>
          </p:nvSpPr>
          <p:spPr bwMode="auto">
            <a:xfrm>
              <a:off x="9410191" y="2695585"/>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2" name="TextBox 101">
              <a:extLst>
                <a:ext uri="{FF2B5EF4-FFF2-40B4-BE49-F238E27FC236}">
                  <a16:creationId xmlns:a16="http://schemas.microsoft.com/office/drawing/2014/main" id="{67CA7AF3-8B8F-4DE0-A30A-7856F852B15F}"/>
                </a:ext>
              </a:extLst>
            </p:cNvPr>
            <p:cNvSpPr txBox="1"/>
            <p:nvPr/>
          </p:nvSpPr>
          <p:spPr bwMode="auto">
            <a:xfrm>
              <a:off x="9605319" y="2680995"/>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3" name="TextBox 102">
              <a:extLst>
                <a:ext uri="{FF2B5EF4-FFF2-40B4-BE49-F238E27FC236}">
                  <a16:creationId xmlns:a16="http://schemas.microsoft.com/office/drawing/2014/main" id="{49AB52F5-6F90-42EE-A40B-107A787E91E9}"/>
                </a:ext>
              </a:extLst>
            </p:cNvPr>
            <p:cNvSpPr txBox="1"/>
            <p:nvPr/>
          </p:nvSpPr>
          <p:spPr bwMode="auto">
            <a:xfrm>
              <a:off x="9499767" y="269159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104" name="TextBox 103">
              <a:extLst>
                <a:ext uri="{FF2B5EF4-FFF2-40B4-BE49-F238E27FC236}">
                  <a16:creationId xmlns:a16="http://schemas.microsoft.com/office/drawing/2014/main" id="{6154DA26-8F02-471C-9A70-50DBC3C1C002}"/>
                </a:ext>
              </a:extLst>
            </p:cNvPr>
            <p:cNvSpPr txBox="1"/>
            <p:nvPr/>
          </p:nvSpPr>
          <p:spPr bwMode="auto">
            <a:xfrm>
              <a:off x="10610941" y="269159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grpSp>
      <p:sp>
        <p:nvSpPr>
          <p:cNvPr id="3" name="Title 2"/>
          <p:cNvSpPr>
            <a:spLocks noGrp="1"/>
          </p:cNvSpPr>
          <p:nvPr>
            <p:ph type="title"/>
          </p:nvPr>
        </p:nvSpPr>
        <p:spPr>
          <a:xfrm>
            <a:off x="609758" y="238127"/>
            <a:ext cx="11433305" cy="1103313"/>
          </a:xfrm>
        </p:spPr>
        <p:txBody>
          <a:bodyPr/>
          <a:lstStyle/>
          <a:p>
            <a:r>
              <a:rPr lang="en-US" dirty="0"/>
              <a:t>The “Modern” Molecular Classification: TCGA Classification </a:t>
            </a:r>
          </a:p>
        </p:txBody>
      </p:sp>
      <p:sp>
        <p:nvSpPr>
          <p:cNvPr id="7" name="Content Placeholder 6">
            <a:extLst>
              <a:ext uri="{FF2B5EF4-FFF2-40B4-BE49-F238E27FC236}">
                <a16:creationId xmlns:a16="http://schemas.microsoft.com/office/drawing/2014/main" id="{2568901F-7DAA-4969-993D-60E60A78981C}"/>
              </a:ext>
            </a:extLst>
          </p:cNvPr>
          <p:cNvSpPr>
            <a:spLocks noGrp="1"/>
          </p:cNvSpPr>
          <p:nvPr>
            <p:ph idx="1"/>
          </p:nvPr>
        </p:nvSpPr>
        <p:spPr>
          <a:xfrm>
            <a:off x="604675" y="4465338"/>
            <a:ext cx="10448691" cy="2045304"/>
          </a:xfrm>
        </p:spPr>
        <p:txBody>
          <a:bodyPr/>
          <a:lstStyle/>
          <a:p>
            <a:pPr>
              <a:spcBef>
                <a:spcPts val="500"/>
              </a:spcBef>
              <a:spcAft>
                <a:spcPts val="0"/>
              </a:spcAft>
            </a:pPr>
            <a:r>
              <a:rPr lang="en-US" sz="1800" b="1" dirty="0"/>
              <a:t>POLE (ultramutated malignancies):</a:t>
            </a:r>
          </a:p>
          <a:p>
            <a:pPr lvl="1">
              <a:spcBef>
                <a:spcPts val="500"/>
              </a:spcBef>
              <a:spcAft>
                <a:spcPts val="0"/>
              </a:spcAft>
            </a:pPr>
            <a:r>
              <a:rPr lang="en-US" sz="1600" dirty="0"/>
              <a:t>Their hallmark are mutations in the exonuclease domain of POLE</a:t>
            </a:r>
          </a:p>
          <a:p>
            <a:pPr lvl="1">
              <a:spcBef>
                <a:spcPts val="500"/>
              </a:spcBef>
              <a:spcAft>
                <a:spcPts val="0"/>
              </a:spcAft>
            </a:pPr>
            <a:r>
              <a:rPr lang="en-US" sz="1600" dirty="0"/>
              <a:t>POLE encodes the catalytic subunit of DNA polymerase epsilon which plays a relevant role in DNA repair.</a:t>
            </a:r>
          </a:p>
          <a:p>
            <a:pPr>
              <a:spcBef>
                <a:spcPts val="500"/>
              </a:spcBef>
              <a:spcAft>
                <a:spcPts val="0"/>
              </a:spcAft>
            </a:pPr>
            <a:r>
              <a:rPr lang="en-US" sz="1800" b="1" dirty="0"/>
              <a:t>MSI-High: </a:t>
            </a:r>
            <a:r>
              <a:rPr lang="en-GB" sz="1800" b="1" dirty="0"/>
              <a:t>Tumors</a:t>
            </a:r>
            <a:r>
              <a:rPr lang="en-US" sz="1800" b="1" dirty="0"/>
              <a:t> that harbor a high rate of mutations resulting from impaired DNA MMR pathway:</a:t>
            </a:r>
          </a:p>
          <a:p>
            <a:pPr lvl="1">
              <a:spcBef>
                <a:spcPts val="500"/>
              </a:spcBef>
              <a:spcAft>
                <a:spcPts val="0"/>
              </a:spcAft>
            </a:pPr>
            <a:r>
              <a:rPr lang="en-US" sz="1600" dirty="0"/>
              <a:t>A DNA repair system that corrects errors such as single-base mismatches or short insertions and deletions that spontaneously occur during DNA replications</a:t>
            </a:r>
          </a:p>
          <a:p>
            <a:pPr lvl="1">
              <a:spcBef>
                <a:spcPts val="500"/>
              </a:spcBef>
              <a:spcAft>
                <a:spcPts val="0"/>
              </a:spcAft>
            </a:pPr>
            <a:r>
              <a:rPr lang="en-US" sz="1600" dirty="0"/>
              <a:t>The most implicated genes are: MLH1, MSH2, MSH6, PMS2</a:t>
            </a:r>
          </a:p>
        </p:txBody>
      </p:sp>
      <p:grpSp>
        <p:nvGrpSpPr>
          <p:cNvPr id="8" name="Group 7">
            <a:extLst>
              <a:ext uri="{FF2B5EF4-FFF2-40B4-BE49-F238E27FC236}">
                <a16:creationId xmlns:a16="http://schemas.microsoft.com/office/drawing/2014/main" id="{9B3D2797-7727-4AB0-B9F2-46427CA8127F}"/>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C9990443-4419-47D3-8AC2-C5375727F32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FCC60729-5BF6-494F-A38A-F54D06E5E0C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6" name="TextBox 5">
            <a:extLst>
              <a:ext uri="{FF2B5EF4-FFF2-40B4-BE49-F238E27FC236}">
                <a16:creationId xmlns:a16="http://schemas.microsoft.com/office/drawing/2014/main" id="{C6968EF8-3ED9-4FA0-AC76-4185FB18E372}"/>
              </a:ext>
            </a:extLst>
          </p:cNvPr>
          <p:cNvSpPr txBox="1"/>
          <p:nvPr/>
        </p:nvSpPr>
        <p:spPr bwMode="auto">
          <a:xfrm>
            <a:off x="445491" y="6366131"/>
            <a:ext cx="4199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kern="1200" dirty="0">
                <a:solidFill>
                  <a:srgbClr val="455560"/>
                </a:solidFill>
                <a:latin typeface="Calibri" panose="020F0502020204030204" pitchFamily="34" charset="0"/>
                <a:cs typeface="Calibri" panose="020F0502020204030204" pitchFamily="34" charset="0"/>
              </a:rPr>
              <a:t>Cancer Genome Atlas Research Network. Nature. 2013;497:67.</a:t>
            </a:r>
            <a:endParaRPr lang="en-GB" sz="1200" kern="1200" dirty="0">
              <a:solidFill>
                <a:srgbClr val="455560"/>
              </a:solidFill>
              <a:latin typeface="Calibri" panose="020F0502020204030204" pitchFamily="34" charset="0"/>
              <a:cs typeface="Calibri" panose="020F0502020204030204" pitchFamily="34" charset="0"/>
            </a:endParaRPr>
          </a:p>
        </p:txBody>
      </p:sp>
      <p:cxnSp>
        <p:nvCxnSpPr>
          <p:cNvPr id="21" name="Straight Arrow Connector 20">
            <a:extLst>
              <a:ext uri="{FF2B5EF4-FFF2-40B4-BE49-F238E27FC236}">
                <a16:creationId xmlns:a16="http://schemas.microsoft.com/office/drawing/2014/main" id="{F8253D8D-7514-4B92-9426-B58340690E88}"/>
              </a:ext>
            </a:extLst>
          </p:cNvPr>
          <p:cNvCxnSpPr/>
          <p:nvPr/>
        </p:nvCxnSpPr>
        <p:spPr bwMode="auto">
          <a:xfrm flipH="1">
            <a:off x="2076450" y="1490663"/>
            <a:ext cx="657639" cy="542925"/>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66C9544A-5D6D-43CD-BB51-C8CDE105346D}"/>
              </a:ext>
            </a:extLst>
          </p:cNvPr>
          <p:cNvCxnSpPr/>
          <p:nvPr/>
        </p:nvCxnSpPr>
        <p:spPr bwMode="auto">
          <a:xfrm>
            <a:off x="2967038" y="1490663"/>
            <a:ext cx="614362" cy="542925"/>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0790FCE5-3491-4B4C-9636-65BB316D4BE0}"/>
              </a:ext>
            </a:extLst>
          </p:cNvPr>
          <p:cNvCxnSpPr/>
          <p:nvPr/>
        </p:nvCxnSpPr>
        <p:spPr bwMode="auto">
          <a:xfrm>
            <a:off x="3857340" y="2308721"/>
            <a:ext cx="614362" cy="542925"/>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2A1857BF-7375-489E-A2B9-5E84F9FB0C34}"/>
              </a:ext>
            </a:extLst>
          </p:cNvPr>
          <p:cNvCxnSpPr/>
          <p:nvPr/>
        </p:nvCxnSpPr>
        <p:spPr bwMode="auto">
          <a:xfrm>
            <a:off x="4786028" y="3101149"/>
            <a:ext cx="614362" cy="542925"/>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71351C48-253A-4C1F-81A7-E02AA8182E67}"/>
              </a:ext>
            </a:extLst>
          </p:cNvPr>
          <p:cNvCxnSpPr/>
          <p:nvPr/>
        </p:nvCxnSpPr>
        <p:spPr bwMode="auto">
          <a:xfrm flipH="1">
            <a:off x="2998583" y="2282531"/>
            <a:ext cx="657639" cy="542925"/>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34F6C02C-6A01-4EF2-8186-8BDEC5DF017B}"/>
              </a:ext>
            </a:extLst>
          </p:cNvPr>
          <p:cNvCxnSpPr/>
          <p:nvPr/>
        </p:nvCxnSpPr>
        <p:spPr bwMode="auto">
          <a:xfrm flipH="1">
            <a:off x="3927271" y="3121062"/>
            <a:ext cx="657639" cy="542925"/>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55DCBBEA-D014-4573-9D31-03FE5CEE27DC}"/>
              </a:ext>
            </a:extLst>
          </p:cNvPr>
          <p:cNvSpPr txBox="1"/>
          <p:nvPr/>
        </p:nvSpPr>
        <p:spPr bwMode="auto">
          <a:xfrm rot="19194817">
            <a:off x="1611266" y="1409994"/>
            <a:ext cx="1171575" cy="38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Spectrum</a:t>
            </a:r>
          </a:p>
        </p:txBody>
      </p:sp>
      <p:sp>
        <p:nvSpPr>
          <p:cNvPr id="29" name="TextBox 28">
            <a:extLst>
              <a:ext uri="{FF2B5EF4-FFF2-40B4-BE49-F238E27FC236}">
                <a16:creationId xmlns:a16="http://schemas.microsoft.com/office/drawing/2014/main" id="{DEE8AA0C-7D26-49A9-B1B1-BC3F6EC02997}"/>
              </a:ext>
            </a:extLst>
          </p:cNvPr>
          <p:cNvSpPr txBox="1"/>
          <p:nvPr/>
        </p:nvSpPr>
        <p:spPr bwMode="auto">
          <a:xfrm rot="19194817">
            <a:off x="2532216" y="2249742"/>
            <a:ext cx="1171575" cy="38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MSI high</a:t>
            </a:r>
          </a:p>
        </p:txBody>
      </p:sp>
      <p:sp>
        <p:nvSpPr>
          <p:cNvPr id="30" name="TextBox 29">
            <a:extLst>
              <a:ext uri="{FF2B5EF4-FFF2-40B4-BE49-F238E27FC236}">
                <a16:creationId xmlns:a16="http://schemas.microsoft.com/office/drawing/2014/main" id="{20EE7E7A-DE40-42C6-85FE-614BA59070DE}"/>
              </a:ext>
            </a:extLst>
          </p:cNvPr>
          <p:cNvSpPr txBox="1"/>
          <p:nvPr/>
        </p:nvSpPr>
        <p:spPr bwMode="auto">
          <a:xfrm rot="2430853">
            <a:off x="4567214" y="2916483"/>
            <a:ext cx="1424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CN cluster 4</a:t>
            </a:r>
          </a:p>
        </p:txBody>
      </p:sp>
      <p:sp>
        <p:nvSpPr>
          <p:cNvPr id="31" name="TextBox 30">
            <a:extLst>
              <a:ext uri="{FF2B5EF4-FFF2-40B4-BE49-F238E27FC236}">
                <a16:creationId xmlns:a16="http://schemas.microsoft.com/office/drawing/2014/main" id="{C17443D4-B71E-4EE9-A6DC-320934D963A4}"/>
              </a:ext>
            </a:extLst>
          </p:cNvPr>
          <p:cNvSpPr txBox="1"/>
          <p:nvPr/>
        </p:nvSpPr>
        <p:spPr bwMode="auto">
          <a:xfrm>
            <a:off x="2427752" y="1128416"/>
            <a:ext cx="823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(232)</a:t>
            </a:r>
          </a:p>
        </p:txBody>
      </p:sp>
      <p:sp>
        <p:nvSpPr>
          <p:cNvPr id="33" name="TextBox 32">
            <a:extLst>
              <a:ext uri="{FF2B5EF4-FFF2-40B4-BE49-F238E27FC236}">
                <a16:creationId xmlns:a16="http://schemas.microsoft.com/office/drawing/2014/main" id="{4005C4EB-EB72-46C7-BE45-81EB311F12BE}"/>
              </a:ext>
            </a:extLst>
          </p:cNvPr>
          <p:cNvSpPr txBox="1"/>
          <p:nvPr/>
        </p:nvSpPr>
        <p:spPr bwMode="auto">
          <a:xfrm>
            <a:off x="3367912" y="1981410"/>
            <a:ext cx="823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(215)</a:t>
            </a:r>
          </a:p>
        </p:txBody>
      </p:sp>
      <p:sp>
        <p:nvSpPr>
          <p:cNvPr id="34" name="TextBox 33">
            <a:extLst>
              <a:ext uri="{FF2B5EF4-FFF2-40B4-BE49-F238E27FC236}">
                <a16:creationId xmlns:a16="http://schemas.microsoft.com/office/drawing/2014/main" id="{B9061174-3B18-4A9A-85C0-07B263364D26}"/>
              </a:ext>
            </a:extLst>
          </p:cNvPr>
          <p:cNvSpPr txBox="1"/>
          <p:nvPr/>
        </p:nvSpPr>
        <p:spPr bwMode="auto">
          <a:xfrm>
            <a:off x="4206272" y="2781775"/>
            <a:ext cx="8234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(150)</a:t>
            </a:r>
          </a:p>
        </p:txBody>
      </p:sp>
      <p:sp>
        <p:nvSpPr>
          <p:cNvPr id="35" name="TextBox 34">
            <a:extLst>
              <a:ext uri="{FF2B5EF4-FFF2-40B4-BE49-F238E27FC236}">
                <a16:creationId xmlns:a16="http://schemas.microsoft.com/office/drawing/2014/main" id="{1A37EB0E-3D19-4C26-B3CC-EB2FD538F7AE}"/>
              </a:ext>
            </a:extLst>
          </p:cNvPr>
          <p:cNvSpPr txBox="1"/>
          <p:nvPr/>
        </p:nvSpPr>
        <p:spPr bwMode="auto">
          <a:xfrm>
            <a:off x="392439" y="2103135"/>
            <a:ext cx="2522361" cy="369332"/>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i="1" dirty="0">
                <a:latin typeface="Calibri" panose="020F0502020204030204" pitchFamily="34" charset="0"/>
              </a:rPr>
              <a:t>POLE</a:t>
            </a:r>
            <a:r>
              <a:rPr lang="en-US" dirty="0">
                <a:latin typeface="Calibri" panose="020F0502020204030204" pitchFamily="34" charset="0"/>
              </a:rPr>
              <a:t> (ultramutated) (17)</a:t>
            </a:r>
            <a:endParaRPr lang="en-US" b="0" dirty="0">
              <a:latin typeface="Calibri" panose="020F0502020204030204" pitchFamily="34" charset="0"/>
            </a:endParaRPr>
          </a:p>
        </p:txBody>
      </p:sp>
      <p:sp>
        <p:nvSpPr>
          <p:cNvPr id="36" name="TextBox 35">
            <a:extLst>
              <a:ext uri="{FF2B5EF4-FFF2-40B4-BE49-F238E27FC236}">
                <a16:creationId xmlns:a16="http://schemas.microsoft.com/office/drawing/2014/main" id="{1A98A941-1781-4481-BE58-531254FEC96E}"/>
              </a:ext>
            </a:extLst>
          </p:cNvPr>
          <p:cNvSpPr txBox="1"/>
          <p:nvPr/>
        </p:nvSpPr>
        <p:spPr bwMode="auto">
          <a:xfrm>
            <a:off x="1472908" y="2933591"/>
            <a:ext cx="2522361" cy="369332"/>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MSI (hypermutated) (65)</a:t>
            </a:r>
            <a:endParaRPr lang="en-US" b="0" dirty="0">
              <a:latin typeface="Calibri" panose="020F0502020204030204" pitchFamily="34" charset="0"/>
            </a:endParaRPr>
          </a:p>
        </p:txBody>
      </p:sp>
      <p:sp>
        <p:nvSpPr>
          <p:cNvPr id="37" name="TextBox 36">
            <a:extLst>
              <a:ext uri="{FF2B5EF4-FFF2-40B4-BE49-F238E27FC236}">
                <a16:creationId xmlns:a16="http://schemas.microsoft.com/office/drawing/2014/main" id="{3299ED76-6E70-4845-A0DA-1DA1EA1B77DD}"/>
              </a:ext>
            </a:extLst>
          </p:cNvPr>
          <p:cNvSpPr txBox="1"/>
          <p:nvPr/>
        </p:nvSpPr>
        <p:spPr bwMode="auto">
          <a:xfrm>
            <a:off x="2511682" y="3717209"/>
            <a:ext cx="2080980" cy="646331"/>
          </a:xfrm>
          <a:prstGeom prst="rect">
            <a:avLst/>
          </a:prstGeom>
          <a:solidFill>
            <a:schemeClr val="accent5"/>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Copy-number low (endometrioid) (90)</a:t>
            </a:r>
            <a:endParaRPr lang="en-US" b="0"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41BEC5D1-00A1-4B07-A91C-C73B405CD674}"/>
              </a:ext>
            </a:extLst>
          </p:cNvPr>
          <p:cNvSpPr txBox="1"/>
          <p:nvPr/>
        </p:nvSpPr>
        <p:spPr bwMode="auto">
          <a:xfrm>
            <a:off x="4677607" y="3714256"/>
            <a:ext cx="2012321" cy="646331"/>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dirty="0">
                <a:latin typeface="Calibri" panose="020F0502020204030204" pitchFamily="34" charset="0"/>
              </a:rPr>
              <a:t>Copy-number high (serous-like) (60)</a:t>
            </a:r>
            <a:endParaRPr lang="en-US" b="0" dirty="0">
              <a:latin typeface="Calibri" panose="020F0502020204030204" pitchFamily="34" charset="0"/>
            </a:endParaRPr>
          </a:p>
        </p:txBody>
      </p:sp>
      <p:cxnSp>
        <p:nvCxnSpPr>
          <p:cNvPr id="40" name="Straight Connector 39">
            <a:extLst>
              <a:ext uri="{FF2B5EF4-FFF2-40B4-BE49-F238E27FC236}">
                <a16:creationId xmlns:a16="http://schemas.microsoft.com/office/drawing/2014/main" id="{0715F8C2-FB19-4B38-9678-CE98E0730769}"/>
              </a:ext>
            </a:extLst>
          </p:cNvPr>
          <p:cNvCxnSpPr>
            <a:cxnSpLocks/>
          </p:cNvCxnSpPr>
          <p:nvPr/>
        </p:nvCxnSpPr>
        <p:spPr bwMode="auto">
          <a:xfrm>
            <a:off x="7806906" y="4179952"/>
            <a:ext cx="3927894"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292D188-D787-4032-9837-041E4896A9DC}"/>
              </a:ext>
            </a:extLst>
          </p:cNvPr>
          <p:cNvCxnSpPr>
            <a:cxnSpLocks/>
          </p:cNvCxnSpPr>
          <p:nvPr/>
        </p:nvCxnSpPr>
        <p:spPr bwMode="auto">
          <a:xfrm flipV="1">
            <a:off x="7800090" y="1582948"/>
            <a:ext cx="0" cy="2579752"/>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4E2C1BC-DEF6-470B-9342-06D21813B076}"/>
              </a:ext>
            </a:extLst>
          </p:cNvPr>
          <p:cNvCxnSpPr>
            <a:cxnSpLocks/>
          </p:cNvCxnSpPr>
          <p:nvPr/>
        </p:nvCxnSpPr>
        <p:spPr bwMode="auto">
          <a:xfrm flipH="1">
            <a:off x="7729267" y="16002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AD3B21A-DA91-4DAF-9E1D-F30DBAABBC49}"/>
              </a:ext>
            </a:extLst>
          </p:cNvPr>
          <p:cNvCxnSpPr>
            <a:cxnSpLocks/>
          </p:cNvCxnSpPr>
          <p:nvPr/>
        </p:nvCxnSpPr>
        <p:spPr bwMode="auto">
          <a:xfrm flipH="1">
            <a:off x="7729267" y="21161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E8130D4-A7FF-4A8F-8118-AB96F8FCCCFB}"/>
              </a:ext>
            </a:extLst>
          </p:cNvPr>
          <p:cNvCxnSpPr>
            <a:cxnSpLocks/>
          </p:cNvCxnSpPr>
          <p:nvPr/>
        </p:nvCxnSpPr>
        <p:spPr bwMode="auto">
          <a:xfrm flipH="1">
            <a:off x="7729267" y="26321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D382A31-6DA8-4AB5-AAF6-2C7264B26487}"/>
              </a:ext>
            </a:extLst>
          </p:cNvPr>
          <p:cNvCxnSpPr>
            <a:cxnSpLocks/>
          </p:cNvCxnSpPr>
          <p:nvPr/>
        </p:nvCxnSpPr>
        <p:spPr bwMode="auto">
          <a:xfrm flipH="1">
            <a:off x="7729267" y="31480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1122189-C355-4A5D-9F87-67AFB711E63F}"/>
              </a:ext>
            </a:extLst>
          </p:cNvPr>
          <p:cNvCxnSpPr>
            <a:cxnSpLocks/>
          </p:cNvCxnSpPr>
          <p:nvPr/>
        </p:nvCxnSpPr>
        <p:spPr bwMode="auto">
          <a:xfrm flipH="1">
            <a:off x="7729267" y="36640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5445E5C-16FF-4D46-ACC9-A4FE15164445}"/>
              </a:ext>
            </a:extLst>
          </p:cNvPr>
          <p:cNvCxnSpPr>
            <a:cxnSpLocks/>
          </p:cNvCxnSpPr>
          <p:nvPr/>
        </p:nvCxnSpPr>
        <p:spPr bwMode="auto">
          <a:xfrm flipH="1">
            <a:off x="7729267" y="41799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57BCD3A-4C6D-436F-B294-1B5DAAF56F69}"/>
              </a:ext>
            </a:extLst>
          </p:cNvPr>
          <p:cNvCxnSpPr>
            <a:cxnSpLocks/>
          </p:cNvCxnSpPr>
          <p:nvPr/>
        </p:nvCxnSpPr>
        <p:spPr bwMode="auto">
          <a:xfrm>
            <a:off x="7800090" y="41799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E828050-0EDC-47C0-8DF3-53ABC9C93A77}"/>
              </a:ext>
            </a:extLst>
          </p:cNvPr>
          <p:cNvCxnSpPr>
            <a:cxnSpLocks/>
          </p:cNvCxnSpPr>
          <p:nvPr/>
        </p:nvCxnSpPr>
        <p:spPr bwMode="auto">
          <a:xfrm>
            <a:off x="8399626" y="41799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09372D2-F8E1-4F62-8206-D408460ABABE}"/>
              </a:ext>
            </a:extLst>
          </p:cNvPr>
          <p:cNvCxnSpPr>
            <a:cxnSpLocks/>
          </p:cNvCxnSpPr>
          <p:nvPr/>
        </p:nvCxnSpPr>
        <p:spPr bwMode="auto">
          <a:xfrm>
            <a:off x="8999162" y="41799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B37B2DD-6554-4717-AEF4-21EB67CBB3D1}"/>
              </a:ext>
            </a:extLst>
          </p:cNvPr>
          <p:cNvCxnSpPr>
            <a:cxnSpLocks/>
          </p:cNvCxnSpPr>
          <p:nvPr/>
        </p:nvCxnSpPr>
        <p:spPr bwMode="auto">
          <a:xfrm>
            <a:off x="9598698" y="41799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CD84A81-7791-481F-BA28-CBC5E73004EE}"/>
              </a:ext>
            </a:extLst>
          </p:cNvPr>
          <p:cNvCxnSpPr>
            <a:cxnSpLocks/>
          </p:cNvCxnSpPr>
          <p:nvPr/>
        </p:nvCxnSpPr>
        <p:spPr bwMode="auto">
          <a:xfrm>
            <a:off x="10198234" y="41799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F108E62-6C6B-4DF7-AC01-36394479FA44}"/>
              </a:ext>
            </a:extLst>
          </p:cNvPr>
          <p:cNvCxnSpPr>
            <a:cxnSpLocks/>
          </p:cNvCxnSpPr>
          <p:nvPr/>
        </p:nvCxnSpPr>
        <p:spPr bwMode="auto">
          <a:xfrm>
            <a:off x="10797770" y="41799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578385B-C528-4F00-907E-DF8BDC2E042B}"/>
              </a:ext>
            </a:extLst>
          </p:cNvPr>
          <p:cNvCxnSpPr>
            <a:cxnSpLocks/>
          </p:cNvCxnSpPr>
          <p:nvPr/>
        </p:nvCxnSpPr>
        <p:spPr bwMode="auto">
          <a:xfrm>
            <a:off x="11397305" y="4179952"/>
            <a:ext cx="0" cy="64008"/>
          </a:xfrm>
          <a:prstGeom prst="line">
            <a:avLst/>
          </a:prstGeom>
          <a:noFill/>
          <a:ln w="28575" cap="flat" cmpd="sng" algn="ctr">
            <a:solidFill>
              <a:schemeClr val="bg1"/>
            </a:solidFill>
            <a:prstDash val="solid"/>
            <a:round/>
            <a:headEnd type="none" w="med" len="med"/>
            <a:tailEnd type="none" w="med" len="med"/>
          </a:ln>
          <a:effectLst/>
        </p:spPr>
      </p:cxnSp>
      <p:sp>
        <p:nvSpPr>
          <p:cNvPr id="58" name="TextBox 57">
            <a:extLst>
              <a:ext uri="{FF2B5EF4-FFF2-40B4-BE49-F238E27FC236}">
                <a16:creationId xmlns:a16="http://schemas.microsoft.com/office/drawing/2014/main" id="{8F51DDB3-1B68-45B2-A46A-EC360F5E7BFA}"/>
              </a:ext>
            </a:extLst>
          </p:cNvPr>
          <p:cNvSpPr txBox="1"/>
          <p:nvPr/>
        </p:nvSpPr>
        <p:spPr bwMode="auto">
          <a:xfrm>
            <a:off x="7806906" y="4482658"/>
            <a:ext cx="3927890" cy="378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p>
        </p:txBody>
      </p:sp>
      <p:sp>
        <p:nvSpPr>
          <p:cNvPr id="59" name="TextBox 58">
            <a:extLst>
              <a:ext uri="{FF2B5EF4-FFF2-40B4-BE49-F238E27FC236}">
                <a16:creationId xmlns:a16="http://schemas.microsoft.com/office/drawing/2014/main" id="{09106BA5-5791-477F-9E2A-11DB86A8A0CC}"/>
              </a:ext>
            </a:extLst>
          </p:cNvPr>
          <p:cNvSpPr txBox="1"/>
          <p:nvPr/>
        </p:nvSpPr>
        <p:spPr bwMode="auto">
          <a:xfrm>
            <a:off x="11113183" y="4192367"/>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60" name="TextBox 59">
            <a:extLst>
              <a:ext uri="{FF2B5EF4-FFF2-40B4-BE49-F238E27FC236}">
                <a16:creationId xmlns:a16="http://schemas.microsoft.com/office/drawing/2014/main" id="{165697B1-7C59-4733-ADC6-557FA13A388F}"/>
              </a:ext>
            </a:extLst>
          </p:cNvPr>
          <p:cNvSpPr txBox="1"/>
          <p:nvPr/>
        </p:nvSpPr>
        <p:spPr bwMode="auto">
          <a:xfrm>
            <a:off x="7529229" y="4192367"/>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77CAA117-8474-4149-956B-1288C2A613F4}"/>
              </a:ext>
            </a:extLst>
          </p:cNvPr>
          <p:cNvSpPr txBox="1"/>
          <p:nvPr/>
        </p:nvSpPr>
        <p:spPr bwMode="auto">
          <a:xfrm>
            <a:off x="8126555" y="4192367"/>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62" name="TextBox 61">
            <a:extLst>
              <a:ext uri="{FF2B5EF4-FFF2-40B4-BE49-F238E27FC236}">
                <a16:creationId xmlns:a16="http://schemas.microsoft.com/office/drawing/2014/main" id="{115CC4CD-0420-41E9-8004-3C0D76E9FB67}"/>
              </a:ext>
            </a:extLst>
          </p:cNvPr>
          <p:cNvSpPr txBox="1"/>
          <p:nvPr/>
        </p:nvSpPr>
        <p:spPr bwMode="auto">
          <a:xfrm>
            <a:off x="8723881" y="4192367"/>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3" name="TextBox 62">
            <a:extLst>
              <a:ext uri="{FF2B5EF4-FFF2-40B4-BE49-F238E27FC236}">
                <a16:creationId xmlns:a16="http://schemas.microsoft.com/office/drawing/2014/main" id="{950D3AE6-9817-417D-9CA4-5804A7054E39}"/>
              </a:ext>
            </a:extLst>
          </p:cNvPr>
          <p:cNvSpPr txBox="1"/>
          <p:nvPr/>
        </p:nvSpPr>
        <p:spPr bwMode="auto">
          <a:xfrm>
            <a:off x="9321207" y="4192367"/>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4" name="TextBox 63">
            <a:extLst>
              <a:ext uri="{FF2B5EF4-FFF2-40B4-BE49-F238E27FC236}">
                <a16:creationId xmlns:a16="http://schemas.microsoft.com/office/drawing/2014/main" id="{A35E12BF-6029-4DF2-94DA-D80B2D513F4D}"/>
              </a:ext>
            </a:extLst>
          </p:cNvPr>
          <p:cNvSpPr txBox="1"/>
          <p:nvPr/>
        </p:nvSpPr>
        <p:spPr bwMode="auto">
          <a:xfrm>
            <a:off x="9918533" y="4192367"/>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5" name="TextBox 64">
            <a:extLst>
              <a:ext uri="{FF2B5EF4-FFF2-40B4-BE49-F238E27FC236}">
                <a16:creationId xmlns:a16="http://schemas.microsoft.com/office/drawing/2014/main" id="{8969585B-9864-460D-AC2A-09216ABDFC1C}"/>
              </a:ext>
            </a:extLst>
          </p:cNvPr>
          <p:cNvSpPr txBox="1"/>
          <p:nvPr/>
        </p:nvSpPr>
        <p:spPr bwMode="auto">
          <a:xfrm>
            <a:off x="10515859" y="4192367"/>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6" name="TextBox 65">
            <a:extLst>
              <a:ext uri="{FF2B5EF4-FFF2-40B4-BE49-F238E27FC236}">
                <a16:creationId xmlns:a16="http://schemas.microsoft.com/office/drawing/2014/main" id="{10460B84-FDB4-49DA-AC47-FDE0E2877A79}"/>
              </a:ext>
            </a:extLst>
          </p:cNvPr>
          <p:cNvSpPr txBox="1"/>
          <p:nvPr/>
        </p:nvSpPr>
        <p:spPr bwMode="auto">
          <a:xfrm>
            <a:off x="7222592" y="1415533"/>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7" name="TextBox 66">
            <a:extLst>
              <a:ext uri="{FF2B5EF4-FFF2-40B4-BE49-F238E27FC236}">
                <a16:creationId xmlns:a16="http://schemas.microsoft.com/office/drawing/2014/main" id="{693E2E8C-5CCA-437E-B8A8-DEA3BDD17D39}"/>
              </a:ext>
            </a:extLst>
          </p:cNvPr>
          <p:cNvSpPr txBox="1"/>
          <p:nvPr/>
        </p:nvSpPr>
        <p:spPr bwMode="auto">
          <a:xfrm>
            <a:off x="7222592" y="1930677"/>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8" name="TextBox 67">
            <a:extLst>
              <a:ext uri="{FF2B5EF4-FFF2-40B4-BE49-F238E27FC236}">
                <a16:creationId xmlns:a16="http://schemas.microsoft.com/office/drawing/2014/main" id="{FFF7AA65-C078-454B-BF1A-07B50C4DDD16}"/>
              </a:ext>
            </a:extLst>
          </p:cNvPr>
          <p:cNvSpPr txBox="1"/>
          <p:nvPr/>
        </p:nvSpPr>
        <p:spPr bwMode="auto">
          <a:xfrm>
            <a:off x="7222592" y="2445821"/>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9" name="TextBox 68">
            <a:extLst>
              <a:ext uri="{FF2B5EF4-FFF2-40B4-BE49-F238E27FC236}">
                <a16:creationId xmlns:a16="http://schemas.microsoft.com/office/drawing/2014/main" id="{6A846F2A-D972-4709-83DE-4D6E71D4D434}"/>
              </a:ext>
            </a:extLst>
          </p:cNvPr>
          <p:cNvSpPr txBox="1"/>
          <p:nvPr/>
        </p:nvSpPr>
        <p:spPr bwMode="auto">
          <a:xfrm>
            <a:off x="7222592" y="2960965"/>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0" name="TextBox 69">
            <a:extLst>
              <a:ext uri="{FF2B5EF4-FFF2-40B4-BE49-F238E27FC236}">
                <a16:creationId xmlns:a16="http://schemas.microsoft.com/office/drawing/2014/main" id="{E26852F4-E236-4C9D-87FB-288E2D3B567D}"/>
              </a:ext>
            </a:extLst>
          </p:cNvPr>
          <p:cNvSpPr txBox="1"/>
          <p:nvPr/>
        </p:nvSpPr>
        <p:spPr bwMode="auto">
          <a:xfrm>
            <a:off x="7222592" y="3476109"/>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1" name="TextBox 70">
            <a:extLst>
              <a:ext uri="{FF2B5EF4-FFF2-40B4-BE49-F238E27FC236}">
                <a16:creationId xmlns:a16="http://schemas.microsoft.com/office/drawing/2014/main" id="{94E5EF9C-25C0-40DA-B213-B862FCDF97A3}"/>
              </a:ext>
            </a:extLst>
          </p:cNvPr>
          <p:cNvSpPr txBox="1"/>
          <p:nvPr/>
        </p:nvSpPr>
        <p:spPr bwMode="auto">
          <a:xfrm>
            <a:off x="7222592" y="3991255"/>
            <a:ext cx="532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2" name="TextBox 71">
            <a:extLst>
              <a:ext uri="{FF2B5EF4-FFF2-40B4-BE49-F238E27FC236}">
                <a16:creationId xmlns:a16="http://schemas.microsoft.com/office/drawing/2014/main" id="{D266F800-51D2-40A7-A7F1-27E76CFE6837}"/>
              </a:ext>
            </a:extLst>
          </p:cNvPr>
          <p:cNvSpPr txBox="1"/>
          <p:nvPr/>
        </p:nvSpPr>
        <p:spPr bwMode="auto">
          <a:xfrm rot="16200000">
            <a:off x="5189838" y="2783429"/>
            <a:ext cx="3801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73" name="TextBox 72">
            <a:extLst>
              <a:ext uri="{FF2B5EF4-FFF2-40B4-BE49-F238E27FC236}">
                <a16:creationId xmlns:a16="http://schemas.microsoft.com/office/drawing/2014/main" id="{6AF14BAD-CFF1-4DFF-91B5-F9146CA15EAC}"/>
              </a:ext>
            </a:extLst>
          </p:cNvPr>
          <p:cNvSpPr txBox="1"/>
          <p:nvPr/>
        </p:nvSpPr>
        <p:spPr bwMode="auto">
          <a:xfrm>
            <a:off x="8099999" y="2983554"/>
            <a:ext cx="297288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Log-rank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0.02</a:t>
            </a:r>
            <a:br>
              <a:rPr lang="en-US" sz="1600" b="0"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POLE</a:t>
            </a:r>
            <a:r>
              <a:rPr lang="en-US" sz="1600" b="0" dirty="0">
                <a:solidFill>
                  <a:schemeClr val="bg1"/>
                </a:solidFill>
                <a:latin typeface="Calibri" panose="020F0502020204030204" pitchFamily="34" charset="0"/>
              </a:rPr>
              <a:t> (ultramutated)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MSI (hypermutated)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Copy-number low (endometrioid)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Copy-number high (serous-</a:t>
            </a:r>
            <a:r>
              <a:rPr lang="en-US" sz="1600" dirty="0">
                <a:solidFill>
                  <a:schemeClr val="bg1"/>
                </a:solidFill>
                <a:latin typeface="Calibri" panose="020F0502020204030204" pitchFamily="34" charset="0"/>
              </a:rPr>
              <a:t>like)</a:t>
            </a:r>
            <a:endParaRPr lang="en-US" sz="1600" b="0" dirty="0">
              <a:solidFill>
                <a:schemeClr val="bg1"/>
              </a:solidFill>
              <a:latin typeface="Calibri" panose="020F0502020204030204" pitchFamily="34" charset="0"/>
            </a:endParaRPr>
          </a:p>
        </p:txBody>
      </p:sp>
      <p:cxnSp>
        <p:nvCxnSpPr>
          <p:cNvPr id="76" name="Straight Connector 75">
            <a:extLst>
              <a:ext uri="{FF2B5EF4-FFF2-40B4-BE49-F238E27FC236}">
                <a16:creationId xmlns:a16="http://schemas.microsoft.com/office/drawing/2014/main" id="{81C5B278-7768-44FF-953D-62C5F0EFE11B}"/>
              </a:ext>
            </a:extLst>
          </p:cNvPr>
          <p:cNvCxnSpPr>
            <a:cxnSpLocks/>
          </p:cNvCxnSpPr>
          <p:nvPr/>
        </p:nvCxnSpPr>
        <p:spPr bwMode="auto">
          <a:xfrm>
            <a:off x="7875240" y="3330297"/>
            <a:ext cx="224759" cy="0"/>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7647A4E-79A3-4791-AF28-482035169B36}"/>
              </a:ext>
            </a:extLst>
          </p:cNvPr>
          <p:cNvCxnSpPr>
            <a:cxnSpLocks/>
          </p:cNvCxnSpPr>
          <p:nvPr/>
        </p:nvCxnSpPr>
        <p:spPr bwMode="auto">
          <a:xfrm>
            <a:off x="7875240" y="3550783"/>
            <a:ext cx="224759" cy="0"/>
          </a:xfrm>
          <a:prstGeom prst="line">
            <a:avLst/>
          </a:prstGeom>
          <a:noFill/>
          <a:ln w="28575" cap="flat" cmpd="sng" algn="ctr">
            <a:solidFill>
              <a:schemeClr val="accent4"/>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4F9EEDB-8E0A-44A1-89B9-F1DD449187F3}"/>
              </a:ext>
            </a:extLst>
          </p:cNvPr>
          <p:cNvCxnSpPr>
            <a:cxnSpLocks/>
          </p:cNvCxnSpPr>
          <p:nvPr/>
        </p:nvCxnSpPr>
        <p:spPr bwMode="auto">
          <a:xfrm>
            <a:off x="7875240" y="3771269"/>
            <a:ext cx="224759" cy="0"/>
          </a:xfrm>
          <a:prstGeom prst="line">
            <a:avLst/>
          </a:prstGeom>
          <a:noFill/>
          <a:ln w="28575" cap="flat" cmpd="sng" algn="ctr">
            <a:solidFill>
              <a:schemeClr val="accent5"/>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DCA419A-5145-4DF8-A36F-588BB4EEAEFD}"/>
              </a:ext>
            </a:extLst>
          </p:cNvPr>
          <p:cNvCxnSpPr>
            <a:cxnSpLocks/>
          </p:cNvCxnSpPr>
          <p:nvPr/>
        </p:nvCxnSpPr>
        <p:spPr bwMode="auto">
          <a:xfrm>
            <a:off x="7875240" y="3991756"/>
            <a:ext cx="224759" cy="0"/>
          </a:xfrm>
          <a:prstGeom prst="line">
            <a:avLst/>
          </a:prstGeom>
          <a:noFill/>
          <a:ln w="28575" cap="flat" cmpd="sng" algn="ctr">
            <a:solidFill>
              <a:schemeClr val="accent3"/>
            </a:solidFill>
            <a:prstDash val="solid"/>
            <a:round/>
            <a:headEnd type="none" w="med" len="med"/>
            <a:tailEnd type="none" w="med" len="med"/>
          </a:ln>
          <a:effectLst/>
        </p:spPr>
      </p:cxnSp>
      <p:sp>
        <p:nvSpPr>
          <p:cNvPr id="83" name="Freeform: Shape 82">
            <a:extLst>
              <a:ext uri="{FF2B5EF4-FFF2-40B4-BE49-F238E27FC236}">
                <a16:creationId xmlns:a16="http://schemas.microsoft.com/office/drawing/2014/main" id="{A3DE2C9B-0097-4299-B379-67AA4B204EA1}"/>
              </a:ext>
            </a:extLst>
          </p:cNvPr>
          <p:cNvSpPr/>
          <p:nvPr/>
        </p:nvSpPr>
        <p:spPr bwMode="auto">
          <a:xfrm>
            <a:off x="7829550" y="1566863"/>
            <a:ext cx="3571875" cy="585787"/>
          </a:xfrm>
          <a:custGeom>
            <a:avLst/>
            <a:gdLst>
              <a:gd name="connsiteX0" fmla="*/ 3571875 w 3571875"/>
              <a:gd name="connsiteY0" fmla="*/ 585787 h 585787"/>
              <a:gd name="connsiteX1" fmla="*/ 685800 w 3571875"/>
              <a:gd name="connsiteY1" fmla="*/ 585787 h 585787"/>
              <a:gd name="connsiteX2" fmla="*/ 685800 w 3571875"/>
              <a:gd name="connsiteY2" fmla="*/ 523875 h 585787"/>
              <a:gd name="connsiteX3" fmla="*/ 561975 w 3571875"/>
              <a:gd name="connsiteY3" fmla="*/ 523875 h 585787"/>
              <a:gd name="connsiteX4" fmla="*/ 561975 w 3571875"/>
              <a:gd name="connsiteY4" fmla="*/ 447675 h 585787"/>
              <a:gd name="connsiteX5" fmla="*/ 466725 w 3571875"/>
              <a:gd name="connsiteY5" fmla="*/ 447675 h 585787"/>
              <a:gd name="connsiteX6" fmla="*/ 466725 w 3571875"/>
              <a:gd name="connsiteY6" fmla="*/ 404812 h 585787"/>
              <a:gd name="connsiteX7" fmla="*/ 376238 w 3571875"/>
              <a:gd name="connsiteY7" fmla="*/ 404812 h 585787"/>
              <a:gd name="connsiteX8" fmla="*/ 376238 w 3571875"/>
              <a:gd name="connsiteY8" fmla="*/ 323850 h 585787"/>
              <a:gd name="connsiteX9" fmla="*/ 314325 w 3571875"/>
              <a:gd name="connsiteY9" fmla="*/ 323850 h 585787"/>
              <a:gd name="connsiteX10" fmla="*/ 314325 w 3571875"/>
              <a:gd name="connsiteY10" fmla="*/ 209550 h 585787"/>
              <a:gd name="connsiteX11" fmla="*/ 200025 w 3571875"/>
              <a:gd name="connsiteY11" fmla="*/ 209550 h 585787"/>
              <a:gd name="connsiteX12" fmla="*/ 200025 w 3571875"/>
              <a:gd name="connsiteY12" fmla="*/ 114300 h 585787"/>
              <a:gd name="connsiteX13" fmla="*/ 104775 w 3571875"/>
              <a:gd name="connsiteY13" fmla="*/ 114300 h 585787"/>
              <a:gd name="connsiteX14" fmla="*/ 104775 w 3571875"/>
              <a:gd name="connsiteY14" fmla="*/ 95250 h 585787"/>
              <a:gd name="connsiteX15" fmla="*/ 0 w 3571875"/>
              <a:gd name="connsiteY15" fmla="*/ 95250 h 585787"/>
              <a:gd name="connsiteX16" fmla="*/ 0 w 3571875"/>
              <a:gd name="connsiteY16" fmla="*/ 0 h 585787"/>
              <a:gd name="connsiteX0" fmla="*/ 3571875 w 3571875"/>
              <a:gd name="connsiteY0" fmla="*/ 585787 h 585787"/>
              <a:gd name="connsiteX1" fmla="*/ 685800 w 3571875"/>
              <a:gd name="connsiteY1" fmla="*/ 585787 h 585787"/>
              <a:gd name="connsiteX2" fmla="*/ 685800 w 3571875"/>
              <a:gd name="connsiteY2" fmla="*/ 523875 h 585787"/>
              <a:gd name="connsiteX3" fmla="*/ 561975 w 3571875"/>
              <a:gd name="connsiteY3" fmla="*/ 523875 h 585787"/>
              <a:gd name="connsiteX4" fmla="*/ 561975 w 3571875"/>
              <a:gd name="connsiteY4" fmla="*/ 447675 h 585787"/>
              <a:gd name="connsiteX5" fmla="*/ 466725 w 3571875"/>
              <a:gd name="connsiteY5" fmla="*/ 447675 h 585787"/>
              <a:gd name="connsiteX6" fmla="*/ 466725 w 3571875"/>
              <a:gd name="connsiteY6" fmla="*/ 404812 h 585787"/>
              <a:gd name="connsiteX7" fmla="*/ 376238 w 3571875"/>
              <a:gd name="connsiteY7" fmla="*/ 404812 h 585787"/>
              <a:gd name="connsiteX8" fmla="*/ 376238 w 3571875"/>
              <a:gd name="connsiteY8" fmla="*/ 323850 h 585787"/>
              <a:gd name="connsiteX9" fmla="*/ 314325 w 3571875"/>
              <a:gd name="connsiteY9" fmla="*/ 323850 h 585787"/>
              <a:gd name="connsiteX10" fmla="*/ 314325 w 3571875"/>
              <a:gd name="connsiteY10" fmla="*/ 209550 h 585787"/>
              <a:gd name="connsiteX11" fmla="*/ 200025 w 3571875"/>
              <a:gd name="connsiteY11" fmla="*/ 209550 h 585787"/>
              <a:gd name="connsiteX12" fmla="*/ 200025 w 3571875"/>
              <a:gd name="connsiteY12" fmla="*/ 114300 h 585787"/>
              <a:gd name="connsiteX13" fmla="*/ 104775 w 3571875"/>
              <a:gd name="connsiteY13" fmla="*/ 114300 h 585787"/>
              <a:gd name="connsiteX14" fmla="*/ 90487 w 3571875"/>
              <a:gd name="connsiteY14" fmla="*/ 19050 h 585787"/>
              <a:gd name="connsiteX15" fmla="*/ 0 w 3571875"/>
              <a:gd name="connsiteY15" fmla="*/ 95250 h 585787"/>
              <a:gd name="connsiteX16" fmla="*/ 0 w 3571875"/>
              <a:gd name="connsiteY16" fmla="*/ 0 h 585787"/>
              <a:gd name="connsiteX0" fmla="*/ 3571875 w 3571875"/>
              <a:gd name="connsiteY0" fmla="*/ 585787 h 585787"/>
              <a:gd name="connsiteX1" fmla="*/ 685800 w 3571875"/>
              <a:gd name="connsiteY1" fmla="*/ 585787 h 585787"/>
              <a:gd name="connsiteX2" fmla="*/ 685800 w 3571875"/>
              <a:gd name="connsiteY2" fmla="*/ 523875 h 585787"/>
              <a:gd name="connsiteX3" fmla="*/ 561975 w 3571875"/>
              <a:gd name="connsiteY3" fmla="*/ 523875 h 585787"/>
              <a:gd name="connsiteX4" fmla="*/ 561975 w 3571875"/>
              <a:gd name="connsiteY4" fmla="*/ 447675 h 585787"/>
              <a:gd name="connsiteX5" fmla="*/ 466725 w 3571875"/>
              <a:gd name="connsiteY5" fmla="*/ 447675 h 585787"/>
              <a:gd name="connsiteX6" fmla="*/ 466725 w 3571875"/>
              <a:gd name="connsiteY6" fmla="*/ 404812 h 585787"/>
              <a:gd name="connsiteX7" fmla="*/ 376238 w 3571875"/>
              <a:gd name="connsiteY7" fmla="*/ 404812 h 585787"/>
              <a:gd name="connsiteX8" fmla="*/ 376238 w 3571875"/>
              <a:gd name="connsiteY8" fmla="*/ 323850 h 585787"/>
              <a:gd name="connsiteX9" fmla="*/ 314325 w 3571875"/>
              <a:gd name="connsiteY9" fmla="*/ 323850 h 585787"/>
              <a:gd name="connsiteX10" fmla="*/ 314325 w 3571875"/>
              <a:gd name="connsiteY10" fmla="*/ 209550 h 585787"/>
              <a:gd name="connsiteX11" fmla="*/ 200025 w 3571875"/>
              <a:gd name="connsiteY11" fmla="*/ 209550 h 585787"/>
              <a:gd name="connsiteX12" fmla="*/ 200025 w 3571875"/>
              <a:gd name="connsiteY12" fmla="*/ 114300 h 585787"/>
              <a:gd name="connsiteX13" fmla="*/ 104775 w 3571875"/>
              <a:gd name="connsiteY13" fmla="*/ 133350 h 585787"/>
              <a:gd name="connsiteX14" fmla="*/ 90487 w 3571875"/>
              <a:gd name="connsiteY14" fmla="*/ 19050 h 585787"/>
              <a:gd name="connsiteX15" fmla="*/ 0 w 3571875"/>
              <a:gd name="connsiteY15" fmla="*/ 95250 h 585787"/>
              <a:gd name="connsiteX16" fmla="*/ 0 w 3571875"/>
              <a:gd name="connsiteY16" fmla="*/ 0 h 585787"/>
              <a:gd name="connsiteX0" fmla="*/ 3571875 w 3571875"/>
              <a:gd name="connsiteY0" fmla="*/ 585787 h 585787"/>
              <a:gd name="connsiteX1" fmla="*/ 685800 w 3571875"/>
              <a:gd name="connsiteY1" fmla="*/ 585787 h 585787"/>
              <a:gd name="connsiteX2" fmla="*/ 685800 w 3571875"/>
              <a:gd name="connsiteY2" fmla="*/ 523875 h 585787"/>
              <a:gd name="connsiteX3" fmla="*/ 561975 w 3571875"/>
              <a:gd name="connsiteY3" fmla="*/ 523875 h 585787"/>
              <a:gd name="connsiteX4" fmla="*/ 561975 w 3571875"/>
              <a:gd name="connsiteY4" fmla="*/ 447675 h 585787"/>
              <a:gd name="connsiteX5" fmla="*/ 466725 w 3571875"/>
              <a:gd name="connsiteY5" fmla="*/ 447675 h 585787"/>
              <a:gd name="connsiteX6" fmla="*/ 466725 w 3571875"/>
              <a:gd name="connsiteY6" fmla="*/ 404812 h 585787"/>
              <a:gd name="connsiteX7" fmla="*/ 376238 w 3571875"/>
              <a:gd name="connsiteY7" fmla="*/ 404812 h 585787"/>
              <a:gd name="connsiteX8" fmla="*/ 376238 w 3571875"/>
              <a:gd name="connsiteY8" fmla="*/ 323850 h 585787"/>
              <a:gd name="connsiteX9" fmla="*/ 314325 w 3571875"/>
              <a:gd name="connsiteY9" fmla="*/ 323850 h 585787"/>
              <a:gd name="connsiteX10" fmla="*/ 314325 w 3571875"/>
              <a:gd name="connsiteY10" fmla="*/ 209550 h 585787"/>
              <a:gd name="connsiteX11" fmla="*/ 200025 w 3571875"/>
              <a:gd name="connsiteY11" fmla="*/ 209550 h 585787"/>
              <a:gd name="connsiteX12" fmla="*/ 204787 w 3571875"/>
              <a:gd name="connsiteY12" fmla="*/ 128588 h 585787"/>
              <a:gd name="connsiteX13" fmla="*/ 104775 w 3571875"/>
              <a:gd name="connsiteY13" fmla="*/ 133350 h 585787"/>
              <a:gd name="connsiteX14" fmla="*/ 90487 w 3571875"/>
              <a:gd name="connsiteY14" fmla="*/ 19050 h 585787"/>
              <a:gd name="connsiteX15" fmla="*/ 0 w 3571875"/>
              <a:gd name="connsiteY15" fmla="*/ 95250 h 585787"/>
              <a:gd name="connsiteX16" fmla="*/ 0 w 3571875"/>
              <a:gd name="connsiteY16" fmla="*/ 0 h 585787"/>
              <a:gd name="connsiteX0" fmla="*/ 3571875 w 3571875"/>
              <a:gd name="connsiteY0" fmla="*/ 585787 h 585787"/>
              <a:gd name="connsiteX1" fmla="*/ 685800 w 3571875"/>
              <a:gd name="connsiteY1" fmla="*/ 585787 h 585787"/>
              <a:gd name="connsiteX2" fmla="*/ 685800 w 3571875"/>
              <a:gd name="connsiteY2" fmla="*/ 523875 h 585787"/>
              <a:gd name="connsiteX3" fmla="*/ 561975 w 3571875"/>
              <a:gd name="connsiteY3" fmla="*/ 523875 h 585787"/>
              <a:gd name="connsiteX4" fmla="*/ 561975 w 3571875"/>
              <a:gd name="connsiteY4" fmla="*/ 447675 h 585787"/>
              <a:gd name="connsiteX5" fmla="*/ 466725 w 3571875"/>
              <a:gd name="connsiteY5" fmla="*/ 447675 h 585787"/>
              <a:gd name="connsiteX6" fmla="*/ 466725 w 3571875"/>
              <a:gd name="connsiteY6" fmla="*/ 404812 h 585787"/>
              <a:gd name="connsiteX7" fmla="*/ 376238 w 3571875"/>
              <a:gd name="connsiteY7" fmla="*/ 404812 h 585787"/>
              <a:gd name="connsiteX8" fmla="*/ 376238 w 3571875"/>
              <a:gd name="connsiteY8" fmla="*/ 323850 h 585787"/>
              <a:gd name="connsiteX9" fmla="*/ 314325 w 3571875"/>
              <a:gd name="connsiteY9" fmla="*/ 323850 h 585787"/>
              <a:gd name="connsiteX10" fmla="*/ 314325 w 3571875"/>
              <a:gd name="connsiteY10" fmla="*/ 209550 h 585787"/>
              <a:gd name="connsiteX11" fmla="*/ 200025 w 3571875"/>
              <a:gd name="connsiteY11" fmla="*/ 209550 h 585787"/>
              <a:gd name="connsiteX12" fmla="*/ 204787 w 3571875"/>
              <a:gd name="connsiteY12" fmla="*/ 128588 h 585787"/>
              <a:gd name="connsiteX13" fmla="*/ 104775 w 3571875"/>
              <a:gd name="connsiteY13" fmla="*/ 133350 h 585787"/>
              <a:gd name="connsiteX14" fmla="*/ 100012 w 3571875"/>
              <a:gd name="connsiteY14" fmla="*/ 85725 h 585787"/>
              <a:gd name="connsiteX15" fmla="*/ 0 w 3571875"/>
              <a:gd name="connsiteY15" fmla="*/ 95250 h 585787"/>
              <a:gd name="connsiteX16" fmla="*/ 0 w 3571875"/>
              <a:gd name="connsiteY16" fmla="*/ 0 h 585787"/>
              <a:gd name="connsiteX0" fmla="*/ 3571875 w 3571875"/>
              <a:gd name="connsiteY0" fmla="*/ 585787 h 585787"/>
              <a:gd name="connsiteX1" fmla="*/ 685800 w 3571875"/>
              <a:gd name="connsiteY1" fmla="*/ 585787 h 585787"/>
              <a:gd name="connsiteX2" fmla="*/ 685800 w 3571875"/>
              <a:gd name="connsiteY2" fmla="*/ 523875 h 585787"/>
              <a:gd name="connsiteX3" fmla="*/ 561975 w 3571875"/>
              <a:gd name="connsiteY3" fmla="*/ 523875 h 585787"/>
              <a:gd name="connsiteX4" fmla="*/ 561975 w 3571875"/>
              <a:gd name="connsiteY4" fmla="*/ 447675 h 585787"/>
              <a:gd name="connsiteX5" fmla="*/ 466725 w 3571875"/>
              <a:gd name="connsiteY5" fmla="*/ 447675 h 585787"/>
              <a:gd name="connsiteX6" fmla="*/ 466725 w 3571875"/>
              <a:gd name="connsiteY6" fmla="*/ 404812 h 585787"/>
              <a:gd name="connsiteX7" fmla="*/ 376238 w 3571875"/>
              <a:gd name="connsiteY7" fmla="*/ 404812 h 585787"/>
              <a:gd name="connsiteX8" fmla="*/ 376238 w 3571875"/>
              <a:gd name="connsiteY8" fmla="*/ 323850 h 585787"/>
              <a:gd name="connsiteX9" fmla="*/ 314325 w 3571875"/>
              <a:gd name="connsiteY9" fmla="*/ 323850 h 585787"/>
              <a:gd name="connsiteX10" fmla="*/ 314325 w 3571875"/>
              <a:gd name="connsiteY10" fmla="*/ 209550 h 585787"/>
              <a:gd name="connsiteX11" fmla="*/ 200025 w 3571875"/>
              <a:gd name="connsiteY11" fmla="*/ 209550 h 585787"/>
              <a:gd name="connsiteX12" fmla="*/ 204787 w 3571875"/>
              <a:gd name="connsiteY12" fmla="*/ 128588 h 585787"/>
              <a:gd name="connsiteX13" fmla="*/ 104775 w 3571875"/>
              <a:gd name="connsiteY13" fmla="*/ 133350 h 585787"/>
              <a:gd name="connsiteX14" fmla="*/ 100012 w 3571875"/>
              <a:gd name="connsiteY14" fmla="*/ 85725 h 585787"/>
              <a:gd name="connsiteX15" fmla="*/ 0 w 3571875"/>
              <a:gd name="connsiteY15" fmla="*/ 85725 h 585787"/>
              <a:gd name="connsiteX16" fmla="*/ 0 w 3571875"/>
              <a:gd name="connsiteY16" fmla="*/ 0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71875" h="585787">
                <a:moveTo>
                  <a:pt x="3571875" y="585787"/>
                </a:moveTo>
                <a:lnTo>
                  <a:pt x="685800" y="585787"/>
                </a:lnTo>
                <a:lnTo>
                  <a:pt x="685800" y="523875"/>
                </a:lnTo>
                <a:lnTo>
                  <a:pt x="561975" y="523875"/>
                </a:lnTo>
                <a:lnTo>
                  <a:pt x="561975" y="447675"/>
                </a:lnTo>
                <a:lnTo>
                  <a:pt x="466725" y="447675"/>
                </a:lnTo>
                <a:lnTo>
                  <a:pt x="466725" y="404812"/>
                </a:lnTo>
                <a:lnTo>
                  <a:pt x="376238" y="404812"/>
                </a:lnTo>
                <a:lnTo>
                  <a:pt x="376238" y="323850"/>
                </a:lnTo>
                <a:lnTo>
                  <a:pt x="314325" y="323850"/>
                </a:lnTo>
                <a:lnTo>
                  <a:pt x="314325" y="209550"/>
                </a:lnTo>
                <a:lnTo>
                  <a:pt x="200025" y="209550"/>
                </a:lnTo>
                <a:lnTo>
                  <a:pt x="204787" y="128588"/>
                </a:lnTo>
                <a:lnTo>
                  <a:pt x="104775" y="133350"/>
                </a:lnTo>
                <a:lnTo>
                  <a:pt x="100012" y="85725"/>
                </a:lnTo>
                <a:lnTo>
                  <a:pt x="0" y="85725"/>
                </a:lnTo>
                <a:lnTo>
                  <a:pt x="0" y="0"/>
                </a:lnTo>
              </a:path>
            </a:pathLst>
          </a:custGeom>
          <a:noFill/>
          <a:ln w="28575">
            <a:solidFill>
              <a:schemeClr val="accent5"/>
            </a:solidFill>
            <a:miter lim="800000"/>
            <a:headEnd/>
            <a:tailEnd/>
          </a:ln>
        </p:spPr>
        <p:txBody>
          <a:bodyPr rtlCol="0" anchor="ctr"/>
          <a:lstStyle/>
          <a:p>
            <a:pPr algn="ctr"/>
            <a:endParaRPr lang="en-US" dirty="0"/>
          </a:p>
        </p:txBody>
      </p:sp>
      <p:sp>
        <p:nvSpPr>
          <p:cNvPr id="84" name="Freeform: Shape 83">
            <a:extLst>
              <a:ext uri="{FF2B5EF4-FFF2-40B4-BE49-F238E27FC236}">
                <a16:creationId xmlns:a16="http://schemas.microsoft.com/office/drawing/2014/main" id="{133B4D98-3CD7-4EC5-B7A6-B24D6044E8F9}"/>
              </a:ext>
            </a:extLst>
          </p:cNvPr>
          <p:cNvSpPr/>
          <p:nvPr/>
        </p:nvSpPr>
        <p:spPr bwMode="auto">
          <a:xfrm>
            <a:off x="7843838" y="1685925"/>
            <a:ext cx="3176587" cy="581025"/>
          </a:xfrm>
          <a:custGeom>
            <a:avLst/>
            <a:gdLst>
              <a:gd name="connsiteX0" fmla="*/ 3176587 w 3176587"/>
              <a:gd name="connsiteY0" fmla="*/ 581025 h 581025"/>
              <a:gd name="connsiteX1" fmla="*/ 1566862 w 3176587"/>
              <a:gd name="connsiteY1" fmla="*/ 581025 h 581025"/>
              <a:gd name="connsiteX2" fmla="*/ 1566862 w 3176587"/>
              <a:gd name="connsiteY2" fmla="*/ 328613 h 581025"/>
              <a:gd name="connsiteX3" fmla="*/ 738187 w 3176587"/>
              <a:gd name="connsiteY3" fmla="*/ 328613 h 581025"/>
              <a:gd name="connsiteX4" fmla="*/ 738187 w 3176587"/>
              <a:gd name="connsiteY4" fmla="*/ 247650 h 581025"/>
              <a:gd name="connsiteX5" fmla="*/ 561975 w 3176587"/>
              <a:gd name="connsiteY5" fmla="*/ 247650 h 581025"/>
              <a:gd name="connsiteX6" fmla="*/ 561975 w 3176587"/>
              <a:gd name="connsiteY6" fmla="*/ 195263 h 581025"/>
              <a:gd name="connsiteX7" fmla="*/ 495300 w 3176587"/>
              <a:gd name="connsiteY7" fmla="*/ 195263 h 581025"/>
              <a:gd name="connsiteX8" fmla="*/ 495300 w 3176587"/>
              <a:gd name="connsiteY8" fmla="*/ 152400 h 581025"/>
              <a:gd name="connsiteX9" fmla="*/ 419100 w 3176587"/>
              <a:gd name="connsiteY9" fmla="*/ 152400 h 581025"/>
              <a:gd name="connsiteX10" fmla="*/ 419100 w 3176587"/>
              <a:gd name="connsiteY10" fmla="*/ 76200 h 581025"/>
              <a:gd name="connsiteX11" fmla="*/ 261937 w 3176587"/>
              <a:gd name="connsiteY11" fmla="*/ 76200 h 581025"/>
              <a:gd name="connsiteX12" fmla="*/ 261937 w 3176587"/>
              <a:gd name="connsiteY12" fmla="*/ 0 h 581025"/>
              <a:gd name="connsiteX13" fmla="*/ 0 w 3176587"/>
              <a:gd name="connsiteY13"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76587" h="581025">
                <a:moveTo>
                  <a:pt x="3176587" y="581025"/>
                </a:moveTo>
                <a:lnTo>
                  <a:pt x="1566862" y="581025"/>
                </a:lnTo>
                <a:lnTo>
                  <a:pt x="1566862" y="328613"/>
                </a:lnTo>
                <a:lnTo>
                  <a:pt x="738187" y="328613"/>
                </a:lnTo>
                <a:lnTo>
                  <a:pt x="738187" y="247650"/>
                </a:lnTo>
                <a:lnTo>
                  <a:pt x="561975" y="247650"/>
                </a:lnTo>
                <a:lnTo>
                  <a:pt x="561975" y="195263"/>
                </a:lnTo>
                <a:lnTo>
                  <a:pt x="495300" y="195263"/>
                </a:lnTo>
                <a:lnTo>
                  <a:pt x="495300" y="152400"/>
                </a:lnTo>
                <a:lnTo>
                  <a:pt x="419100" y="152400"/>
                </a:lnTo>
                <a:lnTo>
                  <a:pt x="419100" y="76200"/>
                </a:lnTo>
                <a:lnTo>
                  <a:pt x="261937" y="76200"/>
                </a:lnTo>
                <a:lnTo>
                  <a:pt x="261937"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106" name="TextBox 105">
            <a:extLst>
              <a:ext uri="{FF2B5EF4-FFF2-40B4-BE49-F238E27FC236}">
                <a16:creationId xmlns:a16="http://schemas.microsoft.com/office/drawing/2014/main" id="{8011137B-14EF-4EF9-A88F-CC6AAB1457C1}"/>
              </a:ext>
            </a:extLst>
          </p:cNvPr>
          <p:cNvSpPr txBox="1"/>
          <p:nvPr/>
        </p:nvSpPr>
        <p:spPr bwMode="auto">
          <a:xfrm>
            <a:off x="7749704" y="142069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nvGrpSpPr>
          <p:cNvPr id="122" name="Group 121">
            <a:extLst>
              <a:ext uri="{FF2B5EF4-FFF2-40B4-BE49-F238E27FC236}">
                <a16:creationId xmlns:a16="http://schemas.microsoft.com/office/drawing/2014/main" id="{B61811DC-A440-4CFF-9AB3-7B73923E9E2D}"/>
              </a:ext>
            </a:extLst>
          </p:cNvPr>
          <p:cNvGrpSpPr/>
          <p:nvPr/>
        </p:nvGrpSpPr>
        <p:grpSpPr>
          <a:xfrm>
            <a:off x="7806906" y="1410374"/>
            <a:ext cx="2708694" cy="384471"/>
            <a:chOff x="7806906" y="1410374"/>
            <a:chExt cx="2708694" cy="384471"/>
          </a:xfrm>
        </p:grpSpPr>
        <p:cxnSp>
          <p:nvCxnSpPr>
            <p:cNvPr id="81" name="Straight Connector 80">
              <a:extLst>
                <a:ext uri="{FF2B5EF4-FFF2-40B4-BE49-F238E27FC236}">
                  <a16:creationId xmlns:a16="http://schemas.microsoft.com/office/drawing/2014/main" id="{BB3EC326-1D00-4331-9A47-29844525CDCB}"/>
                </a:ext>
              </a:extLst>
            </p:cNvPr>
            <p:cNvCxnSpPr/>
            <p:nvPr/>
          </p:nvCxnSpPr>
          <p:spPr bwMode="auto">
            <a:xfrm>
              <a:off x="7816432" y="1614489"/>
              <a:ext cx="2644530" cy="0"/>
            </a:xfrm>
            <a:prstGeom prst="line">
              <a:avLst/>
            </a:prstGeom>
            <a:noFill/>
            <a:ln w="28575" cap="flat" cmpd="sng" algn="ctr">
              <a:solidFill>
                <a:schemeClr val="accent1"/>
              </a:solidFill>
              <a:prstDash val="solid"/>
              <a:round/>
              <a:headEnd type="none" w="med" len="med"/>
              <a:tailEnd type="none" w="med" len="med"/>
            </a:ln>
            <a:effectLst/>
          </p:spPr>
        </p:cxnSp>
        <p:sp>
          <p:nvSpPr>
            <p:cNvPr id="107" name="TextBox 106">
              <a:extLst>
                <a:ext uri="{FF2B5EF4-FFF2-40B4-BE49-F238E27FC236}">
                  <a16:creationId xmlns:a16="http://schemas.microsoft.com/office/drawing/2014/main" id="{44585838-7B64-4B34-B767-C8A4AF30DFD3}"/>
                </a:ext>
              </a:extLst>
            </p:cNvPr>
            <p:cNvSpPr txBox="1"/>
            <p:nvPr/>
          </p:nvSpPr>
          <p:spPr bwMode="auto">
            <a:xfrm>
              <a:off x="7806906" y="141553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553EF5A6-DCF7-4C10-82D4-14F1F78DAD5C}"/>
                </a:ext>
              </a:extLst>
            </p:cNvPr>
            <p:cNvSpPr txBox="1"/>
            <p:nvPr/>
          </p:nvSpPr>
          <p:spPr bwMode="auto">
            <a:xfrm>
              <a:off x="7935393" y="142069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871D0248-6237-4246-9DDF-E9A8257F582E}"/>
                </a:ext>
              </a:extLst>
            </p:cNvPr>
            <p:cNvSpPr txBox="1"/>
            <p:nvPr/>
          </p:nvSpPr>
          <p:spPr bwMode="auto">
            <a:xfrm>
              <a:off x="7845368" y="141037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10AFF091-E080-4548-90E4-24528DDE8181}"/>
                </a:ext>
              </a:extLst>
            </p:cNvPr>
            <p:cNvSpPr txBox="1"/>
            <p:nvPr/>
          </p:nvSpPr>
          <p:spPr bwMode="auto">
            <a:xfrm>
              <a:off x="7958944" y="142069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5C6A07B0-9A6E-4552-A2A5-5128BC5E30B2}"/>
                </a:ext>
              </a:extLst>
            </p:cNvPr>
            <p:cNvSpPr txBox="1"/>
            <p:nvPr/>
          </p:nvSpPr>
          <p:spPr bwMode="auto">
            <a:xfrm>
              <a:off x="8216202" y="1416291"/>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517F3E39-4A01-4860-9E68-505466AD6A1F}"/>
                </a:ext>
              </a:extLst>
            </p:cNvPr>
            <p:cNvSpPr txBox="1"/>
            <p:nvPr/>
          </p:nvSpPr>
          <p:spPr bwMode="auto">
            <a:xfrm>
              <a:off x="8356502" y="142069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69B45393-46D7-4EAC-B54C-B556A06166F0}"/>
                </a:ext>
              </a:extLst>
            </p:cNvPr>
            <p:cNvSpPr txBox="1"/>
            <p:nvPr/>
          </p:nvSpPr>
          <p:spPr bwMode="auto">
            <a:xfrm>
              <a:off x="8508902" y="1419900"/>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2A17E05C-95A2-48E3-B412-3A7B07402214}"/>
                </a:ext>
              </a:extLst>
            </p:cNvPr>
            <p:cNvSpPr txBox="1"/>
            <p:nvPr/>
          </p:nvSpPr>
          <p:spPr bwMode="auto">
            <a:xfrm>
              <a:off x="8675228" y="142069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C0634984-7655-4B90-ACA9-A9B8A540F1A6}"/>
                </a:ext>
              </a:extLst>
            </p:cNvPr>
            <p:cNvSpPr txBox="1"/>
            <p:nvPr/>
          </p:nvSpPr>
          <p:spPr bwMode="auto">
            <a:xfrm>
              <a:off x="8891576" y="1423388"/>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9A601E85-9202-4C4C-AF91-F9581C40F093}"/>
                </a:ext>
              </a:extLst>
            </p:cNvPr>
            <p:cNvSpPr txBox="1"/>
            <p:nvPr/>
          </p:nvSpPr>
          <p:spPr bwMode="auto">
            <a:xfrm>
              <a:off x="9009736" y="142068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EB057C1A-2342-499A-8FED-EDC969B35EBC}"/>
                </a:ext>
              </a:extLst>
            </p:cNvPr>
            <p:cNvSpPr txBox="1"/>
            <p:nvPr/>
          </p:nvSpPr>
          <p:spPr bwMode="auto">
            <a:xfrm>
              <a:off x="9076049" y="1425513"/>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0E0D7399-6AFB-4054-B50E-BB7C1188962D}"/>
                </a:ext>
              </a:extLst>
            </p:cNvPr>
            <p:cNvSpPr txBox="1"/>
            <p:nvPr/>
          </p:nvSpPr>
          <p:spPr bwMode="auto">
            <a:xfrm>
              <a:off x="9499767" y="142069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507F3BB4-2EFF-4709-899C-0C1659319CA9}"/>
                </a:ext>
              </a:extLst>
            </p:cNvPr>
            <p:cNvSpPr txBox="1"/>
            <p:nvPr/>
          </p:nvSpPr>
          <p:spPr bwMode="auto">
            <a:xfrm>
              <a:off x="9918533" y="142069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C85F17ED-473E-49F6-B7EB-128F6844D92F}"/>
                </a:ext>
              </a:extLst>
            </p:cNvPr>
            <p:cNvSpPr txBox="1"/>
            <p:nvPr/>
          </p:nvSpPr>
          <p:spPr bwMode="auto">
            <a:xfrm>
              <a:off x="10191786" y="1425513"/>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AEA0CFF6-7D93-429C-B6F5-722A737A1DAD}"/>
                </a:ext>
              </a:extLst>
            </p:cNvPr>
            <p:cNvSpPr txBox="1"/>
            <p:nvPr/>
          </p:nvSpPr>
          <p:spPr bwMode="auto">
            <a:xfrm>
              <a:off x="10270442" y="142069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1"/>
                  </a:solidFill>
                  <a:latin typeface="Calibri" panose="020F0502020204030204" pitchFamily="34" charset="0"/>
                </a:rPr>
                <a:t>+</a:t>
              </a:r>
            </a:p>
          </p:txBody>
        </p:sp>
      </p:grpSp>
      <p:sp>
        <p:nvSpPr>
          <p:cNvPr id="124" name="TextBox 123">
            <a:extLst>
              <a:ext uri="{FF2B5EF4-FFF2-40B4-BE49-F238E27FC236}">
                <a16:creationId xmlns:a16="http://schemas.microsoft.com/office/drawing/2014/main" id="{1FE8680A-029E-44EC-A41E-A911B1DFC266}"/>
              </a:ext>
            </a:extLst>
          </p:cNvPr>
          <p:cNvSpPr txBox="1"/>
          <p:nvPr/>
        </p:nvSpPr>
        <p:spPr bwMode="auto">
          <a:xfrm>
            <a:off x="7716021" y="1483051"/>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25" name="TextBox 124">
            <a:extLst>
              <a:ext uri="{FF2B5EF4-FFF2-40B4-BE49-F238E27FC236}">
                <a16:creationId xmlns:a16="http://schemas.microsoft.com/office/drawing/2014/main" id="{4E99B81C-CB71-4677-9711-4AFF3930707B}"/>
              </a:ext>
            </a:extLst>
          </p:cNvPr>
          <p:cNvSpPr txBox="1"/>
          <p:nvPr/>
        </p:nvSpPr>
        <p:spPr bwMode="auto">
          <a:xfrm>
            <a:off x="7749561" y="1493332"/>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grpSp>
        <p:nvGrpSpPr>
          <p:cNvPr id="163" name="Group 162">
            <a:extLst>
              <a:ext uri="{FF2B5EF4-FFF2-40B4-BE49-F238E27FC236}">
                <a16:creationId xmlns:a16="http://schemas.microsoft.com/office/drawing/2014/main" id="{0AF0B398-7016-4132-87EF-3C7DE7E81D53}"/>
              </a:ext>
            </a:extLst>
          </p:cNvPr>
          <p:cNvGrpSpPr/>
          <p:nvPr/>
        </p:nvGrpSpPr>
        <p:grpSpPr>
          <a:xfrm>
            <a:off x="7830315" y="1497074"/>
            <a:ext cx="3256911" cy="954542"/>
            <a:chOff x="7830315" y="1497074"/>
            <a:chExt cx="3256911" cy="954542"/>
          </a:xfrm>
        </p:grpSpPr>
        <p:sp>
          <p:nvSpPr>
            <p:cNvPr id="126" name="TextBox 125">
              <a:extLst>
                <a:ext uri="{FF2B5EF4-FFF2-40B4-BE49-F238E27FC236}">
                  <a16:creationId xmlns:a16="http://schemas.microsoft.com/office/drawing/2014/main" id="{F7CEF7AC-B070-4220-B63C-FE177F2E042F}"/>
                </a:ext>
              </a:extLst>
            </p:cNvPr>
            <p:cNvSpPr txBox="1"/>
            <p:nvPr/>
          </p:nvSpPr>
          <p:spPr bwMode="auto">
            <a:xfrm>
              <a:off x="7830315" y="149707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27" name="TextBox 126">
              <a:extLst>
                <a:ext uri="{FF2B5EF4-FFF2-40B4-BE49-F238E27FC236}">
                  <a16:creationId xmlns:a16="http://schemas.microsoft.com/office/drawing/2014/main" id="{E1EA331F-1C71-479C-B312-21CCB1990496}"/>
                </a:ext>
              </a:extLst>
            </p:cNvPr>
            <p:cNvSpPr txBox="1"/>
            <p:nvPr/>
          </p:nvSpPr>
          <p:spPr bwMode="auto">
            <a:xfrm>
              <a:off x="8059055" y="1553849"/>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28" name="TextBox 127">
              <a:extLst>
                <a:ext uri="{FF2B5EF4-FFF2-40B4-BE49-F238E27FC236}">
                  <a16:creationId xmlns:a16="http://schemas.microsoft.com/office/drawing/2014/main" id="{A2450DE6-CECF-4B6F-AEBE-30F570E392E2}"/>
                </a:ext>
              </a:extLst>
            </p:cNvPr>
            <p:cNvSpPr txBox="1"/>
            <p:nvPr/>
          </p:nvSpPr>
          <p:spPr bwMode="auto">
            <a:xfrm>
              <a:off x="8111344" y="1553849"/>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29" name="TextBox 128">
              <a:extLst>
                <a:ext uri="{FF2B5EF4-FFF2-40B4-BE49-F238E27FC236}">
                  <a16:creationId xmlns:a16="http://schemas.microsoft.com/office/drawing/2014/main" id="{23BA3BA4-57B6-475A-ABC8-4BAC444413C8}"/>
                </a:ext>
              </a:extLst>
            </p:cNvPr>
            <p:cNvSpPr txBox="1"/>
            <p:nvPr/>
          </p:nvSpPr>
          <p:spPr bwMode="auto">
            <a:xfrm>
              <a:off x="8158886" y="1629513"/>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0" name="TextBox 129">
              <a:extLst>
                <a:ext uri="{FF2B5EF4-FFF2-40B4-BE49-F238E27FC236}">
                  <a16:creationId xmlns:a16="http://schemas.microsoft.com/office/drawing/2014/main" id="{8742372F-32BF-4A52-AF45-97F58CEA8586}"/>
                </a:ext>
              </a:extLst>
            </p:cNvPr>
            <p:cNvSpPr txBox="1"/>
            <p:nvPr/>
          </p:nvSpPr>
          <p:spPr bwMode="auto">
            <a:xfrm>
              <a:off x="8186052" y="1635762"/>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1" name="TextBox 130">
              <a:extLst>
                <a:ext uri="{FF2B5EF4-FFF2-40B4-BE49-F238E27FC236}">
                  <a16:creationId xmlns:a16="http://schemas.microsoft.com/office/drawing/2014/main" id="{F026A284-636C-4847-A1A9-99434EC2203D}"/>
                </a:ext>
              </a:extLst>
            </p:cNvPr>
            <p:cNvSpPr txBox="1"/>
            <p:nvPr/>
          </p:nvSpPr>
          <p:spPr bwMode="auto">
            <a:xfrm>
              <a:off x="8315936" y="1763298"/>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2" name="TextBox 131">
              <a:extLst>
                <a:ext uri="{FF2B5EF4-FFF2-40B4-BE49-F238E27FC236}">
                  <a16:creationId xmlns:a16="http://schemas.microsoft.com/office/drawing/2014/main" id="{CFB19F7F-AB99-4914-83FB-D1AB9F8EFCC9}"/>
                </a:ext>
              </a:extLst>
            </p:cNvPr>
            <p:cNvSpPr txBox="1"/>
            <p:nvPr/>
          </p:nvSpPr>
          <p:spPr bwMode="auto">
            <a:xfrm>
              <a:off x="8235139" y="1674218"/>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3" name="TextBox 132">
              <a:extLst>
                <a:ext uri="{FF2B5EF4-FFF2-40B4-BE49-F238E27FC236}">
                  <a16:creationId xmlns:a16="http://schemas.microsoft.com/office/drawing/2014/main" id="{F293DC56-B7BE-4B6D-B9CB-B1A327C3E759}"/>
                </a:ext>
              </a:extLst>
            </p:cNvPr>
            <p:cNvSpPr txBox="1"/>
            <p:nvPr/>
          </p:nvSpPr>
          <p:spPr bwMode="auto">
            <a:xfrm>
              <a:off x="8401771" y="1755001"/>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4" name="TextBox 133">
              <a:extLst>
                <a:ext uri="{FF2B5EF4-FFF2-40B4-BE49-F238E27FC236}">
                  <a16:creationId xmlns:a16="http://schemas.microsoft.com/office/drawing/2014/main" id="{BE71B0F6-6F6D-4A59-AA5B-7EC7220BF375}"/>
                </a:ext>
              </a:extLst>
            </p:cNvPr>
            <p:cNvSpPr txBox="1"/>
            <p:nvPr/>
          </p:nvSpPr>
          <p:spPr bwMode="auto">
            <a:xfrm>
              <a:off x="8440660" y="1755223"/>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5" name="TextBox 134">
              <a:extLst>
                <a:ext uri="{FF2B5EF4-FFF2-40B4-BE49-F238E27FC236}">
                  <a16:creationId xmlns:a16="http://schemas.microsoft.com/office/drawing/2014/main" id="{76A25589-BEF0-48B4-B584-6CEEC52299CC}"/>
                </a:ext>
              </a:extLst>
            </p:cNvPr>
            <p:cNvSpPr txBox="1"/>
            <p:nvPr/>
          </p:nvSpPr>
          <p:spPr bwMode="auto">
            <a:xfrm>
              <a:off x="8421834" y="1755223"/>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6" name="TextBox 135">
              <a:extLst>
                <a:ext uri="{FF2B5EF4-FFF2-40B4-BE49-F238E27FC236}">
                  <a16:creationId xmlns:a16="http://schemas.microsoft.com/office/drawing/2014/main" id="{1728E4B6-B2ED-4B07-8894-D8A2C6BB87DC}"/>
                </a:ext>
              </a:extLst>
            </p:cNvPr>
            <p:cNvSpPr txBox="1"/>
            <p:nvPr/>
          </p:nvSpPr>
          <p:spPr bwMode="auto">
            <a:xfrm>
              <a:off x="8477686" y="1821181"/>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7" name="TextBox 136">
              <a:extLst>
                <a:ext uri="{FF2B5EF4-FFF2-40B4-BE49-F238E27FC236}">
                  <a16:creationId xmlns:a16="http://schemas.microsoft.com/office/drawing/2014/main" id="{630B7895-51D2-4315-8686-EC880D90A3BE}"/>
                </a:ext>
              </a:extLst>
            </p:cNvPr>
            <p:cNvSpPr txBox="1"/>
            <p:nvPr/>
          </p:nvSpPr>
          <p:spPr bwMode="auto">
            <a:xfrm>
              <a:off x="8534624" y="181526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8" name="TextBox 137">
              <a:extLst>
                <a:ext uri="{FF2B5EF4-FFF2-40B4-BE49-F238E27FC236}">
                  <a16:creationId xmlns:a16="http://schemas.microsoft.com/office/drawing/2014/main" id="{07BA73F7-F484-4891-A451-81AB825A5FB9}"/>
                </a:ext>
              </a:extLst>
            </p:cNvPr>
            <p:cNvSpPr txBox="1"/>
            <p:nvPr/>
          </p:nvSpPr>
          <p:spPr bwMode="auto">
            <a:xfrm>
              <a:off x="8697449" y="181976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39" name="TextBox 138">
              <a:extLst>
                <a:ext uri="{FF2B5EF4-FFF2-40B4-BE49-F238E27FC236}">
                  <a16:creationId xmlns:a16="http://schemas.microsoft.com/office/drawing/2014/main" id="{5EF479EB-2685-48DB-AA1C-9DD85A7A0096}"/>
                </a:ext>
              </a:extLst>
            </p:cNvPr>
            <p:cNvSpPr txBox="1"/>
            <p:nvPr/>
          </p:nvSpPr>
          <p:spPr bwMode="auto">
            <a:xfrm>
              <a:off x="8557936" y="181526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0" name="TextBox 139">
              <a:extLst>
                <a:ext uri="{FF2B5EF4-FFF2-40B4-BE49-F238E27FC236}">
                  <a16:creationId xmlns:a16="http://schemas.microsoft.com/office/drawing/2014/main" id="{10BE2DDC-CCB7-4484-8290-5EAE5211D920}"/>
                </a:ext>
              </a:extLst>
            </p:cNvPr>
            <p:cNvSpPr txBox="1"/>
            <p:nvPr/>
          </p:nvSpPr>
          <p:spPr bwMode="auto">
            <a:xfrm>
              <a:off x="8883324" y="181976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1" name="TextBox 140">
              <a:extLst>
                <a:ext uri="{FF2B5EF4-FFF2-40B4-BE49-F238E27FC236}">
                  <a16:creationId xmlns:a16="http://schemas.microsoft.com/office/drawing/2014/main" id="{45BF8C5A-91DF-401F-875C-FCDA518568CA}"/>
                </a:ext>
              </a:extLst>
            </p:cNvPr>
            <p:cNvSpPr txBox="1"/>
            <p:nvPr/>
          </p:nvSpPr>
          <p:spPr bwMode="auto">
            <a:xfrm>
              <a:off x="9086281" y="1810719"/>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2" name="TextBox 141">
              <a:extLst>
                <a:ext uri="{FF2B5EF4-FFF2-40B4-BE49-F238E27FC236}">
                  <a16:creationId xmlns:a16="http://schemas.microsoft.com/office/drawing/2014/main" id="{4859D876-4836-4ACB-BB21-42997E97F951}"/>
                </a:ext>
              </a:extLst>
            </p:cNvPr>
            <p:cNvSpPr txBox="1"/>
            <p:nvPr/>
          </p:nvSpPr>
          <p:spPr bwMode="auto">
            <a:xfrm>
              <a:off x="8980552" y="1820031"/>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3" name="TextBox 142">
              <a:extLst>
                <a:ext uri="{FF2B5EF4-FFF2-40B4-BE49-F238E27FC236}">
                  <a16:creationId xmlns:a16="http://schemas.microsoft.com/office/drawing/2014/main" id="{89578D4B-66CF-467A-9737-26048CA270DF}"/>
                </a:ext>
              </a:extLst>
            </p:cNvPr>
            <p:cNvSpPr txBox="1"/>
            <p:nvPr/>
          </p:nvSpPr>
          <p:spPr bwMode="auto">
            <a:xfrm>
              <a:off x="8912736" y="181526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4" name="TextBox 143">
              <a:extLst>
                <a:ext uri="{FF2B5EF4-FFF2-40B4-BE49-F238E27FC236}">
                  <a16:creationId xmlns:a16="http://schemas.microsoft.com/office/drawing/2014/main" id="{30971E64-0642-41E6-AB74-F339AB57942D}"/>
                </a:ext>
              </a:extLst>
            </p:cNvPr>
            <p:cNvSpPr txBox="1"/>
            <p:nvPr/>
          </p:nvSpPr>
          <p:spPr bwMode="auto">
            <a:xfrm>
              <a:off x="8937474" y="181526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5" name="TextBox 144">
              <a:extLst>
                <a:ext uri="{FF2B5EF4-FFF2-40B4-BE49-F238E27FC236}">
                  <a16:creationId xmlns:a16="http://schemas.microsoft.com/office/drawing/2014/main" id="{471CBCB4-65E8-46AF-9D5F-826793F75F03}"/>
                </a:ext>
              </a:extLst>
            </p:cNvPr>
            <p:cNvSpPr txBox="1"/>
            <p:nvPr/>
          </p:nvSpPr>
          <p:spPr bwMode="auto">
            <a:xfrm>
              <a:off x="9065136" y="1810719"/>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6" name="TextBox 145">
              <a:extLst>
                <a:ext uri="{FF2B5EF4-FFF2-40B4-BE49-F238E27FC236}">
                  <a16:creationId xmlns:a16="http://schemas.microsoft.com/office/drawing/2014/main" id="{EAD587F7-3C35-45E3-B2D1-A1EF6776A9E2}"/>
                </a:ext>
              </a:extLst>
            </p:cNvPr>
            <p:cNvSpPr txBox="1"/>
            <p:nvPr/>
          </p:nvSpPr>
          <p:spPr bwMode="auto">
            <a:xfrm>
              <a:off x="9146619" y="1810719"/>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7" name="TextBox 146">
              <a:extLst>
                <a:ext uri="{FF2B5EF4-FFF2-40B4-BE49-F238E27FC236}">
                  <a16:creationId xmlns:a16="http://schemas.microsoft.com/office/drawing/2014/main" id="{F691CE46-9D4E-4B99-8F95-AECE63A57EB1}"/>
                </a:ext>
              </a:extLst>
            </p:cNvPr>
            <p:cNvSpPr txBox="1"/>
            <p:nvPr/>
          </p:nvSpPr>
          <p:spPr bwMode="auto">
            <a:xfrm>
              <a:off x="9317368" y="2082284"/>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8" name="TextBox 147">
              <a:extLst>
                <a:ext uri="{FF2B5EF4-FFF2-40B4-BE49-F238E27FC236}">
                  <a16:creationId xmlns:a16="http://schemas.microsoft.com/office/drawing/2014/main" id="{D4687E93-3AAD-4A2E-90D7-A90EAB3134A7}"/>
                </a:ext>
              </a:extLst>
            </p:cNvPr>
            <p:cNvSpPr txBox="1"/>
            <p:nvPr/>
          </p:nvSpPr>
          <p:spPr bwMode="auto">
            <a:xfrm>
              <a:off x="9513515" y="207674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49" name="TextBox 148">
              <a:extLst>
                <a:ext uri="{FF2B5EF4-FFF2-40B4-BE49-F238E27FC236}">
                  <a16:creationId xmlns:a16="http://schemas.microsoft.com/office/drawing/2014/main" id="{3A95DFC0-5290-48E1-A2BB-137F911DD62B}"/>
                </a:ext>
              </a:extLst>
            </p:cNvPr>
            <p:cNvSpPr txBox="1"/>
            <p:nvPr/>
          </p:nvSpPr>
          <p:spPr bwMode="auto">
            <a:xfrm>
              <a:off x="9661129" y="2077566"/>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0" name="TextBox 149">
              <a:extLst>
                <a:ext uri="{FF2B5EF4-FFF2-40B4-BE49-F238E27FC236}">
                  <a16:creationId xmlns:a16="http://schemas.microsoft.com/office/drawing/2014/main" id="{96416157-5C22-4E35-B32B-7573B4573B7C}"/>
                </a:ext>
              </a:extLst>
            </p:cNvPr>
            <p:cNvSpPr txBox="1"/>
            <p:nvPr/>
          </p:nvSpPr>
          <p:spPr bwMode="auto">
            <a:xfrm>
              <a:off x="10842068" y="2082093"/>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1" name="TextBox 150">
              <a:extLst>
                <a:ext uri="{FF2B5EF4-FFF2-40B4-BE49-F238E27FC236}">
                  <a16:creationId xmlns:a16="http://schemas.microsoft.com/office/drawing/2014/main" id="{1C298D8B-7A6C-45EF-B578-AE6C28A07D56}"/>
                </a:ext>
              </a:extLst>
            </p:cNvPr>
            <p:cNvSpPr txBox="1"/>
            <p:nvPr/>
          </p:nvSpPr>
          <p:spPr bwMode="auto">
            <a:xfrm>
              <a:off x="9745863" y="2072351"/>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2" name="TextBox 151">
              <a:extLst>
                <a:ext uri="{FF2B5EF4-FFF2-40B4-BE49-F238E27FC236}">
                  <a16:creationId xmlns:a16="http://schemas.microsoft.com/office/drawing/2014/main" id="{AF372A70-EFDA-4BB4-9902-D5F17E63AE5A}"/>
                </a:ext>
              </a:extLst>
            </p:cNvPr>
            <p:cNvSpPr txBox="1"/>
            <p:nvPr/>
          </p:nvSpPr>
          <p:spPr bwMode="auto">
            <a:xfrm>
              <a:off x="9861597" y="2072351"/>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3" name="TextBox 152">
              <a:extLst>
                <a:ext uri="{FF2B5EF4-FFF2-40B4-BE49-F238E27FC236}">
                  <a16:creationId xmlns:a16="http://schemas.microsoft.com/office/drawing/2014/main" id="{BD2E996F-9AC4-439C-8CA3-5BD6716E3AE1}"/>
                </a:ext>
              </a:extLst>
            </p:cNvPr>
            <p:cNvSpPr txBox="1"/>
            <p:nvPr/>
          </p:nvSpPr>
          <p:spPr bwMode="auto">
            <a:xfrm>
              <a:off x="10160432" y="2077196"/>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4" name="TextBox 153">
              <a:extLst>
                <a:ext uri="{FF2B5EF4-FFF2-40B4-BE49-F238E27FC236}">
                  <a16:creationId xmlns:a16="http://schemas.microsoft.com/office/drawing/2014/main" id="{1DD44978-8ED0-4047-AE8B-937822ABB57D}"/>
                </a:ext>
              </a:extLst>
            </p:cNvPr>
            <p:cNvSpPr txBox="1"/>
            <p:nvPr/>
          </p:nvSpPr>
          <p:spPr bwMode="auto">
            <a:xfrm>
              <a:off x="8751013" y="1815482"/>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5" name="TextBox 154">
              <a:extLst>
                <a:ext uri="{FF2B5EF4-FFF2-40B4-BE49-F238E27FC236}">
                  <a16:creationId xmlns:a16="http://schemas.microsoft.com/office/drawing/2014/main" id="{2D772C69-57AC-40DF-8E09-DACF2DFBE236}"/>
                </a:ext>
              </a:extLst>
            </p:cNvPr>
            <p:cNvSpPr txBox="1"/>
            <p:nvPr/>
          </p:nvSpPr>
          <p:spPr bwMode="auto">
            <a:xfrm>
              <a:off x="8776059" y="181526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6" name="TextBox 155">
              <a:extLst>
                <a:ext uri="{FF2B5EF4-FFF2-40B4-BE49-F238E27FC236}">
                  <a16:creationId xmlns:a16="http://schemas.microsoft.com/office/drawing/2014/main" id="{DF17BEC8-7DF4-4633-A5AB-A455971F6258}"/>
                </a:ext>
              </a:extLst>
            </p:cNvPr>
            <p:cNvSpPr txBox="1"/>
            <p:nvPr/>
          </p:nvSpPr>
          <p:spPr bwMode="auto">
            <a:xfrm>
              <a:off x="8580264" y="1815268"/>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7" name="TextBox 156">
              <a:extLst>
                <a:ext uri="{FF2B5EF4-FFF2-40B4-BE49-F238E27FC236}">
                  <a16:creationId xmlns:a16="http://schemas.microsoft.com/office/drawing/2014/main" id="{5E399E6F-E9BA-49FA-ADBF-80539AB0E01C}"/>
                </a:ext>
              </a:extLst>
            </p:cNvPr>
            <p:cNvSpPr txBox="1"/>
            <p:nvPr/>
          </p:nvSpPr>
          <p:spPr bwMode="auto">
            <a:xfrm>
              <a:off x="8842012" y="181526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8" name="TextBox 157">
              <a:extLst>
                <a:ext uri="{FF2B5EF4-FFF2-40B4-BE49-F238E27FC236}">
                  <a16:creationId xmlns:a16="http://schemas.microsoft.com/office/drawing/2014/main" id="{3D77713A-3B46-40A9-BC45-F9DDA291A1B6}"/>
                </a:ext>
              </a:extLst>
            </p:cNvPr>
            <p:cNvSpPr txBox="1"/>
            <p:nvPr/>
          </p:nvSpPr>
          <p:spPr bwMode="auto">
            <a:xfrm>
              <a:off x="8795218" y="1815267"/>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59" name="TextBox 158">
              <a:extLst>
                <a:ext uri="{FF2B5EF4-FFF2-40B4-BE49-F238E27FC236}">
                  <a16:creationId xmlns:a16="http://schemas.microsoft.com/office/drawing/2014/main" id="{C56A125F-537D-48AB-864A-6B4BE0D3ACD8}"/>
                </a:ext>
              </a:extLst>
            </p:cNvPr>
            <p:cNvSpPr txBox="1"/>
            <p:nvPr/>
          </p:nvSpPr>
          <p:spPr bwMode="auto">
            <a:xfrm>
              <a:off x="8818435" y="1810719"/>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60" name="TextBox 159">
              <a:extLst>
                <a:ext uri="{FF2B5EF4-FFF2-40B4-BE49-F238E27FC236}">
                  <a16:creationId xmlns:a16="http://schemas.microsoft.com/office/drawing/2014/main" id="{92A8D81E-333F-4BC7-B3D7-92988D298300}"/>
                </a:ext>
              </a:extLst>
            </p:cNvPr>
            <p:cNvSpPr txBox="1"/>
            <p:nvPr/>
          </p:nvSpPr>
          <p:spPr bwMode="auto">
            <a:xfrm>
              <a:off x="8600265" y="1815268"/>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61" name="TextBox 160">
              <a:extLst>
                <a:ext uri="{FF2B5EF4-FFF2-40B4-BE49-F238E27FC236}">
                  <a16:creationId xmlns:a16="http://schemas.microsoft.com/office/drawing/2014/main" id="{52DF5B15-6EA0-4E53-8927-112A2793FBBC}"/>
                </a:ext>
              </a:extLst>
            </p:cNvPr>
            <p:cNvSpPr txBox="1"/>
            <p:nvPr/>
          </p:nvSpPr>
          <p:spPr bwMode="auto">
            <a:xfrm>
              <a:off x="8653348" y="1815268"/>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162" name="TextBox 161">
              <a:extLst>
                <a:ext uri="{FF2B5EF4-FFF2-40B4-BE49-F238E27FC236}">
                  <a16:creationId xmlns:a16="http://schemas.microsoft.com/office/drawing/2014/main" id="{FBDAD6E4-A76D-45DA-984A-9944797ADBCD}"/>
                </a:ext>
              </a:extLst>
            </p:cNvPr>
            <p:cNvSpPr txBox="1"/>
            <p:nvPr/>
          </p:nvSpPr>
          <p:spPr bwMode="auto">
            <a:xfrm>
              <a:off x="8622517" y="1815268"/>
              <a:ext cx="245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grpSp>
    </p:spTree>
    <p:extLst>
      <p:ext uri="{BB962C8B-B14F-4D97-AF65-F5344CB8AC3E}">
        <p14:creationId xmlns:p14="http://schemas.microsoft.com/office/powerpoint/2010/main" val="8015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07629" y="2307211"/>
            <a:ext cx="3928056" cy="830997"/>
          </a:xfrm>
          <a:prstGeom prst="rect">
            <a:avLst/>
          </a:prstGeom>
          <a:ln>
            <a:solidFill>
              <a:schemeClr val="tx1"/>
            </a:solidFill>
          </a:ln>
        </p:spPr>
        <p:txBody>
          <a:bodyPr wrap="square">
            <a:spAutoFit/>
          </a:bodyPr>
          <a:lstStyle/>
          <a:p>
            <a:r>
              <a:rPr lang="en-US" sz="1600" dirty="0"/>
              <a:t>EC can be classified as microsatellite stable (MSS/70%-75%) or </a:t>
            </a:r>
            <a:r>
              <a:rPr lang="en-US" sz="1600" b="1" dirty="0"/>
              <a:t>microsatellite instability-high (MSI/25%-30%)</a:t>
            </a:r>
          </a:p>
        </p:txBody>
      </p:sp>
      <p:sp>
        <p:nvSpPr>
          <p:cNvPr id="6" name="Rectangle 5"/>
          <p:cNvSpPr/>
          <p:nvPr/>
        </p:nvSpPr>
        <p:spPr>
          <a:xfrm>
            <a:off x="439881" y="6353265"/>
            <a:ext cx="6069141" cy="276999"/>
          </a:xfrm>
          <a:prstGeom prst="rect">
            <a:avLst/>
          </a:prstGeom>
        </p:spPr>
        <p:txBody>
          <a:bodyPr wrap="square">
            <a:spAutoFit/>
          </a:bodyPr>
          <a:lstStyle/>
          <a:p>
            <a:r>
              <a:rPr lang="en-US" sz="1200" dirty="0">
                <a:solidFill>
                  <a:srgbClr val="455560"/>
                </a:solidFill>
                <a:latin typeface="Calibri" panose="020F0502020204030204" pitchFamily="34" charset="0"/>
                <a:cs typeface="Calibri" panose="020F0502020204030204" pitchFamily="34" charset="0"/>
              </a:rPr>
              <a:t>Luchini. Annals Oncol. 2019;30:1232. Cortes-Ciriano. Nat Commun. 2017;8:15180.</a:t>
            </a:r>
          </a:p>
        </p:txBody>
      </p:sp>
      <p:sp>
        <p:nvSpPr>
          <p:cNvPr id="9" name="Title 8"/>
          <p:cNvSpPr>
            <a:spLocks noGrp="1"/>
          </p:cNvSpPr>
          <p:nvPr>
            <p:ph type="title"/>
          </p:nvPr>
        </p:nvSpPr>
        <p:spPr/>
        <p:txBody>
          <a:bodyPr/>
          <a:lstStyle/>
          <a:p>
            <a:r>
              <a:rPr lang="en-US" dirty="0"/>
              <a:t>MSI/dMMR: Concept and Incidence</a:t>
            </a:r>
          </a:p>
        </p:txBody>
      </p:sp>
      <p:sp>
        <p:nvSpPr>
          <p:cNvPr id="12" name="Content Placeholder 11"/>
          <p:cNvSpPr>
            <a:spLocks noGrp="1"/>
          </p:cNvSpPr>
          <p:nvPr>
            <p:ph sz="half" idx="1"/>
          </p:nvPr>
        </p:nvSpPr>
        <p:spPr>
          <a:xfrm>
            <a:off x="601820" y="1510730"/>
            <a:ext cx="5386388" cy="4678738"/>
          </a:xfrm>
        </p:spPr>
        <p:txBody>
          <a:bodyPr/>
          <a:lstStyle/>
          <a:p>
            <a:r>
              <a:rPr lang="en-US" sz="2000" b="1" dirty="0"/>
              <a:t>DNA MMR: </a:t>
            </a:r>
            <a:r>
              <a:rPr lang="en-US" sz="2000" dirty="0"/>
              <a:t>Highly conserved mechanism used to restore DNA integrity after the occurrence of mismatching errors, including single-base mismatches or short insertions and deletions</a:t>
            </a:r>
          </a:p>
          <a:p>
            <a:pPr lvl="1"/>
            <a:r>
              <a:rPr lang="en-US" sz="1800" dirty="0"/>
              <a:t>4 genes that play a critical role in this process include: MLH1 ,MSH2, MSH6 and PMS2</a:t>
            </a:r>
          </a:p>
          <a:p>
            <a:r>
              <a:rPr lang="en-US" sz="2000" b="1" dirty="0"/>
              <a:t>MSI: </a:t>
            </a:r>
            <a:r>
              <a:rPr lang="en-US" sz="2000" dirty="0"/>
              <a:t>Condition of genetic hypermutability resulting from defective DNA MMR</a:t>
            </a:r>
          </a:p>
          <a:p>
            <a:r>
              <a:rPr lang="en-US" sz="2000" b="1" dirty="0"/>
              <a:t>MSI/dMMR tumor: </a:t>
            </a:r>
            <a:r>
              <a:rPr lang="en-US" sz="2000" dirty="0"/>
              <a:t>A tumor that accumulates thousands of mutations, particularly clustered in microsatellites and consisting in repeat length alterations, resulting in MSI</a:t>
            </a:r>
          </a:p>
          <a:p>
            <a:endParaRPr lang="en-US" sz="2000" dirty="0"/>
          </a:p>
        </p:txBody>
      </p:sp>
      <p:graphicFrame>
        <p:nvGraphicFramePr>
          <p:cNvPr id="8" name="Table 14">
            <a:extLst>
              <a:ext uri="{FF2B5EF4-FFF2-40B4-BE49-F238E27FC236}">
                <a16:creationId xmlns:a16="http://schemas.microsoft.com/office/drawing/2014/main" id="{25479BEF-CE29-456B-8764-AA0FCDE862AE}"/>
              </a:ext>
            </a:extLst>
          </p:cNvPr>
          <p:cNvGraphicFramePr>
            <a:graphicFrameLocks noGrp="1"/>
          </p:cNvGraphicFramePr>
          <p:nvPr>
            <p:ph sz="half" idx="2"/>
            <p:extLst>
              <p:ext uri="{D42A27DB-BD31-4B8C-83A1-F6EECF244321}">
                <p14:modId xmlns:p14="http://schemas.microsoft.com/office/powerpoint/2010/main" val="2275475818"/>
              </p:ext>
            </p:extLst>
          </p:nvPr>
        </p:nvGraphicFramePr>
        <p:xfrm>
          <a:off x="6096000" y="1608826"/>
          <a:ext cx="5386388" cy="3977640"/>
        </p:xfrm>
        <a:graphic>
          <a:graphicData uri="http://schemas.openxmlformats.org/drawingml/2006/table">
            <a:tbl>
              <a:tblPr firstRow="1" bandRow="1">
                <a:tableStyleId>{93296810-A885-4BE3-A3E7-6D5BEEA58F35}</a:tableStyleId>
              </a:tblPr>
              <a:tblGrid>
                <a:gridCol w="2693194">
                  <a:extLst>
                    <a:ext uri="{9D8B030D-6E8A-4147-A177-3AD203B41FA5}">
                      <a16:colId xmlns:a16="http://schemas.microsoft.com/office/drawing/2014/main" val="2317933306"/>
                    </a:ext>
                  </a:extLst>
                </a:gridCol>
                <a:gridCol w="2693194">
                  <a:extLst>
                    <a:ext uri="{9D8B030D-6E8A-4147-A177-3AD203B41FA5}">
                      <a16:colId xmlns:a16="http://schemas.microsoft.com/office/drawing/2014/main" val="1300834724"/>
                    </a:ext>
                  </a:extLst>
                </a:gridCol>
              </a:tblGrid>
              <a:tr h="370840">
                <a:tc>
                  <a:txBody>
                    <a:bodyPr/>
                    <a:lstStyle/>
                    <a:p>
                      <a:r>
                        <a:rPr lang="en-US" sz="1800" dirty="0">
                          <a:latin typeface="Calibri" panose="020F0502020204030204" pitchFamily="34" charset="0"/>
                          <a:cs typeface="Calibri" panose="020F0502020204030204" pitchFamily="34" charset="0"/>
                        </a:rPr>
                        <a:t>Tumor Type*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MSI-High,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924549693"/>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Uterine corpus endometrial</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28.3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66710781"/>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Stomach adeno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21.9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43010271"/>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Colon adeno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6742883"/>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Rectal adeno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9.2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0117340"/>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Adrenal cortical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24182743"/>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Esophageal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02219574"/>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Ovarian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52694267"/>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Hepatocellular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34489725"/>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Cervical squamous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9502596"/>
                  </a:ext>
                </a:extLst>
              </a:tr>
            </a:tbl>
          </a:graphicData>
        </a:graphic>
      </p:graphicFrame>
      <p:grpSp>
        <p:nvGrpSpPr>
          <p:cNvPr id="11" name="Group 10">
            <a:extLst>
              <a:ext uri="{FF2B5EF4-FFF2-40B4-BE49-F238E27FC236}">
                <a16:creationId xmlns:a16="http://schemas.microsoft.com/office/drawing/2014/main" id="{7F773822-A29E-4A27-BBB4-819EE2D3C159}"/>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223721D6-58EF-4C41-B86F-EC41AE8E191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C92CE283-0ED3-46EB-9BE7-EFE95027E3C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5" name="TextBox 14">
            <a:extLst>
              <a:ext uri="{FF2B5EF4-FFF2-40B4-BE49-F238E27FC236}">
                <a16:creationId xmlns:a16="http://schemas.microsoft.com/office/drawing/2014/main" id="{ACBB8449-0C2F-426E-B412-59EABC99D4DF}"/>
              </a:ext>
            </a:extLst>
          </p:cNvPr>
          <p:cNvSpPr txBox="1"/>
          <p:nvPr/>
        </p:nvSpPr>
        <p:spPr bwMode="auto">
          <a:xfrm>
            <a:off x="6097936" y="5619404"/>
            <a:ext cx="53701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least 2% MSI-High incidence</a:t>
            </a:r>
          </a:p>
        </p:txBody>
      </p:sp>
      <p:sp>
        <p:nvSpPr>
          <p:cNvPr id="16" name="Rectangle 15">
            <a:extLst>
              <a:ext uri="{FF2B5EF4-FFF2-40B4-BE49-F238E27FC236}">
                <a16:creationId xmlns:a16="http://schemas.microsoft.com/office/drawing/2014/main" id="{A16EBB2A-057E-4DE7-8934-6D0B985715A8}"/>
              </a:ext>
            </a:extLst>
          </p:cNvPr>
          <p:cNvSpPr/>
          <p:nvPr/>
        </p:nvSpPr>
        <p:spPr bwMode="auto">
          <a:xfrm>
            <a:off x="6097936" y="1980252"/>
            <a:ext cx="5370164" cy="641131"/>
          </a:xfrm>
          <a:prstGeom prst="rect">
            <a:avLst/>
          </a:prstGeom>
          <a:noFill/>
          <a:ln w="381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66667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759" y="238127"/>
            <a:ext cx="11141055" cy="1103313"/>
          </a:xfrm>
        </p:spPr>
        <p:txBody>
          <a:bodyPr>
            <a:normAutofit/>
          </a:bodyPr>
          <a:lstStyle/>
          <a:p>
            <a:r>
              <a:rPr lang="en-GB" dirty="0"/>
              <a:t>Rationale for Immunotherapy in Endometrial Carcinoma</a:t>
            </a:r>
            <a:endParaRPr lang="en-US" dirty="0"/>
          </a:p>
        </p:txBody>
      </p:sp>
      <p:sp>
        <p:nvSpPr>
          <p:cNvPr id="17" name="Rectangle 16">
            <a:extLst>
              <a:ext uri="{FF2B5EF4-FFF2-40B4-BE49-F238E27FC236}">
                <a16:creationId xmlns:a16="http://schemas.microsoft.com/office/drawing/2014/main" id="{E5B11A29-745F-4182-BAF6-649D95307879}"/>
              </a:ext>
            </a:extLst>
          </p:cNvPr>
          <p:cNvSpPr/>
          <p:nvPr/>
        </p:nvSpPr>
        <p:spPr>
          <a:xfrm>
            <a:off x="445360" y="6362448"/>
            <a:ext cx="6069141" cy="276999"/>
          </a:xfrm>
          <a:prstGeom prst="rect">
            <a:avLst/>
          </a:prstGeom>
        </p:spPr>
        <p:txBody>
          <a:bodyPr wrap="square">
            <a:spAutoFit/>
          </a:bodyPr>
          <a:lstStyle/>
          <a:p>
            <a:r>
              <a:rPr lang="en-US" sz="1200" dirty="0">
                <a:solidFill>
                  <a:srgbClr val="455560"/>
                </a:solidFill>
                <a:latin typeface="Calibri" panose="020F0502020204030204" pitchFamily="34" charset="0"/>
                <a:cs typeface="Calibri" panose="020F0502020204030204" pitchFamily="34" charset="0"/>
              </a:rPr>
              <a:t>Howitt. JAMA Oncol. 2015;1:1319.</a:t>
            </a:r>
          </a:p>
        </p:txBody>
      </p:sp>
      <p:grpSp>
        <p:nvGrpSpPr>
          <p:cNvPr id="18" name="Group 17">
            <a:extLst>
              <a:ext uri="{FF2B5EF4-FFF2-40B4-BE49-F238E27FC236}">
                <a16:creationId xmlns:a16="http://schemas.microsoft.com/office/drawing/2014/main" id="{4FD0E8FA-4CD5-44D7-A467-B6B4B33A161F}"/>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DCD1EE7C-4B88-437D-BD65-FB05903AC7A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4B7522C5-5B81-4795-A844-F536A871B04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2" name="TextBox 1">
            <a:extLst>
              <a:ext uri="{FF2B5EF4-FFF2-40B4-BE49-F238E27FC236}">
                <a16:creationId xmlns:a16="http://schemas.microsoft.com/office/drawing/2014/main" id="{A29D2C0E-D09C-437C-9389-74F24DEA467F}"/>
              </a:ext>
            </a:extLst>
          </p:cNvPr>
          <p:cNvSpPr txBox="1"/>
          <p:nvPr/>
        </p:nvSpPr>
        <p:spPr bwMode="auto">
          <a:xfrm>
            <a:off x="3771297" y="5916364"/>
            <a:ext cx="3183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POLE and MSI tumors </a:t>
            </a:r>
          </a:p>
        </p:txBody>
      </p:sp>
      <p:sp>
        <p:nvSpPr>
          <p:cNvPr id="11" name="TextBox 10">
            <a:extLst>
              <a:ext uri="{FF2B5EF4-FFF2-40B4-BE49-F238E27FC236}">
                <a16:creationId xmlns:a16="http://schemas.microsoft.com/office/drawing/2014/main" id="{3F85A070-ED21-4B4B-A6E7-5FE6844483F4}"/>
              </a:ext>
            </a:extLst>
          </p:cNvPr>
          <p:cNvSpPr txBox="1"/>
          <p:nvPr/>
        </p:nvSpPr>
        <p:spPr bwMode="auto">
          <a:xfrm>
            <a:off x="6610046" y="5916364"/>
            <a:ext cx="14556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MSS tumors</a:t>
            </a:r>
          </a:p>
        </p:txBody>
      </p:sp>
      <p:sp>
        <p:nvSpPr>
          <p:cNvPr id="3" name="Rectangle 2">
            <a:extLst>
              <a:ext uri="{FF2B5EF4-FFF2-40B4-BE49-F238E27FC236}">
                <a16:creationId xmlns:a16="http://schemas.microsoft.com/office/drawing/2014/main" id="{5A6C398B-40C0-4691-BA01-F22CBC414688}"/>
              </a:ext>
            </a:extLst>
          </p:cNvPr>
          <p:cNvSpPr/>
          <p:nvPr/>
        </p:nvSpPr>
        <p:spPr bwMode="auto">
          <a:xfrm>
            <a:off x="3619943" y="6025353"/>
            <a:ext cx="151354" cy="151354"/>
          </a:xfrm>
          <a:prstGeom prst="rect">
            <a:avLst/>
          </a:prstGeom>
          <a:solidFill>
            <a:schemeClr val="accent1"/>
          </a:solidFill>
          <a:ln w="19050">
            <a:solidFill>
              <a:schemeClr val="bg1"/>
            </a:solidFill>
            <a:miter lim="800000"/>
            <a:headEnd/>
            <a:tailEnd/>
          </a:ln>
        </p:spPr>
        <p:txBody>
          <a:bodyPr rtlCol="0" anchor="ctr"/>
          <a:lstStyle/>
          <a:p>
            <a:pPr algn="ctr"/>
            <a:endParaRPr lang="en-US" dirty="0"/>
          </a:p>
        </p:txBody>
      </p:sp>
      <p:sp>
        <p:nvSpPr>
          <p:cNvPr id="13" name="Rectangle 12">
            <a:extLst>
              <a:ext uri="{FF2B5EF4-FFF2-40B4-BE49-F238E27FC236}">
                <a16:creationId xmlns:a16="http://schemas.microsoft.com/office/drawing/2014/main" id="{1431DDDD-1EE5-46AA-BD98-1650EB3FA668}"/>
              </a:ext>
            </a:extLst>
          </p:cNvPr>
          <p:cNvSpPr/>
          <p:nvPr/>
        </p:nvSpPr>
        <p:spPr bwMode="auto">
          <a:xfrm>
            <a:off x="6493196" y="6025353"/>
            <a:ext cx="151354" cy="151354"/>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cxnSp>
        <p:nvCxnSpPr>
          <p:cNvPr id="8" name="Straight Connector 7">
            <a:extLst>
              <a:ext uri="{FF2B5EF4-FFF2-40B4-BE49-F238E27FC236}">
                <a16:creationId xmlns:a16="http://schemas.microsoft.com/office/drawing/2014/main" id="{4DB125D1-CFF2-469B-AFDA-14279BAC1A8B}"/>
              </a:ext>
            </a:extLst>
          </p:cNvPr>
          <p:cNvCxnSpPr/>
          <p:nvPr/>
        </p:nvCxnSpPr>
        <p:spPr bwMode="auto">
          <a:xfrm>
            <a:off x="767030" y="2819425"/>
            <a:ext cx="0" cy="2173857"/>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253C7A7-2447-4E10-9150-E3660FD4ED51}"/>
              </a:ext>
            </a:extLst>
          </p:cNvPr>
          <p:cNvCxnSpPr/>
          <p:nvPr/>
        </p:nvCxnSpPr>
        <p:spPr bwMode="auto">
          <a:xfrm>
            <a:off x="767030" y="4993282"/>
            <a:ext cx="18036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C88D954-0506-41BF-ADDF-ED86989DBFD9}"/>
              </a:ext>
            </a:extLst>
          </p:cNvPr>
          <p:cNvCxnSpPr>
            <a:cxnSpLocks/>
          </p:cNvCxnSpPr>
          <p:nvPr/>
        </p:nvCxnSpPr>
        <p:spPr bwMode="auto">
          <a:xfrm flipH="1">
            <a:off x="713112" y="28280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49103B6-79A9-4BE3-9D81-601B28E24EE5}"/>
              </a:ext>
            </a:extLst>
          </p:cNvPr>
          <p:cNvCxnSpPr>
            <a:cxnSpLocks/>
          </p:cNvCxnSpPr>
          <p:nvPr/>
        </p:nvCxnSpPr>
        <p:spPr bwMode="auto">
          <a:xfrm flipH="1">
            <a:off x="713112" y="33686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B5FBEC0-601A-4E9C-A005-2241EAB6649C}"/>
              </a:ext>
            </a:extLst>
          </p:cNvPr>
          <p:cNvCxnSpPr>
            <a:cxnSpLocks/>
          </p:cNvCxnSpPr>
          <p:nvPr/>
        </p:nvCxnSpPr>
        <p:spPr bwMode="auto">
          <a:xfrm flipH="1">
            <a:off x="713112" y="39092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73F1490-E329-4601-B61D-52491F2D302F}"/>
              </a:ext>
            </a:extLst>
          </p:cNvPr>
          <p:cNvCxnSpPr>
            <a:cxnSpLocks/>
          </p:cNvCxnSpPr>
          <p:nvPr/>
        </p:nvCxnSpPr>
        <p:spPr bwMode="auto">
          <a:xfrm flipH="1">
            <a:off x="713112" y="44498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8106EB1-C13A-4EB6-874A-B750E8E9DC09}"/>
              </a:ext>
            </a:extLst>
          </p:cNvPr>
          <p:cNvCxnSpPr>
            <a:cxnSpLocks/>
          </p:cNvCxnSpPr>
          <p:nvPr/>
        </p:nvCxnSpPr>
        <p:spPr bwMode="auto">
          <a:xfrm flipH="1">
            <a:off x="713112" y="49904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B58EA58-E0ED-4AE3-8E7B-0411D805346B}"/>
              </a:ext>
            </a:extLst>
          </p:cNvPr>
          <p:cNvCxnSpPr>
            <a:cxnSpLocks/>
          </p:cNvCxnSpPr>
          <p:nvPr/>
        </p:nvCxnSpPr>
        <p:spPr bwMode="auto">
          <a:xfrm>
            <a:off x="1086926" y="49904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3797577-AC71-4E47-8E0B-632B9C516406}"/>
              </a:ext>
            </a:extLst>
          </p:cNvPr>
          <p:cNvCxnSpPr>
            <a:cxnSpLocks/>
          </p:cNvCxnSpPr>
          <p:nvPr/>
        </p:nvCxnSpPr>
        <p:spPr bwMode="auto">
          <a:xfrm>
            <a:off x="1662020" y="49904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6D7C572-21CB-4016-A1F3-A38B7E337B46}"/>
              </a:ext>
            </a:extLst>
          </p:cNvPr>
          <p:cNvCxnSpPr>
            <a:cxnSpLocks/>
          </p:cNvCxnSpPr>
          <p:nvPr/>
        </p:nvCxnSpPr>
        <p:spPr bwMode="auto">
          <a:xfrm>
            <a:off x="2237114" y="499040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51AB517C-3EC2-4BB7-938F-B2C881AF4CE9}"/>
              </a:ext>
            </a:extLst>
          </p:cNvPr>
          <p:cNvSpPr txBox="1"/>
          <p:nvPr/>
        </p:nvSpPr>
        <p:spPr bwMode="auto">
          <a:xfrm>
            <a:off x="723898" y="5016996"/>
            <a:ext cx="7519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POLE</a:t>
            </a:r>
          </a:p>
        </p:txBody>
      </p:sp>
      <p:sp>
        <p:nvSpPr>
          <p:cNvPr id="31" name="TextBox 30">
            <a:extLst>
              <a:ext uri="{FF2B5EF4-FFF2-40B4-BE49-F238E27FC236}">
                <a16:creationId xmlns:a16="http://schemas.microsoft.com/office/drawing/2014/main" id="{D69036E3-8E0D-4640-BC6E-8472BA4C23A7}"/>
              </a:ext>
            </a:extLst>
          </p:cNvPr>
          <p:cNvSpPr txBox="1"/>
          <p:nvPr/>
        </p:nvSpPr>
        <p:spPr bwMode="auto">
          <a:xfrm>
            <a:off x="1298991" y="5016996"/>
            <a:ext cx="7519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MSI</a:t>
            </a:r>
          </a:p>
        </p:txBody>
      </p:sp>
      <p:sp>
        <p:nvSpPr>
          <p:cNvPr id="32" name="TextBox 31">
            <a:extLst>
              <a:ext uri="{FF2B5EF4-FFF2-40B4-BE49-F238E27FC236}">
                <a16:creationId xmlns:a16="http://schemas.microsoft.com/office/drawing/2014/main" id="{8F4101A0-C287-4AA2-B7F6-245D16239688}"/>
              </a:ext>
            </a:extLst>
          </p:cNvPr>
          <p:cNvSpPr txBox="1"/>
          <p:nvPr/>
        </p:nvSpPr>
        <p:spPr bwMode="auto">
          <a:xfrm>
            <a:off x="1861147" y="5016996"/>
            <a:ext cx="7519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MSS</a:t>
            </a:r>
          </a:p>
        </p:txBody>
      </p:sp>
      <p:sp>
        <p:nvSpPr>
          <p:cNvPr id="33" name="TextBox 32">
            <a:extLst>
              <a:ext uri="{FF2B5EF4-FFF2-40B4-BE49-F238E27FC236}">
                <a16:creationId xmlns:a16="http://schemas.microsoft.com/office/drawing/2014/main" id="{0977F0AC-8149-46C0-B02F-60F5EB511207}"/>
              </a:ext>
            </a:extLst>
          </p:cNvPr>
          <p:cNvSpPr txBox="1"/>
          <p:nvPr/>
        </p:nvSpPr>
        <p:spPr bwMode="auto">
          <a:xfrm>
            <a:off x="364108" y="2658774"/>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D89FEA84-2133-423B-8449-EDAAF6AE7CA4}"/>
              </a:ext>
            </a:extLst>
          </p:cNvPr>
          <p:cNvSpPr txBox="1"/>
          <p:nvPr/>
        </p:nvSpPr>
        <p:spPr bwMode="auto">
          <a:xfrm>
            <a:off x="364108" y="3199362"/>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8</a:t>
            </a:r>
          </a:p>
        </p:txBody>
      </p:sp>
      <p:sp>
        <p:nvSpPr>
          <p:cNvPr id="35" name="TextBox 34">
            <a:extLst>
              <a:ext uri="{FF2B5EF4-FFF2-40B4-BE49-F238E27FC236}">
                <a16:creationId xmlns:a16="http://schemas.microsoft.com/office/drawing/2014/main" id="{29809F68-E599-4A2D-A49B-DE4A051BFF73}"/>
              </a:ext>
            </a:extLst>
          </p:cNvPr>
          <p:cNvSpPr txBox="1"/>
          <p:nvPr/>
        </p:nvSpPr>
        <p:spPr bwMode="auto">
          <a:xfrm>
            <a:off x="364108" y="3739950"/>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p>
        </p:txBody>
      </p:sp>
      <p:sp>
        <p:nvSpPr>
          <p:cNvPr id="36" name="TextBox 35">
            <a:extLst>
              <a:ext uri="{FF2B5EF4-FFF2-40B4-BE49-F238E27FC236}">
                <a16:creationId xmlns:a16="http://schemas.microsoft.com/office/drawing/2014/main" id="{BA290151-B70A-4EB4-A71B-990F2C04A8A1}"/>
              </a:ext>
            </a:extLst>
          </p:cNvPr>
          <p:cNvSpPr txBox="1"/>
          <p:nvPr/>
        </p:nvSpPr>
        <p:spPr bwMode="auto">
          <a:xfrm>
            <a:off x="364108" y="4280538"/>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a:t>
            </a:r>
          </a:p>
        </p:txBody>
      </p:sp>
      <p:sp>
        <p:nvSpPr>
          <p:cNvPr id="37" name="TextBox 36">
            <a:extLst>
              <a:ext uri="{FF2B5EF4-FFF2-40B4-BE49-F238E27FC236}">
                <a16:creationId xmlns:a16="http://schemas.microsoft.com/office/drawing/2014/main" id="{625D93D4-69C2-4EB9-9E8B-ED7C332AD7CE}"/>
              </a:ext>
            </a:extLst>
          </p:cNvPr>
          <p:cNvSpPr txBox="1"/>
          <p:nvPr/>
        </p:nvSpPr>
        <p:spPr bwMode="auto">
          <a:xfrm>
            <a:off x="364108" y="4821127"/>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a:t>
            </a:r>
          </a:p>
        </p:txBody>
      </p:sp>
      <p:sp>
        <p:nvSpPr>
          <p:cNvPr id="38" name="TextBox 37">
            <a:extLst>
              <a:ext uri="{FF2B5EF4-FFF2-40B4-BE49-F238E27FC236}">
                <a16:creationId xmlns:a16="http://schemas.microsoft.com/office/drawing/2014/main" id="{91574FCE-7D2D-4A3F-A03A-91AE1CB1017D}"/>
              </a:ext>
            </a:extLst>
          </p:cNvPr>
          <p:cNvSpPr txBox="1"/>
          <p:nvPr/>
        </p:nvSpPr>
        <p:spPr bwMode="auto">
          <a:xfrm rot="16200000">
            <a:off x="-763404" y="3748933"/>
            <a:ext cx="2197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Log (No. of Binders)</a:t>
            </a:r>
          </a:p>
        </p:txBody>
      </p:sp>
      <p:sp>
        <p:nvSpPr>
          <p:cNvPr id="39" name="TextBox 38">
            <a:extLst>
              <a:ext uri="{FF2B5EF4-FFF2-40B4-BE49-F238E27FC236}">
                <a16:creationId xmlns:a16="http://schemas.microsoft.com/office/drawing/2014/main" id="{AF774F8D-DA41-4EE9-ABD5-1AFAB1A03C02}"/>
              </a:ext>
            </a:extLst>
          </p:cNvPr>
          <p:cNvSpPr txBox="1"/>
          <p:nvPr/>
        </p:nvSpPr>
        <p:spPr bwMode="auto">
          <a:xfrm>
            <a:off x="339161" y="1675336"/>
            <a:ext cx="24781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Predicted neoantigen load </a:t>
            </a:r>
          </a:p>
        </p:txBody>
      </p:sp>
      <p:sp>
        <p:nvSpPr>
          <p:cNvPr id="40" name="TextBox 39">
            <a:extLst>
              <a:ext uri="{FF2B5EF4-FFF2-40B4-BE49-F238E27FC236}">
                <a16:creationId xmlns:a16="http://schemas.microsoft.com/office/drawing/2014/main" id="{19131A15-09D7-43DA-B802-CA7A11C77165}"/>
              </a:ext>
            </a:extLst>
          </p:cNvPr>
          <p:cNvSpPr txBox="1"/>
          <p:nvPr/>
        </p:nvSpPr>
        <p:spPr bwMode="auto">
          <a:xfrm>
            <a:off x="777120" y="2199117"/>
            <a:ext cx="1159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&lt; .001</a:t>
            </a:r>
          </a:p>
        </p:txBody>
      </p:sp>
      <p:sp>
        <p:nvSpPr>
          <p:cNvPr id="41" name="TextBox 40">
            <a:extLst>
              <a:ext uri="{FF2B5EF4-FFF2-40B4-BE49-F238E27FC236}">
                <a16:creationId xmlns:a16="http://schemas.microsoft.com/office/drawing/2014/main" id="{DB5496C3-FCD8-49B3-AD2C-C81F9DEC950B}"/>
              </a:ext>
            </a:extLst>
          </p:cNvPr>
          <p:cNvSpPr txBox="1"/>
          <p:nvPr/>
        </p:nvSpPr>
        <p:spPr bwMode="auto">
          <a:xfrm>
            <a:off x="1411135" y="2494538"/>
            <a:ext cx="1159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&lt; .001</a:t>
            </a:r>
          </a:p>
        </p:txBody>
      </p:sp>
      <p:cxnSp>
        <p:nvCxnSpPr>
          <p:cNvPr id="43" name="Straight Connector 42">
            <a:extLst>
              <a:ext uri="{FF2B5EF4-FFF2-40B4-BE49-F238E27FC236}">
                <a16:creationId xmlns:a16="http://schemas.microsoft.com/office/drawing/2014/main" id="{6F991596-4520-4843-A4FB-57D117973E86}"/>
              </a:ext>
            </a:extLst>
          </p:cNvPr>
          <p:cNvCxnSpPr/>
          <p:nvPr/>
        </p:nvCxnSpPr>
        <p:spPr bwMode="auto">
          <a:xfrm>
            <a:off x="3347133" y="2814385"/>
            <a:ext cx="0" cy="2173857"/>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31C307F-7D8D-48F7-A4BF-82D80A0947BF}"/>
              </a:ext>
            </a:extLst>
          </p:cNvPr>
          <p:cNvCxnSpPr>
            <a:cxnSpLocks/>
          </p:cNvCxnSpPr>
          <p:nvPr/>
        </p:nvCxnSpPr>
        <p:spPr bwMode="auto">
          <a:xfrm>
            <a:off x="3347133" y="4988242"/>
            <a:ext cx="123429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38677B0-CC4E-4739-AD3C-3F90E80AE5A8}"/>
              </a:ext>
            </a:extLst>
          </p:cNvPr>
          <p:cNvCxnSpPr>
            <a:cxnSpLocks/>
          </p:cNvCxnSpPr>
          <p:nvPr/>
        </p:nvCxnSpPr>
        <p:spPr bwMode="auto">
          <a:xfrm flipH="1">
            <a:off x="3293215" y="28230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1648227-C606-41C6-9AB4-9AA486A39498}"/>
              </a:ext>
            </a:extLst>
          </p:cNvPr>
          <p:cNvCxnSpPr>
            <a:cxnSpLocks/>
          </p:cNvCxnSpPr>
          <p:nvPr/>
        </p:nvCxnSpPr>
        <p:spPr bwMode="auto">
          <a:xfrm flipH="1">
            <a:off x="3293215" y="36879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B87B5FD-05E1-4C1F-B65E-DB83F35E2EAE}"/>
              </a:ext>
            </a:extLst>
          </p:cNvPr>
          <p:cNvCxnSpPr>
            <a:cxnSpLocks/>
          </p:cNvCxnSpPr>
          <p:nvPr/>
        </p:nvCxnSpPr>
        <p:spPr bwMode="auto">
          <a:xfrm flipH="1">
            <a:off x="3293215" y="41204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AB52561-81B3-4154-B6EF-62CE911C0D00}"/>
              </a:ext>
            </a:extLst>
          </p:cNvPr>
          <p:cNvCxnSpPr>
            <a:cxnSpLocks/>
          </p:cNvCxnSpPr>
          <p:nvPr/>
        </p:nvCxnSpPr>
        <p:spPr bwMode="auto">
          <a:xfrm flipH="1">
            <a:off x="3293215" y="45528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2185DF8-15F5-4D31-8246-FE09FBCC284C}"/>
              </a:ext>
            </a:extLst>
          </p:cNvPr>
          <p:cNvCxnSpPr>
            <a:cxnSpLocks/>
          </p:cNvCxnSpPr>
          <p:nvPr/>
        </p:nvCxnSpPr>
        <p:spPr bwMode="auto">
          <a:xfrm flipH="1">
            <a:off x="3293215" y="4985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CE81CF6-580E-482D-99E8-E79199F6ED86}"/>
              </a:ext>
            </a:extLst>
          </p:cNvPr>
          <p:cNvCxnSpPr>
            <a:cxnSpLocks/>
          </p:cNvCxnSpPr>
          <p:nvPr/>
        </p:nvCxnSpPr>
        <p:spPr bwMode="auto">
          <a:xfrm>
            <a:off x="3667029" y="49853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774AF21-DBDE-4F26-A4B1-F1D7EFB6DC3D}"/>
              </a:ext>
            </a:extLst>
          </p:cNvPr>
          <p:cNvCxnSpPr>
            <a:cxnSpLocks/>
          </p:cNvCxnSpPr>
          <p:nvPr/>
        </p:nvCxnSpPr>
        <p:spPr bwMode="auto">
          <a:xfrm>
            <a:off x="4242123" y="49853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88726C60-B689-4464-BE9A-3F70AAA558E0}"/>
              </a:ext>
            </a:extLst>
          </p:cNvPr>
          <p:cNvSpPr txBox="1"/>
          <p:nvPr/>
        </p:nvSpPr>
        <p:spPr bwMode="auto">
          <a:xfrm>
            <a:off x="3304001" y="5011956"/>
            <a:ext cx="75193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POLE</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and MSI</a:t>
            </a:r>
          </a:p>
        </p:txBody>
      </p:sp>
      <p:sp>
        <p:nvSpPr>
          <p:cNvPr id="54" name="TextBox 53">
            <a:extLst>
              <a:ext uri="{FF2B5EF4-FFF2-40B4-BE49-F238E27FC236}">
                <a16:creationId xmlns:a16="http://schemas.microsoft.com/office/drawing/2014/main" id="{9D7D9BF2-5BC8-4C5A-A71E-F188A598725B}"/>
              </a:ext>
            </a:extLst>
          </p:cNvPr>
          <p:cNvSpPr txBox="1"/>
          <p:nvPr/>
        </p:nvSpPr>
        <p:spPr bwMode="auto">
          <a:xfrm>
            <a:off x="3879094" y="5011956"/>
            <a:ext cx="7519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MSS</a:t>
            </a:r>
          </a:p>
        </p:txBody>
      </p:sp>
      <p:sp>
        <p:nvSpPr>
          <p:cNvPr id="56" name="TextBox 55">
            <a:extLst>
              <a:ext uri="{FF2B5EF4-FFF2-40B4-BE49-F238E27FC236}">
                <a16:creationId xmlns:a16="http://schemas.microsoft.com/office/drawing/2014/main" id="{B205D8B4-7A6A-4997-B6EB-B72D61A7423F}"/>
              </a:ext>
            </a:extLst>
          </p:cNvPr>
          <p:cNvSpPr txBox="1"/>
          <p:nvPr/>
        </p:nvSpPr>
        <p:spPr bwMode="auto">
          <a:xfrm>
            <a:off x="2823448" y="2653734"/>
            <a:ext cx="5182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p>
        </p:txBody>
      </p:sp>
      <p:sp>
        <p:nvSpPr>
          <p:cNvPr id="57" name="TextBox 56">
            <a:extLst>
              <a:ext uri="{FF2B5EF4-FFF2-40B4-BE49-F238E27FC236}">
                <a16:creationId xmlns:a16="http://schemas.microsoft.com/office/drawing/2014/main" id="{ED08CF20-80A6-459F-90F1-CDEF30279C77}"/>
              </a:ext>
            </a:extLst>
          </p:cNvPr>
          <p:cNvSpPr txBox="1"/>
          <p:nvPr/>
        </p:nvSpPr>
        <p:spPr bwMode="auto">
          <a:xfrm>
            <a:off x="2949179" y="3518676"/>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p>
        </p:txBody>
      </p:sp>
      <p:sp>
        <p:nvSpPr>
          <p:cNvPr id="58" name="TextBox 57">
            <a:extLst>
              <a:ext uri="{FF2B5EF4-FFF2-40B4-BE49-F238E27FC236}">
                <a16:creationId xmlns:a16="http://schemas.microsoft.com/office/drawing/2014/main" id="{E96D0203-B215-46A9-8531-14C73D2C9EE1}"/>
              </a:ext>
            </a:extLst>
          </p:cNvPr>
          <p:cNvSpPr txBox="1"/>
          <p:nvPr/>
        </p:nvSpPr>
        <p:spPr bwMode="auto">
          <a:xfrm>
            <a:off x="2949179" y="3951147"/>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p>
        </p:txBody>
      </p:sp>
      <p:sp>
        <p:nvSpPr>
          <p:cNvPr id="59" name="TextBox 58">
            <a:extLst>
              <a:ext uri="{FF2B5EF4-FFF2-40B4-BE49-F238E27FC236}">
                <a16:creationId xmlns:a16="http://schemas.microsoft.com/office/drawing/2014/main" id="{047170FC-75EB-495C-B77E-55B8265D699F}"/>
              </a:ext>
            </a:extLst>
          </p:cNvPr>
          <p:cNvSpPr txBox="1"/>
          <p:nvPr/>
        </p:nvSpPr>
        <p:spPr bwMode="auto">
          <a:xfrm>
            <a:off x="2949179" y="4383618"/>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60" name="TextBox 59">
            <a:extLst>
              <a:ext uri="{FF2B5EF4-FFF2-40B4-BE49-F238E27FC236}">
                <a16:creationId xmlns:a16="http://schemas.microsoft.com/office/drawing/2014/main" id="{2ACEBFD6-4C28-4181-B2B7-5A22233CC51C}"/>
              </a:ext>
            </a:extLst>
          </p:cNvPr>
          <p:cNvSpPr txBox="1"/>
          <p:nvPr/>
        </p:nvSpPr>
        <p:spPr bwMode="auto">
          <a:xfrm>
            <a:off x="2949179" y="4816087"/>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CE2D4B1E-0A27-4479-8822-073279014308}"/>
              </a:ext>
            </a:extLst>
          </p:cNvPr>
          <p:cNvSpPr txBox="1"/>
          <p:nvPr/>
        </p:nvSpPr>
        <p:spPr bwMode="auto">
          <a:xfrm rot="16200000">
            <a:off x="1662888" y="3657104"/>
            <a:ext cx="2371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No. of CD3+ TILs per HPF</a:t>
            </a:r>
          </a:p>
        </p:txBody>
      </p:sp>
      <p:sp>
        <p:nvSpPr>
          <p:cNvPr id="62" name="TextBox 61">
            <a:extLst>
              <a:ext uri="{FF2B5EF4-FFF2-40B4-BE49-F238E27FC236}">
                <a16:creationId xmlns:a16="http://schemas.microsoft.com/office/drawing/2014/main" id="{BBC5F915-5A38-4CFF-BAE3-96319B3FB022}"/>
              </a:ext>
            </a:extLst>
          </p:cNvPr>
          <p:cNvSpPr txBox="1"/>
          <p:nvPr/>
        </p:nvSpPr>
        <p:spPr bwMode="auto">
          <a:xfrm>
            <a:off x="3357223" y="1670296"/>
            <a:ext cx="1273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CD3+ TILs</a:t>
            </a:r>
          </a:p>
        </p:txBody>
      </p:sp>
      <p:sp>
        <p:nvSpPr>
          <p:cNvPr id="63" name="TextBox 62">
            <a:extLst>
              <a:ext uri="{FF2B5EF4-FFF2-40B4-BE49-F238E27FC236}">
                <a16:creationId xmlns:a16="http://schemas.microsoft.com/office/drawing/2014/main" id="{FF239F4D-B321-467C-9FF3-34E88D53F330}"/>
              </a:ext>
            </a:extLst>
          </p:cNvPr>
          <p:cNvSpPr txBox="1"/>
          <p:nvPr/>
        </p:nvSpPr>
        <p:spPr bwMode="auto">
          <a:xfrm>
            <a:off x="3175199" y="2237207"/>
            <a:ext cx="15715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 .001</a:t>
            </a:r>
          </a:p>
        </p:txBody>
      </p:sp>
      <p:cxnSp>
        <p:nvCxnSpPr>
          <p:cNvPr id="65" name="Straight Connector 64">
            <a:extLst>
              <a:ext uri="{FF2B5EF4-FFF2-40B4-BE49-F238E27FC236}">
                <a16:creationId xmlns:a16="http://schemas.microsoft.com/office/drawing/2014/main" id="{3C005FE7-300E-4AF0-B052-E4DC71E02B0D}"/>
              </a:ext>
            </a:extLst>
          </p:cNvPr>
          <p:cNvCxnSpPr/>
          <p:nvPr/>
        </p:nvCxnSpPr>
        <p:spPr bwMode="auto">
          <a:xfrm>
            <a:off x="5390684" y="2814385"/>
            <a:ext cx="0" cy="2173857"/>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98C91B8-4413-4F85-A5C6-D305D3BDB144}"/>
              </a:ext>
            </a:extLst>
          </p:cNvPr>
          <p:cNvCxnSpPr>
            <a:cxnSpLocks/>
          </p:cNvCxnSpPr>
          <p:nvPr/>
        </p:nvCxnSpPr>
        <p:spPr bwMode="auto">
          <a:xfrm>
            <a:off x="5390684" y="4988242"/>
            <a:ext cx="1283895"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B292A22-3056-475E-9126-A7836FAEB7C5}"/>
              </a:ext>
            </a:extLst>
          </p:cNvPr>
          <p:cNvCxnSpPr>
            <a:cxnSpLocks/>
          </p:cNvCxnSpPr>
          <p:nvPr/>
        </p:nvCxnSpPr>
        <p:spPr bwMode="auto">
          <a:xfrm flipH="1">
            <a:off x="5336766" y="28230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F2CFD79-452C-442A-A67E-EDF2E87875C5}"/>
              </a:ext>
            </a:extLst>
          </p:cNvPr>
          <p:cNvCxnSpPr>
            <a:cxnSpLocks/>
          </p:cNvCxnSpPr>
          <p:nvPr/>
        </p:nvCxnSpPr>
        <p:spPr bwMode="auto">
          <a:xfrm flipH="1">
            <a:off x="5336766" y="36879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2B85A55-AC91-42F1-8DB5-4FB8DA146BFF}"/>
              </a:ext>
            </a:extLst>
          </p:cNvPr>
          <p:cNvCxnSpPr>
            <a:cxnSpLocks/>
          </p:cNvCxnSpPr>
          <p:nvPr/>
        </p:nvCxnSpPr>
        <p:spPr bwMode="auto">
          <a:xfrm flipH="1">
            <a:off x="5336766" y="41204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F345B18-0B14-4BD0-93CD-9FFA210356A4}"/>
              </a:ext>
            </a:extLst>
          </p:cNvPr>
          <p:cNvCxnSpPr>
            <a:cxnSpLocks/>
          </p:cNvCxnSpPr>
          <p:nvPr/>
        </p:nvCxnSpPr>
        <p:spPr bwMode="auto">
          <a:xfrm flipH="1">
            <a:off x="5336766" y="45528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ECB158D-409B-4F98-B387-28A45E30FAFB}"/>
              </a:ext>
            </a:extLst>
          </p:cNvPr>
          <p:cNvCxnSpPr>
            <a:cxnSpLocks/>
          </p:cNvCxnSpPr>
          <p:nvPr/>
        </p:nvCxnSpPr>
        <p:spPr bwMode="auto">
          <a:xfrm flipH="1">
            <a:off x="5336766" y="49853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368D463-E4A0-4116-BBB0-AD968947CBE2}"/>
              </a:ext>
            </a:extLst>
          </p:cNvPr>
          <p:cNvCxnSpPr>
            <a:cxnSpLocks/>
          </p:cNvCxnSpPr>
          <p:nvPr/>
        </p:nvCxnSpPr>
        <p:spPr bwMode="auto">
          <a:xfrm>
            <a:off x="5710580" y="49853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3654FCD-8AB3-41DF-89BA-35561A43DEBB}"/>
              </a:ext>
            </a:extLst>
          </p:cNvPr>
          <p:cNvCxnSpPr>
            <a:cxnSpLocks/>
          </p:cNvCxnSpPr>
          <p:nvPr/>
        </p:nvCxnSpPr>
        <p:spPr bwMode="auto">
          <a:xfrm>
            <a:off x="6285674" y="49853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6D23A95B-17B0-4263-B4FA-C585BCDCAB45}"/>
              </a:ext>
            </a:extLst>
          </p:cNvPr>
          <p:cNvSpPr txBox="1"/>
          <p:nvPr/>
        </p:nvSpPr>
        <p:spPr bwMode="auto">
          <a:xfrm>
            <a:off x="5347552" y="5011956"/>
            <a:ext cx="75193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POLE</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and</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MSI</a:t>
            </a:r>
          </a:p>
        </p:txBody>
      </p:sp>
      <p:sp>
        <p:nvSpPr>
          <p:cNvPr id="76" name="TextBox 75">
            <a:extLst>
              <a:ext uri="{FF2B5EF4-FFF2-40B4-BE49-F238E27FC236}">
                <a16:creationId xmlns:a16="http://schemas.microsoft.com/office/drawing/2014/main" id="{CDE7C895-5D82-454D-A0F9-70E6EE92B834}"/>
              </a:ext>
            </a:extLst>
          </p:cNvPr>
          <p:cNvSpPr txBox="1"/>
          <p:nvPr/>
        </p:nvSpPr>
        <p:spPr bwMode="auto">
          <a:xfrm>
            <a:off x="5922645" y="5011956"/>
            <a:ext cx="7519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MSS</a:t>
            </a:r>
          </a:p>
        </p:txBody>
      </p:sp>
      <p:sp>
        <p:nvSpPr>
          <p:cNvPr id="78" name="TextBox 77">
            <a:extLst>
              <a:ext uri="{FF2B5EF4-FFF2-40B4-BE49-F238E27FC236}">
                <a16:creationId xmlns:a16="http://schemas.microsoft.com/office/drawing/2014/main" id="{2D20561A-6410-4548-BDA7-F670C3309044}"/>
              </a:ext>
            </a:extLst>
          </p:cNvPr>
          <p:cNvSpPr txBox="1"/>
          <p:nvPr/>
        </p:nvSpPr>
        <p:spPr bwMode="auto">
          <a:xfrm>
            <a:off x="4861852" y="2653734"/>
            <a:ext cx="5184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p>
        </p:txBody>
      </p:sp>
      <p:sp>
        <p:nvSpPr>
          <p:cNvPr id="79" name="TextBox 78">
            <a:extLst>
              <a:ext uri="{FF2B5EF4-FFF2-40B4-BE49-F238E27FC236}">
                <a16:creationId xmlns:a16="http://schemas.microsoft.com/office/drawing/2014/main" id="{0CC97C80-9F03-413F-9A87-59AB69D744AD}"/>
              </a:ext>
            </a:extLst>
          </p:cNvPr>
          <p:cNvSpPr txBox="1"/>
          <p:nvPr/>
        </p:nvSpPr>
        <p:spPr bwMode="auto">
          <a:xfrm>
            <a:off x="4987762" y="3086205"/>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80</a:t>
            </a:r>
          </a:p>
        </p:txBody>
      </p:sp>
      <p:sp>
        <p:nvSpPr>
          <p:cNvPr id="80" name="TextBox 79">
            <a:extLst>
              <a:ext uri="{FF2B5EF4-FFF2-40B4-BE49-F238E27FC236}">
                <a16:creationId xmlns:a16="http://schemas.microsoft.com/office/drawing/2014/main" id="{B29AB7D0-D98B-4435-B2C9-252E39E7A53B}"/>
              </a:ext>
            </a:extLst>
          </p:cNvPr>
          <p:cNvSpPr txBox="1"/>
          <p:nvPr/>
        </p:nvSpPr>
        <p:spPr bwMode="auto">
          <a:xfrm>
            <a:off x="4987762" y="3518676"/>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p>
        </p:txBody>
      </p:sp>
      <p:sp>
        <p:nvSpPr>
          <p:cNvPr id="81" name="TextBox 80">
            <a:extLst>
              <a:ext uri="{FF2B5EF4-FFF2-40B4-BE49-F238E27FC236}">
                <a16:creationId xmlns:a16="http://schemas.microsoft.com/office/drawing/2014/main" id="{8F44F34D-A668-4A43-AD27-A7ED57FB5A99}"/>
              </a:ext>
            </a:extLst>
          </p:cNvPr>
          <p:cNvSpPr txBox="1"/>
          <p:nvPr/>
        </p:nvSpPr>
        <p:spPr bwMode="auto">
          <a:xfrm>
            <a:off x="4987762" y="3951147"/>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p>
        </p:txBody>
      </p:sp>
      <p:sp>
        <p:nvSpPr>
          <p:cNvPr id="82" name="TextBox 81">
            <a:extLst>
              <a:ext uri="{FF2B5EF4-FFF2-40B4-BE49-F238E27FC236}">
                <a16:creationId xmlns:a16="http://schemas.microsoft.com/office/drawing/2014/main" id="{3B1AE2E8-9876-4C39-9626-2ECA2F776938}"/>
              </a:ext>
            </a:extLst>
          </p:cNvPr>
          <p:cNvSpPr txBox="1"/>
          <p:nvPr/>
        </p:nvSpPr>
        <p:spPr bwMode="auto">
          <a:xfrm>
            <a:off x="4987762" y="4816087"/>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83" name="TextBox 82">
            <a:extLst>
              <a:ext uri="{FF2B5EF4-FFF2-40B4-BE49-F238E27FC236}">
                <a16:creationId xmlns:a16="http://schemas.microsoft.com/office/drawing/2014/main" id="{04EFC288-FA40-4DE7-988D-CEB8632B4A04}"/>
              </a:ext>
            </a:extLst>
          </p:cNvPr>
          <p:cNvSpPr txBox="1"/>
          <p:nvPr/>
        </p:nvSpPr>
        <p:spPr bwMode="auto">
          <a:xfrm rot="16200000">
            <a:off x="3685782" y="3657104"/>
            <a:ext cx="2371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No. of CD8+ TILs per HPF</a:t>
            </a:r>
          </a:p>
        </p:txBody>
      </p:sp>
      <p:sp>
        <p:nvSpPr>
          <p:cNvPr id="84" name="TextBox 83">
            <a:extLst>
              <a:ext uri="{FF2B5EF4-FFF2-40B4-BE49-F238E27FC236}">
                <a16:creationId xmlns:a16="http://schemas.microsoft.com/office/drawing/2014/main" id="{5ABC7107-967F-4FD7-8FE2-0AE9E454AA37}"/>
              </a:ext>
            </a:extLst>
          </p:cNvPr>
          <p:cNvSpPr txBox="1"/>
          <p:nvPr/>
        </p:nvSpPr>
        <p:spPr bwMode="auto">
          <a:xfrm>
            <a:off x="5156860" y="1670296"/>
            <a:ext cx="17935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CD8+ TILs</a:t>
            </a:r>
          </a:p>
        </p:txBody>
      </p:sp>
      <p:sp>
        <p:nvSpPr>
          <p:cNvPr id="85" name="TextBox 84">
            <a:extLst>
              <a:ext uri="{FF2B5EF4-FFF2-40B4-BE49-F238E27FC236}">
                <a16:creationId xmlns:a16="http://schemas.microsoft.com/office/drawing/2014/main" id="{36FB058E-1021-4FB6-BAE9-668F5642694F}"/>
              </a:ext>
            </a:extLst>
          </p:cNvPr>
          <p:cNvSpPr txBox="1"/>
          <p:nvPr/>
        </p:nvSpPr>
        <p:spPr bwMode="auto">
          <a:xfrm>
            <a:off x="5459251" y="2228581"/>
            <a:ext cx="12750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&lt; .001</a:t>
            </a:r>
          </a:p>
        </p:txBody>
      </p:sp>
      <p:cxnSp>
        <p:nvCxnSpPr>
          <p:cNvPr id="87" name="Straight Connector 86">
            <a:extLst>
              <a:ext uri="{FF2B5EF4-FFF2-40B4-BE49-F238E27FC236}">
                <a16:creationId xmlns:a16="http://schemas.microsoft.com/office/drawing/2014/main" id="{07A2A329-110C-4C1F-B894-EA4FA9706CCE}"/>
              </a:ext>
            </a:extLst>
          </p:cNvPr>
          <p:cNvCxnSpPr/>
          <p:nvPr/>
        </p:nvCxnSpPr>
        <p:spPr bwMode="auto">
          <a:xfrm>
            <a:off x="7322685" y="2801459"/>
            <a:ext cx="0" cy="2173857"/>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B492977-B66E-455D-8E9B-CE87228F503B}"/>
              </a:ext>
            </a:extLst>
          </p:cNvPr>
          <p:cNvCxnSpPr>
            <a:cxnSpLocks/>
          </p:cNvCxnSpPr>
          <p:nvPr/>
        </p:nvCxnSpPr>
        <p:spPr bwMode="auto">
          <a:xfrm>
            <a:off x="7322685" y="4975316"/>
            <a:ext cx="1935372"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B3A1B82-2523-4C25-BA7A-0C6513D02309}"/>
              </a:ext>
            </a:extLst>
          </p:cNvPr>
          <p:cNvCxnSpPr>
            <a:cxnSpLocks/>
          </p:cNvCxnSpPr>
          <p:nvPr/>
        </p:nvCxnSpPr>
        <p:spPr bwMode="auto">
          <a:xfrm flipH="1">
            <a:off x="7268767" y="28100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4665B54-95CA-4D57-8F4B-469A3C21F1A7}"/>
              </a:ext>
            </a:extLst>
          </p:cNvPr>
          <p:cNvCxnSpPr>
            <a:cxnSpLocks/>
          </p:cNvCxnSpPr>
          <p:nvPr/>
        </p:nvCxnSpPr>
        <p:spPr bwMode="auto">
          <a:xfrm flipH="1">
            <a:off x="7268767" y="32425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E9D769E-629F-470E-96F7-3A0E0641C118}"/>
              </a:ext>
            </a:extLst>
          </p:cNvPr>
          <p:cNvCxnSpPr>
            <a:cxnSpLocks/>
          </p:cNvCxnSpPr>
          <p:nvPr/>
        </p:nvCxnSpPr>
        <p:spPr bwMode="auto">
          <a:xfrm flipH="1">
            <a:off x="7268767" y="36750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BB6BD6F-76D8-4180-91D3-00DEC55CE9B8}"/>
              </a:ext>
            </a:extLst>
          </p:cNvPr>
          <p:cNvCxnSpPr>
            <a:cxnSpLocks/>
          </p:cNvCxnSpPr>
          <p:nvPr/>
        </p:nvCxnSpPr>
        <p:spPr bwMode="auto">
          <a:xfrm flipH="1">
            <a:off x="7268767" y="41074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5DA219B-F987-46BC-9055-ABA73FC1763B}"/>
              </a:ext>
            </a:extLst>
          </p:cNvPr>
          <p:cNvCxnSpPr>
            <a:cxnSpLocks/>
          </p:cNvCxnSpPr>
          <p:nvPr/>
        </p:nvCxnSpPr>
        <p:spPr bwMode="auto">
          <a:xfrm flipH="1">
            <a:off x="7268767" y="49724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B4D9382-876F-4A00-B145-DD7063F0A287}"/>
              </a:ext>
            </a:extLst>
          </p:cNvPr>
          <p:cNvCxnSpPr>
            <a:cxnSpLocks/>
          </p:cNvCxnSpPr>
          <p:nvPr/>
        </p:nvCxnSpPr>
        <p:spPr bwMode="auto">
          <a:xfrm>
            <a:off x="7642581" y="497243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921FEF4-E7C0-442E-BA05-20504525D4DD}"/>
              </a:ext>
            </a:extLst>
          </p:cNvPr>
          <p:cNvCxnSpPr>
            <a:cxnSpLocks/>
          </p:cNvCxnSpPr>
          <p:nvPr/>
        </p:nvCxnSpPr>
        <p:spPr bwMode="auto">
          <a:xfrm>
            <a:off x="8792769" y="4972438"/>
            <a:ext cx="0" cy="64008"/>
          </a:xfrm>
          <a:prstGeom prst="line">
            <a:avLst/>
          </a:prstGeom>
          <a:noFill/>
          <a:ln w="28575" cap="flat" cmpd="sng" algn="ctr">
            <a:solidFill>
              <a:schemeClr val="bg1"/>
            </a:solidFill>
            <a:prstDash val="solid"/>
            <a:round/>
            <a:headEnd type="none" w="med" len="med"/>
            <a:tailEnd type="none" w="med" len="med"/>
          </a:ln>
          <a:effectLst/>
        </p:spPr>
      </p:cxnSp>
      <p:sp>
        <p:nvSpPr>
          <p:cNvPr id="97" name="TextBox 96">
            <a:extLst>
              <a:ext uri="{FF2B5EF4-FFF2-40B4-BE49-F238E27FC236}">
                <a16:creationId xmlns:a16="http://schemas.microsoft.com/office/drawing/2014/main" id="{D2C2C35A-10C4-4C27-ABF3-D8DCEAD56979}"/>
              </a:ext>
            </a:extLst>
          </p:cNvPr>
          <p:cNvSpPr txBox="1"/>
          <p:nvPr/>
        </p:nvSpPr>
        <p:spPr bwMode="auto">
          <a:xfrm>
            <a:off x="6962126" y="5011956"/>
            <a:ext cx="1374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Intraepithelial</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PD-1</a:t>
            </a:r>
          </a:p>
        </p:txBody>
      </p:sp>
      <p:sp>
        <p:nvSpPr>
          <p:cNvPr id="99" name="TextBox 98">
            <a:extLst>
              <a:ext uri="{FF2B5EF4-FFF2-40B4-BE49-F238E27FC236}">
                <a16:creationId xmlns:a16="http://schemas.microsoft.com/office/drawing/2014/main" id="{2AA562C2-387B-47DA-B0C2-E8DAE827C16C}"/>
              </a:ext>
            </a:extLst>
          </p:cNvPr>
          <p:cNvSpPr txBox="1"/>
          <p:nvPr/>
        </p:nvSpPr>
        <p:spPr bwMode="auto">
          <a:xfrm>
            <a:off x="8177593" y="5011956"/>
            <a:ext cx="126248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Peritumoral PD-1</a:t>
            </a:r>
          </a:p>
        </p:txBody>
      </p:sp>
      <p:sp>
        <p:nvSpPr>
          <p:cNvPr id="100" name="TextBox 99">
            <a:extLst>
              <a:ext uri="{FF2B5EF4-FFF2-40B4-BE49-F238E27FC236}">
                <a16:creationId xmlns:a16="http://schemas.microsoft.com/office/drawing/2014/main" id="{1A62AE98-5F71-41FE-85C3-F0833523C42E}"/>
              </a:ext>
            </a:extLst>
          </p:cNvPr>
          <p:cNvSpPr txBox="1"/>
          <p:nvPr/>
        </p:nvSpPr>
        <p:spPr bwMode="auto">
          <a:xfrm>
            <a:off x="6772003" y="2640808"/>
            <a:ext cx="540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100</a:t>
            </a:r>
          </a:p>
        </p:txBody>
      </p:sp>
      <p:sp>
        <p:nvSpPr>
          <p:cNvPr id="101" name="TextBox 100">
            <a:extLst>
              <a:ext uri="{FF2B5EF4-FFF2-40B4-BE49-F238E27FC236}">
                <a16:creationId xmlns:a16="http://schemas.microsoft.com/office/drawing/2014/main" id="{D24B9F2A-C095-4515-8406-5D6C0468364A}"/>
              </a:ext>
            </a:extLst>
          </p:cNvPr>
          <p:cNvSpPr txBox="1"/>
          <p:nvPr/>
        </p:nvSpPr>
        <p:spPr bwMode="auto">
          <a:xfrm>
            <a:off x="6919763" y="3073279"/>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80</a:t>
            </a:r>
          </a:p>
        </p:txBody>
      </p:sp>
      <p:sp>
        <p:nvSpPr>
          <p:cNvPr id="102" name="TextBox 101">
            <a:extLst>
              <a:ext uri="{FF2B5EF4-FFF2-40B4-BE49-F238E27FC236}">
                <a16:creationId xmlns:a16="http://schemas.microsoft.com/office/drawing/2014/main" id="{2D5AC8B4-149E-4A07-9883-F14EE2329028}"/>
              </a:ext>
            </a:extLst>
          </p:cNvPr>
          <p:cNvSpPr txBox="1"/>
          <p:nvPr/>
        </p:nvSpPr>
        <p:spPr bwMode="auto">
          <a:xfrm>
            <a:off x="6919763" y="3938221"/>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p>
        </p:txBody>
      </p:sp>
      <p:sp>
        <p:nvSpPr>
          <p:cNvPr id="103" name="TextBox 102">
            <a:extLst>
              <a:ext uri="{FF2B5EF4-FFF2-40B4-BE49-F238E27FC236}">
                <a16:creationId xmlns:a16="http://schemas.microsoft.com/office/drawing/2014/main" id="{E0EB421F-BAC6-425A-95EB-C4666D872E91}"/>
              </a:ext>
            </a:extLst>
          </p:cNvPr>
          <p:cNvSpPr txBox="1"/>
          <p:nvPr/>
        </p:nvSpPr>
        <p:spPr bwMode="auto">
          <a:xfrm>
            <a:off x="6919763" y="4370692"/>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104" name="TextBox 103">
            <a:extLst>
              <a:ext uri="{FF2B5EF4-FFF2-40B4-BE49-F238E27FC236}">
                <a16:creationId xmlns:a16="http://schemas.microsoft.com/office/drawing/2014/main" id="{93CBF007-ED3D-4618-906A-4B0D53898C82}"/>
              </a:ext>
            </a:extLst>
          </p:cNvPr>
          <p:cNvSpPr txBox="1"/>
          <p:nvPr/>
        </p:nvSpPr>
        <p:spPr bwMode="auto">
          <a:xfrm>
            <a:off x="6919763" y="4803161"/>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105" name="TextBox 104">
            <a:extLst>
              <a:ext uri="{FF2B5EF4-FFF2-40B4-BE49-F238E27FC236}">
                <a16:creationId xmlns:a16="http://schemas.microsoft.com/office/drawing/2014/main" id="{46F3264A-CEB8-4B57-B35A-7C3ADD9AA2F8}"/>
              </a:ext>
            </a:extLst>
          </p:cNvPr>
          <p:cNvSpPr txBox="1"/>
          <p:nvPr/>
        </p:nvSpPr>
        <p:spPr bwMode="auto">
          <a:xfrm rot="16200000">
            <a:off x="5711029" y="3730967"/>
            <a:ext cx="2197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Tumors (%)</a:t>
            </a:r>
          </a:p>
        </p:txBody>
      </p:sp>
      <p:sp>
        <p:nvSpPr>
          <p:cNvPr id="106" name="TextBox 105">
            <a:extLst>
              <a:ext uri="{FF2B5EF4-FFF2-40B4-BE49-F238E27FC236}">
                <a16:creationId xmlns:a16="http://schemas.microsoft.com/office/drawing/2014/main" id="{E0EF3AC8-8FCC-4AB5-8D27-1785480150D6}"/>
              </a:ext>
            </a:extLst>
          </p:cNvPr>
          <p:cNvSpPr txBox="1"/>
          <p:nvPr/>
        </p:nvSpPr>
        <p:spPr bwMode="auto">
          <a:xfrm>
            <a:off x="7370821" y="1657370"/>
            <a:ext cx="17935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PD-1 Expression</a:t>
            </a:r>
          </a:p>
        </p:txBody>
      </p:sp>
      <p:sp>
        <p:nvSpPr>
          <p:cNvPr id="107" name="TextBox 106">
            <a:extLst>
              <a:ext uri="{FF2B5EF4-FFF2-40B4-BE49-F238E27FC236}">
                <a16:creationId xmlns:a16="http://schemas.microsoft.com/office/drawing/2014/main" id="{26B4A2D8-F2B2-488F-A1A8-5ECEC78B92B7}"/>
              </a:ext>
            </a:extLst>
          </p:cNvPr>
          <p:cNvSpPr txBox="1"/>
          <p:nvPr/>
        </p:nvSpPr>
        <p:spPr bwMode="auto">
          <a:xfrm>
            <a:off x="7211548" y="2198403"/>
            <a:ext cx="1159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&lt; .001</a:t>
            </a:r>
          </a:p>
        </p:txBody>
      </p:sp>
      <p:sp>
        <p:nvSpPr>
          <p:cNvPr id="108" name="TextBox 107">
            <a:extLst>
              <a:ext uri="{FF2B5EF4-FFF2-40B4-BE49-F238E27FC236}">
                <a16:creationId xmlns:a16="http://schemas.microsoft.com/office/drawing/2014/main" id="{AA020090-CF26-45D7-8249-5F9543C15025}"/>
              </a:ext>
            </a:extLst>
          </p:cNvPr>
          <p:cNvSpPr txBox="1"/>
          <p:nvPr/>
        </p:nvSpPr>
        <p:spPr bwMode="auto">
          <a:xfrm>
            <a:off x="8219504" y="2568402"/>
            <a:ext cx="1159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&lt; .001</a:t>
            </a:r>
          </a:p>
        </p:txBody>
      </p:sp>
      <p:cxnSp>
        <p:nvCxnSpPr>
          <p:cNvPr id="109" name="Straight Connector 108">
            <a:extLst>
              <a:ext uri="{FF2B5EF4-FFF2-40B4-BE49-F238E27FC236}">
                <a16:creationId xmlns:a16="http://schemas.microsoft.com/office/drawing/2014/main" id="{A33A0202-3DC5-4693-9E9E-87E3F046BCDB}"/>
              </a:ext>
            </a:extLst>
          </p:cNvPr>
          <p:cNvCxnSpPr/>
          <p:nvPr/>
        </p:nvCxnSpPr>
        <p:spPr bwMode="auto">
          <a:xfrm>
            <a:off x="9922528" y="2790671"/>
            <a:ext cx="0" cy="2173857"/>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F626DB2-F4A0-480A-9CDA-A580629EF1A4}"/>
              </a:ext>
            </a:extLst>
          </p:cNvPr>
          <p:cNvCxnSpPr>
            <a:cxnSpLocks/>
          </p:cNvCxnSpPr>
          <p:nvPr/>
        </p:nvCxnSpPr>
        <p:spPr bwMode="auto">
          <a:xfrm flipH="1">
            <a:off x="9868610" y="27992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6B8479A-5D30-42C7-8A67-3804871DF6B6}"/>
              </a:ext>
            </a:extLst>
          </p:cNvPr>
          <p:cNvCxnSpPr>
            <a:cxnSpLocks/>
          </p:cNvCxnSpPr>
          <p:nvPr/>
        </p:nvCxnSpPr>
        <p:spPr bwMode="auto">
          <a:xfrm flipH="1">
            <a:off x="9868610" y="32317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2B4EA56-6793-42F4-AB00-C02BDA7E5F32}"/>
              </a:ext>
            </a:extLst>
          </p:cNvPr>
          <p:cNvCxnSpPr>
            <a:cxnSpLocks/>
          </p:cNvCxnSpPr>
          <p:nvPr/>
        </p:nvCxnSpPr>
        <p:spPr bwMode="auto">
          <a:xfrm flipH="1">
            <a:off x="9868610" y="40967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8D46886-84F1-44D1-8F40-F817B9326350}"/>
              </a:ext>
            </a:extLst>
          </p:cNvPr>
          <p:cNvCxnSpPr>
            <a:cxnSpLocks/>
          </p:cNvCxnSpPr>
          <p:nvPr/>
        </p:nvCxnSpPr>
        <p:spPr bwMode="auto">
          <a:xfrm flipH="1">
            <a:off x="9868610" y="45291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89AA426-8405-4C64-9F99-B13B9D8FD897}"/>
              </a:ext>
            </a:extLst>
          </p:cNvPr>
          <p:cNvCxnSpPr>
            <a:cxnSpLocks/>
          </p:cNvCxnSpPr>
          <p:nvPr/>
        </p:nvCxnSpPr>
        <p:spPr bwMode="auto">
          <a:xfrm flipH="1">
            <a:off x="9868610" y="49616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0A18766-4076-472C-96D1-FD3997AEA991}"/>
              </a:ext>
            </a:extLst>
          </p:cNvPr>
          <p:cNvCxnSpPr>
            <a:cxnSpLocks/>
          </p:cNvCxnSpPr>
          <p:nvPr/>
        </p:nvCxnSpPr>
        <p:spPr bwMode="auto">
          <a:xfrm>
            <a:off x="10359094" y="496165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CD27495-5B46-44BA-8A18-4A6594D6B85E}"/>
              </a:ext>
            </a:extLst>
          </p:cNvPr>
          <p:cNvCxnSpPr>
            <a:cxnSpLocks/>
          </p:cNvCxnSpPr>
          <p:nvPr/>
        </p:nvCxnSpPr>
        <p:spPr bwMode="auto">
          <a:xfrm>
            <a:off x="11332958" y="496165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9" name="TextBox 118">
            <a:extLst>
              <a:ext uri="{FF2B5EF4-FFF2-40B4-BE49-F238E27FC236}">
                <a16:creationId xmlns:a16="http://schemas.microsoft.com/office/drawing/2014/main" id="{84F0226A-A056-43CC-A9AA-751D17170ED7}"/>
              </a:ext>
            </a:extLst>
          </p:cNvPr>
          <p:cNvSpPr txBox="1"/>
          <p:nvPr/>
        </p:nvSpPr>
        <p:spPr bwMode="auto">
          <a:xfrm>
            <a:off x="9710078" y="5011956"/>
            <a:ext cx="13106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PD-L1</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(Immune Cells)</a:t>
            </a:r>
          </a:p>
        </p:txBody>
      </p:sp>
      <p:sp>
        <p:nvSpPr>
          <p:cNvPr id="121" name="TextBox 120">
            <a:extLst>
              <a:ext uri="{FF2B5EF4-FFF2-40B4-BE49-F238E27FC236}">
                <a16:creationId xmlns:a16="http://schemas.microsoft.com/office/drawing/2014/main" id="{301EE002-E01D-4B8E-9E97-0EDEB3557435}"/>
              </a:ext>
            </a:extLst>
          </p:cNvPr>
          <p:cNvSpPr txBox="1"/>
          <p:nvPr/>
        </p:nvSpPr>
        <p:spPr bwMode="auto">
          <a:xfrm>
            <a:off x="10883023" y="5011956"/>
            <a:ext cx="9090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PD-L1</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(Tumor Cells)</a:t>
            </a:r>
          </a:p>
        </p:txBody>
      </p:sp>
      <p:sp>
        <p:nvSpPr>
          <p:cNvPr id="122" name="TextBox 121">
            <a:extLst>
              <a:ext uri="{FF2B5EF4-FFF2-40B4-BE49-F238E27FC236}">
                <a16:creationId xmlns:a16="http://schemas.microsoft.com/office/drawing/2014/main" id="{5D835942-A156-4966-B279-11674B86258C}"/>
              </a:ext>
            </a:extLst>
          </p:cNvPr>
          <p:cNvSpPr txBox="1"/>
          <p:nvPr/>
        </p:nvSpPr>
        <p:spPr bwMode="auto">
          <a:xfrm>
            <a:off x="9519606" y="2630020"/>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50</a:t>
            </a:r>
          </a:p>
        </p:txBody>
      </p:sp>
      <p:sp>
        <p:nvSpPr>
          <p:cNvPr id="123" name="TextBox 122">
            <a:extLst>
              <a:ext uri="{FF2B5EF4-FFF2-40B4-BE49-F238E27FC236}">
                <a16:creationId xmlns:a16="http://schemas.microsoft.com/office/drawing/2014/main" id="{36569689-EAD2-4CE4-9010-095EFAE572B5}"/>
              </a:ext>
            </a:extLst>
          </p:cNvPr>
          <p:cNvSpPr txBox="1"/>
          <p:nvPr/>
        </p:nvSpPr>
        <p:spPr bwMode="auto">
          <a:xfrm>
            <a:off x="9519606" y="3062491"/>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a:t>
            </a:r>
          </a:p>
        </p:txBody>
      </p:sp>
      <p:sp>
        <p:nvSpPr>
          <p:cNvPr id="124" name="TextBox 123">
            <a:extLst>
              <a:ext uri="{FF2B5EF4-FFF2-40B4-BE49-F238E27FC236}">
                <a16:creationId xmlns:a16="http://schemas.microsoft.com/office/drawing/2014/main" id="{06065D6F-AB55-4E53-B47D-74961F336C93}"/>
              </a:ext>
            </a:extLst>
          </p:cNvPr>
          <p:cNvSpPr txBox="1"/>
          <p:nvPr/>
        </p:nvSpPr>
        <p:spPr bwMode="auto">
          <a:xfrm>
            <a:off x="9519606" y="3494962"/>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30</a:t>
            </a:r>
          </a:p>
        </p:txBody>
      </p:sp>
      <p:sp>
        <p:nvSpPr>
          <p:cNvPr id="125" name="TextBox 124">
            <a:extLst>
              <a:ext uri="{FF2B5EF4-FFF2-40B4-BE49-F238E27FC236}">
                <a16:creationId xmlns:a16="http://schemas.microsoft.com/office/drawing/2014/main" id="{FF6619E9-9CF7-450F-A80F-5341A3A6518C}"/>
              </a:ext>
            </a:extLst>
          </p:cNvPr>
          <p:cNvSpPr txBox="1"/>
          <p:nvPr/>
        </p:nvSpPr>
        <p:spPr bwMode="auto">
          <a:xfrm>
            <a:off x="9519606" y="3927433"/>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126" name="TextBox 125">
            <a:extLst>
              <a:ext uri="{FF2B5EF4-FFF2-40B4-BE49-F238E27FC236}">
                <a16:creationId xmlns:a16="http://schemas.microsoft.com/office/drawing/2014/main" id="{134B2298-8926-4556-9FBD-27511F88D54A}"/>
              </a:ext>
            </a:extLst>
          </p:cNvPr>
          <p:cNvSpPr txBox="1"/>
          <p:nvPr/>
        </p:nvSpPr>
        <p:spPr bwMode="auto">
          <a:xfrm>
            <a:off x="9519606" y="4792373"/>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127" name="TextBox 126">
            <a:extLst>
              <a:ext uri="{FF2B5EF4-FFF2-40B4-BE49-F238E27FC236}">
                <a16:creationId xmlns:a16="http://schemas.microsoft.com/office/drawing/2014/main" id="{05BF66F7-671B-46FC-B354-F7F3C2C25A0E}"/>
              </a:ext>
            </a:extLst>
          </p:cNvPr>
          <p:cNvSpPr txBox="1"/>
          <p:nvPr/>
        </p:nvSpPr>
        <p:spPr bwMode="auto">
          <a:xfrm rot="16200000">
            <a:off x="8392094" y="3720179"/>
            <a:ext cx="2197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Tumors (%)</a:t>
            </a:r>
          </a:p>
        </p:txBody>
      </p:sp>
      <p:sp>
        <p:nvSpPr>
          <p:cNvPr id="128" name="TextBox 127">
            <a:extLst>
              <a:ext uri="{FF2B5EF4-FFF2-40B4-BE49-F238E27FC236}">
                <a16:creationId xmlns:a16="http://schemas.microsoft.com/office/drawing/2014/main" id="{3A97F56C-3285-4F8B-9908-E530FE6DD4E0}"/>
              </a:ext>
            </a:extLst>
          </p:cNvPr>
          <p:cNvSpPr txBox="1"/>
          <p:nvPr/>
        </p:nvSpPr>
        <p:spPr bwMode="auto">
          <a:xfrm>
            <a:off x="9886095" y="1646582"/>
            <a:ext cx="17935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PD-L1 Expression</a:t>
            </a:r>
          </a:p>
        </p:txBody>
      </p:sp>
      <p:sp>
        <p:nvSpPr>
          <p:cNvPr id="129" name="TextBox 128">
            <a:extLst>
              <a:ext uri="{FF2B5EF4-FFF2-40B4-BE49-F238E27FC236}">
                <a16:creationId xmlns:a16="http://schemas.microsoft.com/office/drawing/2014/main" id="{28B46618-A46F-40E7-846F-E1B08FEE249C}"/>
              </a:ext>
            </a:extLst>
          </p:cNvPr>
          <p:cNvSpPr txBox="1"/>
          <p:nvPr/>
        </p:nvSpPr>
        <p:spPr bwMode="auto">
          <a:xfrm>
            <a:off x="9821482" y="2880505"/>
            <a:ext cx="1159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 .02</a:t>
            </a:r>
          </a:p>
        </p:txBody>
      </p:sp>
      <p:sp>
        <p:nvSpPr>
          <p:cNvPr id="130" name="TextBox 129">
            <a:extLst>
              <a:ext uri="{FF2B5EF4-FFF2-40B4-BE49-F238E27FC236}">
                <a16:creationId xmlns:a16="http://schemas.microsoft.com/office/drawing/2014/main" id="{60E5F411-0BD2-4459-84E0-821509C3578E}"/>
              </a:ext>
            </a:extLst>
          </p:cNvPr>
          <p:cNvSpPr txBox="1"/>
          <p:nvPr/>
        </p:nvSpPr>
        <p:spPr bwMode="auto">
          <a:xfrm>
            <a:off x="10782868" y="3524282"/>
            <a:ext cx="9678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P</a:t>
            </a:r>
            <a:r>
              <a:rPr lang="en-US" sz="1600" dirty="0">
                <a:solidFill>
                  <a:schemeClr val="bg1"/>
                </a:solidFill>
                <a:latin typeface="Calibri" panose="020F0502020204030204" pitchFamily="34" charset="0"/>
              </a:rPr>
              <a:t> &gt; .99</a:t>
            </a:r>
          </a:p>
        </p:txBody>
      </p:sp>
      <p:cxnSp>
        <p:nvCxnSpPr>
          <p:cNvPr id="132" name="Straight Connector 131">
            <a:extLst>
              <a:ext uri="{FF2B5EF4-FFF2-40B4-BE49-F238E27FC236}">
                <a16:creationId xmlns:a16="http://schemas.microsoft.com/office/drawing/2014/main" id="{7665D0EA-4AEE-4634-A239-9C4BC2667A96}"/>
              </a:ext>
            </a:extLst>
          </p:cNvPr>
          <p:cNvCxnSpPr/>
          <p:nvPr/>
        </p:nvCxnSpPr>
        <p:spPr bwMode="auto">
          <a:xfrm>
            <a:off x="913568" y="2503330"/>
            <a:ext cx="879231"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8D6D493-AE89-4C60-A64F-3992E7C804BA}"/>
              </a:ext>
            </a:extLst>
          </p:cNvPr>
          <p:cNvCxnSpPr/>
          <p:nvPr/>
        </p:nvCxnSpPr>
        <p:spPr bwMode="auto">
          <a:xfrm>
            <a:off x="1561516" y="2790670"/>
            <a:ext cx="879231"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823BF97-8597-461C-BD5A-22567A6FDFEA}"/>
              </a:ext>
            </a:extLst>
          </p:cNvPr>
          <p:cNvCxnSpPr/>
          <p:nvPr/>
        </p:nvCxnSpPr>
        <p:spPr bwMode="auto">
          <a:xfrm>
            <a:off x="3520173" y="2555414"/>
            <a:ext cx="879231"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F90B0E7-84B5-4511-B39F-78B856CA15A9}"/>
              </a:ext>
            </a:extLst>
          </p:cNvPr>
          <p:cNvCxnSpPr/>
          <p:nvPr/>
        </p:nvCxnSpPr>
        <p:spPr bwMode="auto">
          <a:xfrm>
            <a:off x="5657147" y="2553416"/>
            <a:ext cx="879231"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C2F58AF-FAAD-4BFF-AAE6-47F8BD3297B7}"/>
              </a:ext>
            </a:extLst>
          </p:cNvPr>
          <p:cNvCxnSpPr/>
          <p:nvPr/>
        </p:nvCxnSpPr>
        <p:spPr bwMode="auto">
          <a:xfrm>
            <a:off x="7388363" y="2518124"/>
            <a:ext cx="879231"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0B4E957-23EB-411A-AA06-3899D689CB9B}"/>
              </a:ext>
            </a:extLst>
          </p:cNvPr>
          <p:cNvCxnSpPr/>
          <p:nvPr/>
        </p:nvCxnSpPr>
        <p:spPr bwMode="auto">
          <a:xfrm>
            <a:off x="8371083" y="2888335"/>
            <a:ext cx="879231"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88EEE64-7211-42DF-8839-88D0211A0EC2}"/>
              </a:ext>
            </a:extLst>
          </p:cNvPr>
          <p:cNvCxnSpPr/>
          <p:nvPr/>
        </p:nvCxnSpPr>
        <p:spPr bwMode="auto">
          <a:xfrm>
            <a:off x="9998297" y="3188456"/>
            <a:ext cx="879231"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9747C0B-02B7-4219-9978-6125F1526DF0}"/>
              </a:ext>
            </a:extLst>
          </p:cNvPr>
          <p:cNvCxnSpPr/>
          <p:nvPr/>
        </p:nvCxnSpPr>
        <p:spPr bwMode="auto">
          <a:xfrm>
            <a:off x="10858028" y="3846377"/>
            <a:ext cx="879231" cy="0"/>
          </a:xfrm>
          <a:prstGeom prst="line">
            <a:avLst/>
          </a:prstGeom>
          <a:noFill/>
          <a:ln w="28575" cap="flat" cmpd="sng" algn="ctr">
            <a:solidFill>
              <a:schemeClr val="bg1"/>
            </a:solidFill>
            <a:prstDash val="solid"/>
            <a:round/>
            <a:headEnd type="none" w="med" len="med"/>
            <a:tailEnd type="none" w="med" len="med"/>
          </a:ln>
          <a:effectLst/>
        </p:spPr>
      </p:cxnSp>
      <p:grpSp>
        <p:nvGrpSpPr>
          <p:cNvPr id="145" name="Group 144">
            <a:extLst>
              <a:ext uri="{FF2B5EF4-FFF2-40B4-BE49-F238E27FC236}">
                <a16:creationId xmlns:a16="http://schemas.microsoft.com/office/drawing/2014/main" id="{9F9F14FC-5887-4DBC-A98C-93266936999F}"/>
              </a:ext>
            </a:extLst>
          </p:cNvPr>
          <p:cNvGrpSpPr/>
          <p:nvPr/>
        </p:nvGrpSpPr>
        <p:grpSpPr>
          <a:xfrm>
            <a:off x="1018974" y="2880505"/>
            <a:ext cx="91440" cy="699784"/>
            <a:chOff x="985840" y="3154536"/>
            <a:chExt cx="91440" cy="699784"/>
          </a:xfrm>
        </p:grpSpPr>
        <p:cxnSp>
          <p:nvCxnSpPr>
            <p:cNvPr id="141" name="Straight Connector 140">
              <a:extLst>
                <a:ext uri="{FF2B5EF4-FFF2-40B4-BE49-F238E27FC236}">
                  <a16:creationId xmlns:a16="http://schemas.microsoft.com/office/drawing/2014/main" id="{09A6228F-B773-4624-B469-D6E675EBB907}"/>
                </a:ext>
              </a:extLst>
            </p:cNvPr>
            <p:cNvCxnSpPr>
              <a:cxnSpLocks/>
            </p:cNvCxnSpPr>
            <p:nvPr/>
          </p:nvCxnSpPr>
          <p:spPr bwMode="auto">
            <a:xfrm>
              <a:off x="1031560" y="3154536"/>
              <a:ext cx="0" cy="699784"/>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D6812491-79AB-44CB-8532-B55ABFEBAABF}"/>
                </a:ext>
              </a:extLst>
            </p:cNvPr>
            <p:cNvCxnSpPr>
              <a:cxnSpLocks/>
            </p:cNvCxnSpPr>
            <p:nvPr/>
          </p:nvCxnSpPr>
          <p:spPr bwMode="auto">
            <a:xfrm>
              <a:off x="985840" y="31545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B1BC0E4-D8D5-454E-8138-FA00AD0739A9}"/>
                </a:ext>
              </a:extLst>
            </p:cNvPr>
            <p:cNvCxnSpPr>
              <a:cxnSpLocks/>
            </p:cNvCxnSpPr>
            <p:nvPr/>
          </p:nvCxnSpPr>
          <p:spPr bwMode="auto">
            <a:xfrm>
              <a:off x="985840" y="3851317"/>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BE578D99-1934-4F85-8A71-0407143F1B33}"/>
              </a:ext>
            </a:extLst>
          </p:cNvPr>
          <p:cNvGrpSpPr/>
          <p:nvPr/>
        </p:nvGrpSpPr>
        <p:grpSpPr>
          <a:xfrm>
            <a:off x="1613051" y="3438643"/>
            <a:ext cx="91440" cy="758696"/>
            <a:chOff x="985840" y="3154536"/>
            <a:chExt cx="91440" cy="758696"/>
          </a:xfrm>
        </p:grpSpPr>
        <p:cxnSp>
          <p:nvCxnSpPr>
            <p:cNvPr id="147" name="Straight Connector 146">
              <a:extLst>
                <a:ext uri="{FF2B5EF4-FFF2-40B4-BE49-F238E27FC236}">
                  <a16:creationId xmlns:a16="http://schemas.microsoft.com/office/drawing/2014/main" id="{0E9525F3-5EA8-4E0A-8BEF-A8FF5B011F3B}"/>
                </a:ext>
              </a:extLst>
            </p:cNvPr>
            <p:cNvCxnSpPr>
              <a:cxnSpLocks/>
            </p:cNvCxnSpPr>
            <p:nvPr/>
          </p:nvCxnSpPr>
          <p:spPr bwMode="auto">
            <a:xfrm>
              <a:off x="1031560" y="3154536"/>
              <a:ext cx="0" cy="758696"/>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7F127BFA-2B6D-4A90-8A80-03F0F1D09C4F}"/>
                </a:ext>
              </a:extLst>
            </p:cNvPr>
            <p:cNvCxnSpPr>
              <a:cxnSpLocks/>
            </p:cNvCxnSpPr>
            <p:nvPr/>
          </p:nvCxnSpPr>
          <p:spPr bwMode="auto">
            <a:xfrm>
              <a:off x="985840" y="31545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1676D3B-974D-45EA-9F5B-908857B81BA0}"/>
                </a:ext>
              </a:extLst>
            </p:cNvPr>
            <p:cNvCxnSpPr>
              <a:cxnSpLocks/>
            </p:cNvCxnSpPr>
            <p:nvPr/>
          </p:nvCxnSpPr>
          <p:spPr bwMode="auto">
            <a:xfrm>
              <a:off x="985840" y="3913232"/>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27BEAFAA-7500-4052-897C-1D0BB0E02808}"/>
              </a:ext>
            </a:extLst>
          </p:cNvPr>
          <p:cNvGrpSpPr/>
          <p:nvPr/>
        </p:nvGrpSpPr>
        <p:grpSpPr>
          <a:xfrm>
            <a:off x="2202274" y="3930646"/>
            <a:ext cx="91440" cy="730122"/>
            <a:chOff x="985840" y="3154536"/>
            <a:chExt cx="91440" cy="730122"/>
          </a:xfrm>
        </p:grpSpPr>
        <p:cxnSp>
          <p:nvCxnSpPr>
            <p:cNvPr id="151" name="Straight Connector 150">
              <a:extLst>
                <a:ext uri="{FF2B5EF4-FFF2-40B4-BE49-F238E27FC236}">
                  <a16:creationId xmlns:a16="http://schemas.microsoft.com/office/drawing/2014/main" id="{C744BC22-4F96-404B-89BD-5D431229F201}"/>
                </a:ext>
              </a:extLst>
            </p:cNvPr>
            <p:cNvCxnSpPr>
              <a:cxnSpLocks/>
            </p:cNvCxnSpPr>
            <p:nvPr/>
          </p:nvCxnSpPr>
          <p:spPr bwMode="auto">
            <a:xfrm>
              <a:off x="1031560" y="3154536"/>
              <a:ext cx="0" cy="730122"/>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35EFE0CC-4B5A-4016-B0A0-BD7734EB26E1}"/>
                </a:ext>
              </a:extLst>
            </p:cNvPr>
            <p:cNvCxnSpPr>
              <a:cxnSpLocks/>
            </p:cNvCxnSpPr>
            <p:nvPr/>
          </p:nvCxnSpPr>
          <p:spPr bwMode="auto">
            <a:xfrm>
              <a:off x="985840" y="31545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6AC0DCE-90B7-41FE-9188-0BD491D79C88}"/>
                </a:ext>
              </a:extLst>
            </p:cNvPr>
            <p:cNvCxnSpPr>
              <a:cxnSpLocks/>
            </p:cNvCxnSpPr>
            <p:nvPr/>
          </p:nvCxnSpPr>
          <p:spPr bwMode="auto">
            <a:xfrm>
              <a:off x="985840" y="3884658"/>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455E2EA5-41C1-4884-A2CB-D2C2FA56C176}"/>
              </a:ext>
            </a:extLst>
          </p:cNvPr>
          <p:cNvGrpSpPr/>
          <p:nvPr/>
        </p:nvGrpSpPr>
        <p:grpSpPr>
          <a:xfrm>
            <a:off x="3603226" y="2815328"/>
            <a:ext cx="91440" cy="1913308"/>
            <a:chOff x="985840" y="3154536"/>
            <a:chExt cx="91440" cy="1913308"/>
          </a:xfrm>
        </p:grpSpPr>
        <p:cxnSp>
          <p:nvCxnSpPr>
            <p:cNvPr id="155" name="Straight Connector 154">
              <a:extLst>
                <a:ext uri="{FF2B5EF4-FFF2-40B4-BE49-F238E27FC236}">
                  <a16:creationId xmlns:a16="http://schemas.microsoft.com/office/drawing/2014/main" id="{D585A862-2806-49C7-8FFC-4B990027A554}"/>
                </a:ext>
              </a:extLst>
            </p:cNvPr>
            <p:cNvCxnSpPr>
              <a:cxnSpLocks/>
            </p:cNvCxnSpPr>
            <p:nvPr/>
          </p:nvCxnSpPr>
          <p:spPr bwMode="auto">
            <a:xfrm>
              <a:off x="1031560" y="3154536"/>
              <a:ext cx="0" cy="1906844"/>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BB7C540B-FE7C-4730-8043-12F2946EF920}"/>
                </a:ext>
              </a:extLst>
            </p:cNvPr>
            <p:cNvCxnSpPr>
              <a:cxnSpLocks/>
            </p:cNvCxnSpPr>
            <p:nvPr/>
          </p:nvCxnSpPr>
          <p:spPr bwMode="auto">
            <a:xfrm>
              <a:off x="985840" y="31545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7AB6410-5D8D-47FF-AC67-3CA2093A64A8}"/>
                </a:ext>
              </a:extLst>
            </p:cNvPr>
            <p:cNvCxnSpPr>
              <a:cxnSpLocks/>
            </p:cNvCxnSpPr>
            <p:nvPr/>
          </p:nvCxnSpPr>
          <p:spPr bwMode="auto">
            <a:xfrm>
              <a:off x="985840" y="506784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C9BA504F-134C-414A-9521-78E45B9FF581}"/>
              </a:ext>
            </a:extLst>
          </p:cNvPr>
          <p:cNvGrpSpPr/>
          <p:nvPr/>
        </p:nvGrpSpPr>
        <p:grpSpPr>
          <a:xfrm>
            <a:off x="4181706" y="4120424"/>
            <a:ext cx="91440" cy="820615"/>
            <a:chOff x="985840" y="3154536"/>
            <a:chExt cx="91440" cy="820615"/>
          </a:xfrm>
        </p:grpSpPr>
        <p:cxnSp>
          <p:nvCxnSpPr>
            <p:cNvPr id="160" name="Straight Connector 159">
              <a:extLst>
                <a:ext uri="{FF2B5EF4-FFF2-40B4-BE49-F238E27FC236}">
                  <a16:creationId xmlns:a16="http://schemas.microsoft.com/office/drawing/2014/main" id="{4BDF38DB-48A7-43B6-A39B-4FC446E2F8A7}"/>
                </a:ext>
              </a:extLst>
            </p:cNvPr>
            <p:cNvCxnSpPr>
              <a:cxnSpLocks/>
            </p:cNvCxnSpPr>
            <p:nvPr/>
          </p:nvCxnSpPr>
          <p:spPr bwMode="auto">
            <a:xfrm>
              <a:off x="1031560" y="3154536"/>
              <a:ext cx="0" cy="820615"/>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302995A-7D30-4008-BA27-81923D8B8DA0}"/>
                </a:ext>
              </a:extLst>
            </p:cNvPr>
            <p:cNvCxnSpPr>
              <a:cxnSpLocks/>
            </p:cNvCxnSpPr>
            <p:nvPr/>
          </p:nvCxnSpPr>
          <p:spPr bwMode="auto">
            <a:xfrm>
              <a:off x="985840" y="31545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2090D7D4-E048-4029-9104-F66027D52303}"/>
                </a:ext>
              </a:extLst>
            </p:cNvPr>
            <p:cNvCxnSpPr>
              <a:cxnSpLocks/>
            </p:cNvCxnSpPr>
            <p:nvPr/>
          </p:nvCxnSpPr>
          <p:spPr bwMode="auto">
            <a:xfrm>
              <a:off x="985840" y="3975151"/>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B5CE5D22-AA06-479A-A24E-902576FABCD2}"/>
              </a:ext>
            </a:extLst>
          </p:cNvPr>
          <p:cNvGrpSpPr/>
          <p:nvPr/>
        </p:nvGrpSpPr>
        <p:grpSpPr>
          <a:xfrm>
            <a:off x="6221394" y="4075866"/>
            <a:ext cx="91440" cy="906345"/>
            <a:chOff x="985840" y="3092619"/>
            <a:chExt cx="91440" cy="906345"/>
          </a:xfrm>
        </p:grpSpPr>
        <p:cxnSp>
          <p:nvCxnSpPr>
            <p:cNvPr id="165" name="Straight Connector 164">
              <a:extLst>
                <a:ext uri="{FF2B5EF4-FFF2-40B4-BE49-F238E27FC236}">
                  <a16:creationId xmlns:a16="http://schemas.microsoft.com/office/drawing/2014/main" id="{3CA4A7E9-E03C-4D3D-8512-4B5F0BF68647}"/>
                </a:ext>
              </a:extLst>
            </p:cNvPr>
            <p:cNvCxnSpPr>
              <a:cxnSpLocks/>
            </p:cNvCxnSpPr>
            <p:nvPr/>
          </p:nvCxnSpPr>
          <p:spPr bwMode="auto">
            <a:xfrm>
              <a:off x="1031560" y="3092619"/>
              <a:ext cx="0" cy="906345"/>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37AF00B-7D66-4844-B4B3-DE7F87D73F7E}"/>
                </a:ext>
              </a:extLst>
            </p:cNvPr>
            <p:cNvCxnSpPr>
              <a:cxnSpLocks/>
            </p:cNvCxnSpPr>
            <p:nvPr/>
          </p:nvCxnSpPr>
          <p:spPr bwMode="auto">
            <a:xfrm>
              <a:off x="985840" y="309261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1493278-04B0-4ED5-96EB-4355CA892C92}"/>
                </a:ext>
              </a:extLst>
            </p:cNvPr>
            <p:cNvCxnSpPr>
              <a:cxnSpLocks/>
            </p:cNvCxnSpPr>
            <p:nvPr/>
          </p:nvCxnSpPr>
          <p:spPr bwMode="auto">
            <a:xfrm>
              <a:off x="985840" y="399896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C8E01F20-0845-4D12-B054-9D3645AB6C1C}"/>
              </a:ext>
            </a:extLst>
          </p:cNvPr>
          <p:cNvGrpSpPr/>
          <p:nvPr/>
        </p:nvGrpSpPr>
        <p:grpSpPr>
          <a:xfrm>
            <a:off x="5632079" y="3888387"/>
            <a:ext cx="91440" cy="973027"/>
            <a:chOff x="985840" y="3154536"/>
            <a:chExt cx="91440" cy="973027"/>
          </a:xfrm>
        </p:grpSpPr>
        <p:cxnSp>
          <p:nvCxnSpPr>
            <p:cNvPr id="172" name="Straight Connector 171">
              <a:extLst>
                <a:ext uri="{FF2B5EF4-FFF2-40B4-BE49-F238E27FC236}">
                  <a16:creationId xmlns:a16="http://schemas.microsoft.com/office/drawing/2014/main" id="{0493C739-81C5-46EB-A6AF-3094122CCB50}"/>
                </a:ext>
              </a:extLst>
            </p:cNvPr>
            <p:cNvCxnSpPr>
              <a:cxnSpLocks/>
            </p:cNvCxnSpPr>
            <p:nvPr/>
          </p:nvCxnSpPr>
          <p:spPr bwMode="auto">
            <a:xfrm>
              <a:off x="1031560" y="3154536"/>
              <a:ext cx="0" cy="971331"/>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78A0D04-D7C4-42BC-BEE8-9864488DBF14}"/>
                </a:ext>
              </a:extLst>
            </p:cNvPr>
            <p:cNvCxnSpPr>
              <a:cxnSpLocks/>
            </p:cNvCxnSpPr>
            <p:nvPr/>
          </p:nvCxnSpPr>
          <p:spPr bwMode="auto">
            <a:xfrm>
              <a:off x="985840" y="31545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CB58872D-2896-46E3-BDC1-C837A6771209}"/>
                </a:ext>
              </a:extLst>
            </p:cNvPr>
            <p:cNvCxnSpPr>
              <a:cxnSpLocks/>
            </p:cNvCxnSpPr>
            <p:nvPr/>
          </p:nvCxnSpPr>
          <p:spPr bwMode="auto">
            <a:xfrm>
              <a:off x="985840" y="4127563"/>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176" name="TextBox 175">
            <a:extLst>
              <a:ext uri="{FF2B5EF4-FFF2-40B4-BE49-F238E27FC236}">
                <a16:creationId xmlns:a16="http://schemas.microsoft.com/office/drawing/2014/main" id="{B07416F0-E10C-43EB-9DD8-4FD72C787BC5}"/>
              </a:ext>
            </a:extLst>
          </p:cNvPr>
          <p:cNvSpPr txBox="1"/>
          <p:nvPr/>
        </p:nvSpPr>
        <p:spPr bwMode="auto">
          <a:xfrm>
            <a:off x="2949179" y="3086205"/>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80</a:t>
            </a:r>
          </a:p>
        </p:txBody>
      </p:sp>
      <p:cxnSp>
        <p:nvCxnSpPr>
          <p:cNvPr id="177" name="Straight Connector 176">
            <a:extLst>
              <a:ext uri="{FF2B5EF4-FFF2-40B4-BE49-F238E27FC236}">
                <a16:creationId xmlns:a16="http://schemas.microsoft.com/office/drawing/2014/main" id="{EF8C804D-CDD9-4E32-932D-3F7CF8E3E64D}"/>
              </a:ext>
            </a:extLst>
          </p:cNvPr>
          <p:cNvCxnSpPr>
            <a:cxnSpLocks/>
          </p:cNvCxnSpPr>
          <p:nvPr/>
        </p:nvCxnSpPr>
        <p:spPr bwMode="auto">
          <a:xfrm flipH="1">
            <a:off x="3293215" y="32554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DCD114FB-F2F4-42C6-8CDE-CF52B23AD67F}"/>
              </a:ext>
            </a:extLst>
          </p:cNvPr>
          <p:cNvCxnSpPr>
            <a:cxnSpLocks/>
          </p:cNvCxnSpPr>
          <p:nvPr/>
        </p:nvCxnSpPr>
        <p:spPr bwMode="auto">
          <a:xfrm flipH="1">
            <a:off x="5336766" y="3255482"/>
            <a:ext cx="64008" cy="0"/>
          </a:xfrm>
          <a:prstGeom prst="line">
            <a:avLst/>
          </a:prstGeom>
          <a:noFill/>
          <a:ln w="28575" cap="flat" cmpd="sng" algn="ctr">
            <a:solidFill>
              <a:schemeClr val="bg1"/>
            </a:solidFill>
            <a:prstDash val="solid"/>
            <a:round/>
            <a:headEnd type="none" w="med" len="med"/>
            <a:tailEnd type="none" w="med" len="med"/>
          </a:ln>
          <a:effectLst/>
        </p:spPr>
      </p:cxnSp>
      <p:sp>
        <p:nvSpPr>
          <p:cNvPr id="180" name="TextBox 179">
            <a:extLst>
              <a:ext uri="{FF2B5EF4-FFF2-40B4-BE49-F238E27FC236}">
                <a16:creationId xmlns:a16="http://schemas.microsoft.com/office/drawing/2014/main" id="{42BE0D11-AA79-4EFB-98F2-699B8B147EFA}"/>
              </a:ext>
            </a:extLst>
          </p:cNvPr>
          <p:cNvSpPr txBox="1"/>
          <p:nvPr/>
        </p:nvSpPr>
        <p:spPr bwMode="auto">
          <a:xfrm>
            <a:off x="4987762" y="4383618"/>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a:t>
            </a:r>
          </a:p>
        </p:txBody>
      </p:sp>
      <p:sp>
        <p:nvSpPr>
          <p:cNvPr id="181" name="TextBox 180">
            <a:extLst>
              <a:ext uri="{FF2B5EF4-FFF2-40B4-BE49-F238E27FC236}">
                <a16:creationId xmlns:a16="http://schemas.microsoft.com/office/drawing/2014/main" id="{5FE65422-26FE-4377-8E32-DE3B20A33D5E}"/>
              </a:ext>
            </a:extLst>
          </p:cNvPr>
          <p:cNvSpPr txBox="1"/>
          <p:nvPr/>
        </p:nvSpPr>
        <p:spPr bwMode="auto">
          <a:xfrm>
            <a:off x="6919763" y="3505750"/>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60</a:t>
            </a:r>
          </a:p>
        </p:txBody>
      </p:sp>
      <p:cxnSp>
        <p:nvCxnSpPr>
          <p:cNvPr id="182" name="Straight Connector 181">
            <a:extLst>
              <a:ext uri="{FF2B5EF4-FFF2-40B4-BE49-F238E27FC236}">
                <a16:creationId xmlns:a16="http://schemas.microsoft.com/office/drawing/2014/main" id="{80747278-6EF2-412C-AF4F-A6B56196CF7B}"/>
              </a:ext>
            </a:extLst>
          </p:cNvPr>
          <p:cNvCxnSpPr>
            <a:cxnSpLocks/>
          </p:cNvCxnSpPr>
          <p:nvPr/>
        </p:nvCxnSpPr>
        <p:spPr bwMode="auto">
          <a:xfrm flipH="1">
            <a:off x="7268767" y="453996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83" name="TextBox 182">
            <a:extLst>
              <a:ext uri="{FF2B5EF4-FFF2-40B4-BE49-F238E27FC236}">
                <a16:creationId xmlns:a16="http://schemas.microsoft.com/office/drawing/2014/main" id="{EF42C4F7-D189-40A2-8727-F8748B5518E3}"/>
              </a:ext>
            </a:extLst>
          </p:cNvPr>
          <p:cNvSpPr txBox="1"/>
          <p:nvPr/>
        </p:nvSpPr>
        <p:spPr bwMode="auto">
          <a:xfrm>
            <a:off x="9519606" y="4359904"/>
            <a:ext cx="392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10</a:t>
            </a:r>
          </a:p>
        </p:txBody>
      </p:sp>
      <p:cxnSp>
        <p:nvCxnSpPr>
          <p:cNvPr id="184" name="Straight Connector 183">
            <a:extLst>
              <a:ext uri="{FF2B5EF4-FFF2-40B4-BE49-F238E27FC236}">
                <a16:creationId xmlns:a16="http://schemas.microsoft.com/office/drawing/2014/main" id="{BD5FB4EA-CF56-41C1-BE48-9CF9DCCEE38B}"/>
              </a:ext>
            </a:extLst>
          </p:cNvPr>
          <p:cNvCxnSpPr>
            <a:cxnSpLocks/>
          </p:cNvCxnSpPr>
          <p:nvPr/>
        </p:nvCxnSpPr>
        <p:spPr bwMode="auto">
          <a:xfrm flipH="1">
            <a:off x="9868610" y="3664239"/>
            <a:ext cx="64008" cy="0"/>
          </a:xfrm>
          <a:prstGeom prst="line">
            <a:avLst/>
          </a:prstGeom>
          <a:noFill/>
          <a:ln w="28575" cap="flat" cmpd="sng" algn="ctr">
            <a:solidFill>
              <a:schemeClr val="bg1"/>
            </a:solidFill>
            <a:prstDash val="solid"/>
            <a:round/>
            <a:headEnd type="none" w="med" len="med"/>
            <a:tailEnd type="none" w="med" len="med"/>
          </a:ln>
          <a:effectLst/>
        </p:spPr>
      </p:cxnSp>
      <p:grpSp>
        <p:nvGrpSpPr>
          <p:cNvPr id="190" name="Group 189">
            <a:extLst>
              <a:ext uri="{FF2B5EF4-FFF2-40B4-BE49-F238E27FC236}">
                <a16:creationId xmlns:a16="http://schemas.microsoft.com/office/drawing/2014/main" id="{AC85731F-32C9-49FE-A2FC-C70CABB4741C}"/>
              </a:ext>
            </a:extLst>
          </p:cNvPr>
          <p:cNvGrpSpPr/>
          <p:nvPr/>
        </p:nvGrpSpPr>
        <p:grpSpPr>
          <a:xfrm>
            <a:off x="966213" y="3039219"/>
            <a:ext cx="200999" cy="274320"/>
            <a:chOff x="1129600" y="3346374"/>
            <a:chExt cx="200999" cy="274320"/>
          </a:xfrm>
        </p:grpSpPr>
        <p:sp>
          <p:nvSpPr>
            <p:cNvPr id="187" name="Rectangle 186">
              <a:extLst>
                <a:ext uri="{FF2B5EF4-FFF2-40B4-BE49-F238E27FC236}">
                  <a16:creationId xmlns:a16="http://schemas.microsoft.com/office/drawing/2014/main" id="{D5DBB977-3621-4EB3-B689-4AFADA24AF45}"/>
                </a:ext>
              </a:extLst>
            </p:cNvPr>
            <p:cNvSpPr/>
            <p:nvPr/>
          </p:nvSpPr>
          <p:spPr bwMode="auto">
            <a:xfrm>
              <a:off x="1129600" y="3346374"/>
              <a:ext cx="200999" cy="274320"/>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cxnSp>
          <p:nvCxnSpPr>
            <p:cNvPr id="189" name="Straight Connector 188">
              <a:extLst>
                <a:ext uri="{FF2B5EF4-FFF2-40B4-BE49-F238E27FC236}">
                  <a16:creationId xmlns:a16="http://schemas.microsoft.com/office/drawing/2014/main" id="{9021A419-A786-4EF1-8839-AE3D0E093A30}"/>
                </a:ext>
              </a:extLst>
            </p:cNvPr>
            <p:cNvCxnSpPr>
              <a:cxnSpLocks/>
            </p:cNvCxnSpPr>
            <p:nvPr/>
          </p:nvCxnSpPr>
          <p:spPr bwMode="auto">
            <a:xfrm>
              <a:off x="1129600" y="3421617"/>
              <a:ext cx="200999"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2AAAD5D5-9347-4C2F-8304-23D5294C50A3}"/>
              </a:ext>
            </a:extLst>
          </p:cNvPr>
          <p:cNvGrpSpPr/>
          <p:nvPr/>
        </p:nvGrpSpPr>
        <p:grpSpPr>
          <a:xfrm>
            <a:off x="1565969" y="3716151"/>
            <a:ext cx="205762" cy="246888"/>
            <a:chOff x="1124837" y="3324134"/>
            <a:chExt cx="205762" cy="313009"/>
          </a:xfrm>
        </p:grpSpPr>
        <p:sp>
          <p:nvSpPr>
            <p:cNvPr id="192" name="Rectangle 191">
              <a:extLst>
                <a:ext uri="{FF2B5EF4-FFF2-40B4-BE49-F238E27FC236}">
                  <a16:creationId xmlns:a16="http://schemas.microsoft.com/office/drawing/2014/main" id="{FE8D2C81-4747-4A02-8909-BBC9B4A3D567}"/>
                </a:ext>
              </a:extLst>
            </p:cNvPr>
            <p:cNvSpPr/>
            <p:nvPr/>
          </p:nvSpPr>
          <p:spPr bwMode="auto">
            <a:xfrm>
              <a:off x="1124837" y="3324134"/>
              <a:ext cx="200999" cy="313009"/>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cxnSp>
          <p:nvCxnSpPr>
            <p:cNvPr id="193" name="Straight Connector 192">
              <a:extLst>
                <a:ext uri="{FF2B5EF4-FFF2-40B4-BE49-F238E27FC236}">
                  <a16:creationId xmlns:a16="http://schemas.microsoft.com/office/drawing/2014/main" id="{556B4F6B-6C9D-48D3-AF84-32F0B2F8F941}"/>
                </a:ext>
              </a:extLst>
            </p:cNvPr>
            <p:cNvCxnSpPr>
              <a:cxnSpLocks/>
            </p:cNvCxnSpPr>
            <p:nvPr/>
          </p:nvCxnSpPr>
          <p:spPr bwMode="auto">
            <a:xfrm>
              <a:off x="1129600" y="3469924"/>
              <a:ext cx="200999"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AE7DD369-E4C7-4CC5-BA9A-9180FA9B42A6}"/>
              </a:ext>
            </a:extLst>
          </p:cNvPr>
          <p:cNvGrpSpPr/>
          <p:nvPr/>
        </p:nvGrpSpPr>
        <p:grpSpPr>
          <a:xfrm>
            <a:off x="2151692" y="4246085"/>
            <a:ext cx="205762" cy="246888"/>
            <a:chOff x="1124837" y="3324134"/>
            <a:chExt cx="205762" cy="313009"/>
          </a:xfrm>
        </p:grpSpPr>
        <p:sp>
          <p:nvSpPr>
            <p:cNvPr id="195" name="Rectangle 194">
              <a:extLst>
                <a:ext uri="{FF2B5EF4-FFF2-40B4-BE49-F238E27FC236}">
                  <a16:creationId xmlns:a16="http://schemas.microsoft.com/office/drawing/2014/main" id="{F3E7EAC1-8F3A-4D80-95CC-20D57937C0B7}"/>
                </a:ext>
              </a:extLst>
            </p:cNvPr>
            <p:cNvSpPr/>
            <p:nvPr/>
          </p:nvSpPr>
          <p:spPr bwMode="auto">
            <a:xfrm>
              <a:off x="1124837" y="3324134"/>
              <a:ext cx="200999" cy="313009"/>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cxnSp>
          <p:nvCxnSpPr>
            <p:cNvPr id="196" name="Straight Connector 195">
              <a:extLst>
                <a:ext uri="{FF2B5EF4-FFF2-40B4-BE49-F238E27FC236}">
                  <a16:creationId xmlns:a16="http://schemas.microsoft.com/office/drawing/2014/main" id="{33BD6162-F0DC-4542-830A-43F116D776E3}"/>
                </a:ext>
              </a:extLst>
            </p:cNvPr>
            <p:cNvCxnSpPr>
              <a:cxnSpLocks/>
            </p:cNvCxnSpPr>
            <p:nvPr/>
          </p:nvCxnSpPr>
          <p:spPr bwMode="auto">
            <a:xfrm>
              <a:off x="1129600" y="3488040"/>
              <a:ext cx="200999" cy="0"/>
            </a:xfrm>
            <a:prstGeom prst="line">
              <a:avLst/>
            </a:prstGeom>
            <a:noFill/>
            <a:ln w="19050" cap="flat" cmpd="sng" algn="ctr">
              <a:solidFill>
                <a:schemeClr val="bg1"/>
              </a:solidFill>
              <a:prstDash val="solid"/>
              <a:round/>
              <a:headEnd type="none" w="med" len="med"/>
              <a:tailEnd type="none" w="med" len="med"/>
            </a:ln>
            <a:effectLst/>
          </p:spPr>
        </p:cxnSp>
      </p:grpSp>
      <p:sp>
        <p:nvSpPr>
          <p:cNvPr id="197" name="Oval 196">
            <a:extLst>
              <a:ext uri="{FF2B5EF4-FFF2-40B4-BE49-F238E27FC236}">
                <a16:creationId xmlns:a16="http://schemas.microsoft.com/office/drawing/2014/main" id="{61BD56DB-50B3-49BA-AABB-79776EFBF483}"/>
              </a:ext>
            </a:extLst>
          </p:cNvPr>
          <p:cNvSpPr/>
          <p:nvPr/>
        </p:nvSpPr>
        <p:spPr bwMode="auto">
          <a:xfrm>
            <a:off x="1036782" y="3758323"/>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198" name="Oval 197">
            <a:extLst>
              <a:ext uri="{FF2B5EF4-FFF2-40B4-BE49-F238E27FC236}">
                <a16:creationId xmlns:a16="http://schemas.microsoft.com/office/drawing/2014/main" id="{5F4ABD12-AA0A-4A8E-8D10-4E6BB0D77F3E}"/>
              </a:ext>
            </a:extLst>
          </p:cNvPr>
          <p:cNvSpPr/>
          <p:nvPr/>
        </p:nvSpPr>
        <p:spPr bwMode="auto">
          <a:xfrm>
            <a:off x="1626648" y="3072484"/>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199" name="Oval 198">
            <a:extLst>
              <a:ext uri="{FF2B5EF4-FFF2-40B4-BE49-F238E27FC236}">
                <a16:creationId xmlns:a16="http://schemas.microsoft.com/office/drawing/2014/main" id="{412A97B2-647B-452F-82AA-639EF8873081}"/>
              </a:ext>
            </a:extLst>
          </p:cNvPr>
          <p:cNvSpPr/>
          <p:nvPr/>
        </p:nvSpPr>
        <p:spPr bwMode="auto">
          <a:xfrm>
            <a:off x="2213185" y="3472083"/>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00" name="Oval 199">
            <a:extLst>
              <a:ext uri="{FF2B5EF4-FFF2-40B4-BE49-F238E27FC236}">
                <a16:creationId xmlns:a16="http://schemas.microsoft.com/office/drawing/2014/main" id="{F312D4E6-201A-4D8E-B4DA-B975546E990E}"/>
              </a:ext>
            </a:extLst>
          </p:cNvPr>
          <p:cNvSpPr/>
          <p:nvPr/>
        </p:nvSpPr>
        <p:spPr bwMode="auto">
          <a:xfrm>
            <a:off x="2213185" y="3554028"/>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01" name="Oval 200">
            <a:extLst>
              <a:ext uri="{FF2B5EF4-FFF2-40B4-BE49-F238E27FC236}">
                <a16:creationId xmlns:a16="http://schemas.microsoft.com/office/drawing/2014/main" id="{B3CE651C-FD85-4D00-A410-145997FC6AA7}"/>
              </a:ext>
            </a:extLst>
          </p:cNvPr>
          <p:cNvSpPr/>
          <p:nvPr/>
        </p:nvSpPr>
        <p:spPr bwMode="auto">
          <a:xfrm>
            <a:off x="2213185" y="3816512"/>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02" name="Oval 201">
            <a:extLst>
              <a:ext uri="{FF2B5EF4-FFF2-40B4-BE49-F238E27FC236}">
                <a16:creationId xmlns:a16="http://schemas.microsoft.com/office/drawing/2014/main" id="{B97C5D8D-D875-4766-B45A-94C85B36AB95}"/>
              </a:ext>
            </a:extLst>
          </p:cNvPr>
          <p:cNvSpPr/>
          <p:nvPr/>
        </p:nvSpPr>
        <p:spPr bwMode="auto">
          <a:xfrm>
            <a:off x="2213185" y="4821127"/>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03" name="Oval 202">
            <a:extLst>
              <a:ext uri="{FF2B5EF4-FFF2-40B4-BE49-F238E27FC236}">
                <a16:creationId xmlns:a16="http://schemas.microsoft.com/office/drawing/2014/main" id="{61BB23C2-476D-4CB7-A030-23CEB0F5761F}"/>
              </a:ext>
            </a:extLst>
          </p:cNvPr>
          <p:cNvSpPr/>
          <p:nvPr/>
        </p:nvSpPr>
        <p:spPr bwMode="auto">
          <a:xfrm>
            <a:off x="2213185" y="4878719"/>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04" name="Oval 203">
            <a:extLst>
              <a:ext uri="{FF2B5EF4-FFF2-40B4-BE49-F238E27FC236}">
                <a16:creationId xmlns:a16="http://schemas.microsoft.com/office/drawing/2014/main" id="{F3672A04-BDC5-432B-BCDE-FD6A62075B30}"/>
              </a:ext>
            </a:extLst>
          </p:cNvPr>
          <p:cNvSpPr/>
          <p:nvPr/>
        </p:nvSpPr>
        <p:spPr bwMode="auto">
          <a:xfrm>
            <a:off x="2213185" y="4920515"/>
            <a:ext cx="59984" cy="77182"/>
          </a:xfrm>
          <a:prstGeom prst="ellipse">
            <a:avLst/>
          </a:prstGeom>
          <a:solidFill>
            <a:schemeClr val="accent2"/>
          </a:solidFill>
          <a:ln w="28575">
            <a:noFill/>
            <a:miter lim="800000"/>
            <a:headEnd/>
            <a:tailEnd/>
          </a:ln>
        </p:spPr>
        <p:txBody>
          <a:bodyPr rtlCol="0" anchor="ctr"/>
          <a:lstStyle/>
          <a:p>
            <a:pPr algn="ctr"/>
            <a:endParaRPr lang="en-US" dirty="0"/>
          </a:p>
        </p:txBody>
      </p:sp>
      <p:grpSp>
        <p:nvGrpSpPr>
          <p:cNvPr id="208" name="Group 207">
            <a:extLst>
              <a:ext uri="{FF2B5EF4-FFF2-40B4-BE49-F238E27FC236}">
                <a16:creationId xmlns:a16="http://schemas.microsoft.com/office/drawing/2014/main" id="{FC8F58D4-D644-4562-8FAC-712CF91C3EC5}"/>
              </a:ext>
            </a:extLst>
          </p:cNvPr>
          <p:cNvGrpSpPr/>
          <p:nvPr/>
        </p:nvGrpSpPr>
        <p:grpSpPr>
          <a:xfrm>
            <a:off x="3541216" y="3744189"/>
            <a:ext cx="205762" cy="713232"/>
            <a:chOff x="1124837" y="3324134"/>
            <a:chExt cx="205762" cy="318533"/>
          </a:xfrm>
        </p:grpSpPr>
        <p:sp>
          <p:nvSpPr>
            <p:cNvPr id="209" name="Rectangle 208">
              <a:extLst>
                <a:ext uri="{FF2B5EF4-FFF2-40B4-BE49-F238E27FC236}">
                  <a16:creationId xmlns:a16="http://schemas.microsoft.com/office/drawing/2014/main" id="{784323CD-F4C4-4AAC-86C2-68931091DC86}"/>
                </a:ext>
              </a:extLst>
            </p:cNvPr>
            <p:cNvSpPr/>
            <p:nvPr/>
          </p:nvSpPr>
          <p:spPr bwMode="auto">
            <a:xfrm>
              <a:off x="1124837" y="3324134"/>
              <a:ext cx="200999" cy="318533"/>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cxnSp>
          <p:nvCxnSpPr>
            <p:cNvPr id="210" name="Straight Connector 209">
              <a:extLst>
                <a:ext uri="{FF2B5EF4-FFF2-40B4-BE49-F238E27FC236}">
                  <a16:creationId xmlns:a16="http://schemas.microsoft.com/office/drawing/2014/main" id="{0F2B6901-F02D-4B6F-A821-0284823420F5}"/>
                </a:ext>
              </a:extLst>
            </p:cNvPr>
            <p:cNvCxnSpPr>
              <a:cxnSpLocks/>
            </p:cNvCxnSpPr>
            <p:nvPr/>
          </p:nvCxnSpPr>
          <p:spPr bwMode="auto">
            <a:xfrm>
              <a:off x="1129600" y="3522727"/>
              <a:ext cx="200999"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7342C8F8-14C7-406A-B979-B11BD3936110}"/>
              </a:ext>
            </a:extLst>
          </p:cNvPr>
          <p:cNvGrpSpPr/>
          <p:nvPr/>
        </p:nvGrpSpPr>
        <p:grpSpPr>
          <a:xfrm>
            <a:off x="4127328" y="4415657"/>
            <a:ext cx="205762" cy="357725"/>
            <a:chOff x="1124837" y="3480468"/>
            <a:chExt cx="205762" cy="159762"/>
          </a:xfrm>
        </p:grpSpPr>
        <p:sp>
          <p:nvSpPr>
            <p:cNvPr id="212" name="Rectangle 211">
              <a:extLst>
                <a:ext uri="{FF2B5EF4-FFF2-40B4-BE49-F238E27FC236}">
                  <a16:creationId xmlns:a16="http://schemas.microsoft.com/office/drawing/2014/main" id="{B48CE071-2E2A-494C-8C47-99381B570511}"/>
                </a:ext>
              </a:extLst>
            </p:cNvPr>
            <p:cNvSpPr/>
            <p:nvPr/>
          </p:nvSpPr>
          <p:spPr bwMode="auto">
            <a:xfrm>
              <a:off x="1124837" y="3480468"/>
              <a:ext cx="200999" cy="159762"/>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cxnSp>
          <p:nvCxnSpPr>
            <p:cNvPr id="213" name="Straight Connector 212">
              <a:extLst>
                <a:ext uri="{FF2B5EF4-FFF2-40B4-BE49-F238E27FC236}">
                  <a16:creationId xmlns:a16="http://schemas.microsoft.com/office/drawing/2014/main" id="{CAE3205D-EF00-405B-8601-8CDB472683D7}"/>
                </a:ext>
              </a:extLst>
            </p:cNvPr>
            <p:cNvCxnSpPr>
              <a:cxnSpLocks/>
            </p:cNvCxnSpPr>
            <p:nvPr/>
          </p:nvCxnSpPr>
          <p:spPr bwMode="auto">
            <a:xfrm>
              <a:off x="1129600" y="3582283"/>
              <a:ext cx="200999"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59011A0B-EB60-478D-A15B-527699C38B3F}"/>
              </a:ext>
            </a:extLst>
          </p:cNvPr>
          <p:cNvGrpSpPr/>
          <p:nvPr/>
        </p:nvGrpSpPr>
        <p:grpSpPr>
          <a:xfrm>
            <a:off x="5569912" y="4107504"/>
            <a:ext cx="205762" cy="490167"/>
            <a:chOff x="1124837" y="3478973"/>
            <a:chExt cx="205762" cy="218911"/>
          </a:xfrm>
        </p:grpSpPr>
        <p:sp>
          <p:nvSpPr>
            <p:cNvPr id="217" name="Rectangle 216">
              <a:extLst>
                <a:ext uri="{FF2B5EF4-FFF2-40B4-BE49-F238E27FC236}">
                  <a16:creationId xmlns:a16="http://schemas.microsoft.com/office/drawing/2014/main" id="{9EDF74CC-47F7-4071-8B4E-5A7876BC748C}"/>
                </a:ext>
              </a:extLst>
            </p:cNvPr>
            <p:cNvSpPr/>
            <p:nvPr/>
          </p:nvSpPr>
          <p:spPr bwMode="auto">
            <a:xfrm>
              <a:off x="1124837" y="3478973"/>
              <a:ext cx="200999" cy="218911"/>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cxnSp>
          <p:nvCxnSpPr>
            <p:cNvPr id="218" name="Straight Connector 217">
              <a:extLst>
                <a:ext uri="{FF2B5EF4-FFF2-40B4-BE49-F238E27FC236}">
                  <a16:creationId xmlns:a16="http://schemas.microsoft.com/office/drawing/2014/main" id="{3CFC5ABE-7FE6-47D8-A472-FFCDB417B24B}"/>
                </a:ext>
              </a:extLst>
            </p:cNvPr>
            <p:cNvCxnSpPr>
              <a:cxnSpLocks/>
            </p:cNvCxnSpPr>
            <p:nvPr/>
          </p:nvCxnSpPr>
          <p:spPr bwMode="auto">
            <a:xfrm>
              <a:off x="1129600" y="3624823"/>
              <a:ext cx="200999"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6E0F98B1-A64D-4E65-90B8-2A4870B09FCB}"/>
              </a:ext>
            </a:extLst>
          </p:cNvPr>
          <p:cNvGrpSpPr/>
          <p:nvPr/>
        </p:nvGrpSpPr>
        <p:grpSpPr>
          <a:xfrm>
            <a:off x="6168221" y="4559459"/>
            <a:ext cx="205762" cy="338554"/>
            <a:chOff x="1124837" y="3546684"/>
            <a:chExt cx="205762" cy="151200"/>
          </a:xfrm>
        </p:grpSpPr>
        <p:sp>
          <p:nvSpPr>
            <p:cNvPr id="220" name="Rectangle 219">
              <a:extLst>
                <a:ext uri="{FF2B5EF4-FFF2-40B4-BE49-F238E27FC236}">
                  <a16:creationId xmlns:a16="http://schemas.microsoft.com/office/drawing/2014/main" id="{85C6D07B-8960-4162-B401-62ADFE8DB582}"/>
                </a:ext>
              </a:extLst>
            </p:cNvPr>
            <p:cNvSpPr/>
            <p:nvPr/>
          </p:nvSpPr>
          <p:spPr bwMode="auto">
            <a:xfrm>
              <a:off x="1124837" y="3546684"/>
              <a:ext cx="200999" cy="151200"/>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cxnSp>
          <p:nvCxnSpPr>
            <p:cNvPr id="221" name="Straight Connector 220">
              <a:extLst>
                <a:ext uri="{FF2B5EF4-FFF2-40B4-BE49-F238E27FC236}">
                  <a16:creationId xmlns:a16="http://schemas.microsoft.com/office/drawing/2014/main" id="{DC760D01-29D9-4598-B5E9-2B4F688363A7}"/>
                </a:ext>
              </a:extLst>
            </p:cNvPr>
            <p:cNvCxnSpPr>
              <a:cxnSpLocks/>
            </p:cNvCxnSpPr>
            <p:nvPr/>
          </p:nvCxnSpPr>
          <p:spPr bwMode="auto">
            <a:xfrm>
              <a:off x="1129600" y="3646093"/>
              <a:ext cx="200999" cy="0"/>
            </a:xfrm>
            <a:prstGeom prst="line">
              <a:avLst/>
            </a:prstGeom>
            <a:noFill/>
            <a:ln w="19050" cap="flat" cmpd="sng" algn="ctr">
              <a:solidFill>
                <a:schemeClr val="bg1"/>
              </a:solidFill>
              <a:prstDash val="solid"/>
              <a:round/>
              <a:headEnd type="none" w="med" len="med"/>
              <a:tailEnd type="none" w="med" len="med"/>
            </a:ln>
            <a:effectLst/>
          </p:spPr>
        </p:cxnSp>
      </p:grpSp>
      <p:sp>
        <p:nvSpPr>
          <p:cNvPr id="222" name="Oval 221">
            <a:extLst>
              <a:ext uri="{FF2B5EF4-FFF2-40B4-BE49-F238E27FC236}">
                <a16:creationId xmlns:a16="http://schemas.microsoft.com/office/drawing/2014/main" id="{28AAEDCE-D3B6-4411-93DE-C86CB6F876F4}"/>
              </a:ext>
            </a:extLst>
          </p:cNvPr>
          <p:cNvSpPr/>
          <p:nvPr/>
        </p:nvSpPr>
        <p:spPr bwMode="auto">
          <a:xfrm>
            <a:off x="4213932" y="2815078"/>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23" name="Oval 222">
            <a:extLst>
              <a:ext uri="{FF2B5EF4-FFF2-40B4-BE49-F238E27FC236}">
                <a16:creationId xmlns:a16="http://schemas.microsoft.com/office/drawing/2014/main" id="{DF6EF0B4-A246-40CA-B30E-E9DFE65F7CC7}"/>
              </a:ext>
            </a:extLst>
          </p:cNvPr>
          <p:cNvSpPr/>
          <p:nvPr/>
        </p:nvSpPr>
        <p:spPr bwMode="auto">
          <a:xfrm>
            <a:off x="4213932" y="3208006"/>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24" name="Oval 223">
            <a:extLst>
              <a:ext uri="{FF2B5EF4-FFF2-40B4-BE49-F238E27FC236}">
                <a16:creationId xmlns:a16="http://schemas.microsoft.com/office/drawing/2014/main" id="{161307B0-1AF3-4FB5-8493-1ED1382BEBEF}"/>
              </a:ext>
            </a:extLst>
          </p:cNvPr>
          <p:cNvSpPr/>
          <p:nvPr/>
        </p:nvSpPr>
        <p:spPr bwMode="auto">
          <a:xfrm>
            <a:off x="4213932" y="3781206"/>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25" name="Oval 224">
            <a:extLst>
              <a:ext uri="{FF2B5EF4-FFF2-40B4-BE49-F238E27FC236}">
                <a16:creationId xmlns:a16="http://schemas.microsoft.com/office/drawing/2014/main" id="{6F1208A0-A440-404B-B665-9D1CC23B21AA}"/>
              </a:ext>
            </a:extLst>
          </p:cNvPr>
          <p:cNvSpPr/>
          <p:nvPr/>
        </p:nvSpPr>
        <p:spPr bwMode="auto">
          <a:xfrm>
            <a:off x="5639515" y="2781908"/>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26" name="Oval 225">
            <a:extLst>
              <a:ext uri="{FF2B5EF4-FFF2-40B4-BE49-F238E27FC236}">
                <a16:creationId xmlns:a16="http://schemas.microsoft.com/office/drawing/2014/main" id="{6B14B540-6B43-4BCA-951D-0BEB27260386}"/>
              </a:ext>
            </a:extLst>
          </p:cNvPr>
          <p:cNvSpPr/>
          <p:nvPr/>
        </p:nvSpPr>
        <p:spPr bwMode="auto">
          <a:xfrm>
            <a:off x="5639515" y="3205727"/>
            <a:ext cx="59984" cy="77182"/>
          </a:xfrm>
          <a:prstGeom prst="ellipse">
            <a:avLst/>
          </a:prstGeom>
          <a:solidFill>
            <a:schemeClr val="accent2"/>
          </a:solidFill>
          <a:ln w="28575">
            <a:noFill/>
            <a:miter lim="800000"/>
            <a:headEnd/>
            <a:tailEnd/>
          </a:ln>
        </p:spPr>
        <p:txBody>
          <a:bodyPr rtlCol="0" anchor="ctr"/>
          <a:lstStyle/>
          <a:p>
            <a:pPr algn="ctr"/>
            <a:endParaRPr lang="en-US" dirty="0"/>
          </a:p>
        </p:txBody>
      </p:sp>
      <p:sp>
        <p:nvSpPr>
          <p:cNvPr id="228" name="Rectangle 227">
            <a:extLst>
              <a:ext uri="{FF2B5EF4-FFF2-40B4-BE49-F238E27FC236}">
                <a16:creationId xmlns:a16="http://schemas.microsoft.com/office/drawing/2014/main" id="{4903DE7C-4CDC-433D-97CB-380940297FD7}"/>
              </a:ext>
            </a:extLst>
          </p:cNvPr>
          <p:cNvSpPr/>
          <p:nvPr/>
        </p:nvSpPr>
        <p:spPr bwMode="auto">
          <a:xfrm>
            <a:off x="7415755" y="3227005"/>
            <a:ext cx="208855" cy="1740670"/>
          </a:xfrm>
          <a:prstGeom prst="rect">
            <a:avLst/>
          </a:prstGeom>
          <a:solidFill>
            <a:schemeClr val="accent1"/>
          </a:solidFill>
          <a:ln w="19050">
            <a:solidFill>
              <a:schemeClr val="bg1"/>
            </a:solidFill>
            <a:miter lim="800000"/>
            <a:headEnd/>
            <a:tailEnd/>
          </a:ln>
        </p:spPr>
        <p:txBody>
          <a:bodyPr rtlCol="0" anchor="ctr"/>
          <a:lstStyle/>
          <a:p>
            <a:pPr algn="ctr"/>
            <a:endParaRPr lang="en-US" dirty="0"/>
          </a:p>
        </p:txBody>
      </p:sp>
      <p:sp>
        <p:nvSpPr>
          <p:cNvPr id="229" name="Rectangle 228">
            <a:extLst>
              <a:ext uri="{FF2B5EF4-FFF2-40B4-BE49-F238E27FC236}">
                <a16:creationId xmlns:a16="http://schemas.microsoft.com/office/drawing/2014/main" id="{95EBEB65-7EB8-4D0E-9968-B4580F96910D}"/>
              </a:ext>
            </a:extLst>
          </p:cNvPr>
          <p:cNvSpPr/>
          <p:nvPr/>
        </p:nvSpPr>
        <p:spPr bwMode="auto">
          <a:xfrm>
            <a:off x="8559014" y="3034709"/>
            <a:ext cx="208855" cy="1932966"/>
          </a:xfrm>
          <a:prstGeom prst="rect">
            <a:avLst/>
          </a:prstGeom>
          <a:solidFill>
            <a:schemeClr val="accent1"/>
          </a:solidFill>
          <a:ln w="19050">
            <a:solidFill>
              <a:schemeClr val="bg1"/>
            </a:solidFill>
            <a:miter lim="800000"/>
            <a:headEnd/>
            <a:tailEnd/>
          </a:ln>
        </p:spPr>
        <p:txBody>
          <a:bodyPr rtlCol="0" anchor="ctr"/>
          <a:lstStyle/>
          <a:p>
            <a:pPr algn="ctr"/>
            <a:endParaRPr lang="en-US" dirty="0"/>
          </a:p>
        </p:txBody>
      </p:sp>
      <p:sp>
        <p:nvSpPr>
          <p:cNvPr id="230" name="Rectangle 229">
            <a:extLst>
              <a:ext uri="{FF2B5EF4-FFF2-40B4-BE49-F238E27FC236}">
                <a16:creationId xmlns:a16="http://schemas.microsoft.com/office/drawing/2014/main" id="{58A867BC-6B4B-40D6-8D0D-EABC7E306854}"/>
              </a:ext>
            </a:extLst>
          </p:cNvPr>
          <p:cNvSpPr/>
          <p:nvPr/>
        </p:nvSpPr>
        <p:spPr bwMode="auto">
          <a:xfrm>
            <a:off x="7668055" y="4375366"/>
            <a:ext cx="208855" cy="597071"/>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sp>
        <p:nvSpPr>
          <p:cNvPr id="231" name="Rectangle 230">
            <a:extLst>
              <a:ext uri="{FF2B5EF4-FFF2-40B4-BE49-F238E27FC236}">
                <a16:creationId xmlns:a16="http://schemas.microsoft.com/office/drawing/2014/main" id="{0539217D-B055-45E9-93AC-7493559D11C4}"/>
              </a:ext>
            </a:extLst>
          </p:cNvPr>
          <p:cNvSpPr/>
          <p:nvPr/>
        </p:nvSpPr>
        <p:spPr bwMode="auto">
          <a:xfrm>
            <a:off x="8822037" y="4370604"/>
            <a:ext cx="208855" cy="597071"/>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sp>
        <p:nvSpPr>
          <p:cNvPr id="232" name="Rectangle 231">
            <a:extLst>
              <a:ext uri="{FF2B5EF4-FFF2-40B4-BE49-F238E27FC236}">
                <a16:creationId xmlns:a16="http://schemas.microsoft.com/office/drawing/2014/main" id="{D8B8D30B-97E6-4F45-9BD8-A64B0FEABD16}"/>
              </a:ext>
            </a:extLst>
          </p:cNvPr>
          <p:cNvSpPr/>
          <p:nvPr/>
        </p:nvSpPr>
        <p:spPr bwMode="auto">
          <a:xfrm>
            <a:off x="10127555" y="3300265"/>
            <a:ext cx="208855" cy="1672171"/>
          </a:xfrm>
          <a:prstGeom prst="rect">
            <a:avLst/>
          </a:prstGeom>
          <a:solidFill>
            <a:schemeClr val="accent1"/>
          </a:solidFill>
          <a:ln w="19050">
            <a:solidFill>
              <a:schemeClr val="bg1"/>
            </a:solidFill>
            <a:miter lim="800000"/>
            <a:headEnd/>
            <a:tailEnd/>
          </a:ln>
        </p:spPr>
        <p:txBody>
          <a:bodyPr rtlCol="0" anchor="ctr"/>
          <a:lstStyle/>
          <a:p>
            <a:pPr algn="ctr"/>
            <a:endParaRPr lang="en-US" dirty="0"/>
          </a:p>
        </p:txBody>
      </p:sp>
      <p:sp>
        <p:nvSpPr>
          <p:cNvPr id="233" name="Rectangle 232">
            <a:extLst>
              <a:ext uri="{FF2B5EF4-FFF2-40B4-BE49-F238E27FC236}">
                <a16:creationId xmlns:a16="http://schemas.microsoft.com/office/drawing/2014/main" id="{775864BF-7EBA-4484-A35B-EFA6A1AEDEFD}"/>
              </a:ext>
            </a:extLst>
          </p:cNvPr>
          <p:cNvSpPr/>
          <p:nvPr/>
        </p:nvSpPr>
        <p:spPr bwMode="auto">
          <a:xfrm>
            <a:off x="10390578" y="4415657"/>
            <a:ext cx="208855" cy="556780"/>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sp>
        <p:nvSpPr>
          <p:cNvPr id="234" name="Rectangle 233">
            <a:extLst>
              <a:ext uri="{FF2B5EF4-FFF2-40B4-BE49-F238E27FC236}">
                <a16:creationId xmlns:a16="http://schemas.microsoft.com/office/drawing/2014/main" id="{997446EC-0396-491F-AABA-44D6E0AD052D}"/>
              </a:ext>
            </a:extLst>
          </p:cNvPr>
          <p:cNvSpPr/>
          <p:nvPr/>
        </p:nvSpPr>
        <p:spPr bwMode="auto">
          <a:xfrm>
            <a:off x="11094126" y="4158533"/>
            <a:ext cx="208855" cy="805994"/>
          </a:xfrm>
          <a:prstGeom prst="rect">
            <a:avLst/>
          </a:prstGeom>
          <a:solidFill>
            <a:schemeClr val="accent1"/>
          </a:solidFill>
          <a:ln w="19050">
            <a:solidFill>
              <a:schemeClr val="bg1"/>
            </a:solidFill>
            <a:miter lim="800000"/>
            <a:headEnd/>
            <a:tailEnd/>
          </a:ln>
        </p:spPr>
        <p:txBody>
          <a:bodyPr rtlCol="0" anchor="ctr"/>
          <a:lstStyle/>
          <a:p>
            <a:pPr algn="ctr"/>
            <a:endParaRPr lang="en-US" dirty="0"/>
          </a:p>
        </p:txBody>
      </p:sp>
      <p:sp>
        <p:nvSpPr>
          <p:cNvPr id="235" name="Rectangle 234">
            <a:extLst>
              <a:ext uri="{FF2B5EF4-FFF2-40B4-BE49-F238E27FC236}">
                <a16:creationId xmlns:a16="http://schemas.microsoft.com/office/drawing/2014/main" id="{60D87AF8-E825-4BE0-A2AE-836BDB064EEC}"/>
              </a:ext>
            </a:extLst>
          </p:cNvPr>
          <p:cNvSpPr/>
          <p:nvPr/>
        </p:nvSpPr>
        <p:spPr bwMode="auto">
          <a:xfrm>
            <a:off x="11357149" y="4158533"/>
            <a:ext cx="208855" cy="805995"/>
          </a:xfrm>
          <a:prstGeom prst="rect">
            <a:avLst/>
          </a:prstGeom>
          <a:solidFill>
            <a:schemeClr val="accent2"/>
          </a:solidFill>
          <a:ln w="19050">
            <a:solidFill>
              <a:schemeClr val="bg1"/>
            </a:solidFill>
            <a:miter lim="800000"/>
            <a:headEnd/>
            <a:tailEnd/>
          </a:ln>
        </p:spPr>
        <p:txBody>
          <a:bodyPr rtlCol="0" anchor="ctr"/>
          <a:lstStyle/>
          <a:p>
            <a:pPr algn="ctr"/>
            <a:endParaRPr lang="en-US" dirty="0"/>
          </a:p>
        </p:txBody>
      </p:sp>
      <p:cxnSp>
        <p:nvCxnSpPr>
          <p:cNvPr id="110" name="Straight Connector 109">
            <a:extLst>
              <a:ext uri="{FF2B5EF4-FFF2-40B4-BE49-F238E27FC236}">
                <a16:creationId xmlns:a16="http://schemas.microsoft.com/office/drawing/2014/main" id="{895016F2-3A67-4F5D-9E26-8E1B36E67B2B}"/>
              </a:ext>
            </a:extLst>
          </p:cNvPr>
          <p:cNvCxnSpPr/>
          <p:nvPr/>
        </p:nvCxnSpPr>
        <p:spPr bwMode="auto">
          <a:xfrm>
            <a:off x="9922528" y="4964528"/>
            <a:ext cx="180364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323950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B833-E30C-4F2B-A46A-E72CE625EE37}"/>
              </a:ext>
            </a:extLst>
          </p:cNvPr>
          <p:cNvSpPr>
            <a:spLocks noGrp="1"/>
          </p:cNvSpPr>
          <p:nvPr>
            <p:ph type="title"/>
          </p:nvPr>
        </p:nvSpPr>
        <p:spPr/>
        <p:txBody>
          <a:bodyPr/>
          <a:lstStyle/>
          <a:p>
            <a:r>
              <a:rPr lang="en-US" dirty="0"/>
              <a:t>Clinical Data of Immunotherapy in Advanced/Recurrent Endometrial Cancer</a:t>
            </a:r>
          </a:p>
        </p:txBody>
      </p:sp>
    </p:spTree>
    <p:extLst>
      <p:ext uri="{BB962C8B-B14F-4D97-AF65-F5344CB8AC3E}">
        <p14:creationId xmlns:p14="http://schemas.microsoft.com/office/powerpoint/2010/main" val="1236808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Oval 135">
            <a:extLst>
              <a:ext uri="{FF2B5EF4-FFF2-40B4-BE49-F238E27FC236}">
                <a16:creationId xmlns:a16="http://schemas.microsoft.com/office/drawing/2014/main" id="{25B7CC15-DE96-4CDB-800D-30DAF7B40D72}"/>
              </a:ext>
            </a:extLst>
          </p:cNvPr>
          <p:cNvSpPr/>
          <p:nvPr/>
        </p:nvSpPr>
        <p:spPr bwMode="auto">
          <a:xfrm>
            <a:off x="9791700" y="5454044"/>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40" name="Oval 139">
            <a:extLst>
              <a:ext uri="{FF2B5EF4-FFF2-40B4-BE49-F238E27FC236}">
                <a16:creationId xmlns:a16="http://schemas.microsoft.com/office/drawing/2014/main" id="{679DE237-D77E-4EEA-880B-A96FB07C1564}"/>
              </a:ext>
            </a:extLst>
          </p:cNvPr>
          <p:cNvSpPr/>
          <p:nvPr/>
        </p:nvSpPr>
        <p:spPr bwMode="auto">
          <a:xfrm>
            <a:off x="10098849" y="5454044"/>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41" name="Oval 140">
            <a:extLst>
              <a:ext uri="{FF2B5EF4-FFF2-40B4-BE49-F238E27FC236}">
                <a16:creationId xmlns:a16="http://schemas.microsoft.com/office/drawing/2014/main" id="{E2D377F3-6442-43B5-83D7-C474A8738485}"/>
              </a:ext>
            </a:extLst>
          </p:cNvPr>
          <p:cNvSpPr/>
          <p:nvPr/>
        </p:nvSpPr>
        <p:spPr bwMode="auto">
          <a:xfrm>
            <a:off x="10260068" y="5454044"/>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42" name="Oval 141">
            <a:extLst>
              <a:ext uri="{FF2B5EF4-FFF2-40B4-BE49-F238E27FC236}">
                <a16:creationId xmlns:a16="http://schemas.microsoft.com/office/drawing/2014/main" id="{4F2F25C8-C903-4EBD-A1A0-C01F11EA0EA6}"/>
              </a:ext>
            </a:extLst>
          </p:cNvPr>
          <p:cNvSpPr/>
          <p:nvPr/>
        </p:nvSpPr>
        <p:spPr bwMode="auto">
          <a:xfrm>
            <a:off x="10486492" y="5454044"/>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17225D9F-75D3-4895-B373-2DA1583040AE}"/>
              </a:ext>
            </a:extLst>
          </p:cNvPr>
          <p:cNvSpPr>
            <a:spLocks noGrp="1"/>
          </p:cNvSpPr>
          <p:nvPr>
            <p:ph type="title"/>
          </p:nvPr>
        </p:nvSpPr>
        <p:spPr/>
        <p:txBody>
          <a:bodyPr/>
          <a:lstStyle/>
          <a:p>
            <a:r>
              <a:rPr lang="en-US" dirty="0"/>
              <a:t>Preliminary Evidence of Pembrolizumab Activity in Endometrial Carcinoma</a:t>
            </a:r>
          </a:p>
        </p:txBody>
      </p:sp>
      <p:sp>
        <p:nvSpPr>
          <p:cNvPr id="7" name="Content Placeholder 6">
            <a:extLst>
              <a:ext uri="{FF2B5EF4-FFF2-40B4-BE49-F238E27FC236}">
                <a16:creationId xmlns:a16="http://schemas.microsoft.com/office/drawing/2014/main" id="{5F021C99-7339-4652-9855-685869176150}"/>
              </a:ext>
            </a:extLst>
          </p:cNvPr>
          <p:cNvSpPr>
            <a:spLocks noGrp="1"/>
          </p:cNvSpPr>
          <p:nvPr>
            <p:ph sz="half" idx="1"/>
          </p:nvPr>
        </p:nvSpPr>
        <p:spPr/>
        <p:txBody>
          <a:bodyPr/>
          <a:lstStyle/>
          <a:p>
            <a:r>
              <a:rPr lang="en-US" sz="2600" dirty="0"/>
              <a:t>KEYNOTE-016: ORR of 71% in dMMR noncolorectal cancer cohort (n = 7, including 2 patients with endometrial cancer)</a:t>
            </a:r>
          </a:p>
          <a:p>
            <a:r>
              <a:rPr lang="en-US" sz="2600" dirty="0"/>
              <a:t>Pooled analysis of 5 multicohort, single-arms trials of pembrolizumab that enrolled patients with previously treated MSI-H/dMMR solid tumors</a:t>
            </a:r>
          </a:p>
          <a:p>
            <a:pPr lvl="1"/>
            <a:r>
              <a:rPr lang="en-US" sz="2400" dirty="0"/>
              <a:t>ORR of 36% in 14 patients with endometrial cancer</a:t>
            </a:r>
          </a:p>
        </p:txBody>
      </p:sp>
      <p:sp>
        <p:nvSpPr>
          <p:cNvPr id="3" name="Rectangle 2">
            <a:extLst>
              <a:ext uri="{FF2B5EF4-FFF2-40B4-BE49-F238E27FC236}">
                <a16:creationId xmlns:a16="http://schemas.microsoft.com/office/drawing/2014/main" id="{57DD0902-7A12-4745-904A-0600E573E09C}"/>
              </a:ext>
            </a:extLst>
          </p:cNvPr>
          <p:cNvSpPr/>
          <p:nvPr/>
        </p:nvSpPr>
        <p:spPr>
          <a:xfrm>
            <a:off x="440223" y="6363808"/>
            <a:ext cx="6069141" cy="276999"/>
          </a:xfrm>
          <a:prstGeom prst="rect">
            <a:avLst/>
          </a:prstGeom>
        </p:spPr>
        <p:txBody>
          <a:bodyPr wrap="square">
            <a:spAutoFit/>
          </a:bodyPr>
          <a:lstStyle/>
          <a:p>
            <a:r>
              <a:rPr lang="it-IT" sz="1200" dirty="0">
                <a:solidFill>
                  <a:srgbClr val="455560"/>
                </a:solidFill>
                <a:latin typeface="Calibri" panose="020F0502020204030204" pitchFamily="34" charset="0"/>
                <a:cs typeface="Calibri" panose="020F0502020204030204" pitchFamily="34" charset="0"/>
              </a:rPr>
              <a:t>Le. NEJM. 2015;372:2509. Pembrolizumab. PI. Ott. .JCO. 2017; 35:2535</a:t>
            </a:r>
            <a:r>
              <a:rPr lang="en-US" sz="1200" dirty="0">
                <a:solidFill>
                  <a:srgbClr val="455560"/>
                </a:solidFill>
                <a:latin typeface="Calibri" panose="020F0502020204030204" pitchFamily="34" charset="0"/>
                <a:cs typeface="Calibri" panose="020F0502020204030204" pitchFamily="34" charset="0"/>
              </a:rPr>
              <a:t>.</a:t>
            </a:r>
          </a:p>
        </p:txBody>
      </p:sp>
      <p:grpSp>
        <p:nvGrpSpPr>
          <p:cNvPr id="4" name="Group 3">
            <a:extLst>
              <a:ext uri="{FF2B5EF4-FFF2-40B4-BE49-F238E27FC236}">
                <a16:creationId xmlns:a16="http://schemas.microsoft.com/office/drawing/2014/main" id="{9E9841E9-234B-4E9A-9545-63B24EA2DEF6}"/>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4E6D08A8-A871-4CE2-9558-6DE04CA4190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19BB27D0-DBF2-4342-A8A0-2FC7E0BBD0D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0" name="TextBox 9">
            <a:extLst>
              <a:ext uri="{FF2B5EF4-FFF2-40B4-BE49-F238E27FC236}">
                <a16:creationId xmlns:a16="http://schemas.microsoft.com/office/drawing/2014/main" id="{CCA716DB-F0B3-48CA-81BB-BE509A0C1BFC}"/>
              </a:ext>
            </a:extLst>
          </p:cNvPr>
          <p:cNvSpPr txBox="1"/>
          <p:nvPr/>
        </p:nvSpPr>
        <p:spPr bwMode="auto">
          <a:xfrm>
            <a:off x="6922145" y="1459656"/>
            <a:ext cx="486807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1" dirty="0">
                <a:solidFill>
                  <a:schemeClr val="bg1"/>
                </a:solidFill>
                <a:latin typeface="Calibri" panose="020F0502020204030204" pitchFamily="34" charset="0"/>
              </a:rPr>
              <a:t>KEYNOTE-028: Tumor Response in </a:t>
            </a:r>
            <a:br>
              <a:rPr lang="en-US" sz="2000" b="1" dirty="0">
                <a:solidFill>
                  <a:schemeClr val="bg1"/>
                </a:solidFill>
                <a:latin typeface="Calibri" panose="020F0502020204030204" pitchFamily="34" charset="0"/>
              </a:rPr>
            </a:br>
            <a:r>
              <a:rPr lang="en-US" sz="2000" b="1" dirty="0">
                <a:solidFill>
                  <a:schemeClr val="bg1"/>
                </a:solidFill>
                <a:latin typeface="Calibri" panose="020F0502020204030204" pitchFamily="34" charset="0"/>
              </a:rPr>
              <a:t>PD-L1–Positive Endometrial Cancer (n = 23) </a:t>
            </a:r>
          </a:p>
        </p:txBody>
      </p:sp>
      <p:sp>
        <p:nvSpPr>
          <p:cNvPr id="11" name="TextBox 10">
            <a:extLst>
              <a:ext uri="{FF2B5EF4-FFF2-40B4-BE49-F238E27FC236}">
                <a16:creationId xmlns:a16="http://schemas.microsoft.com/office/drawing/2014/main" id="{6300535E-8408-4777-BE36-9BB71255CAE8}"/>
              </a:ext>
            </a:extLst>
          </p:cNvPr>
          <p:cNvSpPr txBox="1"/>
          <p:nvPr/>
        </p:nvSpPr>
        <p:spPr>
          <a:xfrm>
            <a:off x="10848139" y="4690824"/>
            <a:ext cx="1229823" cy="954107"/>
          </a:xfrm>
          <a:prstGeom prst="rect">
            <a:avLst/>
          </a:prstGeom>
          <a:noFill/>
          <a:ln>
            <a:solidFill>
              <a:schemeClr val="tx1"/>
            </a:solidFill>
          </a:ln>
        </p:spPr>
        <p:txBody>
          <a:bodyPr wrap="square" rtlCol="0">
            <a:spAutoFit/>
          </a:bodyPr>
          <a:lstStyle/>
          <a:p>
            <a:r>
              <a:rPr lang="en-US" sz="1400" dirty="0">
                <a:solidFill>
                  <a:schemeClr val="bg1"/>
                </a:solidFill>
                <a:latin typeface="Calibri" panose="020F0502020204030204" pitchFamily="34" charset="0"/>
                <a:cs typeface="Calibri" panose="020F0502020204030204" pitchFamily="34" charset="0"/>
              </a:rPr>
              <a:t>Responders:</a:t>
            </a:r>
          </a:p>
          <a:p>
            <a:r>
              <a:rPr lang="en-US" sz="1400" dirty="0">
                <a:solidFill>
                  <a:schemeClr val="bg1"/>
                </a:solidFill>
                <a:latin typeface="Calibri" panose="020F0502020204030204" pitchFamily="34" charset="0"/>
                <a:cs typeface="Calibri" panose="020F0502020204030204" pitchFamily="34" charset="0"/>
              </a:rPr>
              <a:t>1.POLE</a:t>
            </a:r>
          </a:p>
          <a:p>
            <a:r>
              <a:rPr lang="en-US" sz="1400" dirty="0">
                <a:solidFill>
                  <a:schemeClr val="bg1"/>
                </a:solidFill>
                <a:latin typeface="Calibri" panose="020F0502020204030204" pitchFamily="34" charset="0"/>
                <a:cs typeface="Calibri" panose="020F0502020204030204" pitchFamily="34" charset="0"/>
              </a:rPr>
              <a:t>2 MSS</a:t>
            </a:r>
          </a:p>
          <a:p>
            <a:r>
              <a:rPr lang="en-US" sz="1400" dirty="0">
                <a:solidFill>
                  <a:schemeClr val="bg1"/>
                </a:solidFill>
                <a:latin typeface="Calibri" panose="020F0502020204030204" pitchFamily="34" charset="0"/>
                <a:cs typeface="Calibri" panose="020F0502020204030204" pitchFamily="34" charset="0"/>
              </a:rPr>
              <a:t>3. MS UK</a:t>
            </a:r>
          </a:p>
        </p:txBody>
      </p:sp>
      <p:cxnSp>
        <p:nvCxnSpPr>
          <p:cNvPr id="12" name="Straight Connector 11">
            <a:extLst>
              <a:ext uri="{FF2B5EF4-FFF2-40B4-BE49-F238E27FC236}">
                <a16:creationId xmlns:a16="http://schemas.microsoft.com/office/drawing/2014/main" id="{9A44E034-04C1-4728-9F08-A21C96230055}"/>
              </a:ext>
            </a:extLst>
          </p:cNvPr>
          <p:cNvCxnSpPr>
            <a:cxnSpLocks/>
          </p:cNvCxnSpPr>
          <p:nvPr/>
        </p:nvCxnSpPr>
        <p:spPr>
          <a:xfrm flipH="1">
            <a:off x="6922145" y="2235350"/>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CCF2885-0207-4CB0-9FC6-55743E503E77}"/>
              </a:ext>
            </a:extLst>
          </p:cNvPr>
          <p:cNvCxnSpPr>
            <a:cxnSpLocks/>
          </p:cNvCxnSpPr>
          <p:nvPr/>
        </p:nvCxnSpPr>
        <p:spPr>
          <a:xfrm flipH="1">
            <a:off x="6922145" y="2560225"/>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C976A61-5F1C-47AD-B2FE-4612884DE6FC}"/>
              </a:ext>
            </a:extLst>
          </p:cNvPr>
          <p:cNvCxnSpPr>
            <a:cxnSpLocks/>
          </p:cNvCxnSpPr>
          <p:nvPr/>
        </p:nvCxnSpPr>
        <p:spPr>
          <a:xfrm flipH="1">
            <a:off x="6922145" y="2885100"/>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1A1117D-AEAD-49A4-9C16-A996CEE75F19}"/>
              </a:ext>
            </a:extLst>
          </p:cNvPr>
          <p:cNvCxnSpPr>
            <a:cxnSpLocks/>
          </p:cNvCxnSpPr>
          <p:nvPr/>
        </p:nvCxnSpPr>
        <p:spPr>
          <a:xfrm flipH="1">
            <a:off x="6922145" y="3209975"/>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ACA9088-CA53-4EC6-813F-9C85E6DC857C}"/>
              </a:ext>
            </a:extLst>
          </p:cNvPr>
          <p:cNvCxnSpPr>
            <a:cxnSpLocks/>
          </p:cNvCxnSpPr>
          <p:nvPr/>
        </p:nvCxnSpPr>
        <p:spPr>
          <a:xfrm flipH="1">
            <a:off x="6922145" y="3534850"/>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C1FAAAB-57C5-4ADF-9619-C68EE3348D8B}"/>
              </a:ext>
            </a:extLst>
          </p:cNvPr>
          <p:cNvCxnSpPr>
            <a:cxnSpLocks/>
          </p:cNvCxnSpPr>
          <p:nvPr/>
        </p:nvCxnSpPr>
        <p:spPr>
          <a:xfrm flipH="1">
            <a:off x="6922145" y="3859725"/>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966421E-C313-4A12-A882-671BA43AEBED}"/>
              </a:ext>
            </a:extLst>
          </p:cNvPr>
          <p:cNvCxnSpPr>
            <a:cxnSpLocks/>
          </p:cNvCxnSpPr>
          <p:nvPr/>
        </p:nvCxnSpPr>
        <p:spPr>
          <a:xfrm flipH="1">
            <a:off x="6922145" y="4509475"/>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2259195-64E2-4484-B8F5-A12CAF5D7647}"/>
              </a:ext>
            </a:extLst>
          </p:cNvPr>
          <p:cNvCxnSpPr>
            <a:cxnSpLocks/>
          </p:cNvCxnSpPr>
          <p:nvPr/>
        </p:nvCxnSpPr>
        <p:spPr>
          <a:xfrm flipH="1">
            <a:off x="6922145" y="4834350"/>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B67903E-B890-4174-A521-F53A1296D52F}"/>
              </a:ext>
            </a:extLst>
          </p:cNvPr>
          <p:cNvCxnSpPr>
            <a:cxnSpLocks/>
          </p:cNvCxnSpPr>
          <p:nvPr/>
        </p:nvCxnSpPr>
        <p:spPr>
          <a:xfrm flipH="1">
            <a:off x="6922145" y="5159225"/>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5A3228-31B1-460A-972A-D2E78FDA92E8}"/>
              </a:ext>
            </a:extLst>
          </p:cNvPr>
          <p:cNvCxnSpPr>
            <a:cxnSpLocks/>
          </p:cNvCxnSpPr>
          <p:nvPr/>
        </p:nvCxnSpPr>
        <p:spPr>
          <a:xfrm flipH="1">
            <a:off x="6922145" y="5484096"/>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F480D76-3A45-4392-A683-D13476B8D8E6}"/>
              </a:ext>
            </a:extLst>
          </p:cNvPr>
          <p:cNvSpPr txBox="1"/>
          <p:nvPr/>
        </p:nvSpPr>
        <p:spPr>
          <a:xfrm>
            <a:off x="6476424" y="2054675"/>
            <a:ext cx="484845"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100</a:t>
            </a:r>
          </a:p>
        </p:txBody>
      </p:sp>
      <p:sp>
        <p:nvSpPr>
          <p:cNvPr id="24" name="TextBox 23">
            <a:extLst>
              <a:ext uri="{FF2B5EF4-FFF2-40B4-BE49-F238E27FC236}">
                <a16:creationId xmlns:a16="http://schemas.microsoft.com/office/drawing/2014/main" id="{0A58353A-8499-4F37-96D3-BCAD1B7895DC}"/>
              </a:ext>
            </a:extLst>
          </p:cNvPr>
          <p:cNvSpPr txBox="1"/>
          <p:nvPr/>
        </p:nvSpPr>
        <p:spPr>
          <a:xfrm>
            <a:off x="6582331" y="2381203"/>
            <a:ext cx="37893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80</a:t>
            </a:r>
          </a:p>
        </p:txBody>
      </p:sp>
      <p:sp>
        <p:nvSpPr>
          <p:cNvPr id="25" name="TextBox 24">
            <a:extLst>
              <a:ext uri="{FF2B5EF4-FFF2-40B4-BE49-F238E27FC236}">
                <a16:creationId xmlns:a16="http://schemas.microsoft.com/office/drawing/2014/main" id="{B4FD7D08-1BEA-4302-B1C8-AF319A81A8D5}"/>
              </a:ext>
            </a:extLst>
          </p:cNvPr>
          <p:cNvSpPr txBox="1"/>
          <p:nvPr/>
        </p:nvSpPr>
        <p:spPr>
          <a:xfrm>
            <a:off x="6582331" y="2707731"/>
            <a:ext cx="37893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60</a:t>
            </a:r>
          </a:p>
        </p:txBody>
      </p:sp>
      <p:sp>
        <p:nvSpPr>
          <p:cNvPr id="26" name="TextBox 25">
            <a:extLst>
              <a:ext uri="{FF2B5EF4-FFF2-40B4-BE49-F238E27FC236}">
                <a16:creationId xmlns:a16="http://schemas.microsoft.com/office/drawing/2014/main" id="{E4E1A93B-1317-48C1-8238-789E8A6AB1AE}"/>
              </a:ext>
            </a:extLst>
          </p:cNvPr>
          <p:cNvSpPr txBox="1"/>
          <p:nvPr/>
        </p:nvSpPr>
        <p:spPr>
          <a:xfrm>
            <a:off x="6582331" y="3034259"/>
            <a:ext cx="37893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40</a:t>
            </a:r>
          </a:p>
        </p:txBody>
      </p:sp>
      <p:sp>
        <p:nvSpPr>
          <p:cNvPr id="27" name="TextBox 26">
            <a:extLst>
              <a:ext uri="{FF2B5EF4-FFF2-40B4-BE49-F238E27FC236}">
                <a16:creationId xmlns:a16="http://schemas.microsoft.com/office/drawing/2014/main" id="{85EC96A8-C4FA-4302-9BAC-FD7130107F2F}"/>
              </a:ext>
            </a:extLst>
          </p:cNvPr>
          <p:cNvSpPr txBox="1"/>
          <p:nvPr/>
        </p:nvSpPr>
        <p:spPr>
          <a:xfrm>
            <a:off x="6582331" y="3360787"/>
            <a:ext cx="37893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20</a:t>
            </a:r>
          </a:p>
        </p:txBody>
      </p:sp>
      <p:sp>
        <p:nvSpPr>
          <p:cNvPr id="28" name="TextBox 27">
            <a:extLst>
              <a:ext uri="{FF2B5EF4-FFF2-40B4-BE49-F238E27FC236}">
                <a16:creationId xmlns:a16="http://schemas.microsoft.com/office/drawing/2014/main" id="{927D6972-BBAC-435B-9E11-2BACEB323D16}"/>
              </a:ext>
            </a:extLst>
          </p:cNvPr>
          <p:cNvSpPr txBox="1"/>
          <p:nvPr/>
        </p:nvSpPr>
        <p:spPr>
          <a:xfrm>
            <a:off x="6688235" y="3687315"/>
            <a:ext cx="273034"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0</a:t>
            </a:r>
          </a:p>
        </p:txBody>
      </p:sp>
      <p:sp>
        <p:nvSpPr>
          <p:cNvPr id="29" name="TextBox 28">
            <a:extLst>
              <a:ext uri="{FF2B5EF4-FFF2-40B4-BE49-F238E27FC236}">
                <a16:creationId xmlns:a16="http://schemas.microsoft.com/office/drawing/2014/main" id="{D39DA494-DAE8-4D4C-9814-CBF892B433BB}"/>
              </a:ext>
            </a:extLst>
          </p:cNvPr>
          <p:cNvSpPr txBox="1"/>
          <p:nvPr/>
        </p:nvSpPr>
        <p:spPr>
          <a:xfrm>
            <a:off x="6518497" y="4013843"/>
            <a:ext cx="442772"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-20</a:t>
            </a:r>
          </a:p>
        </p:txBody>
      </p:sp>
      <p:sp>
        <p:nvSpPr>
          <p:cNvPr id="30" name="TextBox 29">
            <a:extLst>
              <a:ext uri="{FF2B5EF4-FFF2-40B4-BE49-F238E27FC236}">
                <a16:creationId xmlns:a16="http://schemas.microsoft.com/office/drawing/2014/main" id="{4B35CD39-71FB-4478-B9C5-153D81B36859}"/>
              </a:ext>
            </a:extLst>
          </p:cNvPr>
          <p:cNvSpPr txBox="1"/>
          <p:nvPr/>
        </p:nvSpPr>
        <p:spPr>
          <a:xfrm>
            <a:off x="6518497" y="4340371"/>
            <a:ext cx="442772"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-40</a:t>
            </a:r>
          </a:p>
        </p:txBody>
      </p:sp>
      <p:sp>
        <p:nvSpPr>
          <p:cNvPr id="31" name="TextBox 30">
            <a:extLst>
              <a:ext uri="{FF2B5EF4-FFF2-40B4-BE49-F238E27FC236}">
                <a16:creationId xmlns:a16="http://schemas.microsoft.com/office/drawing/2014/main" id="{BA1CC805-6A59-45DF-B40B-83D476F64615}"/>
              </a:ext>
            </a:extLst>
          </p:cNvPr>
          <p:cNvSpPr txBox="1"/>
          <p:nvPr/>
        </p:nvSpPr>
        <p:spPr>
          <a:xfrm>
            <a:off x="6518497" y="4666899"/>
            <a:ext cx="442772"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-60</a:t>
            </a:r>
          </a:p>
        </p:txBody>
      </p:sp>
      <p:sp>
        <p:nvSpPr>
          <p:cNvPr id="32" name="TextBox 31">
            <a:extLst>
              <a:ext uri="{FF2B5EF4-FFF2-40B4-BE49-F238E27FC236}">
                <a16:creationId xmlns:a16="http://schemas.microsoft.com/office/drawing/2014/main" id="{093525C7-6809-40E6-844C-0096A8641FEA}"/>
              </a:ext>
            </a:extLst>
          </p:cNvPr>
          <p:cNvSpPr txBox="1"/>
          <p:nvPr/>
        </p:nvSpPr>
        <p:spPr>
          <a:xfrm>
            <a:off x="6518497" y="4993427"/>
            <a:ext cx="442772"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-80</a:t>
            </a:r>
          </a:p>
        </p:txBody>
      </p:sp>
      <p:sp>
        <p:nvSpPr>
          <p:cNvPr id="33" name="TextBox 32">
            <a:extLst>
              <a:ext uri="{FF2B5EF4-FFF2-40B4-BE49-F238E27FC236}">
                <a16:creationId xmlns:a16="http://schemas.microsoft.com/office/drawing/2014/main" id="{85617CEC-F5A9-4A58-9440-9CED498AD79F}"/>
              </a:ext>
            </a:extLst>
          </p:cNvPr>
          <p:cNvSpPr txBox="1"/>
          <p:nvPr/>
        </p:nvSpPr>
        <p:spPr>
          <a:xfrm>
            <a:off x="6412591" y="5319951"/>
            <a:ext cx="54867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-100</a:t>
            </a:r>
          </a:p>
        </p:txBody>
      </p:sp>
      <p:grpSp>
        <p:nvGrpSpPr>
          <p:cNvPr id="34" name="Group 33">
            <a:extLst>
              <a:ext uri="{FF2B5EF4-FFF2-40B4-BE49-F238E27FC236}">
                <a16:creationId xmlns:a16="http://schemas.microsoft.com/office/drawing/2014/main" id="{E15A66C6-9531-4987-893E-F29E57A73B62}"/>
              </a:ext>
            </a:extLst>
          </p:cNvPr>
          <p:cNvGrpSpPr/>
          <p:nvPr/>
        </p:nvGrpSpPr>
        <p:grpSpPr>
          <a:xfrm>
            <a:off x="7000391" y="3543992"/>
            <a:ext cx="3870703" cy="811406"/>
            <a:chOff x="7000392" y="3721886"/>
            <a:chExt cx="3794712" cy="942163"/>
          </a:xfrm>
        </p:grpSpPr>
        <p:cxnSp>
          <p:nvCxnSpPr>
            <p:cNvPr id="35" name="Straight Connector 34">
              <a:extLst>
                <a:ext uri="{FF2B5EF4-FFF2-40B4-BE49-F238E27FC236}">
                  <a16:creationId xmlns:a16="http://schemas.microsoft.com/office/drawing/2014/main" id="{06BA11F2-2A58-4D40-AA64-A82EC962ABE5}"/>
                </a:ext>
              </a:extLst>
            </p:cNvPr>
            <p:cNvCxnSpPr/>
            <p:nvPr/>
          </p:nvCxnSpPr>
          <p:spPr>
            <a:xfrm>
              <a:off x="7000392" y="3721886"/>
              <a:ext cx="3794712"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1E61AB5-1623-4E7A-BD3E-91249C90E6EA}"/>
                </a:ext>
              </a:extLst>
            </p:cNvPr>
            <p:cNvCxnSpPr/>
            <p:nvPr/>
          </p:nvCxnSpPr>
          <p:spPr>
            <a:xfrm>
              <a:off x="7000392" y="4664049"/>
              <a:ext cx="3794712"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
        <p:nvSpPr>
          <p:cNvPr id="37" name="TextBox 36">
            <a:extLst>
              <a:ext uri="{FF2B5EF4-FFF2-40B4-BE49-F238E27FC236}">
                <a16:creationId xmlns:a16="http://schemas.microsoft.com/office/drawing/2014/main" id="{E6A711CB-10B1-452C-B021-3B42FCC84A78}"/>
              </a:ext>
            </a:extLst>
          </p:cNvPr>
          <p:cNvSpPr txBox="1"/>
          <p:nvPr/>
        </p:nvSpPr>
        <p:spPr>
          <a:xfrm>
            <a:off x="10848139" y="3287174"/>
            <a:ext cx="1269899" cy="584775"/>
          </a:xfrm>
          <a:prstGeom prst="rect">
            <a:avLst/>
          </a:prstGeom>
          <a:noFill/>
          <a:ln>
            <a:noFill/>
          </a:ln>
        </p:spPr>
        <p:txBody>
          <a:bodyPr wrap="none" rtlCol="0">
            <a:spAutoFit/>
          </a:bodyPr>
          <a:lstStyle/>
          <a:p>
            <a:r>
              <a:rPr lang="en-US" sz="1600" b="1" dirty="0">
                <a:solidFill>
                  <a:schemeClr val="bg1"/>
                </a:solidFill>
                <a:latin typeface="Calibri" panose="020F0502020204030204" pitchFamily="34" charset="0"/>
                <a:cs typeface="Calibri" panose="020F0502020204030204" pitchFamily="34" charset="0"/>
              </a:rPr>
              <a:t>+20% tumor </a:t>
            </a:r>
          </a:p>
          <a:p>
            <a:r>
              <a:rPr lang="en-US" sz="1600" b="1" dirty="0">
                <a:solidFill>
                  <a:schemeClr val="bg1"/>
                </a:solidFill>
                <a:latin typeface="Calibri" panose="020F0502020204030204" pitchFamily="34" charset="0"/>
                <a:cs typeface="Calibri" panose="020F0502020204030204" pitchFamily="34" charset="0"/>
              </a:rPr>
              <a:t>increase</a:t>
            </a:r>
          </a:p>
        </p:txBody>
      </p:sp>
      <p:sp>
        <p:nvSpPr>
          <p:cNvPr id="38" name="TextBox 37">
            <a:extLst>
              <a:ext uri="{FF2B5EF4-FFF2-40B4-BE49-F238E27FC236}">
                <a16:creationId xmlns:a16="http://schemas.microsoft.com/office/drawing/2014/main" id="{ADDC1340-E103-4F80-BAFA-86B4B95526CE}"/>
              </a:ext>
            </a:extLst>
          </p:cNvPr>
          <p:cNvSpPr txBox="1"/>
          <p:nvPr/>
        </p:nvSpPr>
        <p:spPr>
          <a:xfrm>
            <a:off x="10848139" y="4124928"/>
            <a:ext cx="1229824" cy="584775"/>
          </a:xfrm>
          <a:prstGeom prst="rect">
            <a:avLst/>
          </a:prstGeom>
          <a:noFill/>
          <a:ln>
            <a:noFill/>
          </a:ln>
        </p:spPr>
        <p:txBody>
          <a:bodyPr wrap="none" rtlCol="0">
            <a:spAutoFit/>
          </a:bodyPr>
          <a:lstStyle/>
          <a:p>
            <a:r>
              <a:rPr lang="en-US" sz="1600" b="1" dirty="0">
                <a:solidFill>
                  <a:schemeClr val="bg1"/>
                </a:solidFill>
                <a:latin typeface="Calibri" panose="020F0502020204030204" pitchFamily="34" charset="0"/>
                <a:cs typeface="Calibri" panose="020F0502020204030204" pitchFamily="34" charset="0"/>
              </a:rPr>
              <a:t>-30% tumor </a:t>
            </a:r>
          </a:p>
          <a:p>
            <a:r>
              <a:rPr lang="en-US" sz="1600" b="1" dirty="0">
                <a:solidFill>
                  <a:schemeClr val="bg1"/>
                </a:solidFill>
                <a:latin typeface="Calibri" panose="020F0502020204030204" pitchFamily="34" charset="0"/>
                <a:cs typeface="Calibri" panose="020F0502020204030204" pitchFamily="34" charset="0"/>
              </a:rPr>
              <a:t>reduction</a:t>
            </a:r>
          </a:p>
        </p:txBody>
      </p:sp>
      <p:sp>
        <p:nvSpPr>
          <p:cNvPr id="39" name="TextBox 38">
            <a:extLst>
              <a:ext uri="{FF2B5EF4-FFF2-40B4-BE49-F238E27FC236}">
                <a16:creationId xmlns:a16="http://schemas.microsoft.com/office/drawing/2014/main" id="{E065C98C-97C7-41AC-A228-AF012DEC68B0}"/>
              </a:ext>
            </a:extLst>
          </p:cNvPr>
          <p:cNvSpPr txBox="1"/>
          <p:nvPr/>
        </p:nvSpPr>
        <p:spPr>
          <a:xfrm rot="16200000">
            <a:off x="4693465" y="3682022"/>
            <a:ext cx="326020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Change From </a:t>
            </a:r>
            <a:r>
              <a:rPr lang="en-GB" b="1" dirty="0">
                <a:solidFill>
                  <a:srgbClr val="000000"/>
                </a:solidFill>
                <a:latin typeface="Calibri" panose="020F0502020204030204" pitchFamily="34" charset="0"/>
                <a:cs typeface="Calibri" panose="020F0502020204030204" pitchFamily="34" charset="0"/>
              </a:rPr>
              <a:t>B</a:t>
            </a:r>
            <a:r>
              <a:rPr kumimoji="0" lang="en-GB"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aseline (%)</a:t>
            </a:r>
          </a:p>
        </p:txBody>
      </p:sp>
      <p:cxnSp>
        <p:nvCxnSpPr>
          <p:cNvPr id="42" name="Straight Connector 41">
            <a:extLst>
              <a:ext uri="{FF2B5EF4-FFF2-40B4-BE49-F238E27FC236}">
                <a16:creationId xmlns:a16="http://schemas.microsoft.com/office/drawing/2014/main" id="{115B9C30-824C-4A62-9614-AEF9E72E0221}"/>
              </a:ext>
            </a:extLst>
          </p:cNvPr>
          <p:cNvCxnSpPr>
            <a:cxnSpLocks/>
          </p:cNvCxnSpPr>
          <p:nvPr/>
        </p:nvCxnSpPr>
        <p:spPr>
          <a:xfrm>
            <a:off x="7000391" y="3866070"/>
            <a:ext cx="3870703"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283C610-B9BF-41F4-9A97-6A99565A5005}"/>
              </a:ext>
            </a:extLst>
          </p:cNvPr>
          <p:cNvCxnSpPr>
            <a:cxnSpLocks/>
          </p:cNvCxnSpPr>
          <p:nvPr/>
        </p:nvCxnSpPr>
        <p:spPr>
          <a:xfrm flipH="1">
            <a:off x="6922145" y="4184600"/>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15B25D6-5354-41B7-A5D2-1FF802A4FBCE}"/>
              </a:ext>
            </a:extLst>
          </p:cNvPr>
          <p:cNvCxnSpPr>
            <a:cxnSpLocks/>
          </p:cNvCxnSpPr>
          <p:nvPr/>
        </p:nvCxnSpPr>
        <p:spPr bwMode="auto">
          <a:xfrm>
            <a:off x="6990453" y="54944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4085A03-B23B-44FE-A0D8-4CB70D312376}"/>
              </a:ext>
            </a:extLst>
          </p:cNvPr>
          <p:cNvCxnSpPr>
            <a:cxnSpLocks/>
          </p:cNvCxnSpPr>
          <p:nvPr/>
        </p:nvCxnSpPr>
        <p:spPr bwMode="auto">
          <a:xfrm>
            <a:off x="7455879" y="54944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238CFE8-813B-4072-AAF7-A5572336C81B}"/>
              </a:ext>
            </a:extLst>
          </p:cNvPr>
          <p:cNvCxnSpPr>
            <a:cxnSpLocks/>
          </p:cNvCxnSpPr>
          <p:nvPr/>
        </p:nvCxnSpPr>
        <p:spPr bwMode="auto">
          <a:xfrm>
            <a:off x="7921305" y="54944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F23F986-67C3-4842-83EA-5811E6306AB2}"/>
              </a:ext>
            </a:extLst>
          </p:cNvPr>
          <p:cNvCxnSpPr>
            <a:cxnSpLocks/>
          </p:cNvCxnSpPr>
          <p:nvPr/>
        </p:nvCxnSpPr>
        <p:spPr bwMode="auto">
          <a:xfrm>
            <a:off x="8386731" y="54944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4B42FF4-ACB5-46A1-86EA-5DEAF8ADD1F4}"/>
              </a:ext>
            </a:extLst>
          </p:cNvPr>
          <p:cNvCxnSpPr>
            <a:cxnSpLocks/>
          </p:cNvCxnSpPr>
          <p:nvPr/>
        </p:nvCxnSpPr>
        <p:spPr bwMode="auto">
          <a:xfrm>
            <a:off x="8852157" y="54944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DBFE406-89CC-490F-91CE-F2EC2CE6E114}"/>
              </a:ext>
            </a:extLst>
          </p:cNvPr>
          <p:cNvCxnSpPr>
            <a:cxnSpLocks/>
          </p:cNvCxnSpPr>
          <p:nvPr/>
        </p:nvCxnSpPr>
        <p:spPr bwMode="auto">
          <a:xfrm>
            <a:off x="9317583" y="54944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963496C-460E-4D96-91C5-10E72511620D}"/>
              </a:ext>
            </a:extLst>
          </p:cNvPr>
          <p:cNvCxnSpPr>
            <a:cxnSpLocks/>
          </p:cNvCxnSpPr>
          <p:nvPr/>
        </p:nvCxnSpPr>
        <p:spPr bwMode="auto">
          <a:xfrm>
            <a:off x="9783009" y="54944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0A722B2-96E9-41CC-95FB-7C8565088027}"/>
              </a:ext>
            </a:extLst>
          </p:cNvPr>
          <p:cNvCxnSpPr>
            <a:cxnSpLocks/>
          </p:cNvCxnSpPr>
          <p:nvPr/>
        </p:nvCxnSpPr>
        <p:spPr bwMode="auto">
          <a:xfrm>
            <a:off x="10248435" y="54944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80A442D-96F9-4952-B1B0-62782143655D}"/>
              </a:ext>
            </a:extLst>
          </p:cNvPr>
          <p:cNvCxnSpPr>
            <a:cxnSpLocks/>
          </p:cNvCxnSpPr>
          <p:nvPr/>
        </p:nvCxnSpPr>
        <p:spPr bwMode="auto">
          <a:xfrm>
            <a:off x="10713862" y="5494487"/>
            <a:ext cx="0" cy="64008"/>
          </a:xfrm>
          <a:prstGeom prst="line">
            <a:avLst/>
          </a:prstGeom>
          <a:noFill/>
          <a:ln w="28575" cap="flat" cmpd="sng" algn="ctr">
            <a:solidFill>
              <a:schemeClr val="bg1"/>
            </a:solidFill>
            <a:prstDash val="solid"/>
            <a:round/>
            <a:headEnd type="none" w="med" len="med"/>
            <a:tailEnd type="none" w="med" len="med"/>
          </a:ln>
          <a:effectLst/>
        </p:spPr>
      </p:cxnSp>
      <p:sp>
        <p:nvSpPr>
          <p:cNvPr id="54" name="TextBox 53">
            <a:extLst>
              <a:ext uri="{FF2B5EF4-FFF2-40B4-BE49-F238E27FC236}">
                <a16:creationId xmlns:a16="http://schemas.microsoft.com/office/drawing/2014/main" id="{3E7B0189-C669-4E34-BE79-033FE0018C27}"/>
              </a:ext>
            </a:extLst>
          </p:cNvPr>
          <p:cNvSpPr txBox="1"/>
          <p:nvPr/>
        </p:nvSpPr>
        <p:spPr>
          <a:xfrm>
            <a:off x="6771800" y="5904978"/>
            <a:ext cx="428344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Wks Since Treatment Initiation</a:t>
            </a:r>
          </a:p>
        </p:txBody>
      </p:sp>
      <p:sp>
        <p:nvSpPr>
          <p:cNvPr id="55" name="TextBox 54">
            <a:extLst>
              <a:ext uri="{FF2B5EF4-FFF2-40B4-BE49-F238E27FC236}">
                <a16:creationId xmlns:a16="http://schemas.microsoft.com/office/drawing/2014/main" id="{065A80F3-5D9B-4F08-86A5-204AE5EFF74E}"/>
              </a:ext>
            </a:extLst>
          </p:cNvPr>
          <p:cNvSpPr txBox="1"/>
          <p:nvPr/>
        </p:nvSpPr>
        <p:spPr>
          <a:xfrm>
            <a:off x="10504509" y="5510774"/>
            <a:ext cx="418704" cy="369332"/>
          </a:xfrm>
          <a:prstGeom prst="rect">
            <a:avLst/>
          </a:prstGeom>
          <a:noFill/>
          <a:ln>
            <a:noFill/>
          </a:ln>
        </p:spPr>
        <p:txBody>
          <a:bodyPr wrap="none" rtlCol="0">
            <a:spAutoFit/>
          </a:bodyPr>
          <a:lstStyle/>
          <a:p>
            <a:pPr algn="ctr"/>
            <a:r>
              <a:rPr lang="en-US" dirty="0">
                <a:solidFill>
                  <a:schemeClr val="bg1"/>
                </a:solidFill>
                <a:latin typeface="Calibri" panose="020F0502020204030204" pitchFamily="34" charset="0"/>
                <a:cs typeface="Calibri" panose="020F0502020204030204" pitchFamily="34" charset="0"/>
              </a:rPr>
              <a:t>96</a:t>
            </a:r>
          </a:p>
        </p:txBody>
      </p:sp>
      <p:sp>
        <p:nvSpPr>
          <p:cNvPr id="56" name="TextBox 55">
            <a:extLst>
              <a:ext uri="{FF2B5EF4-FFF2-40B4-BE49-F238E27FC236}">
                <a16:creationId xmlns:a16="http://schemas.microsoft.com/office/drawing/2014/main" id="{73D8BCD1-01EB-4BB9-A341-C1619080BE4F}"/>
              </a:ext>
            </a:extLst>
          </p:cNvPr>
          <p:cNvSpPr txBox="1"/>
          <p:nvPr/>
        </p:nvSpPr>
        <p:spPr>
          <a:xfrm>
            <a:off x="6869913" y="5510774"/>
            <a:ext cx="301685" cy="369332"/>
          </a:xfrm>
          <a:prstGeom prst="rect">
            <a:avLst/>
          </a:prstGeom>
          <a:noFill/>
          <a:ln>
            <a:noFill/>
          </a:ln>
        </p:spPr>
        <p:txBody>
          <a:bodyPr wrap="none" rtlCol="0">
            <a:spAutoFit/>
          </a:bodyPr>
          <a:lstStyle/>
          <a:p>
            <a:pPr algn="ctr"/>
            <a:r>
              <a:rPr lang="en-US" dirty="0">
                <a:solidFill>
                  <a:schemeClr val="bg1"/>
                </a:solidFill>
                <a:latin typeface="Calibri" panose="020F0502020204030204" pitchFamily="34" charset="0"/>
                <a:cs typeface="Calibri" panose="020F0502020204030204" pitchFamily="34" charset="0"/>
              </a:rPr>
              <a:t>0</a:t>
            </a:r>
          </a:p>
        </p:txBody>
      </p:sp>
      <p:sp>
        <p:nvSpPr>
          <p:cNvPr id="57" name="TextBox 56">
            <a:extLst>
              <a:ext uri="{FF2B5EF4-FFF2-40B4-BE49-F238E27FC236}">
                <a16:creationId xmlns:a16="http://schemas.microsoft.com/office/drawing/2014/main" id="{A1753933-EB06-4453-AB00-2FD6E05E2B60}"/>
              </a:ext>
            </a:extLst>
          </p:cNvPr>
          <p:cNvSpPr txBox="1"/>
          <p:nvPr/>
        </p:nvSpPr>
        <p:spPr>
          <a:xfrm>
            <a:off x="7246527" y="5510774"/>
            <a:ext cx="418704" cy="369332"/>
          </a:xfrm>
          <a:prstGeom prst="rect">
            <a:avLst/>
          </a:prstGeom>
          <a:noFill/>
          <a:ln>
            <a:noFill/>
          </a:ln>
        </p:spPr>
        <p:txBody>
          <a:bodyPr wrap="none" rtlCol="0">
            <a:spAutoFit/>
          </a:bodyPr>
          <a:lstStyle/>
          <a:p>
            <a:pPr algn="ctr"/>
            <a:r>
              <a:rPr lang="en-US" dirty="0">
                <a:solidFill>
                  <a:schemeClr val="bg1"/>
                </a:solidFill>
                <a:latin typeface="Calibri" panose="020F0502020204030204" pitchFamily="34" charset="0"/>
                <a:cs typeface="Calibri" panose="020F0502020204030204" pitchFamily="34" charset="0"/>
              </a:rPr>
              <a:t>12</a:t>
            </a:r>
          </a:p>
        </p:txBody>
      </p:sp>
      <p:sp>
        <p:nvSpPr>
          <p:cNvPr id="58" name="TextBox 57">
            <a:extLst>
              <a:ext uri="{FF2B5EF4-FFF2-40B4-BE49-F238E27FC236}">
                <a16:creationId xmlns:a16="http://schemas.microsoft.com/office/drawing/2014/main" id="{3C1D4C40-8FC4-436F-837B-4AFBD4F44118}"/>
              </a:ext>
            </a:extLst>
          </p:cNvPr>
          <p:cNvSpPr txBox="1"/>
          <p:nvPr/>
        </p:nvSpPr>
        <p:spPr>
          <a:xfrm>
            <a:off x="7711953" y="5510774"/>
            <a:ext cx="418704" cy="369332"/>
          </a:xfrm>
          <a:prstGeom prst="rect">
            <a:avLst/>
          </a:prstGeom>
          <a:noFill/>
          <a:ln>
            <a:noFill/>
          </a:ln>
        </p:spPr>
        <p:txBody>
          <a:bodyPr wrap="none" rtlCol="0">
            <a:spAutoFit/>
          </a:bodyPr>
          <a:lstStyle/>
          <a:p>
            <a:pPr algn="ctr"/>
            <a:r>
              <a:rPr lang="en-US" dirty="0">
                <a:solidFill>
                  <a:schemeClr val="bg1"/>
                </a:solidFill>
                <a:latin typeface="Calibri" panose="020F0502020204030204" pitchFamily="34" charset="0"/>
                <a:cs typeface="Calibri" panose="020F0502020204030204" pitchFamily="34" charset="0"/>
              </a:rPr>
              <a:t>24</a:t>
            </a:r>
          </a:p>
        </p:txBody>
      </p:sp>
      <p:sp>
        <p:nvSpPr>
          <p:cNvPr id="59" name="TextBox 58">
            <a:extLst>
              <a:ext uri="{FF2B5EF4-FFF2-40B4-BE49-F238E27FC236}">
                <a16:creationId xmlns:a16="http://schemas.microsoft.com/office/drawing/2014/main" id="{000B8ABB-2DD1-422E-AB9F-D1CA7A4037B3}"/>
              </a:ext>
            </a:extLst>
          </p:cNvPr>
          <p:cNvSpPr txBox="1"/>
          <p:nvPr/>
        </p:nvSpPr>
        <p:spPr>
          <a:xfrm>
            <a:off x="8177379" y="5510774"/>
            <a:ext cx="418704" cy="369332"/>
          </a:xfrm>
          <a:prstGeom prst="rect">
            <a:avLst/>
          </a:prstGeom>
          <a:noFill/>
          <a:ln>
            <a:noFill/>
          </a:ln>
        </p:spPr>
        <p:txBody>
          <a:bodyPr wrap="none" rtlCol="0">
            <a:spAutoFit/>
          </a:bodyPr>
          <a:lstStyle/>
          <a:p>
            <a:pPr algn="ctr"/>
            <a:r>
              <a:rPr lang="en-US" dirty="0">
                <a:solidFill>
                  <a:schemeClr val="bg1"/>
                </a:solidFill>
                <a:latin typeface="Calibri" panose="020F0502020204030204" pitchFamily="34" charset="0"/>
                <a:cs typeface="Calibri" panose="020F0502020204030204" pitchFamily="34" charset="0"/>
              </a:rPr>
              <a:t>36</a:t>
            </a:r>
          </a:p>
        </p:txBody>
      </p:sp>
      <p:sp>
        <p:nvSpPr>
          <p:cNvPr id="60" name="TextBox 59">
            <a:extLst>
              <a:ext uri="{FF2B5EF4-FFF2-40B4-BE49-F238E27FC236}">
                <a16:creationId xmlns:a16="http://schemas.microsoft.com/office/drawing/2014/main" id="{264BD2E7-BE1C-41C6-807D-A4DC56DFEAE8}"/>
              </a:ext>
            </a:extLst>
          </p:cNvPr>
          <p:cNvSpPr txBox="1"/>
          <p:nvPr/>
        </p:nvSpPr>
        <p:spPr>
          <a:xfrm>
            <a:off x="8642805" y="5510774"/>
            <a:ext cx="418704" cy="369332"/>
          </a:xfrm>
          <a:prstGeom prst="rect">
            <a:avLst/>
          </a:prstGeom>
          <a:noFill/>
          <a:ln>
            <a:noFill/>
          </a:ln>
        </p:spPr>
        <p:txBody>
          <a:bodyPr wrap="none" rtlCol="0">
            <a:spAutoFit/>
          </a:bodyPr>
          <a:lstStyle/>
          <a:p>
            <a:pPr algn="ctr"/>
            <a:r>
              <a:rPr lang="en-US" dirty="0">
                <a:solidFill>
                  <a:schemeClr val="bg1"/>
                </a:solidFill>
                <a:latin typeface="Calibri" panose="020F0502020204030204" pitchFamily="34" charset="0"/>
                <a:cs typeface="Calibri" panose="020F0502020204030204" pitchFamily="34" charset="0"/>
              </a:rPr>
              <a:t>48</a:t>
            </a:r>
          </a:p>
        </p:txBody>
      </p:sp>
      <p:sp>
        <p:nvSpPr>
          <p:cNvPr id="61" name="TextBox 60">
            <a:extLst>
              <a:ext uri="{FF2B5EF4-FFF2-40B4-BE49-F238E27FC236}">
                <a16:creationId xmlns:a16="http://schemas.microsoft.com/office/drawing/2014/main" id="{5861A3E7-F8A0-4CA1-AF81-B585D890A96D}"/>
              </a:ext>
            </a:extLst>
          </p:cNvPr>
          <p:cNvSpPr txBox="1"/>
          <p:nvPr/>
        </p:nvSpPr>
        <p:spPr>
          <a:xfrm>
            <a:off x="9108231" y="5510774"/>
            <a:ext cx="418704" cy="369332"/>
          </a:xfrm>
          <a:prstGeom prst="rect">
            <a:avLst/>
          </a:prstGeom>
          <a:noFill/>
          <a:ln>
            <a:noFill/>
          </a:ln>
        </p:spPr>
        <p:txBody>
          <a:bodyPr wrap="none" rtlCol="0">
            <a:spAutoFit/>
          </a:bodyPr>
          <a:lstStyle/>
          <a:p>
            <a:pPr algn="ctr"/>
            <a:r>
              <a:rPr lang="en-US" dirty="0">
                <a:solidFill>
                  <a:schemeClr val="bg1"/>
                </a:solidFill>
                <a:latin typeface="Calibri" panose="020F0502020204030204" pitchFamily="34" charset="0"/>
                <a:cs typeface="Calibri" panose="020F0502020204030204" pitchFamily="34" charset="0"/>
              </a:rPr>
              <a:t>60</a:t>
            </a:r>
          </a:p>
        </p:txBody>
      </p:sp>
      <p:sp>
        <p:nvSpPr>
          <p:cNvPr id="62" name="TextBox 61">
            <a:extLst>
              <a:ext uri="{FF2B5EF4-FFF2-40B4-BE49-F238E27FC236}">
                <a16:creationId xmlns:a16="http://schemas.microsoft.com/office/drawing/2014/main" id="{F0DF1CF4-6207-4E93-9F04-17CB14F14A78}"/>
              </a:ext>
            </a:extLst>
          </p:cNvPr>
          <p:cNvSpPr txBox="1"/>
          <p:nvPr/>
        </p:nvSpPr>
        <p:spPr>
          <a:xfrm>
            <a:off x="9573657" y="5510774"/>
            <a:ext cx="418704" cy="369332"/>
          </a:xfrm>
          <a:prstGeom prst="rect">
            <a:avLst/>
          </a:prstGeom>
          <a:noFill/>
          <a:ln>
            <a:noFill/>
          </a:ln>
        </p:spPr>
        <p:txBody>
          <a:bodyPr wrap="none" rtlCol="0">
            <a:spAutoFit/>
          </a:bodyPr>
          <a:lstStyle/>
          <a:p>
            <a:pPr algn="ctr"/>
            <a:r>
              <a:rPr lang="en-US" dirty="0">
                <a:solidFill>
                  <a:schemeClr val="bg1"/>
                </a:solidFill>
                <a:latin typeface="Calibri" panose="020F0502020204030204" pitchFamily="34" charset="0"/>
                <a:cs typeface="Calibri" panose="020F0502020204030204" pitchFamily="34" charset="0"/>
              </a:rPr>
              <a:t>72</a:t>
            </a:r>
          </a:p>
        </p:txBody>
      </p:sp>
      <p:sp>
        <p:nvSpPr>
          <p:cNvPr id="63" name="TextBox 62">
            <a:extLst>
              <a:ext uri="{FF2B5EF4-FFF2-40B4-BE49-F238E27FC236}">
                <a16:creationId xmlns:a16="http://schemas.microsoft.com/office/drawing/2014/main" id="{92271F53-6A0C-4C2F-AF20-1D6099A89019}"/>
              </a:ext>
            </a:extLst>
          </p:cNvPr>
          <p:cNvSpPr txBox="1"/>
          <p:nvPr/>
        </p:nvSpPr>
        <p:spPr>
          <a:xfrm>
            <a:off x="10039083" y="5510774"/>
            <a:ext cx="418704" cy="369332"/>
          </a:xfrm>
          <a:prstGeom prst="rect">
            <a:avLst/>
          </a:prstGeom>
          <a:noFill/>
          <a:ln>
            <a:noFill/>
          </a:ln>
        </p:spPr>
        <p:txBody>
          <a:bodyPr wrap="none" rtlCol="0">
            <a:spAutoFit/>
          </a:bodyPr>
          <a:lstStyle/>
          <a:p>
            <a:pPr algn="ctr"/>
            <a:r>
              <a:rPr lang="en-US" dirty="0">
                <a:solidFill>
                  <a:schemeClr val="bg1"/>
                </a:solidFill>
                <a:latin typeface="Calibri" panose="020F0502020204030204" pitchFamily="34" charset="0"/>
                <a:cs typeface="Calibri" panose="020F0502020204030204" pitchFamily="34" charset="0"/>
              </a:rPr>
              <a:t>84</a:t>
            </a:r>
          </a:p>
        </p:txBody>
      </p:sp>
      <p:sp>
        <p:nvSpPr>
          <p:cNvPr id="64" name="TextBox 63">
            <a:extLst>
              <a:ext uri="{FF2B5EF4-FFF2-40B4-BE49-F238E27FC236}">
                <a16:creationId xmlns:a16="http://schemas.microsoft.com/office/drawing/2014/main" id="{17007DF0-28B3-4399-86F8-BD2F13873122}"/>
              </a:ext>
            </a:extLst>
          </p:cNvPr>
          <p:cNvSpPr txBox="1"/>
          <p:nvPr/>
        </p:nvSpPr>
        <p:spPr>
          <a:xfrm>
            <a:off x="10174973" y="2204782"/>
            <a:ext cx="1392241" cy="584775"/>
          </a:xfrm>
          <a:prstGeom prst="rect">
            <a:avLst/>
          </a:prstGeom>
          <a:noFill/>
          <a:ln>
            <a:noFill/>
          </a:ln>
        </p:spPr>
        <p:txBody>
          <a:bodyPr wrap="none" rtlCol="0">
            <a:spAutoFit/>
          </a:bodyPr>
          <a:lstStyle/>
          <a:p>
            <a:r>
              <a:rPr lang="en-US" sz="1600" dirty="0">
                <a:solidFill>
                  <a:schemeClr val="bg1"/>
                </a:solidFill>
                <a:latin typeface="Calibri" panose="020F0502020204030204" pitchFamily="34" charset="0"/>
                <a:cs typeface="Calibri" panose="020F0502020204030204" pitchFamily="34" charset="0"/>
              </a:rPr>
              <a:t>Nonresponder</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Responder</a:t>
            </a:r>
          </a:p>
        </p:txBody>
      </p:sp>
      <p:cxnSp>
        <p:nvCxnSpPr>
          <p:cNvPr id="66" name="Straight Connector 65">
            <a:extLst>
              <a:ext uri="{FF2B5EF4-FFF2-40B4-BE49-F238E27FC236}">
                <a16:creationId xmlns:a16="http://schemas.microsoft.com/office/drawing/2014/main" id="{EE58A871-552D-4F4E-8CB7-FDCA3B51D99C}"/>
              </a:ext>
            </a:extLst>
          </p:cNvPr>
          <p:cNvCxnSpPr>
            <a:cxnSpLocks/>
          </p:cNvCxnSpPr>
          <p:nvPr/>
        </p:nvCxnSpPr>
        <p:spPr bwMode="auto">
          <a:xfrm>
            <a:off x="9809018" y="2381203"/>
            <a:ext cx="377071"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F3B4A5D-931F-4F66-9BA4-C7080E55D468}"/>
              </a:ext>
            </a:extLst>
          </p:cNvPr>
          <p:cNvCxnSpPr>
            <a:cxnSpLocks/>
          </p:cNvCxnSpPr>
          <p:nvPr/>
        </p:nvCxnSpPr>
        <p:spPr bwMode="auto">
          <a:xfrm>
            <a:off x="9809018" y="2622571"/>
            <a:ext cx="377071" cy="0"/>
          </a:xfrm>
          <a:prstGeom prst="line">
            <a:avLst/>
          </a:prstGeom>
          <a:noFill/>
          <a:ln w="28575" cap="flat" cmpd="sng" algn="ctr">
            <a:solidFill>
              <a:schemeClr val="accent3"/>
            </a:solidFill>
            <a:prstDash val="solid"/>
            <a:round/>
            <a:headEnd type="none" w="med" len="med"/>
            <a:tailEnd type="none" w="med" len="med"/>
          </a:ln>
          <a:effectLst/>
        </p:spPr>
      </p:cxnSp>
      <p:sp>
        <p:nvSpPr>
          <p:cNvPr id="68" name="Freeform: Shape 67">
            <a:extLst>
              <a:ext uri="{FF2B5EF4-FFF2-40B4-BE49-F238E27FC236}">
                <a16:creationId xmlns:a16="http://schemas.microsoft.com/office/drawing/2014/main" id="{F22CE941-0404-46A4-AF31-AD1D0AF559DF}"/>
              </a:ext>
            </a:extLst>
          </p:cNvPr>
          <p:cNvSpPr/>
          <p:nvPr/>
        </p:nvSpPr>
        <p:spPr bwMode="auto">
          <a:xfrm>
            <a:off x="7010400" y="2252663"/>
            <a:ext cx="581025" cy="1576387"/>
          </a:xfrm>
          <a:custGeom>
            <a:avLst/>
            <a:gdLst>
              <a:gd name="connsiteX0" fmla="*/ 0 w 581025"/>
              <a:gd name="connsiteY0" fmla="*/ 1576387 h 1576387"/>
              <a:gd name="connsiteX1" fmla="*/ 314325 w 581025"/>
              <a:gd name="connsiteY1" fmla="*/ 833437 h 1576387"/>
              <a:gd name="connsiteX2" fmla="*/ 581025 w 581025"/>
              <a:gd name="connsiteY2" fmla="*/ 0 h 1576387"/>
            </a:gdLst>
            <a:ahLst/>
            <a:cxnLst>
              <a:cxn ang="0">
                <a:pos x="connsiteX0" y="connsiteY0"/>
              </a:cxn>
              <a:cxn ang="0">
                <a:pos x="connsiteX1" y="connsiteY1"/>
              </a:cxn>
              <a:cxn ang="0">
                <a:pos x="connsiteX2" y="connsiteY2"/>
              </a:cxn>
            </a:cxnLst>
            <a:rect l="l" t="t" r="r" b="b"/>
            <a:pathLst>
              <a:path w="581025" h="1576387">
                <a:moveTo>
                  <a:pt x="0" y="1576387"/>
                </a:moveTo>
                <a:lnTo>
                  <a:pt x="314325" y="833437"/>
                </a:lnTo>
                <a:lnTo>
                  <a:pt x="581025" y="0"/>
                </a:lnTo>
              </a:path>
            </a:pathLst>
          </a:custGeom>
          <a:noFill/>
          <a:ln w="28575">
            <a:solidFill>
              <a:schemeClr val="accent1"/>
            </a:solidFill>
            <a:miter lim="800000"/>
            <a:headEnd/>
            <a:tailEnd/>
          </a:ln>
        </p:spPr>
        <p:txBody>
          <a:bodyPr rtlCol="0" anchor="ctr"/>
          <a:lstStyle/>
          <a:p>
            <a:pPr algn="ctr"/>
            <a:endParaRPr lang="en-US" dirty="0"/>
          </a:p>
        </p:txBody>
      </p:sp>
      <p:sp>
        <p:nvSpPr>
          <p:cNvPr id="69" name="Freeform: Shape 68">
            <a:extLst>
              <a:ext uri="{FF2B5EF4-FFF2-40B4-BE49-F238E27FC236}">
                <a16:creationId xmlns:a16="http://schemas.microsoft.com/office/drawing/2014/main" id="{3E355CFF-03E8-4A54-9360-2A6D15C4BCCD}"/>
              </a:ext>
            </a:extLst>
          </p:cNvPr>
          <p:cNvSpPr/>
          <p:nvPr/>
        </p:nvSpPr>
        <p:spPr bwMode="auto">
          <a:xfrm>
            <a:off x="7034213" y="3462338"/>
            <a:ext cx="938212" cy="400050"/>
          </a:xfrm>
          <a:custGeom>
            <a:avLst/>
            <a:gdLst>
              <a:gd name="connsiteX0" fmla="*/ 938212 w 938212"/>
              <a:gd name="connsiteY0" fmla="*/ 0 h 400050"/>
              <a:gd name="connsiteX1" fmla="*/ 790575 w 938212"/>
              <a:gd name="connsiteY1" fmla="*/ 276225 h 400050"/>
              <a:gd name="connsiteX2" fmla="*/ 600075 w 938212"/>
              <a:gd name="connsiteY2" fmla="*/ 400050 h 400050"/>
              <a:gd name="connsiteX3" fmla="*/ 0 w 938212"/>
              <a:gd name="connsiteY3" fmla="*/ 395287 h 400050"/>
            </a:gdLst>
            <a:ahLst/>
            <a:cxnLst>
              <a:cxn ang="0">
                <a:pos x="connsiteX0" y="connsiteY0"/>
              </a:cxn>
              <a:cxn ang="0">
                <a:pos x="connsiteX1" y="connsiteY1"/>
              </a:cxn>
              <a:cxn ang="0">
                <a:pos x="connsiteX2" y="connsiteY2"/>
              </a:cxn>
              <a:cxn ang="0">
                <a:pos x="connsiteX3" y="connsiteY3"/>
              </a:cxn>
            </a:cxnLst>
            <a:rect l="l" t="t" r="r" b="b"/>
            <a:pathLst>
              <a:path w="938212" h="400050">
                <a:moveTo>
                  <a:pt x="938212" y="0"/>
                </a:moveTo>
                <a:lnTo>
                  <a:pt x="790575" y="276225"/>
                </a:lnTo>
                <a:lnTo>
                  <a:pt x="600075" y="400050"/>
                </a:lnTo>
                <a:lnTo>
                  <a:pt x="0" y="395287"/>
                </a:lnTo>
              </a:path>
            </a:pathLst>
          </a:custGeom>
          <a:noFill/>
          <a:ln w="28575">
            <a:solidFill>
              <a:schemeClr val="accent1"/>
            </a:solidFill>
            <a:miter lim="800000"/>
            <a:headEnd/>
            <a:tailEnd/>
          </a:ln>
        </p:spPr>
        <p:txBody>
          <a:bodyPr rtlCol="0" anchor="ctr"/>
          <a:lstStyle/>
          <a:p>
            <a:pPr algn="ctr"/>
            <a:endParaRPr lang="en-US" dirty="0"/>
          </a:p>
        </p:txBody>
      </p:sp>
      <p:sp>
        <p:nvSpPr>
          <p:cNvPr id="70" name="Freeform: Shape 69">
            <a:extLst>
              <a:ext uri="{FF2B5EF4-FFF2-40B4-BE49-F238E27FC236}">
                <a16:creationId xmlns:a16="http://schemas.microsoft.com/office/drawing/2014/main" id="{35B038CE-ED12-4A3C-9E78-CE934C377620}"/>
              </a:ext>
            </a:extLst>
          </p:cNvPr>
          <p:cNvSpPr/>
          <p:nvPr/>
        </p:nvSpPr>
        <p:spPr bwMode="auto">
          <a:xfrm>
            <a:off x="7019925" y="3862388"/>
            <a:ext cx="495300" cy="204787"/>
          </a:xfrm>
          <a:custGeom>
            <a:avLst/>
            <a:gdLst>
              <a:gd name="connsiteX0" fmla="*/ 495300 w 495300"/>
              <a:gd name="connsiteY0" fmla="*/ 204787 h 204787"/>
              <a:gd name="connsiteX1" fmla="*/ 266700 w 495300"/>
              <a:gd name="connsiteY1" fmla="*/ 195262 h 204787"/>
              <a:gd name="connsiteX2" fmla="*/ 0 w 495300"/>
              <a:gd name="connsiteY2" fmla="*/ 0 h 204787"/>
            </a:gdLst>
            <a:ahLst/>
            <a:cxnLst>
              <a:cxn ang="0">
                <a:pos x="connsiteX0" y="connsiteY0"/>
              </a:cxn>
              <a:cxn ang="0">
                <a:pos x="connsiteX1" y="connsiteY1"/>
              </a:cxn>
              <a:cxn ang="0">
                <a:pos x="connsiteX2" y="connsiteY2"/>
              </a:cxn>
            </a:cxnLst>
            <a:rect l="l" t="t" r="r" b="b"/>
            <a:pathLst>
              <a:path w="495300" h="204787">
                <a:moveTo>
                  <a:pt x="495300" y="204787"/>
                </a:moveTo>
                <a:lnTo>
                  <a:pt x="266700" y="195262"/>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1" name="Freeform: Shape 70">
            <a:extLst>
              <a:ext uri="{FF2B5EF4-FFF2-40B4-BE49-F238E27FC236}">
                <a16:creationId xmlns:a16="http://schemas.microsoft.com/office/drawing/2014/main" id="{ABFED946-4928-485A-A319-E8FF6DF2F2C5}"/>
              </a:ext>
            </a:extLst>
          </p:cNvPr>
          <p:cNvSpPr/>
          <p:nvPr/>
        </p:nvSpPr>
        <p:spPr bwMode="auto">
          <a:xfrm>
            <a:off x="7029450" y="3857625"/>
            <a:ext cx="290513" cy="71438"/>
          </a:xfrm>
          <a:custGeom>
            <a:avLst/>
            <a:gdLst>
              <a:gd name="connsiteX0" fmla="*/ 0 w 290513"/>
              <a:gd name="connsiteY0" fmla="*/ 0 h 71438"/>
              <a:gd name="connsiteX1" fmla="*/ 0 w 290513"/>
              <a:gd name="connsiteY1" fmla="*/ 0 h 71438"/>
              <a:gd name="connsiteX2" fmla="*/ 290513 w 290513"/>
              <a:gd name="connsiteY2" fmla="*/ 71438 h 71438"/>
            </a:gdLst>
            <a:ahLst/>
            <a:cxnLst>
              <a:cxn ang="0">
                <a:pos x="connsiteX0" y="connsiteY0"/>
              </a:cxn>
              <a:cxn ang="0">
                <a:pos x="connsiteX1" y="connsiteY1"/>
              </a:cxn>
              <a:cxn ang="0">
                <a:pos x="connsiteX2" y="connsiteY2"/>
              </a:cxn>
            </a:cxnLst>
            <a:rect l="l" t="t" r="r" b="b"/>
            <a:pathLst>
              <a:path w="290513" h="71438">
                <a:moveTo>
                  <a:pt x="0" y="0"/>
                </a:moveTo>
                <a:lnTo>
                  <a:pt x="0" y="0"/>
                </a:lnTo>
                <a:lnTo>
                  <a:pt x="290513" y="71438"/>
                </a:lnTo>
              </a:path>
            </a:pathLst>
          </a:custGeom>
          <a:noFill/>
          <a:ln w="28575">
            <a:solidFill>
              <a:schemeClr val="accent1"/>
            </a:solidFill>
            <a:miter lim="800000"/>
            <a:headEnd/>
            <a:tailEnd/>
          </a:ln>
        </p:spPr>
        <p:txBody>
          <a:bodyPr rtlCol="0" anchor="ctr"/>
          <a:lstStyle/>
          <a:p>
            <a:pPr algn="ctr"/>
            <a:endParaRPr lang="en-US" dirty="0"/>
          </a:p>
        </p:txBody>
      </p:sp>
      <p:sp>
        <p:nvSpPr>
          <p:cNvPr id="72" name="Freeform: Shape 71">
            <a:extLst>
              <a:ext uri="{FF2B5EF4-FFF2-40B4-BE49-F238E27FC236}">
                <a16:creationId xmlns:a16="http://schemas.microsoft.com/office/drawing/2014/main" id="{9733BB07-D28D-4426-A91C-1CBDE371D655}"/>
              </a:ext>
            </a:extLst>
          </p:cNvPr>
          <p:cNvSpPr/>
          <p:nvPr/>
        </p:nvSpPr>
        <p:spPr bwMode="auto">
          <a:xfrm>
            <a:off x="7019925" y="2243138"/>
            <a:ext cx="457200" cy="1576387"/>
          </a:xfrm>
          <a:custGeom>
            <a:avLst/>
            <a:gdLst>
              <a:gd name="connsiteX0" fmla="*/ 457200 w 457200"/>
              <a:gd name="connsiteY0" fmla="*/ 0 h 1576387"/>
              <a:gd name="connsiteX1" fmla="*/ 290513 w 457200"/>
              <a:gd name="connsiteY1" fmla="*/ 1128712 h 1576387"/>
              <a:gd name="connsiteX2" fmla="*/ 0 w 457200"/>
              <a:gd name="connsiteY2" fmla="*/ 1576387 h 1576387"/>
            </a:gdLst>
            <a:ahLst/>
            <a:cxnLst>
              <a:cxn ang="0">
                <a:pos x="connsiteX0" y="connsiteY0"/>
              </a:cxn>
              <a:cxn ang="0">
                <a:pos x="connsiteX1" y="connsiteY1"/>
              </a:cxn>
              <a:cxn ang="0">
                <a:pos x="connsiteX2" y="connsiteY2"/>
              </a:cxn>
            </a:cxnLst>
            <a:rect l="l" t="t" r="r" b="b"/>
            <a:pathLst>
              <a:path w="457200" h="1576387">
                <a:moveTo>
                  <a:pt x="457200" y="0"/>
                </a:moveTo>
                <a:lnTo>
                  <a:pt x="290513" y="1128712"/>
                </a:lnTo>
                <a:lnTo>
                  <a:pt x="0" y="1576387"/>
                </a:lnTo>
              </a:path>
            </a:pathLst>
          </a:custGeom>
          <a:noFill/>
          <a:ln w="28575">
            <a:solidFill>
              <a:schemeClr val="accent1"/>
            </a:solidFill>
            <a:miter lim="800000"/>
            <a:headEnd/>
            <a:tailEnd/>
          </a:ln>
        </p:spPr>
        <p:txBody>
          <a:bodyPr rtlCol="0" anchor="ctr"/>
          <a:lstStyle/>
          <a:p>
            <a:pPr algn="ctr"/>
            <a:endParaRPr lang="en-US" dirty="0"/>
          </a:p>
        </p:txBody>
      </p:sp>
      <p:sp>
        <p:nvSpPr>
          <p:cNvPr id="73" name="Freeform: Shape 72">
            <a:extLst>
              <a:ext uri="{FF2B5EF4-FFF2-40B4-BE49-F238E27FC236}">
                <a16:creationId xmlns:a16="http://schemas.microsoft.com/office/drawing/2014/main" id="{A44D1D1B-4DE0-4A03-92CA-77F71773B1D9}"/>
              </a:ext>
            </a:extLst>
          </p:cNvPr>
          <p:cNvSpPr/>
          <p:nvPr/>
        </p:nvSpPr>
        <p:spPr bwMode="auto">
          <a:xfrm>
            <a:off x="7034213" y="3224213"/>
            <a:ext cx="595312" cy="581025"/>
          </a:xfrm>
          <a:custGeom>
            <a:avLst/>
            <a:gdLst>
              <a:gd name="connsiteX0" fmla="*/ 595312 w 595312"/>
              <a:gd name="connsiteY0" fmla="*/ 0 h 581025"/>
              <a:gd name="connsiteX1" fmla="*/ 266700 w 595312"/>
              <a:gd name="connsiteY1" fmla="*/ 295275 h 581025"/>
              <a:gd name="connsiteX2" fmla="*/ 0 w 595312"/>
              <a:gd name="connsiteY2" fmla="*/ 581025 h 581025"/>
            </a:gdLst>
            <a:ahLst/>
            <a:cxnLst>
              <a:cxn ang="0">
                <a:pos x="connsiteX0" y="connsiteY0"/>
              </a:cxn>
              <a:cxn ang="0">
                <a:pos x="connsiteX1" y="connsiteY1"/>
              </a:cxn>
              <a:cxn ang="0">
                <a:pos x="connsiteX2" y="connsiteY2"/>
              </a:cxn>
            </a:cxnLst>
            <a:rect l="l" t="t" r="r" b="b"/>
            <a:pathLst>
              <a:path w="595312" h="581025">
                <a:moveTo>
                  <a:pt x="595312" y="0"/>
                </a:moveTo>
                <a:lnTo>
                  <a:pt x="266700" y="295275"/>
                </a:lnTo>
                <a:lnTo>
                  <a:pt x="0" y="581025"/>
                </a:lnTo>
              </a:path>
            </a:pathLst>
          </a:custGeom>
          <a:noFill/>
          <a:ln w="28575">
            <a:solidFill>
              <a:schemeClr val="accent1"/>
            </a:solidFill>
            <a:miter lim="800000"/>
            <a:headEnd/>
            <a:tailEnd/>
          </a:ln>
        </p:spPr>
        <p:txBody>
          <a:bodyPr rtlCol="0" anchor="ctr"/>
          <a:lstStyle/>
          <a:p>
            <a:pPr algn="ctr"/>
            <a:endParaRPr lang="en-US" dirty="0"/>
          </a:p>
        </p:txBody>
      </p:sp>
      <p:sp>
        <p:nvSpPr>
          <p:cNvPr id="74" name="Freeform: Shape 73">
            <a:extLst>
              <a:ext uri="{FF2B5EF4-FFF2-40B4-BE49-F238E27FC236}">
                <a16:creationId xmlns:a16="http://schemas.microsoft.com/office/drawing/2014/main" id="{3BA2880F-C5D2-46B2-BB2A-8B1E7B7979E5}"/>
              </a:ext>
            </a:extLst>
          </p:cNvPr>
          <p:cNvSpPr/>
          <p:nvPr/>
        </p:nvSpPr>
        <p:spPr bwMode="auto">
          <a:xfrm>
            <a:off x="7296150" y="3328988"/>
            <a:ext cx="304800" cy="66675"/>
          </a:xfrm>
          <a:custGeom>
            <a:avLst/>
            <a:gdLst>
              <a:gd name="connsiteX0" fmla="*/ 0 w 304800"/>
              <a:gd name="connsiteY0" fmla="*/ 66675 h 66675"/>
              <a:gd name="connsiteX1" fmla="*/ 304800 w 304800"/>
              <a:gd name="connsiteY1" fmla="*/ 0 h 66675"/>
            </a:gdLst>
            <a:ahLst/>
            <a:cxnLst>
              <a:cxn ang="0">
                <a:pos x="connsiteX0" y="connsiteY0"/>
              </a:cxn>
              <a:cxn ang="0">
                <a:pos x="connsiteX1" y="connsiteY1"/>
              </a:cxn>
            </a:cxnLst>
            <a:rect l="l" t="t" r="r" b="b"/>
            <a:pathLst>
              <a:path w="304800" h="66675">
                <a:moveTo>
                  <a:pt x="0" y="66675"/>
                </a:moveTo>
                <a:lnTo>
                  <a:pt x="304800" y="0"/>
                </a:lnTo>
              </a:path>
            </a:pathLst>
          </a:custGeom>
          <a:noFill/>
          <a:ln w="28575">
            <a:solidFill>
              <a:schemeClr val="accent1"/>
            </a:solidFill>
            <a:miter lim="800000"/>
            <a:headEnd/>
            <a:tailEnd/>
          </a:ln>
        </p:spPr>
        <p:txBody>
          <a:bodyPr rtlCol="0" anchor="ctr"/>
          <a:lstStyle/>
          <a:p>
            <a:pPr algn="ctr"/>
            <a:endParaRPr lang="en-US" dirty="0"/>
          </a:p>
        </p:txBody>
      </p:sp>
      <p:sp>
        <p:nvSpPr>
          <p:cNvPr id="75" name="Freeform: Shape 74">
            <a:extLst>
              <a:ext uri="{FF2B5EF4-FFF2-40B4-BE49-F238E27FC236}">
                <a16:creationId xmlns:a16="http://schemas.microsoft.com/office/drawing/2014/main" id="{5FA1E020-EEE6-472A-A27D-C44E9C4519A7}"/>
              </a:ext>
            </a:extLst>
          </p:cNvPr>
          <p:cNvSpPr/>
          <p:nvPr/>
        </p:nvSpPr>
        <p:spPr bwMode="auto">
          <a:xfrm>
            <a:off x="7034213" y="3790950"/>
            <a:ext cx="295275" cy="47625"/>
          </a:xfrm>
          <a:custGeom>
            <a:avLst/>
            <a:gdLst>
              <a:gd name="connsiteX0" fmla="*/ 295275 w 295275"/>
              <a:gd name="connsiteY0" fmla="*/ 0 h 47625"/>
              <a:gd name="connsiteX1" fmla="*/ 0 w 295275"/>
              <a:gd name="connsiteY1" fmla="*/ 47625 h 47625"/>
            </a:gdLst>
            <a:ahLst/>
            <a:cxnLst>
              <a:cxn ang="0">
                <a:pos x="connsiteX0" y="connsiteY0"/>
              </a:cxn>
              <a:cxn ang="0">
                <a:pos x="connsiteX1" y="connsiteY1"/>
              </a:cxn>
            </a:cxnLst>
            <a:rect l="l" t="t" r="r" b="b"/>
            <a:pathLst>
              <a:path w="295275" h="47625">
                <a:moveTo>
                  <a:pt x="295275" y="0"/>
                </a:moveTo>
                <a:lnTo>
                  <a:pt x="0" y="47625"/>
                </a:lnTo>
              </a:path>
            </a:pathLst>
          </a:custGeom>
          <a:noFill/>
          <a:ln w="28575">
            <a:solidFill>
              <a:schemeClr val="accent1"/>
            </a:solidFill>
            <a:miter lim="800000"/>
            <a:headEnd/>
            <a:tailEnd/>
          </a:ln>
        </p:spPr>
        <p:txBody>
          <a:bodyPr rtlCol="0" anchor="ctr"/>
          <a:lstStyle/>
          <a:p>
            <a:pPr algn="ctr"/>
            <a:endParaRPr lang="en-US" dirty="0"/>
          </a:p>
        </p:txBody>
      </p:sp>
      <p:sp>
        <p:nvSpPr>
          <p:cNvPr id="76" name="Freeform: Shape 75">
            <a:extLst>
              <a:ext uri="{FF2B5EF4-FFF2-40B4-BE49-F238E27FC236}">
                <a16:creationId xmlns:a16="http://schemas.microsoft.com/office/drawing/2014/main" id="{8D10003D-FD47-4C2A-A98C-7D20A46CB29D}"/>
              </a:ext>
            </a:extLst>
          </p:cNvPr>
          <p:cNvSpPr/>
          <p:nvPr/>
        </p:nvSpPr>
        <p:spPr bwMode="auto">
          <a:xfrm>
            <a:off x="7048500" y="3619500"/>
            <a:ext cx="533400" cy="204788"/>
          </a:xfrm>
          <a:custGeom>
            <a:avLst/>
            <a:gdLst>
              <a:gd name="connsiteX0" fmla="*/ 533400 w 533400"/>
              <a:gd name="connsiteY0" fmla="*/ 0 h 204788"/>
              <a:gd name="connsiteX1" fmla="*/ 0 w 533400"/>
              <a:gd name="connsiteY1" fmla="*/ 204788 h 204788"/>
            </a:gdLst>
            <a:ahLst/>
            <a:cxnLst>
              <a:cxn ang="0">
                <a:pos x="connsiteX0" y="connsiteY0"/>
              </a:cxn>
              <a:cxn ang="0">
                <a:pos x="connsiteX1" y="connsiteY1"/>
              </a:cxn>
            </a:cxnLst>
            <a:rect l="l" t="t" r="r" b="b"/>
            <a:pathLst>
              <a:path w="533400" h="204788">
                <a:moveTo>
                  <a:pt x="533400" y="0"/>
                </a:moveTo>
                <a:lnTo>
                  <a:pt x="0" y="204788"/>
                </a:lnTo>
              </a:path>
            </a:pathLst>
          </a:custGeom>
          <a:noFill/>
          <a:ln w="28575">
            <a:solidFill>
              <a:schemeClr val="accent1"/>
            </a:solidFill>
            <a:miter lim="800000"/>
            <a:headEnd/>
            <a:tailEnd/>
          </a:ln>
        </p:spPr>
        <p:txBody>
          <a:bodyPr rtlCol="0" anchor="ctr"/>
          <a:lstStyle/>
          <a:p>
            <a:pPr algn="ctr"/>
            <a:endParaRPr lang="en-US" dirty="0"/>
          </a:p>
        </p:txBody>
      </p:sp>
      <p:sp>
        <p:nvSpPr>
          <p:cNvPr id="77" name="Freeform: Shape 76">
            <a:extLst>
              <a:ext uri="{FF2B5EF4-FFF2-40B4-BE49-F238E27FC236}">
                <a16:creationId xmlns:a16="http://schemas.microsoft.com/office/drawing/2014/main" id="{88D3CB88-617C-4ACC-B188-011CAFB48101}"/>
              </a:ext>
            </a:extLst>
          </p:cNvPr>
          <p:cNvSpPr/>
          <p:nvPr/>
        </p:nvSpPr>
        <p:spPr bwMode="auto">
          <a:xfrm>
            <a:off x="7315200" y="3381375"/>
            <a:ext cx="190500" cy="466725"/>
          </a:xfrm>
          <a:custGeom>
            <a:avLst/>
            <a:gdLst>
              <a:gd name="connsiteX0" fmla="*/ 0 w 190500"/>
              <a:gd name="connsiteY0" fmla="*/ 466725 h 466725"/>
              <a:gd name="connsiteX1" fmla="*/ 190500 w 190500"/>
              <a:gd name="connsiteY1" fmla="*/ 0 h 466725"/>
            </a:gdLst>
            <a:ahLst/>
            <a:cxnLst>
              <a:cxn ang="0">
                <a:pos x="connsiteX0" y="connsiteY0"/>
              </a:cxn>
              <a:cxn ang="0">
                <a:pos x="connsiteX1" y="connsiteY1"/>
              </a:cxn>
            </a:cxnLst>
            <a:rect l="l" t="t" r="r" b="b"/>
            <a:pathLst>
              <a:path w="190500" h="466725">
                <a:moveTo>
                  <a:pt x="0" y="466725"/>
                </a:moveTo>
                <a:lnTo>
                  <a:pt x="190500" y="0"/>
                </a:lnTo>
              </a:path>
            </a:pathLst>
          </a:custGeom>
          <a:noFill/>
          <a:ln w="28575">
            <a:solidFill>
              <a:schemeClr val="accent1"/>
            </a:solidFill>
            <a:miter lim="800000"/>
            <a:headEnd/>
            <a:tailEnd/>
          </a:ln>
        </p:spPr>
        <p:txBody>
          <a:bodyPr rtlCol="0" anchor="ctr"/>
          <a:lstStyle/>
          <a:p>
            <a:pPr algn="ctr"/>
            <a:endParaRPr lang="en-US" dirty="0"/>
          </a:p>
        </p:txBody>
      </p:sp>
      <p:sp>
        <p:nvSpPr>
          <p:cNvPr id="78" name="Freeform: Shape 77">
            <a:extLst>
              <a:ext uri="{FF2B5EF4-FFF2-40B4-BE49-F238E27FC236}">
                <a16:creationId xmlns:a16="http://schemas.microsoft.com/office/drawing/2014/main" id="{C45D827E-8A2E-49F6-AFF7-8A29A2643EC2}"/>
              </a:ext>
            </a:extLst>
          </p:cNvPr>
          <p:cNvSpPr/>
          <p:nvPr/>
        </p:nvSpPr>
        <p:spPr bwMode="auto">
          <a:xfrm>
            <a:off x="7069932" y="3348037"/>
            <a:ext cx="402431" cy="450057"/>
          </a:xfrm>
          <a:custGeom>
            <a:avLst/>
            <a:gdLst>
              <a:gd name="connsiteX0" fmla="*/ 428625 w 428625"/>
              <a:gd name="connsiteY0" fmla="*/ 0 h 476250"/>
              <a:gd name="connsiteX1" fmla="*/ 0 w 428625"/>
              <a:gd name="connsiteY1" fmla="*/ 476250 h 476250"/>
              <a:gd name="connsiteX2" fmla="*/ 266700 w 428625"/>
              <a:gd name="connsiteY2" fmla="*/ 276225 h 476250"/>
              <a:gd name="connsiteX0" fmla="*/ 383381 w 383381"/>
              <a:gd name="connsiteY0" fmla="*/ 0 h 428625"/>
              <a:gd name="connsiteX1" fmla="*/ 0 w 383381"/>
              <a:gd name="connsiteY1" fmla="*/ 428625 h 428625"/>
              <a:gd name="connsiteX2" fmla="*/ 221456 w 383381"/>
              <a:gd name="connsiteY2" fmla="*/ 276225 h 428625"/>
              <a:gd name="connsiteX0" fmla="*/ 402431 w 402431"/>
              <a:gd name="connsiteY0" fmla="*/ 0 h 450057"/>
              <a:gd name="connsiteX1" fmla="*/ 0 w 402431"/>
              <a:gd name="connsiteY1" fmla="*/ 450057 h 450057"/>
              <a:gd name="connsiteX2" fmla="*/ 240506 w 402431"/>
              <a:gd name="connsiteY2" fmla="*/ 276225 h 450057"/>
            </a:gdLst>
            <a:ahLst/>
            <a:cxnLst>
              <a:cxn ang="0">
                <a:pos x="connsiteX0" y="connsiteY0"/>
              </a:cxn>
              <a:cxn ang="0">
                <a:pos x="connsiteX1" y="connsiteY1"/>
              </a:cxn>
              <a:cxn ang="0">
                <a:pos x="connsiteX2" y="connsiteY2"/>
              </a:cxn>
            </a:cxnLst>
            <a:rect l="l" t="t" r="r" b="b"/>
            <a:pathLst>
              <a:path w="402431" h="450057">
                <a:moveTo>
                  <a:pt x="402431" y="0"/>
                </a:moveTo>
                <a:lnTo>
                  <a:pt x="0" y="450057"/>
                </a:lnTo>
                <a:cubicBezTo>
                  <a:pt x="88900" y="383382"/>
                  <a:pt x="151606" y="342900"/>
                  <a:pt x="240506" y="276225"/>
                </a:cubicBezTo>
              </a:path>
            </a:pathLst>
          </a:custGeom>
          <a:noFill/>
          <a:ln w="28575">
            <a:solidFill>
              <a:schemeClr val="accent1"/>
            </a:solidFill>
            <a:miter lim="800000"/>
            <a:headEnd/>
            <a:tailEnd/>
          </a:ln>
        </p:spPr>
        <p:txBody>
          <a:bodyPr rtlCol="0" anchor="ctr"/>
          <a:lstStyle/>
          <a:p>
            <a:pPr algn="ctr"/>
            <a:endParaRPr lang="en-US" dirty="0"/>
          </a:p>
        </p:txBody>
      </p:sp>
      <p:sp>
        <p:nvSpPr>
          <p:cNvPr id="79" name="Freeform: Shape 78">
            <a:extLst>
              <a:ext uri="{FF2B5EF4-FFF2-40B4-BE49-F238E27FC236}">
                <a16:creationId xmlns:a16="http://schemas.microsoft.com/office/drawing/2014/main" id="{983F649A-FE3D-4B65-9DD7-B81552F122F4}"/>
              </a:ext>
            </a:extLst>
          </p:cNvPr>
          <p:cNvSpPr/>
          <p:nvPr/>
        </p:nvSpPr>
        <p:spPr bwMode="auto">
          <a:xfrm>
            <a:off x="7015163" y="3895725"/>
            <a:ext cx="2805112" cy="1595438"/>
          </a:xfrm>
          <a:custGeom>
            <a:avLst/>
            <a:gdLst>
              <a:gd name="connsiteX0" fmla="*/ 0 w 2805112"/>
              <a:gd name="connsiteY0" fmla="*/ 0 h 1595438"/>
              <a:gd name="connsiteX1" fmla="*/ 457200 w 2805112"/>
              <a:gd name="connsiteY1" fmla="*/ 1033463 h 1595438"/>
              <a:gd name="connsiteX2" fmla="*/ 1119187 w 2805112"/>
              <a:gd name="connsiteY2" fmla="*/ 1152525 h 1595438"/>
              <a:gd name="connsiteX3" fmla="*/ 1538287 w 2805112"/>
              <a:gd name="connsiteY3" fmla="*/ 1123950 h 1595438"/>
              <a:gd name="connsiteX4" fmla="*/ 1781175 w 2805112"/>
              <a:gd name="connsiteY4" fmla="*/ 957263 h 1595438"/>
              <a:gd name="connsiteX5" fmla="*/ 2009775 w 2805112"/>
              <a:gd name="connsiteY5" fmla="*/ 938213 h 1595438"/>
              <a:gd name="connsiteX6" fmla="*/ 2300287 w 2805112"/>
              <a:gd name="connsiteY6" fmla="*/ 876300 h 1595438"/>
              <a:gd name="connsiteX7" fmla="*/ 2466975 w 2805112"/>
              <a:gd name="connsiteY7" fmla="*/ 962025 h 1595438"/>
              <a:gd name="connsiteX8" fmla="*/ 2805112 w 2805112"/>
              <a:gd name="connsiteY8" fmla="*/ 1595438 h 1595438"/>
              <a:gd name="connsiteX0" fmla="*/ 0 w 2805112"/>
              <a:gd name="connsiteY0" fmla="*/ 0 h 1595438"/>
              <a:gd name="connsiteX1" fmla="*/ 457200 w 2805112"/>
              <a:gd name="connsiteY1" fmla="*/ 1033463 h 1595438"/>
              <a:gd name="connsiteX2" fmla="*/ 1119187 w 2805112"/>
              <a:gd name="connsiteY2" fmla="*/ 1152525 h 1595438"/>
              <a:gd name="connsiteX3" fmla="*/ 1538287 w 2805112"/>
              <a:gd name="connsiteY3" fmla="*/ 1123950 h 1595438"/>
              <a:gd name="connsiteX4" fmla="*/ 1781175 w 2805112"/>
              <a:gd name="connsiteY4" fmla="*/ 957263 h 1595438"/>
              <a:gd name="connsiteX5" fmla="*/ 2009775 w 2805112"/>
              <a:gd name="connsiteY5" fmla="*/ 938213 h 1595438"/>
              <a:gd name="connsiteX6" fmla="*/ 2300287 w 2805112"/>
              <a:gd name="connsiteY6" fmla="*/ 876300 h 1595438"/>
              <a:gd name="connsiteX7" fmla="*/ 2466975 w 2805112"/>
              <a:gd name="connsiteY7" fmla="*/ 962025 h 1595438"/>
              <a:gd name="connsiteX8" fmla="*/ 2805112 w 2805112"/>
              <a:gd name="connsiteY8" fmla="*/ 1595438 h 1595438"/>
              <a:gd name="connsiteX0" fmla="*/ 0 w 2805112"/>
              <a:gd name="connsiteY0" fmla="*/ 0 h 1595438"/>
              <a:gd name="connsiteX1" fmla="*/ 457200 w 2805112"/>
              <a:gd name="connsiteY1" fmla="*/ 1033463 h 1595438"/>
              <a:gd name="connsiteX2" fmla="*/ 1119187 w 2805112"/>
              <a:gd name="connsiteY2" fmla="*/ 1152525 h 1595438"/>
              <a:gd name="connsiteX3" fmla="*/ 1538287 w 2805112"/>
              <a:gd name="connsiteY3" fmla="*/ 1123950 h 1595438"/>
              <a:gd name="connsiteX4" fmla="*/ 1781175 w 2805112"/>
              <a:gd name="connsiteY4" fmla="*/ 957263 h 1595438"/>
              <a:gd name="connsiteX5" fmla="*/ 2009775 w 2805112"/>
              <a:gd name="connsiteY5" fmla="*/ 938213 h 1595438"/>
              <a:gd name="connsiteX6" fmla="*/ 2300287 w 2805112"/>
              <a:gd name="connsiteY6" fmla="*/ 876300 h 1595438"/>
              <a:gd name="connsiteX7" fmla="*/ 2466975 w 2805112"/>
              <a:gd name="connsiteY7" fmla="*/ 962025 h 1595438"/>
              <a:gd name="connsiteX8" fmla="*/ 2805112 w 2805112"/>
              <a:gd name="connsiteY8" fmla="*/ 1595438 h 159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05112" h="1595438">
                <a:moveTo>
                  <a:pt x="0" y="0"/>
                </a:moveTo>
                <a:cubicBezTo>
                  <a:pt x="152400" y="344488"/>
                  <a:pt x="300038" y="722312"/>
                  <a:pt x="457200" y="1033463"/>
                </a:cubicBezTo>
                <a:lnTo>
                  <a:pt x="1119187" y="1152525"/>
                </a:lnTo>
                <a:lnTo>
                  <a:pt x="1538287" y="1123950"/>
                </a:lnTo>
                <a:lnTo>
                  <a:pt x="1781175" y="957263"/>
                </a:lnTo>
                <a:lnTo>
                  <a:pt x="2009775" y="938213"/>
                </a:lnTo>
                <a:lnTo>
                  <a:pt x="2300287" y="876300"/>
                </a:lnTo>
                <a:lnTo>
                  <a:pt x="2466975" y="962025"/>
                </a:lnTo>
                <a:lnTo>
                  <a:pt x="2805112" y="1595438"/>
                </a:lnTo>
              </a:path>
            </a:pathLst>
          </a:custGeom>
          <a:noFill/>
          <a:ln w="28575">
            <a:solidFill>
              <a:schemeClr val="accent3"/>
            </a:solidFill>
            <a:miter lim="800000"/>
            <a:headEnd/>
            <a:tailEnd/>
          </a:ln>
        </p:spPr>
        <p:txBody>
          <a:bodyPr rtlCol="0" anchor="ctr"/>
          <a:lstStyle/>
          <a:p>
            <a:pPr algn="ctr"/>
            <a:endParaRPr lang="en-US" dirty="0"/>
          </a:p>
        </p:txBody>
      </p:sp>
      <p:cxnSp>
        <p:nvCxnSpPr>
          <p:cNvPr id="22" name="Straight Connector 21">
            <a:extLst>
              <a:ext uri="{FF2B5EF4-FFF2-40B4-BE49-F238E27FC236}">
                <a16:creationId xmlns:a16="http://schemas.microsoft.com/office/drawing/2014/main" id="{D8741E70-BAED-4214-83AD-F5216A2C6DD8}"/>
              </a:ext>
            </a:extLst>
          </p:cNvPr>
          <p:cNvCxnSpPr>
            <a:cxnSpLocks/>
          </p:cNvCxnSpPr>
          <p:nvPr/>
        </p:nvCxnSpPr>
        <p:spPr>
          <a:xfrm>
            <a:off x="6990453" y="2235350"/>
            <a:ext cx="0" cy="326144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Freeform: Shape 81">
            <a:extLst>
              <a:ext uri="{FF2B5EF4-FFF2-40B4-BE49-F238E27FC236}">
                <a16:creationId xmlns:a16="http://schemas.microsoft.com/office/drawing/2014/main" id="{AE32C97C-1228-460F-8683-21E694690DAD}"/>
              </a:ext>
            </a:extLst>
          </p:cNvPr>
          <p:cNvSpPr/>
          <p:nvPr/>
        </p:nvSpPr>
        <p:spPr bwMode="auto">
          <a:xfrm>
            <a:off x="7115175" y="4095750"/>
            <a:ext cx="2690813" cy="690563"/>
          </a:xfrm>
          <a:custGeom>
            <a:avLst/>
            <a:gdLst>
              <a:gd name="connsiteX0" fmla="*/ 2690813 w 2690813"/>
              <a:gd name="connsiteY0" fmla="*/ 652463 h 690563"/>
              <a:gd name="connsiteX1" fmla="*/ 2205038 w 2690813"/>
              <a:gd name="connsiteY1" fmla="*/ 690563 h 690563"/>
              <a:gd name="connsiteX2" fmla="*/ 1747838 w 2690813"/>
              <a:gd name="connsiteY2" fmla="*/ 661988 h 690563"/>
              <a:gd name="connsiteX3" fmla="*/ 1243013 w 2690813"/>
              <a:gd name="connsiteY3" fmla="*/ 519113 h 690563"/>
              <a:gd name="connsiteX4" fmla="*/ 823913 w 2690813"/>
              <a:gd name="connsiteY4" fmla="*/ 466725 h 690563"/>
              <a:gd name="connsiteX5" fmla="*/ 561975 w 2690813"/>
              <a:gd name="connsiteY5" fmla="*/ 423863 h 690563"/>
              <a:gd name="connsiteX6" fmla="*/ 185738 w 2690813"/>
              <a:gd name="connsiteY6" fmla="*/ 433388 h 690563"/>
              <a:gd name="connsiteX7" fmla="*/ 0 w 2690813"/>
              <a:gd name="connsiteY7" fmla="*/ 0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0813" h="690563">
                <a:moveTo>
                  <a:pt x="2690813" y="652463"/>
                </a:moveTo>
                <a:lnTo>
                  <a:pt x="2205038" y="690563"/>
                </a:lnTo>
                <a:lnTo>
                  <a:pt x="1747838" y="661988"/>
                </a:lnTo>
                <a:lnTo>
                  <a:pt x="1243013" y="519113"/>
                </a:lnTo>
                <a:lnTo>
                  <a:pt x="823913" y="466725"/>
                </a:lnTo>
                <a:lnTo>
                  <a:pt x="561975" y="423863"/>
                </a:lnTo>
                <a:lnTo>
                  <a:pt x="185738" y="433388"/>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83" name="Freeform: Shape 82">
            <a:extLst>
              <a:ext uri="{FF2B5EF4-FFF2-40B4-BE49-F238E27FC236}">
                <a16:creationId xmlns:a16="http://schemas.microsoft.com/office/drawing/2014/main" id="{83F8DD38-558D-4DA2-8F81-0CDFFE9664FC}"/>
              </a:ext>
            </a:extLst>
          </p:cNvPr>
          <p:cNvSpPr/>
          <p:nvPr/>
        </p:nvSpPr>
        <p:spPr bwMode="auto">
          <a:xfrm>
            <a:off x="7310437" y="4572001"/>
            <a:ext cx="600075" cy="433388"/>
          </a:xfrm>
          <a:custGeom>
            <a:avLst/>
            <a:gdLst>
              <a:gd name="connsiteX0" fmla="*/ 0 w 585788"/>
              <a:gd name="connsiteY0" fmla="*/ 0 h 423863"/>
              <a:gd name="connsiteX1" fmla="*/ 328613 w 585788"/>
              <a:gd name="connsiteY1" fmla="*/ 195263 h 423863"/>
              <a:gd name="connsiteX2" fmla="*/ 585788 w 585788"/>
              <a:gd name="connsiteY2" fmla="*/ 423863 h 423863"/>
              <a:gd name="connsiteX0" fmla="*/ 0 w 600075"/>
              <a:gd name="connsiteY0" fmla="*/ 0 h 461963"/>
              <a:gd name="connsiteX1" fmla="*/ 342900 w 600075"/>
              <a:gd name="connsiteY1" fmla="*/ 233363 h 461963"/>
              <a:gd name="connsiteX2" fmla="*/ 600075 w 600075"/>
              <a:gd name="connsiteY2" fmla="*/ 461963 h 461963"/>
              <a:gd name="connsiteX0" fmla="*/ 0 w 600075"/>
              <a:gd name="connsiteY0" fmla="*/ 0 h 433388"/>
              <a:gd name="connsiteX1" fmla="*/ 342900 w 600075"/>
              <a:gd name="connsiteY1" fmla="*/ 204788 h 433388"/>
              <a:gd name="connsiteX2" fmla="*/ 600075 w 600075"/>
              <a:gd name="connsiteY2" fmla="*/ 433388 h 433388"/>
            </a:gdLst>
            <a:ahLst/>
            <a:cxnLst>
              <a:cxn ang="0">
                <a:pos x="connsiteX0" y="connsiteY0"/>
              </a:cxn>
              <a:cxn ang="0">
                <a:pos x="connsiteX1" y="connsiteY1"/>
              </a:cxn>
              <a:cxn ang="0">
                <a:pos x="connsiteX2" y="connsiteY2"/>
              </a:cxn>
            </a:cxnLst>
            <a:rect l="l" t="t" r="r" b="b"/>
            <a:pathLst>
              <a:path w="600075" h="433388">
                <a:moveTo>
                  <a:pt x="0" y="0"/>
                </a:moveTo>
                <a:lnTo>
                  <a:pt x="342900" y="204788"/>
                </a:lnTo>
                <a:lnTo>
                  <a:pt x="600075" y="433388"/>
                </a:lnTo>
              </a:path>
            </a:pathLst>
          </a:custGeom>
          <a:noFill/>
          <a:ln w="28575">
            <a:solidFill>
              <a:schemeClr val="accent3"/>
            </a:solidFill>
            <a:miter lim="800000"/>
            <a:headEnd/>
            <a:tailEnd/>
          </a:ln>
        </p:spPr>
        <p:txBody>
          <a:bodyPr rtlCol="0" anchor="ctr"/>
          <a:lstStyle/>
          <a:p>
            <a:pPr algn="ctr"/>
            <a:endParaRPr lang="en-US" dirty="0"/>
          </a:p>
        </p:txBody>
      </p:sp>
      <p:sp>
        <p:nvSpPr>
          <p:cNvPr id="84" name="Freeform: Shape 83">
            <a:extLst>
              <a:ext uri="{FF2B5EF4-FFF2-40B4-BE49-F238E27FC236}">
                <a16:creationId xmlns:a16="http://schemas.microsoft.com/office/drawing/2014/main" id="{ABD29E4F-F017-4CD6-906D-467B42D4855B}"/>
              </a:ext>
            </a:extLst>
          </p:cNvPr>
          <p:cNvSpPr/>
          <p:nvPr/>
        </p:nvSpPr>
        <p:spPr bwMode="auto">
          <a:xfrm>
            <a:off x="8143875" y="5038725"/>
            <a:ext cx="1647825" cy="142875"/>
          </a:xfrm>
          <a:custGeom>
            <a:avLst/>
            <a:gdLst>
              <a:gd name="connsiteX0" fmla="*/ 0 w 1647825"/>
              <a:gd name="connsiteY0" fmla="*/ 0 h 142875"/>
              <a:gd name="connsiteX1" fmla="*/ 381000 w 1647825"/>
              <a:gd name="connsiteY1" fmla="*/ 57150 h 142875"/>
              <a:gd name="connsiteX2" fmla="*/ 1181100 w 1647825"/>
              <a:gd name="connsiteY2" fmla="*/ 133350 h 142875"/>
              <a:gd name="connsiteX3" fmla="*/ 1647825 w 1647825"/>
              <a:gd name="connsiteY3" fmla="*/ 142875 h 142875"/>
            </a:gdLst>
            <a:ahLst/>
            <a:cxnLst>
              <a:cxn ang="0">
                <a:pos x="connsiteX0" y="connsiteY0"/>
              </a:cxn>
              <a:cxn ang="0">
                <a:pos x="connsiteX1" y="connsiteY1"/>
              </a:cxn>
              <a:cxn ang="0">
                <a:pos x="connsiteX2" y="connsiteY2"/>
              </a:cxn>
              <a:cxn ang="0">
                <a:pos x="connsiteX3" y="connsiteY3"/>
              </a:cxn>
            </a:cxnLst>
            <a:rect l="l" t="t" r="r" b="b"/>
            <a:pathLst>
              <a:path w="1647825" h="142875">
                <a:moveTo>
                  <a:pt x="0" y="0"/>
                </a:moveTo>
                <a:lnTo>
                  <a:pt x="381000" y="57150"/>
                </a:lnTo>
                <a:lnTo>
                  <a:pt x="1181100" y="133350"/>
                </a:lnTo>
                <a:lnTo>
                  <a:pt x="1647825" y="142875"/>
                </a:lnTo>
              </a:path>
            </a:pathLst>
          </a:custGeom>
          <a:noFill/>
          <a:ln w="28575">
            <a:solidFill>
              <a:schemeClr val="accent3"/>
            </a:solidFill>
            <a:miter lim="800000"/>
            <a:headEnd/>
            <a:tailEnd/>
          </a:ln>
        </p:spPr>
        <p:txBody>
          <a:bodyPr rtlCol="0" anchor="ctr"/>
          <a:lstStyle/>
          <a:p>
            <a:pPr algn="ctr"/>
            <a:endParaRPr lang="en-US" dirty="0"/>
          </a:p>
        </p:txBody>
      </p:sp>
      <p:sp>
        <p:nvSpPr>
          <p:cNvPr id="85" name="Freeform: Shape 84">
            <a:extLst>
              <a:ext uri="{FF2B5EF4-FFF2-40B4-BE49-F238E27FC236}">
                <a16:creationId xmlns:a16="http://schemas.microsoft.com/office/drawing/2014/main" id="{F4B70A6D-1290-4EA7-AE5F-635DBD88AF51}"/>
              </a:ext>
            </a:extLst>
          </p:cNvPr>
          <p:cNvSpPr/>
          <p:nvPr/>
        </p:nvSpPr>
        <p:spPr bwMode="auto">
          <a:xfrm>
            <a:off x="9815513" y="5481638"/>
            <a:ext cx="714375" cy="4762"/>
          </a:xfrm>
          <a:custGeom>
            <a:avLst/>
            <a:gdLst>
              <a:gd name="connsiteX0" fmla="*/ 0 w 714375"/>
              <a:gd name="connsiteY0" fmla="*/ 0 h 4762"/>
              <a:gd name="connsiteX1" fmla="*/ 714375 w 714375"/>
              <a:gd name="connsiteY1" fmla="*/ 4762 h 4762"/>
            </a:gdLst>
            <a:ahLst/>
            <a:cxnLst>
              <a:cxn ang="0">
                <a:pos x="connsiteX0" y="connsiteY0"/>
              </a:cxn>
              <a:cxn ang="0">
                <a:pos x="connsiteX1" y="connsiteY1"/>
              </a:cxn>
            </a:cxnLst>
            <a:rect l="l" t="t" r="r" b="b"/>
            <a:pathLst>
              <a:path w="714375" h="4762">
                <a:moveTo>
                  <a:pt x="0" y="0"/>
                </a:moveTo>
                <a:lnTo>
                  <a:pt x="714375" y="4762"/>
                </a:lnTo>
              </a:path>
            </a:pathLst>
          </a:custGeom>
          <a:noFill/>
          <a:ln w="28575">
            <a:solidFill>
              <a:schemeClr val="accent3"/>
            </a:solidFill>
            <a:miter lim="800000"/>
            <a:headEnd/>
            <a:tailEnd/>
          </a:ln>
        </p:spPr>
        <p:txBody>
          <a:bodyPr rtlCol="0" anchor="ctr"/>
          <a:lstStyle/>
          <a:p>
            <a:pPr algn="ctr"/>
            <a:endParaRPr lang="en-US" dirty="0"/>
          </a:p>
        </p:txBody>
      </p:sp>
      <p:cxnSp>
        <p:nvCxnSpPr>
          <p:cNvPr id="40" name="Straight Connector 39">
            <a:extLst>
              <a:ext uri="{FF2B5EF4-FFF2-40B4-BE49-F238E27FC236}">
                <a16:creationId xmlns:a16="http://schemas.microsoft.com/office/drawing/2014/main" id="{F043CBBA-C626-422F-A2FF-10964E875C59}"/>
              </a:ext>
            </a:extLst>
          </p:cNvPr>
          <p:cNvCxnSpPr>
            <a:cxnSpLocks/>
          </p:cNvCxnSpPr>
          <p:nvPr/>
        </p:nvCxnSpPr>
        <p:spPr>
          <a:xfrm flipH="1">
            <a:off x="6922146" y="5485901"/>
            <a:ext cx="39489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6" name="Oval 85">
            <a:extLst>
              <a:ext uri="{FF2B5EF4-FFF2-40B4-BE49-F238E27FC236}">
                <a16:creationId xmlns:a16="http://schemas.microsoft.com/office/drawing/2014/main" id="{DB7637EC-2A3C-4FC4-9903-3360C38E5579}"/>
              </a:ext>
            </a:extLst>
          </p:cNvPr>
          <p:cNvSpPr/>
          <p:nvPr/>
        </p:nvSpPr>
        <p:spPr bwMode="auto">
          <a:xfrm>
            <a:off x="7439140" y="2209800"/>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87" name="Oval 86">
            <a:extLst>
              <a:ext uri="{FF2B5EF4-FFF2-40B4-BE49-F238E27FC236}">
                <a16:creationId xmlns:a16="http://schemas.microsoft.com/office/drawing/2014/main" id="{2E984932-909D-4FC7-B873-BE08BD78532A}"/>
              </a:ext>
            </a:extLst>
          </p:cNvPr>
          <p:cNvSpPr/>
          <p:nvPr/>
        </p:nvSpPr>
        <p:spPr bwMode="auto">
          <a:xfrm>
            <a:off x="7553440" y="2214678"/>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88" name="Oval 87">
            <a:extLst>
              <a:ext uri="{FF2B5EF4-FFF2-40B4-BE49-F238E27FC236}">
                <a16:creationId xmlns:a16="http://schemas.microsoft.com/office/drawing/2014/main" id="{1EE738D6-75F4-445A-91DE-5779FB597E38}"/>
              </a:ext>
            </a:extLst>
          </p:cNvPr>
          <p:cNvSpPr/>
          <p:nvPr/>
        </p:nvSpPr>
        <p:spPr bwMode="auto">
          <a:xfrm>
            <a:off x="7285642" y="3067743"/>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89" name="Oval 88">
            <a:extLst>
              <a:ext uri="{FF2B5EF4-FFF2-40B4-BE49-F238E27FC236}">
                <a16:creationId xmlns:a16="http://schemas.microsoft.com/office/drawing/2014/main" id="{5D1F5547-434D-432A-98B8-37B9D48707ED}"/>
              </a:ext>
            </a:extLst>
          </p:cNvPr>
          <p:cNvSpPr/>
          <p:nvPr/>
        </p:nvSpPr>
        <p:spPr bwMode="auto">
          <a:xfrm>
            <a:off x="7595828" y="3183930"/>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0" name="Oval 89">
            <a:extLst>
              <a:ext uri="{FF2B5EF4-FFF2-40B4-BE49-F238E27FC236}">
                <a16:creationId xmlns:a16="http://schemas.microsoft.com/office/drawing/2014/main" id="{5709E029-9217-458A-935A-B028A848E82F}"/>
              </a:ext>
            </a:extLst>
          </p:cNvPr>
          <p:cNvSpPr/>
          <p:nvPr/>
        </p:nvSpPr>
        <p:spPr bwMode="auto">
          <a:xfrm>
            <a:off x="7234467" y="3176703"/>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1" name="Oval 90">
            <a:extLst>
              <a:ext uri="{FF2B5EF4-FFF2-40B4-BE49-F238E27FC236}">
                <a16:creationId xmlns:a16="http://schemas.microsoft.com/office/drawing/2014/main" id="{EDA813EA-5615-458B-9874-C0625A399BCF}"/>
              </a:ext>
            </a:extLst>
          </p:cNvPr>
          <p:cNvSpPr/>
          <p:nvPr/>
        </p:nvSpPr>
        <p:spPr bwMode="auto">
          <a:xfrm>
            <a:off x="7386867" y="3329103"/>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2" name="Oval 91">
            <a:extLst>
              <a:ext uri="{FF2B5EF4-FFF2-40B4-BE49-F238E27FC236}">
                <a16:creationId xmlns:a16="http://schemas.microsoft.com/office/drawing/2014/main" id="{8F18C301-5432-44AD-8ABD-F9303B6640F8}"/>
              </a:ext>
            </a:extLst>
          </p:cNvPr>
          <p:cNvSpPr/>
          <p:nvPr/>
        </p:nvSpPr>
        <p:spPr bwMode="auto">
          <a:xfrm>
            <a:off x="7202730" y="3248946"/>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3" name="Oval 92">
            <a:extLst>
              <a:ext uri="{FF2B5EF4-FFF2-40B4-BE49-F238E27FC236}">
                <a16:creationId xmlns:a16="http://schemas.microsoft.com/office/drawing/2014/main" id="{C3E084AB-10C9-4F51-A915-9A5EAA534E17}"/>
              </a:ext>
            </a:extLst>
          </p:cNvPr>
          <p:cNvSpPr/>
          <p:nvPr/>
        </p:nvSpPr>
        <p:spPr bwMode="auto">
          <a:xfrm>
            <a:off x="7355130" y="3401346"/>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4" name="Oval 93">
            <a:extLst>
              <a:ext uri="{FF2B5EF4-FFF2-40B4-BE49-F238E27FC236}">
                <a16:creationId xmlns:a16="http://schemas.microsoft.com/office/drawing/2014/main" id="{077B93DE-399D-4B98-AA12-8388E9FFDC9E}"/>
              </a:ext>
            </a:extLst>
          </p:cNvPr>
          <p:cNvSpPr/>
          <p:nvPr/>
        </p:nvSpPr>
        <p:spPr bwMode="auto">
          <a:xfrm>
            <a:off x="7552689" y="3286931"/>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5" name="Oval 94">
            <a:extLst>
              <a:ext uri="{FF2B5EF4-FFF2-40B4-BE49-F238E27FC236}">
                <a16:creationId xmlns:a16="http://schemas.microsoft.com/office/drawing/2014/main" id="{98FC26C4-34CD-461B-AAC2-3946E9E20B15}"/>
              </a:ext>
            </a:extLst>
          </p:cNvPr>
          <p:cNvSpPr/>
          <p:nvPr/>
        </p:nvSpPr>
        <p:spPr bwMode="auto">
          <a:xfrm>
            <a:off x="7285642" y="3316230"/>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6" name="Oval 95">
            <a:extLst>
              <a:ext uri="{FF2B5EF4-FFF2-40B4-BE49-F238E27FC236}">
                <a16:creationId xmlns:a16="http://schemas.microsoft.com/office/drawing/2014/main" id="{8C8384BB-AB5A-49B5-87AA-3C3FB917037F}"/>
              </a:ext>
            </a:extLst>
          </p:cNvPr>
          <p:cNvSpPr/>
          <p:nvPr/>
        </p:nvSpPr>
        <p:spPr bwMode="auto">
          <a:xfrm>
            <a:off x="7471626" y="3345470"/>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7" name="Oval 96">
            <a:extLst>
              <a:ext uri="{FF2B5EF4-FFF2-40B4-BE49-F238E27FC236}">
                <a16:creationId xmlns:a16="http://schemas.microsoft.com/office/drawing/2014/main" id="{74E0857F-267E-4C75-AA5D-CCA84F6F1AF4}"/>
              </a:ext>
            </a:extLst>
          </p:cNvPr>
          <p:cNvSpPr/>
          <p:nvPr/>
        </p:nvSpPr>
        <p:spPr bwMode="auto">
          <a:xfrm>
            <a:off x="7624026" y="3497870"/>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8" name="Oval 97">
            <a:extLst>
              <a:ext uri="{FF2B5EF4-FFF2-40B4-BE49-F238E27FC236}">
                <a16:creationId xmlns:a16="http://schemas.microsoft.com/office/drawing/2014/main" id="{86EF040C-C885-4D60-B9B5-01B05B2873ED}"/>
              </a:ext>
            </a:extLst>
          </p:cNvPr>
          <p:cNvSpPr/>
          <p:nvPr/>
        </p:nvSpPr>
        <p:spPr bwMode="auto">
          <a:xfrm>
            <a:off x="7243456" y="3361434"/>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99" name="Oval 98">
            <a:extLst>
              <a:ext uri="{FF2B5EF4-FFF2-40B4-BE49-F238E27FC236}">
                <a16:creationId xmlns:a16="http://schemas.microsoft.com/office/drawing/2014/main" id="{BBF57397-62C8-4134-9898-420A3E84BA08}"/>
              </a:ext>
            </a:extLst>
          </p:cNvPr>
          <p:cNvSpPr/>
          <p:nvPr/>
        </p:nvSpPr>
        <p:spPr bwMode="auto">
          <a:xfrm>
            <a:off x="7291503" y="3464203"/>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0" name="Oval 99">
            <a:extLst>
              <a:ext uri="{FF2B5EF4-FFF2-40B4-BE49-F238E27FC236}">
                <a16:creationId xmlns:a16="http://schemas.microsoft.com/office/drawing/2014/main" id="{9C9C6463-20DC-42FF-9B62-34FCA4DBC2ED}"/>
              </a:ext>
            </a:extLst>
          </p:cNvPr>
          <p:cNvSpPr/>
          <p:nvPr/>
        </p:nvSpPr>
        <p:spPr bwMode="auto">
          <a:xfrm>
            <a:off x="7272452" y="3578616"/>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1" name="Oval 100">
            <a:extLst>
              <a:ext uri="{FF2B5EF4-FFF2-40B4-BE49-F238E27FC236}">
                <a16:creationId xmlns:a16="http://schemas.microsoft.com/office/drawing/2014/main" id="{167EAA6A-B343-4F93-B1F7-066652AE7E4A}"/>
              </a:ext>
            </a:extLst>
          </p:cNvPr>
          <p:cNvSpPr/>
          <p:nvPr/>
        </p:nvSpPr>
        <p:spPr bwMode="auto">
          <a:xfrm>
            <a:off x="7285641" y="3511713"/>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2" name="Oval 101">
            <a:extLst>
              <a:ext uri="{FF2B5EF4-FFF2-40B4-BE49-F238E27FC236}">
                <a16:creationId xmlns:a16="http://schemas.microsoft.com/office/drawing/2014/main" id="{39CC5BC3-696C-46EE-AA6C-5BB93BCC6730}"/>
              </a:ext>
            </a:extLst>
          </p:cNvPr>
          <p:cNvSpPr/>
          <p:nvPr/>
        </p:nvSpPr>
        <p:spPr bwMode="auto">
          <a:xfrm>
            <a:off x="7441107" y="3326081"/>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3" name="Oval 102">
            <a:extLst>
              <a:ext uri="{FF2B5EF4-FFF2-40B4-BE49-F238E27FC236}">
                <a16:creationId xmlns:a16="http://schemas.microsoft.com/office/drawing/2014/main" id="{DA75169E-6F2B-4C5D-A96C-6293E83BC968}"/>
              </a:ext>
            </a:extLst>
          </p:cNvPr>
          <p:cNvSpPr/>
          <p:nvPr/>
        </p:nvSpPr>
        <p:spPr bwMode="auto">
          <a:xfrm>
            <a:off x="7550510" y="3581515"/>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4" name="Oval 103">
            <a:extLst>
              <a:ext uri="{FF2B5EF4-FFF2-40B4-BE49-F238E27FC236}">
                <a16:creationId xmlns:a16="http://schemas.microsoft.com/office/drawing/2014/main" id="{2CED4B38-C28B-4660-9A34-68803FCE36CF}"/>
              </a:ext>
            </a:extLst>
          </p:cNvPr>
          <p:cNvSpPr/>
          <p:nvPr/>
        </p:nvSpPr>
        <p:spPr bwMode="auto">
          <a:xfrm>
            <a:off x="7240715" y="3702576"/>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5" name="Oval 104">
            <a:extLst>
              <a:ext uri="{FF2B5EF4-FFF2-40B4-BE49-F238E27FC236}">
                <a16:creationId xmlns:a16="http://schemas.microsoft.com/office/drawing/2014/main" id="{D8E4C0AB-160B-4281-A74D-919BD6C42BF4}"/>
              </a:ext>
            </a:extLst>
          </p:cNvPr>
          <p:cNvSpPr/>
          <p:nvPr/>
        </p:nvSpPr>
        <p:spPr bwMode="auto">
          <a:xfrm>
            <a:off x="6990453" y="3808148"/>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6" name="Oval 105">
            <a:extLst>
              <a:ext uri="{FF2B5EF4-FFF2-40B4-BE49-F238E27FC236}">
                <a16:creationId xmlns:a16="http://schemas.microsoft.com/office/drawing/2014/main" id="{7F8E5F67-EE19-44F4-92EE-DB4BABC939F6}"/>
              </a:ext>
            </a:extLst>
          </p:cNvPr>
          <p:cNvSpPr/>
          <p:nvPr/>
        </p:nvSpPr>
        <p:spPr bwMode="auto">
          <a:xfrm>
            <a:off x="7598799" y="3822262"/>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7" name="Oval 106">
            <a:extLst>
              <a:ext uri="{FF2B5EF4-FFF2-40B4-BE49-F238E27FC236}">
                <a16:creationId xmlns:a16="http://schemas.microsoft.com/office/drawing/2014/main" id="{3196A5AD-CEA0-4ED0-A4A9-487A629C157B}"/>
              </a:ext>
            </a:extLst>
          </p:cNvPr>
          <p:cNvSpPr/>
          <p:nvPr/>
        </p:nvSpPr>
        <p:spPr bwMode="auto">
          <a:xfrm>
            <a:off x="7934440" y="3433451"/>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8" name="Oval 107">
            <a:extLst>
              <a:ext uri="{FF2B5EF4-FFF2-40B4-BE49-F238E27FC236}">
                <a16:creationId xmlns:a16="http://schemas.microsoft.com/office/drawing/2014/main" id="{64573037-BD4B-4C5E-A131-8894D18DD55E}"/>
              </a:ext>
            </a:extLst>
          </p:cNvPr>
          <p:cNvSpPr/>
          <p:nvPr/>
        </p:nvSpPr>
        <p:spPr bwMode="auto">
          <a:xfrm>
            <a:off x="7782331" y="3721703"/>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09" name="Oval 108">
            <a:extLst>
              <a:ext uri="{FF2B5EF4-FFF2-40B4-BE49-F238E27FC236}">
                <a16:creationId xmlns:a16="http://schemas.microsoft.com/office/drawing/2014/main" id="{9BBE52A4-43EC-41A6-AA72-A95B90B6F504}"/>
              </a:ext>
            </a:extLst>
          </p:cNvPr>
          <p:cNvSpPr/>
          <p:nvPr/>
        </p:nvSpPr>
        <p:spPr bwMode="auto">
          <a:xfrm>
            <a:off x="7285642" y="3753195"/>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10" name="Oval 109">
            <a:extLst>
              <a:ext uri="{FF2B5EF4-FFF2-40B4-BE49-F238E27FC236}">
                <a16:creationId xmlns:a16="http://schemas.microsoft.com/office/drawing/2014/main" id="{371B7F50-969D-4C6E-AE40-73C05D6111EA}"/>
              </a:ext>
            </a:extLst>
          </p:cNvPr>
          <p:cNvSpPr/>
          <p:nvPr/>
        </p:nvSpPr>
        <p:spPr bwMode="auto">
          <a:xfrm>
            <a:off x="7279160" y="3814369"/>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11" name="Oval 110">
            <a:extLst>
              <a:ext uri="{FF2B5EF4-FFF2-40B4-BE49-F238E27FC236}">
                <a16:creationId xmlns:a16="http://schemas.microsoft.com/office/drawing/2014/main" id="{DC16D2D9-152B-4749-ACEF-9546312B9AB9}"/>
              </a:ext>
            </a:extLst>
          </p:cNvPr>
          <p:cNvSpPr/>
          <p:nvPr/>
        </p:nvSpPr>
        <p:spPr bwMode="auto">
          <a:xfrm>
            <a:off x="7281441" y="3895331"/>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12" name="Oval 111">
            <a:extLst>
              <a:ext uri="{FF2B5EF4-FFF2-40B4-BE49-F238E27FC236}">
                <a16:creationId xmlns:a16="http://schemas.microsoft.com/office/drawing/2014/main" id="{C6B231A8-1ACA-48AC-99E5-994E93339607}"/>
              </a:ext>
            </a:extLst>
          </p:cNvPr>
          <p:cNvSpPr/>
          <p:nvPr/>
        </p:nvSpPr>
        <p:spPr bwMode="auto">
          <a:xfrm>
            <a:off x="7239230" y="4016898"/>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13" name="Oval 112">
            <a:extLst>
              <a:ext uri="{FF2B5EF4-FFF2-40B4-BE49-F238E27FC236}">
                <a16:creationId xmlns:a16="http://schemas.microsoft.com/office/drawing/2014/main" id="{7AAC96EE-3C1A-45DA-87A5-49D74AF9395D}"/>
              </a:ext>
            </a:extLst>
          </p:cNvPr>
          <p:cNvSpPr/>
          <p:nvPr/>
        </p:nvSpPr>
        <p:spPr bwMode="auto">
          <a:xfrm>
            <a:off x="7475089" y="4022957"/>
            <a:ext cx="75970" cy="75970"/>
          </a:xfrm>
          <a:prstGeom prst="ellipse">
            <a:avLst/>
          </a:prstGeom>
          <a:noFill/>
          <a:ln w="19050">
            <a:solidFill>
              <a:schemeClr val="accent1"/>
            </a:solidFill>
            <a:miter lim="800000"/>
            <a:headEnd/>
            <a:tailEnd/>
          </a:ln>
        </p:spPr>
        <p:txBody>
          <a:bodyPr rtlCol="0" anchor="ctr"/>
          <a:lstStyle/>
          <a:p>
            <a:pPr algn="ctr"/>
            <a:endParaRPr lang="en-US" dirty="0"/>
          </a:p>
        </p:txBody>
      </p:sp>
      <p:sp>
        <p:nvSpPr>
          <p:cNvPr id="114" name="Oval 113">
            <a:extLst>
              <a:ext uri="{FF2B5EF4-FFF2-40B4-BE49-F238E27FC236}">
                <a16:creationId xmlns:a16="http://schemas.microsoft.com/office/drawing/2014/main" id="{D804E031-D0AB-4D24-937A-A26CABB862D8}"/>
              </a:ext>
            </a:extLst>
          </p:cNvPr>
          <p:cNvSpPr/>
          <p:nvPr/>
        </p:nvSpPr>
        <p:spPr bwMode="auto">
          <a:xfrm>
            <a:off x="7276116" y="4487888"/>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15" name="Oval 114">
            <a:extLst>
              <a:ext uri="{FF2B5EF4-FFF2-40B4-BE49-F238E27FC236}">
                <a16:creationId xmlns:a16="http://schemas.microsoft.com/office/drawing/2014/main" id="{9CE44BAA-50F9-4041-AA20-FE5E66C7DD38}"/>
              </a:ext>
            </a:extLst>
          </p:cNvPr>
          <p:cNvSpPr/>
          <p:nvPr/>
        </p:nvSpPr>
        <p:spPr bwMode="auto">
          <a:xfrm>
            <a:off x="7289667" y="4537544"/>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16" name="Oval 115">
            <a:extLst>
              <a:ext uri="{FF2B5EF4-FFF2-40B4-BE49-F238E27FC236}">
                <a16:creationId xmlns:a16="http://schemas.microsoft.com/office/drawing/2014/main" id="{504687B1-CFCB-4577-85DF-352F6605CCD4}"/>
              </a:ext>
            </a:extLst>
          </p:cNvPr>
          <p:cNvSpPr/>
          <p:nvPr/>
        </p:nvSpPr>
        <p:spPr bwMode="auto">
          <a:xfrm>
            <a:off x="7595091" y="4725862"/>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17" name="Oval 116">
            <a:extLst>
              <a:ext uri="{FF2B5EF4-FFF2-40B4-BE49-F238E27FC236}">
                <a16:creationId xmlns:a16="http://schemas.microsoft.com/office/drawing/2014/main" id="{7E0B9D71-8A9F-43C1-BC85-8315D7B5BC1E}"/>
              </a:ext>
            </a:extLst>
          </p:cNvPr>
          <p:cNvSpPr/>
          <p:nvPr/>
        </p:nvSpPr>
        <p:spPr bwMode="auto">
          <a:xfrm>
            <a:off x="7633076" y="4487888"/>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18" name="Oval 117">
            <a:extLst>
              <a:ext uri="{FF2B5EF4-FFF2-40B4-BE49-F238E27FC236}">
                <a16:creationId xmlns:a16="http://schemas.microsoft.com/office/drawing/2014/main" id="{2ADE99D4-B706-4B35-B123-183BCC3552D8}"/>
              </a:ext>
            </a:extLst>
          </p:cNvPr>
          <p:cNvSpPr/>
          <p:nvPr/>
        </p:nvSpPr>
        <p:spPr bwMode="auto">
          <a:xfrm>
            <a:off x="7281978" y="4611870"/>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19" name="Oval 118">
            <a:extLst>
              <a:ext uri="{FF2B5EF4-FFF2-40B4-BE49-F238E27FC236}">
                <a16:creationId xmlns:a16="http://schemas.microsoft.com/office/drawing/2014/main" id="{C1BF7675-8108-452E-AE8D-F73995588C96}"/>
              </a:ext>
            </a:extLst>
          </p:cNvPr>
          <p:cNvSpPr/>
          <p:nvPr/>
        </p:nvSpPr>
        <p:spPr bwMode="auto">
          <a:xfrm>
            <a:off x="7441107" y="4887815"/>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0" name="Oval 119">
            <a:extLst>
              <a:ext uri="{FF2B5EF4-FFF2-40B4-BE49-F238E27FC236}">
                <a16:creationId xmlns:a16="http://schemas.microsoft.com/office/drawing/2014/main" id="{C5181DFE-4F3F-4E74-8F6D-BB72F65AE71E}"/>
              </a:ext>
            </a:extLst>
          </p:cNvPr>
          <p:cNvSpPr/>
          <p:nvPr/>
        </p:nvSpPr>
        <p:spPr bwMode="auto">
          <a:xfrm>
            <a:off x="7901737" y="4511880"/>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1" name="Oval 120">
            <a:extLst>
              <a:ext uri="{FF2B5EF4-FFF2-40B4-BE49-F238E27FC236}">
                <a16:creationId xmlns:a16="http://schemas.microsoft.com/office/drawing/2014/main" id="{56A90EE8-9E3E-4763-8327-0B6E2902105A}"/>
              </a:ext>
            </a:extLst>
          </p:cNvPr>
          <p:cNvSpPr/>
          <p:nvPr/>
        </p:nvSpPr>
        <p:spPr bwMode="auto">
          <a:xfrm>
            <a:off x="7904579" y="4994908"/>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2" name="Oval 121">
            <a:extLst>
              <a:ext uri="{FF2B5EF4-FFF2-40B4-BE49-F238E27FC236}">
                <a16:creationId xmlns:a16="http://schemas.microsoft.com/office/drawing/2014/main" id="{9609AC41-1375-4358-8277-F3BF309D4363}"/>
              </a:ext>
            </a:extLst>
          </p:cNvPr>
          <p:cNvSpPr/>
          <p:nvPr/>
        </p:nvSpPr>
        <p:spPr bwMode="auto">
          <a:xfrm>
            <a:off x="7742941" y="4954291"/>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3" name="Oval 122">
            <a:extLst>
              <a:ext uri="{FF2B5EF4-FFF2-40B4-BE49-F238E27FC236}">
                <a16:creationId xmlns:a16="http://schemas.microsoft.com/office/drawing/2014/main" id="{9347E722-4E0E-4FD5-AE5B-8B5E36F0AC35}"/>
              </a:ext>
            </a:extLst>
          </p:cNvPr>
          <p:cNvSpPr/>
          <p:nvPr/>
        </p:nvSpPr>
        <p:spPr bwMode="auto">
          <a:xfrm>
            <a:off x="8052082" y="5014644"/>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4" name="Oval 123">
            <a:extLst>
              <a:ext uri="{FF2B5EF4-FFF2-40B4-BE49-F238E27FC236}">
                <a16:creationId xmlns:a16="http://schemas.microsoft.com/office/drawing/2014/main" id="{3594D419-5073-4BE2-AD75-B3533A5F47A8}"/>
              </a:ext>
            </a:extLst>
          </p:cNvPr>
          <p:cNvSpPr/>
          <p:nvPr/>
        </p:nvSpPr>
        <p:spPr bwMode="auto">
          <a:xfrm>
            <a:off x="8090067" y="4994718"/>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5" name="Oval 124">
            <a:extLst>
              <a:ext uri="{FF2B5EF4-FFF2-40B4-BE49-F238E27FC236}">
                <a16:creationId xmlns:a16="http://schemas.microsoft.com/office/drawing/2014/main" id="{6A1D4919-7035-4E4E-A0AD-FF4C44A2530C}"/>
              </a:ext>
            </a:extLst>
          </p:cNvPr>
          <p:cNvSpPr/>
          <p:nvPr/>
        </p:nvSpPr>
        <p:spPr bwMode="auto">
          <a:xfrm>
            <a:off x="8326191" y="4584869"/>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6" name="Oval 125">
            <a:extLst>
              <a:ext uri="{FF2B5EF4-FFF2-40B4-BE49-F238E27FC236}">
                <a16:creationId xmlns:a16="http://schemas.microsoft.com/office/drawing/2014/main" id="{F24E1DD0-9DB3-4E62-A71A-88DC534CA0FD}"/>
              </a:ext>
            </a:extLst>
          </p:cNvPr>
          <p:cNvSpPr/>
          <p:nvPr/>
        </p:nvSpPr>
        <p:spPr bwMode="auto">
          <a:xfrm>
            <a:off x="8404328" y="4986593"/>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7" name="Oval 126">
            <a:extLst>
              <a:ext uri="{FF2B5EF4-FFF2-40B4-BE49-F238E27FC236}">
                <a16:creationId xmlns:a16="http://schemas.microsoft.com/office/drawing/2014/main" id="{3644C140-E6FC-4B28-B860-6947C9120EC3}"/>
              </a:ext>
            </a:extLst>
          </p:cNvPr>
          <p:cNvSpPr/>
          <p:nvPr/>
        </p:nvSpPr>
        <p:spPr bwMode="auto">
          <a:xfrm>
            <a:off x="8513846" y="4985174"/>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8" name="Oval 127">
            <a:extLst>
              <a:ext uri="{FF2B5EF4-FFF2-40B4-BE49-F238E27FC236}">
                <a16:creationId xmlns:a16="http://schemas.microsoft.com/office/drawing/2014/main" id="{5A3A8C62-9CFF-4D3F-9B67-EAC7D2212D5D}"/>
              </a:ext>
            </a:extLst>
          </p:cNvPr>
          <p:cNvSpPr/>
          <p:nvPr/>
        </p:nvSpPr>
        <p:spPr bwMode="auto">
          <a:xfrm>
            <a:off x="8359658" y="5044189"/>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29" name="Oval 128">
            <a:extLst>
              <a:ext uri="{FF2B5EF4-FFF2-40B4-BE49-F238E27FC236}">
                <a16:creationId xmlns:a16="http://schemas.microsoft.com/office/drawing/2014/main" id="{DA011844-E769-4C12-9833-6FD84BB415D8}"/>
              </a:ext>
            </a:extLst>
          </p:cNvPr>
          <p:cNvSpPr/>
          <p:nvPr/>
        </p:nvSpPr>
        <p:spPr bwMode="auto">
          <a:xfrm>
            <a:off x="8831391" y="5093612"/>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30" name="Oval 129">
            <a:extLst>
              <a:ext uri="{FF2B5EF4-FFF2-40B4-BE49-F238E27FC236}">
                <a16:creationId xmlns:a16="http://schemas.microsoft.com/office/drawing/2014/main" id="{161DF047-2558-419E-8084-A7B5271742CC}"/>
              </a:ext>
            </a:extLst>
          </p:cNvPr>
          <p:cNvSpPr/>
          <p:nvPr/>
        </p:nvSpPr>
        <p:spPr bwMode="auto">
          <a:xfrm>
            <a:off x="9279598" y="5131597"/>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31" name="Oval 130">
            <a:extLst>
              <a:ext uri="{FF2B5EF4-FFF2-40B4-BE49-F238E27FC236}">
                <a16:creationId xmlns:a16="http://schemas.microsoft.com/office/drawing/2014/main" id="{23B1C668-E09F-4EDE-90B7-FB57D74733B9}"/>
              </a:ext>
            </a:extLst>
          </p:cNvPr>
          <p:cNvSpPr/>
          <p:nvPr/>
        </p:nvSpPr>
        <p:spPr bwMode="auto">
          <a:xfrm>
            <a:off x="8746811" y="4813580"/>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32" name="Oval 131">
            <a:extLst>
              <a:ext uri="{FF2B5EF4-FFF2-40B4-BE49-F238E27FC236}">
                <a16:creationId xmlns:a16="http://schemas.microsoft.com/office/drawing/2014/main" id="{36D9E4AE-3271-48AC-96BB-ED3BF8F6D150}"/>
              </a:ext>
            </a:extLst>
          </p:cNvPr>
          <p:cNvSpPr/>
          <p:nvPr/>
        </p:nvSpPr>
        <p:spPr bwMode="auto">
          <a:xfrm>
            <a:off x="9759075" y="5145864"/>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33" name="Oval 132">
            <a:extLst>
              <a:ext uri="{FF2B5EF4-FFF2-40B4-BE49-F238E27FC236}">
                <a16:creationId xmlns:a16="http://schemas.microsoft.com/office/drawing/2014/main" id="{E5251F67-E220-4A0C-A1B5-394EFB70E2D9}"/>
              </a:ext>
            </a:extLst>
          </p:cNvPr>
          <p:cNvSpPr/>
          <p:nvPr/>
        </p:nvSpPr>
        <p:spPr bwMode="auto">
          <a:xfrm>
            <a:off x="8828391" y="4718103"/>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34" name="Oval 133">
            <a:extLst>
              <a:ext uri="{FF2B5EF4-FFF2-40B4-BE49-F238E27FC236}">
                <a16:creationId xmlns:a16="http://schemas.microsoft.com/office/drawing/2014/main" id="{97C4A6E4-0CF2-46E7-B707-3AC9E2FEBDEB}"/>
              </a:ext>
            </a:extLst>
          </p:cNvPr>
          <p:cNvSpPr/>
          <p:nvPr/>
        </p:nvSpPr>
        <p:spPr bwMode="auto">
          <a:xfrm>
            <a:off x="8977010" y="4803747"/>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35" name="Oval 134">
            <a:extLst>
              <a:ext uri="{FF2B5EF4-FFF2-40B4-BE49-F238E27FC236}">
                <a16:creationId xmlns:a16="http://schemas.microsoft.com/office/drawing/2014/main" id="{82801C57-0E84-4408-977C-7F98738ABD51}"/>
              </a:ext>
            </a:extLst>
          </p:cNvPr>
          <p:cNvSpPr/>
          <p:nvPr/>
        </p:nvSpPr>
        <p:spPr bwMode="auto">
          <a:xfrm>
            <a:off x="9243244" y="4725572"/>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37" name="Oval 136">
            <a:extLst>
              <a:ext uri="{FF2B5EF4-FFF2-40B4-BE49-F238E27FC236}">
                <a16:creationId xmlns:a16="http://schemas.microsoft.com/office/drawing/2014/main" id="{3D2029FD-5136-410E-AC78-9863B463B74A}"/>
              </a:ext>
            </a:extLst>
          </p:cNvPr>
          <p:cNvSpPr/>
          <p:nvPr/>
        </p:nvSpPr>
        <p:spPr bwMode="auto">
          <a:xfrm>
            <a:off x="9288373" y="4744505"/>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38" name="Oval 137">
            <a:extLst>
              <a:ext uri="{FF2B5EF4-FFF2-40B4-BE49-F238E27FC236}">
                <a16:creationId xmlns:a16="http://schemas.microsoft.com/office/drawing/2014/main" id="{9A76163A-F3BE-4E8B-BF2C-AFCC7BD06A8E}"/>
              </a:ext>
            </a:extLst>
          </p:cNvPr>
          <p:cNvSpPr/>
          <p:nvPr/>
        </p:nvSpPr>
        <p:spPr bwMode="auto">
          <a:xfrm>
            <a:off x="9436971" y="4820475"/>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
        <p:nvSpPr>
          <p:cNvPr id="139" name="Oval 138">
            <a:extLst>
              <a:ext uri="{FF2B5EF4-FFF2-40B4-BE49-F238E27FC236}">
                <a16:creationId xmlns:a16="http://schemas.microsoft.com/office/drawing/2014/main" id="{92B480E0-D6E3-4726-97B5-DD7A50AD3C20}"/>
              </a:ext>
            </a:extLst>
          </p:cNvPr>
          <p:cNvSpPr/>
          <p:nvPr/>
        </p:nvSpPr>
        <p:spPr bwMode="auto">
          <a:xfrm>
            <a:off x="9759314" y="4718103"/>
            <a:ext cx="75970" cy="75970"/>
          </a:xfrm>
          <a:prstGeom prst="ellipse">
            <a:avLst/>
          </a:prstGeom>
          <a:noFill/>
          <a:ln w="19050">
            <a:solidFill>
              <a:schemeClr val="accent3"/>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816433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KEYNOTE-158: Pembrolizumab for Advanced Endometrial Cancer</a:t>
            </a:r>
          </a:p>
        </p:txBody>
      </p:sp>
      <p:sp>
        <p:nvSpPr>
          <p:cNvPr id="2" name="Content Placeholder 1">
            <a:extLst>
              <a:ext uri="{FF2B5EF4-FFF2-40B4-BE49-F238E27FC236}">
                <a16:creationId xmlns:a16="http://schemas.microsoft.com/office/drawing/2014/main" id="{F190EA81-8647-4DC0-BD77-75F28287A6FD}"/>
              </a:ext>
            </a:extLst>
          </p:cNvPr>
          <p:cNvSpPr>
            <a:spLocks noGrp="1"/>
          </p:cNvSpPr>
          <p:nvPr>
            <p:ph idx="1"/>
          </p:nvPr>
        </p:nvSpPr>
        <p:spPr>
          <a:xfrm>
            <a:off x="604675" y="4264717"/>
            <a:ext cx="10877529" cy="1667905"/>
          </a:xfrm>
        </p:spPr>
        <p:txBody>
          <a:bodyPr/>
          <a:lstStyle/>
          <a:p>
            <a:r>
              <a:rPr lang="en-US" dirty="0"/>
              <a:t>Primary endpoint: ORR by central review using RECIST v1.1 criteria</a:t>
            </a:r>
          </a:p>
          <a:p>
            <a:pPr lvl="1"/>
            <a:r>
              <a:rPr lang="en-US" dirty="0"/>
              <a:t>Response assessed every 9 wks in Yr 1; every 12 wks thereafter</a:t>
            </a:r>
          </a:p>
          <a:p>
            <a:r>
              <a:rPr lang="en-US" dirty="0"/>
              <a:t>Secondary endpoints: PFS, OS, DoR, safety</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1377" y="1501811"/>
            <a:ext cx="3969645"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unresectable or metastatic endometrial cancer with progression on or intolerance to standard therapy; ECOG PS 0 or 1; evaluable tumor for biomarker assay; no autoimmune disease or noninfectious pneumonitis</a:t>
            </a:r>
          </a:p>
          <a:p>
            <a:pPr marL="0" marR="0" lvl="0" indent="0" algn="ctr" defTabSz="914400" rtl="0" eaLnBrk="0" fontAlgn="base" latinLnBrk="0" hangingPunct="0">
              <a:lnSpc>
                <a:spcPct val="100000"/>
              </a:lnSpc>
              <a:spcBef>
                <a:spcPct val="0"/>
              </a:spcBef>
              <a:spcAft>
                <a:spcPct val="0"/>
              </a:spcAft>
              <a:buClrTx/>
              <a:buSzTx/>
              <a:buFontTx/>
              <a:buNone/>
              <a:tabLst/>
              <a:defRPr/>
            </a:pPr>
            <a:endParaRPr lang="en-GB" altLang="en-US" sz="1800" dirty="0">
              <a:solidFill>
                <a:srgbClr val="000000"/>
              </a:solidFill>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D: endometrial cancer</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cs typeface="Arial" panose="020B0604020202020204" pitchFamily="34" charset="0"/>
              </a:rPr>
              <a:t>Cohort K: non-CRC, MSI-H solid tumor </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008773" y="2146801"/>
            <a:ext cx="3840480" cy="114379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 200 mg IV Q3W</a:t>
            </a:r>
          </a:p>
        </p:txBody>
      </p:sp>
      <p:grpSp>
        <p:nvGrpSpPr>
          <p:cNvPr id="19" name="Group 7">
            <a:extLst>
              <a:ext uri="{FF2B5EF4-FFF2-40B4-BE49-F238E27FC236}">
                <a16:creationId xmlns:a16="http://schemas.microsoft.com/office/drawing/2014/main" id="{1C71F672-C732-4354-B0A8-68B6F59E7D09}"/>
              </a:ext>
            </a:extLst>
          </p:cNvPr>
          <p:cNvGrpSpPr>
            <a:grpSpLocks/>
          </p:cNvGrpSpPr>
          <p:nvPr/>
        </p:nvGrpSpPr>
        <p:grpSpPr bwMode="auto">
          <a:xfrm>
            <a:off x="9389569" y="6216652"/>
            <a:ext cx="2488502" cy="447822"/>
            <a:chOff x="9527309" y="3551529"/>
            <a:chExt cx="2488502" cy="448324"/>
          </a:xfrm>
        </p:grpSpPr>
        <p:pic>
          <p:nvPicPr>
            <p:cNvPr id="20" name="Picture 9">
              <a:extLst>
                <a:ext uri="{FF2B5EF4-FFF2-40B4-BE49-F238E27FC236}">
                  <a16:creationId xmlns:a16="http://schemas.microsoft.com/office/drawing/2014/main" id="{AAC37539-5F68-4ED9-8188-E6C146B4236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 name="Rectangle 8">
              <a:extLst>
                <a:ext uri="{FF2B5EF4-FFF2-40B4-BE49-F238E27FC236}">
                  <a16:creationId xmlns:a16="http://schemas.microsoft.com/office/drawing/2014/main" id="{D7A84B76-E893-4798-99CB-43F1343A8F6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cxnSp>
        <p:nvCxnSpPr>
          <p:cNvPr id="4" name="Straight Arrow Connector 3">
            <a:extLst>
              <a:ext uri="{FF2B5EF4-FFF2-40B4-BE49-F238E27FC236}">
                <a16:creationId xmlns:a16="http://schemas.microsoft.com/office/drawing/2014/main" id="{CB20272D-C22D-4BD1-B7E4-5BC2C67CC235}"/>
              </a:ext>
            </a:extLst>
          </p:cNvPr>
          <p:cNvCxnSpPr>
            <a:cxnSpLocks/>
          </p:cNvCxnSpPr>
          <p:nvPr/>
        </p:nvCxnSpPr>
        <p:spPr bwMode="auto">
          <a:xfrm>
            <a:off x="4491189" y="2718697"/>
            <a:ext cx="437748" cy="0"/>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54493E2E-CEBE-4EC1-B2C6-48925114207C}"/>
              </a:ext>
            </a:extLst>
          </p:cNvPr>
          <p:cNvCxnSpPr/>
          <p:nvPr/>
        </p:nvCxnSpPr>
        <p:spPr bwMode="auto">
          <a:xfrm>
            <a:off x="8929089" y="2718697"/>
            <a:ext cx="465826" cy="0"/>
          </a:xfrm>
          <a:prstGeom prst="straightConnector1">
            <a:avLst/>
          </a:prstGeom>
          <a:noFill/>
          <a:ln w="28575" cap="flat" cmpd="sng" algn="ctr">
            <a:solidFill>
              <a:schemeClr val="bg1"/>
            </a:solidFill>
            <a:prstDash val="solid"/>
            <a:round/>
            <a:headEnd type="none" w="med" len="med"/>
            <a:tailEnd type="triangle"/>
          </a:ln>
          <a:effectLst/>
        </p:spPr>
      </p:cxnSp>
      <p:sp>
        <p:nvSpPr>
          <p:cNvPr id="22" name="Rectangle 49">
            <a:extLst>
              <a:ext uri="{FF2B5EF4-FFF2-40B4-BE49-F238E27FC236}">
                <a16:creationId xmlns:a16="http://schemas.microsoft.com/office/drawing/2014/main" id="{7C6CC5F8-A0E0-4182-AAD4-8AAE4C9E0408}"/>
              </a:ext>
            </a:extLst>
          </p:cNvPr>
          <p:cNvSpPr>
            <a:spLocks noChangeArrowheads="1"/>
          </p:cNvSpPr>
          <p:nvPr/>
        </p:nvSpPr>
        <p:spPr bwMode="auto">
          <a:xfrm>
            <a:off x="9428357" y="2146801"/>
            <a:ext cx="2488501" cy="1143792"/>
          </a:xfrm>
          <a:prstGeom prst="rect">
            <a:avLst/>
          </a:prstGeom>
          <a:no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Up to 35 cycles or until PD,</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1" i="1" dirty="0">
                <a:solidFill>
                  <a:srgbClr val="000000"/>
                </a:solidFill>
                <a:latin typeface="Calibri" panose="020F0502020204030204" pitchFamily="34" charset="0"/>
                <a:cs typeface="Arial" panose="020B0604020202020204" pitchFamily="34" charset="0"/>
              </a:rPr>
              <a:t>u</a:t>
            </a: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nacceptable</a:t>
            </a:r>
            <a:r>
              <a:rPr lang="en-US" altLang="en-US" sz="1600" b="1" i="1" dirty="0">
                <a:solidFill>
                  <a:srgbClr val="000000"/>
                </a:solidFill>
                <a:latin typeface="Calibri" panose="020F0502020204030204" pitchFamily="34" charset="0"/>
                <a:cs typeface="Arial" panose="020B0604020202020204" pitchFamily="34" charset="0"/>
              </a:rPr>
              <a:t> </a:t>
            </a: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toxicity,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consent withdrawal</a:t>
            </a:r>
          </a:p>
        </p:txBody>
      </p:sp>
      <p:sp>
        <p:nvSpPr>
          <p:cNvPr id="25" name="Text Box 11">
            <a:extLst>
              <a:ext uri="{FF2B5EF4-FFF2-40B4-BE49-F238E27FC236}">
                <a16:creationId xmlns:a16="http://schemas.microsoft.com/office/drawing/2014/main" id="{4C35DA88-F2B2-4D95-A926-EFDE843A9C4C}"/>
              </a:ext>
            </a:extLst>
          </p:cNvPr>
          <p:cNvSpPr txBox="1">
            <a:spLocks noChangeArrowheads="1"/>
          </p:cNvSpPr>
          <p:nvPr/>
        </p:nvSpPr>
        <p:spPr bwMode="auto">
          <a:xfrm>
            <a:off x="414339" y="6364958"/>
            <a:ext cx="8975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CDCDCF">
                    <a:lumMod val="50000"/>
                  </a:srgbClr>
                </a:solidFill>
                <a:effectLst/>
                <a:uLnTx/>
                <a:uFillTx/>
                <a:latin typeface="Calibri" panose="020F0502020204030204" pitchFamily="34" charset="0"/>
                <a:cs typeface="Calibri" panose="020F0502020204030204" pitchFamily="34" charset="0"/>
              </a:rPr>
              <a:t> </a:t>
            </a:r>
            <a:r>
              <a:rPr kumimoji="0" lang="es-ES" altLang="en-US" sz="1200" b="0" i="0" u="none" strike="noStrike" kern="1200" cap="none" spc="0" normalizeH="0" baseline="0" noProof="0" dirty="0">
                <a:ln>
                  <a:noFill/>
                </a:ln>
                <a:solidFill>
                  <a:srgbClr val="CDCDCF">
                    <a:lumMod val="50000"/>
                  </a:srgbClr>
                </a:solidFill>
                <a:effectLst/>
                <a:uLnTx/>
                <a:uFillTx/>
                <a:latin typeface="Calibri" panose="020F0502020204030204" pitchFamily="34" charset="0"/>
                <a:cs typeface="Calibri" panose="020F0502020204030204" pitchFamily="34" charset="0"/>
              </a:rPr>
              <a:t>O’Malley ESMO 2019. Abstr 3394</a:t>
            </a:r>
            <a:r>
              <a:rPr kumimoji="0" lang="en-US" altLang="en-US" sz="1200" b="0" i="0" u="none" strike="noStrike" kern="1200" cap="none" spc="0" normalizeH="0" baseline="0" noProof="0" dirty="0">
                <a:ln>
                  <a:noFill/>
                </a:ln>
                <a:solidFill>
                  <a:srgbClr val="CDCDCF">
                    <a:lumMod val="50000"/>
                  </a:srgbClr>
                </a:solidFill>
                <a:effectLst/>
                <a:uLnTx/>
                <a:uFillTx/>
                <a:latin typeface="Calibri" panose="020F0502020204030204" pitchFamily="34" charset="0"/>
                <a:cs typeface="Calibri" panose="020F0502020204030204" pitchFamily="34" charset="0"/>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a:extLst>
              <a:ext uri="{FF2B5EF4-FFF2-40B4-BE49-F238E27FC236}">
                <a16:creationId xmlns:a16="http://schemas.microsoft.com/office/drawing/2014/main" id="{03E9491A-125B-4061-8561-896C0F014B77}"/>
              </a:ext>
            </a:extLst>
          </p:cNvPr>
          <p:cNvGrpSpPr/>
          <p:nvPr/>
        </p:nvGrpSpPr>
        <p:grpSpPr>
          <a:xfrm>
            <a:off x="7026363" y="2605362"/>
            <a:ext cx="3768741" cy="3225752"/>
            <a:chOff x="6741765" y="2567940"/>
            <a:chExt cx="4430729" cy="2455072"/>
          </a:xfrm>
          <a:solidFill>
            <a:schemeClr val="accent1"/>
          </a:solidFill>
        </p:grpSpPr>
        <p:sp>
          <p:nvSpPr>
            <p:cNvPr id="39" name="Rectangle 38">
              <a:extLst>
                <a:ext uri="{FF2B5EF4-FFF2-40B4-BE49-F238E27FC236}">
                  <a16:creationId xmlns:a16="http://schemas.microsoft.com/office/drawing/2014/main" id="{4F71CBF9-AB21-4055-A0C2-E47EE4B4865F}"/>
                </a:ext>
              </a:extLst>
            </p:cNvPr>
            <p:cNvSpPr/>
            <p:nvPr/>
          </p:nvSpPr>
          <p:spPr>
            <a:xfrm>
              <a:off x="6741765" y="2567940"/>
              <a:ext cx="74990" cy="1040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0" name="Rectangle 39">
              <a:extLst>
                <a:ext uri="{FF2B5EF4-FFF2-40B4-BE49-F238E27FC236}">
                  <a16:creationId xmlns:a16="http://schemas.microsoft.com/office/drawing/2014/main" id="{5EE0BF15-4278-404D-89B0-F95DF4763B83}"/>
                </a:ext>
              </a:extLst>
            </p:cNvPr>
            <p:cNvSpPr/>
            <p:nvPr/>
          </p:nvSpPr>
          <p:spPr>
            <a:xfrm>
              <a:off x="6836455" y="2710819"/>
              <a:ext cx="74990" cy="89795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309C723E-6BDC-40C9-BD61-CD75BC0E02DF}"/>
                </a:ext>
              </a:extLst>
            </p:cNvPr>
            <p:cNvSpPr/>
            <p:nvPr/>
          </p:nvSpPr>
          <p:spPr>
            <a:xfrm>
              <a:off x="6931145" y="2738978"/>
              <a:ext cx="74990" cy="869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2" name="Rectangle 41">
              <a:extLst>
                <a:ext uri="{FF2B5EF4-FFF2-40B4-BE49-F238E27FC236}">
                  <a16:creationId xmlns:a16="http://schemas.microsoft.com/office/drawing/2014/main" id="{5C31D2E0-E828-4CD1-BE4D-2039F8738168}"/>
                </a:ext>
              </a:extLst>
            </p:cNvPr>
            <p:cNvSpPr/>
            <p:nvPr/>
          </p:nvSpPr>
          <p:spPr>
            <a:xfrm>
              <a:off x="7025835" y="3272112"/>
              <a:ext cx="74990" cy="3366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3" name="Rectangle 42">
              <a:extLst>
                <a:ext uri="{FF2B5EF4-FFF2-40B4-BE49-F238E27FC236}">
                  <a16:creationId xmlns:a16="http://schemas.microsoft.com/office/drawing/2014/main" id="{5A89D772-B7D3-41E9-893C-AFF9C4F2360E}"/>
                </a:ext>
              </a:extLst>
            </p:cNvPr>
            <p:cNvSpPr/>
            <p:nvPr/>
          </p:nvSpPr>
          <p:spPr>
            <a:xfrm>
              <a:off x="7120525" y="3325940"/>
              <a:ext cx="74990" cy="282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4" name="Rectangle 43">
              <a:extLst>
                <a:ext uri="{FF2B5EF4-FFF2-40B4-BE49-F238E27FC236}">
                  <a16:creationId xmlns:a16="http://schemas.microsoft.com/office/drawing/2014/main" id="{4D488E01-B273-46D7-9268-8B92D81C2622}"/>
                </a:ext>
              </a:extLst>
            </p:cNvPr>
            <p:cNvSpPr/>
            <p:nvPr/>
          </p:nvSpPr>
          <p:spPr>
            <a:xfrm>
              <a:off x="7215215" y="3339470"/>
              <a:ext cx="74990" cy="2693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5" name="Rectangle 44">
              <a:extLst>
                <a:ext uri="{FF2B5EF4-FFF2-40B4-BE49-F238E27FC236}">
                  <a16:creationId xmlns:a16="http://schemas.microsoft.com/office/drawing/2014/main" id="{4223D9B7-1E7D-414D-B1D6-8F86A49BDEA1}"/>
                </a:ext>
              </a:extLst>
            </p:cNvPr>
            <p:cNvSpPr/>
            <p:nvPr/>
          </p:nvSpPr>
          <p:spPr>
            <a:xfrm>
              <a:off x="7309905" y="3372991"/>
              <a:ext cx="74990" cy="2357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6" name="Rectangle 45">
              <a:extLst>
                <a:ext uri="{FF2B5EF4-FFF2-40B4-BE49-F238E27FC236}">
                  <a16:creationId xmlns:a16="http://schemas.microsoft.com/office/drawing/2014/main" id="{075CF2C7-9ED0-42E1-A78C-CBD5189C6C77}"/>
                </a:ext>
              </a:extLst>
            </p:cNvPr>
            <p:cNvSpPr/>
            <p:nvPr/>
          </p:nvSpPr>
          <p:spPr>
            <a:xfrm>
              <a:off x="7404595" y="3396618"/>
              <a:ext cx="74990" cy="2121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7" name="Rectangle 46">
              <a:extLst>
                <a:ext uri="{FF2B5EF4-FFF2-40B4-BE49-F238E27FC236}">
                  <a16:creationId xmlns:a16="http://schemas.microsoft.com/office/drawing/2014/main" id="{19DB5003-AC84-4255-A133-08EA4E48BBCB}"/>
                </a:ext>
              </a:extLst>
            </p:cNvPr>
            <p:cNvSpPr/>
            <p:nvPr/>
          </p:nvSpPr>
          <p:spPr>
            <a:xfrm>
              <a:off x="7499285" y="3563058"/>
              <a:ext cx="7499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91E0129D-0C48-4D1D-B7EA-DB041EB5744E}"/>
                </a:ext>
              </a:extLst>
            </p:cNvPr>
            <p:cNvSpPr/>
            <p:nvPr/>
          </p:nvSpPr>
          <p:spPr>
            <a:xfrm>
              <a:off x="7593975" y="3563058"/>
              <a:ext cx="7499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49" name="Rectangle 48">
              <a:extLst>
                <a:ext uri="{FF2B5EF4-FFF2-40B4-BE49-F238E27FC236}">
                  <a16:creationId xmlns:a16="http://schemas.microsoft.com/office/drawing/2014/main" id="{942E0895-FAAF-4171-8C24-5674C9ADF583}"/>
                </a:ext>
              </a:extLst>
            </p:cNvPr>
            <p:cNvSpPr/>
            <p:nvPr/>
          </p:nvSpPr>
          <p:spPr>
            <a:xfrm>
              <a:off x="7688665" y="3614982"/>
              <a:ext cx="74990" cy="845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0" name="Rectangle 49">
              <a:extLst>
                <a:ext uri="{FF2B5EF4-FFF2-40B4-BE49-F238E27FC236}">
                  <a16:creationId xmlns:a16="http://schemas.microsoft.com/office/drawing/2014/main" id="{8739E31F-21C2-413B-A95D-ED8CA9B2F9E1}"/>
                </a:ext>
              </a:extLst>
            </p:cNvPr>
            <p:cNvSpPr/>
            <p:nvPr/>
          </p:nvSpPr>
          <p:spPr>
            <a:xfrm>
              <a:off x="7783355" y="3614981"/>
              <a:ext cx="74990" cy="1778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1" name="Rectangle 50">
              <a:extLst>
                <a:ext uri="{FF2B5EF4-FFF2-40B4-BE49-F238E27FC236}">
                  <a16:creationId xmlns:a16="http://schemas.microsoft.com/office/drawing/2014/main" id="{96C76635-7433-418E-94A9-F3EBAA0BDD8C}"/>
                </a:ext>
              </a:extLst>
            </p:cNvPr>
            <p:cNvSpPr/>
            <p:nvPr/>
          </p:nvSpPr>
          <p:spPr>
            <a:xfrm>
              <a:off x="7878045" y="3614981"/>
              <a:ext cx="74990" cy="4064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8209CD42-EA55-4DA1-8176-3310ED7D07C4}"/>
                </a:ext>
              </a:extLst>
            </p:cNvPr>
            <p:cNvSpPr/>
            <p:nvPr/>
          </p:nvSpPr>
          <p:spPr>
            <a:xfrm>
              <a:off x="7972735" y="3614981"/>
              <a:ext cx="74990" cy="4064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3" name="Rectangle 52">
              <a:extLst>
                <a:ext uri="{FF2B5EF4-FFF2-40B4-BE49-F238E27FC236}">
                  <a16:creationId xmlns:a16="http://schemas.microsoft.com/office/drawing/2014/main" id="{4C11D707-95D5-4CA7-B8F2-A09617773214}"/>
                </a:ext>
              </a:extLst>
            </p:cNvPr>
            <p:cNvSpPr/>
            <p:nvPr/>
          </p:nvSpPr>
          <p:spPr>
            <a:xfrm>
              <a:off x="8067425" y="3614982"/>
              <a:ext cx="74990" cy="4064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4" name="Rectangle 53">
              <a:extLst>
                <a:ext uri="{FF2B5EF4-FFF2-40B4-BE49-F238E27FC236}">
                  <a16:creationId xmlns:a16="http://schemas.microsoft.com/office/drawing/2014/main" id="{24B276CC-793E-42F3-9A9A-546D259A9E53}"/>
                </a:ext>
              </a:extLst>
            </p:cNvPr>
            <p:cNvSpPr/>
            <p:nvPr/>
          </p:nvSpPr>
          <p:spPr>
            <a:xfrm>
              <a:off x="8162115" y="3614981"/>
              <a:ext cx="74990" cy="46170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5" name="Rectangle 54">
              <a:extLst>
                <a:ext uri="{FF2B5EF4-FFF2-40B4-BE49-F238E27FC236}">
                  <a16:creationId xmlns:a16="http://schemas.microsoft.com/office/drawing/2014/main" id="{9D135C51-B67F-457B-B54D-15386935C01F}"/>
                </a:ext>
              </a:extLst>
            </p:cNvPr>
            <p:cNvSpPr/>
            <p:nvPr/>
          </p:nvSpPr>
          <p:spPr>
            <a:xfrm>
              <a:off x="8256805" y="3614981"/>
              <a:ext cx="74990" cy="5321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6" name="Rectangle 55">
              <a:extLst>
                <a:ext uri="{FF2B5EF4-FFF2-40B4-BE49-F238E27FC236}">
                  <a16:creationId xmlns:a16="http://schemas.microsoft.com/office/drawing/2014/main" id="{E26CB4AE-66A5-45C0-ADA3-07FFDF5A8FEF}"/>
                </a:ext>
              </a:extLst>
            </p:cNvPr>
            <p:cNvSpPr/>
            <p:nvPr/>
          </p:nvSpPr>
          <p:spPr>
            <a:xfrm>
              <a:off x="8351495" y="3614981"/>
              <a:ext cx="74990" cy="5594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7" name="Rectangle 56">
              <a:extLst>
                <a:ext uri="{FF2B5EF4-FFF2-40B4-BE49-F238E27FC236}">
                  <a16:creationId xmlns:a16="http://schemas.microsoft.com/office/drawing/2014/main" id="{1A3CCEF0-58B4-4D57-A64B-66812E463586}"/>
                </a:ext>
              </a:extLst>
            </p:cNvPr>
            <p:cNvSpPr/>
            <p:nvPr/>
          </p:nvSpPr>
          <p:spPr>
            <a:xfrm>
              <a:off x="8446185" y="3614981"/>
              <a:ext cx="74990" cy="5741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8" name="Rectangle 57">
              <a:extLst>
                <a:ext uri="{FF2B5EF4-FFF2-40B4-BE49-F238E27FC236}">
                  <a16:creationId xmlns:a16="http://schemas.microsoft.com/office/drawing/2014/main" id="{F28F658C-B5D8-46A7-BC90-99B67C7B3544}"/>
                </a:ext>
              </a:extLst>
            </p:cNvPr>
            <p:cNvSpPr/>
            <p:nvPr/>
          </p:nvSpPr>
          <p:spPr>
            <a:xfrm>
              <a:off x="8540875" y="3614981"/>
              <a:ext cx="74990" cy="6160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59" name="Rectangle 58">
              <a:extLst>
                <a:ext uri="{FF2B5EF4-FFF2-40B4-BE49-F238E27FC236}">
                  <a16:creationId xmlns:a16="http://schemas.microsoft.com/office/drawing/2014/main" id="{83F5996A-AD9E-4AC0-9935-708D00B22A7B}"/>
                </a:ext>
              </a:extLst>
            </p:cNvPr>
            <p:cNvSpPr/>
            <p:nvPr/>
          </p:nvSpPr>
          <p:spPr>
            <a:xfrm>
              <a:off x="8635565" y="3614982"/>
              <a:ext cx="74990" cy="6160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0" name="Rectangle 59">
              <a:extLst>
                <a:ext uri="{FF2B5EF4-FFF2-40B4-BE49-F238E27FC236}">
                  <a16:creationId xmlns:a16="http://schemas.microsoft.com/office/drawing/2014/main" id="{0B66AC55-9583-4B80-BD47-9375B1EC7837}"/>
                </a:ext>
              </a:extLst>
            </p:cNvPr>
            <p:cNvSpPr/>
            <p:nvPr/>
          </p:nvSpPr>
          <p:spPr>
            <a:xfrm>
              <a:off x="8730255" y="3614982"/>
              <a:ext cx="74990" cy="62935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1" name="Rectangle 60">
              <a:extLst>
                <a:ext uri="{FF2B5EF4-FFF2-40B4-BE49-F238E27FC236}">
                  <a16:creationId xmlns:a16="http://schemas.microsoft.com/office/drawing/2014/main" id="{5ABCC005-B5AA-488C-A358-49D929042BD6}"/>
                </a:ext>
              </a:extLst>
            </p:cNvPr>
            <p:cNvSpPr/>
            <p:nvPr/>
          </p:nvSpPr>
          <p:spPr>
            <a:xfrm>
              <a:off x="8824945" y="3614981"/>
              <a:ext cx="74990" cy="64268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2" name="Rectangle 61">
              <a:extLst>
                <a:ext uri="{FF2B5EF4-FFF2-40B4-BE49-F238E27FC236}">
                  <a16:creationId xmlns:a16="http://schemas.microsoft.com/office/drawing/2014/main" id="{31D1B2A1-25A3-43FB-8FCD-261C6261367A}"/>
                </a:ext>
              </a:extLst>
            </p:cNvPr>
            <p:cNvSpPr/>
            <p:nvPr/>
          </p:nvSpPr>
          <p:spPr>
            <a:xfrm>
              <a:off x="8919635" y="3614981"/>
              <a:ext cx="74990" cy="7075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3" name="Rectangle 62">
              <a:extLst>
                <a:ext uri="{FF2B5EF4-FFF2-40B4-BE49-F238E27FC236}">
                  <a16:creationId xmlns:a16="http://schemas.microsoft.com/office/drawing/2014/main" id="{84C7F2CC-CE15-4E80-B98E-D70BFE704B6C}"/>
                </a:ext>
              </a:extLst>
            </p:cNvPr>
            <p:cNvSpPr/>
            <p:nvPr/>
          </p:nvSpPr>
          <p:spPr>
            <a:xfrm>
              <a:off x="9014325" y="3614981"/>
              <a:ext cx="74990" cy="7512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4" name="Rectangle 63">
              <a:extLst>
                <a:ext uri="{FF2B5EF4-FFF2-40B4-BE49-F238E27FC236}">
                  <a16:creationId xmlns:a16="http://schemas.microsoft.com/office/drawing/2014/main" id="{49E1E40C-7F61-495A-A5E7-5730C2B6884A}"/>
                </a:ext>
              </a:extLst>
            </p:cNvPr>
            <p:cNvSpPr/>
            <p:nvPr/>
          </p:nvSpPr>
          <p:spPr>
            <a:xfrm>
              <a:off x="9109015" y="3614981"/>
              <a:ext cx="74990" cy="7950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5" name="Rectangle 64">
              <a:extLst>
                <a:ext uri="{FF2B5EF4-FFF2-40B4-BE49-F238E27FC236}">
                  <a16:creationId xmlns:a16="http://schemas.microsoft.com/office/drawing/2014/main" id="{830AA1E5-E9D1-42A2-9238-02C92C1F56AD}"/>
                </a:ext>
              </a:extLst>
            </p:cNvPr>
            <p:cNvSpPr/>
            <p:nvPr/>
          </p:nvSpPr>
          <p:spPr>
            <a:xfrm>
              <a:off x="9203705" y="3614981"/>
              <a:ext cx="74990" cy="8274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6" name="Rectangle 65">
              <a:extLst>
                <a:ext uri="{FF2B5EF4-FFF2-40B4-BE49-F238E27FC236}">
                  <a16:creationId xmlns:a16="http://schemas.microsoft.com/office/drawing/2014/main" id="{0B412A7D-3E8F-4820-8A1B-9C7FA4948715}"/>
                </a:ext>
              </a:extLst>
            </p:cNvPr>
            <p:cNvSpPr/>
            <p:nvPr/>
          </p:nvSpPr>
          <p:spPr>
            <a:xfrm>
              <a:off x="9298395" y="3614981"/>
              <a:ext cx="74990" cy="8560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7" name="Rectangle 66">
              <a:extLst>
                <a:ext uri="{FF2B5EF4-FFF2-40B4-BE49-F238E27FC236}">
                  <a16:creationId xmlns:a16="http://schemas.microsoft.com/office/drawing/2014/main" id="{18E66C42-CD34-4671-81E7-68F4C11EF8F0}"/>
                </a:ext>
              </a:extLst>
            </p:cNvPr>
            <p:cNvSpPr/>
            <p:nvPr/>
          </p:nvSpPr>
          <p:spPr>
            <a:xfrm>
              <a:off x="9393085" y="3614981"/>
              <a:ext cx="74990" cy="88272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8" name="Rectangle 67">
              <a:extLst>
                <a:ext uri="{FF2B5EF4-FFF2-40B4-BE49-F238E27FC236}">
                  <a16:creationId xmlns:a16="http://schemas.microsoft.com/office/drawing/2014/main" id="{8D178D30-51C7-4AA2-AE98-6266665FF98B}"/>
                </a:ext>
              </a:extLst>
            </p:cNvPr>
            <p:cNvSpPr/>
            <p:nvPr/>
          </p:nvSpPr>
          <p:spPr>
            <a:xfrm>
              <a:off x="9487775" y="3614981"/>
              <a:ext cx="74990" cy="9927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69" name="Rectangle 68">
              <a:extLst>
                <a:ext uri="{FF2B5EF4-FFF2-40B4-BE49-F238E27FC236}">
                  <a16:creationId xmlns:a16="http://schemas.microsoft.com/office/drawing/2014/main" id="{B54EB582-A10B-4B76-90AC-95EFF2CB825E}"/>
                </a:ext>
              </a:extLst>
            </p:cNvPr>
            <p:cNvSpPr/>
            <p:nvPr/>
          </p:nvSpPr>
          <p:spPr>
            <a:xfrm>
              <a:off x="9582465" y="3614982"/>
              <a:ext cx="74990" cy="9927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0" name="Rectangle 69">
              <a:extLst>
                <a:ext uri="{FF2B5EF4-FFF2-40B4-BE49-F238E27FC236}">
                  <a16:creationId xmlns:a16="http://schemas.microsoft.com/office/drawing/2014/main" id="{1D435B0A-F435-44D6-A8C0-8EA9381456C4}"/>
                </a:ext>
              </a:extLst>
            </p:cNvPr>
            <p:cNvSpPr/>
            <p:nvPr/>
          </p:nvSpPr>
          <p:spPr>
            <a:xfrm>
              <a:off x="9677155" y="3614981"/>
              <a:ext cx="74990" cy="10293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1" name="Rectangle 70">
              <a:extLst>
                <a:ext uri="{FF2B5EF4-FFF2-40B4-BE49-F238E27FC236}">
                  <a16:creationId xmlns:a16="http://schemas.microsoft.com/office/drawing/2014/main" id="{5E2DA003-2F19-4CC3-B914-F558D1C31BBF}"/>
                </a:ext>
              </a:extLst>
            </p:cNvPr>
            <p:cNvSpPr/>
            <p:nvPr/>
          </p:nvSpPr>
          <p:spPr>
            <a:xfrm>
              <a:off x="9771845" y="3614981"/>
              <a:ext cx="74990" cy="10293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2" name="Rectangle 71">
              <a:extLst>
                <a:ext uri="{FF2B5EF4-FFF2-40B4-BE49-F238E27FC236}">
                  <a16:creationId xmlns:a16="http://schemas.microsoft.com/office/drawing/2014/main" id="{03947775-D706-4757-9343-49A42E804499}"/>
                </a:ext>
              </a:extLst>
            </p:cNvPr>
            <p:cNvSpPr/>
            <p:nvPr/>
          </p:nvSpPr>
          <p:spPr>
            <a:xfrm>
              <a:off x="9866535" y="3614982"/>
              <a:ext cx="74990" cy="10293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3" name="Rectangle 72">
              <a:extLst>
                <a:ext uri="{FF2B5EF4-FFF2-40B4-BE49-F238E27FC236}">
                  <a16:creationId xmlns:a16="http://schemas.microsoft.com/office/drawing/2014/main" id="{F0A5E600-4419-4306-B288-7504AC4C408B}"/>
                </a:ext>
              </a:extLst>
            </p:cNvPr>
            <p:cNvSpPr/>
            <p:nvPr/>
          </p:nvSpPr>
          <p:spPr>
            <a:xfrm>
              <a:off x="9961225" y="3614981"/>
              <a:ext cx="74990" cy="10560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4" name="Rectangle 73">
              <a:extLst>
                <a:ext uri="{FF2B5EF4-FFF2-40B4-BE49-F238E27FC236}">
                  <a16:creationId xmlns:a16="http://schemas.microsoft.com/office/drawing/2014/main" id="{4ECC0605-0801-4EAD-A357-87859495AE53}"/>
                </a:ext>
              </a:extLst>
            </p:cNvPr>
            <p:cNvSpPr/>
            <p:nvPr/>
          </p:nvSpPr>
          <p:spPr>
            <a:xfrm>
              <a:off x="10055915" y="3614981"/>
              <a:ext cx="74990" cy="10560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5" name="Rectangle 74">
              <a:extLst>
                <a:ext uri="{FF2B5EF4-FFF2-40B4-BE49-F238E27FC236}">
                  <a16:creationId xmlns:a16="http://schemas.microsoft.com/office/drawing/2014/main" id="{332C60F6-744C-4F5A-90B9-DF1B64243B0D}"/>
                </a:ext>
              </a:extLst>
            </p:cNvPr>
            <p:cNvSpPr/>
            <p:nvPr/>
          </p:nvSpPr>
          <p:spPr>
            <a:xfrm>
              <a:off x="10150605" y="3614980"/>
              <a:ext cx="74990" cy="11113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09657CE1-E2F8-45B3-8EDC-2977C31B4DB2}"/>
                </a:ext>
              </a:extLst>
            </p:cNvPr>
            <p:cNvSpPr/>
            <p:nvPr/>
          </p:nvSpPr>
          <p:spPr>
            <a:xfrm>
              <a:off x="10245295" y="3614980"/>
              <a:ext cx="74990" cy="121419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7" name="Rectangle 76">
              <a:extLst>
                <a:ext uri="{FF2B5EF4-FFF2-40B4-BE49-F238E27FC236}">
                  <a16:creationId xmlns:a16="http://schemas.microsoft.com/office/drawing/2014/main" id="{581FA6D4-FD2F-4EEA-96CE-5E703036576E}"/>
                </a:ext>
              </a:extLst>
            </p:cNvPr>
            <p:cNvSpPr/>
            <p:nvPr/>
          </p:nvSpPr>
          <p:spPr>
            <a:xfrm>
              <a:off x="10339985" y="3614979"/>
              <a:ext cx="74990" cy="12846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8" name="Rectangle 77">
              <a:extLst>
                <a:ext uri="{FF2B5EF4-FFF2-40B4-BE49-F238E27FC236}">
                  <a16:creationId xmlns:a16="http://schemas.microsoft.com/office/drawing/2014/main" id="{B8015027-C56F-4BBB-95D1-CF91BF346532}"/>
                </a:ext>
              </a:extLst>
            </p:cNvPr>
            <p:cNvSpPr/>
            <p:nvPr/>
          </p:nvSpPr>
          <p:spPr>
            <a:xfrm>
              <a:off x="10434675" y="3614979"/>
              <a:ext cx="74990" cy="12999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79" name="Rectangle 78">
              <a:extLst>
                <a:ext uri="{FF2B5EF4-FFF2-40B4-BE49-F238E27FC236}">
                  <a16:creationId xmlns:a16="http://schemas.microsoft.com/office/drawing/2014/main" id="{35AC1BE5-8B03-42FA-9DCD-17D938D6516D}"/>
                </a:ext>
              </a:extLst>
            </p:cNvPr>
            <p:cNvSpPr/>
            <p:nvPr/>
          </p:nvSpPr>
          <p:spPr>
            <a:xfrm>
              <a:off x="10529365" y="3614979"/>
              <a:ext cx="74990" cy="1408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80" name="Rectangle 79">
              <a:extLst>
                <a:ext uri="{FF2B5EF4-FFF2-40B4-BE49-F238E27FC236}">
                  <a16:creationId xmlns:a16="http://schemas.microsoft.com/office/drawing/2014/main" id="{F7025FD1-5AB5-492F-A5AB-068E21EAF930}"/>
                </a:ext>
              </a:extLst>
            </p:cNvPr>
            <p:cNvSpPr/>
            <p:nvPr/>
          </p:nvSpPr>
          <p:spPr>
            <a:xfrm>
              <a:off x="10624055" y="3614979"/>
              <a:ext cx="74990" cy="1408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81" name="Rectangle 80">
              <a:extLst>
                <a:ext uri="{FF2B5EF4-FFF2-40B4-BE49-F238E27FC236}">
                  <a16:creationId xmlns:a16="http://schemas.microsoft.com/office/drawing/2014/main" id="{CF7C4F3C-EAF2-49B4-9DB5-15D2574ED813}"/>
                </a:ext>
              </a:extLst>
            </p:cNvPr>
            <p:cNvSpPr/>
            <p:nvPr/>
          </p:nvSpPr>
          <p:spPr>
            <a:xfrm>
              <a:off x="10718745" y="3614979"/>
              <a:ext cx="74990" cy="1408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82" name="Rectangle 81">
              <a:extLst>
                <a:ext uri="{FF2B5EF4-FFF2-40B4-BE49-F238E27FC236}">
                  <a16:creationId xmlns:a16="http://schemas.microsoft.com/office/drawing/2014/main" id="{BF0CD617-2A60-4892-BB1D-8E65C57B4917}"/>
                </a:ext>
              </a:extLst>
            </p:cNvPr>
            <p:cNvSpPr/>
            <p:nvPr/>
          </p:nvSpPr>
          <p:spPr>
            <a:xfrm>
              <a:off x="10813435" y="3614979"/>
              <a:ext cx="74990" cy="1408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83" name="Rectangle 82">
              <a:extLst>
                <a:ext uri="{FF2B5EF4-FFF2-40B4-BE49-F238E27FC236}">
                  <a16:creationId xmlns:a16="http://schemas.microsoft.com/office/drawing/2014/main" id="{F4EE77E5-6569-4273-858A-A9BF3A21F484}"/>
                </a:ext>
              </a:extLst>
            </p:cNvPr>
            <p:cNvSpPr/>
            <p:nvPr/>
          </p:nvSpPr>
          <p:spPr>
            <a:xfrm>
              <a:off x="10908125" y="3614979"/>
              <a:ext cx="74990" cy="1408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84" name="Rectangle 83">
              <a:extLst>
                <a:ext uri="{FF2B5EF4-FFF2-40B4-BE49-F238E27FC236}">
                  <a16:creationId xmlns:a16="http://schemas.microsoft.com/office/drawing/2014/main" id="{DCFC88B1-6A4D-4024-A422-1E1098CC4F9F}"/>
                </a:ext>
              </a:extLst>
            </p:cNvPr>
            <p:cNvSpPr/>
            <p:nvPr/>
          </p:nvSpPr>
          <p:spPr>
            <a:xfrm>
              <a:off x="11002815" y="3614979"/>
              <a:ext cx="74990" cy="1408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sp>
          <p:nvSpPr>
            <p:cNvPr id="85" name="Rectangle 84">
              <a:extLst>
                <a:ext uri="{FF2B5EF4-FFF2-40B4-BE49-F238E27FC236}">
                  <a16:creationId xmlns:a16="http://schemas.microsoft.com/office/drawing/2014/main" id="{F87DFFB6-4CD1-4E83-A7FF-598661D4FAB8}"/>
                </a:ext>
              </a:extLst>
            </p:cNvPr>
            <p:cNvSpPr/>
            <p:nvPr/>
          </p:nvSpPr>
          <p:spPr>
            <a:xfrm>
              <a:off x="11097504" y="3614979"/>
              <a:ext cx="74990" cy="14080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alibri" panose="020F0502020204030204" pitchFamily="34" charset="0"/>
                <a:cs typeface="Calibri" panose="020F0502020204030204" pitchFamily="34" charset="0"/>
              </a:endParaRPr>
            </a:p>
          </p:txBody>
        </p:sp>
      </p:grpSp>
      <p:sp>
        <p:nvSpPr>
          <p:cNvPr id="5" name="Title 4">
            <a:extLst>
              <a:ext uri="{FF2B5EF4-FFF2-40B4-BE49-F238E27FC236}">
                <a16:creationId xmlns:a16="http://schemas.microsoft.com/office/drawing/2014/main" id="{58AF8F35-C73D-492B-AB2F-200956464686}"/>
              </a:ext>
            </a:extLst>
          </p:cNvPr>
          <p:cNvSpPr>
            <a:spLocks noGrp="1"/>
          </p:cNvSpPr>
          <p:nvPr>
            <p:ph type="title"/>
          </p:nvPr>
        </p:nvSpPr>
        <p:spPr/>
        <p:txBody>
          <a:bodyPr/>
          <a:lstStyle/>
          <a:p>
            <a:r>
              <a:rPr lang="en-US" dirty="0"/>
              <a:t>KEYNOTE-158: Antitumor Activity in Patients With </a:t>
            </a:r>
            <a:br>
              <a:rPr lang="en-US" dirty="0"/>
            </a:br>
            <a:r>
              <a:rPr lang="en-US" dirty="0"/>
              <a:t>MSI-H Advanced EC</a:t>
            </a:r>
          </a:p>
        </p:txBody>
      </p:sp>
      <p:graphicFrame>
        <p:nvGraphicFramePr>
          <p:cNvPr id="13" name="Table 12">
            <a:extLst>
              <a:ext uri="{FF2B5EF4-FFF2-40B4-BE49-F238E27FC236}">
                <a16:creationId xmlns:a16="http://schemas.microsoft.com/office/drawing/2014/main" id="{BC07275D-D5C8-4EF9-9CD7-BD1519B6DD55}"/>
              </a:ext>
            </a:extLst>
          </p:cNvPr>
          <p:cNvGraphicFramePr>
            <a:graphicFrameLocks noGrp="1"/>
          </p:cNvGraphicFramePr>
          <p:nvPr>
            <p:extLst>
              <p:ext uri="{D42A27DB-BD31-4B8C-83A1-F6EECF244321}">
                <p14:modId xmlns:p14="http://schemas.microsoft.com/office/powerpoint/2010/main" val="2579080856"/>
              </p:ext>
            </p:extLst>
          </p:nvPr>
        </p:nvGraphicFramePr>
        <p:xfrm>
          <a:off x="524779" y="2073982"/>
          <a:ext cx="5565961" cy="2560320"/>
        </p:xfrm>
        <a:graphic>
          <a:graphicData uri="http://schemas.openxmlformats.org/drawingml/2006/table">
            <a:tbl>
              <a:tblPr firstRow="1">
                <a:tableStyleId>{93296810-A885-4BE3-A3E7-6D5BEEA58F35}</a:tableStyleId>
              </a:tblPr>
              <a:tblGrid>
                <a:gridCol w="2288880">
                  <a:extLst>
                    <a:ext uri="{9D8B030D-6E8A-4147-A177-3AD203B41FA5}">
                      <a16:colId xmlns:a16="http://schemas.microsoft.com/office/drawing/2014/main" val="2900061001"/>
                    </a:ext>
                  </a:extLst>
                </a:gridCol>
                <a:gridCol w="1519183">
                  <a:extLst>
                    <a:ext uri="{9D8B030D-6E8A-4147-A177-3AD203B41FA5}">
                      <a16:colId xmlns:a16="http://schemas.microsoft.com/office/drawing/2014/main" val="1183103750"/>
                    </a:ext>
                  </a:extLst>
                </a:gridCol>
                <a:gridCol w="1757898">
                  <a:extLst>
                    <a:ext uri="{9D8B030D-6E8A-4147-A177-3AD203B41FA5}">
                      <a16:colId xmlns:a16="http://schemas.microsoft.com/office/drawing/2014/main" val="492291860"/>
                    </a:ext>
                  </a:extLst>
                </a:gridCol>
              </a:tblGrid>
              <a:tr h="50145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cs typeface="Calibri" panose="020F0502020204030204" pitchFamily="34" charset="0"/>
                        </a:rPr>
                        <a:t>Confirmed Objective Response per RECIST v1.1 </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by IRC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cs typeface="Calibri" panose="020F0502020204030204" pitchFamily="34" charset="0"/>
                        </a:rPr>
                        <a:t>MSI-H EC, N = 49</a:t>
                      </a:r>
                    </a:p>
                    <a:p>
                      <a:pPr algn="ctr"/>
                      <a:r>
                        <a:rPr lang="en-US" sz="1400" b="0" dirty="0">
                          <a:latin typeface="Calibri" panose="020F0502020204030204" pitchFamily="34" charset="0"/>
                          <a:cs typeface="Calibri" panose="020F0502020204030204" pitchFamily="34" charset="0"/>
                        </a:rPr>
                        <a:t>(Cohorts D + K)</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cs typeface="Calibri" panose="020F0502020204030204" pitchFamily="34" charset="0"/>
                        </a:rPr>
                        <a:t>EC, N = 107</a:t>
                      </a:r>
                    </a:p>
                    <a:p>
                      <a:pPr algn="ctr"/>
                      <a:r>
                        <a:rPr lang="en-US" sz="1400" b="0" dirty="0">
                          <a:latin typeface="Calibri" panose="020F0502020204030204" pitchFamily="34" charset="0"/>
                          <a:cs typeface="Calibri" panose="020F0502020204030204" pitchFamily="34" charset="0"/>
                        </a:rPr>
                        <a:t>(Cohort D, biomarker unselected)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20294399"/>
                  </a:ext>
                </a:extLst>
              </a:tr>
              <a:tr h="173512">
                <a:tc>
                  <a:txBody>
                    <a:bodyPr/>
                    <a:lstStyle/>
                    <a:p>
                      <a:pPr marL="95250" marR="0">
                        <a:spcBef>
                          <a:spcPts val="0"/>
                        </a:spcBef>
                        <a:spcAft>
                          <a:spcPts val="0"/>
                        </a:spcAft>
                      </a:pPr>
                      <a:r>
                        <a:rPr lang="en-US" sz="1400" b="1" dirty="0">
                          <a:solidFill>
                            <a:schemeClr val="bg1"/>
                          </a:solidFill>
                          <a:effectLst/>
                          <a:latin typeface="Calibri" panose="020F0502020204030204" pitchFamily="34" charset="0"/>
                          <a:cs typeface="Calibri" panose="020F0502020204030204" pitchFamily="34" charset="0"/>
                        </a:rPr>
                        <a:t>ORR, % (95% CI)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57.1 (42.2</a:t>
                      </a:r>
                      <a:r>
                        <a:rPr lang="en-US" sz="1400" dirty="0">
                          <a:solidFill>
                            <a:schemeClr val="bg1"/>
                          </a:solidFill>
                          <a:latin typeface="Calibri" panose="020F0502020204030204" pitchFamily="34" charset="0"/>
                          <a:cs typeface="Calibri" panose="020F0502020204030204" pitchFamily="34" charset="0"/>
                        </a:rPr>
                        <a:t>-</a:t>
                      </a:r>
                      <a:r>
                        <a:rPr lang="en-US" sz="1400" dirty="0">
                          <a:solidFill>
                            <a:schemeClr val="bg1"/>
                          </a:solidFill>
                          <a:effectLst/>
                          <a:latin typeface="Calibri" panose="020F0502020204030204" pitchFamily="34" charset="0"/>
                          <a:cs typeface="Calibri" panose="020F0502020204030204" pitchFamily="34" charset="0"/>
                        </a:rPr>
                        <a:t>71.2)</a:t>
                      </a:r>
                      <a:r>
                        <a:rPr lang="en-US" sz="1400" baseline="0" dirty="0">
                          <a:solidFill>
                            <a:schemeClr val="bg1"/>
                          </a:solidFill>
                          <a:effectLst/>
                          <a:latin typeface="Calibri" panose="020F0502020204030204" pitchFamily="34" charset="0"/>
                          <a:cs typeface="Calibri" panose="020F0502020204030204" pitchFamily="34" charset="0"/>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11.2 (5.9</a:t>
                      </a:r>
                      <a:r>
                        <a:rPr lang="en-US" sz="1400" dirty="0">
                          <a:solidFill>
                            <a:schemeClr val="bg1"/>
                          </a:solidFill>
                          <a:latin typeface="Calibri" panose="020F0502020204030204" pitchFamily="34" charset="0"/>
                          <a:cs typeface="Calibri" panose="020F0502020204030204" pitchFamily="34" charset="0"/>
                        </a:rPr>
                        <a:t>-</a:t>
                      </a:r>
                      <a:r>
                        <a:rPr lang="en-US" sz="1400" dirty="0">
                          <a:solidFill>
                            <a:schemeClr val="bg1"/>
                          </a:solidFill>
                          <a:effectLst/>
                          <a:latin typeface="Calibri" panose="020F0502020204030204" pitchFamily="34" charset="0"/>
                          <a:cs typeface="Calibri" panose="020F0502020204030204" pitchFamily="34" charset="0"/>
                        </a:rPr>
                        <a:t>18.8)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80868509"/>
                  </a:ext>
                </a:extLst>
              </a:tr>
              <a:tr h="173512">
                <a:tc>
                  <a:txBody>
                    <a:bodyPr/>
                    <a:lstStyle/>
                    <a:p>
                      <a:pPr marL="95250" marR="0">
                        <a:spcBef>
                          <a:spcPts val="0"/>
                        </a:spcBef>
                        <a:spcAft>
                          <a:spcPts val="0"/>
                        </a:spcAft>
                      </a:pPr>
                      <a:r>
                        <a:rPr lang="en-US" sz="1400" b="1" dirty="0">
                          <a:solidFill>
                            <a:schemeClr val="bg1"/>
                          </a:solidFill>
                          <a:effectLst/>
                          <a:latin typeface="Calibri" panose="020F0502020204030204" pitchFamily="34" charset="0"/>
                          <a:cs typeface="Calibri" panose="020F0502020204030204" pitchFamily="34" charset="0"/>
                        </a:rPr>
                        <a:t>Best overall response 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endParaRPr lang="en-US" sz="140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endParaRPr lang="en-US" sz="140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72359684"/>
                  </a:ext>
                </a:extLst>
              </a:tr>
              <a:tr h="173512">
                <a:tc>
                  <a:txBody>
                    <a:bodyPr/>
                    <a:lstStyle/>
                    <a:p>
                      <a:pPr marL="252000" marR="0">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CR</a:t>
                      </a:r>
                      <a:endParaRPr lang="en-US" sz="14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8 (16.3)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10471726"/>
                  </a:ext>
                </a:extLst>
              </a:tr>
              <a:tr h="173512">
                <a:tc>
                  <a:txBody>
                    <a:bodyPr/>
                    <a:lstStyle/>
                    <a:p>
                      <a:pPr marL="252000" marR="0">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PR</a:t>
                      </a:r>
                      <a:endParaRPr lang="en-US" sz="14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20 (40.8)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12 (11.2)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648630"/>
                  </a:ext>
                </a:extLst>
              </a:tr>
              <a:tr h="173512">
                <a:tc>
                  <a:txBody>
                    <a:bodyPr/>
                    <a:lstStyle/>
                    <a:p>
                      <a:pPr marL="252000" marR="0">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Stable disease</a:t>
                      </a:r>
                      <a:endParaRPr lang="en-US" sz="14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8 (16.3)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26 (24.3)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7032707"/>
                  </a:ext>
                </a:extLst>
              </a:tr>
              <a:tr h="173512">
                <a:tc>
                  <a:txBody>
                    <a:bodyPr/>
                    <a:lstStyle/>
                    <a:p>
                      <a:pPr marL="252000" marR="0">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Progressive disease</a:t>
                      </a:r>
                      <a:endParaRPr lang="en-US" sz="14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11 (22.4)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400" dirty="0">
                          <a:solidFill>
                            <a:schemeClr val="bg1"/>
                          </a:solidFill>
                          <a:effectLst/>
                          <a:latin typeface="Calibri" panose="020F0502020204030204" pitchFamily="34" charset="0"/>
                          <a:cs typeface="Calibri" panose="020F0502020204030204" pitchFamily="34" charset="0"/>
                        </a:rPr>
                        <a:t>56 (52.3)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91111052"/>
                  </a:ext>
                </a:extLst>
              </a:tr>
            </a:tbl>
          </a:graphicData>
        </a:graphic>
      </p:graphicFrame>
      <p:sp>
        <p:nvSpPr>
          <p:cNvPr id="14" name="Rectangle 13">
            <a:extLst>
              <a:ext uri="{FF2B5EF4-FFF2-40B4-BE49-F238E27FC236}">
                <a16:creationId xmlns:a16="http://schemas.microsoft.com/office/drawing/2014/main" id="{059B5509-792C-443A-B5CE-5D6DD77D1250}"/>
              </a:ext>
            </a:extLst>
          </p:cNvPr>
          <p:cNvSpPr/>
          <p:nvPr/>
        </p:nvSpPr>
        <p:spPr bwMode="auto">
          <a:xfrm>
            <a:off x="524779" y="2804434"/>
            <a:ext cx="5572675" cy="307777"/>
          </a:xfrm>
          <a:prstGeom prst="rect">
            <a:avLst/>
          </a:prstGeom>
          <a:noFill/>
          <a:ln w="28575">
            <a:solidFill>
              <a:schemeClr val="accent3"/>
            </a:solid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marR="0" lvl="0" indent="-241294" algn="ctr" defTabSz="1219170" rtl="0" eaLnBrk="0" fontAlgn="auto" latinLnBrk="0" hangingPunct="0">
              <a:lnSpc>
                <a:spcPct val="100000"/>
              </a:lnSpc>
              <a:spcBef>
                <a:spcPts val="0"/>
              </a:spcBef>
              <a:spcAft>
                <a:spcPts val="0"/>
              </a:spcAft>
              <a:buClr>
                <a:srgbClr val="FFFFFF"/>
              </a:buClr>
              <a:buSzTx/>
              <a:buFont typeface="Arial" pitchFamily="34" charset="0"/>
              <a:buChar char="–"/>
              <a:tabLst/>
              <a:defRPr/>
            </a:pPr>
            <a:endParaRPr kumimoji="0" lang="en-US" sz="1600" b="1" i="0" u="none" strike="noStrike" kern="0" cap="none" spc="0" normalizeH="0" baseline="0" noProof="0" dirty="0">
              <a:ln>
                <a:noFill/>
              </a:ln>
              <a:solidFill>
                <a:srgbClr val="FFFFFF"/>
              </a:solidFill>
              <a:effectLst/>
              <a:uLnTx/>
              <a:uFillTx/>
              <a:latin typeface="Arial"/>
              <a:ea typeface="+mn-ea"/>
              <a:cs typeface="+mn-cs"/>
            </a:endParaRPr>
          </a:p>
        </p:txBody>
      </p:sp>
      <p:cxnSp>
        <p:nvCxnSpPr>
          <p:cNvPr id="10" name="Straight Connector 9">
            <a:extLst>
              <a:ext uri="{FF2B5EF4-FFF2-40B4-BE49-F238E27FC236}">
                <a16:creationId xmlns:a16="http://schemas.microsoft.com/office/drawing/2014/main" id="{12775873-4DCF-4D27-BF12-909862F2A67E}"/>
              </a:ext>
            </a:extLst>
          </p:cNvPr>
          <p:cNvCxnSpPr>
            <a:cxnSpLocks/>
          </p:cNvCxnSpPr>
          <p:nvPr/>
        </p:nvCxnSpPr>
        <p:spPr>
          <a:xfrm flipH="1">
            <a:off x="6922145" y="2114772"/>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42F7EA9-6CAA-4128-A2A7-19A658CF9772}"/>
              </a:ext>
            </a:extLst>
          </p:cNvPr>
          <p:cNvCxnSpPr>
            <a:cxnSpLocks/>
          </p:cNvCxnSpPr>
          <p:nvPr/>
        </p:nvCxnSpPr>
        <p:spPr>
          <a:xfrm flipH="1">
            <a:off x="6922145" y="2486406"/>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DF8E72D-7F8B-4FF2-BC7D-CEE5A647AA4A}"/>
              </a:ext>
            </a:extLst>
          </p:cNvPr>
          <p:cNvCxnSpPr>
            <a:cxnSpLocks/>
          </p:cNvCxnSpPr>
          <p:nvPr/>
        </p:nvCxnSpPr>
        <p:spPr>
          <a:xfrm flipH="1">
            <a:off x="6922145" y="2858040"/>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4049A30-90DC-437E-A1CB-6E5BA7D59E31}"/>
              </a:ext>
            </a:extLst>
          </p:cNvPr>
          <p:cNvCxnSpPr>
            <a:cxnSpLocks/>
          </p:cNvCxnSpPr>
          <p:nvPr/>
        </p:nvCxnSpPr>
        <p:spPr>
          <a:xfrm flipH="1">
            <a:off x="6922145" y="3229674"/>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EA72127-8BE8-41D1-80C2-73284D9573BF}"/>
              </a:ext>
            </a:extLst>
          </p:cNvPr>
          <p:cNvCxnSpPr>
            <a:cxnSpLocks/>
          </p:cNvCxnSpPr>
          <p:nvPr/>
        </p:nvCxnSpPr>
        <p:spPr>
          <a:xfrm flipH="1">
            <a:off x="6922145" y="3601307"/>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D9FC5B3-0C41-42CE-96D8-FE24431FC337}"/>
              </a:ext>
            </a:extLst>
          </p:cNvPr>
          <p:cNvCxnSpPr>
            <a:cxnSpLocks/>
          </p:cNvCxnSpPr>
          <p:nvPr/>
        </p:nvCxnSpPr>
        <p:spPr>
          <a:xfrm flipH="1">
            <a:off x="6922145" y="4344575"/>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8D18E5B-0DA9-4021-93FC-A47482DAABA6}"/>
              </a:ext>
            </a:extLst>
          </p:cNvPr>
          <p:cNvCxnSpPr>
            <a:cxnSpLocks/>
          </p:cNvCxnSpPr>
          <p:nvPr/>
        </p:nvCxnSpPr>
        <p:spPr>
          <a:xfrm flipH="1">
            <a:off x="6922145" y="4716209"/>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662E7F-8C91-4486-8D1E-E940966AF9A7}"/>
              </a:ext>
            </a:extLst>
          </p:cNvPr>
          <p:cNvCxnSpPr>
            <a:cxnSpLocks/>
          </p:cNvCxnSpPr>
          <p:nvPr/>
        </p:nvCxnSpPr>
        <p:spPr>
          <a:xfrm flipH="1">
            <a:off x="6922145" y="5087843"/>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8722201-DBD7-4BD2-846B-7D951C2C3BE6}"/>
              </a:ext>
            </a:extLst>
          </p:cNvPr>
          <p:cNvCxnSpPr>
            <a:cxnSpLocks/>
          </p:cNvCxnSpPr>
          <p:nvPr/>
        </p:nvCxnSpPr>
        <p:spPr>
          <a:xfrm flipH="1">
            <a:off x="6922145" y="5459477"/>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FB7711F-5A10-466B-BAEE-FA8A7E8E5B54}"/>
              </a:ext>
            </a:extLst>
          </p:cNvPr>
          <p:cNvCxnSpPr>
            <a:cxnSpLocks/>
          </p:cNvCxnSpPr>
          <p:nvPr/>
        </p:nvCxnSpPr>
        <p:spPr>
          <a:xfrm flipH="1">
            <a:off x="6922145" y="5831113"/>
            <a:ext cx="782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2BF567A-3FAC-4B0C-9A4E-1FE279F63FB6}"/>
              </a:ext>
            </a:extLst>
          </p:cNvPr>
          <p:cNvCxnSpPr>
            <a:cxnSpLocks/>
          </p:cNvCxnSpPr>
          <p:nvPr/>
        </p:nvCxnSpPr>
        <p:spPr>
          <a:xfrm>
            <a:off x="6990453" y="2114772"/>
            <a:ext cx="0" cy="371634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51CFD4F-750B-4666-AD9B-998965E44322}"/>
              </a:ext>
            </a:extLst>
          </p:cNvPr>
          <p:cNvSpPr txBox="1"/>
          <p:nvPr/>
        </p:nvSpPr>
        <p:spPr>
          <a:xfrm>
            <a:off x="6476424" y="1934097"/>
            <a:ext cx="484845"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100</a:t>
            </a:r>
          </a:p>
        </p:txBody>
      </p:sp>
      <p:sp>
        <p:nvSpPr>
          <p:cNvPr id="27" name="TextBox 26">
            <a:extLst>
              <a:ext uri="{FF2B5EF4-FFF2-40B4-BE49-F238E27FC236}">
                <a16:creationId xmlns:a16="http://schemas.microsoft.com/office/drawing/2014/main" id="{66615FC0-292E-4A1F-9818-EBA0C37B88B4}"/>
              </a:ext>
            </a:extLst>
          </p:cNvPr>
          <p:cNvSpPr txBox="1"/>
          <p:nvPr/>
        </p:nvSpPr>
        <p:spPr>
          <a:xfrm>
            <a:off x="6582331" y="2304416"/>
            <a:ext cx="37893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80</a:t>
            </a:r>
          </a:p>
        </p:txBody>
      </p:sp>
      <p:sp>
        <p:nvSpPr>
          <p:cNvPr id="28" name="TextBox 27">
            <a:extLst>
              <a:ext uri="{FF2B5EF4-FFF2-40B4-BE49-F238E27FC236}">
                <a16:creationId xmlns:a16="http://schemas.microsoft.com/office/drawing/2014/main" id="{A3110E88-24BE-4451-9FDF-8381C8D8A666}"/>
              </a:ext>
            </a:extLst>
          </p:cNvPr>
          <p:cNvSpPr txBox="1"/>
          <p:nvPr/>
        </p:nvSpPr>
        <p:spPr>
          <a:xfrm>
            <a:off x="6582331" y="2674735"/>
            <a:ext cx="37893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60</a:t>
            </a:r>
          </a:p>
        </p:txBody>
      </p:sp>
      <p:sp>
        <p:nvSpPr>
          <p:cNvPr id="29" name="TextBox 28">
            <a:extLst>
              <a:ext uri="{FF2B5EF4-FFF2-40B4-BE49-F238E27FC236}">
                <a16:creationId xmlns:a16="http://schemas.microsoft.com/office/drawing/2014/main" id="{1ECA0D9F-10E9-4E8F-9625-B786666BADC8}"/>
              </a:ext>
            </a:extLst>
          </p:cNvPr>
          <p:cNvSpPr txBox="1"/>
          <p:nvPr/>
        </p:nvSpPr>
        <p:spPr>
          <a:xfrm>
            <a:off x="6582331" y="3045054"/>
            <a:ext cx="37893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40</a:t>
            </a:r>
          </a:p>
        </p:txBody>
      </p:sp>
      <p:sp>
        <p:nvSpPr>
          <p:cNvPr id="30" name="TextBox 29">
            <a:extLst>
              <a:ext uri="{FF2B5EF4-FFF2-40B4-BE49-F238E27FC236}">
                <a16:creationId xmlns:a16="http://schemas.microsoft.com/office/drawing/2014/main" id="{280299F6-3AC1-4D24-95D5-A28955BCAAB9}"/>
              </a:ext>
            </a:extLst>
          </p:cNvPr>
          <p:cNvSpPr txBox="1"/>
          <p:nvPr/>
        </p:nvSpPr>
        <p:spPr>
          <a:xfrm>
            <a:off x="6582331" y="3415373"/>
            <a:ext cx="37893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20</a:t>
            </a:r>
          </a:p>
        </p:txBody>
      </p:sp>
      <p:sp>
        <p:nvSpPr>
          <p:cNvPr id="31" name="TextBox 30">
            <a:extLst>
              <a:ext uri="{FF2B5EF4-FFF2-40B4-BE49-F238E27FC236}">
                <a16:creationId xmlns:a16="http://schemas.microsoft.com/office/drawing/2014/main" id="{05F6F959-8FE8-4A59-AD85-67A67ABBE084}"/>
              </a:ext>
            </a:extLst>
          </p:cNvPr>
          <p:cNvSpPr txBox="1"/>
          <p:nvPr/>
        </p:nvSpPr>
        <p:spPr>
          <a:xfrm>
            <a:off x="6688235" y="3785692"/>
            <a:ext cx="273034"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0</a:t>
            </a:r>
          </a:p>
        </p:txBody>
      </p:sp>
      <p:sp>
        <p:nvSpPr>
          <p:cNvPr id="32" name="TextBox 31">
            <a:extLst>
              <a:ext uri="{FF2B5EF4-FFF2-40B4-BE49-F238E27FC236}">
                <a16:creationId xmlns:a16="http://schemas.microsoft.com/office/drawing/2014/main" id="{17893AF9-491A-4576-B641-F3B4F76FB8A6}"/>
              </a:ext>
            </a:extLst>
          </p:cNvPr>
          <p:cNvSpPr txBox="1"/>
          <p:nvPr/>
        </p:nvSpPr>
        <p:spPr>
          <a:xfrm>
            <a:off x="6518497" y="4156011"/>
            <a:ext cx="442772"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-20</a:t>
            </a:r>
          </a:p>
        </p:txBody>
      </p:sp>
      <p:sp>
        <p:nvSpPr>
          <p:cNvPr id="33" name="TextBox 32">
            <a:extLst>
              <a:ext uri="{FF2B5EF4-FFF2-40B4-BE49-F238E27FC236}">
                <a16:creationId xmlns:a16="http://schemas.microsoft.com/office/drawing/2014/main" id="{40255321-3A71-4C0F-A83F-A2103CC10F8C}"/>
              </a:ext>
            </a:extLst>
          </p:cNvPr>
          <p:cNvSpPr txBox="1"/>
          <p:nvPr/>
        </p:nvSpPr>
        <p:spPr>
          <a:xfrm>
            <a:off x="6518497" y="4526330"/>
            <a:ext cx="442772"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-40</a:t>
            </a:r>
          </a:p>
        </p:txBody>
      </p:sp>
      <p:sp>
        <p:nvSpPr>
          <p:cNvPr id="34" name="TextBox 33">
            <a:extLst>
              <a:ext uri="{FF2B5EF4-FFF2-40B4-BE49-F238E27FC236}">
                <a16:creationId xmlns:a16="http://schemas.microsoft.com/office/drawing/2014/main" id="{9D207DA0-2E77-41BF-A325-67B0F1A54A42}"/>
              </a:ext>
            </a:extLst>
          </p:cNvPr>
          <p:cNvSpPr txBox="1"/>
          <p:nvPr/>
        </p:nvSpPr>
        <p:spPr>
          <a:xfrm>
            <a:off x="6518497" y="4896649"/>
            <a:ext cx="442772"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-60</a:t>
            </a:r>
          </a:p>
        </p:txBody>
      </p:sp>
      <p:sp>
        <p:nvSpPr>
          <p:cNvPr id="35" name="TextBox 34">
            <a:extLst>
              <a:ext uri="{FF2B5EF4-FFF2-40B4-BE49-F238E27FC236}">
                <a16:creationId xmlns:a16="http://schemas.microsoft.com/office/drawing/2014/main" id="{A71A7061-2A7C-471A-A5C8-0D2F9957FB2B}"/>
              </a:ext>
            </a:extLst>
          </p:cNvPr>
          <p:cNvSpPr txBox="1"/>
          <p:nvPr/>
        </p:nvSpPr>
        <p:spPr>
          <a:xfrm>
            <a:off x="6518497" y="5266968"/>
            <a:ext cx="442772"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-80</a:t>
            </a:r>
          </a:p>
        </p:txBody>
      </p:sp>
      <p:sp>
        <p:nvSpPr>
          <p:cNvPr id="36" name="TextBox 35">
            <a:extLst>
              <a:ext uri="{FF2B5EF4-FFF2-40B4-BE49-F238E27FC236}">
                <a16:creationId xmlns:a16="http://schemas.microsoft.com/office/drawing/2014/main" id="{6D556A41-374C-4AC7-9976-04371F843FC1}"/>
              </a:ext>
            </a:extLst>
          </p:cNvPr>
          <p:cNvSpPr txBox="1"/>
          <p:nvPr/>
        </p:nvSpPr>
        <p:spPr>
          <a:xfrm>
            <a:off x="6412591" y="5637290"/>
            <a:ext cx="548678" cy="369332"/>
          </a:xfrm>
          <a:prstGeom prst="rect">
            <a:avLst/>
          </a:prstGeom>
          <a:noFill/>
          <a:ln>
            <a:noFill/>
          </a:ln>
        </p:spPr>
        <p:txBody>
          <a:bodyPr wrap="none" rtlCol="0">
            <a:spAutoFit/>
          </a:bodyPr>
          <a:lstStyle/>
          <a:p>
            <a:pPr algn="r"/>
            <a:r>
              <a:rPr lang="en-US" dirty="0">
                <a:solidFill>
                  <a:schemeClr val="bg1"/>
                </a:solidFill>
                <a:latin typeface="Calibri" panose="020F0502020204030204" pitchFamily="34" charset="0"/>
                <a:cs typeface="Calibri" panose="020F0502020204030204" pitchFamily="34" charset="0"/>
              </a:rPr>
              <a:t>-100</a:t>
            </a:r>
          </a:p>
        </p:txBody>
      </p:sp>
      <p:grpSp>
        <p:nvGrpSpPr>
          <p:cNvPr id="8" name="Group 7">
            <a:extLst>
              <a:ext uri="{FF2B5EF4-FFF2-40B4-BE49-F238E27FC236}">
                <a16:creationId xmlns:a16="http://schemas.microsoft.com/office/drawing/2014/main" id="{CF39D11D-4901-42C8-9F68-E114168954EB}"/>
              </a:ext>
            </a:extLst>
          </p:cNvPr>
          <p:cNvGrpSpPr/>
          <p:nvPr/>
        </p:nvGrpSpPr>
        <p:grpSpPr>
          <a:xfrm>
            <a:off x="7000391" y="3601308"/>
            <a:ext cx="3870703" cy="942163"/>
            <a:chOff x="7000392" y="3721886"/>
            <a:chExt cx="3794712" cy="942163"/>
          </a:xfrm>
        </p:grpSpPr>
        <p:cxnSp>
          <p:nvCxnSpPr>
            <p:cNvPr id="92" name="Straight Connector 91">
              <a:extLst>
                <a:ext uri="{FF2B5EF4-FFF2-40B4-BE49-F238E27FC236}">
                  <a16:creationId xmlns:a16="http://schemas.microsoft.com/office/drawing/2014/main" id="{72BD531E-3F8A-455C-9AB4-1DFCC84C9FA5}"/>
                </a:ext>
              </a:extLst>
            </p:cNvPr>
            <p:cNvCxnSpPr/>
            <p:nvPr/>
          </p:nvCxnSpPr>
          <p:spPr>
            <a:xfrm>
              <a:off x="7000392" y="3721886"/>
              <a:ext cx="3794712"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3DDF74DC-EF3B-4641-91E0-3AA56C5A3D64}"/>
                </a:ext>
              </a:extLst>
            </p:cNvPr>
            <p:cNvCxnSpPr/>
            <p:nvPr/>
          </p:nvCxnSpPr>
          <p:spPr>
            <a:xfrm>
              <a:off x="7000392" y="4664049"/>
              <a:ext cx="3794712" cy="0"/>
            </a:xfrm>
            <a:prstGeom prst="line">
              <a:avLst/>
            </a:prstGeom>
            <a:ln w="28575">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
        <p:nvSpPr>
          <p:cNvPr id="95" name="TextBox 94">
            <a:extLst>
              <a:ext uri="{FF2B5EF4-FFF2-40B4-BE49-F238E27FC236}">
                <a16:creationId xmlns:a16="http://schemas.microsoft.com/office/drawing/2014/main" id="{491F3F0F-5E7C-4EEC-82BB-202CAC5DFB22}"/>
              </a:ext>
            </a:extLst>
          </p:cNvPr>
          <p:cNvSpPr txBox="1"/>
          <p:nvPr/>
        </p:nvSpPr>
        <p:spPr>
          <a:xfrm>
            <a:off x="10848139" y="3272647"/>
            <a:ext cx="1167307" cy="584775"/>
          </a:xfrm>
          <a:prstGeom prst="rect">
            <a:avLst/>
          </a:prstGeom>
          <a:noFill/>
          <a:ln>
            <a:noFill/>
          </a:ln>
        </p:spPr>
        <p:txBody>
          <a:bodyPr wrap="none" rtlCol="0">
            <a:spAutoFit/>
          </a:bodyPr>
          <a:lstStyle/>
          <a:p>
            <a:r>
              <a:rPr lang="en-US" sz="1600" b="1" dirty="0">
                <a:solidFill>
                  <a:schemeClr val="bg1"/>
                </a:solidFill>
                <a:latin typeface="Calibri" panose="020F0502020204030204" pitchFamily="34" charset="0"/>
                <a:cs typeface="Calibri" panose="020F0502020204030204" pitchFamily="34" charset="0"/>
              </a:rPr>
              <a:t>20% tumor </a:t>
            </a:r>
          </a:p>
          <a:p>
            <a:r>
              <a:rPr lang="en-US" sz="1600" b="1" dirty="0">
                <a:solidFill>
                  <a:schemeClr val="bg1"/>
                </a:solidFill>
                <a:latin typeface="Calibri" panose="020F0502020204030204" pitchFamily="34" charset="0"/>
                <a:cs typeface="Calibri" panose="020F0502020204030204" pitchFamily="34" charset="0"/>
              </a:rPr>
              <a:t>increase</a:t>
            </a:r>
          </a:p>
        </p:txBody>
      </p:sp>
      <p:sp>
        <p:nvSpPr>
          <p:cNvPr id="96" name="TextBox 95">
            <a:extLst>
              <a:ext uri="{FF2B5EF4-FFF2-40B4-BE49-F238E27FC236}">
                <a16:creationId xmlns:a16="http://schemas.microsoft.com/office/drawing/2014/main" id="{FD31153F-5E84-41BC-9B20-28AAE463D941}"/>
              </a:ext>
            </a:extLst>
          </p:cNvPr>
          <p:cNvSpPr txBox="1"/>
          <p:nvPr/>
        </p:nvSpPr>
        <p:spPr>
          <a:xfrm>
            <a:off x="10848139" y="4253242"/>
            <a:ext cx="1167307" cy="584775"/>
          </a:xfrm>
          <a:prstGeom prst="rect">
            <a:avLst/>
          </a:prstGeom>
          <a:noFill/>
          <a:ln>
            <a:noFill/>
          </a:ln>
        </p:spPr>
        <p:txBody>
          <a:bodyPr wrap="none" rtlCol="0">
            <a:spAutoFit/>
          </a:bodyPr>
          <a:lstStyle/>
          <a:p>
            <a:r>
              <a:rPr lang="en-US" sz="1600" b="1" dirty="0">
                <a:solidFill>
                  <a:schemeClr val="bg1"/>
                </a:solidFill>
                <a:latin typeface="Calibri" panose="020F0502020204030204" pitchFamily="34" charset="0"/>
                <a:cs typeface="Calibri" panose="020F0502020204030204" pitchFamily="34" charset="0"/>
              </a:rPr>
              <a:t>30% tumor </a:t>
            </a:r>
          </a:p>
          <a:p>
            <a:r>
              <a:rPr lang="en-US" sz="1600" b="1" dirty="0">
                <a:solidFill>
                  <a:schemeClr val="bg1"/>
                </a:solidFill>
                <a:latin typeface="Calibri" panose="020F0502020204030204" pitchFamily="34" charset="0"/>
                <a:cs typeface="Calibri" panose="020F0502020204030204" pitchFamily="34" charset="0"/>
              </a:rPr>
              <a:t>reduction</a:t>
            </a:r>
          </a:p>
        </p:txBody>
      </p:sp>
      <p:sp>
        <p:nvSpPr>
          <p:cNvPr id="2" name="TextBox 1">
            <a:extLst>
              <a:ext uri="{FF2B5EF4-FFF2-40B4-BE49-F238E27FC236}">
                <a16:creationId xmlns:a16="http://schemas.microsoft.com/office/drawing/2014/main" id="{E5FBD613-8981-41FA-AA51-6801436FD13C}"/>
              </a:ext>
            </a:extLst>
          </p:cNvPr>
          <p:cNvSpPr txBox="1"/>
          <p:nvPr/>
        </p:nvSpPr>
        <p:spPr>
          <a:xfrm rot="16200000">
            <a:off x="4466014" y="3788894"/>
            <a:ext cx="371510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Change From </a:t>
            </a:r>
            <a:r>
              <a:rPr lang="en-GB" b="1" dirty="0">
                <a:solidFill>
                  <a:srgbClr val="000000"/>
                </a:solidFill>
                <a:latin typeface="Calibri" panose="020F0502020204030204" pitchFamily="34" charset="0"/>
                <a:cs typeface="Calibri" panose="020F0502020204030204" pitchFamily="34" charset="0"/>
              </a:rPr>
              <a:t>B</a:t>
            </a:r>
            <a:r>
              <a:rPr kumimoji="0" lang="en-GB"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aseline (%)</a:t>
            </a:r>
          </a:p>
        </p:txBody>
      </p:sp>
      <p:grpSp>
        <p:nvGrpSpPr>
          <p:cNvPr id="91" name="Group 7">
            <a:extLst>
              <a:ext uri="{FF2B5EF4-FFF2-40B4-BE49-F238E27FC236}">
                <a16:creationId xmlns:a16="http://schemas.microsoft.com/office/drawing/2014/main" id="{12FFEB95-8C1E-40AF-959C-5D6E6EE9B289}"/>
              </a:ext>
            </a:extLst>
          </p:cNvPr>
          <p:cNvGrpSpPr>
            <a:grpSpLocks/>
          </p:cNvGrpSpPr>
          <p:nvPr/>
        </p:nvGrpSpPr>
        <p:grpSpPr bwMode="auto">
          <a:xfrm>
            <a:off x="9389569" y="6216652"/>
            <a:ext cx="2488502" cy="447822"/>
            <a:chOff x="9527309" y="3551529"/>
            <a:chExt cx="2488502" cy="448324"/>
          </a:xfrm>
        </p:grpSpPr>
        <p:pic>
          <p:nvPicPr>
            <p:cNvPr id="94" name="Picture 9">
              <a:extLst>
                <a:ext uri="{FF2B5EF4-FFF2-40B4-BE49-F238E27FC236}">
                  <a16:creationId xmlns:a16="http://schemas.microsoft.com/office/drawing/2014/main" id="{FD7D9D9C-D73F-4800-B4EE-45A1588A902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8" name="Rectangle 8">
              <a:extLst>
                <a:ext uri="{FF2B5EF4-FFF2-40B4-BE49-F238E27FC236}">
                  <a16:creationId xmlns:a16="http://schemas.microsoft.com/office/drawing/2014/main" id="{66C42EAE-8A48-4300-B3A4-0FA1D827323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Box 8">
            <a:extLst>
              <a:ext uri="{FF2B5EF4-FFF2-40B4-BE49-F238E27FC236}">
                <a16:creationId xmlns:a16="http://schemas.microsoft.com/office/drawing/2014/main" id="{F44436E0-A45F-44DA-8959-DE8C2D461377}"/>
              </a:ext>
            </a:extLst>
          </p:cNvPr>
          <p:cNvSpPr txBox="1"/>
          <p:nvPr/>
        </p:nvSpPr>
        <p:spPr bwMode="auto">
          <a:xfrm>
            <a:off x="559279" y="4688714"/>
            <a:ext cx="55532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*ORR 45.5% in cohort D (n = 11)and 60.5% in Cohort K (n = 38)</a:t>
            </a:r>
          </a:p>
        </p:txBody>
      </p:sp>
      <p:sp>
        <p:nvSpPr>
          <p:cNvPr id="99" name="Text Box 11">
            <a:extLst>
              <a:ext uri="{FF2B5EF4-FFF2-40B4-BE49-F238E27FC236}">
                <a16:creationId xmlns:a16="http://schemas.microsoft.com/office/drawing/2014/main" id="{774AAA5E-3968-4296-A975-27A73F7D7D48}"/>
              </a:ext>
            </a:extLst>
          </p:cNvPr>
          <p:cNvSpPr txBox="1">
            <a:spLocks noChangeArrowheads="1"/>
          </p:cNvSpPr>
          <p:nvPr/>
        </p:nvSpPr>
        <p:spPr bwMode="auto">
          <a:xfrm>
            <a:off x="414339" y="6364958"/>
            <a:ext cx="8975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a:t>
            </a:r>
            <a:r>
              <a:rPr kumimoji="0" lang="es-E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O’Malley ESMO 2019. Abstr 3394</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Marabelle. JCO. 2020;38:1. </a:t>
            </a:r>
          </a:p>
        </p:txBody>
      </p:sp>
      <p:sp>
        <p:nvSpPr>
          <p:cNvPr id="12" name="TextBox 11">
            <a:extLst>
              <a:ext uri="{FF2B5EF4-FFF2-40B4-BE49-F238E27FC236}">
                <a16:creationId xmlns:a16="http://schemas.microsoft.com/office/drawing/2014/main" id="{00AF7342-EEA4-4137-A03E-6B5E1111FAD7}"/>
              </a:ext>
            </a:extLst>
          </p:cNvPr>
          <p:cNvSpPr txBox="1"/>
          <p:nvPr/>
        </p:nvSpPr>
        <p:spPr bwMode="auto">
          <a:xfrm>
            <a:off x="6980513" y="1495341"/>
            <a:ext cx="45975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Best Percentage Change From Baseline per RECIST by Independent Review</a:t>
            </a:r>
          </a:p>
        </p:txBody>
      </p:sp>
      <p:cxnSp>
        <p:nvCxnSpPr>
          <p:cNvPr id="19" name="Straight Connector 18">
            <a:extLst>
              <a:ext uri="{FF2B5EF4-FFF2-40B4-BE49-F238E27FC236}">
                <a16:creationId xmlns:a16="http://schemas.microsoft.com/office/drawing/2014/main" id="{7E235517-711E-4BA5-B959-66876D59D0C3}"/>
              </a:ext>
            </a:extLst>
          </p:cNvPr>
          <p:cNvCxnSpPr>
            <a:cxnSpLocks/>
          </p:cNvCxnSpPr>
          <p:nvPr/>
        </p:nvCxnSpPr>
        <p:spPr>
          <a:xfrm flipH="1">
            <a:off x="6922145" y="3972941"/>
            <a:ext cx="4655883"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4744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5">
            <a:extLst>
              <a:ext uri="{FF2B5EF4-FFF2-40B4-BE49-F238E27FC236}">
                <a16:creationId xmlns:a16="http://schemas.microsoft.com/office/drawing/2014/main" id="{CB5C9301-199D-4CEB-B042-2E8DFD61C63A}"/>
              </a:ext>
            </a:extLst>
          </p:cNvPr>
          <p:cNvGraphicFramePr>
            <a:graphicFrameLocks/>
          </p:cNvGraphicFramePr>
          <p:nvPr>
            <p:extLst>
              <p:ext uri="{D42A27DB-BD31-4B8C-83A1-F6EECF244321}">
                <p14:modId xmlns:p14="http://schemas.microsoft.com/office/powerpoint/2010/main" val="1296588863"/>
              </p:ext>
            </p:extLst>
          </p:nvPr>
        </p:nvGraphicFramePr>
        <p:xfrm>
          <a:off x="6238199" y="1310267"/>
          <a:ext cx="5244188" cy="4079240"/>
        </p:xfrm>
        <a:graphic>
          <a:graphicData uri="http://schemas.openxmlformats.org/drawingml/2006/table">
            <a:tbl>
              <a:tblPr firstRow="1" bandRow="1">
                <a:tableStyleId>{93296810-A885-4BE3-A3E7-6D5BEEA58F35}</a:tableStyleId>
              </a:tblPr>
              <a:tblGrid>
                <a:gridCol w="2622094">
                  <a:extLst>
                    <a:ext uri="{9D8B030D-6E8A-4147-A177-3AD203B41FA5}">
                      <a16:colId xmlns:a16="http://schemas.microsoft.com/office/drawing/2014/main" val="2681327777"/>
                    </a:ext>
                  </a:extLst>
                </a:gridCol>
                <a:gridCol w="2622094">
                  <a:extLst>
                    <a:ext uri="{9D8B030D-6E8A-4147-A177-3AD203B41FA5}">
                      <a16:colId xmlns:a16="http://schemas.microsoft.com/office/drawing/2014/main" val="1063802114"/>
                    </a:ext>
                  </a:extLst>
                </a:gridCol>
              </a:tblGrid>
              <a:tr h="370840">
                <a:tc>
                  <a:txBody>
                    <a:bodyPr/>
                    <a:lstStyle/>
                    <a:p>
                      <a:r>
                        <a:rPr lang="en-US" sz="1800" dirty="0">
                          <a:latin typeface="Calibri" panose="020F0502020204030204" pitchFamily="34" charset="0"/>
                          <a:cs typeface="Calibri" panose="020F0502020204030204" pitchFamily="34" charset="0"/>
                        </a:rPr>
                        <a:t>Grade ≥ 3 irAE,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MSI-H EC (N = 49)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591147786"/>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Any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93779208"/>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Hypothyroidism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785638"/>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Hyperthyroidism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968215"/>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Colitis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5542582"/>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Type 1 diabetes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07508789"/>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Hepatitis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57835940"/>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Infusion reactions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07477336"/>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Myositis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12496494"/>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Pneumonitis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41919240"/>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Skin reactions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04732956"/>
                  </a:ext>
                </a:extLst>
              </a:tr>
            </a:tbl>
          </a:graphicData>
        </a:graphic>
      </p:graphicFrame>
      <p:graphicFrame>
        <p:nvGraphicFramePr>
          <p:cNvPr id="14" name="Table 6">
            <a:extLst>
              <a:ext uri="{FF2B5EF4-FFF2-40B4-BE49-F238E27FC236}">
                <a16:creationId xmlns:a16="http://schemas.microsoft.com/office/drawing/2014/main" id="{B5B2363C-F1DB-41F5-A1B0-716862A93C80}"/>
              </a:ext>
            </a:extLst>
          </p:cNvPr>
          <p:cNvGraphicFramePr>
            <a:graphicFrameLocks noGrp="1"/>
          </p:cNvGraphicFramePr>
          <p:nvPr>
            <p:extLst>
              <p:ext uri="{D42A27DB-BD31-4B8C-83A1-F6EECF244321}">
                <p14:modId xmlns:p14="http://schemas.microsoft.com/office/powerpoint/2010/main" val="3978140330"/>
              </p:ext>
            </p:extLst>
          </p:nvPr>
        </p:nvGraphicFramePr>
        <p:xfrm>
          <a:off x="723900" y="1310267"/>
          <a:ext cx="5372100" cy="4820920"/>
        </p:xfrm>
        <a:graphic>
          <a:graphicData uri="http://schemas.openxmlformats.org/drawingml/2006/table">
            <a:tbl>
              <a:tblPr firstRow="1" bandRow="1">
                <a:tableStyleId>{93296810-A885-4BE3-A3E7-6D5BEEA58F35}</a:tableStyleId>
              </a:tblPr>
              <a:tblGrid>
                <a:gridCol w="3224906">
                  <a:extLst>
                    <a:ext uri="{9D8B030D-6E8A-4147-A177-3AD203B41FA5}">
                      <a16:colId xmlns:a16="http://schemas.microsoft.com/office/drawing/2014/main" val="173766372"/>
                    </a:ext>
                  </a:extLst>
                </a:gridCol>
                <a:gridCol w="2147194">
                  <a:extLst>
                    <a:ext uri="{9D8B030D-6E8A-4147-A177-3AD203B41FA5}">
                      <a16:colId xmlns:a16="http://schemas.microsoft.com/office/drawing/2014/main" val="3071953879"/>
                    </a:ext>
                  </a:extLst>
                </a:gridCol>
              </a:tblGrid>
              <a:tr h="370840">
                <a:tc>
                  <a:txBody>
                    <a:bodyPr/>
                    <a:lstStyle/>
                    <a:p>
                      <a:r>
                        <a:rPr lang="en-US" sz="1800" dirty="0">
                          <a:latin typeface="Calibri" panose="020F0502020204030204" pitchFamily="34" charset="0"/>
                          <a:cs typeface="Calibri" panose="020F0502020204030204" pitchFamily="34" charset="0"/>
                        </a:rPr>
                        <a:t>Grade ≥ 3 TRAE,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MSI-H EC (N = 49)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889182727"/>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Any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16.3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36974207"/>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Lymphocyte count decreased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4.1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34387326"/>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ARDS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58423508"/>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Liver injury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30016117"/>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Enterocolitis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35790793"/>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Hyperglycemia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10734716"/>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Hypophosphatemia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04579097"/>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Neutrophil count decreased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23293949"/>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Primary adrenal insufficiency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3718659"/>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Rash, generalized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47347461"/>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Transaminase increased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59104034"/>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WBC count decreased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54358525"/>
                  </a:ext>
                </a:extLst>
              </a:tr>
            </a:tbl>
          </a:graphicData>
        </a:graphic>
      </p:graphicFrame>
      <p:sp>
        <p:nvSpPr>
          <p:cNvPr id="5" name="Title 4">
            <a:extLst>
              <a:ext uri="{FF2B5EF4-FFF2-40B4-BE49-F238E27FC236}">
                <a16:creationId xmlns:a16="http://schemas.microsoft.com/office/drawing/2014/main" id="{58AF8F35-C73D-492B-AB2F-200956464686}"/>
              </a:ext>
            </a:extLst>
          </p:cNvPr>
          <p:cNvSpPr>
            <a:spLocks noGrp="1"/>
          </p:cNvSpPr>
          <p:nvPr>
            <p:ph type="title"/>
          </p:nvPr>
        </p:nvSpPr>
        <p:spPr/>
        <p:txBody>
          <a:bodyPr/>
          <a:lstStyle/>
          <a:p>
            <a:r>
              <a:rPr lang="en-US" dirty="0"/>
              <a:t>KEYNOTE-158: Safety</a:t>
            </a:r>
          </a:p>
        </p:txBody>
      </p:sp>
      <p:sp>
        <p:nvSpPr>
          <p:cNvPr id="2" name="Content Placeholder 1">
            <a:extLst>
              <a:ext uri="{FF2B5EF4-FFF2-40B4-BE49-F238E27FC236}">
                <a16:creationId xmlns:a16="http://schemas.microsoft.com/office/drawing/2014/main" id="{F66C25E4-217D-4E04-A03E-DC1098BE3CB6}"/>
              </a:ext>
            </a:extLst>
          </p:cNvPr>
          <p:cNvSpPr>
            <a:spLocks noGrp="1"/>
          </p:cNvSpPr>
          <p:nvPr>
            <p:ph idx="1"/>
          </p:nvPr>
        </p:nvSpPr>
        <p:spPr>
          <a:xfrm>
            <a:off x="6238199" y="5416080"/>
            <a:ext cx="5244005" cy="1103314"/>
          </a:xfrm>
        </p:spPr>
        <p:txBody>
          <a:bodyPr/>
          <a:lstStyle/>
          <a:p>
            <a:pPr lvl="0">
              <a:spcAft>
                <a:spcPts val="0"/>
              </a:spcAft>
            </a:pPr>
            <a:r>
              <a:rPr lang="en-US" sz="1800" noProof="0" dirty="0"/>
              <a:t>Any grade TRAEs in 79.6% of MSI-H EC patients</a:t>
            </a:r>
          </a:p>
          <a:p>
            <a:pPr lvl="0">
              <a:spcAft>
                <a:spcPts val="0"/>
              </a:spcAft>
            </a:pPr>
            <a:r>
              <a:rPr lang="en-US" sz="1800" noProof="0" dirty="0"/>
              <a:t>Any grade irAEs in 32.7% of MSI-H EC patients</a:t>
            </a:r>
          </a:p>
          <a:p>
            <a:pPr lvl="0">
              <a:spcAft>
                <a:spcPts val="0"/>
              </a:spcAft>
            </a:pPr>
            <a:r>
              <a:rPr lang="en-US" sz="1800" noProof="0" dirty="0"/>
              <a:t>No AEs led to death</a:t>
            </a:r>
            <a:endParaRPr lang="en-US" sz="1800" dirty="0"/>
          </a:p>
        </p:txBody>
      </p:sp>
      <p:sp>
        <p:nvSpPr>
          <p:cNvPr id="15" name="Content Placeholder 1">
            <a:extLst>
              <a:ext uri="{FF2B5EF4-FFF2-40B4-BE49-F238E27FC236}">
                <a16:creationId xmlns:a16="http://schemas.microsoft.com/office/drawing/2014/main" id="{3879ED98-8E1B-4E76-8F9F-2BD10B0F9045}"/>
              </a:ext>
            </a:extLst>
          </p:cNvPr>
          <p:cNvSpPr txBox="1">
            <a:spLocks/>
          </p:cNvSpPr>
          <p:nvPr/>
        </p:nvSpPr>
        <p:spPr>
          <a:xfrm>
            <a:off x="246907" y="1626973"/>
            <a:ext cx="3669917" cy="4093400"/>
          </a:xfrm>
          <a:prstGeom prst="rect">
            <a:avLst/>
          </a:prstGeom>
        </p:spPr>
        <p:txBody>
          <a:bodyPr lIns="0"/>
          <a:lstStyle>
            <a:lvl1pPr marL="270000" indent="-270000" algn="l" defTabSz="914400" rtl="0" eaLnBrk="1" latinLnBrk="0" hangingPunct="1">
              <a:spcBef>
                <a:spcPts val="0"/>
              </a:spcBef>
              <a:spcAft>
                <a:spcPts val="600"/>
              </a:spcAft>
              <a:buClr>
                <a:schemeClr val="tx1"/>
              </a:buClr>
              <a:buFont typeface="Arial" pitchFamily="34" charset="0"/>
              <a:buChar char="–"/>
              <a:defRPr sz="1600" kern="1200">
                <a:solidFill>
                  <a:schemeClr val="tx1"/>
                </a:solidFill>
                <a:latin typeface="+mn-lt"/>
                <a:ea typeface="+mn-ea"/>
                <a:cs typeface="+mn-cs"/>
              </a:defRPr>
            </a:lvl1pPr>
            <a:lvl2pPr marL="538163" indent="-270000" algn="l" defTabSz="914400" rtl="0" eaLnBrk="1" latinLnBrk="0" hangingPunct="1">
              <a:spcBef>
                <a:spcPts val="0"/>
              </a:spcBef>
              <a:spcAft>
                <a:spcPts val="600"/>
              </a:spcAft>
              <a:buFont typeface="Arial" pitchFamily="34" charset="0"/>
              <a:buChar char="–"/>
              <a:defRPr sz="1400" kern="1200">
                <a:solidFill>
                  <a:schemeClr val="tx1"/>
                </a:solidFill>
                <a:latin typeface="+mn-lt"/>
                <a:ea typeface="+mn-ea"/>
                <a:cs typeface="+mn-cs"/>
              </a:defRPr>
            </a:lvl2pPr>
            <a:lvl3pPr marL="810000"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3pPr>
            <a:lvl4pPr marL="1081088"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4pPr>
            <a:lvl5pPr marL="1350000" indent="-270000" algn="l" defTabSz="914400" rtl="0" eaLnBrk="1" latinLnBrk="0" hangingPunct="1">
              <a:spcBef>
                <a:spcPts val="0"/>
              </a:spcBef>
              <a:spcAft>
                <a:spcPts val="600"/>
              </a:spcAft>
              <a:buFont typeface="Arial" pitchFamily="34" charset="0"/>
              <a:buChar char="–"/>
              <a:defRPr sz="1200" b="0" kern="1200">
                <a:solidFill>
                  <a:schemeClr val="tx1"/>
                </a:solidFill>
                <a:latin typeface="+mn-lt"/>
                <a:ea typeface="+mn-ea"/>
                <a:cs typeface="+mn-cs"/>
              </a:defRPr>
            </a:lvl5pPr>
            <a:lvl6pPr marL="1620000"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6pPr>
            <a:lvl7pPr marL="1800000"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7pPr>
            <a:lvl8pPr marL="2070000"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8pPr>
            <a:lvl9pPr marL="2340000" indent="-270000" algn="l" defTabSz="914400" rtl="0" eaLnBrk="1" latinLnBrk="0" hangingPunct="1">
              <a:spcBef>
                <a:spcPts val="0"/>
              </a:spcBef>
              <a:spcAft>
                <a:spcPts val="600"/>
              </a:spcAft>
              <a:buFont typeface="Arial" pitchFamily="34" charset="0"/>
              <a:buChar char="–"/>
              <a:defRPr sz="12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800"/>
              </a:spcAft>
              <a:buClr>
                <a:srgbClr val="544F40"/>
              </a:buClr>
              <a:buSzTx/>
              <a:buFont typeface="Arial" pitchFamily="34" charset="0"/>
              <a:buNone/>
              <a:tabLst/>
              <a:defRPr/>
            </a:pPr>
            <a:endParaRPr kumimoji="0" lang="en-US" sz="1600" b="0" i="0" u="none" strike="noStrike" kern="1200" cap="none" spc="0" normalizeH="0" baseline="0" noProof="0" dirty="0">
              <a:ln>
                <a:noFill/>
              </a:ln>
              <a:solidFill>
                <a:srgbClr val="544F40"/>
              </a:solidFill>
              <a:effectLst/>
              <a:uLnTx/>
              <a:uFillTx/>
              <a:latin typeface="Arial"/>
              <a:ea typeface="+mn-ea"/>
              <a:cs typeface="+mn-cs"/>
            </a:endParaRPr>
          </a:p>
          <a:p>
            <a:pPr marL="359991" marR="0" lvl="0" indent="-359991" algn="l" defTabSz="1219170" rtl="0" eaLnBrk="1" fontAlgn="auto" latinLnBrk="0" hangingPunct="1">
              <a:lnSpc>
                <a:spcPct val="100000"/>
              </a:lnSpc>
              <a:spcBef>
                <a:spcPts val="0"/>
              </a:spcBef>
              <a:spcAft>
                <a:spcPts val="800"/>
              </a:spcAft>
              <a:buClr>
                <a:srgbClr val="544F40"/>
              </a:buClr>
              <a:buSzTx/>
              <a:buFont typeface="Arial" pitchFamily="34" charset="0"/>
              <a:buChar char="–"/>
              <a:tabLst/>
              <a:defRPr/>
            </a:pPr>
            <a:endParaRPr kumimoji="0" lang="en-US" sz="1600" b="0" i="0" u="none" strike="noStrike" kern="1200" cap="none" spc="0" normalizeH="0" baseline="0" noProof="0" dirty="0">
              <a:ln>
                <a:noFill/>
              </a:ln>
              <a:solidFill>
                <a:srgbClr val="544F40"/>
              </a:solidFill>
              <a:effectLst/>
              <a:uLnTx/>
              <a:uFillTx/>
              <a:latin typeface="Arial"/>
              <a:ea typeface="+mn-ea"/>
              <a:cs typeface="+mn-cs"/>
            </a:endParaRPr>
          </a:p>
        </p:txBody>
      </p:sp>
      <p:grpSp>
        <p:nvGrpSpPr>
          <p:cNvPr id="9" name="Group 7">
            <a:extLst>
              <a:ext uri="{FF2B5EF4-FFF2-40B4-BE49-F238E27FC236}">
                <a16:creationId xmlns:a16="http://schemas.microsoft.com/office/drawing/2014/main" id="{9465DAE8-4B67-422D-9FE9-FB97DBF1996D}"/>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C0B202D3-A8BD-4ECD-971E-DDC22101AB5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FF5875F7-1198-45D4-8B24-D17781ECCB9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11">
            <a:extLst>
              <a:ext uri="{FF2B5EF4-FFF2-40B4-BE49-F238E27FC236}">
                <a16:creationId xmlns:a16="http://schemas.microsoft.com/office/drawing/2014/main" id="{F88CBFB5-1F9E-411F-9226-17DAFF4C7B7A}"/>
              </a:ext>
            </a:extLst>
          </p:cNvPr>
          <p:cNvSpPr txBox="1">
            <a:spLocks noChangeArrowheads="1"/>
          </p:cNvSpPr>
          <p:nvPr/>
        </p:nvSpPr>
        <p:spPr bwMode="auto">
          <a:xfrm>
            <a:off x="414339" y="6364958"/>
            <a:ext cx="8975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a:t>
            </a:r>
            <a:r>
              <a:rPr kumimoji="0" lang="es-E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O’Malley ESMO 2019. Abstr 3394</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716175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4D2DB-2C0D-42C0-BAE4-E4AC86B7B2BC}"/>
              </a:ext>
            </a:extLst>
          </p:cNvPr>
          <p:cNvSpPr>
            <a:spLocks noGrp="1"/>
          </p:cNvSpPr>
          <p:nvPr>
            <p:ph type="title"/>
          </p:nvPr>
        </p:nvSpPr>
        <p:spPr/>
        <p:txBody>
          <a:bodyPr/>
          <a:lstStyle/>
          <a:p>
            <a:r>
              <a:rPr lang="en-US" dirty="0"/>
              <a:t>GARNET: Dostarlimab (TSR-042) Monotherapy in Endometrial Cancer</a:t>
            </a:r>
          </a:p>
        </p:txBody>
      </p:sp>
      <p:sp>
        <p:nvSpPr>
          <p:cNvPr id="28" name="Content Placeholder 3">
            <a:extLst>
              <a:ext uri="{FF2B5EF4-FFF2-40B4-BE49-F238E27FC236}">
                <a16:creationId xmlns:a16="http://schemas.microsoft.com/office/drawing/2014/main" id="{56AF4C09-473F-44D6-8CBF-407D0CD55B94}"/>
              </a:ext>
            </a:extLst>
          </p:cNvPr>
          <p:cNvSpPr>
            <a:spLocks noGrp="1"/>
          </p:cNvSpPr>
          <p:nvPr>
            <p:ph idx="1"/>
          </p:nvPr>
        </p:nvSpPr>
        <p:spPr/>
        <p:txBody>
          <a:bodyPr/>
          <a:lstStyle/>
          <a:p>
            <a:r>
              <a:rPr lang="en-US" dirty="0"/>
              <a:t>Multicenter, open-label, single-arm phase I study</a:t>
            </a:r>
          </a:p>
          <a:p>
            <a:endParaRPr lang="en-US" dirty="0"/>
          </a:p>
          <a:p>
            <a:endParaRPr lang="en-US" dirty="0"/>
          </a:p>
          <a:p>
            <a:endParaRPr lang="en-US" dirty="0"/>
          </a:p>
          <a:p>
            <a:endParaRPr lang="en-US" dirty="0"/>
          </a:p>
          <a:p>
            <a:endParaRPr lang="en-US" dirty="0"/>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ORR </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DoR, DCR</a:t>
            </a:r>
            <a:endParaRPr lang="en-US" dirty="0"/>
          </a:p>
          <a:p>
            <a:endParaRPr lang="en-US" dirty="0"/>
          </a:p>
        </p:txBody>
      </p:sp>
      <p:sp>
        <p:nvSpPr>
          <p:cNvPr id="3" name="Text Placeholder 2"/>
          <p:cNvSpPr>
            <a:spLocks noGrp="1"/>
          </p:cNvSpPr>
          <p:nvPr>
            <p:ph sz="half" idx="4294967295"/>
          </p:nvPr>
        </p:nvSpPr>
        <p:spPr>
          <a:xfrm>
            <a:off x="6096000" y="4723306"/>
            <a:ext cx="5372100" cy="1103312"/>
          </a:xfrm>
        </p:spPr>
        <p:txBody>
          <a:bodyPr/>
          <a:lstStyle/>
          <a:p>
            <a:pPr marL="0" indent="0">
              <a:spcBef>
                <a:spcPts val="0"/>
              </a:spcBef>
              <a:spcAft>
                <a:spcPts val="0"/>
              </a:spcAft>
              <a:buNone/>
            </a:pPr>
            <a:r>
              <a:rPr lang="en-US" sz="1400" dirty="0">
                <a:cs typeface="Calibri" panose="020F0502020204030204" pitchFamily="34" charset="0"/>
              </a:rPr>
              <a:t>*Tumor MMR/MSI screening based on local MMR/MSI testing results using IHC, PCR, or NGS performed in a certified local laboratory, but patient eligibility needs to be confirmed by MMR IHC results.</a:t>
            </a:r>
          </a:p>
          <a:p>
            <a:pPr marL="0" indent="0">
              <a:spcBef>
                <a:spcPts val="0"/>
              </a:spcBef>
              <a:spcAft>
                <a:spcPts val="0"/>
              </a:spcAft>
              <a:buNone/>
            </a:pPr>
            <a:r>
              <a:rPr lang="en-US" sz="1400" b="1" baseline="30000" dirty="0">
                <a:solidFill>
                  <a:schemeClr val="bg1"/>
                </a:solidFill>
                <a:ea typeface="MS Mincho" panose="02020609040205080304" pitchFamily="49" charset="-128"/>
                <a:cs typeface="Calibri" panose="020F0502020204030204" pitchFamily="34" charset="0"/>
              </a:rPr>
              <a:t>†</a:t>
            </a:r>
            <a:r>
              <a:rPr lang="en-US" sz="1400" b="1" dirty="0">
                <a:solidFill>
                  <a:schemeClr val="bg1"/>
                </a:solidFill>
                <a:ea typeface="MS Mincho" panose="02020609040205080304" pitchFamily="49" charset="-128"/>
                <a:cs typeface="Calibri" panose="020F0502020204030204" pitchFamily="34" charset="0"/>
              </a:rPr>
              <a:t>I</a:t>
            </a:r>
            <a:r>
              <a:rPr lang="en-US" sz="1400" dirty="0">
                <a:solidFill>
                  <a:schemeClr val="bg1"/>
                </a:solidFill>
                <a:ea typeface="Arial Unicode MS" panose="020B0604020202020204" pitchFamily="34" charset="-128"/>
                <a:cs typeface="Calibri" panose="020F0502020204030204" pitchFamily="34" charset="0"/>
              </a:rPr>
              <a:t>ncludes 3 patients with MMRunk/MSI-H disease. </a:t>
            </a:r>
          </a:p>
          <a:p>
            <a:pPr marL="0" indent="0">
              <a:spcBef>
                <a:spcPts val="0"/>
              </a:spcBef>
              <a:spcAft>
                <a:spcPts val="0"/>
              </a:spcAft>
              <a:buNone/>
            </a:pPr>
            <a:r>
              <a:rPr lang="en-US" sz="1400" b="1" baseline="30000" dirty="0">
                <a:solidFill>
                  <a:schemeClr val="bg1"/>
                </a:solidFill>
                <a:ea typeface="MS Mincho" panose="02020609040205080304" pitchFamily="49" charset="-128"/>
                <a:cs typeface="Calibri" panose="020F0502020204030204" pitchFamily="34" charset="0"/>
              </a:rPr>
              <a:t>‡</a:t>
            </a:r>
            <a:r>
              <a:rPr lang="en-US" sz="1400" dirty="0">
                <a:solidFill>
                  <a:schemeClr val="bg1"/>
                </a:solidFill>
                <a:ea typeface="Arial Unicode MS" panose="020B0604020202020204" pitchFamily="34" charset="-128"/>
                <a:cs typeface="Calibri" panose="020F0502020204030204" pitchFamily="34" charset="0"/>
              </a:rPr>
              <a:t>Includes 16 patients with MMRunk/MSS disease.</a:t>
            </a:r>
          </a:p>
          <a:p>
            <a:pPr marL="0" indent="0">
              <a:spcBef>
                <a:spcPts val="0"/>
              </a:spcBef>
              <a:spcAft>
                <a:spcPts val="0"/>
              </a:spcAft>
              <a:buNone/>
            </a:pPr>
            <a:endParaRPr lang="en-US" sz="1400" dirty="0">
              <a:cs typeface="Calibri" panose="020F0502020204030204" pitchFamily="34" charset="0"/>
            </a:endParaRPr>
          </a:p>
        </p:txBody>
      </p:sp>
      <p:sp>
        <p:nvSpPr>
          <p:cNvPr id="9" name="Rectangle 8"/>
          <p:cNvSpPr/>
          <p:nvPr/>
        </p:nvSpPr>
        <p:spPr bwMode="gray">
          <a:xfrm>
            <a:off x="7757301" y="2072723"/>
            <a:ext cx="3191842" cy="332010"/>
          </a:xfrm>
          <a:prstGeom prst="rect">
            <a:avLst/>
          </a:prstGeom>
          <a:noFill/>
          <a:ln w="28575" cap="sq" cmpd="sng" algn="ctr">
            <a:noFill/>
            <a:prstDash val="solid"/>
            <a:miter lim="800000"/>
            <a:headEnd type="none" w="med" len="med"/>
            <a:tailEnd type="none" w="med" len="med"/>
          </a:ln>
          <a:effectLst/>
        </p:spPr>
        <p:txBody>
          <a:bodyPr vert="horz" wrap="square" lIns="120954" tIns="60477" rIns="120954" bIns="60484" numCol="1" rtlCol="0" anchor="ctr" anchorCtr="0" compatLnSpc="1">
            <a:prstTxWarp prst="textNoShape">
              <a:avLst/>
            </a:prstTxWarp>
            <a:noAutofit/>
          </a:bodyPr>
          <a:lstStyle/>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Mincho" panose="02020609040205080304" pitchFamily="49" charset="-128"/>
                <a:cs typeface="Calibri" panose="020F0502020204030204" pitchFamily="34" charset="0"/>
              </a:rPr>
              <a:t>Part 2B Expansion Cohorts</a:t>
            </a:r>
          </a:p>
        </p:txBody>
      </p:sp>
      <p:sp>
        <p:nvSpPr>
          <p:cNvPr id="11" name="Rectangle 10"/>
          <p:cNvSpPr/>
          <p:nvPr/>
        </p:nvSpPr>
        <p:spPr bwMode="gray">
          <a:xfrm>
            <a:off x="7753285" y="2426907"/>
            <a:ext cx="3206249" cy="1033613"/>
          </a:xfrm>
          <a:prstGeom prst="rect">
            <a:avLst/>
          </a:prstGeom>
          <a:solidFill>
            <a:schemeClr val="accent3"/>
          </a:solidFill>
          <a:ln w="38100" cap="sq" cmpd="sng" algn="ctr">
            <a:noFill/>
            <a:prstDash val="solid"/>
            <a:miter lim="800000"/>
            <a:headEnd type="none" w="med" len="med"/>
            <a:tailEnd type="none" w="med" len="med"/>
          </a:ln>
          <a:effectLst/>
        </p:spPr>
        <p:txBody>
          <a:bodyPr vert="horz" wrap="square" lIns="120954" tIns="60477" rIns="120954" bIns="84678" numCol="1" rtlCol="0" anchor="ctr" anchorCtr="0" compatLnSpc="1">
            <a:prstTxWarp prst="textNoShape">
              <a:avLst/>
            </a:prstTxWarp>
            <a:noAutofit/>
          </a:body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Cohort A1</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 dMMR EC</a:t>
            </a:r>
          </a:p>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Dostarlimab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500 mg IV Q3W for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4 cycles, then 1000 mg IV Q6W</a:t>
            </a:r>
          </a:p>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(n = 129)</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p:txBody>
      </p:sp>
      <p:sp>
        <p:nvSpPr>
          <p:cNvPr id="12" name="Rectangle 11"/>
          <p:cNvSpPr/>
          <p:nvPr/>
        </p:nvSpPr>
        <p:spPr bwMode="gray">
          <a:xfrm>
            <a:off x="7767691" y="3544581"/>
            <a:ext cx="3206249" cy="1033613"/>
          </a:xfrm>
          <a:prstGeom prst="rect">
            <a:avLst/>
          </a:prstGeom>
          <a:solidFill>
            <a:schemeClr val="accent4"/>
          </a:solidFill>
          <a:ln w="28575" cap="sq" cmpd="sng" algn="ctr">
            <a:noFill/>
            <a:prstDash val="solid"/>
            <a:miter lim="800000"/>
            <a:headEnd type="none" w="med" len="med"/>
            <a:tailEnd type="none" w="med" len="med"/>
          </a:ln>
          <a:effectLst/>
        </p:spPr>
        <p:txBody>
          <a:bodyPr vert="horz" wrap="square" lIns="120954" tIns="60477" rIns="120954" bIns="84678" numCol="1" rtlCol="0" anchor="ctr" anchorCtr="0" compatLnSpc="1">
            <a:prstTxWarp prst="textNoShape">
              <a:avLst/>
            </a:prstTxWarp>
            <a:noAutofit/>
          </a:bodyPr>
          <a:lstStyle/>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Cohort A2</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 pMMR EC</a:t>
            </a:r>
          </a:p>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Dostarlimab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500 mg IV Q3W for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4 cycles, then 1000 mg IV Q6W</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a:p>
            <a:pPr marL="0" marR="0" lvl="0" indent="0" algn="ctr" defTabSz="806455" rtl="0" eaLnBrk="0" fontAlgn="base" latinLnBrk="0" hangingPunct="0">
              <a:lnSpc>
                <a:spcPct val="90000"/>
              </a:lnSpc>
              <a:spcBef>
                <a:spcPts val="265"/>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(n = 161)</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endParaRPr>
          </a:p>
        </p:txBody>
      </p:sp>
      <p:sp>
        <p:nvSpPr>
          <p:cNvPr id="13" name="Rectangle 12"/>
          <p:cNvSpPr/>
          <p:nvPr/>
        </p:nvSpPr>
        <p:spPr>
          <a:xfrm>
            <a:off x="3935281" y="2995036"/>
            <a:ext cx="1397930" cy="1103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Dostarlimab</a:t>
            </a:r>
          </a:p>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1-20 mg/kg IV on D1, 15 of </a:t>
            </a:r>
          </a:p>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28-day cycle</a:t>
            </a:r>
          </a:p>
        </p:txBody>
      </p:sp>
      <p:sp>
        <p:nvSpPr>
          <p:cNvPr id="14" name="Rectangle 13"/>
          <p:cNvSpPr/>
          <p:nvPr/>
        </p:nvSpPr>
        <p:spPr>
          <a:xfrm>
            <a:off x="5726806" y="2838528"/>
            <a:ext cx="1588767" cy="14077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Dostarlimab</a:t>
            </a:r>
          </a:p>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500 mg IV Q3W or 1000 mg IV Q6W</a:t>
            </a:r>
          </a:p>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on D1 of 21- or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Mincho" panose="02020609040205080304" pitchFamily="49" charset="-128"/>
                <a:cs typeface="Calibri" panose="020F0502020204030204" pitchFamily="34" charset="0"/>
              </a:rPr>
              <a:t>42-day cycle</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26" name="Straight Arrow Connector 25"/>
          <p:cNvCxnSpPr>
            <a:cxnSpLocks/>
          </p:cNvCxnSpPr>
          <p:nvPr/>
        </p:nvCxnSpPr>
        <p:spPr bwMode="auto">
          <a:xfrm flipV="1">
            <a:off x="7386559" y="3282234"/>
            <a:ext cx="254633" cy="109574"/>
          </a:xfrm>
          <a:prstGeom prst="straightConnector1">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Arrow Connector 29"/>
          <p:cNvCxnSpPr>
            <a:cxnSpLocks/>
          </p:cNvCxnSpPr>
          <p:nvPr/>
        </p:nvCxnSpPr>
        <p:spPr bwMode="auto">
          <a:xfrm>
            <a:off x="5422951" y="3590841"/>
            <a:ext cx="254633" cy="0"/>
          </a:xfrm>
          <a:prstGeom prst="straightConnector1">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Group 7">
            <a:extLst>
              <a:ext uri="{FF2B5EF4-FFF2-40B4-BE49-F238E27FC236}">
                <a16:creationId xmlns:a16="http://schemas.microsoft.com/office/drawing/2014/main" id="{26939899-6368-46AB-97FB-64BE61CA79F0}"/>
              </a:ext>
            </a:extLst>
          </p:cNvPr>
          <p:cNvGrpSpPr>
            <a:grpSpLocks/>
          </p:cNvGrpSpPr>
          <p:nvPr/>
        </p:nvGrpSpPr>
        <p:grpSpPr bwMode="auto">
          <a:xfrm>
            <a:off x="9389569" y="6216652"/>
            <a:ext cx="2488502" cy="447822"/>
            <a:chOff x="9527309" y="3551529"/>
            <a:chExt cx="2488502" cy="448324"/>
          </a:xfrm>
        </p:grpSpPr>
        <p:pic>
          <p:nvPicPr>
            <p:cNvPr id="19" name="Picture 9">
              <a:extLst>
                <a:ext uri="{FF2B5EF4-FFF2-40B4-BE49-F238E27FC236}">
                  <a16:creationId xmlns:a16="http://schemas.microsoft.com/office/drawing/2014/main" id="{8EC71A6C-71B8-4781-8C67-76BB56DE4DC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 name="Rectangle 8">
              <a:extLst>
                <a:ext uri="{FF2B5EF4-FFF2-40B4-BE49-F238E27FC236}">
                  <a16:creationId xmlns:a16="http://schemas.microsoft.com/office/drawing/2014/main" id="{53CEEE47-B9D7-434C-8763-DE476B6963B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5" name="ZoneTexte 4">
            <a:extLst>
              <a:ext uri="{FF2B5EF4-FFF2-40B4-BE49-F238E27FC236}">
                <a16:creationId xmlns:a16="http://schemas.microsoft.com/office/drawing/2014/main" id="{1C5AD2F1-A05D-4092-A66B-EFA15570A153}"/>
              </a:ext>
            </a:extLst>
          </p:cNvPr>
          <p:cNvSpPr txBox="1"/>
          <p:nvPr/>
        </p:nvSpPr>
        <p:spPr>
          <a:xfrm>
            <a:off x="450613" y="6355331"/>
            <a:ext cx="660940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Oaknin. ESMO 2020. Abstr LBA36. Oaknin. JAMA Oncol. 2020;6:1. NCT02715284. </a:t>
            </a:r>
          </a:p>
        </p:txBody>
      </p:sp>
      <p:sp>
        <p:nvSpPr>
          <p:cNvPr id="7" name="TextBox 6">
            <a:extLst>
              <a:ext uri="{FF2B5EF4-FFF2-40B4-BE49-F238E27FC236}">
                <a16:creationId xmlns:a16="http://schemas.microsoft.com/office/drawing/2014/main" id="{FB42D9B5-6822-4117-AD9B-7C804F0E1DE8}"/>
              </a:ext>
            </a:extLst>
          </p:cNvPr>
          <p:cNvSpPr txBox="1"/>
          <p:nvPr/>
        </p:nvSpPr>
        <p:spPr bwMode="auto">
          <a:xfrm>
            <a:off x="336315" y="2463289"/>
            <a:ext cx="3220458"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Adults with recurrent/advanced dMMR/MSI-H* or MMR-proficient/MSS endometrial cancer with ≤ 2 prior lines of treatment for recurrent or advanced disease and progression after platinum doublet therapy; measurable disease via RECIST 1.1; no prior anti–PD-L1 </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290)</a:t>
            </a:r>
          </a:p>
        </p:txBody>
      </p:sp>
      <p:cxnSp>
        <p:nvCxnSpPr>
          <p:cNvPr id="23" name="Straight Arrow Connector 22">
            <a:extLst>
              <a:ext uri="{FF2B5EF4-FFF2-40B4-BE49-F238E27FC236}">
                <a16:creationId xmlns:a16="http://schemas.microsoft.com/office/drawing/2014/main" id="{745BEE19-5126-478A-8D8C-01DA311D74BF}"/>
              </a:ext>
            </a:extLst>
          </p:cNvPr>
          <p:cNvCxnSpPr>
            <a:cxnSpLocks/>
          </p:cNvCxnSpPr>
          <p:nvPr/>
        </p:nvCxnSpPr>
        <p:spPr bwMode="auto">
          <a:xfrm>
            <a:off x="3556773" y="3590841"/>
            <a:ext cx="254633" cy="0"/>
          </a:xfrm>
          <a:prstGeom prst="straightConnector1">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Arrow Connector 24">
            <a:extLst>
              <a:ext uri="{FF2B5EF4-FFF2-40B4-BE49-F238E27FC236}">
                <a16:creationId xmlns:a16="http://schemas.microsoft.com/office/drawing/2014/main" id="{1D7FCAAA-7AB0-4C63-B281-A13AB3BE8F0A}"/>
              </a:ext>
            </a:extLst>
          </p:cNvPr>
          <p:cNvCxnSpPr>
            <a:cxnSpLocks/>
          </p:cNvCxnSpPr>
          <p:nvPr/>
        </p:nvCxnSpPr>
        <p:spPr bwMode="auto">
          <a:xfrm>
            <a:off x="7411508" y="3669680"/>
            <a:ext cx="229684" cy="120111"/>
          </a:xfrm>
          <a:prstGeom prst="straightConnector1">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Arrow Connector 30">
            <a:extLst>
              <a:ext uri="{FF2B5EF4-FFF2-40B4-BE49-F238E27FC236}">
                <a16:creationId xmlns:a16="http://schemas.microsoft.com/office/drawing/2014/main" id="{A78CFE81-7C24-43C5-931D-5AC8D7C5F264}"/>
              </a:ext>
            </a:extLst>
          </p:cNvPr>
          <p:cNvCxnSpPr>
            <a:cxnSpLocks/>
          </p:cNvCxnSpPr>
          <p:nvPr/>
        </p:nvCxnSpPr>
        <p:spPr bwMode="auto">
          <a:xfrm>
            <a:off x="10973940" y="3508196"/>
            <a:ext cx="254633" cy="0"/>
          </a:xfrm>
          <a:prstGeom prst="straightConnector1">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Rectangle 26">
            <a:extLst>
              <a:ext uri="{FF2B5EF4-FFF2-40B4-BE49-F238E27FC236}">
                <a16:creationId xmlns:a16="http://schemas.microsoft.com/office/drawing/2014/main" id="{5A823808-CBE4-4244-B5AF-2E40A5F2590A}"/>
              </a:ext>
            </a:extLst>
          </p:cNvPr>
          <p:cNvSpPr/>
          <p:nvPr/>
        </p:nvSpPr>
        <p:spPr bwMode="gray">
          <a:xfrm>
            <a:off x="11125813" y="3346997"/>
            <a:ext cx="1031551" cy="332010"/>
          </a:xfrm>
          <a:prstGeom prst="rect">
            <a:avLst/>
          </a:prstGeom>
          <a:noFill/>
          <a:ln w="28575" cap="sq" cmpd="sng" algn="ctr">
            <a:noFill/>
            <a:prstDash val="solid"/>
            <a:miter lim="800000"/>
            <a:headEnd type="none" w="med" len="med"/>
            <a:tailEnd type="none" w="med" len="med"/>
          </a:ln>
          <a:effectLst/>
        </p:spPr>
        <p:txBody>
          <a:bodyPr vert="horz" wrap="square" lIns="120954" tIns="60477" rIns="120954" bIns="60484" numCol="1" rtlCol="0" anchor="ctr" anchorCtr="0" compatLnSpc="1">
            <a:prstTxWarp prst="textNoShape">
              <a:avLst/>
            </a:prstTxWarp>
            <a:noAutofit/>
          </a:bodyPr>
          <a:lstStyle/>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S Mincho" panose="02020609040205080304" pitchFamily="49" charset="-128"/>
                <a:cs typeface="Calibri" panose="020F0502020204030204" pitchFamily="34" charset="0"/>
              </a:rPr>
              <a:t>Until PD</a:t>
            </a:r>
          </a:p>
        </p:txBody>
      </p:sp>
      <p:sp>
        <p:nvSpPr>
          <p:cNvPr id="35" name="Rectangle 34">
            <a:extLst>
              <a:ext uri="{FF2B5EF4-FFF2-40B4-BE49-F238E27FC236}">
                <a16:creationId xmlns:a16="http://schemas.microsoft.com/office/drawing/2014/main" id="{D7B22473-A86D-47B4-8855-360390EBE107}"/>
              </a:ext>
            </a:extLst>
          </p:cNvPr>
          <p:cNvSpPr/>
          <p:nvPr/>
        </p:nvSpPr>
        <p:spPr bwMode="gray">
          <a:xfrm>
            <a:off x="3895710" y="2475837"/>
            <a:ext cx="1397930" cy="362691"/>
          </a:xfrm>
          <a:prstGeom prst="rect">
            <a:avLst/>
          </a:prstGeom>
          <a:noFill/>
          <a:ln w="28575" cap="sq" cmpd="sng" algn="ctr">
            <a:noFill/>
            <a:prstDash val="solid"/>
            <a:miter lim="800000"/>
            <a:headEnd type="none" w="med" len="med"/>
            <a:tailEnd type="none" w="med" len="med"/>
          </a:ln>
          <a:effectLst/>
        </p:spPr>
        <p:txBody>
          <a:bodyPr vert="horz" wrap="square" lIns="120954" tIns="60477" rIns="120954" bIns="60484" numCol="1" rtlCol="0" anchor="ctr" anchorCtr="0" compatLnSpc="1">
            <a:prstTxWarp prst="textNoShape">
              <a:avLst/>
            </a:prstTxWarp>
            <a:noAutofit/>
          </a:bodyPr>
          <a:lstStyle/>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Mincho" panose="02020609040205080304" pitchFamily="49" charset="-128"/>
                <a:cs typeface="Calibri" panose="020F0502020204030204" pitchFamily="34" charset="0"/>
              </a:rPr>
              <a:t>Part 1 </a:t>
            </a:r>
          </a:p>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Mincho" panose="02020609040205080304" pitchFamily="49" charset="-128"/>
                <a:cs typeface="Calibri" panose="020F0502020204030204" pitchFamily="34" charset="0"/>
              </a:rPr>
              <a:t>Dose Finding</a:t>
            </a:r>
          </a:p>
        </p:txBody>
      </p:sp>
      <p:sp>
        <p:nvSpPr>
          <p:cNvPr id="37" name="Rectangle 36">
            <a:extLst>
              <a:ext uri="{FF2B5EF4-FFF2-40B4-BE49-F238E27FC236}">
                <a16:creationId xmlns:a16="http://schemas.microsoft.com/office/drawing/2014/main" id="{AFF4E947-72A8-4461-9607-9048C0C8B84F}"/>
              </a:ext>
            </a:extLst>
          </p:cNvPr>
          <p:cNvSpPr/>
          <p:nvPr/>
        </p:nvSpPr>
        <p:spPr bwMode="gray">
          <a:xfrm>
            <a:off x="5726805" y="2062617"/>
            <a:ext cx="1588211" cy="646244"/>
          </a:xfrm>
          <a:prstGeom prst="rect">
            <a:avLst/>
          </a:prstGeom>
          <a:noFill/>
          <a:ln w="28575" cap="sq" cmpd="sng" algn="ctr">
            <a:noFill/>
            <a:prstDash val="solid"/>
            <a:miter lim="800000"/>
            <a:headEnd type="none" w="med" len="med"/>
            <a:tailEnd type="none" w="med" len="med"/>
          </a:ln>
          <a:effectLst/>
        </p:spPr>
        <p:txBody>
          <a:bodyPr vert="horz" wrap="square" lIns="120954" tIns="60477" rIns="120954" bIns="60484" numCol="1" rtlCol="0" anchor="ctr" anchorCtr="0" compatLnSpc="1">
            <a:prstTxWarp prst="textNoShape">
              <a:avLst/>
            </a:prstTxWarp>
            <a:noAutofit/>
          </a:bodyPr>
          <a:lstStyle/>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Mincho" panose="02020609040205080304" pitchFamily="49" charset="-128"/>
                <a:cs typeface="Calibri" panose="020F0502020204030204" pitchFamily="34" charset="0"/>
              </a:rPr>
              <a:t>Part 2A </a:t>
            </a:r>
          </a:p>
          <a:p>
            <a:pPr marL="0" marR="0" lvl="0" indent="0" algn="ctr" defTabSz="806455"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S Mincho" panose="02020609040205080304" pitchFamily="49" charset="-128"/>
                <a:cs typeface="Calibri" panose="020F0502020204030204" pitchFamily="34" charset="0"/>
              </a:rPr>
              <a:t>Fixed-Dose Safety Run-in</a:t>
            </a:r>
          </a:p>
        </p:txBody>
      </p:sp>
    </p:spTree>
    <p:extLst>
      <p:ext uri="{BB962C8B-B14F-4D97-AF65-F5344CB8AC3E}">
        <p14:creationId xmlns:p14="http://schemas.microsoft.com/office/powerpoint/2010/main" val="4231637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09"/>
          <p:cNvSpPr/>
          <p:nvPr/>
        </p:nvSpPr>
        <p:spPr bwMode="auto">
          <a:xfrm>
            <a:off x="723902" y="1605833"/>
            <a:ext cx="10758302" cy="645162"/>
          </a:xfrm>
          <a:prstGeom prst="rect">
            <a:avLst/>
          </a:prstGeom>
          <a:solidFill>
            <a:schemeClr val="tx2"/>
          </a:solidFill>
          <a:ln w="12700" cap="flat" cmpd="sng" algn="ctr">
            <a:noFill/>
            <a:prstDash val="solid"/>
            <a:round/>
            <a:headEnd type="none" w="med" len="med"/>
            <a:tailEnd type="none" w="med" len="med"/>
          </a:ln>
          <a:effectLst/>
        </p:spPr>
        <p:txBody>
          <a:bodyPr vert="horz" wrap="square" lIns="161291" tIns="80645" rIns="161291" bIns="80645" numCol="1" rtlCol="0" anchor="t" anchorCtr="0" compatLnSpc="1">
            <a:prstTxWarp prst="textNoShape">
              <a:avLst/>
            </a:prstTxWarp>
          </a:bodyPr>
          <a:lstStyle/>
          <a:p>
            <a:pPr defTabSz="806455" fontAlgn="base" hangingPunct="0">
              <a:lnSpc>
                <a:spcPct val="93000"/>
              </a:lnSpc>
              <a:spcBef>
                <a:spcPct val="0"/>
              </a:spcBef>
              <a:spcAft>
                <a:spcPct val="0"/>
              </a:spcAft>
              <a:buClr>
                <a:srgbClr val="000000"/>
              </a:buClr>
              <a:buSzPct val="100000"/>
            </a:pPr>
            <a:r>
              <a:rPr lang="en-US" b="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Enrolled and dosed </a:t>
            </a:r>
          </a:p>
          <a:p>
            <a:pPr defTabSz="806455" fontAlgn="base" hangingPunct="0">
              <a:lnSpc>
                <a:spcPct val="93000"/>
              </a:lnSpc>
              <a:spcBef>
                <a:spcPct val="0"/>
              </a:spcBef>
              <a:spcAft>
                <a:spcPct val="0"/>
              </a:spcAft>
              <a:buClr>
                <a:srgbClr val="000000"/>
              </a:buClr>
              <a:buSzPct val="100000"/>
            </a:pPr>
            <a:r>
              <a:rPr lang="en-US" b="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(safety population)</a:t>
            </a:r>
          </a:p>
        </p:txBody>
      </p:sp>
      <p:sp>
        <p:nvSpPr>
          <p:cNvPr id="16" name="Rectangle 15"/>
          <p:cNvSpPr/>
          <p:nvPr/>
        </p:nvSpPr>
        <p:spPr bwMode="auto">
          <a:xfrm>
            <a:off x="723902" y="5568713"/>
            <a:ext cx="10758302" cy="609565"/>
          </a:xfrm>
          <a:prstGeom prst="rect">
            <a:avLst/>
          </a:prstGeom>
          <a:solidFill>
            <a:schemeClr val="tx1">
              <a:lumMod val="95000"/>
            </a:schemeClr>
          </a:solidFill>
          <a:ln w="9525" cap="flat" cmpd="sng" algn="ctr">
            <a:noFill/>
            <a:prstDash val="solid"/>
            <a:round/>
            <a:headEnd type="none" w="med" len="med"/>
            <a:tailEnd type="none" w="med" len="med"/>
          </a:ln>
          <a:effectLst/>
        </p:spPr>
        <p:txBody>
          <a:bodyPr vert="horz" wrap="square" lIns="161291" tIns="80645" rIns="161291" bIns="80645" numCol="1" rtlCol="0" anchor="t" anchorCtr="0" compatLnSpc="1">
            <a:prstTxWarp prst="textNoShape">
              <a:avLst/>
            </a:prstTxWarp>
          </a:bodyPr>
          <a:lstStyle/>
          <a:p>
            <a:pPr defTabSz="806455" fontAlgn="base" hangingPunct="0">
              <a:lnSpc>
                <a:spcPct val="93000"/>
              </a:lnSpc>
              <a:spcBef>
                <a:spcPct val="0"/>
              </a:spcBef>
              <a:spcAft>
                <a:spcPct val="0"/>
              </a:spcAft>
              <a:buClr>
                <a:srgbClr val="000000"/>
              </a:buClr>
              <a:buSzPct val="100000"/>
            </a:pPr>
            <a:r>
              <a:rPr lang="en-US" b="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Remain on treatment</a:t>
            </a:r>
          </a:p>
        </p:txBody>
      </p:sp>
      <p:sp>
        <p:nvSpPr>
          <p:cNvPr id="15" name="Rectangle 14"/>
          <p:cNvSpPr/>
          <p:nvPr/>
        </p:nvSpPr>
        <p:spPr bwMode="auto">
          <a:xfrm>
            <a:off x="723902" y="4019110"/>
            <a:ext cx="10758302" cy="1412288"/>
          </a:xfrm>
          <a:prstGeom prst="rect">
            <a:avLst/>
          </a:prstGeom>
          <a:solidFill>
            <a:schemeClr val="tx1">
              <a:lumMod val="95000"/>
            </a:schemeClr>
          </a:solidFill>
          <a:ln w="9525" cap="flat" cmpd="sng" algn="ctr">
            <a:noFill/>
            <a:prstDash val="solid"/>
            <a:round/>
            <a:headEnd type="none" w="med" len="med"/>
            <a:tailEnd type="none" w="med" len="med"/>
          </a:ln>
          <a:effectLst/>
        </p:spPr>
        <p:txBody>
          <a:bodyPr vert="horz" wrap="square" lIns="161291" tIns="80645" rIns="161291" bIns="80645" numCol="1" rtlCol="0" anchor="t" anchorCtr="0" compatLnSpc="1">
            <a:prstTxWarp prst="textNoShape">
              <a:avLst/>
            </a:prstTxWarp>
          </a:bodyPr>
          <a:lstStyle/>
          <a:p>
            <a:pPr defTabSz="806455" fontAlgn="base" hangingPunct="0">
              <a:lnSpc>
                <a:spcPct val="93000"/>
              </a:lnSpc>
              <a:spcBef>
                <a:spcPct val="0"/>
              </a:spcBef>
              <a:spcAft>
                <a:spcPct val="0"/>
              </a:spcAft>
              <a:buClr>
                <a:srgbClr val="000000"/>
              </a:buClr>
              <a:buSzPct val="100000"/>
            </a:pPr>
            <a:r>
              <a:rPr lang="en-US" b="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Discontinued treatment</a:t>
            </a:r>
          </a:p>
        </p:txBody>
      </p:sp>
      <p:sp>
        <p:nvSpPr>
          <p:cNvPr id="33" name="Rectangle 32"/>
          <p:cNvSpPr/>
          <p:nvPr/>
        </p:nvSpPr>
        <p:spPr bwMode="auto">
          <a:xfrm>
            <a:off x="723902" y="2351626"/>
            <a:ext cx="10758302" cy="645162"/>
          </a:xfrm>
          <a:prstGeom prst="rect">
            <a:avLst/>
          </a:prstGeom>
          <a:solidFill>
            <a:schemeClr val="tx1">
              <a:lumMod val="95000"/>
            </a:schemeClr>
          </a:solidFill>
          <a:ln w="9525" cap="flat" cmpd="sng" algn="ctr">
            <a:noFill/>
            <a:prstDash val="solid"/>
            <a:round/>
            <a:headEnd type="none" w="med" len="med"/>
            <a:tailEnd type="none" w="med" len="med"/>
          </a:ln>
          <a:effectLst/>
        </p:spPr>
        <p:txBody>
          <a:bodyPr vert="horz" wrap="square" lIns="161291" tIns="80645" rIns="161291" bIns="80645" numCol="1" rtlCol="0" anchor="t" anchorCtr="0" compatLnSpc="1">
            <a:prstTxWarp prst="textNoShape">
              <a:avLst/>
            </a:prstTxWarp>
          </a:bodyPr>
          <a:lstStyle/>
          <a:p>
            <a:pPr defTabSz="806455" fontAlgn="base" hangingPunct="0">
              <a:lnSpc>
                <a:spcPct val="93000"/>
              </a:lnSpc>
              <a:spcBef>
                <a:spcPct val="0"/>
              </a:spcBef>
              <a:spcAft>
                <a:spcPct val="0"/>
              </a:spcAft>
              <a:buClr>
                <a:srgbClr val="000000"/>
              </a:buClr>
              <a:buSzPct val="100000"/>
            </a:pPr>
            <a:r>
              <a:rPr lang="en-US" b="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No measurable disease at baseline</a:t>
            </a:r>
          </a:p>
          <a:p>
            <a:pPr defTabSz="806455" fontAlgn="base" hangingPunct="0">
              <a:lnSpc>
                <a:spcPct val="93000"/>
              </a:lnSpc>
              <a:spcBef>
                <a:spcPct val="0"/>
              </a:spcBef>
              <a:spcAft>
                <a:spcPct val="0"/>
              </a:spcAft>
              <a:buClr>
                <a:srgbClr val="000000"/>
              </a:buClr>
              <a:buSzPct val="100000"/>
            </a:pPr>
            <a:r>
              <a:rPr lang="en-US" b="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or insufficient follow-up</a:t>
            </a:r>
          </a:p>
        </p:txBody>
      </p:sp>
      <p:sp>
        <p:nvSpPr>
          <p:cNvPr id="6" name="Title 5">
            <a:extLst>
              <a:ext uri="{FF2B5EF4-FFF2-40B4-BE49-F238E27FC236}">
                <a16:creationId xmlns:a16="http://schemas.microsoft.com/office/drawing/2014/main" id="{BAEEDC5E-2331-41F0-8BBF-8EEEC1F13768}"/>
              </a:ext>
            </a:extLst>
          </p:cNvPr>
          <p:cNvSpPr>
            <a:spLocks noGrp="1"/>
          </p:cNvSpPr>
          <p:nvPr>
            <p:ph type="title"/>
          </p:nvPr>
        </p:nvSpPr>
        <p:spPr/>
        <p:txBody>
          <a:bodyPr/>
          <a:lstStyle/>
          <a:p>
            <a:r>
              <a:rPr lang="en-US" dirty="0"/>
              <a:t>GARNET: Patient Disposition</a:t>
            </a:r>
          </a:p>
        </p:txBody>
      </p:sp>
      <p:sp>
        <p:nvSpPr>
          <p:cNvPr id="7" name="Rectangle 6"/>
          <p:cNvSpPr/>
          <p:nvPr/>
        </p:nvSpPr>
        <p:spPr bwMode="auto">
          <a:xfrm>
            <a:off x="723902" y="3097418"/>
            <a:ext cx="10758302" cy="806453"/>
          </a:xfrm>
          <a:prstGeom prst="rect">
            <a:avLst/>
          </a:prstGeom>
          <a:solidFill>
            <a:schemeClr val="tx2"/>
          </a:solidFill>
          <a:ln w="9525" cap="flat" cmpd="sng" algn="ctr">
            <a:noFill/>
            <a:prstDash val="solid"/>
            <a:round/>
            <a:headEnd type="none" w="med" len="med"/>
            <a:tailEnd type="none" w="med" len="med"/>
          </a:ln>
          <a:effectLst/>
        </p:spPr>
        <p:txBody>
          <a:bodyPr vert="horz" wrap="square" lIns="161291" tIns="80645" rIns="161291" bIns="80645" numCol="1" rtlCol="0" anchor="ctr" anchorCtr="0" compatLnSpc="1">
            <a:prstTxWarp prst="textNoShape">
              <a:avLst/>
            </a:prstTxWarp>
          </a:bodyPr>
          <a:lstStyle/>
          <a:p>
            <a:pPr defTabSz="806455" fontAlgn="base" hangingPunct="0">
              <a:lnSpc>
                <a:spcPct val="93000"/>
              </a:lnSpc>
              <a:spcBef>
                <a:spcPct val="0"/>
              </a:spcBef>
              <a:spcAft>
                <a:spcPct val="0"/>
              </a:spcAft>
              <a:buClr>
                <a:srgbClr val="000000"/>
              </a:buClr>
              <a:buSzPct val="100000"/>
            </a:pPr>
            <a:r>
              <a:rPr lang="en-US" b="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Measurable disease at baseline</a:t>
            </a:r>
          </a:p>
          <a:p>
            <a:pPr defTabSz="806455" fontAlgn="base" hangingPunct="0">
              <a:lnSpc>
                <a:spcPct val="93000"/>
              </a:lnSpc>
              <a:spcBef>
                <a:spcPct val="0"/>
              </a:spcBef>
              <a:spcAft>
                <a:spcPct val="0"/>
              </a:spcAft>
              <a:buClr>
                <a:srgbClr val="000000"/>
              </a:buClr>
              <a:buSzPct val="100000"/>
            </a:pPr>
            <a:r>
              <a:rPr lang="en-US" b="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and ≥6 months follow-up </a:t>
            </a:r>
          </a:p>
          <a:p>
            <a:pPr defTabSz="806455" fontAlgn="base" hangingPunct="0">
              <a:lnSpc>
                <a:spcPct val="93000"/>
              </a:lnSpc>
              <a:spcBef>
                <a:spcPct val="0"/>
              </a:spcBef>
              <a:spcAft>
                <a:spcPct val="0"/>
              </a:spcAft>
              <a:buClr>
                <a:srgbClr val="000000"/>
              </a:buClr>
              <a:buSzPct val="100000"/>
            </a:pPr>
            <a:r>
              <a:rPr lang="en-US" b="1" dirty="0">
                <a:solidFill>
                  <a:schemeClr val="bg1"/>
                </a:solidFill>
                <a:latin typeface="Calibri" panose="020F0502020204030204" pitchFamily="34" charset="0"/>
                <a:ea typeface="Arial Unicode MS" panose="020B0604020202020204" pitchFamily="34" charset="-128"/>
                <a:cs typeface="Calibri" panose="020F0502020204030204" pitchFamily="34" charset="0"/>
              </a:rPr>
              <a:t>(efficacy population)</a:t>
            </a:r>
          </a:p>
        </p:txBody>
      </p:sp>
      <p:cxnSp>
        <p:nvCxnSpPr>
          <p:cNvPr id="13" name="Straight Arrow Connector 12"/>
          <p:cNvCxnSpPr>
            <a:stCxn id="11" idx="2"/>
            <a:endCxn id="17" idx="0"/>
          </p:cNvCxnSpPr>
          <p:nvPr/>
        </p:nvCxnSpPr>
        <p:spPr bwMode="auto">
          <a:xfrm>
            <a:off x="5240162" y="2113082"/>
            <a:ext cx="1" cy="3547368"/>
          </a:xfrm>
          <a:prstGeom prst="straightConnector1">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Rectangle 16"/>
          <p:cNvSpPr/>
          <p:nvPr/>
        </p:nvSpPr>
        <p:spPr bwMode="auto">
          <a:xfrm>
            <a:off x="3620834" y="5660450"/>
            <a:ext cx="3238658" cy="403226"/>
          </a:xfrm>
          <a:prstGeom prst="rect">
            <a:avLst/>
          </a:prstGeom>
          <a:solidFill>
            <a:schemeClr val="accent3"/>
          </a:solidFill>
          <a:ln w="3175" cap="flat" cmpd="sng" algn="ctr">
            <a:noFill/>
            <a:prstDash val="solid"/>
            <a:round/>
            <a:headEnd type="none" w="med" len="med"/>
            <a:tailEnd type="none" w="med" len="med"/>
          </a:ln>
          <a:effectLst/>
        </p:spPr>
        <p:txBody>
          <a:bodyPr vert="horz" wrap="square" lIns="161291" tIns="80645" rIns="161291" bIns="80645" numCol="1" rtlCol="0" anchor="ctr" anchorCtr="0" compatLnSpc="1">
            <a:prstTxWarp prst="textNoShape">
              <a:avLst/>
            </a:prstTxWarp>
          </a:bodyPr>
          <a:lstStyle/>
          <a:p>
            <a:pPr algn="ctr" defTabSz="806455" fontAlgn="base" hangingPunct="0">
              <a:lnSpc>
                <a:spcPct val="93000"/>
              </a:lnSpc>
              <a:spcBef>
                <a:spcPct val="0"/>
              </a:spcBef>
              <a:spcAft>
                <a:spcPct val="0"/>
              </a:spcAft>
              <a:buClr>
                <a:srgbClr val="000000"/>
              </a:buClr>
              <a:buSzPct val="100000"/>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n = 56 of 126 (44%)</a:t>
            </a:r>
          </a:p>
        </p:txBody>
      </p:sp>
      <p:sp>
        <p:nvSpPr>
          <p:cNvPr id="18" name="Rectangle 17"/>
          <p:cNvSpPr/>
          <p:nvPr/>
        </p:nvSpPr>
        <p:spPr bwMode="auto">
          <a:xfrm>
            <a:off x="5413700" y="4028091"/>
            <a:ext cx="2769707" cy="1403307"/>
          </a:xfrm>
          <a:prstGeom prst="rect">
            <a:avLst/>
          </a:prstGeom>
          <a:solidFill>
            <a:schemeClr val="accent3"/>
          </a:solidFill>
          <a:ln w="3175" cap="flat" cmpd="sng" algn="ctr">
            <a:noFill/>
            <a:prstDash val="solid"/>
            <a:round/>
            <a:headEnd type="none" w="med" len="med"/>
            <a:tailEnd type="none" w="med" len="med"/>
          </a:ln>
          <a:effectLst/>
        </p:spPr>
        <p:txBody>
          <a:bodyPr vert="horz" wrap="square" lIns="161291" tIns="80645" rIns="161291" bIns="80645" numCol="1" rtlCol="0" anchor="t" anchorCtr="0" compatLnSpc="1">
            <a:prstTxWarp prst="textNoShape">
              <a:avLst/>
            </a:prstTxWarp>
          </a:bodyPr>
          <a:lstStyle/>
          <a:p>
            <a:pPr defTabSz="806455" fontAlgn="base" hangingPunct="0">
              <a:lnSpc>
                <a:spcPct val="93000"/>
              </a:lnSpc>
              <a:spcBef>
                <a:spcPct val="0"/>
              </a:spcBef>
              <a:spcAft>
                <a:spcPct val="0"/>
              </a:spcAft>
              <a:buClr>
                <a:srgbClr val="000000"/>
              </a:buClr>
              <a:buSzPct val="100000"/>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70 of 126 (56%)</a:t>
            </a:r>
          </a:p>
          <a:p>
            <a:pPr marL="161291" lvl="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Progression, n = 49</a:t>
            </a:r>
          </a:p>
          <a:p>
            <a:pPr marL="161291" lvl="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Adverse event, n = 14</a:t>
            </a:r>
          </a:p>
          <a:p>
            <a:pPr marL="161291" lvl="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Patient request, n = 1</a:t>
            </a:r>
          </a:p>
          <a:p>
            <a:pPr marL="161291" lvl="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Clinical criteria, n = 5</a:t>
            </a:r>
          </a:p>
          <a:p>
            <a:pPr marL="161291" lvl="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Other, n = 1</a:t>
            </a:r>
          </a:p>
        </p:txBody>
      </p:sp>
      <p:cxnSp>
        <p:nvCxnSpPr>
          <p:cNvPr id="25" name="Straight Arrow Connector 24"/>
          <p:cNvCxnSpPr>
            <a:stCxn id="30" idx="2"/>
            <a:endCxn id="26" idx="0"/>
          </p:cNvCxnSpPr>
          <p:nvPr/>
        </p:nvCxnSpPr>
        <p:spPr bwMode="auto">
          <a:xfrm>
            <a:off x="9075984" y="2113082"/>
            <a:ext cx="0" cy="3547368"/>
          </a:xfrm>
          <a:prstGeom prst="straightConnector1">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Rectangle 25"/>
          <p:cNvSpPr/>
          <p:nvPr/>
        </p:nvSpPr>
        <p:spPr bwMode="auto">
          <a:xfrm>
            <a:off x="7504231" y="5660450"/>
            <a:ext cx="3143505" cy="403226"/>
          </a:xfrm>
          <a:prstGeom prst="rect">
            <a:avLst/>
          </a:prstGeom>
          <a:solidFill>
            <a:schemeClr val="accent4"/>
          </a:solidFill>
          <a:ln w="3175" cap="flat" cmpd="sng" algn="ctr">
            <a:noFill/>
            <a:prstDash val="solid"/>
            <a:round/>
            <a:headEnd type="none" w="med" len="med"/>
            <a:tailEnd type="none" w="med" len="med"/>
          </a:ln>
          <a:effectLst/>
        </p:spPr>
        <p:txBody>
          <a:bodyPr vert="horz" wrap="square" lIns="161291" tIns="80645" rIns="161291" bIns="80645" numCol="1" rtlCol="0" anchor="ctr" anchorCtr="0" compatLnSpc="1">
            <a:prstTxWarp prst="textNoShape">
              <a:avLst/>
            </a:prstTxWarp>
          </a:bodyPr>
          <a:lstStyle/>
          <a:p>
            <a:pPr algn="ctr" defTabSz="806455" fontAlgn="base" hangingPunct="0">
              <a:lnSpc>
                <a:spcPct val="93000"/>
              </a:lnSpc>
              <a:spcBef>
                <a:spcPct val="0"/>
              </a:spcBef>
              <a:spcAft>
                <a:spcPct val="0"/>
              </a:spcAft>
              <a:buClr>
                <a:srgbClr val="000000"/>
              </a:buClr>
              <a:buSzPct val="100000"/>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n = 18 of 145 (12%)</a:t>
            </a:r>
          </a:p>
        </p:txBody>
      </p:sp>
      <p:sp>
        <p:nvSpPr>
          <p:cNvPr id="27" name="Rectangle 26"/>
          <p:cNvSpPr/>
          <p:nvPr/>
        </p:nvSpPr>
        <p:spPr bwMode="auto">
          <a:xfrm>
            <a:off x="9264539" y="4019110"/>
            <a:ext cx="2206474" cy="1412287"/>
          </a:xfrm>
          <a:prstGeom prst="rect">
            <a:avLst/>
          </a:prstGeom>
          <a:solidFill>
            <a:schemeClr val="accent4"/>
          </a:solidFill>
          <a:ln w="3175" cap="flat" cmpd="sng" algn="ctr">
            <a:noFill/>
            <a:prstDash val="solid"/>
            <a:round/>
            <a:headEnd type="none" w="med" len="med"/>
            <a:tailEnd type="none" w="med" len="med"/>
          </a:ln>
          <a:effectLst/>
        </p:spPr>
        <p:txBody>
          <a:bodyPr vert="horz" wrap="square" lIns="161291" tIns="80645" rIns="161291" bIns="80645" numCol="1" rtlCol="0" anchor="t" anchorCtr="0" compatLnSpc="1">
            <a:prstTxWarp prst="textNoShape">
              <a:avLst/>
            </a:prstTxWarp>
          </a:bodyPr>
          <a:lstStyle/>
          <a:p>
            <a:pPr defTabSz="806455" fontAlgn="base" hangingPunct="0">
              <a:lnSpc>
                <a:spcPct val="93000"/>
              </a:lnSpc>
              <a:spcBef>
                <a:spcPct val="0"/>
              </a:spcBef>
              <a:spcAft>
                <a:spcPct val="0"/>
              </a:spcAft>
              <a:buClr>
                <a:srgbClr val="000000"/>
              </a:buClr>
              <a:buSzPct val="100000"/>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127 of 145 (88%)</a:t>
            </a:r>
          </a:p>
          <a:p>
            <a:pPr marL="16129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Progression, n = 89</a:t>
            </a:r>
          </a:p>
          <a:p>
            <a:pPr marL="16129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Adverse event, n = 14</a:t>
            </a:r>
          </a:p>
          <a:p>
            <a:pPr marL="16129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Clinical criteria, n = 16</a:t>
            </a:r>
          </a:p>
          <a:p>
            <a:pPr marL="16129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Patient request, n = 5</a:t>
            </a:r>
          </a:p>
          <a:p>
            <a:pPr marL="161291" defTabSz="806455" fontAlgn="base" hangingPunct="0">
              <a:lnSpc>
                <a:spcPct val="93000"/>
              </a:lnSpc>
              <a:spcBef>
                <a:spcPct val="0"/>
              </a:spcBef>
              <a:spcAft>
                <a:spcPct val="0"/>
              </a:spcAft>
              <a:buClr>
                <a:srgbClr val="000000"/>
              </a:buClr>
              <a:buSzPct val="100000"/>
            </a:pPr>
            <a:r>
              <a:rPr lang="en-US" sz="1400"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Other, n = 3</a:t>
            </a:r>
          </a:p>
        </p:txBody>
      </p:sp>
      <p:sp>
        <p:nvSpPr>
          <p:cNvPr id="30" name="TextBox 29"/>
          <p:cNvSpPr txBox="1"/>
          <p:nvPr/>
        </p:nvSpPr>
        <p:spPr>
          <a:xfrm>
            <a:off x="7504231" y="1743750"/>
            <a:ext cx="3143505" cy="369332"/>
          </a:xfrm>
          <a:prstGeom prst="rect">
            <a:avLst/>
          </a:prstGeom>
          <a:solidFill>
            <a:schemeClr val="accent4"/>
          </a:solidFill>
          <a:ln w="3175">
            <a:noFill/>
          </a:ln>
        </p:spPr>
        <p:txBody>
          <a:bodyPr wrap="square" lIns="80645" rIns="80645" rtlCol="0" anchor="ctr">
            <a:spAutoFit/>
          </a:bodyPr>
          <a:lstStyle/>
          <a:p>
            <a:pPr algn="ctr" defTabSz="806455" eaLnBrk="0" fontAlgn="base" hangingPunct="0">
              <a:spcBef>
                <a:spcPct val="0"/>
              </a:spcBef>
              <a:spcAft>
                <a:spcPct val="0"/>
              </a:spcAft>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pMMR EC N = 145 (100%)</a:t>
            </a:r>
          </a:p>
        </p:txBody>
      </p:sp>
      <p:sp>
        <p:nvSpPr>
          <p:cNvPr id="31" name="Rectangle 30"/>
          <p:cNvSpPr/>
          <p:nvPr/>
        </p:nvSpPr>
        <p:spPr bwMode="auto">
          <a:xfrm>
            <a:off x="5994214" y="2472593"/>
            <a:ext cx="991239" cy="386281"/>
          </a:xfrm>
          <a:prstGeom prst="rect">
            <a:avLst/>
          </a:prstGeom>
          <a:solidFill>
            <a:schemeClr val="accent3"/>
          </a:solidFill>
          <a:ln w="3175" cap="flat" cmpd="sng" algn="ctr">
            <a:noFill/>
            <a:prstDash val="solid"/>
            <a:round/>
            <a:headEnd type="none" w="med" len="med"/>
            <a:tailEnd type="none" w="med" len="med"/>
          </a:ln>
          <a:effectLst/>
        </p:spPr>
        <p:txBody>
          <a:bodyPr vert="horz" wrap="square" lIns="161291" tIns="80645" rIns="161291" bIns="80645" numCol="1" rtlCol="0" anchor="ctr" anchorCtr="0" compatLnSpc="1">
            <a:prstTxWarp prst="textNoShape">
              <a:avLst/>
            </a:prstTxWarp>
          </a:bodyPr>
          <a:lstStyle/>
          <a:p>
            <a:pPr algn="ctr" defTabSz="806455" fontAlgn="base" hangingPunct="0">
              <a:lnSpc>
                <a:spcPct val="93000"/>
              </a:lnSpc>
              <a:spcBef>
                <a:spcPct val="0"/>
              </a:spcBef>
              <a:spcAft>
                <a:spcPct val="0"/>
              </a:spcAft>
              <a:buClr>
                <a:srgbClr val="000000"/>
              </a:buClr>
              <a:buSzPct val="100000"/>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n = 23</a:t>
            </a:r>
          </a:p>
        </p:txBody>
      </p:sp>
      <p:sp>
        <p:nvSpPr>
          <p:cNvPr id="32" name="Rectangle 31"/>
          <p:cNvSpPr/>
          <p:nvPr/>
        </p:nvSpPr>
        <p:spPr bwMode="auto">
          <a:xfrm>
            <a:off x="9892072" y="2472594"/>
            <a:ext cx="929202" cy="436014"/>
          </a:xfrm>
          <a:prstGeom prst="rect">
            <a:avLst/>
          </a:prstGeom>
          <a:solidFill>
            <a:schemeClr val="accent4"/>
          </a:solidFill>
          <a:ln w="3175" cap="flat" cmpd="sng" algn="ctr">
            <a:noFill/>
            <a:prstDash val="solid"/>
            <a:round/>
            <a:headEnd type="none" w="med" len="med"/>
            <a:tailEnd type="none" w="med" len="med"/>
          </a:ln>
          <a:effectLst/>
        </p:spPr>
        <p:txBody>
          <a:bodyPr vert="horz" wrap="square" lIns="161291" tIns="80645" rIns="161291" bIns="80645" numCol="1" rtlCol="0" anchor="ctr" anchorCtr="0" compatLnSpc="1">
            <a:prstTxWarp prst="textNoShape">
              <a:avLst/>
            </a:prstTxWarp>
          </a:bodyPr>
          <a:lstStyle/>
          <a:p>
            <a:pPr algn="ctr" defTabSz="806455" fontAlgn="base" hangingPunct="0">
              <a:lnSpc>
                <a:spcPct val="93000"/>
              </a:lnSpc>
              <a:spcBef>
                <a:spcPct val="0"/>
              </a:spcBef>
              <a:spcAft>
                <a:spcPct val="0"/>
              </a:spcAft>
              <a:buClr>
                <a:srgbClr val="000000"/>
              </a:buClr>
              <a:buSzPct val="100000"/>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n = 3</a:t>
            </a:r>
          </a:p>
        </p:txBody>
      </p:sp>
      <p:cxnSp>
        <p:nvCxnSpPr>
          <p:cNvPr id="4" name="Elbow Connector 3"/>
          <p:cNvCxnSpPr>
            <a:cxnSpLocks/>
            <a:stCxn id="11" idx="2"/>
            <a:endCxn id="31" idx="1"/>
          </p:cNvCxnSpPr>
          <p:nvPr/>
        </p:nvCxnSpPr>
        <p:spPr bwMode="auto">
          <a:xfrm rot="16200000" flipH="1">
            <a:off x="5340862" y="2012382"/>
            <a:ext cx="552652" cy="754052"/>
          </a:xfrm>
          <a:prstGeom prst="bentConnector2">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Elbow Connector 7"/>
          <p:cNvCxnSpPr>
            <a:cxnSpLocks/>
            <a:stCxn id="30" idx="2"/>
            <a:endCxn id="32" idx="1"/>
          </p:cNvCxnSpPr>
          <p:nvPr/>
        </p:nvCxnSpPr>
        <p:spPr bwMode="auto">
          <a:xfrm rot="16200000" flipH="1">
            <a:off x="9195269" y="1993797"/>
            <a:ext cx="577519" cy="816088"/>
          </a:xfrm>
          <a:prstGeom prst="bentConnector2">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Elbow Connector 4"/>
          <p:cNvCxnSpPr>
            <a:cxnSpLocks/>
            <a:stCxn id="11" idx="2"/>
            <a:endCxn id="18" idx="1"/>
          </p:cNvCxnSpPr>
          <p:nvPr/>
        </p:nvCxnSpPr>
        <p:spPr bwMode="auto">
          <a:xfrm rot="16200000" flipH="1">
            <a:off x="4018600" y="3334644"/>
            <a:ext cx="2616663" cy="173538"/>
          </a:xfrm>
          <a:prstGeom prst="bentConnector2">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Elbow Connector 8"/>
          <p:cNvCxnSpPr>
            <a:cxnSpLocks/>
            <a:stCxn id="30" idx="2"/>
            <a:endCxn id="27" idx="1"/>
          </p:cNvCxnSpPr>
          <p:nvPr/>
        </p:nvCxnSpPr>
        <p:spPr bwMode="auto">
          <a:xfrm rot="16200000" flipH="1">
            <a:off x="7864175" y="3324890"/>
            <a:ext cx="2612172" cy="188555"/>
          </a:xfrm>
          <a:prstGeom prst="bentConnector2">
            <a:avLst/>
          </a:prstGeom>
          <a:solidFill>
            <a:srgbClr val="00B8FF"/>
          </a:solidFill>
          <a:ln w="28575" cap="flat" cmpd="sng" algn="ctr">
            <a:solidFill>
              <a:schemeClr val="bg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Rectangle 23"/>
          <p:cNvSpPr/>
          <p:nvPr/>
        </p:nvSpPr>
        <p:spPr bwMode="auto">
          <a:xfrm>
            <a:off x="8489285" y="3307800"/>
            <a:ext cx="1173394" cy="403226"/>
          </a:xfrm>
          <a:prstGeom prst="rect">
            <a:avLst/>
          </a:prstGeom>
          <a:solidFill>
            <a:schemeClr val="accent4"/>
          </a:solidFill>
          <a:ln w="3175" cap="flat" cmpd="sng" algn="ctr">
            <a:noFill/>
            <a:prstDash val="solid"/>
            <a:round/>
            <a:headEnd type="none" w="med" len="med"/>
            <a:tailEnd type="none" w="med" len="med"/>
          </a:ln>
          <a:effectLst/>
        </p:spPr>
        <p:txBody>
          <a:bodyPr vert="horz" wrap="square" lIns="161291" tIns="80645" rIns="161291" bIns="80645" numCol="1" rtlCol="0" anchor="ctr" anchorCtr="0" compatLnSpc="1">
            <a:prstTxWarp prst="textNoShape">
              <a:avLst/>
            </a:prstTxWarp>
          </a:bodyPr>
          <a:lstStyle/>
          <a:p>
            <a:pPr algn="ctr" defTabSz="806455" fontAlgn="base" hangingPunct="0">
              <a:lnSpc>
                <a:spcPct val="93000"/>
              </a:lnSpc>
              <a:spcBef>
                <a:spcPct val="0"/>
              </a:spcBef>
              <a:spcAft>
                <a:spcPct val="0"/>
              </a:spcAft>
              <a:buClr>
                <a:srgbClr val="000000"/>
              </a:buClr>
              <a:buSzPct val="100000"/>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n = 142</a:t>
            </a:r>
          </a:p>
        </p:txBody>
      </p:sp>
      <p:sp>
        <p:nvSpPr>
          <p:cNvPr id="10" name="Rectangle 9"/>
          <p:cNvSpPr/>
          <p:nvPr/>
        </p:nvSpPr>
        <p:spPr bwMode="auto">
          <a:xfrm>
            <a:off x="4604250" y="3307800"/>
            <a:ext cx="1232030" cy="403226"/>
          </a:xfrm>
          <a:prstGeom prst="rect">
            <a:avLst/>
          </a:prstGeom>
          <a:solidFill>
            <a:schemeClr val="accent3"/>
          </a:solidFill>
          <a:ln w="3175" cap="flat" cmpd="sng" algn="ctr">
            <a:noFill/>
            <a:prstDash val="solid"/>
            <a:round/>
            <a:headEnd type="none" w="med" len="med"/>
            <a:tailEnd type="none" w="med" len="med"/>
          </a:ln>
          <a:effectLst/>
        </p:spPr>
        <p:txBody>
          <a:bodyPr vert="horz" wrap="square" lIns="161291" tIns="80645" rIns="161291" bIns="80645" numCol="1" rtlCol="0" anchor="ctr" anchorCtr="0" compatLnSpc="1">
            <a:prstTxWarp prst="textNoShape">
              <a:avLst/>
            </a:prstTxWarp>
          </a:bodyPr>
          <a:lstStyle/>
          <a:p>
            <a:pPr algn="ctr" defTabSz="806455" fontAlgn="base" hangingPunct="0">
              <a:lnSpc>
                <a:spcPct val="93000"/>
              </a:lnSpc>
              <a:spcBef>
                <a:spcPct val="0"/>
              </a:spcBef>
              <a:spcAft>
                <a:spcPct val="0"/>
              </a:spcAft>
              <a:buClr>
                <a:srgbClr val="000000"/>
              </a:buClr>
              <a:buSzPct val="100000"/>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n = 103</a:t>
            </a:r>
          </a:p>
        </p:txBody>
      </p:sp>
      <p:sp>
        <p:nvSpPr>
          <p:cNvPr id="11" name="TextBox 10"/>
          <p:cNvSpPr txBox="1"/>
          <p:nvPr/>
        </p:nvSpPr>
        <p:spPr>
          <a:xfrm>
            <a:off x="3620832" y="1743750"/>
            <a:ext cx="3238660" cy="369332"/>
          </a:xfrm>
          <a:prstGeom prst="rect">
            <a:avLst/>
          </a:prstGeom>
          <a:solidFill>
            <a:schemeClr val="accent3"/>
          </a:solidFill>
          <a:ln w="3175">
            <a:noFill/>
          </a:ln>
        </p:spPr>
        <p:txBody>
          <a:bodyPr wrap="square" lIns="80645" rIns="80645" rtlCol="0" anchor="ctr">
            <a:spAutoFit/>
          </a:bodyPr>
          <a:lstStyle/>
          <a:p>
            <a:pPr algn="ctr" defTabSz="806455" eaLnBrk="0" fontAlgn="base" hangingPunct="0">
              <a:spcBef>
                <a:spcPct val="0"/>
              </a:spcBef>
              <a:spcAft>
                <a:spcPct val="0"/>
              </a:spcAft>
            </a:pPr>
            <a:r>
              <a:rPr lang="en-US" b="1" dirty="0">
                <a:solidFill>
                  <a:srgbClr val="FFFFFF"/>
                </a:solidFill>
                <a:latin typeface="Calibri" panose="020F0502020204030204" pitchFamily="34" charset="0"/>
                <a:ea typeface="Arial Unicode MS" panose="020B0604020202020204" pitchFamily="34" charset="-128"/>
                <a:cs typeface="Calibri" panose="020F0502020204030204" pitchFamily="34" charset="0"/>
              </a:rPr>
              <a:t>dMMR EC N = 126 (100%)</a:t>
            </a:r>
          </a:p>
        </p:txBody>
      </p:sp>
      <p:sp>
        <p:nvSpPr>
          <p:cNvPr id="12" name="TextBox 11"/>
          <p:cNvSpPr txBox="1"/>
          <p:nvPr/>
        </p:nvSpPr>
        <p:spPr>
          <a:xfrm>
            <a:off x="709796" y="6177191"/>
            <a:ext cx="6790695" cy="276999"/>
          </a:xfrm>
          <a:prstGeom prst="rect">
            <a:avLst/>
          </a:prstGeom>
          <a:noFill/>
        </p:spPr>
        <p:txBody>
          <a:bodyPr wrap="square" rtlCol="0">
            <a:spAutoFit/>
          </a:bodyPr>
          <a:lstStyle/>
          <a:p>
            <a:pPr defTabSz="806455" eaLnBrk="0" fontAlgn="base" hangingPunct="0">
              <a:spcBef>
                <a:spcPct val="0"/>
              </a:spcBef>
              <a:spcAft>
                <a:spcPct val="0"/>
              </a:spcAft>
            </a:pPr>
            <a:r>
              <a:rPr lang="en-US" sz="1200"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Data cutoff date: March 1, 2020. </a:t>
            </a:r>
          </a:p>
        </p:txBody>
      </p:sp>
      <p:grpSp>
        <p:nvGrpSpPr>
          <p:cNvPr id="28" name="Group 7">
            <a:extLst>
              <a:ext uri="{FF2B5EF4-FFF2-40B4-BE49-F238E27FC236}">
                <a16:creationId xmlns:a16="http://schemas.microsoft.com/office/drawing/2014/main" id="{A5B3BEFB-BFB9-4223-96A1-5EBEC366AEDA}"/>
              </a:ext>
            </a:extLst>
          </p:cNvPr>
          <p:cNvGrpSpPr>
            <a:grpSpLocks/>
          </p:cNvGrpSpPr>
          <p:nvPr/>
        </p:nvGrpSpPr>
        <p:grpSpPr bwMode="auto">
          <a:xfrm>
            <a:off x="9389569" y="6216652"/>
            <a:ext cx="2488502" cy="447822"/>
            <a:chOff x="9527309" y="3551529"/>
            <a:chExt cx="2488502" cy="448324"/>
          </a:xfrm>
        </p:grpSpPr>
        <p:pic>
          <p:nvPicPr>
            <p:cNvPr id="29" name="Picture 9">
              <a:extLst>
                <a:ext uri="{FF2B5EF4-FFF2-40B4-BE49-F238E27FC236}">
                  <a16:creationId xmlns:a16="http://schemas.microsoft.com/office/drawing/2014/main" id="{B08965D8-A34C-47B6-93D7-9C6023DCB4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4" name="Rectangle 8">
              <a:extLst>
                <a:ext uri="{FF2B5EF4-FFF2-40B4-BE49-F238E27FC236}">
                  <a16:creationId xmlns:a16="http://schemas.microsoft.com/office/drawing/2014/main" id="{1EC08AC3-3989-4118-99B9-7065F3622BE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ZoneTexte 4">
            <a:extLst>
              <a:ext uri="{FF2B5EF4-FFF2-40B4-BE49-F238E27FC236}">
                <a16:creationId xmlns:a16="http://schemas.microsoft.com/office/drawing/2014/main" id="{7BFA60F0-FB3C-4812-BBE5-5EC7497E67E2}"/>
              </a:ext>
            </a:extLst>
          </p:cNvPr>
          <p:cNvSpPr txBox="1"/>
          <p:nvPr/>
        </p:nvSpPr>
        <p:spPr>
          <a:xfrm>
            <a:off x="450614" y="6367088"/>
            <a:ext cx="4367808" cy="276999"/>
          </a:xfrm>
          <a:prstGeom prst="rect">
            <a:avLst/>
          </a:prstGeom>
          <a:noFill/>
        </p:spPr>
        <p:txBody>
          <a:bodyPr wrap="square" rtlCol="0">
            <a:spAutoFit/>
          </a:bodyPr>
          <a:lstStyle/>
          <a:p>
            <a:r>
              <a:rPr lang="en-GB" sz="1200" dirty="0">
                <a:solidFill>
                  <a:schemeClr val="bg2"/>
                </a:solidFill>
                <a:latin typeface="Calibri" panose="020F0502020204030204" pitchFamily="34" charset="0"/>
                <a:cs typeface="Calibri" panose="020F0502020204030204" pitchFamily="34" charset="0"/>
              </a:rPr>
              <a:t>Oaknin. ESMO 2020. Abstr LBA36. </a:t>
            </a:r>
          </a:p>
        </p:txBody>
      </p:sp>
    </p:spTree>
    <p:extLst>
      <p:ext uri="{BB962C8B-B14F-4D97-AF65-F5344CB8AC3E}">
        <p14:creationId xmlns:p14="http://schemas.microsoft.com/office/powerpoint/2010/main" val="3331018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9AA3AAA-C43E-4223-A4EA-2A1548E8AAE2}"/>
              </a:ext>
            </a:extLst>
          </p:cNvPr>
          <p:cNvSpPr>
            <a:spLocks noGrp="1"/>
          </p:cNvSpPr>
          <p:nvPr>
            <p:ph type="title"/>
          </p:nvPr>
        </p:nvSpPr>
        <p:spPr/>
        <p:txBody>
          <a:bodyPr/>
          <a:lstStyle/>
          <a:p>
            <a:r>
              <a:rPr lang="en-US" dirty="0"/>
              <a:t>GARNET: Baseline Characteristics</a:t>
            </a:r>
          </a:p>
        </p:txBody>
      </p:sp>
      <p:sp>
        <p:nvSpPr>
          <p:cNvPr id="4" name="TextBox 3"/>
          <p:cNvSpPr txBox="1"/>
          <p:nvPr/>
        </p:nvSpPr>
        <p:spPr>
          <a:xfrm>
            <a:off x="609759" y="6099009"/>
            <a:ext cx="9260869" cy="276999"/>
          </a:xfrm>
          <a:prstGeom prst="rect">
            <a:avLst/>
          </a:prstGeom>
          <a:noFill/>
        </p:spPr>
        <p:txBody>
          <a:bodyPr wrap="none" rtlCol="0">
            <a:spAutoFit/>
          </a:bodyPr>
          <a:lstStyle/>
          <a:p>
            <a:pPr defTabSz="806455" eaLnBrk="0" fontAlgn="base" hangingPunct="0">
              <a:spcBef>
                <a:spcPct val="0"/>
              </a:spcBef>
              <a:spcAft>
                <a:spcPct val="0"/>
              </a:spcAft>
            </a:pPr>
            <a:r>
              <a:rPr lang="en-US" sz="12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*1 patient with pMMR EC had disease status/stage unknown. </a:t>
            </a:r>
            <a:r>
              <a:rPr lang="en-US" sz="120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2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Includes adenocarcinoma, and adenocarcinoma with ambiguous differentiation.</a:t>
            </a:r>
          </a:p>
        </p:txBody>
      </p:sp>
      <p:grpSp>
        <p:nvGrpSpPr>
          <p:cNvPr id="7" name="Group 7">
            <a:extLst>
              <a:ext uri="{FF2B5EF4-FFF2-40B4-BE49-F238E27FC236}">
                <a16:creationId xmlns:a16="http://schemas.microsoft.com/office/drawing/2014/main" id="{3EDA5657-36D2-46CF-AC26-9B174AD383EB}"/>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42C1F1AF-370C-4CC6-90FC-D4CD012027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39E1894A-8EAC-479A-A2B2-72CA1CFE8DD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3" name="Table 12">
            <a:extLst>
              <a:ext uri="{FF2B5EF4-FFF2-40B4-BE49-F238E27FC236}">
                <a16:creationId xmlns:a16="http://schemas.microsoft.com/office/drawing/2014/main" id="{EDD93335-12FF-40F5-8954-651807368CEE}"/>
              </a:ext>
            </a:extLst>
          </p:cNvPr>
          <p:cNvGraphicFramePr>
            <a:graphicFrameLocks noGrp="1"/>
          </p:cNvGraphicFramePr>
          <p:nvPr>
            <p:extLst>
              <p:ext uri="{D42A27DB-BD31-4B8C-83A1-F6EECF244321}">
                <p14:modId xmlns:p14="http://schemas.microsoft.com/office/powerpoint/2010/main" val="542472515"/>
              </p:ext>
            </p:extLst>
          </p:nvPr>
        </p:nvGraphicFramePr>
        <p:xfrm>
          <a:off x="727703" y="1600415"/>
          <a:ext cx="5368297" cy="3337834"/>
        </p:xfrm>
        <a:graphic>
          <a:graphicData uri="http://schemas.openxmlformats.org/drawingml/2006/table">
            <a:tbl>
              <a:tblPr firstRow="1" bandRow="1">
                <a:tableStyleId>{5C22544A-7EE6-4342-B048-85BDC9FD1C3A}</a:tableStyleId>
              </a:tblPr>
              <a:tblGrid>
                <a:gridCol w="2348969">
                  <a:extLst>
                    <a:ext uri="{9D8B030D-6E8A-4147-A177-3AD203B41FA5}">
                      <a16:colId xmlns:a16="http://schemas.microsoft.com/office/drawing/2014/main" val="1511510119"/>
                    </a:ext>
                  </a:extLst>
                </a:gridCol>
                <a:gridCol w="1565577">
                  <a:extLst>
                    <a:ext uri="{9D8B030D-6E8A-4147-A177-3AD203B41FA5}">
                      <a16:colId xmlns:a16="http://schemas.microsoft.com/office/drawing/2014/main" val="2652727009"/>
                    </a:ext>
                  </a:extLst>
                </a:gridCol>
                <a:gridCol w="1453751">
                  <a:extLst>
                    <a:ext uri="{9D8B030D-6E8A-4147-A177-3AD203B41FA5}">
                      <a16:colId xmlns:a16="http://schemas.microsoft.com/office/drawing/2014/main" val="672709521"/>
                    </a:ext>
                  </a:extLst>
                </a:gridCol>
              </a:tblGrid>
              <a:tr h="451730">
                <a:tc>
                  <a:txBody>
                    <a:bodyPr/>
                    <a:lstStyle/>
                    <a:p>
                      <a:pPr>
                        <a:lnSpc>
                          <a:spcPct val="85000"/>
                        </a:lnSpc>
                      </a:pPr>
                      <a:r>
                        <a:rPr lang="en-US" sz="1600" dirty="0">
                          <a:solidFill>
                            <a:schemeClr val="tx1"/>
                          </a:solidFill>
                          <a:latin typeface="Calibri" panose="020F0502020204030204" pitchFamily="34" charset="0"/>
                          <a:cs typeface="Calibri" panose="020F0502020204030204" pitchFamily="34" charset="0"/>
                        </a:rPr>
                        <a:t>Characteristic,</a:t>
                      </a:r>
                      <a:r>
                        <a:rPr lang="en-US" sz="1600" baseline="0" dirty="0">
                          <a:solidFill>
                            <a:schemeClr val="tx1"/>
                          </a:solidFill>
                          <a:latin typeface="Calibri" panose="020F0502020204030204" pitchFamily="34" charset="0"/>
                          <a:cs typeface="Calibri" panose="020F0502020204030204" pitchFamily="34" charset="0"/>
                        </a:rPr>
                        <a:t> n (%)</a:t>
                      </a:r>
                      <a:endParaRPr lang="en-US" sz="16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dMMR EC </a:t>
                      </a:r>
                    </a:p>
                    <a:p>
                      <a:pPr algn="ctr">
                        <a:lnSpc>
                          <a:spcPct val="100000"/>
                        </a:lnSpc>
                      </a:pPr>
                      <a:r>
                        <a:rPr lang="en-US" sz="1600" dirty="0">
                          <a:solidFill>
                            <a:schemeClr val="tx1"/>
                          </a:solidFill>
                          <a:latin typeface="Calibri" panose="020F0502020204030204" pitchFamily="34" charset="0"/>
                          <a:cs typeface="Calibri" panose="020F0502020204030204" pitchFamily="34" charset="0"/>
                        </a:rPr>
                        <a:t>(n = 103)</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pMMR EC</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(n = 142)</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600094702"/>
                  </a:ext>
                </a:extLst>
              </a:tr>
              <a:tr h="244687">
                <a:tc>
                  <a:txBody>
                    <a:bodyPr/>
                    <a:lstStyle/>
                    <a:p>
                      <a:pPr>
                        <a:lnSpc>
                          <a:spcPct val="85000"/>
                        </a:lnSpc>
                      </a:pPr>
                      <a:r>
                        <a:rPr lang="en-US" sz="1600" b="1" dirty="0">
                          <a:solidFill>
                            <a:schemeClr val="bg1"/>
                          </a:solidFill>
                          <a:latin typeface="Calibri" panose="020F0502020204030204" pitchFamily="34" charset="0"/>
                          <a:cs typeface="Calibri" panose="020F0502020204030204" pitchFamily="34" charset="0"/>
                        </a:rPr>
                        <a:t>Median age, yrs (range)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85000"/>
                        </a:lnSpc>
                      </a:pPr>
                      <a:r>
                        <a:rPr lang="en-US" sz="1600" b="1" dirty="0">
                          <a:solidFill>
                            <a:schemeClr val="bg1"/>
                          </a:solidFill>
                          <a:latin typeface="Calibri" panose="020F0502020204030204" pitchFamily="34" charset="0"/>
                          <a:cs typeface="Calibri" panose="020F0502020204030204" pitchFamily="34" charset="0"/>
                        </a:rPr>
                        <a:t>65 (39-80)</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85000"/>
                        </a:lnSpc>
                      </a:pPr>
                      <a:r>
                        <a:rPr lang="en-US" sz="1600" b="1" dirty="0">
                          <a:solidFill>
                            <a:schemeClr val="bg1"/>
                          </a:solidFill>
                          <a:latin typeface="Calibri" panose="020F0502020204030204" pitchFamily="34" charset="0"/>
                          <a:cs typeface="Calibri" panose="020F0502020204030204" pitchFamily="34" charset="0"/>
                        </a:rPr>
                        <a:t>66 (30-86)</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00200937"/>
                  </a:ext>
                </a:extLst>
              </a:tr>
              <a:tr h="244687">
                <a:tc>
                  <a:txBody>
                    <a:bodyPr/>
                    <a:lstStyle/>
                    <a:p>
                      <a:pPr>
                        <a:lnSpc>
                          <a:spcPct val="85000"/>
                        </a:lnSpc>
                      </a:pPr>
                      <a:r>
                        <a:rPr lang="en-US" sz="1600" b="1" baseline="0" dirty="0">
                          <a:solidFill>
                            <a:schemeClr val="bg1"/>
                          </a:solidFill>
                          <a:latin typeface="Calibri" panose="020F0502020204030204" pitchFamily="34" charset="0"/>
                          <a:cs typeface="Calibri" panose="020F0502020204030204" pitchFamily="34" charset="0"/>
                        </a:rPr>
                        <a:t>Disease stage*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85000"/>
                        </a:lnSpc>
                      </a:pP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5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90502651"/>
                  </a:ext>
                </a:extLst>
              </a:tr>
              <a:tr h="413465">
                <a:tc>
                  <a:txBody>
                    <a:bodyPr/>
                    <a:lstStyle/>
                    <a:p>
                      <a:pPr marL="182880" lvl="1">
                        <a:lnSpc>
                          <a:spcPct val="85000"/>
                        </a:lnSpc>
                      </a:pPr>
                      <a:r>
                        <a:rPr lang="en-US" sz="1600" baseline="0" dirty="0">
                          <a:solidFill>
                            <a:schemeClr val="bg1"/>
                          </a:solidFill>
                          <a:latin typeface="Calibri" panose="020F0502020204030204" pitchFamily="34" charset="0"/>
                          <a:cs typeface="Calibri" panose="020F0502020204030204" pitchFamily="34" charset="0"/>
                        </a:rPr>
                        <a:t>Stage III or IV at primary diagnosis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85000"/>
                        </a:lnSpc>
                      </a:pPr>
                      <a:r>
                        <a:rPr lang="en-US" sz="1600" dirty="0">
                          <a:solidFill>
                            <a:schemeClr val="bg1"/>
                          </a:solidFill>
                          <a:latin typeface="Calibri" panose="020F0502020204030204" pitchFamily="34" charset="0"/>
                          <a:cs typeface="Calibri" panose="020F0502020204030204" pitchFamily="34" charset="0"/>
                        </a:rPr>
                        <a:t>56 (54.4)</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5000"/>
                        </a:lnSpc>
                      </a:pPr>
                      <a:r>
                        <a:rPr lang="en-US" sz="1600" dirty="0">
                          <a:solidFill>
                            <a:schemeClr val="bg1"/>
                          </a:solidFill>
                          <a:latin typeface="Calibri" panose="020F0502020204030204" pitchFamily="34" charset="0"/>
                          <a:cs typeface="Calibri" panose="020F0502020204030204" pitchFamily="34" charset="0"/>
                        </a:rPr>
                        <a:t>88 (62.0)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10287609"/>
                  </a:ext>
                </a:extLst>
              </a:tr>
              <a:tr h="413465">
                <a:tc>
                  <a:txBody>
                    <a:bodyPr/>
                    <a:lstStyle/>
                    <a:p>
                      <a:pPr marL="182880" lvl="1">
                        <a:lnSpc>
                          <a:spcPct val="85000"/>
                        </a:lnSpc>
                      </a:pPr>
                      <a:r>
                        <a:rPr lang="en-US" sz="1600" baseline="0" dirty="0">
                          <a:solidFill>
                            <a:schemeClr val="bg1"/>
                          </a:solidFill>
                          <a:latin typeface="Calibri" panose="020F0502020204030204" pitchFamily="34" charset="0"/>
                          <a:cs typeface="Calibri" panose="020F0502020204030204" pitchFamily="34" charset="0"/>
                        </a:rPr>
                        <a:t>Stage I or II at primary diagnosis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85000"/>
                        </a:lnSpc>
                      </a:pPr>
                      <a:r>
                        <a:rPr lang="en-US" sz="1600" dirty="0">
                          <a:solidFill>
                            <a:schemeClr val="bg1"/>
                          </a:solidFill>
                          <a:latin typeface="Calibri" panose="020F0502020204030204" pitchFamily="34" charset="0"/>
                          <a:cs typeface="Calibri" panose="020F0502020204030204" pitchFamily="34" charset="0"/>
                        </a:rPr>
                        <a:t>47 (45.6)</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5000"/>
                        </a:lnSpc>
                      </a:pPr>
                      <a:r>
                        <a:rPr lang="en-US" sz="1600" dirty="0">
                          <a:solidFill>
                            <a:schemeClr val="bg1"/>
                          </a:solidFill>
                          <a:latin typeface="Calibri" panose="020F0502020204030204" pitchFamily="34" charset="0"/>
                          <a:cs typeface="Calibri" panose="020F0502020204030204" pitchFamily="34" charset="0"/>
                        </a:rPr>
                        <a:t>53 (37.3)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59322406"/>
                  </a:ext>
                </a:extLst>
              </a:tr>
              <a:tr h="244687">
                <a:tc>
                  <a:txBody>
                    <a:bodyPr/>
                    <a:lstStyle/>
                    <a:p>
                      <a:pPr>
                        <a:lnSpc>
                          <a:spcPct val="85000"/>
                        </a:lnSpc>
                      </a:pPr>
                      <a:r>
                        <a:rPr lang="en-US" sz="1600" b="1" dirty="0">
                          <a:solidFill>
                            <a:schemeClr val="bg1"/>
                          </a:solidFill>
                          <a:latin typeface="Calibri" panose="020F0502020204030204" pitchFamily="34" charset="0"/>
                          <a:cs typeface="Calibri" panose="020F0502020204030204" pitchFamily="34" charset="0"/>
                        </a:rPr>
                        <a:t>Histology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85000"/>
                        </a:lnSpc>
                      </a:pP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5000"/>
                        </a:lnSpc>
                      </a:pP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47442366"/>
                  </a:ext>
                </a:extLst>
              </a:tr>
              <a:tr h="413465">
                <a:tc>
                  <a:txBody>
                    <a:bodyPr/>
                    <a:lstStyle/>
                    <a:p>
                      <a:pPr>
                        <a:lnSpc>
                          <a:spcPct val="85000"/>
                        </a:lnSpc>
                      </a:pPr>
                      <a:r>
                        <a:rPr lang="en-US" sz="1600" b="1" dirty="0">
                          <a:solidFill>
                            <a:schemeClr val="bg1"/>
                          </a:solidFill>
                          <a:latin typeface="Calibri" panose="020F0502020204030204" pitchFamily="34" charset="0"/>
                          <a:cs typeface="Calibri" panose="020F0502020204030204" pitchFamily="34" charset="0"/>
                        </a:rPr>
                        <a:t>Endometrioid carcinoma type I (grade 1 and 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85000"/>
                        </a:lnSpc>
                      </a:pPr>
                      <a:r>
                        <a:rPr lang="en-US" sz="1600" b="1" dirty="0">
                          <a:solidFill>
                            <a:schemeClr val="bg1"/>
                          </a:solidFill>
                          <a:latin typeface="Calibri" panose="020F0502020204030204" pitchFamily="34" charset="0"/>
                          <a:cs typeface="Calibri" panose="020F0502020204030204" pitchFamily="34" charset="0"/>
                        </a:rPr>
                        <a:t>70 (68.0)</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5000"/>
                        </a:lnSpc>
                      </a:pPr>
                      <a:r>
                        <a:rPr lang="en-US" sz="1600" b="1" dirty="0">
                          <a:solidFill>
                            <a:schemeClr val="bg1"/>
                          </a:solidFill>
                          <a:latin typeface="Calibri" panose="020F0502020204030204" pitchFamily="34" charset="0"/>
                          <a:cs typeface="Calibri" panose="020F0502020204030204" pitchFamily="34" charset="0"/>
                        </a:rPr>
                        <a:t>33 (23.2)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18233485"/>
                  </a:ext>
                </a:extLst>
              </a:tr>
              <a:tr h="346222">
                <a:tc>
                  <a:txBody>
                    <a:bodyPr/>
                    <a:lstStyle/>
                    <a:p>
                      <a:pPr marL="0" lvl="0" indent="-274320">
                        <a:lnSpc>
                          <a:spcPct val="85000"/>
                        </a:lnSpc>
                      </a:pPr>
                      <a:r>
                        <a:rPr lang="en-US" sz="1600" b="1" dirty="0">
                          <a:solidFill>
                            <a:schemeClr val="bg1"/>
                          </a:solidFill>
                          <a:latin typeface="Calibri" panose="020F0502020204030204" pitchFamily="34" charset="0"/>
                          <a:cs typeface="Calibri" panose="020F0502020204030204" pitchFamily="34" charset="0"/>
                        </a:rPr>
                        <a:t>Prior radiation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85000"/>
                        </a:lnSpc>
                      </a:pPr>
                      <a:r>
                        <a:rPr lang="en-US" sz="1600" b="1" dirty="0">
                          <a:solidFill>
                            <a:schemeClr val="bg1"/>
                          </a:solidFill>
                          <a:latin typeface="Calibri" panose="020F0502020204030204" pitchFamily="34" charset="0"/>
                          <a:cs typeface="Calibri" panose="020F0502020204030204" pitchFamily="34" charset="0"/>
                        </a:rPr>
                        <a:t>73 (70.9)</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5000"/>
                        </a:lnSpc>
                      </a:pPr>
                      <a:r>
                        <a:rPr lang="en-US" sz="1600" b="1" dirty="0">
                          <a:solidFill>
                            <a:schemeClr val="bg1"/>
                          </a:solidFill>
                          <a:latin typeface="Calibri" panose="020F0502020204030204" pitchFamily="34" charset="0"/>
                          <a:cs typeface="Calibri" panose="020F0502020204030204" pitchFamily="34" charset="0"/>
                        </a:rPr>
                        <a:t>88 (62.0)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8905747"/>
                  </a:ext>
                </a:extLst>
              </a:tr>
            </a:tbl>
          </a:graphicData>
        </a:graphic>
      </p:graphicFrame>
      <p:graphicFrame>
        <p:nvGraphicFramePr>
          <p:cNvPr id="2" name="Table 1">
            <a:extLst>
              <a:ext uri="{FF2B5EF4-FFF2-40B4-BE49-F238E27FC236}">
                <a16:creationId xmlns:a16="http://schemas.microsoft.com/office/drawing/2014/main" id="{D2465BFD-CFA0-49BD-BC57-25A18ACAECE4}"/>
              </a:ext>
            </a:extLst>
          </p:cNvPr>
          <p:cNvGraphicFramePr>
            <a:graphicFrameLocks noGrp="1"/>
          </p:cNvGraphicFramePr>
          <p:nvPr>
            <p:extLst>
              <p:ext uri="{D42A27DB-BD31-4B8C-83A1-F6EECF244321}">
                <p14:modId xmlns:p14="http://schemas.microsoft.com/office/powerpoint/2010/main" val="2120799436"/>
              </p:ext>
            </p:extLst>
          </p:nvPr>
        </p:nvGraphicFramePr>
        <p:xfrm>
          <a:off x="6219617" y="1614965"/>
          <a:ext cx="5248483" cy="4450080"/>
        </p:xfrm>
        <a:graphic>
          <a:graphicData uri="http://schemas.openxmlformats.org/drawingml/2006/table">
            <a:tbl>
              <a:tblPr firstRow="1" bandRow="1">
                <a:tableStyleId>{5C22544A-7EE6-4342-B048-85BDC9FD1C3A}</a:tableStyleId>
              </a:tblPr>
              <a:tblGrid>
                <a:gridCol w="2296543">
                  <a:extLst>
                    <a:ext uri="{9D8B030D-6E8A-4147-A177-3AD203B41FA5}">
                      <a16:colId xmlns:a16="http://schemas.microsoft.com/office/drawing/2014/main" val="1511510119"/>
                    </a:ext>
                  </a:extLst>
                </a:gridCol>
                <a:gridCol w="1530635">
                  <a:extLst>
                    <a:ext uri="{9D8B030D-6E8A-4147-A177-3AD203B41FA5}">
                      <a16:colId xmlns:a16="http://schemas.microsoft.com/office/drawing/2014/main" val="2652727009"/>
                    </a:ext>
                  </a:extLst>
                </a:gridCol>
                <a:gridCol w="1421305">
                  <a:extLst>
                    <a:ext uri="{9D8B030D-6E8A-4147-A177-3AD203B41FA5}">
                      <a16:colId xmlns:a16="http://schemas.microsoft.com/office/drawing/2014/main" val="672709521"/>
                    </a:ext>
                  </a:extLst>
                </a:gridCol>
              </a:tblGrid>
              <a:tr h="0">
                <a:tc>
                  <a:txBody>
                    <a:bodyPr/>
                    <a:lstStyle/>
                    <a:p>
                      <a:pPr>
                        <a:lnSpc>
                          <a:spcPct val="100000"/>
                        </a:lnSpc>
                      </a:pPr>
                      <a:r>
                        <a:rPr lang="en-US" sz="1600" dirty="0">
                          <a:solidFill>
                            <a:schemeClr val="tx1"/>
                          </a:solidFill>
                          <a:latin typeface="Calibri" panose="020F0502020204030204" pitchFamily="34" charset="0"/>
                          <a:cs typeface="Calibri" panose="020F0502020204030204" pitchFamily="34" charset="0"/>
                        </a:rPr>
                        <a:t>Characteristic,</a:t>
                      </a:r>
                      <a:r>
                        <a:rPr lang="en-US" sz="1600" baseline="0" dirty="0">
                          <a:solidFill>
                            <a:schemeClr val="tx1"/>
                          </a:solidFill>
                          <a:latin typeface="Calibri" panose="020F0502020204030204" pitchFamily="34" charset="0"/>
                          <a:cs typeface="Calibri" panose="020F0502020204030204" pitchFamily="34" charset="0"/>
                        </a:rPr>
                        <a:t> n (%)</a:t>
                      </a:r>
                      <a:endParaRPr lang="en-US" sz="1600" dirty="0">
                        <a:solidFill>
                          <a:schemeClr val="tx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100000"/>
                        </a:lnSpc>
                      </a:pPr>
                      <a:r>
                        <a:rPr lang="en-US" sz="1600" dirty="0">
                          <a:solidFill>
                            <a:schemeClr val="tx1"/>
                          </a:solidFill>
                          <a:latin typeface="Calibri" panose="020F0502020204030204" pitchFamily="34" charset="0"/>
                          <a:cs typeface="Calibri" panose="020F0502020204030204" pitchFamily="34" charset="0"/>
                        </a:rPr>
                        <a:t>dMMR EC </a:t>
                      </a:r>
                    </a:p>
                    <a:p>
                      <a:pPr algn="ctr">
                        <a:lnSpc>
                          <a:spcPct val="100000"/>
                        </a:lnSpc>
                      </a:pPr>
                      <a:r>
                        <a:rPr lang="en-US" sz="1600" dirty="0">
                          <a:solidFill>
                            <a:schemeClr val="tx1"/>
                          </a:solidFill>
                          <a:latin typeface="Calibri" panose="020F0502020204030204" pitchFamily="34" charset="0"/>
                          <a:cs typeface="Calibri" panose="020F0502020204030204" pitchFamily="34" charset="0"/>
                        </a:rPr>
                        <a:t>(n = 103)</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pPr>
                      <a:r>
                        <a:rPr lang="en-US" sz="1600" dirty="0">
                          <a:solidFill>
                            <a:schemeClr val="tx1"/>
                          </a:solidFill>
                          <a:latin typeface="Calibri" panose="020F0502020204030204" pitchFamily="34" charset="0"/>
                          <a:cs typeface="Calibri" panose="020F0502020204030204" pitchFamily="34" charset="0"/>
                        </a:rPr>
                        <a:t>pMMR EC</a:t>
                      </a:r>
                    </a:p>
                    <a:p>
                      <a:pPr algn="ctr">
                        <a:lnSpc>
                          <a:spcPct val="100000"/>
                        </a:lnSpc>
                      </a:pPr>
                      <a:r>
                        <a:rPr lang="en-US" sz="1600" dirty="0">
                          <a:solidFill>
                            <a:schemeClr val="tx1"/>
                          </a:solidFill>
                          <a:latin typeface="Calibri" panose="020F0502020204030204" pitchFamily="34" charset="0"/>
                          <a:cs typeface="Calibri" panose="020F0502020204030204" pitchFamily="34" charset="0"/>
                        </a:rPr>
                        <a:t>(n = 142)</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600094702"/>
                  </a:ext>
                </a:extLst>
              </a:tr>
              <a:tr h="0">
                <a:tc>
                  <a:txBody>
                    <a:bodyPr/>
                    <a:lstStyle/>
                    <a:p>
                      <a:pPr>
                        <a:lnSpc>
                          <a:spcPct val="100000"/>
                        </a:lnSpc>
                      </a:pPr>
                      <a:r>
                        <a:rPr lang="en-US" sz="1600" b="1" dirty="0">
                          <a:solidFill>
                            <a:schemeClr val="bg1"/>
                          </a:solidFill>
                          <a:latin typeface="Calibri" panose="020F0502020204030204" pitchFamily="34" charset="0"/>
                          <a:cs typeface="Calibri" panose="020F0502020204030204" pitchFamily="34" charset="0"/>
                        </a:rPr>
                        <a:t>Endometrial</a:t>
                      </a:r>
                      <a:r>
                        <a:rPr lang="en-US" sz="1600" b="1" baseline="0" dirty="0">
                          <a:solidFill>
                            <a:schemeClr val="bg1"/>
                          </a:solidFill>
                          <a:latin typeface="Calibri" panose="020F0502020204030204" pitchFamily="34" charset="0"/>
                          <a:cs typeface="Calibri" panose="020F0502020204030204" pitchFamily="34" charset="0"/>
                        </a:rPr>
                        <a:t> carcinoma Type II</a:t>
                      </a:r>
                      <a:endParaRPr lang="en-US" sz="1600" b="1" dirty="0">
                        <a:solidFill>
                          <a:schemeClr val="bg1"/>
                        </a:solidFill>
                        <a:latin typeface="Calibri" panose="020F0502020204030204" pitchFamily="34" charset="0"/>
                        <a:cs typeface="Calibri" panose="020F0502020204030204" pitchFamily="34" charset="0"/>
                      </a:endParaRPr>
                    </a:p>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Serous</a:t>
                      </a:r>
                    </a:p>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Clear cell</a:t>
                      </a:r>
                    </a:p>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Squamous</a:t>
                      </a:r>
                    </a:p>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Undifferentiated</a:t>
                      </a:r>
                    </a:p>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Carcinosarcoma</a:t>
                      </a:r>
                    </a:p>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Mixed carcinoma</a:t>
                      </a:r>
                    </a:p>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Unspecified</a:t>
                      </a:r>
                    </a:p>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Adenocarcinoma</a:t>
                      </a:r>
                      <a:r>
                        <a:rPr lang="en-US" sz="1600" baseline="30000" dirty="0">
                          <a:solidFill>
                            <a:schemeClr val="bg1"/>
                          </a:solidFill>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0000"/>
                        </a:lnSpc>
                      </a:pPr>
                      <a:endParaRPr lang="en-US" sz="1600" b="1" dirty="0">
                        <a:solidFill>
                          <a:schemeClr val="bg1"/>
                        </a:solidFill>
                        <a:latin typeface="Calibri" panose="020F0502020204030204" pitchFamily="34" charset="0"/>
                        <a:cs typeface="Calibri" panose="020F0502020204030204" pitchFamily="34" charset="0"/>
                      </a:endParaRPr>
                    </a:p>
                    <a:p>
                      <a:pPr algn="ctr">
                        <a:lnSpc>
                          <a:spcPct val="100000"/>
                        </a:lnSpc>
                      </a:pPr>
                      <a:r>
                        <a:rPr lang="en-US" sz="1600" b="1" dirty="0">
                          <a:solidFill>
                            <a:schemeClr val="bg1"/>
                          </a:solidFill>
                          <a:latin typeface="Calibri" panose="020F0502020204030204" pitchFamily="34" charset="0"/>
                          <a:cs typeface="Calibri" panose="020F0502020204030204" pitchFamily="34" charset="0"/>
                        </a:rPr>
                        <a:t>32 (31.1)</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4 (3.9)</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1 (&lt; 1)</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1 (&lt; 1)</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4 (3.9)</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0</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4</a:t>
                      </a:r>
                      <a:r>
                        <a:rPr lang="en-US" sz="1600" b="0" baseline="0" dirty="0">
                          <a:solidFill>
                            <a:schemeClr val="bg1"/>
                          </a:solidFill>
                          <a:latin typeface="Calibri" panose="020F0502020204030204" pitchFamily="34" charset="0"/>
                          <a:cs typeface="Calibri" panose="020F0502020204030204" pitchFamily="34" charset="0"/>
                        </a:rPr>
                        <a:t> (3.9)</a:t>
                      </a:r>
                      <a:endParaRPr lang="en-US" sz="1600" b="0" dirty="0">
                        <a:solidFill>
                          <a:schemeClr val="bg1"/>
                        </a:solidFill>
                        <a:latin typeface="Calibri" panose="020F0502020204030204" pitchFamily="34" charset="0"/>
                        <a:cs typeface="Calibri" panose="020F0502020204030204" pitchFamily="34" charset="0"/>
                      </a:endParaRP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14 (13.6)</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4 (3.9)</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pPr>
                      <a:endParaRPr lang="en-US" sz="1600" b="1" dirty="0">
                        <a:solidFill>
                          <a:schemeClr val="bg1"/>
                        </a:solidFill>
                        <a:latin typeface="Calibri" panose="020F0502020204030204" pitchFamily="34" charset="0"/>
                        <a:cs typeface="Calibri" panose="020F0502020204030204" pitchFamily="34" charset="0"/>
                      </a:endParaRPr>
                    </a:p>
                    <a:p>
                      <a:pPr algn="ctr">
                        <a:lnSpc>
                          <a:spcPct val="100000"/>
                        </a:lnSpc>
                      </a:pPr>
                      <a:r>
                        <a:rPr lang="en-US" sz="1600" b="1" dirty="0">
                          <a:solidFill>
                            <a:schemeClr val="bg1"/>
                          </a:solidFill>
                          <a:latin typeface="Calibri" panose="020F0502020204030204" pitchFamily="34" charset="0"/>
                          <a:cs typeface="Calibri" panose="020F0502020204030204" pitchFamily="34" charset="0"/>
                        </a:rPr>
                        <a:t>109 (76.8)</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54 (38.0)</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9 (6.3)</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3 (2.1)</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3 (2.1)</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2 (1.4)</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9 (6.3)</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22 (15.5)</a:t>
                      </a:r>
                    </a:p>
                    <a:p>
                      <a:pPr algn="ctr">
                        <a:lnSpc>
                          <a:spcPct val="100000"/>
                        </a:lnSpc>
                      </a:pPr>
                      <a:r>
                        <a:rPr lang="en-US" sz="1600" b="0" dirty="0">
                          <a:solidFill>
                            <a:schemeClr val="bg1"/>
                          </a:solidFill>
                          <a:latin typeface="Calibri" panose="020F0502020204030204" pitchFamily="34" charset="0"/>
                          <a:cs typeface="Calibri" panose="020F0502020204030204" pitchFamily="34" charset="0"/>
                        </a:rPr>
                        <a:t>7 (4.9)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90428338"/>
                  </a:ext>
                </a:extLst>
              </a:tr>
              <a:tr h="0">
                <a:tc>
                  <a:txBody>
                    <a:bodyPr/>
                    <a:lstStyle/>
                    <a:p>
                      <a:pPr marL="0" lvl="1">
                        <a:lnSpc>
                          <a:spcPct val="100000"/>
                        </a:lnSpc>
                      </a:pPr>
                      <a:r>
                        <a:rPr lang="en-US" sz="1600" b="1" dirty="0">
                          <a:solidFill>
                            <a:schemeClr val="bg1"/>
                          </a:solidFill>
                          <a:latin typeface="Calibri" panose="020F0502020204030204" pitchFamily="34" charset="0"/>
                          <a:cs typeface="Calibri" panose="020F0502020204030204" pitchFamily="34" charset="0"/>
                        </a:rPr>
                        <a:t>Prior lines of</a:t>
                      </a:r>
                      <a:r>
                        <a:rPr lang="en-US" sz="1600" b="1" baseline="0" dirty="0">
                          <a:solidFill>
                            <a:schemeClr val="bg1"/>
                          </a:solidFill>
                          <a:latin typeface="Calibri" panose="020F0502020204030204" pitchFamily="34" charset="0"/>
                          <a:cs typeface="Calibri" panose="020F0502020204030204" pitchFamily="34" charset="0"/>
                        </a:rPr>
                        <a:t> therapy</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endParaRPr lang="en-US" sz="1600" b="1"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27807013"/>
                  </a:ext>
                </a:extLst>
              </a:tr>
              <a:tr h="0">
                <a:tc>
                  <a:txBody>
                    <a:bodyPr/>
                    <a:lstStyle/>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1600" dirty="0">
                          <a:solidFill>
                            <a:schemeClr val="bg1"/>
                          </a:solidFill>
                          <a:latin typeface="Calibri" panose="020F0502020204030204" pitchFamily="34" charset="0"/>
                          <a:cs typeface="Calibri" panose="020F0502020204030204" pitchFamily="34" charset="0"/>
                        </a:rPr>
                        <a:t>65 (63.1)</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1600" dirty="0">
                          <a:solidFill>
                            <a:schemeClr val="bg1"/>
                          </a:solidFill>
                          <a:latin typeface="Calibri" panose="020F0502020204030204" pitchFamily="34" charset="0"/>
                          <a:cs typeface="Calibri" panose="020F0502020204030204" pitchFamily="34" charset="0"/>
                        </a:rPr>
                        <a:t>65 (45.8)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8989768"/>
                  </a:ext>
                </a:extLst>
              </a:tr>
              <a:tr h="0">
                <a:tc>
                  <a:txBody>
                    <a:bodyPr/>
                    <a:lstStyle/>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1600" dirty="0">
                          <a:solidFill>
                            <a:schemeClr val="bg1"/>
                          </a:solidFill>
                          <a:latin typeface="Calibri" panose="020F0502020204030204" pitchFamily="34" charset="0"/>
                          <a:cs typeface="Calibri" panose="020F0502020204030204" pitchFamily="34" charset="0"/>
                        </a:rPr>
                        <a:t>27 (26.2)</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1600" dirty="0">
                          <a:solidFill>
                            <a:schemeClr val="bg1"/>
                          </a:solidFill>
                          <a:latin typeface="Calibri" panose="020F0502020204030204" pitchFamily="34" charset="0"/>
                          <a:cs typeface="Calibri" panose="020F0502020204030204" pitchFamily="34" charset="0"/>
                        </a:rPr>
                        <a:t>62 (43.7)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62824699"/>
                  </a:ext>
                </a:extLst>
              </a:tr>
              <a:tr h="0">
                <a:tc>
                  <a:txBody>
                    <a:bodyPr/>
                    <a:lstStyle/>
                    <a:p>
                      <a:pPr marL="182880" lvl="1">
                        <a:lnSpc>
                          <a:spcPct val="100000"/>
                        </a:lnSpc>
                      </a:pPr>
                      <a:r>
                        <a:rPr lang="en-US" sz="1600" dirty="0">
                          <a:solidFill>
                            <a:schemeClr val="bg1"/>
                          </a:solidFill>
                          <a:latin typeface="Calibri" panose="020F0502020204030204" pitchFamily="34" charset="0"/>
                          <a:cs typeface="Calibri" panose="020F0502020204030204" pitchFamily="34" charset="0"/>
                        </a:rPr>
                        <a:t>≥3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1600" dirty="0">
                          <a:solidFill>
                            <a:schemeClr val="bg1"/>
                          </a:solidFill>
                          <a:latin typeface="Calibri" panose="020F0502020204030204" pitchFamily="34" charset="0"/>
                          <a:cs typeface="Calibri" panose="020F0502020204030204" pitchFamily="34" charset="0"/>
                        </a:rPr>
                        <a:t>11 (10.7)</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pPr>
                      <a:r>
                        <a:rPr lang="en-US" sz="1600" dirty="0">
                          <a:solidFill>
                            <a:schemeClr val="bg1"/>
                          </a:solidFill>
                          <a:latin typeface="Calibri" panose="020F0502020204030204" pitchFamily="34" charset="0"/>
                          <a:cs typeface="Calibri" panose="020F0502020204030204" pitchFamily="34" charset="0"/>
                        </a:rPr>
                        <a:t>15 (10.6)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56867436"/>
                  </a:ext>
                </a:extLst>
              </a:tr>
            </a:tbl>
          </a:graphicData>
        </a:graphic>
      </p:graphicFrame>
      <p:sp>
        <p:nvSpPr>
          <p:cNvPr id="3" name="ZoneTexte 4">
            <a:extLst>
              <a:ext uri="{FF2B5EF4-FFF2-40B4-BE49-F238E27FC236}">
                <a16:creationId xmlns:a16="http://schemas.microsoft.com/office/drawing/2014/main" id="{CFB18AC6-D26A-4351-BD9B-A5EA9194DBA3}"/>
              </a:ext>
            </a:extLst>
          </p:cNvPr>
          <p:cNvSpPr txBox="1"/>
          <p:nvPr/>
        </p:nvSpPr>
        <p:spPr>
          <a:xfrm>
            <a:off x="450613" y="6355331"/>
            <a:ext cx="4367808" cy="276999"/>
          </a:xfrm>
          <a:prstGeom prst="rect">
            <a:avLst/>
          </a:prstGeom>
          <a:noFill/>
        </p:spPr>
        <p:txBody>
          <a:bodyPr wrap="square" rtlCol="0">
            <a:spAutoFit/>
          </a:bodyPr>
          <a:lstStyle/>
          <a:p>
            <a:r>
              <a:rPr lang="en-GB" sz="1200" dirty="0">
                <a:solidFill>
                  <a:schemeClr val="bg2"/>
                </a:solidFill>
                <a:latin typeface="Calibri" panose="020F0502020204030204" pitchFamily="34" charset="0"/>
                <a:cs typeface="Calibri" panose="020F0502020204030204" pitchFamily="34" charset="0"/>
              </a:rPr>
              <a:t>Oaknin. ESMO 2020. Abstr LBA36. </a:t>
            </a:r>
          </a:p>
        </p:txBody>
      </p:sp>
    </p:spTree>
    <p:extLst>
      <p:ext uri="{BB962C8B-B14F-4D97-AF65-F5344CB8AC3E}">
        <p14:creationId xmlns:p14="http://schemas.microsoft.com/office/powerpoint/2010/main" val="3149041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4BC980-9FB9-4213-9EAD-9AA17745F612}"/>
              </a:ext>
            </a:extLst>
          </p:cNvPr>
          <p:cNvSpPr>
            <a:spLocks noGrp="1"/>
          </p:cNvSpPr>
          <p:nvPr>
            <p:ph type="title"/>
          </p:nvPr>
        </p:nvSpPr>
        <p:spPr/>
        <p:txBody>
          <a:bodyPr/>
          <a:lstStyle/>
          <a:p>
            <a:r>
              <a:rPr lang="en-US" dirty="0"/>
              <a:t>GARNET: Response Outcomes</a:t>
            </a:r>
          </a:p>
        </p:txBody>
      </p:sp>
      <p:sp>
        <p:nvSpPr>
          <p:cNvPr id="11" name="Content Placeholder 10">
            <a:extLst>
              <a:ext uri="{FF2B5EF4-FFF2-40B4-BE49-F238E27FC236}">
                <a16:creationId xmlns:a16="http://schemas.microsoft.com/office/drawing/2014/main" id="{6FB0E05F-D459-482B-8232-C759C6A2620D}"/>
              </a:ext>
            </a:extLst>
          </p:cNvPr>
          <p:cNvSpPr>
            <a:spLocks noGrp="1"/>
          </p:cNvSpPr>
          <p:nvPr>
            <p:ph idx="1"/>
          </p:nvPr>
        </p:nvSpPr>
        <p:spPr>
          <a:xfrm>
            <a:off x="604675" y="1229571"/>
            <a:ext cx="10877529" cy="419987"/>
          </a:xfrm>
        </p:spPr>
        <p:txBody>
          <a:bodyPr/>
          <a:lstStyle/>
          <a:p>
            <a:r>
              <a:rPr lang="en-US" sz="2400" dirty="0"/>
              <a:t>ORR was 44.7% in patients with dMMR EC, and 13.4% in patients with pMMR EC</a:t>
            </a:r>
            <a:endParaRPr lang="en-CH" sz="2400" dirty="0"/>
          </a:p>
          <a:p>
            <a:endParaRPr lang="en-US" sz="2400" dirty="0"/>
          </a:p>
        </p:txBody>
      </p:sp>
      <p:graphicFrame>
        <p:nvGraphicFramePr>
          <p:cNvPr id="7" name="Table 6"/>
          <p:cNvGraphicFramePr>
            <a:graphicFrameLocks noGrp="1"/>
          </p:cNvGraphicFramePr>
          <p:nvPr>
            <p:extLst>
              <p:ext uri="{D42A27DB-BD31-4B8C-83A1-F6EECF244321}">
                <p14:modId xmlns:p14="http://schemas.microsoft.com/office/powerpoint/2010/main" val="424608436"/>
              </p:ext>
            </p:extLst>
          </p:nvPr>
        </p:nvGraphicFramePr>
        <p:xfrm>
          <a:off x="723901" y="1608257"/>
          <a:ext cx="10744200" cy="4578096"/>
        </p:xfrm>
        <a:graphic>
          <a:graphicData uri="http://schemas.openxmlformats.org/drawingml/2006/table">
            <a:tbl>
              <a:tblPr firstRow="1" bandRow="1">
                <a:tableStyleId>{5C22544A-7EE6-4342-B048-85BDC9FD1C3A}</a:tableStyleId>
              </a:tblPr>
              <a:tblGrid>
                <a:gridCol w="5081521">
                  <a:extLst>
                    <a:ext uri="{9D8B030D-6E8A-4147-A177-3AD203B41FA5}">
                      <a16:colId xmlns:a16="http://schemas.microsoft.com/office/drawing/2014/main" val="637811935"/>
                    </a:ext>
                  </a:extLst>
                </a:gridCol>
                <a:gridCol w="2936204">
                  <a:extLst>
                    <a:ext uri="{9D8B030D-6E8A-4147-A177-3AD203B41FA5}">
                      <a16:colId xmlns:a16="http://schemas.microsoft.com/office/drawing/2014/main" val="1258615700"/>
                    </a:ext>
                  </a:extLst>
                </a:gridCol>
                <a:gridCol w="2726475">
                  <a:extLst>
                    <a:ext uri="{9D8B030D-6E8A-4147-A177-3AD203B41FA5}">
                      <a16:colId xmlns:a16="http://schemas.microsoft.com/office/drawing/2014/main" val="3989394631"/>
                    </a:ext>
                  </a:extLst>
                </a:gridCol>
              </a:tblGrid>
              <a:tr h="0">
                <a:tc>
                  <a:txBody>
                    <a:bodyPr/>
                    <a:lstStyle/>
                    <a:p>
                      <a:pPr>
                        <a:lnSpc>
                          <a:spcPct val="95000"/>
                        </a:lnSpc>
                      </a:pPr>
                      <a:r>
                        <a:rPr lang="en-US" sz="1600" dirty="0">
                          <a:solidFill>
                            <a:schemeClr val="tx1"/>
                          </a:solidFill>
                          <a:latin typeface="Calibri" panose="020F0502020204030204" pitchFamily="34" charset="0"/>
                          <a:cs typeface="Calibri" panose="020F0502020204030204" pitchFamily="34" charset="0"/>
                        </a:rPr>
                        <a:t>Variable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dMMR EC, n = 103</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pMMR EC, n = 142</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25126964"/>
                  </a:ext>
                </a:extLst>
              </a:tr>
              <a:tr h="0">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Median follow-up time, mos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16.3</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11.5</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17330487"/>
                  </a:ext>
                </a:extLst>
              </a:tr>
              <a:tr h="546857">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Objective response</a:t>
                      </a:r>
                      <a:r>
                        <a:rPr lang="en-US" sz="1600" b="1" baseline="0" dirty="0">
                          <a:solidFill>
                            <a:schemeClr val="bg1"/>
                          </a:solidFill>
                          <a:latin typeface="Calibri" panose="020F0502020204030204" pitchFamily="34" charset="0"/>
                          <a:cs typeface="Calibri" panose="020F0502020204030204" pitchFamily="34" charset="0"/>
                        </a:rPr>
                        <a:t> rate,* n (%, 95% CI)</a:t>
                      </a:r>
                      <a:endParaRPr lang="en-US" sz="1600" b="1" dirty="0">
                        <a:solidFill>
                          <a:schemeClr val="bg1"/>
                        </a:solidFill>
                        <a:latin typeface="Calibri" panose="020F0502020204030204" pitchFamily="34" charset="0"/>
                        <a:cs typeface="Calibri" panose="020F0502020204030204" pitchFamily="34" charset="0"/>
                      </a:endParaRPr>
                    </a:p>
                    <a:p>
                      <a:pPr marL="182880">
                        <a:lnSpc>
                          <a:spcPct val="95000"/>
                        </a:lnSpc>
                      </a:pPr>
                      <a:r>
                        <a:rPr lang="en-US" sz="1600" b="0" baseline="0" dirty="0">
                          <a:solidFill>
                            <a:schemeClr val="bg1"/>
                          </a:solidFill>
                          <a:latin typeface="Calibri" panose="020F0502020204030204" pitchFamily="34" charset="0"/>
                          <a:cs typeface="Calibri" panose="020F0502020204030204" pitchFamily="34" charset="0"/>
                        </a:rPr>
                        <a:t>CR, n (%)</a:t>
                      </a:r>
                    </a:p>
                    <a:p>
                      <a:pPr marL="182880" algn="l" defTabSz="914400" rtl="0" eaLnBrk="1" latinLnBrk="0" hangingPunct="1">
                        <a:lnSpc>
                          <a:spcPct val="95000"/>
                        </a:lnSpc>
                      </a:pPr>
                      <a:r>
                        <a:rPr lang="en-US" sz="1600" b="0" kern="1200" baseline="0" dirty="0">
                          <a:solidFill>
                            <a:schemeClr val="bg1"/>
                          </a:solidFill>
                          <a:latin typeface="Calibri" panose="020F0502020204030204" pitchFamily="34" charset="0"/>
                          <a:ea typeface="+mn-ea"/>
                          <a:cs typeface="Calibri" panose="020F0502020204030204" pitchFamily="34" charset="0"/>
                        </a:rPr>
                        <a:t>PR, n (%)</a:t>
                      </a:r>
                    </a:p>
                    <a:p>
                      <a:pPr marL="182880" algn="l" defTabSz="914400" rtl="0" eaLnBrk="1" latinLnBrk="0" hangingPunct="1">
                        <a:lnSpc>
                          <a:spcPct val="95000"/>
                        </a:lnSpc>
                      </a:pPr>
                      <a:r>
                        <a:rPr lang="en-US" sz="1600" b="0" kern="1200" baseline="0" dirty="0">
                          <a:solidFill>
                            <a:schemeClr val="bg1"/>
                          </a:solidFill>
                          <a:latin typeface="Calibri" panose="020F0502020204030204" pitchFamily="34" charset="0"/>
                          <a:ea typeface="+mn-ea"/>
                          <a:cs typeface="Calibri" panose="020F0502020204030204" pitchFamily="34" charset="0"/>
                        </a:rPr>
                        <a:t>Stable disease, n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Progressive</a:t>
                      </a:r>
                      <a:r>
                        <a:rPr lang="en-US" sz="1600" b="0" baseline="0" dirty="0">
                          <a:solidFill>
                            <a:schemeClr val="bg1"/>
                          </a:solidFill>
                          <a:latin typeface="Calibri" panose="020F0502020204030204" pitchFamily="34" charset="0"/>
                          <a:cs typeface="Calibri" panose="020F0502020204030204" pitchFamily="34" charset="0"/>
                        </a:rPr>
                        <a:t> disease</a:t>
                      </a:r>
                      <a:r>
                        <a:rPr lang="en-US" sz="1600" b="0" dirty="0">
                          <a:solidFill>
                            <a:schemeClr val="bg1"/>
                          </a:solidFill>
                          <a:latin typeface="Calibri" panose="020F0502020204030204" pitchFamily="34" charset="0"/>
                          <a:cs typeface="Calibri" panose="020F0502020204030204" pitchFamily="34" charset="0"/>
                        </a:rPr>
                        <a:t>, n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Not</a:t>
                      </a:r>
                      <a:r>
                        <a:rPr lang="en-US" sz="1600" b="0" baseline="0" dirty="0">
                          <a:solidFill>
                            <a:schemeClr val="bg1"/>
                          </a:solidFill>
                          <a:latin typeface="Calibri" panose="020F0502020204030204" pitchFamily="34" charset="0"/>
                          <a:cs typeface="Calibri" panose="020F0502020204030204" pitchFamily="34" charset="0"/>
                        </a:rPr>
                        <a:t> evaluable</a:t>
                      </a:r>
                      <a:r>
                        <a:rPr lang="en-US" sz="1600" b="0" dirty="0">
                          <a:solidFill>
                            <a:schemeClr val="bg1"/>
                          </a:solidFill>
                          <a:latin typeface="Calibri" panose="020F0502020204030204" pitchFamily="34" charset="0"/>
                          <a:cs typeface="Calibri" panose="020F0502020204030204" pitchFamily="34" charset="0"/>
                        </a:rPr>
                        <a:t>, n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Not</a:t>
                      </a:r>
                      <a:r>
                        <a:rPr lang="en-US" sz="1600" b="0" baseline="0" dirty="0">
                          <a:solidFill>
                            <a:schemeClr val="bg1"/>
                          </a:solidFill>
                          <a:latin typeface="Calibri" panose="020F0502020204030204" pitchFamily="34" charset="0"/>
                          <a:cs typeface="Calibri" panose="020F0502020204030204" pitchFamily="34" charset="0"/>
                        </a:rPr>
                        <a:t> done</a:t>
                      </a:r>
                      <a:r>
                        <a:rPr lang="en-US" sz="1600" b="0" dirty="0">
                          <a:solidFill>
                            <a:schemeClr val="bg1"/>
                          </a:solidFill>
                          <a:latin typeface="Calibri" panose="020F0502020204030204" pitchFamily="34" charset="0"/>
                          <a:cs typeface="Calibri" panose="020F0502020204030204" pitchFamily="34" charset="0"/>
                        </a:rPr>
                        <a:t>,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46 (44.7%, 34.9-54.8)</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11 (10.7)</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35 (34.0)</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13 (12.6)</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39 (37.9)</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 (2.9)</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2 (1.9)</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19 (13.4%, 8.3-20.1)</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 (2.1)</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16 (11.3)</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31 (21.8)</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77 (54.2)</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15 (10.6)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30213593"/>
                  </a:ext>
                </a:extLst>
              </a:tr>
              <a:tr h="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Disease control rate,</a:t>
                      </a:r>
                      <a:r>
                        <a:rPr lang="en-US" sz="1600" b="1" baseline="30000" dirty="0">
                          <a:solidFill>
                            <a:schemeClr val="bg1"/>
                          </a:solidFill>
                          <a:latin typeface="Calibri" panose="020F0502020204030204" pitchFamily="34" charset="0"/>
                          <a:cs typeface="Calibri" panose="020F0502020204030204" pitchFamily="34" charset="0"/>
                        </a:rPr>
                        <a:t>†</a:t>
                      </a:r>
                      <a:r>
                        <a:rPr lang="en-US" sz="1600" b="1" dirty="0">
                          <a:solidFill>
                            <a:schemeClr val="bg1"/>
                          </a:solidFill>
                          <a:latin typeface="Calibri" panose="020F0502020204030204" pitchFamily="34" charset="0"/>
                          <a:cs typeface="Calibri" panose="020F0502020204030204" pitchFamily="34" charset="0"/>
                        </a:rPr>
                        <a:t> </a:t>
                      </a:r>
                      <a:r>
                        <a:rPr lang="en-US" sz="1600" b="1" baseline="0" dirty="0">
                          <a:solidFill>
                            <a:schemeClr val="bg1"/>
                          </a:solidFill>
                          <a:latin typeface="Calibri" panose="020F0502020204030204" pitchFamily="34" charset="0"/>
                          <a:cs typeface="Calibri" panose="020F0502020204030204" pitchFamily="34" charset="0"/>
                        </a:rPr>
                        <a:t>n (%, 95% CI)</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59 (57.3%, 47.2-67.0)</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50 (35.2%,</a:t>
                      </a:r>
                      <a:r>
                        <a:rPr lang="en-US" sz="1600" b="1" baseline="0" dirty="0">
                          <a:solidFill>
                            <a:schemeClr val="bg1"/>
                          </a:solidFill>
                          <a:latin typeface="Calibri" panose="020F0502020204030204" pitchFamily="34" charset="0"/>
                          <a:cs typeface="Calibri" panose="020F0502020204030204" pitchFamily="34" charset="0"/>
                        </a:rPr>
                        <a:t> 27.4-</a:t>
                      </a:r>
                      <a:r>
                        <a:rPr lang="en-US" sz="1600" b="1" dirty="0">
                          <a:solidFill>
                            <a:schemeClr val="bg1"/>
                          </a:solidFill>
                          <a:latin typeface="Calibri" panose="020F0502020204030204" pitchFamily="34" charset="0"/>
                          <a:cs typeface="Calibri" panose="020F0502020204030204" pitchFamily="34" charset="0"/>
                        </a:rPr>
                        <a:t>43.7)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87649185"/>
                  </a:ext>
                </a:extLst>
              </a:tr>
              <a:tr h="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Response ongoing,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41 (89.1)</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12 (63.2)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8036740"/>
                  </a:ext>
                </a:extLst>
              </a:tr>
              <a:tr h="0">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Median duration of</a:t>
                      </a:r>
                      <a:r>
                        <a:rPr lang="en-US" sz="1600" b="1" baseline="0" dirty="0">
                          <a:solidFill>
                            <a:schemeClr val="bg1"/>
                          </a:solidFill>
                          <a:latin typeface="Calibri" panose="020F0502020204030204" pitchFamily="34" charset="0"/>
                          <a:cs typeface="Calibri" panose="020F0502020204030204" pitchFamily="34" charset="0"/>
                        </a:rPr>
                        <a:t> response, mos (range)</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Not</a:t>
                      </a:r>
                      <a:r>
                        <a:rPr lang="en-US" sz="1600" b="1" baseline="0" dirty="0">
                          <a:solidFill>
                            <a:schemeClr val="bg1"/>
                          </a:solidFill>
                          <a:latin typeface="Calibri" panose="020F0502020204030204" pitchFamily="34" charset="0"/>
                          <a:cs typeface="Calibri" panose="020F0502020204030204" pitchFamily="34" charset="0"/>
                        </a:rPr>
                        <a:t> reached (2.63 to </a:t>
                      </a:r>
                      <a:r>
                        <a:rPr lang="en-US" sz="1600" b="1" dirty="0">
                          <a:solidFill>
                            <a:schemeClr val="bg1"/>
                          </a:solidFill>
                          <a:latin typeface="Calibri" panose="020F0502020204030204" pitchFamily="34" charset="0"/>
                          <a:cs typeface="Calibri" panose="020F0502020204030204" pitchFamily="34" charset="0"/>
                        </a:rPr>
                        <a:t>28.09+</a:t>
                      </a:r>
                      <a:r>
                        <a:rPr lang="en-US" sz="1600" b="1" baseline="0" dirty="0">
                          <a:solidFill>
                            <a:schemeClr val="bg1"/>
                          </a:solidFill>
                          <a:latin typeface="Calibri" panose="020F0502020204030204" pitchFamily="34" charset="0"/>
                          <a:cs typeface="Calibri" panose="020F0502020204030204" pitchFamily="34" charset="0"/>
                        </a:rPr>
                        <a:t>)</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Not reached (1.54+ to 30.36+)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16871273"/>
                  </a:ext>
                </a:extLst>
              </a:tr>
              <a:tr h="398952">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Kaplan-Meier estimated probability</a:t>
                      </a:r>
                      <a:r>
                        <a:rPr lang="en-US" sz="1600" b="1" baseline="0" dirty="0">
                          <a:solidFill>
                            <a:schemeClr val="bg1"/>
                          </a:solidFill>
                          <a:latin typeface="Calibri" panose="020F0502020204030204" pitchFamily="34" charset="0"/>
                          <a:cs typeface="Calibri" panose="020F0502020204030204" pitchFamily="34" charset="0"/>
                        </a:rPr>
                        <a:t> of remaining i</a:t>
                      </a:r>
                      <a:r>
                        <a:rPr lang="en-US" sz="1600" b="1" dirty="0">
                          <a:solidFill>
                            <a:schemeClr val="bg1"/>
                          </a:solidFill>
                          <a:latin typeface="Calibri" panose="020F0502020204030204" pitchFamily="34" charset="0"/>
                          <a:cs typeface="Calibri" panose="020F0502020204030204" pitchFamily="34" charset="0"/>
                        </a:rPr>
                        <a:t>n</a:t>
                      </a:r>
                      <a:r>
                        <a:rPr lang="en-US" sz="1600" b="1" baseline="0" dirty="0">
                          <a:solidFill>
                            <a:schemeClr val="bg1"/>
                          </a:solidFill>
                          <a:latin typeface="Calibri" panose="020F0502020204030204" pitchFamily="34" charset="0"/>
                          <a:cs typeface="Calibri" panose="020F0502020204030204" pitchFamily="34" charset="0"/>
                        </a:rPr>
                        <a:t> </a:t>
                      </a:r>
                      <a:r>
                        <a:rPr lang="en-US" sz="1600" b="1" dirty="0">
                          <a:solidFill>
                            <a:schemeClr val="bg1"/>
                          </a:solidFill>
                          <a:latin typeface="Calibri" panose="020F0502020204030204" pitchFamily="34" charset="0"/>
                          <a:cs typeface="Calibri" panose="020F0502020204030204" pitchFamily="34" charset="0"/>
                        </a:rPr>
                        <a:t>response,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At 6 mos</a:t>
                      </a:r>
                    </a:p>
                    <a:p>
                      <a:pPr marL="182880">
                        <a:lnSpc>
                          <a:spcPct val="95000"/>
                        </a:lnSpc>
                      </a:pPr>
                      <a:r>
                        <a:rPr lang="en-US" sz="1600" b="0" baseline="0" dirty="0">
                          <a:solidFill>
                            <a:schemeClr val="bg1"/>
                          </a:solidFill>
                          <a:latin typeface="Calibri" panose="020F0502020204030204" pitchFamily="34" charset="0"/>
                          <a:cs typeface="Calibri" panose="020F0502020204030204" pitchFamily="34" charset="0"/>
                        </a:rPr>
                        <a:t>At 12 mos</a:t>
                      </a:r>
                      <a:endParaRPr lang="en-US" sz="1600" b="0" dirty="0">
                        <a:solidFill>
                          <a:schemeClr val="bg1"/>
                        </a:solidFill>
                        <a:latin typeface="Calibri" panose="020F0502020204030204" pitchFamily="34" charset="0"/>
                        <a:cs typeface="Calibri" panose="020F0502020204030204" pitchFamily="34" charset="0"/>
                      </a:endParaRPr>
                    </a:p>
                    <a:p>
                      <a:pPr marL="182880">
                        <a:lnSpc>
                          <a:spcPct val="95000"/>
                        </a:lnSpc>
                      </a:pPr>
                      <a:r>
                        <a:rPr lang="en-US" sz="1600" b="0" baseline="0" dirty="0">
                          <a:solidFill>
                            <a:schemeClr val="bg1"/>
                          </a:solidFill>
                          <a:latin typeface="Calibri" panose="020F0502020204030204" pitchFamily="34" charset="0"/>
                          <a:cs typeface="Calibri" panose="020F0502020204030204" pitchFamily="34" charset="0"/>
                        </a:rPr>
                        <a:t>At 18 mos</a:t>
                      </a:r>
                      <a:endParaRPr lang="en-US" sz="1600" b="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97.8</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90.6</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79.2</a:t>
                      </a:r>
                    </a:p>
                  </a:txBody>
                  <a:tcPr anchor="b">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83.0</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61.3</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61.3</a:t>
                      </a:r>
                    </a:p>
                  </a:txBody>
                  <a:tcPr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82835707"/>
                  </a:ext>
                </a:extLst>
              </a:tr>
            </a:tbl>
          </a:graphicData>
        </a:graphic>
      </p:graphicFrame>
      <p:sp>
        <p:nvSpPr>
          <p:cNvPr id="4" name="TextBox 3"/>
          <p:cNvSpPr txBox="1"/>
          <p:nvPr/>
        </p:nvSpPr>
        <p:spPr>
          <a:xfrm>
            <a:off x="609759" y="6145051"/>
            <a:ext cx="10984345" cy="419987"/>
          </a:xfrm>
          <a:prstGeom prst="rect">
            <a:avLst/>
          </a:prstGeom>
          <a:noFill/>
        </p:spPr>
        <p:txBody>
          <a:bodyPr wrap="square" lIns="161291" tIns="80645" rIns="161291" bIns="0" rtlCol="0">
            <a:spAutoFit/>
          </a:bodyPr>
          <a:lstStyle/>
          <a:p>
            <a:pPr defTabSz="806455" eaLnBrk="0" fontAlgn="base" hangingPunct="0">
              <a:spcBef>
                <a:spcPct val="0"/>
              </a:spcBef>
              <a:spcAft>
                <a:spcPct val="0"/>
              </a:spcAft>
            </a:pPr>
            <a:r>
              <a:rPr lang="en-US" sz="120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*Responses required confirmation at a subsequent scan; SD had to be observed at ≥ 12 wks on study to qualify as SD; </a:t>
            </a:r>
            <a:r>
              <a:rPr lang="en-US" sz="1200" baseline="3000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a:t>
            </a:r>
            <a:r>
              <a:rPr lang="en-US" sz="120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Includes confirmed CR, PR, or SD at ≥ 12 wks. </a:t>
            </a:r>
            <a:br>
              <a:rPr lang="en-US" sz="120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br>
            <a:endParaRPr lang="en-US" sz="100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endParaRPr>
          </a:p>
        </p:txBody>
      </p:sp>
      <p:grpSp>
        <p:nvGrpSpPr>
          <p:cNvPr id="8" name="Group 7">
            <a:extLst>
              <a:ext uri="{FF2B5EF4-FFF2-40B4-BE49-F238E27FC236}">
                <a16:creationId xmlns:a16="http://schemas.microsoft.com/office/drawing/2014/main" id="{D4659766-DCB7-439F-AB18-B2114919EA01}"/>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80D7CEC4-DC51-43F1-8AA0-334C10AC117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08EBF76-4929-4D66-BA53-835328CCC0B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ZoneTexte 4">
            <a:extLst>
              <a:ext uri="{FF2B5EF4-FFF2-40B4-BE49-F238E27FC236}">
                <a16:creationId xmlns:a16="http://schemas.microsoft.com/office/drawing/2014/main" id="{7A54595B-20D3-4DC2-A4F0-1D7BF6609445}"/>
              </a:ext>
            </a:extLst>
          </p:cNvPr>
          <p:cNvSpPr txBox="1"/>
          <p:nvPr/>
        </p:nvSpPr>
        <p:spPr>
          <a:xfrm>
            <a:off x="450613" y="6364193"/>
            <a:ext cx="4367808" cy="276999"/>
          </a:xfrm>
          <a:prstGeom prst="rect">
            <a:avLst/>
          </a:prstGeom>
          <a:noFill/>
        </p:spPr>
        <p:txBody>
          <a:bodyPr wrap="square" rtlCol="0">
            <a:spAutoFit/>
          </a:bodyPr>
          <a:lstStyle/>
          <a:p>
            <a:r>
              <a:rPr lang="en-GB" sz="1200" dirty="0">
                <a:solidFill>
                  <a:schemeClr val="bg2"/>
                </a:solidFill>
                <a:latin typeface="Calibri" panose="020F0502020204030204" pitchFamily="34" charset="0"/>
                <a:cs typeface="Calibri" panose="020F0502020204030204" pitchFamily="34" charset="0"/>
              </a:rPr>
              <a:t>Oaknin. ESMO 2020. Abstr LBA36. </a:t>
            </a:r>
          </a:p>
        </p:txBody>
      </p:sp>
    </p:spTree>
    <p:extLst>
      <p:ext uri="{BB962C8B-B14F-4D97-AF65-F5344CB8AC3E}">
        <p14:creationId xmlns:p14="http://schemas.microsoft.com/office/powerpoint/2010/main" val="2692081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33" name="Group 3932">
            <a:extLst>
              <a:ext uri="{FF2B5EF4-FFF2-40B4-BE49-F238E27FC236}">
                <a16:creationId xmlns:a16="http://schemas.microsoft.com/office/drawing/2014/main" id="{DBFA1E5C-B779-4877-86C6-848E29226B48}"/>
              </a:ext>
            </a:extLst>
          </p:cNvPr>
          <p:cNvGrpSpPr/>
          <p:nvPr/>
        </p:nvGrpSpPr>
        <p:grpSpPr>
          <a:xfrm>
            <a:off x="6294554" y="1634182"/>
            <a:ext cx="5568235" cy="4281022"/>
            <a:chOff x="6337684" y="1634182"/>
            <a:chExt cx="5568235" cy="4281022"/>
          </a:xfrm>
        </p:grpSpPr>
        <p:sp>
          <p:nvSpPr>
            <p:cNvPr id="3888" name="Rectangle 3887">
              <a:extLst>
                <a:ext uri="{FF2B5EF4-FFF2-40B4-BE49-F238E27FC236}">
                  <a16:creationId xmlns:a16="http://schemas.microsoft.com/office/drawing/2014/main" id="{1B58D159-67D7-47EA-95A4-09C1D9EF6296}"/>
                </a:ext>
              </a:extLst>
            </p:cNvPr>
            <p:cNvSpPr/>
            <p:nvPr/>
          </p:nvSpPr>
          <p:spPr bwMode="auto">
            <a:xfrm>
              <a:off x="6337684" y="1634182"/>
              <a:ext cx="5568235"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8" name="Rectangle 3897">
              <a:extLst>
                <a:ext uri="{FF2B5EF4-FFF2-40B4-BE49-F238E27FC236}">
                  <a16:creationId xmlns:a16="http://schemas.microsoft.com/office/drawing/2014/main" id="{F696721F-9272-4183-83C0-72CF4BE60384}"/>
                </a:ext>
              </a:extLst>
            </p:cNvPr>
            <p:cNvSpPr/>
            <p:nvPr/>
          </p:nvSpPr>
          <p:spPr bwMode="auto">
            <a:xfrm>
              <a:off x="6337685" y="1868026"/>
              <a:ext cx="5108582"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0" name="Rectangle 3899">
              <a:extLst>
                <a:ext uri="{FF2B5EF4-FFF2-40B4-BE49-F238E27FC236}">
                  <a16:creationId xmlns:a16="http://schemas.microsoft.com/office/drawing/2014/main" id="{DEAF330E-FCB3-4D8D-9F64-8109DBDCBA91}"/>
                </a:ext>
              </a:extLst>
            </p:cNvPr>
            <p:cNvSpPr/>
            <p:nvPr/>
          </p:nvSpPr>
          <p:spPr bwMode="auto">
            <a:xfrm>
              <a:off x="6337684" y="2101870"/>
              <a:ext cx="4123161"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2" name="Rectangle 3901">
              <a:extLst>
                <a:ext uri="{FF2B5EF4-FFF2-40B4-BE49-F238E27FC236}">
                  <a16:creationId xmlns:a16="http://schemas.microsoft.com/office/drawing/2014/main" id="{94F13B4F-0A9E-48A0-B70B-B7D3AC288766}"/>
                </a:ext>
              </a:extLst>
            </p:cNvPr>
            <p:cNvSpPr/>
            <p:nvPr/>
          </p:nvSpPr>
          <p:spPr bwMode="auto">
            <a:xfrm>
              <a:off x="6337684" y="2335714"/>
              <a:ext cx="3848489"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4" name="Rectangle 3903">
              <a:extLst>
                <a:ext uri="{FF2B5EF4-FFF2-40B4-BE49-F238E27FC236}">
                  <a16:creationId xmlns:a16="http://schemas.microsoft.com/office/drawing/2014/main" id="{8677CC08-9B85-417F-8AAA-A295EF7DE2ED}"/>
                </a:ext>
              </a:extLst>
            </p:cNvPr>
            <p:cNvSpPr/>
            <p:nvPr/>
          </p:nvSpPr>
          <p:spPr bwMode="auto">
            <a:xfrm>
              <a:off x="6337685" y="2569558"/>
              <a:ext cx="219869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6" name="Rectangle 3905">
              <a:extLst>
                <a:ext uri="{FF2B5EF4-FFF2-40B4-BE49-F238E27FC236}">
                  <a16:creationId xmlns:a16="http://schemas.microsoft.com/office/drawing/2014/main" id="{6FF21875-06DE-43AE-A835-26CE72F2A444}"/>
                </a:ext>
              </a:extLst>
            </p:cNvPr>
            <p:cNvSpPr/>
            <p:nvPr/>
          </p:nvSpPr>
          <p:spPr bwMode="auto">
            <a:xfrm>
              <a:off x="6337685" y="2803402"/>
              <a:ext cx="208322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8" name="Rectangle 3907">
              <a:extLst>
                <a:ext uri="{FF2B5EF4-FFF2-40B4-BE49-F238E27FC236}">
                  <a16:creationId xmlns:a16="http://schemas.microsoft.com/office/drawing/2014/main" id="{F41937F5-D802-492A-830F-4F887140FF13}"/>
                </a:ext>
              </a:extLst>
            </p:cNvPr>
            <p:cNvSpPr/>
            <p:nvPr/>
          </p:nvSpPr>
          <p:spPr bwMode="auto">
            <a:xfrm>
              <a:off x="6337685" y="3037246"/>
              <a:ext cx="158286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0" name="Rectangle 3909">
              <a:extLst>
                <a:ext uri="{FF2B5EF4-FFF2-40B4-BE49-F238E27FC236}">
                  <a16:creationId xmlns:a16="http://schemas.microsoft.com/office/drawing/2014/main" id="{71651BAB-9FDB-4CFD-83E7-F7048015FCE3}"/>
                </a:ext>
              </a:extLst>
            </p:cNvPr>
            <p:cNvSpPr/>
            <p:nvPr/>
          </p:nvSpPr>
          <p:spPr bwMode="auto">
            <a:xfrm>
              <a:off x="6337685" y="3271090"/>
              <a:ext cx="1560121"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2" name="Rectangle 3911">
              <a:extLst>
                <a:ext uri="{FF2B5EF4-FFF2-40B4-BE49-F238E27FC236}">
                  <a16:creationId xmlns:a16="http://schemas.microsoft.com/office/drawing/2014/main" id="{2D33B494-9677-4226-B580-201E76E1F8EE}"/>
                </a:ext>
              </a:extLst>
            </p:cNvPr>
            <p:cNvSpPr/>
            <p:nvPr/>
          </p:nvSpPr>
          <p:spPr bwMode="auto">
            <a:xfrm>
              <a:off x="6337684" y="3504934"/>
              <a:ext cx="1509387"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4" name="Rectangle 3913">
              <a:extLst>
                <a:ext uri="{FF2B5EF4-FFF2-40B4-BE49-F238E27FC236}">
                  <a16:creationId xmlns:a16="http://schemas.microsoft.com/office/drawing/2014/main" id="{6F646360-E28E-4A9C-99A5-923FF9C0A07A}"/>
                </a:ext>
              </a:extLst>
            </p:cNvPr>
            <p:cNvSpPr/>
            <p:nvPr/>
          </p:nvSpPr>
          <p:spPr bwMode="auto">
            <a:xfrm>
              <a:off x="6337685" y="3738778"/>
              <a:ext cx="136767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6" name="Rectangle 3915">
              <a:extLst>
                <a:ext uri="{FF2B5EF4-FFF2-40B4-BE49-F238E27FC236}">
                  <a16:creationId xmlns:a16="http://schemas.microsoft.com/office/drawing/2014/main" id="{E2F5774E-B394-4697-8E24-54F3B3276B8C}"/>
                </a:ext>
              </a:extLst>
            </p:cNvPr>
            <p:cNvSpPr/>
            <p:nvPr/>
          </p:nvSpPr>
          <p:spPr bwMode="auto">
            <a:xfrm>
              <a:off x="6337685" y="3972622"/>
              <a:ext cx="130819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8" name="Rectangle 3917">
              <a:extLst>
                <a:ext uri="{FF2B5EF4-FFF2-40B4-BE49-F238E27FC236}">
                  <a16:creationId xmlns:a16="http://schemas.microsoft.com/office/drawing/2014/main" id="{3CCAB24E-84AB-4533-9DC7-11EF34585AE8}"/>
                </a:ext>
              </a:extLst>
            </p:cNvPr>
            <p:cNvSpPr/>
            <p:nvPr/>
          </p:nvSpPr>
          <p:spPr bwMode="auto">
            <a:xfrm>
              <a:off x="6337684" y="4206466"/>
              <a:ext cx="1294199"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0" name="Rectangle 3919">
              <a:extLst>
                <a:ext uri="{FF2B5EF4-FFF2-40B4-BE49-F238E27FC236}">
                  <a16:creationId xmlns:a16="http://schemas.microsoft.com/office/drawing/2014/main" id="{476F5AE6-7121-4DC7-ABDE-C4EFDDAC098A}"/>
                </a:ext>
              </a:extLst>
            </p:cNvPr>
            <p:cNvSpPr/>
            <p:nvPr/>
          </p:nvSpPr>
          <p:spPr bwMode="auto">
            <a:xfrm>
              <a:off x="6337685" y="4440310"/>
              <a:ext cx="122421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2" name="Rectangle 3921">
              <a:extLst>
                <a:ext uri="{FF2B5EF4-FFF2-40B4-BE49-F238E27FC236}">
                  <a16:creationId xmlns:a16="http://schemas.microsoft.com/office/drawing/2014/main" id="{BD21063A-3854-4AA0-8F13-DD76B471CF24}"/>
                </a:ext>
              </a:extLst>
            </p:cNvPr>
            <p:cNvSpPr/>
            <p:nvPr/>
          </p:nvSpPr>
          <p:spPr bwMode="auto">
            <a:xfrm>
              <a:off x="6337685" y="4674154"/>
              <a:ext cx="1054513"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4" name="Rectangle 3923">
              <a:extLst>
                <a:ext uri="{FF2B5EF4-FFF2-40B4-BE49-F238E27FC236}">
                  <a16:creationId xmlns:a16="http://schemas.microsoft.com/office/drawing/2014/main" id="{48F11B2A-7E36-45E9-9733-11F838EF91C0}"/>
                </a:ext>
              </a:extLst>
            </p:cNvPr>
            <p:cNvSpPr/>
            <p:nvPr/>
          </p:nvSpPr>
          <p:spPr bwMode="auto">
            <a:xfrm>
              <a:off x="6337685" y="4907998"/>
              <a:ext cx="1048370"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6" name="Rectangle 3925">
              <a:extLst>
                <a:ext uri="{FF2B5EF4-FFF2-40B4-BE49-F238E27FC236}">
                  <a16:creationId xmlns:a16="http://schemas.microsoft.com/office/drawing/2014/main" id="{23BDB95E-D109-4781-B565-556ADDEB16FD}"/>
                </a:ext>
              </a:extLst>
            </p:cNvPr>
            <p:cNvSpPr/>
            <p:nvPr/>
          </p:nvSpPr>
          <p:spPr bwMode="auto">
            <a:xfrm>
              <a:off x="6337685" y="5141842"/>
              <a:ext cx="883915"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8" name="Rectangle 3927">
              <a:extLst>
                <a:ext uri="{FF2B5EF4-FFF2-40B4-BE49-F238E27FC236}">
                  <a16:creationId xmlns:a16="http://schemas.microsoft.com/office/drawing/2014/main" id="{5B9EE359-88EC-4333-BD6C-6F68C543148F}"/>
                </a:ext>
              </a:extLst>
            </p:cNvPr>
            <p:cNvSpPr/>
            <p:nvPr/>
          </p:nvSpPr>
          <p:spPr bwMode="auto">
            <a:xfrm>
              <a:off x="6337685" y="5375686"/>
              <a:ext cx="839321"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0" name="Rectangle 3929">
              <a:extLst>
                <a:ext uri="{FF2B5EF4-FFF2-40B4-BE49-F238E27FC236}">
                  <a16:creationId xmlns:a16="http://schemas.microsoft.com/office/drawing/2014/main" id="{4B1B89C4-BAC4-4F29-98E0-C18FA85B771B}"/>
                </a:ext>
              </a:extLst>
            </p:cNvPr>
            <p:cNvSpPr/>
            <p:nvPr/>
          </p:nvSpPr>
          <p:spPr bwMode="auto">
            <a:xfrm>
              <a:off x="6337685" y="5609530"/>
              <a:ext cx="540157"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2" name="Rectangle 3931">
              <a:extLst>
                <a:ext uri="{FF2B5EF4-FFF2-40B4-BE49-F238E27FC236}">
                  <a16:creationId xmlns:a16="http://schemas.microsoft.com/office/drawing/2014/main" id="{2801791B-F43F-4AFC-8DF5-61F480C21571}"/>
                </a:ext>
              </a:extLst>
            </p:cNvPr>
            <p:cNvSpPr/>
            <p:nvPr/>
          </p:nvSpPr>
          <p:spPr bwMode="auto">
            <a:xfrm>
              <a:off x="6337685" y="5843380"/>
              <a:ext cx="307471"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17" name="Group 2516">
            <a:extLst>
              <a:ext uri="{FF2B5EF4-FFF2-40B4-BE49-F238E27FC236}">
                <a16:creationId xmlns:a16="http://schemas.microsoft.com/office/drawing/2014/main" id="{F01D7BD9-CFA7-4DE6-BE2A-9B5D2974417C}"/>
              </a:ext>
            </a:extLst>
          </p:cNvPr>
          <p:cNvGrpSpPr/>
          <p:nvPr/>
        </p:nvGrpSpPr>
        <p:grpSpPr>
          <a:xfrm>
            <a:off x="465543" y="1629622"/>
            <a:ext cx="5157699" cy="4286103"/>
            <a:chOff x="379125" y="1629622"/>
            <a:chExt cx="5157699" cy="4286103"/>
          </a:xfrm>
        </p:grpSpPr>
        <p:sp>
          <p:nvSpPr>
            <p:cNvPr id="168" name="Rectangle 167">
              <a:extLst>
                <a:ext uri="{FF2B5EF4-FFF2-40B4-BE49-F238E27FC236}">
                  <a16:creationId xmlns:a16="http://schemas.microsoft.com/office/drawing/2014/main" id="{774E268F-A72D-4577-9042-88A0586E76BB}"/>
                </a:ext>
              </a:extLst>
            </p:cNvPr>
            <p:cNvSpPr/>
            <p:nvPr/>
          </p:nvSpPr>
          <p:spPr bwMode="auto">
            <a:xfrm>
              <a:off x="379125" y="1629622"/>
              <a:ext cx="5157699"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FFC1AE98-1A6E-4CE1-A7F0-92BCEE152AD6}"/>
                </a:ext>
              </a:extLst>
            </p:cNvPr>
            <p:cNvSpPr/>
            <p:nvPr/>
          </p:nvSpPr>
          <p:spPr bwMode="auto">
            <a:xfrm>
              <a:off x="379125" y="1723273"/>
              <a:ext cx="5079481"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6D9E76B9-A5C0-4A60-AF46-5F3CD23C54A3}"/>
                </a:ext>
              </a:extLst>
            </p:cNvPr>
            <p:cNvSpPr/>
            <p:nvPr/>
          </p:nvSpPr>
          <p:spPr bwMode="auto">
            <a:xfrm>
              <a:off x="379126" y="1816924"/>
              <a:ext cx="4625150"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B4C2EE9D-ED2A-4A6F-BFAD-F58D2F55875A}"/>
                </a:ext>
              </a:extLst>
            </p:cNvPr>
            <p:cNvSpPr/>
            <p:nvPr/>
          </p:nvSpPr>
          <p:spPr bwMode="auto">
            <a:xfrm>
              <a:off x="379125" y="1910575"/>
              <a:ext cx="4588537"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7750A87D-EBFC-4F19-B9A1-8D3E35A72A34}"/>
                </a:ext>
              </a:extLst>
            </p:cNvPr>
            <p:cNvSpPr/>
            <p:nvPr/>
          </p:nvSpPr>
          <p:spPr bwMode="auto">
            <a:xfrm>
              <a:off x="379126" y="2004226"/>
              <a:ext cx="4576886"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E0D9967B-391D-48C0-9545-59589293B047}"/>
                </a:ext>
              </a:extLst>
            </p:cNvPr>
            <p:cNvSpPr/>
            <p:nvPr/>
          </p:nvSpPr>
          <p:spPr bwMode="auto">
            <a:xfrm>
              <a:off x="379126" y="2097877"/>
              <a:ext cx="411256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B9F96FD0-FC90-4FDD-82C6-D849C2B7EF9E}"/>
                </a:ext>
              </a:extLst>
            </p:cNvPr>
            <p:cNvSpPr/>
            <p:nvPr/>
          </p:nvSpPr>
          <p:spPr bwMode="auto">
            <a:xfrm>
              <a:off x="379126" y="2191528"/>
              <a:ext cx="403767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4FB0D376-F6A5-466D-A1C3-2074636E91F0}"/>
                </a:ext>
              </a:extLst>
            </p:cNvPr>
            <p:cNvSpPr/>
            <p:nvPr/>
          </p:nvSpPr>
          <p:spPr bwMode="auto">
            <a:xfrm>
              <a:off x="379126" y="2285179"/>
              <a:ext cx="3759922"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3AA119E1-C9A6-4AB1-9CA3-412EA7CC2CBB}"/>
                </a:ext>
              </a:extLst>
            </p:cNvPr>
            <p:cNvSpPr/>
            <p:nvPr/>
          </p:nvSpPr>
          <p:spPr bwMode="auto">
            <a:xfrm>
              <a:off x="379125" y="2378830"/>
              <a:ext cx="3743113"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29917CC5-3FE5-4873-A1AC-1FA72FEC1548}"/>
                </a:ext>
              </a:extLst>
            </p:cNvPr>
            <p:cNvSpPr/>
            <p:nvPr/>
          </p:nvSpPr>
          <p:spPr bwMode="auto">
            <a:xfrm>
              <a:off x="379126" y="2472481"/>
              <a:ext cx="358268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722AFA44-891B-41CF-AD55-369AC21E5A06}"/>
                </a:ext>
              </a:extLst>
            </p:cNvPr>
            <p:cNvSpPr/>
            <p:nvPr/>
          </p:nvSpPr>
          <p:spPr bwMode="auto">
            <a:xfrm>
              <a:off x="379126" y="2566132"/>
              <a:ext cx="310238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EC83F934-DE07-4BFB-8FFE-62CCB37DA646}"/>
                </a:ext>
              </a:extLst>
            </p:cNvPr>
            <p:cNvSpPr/>
            <p:nvPr/>
          </p:nvSpPr>
          <p:spPr bwMode="auto">
            <a:xfrm>
              <a:off x="379126" y="2659783"/>
              <a:ext cx="3058452"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C558D1A9-0089-4902-A528-DEF83CDDD510}"/>
                </a:ext>
              </a:extLst>
            </p:cNvPr>
            <p:cNvSpPr/>
            <p:nvPr/>
          </p:nvSpPr>
          <p:spPr bwMode="auto">
            <a:xfrm>
              <a:off x="379126" y="2753434"/>
              <a:ext cx="3035820"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5FD856D8-2839-41A2-AACD-C25413B4E35D}"/>
                </a:ext>
              </a:extLst>
            </p:cNvPr>
            <p:cNvSpPr/>
            <p:nvPr/>
          </p:nvSpPr>
          <p:spPr bwMode="auto">
            <a:xfrm>
              <a:off x="379126" y="2847085"/>
              <a:ext cx="2807822"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9F996F5D-0C0A-4A99-AF83-0B90AA37360A}"/>
                </a:ext>
              </a:extLst>
            </p:cNvPr>
            <p:cNvSpPr/>
            <p:nvPr/>
          </p:nvSpPr>
          <p:spPr bwMode="auto">
            <a:xfrm>
              <a:off x="379125" y="2940736"/>
              <a:ext cx="2605355"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7" name="Rectangle 2146">
              <a:extLst>
                <a:ext uri="{FF2B5EF4-FFF2-40B4-BE49-F238E27FC236}">
                  <a16:creationId xmlns:a16="http://schemas.microsoft.com/office/drawing/2014/main" id="{A688F3EE-5BDC-4C9F-ADBB-93AB2319C018}"/>
                </a:ext>
              </a:extLst>
            </p:cNvPr>
            <p:cNvSpPr/>
            <p:nvPr/>
          </p:nvSpPr>
          <p:spPr bwMode="auto">
            <a:xfrm>
              <a:off x="379126" y="3128038"/>
              <a:ext cx="257150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EE769ECD-C6E9-4371-9058-2434E3EF7812}"/>
                </a:ext>
              </a:extLst>
            </p:cNvPr>
            <p:cNvSpPr/>
            <p:nvPr/>
          </p:nvSpPr>
          <p:spPr bwMode="auto">
            <a:xfrm>
              <a:off x="379126" y="3034387"/>
              <a:ext cx="2574832"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2EC32A8A-1497-40DB-9A0C-D67EA6473414}"/>
                </a:ext>
              </a:extLst>
            </p:cNvPr>
            <p:cNvSpPr/>
            <p:nvPr/>
          </p:nvSpPr>
          <p:spPr bwMode="auto">
            <a:xfrm>
              <a:off x="379126" y="3221689"/>
              <a:ext cx="253821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DB85B1B1-35FD-490F-857A-B39AEA5E98E1}"/>
                </a:ext>
              </a:extLst>
            </p:cNvPr>
            <p:cNvSpPr/>
            <p:nvPr/>
          </p:nvSpPr>
          <p:spPr bwMode="auto">
            <a:xfrm>
              <a:off x="379125" y="3315340"/>
              <a:ext cx="2484965"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733CE9A5-932B-4AD4-B74B-391B40F4028C}"/>
                </a:ext>
              </a:extLst>
            </p:cNvPr>
            <p:cNvSpPr/>
            <p:nvPr/>
          </p:nvSpPr>
          <p:spPr bwMode="auto">
            <a:xfrm>
              <a:off x="379126" y="3408991"/>
              <a:ext cx="246931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4424C6BE-19A3-489D-85D2-7910942F8AD0}"/>
                </a:ext>
              </a:extLst>
            </p:cNvPr>
            <p:cNvSpPr/>
            <p:nvPr/>
          </p:nvSpPr>
          <p:spPr bwMode="auto">
            <a:xfrm>
              <a:off x="379126" y="3502642"/>
              <a:ext cx="2296906"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F47802BF-4E2E-402E-984C-E24C6ADDE543}"/>
                </a:ext>
              </a:extLst>
            </p:cNvPr>
            <p:cNvSpPr/>
            <p:nvPr/>
          </p:nvSpPr>
          <p:spPr bwMode="auto">
            <a:xfrm>
              <a:off x="379126" y="3596293"/>
              <a:ext cx="227227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C858B1D1-D8AE-40A1-9263-60DADFFF3C58}"/>
                </a:ext>
              </a:extLst>
            </p:cNvPr>
            <p:cNvSpPr/>
            <p:nvPr/>
          </p:nvSpPr>
          <p:spPr bwMode="auto">
            <a:xfrm>
              <a:off x="379126" y="3689944"/>
              <a:ext cx="2075566"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6" name="Rectangle 2495">
              <a:extLst>
                <a:ext uri="{FF2B5EF4-FFF2-40B4-BE49-F238E27FC236}">
                  <a16:creationId xmlns:a16="http://schemas.microsoft.com/office/drawing/2014/main" id="{192014A8-9A66-4A6C-8208-ADD462EE1675}"/>
                </a:ext>
              </a:extLst>
            </p:cNvPr>
            <p:cNvSpPr/>
            <p:nvPr/>
          </p:nvSpPr>
          <p:spPr bwMode="auto">
            <a:xfrm>
              <a:off x="379126" y="3783595"/>
              <a:ext cx="200566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7" name="Rectangle 2496">
              <a:extLst>
                <a:ext uri="{FF2B5EF4-FFF2-40B4-BE49-F238E27FC236}">
                  <a16:creationId xmlns:a16="http://schemas.microsoft.com/office/drawing/2014/main" id="{B84D0689-1864-4C3B-B842-BF46C6F2A383}"/>
                </a:ext>
              </a:extLst>
            </p:cNvPr>
            <p:cNvSpPr/>
            <p:nvPr/>
          </p:nvSpPr>
          <p:spPr bwMode="auto">
            <a:xfrm>
              <a:off x="379126" y="3877246"/>
              <a:ext cx="1851726"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8" name="Rectangle 2497">
              <a:extLst>
                <a:ext uri="{FF2B5EF4-FFF2-40B4-BE49-F238E27FC236}">
                  <a16:creationId xmlns:a16="http://schemas.microsoft.com/office/drawing/2014/main" id="{678A65AD-B151-49F0-8A59-C1EB8CF7B620}"/>
                </a:ext>
              </a:extLst>
            </p:cNvPr>
            <p:cNvSpPr/>
            <p:nvPr/>
          </p:nvSpPr>
          <p:spPr bwMode="auto">
            <a:xfrm>
              <a:off x="379125" y="3970897"/>
              <a:ext cx="1812621"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9" name="Rectangle 2498">
              <a:extLst>
                <a:ext uri="{FF2B5EF4-FFF2-40B4-BE49-F238E27FC236}">
                  <a16:creationId xmlns:a16="http://schemas.microsoft.com/office/drawing/2014/main" id="{1B9AB68A-9798-4A9A-B72C-B6D79634986E}"/>
                </a:ext>
              </a:extLst>
            </p:cNvPr>
            <p:cNvSpPr/>
            <p:nvPr/>
          </p:nvSpPr>
          <p:spPr bwMode="auto">
            <a:xfrm>
              <a:off x="379126" y="4064548"/>
              <a:ext cx="178266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0" name="Rectangle 2499">
              <a:extLst>
                <a:ext uri="{FF2B5EF4-FFF2-40B4-BE49-F238E27FC236}">
                  <a16:creationId xmlns:a16="http://schemas.microsoft.com/office/drawing/2014/main" id="{154E7FF1-88B6-4B51-89BF-D69E5F6F2A8B}"/>
                </a:ext>
              </a:extLst>
            </p:cNvPr>
            <p:cNvSpPr/>
            <p:nvPr/>
          </p:nvSpPr>
          <p:spPr bwMode="auto">
            <a:xfrm>
              <a:off x="379126" y="4158199"/>
              <a:ext cx="1672826"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1" name="Rectangle 2500">
              <a:extLst>
                <a:ext uri="{FF2B5EF4-FFF2-40B4-BE49-F238E27FC236}">
                  <a16:creationId xmlns:a16="http://schemas.microsoft.com/office/drawing/2014/main" id="{07E3CD1C-AAB0-4FA0-B1BF-A1F7547252CA}"/>
                </a:ext>
              </a:extLst>
            </p:cNvPr>
            <p:cNvSpPr/>
            <p:nvPr/>
          </p:nvSpPr>
          <p:spPr bwMode="auto">
            <a:xfrm>
              <a:off x="379126" y="4251850"/>
              <a:ext cx="161457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2" name="Rectangle 2501">
              <a:extLst>
                <a:ext uri="{FF2B5EF4-FFF2-40B4-BE49-F238E27FC236}">
                  <a16:creationId xmlns:a16="http://schemas.microsoft.com/office/drawing/2014/main" id="{981D35DA-62F1-4270-A72C-B260320031BE}"/>
                </a:ext>
              </a:extLst>
            </p:cNvPr>
            <p:cNvSpPr/>
            <p:nvPr/>
          </p:nvSpPr>
          <p:spPr bwMode="auto">
            <a:xfrm>
              <a:off x="379125" y="4345501"/>
              <a:ext cx="1549673"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3" name="Rectangle 2502">
              <a:extLst>
                <a:ext uri="{FF2B5EF4-FFF2-40B4-BE49-F238E27FC236}">
                  <a16:creationId xmlns:a16="http://schemas.microsoft.com/office/drawing/2014/main" id="{F3384B22-52CD-4FA5-BDD5-86BB68F49E3F}"/>
                </a:ext>
              </a:extLst>
            </p:cNvPr>
            <p:cNvSpPr/>
            <p:nvPr/>
          </p:nvSpPr>
          <p:spPr bwMode="auto">
            <a:xfrm>
              <a:off x="379126" y="4439152"/>
              <a:ext cx="1538022"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4" name="Rectangle 2503">
              <a:extLst>
                <a:ext uri="{FF2B5EF4-FFF2-40B4-BE49-F238E27FC236}">
                  <a16:creationId xmlns:a16="http://schemas.microsoft.com/office/drawing/2014/main" id="{5F5B3C4E-7FE9-4536-BD8A-221EFDFD4936}"/>
                </a:ext>
              </a:extLst>
            </p:cNvPr>
            <p:cNvSpPr/>
            <p:nvPr/>
          </p:nvSpPr>
          <p:spPr bwMode="auto">
            <a:xfrm>
              <a:off x="379125" y="4532803"/>
              <a:ext cx="1518045"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5" name="Rectangle 2504">
              <a:extLst>
                <a:ext uri="{FF2B5EF4-FFF2-40B4-BE49-F238E27FC236}">
                  <a16:creationId xmlns:a16="http://schemas.microsoft.com/office/drawing/2014/main" id="{56A07DC2-491C-4061-8F90-1A2504CD9FA1}"/>
                </a:ext>
              </a:extLst>
            </p:cNvPr>
            <p:cNvSpPr/>
            <p:nvPr/>
          </p:nvSpPr>
          <p:spPr bwMode="auto">
            <a:xfrm>
              <a:off x="379126" y="4626454"/>
              <a:ext cx="1379922"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6" name="Rectangle 2505">
              <a:extLst>
                <a:ext uri="{FF2B5EF4-FFF2-40B4-BE49-F238E27FC236}">
                  <a16:creationId xmlns:a16="http://schemas.microsoft.com/office/drawing/2014/main" id="{765F27A0-26EB-4300-AD57-C5009C15AF0A}"/>
                </a:ext>
              </a:extLst>
            </p:cNvPr>
            <p:cNvSpPr/>
            <p:nvPr/>
          </p:nvSpPr>
          <p:spPr bwMode="auto">
            <a:xfrm>
              <a:off x="379126" y="4720105"/>
              <a:ext cx="1316402"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7" name="Rectangle 2506">
              <a:extLst>
                <a:ext uri="{FF2B5EF4-FFF2-40B4-BE49-F238E27FC236}">
                  <a16:creationId xmlns:a16="http://schemas.microsoft.com/office/drawing/2014/main" id="{38BF9565-7248-415F-A297-55AF5377CFF4}"/>
                </a:ext>
              </a:extLst>
            </p:cNvPr>
            <p:cNvSpPr/>
            <p:nvPr/>
          </p:nvSpPr>
          <p:spPr bwMode="auto">
            <a:xfrm>
              <a:off x="379125" y="4813756"/>
              <a:ext cx="1296713"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8" name="Rectangle 2507">
              <a:extLst>
                <a:ext uri="{FF2B5EF4-FFF2-40B4-BE49-F238E27FC236}">
                  <a16:creationId xmlns:a16="http://schemas.microsoft.com/office/drawing/2014/main" id="{3BBC6C10-75D9-4A45-88EF-83F0A7933ADA}"/>
                </a:ext>
              </a:extLst>
            </p:cNvPr>
            <p:cNvSpPr/>
            <p:nvPr/>
          </p:nvSpPr>
          <p:spPr bwMode="auto">
            <a:xfrm>
              <a:off x="379126" y="5001058"/>
              <a:ext cx="1045411"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5" name="Rectangle 2274">
              <a:extLst>
                <a:ext uri="{FF2B5EF4-FFF2-40B4-BE49-F238E27FC236}">
                  <a16:creationId xmlns:a16="http://schemas.microsoft.com/office/drawing/2014/main" id="{22E12FCB-9202-4E6A-A526-76C24D97F885}"/>
                </a:ext>
              </a:extLst>
            </p:cNvPr>
            <p:cNvSpPr/>
            <p:nvPr/>
          </p:nvSpPr>
          <p:spPr bwMode="auto">
            <a:xfrm>
              <a:off x="379125" y="4907407"/>
              <a:ext cx="1286727"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9" name="Rectangle 2508">
              <a:extLst>
                <a:ext uri="{FF2B5EF4-FFF2-40B4-BE49-F238E27FC236}">
                  <a16:creationId xmlns:a16="http://schemas.microsoft.com/office/drawing/2014/main" id="{23C212FD-59B4-4A99-A56A-DD4C0A77B049}"/>
                </a:ext>
              </a:extLst>
            </p:cNvPr>
            <p:cNvSpPr/>
            <p:nvPr/>
          </p:nvSpPr>
          <p:spPr bwMode="auto">
            <a:xfrm>
              <a:off x="379126" y="5094709"/>
              <a:ext cx="1041585"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0" name="Rectangle 2509">
              <a:extLst>
                <a:ext uri="{FF2B5EF4-FFF2-40B4-BE49-F238E27FC236}">
                  <a16:creationId xmlns:a16="http://schemas.microsoft.com/office/drawing/2014/main" id="{9B3A2D7E-5474-4F58-957F-F148193B84D7}"/>
                </a:ext>
              </a:extLst>
            </p:cNvPr>
            <p:cNvSpPr/>
            <p:nvPr/>
          </p:nvSpPr>
          <p:spPr bwMode="auto">
            <a:xfrm>
              <a:off x="379126" y="5188360"/>
              <a:ext cx="975847"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1" name="Rectangle 2510">
              <a:extLst>
                <a:ext uri="{FF2B5EF4-FFF2-40B4-BE49-F238E27FC236}">
                  <a16:creationId xmlns:a16="http://schemas.microsoft.com/office/drawing/2014/main" id="{F74C64C8-F6B7-48A0-B1B0-A36777D5F82E}"/>
                </a:ext>
              </a:extLst>
            </p:cNvPr>
            <p:cNvSpPr/>
            <p:nvPr/>
          </p:nvSpPr>
          <p:spPr bwMode="auto">
            <a:xfrm>
              <a:off x="379126" y="5375662"/>
              <a:ext cx="816082"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9" name="Rectangle 2278">
              <a:extLst>
                <a:ext uri="{FF2B5EF4-FFF2-40B4-BE49-F238E27FC236}">
                  <a16:creationId xmlns:a16="http://schemas.microsoft.com/office/drawing/2014/main" id="{4C3F32D2-4131-41AB-9780-FB7AD1C60A4E}"/>
                </a:ext>
              </a:extLst>
            </p:cNvPr>
            <p:cNvSpPr/>
            <p:nvPr/>
          </p:nvSpPr>
          <p:spPr bwMode="auto">
            <a:xfrm>
              <a:off x="379126" y="5282011"/>
              <a:ext cx="819910"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2" name="Rectangle 2511">
              <a:extLst>
                <a:ext uri="{FF2B5EF4-FFF2-40B4-BE49-F238E27FC236}">
                  <a16:creationId xmlns:a16="http://schemas.microsoft.com/office/drawing/2014/main" id="{B78EBECD-C0C5-4B66-B651-9CA3D566AE49}"/>
                </a:ext>
              </a:extLst>
            </p:cNvPr>
            <p:cNvSpPr/>
            <p:nvPr/>
          </p:nvSpPr>
          <p:spPr bwMode="auto">
            <a:xfrm>
              <a:off x="379126" y="5469313"/>
              <a:ext cx="792451"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3" name="Rectangle 2512">
              <a:extLst>
                <a:ext uri="{FF2B5EF4-FFF2-40B4-BE49-F238E27FC236}">
                  <a16:creationId xmlns:a16="http://schemas.microsoft.com/office/drawing/2014/main" id="{C98B8D56-0075-44CA-A965-DD2F4EDA04BD}"/>
                </a:ext>
              </a:extLst>
            </p:cNvPr>
            <p:cNvSpPr/>
            <p:nvPr/>
          </p:nvSpPr>
          <p:spPr bwMode="auto">
            <a:xfrm>
              <a:off x="379126" y="5562964"/>
              <a:ext cx="694264"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4" name="Rectangle 2513">
              <a:extLst>
                <a:ext uri="{FF2B5EF4-FFF2-40B4-BE49-F238E27FC236}">
                  <a16:creationId xmlns:a16="http://schemas.microsoft.com/office/drawing/2014/main" id="{320F6EE6-A068-4273-B4D8-45B7B2C0D9EB}"/>
                </a:ext>
              </a:extLst>
            </p:cNvPr>
            <p:cNvSpPr/>
            <p:nvPr/>
          </p:nvSpPr>
          <p:spPr bwMode="auto">
            <a:xfrm>
              <a:off x="379126" y="5656615"/>
              <a:ext cx="58974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5" name="Rectangle 2514">
              <a:extLst>
                <a:ext uri="{FF2B5EF4-FFF2-40B4-BE49-F238E27FC236}">
                  <a16:creationId xmlns:a16="http://schemas.microsoft.com/office/drawing/2014/main" id="{37031BF7-9F95-4886-9BAC-BEA558AA9A11}"/>
                </a:ext>
              </a:extLst>
            </p:cNvPr>
            <p:cNvSpPr/>
            <p:nvPr/>
          </p:nvSpPr>
          <p:spPr bwMode="auto">
            <a:xfrm>
              <a:off x="379126" y="5843901"/>
              <a:ext cx="506207"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4" name="Rectangle 2283">
              <a:extLst>
                <a:ext uri="{FF2B5EF4-FFF2-40B4-BE49-F238E27FC236}">
                  <a16:creationId xmlns:a16="http://schemas.microsoft.com/office/drawing/2014/main" id="{F4D03238-E18F-4DD5-A482-F8EA1E688319}"/>
                </a:ext>
              </a:extLst>
            </p:cNvPr>
            <p:cNvSpPr/>
            <p:nvPr/>
          </p:nvSpPr>
          <p:spPr bwMode="auto">
            <a:xfrm>
              <a:off x="379126" y="5750266"/>
              <a:ext cx="542818" cy="7182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 name="Title 2">
            <a:extLst>
              <a:ext uri="{FF2B5EF4-FFF2-40B4-BE49-F238E27FC236}">
                <a16:creationId xmlns:a16="http://schemas.microsoft.com/office/drawing/2014/main" id="{3F845DBE-345B-40FF-9239-8C988DAFAD32}"/>
              </a:ext>
            </a:extLst>
          </p:cNvPr>
          <p:cNvSpPr>
            <a:spLocks noGrp="1"/>
          </p:cNvSpPr>
          <p:nvPr>
            <p:ph type="title"/>
          </p:nvPr>
        </p:nvSpPr>
        <p:spPr>
          <a:xfrm>
            <a:off x="609759" y="207683"/>
            <a:ext cx="10872444" cy="1103313"/>
          </a:xfrm>
        </p:spPr>
        <p:txBody>
          <a:bodyPr/>
          <a:lstStyle/>
          <a:p>
            <a:r>
              <a:rPr lang="en-US" dirty="0"/>
              <a:t>GARNET: Duration of Response</a:t>
            </a:r>
            <a:br>
              <a:rPr lang="en-US" dirty="0"/>
            </a:br>
            <a:endParaRPr lang="en-US" dirty="0"/>
          </a:p>
        </p:txBody>
      </p:sp>
      <p:sp>
        <p:nvSpPr>
          <p:cNvPr id="4" name="Text Placeholder 3"/>
          <p:cNvSpPr>
            <a:spLocks noGrp="1"/>
          </p:cNvSpPr>
          <p:nvPr>
            <p:ph idx="1"/>
          </p:nvPr>
        </p:nvSpPr>
        <p:spPr>
          <a:xfrm>
            <a:off x="604675" y="770509"/>
            <a:ext cx="11196267" cy="472745"/>
          </a:xfrm>
        </p:spPr>
        <p:txBody>
          <a:bodyPr/>
          <a:lstStyle/>
          <a:p>
            <a:r>
              <a:rPr lang="en-US" sz="2200" dirty="0"/>
              <a:t>Measured from first observed response (PR or CR), this response is not shown on the figure</a:t>
            </a:r>
          </a:p>
        </p:txBody>
      </p:sp>
      <p:sp>
        <p:nvSpPr>
          <p:cNvPr id="8" name="TextBox 7"/>
          <p:cNvSpPr txBox="1"/>
          <p:nvPr/>
        </p:nvSpPr>
        <p:spPr>
          <a:xfrm>
            <a:off x="458514" y="1126819"/>
            <a:ext cx="731547" cy="215444"/>
          </a:xfrm>
          <a:prstGeom prst="rect">
            <a:avLst/>
          </a:prstGeom>
          <a:noFill/>
        </p:spPr>
        <p:txBody>
          <a:bodyPr wrap="none" lIns="0" tIns="0" rIns="0" bIns="0" rtlCol="0">
            <a:spAutoFit/>
          </a:bodyPr>
          <a:lstStyle/>
          <a:p>
            <a:pPr defTabSz="806455" eaLnBrk="0" fontAlgn="base" hangingPunct="0">
              <a:spcBef>
                <a:spcPct val="0"/>
              </a:spcBef>
              <a:spcAft>
                <a:spcPct val="0"/>
              </a:spcAft>
            </a:pPr>
            <a:r>
              <a:rPr lang="en-US" sz="1400" b="1" dirty="0">
                <a:solidFill>
                  <a:schemeClr val="accent3"/>
                </a:solidFill>
                <a:latin typeface="Calibri" panose="020F0502020204030204" pitchFamily="34" charset="0"/>
                <a:ea typeface="Arial Unicode MS" panose="020B0604020202020204" pitchFamily="34" charset="-128"/>
                <a:cs typeface="Calibri" panose="020F0502020204030204" pitchFamily="34" charset="0"/>
              </a:rPr>
              <a:t>dMMR EC</a:t>
            </a:r>
          </a:p>
        </p:txBody>
      </p:sp>
      <p:sp>
        <p:nvSpPr>
          <p:cNvPr id="3518" name="TextBox 3517"/>
          <p:cNvSpPr txBox="1"/>
          <p:nvPr/>
        </p:nvSpPr>
        <p:spPr>
          <a:xfrm>
            <a:off x="6267781" y="1126819"/>
            <a:ext cx="731547" cy="215444"/>
          </a:xfrm>
          <a:prstGeom prst="rect">
            <a:avLst/>
          </a:prstGeom>
          <a:noFill/>
        </p:spPr>
        <p:txBody>
          <a:bodyPr wrap="none" lIns="0" tIns="0" rIns="0" bIns="0" rtlCol="0">
            <a:spAutoFit/>
          </a:bodyPr>
          <a:lstStyle/>
          <a:p>
            <a:pPr defTabSz="806455" eaLnBrk="0" fontAlgn="base" hangingPunct="0">
              <a:spcBef>
                <a:spcPct val="0"/>
              </a:spcBef>
              <a:spcAft>
                <a:spcPct val="0"/>
              </a:spcAft>
            </a:pPr>
            <a:r>
              <a:rPr lang="en-US" sz="1400" b="1" dirty="0">
                <a:solidFill>
                  <a:schemeClr val="accent4"/>
                </a:solidFill>
                <a:latin typeface="Calibri" panose="020F0502020204030204" pitchFamily="34" charset="0"/>
                <a:ea typeface="Arial Unicode MS" panose="020B0604020202020204" pitchFamily="34" charset="-128"/>
                <a:cs typeface="Calibri" panose="020F0502020204030204" pitchFamily="34" charset="0"/>
              </a:rPr>
              <a:t>pMMR EC</a:t>
            </a:r>
          </a:p>
        </p:txBody>
      </p:sp>
      <p:sp>
        <p:nvSpPr>
          <p:cNvPr id="1851" name="TextBox 1850"/>
          <p:cNvSpPr txBox="1"/>
          <p:nvPr/>
        </p:nvSpPr>
        <p:spPr>
          <a:xfrm>
            <a:off x="473579" y="6280133"/>
            <a:ext cx="7892761" cy="246221"/>
          </a:xfrm>
          <a:prstGeom prst="rect">
            <a:avLst/>
          </a:prstGeom>
          <a:noFill/>
        </p:spPr>
        <p:txBody>
          <a:bodyPr wrap="square" rtlCol="0" anchor="b">
            <a:spAutoFit/>
          </a:bodyPr>
          <a:lstStyle/>
          <a:p>
            <a:pPr defTabSz="806455" eaLnBrk="0" fontAlgn="base" hangingPunct="0">
              <a:spcBef>
                <a:spcPct val="0"/>
              </a:spcBef>
              <a:spcAft>
                <a:spcPct val="0"/>
              </a:spcAft>
            </a:pPr>
            <a:r>
              <a:rPr lang="en-US" sz="1000" dirty="0">
                <a:solidFill>
                  <a:schemeClr val="bg2"/>
                </a:solidFill>
                <a:latin typeface="Calibri" panose="020F0502020204030204" pitchFamily="34" charset="0"/>
                <a:ea typeface="Arial Unicode MS" panose="020B0604020202020204" pitchFamily="34" charset="-128"/>
                <a:cs typeface="Calibri" panose="020F0502020204030204" pitchFamily="34" charset="0"/>
              </a:rPr>
              <a:t>Data cutoff date March 1, 2020. </a:t>
            </a:r>
          </a:p>
        </p:txBody>
      </p:sp>
      <p:sp>
        <p:nvSpPr>
          <p:cNvPr id="1991" name="Rectangle 1990"/>
          <p:cNvSpPr/>
          <p:nvPr/>
        </p:nvSpPr>
        <p:spPr bwMode="auto">
          <a:xfrm>
            <a:off x="9176620" y="3873684"/>
            <a:ext cx="2701451" cy="543641"/>
          </a:xfrm>
          <a:prstGeom prst="rect">
            <a:avLst/>
          </a:prstGeom>
          <a:noFill/>
          <a:ln w="9525" cap="flat" cmpd="sng" algn="ctr">
            <a:noFill/>
            <a:prstDash val="solid"/>
            <a:round/>
            <a:headEnd type="none" w="med" len="med"/>
            <a:tailEnd type="none" w="med" len="med"/>
          </a:ln>
          <a:effectLst/>
        </p:spPr>
        <p:txBody>
          <a:bodyPr vert="horz" wrap="square" lIns="16129" tIns="80645" rIns="16129" bIns="80645" numCol="1" rtlCol="0" anchor="ctr" anchorCtr="0" compatLnSpc="1">
            <a:prstTxWarp prst="textNoShape">
              <a:avLst/>
            </a:prstTxWarp>
          </a:bodyPr>
          <a:lstStyle/>
          <a:p>
            <a:pPr defTabSz="806455" fontAlgn="base" hangingPunct="0">
              <a:spcBef>
                <a:spcPct val="0"/>
              </a:spcBef>
              <a:spcAft>
                <a:spcPct val="0"/>
              </a:spcAft>
              <a:buClr>
                <a:srgbClr val="000000"/>
              </a:buClr>
              <a:buSzPct val="100000"/>
            </a:pPr>
            <a:r>
              <a:rPr lang="en-US" sz="1400" b="1" dirty="0">
                <a:solidFill>
                  <a:schemeClr val="accent4"/>
                </a:solidFill>
                <a:latin typeface="Calibri" panose="020F0502020204030204" pitchFamily="34" charset="0"/>
                <a:ea typeface="Arial Unicode MS" panose="020B0604020202020204" pitchFamily="34" charset="-128"/>
                <a:cs typeface="Calibri" panose="020F0502020204030204" pitchFamily="34" charset="0"/>
              </a:rPr>
              <a:t>12 of 19 (63.2%) patients remain in response as of the data cutoff</a:t>
            </a:r>
          </a:p>
        </p:txBody>
      </p:sp>
      <p:sp>
        <p:nvSpPr>
          <p:cNvPr id="9" name="Rectangle 8"/>
          <p:cNvSpPr/>
          <p:nvPr/>
        </p:nvSpPr>
        <p:spPr bwMode="auto">
          <a:xfrm>
            <a:off x="4251928" y="3873684"/>
            <a:ext cx="1993201" cy="768622"/>
          </a:xfrm>
          <a:prstGeom prst="rect">
            <a:avLst/>
          </a:prstGeom>
          <a:noFill/>
          <a:ln w="9525" cap="flat" cmpd="sng" algn="ctr">
            <a:noFill/>
            <a:prstDash val="solid"/>
            <a:round/>
            <a:headEnd type="none" w="med" len="med"/>
            <a:tailEnd type="none" w="med" len="med"/>
          </a:ln>
          <a:effectLst/>
        </p:spPr>
        <p:txBody>
          <a:bodyPr vert="horz" wrap="square" lIns="16129" tIns="80645" rIns="16129" bIns="80645" numCol="1" rtlCol="0" anchor="ctr" anchorCtr="0" compatLnSpc="1">
            <a:prstTxWarp prst="textNoShape">
              <a:avLst/>
            </a:prstTxWarp>
          </a:bodyPr>
          <a:lstStyle/>
          <a:p>
            <a:pPr defTabSz="806455" fontAlgn="base" hangingPunct="0">
              <a:spcBef>
                <a:spcPct val="0"/>
              </a:spcBef>
              <a:spcAft>
                <a:spcPct val="0"/>
              </a:spcAft>
              <a:buClr>
                <a:srgbClr val="000000"/>
              </a:buClr>
              <a:buSzPct val="100000"/>
            </a:pPr>
            <a:r>
              <a:rPr lang="en-US" sz="1400" b="1" dirty="0">
                <a:solidFill>
                  <a:schemeClr val="accent3"/>
                </a:solidFill>
                <a:latin typeface="Calibri" panose="020F0502020204030204" pitchFamily="34" charset="0"/>
                <a:ea typeface="Arial Unicode MS" panose="020B0604020202020204" pitchFamily="34" charset="-128"/>
                <a:cs typeface="Calibri" panose="020F0502020204030204" pitchFamily="34" charset="0"/>
              </a:rPr>
              <a:t>41 of 46 (89.1%) patients remain in response as of the data cutoff</a:t>
            </a:r>
          </a:p>
        </p:txBody>
      </p:sp>
      <p:sp>
        <p:nvSpPr>
          <p:cNvPr id="1988" name="TextBox 1987"/>
          <p:cNvSpPr txBox="1"/>
          <p:nvPr/>
        </p:nvSpPr>
        <p:spPr>
          <a:xfrm>
            <a:off x="3955103" y="1126819"/>
            <a:ext cx="2093715" cy="215444"/>
          </a:xfrm>
          <a:prstGeom prst="rect">
            <a:avLst/>
          </a:prstGeom>
          <a:noFill/>
        </p:spPr>
        <p:txBody>
          <a:bodyPr wrap="none" lIns="0" tIns="0" rIns="0" bIns="0" rtlCol="0">
            <a:spAutoFit/>
          </a:bodyPr>
          <a:lstStyle/>
          <a:p>
            <a:pPr defTabSz="806455" eaLnBrk="0" fontAlgn="base" hangingPunct="0">
              <a:spcBef>
                <a:spcPct val="0"/>
              </a:spcBef>
              <a:spcAft>
                <a:spcPct val="0"/>
              </a:spcAft>
            </a:pPr>
            <a:r>
              <a:rPr lang="en-US" sz="1400" b="1" dirty="0">
                <a:solidFill>
                  <a:schemeClr val="accent3"/>
                </a:solidFill>
                <a:latin typeface="Calibri" panose="020F0502020204030204" pitchFamily="34" charset="0"/>
                <a:ea typeface="Arial Unicode MS" panose="020B0604020202020204" pitchFamily="34" charset="-128"/>
                <a:cs typeface="Calibri" panose="020F0502020204030204" pitchFamily="34" charset="0"/>
              </a:rPr>
              <a:t>Median follow-up: 16.3 mos</a:t>
            </a:r>
          </a:p>
        </p:txBody>
      </p:sp>
      <p:sp>
        <p:nvSpPr>
          <p:cNvPr id="1990" name="TextBox 1989"/>
          <p:cNvSpPr txBox="1"/>
          <p:nvPr/>
        </p:nvSpPr>
        <p:spPr>
          <a:xfrm>
            <a:off x="9732810" y="1126819"/>
            <a:ext cx="2109745" cy="215444"/>
          </a:xfrm>
          <a:prstGeom prst="rect">
            <a:avLst/>
          </a:prstGeom>
          <a:noFill/>
        </p:spPr>
        <p:txBody>
          <a:bodyPr wrap="none" lIns="0" tIns="0" rIns="0" bIns="0" rtlCol="0">
            <a:spAutoFit/>
          </a:bodyPr>
          <a:lstStyle/>
          <a:p>
            <a:pPr algn="r" defTabSz="806455" eaLnBrk="0" fontAlgn="base" hangingPunct="0">
              <a:spcBef>
                <a:spcPct val="0"/>
              </a:spcBef>
              <a:spcAft>
                <a:spcPct val="0"/>
              </a:spcAft>
            </a:pPr>
            <a:r>
              <a:rPr lang="en-US" sz="1400" b="1" dirty="0">
                <a:solidFill>
                  <a:schemeClr val="accent4"/>
                </a:solidFill>
                <a:latin typeface="Calibri" panose="020F0502020204030204" pitchFamily="34" charset="0"/>
                <a:ea typeface="Arial Unicode MS" panose="020B0604020202020204" pitchFamily="34" charset="-128"/>
                <a:cs typeface="Calibri" panose="020F0502020204030204" pitchFamily="34" charset="0"/>
              </a:rPr>
              <a:t>Median follow-up: 11.5 moa</a:t>
            </a:r>
          </a:p>
        </p:txBody>
      </p:sp>
      <p:grpSp>
        <p:nvGrpSpPr>
          <p:cNvPr id="1989" name="Group 7">
            <a:extLst>
              <a:ext uri="{FF2B5EF4-FFF2-40B4-BE49-F238E27FC236}">
                <a16:creationId xmlns:a16="http://schemas.microsoft.com/office/drawing/2014/main" id="{F308F496-D541-4702-8015-F69281F1EA51}"/>
              </a:ext>
            </a:extLst>
          </p:cNvPr>
          <p:cNvGrpSpPr>
            <a:grpSpLocks/>
          </p:cNvGrpSpPr>
          <p:nvPr/>
        </p:nvGrpSpPr>
        <p:grpSpPr bwMode="auto">
          <a:xfrm>
            <a:off x="9389569" y="6216652"/>
            <a:ext cx="2488502" cy="447822"/>
            <a:chOff x="9527309" y="3551529"/>
            <a:chExt cx="2488502" cy="448324"/>
          </a:xfrm>
        </p:grpSpPr>
        <p:pic>
          <p:nvPicPr>
            <p:cNvPr id="1992" name="Picture 9">
              <a:extLst>
                <a:ext uri="{FF2B5EF4-FFF2-40B4-BE49-F238E27FC236}">
                  <a16:creationId xmlns:a16="http://schemas.microsoft.com/office/drawing/2014/main" id="{23A5D4C8-34DD-459F-BB78-2A22B31A41D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93" name="Rectangle 8">
              <a:extLst>
                <a:ext uri="{FF2B5EF4-FFF2-40B4-BE49-F238E27FC236}">
                  <a16:creationId xmlns:a16="http://schemas.microsoft.com/office/drawing/2014/main" id="{4E97E0CE-AA60-4545-B766-8D47014C9F7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167" name="Group 166">
            <a:extLst>
              <a:ext uri="{FF2B5EF4-FFF2-40B4-BE49-F238E27FC236}">
                <a16:creationId xmlns:a16="http://schemas.microsoft.com/office/drawing/2014/main" id="{5B42D6B1-ADE8-4D60-ADCF-7F75B339FEB6}"/>
              </a:ext>
            </a:extLst>
          </p:cNvPr>
          <p:cNvGrpSpPr/>
          <p:nvPr/>
        </p:nvGrpSpPr>
        <p:grpSpPr>
          <a:xfrm>
            <a:off x="131321" y="1231799"/>
            <a:ext cx="6138527" cy="5235922"/>
            <a:chOff x="44903" y="1438823"/>
            <a:chExt cx="6138527" cy="5235922"/>
          </a:xfrm>
        </p:grpSpPr>
        <p:grpSp>
          <p:nvGrpSpPr>
            <p:cNvPr id="153" name="Group 152">
              <a:extLst>
                <a:ext uri="{FF2B5EF4-FFF2-40B4-BE49-F238E27FC236}">
                  <a16:creationId xmlns:a16="http://schemas.microsoft.com/office/drawing/2014/main" id="{5D2DC817-44DA-4355-92B3-3F9032C130DE}"/>
                </a:ext>
              </a:extLst>
            </p:cNvPr>
            <p:cNvGrpSpPr/>
            <p:nvPr/>
          </p:nvGrpSpPr>
          <p:grpSpPr>
            <a:xfrm>
              <a:off x="44903" y="1438823"/>
              <a:ext cx="6138527" cy="5235922"/>
              <a:chOff x="44903" y="1438823"/>
              <a:chExt cx="6138527" cy="5235922"/>
            </a:xfrm>
          </p:grpSpPr>
          <p:sp>
            <p:nvSpPr>
              <p:cNvPr id="12" name="TextBox 11">
                <a:extLst>
                  <a:ext uri="{FF2B5EF4-FFF2-40B4-BE49-F238E27FC236}">
                    <a16:creationId xmlns:a16="http://schemas.microsoft.com/office/drawing/2014/main" id="{AE8CC406-9695-4116-A3C1-F9527D6A2B47}"/>
                  </a:ext>
                </a:extLst>
              </p:cNvPr>
              <p:cNvSpPr txBox="1"/>
              <p:nvPr/>
            </p:nvSpPr>
            <p:spPr bwMode="auto">
              <a:xfrm>
                <a:off x="395787" y="6366968"/>
                <a:ext cx="55290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Wks of Response</a:t>
                </a:r>
              </a:p>
            </p:txBody>
          </p:sp>
          <p:sp>
            <p:nvSpPr>
              <p:cNvPr id="16" name="TextBox 15">
                <a:extLst>
                  <a:ext uri="{FF2B5EF4-FFF2-40B4-BE49-F238E27FC236}">
                    <a16:creationId xmlns:a16="http://schemas.microsoft.com/office/drawing/2014/main" id="{25C5B02C-AA64-4731-B0BC-32E33C109EC3}"/>
                  </a:ext>
                </a:extLst>
              </p:cNvPr>
              <p:cNvSpPr txBox="1"/>
              <p:nvPr/>
            </p:nvSpPr>
            <p:spPr bwMode="auto">
              <a:xfrm rot="16200000">
                <a:off x="-1997766" y="3824810"/>
                <a:ext cx="43931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Subject</a:t>
                </a:r>
              </a:p>
            </p:txBody>
          </p:sp>
          <p:sp>
            <p:nvSpPr>
              <p:cNvPr id="21" name="TextBox 20">
                <a:extLst>
                  <a:ext uri="{FF2B5EF4-FFF2-40B4-BE49-F238E27FC236}">
                    <a16:creationId xmlns:a16="http://schemas.microsoft.com/office/drawing/2014/main" id="{AE1B1B9B-81A7-49F3-B8B8-C3A53BFF6846}"/>
                  </a:ext>
                </a:extLst>
              </p:cNvPr>
              <p:cNvSpPr txBox="1"/>
              <p:nvPr/>
            </p:nvSpPr>
            <p:spPr bwMode="auto">
              <a:xfrm>
                <a:off x="5605460"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132</a:t>
                </a:r>
              </a:p>
            </p:txBody>
          </p:sp>
          <p:sp>
            <p:nvSpPr>
              <p:cNvPr id="22" name="TextBox 21">
                <a:extLst>
                  <a:ext uri="{FF2B5EF4-FFF2-40B4-BE49-F238E27FC236}">
                    <a16:creationId xmlns:a16="http://schemas.microsoft.com/office/drawing/2014/main" id="{9BA9E482-91D5-4439-AAC6-D61598F4CC49}"/>
                  </a:ext>
                </a:extLst>
              </p:cNvPr>
              <p:cNvSpPr txBox="1"/>
              <p:nvPr/>
            </p:nvSpPr>
            <p:spPr bwMode="auto">
              <a:xfrm>
                <a:off x="113095"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F90CF28C-B4BE-44C8-93B3-3965227CD100}"/>
                  </a:ext>
                </a:extLst>
              </p:cNvPr>
              <p:cNvSpPr txBox="1"/>
              <p:nvPr/>
            </p:nvSpPr>
            <p:spPr bwMode="auto">
              <a:xfrm>
                <a:off x="615326"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4" name="TextBox 23">
                <a:extLst>
                  <a:ext uri="{FF2B5EF4-FFF2-40B4-BE49-F238E27FC236}">
                    <a16:creationId xmlns:a16="http://schemas.microsoft.com/office/drawing/2014/main" id="{FA448F1D-C760-4378-A514-6E6654CEA45A}"/>
                  </a:ext>
                </a:extLst>
              </p:cNvPr>
              <p:cNvSpPr txBox="1"/>
              <p:nvPr/>
            </p:nvSpPr>
            <p:spPr bwMode="auto">
              <a:xfrm>
                <a:off x="1117557"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5" name="TextBox 24">
                <a:extLst>
                  <a:ext uri="{FF2B5EF4-FFF2-40B4-BE49-F238E27FC236}">
                    <a16:creationId xmlns:a16="http://schemas.microsoft.com/office/drawing/2014/main" id="{64BE2855-1670-423D-9A0B-CD08992C233A}"/>
                  </a:ext>
                </a:extLst>
              </p:cNvPr>
              <p:cNvSpPr txBox="1"/>
              <p:nvPr/>
            </p:nvSpPr>
            <p:spPr bwMode="auto">
              <a:xfrm>
                <a:off x="1619788"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6" name="TextBox 25">
                <a:extLst>
                  <a:ext uri="{FF2B5EF4-FFF2-40B4-BE49-F238E27FC236}">
                    <a16:creationId xmlns:a16="http://schemas.microsoft.com/office/drawing/2014/main" id="{C7D73433-3E2C-4CD4-8C49-8EFF08C38453}"/>
                  </a:ext>
                </a:extLst>
              </p:cNvPr>
              <p:cNvSpPr txBox="1"/>
              <p:nvPr/>
            </p:nvSpPr>
            <p:spPr bwMode="auto">
              <a:xfrm>
                <a:off x="2122019"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63" name="TextBox 62">
                <a:extLst>
                  <a:ext uri="{FF2B5EF4-FFF2-40B4-BE49-F238E27FC236}">
                    <a16:creationId xmlns:a16="http://schemas.microsoft.com/office/drawing/2014/main" id="{7AB64E51-40B3-47D5-AD8F-3ACF1EE1B457}"/>
                  </a:ext>
                </a:extLst>
              </p:cNvPr>
              <p:cNvSpPr txBox="1"/>
              <p:nvPr/>
            </p:nvSpPr>
            <p:spPr bwMode="auto">
              <a:xfrm>
                <a:off x="2624250"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28" name="TextBox 127">
                <a:extLst>
                  <a:ext uri="{FF2B5EF4-FFF2-40B4-BE49-F238E27FC236}">
                    <a16:creationId xmlns:a16="http://schemas.microsoft.com/office/drawing/2014/main" id="{09824704-EB1A-4CA5-A8D4-F911DB3A9374}"/>
                  </a:ext>
                </a:extLst>
              </p:cNvPr>
              <p:cNvSpPr txBox="1"/>
              <p:nvPr/>
            </p:nvSpPr>
            <p:spPr bwMode="auto">
              <a:xfrm>
                <a:off x="3126481"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129" name="TextBox 128">
                <a:extLst>
                  <a:ext uri="{FF2B5EF4-FFF2-40B4-BE49-F238E27FC236}">
                    <a16:creationId xmlns:a16="http://schemas.microsoft.com/office/drawing/2014/main" id="{2A589DC8-397E-4147-ADAB-3D463D188F57}"/>
                  </a:ext>
                </a:extLst>
              </p:cNvPr>
              <p:cNvSpPr txBox="1"/>
              <p:nvPr/>
            </p:nvSpPr>
            <p:spPr bwMode="auto">
              <a:xfrm>
                <a:off x="3628712"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130" name="TextBox 129">
                <a:extLst>
                  <a:ext uri="{FF2B5EF4-FFF2-40B4-BE49-F238E27FC236}">
                    <a16:creationId xmlns:a16="http://schemas.microsoft.com/office/drawing/2014/main" id="{754F5F9C-D0B2-454F-B51A-73C10D52519B}"/>
                  </a:ext>
                </a:extLst>
              </p:cNvPr>
              <p:cNvSpPr txBox="1"/>
              <p:nvPr/>
            </p:nvSpPr>
            <p:spPr bwMode="auto">
              <a:xfrm>
                <a:off x="4098772"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96</a:t>
                </a:r>
              </a:p>
            </p:txBody>
          </p:sp>
          <p:sp>
            <p:nvSpPr>
              <p:cNvPr id="131" name="TextBox 130">
                <a:extLst>
                  <a:ext uri="{FF2B5EF4-FFF2-40B4-BE49-F238E27FC236}">
                    <a16:creationId xmlns:a16="http://schemas.microsoft.com/office/drawing/2014/main" id="{9F21EDD0-181B-4D6E-8FB1-E882B18E667E}"/>
                  </a:ext>
                </a:extLst>
              </p:cNvPr>
              <p:cNvSpPr txBox="1"/>
              <p:nvPr/>
            </p:nvSpPr>
            <p:spPr bwMode="auto">
              <a:xfrm>
                <a:off x="4601003"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108</a:t>
                </a:r>
              </a:p>
            </p:txBody>
          </p:sp>
          <p:sp>
            <p:nvSpPr>
              <p:cNvPr id="132" name="TextBox 131">
                <a:extLst>
                  <a:ext uri="{FF2B5EF4-FFF2-40B4-BE49-F238E27FC236}">
                    <a16:creationId xmlns:a16="http://schemas.microsoft.com/office/drawing/2014/main" id="{487A681B-6A46-4BF4-81C6-733C1996D612}"/>
                  </a:ext>
                </a:extLst>
              </p:cNvPr>
              <p:cNvSpPr txBox="1"/>
              <p:nvPr/>
            </p:nvSpPr>
            <p:spPr bwMode="auto">
              <a:xfrm>
                <a:off x="5103234"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137" name="TextBox 136">
                <a:extLst>
                  <a:ext uri="{FF2B5EF4-FFF2-40B4-BE49-F238E27FC236}">
                    <a16:creationId xmlns:a16="http://schemas.microsoft.com/office/drawing/2014/main" id="{25E322B5-7D75-4DDB-8FA9-11EBBA880796}"/>
                  </a:ext>
                </a:extLst>
              </p:cNvPr>
              <p:cNvSpPr txBox="1"/>
              <p:nvPr/>
            </p:nvSpPr>
            <p:spPr bwMode="auto">
              <a:xfrm>
                <a:off x="2259794" y="143882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52W</a:t>
                </a:r>
              </a:p>
            </p:txBody>
          </p:sp>
          <p:sp>
            <p:nvSpPr>
              <p:cNvPr id="138" name="TextBox 137">
                <a:extLst>
                  <a:ext uri="{FF2B5EF4-FFF2-40B4-BE49-F238E27FC236}">
                    <a16:creationId xmlns:a16="http://schemas.microsoft.com/office/drawing/2014/main" id="{77FB1A96-1615-437A-BB89-8B71209DD81F}"/>
                  </a:ext>
                </a:extLst>
              </p:cNvPr>
              <p:cNvSpPr txBox="1"/>
              <p:nvPr/>
            </p:nvSpPr>
            <p:spPr bwMode="auto">
              <a:xfrm>
                <a:off x="3401753" y="143882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78W</a:t>
                </a:r>
              </a:p>
            </p:txBody>
          </p:sp>
          <p:sp>
            <p:nvSpPr>
              <p:cNvPr id="139" name="TextBox 138">
                <a:extLst>
                  <a:ext uri="{FF2B5EF4-FFF2-40B4-BE49-F238E27FC236}">
                    <a16:creationId xmlns:a16="http://schemas.microsoft.com/office/drawing/2014/main" id="{650F4420-57AA-4967-B094-FD3542016D03}"/>
                  </a:ext>
                </a:extLst>
              </p:cNvPr>
              <p:cNvSpPr txBox="1"/>
              <p:nvPr/>
            </p:nvSpPr>
            <p:spPr bwMode="auto">
              <a:xfrm>
                <a:off x="1117836" y="143882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24W</a:t>
                </a:r>
              </a:p>
            </p:txBody>
          </p:sp>
        </p:grpSp>
        <p:grpSp>
          <p:nvGrpSpPr>
            <p:cNvPr id="152" name="Group 151">
              <a:extLst>
                <a:ext uri="{FF2B5EF4-FFF2-40B4-BE49-F238E27FC236}">
                  <a16:creationId xmlns:a16="http://schemas.microsoft.com/office/drawing/2014/main" id="{711F3586-822C-4AB3-B771-64B0DDB635ED}"/>
                </a:ext>
              </a:extLst>
            </p:cNvPr>
            <p:cNvGrpSpPr/>
            <p:nvPr/>
          </p:nvGrpSpPr>
          <p:grpSpPr>
            <a:xfrm>
              <a:off x="376082" y="1711809"/>
              <a:ext cx="5553496" cy="4537898"/>
              <a:chOff x="376082" y="1711809"/>
              <a:chExt cx="5553496" cy="4537898"/>
            </a:xfrm>
          </p:grpSpPr>
          <p:grpSp>
            <p:nvGrpSpPr>
              <p:cNvPr id="18" name="Group 17">
                <a:extLst>
                  <a:ext uri="{FF2B5EF4-FFF2-40B4-BE49-F238E27FC236}">
                    <a16:creationId xmlns:a16="http://schemas.microsoft.com/office/drawing/2014/main" id="{AA8BAAAB-8330-4809-83B2-394ABFAFE608}"/>
                  </a:ext>
                </a:extLst>
              </p:cNvPr>
              <p:cNvGrpSpPr/>
              <p:nvPr/>
            </p:nvGrpSpPr>
            <p:grpSpPr>
              <a:xfrm>
                <a:off x="376082" y="1781689"/>
                <a:ext cx="5553496" cy="4412638"/>
                <a:chOff x="316169" y="1781689"/>
                <a:chExt cx="5816447" cy="4412638"/>
              </a:xfrm>
            </p:grpSpPr>
            <p:sp>
              <p:nvSpPr>
                <p:cNvPr id="503" name="Line 1749">
                  <a:extLst>
                    <a:ext uri="{FF2B5EF4-FFF2-40B4-BE49-F238E27FC236}">
                      <a16:creationId xmlns:a16="http://schemas.microsoft.com/office/drawing/2014/main" id="{595B3E9B-D5CE-4037-A947-0D0E9AA3CAA3}"/>
                    </a:ext>
                  </a:extLst>
                </p:cNvPr>
                <p:cNvSpPr>
                  <a:spLocks noChangeShapeType="1"/>
                </p:cNvSpPr>
                <p:nvPr/>
              </p:nvSpPr>
              <p:spPr bwMode="auto">
                <a:xfrm>
                  <a:off x="316169" y="1781689"/>
                  <a:ext cx="581145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2" name="Line 1989">
                  <a:extLst>
                    <a:ext uri="{FF2B5EF4-FFF2-40B4-BE49-F238E27FC236}">
                      <a16:creationId xmlns:a16="http://schemas.microsoft.com/office/drawing/2014/main" id="{79BB8A52-A10E-4352-8078-57F61256C07E}"/>
                    </a:ext>
                  </a:extLst>
                </p:cNvPr>
                <p:cNvSpPr>
                  <a:spLocks noChangeShapeType="1"/>
                </p:cNvSpPr>
                <p:nvPr/>
              </p:nvSpPr>
              <p:spPr bwMode="auto">
                <a:xfrm>
                  <a:off x="316170" y="6194327"/>
                  <a:ext cx="5816446"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528" dirty="0">
                    <a:solidFill>
                      <a:srgbClr val="FFFFFF"/>
                    </a:solidFill>
                    <a:latin typeface="Arial Narrow" panose="020B0606020202030204" pitchFamily="34" charset="0"/>
                    <a:ea typeface="Arial Unicode MS" panose="020B0604020202020204" pitchFamily="34" charset="-128"/>
                  </a:endParaRPr>
                </a:p>
              </p:txBody>
            </p:sp>
          </p:grpSp>
          <p:cxnSp>
            <p:nvCxnSpPr>
              <p:cNvPr id="20" name="Straight Connector 19">
                <a:extLst>
                  <a:ext uri="{FF2B5EF4-FFF2-40B4-BE49-F238E27FC236}">
                    <a16:creationId xmlns:a16="http://schemas.microsoft.com/office/drawing/2014/main" id="{0A2EA5AC-61B4-4188-B111-9FDCB7569B3A}"/>
                  </a:ext>
                </a:extLst>
              </p:cNvPr>
              <p:cNvCxnSpPr>
                <a:cxnSpLocks/>
              </p:cNvCxnSpPr>
              <p:nvPr/>
            </p:nvCxnSpPr>
            <p:spPr bwMode="auto">
              <a:xfrm flipH="1">
                <a:off x="393804"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5" name="Straight Connector 1994">
                <a:extLst>
                  <a:ext uri="{FF2B5EF4-FFF2-40B4-BE49-F238E27FC236}">
                    <a16:creationId xmlns:a16="http://schemas.microsoft.com/office/drawing/2014/main" id="{FC2CEE9F-991B-4A4F-90E2-AFF02D1FE6E5}"/>
                  </a:ext>
                </a:extLst>
              </p:cNvPr>
              <p:cNvCxnSpPr>
                <a:cxnSpLocks/>
              </p:cNvCxnSpPr>
              <p:nvPr/>
            </p:nvCxnSpPr>
            <p:spPr bwMode="auto">
              <a:xfrm flipH="1">
                <a:off x="894926"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6" name="Straight Connector 1995">
                <a:extLst>
                  <a:ext uri="{FF2B5EF4-FFF2-40B4-BE49-F238E27FC236}">
                    <a16:creationId xmlns:a16="http://schemas.microsoft.com/office/drawing/2014/main" id="{40383B3C-952B-4BAF-B988-436127C11F6A}"/>
                  </a:ext>
                </a:extLst>
              </p:cNvPr>
              <p:cNvCxnSpPr>
                <a:cxnSpLocks/>
              </p:cNvCxnSpPr>
              <p:nvPr/>
            </p:nvCxnSpPr>
            <p:spPr bwMode="auto">
              <a:xfrm flipH="1">
                <a:off x="1396048"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7" name="Straight Connector 1996">
                <a:extLst>
                  <a:ext uri="{FF2B5EF4-FFF2-40B4-BE49-F238E27FC236}">
                    <a16:creationId xmlns:a16="http://schemas.microsoft.com/office/drawing/2014/main" id="{33C5C26C-C092-47DE-A025-E907FBC7336A}"/>
                  </a:ext>
                </a:extLst>
              </p:cNvPr>
              <p:cNvCxnSpPr>
                <a:cxnSpLocks/>
              </p:cNvCxnSpPr>
              <p:nvPr/>
            </p:nvCxnSpPr>
            <p:spPr bwMode="auto">
              <a:xfrm flipH="1">
                <a:off x="1897170"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8" name="Straight Connector 1997">
                <a:extLst>
                  <a:ext uri="{FF2B5EF4-FFF2-40B4-BE49-F238E27FC236}">
                    <a16:creationId xmlns:a16="http://schemas.microsoft.com/office/drawing/2014/main" id="{465E76FD-4BFE-42E3-A44E-D8C5DCA7EC10}"/>
                  </a:ext>
                </a:extLst>
              </p:cNvPr>
              <p:cNvCxnSpPr>
                <a:cxnSpLocks/>
              </p:cNvCxnSpPr>
              <p:nvPr/>
            </p:nvCxnSpPr>
            <p:spPr bwMode="auto">
              <a:xfrm flipH="1">
                <a:off x="2398292"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9" name="Straight Connector 1998">
                <a:extLst>
                  <a:ext uri="{FF2B5EF4-FFF2-40B4-BE49-F238E27FC236}">
                    <a16:creationId xmlns:a16="http://schemas.microsoft.com/office/drawing/2014/main" id="{5A69C500-DC8B-4952-8285-C29B870DA8C6}"/>
                  </a:ext>
                </a:extLst>
              </p:cNvPr>
              <p:cNvCxnSpPr>
                <a:cxnSpLocks/>
              </p:cNvCxnSpPr>
              <p:nvPr/>
            </p:nvCxnSpPr>
            <p:spPr bwMode="auto">
              <a:xfrm flipH="1">
                <a:off x="2899414"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0" name="Straight Connector 1999">
                <a:extLst>
                  <a:ext uri="{FF2B5EF4-FFF2-40B4-BE49-F238E27FC236}">
                    <a16:creationId xmlns:a16="http://schemas.microsoft.com/office/drawing/2014/main" id="{30F9456B-A498-494E-A30B-22D5AE3D6B03}"/>
                  </a:ext>
                </a:extLst>
              </p:cNvPr>
              <p:cNvCxnSpPr>
                <a:cxnSpLocks/>
              </p:cNvCxnSpPr>
              <p:nvPr/>
            </p:nvCxnSpPr>
            <p:spPr bwMode="auto">
              <a:xfrm flipH="1">
                <a:off x="3400536"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1" name="Straight Connector 2000">
                <a:extLst>
                  <a:ext uri="{FF2B5EF4-FFF2-40B4-BE49-F238E27FC236}">
                    <a16:creationId xmlns:a16="http://schemas.microsoft.com/office/drawing/2014/main" id="{B314D854-D877-4D88-B13C-CB341128F55A}"/>
                  </a:ext>
                </a:extLst>
              </p:cNvPr>
              <p:cNvCxnSpPr>
                <a:cxnSpLocks/>
              </p:cNvCxnSpPr>
              <p:nvPr/>
            </p:nvCxnSpPr>
            <p:spPr bwMode="auto">
              <a:xfrm flipH="1">
                <a:off x="3901658"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2" name="Straight Connector 2001">
                <a:extLst>
                  <a:ext uri="{FF2B5EF4-FFF2-40B4-BE49-F238E27FC236}">
                    <a16:creationId xmlns:a16="http://schemas.microsoft.com/office/drawing/2014/main" id="{39BC79E7-7FA4-45A9-8317-71580745653B}"/>
                  </a:ext>
                </a:extLst>
              </p:cNvPr>
              <p:cNvCxnSpPr>
                <a:cxnSpLocks/>
              </p:cNvCxnSpPr>
              <p:nvPr/>
            </p:nvCxnSpPr>
            <p:spPr bwMode="auto">
              <a:xfrm flipH="1">
                <a:off x="4402780"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3" name="Straight Connector 2002">
                <a:extLst>
                  <a:ext uri="{FF2B5EF4-FFF2-40B4-BE49-F238E27FC236}">
                    <a16:creationId xmlns:a16="http://schemas.microsoft.com/office/drawing/2014/main" id="{FF26D440-B4A1-40F6-B2E8-E7C3375C6DA5}"/>
                  </a:ext>
                </a:extLst>
              </p:cNvPr>
              <p:cNvCxnSpPr>
                <a:cxnSpLocks/>
              </p:cNvCxnSpPr>
              <p:nvPr/>
            </p:nvCxnSpPr>
            <p:spPr bwMode="auto">
              <a:xfrm flipH="1">
                <a:off x="4903902"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4" name="Straight Connector 2003">
                <a:extLst>
                  <a:ext uri="{FF2B5EF4-FFF2-40B4-BE49-F238E27FC236}">
                    <a16:creationId xmlns:a16="http://schemas.microsoft.com/office/drawing/2014/main" id="{7679DDAB-931F-4246-970E-644C680DF1AA}"/>
                  </a:ext>
                </a:extLst>
              </p:cNvPr>
              <p:cNvCxnSpPr>
                <a:cxnSpLocks/>
              </p:cNvCxnSpPr>
              <p:nvPr/>
            </p:nvCxnSpPr>
            <p:spPr bwMode="auto">
              <a:xfrm flipH="1">
                <a:off x="5405024"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5" name="Straight Connector 2004">
                <a:extLst>
                  <a:ext uri="{FF2B5EF4-FFF2-40B4-BE49-F238E27FC236}">
                    <a16:creationId xmlns:a16="http://schemas.microsoft.com/office/drawing/2014/main" id="{669361F7-C735-4C77-BED1-8E4147F3739B}"/>
                  </a:ext>
                </a:extLst>
              </p:cNvPr>
              <p:cNvCxnSpPr>
                <a:cxnSpLocks/>
              </p:cNvCxnSpPr>
              <p:nvPr/>
            </p:nvCxnSpPr>
            <p:spPr bwMode="auto">
              <a:xfrm flipH="1">
                <a:off x="5906145"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CCC7AFA-20CC-4B47-9611-A79335B47EC0}"/>
                  </a:ext>
                </a:extLst>
              </p:cNvPr>
              <p:cNvCxnSpPr>
                <a:cxnSpLocks/>
              </p:cNvCxnSpPr>
              <p:nvPr/>
            </p:nvCxnSpPr>
            <p:spPr bwMode="auto">
              <a:xfrm flipV="1">
                <a:off x="1398215" y="17118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7" name="Straight Connector 2016">
                <a:extLst>
                  <a:ext uri="{FF2B5EF4-FFF2-40B4-BE49-F238E27FC236}">
                    <a16:creationId xmlns:a16="http://schemas.microsoft.com/office/drawing/2014/main" id="{EA032853-E6A5-4097-970C-4AAB832AF001}"/>
                  </a:ext>
                </a:extLst>
              </p:cNvPr>
              <p:cNvCxnSpPr>
                <a:cxnSpLocks/>
              </p:cNvCxnSpPr>
              <p:nvPr/>
            </p:nvCxnSpPr>
            <p:spPr bwMode="auto">
              <a:xfrm flipV="1">
                <a:off x="2555586" y="17118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8" name="Straight Connector 2017">
                <a:extLst>
                  <a:ext uri="{FF2B5EF4-FFF2-40B4-BE49-F238E27FC236}">
                    <a16:creationId xmlns:a16="http://schemas.microsoft.com/office/drawing/2014/main" id="{C76842F4-ECC5-43B4-BCB8-FF5914093203}"/>
                  </a:ext>
                </a:extLst>
              </p:cNvPr>
              <p:cNvCxnSpPr>
                <a:cxnSpLocks/>
              </p:cNvCxnSpPr>
              <p:nvPr/>
            </p:nvCxnSpPr>
            <p:spPr bwMode="auto">
              <a:xfrm flipV="1">
                <a:off x="3677096" y="171180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2" name="Line 2002">
                <a:extLst>
                  <a:ext uri="{FF2B5EF4-FFF2-40B4-BE49-F238E27FC236}">
                    <a16:creationId xmlns:a16="http://schemas.microsoft.com/office/drawing/2014/main" id="{A326DCB3-B659-4E77-85C1-4B781CDCD56C}"/>
                  </a:ext>
                </a:extLst>
              </p:cNvPr>
              <p:cNvSpPr>
                <a:spLocks noChangeShapeType="1"/>
              </p:cNvSpPr>
              <p:nvPr/>
            </p:nvSpPr>
            <p:spPr bwMode="auto">
              <a:xfrm flipV="1">
                <a:off x="387161" y="1775033"/>
                <a:ext cx="0" cy="4419293"/>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grpSp>
        <p:nvGrpSpPr>
          <p:cNvPr id="150" name="Group 149">
            <a:extLst>
              <a:ext uri="{FF2B5EF4-FFF2-40B4-BE49-F238E27FC236}">
                <a16:creationId xmlns:a16="http://schemas.microsoft.com/office/drawing/2014/main" id="{3741F98C-7986-4AC5-8A6A-DBC9479398DA}"/>
              </a:ext>
            </a:extLst>
          </p:cNvPr>
          <p:cNvGrpSpPr/>
          <p:nvPr/>
        </p:nvGrpSpPr>
        <p:grpSpPr>
          <a:xfrm>
            <a:off x="4156610" y="4558838"/>
            <a:ext cx="1835953" cy="1384995"/>
            <a:chOff x="4070192" y="4765862"/>
            <a:chExt cx="1835953" cy="1384995"/>
          </a:xfrm>
        </p:grpSpPr>
        <p:sp>
          <p:nvSpPr>
            <p:cNvPr id="140" name="TextBox 139">
              <a:extLst>
                <a:ext uri="{FF2B5EF4-FFF2-40B4-BE49-F238E27FC236}">
                  <a16:creationId xmlns:a16="http://schemas.microsoft.com/office/drawing/2014/main" id="{96B61C0E-DFAA-4FFB-BD67-159219C0EF66}"/>
                </a:ext>
              </a:extLst>
            </p:cNvPr>
            <p:cNvSpPr txBox="1"/>
            <p:nvPr/>
          </p:nvSpPr>
          <p:spPr bwMode="auto">
            <a:xfrm>
              <a:off x="4316481" y="4765862"/>
              <a:ext cx="158966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Response ongoing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End of treatment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PD</a:t>
              </a:r>
            </a:p>
          </p:txBody>
        </p:sp>
        <p:sp>
          <p:nvSpPr>
            <p:cNvPr id="143" name="TextBox 142">
              <a:extLst>
                <a:ext uri="{FF2B5EF4-FFF2-40B4-BE49-F238E27FC236}">
                  <a16:creationId xmlns:a16="http://schemas.microsoft.com/office/drawing/2014/main" id="{0FD71CE6-3597-4D68-890F-2500259C34C6}"/>
                </a:ext>
              </a:extLst>
            </p:cNvPr>
            <p:cNvSpPr txBox="1"/>
            <p:nvPr/>
          </p:nvSpPr>
          <p:spPr bwMode="auto">
            <a:xfrm>
              <a:off x="4070192" y="4983629"/>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144" name="Isosceles Triangle 143">
              <a:extLst>
                <a:ext uri="{FF2B5EF4-FFF2-40B4-BE49-F238E27FC236}">
                  <a16:creationId xmlns:a16="http://schemas.microsoft.com/office/drawing/2014/main" id="{9C7AEB22-6396-41AD-AB1E-7339857773ED}"/>
                </a:ext>
              </a:extLst>
            </p:cNvPr>
            <p:cNvSpPr/>
            <p:nvPr/>
          </p:nvSpPr>
          <p:spPr bwMode="auto">
            <a:xfrm rot="19807564">
              <a:off x="4183975" y="4861922"/>
              <a:ext cx="105511" cy="90958"/>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Isosceles Triangle 144">
              <a:extLst>
                <a:ext uri="{FF2B5EF4-FFF2-40B4-BE49-F238E27FC236}">
                  <a16:creationId xmlns:a16="http://schemas.microsoft.com/office/drawing/2014/main" id="{287E6FD9-8D18-4F5F-B0CA-228BAAB99CB0}"/>
                </a:ext>
              </a:extLst>
            </p:cNvPr>
            <p:cNvSpPr/>
            <p:nvPr/>
          </p:nvSpPr>
          <p:spPr bwMode="auto">
            <a:xfrm>
              <a:off x="4183975" y="5302483"/>
              <a:ext cx="105511" cy="90958"/>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Isosceles Triangle 145">
              <a:extLst>
                <a:ext uri="{FF2B5EF4-FFF2-40B4-BE49-F238E27FC236}">
                  <a16:creationId xmlns:a16="http://schemas.microsoft.com/office/drawing/2014/main" id="{AC9EA66F-6576-4E41-90F0-9A77F98282DE}"/>
                </a:ext>
              </a:extLst>
            </p:cNvPr>
            <p:cNvSpPr/>
            <p:nvPr/>
          </p:nvSpPr>
          <p:spPr bwMode="auto">
            <a:xfrm>
              <a:off x="4183975" y="5518505"/>
              <a:ext cx="105511" cy="90958"/>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Isosceles Triangle 146">
              <a:extLst>
                <a:ext uri="{FF2B5EF4-FFF2-40B4-BE49-F238E27FC236}">
                  <a16:creationId xmlns:a16="http://schemas.microsoft.com/office/drawing/2014/main" id="{139DA69E-98F0-4BE7-B827-2413833C9FE9}"/>
                </a:ext>
              </a:extLst>
            </p:cNvPr>
            <p:cNvSpPr/>
            <p:nvPr/>
          </p:nvSpPr>
          <p:spPr bwMode="auto">
            <a:xfrm>
              <a:off x="4183975" y="5734527"/>
              <a:ext cx="105511" cy="90958"/>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8F5F7A56-3B5E-44A9-A806-E6F470BB68F9}"/>
                </a:ext>
              </a:extLst>
            </p:cNvPr>
            <p:cNvSpPr/>
            <p:nvPr/>
          </p:nvSpPr>
          <p:spPr bwMode="auto">
            <a:xfrm>
              <a:off x="4189430" y="5950785"/>
              <a:ext cx="86918" cy="86918"/>
            </a:xfrm>
            <a:prstGeom prst="ellipse">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27" name="Group 2026">
            <a:extLst>
              <a:ext uri="{FF2B5EF4-FFF2-40B4-BE49-F238E27FC236}">
                <a16:creationId xmlns:a16="http://schemas.microsoft.com/office/drawing/2014/main" id="{0D095F7C-7E60-4DB6-B6CB-7C877B7427A4}"/>
              </a:ext>
            </a:extLst>
          </p:cNvPr>
          <p:cNvGrpSpPr/>
          <p:nvPr/>
        </p:nvGrpSpPr>
        <p:grpSpPr>
          <a:xfrm>
            <a:off x="9229105" y="4394714"/>
            <a:ext cx="1835953" cy="1384995"/>
            <a:chOff x="4070192" y="4765862"/>
            <a:chExt cx="1835953" cy="1384995"/>
          </a:xfrm>
        </p:grpSpPr>
        <p:sp>
          <p:nvSpPr>
            <p:cNvPr id="2028" name="TextBox 2027">
              <a:extLst>
                <a:ext uri="{FF2B5EF4-FFF2-40B4-BE49-F238E27FC236}">
                  <a16:creationId xmlns:a16="http://schemas.microsoft.com/office/drawing/2014/main" id="{40FE436D-6A12-47BC-87E2-1C9647F99DDF}"/>
                </a:ext>
              </a:extLst>
            </p:cNvPr>
            <p:cNvSpPr txBox="1"/>
            <p:nvPr/>
          </p:nvSpPr>
          <p:spPr bwMode="auto">
            <a:xfrm>
              <a:off x="4316481" y="4765862"/>
              <a:ext cx="158966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Response ongoing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End of treatment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SD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PD</a:t>
              </a:r>
            </a:p>
          </p:txBody>
        </p:sp>
        <p:sp>
          <p:nvSpPr>
            <p:cNvPr id="2029" name="TextBox 2028">
              <a:extLst>
                <a:ext uri="{FF2B5EF4-FFF2-40B4-BE49-F238E27FC236}">
                  <a16:creationId xmlns:a16="http://schemas.microsoft.com/office/drawing/2014/main" id="{48AE4827-FAF1-4942-9D42-7D63E53E80B0}"/>
                </a:ext>
              </a:extLst>
            </p:cNvPr>
            <p:cNvSpPr txBox="1"/>
            <p:nvPr/>
          </p:nvSpPr>
          <p:spPr bwMode="auto">
            <a:xfrm>
              <a:off x="4070192" y="4983629"/>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030" name="Isosceles Triangle 2029">
              <a:extLst>
                <a:ext uri="{FF2B5EF4-FFF2-40B4-BE49-F238E27FC236}">
                  <a16:creationId xmlns:a16="http://schemas.microsoft.com/office/drawing/2014/main" id="{12CB85A9-2D0D-485E-A42F-D6FEC19E3973}"/>
                </a:ext>
              </a:extLst>
            </p:cNvPr>
            <p:cNvSpPr/>
            <p:nvPr/>
          </p:nvSpPr>
          <p:spPr bwMode="auto">
            <a:xfrm rot="19807564">
              <a:off x="4183975" y="4861922"/>
              <a:ext cx="105511" cy="90958"/>
            </a:xfrm>
            <a:prstGeom prst="triangl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1" name="Isosceles Triangle 2030">
              <a:extLst>
                <a:ext uri="{FF2B5EF4-FFF2-40B4-BE49-F238E27FC236}">
                  <a16:creationId xmlns:a16="http://schemas.microsoft.com/office/drawing/2014/main" id="{B4510F1F-C424-4862-BF3C-86BC13623B00}"/>
                </a:ext>
              </a:extLst>
            </p:cNvPr>
            <p:cNvSpPr/>
            <p:nvPr/>
          </p:nvSpPr>
          <p:spPr bwMode="auto">
            <a:xfrm>
              <a:off x="4183975" y="5302483"/>
              <a:ext cx="105511" cy="90958"/>
            </a:xfrm>
            <a:prstGeom prst="triangl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2" name="Isosceles Triangle 2031">
              <a:extLst>
                <a:ext uri="{FF2B5EF4-FFF2-40B4-BE49-F238E27FC236}">
                  <a16:creationId xmlns:a16="http://schemas.microsoft.com/office/drawing/2014/main" id="{3D84DF16-1D50-4CBA-A14B-7C28243F6045}"/>
                </a:ext>
              </a:extLst>
            </p:cNvPr>
            <p:cNvSpPr/>
            <p:nvPr/>
          </p:nvSpPr>
          <p:spPr bwMode="auto">
            <a:xfrm>
              <a:off x="4183975" y="5518505"/>
              <a:ext cx="105511" cy="90958"/>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3" name="Isosceles Triangle 2032">
              <a:extLst>
                <a:ext uri="{FF2B5EF4-FFF2-40B4-BE49-F238E27FC236}">
                  <a16:creationId xmlns:a16="http://schemas.microsoft.com/office/drawing/2014/main" id="{4EBA1DB3-26B0-4FAE-A3F4-2BF78C4D0ADB}"/>
                </a:ext>
              </a:extLst>
            </p:cNvPr>
            <p:cNvSpPr/>
            <p:nvPr/>
          </p:nvSpPr>
          <p:spPr bwMode="auto">
            <a:xfrm>
              <a:off x="4183975" y="5734527"/>
              <a:ext cx="105511" cy="90958"/>
            </a:xfrm>
            <a:prstGeom prst="triangl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4" name="Oval 2033">
              <a:extLst>
                <a:ext uri="{FF2B5EF4-FFF2-40B4-BE49-F238E27FC236}">
                  <a16:creationId xmlns:a16="http://schemas.microsoft.com/office/drawing/2014/main" id="{6FEAC2BD-9A9A-424C-B26F-E033A3652A5A}"/>
                </a:ext>
              </a:extLst>
            </p:cNvPr>
            <p:cNvSpPr/>
            <p:nvPr/>
          </p:nvSpPr>
          <p:spPr bwMode="auto">
            <a:xfrm>
              <a:off x="4189430" y="5950785"/>
              <a:ext cx="86918" cy="86918"/>
            </a:xfrm>
            <a:prstGeom prst="ellipse">
              <a:avLst/>
            </a:prstGeom>
            <a:solidFill>
              <a:schemeClr val="bg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87" name="Group 2086">
            <a:extLst>
              <a:ext uri="{FF2B5EF4-FFF2-40B4-BE49-F238E27FC236}">
                <a16:creationId xmlns:a16="http://schemas.microsoft.com/office/drawing/2014/main" id="{865AAED9-8BB0-41C6-8739-AC9DE1E521F3}"/>
              </a:ext>
            </a:extLst>
          </p:cNvPr>
          <p:cNvGrpSpPr/>
          <p:nvPr/>
        </p:nvGrpSpPr>
        <p:grpSpPr>
          <a:xfrm>
            <a:off x="6011862" y="1228469"/>
            <a:ext cx="6070335" cy="5235922"/>
            <a:chOff x="113095" y="1438823"/>
            <a:chExt cx="6070335" cy="5235922"/>
          </a:xfrm>
        </p:grpSpPr>
        <p:grpSp>
          <p:nvGrpSpPr>
            <p:cNvPr id="2088" name="Group 2087">
              <a:extLst>
                <a:ext uri="{FF2B5EF4-FFF2-40B4-BE49-F238E27FC236}">
                  <a16:creationId xmlns:a16="http://schemas.microsoft.com/office/drawing/2014/main" id="{B4516BDB-241F-4E63-A733-E85084DCAA7C}"/>
                </a:ext>
              </a:extLst>
            </p:cNvPr>
            <p:cNvGrpSpPr/>
            <p:nvPr/>
          </p:nvGrpSpPr>
          <p:grpSpPr>
            <a:xfrm>
              <a:off x="113095" y="1438823"/>
              <a:ext cx="6070335" cy="5235922"/>
              <a:chOff x="113095" y="1438823"/>
              <a:chExt cx="6070335" cy="5235922"/>
            </a:xfrm>
          </p:grpSpPr>
          <p:sp>
            <p:nvSpPr>
              <p:cNvPr id="2109" name="TextBox 2108">
                <a:extLst>
                  <a:ext uri="{FF2B5EF4-FFF2-40B4-BE49-F238E27FC236}">
                    <a16:creationId xmlns:a16="http://schemas.microsoft.com/office/drawing/2014/main" id="{D6A9AB95-516A-4B10-8347-FEAAC6D4C5DA}"/>
                  </a:ext>
                </a:extLst>
              </p:cNvPr>
              <p:cNvSpPr txBox="1"/>
              <p:nvPr/>
            </p:nvSpPr>
            <p:spPr bwMode="auto">
              <a:xfrm>
                <a:off x="395787" y="6366968"/>
                <a:ext cx="55290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Wks of Response</a:t>
                </a:r>
              </a:p>
            </p:txBody>
          </p:sp>
          <p:sp>
            <p:nvSpPr>
              <p:cNvPr id="2111" name="TextBox 2110">
                <a:extLst>
                  <a:ext uri="{FF2B5EF4-FFF2-40B4-BE49-F238E27FC236}">
                    <a16:creationId xmlns:a16="http://schemas.microsoft.com/office/drawing/2014/main" id="{225EA321-DEF4-4916-AB8C-D1DB69E77CDC}"/>
                  </a:ext>
                </a:extLst>
              </p:cNvPr>
              <p:cNvSpPr txBox="1"/>
              <p:nvPr/>
            </p:nvSpPr>
            <p:spPr bwMode="auto">
              <a:xfrm>
                <a:off x="5605460"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132</a:t>
                </a:r>
              </a:p>
            </p:txBody>
          </p:sp>
          <p:sp>
            <p:nvSpPr>
              <p:cNvPr id="2112" name="TextBox 2111">
                <a:extLst>
                  <a:ext uri="{FF2B5EF4-FFF2-40B4-BE49-F238E27FC236}">
                    <a16:creationId xmlns:a16="http://schemas.microsoft.com/office/drawing/2014/main" id="{91491247-C84D-47BB-8DCF-B2FDFCCB7703}"/>
                  </a:ext>
                </a:extLst>
              </p:cNvPr>
              <p:cNvSpPr txBox="1"/>
              <p:nvPr/>
            </p:nvSpPr>
            <p:spPr bwMode="auto">
              <a:xfrm>
                <a:off x="113095"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113" name="TextBox 2112">
                <a:extLst>
                  <a:ext uri="{FF2B5EF4-FFF2-40B4-BE49-F238E27FC236}">
                    <a16:creationId xmlns:a16="http://schemas.microsoft.com/office/drawing/2014/main" id="{DB1A63D4-CD64-4B31-A1A4-E02E1362CCAD}"/>
                  </a:ext>
                </a:extLst>
              </p:cNvPr>
              <p:cNvSpPr txBox="1"/>
              <p:nvPr/>
            </p:nvSpPr>
            <p:spPr bwMode="auto">
              <a:xfrm>
                <a:off x="615326"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114" name="TextBox 2113">
                <a:extLst>
                  <a:ext uri="{FF2B5EF4-FFF2-40B4-BE49-F238E27FC236}">
                    <a16:creationId xmlns:a16="http://schemas.microsoft.com/office/drawing/2014/main" id="{B169FD11-D735-4007-A7D4-B19BE5A65CA6}"/>
                  </a:ext>
                </a:extLst>
              </p:cNvPr>
              <p:cNvSpPr txBox="1"/>
              <p:nvPr/>
            </p:nvSpPr>
            <p:spPr bwMode="auto">
              <a:xfrm>
                <a:off x="1117557"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115" name="TextBox 2114">
                <a:extLst>
                  <a:ext uri="{FF2B5EF4-FFF2-40B4-BE49-F238E27FC236}">
                    <a16:creationId xmlns:a16="http://schemas.microsoft.com/office/drawing/2014/main" id="{4FC39443-14BC-4042-A920-34176ACFC9F4}"/>
                  </a:ext>
                </a:extLst>
              </p:cNvPr>
              <p:cNvSpPr txBox="1"/>
              <p:nvPr/>
            </p:nvSpPr>
            <p:spPr bwMode="auto">
              <a:xfrm>
                <a:off x="1619788"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116" name="TextBox 2115">
                <a:extLst>
                  <a:ext uri="{FF2B5EF4-FFF2-40B4-BE49-F238E27FC236}">
                    <a16:creationId xmlns:a16="http://schemas.microsoft.com/office/drawing/2014/main" id="{26172938-CB5F-4CB4-962B-2C7E0C0FE120}"/>
                  </a:ext>
                </a:extLst>
              </p:cNvPr>
              <p:cNvSpPr txBox="1"/>
              <p:nvPr/>
            </p:nvSpPr>
            <p:spPr bwMode="auto">
              <a:xfrm>
                <a:off x="2122019"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2117" name="TextBox 2116">
                <a:extLst>
                  <a:ext uri="{FF2B5EF4-FFF2-40B4-BE49-F238E27FC236}">
                    <a16:creationId xmlns:a16="http://schemas.microsoft.com/office/drawing/2014/main" id="{334D19B8-7953-4D8A-AB69-7119BEB9221A}"/>
                  </a:ext>
                </a:extLst>
              </p:cNvPr>
              <p:cNvSpPr txBox="1"/>
              <p:nvPr/>
            </p:nvSpPr>
            <p:spPr bwMode="auto">
              <a:xfrm>
                <a:off x="2624250"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118" name="TextBox 2117">
                <a:extLst>
                  <a:ext uri="{FF2B5EF4-FFF2-40B4-BE49-F238E27FC236}">
                    <a16:creationId xmlns:a16="http://schemas.microsoft.com/office/drawing/2014/main" id="{297ABFD2-E7C3-4ED9-A709-F6F406748F38}"/>
                  </a:ext>
                </a:extLst>
              </p:cNvPr>
              <p:cNvSpPr txBox="1"/>
              <p:nvPr/>
            </p:nvSpPr>
            <p:spPr bwMode="auto">
              <a:xfrm>
                <a:off x="3126481"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72</a:t>
                </a:r>
              </a:p>
            </p:txBody>
          </p:sp>
          <p:sp>
            <p:nvSpPr>
              <p:cNvPr id="2119" name="TextBox 2118">
                <a:extLst>
                  <a:ext uri="{FF2B5EF4-FFF2-40B4-BE49-F238E27FC236}">
                    <a16:creationId xmlns:a16="http://schemas.microsoft.com/office/drawing/2014/main" id="{C58DB2DE-35F6-407D-8B0B-B54EA855E6FF}"/>
                  </a:ext>
                </a:extLst>
              </p:cNvPr>
              <p:cNvSpPr txBox="1"/>
              <p:nvPr/>
            </p:nvSpPr>
            <p:spPr bwMode="auto">
              <a:xfrm>
                <a:off x="3628712"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84</a:t>
                </a:r>
              </a:p>
            </p:txBody>
          </p:sp>
          <p:sp>
            <p:nvSpPr>
              <p:cNvPr id="2120" name="TextBox 2119">
                <a:extLst>
                  <a:ext uri="{FF2B5EF4-FFF2-40B4-BE49-F238E27FC236}">
                    <a16:creationId xmlns:a16="http://schemas.microsoft.com/office/drawing/2014/main" id="{0CE2A1D9-7642-42E6-A9DF-DA3299963E72}"/>
                  </a:ext>
                </a:extLst>
              </p:cNvPr>
              <p:cNvSpPr txBox="1"/>
              <p:nvPr/>
            </p:nvSpPr>
            <p:spPr bwMode="auto">
              <a:xfrm>
                <a:off x="4098772"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96</a:t>
                </a:r>
              </a:p>
            </p:txBody>
          </p:sp>
          <p:sp>
            <p:nvSpPr>
              <p:cNvPr id="2121" name="TextBox 2120">
                <a:extLst>
                  <a:ext uri="{FF2B5EF4-FFF2-40B4-BE49-F238E27FC236}">
                    <a16:creationId xmlns:a16="http://schemas.microsoft.com/office/drawing/2014/main" id="{7EA4AF59-21CD-482A-8967-344CFDCE9FF4}"/>
                  </a:ext>
                </a:extLst>
              </p:cNvPr>
              <p:cNvSpPr txBox="1"/>
              <p:nvPr/>
            </p:nvSpPr>
            <p:spPr bwMode="auto">
              <a:xfrm>
                <a:off x="4601003"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108</a:t>
                </a:r>
              </a:p>
            </p:txBody>
          </p:sp>
          <p:sp>
            <p:nvSpPr>
              <p:cNvPr id="2122" name="TextBox 2121">
                <a:extLst>
                  <a:ext uri="{FF2B5EF4-FFF2-40B4-BE49-F238E27FC236}">
                    <a16:creationId xmlns:a16="http://schemas.microsoft.com/office/drawing/2014/main" id="{823D4C70-6179-48E8-992D-EE57BA51AF42}"/>
                  </a:ext>
                </a:extLst>
              </p:cNvPr>
              <p:cNvSpPr txBox="1"/>
              <p:nvPr/>
            </p:nvSpPr>
            <p:spPr bwMode="auto">
              <a:xfrm>
                <a:off x="5103234" y="619869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120</a:t>
                </a:r>
              </a:p>
            </p:txBody>
          </p:sp>
          <p:sp>
            <p:nvSpPr>
              <p:cNvPr id="2123" name="TextBox 2122">
                <a:extLst>
                  <a:ext uri="{FF2B5EF4-FFF2-40B4-BE49-F238E27FC236}">
                    <a16:creationId xmlns:a16="http://schemas.microsoft.com/office/drawing/2014/main" id="{C0AC3998-DD59-4DDB-85A5-1714FE3EF62E}"/>
                  </a:ext>
                </a:extLst>
              </p:cNvPr>
              <p:cNvSpPr txBox="1"/>
              <p:nvPr/>
            </p:nvSpPr>
            <p:spPr bwMode="auto">
              <a:xfrm>
                <a:off x="2259794" y="143882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52W</a:t>
                </a:r>
              </a:p>
            </p:txBody>
          </p:sp>
          <p:sp>
            <p:nvSpPr>
              <p:cNvPr id="2124" name="TextBox 2123">
                <a:extLst>
                  <a:ext uri="{FF2B5EF4-FFF2-40B4-BE49-F238E27FC236}">
                    <a16:creationId xmlns:a16="http://schemas.microsoft.com/office/drawing/2014/main" id="{42261F94-6383-4BAA-BC87-B7DDD51D7A37}"/>
                  </a:ext>
                </a:extLst>
              </p:cNvPr>
              <p:cNvSpPr txBox="1"/>
              <p:nvPr/>
            </p:nvSpPr>
            <p:spPr bwMode="auto">
              <a:xfrm>
                <a:off x="3401753" y="143882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78W</a:t>
                </a:r>
              </a:p>
            </p:txBody>
          </p:sp>
          <p:sp>
            <p:nvSpPr>
              <p:cNvPr id="2125" name="TextBox 2124">
                <a:extLst>
                  <a:ext uri="{FF2B5EF4-FFF2-40B4-BE49-F238E27FC236}">
                    <a16:creationId xmlns:a16="http://schemas.microsoft.com/office/drawing/2014/main" id="{A517CA19-A92B-49A8-8013-FC0582493D65}"/>
                  </a:ext>
                </a:extLst>
              </p:cNvPr>
              <p:cNvSpPr txBox="1"/>
              <p:nvPr/>
            </p:nvSpPr>
            <p:spPr bwMode="auto">
              <a:xfrm>
                <a:off x="1117836" y="1438823"/>
                <a:ext cx="5779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24W</a:t>
                </a:r>
              </a:p>
            </p:txBody>
          </p:sp>
        </p:grpSp>
        <p:grpSp>
          <p:nvGrpSpPr>
            <p:cNvPr id="2089" name="Group 2088">
              <a:extLst>
                <a:ext uri="{FF2B5EF4-FFF2-40B4-BE49-F238E27FC236}">
                  <a16:creationId xmlns:a16="http://schemas.microsoft.com/office/drawing/2014/main" id="{F01BA91F-AE8C-46D7-BC25-86466B1E6727}"/>
                </a:ext>
              </a:extLst>
            </p:cNvPr>
            <p:cNvGrpSpPr/>
            <p:nvPr/>
          </p:nvGrpSpPr>
          <p:grpSpPr>
            <a:xfrm>
              <a:off x="376082" y="1711809"/>
              <a:ext cx="5548730" cy="4537898"/>
              <a:chOff x="376082" y="1711809"/>
              <a:chExt cx="5548730" cy="4537898"/>
            </a:xfrm>
          </p:grpSpPr>
          <p:grpSp>
            <p:nvGrpSpPr>
              <p:cNvPr id="2090" name="Group 2089">
                <a:extLst>
                  <a:ext uri="{FF2B5EF4-FFF2-40B4-BE49-F238E27FC236}">
                    <a16:creationId xmlns:a16="http://schemas.microsoft.com/office/drawing/2014/main" id="{780F8528-98A3-4B43-83A5-93F04328F9D8}"/>
                  </a:ext>
                </a:extLst>
              </p:cNvPr>
              <p:cNvGrpSpPr/>
              <p:nvPr/>
            </p:nvGrpSpPr>
            <p:grpSpPr>
              <a:xfrm>
                <a:off x="376082" y="1781689"/>
                <a:ext cx="5548730" cy="4412638"/>
                <a:chOff x="316169" y="1781689"/>
                <a:chExt cx="5811455" cy="4412638"/>
              </a:xfrm>
            </p:grpSpPr>
            <p:sp>
              <p:nvSpPr>
                <p:cNvPr id="2107" name="Line 1749">
                  <a:extLst>
                    <a:ext uri="{FF2B5EF4-FFF2-40B4-BE49-F238E27FC236}">
                      <a16:creationId xmlns:a16="http://schemas.microsoft.com/office/drawing/2014/main" id="{9AE5E56B-22E5-40F7-8663-B9ECB939ACC5}"/>
                    </a:ext>
                  </a:extLst>
                </p:cNvPr>
                <p:cNvSpPr>
                  <a:spLocks noChangeShapeType="1"/>
                </p:cNvSpPr>
                <p:nvPr/>
              </p:nvSpPr>
              <p:spPr bwMode="auto">
                <a:xfrm>
                  <a:off x="316169" y="1781689"/>
                  <a:ext cx="581145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108" name="Line 1989">
                  <a:extLst>
                    <a:ext uri="{FF2B5EF4-FFF2-40B4-BE49-F238E27FC236}">
                      <a16:creationId xmlns:a16="http://schemas.microsoft.com/office/drawing/2014/main" id="{A24BB509-C33C-4C50-8746-B40E0EF640BF}"/>
                    </a:ext>
                  </a:extLst>
                </p:cNvPr>
                <p:cNvSpPr>
                  <a:spLocks noChangeShapeType="1"/>
                </p:cNvSpPr>
                <p:nvPr/>
              </p:nvSpPr>
              <p:spPr bwMode="auto">
                <a:xfrm>
                  <a:off x="325204" y="6194327"/>
                  <a:ext cx="578286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528" dirty="0">
                    <a:solidFill>
                      <a:srgbClr val="FFFFFF"/>
                    </a:solidFill>
                    <a:latin typeface="Arial Narrow" panose="020B0606020202030204" pitchFamily="34" charset="0"/>
                    <a:ea typeface="Arial Unicode MS" panose="020B0604020202020204" pitchFamily="34" charset="-128"/>
                  </a:endParaRPr>
                </a:p>
              </p:txBody>
            </p:sp>
          </p:grpSp>
          <p:cxnSp>
            <p:nvCxnSpPr>
              <p:cNvPr id="2091" name="Straight Connector 2090">
                <a:extLst>
                  <a:ext uri="{FF2B5EF4-FFF2-40B4-BE49-F238E27FC236}">
                    <a16:creationId xmlns:a16="http://schemas.microsoft.com/office/drawing/2014/main" id="{62BCC8C1-1685-4B86-AB84-C4A7192AB4CD}"/>
                  </a:ext>
                </a:extLst>
              </p:cNvPr>
              <p:cNvCxnSpPr>
                <a:cxnSpLocks/>
              </p:cNvCxnSpPr>
              <p:nvPr/>
            </p:nvCxnSpPr>
            <p:spPr bwMode="auto">
              <a:xfrm flipH="1">
                <a:off x="393804"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2" name="Straight Connector 2091">
                <a:extLst>
                  <a:ext uri="{FF2B5EF4-FFF2-40B4-BE49-F238E27FC236}">
                    <a16:creationId xmlns:a16="http://schemas.microsoft.com/office/drawing/2014/main" id="{E3629F1C-6BED-43DE-84D4-73AE163F7290}"/>
                  </a:ext>
                </a:extLst>
              </p:cNvPr>
              <p:cNvCxnSpPr>
                <a:cxnSpLocks/>
              </p:cNvCxnSpPr>
              <p:nvPr/>
            </p:nvCxnSpPr>
            <p:spPr bwMode="auto">
              <a:xfrm flipH="1">
                <a:off x="894926"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3" name="Straight Connector 2092">
                <a:extLst>
                  <a:ext uri="{FF2B5EF4-FFF2-40B4-BE49-F238E27FC236}">
                    <a16:creationId xmlns:a16="http://schemas.microsoft.com/office/drawing/2014/main" id="{E0EDAA16-173B-4B59-A4AD-D5518F9869AB}"/>
                  </a:ext>
                </a:extLst>
              </p:cNvPr>
              <p:cNvCxnSpPr>
                <a:cxnSpLocks/>
              </p:cNvCxnSpPr>
              <p:nvPr/>
            </p:nvCxnSpPr>
            <p:spPr bwMode="auto">
              <a:xfrm flipH="1">
                <a:off x="1396048"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4" name="Straight Connector 2093">
                <a:extLst>
                  <a:ext uri="{FF2B5EF4-FFF2-40B4-BE49-F238E27FC236}">
                    <a16:creationId xmlns:a16="http://schemas.microsoft.com/office/drawing/2014/main" id="{5AC27329-EEE8-47C7-92FD-DCC4D21859BC}"/>
                  </a:ext>
                </a:extLst>
              </p:cNvPr>
              <p:cNvCxnSpPr>
                <a:cxnSpLocks/>
              </p:cNvCxnSpPr>
              <p:nvPr/>
            </p:nvCxnSpPr>
            <p:spPr bwMode="auto">
              <a:xfrm flipH="1">
                <a:off x="1897170"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5" name="Straight Connector 2094">
                <a:extLst>
                  <a:ext uri="{FF2B5EF4-FFF2-40B4-BE49-F238E27FC236}">
                    <a16:creationId xmlns:a16="http://schemas.microsoft.com/office/drawing/2014/main" id="{5B4598ED-A236-4A90-A999-B569C59819D2}"/>
                  </a:ext>
                </a:extLst>
              </p:cNvPr>
              <p:cNvCxnSpPr>
                <a:cxnSpLocks/>
              </p:cNvCxnSpPr>
              <p:nvPr/>
            </p:nvCxnSpPr>
            <p:spPr bwMode="auto">
              <a:xfrm flipH="1">
                <a:off x="2398292"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6" name="Straight Connector 2095">
                <a:extLst>
                  <a:ext uri="{FF2B5EF4-FFF2-40B4-BE49-F238E27FC236}">
                    <a16:creationId xmlns:a16="http://schemas.microsoft.com/office/drawing/2014/main" id="{4EF7DA48-7AAB-4173-AE44-12769C747C6A}"/>
                  </a:ext>
                </a:extLst>
              </p:cNvPr>
              <p:cNvCxnSpPr>
                <a:cxnSpLocks/>
              </p:cNvCxnSpPr>
              <p:nvPr/>
            </p:nvCxnSpPr>
            <p:spPr bwMode="auto">
              <a:xfrm flipH="1">
                <a:off x="2899414"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7" name="Straight Connector 2096">
                <a:extLst>
                  <a:ext uri="{FF2B5EF4-FFF2-40B4-BE49-F238E27FC236}">
                    <a16:creationId xmlns:a16="http://schemas.microsoft.com/office/drawing/2014/main" id="{67B2CD02-2B82-4E97-8663-6D4050580D4C}"/>
                  </a:ext>
                </a:extLst>
              </p:cNvPr>
              <p:cNvCxnSpPr>
                <a:cxnSpLocks/>
              </p:cNvCxnSpPr>
              <p:nvPr/>
            </p:nvCxnSpPr>
            <p:spPr bwMode="auto">
              <a:xfrm flipH="1">
                <a:off x="3400536"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8" name="Straight Connector 2097">
                <a:extLst>
                  <a:ext uri="{FF2B5EF4-FFF2-40B4-BE49-F238E27FC236}">
                    <a16:creationId xmlns:a16="http://schemas.microsoft.com/office/drawing/2014/main" id="{122F9565-6991-4BF3-87E8-9788B2B9107D}"/>
                  </a:ext>
                </a:extLst>
              </p:cNvPr>
              <p:cNvCxnSpPr>
                <a:cxnSpLocks/>
              </p:cNvCxnSpPr>
              <p:nvPr/>
            </p:nvCxnSpPr>
            <p:spPr bwMode="auto">
              <a:xfrm flipH="1">
                <a:off x="3901658"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9" name="Straight Connector 2098">
                <a:extLst>
                  <a:ext uri="{FF2B5EF4-FFF2-40B4-BE49-F238E27FC236}">
                    <a16:creationId xmlns:a16="http://schemas.microsoft.com/office/drawing/2014/main" id="{EA7990B8-C98D-4BB1-89D5-457FCC9E6CDF}"/>
                  </a:ext>
                </a:extLst>
              </p:cNvPr>
              <p:cNvCxnSpPr>
                <a:cxnSpLocks/>
              </p:cNvCxnSpPr>
              <p:nvPr/>
            </p:nvCxnSpPr>
            <p:spPr bwMode="auto">
              <a:xfrm flipH="1">
                <a:off x="4402780"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00" name="Straight Connector 2099">
                <a:extLst>
                  <a:ext uri="{FF2B5EF4-FFF2-40B4-BE49-F238E27FC236}">
                    <a16:creationId xmlns:a16="http://schemas.microsoft.com/office/drawing/2014/main" id="{65DBF1B8-B6D6-4F83-9C4A-DD83E280964D}"/>
                  </a:ext>
                </a:extLst>
              </p:cNvPr>
              <p:cNvCxnSpPr>
                <a:cxnSpLocks/>
              </p:cNvCxnSpPr>
              <p:nvPr/>
            </p:nvCxnSpPr>
            <p:spPr bwMode="auto">
              <a:xfrm flipH="1">
                <a:off x="4903902"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01" name="Straight Connector 2100">
                <a:extLst>
                  <a:ext uri="{FF2B5EF4-FFF2-40B4-BE49-F238E27FC236}">
                    <a16:creationId xmlns:a16="http://schemas.microsoft.com/office/drawing/2014/main" id="{02FFC61B-BE72-4D82-89C4-501C32FF18DA}"/>
                  </a:ext>
                </a:extLst>
              </p:cNvPr>
              <p:cNvCxnSpPr>
                <a:cxnSpLocks/>
              </p:cNvCxnSpPr>
              <p:nvPr/>
            </p:nvCxnSpPr>
            <p:spPr bwMode="auto">
              <a:xfrm flipH="1">
                <a:off x="5405024"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02" name="Straight Connector 2101">
                <a:extLst>
                  <a:ext uri="{FF2B5EF4-FFF2-40B4-BE49-F238E27FC236}">
                    <a16:creationId xmlns:a16="http://schemas.microsoft.com/office/drawing/2014/main" id="{52D8028C-36A3-4E34-BB0C-5AE331DEC981}"/>
                  </a:ext>
                </a:extLst>
              </p:cNvPr>
              <p:cNvCxnSpPr>
                <a:cxnSpLocks/>
              </p:cNvCxnSpPr>
              <p:nvPr/>
            </p:nvCxnSpPr>
            <p:spPr bwMode="auto">
              <a:xfrm flipH="1">
                <a:off x="5906145" y="618569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03" name="Straight Connector 2102">
                <a:extLst>
                  <a:ext uri="{FF2B5EF4-FFF2-40B4-BE49-F238E27FC236}">
                    <a16:creationId xmlns:a16="http://schemas.microsoft.com/office/drawing/2014/main" id="{A4EA2848-4B21-44E9-BC46-74478AA982AD}"/>
                  </a:ext>
                </a:extLst>
              </p:cNvPr>
              <p:cNvCxnSpPr>
                <a:cxnSpLocks/>
              </p:cNvCxnSpPr>
              <p:nvPr/>
            </p:nvCxnSpPr>
            <p:spPr bwMode="auto">
              <a:xfrm flipV="1">
                <a:off x="1398215" y="17118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04" name="Straight Connector 2103">
                <a:extLst>
                  <a:ext uri="{FF2B5EF4-FFF2-40B4-BE49-F238E27FC236}">
                    <a16:creationId xmlns:a16="http://schemas.microsoft.com/office/drawing/2014/main" id="{69FC9C6C-3005-4774-BD57-4E7CFA06611A}"/>
                  </a:ext>
                </a:extLst>
              </p:cNvPr>
              <p:cNvCxnSpPr>
                <a:cxnSpLocks/>
              </p:cNvCxnSpPr>
              <p:nvPr/>
            </p:nvCxnSpPr>
            <p:spPr bwMode="auto">
              <a:xfrm flipV="1">
                <a:off x="2555586" y="17118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05" name="Straight Connector 2104">
                <a:extLst>
                  <a:ext uri="{FF2B5EF4-FFF2-40B4-BE49-F238E27FC236}">
                    <a16:creationId xmlns:a16="http://schemas.microsoft.com/office/drawing/2014/main" id="{94495BBF-9AFC-4DB4-BD0F-DEC3FF6C1FB1}"/>
                  </a:ext>
                </a:extLst>
              </p:cNvPr>
              <p:cNvCxnSpPr>
                <a:cxnSpLocks/>
              </p:cNvCxnSpPr>
              <p:nvPr/>
            </p:nvCxnSpPr>
            <p:spPr bwMode="auto">
              <a:xfrm flipV="1">
                <a:off x="3677096" y="1711809"/>
                <a:ext cx="0" cy="64008"/>
              </a:xfrm>
              <a:prstGeom prst="line">
                <a:avLst/>
              </a:prstGeom>
              <a:noFill/>
              <a:ln w="28575" cap="flat" cmpd="sng" algn="ctr">
                <a:solidFill>
                  <a:schemeClr val="bg1"/>
                </a:solidFill>
                <a:prstDash val="solid"/>
                <a:round/>
                <a:headEnd type="none" w="med" len="med"/>
                <a:tailEnd type="none" w="med" len="med"/>
              </a:ln>
              <a:effectLst/>
            </p:spPr>
          </p:cxnSp>
          <p:sp>
            <p:nvSpPr>
              <p:cNvPr id="2106" name="Line 2002">
                <a:extLst>
                  <a:ext uri="{FF2B5EF4-FFF2-40B4-BE49-F238E27FC236}">
                    <a16:creationId xmlns:a16="http://schemas.microsoft.com/office/drawing/2014/main" id="{8AD9691A-71CF-4DF7-A9C1-A37C93D2E39E}"/>
                  </a:ext>
                </a:extLst>
              </p:cNvPr>
              <p:cNvSpPr>
                <a:spLocks noChangeShapeType="1"/>
              </p:cNvSpPr>
              <p:nvPr/>
            </p:nvSpPr>
            <p:spPr bwMode="auto">
              <a:xfrm flipV="1">
                <a:off x="387161" y="1775033"/>
                <a:ext cx="0" cy="4419293"/>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grpSp>
        <p:nvGrpSpPr>
          <p:cNvPr id="2442" name="Group 2441">
            <a:extLst>
              <a:ext uri="{FF2B5EF4-FFF2-40B4-BE49-F238E27FC236}">
                <a16:creationId xmlns:a16="http://schemas.microsoft.com/office/drawing/2014/main" id="{43648D08-0D40-4698-9724-DB11ABE7B81A}"/>
              </a:ext>
            </a:extLst>
          </p:cNvPr>
          <p:cNvGrpSpPr/>
          <p:nvPr/>
        </p:nvGrpSpPr>
        <p:grpSpPr>
          <a:xfrm>
            <a:off x="1008446" y="1625534"/>
            <a:ext cx="4661061" cy="4207987"/>
            <a:chOff x="922028" y="1625534"/>
            <a:chExt cx="4661061" cy="4207987"/>
          </a:xfrm>
        </p:grpSpPr>
        <p:sp>
          <p:nvSpPr>
            <p:cNvPr id="321" name="Isosceles Triangle 320">
              <a:extLst>
                <a:ext uri="{FF2B5EF4-FFF2-40B4-BE49-F238E27FC236}">
                  <a16:creationId xmlns:a16="http://schemas.microsoft.com/office/drawing/2014/main" id="{02FE8C06-6ABB-42D5-83FB-3A9A2446F7E0}"/>
                </a:ext>
              </a:extLst>
            </p:cNvPr>
            <p:cNvSpPr/>
            <p:nvPr/>
          </p:nvSpPr>
          <p:spPr>
            <a:xfrm rot="5400000">
              <a:off x="4118287" y="2296881"/>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322" name="Isosceles Triangle 321">
              <a:extLst>
                <a:ext uri="{FF2B5EF4-FFF2-40B4-BE49-F238E27FC236}">
                  <a16:creationId xmlns:a16="http://schemas.microsoft.com/office/drawing/2014/main" id="{64ED2C4F-B2BE-44C1-AE58-22BE9237F091}"/>
                </a:ext>
              </a:extLst>
            </p:cNvPr>
            <p:cNvSpPr/>
            <p:nvPr/>
          </p:nvSpPr>
          <p:spPr>
            <a:xfrm rot="5400000">
              <a:off x="4096819" y="2393936"/>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323" name="Isosceles Triangle 322">
              <a:extLst>
                <a:ext uri="{FF2B5EF4-FFF2-40B4-BE49-F238E27FC236}">
                  <a16:creationId xmlns:a16="http://schemas.microsoft.com/office/drawing/2014/main" id="{8952FE68-D867-4341-B263-D0D98171AEED}"/>
                </a:ext>
              </a:extLst>
            </p:cNvPr>
            <p:cNvSpPr/>
            <p:nvPr/>
          </p:nvSpPr>
          <p:spPr>
            <a:xfrm rot="5400000">
              <a:off x="3941049" y="2487015"/>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324" name="Isosceles Triangle 323">
              <a:extLst>
                <a:ext uri="{FF2B5EF4-FFF2-40B4-BE49-F238E27FC236}">
                  <a16:creationId xmlns:a16="http://schemas.microsoft.com/office/drawing/2014/main" id="{0CC4E750-7170-4F59-9660-89CEA07D7C26}"/>
                </a:ext>
              </a:extLst>
            </p:cNvPr>
            <p:cNvSpPr/>
            <p:nvPr/>
          </p:nvSpPr>
          <p:spPr>
            <a:xfrm rot="5400000">
              <a:off x="3455427" y="2580291"/>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325" name="Isosceles Triangle 324">
              <a:extLst>
                <a:ext uri="{FF2B5EF4-FFF2-40B4-BE49-F238E27FC236}">
                  <a16:creationId xmlns:a16="http://schemas.microsoft.com/office/drawing/2014/main" id="{7B45323A-F29C-4C35-BA9E-892C866D953B}"/>
                </a:ext>
              </a:extLst>
            </p:cNvPr>
            <p:cNvSpPr/>
            <p:nvPr/>
          </p:nvSpPr>
          <p:spPr>
            <a:xfrm rot="5400000">
              <a:off x="3416818" y="2675713"/>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326" name="Isosceles Triangle 325">
              <a:extLst>
                <a:ext uri="{FF2B5EF4-FFF2-40B4-BE49-F238E27FC236}">
                  <a16:creationId xmlns:a16="http://schemas.microsoft.com/office/drawing/2014/main" id="{338198A6-6C27-43ED-ABB7-0367C9589ABD}"/>
                </a:ext>
              </a:extLst>
            </p:cNvPr>
            <p:cNvSpPr/>
            <p:nvPr/>
          </p:nvSpPr>
          <p:spPr>
            <a:xfrm rot="5400000">
              <a:off x="3389191" y="2765894"/>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327" name="Isosceles Triangle 326">
              <a:extLst>
                <a:ext uri="{FF2B5EF4-FFF2-40B4-BE49-F238E27FC236}">
                  <a16:creationId xmlns:a16="http://schemas.microsoft.com/office/drawing/2014/main" id="{20BF1DE3-48B9-4AB2-BB05-79EC69BFAAE0}"/>
                </a:ext>
              </a:extLst>
            </p:cNvPr>
            <p:cNvSpPr/>
            <p:nvPr/>
          </p:nvSpPr>
          <p:spPr>
            <a:xfrm rot="5400000">
              <a:off x="2959491" y="2951142"/>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328" name="Isosceles Triangle 327">
              <a:extLst>
                <a:ext uri="{FF2B5EF4-FFF2-40B4-BE49-F238E27FC236}">
                  <a16:creationId xmlns:a16="http://schemas.microsoft.com/office/drawing/2014/main" id="{B1B35D9F-FCCE-4A6F-BE4C-3E99FF4AF4D3}"/>
                </a:ext>
              </a:extLst>
            </p:cNvPr>
            <p:cNvSpPr/>
            <p:nvPr/>
          </p:nvSpPr>
          <p:spPr>
            <a:xfrm rot="5400000">
              <a:off x="2930199" y="3050218"/>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77" name="Isosceles Triangle 2376">
              <a:extLst>
                <a:ext uri="{FF2B5EF4-FFF2-40B4-BE49-F238E27FC236}">
                  <a16:creationId xmlns:a16="http://schemas.microsoft.com/office/drawing/2014/main" id="{8B226D9A-474D-4B5A-8C7F-A9293D0CE711}"/>
                </a:ext>
              </a:extLst>
            </p:cNvPr>
            <p:cNvSpPr/>
            <p:nvPr/>
          </p:nvSpPr>
          <p:spPr>
            <a:xfrm rot="5400000">
              <a:off x="2896581" y="3239759"/>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79" name="Isosceles Triangle 2378">
              <a:extLst>
                <a:ext uri="{FF2B5EF4-FFF2-40B4-BE49-F238E27FC236}">
                  <a16:creationId xmlns:a16="http://schemas.microsoft.com/office/drawing/2014/main" id="{0CD3CD32-B39E-4EB9-BA06-33B328140EC6}"/>
                </a:ext>
              </a:extLst>
            </p:cNvPr>
            <p:cNvSpPr/>
            <p:nvPr/>
          </p:nvSpPr>
          <p:spPr>
            <a:xfrm rot="5400000">
              <a:off x="2843328" y="3332231"/>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81" name="Isosceles Triangle 2380">
              <a:extLst>
                <a:ext uri="{FF2B5EF4-FFF2-40B4-BE49-F238E27FC236}">
                  <a16:creationId xmlns:a16="http://schemas.microsoft.com/office/drawing/2014/main" id="{04F62440-BB4A-4486-B67A-F4A8C29CD590}"/>
                </a:ext>
              </a:extLst>
            </p:cNvPr>
            <p:cNvSpPr/>
            <p:nvPr/>
          </p:nvSpPr>
          <p:spPr>
            <a:xfrm rot="5400000">
              <a:off x="2827684" y="3425557"/>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83" name="Isosceles Triangle 2382">
              <a:extLst>
                <a:ext uri="{FF2B5EF4-FFF2-40B4-BE49-F238E27FC236}">
                  <a16:creationId xmlns:a16="http://schemas.microsoft.com/office/drawing/2014/main" id="{F9CEE042-D4C1-4280-8E9F-6BD2FE4A6F0D}"/>
                </a:ext>
              </a:extLst>
            </p:cNvPr>
            <p:cNvSpPr/>
            <p:nvPr/>
          </p:nvSpPr>
          <p:spPr>
            <a:xfrm rot="5400000">
              <a:off x="2653772" y="3517775"/>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85" name="Isosceles Triangle 2384">
              <a:extLst>
                <a:ext uri="{FF2B5EF4-FFF2-40B4-BE49-F238E27FC236}">
                  <a16:creationId xmlns:a16="http://schemas.microsoft.com/office/drawing/2014/main" id="{7828C72B-E99F-4813-9DE7-46A4E6DF8F4E}"/>
                </a:ext>
              </a:extLst>
            </p:cNvPr>
            <p:cNvSpPr/>
            <p:nvPr/>
          </p:nvSpPr>
          <p:spPr>
            <a:xfrm rot="5400000">
              <a:off x="2630639" y="3615038"/>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87" name="Isosceles Triangle 2386">
              <a:extLst>
                <a:ext uri="{FF2B5EF4-FFF2-40B4-BE49-F238E27FC236}">
                  <a16:creationId xmlns:a16="http://schemas.microsoft.com/office/drawing/2014/main" id="{8D647F7D-402C-4DA4-AA62-2CB02C16DA5B}"/>
                </a:ext>
              </a:extLst>
            </p:cNvPr>
            <p:cNvSpPr/>
            <p:nvPr/>
          </p:nvSpPr>
          <p:spPr>
            <a:xfrm rot="5400000">
              <a:off x="2434928" y="3707110"/>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89" name="Isosceles Triangle 2388">
              <a:extLst>
                <a:ext uri="{FF2B5EF4-FFF2-40B4-BE49-F238E27FC236}">
                  <a16:creationId xmlns:a16="http://schemas.microsoft.com/office/drawing/2014/main" id="{81C23225-3F0F-477A-BEB5-81EBD499796A}"/>
                </a:ext>
              </a:extLst>
            </p:cNvPr>
            <p:cNvSpPr/>
            <p:nvPr/>
          </p:nvSpPr>
          <p:spPr>
            <a:xfrm rot="5400000">
              <a:off x="2364033" y="3802549"/>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91" name="Isosceles Triangle 2390">
              <a:extLst>
                <a:ext uri="{FF2B5EF4-FFF2-40B4-BE49-F238E27FC236}">
                  <a16:creationId xmlns:a16="http://schemas.microsoft.com/office/drawing/2014/main" id="{38E58E03-E1DD-4D15-985C-9C2EC80C04E9}"/>
                </a:ext>
              </a:extLst>
            </p:cNvPr>
            <p:cNvSpPr/>
            <p:nvPr/>
          </p:nvSpPr>
          <p:spPr>
            <a:xfrm rot="5400000">
              <a:off x="2210091" y="3893815"/>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93" name="Isosceles Triangle 2392">
              <a:extLst>
                <a:ext uri="{FF2B5EF4-FFF2-40B4-BE49-F238E27FC236}">
                  <a16:creationId xmlns:a16="http://schemas.microsoft.com/office/drawing/2014/main" id="{E3A25025-EEA7-4B96-8854-CFD636F1799C}"/>
                </a:ext>
              </a:extLst>
            </p:cNvPr>
            <p:cNvSpPr/>
            <p:nvPr/>
          </p:nvSpPr>
          <p:spPr>
            <a:xfrm rot="5400000">
              <a:off x="2028858" y="4176322"/>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95" name="Isosceles Triangle 2394">
              <a:extLst>
                <a:ext uri="{FF2B5EF4-FFF2-40B4-BE49-F238E27FC236}">
                  <a16:creationId xmlns:a16="http://schemas.microsoft.com/office/drawing/2014/main" id="{71289E03-F0D8-457F-8FB1-D4279BD78917}"/>
                </a:ext>
              </a:extLst>
            </p:cNvPr>
            <p:cNvSpPr/>
            <p:nvPr/>
          </p:nvSpPr>
          <p:spPr>
            <a:xfrm rot="5400000">
              <a:off x="1972609" y="4271364"/>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97" name="Isosceles Triangle 2396">
              <a:extLst>
                <a:ext uri="{FF2B5EF4-FFF2-40B4-BE49-F238E27FC236}">
                  <a16:creationId xmlns:a16="http://schemas.microsoft.com/office/drawing/2014/main" id="{BADDCD53-61FF-4366-8319-3D6956B2CF89}"/>
                </a:ext>
              </a:extLst>
            </p:cNvPr>
            <p:cNvSpPr/>
            <p:nvPr/>
          </p:nvSpPr>
          <p:spPr>
            <a:xfrm rot="5400000">
              <a:off x="1907369" y="4357529"/>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399" name="Isosceles Triangle 2398">
              <a:extLst>
                <a:ext uri="{FF2B5EF4-FFF2-40B4-BE49-F238E27FC236}">
                  <a16:creationId xmlns:a16="http://schemas.microsoft.com/office/drawing/2014/main" id="{A249DEB7-5B25-472D-BFBF-E051C1E415DD}"/>
                </a:ext>
              </a:extLst>
            </p:cNvPr>
            <p:cNvSpPr/>
            <p:nvPr/>
          </p:nvSpPr>
          <p:spPr>
            <a:xfrm rot="5400000">
              <a:off x="1896387" y="4456206"/>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01" name="Isosceles Triangle 2400">
              <a:extLst>
                <a:ext uri="{FF2B5EF4-FFF2-40B4-BE49-F238E27FC236}">
                  <a16:creationId xmlns:a16="http://schemas.microsoft.com/office/drawing/2014/main" id="{3D78506E-34B9-492C-B003-585987FCC443}"/>
                </a:ext>
              </a:extLst>
            </p:cNvPr>
            <p:cNvSpPr/>
            <p:nvPr/>
          </p:nvSpPr>
          <p:spPr>
            <a:xfrm rot="5400000">
              <a:off x="1873256" y="4554933"/>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03" name="Isosceles Triangle 2402">
              <a:extLst>
                <a:ext uri="{FF2B5EF4-FFF2-40B4-BE49-F238E27FC236}">
                  <a16:creationId xmlns:a16="http://schemas.microsoft.com/office/drawing/2014/main" id="{177E98BF-590D-43A9-BBE7-F140CC6E5367}"/>
                </a:ext>
              </a:extLst>
            </p:cNvPr>
            <p:cNvSpPr/>
            <p:nvPr/>
          </p:nvSpPr>
          <p:spPr>
            <a:xfrm rot="5400000">
              <a:off x="1736952" y="4643719"/>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05" name="Isosceles Triangle 2404">
              <a:extLst>
                <a:ext uri="{FF2B5EF4-FFF2-40B4-BE49-F238E27FC236}">
                  <a16:creationId xmlns:a16="http://schemas.microsoft.com/office/drawing/2014/main" id="{7A02FEB3-4EBB-4E37-AE73-F052D307C4DB}"/>
                </a:ext>
              </a:extLst>
            </p:cNvPr>
            <p:cNvSpPr/>
            <p:nvPr/>
          </p:nvSpPr>
          <p:spPr>
            <a:xfrm rot="5400000">
              <a:off x="1676876" y="4739068"/>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07" name="Isosceles Triangle 2406">
              <a:extLst>
                <a:ext uri="{FF2B5EF4-FFF2-40B4-BE49-F238E27FC236}">
                  <a16:creationId xmlns:a16="http://schemas.microsoft.com/office/drawing/2014/main" id="{E78B3ED4-FD77-4984-A66E-75CDA9836CBB}"/>
                </a:ext>
              </a:extLst>
            </p:cNvPr>
            <p:cNvSpPr/>
            <p:nvPr/>
          </p:nvSpPr>
          <p:spPr>
            <a:xfrm rot="5400000">
              <a:off x="1653577" y="4834514"/>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09" name="Isosceles Triangle 2408">
              <a:extLst>
                <a:ext uri="{FF2B5EF4-FFF2-40B4-BE49-F238E27FC236}">
                  <a16:creationId xmlns:a16="http://schemas.microsoft.com/office/drawing/2014/main" id="{5961FDCB-1EE5-400A-A20A-D58741C872C3}"/>
                </a:ext>
              </a:extLst>
            </p:cNvPr>
            <p:cNvSpPr/>
            <p:nvPr/>
          </p:nvSpPr>
          <p:spPr>
            <a:xfrm rot="5400000">
              <a:off x="1642593" y="4926226"/>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11" name="Isosceles Triangle 2410">
              <a:extLst>
                <a:ext uri="{FF2B5EF4-FFF2-40B4-BE49-F238E27FC236}">
                  <a16:creationId xmlns:a16="http://schemas.microsoft.com/office/drawing/2014/main" id="{646FACC9-158C-4011-A6F5-A4C042059F09}"/>
                </a:ext>
              </a:extLst>
            </p:cNvPr>
            <p:cNvSpPr/>
            <p:nvPr/>
          </p:nvSpPr>
          <p:spPr>
            <a:xfrm rot="5400000">
              <a:off x="1402112" y="5015684"/>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13" name="Isosceles Triangle 2412">
              <a:extLst>
                <a:ext uri="{FF2B5EF4-FFF2-40B4-BE49-F238E27FC236}">
                  <a16:creationId xmlns:a16="http://schemas.microsoft.com/office/drawing/2014/main" id="{9394324C-25D8-4C31-B664-3943B784CE11}"/>
                </a:ext>
              </a:extLst>
            </p:cNvPr>
            <p:cNvSpPr/>
            <p:nvPr/>
          </p:nvSpPr>
          <p:spPr>
            <a:xfrm rot="5400000">
              <a:off x="1399951" y="5109565"/>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15" name="Isosceles Triangle 2414">
              <a:extLst>
                <a:ext uri="{FF2B5EF4-FFF2-40B4-BE49-F238E27FC236}">
                  <a16:creationId xmlns:a16="http://schemas.microsoft.com/office/drawing/2014/main" id="{6546778F-4F33-4859-A7D7-2A0B4B2B00FE}"/>
                </a:ext>
              </a:extLst>
            </p:cNvPr>
            <p:cNvSpPr/>
            <p:nvPr/>
          </p:nvSpPr>
          <p:spPr>
            <a:xfrm rot="5400000">
              <a:off x="1334213" y="5198004"/>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17" name="Isosceles Triangle 2416">
              <a:extLst>
                <a:ext uri="{FF2B5EF4-FFF2-40B4-BE49-F238E27FC236}">
                  <a16:creationId xmlns:a16="http://schemas.microsoft.com/office/drawing/2014/main" id="{0F74FEA9-825F-49A0-B130-71645F9EDC07}"/>
                </a:ext>
              </a:extLst>
            </p:cNvPr>
            <p:cNvSpPr/>
            <p:nvPr/>
          </p:nvSpPr>
          <p:spPr>
            <a:xfrm rot="5400000">
              <a:off x="1176778" y="5298542"/>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19" name="Isosceles Triangle 2418">
              <a:extLst>
                <a:ext uri="{FF2B5EF4-FFF2-40B4-BE49-F238E27FC236}">
                  <a16:creationId xmlns:a16="http://schemas.microsoft.com/office/drawing/2014/main" id="{96FFF877-9F41-49D0-AA9D-D83796B4CE93}"/>
                </a:ext>
              </a:extLst>
            </p:cNvPr>
            <p:cNvSpPr/>
            <p:nvPr/>
          </p:nvSpPr>
          <p:spPr>
            <a:xfrm rot="5400000">
              <a:off x="1174448" y="5388794"/>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21" name="Isosceles Triangle 2420">
              <a:extLst>
                <a:ext uri="{FF2B5EF4-FFF2-40B4-BE49-F238E27FC236}">
                  <a16:creationId xmlns:a16="http://schemas.microsoft.com/office/drawing/2014/main" id="{55626025-5639-41B5-AA24-51377844F350}"/>
                </a:ext>
              </a:extLst>
            </p:cNvPr>
            <p:cNvSpPr/>
            <p:nvPr/>
          </p:nvSpPr>
          <p:spPr>
            <a:xfrm rot="5400000">
              <a:off x="1148819" y="5485649"/>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23" name="Isosceles Triangle 2422">
              <a:extLst>
                <a:ext uri="{FF2B5EF4-FFF2-40B4-BE49-F238E27FC236}">
                  <a16:creationId xmlns:a16="http://schemas.microsoft.com/office/drawing/2014/main" id="{62A31708-4589-4018-A90D-972175F0804D}"/>
                </a:ext>
              </a:extLst>
            </p:cNvPr>
            <p:cNvSpPr/>
            <p:nvPr/>
          </p:nvSpPr>
          <p:spPr>
            <a:xfrm rot="5400000">
              <a:off x="1047968" y="5577372"/>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25" name="Isosceles Triangle 2424">
              <a:extLst>
                <a:ext uri="{FF2B5EF4-FFF2-40B4-BE49-F238E27FC236}">
                  <a16:creationId xmlns:a16="http://schemas.microsoft.com/office/drawing/2014/main" id="{FCAB5DAC-0162-43B1-B67C-9D0A801DD2E7}"/>
                </a:ext>
              </a:extLst>
            </p:cNvPr>
            <p:cNvSpPr/>
            <p:nvPr/>
          </p:nvSpPr>
          <p:spPr>
            <a:xfrm rot="5400000">
              <a:off x="948114" y="5670544"/>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27" name="Isosceles Triangle 2426">
              <a:extLst>
                <a:ext uri="{FF2B5EF4-FFF2-40B4-BE49-F238E27FC236}">
                  <a16:creationId xmlns:a16="http://schemas.microsoft.com/office/drawing/2014/main" id="{3EDE7428-5B77-4850-A2F7-0134DD10B99C}"/>
                </a:ext>
              </a:extLst>
            </p:cNvPr>
            <p:cNvSpPr/>
            <p:nvPr/>
          </p:nvSpPr>
          <p:spPr>
            <a:xfrm rot="5400000">
              <a:off x="901267" y="5764831"/>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29" name="Isosceles Triangle 2428">
              <a:extLst>
                <a:ext uri="{FF2B5EF4-FFF2-40B4-BE49-F238E27FC236}">
                  <a16:creationId xmlns:a16="http://schemas.microsoft.com/office/drawing/2014/main" id="{F2351D95-3998-4215-A28B-A6AC593443D6}"/>
                </a:ext>
              </a:extLst>
            </p:cNvPr>
            <p:cNvSpPr/>
            <p:nvPr/>
          </p:nvSpPr>
          <p:spPr>
            <a:xfrm rot="5400000">
              <a:off x="5514398" y="1646295"/>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31" name="Isosceles Triangle 2430">
              <a:extLst>
                <a:ext uri="{FF2B5EF4-FFF2-40B4-BE49-F238E27FC236}">
                  <a16:creationId xmlns:a16="http://schemas.microsoft.com/office/drawing/2014/main" id="{309F6246-DDD2-4BEC-B989-D06359160858}"/>
                </a:ext>
              </a:extLst>
            </p:cNvPr>
            <p:cNvSpPr/>
            <p:nvPr/>
          </p:nvSpPr>
          <p:spPr>
            <a:xfrm rot="5400000">
              <a:off x="5439841" y="1737428"/>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33" name="Isosceles Triangle 2432">
              <a:extLst>
                <a:ext uri="{FF2B5EF4-FFF2-40B4-BE49-F238E27FC236}">
                  <a16:creationId xmlns:a16="http://schemas.microsoft.com/office/drawing/2014/main" id="{875D58AE-7146-49AD-ADBB-EB09275732D4}"/>
                </a:ext>
              </a:extLst>
            </p:cNvPr>
            <p:cNvSpPr/>
            <p:nvPr/>
          </p:nvSpPr>
          <p:spPr>
            <a:xfrm rot="5400000">
              <a:off x="4985578" y="1831387"/>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35" name="Isosceles Triangle 2434">
              <a:extLst>
                <a:ext uri="{FF2B5EF4-FFF2-40B4-BE49-F238E27FC236}">
                  <a16:creationId xmlns:a16="http://schemas.microsoft.com/office/drawing/2014/main" id="{BBBC2FF0-157C-4025-8E75-E00D2503363C}"/>
                </a:ext>
              </a:extLst>
            </p:cNvPr>
            <p:cNvSpPr/>
            <p:nvPr/>
          </p:nvSpPr>
          <p:spPr>
            <a:xfrm rot="5400000">
              <a:off x="4945642" y="1926431"/>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37" name="Isosceles Triangle 2436">
              <a:extLst>
                <a:ext uri="{FF2B5EF4-FFF2-40B4-BE49-F238E27FC236}">
                  <a16:creationId xmlns:a16="http://schemas.microsoft.com/office/drawing/2014/main" id="{1E026DE4-5F85-4CEA-A296-D47FB144005C}"/>
                </a:ext>
              </a:extLst>
            </p:cNvPr>
            <p:cNvSpPr/>
            <p:nvPr/>
          </p:nvSpPr>
          <p:spPr>
            <a:xfrm rot="5400000">
              <a:off x="4938082" y="2018498"/>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39" name="Isosceles Triangle 2438">
              <a:extLst>
                <a:ext uri="{FF2B5EF4-FFF2-40B4-BE49-F238E27FC236}">
                  <a16:creationId xmlns:a16="http://schemas.microsoft.com/office/drawing/2014/main" id="{0615E343-E025-4ABB-92A2-69C484583ADD}"/>
                </a:ext>
              </a:extLst>
            </p:cNvPr>
            <p:cNvSpPr/>
            <p:nvPr/>
          </p:nvSpPr>
          <p:spPr>
            <a:xfrm rot="5400000">
              <a:off x="4470934" y="2111704"/>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41" name="Isosceles Triangle 2440">
              <a:extLst>
                <a:ext uri="{FF2B5EF4-FFF2-40B4-BE49-F238E27FC236}">
                  <a16:creationId xmlns:a16="http://schemas.microsoft.com/office/drawing/2014/main" id="{9B644CEB-589C-4D9D-A959-F397F489AAB7}"/>
                </a:ext>
              </a:extLst>
            </p:cNvPr>
            <p:cNvSpPr/>
            <p:nvPr/>
          </p:nvSpPr>
          <p:spPr>
            <a:xfrm rot="5400000">
              <a:off x="4396044" y="2209249"/>
              <a:ext cx="89451" cy="47930"/>
            </a:xfrm>
            <a:prstGeom prst="triangle">
              <a:avLst/>
            </a:prstGeom>
            <a:solidFill>
              <a:schemeClr val="accent6"/>
            </a:solidFill>
            <a:ln w="63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grpSp>
      <p:grpSp>
        <p:nvGrpSpPr>
          <p:cNvPr id="2463" name="Group 2462">
            <a:extLst>
              <a:ext uri="{FF2B5EF4-FFF2-40B4-BE49-F238E27FC236}">
                <a16:creationId xmlns:a16="http://schemas.microsoft.com/office/drawing/2014/main" id="{F3B30AD0-FA8D-4188-8762-B74A309AE2D9}"/>
              </a:ext>
            </a:extLst>
          </p:cNvPr>
          <p:cNvGrpSpPr/>
          <p:nvPr/>
        </p:nvGrpSpPr>
        <p:grpSpPr>
          <a:xfrm>
            <a:off x="2235992" y="3132409"/>
            <a:ext cx="834906" cy="1003955"/>
            <a:chOff x="2149574" y="3132409"/>
            <a:chExt cx="834906" cy="1003955"/>
          </a:xfrm>
          <a:solidFill>
            <a:schemeClr val="bg2"/>
          </a:solidFill>
        </p:grpSpPr>
        <p:sp>
          <p:nvSpPr>
            <p:cNvPr id="2458" name="Oval 2457">
              <a:extLst>
                <a:ext uri="{FF2B5EF4-FFF2-40B4-BE49-F238E27FC236}">
                  <a16:creationId xmlns:a16="http://schemas.microsoft.com/office/drawing/2014/main" id="{BAD3856F-EDBA-4794-929D-F57E992468EA}"/>
                </a:ext>
              </a:extLst>
            </p:cNvPr>
            <p:cNvSpPr/>
            <p:nvPr/>
          </p:nvSpPr>
          <p:spPr>
            <a:xfrm flipV="1">
              <a:off x="2922324" y="3132409"/>
              <a:ext cx="62156" cy="638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60" name="Oval 2459">
              <a:extLst>
                <a:ext uri="{FF2B5EF4-FFF2-40B4-BE49-F238E27FC236}">
                  <a16:creationId xmlns:a16="http://schemas.microsoft.com/office/drawing/2014/main" id="{EB07B6F7-E90F-4B9E-AB38-D9BD661C1B11}"/>
                </a:ext>
              </a:extLst>
            </p:cNvPr>
            <p:cNvSpPr/>
            <p:nvPr/>
          </p:nvSpPr>
          <p:spPr>
            <a:xfrm flipV="1">
              <a:off x="2175508" y="3975909"/>
              <a:ext cx="62156" cy="638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sp>
          <p:nvSpPr>
            <p:cNvPr id="2462" name="Oval 2461">
              <a:extLst>
                <a:ext uri="{FF2B5EF4-FFF2-40B4-BE49-F238E27FC236}">
                  <a16:creationId xmlns:a16="http://schemas.microsoft.com/office/drawing/2014/main" id="{7CDB3EB9-6CB7-4943-9F2D-2C5DFA18B928}"/>
                </a:ext>
              </a:extLst>
            </p:cNvPr>
            <p:cNvSpPr/>
            <p:nvPr/>
          </p:nvSpPr>
          <p:spPr>
            <a:xfrm flipV="1">
              <a:off x="2149574" y="4072472"/>
              <a:ext cx="62156" cy="638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Narrow" panose="020B0606020202030204" pitchFamily="34" charset="0"/>
                <a:ea typeface="Arial Unicode MS"/>
              </a:endParaRPr>
            </a:p>
          </p:txBody>
        </p:sp>
      </p:grpSp>
      <p:grpSp>
        <p:nvGrpSpPr>
          <p:cNvPr id="3523" name="Group 3522">
            <a:extLst>
              <a:ext uri="{FF2B5EF4-FFF2-40B4-BE49-F238E27FC236}">
                <a16:creationId xmlns:a16="http://schemas.microsoft.com/office/drawing/2014/main" id="{D821AED8-4D4C-4022-A175-22002D560715}"/>
              </a:ext>
            </a:extLst>
          </p:cNvPr>
          <p:cNvGrpSpPr/>
          <p:nvPr/>
        </p:nvGrpSpPr>
        <p:grpSpPr>
          <a:xfrm>
            <a:off x="665533" y="1643813"/>
            <a:ext cx="4957676" cy="4268063"/>
            <a:chOff x="579115" y="1643813"/>
            <a:chExt cx="4957676" cy="4268063"/>
          </a:xfrm>
        </p:grpSpPr>
        <p:grpSp>
          <p:nvGrpSpPr>
            <p:cNvPr id="3656" name="Group 3655">
              <a:extLst>
                <a:ext uri="{FF2B5EF4-FFF2-40B4-BE49-F238E27FC236}">
                  <a16:creationId xmlns:a16="http://schemas.microsoft.com/office/drawing/2014/main" id="{A75AE517-5891-48E2-AAA7-87274ADDA339}"/>
                </a:ext>
              </a:extLst>
            </p:cNvPr>
            <p:cNvGrpSpPr/>
            <p:nvPr/>
          </p:nvGrpSpPr>
          <p:grpSpPr>
            <a:xfrm>
              <a:off x="579115" y="3329516"/>
              <a:ext cx="2098811" cy="2582360"/>
              <a:chOff x="579115" y="3329516"/>
              <a:chExt cx="2098811" cy="2582360"/>
            </a:xfrm>
          </p:grpSpPr>
          <p:grpSp>
            <p:nvGrpSpPr>
              <p:cNvPr id="3515" name="Group 3514">
                <a:extLst>
                  <a:ext uri="{FF2B5EF4-FFF2-40B4-BE49-F238E27FC236}">
                    <a16:creationId xmlns:a16="http://schemas.microsoft.com/office/drawing/2014/main" id="{0ADC1708-37C8-48A5-9038-6FCDDE38A7F6}"/>
                  </a:ext>
                </a:extLst>
              </p:cNvPr>
              <p:cNvGrpSpPr/>
              <p:nvPr/>
            </p:nvGrpSpPr>
            <p:grpSpPr>
              <a:xfrm>
                <a:off x="579115" y="3797624"/>
                <a:ext cx="1474499" cy="2114252"/>
                <a:chOff x="579115" y="3797624"/>
                <a:chExt cx="1474499" cy="2114252"/>
              </a:xfrm>
            </p:grpSpPr>
            <p:grpSp>
              <p:nvGrpSpPr>
                <p:cNvPr id="2685" name="Group 2684">
                  <a:extLst>
                    <a:ext uri="{FF2B5EF4-FFF2-40B4-BE49-F238E27FC236}">
                      <a16:creationId xmlns:a16="http://schemas.microsoft.com/office/drawing/2014/main" id="{39AA800C-B61E-4D48-BA40-E6E65D527442}"/>
                    </a:ext>
                  </a:extLst>
                </p:cNvPr>
                <p:cNvGrpSpPr/>
                <p:nvPr/>
              </p:nvGrpSpPr>
              <p:grpSpPr>
                <a:xfrm>
                  <a:off x="579115" y="4731621"/>
                  <a:ext cx="1120020" cy="1180255"/>
                  <a:chOff x="579115" y="4731621"/>
                  <a:chExt cx="1120020" cy="1180255"/>
                </a:xfrm>
              </p:grpSpPr>
              <p:sp>
                <p:nvSpPr>
                  <p:cNvPr id="2468" name="Freeform 1156">
                    <a:extLst>
                      <a:ext uri="{FF2B5EF4-FFF2-40B4-BE49-F238E27FC236}">
                        <a16:creationId xmlns:a16="http://schemas.microsoft.com/office/drawing/2014/main" id="{450816F7-B2F7-402B-A97A-C701CD68A4B8}"/>
                      </a:ext>
                    </a:extLst>
                  </p:cNvPr>
                  <p:cNvSpPr>
                    <a:spLocks/>
                  </p:cNvSpPr>
                  <p:nvPr/>
                </p:nvSpPr>
                <p:spPr bwMode="auto">
                  <a:xfrm>
                    <a:off x="635698" y="5856412"/>
                    <a:ext cx="39942" cy="55464"/>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70" name="Freeform 1157">
                    <a:extLst>
                      <a:ext uri="{FF2B5EF4-FFF2-40B4-BE49-F238E27FC236}">
                        <a16:creationId xmlns:a16="http://schemas.microsoft.com/office/drawing/2014/main" id="{013A2D9D-FE54-4C16-8A5A-03701B66D821}"/>
                      </a:ext>
                    </a:extLst>
                  </p:cNvPr>
                  <p:cNvSpPr>
                    <a:spLocks/>
                  </p:cNvSpPr>
                  <p:nvPr/>
                </p:nvSpPr>
                <p:spPr bwMode="auto">
                  <a:xfrm>
                    <a:off x="629041" y="5761014"/>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72" name="Freeform 1158">
                    <a:extLst>
                      <a:ext uri="{FF2B5EF4-FFF2-40B4-BE49-F238E27FC236}">
                        <a16:creationId xmlns:a16="http://schemas.microsoft.com/office/drawing/2014/main" id="{0ED3F9BD-83C9-4E69-8963-14AD6E915664}"/>
                      </a:ext>
                    </a:extLst>
                  </p:cNvPr>
                  <p:cNvSpPr>
                    <a:spLocks/>
                  </p:cNvSpPr>
                  <p:nvPr/>
                </p:nvSpPr>
                <p:spPr bwMode="auto">
                  <a:xfrm>
                    <a:off x="880339" y="5761014"/>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74" name="Freeform 1159">
                    <a:extLst>
                      <a:ext uri="{FF2B5EF4-FFF2-40B4-BE49-F238E27FC236}">
                        <a16:creationId xmlns:a16="http://schemas.microsoft.com/office/drawing/2014/main" id="{B05DC400-5073-4764-9936-CED0EFBF8FF4}"/>
                      </a:ext>
                    </a:extLst>
                  </p:cNvPr>
                  <p:cNvSpPr>
                    <a:spLocks/>
                  </p:cNvSpPr>
                  <p:nvPr/>
                </p:nvSpPr>
                <p:spPr bwMode="auto">
                  <a:xfrm>
                    <a:off x="652340" y="5667836"/>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76" name="Freeform 1160">
                    <a:extLst>
                      <a:ext uri="{FF2B5EF4-FFF2-40B4-BE49-F238E27FC236}">
                        <a16:creationId xmlns:a16="http://schemas.microsoft.com/office/drawing/2014/main" id="{58ECAC1F-6E44-471F-88B3-B2498B78BB07}"/>
                      </a:ext>
                    </a:extLst>
                  </p:cNvPr>
                  <p:cNvSpPr>
                    <a:spLocks/>
                  </p:cNvSpPr>
                  <p:nvPr/>
                </p:nvSpPr>
                <p:spPr bwMode="auto">
                  <a:xfrm>
                    <a:off x="933593" y="5667836"/>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78" name="Freeform 1161">
                    <a:extLst>
                      <a:ext uri="{FF2B5EF4-FFF2-40B4-BE49-F238E27FC236}">
                        <a16:creationId xmlns:a16="http://schemas.microsoft.com/office/drawing/2014/main" id="{41457F93-E443-44A8-9AAE-E9FC7D4036E8}"/>
                      </a:ext>
                    </a:extLst>
                  </p:cNvPr>
                  <p:cNvSpPr>
                    <a:spLocks/>
                  </p:cNvSpPr>
                  <p:nvPr/>
                </p:nvSpPr>
                <p:spPr bwMode="auto">
                  <a:xfrm>
                    <a:off x="1030119" y="5574659"/>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80" name="Freeform 1162">
                    <a:extLst>
                      <a:ext uri="{FF2B5EF4-FFF2-40B4-BE49-F238E27FC236}">
                        <a16:creationId xmlns:a16="http://schemas.microsoft.com/office/drawing/2014/main" id="{2E320AF4-B30D-40D8-A288-5D3B6F5B8431}"/>
                      </a:ext>
                    </a:extLst>
                  </p:cNvPr>
                  <p:cNvSpPr>
                    <a:spLocks/>
                  </p:cNvSpPr>
                  <p:nvPr/>
                </p:nvSpPr>
                <p:spPr bwMode="auto">
                  <a:xfrm>
                    <a:off x="622384" y="5481480"/>
                    <a:ext cx="39942" cy="55464"/>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82" name="Freeform 1163">
                    <a:extLst>
                      <a:ext uri="{FF2B5EF4-FFF2-40B4-BE49-F238E27FC236}">
                        <a16:creationId xmlns:a16="http://schemas.microsoft.com/office/drawing/2014/main" id="{F9C17C5B-4FAA-4920-BB25-DBEE026D0106}"/>
                      </a:ext>
                    </a:extLst>
                  </p:cNvPr>
                  <p:cNvSpPr>
                    <a:spLocks/>
                  </p:cNvSpPr>
                  <p:nvPr/>
                </p:nvSpPr>
                <p:spPr bwMode="auto">
                  <a:xfrm>
                    <a:off x="880339" y="5481480"/>
                    <a:ext cx="41605" cy="55464"/>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84" name="Freeform 1164">
                    <a:extLst>
                      <a:ext uri="{FF2B5EF4-FFF2-40B4-BE49-F238E27FC236}">
                        <a16:creationId xmlns:a16="http://schemas.microsoft.com/office/drawing/2014/main" id="{C0B002F0-1F68-4C6F-8A6A-791D86376AE8}"/>
                      </a:ext>
                    </a:extLst>
                  </p:cNvPr>
                  <p:cNvSpPr>
                    <a:spLocks/>
                  </p:cNvSpPr>
                  <p:nvPr/>
                </p:nvSpPr>
                <p:spPr bwMode="auto">
                  <a:xfrm>
                    <a:off x="1131635" y="5481480"/>
                    <a:ext cx="39942" cy="55464"/>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86" name="Freeform 1165">
                    <a:extLst>
                      <a:ext uri="{FF2B5EF4-FFF2-40B4-BE49-F238E27FC236}">
                        <a16:creationId xmlns:a16="http://schemas.microsoft.com/office/drawing/2014/main" id="{46E4167E-0402-42B2-AAB7-EA99380AEE8F}"/>
                      </a:ext>
                    </a:extLst>
                  </p:cNvPr>
                  <p:cNvSpPr>
                    <a:spLocks/>
                  </p:cNvSpPr>
                  <p:nvPr/>
                </p:nvSpPr>
                <p:spPr bwMode="auto">
                  <a:xfrm>
                    <a:off x="629041" y="5386086"/>
                    <a:ext cx="39942" cy="59900"/>
                  </a:xfrm>
                  <a:custGeom>
                    <a:avLst/>
                    <a:gdLst>
                      <a:gd name="T0" fmla="*/ 11 w 24"/>
                      <a:gd name="T1" fmla="*/ 0 h 27"/>
                      <a:gd name="T2" fmla="*/ 0 w 24"/>
                      <a:gd name="T3" fmla="*/ 27 h 27"/>
                      <a:gd name="T4" fmla="*/ 24 w 24"/>
                      <a:gd name="T5" fmla="*/ 27 h 27"/>
                      <a:gd name="T6" fmla="*/ 11 w 24"/>
                      <a:gd name="T7" fmla="*/ 0 h 27"/>
                    </a:gdLst>
                    <a:ahLst/>
                    <a:cxnLst>
                      <a:cxn ang="0">
                        <a:pos x="T0" y="T1"/>
                      </a:cxn>
                      <a:cxn ang="0">
                        <a:pos x="T2" y="T3"/>
                      </a:cxn>
                      <a:cxn ang="0">
                        <a:pos x="T4" y="T5"/>
                      </a:cxn>
                      <a:cxn ang="0">
                        <a:pos x="T6" y="T7"/>
                      </a:cxn>
                    </a:cxnLst>
                    <a:rect l="0" t="0" r="r" b="b"/>
                    <a:pathLst>
                      <a:path w="24" h="27">
                        <a:moveTo>
                          <a:pt x="11" y="0"/>
                        </a:moveTo>
                        <a:lnTo>
                          <a:pt x="0" y="27"/>
                        </a:lnTo>
                        <a:lnTo>
                          <a:pt x="24"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88" name="Freeform 1166">
                    <a:extLst>
                      <a:ext uri="{FF2B5EF4-FFF2-40B4-BE49-F238E27FC236}">
                        <a16:creationId xmlns:a16="http://schemas.microsoft.com/office/drawing/2014/main" id="{06E99344-2FB4-46E7-8A98-C316A2CF8717}"/>
                      </a:ext>
                    </a:extLst>
                  </p:cNvPr>
                  <p:cNvSpPr>
                    <a:spLocks/>
                  </p:cNvSpPr>
                  <p:nvPr/>
                </p:nvSpPr>
                <p:spPr bwMode="auto">
                  <a:xfrm>
                    <a:off x="903638" y="5386086"/>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90" name="Freeform 1168">
                    <a:extLst>
                      <a:ext uri="{FF2B5EF4-FFF2-40B4-BE49-F238E27FC236}">
                        <a16:creationId xmlns:a16="http://schemas.microsoft.com/office/drawing/2014/main" id="{A4FAE9EB-D038-4A13-8E20-EE9DAE9A929E}"/>
                      </a:ext>
                    </a:extLst>
                  </p:cNvPr>
                  <p:cNvSpPr>
                    <a:spLocks/>
                  </p:cNvSpPr>
                  <p:nvPr/>
                </p:nvSpPr>
                <p:spPr bwMode="auto">
                  <a:xfrm>
                    <a:off x="579115" y="5295124"/>
                    <a:ext cx="41605" cy="55464"/>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92" name="Freeform 1169">
                    <a:extLst>
                      <a:ext uri="{FF2B5EF4-FFF2-40B4-BE49-F238E27FC236}">
                        <a16:creationId xmlns:a16="http://schemas.microsoft.com/office/drawing/2014/main" id="{164F02E2-1153-49B9-A59D-FE5F268E25AE}"/>
                      </a:ext>
                    </a:extLst>
                  </p:cNvPr>
                  <p:cNvSpPr>
                    <a:spLocks/>
                  </p:cNvSpPr>
                  <p:nvPr/>
                </p:nvSpPr>
                <p:spPr bwMode="auto">
                  <a:xfrm>
                    <a:off x="910294" y="5295124"/>
                    <a:ext cx="39942" cy="55464"/>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494" name="Freeform 1171">
                    <a:extLst>
                      <a:ext uri="{FF2B5EF4-FFF2-40B4-BE49-F238E27FC236}">
                        <a16:creationId xmlns:a16="http://schemas.microsoft.com/office/drawing/2014/main" id="{138DC691-A6ED-40D6-B4C4-8C8DF477D446}"/>
                      </a:ext>
                    </a:extLst>
                  </p:cNvPr>
                  <p:cNvSpPr>
                    <a:spLocks/>
                  </p:cNvSpPr>
                  <p:nvPr/>
                </p:nvSpPr>
                <p:spPr bwMode="auto">
                  <a:xfrm>
                    <a:off x="717245" y="5199729"/>
                    <a:ext cx="39942" cy="55464"/>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67" name="Freeform 1172">
                    <a:extLst>
                      <a:ext uri="{FF2B5EF4-FFF2-40B4-BE49-F238E27FC236}">
                        <a16:creationId xmlns:a16="http://schemas.microsoft.com/office/drawing/2014/main" id="{5EBEC7C8-CB70-4DCF-94B5-82CEC87804F4}"/>
                      </a:ext>
                    </a:extLst>
                  </p:cNvPr>
                  <p:cNvSpPr>
                    <a:spLocks/>
                  </p:cNvSpPr>
                  <p:nvPr/>
                </p:nvSpPr>
                <p:spPr bwMode="auto">
                  <a:xfrm>
                    <a:off x="963550" y="5199729"/>
                    <a:ext cx="39942" cy="55464"/>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68" name="Freeform 1173">
                    <a:extLst>
                      <a:ext uri="{FF2B5EF4-FFF2-40B4-BE49-F238E27FC236}">
                        <a16:creationId xmlns:a16="http://schemas.microsoft.com/office/drawing/2014/main" id="{7E72275B-C186-4618-B72E-50BD595A9F88}"/>
                      </a:ext>
                    </a:extLst>
                  </p:cNvPr>
                  <p:cNvSpPr>
                    <a:spLocks/>
                  </p:cNvSpPr>
                  <p:nvPr/>
                </p:nvSpPr>
                <p:spPr bwMode="auto">
                  <a:xfrm>
                    <a:off x="1318027" y="5199729"/>
                    <a:ext cx="39942" cy="55464"/>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69" name="Freeform 1174">
                    <a:extLst>
                      <a:ext uri="{FF2B5EF4-FFF2-40B4-BE49-F238E27FC236}">
                        <a16:creationId xmlns:a16="http://schemas.microsoft.com/office/drawing/2014/main" id="{FF4FC44A-B86F-4686-899F-361E8318F6C3}"/>
                      </a:ext>
                    </a:extLst>
                  </p:cNvPr>
                  <p:cNvSpPr>
                    <a:spLocks/>
                  </p:cNvSpPr>
                  <p:nvPr/>
                </p:nvSpPr>
                <p:spPr bwMode="auto">
                  <a:xfrm>
                    <a:off x="629041" y="5108769"/>
                    <a:ext cx="39942" cy="55464"/>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0" name="Freeform 1175">
                    <a:extLst>
                      <a:ext uri="{FF2B5EF4-FFF2-40B4-BE49-F238E27FC236}">
                        <a16:creationId xmlns:a16="http://schemas.microsoft.com/office/drawing/2014/main" id="{96070297-E1B7-4A8B-ADD7-31E3606E3526}"/>
                      </a:ext>
                    </a:extLst>
                  </p:cNvPr>
                  <p:cNvSpPr>
                    <a:spLocks/>
                  </p:cNvSpPr>
                  <p:nvPr/>
                </p:nvSpPr>
                <p:spPr bwMode="auto">
                  <a:xfrm>
                    <a:off x="880339" y="5108769"/>
                    <a:ext cx="41605" cy="55464"/>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1" name="Freeform 1176">
                    <a:extLst>
                      <a:ext uri="{FF2B5EF4-FFF2-40B4-BE49-F238E27FC236}">
                        <a16:creationId xmlns:a16="http://schemas.microsoft.com/office/drawing/2014/main" id="{6B465988-B2B2-4C57-9771-39F6FEF25245}"/>
                      </a:ext>
                    </a:extLst>
                  </p:cNvPr>
                  <p:cNvSpPr>
                    <a:spLocks/>
                  </p:cNvSpPr>
                  <p:nvPr/>
                </p:nvSpPr>
                <p:spPr bwMode="auto">
                  <a:xfrm>
                    <a:off x="1131635" y="5108769"/>
                    <a:ext cx="39942" cy="55464"/>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2" name="Freeform 1178">
                    <a:extLst>
                      <a:ext uri="{FF2B5EF4-FFF2-40B4-BE49-F238E27FC236}">
                        <a16:creationId xmlns:a16="http://schemas.microsoft.com/office/drawing/2014/main" id="{2F5FEAA2-0269-4389-AFF6-5C2E3D24D6BC}"/>
                      </a:ext>
                    </a:extLst>
                  </p:cNvPr>
                  <p:cNvSpPr>
                    <a:spLocks/>
                  </p:cNvSpPr>
                  <p:nvPr/>
                </p:nvSpPr>
                <p:spPr bwMode="auto">
                  <a:xfrm>
                    <a:off x="615727" y="5013372"/>
                    <a:ext cx="39942" cy="55464"/>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3" name="Freeform 1179">
                    <a:extLst>
                      <a:ext uri="{FF2B5EF4-FFF2-40B4-BE49-F238E27FC236}">
                        <a16:creationId xmlns:a16="http://schemas.microsoft.com/office/drawing/2014/main" id="{65763670-1E84-4E7D-98B6-F1DD69431450}"/>
                      </a:ext>
                    </a:extLst>
                  </p:cNvPr>
                  <p:cNvSpPr>
                    <a:spLocks/>
                  </p:cNvSpPr>
                  <p:nvPr/>
                </p:nvSpPr>
                <p:spPr bwMode="auto">
                  <a:xfrm>
                    <a:off x="880339" y="5013372"/>
                    <a:ext cx="41605" cy="55464"/>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4" name="Freeform 1180">
                    <a:extLst>
                      <a:ext uri="{FF2B5EF4-FFF2-40B4-BE49-F238E27FC236}">
                        <a16:creationId xmlns:a16="http://schemas.microsoft.com/office/drawing/2014/main" id="{53332DF0-3687-470B-AF7E-975BDC393395}"/>
                      </a:ext>
                    </a:extLst>
                  </p:cNvPr>
                  <p:cNvSpPr>
                    <a:spLocks/>
                  </p:cNvSpPr>
                  <p:nvPr/>
                </p:nvSpPr>
                <p:spPr bwMode="auto">
                  <a:xfrm>
                    <a:off x="1131635" y="5013372"/>
                    <a:ext cx="39942" cy="55464"/>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5" name="Freeform 1181">
                    <a:extLst>
                      <a:ext uri="{FF2B5EF4-FFF2-40B4-BE49-F238E27FC236}">
                        <a16:creationId xmlns:a16="http://schemas.microsoft.com/office/drawing/2014/main" id="{F09AED0A-134C-4823-9814-59C2B774ACDB}"/>
                      </a:ext>
                    </a:extLst>
                  </p:cNvPr>
                  <p:cNvSpPr>
                    <a:spLocks/>
                  </p:cNvSpPr>
                  <p:nvPr/>
                </p:nvSpPr>
                <p:spPr bwMode="auto">
                  <a:xfrm>
                    <a:off x="1382934" y="5013372"/>
                    <a:ext cx="41605" cy="55464"/>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6" name="Freeform 1182">
                    <a:extLst>
                      <a:ext uri="{FF2B5EF4-FFF2-40B4-BE49-F238E27FC236}">
                        <a16:creationId xmlns:a16="http://schemas.microsoft.com/office/drawing/2014/main" id="{242049A4-DC89-43F0-90B4-8E8827A7322F}"/>
                      </a:ext>
                    </a:extLst>
                  </p:cNvPr>
                  <p:cNvSpPr>
                    <a:spLocks/>
                  </p:cNvSpPr>
                  <p:nvPr/>
                </p:nvSpPr>
                <p:spPr bwMode="auto">
                  <a:xfrm>
                    <a:off x="615727" y="4917976"/>
                    <a:ext cx="39942" cy="59900"/>
                  </a:xfrm>
                  <a:custGeom>
                    <a:avLst/>
                    <a:gdLst>
                      <a:gd name="T0" fmla="*/ 13 w 24"/>
                      <a:gd name="T1" fmla="*/ 0 h 27"/>
                      <a:gd name="T2" fmla="*/ 0 w 24"/>
                      <a:gd name="T3" fmla="*/ 27 h 27"/>
                      <a:gd name="T4" fmla="*/ 24 w 24"/>
                      <a:gd name="T5" fmla="*/ 27 h 27"/>
                      <a:gd name="T6" fmla="*/ 13 w 24"/>
                      <a:gd name="T7" fmla="*/ 0 h 27"/>
                    </a:gdLst>
                    <a:ahLst/>
                    <a:cxnLst>
                      <a:cxn ang="0">
                        <a:pos x="T0" y="T1"/>
                      </a:cxn>
                      <a:cxn ang="0">
                        <a:pos x="T2" y="T3"/>
                      </a:cxn>
                      <a:cxn ang="0">
                        <a:pos x="T4" y="T5"/>
                      </a:cxn>
                      <a:cxn ang="0">
                        <a:pos x="T6" y="T7"/>
                      </a:cxn>
                    </a:cxnLst>
                    <a:rect l="0" t="0" r="r" b="b"/>
                    <a:pathLst>
                      <a:path w="24" h="27">
                        <a:moveTo>
                          <a:pt x="13" y="0"/>
                        </a:moveTo>
                        <a:lnTo>
                          <a:pt x="0" y="27"/>
                        </a:lnTo>
                        <a:lnTo>
                          <a:pt x="24" y="27"/>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7" name="Freeform 1183">
                    <a:extLst>
                      <a:ext uri="{FF2B5EF4-FFF2-40B4-BE49-F238E27FC236}">
                        <a16:creationId xmlns:a16="http://schemas.microsoft.com/office/drawing/2014/main" id="{45D43669-5D7D-4562-90A9-7CD57A2EE001}"/>
                      </a:ext>
                    </a:extLst>
                  </p:cNvPr>
                  <p:cNvSpPr>
                    <a:spLocks/>
                  </p:cNvSpPr>
                  <p:nvPr/>
                </p:nvSpPr>
                <p:spPr bwMode="auto">
                  <a:xfrm>
                    <a:off x="862030" y="4917976"/>
                    <a:ext cx="39942" cy="59900"/>
                  </a:xfrm>
                  <a:custGeom>
                    <a:avLst/>
                    <a:gdLst>
                      <a:gd name="T0" fmla="*/ 13 w 24"/>
                      <a:gd name="T1" fmla="*/ 0 h 27"/>
                      <a:gd name="T2" fmla="*/ 0 w 24"/>
                      <a:gd name="T3" fmla="*/ 27 h 27"/>
                      <a:gd name="T4" fmla="*/ 24 w 24"/>
                      <a:gd name="T5" fmla="*/ 27 h 27"/>
                      <a:gd name="T6" fmla="*/ 13 w 24"/>
                      <a:gd name="T7" fmla="*/ 0 h 27"/>
                    </a:gdLst>
                    <a:ahLst/>
                    <a:cxnLst>
                      <a:cxn ang="0">
                        <a:pos x="T0" y="T1"/>
                      </a:cxn>
                      <a:cxn ang="0">
                        <a:pos x="T2" y="T3"/>
                      </a:cxn>
                      <a:cxn ang="0">
                        <a:pos x="T4" y="T5"/>
                      </a:cxn>
                      <a:cxn ang="0">
                        <a:pos x="T6" y="T7"/>
                      </a:cxn>
                    </a:cxnLst>
                    <a:rect l="0" t="0" r="r" b="b"/>
                    <a:pathLst>
                      <a:path w="24" h="27">
                        <a:moveTo>
                          <a:pt x="13" y="0"/>
                        </a:moveTo>
                        <a:lnTo>
                          <a:pt x="0" y="27"/>
                        </a:lnTo>
                        <a:lnTo>
                          <a:pt x="24" y="27"/>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8" name="Freeform 1184">
                    <a:extLst>
                      <a:ext uri="{FF2B5EF4-FFF2-40B4-BE49-F238E27FC236}">
                        <a16:creationId xmlns:a16="http://schemas.microsoft.com/office/drawing/2014/main" id="{28E0324F-405D-4278-BC7D-3F38F873697A}"/>
                      </a:ext>
                    </a:extLst>
                  </p:cNvPr>
                  <p:cNvSpPr>
                    <a:spLocks/>
                  </p:cNvSpPr>
                  <p:nvPr/>
                </p:nvSpPr>
                <p:spPr bwMode="auto">
                  <a:xfrm>
                    <a:off x="1114992" y="4917976"/>
                    <a:ext cx="39942" cy="59900"/>
                  </a:xfrm>
                  <a:custGeom>
                    <a:avLst/>
                    <a:gdLst>
                      <a:gd name="T0" fmla="*/ 11 w 24"/>
                      <a:gd name="T1" fmla="*/ 0 h 27"/>
                      <a:gd name="T2" fmla="*/ 0 w 24"/>
                      <a:gd name="T3" fmla="*/ 27 h 27"/>
                      <a:gd name="T4" fmla="*/ 24 w 24"/>
                      <a:gd name="T5" fmla="*/ 27 h 27"/>
                      <a:gd name="T6" fmla="*/ 11 w 24"/>
                      <a:gd name="T7" fmla="*/ 0 h 27"/>
                    </a:gdLst>
                    <a:ahLst/>
                    <a:cxnLst>
                      <a:cxn ang="0">
                        <a:pos x="T0" y="T1"/>
                      </a:cxn>
                      <a:cxn ang="0">
                        <a:pos x="T2" y="T3"/>
                      </a:cxn>
                      <a:cxn ang="0">
                        <a:pos x="T4" y="T5"/>
                      </a:cxn>
                      <a:cxn ang="0">
                        <a:pos x="T6" y="T7"/>
                      </a:cxn>
                    </a:cxnLst>
                    <a:rect l="0" t="0" r="r" b="b"/>
                    <a:pathLst>
                      <a:path w="24" h="27">
                        <a:moveTo>
                          <a:pt x="11" y="0"/>
                        </a:moveTo>
                        <a:lnTo>
                          <a:pt x="0" y="27"/>
                        </a:lnTo>
                        <a:lnTo>
                          <a:pt x="24"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9" name="Freeform 1185">
                    <a:extLst>
                      <a:ext uri="{FF2B5EF4-FFF2-40B4-BE49-F238E27FC236}">
                        <a16:creationId xmlns:a16="http://schemas.microsoft.com/office/drawing/2014/main" id="{6B700B30-B603-47F6-A201-B54D5886437F}"/>
                      </a:ext>
                    </a:extLst>
                  </p:cNvPr>
                  <p:cNvSpPr>
                    <a:spLocks/>
                  </p:cNvSpPr>
                  <p:nvPr/>
                </p:nvSpPr>
                <p:spPr bwMode="auto">
                  <a:xfrm>
                    <a:off x="1359635" y="4917976"/>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0" name="Freeform 1186">
                    <a:extLst>
                      <a:ext uri="{FF2B5EF4-FFF2-40B4-BE49-F238E27FC236}">
                        <a16:creationId xmlns:a16="http://schemas.microsoft.com/office/drawing/2014/main" id="{3AA2C3C4-27A4-47D2-B5B3-8C0C661F61B0}"/>
                      </a:ext>
                    </a:extLst>
                  </p:cNvPr>
                  <p:cNvSpPr>
                    <a:spLocks/>
                  </p:cNvSpPr>
                  <p:nvPr/>
                </p:nvSpPr>
                <p:spPr bwMode="auto">
                  <a:xfrm>
                    <a:off x="1622581" y="4917976"/>
                    <a:ext cx="41605" cy="59900"/>
                  </a:xfrm>
                  <a:custGeom>
                    <a:avLst/>
                    <a:gdLst>
                      <a:gd name="T0" fmla="*/ 13 w 25"/>
                      <a:gd name="T1" fmla="*/ 0 h 27"/>
                      <a:gd name="T2" fmla="*/ 0 w 25"/>
                      <a:gd name="T3" fmla="*/ 27 h 27"/>
                      <a:gd name="T4" fmla="*/ 25 w 25"/>
                      <a:gd name="T5" fmla="*/ 27 h 27"/>
                      <a:gd name="T6" fmla="*/ 13 w 25"/>
                      <a:gd name="T7" fmla="*/ 0 h 27"/>
                    </a:gdLst>
                    <a:ahLst/>
                    <a:cxnLst>
                      <a:cxn ang="0">
                        <a:pos x="T0" y="T1"/>
                      </a:cxn>
                      <a:cxn ang="0">
                        <a:pos x="T2" y="T3"/>
                      </a:cxn>
                      <a:cxn ang="0">
                        <a:pos x="T4" y="T5"/>
                      </a:cxn>
                      <a:cxn ang="0">
                        <a:pos x="T6" y="T7"/>
                      </a:cxn>
                    </a:cxnLst>
                    <a:rect l="0" t="0" r="r" b="b"/>
                    <a:pathLst>
                      <a:path w="25" h="27">
                        <a:moveTo>
                          <a:pt x="13" y="0"/>
                        </a:moveTo>
                        <a:lnTo>
                          <a:pt x="0" y="27"/>
                        </a:lnTo>
                        <a:lnTo>
                          <a:pt x="25" y="27"/>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1" name="Freeform 1187">
                    <a:extLst>
                      <a:ext uri="{FF2B5EF4-FFF2-40B4-BE49-F238E27FC236}">
                        <a16:creationId xmlns:a16="http://schemas.microsoft.com/office/drawing/2014/main" id="{5ABC34EB-A16A-42DD-AC40-65FA97681176}"/>
                      </a:ext>
                    </a:extLst>
                  </p:cNvPr>
                  <p:cNvSpPr>
                    <a:spLocks/>
                  </p:cNvSpPr>
                  <p:nvPr/>
                </p:nvSpPr>
                <p:spPr bwMode="auto">
                  <a:xfrm>
                    <a:off x="629041" y="4827017"/>
                    <a:ext cx="39942" cy="55464"/>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2" name="Freeform 1188">
                    <a:extLst>
                      <a:ext uri="{FF2B5EF4-FFF2-40B4-BE49-F238E27FC236}">
                        <a16:creationId xmlns:a16="http://schemas.microsoft.com/office/drawing/2014/main" id="{DE8C4266-FBD7-4538-82AA-6D06C37D9B0E}"/>
                      </a:ext>
                    </a:extLst>
                  </p:cNvPr>
                  <p:cNvSpPr>
                    <a:spLocks/>
                  </p:cNvSpPr>
                  <p:nvPr/>
                </p:nvSpPr>
                <p:spPr bwMode="auto">
                  <a:xfrm>
                    <a:off x="880339" y="4827017"/>
                    <a:ext cx="41605" cy="55464"/>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3" name="Freeform 1189">
                    <a:extLst>
                      <a:ext uri="{FF2B5EF4-FFF2-40B4-BE49-F238E27FC236}">
                        <a16:creationId xmlns:a16="http://schemas.microsoft.com/office/drawing/2014/main" id="{37F82B38-CC2B-41BB-AE31-0EFDC2937D17}"/>
                      </a:ext>
                    </a:extLst>
                  </p:cNvPr>
                  <p:cNvSpPr>
                    <a:spLocks/>
                  </p:cNvSpPr>
                  <p:nvPr/>
                </p:nvSpPr>
                <p:spPr bwMode="auto">
                  <a:xfrm>
                    <a:off x="1131635" y="4827017"/>
                    <a:ext cx="39942" cy="55464"/>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668" name="Freeform 1190">
                    <a:extLst>
                      <a:ext uri="{FF2B5EF4-FFF2-40B4-BE49-F238E27FC236}">
                        <a16:creationId xmlns:a16="http://schemas.microsoft.com/office/drawing/2014/main" id="{E6D612DC-020F-4124-A871-F9BB92EF2A2D}"/>
                      </a:ext>
                    </a:extLst>
                  </p:cNvPr>
                  <p:cNvSpPr>
                    <a:spLocks/>
                  </p:cNvSpPr>
                  <p:nvPr/>
                </p:nvSpPr>
                <p:spPr bwMode="auto">
                  <a:xfrm>
                    <a:off x="1382934" y="4827017"/>
                    <a:ext cx="41605" cy="55464"/>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670" name="Freeform 1191">
                    <a:extLst>
                      <a:ext uri="{FF2B5EF4-FFF2-40B4-BE49-F238E27FC236}">
                        <a16:creationId xmlns:a16="http://schemas.microsoft.com/office/drawing/2014/main" id="{C0A3726F-2ECA-402C-90EC-7B029E245217}"/>
                      </a:ext>
                    </a:extLst>
                  </p:cNvPr>
                  <p:cNvSpPr>
                    <a:spLocks/>
                  </p:cNvSpPr>
                  <p:nvPr/>
                </p:nvSpPr>
                <p:spPr bwMode="auto">
                  <a:xfrm>
                    <a:off x="1635894" y="4827017"/>
                    <a:ext cx="39942" cy="55464"/>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672" name="Freeform 1192">
                    <a:extLst>
                      <a:ext uri="{FF2B5EF4-FFF2-40B4-BE49-F238E27FC236}">
                        <a16:creationId xmlns:a16="http://schemas.microsoft.com/office/drawing/2014/main" id="{3905645E-8EBA-4651-A96B-0EF01BEF9DC1}"/>
                      </a:ext>
                    </a:extLst>
                  </p:cNvPr>
                  <p:cNvSpPr>
                    <a:spLocks/>
                  </p:cNvSpPr>
                  <p:nvPr/>
                </p:nvSpPr>
                <p:spPr bwMode="auto">
                  <a:xfrm>
                    <a:off x="700602" y="4731621"/>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674" name="Freeform 1193">
                    <a:extLst>
                      <a:ext uri="{FF2B5EF4-FFF2-40B4-BE49-F238E27FC236}">
                        <a16:creationId xmlns:a16="http://schemas.microsoft.com/office/drawing/2014/main" id="{8FBA7DB0-805D-49AD-8E40-A675410EC3C3}"/>
                      </a:ext>
                    </a:extLst>
                  </p:cNvPr>
                  <p:cNvSpPr>
                    <a:spLocks/>
                  </p:cNvSpPr>
                  <p:nvPr/>
                </p:nvSpPr>
                <p:spPr bwMode="auto">
                  <a:xfrm>
                    <a:off x="950237" y="4731621"/>
                    <a:ext cx="43270" cy="57681"/>
                  </a:xfrm>
                  <a:custGeom>
                    <a:avLst/>
                    <a:gdLst>
                      <a:gd name="T0" fmla="*/ 13 w 26"/>
                      <a:gd name="T1" fmla="*/ 0 h 26"/>
                      <a:gd name="T2" fmla="*/ 0 w 26"/>
                      <a:gd name="T3" fmla="*/ 26 h 26"/>
                      <a:gd name="T4" fmla="*/ 26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0" y="26"/>
                        </a:lnTo>
                        <a:lnTo>
                          <a:pt x="26"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676" name="Freeform 1194">
                    <a:extLst>
                      <a:ext uri="{FF2B5EF4-FFF2-40B4-BE49-F238E27FC236}">
                        <a16:creationId xmlns:a16="http://schemas.microsoft.com/office/drawing/2014/main" id="{3994F302-90D7-40FD-8D98-2DBA8F9F656F}"/>
                      </a:ext>
                    </a:extLst>
                  </p:cNvPr>
                  <p:cNvSpPr>
                    <a:spLocks/>
                  </p:cNvSpPr>
                  <p:nvPr/>
                </p:nvSpPr>
                <p:spPr bwMode="auto">
                  <a:xfrm>
                    <a:off x="1156599" y="4731621"/>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678" name="Freeform 1195">
                    <a:extLst>
                      <a:ext uri="{FF2B5EF4-FFF2-40B4-BE49-F238E27FC236}">
                        <a16:creationId xmlns:a16="http://schemas.microsoft.com/office/drawing/2014/main" id="{A285746C-261F-453E-BF14-3111CD0D47AD}"/>
                      </a:ext>
                    </a:extLst>
                  </p:cNvPr>
                  <p:cNvSpPr>
                    <a:spLocks/>
                  </p:cNvSpPr>
                  <p:nvPr/>
                </p:nvSpPr>
                <p:spPr bwMode="auto">
                  <a:xfrm>
                    <a:off x="1659193" y="4731621"/>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680" name="Freeform 1177">
                    <a:extLst>
                      <a:ext uri="{FF2B5EF4-FFF2-40B4-BE49-F238E27FC236}">
                        <a16:creationId xmlns:a16="http://schemas.microsoft.com/office/drawing/2014/main" id="{B2AA4024-8F89-4CCD-ABDC-676DAA95B96C}"/>
                      </a:ext>
                    </a:extLst>
                  </p:cNvPr>
                  <p:cNvSpPr>
                    <a:spLocks/>
                  </p:cNvSpPr>
                  <p:nvPr/>
                </p:nvSpPr>
                <p:spPr bwMode="auto">
                  <a:xfrm>
                    <a:off x="1382934" y="5108769"/>
                    <a:ext cx="41605" cy="55464"/>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682" name="Freeform 1170">
                    <a:extLst>
                      <a:ext uri="{FF2B5EF4-FFF2-40B4-BE49-F238E27FC236}">
                        <a16:creationId xmlns:a16="http://schemas.microsoft.com/office/drawing/2014/main" id="{46AE37A9-44B7-4F7A-B1C0-0EE00295FAAF}"/>
                      </a:ext>
                    </a:extLst>
                  </p:cNvPr>
                  <p:cNvSpPr>
                    <a:spLocks/>
                  </p:cNvSpPr>
                  <p:nvPr/>
                </p:nvSpPr>
                <p:spPr bwMode="auto">
                  <a:xfrm>
                    <a:off x="1161592" y="5295124"/>
                    <a:ext cx="41605" cy="55464"/>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2684" name="Freeform 1167">
                    <a:extLst>
                      <a:ext uri="{FF2B5EF4-FFF2-40B4-BE49-F238E27FC236}">
                        <a16:creationId xmlns:a16="http://schemas.microsoft.com/office/drawing/2014/main" id="{62DEB8BC-23BA-458C-8F76-9EB76D0B1B05}"/>
                      </a:ext>
                    </a:extLst>
                  </p:cNvPr>
                  <p:cNvSpPr>
                    <a:spLocks/>
                  </p:cNvSpPr>
                  <p:nvPr/>
                </p:nvSpPr>
                <p:spPr bwMode="auto">
                  <a:xfrm>
                    <a:off x="1156599" y="5386086"/>
                    <a:ext cx="39942" cy="59900"/>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nvGrpSpPr>
                <p:cNvPr id="3514" name="Group 3513">
                  <a:extLst>
                    <a:ext uri="{FF2B5EF4-FFF2-40B4-BE49-F238E27FC236}">
                      <a16:creationId xmlns:a16="http://schemas.microsoft.com/office/drawing/2014/main" id="{4D9D697A-2194-4F3B-B4F9-FDEF615E77EB}"/>
                    </a:ext>
                  </a:extLst>
                </p:cNvPr>
                <p:cNvGrpSpPr/>
                <p:nvPr/>
              </p:nvGrpSpPr>
              <p:grpSpPr>
                <a:xfrm>
                  <a:off x="622384" y="3797624"/>
                  <a:ext cx="1431230" cy="898500"/>
                  <a:chOff x="774784" y="3950024"/>
                  <a:chExt cx="1431230" cy="898500"/>
                </a:xfrm>
              </p:grpSpPr>
              <p:sp>
                <p:nvSpPr>
                  <p:cNvPr id="3472" name="Freeform 1196">
                    <a:extLst>
                      <a:ext uri="{FF2B5EF4-FFF2-40B4-BE49-F238E27FC236}">
                        <a16:creationId xmlns:a16="http://schemas.microsoft.com/office/drawing/2014/main" id="{12DE223E-5D38-405B-8A46-DB2BED389B0D}"/>
                      </a:ext>
                    </a:extLst>
                  </p:cNvPr>
                  <p:cNvSpPr>
                    <a:spLocks/>
                  </p:cNvSpPr>
                  <p:nvPr/>
                </p:nvSpPr>
                <p:spPr bwMode="auto">
                  <a:xfrm>
                    <a:off x="774784" y="4790843"/>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73" name="Freeform 1197">
                    <a:extLst>
                      <a:ext uri="{FF2B5EF4-FFF2-40B4-BE49-F238E27FC236}">
                        <a16:creationId xmlns:a16="http://schemas.microsoft.com/office/drawing/2014/main" id="{BB4EEEC8-4BC9-4E17-A63C-24FC6F14DCB0}"/>
                      </a:ext>
                    </a:extLst>
                  </p:cNvPr>
                  <p:cNvSpPr>
                    <a:spLocks/>
                  </p:cNvSpPr>
                  <p:nvPr/>
                </p:nvSpPr>
                <p:spPr bwMode="auto">
                  <a:xfrm>
                    <a:off x="1027746" y="4790843"/>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74" name="Freeform 1198">
                    <a:extLst>
                      <a:ext uri="{FF2B5EF4-FFF2-40B4-BE49-F238E27FC236}">
                        <a16:creationId xmlns:a16="http://schemas.microsoft.com/office/drawing/2014/main" id="{A325857C-2571-4629-95BB-B5A3B73A4D32}"/>
                      </a:ext>
                    </a:extLst>
                  </p:cNvPr>
                  <p:cNvSpPr>
                    <a:spLocks/>
                  </p:cNvSpPr>
                  <p:nvPr/>
                </p:nvSpPr>
                <p:spPr bwMode="auto">
                  <a:xfrm>
                    <a:off x="1277379" y="4790843"/>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75" name="Freeform 1199">
                    <a:extLst>
                      <a:ext uri="{FF2B5EF4-FFF2-40B4-BE49-F238E27FC236}">
                        <a16:creationId xmlns:a16="http://schemas.microsoft.com/office/drawing/2014/main" id="{C6EE6026-8211-4F91-802A-B57DAF5E9C78}"/>
                      </a:ext>
                    </a:extLst>
                  </p:cNvPr>
                  <p:cNvSpPr>
                    <a:spLocks/>
                  </p:cNvSpPr>
                  <p:nvPr/>
                </p:nvSpPr>
                <p:spPr bwMode="auto">
                  <a:xfrm>
                    <a:off x="1535334" y="4790843"/>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76" name="Freeform 1200">
                    <a:extLst>
                      <a:ext uri="{FF2B5EF4-FFF2-40B4-BE49-F238E27FC236}">
                        <a16:creationId xmlns:a16="http://schemas.microsoft.com/office/drawing/2014/main" id="{9915C4DC-8E92-41A6-AFF0-4F0D16B0DD91}"/>
                      </a:ext>
                    </a:extLst>
                  </p:cNvPr>
                  <p:cNvSpPr>
                    <a:spLocks/>
                  </p:cNvSpPr>
                  <p:nvPr/>
                </p:nvSpPr>
                <p:spPr bwMode="auto">
                  <a:xfrm>
                    <a:off x="1703419" y="4790843"/>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77" name="Freeform 1201">
                    <a:extLst>
                      <a:ext uri="{FF2B5EF4-FFF2-40B4-BE49-F238E27FC236}">
                        <a16:creationId xmlns:a16="http://schemas.microsoft.com/office/drawing/2014/main" id="{506BEFB4-654B-4AB6-A96F-E5B13F6A391F}"/>
                      </a:ext>
                    </a:extLst>
                  </p:cNvPr>
                  <p:cNvSpPr>
                    <a:spLocks/>
                  </p:cNvSpPr>
                  <p:nvPr/>
                </p:nvSpPr>
                <p:spPr bwMode="auto">
                  <a:xfrm>
                    <a:off x="1871505" y="4790843"/>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78" name="Freeform 1202">
                    <a:extLst>
                      <a:ext uri="{FF2B5EF4-FFF2-40B4-BE49-F238E27FC236}">
                        <a16:creationId xmlns:a16="http://schemas.microsoft.com/office/drawing/2014/main" id="{2B061834-ACAD-4956-A2A5-9D7EC5802F80}"/>
                      </a:ext>
                    </a:extLst>
                  </p:cNvPr>
                  <p:cNvSpPr>
                    <a:spLocks/>
                  </p:cNvSpPr>
                  <p:nvPr/>
                </p:nvSpPr>
                <p:spPr bwMode="auto">
                  <a:xfrm>
                    <a:off x="862989" y="4697665"/>
                    <a:ext cx="43270" cy="57681"/>
                  </a:xfrm>
                  <a:custGeom>
                    <a:avLst/>
                    <a:gdLst>
                      <a:gd name="T0" fmla="*/ 13 w 26"/>
                      <a:gd name="T1" fmla="*/ 0 h 26"/>
                      <a:gd name="T2" fmla="*/ 0 w 26"/>
                      <a:gd name="T3" fmla="*/ 26 h 26"/>
                      <a:gd name="T4" fmla="*/ 26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0" y="26"/>
                        </a:lnTo>
                        <a:lnTo>
                          <a:pt x="26"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79" name="Freeform 1203">
                    <a:extLst>
                      <a:ext uri="{FF2B5EF4-FFF2-40B4-BE49-F238E27FC236}">
                        <a16:creationId xmlns:a16="http://schemas.microsoft.com/office/drawing/2014/main" id="{8C0A2074-0167-4997-B20D-7A1CA69A4029}"/>
                      </a:ext>
                    </a:extLst>
                  </p:cNvPr>
                  <p:cNvSpPr>
                    <a:spLocks/>
                  </p:cNvSpPr>
                  <p:nvPr/>
                </p:nvSpPr>
                <p:spPr bwMode="auto">
                  <a:xfrm>
                    <a:off x="1139250" y="4697665"/>
                    <a:ext cx="43270" cy="57681"/>
                  </a:xfrm>
                  <a:custGeom>
                    <a:avLst/>
                    <a:gdLst>
                      <a:gd name="T0" fmla="*/ 13 w 26"/>
                      <a:gd name="T1" fmla="*/ 0 h 26"/>
                      <a:gd name="T2" fmla="*/ 0 w 26"/>
                      <a:gd name="T3" fmla="*/ 26 h 26"/>
                      <a:gd name="T4" fmla="*/ 26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0" y="26"/>
                        </a:lnTo>
                        <a:lnTo>
                          <a:pt x="26"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0" name="Freeform 1204">
                    <a:extLst>
                      <a:ext uri="{FF2B5EF4-FFF2-40B4-BE49-F238E27FC236}">
                        <a16:creationId xmlns:a16="http://schemas.microsoft.com/office/drawing/2014/main" id="{E3C467EE-EAD9-43DC-A1E2-DC434EB6D87A}"/>
                      </a:ext>
                    </a:extLst>
                  </p:cNvPr>
                  <p:cNvSpPr>
                    <a:spLocks/>
                  </p:cNvSpPr>
                  <p:nvPr/>
                </p:nvSpPr>
                <p:spPr bwMode="auto">
                  <a:xfrm>
                    <a:off x="1217465" y="4697665"/>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1" name="Freeform 1205">
                    <a:extLst>
                      <a:ext uri="{FF2B5EF4-FFF2-40B4-BE49-F238E27FC236}">
                        <a16:creationId xmlns:a16="http://schemas.microsoft.com/office/drawing/2014/main" id="{FA7307B3-9D7D-4BF4-865B-84EECEB5228B}"/>
                      </a:ext>
                    </a:extLst>
                  </p:cNvPr>
                  <p:cNvSpPr>
                    <a:spLocks/>
                  </p:cNvSpPr>
                  <p:nvPr/>
                </p:nvSpPr>
                <p:spPr bwMode="auto">
                  <a:xfrm>
                    <a:off x="1512035" y="4697665"/>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2" name="Freeform 1206">
                    <a:extLst>
                      <a:ext uri="{FF2B5EF4-FFF2-40B4-BE49-F238E27FC236}">
                        <a16:creationId xmlns:a16="http://schemas.microsoft.com/office/drawing/2014/main" id="{D08BAE9B-5687-4B28-8CC6-FD215654913A}"/>
                      </a:ext>
                    </a:extLst>
                  </p:cNvPr>
                  <p:cNvSpPr>
                    <a:spLocks/>
                  </p:cNvSpPr>
                  <p:nvPr/>
                </p:nvSpPr>
                <p:spPr bwMode="auto">
                  <a:xfrm>
                    <a:off x="1758339" y="4697665"/>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3" name="Freeform 1208">
                    <a:extLst>
                      <a:ext uri="{FF2B5EF4-FFF2-40B4-BE49-F238E27FC236}">
                        <a16:creationId xmlns:a16="http://schemas.microsoft.com/office/drawing/2014/main" id="{4AC45ABC-6AC7-49F5-A4CA-F25BDBCA7D62}"/>
                      </a:ext>
                    </a:extLst>
                  </p:cNvPr>
                  <p:cNvSpPr>
                    <a:spLocks/>
                  </p:cNvSpPr>
                  <p:nvPr/>
                </p:nvSpPr>
                <p:spPr bwMode="auto">
                  <a:xfrm>
                    <a:off x="774784" y="4602270"/>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4" name="Freeform 1209">
                    <a:extLst>
                      <a:ext uri="{FF2B5EF4-FFF2-40B4-BE49-F238E27FC236}">
                        <a16:creationId xmlns:a16="http://schemas.microsoft.com/office/drawing/2014/main" id="{153C28E9-7625-496B-82DF-DAF7ED012FF9}"/>
                      </a:ext>
                    </a:extLst>
                  </p:cNvPr>
                  <p:cNvSpPr>
                    <a:spLocks/>
                  </p:cNvSpPr>
                  <p:nvPr/>
                </p:nvSpPr>
                <p:spPr bwMode="auto">
                  <a:xfrm>
                    <a:off x="1027746" y="4602270"/>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5" name="Freeform 1211">
                    <a:extLst>
                      <a:ext uri="{FF2B5EF4-FFF2-40B4-BE49-F238E27FC236}">
                        <a16:creationId xmlns:a16="http://schemas.microsoft.com/office/drawing/2014/main" id="{9E233F0E-071E-4E63-BD83-1D32351E1494}"/>
                      </a:ext>
                    </a:extLst>
                  </p:cNvPr>
                  <p:cNvSpPr>
                    <a:spLocks/>
                  </p:cNvSpPr>
                  <p:nvPr/>
                </p:nvSpPr>
                <p:spPr bwMode="auto">
                  <a:xfrm>
                    <a:off x="1277379" y="4602269"/>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6" name="Freeform 1212">
                    <a:extLst>
                      <a:ext uri="{FF2B5EF4-FFF2-40B4-BE49-F238E27FC236}">
                        <a16:creationId xmlns:a16="http://schemas.microsoft.com/office/drawing/2014/main" id="{C4F65665-F649-4EE1-8C33-D7CE34E92387}"/>
                      </a:ext>
                    </a:extLst>
                  </p:cNvPr>
                  <p:cNvSpPr>
                    <a:spLocks/>
                  </p:cNvSpPr>
                  <p:nvPr/>
                </p:nvSpPr>
                <p:spPr bwMode="auto">
                  <a:xfrm>
                    <a:off x="1535334" y="4602269"/>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7" name="Freeform 1213">
                    <a:extLst>
                      <a:ext uri="{FF2B5EF4-FFF2-40B4-BE49-F238E27FC236}">
                        <a16:creationId xmlns:a16="http://schemas.microsoft.com/office/drawing/2014/main" id="{0A53CF94-6929-4A00-A7AB-800B2F2B80D9}"/>
                      </a:ext>
                    </a:extLst>
                  </p:cNvPr>
                  <p:cNvSpPr>
                    <a:spLocks/>
                  </p:cNvSpPr>
                  <p:nvPr/>
                </p:nvSpPr>
                <p:spPr bwMode="auto">
                  <a:xfrm>
                    <a:off x="1781638" y="4602269"/>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8" name="Freeform 1215">
                    <a:extLst>
                      <a:ext uri="{FF2B5EF4-FFF2-40B4-BE49-F238E27FC236}">
                        <a16:creationId xmlns:a16="http://schemas.microsoft.com/office/drawing/2014/main" id="{F7A73A59-FF1B-4882-9A0E-ACE75E82079B}"/>
                      </a:ext>
                    </a:extLst>
                  </p:cNvPr>
                  <p:cNvSpPr>
                    <a:spLocks/>
                  </p:cNvSpPr>
                  <p:nvPr/>
                </p:nvSpPr>
                <p:spPr bwMode="auto">
                  <a:xfrm>
                    <a:off x="774784" y="4511310"/>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89" name="Freeform 1216">
                    <a:extLst>
                      <a:ext uri="{FF2B5EF4-FFF2-40B4-BE49-F238E27FC236}">
                        <a16:creationId xmlns:a16="http://schemas.microsoft.com/office/drawing/2014/main" id="{7FD3B141-81EE-4185-B582-68F4B2F45900}"/>
                      </a:ext>
                    </a:extLst>
                  </p:cNvPr>
                  <p:cNvSpPr>
                    <a:spLocks/>
                  </p:cNvSpPr>
                  <p:nvPr/>
                </p:nvSpPr>
                <p:spPr bwMode="auto">
                  <a:xfrm>
                    <a:off x="1021087" y="4511310"/>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0" name="Freeform 1217">
                    <a:extLst>
                      <a:ext uri="{FF2B5EF4-FFF2-40B4-BE49-F238E27FC236}">
                        <a16:creationId xmlns:a16="http://schemas.microsoft.com/office/drawing/2014/main" id="{A1867A22-38D8-4C28-81C5-7894AEE0AC40}"/>
                      </a:ext>
                    </a:extLst>
                  </p:cNvPr>
                  <p:cNvSpPr>
                    <a:spLocks/>
                  </p:cNvSpPr>
                  <p:nvPr/>
                </p:nvSpPr>
                <p:spPr bwMode="auto">
                  <a:xfrm>
                    <a:off x="1284035" y="4511310"/>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1" name="Freeform 1218">
                    <a:extLst>
                      <a:ext uri="{FF2B5EF4-FFF2-40B4-BE49-F238E27FC236}">
                        <a16:creationId xmlns:a16="http://schemas.microsoft.com/office/drawing/2014/main" id="{E8D08A97-FD14-4F88-8EAD-545BABB975FC}"/>
                      </a:ext>
                    </a:extLst>
                  </p:cNvPr>
                  <p:cNvSpPr>
                    <a:spLocks/>
                  </p:cNvSpPr>
                  <p:nvPr/>
                </p:nvSpPr>
                <p:spPr bwMode="auto">
                  <a:xfrm>
                    <a:off x="1530340" y="4511310"/>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2" name="Freeform 1219">
                    <a:extLst>
                      <a:ext uri="{FF2B5EF4-FFF2-40B4-BE49-F238E27FC236}">
                        <a16:creationId xmlns:a16="http://schemas.microsoft.com/office/drawing/2014/main" id="{E59F1A5B-404F-4C97-955F-62CE48E27956}"/>
                      </a:ext>
                    </a:extLst>
                  </p:cNvPr>
                  <p:cNvSpPr>
                    <a:spLocks/>
                  </p:cNvSpPr>
                  <p:nvPr/>
                </p:nvSpPr>
                <p:spPr bwMode="auto">
                  <a:xfrm>
                    <a:off x="1769986" y="4511310"/>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3" name="Freeform 1220">
                    <a:extLst>
                      <a:ext uri="{FF2B5EF4-FFF2-40B4-BE49-F238E27FC236}">
                        <a16:creationId xmlns:a16="http://schemas.microsoft.com/office/drawing/2014/main" id="{3868B1D8-314A-43C0-A804-B4336641DF7D}"/>
                      </a:ext>
                    </a:extLst>
                  </p:cNvPr>
                  <p:cNvSpPr>
                    <a:spLocks/>
                  </p:cNvSpPr>
                  <p:nvPr/>
                </p:nvSpPr>
                <p:spPr bwMode="auto">
                  <a:xfrm>
                    <a:off x="2037928" y="4511310"/>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4" name="Freeform 1221">
                    <a:extLst>
                      <a:ext uri="{FF2B5EF4-FFF2-40B4-BE49-F238E27FC236}">
                        <a16:creationId xmlns:a16="http://schemas.microsoft.com/office/drawing/2014/main" id="{39C224AA-DF3D-4FB2-B3B5-4317F7D5BA4F}"/>
                      </a:ext>
                    </a:extLst>
                  </p:cNvPr>
                  <p:cNvSpPr>
                    <a:spLocks/>
                  </p:cNvSpPr>
                  <p:nvPr/>
                </p:nvSpPr>
                <p:spPr bwMode="auto">
                  <a:xfrm>
                    <a:off x="823048" y="4322735"/>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5" name="Freeform 1222">
                    <a:extLst>
                      <a:ext uri="{FF2B5EF4-FFF2-40B4-BE49-F238E27FC236}">
                        <a16:creationId xmlns:a16="http://schemas.microsoft.com/office/drawing/2014/main" id="{E7A4AC03-51C7-4125-869D-8942F3583CD0}"/>
                      </a:ext>
                    </a:extLst>
                  </p:cNvPr>
                  <p:cNvSpPr>
                    <a:spLocks/>
                  </p:cNvSpPr>
                  <p:nvPr/>
                </p:nvSpPr>
                <p:spPr bwMode="auto">
                  <a:xfrm>
                    <a:off x="1032739" y="4322735"/>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6" name="Freeform 1223">
                    <a:extLst>
                      <a:ext uri="{FF2B5EF4-FFF2-40B4-BE49-F238E27FC236}">
                        <a16:creationId xmlns:a16="http://schemas.microsoft.com/office/drawing/2014/main" id="{C8E05262-CDBE-4D59-B575-CB9B3BA5996E}"/>
                      </a:ext>
                    </a:extLst>
                  </p:cNvPr>
                  <p:cNvSpPr>
                    <a:spLocks/>
                  </p:cNvSpPr>
                  <p:nvPr/>
                </p:nvSpPr>
                <p:spPr bwMode="auto">
                  <a:xfrm>
                    <a:off x="1325642" y="4322735"/>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7" name="Freeform 1224">
                    <a:extLst>
                      <a:ext uri="{FF2B5EF4-FFF2-40B4-BE49-F238E27FC236}">
                        <a16:creationId xmlns:a16="http://schemas.microsoft.com/office/drawing/2014/main" id="{AA53D0E0-B81F-4C63-8B00-659FA5171919}"/>
                      </a:ext>
                    </a:extLst>
                  </p:cNvPr>
                  <p:cNvSpPr>
                    <a:spLocks/>
                  </p:cNvSpPr>
                  <p:nvPr/>
                </p:nvSpPr>
                <p:spPr bwMode="auto">
                  <a:xfrm>
                    <a:off x="1578602" y="4322735"/>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8" name="Freeform 1225">
                    <a:extLst>
                      <a:ext uri="{FF2B5EF4-FFF2-40B4-BE49-F238E27FC236}">
                        <a16:creationId xmlns:a16="http://schemas.microsoft.com/office/drawing/2014/main" id="{4C0307A4-D15E-4B81-92EA-FE1BFBFC577E}"/>
                      </a:ext>
                    </a:extLst>
                  </p:cNvPr>
                  <p:cNvSpPr>
                    <a:spLocks/>
                  </p:cNvSpPr>
                  <p:nvPr/>
                </p:nvSpPr>
                <p:spPr bwMode="auto">
                  <a:xfrm>
                    <a:off x="1913110" y="4322735"/>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499" name="Freeform 1227">
                    <a:extLst>
                      <a:ext uri="{FF2B5EF4-FFF2-40B4-BE49-F238E27FC236}">
                        <a16:creationId xmlns:a16="http://schemas.microsoft.com/office/drawing/2014/main" id="{81E0AAD8-64CA-4665-957E-09ADB702D0EE}"/>
                      </a:ext>
                    </a:extLst>
                  </p:cNvPr>
                  <p:cNvSpPr>
                    <a:spLocks/>
                  </p:cNvSpPr>
                  <p:nvPr/>
                </p:nvSpPr>
                <p:spPr bwMode="auto">
                  <a:xfrm>
                    <a:off x="781441" y="4229557"/>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0" name="Freeform 1228">
                    <a:extLst>
                      <a:ext uri="{FF2B5EF4-FFF2-40B4-BE49-F238E27FC236}">
                        <a16:creationId xmlns:a16="http://schemas.microsoft.com/office/drawing/2014/main" id="{727B15A4-5B36-4806-B4C8-2C9DE92DFAAA}"/>
                      </a:ext>
                    </a:extLst>
                  </p:cNvPr>
                  <p:cNvSpPr>
                    <a:spLocks/>
                  </p:cNvSpPr>
                  <p:nvPr/>
                </p:nvSpPr>
                <p:spPr bwMode="auto">
                  <a:xfrm>
                    <a:off x="1032739" y="4229557"/>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1" name="Freeform 1229">
                    <a:extLst>
                      <a:ext uri="{FF2B5EF4-FFF2-40B4-BE49-F238E27FC236}">
                        <a16:creationId xmlns:a16="http://schemas.microsoft.com/office/drawing/2014/main" id="{67B36CC5-EDBB-42E1-BCDA-31562E1FD3A8}"/>
                      </a:ext>
                    </a:extLst>
                  </p:cNvPr>
                  <p:cNvSpPr>
                    <a:spLocks/>
                  </p:cNvSpPr>
                  <p:nvPr/>
                </p:nvSpPr>
                <p:spPr bwMode="auto">
                  <a:xfrm>
                    <a:off x="1284035" y="4229557"/>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2" name="Freeform 1230">
                    <a:extLst>
                      <a:ext uri="{FF2B5EF4-FFF2-40B4-BE49-F238E27FC236}">
                        <a16:creationId xmlns:a16="http://schemas.microsoft.com/office/drawing/2014/main" id="{4046E8B2-19B8-4F1E-BD9D-F12F70CC8267}"/>
                      </a:ext>
                    </a:extLst>
                  </p:cNvPr>
                  <p:cNvSpPr>
                    <a:spLocks/>
                  </p:cNvSpPr>
                  <p:nvPr/>
                </p:nvSpPr>
                <p:spPr bwMode="auto">
                  <a:xfrm>
                    <a:off x="1535334" y="4229557"/>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3" name="Freeform 1231">
                    <a:extLst>
                      <a:ext uri="{FF2B5EF4-FFF2-40B4-BE49-F238E27FC236}">
                        <a16:creationId xmlns:a16="http://schemas.microsoft.com/office/drawing/2014/main" id="{2CE03DA4-449C-4879-A6B0-FEB34A14CE40}"/>
                      </a:ext>
                    </a:extLst>
                  </p:cNvPr>
                  <p:cNvSpPr>
                    <a:spLocks/>
                  </p:cNvSpPr>
                  <p:nvPr/>
                </p:nvSpPr>
                <p:spPr bwMode="auto">
                  <a:xfrm>
                    <a:off x="1788294" y="4229557"/>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4" name="Freeform 1232">
                    <a:extLst>
                      <a:ext uri="{FF2B5EF4-FFF2-40B4-BE49-F238E27FC236}">
                        <a16:creationId xmlns:a16="http://schemas.microsoft.com/office/drawing/2014/main" id="{17091FFF-405C-42BA-89D9-3FD6B9FBD9C0}"/>
                      </a:ext>
                    </a:extLst>
                  </p:cNvPr>
                  <p:cNvSpPr>
                    <a:spLocks/>
                  </p:cNvSpPr>
                  <p:nvPr/>
                </p:nvSpPr>
                <p:spPr bwMode="auto">
                  <a:xfrm>
                    <a:off x="793091" y="4136380"/>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5" name="Freeform 1233">
                    <a:extLst>
                      <a:ext uri="{FF2B5EF4-FFF2-40B4-BE49-F238E27FC236}">
                        <a16:creationId xmlns:a16="http://schemas.microsoft.com/office/drawing/2014/main" id="{22C23682-BB7A-4F28-813D-143530382620}"/>
                      </a:ext>
                    </a:extLst>
                  </p:cNvPr>
                  <p:cNvSpPr>
                    <a:spLocks/>
                  </p:cNvSpPr>
                  <p:nvPr/>
                </p:nvSpPr>
                <p:spPr bwMode="auto">
                  <a:xfrm>
                    <a:off x="1044388" y="4136380"/>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6" name="Freeform 1234">
                    <a:extLst>
                      <a:ext uri="{FF2B5EF4-FFF2-40B4-BE49-F238E27FC236}">
                        <a16:creationId xmlns:a16="http://schemas.microsoft.com/office/drawing/2014/main" id="{4120F3B4-4A3A-4109-B15E-5E88A0718990}"/>
                      </a:ext>
                    </a:extLst>
                  </p:cNvPr>
                  <p:cNvSpPr>
                    <a:spLocks/>
                  </p:cNvSpPr>
                  <p:nvPr/>
                </p:nvSpPr>
                <p:spPr bwMode="auto">
                  <a:xfrm>
                    <a:off x="1302342" y="4136380"/>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7" name="Freeform 1235">
                    <a:extLst>
                      <a:ext uri="{FF2B5EF4-FFF2-40B4-BE49-F238E27FC236}">
                        <a16:creationId xmlns:a16="http://schemas.microsoft.com/office/drawing/2014/main" id="{0A2C2EE8-4E6F-4A3F-A1DF-67F623B7FF6F}"/>
                      </a:ext>
                    </a:extLst>
                  </p:cNvPr>
                  <p:cNvSpPr>
                    <a:spLocks/>
                  </p:cNvSpPr>
                  <p:nvPr/>
                </p:nvSpPr>
                <p:spPr bwMode="auto">
                  <a:xfrm>
                    <a:off x="1588588" y="4136380"/>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8" name="Freeform 1236">
                    <a:extLst>
                      <a:ext uri="{FF2B5EF4-FFF2-40B4-BE49-F238E27FC236}">
                        <a16:creationId xmlns:a16="http://schemas.microsoft.com/office/drawing/2014/main" id="{D12322F6-8E1A-49F7-9B6F-DB345FFC957F}"/>
                      </a:ext>
                    </a:extLst>
                  </p:cNvPr>
                  <p:cNvSpPr>
                    <a:spLocks/>
                  </p:cNvSpPr>
                  <p:nvPr/>
                </p:nvSpPr>
                <p:spPr bwMode="auto">
                  <a:xfrm>
                    <a:off x="1841549" y="4136380"/>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09" name="Freeform 1237">
                    <a:extLst>
                      <a:ext uri="{FF2B5EF4-FFF2-40B4-BE49-F238E27FC236}">
                        <a16:creationId xmlns:a16="http://schemas.microsoft.com/office/drawing/2014/main" id="{4D7FCEFA-A089-40F4-B83D-4F7A19851BDD}"/>
                      </a:ext>
                    </a:extLst>
                  </p:cNvPr>
                  <p:cNvSpPr>
                    <a:spLocks/>
                  </p:cNvSpPr>
                  <p:nvPr/>
                </p:nvSpPr>
                <p:spPr bwMode="auto">
                  <a:xfrm>
                    <a:off x="2087854" y="4136380"/>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10" name="Freeform 1238">
                    <a:extLst>
                      <a:ext uri="{FF2B5EF4-FFF2-40B4-BE49-F238E27FC236}">
                        <a16:creationId xmlns:a16="http://schemas.microsoft.com/office/drawing/2014/main" id="{456AF6E5-5DA2-4B86-9FA0-EB27018A505C}"/>
                      </a:ext>
                    </a:extLst>
                  </p:cNvPr>
                  <p:cNvSpPr>
                    <a:spLocks/>
                  </p:cNvSpPr>
                  <p:nvPr/>
                </p:nvSpPr>
                <p:spPr bwMode="auto">
                  <a:xfrm>
                    <a:off x="781441" y="3950024"/>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11" name="Freeform 1226">
                    <a:extLst>
                      <a:ext uri="{FF2B5EF4-FFF2-40B4-BE49-F238E27FC236}">
                        <a16:creationId xmlns:a16="http://schemas.microsoft.com/office/drawing/2014/main" id="{A1A2C83A-2DF9-4DE3-A5E4-118646F8C2C8}"/>
                      </a:ext>
                    </a:extLst>
                  </p:cNvPr>
                  <p:cNvSpPr>
                    <a:spLocks/>
                  </p:cNvSpPr>
                  <p:nvPr/>
                </p:nvSpPr>
                <p:spPr bwMode="auto">
                  <a:xfrm>
                    <a:off x="2166072" y="4322735"/>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12" name="Freeform 1214">
                    <a:extLst>
                      <a:ext uri="{FF2B5EF4-FFF2-40B4-BE49-F238E27FC236}">
                        <a16:creationId xmlns:a16="http://schemas.microsoft.com/office/drawing/2014/main" id="{19C453E1-41A3-40C5-ACB2-61C2DC9A4E96}"/>
                      </a:ext>
                    </a:extLst>
                  </p:cNvPr>
                  <p:cNvSpPr>
                    <a:spLocks/>
                  </p:cNvSpPr>
                  <p:nvPr/>
                </p:nvSpPr>
                <p:spPr bwMode="auto">
                  <a:xfrm>
                    <a:off x="2034599" y="4602269"/>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13" name="Freeform 1207">
                    <a:extLst>
                      <a:ext uri="{FF2B5EF4-FFF2-40B4-BE49-F238E27FC236}">
                        <a16:creationId xmlns:a16="http://schemas.microsoft.com/office/drawing/2014/main" id="{C03B822B-5417-4B75-8BFD-464FBBDC635C}"/>
                      </a:ext>
                    </a:extLst>
                  </p:cNvPr>
                  <p:cNvSpPr>
                    <a:spLocks/>
                  </p:cNvSpPr>
                  <p:nvPr/>
                </p:nvSpPr>
                <p:spPr bwMode="auto">
                  <a:xfrm>
                    <a:off x="2014629" y="4697665"/>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grpSp>
            <p:nvGrpSpPr>
              <p:cNvPr id="3655" name="Group 3654">
                <a:extLst>
                  <a:ext uri="{FF2B5EF4-FFF2-40B4-BE49-F238E27FC236}">
                    <a16:creationId xmlns:a16="http://schemas.microsoft.com/office/drawing/2014/main" id="{82D80C66-42F5-427F-879A-CF8AB381DE16}"/>
                  </a:ext>
                </a:extLst>
              </p:cNvPr>
              <p:cNvGrpSpPr/>
              <p:nvPr/>
            </p:nvGrpSpPr>
            <p:grpSpPr>
              <a:xfrm>
                <a:off x="615957" y="3329516"/>
                <a:ext cx="2061969" cy="428173"/>
                <a:chOff x="768127" y="3481916"/>
                <a:chExt cx="2061969" cy="428173"/>
              </a:xfrm>
            </p:grpSpPr>
            <p:sp>
              <p:nvSpPr>
                <p:cNvPr id="3516" name="Freeform 1239">
                  <a:extLst>
                    <a:ext uri="{FF2B5EF4-FFF2-40B4-BE49-F238E27FC236}">
                      <a16:creationId xmlns:a16="http://schemas.microsoft.com/office/drawing/2014/main" id="{9B513CDC-FC4D-4B33-BE85-EAD342D54190}"/>
                    </a:ext>
                  </a:extLst>
                </p:cNvPr>
                <p:cNvSpPr>
                  <a:spLocks/>
                </p:cNvSpPr>
                <p:nvPr/>
              </p:nvSpPr>
              <p:spPr bwMode="auto">
                <a:xfrm>
                  <a:off x="774784" y="3854627"/>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17" name="Freeform 1240">
                  <a:extLst>
                    <a:ext uri="{FF2B5EF4-FFF2-40B4-BE49-F238E27FC236}">
                      <a16:creationId xmlns:a16="http://schemas.microsoft.com/office/drawing/2014/main" id="{12B8996C-3528-43AC-A1F7-A2FEE02CE80D}"/>
                    </a:ext>
                  </a:extLst>
                </p:cNvPr>
                <p:cNvSpPr>
                  <a:spLocks/>
                </p:cNvSpPr>
                <p:nvPr/>
              </p:nvSpPr>
              <p:spPr bwMode="auto">
                <a:xfrm>
                  <a:off x="1056038" y="3854627"/>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19" name="Freeform 1241">
                  <a:extLst>
                    <a:ext uri="{FF2B5EF4-FFF2-40B4-BE49-F238E27FC236}">
                      <a16:creationId xmlns:a16="http://schemas.microsoft.com/office/drawing/2014/main" id="{09181F92-1ACF-4239-8D24-B5439B61E9DA}"/>
                    </a:ext>
                  </a:extLst>
                </p:cNvPr>
                <p:cNvSpPr>
                  <a:spLocks/>
                </p:cNvSpPr>
                <p:nvPr/>
              </p:nvSpPr>
              <p:spPr bwMode="auto">
                <a:xfrm>
                  <a:off x="1277379" y="3854627"/>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52" name="Freeform 1242">
                  <a:extLst>
                    <a:ext uri="{FF2B5EF4-FFF2-40B4-BE49-F238E27FC236}">
                      <a16:creationId xmlns:a16="http://schemas.microsoft.com/office/drawing/2014/main" id="{390D1591-DB03-4E62-8E44-998D8C158F6B}"/>
                    </a:ext>
                  </a:extLst>
                </p:cNvPr>
                <p:cNvSpPr>
                  <a:spLocks/>
                </p:cNvSpPr>
                <p:nvPr/>
              </p:nvSpPr>
              <p:spPr bwMode="auto">
                <a:xfrm>
                  <a:off x="1523684" y="3854627"/>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53" name="Freeform 1243">
                  <a:extLst>
                    <a:ext uri="{FF2B5EF4-FFF2-40B4-BE49-F238E27FC236}">
                      <a16:creationId xmlns:a16="http://schemas.microsoft.com/office/drawing/2014/main" id="{EAFD58E1-BF91-4FAA-B486-695A4BE5E659}"/>
                    </a:ext>
                  </a:extLst>
                </p:cNvPr>
                <p:cNvSpPr>
                  <a:spLocks/>
                </p:cNvSpPr>
                <p:nvPr/>
              </p:nvSpPr>
              <p:spPr bwMode="auto">
                <a:xfrm>
                  <a:off x="1818250" y="3854627"/>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54" name="Freeform 1244">
                  <a:extLst>
                    <a:ext uri="{FF2B5EF4-FFF2-40B4-BE49-F238E27FC236}">
                      <a16:creationId xmlns:a16="http://schemas.microsoft.com/office/drawing/2014/main" id="{E42DCD18-189E-44C0-B054-122D85D8F4E6}"/>
                    </a:ext>
                  </a:extLst>
                </p:cNvPr>
                <p:cNvSpPr>
                  <a:spLocks/>
                </p:cNvSpPr>
                <p:nvPr/>
              </p:nvSpPr>
              <p:spPr bwMode="auto">
                <a:xfrm>
                  <a:off x="2037928" y="3854627"/>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55" name="Freeform 1245">
                  <a:extLst>
                    <a:ext uri="{FF2B5EF4-FFF2-40B4-BE49-F238E27FC236}">
                      <a16:creationId xmlns:a16="http://schemas.microsoft.com/office/drawing/2014/main" id="{27F4BEA6-C3B4-4E21-BC12-2C21B797616D}"/>
                    </a:ext>
                  </a:extLst>
                </p:cNvPr>
                <p:cNvSpPr>
                  <a:spLocks/>
                </p:cNvSpPr>
                <p:nvPr/>
              </p:nvSpPr>
              <p:spPr bwMode="auto">
                <a:xfrm>
                  <a:off x="2567149" y="3854627"/>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56" name="Freeform 1246">
                  <a:extLst>
                    <a:ext uri="{FF2B5EF4-FFF2-40B4-BE49-F238E27FC236}">
                      <a16:creationId xmlns:a16="http://schemas.microsoft.com/office/drawing/2014/main" id="{2F04B514-A795-499B-95D8-48E6C5B57A49}"/>
                    </a:ext>
                  </a:extLst>
                </p:cNvPr>
                <p:cNvSpPr>
                  <a:spLocks/>
                </p:cNvSpPr>
                <p:nvPr/>
              </p:nvSpPr>
              <p:spPr bwMode="auto">
                <a:xfrm>
                  <a:off x="768127" y="3759231"/>
                  <a:ext cx="39942" cy="59900"/>
                </a:xfrm>
                <a:custGeom>
                  <a:avLst/>
                  <a:gdLst>
                    <a:gd name="T0" fmla="*/ 13 w 24"/>
                    <a:gd name="T1" fmla="*/ 0 h 27"/>
                    <a:gd name="T2" fmla="*/ 0 w 24"/>
                    <a:gd name="T3" fmla="*/ 27 h 27"/>
                    <a:gd name="T4" fmla="*/ 24 w 24"/>
                    <a:gd name="T5" fmla="*/ 27 h 27"/>
                    <a:gd name="T6" fmla="*/ 13 w 24"/>
                    <a:gd name="T7" fmla="*/ 0 h 27"/>
                  </a:gdLst>
                  <a:ahLst/>
                  <a:cxnLst>
                    <a:cxn ang="0">
                      <a:pos x="T0" y="T1"/>
                    </a:cxn>
                    <a:cxn ang="0">
                      <a:pos x="T2" y="T3"/>
                    </a:cxn>
                    <a:cxn ang="0">
                      <a:pos x="T4" y="T5"/>
                    </a:cxn>
                    <a:cxn ang="0">
                      <a:pos x="T6" y="T7"/>
                    </a:cxn>
                  </a:cxnLst>
                  <a:rect l="0" t="0" r="r" b="b"/>
                  <a:pathLst>
                    <a:path w="24" h="27">
                      <a:moveTo>
                        <a:pt x="13" y="0"/>
                      </a:moveTo>
                      <a:lnTo>
                        <a:pt x="0" y="27"/>
                      </a:lnTo>
                      <a:lnTo>
                        <a:pt x="24" y="27"/>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57" name="Freeform 1247">
                  <a:extLst>
                    <a:ext uri="{FF2B5EF4-FFF2-40B4-BE49-F238E27FC236}">
                      <a16:creationId xmlns:a16="http://schemas.microsoft.com/office/drawing/2014/main" id="{A7C82CCC-B444-42CA-BF60-0433F6C5D694}"/>
                    </a:ext>
                  </a:extLst>
                </p:cNvPr>
                <p:cNvSpPr>
                  <a:spLocks/>
                </p:cNvSpPr>
                <p:nvPr/>
              </p:nvSpPr>
              <p:spPr bwMode="auto">
                <a:xfrm>
                  <a:off x="1021087" y="3759231"/>
                  <a:ext cx="39942" cy="59900"/>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58" name="Freeform 1248">
                  <a:extLst>
                    <a:ext uri="{FF2B5EF4-FFF2-40B4-BE49-F238E27FC236}">
                      <a16:creationId xmlns:a16="http://schemas.microsoft.com/office/drawing/2014/main" id="{4B9174EC-78B7-4439-925F-44B4E71E2A8E}"/>
                    </a:ext>
                  </a:extLst>
                </p:cNvPr>
                <p:cNvSpPr>
                  <a:spLocks/>
                </p:cNvSpPr>
                <p:nvPr/>
              </p:nvSpPr>
              <p:spPr bwMode="auto">
                <a:xfrm>
                  <a:off x="1272387" y="3759231"/>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59" name="Freeform 1249">
                  <a:extLst>
                    <a:ext uri="{FF2B5EF4-FFF2-40B4-BE49-F238E27FC236}">
                      <a16:creationId xmlns:a16="http://schemas.microsoft.com/office/drawing/2014/main" id="{7905CD16-EBE2-4DC4-A3BC-9EE2AF4E16FF}"/>
                    </a:ext>
                  </a:extLst>
                </p:cNvPr>
                <p:cNvSpPr>
                  <a:spLocks/>
                </p:cNvSpPr>
                <p:nvPr/>
              </p:nvSpPr>
              <p:spPr bwMode="auto">
                <a:xfrm>
                  <a:off x="1507041" y="3759231"/>
                  <a:ext cx="39942" cy="59900"/>
                </a:xfrm>
                <a:custGeom>
                  <a:avLst/>
                  <a:gdLst>
                    <a:gd name="T0" fmla="*/ 11 w 24"/>
                    <a:gd name="T1" fmla="*/ 0 h 27"/>
                    <a:gd name="T2" fmla="*/ 0 w 24"/>
                    <a:gd name="T3" fmla="*/ 27 h 27"/>
                    <a:gd name="T4" fmla="*/ 24 w 24"/>
                    <a:gd name="T5" fmla="*/ 27 h 27"/>
                    <a:gd name="T6" fmla="*/ 11 w 24"/>
                    <a:gd name="T7" fmla="*/ 0 h 27"/>
                  </a:gdLst>
                  <a:ahLst/>
                  <a:cxnLst>
                    <a:cxn ang="0">
                      <a:pos x="T0" y="T1"/>
                    </a:cxn>
                    <a:cxn ang="0">
                      <a:pos x="T2" y="T3"/>
                    </a:cxn>
                    <a:cxn ang="0">
                      <a:pos x="T4" y="T5"/>
                    </a:cxn>
                    <a:cxn ang="0">
                      <a:pos x="T6" y="T7"/>
                    </a:cxn>
                  </a:cxnLst>
                  <a:rect l="0" t="0" r="r" b="b"/>
                  <a:pathLst>
                    <a:path w="24" h="27">
                      <a:moveTo>
                        <a:pt x="11" y="0"/>
                      </a:moveTo>
                      <a:lnTo>
                        <a:pt x="0" y="27"/>
                      </a:lnTo>
                      <a:lnTo>
                        <a:pt x="24"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0" name="Freeform 1250">
                  <a:extLst>
                    <a:ext uri="{FF2B5EF4-FFF2-40B4-BE49-F238E27FC236}">
                      <a16:creationId xmlns:a16="http://schemas.microsoft.com/office/drawing/2014/main" id="{1375E0AB-30FB-4696-A9D7-E036573CBFCF}"/>
                    </a:ext>
                  </a:extLst>
                </p:cNvPr>
                <p:cNvSpPr>
                  <a:spLocks/>
                </p:cNvSpPr>
                <p:nvPr/>
              </p:nvSpPr>
              <p:spPr bwMode="auto">
                <a:xfrm>
                  <a:off x="1758339" y="3759231"/>
                  <a:ext cx="39942" cy="59900"/>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1" name="Freeform 1251">
                  <a:extLst>
                    <a:ext uri="{FF2B5EF4-FFF2-40B4-BE49-F238E27FC236}">
                      <a16:creationId xmlns:a16="http://schemas.microsoft.com/office/drawing/2014/main" id="{73C5F485-6EAC-4890-9644-814694496458}"/>
                    </a:ext>
                  </a:extLst>
                </p:cNvPr>
                <p:cNvSpPr>
                  <a:spLocks/>
                </p:cNvSpPr>
                <p:nvPr/>
              </p:nvSpPr>
              <p:spPr bwMode="auto">
                <a:xfrm>
                  <a:off x="1896468" y="3759231"/>
                  <a:ext cx="39942" cy="59900"/>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2" name="Freeform 1252">
                  <a:extLst>
                    <a:ext uri="{FF2B5EF4-FFF2-40B4-BE49-F238E27FC236}">
                      <a16:creationId xmlns:a16="http://schemas.microsoft.com/office/drawing/2014/main" id="{CD242454-CCEE-4F2D-9674-9FC11D6D9B6A}"/>
                    </a:ext>
                  </a:extLst>
                </p:cNvPr>
                <p:cNvSpPr>
                  <a:spLocks/>
                </p:cNvSpPr>
                <p:nvPr/>
              </p:nvSpPr>
              <p:spPr bwMode="auto">
                <a:xfrm>
                  <a:off x="2207678" y="3759231"/>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3" name="Freeform 1254">
                  <a:extLst>
                    <a:ext uri="{FF2B5EF4-FFF2-40B4-BE49-F238E27FC236}">
                      <a16:creationId xmlns:a16="http://schemas.microsoft.com/office/drawing/2014/main" id="{C091569B-969A-4B7D-818D-ADC669C1C179}"/>
                    </a:ext>
                  </a:extLst>
                </p:cNvPr>
                <p:cNvSpPr>
                  <a:spLocks/>
                </p:cNvSpPr>
                <p:nvPr/>
              </p:nvSpPr>
              <p:spPr bwMode="auto">
                <a:xfrm>
                  <a:off x="781441" y="3668272"/>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4" name="Freeform 1255">
                  <a:extLst>
                    <a:ext uri="{FF2B5EF4-FFF2-40B4-BE49-F238E27FC236}">
                      <a16:creationId xmlns:a16="http://schemas.microsoft.com/office/drawing/2014/main" id="{00075479-509C-4A11-8976-DCFBB893A1E6}"/>
                    </a:ext>
                  </a:extLst>
                </p:cNvPr>
                <p:cNvSpPr>
                  <a:spLocks/>
                </p:cNvSpPr>
                <p:nvPr/>
              </p:nvSpPr>
              <p:spPr bwMode="auto">
                <a:xfrm>
                  <a:off x="1027746" y="3668272"/>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5" name="Freeform 1256">
                  <a:extLst>
                    <a:ext uri="{FF2B5EF4-FFF2-40B4-BE49-F238E27FC236}">
                      <a16:creationId xmlns:a16="http://schemas.microsoft.com/office/drawing/2014/main" id="{1F234A60-1EE4-4B46-896D-B99E4A172C6A}"/>
                    </a:ext>
                  </a:extLst>
                </p:cNvPr>
                <p:cNvSpPr>
                  <a:spLocks/>
                </p:cNvSpPr>
                <p:nvPr/>
              </p:nvSpPr>
              <p:spPr bwMode="auto">
                <a:xfrm>
                  <a:off x="1260735" y="3668272"/>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6" name="Freeform 1257">
                  <a:extLst>
                    <a:ext uri="{FF2B5EF4-FFF2-40B4-BE49-F238E27FC236}">
                      <a16:creationId xmlns:a16="http://schemas.microsoft.com/office/drawing/2014/main" id="{53050042-1E99-46D4-A80B-0A1106D36FE7}"/>
                    </a:ext>
                  </a:extLst>
                </p:cNvPr>
                <p:cNvSpPr>
                  <a:spLocks/>
                </p:cNvSpPr>
                <p:nvPr/>
              </p:nvSpPr>
              <p:spPr bwMode="auto">
                <a:xfrm>
                  <a:off x="1530340" y="3668272"/>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7" name="Freeform 1258">
                  <a:extLst>
                    <a:ext uri="{FF2B5EF4-FFF2-40B4-BE49-F238E27FC236}">
                      <a16:creationId xmlns:a16="http://schemas.microsoft.com/office/drawing/2014/main" id="{F71C7C80-0B88-4F95-A964-2227721C548B}"/>
                    </a:ext>
                  </a:extLst>
                </p:cNvPr>
                <p:cNvSpPr>
                  <a:spLocks/>
                </p:cNvSpPr>
                <p:nvPr/>
              </p:nvSpPr>
              <p:spPr bwMode="auto">
                <a:xfrm>
                  <a:off x="1781638" y="3668272"/>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8" name="Freeform 1259">
                  <a:extLst>
                    <a:ext uri="{FF2B5EF4-FFF2-40B4-BE49-F238E27FC236}">
                      <a16:creationId xmlns:a16="http://schemas.microsoft.com/office/drawing/2014/main" id="{1A1D2036-E3A0-4B41-BC8E-E18A2B13683A}"/>
                    </a:ext>
                  </a:extLst>
                </p:cNvPr>
                <p:cNvSpPr>
                  <a:spLocks/>
                </p:cNvSpPr>
                <p:nvPr/>
              </p:nvSpPr>
              <p:spPr bwMode="auto">
                <a:xfrm>
                  <a:off x="2274247" y="3668272"/>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69" name="Freeform 1261">
                  <a:extLst>
                    <a:ext uri="{FF2B5EF4-FFF2-40B4-BE49-F238E27FC236}">
                      <a16:creationId xmlns:a16="http://schemas.microsoft.com/office/drawing/2014/main" id="{E287E719-72D8-41F2-AB18-BDD961DC39A4}"/>
                    </a:ext>
                  </a:extLst>
                </p:cNvPr>
                <p:cNvSpPr>
                  <a:spLocks/>
                </p:cNvSpPr>
                <p:nvPr/>
              </p:nvSpPr>
              <p:spPr bwMode="auto">
                <a:xfrm>
                  <a:off x="816392" y="3481916"/>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70" name="Freeform 1262">
                  <a:extLst>
                    <a:ext uri="{FF2B5EF4-FFF2-40B4-BE49-F238E27FC236}">
                      <a16:creationId xmlns:a16="http://schemas.microsoft.com/office/drawing/2014/main" id="{E0B320E8-E212-4F1E-8605-253DB584E815}"/>
                    </a:ext>
                  </a:extLst>
                </p:cNvPr>
                <p:cNvSpPr>
                  <a:spLocks/>
                </p:cNvSpPr>
                <p:nvPr/>
              </p:nvSpPr>
              <p:spPr bwMode="auto">
                <a:xfrm>
                  <a:off x="1074344" y="3481916"/>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71" name="Freeform 1263">
                  <a:extLst>
                    <a:ext uri="{FF2B5EF4-FFF2-40B4-BE49-F238E27FC236}">
                      <a16:creationId xmlns:a16="http://schemas.microsoft.com/office/drawing/2014/main" id="{0F66A4EB-83EB-4E65-BD24-504EF173F97C}"/>
                    </a:ext>
                  </a:extLst>
                </p:cNvPr>
                <p:cNvSpPr>
                  <a:spLocks/>
                </p:cNvSpPr>
                <p:nvPr/>
              </p:nvSpPr>
              <p:spPr bwMode="auto">
                <a:xfrm>
                  <a:off x="1267392" y="3481916"/>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76" name="Freeform 1264">
                  <a:extLst>
                    <a:ext uri="{FF2B5EF4-FFF2-40B4-BE49-F238E27FC236}">
                      <a16:creationId xmlns:a16="http://schemas.microsoft.com/office/drawing/2014/main" id="{84576F8F-3157-434F-8B05-B6D782552B1F}"/>
                    </a:ext>
                  </a:extLst>
                </p:cNvPr>
                <p:cNvSpPr>
                  <a:spLocks/>
                </p:cNvSpPr>
                <p:nvPr/>
              </p:nvSpPr>
              <p:spPr bwMode="auto">
                <a:xfrm>
                  <a:off x="1726719" y="3481916"/>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653" name="Freeform 1260">
                  <a:extLst>
                    <a:ext uri="{FF2B5EF4-FFF2-40B4-BE49-F238E27FC236}">
                      <a16:creationId xmlns:a16="http://schemas.microsoft.com/office/drawing/2014/main" id="{21CC33B0-6E0E-4E32-B661-9CF6B5D6EBA5}"/>
                    </a:ext>
                  </a:extLst>
                </p:cNvPr>
                <p:cNvSpPr>
                  <a:spLocks/>
                </p:cNvSpPr>
                <p:nvPr/>
              </p:nvSpPr>
              <p:spPr bwMode="auto">
                <a:xfrm>
                  <a:off x="2790154" y="3668272"/>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654" name="Freeform 1253">
                  <a:extLst>
                    <a:ext uri="{FF2B5EF4-FFF2-40B4-BE49-F238E27FC236}">
                      <a16:creationId xmlns:a16="http://schemas.microsoft.com/office/drawing/2014/main" id="{9B9EF55D-2B24-4BC2-AF01-3E3A830C9359}"/>
                    </a:ext>
                  </a:extLst>
                </p:cNvPr>
                <p:cNvSpPr>
                  <a:spLocks/>
                </p:cNvSpPr>
                <p:nvPr/>
              </p:nvSpPr>
              <p:spPr bwMode="auto">
                <a:xfrm>
                  <a:off x="2763528" y="3759231"/>
                  <a:ext cx="43270" cy="59900"/>
                </a:xfrm>
                <a:custGeom>
                  <a:avLst/>
                  <a:gdLst>
                    <a:gd name="T0" fmla="*/ 13 w 26"/>
                    <a:gd name="T1" fmla="*/ 0 h 27"/>
                    <a:gd name="T2" fmla="*/ 0 w 26"/>
                    <a:gd name="T3" fmla="*/ 27 h 27"/>
                    <a:gd name="T4" fmla="*/ 26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0" y="27"/>
                      </a:lnTo>
                      <a:lnTo>
                        <a:pt x="26" y="27"/>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grpSp>
          <p:nvGrpSpPr>
            <p:cNvPr id="3266" name="Group 3265">
              <a:extLst>
                <a:ext uri="{FF2B5EF4-FFF2-40B4-BE49-F238E27FC236}">
                  <a16:creationId xmlns:a16="http://schemas.microsoft.com/office/drawing/2014/main" id="{C6EC5FA2-D565-4CB4-AED5-2ADB514C8289}"/>
                </a:ext>
              </a:extLst>
            </p:cNvPr>
            <p:cNvGrpSpPr/>
            <p:nvPr/>
          </p:nvGrpSpPr>
          <p:grpSpPr>
            <a:xfrm>
              <a:off x="615727" y="2391406"/>
              <a:ext cx="3506511" cy="900721"/>
              <a:chOff x="768127" y="2543480"/>
              <a:chExt cx="3506511" cy="900721"/>
            </a:xfrm>
          </p:grpSpPr>
          <p:sp>
            <p:nvSpPr>
              <p:cNvPr id="3657" name="Freeform 1265">
                <a:extLst>
                  <a:ext uri="{FF2B5EF4-FFF2-40B4-BE49-F238E27FC236}">
                    <a16:creationId xmlns:a16="http://schemas.microsoft.com/office/drawing/2014/main" id="{BEFD8563-E478-4AF4-A533-8E134C1BDDD8}"/>
                  </a:ext>
                </a:extLst>
              </p:cNvPr>
              <p:cNvSpPr>
                <a:spLocks/>
              </p:cNvSpPr>
              <p:nvPr/>
            </p:nvSpPr>
            <p:spPr bwMode="auto">
              <a:xfrm>
                <a:off x="768127" y="3386520"/>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658" name="Freeform 1266">
                <a:extLst>
                  <a:ext uri="{FF2B5EF4-FFF2-40B4-BE49-F238E27FC236}">
                    <a16:creationId xmlns:a16="http://schemas.microsoft.com/office/drawing/2014/main" id="{A9E7EC51-8CA9-4BAB-B8F1-4035CC6CCB79}"/>
                  </a:ext>
                </a:extLst>
              </p:cNvPr>
              <p:cNvSpPr>
                <a:spLocks/>
              </p:cNvSpPr>
              <p:nvPr/>
            </p:nvSpPr>
            <p:spPr bwMode="auto">
              <a:xfrm>
                <a:off x="1007775" y="3386520"/>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659" name="Freeform 1267">
                <a:extLst>
                  <a:ext uri="{FF2B5EF4-FFF2-40B4-BE49-F238E27FC236}">
                    <a16:creationId xmlns:a16="http://schemas.microsoft.com/office/drawing/2014/main" id="{B147CFA3-300D-4B0F-9616-0850035D4BEE}"/>
                  </a:ext>
                </a:extLst>
              </p:cNvPr>
              <p:cNvSpPr>
                <a:spLocks/>
              </p:cNvSpPr>
              <p:nvPr/>
            </p:nvSpPr>
            <p:spPr bwMode="auto">
              <a:xfrm>
                <a:off x="1267392" y="3386520"/>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660" name="Freeform 1268">
                <a:extLst>
                  <a:ext uri="{FF2B5EF4-FFF2-40B4-BE49-F238E27FC236}">
                    <a16:creationId xmlns:a16="http://schemas.microsoft.com/office/drawing/2014/main" id="{1EC26112-3518-458E-9C5B-40895C38B6B1}"/>
                  </a:ext>
                </a:extLst>
              </p:cNvPr>
              <p:cNvSpPr>
                <a:spLocks/>
              </p:cNvSpPr>
              <p:nvPr/>
            </p:nvSpPr>
            <p:spPr bwMode="auto">
              <a:xfrm>
                <a:off x="1512035" y="3386520"/>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42" name="Freeform 1269">
                <a:extLst>
                  <a:ext uri="{FF2B5EF4-FFF2-40B4-BE49-F238E27FC236}">
                    <a16:creationId xmlns:a16="http://schemas.microsoft.com/office/drawing/2014/main" id="{FA0C9342-BEFB-4F9D-9DD3-AF422F18D012}"/>
                  </a:ext>
                </a:extLst>
              </p:cNvPr>
              <p:cNvSpPr>
                <a:spLocks/>
              </p:cNvSpPr>
              <p:nvPr/>
            </p:nvSpPr>
            <p:spPr bwMode="auto">
              <a:xfrm>
                <a:off x="1769986" y="3386520"/>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43" name="Freeform 1270">
                <a:extLst>
                  <a:ext uri="{FF2B5EF4-FFF2-40B4-BE49-F238E27FC236}">
                    <a16:creationId xmlns:a16="http://schemas.microsoft.com/office/drawing/2014/main" id="{572373DE-B17C-40B1-B677-51141BF47EED}"/>
                  </a:ext>
                </a:extLst>
              </p:cNvPr>
              <p:cNvSpPr>
                <a:spLocks/>
              </p:cNvSpPr>
              <p:nvPr/>
            </p:nvSpPr>
            <p:spPr bwMode="auto">
              <a:xfrm>
                <a:off x="2021286" y="3386520"/>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0" name="Freeform 1271">
                <a:extLst>
                  <a:ext uri="{FF2B5EF4-FFF2-40B4-BE49-F238E27FC236}">
                    <a16:creationId xmlns:a16="http://schemas.microsoft.com/office/drawing/2014/main" id="{687156DA-9693-474C-9BC5-87087CBB1FD6}"/>
                  </a:ext>
                </a:extLst>
              </p:cNvPr>
              <p:cNvSpPr>
                <a:spLocks/>
              </p:cNvSpPr>
              <p:nvPr/>
            </p:nvSpPr>
            <p:spPr bwMode="auto">
              <a:xfrm>
                <a:off x="2267590" y="3386520"/>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1" name="Freeform 1272">
                <a:extLst>
                  <a:ext uri="{FF2B5EF4-FFF2-40B4-BE49-F238E27FC236}">
                    <a16:creationId xmlns:a16="http://schemas.microsoft.com/office/drawing/2014/main" id="{B0298CF0-0D36-4EAA-B587-A2019452C3D1}"/>
                  </a:ext>
                </a:extLst>
              </p:cNvPr>
              <p:cNvSpPr>
                <a:spLocks/>
              </p:cNvSpPr>
              <p:nvPr/>
            </p:nvSpPr>
            <p:spPr bwMode="auto">
              <a:xfrm>
                <a:off x="2578798" y="3386520"/>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2" name="Freeform 1274">
                <a:extLst>
                  <a:ext uri="{FF2B5EF4-FFF2-40B4-BE49-F238E27FC236}">
                    <a16:creationId xmlns:a16="http://schemas.microsoft.com/office/drawing/2014/main" id="{F0BC72AD-F56F-4275-B4E9-7E9273B619CE}"/>
                  </a:ext>
                </a:extLst>
              </p:cNvPr>
              <p:cNvSpPr>
                <a:spLocks/>
              </p:cNvSpPr>
              <p:nvPr/>
            </p:nvSpPr>
            <p:spPr bwMode="auto">
              <a:xfrm>
                <a:off x="781441" y="3293340"/>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3" name="Freeform 1275">
                <a:extLst>
                  <a:ext uri="{FF2B5EF4-FFF2-40B4-BE49-F238E27FC236}">
                    <a16:creationId xmlns:a16="http://schemas.microsoft.com/office/drawing/2014/main" id="{306498D6-0051-4F50-B0E2-9A2617C56D97}"/>
                  </a:ext>
                </a:extLst>
              </p:cNvPr>
              <p:cNvSpPr>
                <a:spLocks/>
              </p:cNvSpPr>
              <p:nvPr/>
            </p:nvSpPr>
            <p:spPr bwMode="auto">
              <a:xfrm>
                <a:off x="1037733" y="3293340"/>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4" name="Freeform 1276">
                <a:extLst>
                  <a:ext uri="{FF2B5EF4-FFF2-40B4-BE49-F238E27FC236}">
                    <a16:creationId xmlns:a16="http://schemas.microsoft.com/office/drawing/2014/main" id="{0165BB07-2119-4BCB-A5FA-182D63E35C04}"/>
                  </a:ext>
                </a:extLst>
              </p:cNvPr>
              <p:cNvSpPr>
                <a:spLocks/>
              </p:cNvSpPr>
              <p:nvPr/>
            </p:nvSpPr>
            <p:spPr bwMode="auto">
              <a:xfrm>
                <a:off x="1277379" y="3293340"/>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5" name="Freeform 1277">
                <a:extLst>
                  <a:ext uri="{FF2B5EF4-FFF2-40B4-BE49-F238E27FC236}">
                    <a16:creationId xmlns:a16="http://schemas.microsoft.com/office/drawing/2014/main" id="{972104D7-A2BB-4D06-971E-5D16056E44CE}"/>
                  </a:ext>
                </a:extLst>
              </p:cNvPr>
              <p:cNvSpPr>
                <a:spLocks/>
              </p:cNvSpPr>
              <p:nvPr/>
            </p:nvSpPr>
            <p:spPr bwMode="auto">
              <a:xfrm>
                <a:off x="1530340" y="3293340"/>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6" name="Freeform 1278">
                <a:extLst>
                  <a:ext uri="{FF2B5EF4-FFF2-40B4-BE49-F238E27FC236}">
                    <a16:creationId xmlns:a16="http://schemas.microsoft.com/office/drawing/2014/main" id="{666053DA-FC8F-43E7-B814-D51EE9CC2AE1}"/>
                  </a:ext>
                </a:extLst>
              </p:cNvPr>
              <p:cNvSpPr>
                <a:spLocks/>
              </p:cNvSpPr>
              <p:nvPr/>
            </p:nvSpPr>
            <p:spPr bwMode="auto">
              <a:xfrm>
                <a:off x="1781638" y="3293340"/>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7" name="Freeform 1279">
                <a:extLst>
                  <a:ext uri="{FF2B5EF4-FFF2-40B4-BE49-F238E27FC236}">
                    <a16:creationId xmlns:a16="http://schemas.microsoft.com/office/drawing/2014/main" id="{BFB573A9-BA7B-4956-94DD-6269C168ECC0}"/>
                  </a:ext>
                </a:extLst>
              </p:cNvPr>
              <p:cNvSpPr>
                <a:spLocks/>
              </p:cNvSpPr>
              <p:nvPr/>
            </p:nvSpPr>
            <p:spPr bwMode="auto">
              <a:xfrm>
                <a:off x="2034599" y="3293340"/>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8" name="Freeform 1280">
                <a:extLst>
                  <a:ext uri="{FF2B5EF4-FFF2-40B4-BE49-F238E27FC236}">
                    <a16:creationId xmlns:a16="http://schemas.microsoft.com/office/drawing/2014/main" id="{DED89045-397A-4E54-A423-CFC718DF393E}"/>
                  </a:ext>
                </a:extLst>
              </p:cNvPr>
              <p:cNvSpPr>
                <a:spLocks/>
              </p:cNvSpPr>
              <p:nvPr/>
            </p:nvSpPr>
            <p:spPr bwMode="auto">
              <a:xfrm>
                <a:off x="2284233" y="3293340"/>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89" name="Freeform 1281">
                <a:extLst>
                  <a:ext uri="{FF2B5EF4-FFF2-40B4-BE49-F238E27FC236}">
                    <a16:creationId xmlns:a16="http://schemas.microsoft.com/office/drawing/2014/main" id="{014A36C5-F3B0-4E41-A43D-89646C3F177C}"/>
                  </a:ext>
                </a:extLst>
              </p:cNvPr>
              <p:cNvSpPr>
                <a:spLocks/>
              </p:cNvSpPr>
              <p:nvPr/>
            </p:nvSpPr>
            <p:spPr bwMode="auto">
              <a:xfrm>
                <a:off x="2553836" y="3293340"/>
                <a:ext cx="43270" cy="57681"/>
              </a:xfrm>
              <a:custGeom>
                <a:avLst/>
                <a:gdLst>
                  <a:gd name="T0" fmla="*/ 13 w 26"/>
                  <a:gd name="T1" fmla="*/ 0 h 26"/>
                  <a:gd name="T2" fmla="*/ 0 w 26"/>
                  <a:gd name="T3" fmla="*/ 26 h 26"/>
                  <a:gd name="T4" fmla="*/ 26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0" y="26"/>
                    </a:lnTo>
                    <a:lnTo>
                      <a:pt x="26" y="26"/>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490" name="Freeform 1282">
                <a:extLst>
                  <a:ext uri="{FF2B5EF4-FFF2-40B4-BE49-F238E27FC236}">
                    <a16:creationId xmlns:a16="http://schemas.microsoft.com/office/drawing/2014/main" id="{171784B6-215C-431B-9EBB-81B20803A2C2}"/>
                  </a:ext>
                </a:extLst>
              </p:cNvPr>
              <p:cNvSpPr>
                <a:spLocks/>
              </p:cNvSpPr>
              <p:nvPr/>
            </p:nvSpPr>
            <p:spPr bwMode="auto">
              <a:xfrm>
                <a:off x="788098" y="3106985"/>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565" name="Freeform 1283">
                <a:extLst>
                  <a:ext uri="{FF2B5EF4-FFF2-40B4-BE49-F238E27FC236}">
                    <a16:creationId xmlns:a16="http://schemas.microsoft.com/office/drawing/2014/main" id="{164A2AC5-4D64-433D-9CDE-4F17FEE8612C}"/>
                  </a:ext>
                </a:extLst>
              </p:cNvPr>
              <p:cNvSpPr>
                <a:spLocks/>
              </p:cNvSpPr>
              <p:nvPr/>
            </p:nvSpPr>
            <p:spPr bwMode="auto">
              <a:xfrm>
                <a:off x="1037733" y="3106985"/>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566" name="Freeform 1284">
                <a:extLst>
                  <a:ext uri="{FF2B5EF4-FFF2-40B4-BE49-F238E27FC236}">
                    <a16:creationId xmlns:a16="http://schemas.microsoft.com/office/drawing/2014/main" id="{6D7289EF-C9C3-4689-B17B-8C264D9ACE7D}"/>
                  </a:ext>
                </a:extLst>
              </p:cNvPr>
              <p:cNvSpPr>
                <a:spLocks/>
              </p:cNvSpPr>
              <p:nvPr/>
            </p:nvSpPr>
            <p:spPr bwMode="auto">
              <a:xfrm>
                <a:off x="781441" y="3011590"/>
                <a:ext cx="39942" cy="59900"/>
              </a:xfrm>
              <a:custGeom>
                <a:avLst/>
                <a:gdLst>
                  <a:gd name="T0" fmla="*/ 11 w 24"/>
                  <a:gd name="T1" fmla="*/ 0 h 27"/>
                  <a:gd name="T2" fmla="*/ 0 w 24"/>
                  <a:gd name="T3" fmla="*/ 27 h 27"/>
                  <a:gd name="T4" fmla="*/ 24 w 24"/>
                  <a:gd name="T5" fmla="*/ 27 h 27"/>
                  <a:gd name="T6" fmla="*/ 11 w 24"/>
                  <a:gd name="T7" fmla="*/ 0 h 27"/>
                </a:gdLst>
                <a:ahLst/>
                <a:cxnLst>
                  <a:cxn ang="0">
                    <a:pos x="T0" y="T1"/>
                  </a:cxn>
                  <a:cxn ang="0">
                    <a:pos x="T2" y="T3"/>
                  </a:cxn>
                  <a:cxn ang="0">
                    <a:pos x="T4" y="T5"/>
                  </a:cxn>
                  <a:cxn ang="0">
                    <a:pos x="T6" y="T7"/>
                  </a:cxn>
                </a:cxnLst>
                <a:rect l="0" t="0" r="r" b="b"/>
                <a:pathLst>
                  <a:path w="24" h="27">
                    <a:moveTo>
                      <a:pt x="11" y="0"/>
                    </a:moveTo>
                    <a:lnTo>
                      <a:pt x="0" y="27"/>
                    </a:lnTo>
                    <a:lnTo>
                      <a:pt x="24"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27" name="Freeform 1285">
                <a:extLst>
                  <a:ext uri="{FF2B5EF4-FFF2-40B4-BE49-F238E27FC236}">
                    <a16:creationId xmlns:a16="http://schemas.microsoft.com/office/drawing/2014/main" id="{61F3F93E-96D2-4BE9-998A-BB6B72C88375}"/>
                  </a:ext>
                </a:extLst>
              </p:cNvPr>
              <p:cNvSpPr>
                <a:spLocks/>
              </p:cNvSpPr>
              <p:nvPr/>
            </p:nvSpPr>
            <p:spPr bwMode="auto">
              <a:xfrm>
                <a:off x="1032739" y="3011590"/>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28" name="Freeform 1286">
                <a:extLst>
                  <a:ext uri="{FF2B5EF4-FFF2-40B4-BE49-F238E27FC236}">
                    <a16:creationId xmlns:a16="http://schemas.microsoft.com/office/drawing/2014/main" id="{A1902F78-4E75-4815-8950-B0F9886AC58F}"/>
                  </a:ext>
                </a:extLst>
              </p:cNvPr>
              <p:cNvSpPr>
                <a:spLocks/>
              </p:cNvSpPr>
              <p:nvPr/>
            </p:nvSpPr>
            <p:spPr bwMode="auto">
              <a:xfrm>
                <a:off x="1284035" y="3011590"/>
                <a:ext cx="39942" cy="59900"/>
              </a:xfrm>
              <a:custGeom>
                <a:avLst/>
                <a:gdLst>
                  <a:gd name="T0" fmla="*/ 13 w 24"/>
                  <a:gd name="T1" fmla="*/ 0 h 27"/>
                  <a:gd name="T2" fmla="*/ 0 w 24"/>
                  <a:gd name="T3" fmla="*/ 27 h 27"/>
                  <a:gd name="T4" fmla="*/ 24 w 24"/>
                  <a:gd name="T5" fmla="*/ 27 h 27"/>
                  <a:gd name="T6" fmla="*/ 13 w 24"/>
                  <a:gd name="T7" fmla="*/ 0 h 27"/>
                </a:gdLst>
                <a:ahLst/>
                <a:cxnLst>
                  <a:cxn ang="0">
                    <a:pos x="T0" y="T1"/>
                  </a:cxn>
                  <a:cxn ang="0">
                    <a:pos x="T2" y="T3"/>
                  </a:cxn>
                  <a:cxn ang="0">
                    <a:pos x="T4" y="T5"/>
                  </a:cxn>
                  <a:cxn ang="0">
                    <a:pos x="T6" y="T7"/>
                  </a:cxn>
                </a:cxnLst>
                <a:rect l="0" t="0" r="r" b="b"/>
                <a:pathLst>
                  <a:path w="24" h="27">
                    <a:moveTo>
                      <a:pt x="13" y="0"/>
                    </a:moveTo>
                    <a:lnTo>
                      <a:pt x="0" y="27"/>
                    </a:lnTo>
                    <a:lnTo>
                      <a:pt x="24" y="27"/>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29" name="Freeform 1287">
                <a:extLst>
                  <a:ext uri="{FF2B5EF4-FFF2-40B4-BE49-F238E27FC236}">
                    <a16:creationId xmlns:a16="http://schemas.microsoft.com/office/drawing/2014/main" id="{8ED7B630-C589-4220-901B-66FDC309B8E0}"/>
                  </a:ext>
                </a:extLst>
              </p:cNvPr>
              <p:cNvSpPr>
                <a:spLocks/>
              </p:cNvSpPr>
              <p:nvPr/>
            </p:nvSpPr>
            <p:spPr bwMode="auto">
              <a:xfrm>
                <a:off x="1535334" y="3011590"/>
                <a:ext cx="41605" cy="59900"/>
              </a:xfrm>
              <a:custGeom>
                <a:avLst/>
                <a:gdLst>
                  <a:gd name="T0" fmla="*/ 13 w 25"/>
                  <a:gd name="T1" fmla="*/ 0 h 27"/>
                  <a:gd name="T2" fmla="*/ 0 w 25"/>
                  <a:gd name="T3" fmla="*/ 27 h 27"/>
                  <a:gd name="T4" fmla="*/ 25 w 25"/>
                  <a:gd name="T5" fmla="*/ 27 h 27"/>
                  <a:gd name="T6" fmla="*/ 13 w 25"/>
                  <a:gd name="T7" fmla="*/ 0 h 27"/>
                </a:gdLst>
                <a:ahLst/>
                <a:cxnLst>
                  <a:cxn ang="0">
                    <a:pos x="T0" y="T1"/>
                  </a:cxn>
                  <a:cxn ang="0">
                    <a:pos x="T2" y="T3"/>
                  </a:cxn>
                  <a:cxn ang="0">
                    <a:pos x="T4" y="T5"/>
                  </a:cxn>
                  <a:cxn ang="0">
                    <a:pos x="T6" y="T7"/>
                  </a:cxn>
                </a:cxnLst>
                <a:rect l="0" t="0" r="r" b="b"/>
                <a:pathLst>
                  <a:path w="25" h="27">
                    <a:moveTo>
                      <a:pt x="13" y="0"/>
                    </a:moveTo>
                    <a:lnTo>
                      <a:pt x="0" y="27"/>
                    </a:lnTo>
                    <a:lnTo>
                      <a:pt x="25" y="27"/>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30" name="Freeform 1288">
                <a:extLst>
                  <a:ext uri="{FF2B5EF4-FFF2-40B4-BE49-F238E27FC236}">
                    <a16:creationId xmlns:a16="http://schemas.microsoft.com/office/drawing/2014/main" id="{A912C87F-3A9A-45EB-B5C3-F6433766FA23}"/>
                  </a:ext>
                </a:extLst>
              </p:cNvPr>
              <p:cNvSpPr>
                <a:spLocks/>
              </p:cNvSpPr>
              <p:nvPr/>
            </p:nvSpPr>
            <p:spPr bwMode="auto">
              <a:xfrm>
                <a:off x="1788294" y="3011590"/>
                <a:ext cx="39942" cy="59900"/>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33" name="Freeform 1289">
                <a:extLst>
                  <a:ext uri="{FF2B5EF4-FFF2-40B4-BE49-F238E27FC236}">
                    <a16:creationId xmlns:a16="http://schemas.microsoft.com/office/drawing/2014/main" id="{EE0C3014-C52B-4E47-9ECC-5B2DBA88E5CF}"/>
                  </a:ext>
                </a:extLst>
              </p:cNvPr>
              <p:cNvSpPr>
                <a:spLocks/>
              </p:cNvSpPr>
              <p:nvPr/>
            </p:nvSpPr>
            <p:spPr bwMode="auto">
              <a:xfrm>
                <a:off x="2037928" y="3011590"/>
                <a:ext cx="43270" cy="59900"/>
              </a:xfrm>
              <a:custGeom>
                <a:avLst/>
                <a:gdLst>
                  <a:gd name="T0" fmla="*/ 13 w 26"/>
                  <a:gd name="T1" fmla="*/ 0 h 27"/>
                  <a:gd name="T2" fmla="*/ 0 w 26"/>
                  <a:gd name="T3" fmla="*/ 27 h 27"/>
                  <a:gd name="T4" fmla="*/ 26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0" y="27"/>
                    </a:lnTo>
                    <a:lnTo>
                      <a:pt x="26" y="27"/>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34" name="Freeform 1290">
                <a:extLst>
                  <a:ext uri="{FF2B5EF4-FFF2-40B4-BE49-F238E27FC236}">
                    <a16:creationId xmlns:a16="http://schemas.microsoft.com/office/drawing/2014/main" id="{5952711D-2127-4383-8F53-DA75431C7C5C}"/>
                  </a:ext>
                </a:extLst>
              </p:cNvPr>
              <p:cNvSpPr>
                <a:spLocks/>
              </p:cNvSpPr>
              <p:nvPr/>
            </p:nvSpPr>
            <p:spPr bwMode="auto">
              <a:xfrm>
                <a:off x="2795147" y="3011590"/>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35" name="Freeform 1291">
                <a:extLst>
                  <a:ext uri="{FF2B5EF4-FFF2-40B4-BE49-F238E27FC236}">
                    <a16:creationId xmlns:a16="http://schemas.microsoft.com/office/drawing/2014/main" id="{ED6ACF22-CE14-4DD9-9359-1F7B5EE71756}"/>
                  </a:ext>
                </a:extLst>
              </p:cNvPr>
              <p:cNvSpPr>
                <a:spLocks/>
              </p:cNvSpPr>
              <p:nvPr/>
            </p:nvSpPr>
            <p:spPr bwMode="auto">
              <a:xfrm>
                <a:off x="3269449" y="3011590"/>
                <a:ext cx="39942" cy="59900"/>
              </a:xfrm>
              <a:custGeom>
                <a:avLst/>
                <a:gdLst>
                  <a:gd name="T0" fmla="*/ 11 w 24"/>
                  <a:gd name="T1" fmla="*/ 0 h 27"/>
                  <a:gd name="T2" fmla="*/ 0 w 24"/>
                  <a:gd name="T3" fmla="*/ 27 h 27"/>
                  <a:gd name="T4" fmla="*/ 24 w 24"/>
                  <a:gd name="T5" fmla="*/ 27 h 27"/>
                  <a:gd name="T6" fmla="*/ 11 w 24"/>
                  <a:gd name="T7" fmla="*/ 0 h 27"/>
                </a:gdLst>
                <a:ahLst/>
                <a:cxnLst>
                  <a:cxn ang="0">
                    <a:pos x="T0" y="T1"/>
                  </a:cxn>
                  <a:cxn ang="0">
                    <a:pos x="T2" y="T3"/>
                  </a:cxn>
                  <a:cxn ang="0">
                    <a:pos x="T4" y="T5"/>
                  </a:cxn>
                  <a:cxn ang="0">
                    <a:pos x="T6" y="T7"/>
                  </a:cxn>
                </a:cxnLst>
                <a:rect l="0" t="0" r="r" b="b"/>
                <a:pathLst>
                  <a:path w="24" h="27">
                    <a:moveTo>
                      <a:pt x="11" y="0"/>
                    </a:moveTo>
                    <a:lnTo>
                      <a:pt x="0" y="27"/>
                    </a:lnTo>
                    <a:lnTo>
                      <a:pt x="24"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36" name="Freeform 1292">
                <a:extLst>
                  <a:ext uri="{FF2B5EF4-FFF2-40B4-BE49-F238E27FC236}">
                    <a16:creationId xmlns:a16="http://schemas.microsoft.com/office/drawing/2014/main" id="{E498EBC1-5CB4-4357-90EE-9ECBFE58F0AB}"/>
                  </a:ext>
                </a:extLst>
              </p:cNvPr>
              <p:cNvSpPr>
                <a:spLocks/>
              </p:cNvSpPr>
              <p:nvPr/>
            </p:nvSpPr>
            <p:spPr bwMode="auto">
              <a:xfrm>
                <a:off x="781441" y="2920629"/>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37" name="Freeform 1293">
                <a:extLst>
                  <a:ext uri="{FF2B5EF4-FFF2-40B4-BE49-F238E27FC236}">
                    <a16:creationId xmlns:a16="http://schemas.microsoft.com/office/drawing/2014/main" id="{F769CD60-A61C-477A-B257-A46F000471F9}"/>
                  </a:ext>
                </a:extLst>
              </p:cNvPr>
              <p:cNvSpPr>
                <a:spLocks/>
              </p:cNvSpPr>
              <p:nvPr/>
            </p:nvSpPr>
            <p:spPr bwMode="auto">
              <a:xfrm>
                <a:off x="1001119" y="2920629"/>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38" name="Freeform 1294">
                <a:extLst>
                  <a:ext uri="{FF2B5EF4-FFF2-40B4-BE49-F238E27FC236}">
                    <a16:creationId xmlns:a16="http://schemas.microsoft.com/office/drawing/2014/main" id="{D0BCF1C4-9A44-426C-BABA-7C15F2E9E258}"/>
                  </a:ext>
                </a:extLst>
              </p:cNvPr>
              <p:cNvSpPr>
                <a:spLocks/>
              </p:cNvSpPr>
              <p:nvPr/>
            </p:nvSpPr>
            <p:spPr bwMode="auto">
              <a:xfrm>
                <a:off x="1240768" y="2920629"/>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39" name="Freeform 1295">
                <a:extLst>
                  <a:ext uri="{FF2B5EF4-FFF2-40B4-BE49-F238E27FC236}">
                    <a16:creationId xmlns:a16="http://schemas.microsoft.com/office/drawing/2014/main" id="{DE82AC9C-58AB-4BB6-A6E5-B0317EE1A3E0}"/>
                  </a:ext>
                </a:extLst>
              </p:cNvPr>
              <p:cNvSpPr>
                <a:spLocks/>
              </p:cNvSpPr>
              <p:nvPr/>
            </p:nvSpPr>
            <p:spPr bwMode="auto">
              <a:xfrm>
                <a:off x="1500384" y="2920629"/>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0" name="Freeform 1296">
                <a:extLst>
                  <a:ext uri="{FF2B5EF4-FFF2-40B4-BE49-F238E27FC236}">
                    <a16:creationId xmlns:a16="http://schemas.microsoft.com/office/drawing/2014/main" id="{5F05E01D-9AF9-419E-96DA-BDDF6759CCB4}"/>
                  </a:ext>
                </a:extLst>
              </p:cNvPr>
              <p:cNvSpPr>
                <a:spLocks/>
              </p:cNvSpPr>
              <p:nvPr/>
            </p:nvSpPr>
            <p:spPr bwMode="auto">
              <a:xfrm>
                <a:off x="1751682" y="2920629"/>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1" name="Freeform 1297">
                <a:extLst>
                  <a:ext uri="{FF2B5EF4-FFF2-40B4-BE49-F238E27FC236}">
                    <a16:creationId xmlns:a16="http://schemas.microsoft.com/office/drawing/2014/main" id="{902E6E1F-1451-498D-B70B-3E913CAAB00B}"/>
                  </a:ext>
                </a:extLst>
              </p:cNvPr>
              <p:cNvSpPr>
                <a:spLocks/>
              </p:cNvSpPr>
              <p:nvPr/>
            </p:nvSpPr>
            <p:spPr bwMode="auto">
              <a:xfrm>
                <a:off x="1997985" y="2920629"/>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2" name="Freeform 1298">
                <a:extLst>
                  <a:ext uri="{FF2B5EF4-FFF2-40B4-BE49-F238E27FC236}">
                    <a16:creationId xmlns:a16="http://schemas.microsoft.com/office/drawing/2014/main" id="{ED9B62F4-874C-458C-8DF6-CB2A3CFDCA73}"/>
                  </a:ext>
                </a:extLst>
              </p:cNvPr>
              <p:cNvSpPr>
                <a:spLocks/>
              </p:cNvSpPr>
              <p:nvPr/>
            </p:nvSpPr>
            <p:spPr bwMode="auto">
              <a:xfrm>
                <a:off x="2500580" y="2920629"/>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3" name="Freeform 1299">
                <a:extLst>
                  <a:ext uri="{FF2B5EF4-FFF2-40B4-BE49-F238E27FC236}">
                    <a16:creationId xmlns:a16="http://schemas.microsoft.com/office/drawing/2014/main" id="{A3D44A6F-DCE9-4525-AE24-CB34904A886D}"/>
                  </a:ext>
                </a:extLst>
              </p:cNvPr>
              <p:cNvSpPr>
                <a:spLocks/>
              </p:cNvSpPr>
              <p:nvPr/>
            </p:nvSpPr>
            <p:spPr bwMode="auto">
              <a:xfrm>
                <a:off x="2763528" y="2920629"/>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4" name="Freeform 1300">
                <a:extLst>
                  <a:ext uri="{FF2B5EF4-FFF2-40B4-BE49-F238E27FC236}">
                    <a16:creationId xmlns:a16="http://schemas.microsoft.com/office/drawing/2014/main" id="{51109C54-71B2-4CF3-9AA5-B4CA800C9625}"/>
                  </a:ext>
                </a:extLst>
              </p:cNvPr>
              <p:cNvSpPr>
                <a:spLocks/>
              </p:cNvSpPr>
              <p:nvPr/>
            </p:nvSpPr>
            <p:spPr bwMode="auto">
              <a:xfrm>
                <a:off x="3009830" y="2920629"/>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5" name="Freeform 1301">
                <a:extLst>
                  <a:ext uri="{FF2B5EF4-FFF2-40B4-BE49-F238E27FC236}">
                    <a16:creationId xmlns:a16="http://schemas.microsoft.com/office/drawing/2014/main" id="{88112CAC-D264-48BA-8D9F-D51552C07E36}"/>
                  </a:ext>
                </a:extLst>
              </p:cNvPr>
              <p:cNvSpPr>
                <a:spLocks/>
              </p:cNvSpPr>
              <p:nvPr/>
            </p:nvSpPr>
            <p:spPr bwMode="auto">
              <a:xfrm>
                <a:off x="3520747" y="2920629"/>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6" name="Freeform 1302">
                <a:extLst>
                  <a:ext uri="{FF2B5EF4-FFF2-40B4-BE49-F238E27FC236}">
                    <a16:creationId xmlns:a16="http://schemas.microsoft.com/office/drawing/2014/main" id="{4AFF3D46-A43A-4CAE-B9B5-633395631284}"/>
                  </a:ext>
                </a:extLst>
              </p:cNvPr>
              <p:cNvSpPr>
                <a:spLocks/>
              </p:cNvSpPr>
              <p:nvPr/>
            </p:nvSpPr>
            <p:spPr bwMode="auto">
              <a:xfrm>
                <a:off x="781441" y="2825234"/>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7" name="Freeform 1303">
                <a:extLst>
                  <a:ext uri="{FF2B5EF4-FFF2-40B4-BE49-F238E27FC236}">
                    <a16:creationId xmlns:a16="http://schemas.microsoft.com/office/drawing/2014/main" id="{60B9CF08-7A0C-4C3E-B2B4-390F098B8D3B}"/>
                  </a:ext>
                </a:extLst>
              </p:cNvPr>
              <p:cNvSpPr>
                <a:spLocks/>
              </p:cNvSpPr>
              <p:nvPr/>
            </p:nvSpPr>
            <p:spPr bwMode="auto">
              <a:xfrm>
                <a:off x="1032739" y="2825234"/>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8" name="Freeform 1304">
                <a:extLst>
                  <a:ext uri="{FF2B5EF4-FFF2-40B4-BE49-F238E27FC236}">
                    <a16:creationId xmlns:a16="http://schemas.microsoft.com/office/drawing/2014/main" id="{B0F59D68-C30B-47E7-B324-9BB242DB1EA3}"/>
                  </a:ext>
                </a:extLst>
              </p:cNvPr>
              <p:cNvSpPr>
                <a:spLocks/>
              </p:cNvSpPr>
              <p:nvPr/>
            </p:nvSpPr>
            <p:spPr bwMode="auto">
              <a:xfrm>
                <a:off x="1284035" y="2825234"/>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49" name="Freeform 1305">
                <a:extLst>
                  <a:ext uri="{FF2B5EF4-FFF2-40B4-BE49-F238E27FC236}">
                    <a16:creationId xmlns:a16="http://schemas.microsoft.com/office/drawing/2014/main" id="{A52E0A5F-5AF2-4591-93A6-446213243FB1}"/>
                  </a:ext>
                </a:extLst>
              </p:cNvPr>
              <p:cNvSpPr>
                <a:spLocks/>
              </p:cNvSpPr>
              <p:nvPr/>
            </p:nvSpPr>
            <p:spPr bwMode="auto">
              <a:xfrm>
                <a:off x="1535334" y="2825234"/>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0" name="Freeform 1306">
                <a:extLst>
                  <a:ext uri="{FF2B5EF4-FFF2-40B4-BE49-F238E27FC236}">
                    <a16:creationId xmlns:a16="http://schemas.microsoft.com/office/drawing/2014/main" id="{8933587A-D70C-48AC-8B0A-8FFE50DE228E}"/>
                  </a:ext>
                </a:extLst>
              </p:cNvPr>
              <p:cNvSpPr>
                <a:spLocks/>
              </p:cNvSpPr>
              <p:nvPr/>
            </p:nvSpPr>
            <p:spPr bwMode="auto">
              <a:xfrm>
                <a:off x="1788294" y="2825234"/>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1" name="Freeform 1307">
                <a:extLst>
                  <a:ext uri="{FF2B5EF4-FFF2-40B4-BE49-F238E27FC236}">
                    <a16:creationId xmlns:a16="http://schemas.microsoft.com/office/drawing/2014/main" id="{165AC9B0-2D00-4BC0-B40A-BFDF2D513054}"/>
                  </a:ext>
                </a:extLst>
              </p:cNvPr>
              <p:cNvSpPr>
                <a:spLocks/>
              </p:cNvSpPr>
              <p:nvPr/>
            </p:nvSpPr>
            <p:spPr bwMode="auto">
              <a:xfrm>
                <a:off x="2037928" y="2825234"/>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2" name="Freeform 1308">
                <a:extLst>
                  <a:ext uri="{FF2B5EF4-FFF2-40B4-BE49-F238E27FC236}">
                    <a16:creationId xmlns:a16="http://schemas.microsoft.com/office/drawing/2014/main" id="{AC1A1D32-2F54-4CA2-AB35-CAC4AC141EEC}"/>
                  </a:ext>
                </a:extLst>
              </p:cNvPr>
              <p:cNvSpPr>
                <a:spLocks/>
              </p:cNvSpPr>
              <p:nvPr/>
            </p:nvSpPr>
            <p:spPr bwMode="auto">
              <a:xfrm>
                <a:off x="2290887" y="2825234"/>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3" name="Freeform 1309">
                <a:extLst>
                  <a:ext uri="{FF2B5EF4-FFF2-40B4-BE49-F238E27FC236}">
                    <a16:creationId xmlns:a16="http://schemas.microsoft.com/office/drawing/2014/main" id="{2986F3B7-E0C4-41FE-A006-9EE1FC51886E}"/>
                  </a:ext>
                </a:extLst>
              </p:cNvPr>
              <p:cNvSpPr>
                <a:spLocks/>
              </p:cNvSpPr>
              <p:nvPr/>
            </p:nvSpPr>
            <p:spPr bwMode="auto">
              <a:xfrm>
                <a:off x="2543849" y="2825234"/>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4" name="Freeform 1310">
                <a:extLst>
                  <a:ext uri="{FF2B5EF4-FFF2-40B4-BE49-F238E27FC236}">
                    <a16:creationId xmlns:a16="http://schemas.microsoft.com/office/drawing/2014/main" id="{039CB705-12C6-4259-80C7-AFCB48139377}"/>
                  </a:ext>
                </a:extLst>
              </p:cNvPr>
              <p:cNvSpPr>
                <a:spLocks/>
              </p:cNvSpPr>
              <p:nvPr/>
            </p:nvSpPr>
            <p:spPr bwMode="auto">
              <a:xfrm>
                <a:off x="3046443" y="2825234"/>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5" name="Freeform 1311">
                <a:extLst>
                  <a:ext uri="{FF2B5EF4-FFF2-40B4-BE49-F238E27FC236}">
                    <a16:creationId xmlns:a16="http://schemas.microsoft.com/office/drawing/2014/main" id="{5F576576-C57C-49B9-8F3C-281100B2B1AC}"/>
                  </a:ext>
                </a:extLst>
              </p:cNvPr>
              <p:cNvSpPr>
                <a:spLocks/>
              </p:cNvSpPr>
              <p:nvPr/>
            </p:nvSpPr>
            <p:spPr bwMode="auto">
              <a:xfrm>
                <a:off x="3550702" y="2825234"/>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6" name="Freeform 1312">
                <a:extLst>
                  <a:ext uri="{FF2B5EF4-FFF2-40B4-BE49-F238E27FC236}">
                    <a16:creationId xmlns:a16="http://schemas.microsoft.com/office/drawing/2014/main" id="{CF5CFFDB-20A4-4A1E-B03B-5A677A49E422}"/>
                  </a:ext>
                </a:extLst>
              </p:cNvPr>
              <p:cNvSpPr>
                <a:spLocks/>
              </p:cNvSpPr>
              <p:nvPr/>
            </p:nvSpPr>
            <p:spPr bwMode="auto">
              <a:xfrm>
                <a:off x="781441" y="2734273"/>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7" name="Freeform 1313">
                <a:extLst>
                  <a:ext uri="{FF2B5EF4-FFF2-40B4-BE49-F238E27FC236}">
                    <a16:creationId xmlns:a16="http://schemas.microsoft.com/office/drawing/2014/main" id="{077805C7-0792-4BB6-975C-EC639678C12B}"/>
                  </a:ext>
                </a:extLst>
              </p:cNvPr>
              <p:cNvSpPr>
                <a:spLocks/>
              </p:cNvSpPr>
              <p:nvPr/>
            </p:nvSpPr>
            <p:spPr bwMode="auto">
              <a:xfrm>
                <a:off x="1032739" y="2734273"/>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8" name="Freeform 1314">
                <a:extLst>
                  <a:ext uri="{FF2B5EF4-FFF2-40B4-BE49-F238E27FC236}">
                    <a16:creationId xmlns:a16="http://schemas.microsoft.com/office/drawing/2014/main" id="{768ED7AC-D43B-4999-AE3A-75DAB43FE0A9}"/>
                  </a:ext>
                </a:extLst>
              </p:cNvPr>
              <p:cNvSpPr>
                <a:spLocks/>
              </p:cNvSpPr>
              <p:nvPr/>
            </p:nvSpPr>
            <p:spPr bwMode="auto">
              <a:xfrm>
                <a:off x="1284035" y="2734273"/>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59" name="Freeform 1315">
                <a:extLst>
                  <a:ext uri="{FF2B5EF4-FFF2-40B4-BE49-F238E27FC236}">
                    <a16:creationId xmlns:a16="http://schemas.microsoft.com/office/drawing/2014/main" id="{261B42AD-9A6A-4A2B-9C42-AE16E2FE848D}"/>
                  </a:ext>
                </a:extLst>
              </p:cNvPr>
              <p:cNvSpPr>
                <a:spLocks/>
              </p:cNvSpPr>
              <p:nvPr/>
            </p:nvSpPr>
            <p:spPr bwMode="auto">
              <a:xfrm>
                <a:off x="1535334" y="2734273"/>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60" name="Freeform 1316">
                <a:extLst>
                  <a:ext uri="{FF2B5EF4-FFF2-40B4-BE49-F238E27FC236}">
                    <a16:creationId xmlns:a16="http://schemas.microsoft.com/office/drawing/2014/main" id="{F2AB261E-23A6-445D-8A7D-93598C68266E}"/>
                  </a:ext>
                </a:extLst>
              </p:cNvPr>
              <p:cNvSpPr>
                <a:spLocks/>
              </p:cNvSpPr>
              <p:nvPr/>
            </p:nvSpPr>
            <p:spPr bwMode="auto">
              <a:xfrm>
                <a:off x="1788294" y="2734273"/>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61" name="Freeform 1317">
                <a:extLst>
                  <a:ext uri="{FF2B5EF4-FFF2-40B4-BE49-F238E27FC236}">
                    <a16:creationId xmlns:a16="http://schemas.microsoft.com/office/drawing/2014/main" id="{0F5FD443-0399-4F32-A6C7-FCF848E5B942}"/>
                  </a:ext>
                </a:extLst>
              </p:cNvPr>
              <p:cNvSpPr>
                <a:spLocks/>
              </p:cNvSpPr>
              <p:nvPr/>
            </p:nvSpPr>
            <p:spPr bwMode="auto">
              <a:xfrm>
                <a:off x="2064555" y="2734273"/>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62" name="Freeform 1318">
                <a:extLst>
                  <a:ext uri="{FF2B5EF4-FFF2-40B4-BE49-F238E27FC236}">
                    <a16:creationId xmlns:a16="http://schemas.microsoft.com/office/drawing/2014/main" id="{B08130FE-78E7-4B00-997C-A62F25D65026}"/>
                  </a:ext>
                </a:extLst>
              </p:cNvPr>
              <p:cNvSpPr>
                <a:spLocks/>
              </p:cNvSpPr>
              <p:nvPr/>
            </p:nvSpPr>
            <p:spPr bwMode="auto">
              <a:xfrm>
                <a:off x="2334157" y="2734273"/>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63" name="Freeform 1319">
                <a:extLst>
                  <a:ext uri="{FF2B5EF4-FFF2-40B4-BE49-F238E27FC236}">
                    <a16:creationId xmlns:a16="http://schemas.microsoft.com/office/drawing/2014/main" id="{785DCA75-8C5C-4CBA-A161-C9B819554391}"/>
                  </a:ext>
                </a:extLst>
              </p:cNvPr>
              <p:cNvSpPr>
                <a:spLocks/>
              </p:cNvSpPr>
              <p:nvPr/>
            </p:nvSpPr>
            <p:spPr bwMode="auto">
              <a:xfrm>
                <a:off x="2585455" y="2734273"/>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64" name="Freeform 1320">
                <a:extLst>
                  <a:ext uri="{FF2B5EF4-FFF2-40B4-BE49-F238E27FC236}">
                    <a16:creationId xmlns:a16="http://schemas.microsoft.com/office/drawing/2014/main" id="{5E234A08-6CE6-4C2E-86AF-479A2AF2F7CB}"/>
                  </a:ext>
                </a:extLst>
              </p:cNvPr>
              <p:cNvSpPr>
                <a:spLocks/>
              </p:cNvSpPr>
              <p:nvPr/>
            </p:nvSpPr>
            <p:spPr bwMode="auto">
              <a:xfrm>
                <a:off x="3088049" y="2734273"/>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65" name="Freeform 1321">
                <a:extLst>
                  <a:ext uri="{FF2B5EF4-FFF2-40B4-BE49-F238E27FC236}">
                    <a16:creationId xmlns:a16="http://schemas.microsoft.com/office/drawing/2014/main" id="{2481A5DF-FE22-4BF7-BC91-30A6A87AF4F7}"/>
                  </a:ext>
                </a:extLst>
              </p:cNvPr>
              <p:cNvSpPr>
                <a:spLocks/>
              </p:cNvSpPr>
              <p:nvPr/>
            </p:nvSpPr>
            <p:spPr bwMode="auto">
              <a:xfrm>
                <a:off x="3590645" y="2734273"/>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766" name="Freeform 1322">
                <a:extLst>
                  <a:ext uri="{FF2B5EF4-FFF2-40B4-BE49-F238E27FC236}">
                    <a16:creationId xmlns:a16="http://schemas.microsoft.com/office/drawing/2014/main" id="{54AA35A4-E299-4C3A-8D91-401DE268A18D}"/>
                  </a:ext>
                </a:extLst>
              </p:cNvPr>
              <p:cNvSpPr>
                <a:spLocks/>
              </p:cNvSpPr>
              <p:nvPr/>
            </p:nvSpPr>
            <p:spPr bwMode="auto">
              <a:xfrm>
                <a:off x="774784" y="2638878"/>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1176" name="Freeform 1323">
                <a:extLst>
                  <a:ext uri="{FF2B5EF4-FFF2-40B4-BE49-F238E27FC236}">
                    <a16:creationId xmlns:a16="http://schemas.microsoft.com/office/drawing/2014/main" id="{035610BC-4146-40BF-BC86-F58E56A54581}"/>
                  </a:ext>
                </a:extLst>
              </p:cNvPr>
              <p:cNvSpPr>
                <a:spLocks/>
              </p:cNvSpPr>
              <p:nvPr/>
            </p:nvSpPr>
            <p:spPr bwMode="auto">
              <a:xfrm>
                <a:off x="1027746" y="2638878"/>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1177" name="Freeform 1324">
                <a:extLst>
                  <a:ext uri="{FF2B5EF4-FFF2-40B4-BE49-F238E27FC236}">
                    <a16:creationId xmlns:a16="http://schemas.microsoft.com/office/drawing/2014/main" id="{3FF568CF-636E-4836-BC86-7E11887B5ED9}"/>
                  </a:ext>
                </a:extLst>
              </p:cNvPr>
              <p:cNvSpPr>
                <a:spLocks/>
              </p:cNvSpPr>
              <p:nvPr/>
            </p:nvSpPr>
            <p:spPr bwMode="auto">
              <a:xfrm>
                <a:off x="1260735" y="2638878"/>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1178" name="Freeform 1325">
                <a:extLst>
                  <a:ext uri="{FF2B5EF4-FFF2-40B4-BE49-F238E27FC236}">
                    <a16:creationId xmlns:a16="http://schemas.microsoft.com/office/drawing/2014/main" id="{536AF9DF-03AB-4230-AB77-6E700A2CAE83}"/>
                  </a:ext>
                </a:extLst>
              </p:cNvPr>
              <p:cNvSpPr>
                <a:spLocks/>
              </p:cNvSpPr>
              <p:nvPr/>
            </p:nvSpPr>
            <p:spPr bwMode="auto">
              <a:xfrm>
                <a:off x="1530340" y="2638878"/>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1179" name="Freeform 1326">
                <a:extLst>
                  <a:ext uri="{FF2B5EF4-FFF2-40B4-BE49-F238E27FC236}">
                    <a16:creationId xmlns:a16="http://schemas.microsoft.com/office/drawing/2014/main" id="{F7594783-347E-474B-8F8B-892CF4633F86}"/>
                  </a:ext>
                </a:extLst>
              </p:cNvPr>
              <p:cNvSpPr>
                <a:spLocks/>
              </p:cNvSpPr>
              <p:nvPr/>
            </p:nvSpPr>
            <p:spPr bwMode="auto">
              <a:xfrm>
                <a:off x="1788294" y="2638878"/>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1180" name="Freeform 1327">
                <a:extLst>
                  <a:ext uri="{FF2B5EF4-FFF2-40B4-BE49-F238E27FC236}">
                    <a16:creationId xmlns:a16="http://schemas.microsoft.com/office/drawing/2014/main" id="{4D25FBCE-D1BA-40F6-B7F9-5CFD7E1BC5C9}"/>
                  </a:ext>
                </a:extLst>
              </p:cNvPr>
              <p:cNvSpPr>
                <a:spLocks/>
              </p:cNvSpPr>
              <p:nvPr/>
            </p:nvSpPr>
            <p:spPr bwMode="auto">
              <a:xfrm>
                <a:off x="2044585" y="2638878"/>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1181" name="Freeform 1328">
                <a:extLst>
                  <a:ext uri="{FF2B5EF4-FFF2-40B4-BE49-F238E27FC236}">
                    <a16:creationId xmlns:a16="http://schemas.microsoft.com/office/drawing/2014/main" id="{1530D2DA-94FB-4ADD-8ABF-4CD66B14726F}"/>
                  </a:ext>
                </a:extLst>
              </p:cNvPr>
              <p:cNvSpPr>
                <a:spLocks/>
              </p:cNvSpPr>
              <p:nvPr/>
            </p:nvSpPr>
            <p:spPr bwMode="auto">
              <a:xfrm>
                <a:off x="2553836" y="2638878"/>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1182" name="Freeform 1329">
                <a:extLst>
                  <a:ext uri="{FF2B5EF4-FFF2-40B4-BE49-F238E27FC236}">
                    <a16:creationId xmlns:a16="http://schemas.microsoft.com/office/drawing/2014/main" id="{22744CE1-D196-432D-838C-75ADF20EEEBF}"/>
                  </a:ext>
                </a:extLst>
              </p:cNvPr>
              <p:cNvSpPr>
                <a:spLocks/>
              </p:cNvSpPr>
              <p:nvPr/>
            </p:nvSpPr>
            <p:spPr bwMode="auto">
              <a:xfrm>
                <a:off x="3088049" y="2638878"/>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1183" name="Freeform 1330">
                <a:extLst>
                  <a:ext uri="{FF2B5EF4-FFF2-40B4-BE49-F238E27FC236}">
                    <a16:creationId xmlns:a16="http://schemas.microsoft.com/office/drawing/2014/main" id="{34B74BD6-3507-42BD-A8D3-669289FE4C52}"/>
                  </a:ext>
                </a:extLst>
              </p:cNvPr>
              <p:cNvSpPr>
                <a:spLocks/>
              </p:cNvSpPr>
              <p:nvPr/>
            </p:nvSpPr>
            <p:spPr bwMode="auto">
              <a:xfrm>
                <a:off x="3562351" y="2638878"/>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1184" name="Freeform 1331">
                <a:extLst>
                  <a:ext uri="{FF2B5EF4-FFF2-40B4-BE49-F238E27FC236}">
                    <a16:creationId xmlns:a16="http://schemas.microsoft.com/office/drawing/2014/main" id="{1B141C68-F594-4E52-B8F1-721DAF4B42BC}"/>
                  </a:ext>
                </a:extLst>
              </p:cNvPr>
              <p:cNvSpPr>
                <a:spLocks/>
              </p:cNvSpPr>
              <p:nvPr/>
            </p:nvSpPr>
            <p:spPr bwMode="auto">
              <a:xfrm>
                <a:off x="4073266" y="2638878"/>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068" name="Freeform 1332">
                <a:extLst>
                  <a:ext uri="{FF2B5EF4-FFF2-40B4-BE49-F238E27FC236}">
                    <a16:creationId xmlns:a16="http://schemas.microsoft.com/office/drawing/2014/main" id="{9782A21C-8D32-4EEB-9439-8450B6182A3B}"/>
                  </a:ext>
                </a:extLst>
              </p:cNvPr>
              <p:cNvSpPr>
                <a:spLocks/>
              </p:cNvSpPr>
              <p:nvPr/>
            </p:nvSpPr>
            <p:spPr bwMode="auto">
              <a:xfrm>
                <a:off x="1001119" y="2543480"/>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070" name="Freeform 1333">
                <a:extLst>
                  <a:ext uri="{FF2B5EF4-FFF2-40B4-BE49-F238E27FC236}">
                    <a16:creationId xmlns:a16="http://schemas.microsoft.com/office/drawing/2014/main" id="{9D4B49B3-7D8C-4EE6-9180-A34843234788}"/>
                  </a:ext>
                </a:extLst>
              </p:cNvPr>
              <p:cNvSpPr>
                <a:spLocks/>
              </p:cNvSpPr>
              <p:nvPr/>
            </p:nvSpPr>
            <p:spPr bwMode="auto">
              <a:xfrm>
                <a:off x="1427160" y="2543480"/>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072" name="Freeform 1334">
                <a:extLst>
                  <a:ext uri="{FF2B5EF4-FFF2-40B4-BE49-F238E27FC236}">
                    <a16:creationId xmlns:a16="http://schemas.microsoft.com/office/drawing/2014/main" id="{E7179A41-537F-4AAF-8FE9-B32A1044CA55}"/>
                  </a:ext>
                </a:extLst>
              </p:cNvPr>
              <p:cNvSpPr>
                <a:spLocks/>
              </p:cNvSpPr>
              <p:nvPr/>
            </p:nvSpPr>
            <p:spPr bwMode="auto">
              <a:xfrm>
                <a:off x="1680119" y="2543480"/>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074" name="Freeform 1335">
                <a:extLst>
                  <a:ext uri="{FF2B5EF4-FFF2-40B4-BE49-F238E27FC236}">
                    <a16:creationId xmlns:a16="http://schemas.microsoft.com/office/drawing/2014/main" id="{A341FD2F-FBC5-445E-89E9-0A831E479C8E}"/>
                  </a:ext>
                </a:extLst>
              </p:cNvPr>
              <p:cNvSpPr>
                <a:spLocks/>
              </p:cNvSpPr>
              <p:nvPr/>
            </p:nvSpPr>
            <p:spPr bwMode="auto">
              <a:xfrm>
                <a:off x="1933081" y="2543480"/>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076" name="Freeform 1336">
                <a:extLst>
                  <a:ext uri="{FF2B5EF4-FFF2-40B4-BE49-F238E27FC236}">
                    <a16:creationId xmlns:a16="http://schemas.microsoft.com/office/drawing/2014/main" id="{AF34440F-4382-4088-87AC-2CCCBAD417EF}"/>
                  </a:ext>
                </a:extLst>
              </p:cNvPr>
              <p:cNvSpPr>
                <a:spLocks/>
              </p:cNvSpPr>
              <p:nvPr/>
            </p:nvSpPr>
            <p:spPr bwMode="auto">
              <a:xfrm>
                <a:off x="2483937" y="2543480"/>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078" name="Freeform 1337">
                <a:extLst>
                  <a:ext uri="{FF2B5EF4-FFF2-40B4-BE49-F238E27FC236}">
                    <a16:creationId xmlns:a16="http://schemas.microsoft.com/office/drawing/2014/main" id="{D84DC660-D26F-4B97-B028-12B4A5B6B0AA}"/>
                  </a:ext>
                </a:extLst>
              </p:cNvPr>
              <p:cNvSpPr>
                <a:spLocks/>
              </p:cNvSpPr>
              <p:nvPr/>
            </p:nvSpPr>
            <p:spPr bwMode="auto">
              <a:xfrm>
                <a:off x="2986532" y="2543480"/>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082" name="Freeform 1338">
                <a:extLst>
                  <a:ext uri="{FF2B5EF4-FFF2-40B4-BE49-F238E27FC236}">
                    <a16:creationId xmlns:a16="http://schemas.microsoft.com/office/drawing/2014/main" id="{1FAA8B08-8FCF-456E-B840-453A3192A0AD}"/>
                  </a:ext>
                </a:extLst>
              </p:cNvPr>
              <p:cNvSpPr>
                <a:spLocks/>
              </p:cNvSpPr>
              <p:nvPr/>
            </p:nvSpPr>
            <p:spPr bwMode="auto">
              <a:xfrm>
                <a:off x="3226179" y="2543480"/>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61" name="Freeform 1339">
                <a:extLst>
                  <a:ext uri="{FF2B5EF4-FFF2-40B4-BE49-F238E27FC236}">
                    <a16:creationId xmlns:a16="http://schemas.microsoft.com/office/drawing/2014/main" id="{844794B4-1DA9-4D6E-9EAB-6B0B74E8ABA7}"/>
                  </a:ext>
                </a:extLst>
              </p:cNvPr>
              <p:cNvSpPr>
                <a:spLocks/>
              </p:cNvSpPr>
              <p:nvPr/>
            </p:nvSpPr>
            <p:spPr bwMode="auto">
              <a:xfrm>
                <a:off x="3728775" y="2543480"/>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63" name="Freeform 1340">
                <a:extLst>
                  <a:ext uri="{FF2B5EF4-FFF2-40B4-BE49-F238E27FC236}">
                    <a16:creationId xmlns:a16="http://schemas.microsoft.com/office/drawing/2014/main" id="{5556887A-3383-4F03-855A-B877CA8DE9CC}"/>
                  </a:ext>
                </a:extLst>
              </p:cNvPr>
              <p:cNvSpPr>
                <a:spLocks/>
              </p:cNvSpPr>
              <p:nvPr/>
            </p:nvSpPr>
            <p:spPr bwMode="auto">
              <a:xfrm>
                <a:off x="4234696" y="2543480"/>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65" name="Freeform 1273">
                <a:extLst>
                  <a:ext uri="{FF2B5EF4-FFF2-40B4-BE49-F238E27FC236}">
                    <a16:creationId xmlns:a16="http://schemas.microsoft.com/office/drawing/2014/main" id="{DF352A41-FB6E-4AA4-BFED-7784D7FB8BA5}"/>
                  </a:ext>
                </a:extLst>
              </p:cNvPr>
              <p:cNvSpPr>
                <a:spLocks/>
              </p:cNvSpPr>
              <p:nvPr/>
            </p:nvSpPr>
            <p:spPr bwMode="auto">
              <a:xfrm>
                <a:off x="3036458" y="3386520"/>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nvGrpSpPr>
            <p:cNvPr id="3522" name="Group 3521">
              <a:extLst>
                <a:ext uri="{FF2B5EF4-FFF2-40B4-BE49-F238E27FC236}">
                  <a16:creationId xmlns:a16="http://schemas.microsoft.com/office/drawing/2014/main" id="{3AE72EC5-3210-40E7-9615-25886CDAF270}"/>
                </a:ext>
              </a:extLst>
            </p:cNvPr>
            <p:cNvGrpSpPr/>
            <p:nvPr/>
          </p:nvGrpSpPr>
          <p:grpSpPr>
            <a:xfrm>
              <a:off x="615694" y="1643813"/>
              <a:ext cx="4921097" cy="712144"/>
              <a:chOff x="768127" y="1795839"/>
              <a:chExt cx="4921097" cy="712144"/>
            </a:xfrm>
            <a:solidFill>
              <a:schemeClr val="accent3"/>
            </a:solidFill>
          </p:grpSpPr>
          <p:sp>
            <p:nvSpPr>
              <p:cNvPr id="3268" name="Freeform 1341">
                <a:extLst>
                  <a:ext uri="{FF2B5EF4-FFF2-40B4-BE49-F238E27FC236}">
                    <a16:creationId xmlns:a16="http://schemas.microsoft.com/office/drawing/2014/main" id="{2429F25A-6ED4-43BE-8EBD-141E4CEE351C}"/>
                  </a:ext>
                </a:extLst>
              </p:cNvPr>
              <p:cNvSpPr>
                <a:spLocks/>
              </p:cNvSpPr>
              <p:nvPr/>
            </p:nvSpPr>
            <p:spPr bwMode="auto">
              <a:xfrm>
                <a:off x="788098" y="2452521"/>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70" name="Freeform 1342">
                <a:extLst>
                  <a:ext uri="{FF2B5EF4-FFF2-40B4-BE49-F238E27FC236}">
                    <a16:creationId xmlns:a16="http://schemas.microsoft.com/office/drawing/2014/main" id="{9BFB3A2B-9FA4-453F-872B-5A8C110E1950}"/>
                  </a:ext>
                </a:extLst>
              </p:cNvPr>
              <p:cNvSpPr>
                <a:spLocks/>
              </p:cNvSpPr>
              <p:nvPr/>
            </p:nvSpPr>
            <p:spPr bwMode="auto">
              <a:xfrm>
                <a:off x="774784" y="2357124"/>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72" name="Freeform 1343">
                <a:extLst>
                  <a:ext uri="{FF2B5EF4-FFF2-40B4-BE49-F238E27FC236}">
                    <a16:creationId xmlns:a16="http://schemas.microsoft.com/office/drawing/2014/main" id="{1A3532C1-8420-4862-AD99-978C577DCC6D}"/>
                  </a:ext>
                </a:extLst>
              </p:cNvPr>
              <p:cNvSpPr>
                <a:spLocks/>
              </p:cNvSpPr>
              <p:nvPr/>
            </p:nvSpPr>
            <p:spPr bwMode="auto">
              <a:xfrm>
                <a:off x="1007775" y="2357124"/>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74" name="Freeform 1344">
                <a:extLst>
                  <a:ext uri="{FF2B5EF4-FFF2-40B4-BE49-F238E27FC236}">
                    <a16:creationId xmlns:a16="http://schemas.microsoft.com/office/drawing/2014/main" id="{2AC34D54-9036-49E3-AF57-89578FF09759}"/>
                  </a:ext>
                </a:extLst>
              </p:cNvPr>
              <p:cNvSpPr>
                <a:spLocks/>
              </p:cNvSpPr>
              <p:nvPr/>
            </p:nvSpPr>
            <p:spPr bwMode="auto">
              <a:xfrm>
                <a:off x="1254079" y="2357124"/>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76" name="Freeform 1345">
                <a:extLst>
                  <a:ext uri="{FF2B5EF4-FFF2-40B4-BE49-F238E27FC236}">
                    <a16:creationId xmlns:a16="http://schemas.microsoft.com/office/drawing/2014/main" id="{23EC2898-B9C8-4529-B5B0-B22C880F317C}"/>
                  </a:ext>
                </a:extLst>
              </p:cNvPr>
              <p:cNvSpPr>
                <a:spLocks/>
              </p:cNvSpPr>
              <p:nvPr/>
            </p:nvSpPr>
            <p:spPr bwMode="auto">
              <a:xfrm>
                <a:off x="804740" y="2261729"/>
                <a:ext cx="39942" cy="59900"/>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78" name="Freeform 1346">
                <a:extLst>
                  <a:ext uri="{FF2B5EF4-FFF2-40B4-BE49-F238E27FC236}">
                    <a16:creationId xmlns:a16="http://schemas.microsoft.com/office/drawing/2014/main" id="{F8F5E929-0D5E-42A8-8257-AD69FB9B8ADA}"/>
                  </a:ext>
                </a:extLst>
              </p:cNvPr>
              <p:cNvSpPr>
                <a:spLocks/>
              </p:cNvSpPr>
              <p:nvPr/>
            </p:nvSpPr>
            <p:spPr bwMode="auto">
              <a:xfrm>
                <a:off x="1032739" y="2261729"/>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80" name="Freeform 1347">
                <a:extLst>
                  <a:ext uri="{FF2B5EF4-FFF2-40B4-BE49-F238E27FC236}">
                    <a16:creationId xmlns:a16="http://schemas.microsoft.com/office/drawing/2014/main" id="{6A9CEFEF-7B85-4AC0-95DC-1BF745DC33F0}"/>
                  </a:ext>
                </a:extLst>
              </p:cNvPr>
              <p:cNvSpPr>
                <a:spLocks/>
              </p:cNvSpPr>
              <p:nvPr/>
            </p:nvSpPr>
            <p:spPr bwMode="auto">
              <a:xfrm>
                <a:off x="788098" y="2075374"/>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82" name="Freeform 1348">
                <a:extLst>
                  <a:ext uri="{FF2B5EF4-FFF2-40B4-BE49-F238E27FC236}">
                    <a16:creationId xmlns:a16="http://schemas.microsoft.com/office/drawing/2014/main" id="{BEDFD07E-3DBA-4310-8C14-5FF5C5F79649}"/>
                  </a:ext>
                </a:extLst>
              </p:cNvPr>
              <p:cNvSpPr>
                <a:spLocks/>
              </p:cNvSpPr>
              <p:nvPr/>
            </p:nvSpPr>
            <p:spPr bwMode="auto">
              <a:xfrm>
                <a:off x="1014430" y="2075374"/>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84" name="Freeform 1349">
                <a:extLst>
                  <a:ext uri="{FF2B5EF4-FFF2-40B4-BE49-F238E27FC236}">
                    <a16:creationId xmlns:a16="http://schemas.microsoft.com/office/drawing/2014/main" id="{DB82D195-8451-4799-B2BB-8632181C6396}"/>
                  </a:ext>
                </a:extLst>
              </p:cNvPr>
              <p:cNvSpPr>
                <a:spLocks/>
              </p:cNvSpPr>
              <p:nvPr/>
            </p:nvSpPr>
            <p:spPr bwMode="auto">
              <a:xfrm>
                <a:off x="1267392" y="2075374"/>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86" name="Freeform 1350">
                <a:extLst>
                  <a:ext uri="{FF2B5EF4-FFF2-40B4-BE49-F238E27FC236}">
                    <a16:creationId xmlns:a16="http://schemas.microsoft.com/office/drawing/2014/main" id="{A88F5E63-9134-4ABF-AF95-FBC6E380DAEE}"/>
                  </a:ext>
                </a:extLst>
              </p:cNvPr>
              <p:cNvSpPr>
                <a:spLocks/>
              </p:cNvSpPr>
              <p:nvPr/>
            </p:nvSpPr>
            <p:spPr bwMode="auto">
              <a:xfrm>
                <a:off x="1512035" y="2075374"/>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88" name="Freeform 1351">
                <a:extLst>
                  <a:ext uri="{FF2B5EF4-FFF2-40B4-BE49-F238E27FC236}">
                    <a16:creationId xmlns:a16="http://schemas.microsoft.com/office/drawing/2014/main" id="{4023F5F8-840A-4581-90B5-FDACA42F8761}"/>
                  </a:ext>
                </a:extLst>
              </p:cNvPr>
              <p:cNvSpPr>
                <a:spLocks/>
              </p:cNvSpPr>
              <p:nvPr/>
            </p:nvSpPr>
            <p:spPr bwMode="auto">
              <a:xfrm>
                <a:off x="1794951" y="2075374"/>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90" name="Freeform 1352">
                <a:extLst>
                  <a:ext uri="{FF2B5EF4-FFF2-40B4-BE49-F238E27FC236}">
                    <a16:creationId xmlns:a16="http://schemas.microsoft.com/office/drawing/2014/main" id="{4E227C1F-2ACA-4F2F-921C-FE57B699283F}"/>
                  </a:ext>
                </a:extLst>
              </p:cNvPr>
              <p:cNvSpPr>
                <a:spLocks/>
              </p:cNvSpPr>
              <p:nvPr/>
            </p:nvSpPr>
            <p:spPr bwMode="auto">
              <a:xfrm>
                <a:off x="2014629" y="2075374"/>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92" name="Freeform 1353">
                <a:extLst>
                  <a:ext uri="{FF2B5EF4-FFF2-40B4-BE49-F238E27FC236}">
                    <a16:creationId xmlns:a16="http://schemas.microsoft.com/office/drawing/2014/main" id="{60C10A43-73B2-41AD-99F1-3A5820F455DF}"/>
                  </a:ext>
                </a:extLst>
              </p:cNvPr>
              <p:cNvSpPr>
                <a:spLocks/>
              </p:cNvSpPr>
              <p:nvPr/>
            </p:nvSpPr>
            <p:spPr bwMode="auto">
              <a:xfrm>
                <a:off x="2339150" y="2075374"/>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294" name="Freeform 1354">
                <a:extLst>
                  <a:ext uri="{FF2B5EF4-FFF2-40B4-BE49-F238E27FC236}">
                    <a16:creationId xmlns:a16="http://schemas.microsoft.com/office/drawing/2014/main" id="{276A791F-0CD7-4913-BF4D-C63439BE2FA7}"/>
                  </a:ext>
                </a:extLst>
              </p:cNvPr>
              <p:cNvSpPr>
                <a:spLocks/>
              </p:cNvSpPr>
              <p:nvPr/>
            </p:nvSpPr>
            <p:spPr bwMode="auto">
              <a:xfrm>
                <a:off x="2553836" y="2075374"/>
                <a:ext cx="43270" cy="57681"/>
              </a:xfrm>
              <a:custGeom>
                <a:avLst/>
                <a:gdLst>
                  <a:gd name="T0" fmla="*/ 13 w 26"/>
                  <a:gd name="T1" fmla="*/ 0 h 26"/>
                  <a:gd name="T2" fmla="*/ 0 w 26"/>
                  <a:gd name="T3" fmla="*/ 26 h 26"/>
                  <a:gd name="T4" fmla="*/ 26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0" y="26"/>
                    </a:lnTo>
                    <a:lnTo>
                      <a:pt x="26"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0" name="Freeform 1355">
                <a:extLst>
                  <a:ext uri="{FF2B5EF4-FFF2-40B4-BE49-F238E27FC236}">
                    <a16:creationId xmlns:a16="http://schemas.microsoft.com/office/drawing/2014/main" id="{92B21F3B-90A5-4944-B5D2-187DD2A3F0EB}"/>
                  </a:ext>
                </a:extLst>
              </p:cNvPr>
              <p:cNvSpPr>
                <a:spLocks/>
              </p:cNvSpPr>
              <p:nvPr/>
            </p:nvSpPr>
            <p:spPr bwMode="auto">
              <a:xfrm>
                <a:off x="3053100" y="2075374"/>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1" name="Freeform 1356">
                <a:extLst>
                  <a:ext uri="{FF2B5EF4-FFF2-40B4-BE49-F238E27FC236}">
                    <a16:creationId xmlns:a16="http://schemas.microsoft.com/office/drawing/2014/main" id="{147132EC-67F2-4FF3-BB59-1C57AFF537A7}"/>
                  </a:ext>
                </a:extLst>
              </p:cNvPr>
              <p:cNvSpPr>
                <a:spLocks/>
              </p:cNvSpPr>
              <p:nvPr/>
            </p:nvSpPr>
            <p:spPr bwMode="auto">
              <a:xfrm>
                <a:off x="3532396" y="2075374"/>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2" name="Freeform 1357">
                <a:extLst>
                  <a:ext uri="{FF2B5EF4-FFF2-40B4-BE49-F238E27FC236}">
                    <a16:creationId xmlns:a16="http://schemas.microsoft.com/office/drawing/2014/main" id="{619D8E52-3509-4670-8E9E-23574699E9A8}"/>
                  </a:ext>
                </a:extLst>
              </p:cNvPr>
              <p:cNvSpPr>
                <a:spLocks/>
              </p:cNvSpPr>
              <p:nvPr/>
            </p:nvSpPr>
            <p:spPr bwMode="auto">
              <a:xfrm>
                <a:off x="4066610" y="2075374"/>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3" name="Freeform 1358">
                <a:extLst>
                  <a:ext uri="{FF2B5EF4-FFF2-40B4-BE49-F238E27FC236}">
                    <a16:creationId xmlns:a16="http://schemas.microsoft.com/office/drawing/2014/main" id="{7AFDB6E8-D63D-4891-8531-1A012D50DF0B}"/>
                  </a:ext>
                </a:extLst>
              </p:cNvPr>
              <p:cNvSpPr>
                <a:spLocks/>
              </p:cNvSpPr>
              <p:nvPr/>
            </p:nvSpPr>
            <p:spPr bwMode="auto">
              <a:xfrm>
                <a:off x="4575860" y="2075374"/>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4" name="Freeform 1359">
                <a:extLst>
                  <a:ext uri="{FF2B5EF4-FFF2-40B4-BE49-F238E27FC236}">
                    <a16:creationId xmlns:a16="http://schemas.microsoft.com/office/drawing/2014/main" id="{690F0B90-6E75-4202-BACB-7E92EDCE7891}"/>
                  </a:ext>
                </a:extLst>
              </p:cNvPr>
              <p:cNvSpPr>
                <a:spLocks/>
              </p:cNvSpPr>
              <p:nvPr/>
            </p:nvSpPr>
            <p:spPr bwMode="auto">
              <a:xfrm>
                <a:off x="5078457" y="2075374"/>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5" name="Freeform 1360">
                <a:extLst>
                  <a:ext uri="{FF2B5EF4-FFF2-40B4-BE49-F238E27FC236}">
                    <a16:creationId xmlns:a16="http://schemas.microsoft.com/office/drawing/2014/main" id="{72DEB81F-495A-4AF2-A63E-849A81410A4F}"/>
                  </a:ext>
                </a:extLst>
              </p:cNvPr>
              <p:cNvSpPr>
                <a:spLocks/>
              </p:cNvSpPr>
              <p:nvPr/>
            </p:nvSpPr>
            <p:spPr bwMode="auto">
              <a:xfrm>
                <a:off x="768127" y="1982196"/>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6" name="Freeform 1361">
                <a:extLst>
                  <a:ext uri="{FF2B5EF4-FFF2-40B4-BE49-F238E27FC236}">
                    <a16:creationId xmlns:a16="http://schemas.microsoft.com/office/drawing/2014/main" id="{37F549D0-EA68-47E7-98A0-B05E2764F479}"/>
                  </a:ext>
                </a:extLst>
              </p:cNvPr>
              <p:cNvSpPr>
                <a:spLocks/>
              </p:cNvSpPr>
              <p:nvPr/>
            </p:nvSpPr>
            <p:spPr bwMode="auto">
              <a:xfrm>
                <a:off x="828041" y="1982196"/>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7" name="Freeform 1362">
                <a:extLst>
                  <a:ext uri="{FF2B5EF4-FFF2-40B4-BE49-F238E27FC236}">
                    <a16:creationId xmlns:a16="http://schemas.microsoft.com/office/drawing/2014/main" id="{721819E4-BFAD-44A4-8E4F-0801EBD2B1E5}"/>
                  </a:ext>
                </a:extLst>
              </p:cNvPr>
              <p:cNvSpPr>
                <a:spLocks/>
              </p:cNvSpPr>
              <p:nvPr/>
            </p:nvSpPr>
            <p:spPr bwMode="auto">
              <a:xfrm>
                <a:off x="1021087" y="1982196"/>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8" name="Freeform 1363">
                <a:extLst>
                  <a:ext uri="{FF2B5EF4-FFF2-40B4-BE49-F238E27FC236}">
                    <a16:creationId xmlns:a16="http://schemas.microsoft.com/office/drawing/2014/main" id="{F2DF35C9-DE78-4818-AE38-21C806AC92D1}"/>
                  </a:ext>
                </a:extLst>
              </p:cNvPr>
              <p:cNvSpPr>
                <a:spLocks/>
              </p:cNvSpPr>
              <p:nvPr/>
            </p:nvSpPr>
            <p:spPr bwMode="auto">
              <a:xfrm>
                <a:off x="1284035" y="1982196"/>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69" name="Freeform 1364">
                <a:extLst>
                  <a:ext uri="{FF2B5EF4-FFF2-40B4-BE49-F238E27FC236}">
                    <a16:creationId xmlns:a16="http://schemas.microsoft.com/office/drawing/2014/main" id="{7FF60F59-2B1F-4C5A-AD4E-14534959F712}"/>
                  </a:ext>
                </a:extLst>
              </p:cNvPr>
              <p:cNvSpPr>
                <a:spLocks/>
              </p:cNvSpPr>
              <p:nvPr/>
            </p:nvSpPr>
            <p:spPr bwMode="auto">
              <a:xfrm>
                <a:off x="1530340" y="1982196"/>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70" name="Freeform 1365">
                <a:extLst>
                  <a:ext uri="{FF2B5EF4-FFF2-40B4-BE49-F238E27FC236}">
                    <a16:creationId xmlns:a16="http://schemas.microsoft.com/office/drawing/2014/main" id="{FAC3E556-B890-49E6-A4BE-28421364AF26}"/>
                  </a:ext>
                </a:extLst>
              </p:cNvPr>
              <p:cNvSpPr>
                <a:spLocks/>
              </p:cNvSpPr>
              <p:nvPr/>
            </p:nvSpPr>
            <p:spPr bwMode="auto">
              <a:xfrm>
                <a:off x="1781638" y="1982196"/>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71" name="Freeform 1366">
                <a:extLst>
                  <a:ext uri="{FF2B5EF4-FFF2-40B4-BE49-F238E27FC236}">
                    <a16:creationId xmlns:a16="http://schemas.microsoft.com/office/drawing/2014/main" id="{E0136CB3-BB9C-4683-A8D6-2B570D27DB08}"/>
                  </a:ext>
                </a:extLst>
              </p:cNvPr>
              <p:cNvSpPr>
                <a:spLocks/>
              </p:cNvSpPr>
              <p:nvPr/>
            </p:nvSpPr>
            <p:spPr bwMode="auto">
              <a:xfrm>
                <a:off x="2034599" y="1982196"/>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72" name="Freeform 1367">
                <a:extLst>
                  <a:ext uri="{FF2B5EF4-FFF2-40B4-BE49-F238E27FC236}">
                    <a16:creationId xmlns:a16="http://schemas.microsoft.com/office/drawing/2014/main" id="{0FFEA9EA-CB79-4DDA-958A-60388A5EADE5}"/>
                  </a:ext>
                </a:extLst>
              </p:cNvPr>
              <p:cNvSpPr>
                <a:spLocks/>
              </p:cNvSpPr>
              <p:nvPr/>
            </p:nvSpPr>
            <p:spPr bwMode="auto">
              <a:xfrm>
                <a:off x="2530535" y="1982196"/>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73" name="Freeform 1368">
                <a:extLst>
                  <a:ext uri="{FF2B5EF4-FFF2-40B4-BE49-F238E27FC236}">
                    <a16:creationId xmlns:a16="http://schemas.microsoft.com/office/drawing/2014/main" id="{ED882E97-058D-4557-9B8D-F4ED56C1EFA0}"/>
                  </a:ext>
                </a:extLst>
              </p:cNvPr>
              <p:cNvSpPr>
                <a:spLocks/>
              </p:cNvSpPr>
              <p:nvPr/>
            </p:nvSpPr>
            <p:spPr bwMode="auto">
              <a:xfrm>
                <a:off x="3036458" y="1982196"/>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83" name="Freeform 1369">
                <a:extLst>
                  <a:ext uri="{FF2B5EF4-FFF2-40B4-BE49-F238E27FC236}">
                    <a16:creationId xmlns:a16="http://schemas.microsoft.com/office/drawing/2014/main" id="{FED985A7-E49E-41A1-B1FF-2EFF6684F714}"/>
                  </a:ext>
                </a:extLst>
              </p:cNvPr>
              <p:cNvSpPr>
                <a:spLocks/>
              </p:cNvSpPr>
              <p:nvPr/>
            </p:nvSpPr>
            <p:spPr bwMode="auto">
              <a:xfrm>
                <a:off x="3286091" y="1982196"/>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84" name="Freeform 1370">
                <a:extLst>
                  <a:ext uri="{FF2B5EF4-FFF2-40B4-BE49-F238E27FC236}">
                    <a16:creationId xmlns:a16="http://schemas.microsoft.com/office/drawing/2014/main" id="{ECE2170E-C426-40AD-8074-53206779168F}"/>
                  </a:ext>
                </a:extLst>
              </p:cNvPr>
              <p:cNvSpPr>
                <a:spLocks/>
              </p:cNvSpPr>
              <p:nvPr/>
            </p:nvSpPr>
            <p:spPr bwMode="auto">
              <a:xfrm>
                <a:off x="3539053" y="1982196"/>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85" name="Freeform 1371">
                <a:extLst>
                  <a:ext uri="{FF2B5EF4-FFF2-40B4-BE49-F238E27FC236}">
                    <a16:creationId xmlns:a16="http://schemas.microsoft.com/office/drawing/2014/main" id="{CDCFE813-9247-4A9C-8001-A7AB14214393}"/>
                  </a:ext>
                </a:extLst>
              </p:cNvPr>
              <p:cNvSpPr>
                <a:spLocks/>
              </p:cNvSpPr>
              <p:nvPr/>
            </p:nvSpPr>
            <p:spPr bwMode="auto">
              <a:xfrm>
                <a:off x="4041648" y="1982196"/>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86" name="Freeform 1372">
                <a:extLst>
                  <a:ext uri="{FF2B5EF4-FFF2-40B4-BE49-F238E27FC236}">
                    <a16:creationId xmlns:a16="http://schemas.microsoft.com/office/drawing/2014/main" id="{2AC9313F-AE2B-41B5-9C02-BA40FF0EC780}"/>
                  </a:ext>
                </a:extLst>
              </p:cNvPr>
              <p:cNvSpPr>
                <a:spLocks/>
              </p:cNvSpPr>
              <p:nvPr/>
            </p:nvSpPr>
            <p:spPr bwMode="auto">
              <a:xfrm>
                <a:off x="4605816" y="1982196"/>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87" name="Freeform 1374">
                <a:extLst>
                  <a:ext uri="{FF2B5EF4-FFF2-40B4-BE49-F238E27FC236}">
                    <a16:creationId xmlns:a16="http://schemas.microsoft.com/office/drawing/2014/main" id="{7CCDC9F3-B8B4-4E23-B2A9-782C519C7DBB}"/>
                  </a:ext>
                </a:extLst>
              </p:cNvPr>
              <p:cNvSpPr>
                <a:spLocks/>
              </p:cNvSpPr>
              <p:nvPr/>
            </p:nvSpPr>
            <p:spPr bwMode="auto">
              <a:xfrm>
                <a:off x="788098" y="1889018"/>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88" name="Freeform 1375">
                <a:extLst>
                  <a:ext uri="{FF2B5EF4-FFF2-40B4-BE49-F238E27FC236}">
                    <a16:creationId xmlns:a16="http://schemas.microsoft.com/office/drawing/2014/main" id="{5E6DC152-3C27-4281-97C4-56829F034C43}"/>
                  </a:ext>
                </a:extLst>
              </p:cNvPr>
              <p:cNvSpPr>
                <a:spLocks/>
              </p:cNvSpPr>
              <p:nvPr/>
            </p:nvSpPr>
            <p:spPr bwMode="auto">
              <a:xfrm>
                <a:off x="1027746" y="1889018"/>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89" name="Freeform 1376">
                <a:extLst>
                  <a:ext uri="{FF2B5EF4-FFF2-40B4-BE49-F238E27FC236}">
                    <a16:creationId xmlns:a16="http://schemas.microsoft.com/office/drawing/2014/main" id="{EEE64BC2-4EFE-4773-9C6C-C39700F3D925}"/>
                  </a:ext>
                </a:extLst>
              </p:cNvPr>
              <p:cNvSpPr>
                <a:spLocks/>
              </p:cNvSpPr>
              <p:nvPr/>
            </p:nvSpPr>
            <p:spPr bwMode="auto">
              <a:xfrm>
                <a:off x="1318986" y="1889018"/>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90" name="Freeform 1377">
                <a:extLst>
                  <a:ext uri="{FF2B5EF4-FFF2-40B4-BE49-F238E27FC236}">
                    <a16:creationId xmlns:a16="http://schemas.microsoft.com/office/drawing/2014/main" id="{AD666C9E-FAA0-4B2A-840A-14B83FCFE272}"/>
                  </a:ext>
                </a:extLst>
              </p:cNvPr>
              <p:cNvSpPr>
                <a:spLocks/>
              </p:cNvSpPr>
              <p:nvPr/>
            </p:nvSpPr>
            <p:spPr bwMode="auto">
              <a:xfrm>
                <a:off x="1535334" y="1889018"/>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91" name="Freeform 1378">
                <a:extLst>
                  <a:ext uri="{FF2B5EF4-FFF2-40B4-BE49-F238E27FC236}">
                    <a16:creationId xmlns:a16="http://schemas.microsoft.com/office/drawing/2014/main" id="{022E7142-AF29-4079-A1FA-903529E54E44}"/>
                  </a:ext>
                </a:extLst>
              </p:cNvPr>
              <p:cNvSpPr>
                <a:spLocks/>
              </p:cNvSpPr>
              <p:nvPr/>
            </p:nvSpPr>
            <p:spPr bwMode="auto">
              <a:xfrm>
                <a:off x="1818250" y="1889018"/>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19" name="Freeform 1379">
                <a:extLst>
                  <a:ext uri="{FF2B5EF4-FFF2-40B4-BE49-F238E27FC236}">
                    <a16:creationId xmlns:a16="http://schemas.microsoft.com/office/drawing/2014/main" id="{2EECA3D8-6324-437E-9807-81D5C883F220}"/>
                  </a:ext>
                </a:extLst>
              </p:cNvPr>
              <p:cNvSpPr>
                <a:spLocks/>
              </p:cNvSpPr>
              <p:nvPr/>
            </p:nvSpPr>
            <p:spPr bwMode="auto">
              <a:xfrm>
                <a:off x="2064555" y="1889018"/>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21" name="Freeform 1380">
                <a:extLst>
                  <a:ext uri="{FF2B5EF4-FFF2-40B4-BE49-F238E27FC236}">
                    <a16:creationId xmlns:a16="http://schemas.microsoft.com/office/drawing/2014/main" id="{C71A3FF5-60DC-4C44-AE98-02C0C8CD6C60}"/>
                  </a:ext>
                </a:extLst>
              </p:cNvPr>
              <p:cNvSpPr>
                <a:spLocks/>
              </p:cNvSpPr>
              <p:nvPr/>
            </p:nvSpPr>
            <p:spPr bwMode="auto">
              <a:xfrm>
                <a:off x="2304201" y="1889018"/>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23" name="Freeform 1381">
                <a:extLst>
                  <a:ext uri="{FF2B5EF4-FFF2-40B4-BE49-F238E27FC236}">
                    <a16:creationId xmlns:a16="http://schemas.microsoft.com/office/drawing/2014/main" id="{BC216EFF-11BE-4F12-A575-506FD899436C}"/>
                  </a:ext>
                </a:extLst>
              </p:cNvPr>
              <p:cNvSpPr>
                <a:spLocks/>
              </p:cNvSpPr>
              <p:nvPr/>
            </p:nvSpPr>
            <p:spPr bwMode="auto">
              <a:xfrm>
                <a:off x="2825103" y="1889018"/>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25" name="Freeform 1382">
                <a:extLst>
                  <a:ext uri="{FF2B5EF4-FFF2-40B4-BE49-F238E27FC236}">
                    <a16:creationId xmlns:a16="http://schemas.microsoft.com/office/drawing/2014/main" id="{CC27592C-1653-40DB-8808-4AD9B02D2ADA}"/>
                  </a:ext>
                </a:extLst>
              </p:cNvPr>
              <p:cNvSpPr>
                <a:spLocks/>
              </p:cNvSpPr>
              <p:nvPr/>
            </p:nvSpPr>
            <p:spPr bwMode="auto">
              <a:xfrm>
                <a:off x="3311054" y="1889018"/>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27" name="Freeform 1383">
                <a:extLst>
                  <a:ext uri="{FF2B5EF4-FFF2-40B4-BE49-F238E27FC236}">
                    <a16:creationId xmlns:a16="http://schemas.microsoft.com/office/drawing/2014/main" id="{0646AE60-E637-4CE1-BCF2-EC25D9239AB4}"/>
                  </a:ext>
                </a:extLst>
              </p:cNvPr>
              <p:cNvSpPr>
                <a:spLocks/>
              </p:cNvSpPr>
              <p:nvPr/>
            </p:nvSpPr>
            <p:spPr bwMode="auto">
              <a:xfrm>
                <a:off x="4046640" y="1889018"/>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29" name="Freeform 1384">
                <a:extLst>
                  <a:ext uri="{FF2B5EF4-FFF2-40B4-BE49-F238E27FC236}">
                    <a16:creationId xmlns:a16="http://schemas.microsoft.com/office/drawing/2014/main" id="{8E846536-EF83-4C15-BE79-746258D23839}"/>
                  </a:ext>
                </a:extLst>
              </p:cNvPr>
              <p:cNvSpPr>
                <a:spLocks/>
              </p:cNvSpPr>
              <p:nvPr/>
            </p:nvSpPr>
            <p:spPr bwMode="auto">
              <a:xfrm>
                <a:off x="4552563" y="1889018"/>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31" name="Freeform 1385">
                <a:extLst>
                  <a:ext uri="{FF2B5EF4-FFF2-40B4-BE49-F238E27FC236}">
                    <a16:creationId xmlns:a16="http://schemas.microsoft.com/office/drawing/2014/main" id="{C8C794C4-6FF0-49A0-81E6-28FC75B25712}"/>
                  </a:ext>
                </a:extLst>
              </p:cNvPr>
              <p:cNvSpPr>
                <a:spLocks/>
              </p:cNvSpPr>
              <p:nvPr/>
            </p:nvSpPr>
            <p:spPr bwMode="auto">
              <a:xfrm>
                <a:off x="5066806" y="1889018"/>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33" name="Freeform 1386">
                <a:extLst>
                  <a:ext uri="{FF2B5EF4-FFF2-40B4-BE49-F238E27FC236}">
                    <a16:creationId xmlns:a16="http://schemas.microsoft.com/office/drawing/2014/main" id="{F0E0D87D-65D3-48E3-A78B-4B23D14A818E}"/>
                  </a:ext>
                </a:extLst>
              </p:cNvPr>
              <p:cNvSpPr>
                <a:spLocks/>
              </p:cNvSpPr>
              <p:nvPr/>
            </p:nvSpPr>
            <p:spPr bwMode="auto">
              <a:xfrm>
                <a:off x="5571064" y="1889018"/>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35" name="Freeform 1387">
                <a:extLst>
                  <a:ext uri="{FF2B5EF4-FFF2-40B4-BE49-F238E27FC236}">
                    <a16:creationId xmlns:a16="http://schemas.microsoft.com/office/drawing/2014/main" id="{87909FE9-5BEF-469E-89FB-9161A3E5C611}"/>
                  </a:ext>
                </a:extLst>
              </p:cNvPr>
              <p:cNvSpPr>
                <a:spLocks/>
              </p:cNvSpPr>
              <p:nvPr/>
            </p:nvSpPr>
            <p:spPr bwMode="auto">
              <a:xfrm>
                <a:off x="816392" y="1795839"/>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37" name="Freeform 1388">
                <a:extLst>
                  <a:ext uri="{FF2B5EF4-FFF2-40B4-BE49-F238E27FC236}">
                    <a16:creationId xmlns:a16="http://schemas.microsoft.com/office/drawing/2014/main" id="{1715FC58-CE43-48B2-953F-121DEB6301A0}"/>
                  </a:ext>
                </a:extLst>
              </p:cNvPr>
              <p:cNvSpPr>
                <a:spLocks/>
              </p:cNvSpPr>
              <p:nvPr/>
            </p:nvSpPr>
            <p:spPr bwMode="auto">
              <a:xfrm>
                <a:off x="1079338" y="1795839"/>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39" name="Freeform 1389">
                <a:extLst>
                  <a:ext uri="{FF2B5EF4-FFF2-40B4-BE49-F238E27FC236}">
                    <a16:creationId xmlns:a16="http://schemas.microsoft.com/office/drawing/2014/main" id="{57C4A5DE-A8F6-4FCA-92A5-B7A66283AD68}"/>
                  </a:ext>
                </a:extLst>
              </p:cNvPr>
              <p:cNvSpPr>
                <a:spLocks/>
              </p:cNvSpPr>
              <p:nvPr/>
            </p:nvSpPr>
            <p:spPr bwMode="auto">
              <a:xfrm>
                <a:off x="1318986" y="1795839"/>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41" name="Freeform 1390">
                <a:extLst>
                  <a:ext uri="{FF2B5EF4-FFF2-40B4-BE49-F238E27FC236}">
                    <a16:creationId xmlns:a16="http://schemas.microsoft.com/office/drawing/2014/main" id="{E5FABF3D-D882-4E76-B08D-500F167F728D}"/>
                  </a:ext>
                </a:extLst>
              </p:cNvPr>
              <p:cNvSpPr>
                <a:spLocks/>
              </p:cNvSpPr>
              <p:nvPr/>
            </p:nvSpPr>
            <p:spPr bwMode="auto">
              <a:xfrm>
                <a:off x="1585259" y="1795839"/>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43" name="Freeform 1391">
                <a:extLst>
                  <a:ext uri="{FF2B5EF4-FFF2-40B4-BE49-F238E27FC236}">
                    <a16:creationId xmlns:a16="http://schemas.microsoft.com/office/drawing/2014/main" id="{25F6CEE0-E791-4459-929A-8E8523706E8F}"/>
                  </a:ext>
                </a:extLst>
              </p:cNvPr>
              <p:cNvSpPr>
                <a:spLocks/>
              </p:cNvSpPr>
              <p:nvPr/>
            </p:nvSpPr>
            <p:spPr bwMode="auto">
              <a:xfrm>
                <a:off x="1834893" y="1795839"/>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45" name="Freeform 1392">
                <a:extLst>
                  <a:ext uri="{FF2B5EF4-FFF2-40B4-BE49-F238E27FC236}">
                    <a16:creationId xmlns:a16="http://schemas.microsoft.com/office/drawing/2014/main" id="{3E524BA1-B241-44F7-B637-1B51A7D1E38A}"/>
                  </a:ext>
                </a:extLst>
              </p:cNvPr>
              <p:cNvSpPr>
                <a:spLocks/>
              </p:cNvSpPr>
              <p:nvPr/>
            </p:nvSpPr>
            <p:spPr bwMode="auto">
              <a:xfrm>
                <a:off x="2087854" y="1795839"/>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47" name="Freeform 1393">
                <a:extLst>
                  <a:ext uri="{FF2B5EF4-FFF2-40B4-BE49-F238E27FC236}">
                    <a16:creationId xmlns:a16="http://schemas.microsoft.com/office/drawing/2014/main" id="{E9A2E1D4-009E-4F63-A874-AA9369CB45A0}"/>
                  </a:ext>
                </a:extLst>
              </p:cNvPr>
              <p:cNvSpPr>
                <a:spLocks/>
              </p:cNvSpPr>
              <p:nvPr/>
            </p:nvSpPr>
            <p:spPr bwMode="auto">
              <a:xfrm>
                <a:off x="2339150" y="1795839"/>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49" name="Freeform 1394">
                <a:extLst>
                  <a:ext uri="{FF2B5EF4-FFF2-40B4-BE49-F238E27FC236}">
                    <a16:creationId xmlns:a16="http://schemas.microsoft.com/office/drawing/2014/main" id="{70890363-7348-4D6E-A4C4-93E1E2E0D419}"/>
                  </a:ext>
                </a:extLst>
              </p:cNvPr>
              <p:cNvSpPr>
                <a:spLocks/>
              </p:cNvSpPr>
              <p:nvPr/>
            </p:nvSpPr>
            <p:spPr bwMode="auto">
              <a:xfrm>
                <a:off x="2578798" y="1795839"/>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51" name="Freeform 1395">
                <a:extLst>
                  <a:ext uri="{FF2B5EF4-FFF2-40B4-BE49-F238E27FC236}">
                    <a16:creationId xmlns:a16="http://schemas.microsoft.com/office/drawing/2014/main" id="{D8AA73A7-5F90-4AF6-A176-9151BD4D71F3}"/>
                  </a:ext>
                </a:extLst>
              </p:cNvPr>
              <p:cNvSpPr>
                <a:spLocks/>
              </p:cNvSpPr>
              <p:nvPr/>
            </p:nvSpPr>
            <p:spPr bwMode="auto">
              <a:xfrm>
                <a:off x="3053100" y="1795839"/>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53" name="Freeform 1396">
                <a:extLst>
                  <a:ext uri="{FF2B5EF4-FFF2-40B4-BE49-F238E27FC236}">
                    <a16:creationId xmlns:a16="http://schemas.microsoft.com/office/drawing/2014/main" id="{E7CD2887-A143-4A92-9227-200A345F4C08}"/>
                  </a:ext>
                </a:extLst>
              </p:cNvPr>
              <p:cNvSpPr>
                <a:spLocks/>
              </p:cNvSpPr>
              <p:nvPr/>
            </p:nvSpPr>
            <p:spPr bwMode="auto">
              <a:xfrm>
                <a:off x="3597299" y="1795839"/>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55" name="Freeform 1397">
                <a:extLst>
                  <a:ext uri="{FF2B5EF4-FFF2-40B4-BE49-F238E27FC236}">
                    <a16:creationId xmlns:a16="http://schemas.microsoft.com/office/drawing/2014/main" id="{FC12DD3B-81EA-4E4E-948D-87ED84D7ABBE}"/>
                  </a:ext>
                </a:extLst>
              </p:cNvPr>
              <p:cNvSpPr>
                <a:spLocks/>
              </p:cNvSpPr>
              <p:nvPr/>
            </p:nvSpPr>
            <p:spPr bwMode="auto">
              <a:xfrm>
                <a:off x="4103223" y="1795839"/>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57" name="Freeform 1398">
                <a:extLst>
                  <a:ext uri="{FF2B5EF4-FFF2-40B4-BE49-F238E27FC236}">
                    <a16:creationId xmlns:a16="http://schemas.microsoft.com/office/drawing/2014/main" id="{2CBF9F59-C4E8-420F-A4E3-93EA46665574}"/>
                  </a:ext>
                </a:extLst>
              </p:cNvPr>
              <p:cNvSpPr>
                <a:spLocks/>
              </p:cNvSpPr>
              <p:nvPr/>
            </p:nvSpPr>
            <p:spPr bwMode="auto">
              <a:xfrm>
                <a:off x="4605816" y="1795839"/>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59" name="Freeform 1399">
                <a:extLst>
                  <a:ext uri="{FF2B5EF4-FFF2-40B4-BE49-F238E27FC236}">
                    <a16:creationId xmlns:a16="http://schemas.microsoft.com/office/drawing/2014/main" id="{0F1F7234-56C1-47C7-A817-736B4A259591}"/>
                  </a:ext>
                </a:extLst>
              </p:cNvPr>
              <p:cNvSpPr>
                <a:spLocks/>
              </p:cNvSpPr>
              <p:nvPr/>
            </p:nvSpPr>
            <p:spPr bwMode="auto">
              <a:xfrm>
                <a:off x="5140032" y="1795839"/>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393" name="Freeform 1400">
                <a:extLst>
                  <a:ext uri="{FF2B5EF4-FFF2-40B4-BE49-F238E27FC236}">
                    <a16:creationId xmlns:a16="http://schemas.microsoft.com/office/drawing/2014/main" id="{7D9DB951-2442-4700-AC5E-64A221B9C6D5}"/>
                  </a:ext>
                </a:extLst>
              </p:cNvPr>
              <p:cNvSpPr>
                <a:spLocks/>
              </p:cNvSpPr>
              <p:nvPr/>
            </p:nvSpPr>
            <p:spPr bwMode="auto">
              <a:xfrm>
                <a:off x="5649282" y="1795839"/>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21" name="Freeform 1373">
                <a:extLst>
                  <a:ext uri="{FF2B5EF4-FFF2-40B4-BE49-F238E27FC236}">
                    <a16:creationId xmlns:a16="http://schemas.microsoft.com/office/drawing/2014/main" id="{1E058A01-6FF4-483F-A09F-B15AA098A355}"/>
                  </a:ext>
                </a:extLst>
              </p:cNvPr>
              <p:cNvSpPr>
                <a:spLocks/>
              </p:cNvSpPr>
              <p:nvPr/>
            </p:nvSpPr>
            <p:spPr bwMode="auto">
              <a:xfrm>
                <a:off x="5113405" y="1982196"/>
                <a:ext cx="43270" cy="57681"/>
              </a:xfrm>
              <a:custGeom>
                <a:avLst/>
                <a:gdLst>
                  <a:gd name="T0" fmla="*/ 13 w 26"/>
                  <a:gd name="T1" fmla="*/ 0 h 26"/>
                  <a:gd name="T2" fmla="*/ 0 w 26"/>
                  <a:gd name="T3" fmla="*/ 26 h 26"/>
                  <a:gd name="T4" fmla="*/ 26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0" y="26"/>
                    </a:lnTo>
                    <a:lnTo>
                      <a:pt x="26" y="26"/>
                    </a:lnTo>
                    <a:lnTo>
                      <a:pt x="13" y="0"/>
                    </a:lnTo>
                    <a:close/>
                  </a:path>
                </a:pathLst>
              </a:custGeom>
              <a:grp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grpSp>
        <p:nvGrpSpPr>
          <p:cNvPr id="3796" name="Group 3795">
            <a:extLst>
              <a:ext uri="{FF2B5EF4-FFF2-40B4-BE49-F238E27FC236}">
                <a16:creationId xmlns:a16="http://schemas.microsoft.com/office/drawing/2014/main" id="{780D3069-FDF4-404A-AAEE-1A91B3D38EFC}"/>
              </a:ext>
            </a:extLst>
          </p:cNvPr>
          <p:cNvGrpSpPr/>
          <p:nvPr/>
        </p:nvGrpSpPr>
        <p:grpSpPr>
          <a:xfrm>
            <a:off x="715459" y="2018507"/>
            <a:ext cx="4331963" cy="337212"/>
            <a:chOff x="781441" y="2170771"/>
            <a:chExt cx="4331963" cy="337212"/>
          </a:xfrm>
        </p:grpSpPr>
        <p:sp>
          <p:nvSpPr>
            <p:cNvPr id="3525" name="Freeform 1531">
              <a:extLst>
                <a:ext uri="{FF2B5EF4-FFF2-40B4-BE49-F238E27FC236}">
                  <a16:creationId xmlns:a16="http://schemas.microsoft.com/office/drawing/2014/main" id="{CF92CFF8-2CC3-47C3-ADCE-BC08B181A23D}"/>
                </a:ext>
              </a:extLst>
            </p:cNvPr>
            <p:cNvSpPr>
              <a:spLocks/>
            </p:cNvSpPr>
            <p:nvPr/>
          </p:nvSpPr>
          <p:spPr bwMode="auto">
            <a:xfrm>
              <a:off x="1074344" y="2452521"/>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27" name="Freeform 1532">
              <a:extLst>
                <a:ext uri="{FF2B5EF4-FFF2-40B4-BE49-F238E27FC236}">
                  <a16:creationId xmlns:a16="http://schemas.microsoft.com/office/drawing/2014/main" id="{11268A50-32BC-4FF4-B7B3-F352ACFB2C58}"/>
                </a:ext>
              </a:extLst>
            </p:cNvPr>
            <p:cNvSpPr>
              <a:spLocks/>
            </p:cNvSpPr>
            <p:nvPr/>
          </p:nvSpPr>
          <p:spPr bwMode="auto">
            <a:xfrm>
              <a:off x="1332298" y="2452521"/>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29" name="Freeform 1533">
              <a:extLst>
                <a:ext uri="{FF2B5EF4-FFF2-40B4-BE49-F238E27FC236}">
                  <a16:creationId xmlns:a16="http://schemas.microsoft.com/office/drawing/2014/main" id="{51F78EDC-2200-4453-9323-4522A153342A}"/>
                </a:ext>
              </a:extLst>
            </p:cNvPr>
            <p:cNvSpPr>
              <a:spLocks/>
            </p:cNvSpPr>
            <p:nvPr/>
          </p:nvSpPr>
          <p:spPr bwMode="auto">
            <a:xfrm>
              <a:off x="1541989" y="2452521"/>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31" name="Freeform 1534">
              <a:extLst>
                <a:ext uri="{FF2B5EF4-FFF2-40B4-BE49-F238E27FC236}">
                  <a16:creationId xmlns:a16="http://schemas.microsoft.com/office/drawing/2014/main" id="{0CBEA288-28A2-411E-ABF6-BDB7020B7F85}"/>
                </a:ext>
              </a:extLst>
            </p:cNvPr>
            <p:cNvSpPr>
              <a:spLocks/>
            </p:cNvSpPr>
            <p:nvPr/>
          </p:nvSpPr>
          <p:spPr bwMode="auto">
            <a:xfrm>
              <a:off x="1794951" y="2452521"/>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33" name="Freeform 1535">
              <a:extLst>
                <a:ext uri="{FF2B5EF4-FFF2-40B4-BE49-F238E27FC236}">
                  <a16:creationId xmlns:a16="http://schemas.microsoft.com/office/drawing/2014/main" id="{4D8EAFB0-07B6-497E-BB50-6DB88E67B4BC}"/>
                </a:ext>
              </a:extLst>
            </p:cNvPr>
            <p:cNvSpPr>
              <a:spLocks/>
            </p:cNvSpPr>
            <p:nvPr/>
          </p:nvSpPr>
          <p:spPr bwMode="auto">
            <a:xfrm>
              <a:off x="2104498" y="2452521"/>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35" name="Freeform 1536">
              <a:extLst>
                <a:ext uri="{FF2B5EF4-FFF2-40B4-BE49-F238E27FC236}">
                  <a16:creationId xmlns:a16="http://schemas.microsoft.com/office/drawing/2014/main" id="{774271C1-B24F-4059-85FF-3E35D6347098}"/>
                </a:ext>
              </a:extLst>
            </p:cNvPr>
            <p:cNvSpPr>
              <a:spLocks/>
            </p:cNvSpPr>
            <p:nvPr/>
          </p:nvSpPr>
          <p:spPr bwMode="auto">
            <a:xfrm>
              <a:off x="2297544" y="2452521"/>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37" name="Freeform 1537">
              <a:extLst>
                <a:ext uri="{FF2B5EF4-FFF2-40B4-BE49-F238E27FC236}">
                  <a16:creationId xmlns:a16="http://schemas.microsoft.com/office/drawing/2014/main" id="{1ACB333B-5DDE-47D6-9FB6-DCE83D521476}"/>
                </a:ext>
              </a:extLst>
            </p:cNvPr>
            <p:cNvSpPr>
              <a:spLocks/>
            </p:cNvSpPr>
            <p:nvPr/>
          </p:nvSpPr>
          <p:spPr bwMode="auto">
            <a:xfrm>
              <a:off x="3196224" y="2452521"/>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39" name="Freeform 1538">
              <a:extLst>
                <a:ext uri="{FF2B5EF4-FFF2-40B4-BE49-F238E27FC236}">
                  <a16:creationId xmlns:a16="http://schemas.microsoft.com/office/drawing/2014/main" id="{C5335DE5-4691-4868-ADB1-1F12CB611DFC}"/>
                </a:ext>
              </a:extLst>
            </p:cNvPr>
            <p:cNvSpPr>
              <a:spLocks/>
            </p:cNvSpPr>
            <p:nvPr/>
          </p:nvSpPr>
          <p:spPr bwMode="auto">
            <a:xfrm>
              <a:off x="4246345" y="2452521"/>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41" name="Freeform 1539">
              <a:extLst>
                <a:ext uri="{FF2B5EF4-FFF2-40B4-BE49-F238E27FC236}">
                  <a16:creationId xmlns:a16="http://schemas.microsoft.com/office/drawing/2014/main" id="{08D34CDF-683E-4C63-B290-2F087CE01FD8}"/>
                </a:ext>
              </a:extLst>
            </p:cNvPr>
            <p:cNvSpPr>
              <a:spLocks/>
            </p:cNvSpPr>
            <p:nvPr/>
          </p:nvSpPr>
          <p:spPr bwMode="auto">
            <a:xfrm>
              <a:off x="1512035" y="2357126"/>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43" name="Freeform 1540">
              <a:extLst>
                <a:ext uri="{FF2B5EF4-FFF2-40B4-BE49-F238E27FC236}">
                  <a16:creationId xmlns:a16="http://schemas.microsoft.com/office/drawing/2014/main" id="{F29EF875-1535-4D5C-BEBF-FEAE2B695BBA}"/>
                </a:ext>
              </a:extLst>
            </p:cNvPr>
            <p:cNvSpPr>
              <a:spLocks/>
            </p:cNvSpPr>
            <p:nvPr/>
          </p:nvSpPr>
          <p:spPr bwMode="auto">
            <a:xfrm>
              <a:off x="1763332" y="2357126"/>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45" name="Freeform 1541">
              <a:extLst>
                <a:ext uri="{FF2B5EF4-FFF2-40B4-BE49-F238E27FC236}">
                  <a16:creationId xmlns:a16="http://schemas.microsoft.com/office/drawing/2014/main" id="{1D8BCC3B-1608-4287-9FD1-E86B9A1FEBF1}"/>
                </a:ext>
              </a:extLst>
            </p:cNvPr>
            <p:cNvSpPr>
              <a:spLocks/>
            </p:cNvSpPr>
            <p:nvPr/>
          </p:nvSpPr>
          <p:spPr bwMode="auto">
            <a:xfrm>
              <a:off x="2014629" y="2357126"/>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47" name="Freeform 1542">
              <a:extLst>
                <a:ext uri="{FF2B5EF4-FFF2-40B4-BE49-F238E27FC236}">
                  <a16:creationId xmlns:a16="http://schemas.microsoft.com/office/drawing/2014/main" id="{46D99F68-2DA2-493C-9756-3D67DD08AEEF}"/>
                </a:ext>
              </a:extLst>
            </p:cNvPr>
            <p:cNvSpPr>
              <a:spLocks/>
            </p:cNvSpPr>
            <p:nvPr/>
          </p:nvSpPr>
          <p:spPr bwMode="auto">
            <a:xfrm>
              <a:off x="2267590" y="2357126"/>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49" name="Freeform 1543">
              <a:extLst>
                <a:ext uri="{FF2B5EF4-FFF2-40B4-BE49-F238E27FC236}">
                  <a16:creationId xmlns:a16="http://schemas.microsoft.com/office/drawing/2014/main" id="{8EA6A293-C9B1-48D6-8D3B-60F98C3142D9}"/>
                </a:ext>
              </a:extLst>
            </p:cNvPr>
            <p:cNvSpPr>
              <a:spLocks/>
            </p:cNvSpPr>
            <p:nvPr/>
          </p:nvSpPr>
          <p:spPr bwMode="auto">
            <a:xfrm>
              <a:off x="2513893" y="2357126"/>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551" name="Freeform 1544">
              <a:extLst>
                <a:ext uri="{FF2B5EF4-FFF2-40B4-BE49-F238E27FC236}">
                  <a16:creationId xmlns:a16="http://schemas.microsoft.com/office/drawing/2014/main" id="{44268385-C08C-4AB5-9EAE-FFE598B7B26C}"/>
                </a:ext>
              </a:extLst>
            </p:cNvPr>
            <p:cNvSpPr>
              <a:spLocks/>
            </p:cNvSpPr>
            <p:nvPr/>
          </p:nvSpPr>
          <p:spPr bwMode="auto">
            <a:xfrm>
              <a:off x="3023146" y="2357126"/>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45" name="Freeform 1545">
              <a:extLst>
                <a:ext uri="{FF2B5EF4-FFF2-40B4-BE49-F238E27FC236}">
                  <a16:creationId xmlns:a16="http://schemas.microsoft.com/office/drawing/2014/main" id="{A583AA86-C918-4BB5-9A33-69DFF23321FC}"/>
                </a:ext>
              </a:extLst>
            </p:cNvPr>
            <p:cNvSpPr>
              <a:spLocks/>
            </p:cNvSpPr>
            <p:nvPr/>
          </p:nvSpPr>
          <p:spPr bwMode="auto">
            <a:xfrm>
              <a:off x="3525740" y="2357126"/>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47" name="Freeform 1546">
              <a:extLst>
                <a:ext uri="{FF2B5EF4-FFF2-40B4-BE49-F238E27FC236}">
                  <a16:creationId xmlns:a16="http://schemas.microsoft.com/office/drawing/2014/main" id="{E95A1B42-FBA1-443F-A2DE-A3B11195DCF5}"/>
                </a:ext>
              </a:extLst>
            </p:cNvPr>
            <p:cNvSpPr>
              <a:spLocks/>
            </p:cNvSpPr>
            <p:nvPr/>
          </p:nvSpPr>
          <p:spPr bwMode="auto">
            <a:xfrm>
              <a:off x="4029996" y="2357126"/>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49" name="Freeform 1547">
              <a:extLst>
                <a:ext uri="{FF2B5EF4-FFF2-40B4-BE49-F238E27FC236}">
                  <a16:creationId xmlns:a16="http://schemas.microsoft.com/office/drawing/2014/main" id="{B08413DA-D3FB-47A4-9049-7A36871EB5BB}"/>
                </a:ext>
              </a:extLst>
            </p:cNvPr>
            <p:cNvSpPr>
              <a:spLocks/>
            </p:cNvSpPr>
            <p:nvPr/>
          </p:nvSpPr>
          <p:spPr bwMode="auto">
            <a:xfrm>
              <a:off x="4532590" y="2357126"/>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51" name="Freeform 1548">
              <a:extLst>
                <a:ext uri="{FF2B5EF4-FFF2-40B4-BE49-F238E27FC236}">
                  <a16:creationId xmlns:a16="http://schemas.microsoft.com/office/drawing/2014/main" id="{CD706481-F936-4BDB-BA53-D9CD5CF19333}"/>
                </a:ext>
              </a:extLst>
            </p:cNvPr>
            <p:cNvSpPr>
              <a:spLocks/>
            </p:cNvSpPr>
            <p:nvPr/>
          </p:nvSpPr>
          <p:spPr bwMode="auto">
            <a:xfrm>
              <a:off x="1284035" y="2261729"/>
              <a:ext cx="39942" cy="59900"/>
            </a:xfrm>
            <a:custGeom>
              <a:avLst/>
              <a:gdLst>
                <a:gd name="T0" fmla="*/ 13 w 24"/>
                <a:gd name="T1" fmla="*/ 0 h 27"/>
                <a:gd name="T2" fmla="*/ 0 w 24"/>
                <a:gd name="T3" fmla="*/ 27 h 27"/>
                <a:gd name="T4" fmla="*/ 24 w 24"/>
                <a:gd name="T5" fmla="*/ 27 h 27"/>
                <a:gd name="T6" fmla="*/ 13 w 24"/>
                <a:gd name="T7" fmla="*/ 0 h 27"/>
              </a:gdLst>
              <a:ahLst/>
              <a:cxnLst>
                <a:cxn ang="0">
                  <a:pos x="T0" y="T1"/>
                </a:cxn>
                <a:cxn ang="0">
                  <a:pos x="T2" y="T3"/>
                </a:cxn>
                <a:cxn ang="0">
                  <a:pos x="T4" y="T5"/>
                </a:cxn>
                <a:cxn ang="0">
                  <a:pos x="T6" y="T7"/>
                </a:cxn>
              </a:cxnLst>
              <a:rect l="0" t="0" r="r" b="b"/>
              <a:pathLst>
                <a:path w="24" h="27">
                  <a:moveTo>
                    <a:pt x="13" y="0"/>
                  </a:moveTo>
                  <a:lnTo>
                    <a:pt x="0" y="27"/>
                  </a:lnTo>
                  <a:lnTo>
                    <a:pt x="24"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53" name="Freeform 1549">
              <a:extLst>
                <a:ext uri="{FF2B5EF4-FFF2-40B4-BE49-F238E27FC236}">
                  <a16:creationId xmlns:a16="http://schemas.microsoft.com/office/drawing/2014/main" id="{4A538618-2D06-497C-A212-C2F599697597}"/>
                </a:ext>
              </a:extLst>
            </p:cNvPr>
            <p:cNvSpPr>
              <a:spLocks/>
            </p:cNvSpPr>
            <p:nvPr/>
          </p:nvSpPr>
          <p:spPr bwMode="auto">
            <a:xfrm>
              <a:off x="1558632" y="2261729"/>
              <a:ext cx="41605" cy="59900"/>
            </a:xfrm>
            <a:custGeom>
              <a:avLst/>
              <a:gdLst>
                <a:gd name="T0" fmla="*/ 13 w 25"/>
                <a:gd name="T1" fmla="*/ 0 h 27"/>
                <a:gd name="T2" fmla="*/ 0 w 25"/>
                <a:gd name="T3" fmla="*/ 27 h 27"/>
                <a:gd name="T4" fmla="*/ 25 w 25"/>
                <a:gd name="T5" fmla="*/ 27 h 27"/>
                <a:gd name="T6" fmla="*/ 13 w 25"/>
                <a:gd name="T7" fmla="*/ 0 h 27"/>
              </a:gdLst>
              <a:ahLst/>
              <a:cxnLst>
                <a:cxn ang="0">
                  <a:pos x="T0" y="T1"/>
                </a:cxn>
                <a:cxn ang="0">
                  <a:pos x="T2" y="T3"/>
                </a:cxn>
                <a:cxn ang="0">
                  <a:pos x="T4" y="T5"/>
                </a:cxn>
                <a:cxn ang="0">
                  <a:pos x="T6" y="T7"/>
                </a:cxn>
              </a:cxnLst>
              <a:rect l="0" t="0" r="r" b="b"/>
              <a:pathLst>
                <a:path w="25" h="27">
                  <a:moveTo>
                    <a:pt x="13" y="0"/>
                  </a:moveTo>
                  <a:lnTo>
                    <a:pt x="0" y="27"/>
                  </a:lnTo>
                  <a:lnTo>
                    <a:pt x="25"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55" name="Freeform 1550">
              <a:extLst>
                <a:ext uri="{FF2B5EF4-FFF2-40B4-BE49-F238E27FC236}">
                  <a16:creationId xmlns:a16="http://schemas.microsoft.com/office/drawing/2014/main" id="{C16BDD1C-13C2-4A36-9B62-66B0AEC2738E}"/>
                </a:ext>
              </a:extLst>
            </p:cNvPr>
            <p:cNvSpPr>
              <a:spLocks/>
            </p:cNvSpPr>
            <p:nvPr/>
          </p:nvSpPr>
          <p:spPr bwMode="auto">
            <a:xfrm>
              <a:off x="1794951" y="2261729"/>
              <a:ext cx="39942" cy="59900"/>
            </a:xfrm>
            <a:custGeom>
              <a:avLst/>
              <a:gdLst>
                <a:gd name="T0" fmla="*/ 11 w 24"/>
                <a:gd name="T1" fmla="*/ 0 h 27"/>
                <a:gd name="T2" fmla="*/ 0 w 24"/>
                <a:gd name="T3" fmla="*/ 27 h 27"/>
                <a:gd name="T4" fmla="*/ 24 w 24"/>
                <a:gd name="T5" fmla="*/ 27 h 27"/>
                <a:gd name="T6" fmla="*/ 11 w 24"/>
                <a:gd name="T7" fmla="*/ 0 h 27"/>
              </a:gdLst>
              <a:ahLst/>
              <a:cxnLst>
                <a:cxn ang="0">
                  <a:pos x="T0" y="T1"/>
                </a:cxn>
                <a:cxn ang="0">
                  <a:pos x="T2" y="T3"/>
                </a:cxn>
                <a:cxn ang="0">
                  <a:pos x="T4" y="T5"/>
                </a:cxn>
                <a:cxn ang="0">
                  <a:pos x="T6" y="T7"/>
                </a:cxn>
              </a:cxnLst>
              <a:rect l="0" t="0" r="r" b="b"/>
              <a:pathLst>
                <a:path w="24" h="27">
                  <a:moveTo>
                    <a:pt x="11" y="0"/>
                  </a:moveTo>
                  <a:lnTo>
                    <a:pt x="0" y="27"/>
                  </a:lnTo>
                  <a:lnTo>
                    <a:pt x="24" y="27"/>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57" name="Freeform 1551">
              <a:extLst>
                <a:ext uri="{FF2B5EF4-FFF2-40B4-BE49-F238E27FC236}">
                  <a16:creationId xmlns:a16="http://schemas.microsoft.com/office/drawing/2014/main" id="{B63DEF57-CA1B-4E66-8D7C-C03A818E4659}"/>
                </a:ext>
              </a:extLst>
            </p:cNvPr>
            <p:cNvSpPr>
              <a:spLocks/>
            </p:cNvSpPr>
            <p:nvPr/>
          </p:nvSpPr>
          <p:spPr bwMode="auto">
            <a:xfrm>
              <a:off x="2064555" y="2261729"/>
              <a:ext cx="39942" cy="59900"/>
            </a:xfrm>
            <a:custGeom>
              <a:avLst/>
              <a:gdLst>
                <a:gd name="T0" fmla="*/ 11 w 24"/>
                <a:gd name="T1" fmla="*/ 0 h 27"/>
                <a:gd name="T2" fmla="*/ 0 w 24"/>
                <a:gd name="T3" fmla="*/ 27 h 27"/>
                <a:gd name="T4" fmla="*/ 24 w 24"/>
                <a:gd name="T5" fmla="*/ 27 h 27"/>
                <a:gd name="T6" fmla="*/ 11 w 24"/>
                <a:gd name="T7" fmla="*/ 0 h 27"/>
              </a:gdLst>
              <a:ahLst/>
              <a:cxnLst>
                <a:cxn ang="0">
                  <a:pos x="T0" y="T1"/>
                </a:cxn>
                <a:cxn ang="0">
                  <a:pos x="T2" y="T3"/>
                </a:cxn>
                <a:cxn ang="0">
                  <a:pos x="T4" y="T5"/>
                </a:cxn>
                <a:cxn ang="0">
                  <a:pos x="T6" y="T7"/>
                </a:cxn>
              </a:cxnLst>
              <a:rect l="0" t="0" r="r" b="b"/>
              <a:pathLst>
                <a:path w="24" h="27">
                  <a:moveTo>
                    <a:pt x="11" y="0"/>
                  </a:moveTo>
                  <a:lnTo>
                    <a:pt x="0" y="27"/>
                  </a:lnTo>
                  <a:lnTo>
                    <a:pt x="24" y="27"/>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59" name="Freeform 1552">
              <a:extLst>
                <a:ext uri="{FF2B5EF4-FFF2-40B4-BE49-F238E27FC236}">
                  <a16:creationId xmlns:a16="http://schemas.microsoft.com/office/drawing/2014/main" id="{801618FE-8964-4EDF-A90E-73083A49011D}"/>
                </a:ext>
              </a:extLst>
            </p:cNvPr>
            <p:cNvSpPr>
              <a:spLocks/>
            </p:cNvSpPr>
            <p:nvPr/>
          </p:nvSpPr>
          <p:spPr bwMode="auto">
            <a:xfrm>
              <a:off x="2314188" y="2261729"/>
              <a:ext cx="43270" cy="59900"/>
            </a:xfrm>
            <a:custGeom>
              <a:avLst/>
              <a:gdLst>
                <a:gd name="T0" fmla="*/ 13 w 26"/>
                <a:gd name="T1" fmla="*/ 0 h 27"/>
                <a:gd name="T2" fmla="*/ 0 w 26"/>
                <a:gd name="T3" fmla="*/ 27 h 27"/>
                <a:gd name="T4" fmla="*/ 26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0" y="27"/>
                  </a:lnTo>
                  <a:lnTo>
                    <a:pt x="26"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61" name="Freeform 1553">
              <a:extLst>
                <a:ext uri="{FF2B5EF4-FFF2-40B4-BE49-F238E27FC236}">
                  <a16:creationId xmlns:a16="http://schemas.microsoft.com/office/drawing/2014/main" id="{9A29FB47-4764-4B77-98C0-9CB99482D9EF}"/>
                </a:ext>
              </a:extLst>
            </p:cNvPr>
            <p:cNvSpPr>
              <a:spLocks/>
            </p:cNvSpPr>
            <p:nvPr/>
          </p:nvSpPr>
          <p:spPr bwMode="auto">
            <a:xfrm>
              <a:off x="2585455" y="2261729"/>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63" name="Freeform 1554">
              <a:extLst>
                <a:ext uri="{FF2B5EF4-FFF2-40B4-BE49-F238E27FC236}">
                  <a16:creationId xmlns:a16="http://schemas.microsoft.com/office/drawing/2014/main" id="{3C8E8747-FB68-46DB-BD2D-8F272866FA89}"/>
                </a:ext>
              </a:extLst>
            </p:cNvPr>
            <p:cNvSpPr>
              <a:spLocks/>
            </p:cNvSpPr>
            <p:nvPr/>
          </p:nvSpPr>
          <p:spPr bwMode="auto">
            <a:xfrm>
              <a:off x="3029801" y="2261729"/>
              <a:ext cx="39942" cy="59900"/>
            </a:xfrm>
            <a:custGeom>
              <a:avLst/>
              <a:gdLst>
                <a:gd name="T0" fmla="*/ 11 w 24"/>
                <a:gd name="T1" fmla="*/ 0 h 27"/>
                <a:gd name="T2" fmla="*/ 0 w 24"/>
                <a:gd name="T3" fmla="*/ 27 h 27"/>
                <a:gd name="T4" fmla="*/ 24 w 24"/>
                <a:gd name="T5" fmla="*/ 27 h 27"/>
                <a:gd name="T6" fmla="*/ 11 w 24"/>
                <a:gd name="T7" fmla="*/ 0 h 27"/>
              </a:gdLst>
              <a:ahLst/>
              <a:cxnLst>
                <a:cxn ang="0">
                  <a:pos x="T0" y="T1"/>
                </a:cxn>
                <a:cxn ang="0">
                  <a:pos x="T2" y="T3"/>
                </a:cxn>
                <a:cxn ang="0">
                  <a:pos x="T4" y="T5"/>
                </a:cxn>
                <a:cxn ang="0">
                  <a:pos x="T6" y="T7"/>
                </a:cxn>
              </a:cxnLst>
              <a:rect l="0" t="0" r="r" b="b"/>
              <a:pathLst>
                <a:path w="24" h="27">
                  <a:moveTo>
                    <a:pt x="11" y="0"/>
                  </a:moveTo>
                  <a:lnTo>
                    <a:pt x="0" y="27"/>
                  </a:lnTo>
                  <a:lnTo>
                    <a:pt x="24" y="27"/>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65" name="Freeform 1555">
              <a:extLst>
                <a:ext uri="{FF2B5EF4-FFF2-40B4-BE49-F238E27FC236}">
                  <a16:creationId xmlns:a16="http://schemas.microsoft.com/office/drawing/2014/main" id="{90BE8302-46A0-48F0-A633-68AC9BF57AB2}"/>
                </a:ext>
              </a:extLst>
            </p:cNvPr>
            <p:cNvSpPr>
              <a:spLocks/>
            </p:cNvSpPr>
            <p:nvPr/>
          </p:nvSpPr>
          <p:spPr bwMode="auto">
            <a:xfrm>
              <a:off x="3590645" y="2261729"/>
              <a:ext cx="43270" cy="59900"/>
            </a:xfrm>
            <a:custGeom>
              <a:avLst/>
              <a:gdLst>
                <a:gd name="T0" fmla="*/ 13 w 26"/>
                <a:gd name="T1" fmla="*/ 0 h 27"/>
                <a:gd name="T2" fmla="*/ 0 w 26"/>
                <a:gd name="T3" fmla="*/ 27 h 27"/>
                <a:gd name="T4" fmla="*/ 26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0" y="27"/>
                  </a:lnTo>
                  <a:lnTo>
                    <a:pt x="26"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67" name="Freeform 1556">
              <a:extLst>
                <a:ext uri="{FF2B5EF4-FFF2-40B4-BE49-F238E27FC236}">
                  <a16:creationId xmlns:a16="http://schemas.microsoft.com/office/drawing/2014/main" id="{CB8BEB63-0F2F-4395-85D9-A33C6C59FB81}"/>
                </a:ext>
              </a:extLst>
            </p:cNvPr>
            <p:cNvSpPr>
              <a:spLocks/>
            </p:cNvSpPr>
            <p:nvPr/>
          </p:nvSpPr>
          <p:spPr bwMode="auto">
            <a:xfrm>
              <a:off x="4041648" y="2261729"/>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69" name="Freeform 1557">
              <a:extLst>
                <a:ext uri="{FF2B5EF4-FFF2-40B4-BE49-F238E27FC236}">
                  <a16:creationId xmlns:a16="http://schemas.microsoft.com/office/drawing/2014/main" id="{548259CB-DFE2-4B4C-A346-026FA58FE35A}"/>
                </a:ext>
              </a:extLst>
            </p:cNvPr>
            <p:cNvSpPr>
              <a:spLocks/>
            </p:cNvSpPr>
            <p:nvPr/>
          </p:nvSpPr>
          <p:spPr bwMode="auto">
            <a:xfrm>
              <a:off x="4599160" y="2261729"/>
              <a:ext cx="39942" cy="59900"/>
            </a:xfrm>
            <a:custGeom>
              <a:avLst/>
              <a:gdLst>
                <a:gd name="T0" fmla="*/ 13 w 24"/>
                <a:gd name="T1" fmla="*/ 0 h 27"/>
                <a:gd name="T2" fmla="*/ 0 w 24"/>
                <a:gd name="T3" fmla="*/ 27 h 27"/>
                <a:gd name="T4" fmla="*/ 24 w 24"/>
                <a:gd name="T5" fmla="*/ 27 h 27"/>
                <a:gd name="T6" fmla="*/ 13 w 24"/>
                <a:gd name="T7" fmla="*/ 0 h 27"/>
              </a:gdLst>
              <a:ahLst/>
              <a:cxnLst>
                <a:cxn ang="0">
                  <a:pos x="T0" y="T1"/>
                </a:cxn>
                <a:cxn ang="0">
                  <a:pos x="T2" y="T3"/>
                </a:cxn>
                <a:cxn ang="0">
                  <a:pos x="T4" y="T5"/>
                </a:cxn>
                <a:cxn ang="0">
                  <a:pos x="T6" y="T7"/>
                </a:cxn>
              </a:cxnLst>
              <a:rect l="0" t="0" r="r" b="b"/>
              <a:pathLst>
                <a:path w="24" h="27">
                  <a:moveTo>
                    <a:pt x="13" y="0"/>
                  </a:moveTo>
                  <a:lnTo>
                    <a:pt x="0" y="27"/>
                  </a:lnTo>
                  <a:lnTo>
                    <a:pt x="24"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71" name="Freeform 1558">
              <a:extLst>
                <a:ext uri="{FF2B5EF4-FFF2-40B4-BE49-F238E27FC236}">
                  <a16:creationId xmlns:a16="http://schemas.microsoft.com/office/drawing/2014/main" id="{F313E982-2511-4A94-9B4F-74D46B77AB14}"/>
                </a:ext>
              </a:extLst>
            </p:cNvPr>
            <p:cNvSpPr>
              <a:spLocks/>
            </p:cNvSpPr>
            <p:nvPr/>
          </p:nvSpPr>
          <p:spPr bwMode="auto">
            <a:xfrm>
              <a:off x="781441" y="2170771"/>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73" name="Freeform 1559">
              <a:extLst>
                <a:ext uri="{FF2B5EF4-FFF2-40B4-BE49-F238E27FC236}">
                  <a16:creationId xmlns:a16="http://schemas.microsoft.com/office/drawing/2014/main" id="{75B03B2A-B4A1-4C2C-BF5B-58D586180D94}"/>
                </a:ext>
              </a:extLst>
            </p:cNvPr>
            <p:cNvSpPr>
              <a:spLocks/>
            </p:cNvSpPr>
            <p:nvPr/>
          </p:nvSpPr>
          <p:spPr bwMode="auto">
            <a:xfrm>
              <a:off x="1032739" y="2170771"/>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75" name="Freeform 1560">
              <a:extLst>
                <a:ext uri="{FF2B5EF4-FFF2-40B4-BE49-F238E27FC236}">
                  <a16:creationId xmlns:a16="http://schemas.microsoft.com/office/drawing/2014/main" id="{8C93171A-7290-44A4-AC55-461C8464586A}"/>
                </a:ext>
              </a:extLst>
            </p:cNvPr>
            <p:cNvSpPr>
              <a:spLocks/>
            </p:cNvSpPr>
            <p:nvPr/>
          </p:nvSpPr>
          <p:spPr bwMode="auto">
            <a:xfrm>
              <a:off x="1284035" y="2170771"/>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77" name="Freeform 1561">
              <a:extLst>
                <a:ext uri="{FF2B5EF4-FFF2-40B4-BE49-F238E27FC236}">
                  <a16:creationId xmlns:a16="http://schemas.microsoft.com/office/drawing/2014/main" id="{4B984989-A35B-42F5-8DF2-F4C0649E302C}"/>
                </a:ext>
              </a:extLst>
            </p:cNvPr>
            <p:cNvSpPr>
              <a:spLocks/>
            </p:cNvSpPr>
            <p:nvPr/>
          </p:nvSpPr>
          <p:spPr bwMode="auto">
            <a:xfrm>
              <a:off x="1535334" y="2170771"/>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79" name="Freeform 1562">
              <a:extLst>
                <a:ext uri="{FF2B5EF4-FFF2-40B4-BE49-F238E27FC236}">
                  <a16:creationId xmlns:a16="http://schemas.microsoft.com/office/drawing/2014/main" id="{C4046FAA-F599-48A1-BA98-92E4A0C4B7CD}"/>
                </a:ext>
              </a:extLst>
            </p:cNvPr>
            <p:cNvSpPr>
              <a:spLocks/>
            </p:cNvSpPr>
            <p:nvPr/>
          </p:nvSpPr>
          <p:spPr bwMode="auto">
            <a:xfrm>
              <a:off x="1794951" y="2170771"/>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81" name="Freeform 1563">
              <a:extLst>
                <a:ext uri="{FF2B5EF4-FFF2-40B4-BE49-F238E27FC236}">
                  <a16:creationId xmlns:a16="http://schemas.microsoft.com/office/drawing/2014/main" id="{12A92F50-1FED-4569-9115-FB4A0A7F8B06}"/>
                </a:ext>
              </a:extLst>
            </p:cNvPr>
            <p:cNvSpPr>
              <a:spLocks/>
            </p:cNvSpPr>
            <p:nvPr/>
          </p:nvSpPr>
          <p:spPr bwMode="auto">
            <a:xfrm>
              <a:off x="2044585" y="2170771"/>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83" name="Freeform 1564">
              <a:extLst>
                <a:ext uri="{FF2B5EF4-FFF2-40B4-BE49-F238E27FC236}">
                  <a16:creationId xmlns:a16="http://schemas.microsoft.com/office/drawing/2014/main" id="{133054F5-3FF0-4596-BFD0-3DF6E1CBAB6C}"/>
                </a:ext>
              </a:extLst>
            </p:cNvPr>
            <p:cNvSpPr>
              <a:spLocks/>
            </p:cNvSpPr>
            <p:nvPr/>
          </p:nvSpPr>
          <p:spPr bwMode="auto">
            <a:xfrm>
              <a:off x="2585455" y="2170771"/>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85" name="Freeform 1565">
              <a:extLst>
                <a:ext uri="{FF2B5EF4-FFF2-40B4-BE49-F238E27FC236}">
                  <a16:creationId xmlns:a16="http://schemas.microsoft.com/office/drawing/2014/main" id="{0A21E450-6752-4BD6-92F3-215A3767C921}"/>
                </a:ext>
              </a:extLst>
            </p:cNvPr>
            <p:cNvSpPr>
              <a:spLocks/>
            </p:cNvSpPr>
            <p:nvPr/>
          </p:nvSpPr>
          <p:spPr bwMode="auto">
            <a:xfrm>
              <a:off x="3053100" y="2170771"/>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87" name="Freeform 1566">
              <a:extLst>
                <a:ext uri="{FF2B5EF4-FFF2-40B4-BE49-F238E27FC236}">
                  <a16:creationId xmlns:a16="http://schemas.microsoft.com/office/drawing/2014/main" id="{69777E3F-09E8-44B8-BF3B-467EA28F41E1}"/>
                </a:ext>
              </a:extLst>
            </p:cNvPr>
            <p:cNvSpPr>
              <a:spLocks/>
            </p:cNvSpPr>
            <p:nvPr/>
          </p:nvSpPr>
          <p:spPr bwMode="auto">
            <a:xfrm>
              <a:off x="3299405" y="2170771"/>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89" name="Freeform 1567">
              <a:extLst>
                <a:ext uri="{FF2B5EF4-FFF2-40B4-BE49-F238E27FC236}">
                  <a16:creationId xmlns:a16="http://schemas.microsoft.com/office/drawing/2014/main" id="{15F773CB-B31C-4474-BE57-A90DD9D3FD61}"/>
                </a:ext>
              </a:extLst>
            </p:cNvPr>
            <p:cNvSpPr>
              <a:spLocks/>
            </p:cNvSpPr>
            <p:nvPr/>
          </p:nvSpPr>
          <p:spPr bwMode="auto">
            <a:xfrm>
              <a:off x="3567345" y="2170771"/>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91" name="Freeform 1568">
              <a:extLst>
                <a:ext uri="{FF2B5EF4-FFF2-40B4-BE49-F238E27FC236}">
                  <a16:creationId xmlns:a16="http://schemas.microsoft.com/office/drawing/2014/main" id="{B3E9AE3E-5D6F-4A68-9E53-729C36CD8BBE}"/>
                </a:ext>
              </a:extLst>
            </p:cNvPr>
            <p:cNvSpPr>
              <a:spLocks/>
            </p:cNvSpPr>
            <p:nvPr/>
          </p:nvSpPr>
          <p:spPr bwMode="auto">
            <a:xfrm>
              <a:off x="4053296" y="2170771"/>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93" name="Freeform 1569">
              <a:extLst>
                <a:ext uri="{FF2B5EF4-FFF2-40B4-BE49-F238E27FC236}">
                  <a16:creationId xmlns:a16="http://schemas.microsoft.com/office/drawing/2014/main" id="{E4B5EBB4-9C34-4691-ACBD-7A4217995CD7}"/>
                </a:ext>
              </a:extLst>
            </p:cNvPr>
            <p:cNvSpPr>
              <a:spLocks/>
            </p:cNvSpPr>
            <p:nvPr/>
          </p:nvSpPr>
          <p:spPr bwMode="auto">
            <a:xfrm>
              <a:off x="4555891" y="2170771"/>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795" name="Freeform 1570">
              <a:extLst>
                <a:ext uri="{FF2B5EF4-FFF2-40B4-BE49-F238E27FC236}">
                  <a16:creationId xmlns:a16="http://schemas.microsoft.com/office/drawing/2014/main" id="{B067DFAC-237B-42E0-8E2A-FBF87A185825}"/>
                </a:ext>
              </a:extLst>
            </p:cNvPr>
            <p:cNvSpPr>
              <a:spLocks/>
            </p:cNvSpPr>
            <p:nvPr/>
          </p:nvSpPr>
          <p:spPr bwMode="auto">
            <a:xfrm>
              <a:off x="5073462" y="2170771"/>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nvGrpSpPr>
          <p:cNvPr id="3847" name="Group 3846">
            <a:extLst>
              <a:ext uri="{FF2B5EF4-FFF2-40B4-BE49-F238E27FC236}">
                <a16:creationId xmlns:a16="http://schemas.microsoft.com/office/drawing/2014/main" id="{B11DE17D-54AF-4E23-ADAD-7683DBE552CC}"/>
              </a:ext>
            </a:extLst>
          </p:cNvPr>
          <p:cNvGrpSpPr/>
          <p:nvPr/>
        </p:nvGrpSpPr>
        <p:grpSpPr>
          <a:xfrm>
            <a:off x="711050" y="2954586"/>
            <a:ext cx="2348213" cy="523570"/>
            <a:chOff x="781441" y="3106986"/>
            <a:chExt cx="2348213" cy="523570"/>
          </a:xfrm>
        </p:grpSpPr>
        <p:sp>
          <p:nvSpPr>
            <p:cNvPr id="3798" name="Freeform 1506">
              <a:extLst>
                <a:ext uri="{FF2B5EF4-FFF2-40B4-BE49-F238E27FC236}">
                  <a16:creationId xmlns:a16="http://schemas.microsoft.com/office/drawing/2014/main" id="{11808CDB-7DAF-4191-9F52-5C552A8B0273}"/>
                </a:ext>
              </a:extLst>
            </p:cNvPr>
            <p:cNvSpPr>
              <a:spLocks/>
            </p:cNvSpPr>
            <p:nvPr/>
          </p:nvSpPr>
          <p:spPr bwMode="auto">
            <a:xfrm>
              <a:off x="859661" y="3572875"/>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00" name="Freeform 1507">
              <a:extLst>
                <a:ext uri="{FF2B5EF4-FFF2-40B4-BE49-F238E27FC236}">
                  <a16:creationId xmlns:a16="http://schemas.microsoft.com/office/drawing/2014/main" id="{C94681E4-3849-49FE-B7F0-9FA938C5D160}"/>
                </a:ext>
              </a:extLst>
            </p:cNvPr>
            <p:cNvSpPr>
              <a:spLocks/>
            </p:cNvSpPr>
            <p:nvPr/>
          </p:nvSpPr>
          <p:spPr bwMode="auto">
            <a:xfrm>
              <a:off x="1032739" y="3572875"/>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02" name="Freeform 1508">
              <a:extLst>
                <a:ext uri="{FF2B5EF4-FFF2-40B4-BE49-F238E27FC236}">
                  <a16:creationId xmlns:a16="http://schemas.microsoft.com/office/drawing/2014/main" id="{BACD8616-48B6-4ABF-AFEC-E0068879C258}"/>
                </a:ext>
              </a:extLst>
            </p:cNvPr>
            <p:cNvSpPr>
              <a:spLocks/>
            </p:cNvSpPr>
            <p:nvPr/>
          </p:nvSpPr>
          <p:spPr bwMode="auto">
            <a:xfrm>
              <a:off x="1318986" y="3572875"/>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04" name="Freeform 1509">
              <a:extLst>
                <a:ext uri="{FF2B5EF4-FFF2-40B4-BE49-F238E27FC236}">
                  <a16:creationId xmlns:a16="http://schemas.microsoft.com/office/drawing/2014/main" id="{15E19862-0AE2-4F17-BAD9-7B6C6D6DC638}"/>
                </a:ext>
              </a:extLst>
            </p:cNvPr>
            <p:cNvSpPr>
              <a:spLocks/>
            </p:cNvSpPr>
            <p:nvPr/>
          </p:nvSpPr>
          <p:spPr bwMode="auto">
            <a:xfrm>
              <a:off x="1620208" y="3572875"/>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06" name="Freeform 1510">
              <a:extLst>
                <a:ext uri="{FF2B5EF4-FFF2-40B4-BE49-F238E27FC236}">
                  <a16:creationId xmlns:a16="http://schemas.microsoft.com/office/drawing/2014/main" id="{9B98C8CB-5DE4-40E9-B02B-04A9CB21D89F}"/>
                </a:ext>
              </a:extLst>
            </p:cNvPr>
            <p:cNvSpPr>
              <a:spLocks/>
            </p:cNvSpPr>
            <p:nvPr/>
          </p:nvSpPr>
          <p:spPr bwMode="auto">
            <a:xfrm>
              <a:off x="1913110" y="3572875"/>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08" name="Freeform 1511">
              <a:extLst>
                <a:ext uri="{FF2B5EF4-FFF2-40B4-BE49-F238E27FC236}">
                  <a16:creationId xmlns:a16="http://schemas.microsoft.com/office/drawing/2014/main" id="{B5E7CD02-D814-4CA9-B5DA-1A14859C8CCE}"/>
                </a:ext>
              </a:extLst>
            </p:cNvPr>
            <p:cNvSpPr>
              <a:spLocks/>
            </p:cNvSpPr>
            <p:nvPr/>
          </p:nvSpPr>
          <p:spPr bwMode="auto">
            <a:xfrm>
              <a:off x="2415705" y="3572875"/>
              <a:ext cx="43270" cy="57681"/>
            </a:xfrm>
            <a:custGeom>
              <a:avLst/>
              <a:gdLst>
                <a:gd name="T0" fmla="*/ 13 w 26"/>
                <a:gd name="T1" fmla="*/ 0 h 26"/>
                <a:gd name="T2" fmla="*/ 0 w 26"/>
                <a:gd name="T3" fmla="*/ 26 h 26"/>
                <a:gd name="T4" fmla="*/ 26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0" y="26"/>
                  </a:lnTo>
                  <a:lnTo>
                    <a:pt x="26" y="26"/>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10" name="Freeform 1512">
              <a:extLst>
                <a:ext uri="{FF2B5EF4-FFF2-40B4-BE49-F238E27FC236}">
                  <a16:creationId xmlns:a16="http://schemas.microsoft.com/office/drawing/2014/main" id="{EAC065AF-B725-4318-899E-E1C005041B85}"/>
                </a:ext>
              </a:extLst>
            </p:cNvPr>
            <p:cNvSpPr>
              <a:spLocks/>
            </p:cNvSpPr>
            <p:nvPr/>
          </p:nvSpPr>
          <p:spPr bwMode="auto">
            <a:xfrm>
              <a:off x="2963233" y="3572875"/>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12" name="Freeform 1513">
              <a:extLst>
                <a:ext uri="{FF2B5EF4-FFF2-40B4-BE49-F238E27FC236}">
                  <a16:creationId xmlns:a16="http://schemas.microsoft.com/office/drawing/2014/main" id="{6323BB2F-7289-4D9A-9C7F-2E2D00EBE371}"/>
                </a:ext>
              </a:extLst>
            </p:cNvPr>
            <p:cNvSpPr>
              <a:spLocks/>
            </p:cNvSpPr>
            <p:nvPr/>
          </p:nvSpPr>
          <p:spPr bwMode="auto">
            <a:xfrm>
              <a:off x="1973022" y="3481916"/>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14" name="Freeform 1514">
              <a:extLst>
                <a:ext uri="{FF2B5EF4-FFF2-40B4-BE49-F238E27FC236}">
                  <a16:creationId xmlns:a16="http://schemas.microsoft.com/office/drawing/2014/main" id="{83878957-93D9-43B9-85C8-1A63CFBDD619}"/>
                </a:ext>
              </a:extLst>
            </p:cNvPr>
            <p:cNvSpPr>
              <a:spLocks/>
            </p:cNvSpPr>
            <p:nvPr/>
          </p:nvSpPr>
          <p:spPr bwMode="auto">
            <a:xfrm>
              <a:off x="2237635" y="3481916"/>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16" name="Freeform 1515">
              <a:extLst>
                <a:ext uri="{FF2B5EF4-FFF2-40B4-BE49-F238E27FC236}">
                  <a16:creationId xmlns:a16="http://schemas.microsoft.com/office/drawing/2014/main" id="{0724F2B2-8CE8-48CA-8112-9C5693733BFC}"/>
                </a:ext>
              </a:extLst>
            </p:cNvPr>
            <p:cNvSpPr>
              <a:spLocks/>
            </p:cNvSpPr>
            <p:nvPr/>
          </p:nvSpPr>
          <p:spPr bwMode="auto">
            <a:xfrm>
              <a:off x="2488932" y="3481916"/>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18" name="Freeform 1517">
              <a:extLst>
                <a:ext uri="{FF2B5EF4-FFF2-40B4-BE49-F238E27FC236}">
                  <a16:creationId xmlns:a16="http://schemas.microsoft.com/office/drawing/2014/main" id="{D8ABC622-1526-4603-BF20-9C2E5BB876C5}"/>
                </a:ext>
              </a:extLst>
            </p:cNvPr>
            <p:cNvSpPr>
              <a:spLocks/>
            </p:cNvSpPr>
            <p:nvPr/>
          </p:nvSpPr>
          <p:spPr bwMode="auto">
            <a:xfrm>
              <a:off x="781441" y="3200164"/>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20" name="Freeform 1518">
              <a:extLst>
                <a:ext uri="{FF2B5EF4-FFF2-40B4-BE49-F238E27FC236}">
                  <a16:creationId xmlns:a16="http://schemas.microsoft.com/office/drawing/2014/main" id="{E1C07A75-1933-4BAF-A777-AE4DA2F19434}"/>
                </a:ext>
              </a:extLst>
            </p:cNvPr>
            <p:cNvSpPr>
              <a:spLocks/>
            </p:cNvSpPr>
            <p:nvPr/>
          </p:nvSpPr>
          <p:spPr bwMode="auto">
            <a:xfrm>
              <a:off x="1032739" y="3200164"/>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22" name="Freeform 1519">
              <a:extLst>
                <a:ext uri="{FF2B5EF4-FFF2-40B4-BE49-F238E27FC236}">
                  <a16:creationId xmlns:a16="http://schemas.microsoft.com/office/drawing/2014/main" id="{1CAFBC93-A0B5-4F70-BB0E-963FD452CB33}"/>
                </a:ext>
              </a:extLst>
            </p:cNvPr>
            <p:cNvSpPr>
              <a:spLocks/>
            </p:cNvSpPr>
            <p:nvPr/>
          </p:nvSpPr>
          <p:spPr bwMode="auto">
            <a:xfrm>
              <a:off x="1284035" y="3200164"/>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24" name="Freeform 1520">
              <a:extLst>
                <a:ext uri="{FF2B5EF4-FFF2-40B4-BE49-F238E27FC236}">
                  <a16:creationId xmlns:a16="http://schemas.microsoft.com/office/drawing/2014/main" id="{4A658E10-FDE9-4B91-9B69-846DC114ED58}"/>
                </a:ext>
              </a:extLst>
            </p:cNvPr>
            <p:cNvSpPr>
              <a:spLocks/>
            </p:cNvSpPr>
            <p:nvPr/>
          </p:nvSpPr>
          <p:spPr bwMode="auto">
            <a:xfrm>
              <a:off x="1548646" y="3200164"/>
              <a:ext cx="39942" cy="57681"/>
            </a:xfrm>
            <a:custGeom>
              <a:avLst/>
              <a:gdLst>
                <a:gd name="T0" fmla="*/ 12 w 24"/>
                <a:gd name="T1" fmla="*/ 0 h 26"/>
                <a:gd name="T2" fmla="*/ 0 w 24"/>
                <a:gd name="T3" fmla="*/ 26 h 26"/>
                <a:gd name="T4" fmla="*/ 24 w 24"/>
                <a:gd name="T5" fmla="*/ 26 h 26"/>
                <a:gd name="T6" fmla="*/ 12 w 24"/>
                <a:gd name="T7" fmla="*/ 0 h 26"/>
              </a:gdLst>
              <a:ahLst/>
              <a:cxnLst>
                <a:cxn ang="0">
                  <a:pos x="T0" y="T1"/>
                </a:cxn>
                <a:cxn ang="0">
                  <a:pos x="T2" y="T3"/>
                </a:cxn>
                <a:cxn ang="0">
                  <a:pos x="T4" y="T5"/>
                </a:cxn>
                <a:cxn ang="0">
                  <a:pos x="T6" y="T7"/>
                </a:cxn>
              </a:cxnLst>
              <a:rect l="0" t="0" r="r" b="b"/>
              <a:pathLst>
                <a:path w="24" h="26">
                  <a:moveTo>
                    <a:pt x="12" y="0"/>
                  </a:moveTo>
                  <a:lnTo>
                    <a:pt x="0" y="26"/>
                  </a:lnTo>
                  <a:lnTo>
                    <a:pt x="24" y="26"/>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26" name="Freeform 1521">
              <a:extLst>
                <a:ext uri="{FF2B5EF4-FFF2-40B4-BE49-F238E27FC236}">
                  <a16:creationId xmlns:a16="http://schemas.microsoft.com/office/drawing/2014/main" id="{5BD8328A-259F-4A48-8E79-99FD201A6060}"/>
                </a:ext>
              </a:extLst>
            </p:cNvPr>
            <p:cNvSpPr>
              <a:spLocks/>
            </p:cNvSpPr>
            <p:nvPr/>
          </p:nvSpPr>
          <p:spPr bwMode="auto">
            <a:xfrm>
              <a:off x="1804937" y="3200164"/>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28" name="Freeform 1522">
              <a:extLst>
                <a:ext uri="{FF2B5EF4-FFF2-40B4-BE49-F238E27FC236}">
                  <a16:creationId xmlns:a16="http://schemas.microsoft.com/office/drawing/2014/main" id="{425CD8F8-2586-4C94-9EBA-465B5B154ACB}"/>
                </a:ext>
              </a:extLst>
            </p:cNvPr>
            <p:cNvSpPr>
              <a:spLocks/>
            </p:cNvSpPr>
            <p:nvPr/>
          </p:nvSpPr>
          <p:spPr bwMode="auto">
            <a:xfrm>
              <a:off x="2064555" y="3200164"/>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30" name="Freeform 1523">
              <a:extLst>
                <a:ext uri="{FF2B5EF4-FFF2-40B4-BE49-F238E27FC236}">
                  <a16:creationId xmlns:a16="http://schemas.microsoft.com/office/drawing/2014/main" id="{5E5F99BA-208E-4027-9271-51BF44316AE8}"/>
                </a:ext>
              </a:extLst>
            </p:cNvPr>
            <p:cNvSpPr>
              <a:spLocks/>
            </p:cNvSpPr>
            <p:nvPr/>
          </p:nvSpPr>
          <p:spPr bwMode="auto">
            <a:xfrm>
              <a:off x="2553836" y="3200164"/>
              <a:ext cx="43270" cy="57681"/>
            </a:xfrm>
            <a:custGeom>
              <a:avLst/>
              <a:gdLst>
                <a:gd name="T0" fmla="*/ 13 w 26"/>
                <a:gd name="T1" fmla="*/ 0 h 26"/>
                <a:gd name="T2" fmla="*/ 0 w 26"/>
                <a:gd name="T3" fmla="*/ 26 h 26"/>
                <a:gd name="T4" fmla="*/ 26 w 26"/>
                <a:gd name="T5" fmla="*/ 26 h 26"/>
                <a:gd name="T6" fmla="*/ 13 w 26"/>
                <a:gd name="T7" fmla="*/ 0 h 26"/>
              </a:gdLst>
              <a:ahLst/>
              <a:cxnLst>
                <a:cxn ang="0">
                  <a:pos x="T0" y="T1"/>
                </a:cxn>
                <a:cxn ang="0">
                  <a:pos x="T2" y="T3"/>
                </a:cxn>
                <a:cxn ang="0">
                  <a:pos x="T4" y="T5"/>
                </a:cxn>
                <a:cxn ang="0">
                  <a:pos x="T6" y="T7"/>
                </a:cxn>
              </a:cxnLst>
              <a:rect l="0" t="0" r="r" b="b"/>
              <a:pathLst>
                <a:path w="26" h="26">
                  <a:moveTo>
                    <a:pt x="13" y="0"/>
                  </a:moveTo>
                  <a:lnTo>
                    <a:pt x="0" y="26"/>
                  </a:lnTo>
                  <a:lnTo>
                    <a:pt x="26" y="26"/>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32" name="Freeform 1525">
              <a:extLst>
                <a:ext uri="{FF2B5EF4-FFF2-40B4-BE49-F238E27FC236}">
                  <a16:creationId xmlns:a16="http://schemas.microsoft.com/office/drawing/2014/main" id="{B61179F2-F35B-4647-BDAF-66A5F7D9ED1C}"/>
                </a:ext>
              </a:extLst>
            </p:cNvPr>
            <p:cNvSpPr>
              <a:spLocks/>
            </p:cNvSpPr>
            <p:nvPr/>
          </p:nvSpPr>
          <p:spPr bwMode="auto">
            <a:xfrm>
              <a:off x="1332298" y="3106986"/>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34" name="Freeform 1526">
              <a:extLst>
                <a:ext uri="{FF2B5EF4-FFF2-40B4-BE49-F238E27FC236}">
                  <a16:creationId xmlns:a16="http://schemas.microsoft.com/office/drawing/2014/main" id="{CE5CCECC-3A45-434F-9543-360F8B586FD3}"/>
                </a:ext>
              </a:extLst>
            </p:cNvPr>
            <p:cNvSpPr>
              <a:spLocks/>
            </p:cNvSpPr>
            <p:nvPr/>
          </p:nvSpPr>
          <p:spPr bwMode="auto">
            <a:xfrm>
              <a:off x="1585259" y="3106986"/>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36" name="Freeform 1527">
              <a:extLst>
                <a:ext uri="{FF2B5EF4-FFF2-40B4-BE49-F238E27FC236}">
                  <a16:creationId xmlns:a16="http://schemas.microsoft.com/office/drawing/2014/main" id="{07B9AD7F-FE97-4269-B606-FFFD142441ED}"/>
                </a:ext>
              </a:extLst>
            </p:cNvPr>
            <p:cNvSpPr>
              <a:spLocks/>
            </p:cNvSpPr>
            <p:nvPr/>
          </p:nvSpPr>
          <p:spPr bwMode="auto">
            <a:xfrm>
              <a:off x="1834893" y="3106986"/>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38" name="Freeform 1528">
              <a:extLst>
                <a:ext uri="{FF2B5EF4-FFF2-40B4-BE49-F238E27FC236}">
                  <a16:creationId xmlns:a16="http://schemas.microsoft.com/office/drawing/2014/main" id="{604D4754-B766-4840-B995-06196B817A09}"/>
                </a:ext>
              </a:extLst>
            </p:cNvPr>
            <p:cNvSpPr>
              <a:spLocks/>
            </p:cNvSpPr>
            <p:nvPr/>
          </p:nvSpPr>
          <p:spPr bwMode="auto">
            <a:xfrm>
              <a:off x="2087854" y="3106986"/>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40" name="Freeform 1529">
              <a:extLst>
                <a:ext uri="{FF2B5EF4-FFF2-40B4-BE49-F238E27FC236}">
                  <a16:creationId xmlns:a16="http://schemas.microsoft.com/office/drawing/2014/main" id="{4A75C8E2-042F-459C-B19E-1BBB3F0E9DA4}"/>
                </a:ext>
              </a:extLst>
            </p:cNvPr>
            <p:cNvSpPr>
              <a:spLocks/>
            </p:cNvSpPr>
            <p:nvPr/>
          </p:nvSpPr>
          <p:spPr bwMode="auto">
            <a:xfrm>
              <a:off x="2603762" y="3106986"/>
              <a:ext cx="39942" cy="55462"/>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42" name="Freeform 1530">
              <a:extLst>
                <a:ext uri="{FF2B5EF4-FFF2-40B4-BE49-F238E27FC236}">
                  <a16:creationId xmlns:a16="http://schemas.microsoft.com/office/drawing/2014/main" id="{CE10655E-63C5-44B8-BDB0-EB50159A954E}"/>
                </a:ext>
              </a:extLst>
            </p:cNvPr>
            <p:cNvSpPr>
              <a:spLocks/>
            </p:cNvSpPr>
            <p:nvPr/>
          </p:nvSpPr>
          <p:spPr bwMode="auto">
            <a:xfrm>
              <a:off x="3088049" y="3106986"/>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44" name="Freeform 1524">
              <a:extLst>
                <a:ext uri="{FF2B5EF4-FFF2-40B4-BE49-F238E27FC236}">
                  <a16:creationId xmlns:a16="http://schemas.microsoft.com/office/drawing/2014/main" id="{399076CC-C6C7-43F4-93D8-C923DFD3EFD9}"/>
                </a:ext>
              </a:extLst>
            </p:cNvPr>
            <p:cNvSpPr>
              <a:spLocks/>
            </p:cNvSpPr>
            <p:nvPr/>
          </p:nvSpPr>
          <p:spPr bwMode="auto">
            <a:xfrm>
              <a:off x="3064752" y="3200164"/>
              <a:ext cx="41605" cy="57681"/>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46" name="Freeform 1516">
              <a:extLst>
                <a:ext uri="{FF2B5EF4-FFF2-40B4-BE49-F238E27FC236}">
                  <a16:creationId xmlns:a16="http://schemas.microsoft.com/office/drawing/2014/main" id="{C452B9B7-880D-41F6-ABBA-531B45234977}"/>
                </a:ext>
              </a:extLst>
            </p:cNvPr>
            <p:cNvSpPr>
              <a:spLocks/>
            </p:cNvSpPr>
            <p:nvPr/>
          </p:nvSpPr>
          <p:spPr bwMode="auto">
            <a:xfrm>
              <a:off x="2979876" y="3481916"/>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nvGrpSpPr>
          <p:cNvPr id="3886" name="Group 3885">
            <a:extLst>
              <a:ext uri="{FF2B5EF4-FFF2-40B4-BE49-F238E27FC236}">
                <a16:creationId xmlns:a16="http://schemas.microsoft.com/office/drawing/2014/main" id="{D34341E7-9767-4C04-A6D0-D0FDAE09C472}"/>
              </a:ext>
            </a:extLst>
          </p:cNvPr>
          <p:cNvGrpSpPr/>
          <p:nvPr/>
        </p:nvGrpSpPr>
        <p:grpSpPr>
          <a:xfrm>
            <a:off x="722118" y="3797624"/>
            <a:ext cx="1749094" cy="523570"/>
            <a:chOff x="793091" y="3950024"/>
            <a:chExt cx="1749094" cy="523570"/>
          </a:xfrm>
        </p:grpSpPr>
        <p:sp>
          <p:nvSpPr>
            <p:cNvPr id="3849" name="Freeform 1487">
              <a:extLst>
                <a:ext uri="{FF2B5EF4-FFF2-40B4-BE49-F238E27FC236}">
                  <a16:creationId xmlns:a16="http://schemas.microsoft.com/office/drawing/2014/main" id="{C39EA9E7-307F-4DF4-A96D-A6ACD9055759}"/>
                </a:ext>
              </a:extLst>
            </p:cNvPr>
            <p:cNvSpPr>
              <a:spLocks/>
            </p:cNvSpPr>
            <p:nvPr/>
          </p:nvSpPr>
          <p:spPr bwMode="auto">
            <a:xfrm>
              <a:off x="839689" y="4415913"/>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51" name="Freeform 1488">
              <a:extLst>
                <a:ext uri="{FF2B5EF4-FFF2-40B4-BE49-F238E27FC236}">
                  <a16:creationId xmlns:a16="http://schemas.microsoft.com/office/drawing/2014/main" id="{2308E4E6-AF18-4556-A1A4-0DCE894DBAC1}"/>
                </a:ext>
              </a:extLst>
            </p:cNvPr>
            <p:cNvSpPr>
              <a:spLocks/>
            </p:cNvSpPr>
            <p:nvPr/>
          </p:nvSpPr>
          <p:spPr bwMode="auto">
            <a:xfrm>
              <a:off x="1099307" y="4415913"/>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53" name="Freeform 1489">
              <a:extLst>
                <a:ext uri="{FF2B5EF4-FFF2-40B4-BE49-F238E27FC236}">
                  <a16:creationId xmlns:a16="http://schemas.microsoft.com/office/drawing/2014/main" id="{94EBFDEA-EF4F-4A08-AD59-F893AC135BAE}"/>
                </a:ext>
              </a:extLst>
            </p:cNvPr>
            <p:cNvSpPr>
              <a:spLocks/>
            </p:cNvSpPr>
            <p:nvPr/>
          </p:nvSpPr>
          <p:spPr bwMode="auto">
            <a:xfrm>
              <a:off x="1345611" y="4415913"/>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55" name="Freeform 1490">
              <a:extLst>
                <a:ext uri="{FF2B5EF4-FFF2-40B4-BE49-F238E27FC236}">
                  <a16:creationId xmlns:a16="http://schemas.microsoft.com/office/drawing/2014/main" id="{71F7F0A4-A3E4-4746-81F1-F94FA5D7933E}"/>
                </a:ext>
              </a:extLst>
            </p:cNvPr>
            <p:cNvSpPr>
              <a:spLocks/>
            </p:cNvSpPr>
            <p:nvPr/>
          </p:nvSpPr>
          <p:spPr bwMode="auto">
            <a:xfrm>
              <a:off x="1601901" y="4415913"/>
              <a:ext cx="39942" cy="57681"/>
            </a:xfrm>
            <a:custGeom>
              <a:avLst/>
              <a:gdLst>
                <a:gd name="T0" fmla="*/ 13 w 24"/>
                <a:gd name="T1" fmla="*/ 0 h 26"/>
                <a:gd name="T2" fmla="*/ 0 w 24"/>
                <a:gd name="T3" fmla="*/ 26 h 26"/>
                <a:gd name="T4" fmla="*/ 24 w 24"/>
                <a:gd name="T5" fmla="*/ 26 h 26"/>
                <a:gd name="T6" fmla="*/ 13 w 24"/>
                <a:gd name="T7" fmla="*/ 0 h 26"/>
              </a:gdLst>
              <a:ahLst/>
              <a:cxnLst>
                <a:cxn ang="0">
                  <a:pos x="T0" y="T1"/>
                </a:cxn>
                <a:cxn ang="0">
                  <a:pos x="T2" y="T3"/>
                </a:cxn>
                <a:cxn ang="0">
                  <a:pos x="T4" y="T5"/>
                </a:cxn>
                <a:cxn ang="0">
                  <a:pos x="T6" y="T7"/>
                </a:cxn>
              </a:cxnLst>
              <a:rect l="0" t="0" r="r" b="b"/>
              <a:pathLst>
                <a:path w="24" h="26">
                  <a:moveTo>
                    <a:pt x="13" y="0"/>
                  </a:moveTo>
                  <a:lnTo>
                    <a:pt x="0" y="26"/>
                  </a:lnTo>
                  <a:lnTo>
                    <a:pt x="24" y="26"/>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57" name="Freeform 1491">
              <a:extLst>
                <a:ext uri="{FF2B5EF4-FFF2-40B4-BE49-F238E27FC236}">
                  <a16:creationId xmlns:a16="http://schemas.microsoft.com/office/drawing/2014/main" id="{285DDCD0-4B36-430B-8748-41DB90759D08}"/>
                </a:ext>
              </a:extLst>
            </p:cNvPr>
            <p:cNvSpPr>
              <a:spLocks/>
            </p:cNvSpPr>
            <p:nvPr/>
          </p:nvSpPr>
          <p:spPr bwMode="auto">
            <a:xfrm>
              <a:off x="1854863" y="4415913"/>
              <a:ext cx="39942" cy="57681"/>
            </a:xfrm>
            <a:custGeom>
              <a:avLst/>
              <a:gdLst>
                <a:gd name="T0" fmla="*/ 11 w 24"/>
                <a:gd name="T1" fmla="*/ 0 h 26"/>
                <a:gd name="T2" fmla="*/ 0 w 24"/>
                <a:gd name="T3" fmla="*/ 26 h 26"/>
                <a:gd name="T4" fmla="*/ 24 w 24"/>
                <a:gd name="T5" fmla="*/ 26 h 26"/>
                <a:gd name="T6" fmla="*/ 11 w 24"/>
                <a:gd name="T7" fmla="*/ 0 h 26"/>
              </a:gdLst>
              <a:ahLst/>
              <a:cxnLst>
                <a:cxn ang="0">
                  <a:pos x="T0" y="T1"/>
                </a:cxn>
                <a:cxn ang="0">
                  <a:pos x="T2" y="T3"/>
                </a:cxn>
                <a:cxn ang="0">
                  <a:pos x="T4" y="T5"/>
                </a:cxn>
                <a:cxn ang="0">
                  <a:pos x="T6" y="T7"/>
                </a:cxn>
              </a:cxnLst>
              <a:rect l="0" t="0" r="r" b="b"/>
              <a:pathLst>
                <a:path w="24" h="26">
                  <a:moveTo>
                    <a:pt x="11" y="0"/>
                  </a:moveTo>
                  <a:lnTo>
                    <a:pt x="0" y="26"/>
                  </a:lnTo>
                  <a:lnTo>
                    <a:pt x="24" y="26"/>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59" name="Freeform 1492">
              <a:extLst>
                <a:ext uri="{FF2B5EF4-FFF2-40B4-BE49-F238E27FC236}">
                  <a16:creationId xmlns:a16="http://schemas.microsoft.com/office/drawing/2014/main" id="{68DEC4EE-6DB9-4FA3-B091-3E2A10549B4A}"/>
                </a:ext>
              </a:extLst>
            </p:cNvPr>
            <p:cNvSpPr>
              <a:spLocks/>
            </p:cNvSpPr>
            <p:nvPr/>
          </p:nvSpPr>
          <p:spPr bwMode="auto">
            <a:xfrm>
              <a:off x="2104498" y="4415913"/>
              <a:ext cx="41605" cy="57681"/>
            </a:xfrm>
            <a:custGeom>
              <a:avLst/>
              <a:gdLst>
                <a:gd name="T0" fmla="*/ 13 w 25"/>
                <a:gd name="T1" fmla="*/ 0 h 26"/>
                <a:gd name="T2" fmla="*/ 0 w 25"/>
                <a:gd name="T3" fmla="*/ 26 h 26"/>
                <a:gd name="T4" fmla="*/ 25 w 25"/>
                <a:gd name="T5" fmla="*/ 26 h 26"/>
                <a:gd name="T6" fmla="*/ 13 w 25"/>
                <a:gd name="T7" fmla="*/ 0 h 26"/>
              </a:gdLst>
              <a:ahLst/>
              <a:cxnLst>
                <a:cxn ang="0">
                  <a:pos x="T0" y="T1"/>
                </a:cxn>
                <a:cxn ang="0">
                  <a:pos x="T2" y="T3"/>
                </a:cxn>
                <a:cxn ang="0">
                  <a:pos x="T4" y="T5"/>
                </a:cxn>
                <a:cxn ang="0">
                  <a:pos x="T6" y="T7"/>
                </a:cxn>
              </a:cxnLst>
              <a:rect l="0" t="0" r="r" b="b"/>
              <a:pathLst>
                <a:path w="25" h="26">
                  <a:moveTo>
                    <a:pt x="13" y="0"/>
                  </a:moveTo>
                  <a:lnTo>
                    <a:pt x="0" y="26"/>
                  </a:lnTo>
                  <a:lnTo>
                    <a:pt x="25" y="26"/>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61" name="Freeform 1493">
              <a:extLst>
                <a:ext uri="{FF2B5EF4-FFF2-40B4-BE49-F238E27FC236}">
                  <a16:creationId xmlns:a16="http://schemas.microsoft.com/office/drawing/2014/main" id="{951AA84B-C68A-4D29-9E87-35386B383F56}"/>
                </a:ext>
              </a:extLst>
            </p:cNvPr>
            <p:cNvSpPr>
              <a:spLocks/>
            </p:cNvSpPr>
            <p:nvPr/>
          </p:nvSpPr>
          <p:spPr bwMode="auto">
            <a:xfrm>
              <a:off x="793091" y="4040983"/>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63" name="Freeform 1494">
              <a:extLst>
                <a:ext uri="{FF2B5EF4-FFF2-40B4-BE49-F238E27FC236}">
                  <a16:creationId xmlns:a16="http://schemas.microsoft.com/office/drawing/2014/main" id="{302BB57D-8FF0-42F5-B4C0-AEA82ABE0B33}"/>
                </a:ext>
              </a:extLst>
            </p:cNvPr>
            <p:cNvSpPr>
              <a:spLocks/>
            </p:cNvSpPr>
            <p:nvPr/>
          </p:nvSpPr>
          <p:spPr bwMode="auto">
            <a:xfrm>
              <a:off x="971163" y="4040983"/>
              <a:ext cx="43270" cy="59900"/>
            </a:xfrm>
            <a:custGeom>
              <a:avLst/>
              <a:gdLst>
                <a:gd name="T0" fmla="*/ 13 w 26"/>
                <a:gd name="T1" fmla="*/ 0 h 27"/>
                <a:gd name="T2" fmla="*/ 0 w 26"/>
                <a:gd name="T3" fmla="*/ 27 h 27"/>
                <a:gd name="T4" fmla="*/ 26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0" y="27"/>
                  </a:lnTo>
                  <a:lnTo>
                    <a:pt x="26"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65" name="Freeform 1495">
              <a:extLst>
                <a:ext uri="{FF2B5EF4-FFF2-40B4-BE49-F238E27FC236}">
                  <a16:creationId xmlns:a16="http://schemas.microsoft.com/office/drawing/2014/main" id="{03A42702-5196-4F49-B5F5-546FBD201414}"/>
                </a:ext>
              </a:extLst>
            </p:cNvPr>
            <p:cNvSpPr>
              <a:spLocks/>
            </p:cNvSpPr>
            <p:nvPr/>
          </p:nvSpPr>
          <p:spPr bwMode="auto">
            <a:xfrm>
              <a:off x="1284035" y="4040983"/>
              <a:ext cx="39942" cy="59900"/>
            </a:xfrm>
            <a:custGeom>
              <a:avLst/>
              <a:gdLst>
                <a:gd name="T0" fmla="*/ 13 w 24"/>
                <a:gd name="T1" fmla="*/ 0 h 27"/>
                <a:gd name="T2" fmla="*/ 0 w 24"/>
                <a:gd name="T3" fmla="*/ 27 h 27"/>
                <a:gd name="T4" fmla="*/ 24 w 24"/>
                <a:gd name="T5" fmla="*/ 27 h 27"/>
                <a:gd name="T6" fmla="*/ 13 w 24"/>
                <a:gd name="T7" fmla="*/ 0 h 27"/>
              </a:gdLst>
              <a:ahLst/>
              <a:cxnLst>
                <a:cxn ang="0">
                  <a:pos x="T0" y="T1"/>
                </a:cxn>
                <a:cxn ang="0">
                  <a:pos x="T2" y="T3"/>
                </a:cxn>
                <a:cxn ang="0">
                  <a:pos x="T4" y="T5"/>
                </a:cxn>
                <a:cxn ang="0">
                  <a:pos x="T6" y="T7"/>
                </a:cxn>
              </a:cxnLst>
              <a:rect l="0" t="0" r="r" b="b"/>
              <a:pathLst>
                <a:path w="24" h="27">
                  <a:moveTo>
                    <a:pt x="13" y="0"/>
                  </a:moveTo>
                  <a:lnTo>
                    <a:pt x="0" y="27"/>
                  </a:lnTo>
                  <a:lnTo>
                    <a:pt x="24"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67" name="Freeform 1496">
              <a:extLst>
                <a:ext uri="{FF2B5EF4-FFF2-40B4-BE49-F238E27FC236}">
                  <a16:creationId xmlns:a16="http://schemas.microsoft.com/office/drawing/2014/main" id="{DB93047B-DD88-46CF-B19A-2FB33FFE208B}"/>
                </a:ext>
              </a:extLst>
            </p:cNvPr>
            <p:cNvSpPr>
              <a:spLocks/>
            </p:cNvSpPr>
            <p:nvPr/>
          </p:nvSpPr>
          <p:spPr bwMode="auto">
            <a:xfrm>
              <a:off x="1588588" y="4040983"/>
              <a:ext cx="43270" cy="59900"/>
            </a:xfrm>
            <a:custGeom>
              <a:avLst/>
              <a:gdLst>
                <a:gd name="T0" fmla="*/ 13 w 26"/>
                <a:gd name="T1" fmla="*/ 0 h 27"/>
                <a:gd name="T2" fmla="*/ 0 w 26"/>
                <a:gd name="T3" fmla="*/ 27 h 27"/>
                <a:gd name="T4" fmla="*/ 26 w 26"/>
                <a:gd name="T5" fmla="*/ 27 h 27"/>
                <a:gd name="T6" fmla="*/ 13 w 26"/>
                <a:gd name="T7" fmla="*/ 0 h 27"/>
              </a:gdLst>
              <a:ahLst/>
              <a:cxnLst>
                <a:cxn ang="0">
                  <a:pos x="T0" y="T1"/>
                </a:cxn>
                <a:cxn ang="0">
                  <a:pos x="T2" y="T3"/>
                </a:cxn>
                <a:cxn ang="0">
                  <a:pos x="T4" y="T5"/>
                </a:cxn>
                <a:cxn ang="0">
                  <a:pos x="T6" y="T7"/>
                </a:cxn>
              </a:cxnLst>
              <a:rect l="0" t="0" r="r" b="b"/>
              <a:pathLst>
                <a:path w="26" h="27">
                  <a:moveTo>
                    <a:pt x="13" y="0"/>
                  </a:moveTo>
                  <a:lnTo>
                    <a:pt x="0" y="27"/>
                  </a:lnTo>
                  <a:lnTo>
                    <a:pt x="26"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69" name="Freeform 1497">
              <a:extLst>
                <a:ext uri="{FF2B5EF4-FFF2-40B4-BE49-F238E27FC236}">
                  <a16:creationId xmlns:a16="http://schemas.microsoft.com/office/drawing/2014/main" id="{AA4583D1-2103-408F-801E-67B99A5316E9}"/>
                </a:ext>
              </a:extLst>
            </p:cNvPr>
            <p:cNvSpPr>
              <a:spLocks/>
            </p:cNvSpPr>
            <p:nvPr/>
          </p:nvSpPr>
          <p:spPr bwMode="auto">
            <a:xfrm>
              <a:off x="1848206" y="4040983"/>
              <a:ext cx="39942" cy="59900"/>
            </a:xfrm>
            <a:custGeom>
              <a:avLst/>
              <a:gdLst>
                <a:gd name="T0" fmla="*/ 13 w 24"/>
                <a:gd name="T1" fmla="*/ 0 h 27"/>
                <a:gd name="T2" fmla="*/ 0 w 24"/>
                <a:gd name="T3" fmla="*/ 27 h 27"/>
                <a:gd name="T4" fmla="*/ 24 w 24"/>
                <a:gd name="T5" fmla="*/ 27 h 27"/>
                <a:gd name="T6" fmla="*/ 13 w 24"/>
                <a:gd name="T7" fmla="*/ 0 h 27"/>
              </a:gdLst>
              <a:ahLst/>
              <a:cxnLst>
                <a:cxn ang="0">
                  <a:pos x="T0" y="T1"/>
                </a:cxn>
                <a:cxn ang="0">
                  <a:pos x="T2" y="T3"/>
                </a:cxn>
                <a:cxn ang="0">
                  <a:pos x="T4" y="T5"/>
                </a:cxn>
                <a:cxn ang="0">
                  <a:pos x="T6" y="T7"/>
                </a:cxn>
              </a:cxnLst>
              <a:rect l="0" t="0" r="r" b="b"/>
              <a:pathLst>
                <a:path w="24" h="27">
                  <a:moveTo>
                    <a:pt x="13" y="0"/>
                  </a:moveTo>
                  <a:lnTo>
                    <a:pt x="0" y="27"/>
                  </a:lnTo>
                  <a:lnTo>
                    <a:pt x="24"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71" name="Freeform 1498">
              <a:extLst>
                <a:ext uri="{FF2B5EF4-FFF2-40B4-BE49-F238E27FC236}">
                  <a16:creationId xmlns:a16="http://schemas.microsoft.com/office/drawing/2014/main" id="{E97C7F24-9D76-41F6-A006-1E0229EF38C2}"/>
                </a:ext>
              </a:extLst>
            </p:cNvPr>
            <p:cNvSpPr>
              <a:spLocks/>
            </p:cNvSpPr>
            <p:nvPr/>
          </p:nvSpPr>
          <p:spPr bwMode="auto">
            <a:xfrm>
              <a:off x="2081197" y="4040983"/>
              <a:ext cx="39942" cy="59900"/>
            </a:xfrm>
            <a:custGeom>
              <a:avLst/>
              <a:gdLst>
                <a:gd name="T0" fmla="*/ 13 w 24"/>
                <a:gd name="T1" fmla="*/ 0 h 27"/>
                <a:gd name="T2" fmla="*/ 0 w 24"/>
                <a:gd name="T3" fmla="*/ 27 h 27"/>
                <a:gd name="T4" fmla="*/ 24 w 24"/>
                <a:gd name="T5" fmla="*/ 27 h 27"/>
                <a:gd name="T6" fmla="*/ 13 w 24"/>
                <a:gd name="T7" fmla="*/ 0 h 27"/>
              </a:gdLst>
              <a:ahLst/>
              <a:cxnLst>
                <a:cxn ang="0">
                  <a:pos x="T0" y="T1"/>
                </a:cxn>
                <a:cxn ang="0">
                  <a:pos x="T2" y="T3"/>
                </a:cxn>
                <a:cxn ang="0">
                  <a:pos x="T4" y="T5"/>
                </a:cxn>
                <a:cxn ang="0">
                  <a:pos x="T6" y="T7"/>
                </a:cxn>
              </a:cxnLst>
              <a:rect l="0" t="0" r="r" b="b"/>
              <a:pathLst>
                <a:path w="24" h="27">
                  <a:moveTo>
                    <a:pt x="13" y="0"/>
                  </a:moveTo>
                  <a:lnTo>
                    <a:pt x="0" y="27"/>
                  </a:lnTo>
                  <a:lnTo>
                    <a:pt x="24" y="27"/>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73" name="Freeform 1499">
              <a:extLst>
                <a:ext uri="{FF2B5EF4-FFF2-40B4-BE49-F238E27FC236}">
                  <a16:creationId xmlns:a16="http://schemas.microsoft.com/office/drawing/2014/main" id="{E180D309-212A-4DDB-8F10-EC2A2C7A5018}"/>
                </a:ext>
              </a:extLst>
            </p:cNvPr>
            <p:cNvSpPr>
              <a:spLocks/>
            </p:cNvSpPr>
            <p:nvPr/>
          </p:nvSpPr>
          <p:spPr bwMode="auto">
            <a:xfrm>
              <a:off x="2339150" y="4040983"/>
              <a:ext cx="41605" cy="59900"/>
            </a:xfrm>
            <a:custGeom>
              <a:avLst/>
              <a:gdLst>
                <a:gd name="T0" fmla="*/ 12 w 25"/>
                <a:gd name="T1" fmla="*/ 0 h 27"/>
                <a:gd name="T2" fmla="*/ 0 w 25"/>
                <a:gd name="T3" fmla="*/ 27 h 27"/>
                <a:gd name="T4" fmla="*/ 25 w 25"/>
                <a:gd name="T5" fmla="*/ 27 h 27"/>
                <a:gd name="T6" fmla="*/ 12 w 25"/>
                <a:gd name="T7" fmla="*/ 0 h 27"/>
              </a:gdLst>
              <a:ahLst/>
              <a:cxnLst>
                <a:cxn ang="0">
                  <a:pos x="T0" y="T1"/>
                </a:cxn>
                <a:cxn ang="0">
                  <a:pos x="T2" y="T3"/>
                </a:cxn>
                <a:cxn ang="0">
                  <a:pos x="T4" y="T5"/>
                </a:cxn>
                <a:cxn ang="0">
                  <a:pos x="T6" y="T7"/>
                </a:cxn>
              </a:cxnLst>
              <a:rect l="0" t="0" r="r" b="b"/>
              <a:pathLst>
                <a:path w="25" h="27">
                  <a:moveTo>
                    <a:pt x="12" y="0"/>
                  </a:moveTo>
                  <a:lnTo>
                    <a:pt x="0" y="27"/>
                  </a:lnTo>
                  <a:lnTo>
                    <a:pt x="25" y="27"/>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75" name="Freeform 1500">
              <a:extLst>
                <a:ext uri="{FF2B5EF4-FFF2-40B4-BE49-F238E27FC236}">
                  <a16:creationId xmlns:a16="http://schemas.microsoft.com/office/drawing/2014/main" id="{64235D05-3286-4777-8499-7B2511552A16}"/>
                </a:ext>
              </a:extLst>
            </p:cNvPr>
            <p:cNvSpPr>
              <a:spLocks/>
            </p:cNvSpPr>
            <p:nvPr/>
          </p:nvSpPr>
          <p:spPr bwMode="auto">
            <a:xfrm>
              <a:off x="1074344" y="3950024"/>
              <a:ext cx="41605" cy="55462"/>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77" name="Freeform 1501">
              <a:extLst>
                <a:ext uri="{FF2B5EF4-FFF2-40B4-BE49-F238E27FC236}">
                  <a16:creationId xmlns:a16="http://schemas.microsoft.com/office/drawing/2014/main" id="{3B561111-F8A5-49EF-9FDB-FCEFFEE7266D}"/>
                </a:ext>
              </a:extLst>
            </p:cNvPr>
            <p:cNvSpPr>
              <a:spLocks/>
            </p:cNvSpPr>
            <p:nvPr/>
          </p:nvSpPr>
          <p:spPr bwMode="auto">
            <a:xfrm>
              <a:off x="1284035" y="3950024"/>
              <a:ext cx="39942" cy="55462"/>
            </a:xfrm>
            <a:custGeom>
              <a:avLst/>
              <a:gdLst>
                <a:gd name="T0" fmla="*/ 13 w 24"/>
                <a:gd name="T1" fmla="*/ 0 h 25"/>
                <a:gd name="T2" fmla="*/ 0 w 24"/>
                <a:gd name="T3" fmla="*/ 25 h 25"/>
                <a:gd name="T4" fmla="*/ 24 w 24"/>
                <a:gd name="T5" fmla="*/ 25 h 25"/>
                <a:gd name="T6" fmla="*/ 13 w 24"/>
                <a:gd name="T7" fmla="*/ 0 h 25"/>
              </a:gdLst>
              <a:ahLst/>
              <a:cxnLst>
                <a:cxn ang="0">
                  <a:pos x="T0" y="T1"/>
                </a:cxn>
                <a:cxn ang="0">
                  <a:pos x="T2" y="T3"/>
                </a:cxn>
                <a:cxn ang="0">
                  <a:pos x="T4" y="T5"/>
                </a:cxn>
                <a:cxn ang="0">
                  <a:pos x="T6" y="T7"/>
                </a:cxn>
              </a:cxnLst>
              <a:rect l="0" t="0" r="r" b="b"/>
              <a:pathLst>
                <a:path w="24" h="25">
                  <a:moveTo>
                    <a:pt x="13" y="0"/>
                  </a:moveTo>
                  <a:lnTo>
                    <a:pt x="0" y="25"/>
                  </a:lnTo>
                  <a:lnTo>
                    <a:pt x="24"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79" name="Freeform 1502">
              <a:extLst>
                <a:ext uri="{FF2B5EF4-FFF2-40B4-BE49-F238E27FC236}">
                  <a16:creationId xmlns:a16="http://schemas.microsoft.com/office/drawing/2014/main" id="{3A497026-D450-454E-86F6-29400B1B3E8A}"/>
                </a:ext>
              </a:extLst>
            </p:cNvPr>
            <p:cNvSpPr>
              <a:spLocks/>
            </p:cNvSpPr>
            <p:nvPr/>
          </p:nvSpPr>
          <p:spPr bwMode="auto">
            <a:xfrm>
              <a:off x="1578602" y="3950024"/>
              <a:ext cx="39942" cy="55462"/>
            </a:xfrm>
            <a:custGeom>
              <a:avLst/>
              <a:gdLst>
                <a:gd name="T0" fmla="*/ 11 w 24"/>
                <a:gd name="T1" fmla="*/ 0 h 25"/>
                <a:gd name="T2" fmla="*/ 0 w 24"/>
                <a:gd name="T3" fmla="*/ 25 h 25"/>
                <a:gd name="T4" fmla="*/ 24 w 24"/>
                <a:gd name="T5" fmla="*/ 25 h 25"/>
                <a:gd name="T6" fmla="*/ 11 w 24"/>
                <a:gd name="T7" fmla="*/ 0 h 25"/>
              </a:gdLst>
              <a:ahLst/>
              <a:cxnLst>
                <a:cxn ang="0">
                  <a:pos x="T0" y="T1"/>
                </a:cxn>
                <a:cxn ang="0">
                  <a:pos x="T2" y="T3"/>
                </a:cxn>
                <a:cxn ang="0">
                  <a:pos x="T4" y="T5"/>
                </a:cxn>
                <a:cxn ang="0">
                  <a:pos x="T6" y="T7"/>
                </a:cxn>
              </a:cxnLst>
              <a:rect l="0" t="0" r="r" b="b"/>
              <a:pathLst>
                <a:path w="24" h="25">
                  <a:moveTo>
                    <a:pt x="11" y="0"/>
                  </a:moveTo>
                  <a:lnTo>
                    <a:pt x="0" y="25"/>
                  </a:lnTo>
                  <a:lnTo>
                    <a:pt x="24"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81" name="Freeform 1503">
              <a:extLst>
                <a:ext uri="{FF2B5EF4-FFF2-40B4-BE49-F238E27FC236}">
                  <a16:creationId xmlns:a16="http://schemas.microsoft.com/office/drawing/2014/main" id="{D292C7F4-DE20-4C0A-8F15-DF28A14EA568}"/>
                </a:ext>
              </a:extLst>
            </p:cNvPr>
            <p:cNvSpPr>
              <a:spLocks/>
            </p:cNvSpPr>
            <p:nvPr/>
          </p:nvSpPr>
          <p:spPr bwMode="auto">
            <a:xfrm>
              <a:off x="1828236" y="3950024"/>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83" name="Freeform 1504">
              <a:extLst>
                <a:ext uri="{FF2B5EF4-FFF2-40B4-BE49-F238E27FC236}">
                  <a16:creationId xmlns:a16="http://schemas.microsoft.com/office/drawing/2014/main" id="{CDB19A07-9F13-4487-BBA8-B5522FE5312D}"/>
                </a:ext>
              </a:extLst>
            </p:cNvPr>
            <p:cNvSpPr>
              <a:spLocks/>
            </p:cNvSpPr>
            <p:nvPr/>
          </p:nvSpPr>
          <p:spPr bwMode="auto">
            <a:xfrm>
              <a:off x="2037928" y="3950024"/>
              <a:ext cx="43270" cy="55462"/>
            </a:xfrm>
            <a:custGeom>
              <a:avLst/>
              <a:gdLst>
                <a:gd name="T0" fmla="*/ 13 w 26"/>
                <a:gd name="T1" fmla="*/ 0 h 25"/>
                <a:gd name="T2" fmla="*/ 0 w 26"/>
                <a:gd name="T3" fmla="*/ 25 h 25"/>
                <a:gd name="T4" fmla="*/ 26 w 26"/>
                <a:gd name="T5" fmla="*/ 25 h 25"/>
                <a:gd name="T6" fmla="*/ 13 w 26"/>
                <a:gd name="T7" fmla="*/ 0 h 25"/>
              </a:gdLst>
              <a:ahLst/>
              <a:cxnLst>
                <a:cxn ang="0">
                  <a:pos x="T0" y="T1"/>
                </a:cxn>
                <a:cxn ang="0">
                  <a:pos x="T2" y="T3"/>
                </a:cxn>
                <a:cxn ang="0">
                  <a:pos x="T4" y="T5"/>
                </a:cxn>
                <a:cxn ang="0">
                  <a:pos x="T6" y="T7"/>
                </a:cxn>
              </a:cxnLst>
              <a:rect l="0" t="0" r="r" b="b"/>
              <a:pathLst>
                <a:path w="26" h="25">
                  <a:moveTo>
                    <a:pt x="13" y="0"/>
                  </a:moveTo>
                  <a:lnTo>
                    <a:pt x="0" y="25"/>
                  </a:lnTo>
                  <a:lnTo>
                    <a:pt x="26"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sp>
          <p:nvSpPr>
            <p:cNvPr id="3885" name="Freeform 1505">
              <a:extLst>
                <a:ext uri="{FF2B5EF4-FFF2-40B4-BE49-F238E27FC236}">
                  <a16:creationId xmlns:a16="http://schemas.microsoft.com/office/drawing/2014/main" id="{11386F1B-A201-42E5-90F9-75EC5D708714}"/>
                </a:ext>
              </a:extLst>
            </p:cNvPr>
            <p:cNvSpPr>
              <a:spLocks/>
            </p:cNvSpPr>
            <p:nvPr/>
          </p:nvSpPr>
          <p:spPr bwMode="auto">
            <a:xfrm>
              <a:off x="2500580" y="3950024"/>
              <a:ext cx="41605" cy="55462"/>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Narrow" panose="020B0606020202030204" pitchFamily="34" charset="0"/>
                <a:ea typeface="Arial Unicode MS" panose="020B0604020202020204" pitchFamily="34" charset="-128"/>
              </a:endParaRPr>
            </a:p>
          </p:txBody>
        </p:sp>
      </p:grpSp>
      <p:grpSp>
        <p:nvGrpSpPr>
          <p:cNvPr id="2466" name="Group 2465">
            <a:extLst>
              <a:ext uri="{FF2B5EF4-FFF2-40B4-BE49-F238E27FC236}">
                <a16:creationId xmlns:a16="http://schemas.microsoft.com/office/drawing/2014/main" id="{0290C1D1-0B78-48AA-A347-93FCCC993969}"/>
              </a:ext>
            </a:extLst>
          </p:cNvPr>
          <p:cNvGrpSpPr/>
          <p:nvPr/>
        </p:nvGrpSpPr>
        <p:grpSpPr>
          <a:xfrm>
            <a:off x="808022" y="1806119"/>
            <a:ext cx="3180532" cy="4305478"/>
            <a:chOff x="721604" y="1806119"/>
            <a:chExt cx="3180532" cy="4305478"/>
          </a:xfrm>
        </p:grpSpPr>
        <p:sp>
          <p:nvSpPr>
            <p:cNvPr id="2444" name="TextBox 2443">
              <a:extLst>
                <a:ext uri="{FF2B5EF4-FFF2-40B4-BE49-F238E27FC236}">
                  <a16:creationId xmlns:a16="http://schemas.microsoft.com/office/drawing/2014/main" id="{4A258424-977D-4A5F-B849-88BB8ABF2C9A}"/>
                </a:ext>
              </a:extLst>
            </p:cNvPr>
            <p:cNvSpPr txBox="1"/>
            <p:nvPr/>
          </p:nvSpPr>
          <p:spPr bwMode="auto">
            <a:xfrm>
              <a:off x="3568022" y="3962506"/>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446" name="TextBox 2445">
              <a:extLst>
                <a:ext uri="{FF2B5EF4-FFF2-40B4-BE49-F238E27FC236}">
                  <a16:creationId xmlns:a16="http://schemas.microsoft.com/office/drawing/2014/main" id="{74E8976F-8D29-4480-A220-CC7C891F32B2}"/>
                </a:ext>
              </a:extLst>
            </p:cNvPr>
            <p:cNvSpPr txBox="1"/>
            <p:nvPr/>
          </p:nvSpPr>
          <p:spPr bwMode="auto">
            <a:xfrm>
              <a:off x="2339828" y="3860691"/>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448" name="TextBox 2447">
              <a:extLst>
                <a:ext uri="{FF2B5EF4-FFF2-40B4-BE49-F238E27FC236}">
                  <a16:creationId xmlns:a16="http://schemas.microsoft.com/office/drawing/2014/main" id="{A60277B9-C0D4-40C1-B3B5-CE535FCAE9E0}"/>
                </a:ext>
              </a:extLst>
            </p:cNvPr>
            <p:cNvSpPr txBox="1"/>
            <p:nvPr/>
          </p:nvSpPr>
          <p:spPr bwMode="auto">
            <a:xfrm>
              <a:off x="1645881" y="4626454"/>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450" name="TextBox 2449">
              <a:extLst>
                <a:ext uri="{FF2B5EF4-FFF2-40B4-BE49-F238E27FC236}">
                  <a16:creationId xmlns:a16="http://schemas.microsoft.com/office/drawing/2014/main" id="{5052C4A5-4103-4A0A-AF06-5FDFA1A389CC}"/>
                </a:ext>
              </a:extLst>
            </p:cNvPr>
            <p:cNvSpPr txBox="1"/>
            <p:nvPr/>
          </p:nvSpPr>
          <p:spPr bwMode="auto">
            <a:xfrm>
              <a:off x="2493362" y="2830530"/>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452" name="TextBox 2451">
              <a:extLst>
                <a:ext uri="{FF2B5EF4-FFF2-40B4-BE49-F238E27FC236}">
                  <a16:creationId xmlns:a16="http://schemas.microsoft.com/office/drawing/2014/main" id="{D72CA055-181C-4944-9485-BEAECC230801}"/>
                </a:ext>
              </a:extLst>
            </p:cNvPr>
            <p:cNvSpPr txBox="1"/>
            <p:nvPr/>
          </p:nvSpPr>
          <p:spPr bwMode="auto">
            <a:xfrm>
              <a:off x="3027140" y="2739427"/>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454" name="TextBox 2453">
              <a:extLst>
                <a:ext uri="{FF2B5EF4-FFF2-40B4-BE49-F238E27FC236}">
                  <a16:creationId xmlns:a16="http://schemas.microsoft.com/office/drawing/2014/main" id="{87E63400-20E6-4A55-ABAD-61CEC4AD3C8C}"/>
                </a:ext>
              </a:extLst>
            </p:cNvPr>
            <p:cNvSpPr txBox="1"/>
            <p:nvPr/>
          </p:nvSpPr>
          <p:spPr bwMode="auto">
            <a:xfrm>
              <a:off x="1569720" y="1806119"/>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456" name="TextBox 2455">
              <a:extLst>
                <a:ext uri="{FF2B5EF4-FFF2-40B4-BE49-F238E27FC236}">
                  <a16:creationId xmlns:a16="http://schemas.microsoft.com/office/drawing/2014/main" id="{7AC9C3DD-25E6-47F8-A24E-5C9C048C4E42}"/>
                </a:ext>
              </a:extLst>
            </p:cNvPr>
            <p:cNvSpPr txBox="1"/>
            <p:nvPr/>
          </p:nvSpPr>
          <p:spPr bwMode="auto">
            <a:xfrm>
              <a:off x="721604" y="5742265"/>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465" name="TextBox 2464">
              <a:extLst>
                <a:ext uri="{FF2B5EF4-FFF2-40B4-BE49-F238E27FC236}">
                  <a16:creationId xmlns:a16="http://schemas.microsoft.com/office/drawing/2014/main" id="{4D9539B9-79C6-441A-BBFD-837CD2C9922A}"/>
                </a:ext>
              </a:extLst>
            </p:cNvPr>
            <p:cNvSpPr txBox="1"/>
            <p:nvPr/>
          </p:nvSpPr>
          <p:spPr bwMode="auto">
            <a:xfrm>
              <a:off x="916653" y="3210992"/>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grpSp>
        <p:nvGrpSpPr>
          <p:cNvPr id="3960" name="Group 3959">
            <a:extLst>
              <a:ext uri="{FF2B5EF4-FFF2-40B4-BE49-F238E27FC236}">
                <a16:creationId xmlns:a16="http://schemas.microsoft.com/office/drawing/2014/main" id="{9081A75F-6DE0-4D0E-8EDF-BEC65E8E3C63}"/>
              </a:ext>
            </a:extLst>
          </p:cNvPr>
          <p:cNvGrpSpPr/>
          <p:nvPr/>
        </p:nvGrpSpPr>
        <p:grpSpPr>
          <a:xfrm>
            <a:off x="6801468" y="3495700"/>
            <a:ext cx="1040125" cy="2181848"/>
            <a:chOff x="6844598" y="3495700"/>
            <a:chExt cx="1040125" cy="2181848"/>
          </a:xfrm>
        </p:grpSpPr>
        <p:sp>
          <p:nvSpPr>
            <p:cNvPr id="3949" name="Oval 3948">
              <a:extLst>
                <a:ext uri="{FF2B5EF4-FFF2-40B4-BE49-F238E27FC236}">
                  <a16:creationId xmlns:a16="http://schemas.microsoft.com/office/drawing/2014/main" id="{94188E05-F2C3-4722-9B9C-E4BF362DCF31}"/>
                </a:ext>
              </a:extLst>
            </p:cNvPr>
            <p:cNvSpPr/>
            <p:nvPr/>
          </p:nvSpPr>
          <p:spPr>
            <a:xfrm flipV="1">
              <a:off x="7814183" y="3495700"/>
              <a:ext cx="70540" cy="802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2799" dirty="0">
                <a:solidFill>
                  <a:srgbClr val="FFFFFF"/>
                </a:solidFill>
                <a:latin typeface="Arial"/>
                <a:ea typeface="Arial Unicode MS"/>
              </a:endParaRPr>
            </a:p>
          </p:txBody>
        </p:sp>
        <p:sp>
          <p:nvSpPr>
            <p:cNvPr id="3951" name="Oval 3950">
              <a:extLst>
                <a:ext uri="{FF2B5EF4-FFF2-40B4-BE49-F238E27FC236}">
                  <a16:creationId xmlns:a16="http://schemas.microsoft.com/office/drawing/2014/main" id="{A553F582-D465-4373-9A64-375F060A6535}"/>
                </a:ext>
              </a:extLst>
            </p:cNvPr>
            <p:cNvSpPr/>
            <p:nvPr/>
          </p:nvSpPr>
          <p:spPr>
            <a:xfrm flipV="1">
              <a:off x="7670394" y="3734431"/>
              <a:ext cx="70540" cy="802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2799" dirty="0">
                <a:solidFill>
                  <a:srgbClr val="FFFFFF"/>
                </a:solidFill>
                <a:latin typeface="Arial"/>
                <a:ea typeface="Arial Unicode MS"/>
              </a:endParaRPr>
            </a:p>
          </p:txBody>
        </p:sp>
        <p:sp>
          <p:nvSpPr>
            <p:cNvPr id="3953" name="Oval 3952">
              <a:extLst>
                <a:ext uri="{FF2B5EF4-FFF2-40B4-BE49-F238E27FC236}">
                  <a16:creationId xmlns:a16="http://schemas.microsoft.com/office/drawing/2014/main" id="{7A5C48D1-EDC6-411D-9355-42139665D47D}"/>
                </a:ext>
              </a:extLst>
            </p:cNvPr>
            <p:cNvSpPr/>
            <p:nvPr/>
          </p:nvSpPr>
          <p:spPr>
            <a:xfrm flipV="1">
              <a:off x="7533348" y="4429875"/>
              <a:ext cx="70540" cy="802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2799" dirty="0">
                <a:solidFill>
                  <a:srgbClr val="FFFFFF"/>
                </a:solidFill>
                <a:latin typeface="Arial"/>
                <a:ea typeface="Arial Unicode MS"/>
              </a:endParaRPr>
            </a:p>
          </p:txBody>
        </p:sp>
        <p:sp>
          <p:nvSpPr>
            <p:cNvPr id="3955" name="Oval 3954">
              <a:extLst>
                <a:ext uri="{FF2B5EF4-FFF2-40B4-BE49-F238E27FC236}">
                  <a16:creationId xmlns:a16="http://schemas.microsoft.com/office/drawing/2014/main" id="{34262F5A-B160-4DF1-85E5-587C37843734}"/>
                </a:ext>
              </a:extLst>
            </p:cNvPr>
            <p:cNvSpPr/>
            <p:nvPr/>
          </p:nvSpPr>
          <p:spPr>
            <a:xfrm flipV="1">
              <a:off x="7355457" y="4898764"/>
              <a:ext cx="70540" cy="802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2799" dirty="0">
                <a:solidFill>
                  <a:srgbClr val="FFFFFF"/>
                </a:solidFill>
                <a:latin typeface="Arial"/>
                <a:ea typeface="Arial Unicode MS"/>
              </a:endParaRPr>
            </a:p>
          </p:txBody>
        </p:sp>
        <p:sp>
          <p:nvSpPr>
            <p:cNvPr id="3957" name="Oval 3956">
              <a:extLst>
                <a:ext uri="{FF2B5EF4-FFF2-40B4-BE49-F238E27FC236}">
                  <a16:creationId xmlns:a16="http://schemas.microsoft.com/office/drawing/2014/main" id="{76963CE7-218D-4910-BA8A-F7FAD6485E8D}"/>
                </a:ext>
              </a:extLst>
            </p:cNvPr>
            <p:cNvSpPr/>
            <p:nvPr/>
          </p:nvSpPr>
          <p:spPr>
            <a:xfrm flipV="1">
              <a:off x="7156141" y="5366540"/>
              <a:ext cx="70540" cy="802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2799" dirty="0">
                <a:solidFill>
                  <a:srgbClr val="FFFFFF"/>
                </a:solidFill>
                <a:latin typeface="Arial"/>
                <a:ea typeface="Arial Unicode MS"/>
              </a:endParaRPr>
            </a:p>
          </p:txBody>
        </p:sp>
        <p:sp>
          <p:nvSpPr>
            <p:cNvPr id="3959" name="Oval 3958">
              <a:extLst>
                <a:ext uri="{FF2B5EF4-FFF2-40B4-BE49-F238E27FC236}">
                  <a16:creationId xmlns:a16="http://schemas.microsoft.com/office/drawing/2014/main" id="{CBE8E1F6-6322-47AB-9FC1-CFC8D97EF1D2}"/>
                </a:ext>
              </a:extLst>
            </p:cNvPr>
            <p:cNvSpPr/>
            <p:nvPr/>
          </p:nvSpPr>
          <p:spPr>
            <a:xfrm flipV="1">
              <a:off x="6844598" y="5597254"/>
              <a:ext cx="70540" cy="802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2799" dirty="0">
                <a:solidFill>
                  <a:srgbClr val="FFFFFF"/>
                </a:solidFill>
                <a:latin typeface="Arial"/>
                <a:ea typeface="Arial Unicode MS"/>
              </a:endParaRPr>
            </a:p>
          </p:txBody>
        </p:sp>
      </p:grpSp>
      <p:grpSp>
        <p:nvGrpSpPr>
          <p:cNvPr id="3985" name="Group 3984">
            <a:extLst>
              <a:ext uri="{FF2B5EF4-FFF2-40B4-BE49-F238E27FC236}">
                <a16:creationId xmlns:a16="http://schemas.microsoft.com/office/drawing/2014/main" id="{A262A180-DFC7-4EE2-BA34-4A48C202C61C}"/>
              </a:ext>
            </a:extLst>
          </p:cNvPr>
          <p:cNvGrpSpPr/>
          <p:nvPr/>
        </p:nvGrpSpPr>
        <p:grpSpPr>
          <a:xfrm>
            <a:off x="7167423" y="1617018"/>
            <a:ext cx="4754849" cy="3612420"/>
            <a:chOff x="7210553" y="1612255"/>
            <a:chExt cx="4754849" cy="3612420"/>
          </a:xfrm>
        </p:grpSpPr>
        <p:sp>
          <p:nvSpPr>
            <p:cNvPr id="3962" name="Isosceles Triangle 3961">
              <a:extLst>
                <a:ext uri="{FF2B5EF4-FFF2-40B4-BE49-F238E27FC236}">
                  <a16:creationId xmlns:a16="http://schemas.microsoft.com/office/drawing/2014/main" id="{7943A92F-3302-4D4B-97B8-B3D18D461B96}"/>
                </a:ext>
              </a:extLst>
            </p:cNvPr>
            <p:cNvSpPr/>
            <p:nvPr/>
          </p:nvSpPr>
          <p:spPr>
            <a:xfrm rot="5400000">
              <a:off x="11872617" y="1631888"/>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64" name="Isosceles Triangle 3963">
              <a:extLst>
                <a:ext uri="{FF2B5EF4-FFF2-40B4-BE49-F238E27FC236}">
                  <a16:creationId xmlns:a16="http://schemas.microsoft.com/office/drawing/2014/main" id="{8B72C52C-6B8B-4B89-BC21-480F22F10FCD}"/>
                </a:ext>
              </a:extLst>
            </p:cNvPr>
            <p:cNvSpPr/>
            <p:nvPr/>
          </p:nvSpPr>
          <p:spPr>
            <a:xfrm rot="5400000">
              <a:off x="11422588" y="1865775"/>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66" name="Isosceles Triangle 3965">
              <a:extLst>
                <a:ext uri="{FF2B5EF4-FFF2-40B4-BE49-F238E27FC236}">
                  <a16:creationId xmlns:a16="http://schemas.microsoft.com/office/drawing/2014/main" id="{68890554-CDFE-4BCB-96E8-9EFE4077DD9E}"/>
                </a:ext>
              </a:extLst>
            </p:cNvPr>
            <p:cNvSpPr/>
            <p:nvPr/>
          </p:nvSpPr>
          <p:spPr>
            <a:xfrm rot="5400000">
              <a:off x="10431021" y="2100861"/>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68" name="Isosceles Triangle 3967">
              <a:extLst>
                <a:ext uri="{FF2B5EF4-FFF2-40B4-BE49-F238E27FC236}">
                  <a16:creationId xmlns:a16="http://schemas.microsoft.com/office/drawing/2014/main" id="{E14DF679-8C47-4487-8D2A-90EA7433C20F}"/>
                </a:ext>
              </a:extLst>
            </p:cNvPr>
            <p:cNvSpPr/>
            <p:nvPr/>
          </p:nvSpPr>
          <p:spPr>
            <a:xfrm rot="5400000">
              <a:off x="10158922" y="2335823"/>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70" name="Isosceles Triangle 3969">
              <a:extLst>
                <a:ext uri="{FF2B5EF4-FFF2-40B4-BE49-F238E27FC236}">
                  <a16:creationId xmlns:a16="http://schemas.microsoft.com/office/drawing/2014/main" id="{03277F99-89FF-4647-B65B-98EF066F207C}"/>
                </a:ext>
              </a:extLst>
            </p:cNvPr>
            <p:cNvSpPr/>
            <p:nvPr/>
          </p:nvSpPr>
          <p:spPr>
            <a:xfrm rot="5400000">
              <a:off x="8504546" y="2570779"/>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72" name="Isosceles Triangle 3971">
              <a:extLst>
                <a:ext uri="{FF2B5EF4-FFF2-40B4-BE49-F238E27FC236}">
                  <a16:creationId xmlns:a16="http://schemas.microsoft.com/office/drawing/2014/main" id="{8D72C001-E9F5-4FFA-99E4-A5375D310E52}"/>
                </a:ext>
              </a:extLst>
            </p:cNvPr>
            <p:cNvSpPr/>
            <p:nvPr/>
          </p:nvSpPr>
          <p:spPr>
            <a:xfrm rot="5400000">
              <a:off x="8396556" y="2797658"/>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74" name="Isosceles Triangle 3973">
              <a:extLst>
                <a:ext uri="{FF2B5EF4-FFF2-40B4-BE49-F238E27FC236}">
                  <a16:creationId xmlns:a16="http://schemas.microsoft.com/office/drawing/2014/main" id="{24A228DD-7F9E-4F31-B0AD-86026874A663}"/>
                </a:ext>
              </a:extLst>
            </p:cNvPr>
            <p:cNvSpPr/>
            <p:nvPr/>
          </p:nvSpPr>
          <p:spPr>
            <a:xfrm rot="5400000">
              <a:off x="7888616" y="3039908"/>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76" name="Isosceles Triangle 3975">
              <a:extLst>
                <a:ext uri="{FF2B5EF4-FFF2-40B4-BE49-F238E27FC236}">
                  <a16:creationId xmlns:a16="http://schemas.microsoft.com/office/drawing/2014/main" id="{D8CDFBFF-0973-4E04-AF2D-44E53BB96B43}"/>
                </a:ext>
              </a:extLst>
            </p:cNvPr>
            <p:cNvSpPr/>
            <p:nvPr/>
          </p:nvSpPr>
          <p:spPr>
            <a:xfrm rot="5400000">
              <a:off x="7865795" y="3266789"/>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78" name="Isosceles Triangle 3977">
              <a:extLst>
                <a:ext uri="{FF2B5EF4-FFF2-40B4-BE49-F238E27FC236}">
                  <a16:creationId xmlns:a16="http://schemas.microsoft.com/office/drawing/2014/main" id="{635F8D4D-48A2-4BBC-AD93-21C5CD479FE1}"/>
                </a:ext>
              </a:extLst>
            </p:cNvPr>
            <p:cNvSpPr/>
            <p:nvPr/>
          </p:nvSpPr>
          <p:spPr>
            <a:xfrm rot="5400000">
              <a:off x="7613422" y="3966331"/>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80" name="Isosceles Triangle 3979">
              <a:extLst>
                <a:ext uri="{FF2B5EF4-FFF2-40B4-BE49-F238E27FC236}">
                  <a16:creationId xmlns:a16="http://schemas.microsoft.com/office/drawing/2014/main" id="{B317C869-1000-4ACD-87E7-6DFBB508F05F}"/>
                </a:ext>
              </a:extLst>
            </p:cNvPr>
            <p:cNvSpPr/>
            <p:nvPr/>
          </p:nvSpPr>
          <p:spPr>
            <a:xfrm rot="5400000">
              <a:off x="7604797" y="4196819"/>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82" name="Isosceles Triangle 3981">
              <a:extLst>
                <a:ext uri="{FF2B5EF4-FFF2-40B4-BE49-F238E27FC236}">
                  <a16:creationId xmlns:a16="http://schemas.microsoft.com/office/drawing/2014/main" id="{99F57355-76D2-4E26-B77D-40819095C38E}"/>
                </a:ext>
              </a:extLst>
            </p:cNvPr>
            <p:cNvSpPr/>
            <p:nvPr/>
          </p:nvSpPr>
          <p:spPr>
            <a:xfrm rot="5400000">
              <a:off x="7358532" y="4665532"/>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sp>
          <p:nvSpPr>
            <p:cNvPr id="3984" name="Isosceles Triangle 3983">
              <a:extLst>
                <a:ext uri="{FF2B5EF4-FFF2-40B4-BE49-F238E27FC236}">
                  <a16:creationId xmlns:a16="http://schemas.microsoft.com/office/drawing/2014/main" id="{01BC213B-5F16-4AAA-8929-FFC876389698}"/>
                </a:ext>
              </a:extLst>
            </p:cNvPr>
            <p:cNvSpPr/>
            <p:nvPr/>
          </p:nvSpPr>
          <p:spPr>
            <a:xfrm rot="5400000">
              <a:off x="7190920" y="5131891"/>
              <a:ext cx="112417" cy="73152"/>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prstTxWarp prst="textNoShape">
                <a:avLst/>
              </a:prstTxWarp>
              <a:noAutofit/>
            </a:bodyPr>
            <a:lstStyle/>
            <a:p>
              <a:pPr algn="ctr" defTabSz="806455" eaLnBrk="0" fontAlgn="base" hangingPunct="0">
                <a:spcBef>
                  <a:spcPct val="0"/>
                </a:spcBef>
                <a:spcAft>
                  <a:spcPct val="0"/>
                </a:spcAft>
              </a:pPr>
              <a:endParaRPr lang="en-US" sz="3175" dirty="0">
                <a:solidFill>
                  <a:srgbClr val="FFFFFF"/>
                </a:solidFill>
                <a:latin typeface="Arial"/>
                <a:ea typeface="Arial Unicode MS"/>
              </a:endParaRPr>
            </a:p>
          </p:txBody>
        </p:sp>
      </p:grpSp>
      <p:grpSp>
        <p:nvGrpSpPr>
          <p:cNvPr id="4024" name="Group 4023">
            <a:extLst>
              <a:ext uri="{FF2B5EF4-FFF2-40B4-BE49-F238E27FC236}">
                <a16:creationId xmlns:a16="http://schemas.microsoft.com/office/drawing/2014/main" id="{67CBC205-240B-456B-8254-162964B9706E}"/>
              </a:ext>
            </a:extLst>
          </p:cNvPr>
          <p:cNvGrpSpPr/>
          <p:nvPr/>
        </p:nvGrpSpPr>
        <p:grpSpPr>
          <a:xfrm>
            <a:off x="6482571" y="1641794"/>
            <a:ext cx="5365761" cy="2624926"/>
            <a:chOff x="6682086" y="1794194"/>
            <a:chExt cx="5365761" cy="2624926"/>
          </a:xfrm>
        </p:grpSpPr>
        <p:sp>
          <p:nvSpPr>
            <p:cNvPr id="3987" name="Freeform 3020">
              <a:extLst>
                <a:ext uri="{FF2B5EF4-FFF2-40B4-BE49-F238E27FC236}">
                  <a16:creationId xmlns:a16="http://schemas.microsoft.com/office/drawing/2014/main" id="{9CA48B7A-BB00-4FA5-8391-18A220F1E0FB}"/>
                </a:ext>
              </a:extLst>
            </p:cNvPr>
            <p:cNvSpPr>
              <a:spLocks/>
            </p:cNvSpPr>
            <p:nvPr/>
          </p:nvSpPr>
          <p:spPr bwMode="auto">
            <a:xfrm>
              <a:off x="7240181" y="436355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3989" name="Freeform 3021">
              <a:extLst>
                <a:ext uri="{FF2B5EF4-FFF2-40B4-BE49-F238E27FC236}">
                  <a16:creationId xmlns:a16="http://schemas.microsoft.com/office/drawing/2014/main" id="{5F79A11B-1E82-441C-8456-5ACCF4E3E916}"/>
                </a:ext>
              </a:extLst>
            </p:cNvPr>
            <p:cNvSpPr>
              <a:spLocks/>
            </p:cNvSpPr>
            <p:nvPr/>
          </p:nvSpPr>
          <p:spPr bwMode="auto">
            <a:xfrm>
              <a:off x="7492111" y="436355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3991" name="Freeform 3022">
              <a:extLst>
                <a:ext uri="{FF2B5EF4-FFF2-40B4-BE49-F238E27FC236}">
                  <a16:creationId xmlns:a16="http://schemas.microsoft.com/office/drawing/2014/main" id="{7A87B0F3-745A-4D2E-8F86-B4EBA8A731A7}"/>
                </a:ext>
              </a:extLst>
            </p:cNvPr>
            <p:cNvSpPr>
              <a:spLocks/>
            </p:cNvSpPr>
            <p:nvPr/>
          </p:nvSpPr>
          <p:spPr bwMode="auto">
            <a:xfrm>
              <a:off x="7744041" y="4363554"/>
              <a:ext cx="40240" cy="55566"/>
            </a:xfrm>
            <a:custGeom>
              <a:avLst/>
              <a:gdLst>
                <a:gd name="T0" fmla="*/ 10 w 23"/>
                <a:gd name="T1" fmla="*/ 0 h 25"/>
                <a:gd name="T2" fmla="*/ 0 w 23"/>
                <a:gd name="T3" fmla="*/ 25 h 25"/>
                <a:gd name="T4" fmla="*/ 23 w 23"/>
                <a:gd name="T5" fmla="*/ 25 h 25"/>
                <a:gd name="T6" fmla="*/ 10 w 23"/>
                <a:gd name="T7" fmla="*/ 0 h 25"/>
              </a:gdLst>
              <a:ahLst/>
              <a:cxnLst>
                <a:cxn ang="0">
                  <a:pos x="T0" y="T1"/>
                </a:cxn>
                <a:cxn ang="0">
                  <a:pos x="T2" y="T3"/>
                </a:cxn>
                <a:cxn ang="0">
                  <a:pos x="T4" y="T5"/>
                </a:cxn>
                <a:cxn ang="0">
                  <a:pos x="T6" y="T7"/>
                </a:cxn>
              </a:cxnLst>
              <a:rect l="0" t="0" r="r" b="b"/>
              <a:pathLst>
                <a:path w="23" h="25">
                  <a:moveTo>
                    <a:pt x="10" y="0"/>
                  </a:moveTo>
                  <a:lnTo>
                    <a:pt x="0" y="25"/>
                  </a:lnTo>
                  <a:lnTo>
                    <a:pt x="23" y="25"/>
                  </a:lnTo>
                  <a:lnTo>
                    <a:pt x="10"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3993" name="Freeform 3023">
              <a:extLst>
                <a:ext uri="{FF2B5EF4-FFF2-40B4-BE49-F238E27FC236}">
                  <a16:creationId xmlns:a16="http://schemas.microsoft.com/office/drawing/2014/main" id="{B815692A-4558-4A78-97C0-7236E1DBA499}"/>
                </a:ext>
              </a:extLst>
            </p:cNvPr>
            <p:cNvSpPr>
              <a:spLocks/>
            </p:cNvSpPr>
            <p:nvPr/>
          </p:nvSpPr>
          <p:spPr bwMode="auto">
            <a:xfrm>
              <a:off x="6682086" y="3196674"/>
              <a:ext cx="43739" cy="55566"/>
            </a:xfrm>
            <a:custGeom>
              <a:avLst/>
              <a:gdLst>
                <a:gd name="T0" fmla="*/ 13 w 25"/>
                <a:gd name="T1" fmla="*/ 0 h 25"/>
                <a:gd name="T2" fmla="*/ 0 w 25"/>
                <a:gd name="T3" fmla="*/ 25 h 25"/>
                <a:gd name="T4" fmla="*/ 25 w 25"/>
                <a:gd name="T5" fmla="*/ 25 h 25"/>
                <a:gd name="T6" fmla="*/ 13 w 25"/>
                <a:gd name="T7" fmla="*/ 0 h 25"/>
              </a:gdLst>
              <a:ahLst/>
              <a:cxnLst>
                <a:cxn ang="0">
                  <a:pos x="T0" y="T1"/>
                </a:cxn>
                <a:cxn ang="0">
                  <a:pos x="T2" y="T3"/>
                </a:cxn>
                <a:cxn ang="0">
                  <a:pos x="T4" y="T5"/>
                </a:cxn>
                <a:cxn ang="0">
                  <a:pos x="T6" y="T7"/>
                </a:cxn>
              </a:cxnLst>
              <a:rect l="0" t="0" r="r" b="b"/>
              <a:pathLst>
                <a:path w="25" h="25">
                  <a:moveTo>
                    <a:pt x="13" y="0"/>
                  </a:moveTo>
                  <a:lnTo>
                    <a:pt x="0" y="25"/>
                  </a:lnTo>
                  <a:lnTo>
                    <a:pt x="25" y="25"/>
                  </a:lnTo>
                  <a:lnTo>
                    <a:pt x="13"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3995" name="Freeform 3024">
              <a:extLst>
                <a:ext uri="{FF2B5EF4-FFF2-40B4-BE49-F238E27FC236}">
                  <a16:creationId xmlns:a16="http://schemas.microsoft.com/office/drawing/2014/main" id="{3C3212AA-354B-44D2-B265-3320C75EDA2D}"/>
                </a:ext>
              </a:extLst>
            </p:cNvPr>
            <p:cNvSpPr>
              <a:spLocks/>
            </p:cNvSpPr>
            <p:nvPr/>
          </p:nvSpPr>
          <p:spPr bwMode="auto">
            <a:xfrm>
              <a:off x="7000497" y="319667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3997" name="Freeform 3025">
              <a:extLst>
                <a:ext uri="{FF2B5EF4-FFF2-40B4-BE49-F238E27FC236}">
                  <a16:creationId xmlns:a16="http://schemas.microsoft.com/office/drawing/2014/main" id="{27B53CC1-030E-4033-8A33-39CD02F41F4C}"/>
                </a:ext>
              </a:extLst>
            </p:cNvPr>
            <p:cNvSpPr>
              <a:spLocks/>
            </p:cNvSpPr>
            <p:nvPr/>
          </p:nvSpPr>
          <p:spPr bwMode="auto">
            <a:xfrm>
              <a:off x="7229684" y="3196674"/>
              <a:ext cx="40240" cy="55566"/>
            </a:xfrm>
            <a:custGeom>
              <a:avLst/>
              <a:gdLst>
                <a:gd name="T0" fmla="*/ 10 w 23"/>
                <a:gd name="T1" fmla="*/ 0 h 25"/>
                <a:gd name="T2" fmla="*/ 0 w 23"/>
                <a:gd name="T3" fmla="*/ 25 h 25"/>
                <a:gd name="T4" fmla="*/ 23 w 23"/>
                <a:gd name="T5" fmla="*/ 25 h 25"/>
                <a:gd name="T6" fmla="*/ 10 w 23"/>
                <a:gd name="T7" fmla="*/ 0 h 25"/>
              </a:gdLst>
              <a:ahLst/>
              <a:cxnLst>
                <a:cxn ang="0">
                  <a:pos x="T0" y="T1"/>
                </a:cxn>
                <a:cxn ang="0">
                  <a:pos x="T2" y="T3"/>
                </a:cxn>
                <a:cxn ang="0">
                  <a:pos x="T4" y="T5"/>
                </a:cxn>
                <a:cxn ang="0">
                  <a:pos x="T6" y="T7"/>
                </a:cxn>
              </a:cxnLst>
              <a:rect l="0" t="0" r="r" b="b"/>
              <a:pathLst>
                <a:path w="23" h="25">
                  <a:moveTo>
                    <a:pt x="10" y="0"/>
                  </a:moveTo>
                  <a:lnTo>
                    <a:pt x="0" y="25"/>
                  </a:lnTo>
                  <a:lnTo>
                    <a:pt x="23" y="25"/>
                  </a:lnTo>
                  <a:lnTo>
                    <a:pt x="10"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3999" name="Freeform 3026">
              <a:extLst>
                <a:ext uri="{FF2B5EF4-FFF2-40B4-BE49-F238E27FC236}">
                  <a16:creationId xmlns:a16="http://schemas.microsoft.com/office/drawing/2014/main" id="{DF93F1D1-06C2-48D3-8E81-A82F372556BE}"/>
                </a:ext>
              </a:extLst>
            </p:cNvPr>
            <p:cNvSpPr>
              <a:spLocks/>
            </p:cNvSpPr>
            <p:nvPr/>
          </p:nvSpPr>
          <p:spPr bwMode="auto">
            <a:xfrm>
              <a:off x="7492111" y="319667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01" name="Freeform 3027">
              <a:extLst>
                <a:ext uri="{FF2B5EF4-FFF2-40B4-BE49-F238E27FC236}">
                  <a16:creationId xmlns:a16="http://schemas.microsoft.com/office/drawing/2014/main" id="{55353A4F-8B66-416B-8CA5-E5A127CE929E}"/>
                </a:ext>
              </a:extLst>
            </p:cNvPr>
            <p:cNvSpPr>
              <a:spLocks/>
            </p:cNvSpPr>
            <p:nvPr/>
          </p:nvSpPr>
          <p:spPr bwMode="auto">
            <a:xfrm>
              <a:off x="7700304" y="319667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03" name="Freeform 3028">
              <a:extLst>
                <a:ext uri="{FF2B5EF4-FFF2-40B4-BE49-F238E27FC236}">
                  <a16:creationId xmlns:a16="http://schemas.microsoft.com/office/drawing/2014/main" id="{62E8B6AE-CD98-44E3-B845-4FFAD06F2642}"/>
                </a:ext>
              </a:extLst>
            </p:cNvPr>
            <p:cNvSpPr>
              <a:spLocks/>
            </p:cNvSpPr>
            <p:nvPr/>
          </p:nvSpPr>
          <p:spPr bwMode="auto">
            <a:xfrm>
              <a:off x="8023962" y="3196674"/>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05" name="Freeform 3029">
              <a:extLst>
                <a:ext uri="{FF2B5EF4-FFF2-40B4-BE49-F238E27FC236}">
                  <a16:creationId xmlns:a16="http://schemas.microsoft.com/office/drawing/2014/main" id="{F0277153-5B73-4EC8-956D-6B5C55097FD7}"/>
                </a:ext>
              </a:extLst>
            </p:cNvPr>
            <p:cNvSpPr>
              <a:spLocks/>
            </p:cNvSpPr>
            <p:nvPr/>
          </p:nvSpPr>
          <p:spPr bwMode="auto">
            <a:xfrm>
              <a:off x="7988972" y="1794194"/>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07" name="Freeform 3030">
              <a:extLst>
                <a:ext uri="{FF2B5EF4-FFF2-40B4-BE49-F238E27FC236}">
                  <a16:creationId xmlns:a16="http://schemas.microsoft.com/office/drawing/2014/main" id="{A0D7638F-59E4-4710-AAEB-05768AB62009}"/>
                </a:ext>
              </a:extLst>
            </p:cNvPr>
            <p:cNvSpPr>
              <a:spLocks/>
            </p:cNvSpPr>
            <p:nvPr/>
          </p:nvSpPr>
          <p:spPr bwMode="auto">
            <a:xfrm>
              <a:off x="8214661" y="179419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09" name="Freeform 3031">
              <a:extLst>
                <a:ext uri="{FF2B5EF4-FFF2-40B4-BE49-F238E27FC236}">
                  <a16:creationId xmlns:a16="http://schemas.microsoft.com/office/drawing/2014/main" id="{DDB50BA2-01A0-460B-AC2B-CF12B2D5A6CA}"/>
                </a:ext>
              </a:extLst>
            </p:cNvPr>
            <p:cNvSpPr>
              <a:spLocks/>
            </p:cNvSpPr>
            <p:nvPr/>
          </p:nvSpPr>
          <p:spPr bwMode="auto">
            <a:xfrm>
              <a:off x="8447345" y="179419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11" name="Freeform 3032">
              <a:extLst>
                <a:ext uri="{FF2B5EF4-FFF2-40B4-BE49-F238E27FC236}">
                  <a16:creationId xmlns:a16="http://schemas.microsoft.com/office/drawing/2014/main" id="{A8087A55-4123-44DF-B538-3A00F5B8F0CC}"/>
                </a:ext>
              </a:extLst>
            </p:cNvPr>
            <p:cNvSpPr>
              <a:spLocks/>
            </p:cNvSpPr>
            <p:nvPr/>
          </p:nvSpPr>
          <p:spPr bwMode="auto">
            <a:xfrm>
              <a:off x="8951205" y="1794194"/>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13" name="Freeform 3033">
              <a:extLst>
                <a:ext uri="{FF2B5EF4-FFF2-40B4-BE49-F238E27FC236}">
                  <a16:creationId xmlns:a16="http://schemas.microsoft.com/office/drawing/2014/main" id="{7D5E5486-86AC-4D21-9DD7-E93935BFA57B}"/>
                </a:ext>
              </a:extLst>
            </p:cNvPr>
            <p:cNvSpPr>
              <a:spLocks/>
            </p:cNvSpPr>
            <p:nvPr/>
          </p:nvSpPr>
          <p:spPr bwMode="auto">
            <a:xfrm>
              <a:off x="9502302" y="1794194"/>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15" name="Freeform 3034">
              <a:extLst>
                <a:ext uri="{FF2B5EF4-FFF2-40B4-BE49-F238E27FC236}">
                  <a16:creationId xmlns:a16="http://schemas.microsoft.com/office/drawing/2014/main" id="{F3876FD7-ADBB-4609-9D33-302FD71D397B}"/>
                </a:ext>
              </a:extLst>
            </p:cNvPr>
            <p:cNvSpPr>
              <a:spLocks/>
            </p:cNvSpPr>
            <p:nvPr/>
          </p:nvSpPr>
          <p:spPr bwMode="auto">
            <a:xfrm>
              <a:off x="9997416" y="179419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17" name="Freeform 3035">
              <a:extLst>
                <a:ext uri="{FF2B5EF4-FFF2-40B4-BE49-F238E27FC236}">
                  <a16:creationId xmlns:a16="http://schemas.microsoft.com/office/drawing/2014/main" id="{1223F861-D4B8-47EE-9794-D20FA4CB1BEB}"/>
                </a:ext>
              </a:extLst>
            </p:cNvPr>
            <p:cNvSpPr>
              <a:spLocks/>
            </p:cNvSpPr>
            <p:nvPr/>
          </p:nvSpPr>
          <p:spPr bwMode="auto">
            <a:xfrm>
              <a:off x="10524019" y="179419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19" name="Freeform 3036">
              <a:extLst>
                <a:ext uri="{FF2B5EF4-FFF2-40B4-BE49-F238E27FC236}">
                  <a16:creationId xmlns:a16="http://schemas.microsoft.com/office/drawing/2014/main" id="{AC1F8D3F-0851-43E4-9F09-0F05122C0CE9}"/>
                </a:ext>
              </a:extLst>
            </p:cNvPr>
            <p:cNvSpPr>
              <a:spLocks/>
            </p:cNvSpPr>
            <p:nvPr/>
          </p:nvSpPr>
          <p:spPr bwMode="auto">
            <a:xfrm>
              <a:off x="11110105" y="179419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21" name="Freeform 3037">
              <a:extLst>
                <a:ext uri="{FF2B5EF4-FFF2-40B4-BE49-F238E27FC236}">
                  <a16:creationId xmlns:a16="http://schemas.microsoft.com/office/drawing/2014/main" id="{B29067BC-31D9-4B68-8CF7-E472032D94CA}"/>
                </a:ext>
              </a:extLst>
            </p:cNvPr>
            <p:cNvSpPr>
              <a:spLocks/>
            </p:cNvSpPr>
            <p:nvPr/>
          </p:nvSpPr>
          <p:spPr bwMode="auto">
            <a:xfrm>
              <a:off x="11510745" y="1794194"/>
              <a:ext cx="41988" cy="55566"/>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23" name="Freeform 3038">
              <a:extLst>
                <a:ext uri="{FF2B5EF4-FFF2-40B4-BE49-F238E27FC236}">
                  <a16:creationId xmlns:a16="http://schemas.microsoft.com/office/drawing/2014/main" id="{01EA034E-AC95-4DE1-8FF6-EC98646F5FDD}"/>
                </a:ext>
              </a:extLst>
            </p:cNvPr>
            <p:cNvSpPr>
              <a:spLocks/>
            </p:cNvSpPr>
            <p:nvPr/>
          </p:nvSpPr>
          <p:spPr bwMode="auto">
            <a:xfrm>
              <a:off x="12007607" y="1794194"/>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1"/>
            </a:solidFill>
            <a:ln w="9525">
              <a:solidFill>
                <a:schemeClr val="accent1"/>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grpSp>
      <p:grpSp>
        <p:nvGrpSpPr>
          <p:cNvPr id="4221" name="Group 4220">
            <a:extLst>
              <a:ext uri="{FF2B5EF4-FFF2-40B4-BE49-F238E27FC236}">
                <a16:creationId xmlns:a16="http://schemas.microsoft.com/office/drawing/2014/main" id="{1EAD9379-18A9-40B8-957B-F79E780EB02A}"/>
              </a:ext>
            </a:extLst>
          </p:cNvPr>
          <p:cNvGrpSpPr/>
          <p:nvPr/>
        </p:nvGrpSpPr>
        <p:grpSpPr>
          <a:xfrm>
            <a:off x="6519797" y="1641794"/>
            <a:ext cx="4884646" cy="4258937"/>
            <a:chOff x="6562927" y="1641794"/>
            <a:chExt cx="4884646" cy="4258937"/>
          </a:xfrm>
        </p:grpSpPr>
        <p:grpSp>
          <p:nvGrpSpPr>
            <p:cNvPr id="4151" name="Group 4150">
              <a:extLst>
                <a:ext uri="{FF2B5EF4-FFF2-40B4-BE49-F238E27FC236}">
                  <a16:creationId xmlns:a16="http://schemas.microsoft.com/office/drawing/2014/main" id="{DEC7EFFE-5EC2-4069-9331-B66D5A37B07B}"/>
                </a:ext>
              </a:extLst>
            </p:cNvPr>
            <p:cNvGrpSpPr/>
            <p:nvPr/>
          </p:nvGrpSpPr>
          <p:grpSpPr>
            <a:xfrm>
              <a:off x="6562927" y="1641794"/>
              <a:ext cx="4884646" cy="1691422"/>
              <a:chOff x="6562927" y="1641794"/>
              <a:chExt cx="4884646" cy="1691422"/>
            </a:xfrm>
          </p:grpSpPr>
          <p:grpSp>
            <p:nvGrpSpPr>
              <p:cNvPr id="4087" name="Group 4086">
                <a:extLst>
                  <a:ext uri="{FF2B5EF4-FFF2-40B4-BE49-F238E27FC236}">
                    <a16:creationId xmlns:a16="http://schemas.microsoft.com/office/drawing/2014/main" id="{AB446EB0-923C-4D3D-81F7-794285D8A03B}"/>
                  </a:ext>
                </a:extLst>
              </p:cNvPr>
              <p:cNvGrpSpPr/>
              <p:nvPr/>
            </p:nvGrpSpPr>
            <p:grpSpPr>
              <a:xfrm>
                <a:off x="6562927" y="1641794"/>
                <a:ext cx="4884646" cy="526764"/>
                <a:chOff x="6562927" y="1641794"/>
                <a:chExt cx="4884646" cy="526764"/>
              </a:xfrm>
            </p:grpSpPr>
            <p:sp>
              <p:nvSpPr>
                <p:cNvPr id="4026" name="Freeform 2969">
                  <a:extLst>
                    <a:ext uri="{FF2B5EF4-FFF2-40B4-BE49-F238E27FC236}">
                      <a16:creationId xmlns:a16="http://schemas.microsoft.com/office/drawing/2014/main" id="{E477FBBE-BD24-4C3F-9CBE-118625C3E0D3}"/>
                    </a:ext>
                  </a:extLst>
                </p:cNvPr>
                <p:cNvSpPr>
                  <a:spLocks/>
                </p:cNvSpPr>
                <p:nvPr/>
              </p:nvSpPr>
              <p:spPr bwMode="auto">
                <a:xfrm>
                  <a:off x="6860344" y="2108547"/>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28" name="Freeform 2970">
                  <a:extLst>
                    <a:ext uri="{FF2B5EF4-FFF2-40B4-BE49-F238E27FC236}">
                      <a16:creationId xmlns:a16="http://schemas.microsoft.com/office/drawing/2014/main" id="{CBC782FB-934B-4283-B676-A83424E0E052}"/>
                    </a:ext>
                  </a:extLst>
                </p:cNvPr>
                <p:cNvSpPr>
                  <a:spLocks/>
                </p:cNvSpPr>
                <p:nvPr/>
              </p:nvSpPr>
              <p:spPr bwMode="auto">
                <a:xfrm>
                  <a:off x="7129770" y="2108547"/>
                  <a:ext cx="40240" cy="60011"/>
                </a:xfrm>
                <a:custGeom>
                  <a:avLst/>
                  <a:gdLst>
                    <a:gd name="T0" fmla="*/ 12 w 23"/>
                    <a:gd name="T1" fmla="*/ 0 h 27"/>
                    <a:gd name="T2" fmla="*/ 0 w 23"/>
                    <a:gd name="T3" fmla="*/ 27 h 27"/>
                    <a:gd name="T4" fmla="*/ 23 w 23"/>
                    <a:gd name="T5" fmla="*/ 27 h 27"/>
                    <a:gd name="T6" fmla="*/ 12 w 23"/>
                    <a:gd name="T7" fmla="*/ 0 h 27"/>
                  </a:gdLst>
                  <a:ahLst/>
                  <a:cxnLst>
                    <a:cxn ang="0">
                      <a:pos x="T0" y="T1"/>
                    </a:cxn>
                    <a:cxn ang="0">
                      <a:pos x="T2" y="T3"/>
                    </a:cxn>
                    <a:cxn ang="0">
                      <a:pos x="T4" y="T5"/>
                    </a:cxn>
                    <a:cxn ang="0">
                      <a:pos x="T6" y="T7"/>
                    </a:cxn>
                  </a:cxnLst>
                  <a:rect l="0" t="0" r="r" b="b"/>
                  <a:pathLst>
                    <a:path w="23" h="27">
                      <a:moveTo>
                        <a:pt x="12" y="0"/>
                      </a:moveTo>
                      <a:lnTo>
                        <a:pt x="0" y="27"/>
                      </a:lnTo>
                      <a:lnTo>
                        <a:pt x="23"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30" name="Freeform 2971">
                  <a:extLst>
                    <a:ext uri="{FF2B5EF4-FFF2-40B4-BE49-F238E27FC236}">
                      <a16:creationId xmlns:a16="http://schemas.microsoft.com/office/drawing/2014/main" id="{5FE8797F-96F3-402B-8288-E144EE25973B}"/>
                    </a:ext>
                  </a:extLst>
                </p:cNvPr>
                <p:cNvSpPr>
                  <a:spLocks/>
                </p:cNvSpPr>
                <p:nvPr/>
              </p:nvSpPr>
              <p:spPr bwMode="auto">
                <a:xfrm>
                  <a:off x="7369453" y="2108547"/>
                  <a:ext cx="38488" cy="60011"/>
                </a:xfrm>
                <a:custGeom>
                  <a:avLst/>
                  <a:gdLst>
                    <a:gd name="T0" fmla="*/ 12 w 22"/>
                    <a:gd name="T1" fmla="*/ 0 h 27"/>
                    <a:gd name="T2" fmla="*/ 0 w 22"/>
                    <a:gd name="T3" fmla="*/ 27 h 27"/>
                    <a:gd name="T4" fmla="*/ 22 w 22"/>
                    <a:gd name="T5" fmla="*/ 27 h 27"/>
                    <a:gd name="T6" fmla="*/ 12 w 22"/>
                    <a:gd name="T7" fmla="*/ 0 h 27"/>
                  </a:gdLst>
                  <a:ahLst/>
                  <a:cxnLst>
                    <a:cxn ang="0">
                      <a:pos x="T0" y="T1"/>
                    </a:cxn>
                    <a:cxn ang="0">
                      <a:pos x="T2" y="T3"/>
                    </a:cxn>
                    <a:cxn ang="0">
                      <a:pos x="T4" y="T5"/>
                    </a:cxn>
                    <a:cxn ang="0">
                      <a:pos x="T6" y="T7"/>
                    </a:cxn>
                  </a:cxnLst>
                  <a:rect l="0" t="0" r="r" b="b"/>
                  <a:pathLst>
                    <a:path w="22" h="27">
                      <a:moveTo>
                        <a:pt x="12" y="0"/>
                      </a:moveTo>
                      <a:lnTo>
                        <a:pt x="0" y="27"/>
                      </a:lnTo>
                      <a:lnTo>
                        <a:pt x="22"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32" name="Freeform 2972">
                  <a:extLst>
                    <a:ext uri="{FF2B5EF4-FFF2-40B4-BE49-F238E27FC236}">
                      <a16:creationId xmlns:a16="http://schemas.microsoft.com/office/drawing/2014/main" id="{A219EA7C-3310-4C71-AD9E-4A461BE4320C}"/>
                    </a:ext>
                  </a:extLst>
                </p:cNvPr>
                <p:cNvSpPr>
                  <a:spLocks/>
                </p:cNvSpPr>
                <p:nvPr/>
              </p:nvSpPr>
              <p:spPr bwMode="auto">
                <a:xfrm>
                  <a:off x="7619634" y="2108547"/>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34" name="Freeform 2973">
                  <a:extLst>
                    <a:ext uri="{FF2B5EF4-FFF2-40B4-BE49-F238E27FC236}">
                      <a16:creationId xmlns:a16="http://schemas.microsoft.com/office/drawing/2014/main" id="{E63BF6B2-619D-4BAA-BC6E-43819F457491}"/>
                    </a:ext>
                  </a:extLst>
                </p:cNvPr>
                <p:cNvSpPr>
                  <a:spLocks/>
                </p:cNvSpPr>
                <p:nvPr/>
              </p:nvSpPr>
              <p:spPr bwMode="auto">
                <a:xfrm>
                  <a:off x="7882061" y="2108547"/>
                  <a:ext cx="40240" cy="60011"/>
                </a:xfrm>
                <a:custGeom>
                  <a:avLst/>
                  <a:gdLst>
                    <a:gd name="T0" fmla="*/ 13 w 23"/>
                    <a:gd name="T1" fmla="*/ 0 h 27"/>
                    <a:gd name="T2" fmla="*/ 0 w 23"/>
                    <a:gd name="T3" fmla="*/ 27 h 27"/>
                    <a:gd name="T4" fmla="*/ 23 w 23"/>
                    <a:gd name="T5" fmla="*/ 27 h 27"/>
                    <a:gd name="T6" fmla="*/ 13 w 23"/>
                    <a:gd name="T7" fmla="*/ 0 h 27"/>
                  </a:gdLst>
                  <a:ahLst/>
                  <a:cxnLst>
                    <a:cxn ang="0">
                      <a:pos x="T0" y="T1"/>
                    </a:cxn>
                    <a:cxn ang="0">
                      <a:pos x="T2" y="T3"/>
                    </a:cxn>
                    <a:cxn ang="0">
                      <a:pos x="T4" y="T5"/>
                    </a:cxn>
                    <a:cxn ang="0">
                      <a:pos x="T6" y="T7"/>
                    </a:cxn>
                  </a:cxnLst>
                  <a:rect l="0" t="0" r="r" b="b"/>
                  <a:pathLst>
                    <a:path w="23" h="27">
                      <a:moveTo>
                        <a:pt x="13" y="0"/>
                      </a:moveTo>
                      <a:lnTo>
                        <a:pt x="0" y="27"/>
                      </a:lnTo>
                      <a:lnTo>
                        <a:pt x="23" y="27"/>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36" name="Freeform 2974">
                  <a:extLst>
                    <a:ext uri="{FF2B5EF4-FFF2-40B4-BE49-F238E27FC236}">
                      <a16:creationId xmlns:a16="http://schemas.microsoft.com/office/drawing/2014/main" id="{FA9E31CD-8A29-4674-B2C8-351B85659B82}"/>
                    </a:ext>
                  </a:extLst>
                </p:cNvPr>
                <p:cNvSpPr>
                  <a:spLocks/>
                </p:cNvSpPr>
                <p:nvPr/>
              </p:nvSpPr>
              <p:spPr bwMode="auto">
                <a:xfrm>
                  <a:off x="8385921" y="2108547"/>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38" name="Freeform 2975">
                  <a:extLst>
                    <a:ext uri="{FF2B5EF4-FFF2-40B4-BE49-F238E27FC236}">
                      <a16:creationId xmlns:a16="http://schemas.microsoft.com/office/drawing/2014/main" id="{1AA50937-D354-4F79-ABF0-3DC210D0F3BF}"/>
                    </a:ext>
                  </a:extLst>
                </p:cNvPr>
                <p:cNvSpPr>
                  <a:spLocks/>
                </p:cNvSpPr>
                <p:nvPr/>
              </p:nvSpPr>
              <p:spPr bwMode="auto">
                <a:xfrm>
                  <a:off x="8636101" y="2108547"/>
                  <a:ext cx="41988" cy="60011"/>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40" name="Freeform 2976">
                  <a:extLst>
                    <a:ext uri="{FF2B5EF4-FFF2-40B4-BE49-F238E27FC236}">
                      <a16:creationId xmlns:a16="http://schemas.microsoft.com/office/drawing/2014/main" id="{010F9F76-3E79-43CB-A3E5-06CA434975CF}"/>
                    </a:ext>
                  </a:extLst>
                </p:cNvPr>
                <p:cNvSpPr>
                  <a:spLocks/>
                </p:cNvSpPr>
                <p:nvPr/>
              </p:nvSpPr>
              <p:spPr bwMode="auto">
                <a:xfrm>
                  <a:off x="8888032" y="2108547"/>
                  <a:ext cx="40240" cy="60011"/>
                </a:xfrm>
                <a:custGeom>
                  <a:avLst/>
                  <a:gdLst>
                    <a:gd name="T0" fmla="*/ 12 w 23"/>
                    <a:gd name="T1" fmla="*/ 0 h 27"/>
                    <a:gd name="T2" fmla="*/ 0 w 23"/>
                    <a:gd name="T3" fmla="*/ 27 h 27"/>
                    <a:gd name="T4" fmla="*/ 23 w 23"/>
                    <a:gd name="T5" fmla="*/ 27 h 27"/>
                    <a:gd name="T6" fmla="*/ 12 w 23"/>
                    <a:gd name="T7" fmla="*/ 0 h 27"/>
                  </a:gdLst>
                  <a:ahLst/>
                  <a:cxnLst>
                    <a:cxn ang="0">
                      <a:pos x="T0" y="T1"/>
                    </a:cxn>
                    <a:cxn ang="0">
                      <a:pos x="T2" y="T3"/>
                    </a:cxn>
                    <a:cxn ang="0">
                      <a:pos x="T4" y="T5"/>
                    </a:cxn>
                    <a:cxn ang="0">
                      <a:pos x="T6" y="T7"/>
                    </a:cxn>
                  </a:cxnLst>
                  <a:rect l="0" t="0" r="r" b="b"/>
                  <a:pathLst>
                    <a:path w="23" h="27">
                      <a:moveTo>
                        <a:pt x="12" y="0"/>
                      </a:moveTo>
                      <a:lnTo>
                        <a:pt x="0" y="27"/>
                      </a:lnTo>
                      <a:lnTo>
                        <a:pt x="23"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42" name="Freeform 2977">
                  <a:extLst>
                    <a:ext uri="{FF2B5EF4-FFF2-40B4-BE49-F238E27FC236}">
                      <a16:creationId xmlns:a16="http://schemas.microsoft.com/office/drawing/2014/main" id="{61019F23-17F0-4FED-9A73-0C62D2BCB6C2}"/>
                    </a:ext>
                  </a:extLst>
                </p:cNvPr>
                <p:cNvSpPr>
                  <a:spLocks/>
                </p:cNvSpPr>
                <p:nvPr/>
              </p:nvSpPr>
              <p:spPr bwMode="auto">
                <a:xfrm>
                  <a:off x="9384893" y="2108547"/>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44" name="Freeform 2978">
                  <a:extLst>
                    <a:ext uri="{FF2B5EF4-FFF2-40B4-BE49-F238E27FC236}">
                      <a16:creationId xmlns:a16="http://schemas.microsoft.com/office/drawing/2014/main" id="{BD97710B-15CF-4E34-A764-77CBB36739AB}"/>
                    </a:ext>
                  </a:extLst>
                </p:cNvPr>
                <p:cNvSpPr>
                  <a:spLocks/>
                </p:cNvSpPr>
                <p:nvPr/>
              </p:nvSpPr>
              <p:spPr bwMode="auto">
                <a:xfrm>
                  <a:off x="9594835" y="2108547"/>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46" name="Freeform 2979">
                  <a:extLst>
                    <a:ext uri="{FF2B5EF4-FFF2-40B4-BE49-F238E27FC236}">
                      <a16:creationId xmlns:a16="http://schemas.microsoft.com/office/drawing/2014/main" id="{08C33919-7755-44A1-950C-52608050C5A3}"/>
                    </a:ext>
                  </a:extLst>
                </p:cNvPr>
                <p:cNvSpPr>
                  <a:spLocks/>
                </p:cNvSpPr>
                <p:nvPr/>
              </p:nvSpPr>
              <p:spPr bwMode="auto">
                <a:xfrm>
                  <a:off x="9887003" y="2108547"/>
                  <a:ext cx="40240" cy="60011"/>
                </a:xfrm>
                <a:custGeom>
                  <a:avLst/>
                  <a:gdLst>
                    <a:gd name="T0" fmla="*/ 12 w 23"/>
                    <a:gd name="T1" fmla="*/ 0 h 27"/>
                    <a:gd name="T2" fmla="*/ 0 w 23"/>
                    <a:gd name="T3" fmla="*/ 27 h 27"/>
                    <a:gd name="T4" fmla="*/ 23 w 23"/>
                    <a:gd name="T5" fmla="*/ 27 h 27"/>
                    <a:gd name="T6" fmla="*/ 12 w 23"/>
                    <a:gd name="T7" fmla="*/ 0 h 27"/>
                  </a:gdLst>
                  <a:ahLst/>
                  <a:cxnLst>
                    <a:cxn ang="0">
                      <a:pos x="T0" y="T1"/>
                    </a:cxn>
                    <a:cxn ang="0">
                      <a:pos x="T2" y="T3"/>
                    </a:cxn>
                    <a:cxn ang="0">
                      <a:pos x="T4" y="T5"/>
                    </a:cxn>
                    <a:cxn ang="0">
                      <a:pos x="T6" y="T7"/>
                    </a:cxn>
                  </a:cxnLst>
                  <a:rect l="0" t="0" r="r" b="b"/>
                  <a:pathLst>
                    <a:path w="23" h="27">
                      <a:moveTo>
                        <a:pt x="12" y="0"/>
                      </a:moveTo>
                      <a:lnTo>
                        <a:pt x="0" y="27"/>
                      </a:lnTo>
                      <a:lnTo>
                        <a:pt x="23"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48" name="Freeform 2981">
                  <a:extLst>
                    <a:ext uri="{FF2B5EF4-FFF2-40B4-BE49-F238E27FC236}">
                      <a16:creationId xmlns:a16="http://schemas.microsoft.com/office/drawing/2014/main" id="{62A60AAC-3B18-4D09-AE6E-3D508AF59B18}"/>
                    </a:ext>
                  </a:extLst>
                </p:cNvPr>
                <p:cNvSpPr>
                  <a:spLocks/>
                </p:cNvSpPr>
                <p:nvPr/>
              </p:nvSpPr>
              <p:spPr bwMode="auto">
                <a:xfrm>
                  <a:off x="6578673" y="1875170"/>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50" name="Freeform 2982">
                  <a:extLst>
                    <a:ext uri="{FF2B5EF4-FFF2-40B4-BE49-F238E27FC236}">
                      <a16:creationId xmlns:a16="http://schemas.microsoft.com/office/drawing/2014/main" id="{6AA66D93-5C5A-4471-AE5D-631A440914B3}"/>
                    </a:ext>
                  </a:extLst>
                </p:cNvPr>
                <p:cNvSpPr>
                  <a:spLocks/>
                </p:cNvSpPr>
                <p:nvPr/>
              </p:nvSpPr>
              <p:spPr bwMode="auto">
                <a:xfrm>
                  <a:off x="6872593" y="1875170"/>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52" name="Freeform 2983">
                  <a:extLst>
                    <a:ext uri="{FF2B5EF4-FFF2-40B4-BE49-F238E27FC236}">
                      <a16:creationId xmlns:a16="http://schemas.microsoft.com/office/drawing/2014/main" id="{18CA077F-EF09-428B-A5DD-BF85C3325964}"/>
                    </a:ext>
                  </a:extLst>
                </p:cNvPr>
                <p:cNvSpPr>
                  <a:spLocks/>
                </p:cNvSpPr>
                <p:nvPr/>
              </p:nvSpPr>
              <p:spPr bwMode="auto">
                <a:xfrm>
                  <a:off x="7122771" y="1875170"/>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54" name="Freeform 2984">
                  <a:extLst>
                    <a:ext uri="{FF2B5EF4-FFF2-40B4-BE49-F238E27FC236}">
                      <a16:creationId xmlns:a16="http://schemas.microsoft.com/office/drawing/2014/main" id="{DE7F551C-E2D8-4494-9C5C-A2EE14AF63B2}"/>
                    </a:ext>
                  </a:extLst>
                </p:cNvPr>
                <p:cNvSpPr>
                  <a:spLocks/>
                </p:cNvSpPr>
                <p:nvPr/>
              </p:nvSpPr>
              <p:spPr bwMode="auto">
                <a:xfrm>
                  <a:off x="7374701" y="1875170"/>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56" name="Freeform 2985">
                  <a:extLst>
                    <a:ext uri="{FF2B5EF4-FFF2-40B4-BE49-F238E27FC236}">
                      <a16:creationId xmlns:a16="http://schemas.microsoft.com/office/drawing/2014/main" id="{9B3AEC33-234C-42E2-A8E1-3B3FE0769D50}"/>
                    </a:ext>
                  </a:extLst>
                </p:cNvPr>
                <p:cNvSpPr>
                  <a:spLocks/>
                </p:cNvSpPr>
                <p:nvPr/>
              </p:nvSpPr>
              <p:spPr bwMode="auto">
                <a:xfrm>
                  <a:off x="7626631" y="1875170"/>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58" name="Freeform 2986">
                  <a:extLst>
                    <a:ext uri="{FF2B5EF4-FFF2-40B4-BE49-F238E27FC236}">
                      <a16:creationId xmlns:a16="http://schemas.microsoft.com/office/drawing/2014/main" id="{D7A72249-4D84-4013-9F87-55C4C1009A36}"/>
                    </a:ext>
                  </a:extLst>
                </p:cNvPr>
                <p:cNvSpPr>
                  <a:spLocks/>
                </p:cNvSpPr>
                <p:nvPr/>
              </p:nvSpPr>
              <p:spPr bwMode="auto">
                <a:xfrm>
                  <a:off x="7876813" y="1875170"/>
                  <a:ext cx="41988" cy="55566"/>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60" name="Freeform 2987">
                  <a:extLst>
                    <a:ext uri="{FF2B5EF4-FFF2-40B4-BE49-F238E27FC236}">
                      <a16:creationId xmlns:a16="http://schemas.microsoft.com/office/drawing/2014/main" id="{55322112-15E5-457B-BF35-B8212D1509D1}"/>
                    </a:ext>
                  </a:extLst>
                </p:cNvPr>
                <p:cNvSpPr>
                  <a:spLocks/>
                </p:cNvSpPr>
                <p:nvPr/>
              </p:nvSpPr>
              <p:spPr bwMode="auto">
                <a:xfrm>
                  <a:off x="8128744" y="1875170"/>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62" name="Freeform 2988">
                  <a:extLst>
                    <a:ext uri="{FF2B5EF4-FFF2-40B4-BE49-F238E27FC236}">
                      <a16:creationId xmlns:a16="http://schemas.microsoft.com/office/drawing/2014/main" id="{E475A7ED-674E-4FAC-B3EA-E790BC53A62E}"/>
                    </a:ext>
                  </a:extLst>
                </p:cNvPr>
                <p:cNvSpPr>
                  <a:spLocks/>
                </p:cNvSpPr>
                <p:nvPr/>
              </p:nvSpPr>
              <p:spPr bwMode="auto">
                <a:xfrm>
                  <a:off x="8380672" y="1875170"/>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64" name="Freeform 2989">
                  <a:extLst>
                    <a:ext uri="{FF2B5EF4-FFF2-40B4-BE49-F238E27FC236}">
                      <a16:creationId xmlns:a16="http://schemas.microsoft.com/office/drawing/2014/main" id="{869FBEF3-47F5-4C8C-94BE-BFFB4C90A654}"/>
                    </a:ext>
                  </a:extLst>
                </p:cNvPr>
                <p:cNvSpPr>
                  <a:spLocks/>
                </p:cNvSpPr>
                <p:nvPr/>
              </p:nvSpPr>
              <p:spPr bwMode="auto">
                <a:xfrm>
                  <a:off x="8895031" y="1875170"/>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66" name="Freeform 2990">
                  <a:extLst>
                    <a:ext uri="{FF2B5EF4-FFF2-40B4-BE49-F238E27FC236}">
                      <a16:creationId xmlns:a16="http://schemas.microsoft.com/office/drawing/2014/main" id="{52010A04-B7AD-4AE4-8D8B-C9F0645E4EA7}"/>
                    </a:ext>
                  </a:extLst>
                </p:cNvPr>
                <p:cNvSpPr>
                  <a:spLocks/>
                </p:cNvSpPr>
                <p:nvPr/>
              </p:nvSpPr>
              <p:spPr bwMode="auto">
                <a:xfrm>
                  <a:off x="9395390" y="1875170"/>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68" name="Freeform 2991">
                  <a:extLst>
                    <a:ext uri="{FF2B5EF4-FFF2-40B4-BE49-F238E27FC236}">
                      <a16:creationId xmlns:a16="http://schemas.microsoft.com/office/drawing/2014/main" id="{938BC527-D24D-4309-96E2-BCA1030837BA}"/>
                    </a:ext>
                  </a:extLst>
                </p:cNvPr>
                <p:cNvSpPr>
                  <a:spLocks/>
                </p:cNvSpPr>
                <p:nvPr/>
              </p:nvSpPr>
              <p:spPr bwMode="auto">
                <a:xfrm>
                  <a:off x="9899252" y="1875170"/>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70" name="Freeform 2992">
                  <a:extLst>
                    <a:ext uri="{FF2B5EF4-FFF2-40B4-BE49-F238E27FC236}">
                      <a16:creationId xmlns:a16="http://schemas.microsoft.com/office/drawing/2014/main" id="{9690208A-27C6-44FD-B678-AADF1AF75241}"/>
                    </a:ext>
                  </a:extLst>
                </p:cNvPr>
                <p:cNvSpPr>
                  <a:spLocks/>
                </p:cNvSpPr>
                <p:nvPr/>
              </p:nvSpPr>
              <p:spPr bwMode="auto">
                <a:xfrm>
                  <a:off x="10401360" y="1875170"/>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72" name="Freeform 2993">
                  <a:extLst>
                    <a:ext uri="{FF2B5EF4-FFF2-40B4-BE49-F238E27FC236}">
                      <a16:creationId xmlns:a16="http://schemas.microsoft.com/office/drawing/2014/main" id="{8F37BD6A-C116-4596-A8FB-246883150CEA}"/>
                    </a:ext>
                  </a:extLst>
                </p:cNvPr>
                <p:cNvSpPr>
                  <a:spLocks/>
                </p:cNvSpPr>
                <p:nvPr/>
              </p:nvSpPr>
              <p:spPr bwMode="auto">
                <a:xfrm>
                  <a:off x="10898221" y="1875170"/>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74" name="Freeform 2995">
                  <a:extLst>
                    <a:ext uri="{FF2B5EF4-FFF2-40B4-BE49-F238E27FC236}">
                      <a16:creationId xmlns:a16="http://schemas.microsoft.com/office/drawing/2014/main" id="{49B7B08B-9045-43E7-915F-3AA111A39621}"/>
                    </a:ext>
                  </a:extLst>
                </p:cNvPr>
                <p:cNvSpPr>
                  <a:spLocks/>
                </p:cNvSpPr>
                <p:nvPr/>
              </p:nvSpPr>
              <p:spPr bwMode="auto">
                <a:xfrm>
                  <a:off x="6562927" y="1641794"/>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76" name="Freeform 2996">
                  <a:extLst>
                    <a:ext uri="{FF2B5EF4-FFF2-40B4-BE49-F238E27FC236}">
                      <a16:creationId xmlns:a16="http://schemas.microsoft.com/office/drawing/2014/main" id="{2BB8DA7B-012D-4869-8CEA-5E9CB3D3D96D}"/>
                    </a:ext>
                  </a:extLst>
                </p:cNvPr>
                <p:cNvSpPr>
                  <a:spLocks/>
                </p:cNvSpPr>
                <p:nvPr/>
              </p:nvSpPr>
              <p:spPr bwMode="auto">
                <a:xfrm>
                  <a:off x="6841100" y="1641794"/>
                  <a:ext cx="43739" cy="55566"/>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78" name="Freeform 2997">
                  <a:extLst>
                    <a:ext uri="{FF2B5EF4-FFF2-40B4-BE49-F238E27FC236}">
                      <a16:creationId xmlns:a16="http://schemas.microsoft.com/office/drawing/2014/main" id="{F47093F4-6C98-428C-B295-45590CC741C1}"/>
                    </a:ext>
                  </a:extLst>
                </p:cNvPr>
                <p:cNvSpPr>
                  <a:spLocks/>
                </p:cNvSpPr>
                <p:nvPr/>
              </p:nvSpPr>
              <p:spPr bwMode="auto">
                <a:xfrm>
                  <a:off x="7107027" y="1641794"/>
                  <a:ext cx="40240" cy="55566"/>
                </a:xfrm>
                <a:custGeom>
                  <a:avLst/>
                  <a:gdLst>
                    <a:gd name="T0" fmla="*/ 10 w 23"/>
                    <a:gd name="T1" fmla="*/ 0 h 25"/>
                    <a:gd name="T2" fmla="*/ 0 w 23"/>
                    <a:gd name="T3" fmla="*/ 25 h 25"/>
                    <a:gd name="T4" fmla="*/ 23 w 23"/>
                    <a:gd name="T5" fmla="*/ 25 h 25"/>
                    <a:gd name="T6" fmla="*/ 10 w 23"/>
                    <a:gd name="T7" fmla="*/ 0 h 25"/>
                  </a:gdLst>
                  <a:ahLst/>
                  <a:cxnLst>
                    <a:cxn ang="0">
                      <a:pos x="T0" y="T1"/>
                    </a:cxn>
                    <a:cxn ang="0">
                      <a:pos x="T2" y="T3"/>
                    </a:cxn>
                    <a:cxn ang="0">
                      <a:pos x="T4" y="T5"/>
                    </a:cxn>
                    <a:cxn ang="0">
                      <a:pos x="T6" y="T7"/>
                    </a:cxn>
                  </a:cxnLst>
                  <a:rect l="0" t="0" r="r" b="b"/>
                  <a:pathLst>
                    <a:path w="23" h="25">
                      <a:moveTo>
                        <a:pt x="10" y="0"/>
                      </a:moveTo>
                      <a:lnTo>
                        <a:pt x="0" y="25"/>
                      </a:lnTo>
                      <a:lnTo>
                        <a:pt x="23" y="25"/>
                      </a:lnTo>
                      <a:lnTo>
                        <a:pt x="10"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80" name="Freeform 2998">
                  <a:extLst>
                    <a:ext uri="{FF2B5EF4-FFF2-40B4-BE49-F238E27FC236}">
                      <a16:creationId xmlns:a16="http://schemas.microsoft.com/office/drawing/2014/main" id="{0D5A2F89-F94C-43ED-BE08-02FD677ACC0A}"/>
                    </a:ext>
                  </a:extLst>
                </p:cNvPr>
                <p:cNvSpPr>
                  <a:spLocks/>
                </p:cNvSpPr>
                <p:nvPr/>
              </p:nvSpPr>
              <p:spPr bwMode="auto">
                <a:xfrm>
                  <a:off x="7290723" y="1641794"/>
                  <a:ext cx="41988" cy="55566"/>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82" name="Freeform 2999">
                  <a:extLst>
                    <a:ext uri="{FF2B5EF4-FFF2-40B4-BE49-F238E27FC236}">
                      <a16:creationId xmlns:a16="http://schemas.microsoft.com/office/drawing/2014/main" id="{48ACDE51-D840-4E38-85E7-86CFD9F4FC18}"/>
                    </a:ext>
                  </a:extLst>
                </p:cNvPr>
                <p:cNvSpPr>
                  <a:spLocks/>
                </p:cNvSpPr>
                <p:nvPr/>
              </p:nvSpPr>
              <p:spPr bwMode="auto">
                <a:xfrm>
                  <a:off x="7607387" y="1641794"/>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84" name="Freeform 2994">
                  <a:extLst>
                    <a:ext uri="{FF2B5EF4-FFF2-40B4-BE49-F238E27FC236}">
                      <a16:creationId xmlns:a16="http://schemas.microsoft.com/office/drawing/2014/main" id="{7CF13A0E-CA02-4055-B30B-22BE30AB5745}"/>
                    </a:ext>
                  </a:extLst>
                </p:cNvPr>
                <p:cNvSpPr>
                  <a:spLocks/>
                </p:cNvSpPr>
                <p:nvPr/>
              </p:nvSpPr>
              <p:spPr bwMode="auto">
                <a:xfrm>
                  <a:off x="11407333" y="1875170"/>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86" name="Freeform 2980">
                  <a:extLst>
                    <a:ext uri="{FF2B5EF4-FFF2-40B4-BE49-F238E27FC236}">
                      <a16:creationId xmlns:a16="http://schemas.microsoft.com/office/drawing/2014/main" id="{A163451A-567C-41D8-85D6-ED338CF34D37}"/>
                    </a:ext>
                  </a:extLst>
                </p:cNvPr>
                <p:cNvSpPr>
                  <a:spLocks/>
                </p:cNvSpPr>
                <p:nvPr/>
              </p:nvSpPr>
              <p:spPr bwMode="auto">
                <a:xfrm>
                  <a:off x="10420605" y="2108547"/>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grpSp>
          <p:grpSp>
            <p:nvGrpSpPr>
              <p:cNvPr id="4150" name="Group 4149">
                <a:extLst>
                  <a:ext uri="{FF2B5EF4-FFF2-40B4-BE49-F238E27FC236}">
                    <a16:creationId xmlns:a16="http://schemas.microsoft.com/office/drawing/2014/main" id="{62C6BE2B-DB74-412C-A05D-AB2CEF27994D}"/>
                  </a:ext>
                </a:extLst>
              </p:cNvPr>
              <p:cNvGrpSpPr/>
              <p:nvPr/>
            </p:nvGrpSpPr>
            <p:grpSpPr>
              <a:xfrm>
                <a:off x="6573425" y="2341923"/>
                <a:ext cx="3612746" cy="991293"/>
                <a:chOff x="6573425" y="2341923"/>
                <a:chExt cx="3612746" cy="991293"/>
              </a:xfrm>
            </p:grpSpPr>
            <p:sp>
              <p:nvSpPr>
                <p:cNvPr id="4089" name="Freeform 2937">
                  <a:extLst>
                    <a:ext uri="{FF2B5EF4-FFF2-40B4-BE49-F238E27FC236}">
                      <a16:creationId xmlns:a16="http://schemas.microsoft.com/office/drawing/2014/main" id="{0B35452C-D766-447A-B980-6F123BB50325}"/>
                    </a:ext>
                  </a:extLst>
                </p:cNvPr>
                <p:cNvSpPr>
                  <a:spLocks/>
                </p:cNvSpPr>
                <p:nvPr/>
              </p:nvSpPr>
              <p:spPr bwMode="auto">
                <a:xfrm>
                  <a:off x="6585672" y="3277650"/>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91" name="Freeform 2938">
                  <a:extLst>
                    <a:ext uri="{FF2B5EF4-FFF2-40B4-BE49-F238E27FC236}">
                      <a16:creationId xmlns:a16="http://schemas.microsoft.com/office/drawing/2014/main" id="{3B0E5DF8-030D-4A98-BD18-62EBC8556B83}"/>
                    </a:ext>
                  </a:extLst>
                </p:cNvPr>
                <p:cNvSpPr>
                  <a:spLocks/>
                </p:cNvSpPr>
                <p:nvPr/>
              </p:nvSpPr>
              <p:spPr bwMode="auto">
                <a:xfrm>
                  <a:off x="6841100" y="3277650"/>
                  <a:ext cx="43739" cy="55566"/>
                </a:xfrm>
                <a:custGeom>
                  <a:avLst/>
                  <a:gdLst>
                    <a:gd name="T0" fmla="*/ 12 w 25"/>
                    <a:gd name="T1" fmla="*/ 0 h 25"/>
                    <a:gd name="T2" fmla="*/ 0 w 25"/>
                    <a:gd name="T3" fmla="*/ 25 h 25"/>
                    <a:gd name="T4" fmla="*/ 25 w 25"/>
                    <a:gd name="T5" fmla="*/ 25 h 25"/>
                    <a:gd name="T6" fmla="*/ 12 w 25"/>
                    <a:gd name="T7" fmla="*/ 0 h 25"/>
                  </a:gdLst>
                  <a:ahLst/>
                  <a:cxnLst>
                    <a:cxn ang="0">
                      <a:pos x="T0" y="T1"/>
                    </a:cxn>
                    <a:cxn ang="0">
                      <a:pos x="T2" y="T3"/>
                    </a:cxn>
                    <a:cxn ang="0">
                      <a:pos x="T4" y="T5"/>
                    </a:cxn>
                    <a:cxn ang="0">
                      <a:pos x="T6" y="T7"/>
                    </a:cxn>
                  </a:cxnLst>
                  <a:rect l="0" t="0" r="r" b="b"/>
                  <a:pathLst>
                    <a:path w="25" h="25">
                      <a:moveTo>
                        <a:pt x="12" y="0"/>
                      </a:moveTo>
                      <a:lnTo>
                        <a:pt x="0" y="25"/>
                      </a:lnTo>
                      <a:lnTo>
                        <a:pt x="25"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93" name="Freeform 2939">
                  <a:extLst>
                    <a:ext uri="{FF2B5EF4-FFF2-40B4-BE49-F238E27FC236}">
                      <a16:creationId xmlns:a16="http://schemas.microsoft.com/office/drawing/2014/main" id="{E0AEC383-19E4-4DF7-BB51-EE5CF32E237B}"/>
                    </a:ext>
                  </a:extLst>
                </p:cNvPr>
                <p:cNvSpPr>
                  <a:spLocks/>
                </p:cNvSpPr>
                <p:nvPr/>
              </p:nvSpPr>
              <p:spPr bwMode="auto">
                <a:xfrm>
                  <a:off x="7087783" y="3277650"/>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95" name="Freeform 2940">
                  <a:extLst>
                    <a:ext uri="{FF2B5EF4-FFF2-40B4-BE49-F238E27FC236}">
                      <a16:creationId xmlns:a16="http://schemas.microsoft.com/office/drawing/2014/main" id="{FE3EAF32-75B2-48E8-A0A6-1AB8F25BFE73}"/>
                    </a:ext>
                  </a:extLst>
                </p:cNvPr>
                <p:cNvSpPr>
                  <a:spLocks/>
                </p:cNvSpPr>
                <p:nvPr/>
              </p:nvSpPr>
              <p:spPr bwMode="auto">
                <a:xfrm>
                  <a:off x="7344960" y="3277650"/>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97" name="Freeform 2941">
                  <a:extLst>
                    <a:ext uri="{FF2B5EF4-FFF2-40B4-BE49-F238E27FC236}">
                      <a16:creationId xmlns:a16="http://schemas.microsoft.com/office/drawing/2014/main" id="{4F2B5D10-734C-477F-8934-F1FBA143C2E0}"/>
                    </a:ext>
                  </a:extLst>
                </p:cNvPr>
                <p:cNvSpPr>
                  <a:spLocks/>
                </p:cNvSpPr>
                <p:nvPr/>
              </p:nvSpPr>
              <p:spPr bwMode="auto">
                <a:xfrm>
                  <a:off x="7591643" y="3277650"/>
                  <a:ext cx="40240" cy="55566"/>
                </a:xfrm>
                <a:custGeom>
                  <a:avLst/>
                  <a:gdLst>
                    <a:gd name="T0" fmla="*/ 10 w 23"/>
                    <a:gd name="T1" fmla="*/ 0 h 25"/>
                    <a:gd name="T2" fmla="*/ 0 w 23"/>
                    <a:gd name="T3" fmla="*/ 25 h 25"/>
                    <a:gd name="T4" fmla="*/ 23 w 23"/>
                    <a:gd name="T5" fmla="*/ 25 h 25"/>
                    <a:gd name="T6" fmla="*/ 10 w 23"/>
                    <a:gd name="T7" fmla="*/ 0 h 25"/>
                  </a:gdLst>
                  <a:ahLst/>
                  <a:cxnLst>
                    <a:cxn ang="0">
                      <a:pos x="T0" y="T1"/>
                    </a:cxn>
                    <a:cxn ang="0">
                      <a:pos x="T2" y="T3"/>
                    </a:cxn>
                    <a:cxn ang="0">
                      <a:pos x="T4" y="T5"/>
                    </a:cxn>
                    <a:cxn ang="0">
                      <a:pos x="T6" y="T7"/>
                    </a:cxn>
                  </a:cxnLst>
                  <a:rect l="0" t="0" r="r" b="b"/>
                  <a:pathLst>
                    <a:path w="23" h="25">
                      <a:moveTo>
                        <a:pt x="10" y="0"/>
                      </a:moveTo>
                      <a:lnTo>
                        <a:pt x="0" y="25"/>
                      </a:lnTo>
                      <a:lnTo>
                        <a:pt x="23" y="25"/>
                      </a:lnTo>
                      <a:lnTo>
                        <a:pt x="10"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099" name="Freeform 2942">
                  <a:extLst>
                    <a:ext uri="{FF2B5EF4-FFF2-40B4-BE49-F238E27FC236}">
                      <a16:creationId xmlns:a16="http://schemas.microsoft.com/office/drawing/2014/main" id="{0EF7DF9E-C59F-4076-83C7-A168364433F2}"/>
                    </a:ext>
                  </a:extLst>
                </p:cNvPr>
                <p:cNvSpPr>
                  <a:spLocks/>
                </p:cNvSpPr>
                <p:nvPr/>
              </p:nvSpPr>
              <p:spPr bwMode="auto">
                <a:xfrm>
                  <a:off x="7847071" y="3277650"/>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01" name="Freeform 2943">
                  <a:extLst>
                    <a:ext uri="{FF2B5EF4-FFF2-40B4-BE49-F238E27FC236}">
                      <a16:creationId xmlns:a16="http://schemas.microsoft.com/office/drawing/2014/main" id="{0E6667D2-916F-409E-B34B-C112CCC5CD0D}"/>
                    </a:ext>
                  </a:extLst>
                </p:cNvPr>
                <p:cNvSpPr>
                  <a:spLocks/>
                </p:cNvSpPr>
                <p:nvPr/>
              </p:nvSpPr>
              <p:spPr bwMode="auto">
                <a:xfrm>
                  <a:off x="6573425" y="2810897"/>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03" name="Freeform 2944">
                  <a:extLst>
                    <a:ext uri="{FF2B5EF4-FFF2-40B4-BE49-F238E27FC236}">
                      <a16:creationId xmlns:a16="http://schemas.microsoft.com/office/drawing/2014/main" id="{E4D7DD3B-8E27-4FB5-B1C1-FF9351DBB040}"/>
                    </a:ext>
                  </a:extLst>
                </p:cNvPr>
                <p:cNvSpPr>
                  <a:spLocks/>
                </p:cNvSpPr>
                <p:nvPr/>
              </p:nvSpPr>
              <p:spPr bwMode="auto">
                <a:xfrm>
                  <a:off x="6830603" y="2810897"/>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05" name="Freeform 2945">
                  <a:extLst>
                    <a:ext uri="{FF2B5EF4-FFF2-40B4-BE49-F238E27FC236}">
                      <a16:creationId xmlns:a16="http://schemas.microsoft.com/office/drawing/2014/main" id="{BB0C6A7C-BFE0-4992-9485-0041DDA4778A}"/>
                    </a:ext>
                  </a:extLst>
                </p:cNvPr>
                <p:cNvSpPr>
                  <a:spLocks/>
                </p:cNvSpPr>
                <p:nvPr/>
              </p:nvSpPr>
              <p:spPr bwMode="auto">
                <a:xfrm>
                  <a:off x="7080783" y="2810897"/>
                  <a:ext cx="41988" cy="55566"/>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07" name="Freeform 2946">
                  <a:extLst>
                    <a:ext uri="{FF2B5EF4-FFF2-40B4-BE49-F238E27FC236}">
                      <a16:creationId xmlns:a16="http://schemas.microsoft.com/office/drawing/2014/main" id="{CA7E866E-25ED-4BD4-818D-51BC615131E8}"/>
                    </a:ext>
                  </a:extLst>
                </p:cNvPr>
                <p:cNvSpPr>
                  <a:spLocks/>
                </p:cNvSpPr>
                <p:nvPr/>
              </p:nvSpPr>
              <p:spPr bwMode="auto">
                <a:xfrm>
                  <a:off x="7423688" y="2810897"/>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09" name="Freeform 2947">
                  <a:extLst>
                    <a:ext uri="{FF2B5EF4-FFF2-40B4-BE49-F238E27FC236}">
                      <a16:creationId xmlns:a16="http://schemas.microsoft.com/office/drawing/2014/main" id="{B3AECCF2-E8EA-437A-8933-EC9A36075D1E}"/>
                    </a:ext>
                  </a:extLst>
                </p:cNvPr>
                <p:cNvSpPr>
                  <a:spLocks/>
                </p:cNvSpPr>
                <p:nvPr/>
              </p:nvSpPr>
              <p:spPr bwMode="auto">
                <a:xfrm>
                  <a:off x="7591643" y="2810897"/>
                  <a:ext cx="40240" cy="55566"/>
                </a:xfrm>
                <a:custGeom>
                  <a:avLst/>
                  <a:gdLst>
                    <a:gd name="T0" fmla="*/ 10 w 23"/>
                    <a:gd name="T1" fmla="*/ 0 h 25"/>
                    <a:gd name="T2" fmla="*/ 0 w 23"/>
                    <a:gd name="T3" fmla="*/ 25 h 25"/>
                    <a:gd name="T4" fmla="*/ 23 w 23"/>
                    <a:gd name="T5" fmla="*/ 25 h 25"/>
                    <a:gd name="T6" fmla="*/ 10 w 23"/>
                    <a:gd name="T7" fmla="*/ 0 h 25"/>
                  </a:gdLst>
                  <a:ahLst/>
                  <a:cxnLst>
                    <a:cxn ang="0">
                      <a:pos x="T0" y="T1"/>
                    </a:cxn>
                    <a:cxn ang="0">
                      <a:pos x="T2" y="T3"/>
                    </a:cxn>
                    <a:cxn ang="0">
                      <a:pos x="T4" y="T5"/>
                    </a:cxn>
                    <a:cxn ang="0">
                      <a:pos x="T6" y="T7"/>
                    </a:cxn>
                  </a:cxnLst>
                  <a:rect l="0" t="0" r="r" b="b"/>
                  <a:pathLst>
                    <a:path w="23" h="25">
                      <a:moveTo>
                        <a:pt x="10" y="0"/>
                      </a:moveTo>
                      <a:lnTo>
                        <a:pt x="0" y="25"/>
                      </a:lnTo>
                      <a:lnTo>
                        <a:pt x="23" y="25"/>
                      </a:lnTo>
                      <a:lnTo>
                        <a:pt x="10"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11" name="Freeform 2948">
                  <a:extLst>
                    <a:ext uri="{FF2B5EF4-FFF2-40B4-BE49-F238E27FC236}">
                      <a16:creationId xmlns:a16="http://schemas.microsoft.com/office/drawing/2014/main" id="{5A4150A5-1CDB-4B45-899C-275BE14F962D}"/>
                    </a:ext>
                  </a:extLst>
                </p:cNvPr>
                <p:cNvSpPr>
                  <a:spLocks/>
                </p:cNvSpPr>
                <p:nvPr/>
              </p:nvSpPr>
              <p:spPr bwMode="auto">
                <a:xfrm>
                  <a:off x="7882061" y="2810897"/>
                  <a:ext cx="40240" cy="55566"/>
                </a:xfrm>
                <a:custGeom>
                  <a:avLst/>
                  <a:gdLst>
                    <a:gd name="T0" fmla="*/ 13 w 23"/>
                    <a:gd name="T1" fmla="*/ 0 h 25"/>
                    <a:gd name="T2" fmla="*/ 0 w 23"/>
                    <a:gd name="T3" fmla="*/ 25 h 25"/>
                    <a:gd name="T4" fmla="*/ 23 w 23"/>
                    <a:gd name="T5" fmla="*/ 25 h 25"/>
                    <a:gd name="T6" fmla="*/ 13 w 23"/>
                    <a:gd name="T7" fmla="*/ 0 h 25"/>
                  </a:gdLst>
                  <a:ahLst/>
                  <a:cxnLst>
                    <a:cxn ang="0">
                      <a:pos x="T0" y="T1"/>
                    </a:cxn>
                    <a:cxn ang="0">
                      <a:pos x="T2" y="T3"/>
                    </a:cxn>
                    <a:cxn ang="0">
                      <a:pos x="T4" y="T5"/>
                    </a:cxn>
                    <a:cxn ang="0">
                      <a:pos x="T6" y="T7"/>
                    </a:cxn>
                  </a:cxnLst>
                  <a:rect l="0" t="0" r="r" b="b"/>
                  <a:pathLst>
                    <a:path w="23" h="25">
                      <a:moveTo>
                        <a:pt x="13" y="0"/>
                      </a:moveTo>
                      <a:lnTo>
                        <a:pt x="0" y="25"/>
                      </a:lnTo>
                      <a:lnTo>
                        <a:pt x="23" y="25"/>
                      </a:lnTo>
                      <a:lnTo>
                        <a:pt x="13"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13" name="Freeform 2949">
                  <a:extLst>
                    <a:ext uri="{FF2B5EF4-FFF2-40B4-BE49-F238E27FC236}">
                      <a16:creationId xmlns:a16="http://schemas.microsoft.com/office/drawing/2014/main" id="{0E3238D8-FECC-481E-BAC8-CC4DF59F108C}"/>
                    </a:ext>
                  </a:extLst>
                </p:cNvPr>
                <p:cNvSpPr>
                  <a:spLocks/>
                </p:cNvSpPr>
                <p:nvPr/>
              </p:nvSpPr>
              <p:spPr bwMode="auto">
                <a:xfrm>
                  <a:off x="8380672" y="2810897"/>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15" name="Freeform 2950">
                  <a:extLst>
                    <a:ext uri="{FF2B5EF4-FFF2-40B4-BE49-F238E27FC236}">
                      <a16:creationId xmlns:a16="http://schemas.microsoft.com/office/drawing/2014/main" id="{C358894A-CAC2-4A23-858C-86F9B112A7C1}"/>
                    </a:ext>
                  </a:extLst>
                </p:cNvPr>
                <p:cNvSpPr>
                  <a:spLocks/>
                </p:cNvSpPr>
                <p:nvPr/>
              </p:nvSpPr>
              <p:spPr bwMode="auto">
                <a:xfrm>
                  <a:off x="6592670" y="2577521"/>
                  <a:ext cx="40240" cy="55566"/>
                </a:xfrm>
                <a:custGeom>
                  <a:avLst/>
                  <a:gdLst>
                    <a:gd name="T0" fmla="*/ 10 w 23"/>
                    <a:gd name="T1" fmla="*/ 0 h 25"/>
                    <a:gd name="T2" fmla="*/ 0 w 23"/>
                    <a:gd name="T3" fmla="*/ 25 h 25"/>
                    <a:gd name="T4" fmla="*/ 23 w 23"/>
                    <a:gd name="T5" fmla="*/ 25 h 25"/>
                    <a:gd name="T6" fmla="*/ 10 w 23"/>
                    <a:gd name="T7" fmla="*/ 0 h 25"/>
                  </a:gdLst>
                  <a:ahLst/>
                  <a:cxnLst>
                    <a:cxn ang="0">
                      <a:pos x="T0" y="T1"/>
                    </a:cxn>
                    <a:cxn ang="0">
                      <a:pos x="T2" y="T3"/>
                    </a:cxn>
                    <a:cxn ang="0">
                      <a:pos x="T4" y="T5"/>
                    </a:cxn>
                    <a:cxn ang="0">
                      <a:pos x="T6" y="T7"/>
                    </a:cxn>
                  </a:cxnLst>
                  <a:rect l="0" t="0" r="r" b="b"/>
                  <a:pathLst>
                    <a:path w="23" h="25">
                      <a:moveTo>
                        <a:pt x="10" y="0"/>
                      </a:moveTo>
                      <a:lnTo>
                        <a:pt x="0" y="25"/>
                      </a:lnTo>
                      <a:lnTo>
                        <a:pt x="23" y="25"/>
                      </a:lnTo>
                      <a:lnTo>
                        <a:pt x="10"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17" name="Freeform 2951">
                  <a:extLst>
                    <a:ext uri="{FF2B5EF4-FFF2-40B4-BE49-F238E27FC236}">
                      <a16:creationId xmlns:a16="http://schemas.microsoft.com/office/drawing/2014/main" id="{DEDB3E21-B712-4D1B-AE00-CF7336CC9C56}"/>
                    </a:ext>
                  </a:extLst>
                </p:cNvPr>
                <p:cNvSpPr>
                  <a:spLocks/>
                </p:cNvSpPr>
                <p:nvPr/>
              </p:nvSpPr>
              <p:spPr bwMode="auto">
                <a:xfrm>
                  <a:off x="6884837" y="2577521"/>
                  <a:ext cx="38488" cy="55566"/>
                </a:xfrm>
                <a:custGeom>
                  <a:avLst/>
                  <a:gdLst>
                    <a:gd name="T0" fmla="*/ 12 w 22"/>
                    <a:gd name="T1" fmla="*/ 0 h 25"/>
                    <a:gd name="T2" fmla="*/ 0 w 22"/>
                    <a:gd name="T3" fmla="*/ 25 h 25"/>
                    <a:gd name="T4" fmla="*/ 22 w 22"/>
                    <a:gd name="T5" fmla="*/ 25 h 25"/>
                    <a:gd name="T6" fmla="*/ 12 w 22"/>
                    <a:gd name="T7" fmla="*/ 0 h 25"/>
                  </a:gdLst>
                  <a:ahLst/>
                  <a:cxnLst>
                    <a:cxn ang="0">
                      <a:pos x="T0" y="T1"/>
                    </a:cxn>
                    <a:cxn ang="0">
                      <a:pos x="T2" y="T3"/>
                    </a:cxn>
                    <a:cxn ang="0">
                      <a:pos x="T4" y="T5"/>
                    </a:cxn>
                    <a:cxn ang="0">
                      <a:pos x="T6" y="T7"/>
                    </a:cxn>
                  </a:cxnLst>
                  <a:rect l="0" t="0" r="r" b="b"/>
                  <a:pathLst>
                    <a:path w="22" h="25">
                      <a:moveTo>
                        <a:pt x="12" y="0"/>
                      </a:moveTo>
                      <a:lnTo>
                        <a:pt x="0" y="25"/>
                      </a:lnTo>
                      <a:lnTo>
                        <a:pt x="22"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19" name="Freeform 2952">
                  <a:extLst>
                    <a:ext uri="{FF2B5EF4-FFF2-40B4-BE49-F238E27FC236}">
                      <a16:creationId xmlns:a16="http://schemas.microsoft.com/office/drawing/2014/main" id="{D54DF004-688B-465A-BC40-566F1ECF0CDF}"/>
                    </a:ext>
                  </a:extLst>
                </p:cNvPr>
                <p:cNvSpPr>
                  <a:spLocks/>
                </p:cNvSpPr>
                <p:nvPr/>
              </p:nvSpPr>
              <p:spPr bwMode="auto">
                <a:xfrm>
                  <a:off x="7100028" y="2577521"/>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21" name="Freeform 2953">
                  <a:extLst>
                    <a:ext uri="{FF2B5EF4-FFF2-40B4-BE49-F238E27FC236}">
                      <a16:creationId xmlns:a16="http://schemas.microsoft.com/office/drawing/2014/main" id="{32518E15-443C-431D-8563-3D8314B36A6C}"/>
                    </a:ext>
                  </a:extLst>
                </p:cNvPr>
                <p:cNvSpPr>
                  <a:spLocks/>
                </p:cNvSpPr>
                <p:nvPr/>
              </p:nvSpPr>
              <p:spPr bwMode="auto">
                <a:xfrm>
                  <a:off x="7441184" y="2577521"/>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23" name="Freeform 2954">
                  <a:extLst>
                    <a:ext uri="{FF2B5EF4-FFF2-40B4-BE49-F238E27FC236}">
                      <a16:creationId xmlns:a16="http://schemas.microsoft.com/office/drawing/2014/main" id="{4097A0E9-C7CF-44DC-9378-E9C789D3B6C9}"/>
                    </a:ext>
                  </a:extLst>
                </p:cNvPr>
                <p:cNvSpPr>
                  <a:spLocks/>
                </p:cNvSpPr>
                <p:nvPr/>
              </p:nvSpPr>
              <p:spPr bwMode="auto">
                <a:xfrm>
                  <a:off x="7637129" y="2577521"/>
                  <a:ext cx="41988" cy="55566"/>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25" name="Freeform 2955">
                  <a:extLst>
                    <a:ext uri="{FF2B5EF4-FFF2-40B4-BE49-F238E27FC236}">
                      <a16:creationId xmlns:a16="http://schemas.microsoft.com/office/drawing/2014/main" id="{E34F4AEF-7316-450D-B3FA-875718D4AE05}"/>
                    </a:ext>
                  </a:extLst>
                </p:cNvPr>
                <p:cNvSpPr>
                  <a:spLocks/>
                </p:cNvSpPr>
                <p:nvPr/>
              </p:nvSpPr>
              <p:spPr bwMode="auto">
                <a:xfrm>
                  <a:off x="7938045" y="2577521"/>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27" name="Freeform 2956">
                  <a:extLst>
                    <a:ext uri="{FF2B5EF4-FFF2-40B4-BE49-F238E27FC236}">
                      <a16:creationId xmlns:a16="http://schemas.microsoft.com/office/drawing/2014/main" id="{BF1C3DD0-03AA-47C3-A02F-E2A27B50B552}"/>
                    </a:ext>
                  </a:extLst>
                </p:cNvPr>
                <p:cNvSpPr>
                  <a:spLocks/>
                </p:cNvSpPr>
                <p:nvPr/>
              </p:nvSpPr>
              <p:spPr bwMode="auto">
                <a:xfrm>
                  <a:off x="8188225" y="2577521"/>
                  <a:ext cx="41988" cy="55566"/>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29" name="Freeform 2957">
                  <a:extLst>
                    <a:ext uri="{FF2B5EF4-FFF2-40B4-BE49-F238E27FC236}">
                      <a16:creationId xmlns:a16="http://schemas.microsoft.com/office/drawing/2014/main" id="{3F0F514D-E3B7-405C-B2FF-EDF23F340048}"/>
                    </a:ext>
                  </a:extLst>
                </p:cNvPr>
                <p:cNvSpPr>
                  <a:spLocks/>
                </p:cNvSpPr>
                <p:nvPr/>
              </p:nvSpPr>
              <p:spPr bwMode="auto">
                <a:xfrm>
                  <a:off x="8487393" y="2577521"/>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31" name="Freeform 2958">
                  <a:extLst>
                    <a:ext uri="{FF2B5EF4-FFF2-40B4-BE49-F238E27FC236}">
                      <a16:creationId xmlns:a16="http://schemas.microsoft.com/office/drawing/2014/main" id="{DD0892AB-ED4F-4841-9ADC-D752C21A9EB0}"/>
                    </a:ext>
                  </a:extLst>
                </p:cNvPr>
                <p:cNvSpPr>
                  <a:spLocks/>
                </p:cNvSpPr>
                <p:nvPr/>
              </p:nvSpPr>
              <p:spPr bwMode="auto">
                <a:xfrm>
                  <a:off x="6627660" y="2341923"/>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33" name="Freeform 2959">
                  <a:extLst>
                    <a:ext uri="{FF2B5EF4-FFF2-40B4-BE49-F238E27FC236}">
                      <a16:creationId xmlns:a16="http://schemas.microsoft.com/office/drawing/2014/main" id="{66C8B842-AC49-4A52-987D-6549D8596EC4}"/>
                    </a:ext>
                  </a:extLst>
                </p:cNvPr>
                <p:cNvSpPr>
                  <a:spLocks/>
                </p:cNvSpPr>
                <p:nvPr/>
              </p:nvSpPr>
              <p:spPr bwMode="auto">
                <a:xfrm>
                  <a:off x="6877839" y="2341923"/>
                  <a:ext cx="41988" cy="60011"/>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35" name="Freeform 2960">
                  <a:extLst>
                    <a:ext uri="{FF2B5EF4-FFF2-40B4-BE49-F238E27FC236}">
                      <a16:creationId xmlns:a16="http://schemas.microsoft.com/office/drawing/2014/main" id="{F1CB9B1C-11AA-428A-8E8C-E63816451A5F}"/>
                    </a:ext>
                  </a:extLst>
                </p:cNvPr>
                <p:cNvSpPr>
                  <a:spLocks/>
                </p:cNvSpPr>
                <p:nvPr/>
              </p:nvSpPr>
              <p:spPr bwMode="auto">
                <a:xfrm>
                  <a:off x="7129770" y="2341923"/>
                  <a:ext cx="40240" cy="60011"/>
                </a:xfrm>
                <a:custGeom>
                  <a:avLst/>
                  <a:gdLst>
                    <a:gd name="T0" fmla="*/ 12 w 23"/>
                    <a:gd name="T1" fmla="*/ 0 h 27"/>
                    <a:gd name="T2" fmla="*/ 0 w 23"/>
                    <a:gd name="T3" fmla="*/ 27 h 27"/>
                    <a:gd name="T4" fmla="*/ 23 w 23"/>
                    <a:gd name="T5" fmla="*/ 27 h 27"/>
                    <a:gd name="T6" fmla="*/ 12 w 23"/>
                    <a:gd name="T7" fmla="*/ 0 h 27"/>
                  </a:gdLst>
                  <a:ahLst/>
                  <a:cxnLst>
                    <a:cxn ang="0">
                      <a:pos x="T0" y="T1"/>
                    </a:cxn>
                    <a:cxn ang="0">
                      <a:pos x="T2" y="T3"/>
                    </a:cxn>
                    <a:cxn ang="0">
                      <a:pos x="T4" y="T5"/>
                    </a:cxn>
                    <a:cxn ang="0">
                      <a:pos x="T6" y="T7"/>
                    </a:cxn>
                  </a:cxnLst>
                  <a:rect l="0" t="0" r="r" b="b"/>
                  <a:pathLst>
                    <a:path w="23" h="27">
                      <a:moveTo>
                        <a:pt x="12" y="0"/>
                      </a:moveTo>
                      <a:lnTo>
                        <a:pt x="0" y="27"/>
                      </a:lnTo>
                      <a:lnTo>
                        <a:pt x="23"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37" name="Freeform 2962">
                  <a:extLst>
                    <a:ext uri="{FF2B5EF4-FFF2-40B4-BE49-F238E27FC236}">
                      <a16:creationId xmlns:a16="http://schemas.microsoft.com/office/drawing/2014/main" id="{1388E416-E2B7-4A3B-8E38-A7EE9270CC51}"/>
                    </a:ext>
                  </a:extLst>
                </p:cNvPr>
                <p:cNvSpPr>
                  <a:spLocks/>
                </p:cNvSpPr>
                <p:nvPr/>
              </p:nvSpPr>
              <p:spPr bwMode="auto">
                <a:xfrm>
                  <a:off x="7381700" y="2341923"/>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39" name="Freeform 2963">
                  <a:extLst>
                    <a:ext uri="{FF2B5EF4-FFF2-40B4-BE49-F238E27FC236}">
                      <a16:creationId xmlns:a16="http://schemas.microsoft.com/office/drawing/2014/main" id="{81D84D27-1D9E-4E4A-A877-75042890A961}"/>
                    </a:ext>
                  </a:extLst>
                </p:cNvPr>
                <p:cNvSpPr>
                  <a:spLocks/>
                </p:cNvSpPr>
                <p:nvPr/>
              </p:nvSpPr>
              <p:spPr bwMode="auto">
                <a:xfrm>
                  <a:off x="7631880" y="2341923"/>
                  <a:ext cx="41988" cy="60011"/>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41" name="Freeform 2964">
                  <a:extLst>
                    <a:ext uri="{FF2B5EF4-FFF2-40B4-BE49-F238E27FC236}">
                      <a16:creationId xmlns:a16="http://schemas.microsoft.com/office/drawing/2014/main" id="{E79A34E2-E783-41F6-9309-56A772A7ADF5}"/>
                    </a:ext>
                  </a:extLst>
                </p:cNvPr>
                <p:cNvSpPr>
                  <a:spLocks/>
                </p:cNvSpPr>
                <p:nvPr/>
              </p:nvSpPr>
              <p:spPr bwMode="auto">
                <a:xfrm>
                  <a:off x="8133991" y="2341923"/>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43" name="Freeform 2965">
                  <a:extLst>
                    <a:ext uri="{FF2B5EF4-FFF2-40B4-BE49-F238E27FC236}">
                      <a16:creationId xmlns:a16="http://schemas.microsoft.com/office/drawing/2014/main" id="{3333F0BE-9F98-40E2-9FC4-A9DDD82A66C7}"/>
                    </a:ext>
                  </a:extLst>
                </p:cNvPr>
                <p:cNvSpPr>
                  <a:spLocks/>
                </p:cNvSpPr>
                <p:nvPr/>
              </p:nvSpPr>
              <p:spPr bwMode="auto">
                <a:xfrm>
                  <a:off x="8636101" y="2341923"/>
                  <a:ext cx="41988" cy="60011"/>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45" name="Freeform 2966">
                  <a:extLst>
                    <a:ext uri="{FF2B5EF4-FFF2-40B4-BE49-F238E27FC236}">
                      <a16:creationId xmlns:a16="http://schemas.microsoft.com/office/drawing/2014/main" id="{CA9D844C-A19B-4715-A7DF-95C28CB97039}"/>
                    </a:ext>
                  </a:extLst>
                </p:cNvPr>
                <p:cNvSpPr>
                  <a:spLocks/>
                </p:cNvSpPr>
                <p:nvPr/>
              </p:nvSpPr>
              <p:spPr bwMode="auto">
                <a:xfrm>
                  <a:off x="9139962" y="2341923"/>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47" name="Freeform 2967">
                  <a:extLst>
                    <a:ext uri="{FF2B5EF4-FFF2-40B4-BE49-F238E27FC236}">
                      <a16:creationId xmlns:a16="http://schemas.microsoft.com/office/drawing/2014/main" id="{83682DB0-11B5-4D23-AA7E-DD439518EDD9}"/>
                    </a:ext>
                  </a:extLst>
                </p:cNvPr>
                <p:cNvSpPr>
                  <a:spLocks/>
                </p:cNvSpPr>
                <p:nvPr/>
              </p:nvSpPr>
              <p:spPr bwMode="auto">
                <a:xfrm>
                  <a:off x="9642072" y="2341923"/>
                  <a:ext cx="40240" cy="60011"/>
                </a:xfrm>
                <a:custGeom>
                  <a:avLst/>
                  <a:gdLst>
                    <a:gd name="T0" fmla="*/ 12 w 23"/>
                    <a:gd name="T1" fmla="*/ 0 h 27"/>
                    <a:gd name="T2" fmla="*/ 0 w 23"/>
                    <a:gd name="T3" fmla="*/ 27 h 27"/>
                    <a:gd name="T4" fmla="*/ 23 w 23"/>
                    <a:gd name="T5" fmla="*/ 27 h 27"/>
                    <a:gd name="T6" fmla="*/ 12 w 23"/>
                    <a:gd name="T7" fmla="*/ 0 h 27"/>
                  </a:gdLst>
                  <a:ahLst/>
                  <a:cxnLst>
                    <a:cxn ang="0">
                      <a:pos x="T0" y="T1"/>
                    </a:cxn>
                    <a:cxn ang="0">
                      <a:pos x="T2" y="T3"/>
                    </a:cxn>
                    <a:cxn ang="0">
                      <a:pos x="T4" y="T5"/>
                    </a:cxn>
                    <a:cxn ang="0">
                      <a:pos x="T6" y="T7"/>
                    </a:cxn>
                  </a:cxnLst>
                  <a:rect l="0" t="0" r="r" b="b"/>
                  <a:pathLst>
                    <a:path w="23" h="27">
                      <a:moveTo>
                        <a:pt x="12" y="0"/>
                      </a:moveTo>
                      <a:lnTo>
                        <a:pt x="0" y="27"/>
                      </a:lnTo>
                      <a:lnTo>
                        <a:pt x="23"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49" name="Freeform 2968">
                  <a:extLst>
                    <a:ext uri="{FF2B5EF4-FFF2-40B4-BE49-F238E27FC236}">
                      <a16:creationId xmlns:a16="http://schemas.microsoft.com/office/drawing/2014/main" id="{0AD6F9CD-2395-4DC5-B7B1-E328E4999F24}"/>
                    </a:ext>
                  </a:extLst>
                </p:cNvPr>
                <p:cNvSpPr>
                  <a:spLocks/>
                </p:cNvSpPr>
                <p:nvPr/>
              </p:nvSpPr>
              <p:spPr bwMode="auto">
                <a:xfrm>
                  <a:off x="10145931" y="2341923"/>
                  <a:ext cx="40240" cy="60011"/>
                </a:xfrm>
                <a:custGeom>
                  <a:avLst/>
                  <a:gdLst>
                    <a:gd name="T0" fmla="*/ 10 w 23"/>
                    <a:gd name="T1" fmla="*/ 0 h 27"/>
                    <a:gd name="T2" fmla="*/ 0 w 23"/>
                    <a:gd name="T3" fmla="*/ 27 h 27"/>
                    <a:gd name="T4" fmla="*/ 23 w 23"/>
                    <a:gd name="T5" fmla="*/ 27 h 27"/>
                    <a:gd name="T6" fmla="*/ 10 w 23"/>
                    <a:gd name="T7" fmla="*/ 0 h 27"/>
                  </a:gdLst>
                  <a:ahLst/>
                  <a:cxnLst>
                    <a:cxn ang="0">
                      <a:pos x="T0" y="T1"/>
                    </a:cxn>
                    <a:cxn ang="0">
                      <a:pos x="T2" y="T3"/>
                    </a:cxn>
                    <a:cxn ang="0">
                      <a:pos x="T4" y="T5"/>
                    </a:cxn>
                    <a:cxn ang="0">
                      <a:pos x="T6" y="T7"/>
                    </a:cxn>
                  </a:cxnLst>
                  <a:rect l="0" t="0" r="r" b="b"/>
                  <a:pathLst>
                    <a:path w="23" h="27">
                      <a:moveTo>
                        <a:pt x="10" y="0"/>
                      </a:moveTo>
                      <a:lnTo>
                        <a:pt x="0" y="27"/>
                      </a:lnTo>
                      <a:lnTo>
                        <a:pt x="23" y="27"/>
                      </a:lnTo>
                      <a:lnTo>
                        <a:pt x="10"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grpSp>
        </p:grpSp>
        <p:grpSp>
          <p:nvGrpSpPr>
            <p:cNvPr id="4220" name="Group 4219">
              <a:extLst>
                <a:ext uri="{FF2B5EF4-FFF2-40B4-BE49-F238E27FC236}">
                  <a16:creationId xmlns:a16="http://schemas.microsoft.com/office/drawing/2014/main" id="{7E52A35D-1320-4028-B2BE-003C5CC28631}"/>
                </a:ext>
              </a:extLst>
            </p:cNvPr>
            <p:cNvGrpSpPr/>
            <p:nvPr/>
          </p:nvGrpSpPr>
          <p:grpSpPr>
            <a:xfrm>
              <a:off x="6566472" y="3511403"/>
              <a:ext cx="1070703" cy="2389328"/>
              <a:chOff x="6718827" y="3663426"/>
              <a:chExt cx="1070703" cy="2389328"/>
            </a:xfrm>
          </p:grpSpPr>
          <p:sp>
            <p:nvSpPr>
              <p:cNvPr id="4153" name="Freeform 2903">
                <a:extLst>
                  <a:ext uri="{FF2B5EF4-FFF2-40B4-BE49-F238E27FC236}">
                    <a16:creationId xmlns:a16="http://schemas.microsoft.com/office/drawing/2014/main" id="{36319AED-95CB-4FFA-9847-B895CF615033}"/>
                  </a:ext>
                </a:extLst>
              </p:cNvPr>
              <p:cNvSpPr>
                <a:spLocks/>
              </p:cNvSpPr>
              <p:nvPr/>
            </p:nvSpPr>
            <p:spPr bwMode="auto">
              <a:xfrm>
                <a:off x="6760816" y="5997188"/>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55" name="Freeform 2904">
                <a:extLst>
                  <a:ext uri="{FF2B5EF4-FFF2-40B4-BE49-F238E27FC236}">
                    <a16:creationId xmlns:a16="http://schemas.microsoft.com/office/drawing/2014/main" id="{F47E2C1B-279C-493E-BBC6-F53E4574AE66}"/>
                  </a:ext>
                </a:extLst>
              </p:cNvPr>
              <p:cNvSpPr>
                <a:spLocks/>
              </p:cNvSpPr>
              <p:nvPr/>
            </p:nvSpPr>
            <p:spPr bwMode="auto">
              <a:xfrm>
                <a:off x="6738072" y="5763810"/>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57" name="Freeform 2905">
                <a:extLst>
                  <a:ext uri="{FF2B5EF4-FFF2-40B4-BE49-F238E27FC236}">
                    <a16:creationId xmlns:a16="http://schemas.microsoft.com/office/drawing/2014/main" id="{6FF927F8-C6DB-4C16-B149-3D59A0A32603}"/>
                  </a:ext>
                </a:extLst>
              </p:cNvPr>
              <p:cNvSpPr>
                <a:spLocks/>
              </p:cNvSpPr>
              <p:nvPr/>
            </p:nvSpPr>
            <p:spPr bwMode="auto">
              <a:xfrm>
                <a:off x="6738072" y="5528212"/>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59" name="Freeform 2906">
                <a:extLst>
                  <a:ext uri="{FF2B5EF4-FFF2-40B4-BE49-F238E27FC236}">
                    <a16:creationId xmlns:a16="http://schemas.microsoft.com/office/drawing/2014/main" id="{B2BE4F15-C6DF-44C7-873E-415B8CB757BF}"/>
                  </a:ext>
                </a:extLst>
              </p:cNvPr>
              <p:cNvSpPr>
                <a:spLocks/>
              </p:cNvSpPr>
              <p:nvPr/>
            </p:nvSpPr>
            <p:spPr bwMode="auto">
              <a:xfrm>
                <a:off x="7030239" y="5528212"/>
                <a:ext cx="41988" cy="60011"/>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61" name="Freeform 2907">
                <a:extLst>
                  <a:ext uri="{FF2B5EF4-FFF2-40B4-BE49-F238E27FC236}">
                    <a16:creationId xmlns:a16="http://schemas.microsoft.com/office/drawing/2014/main" id="{B77535FA-094E-4F54-9668-54156AF5F968}"/>
                  </a:ext>
                </a:extLst>
              </p:cNvPr>
              <p:cNvSpPr>
                <a:spLocks/>
              </p:cNvSpPr>
              <p:nvPr/>
            </p:nvSpPr>
            <p:spPr bwMode="auto">
              <a:xfrm>
                <a:off x="6738072" y="5294836"/>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63" name="Freeform 2908">
                <a:extLst>
                  <a:ext uri="{FF2B5EF4-FFF2-40B4-BE49-F238E27FC236}">
                    <a16:creationId xmlns:a16="http://schemas.microsoft.com/office/drawing/2014/main" id="{475A0D84-B114-46B8-BA7E-773A2D3D17ED}"/>
                  </a:ext>
                </a:extLst>
              </p:cNvPr>
              <p:cNvSpPr>
                <a:spLocks/>
              </p:cNvSpPr>
              <p:nvPr/>
            </p:nvSpPr>
            <p:spPr bwMode="auto">
              <a:xfrm>
                <a:off x="6990002" y="5294836"/>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65" name="Freeform 2909">
                <a:extLst>
                  <a:ext uri="{FF2B5EF4-FFF2-40B4-BE49-F238E27FC236}">
                    <a16:creationId xmlns:a16="http://schemas.microsoft.com/office/drawing/2014/main" id="{C28226BB-DBBF-4FD6-A243-602FB4E36F3B}"/>
                  </a:ext>
                </a:extLst>
              </p:cNvPr>
              <p:cNvSpPr>
                <a:spLocks/>
              </p:cNvSpPr>
              <p:nvPr/>
            </p:nvSpPr>
            <p:spPr bwMode="auto">
              <a:xfrm>
                <a:off x="7324158" y="5294836"/>
                <a:ext cx="40240" cy="60011"/>
              </a:xfrm>
              <a:custGeom>
                <a:avLst/>
                <a:gdLst>
                  <a:gd name="T0" fmla="*/ 11 w 23"/>
                  <a:gd name="T1" fmla="*/ 0 h 27"/>
                  <a:gd name="T2" fmla="*/ 0 w 23"/>
                  <a:gd name="T3" fmla="*/ 27 h 27"/>
                  <a:gd name="T4" fmla="*/ 23 w 23"/>
                  <a:gd name="T5" fmla="*/ 27 h 27"/>
                  <a:gd name="T6" fmla="*/ 11 w 23"/>
                  <a:gd name="T7" fmla="*/ 0 h 27"/>
                </a:gdLst>
                <a:ahLst/>
                <a:cxnLst>
                  <a:cxn ang="0">
                    <a:pos x="T0" y="T1"/>
                  </a:cxn>
                  <a:cxn ang="0">
                    <a:pos x="T2" y="T3"/>
                  </a:cxn>
                  <a:cxn ang="0">
                    <a:pos x="T4" y="T5"/>
                  </a:cxn>
                  <a:cxn ang="0">
                    <a:pos x="T6" y="T7"/>
                  </a:cxn>
                </a:cxnLst>
                <a:rect l="0" t="0" r="r" b="b"/>
                <a:pathLst>
                  <a:path w="23" h="27">
                    <a:moveTo>
                      <a:pt x="11" y="0"/>
                    </a:moveTo>
                    <a:lnTo>
                      <a:pt x="0" y="27"/>
                    </a:lnTo>
                    <a:lnTo>
                      <a:pt x="23" y="27"/>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67" name="Freeform 2910">
                <a:extLst>
                  <a:ext uri="{FF2B5EF4-FFF2-40B4-BE49-F238E27FC236}">
                    <a16:creationId xmlns:a16="http://schemas.microsoft.com/office/drawing/2014/main" id="{4F0A187D-F9A8-4CC1-9976-340193DAE497}"/>
                  </a:ext>
                </a:extLst>
              </p:cNvPr>
              <p:cNvSpPr>
                <a:spLocks/>
              </p:cNvSpPr>
              <p:nvPr/>
            </p:nvSpPr>
            <p:spPr bwMode="auto">
              <a:xfrm>
                <a:off x="6718827" y="5061459"/>
                <a:ext cx="41988" cy="60011"/>
              </a:xfrm>
              <a:custGeom>
                <a:avLst/>
                <a:gdLst>
                  <a:gd name="T0" fmla="*/ 12 w 24"/>
                  <a:gd name="T1" fmla="*/ 0 h 27"/>
                  <a:gd name="T2" fmla="*/ 0 w 24"/>
                  <a:gd name="T3" fmla="*/ 27 h 27"/>
                  <a:gd name="T4" fmla="*/ 24 w 24"/>
                  <a:gd name="T5" fmla="*/ 27 h 27"/>
                  <a:gd name="T6" fmla="*/ 12 w 24"/>
                  <a:gd name="T7" fmla="*/ 0 h 27"/>
                </a:gdLst>
                <a:ahLst/>
                <a:cxnLst>
                  <a:cxn ang="0">
                    <a:pos x="T0" y="T1"/>
                  </a:cxn>
                  <a:cxn ang="0">
                    <a:pos x="T2" y="T3"/>
                  </a:cxn>
                  <a:cxn ang="0">
                    <a:pos x="T4" y="T5"/>
                  </a:cxn>
                  <a:cxn ang="0">
                    <a:pos x="T6" y="T7"/>
                  </a:cxn>
                </a:cxnLst>
                <a:rect l="0" t="0" r="r" b="b"/>
                <a:pathLst>
                  <a:path w="24" h="27">
                    <a:moveTo>
                      <a:pt x="12" y="0"/>
                    </a:moveTo>
                    <a:lnTo>
                      <a:pt x="0" y="27"/>
                    </a:lnTo>
                    <a:lnTo>
                      <a:pt x="24"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69" name="Freeform 2911">
                <a:extLst>
                  <a:ext uri="{FF2B5EF4-FFF2-40B4-BE49-F238E27FC236}">
                    <a16:creationId xmlns:a16="http://schemas.microsoft.com/office/drawing/2014/main" id="{DBAB1D8F-77C9-4224-88A1-DEAB68847C38}"/>
                  </a:ext>
                </a:extLst>
              </p:cNvPr>
              <p:cNvSpPr>
                <a:spLocks/>
              </p:cNvSpPr>
              <p:nvPr/>
            </p:nvSpPr>
            <p:spPr bwMode="auto">
              <a:xfrm>
                <a:off x="7000497" y="5061459"/>
                <a:ext cx="40240" cy="60011"/>
              </a:xfrm>
              <a:custGeom>
                <a:avLst/>
                <a:gdLst>
                  <a:gd name="T0" fmla="*/ 12 w 23"/>
                  <a:gd name="T1" fmla="*/ 0 h 27"/>
                  <a:gd name="T2" fmla="*/ 0 w 23"/>
                  <a:gd name="T3" fmla="*/ 27 h 27"/>
                  <a:gd name="T4" fmla="*/ 23 w 23"/>
                  <a:gd name="T5" fmla="*/ 27 h 27"/>
                  <a:gd name="T6" fmla="*/ 12 w 23"/>
                  <a:gd name="T7" fmla="*/ 0 h 27"/>
                </a:gdLst>
                <a:ahLst/>
                <a:cxnLst>
                  <a:cxn ang="0">
                    <a:pos x="T0" y="T1"/>
                  </a:cxn>
                  <a:cxn ang="0">
                    <a:pos x="T2" y="T3"/>
                  </a:cxn>
                  <a:cxn ang="0">
                    <a:pos x="T4" y="T5"/>
                  </a:cxn>
                  <a:cxn ang="0">
                    <a:pos x="T6" y="T7"/>
                  </a:cxn>
                </a:cxnLst>
                <a:rect l="0" t="0" r="r" b="b"/>
                <a:pathLst>
                  <a:path w="23" h="27">
                    <a:moveTo>
                      <a:pt x="12" y="0"/>
                    </a:moveTo>
                    <a:lnTo>
                      <a:pt x="0" y="27"/>
                    </a:lnTo>
                    <a:lnTo>
                      <a:pt x="23"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71" name="Freeform 2912">
                <a:extLst>
                  <a:ext uri="{FF2B5EF4-FFF2-40B4-BE49-F238E27FC236}">
                    <a16:creationId xmlns:a16="http://schemas.microsoft.com/office/drawing/2014/main" id="{C530C47E-4E1B-4AC2-9054-51132E3CF2EE}"/>
                  </a:ext>
                </a:extLst>
              </p:cNvPr>
              <p:cNvSpPr>
                <a:spLocks/>
              </p:cNvSpPr>
              <p:nvPr/>
            </p:nvSpPr>
            <p:spPr bwMode="auto">
              <a:xfrm>
                <a:off x="7245430" y="5061459"/>
                <a:ext cx="40240" cy="60011"/>
              </a:xfrm>
              <a:custGeom>
                <a:avLst/>
                <a:gdLst>
                  <a:gd name="T0" fmla="*/ 12 w 23"/>
                  <a:gd name="T1" fmla="*/ 0 h 27"/>
                  <a:gd name="T2" fmla="*/ 0 w 23"/>
                  <a:gd name="T3" fmla="*/ 27 h 27"/>
                  <a:gd name="T4" fmla="*/ 23 w 23"/>
                  <a:gd name="T5" fmla="*/ 27 h 27"/>
                  <a:gd name="T6" fmla="*/ 12 w 23"/>
                  <a:gd name="T7" fmla="*/ 0 h 27"/>
                </a:gdLst>
                <a:ahLst/>
                <a:cxnLst>
                  <a:cxn ang="0">
                    <a:pos x="T0" y="T1"/>
                  </a:cxn>
                  <a:cxn ang="0">
                    <a:pos x="T2" y="T3"/>
                  </a:cxn>
                  <a:cxn ang="0">
                    <a:pos x="T4" y="T5"/>
                  </a:cxn>
                  <a:cxn ang="0">
                    <a:pos x="T6" y="T7"/>
                  </a:cxn>
                </a:cxnLst>
                <a:rect l="0" t="0" r="r" b="b"/>
                <a:pathLst>
                  <a:path w="23" h="27">
                    <a:moveTo>
                      <a:pt x="12" y="0"/>
                    </a:moveTo>
                    <a:lnTo>
                      <a:pt x="0" y="27"/>
                    </a:lnTo>
                    <a:lnTo>
                      <a:pt x="23" y="27"/>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73" name="Freeform 2913">
                <a:extLst>
                  <a:ext uri="{FF2B5EF4-FFF2-40B4-BE49-F238E27FC236}">
                    <a16:creationId xmlns:a16="http://schemas.microsoft.com/office/drawing/2014/main" id="{D69FE1AE-7E55-4B2F-B4DB-42D55C243B2B}"/>
                  </a:ext>
                </a:extLst>
              </p:cNvPr>
              <p:cNvSpPr>
                <a:spLocks/>
              </p:cNvSpPr>
              <p:nvPr/>
            </p:nvSpPr>
            <p:spPr bwMode="auto">
              <a:xfrm>
                <a:off x="6745070" y="4828083"/>
                <a:ext cx="40240" cy="57789"/>
              </a:xfrm>
              <a:custGeom>
                <a:avLst/>
                <a:gdLst>
                  <a:gd name="T0" fmla="*/ 10 w 23"/>
                  <a:gd name="T1" fmla="*/ 0 h 26"/>
                  <a:gd name="T2" fmla="*/ 0 w 23"/>
                  <a:gd name="T3" fmla="*/ 26 h 26"/>
                  <a:gd name="T4" fmla="*/ 23 w 23"/>
                  <a:gd name="T5" fmla="*/ 26 h 26"/>
                  <a:gd name="T6" fmla="*/ 10 w 23"/>
                  <a:gd name="T7" fmla="*/ 0 h 26"/>
                </a:gdLst>
                <a:ahLst/>
                <a:cxnLst>
                  <a:cxn ang="0">
                    <a:pos x="T0" y="T1"/>
                  </a:cxn>
                  <a:cxn ang="0">
                    <a:pos x="T2" y="T3"/>
                  </a:cxn>
                  <a:cxn ang="0">
                    <a:pos x="T4" y="T5"/>
                  </a:cxn>
                  <a:cxn ang="0">
                    <a:pos x="T6" y="T7"/>
                  </a:cxn>
                </a:cxnLst>
                <a:rect l="0" t="0" r="r" b="b"/>
                <a:pathLst>
                  <a:path w="23" h="26">
                    <a:moveTo>
                      <a:pt x="10" y="0"/>
                    </a:moveTo>
                    <a:lnTo>
                      <a:pt x="0" y="26"/>
                    </a:lnTo>
                    <a:lnTo>
                      <a:pt x="23" y="26"/>
                    </a:lnTo>
                    <a:lnTo>
                      <a:pt x="10"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75" name="Freeform 2914">
                <a:extLst>
                  <a:ext uri="{FF2B5EF4-FFF2-40B4-BE49-F238E27FC236}">
                    <a16:creationId xmlns:a16="http://schemas.microsoft.com/office/drawing/2014/main" id="{E71BC30E-4E17-48A9-A681-F94646EE05E6}"/>
                  </a:ext>
                </a:extLst>
              </p:cNvPr>
              <p:cNvSpPr>
                <a:spLocks/>
              </p:cNvSpPr>
              <p:nvPr/>
            </p:nvSpPr>
            <p:spPr bwMode="auto">
              <a:xfrm>
                <a:off x="6993500" y="4828083"/>
                <a:ext cx="43739" cy="57789"/>
              </a:xfrm>
              <a:custGeom>
                <a:avLst/>
                <a:gdLst>
                  <a:gd name="T0" fmla="*/ 12 w 25"/>
                  <a:gd name="T1" fmla="*/ 0 h 26"/>
                  <a:gd name="T2" fmla="*/ 0 w 25"/>
                  <a:gd name="T3" fmla="*/ 26 h 26"/>
                  <a:gd name="T4" fmla="*/ 25 w 25"/>
                  <a:gd name="T5" fmla="*/ 26 h 26"/>
                  <a:gd name="T6" fmla="*/ 12 w 25"/>
                  <a:gd name="T7" fmla="*/ 0 h 26"/>
                </a:gdLst>
                <a:ahLst/>
                <a:cxnLst>
                  <a:cxn ang="0">
                    <a:pos x="T0" y="T1"/>
                  </a:cxn>
                  <a:cxn ang="0">
                    <a:pos x="T2" y="T3"/>
                  </a:cxn>
                  <a:cxn ang="0">
                    <a:pos x="T4" y="T5"/>
                  </a:cxn>
                  <a:cxn ang="0">
                    <a:pos x="T6" y="T7"/>
                  </a:cxn>
                </a:cxnLst>
                <a:rect l="0" t="0" r="r" b="b"/>
                <a:pathLst>
                  <a:path w="25" h="26">
                    <a:moveTo>
                      <a:pt x="12" y="0"/>
                    </a:moveTo>
                    <a:lnTo>
                      <a:pt x="0" y="26"/>
                    </a:lnTo>
                    <a:lnTo>
                      <a:pt x="25"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77" name="Freeform 2915">
                <a:extLst>
                  <a:ext uri="{FF2B5EF4-FFF2-40B4-BE49-F238E27FC236}">
                    <a16:creationId xmlns:a16="http://schemas.microsoft.com/office/drawing/2014/main" id="{E5206D7B-13C5-43CF-A5EF-994A4959925B}"/>
                  </a:ext>
                </a:extLst>
              </p:cNvPr>
              <p:cNvSpPr>
                <a:spLocks/>
              </p:cNvSpPr>
              <p:nvPr/>
            </p:nvSpPr>
            <p:spPr bwMode="auto">
              <a:xfrm>
                <a:off x="7240183" y="4828083"/>
                <a:ext cx="40240" cy="57789"/>
              </a:xfrm>
              <a:custGeom>
                <a:avLst/>
                <a:gdLst>
                  <a:gd name="T0" fmla="*/ 12 w 23"/>
                  <a:gd name="T1" fmla="*/ 0 h 26"/>
                  <a:gd name="T2" fmla="*/ 0 w 23"/>
                  <a:gd name="T3" fmla="*/ 26 h 26"/>
                  <a:gd name="T4" fmla="*/ 23 w 23"/>
                  <a:gd name="T5" fmla="*/ 26 h 26"/>
                  <a:gd name="T6" fmla="*/ 12 w 23"/>
                  <a:gd name="T7" fmla="*/ 0 h 26"/>
                </a:gdLst>
                <a:ahLst/>
                <a:cxnLst>
                  <a:cxn ang="0">
                    <a:pos x="T0" y="T1"/>
                  </a:cxn>
                  <a:cxn ang="0">
                    <a:pos x="T2" y="T3"/>
                  </a:cxn>
                  <a:cxn ang="0">
                    <a:pos x="T4" y="T5"/>
                  </a:cxn>
                  <a:cxn ang="0">
                    <a:pos x="T6" y="T7"/>
                  </a:cxn>
                </a:cxnLst>
                <a:rect l="0" t="0" r="r" b="b"/>
                <a:pathLst>
                  <a:path w="23" h="26">
                    <a:moveTo>
                      <a:pt x="12" y="0"/>
                    </a:moveTo>
                    <a:lnTo>
                      <a:pt x="0" y="26"/>
                    </a:lnTo>
                    <a:lnTo>
                      <a:pt x="23"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79" name="Freeform 2916">
                <a:extLst>
                  <a:ext uri="{FF2B5EF4-FFF2-40B4-BE49-F238E27FC236}">
                    <a16:creationId xmlns:a16="http://schemas.microsoft.com/office/drawing/2014/main" id="{C77D3767-54A3-433C-8EBE-CDDB33E2F1FE}"/>
                  </a:ext>
                </a:extLst>
              </p:cNvPr>
              <p:cNvSpPr>
                <a:spLocks/>
              </p:cNvSpPr>
              <p:nvPr/>
            </p:nvSpPr>
            <p:spPr bwMode="auto">
              <a:xfrm>
                <a:off x="7497360" y="4828083"/>
                <a:ext cx="40240" cy="57789"/>
              </a:xfrm>
              <a:custGeom>
                <a:avLst/>
                <a:gdLst>
                  <a:gd name="T0" fmla="*/ 11 w 23"/>
                  <a:gd name="T1" fmla="*/ 0 h 26"/>
                  <a:gd name="T2" fmla="*/ 0 w 23"/>
                  <a:gd name="T3" fmla="*/ 26 h 26"/>
                  <a:gd name="T4" fmla="*/ 23 w 23"/>
                  <a:gd name="T5" fmla="*/ 26 h 26"/>
                  <a:gd name="T6" fmla="*/ 11 w 23"/>
                  <a:gd name="T7" fmla="*/ 0 h 26"/>
                </a:gdLst>
                <a:ahLst/>
                <a:cxnLst>
                  <a:cxn ang="0">
                    <a:pos x="T0" y="T1"/>
                  </a:cxn>
                  <a:cxn ang="0">
                    <a:pos x="T2" y="T3"/>
                  </a:cxn>
                  <a:cxn ang="0">
                    <a:pos x="T4" y="T5"/>
                  </a:cxn>
                  <a:cxn ang="0">
                    <a:pos x="T6" y="T7"/>
                  </a:cxn>
                </a:cxnLst>
                <a:rect l="0" t="0" r="r" b="b"/>
                <a:pathLst>
                  <a:path w="23" h="26">
                    <a:moveTo>
                      <a:pt x="11" y="0"/>
                    </a:moveTo>
                    <a:lnTo>
                      <a:pt x="0" y="26"/>
                    </a:lnTo>
                    <a:lnTo>
                      <a:pt x="23"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81" name="Freeform 2917">
                <a:extLst>
                  <a:ext uri="{FF2B5EF4-FFF2-40B4-BE49-F238E27FC236}">
                    <a16:creationId xmlns:a16="http://schemas.microsoft.com/office/drawing/2014/main" id="{CE26D4EC-8447-4EB8-BB9E-4BA8AC44964D}"/>
                  </a:ext>
                </a:extLst>
              </p:cNvPr>
              <p:cNvSpPr>
                <a:spLocks/>
              </p:cNvSpPr>
              <p:nvPr/>
            </p:nvSpPr>
            <p:spPr bwMode="auto">
              <a:xfrm>
                <a:off x="6738072" y="4594707"/>
                <a:ext cx="40240" cy="57789"/>
              </a:xfrm>
              <a:custGeom>
                <a:avLst/>
                <a:gdLst>
                  <a:gd name="T0" fmla="*/ 11 w 23"/>
                  <a:gd name="T1" fmla="*/ 0 h 26"/>
                  <a:gd name="T2" fmla="*/ 0 w 23"/>
                  <a:gd name="T3" fmla="*/ 26 h 26"/>
                  <a:gd name="T4" fmla="*/ 23 w 23"/>
                  <a:gd name="T5" fmla="*/ 26 h 26"/>
                  <a:gd name="T6" fmla="*/ 11 w 23"/>
                  <a:gd name="T7" fmla="*/ 0 h 26"/>
                </a:gdLst>
                <a:ahLst/>
                <a:cxnLst>
                  <a:cxn ang="0">
                    <a:pos x="T0" y="T1"/>
                  </a:cxn>
                  <a:cxn ang="0">
                    <a:pos x="T2" y="T3"/>
                  </a:cxn>
                  <a:cxn ang="0">
                    <a:pos x="T4" y="T5"/>
                  </a:cxn>
                  <a:cxn ang="0">
                    <a:pos x="T6" y="T7"/>
                  </a:cxn>
                </a:cxnLst>
                <a:rect l="0" t="0" r="r" b="b"/>
                <a:pathLst>
                  <a:path w="23" h="26">
                    <a:moveTo>
                      <a:pt x="11" y="0"/>
                    </a:moveTo>
                    <a:lnTo>
                      <a:pt x="0" y="26"/>
                    </a:lnTo>
                    <a:lnTo>
                      <a:pt x="23"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83" name="Freeform 2918">
                <a:extLst>
                  <a:ext uri="{FF2B5EF4-FFF2-40B4-BE49-F238E27FC236}">
                    <a16:creationId xmlns:a16="http://schemas.microsoft.com/office/drawing/2014/main" id="{5D5AE6CD-10FF-4DCF-90FF-B62EB996129E}"/>
                  </a:ext>
                </a:extLst>
              </p:cNvPr>
              <p:cNvSpPr>
                <a:spLocks/>
              </p:cNvSpPr>
              <p:nvPr/>
            </p:nvSpPr>
            <p:spPr bwMode="auto">
              <a:xfrm>
                <a:off x="6990002" y="4594707"/>
                <a:ext cx="40240" cy="57789"/>
              </a:xfrm>
              <a:custGeom>
                <a:avLst/>
                <a:gdLst>
                  <a:gd name="T0" fmla="*/ 11 w 23"/>
                  <a:gd name="T1" fmla="*/ 0 h 26"/>
                  <a:gd name="T2" fmla="*/ 0 w 23"/>
                  <a:gd name="T3" fmla="*/ 26 h 26"/>
                  <a:gd name="T4" fmla="*/ 23 w 23"/>
                  <a:gd name="T5" fmla="*/ 26 h 26"/>
                  <a:gd name="T6" fmla="*/ 11 w 23"/>
                  <a:gd name="T7" fmla="*/ 0 h 26"/>
                </a:gdLst>
                <a:ahLst/>
                <a:cxnLst>
                  <a:cxn ang="0">
                    <a:pos x="T0" y="T1"/>
                  </a:cxn>
                  <a:cxn ang="0">
                    <a:pos x="T2" y="T3"/>
                  </a:cxn>
                  <a:cxn ang="0">
                    <a:pos x="T4" y="T5"/>
                  </a:cxn>
                  <a:cxn ang="0">
                    <a:pos x="T6" y="T7"/>
                  </a:cxn>
                </a:cxnLst>
                <a:rect l="0" t="0" r="r" b="b"/>
                <a:pathLst>
                  <a:path w="23" h="26">
                    <a:moveTo>
                      <a:pt x="11" y="0"/>
                    </a:moveTo>
                    <a:lnTo>
                      <a:pt x="0" y="26"/>
                    </a:lnTo>
                    <a:lnTo>
                      <a:pt x="23" y="26"/>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85" name="Freeform 2919">
                <a:extLst>
                  <a:ext uri="{FF2B5EF4-FFF2-40B4-BE49-F238E27FC236}">
                    <a16:creationId xmlns:a16="http://schemas.microsoft.com/office/drawing/2014/main" id="{F05C0363-BCE3-4B30-8852-D2DBCFDF3CA7}"/>
                  </a:ext>
                </a:extLst>
              </p:cNvPr>
              <p:cNvSpPr>
                <a:spLocks/>
              </p:cNvSpPr>
              <p:nvPr/>
            </p:nvSpPr>
            <p:spPr bwMode="auto">
              <a:xfrm>
                <a:off x="7240183" y="4594707"/>
                <a:ext cx="40240" cy="57789"/>
              </a:xfrm>
              <a:custGeom>
                <a:avLst/>
                <a:gdLst>
                  <a:gd name="T0" fmla="*/ 12 w 23"/>
                  <a:gd name="T1" fmla="*/ 0 h 26"/>
                  <a:gd name="T2" fmla="*/ 0 w 23"/>
                  <a:gd name="T3" fmla="*/ 26 h 26"/>
                  <a:gd name="T4" fmla="*/ 23 w 23"/>
                  <a:gd name="T5" fmla="*/ 26 h 26"/>
                  <a:gd name="T6" fmla="*/ 12 w 23"/>
                  <a:gd name="T7" fmla="*/ 0 h 26"/>
                </a:gdLst>
                <a:ahLst/>
                <a:cxnLst>
                  <a:cxn ang="0">
                    <a:pos x="T0" y="T1"/>
                  </a:cxn>
                  <a:cxn ang="0">
                    <a:pos x="T2" y="T3"/>
                  </a:cxn>
                  <a:cxn ang="0">
                    <a:pos x="T4" y="T5"/>
                  </a:cxn>
                  <a:cxn ang="0">
                    <a:pos x="T6" y="T7"/>
                  </a:cxn>
                </a:cxnLst>
                <a:rect l="0" t="0" r="r" b="b"/>
                <a:pathLst>
                  <a:path w="23" h="26">
                    <a:moveTo>
                      <a:pt x="12" y="0"/>
                    </a:moveTo>
                    <a:lnTo>
                      <a:pt x="0" y="26"/>
                    </a:lnTo>
                    <a:lnTo>
                      <a:pt x="23"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87" name="Freeform 2920">
                <a:extLst>
                  <a:ext uri="{FF2B5EF4-FFF2-40B4-BE49-F238E27FC236}">
                    <a16:creationId xmlns:a16="http://schemas.microsoft.com/office/drawing/2014/main" id="{D47F4206-02A6-4D4A-9402-C5EC3B91815F}"/>
                  </a:ext>
                </a:extLst>
              </p:cNvPr>
              <p:cNvSpPr>
                <a:spLocks/>
              </p:cNvSpPr>
              <p:nvPr/>
            </p:nvSpPr>
            <p:spPr bwMode="auto">
              <a:xfrm>
                <a:off x="7492113" y="4594707"/>
                <a:ext cx="40240" cy="57789"/>
              </a:xfrm>
              <a:custGeom>
                <a:avLst/>
                <a:gdLst>
                  <a:gd name="T0" fmla="*/ 12 w 23"/>
                  <a:gd name="T1" fmla="*/ 0 h 26"/>
                  <a:gd name="T2" fmla="*/ 0 w 23"/>
                  <a:gd name="T3" fmla="*/ 26 h 26"/>
                  <a:gd name="T4" fmla="*/ 23 w 23"/>
                  <a:gd name="T5" fmla="*/ 26 h 26"/>
                  <a:gd name="T6" fmla="*/ 12 w 23"/>
                  <a:gd name="T7" fmla="*/ 0 h 26"/>
                </a:gdLst>
                <a:ahLst/>
                <a:cxnLst>
                  <a:cxn ang="0">
                    <a:pos x="T0" y="T1"/>
                  </a:cxn>
                  <a:cxn ang="0">
                    <a:pos x="T2" y="T3"/>
                  </a:cxn>
                  <a:cxn ang="0">
                    <a:pos x="T4" y="T5"/>
                  </a:cxn>
                  <a:cxn ang="0">
                    <a:pos x="T6" y="T7"/>
                  </a:cxn>
                </a:cxnLst>
                <a:rect l="0" t="0" r="r" b="b"/>
                <a:pathLst>
                  <a:path w="23" h="26">
                    <a:moveTo>
                      <a:pt x="12" y="0"/>
                    </a:moveTo>
                    <a:lnTo>
                      <a:pt x="0" y="26"/>
                    </a:lnTo>
                    <a:lnTo>
                      <a:pt x="23" y="26"/>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89" name="Freeform 2921">
                <a:extLst>
                  <a:ext uri="{FF2B5EF4-FFF2-40B4-BE49-F238E27FC236}">
                    <a16:creationId xmlns:a16="http://schemas.microsoft.com/office/drawing/2014/main" id="{0577585B-E55D-4479-82B8-F8809A4339D9}"/>
                  </a:ext>
                </a:extLst>
              </p:cNvPr>
              <p:cNvSpPr>
                <a:spLocks/>
              </p:cNvSpPr>
              <p:nvPr/>
            </p:nvSpPr>
            <p:spPr bwMode="auto">
              <a:xfrm>
                <a:off x="6738072" y="4363553"/>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91" name="Freeform 2922">
                <a:extLst>
                  <a:ext uri="{FF2B5EF4-FFF2-40B4-BE49-F238E27FC236}">
                    <a16:creationId xmlns:a16="http://schemas.microsoft.com/office/drawing/2014/main" id="{DE5BAE22-0CA0-46C8-8CE6-513D7746A9FF}"/>
                  </a:ext>
                </a:extLst>
              </p:cNvPr>
              <p:cNvSpPr>
                <a:spLocks/>
              </p:cNvSpPr>
              <p:nvPr/>
            </p:nvSpPr>
            <p:spPr bwMode="auto">
              <a:xfrm>
                <a:off x="6990002" y="4363553"/>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93" name="Freeform 2923">
                <a:extLst>
                  <a:ext uri="{FF2B5EF4-FFF2-40B4-BE49-F238E27FC236}">
                    <a16:creationId xmlns:a16="http://schemas.microsoft.com/office/drawing/2014/main" id="{4BCB36E7-62AA-4BE9-A365-9E6F53E1C2DB}"/>
                  </a:ext>
                </a:extLst>
              </p:cNvPr>
              <p:cNvSpPr>
                <a:spLocks/>
              </p:cNvSpPr>
              <p:nvPr/>
            </p:nvSpPr>
            <p:spPr bwMode="auto">
              <a:xfrm>
                <a:off x="6738072" y="4130179"/>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95" name="Freeform 2924">
                <a:extLst>
                  <a:ext uri="{FF2B5EF4-FFF2-40B4-BE49-F238E27FC236}">
                    <a16:creationId xmlns:a16="http://schemas.microsoft.com/office/drawing/2014/main" id="{606AB566-909D-4211-8209-DD3F3B6395F5}"/>
                  </a:ext>
                </a:extLst>
              </p:cNvPr>
              <p:cNvSpPr>
                <a:spLocks/>
              </p:cNvSpPr>
              <p:nvPr/>
            </p:nvSpPr>
            <p:spPr bwMode="auto">
              <a:xfrm>
                <a:off x="7000497" y="4130179"/>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97" name="Freeform 2925">
                <a:extLst>
                  <a:ext uri="{FF2B5EF4-FFF2-40B4-BE49-F238E27FC236}">
                    <a16:creationId xmlns:a16="http://schemas.microsoft.com/office/drawing/2014/main" id="{FBCAF9D4-5582-4923-AFCF-DB6FB99E770F}"/>
                  </a:ext>
                </a:extLst>
              </p:cNvPr>
              <p:cNvSpPr>
                <a:spLocks/>
              </p:cNvSpPr>
              <p:nvPr/>
            </p:nvSpPr>
            <p:spPr bwMode="auto">
              <a:xfrm>
                <a:off x="7252428" y="4130179"/>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199" name="Freeform 2926">
                <a:extLst>
                  <a:ext uri="{FF2B5EF4-FFF2-40B4-BE49-F238E27FC236}">
                    <a16:creationId xmlns:a16="http://schemas.microsoft.com/office/drawing/2014/main" id="{2C1C8682-4A99-4625-8A98-5286F7C53845}"/>
                  </a:ext>
                </a:extLst>
              </p:cNvPr>
              <p:cNvSpPr>
                <a:spLocks/>
              </p:cNvSpPr>
              <p:nvPr/>
            </p:nvSpPr>
            <p:spPr bwMode="auto">
              <a:xfrm>
                <a:off x="7504358" y="4130179"/>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01" name="Freeform 2927">
                <a:extLst>
                  <a:ext uri="{FF2B5EF4-FFF2-40B4-BE49-F238E27FC236}">
                    <a16:creationId xmlns:a16="http://schemas.microsoft.com/office/drawing/2014/main" id="{06FBDEE2-7726-4C69-A28B-75DDCDD972DA}"/>
                  </a:ext>
                </a:extLst>
              </p:cNvPr>
              <p:cNvSpPr>
                <a:spLocks/>
              </p:cNvSpPr>
              <p:nvPr/>
            </p:nvSpPr>
            <p:spPr bwMode="auto">
              <a:xfrm>
                <a:off x="7749290" y="4130179"/>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03" name="Freeform 2928">
                <a:extLst>
                  <a:ext uri="{FF2B5EF4-FFF2-40B4-BE49-F238E27FC236}">
                    <a16:creationId xmlns:a16="http://schemas.microsoft.com/office/drawing/2014/main" id="{8B0D3DF2-02B4-42AC-A1F3-2AFFE7ACAE3C}"/>
                  </a:ext>
                </a:extLst>
              </p:cNvPr>
              <p:cNvSpPr>
                <a:spLocks/>
              </p:cNvSpPr>
              <p:nvPr/>
            </p:nvSpPr>
            <p:spPr bwMode="auto">
              <a:xfrm>
                <a:off x="6755566" y="3896801"/>
                <a:ext cx="41988" cy="55566"/>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05" name="Freeform 2929">
                <a:extLst>
                  <a:ext uri="{FF2B5EF4-FFF2-40B4-BE49-F238E27FC236}">
                    <a16:creationId xmlns:a16="http://schemas.microsoft.com/office/drawing/2014/main" id="{3C1C4A70-5DF6-48DC-94B2-37659B9DC9AF}"/>
                  </a:ext>
                </a:extLst>
              </p:cNvPr>
              <p:cNvSpPr>
                <a:spLocks/>
              </p:cNvSpPr>
              <p:nvPr/>
            </p:nvSpPr>
            <p:spPr bwMode="auto">
              <a:xfrm>
                <a:off x="7007497" y="3896801"/>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07" name="Freeform 2930">
                <a:extLst>
                  <a:ext uri="{FF2B5EF4-FFF2-40B4-BE49-F238E27FC236}">
                    <a16:creationId xmlns:a16="http://schemas.microsoft.com/office/drawing/2014/main" id="{7577C6A8-A045-41D5-99F3-ECED4BA3655C}"/>
                  </a:ext>
                </a:extLst>
              </p:cNvPr>
              <p:cNvSpPr>
                <a:spLocks/>
              </p:cNvSpPr>
              <p:nvPr/>
            </p:nvSpPr>
            <p:spPr bwMode="auto">
              <a:xfrm>
                <a:off x="7282170" y="3896801"/>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09" name="Freeform 2931">
                <a:extLst>
                  <a:ext uri="{FF2B5EF4-FFF2-40B4-BE49-F238E27FC236}">
                    <a16:creationId xmlns:a16="http://schemas.microsoft.com/office/drawing/2014/main" id="{930A7F9F-87B3-4955-A794-E959387EF06D}"/>
                  </a:ext>
                </a:extLst>
              </p:cNvPr>
              <p:cNvSpPr>
                <a:spLocks/>
              </p:cNvSpPr>
              <p:nvPr/>
            </p:nvSpPr>
            <p:spPr bwMode="auto">
              <a:xfrm>
                <a:off x="7544597" y="3896801"/>
                <a:ext cx="41988" cy="55566"/>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11" name="Freeform 2932">
                <a:extLst>
                  <a:ext uri="{FF2B5EF4-FFF2-40B4-BE49-F238E27FC236}">
                    <a16:creationId xmlns:a16="http://schemas.microsoft.com/office/drawing/2014/main" id="{51FF3E4E-A15C-403F-AA09-5B178BEB5DAD}"/>
                  </a:ext>
                </a:extLst>
              </p:cNvPr>
              <p:cNvSpPr>
                <a:spLocks/>
              </p:cNvSpPr>
              <p:nvPr/>
            </p:nvSpPr>
            <p:spPr bwMode="auto">
              <a:xfrm>
                <a:off x="6718827" y="3663426"/>
                <a:ext cx="41988" cy="55566"/>
              </a:xfrm>
              <a:custGeom>
                <a:avLst/>
                <a:gdLst>
                  <a:gd name="T0" fmla="*/ 12 w 24"/>
                  <a:gd name="T1" fmla="*/ 0 h 25"/>
                  <a:gd name="T2" fmla="*/ 0 w 24"/>
                  <a:gd name="T3" fmla="*/ 25 h 25"/>
                  <a:gd name="T4" fmla="*/ 24 w 24"/>
                  <a:gd name="T5" fmla="*/ 25 h 25"/>
                  <a:gd name="T6" fmla="*/ 12 w 24"/>
                  <a:gd name="T7" fmla="*/ 0 h 25"/>
                </a:gdLst>
                <a:ahLst/>
                <a:cxnLst>
                  <a:cxn ang="0">
                    <a:pos x="T0" y="T1"/>
                  </a:cxn>
                  <a:cxn ang="0">
                    <a:pos x="T2" y="T3"/>
                  </a:cxn>
                  <a:cxn ang="0">
                    <a:pos x="T4" y="T5"/>
                  </a:cxn>
                  <a:cxn ang="0">
                    <a:pos x="T6" y="T7"/>
                  </a:cxn>
                </a:cxnLst>
                <a:rect l="0" t="0" r="r" b="b"/>
                <a:pathLst>
                  <a:path w="24" h="25">
                    <a:moveTo>
                      <a:pt x="12" y="0"/>
                    </a:moveTo>
                    <a:lnTo>
                      <a:pt x="0" y="25"/>
                    </a:lnTo>
                    <a:lnTo>
                      <a:pt x="24"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13" name="Freeform 2933">
                <a:extLst>
                  <a:ext uri="{FF2B5EF4-FFF2-40B4-BE49-F238E27FC236}">
                    <a16:creationId xmlns:a16="http://schemas.microsoft.com/office/drawing/2014/main" id="{CD2D33C3-D91A-46A2-8629-BED78F9DC630}"/>
                  </a:ext>
                </a:extLst>
              </p:cNvPr>
              <p:cNvSpPr>
                <a:spLocks/>
              </p:cNvSpPr>
              <p:nvPr/>
            </p:nvSpPr>
            <p:spPr bwMode="auto">
              <a:xfrm>
                <a:off x="6918272" y="3663426"/>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15" name="Freeform 2934">
                <a:extLst>
                  <a:ext uri="{FF2B5EF4-FFF2-40B4-BE49-F238E27FC236}">
                    <a16:creationId xmlns:a16="http://schemas.microsoft.com/office/drawing/2014/main" id="{2BEAED97-4A83-439B-9A73-6BE1EB726AAD}"/>
                  </a:ext>
                </a:extLst>
              </p:cNvPr>
              <p:cNvSpPr>
                <a:spLocks/>
              </p:cNvSpPr>
              <p:nvPr/>
            </p:nvSpPr>
            <p:spPr bwMode="auto">
              <a:xfrm>
                <a:off x="7210440" y="3663426"/>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17" name="Freeform 2935">
                <a:extLst>
                  <a:ext uri="{FF2B5EF4-FFF2-40B4-BE49-F238E27FC236}">
                    <a16:creationId xmlns:a16="http://schemas.microsoft.com/office/drawing/2014/main" id="{0AD7041D-4060-40BE-A0C5-4986C58E5C15}"/>
                  </a:ext>
                </a:extLst>
              </p:cNvPr>
              <p:cNvSpPr>
                <a:spLocks/>
              </p:cNvSpPr>
              <p:nvPr/>
            </p:nvSpPr>
            <p:spPr bwMode="auto">
              <a:xfrm>
                <a:off x="7474617" y="3663426"/>
                <a:ext cx="40240" cy="55566"/>
              </a:xfrm>
              <a:custGeom>
                <a:avLst/>
                <a:gdLst>
                  <a:gd name="T0" fmla="*/ 11 w 23"/>
                  <a:gd name="T1" fmla="*/ 0 h 25"/>
                  <a:gd name="T2" fmla="*/ 0 w 23"/>
                  <a:gd name="T3" fmla="*/ 25 h 25"/>
                  <a:gd name="T4" fmla="*/ 23 w 23"/>
                  <a:gd name="T5" fmla="*/ 25 h 25"/>
                  <a:gd name="T6" fmla="*/ 11 w 23"/>
                  <a:gd name="T7" fmla="*/ 0 h 25"/>
                </a:gdLst>
                <a:ahLst/>
                <a:cxnLst>
                  <a:cxn ang="0">
                    <a:pos x="T0" y="T1"/>
                  </a:cxn>
                  <a:cxn ang="0">
                    <a:pos x="T2" y="T3"/>
                  </a:cxn>
                  <a:cxn ang="0">
                    <a:pos x="T4" y="T5"/>
                  </a:cxn>
                  <a:cxn ang="0">
                    <a:pos x="T6" y="T7"/>
                  </a:cxn>
                </a:cxnLst>
                <a:rect l="0" t="0" r="r" b="b"/>
                <a:pathLst>
                  <a:path w="23" h="25">
                    <a:moveTo>
                      <a:pt x="11" y="0"/>
                    </a:moveTo>
                    <a:lnTo>
                      <a:pt x="0" y="25"/>
                    </a:lnTo>
                    <a:lnTo>
                      <a:pt x="23" y="25"/>
                    </a:lnTo>
                    <a:lnTo>
                      <a:pt x="11"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sp>
            <p:nvSpPr>
              <p:cNvPr id="4219" name="Freeform 2936">
                <a:extLst>
                  <a:ext uri="{FF2B5EF4-FFF2-40B4-BE49-F238E27FC236}">
                    <a16:creationId xmlns:a16="http://schemas.microsoft.com/office/drawing/2014/main" id="{12770D09-2B20-431E-9463-2F74CA309C74}"/>
                  </a:ext>
                </a:extLst>
              </p:cNvPr>
              <p:cNvSpPr>
                <a:spLocks/>
              </p:cNvSpPr>
              <p:nvPr/>
            </p:nvSpPr>
            <p:spPr bwMode="auto">
              <a:xfrm>
                <a:off x="7724797" y="3663426"/>
                <a:ext cx="40240" cy="55566"/>
              </a:xfrm>
              <a:custGeom>
                <a:avLst/>
                <a:gdLst>
                  <a:gd name="T0" fmla="*/ 12 w 23"/>
                  <a:gd name="T1" fmla="*/ 0 h 25"/>
                  <a:gd name="T2" fmla="*/ 0 w 23"/>
                  <a:gd name="T3" fmla="*/ 25 h 25"/>
                  <a:gd name="T4" fmla="*/ 23 w 23"/>
                  <a:gd name="T5" fmla="*/ 25 h 25"/>
                  <a:gd name="T6" fmla="*/ 12 w 23"/>
                  <a:gd name="T7" fmla="*/ 0 h 25"/>
                </a:gdLst>
                <a:ahLst/>
                <a:cxnLst>
                  <a:cxn ang="0">
                    <a:pos x="T0" y="T1"/>
                  </a:cxn>
                  <a:cxn ang="0">
                    <a:pos x="T2" y="T3"/>
                  </a:cxn>
                  <a:cxn ang="0">
                    <a:pos x="T4" y="T5"/>
                  </a:cxn>
                  <a:cxn ang="0">
                    <a:pos x="T6" y="T7"/>
                  </a:cxn>
                </a:cxnLst>
                <a:rect l="0" t="0" r="r" b="b"/>
                <a:pathLst>
                  <a:path w="23" h="25">
                    <a:moveTo>
                      <a:pt x="12" y="0"/>
                    </a:moveTo>
                    <a:lnTo>
                      <a:pt x="0" y="25"/>
                    </a:lnTo>
                    <a:lnTo>
                      <a:pt x="23" y="25"/>
                    </a:lnTo>
                    <a:lnTo>
                      <a:pt x="12" y="0"/>
                    </a:lnTo>
                    <a:close/>
                  </a:path>
                </a:pathLst>
              </a:custGeom>
              <a:solidFill>
                <a:schemeClr val="accent3"/>
              </a:solidFill>
              <a:ln w="9525">
                <a:solidFill>
                  <a:schemeClr val="accent3"/>
                </a:solidFill>
                <a:round/>
                <a:headEnd/>
                <a:tailEnd/>
              </a:ln>
            </p:spPr>
            <p:txBody>
              <a:bodyPr vert="horz" wrap="square" lIns="91435" tIns="45718" rIns="91435" bIns="45718" numCol="1" anchor="t" anchorCtr="0" compatLnSpc="1">
                <a:prstTxWarp prst="textNoShape">
                  <a:avLst/>
                </a:prstTxWarp>
              </a:bodyPr>
              <a:lstStyle/>
              <a:p>
                <a:pPr defTabSz="806455" eaLnBrk="0" fontAlgn="base" hangingPunct="0">
                  <a:spcBef>
                    <a:spcPct val="0"/>
                  </a:spcBef>
                  <a:spcAft>
                    <a:spcPct val="0"/>
                  </a:spcAft>
                </a:pPr>
                <a:endParaRPr lang="en-GB" sz="3175" dirty="0">
                  <a:solidFill>
                    <a:srgbClr val="FFFFFF"/>
                  </a:solidFill>
                  <a:latin typeface="Arial" panose="020B0604020202020204" pitchFamily="34" charset="0"/>
                  <a:ea typeface="Arial Unicode MS" panose="020B0604020202020204" pitchFamily="34" charset="-128"/>
                </a:endParaRPr>
              </a:p>
            </p:txBody>
          </p:sp>
        </p:grpSp>
      </p:grpSp>
      <p:grpSp>
        <p:nvGrpSpPr>
          <p:cNvPr id="3947" name="Group 3946">
            <a:extLst>
              <a:ext uri="{FF2B5EF4-FFF2-40B4-BE49-F238E27FC236}">
                <a16:creationId xmlns:a16="http://schemas.microsoft.com/office/drawing/2014/main" id="{479F4EBB-6BAA-40A6-9CD2-1D0AD3D8F90E}"/>
              </a:ext>
            </a:extLst>
          </p:cNvPr>
          <p:cNvGrpSpPr/>
          <p:nvPr/>
        </p:nvGrpSpPr>
        <p:grpSpPr>
          <a:xfrm>
            <a:off x="6783972" y="2472481"/>
            <a:ext cx="1615713" cy="3613684"/>
            <a:chOff x="6827102" y="2472481"/>
            <a:chExt cx="1615713" cy="3613684"/>
          </a:xfrm>
        </p:grpSpPr>
        <p:sp>
          <p:nvSpPr>
            <p:cNvPr id="3935" name="TextBox 3934">
              <a:extLst>
                <a:ext uri="{FF2B5EF4-FFF2-40B4-BE49-F238E27FC236}">
                  <a16:creationId xmlns:a16="http://schemas.microsoft.com/office/drawing/2014/main" id="{B7F93EAF-E54A-44ED-9E73-E66B8B6643FC}"/>
                </a:ext>
              </a:extLst>
            </p:cNvPr>
            <p:cNvSpPr txBox="1"/>
            <p:nvPr/>
          </p:nvSpPr>
          <p:spPr bwMode="auto">
            <a:xfrm>
              <a:off x="6827102" y="5716833"/>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3936" name="TextBox 3935">
              <a:extLst>
                <a:ext uri="{FF2B5EF4-FFF2-40B4-BE49-F238E27FC236}">
                  <a16:creationId xmlns:a16="http://schemas.microsoft.com/office/drawing/2014/main" id="{AEEA9699-04BA-4262-A660-E95B08600EFC}"/>
                </a:ext>
              </a:extLst>
            </p:cNvPr>
            <p:cNvSpPr txBox="1"/>
            <p:nvPr/>
          </p:nvSpPr>
          <p:spPr bwMode="auto">
            <a:xfrm>
              <a:off x="7764036" y="5268752"/>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3938" name="TextBox 3937">
              <a:extLst>
                <a:ext uri="{FF2B5EF4-FFF2-40B4-BE49-F238E27FC236}">
                  <a16:creationId xmlns:a16="http://schemas.microsoft.com/office/drawing/2014/main" id="{DE917C9E-D9AD-41C1-97AF-58397461EEB4}"/>
                </a:ext>
              </a:extLst>
            </p:cNvPr>
            <p:cNvSpPr txBox="1"/>
            <p:nvPr/>
          </p:nvSpPr>
          <p:spPr bwMode="auto">
            <a:xfrm>
              <a:off x="7216392" y="5502128"/>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3940" name="TextBox 3939">
              <a:extLst>
                <a:ext uri="{FF2B5EF4-FFF2-40B4-BE49-F238E27FC236}">
                  <a16:creationId xmlns:a16="http://schemas.microsoft.com/office/drawing/2014/main" id="{575F8210-B66F-4953-8CCD-4D7DBC802D56}"/>
                </a:ext>
              </a:extLst>
            </p:cNvPr>
            <p:cNvSpPr txBox="1"/>
            <p:nvPr/>
          </p:nvSpPr>
          <p:spPr bwMode="auto">
            <a:xfrm>
              <a:off x="7726949" y="4335862"/>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3942" name="TextBox 3941">
              <a:extLst>
                <a:ext uri="{FF2B5EF4-FFF2-40B4-BE49-F238E27FC236}">
                  <a16:creationId xmlns:a16="http://schemas.microsoft.com/office/drawing/2014/main" id="{2851D4DA-1DD4-41BB-90F0-9205E136F4FE}"/>
                </a:ext>
              </a:extLst>
            </p:cNvPr>
            <p:cNvSpPr txBox="1"/>
            <p:nvPr/>
          </p:nvSpPr>
          <p:spPr bwMode="auto">
            <a:xfrm>
              <a:off x="7974850" y="3630059"/>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3944" name="TextBox 3943">
              <a:extLst>
                <a:ext uri="{FF2B5EF4-FFF2-40B4-BE49-F238E27FC236}">
                  <a16:creationId xmlns:a16="http://schemas.microsoft.com/office/drawing/2014/main" id="{2BBB30B6-E502-43A2-BAB3-25DDE97634B5}"/>
                </a:ext>
              </a:extLst>
            </p:cNvPr>
            <p:cNvSpPr txBox="1"/>
            <p:nvPr/>
          </p:nvSpPr>
          <p:spPr bwMode="auto">
            <a:xfrm>
              <a:off x="8108701" y="2472481"/>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3946" name="TextBox 3945">
              <a:extLst>
                <a:ext uri="{FF2B5EF4-FFF2-40B4-BE49-F238E27FC236}">
                  <a16:creationId xmlns:a16="http://schemas.microsoft.com/office/drawing/2014/main" id="{011BCF89-8D6E-4BA5-98EC-BD741F0A697A}"/>
                </a:ext>
              </a:extLst>
            </p:cNvPr>
            <p:cNvSpPr txBox="1"/>
            <p:nvPr/>
          </p:nvSpPr>
          <p:spPr bwMode="auto">
            <a:xfrm>
              <a:off x="7718503" y="3391328"/>
              <a:ext cx="3341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sp>
        <p:nvSpPr>
          <p:cNvPr id="2" name="ZoneTexte 4">
            <a:extLst>
              <a:ext uri="{FF2B5EF4-FFF2-40B4-BE49-F238E27FC236}">
                <a16:creationId xmlns:a16="http://schemas.microsoft.com/office/drawing/2014/main" id="{D978E15A-BE4A-44A8-8C50-9C179801C2E2}"/>
              </a:ext>
            </a:extLst>
          </p:cNvPr>
          <p:cNvSpPr txBox="1"/>
          <p:nvPr/>
        </p:nvSpPr>
        <p:spPr>
          <a:xfrm>
            <a:off x="450613" y="6460669"/>
            <a:ext cx="4367808" cy="276999"/>
          </a:xfrm>
          <a:prstGeom prst="rect">
            <a:avLst/>
          </a:prstGeom>
          <a:noFill/>
        </p:spPr>
        <p:txBody>
          <a:bodyPr wrap="square" rtlCol="0">
            <a:spAutoFit/>
          </a:bodyPr>
          <a:lstStyle/>
          <a:p>
            <a:r>
              <a:rPr lang="en-GB" sz="1200" dirty="0">
                <a:solidFill>
                  <a:schemeClr val="bg2"/>
                </a:solidFill>
                <a:latin typeface="Calibri" panose="020F0502020204030204" pitchFamily="34" charset="0"/>
                <a:cs typeface="Calibri" panose="020F0502020204030204" pitchFamily="34" charset="0"/>
              </a:rPr>
              <a:t>Oaknin. ESMO 2020. Abstr LBA36. </a:t>
            </a:r>
          </a:p>
        </p:txBody>
      </p:sp>
    </p:spTree>
    <p:extLst>
      <p:ext uri="{BB962C8B-B14F-4D97-AF65-F5344CB8AC3E}">
        <p14:creationId xmlns:p14="http://schemas.microsoft.com/office/powerpoint/2010/main" val="967853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D92D54-F381-4B7C-B574-5C8A5BE45D23}"/>
              </a:ext>
            </a:extLst>
          </p:cNvPr>
          <p:cNvSpPr>
            <a:spLocks noGrp="1"/>
          </p:cNvSpPr>
          <p:nvPr>
            <p:ph type="title"/>
          </p:nvPr>
        </p:nvSpPr>
        <p:spPr>
          <a:xfrm>
            <a:off x="609758" y="238127"/>
            <a:ext cx="11131627" cy="1103313"/>
          </a:xfrm>
        </p:spPr>
        <p:txBody>
          <a:bodyPr/>
          <a:lstStyle/>
          <a:p>
            <a:r>
              <a:rPr lang="en-US" dirty="0"/>
              <a:t>GARNET: Safety (Top 3 Adverse Events in Each Category)</a:t>
            </a:r>
          </a:p>
        </p:txBody>
      </p:sp>
      <p:sp>
        <p:nvSpPr>
          <p:cNvPr id="9" name="Text Placeholder 3"/>
          <p:cNvSpPr>
            <a:spLocks noGrp="1"/>
          </p:cNvSpPr>
          <p:nvPr>
            <p:ph idx="1"/>
          </p:nvPr>
        </p:nvSpPr>
        <p:spPr/>
        <p:txBody>
          <a:bodyPr/>
          <a:lstStyle/>
          <a:p>
            <a:pPr>
              <a:spcBef>
                <a:spcPts val="500"/>
              </a:spcBef>
              <a:spcAft>
                <a:spcPts val="0"/>
              </a:spcAft>
            </a:pPr>
            <a:r>
              <a:rPr lang="en-US" sz="2000" dirty="0"/>
              <a:t>2 patients with grade ≥ 3 treatment-related colitis, and no reports of grade ≥ 3 pneumonitis</a:t>
            </a:r>
          </a:p>
          <a:p>
            <a:pPr>
              <a:spcBef>
                <a:spcPts val="500"/>
              </a:spcBef>
              <a:spcAft>
                <a:spcPts val="0"/>
              </a:spcAft>
            </a:pPr>
            <a:r>
              <a:rPr lang="en-US" sz="2000" dirty="0"/>
              <a:t>No deaths were attributed to dostarlimab</a:t>
            </a:r>
          </a:p>
        </p:txBody>
      </p:sp>
      <p:graphicFrame>
        <p:nvGraphicFramePr>
          <p:cNvPr id="8" name="Table 7"/>
          <p:cNvGraphicFramePr>
            <a:graphicFrameLocks noGrp="1"/>
          </p:cNvGraphicFramePr>
          <p:nvPr>
            <p:extLst>
              <p:ext uri="{D42A27DB-BD31-4B8C-83A1-F6EECF244321}">
                <p14:modId xmlns:p14="http://schemas.microsoft.com/office/powerpoint/2010/main" val="393013381"/>
              </p:ext>
            </p:extLst>
          </p:nvPr>
        </p:nvGraphicFramePr>
        <p:xfrm>
          <a:off x="723901" y="2289366"/>
          <a:ext cx="10744200" cy="2584704"/>
        </p:xfrm>
        <a:graphic>
          <a:graphicData uri="http://schemas.openxmlformats.org/drawingml/2006/table">
            <a:tbl>
              <a:tblPr firstRow="1" bandRow="1">
                <a:tableStyleId>{5C22544A-7EE6-4342-B048-85BDC9FD1C3A}</a:tableStyleId>
              </a:tblPr>
              <a:tblGrid>
                <a:gridCol w="4424082">
                  <a:extLst>
                    <a:ext uri="{9D8B030D-6E8A-4147-A177-3AD203B41FA5}">
                      <a16:colId xmlns:a16="http://schemas.microsoft.com/office/drawing/2014/main" val="80823620"/>
                    </a:ext>
                  </a:extLst>
                </a:gridCol>
                <a:gridCol w="3160059">
                  <a:extLst>
                    <a:ext uri="{9D8B030D-6E8A-4147-A177-3AD203B41FA5}">
                      <a16:colId xmlns:a16="http://schemas.microsoft.com/office/drawing/2014/main" val="3147156252"/>
                    </a:ext>
                  </a:extLst>
                </a:gridCol>
                <a:gridCol w="3160059">
                  <a:extLst>
                    <a:ext uri="{9D8B030D-6E8A-4147-A177-3AD203B41FA5}">
                      <a16:colId xmlns:a16="http://schemas.microsoft.com/office/drawing/2014/main" val="3869908339"/>
                    </a:ext>
                  </a:extLst>
                </a:gridCol>
              </a:tblGrid>
              <a:tr h="141533">
                <a:tc>
                  <a:txBody>
                    <a:bodyPr/>
                    <a:lstStyle/>
                    <a:p>
                      <a:pPr>
                        <a:lnSpc>
                          <a:spcPct val="95000"/>
                        </a:lnSpc>
                      </a:pPr>
                      <a:r>
                        <a:rPr lang="en-US" sz="1600" dirty="0">
                          <a:latin typeface="Calibri" panose="020F0502020204030204" pitchFamily="34" charset="0"/>
                          <a:cs typeface="Calibri" panose="020F0502020204030204" pitchFamily="34" charset="0"/>
                        </a:rPr>
                        <a:t>Safety Summary,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95000"/>
                        </a:lnSpc>
                      </a:pPr>
                      <a:r>
                        <a:rPr lang="en-US" sz="1600" dirty="0">
                          <a:latin typeface="Calibri" panose="020F0502020204030204" pitchFamily="34" charset="0"/>
                          <a:cs typeface="Calibri" panose="020F0502020204030204" pitchFamily="34" charset="0"/>
                        </a:rPr>
                        <a:t>dMMR EC (n = 126)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600" dirty="0">
                          <a:latin typeface="Calibri" panose="020F0502020204030204" pitchFamily="34" charset="0"/>
                          <a:cs typeface="Calibri" panose="020F0502020204030204" pitchFamily="34" charset="0"/>
                        </a:rPr>
                        <a:t>pMMR EC (n = 145)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538669462"/>
                  </a:ext>
                </a:extLst>
              </a:tr>
              <a:tr h="0">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Any TEAE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120 (95.2)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145 (100)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30336204"/>
                  </a:ext>
                </a:extLst>
              </a:tr>
              <a:tr h="0">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Grade</a:t>
                      </a:r>
                      <a:r>
                        <a:rPr lang="en-US" sz="1600" baseline="0" dirty="0">
                          <a:solidFill>
                            <a:schemeClr val="bg1"/>
                          </a:solidFill>
                          <a:latin typeface="Calibri" panose="020F0502020204030204" pitchFamily="34" charset="0"/>
                          <a:cs typeface="Calibri" panose="020F0502020204030204" pitchFamily="34" charset="0"/>
                        </a:rPr>
                        <a:t> ≥ 3 TEAE</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61 (48.4)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81 (55.9)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4390544"/>
                  </a:ext>
                </a:extLst>
              </a:tr>
              <a:tr h="0">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Any grade TRAE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80 (63.5)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104 (71.7)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85757397"/>
                  </a:ext>
                </a:extLst>
              </a:tr>
              <a:tr h="0">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Grade </a:t>
                      </a:r>
                      <a:r>
                        <a:rPr lang="en-US" sz="1600" baseline="0" dirty="0">
                          <a:solidFill>
                            <a:schemeClr val="bg1"/>
                          </a:solidFill>
                          <a:latin typeface="Calibri" panose="020F0502020204030204" pitchFamily="34" charset="0"/>
                          <a:cs typeface="Calibri" panose="020F0502020204030204" pitchFamily="34" charset="0"/>
                        </a:rPr>
                        <a:t>≥ 3 TRAE</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17 (13.5)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28 (19.3)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07635245"/>
                  </a:ext>
                </a:extLst>
              </a:tr>
              <a:tr h="0">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Treatment-related SAE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12 (9.5)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13 (9.0)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63680374"/>
                  </a:ext>
                </a:extLst>
              </a:tr>
              <a:tr h="141533">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Any TRAE leading to</a:t>
                      </a:r>
                      <a:r>
                        <a:rPr lang="en-US" sz="1600" baseline="0" dirty="0">
                          <a:solidFill>
                            <a:schemeClr val="bg1"/>
                          </a:solidFill>
                          <a:latin typeface="Calibri" panose="020F0502020204030204" pitchFamily="34" charset="0"/>
                          <a:cs typeface="Calibri" panose="020F0502020204030204" pitchFamily="34" charset="0"/>
                        </a:rPr>
                        <a:t> </a:t>
                      </a:r>
                      <a:r>
                        <a:rPr lang="en-US" sz="1600" dirty="0">
                          <a:solidFill>
                            <a:schemeClr val="bg1"/>
                          </a:solidFill>
                          <a:latin typeface="Calibri" panose="020F0502020204030204" pitchFamily="34" charset="0"/>
                          <a:cs typeface="Calibri" panose="020F0502020204030204" pitchFamily="34" charset="0"/>
                        </a:rPr>
                        <a:t>discontinuation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5 (4.0)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10 (6.9)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0969815"/>
                  </a:ext>
                </a:extLst>
              </a:tr>
              <a:tr h="0">
                <a:tc>
                  <a:txBody>
                    <a:bodyPr/>
                    <a:lstStyle/>
                    <a:p>
                      <a:pPr algn="l">
                        <a:lnSpc>
                          <a:spcPct val="95000"/>
                        </a:lnSpc>
                      </a:pPr>
                      <a:r>
                        <a:rPr lang="en-US" sz="1600" baseline="0" dirty="0">
                          <a:solidFill>
                            <a:schemeClr val="bg1"/>
                          </a:solidFill>
                          <a:latin typeface="Calibri" panose="020F0502020204030204" pitchFamily="34" charset="0"/>
                          <a:cs typeface="Calibri" panose="020F0502020204030204" pitchFamily="34" charset="0"/>
                        </a:rPr>
                        <a:t>TRAE leading to death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10818878"/>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722785337"/>
              </p:ext>
            </p:extLst>
          </p:nvPr>
        </p:nvGraphicFramePr>
        <p:xfrm>
          <a:off x="723902" y="4874070"/>
          <a:ext cx="10744200" cy="1292352"/>
        </p:xfrm>
        <a:graphic>
          <a:graphicData uri="http://schemas.openxmlformats.org/drawingml/2006/table">
            <a:tbl>
              <a:tblPr firstRow="1" bandRow="1">
                <a:tableStyleId>{5C22544A-7EE6-4342-B048-85BDC9FD1C3A}</a:tableStyleId>
              </a:tblPr>
              <a:tblGrid>
                <a:gridCol w="4438224">
                  <a:extLst>
                    <a:ext uri="{9D8B030D-6E8A-4147-A177-3AD203B41FA5}">
                      <a16:colId xmlns:a16="http://schemas.microsoft.com/office/drawing/2014/main" val="2658328069"/>
                    </a:ext>
                  </a:extLst>
                </a:gridCol>
                <a:gridCol w="3167182">
                  <a:extLst>
                    <a:ext uri="{9D8B030D-6E8A-4147-A177-3AD203B41FA5}">
                      <a16:colId xmlns:a16="http://schemas.microsoft.com/office/drawing/2014/main" val="2525977470"/>
                    </a:ext>
                  </a:extLst>
                </a:gridCol>
                <a:gridCol w="3138794">
                  <a:extLst>
                    <a:ext uri="{9D8B030D-6E8A-4147-A177-3AD203B41FA5}">
                      <a16:colId xmlns:a16="http://schemas.microsoft.com/office/drawing/2014/main" val="3027642393"/>
                    </a:ext>
                  </a:extLst>
                </a:gridCol>
              </a:tblGrid>
              <a:tr h="0">
                <a:tc gridSpan="3">
                  <a:txBody>
                    <a:bodyPr/>
                    <a:lstStyle/>
                    <a:p>
                      <a:pPr>
                        <a:lnSpc>
                          <a:spcPct val="95000"/>
                        </a:lnSpc>
                      </a:pPr>
                      <a:r>
                        <a:rPr lang="en-US" sz="1600" dirty="0">
                          <a:solidFill>
                            <a:schemeClr val="tx1"/>
                          </a:solidFill>
                          <a:latin typeface="Calibri" panose="020F0502020204030204" pitchFamily="34" charset="0"/>
                          <a:cs typeface="Calibri" panose="020F0502020204030204" pitchFamily="34" charset="0"/>
                        </a:rPr>
                        <a:t>TRAEs Leading to Discontinuation, n (%)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lnSpc>
                          <a:spcPct val="95000"/>
                        </a:lnSpc>
                      </a:pPr>
                      <a:endParaRPr lang="en-US" sz="1400" dirty="0">
                        <a:solidFill>
                          <a:schemeClr val="tx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lnSpc>
                          <a:spcPct val="95000"/>
                        </a:lnSpc>
                      </a:pPr>
                      <a:endParaRPr lang="en-US" sz="1400" dirty="0">
                        <a:solidFill>
                          <a:schemeClr val="tx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321920223"/>
                  </a:ext>
                </a:extLst>
              </a:tr>
              <a:tr h="0">
                <a:tc>
                  <a:txBody>
                    <a:bodyPr/>
                    <a:lstStyle/>
                    <a:p>
                      <a:pPr>
                        <a:lnSpc>
                          <a:spcPct val="95000"/>
                        </a:lnSpc>
                      </a:pPr>
                      <a:r>
                        <a:rPr lang="en-US" sz="1600" dirty="0">
                          <a:solidFill>
                            <a:schemeClr val="bg1"/>
                          </a:solidFill>
                          <a:latin typeface="Calibri" panose="020F0502020204030204" pitchFamily="34" charset="0"/>
                          <a:cs typeface="Calibri" panose="020F0502020204030204" pitchFamily="34" charset="0"/>
                        </a:rPr>
                        <a:t>ALT increased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 (0.8)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2 (1.4)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26320665"/>
                  </a:ext>
                </a:extLst>
              </a:tr>
              <a:tr h="0">
                <a:tc>
                  <a:txBody>
                    <a:bodyPr/>
                    <a:lstStyle/>
                    <a:p>
                      <a:pPr>
                        <a:lnSpc>
                          <a:spcPct val="95000"/>
                        </a:lnSpc>
                      </a:pPr>
                      <a:r>
                        <a:rPr lang="en-US" sz="1600" dirty="0">
                          <a:solidFill>
                            <a:schemeClr val="bg1"/>
                          </a:solidFill>
                          <a:latin typeface="Calibri" panose="020F0502020204030204" pitchFamily="34" charset="0"/>
                          <a:cs typeface="Calibri" panose="020F0502020204030204" pitchFamily="34" charset="0"/>
                        </a:rPr>
                        <a:t>AST increased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 (0.8)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 (0.7)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80549326"/>
                  </a:ext>
                </a:extLst>
              </a:tr>
              <a:tr h="0">
                <a:tc>
                  <a:txBody>
                    <a:bodyPr/>
                    <a:lstStyle/>
                    <a:p>
                      <a:pPr>
                        <a:lnSpc>
                          <a:spcPct val="95000"/>
                        </a:lnSpc>
                      </a:pPr>
                      <a:r>
                        <a:rPr lang="en-US" sz="1600" dirty="0">
                          <a:solidFill>
                            <a:schemeClr val="bg1"/>
                          </a:solidFill>
                          <a:latin typeface="Calibri" panose="020F0502020204030204" pitchFamily="34" charset="0"/>
                          <a:cs typeface="Calibri" panose="020F0502020204030204" pitchFamily="34" charset="0"/>
                        </a:rPr>
                        <a:t>Transaminases</a:t>
                      </a:r>
                      <a:r>
                        <a:rPr lang="en-US" sz="1600" baseline="0" dirty="0">
                          <a:solidFill>
                            <a:schemeClr val="bg1"/>
                          </a:solidFill>
                          <a:latin typeface="Calibri" panose="020F0502020204030204" pitchFamily="34" charset="0"/>
                          <a:cs typeface="Calibri" panose="020F0502020204030204" pitchFamily="34" charset="0"/>
                        </a:rPr>
                        <a:t> increased</a:t>
                      </a: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2 (1.6)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5017957"/>
                  </a:ext>
                </a:extLst>
              </a:tr>
            </a:tbl>
          </a:graphicData>
        </a:graphic>
      </p:graphicFrame>
      <p:grpSp>
        <p:nvGrpSpPr>
          <p:cNvPr id="11" name="Group 7">
            <a:extLst>
              <a:ext uri="{FF2B5EF4-FFF2-40B4-BE49-F238E27FC236}">
                <a16:creationId xmlns:a16="http://schemas.microsoft.com/office/drawing/2014/main" id="{5F5F08F2-1154-4792-AC67-05654B2BCE25}"/>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2C8CAF11-EDC8-4235-BF1E-E534F60323A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27C792F8-C209-4E67-8579-815A0F3A814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ZoneTexte 4">
            <a:extLst>
              <a:ext uri="{FF2B5EF4-FFF2-40B4-BE49-F238E27FC236}">
                <a16:creationId xmlns:a16="http://schemas.microsoft.com/office/drawing/2014/main" id="{92293F41-9328-4CA7-9E75-B147AF713F7F}"/>
              </a:ext>
            </a:extLst>
          </p:cNvPr>
          <p:cNvSpPr txBox="1"/>
          <p:nvPr/>
        </p:nvSpPr>
        <p:spPr>
          <a:xfrm>
            <a:off x="450613" y="6355331"/>
            <a:ext cx="4367808" cy="276999"/>
          </a:xfrm>
          <a:prstGeom prst="rect">
            <a:avLst/>
          </a:prstGeom>
          <a:noFill/>
        </p:spPr>
        <p:txBody>
          <a:bodyPr wrap="square" rtlCol="0">
            <a:spAutoFit/>
          </a:bodyPr>
          <a:lstStyle/>
          <a:p>
            <a:r>
              <a:rPr lang="en-GB" sz="1200" dirty="0">
                <a:solidFill>
                  <a:schemeClr val="bg2"/>
                </a:solidFill>
                <a:latin typeface="Calibri" panose="020F0502020204030204" pitchFamily="34" charset="0"/>
                <a:cs typeface="Calibri" panose="020F0502020204030204" pitchFamily="34" charset="0"/>
              </a:rPr>
              <a:t>Oaknin. ESMO 2020. Abstr LBA36. </a:t>
            </a:r>
          </a:p>
        </p:txBody>
      </p:sp>
    </p:spTree>
    <p:extLst>
      <p:ext uri="{BB962C8B-B14F-4D97-AF65-F5344CB8AC3E}">
        <p14:creationId xmlns:p14="http://schemas.microsoft.com/office/powerpoint/2010/main" val="1730490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D92D54-F381-4B7C-B574-5C8A5BE45D23}"/>
              </a:ext>
            </a:extLst>
          </p:cNvPr>
          <p:cNvSpPr>
            <a:spLocks noGrp="1"/>
          </p:cNvSpPr>
          <p:nvPr>
            <p:ph type="title"/>
          </p:nvPr>
        </p:nvSpPr>
        <p:spPr/>
        <p:txBody>
          <a:bodyPr/>
          <a:lstStyle/>
          <a:p>
            <a:r>
              <a:rPr lang="en-US" dirty="0"/>
              <a:t>GARNET: Treatment-Related Adverse Events</a:t>
            </a:r>
          </a:p>
        </p:txBody>
      </p:sp>
      <p:graphicFrame>
        <p:nvGraphicFramePr>
          <p:cNvPr id="7" name="Table 6"/>
          <p:cNvGraphicFramePr>
            <a:graphicFrameLocks noGrp="1"/>
          </p:cNvGraphicFramePr>
          <p:nvPr>
            <p:extLst>
              <p:ext uri="{D42A27DB-BD31-4B8C-83A1-F6EECF244321}">
                <p14:modId xmlns:p14="http://schemas.microsoft.com/office/powerpoint/2010/main" val="1691466579"/>
              </p:ext>
            </p:extLst>
          </p:nvPr>
        </p:nvGraphicFramePr>
        <p:xfrm>
          <a:off x="6278552" y="1603358"/>
          <a:ext cx="5203652" cy="3337560"/>
        </p:xfrm>
        <a:graphic>
          <a:graphicData uri="http://schemas.openxmlformats.org/drawingml/2006/table">
            <a:tbl>
              <a:tblPr firstRow="1" bandRow="1">
                <a:tableStyleId>{5C22544A-7EE6-4342-B048-85BDC9FD1C3A}</a:tableStyleId>
              </a:tblPr>
              <a:tblGrid>
                <a:gridCol w="2142680">
                  <a:extLst>
                    <a:ext uri="{9D8B030D-6E8A-4147-A177-3AD203B41FA5}">
                      <a16:colId xmlns:a16="http://schemas.microsoft.com/office/drawing/2014/main" val="2658328069"/>
                    </a:ext>
                  </a:extLst>
                </a:gridCol>
                <a:gridCol w="1530486">
                  <a:extLst>
                    <a:ext uri="{9D8B030D-6E8A-4147-A177-3AD203B41FA5}">
                      <a16:colId xmlns:a16="http://schemas.microsoft.com/office/drawing/2014/main" val="2525977470"/>
                    </a:ext>
                  </a:extLst>
                </a:gridCol>
                <a:gridCol w="1530486">
                  <a:extLst>
                    <a:ext uri="{9D8B030D-6E8A-4147-A177-3AD203B41FA5}">
                      <a16:colId xmlns:a16="http://schemas.microsoft.com/office/drawing/2014/main" val="2336671052"/>
                    </a:ext>
                  </a:extLst>
                </a:gridCol>
              </a:tblGrid>
              <a:tr h="0">
                <a:tc>
                  <a:txBody>
                    <a:bodyPr/>
                    <a:lstStyle/>
                    <a:p>
                      <a:pPr>
                        <a:lnSpc>
                          <a:spcPct val="95000"/>
                        </a:lnSpc>
                      </a:pPr>
                      <a:r>
                        <a:rPr lang="en-US" sz="1800" baseline="0" dirty="0">
                          <a:latin typeface="Calibri" panose="020F0502020204030204" pitchFamily="34" charset="0"/>
                          <a:cs typeface="Calibri" panose="020F0502020204030204" pitchFamily="34" charset="0"/>
                        </a:rPr>
                        <a:t>Any-Grade ir</a:t>
                      </a:r>
                      <a:r>
                        <a:rPr lang="en-US" sz="1800" dirty="0">
                          <a:latin typeface="Calibri" panose="020F0502020204030204" pitchFamily="34" charset="0"/>
                          <a:cs typeface="Calibri" panose="020F0502020204030204" pitchFamily="34" charset="0"/>
                        </a:rPr>
                        <a:t>TRAEs, n (%)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95000"/>
                        </a:lnSpc>
                      </a:pPr>
                      <a:r>
                        <a:rPr lang="en-US" sz="1800" dirty="0">
                          <a:latin typeface="Calibri" panose="020F0502020204030204" pitchFamily="34" charset="0"/>
                          <a:cs typeface="Calibri" panose="020F0502020204030204" pitchFamily="34" charset="0"/>
                        </a:rPr>
                        <a:t>dMMR</a:t>
                      </a:r>
                      <a:r>
                        <a:rPr lang="en-US" sz="1800" baseline="0" dirty="0">
                          <a:latin typeface="Calibri" panose="020F0502020204030204" pitchFamily="34" charset="0"/>
                          <a:cs typeface="Calibri" panose="020F0502020204030204" pitchFamily="34" charset="0"/>
                        </a:rPr>
                        <a:t> EC</a:t>
                      </a:r>
                    </a:p>
                    <a:p>
                      <a:pPr algn="ctr">
                        <a:lnSpc>
                          <a:spcPct val="95000"/>
                        </a:lnSpc>
                      </a:pPr>
                      <a:r>
                        <a:rPr lang="en-US" sz="1800" baseline="0" dirty="0">
                          <a:latin typeface="Calibri" panose="020F0502020204030204" pitchFamily="34" charset="0"/>
                          <a:cs typeface="Calibri" panose="020F0502020204030204" pitchFamily="34" charset="0"/>
                        </a:rPr>
                        <a:t>(n = 126)</a:t>
                      </a:r>
                      <a:endParaRPr lang="en-US" sz="1800" dirty="0">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800" dirty="0">
                          <a:latin typeface="Calibri" panose="020F0502020204030204" pitchFamily="34" charset="0"/>
                          <a:cs typeface="Calibri" panose="020F0502020204030204" pitchFamily="34" charset="0"/>
                        </a:rPr>
                        <a:t>pMMR</a:t>
                      </a:r>
                      <a:r>
                        <a:rPr lang="en-US" sz="1800" baseline="0" dirty="0">
                          <a:latin typeface="Calibri" panose="020F0502020204030204" pitchFamily="34" charset="0"/>
                          <a:cs typeface="Calibri" panose="020F0502020204030204" pitchFamily="34" charset="0"/>
                        </a:rPr>
                        <a:t> EC</a:t>
                      </a:r>
                    </a:p>
                    <a:p>
                      <a:pPr algn="ctr">
                        <a:lnSpc>
                          <a:spcPct val="95000"/>
                        </a:lnSpc>
                      </a:pPr>
                      <a:r>
                        <a:rPr lang="en-US" sz="1800" baseline="0" dirty="0">
                          <a:latin typeface="Calibri" panose="020F0502020204030204" pitchFamily="34" charset="0"/>
                          <a:cs typeface="Calibri" panose="020F0502020204030204" pitchFamily="34" charset="0"/>
                        </a:rPr>
                        <a:t>(n = 145)</a:t>
                      </a:r>
                      <a:endParaRPr lang="en-US" sz="1800" dirty="0">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321920223"/>
                  </a:ext>
                </a:extLst>
              </a:tr>
              <a:tr h="0">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Hypothyroidism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7 (5.6)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11 (7.6)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26320665"/>
                  </a:ext>
                </a:extLst>
              </a:tr>
              <a:tr h="0">
                <a:tc>
                  <a:txBody>
                    <a:bodyPr/>
                    <a:lstStyle/>
                    <a:p>
                      <a:pPr>
                        <a:lnSpc>
                          <a:spcPct val="95000"/>
                        </a:lnSpc>
                      </a:pPr>
                      <a:r>
                        <a:rPr lang="en-US" sz="1800" dirty="0">
                          <a:solidFill>
                            <a:schemeClr val="bg1"/>
                          </a:solidFill>
                          <a:latin typeface="Calibri" panose="020F0502020204030204" pitchFamily="34" charset="0"/>
                          <a:cs typeface="Calibri" panose="020F0502020204030204" pitchFamily="34" charset="0"/>
                        </a:rPr>
                        <a:t>Diarrhea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6 (4.8)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5 (3.4)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80549326"/>
                  </a:ext>
                </a:extLst>
              </a:tr>
              <a:tr h="0">
                <a:tc>
                  <a:txBody>
                    <a:bodyPr/>
                    <a:lstStyle/>
                    <a:p>
                      <a:pPr>
                        <a:lnSpc>
                          <a:spcPct val="95000"/>
                        </a:lnSpc>
                      </a:pPr>
                      <a:r>
                        <a:rPr lang="en-US" sz="1800" dirty="0">
                          <a:solidFill>
                            <a:schemeClr val="bg1"/>
                          </a:solidFill>
                          <a:latin typeface="Calibri" panose="020F0502020204030204" pitchFamily="34" charset="0"/>
                          <a:cs typeface="Calibri" panose="020F0502020204030204" pitchFamily="34" charset="0"/>
                        </a:rPr>
                        <a:t>AST increased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a:t>
                      </a:r>
                      <a:r>
                        <a:rPr lang="en-US" sz="1800" baseline="0" dirty="0">
                          <a:solidFill>
                            <a:schemeClr val="bg1"/>
                          </a:solidFill>
                          <a:latin typeface="Calibri" panose="020F0502020204030204" pitchFamily="34" charset="0"/>
                          <a:cs typeface="Calibri" panose="020F0502020204030204" pitchFamily="34" charset="0"/>
                        </a:rPr>
                        <a:t> (1.6)</a:t>
                      </a:r>
                      <a:endParaRPr lang="en-US" sz="18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4 (2.8)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5017957"/>
                  </a:ext>
                </a:extLst>
              </a:tr>
              <a:tr h="0">
                <a:tc>
                  <a:txBody>
                    <a:bodyPr/>
                    <a:lstStyle/>
                    <a:p>
                      <a:pPr marL="0" algn="l" defTabSz="914400" rtl="0" eaLnBrk="1" latinLnBrk="0" hangingPunct="1">
                        <a:lnSpc>
                          <a:spcPct val="95000"/>
                        </a:lnSpc>
                      </a:pPr>
                      <a:r>
                        <a:rPr lang="en-US" sz="1800" b="1" kern="1200" baseline="0" dirty="0">
                          <a:solidFill>
                            <a:schemeClr val="lt1"/>
                          </a:solidFill>
                          <a:latin typeface="Calibri" panose="020F0502020204030204" pitchFamily="34" charset="0"/>
                          <a:ea typeface="+mn-ea"/>
                          <a:cs typeface="Calibri" panose="020F0502020204030204" pitchFamily="34" charset="0"/>
                        </a:rPr>
                        <a:t>Grade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 3 irTRAEs, </a:t>
                      </a:r>
                    </a:p>
                    <a:p>
                      <a:pPr marL="0" algn="l" defTabSz="914400" rtl="0" eaLnBrk="1" latinLnBrk="0" hangingPunct="1">
                        <a:lnSpc>
                          <a:spcPct val="95000"/>
                        </a:lnSpc>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n (%)</a:t>
                      </a:r>
                      <a:endParaRPr lang="en-US" sz="1800" b="1" kern="1200" baseline="0" dirty="0">
                        <a:solidFill>
                          <a:schemeClr val="lt1"/>
                        </a:solidFill>
                        <a:latin typeface="Calibri" panose="020F0502020204030204" pitchFamily="34" charset="0"/>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186042615"/>
                  </a:ext>
                </a:extLst>
              </a:tr>
              <a:tr h="0">
                <a:tc>
                  <a:txBody>
                    <a:bodyPr/>
                    <a:lstStyle/>
                    <a:p>
                      <a:pPr>
                        <a:lnSpc>
                          <a:spcPct val="95000"/>
                        </a:lnSpc>
                      </a:pPr>
                      <a:r>
                        <a:rPr lang="en-US" sz="1800" kern="1200" dirty="0">
                          <a:solidFill>
                            <a:schemeClr val="bg1"/>
                          </a:solidFill>
                          <a:effectLst/>
                          <a:latin typeface="Calibri" panose="020F0502020204030204" pitchFamily="34" charset="0"/>
                          <a:ea typeface="+mn-ea"/>
                          <a:cs typeface="Calibri" panose="020F0502020204030204" pitchFamily="34" charset="0"/>
                        </a:rPr>
                        <a:t>ALT increased</a:t>
                      </a:r>
                      <a:endParaRPr lang="en-US" sz="18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 (1.6)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 (1.4)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99788172"/>
                  </a:ext>
                </a:extLst>
              </a:tr>
              <a:tr h="0">
                <a:tc>
                  <a:txBody>
                    <a:bodyPr/>
                    <a:lstStyle/>
                    <a:p>
                      <a:pPr>
                        <a:lnSpc>
                          <a:spcPct val="95000"/>
                        </a:lnSpc>
                      </a:pPr>
                      <a:r>
                        <a:rPr lang="en-US" sz="1800" dirty="0">
                          <a:solidFill>
                            <a:schemeClr val="bg1"/>
                          </a:solidFill>
                          <a:latin typeface="Calibri" panose="020F0502020204030204" pitchFamily="34" charset="0"/>
                          <a:cs typeface="Calibri" panose="020F0502020204030204" pitchFamily="34" charset="0"/>
                        </a:rPr>
                        <a:t>Diarrhea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 (1.6)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 (1.4)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13448056"/>
                  </a:ext>
                </a:extLst>
              </a:tr>
              <a:tr h="0">
                <a:tc>
                  <a:txBody>
                    <a:bodyPr/>
                    <a:lstStyle/>
                    <a:p>
                      <a:pPr>
                        <a:lnSpc>
                          <a:spcPct val="95000"/>
                        </a:lnSpc>
                      </a:pPr>
                      <a:r>
                        <a:rPr lang="en-US" sz="1800" kern="1200" dirty="0">
                          <a:solidFill>
                            <a:schemeClr val="bg1"/>
                          </a:solidFill>
                          <a:effectLst/>
                          <a:latin typeface="Calibri" panose="020F0502020204030204" pitchFamily="34" charset="0"/>
                          <a:ea typeface="+mn-ea"/>
                          <a:cs typeface="Calibri" panose="020F0502020204030204" pitchFamily="34" charset="0"/>
                        </a:rPr>
                        <a:t>Amylase increased</a:t>
                      </a:r>
                      <a:endParaRPr lang="en-US" sz="18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1 (0.8)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2 (1.4)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0169212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742659757"/>
              </p:ext>
            </p:extLst>
          </p:nvPr>
        </p:nvGraphicFramePr>
        <p:xfrm>
          <a:off x="723900" y="1603358"/>
          <a:ext cx="5317793" cy="3337560"/>
        </p:xfrm>
        <a:graphic>
          <a:graphicData uri="http://schemas.openxmlformats.org/drawingml/2006/table">
            <a:tbl>
              <a:tblPr firstRow="1" bandRow="1">
                <a:tableStyleId>{5C22544A-7EE6-4342-B048-85BDC9FD1C3A}</a:tableStyleId>
              </a:tblPr>
              <a:tblGrid>
                <a:gridCol w="2189679">
                  <a:extLst>
                    <a:ext uri="{9D8B030D-6E8A-4147-A177-3AD203B41FA5}">
                      <a16:colId xmlns:a16="http://schemas.microsoft.com/office/drawing/2014/main" val="2658328069"/>
                    </a:ext>
                  </a:extLst>
                </a:gridCol>
                <a:gridCol w="1564057">
                  <a:extLst>
                    <a:ext uri="{9D8B030D-6E8A-4147-A177-3AD203B41FA5}">
                      <a16:colId xmlns:a16="http://schemas.microsoft.com/office/drawing/2014/main" val="2525977470"/>
                    </a:ext>
                  </a:extLst>
                </a:gridCol>
                <a:gridCol w="1564057">
                  <a:extLst>
                    <a:ext uri="{9D8B030D-6E8A-4147-A177-3AD203B41FA5}">
                      <a16:colId xmlns:a16="http://schemas.microsoft.com/office/drawing/2014/main" val="3027642393"/>
                    </a:ext>
                  </a:extLst>
                </a:gridCol>
              </a:tblGrid>
              <a:tr h="541778">
                <a:tc>
                  <a:txBody>
                    <a:bodyPr/>
                    <a:lstStyle/>
                    <a:p>
                      <a:pPr>
                        <a:lnSpc>
                          <a:spcPct val="95000"/>
                        </a:lnSpc>
                      </a:pPr>
                      <a:r>
                        <a:rPr lang="en-US" sz="1800" baseline="0" dirty="0">
                          <a:latin typeface="Calibri" panose="020F0502020204030204" pitchFamily="34" charset="0"/>
                          <a:cs typeface="Calibri" panose="020F0502020204030204" pitchFamily="34" charset="0"/>
                        </a:rPr>
                        <a:t>Any-Grade</a:t>
                      </a:r>
                      <a:r>
                        <a:rPr lang="en-US" sz="1800" dirty="0">
                          <a:latin typeface="Calibri" panose="020F0502020204030204" pitchFamily="34" charset="0"/>
                          <a:cs typeface="Calibri" panose="020F0502020204030204" pitchFamily="34" charset="0"/>
                        </a:rPr>
                        <a:t> TRAEs, </a:t>
                      </a:r>
                    </a:p>
                    <a:p>
                      <a:pPr>
                        <a:lnSpc>
                          <a:spcPct val="95000"/>
                        </a:lnSpc>
                      </a:pPr>
                      <a:r>
                        <a:rPr lang="en-US" sz="1800" dirty="0">
                          <a:latin typeface="Calibri" panose="020F0502020204030204" pitchFamily="34" charset="0"/>
                          <a:cs typeface="Calibri" panose="020F0502020204030204" pitchFamily="34" charset="0"/>
                        </a:rPr>
                        <a:t>n (%)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95000"/>
                        </a:lnSpc>
                      </a:pPr>
                      <a:r>
                        <a:rPr lang="en-US" sz="1800" dirty="0">
                          <a:latin typeface="Calibri" panose="020F0502020204030204" pitchFamily="34" charset="0"/>
                          <a:cs typeface="Calibri" panose="020F0502020204030204" pitchFamily="34" charset="0"/>
                        </a:rPr>
                        <a:t>dMMR</a:t>
                      </a:r>
                      <a:r>
                        <a:rPr lang="en-US" sz="1800" baseline="0" dirty="0">
                          <a:latin typeface="Calibri" panose="020F0502020204030204" pitchFamily="34" charset="0"/>
                          <a:cs typeface="Calibri" panose="020F0502020204030204" pitchFamily="34" charset="0"/>
                        </a:rPr>
                        <a:t> EC</a:t>
                      </a:r>
                    </a:p>
                    <a:p>
                      <a:pPr algn="ctr">
                        <a:lnSpc>
                          <a:spcPct val="95000"/>
                        </a:lnSpc>
                      </a:pPr>
                      <a:r>
                        <a:rPr lang="en-US" sz="1800" baseline="0" dirty="0">
                          <a:latin typeface="Calibri" panose="020F0502020204030204" pitchFamily="34" charset="0"/>
                          <a:cs typeface="Calibri" panose="020F0502020204030204" pitchFamily="34" charset="0"/>
                        </a:rPr>
                        <a:t>(n = 126)</a:t>
                      </a:r>
                      <a:endParaRPr lang="en-US" sz="1800" dirty="0">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800" dirty="0">
                          <a:latin typeface="Calibri" panose="020F0502020204030204" pitchFamily="34" charset="0"/>
                          <a:cs typeface="Calibri" panose="020F0502020204030204" pitchFamily="34" charset="0"/>
                        </a:rPr>
                        <a:t>pMMR</a:t>
                      </a:r>
                      <a:r>
                        <a:rPr lang="en-US" sz="1800" baseline="0" dirty="0">
                          <a:latin typeface="Calibri" panose="020F0502020204030204" pitchFamily="34" charset="0"/>
                          <a:cs typeface="Calibri" panose="020F0502020204030204" pitchFamily="34" charset="0"/>
                        </a:rPr>
                        <a:t> EC</a:t>
                      </a:r>
                    </a:p>
                    <a:p>
                      <a:pPr algn="ctr">
                        <a:lnSpc>
                          <a:spcPct val="95000"/>
                        </a:lnSpc>
                      </a:pPr>
                      <a:r>
                        <a:rPr lang="en-US" sz="1800" baseline="0" dirty="0">
                          <a:latin typeface="Calibri" panose="020F0502020204030204" pitchFamily="34" charset="0"/>
                          <a:cs typeface="Calibri" panose="020F0502020204030204" pitchFamily="34" charset="0"/>
                        </a:rPr>
                        <a:t>(n = 145)</a:t>
                      </a:r>
                      <a:endParaRPr lang="en-US" sz="1800" dirty="0">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321920223"/>
                  </a:ext>
                </a:extLst>
              </a:tr>
              <a:tr h="274194">
                <a:tc>
                  <a:txBody>
                    <a:bodyPr/>
                    <a:lstStyle/>
                    <a:p>
                      <a:pPr>
                        <a:lnSpc>
                          <a:spcPct val="95000"/>
                        </a:lnSpc>
                      </a:pPr>
                      <a:r>
                        <a:rPr lang="en-US" sz="1800" dirty="0">
                          <a:solidFill>
                            <a:schemeClr val="bg1"/>
                          </a:solidFill>
                          <a:latin typeface="Calibri" panose="020F0502020204030204" pitchFamily="34" charset="0"/>
                          <a:cs typeface="Calibri" panose="020F0502020204030204" pitchFamily="34" charset="0"/>
                        </a:rPr>
                        <a:t>Fatigue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17 (13.5)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30 (20.7)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26320665"/>
                  </a:ext>
                </a:extLst>
              </a:tr>
              <a:tr h="274194">
                <a:tc>
                  <a:txBody>
                    <a:bodyPr/>
                    <a:lstStyle/>
                    <a:p>
                      <a:pPr>
                        <a:lnSpc>
                          <a:spcPct val="95000"/>
                        </a:lnSpc>
                      </a:pPr>
                      <a:r>
                        <a:rPr lang="en-US" sz="1800" dirty="0">
                          <a:solidFill>
                            <a:schemeClr val="bg1"/>
                          </a:solidFill>
                          <a:latin typeface="Calibri" panose="020F0502020204030204" pitchFamily="34" charset="0"/>
                          <a:cs typeface="Calibri" panose="020F0502020204030204" pitchFamily="34" charset="0"/>
                        </a:rPr>
                        <a:t>Diarrhea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20 (15.9)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19 (13.1)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80549326"/>
                  </a:ext>
                </a:extLst>
              </a:tr>
              <a:tr h="274194">
                <a:tc>
                  <a:txBody>
                    <a:bodyPr/>
                    <a:lstStyle/>
                    <a:p>
                      <a:pPr>
                        <a:lnSpc>
                          <a:spcPct val="95000"/>
                        </a:lnSpc>
                      </a:pPr>
                      <a:r>
                        <a:rPr lang="en-US" sz="1800" dirty="0">
                          <a:solidFill>
                            <a:schemeClr val="bg1"/>
                          </a:solidFill>
                          <a:latin typeface="Calibri" panose="020F0502020204030204" pitchFamily="34" charset="0"/>
                          <a:cs typeface="Calibri" panose="020F0502020204030204" pitchFamily="34" charset="0"/>
                        </a:rPr>
                        <a:t>Nausea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16 (12.7)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21 (14.5)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5017957"/>
                  </a:ext>
                </a:extLst>
              </a:tr>
              <a:tr h="274194">
                <a:tc>
                  <a:txBody>
                    <a:bodyPr/>
                    <a:lstStyle/>
                    <a:p>
                      <a:pPr marL="0" algn="l" defTabSz="914400" rtl="0" eaLnBrk="1" latinLnBrk="0" hangingPunct="1">
                        <a:lnSpc>
                          <a:spcPct val="95000"/>
                        </a:lnSpc>
                      </a:pPr>
                      <a:r>
                        <a:rPr lang="en-US" sz="1800" b="1" kern="1200" baseline="0" dirty="0">
                          <a:solidFill>
                            <a:schemeClr val="lt1"/>
                          </a:solidFill>
                          <a:latin typeface="Calibri" panose="020F0502020204030204" pitchFamily="34" charset="0"/>
                          <a:ea typeface="+mn-ea"/>
                          <a:cs typeface="Calibri" panose="020F0502020204030204" pitchFamily="34" charset="0"/>
                        </a:rPr>
                        <a:t>Grade </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 TRAEs, </a:t>
                      </a:r>
                    </a:p>
                    <a:p>
                      <a:pPr marL="0" algn="l" defTabSz="914400" rtl="0" eaLnBrk="1" latinLnBrk="0" hangingPunct="1">
                        <a:lnSpc>
                          <a:spcPct val="95000"/>
                        </a:lnSpc>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n (%)</a:t>
                      </a:r>
                      <a:endParaRPr lang="en-US" sz="1800" b="1" kern="1200" baseline="0" dirty="0">
                        <a:solidFill>
                          <a:schemeClr val="lt1"/>
                        </a:solidFill>
                        <a:latin typeface="Calibri" panose="020F0502020204030204" pitchFamily="34" charset="0"/>
                        <a:ea typeface="+mn-ea"/>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solidFill>
                  </a:tcPr>
                </a:tc>
                <a:tc>
                  <a:txBody>
                    <a:bodyPr/>
                    <a:lstStyle/>
                    <a:p>
                      <a:pPr>
                        <a:lnSpc>
                          <a:spcPct val="95000"/>
                        </a:lnSpc>
                      </a:pPr>
                      <a:endParaRPr lang="en-US" sz="1800" dirty="0">
                        <a:latin typeface="Calibri" panose="020F0502020204030204" pitchFamily="34" charset="0"/>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186042615"/>
                  </a:ext>
                </a:extLst>
              </a:tr>
              <a:tr h="274194">
                <a:tc>
                  <a:txBody>
                    <a:bodyPr/>
                    <a:lstStyle/>
                    <a:p>
                      <a:pPr>
                        <a:lnSpc>
                          <a:spcPct val="95000"/>
                        </a:lnSpc>
                      </a:pPr>
                      <a:r>
                        <a:rPr lang="en-US" sz="1800" dirty="0">
                          <a:solidFill>
                            <a:schemeClr val="bg1"/>
                          </a:solidFill>
                          <a:latin typeface="Calibri" panose="020F0502020204030204" pitchFamily="34" charset="0"/>
                          <a:cs typeface="Calibri" panose="020F0502020204030204" pitchFamily="34" charset="0"/>
                        </a:rPr>
                        <a:t>Anemia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5 (4.0)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 (1.4)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83562370"/>
                  </a:ext>
                </a:extLst>
              </a:tr>
              <a:tr h="274194">
                <a:tc>
                  <a:txBody>
                    <a:bodyPr/>
                    <a:lstStyle/>
                    <a:p>
                      <a:pPr>
                        <a:lnSpc>
                          <a:spcPct val="95000"/>
                        </a:lnSpc>
                      </a:pPr>
                      <a:r>
                        <a:rPr lang="en-US" sz="1800" dirty="0">
                          <a:solidFill>
                            <a:schemeClr val="bg1"/>
                          </a:solidFill>
                          <a:latin typeface="Calibri" panose="020F0502020204030204" pitchFamily="34" charset="0"/>
                          <a:cs typeface="Calibri" panose="020F0502020204030204" pitchFamily="34" charset="0"/>
                        </a:rPr>
                        <a:t>ALT increased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 (1.6)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 (1.4)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99788172"/>
                  </a:ext>
                </a:extLst>
              </a:tr>
              <a:tr h="274194">
                <a:tc>
                  <a:txBody>
                    <a:bodyPr/>
                    <a:lstStyle/>
                    <a:p>
                      <a:pPr>
                        <a:lnSpc>
                          <a:spcPct val="95000"/>
                        </a:lnSpc>
                      </a:pPr>
                      <a:r>
                        <a:rPr lang="en-US" sz="1800" dirty="0">
                          <a:solidFill>
                            <a:schemeClr val="bg1"/>
                          </a:solidFill>
                          <a:latin typeface="Calibri" panose="020F0502020204030204" pitchFamily="34" charset="0"/>
                          <a:cs typeface="Calibri" panose="020F0502020204030204" pitchFamily="34" charset="0"/>
                        </a:rPr>
                        <a:t>Diarrhea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 (1.6)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800" dirty="0">
                          <a:solidFill>
                            <a:schemeClr val="bg1"/>
                          </a:solidFill>
                          <a:latin typeface="Calibri" panose="020F0502020204030204" pitchFamily="34" charset="0"/>
                          <a:cs typeface="Calibri" panose="020F0502020204030204" pitchFamily="34" charset="0"/>
                        </a:rPr>
                        <a:t>2 (1.4)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13448056"/>
                  </a:ext>
                </a:extLst>
              </a:tr>
            </a:tbl>
          </a:graphicData>
        </a:graphic>
      </p:graphicFrame>
      <p:grpSp>
        <p:nvGrpSpPr>
          <p:cNvPr id="11" name="Group 7">
            <a:extLst>
              <a:ext uri="{FF2B5EF4-FFF2-40B4-BE49-F238E27FC236}">
                <a16:creationId xmlns:a16="http://schemas.microsoft.com/office/drawing/2014/main" id="{5F5F08F2-1154-4792-AC67-05654B2BCE25}"/>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2C8CAF11-EDC8-4235-BF1E-E534F60323A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27C792F8-C209-4E67-8579-815A0F3A814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ZoneTexte 4">
            <a:extLst>
              <a:ext uri="{FF2B5EF4-FFF2-40B4-BE49-F238E27FC236}">
                <a16:creationId xmlns:a16="http://schemas.microsoft.com/office/drawing/2014/main" id="{92293F41-9328-4CA7-9E75-B147AF713F7F}"/>
              </a:ext>
            </a:extLst>
          </p:cNvPr>
          <p:cNvSpPr txBox="1"/>
          <p:nvPr/>
        </p:nvSpPr>
        <p:spPr>
          <a:xfrm>
            <a:off x="450613" y="6355331"/>
            <a:ext cx="4367808" cy="276999"/>
          </a:xfrm>
          <a:prstGeom prst="rect">
            <a:avLst/>
          </a:prstGeom>
          <a:noFill/>
        </p:spPr>
        <p:txBody>
          <a:bodyPr wrap="square" rtlCol="0">
            <a:spAutoFit/>
          </a:bodyPr>
          <a:lstStyle/>
          <a:p>
            <a:r>
              <a:rPr lang="en-GB" sz="1200" dirty="0">
                <a:solidFill>
                  <a:schemeClr val="bg2"/>
                </a:solidFill>
                <a:latin typeface="Calibri" panose="020F0502020204030204" pitchFamily="34" charset="0"/>
                <a:cs typeface="Calibri" panose="020F0502020204030204" pitchFamily="34" charset="0"/>
              </a:rPr>
              <a:t>Oaknin. ESMO 2020. Abstr LBA36. </a:t>
            </a:r>
          </a:p>
        </p:txBody>
      </p:sp>
    </p:spTree>
    <p:extLst>
      <p:ext uri="{BB962C8B-B14F-4D97-AF65-F5344CB8AC3E}">
        <p14:creationId xmlns:p14="http://schemas.microsoft.com/office/powerpoint/2010/main" val="35935572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BADB-519E-49A3-BA0C-47636139EB63}"/>
              </a:ext>
            </a:extLst>
          </p:cNvPr>
          <p:cNvSpPr>
            <a:spLocks noGrp="1"/>
          </p:cNvSpPr>
          <p:nvPr>
            <p:ph type="title"/>
          </p:nvPr>
        </p:nvSpPr>
        <p:spPr/>
        <p:txBody>
          <a:bodyPr>
            <a:noAutofit/>
          </a:bodyPr>
          <a:lstStyle/>
          <a:p>
            <a:r>
              <a:rPr lang="en-US" sz="3600" dirty="0">
                <a:solidFill>
                  <a:schemeClr val="bg2"/>
                </a:solidFill>
                <a:latin typeface="Calibri" panose="020F0502020204030204" pitchFamily="34" charset="0"/>
                <a:cs typeface="+mj-cs"/>
              </a:rPr>
              <a:t>Phase II Trial of Avelumab in Patients With dMMR and pMMR Recurrent/Persistent EC</a:t>
            </a:r>
          </a:p>
        </p:txBody>
      </p:sp>
      <p:sp>
        <p:nvSpPr>
          <p:cNvPr id="3" name="Content Placeholder 2">
            <a:extLst>
              <a:ext uri="{FF2B5EF4-FFF2-40B4-BE49-F238E27FC236}">
                <a16:creationId xmlns:a16="http://schemas.microsoft.com/office/drawing/2014/main" id="{A01339F7-0E2D-4FD9-B501-2E01336CE2BA}"/>
              </a:ext>
            </a:extLst>
          </p:cNvPr>
          <p:cNvSpPr>
            <a:spLocks noGrp="1"/>
          </p:cNvSpPr>
          <p:nvPr>
            <p:ph idx="4294967295"/>
          </p:nvPr>
        </p:nvSpPr>
        <p:spPr>
          <a:xfrm>
            <a:off x="450614" y="6252401"/>
            <a:ext cx="3198813" cy="387350"/>
          </a:xfrm>
        </p:spPr>
        <p:txBody>
          <a:bodyPr anchor="b"/>
          <a:lstStyle/>
          <a:p>
            <a:pPr marL="0" indent="0">
              <a:lnSpc>
                <a:spcPct val="100000"/>
              </a:lnSpc>
              <a:spcBef>
                <a:spcPts val="0"/>
              </a:spcBef>
              <a:buNone/>
            </a:pPr>
            <a:r>
              <a:rPr lang="en-US" sz="1200" kern="1200" dirty="0">
                <a:solidFill>
                  <a:schemeClr val="bg2"/>
                </a:solidFill>
                <a:latin typeface="Calibri" panose="020F0502020204030204" pitchFamily="34" charset="0"/>
                <a:cs typeface="Calibri" panose="020F0502020204030204" pitchFamily="34" charset="0"/>
              </a:rPr>
              <a:t>Konstantinopoulos. JCO. 2019;37:2786.</a:t>
            </a:r>
          </a:p>
        </p:txBody>
      </p:sp>
      <p:sp>
        <p:nvSpPr>
          <p:cNvPr id="20" name="Text Box 45">
            <a:extLst>
              <a:ext uri="{FF2B5EF4-FFF2-40B4-BE49-F238E27FC236}">
                <a16:creationId xmlns:a16="http://schemas.microsoft.com/office/drawing/2014/main" id="{81BA18BE-ED0C-4485-B846-7FCF81850C2F}"/>
              </a:ext>
            </a:extLst>
          </p:cNvPr>
          <p:cNvSpPr txBox="1">
            <a:spLocks noChangeArrowheads="1"/>
          </p:cNvSpPr>
          <p:nvPr/>
        </p:nvSpPr>
        <p:spPr bwMode="auto">
          <a:xfrm>
            <a:off x="357842" y="2117646"/>
            <a:ext cx="278963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Recurrent/persistent endometrial cancer of any histology, ≥ 1 previous chemotherapy regimen,</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ECOG PS 0/1, no previous ICI, no brain metastases</a:t>
            </a:r>
          </a:p>
        </p:txBody>
      </p:sp>
      <p:sp>
        <p:nvSpPr>
          <p:cNvPr id="25" name="Rectangle 49">
            <a:extLst>
              <a:ext uri="{FF2B5EF4-FFF2-40B4-BE49-F238E27FC236}">
                <a16:creationId xmlns:a16="http://schemas.microsoft.com/office/drawing/2014/main" id="{A5BBDEA9-B6B3-4855-A5DC-FD855A699CD3}"/>
              </a:ext>
            </a:extLst>
          </p:cNvPr>
          <p:cNvSpPr>
            <a:spLocks noChangeArrowheads="1"/>
          </p:cNvSpPr>
          <p:nvPr/>
        </p:nvSpPr>
        <p:spPr bwMode="auto">
          <a:xfrm>
            <a:off x="3952675" y="2073481"/>
            <a:ext cx="3610901"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dMMR*</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15)</a:t>
            </a:r>
          </a:p>
        </p:txBody>
      </p:sp>
      <p:sp>
        <p:nvSpPr>
          <p:cNvPr id="26" name="Rectangle 50">
            <a:extLst>
              <a:ext uri="{FF2B5EF4-FFF2-40B4-BE49-F238E27FC236}">
                <a16:creationId xmlns:a16="http://schemas.microsoft.com/office/drawing/2014/main" id="{ADCBB071-3015-4F69-A661-5515AE9FCCF8}"/>
              </a:ext>
            </a:extLst>
          </p:cNvPr>
          <p:cNvSpPr>
            <a:spLocks noChangeArrowheads="1"/>
          </p:cNvSpPr>
          <p:nvPr/>
        </p:nvSpPr>
        <p:spPr bwMode="auto">
          <a:xfrm>
            <a:off x="3952675" y="3018044"/>
            <a:ext cx="3610901"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pMMR/non-POLE†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16)</a:t>
            </a:r>
          </a:p>
        </p:txBody>
      </p:sp>
      <p:sp>
        <p:nvSpPr>
          <p:cNvPr id="28" name="Line 53">
            <a:extLst>
              <a:ext uri="{FF2B5EF4-FFF2-40B4-BE49-F238E27FC236}">
                <a16:creationId xmlns:a16="http://schemas.microsoft.com/office/drawing/2014/main" id="{75B0A275-A55F-4CCE-A7CC-592A724B56C0}"/>
              </a:ext>
            </a:extLst>
          </p:cNvPr>
          <p:cNvSpPr>
            <a:spLocks noChangeShapeType="1"/>
          </p:cNvSpPr>
          <p:nvPr/>
        </p:nvSpPr>
        <p:spPr bwMode="auto">
          <a:xfrm>
            <a:off x="3216075" y="302598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9" name="Line 54">
            <a:extLst>
              <a:ext uri="{FF2B5EF4-FFF2-40B4-BE49-F238E27FC236}">
                <a16:creationId xmlns:a16="http://schemas.microsoft.com/office/drawing/2014/main" id="{C1D03F08-D8CE-4D3C-AFF3-A54AA1F628CA}"/>
              </a:ext>
            </a:extLst>
          </p:cNvPr>
          <p:cNvSpPr>
            <a:spLocks noChangeShapeType="1"/>
          </p:cNvSpPr>
          <p:nvPr/>
        </p:nvSpPr>
        <p:spPr bwMode="auto">
          <a:xfrm flipV="1">
            <a:off x="3216075" y="2425906"/>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0" name="Rectangle 49">
            <a:extLst>
              <a:ext uri="{FF2B5EF4-FFF2-40B4-BE49-F238E27FC236}">
                <a16:creationId xmlns:a16="http://schemas.microsoft.com/office/drawing/2014/main" id="{29808E55-DFCE-45CA-ABED-230459246770}"/>
              </a:ext>
            </a:extLst>
          </p:cNvPr>
          <p:cNvSpPr>
            <a:spLocks noChangeArrowheads="1"/>
          </p:cNvSpPr>
          <p:nvPr/>
        </p:nvSpPr>
        <p:spPr bwMode="auto">
          <a:xfrm>
            <a:off x="8254478" y="2094188"/>
            <a:ext cx="3579680" cy="1620155"/>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Avelumab</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10 mg/kg IV Q2W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(for 24 mos or until progression</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or unacceptable toxicity)</a:t>
            </a:r>
          </a:p>
        </p:txBody>
      </p:sp>
      <p:sp>
        <p:nvSpPr>
          <p:cNvPr id="5" name="TextBox 4">
            <a:extLst>
              <a:ext uri="{FF2B5EF4-FFF2-40B4-BE49-F238E27FC236}">
                <a16:creationId xmlns:a16="http://schemas.microsoft.com/office/drawing/2014/main" id="{A05D7882-D6CE-4644-BE3A-E2E56A77CF79}"/>
              </a:ext>
            </a:extLst>
          </p:cNvPr>
          <p:cNvSpPr txBox="1"/>
          <p:nvPr/>
        </p:nvSpPr>
        <p:spPr bwMode="auto">
          <a:xfrm>
            <a:off x="3952675" y="3966160"/>
            <a:ext cx="792539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a:t>
            </a:r>
            <a:r>
              <a:rPr lang="en-GB" altLang="en-US" sz="1400" dirty="0">
                <a:solidFill>
                  <a:schemeClr val="bg1"/>
                </a:solidFill>
                <a:latin typeface="Calibri" panose="020F0502020204030204" pitchFamily="34" charset="0"/>
              </a:rPr>
              <a:t>Complete loss of 1 or more MMR proteins determined by IHC and/or POLE-mutated tumors; no </a:t>
            </a:r>
            <a:r>
              <a:rPr lang="en-US" altLang="en-US" sz="1400" dirty="0">
                <a:solidFill>
                  <a:schemeClr val="bg1"/>
                </a:solidFill>
                <a:latin typeface="Calibri" panose="020F0502020204030204" pitchFamily="34" charset="0"/>
              </a:rPr>
              <a:t>patients had a documented POLE mutation.</a:t>
            </a:r>
          </a:p>
          <a:p>
            <a:pPr algn="l">
              <a:lnSpc>
                <a:spcPct val="100000"/>
              </a:lnSpc>
              <a:spcAft>
                <a:spcPct val="0"/>
              </a:spcAft>
              <a:buClrTx/>
              <a:buFontTx/>
              <a:buNone/>
            </a:pPr>
            <a:r>
              <a:rPr lang="en-US" altLang="en-US" sz="1400" b="0" baseline="30000" dirty="0">
                <a:solidFill>
                  <a:schemeClr val="bg1"/>
                </a:solidFill>
                <a:latin typeface="Calibri" panose="020F0502020204030204" pitchFamily="34" charset="0"/>
              </a:rPr>
              <a:t>†</a:t>
            </a:r>
            <a:r>
              <a:rPr lang="en-GB" altLang="en-US" sz="1400" dirty="0">
                <a:solidFill>
                  <a:schemeClr val="bg1"/>
                </a:solidFill>
                <a:latin typeface="Calibri" panose="020F0502020204030204" pitchFamily="34" charset="0"/>
              </a:rPr>
              <a:t>Normal IHC for all MMR proteins; pMMR with unknown POLE status;</a:t>
            </a:r>
            <a:r>
              <a:rPr lang="en-US" altLang="en-US" sz="1400" dirty="0">
                <a:solidFill>
                  <a:schemeClr val="bg1"/>
                </a:solidFill>
                <a:latin typeface="Calibri" panose="020F0502020204030204" pitchFamily="34" charset="0"/>
              </a:rPr>
              <a:t> a 2-stage trial design allowed for early stop due to futility for each cohort; the pMMR cohort was closed after the first stage after accrual of 16 patients</a:t>
            </a:r>
            <a:r>
              <a:rPr lang="en-GB" altLang="en-US" sz="1400" dirty="0">
                <a:solidFill>
                  <a:schemeClr val="bg1"/>
                </a:solidFill>
                <a:latin typeface="Calibri" panose="020F0502020204030204" pitchFamily="34" charset="0"/>
              </a:rPr>
              <a:t>.</a:t>
            </a:r>
            <a:endParaRPr lang="en-US" sz="1400"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6B6BCFBE-CDE7-4097-9CC8-24BA8004069D}"/>
              </a:ext>
            </a:extLst>
          </p:cNvPr>
          <p:cNvSpPr txBox="1"/>
          <p:nvPr/>
        </p:nvSpPr>
        <p:spPr bwMode="auto">
          <a:xfrm>
            <a:off x="700450" y="5495250"/>
            <a:ext cx="48407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400" b="0" dirty="0">
                <a:solidFill>
                  <a:schemeClr val="bg1"/>
                </a:solidFill>
                <a:latin typeface="Calibri" panose="020F0502020204030204" pitchFamily="34" charset="0"/>
              </a:rPr>
              <a:t>Primary endpoint: ORR, PFS at 6 mos </a:t>
            </a:r>
          </a:p>
        </p:txBody>
      </p:sp>
      <p:grpSp>
        <p:nvGrpSpPr>
          <p:cNvPr id="31" name="Group 7">
            <a:extLst>
              <a:ext uri="{FF2B5EF4-FFF2-40B4-BE49-F238E27FC236}">
                <a16:creationId xmlns:a16="http://schemas.microsoft.com/office/drawing/2014/main" id="{8D192851-D391-491B-B96D-2396136B90CA}"/>
              </a:ext>
            </a:extLst>
          </p:cNvPr>
          <p:cNvGrpSpPr>
            <a:grpSpLocks/>
          </p:cNvGrpSpPr>
          <p:nvPr/>
        </p:nvGrpSpPr>
        <p:grpSpPr bwMode="auto">
          <a:xfrm>
            <a:off x="9389569" y="6216652"/>
            <a:ext cx="2488502" cy="447822"/>
            <a:chOff x="9527309" y="3551529"/>
            <a:chExt cx="2488502" cy="448324"/>
          </a:xfrm>
        </p:grpSpPr>
        <p:pic>
          <p:nvPicPr>
            <p:cNvPr id="32" name="Picture 9">
              <a:extLst>
                <a:ext uri="{FF2B5EF4-FFF2-40B4-BE49-F238E27FC236}">
                  <a16:creationId xmlns:a16="http://schemas.microsoft.com/office/drawing/2014/main" id="{61D75B17-B937-4079-8D57-47E3500C15D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3" name="Rectangle 8">
              <a:extLst>
                <a:ext uri="{FF2B5EF4-FFF2-40B4-BE49-F238E27FC236}">
                  <a16:creationId xmlns:a16="http://schemas.microsoft.com/office/drawing/2014/main" id="{69E7D3D6-B072-488C-96B8-6266676FE3C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34" name="Straight Arrow Connector 33">
            <a:extLst>
              <a:ext uri="{FF2B5EF4-FFF2-40B4-BE49-F238E27FC236}">
                <a16:creationId xmlns:a16="http://schemas.microsoft.com/office/drawing/2014/main" id="{75F18EC6-60BE-47D2-8AB1-0202A31E6C36}"/>
              </a:ext>
            </a:extLst>
          </p:cNvPr>
          <p:cNvCxnSpPr>
            <a:cxnSpLocks/>
          </p:cNvCxnSpPr>
          <p:nvPr/>
        </p:nvCxnSpPr>
        <p:spPr bwMode="auto">
          <a:xfrm>
            <a:off x="7645492" y="2425112"/>
            <a:ext cx="512064" cy="794"/>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D3F77230-B0BF-4FC7-9E71-4EE7FAA6776E}"/>
              </a:ext>
            </a:extLst>
          </p:cNvPr>
          <p:cNvCxnSpPr>
            <a:cxnSpLocks/>
          </p:cNvCxnSpPr>
          <p:nvPr/>
        </p:nvCxnSpPr>
        <p:spPr bwMode="auto">
          <a:xfrm>
            <a:off x="7646703" y="3429000"/>
            <a:ext cx="510853" cy="794"/>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959516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reeform: Shape 58">
            <a:extLst>
              <a:ext uri="{FF2B5EF4-FFF2-40B4-BE49-F238E27FC236}">
                <a16:creationId xmlns:a16="http://schemas.microsoft.com/office/drawing/2014/main" id="{E04C6089-7BF4-495A-9341-EC14F285393E}"/>
              </a:ext>
            </a:extLst>
          </p:cNvPr>
          <p:cNvSpPr/>
          <p:nvPr/>
        </p:nvSpPr>
        <p:spPr bwMode="auto">
          <a:xfrm>
            <a:off x="8172450" y="2043113"/>
            <a:ext cx="3462338" cy="2400300"/>
          </a:xfrm>
          <a:custGeom>
            <a:avLst/>
            <a:gdLst>
              <a:gd name="connsiteX0" fmla="*/ 3462338 w 3462338"/>
              <a:gd name="connsiteY0" fmla="*/ 2400300 h 2400300"/>
              <a:gd name="connsiteX1" fmla="*/ 923925 w 3462338"/>
              <a:gd name="connsiteY1" fmla="*/ 2400300 h 2400300"/>
              <a:gd name="connsiteX2" fmla="*/ 923925 w 3462338"/>
              <a:gd name="connsiteY2" fmla="*/ 2181225 h 2400300"/>
              <a:gd name="connsiteX3" fmla="*/ 904875 w 3462338"/>
              <a:gd name="connsiteY3" fmla="*/ 2181225 h 2400300"/>
              <a:gd name="connsiteX4" fmla="*/ 904875 w 3462338"/>
              <a:gd name="connsiteY4" fmla="*/ 1952625 h 2400300"/>
              <a:gd name="connsiteX5" fmla="*/ 466725 w 3462338"/>
              <a:gd name="connsiteY5" fmla="*/ 1952625 h 2400300"/>
              <a:gd name="connsiteX6" fmla="*/ 466725 w 3462338"/>
              <a:gd name="connsiteY6" fmla="*/ 1795462 h 2400300"/>
              <a:gd name="connsiteX7" fmla="*/ 371475 w 3462338"/>
              <a:gd name="connsiteY7" fmla="*/ 1795462 h 2400300"/>
              <a:gd name="connsiteX8" fmla="*/ 371475 w 3462338"/>
              <a:gd name="connsiteY8" fmla="*/ 1638300 h 2400300"/>
              <a:gd name="connsiteX9" fmla="*/ 338138 w 3462338"/>
              <a:gd name="connsiteY9" fmla="*/ 1638300 h 2400300"/>
              <a:gd name="connsiteX10" fmla="*/ 338138 w 3462338"/>
              <a:gd name="connsiteY10" fmla="*/ 1304925 h 2400300"/>
              <a:gd name="connsiteX11" fmla="*/ 309563 w 3462338"/>
              <a:gd name="connsiteY11" fmla="*/ 1304925 h 2400300"/>
              <a:gd name="connsiteX12" fmla="*/ 309563 w 3462338"/>
              <a:gd name="connsiteY12" fmla="*/ 971550 h 2400300"/>
              <a:gd name="connsiteX13" fmla="*/ 285750 w 3462338"/>
              <a:gd name="connsiteY13" fmla="*/ 971550 h 2400300"/>
              <a:gd name="connsiteX14" fmla="*/ 285750 w 3462338"/>
              <a:gd name="connsiteY14" fmla="*/ 814387 h 2400300"/>
              <a:gd name="connsiteX15" fmla="*/ 271463 w 3462338"/>
              <a:gd name="connsiteY15" fmla="*/ 814387 h 2400300"/>
              <a:gd name="connsiteX16" fmla="*/ 271463 w 3462338"/>
              <a:gd name="connsiteY16" fmla="*/ 647700 h 2400300"/>
              <a:gd name="connsiteX17" fmla="*/ 266700 w 3462338"/>
              <a:gd name="connsiteY17" fmla="*/ 647700 h 2400300"/>
              <a:gd name="connsiteX18" fmla="*/ 266700 w 3462338"/>
              <a:gd name="connsiteY18" fmla="*/ 328612 h 2400300"/>
              <a:gd name="connsiteX19" fmla="*/ 214313 w 3462338"/>
              <a:gd name="connsiteY19" fmla="*/ 328612 h 2400300"/>
              <a:gd name="connsiteX20" fmla="*/ 214313 w 3462338"/>
              <a:gd name="connsiteY20" fmla="*/ 157162 h 2400300"/>
              <a:gd name="connsiteX21" fmla="*/ 190500 w 3462338"/>
              <a:gd name="connsiteY21" fmla="*/ 157162 h 2400300"/>
              <a:gd name="connsiteX22" fmla="*/ 190500 w 3462338"/>
              <a:gd name="connsiteY22" fmla="*/ 0 h 2400300"/>
              <a:gd name="connsiteX23" fmla="*/ 0 w 3462338"/>
              <a:gd name="connsiteY23" fmla="*/ 0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62338" h="2400300">
                <a:moveTo>
                  <a:pt x="3462338" y="2400300"/>
                </a:moveTo>
                <a:lnTo>
                  <a:pt x="923925" y="2400300"/>
                </a:lnTo>
                <a:lnTo>
                  <a:pt x="923925" y="2181225"/>
                </a:lnTo>
                <a:lnTo>
                  <a:pt x="904875" y="2181225"/>
                </a:lnTo>
                <a:lnTo>
                  <a:pt x="904875" y="1952625"/>
                </a:lnTo>
                <a:lnTo>
                  <a:pt x="466725" y="1952625"/>
                </a:lnTo>
                <a:lnTo>
                  <a:pt x="466725" y="1795462"/>
                </a:lnTo>
                <a:lnTo>
                  <a:pt x="371475" y="1795462"/>
                </a:lnTo>
                <a:lnTo>
                  <a:pt x="371475" y="1638300"/>
                </a:lnTo>
                <a:lnTo>
                  <a:pt x="338138" y="1638300"/>
                </a:lnTo>
                <a:lnTo>
                  <a:pt x="338138" y="1304925"/>
                </a:lnTo>
                <a:lnTo>
                  <a:pt x="309563" y="1304925"/>
                </a:lnTo>
                <a:lnTo>
                  <a:pt x="309563" y="971550"/>
                </a:lnTo>
                <a:lnTo>
                  <a:pt x="285750" y="971550"/>
                </a:lnTo>
                <a:lnTo>
                  <a:pt x="285750" y="814387"/>
                </a:lnTo>
                <a:lnTo>
                  <a:pt x="271463" y="814387"/>
                </a:lnTo>
                <a:lnTo>
                  <a:pt x="271463" y="647700"/>
                </a:lnTo>
                <a:lnTo>
                  <a:pt x="266700" y="647700"/>
                </a:lnTo>
                <a:lnTo>
                  <a:pt x="266700" y="328612"/>
                </a:lnTo>
                <a:lnTo>
                  <a:pt x="214313" y="328612"/>
                </a:lnTo>
                <a:lnTo>
                  <a:pt x="214313" y="157162"/>
                </a:lnTo>
                <a:lnTo>
                  <a:pt x="190500" y="157162"/>
                </a:lnTo>
                <a:lnTo>
                  <a:pt x="1905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1D49EC3D-F66D-444D-9C77-09D5E815052C}"/>
              </a:ext>
            </a:extLst>
          </p:cNvPr>
          <p:cNvSpPr>
            <a:spLocks noGrp="1"/>
          </p:cNvSpPr>
          <p:nvPr>
            <p:ph type="title"/>
          </p:nvPr>
        </p:nvSpPr>
        <p:spPr/>
        <p:txBody>
          <a:bodyPr/>
          <a:lstStyle/>
          <a:p>
            <a:r>
              <a:rPr lang="en-US" dirty="0"/>
              <a:t>MMR Status Correlates With Avelumab Clinical Activity in Recurrent/Persistent EC</a:t>
            </a:r>
          </a:p>
        </p:txBody>
      </p:sp>
      <p:sp>
        <p:nvSpPr>
          <p:cNvPr id="3" name="Content Placeholder 2">
            <a:extLst>
              <a:ext uri="{FF2B5EF4-FFF2-40B4-BE49-F238E27FC236}">
                <a16:creationId xmlns:a16="http://schemas.microsoft.com/office/drawing/2014/main" id="{F0DB0AFE-66F0-4E1E-B426-F833E55C5048}"/>
              </a:ext>
            </a:extLst>
          </p:cNvPr>
          <p:cNvSpPr>
            <a:spLocks noGrp="1"/>
          </p:cNvSpPr>
          <p:nvPr>
            <p:ph idx="4294967295"/>
          </p:nvPr>
        </p:nvSpPr>
        <p:spPr>
          <a:xfrm>
            <a:off x="450614" y="6372032"/>
            <a:ext cx="4931877" cy="292442"/>
          </a:xfrm>
        </p:spPr>
        <p:txBody>
          <a:bodyPr/>
          <a:lstStyle/>
          <a:p>
            <a:pPr marL="0" indent="0">
              <a:spcBef>
                <a:spcPts val="0"/>
              </a:spcBef>
              <a:buNone/>
            </a:pPr>
            <a:r>
              <a:rPr lang="en-US" sz="1200" kern="1200" dirty="0">
                <a:solidFill>
                  <a:schemeClr val="bg2"/>
                </a:solidFill>
                <a:latin typeface="Calibri" panose="020F0502020204030204" pitchFamily="34" charset="0"/>
                <a:cs typeface="Calibri" panose="020F0502020204030204" pitchFamily="34" charset="0"/>
              </a:rPr>
              <a:t>Konstantinopoulos. JCO. 2019;37:2786.</a:t>
            </a:r>
          </a:p>
        </p:txBody>
      </p:sp>
      <p:graphicFrame>
        <p:nvGraphicFramePr>
          <p:cNvPr id="10" name="Table 9">
            <a:extLst>
              <a:ext uri="{FF2B5EF4-FFF2-40B4-BE49-F238E27FC236}">
                <a16:creationId xmlns:a16="http://schemas.microsoft.com/office/drawing/2014/main" id="{1F3A4934-B0B5-4669-8471-43ABA9E1F427}"/>
              </a:ext>
            </a:extLst>
          </p:cNvPr>
          <p:cNvGraphicFramePr>
            <a:graphicFrameLocks noGrp="1"/>
          </p:cNvGraphicFramePr>
          <p:nvPr>
            <p:extLst>
              <p:ext uri="{D42A27DB-BD31-4B8C-83A1-F6EECF244321}">
                <p14:modId xmlns:p14="http://schemas.microsoft.com/office/powerpoint/2010/main" val="2275133056"/>
              </p:ext>
            </p:extLst>
          </p:nvPr>
        </p:nvGraphicFramePr>
        <p:xfrm>
          <a:off x="723900" y="1599993"/>
          <a:ext cx="6226368" cy="3840480"/>
        </p:xfrm>
        <a:graphic>
          <a:graphicData uri="http://schemas.openxmlformats.org/drawingml/2006/table">
            <a:tbl>
              <a:tblPr firstRow="1">
                <a:tableStyleId>{93296810-A885-4BE3-A3E7-6D5BEEA58F35}</a:tableStyleId>
              </a:tblPr>
              <a:tblGrid>
                <a:gridCol w="2562642">
                  <a:extLst>
                    <a:ext uri="{9D8B030D-6E8A-4147-A177-3AD203B41FA5}">
                      <a16:colId xmlns:a16="http://schemas.microsoft.com/office/drawing/2014/main" val="2900061001"/>
                    </a:ext>
                  </a:extLst>
                </a:gridCol>
                <a:gridCol w="1831863">
                  <a:extLst>
                    <a:ext uri="{9D8B030D-6E8A-4147-A177-3AD203B41FA5}">
                      <a16:colId xmlns:a16="http://schemas.microsoft.com/office/drawing/2014/main" val="1183103750"/>
                    </a:ext>
                  </a:extLst>
                </a:gridCol>
                <a:gridCol w="1831863">
                  <a:extLst>
                    <a:ext uri="{9D8B030D-6E8A-4147-A177-3AD203B41FA5}">
                      <a16:colId xmlns:a16="http://schemas.microsoft.com/office/drawing/2014/main" val="80601042"/>
                    </a:ext>
                  </a:extLst>
                </a:gridCol>
              </a:tblGrid>
              <a:tr h="166373">
                <a:tc>
                  <a:txBody>
                    <a:bodyPr/>
                    <a:lstStyle/>
                    <a:p>
                      <a:pPr marL="0" marR="0" lvl="0" indent="0" algn="l" defTabSz="685800" rtl="0" eaLnBrk="1" fontAlgn="auto" latinLnBrk="0" hangingPunct="1">
                        <a:lnSpc>
                          <a:spcPct val="100000"/>
                        </a:lnSpc>
                        <a:spcBef>
                          <a:spcPts val="1000"/>
                        </a:spcBef>
                        <a:spcAft>
                          <a:spcPts val="700"/>
                        </a:spcAft>
                        <a:buClrTx/>
                        <a:buSzTx/>
                        <a:buFontTx/>
                        <a:buNone/>
                        <a:tabLst/>
                        <a:defRPr/>
                      </a:pPr>
                      <a:r>
                        <a:rPr lang="en-US" sz="1600" dirty="0">
                          <a:latin typeface="Calibri" panose="020F0502020204030204" pitchFamily="34" charset="0"/>
                          <a:cs typeface="Calibri" panose="020F0502020204030204" pitchFamily="34" charset="0"/>
                        </a:rPr>
                        <a:t>Confirmed Objective Response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spcBef>
                          <a:spcPts val="1000"/>
                        </a:spcBef>
                        <a:spcAft>
                          <a:spcPts val="700"/>
                        </a:spcAft>
                      </a:pPr>
                      <a:r>
                        <a:rPr lang="en-US" sz="1600" dirty="0">
                          <a:latin typeface="Calibri" panose="020F0502020204030204" pitchFamily="34" charset="0"/>
                          <a:cs typeface="Calibri" panose="020F0502020204030204" pitchFamily="34" charset="0"/>
                        </a:rPr>
                        <a:t>dMMR</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15)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spcBef>
                          <a:spcPts val="1000"/>
                        </a:spcBef>
                        <a:spcAft>
                          <a:spcPts val="700"/>
                        </a:spcAft>
                      </a:pPr>
                      <a:r>
                        <a:rPr lang="en-US" sz="1600" dirty="0">
                          <a:latin typeface="Calibri" panose="020F0502020204030204" pitchFamily="34" charset="0"/>
                          <a:cs typeface="Calibri" panose="020F0502020204030204" pitchFamily="34" charset="0"/>
                        </a:rPr>
                        <a:t>pMMR/non-POLE</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(n = 16)</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20294399"/>
                  </a:ext>
                </a:extLst>
              </a:tr>
              <a:tr h="0">
                <a:tc>
                  <a:txBody>
                    <a:bodyPr/>
                    <a:lstStyle/>
                    <a:p>
                      <a:pPr marL="95250" marR="0">
                        <a:spcBef>
                          <a:spcPts val="1000"/>
                        </a:spcBef>
                        <a:spcAft>
                          <a:spcPts val="700"/>
                        </a:spcAft>
                      </a:pPr>
                      <a:r>
                        <a:rPr lang="en-US" sz="1600" b="1" dirty="0">
                          <a:solidFill>
                            <a:schemeClr val="bg1"/>
                          </a:solidFill>
                          <a:effectLst/>
                          <a:latin typeface="Calibri" panose="020F0502020204030204" pitchFamily="34" charset="0"/>
                          <a:cs typeface="Calibri" panose="020F0502020204030204" pitchFamily="34" charset="0"/>
                        </a:rPr>
                        <a:t>ORR, % (95% CI)</a:t>
                      </a:r>
                      <a:endParaRPr lang="en-US" sz="1600" b="1" baseline="3000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b="0" dirty="0">
                          <a:solidFill>
                            <a:schemeClr val="bg1"/>
                          </a:solidFill>
                          <a:effectLst/>
                          <a:latin typeface="Calibri" panose="020F0502020204030204" pitchFamily="34" charset="0"/>
                          <a:cs typeface="Calibri" panose="020F0502020204030204" pitchFamily="34" charset="0"/>
                        </a:rPr>
                        <a:t>26.7 (7.8-55.1)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b="0" dirty="0">
                          <a:solidFill>
                            <a:schemeClr val="bg1"/>
                          </a:solidFill>
                          <a:effectLst/>
                          <a:latin typeface="Calibri" panose="020F0502020204030204" pitchFamily="34" charset="0"/>
                          <a:cs typeface="Calibri" panose="020F0502020204030204" pitchFamily="34" charset="0"/>
                        </a:rPr>
                        <a:t>6.25 (0.16-30.2)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80868509"/>
                  </a:ext>
                </a:extLst>
              </a:tr>
              <a:tr h="0">
                <a:tc>
                  <a:txBody>
                    <a:bodyPr/>
                    <a:lstStyle/>
                    <a:p>
                      <a:pPr marL="252000" marR="0">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CR, n</a:t>
                      </a:r>
                      <a:endParaRPr lang="en-US" sz="16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93276610"/>
                  </a:ext>
                </a:extLst>
              </a:tr>
              <a:tr h="0">
                <a:tc>
                  <a:txBody>
                    <a:bodyPr/>
                    <a:lstStyle/>
                    <a:p>
                      <a:pPr marL="252000" marR="0">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PR, n</a:t>
                      </a:r>
                      <a:endParaRPr lang="en-US" sz="16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5648630"/>
                  </a:ext>
                </a:extLst>
              </a:tr>
              <a:tr h="0">
                <a:tc>
                  <a:txBody>
                    <a:bodyPr/>
                    <a:lstStyle/>
                    <a:p>
                      <a:pPr marL="252000" marR="0">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Stable disease, n</a:t>
                      </a:r>
                      <a:endParaRPr lang="en-US" sz="16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7032707"/>
                  </a:ext>
                </a:extLst>
              </a:tr>
              <a:tr h="0">
                <a:tc>
                  <a:txBody>
                    <a:bodyPr/>
                    <a:lstStyle/>
                    <a:p>
                      <a:pPr marL="252000" marR="0">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Progressive disease, n</a:t>
                      </a:r>
                      <a:endParaRPr lang="en-US" sz="1600" b="1" baseline="3000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91111052"/>
                  </a:ext>
                </a:extLst>
              </a:tr>
              <a:tr h="0">
                <a:tc>
                  <a:txBody>
                    <a:bodyPr/>
                    <a:lstStyle/>
                    <a:p>
                      <a:pPr marL="252000" marR="0">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Not evaluable, n</a:t>
                      </a:r>
                      <a:endParaRPr lang="en-US" sz="16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05712412"/>
                  </a:ext>
                </a:extLst>
              </a:tr>
              <a:tr h="0">
                <a:tc>
                  <a:txBody>
                    <a:bodyPr/>
                    <a:lstStyle/>
                    <a:p>
                      <a:pPr marL="91440" marR="0">
                        <a:spcBef>
                          <a:spcPts val="1000"/>
                        </a:spcBef>
                        <a:spcAft>
                          <a:spcPts val="700"/>
                        </a:spcAft>
                      </a:pPr>
                      <a:r>
                        <a:rPr lang="en-US" sz="1600" b="1" dirty="0">
                          <a:solidFill>
                            <a:schemeClr val="bg1"/>
                          </a:solidFill>
                          <a:effectLst/>
                          <a:latin typeface="Calibri" panose="020F0502020204030204" pitchFamily="34" charset="0"/>
                          <a:cs typeface="Calibri" panose="020F0502020204030204" pitchFamily="34" charset="0"/>
                        </a:rPr>
                        <a:t>6-month PFS, % (95% CI)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40 (16.3-66.7)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lvl="0" indent="0" algn="ctr" defTabSz="914400" rtl="0" eaLnBrk="1" fontAlgn="auto" latinLnBrk="0" hangingPunct="1">
                        <a:lnSpc>
                          <a:spcPct val="100000"/>
                        </a:lnSpc>
                        <a:spcBef>
                          <a:spcPts val="1000"/>
                        </a:spcBef>
                        <a:spcAft>
                          <a:spcPts val="700"/>
                        </a:spcAft>
                        <a:buClrTx/>
                        <a:buSzTx/>
                        <a:buFontTx/>
                        <a:buNone/>
                        <a:tabLst/>
                        <a:defRPr/>
                      </a:pPr>
                      <a:r>
                        <a:rPr lang="en-US" sz="1600" dirty="0">
                          <a:solidFill>
                            <a:schemeClr val="bg1"/>
                          </a:solidFill>
                          <a:effectLst/>
                          <a:latin typeface="Calibri" panose="020F0502020204030204" pitchFamily="34" charset="0"/>
                          <a:cs typeface="Calibri" panose="020F0502020204030204" pitchFamily="34" charset="0"/>
                        </a:rPr>
                        <a:t>6.25 (0.16-30.2)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86505156"/>
                  </a:ext>
                </a:extLst>
              </a:tr>
              <a:tr h="166373">
                <a:tc>
                  <a:txBody>
                    <a:bodyPr/>
                    <a:lstStyle/>
                    <a:p>
                      <a:pPr marL="91440" marR="0">
                        <a:spcBef>
                          <a:spcPts val="1000"/>
                        </a:spcBef>
                        <a:spcAft>
                          <a:spcPts val="700"/>
                        </a:spcAft>
                      </a:pPr>
                      <a:r>
                        <a:rPr lang="en-US" sz="1600" b="1" dirty="0">
                          <a:solidFill>
                            <a:schemeClr val="bg1"/>
                          </a:solidFill>
                          <a:effectLst/>
                          <a:latin typeface="Calibri" panose="020F0502020204030204" pitchFamily="34" charset="0"/>
                          <a:cs typeface="Calibri" panose="020F0502020204030204" pitchFamily="34" charset="0"/>
                        </a:rPr>
                        <a:t>Median PFS, mos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4.4 (1.7-not reached)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lvl="0" indent="0" algn="ctr" defTabSz="914400" rtl="0" eaLnBrk="1" fontAlgn="auto" latinLnBrk="0" hangingPunct="1">
                        <a:lnSpc>
                          <a:spcPct val="100000"/>
                        </a:lnSpc>
                        <a:spcBef>
                          <a:spcPts val="1000"/>
                        </a:spcBef>
                        <a:spcAft>
                          <a:spcPts val="700"/>
                        </a:spcAft>
                        <a:buClrTx/>
                        <a:buSzTx/>
                        <a:buFontTx/>
                        <a:buNone/>
                        <a:tabLst/>
                        <a:defRPr/>
                      </a:pPr>
                      <a:r>
                        <a:rPr lang="en-US" sz="1600" dirty="0">
                          <a:solidFill>
                            <a:schemeClr val="bg1"/>
                          </a:solidFill>
                          <a:effectLst/>
                          <a:latin typeface="Calibri" panose="020F0502020204030204" pitchFamily="34" charset="0"/>
                          <a:cs typeface="Calibri" panose="020F0502020204030204" pitchFamily="34" charset="0"/>
                        </a:rPr>
                        <a:t>1.9 (1.6-2.8)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78750652"/>
                  </a:ext>
                </a:extLst>
              </a:tr>
              <a:tr h="0">
                <a:tc>
                  <a:txBody>
                    <a:bodyPr/>
                    <a:lstStyle/>
                    <a:p>
                      <a:pPr marL="91440" marR="0">
                        <a:spcBef>
                          <a:spcPts val="1000"/>
                        </a:spcBef>
                        <a:spcAft>
                          <a:spcPts val="700"/>
                        </a:spcAft>
                      </a:pPr>
                      <a:r>
                        <a:rPr lang="en-US" sz="1600" b="1" dirty="0">
                          <a:solidFill>
                            <a:schemeClr val="bg1"/>
                          </a:solidFill>
                          <a:effectLst/>
                          <a:latin typeface="Calibri" panose="020F0502020204030204" pitchFamily="34" charset="0"/>
                          <a:cs typeface="Calibri" panose="020F0502020204030204" pitchFamily="34" charset="0"/>
                        </a:rPr>
                        <a:t>Median OS , mos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1000"/>
                        </a:spcBef>
                        <a:spcAft>
                          <a:spcPts val="700"/>
                        </a:spcAft>
                      </a:pPr>
                      <a:r>
                        <a:rPr lang="en-US" sz="1600" dirty="0">
                          <a:solidFill>
                            <a:schemeClr val="bg1"/>
                          </a:solidFill>
                          <a:effectLst/>
                          <a:latin typeface="Calibri" panose="020F0502020204030204" pitchFamily="34" charset="0"/>
                          <a:cs typeface="Calibri" panose="020F0502020204030204" pitchFamily="34" charset="0"/>
                        </a:rPr>
                        <a:t>Not reached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lvl="0" indent="0" algn="ctr" defTabSz="914400" rtl="0" eaLnBrk="1" fontAlgn="auto" latinLnBrk="0" hangingPunct="1">
                        <a:lnSpc>
                          <a:spcPct val="100000"/>
                        </a:lnSpc>
                        <a:spcBef>
                          <a:spcPts val="1000"/>
                        </a:spcBef>
                        <a:spcAft>
                          <a:spcPts val="700"/>
                        </a:spcAft>
                        <a:buClrTx/>
                        <a:buSzTx/>
                        <a:buFontTx/>
                        <a:buNone/>
                        <a:tabLst/>
                        <a:defRPr/>
                      </a:pPr>
                      <a:r>
                        <a:rPr lang="en-US" sz="1600" dirty="0">
                          <a:solidFill>
                            <a:schemeClr val="bg1"/>
                          </a:solidFill>
                          <a:effectLst/>
                          <a:latin typeface="Calibri" panose="020F0502020204030204" pitchFamily="34" charset="0"/>
                          <a:cs typeface="Calibri" panose="020F0502020204030204" pitchFamily="34" charset="0"/>
                        </a:rPr>
                        <a:t>6.6 (2.0-10.2)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70341793"/>
                  </a:ext>
                </a:extLst>
              </a:tr>
            </a:tbl>
          </a:graphicData>
        </a:graphic>
      </p:graphicFrame>
      <p:cxnSp>
        <p:nvCxnSpPr>
          <p:cNvPr id="12" name="Straight Connector 11">
            <a:extLst>
              <a:ext uri="{FF2B5EF4-FFF2-40B4-BE49-F238E27FC236}">
                <a16:creationId xmlns:a16="http://schemas.microsoft.com/office/drawing/2014/main" id="{1EC07C72-6081-4973-97DC-84FE29951E6B}"/>
              </a:ext>
            </a:extLst>
          </p:cNvPr>
          <p:cNvCxnSpPr>
            <a:cxnSpLocks/>
          </p:cNvCxnSpPr>
          <p:nvPr/>
        </p:nvCxnSpPr>
        <p:spPr>
          <a:xfrm>
            <a:off x="9813233" y="1698027"/>
            <a:ext cx="27432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544CAF5-9B98-4E4C-AE2A-2616F50413CF}"/>
              </a:ext>
            </a:extLst>
          </p:cNvPr>
          <p:cNvCxnSpPr>
            <a:cxnSpLocks/>
          </p:cNvCxnSpPr>
          <p:nvPr/>
        </p:nvCxnSpPr>
        <p:spPr>
          <a:xfrm>
            <a:off x="9813233" y="1975025"/>
            <a:ext cx="27432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3220F7C9-874B-482C-B016-2C95FEE0F7AA}"/>
              </a:ext>
            </a:extLst>
          </p:cNvPr>
          <p:cNvSpPr/>
          <p:nvPr/>
        </p:nvSpPr>
        <p:spPr>
          <a:xfrm>
            <a:off x="10086593" y="1505941"/>
            <a:ext cx="75373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dMMR</a:t>
            </a:r>
            <a:endParaRPr kumimoji="0" lang="en-GB"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4C35B09A-1A1B-43E9-A27D-15EE27DC4ED0}"/>
              </a:ext>
            </a:extLst>
          </p:cNvPr>
          <p:cNvSpPr/>
          <p:nvPr/>
        </p:nvSpPr>
        <p:spPr>
          <a:xfrm>
            <a:off x="10086592" y="1796770"/>
            <a:ext cx="1648208"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pMMR/non-POLE</a:t>
            </a:r>
          </a:p>
        </p:txBody>
      </p:sp>
      <p:grpSp>
        <p:nvGrpSpPr>
          <p:cNvPr id="11" name="Group 7">
            <a:extLst>
              <a:ext uri="{FF2B5EF4-FFF2-40B4-BE49-F238E27FC236}">
                <a16:creationId xmlns:a16="http://schemas.microsoft.com/office/drawing/2014/main" id="{BC8216D7-F4CC-48ED-81FD-490E1512F9C7}"/>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11578E78-D22A-4FA0-B4AE-A005A4D931B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92033F94-B7BC-4CD8-B56F-4D6C94119FF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6" name="Straight Connector 5">
            <a:extLst>
              <a:ext uri="{FF2B5EF4-FFF2-40B4-BE49-F238E27FC236}">
                <a16:creationId xmlns:a16="http://schemas.microsoft.com/office/drawing/2014/main" id="{6006BB01-7AA8-4E77-92FE-48470A7EA5A9}"/>
              </a:ext>
            </a:extLst>
          </p:cNvPr>
          <p:cNvCxnSpPr/>
          <p:nvPr/>
        </p:nvCxnSpPr>
        <p:spPr bwMode="auto">
          <a:xfrm>
            <a:off x="8169965" y="2008996"/>
            <a:ext cx="0" cy="263257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43F635D-8A9A-41F4-AEBD-8569E2BAA460}"/>
              </a:ext>
            </a:extLst>
          </p:cNvPr>
          <p:cNvCxnSpPr>
            <a:cxnSpLocks/>
          </p:cNvCxnSpPr>
          <p:nvPr/>
        </p:nvCxnSpPr>
        <p:spPr bwMode="auto">
          <a:xfrm>
            <a:off x="8169965" y="4641574"/>
            <a:ext cx="356483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D3D84FD-90B4-4802-B669-8189932C1CDF}"/>
              </a:ext>
            </a:extLst>
          </p:cNvPr>
          <p:cNvCxnSpPr>
            <a:cxnSpLocks/>
          </p:cNvCxnSpPr>
          <p:nvPr/>
        </p:nvCxnSpPr>
        <p:spPr bwMode="auto">
          <a:xfrm flipH="1">
            <a:off x="8100391" y="20189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8F37599-59E7-47AB-8ACD-E66D903E18A2}"/>
              </a:ext>
            </a:extLst>
          </p:cNvPr>
          <p:cNvCxnSpPr>
            <a:cxnSpLocks/>
          </p:cNvCxnSpPr>
          <p:nvPr/>
        </p:nvCxnSpPr>
        <p:spPr bwMode="auto">
          <a:xfrm flipH="1">
            <a:off x="8100391" y="25434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3D450E2-96E2-403C-9C31-72D4F217A122}"/>
              </a:ext>
            </a:extLst>
          </p:cNvPr>
          <p:cNvCxnSpPr>
            <a:cxnSpLocks/>
          </p:cNvCxnSpPr>
          <p:nvPr/>
        </p:nvCxnSpPr>
        <p:spPr bwMode="auto">
          <a:xfrm flipH="1">
            <a:off x="8100391" y="30679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CC449B6-8AB6-4A51-A9F4-FA369835449B}"/>
              </a:ext>
            </a:extLst>
          </p:cNvPr>
          <p:cNvCxnSpPr>
            <a:cxnSpLocks/>
          </p:cNvCxnSpPr>
          <p:nvPr/>
        </p:nvCxnSpPr>
        <p:spPr bwMode="auto">
          <a:xfrm flipH="1">
            <a:off x="8100391" y="35925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6D18A31-C692-4951-A4BB-1673DACCFBC8}"/>
              </a:ext>
            </a:extLst>
          </p:cNvPr>
          <p:cNvCxnSpPr>
            <a:cxnSpLocks/>
          </p:cNvCxnSpPr>
          <p:nvPr/>
        </p:nvCxnSpPr>
        <p:spPr bwMode="auto">
          <a:xfrm flipH="1">
            <a:off x="8100391" y="41170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6ACF0D7-AD9E-4811-A512-0004D89BC147}"/>
              </a:ext>
            </a:extLst>
          </p:cNvPr>
          <p:cNvCxnSpPr>
            <a:cxnSpLocks/>
          </p:cNvCxnSpPr>
          <p:nvPr/>
        </p:nvCxnSpPr>
        <p:spPr bwMode="auto">
          <a:xfrm flipH="1">
            <a:off x="8100391" y="46415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30153C2-E38F-468C-AEF1-06D339D260E3}"/>
              </a:ext>
            </a:extLst>
          </p:cNvPr>
          <p:cNvCxnSpPr>
            <a:cxnSpLocks/>
          </p:cNvCxnSpPr>
          <p:nvPr/>
        </p:nvCxnSpPr>
        <p:spPr bwMode="auto">
          <a:xfrm>
            <a:off x="8169965" y="46415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B63CCDF-8E44-4E7C-8C12-056F9307B0E7}"/>
              </a:ext>
            </a:extLst>
          </p:cNvPr>
          <p:cNvCxnSpPr>
            <a:cxnSpLocks/>
          </p:cNvCxnSpPr>
          <p:nvPr/>
        </p:nvCxnSpPr>
        <p:spPr bwMode="auto">
          <a:xfrm>
            <a:off x="8678281" y="46415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9DB7303-4DDC-4FFA-8586-84AAF31BCC73}"/>
              </a:ext>
            </a:extLst>
          </p:cNvPr>
          <p:cNvCxnSpPr>
            <a:cxnSpLocks/>
          </p:cNvCxnSpPr>
          <p:nvPr/>
        </p:nvCxnSpPr>
        <p:spPr bwMode="auto">
          <a:xfrm>
            <a:off x="9186597" y="46415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6A4D3EE-D4E2-42E4-BB0A-2A5DD95C4D6E}"/>
              </a:ext>
            </a:extLst>
          </p:cNvPr>
          <p:cNvCxnSpPr>
            <a:cxnSpLocks/>
          </p:cNvCxnSpPr>
          <p:nvPr/>
        </p:nvCxnSpPr>
        <p:spPr bwMode="auto">
          <a:xfrm>
            <a:off x="9694913" y="46415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DB0C7CC-656C-40E4-81D3-186EF1173540}"/>
              </a:ext>
            </a:extLst>
          </p:cNvPr>
          <p:cNvCxnSpPr>
            <a:cxnSpLocks/>
          </p:cNvCxnSpPr>
          <p:nvPr/>
        </p:nvCxnSpPr>
        <p:spPr bwMode="auto">
          <a:xfrm>
            <a:off x="10203229" y="46415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C6AFDC7-3E2F-40F5-B900-52252DE6AA79}"/>
              </a:ext>
            </a:extLst>
          </p:cNvPr>
          <p:cNvCxnSpPr>
            <a:cxnSpLocks/>
          </p:cNvCxnSpPr>
          <p:nvPr/>
        </p:nvCxnSpPr>
        <p:spPr bwMode="auto">
          <a:xfrm>
            <a:off x="10711545" y="46415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E547865-F5CF-46A3-8CB9-EBB1182CA60B}"/>
              </a:ext>
            </a:extLst>
          </p:cNvPr>
          <p:cNvCxnSpPr>
            <a:cxnSpLocks/>
          </p:cNvCxnSpPr>
          <p:nvPr/>
        </p:nvCxnSpPr>
        <p:spPr bwMode="auto">
          <a:xfrm>
            <a:off x="11219861" y="46415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DB331A2-E9D8-4C5D-9FAA-EFF2B928BB41}"/>
              </a:ext>
            </a:extLst>
          </p:cNvPr>
          <p:cNvCxnSpPr>
            <a:cxnSpLocks/>
          </p:cNvCxnSpPr>
          <p:nvPr/>
        </p:nvCxnSpPr>
        <p:spPr bwMode="auto">
          <a:xfrm>
            <a:off x="11728174" y="46415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B4743266-7870-4BD6-B0C9-70CD720DDE91}"/>
              </a:ext>
            </a:extLst>
          </p:cNvPr>
          <p:cNvSpPr txBox="1"/>
          <p:nvPr/>
        </p:nvSpPr>
        <p:spPr bwMode="auto">
          <a:xfrm>
            <a:off x="8169965" y="4980092"/>
            <a:ext cx="35808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Mos</a:t>
            </a:r>
          </a:p>
        </p:txBody>
      </p:sp>
      <p:sp>
        <p:nvSpPr>
          <p:cNvPr id="35" name="TextBox 34">
            <a:extLst>
              <a:ext uri="{FF2B5EF4-FFF2-40B4-BE49-F238E27FC236}">
                <a16:creationId xmlns:a16="http://schemas.microsoft.com/office/drawing/2014/main" id="{4B7D54D8-BF4C-42FB-A9F2-6ECCBF3936BA}"/>
              </a:ext>
            </a:extLst>
          </p:cNvPr>
          <p:cNvSpPr txBox="1"/>
          <p:nvPr/>
        </p:nvSpPr>
        <p:spPr bwMode="auto">
          <a:xfrm>
            <a:off x="11465718" y="4646907"/>
            <a:ext cx="503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21</a:t>
            </a:r>
          </a:p>
        </p:txBody>
      </p:sp>
      <p:sp>
        <p:nvSpPr>
          <p:cNvPr id="36" name="TextBox 35">
            <a:extLst>
              <a:ext uri="{FF2B5EF4-FFF2-40B4-BE49-F238E27FC236}">
                <a16:creationId xmlns:a16="http://schemas.microsoft.com/office/drawing/2014/main" id="{42FE4D1D-498A-4A72-9D29-8C93992B5327}"/>
              </a:ext>
            </a:extLst>
          </p:cNvPr>
          <p:cNvSpPr txBox="1"/>
          <p:nvPr/>
        </p:nvSpPr>
        <p:spPr bwMode="auto">
          <a:xfrm>
            <a:off x="7920542" y="4646907"/>
            <a:ext cx="503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97F5ECBF-D020-4D43-AEBD-ADA83E040286}"/>
              </a:ext>
            </a:extLst>
          </p:cNvPr>
          <p:cNvSpPr txBox="1"/>
          <p:nvPr/>
        </p:nvSpPr>
        <p:spPr bwMode="auto">
          <a:xfrm>
            <a:off x="8426996" y="4646907"/>
            <a:ext cx="503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a:t>
            </a:r>
          </a:p>
        </p:txBody>
      </p:sp>
      <p:sp>
        <p:nvSpPr>
          <p:cNvPr id="38" name="TextBox 37">
            <a:extLst>
              <a:ext uri="{FF2B5EF4-FFF2-40B4-BE49-F238E27FC236}">
                <a16:creationId xmlns:a16="http://schemas.microsoft.com/office/drawing/2014/main" id="{3C9B5DEA-ADA8-4745-AF77-0B2332AC7715}"/>
              </a:ext>
            </a:extLst>
          </p:cNvPr>
          <p:cNvSpPr txBox="1"/>
          <p:nvPr/>
        </p:nvSpPr>
        <p:spPr bwMode="auto">
          <a:xfrm>
            <a:off x="8933450" y="4646907"/>
            <a:ext cx="503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a:t>
            </a:r>
          </a:p>
        </p:txBody>
      </p:sp>
      <p:sp>
        <p:nvSpPr>
          <p:cNvPr id="39" name="TextBox 38">
            <a:extLst>
              <a:ext uri="{FF2B5EF4-FFF2-40B4-BE49-F238E27FC236}">
                <a16:creationId xmlns:a16="http://schemas.microsoft.com/office/drawing/2014/main" id="{7DB2C821-B694-4285-8168-B3C20A5E9E11}"/>
              </a:ext>
            </a:extLst>
          </p:cNvPr>
          <p:cNvSpPr txBox="1"/>
          <p:nvPr/>
        </p:nvSpPr>
        <p:spPr bwMode="auto">
          <a:xfrm>
            <a:off x="9439904" y="4646907"/>
            <a:ext cx="503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a:t>
            </a:r>
          </a:p>
        </p:txBody>
      </p:sp>
      <p:sp>
        <p:nvSpPr>
          <p:cNvPr id="40" name="TextBox 39">
            <a:extLst>
              <a:ext uri="{FF2B5EF4-FFF2-40B4-BE49-F238E27FC236}">
                <a16:creationId xmlns:a16="http://schemas.microsoft.com/office/drawing/2014/main" id="{585908B5-3391-435C-ACEB-032EFDF833FA}"/>
              </a:ext>
            </a:extLst>
          </p:cNvPr>
          <p:cNvSpPr txBox="1"/>
          <p:nvPr/>
        </p:nvSpPr>
        <p:spPr bwMode="auto">
          <a:xfrm>
            <a:off x="9946358" y="4646907"/>
            <a:ext cx="503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a:t>
            </a:r>
          </a:p>
        </p:txBody>
      </p:sp>
      <p:sp>
        <p:nvSpPr>
          <p:cNvPr id="41" name="TextBox 40">
            <a:extLst>
              <a:ext uri="{FF2B5EF4-FFF2-40B4-BE49-F238E27FC236}">
                <a16:creationId xmlns:a16="http://schemas.microsoft.com/office/drawing/2014/main" id="{CB5915FA-D819-4AF8-8602-253F48FF5989}"/>
              </a:ext>
            </a:extLst>
          </p:cNvPr>
          <p:cNvSpPr txBox="1"/>
          <p:nvPr/>
        </p:nvSpPr>
        <p:spPr bwMode="auto">
          <a:xfrm>
            <a:off x="10452812" y="4646907"/>
            <a:ext cx="503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15</a:t>
            </a:r>
          </a:p>
        </p:txBody>
      </p:sp>
      <p:sp>
        <p:nvSpPr>
          <p:cNvPr id="42" name="TextBox 41">
            <a:extLst>
              <a:ext uri="{FF2B5EF4-FFF2-40B4-BE49-F238E27FC236}">
                <a16:creationId xmlns:a16="http://schemas.microsoft.com/office/drawing/2014/main" id="{EA7FE4BA-A2B0-4ABA-92A4-AF141DDBD78C}"/>
              </a:ext>
            </a:extLst>
          </p:cNvPr>
          <p:cNvSpPr txBox="1"/>
          <p:nvPr/>
        </p:nvSpPr>
        <p:spPr bwMode="auto">
          <a:xfrm>
            <a:off x="10959266" y="4646907"/>
            <a:ext cx="503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18</a:t>
            </a:r>
          </a:p>
        </p:txBody>
      </p:sp>
      <p:sp>
        <p:nvSpPr>
          <p:cNvPr id="43" name="TextBox 42">
            <a:extLst>
              <a:ext uri="{FF2B5EF4-FFF2-40B4-BE49-F238E27FC236}">
                <a16:creationId xmlns:a16="http://schemas.microsoft.com/office/drawing/2014/main" id="{CA2079C1-70D6-41F4-98E0-72AB91F0FAC2}"/>
              </a:ext>
            </a:extLst>
          </p:cNvPr>
          <p:cNvSpPr txBox="1"/>
          <p:nvPr/>
        </p:nvSpPr>
        <p:spPr bwMode="auto">
          <a:xfrm>
            <a:off x="7529164" y="1834269"/>
            <a:ext cx="618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100</a:t>
            </a:r>
          </a:p>
        </p:txBody>
      </p:sp>
      <p:sp>
        <p:nvSpPr>
          <p:cNvPr id="44" name="TextBox 43">
            <a:extLst>
              <a:ext uri="{FF2B5EF4-FFF2-40B4-BE49-F238E27FC236}">
                <a16:creationId xmlns:a16="http://schemas.microsoft.com/office/drawing/2014/main" id="{724D1B52-3A4E-4804-903E-D0ED13F25C31}"/>
              </a:ext>
            </a:extLst>
          </p:cNvPr>
          <p:cNvSpPr txBox="1"/>
          <p:nvPr/>
        </p:nvSpPr>
        <p:spPr bwMode="auto">
          <a:xfrm>
            <a:off x="7529164" y="2357462"/>
            <a:ext cx="618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80</a:t>
            </a:r>
          </a:p>
        </p:txBody>
      </p:sp>
      <p:sp>
        <p:nvSpPr>
          <p:cNvPr id="45" name="TextBox 44">
            <a:extLst>
              <a:ext uri="{FF2B5EF4-FFF2-40B4-BE49-F238E27FC236}">
                <a16:creationId xmlns:a16="http://schemas.microsoft.com/office/drawing/2014/main" id="{54AEDB32-ADC3-4B89-9297-58E1B07461C0}"/>
              </a:ext>
            </a:extLst>
          </p:cNvPr>
          <p:cNvSpPr txBox="1"/>
          <p:nvPr/>
        </p:nvSpPr>
        <p:spPr bwMode="auto">
          <a:xfrm>
            <a:off x="7529164" y="2880655"/>
            <a:ext cx="618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60</a:t>
            </a:r>
          </a:p>
        </p:txBody>
      </p:sp>
      <p:sp>
        <p:nvSpPr>
          <p:cNvPr id="46" name="TextBox 45">
            <a:extLst>
              <a:ext uri="{FF2B5EF4-FFF2-40B4-BE49-F238E27FC236}">
                <a16:creationId xmlns:a16="http://schemas.microsoft.com/office/drawing/2014/main" id="{D59CDC3C-BB00-4CCA-B313-319760AD0219}"/>
              </a:ext>
            </a:extLst>
          </p:cNvPr>
          <p:cNvSpPr txBox="1"/>
          <p:nvPr/>
        </p:nvSpPr>
        <p:spPr bwMode="auto">
          <a:xfrm>
            <a:off x="7529164" y="3403848"/>
            <a:ext cx="618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A31AFBA4-D918-40D7-96BD-0429D4254082}"/>
              </a:ext>
            </a:extLst>
          </p:cNvPr>
          <p:cNvSpPr txBox="1"/>
          <p:nvPr/>
        </p:nvSpPr>
        <p:spPr bwMode="auto">
          <a:xfrm>
            <a:off x="7529164" y="3927041"/>
            <a:ext cx="618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B0CE4846-46EE-4683-9F4B-2477D0497820}"/>
              </a:ext>
            </a:extLst>
          </p:cNvPr>
          <p:cNvSpPr txBox="1"/>
          <p:nvPr/>
        </p:nvSpPr>
        <p:spPr bwMode="auto">
          <a:xfrm>
            <a:off x="7529164" y="4450233"/>
            <a:ext cx="618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2F324471-F7CD-4D72-BB73-B80EDF84E700}"/>
              </a:ext>
            </a:extLst>
          </p:cNvPr>
          <p:cNvSpPr txBox="1"/>
          <p:nvPr/>
        </p:nvSpPr>
        <p:spPr bwMode="auto">
          <a:xfrm rot="16200000">
            <a:off x="6033995" y="3219181"/>
            <a:ext cx="2961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50" name="TextBox 49">
            <a:extLst>
              <a:ext uri="{FF2B5EF4-FFF2-40B4-BE49-F238E27FC236}">
                <a16:creationId xmlns:a16="http://schemas.microsoft.com/office/drawing/2014/main" id="{EDA7F836-E587-4D36-91AF-B6DC90BF1584}"/>
              </a:ext>
            </a:extLst>
          </p:cNvPr>
          <p:cNvSpPr txBox="1"/>
          <p:nvPr/>
        </p:nvSpPr>
        <p:spPr bwMode="auto">
          <a:xfrm>
            <a:off x="6203373" y="4961367"/>
            <a:ext cx="187884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algn="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a:t>
            </a:r>
            <a:br>
              <a:rPr lang="en-US" sz="1600" b="1" dirty="0">
                <a:solidFill>
                  <a:schemeClr val="bg1"/>
                </a:solidFill>
                <a:latin typeface="Calibri" panose="020F0502020204030204" pitchFamily="34" charset="0"/>
              </a:rPr>
            </a:br>
            <a:r>
              <a:rPr lang="en-US" sz="1600" b="1" dirty="0">
                <a:solidFill>
                  <a:schemeClr val="bg1"/>
                </a:solidFill>
                <a:latin typeface="Calibri" panose="020F0502020204030204" pitchFamily="34" charset="0"/>
              </a:rPr>
              <a:t>Risk, n</a:t>
            </a:r>
            <a:br>
              <a:rPr lang="en-US" sz="1600" b="1" dirty="0">
                <a:solidFill>
                  <a:schemeClr val="bg1"/>
                </a:solidFill>
                <a:latin typeface="Calibri" panose="020F0502020204030204" pitchFamily="34" charset="0"/>
              </a:rPr>
            </a:br>
            <a:r>
              <a:rPr lang="en-US" sz="1600" dirty="0">
                <a:solidFill>
                  <a:schemeClr val="accent1"/>
                </a:solidFill>
                <a:latin typeface="Calibri" panose="020F0502020204030204" pitchFamily="34" charset="0"/>
              </a:rPr>
              <a:t>dMMR</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pMMR/non-POLE </a:t>
            </a:r>
          </a:p>
        </p:txBody>
      </p:sp>
      <p:sp>
        <p:nvSpPr>
          <p:cNvPr id="51" name="TextBox 50">
            <a:extLst>
              <a:ext uri="{FF2B5EF4-FFF2-40B4-BE49-F238E27FC236}">
                <a16:creationId xmlns:a16="http://schemas.microsoft.com/office/drawing/2014/main" id="{B644B821-4F74-48A6-BD5E-F2AC3F72A654}"/>
              </a:ext>
            </a:extLst>
          </p:cNvPr>
          <p:cNvSpPr txBox="1"/>
          <p:nvPr/>
        </p:nvSpPr>
        <p:spPr bwMode="auto">
          <a:xfrm>
            <a:off x="7922087" y="5453810"/>
            <a:ext cx="5143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15</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16</a:t>
            </a:r>
          </a:p>
        </p:txBody>
      </p:sp>
      <p:sp>
        <p:nvSpPr>
          <p:cNvPr id="52" name="TextBox 51">
            <a:extLst>
              <a:ext uri="{FF2B5EF4-FFF2-40B4-BE49-F238E27FC236}">
                <a16:creationId xmlns:a16="http://schemas.microsoft.com/office/drawing/2014/main" id="{420EF61B-559D-4DE1-AC82-804E0BF71433}"/>
              </a:ext>
            </a:extLst>
          </p:cNvPr>
          <p:cNvSpPr txBox="1"/>
          <p:nvPr/>
        </p:nvSpPr>
        <p:spPr bwMode="auto">
          <a:xfrm>
            <a:off x="8430963" y="5453810"/>
            <a:ext cx="5143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8</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4</a:t>
            </a:r>
          </a:p>
        </p:txBody>
      </p:sp>
      <p:sp>
        <p:nvSpPr>
          <p:cNvPr id="53" name="TextBox 52">
            <a:extLst>
              <a:ext uri="{FF2B5EF4-FFF2-40B4-BE49-F238E27FC236}">
                <a16:creationId xmlns:a16="http://schemas.microsoft.com/office/drawing/2014/main" id="{5937E7EF-5A72-49CB-9315-55DEE22D445F}"/>
              </a:ext>
            </a:extLst>
          </p:cNvPr>
          <p:cNvSpPr txBox="1"/>
          <p:nvPr/>
        </p:nvSpPr>
        <p:spPr bwMode="auto">
          <a:xfrm>
            <a:off x="8939839" y="5453810"/>
            <a:ext cx="5143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a:t>
            </a:r>
          </a:p>
        </p:txBody>
      </p:sp>
      <p:sp>
        <p:nvSpPr>
          <p:cNvPr id="54" name="TextBox 53">
            <a:extLst>
              <a:ext uri="{FF2B5EF4-FFF2-40B4-BE49-F238E27FC236}">
                <a16:creationId xmlns:a16="http://schemas.microsoft.com/office/drawing/2014/main" id="{9FB5DA4F-C54D-4FDF-9F6B-D65624FA04A4}"/>
              </a:ext>
            </a:extLst>
          </p:cNvPr>
          <p:cNvSpPr txBox="1"/>
          <p:nvPr/>
        </p:nvSpPr>
        <p:spPr bwMode="auto">
          <a:xfrm>
            <a:off x="9448715" y="5453810"/>
            <a:ext cx="5143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a:t>
            </a:r>
          </a:p>
        </p:txBody>
      </p:sp>
      <p:sp>
        <p:nvSpPr>
          <p:cNvPr id="55" name="TextBox 54">
            <a:extLst>
              <a:ext uri="{FF2B5EF4-FFF2-40B4-BE49-F238E27FC236}">
                <a16:creationId xmlns:a16="http://schemas.microsoft.com/office/drawing/2014/main" id="{766E559B-212F-44A6-82B9-BCE29E160608}"/>
              </a:ext>
            </a:extLst>
          </p:cNvPr>
          <p:cNvSpPr txBox="1"/>
          <p:nvPr/>
        </p:nvSpPr>
        <p:spPr bwMode="auto">
          <a:xfrm>
            <a:off x="9957591" y="5453810"/>
            <a:ext cx="5143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5</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a:t>
            </a:r>
          </a:p>
        </p:txBody>
      </p:sp>
      <p:sp>
        <p:nvSpPr>
          <p:cNvPr id="56" name="TextBox 55">
            <a:extLst>
              <a:ext uri="{FF2B5EF4-FFF2-40B4-BE49-F238E27FC236}">
                <a16:creationId xmlns:a16="http://schemas.microsoft.com/office/drawing/2014/main" id="{9F9F4CAA-66A8-4F83-A95F-B4A6E5357401}"/>
              </a:ext>
            </a:extLst>
          </p:cNvPr>
          <p:cNvSpPr txBox="1"/>
          <p:nvPr/>
        </p:nvSpPr>
        <p:spPr bwMode="auto">
          <a:xfrm>
            <a:off x="10466467" y="5453810"/>
            <a:ext cx="5143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a:t>
            </a:r>
          </a:p>
        </p:txBody>
      </p:sp>
      <p:sp>
        <p:nvSpPr>
          <p:cNvPr id="57" name="TextBox 56">
            <a:extLst>
              <a:ext uri="{FF2B5EF4-FFF2-40B4-BE49-F238E27FC236}">
                <a16:creationId xmlns:a16="http://schemas.microsoft.com/office/drawing/2014/main" id="{01BC208E-C10A-4E04-AE32-525B455395F8}"/>
              </a:ext>
            </a:extLst>
          </p:cNvPr>
          <p:cNvSpPr txBox="1"/>
          <p:nvPr/>
        </p:nvSpPr>
        <p:spPr bwMode="auto">
          <a:xfrm>
            <a:off x="10975343" y="5453810"/>
            <a:ext cx="5143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a:t>
            </a:r>
          </a:p>
        </p:txBody>
      </p:sp>
      <p:sp>
        <p:nvSpPr>
          <p:cNvPr id="58" name="TextBox 57">
            <a:extLst>
              <a:ext uri="{FF2B5EF4-FFF2-40B4-BE49-F238E27FC236}">
                <a16:creationId xmlns:a16="http://schemas.microsoft.com/office/drawing/2014/main" id="{67C286B6-4635-4B8E-B03D-E4485280FB29}"/>
              </a:ext>
            </a:extLst>
          </p:cNvPr>
          <p:cNvSpPr txBox="1"/>
          <p:nvPr/>
        </p:nvSpPr>
        <p:spPr bwMode="auto">
          <a:xfrm>
            <a:off x="11484216" y="5453810"/>
            <a:ext cx="51433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0</a:t>
            </a:r>
          </a:p>
        </p:txBody>
      </p:sp>
      <p:sp>
        <p:nvSpPr>
          <p:cNvPr id="60" name="Freeform: Shape 59">
            <a:extLst>
              <a:ext uri="{FF2B5EF4-FFF2-40B4-BE49-F238E27FC236}">
                <a16:creationId xmlns:a16="http://schemas.microsoft.com/office/drawing/2014/main" id="{BEEF70D3-5731-4427-85FA-5F7404E3422F}"/>
              </a:ext>
            </a:extLst>
          </p:cNvPr>
          <p:cNvSpPr/>
          <p:nvPr/>
        </p:nvSpPr>
        <p:spPr bwMode="auto">
          <a:xfrm>
            <a:off x="8167688" y="2038350"/>
            <a:ext cx="3200400" cy="2057400"/>
          </a:xfrm>
          <a:custGeom>
            <a:avLst/>
            <a:gdLst>
              <a:gd name="connsiteX0" fmla="*/ 3200400 w 3200400"/>
              <a:gd name="connsiteY0" fmla="*/ 2057400 h 2057400"/>
              <a:gd name="connsiteX1" fmla="*/ 3057525 w 3200400"/>
              <a:gd name="connsiteY1" fmla="*/ 2057400 h 2057400"/>
              <a:gd name="connsiteX2" fmla="*/ 3057525 w 3200400"/>
              <a:gd name="connsiteY2" fmla="*/ 1495425 h 2057400"/>
              <a:gd name="connsiteX3" fmla="*/ 3014662 w 3200400"/>
              <a:gd name="connsiteY3" fmla="*/ 1490663 h 2057400"/>
              <a:gd name="connsiteX4" fmla="*/ 909637 w 3200400"/>
              <a:gd name="connsiteY4" fmla="*/ 1490663 h 2057400"/>
              <a:gd name="connsiteX5" fmla="*/ 909637 w 3200400"/>
              <a:gd name="connsiteY5" fmla="*/ 1304925 h 2057400"/>
              <a:gd name="connsiteX6" fmla="*/ 595312 w 3200400"/>
              <a:gd name="connsiteY6" fmla="*/ 1304925 h 2057400"/>
              <a:gd name="connsiteX7" fmla="*/ 595312 w 3200400"/>
              <a:gd name="connsiteY7" fmla="*/ 1119188 h 2057400"/>
              <a:gd name="connsiteX8" fmla="*/ 423862 w 3200400"/>
              <a:gd name="connsiteY8" fmla="*/ 1119188 h 2057400"/>
              <a:gd name="connsiteX9" fmla="*/ 423862 w 3200400"/>
              <a:gd name="connsiteY9" fmla="*/ 947738 h 2057400"/>
              <a:gd name="connsiteX10" fmla="*/ 323850 w 3200400"/>
              <a:gd name="connsiteY10" fmla="*/ 947738 h 2057400"/>
              <a:gd name="connsiteX11" fmla="*/ 300037 w 3200400"/>
              <a:gd name="connsiteY11" fmla="*/ 947738 h 2057400"/>
              <a:gd name="connsiteX12" fmla="*/ 300037 w 3200400"/>
              <a:gd name="connsiteY12" fmla="*/ 738188 h 2057400"/>
              <a:gd name="connsiteX13" fmla="*/ 280987 w 3200400"/>
              <a:gd name="connsiteY13" fmla="*/ 738188 h 2057400"/>
              <a:gd name="connsiteX14" fmla="*/ 280987 w 3200400"/>
              <a:gd name="connsiteY14" fmla="*/ 190500 h 2057400"/>
              <a:gd name="connsiteX15" fmla="*/ 214312 w 3200400"/>
              <a:gd name="connsiteY15" fmla="*/ 190500 h 2057400"/>
              <a:gd name="connsiteX16" fmla="*/ 214312 w 3200400"/>
              <a:gd name="connsiteY16" fmla="*/ 0 h 2057400"/>
              <a:gd name="connsiteX17" fmla="*/ 0 w 3200400"/>
              <a:gd name="connsiteY17"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00400" h="2057400">
                <a:moveTo>
                  <a:pt x="3200400" y="2057400"/>
                </a:moveTo>
                <a:lnTo>
                  <a:pt x="3057525" y="2057400"/>
                </a:lnTo>
                <a:lnTo>
                  <a:pt x="3057525" y="1495425"/>
                </a:lnTo>
                <a:lnTo>
                  <a:pt x="3014662" y="1490663"/>
                </a:lnTo>
                <a:lnTo>
                  <a:pt x="909637" y="1490663"/>
                </a:lnTo>
                <a:lnTo>
                  <a:pt x="909637" y="1304925"/>
                </a:lnTo>
                <a:lnTo>
                  <a:pt x="595312" y="1304925"/>
                </a:lnTo>
                <a:lnTo>
                  <a:pt x="595312" y="1119188"/>
                </a:lnTo>
                <a:lnTo>
                  <a:pt x="423862" y="1119188"/>
                </a:lnTo>
                <a:lnTo>
                  <a:pt x="423862" y="947738"/>
                </a:lnTo>
                <a:lnTo>
                  <a:pt x="323850" y="947738"/>
                </a:lnTo>
                <a:lnTo>
                  <a:pt x="300037" y="947738"/>
                </a:lnTo>
                <a:lnTo>
                  <a:pt x="300037" y="738188"/>
                </a:lnTo>
                <a:lnTo>
                  <a:pt x="280987" y="738188"/>
                </a:lnTo>
                <a:lnTo>
                  <a:pt x="280987" y="190500"/>
                </a:lnTo>
                <a:lnTo>
                  <a:pt x="214312" y="190500"/>
                </a:lnTo>
                <a:lnTo>
                  <a:pt x="214312"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67" name="Straight Connector 66">
            <a:extLst>
              <a:ext uri="{FF2B5EF4-FFF2-40B4-BE49-F238E27FC236}">
                <a16:creationId xmlns:a16="http://schemas.microsoft.com/office/drawing/2014/main" id="{9114E974-7E48-4252-99E9-F2D039F88BB3}"/>
              </a:ext>
            </a:extLst>
          </p:cNvPr>
          <p:cNvCxnSpPr/>
          <p:nvPr/>
        </p:nvCxnSpPr>
        <p:spPr bwMode="auto">
          <a:xfrm>
            <a:off x="8341820" y="1997393"/>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E2728E3-8AE4-4C5D-AA63-C6E36F15D98A}"/>
              </a:ext>
            </a:extLst>
          </p:cNvPr>
          <p:cNvCxnSpPr/>
          <p:nvPr/>
        </p:nvCxnSpPr>
        <p:spPr bwMode="auto">
          <a:xfrm>
            <a:off x="9685387" y="3492311"/>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282D336-ED5F-49AA-B168-8BC5B259A15A}"/>
              </a:ext>
            </a:extLst>
          </p:cNvPr>
          <p:cNvCxnSpPr/>
          <p:nvPr/>
        </p:nvCxnSpPr>
        <p:spPr bwMode="auto">
          <a:xfrm>
            <a:off x="10365882" y="3491553"/>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9D777C4-7B69-406F-9143-5121408FD6A0}"/>
              </a:ext>
            </a:extLst>
          </p:cNvPr>
          <p:cNvCxnSpPr/>
          <p:nvPr/>
        </p:nvCxnSpPr>
        <p:spPr bwMode="auto">
          <a:xfrm>
            <a:off x="11187971" y="3491553"/>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F6D66A8-740E-4FA4-8193-BB21F646D247}"/>
              </a:ext>
            </a:extLst>
          </p:cNvPr>
          <p:cNvCxnSpPr/>
          <p:nvPr/>
        </p:nvCxnSpPr>
        <p:spPr bwMode="auto">
          <a:xfrm>
            <a:off x="11368088" y="4050030"/>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41804A6-48AD-4F7E-9250-ED08EE6A6BC2}"/>
              </a:ext>
            </a:extLst>
          </p:cNvPr>
          <p:cNvCxnSpPr/>
          <p:nvPr/>
        </p:nvCxnSpPr>
        <p:spPr bwMode="auto">
          <a:xfrm>
            <a:off x="11630026" y="4404513"/>
            <a:ext cx="0" cy="91440"/>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6F2598B-BF51-4CCF-A64A-4ABA88B30D86}"/>
              </a:ext>
            </a:extLst>
          </p:cNvPr>
          <p:cNvCxnSpPr/>
          <p:nvPr/>
        </p:nvCxnSpPr>
        <p:spPr bwMode="auto">
          <a:xfrm>
            <a:off x="8716709" y="3953827"/>
            <a:ext cx="0" cy="9144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3922213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8BADB-519E-49A3-BA0C-47636139EB63}"/>
              </a:ext>
            </a:extLst>
          </p:cNvPr>
          <p:cNvSpPr>
            <a:spLocks noGrp="1"/>
          </p:cNvSpPr>
          <p:nvPr>
            <p:ph type="title"/>
          </p:nvPr>
        </p:nvSpPr>
        <p:spPr/>
        <p:txBody>
          <a:bodyPr/>
          <a:lstStyle/>
          <a:p>
            <a:r>
              <a:rPr lang="en-US" dirty="0"/>
              <a:t>PHAEDRA Phase II Trial of Durvalumab in Patients With Advanced EC and dMMR or pMMR</a:t>
            </a:r>
          </a:p>
        </p:txBody>
      </p:sp>
      <p:sp>
        <p:nvSpPr>
          <p:cNvPr id="20" name="Text Box 45">
            <a:extLst>
              <a:ext uri="{FF2B5EF4-FFF2-40B4-BE49-F238E27FC236}">
                <a16:creationId xmlns:a16="http://schemas.microsoft.com/office/drawing/2014/main" id="{81BA18BE-ED0C-4485-B846-7FCF81850C2F}"/>
              </a:ext>
            </a:extLst>
          </p:cNvPr>
          <p:cNvSpPr txBox="1">
            <a:spLocks noChangeArrowheads="1"/>
          </p:cNvSpPr>
          <p:nvPr/>
        </p:nvSpPr>
        <p:spPr bwMode="auto">
          <a:xfrm>
            <a:off x="451516" y="1682436"/>
            <a:ext cx="256857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Advanced/recurrent endometrial cancer, ≤ 3 previous lines of chemotherapy,</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ECOG PS 0-2, MMR protein expression by IHC</a:t>
            </a:r>
          </a:p>
        </p:txBody>
      </p:sp>
      <p:sp>
        <p:nvSpPr>
          <p:cNvPr id="25" name="Rectangle 49">
            <a:extLst>
              <a:ext uri="{FF2B5EF4-FFF2-40B4-BE49-F238E27FC236}">
                <a16:creationId xmlns:a16="http://schemas.microsoft.com/office/drawing/2014/main" id="{A5BBDEA9-B6B3-4855-A5DC-FD855A699CD3}"/>
              </a:ext>
            </a:extLst>
          </p:cNvPr>
          <p:cNvSpPr>
            <a:spLocks noChangeArrowheads="1"/>
          </p:cNvSpPr>
          <p:nvPr/>
        </p:nvSpPr>
        <p:spPr bwMode="auto">
          <a:xfrm>
            <a:off x="3825293" y="1747183"/>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dMMR*</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36)</a:t>
            </a:r>
          </a:p>
        </p:txBody>
      </p:sp>
      <p:sp>
        <p:nvSpPr>
          <p:cNvPr id="26" name="Rectangle 50">
            <a:extLst>
              <a:ext uri="{FF2B5EF4-FFF2-40B4-BE49-F238E27FC236}">
                <a16:creationId xmlns:a16="http://schemas.microsoft.com/office/drawing/2014/main" id="{ADCBB071-3015-4F69-A661-5515AE9FCCF8}"/>
              </a:ext>
            </a:extLst>
          </p:cNvPr>
          <p:cNvSpPr>
            <a:spLocks noChangeArrowheads="1"/>
          </p:cNvSpPr>
          <p:nvPr/>
        </p:nvSpPr>
        <p:spPr bwMode="auto">
          <a:xfrm>
            <a:off x="3825293" y="2691746"/>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pMMR†</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35)</a:t>
            </a:r>
          </a:p>
        </p:txBody>
      </p:sp>
      <p:sp>
        <p:nvSpPr>
          <p:cNvPr id="28" name="Line 53">
            <a:extLst>
              <a:ext uri="{FF2B5EF4-FFF2-40B4-BE49-F238E27FC236}">
                <a16:creationId xmlns:a16="http://schemas.microsoft.com/office/drawing/2014/main" id="{75B0A275-A55F-4CCE-A7CC-592A724B56C0}"/>
              </a:ext>
            </a:extLst>
          </p:cNvPr>
          <p:cNvSpPr>
            <a:spLocks noChangeShapeType="1"/>
          </p:cNvSpPr>
          <p:nvPr/>
        </p:nvSpPr>
        <p:spPr bwMode="auto">
          <a:xfrm>
            <a:off x="3088693" y="269968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9" name="Line 54">
            <a:extLst>
              <a:ext uri="{FF2B5EF4-FFF2-40B4-BE49-F238E27FC236}">
                <a16:creationId xmlns:a16="http://schemas.microsoft.com/office/drawing/2014/main" id="{C1D03F08-D8CE-4D3C-AFF3-A54AA1F628CA}"/>
              </a:ext>
            </a:extLst>
          </p:cNvPr>
          <p:cNvSpPr>
            <a:spLocks noChangeShapeType="1"/>
          </p:cNvSpPr>
          <p:nvPr/>
        </p:nvSpPr>
        <p:spPr bwMode="auto">
          <a:xfrm flipV="1">
            <a:off x="3088693" y="209960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0" name="Rectangle 49">
            <a:extLst>
              <a:ext uri="{FF2B5EF4-FFF2-40B4-BE49-F238E27FC236}">
                <a16:creationId xmlns:a16="http://schemas.microsoft.com/office/drawing/2014/main" id="{29808E55-DFCE-45CA-ABED-230459246770}"/>
              </a:ext>
            </a:extLst>
          </p:cNvPr>
          <p:cNvSpPr>
            <a:spLocks noChangeArrowheads="1"/>
          </p:cNvSpPr>
          <p:nvPr/>
        </p:nvSpPr>
        <p:spPr bwMode="auto">
          <a:xfrm>
            <a:off x="8127096" y="1767890"/>
            <a:ext cx="3579680" cy="1620155"/>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Durvalumab</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1500 IV Q4W</a:t>
            </a:r>
          </a:p>
        </p:txBody>
      </p:sp>
      <p:sp>
        <p:nvSpPr>
          <p:cNvPr id="5" name="TextBox 4">
            <a:extLst>
              <a:ext uri="{FF2B5EF4-FFF2-40B4-BE49-F238E27FC236}">
                <a16:creationId xmlns:a16="http://schemas.microsoft.com/office/drawing/2014/main" id="{A05D7882-D6CE-4644-BE3A-E2E56A77CF79}"/>
              </a:ext>
            </a:extLst>
          </p:cNvPr>
          <p:cNvSpPr txBox="1"/>
          <p:nvPr/>
        </p:nvSpPr>
        <p:spPr bwMode="auto">
          <a:xfrm>
            <a:off x="3825293" y="3639862"/>
            <a:ext cx="66666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r>
              <a:rPr lang="en-US" altLang="en-US" sz="1600" dirty="0">
                <a:solidFill>
                  <a:schemeClr val="bg1"/>
                </a:solidFill>
                <a:latin typeface="Calibri" panose="020F0502020204030204" pitchFamily="34" charset="0"/>
              </a:rPr>
              <a:t>Progression after 0-3 lines of chemotherapy</a:t>
            </a:r>
            <a:br>
              <a:rPr lang="en-US" altLang="en-US" sz="160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a:t>
            </a:r>
            <a:r>
              <a:rPr lang="en-US" altLang="en-US" sz="1600" dirty="0">
                <a:solidFill>
                  <a:schemeClr val="bg1"/>
                </a:solidFill>
                <a:latin typeface="Calibri" panose="020F0502020204030204" pitchFamily="34" charset="0"/>
              </a:rPr>
              <a:t>Progression after 1-3 lines of chemotherapy</a:t>
            </a:r>
            <a:endParaRPr lang="en-US" sz="1600" b="0"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6B6BCFBE-CDE7-4097-9CC8-24BA8004069D}"/>
              </a:ext>
            </a:extLst>
          </p:cNvPr>
          <p:cNvSpPr txBox="1"/>
          <p:nvPr/>
        </p:nvSpPr>
        <p:spPr bwMode="auto">
          <a:xfrm>
            <a:off x="609759" y="4406856"/>
            <a:ext cx="789459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400" b="0" dirty="0">
                <a:solidFill>
                  <a:schemeClr val="bg1"/>
                </a:solidFill>
                <a:latin typeface="Calibri" panose="020F0502020204030204" pitchFamily="34" charset="0"/>
              </a:rPr>
              <a:t>Primary endpoint: OTR by iRECIST</a:t>
            </a:r>
          </a:p>
          <a:p>
            <a:pPr algn="l">
              <a:lnSpc>
                <a:spcPct val="100000"/>
              </a:lnSpc>
              <a:spcBef>
                <a:spcPct val="50000"/>
              </a:spcBef>
              <a:spcAft>
                <a:spcPct val="0"/>
              </a:spcAft>
              <a:buClrTx/>
              <a:buFontTx/>
              <a:buNone/>
            </a:pPr>
            <a:r>
              <a:rPr lang="en-US" sz="2400" dirty="0">
                <a:solidFill>
                  <a:schemeClr val="bg1"/>
                </a:solidFill>
                <a:latin typeface="Calibri" panose="020F0502020204030204" pitchFamily="34" charset="0"/>
              </a:rPr>
              <a:t>Secondary endpoints: PFS, OS, ORR by RECIST 1.1, safety, QoL </a:t>
            </a:r>
            <a:endParaRPr lang="en-US" sz="2400" b="0" dirty="0">
              <a:solidFill>
                <a:schemeClr val="bg1"/>
              </a:solidFill>
              <a:latin typeface="Calibri" panose="020F0502020204030204" pitchFamily="34" charset="0"/>
            </a:endParaRPr>
          </a:p>
        </p:txBody>
      </p:sp>
      <p:grpSp>
        <p:nvGrpSpPr>
          <p:cNvPr id="31" name="Group 7">
            <a:extLst>
              <a:ext uri="{FF2B5EF4-FFF2-40B4-BE49-F238E27FC236}">
                <a16:creationId xmlns:a16="http://schemas.microsoft.com/office/drawing/2014/main" id="{8D192851-D391-491B-B96D-2396136B90CA}"/>
              </a:ext>
            </a:extLst>
          </p:cNvPr>
          <p:cNvGrpSpPr>
            <a:grpSpLocks/>
          </p:cNvGrpSpPr>
          <p:nvPr/>
        </p:nvGrpSpPr>
        <p:grpSpPr bwMode="auto">
          <a:xfrm>
            <a:off x="9389569" y="6216652"/>
            <a:ext cx="2488502" cy="447822"/>
            <a:chOff x="9527309" y="3551529"/>
            <a:chExt cx="2488502" cy="448324"/>
          </a:xfrm>
        </p:grpSpPr>
        <p:pic>
          <p:nvPicPr>
            <p:cNvPr id="32" name="Picture 9">
              <a:extLst>
                <a:ext uri="{FF2B5EF4-FFF2-40B4-BE49-F238E27FC236}">
                  <a16:creationId xmlns:a16="http://schemas.microsoft.com/office/drawing/2014/main" id="{61D75B17-B937-4079-8D57-47E3500C15D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3" name="Rectangle 8">
              <a:extLst>
                <a:ext uri="{FF2B5EF4-FFF2-40B4-BE49-F238E27FC236}">
                  <a16:creationId xmlns:a16="http://schemas.microsoft.com/office/drawing/2014/main" id="{69E7D3D6-B072-488C-96B8-6266676FE3C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34" name="Straight Arrow Connector 33">
            <a:extLst>
              <a:ext uri="{FF2B5EF4-FFF2-40B4-BE49-F238E27FC236}">
                <a16:creationId xmlns:a16="http://schemas.microsoft.com/office/drawing/2014/main" id="{75F18EC6-60BE-47D2-8AB1-0202A31E6C36}"/>
              </a:ext>
            </a:extLst>
          </p:cNvPr>
          <p:cNvCxnSpPr>
            <a:stCxn id="25" idx="3"/>
          </p:cNvCxnSpPr>
          <p:nvPr/>
        </p:nvCxnSpPr>
        <p:spPr bwMode="auto">
          <a:xfrm>
            <a:off x="7616243" y="2098814"/>
            <a:ext cx="510853" cy="794"/>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D3F77230-B0BF-4FC7-9E71-4EE7FAA6776E}"/>
              </a:ext>
            </a:extLst>
          </p:cNvPr>
          <p:cNvCxnSpPr/>
          <p:nvPr/>
        </p:nvCxnSpPr>
        <p:spPr bwMode="auto">
          <a:xfrm>
            <a:off x="7616242" y="3102702"/>
            <a:ext cx="510853" cy="794"/>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70BF6A5D-4C95-495D-B34B-A741319DF83C}"/>
              </a:ext>
            </a:extLst>
          </p:cNvPr>
          <p:cNvSpPr txBox="1"/>
          <p:nvPr/>
        </p:nvSpPr>
        <p:spPr bwMode="auto">
          <a:xfrm>
            <a:off x="451516" y="6363656"/>
            <a:ext cx="6130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dirty="0">
                <a:solidFill>
                  <a:schemeClr val="bg2"/>
                </a:solidFill>
                <a:latin typeface="Calibri" panose="020F0502020204030204" pitchFamily="34" charset="0"/>
                <a:cs typeface="Calibri" panose="020F0502020204030204" pitchFamily="34" charset="0"/>
              </a:rPr>
              <a:t>Antill. ASCO 2019. Abstr 5501. Antill. ESMO 2019. Abstr LBA12. </a:t>
            </a:r>
          </a:p>
        </p:txBody>
      </p:sp>
    </p:spTree>
    <p:extLst>
      <p:ext uri="{BB962C8B-B14F-4D97-AF65-F5344CB8AC3E}">
        <p14:creationId xmlns:p14="http://schemas.microsoft.com/office/powerpoint/2010/main" val="407052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9EC3D-F66D-444D-9C77-09D5E815052C}"/>
              </a:ext>
            </a:extLst>
          </p:cNvPr>
          <p:cNvSpPr>
            <a:spLocks noGrp="1"/>
          </p:cNvSpPr>
          <p:nvPr>
            <p:ph type="title"/>
          </p:nvPr>
        </p:nvSpPr>
        <p:spPr/>
        <p:txBody>
          <a:bodyPr/>
          <a:lstStyle/>
          <a:p>
            <a:r>
              <a:rPr lang="en-US" dirty="0"/>
              <a:t>PHAEDRA: Antitumor Activity in Patients With dMMR Advanced EC</a:t>
            </a:r>
          </a:p>
        </p:txBody>
      </p:sp>
      <p:sp>
        <p:nvSpPr>
          <p:cNvPr id="12" name="Content Placeholder 11">
            <a:extLst>
              <a:ext uri="{FF2B5EF4-FFF2-40B4-BE49-F238E27FC236}">
                <a16:creationId xmlns:a16="http://schemas.microsoft.com/office/drawing/2014/main" id="{D8DA855D-6E86-4550-A3BC-2052CC2B8BC4}"/>
              </a:ext>
            </a:extLst>
          </p:cNvPr>
          <p:cNvSpPr>
            <a:spLocks noGrp="1"/>
          </p:cNvSpPr>
          <p:nvPr>
            <p:ph sz="half" idx="2"/>
          </p:nvPr>
        </p:nvSpPr>
        <p:spPr>
          <a:xfrm>
            <a:off x="6400800" y="1510730"/>
            <a:ext cx="5081404" cy="4679462"/>
          </a:xfrm>
        </p:spPr>
        <p:txBody>
          <a:bodyPr/>
          <a:lstStyle/>
          <a:p>
            <a:pPr lvl="0"/>
            <a:r>
              <a:rPr lang="en-US" noProof="0" dirty="0"/>
              <a:t>Durvalumab was the first, second, and subsequent line of nonhormonal therapy in 58%, 39%, and 3% of patients with dMMR EC and 9%, 63%, and 29% of patients with pMMR EC</a:t>
            </a:r>
          </a:p>
          <a:p>
            <a:pPr lvl="0"/>
            <a:r>
              <a:rPr lang="en-US" dirty="0"/>
              <a:t>Among patients with dMMR, OTR rate was 57% as first line and 38% as second line</a:t>
            </a:r>
            <a:endParaRPr lang="en-US" noProof="0" dirty="0"/>
          </a:p>
        </p:txBody>
      </p:sp>
      <p:graphicFrame>
        <p:nvGraphicFramePr>
          <p:cNvPr id="10" name="Table 9">
            <a:extLst>
              <a:ext uri="{FF2B5EF4-FFF2-40B4-BE49-F238E27FC236}">
                <a16:creationId xmlns:a16="http://schemas.microsoft.com/office/drawing/2014/main" id="{1F3A4934-B0B5-4669-8471-43ABA9E1F427}"/>
              </a:ext>
            </a:extLst>
          </p:cNvPr>
          <p:cNvGraphicFramePr>
            <a:graphicFrameLocks noGrp="1"/>
          </p:cNvGraphicFramePr>
          <p:nvPr>
            <p:extLst>
              <p:ext uri="{D42A27DB-BD31-4B8C-83A1-F6EECF244321}">
                <p14:modId xmlns:p14="http://schemas.microsoft.com/office/powerpoint/2010/main" val="4190584409"/>
              </p:ext>
            </p:extLst>
          </p:nvPr>
        </p:nvGraphicFramePr>
        <p:xfrm>
          <a:off x="533401" y="1600200"/>
          <a:ext cx="5562599" cy="3200400"/>
        </p:xfrm>
        <a:graphic>
          <a:graphicData uri="http://schemas.openxmlformats.org/drawingml/2006/table">
            <a:tbl>
              <a:tblPr firstRow="1">
                <a:tableStyleId>{93296810-A885-4BE3-A3E7-6D5BEEA58F35}</a:tableStyleId>
              </a:tblPr>
              <a:tblGrid>
                <a:gridCol w="2289449">
                  <a:extLst>
                    <a:ext uri="{9D8B030D-6E8A-4147-A177-3AD203B41FA5}">
                      <a16:colId xmlns:a16="http://schemas.microsoft.com/office/drawing/2014/main" val="2900061001"/>
                    </a:ext>
                  </a:extLst>
                </a:gridCol>
                <a:gridCol w="1636575">
                  <a:extLst>
                    <a:ext uri="{9D8B030D-6E8A-4147-A177-3AD203B41FA5}">
                      <a16:colId xmlns:a16="http://schemas.microsoft.com/office/drawing/2014/main" val="1183103750"/>
                    </a:ext>
                  </a:extLst>
                </a:gridCol>
                <a:gridCol w="1636575">
                  <a:extLst>
                    <a:ext uri="{9D8B030D-6E8A-4147-A177-3AD203B41FA5}">
                      <a16:colId xmlns:a16="http://schemas.microsoft.com/office/drawing/2014/main" val="80601042"/>
                    </a:ext>
                  </a:extLst>
                </a:gridCol>
              </a:tblGrid>
              <a:tr h="497283">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Endpoint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dMMR</a:t>
                      </a:r>
                    </a:p>
                    <a:p>
                      <a:pPr algn="ctr"/>
                      <a:r>
                        <a:rPr lang="en-US" sz="1800" dirty="0">
                          <a:latin typeface="Calibri" panose="020F0502020204030204" pitchFamily="34" charset="0"/>
                          <a:cs typeface="Calibri" panose="020F0502020204030204" pitchFamily="34" charset="0"/>
                        </a:rPr>
                        <a:t>(n = 36)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pMMR</a:t>
                      </a:r>
                    </a:p>
                    <a:p>
                      <a:pPr algn="ctr"/>
                      <a:r>
                        <a:rPr lang="en-US" sz="1800" dirty="0">
                          <a:latin typeface="Calibri" panose="020F0502020204030204" pitchFamily="34" charset="0"/>
                          <a:cs typeface="Calibri" panose="020F0502020204030204" pitchFamily="34" charset="0"/>
                        </a:rPr>
                        <a:t>(n = 35)</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20294399"/>
                  </a:ext>
                </a:extLst>
              </a:tr>
              <a:tr h="218421">
                <a:tc>
                  <a:txBody>
                    <a:bodyPr/>
                    <a:lstStyle/>
                    <a:p>
                      <a:pPr marL="95250" marR="0">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OTR, n (%, 95% CI)</a:t>
                      </a:r>
                      <a:endParaRPr lang="en-US" sz="1800" b="0" baseline="3000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17 (47, 32–63)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1 (3, 1–15)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80868509"/>
                  </a:ext>
                </a:extLst>
              </a:tr>
              <a:tr h="218421">
                <a:tc>
                  <a:txBody>
                    <a:bodyPr/>
                    <a:lstStyle/>
                    <a:p>
                      <a:pPr marL="252000" marR="0">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CR, 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93276610"/>
                  </a:ext>
                </a:extLst>
              </a:tr>
              <a:tr h="218421">
                <a:tc>
                  <a:txBody>
                    <a:bodyPr/>
                    <a:lstStyle/>
                    <a:p>
                      <a:pPr marL="252000" marR="0">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PR, 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5648630"/>
                  </a:ext>
                </a:extLst>
              </a:tr>
              <a:tr h="218421">
                <a:tc>
                  <a:txBody>
                    <a:bodyPr/>
                    <a:lstStyle/>
                    <a:p>
                      <a:pPr marL="252000" marR="0">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Stable disease, 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7032707"/>
                  </a:ext>
                </a:extLst>
              </a:tr>
              <a:tr h="218421">
                <a:tc>
                  <a:txBody>
                    <a:bodyPr/>
                    <a:lstStyle/>
                    <a:p>
                      <a:pPr marL="91440" marR="0">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PFS, median, mos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78750652"/>
                  </a:ext>
                </a:extLst>
              </a:tr>
              <a:tr h="218421">
                <a:tc>
                  <a:txBody>
                    <a:bodyPr/>
                    <a:lstStyle/>
                    <a:p>
                      <a:pPr marL="91440" marR="0">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OS, median, mos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Not reached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11.5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70154043"/>
                  </a:ext>
                </a:extLst>
              </a:tr>
              <a:tr h="218421">
                <a:tc>
                  <a:txBody>
                    <a:bodyPr/>
                    <a:lstStyle/>
                    <a:p>
                      <a:pPr marL="91440" marR="0">
                        <a:spcBef>
                          <a:spcPts val="0"/>
                        </a:spcBef>
                        <a:spcAft>
                          <a:spcPts val="0"/>
                        </a:spcAft>
                      </a:pPr>
                      <a:r>
                        <a:rPr lang="en-US" sz="1800" b="0" dirty="0">
                          <a:solidFill>
                            <a:schemeClr val="bg1"/>
                          </a:solidFill>
                          <a:effectLst/>
                          <a:latin typeface="Calibri" panose="020F0502020204030204" pitchFamily="34" charset="0"/>
                          <a:cs typeface="Calibri" panose="020F0502020204030204" pitchFamily="34" charset="0"/>
                        </a:rPr>
                        <a:t>12-mo OS,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71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Calibri" panose="020F0502020204030204" pitchFamily="34" charset="0"/>
                          <a:cs typeface="Calibri" panose="020F0502020204030204" pitchFamily="34" charset="0"/>
                        </a:rPr>
                        <a:t>51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70341793"/>
                  </a:ext>
                </a:extLst>
              </a:tr>
            </a:tbl>
          </a:graphicData>
        </a:graphic>
      </p:graphicFrame>
      <p:grpSp>
        <p:nvGrpSpPr>
          <p:cNvPr id="7" name="Group 7">
            <a:extLst>
              <a:ext uri="{FF2B5EF4-FFF2-40B4-BE49-F238E27FC236}">
                <a16:creationId xmlns:a16="http://schemas.microsoft.com/office/drawing/2014/main" id="{0DAE3A62-EC84-4287-A643-8F812FFDA463}"/>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5B69A261-EF3B-4F6A-9F55-5304102F273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E8EBE333-EA3A-44EF-8B9A-167EB0FEF67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Box 13">
            <a:extLst>
              <a:ext uri="{FF2B5EF4-FFF2-40B4-BE49-F238E27FC236}">
                <a16:creationId xmlns:a16="http://schemas.microsoft.com/office/drawing/2014/main" id="{7F0B1299-9AFB-48B2-A12B-6F50E69E7ACA}"/>
              </a:ext>
            </a:extLst>
          </p:cNvPr>
          <p:cNvSpPr txBox="1"/>
          <p:nvPr/>
        </p:nvSpPr>
        <p:spPr bwMode="auto">
          <a:xfrm>
            <a:off x="450614" y="6362752"/>
            <a:ext cx="6102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noProof="0" dirty="0">
                <a:solidFill>
                  <a:schemeClr val="bg2"/>
                </a:solidFill>
                <a:latin typeface="Calibri" panose="020F0502020204030204" pitchFamily="34" charset="0"/>
                <a:cs typeface="Calibri" panose="020F0502020204030204" pitchFamily="34" charset="0"/>
              </a:rPr>
              <a:t>Antill. ESMO 2019. Abstr LBA12.</a:t>
            </a:r>
            <a:endParaRPr lang="en-US" sz="1200" dirty="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78798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5C9CE4E2-B45C-4A7F-A6C1-2F4863ED4EDC}"/>
              </a:ext>
            </a:extLst>
          </p:cNvPr>
          <p:cNvSpPr/>
          <p:nvPr/>
        </p:nvSpPr>
        <p:spPr>
          <a:xfrm>
            <a:off x="723900" y="1604903"/>
            <a:ext cx="5222876" cy="4124008"/>
          </a:xfrm>
          <a:prstGeom prst="roundRect">
            <a:avLst>
              <a:gd name="adj" fmla="val 3862"/>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24" name="Rectangle: Rounded Corners 23">
            <a:extLst>
              <a:ext uri="{FF2B5EF4-FFF2-40B4-BE49-F238E27FC236}">
                <a16:creationId xmlns:a16="http://schemas.microsoft.com/office/drawing/2014/main" id="{918E8417-AA3A-4CE5-8A0F-9C48FE7F979D}"/>
              </a:ext>
            </a:extLst>
          </p:cNvPr>
          <p:cNvSpPr/>
          <p:nvPr/>
        </p:nvSpPr>
        <p:spPr>
          <a:xfrm>
            <a:off x="6245226" y="1604902"/>
            <a:ext cx="5222876" cy="4124009"/>
          </a:xfrm>
          <a:prstGeom prst="roundRect">
            <a:avLst>
              <a:gd name="adj" fmla="val 3496"/>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9" name="Title 8">
            <a:extLst>
              <a:ext uri="{FF2B5EF4-FFF2-40B4-BE49-F238E27FC236}">
                <a16:creationId xmlns:a16="http://schemas.microsoft.com/office/drawing/2014/main" id="{92AC32EF-95BE-4701-AD23-A3364565A0F9}"/>
              </a:ext>
            </a:extLst>
          </p:cNvPr>
          <p:cNvSpPr>
            <a:spLocks noGrp="1"/>
          </p:cNvSpPr>
          <p:nvPr>
            <p:ph type="title"/>
          </p:nvPr>
        </p:nvSpPr>
        <p:spPr/>
        <p:txBody>
          <a:bodyPr/>
          <a:lstStyle/>
          <a:p>
            <a:r>
              <a:rPr lang="en-GB" dirty="0"/>
              <a:t>Combination Checkpoint Inhibitor Studies in Advanced/Recurrent Endometrial Cancer</a:t>
            </a:r>
          </a:p>
        </p:txBody>
      </p:sp>
      <p:sp>
        <p:nvSpPr>
          <p:cNvPr id="10" name="Content Placeholder 9">
            <a:extLst>
              <a:ext uri="{FF2B5EF4-FFF2-40B4-BE49-F238E27FC236}">
                <a16:creationId xmlns:a16="http://schemas.microsoft.com/office/drawing/2014/main" id="{2CED726C-4D05-419B-BB55-4A78DF643687}"/>
              </a:ext>
            </a:extLst>
          </p:cNvPr>
          <p:cNvSpPr>
            <a:spLocks noGrp="1"/>
          </p:cNvSpPr>
          <p:nvPr>
            <p:ph idx="4294967295"/>
          </p:nvPr>
        </p:nvSpPr>
        <p:spPr>
          <a:xfrm>
            <a:off x="452277" y="6212734"/>
            <a:ext cx="9027355" cy="451740"/>
          </a:xfrm>
        </p:spPr>
        <p:txBody>
          <a:bodyPr anchor="b" anchorCtr="0"/>
          <a:lstStyle/>
          <a:p>
            <a:pPr marL="0" indent="0">
              <a:buNone/>
            </a:pPr>
            <a:r>
              <a:rPr lang="en-GB" sz="1200" kern="1200" dirty="0">
                <a:solidFill>
                  <a:schemeClr val="bg2"/>
                </a:solidFill>
                <a:latin typeface="Calibri" panose="020F0502020204030204" pitchFamily="34" charset="0"/>
                <a:cs typeface="Calibri" panose="020F0502020204030204" pitchFamily="34" charset="0"/>
              </a:rPr>
              <a:t>1. </a:t>
            </a:r>
            <a:r>
              <a:rPr lang="en-US" sz="1200" kern="1200" dirty="0">
                <a:solidFill>
                  <a:schemeClr val="bg2"/>
                </a:solidFill>
                <a:latin typeface="Calibri" panose="020F0502020204030204" pitchFamily="34" charset="0"/>
                <a:cs typeface="Calibri" panose="020F0502020204030204" pitchFamily="34" charset="0"/>
              </a:rPr>
              <a:t>Makker. JCO. 2020; 38: 2981. 2. NCT03517449. 3. </a:t>
            </a:r>
            <a:r>
              <a:rPr lang="en-GB" sz="1200" kern="1200" dirty="0">
                <a:solidFill>
                  <a:schemeClr val="bg2"/>
                </a:solidFill>
                <a:latin typeface="Calibri" panose="020F0502020204030204" pitchFamily="34" charset="0"/>
                <a:cs typeface="Calibri" panose="020F0502020204030204" pitchFamily="34" charset="0"/>
              </a:rPr>
              <a:t>NCT03884101. </a:t>
            </a:r>
            <a:r>
              <a:rPr lang="en-US" sz="1200" kern="1200" dirty="0">
                <a:solidFill>
                  <a:schemeClr val="bg2"/>
                </a:solidFill>
                <a:latin typeface="Calibri" panose="020F0502020204030204" pitchFamily="34" charset="0"/>
                <a:cs typeface="Calibri" panose="020F0502020204030204" pitchFamily="34" charset="0"/>
              </a:rPr>
              <a:t>4. NCT03367741. </a:t>
            </a:r>
            <a:r>
              <a:rPr lang="en-GB" sz="1200" kern="1200" dirty="0">
                <a:solidFill>
                  <a:schemeClr val="bg2"/>
                </a:solidFill>
                <a:latin typeface="Calibri" panose="020F0502020204030204" pitchFamily="34" charset="0"/>
                <a:cs typeface="Calibri" panose="020F0502020204030204" pitchFamily="34" charset="0"/>
              </a:rPr>
              <a:t>5. </a:t>
            </a:r>
            <a:r>
              <a:rPr lang="en-US" sz="1200" kern="1200" dirty="0">
                <a:solidFill>
                  <a:schemeClr val="bg2"/>
                </a:solidFill>
                <a:latin typeface="Calibri" panose="020F0502020204030204" pitchFamily="34" charset="0"/>
                <a:cs typeface="Calibri" panose="020F0502020204030204" pitchFamily="34" charset="0"/>
              </a:rPr>
              <a:t>NCT03914612. 6. NCT03603184. 7. NCT03981796. </a:t>
            </a:r>
            <a:endParaRPr lang="en-GB" sz="1200" kern="1200" dirty="0">
              <a:solidFill>
                <a:schemeClr val="bg2"/>
              </a:solidFill>
              <a:latin typeface="Calibri" panose="020F0502020204030204" pitchFamily="34" charset="0"/>
              <a:cs typeface="Calibri" panose="020F0502020204030204" pitchFamily="34" charset="0"/>
            </a:endParaRPr>
          </a:p>
        </p:txBody>
      </p:sp>
      <p:sp>
        <p:nvSpPr>
          <p:cNvPr id="12" name="Rectangle: Rounded Corners 11">
            <a:extLst>
              <a:ext uri="{FF2B5EF4-FFF2-40B4-BE49-F238E27FC236}">
                <a16:creationId xmlns:a16="http://schemas.microsoft.com/office/drawing/2014/main" id="{BA26596D-7CCC-4C42-9419-4797A5E25ECC}"/>
              </a:ext>
            </a:extLst>
          </p:cNvPr>
          <p:cNvSpPr/>
          <p:nvPr/>
        </p:nvSpPr>
        <p:spPr>
          <a:xfrm>
            <a:off x="723900" y="1608667"/>
            <a:ext cx="5222876" cy="7239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Checkpoint Inhibitors Plus </a:t>
            </a:r>
            <a:br>
              <a:rPr kumimoji="0" lang="en-US" sz="2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b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Antiangiogenic Agents </a:t>
            </a:r>
          </a:p>
        </p:txBody>
      </p:sp>
      <p:sp>
        <p:nvSpPr>
          <p:cNvPr id="13" name="Rectangle: Rounded Corners 12">
            <a:extLst>
              <a:ext uri="{FF2B5EF4-FFF2-40B4-BE49-F238E27FC236}">
                <a16:creationId xmlns:a16="http://schemas.microsoft.com/office/drawing/2014/main" id="{6E732CAA-1491-4433-BCE8-EA4EB6E8952E}"/>
              </a:ext>
            </a:extLst>
          </p:cNvPr>
          <p:cNvSpPr/>
          <p:nvPr/>
        </p:nvSpPr>
        <p:spPr>
          <a:xfrm>
            <a:off x="6245226" y="1608667"/>
            <a:ext cx="5222876" cy="7239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Checkpoint Inhibitors Plus Chemotherapy</a:t>
            </a:r>
          </a:p>
        </p:txBody>
      </p:sp>
      <p:sp>
        <p:nvSpPr>
          <p:cNvPr id="14" name="Rectangle 13">
            <a:extLst>
              <a:ext uri="{FF2B5EF4-FFF2-40B4-BE49-F238E27FC236}">
                <a16:creationId xmlns:a16="http://schemas.microsoft.com/office/drawing/2014/main" id="{2E864475-8C15-402E-A1E9-8EE27B801E74}"/>
              </a:ext>
            </a:extLst>
          </p:cNvPr>
          <p:cNvSpPr/>
          <p:nvPr/>
        </p:nvSpPr>
        <p:spPr>
          <a:xfrm>
            <a:off x="2368786" y="2639968"/>
            <a:ext cx="1969257"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KEYNOTE-146</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[1]</a:t>
            </a:r>
            <a:endParaRPr kumimoji="0" lang="en-GB"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E8416F02-0EFB-4CA2-AEB0-74B4168298EA}"/>
              </a:ext>
            </a:extLst>
          </p:cNvPr>
          <p:cNvSpPr/>
          <p:nvPr/>
        </p:nvSpPr>
        <p:spPr>
          <a:xfrm>
            <a:off x="6245226" y="4133575"/>
            <a:ext cx="5222876"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RUBY (ENGOT-EN6; GOG-3031)</a:t>
            </a:r>
            <a:r>
              <a:rPr kumimoji="0" lang="en-US" sz="22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lang="en-US" sz="2200" baseline="30000" dirty="0">
                <a:solidFill>
                  <a:srgbClr val="000000"/>
                </a:solidFill>
                <a:latin typeface="Calibri" panose="020F0502020204030204" pitchFamily="34" charset="0"/>
                <a:cs typeface="Calibri" panose="020F0502020204030204" pitchFamily="34" charset="0"/>
              </a:rPr>
              <a:t>7</a:t>
            </a:r>
            <a:r>
              <a:rPr kumimoji="0" lang="en-US" sz="22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2200" b="0" i="0" u="none" strike="noStrike" kern="1200" cap="none" spc="0" normalizeH="0" noProof="0" dirty="0">
                <a:ln>
                  <a:noFill/>
                </a:ln>
                <a:solidFill>
                  <a:srgbClr val="000000"/>
                </a:solidFill>
                <a:effectLst/>
                <a:uLnTx/>
                <a:uFillTx/>
                <a:latin typeface="Calibri" panose="020F0502020204030204" pitchFamily="34" charset="0"/>
                <a:cs typeface="Calibri" panose="020F0502020204030204" pitchFamily="34" charset="0"/>
              </a:rPr>
              <a:t>:</a:t>
            </a:r>
            <a:b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Dostarlimab + Chemotherapy</a:t>
            </a:r>
            <a:endParaRPr kumimoji="0" lang="en-GB"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DE7875FC-55A9-4D8A-82A8-8039C277C2FB}"/>
              </a:ext>
            </a:extLst>
          </p:cNvPr>
          <p:cNvSpPr/>
          <p:nvPr/>
        </p:nvSpPr>
        <p:spPr>
          <a:xfrm>
            <a:off x="6245226" y="2501469"/>
            <a:ext cx="5222876"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NRG-GY018</a:t>
            </a:r>
            <a:r>
              <a:rPr kumimoji="0" lang="en-US" sz="22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lang="en-US" sz="2200" baseline="30000" dirty="0">
                <a:solidFill>
                  <a:srgbClr val="000000"/>
                </a:solidFill>
                <a:latin typeface="Calibri" panose="020F0502020204030204" pitchFamily="34" charset="0"/>
                <a:cs typeface="Calibri" panose="020F0502020204030204" pitchFamily="34" charset="0"/>
              </a:rPr>
              <a:t>5</a:t>
            </a:r>
            <a:r>
              <a:rPr kumimoji="0" lang="en-US" sz="22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2200" b="0" i="0" u="none" strike="noStrike" kern="1200" cap="none" spc="0" normalizeH="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t>
            </a:r>
            <a:b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Pembrolizumab + Paclitaxel/Carboplatin</a:t>
            </a:r>
          </a:p>
        </p:txBody>
      </p:sp>
      <p:sp>
        <p:nvSpPr>
          <p:cNvPr id="18" name="Rectangle 17">
            <a:extLst>
              <a:ext uri="{FF2B5EF4-FFF2-40B4-BE49-F238E27FC236}">
                <a16:creationId xmlns:a16="http://schemas.microsoft.com/office/drawing/2014/main" id="{21A90506-53DD-4A3B-A8DA-5621ADEF07D5}"/>
              </a:ext>
            </a:extLst>
          </p:cNvPr>
          <p:cNvSpPr/>
          <p:nvPr/>
        </p:nvSpPr>
        <p:spPr>
          <a:xfrm>
            <a:off x="6245226" y="3317522"/>
            <a:ext cx="5222876"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AtTEnd/ENGOT-en7</a:t>
            </a:r>
            <a:r>
              <a:rPr kumimoji="0" lang="en-NZ" sz="22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lang="en-NZ" sz="2200" baseline="30000" dirty="0">
                <a:solidFill>
                  <a:srgbClr val="000000"/>
                </a:solidFill>
                <a:latin typeface="Calibri" panose="020F0502020204030204" pitchFamily="34" charset="0"/>
                <a:cs typeface="Calibri" panose="020F0502020204030204" pitchFamily="34" charset="0"/>
              </a:rPr>
              <a:t>6</a:t>
            </a:r>
            <a:r>
              <a:rPr kumimoji="0" lang="en-US" sz="22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2200" b="0" i="0" u="none" strike="noStrike" kern="1200" cap="none" spc="0" normalizeH="0" noProof="0" dirty="0">
                <a:ln>
                  <a:noFill/>
                </a:ln>
                <a:solidFill>
                  <a:srgbClr val="000000"/>
                </a:solidFill>
                <a:effectLst/>
                <a:uLnTx/>
                <a:uFillTx/>
                <a:latin typeface="Calibri" panose="020F0502020204030204" pitchFamily="34" charset="0"/>
                <a:cs typeface="Calibri" panose="020F0502020204030204" pitchFamily="34" charset="0"/>
              </a:rPr>
              <a:t>:</a:t>
            </a:r>
            <a:br>
              <a:rPr kumimoji="0" lang="en-NZ"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Atezolizumab + Paclitaxel/Carboplatin</a:t>
            </a:r>
          </a:p>
        </p:txBody>
      </p:sp>
      <p:cxnSp>
        <p:nvCxnSpPr>
          <p:cNvPr id="21" name="Straight Connector 20">
            <a:extLst>
              <a:ext uri="{FF2B5EF4-FFF2-40B4-BE49-F238E27FC236}">
                <a16:creationId xmlns:a16="http://schemas.microsoft.com/office/drawing/2014/main" id="{C217F6EF-D067-4D70-81DD-3B9F18DADD0E}"/>
              </a:ext>
            </a:extLst>
          </p:cNvPr>
          <p:cNvCxnSpPr>
            <a:cxnSpLocks/>
          </p:cNvCxnSpPr>
          <p:nvPr/>
        </p:nvCxnSpPr>
        <p:spPr>
          <a:xfrm>
            <a:off x="6096000" y="1608667"/>
            <a:ext cx="0" cy="398729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3FB5C9A2-A6F6-42E3-AC96-B7FD2E974C8F}"/>
              </a:ext>
            </a:extLst>
          </p:cNvPr>
          <p:cNvSpPr/>
          <p:nvPr/>
        </p:nvSpPr>
        <p:spPr>
          <a:xfrm>
            <a:off x="1773272" y="3030409"/>
            <a:ext cx="3160288"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KEYNOTE-775 (phase III)</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[2]</a:t>
            </a:r>
            <a:endParaRPr kumimoji="0" lang="en-GB"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C19F7414-9E68-40EB-9FEB-56676DA33D22}"/>
              </a:ext>
            </a:extLst>
          </p:cNvPr>
          <p:cNvSpPr/>
          <p:nvPr/>
        </p:nvSpPr>
        <p:spPr>
          <a:xfrm>
            <a:off x="1300287" y="3487618"/>
            <a:ext cx="4106252"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ENGOT-en9/LEAP-001 (phase III)</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[3]</a:t>
            </a:r>
            <a:endParaRPr kumimoji="0" lang="en-GB"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AB8A9FF1-B87B-4C31-AEBA-2362811B597C}"/>
              </a:ext>
            </a:extLst>
          </p:cNvPr>
          <p:cNvSpPr/>
          <p:nvPr/>
        </p:nvSpPr>
        <p:spPr>
          <a:xfrm>
            <a:off x="1587827" y="3909838"/>
            <a:ext cx="3566168"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Pembrolizumab + Lenvatinib </a:t>
            </a:r>
            <a:endParaRPr kumimoji="0" lang="en-GB" sz="22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CF229336-53FF-431F-97D6-30459F3FCAFC}"/>
              </a:ext>
            </a:extLst>
          </p:cNvPr>
          <p:cNvSpPr/>
          <p:nvPr/>
        </p:nvSpPr>
        <p:spPr>
          <a:xfrm>
            <a:off x="741976" y="4554792"/>
            <a:ext cx="5222876"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NCT03367741</a:t>
            </a:r>
            <a:r>
              <a:rPr kumimoji="0" lang="en-US" sz="22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[4]</a:t>
            </a:r>
            <a:r>
              <a:rPr kumimoji="0" lang="en-US" sz="2200" b="0" i="0" u="none" strike="noStrike" kern="1200" cap="none" spc="0" normalizeH="0" noProof="0" dirty="0">
                <a:ln>
                  <a:noFill/>
                </a:ln>
                <a:solidFill>
                  <a:srgbClr val="000000"/>
                </a:solidFill>
                <a:effectLst/>
                <a:uLnTx/>
                <a:uFillTx/>
                <a:latin typeface="Calibri" panose="020F0502020204030204" pitchFamily="34" charset="0"/>
                <a:cs typeface="Calibri" panose="020F0502020204030204" pitchFamily="34" charset="0"/>
              </a:rPr>
              <a:t>:</a:t>
            </a:r>
            <a:b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lang="en-US" sz="2200" b="1" dirty="0">
                <a:solidFill>
                  <a:srgbClr val="000000"/>
                </a:solidFill>
                <a:latin typeface="Calibri" panose="020F0502020204030204" pitchFamily="34" charset="0"/>
                <a:cs typeface="Calibri" panose="020F0502020204030204" pitchFamily="34" charset="0"/>
              </a:rPr>
              <a:t>Nivolumab</a:t>
            </a: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 Cabozantinib</a:t>
            </a:r>
            <a:endParaRPr kumimoji="0" lang="en-GB"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20" name="Group 7">
            <a:extLst>
              <a:ext uri="{FF2B5EF4-FFF2-40B4-BE49-F238E27FC236}">
                <a16:creationId xmlns:a16="http://schemas.microsoft.com/office/drawing/2014/main" id="{A5175178-2AAD-4980-A93D-C642AE020ED8}"/>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B3491FF7-9F6D-40C1-BFA2-E81E42DBB7C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26">
              <a:extLst>
                <a:ext uri="{FF2B5EF4-FFF2-40B4-BE49-F238E27FC236}">
                  <a16:creationId xmlns:a16="http://schemas.microsoft.com/office/drawing/2014/main" id="{7C29F724-FD09-489D-98E7-102650ED9EB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16195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6D28A25-2D24-4E78-929B-9186FD60B332}"/>
              </a:ext>
            </a:extLst>
          </p:cNvPr>
          <p:cNvSpPr>
            <a:spLocks noGrp="1"/>
          </p:cNvSpPr>
          <p:nvPr>
            <p:ph type="title"/>
          </p:nvPr>
        </p:nvSpPr>
        <p:spPr/>
        <p:txBody>
          <a:bodyPr/>
          <a:lstStyle/>
          <a:p>
            <a:r>
              <a:rPr lang="en-US" dirty="0"/>
              <a:t>Phase Ib/II KEYNOTE-146: Pembrolizumab + Lenvatinib in Patients With Previously Treated EC</a:t>
            </a:r>
          </a:p>
        </p:txBody>
      </p:sp>
      <p:sp>
        <p:nvSpPr>
          <p:cNvPr id="3" name="Content Placeholder 2">
            <a:extLst>
              <a:ext uri="{FF2B5EF4-FFF2-40B4-BE49-F238E27FC236}">
                <a16:creationId xmlns:a16="http://schemas.microsoft.com/office/drawing/2014/main" id="{400C1EED-1831-46D1-981F-4E0D5A3B2DF9}"/>
              </a:ext>
            </a:extLst>
          </p:cNvPr>
          <p:cNvSpPr>
            <a:spLocks noGrp="1"/>
          </p:cNvSpPr>
          <p:nvPr>
            <p:ph idx="4294967295"/>
          </p:nvPr>
        </p:nvSpPr>
        <p:spPr>
          <a:xfrm>
            <a:off x="450614" y="6316663"/>
            <a:ext cx="2614613" cy="317500"/>
          </a:xfrm>
        </p:spPr>
        <p:txBody>
          <a:bodyPr anchor="b"/>
          <a:lstStyle/>
          <a:p>
            <a:pPr marL="0" indent="0" defTabSz="1219170">
              <a:spcBef>
                <a:spcPts val="0"/>
              </a:spcBef>
              <a:buNone/>
              <a:defRPr/>
            </a:pPr>
            <a:r>
              <a:rPr lang="en-US" sz="1200" kern="1200" dirty="0">
                <a:solidFill>
                  <a:schemeClr val="bg2"/>
                </a:solidFill>
                <a:latin typeface="Calibri" panose="020F0502020204030204" pitchFamily="34" charset="0"/>
                <a:cs typeface="Calibri" panose="020F0502020204030204" pitchFamily="34" charset="0"/>
              </a:rPr>
              <a:t>Makker. JCO. 2020; 38: 2981.</a:t>
            </a:r>
            <a:endParaRPr lang="en-GB" sz="1200" kern="1200" dirty="0">
              <a:solidFill>
                <a:schemeClr val="bg2"/>
              </a:solidFill>
              <a:latin typeface="Calibri" panose="020F0502020204030204" pitchFamily="34" charset="0"/>
              <a:cs typeface="Calibri" panose="020F0502020204030204" pitchFamily="34" charset="0"/>
            </a:endParaRPr>
          </a:p>
        </p:txBody>
      </p:sp>
      <p:sp>
        <p:nvSpPr>
          <p:cNvPr id="4" name="Rectangle: Rounded Corners 3">
            <a:extLst>
              <a:ext uri="{FF2B5EF4-FFF2-40B4-BE49-F238E27FC236}">
                <a16:creationId xmlns:a16="http://schemas.microsoft.com/office/drawing/2014/main" id="{3636EB04-DB67-41AE-8215-9A24981690CD}"/>
              </a:ext>
            </a:extLst>
          </p:cNvPr>
          <p:cNvSpPr/>
          <p:nvPr/>
        </p:nvSpPr>
        <p:spPr>
          <a:xfrm>
            <a:off x="6960985" y="3435948"/>
            <a:ext cx="4326153" cy="1071802"/>
          </a:xfrm>
          <a:prstGeom prst="roundRect">
            <a:avLst/>
          </a:prstGeom>
          <a:solidFill>
            <a:schemeClr val="tx1">
              <a:lumMod val="95000"/>
            </a:schemeClr>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121917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203763">
                    <a:lumMod val="50000"/>
                  </a:srgbClr>
                </a:solidFill>
                <a:effectLst/>
                <a:uLnTx/>
                <a:uFillTx/>
                <a:latin typeface="Calibri" panose="020F0502020204030204" pitchFamily="34" charset="0"/>
                <a:cs typeface="Calibri" panose="020F0502020204030204" pitchFamily="34" charset="0"/>
              </a:rPr>
              <a:t>49% of patients were PD-L1 positive</a:t>
            </a:r>
          </a:p>
          <a:p>
            <a:pPr marL="285750" marR="0" lvl="0" indent="-285750" algn="l" defTabSz="121917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b="0" i="0" u="none" strike="noStrike" kern="1200" cap="none" spc="0" normalizeH="0" baseline="0" noProof="0" dirty="0">
                <a:ln>
                  <a:noFill/>
                </a:ln>
                <a:solidFill>
                  <a:srgbClr val="203763">
                    <a:lumMod val="50000"/>
                  </a:srgbClr>
                </a:solidFill>
                <a:effectLst/>
                <a:uLnTx/>
                <a:uFillTx/>
                <a:latin typeface="Calibri" panose="020F0502020204030204" pitchFamily="34" charset="0"/>
                <a:cs typeface="Calibri" panose="020F0502020204030204" pitchFamily="34" charset="0"/>
              </a:rPr>
              <a:t>37% of patients had received 2 prior lines of therapy</a:t>
            </a:r>
          </a:p>
        </p:txBody>
      </p:sp>
      <p:sp>
        <p:nvSpPr>
          <p:cNvPr id="24" name="Text Box 45">
            <a:extLst>
              <a:ext uri="{FF2B5EF4-FFF2-40B4-BE49-F238E27FC236}">
                <a16:creationId xmlns:a16="http://schemas.microsoft.com/office/drawing/2014/main" id="{C4A4B7CF-988C-C647-9C76-BA6CC0D84328}"/>
              </a:ext>
            </a:extLst>
          </p:cNvPr>
          <p:cNvSpPr txBox="1">
            <a:spLocks noChangeArrowheads="1"/>
          </p:cNvSpPr>
          <p:nvPr/>
        </p:nvSpPr>
        <p:spPr bwMode="auto">
          <a:xfrm>
            <a:off x="660451" y="1928976"/>
            <a:ext cx="240613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Adults with metastatic endometrial cancer, ECOG PS 0/1, ≤ 2 previous lines of therapy</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108)</a:t>
            </a:r>
            <a:endParaRPr lang="en-US" altLang="en-US" sz="1800" b="0" dirty="0">
              <a:solidFill>
                <a:schemeClr val="bg1"/>
              </a:solidFill>
              <a:latin typeface="Calibri" panose="020F0502020204030204" pitchFamily="34" charset="0"/>
            </a:endParaRPr>
          </a:p>
        </p:txBody>
      </p:sp>
      <p:sp>
        <p:nvSpPr>
          <p:cNvPr id="25" name="Line 53">
            <a:extLst>
              <a:ext uri="{FF2B5EF4-FFF2-40B4-BE49-F238E27FC236}">
                <a16:creationId xmlns:a16="http://schemas.microsoft.com/office/drawing/2014/main" id="{19335AC9-622F-4EAC-9A8D-CD8E684C53B2}"/>
              </a:ext>
            </a:extLst>
          </p:cNvPr>
          <p:cNvSpPr>
            <a:spLocks noChangeShapeType="1"/>
          </p:cNvSpPr>
          <p:nvPr/>
        </p:nvSpPr>
        <p:spPr bwMode="auto">
          <a:xfrm>
            <a:off x="2980706" y="3136068"/>
            <a:ext cx="857669" cy="59976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Line 54">
            <a:extLst>
              <a:ext uri="{FF2B5EF4-FFF2-40B4-BE49-F238E27FC236}">
                <a16:creationId xmlns:a16="http://schemas.microsoft.com/office/drawing/2014/main" id="{8533A3F4-439B-49C1-BEE2-A92CF3DEC954}"/>
              </a:ext>
            </a:extLst>
          </p:cNvPr>
          <p:cNvSpPr>
            <a:spLocks noChangeShapeType="1"/>
          </p:cNvSpPr>
          <p:nvPr/>
        </p:nvSpPr>
        <p:spPr bwMode="auto">
          <a:xfrm flipV="1">
            <a:off x="2980706" y="1929884"/>
            <a:ext cx="857669" cy="55583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7" name="Line 54">
            <a:extLst>
              <a:ext uri="{FF2B5EF4-FFF2-40B4-BE49-F238E27FC236}">
                <a16:creationId xmlns:a16="http://schemas.microsoft.com/office/drawing/2014/main" id="{86821EFB-5479-4F96-BF4E-3964AA9247F8}"/>
              </a:ext>
            </a:extLst>
          </p:cNvPr>
          <p:cNvSpPr>
            <a:spLocks noChangeShapeType="1"/>
          </p:cNvSpPr>
          <p:nvPr/>
        </p:nvSpPr>
        <p:spPr bwMode="auto">
          <a:xfrm flipV="1">
            <a:off x="2980706" y="2806139"/>
            <a:ext cx="87944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Rectangle 49">
            <a:extLst>
              <a:ext uri="{FF2B5EF4-FFF2-40B4-BE49-F238E27FC236}">
                <a16:creationId xmlns:a16="http://schemas.microsoft.com/office/drawing/2014/main" id="{A42AE40E-7508-4D24-A822-9FB8D974C99D}"/>
              </a:ext>
            </a:extLst>
          </p:cNvPr>
          <p:cNvSpPr>
            <a:spLocks noChangeArrowheads="1"/>
          </p:cNvSpPr>
          <p:nvPr/>
        </p:nvSpPr>
        <p:spPr bwMode="auto">
          <a:xfrm>
            <a:off x="3901314" y="1612407"/>
            <a:ext cx="2891372"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Not MSI-H or dMMR</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94)</a:t>
            </a:r>
          </a:p>
        </p:txBody>
      </p:sp>
      <p:sp>
        <p:nvSpPr>
          <p:cNvPr id="30" name="Rectangle 50">
            <a:extLst>
              <a:ext uri="{FF2B5EF4-FFF2-40B4-BE49-F238E27FC236}">
                <a16:creationId xmlns:a16="http://schemas.microsoft.com/office/drawing/2014/main" id="{DC98ACBA-5E35-4153-95AC-BE112AA73E6D}"/>
              </a:ext>
            </a:extLst>
          </p:cNvPr>
          <p:cNvSpPr>
            <a:spLocks noChangeArrowheads="1"/>
          </p:cNvSpPr>
          <p:nvPr/>
        </p:nvSpPr>
        <p:spPr bwMode="auto">
          <a:xfrm>
            <a:off x="3901314" y="2389115"/>
            <a:ext cx="2891372"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MSI-H/dMMR</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11)</a:t>
            </a:r>
          </a:p>
        </p:txBody>
      </p:sp>
      <p:sp>
        <p:nvSpPr>
          <p:cNvPr id="33" name="Rectangle 50">
            <a:extLst>
              <a:ext uri="{FF2B5EF4-FFF2-40B4-BE49-F238E27FC236}">
                <a16:creationId xmlns:a16="http://schemas.microsoft.com/office/drawing/2014/main" id="{3B257FE0-4F29-42E4-AD6B-4994151E7B05}"/>
              </a:ext>
            </a:extLst>
          </p:cNvPr>
          <p:cNvSpPr>
            <a:spLocks noChangeArrowheads="1"/>
          </p:cNvSpPr>
          <p:nvPr/>
        </p:nvSpPr>
        <p:spPr bwMode="auto">
          <a:xfrm>
            <a:off x="3899098" y="3315450"/>
            <a:ext cx="2891372" cy="834048"/>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MSI/MMR not available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a:t>
            </a:r>
          </a:p>
        </p:txBody>
      </p:sp>
      <p:sp>
        <p:nvSpPr>
          <p:cNvPr id="34" name="Rectangle 49">
            <a:extLst>
              <a:ext uri="{FF2B5EF4-FFF2-40B4-BE49-F238E27FC236}">
                <a16:creationId xmlns:a16="http://schemas.microsoft.com/office/drawing/2014/main" id="{59EB4BFD-AF6D-43DC-8279-13B6E0C9BCBB}"/>
              </a:ext>
            </a:extLst>
          </p:cNvPr>
          <p:cNvSpPr>
            <a:spLocks noChangeArrowheads="1"/>
          </p:cNvSpPr>
          <p:nvPr/>
        </p:nvSpPr>
        <p:spPr bwMode="auto">
          <a:xfrm>
            <a:off x="7452920" y="2279811"/>
            <a:ext cx="3342284" cy="1052657"/>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Lenvatinib</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20 mg PO QD +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Pembrolizumab</a:t>
            </a:r>
            <a:r>
              <a:rPr lang="en-US" altLang="en-US" sz="1800" b="0" dirty="0">
                <a:solidFill>
                  <a:schemeClr val="tx1"/>
                </a:solidFill>
                <a:latin typeface="Calibri" panose="020F0502020204030204" pitchFamily="34" charset="0"/>
              </a:rPr>
              <a:t> 200 mg IV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(up to 35 cycles)</a:t>
            </a:r>
          </a:p>
        </p:txBody>
      </p:sp>
      <p:sp>
        <p:nvSpPr>
          <p:cNvPr id="37" name="Line 52">
            <a:extLst>
              <a:ext uri="{FF2B5EF4-FFF2-40B4-BE49-F238E27FC236}">
                <a16:creationId xmlns:a16="http://schemas.microsoft.com/office/drawing/2014/main" id="{79CE8778-D40A-4D17-8AA0-B7B93F9DED49}"/>
              </a:ext>
            </a:extLst>
          </p:cNvPr>
          <p:cNvSpPr>
            <a:spLocks noChangeShapeType="1"/>
          </p:cNvSpPr>
          <p:nvPr/>
        </p:nvSpPr>
        <p:spPr bwMode="auto">
          <a:xfrm>
            <a:off x="6883583" y="280613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03C86D26-9707-4C9D-98A3-4017AFD5DA30}"/>
              </a:ext>
            </a:extLst>
          </p:cNvPr>
          <p:cNvSpPr txBox="1"/>
          <p:nvPr/>
        </p:nvSpPr>
        <p:spPr bwMode="auto">
          <a:xfrm>
            <a:off x="723900" y="4583860"/>
            <a:ext cx="1106909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b="0" dirty="0">
                <a:solidFill>
                  <a:schemeClr val="bg1"/>
                </a:solidFill>
                <a:latin typeface="Calibri" panose="020F0502020204030204" pitchFamily="34" charset="0"/>
              </a:rPr>
              <a:t>Primary endpoint: ORR at Wk 24 (responses confirmed with secondary assessment </a:t>
            </a:r>
            <a:br>
              <a:rPr lang="en-US" sz="2400" b="0" dirty="0">
                <a:solidFill>
                  <a:schemeClr val="bg1"/>
                </a:solidFill>
                <a:latin typeface="Calibri" panose="020F0502020204030204" pitchFamily="34" charset="0"/>
              </a:rPr>
            </a:br>
            <a:r>
              <a:rPr lang="en-US" sz="2400" b="0" dirty="0">
                <a:solidFill>
                  <a:schemeClr val="bg1"/>
                </a:solidFill>
                <a:latin typeface="Calibri" panose="020F0502020204030204" pitchFamily="34" charset="0"/>
              </a:rPr>
              <a:t>&gt; 4 wks later)</a:t>
            </a:r>
          </a:p>
          <a:p>
            <a:pPr>
              <a:spcBef>
                <a:spcPct val="50000"/>
              </a:spcBef>
              <a:spcAft>
                <a:spcPct val="0"/>
              </a:spcAft>
            </a:pPr>
            <a:r>
              <a:rPr lang="en-US" sz="2400" dirty="0">
                <a:solidFill>
                  <a:schemeClr val="bg1"/>
                </a:solidFill>
                <a:latin typeface="Calibri" panose="020F0502020204030204" pitchFamily="34" charset="0"/>
              </a:rPr>
              <a:t>Secondary endpoints: ORR, DoR, PFS, OS, DCR, CBR, safety</a:t>
            </a:r>
            <a:endParaRPr lang="en-US" sz="2400" b="0" dirty="0">
              <a:solidFill>
                <a:schemeClr val="bg1"/>
              </a:solidFill>
              <a:latin typeface="Calibri" panose="020F0502020204030204" pitchFamily="34" charset="0"/>
            </a:endParaRPr>
          </a:p>
        </p:txBody>
      </p:sp>
      <p:grpSp>
        <p:nvGrpSpPr>
          <p:cNvPr id="42" name="Group 7">
            <a:extLst>
              <a:ext uri="{FF2B5EF4-FFF2-40B4-BE49-F238E27FC236}">
                <a16:creationId xmlns:a16="http://schemas.microsoft.com/office/drawing/2014/main" id="{51561587-CC56-44FE-8601-FA04C9B33810}"/>
              </a:ext>
            </a:extLst>
          </p:cNvPr>
          <p:cNvGrpSpPr>
            <a:grpSpLocks/>
          </p:cNvGrpSpPr>
          <p:nvPr/>
        </p:nvGrpSpPr>
        <p:grpSpPr bwMode="auto">
          <a:xfrm>
            <a:off x="9389569" y="6216652"/>
            <a:ext cx="2488502" cy="447822"/>
            <a:chOff x="9527309" y="3551529"/>
            <a:chExt cx="2488502" cy="448324"/>
          </a:xfrm>
        </p:grpSpPr>
        <p:pic>
          <p:nvPicPr>
            <p:cNvPr id="44" name="Picture 9">
              <a:extLst>
                <a:ext uri="{FF2B5EF4-FFF2-40B4-BE49-F238E27FC236}">
                  <a16:creationId xmlns:a16="http://schemas.microsoft.com/office/drawing/2014/main" id="{7D02DD55-1140-44FB-949C-28EE471398C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7" name="Rectangle 46">
              <a:extLst>
                <a:ext uri="{FF2B5EF4-FFF2-40B4-BE49-F238E27FC236}">
                  <a16:creationId xmlns:a16="http://schemas.microsoft.com/office/drawing/2014/main" id="{CEE1B570-3050-433A-A5E8-46F4740638D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55074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B62BEB76-446C-4340-82AD-4F3C5D054BEF}"/>
              </a:ext>
            </a:extLst>
          </p:cNvPr>
          <p:cNvSpPr>
            <a:spLocks noGrp="1"/>
          </p:cNvSpPr>
          <p:nvPr>
            <p:ph type="title"/>
          </p:nvPr>
        </p:nvSpPr>
        <p:spPr/>
        <p:txBody>
          <a:bodyPr/>
          <a:lstStyle/>
          <a:p>
            <a:r>
              <a:rPr lang="en-US" dirty="0"/>
              <a:t>KEYNOTE-146: ORR at Wk 24 (Primary Endpoint)</a:t>
            </a:r>
          </a:p>
        </p:txBody>
      </p:sp>
      <p:sp>
        <p:nvSpPr>
          <p:cNvPr id="16" name="Content Placeholder 15">
            <a:extLst>
              <a:ext uri="{FF2B5EF4-FFF2-40B4-BE49-F238E27FC236}">
                <a16:creationId xmlns:a16="http://schemas.microsoft.com/office/drawing/2014/main" id="{EEC4592C-7FB5-4F2F-AEF6-89EE95FCA169}"/>
              </a:ext>
            </a:extLst>
          </p:cNvPr>
          <p:cNvSpPr>
            <a:spLocks noGrp="1"/>
          </p:cNvSpPr>
          <p:nvPr>
            <p:ph idx="4294967295"/>
          </p:nvPr>
        </p:nvSpPr>
        <p:spPr>
          <a:xfrm>
            <a:off x="450614" y="6238461"/>
            <a:ext cx="7311847" cy="387350"/>
          </a:xfrm>
        </p:spPr>
        <p:txBody>
          <a:bodyPr anchor="b"/>
          <a:lstStyle/>
          <a:p>
            <a:pPr marL="0" indent="0" defTabSz="1219170">
              <a:spcBef>
                <a:spcPts val="0"/>
              </a:spcBef>
              <a:buNone/>
              <a:defRPr/>
            </a:pPr>
            <a:r>
              <a:rPr lang="en-US" sz="1200" kern="1200" dirty="0">
                <a:solidFill>
                  <a:schemeClr val="bg2"/>
                </a:solidFill>
                <a:latin typeface="Calibri" panose="020F0502020204030204" pitchFamily="34" charset="0"/>
                <a:cs typeface="Calibri" panose="020F0502020204030204" pitchFamily="34" charset="0"/>
              </a:rPr>
              <a:t>Makker. JCO. 2020; 38: 2981.</a:t>
            </a:r>
            <a:endParaRPr lang="en-GB" sz="1200" kern="1200" dirty="0">
              <a:solidFill>
                <a:schemeClr val="bg2"/>
              </a:solidFill>
              <a:latin typeface="Calibri" panose="020F0502020204030204" pitchFamily="34" charset="0"/>
              <a:cs typeface="Calibri" panose="020F0502020204030204" pitchFamily="34" charset="0"/>
            </a:endParaRPr>
          </a:p>
        </p:txBody>
      </p:sp>
      <p:graphicFrame>
        <p:nvGraphicFramePr>
          <p:cNvPr id="11" name="object 6">
            <a:extLst>
              <a:ext uri="{FF2B5EF4-FFF2-40B4-BE49-F238E27FC236}">
                <a16:creationId xmlns:a16="http://schemas.microsoft.com/office/drawing/2014/main" id="{0B6D8716-BB68-410C-9ACA-F4F8B0CC2359}"/>
              </a:ext>
            </a:extLst>
          </p:cNvPr>
          <p:cNvGraphicFramePr>
            <a:graphicFrameLocks noGrp="1"/>
          </p:cNvGraphicFramePr>
          <p:nvPr>
            <p:extLst>
              <p:ext uri="{D42A27DB-BD31-4B8C-83A1-F6EECF244321}">
                <p14:modId xmlns:p14="http://schemas.microsoft.com/office/powerpoint/2010/main" val="220509619"/>
              </p:ext>
            </p:extLst>
          </p:nvPr>
        </p:nvGraphicFramePr>
        <p:xfrm>
          <a:off x="723900" y="1608644"/>
          <a:ext cx="10744200" cy="3749040"/>
        </p:xfrm>
        <a:graphic>
          <a:graphicData uri="http://schemas.openxmlformats.org/drawingml/2006/table">
            <a:tbl>
              <a:tblPr firstRow="1" bandRow="1">
                <a:tableStyleId>{10A1B5D5-9B99-4C35-A422-299274C87663}</a:tableStyleId>
              </a:tblPr>
              <a:tblGrid>
                <a:gridCol w="3265036">
                  <a:extLst>
                    <a:ext uri="{9D8B030D-6E8A-4147-A177-3AD203B41FA5}">
                      <a16:colId xmlns:a16="http://schemas.microsoft.com/office/drawing/2014/main" val="20000"/>
                    </a:ext>
                  </a:extLst>
                </a:gridCol>
                <a:gridCol w="2466912">
                  <a:extLst>
                    <a:ext uri="{9D8B030D-6E8A-4147-A177-3AD203B41FA5}">
                      <a16:colId xmlns:a16="http://schemas.microsoft.com/office/drawing/2014/main" val="20001"/>
                    </a:ext>
                  </a:extLst>
                </a:gridCol>
                <a:gridCol w="2633598">
                  <a:extLst>
                    <a:ext uri="{9D8B030D-6E8A-4147-A177-3AD203B41FA5}">
                      <a16:colId xmlns:a16="http://schemas.microsoft.com/office/drawing/2014/main" val="20002"/>
                    </a:ext>
                  </a:extLst>
                </a:gridCol>
                <a:gridCol w="2378654">
                  <a:extLst>
                    <a:ext uri="{9D8B030D-6E8A-4147-A177-3AD203B41FA5}">
                      <a16:colId xmlns:a16="http://schemas.microsoft.com/office/drawing/2014/main" val="20003"/>
                    </a:ext>
                  </a:extLst>
                </a:gridCol>
              </a:tblGrid>
              <a:tr h="338039">
                <a:tc>
                  <a:txBody>
                    <a:bodyPr/>
                    <a:lstStyle/>
                    <a:p>
                      <a:pPr marL="120650" lvl="1" indent="0">
                        <a:lnSpc>
                          <a:spcPct val="100000"/>
                        </a:lnSpc>
                      </a:pPr>
                      <a:r>
                        <a:rPr lang="en-US" sz="1800" b="1" dirty="0">
                          <a:latin typeface="Calibri" panose="020F0502020204030204" pitchFamily="34" charset="0"/>
                          <a:cs typeface="Calibri" panose="020F0502020204030204" pitchFamily="34" charset="0"/>
                        </a:rPr>
                        <a:t>Investigator Assessment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rPr>
                        <a:t>per irRECIST</a:t>
                      </a:r>
                    </a:p>
                  </a:txBody>
                  <a:tcPr marL="45720" marR="45720">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indent="0" algn="ctr" defTabSz="1219140" rtl="0" eaLnBrk="1" latinLnBrk="0" hangingPunct="1">
                        <a:lnSpc>
                          <a:spcPct val="100000"/>
                        </a:lnSpc>
                      </a:pPr>
                      <a:r>
                        <a:rPr lang="en-US" sz="1800" b="1" kern="1200" spc="0" dirty="0">
                          <a:latin typeface="Calibri" panose="020F0502020204030204" pitchFamily="34" charset="0"/>
                          <a:cs typeface="Calibri" panose="020F0502020204030204" pitchFamily="34" charset="0"/>
                        </a:rPr>
                        <a:t>Total </a:t>
                      </a:r>
                    </a:p>
                    <a:p>
                      <a:pPr marL="0" indent="0" algn="ctr" defTabSz="1219140" rtl="0" eaLnBrk="1" latinLnBrk="0" hangingPunct="1">
                        <a:lnSpc>
                          <a:spcPct val="100000"/>
                        </a:lnSpc>
                      </a:pPr>
                      <a:r>
                        <a:rPr lang="en-US" sz="1800" b="1" kern="1200" spc="0" dirty="0">
                          <a:latin typeface="Calibri" panose="020F0502020204030204" pitchFamily="34" charset="0"/>
                          <a:cs typeface="Calibri" panose="020F0502020204030204" pitchFamily="34" charset="0"/>
                        </a:rPr>
                        <a:t>(n = 108)</a:t>
                      </a:r>
                      <a:endParaRPr sz="1800" b="1" kern="1200" spc="0" baseline="30000" dirty="0">
                        <a:solidFill>
                          <a:schemeClr val="bg1"/>
                        </a:solidFill>
                        <a:latin typeface="Calibri" panose="020F0502020204030204" pitchFamily="34" charset="0"/>
                        <a:ea typeface="+mn-ea"/>
                        <a:cs typeface="Calibri" panose="020F0502020204030204" pitchFamily="34" charset="0"/>
                      </a:endParaRPr>
                    </a:p>
                  </a:txBody>
                  <a:tcPr marL="45720" marR="45720">
                    <a:lnL>
                      <a:noFill/>
                    </a:lnL>
                    <a:lnR>
                      <a:noFill/>
                    </a:lnR>
                    <a:lnT w="12700" cmpd="sng">
                      <a:noFill/>
                    </a:lnT>
                    <a:lnB w="12700" cmpd="sng">
                      <a:noFill/>
                    </a:lnB>
                    <a:lnTlToBr w="12700" cmpd="sng">
                      <a:noFill/>
                      <a:prstDash val="solid"/>
                    </a:lnTlToBr>
                    <a:lnBlToTr w="12700" cmpd="sng">
                      <a:noFill/>
                      <a:prstDash val="solid"/>
                    </a:lnBlToTr>
                  </a:tcPr>
                </a:tc>
                <a:tc>
                  <a:txBody>
                    <a:bodyPr/>
                    <a:lstStyle/>
                    <a:p>
                      <a:pPr marR="35560" algn="ctr">
                        <a:lnSpc>
                          <a:spcPct val="100000"/>
                        </a:lnSpc>
                      </a:pPr>
                      <a:r>
                        <a:rPr lang="en-US" sz="1800" b="1" spc="0" dirty="0">
                          <a:latin typeface="Calibri" panose="020F0502020204030204" pitchFamily="34" charset="0"/>
                          <a:cs typeface="Calibri" panose="020F0502020204030204" pitchFamily="34" charset="0"/>
                        </a:rPr>
                        <a:t>Not MSI-H or dMMR</a:t>
                      </a:r>
                    </a:p>
                    <a:p>
                      <a:pPr marR="35560" algn="ctr">
                        <a:lnSpc>
                          <a:spcPct val="100000"/>
                        </a:lnSpc>
                      </a:pPr>
                      <a:r>
                        <a:rPr lang="en-US" sz="1800" b="1" spc="0" dirty="0">
                          <a:latin typeface="Calibri" panose="020F0502020204030204" pitchFamily="34" charset="0"/>
                          <a:cs typeface="Calibri" panose="020F0502020204030204" pitchFamily="34" charset="0"/>
                        </a:rPr>
                        <a:t>(n = 94)</a:t>
                      </a:r>
                      <a:endParaRPr sz="1800" b="1" spc="0" dirty="0">
                        <a:latin typeface="Calibri" panose="020F0502020204030204" pitchFamily="34" charset="0"/>
                        <a:cs typeface="Calibri" panose="020F0502020204030204" pitchFamily="34" charset="0"/>
                      </a:endParaRPr>
                    </a:p>
                  </a:txBody>
                  <a:tcPr marL="45720" marR="45720">
                    <a:lnL>
                      <a:noFill/>
                    </a:lnL>
                    <a:lnR>
                      <a:noFill/>
                    </a:lnR>
                    <a:lnT w="12700" cmpd="sng">
                      <a:noFill/>
                    </a:lnT>
                    <a:lnB w="12700" cmpd="sng">
                      <a:noFill/>
                    </a:lnB>
                    <a:lnTlToBr w="12700" cmpd="sng">
                      <a:noFill/>
                      <a:prstDash val="solid"/>
                    </a:lnTlToBr>
                    <a:lnBlToTr w="12700" cmpd="sng">
                      <a:noFill/>
                      <a:prstDash val="solid"/>
                    </a:lnBlToTr>
                  </a:tcPr>
                </a:tc>
                <a:tc>
                  <a:txBody>
                    <a:bodyPr/>
                    <a:lstStyle/>
                    <a:p>
                      <a:pPr marR="35560" algn="ctr">
                        <a:lnSpc>
                          <a:spcPct val="100000"/>
                        </a:lnSpc>
                      </a:pPr>
                      <a:r>
                        <a:rPr lang="en-US" sz="1800" b="1" spc="0" dirty="0">
                          <a:latin typeface="Calibri" panose="020F0502020204030204" pitchFamily="34" charset="0"/>
                          <a:cs typeface="Calibri" panose="020F0502020204030204" pitchFamily="34" charset="0"/>
                        </a:rPr>
                        <a:t>MSI-H/dMMR</a:t>
                      </a:r>
                    </a:p>
                    <a:p>
                      <a:pPr marR="35560" algn="ctr">
                        <a:lnSpc>
                          <a:spcPct val="100000"/>
                        </a:lnSpc>
                      </a:pPr>
                      <a:r>
                        <a:rPr lang="en-US" sz="1800" b="1" spc="0" dirty="0">
                          <a:latin typeface="Calibri" panose="020F0502020204030204" pitchFamily="34" charset="0"/>
                          <a:cs typeface="Calibri" panose="020F0502020204030204" pitchFamily="34" charset="0"/>
                        </a:rPr>
                        <a:t>(n = 11)</a:t>
                      </a:r>
                    </a:p>
                  </a:txBody>
                  <a:tcPr marL="45720" marR="45720">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65513120"/>
                  </a:ext>
                </a:extLst>
              </a:tr>
              <a:tr h="193165">
                <a:tc>
                  <a:txBody>
                    <a:bodyPr/>
                    <a:lstStyle/>
                    <a:p>
                      <a:pPr marL="140400">
                        <a:lnSpc>
                          <a:spcPct val="100000"/>
                        </a:lnSpc>
                        <a:spcBef>
                          <a:spcPts val="600"/>
                        </a:spcBef>
                        <a:spcAft>
                          <a:spcPts val="600"/>
                        </a:spcAft>
                      </a:pPr>
                      <a:r>
                        <a:rPr lang="en-NZ" sz="1800" b="1" spc="0" baseline="0" dirty="0">
                          <a:solidFill>
                            <a:schemeClr val="bg1"/>
                          </a:solidFill>
                          <a:latin typeface="Calibri" panose="020F0502020204030204" pitchFamily="34" charset="0"/>
                          <a:cs typeface="Calibri" panose="020F0502020204030204" pitchFamily="34" charset="0"/>
                        </a:rPr>
                        <a:t>ORR</a:t>
                      </a:r>
                      <a:r>
                        <a:rPr lang="en-NZ" sz="1800" b="1" spc="0" baseline="-25000" dirty="0">
                          <a:solidFill>
                            <a:schemeClr val="bg1"/>
                          </a:solidFill>
                          <a:latin typeface="Calibri" panose="020F0502020204030204" pitchFamily="34" charset="0"/>
                          <a:cs typeface="Calibri" panose="020F0502020204030204" pitchFamily="34" charset="0"/>
                        </a:rPr>
                        <a:t>WK24</a:t>
                      </a:r>
                      <a:r>
                        <a:rPr lang="en-NZ" sz="1800" b="1" spc="0" baseline="0" dirty="0">
                          <a:solidFill>
                            <a:schemeClr val="bg1"/>
                          </a:solidFill>
                          <a:latin typeface="Calibri" panose="020F0502020204030204" pitchFamily="34" charset="0"/>
                          <a:cs typeface="Calibri" panose="020F0502020204030204" pitchFamily="34" charset="0"/>
                        </a:rPr>
                        <a:t>, n (%) </a:t>
                      </a:r>
                      <a:endParaRPr sz="1800" b="1" spc="0" baseline="0" dirty="0">
                        <a:solidFill>
                          <a:schemeClr val="bg1"/>
                        </a:solidFill>
                        <a:latin typeface="Calibri" panose="020F0502020204030204" pitchFamily="34" charset="0"/>
                        <a:cs typeface="Calibri" panose="020F0502020204030204" pitchFamily="34" charset="0"/>
                      </a:endParaRPr>
                    </a:p>
                  </a:txBody>
                  <a:tcPr marL="45720" marR="4572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sz="1800" spc="0" dirty="0">
                          <a:solidFill>
                            <a:schemeClr val="bg1"/>
                          </a:solidFill>
                          <a:latin typeface="Calibri" panose="020F0502020204030204" pitchFamily="34" charset="0"/>
                          <a:cs typeface="Calibri" panose="020F0502020204030204" pitchFamily="34" charset="0"/>
                        </a:rPr>
                        <a:t>41 </a:t>
                      </a:r>
                      <a:r>
                        <a:rPr lang="en-US" sz="1800" spc="0" dirty="0">
                          <a:solidFill>
                            <a:schemeClr val="bg1"/>
                          </a:solidFill>
                          <a:latin typeface="Calibri" panose="020F0502020204030204" pitchFamily="34" charset="0"/>
                          <a:cs typeface="Calibri" panose="020F0502020204030204" pitchFamily="34" charset="0"/>
                        </a:rPr>
                        <a:t>(</a:t>
                      </a:r>
                      <a:r>
                        <a:rPr sz="1800" spc="0" dirty="0">
                          <a:solidFill>
                            <a:schemeClr val="bg1"/>
                          </a:solidFill>
                          <a:latin typeface="Calibri" panose="020F0502020204030204" pitchFamily="34" charset="0"/>
                          <a:cs typeface="Calibri" panose="020F0502020204030204" pitchFamily="34" charset="0"/>
                        </a:rPr>
                        <a:t>38.0</a:t>
                      </a:r>
                      <a:r>
                        <a:rPr lang="en-US" sz="1800" spc="0" dirty="0">
                          <a:solidFill>
                            <a:schemeClr val="bg1"/>
                          </a:solidFill>
                          <a:latin typeface="Calibri" panose="020F0502020204030204" pitchFamily="34" charset="0"/>
                          <a:cs typeface="Calibri" panose="020F0502020204030204" pitchFamily="34" charset="0"/>
                        </a:rPr>
                        <a:t>)</a:t>
                      </a:r>
                      <a:r>
                        <a:rPr lang="en-NZ" sz="1800" kern="1200" spc="0" dirty="0">
                          <a:solidFill>
                            <a:schemeClr val="bg1"/>
                          </a:solidFill>
                          <a:latin typeface="Calibri" panose="020F0502020204030204" pitchFamily="34" charset="0"/>
                          <a:cs typeface="Calibri" panose="020F0502020204030204" pitchFamily="34" charset="0"/>
                        </a:rPr>
                        <a:t> </a:t>
                      </a: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1219140" rtl="0" eaLnBrk="1" fontAlgn="auto" latinLnBrk="0" hangingPunct="1">
                        <a:lnSpc>
                          <a:spcPct val="100000"/>
                        </a:lnSpc>
                        <a:spcBef>
                          <a:spcPts val="15"/>
                        </a:spcBef>
                        <a:spcAft>
                          <a:spcPts val="0"/>
                        </a:spcAft>
                        <a:buClrTx/>
                        <a:buSzTx/>
                        <a:buFontTx/>
                        <a:buNone/>
                        <a:tabLst/>
                        <a:defRPr/>
                      </a:pPr>
                      <a:r>
                        <a:rPr sz="1800" kern="1200" spc="0" dirty="0">
                          <a:solidFill>
                            <a:schemeClr val="bg1"/>
                          </a:solidFill>
                          <a:latin typeface="Calibri" panose="020F0502020204030204" pitchFamily="34" charset="0"/>
                          <a:cs typeface="Calibri" panose="020F0502020204030204" pitchFamily="34" charset="0"/>
                        </a:rPr>
                        <a:t>34 (36.2</a:t>
                      </a:r>
                      <a:r>
                        <a:rPr lang="en-US" sz="1800" kern="1200" spc="0" dirty="0">
                          <a:solidFill>
                            <a:schemeClr val="bg1"/>
                          </a:solidFill>
                          <a:latin typeface="Calibri" panose="020F0502020204030204" pitchFamily="34" charset="0"/>
                          <a:cs typeface="Calibri" panose="020F0502020204030204" pitchFamily="34" charset="0"/>
                        </a:rPr>
                        <a:t>) </a:t>
                      </a: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1219140" rtl="0" eaLnBrk="1" fontAlgn="auto" latinLnBrk="0" hangingPunct="1">
                        <a:lnSpc>
                          <a:spcPct val="100000"/>
                        </a:lnSpc>
                        <a:spcBef>
                          <a:spcPts val="15"/>
                        </a:spcBef>
                        <a:spcAft>
                          <a:spcPts val="0"/>
                        </a:spcAft>
                        <a:buClrTx/>
                        <a:buSzTx/>
                        <a:buFontTx/>
                        <a:buNone/>
                        <a:tabLst/>
                        <a:defRPr/>
                      </a:pPr>
                      <a:r>
                        <a:rPr sz="1800" kern="1200" spc="0" dirty="0">
                          <a:solidFill>
                            <a:schemeClr val="bg1"/>
                          </a:solidFill>
                          <a:latin typeface="Calibri" panose="020F0502020204030204" pitchFamily="34" charset="0"/>
                          <a:cs typeface="Calibri" panose="020F0502020204030204" pitchFamily="34" charset="0"/>
                        </a:rPr>
                        <a:t>7 (63.6)</a:t>
                      </a:r>
                      <a:r>
                        <a:rPr lang="en-NZ" sz="1800" kern="1200" spc="0" dirty="0">
                          <a:solidFill>
                            <a:schemeClr val="bg1"/>
                          </a:solidFill>
                          <a:latin typeface="Calibri" panose="020F0502020204030204" pitchFamily="34" charset="0"/>
                          <a:cs typeface="Calibri" panose="020F0502020204030204" pitchFamily="34" charset="0"/>
                        </a:rPr>
                        <a:t> </a:t>
                      </a:r>
                    </a:p>
                  </a:txBody>
                  <a:tcPr marL="45720" marR="4572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193165">
                <a:tc>
                  <a:txBody>
                    <a:bodyPr/>
                    <a:lstStyle/>
                    <a:p>
                      <a:pPr marL="140335" marR="0" lvl="0" indent="0" algn="l" defTabSz="914400" rtl="0" eaLnBrk="1" fontAlgn="auto" latinLnBrk="0" hangingPunct="1">
                        <a:lnSpc>
                          <a:spcPct val="100000"/>
                        </a:lnSpc>
                        <a:spcBef>
                          <a:spcPts val="0"/>
                        </a:spcBef>
                        <a:spcAft>
                          <a:spcPts val="0"/>
                        </a:spcAft>
                        <a:buClrTx/>
                        <a:buSzTx/>
                        <a:buFontTx/>
                        <a:buNone/>
                        <a:tabLst/>
                        <a:defRPr/>
                      </a:pPr>
                      <a:r>
                        <a:rPr lang="en-NZ" sz="1800" b="1" spc="0" baseline="0" dirty="0">
                          <a:solidFill>
                            <a:schemeClr val="bg1"/>
                          </a:solidFill>
                          <a:latin typeface="Calibri" panose="020F0502020204030204" pitchFamily="34" charset="0"/>
                          <a:cs typeface="Calibri" panose="020F0502020204030204" pitchFamily="34" charset="0"/>
                        </a:rPr>
                        <a:t>ORR, n (%) </a:t>
                      </a:r>
                    </a:p>
                  </a:txBody>
                  <a:tcPr marL="45720" marR="4572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42 (38.9) </a:t>
                      </a: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lang="en-US" sz="1800" kern="1200" spc="0" dirty="0">
                          <a:solidFill>
                            <a:schemeClr val="bg1"/>
                          </a:solidFill>
                          <a:latin typeface="Calibri" panose="020F0502020204030204" pitchFamily="34" charset="0"/>
                          <a:cs typeface="Calibri" panose="020F0502020204030204" pitchFamily="34" charset="0"/>
                        </a:rPr>
                        <a:t>35 (37.2) </a:t>
                      </a: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7 (63.6) </a:t>
                      </a:r>
                    </a:p>
                  </a:txBody>
                  <a:tcPr marL="45720" marR="4572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1"/>
                  </a:ext>
                </a:extLst>
              </a:tr>
              <a:tr h="193165">
                <a:tc>
                  <a:txBody>
                    <a:bodyPr/>
                    <a:lstStyle/>
                    <a:p>
                      <a:pPr marL="252000" lvl="1">
                        <a:lnSpc>
                          <a:spcPct val="100000"/>
                        </a:lnSpc>
                        <a:spcBef>
                          <a:spcPts val="5"/>
                        </a:spcBef>
                      </a:pPr>
                      <a:r>
                        <a:rPr lang="en-NZ" sz="1800" spc="0" dirty="0">
                          <a:solidFill>
                            <a:schemeClr val="bg1"/>
                          </a:solidFill>
                          <a:latin typeface="Calibri" panose="020F0502020204030204" pitchFamily="34" charset="0"/>
                          <a:cs typeface="Calibri" panose="020F0502020204030204" pitchFamily="34" charset="0"/>
                        </a:rPr>
                        <a:t>CR</a:t>
                      </a:r>
                      <a:endParaRPr sz="1800" spc="0" dirty="0">
                        <a:solidFill>
                          <a:schemeClr val="bg1"/>
                        </a:solidFill>
                        <a:latin typeface="Calibri" panose="020F0502020204030204" pitchFamily="34" charset="0"/>
                        <a:cs typeface="Calibri" panose="020F0502020204030204" pitchFamily="34" charset="0"/>
                      </a:endParaRPr>
                    </a:p>
                  </a:txBody>
                  <a:tcPr marL="45720" marR="4572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sz="1800" kern="1200" spc="0" dirty="0">
                          <a:solidFill>
                            <a:schemeClr val="bg1"/>
                          </a:solidFill>
                          <a:latin typeface="Calibri" panose="020F0502020204030204" pitchFamily="34" charset="0"/>
                          <a:cs typeface="Calibri" panose="020F0502020204030204" pitchFamily="34" charset="0"/>
                        </a:rPr>
                        <a:t>8</a:t>
                      </a:r>
                      <a:r>
                        <a:rPr lang="en-US" sz="1800" kern="1200" spc="0" dirty="0">
                          <a:solidFill>
                            <a:schemeClr val="bg1"/>
                          </a:solidFill>
                          <a:latin typeface="Calibri" panose="020F0502020204030204" pitchFamily="34" charset="0"/>
                          <a:cs typeface="Calibri" panose="020F0502020204030204" pitchFamily="34" charset="0"/>
                        </a:rPr>
                        <a:t> </a:t>
                      </a:r>
                      <a:r>
                        <a:rPr sz="1800" kern="1200" spc="0" dirty="0">
                          <a:solidFill>
                            <a:schemeClr val="bg1"/>
                          </a:solidFill>
                          <a:latin typeface="Calibri" panose="020F0502020204030204" pitchFamily="34" charset="0"/>
                          <a:cs typeface="Calibri" panose="020F0502020204030204" pitchFamily="34" charset="0"/>
                        </a:rPr>
                        <a:t>(7.4)</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sz="1800" kern="1200" spc="0" dirty="0">
                          <a:solidFill>
                            <a:schemeClr val="bg1"/>
                          </a:solidFill>
                          <a:latin typeface="Calibri" panose="020F0502020204030204" pitchFamily="34" charset="0"/>
                          <a:cs typeface="Calibri" panose="020F0502020204030204" pitchFamily="34" charset="0"/>
                        </a:rPr>
                        <a:t>7 (7.4)</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sz="1800" kern="1200" spc="0" dirty="0">
                          <a:solidFill>
                            <a:schemeClr val="bg1"/>
                          </a:solidFill>
                          <a:latin typeface="Calibri" panose="020F0502020204030204" pitchFamily="34" charset="0"/>
                          <a:cs typeface="Calibri" panose="020F0502020204030204" pitchFamily="34" charset="0"/>
                        </a:rPr>
                        <a:t>1 (9.1)</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193165">
                <a:tc>
                  <a:txBody>
                    <a:bodyPr/>
                    <a:lstStyle/>
                    <a:p>
                      <a:pPr marL="252000" lvl="1">
                        <a:lnSpc>
                          <a:spcPct val="100000"/>
                        </a:lnSpc>
                        <a:spcBef>
                          <a:spcPts val="75"/>
                        </a:spcBef>
                      </a:pPr>
                      <a:r>
                        <a:rPr lang="en-NZ" sz="1800" spc="0" dirty="0">
                          <a:solidFill>
                            <a:schemeClr val="bg1"/>
                          </a:solidFill>
                          <a:latin typeface="Calibri" panose="020F0502020204030204" pitchFamily="34" charset="0"/>
                          <a:cs typeface="Calibri" panose="020F0502020204030204" pitchFamily="34" charset="0"/>
                        </a:rPr>
                        <a:t>PR</a:t>
                      </a:r>
                      <a:endParaRPr sz="1800" spc="0" dirty="0">
                        <a:solidFill>
                          <a:schemeClr val="bg1"/>
                        </a:solidFill>
                        <a:latin typeface="Calibri" panose="020F0502020204030204" pitchFamily="34" charset="0"/>
                        <a:cs typeface="Calibri" panose="020F0502020204030204" pitchFamily="34" charset="0"/>
                      </a:endParaRPr>
                    </a:p>
                  </a:txBody>
                  <a:tcPr marL="45720" marR="4572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sz="1800" kern="1200" spc="0" dirty="0">
                          <a:solidFill>
                            <a:schemeClr val="bg1"/>
                          </a:solidFill>
                          <a:latin typeface="Calibri" panose="020F0502020204030204" pitchFamily="34" charset="0"/>
                          <a:cs typeface="Calibri" panose="020F0502020204030204" pitchFamily="34" charset="0"/>
                        </a:rPr>
                        <a:t>34</a:t>
                      </a:r>
                      <a:r>
                        <a:rPr lang="en-US" sz="1800" kern="1200" spc="0" dirty="0">
                          <a:solidFill>
                            <a:schemeClr val="bg1"/>
                          </a:solidFill>
                          <a:latin typeface="Calibri" panose="020F0502020204030204" pitchFamily="34" charset="0"/>
                          <a:cs typeface="Calibri" panose="020F0502020204030204" pitchFamily="34" charset="0"/>
                        </a:rPr>
                        <a:t> </a:t>
                      </a:r>
                      <a:r>
                        <a:rPr sz="1800" kern="1200" spc="0" dirty="0">
                          <a:solidFill>
                            <a:schemeClr val="bg1"/>
                          </a:solidFill>
                          <a:latin typeface="Calibri" panose="020F0502020204030204" pitchFamily="34" charset="0"/>
                          <a:cs typeface="Calibri" panose="020F0502020204030204" pitchFamily="34" charset="0"/>
                        </a:rPr>
                        <a:t>(31.5)</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sz="1800" kern="1200" spc="0" dirty="0">
                          <a:solidFill>
                            <a:schemeClr val="bg1"/>
                          </a:solidFill>
                          <a:latin typeface="Calibri" panose="020F0502020204030204" pitchFamily="34" charset="0"/>
                          <a:cs typeface="Calibri" panose="020F0502020204030204" pitchFamily="34" charset="0"/>
                        </a:rPr>
                        <a:t>28 (29.8)</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sz="1800" kern="1200" spc="0" dirty="0">
                          <a:solidFill>
                            <a:schemeClr val="bg1"/>
                          </a:solidFill>
                          <a:latin typeface="Calibri" panose="020F0502020204030204" pitchFamily="34" charset="0"/>
                          <a:cs typeface="Calibri" panose="020F0502020204030204" pitchFamily="34" charset="0"/>
                        </a:rPr>
                        <a:t>6 (54.5)</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38039">
                <a:tc>
                  <a:txBody>
                    <a:bodyPr/>
                    <a:lstStyle/>
                    <a:p>
                      <a:pPr marL="140400">
                        <a:lnSpc>
                          <a:spcPct val="100000"/>
                        </a:lnSpc>
                        <a:spcBef>
                          <a:spcPts val="45"/>
                        </a:spcBef>
                      </a:pPr>
                      <a:r>
                        <a:rPr lang="en-NZ" sz="1800" b="1" spc="0" dirty="0">
                          <a:solidFill>
                            <a:schemeClr val="bg1"/>
                          </a:solidFill>
                          <a:latin typeface="Calibri" panose="020F0502020204030204" pitchFamily="34" charset="0"/>
                          <a:cs typeface="Calibri" panose="020F0502020204030204" pitchFamily="34" charset="0"/>
                        </a:rPr>
                        <a:t>Median DoR, mos (95% CI)</a:t>
                      </a:r>
                      <a:endParaRPr sz="1800" b="1" spc="0" dirty="0">
                        <a:solidFill>
                          <a:schemeClr val="bg1"/>
                        </a:solidFill>
                        <a:latin typeface="Calibri" panose="020F0502020204030204" pitchFamily="34" charset="0"/>
                        <a:cs typeface="Calibri" panose="020F0502020204030204" pitchFamily="34" charset="0"/>
                      </a:endParaRPr>
                    </a:p>
                  </a:txBody>
                  <a:tcPr marL="45720" marR="4572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lnSpc>
                          <a:spcPct val="100000"/>
                        </a:lnSpc>
                        <a:spcBef>
                          <a:spcPts val="40"/>
                        </a:spcBef>
                      </a:pPr>
                      <a:r>
                        <a:rPr lang="en-US" sz="1800" spc="0" dirty="0">
                          <a:solidFill>
                            <a:schemeClr val="bg1"/>
                          </a:solidFill>
                          <a:latin typeface="Calibri" panose="020F0502020204030204" pitchFamily="34" charset="0"/>
                          <a:cs typeface="Calibri" panose="020F0502020204030204" pitchFamily="34" charset="0"/>
                        </a:rPr>
                        <a:t>21.2</a:t>
                      </a:r>
                      <a:br>
                        <a:rPr lang="en-US" sz="1800" spc="0" dirty="0">
                          <a:solidFill>
                            <a:schemeClr val="bg1"/>
                          </a:solidFill>
                          <a:latin typeface="Calibri" panose="020F0502020204030204" pitchFamily="34" charset="0"/>
                          <a:cs typeface="Calibri" panose="020F0502020204030204" pitchFamily="34" charset="0"/>
                        </a:rPr>
                      </a:br>
                      <a:r>
                        <a:rPr lang="en-US" sz="1800" spc="0" dirty="0">
                          <a:solidFill>
                            <a:schemeClr val="bg1"/>
                          </a:solidFill>
                          <a:latin typeface="Calibri" panose="020F0502020204030204" pitchFamily="34" charset="0"/>
                          <a:cs typeface="Calibri" panose="020F0502020204030204" pitchFamily="34" charset="0"/>
                        </a:rPr>
                        <a:t>(7.6-NE)</a:t>
                      </a:r>
                      <a:endParaRPr sz="1800" spc="0" dirty="0">
                        <a:solidFill>
                          <a:schemeClr val="bg1"/>
                        </a:solidFill>
                        <a:latin typeface="Calibri" panose="020F0502020204030204" pitchFamily="34" charset="0"/>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defTabSz="1219140" rtl="0" eaLnBrk="1" latinLnBrk="0" hangingPunct="1">
                        <a:lnSpc>
                          <a:spcPct val="100000"/>
                        </a:lnSpc>
                        <a:spcBef>
                          <a:spcPts val="15"/>
                        </a:spcBef>
                      </a:pPr>
                      <a:r>
                        <a:rPr lang="en-US" sz="1800" kern="1200" spc="0" dirty="0">
                          <a:solidFill>
                            <a:schemeClr val="bg1"/>
                          </a:solidFill>
                          <a:latin typeface="Calibri" panose="020F0502020204030204" pitchFamily="34" charset="0"/>
                          <a:cs typeface="Calibri" panose="020F0502020204030204" pitchFamily="34" charset="0"/>
                        </a:rPr>
                        <a:t>NE</a:t>
                      </a:r>
                    </a:p>
                    <a:p>
                      <a:pPr marL="0" indent="0" algn="ctr" defTabSz="1219140" rtl="0" eaLnBrk="1" latinLnBrk="0" hangingPunct="1">
                        <a:lnSpc>
                          <a:spcPct val="100000"/>
                        </a:lnSpc>
                        <a:spcBef>
                          <a:spcPts val="15"/>
                        </a:spcBef>
                      </a:pPr>
                      <a:r>
                        <a:rPr lang="en-US" sz="1800" spc="0" dirty="0">
                          <a:solidFill>
                            <a:schemeClr val="bg1"/>
                          </a:solidFill>
                          <a:latin typeface="Calibri" panose="020F0502020204030204" pitchFamily="34" charset="0"/>
                          <a:cs typeface="Calibri" panose="020F0502020204030204" pitchFamily="34" charset="0"/>
                        </a:rPr>
                        <a:t>(7.4-NE)</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lnSpc>
                          <a:spcPct val="100000"/>
                        </a:lnSpc>
                        <a:spcBef>
                          <a:spcPts val="40"/>
                        </a:spcBef>
                      </a:pPr>
                      <a:r>
                        <a:rPr lang="en-US" sz="1800" kern="1200" spc="0" dirty="0">
                          <a:solidFill>
                            <a:schemeClr val="bg1"/>
                          </a:solidFill>
                          <a:latin typeface="Calibri" panose="020F0502020204030204" pitchFamily="34" charset="0"/>
                          <a:cs typeface="Calibri" panose="020F0502020204030204" pitchFamily="34" charset="0"/>
                        </a:rPr>
                        <a:t>21.2</a:t>
                      </a:r>
                    </a:p>
                    <a:p>
                      <a:pPr marL="0" marR="0" lvl="0" indent="0" algn="ctr" defTabSz="1219140" rtl="0" eaLnBrk="1" fontAlgn="auto" latinLnBrk="0" hangingPunct="1">
                        <a:lnSpc>
                          <a:spcPct val="100000"/>
                        </a:lnSpc>
                        <a:spcBef>
                          <a:spcPts val="40"/>
                        </a:spcBef>
                        <a:spcAft>
                          <a:spcPts val="0"/>
                        </a:spcAft>
                        <a:buClrTx/>
                        <a:buSzTx/>
                        <a:buFontTx/>
                        <a:buNone/>
                        <a:tabLst/>
                        <a:defRPr/>
                      </a:pPr>
                      <a:r>
                        <a:rPr lang="en-US" sz="1800" spc="0" dirty="0">
                          <a:solidFill>
                            <a:schemeClr val="bg1"/>
                          </a:solidFill>
                          <a:latin typeface="Calibri" panose="020F0502020204030204" pitchFamily="34" charset="0"/>
                          <a:cs typeface="Calibri" panose="020F0502020204030204" pitchFamily="34" charset="0"/>
                        </a:rPr>
                        <a:t>(7.3-NE)</a:t>
                      </a:r>
                    </a:p>
                  </a:txBody>
                  <a:tcPr marL="45720" marR="4572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193165">
                <a:tc>
                  <a:txBody>
                    <a:bodyPr/>
                    <a:lstStyle/>
                    <a:p>
                      <a:pPr marL="140400">
                        <a:lnSpc>
                          <a:spcPct val="100000"/>
                        </a:lnSpc>
                        <a:spcBef>
                          <a:spcPts val="45"/>
                        </a:spcBef>
                      </a:pPr>
                      <a:r>
                        <a:rPr lang="en-NZ" sz="1800" b="1" spc="0" dirty="0">
                          <a:solidFill>
                            <a:schemeClr val="bg1"/>
                          </a:solidFill>
                          <a:latin typeface="Calibri" panose="020F0502020204030204" pitchFamily="34" charset="0"/>
                          <a:cs typeface="Calibri" panose="020F0502020204030204" pitchFamily="34" charset="0"/>
                        </a:rPr>
                        <a:t>Median PFS, mos (95% CI)</a:t>
                      </a:r>
                      <a:endParaRPr sz="1800" b="1" spc="0" dirty="0">
                        <a:solidFill>
                          <a:schemeClr val="bg1"/>
                        </a:solidFill>
                        <a:latin typeface="Calibri" panose="020F0502020204030204" pitchFamily="34" charset="0"/>
                        <a:cs typeface="Calibri" panose="020F0502020204030204" pitchFamily="34" charset="0"/>
                      </a:endParaRPr>
                    </a:p>
                  </a:txBody>
                  <a:tcPr marL="45720" marR="4572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7.4 (5.3-8.7)</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7.4 (5.0-7.6)</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18.8 (4.0-NE)</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7"/>
                  </a:ext>
                </a:extLst>
              </a:tr>
              <a:tr h="338039">
                <a:tc>
                  <a:txBody>
                    <a:bodyPr/>
                    <a:lstStyle/>
                    <a:p>
                      <a:pPr marL="140400">
                        <a:lnSpc>
                          <a:spcPct val="100000"/>
                        </a:lnSpc>
                        <a:spcBef>
                          <a:spcPts val="45"/>
                        </a:spcBef>
                      </a:pPr>
                      <a:r>
                        <a:rPr lang="en-NZ" sz="1800" b="1" spc="0" dirty="0">
                          <a:solidFill>
                            <a:schemeClr val="bg1"/>
                          </a:solidFill>
                          <a:latin typeface="Calibri" panose="020F0502020204030204" pitchFamily="34" charset="0"/>
                          <a:cs typeface="Calibri" panose="020F0502020204030204" pitchFamily="34" charset="0"/>
                        </a:rPr>
                        <a:t>Median OS, mos (95% CI)</a:t>
                      </a:r>
                      <a:endParaRPr sz="1800" b="1" spc="0" dirty="0">
                        <a:solidFill>
                          <a:schemeClr val="bg1"/>
                        </a:solidFill>
                        <a:latin typeface="Calibri" panose="020F0502020204030204" pitchFamily="34" charset="0"/>
                        <a:cs typeface="Calibri" panose="020F0502020204030204" pitchFamily="34" charset="0"/>
                      </a:endParaRPr>
                    </a:p>
                  </a:txBody>
                  <a:tcPr marL="45720" marR="45720"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16.7 </a:t>
                      </a:r>
                    </a:p>
                    <a:p>
                      <a:pPr marL="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(15.0-NE)</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16.4 </a:t>
                      </a:r>
                    </a:p>
                    <a:p>
                      <a:pPr marL="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(13.5-25.9)</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5080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NE</a:t>
                      </a:r>
                    </a:p>
                    <a:p>
                      <a:pPr marL="0" marR="50800" indent="0" algn="ctr" defTabSz="1219140" rtl="0" eaLnBrk="1" latinLnBrk="0" hangingPunct="1">
                        <a:lnSpc>
                          <a:spcPct val="100000"/>
                        </a:lnSpc>
                        <a:spcBef>
                          <a:spcPts val="15"/>
                        </a:spcBef>
                      </a:pPr>
                      <a:r>
                        <a:rPr lang="en-NZ" sz="1800" kern="1200" spc="0" dirty="0">
                          <a:solidFill>
                            <a:schemeClr val="bg1"/>
                          </a:solidFill>
                          <a:latin typeface="Calibri" panose="020F0502020204030204" pitchFamily="34" charset="0"/>
                          <a:cs typeface="Calibri" panose="020F0502020204030204" pitchFamily="34" charset="0"/>
                        </a:rPr>
                        <a:t>(7.4-NE)</a:t>
                      </a:r>
                      <a:endParaRPr sz="1800" kern="1200" spc="0" dirty="0">
                        <a:solidFill>
                          <a:schemeClr val="bg1"/>
                        </a:solidFill>
                        <a:latin typeface="Calibri" panose="020F0502020204030204" pitchFamily="34" charset="0"/>
                        <a:ea typeface="+mn-ea"/>
                        <a:cs typeface="Calibri" panose="020F0502020204030204" pitchFamily="34" charset="0"/>
                      </a:endParaRPr>
                    </a:p>
                  </a:txBody>
                  <a:tcPr marL="45720" marR="45720"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8"/>
                  </a:ext>
                </a:extLst>
              </a:tr>
            </a:tbl>
          </a:graphicData>
        </a:graphic>
      </p:graphicFrame>
      <p:sp>
        <p:nvSpPr>
          <p:cNvPr id="13" name="Footer Placeholder 6">
            <a:extLst>
              <a:ext uri="{FF2B5EF4-FFF2-40B4-BE49-F238E27FC236}">
                <a16:creationId xmlns:a16="http://schemas.microsoft.com/office/drawing/2014/main" id="{610C0009-86E4-41B0-8E86-3A60D1DED028}"/>
              </a:ext>
            </a:extLst>
          </p:cNvPr>
          <p:cNvSpPr txBox="1">
            <a:spLocks/>
          </p:cNvSpPr>
          <p:nvPr/>
        </p:nvSpPr>
        <p:spPr>
          <a:xfrm>
            <a:off x="164352" y="6626188"/>
            <a:ext cx="10625569" cy="365125"/>
          </a:xfrm>
          <a:prstGeom prst="rect">
            <a:avLst/>
          </a:prstGeom>
        </p:spPr>
        <p:txBody>
          <a:bodyPr vert="horz" lIns="0" tIns="0" rIns="0" bIns="0" rtlCol="0" anchor="t" anchorCtr="0"/>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067"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sp>
        <p:nvSpPr>
          <p:cNvPr id="15" name="Rectangle 14">
            <a:extLst>
              <a:ext uri="{FF2B5EF4-FFF2-40B4-BE49-F238E27FC236}">
                <a16:creationId xmlns:a16="http://schemas.microsoft.com/office/drawing/2014/main" id="{7ECE5124-DAF0-4F73-B33D-58BB31E3B11F}"/>
              </a:ext>
            </a:extLst>
          </p:cNvPr>
          <p:cNvSpPr/>
          <p:nvPr/>
        </p:nvSpPr>
        <p:spPr bwMode="auto">
          <a:xfrm rot="5400000">
            <a:off x="5900245" y="2200196"/>
            <a:ext cx="3744310" cy="2570671"/>
          </a:xfrm>
          <a:prstGeom prst="rect">
            <a:avLst/>
          </a:prstGeom>
          <a:noFill/>
          <a:ln w="38100">
            <a:solidFill>
              <a:srgbClr val="FF0000"/>
            </a:solid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marR="0" lvl="0" indent="-241294" algn="ctr" defTabSz="1219170" rtl="0" eaLnBrk="0" fontAlgn="auto" latinLnBrk="0" hangingPunct="0">
              <a:lnSpc>
                <a:spcPct val="100000"/>
              </a:lnSpc>
              <a:spcBef>
                <a:spcPts val="0"/>
              </a:spcBef>
              <a:spcAft>
                <a:spcPts val="0"/>
              </a:spcAft>
              <a:buClr>
                <a:srgbClr val="FFFFFF"/>
              </a:buClr>
              <a:buSzTx/>
              <a:buFont typeface="Arial" pitchFamily="34" charset="0"/>
              <a:buChar char="–"/>
              <a:tabLst/>
              <a:defRPr/>
            </a:pPr>
            <a:endParaRPr kumimoji="0" lang="en-US" sz="1600" b="1" i="0" u="none" strike="noStrike" kern="0" cap="none" spc="0" normalizeH="0" baseline="0" noProof="0" dirty="0">
              <a:ln>
                <a:noFill/>
              </a:ln>
              <a:solidFill>
                <a:srgbClr val="FFFFFF"/>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184E27AD-97D6-423D-8237-5D2C1F889D34}"/>
              </a:ext>
            </a:extLst>
          </p:cNvPr>
          <p:cNvSpPr/>
          <p:nvPr/>
        </p:nvSpPr>
        <p:spPr bwMode="auto">
          <a:xfrm>
            <a:off x="723900" y="2232835"/>
            <a:ext cx="10744200" cy="778722"/>
          </a:xfrm>
          <a:prstGeom prst="rect">
            <a:avLst/>
          </a:prstGeom>
          <a:noFill/>
          <a:ln w="38100">
            <a:solidFill>
              <a:srgbClr val="FF0000"/>
            </a:solidFill>
            <a:headEnd/>
            <a:tailEn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6000" tIns="96000" rIns="96000" bIns="96000" numCol="1" spcCol="0" rtlCol="0" fromWordArt="0" anchor="t" anchorCtr="0" forceAA="0" compatLnSpc="1">
            <a:prstTxWarp prst="textNoShape">
              <a:avLst/>
            </a:prstTxWarp>
            <a:noAutofit/>
          </a:bodyPr>
          <a:lstStyle/>
          <a:p>
            <a:pPr marL="241294" marR="0" lvl="0" indent="-241294" algn="ctr" defTabSz="1219170" rtl="0" eaLnBrk="0" fontAlgn="auto" latinLnBrk="0" hangingPunct="0">
              <a:lnSpc>
                <a:spcPct val="100000"/>
              </a:lnSpc>
              <a:spcBef>
                <a:spcPts val="0"/>
              </a:spcBef>
              <a:spcAft>
                <a:spcPts val="0"/>
              </a:spcAft>
              <a:buClr>
                <a:srgbClr val="FFFFFF"/>
              </a:buClr>
              <a:buSzTx/>
              <a:buFont typeface="Arial" pitchFamily="34" charset="0"/>
              <a:buChar char="–"/>
              <a:tabLst/>
              <a:defRPr/>
            </a:pPr>
            <a:endParaRPr kumimoji="0" lang="en-US" sz="1600" b="1" i="0" u="none" strike="noStrike" kern="0" cap="none" spc="0" normalizeH="0" baseline="0" noProof="0" dirty="0">
              <a:ln>
                <a:noFill/>
              </a:ln>
              <a:solidFill>
                <a:srgbClr val="FFFFFF"/>
              </a:solidFill>
              <a:effectLst/>
              <a:uLnTx/>
              <a:uFillTx/>
              <a:latin typeface="Arial"/>
              <a:ea typeface="+mn-ea"/>
              <a:cs typeface="+mn-cs"/>
            </a:endParaRPr>
          </a:p>
        </p:txBody>
      </p:sp>
      <p:grpSp>
        <p:nvGrpSpPr>
          <p:cNvPr id="9" name="Group 7">
            <a:extLst>
              <a:ext uri="{FF2B5EF4-FFF2-40B4-BE49-F238E27FC236}">
                <a16:creationId xmlns:a16="http://schemas.microsoft.com/office/drawing/2014/main" id="{33401D71-3216-4A13-8713-F541E2FB6A36}"/>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A4A64A29-BF18-41EA-AAA5-14DD2979BB4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16">
              <a:extLst>
                <a:ext uri="{FF2B5EF4-FFF2-40B4-BE49-F238E27FC236}">
                  <a16:creationId xmlns:a16="http://schemas.microsoft.com/office/drawing/2014/main" id="{7C27543C-33FB-4537-B5F9-600C893318B2}"/>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47971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TextBox 116">
            <a:extLst>
              <a:ext uri="{FF2B5EF4-FFF2-40B4-BE49-F238E27FC236}">
                <a16:creationId xmlns:a16="http://schemas.microsoft.com/office/drawing/2014/main" id="{65898799-7EE6-4C69-A76E-49762DBFAC86}"/>
              </a:ext>
            </a:extLst>
          </p:cNvPr>
          <p:cNvSpPr txBox="1"/>
          <p:nvPr/>
        </p:nvSpPr>
        <p:spPr bwMode="auto">
          <a:xfrm>
            <a:off x="969243"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2CC24C28-EA70-46CB-AFFC-93B3384C1E79}"/>
              </a:ext>
            </a:extLst>
          </p:cNvPr>
          <p:cNvSpPr>
            <a:spLocks noGrp="1"/>
          </p:cNvSpPr>
          <p:nvPr>
            <p:ph type="title"/>
          </p:nvPr>
        </p:nvSpPr>
        <p:spPr/>
        <p:txBody>
          <a:bodyPr/>
          <a:lstStyle/>
          <a:p>
            <a:r>
              <a:rPr lang="en-US" dirty="0"/>
              <a:t>KEYNOTE-146: Response by MSI Status and Histology</a:t>
            </a:r>
          </a:p>
        </p:txBody>
      </p:sp>
      <p:sp>
        <p:nvSpPr>
          <p:cNvPr id="5" name="Content Placeholder 4">
            <a:extLst>
              <a:ext uri="{FF2B5EF4-FFF2-40B4-BE49-F238E27FC236}">
                <a16:creationId xmlns:a16="http://schemas.microsoft.com/office/drawing/2014/main" id="{148C8D95-B816-44A5-9E92-36D84D69AF13}"/>
              </a:ext>
            </a:extLst>
          </p:cNvPr>
          <p:cNvSpPr>
            <a:spLocks noGrp="1"/>
          </p:cNvSpPr>
          <p:nvPr>
            <p:ph idx="4294967295"/>
          </p:nvPr>
        </p:nvSpPr>
        <p:spPr>
          <a:xfrm>
            <a:off x="450614" y="6362643"/>
            <a:ext cx="11214100" cy="301831"/>
          </a:xfrm>
        </p:spPr>
        <p:txBody>
          <a:bodyPr/>
          <a:lstStyle/>
          <a:p>
            <a:pPr marL="0" indent="0" defTabSz="1219170">
              <a:spcBef>
                <a:spcPts val="0"/>
              </a:spcBef>
              <a:buNone/>
              <a:defRPr/>
            </a:pPr>
            <a:r>
              <a:rPr lang="en-US" sz="1200" kern="1200" dirty="0">
                <a:solidFill>
                  <a:schemeClr val="bg2"/>
                </a:solidFill>
                <a:latin typeface="Calibri" panose="020F0502020204030204" pitchFamily="34" charset="0"/>
                <a:cs typeface="Calibri" panose="020F0502020204030204" pitchFamily="34" charset="0"/>
              </a:rPr>
              <a:t>Makker. JCO. 2020; 38: 2981.</a:t>
            </a:r>
            <a:endParaRPr lang="en-GB" sz="1200" kern="1200" dirty="0">
              <a:solidFill>
                <a:schemeClr val="bg2"/>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C5CF15EE-03CC-41C0-A75A-6D1B5D92D4A3}"/>
              </a:ext>
            </a:extLst>
          </p:cNvPr>
          <p:cNvSpPr txBox="1"/>
          <p:nvPr/>
        </p:nvSpPr>
        <p:spPr>
          <a:xfrm>
            <a:off x="723900" y="5593976"/>
            <a:ext cx="10744200" cy="584775"/>
          </a:xfrm>
          <a:prstGeom prst="rect">
            <a:avLst/>
          </a:prstGeom>
          <a:noFill/>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Percentage change in sum diameters of target lesions from baseline to post-baseline nadir.</a:t>
            </a:r>
          </a:p>
          <a:p>
            <a:pPr algn="ctr"/>
            <a:r>
              <a:rPr lang="en-US" sz="1600" dirty="0">
                <a:solidFill>
                  <a:schemeClr val="bg1"/>
                </a:solidFill>
                <a:latin typeface="Calibri" panose="020F0502020204030204" pitchFamily="34" charset="0"/>
                <a:cs typeface="Calibri" panose="020F0502020204030204" pitchFamily="34" charset="0"/>
              </a:rPr>
              <a:t>m denotes the number of previously treated patients with both baseline and at least 1 postbaseline target lesion assessment</a:t>
            </a:r>
          </a:p>
        </p:txBody>
      </p:sp>
      <p:grpSp>
        <p:nvGrpSpPr>
          <p:cNvPr id="8" name="Group 7">
            <a:extLst>
              <a:ext uri="{FF2B5EF4-FFF2-40B4-BE49-F238E27FC236}">
                <a16:creationId xmlns:a16="http://schemas.microsoft.com/office/drawing/2014/main" id="{A6EFB25E-71E9-46AF-8F92-F5638BC5E3E8}"/>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E49C5922-7123-4C17-89FC-30AB0932250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9C1BF517-18D3-4F52-A86A-222E6B550FC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cxnSp>
        <p:nvCxnSpPr>
          <p:cNvPr id="4" name="Straight Connector 3">
            <a:extLst>
              <a:ext uri="{FF2B5EF4-FFF2-40B4-BE49-F238E27FC236}">
                <a16:creationId xmlns:a16="http://schemas.microsoft.com/office/drawing/2014/main" id="{F1D24BFC-7C2C-4BA4-A945-F2287238A85B}"/>
              </a:ext>
            </a:extLst>
          </p:cNvPr>
          <p:cNvCxnSpPr>
            <a:cxnSpLocks/>
          </p:cNvCxnSpPr>
          <p:nvPr/>
        </p:nvCxnSpPr>
        <p:spPr bwMode="auto">
          <a:xfrm flipV="1">
            <a:off x="820882" y="2095172"/>
            <a:ext cx="0" cy="3460735"/>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39AA422-0BF0-421B-ABE9-A20ED04A330E}"/>
              </a:ext>
            </a:extLst>
          </p:cNvPr>
          <p:cNvCxnSpPr>
            <a:cxnSpLocks/>
          </p:cNvCxnSpPr>
          <p:nvPr/>
        </p:nvCxnSpPr>
        <p:spPr bwMode="auto">
          <a:xfrm flipH="1">
            <a:off x="744682" y="21055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437DE7D-02FB-4BA9-ACEA-9D2DA24FEA7B}"/>
              </a:ext>
            </a:extLst>
          </p:cNvPr>
          <p:cNvCxnSpPr>
            <a:cxnSpLocks/>
          </p:cNvCxnSpPr>
          <p:nvPr/>
        </p:nvCxnSpPr>
        <p:spPr bwMode="auto">
          <a:xfrm flipH="1">
            <a:off x="744682" y="2449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D46A41F-E9E0-429C-AE12-732363B60055}"/>
              </a:ext>
            </a:extLst>
          </p:cNvPr>
          <p:cNvCxnSpPr>
            <a:cxnSpLocks/>
          </p:cNvCxnSpPr>
          <p:nvPr/>
        </p:nvCxnSpPr>
        <p:spPr bwMode="auto">
          <a:xfrm flipH="1">
            <a:off x="744682" y="2792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B2F7DF2-499F-45F2-97AF-965EFBE160CA}"/>
              </a:ext>
            </a:extLst>
          </p:cNvPr>
          <p:cNvCxnSpPr>
            <a:cxnSpLocks/>
          </p:cNvCxnSpPr>
          <p:nvPr/>
        </p:nvCxnSpPr>
        <p:spPr bwMode="auto">
          <a:xfrm flipH="1">
            <a:off x="744682" y="31359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D1D6BAD-B7F8-4A76-9E02-F5EA6CC0A12A}"/>
              </a:ext>
            </a:extLst>
          </p:cNvPr>
          <p:cNvCxnSpPr>
            <a:cxnSpLocks/>
          </p:cNvCxnSpPr>
          <p:nvPr/>
        </p:nvCxnSpPr>
        <p:spPr bwMode="auto">
          <a:xfrm flipH="1">
            <a:off x="744682" y="34794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4B3CCC5-4025-47B4-951D-2F3EB713749E}"/>
              </a:ext>
            </a:extLst>
          </p:cNvPr>
          <p:cNvCxnSpPr>
            <a:cxnSpLocks/>
          </p:cNvCxnSpPr>
          <p:nvPr/>
        </p:nvCxnSpPr>
        <p:spPr bwMode="auto">
          <a:xfrm flipH="1">
            <a:off x="744682" y="38347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DD892CD-3541-4E31-8B17-3C062E41CE50}"/>
              </a:ext>
            </a:extLst>
          </p:cNvPr>
          <p:cNvCxnSpPr>
            <a:cxnSpLocks/>
          </p:cNvCxnSpPr>
          <p:nvPr/>
        </p:nvCxnSpPr>
        <p:spPr bwMode="auto">
          <a:xfrm flipH="1">
            <a:off x="744682" y="41663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B583207-5C9E-453E-8F9D-E6F437C2233F}"/>
              </a:ext>
            </a:extLst>
          </p:cNvPr>
          <p:cNvCxnSpPr>
            <a:cxnSpLocks/>
          </p:cNvCxnSpPr>
          <p:nvPr/>
        </p:nvCxnSpPr>
        <p:spPr bwMode="auto">
          <a:xfrm flipH="1">
            <a:off x="744682" y="45098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14135A3-C371-4B4A-BE69-0FA35E509990}"/>
              </a:ext>
            </a:extLst>
          </p:cNvPr>
          <p:cNvCxnSpPr>
            <a:cxnSpLocks/>
          </p:cNvCxnSpPr>
          <p:nvPr/>
        </p:nvCxnSpPr>
        <p:spPr bwMode="auto">
          <a:xfrm flipH="1">
            <a:off x="744682" y="48532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45403E0-1842-4395-88DA-DB8351957BDD}"/>
              </a:ext>
            </a:extLst>
          </p:cNvPr>
          <p:cNvCxnSpPr>
            <a:cxnSpLocks/>
          </p:cNvCxnSpPr>
          <p:nvPr/>
        </p:nvCxnSpPr>
        <p:spPr bwMode="auto">
          <a:xfrm flipH="1">
            <a:off x="744682" y="5196748"/>
            <a:ext cx="64008"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4466E58D-843A-4EF8-8CF3-6EF2DE22A582}"/>
              </a:ext>
            </a:extLst>
          </p:cNvPr>
          <p:cNvSpPr txBox="1"/>
          <p:nvPr/>
        </p:nvSpPr>
        <p:spPr bwMode="auto">
          <a:xfrm>
            <a:off x="192508" y="1920897"/>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783E2007-B180-4B9B-A6FE-E9827C1C6308}"/>
              </a:ext>
            </a:extLst>
          </p:cNvPr>
          <p:cNvSpPr txBox="1"/>
          <p:nvPr/>
        </p:nvSpPr>
        <p:spPr bwMode="auto">
          <a:xfrm>
            <a:off x="192508" y="2263886"/>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37ED0249-337B-41A1-A0CC-F767A24408CF}"/>
              </a:ext>
            </a:extLst>
          </p:cNvPr>
          <p:cNvSpPr txBox="1"/>
          <p:nvPr/>
        </p:nvSpPr>
        <p:spPr bwMode="auto">
          <a:xfrm>
            <a:off x="192508" y="2606875"/>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22FE3939-F694-415C-9989-91974174EDCC}"/>
              </a:ext>
            </a:extLst>
          </p:cNvPr>
          <p:cNvSpPr txBox="1"/>
          <p:nvPr/>
        </p:nvSpPr>
        <p:spPr bwMode="auto">
          <a:xfrm>
            <a:off x="192508" y="2949864"/>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7B879F42-FD5A-4B33-9C5C-38045FAFCB93}"/>
              </a:ext>
            </a:extLst>
          </p:cNvPr>
          <p:cNvSpPr txBox="1"/>
          <p:nvPr/>
        </p:nvSpPr>
        <p:spPr bwMode="auto">
          <a:xfrm>
            <a:off x="192508" y="3292853"/>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495732AD-5466-4308-88CF-89338B8DA95F}"/>
              </a:ext>
            </a:extLst>
          </p:cNvPr>
          <p:cNvSpPr txBox="1"/>
          <p:nvPr/>
        </p:nvSpPr>
        <p:spPr bwMode="auto">
          <a:xfrm>
            <a:off x="192508" y="3635842"/>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FF006AEF-7B31-41AE-95FF-858D57311C19}"/>
              </a:ext>
            </a:extLst>
          </p:cNvPr>
          <p:cNvSpPr txBox="1"/>
          <p:nvPr/>
        </p:nvSpPr>
        <p:spPr bwMode="auto">
          <a:xfrm>
            <a:off x="192508" y="3978831"/>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EC2C43A1-6121-49B9-A910-E622E49D0204}"/>
              </a:ext>
            </a:extLst>
          </p:cNvPr>
          <p:cNvSpPr txBox="1"/>
          <p:nvPr/>
        </p:nvSpPr>
        <p:spPr bwMode="auto">
          <a:xfrm>
            <a:off x="192508" y="4321820"/>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3666B3E7-01DF-404E-A0D2-D281A35CA054}"/>
              </a:ext>
            </a:extLst>
          </p:cNvPr>
          <p:cNvSpPr txBox="1"/>
          <p:nvPr/>
        </p:nvSpPr>
        <p:spPr bwMode="auto">
          <a:xfrm>
            <a:off x="192508" y="4664809"/>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9" name="TextBox 38">
            <a:extLst>
              <a:ext uri="{FF2B5EF4-FFF2-40B4-BE49-F238E27FC236}">
                <a16:creationId xmlns:a16="http://schemas.microsoft.com/office/drawing/2014/main" id="{98909D0E-1B0B-4353-938B-9D2C4FFA53F1}"/>
              </a:ext>
            </a:extLst>
          </p:cNvPr>
          <p:cNvSpPr txBox="1"/>
          <p:nvPr/>
        </p:nvSpPr>
        <p:spPr bwMode="auto">
          <a:xfrm>
            <a:off x="192508" y="5007798"/>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0" name="TextBox 39">
            <a:extLst>
              <a:ext uri="{FF2B5EF4-FFF2-40B4-BE49-F238E27FC236}">
                <a16:creationId xmlns:a16="http://schemas.microsoft.com/office/drawing/2014/main" id="{5F056F0E-1A81-413C-9395-D6F2A90F8CAA}"/>
              </a:ext>
            </a:extLst>
          </p:cNvPr>
          <p:cNvSpPr txBox="1"/>
          <p:nvPr/>
        </p:nvSpPr>
        <p:spPr bwMode="auto">
          <a:xfrm>
            <a:off x="192508" y="5350791"/>
            <a:ext cx="60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1" name="TextBox 40">
            <a:extLst>
              <a:ext uri="{FF2B5EF4-FFF2-40B4-BE49-F238E27FC236}">
                <a16:creationId xmlns:a16="http://schemas.microsoft.com/office/drawing/2014/main" id="{64125F5E-65A3-4366-9ABA-5E458C7CAB91}"/>
              </a:ext>
            </a:extLst>
          </p:cNvPr>
          <p:cNvSpPr txBox="1"/>
          <p:nvPr/>
        </p:nvSpPr>
        <p:spPr bwMode="auto">
          <a:xfrm rot="16200000">
            <a:off x="-1516161" y="3640874"/>
            <a:ext cx="3460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Change From Baseline (%)</a:t>
            </a:r>
          </a:p>
        </p:txBody>
      </p:sp>
      <p:sp>
        <p:nvSpPr>
          <p:cNvPr id="42" name="TextBox 41">
            <a:extLst>
              <a:ext uri="{FF2B5EF4-FFF2-40B4-BE49-F238E27FC236}">
                <a16:creationId xmlns:a16="http://schemas.microsoft.com/office/drawing/2014/main" id="{FD2639CC-053D-4686-8555-EC4ABB1B0ABC}"/>
              </a:ext>
            </a:extLst>
          </p:cNvPr>
          <p:cNvSpPr txBox="1"/>
          <p:nvPr/>
        </p:nvSpPr>
        <p:spPr bwMode="auto">
          <a:xfrm>
            <a:off x="5683027" y="4164104"/>
            <a:ext cx="683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-30%</a:t>
            </a:r>
          </a:p>
        </p:txBody>
      </p:sp>
      <p:sp>
        <p:nvSpPr>
          <p:cNvPr id="43" name="TextBox 42">
            <a:extLst>
              <a:ext uri="{FF2B5EF4-FFF2-40B4-BE49-F238E27FC236}">
                <a16:creationId xmlns:a16="http://schemas.microsoft.com/office/drawing/2014/main" id="{4B964A62-6E2B-4092-B908-5AD85323B847}"/>
              </a:ext>
            </a:extLst>
          </p:cNvPr>
          <p:cNvSpPr txBox="1"/>
          <p:nvPr/>
        </p:nvSpPr>
        <p:spPr bwMode="auto">
          <a:xfrm>
            <a:off x="5683027" y="4534909"/>
            <a:ext cx="683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-50%</a:t>
            </a:r>
          </a:p>
        </p:txBody>
      </p:sp>
      <p:sp>
        <p:nvSpPr>
          <p:cNvPr id="44" name="TextBox 43">
            <a:extLst>
              <a:ext uri="{FF2B5EF4-FFF2-40B4-BE49-F238E27FC236}">
                <a16:creationId xmlns:a16="http://schemas.microsoft.com/office/drawing/2014/main" id="{239541BA-6D03-49A1-821F-8C937B3DF5A7}"/>
              </a:ext>
            </a:extLst>
          </p:cNvPr>
          <p:cNvSpPr txBox="1"/>
          <p:nvPr/>
        </p:nvSpPr>
        <p:spPr bwMode="auto">
          <a:xfrm>
            <a:off x="5683027" y="4942142"/>
            <a:ext cx="683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-75%</a:t>
            </a:r>
          </a:p>
        </p:txBody>
      </p:sp>
      <p:sp>
        <p:nvSpPr>
          <p:cNvPr id="45" name="TextBox 44">
            <a:extLst>
              <a:ext uri="{FF2B5EF4-FFF2-40B4-BE49-F238E27FC236}">
                <a16:creationId xmlns:a16="http://schemas.microsoft.com/office/drawing/2014/main" id="{2402FC80-ECEC-4316-AB09-8DE266D33EC1}"/>
              </a:ext>
            </a:extLst>
          </p:cNvPr>
          <p:cNvSpPr txBox="1"/>
          <p:nvPr/>
        </p:nvSpPr>
        <p:spPr bwMode="auto">
          <a:xfrm>
            <a:off x="831274" y="1508137"/>
            <a:ext cx="21613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MSI/MMR status:</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PD-1/PD-L1 status:</a:t>
            </a:r>
          </a:p>
        </p:txBody>
      </p:sp>
      <p:sp>
        <p:nvSpPr>
          <p:cNvPr id="46" name="TextBox 45">
            <a:extLst>
              <a:ext uri="{FF2B5EF4-FFF2-40B4-BE49-F238E27FC236}">
                <a16:creationId xmlns:a16="http://schemas.microsoft.com/office/drawing/2014/main" id="{36C4DA21-079E-43CF-939C-A80CB10D4E07}"/>
              </a:ext>
            </a:extLst>
          </p:cNvPr>
          <p:cNvSpPr txBox="1"/>
          <p:nvPr/>
        </p:nvSpPr>
        <p:spPr bwMode="auto">
          <a:xfrm>
            <a:off x="2759366" y="1785136"/>
            <a:ext cx="1095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a:t>
            </a:r>
            <a:r>
              <a:rPr lang="en-US" b="0" dirty="0">
                <a:solidFill>
                  <a:schemeClr val="bg1"/>
                </a:solidFill>
                <a:latin typeface="Calibri" panose="020F0502020204030204" pitchFamily="34" charset="0"/>
              </a:rPr>
              <a:t> Positive</a:t>
            </a:r>
          </a:p>
        </p:txBody>
      </p:sp>
      <p:sp>
        <p:nvSpPr>
          <p:cNvPr id="47" name="TextBox 46">
            <a:extLst>
              <a:ext uri="{FF2B5EF4-FFF2-40B4-BE49-F238E27FC236}">
                <a16:creationId xmlns:a16="http://schemas.microsoft.com/office/drawing/2014/main" id="{FC977B6A-BB44-4F0D-AA32-4267CD6FC054}"/>
              </a:ext>
            </a:extLst>
          </p:cNvPr>
          <p:cNvSpPr txBox="1"/>
          <p:nvPr/>
        </p:nvSpPr>
        <p:spPr bwMode="auto">
          <a:xfrm>
            <a:off x="3762537" y="1785136"/>
            <a:ext cx="1095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 Positive</a:t>
            </a:r>
          </a:p>
        </p:txBody>
      </p:sp>
      <p:sp>
        <p:nvSpPr>
          <p:cNvPr id="48" name="TextBox 47">
            <a:extLst>
              <a:ext uri="{FF2B5EF4-FFF2-40B4-BE49-F238E27FC236}">
                <a16:creationId xmlns:a16="http://schemas.microsoft.com/office/drawing/2014/main" id="{E15543DA-111D-4CC0-988C-31E6770444AC}"/>
              </a:ext>
            </a:extLst>
          </p:cNvPr>
          <p:cNvSpPr txBox="1"/>
          <p:nvPr/>
        </p:nvSpPr>
        <p:spPr bwMode="auto">
          <a:xfrm>
            <a:off x="4734663" y="1785136"/>
            <a:ext cx="12504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800" dirty="0">
                <a:solidFill>
                  <a:schemeClr val="bg1"/>
                </a:solidFill>
                <a:latin typeface="Calibri" panose="020F0502020204030204" pitchFamily="34" charset="0"/>
              </a:rPr>
              <a:t>o</a:t>
            </a:r>
            <a:r>
              <a:rPr lang="en-US" dirty="0">
                <a:solidFill>
                  <a:schemeClr val="bg1"/>
                </a:solidFill>
                <a:latin typeface="MS Shell Dlg 2" panose="020B0604030504040204" pitchFamily="34" charset="0"/>
              </a:rPr>
              <a:t> </a:t>
            </a:r>
            <a:r>
              <a:rPr lang="en-US" b="0" dirty="0">
                <a:solidFill>
                  <a:schemeClr val="bg1"/>
                </a:solidFill>
                <a:latin typeface="Calibri" panose="020F0502020204030204" pitchFamily="34" charset="0"/>
              </a:rPr>
              <a:t>Positive</a:t>
            </a:r>
          </a:p>
        </p:txBody>
      </p:sp>
      <p:sp>
        <p:nvSpPr>
          <p:cNvPr id="49" name="TextBox 48">
            <a:extLst>
              <a:ext uri="{FF2B5EF4-FFF2-40B4-BE49-F238E27FC236}">
                <a16:creationId xmlns:a16="http://schemas.microsoft.com/office/drawing/2014/main" id="{460CCD0A-ACE6-42E9-B4F1-D439A3EAD854}"/>
              </a:ext>
            </a:extLst>
          </p:cNvPr>
          <p:cNvSpPr txBox="1"/>
          <p:nvPr/>
        </p:nvSpPr>
        <p:spPr bwMode="auto">
          <a:xfrm>
            <a:off x="956781" y="2134962"/>
            <a:ext cx="1095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m</a:t>
            </a:r>
            <a:r>
              <a:rPr lang="en-US" b="0" dirty="0">
                <a:solidFill>
                  <a:schemeClr val="bg1"/>
                </a:solidFill>
                <a:latin typeface="Calibri" panose="020F0502020204030204" pitchFamily="34" charset="0"/>
              </a:rPr>
              <a:t> = 102</a:t>
            </a:r>
          </a:p>
        </p:txBody>
      </p:sp>
      <p:sp>
        <p:nvSpPr>
          <p:cNvPr id="50" name="TextBox 49">
            <a:extLst>
              <a:ext uri="{FF2B5EF4-FFF2-40B4-BE49-F238E27FC236}">
                <a16:creationId xmlns:a16="http://schemas.microsoft.com/office/drawing/2014/main" id="{A7032F70-F57B-45F5-A45B-7794DF8DEBB7}"/>
              </a:ext>
            </a:extLst>
          </p:cNvPr>
          <p:cNvSpPr txBox="1"/>
          <p:nvPr/>
        </p:nvSpPr>
        <p:spPr bwMode="auto">
          <a:xfrm>
            <a:off x="2895891" y="1517812"/>
            <a:ext cx="2464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Non-MSI-H/pMMR</a:t>
            </a:r>
            <a:endParaRPr lang="en-US" b="0" dirty="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640690C4-DE27-4D19-84EA-028E0B0D1574}"/>
              </a:ext>
            </a:extLst>
          </p:cNvPr>
          <p:cNvSpPr txBox="1"/>
          <p:nvPr/>
        </p:nvSpPr>
        <p:spPr bwMode="auto">
          <a:xfrm>
            <a:off x="5040838" y="1517812"/>
            <a:ext cx="24640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MSI-H/dMMR</a:t>
            </a:r>
            <a:endParaRPr lang="en-US" b="0" dirty="0">
              <a:solidFill>
                <a:schemeClr val="bg1"/>
              </a:solidFill>
              <a:latin typeface="Calibri" panose="020F0502020204030204" pitchFamily="34" charset="0"/>
            </a:endParaRPr>
          </a:p>
        </p:txBody>
      </p:sp>
      <p:sp>
        <p:nvSpPr>
          <p:cNvPr id="52" name="TextBox 51">
            <a:extLst>
              <a:ext uri="{FF2B5EF4-FFF2-40B4-BE49-F238E27FC236}">
                <a16:creationId xmlns:a16="http://schemas.microsoft.com/office/drawing/2014/main" id="{62B57009-C96B-4B5B-8C22-56EF39E2F1D7}"/>
              </a:ext>
            </a:extLst>
          </p:cNvPr>
          <p:cNvSpPr txBox="1"/>
          <p:nvPr/>
        </p:nvSpPr>
        <p:spPr bwMode="auto">
          <a:xfrm>
            <a:off x="6751876" y="1517812"/>
            <a:ext cx="16431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Not available</a:t>
            </a:r>
            <a:endParaRPr lang="en-US" b="0" dirty="0">
              <a:solidFill>
                <a:schemeClr val="bg1"/>
              </a:solidFill>
              <a:latin typeface="Calibri" panose="020F0502020204030204" pitchFamily="34" charset="0"/>
            </a:endParaRPr>
          </a:p>
        </p:txBody>
      </p:sp>
      <p:sp>
        <p:nvSpPr>
          <p:cNvPr id="53" name="Rectangle 52">
            <a:extLst>
              <a:ext uri="{FF2B5EF4-FFF2-40B4-BE49-F238E27FC236}">
                <a16:creationId xmlns:a16="http://schemas.microsoft.com/office/drawing/2014/main" id="{B59E8113-B1F6-4C19-9734-452DC193CA27}"/>
              </a:ext>
            </a:extLst>
          </p:cNvPr>
          <p:cNvSpPr/>
          <p:nvPr/>
        </p:nvSpPr>
        <p:spPr bwMode="auto">
          <a:xfrm>
            <a:off x="2731930" y="1609310"/>
            <a:ext cx="183574" cy="183574"/>
          </a:xfrm>
          <a:prstGeom prst="rect">
            <a:avLst/>
          </a:prstGeom>
          <a:solidFill>
            <a:schemeClr val="accent1"/>
          </a:solidFill>
          <a:ln w="19050">
            <a:noFill/>
            <a:miter lim="800000"/>
            <a:headEnd/>
            <a:tailEnd/>
          </a:ln>
        </p:spPr>
        <p:txBody>
          <a:bodyPr rtlCol="0" anchor="ctr"/>
          <a:lstStyle/>
          <a:p>
            <a:pPr algn="ctr"/>
            <a:endParaRPr lang="en-US" dirty="0"/>
          </a:p>
        </p:txBody>
      </p:sp>
      <p:sp>
        <p:nvSpPr>
          <p:cNvPr id="54" name="Rectangle 53">
            <a:extLst>
              <a:ext uri="{FF2B5EF4-FFF2-40B4-BE49-F238E27FC236}">
                <a16:creationId xmlns:a16="http://schemas.microsoft.com/office/drawing/2014/main" id="{F3A76970-2DD9-478F-ABE3-5614CDEDD7AB}"/>
              </a:ext>
            </a:extLst>
          </p:cNvPr>
          <p:cNvSpPr/>
          <p:nvPr/>
        </p:nvSpPr>
        <p:spPr bwMode="auto">
          <a:xfrm>
            <a:off x="4886263" y="1609310"/>
            <a:ext cx="183574" cy="183574"/>
          </a:xfrm>
          <a:prstGeom prst="rect">
            <a:avLst/>
          </a:prstGeom>
          <a:solidFill>
            <a:schemeClr val="accent3"/>
          </a:solidFill>
          <a:ln w="19050">
            <a:noFill/>
            <a:miter lim="800000"/>
            <a:headEnd/>
            <a:tailEnd/>
          </a:ln>
        </p:spPr>
        <p:txBody>
          <a:bodyPr rtlCol="0" anchor="ctr"/>
          <a:lstStyle/>
          <a:p>
            <a:pPr algn="ctr"/>
            <a:endParaRPr lang="en-US" dirty="0"/>
          </a:p>
        </p:txBody>
      </p:sp>
      <p:sp>
        <p:nvSpPr>
          <p:cNvPr id="55" name="Rectangle 54">
            <a:extLst>
              <a:ext uri="{FF2B5EF4-FFF2-40B4-BE49-F238E27FC236}">
                <a16:creationId xmlns:a16="http://schemas.microsoft.com/office/drawing/2014/main" id="{24512594-20EC-4790-BCEF-9B3536244B90}"/>
              </a:ext>
            </a:extLst>
          </p:cNvPr>
          <p:cNvSpPr/>
          <p:nvPr/>
        </p:nvSpPr>
        <p:spPr bwMode="auto">
          <a:xfrm>
            <a:off x="6601335" y="1609310"/>
            <a:ext cx="183574" cy="183574"/>
          </a:xfrm>
          <a:prstGeom prst="rect">
            <a:avLst/>
          </a:prstGeom>
          <a:solidFill>
            <a:schemeClr val="accent4"/>
          </a:solidFill>
          <a:ln w="19050">
            <a:noFill/>
            <a:miter lim="800000"/>
            <a:headEnd/>
            <a:tailEnd/>
          </a:ln>
        </p:spPr>
        <p:txBody>
          <a:bodyPr rtlCol="0" anchor="ctr"/>
          <a:lstStyle/>
          <a:p>
            <a:pPr algn="ctr"/>
            <a:endParaRPr lang="en-US" dirty="0"/>
          </a:p>
        </p:txBody>
      </p:sp>
      <p:cxnSp>
        <p:nvCxnSpPr>
          <p:cNvPr id="57" name="Straight Connector 56">
            <a:extLst>
              <a:ext uri="{FF2B5EF4-FFF2-40B4-BE49-F238E27FC236}">
                <a16:creationId xmlns:a16="http://schemas.microsoft.com/office/drawing/2014/main" id="{34B876C6-B030-4A96-A51A-A8E505797192}"/>
              </a:ext>
            </a:extLst>
          </p:cNvPr>
          <p:cNvCxnSpPr>
            <a:cxnSpLocks/>
          </p:cNvCxnSpPr>
          <p:nvPr/>
        </p:nvCxnSpPr>
        <p:spPr bwMode="auto">
          <a:xfrm flipV="1">
            <a:off x="6606829" y="2091708"/>
            <a:ext cx="0" cy="3467631"/>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2E0FA26-D88D-41E1-9839-85501792F06B}"/>
              </a:ext>
            </a:extLst>
          </p:cNvPr>
          <p:cNvCxnSpPr>
            <a:cxnSpLocks/>
          </p:cNvCxnSpPr>
          <p:nvPr/>
        </p:nvCxnSpPr>
        <p:spPr bwMode="auto">
          <a:xfrm>
            <a:off x="6596438" y="4334521"/>
            <a:ext cx="4935682" cy="0"/>
          </a:xfrm>
          <a:prstGeom prst="line">
            <a:avLst/>
          </a:prstGeom>
          <a:noFill/>
          <a:ln w="28575" cap="flat" cmpd="sng" algn="ctr">
            <a:solidFill>
              <a:schemeClr val="bg1"/>
            </a:solidFill>
            <a:prstDash val="sysDot"/>
            <a:round/>
            <a:headEnd type="none" w="med" len="med"/>
            <a:tailEnd type="none" w="med" len="med"/>
          </a:ln>
          <a:effectLst/>
        </p:spPr>
      </p:cxnSp>
      <p:cxnSp>
        <p:nvCxnSpPr>
          <p:cNvPr id="60" name="Straight Connector 59">
            <a:extLst>
              <a:ext uri="{FF2B5EF4-FFF2-40B4-BE49-F238E27FC236}">
                <a16:creationId xmlns:a16="http://schemas.microsoft.com/office/drawing/2014/main" id="{81C8F531-6A38-437D-A083-8214C6F6DA6D}"/>
              </a:ext>
            </a:extLst>
          </p:cNvPr>
          <p:cNvCxnSpPr>
            <a:cxnSpLocks/>
          </p:cNvCxnSpPr>
          <p:nvPr/>
        </p:nvCxnSpPr>
        <p:spPr bwMode="auto">
          <a:xfrm>
            <a:off x="6596438" y="4684348"/>
            <a:ext cx="4935682" cy="0"/>
          </a:xfrm>
          <a:prstGeom prst="line">
            <a:avLst/>
          </a:prstGeom>
          <a:noFill/>
          <a:ln w="28575" cap="flat" cmpd="sng" algn="ctr">
            <a:solidFill>
              <a:schemeClr val="bg1"/>
            </a:solidFill>
            <a:prstDash val="sysDot"/>
            <a:round/>
            <a:headEnd type="none" w="med" len="med"/>
            <a:tailEnd type="none" w="med" len="med"/>
          </a:ln>
          <a:effectLst/>
        </p:spPr>
      </p:cxnSp>
      <p:cxnSp>
        <p:nvCxnSpPr>
          <p:cNvPr id="61" name="Straight Connector 60">
            <a:extLst>
              <a:ext uri="{FF2B5EF4-FFF2-40B4-BE49-F238E27FC236}">
                <a16:creationId xmlns:a16="http://schemas.microsoft.com/office/drawing/2014/main" id="{A708393B-6791-4506-9644-B7CA846AF7A1}"/>
              </a:ext>
            </a:extLst>
          </p:cNvPr>
          <p:cNvCxnSpPr>
            <a:cxnSpLocks/>
          </p:cNvCxnSpPr>
          <p:nvPr/>
        </p:nvCxnSpPr>
        <p:spPr bwMode="auto">
          <a:xfrm>
            <a:off x="6596438" y="5106912"/>
            <a:ext cx="4935682" cy="0"/>
          </a:xfrm>
          <a:prstGeom prst="line">
            <a:avLst/>
          </a:prstGeom>
          <a:noFill/>
          <a:ln w="28575" cap="flat" cmpd="sng" algn="ctr">
            <a:solidFill>
              <a:schemeClr val="bg1"/>
            </a:solidFill>
            <a:prstDash val="sysDot"/>
            <a:round/>
            <a:headEnd type="none" w="med" len="med"/>
            <a:tailEnd type="none" w="med" len="med"/>
          </a:ln>
          <a:effectLst/>
        </p:spPr>
      </p:cxnSp>
      <p:cxnSp>
        <p:nvCxnSpPr>
          <p:cNvPr id="62" name="Straight Connector 61">
            <a:extLst>
              <a:ext uri="{FF2B5EF4-FFF2-40B4-BE49-F238E27FC236}">
                <a16:creationId xmlns:a16="http://schemas.microsoft.com/office/drawing/2014/main" id="{C774AA0F-F27A-4882-B8C2-E38CD6B653D0}"/>
              </a:ext>
            </a:extLst>
          </p:cNvPr>
          <p:cNvCxnSpPr>
            <a:cxnSpLocks/>
          </p:cNvCxnSpPr>
          <p:nvPr/>
        </p:nvCxnSpPr>
        <p:spPr bwMode="auto">
          <a:xfrm flipH="1">
            <a:off x="6530629" y="21020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AB53FF5D-B6FA-4E52-A66F-84F27E384270}"/>
              </a:ext>
            </a:extLst>
          </p:cNvPr>
          <p:cNvCxnSpPr>
            <a:cxnSpLocks/>
          </p:cNvCxnSpPr>
          <p:nvPr/>
        </p:nvCxnSpPr>
        <p:spPr bwMode="auto">
          <a:xfrm flipH="1">
            <a:off x="6530629" y="24455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B7CE751-3C22-44C2-ACA9-3AE0791990A1}"/>
              </a:ext>
            </a:extLst>
          </p:cNvPr>
          <p:cNvCxnSpPr>
            <a:cxnSpLocks/>
          </p:cNvCxnSpPr>
          <p:nvPr/>
        </p:nvCxnSpPr>
        <p:spPr bwMode="auto">
          <a:xfrm flipH="1">
            <a:off x="6530629" y="2789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BF67AB5-F577-4ECA-8075-983B2AA09563}"/>
              </a:ext>
            </a:extLst>
          </p:cNvPr>
          <p:cNvCxnSpPr>
            <a:cxnSpLocks/>
          </p:cNvCxnSpPr>
          <p:nvPr/>
        </p:nvCxnSpPr>
        <p:spPr bwMode="auto">
          <a:xfrm flipH="1">
            <a:off x="6530629" y="3132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E243A1E-3E37-47FF-A03C-5CD36776D28E}"/>
              </a:ext>
            </a:extLst>
          </p:cNvPr>
          <p:cNvCxnSpPr>
            <a:cxnSpLocks/>
          </p:cNvCxnSpPr>
          <p:nvPr/>
        </p:nvCxnSpPr>
        <p:spPr bwMode="auto">
          <a:xfrm flipH="1">
            <a:off x="6530629" y="34759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1B56FB4-DCE6-4C1C-A3AA-249C89062B3D}"/>
              </a:ext>
            </a:extLst>
          </p:cNvPr>
          <p:cNvCxnSpPr>
            <a:cxnSpLocks/>
          </p:cNvCxnSpPr>
          <p:nvPr/>
        </p:nvCxnSpPr>
        <p:spPr bwMode="auto">
          <a:xfrm flipH="1">
            <a:off x="6530629" y="38194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475259D-2912-410E-B59E-CFCB600E7D4B}"/>
              </a:ext>
            </a:extLst>
          </p:cNvPr>
          <p:cNvCxnSpPr>
            <a:cxnSpLocks/>
          </p:cNvCxnSpPr>
          <p:nvPr/>
        </p:nvCxnSpPr>
        <p:spPr bwMode="auto">
          <a:xfrm flipH="1">
            <a:off x="6530629" y="41628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C57E152-DC3A-480A-978D-790A3795992B}"/>
              </a:ext>
            </a:extLst>
          </p:cNvPr>
          <p:cNvCxnSpPr>
            <a:cxnSpLocks/>
          </p:cNvCxnSpPr>
          <p:nvPr/>
        </p:nvCxnSpPr>
        <p:spPr bwMode="auto">
          <a:xfrm flipH="1">
            <a:off x="6530629" y="45063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52D2114-7376-44B5-9E19-1F2E1504476E}"/>
              </a:ext>
            </a:extLst>
          </p:cNvPr>
          <p:cNvCxnSpPr>
            <a:cxnSpLocks/>
          </p:cNvCxnSpPr>
          <p:nvPr/>
        </p:nvCxnSpPr>
        <p:spPr bwMode="auto">
          <a:xfrm flipH="1">
            <a:off x="6530629" y="48498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9595296-0063-451A-AE2F-7C948190A828}"/>
              </a:ext>
            </a:extLst>
          </p:cNvPr>
          <p:cNvCxnSpPr>
            <a:cxnSpLocks/>
          </p:cNvCxnSpPr>
          <p:nvPr/>
        </p:nvCxnSpPr>
        <p:spPr bwMode="auto">
          <a:xfrm flipH="1">
            <a:off x="6530629" y="51932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AEBCBC85-5DAE-4794-B352-C249FABA946D}"/>
              </a:ext>
            </a:extLst>
          </p:cNvPr>
          <p:cNvCxnSpPr>
            <a:cxnSpLocks/>
          </p:cNvCxnSpPr>
          <p:nvPr/>
        </p:nvCxnSpPr>
        <p:spPr bwMode="auto">
          <a:xfrm flipH="1">
            <a:off x="6530629" y="5536747"/>
            <a:ext cx="64008" cy="0"/>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4E49AB48-7863-4FF7-A897-68A1892FF11C}"/>
              </a:ext>
            </a:extLst>
          </p:cNvPr>
          <p:cNvSpPr txBox="1"/>
          <p:nvPr/>
        </p:nvSpPr>
        <p:spPr bwMode="auto">
          <a:xfrm>
            <a:off x="5988846" y="1917432"/>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74" name="TextBox 73">
            <a:extLst>
              <a:ext uri="{FF2B5EF4-FFF2-40B4-BE49-F238E27FC236}">
                <a16:creationId xmlns:a16="http://schemas.microsoft.com/office/drawing/2014/main" id="{7DDE029C-139C-4573-BD3F-867B8AF7B7C1}"/>
              </a:ext>
            </a:extLst>
          </p:cNvPr>
          <p:cNvSpPr txBox="1"/>
          <p:nvPr/>
        </p:nvSpPr>
        <p:spPr bwMode="auto">
          <a:xfrm>
            <a:off x="5988846" y="2260421"/>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5" name="TextBox 74">
            <a:extLst>
              <a:ext uri="{FF2B5EF4-FFF2-40B4-BE49-F238E27FC236}">
                <a16:creationId xmlns:a16="http://schemas.microsoft.com/office/drawing/2014/main" id="{9F2C8B90-398E-4FB9-BD9E-A444F397CF98}"/>
              </a:ext>
            </a:extLst>
          </p:cNvPr>
          <p:cNvSpPr txBox="1"/>
          <p:nvPr/>
        </p:nvSpPr>
        <p:spPr bwMode="auto">
          <a:xfrm>
            <a:off x="5988846" y="2603410"/>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76" name="TextBox 75">
            <a:extLst>
              <a:ext uri="{FF2B5EF4-FFF2-40B4-BE49-F238E27FC236}">
                <a16:creationId xmlns:a16="http://schemas.microsoft.com/office/drawing/2014/main" id="{2A5F8EAC-FEA9-4049-AF6A-408E1C05EAD4}"/>
              </a:ext>
            </a:extLst>
          </p:cNvPr>
          <p:cNvSpPr txBox="1"/>
          <p:nvPr/>
        </p:nvSpPr>
        <p:spPr bwMode="auto">
          <a:xfrm>
            <a:off x="5988846" y="2946399"/>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7" name="TextBox 76">
            <a:extLst>
              <a:ext uri="{FF2B5EF4-FFF2-40B4-BE49-F238E27FC236}">
                <a16:creationId xmlns:a16="http://schemas.microsoft.com/office/drawing/2014/main" id="{EA0EB032-8192-483C-BB58-0A72AC979FD5}"/>
              </a:ext>
            </a:extLst>
          </p:cNvPr>
          <p:cNvSpPr txBox="1"/>
          <p:nvPr/>
        </p:nvSpPr>
        <p:spPr bwMode="auto">
          <a:xfrm>
            <a:off x="5988846" y="3289388"/>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8" name="TextBox 77">
            <a:extLst>
              <a:ext uri="{FF2B5EF4-FFF2-40B4-BE49-F238E27FC236}">
                <a16:creationId xmlns:a16="http://schemas.microsoft.com/office/drawing/2014/main" id="{BC93544E-BB3F-4D42-905E-46EBD22600FB}"/>
              </a:ext>
            </a:extLst>
          </p:cNvPr>
          <p:cNvSpPr txBox="1"/>
          <p:nvPr/>
        </p:nvSpPr>
        <p:spPr bwMode="auto">
          <a:xfrm>
            <a:off x="5988846" y="3632377"/>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9" name="TextBox 78">
            <a:extLst>
              <a:ext uri="{FF2B5EF4-FFF2-40B4-BE49-F238E27FC236}">
                <a16:creationId xmlns:a16="http://schemas.microsoft.com/office/drawing/2014/main" id="{53920DE3-E951-4274-8D35-B6B9F7F00F47}"/>
              </a:ext>
            </a:extLst>
          </p:cNvPr>
          <p:cNvSpPr txBox="1"/>
          <p:nvPr/>
        </p:nvSpPr>
        <p:spPr bwMode="auto">
          <a:xfrm>
            <a:off x="5988846" y="3975366"/>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80" name="TextBox 79">
            <a:extLst>
              <a:ext uri="{FF2B5EF4-FFF2-40B4-BE49-F238E27FC236}">
                <a16:creationId xmlns:a16="http://schemas.microsoft.com/office/drawing/2014/main" id="{AF977340-4D1E-43E8-AE55-AD043D2576D8}"/>
              </a:ext>
            </a:extLst>
          </p:cNvPr>
          <p:cNvSpPr txBox="1"/>
          <p:nvPr/>
        </p:nvSpPr>
        <p:spPr bwMode="auto">
          <a:xfrm>
            <a:off x="5988846" y="4318355"/>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81" name="TextBox 80">
            <a:extLst>
              <a:ext uri="{FF2B5EF4-FFF2-40B4-BE49-F238E27FC236}">
                <a16:creationId xmlns:a16="http://schemas.microsoft.com/office/drawing/2014/main" id="{FFDE486D-9A9B-4553-BFBB-176063E7EEBB}"/>
              </a:ext>
            </a:extLst>
          </p:cNvPr>
          <p:cNvSpPr txBox="1"/>
          <p:nvPr/>
        </p:nvSpPr>
        <p:spPr bwMode="auto">
          <a:xfrm>
            <a:off x="5988846" y="4661344"/>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2" name="TextBox 81">
            <a:extLst>
              <a:ext uri="{FF2B5EF4-FFF2-40B4-BE49-F238E27FC236}">
                <a16:creationId xmlns:a16="http://schemas.microsoft.com/office/drawing/2014/main" id="{80DE07C8-F3F1-49CA-880A-1AC56954B23C}"/>
              </a:ext>
            </a:extLst>
          </p:cNvPr>
          <p:cNvSpPr txBox="1"/>
          <p:nvPr/>
        </p:nvSpPr>
        <p:spPr bwMode="auto">
          <a:xfrm>
            <a:off x="5988846" y="5004333"/>
            <a:ext cx="590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83" name="TextBox 82">
            <a:extLst>
              <a:ext uri="{FF2B5EF4-FFF2-40B4-BE49-F238E27FC236}">
                <a16:creationId xmlns:a16="http://schemas.microsoft.com/office/drawing/2014/main" id="{2B193874-3148-492E-B15D-34E25CAB33D9}"/>
              </a:ext>
            </a:extLst>
          </p:cNvPr>
          <p:cNvSpPr txBox="1"/>
          <p:nvPr/>
        </p:nvSpPr>
        <p:spPr bwMode="auto">
          <a:xfrm>
            <a:off x="5988846" y="5347326"/>
            <a:ext cx="60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85" name="TextBox 84">
            <a:extLst>
              <a:ext uri="{FF2B5EF4-FFF2-40B4-BE49-F238E27FC236}">
                <a16:creationId xmlns:a16="http://schemas.microsoft.com/office/drawing/2014/main" id="{C72538D6-479D-4F40-8EB8-95A07E9D75D5}"/>
              </a:ext>
            </a:extLst>
          </p:cNvPr>
          <p:cNvSpPr txBox="1"/>
          <p:nvPr/>
        </p:nvSpPr>
        <p:spPr bwMode="auto">
          <a:xfrm>
            <a:off x="11468974" y="4160639"/>
            <a:ext cx="683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-30%</a:t>
            </a:r>
          </a:p>
        </p:txBody>
      </p:sp>
      <p:sp>
        <p:nvSpPr>
          <p:cNvPr id="86" name="TextBox 85">
            <a:extLst>
              <a:ext uri="{FF2B5EF4-FFF2-40B4-BE49-F238E27FC236}">
                <a16:creationId xmlns:a16="http://schemas.microsoft.com/office/drawing/2014/main" id="{E89031EF-2177-45EB-9D61-23DDC6AF3751}"/>
              </a:ext>
            </a:extLst>
          </p:cNvPr>
          <p:cNvSpPr txBox="1"/>
          <p:nvPr/>
        </p:nvSpPr>
        <p:spPr bwMode="auto">
          <a:xfrm>
            <a:off x="11468974" y="4531444"/>
            <a:ext cx="683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-50%</a:t>
            </a:r>
          </a:p>
        </p:txBody>
      </p:sp>
      <p:sp>
        <p:nvSpPr>
          <p:cNvPr id="87" name="TextBox 86">
            <a:extLst>
              <a:ext uri="{FF2B5EF4-FFF2-40B4-BE49-F238E27FC236}">
                <a16:creationId xmlns:a16="http://schemas.microsoft.com/office/drawing/2014/main" id="{95FB0D48-B696-4722-AFD4-34C4707C62C6}"/>
              </a:ext>
            </a:extLst>
          </p:cNvPr>
          <p:cNvSpPr txBox="1"/>
          <p:nvPr/>
        </p:nvSpPr>
        <p:spPr bwMode="auto">
          <a:xfrm>
            <a:off x="11468974" y="4938677"/>
            <a:ext cx="683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-75%</a:t>
            </a:r>
          </a:p>
        </p:txBody>
      </p:sp>
      <p:sp>
        <p:nvSpPr>
          <p:cNvPr id="100" name="TextBox 99">
            <a:extLst>
              <a:ext uri="{FF2B5EF4-FFF2-40B4-BE49-F238E27FC236}">
                <a16:creationId xmlns:a16="http://schemas.microsoft.com/office/drawing/2014/main" id="{5A568C4F-E666-45C2-9E0B-1863510C4B4D}"/>
              </a:ext>
            </a:extLst>
          </p:cNvPr>
          <p:cNvSpPr txBox="1"/>
          <p:nvPr/>
        </p:nvSpPr>
        <p:spPr bwMode="auto">
          <a:xfrm>
            <a:off x="6869891" y="2351316"/>
            <a:ext cx="10956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m</a:t>
            </a:r>
            <a:r>
              <a:rPr lang="en-US" b="0" dirty="0">
                <a:solidFill>
                  <a:schemeClr val="bg1"/>
                </a:solidFill>
                <a:latin typeface="Calibri" panose="020F0502020204030204" pitchFamily="34" charset="0"/>
              </a:rPr>
              <a:t> = 102</a:t>
            </a:r>
          </a:p>
        </p:txBody>
      </p:sp>
      <p:sp>
        <p:nvSpPr>
          <p:cNvPr id="101" name="TextBox 100">
            <a:extLst>
              <a:ext uri="{FF2B5EF4-FFF2-40B4-BE49-F238E27FC236}">
                <a16:creationId xmlns:a16="http://schemas.microsoft.com/office/drawing/2014/main" id="{3CADFB5E-AB0E-4A3B-BD42-8B0AEF060525}"/>
              </a:ext>
            </a:extLst>
          </p:cNvPr>
          <p:cNvSpPr txBox="1"/>
          <p:nvPr/>
        </p:nvSpPr>
        <p:spPr bwMode="auto">
          <a:xfrm>
            <a:off x="6861289" y="1909557"/>
            <a:ext cx="21613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1" dirty="0">
                <a:solidFill>
                  <a:schemeClr val="bg1"/>
                </a:solidFill>
                <a:latin typeface="Calibri" panose="020F0502020204030204" pitchFamily="34" charset="0"/>
              </a:rPr>
              <a:t>Histology subtypes:</a:t>
            </a:r>
          </a:p>
        </p:txBody>
      </p:sp>
      <p:sp>
        <p:nvSpPr>
          <p:cNvPr id="102" name="TextBox 101">
            <a:extLst>
              <a:ext uri="{FF2B5EF4-FFF2-40B4-BE49-F238E27FC236}">
                <a16:creationId xmlns:a16="http://schemas.microsoft.com/office/drawing/2014/main" id="{FB3DD64D-8677-4826-AB11-C3CFA7701D78}"/>
              </a:ext>
            </a:extLst>
          </p:cNvPr>
          <p:cNvSpPr txBox="1"/>
          <p:nvPr/>
        </p:nvSpPr>
        <p:spPr bwMode="auto">
          <a:xfrm>
            <a:off x="9066682" y="1919232"/>
            <a:ext cx="3085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Endometrioid adenocarcinoma</a:t>
            </a:r>
            <a:endParaRPr lang="en-US" b="0" dirty="0">
              <a:solidFill>
                <a:schemeClr val="bg1"/>
              </a:solidFill>
              <a:latin typeface="Calibri" panose="020F0502020204030204" pitchFamily="34" charset="0"/>
            </a:endParaRPr>
          </a:p>
        </p:txBody>
      </p:sp>
      <p:sp>
        <p:nvSpPr>
          <p:cNvPr id="103" name="TextBox 102">
            <a:extLst>
              <a:ext uri="{FF2B5EF4-FFF2-40B4-BE49-F238E27FC236}">
                <a16:creationId xmlns:a16="http://schemas.microsoft.com/office/drawing/2014/main" id="{E150725F-9034-42B6-8575-983F586AC717}"/>
              </a:ext>
            </a:extLst>
          </p:cNvPr>
          <p:cNvSpPr txBox="1"/>
          <p:nvPr/>
        </p:nvSpPr>
        <p:spPr bwMode="auto">
          <a:xfrm>
            <a:off x="9066681" y="2201757"/>
            <a:ext cx="2815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Clear cell adenocarcinoma</a:t>
            </a:r>
            <a:endParaRPr lang="en-US" b="0" dirty="0">
              <a:solidFill>
                <a:schemeClr val="bg1"/>
              </a:solidFill>
              <a:latin typeface="Calibri" panose="020F0502020204030204" pitchFamily="34" charset="0"/>
            </a:endParaRPr>
          </a:p>
        </p:txBody>
      </p:sp>
      <p:sp>
        <p:nvSpPr>
          <p:cNvPr id="104" name="TextBox 103">
            <a:extLst>
              <a:ext uri="{FF2B5EF4-FFF2-40B4-BE49-F238E27FC236}">
                <a16:creationId xmlns:a16="http://schemas.microsoft.com/office/drawing/2014/main" id="{F7D99237-70AA-4E0E-A6E0-4508D6FF3477}"/>
              </a:ext>
            </a:extLst>
          </p:cNvPr>
          <p:cNvSpPr txBox="1"/>
          <p:nvPr/>
        </p:nvSpPr>
        <p:spPr bwMode="auto">
          <a:xfrm>
            <a:off x="9066680" y="2484282"/>
            <a:ext cx="2651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Serous adenocarcinoma</a:t>
            </a:r>
            <a:endParaRPr lang="en-US" b="0" dirty="0">
              <a:solidFill>
                <a:schemeClr val="bg1"/>
              </a:solidFill>
              <a:latin typeface="Calibri" panose="020F0502020204030204" pitchFamily="34" charset="0"/>
            </a:endParaRPr>
          </a:p>
        </p:txBody>
      </p:sp>
      <p:sp>
        <p:nvSpPr>
          <p:cNvPr id="105" name="Rectangle 104">
            <a:extLst>
              <a:ext uri="{FF2B5EF4-FFF2-40B4-BE49-F238E27FC236}">
                <a16:creationId xmlns:a16="http://schemas.microsoft.com/office/drawing/2014/main" id="{6C77EA99-D35A-40CC-93DA-ED545C0AEDBA}"/>
              </a:ext>
            </a:extLst>
          </p:cNvPr>
          <p:cNvSpPr/>
          <p:nvPr/>
        </p:nvSpPr>
        <p:spPr bwMode="auto">
          <a:xfrm>
            <a:off x="8912105" y="2010730"/>
            <a:ext cx="183574" cy="183574"/>
          </a:xfrm>
          <a:prstGeom prst="rect">
            <a:avLst/>
          </a:prstGeom>
          <a:solidFill>
            <a:schemeClr val="accent5"/>
          </a:solidFill>
          <a:ln w="19050">
            <a:noFill/>
            <a:miter lim="800000"/>
            <a:headEnd/>
            <a:tailEnd/>
          </a:ln>
        </p:spPr>
        <p:txBody>
          <a:bodyPr rtlCol="0" anchor="ctr"/>
          <a:lstStyle/>
          <a:p>
            <a:pPr algn="ctr"/>
            <a:endParaRPr lang="en-US" dirty="0"/>
          </a:p>
        </p:txBody>
      </p:sp>
      <p:sp>
        <p:nvSpPr>
          <p:cNvPr id="106" name="Rectangle 105">
            <a:extLst>
              <a:ext uri="{FF2B5EF4-FFF2-40B4-BE49-F238E27FC236}">
                <a16:creationId xmlns:a16="http://schemas.microsoft.com/office/drawing/2014/main" id="{AEC2F43F-CA0D-4189-ABB8-6D889B410ABD}"/>
              </a:ext>
            </a:extLst>
          </p:cNvPr>
          <p:cNvSpPr/>
          <p:nvPr/>
        </p:nvSpPr>
        <p:spPr bwMode="auto">
          <a:xfrm>
            <a:off x="8912105" y="2293255"/>
            <a:ext cx="183574" cy="183574"/>
          </a:xfrm>
          <a:prstGeom prst="rect">
            <a:avLst/>
          </a:prstGeom>
          <a:solidFill>
            <a:schemeClr val="accent6"/>
          </a:solidFill>
          <a:ln w="19050">
            <a:noFill/>
            <a:miter lim="800000"/>
            <a:headEnd/>
            <a:tailEnd/>
          </a:ln>
        </p:spPr>
        <p:txBody>
          <a:bodyPr rtlCol="0" anchor="ctr"/>
          <a:lstStyle/>
          <a:p>
            <a:pPr algn="ctr"/>
            <a:endParaRPr lang="en-US" dirty="0"/>
          </a:p>
        </p:txBody>
      </p:sp>
      <p:sp>
        <p:nvSpPr>
          <p:cNvPr id="107" name="Rectangle 106">
            <a:extLst>
              <a:ext uri="{FF2B5EF4-FFF2-40B4-BE49-F238E27FC236}">
                <a16:creationId xmlns:a16="http://schemas.microsoft.com/office/drawing/2014/main" id="{39723A78-1C8B-42CB-A130-E91B5A7B1E75}"/>
              </a:ext>
            </a:extLst>
          </p:cNvPr>
          <p:cNvSpPr/>
          <p:nvPr/>
        </p:nvSpPr>
        <p:spPr bwMode="auto">
          <a:xfrm>
            <a:off x="8912105" y="2575780"/>
            <a:ext cx="183574" cy="183574"/>
          </a:xfrm>
          <a:prstGeom prst="rect">
            <a:avLst/>
          </a:prstGeom>
          <a:solidFill>
            <a:schemeClr val="accent2"/>
          </a:solidFill>
          <a:ln w="19050">
            <a:noFill/>
            <a:miter lim="800000"/>
            <a:headEnd/>
            <a:tailEnd/>
          </a:ln>
        </p:spPr>
        <p:txBody>
          <a:bodyPr rtlCol="0" anchor="ctr"/>
          <a:lstStyle/>
          <a:p>
            <a:pPr algn="ctr"/>
            <a:endParaRPr lang="en-US" dirty="0"/>
          </a:p>
        </p:txBody>
      </p:sp>
      <p:sp>
        <p:nvSpPr>
          <p:cNvPr id="108" name="TextBox 107">
            <a:extLst>
              <a:ext uri="{FF2B5EF4-FFF2-40B4-BE49-F238E27FC236}">
                <a16:creationId xmlns:a16="http://schemas.microsoft.com/office/drawing/2014/main" id="{47FF98DF-F183-4EFC-BECD-3B91722D6591}"/>
              </a:ext>
            </a:extLst>
          </p:cNvPr>
          <p:cNvSpPr txBox="1"/>
          <p:nvPr/>
        </p:nvSpPr>
        <p:spPr bwMode="auto">
          <a:xfrm>
            <a:off x="9066681" y="2766807"/>
            <a:ext cx="16431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Other</a:t>
            </a:r>
            <a:endParaRPr lang="en-US" b="0" dirty="0">
              <a:solidFill>
                <a:schemeClr val="bg1"/>
              </a:solidFill>
              <a:latin typeface="Calibri" panose="020F0502020204030204" pitchFamily="34" charset="0"/>
            </a:endParaRPr>
          </a:p>
        </p:txBody>
      </p:sp>
      <p:sp>
        <p:nvSpPr>
          <p:cNvPr id="109" name="Rectangle 108">
            <a:extLst>
              <a:ext uri="{FF2B5EF4-FFF2-40B4-BE49-F238E27FC236}">
                <a16:creationId xmlns:a16="http://schemas.microsoft.com/office/drawing/2014/main" id="{485EB1C8-FFCC-4CC8-96D5-473F884DA6B4}"/>
              </a:ext>
            </a:extLst>
          </p:cNvPr>
          <p:cNvSpPr/>
          <p:nvPr/>
        </p:nvSpPr>
        <p:spPr bwMode="auto">
          <a:xfrm>
            <a:off x="8912105" y="2858305"/>
            <a:ext cx="183574" cy="183574"/>
          </a:xfrm>
          <a:prstGeom prst="rect">
            <a:avLst/>
          </a:prstGeom>
          <a:solidFill>
            <a:schemeClr val="tx2"/>
          </a:solidFill>
          <a:ln w="19050">
            <a:noFill/>
            <a:miter lim="800000"/>
            <a:headEnd/>
            <a:tailEnd/>
          </a:ln>
        </p:spPr>
        <p:txBody>
          <a:bodyPr rtlCol="0" anchor="ctr"/>
          <a:lstStyle/>
          <a:p>
            <a:pPr algn="ctr"/>
            <a:endParaRPr lang="en-US" dirty="0"/>
          </a:p>
        </p:txBody>
      </p:sp>
      <p:sp>
        <p:nvSpPr>
          <p:cNvPr id="112" name="TextBox 111">
            <a:extLst>
              <a:ext uri="{FF2B5EF4-FFF2-40B4-BE49-F238E27FC236}">
                <a16:creationId xmlns:a16="http://schemas.microsoft.com/office/drawing/2014/main" id="{4EE2A4B6-5CBF-4432-B71C-DE151DFC80AE}"/>
              </a:ext>
            </a:extLst>
          </p:cNvPr>
          <p:cNvSpPr txBox="1"/>
          <p:nvPr/>
        </p:nvSpPr>
        <p:spPr bwMode="auto">
          <a:xfrm>
            <a:off x="922019"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13" name="TextBox 112">
            <a:extLst>
              <a:ext uri="{FF2B5EF4-FFF2-40B4-BE49-F238E27FC236}">
                <a16:creationId xmlns:a16="http://schemas.microsoft.com/office/drawing/2014/main" id="{49C17B58-5FC0-4C51-A404-69E82792C17F}"/>
              </a:ext>
            </a:extLst>
          </p:cNvPr>
          <p:cNvSpPr txBox="1"/>
          <p:nvPr/>
        </p:nvSpPr>
        <p:spPr bwMode="auto">
          <a:xfrm>
            <a:off x="786360"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14" name="TextBox 113">
            <a:extLst>
              <a:ext uri="{FF2B5EF4-FFF2-40B4-BE49-F238E27FC236}">
                <a16:creationId xmlns:a16="http://schemas.microsoft.com/office/drawing/2014/main" id="{1D698F7B-7573-411B-A69A-237A0C5C6C73}"/>
              </a:ext>
            </a:extLst>
          </p:cNvPr>
          <p:cNvSpPr txBox="1"/>
          <p:nvPr/>
        </p:nvSpPr>
        <p:spPr bwMode="auto">
          <a:xfrm>
            <a:off x="1585859"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15" name="TextBox 114">
            <a:extLst>
              <a:ext uri="{FF2B5EF4-FFF2-40B4-BE49-F238E27FC236}">
                <a16:creationId xmlns:a16="http://schemas.microsoft.com/office/drawing/2014/main" id="{FB4D065B-0B35-4902-9E6A-5F1F1A5306E3}"/>
              </a:ext>
            </a:extLst>
          </p:cNvPr>
          <p:cNvSpPr txBox="1"/>
          <p:nvPr/>
        </p:nvSpPr>
        <p:spPr bwMode="auto">
          <a:xfrm>
            <a:off x="833129"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16" name="TextBox 115">
            <a:extLst>
              <a:ext uri="{FF2B5EF4-FFF2-40B4-BE49-F238E27FC236}">
                <a16:creationId xmlns:a16="http://schemas.microsoft.com/office/drawing/2014/main" id="{9A1A6EB6-BDF9-413E-810F-BF8AA003BE58}"/>
              </a:ext>
            </a:extLst>
          </p:cNvPr>
          <p:cNvSpPr txBox="1"/>
          <p:nvPr/>
        </p:nvSpPr>
        <p:spPr bwMode="auto">
          <a:xfrm>
            <a:off x="877433"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18" name="TextBox 117">
            <a:extLst>
              <a:ext uri="{FF2B5EF4-FFF2-40B4-BE49-F238E27FC236}">
                <a16:creationId xmlns:a16="http://schemas.microsoft.com/office/drawing/2014/main" id="{DDED9BBF-6789-428D-B2B8-38FBBD15DA4D}"/>
              </a:ext>
            </a:extLst>
          </p:cNvPr>
          <p:cNvSpPr txBox="1"/>
          <p:nvPr/>
        </p:nvSpPr>
        <p:spPr bwMode="auto">
          <a:xfrm>
            <a:off x="1168607"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19" name="TextBox 118">
            <a:extLst>
              <a:ext uri="{FF2B5EF4-FFF2-40B4-BE49-F238E27FC236}">
                <a16:creationId xmlns:a16="http://schemas.microsoft.com/office/drawing/2014/main" id="{3B0F7AF2-9685-44AB-8CB3-5CC0CAE5C444}"/>
              </a:ext>
            </a:extLst>
          </p:cNvPr>
          <p:cNvSpPr txBox="1"/>
          <p:nvPr/>
        </p:nvSpPr>
        <p:spPr bwMode="auto">
          <a:xfrm>
            <a:off x="1218448"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20" name="TextBox 119">
            <a:extLst>
              <a:ext uri="{FF2B5EF4-FFF2-40B4-BE49-F238E27FC236}">
                <a16:creationId xmlns:a16="http://schemas.microsoft.com/office/drawing/2014/main" id="{0D01545B-BD59-4270-B6F5-649B5C94B9C2}"/>
              </a:ext>
            </a:extLst>
          </p:cNvPr>
          <p:cNvSpPr txBox="1"/>
          <p:nvPr/>
        </p:nvSpPr>
        <p:spPr bwMode="auto">
          <a:xfrm>
            <a:off x="1068925"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21" name="TextBox 120">
            <a:extLst>
              <a:ext uri="{FF2B5EF4-FFF2-40B4-BE49-F238E27FC236}">
                <a16:creationId xmlns:a16="http://schemas.microsoft.com/office/drawing/2014/main" id="{5D36168A-ACD1-4E58-A4BC-2AAD01DFDF8B}"/>
              </a:ext>
            </a:extLst>
          </p:cNvPr>
          <p:cNvSpPr txBox="1"/>
          <p:nvPr/>
        </p:nvSpPr>
        <p:spPr bwMode="auto">
          <a:xfrm>
            <a:off x="1019084"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22" name="TextBox 121">
            <a:extLst>
              <a:ext uri="{FF2B5EF4-FFF2-40B4-BE49-F238E27FC236}">
                <a16:creationId xmlns:a16="http://schemas.microsoft.com/office/drawing/2014/main" id="{43618418-7F26-442A-9387-E4304A209FBF}"/>
              </a:ext>
            </a:extLst>
          </p:cNvPr>
          <p:cNvSpPr txBox="1"/>
          <p:nvPr/>
        </p:nvSpPr>
        <p:spPr bwMode="auto">
          <a:xfrm>
            <a:off x="1118766"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23" name="TextBox 122">
            <a:extLst>
              <a:ext uri="{FF2B5EF4-FFF2-40B4-BE49-F238E27FC236}">
                <a16:creationId xmlns:a16="http://schemas.microsoft.com/office/drawing/2014/main" id="{E41D1BF7-1FD6-4C3B-99D9-BA7F70BE89A9}"/>
              </a:ext>
            </a:extLst>
          </p:cNvPr>
          <p:cNvSpPr txBox="1"/>
          <p:nvPr/>
        </p:nvSpPr>
        <p:spPr bwMode="auto">
          <a:xfrm>
            <a:off x="1257507"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24" name="TextBox 123">
            <a:extLst>
              <a:ext uri="{FF2B5EF4-FFF2-40B4-BE49-F238E27FC236}">
                <a16:creationId xmlns:a16="http://schemas.microsoft.com/office/drawing/2014/main" id="{67B8DE80-B3A1-4752-A48D-B4FE79E1F52B}"/>
              </a:ext>
            </a:extLst>
          </p:cNvPr>
          <p:cNvSpPr txBox="1"/>
          <p:nvPr/>
        </p:nvSpPr>
        <p:spPr bwMode="auto">
          <a:xfrm>
            <a:off x="1304721"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25" name="TextBox 124">
            <a:extLst>
              <a:ext uri="{FF2B5EF4-FFF2-40B4-BE49-F238E27FC236}">
                <a16:creationId xmlns:a16="http://schemas.microsoft.com/office/drawing/2014/main" id="{C8F3124C-F4B2-4275-B53A-082537183DCB}"/>
              </a:ext>
            </a:extLst>
          </p:cNvPr>
          <p:cNvSpPr txBox="1"/>
          <p:nvPr/>
        </p:nvSpPr>
        <p:spPr bwMode="auto">
          <a:xfrm>
            <a:off x="1353925"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26" name="TextBox 125">
            <a:extLst>
              <a:ext uri="{FF2B5EF4-FFF2-40B4-BE49-F238E27FC236}">
                <a16:creationId xmlns:a16="http://schemas.microsoft.com/office/drawing/2014/main" id="{1D0AAA9D-4EAD-43D0-AEDA-2A9C64FF379D}"/>
              </a:ext>
            </a:extLst>
          </p:cNvPr>
          <p:cNvSpPr txBox="1"/>
          <p:nvPr/>
        </p:nvSpPr>
        <p:spPr bwMode="auto">
          <a:xfrm>
            <a:off x="1402203"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27" name="TextBox 126">
            <a:extLst>
              <a:ext uri="{FF2B5EF4-FFF2-40B4-BE49-F238E27FC236}">
                <a16:creationId xmlns:a16="http://schemas.microsoft.com/office/drawing/2014/main" id="{F9770D12-E252-4A02-8292-79C4541C03D9}"/>
              </a:ext>
            </a:extLst>
          </p:cNvPr>
          <p:cNvSpPr txBox="1"/>
          <p:nvPr/>
        </p:nvSpPr>
        <p:spPr bwMode="auto">
          <a:xfrm>
            <a:off x="1538317"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28" name="TextBox 127">
            <a:extLst>
              <a:ext uri="{FF2B5EF4-FFF2-40B4-BE49-F238E27FC236}">
                <a16:creationId xmlns:a16="http://schemas.microsoft.com/office/drawing/2014/main" id="{EF3B63C8-013E-4FAF-93A5-D10EB15C17A9}"/>
              </a:ext>
            </a:extLst>
          </p:cNvPr>
          <p:cNvSpPr txBox="1"/>
          <p:nvPr/>
        </p:nvSpPr>
        <p:spPr bwMode="auto">
          <a:xfrm>
            <a:off x="1443177"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29" name="TextBox 128">
            <a:extLst>
              <a:ext uri="{FF2B5EF4-FFF2-40B4-BE49-F238E27FC236}">
                <a16:creationId xmlns:a16="http://schemas.microsoft.com/office/drawing/2014/main" id="{038D780E-E6A6-4640-8395-9FB1B5EDD55B}"/>
              </a:ext>
            </a:extLst>
          </p:cNvPr>
          <p:cNvSpPr txBox="1"/>
          <p:nvPr/>
        </p:nvSpPr>
        <p:spPr bwMode="auto">
          <a:xfrm>
            <a:off x="1490039"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30" name="TextBox 129">
            <a:extLst>
              <a:ext uri="{FF2B5EF4-FFF2-40B4-BE49-F238E27FC236}">
                <a16:creationId xmlns:a16="http://schemas.microsoft.com/office/drawing/2014/main" id="{7E1E1670-7BFA-495F-8987-E5131F7FBED5}"/>
              </a:ext>
            </a:extLst>
          </p:cNvPr>
          <p:cNvSpPr txBox="1"/>
          <p:nvPr/>
        </p:nvSpPr>
        <p:spPr bwMode="auto">
          <a:xfrm>
            <a:off x="1629318"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31" name="TextBox 130">
            <a:extLst>
              <a:ext uri="{FF2B5EF4-FFF2-40B4-BE49-F238E27FC236}">
                <a16:creationId xmlns:a16="http://schemas.microsoft.com/office/drawing/2014/main" id="{A846FFBC-2EE1-44CB-B42D-0A1423305148}"/>
              </a:ext>
            </a:extLst>
          </p:cNvPr>
          <p:cNvSpPr txBox="1"/>
          <p:nvPr/>
        </p:nvSpPr>
        <p:spPr bwMode="auto">
          <a:xfrm>
            <a:off x="1679583"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32" name="TextBox 131">
            <a:extLst>
              <a:ext uri="{FF2B5EF4-FFF2-40B4-BE49-F238E27FC236}">
                <a16:creationId xmlns:a16="http://schemas.microsoft.com/office/drawing/2014/main" id="{C2B2D38B-FDAB-45D0-9A03-81D0DD2BC284}"/>
              </a:ext>
            </a:extLst>
          </p:cNvPr>
          <p:cNvSpPr txBox="1"/>
          <p:nvPr/>
        </p:nvSpPr>
        <p:spPr bwMode="auto">
          <a:xfrm>
            <a:off x="1726384"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33" name="TextBox 132">
            <a:extLst>
              <a:ext uri="{FF2B5EF4-FFF2-40B4-BE49-F238E27FC236}">
                <a16:creationId xmlns:a16="http://schemas.microsoft.com/office/drawing/2014/main" id="{60EEDEA5-7C0B-4FD5-AF93-D36AB6CDBABE}"/>
              </a:ext>
            </a:extLst>
          </p:cNvPr>
          <p:cNvSpPr txBox="1"/>
          <p:nvPr/>
        </p:nvSpPr>
        <p:spPr bwMode="auto">
          <a:xfrm>
            <a:off x="2436940"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34" name="TextBox 133">
            <a:extLst>
              <a:ext uri="{FF2B5EF4-FFF2-40B4-BE49-F238E27FC236}">
                <a16:creationId xmlns:a16="http://schemas.microsoft.com/office/drawing/2014/main" id="{82553EBC-AC80-4CD4-910D-391420A04578}"/>
              </a:ext>
            </a:extLst>
          </p:cNvPr>
          <p:cNvSpPr txBox="1"/>
          <p:nvPr/>
        </p:nvSpPr>
        <p:spPr bwMode="auto">
          <a:xfrm>
            <a:off x="3062392"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35" name="TextBox 134">
            <a:extLst>
              <a:ext uri="{FF2B5EF4-FFF2-40B4-BE49-F238E27FC236}">
                <a16:creationId xmlns:a16="http://schemas.microsoft.com/office/drawing/2014/main" id="{F28A841E-83C1-41BF-BA87-5BB3365C13CB}"/>
              </a:ext>
            </a:extLst>
          </p:cNvPr>
          <p:cNvSpPr txBox="1"/>
          <p:nvPr/>
        </p:nvSpPr>
        <p:spPr bwMode="auto">
          <a:xfrm>
            <a:off x="3575401"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36" name="TextBox 135">
            <a:extLst>
              <a:ext uri="{FF2B5EF4-FFF2-40B4-BE49-F238E27FC236}">
                <a16:creationId xmlns:a16="http://schemas.microsoft.com/office/drawing/2014/main" id="{870C66A5-F175-4B96-9F01-EF84A9AAB6A3}"/>
              </a:ext>
            </a:extLst>
          </p:cNvPr>
          <p:cNvSpPr txBox="1"/>
          <p:nvPr/>
        </p:nvSpPr>
        <p:spPr bwMode="auto">
          <a:xfrm>
            <a:off x="3675083"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37" name="TextBox 136">
            <a:extLst>
              <a:ext uri="{FF2B5EF4-FFF2-40B4-BE49-F238E27FC236}">
                <a16:creationId xmlns:a16="http://schemas.microsoft.com/office/drawing/2014/main" id="{C6A148AC-2708-418B-B52E-C390FBDB71AC}"/>
              </a:ext>
            </a:extLst>
          </p:cNvPr>
          <p:cNvSpPr txBox="1"/>
          <p:nvPr/>
        </p:nvSpPr>
        <p:spPr bwMode="auto">
          <a:xfrm>
            <a:off x="3718083"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38" name="TextBox 137">
            <a:extLst>
              <a:ext uri="{FF2B5EF4-FFF2-40B4-BE49-F238E27FC236}">
                <a16:creationId xmlns:a16="http://schemas.microsoft.com/office/drawing/2014/main" id="{C1C878CC-9824-405F-9FF7-BD04D001C5E8}"/>
              </a:ext>
            </a:extLst>
          </p:cNvPr>
          <p:cNvSpPr txBox="1"/>
          <p:nvPr/>
        </p:nvSpPr>
        <p:spPr bwMode="auto">
          <a:xfrm>
            <a:off x="4287774"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39" name="TextBox 138">
            <a:extLst>
              <a:ext uri="{FF2B5EF4-FFF2-40B4-BE49-F238E27FC236}">
                <a16:creationId xmlns:a16="http://schemas.microsoft.com/office/drawing/2014/main" id="{3628516F-0396-492A-86B5-0FA5475D71AB}"/>
              </a:ext>
            </a:extLst>
          </p:cNvPr>
          <p:cNvSpPr txBox="1"/>
          <p:nvPr/>
        </p:nvSpPr>
        <p:spPr bwMode="auto">
          <a:xfrm>
            <a:off x="4954109"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40" name="TextBox 139">
            <a:extLst>
              <a:ext uri="{FF2B5EF4-FFF2-40B4-BE49-F238E27FC236}">
                <a16:creationId xmlns:a16="http://schemas.microsoft.com/office/drawing/2014/main" id="{80F1B000-2E34-4502-A2C8-8F9CEA2E5958}"/>
              </a:ext>
            </a:extLst>
          </p:cNvPr>
          <p:cNvSpPr txBox="1"/>
          <p:nvPr/>
        </p:nvSpPr>
        <p:spPr bwMode="auto">
          <a:xfrm>
            <a:off x="4993962" y="3551857"/>
            <a:ext cx="21672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900" dirty="0">
                <a:solidFill>
                  <a:schemeClr val="bg1"/>
                </a:solidFill>
                <a:latin typeface="Calibri" panose="020F0502020204030204" pitchFamily="34" charset="0"/>
              </a:rPr>
              <a:t>o</a:t>
            </a:r>
            <a:endParaRPr lang="en-US" sz="900" b="0" dirty="0">
              <a:solidFill>
                <a:schemeClr val="bg1"/>
              </a:solidFill>
              <a:latin typeface="Calibri" panose="020F0502020204030204" pitchFamily="34" charset="0"/>
            </a:endParaRPr>
          </a:p>
        </p:txBody>
      </p:sp>
      <p:sp>
        <p:nvSpPr>
          <p:cNvPr id="141" name="TextBox 140">
            <a:extLst>
              <a:ext uri="{FF2B5EF4-FFF2-40B4-BE49-F238E27FC236}">
                <a16:creationId xmlns:a16="http://schemas.microsoft.com/office/drawing/2014/main" id="{C76362D1-E7FB-40FB-8EF2-E8CD41F0B718}"/>
              </a:ext>
            </a:extLst>
          </p:cNvPr>
          <p:cNvSpPr txBox="1"/>
          <p:nvPr/>
        </p:nvSpPr>
        <p:spPr bwMode="auto">
          <a:xfrm>
            <a:off x="1871484"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42" name="TextBox 141">
            <a:extLst>
              <a:ext uri="{FF2B5EF4-FFF2-40B4-BE49-F238E27FC236}">
                <a16:creationId xmlns:a16="http://schemas.microsoft.com/office/drawing/2014/main" id="{D50EC625-AE46-4032-8BDD-89C4D32FF04C}"/>
              </a:ext>
            </a:extLst>
          </p:cNvPr>
          <p:cNvSpPr txBox="1"/>
          <p:nvPr/>
        </p:nvSpPr>
        <p:spPr bwMode="auto">
          <a:xfrm>
            <a:off x="2009616"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43" name="TextBox 142">
            <a:extLst>
              <a:ext uri="{FF2B5EF4-FFF2-40B4-BE49-F238E27FC236}">
                <a16:creationId xmlns:a16="http://schemas.microsoft.com/office/drawing/2014/main" id="{E2192B26-AE70-48B6-A7F1-CA1426C27A6E}"/>
              </a:ext>
            </a:extLst>
          </p:cNvPr>
          <p:cNvSpPr txBox="1"/>
          <p:nvPr/>
        </p:nvSpPr>
        <p:spPr bwMode="auto">
          <a:xfrm>
            <a:off x="2062103"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44" name="TextBox 143">
            <a:extLst>
              <a:ext uri="{FF2B5EF4-FFF2-40B4-BE49-F238E27FC236}">
                <a16:creationId xmlns:a16="http://schemas.microsoft.com/office/drawing/2014/main" id="{0E681307-BACB-485F-B058-BD2171973F24}"/>
              </a:ext>
            </a:extLst>
          </p:cNvPr>
          <p:cNvSpPr txBox="1"/>
          <p:nvPr/>
        </p:nvSpPr>
        <p:spPr bwMode="auto">
          <a:xfrm>
            <a:off x="2342821"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45" name="TextBox 144">
            <a:extLst>
              <a:ext uri="{FF2B5EF4-FFF2-40B4-BE49-F238E27FC236}">
                <a16:creationId xmlns:a16="http://schemas.microsoft.com/office/drawing/2014/main" id="{CF770561-2FA4-48BB-82B4-A6F1E9ADF44E}"/>
              </a:ext>
            </a:extLst>
          </p:cNvPr>
          <p:cNvSpPr txBox="1"/>
          <p:nvPr/>
        </p:nvSpPr>
        <p:spPr bwMode="auto">
          <a:xfrm>
            <a:off x="2394495"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46" name="TextBox 145">
            <a:extLst>
              <a:ext uri="{FF2B5EF4-FFF2-40B4-BE49-F238E27FC236}">
                <a16:creationId xmlns:a16="http://schemas.microsoft.com/office/drawing/2014/main" id="{FFAD331A-E506-49D4-B6B3-4544FEE7A629}"/>
              </a:ext>
            </a:extLst>
          </p:cNvPr>
          <p:cNvSpPr txBox="1"/>
          <p:nvPr/>
        </p:nvSpPr>
        <p:spPr bwMode="auto">
          <a:xfrm>
            <a:off x="2478753"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47" name="TextBox 146">
            <a:extLst>
              <a:ext uri="{FF2B5EF4-FFF2-40B4-BE49-F238E27FC236}">
                <a16:creationId xmlns:a16="http://schemas.microsoft.com/office/drawing/2014/main" id="{9CD1EBF7-5437-4E21-90B5-AC4E7C5D70D5}"/>
              </a:ext>
            </a:extLst>
          </p:cNvPr>
          <p:cNvSpPr txBox="1"/>
          <p:nvPr/>
        </p:nvSpPr>
        <p:spPr bwMode="auto">
          <a:xfrm>
            <a:off x="1777332"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48" name="TextBox 147">
            <a:extLst>
              <a:ext uri="{FF2B5EF4-FFF2-40B4-BE49-F238E27FC236}">
                <a16:creationId xmlns:a16="http://schemas.microsoft.com/office/drawing/2014/main" id="{9F6988C6-879F-4648-A434-4E7BADAE69A0}"/>
              </a:ext>
            </a:extLst>
          </p:cNvPr>
          <p:cNvSpPr txBox="1"/>
          <p:nvPr/>
        </p:nvSpPr>
        <p:spPr bwMode="auto">
          <a:xfrm>
            <a:off x="2526679"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49" name="TextBox 148">
            <a:extLst>
              <a:ext uri="{FF2B5EF4-FFF2-40B4-BE49-F238E27FC236}">
                <a16:creationId xmlns:a16="http://schemas.microsoft.com/office/drawing/2014/main" id="{2E938070-7D55-481E-BAF4-5D962365D29E}"/>
              </a:ext>
            </a:extLst>
          </p:cNvPr>
          <p:cNvSpPr txBox="1"/>
          <p:nvPr/>
        </p:nvSpPr>
        <p:spPr bwMode="auto">
          <a:xfrm>
            <a:off x="2579523"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0" name="TextBox 149">
            <a:extLst>
              <a:ext uri="{FF2B5EF4-FFF2-40B4-BE49-F238E27FC236}">
                <a16:creationId xmlns:a16="http://schemas.microsoft.com/office/drawing/2014/main" id="{A9AF6AA8-F839-4E50-9C9E-29E7CF4CF11E}"/>
              </a:ext>
            </a:extLst>
          </p:cNvPr>
          <p:cNvSpPr txBox="1"/>
          <p:nvPr/>
        </p:nvSpPr>
        <p:spPr bwMode="auto">
          <a:xfrm>
            <a:off x="2621998"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1" name="TextBox 150">
            <a:extLst>
              <a:ext uri="{FF2B5EF4-FFF2-40B4-BE49-F238E27FC236}">
                <a16:creationId xmlns:a16="http://schemas.microsoft.com/office/drawing/2014/main" id="{C6547844-CBA8-4BDF-835A-B414464D96B6}"/>
              </a:ext>
            </a:extLst>
          </p:cNvPr>
          <p:cNvSpPr txBox="1"/>
          <p:nvPr/>
        </p:nvSpPr>
        <p:spPr bwMode="auto">
          <a:xfrm>
            <a:off x="2716711"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2" name="TextBox 151">
            <a:extLst>
              <a:ext uri="{FF2B5EF4-FFF2-40B4-BE49-F238E27FC236}">
                <a16:creationId xmlns:a16="http://schemas.microsoft.com/office/drawing/2014/main" id="{4FA6566F-0A5D-4E99-85AD-FF20E276AAC9}"/>
              </a:ext>
            </a:extLst>
          </p:cNvPr>
          <p:cNvSpPr txBox="1"/>
          <p:nvPr/>
        </p:nvSpPr>
        <p:spPr bwMode="auto">
          <a:xfrm>
            <a:off x="2817946"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3" name="TextBox 152">
            <a:extLst>
              <a:ext uri="{FF2B5EF4-FFF2-40B4-BE49-F238E27FC236}">
                <a16:creationId xmlns:a16="http://schemas.microsoft.com/office/drawing/2014/main" id="{5AA10128-C55B-473B-A98E-3627CAC3B955}"/>
              </a:ext>
            </a:extLst>
          </p:cNvPr>
          <p:cNvSpPr txBox="1"/>
          <p:nvPr/>
        </p:nvSpPr>
        <p:spPr bwMode="auto">
          <a:xfrm>
            <a:off x="2912237"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4" name="TextBox 153">
            <a:extLst>
              <a:ext uri="{FF2B5EF4-FFF2-40B4-BE49-F238E27FC236}">
                <a16:creationId xmlns:a16="http://schemas.microsoft.com/office/drawing/2014/main" id="{8EDFAB3A-62C9-45DE-8A39-FCA1A71AF16A}"/>
              </a:ext>
            </a:extLst>
          </p:cNvPr>
          <p:cNvSpPr txBox="1"/>
          <p:nvPr/>
        </p:nvSpPr>
        <p:spPr bwMode="auto">
          <a:xfrm>
            <a:off x="3003878"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5" name="TextBox 154">
            <a:extLst>
              <a:ext uri="{FF2B5EF4-FFF2-40B4-BE49-F238E27FC236}">
                <a16:creationId xmlns:a16="http://schemas.microsoft.com/office/drawing/2014/main" id="{784DCBB1-19AF-4772-92EA-A928E4005FBA}"/>
              </a:ext>
            </a:extLst>
          </p:cNvPr>
          <p:cNvSpPr txBox="1"/>
          <p:nvPr/>
        </p:nvSpPr>
        <p:spPr bwMode="auto">
          <a:xfrm>
            <a:off x="3151935"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6" name="TextBox 155">
            <a:extLst>
              <a:ext uri="{FF2B5EF4-FFF2-40B4-BE49-F238E27FC236}">
                <a16:creationId xmlns:a16="http://schemas.microsoft.com/office/drawing/2014/main" id="{780C5058-549C-4881-B4B0-29FD06A676D9}"/>
              </a:ext>
            </a:extLst>
          </p:cNvPr>
          <p:cNvSpPr txBox="1"/>
          <p:nvPr/>
        </p:nvSpPr>
        <p:spPr bwMode="auto">
          <a:xfrm>
            <a:off x="3198476"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7" name="TextBox 156">
            <a:extLst>
              <a:ext uri="{FF2B5EF4-FFF2-40B4-BE49-F238E27FC236}">
                <a16:creationId xmlns:a16="http://schemas.microsoft.com/office/drawing/2014/main" id="{1D73429D-1A0A-443A-B491-F7F27D2ED848}"/>
              </a:ext>
            </a:extLst>
          </p:cNvPr>
          <p:cNvSpPr txBox="1"/>
          <p:nvPr/>
        </p:nvSpPr>
        <p:spPr bwMode="auto">
          <a:xfrm>
            <a:off x="3242116"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8" name="TextBox 157">
            <a:extLst>
              <a:ext uri="{FF2B5EF4-FFF2-40B4-BE49-F238E27FC236}">
                <a16:creationId xmlns:a16="http://schemas.microsoft.com/office/drawing/2014/main" id="{1ECB593C-4C5C-4C8F-9D99-5B04866F1CCA}"/>
              </a:ext>
            </a:extLst>
          </p:cNvPr>
          <p:cNvSpPr txBox="1"/>
          <p:nvPr/>
        </p:nvSpPr>
        <p:spPr bwMode="auto">
          <a:xfrm>
            <a:off x="3289850"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59" name="TextBox 158">
            <a:extLst>
              <a:ext uri="{FF2B5EF4-FFF2-40B4-BE49-F238E27FC236}">
                <a16:creationId xmlns:a16="http://schemas.microsoft.com/office/drawing/2014/main" id="{B3D96AE8-09C6-4BDA-834E-CAF6A8F683F9}"/>
              </a:ext>
            </a:extLst>
          </p:cNvPr>
          <p:cNvSpPr txBox="1"/>
          <p:nvPr/>
        </p:nvSpPr>
        <p:spPr bwMode="auto">
          <a:xfrm>
            <a:off x="3432532"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0" name="TextBox 159">
            <a:extLst>
              <a:ext uri="{FF2B5EF4-FFF2-40B4-BE49-F238E27FC236}">
                <a16:creationId xmlns:a16="http://schemas.microsoft.com/office/drawing/2014/main" id="{897BBF68-7BA0-4FBE-8A2E-521093F955D7}"/>
              </a:ext>
            </a:extLst>
          </p:cNvPr>
          <p:cNvSpPr txBox="1"/>
          <p:nvPr/>
        </p:nvSpPr>
        <p:spPr bwMode="auto">
          <a:xfrm>
            <a:off x="3480100"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1" name="TextBox 160">
            <a:extLst>
              <a:ext uri="{FF2B5EF4-FFF2-40B4-BE49-F238E27FC236}">
                <a16:creationId xmlns:a16="http://schemas.microsoft.com/office/drawing/2014/main" id="{2446976E-80B0-4FC7-B66B-CF075CF5BB8C}"/>
              </a:ext>
            </a:extLst>
          </p:cNvPr>
          <p:cNvSpPr txBox="1"/>
          <p:nvPr/>
        </p:nvSpPr>
        <p:spPr bwMode="auto">
          <a:xfrm>
            <a:off x="3628315"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2" name="TextBox 161">
            <a:extLst>
              <a:ext uri="{FF2B5EF4-FFF2-40B4-BE49-F238E27FC236}">
                <a16:creationId xmlns:a16="http://schemas.microsoft.com/office/drawing/2014/main" id="{AAD5C2B5-C534-43AB-B58A-B6CD58FB7DCE}"/>
              </a:ext>
            </a:extLst>
          </p:cNvPr>
          <p:cNvSpPr txBox="1"/>
          <p:nvPr/>
        </p:nvSpPr>
        <p:spPr bwMode="auto">
          <a:xfrm>
            <a:off x="4099707"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3" name="TextBox 162">
            <a:extLst>
              <a:ext uri="{FF2B5EF4-FFF2-40B4-BE49-F238E27FC236}">
                <a16:creationId xmlns:a16="http://schemas.microsoft.com/office/drawing/2014/main" id="{05D65D4C-489F-48F4-A4A0-63FA1F2B4DD4}"/>
              </a:ext>
            </a:extLst>
          </p:cNvPr>
          <p:cNvSpPr txBox="1"/>
          <p:nvPr/>
        </p:nvSpPr>
        <p:spPr bwMode="auto">
          <a:xfrm>
            <a:off x="3814474"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4" name="TextBox 163">
            <a:extLst>
              <a:ext uri="{FF2B5EF4-FFF2-40B4-BE49-F238E27FC236}">
                <a16:creationId xmlns:a16="http://schemas.microsoft.com/office/drawing/2014/main" id="{6C909E7D-12FA-413F-A2A8-AA3ADFA295EF}"/>
              </a:ext>
            </a:extLst>
          </p:cNvPr>
          <p:cNvSpPr txBox="1"/>
          <p:nvPr/>
        </p:nvSpPr>
        <p:spPr bwMode="auto">
          <a:xfrm>
            <a:off x="3862385"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5" name="TextBox 164">
            <a:extLst>
              <a:ext uri="{FF2B5EF4-FFF2-40B4-BE49-F238E27FC236}">
                <a16:creationId xmlns:a16="http://schemas.microsoft.com/office/drawing/2014/main" id="{F48136E8-024C-4505-B2CA-0EB45C065E84}"/>
              </a:ext>
            </a:extLst>
          </p:cNvPr>
          <p:cNvSpPr txBox="1"/>
          <p:nvPr/>
        </p:nvSpPr>
        <p:spPr bwMode="auto">
          <a:xfrm>
            <a:off x="4237465"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6" name="TextBox 165">
            <a:extLst>
              <a:ext uri="{FF2B5EF4-FFF2-40B4-BE49-F238E27FC236}">
                <a16:creationId xmlns:a16="http://schemas.microsoft.com/office/drawing/2014/main" id="{D6F90A49-B1C6-479B-93E4-E9EE8D975383}"/>
              </a:ext>
            </a:extLst>
          </p:cNvPr>
          <p:cNvSpPr txBox="1"/>
          <p:nvPr/>
        </p:nvSpPr>
        <p:spPr bwMode="auto">
          <a:xfrm>
            <a:off x="4328314"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7" name="TextBox 166">
            <a:extLst>
              <a:ext uri="{FF2B5EF4-FFF2-40B4-BE49-F238E27FC236}">
                <a16:creationId xmlns:a16="http://schemas.microsoft.com/office/drawing/2014/main" id="{AF933ED9-4DF8-4204-94A9-8A30ED1C52E4}"/>
              </a:ext>
            </a:extLst>
          </p:cNvPr>
          <p:cNvSpPr txBox="1"/>
          <p:nvPr/>
        </p:nvSpPr>
        <p:spPr bwMode="auto">
          <a:xfrm>
            <a:off x="4566658"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8" name="TextBox 167">
            <a:extLst>
              <a:ext uri="{FF2B5EF4-FFF2-40B4-BE49-F238E27FC236}">
                <a16:creationId xmlns:a16="http://schemas.microsoft.com/office/drawing/2014/main" id="{5A7F77D1-ECA9-41A3-A52A-F4D9CCC7A603}"/>
              </a:ext>
            </a:extLst>
          </p:cNvPr>
          <p:cNvSpPr txBox="1"/>
          <p:nvPr/>
        </p:nvSpPr>
        <p:spPr bwMode="auto">
          <a:xfrm>
            <a:off x="4660279"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69" name="TextBox 168">
            <a:extLst>
              <a:ext uri="{FF2B5EF4-FFF2-40B4-BE49-F238E27FC236}">
                <a16:creationId xmlns:a16="http://schemas.microsoft.com/office/drawing/2014/main" id="{AF9883EA-D8F7-4BE1-A783-A94128160824}"/>
              </a:ext>
            </a:extLst>
          </p:cNvPr>
          <p:cNvSpPr txBox="1"/>
          <p:nvPr/>
        </p:nvSpPr>
        <p:spPr bwMode="auto">
          <a:xfrm>
            <a:off x="4809306"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0" name="TextBox 169">
            <a:extLst>
              <a:ext uri="{FF2B5EF4-FFF2-40B4-BE49-F238E27FC236}">
                <a16:creationId xmlns:a16="http://schemas.microsoft.com/office/drawing/2014/main" id="{3012D4F4-5919-4053-8547-767C63B07BD1}"/>
              </a:ext>
            </a:extLst>
          </p:cNvPr>
          <p:cNvSpPr txBox="1"/>
          <p:nvPr/>
        </p:nvSpPr>
        <p:spPr bwMode="auto">
          <a:xfrm>
            <a:off x="5095952"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1" name="TextBox 170">
            <a:extLst>
              <a:ext uri="{FF2B5EF4-FFF2-40B4-BE49-F238E27FC236}">
                <a16:creationId xmlns:a16="http://schemas.microsoft.com/office/drawing/2014/main" id="{62EC6F23-2A43-4C42-9774-E7E7485B2825}"/>
              </a:ext>
            </a:extLst>
          </p:cNvPr>
          <p:cNvSpPr txBox="1"/>
          <p:nvPr/>
        </p:nvSpPr>
        <p:spPr bwMode="auto">
          <a:xfrm>
            <a:off x="5143188"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2" name="TextBox 171">
            <a:extLst>
              <a:ext uri="{FF2B5EF4-FFF2-40B4-BE49-F238E27FC236}">
                <a16:creationId xmlns:a16="http://schemas.microsoft.com/office/drawing/2014/main" id="{F8EE09E4-ABF5-4335-B30D-9E3D08CEF3E4}"/>
              </a:ext>
            </a:extLst>
          </p:cNvPr>
          <p:cNvSpPr txBox="1"/>
          <p:nvPr/>
        </p:nvSpPr>
        <p:spPr bwMode="auto">
          <a:xfrm>
            <a:off x="5182352"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3" name="TextBox 172">
            <a:extLst>
              <a:ext uri="{FF2B5EF4-FFF2-40B4-BE49-F238E27FC236}">
                <a16:creationId xmlns:a16="http://schemas.microsoft.com/office/drawing/2014/main" id="{3F158E9D-02C5-43C7-B0F2-4321E1A53F2C}"/>
              </a:ext>
            </a:extLst>
          </p:cNvPr>
          <p:cNvSpPr txBox="1"/>
          <p:nvPr/>
        </p:nvSpPr>
        <p:spPr bwMode="auto">
          <a:xfrm>
            <a:off x="5229328"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4" name="TextBox 173">
            <a:extLst>
              <a:ext uri="{FF2B5EF4-FFF2-40B4-BE49-F238E27FC236}">
                <a16:creationId xmlns:a16="http://schemas.microsoft.com/office/drawing/2014/main" id="{966E7150-A7B7-4798-A58A-08CBFA46419D}"/>
              </a:ext>
            </a:extLst>
          </p:cNvPr>
          <p:cNvSpPr txBox="1"/>
          <p:nvPr/>
        </p:nvSpPr>
        <p:spPr bwMode="auto">
          <a:xfrm>
            <a:off x="5277042"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5" name="TextBox 174">
            <a:extLst>
              <a:ext uri="{FF2B5EF4-FFF2-40B4-BE49-F238E27FC236}">
                <a16:creationId xmlns:a16="http://schemas.microsoft.com/office/drawing/2014/main" id="{26582C24-01BD-48B3-A27C-4CFF8FD830F8}"/>
              </a:ext>
            </a:extLst>
          </p:cNvPr>
          <p:cNvSpPr txBox="1"/>
          <p:nvPr/>
        </p:nvSpPr>
        <p:spPr bwMode="auto">
          <a:xfrm>
            <a:off x="5324195"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6" name="TextBox 175">
            <a:extLst>
              <a:ext uri="{FF2B5EF4-FFF2-40B4-BE49-F238E27FC236}">
                <a16:creationId xmlns:a16="http://schemas.microsoft.com/office/drawing/2014/main" id="{44104346-E956-4879-8468-9F97455D3EEA}"/>
              </a:ext>
            </a:extLst>
          </p:cNvPr>
          <p:cNvSpPr txBox="1"/>
          <p:nvPr/>
        </p:nvSpPr>
        <p:spPr bwMode="auto">
          <a:xfrm>
            <a:off x="5419349"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7" name="TextBox 176">
            <a:extLst>
              <a:ext uri="{FF2B5EF4-FFF2-40B4-BE49-F238E27FC236}">
                <a16:creationId xmlns:a16="http://schemas.microsoft.com/office/drawing/2014/main" id="{96F3237F-E1B6-409A-974A-8F6A302FA1BE}"/>
              </a:ext>
            </a:extLst>
          </p:cNvPr>
          <p:cNvSpPr txBox="1"/>
          <p:nvPr/>
        </p:nvSpPr>
        <p:spPr bwMode="auto">
          <a:xfrm>
            <a:off x="5472221"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8" name="TextBox 177">
            <a:extLst>
              <a:ext uri="{FF2B5EF4-FFF2-40B4-BE49-F238E27FC236}">
                <a16:creationId xmlns:a16="http://schemas.microsoft.com/office/drawing/2014/main" id="{C2864F04-87DD-4296-A236-D6422F7B638D}"/>
              </a:ext>
            </a:extLst>
          </p:cNvPr>
          <p:cNvSpPr txBox="1"/>
          <p:nvPr/>
        </p:nvSpPr>
        <p:spPr bwMode="auto">
          <a:xfrm>
            <a:off x="5562031" y="3544163"/>
            <a:ext cx="2167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a:t>
            </a:r>
            <a:endParaRPr lang="en-US" sz="1000" b="0" dirty="0">
              <a:solidFill>
                <a:schemeClr val="bg1"/>
              </a:solidFill>
              <a:latin typeface="Calibri" panose="020F0502020204030204" pitchFamily="34" charset="0"/>
            </a:endParaRPr>
          </a:p>
        </p:txBody>
      </p:sp>
      <p:sp>
        <p:nvSpPr>
          <p:cNvPr id="179" name="TextBox 178">
            <a:extLst>
              <a:ext uri="{FF2B5EF4-FFF2-40B4-BE49-F238E27FC236}">
                <a16:creationId xmlns:a16="http://schemas.microsoft.com/office/drawing/2014/main" id="{86A2B99A-9CBF-4E0F-AD67-41630ED84B74}"/>
              </a:ext>
            </a:extLst>
          </p:cNvPr>
          <p:cNvSpPr txBox="1"/>
          <p:nvPr/>
        </p:nvSpPr>
        <p:spPr bwMode="auto">
          <a:xfrm>
            <a:off x="1819388"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0" name="TextBox 179">
            <a:extLst>
              <a:ext uri="{FF2B5EF4-FFF2-40B4-BE49-F238E27FC236}">
                <a16:creationId xmlns:a16="http://schemas.microsoft.com/office/drawing/2014/main" id="{4197A80C-55F2-4A4B-8772-529AB8946DB3}"/>
              </a:ext>
            </a:extLst>
          </p:cNvPr>
          <p:cNvSpPr txBox="1"/>
          <p:nvPr/>
        </p:nvSpPr>
        <p:spPr bwMode="auto">
          <a:xfrm>
            <a:off x="1919675"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1" name="TextBox 180">
            <a:extLst>
              <a:ext uri="{FF2B5EF4-FFF2-40B4-BE49-F238E27FC236}">
                <a16:creationId xmlns:a16="http://schemas.microsoft.com/office/drawing/2014/main" id="{0A7A5BF0-A1FA-405A-B749-337588724705}"/>
              </a:ext>
            </a:extLst>
          </p:cNvPr>
          <p:cNvSpPr txBox="1"/>
          <p:nvPr/>
        </p:nvSpPr>
        <p:spPr bwMode="auto">
          <a:xfrm>
            <a:off x="1957399"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2" name="TextBox 181">
            <a:extLst>
              <a:ext uri="{FF2B5EF4-FFF2-40B4-BE49-F238E27FC236}">
                <a16:creationId xmlns:a16="http://schemas.microsoft.com/office/drawing/2014/main" id="{CBE22181-9027-4535-9085-145E3121CBA7}"/>
              </a:ext>
            </a:extLst>
          </p:cNvPr>
          <p:cNvSpPr txBox="1"/>
          <p:nvPr/>
        </p:nvSpPr>
        <p:spPr bwMode="auto">
          <a:xfrm>
            <a:off x="2109799"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3" name="TextBox 182">
            <a:extLst>
              <a:ext uri="{FF2B5EF4-FFF2-40B4-BE49-F238E27FC236}">
                <a16:creationId xmlns:a16="http://schemas.microsoft.com/office/drawing/2014/main" id="{68297F53-60B8-4B65-A38C-E04470E736A9}"/>
              </a:ext>
            </a:extLst>
          </p:cNvPr>
          <p:cNvSpPr txBox="1"/>
          <p:nvPr/>
        </p:nvSpPr>
        <p:spPr bwMode="auto">
          <a:xfrm>
            <a:off x="2158748"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4" name="TextBox 183">
            <a:extLst>
              <a:ext uri="{FF2B5EF4-FFF2-40B4-BE49-F238E27FC236}">
                <a16:creationId xmlns:a16="http://schemas.microsoft.com/office/drawing/2014/main" id="{622E62AA-E3D6-4808-B426-2ECB0EBBF4AA}"/>
              </a:ext>
            </a:extLst>
          </p:cNvPr>
          <p:cNvSpPr txBox="1"/>
          <p:nvPr/>
        </p:nvSpPr>
        <p:spPr bwMode="auto">
          <a:xfrm>
            <a:off x="2206098"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5" name="TextBox 184">
            <a:extLst>
              <a:ext uri="{FF2B5EF4-FFF2-40B4-BE49-F238E27FC236}">
                <a16:creationId xmlns:a16="http://schemas.microsoft.com/office/drawing/2014/main" id="{63EFBD6D-AC49-4B09-AEA4-04EE2C4A5205}"/>
              </a:ext>
            </a:extLst>
          </p:cNvPr>
          <p:cNvSpPr txBox="1"/>
          <p:nvPr/>
        </p:nvSpPr>
        <p:spPr bwMode="auto">
          <a:xfrm>
            <a:off x="2252992"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6" name="TextBox 185">
            <a:extLst>
              <a:ext uri="{FF2B5EF4-FFF2-40B4-BE49-F238E27FC236}">
                <a16:creationId xmlns:a16="http://schemas.microsoft.com/office/drawing/2014/main" id="{13D31609-40A9-4C1A-B424-29E12B37BD16}"/>
              </a:ext>
            </a:extLst>
          </p:cNvPr>
          <p:cNvSpPr txBox="1"/>
          <p:nvPr/>
        </p:nvSpPr>
        <p:spPr bwMode="auto">
          <a:xfrm>
            <a:off x="2296968"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7" name="TextBox 186">
            <a:extLst>
              <a:ext uri="{FF2B5EF4-FFF2-40B4-BE49-F238E27FC236}">
                <a16:creationId xmlns:a16="http://schemas.microsoft.com/office/drawing/2014/main" id="{B8E22DBE-2471-499D-9410-5454D68FB559}"/>
              </a:ext>
            </a:extLst>
          </p:cNvPr>
          <p:cNvSpPr txBox="1"/>
          <p:nvPr/>
        </p:nvSpPr>
        <p:spPr bwMode="auto">
          <a:xfrm>
            <a:off x="2673515"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8" name="TextBox 187">
            <a:extLst>
              <a:ext uri="{FF2B5EF4-FFF2-40B4-BE49-F238E27FC236}">
                <a16:creationId xmlns:a16="http://schemas.microsoft.com/office/drawing/2014/main" id="{25D28B02-8AA9-4783-9C4C-76422A30A2CD}"/>
              </a:ext>
            </a:extLst>
          </p:cNvPr>
          <p:cNvSpPr txBox="1"/>
          <p:nvPr/>
        </p:nvSpPr>
        <p:spPr bwMode="auto">
          <a:xfrm>
            <a:off x="2825915" y="3680813"/>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89" name="TextBox 188">
            <a:extLst>
              <a:ext uri="{FF2B5EF4-FFF2-40B4-BE49-F238E27FC236}">
                <a16:creationId xmlns:a16="http://schemas.microsoft.com/office/drawing/2014/main" id="{46B5A3E1-EE74-4375-AFC5-C021E61A4BC9}"/>
              </a:ext>
            </a:extLst>
          </p:cNvPr>
          <p:cNvSpPr txBox="1"/>
          <p:nvPr/>
        </p:nvSpPr>
        <p:spPr bwMode="auto">
          <a:xfrm>
            <a:off x="2768304"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0" name="TextBox 189">
            <a:extLst>
              <a:ext uri="{FF2B5EF4-FFF2-40B4-BE49-F238E27FC236}">
                <a16:creationId xmlns:a16="http://schemas.microsoft.com/office/drawing/2014/main" id="{D0F81566-4872-45B1-BCFB-8DF5DA63589B}"/>
              </a:ext>
            </a:extLst>
          </p:cNvPr>
          <p:cNvSpPr txBox="1"/>
          <p:nvPr/>
        </p:nvSpPr>
        <p:spPr bwMode="auto">
          <a:xfrm>
            <a:off x="2864654"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1" name="TextBox 190">
            <a:extLst>
              <a:ext uri="{FF2B5EF4-FFF2-40B4-BE49-F238E27FC236}">
                <a16:creationId xmlns:a16="http://schemas.microsoft.com/office/drawing/2014/main" id="{FE2D1BF8-1247-46E3-9849-5A43196CDB5F}"/>
              </a:ext>
            </a:extLst>
          </p:cNvPr>
          <p:cNvSpPr txBox="1"/>
          <p:nvPr/>
        </p:nvSpPr>
        <p:spPr bwMode="auto">
          <a:xfrm>
            <a:off x="2949796"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2" name="TextBox 191">
            <a:extLst>
              <a:ext uri="{FF2B5EF4-FFF2-40B4-BE49-F238E27FC236}">
                <a16:creationId xmlns:a16="http://schemas.microsoft.com/office/drawing/2014/main" id="{032EE34B-732E-4F52-96D4-10E68315F370}"/>
              </a:ext>
            </a:extLst>
          </p:cNvPr>
          <p:cNvSpPr txBox="1"/>
          <p:nvPr/>
        </p:nvSpPr>
        <p:spPr bwMode="auto">
          <a:xfrm>
            <a:off x="3112240"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3" name="TextBox 192">
            <a:extLst>
              <a:ext uri="{FF2B5EF4-FFF2-40B4-BE49-F238E27FC236}">
                <a16:creationId xmlns:a16="http://schemas.microsoft.com/office/drawing/2014/main" id="{B3A771A8-FB57-4277-AE0C-AD6DF1118790}"/>
              </a:ext>
            </a:extLst>
          </p:cNvPr>
          <p:cNvSpPr txBox="1"/>
          <p:nvPr/>
        </p:nvSpPr>
        <p:spPr bwMode="auto">
          <a:xfrm>
            <a:off x="3340812"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4" name="TextBox 193">
            <a:extLst>
              <a:ext uri="{FF2B5EF4-FFF2-40B4-BE49-F238E27FC236}">
                <a16:creationId xmlns:a16="http://schemas.microsoft.com/office/drawing/2014/main" id="{58221D93-6CE2-426D-81EE-CB064A3389FF}"/>
              </a:ext>
            </a:extLst>
          </p:cNvPr>
          <p:cNvSpPr txBox="1"/>
          <p:nvPr/>
        </p:nvSpPr>
        <p:spPr bwMode="auto">
          <a:xfrm>
            <a:off x="3379840"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5" name="TextBox 194">
            <a:extLst>
              <a:ext uri="{FF2B5EF4-FFF2-40B4-BE49-F238E27FC236}">
                <a16:creationId xmlns:a16="http://schemas.microsoft.com/office/drawing/2014/main" id="{7DF003DF-0FAB-4E69-BF64-2C2E879EA76D}"/>
              </a:ext>
            </a:extLst>
          </p:cNvPr>
          <p:cNvSpPr txBox="1"/>
          <p:nvPr/>
        </p:nvSpPr>
        <p:spPr bwMode="auto">
          <a:xfrm>
            <a:off x="3525966"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6" name="TextBox 195">
            <a:extLst>
              <a:ext uri="{FF2B5EF4-FFF2-40B4-BE49-F238E27FC236}">
                <a16:creationId xmlns:a16="http://schemas.microsoft.com/office/drawing/2014/main" id="{1A0D436B-E862-4CAB-B443-9DE3490F6AD8}"/>
              </a:ext>
            </a:extLst>
          </p:cNvPr>
          <p:cNvSpPr txBox="1"/>
          <p:nvPr/>
        </p:nvSpPr>
        <p:spPr bwMode="auto">
          <a:xfrm>
            <a:off x="3769487"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7" name="TextBox 196">
            <a:extLst>
              <a:ext uri="{FF2B5EF4-FFF2-40B4-BE49-F238E27FC236}">
                <a16:creationId xmlns:a16="http://schemas.microsoft.com/office/drawing/2014/main" id="{90FD7D57-56AD-4032-B804-E0C0372E9C79}"/>
              </a:ext>
            </a:extLst>
          </p:cNvPr>
          <p:cNvSpPr txBox="1"/>
          <p:nvPr/>
        </p:nvSpPr>
        <p:spPr bwMode="auto">
          <a:xfrm>
            <a:off x="3902658"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8" name="TextBox 197">
            <a:extLst>
              <a:ext uri="{FF2B5EF4-FFF2-40B4-BE49-F238E27FC236}">
                <a16:creationId xmlns:a16="http://schemas.microsoft.com/office/drawing/2014/main" id="{2E3E6CA7-8E08-4E77-BA3B-92E8D95DE263}"/>
              </a:ext>
            </a:extLst>
          </p:cNvPr>
          <p:cNvSpPr txBox="1"/>
          <p:nvPr/>
        </p:nvSpPr>
        <p:spPr bwMode="auto">
          <a:xfrm>
            <a:off x="3955080"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199" name="TextBox 198">
            <a:extLst>
              <a:ext uri="{FF2B5EF4-FFF2-40B4-BE49-F238E27FC236}">
                <a16:creationId xmlns:a16="http://schemas.microsoft.com/office/drawing/2014/main" id="{E3E9A999-978A-47A5-B330-CF308ECA5FE1}"/>
              </a:ext>
            </a:extLst>
          </p:cNvPr>
          <p:cNvSpPr txBox="1"/>
          <p:nvPr/>
        </p:nvSpPr>
        <p:spPr bwMode="auto">
          <a:xfrm>
            <a:off x="4107480" y="368110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0" name="TextBox 199">
            <a:extLst>
              <a:ext uri="{FF2B5EF4-FFF2-40B4-BE49-F238E27FC236}">
                <a16:creationId xmlns:a16="http://schemas.microsoft.com/office/drawing/2014/main" id="{7AF5614E-D39A-4C53-9F6E-E2E27DF32FD9}"/>
              </a:ext>
            </a:extLst>
          </p:cNvPr>
          <p:cNvSpPr txBox="1"/>
          <p:nvPr/>
        </p:nvSpPr>
        <p:spPr bwMode="auto">
          <a:xfrm>
            <a:off x="4003612"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1" name="TextBox 200">
            <a:extLst>
              <a:ext uri="{FF2B5EF4-FFF2-40B4-BE49-F238E27FC236}">
                <a16:creationId xmlns:a16="http://schemas.microsoft.com/office/drawing/2014/main" id="{83920962-7F36-4B71-BEE2-2D6D59669298}"/>
              </a:ext>
            </a:extLst>
          </p:cNvPr>
          <p:cNvSpPr txBox="1"/>
          <p:nvPr/>
        </p:nvSpPr>
        <p:spPr bwMode="auto">
          <a:xfrm>
            <a:off x="4045836"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2" name="TextBox 201">
            <a:extLst>
              <a:ext uri="{FF2B5EF4-FFF2-40B4-BE49-F238E27FC236}">
                <a16:creationId xmlns:a16="http://schemas.microsoft.com/office/drawing/2014/main" id="{E5033810-E2AD-4345-B936-F2CD996375A8}"/>
              </a:ext>
            </a:extLst>
          </p:cNvPr>
          <p:cNvSpPr txBox="1"/>
          <p:nvPr/>
        </p:nvSpPr>
        <p:spPr bwMode="auto">
          <a:xfrm>
            <a:off x="4142065"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3" name="TextBox 202">
            <a:extLst>
              <a:ext uri="{FF2B5EF4-FFF2-40B4-BE49-F238E27FC236}">
                <a16:creationId xmlns:a16="http://schemas.microsoft.com/office/drawing/2014/main" id="{BD390C71-36BE-445A-A234-799A50DC13D4}"/>
              </a:ext>
            </a:extLst>
          </p:cNvPr>
          <p:cNvSpPr txBox="1"/>
          <p:nvPr/>
        </p:nvSpPr>
        <p:spPr bwMode="auto">
          <a:xfrm>
            <a:off x="4188321"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4" name="TextBox 203">
            <a:extLst>
              <a:ext uri="{FF2B5EF4-FFF2-40B4-BE49-F238E27FC236}">
                <a16:creationId xmlns:a16="http://schemas.microsoft.com/office/drawing/2014/main" id="{8C6831DD-B652-4C49-B695-5972415992C9}"/>
              </a:ext>
            </a:extLst>
          </p:cNvPr>
          <p:cNvSpPr txBox="1"/>
          <p:nvPr/>
        </p:nvSpPr>
        <p:spPr bwMode="auto">
          <a:xfrm>
            <a:off x="4379034"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5" name="TextBox 204">
            <a:extLst>
              <a:ext uri="{FF2B5EF4-FFF2-40B4-BE49-F238E27FC236}">
                <a16:creationId xmlns:a16="http://schemas.microsoft.com/office/drawing/2014/main" id="{643F03B8-702D-4080-8C3E-7210890408BC}"/>
              </a:ext>
            </a:extLst>
          </p:cNvPr>
          <p:cNvSpPr txBox="1"/>
          <p:nvPr/>
        </p:nvSpPr>
        <p:spPr bwMode="auto">
          <a:xfrm>
            <a:off x="4426151"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6" name="TextBox 205">
            <a:extLst>
              <a:ext uri="{FF2B5EF4-FFF2-40B4-BE49-F238E27FC236}">
                <a16:creationId xmlns:a16="http://schemas.microsoft.com/office/drawing/2014/main" id="{CF3187FF-52F6-42A9-A665-1BEB80BE0D29}"/>
              </a:ext>
            </a:extLst>
          </p:cNvPr>
          <p:cNvSpPr txBox="1"/>
          <p:nvPr/>
        </p:nvSpPr>
        <p:spPr bwMode="auto">
          <a:xfrm>
            <a:off x="4478755"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7" name="TextBox 206">
            <a:extLst>
              <a:ext uri="{FF2B5EF4-FFF2-40B4-BE49-F238E27FC236}">
                <a16:creationId xmlns:a16="http://schemas.microsoft.com/office/drawing/2014/main" id="{E41174DA-AF28-4C35-B038-DCDDB147E827}"/>
              </a:ext>
            </a:extLst>
          </p:cNvPr>
          <p:cNvSpPr txBox="1"/>
          <p:nvPr/>
        </p:nvSpPr>
        <p:spPr bwMode="auto">
          <a:xfrm>
            <a:off x="4517120"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8" name="TextBox 207">
            <a:extLst>
              <a:ext uri="{FF2B5EF4-FFF2-40B4-BE49-F238E27FC236}">
                <a16:creationId xmlns:a16="http://schemas.microsoft.com/office/drawing/2014/main" id="{D2F6AE78-928C-4F59-B7CE-F6C39B7B8D70}"/>
              </a:ext>
            </a:extLst>
          </p:cNvPr>
          <p:cNvSpPr txBox="1"/>
          <p:nvPr/>
        </p:nvSpPr>
        <p:spPr bwMode="auto">
          <a:xfrm>
            <a:off x="4612482"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09" name="TextBox 208">
            <a:extLst>
              <a:ext uri="{FF2B5EF4-FFF2-40B4-BE49-F238E27FC236}">
                <a16:creationId xmlns:a16="http://schemas.microsoft.com/office/drawing/2014/main" id="{F2C6E0F9-85A4-426A-BBB1-11FC7BF360C8}"/>
              </a:ext>
            </a:extLst>
          </p:cNvPr>
          <p:cNvSpPr txBox="1"/>
          <p:nvPr/>
        </p:nvSpPr>
        <p:spPr bwMode="auto">
          <a:xfrm>
            <a:off x="4631155" y="3680813"/>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0" name="TextBox 209">
            <a:extLst>
              <a:ext uri="{FF2B5EF4-FFF2-40B4-BE49-F238E27FC236}">
                <a16:creationId xmlns:a16="http://schemas.microsoft.com/office/drawing/2014/main" id="{E5CB4A03-D248-46B6-B945-03EBA16921AE}"/>
              </a:ext>
            </a:extLst>
          </p:cNvPr>
          <p:cNvSpPr txBox="1"/>
          <p:nvPr/>
        </p:nvSpPr>
        <p:spPr bwMode="auto">
          <a:xfrm>
            <a:off x="4710533"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1" name="TextBox 210">
            <a:extLst>
              <a:ext uri="{FF2B5EF4-FFF2-40B4-BE49-F238E27FC236}">
                <a16:creationId xmlns:a16="http://schemas.microsoft.com/office/drawing/2014/main" id="{F153D192-0B74-4557-8D2F-1C72F4463CB9}"/>
              </a:ext>
            </a:extLst>
          </p:cNvPr>
          <p:cNvSpPr txBox="1"/>
          <p:nvPr/>
        </p:nvSpPr>
        <p:spPr bwMode="auto">
          <a:xfrm>
            <a:off x="4755104"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2" name="TextBox 211">
            <a:extLst>
              <a:ext uri="{FF2B5EF4-FFF2-40B4-BE49-F238E27FC236}">
                <a16:creationId xmlns:a16="http://schemas.microsoft.com/office/drawing/2014/main" id="{3DA719ED-2BFE-4A10-8885-4E80616CFAA1}"/>
              </a:ext>
            </a:extLst>
          </p:cNvPr>
          <p:cNvSpPr txBox="1"/>
          <p:nvPr/>
        </p:nvSpPr>
        <p:spPr bwMode="auto">
          <a:xfrm>
            <a:off x="4854787"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3" name="TextBox 212">
            <a:extLst>
              <a:ext uri="{FF2B5EF4-FFF2-40B4-BE49-F238E27FC236}">
                <a16:creationId xmlns:a16="http://schemas.microsoft.com/office/drawing/2014/main" id="{828FB5D7-05D0-4D8A-8334-1981A6647E34}"/>
              </a:ext>
            </a:extLst>
          </p:cNvPr>
          <p:cNvSpPr txBox="1"/>
          <p:nvPr/>
        </p:nvSpPr>
        <p:spPr bwMode="auto">
          <a:xfrm>
            <a:off x="5050410"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4" name="TextBox 213">
            <a:extLst>
              <a:ext uri="{FF2B5EF4-FFF2-40B4-BE49-F238E27FC236}">
                <a16:creationId xmlns:a16="http://schemas.microsoft.com/office/drawing/2014/main" id="{54DA719F-352B-4B05-9667-9499BDAACB49}"/>
              </a:ext>
            </a:extLst>
          </p:cNvPr>
          <p:cNvSpPr txBox="1"/>
          <p:nvPr/>
        </p:nvSpPr>
        <p:spPr bwMode="auto">
          <a:xfrm>
            <a:off x="5377975"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sp>
        <p:nvSpPr>
          <p:cNvPr id="215" name="TextBox 214">
            <a:extLst>
              <a:ext uri="{FF2B5EF4-FFF2-40B4-BE49-F238E27FC236}">
                <a16:creationId xmlns:a16="http://schemas.microsoft.com/office/drawing/2014/main" id="{333C22D4-8689-451A-BED7-BD0FDC8F2736}"/>
              </a:ext>
            </a:extLst>
          </p:cNvPr>
          <p:cNvSpPr txBox="1"/>
          <p:nvPr/>
        </p:nvSpPr>
        <p:spPr bwMode="auto">
          <a:xfrm>
            <a:off x="5516879" y="3528774"/>
            <a:ext cx="2167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p>
        </p:txBody>
      </p:sp>
      <p:cxnSp>
        <p:nvCxnSpPr>
          <p:cNvPr id="217" name="Straight Connector 216">
            <a:extLst>
              <a:ext uri="{FF2B5EF4-FFF2-40B4-BE49-F238E27FC236}">
                <a16:creationId xmlns:a16="http://schemas.microsoft.com/office/drawing/2014/main" id="{37919328-4E2C-4FDC-9B55-72F42B7C916F}"/>
              </a:ext>
            </a:extLst>
          </p:cNvPr>
          <p:cNvCxnSpPr/>
          <p:nvPr/>
        </p:nvCxnSpPr>
        <p:spPr bwMode="auto">
          <a:xfrm>
            <a:off x="889959" y="2122794"/>
            <a:ext cx="0" cy="1704738"/>
          </a:xfrm>
          <a:prstGeom prst="line">
            <a:avLst/>
          </a:prstGeom>
          <a:noFill/>
          <a:ln w="381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94113960-3449-4522-BC0D-60C9F25BC049}"/>
              </a:ext>
            </a:extLst>
          </p:cNvPr>
          <p:cNvCxnSpPr>
            <a:cxnSpLocks/>
          </p:cNvCxnSpPr>
          <p:nvPr/>
        </p:nvCxnSpPr>
        <p:spPr bwMode="auto">
          <a:xfrm>
            <a:off x="922019" y="3270437"/>
            <a:ext cx="0" cy="561858"/>
          </a:xfrm>
          <a:prstGeom prst="line">
            <a:avLst/>
          </a:prstGeom>
          <a:noFill/>
          <a:ln w="3810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A4C5DCCD-86DF-4919-88D7-FC538E987C0D}"/>
              </a:ext>
            </a:extLst>
          </p:cNvPr>
          <p:cNvCxnSpPr>
            <a:cxnSpLocks/>
          </p:cNvCxnSpPr>
          <p:nvPr/>
        </p:nvCxnSpPr>
        <p:spPr bwMode="auto">
          <a:xfrm>
            <a:off x="941865" y="3270437"/>
            <a:ext cx="0" cy="561858"/>
          </a:xfrm>
          <a:prstGeom prst="line">
            <a:avLst/>
          </a:prstGeom>
          <a:noFill/>
          <a:ln w="3810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D5A6CED7-7449-42D9-8201-117126B17E46}"/>
              </a:ext>
            </a:extLst>
          </p:cNvPr>
          <p:cNvCxnSpPr>
            <a:cxnSpLocks/>
          </p:cNvCxnSpPr>
          <p:nvPr/>
        </p:nvCxnSpPr>
        <p:spPr bwMode="auto">
          <a:xfrm>
            <a:off x="979966" y="3392825"/>
            <a:ext cx="0" cy="439470"/>
          </a:xfrm>
          <a:prstGeom prst="line">
            <a:avLst/>
          </a:prstGeom>
          <a:noFill/>
          <a:ln w="3810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65C6739-6EEF-48DE-9B7E-84CDABE47C35}"/>
              </a:ext>
            </a:extLst>
          </p:cNvPr>
          <p:cNvCxnSpPr>
            <a:cxnSpLocks/>
          </p:cNvCxnSpPr>
          <p:nvPr/>
        </p:nvCxnSpPr>
        <p:spPr bwMode="auto">
          <a:xfrm>
            <a:off x="1035144" y="3464688"/>
            <a:ext cx="0" cy="367607"/>
          </a:xfrm>
          <a:prstGeom prst="line">
            <a:avLst/>
          </a:prstGeom>
          <a:noFill/>
          <a:ln w="3810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122FE77-6C1B-46F8-804F-846F7A3F972F}"/>
              </a:ext>
            </a:extLst>
          </p:cNvPr>
          <p:cNvCxnSpPr>
            <a:cxnSpLocks/>
          </p:cNvCxnSpPr>
          <p:nvPr/>
        </p:nvCxnSpPr>
        <p:spPr bwMode="auto">
          <a:xfrm>
            <a:off x="1068925" y="3548926"/>
            <a:ext cx="0" cy="283369"/>
          </a:xfrm>
          <a:prstGeom prst="line">
            <a:avLst/>
          </a:prstGeom>
          <a:noFill/>
          <a:ln w="3810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ACD6AEB-EEB0-4344-8610-A165D6A6D931}"/>
              </a:ext>
            </a:extLst>
          </p:cNvPr>
          <p:cNvCxnSpPr>
            <a:cxnSpLocks/>
          </p:cNvCxnSpPr>
          <p:nvPr/>
        </p:nvCxnSpPr>
        <p:spPr bwMode="auto">
          <a:xfrm>
            <a:off x="1084748" y="3549476"/>
            <a:ext cx="0" cy="283369"/>
          </a:xfrm>
          <a:prstGeom prst="line">
            <a:avLst/>
          </a:prstGeom>
          <a:noFill/>
          <a:ln w="3810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2BB6CDA4-BC2E-4879-9B25-530C4695EFCF}"/>
              </a:ext>
            </a:extLst>
          </p:cNvPr>
          <p:cNvCxnSpPr>
            <a:cxnSpLocks/>
          </p:cNvCxnSpPr>
          <p:nvPr/>
        </p:nvCxnSpPr>
        <p:spPr bwMode="auto">
          <a:xfrm>
            <a:off x="1123528" y="3593510"/>
            <a:ext cx="0" cy="235320"/>
          </a:xfrm>
          <a:prstGeom prst="line">
            <a:avLst/>
          </a:prstGeom>
          <a:noFill/>
          <a:ln w="3810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CB66C44F-EBBF-47D5-A1C8-CA5D55C1FE75}"/>
              </a:ext>
            </a:extLst>
          </p:cNvPr>
          <p:cNvCxnSpPr>
            <a:cxnSpLocks/>
          </p:cNvCxnSpPr>
          <p:nvPr/>
        </p:nvCxnSpPr>
        <p:spPr bwMode="auto">
          <a:xfrm>
            <a:off x="1176186" y="3605416"/>
            <a:ext cx="0" cy="223414"/>
          </a:xfrm>
          <a:prstGeom prst="line">
            <a:avLst/>
          </a:prstGeom>
          <a:noFill/>
          <a:ln w="3810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44F38CA8-A325-490F-BBD2-D51328B4F15D}"/>
              </a:ext>
            </a:extLst>
          </p:cNvPr>
          <p:cNvCxnSpPr>
            <a:cxnSpLocks/>
          </p:cNvCxnSpPr>
          <p:nvPr/>
        </p:nvCxnSpPr>
        <p:spPr bwMode="auto">
          <a:xfrm>
            <a:off x="1210308" y="3612560"/>
            <a:ext cx="0" cy="223414"/>
          </a:xfrm>
          <a:prstGeom prst="line">
            <a:avLst/>
          </a:prstGeom>
          <a:noFill/>
          <a:ln w="3810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AF1B6A4E-B312-4CCA-BFF3-C8E9FE18AE0A}"/>
              </a:ext>
            </a:extLst>
          </p:cNvPr>
          <p:cNvCxnSpPr>
            <a:cxnSpLocks/>
          </p:cNvCxnSpPr>
          <p:nvPr/>
        </p:nvCxnSpPr>
        <p:spPr bwMode="auto">
          <a:xfrm>
            <a:off x="1227128" y="3612560"/>
            <a:ext cx="0" cy="223414"/>
          </a:xfrm>
          <a:prstGeom prst="line">
            <a:avLst/>
          </a:prstGeom>
          <a:noFill/>
          <a:ln w="3810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219A433-4918-4ECA-9361-773C66D77EB6}"/>
              </a:ext>
            </a:extLst>
          </p:cNvPr>
          <p:cNvCxnSpPr>
            <a:cxnSpLocks/>
          </p:cNvCxnSpPr>
          <p:nvPr/>
        </p:nvCxnSpPr>
        <p:spPr bwMode="auto">
          <a:xfrm>
            <a:off x="1318070" y="3726762"/>
            <a:ext cx="0" cy="100770"/>
          </a:xfrm>
          <a:prstGeom prst="line">
            <a:avLst/>
          </a:prstGeom>
          <a:noFill/>
          <a:ln w="3810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9DB990D-DC24-4513-A010-E044EE436936}"/>
              </a:ext>
            </a:extLst>
          </p:cNvPr>
          <p:cNvCxnSpPr>
            <a:cxnSpLocks/>
          </p:cNvCxnSpPr>
          <p:nvPr/>
        </p:nvCxnSpPr>
        <p:spPr bwMode="auto">
          <a:xfrm>
            <a:off x="1261126" y="3658404"/>
            <a:ext cx="0" cy="177570"/>
          </a:xfrm>
          <a:prstGeom prst="line">
            <a:avLst/>
          </a:prstGeom>
          <a:noFill/>
          <a:ln w="38100"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98F5DC49-BAEE-4684-80F1-17124128578A}"/>
              </a:ext>
            </a:extLst>
          </p:cNvPr>
          <p:cNvCxnSpPr>
            <a:cxnSpLocks/>
          </p:cNvCxnSpPr>
          <p:nvPr/>
        </p:nvCxnSpPr>
        <p:spPr bwMode="auto">
          <a:xfrm>
            <a:off x="1367070" y="3736772"/>
            <a:ext cx="0" cy="100770"/>
          </a:xfrm>
          <a:prstGeom prst="line">
            <a:avLst/>
          </a:prstGeom>
          <a:noFill/>
          <a:ln w="3810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5F07A88-26E2-4D29-AE61-1A7A3B7F071C}"/>
              </a:ext>
            </a:extLst>
          </p:cNvPr>
          <p:cNvCxnSpPr>
            <a:cxnSpLocks/>
          </p:cNvCxnSpPr>
          <p:nvPr/>
        </p:nvCxnSpPr>
        <p:spPr bwMode="auto">
          <a:xfrm>
            <a:off x="1404817" y="3784295"/>
            <a:ext cx="0" cy="48550"/>
          </a:xfrm>
          <a:prstGeom prst="line">
            <a:avLst/>
          </a:prstGeom>
          <a:noFill/>
          <a:ln w="3810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63FB4EFD-EF6D-4E15-8129-F0693D9F24FB}"/>
              </a:ext>
            </a:extLst>
          </p:cNvPr>
          <p:cNvCxnSpPr>
            <a:cxnSpLocks/>
          </p:cNvCxnSpPr>
          <p:nvPr/>
        </p:nvCxnSpPr>
        <p:spPr bwMode="auto">
          <a:xfrm>
            <a:off x="1459906" y="3793722"/>
            <a:ext cx="0" cy="48550"/>
          </a:xfrm>
          <a:prstGeom prst="line">
            <a:avLst/>
          </a:prstGeom>
          <a:noFill/>
          <a:ln w="3810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4AAF9AA1-DFF2-435B-95FD-56C5FAFE1479}"/>
              </a:ext>
            </a:extLst>
          </p:cNvPr>
          <p:cNvCxnSpPr>
            <a:cxnSpLocks/>
          </p:cNvCxnSpPr>
          <p:nvPr/>
        </p:nvCxnSpPr>
        <p:spPr bwMode="auto">
          <a:xfrm>
            <a:off x="1506871" y="3790390"/>
            <a:ext cx="0" cy="48550"/>
          </a:xfrm>
          <a:prstGeom prst="line">
            <a:avLst/>
          </a:prstGeom>
          <a:noFill/>
          <a:ln w="381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40217F5-8EAB-4330-BCBC-1AEF29874E64}"/>
              </a:ext>
            </a:extLst>
          </p:cNvPr>
          <p:cNvCxnSpPr>
            <a:cxnSpLocks/>
          </p:cNvCxnSpPr>
          <p:nvPr/>
        </p:nvCxnSpPr>
        <p:spPr bwMode="auto">
          <a:xfrm>
            <a:off x="1417385" y="3784295"/>
            <a:ext cx="0" cy="48550"/>
          </a:xfrm>
          <a:prstGeom prst="line">
            <a:avLst/>
          </a:prstGeom>
          <a:noFill/>
          <a:ln w="3810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46738505-8DEE-4309-8906-3CC5B1CCE53C}"/>
              </a:ext>
            </a:extLst>
          </p:cNvPr>
          <p:cNvCxnSpPr>
            <a:cxnSpLocks/>
          </p:cNvCxnSpPr>
          <p:nvPr/>
        </p:nvCxnSpPr>
        <p:spPr bwMode="auto">
          <a:xfrm>
            <a:off x="1683550" y="3838940"/>
            <a:ext cx="0" cy="98038"/>
          </a:xfrm>
          <a:prstGeom prst="line">
            <a:avLst/>
          </a:prstGeom>
          <a:noFill/>
          <a:ln w="38100" cap="flat" cmpd="sng" algn="ctr">
            <a:solidFill>
              <a:schemeClr val="accent4"/>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37431176-25C7-4EF6-ABA2-405EF7339BF9}"/>
              </a:ext>
            </a:extLst>
          </p:cNvPr>
          <p:cNvCxnSpPr>
            <a:cxnSpLocks/>
          </p:cNvCxnSpPr>
          <p:nvPr/>
        </p:nvCxnSpPr>
        <p:spPr bwMode="auto">
          <a:xfrm>
            <a:off x="1702006" y="3838940"/>
            <a:ext cx="0" cy="98038"/>
          </a:xfrm>
          <a:prstGeom prst="line">
            <a:avLst/>
          </a:prstGeom>
          <a:noFill/>
          <a:ln w="38100" cap="flat" cmpd="sng" algn="ctr">
            <a:solidFill>
              <a:schemeClr val="accent4"/>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8838D2BC-0CAA-4DA8-A5D7-50A1667FEA4E}"/>
              </a:ext>
            </a:extLst>
          </p:cNvPr>
          <p:cNvCxnSpPr>
            <a:cxnSpLocks/>
          </p:cNvCxnSpPr>
          <p:nvPr/>
        </p:nvCxnSpPr>
        <p:spPr bwMode="auto">
          <a:xfrm>
            <a:off x="1649060" y="3831211"/>
            <a:ext cx="0" cy="48550"/>
          </a:xfrm>
          <a:prstGeom prst="line">
            <a:avLst/>
          </a:prstGeom>
          <a:noFill/>
          <a:ln w="381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1E4F1C7-92D8-4132-A131-A316A8D88CB4}"/>
              </a:ext>
            </a:extLst>
          </p:cNvPr>
          <p:cNvCxnSpPr>
            <a:cxnSpLocks/>
          </p:cNvCxnSpPr>
          <p:nvPr/>
        </p:nvCxnSpPr>
        <p:spPr bwMode="auto">
          <a:xfrm>
            <a:off x="1739606" y="3831211"/>
            <a:ext cx="0" cy="124220"/>
          </a:xfrm>
          <a:prstGeom prst="line">
            <a:avLst/>
          </a:prstGeom>
          <a:noFill/>
          <a:ln w="381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0779B887-B9F9-494F-8ABF-F5A0B4E2106C}"/>
              </a:ext>
            </a:extLst>
          </p:cNvPr>
          <p:cNvCxnSpPr>
            <a:cxnSpLocks/>
          </p:cNvCxnSpPr>
          <p:nvPr/>
        </p:nvCxnSpPr>
        <p:spPr bwMode="auto">
          <a:xfrm>
            <a:off x="1787945" y="3831211"/>
            <a:ext cx="0" cy="137662"/>
          </a:xfrm>
          <a:prstGeom prst="line">
            <a:avLst/>
          </a:prstGeom>
          <a:noFill/>
          <a:ln w="3810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DC0896BC-DECE-4091-BC60-592A2D627662}"/>
              </a:ext>
            </a:extLst>
          </p:cNvPr>
          <p:cNvCxnSpPr>
            <a:cxnSpLocks/>
          </p:cNvCxnSpPr>
          <p:nvPr/>
        </p:nvCxnSpPr>
        <p:spPr bwMode="auto">
          <a:xfrm>
            <a:off x="1885694" y="3831211"/>
            <a:ext cx="0" cy="159543"/>
          </a:xfrm>
          <a:prstGeom prst="line">
            <a:avLst/>
          </a:prstGeom>
          <a:noFill/>
          <a:ln w="381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F5F0007A-EA8D-4042-A1CC-58986A6C2411}"/>
              </a:ext>
            </a:extLst>
          </p:cNvPr>
          <p:cNvCxnSpPr>
            <a:cxnSpLocks/>
          </p:cNvCxnSpPr>
          <p:nvPr/>
        </p:nvCxnSpPr>
        <p:spPr bwMode="auto">
          <a:xfrm>
            <a:off x="1823894" y="3828830"/>
            <a:ext cx="0" cy="154763"/>
          </a:xfrm>
          <a:prstGeom prst="line">
            <a:avLst/>
          </a:prstGeom>
          <a:noFill/>
          <a:ln w="381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4D1D5FB5-55E4-41E6-A64A-22111EBB3692}"/>
              </a:ext>
            </a:extLst>
          </p:cNvPr>
          <p:cNvCxnSpPr>
            <a:cxnSpLocks/>
          </p:cNvCxnSpPr>
          <p:nvPr/>
        </p:nvCxnSpPr>
        <p:spPr bwMode="auto">
          <a:xfrm>
            <a:off x="1853185" y="3828830"/>
            <a:ext cx="0" cy="150001"/>
          </a:xfrm>
          <a:prstGeom prst="line">
            <a:avLst/>
          </a:prstGeom>
          <a:noFill/>
          <a:ln w="381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4C1079C3-AB23-4C4D-953A-737D2C17D61A}"/>
              </a:ext>
            </a:extLst>
          </p:cNvPr>
          <p:cNvCxnSpPr>
            <a:cxnSpLocks/>
          </p:cNvCxnSpPr>
          <p:nvPr/>
        </p:nvCxnSpPr>
        <p:spPr bwMode="auto">
          <a:xfrm>
            <a:off x="1930946" y="3830464"/>
            <a:ext cx="0" cy="159543"/>
          </a:xfrm>
          <a:prstGeom prst="line">
            <a:avLst/>
          </a:prstGeom>
          <a:noFill/>
          <a:ln w="381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C6956E7D-8A14-4232-BA7B-EA048F12BB65}"/>
              </a:ext>
            </a:extLst>
          </p:cNvPr>
          <p:cNvCxnSpPr>
            <a:cxnSpLocks/>
          </p:cNvCxnSpPr>
          <p:nvPr/>
        </p:nvCxnSpPr>
        <p:spPr bwMode="auto">
          <a:xfrm>
            <a:off x="1993808" y="3832294"/>
            <a:ext cx="0" cy="159543"/>
          </a:xfrm>
          <a:prstGeom prst="line">
            <a:avLst/>
          </a:prstGeom>
          <a:noFill/>
          <a:ln w="3810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EA7D8C4C-1FA0-4BFE-82B2-3F5863591133}"/>
              </a:ext>
            </a:extLst>
          </p:cNvPr>
          <p:cNvCxnSpPr>
            <a:cxnSpLocks/>
          </p:cNvCxnSpPr>
          <p:nvPr/>
        </p:nvCxnSpPr>
        <p:spPr bwMode="auto">
          <a:xfrm>
            <a:off x="1957399" y="3832294"/>
            <a:ext cx="0" cy="159543"/>
          </a:xfrm>
          <a:prstGeom prst="line">
            <a:avLst/>
          </a:prstGeom>
          <a:noFill/>
          <a:ln w="381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09863DA9-CBD8-4BC6-8D28-432809336DF7}"/>
              </a:ext>
            </a:extLst>
          </p:cNvPr>
          <p:cNvCxnSpPr>
            <a:cxnSpLocks/>
          </p:cNvCxnSpPr>
          <p:nvPr/>
        </p:nvCxnSpPr>
        <p:spPr bwMode="auto">
          <a:xfrm>
            <a:off x="2074710" y="3832845"/>
            <a:ext cx="0" cy="182184"/>
          </a:xfrm>
          <a:prstGeom prst="line">
            <a:avLst/>
          </a:prstGeom>
          <a:noFill/>
          <a:ln w="381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E1B5933F-F396-4D6C-8993-2F6C1232F4A3}"/>
              </a:ext>
            </a:extLst>
          </p:cNvPr>
          <p:cNvCxnSpPr>
            <a:cxnSpLocks/>
          </p:cNvCxnSpPr>
          <p:nvPr/>
        </p:nvCxnSpPr>
        <p:spPr bwMode="auto">
          <a:xfrm>
            <a:off x="2023916" y="3822990"/>
            <a:ext cx="0" cy="182184"/>
          </a:xfrm>
          <a:prstGeom prst="line">
            <a:avLst/>
          </a:prstGeom>
          <a:noFill/>
          <a:ln w="381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28616B1D-4DA2-44EA-AD9B-D82684B47BBF}"/>
              </a:ext>
            </a:extLst>
          </p:cNvPr>
          <p:cNvCxnSpPr>
            <a:cxnSpLocks/>
          </p:cNvCxnSpPr>
          <p:nvPr/>
        </p:nvCxnSpPr>
        <p:spPr bwMode="auto">
          <a:xfrm>
            <a:off x="2052440" y="3822990"/>
            <a:ext cx="0" cy="182184"/>
          </a:xfrm>
          <a:prstGeom prst="line">
            <a:avLst/>
          </a:prstGeom>
          <a:noFill/>
          <a:ln w="381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155F9B42-694A-4BB3-B46C-E554532A8DCD}"/>
              </a:ext>
            </a:extLst>
          </p:cNvPr>
          <p:cNvCxnSpPr>
            <a:cxnSpLocks/>
          </p:cNvCxnSpPr>
          <p:nvPr/>
        </p:nvCxnSpPr>
        <p:spPr bwMode="auto">
          <a:xfrm>
            <a:off x="2121508" y="3832295"/>
            <a:ext cx="0" cy="182184"/>
          </a:xfrm>
          <a:prstGeom prst="line">
            <a:avLst/>
          </a:prstGeom>
          <a:noFill/>
          <a:ln w="381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EDF0EA0-49FD-47A1-81CB-DDA0A9E60D73}"/>
              </a:ext>
            </a:extLst>
          </p:cNvPr>
          <p:cNvCxnSpPr>
            <a:cxnSpLocks/>
          </p:cNvCxnSpPr>
          <p:nvPr/>
        </p:nvCxnSpPr>
        <p:spPr bwMode="auto">
          <a:xfrm>
            <a:off x="2213399" y="3838940"/>
            <a:ext cx="0" cy="204885"/>
          </a:xfrm>
          <a:prstGeom prst="line">
            <a:avLst/>
          </a:prstGeom>
          <a:noFill/>
          <a:ln w="381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9C43FE44-39DD-4DBA-A2B9-352ACF72527F}"/>
              </a:ext>
            </a:extLst>
          </p:cNvPr>
          <p:cNvCxnSpPr>
            <a:cxnSpLocks/>
          </p:cNvCxnSpPr>
          <p:nvPr/>
        </p:nvCxnSpPr>
        <p:spPr bwMode="auto">
          <a:xfrm>
            <a:off x="2185843" y="3832295"/>
            <a:ext cx="0" cy="182184"/>
          </a:xfrm>
          <a:prstGeom prst="line">
            <a:avLst/>
          </a:prstGeom>
          <a:noFill/>
          <a:ln w="3810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D151C447-674C-49C9-9E1D-43E623EB41F6}"/>
              </a:ext>
            </a:extLst>
          </p:cNvPr>
          <p:cNvCxnSpPr>
            <a:cxnSpLocks/>
          </p:cNvCxnSpPr>
          <p:nvPr/>
        </p:nvCxnSpPr>
        <p:spPr bwMode="auto">
          <a:xfrm>
            <a:off x="2158748" y="3832295"/>
            <a:ext cx="0" cy="182184"/>
          </a:xfrm>
          <a:prstGeom prst="line">
            <a:avLst/>
          </a:prstGeom>
          <a:noFill/>
          <a:ln w="3810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D466BEF1-E800-4412-A517-563840301900}"/>
              </a:ext>
            </a:extLst>
          </p:cNvPr>
          <p:cNvCxnSpPr>
            <a:cxnSpLocks/>
          </p:cNvCxnSpPr>
          <p:nvPr/>
        </p:nvCxnSpPr>
        <p:spPr bwMode="auto">
          <a:xfrm>
            <a:off x="2267094" y="3835974"/>
            <a:ext cx="0" cy="241626"/>
          </a:xfrm>
          <a:prstGeom prst="line">
            <a:avLst/>
          </a:prstGeom>
          <a:noFill/>
          <a:ln w="3810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B17454C2-D7A0-479F-8C70-B04874F283EC}"/>
              </a:ext>
            </a:extLst>
          </p:cNvPr>
          <p:cNvCxnSpPr>
            <a:cxnSpLocks/>
          </p:cNvCxnSpPr>
          <p:nvPr/>
        </p:nvCxnSpPr>
        <p:spPr bwMode="auto">
          <a:xfrm>
            <a:off x="2356592" y="3828830"/>
            <a:ext cx="0" cy="275576"/>
          </a:xfrm>
          <a:prstGeom prst="line">
            <a:avLst/>
          </a:prstGeom>
          <a:noFill/>
          <a:ln w="38100"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3032A898-02E0-4C19-A91B-1C86A2347EF6}"/>
              </a:ext>
            </a:extLst>
          </p:cNvPr>
          <p:cNvCxnSpPr>
            <a:cxnSpLocks/>
          </p:cNvCxnSpPr>
          <p:nvPr/>
        </p:nvCxnSpPr>
        <p:spPr bwMode="auto">
          <a:xfrm>
            <a:off x="2296968" y="3835974"/>
            <a:ext cx="0" cy="253836"/>
          </a:xfrm>
          <a:prstGeom prst="line">
            <a:avLst/>
          </a:prstGeom>
          <a:noFill/>
          <a:ln w="3810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55C3719-3B5E-4513-A508-688B8965DB68}"/>
              </a:ext>
            </a:extLst>
          </p:cNvPr>
          <p:cNvCxnSpPr>
            <a:cxnSpLocks/>
          </p:cNvCxnSpPr>
          <p:nvPr/>
        </p:nvCxnSpPr>
        <p:spPr bwMode="auto">
          <a:xfrm>
            <a:off x="2327966" y="3835974"/>
            <a:ext cx="0" cy="253836"/>
          </a:xfrm>
          <a:prstGeom prst="line">
            <a:avLst/>
          </a:prstGeom>
          <a:noFill/>
          <a:ln w="38100"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A0A7346-151C-4197-B653-CB13C8D3A0BD}"/>
              </a:ext>
            </a:extLst>
          </p:cNvPr>
          <p:cNvCxnSpPr>
            <a:cxnSpLocks/>
          </p:cNvCxnSpPr>
          <p:nvPr/>
        </p:nvCxnSpPr>
        <p:spPr bwMode="auto">
          <a:xfrm>
            <a:off x="2405330" y="3832845"/>
            <a:ext cx="0" cy="271164"/>
          </a:xfrm>
          <a:prstGeom prst="line">
            <a:avLst/>
          </a:prstGeom>
          <a:noFill/>
          <a:ln w="3810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67DB608F-22C7-4A98-B156-42C2A4E4079F}"/>
              </a:ext>
            </a:extLst>
          </p:cNvPr>
          <p:cNvCxnSpPr>
            <a:cxnSpLocks/>
          </p:cNvCxnSpPr>
          <p:nvPr/>
        </p:nvCxnSpPr>
        <p:spPr bwMode="auto">
          <a:xfrm>
            <a:off x="2512649" y="3842272"/>
            <a:ext cx="0" cy="307789"/>
          </a:xfrm>
          <a:prstGeom prst="line">
            <a:avLst/>
          </a:prstGeom>
          <a:noFill/>
          <a:ln w="38100"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5F71C5EC-ECC2-44AC-BEC8-C27A089304AB}"/>
              </a:ext>
            </a:extLst>
          </p:cNvPr>
          <p:cNvCxnSpPr>
            <a:cxnSpLocks/>
          </p:cNvCxnSpPr>
          <p:nvPr/>
        </p:nvCxnSpPr>
        <p:spPr bwMode="auto">
          <a:xfrm>
            <a:off x="2493470" y="3842304"/>
            <a:ext cx="0" cy="307789"/>
          </a:xfrm>
          <a:prstGeom prst="line">
            <a:avLst/>
          </a:prstGeom>
          <a:noFill/>
          <a:ln w="3810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EA153B36-5870-4F09-84B5-6DC499291641}"/>
              </a:ext>
            </a:extLst>
          </p:cNvPr>
          <p:cNvCxnSpPr>
            <a:cxnSpLocks/>
          </p:cNvCxnSpPr>
          <p:nvPr/>
        </p:nvCxnSpPr>
        <p:spPr bwMode="auto">
          <a:xfrm>
            <a:off x="2439622" y="3832845"/>
            <a:ext cx="0" cy="307789"/>
          </a:xfrm>
          <a:prstGeom prst="line">
            <a:avLst/>
          </a:prstGeom>
          <a:noFill/>
          <a:ln w="38100"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0BBD9755-D9B2-4E06-80AB-994B55C6EFC4}"/>
              </a:ext>
            </a:extLst>
          </p:cNvPr>
          <p:cNvCxnSpPr>
            <a:cxnSpLocks/>
          </p:cNvCxnSpPr>
          <p:nvPr/>
        </p:nvCxnSpPr>
        <p:spPr bwMode="auto">
          <a:xfrm>
            <a:off x="2475212" y="3832845"/>
            <a:ext cx="0" cy="307789"/>
          </a:xfrm>
          <a:prstGeom prst="line">
            <a:avLst/>
          </a:prstGeom>
          <a:noFill/>
          <a:ln w="38100"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397EA395-F63A-4FCF-AA6B-FF65B94BE5CA}"/>
              </a:ext>
            </a:extLst>
          </p:cNvPr>
          <p:cNvCxnSpPr>
            <a:cxnSpLocks/>
          </p:cNvCxnSpPr>
          <p:nvPr/>
        </p:nvCxnSpPr>
        <p:spPr bwMode="auto">
          <a:xfrm>
            <a:off x="2547683" y="3835974"/>
            <a:ext cx="0" cy="317739"/>
          </a:xfrm>
          <a:prstGeom prst="line">
            <a:avLst/>
          </a:prstGeom>
          <a:noFill/>
          <a:ln w="38100" cap="flat" cmpd="sng" algn="ctr">
            <a:solidFill>
              <a:schemeClr val="accent4"/>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B915EB21-9CB7-4BA7-B656-0C279C30559B}"/>
              </a:ext>
            </a:extLst>
          </p:cNvPr>
          <p:cNvCxnSpPr>
            <a:cxnSpLocks/>
          </p:cNvCxnSpPr>
          <p:nvPr/>
        </p:nvCxnSpPr>
        <p:spPr bwMode="auto">
          <a:xfrm>
            <a:off x="2596639" y="3835974"/>
            <a:ext cx="0" cy="324058"/>
          </a:xfrm>
          <a:prstGeom prst="line">
            <a:avLst/>
          </a:prstGeom>
          <a:noFill/>
          <a:ln w="38100"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39B4ECF8-9A34-4644-ADC1-A99063A868EC}"/>
              </a:ext>
            </a:extLst>
          </p:cNvPr>
          <p:cNvCxnSpPr>
            <a:cxnSpLocks/>
          </p:cNvCxnSpPr>
          <p:nvPr/>
        </p:nvCxnSpPr>
        <p:spPr bwMode="auto">
          <a:xfrm>
            <a:off x="2691791" y="3838940"/>
            <a:ext cx="0" cy="340604"/>
          </a:xfrm>
          <a:prstGeom prst="line">
            <a:avLst/>
          </a:prstGeom>
          <a:noFill/>
          <a:ln w="38100"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01EAADDF-EDFF-4B41-87DB-CDA6FAED9177}"/>
              </a:ext>
            </a:extLst>
          </p:cNvPr>
          <p:cNvCxnSpPr>
            <a:cxnSpLocks/>
          </p:cNvCxnSpPr>
          <p:nvPr/>
        </p:nvCxnSpPr>
        <p:spPr bwMode="auto">
          <a:xfrm>
            <a:off x="2632599" y="3847907"/>
            <a:ext cx="0" cy="324058"/>
          </a:xfrm>
          <a:prstGeom prst="line">
            <a:avLst/>
          </a:prstGeom>
          <a:noFill/>
          <a:ln w="3810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4254B2E7-6FD0-48B2-8F95-E93D71A7B7EC}"/>
              </a:ext>
            </a:extLst>
          </p:cNvPr>
          <p:cNvCxnSpPr>
            <a:cxnSpLocks/>
          </p:cNvCxnSpPr>
          <p:nvPr/>
        </p:nvCxnSpPr>
        <p:spPr bwMode="auto">
          <a:xfrm>
            <a:off x="2657923" y="3848342"/>
            <a:ext cx="0" cy="324058"/>
          </a:xfrm>
          <a:prstGeom prst="line">
            <a:avLst/>
          </a:prstGeom>
          <a:noFill/>
          <a:ln w="3810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CC00552F-6D06-4F77-8766-744EF9B8A4B5}"/>
              </a:ext>
            </a:extLst>
          </p:cNvPr>
          <p:cNvCxnSpPr>
            <a:cxnSpLocks/>
          </p:cNvCxnSpPr>
          <p:nvPr/>
        </p:nvCxnSpPr>
        <p:spPr bwMode="auto">
          <a:xfrm>
            <a:off x="2740149" y="3835974"/>
            <a:ext cx="0" cy="341931"/>
          </a:xfrm>
          <a:prstGeom prst="line">
            <a:avLst/>
          </a:prstGeom>
          <a:noFill/>
          <a:ln w="3810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180FD739-EEF4-4970-9650-028F31A63F46}"/>
              </a:ext>
            </a:extLst>
          </p:cNvPr>
          <p:cNvCxnSpPr>
            <a:cxnSpLocks/>
          </p:cNvCxnSpPr>
          <p:nvPr/>
        </p:nvCxnSpPr>
        <p:spPr bwMode="auto">
          <a:xfrm>
            <a:off x="2830677" y="3843513"/>
            <a:ext cx="0" cy="341931"/>
          </a:xfrm>
          <a:prstGeom prst="line">
            <a:avLst/>
          </a:prstGeom>
          <a:noFill/>
          <a:ln w="381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ADEDE7AB-6B78-47F2-A495-09FCBE8DD8DC}"/>
              </a:ext>
            </a:extLst>
          </p:cNvPr>
          <p:cNvCxnSpPr>
            <a:cxnSpLocks/>
          </p:cNvCxnSpPr>
          <p:nvPr/>
        </p:nvCxnSpPr>
        <p:spPr bwMode="auto">
          <a:xfrm>
            <a:off x="2774818" y="3845894"/>
            <a:ext cx="0" cy="341931"/>
          </a:xfrm>
          <a:prstGeom prst="line">
            <a:avLst/>
          </a:prstGeom>
          <a:noFill/>
          <a:ln w="3810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29092A72-F77A-420B-B3D3-A0FA44C20ACE}"/>
              </a:ext>
            </a:extLst>
          </p:cNvPr>
          <p:cNvCxnSpPr>
            <a:cxnSpLocks/>
          </p:cNvCxnSpPr>
          <p:nvPr/>
        </p:nvCxnSpPr>
        <p:spPr bwMode="auto">
          <a:xfrm>
            <a:off x="2804320" y="3845894"/>
            <a:ext cx="0" cy="341931"/>
          </a:xfrm>
          <a:prstGeom prst="line">
            <a:avLst/>
          </a:prstGeom>
          <a:noFill/>
          <a:ln w="3810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3B6249DF-B9A5-4D14-83BA-2F157EEAF658}"/>
              </a:ext>
            </a:extLst>
          </p:cNvPr>
          <p:cNvCxnSpPr>
            <a:cxnSpLocks/>
          </p:cNvCxnSpPr>
          <p:nvPr/>
        </p:nvCxnSpPr>
        <p:spPr bwMode="auto">
          <a:xfrm>
            <a:off x="2878304" y="3835980"/>
            <a:ext cx="0" cy="365760"/>
          </a:xfrm>
          <a:prstGeom prst="line">
            <a:avLst/>
          </a:prstGeom>
          <a:noFill/>
          <a:ln w="38100"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8EC11B9-1A98-4B2F-B8E8-0E74ED1ACAFD}"/>
              </a:ext>
            </a:extLst>
          </p:cNvPr>
          <p:cNvCxnSpPr>
            <a:cxnSpLocks/>
          </p:cNvCxnSpPr>
          <p:nvPr/>
        </p:nvCxnSpPr>
        <p:spPr bwMode="auto">
          <a:xfrm>
            <a:off x="2914983" y="3835974"/>
            <a:ext cx="0" cy="385982"/>
          </a:xfrm>
          <a:prstGeom prst="line">
            <a:avLst/>
          </a:prstGeom>
          <a:noFill/>
          <a:ln w="3810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F38126C1-21B4-490A-BFD1-A2D091B728EC}"/>
              </a:ext>
            </a:extLst>
          </p:cNvPr>
          <p:cNvCxnSpPr>
            <a:cxnSpLocks/>
          </p:cNvCxnSpPr>
          <p:nvPr/>
        </p:nvCxnSpPr>
        <p:spPr bwMode="auto">
          <a:xfrm>
            <a:off x="3072478" y="3842272"/>
            <a:ext cx="0" cy="432072"/>
          </a:xfrm>
          <a:prstGeom prst="line">
            <a:avLst/>
          </a:prstGeom>
          <a:noFill/>
          <a:ln w="38100"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8A162539-2743-442A-9E81-DB2AA16E93B9}"/>
              </a:ext>
            </a:extLst>
          </p:cNvPr>
          <p:cNvCxnSpPr>
            <a:cxnSpLocks/>
          </p:cNvCxnSpPr>
          <p:nvPr/>
        </p:nvCxnSpPr>
        <p:spPr bwMode="auto">
          <a:xfrm>
            <a:off x="3020599" y="3827789"/>
            <a:ext cx="0" cy="432072"/>
          </a:xfrm>
          <a:prstGeom prst="line">
            <a:avLst/>
          </a:prstGeom>
          <a:noFill/>
          <a:ln w="3810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D3B9EA33-40C3-4E63-8DA7-2D5531E35A48}"/>
              </a:ext>
            </a:extLst>
          </p:cNvPr>
          <p:cNvCxnSpPr>
            <a:cxnSpLocks/>
          </p:cNvCxnSpPr>
          <p:nvPr/>
        </p:nvCxnSpPr>
        <p:spPr bwMode="auto">
          <a:xfrm>
            <a:off x="2941445" y="3835974"/>
            <a:ext cx="0" cy="385982"/>
          </a:xfrm>
          <a:prstGeom prst="line">
            <a:avLst/>
          </a:prstGeom>
          <a:noFill/>
          <a:ln w="38100"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8E23C438-5588-4253-84CA-08FBE3A29ECE}"/>
              </a:ext>
            </a:extLst>
          </p:cNvPr>
          <p:cNvCxnSpPr>
            <a:cxnSpLocks/>
          </p:cNvCxnSpPr>
          <p:nvPr/>
        </p:nvCxnSpPr>
        <p:spPr bwMode="auto">
          <a:xfrm>
            <a:off x="2973016" y="3847879"/>
            <a:ext cx="0" cy="385982"/>
          </a:xfrm>
          <a:prstGeom prst="line">
            <a:avLst/>
          </a:prstGeom>
          <a:noFill/>
          <a:ln w="3810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53D14B7D-E2B2-485A-930A-B3955198A73F}"/>
              </a:ext>
            </a:extLst>
          </p:cNvPr>
          <p:cNvCxnSpPr>
            <a:cxnSpLocks/>
          </p:cNvCxnSpPr>
          <p:nvPr/>
        </p:nvCxnSpPr>
        <p:spPr bwMode="auto">
          <a:xfrm>
            <a:off x="2995387" y="3847907"/>
            <a:ext cx="0" cy="385982"/>
          </a:xfrm>
          <a:prstGeom prst="line">
            <a:avLst/>
          </a:prstGeom>
          <a:noFill/>
          <a:ln w="38100"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0954A126-89C5-462B-A1F8-09C7E337FC3D}"/>
              </a:ext>
            </a:extLst>
          </p:cNvPr>
          <p:cNvCxnSpPr>
            <a:cxnSpLocks/>
          </p:cNvCxnSpPr>
          <p:nvPr/>
        </p:nvCxnSpPr>
        <p:spPr bwMode="auto">
          <a:xfrm>
            <a:off x="3104871" y="3841967"/>
            <a:ext cx="0" cy="449046"/>
          </a:xfrm>
          <a:prstGeom prst="line">
            <a:avLst/>
          </a:prstGeom>
          <a:noFill/>
          <a:ln w="3810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3E94FA64-857B-43F0-B47C-FFF5D639EFEB}"/>
              </a:ext>
            </a:extLst>
          </p:cNvPr>
          <p:cNvCxnSpPr>
            <a:cxnSpLocks/>
          </p:cNvCxnSpPr>
          <p:nvPr/>
        </p:nvCxnSpPr>
        <p:spPr bwMode="auto">
          <a:xfrm>
            <a:off x="3123920" y="3841321"/>
            <a:ext cx="0" cy="449046"/>
          </a:xfrm>
          <a:prstGeom prst="line">
            <a:avLst/>
          </a:prstGeom>
          <a:noFill/>
          <a:ln w="38100"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873DA818-CC59-4E87-8C73-90687FBF0A90}"/>
              </a:ext>
            </a:extLst>
          </p:cNvPr>
          <p:cNvCxnSpPr>
            <a:cxnSpLocks/>
          </p:cNvCxnSpPr>
          <p:nvPr/>
        </p:nvCxnSpPr>
        <p:spPr bwMode="auto">
          <a:xfrm>
            <a:off x="3161758" y="3838940"/>
            <a:ext cx="0" cy="479415"/>
          </a:xfrm>
          <a:prstGeom prst="line">
            <a:avLst/>
          </a:prstGeom>
          <a:noFill/>
          <a:ln w="38100" cap="flat" cmpd="sng" algn="ctr">
            <a:solidFill>
              <a:schemeClr val="accent4"/>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E1747DED-C8AA-46BE-8350-8218BAEF03F7}"/>
              </a:ext>
            </a:extLst>
          </p:cNvPr>
          <p:cNvCxnSpPr>
            <a:cxnSpLocks/>
          </p:cNvCxnSpPr>
          <p:nvPr/>
        </p:nvCxnSpPr>
        <p:spPr bwMode="auto">
          <a:xfrm>
            <a:off x="4066753" y="3838940"/>
            <a:ext cx="0" cy="785637"/>
          </a:xfrm>
          <a:prstGeom prst="line">
            <a:avLst/>
          </a:prstGeom>
          <a:noFill/>
          <a:ln w="5715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9008E622-E107-4599-9FF8-379B90EB16BF}"/>
              </a:ext>
            </a:extLst>
          </p:cNvPr>
          <p:cNvCxnSpPr>
            <a:cxnSpLocks/>
          </p:cNvCxnSpPr>
          <p:nvPr/>
        </p:nvCxnSpPr>
        <p:spPr bwMode="auto">
          <a:xfrm>
            <a:off x="4310366" y="3838940"/>
            <a:ext cx="0" cy="904510"/>
          </a:xfrm>
          <a:prstGeom prst="line">
            <a:avLst/>
          </a:prstGeom>
          <a:noFill/>
          <a:ln w="57150"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CB5ECCEC-8F01-4460-BFC1-6FCE648C0768}"/>
              </a:ext>
            </a:extLst>
          </p:cNvPr>
          <p:cNvCxnSpPr>
            <a:cxnSpLocks/>
          </p:cNvCxnSpPr>
          <p:nvPr/>
        </p:nvCxnSpPr>
        <p:spPr bwMode="auto">
          <a:xfrm>
            <a:off x="5010933" y="3841321"/>
            <a:ext cx="0" cy="1109298"/>
          </a:xfrm>
          <a:prstGeom prst="line">
            <a:avLst/>
          </a:prstGeom>
          <a:noFill/>
          <a:ln w="5715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5EFDBCCA-C4E0-4AD2-9709-282E6AE125A1}"/>
              </a:ext>
            </a:extLst>
          </p:cNvPr>
          <p:cNvCxnSpPr>
            <a:cxnSpLocks/>
          </p:cNvCxnSpPr>
          <p:nvPr/>
        </p:nvCxnSpPr>
        <p:spPr bwMode="auto">
          <a:xfrm>
            <a:off x="5258694" y="3841132"/>
            <a:ext cx="0" cy="1321418"/>
          </a:xfrm>
          <a:prstGeom prst="line">
            <a:avLst/>
          </a:prstGeom>
          <a:noFill/>
          <a:ln w="5715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7474C742-7DC0-4528-A406-AE2B1F250B34}"/>
              </a:ext>
            </a:extLst>
          </p:cNvPr>
          <p:cNvCxnSpPr>
            <a:cxnSpLocks/>
          </p:cNvCxnSpPr>
          <p:nvPr/>
        </p:nvCxnSpPr>
        <p:spPr bwMode="auto">
          <a:xfrm>
            <a:off x="5399076" y="3841132"/>
            <a:ext cx="0" cy="1469056"/>
          </a:xfrm>
          <a:prstGeom prst="line">
            <a:avLst/>
          </a:prstGeom>
          <a:noFill/>
          <a:ln w="5715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3745B690-041E-447D-9665-9C4C3AC4BCBD}"/>
              </a:ext>
            </a:extLst>
          </p:cNvPr>
          <p:cNvCxnSpPr>
            <a:cxnSpLocks/>
          </p:cNvCxnSpPr>
          <p:nvPr/>
        </p:nvCxnSpPr>
        <p:spPr bwMode="auto">
          <a:xfrm>
            <a:off x="4682163" y="3845894"/>
            <a:ext cx="0" cy="1003924"/>
          </a:xfrm>
          <a:prstGeom prst="line">
            <a:avLst/>
          </a:prstGeom>
          <a:noFill/>
          <a:ln w="3810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EA2100C3-F731-4000-B3F7-60338F33B575}"/>
              </a:ext>
            </a:extLst>
          </p:cNvPr>
          <p:cNvCxnSpPr>
            <a:cxnSpLocks/>
          </p:cNvCxnSpPr>
          <p:nvPr/>
        </p:nvCxnSpPr>
        <p:spPr bwMode="auto">
          <a:xfrm>
            <a:off x="4675020" y="3848342"/>
            <a:ext cx="0" cy="1003924"/>
          </a:xfrm>
          <a:prstGeom prst="line">
            <a:avLst/>
          </a:prstGeom>
          <a:noFill/>
          <a:ln w="3810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E7EFE020-D438-4C33-9C6B-5CCEA7AE5164}"/>
              </a:ext>
            </a:extLst>
          </p:cNvPr>
          <p:cNvCxnSpPr>
            <a:cxnSpLocks/>
          </p:cNvCxnSpPr>
          <p:nvPr/>
        </p:nvCxnSpPr>
        <p:spPr bwMode="auto">
          <a:xfrm>
            <a:off x="4634162" y="3846052"/>
            <a:ext cx="0" cy="975979"/>
          </a:xfrm>
          <a:prstGeom prst="line">
            <a:avLst/>
          </a:prstGeom>
          <a:noFill/>
          <a:ln w="3810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6D2739FB-4275-4E6D-AF80-DA7D0A141368}"/>
              </a:ext>
            </a:extLst>
          </p:cNvPr>
          <p:cNvCxnSpPr>
            <a:cxnSpLocks/>
          </p:cNvCxnSpPr>
          <p:nvPr/>
        </p:nvCxnSpPr>
        <p:spPr bwMode="auto">
          <a:xfrm>
            <a:off x="4662910" y="3840973"/>
            <a:ext cx="0" cy="975979"/>
          </a:xfrm>
          <a:prstGeom prst="line">
            <a:avLst/>
          </a:prstGeom>
          <a:noFill/>
          <a:ln w="3810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5869B36E-1956-4B2D-AB5D-AA8FE561B080}"/>
              </a:ext>
            </a:extLst>
          </p:cNvPr>
          <p:cNvCxnSpPr>
            <a:cxnSpLocks/>
          </p:cNvCxnSpPr>
          <p:nvPr/>
        </p:nvCxnSpPr>
        <p:spPr bwMode="auto">
          <a:xfrm>
            <a:off x="3220602" y="3838940"/>
            <a:ext cx="0" cy="479415"/>
          </a:xfrm>
          <a:prstGeom prst="line">
            <a:avLst/>
          </a:prstGeom>
          <a:noFill/>
          <a:ln w="5715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7F89B89C-53C9-40F4-A907-EEBF9399406A}"/>
              </a:ext>
            </a:extLst>
          </p:cNvPr>
          <p:cNvCxnSpPr>
            <a:cxnSpLocks/>
          </p:cNvCxnSpPr>
          <p:nvPr/>
        </p:nvCxnSpPr>
        <p:spPr bwMode="auto">
          <a:xfrm>
            <a:off x="3266211" y="3832845"/>
            <a:ext cx="0" cy="496117"/>
          </a:xfrm>
          <a:prstGeom prst="line">
            <a:avLst/>
          </a:prstGeom>
          <a:noFill/>
          <a:ln w="5715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86085B72-283E-48F2-B33F-75914CD2557F}"/>
              </a:ext>
            </a:extLst>
          </p:cNvPr>
          <p:cNvCxnSpPr>
            <a:cxnSpLocks/>
          </p:cNvCxnSpPr>
          <p:nvPr/>
        </p:nvCxnSpPr>
        <p:spPr bwMode="auto">
          <a:xfrm>
            <a:off x="3291367" y="3832845"/>
            <a:ext cx="0" cy="496117"/>
          </a:xfrm>
          <a:prstGeom prst="line">
            <a:avLst/>
          </a:prstGeom>
          <a:noFill/>
          <a:ln w="5715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15C05A2F-DF9F-43C6-A3CB-94E86EF7C76D}"/>
              </a:ext>
            </a:extLst>
          </p:cNvPr>
          <p:cNvCxnSpPr>
            <a:cxnSpLocks/>
          </p:cNvCxnSpPr>
          <p:nvPr/>
        </p:nvCxnSpPr>
        <p:spPr bwMode="auto">
          <a:xfrm>
            <a:off x="3363897" y="3835974"/>
            <a:ext cx="0" cy="512189"/>
          </a:xfrm>
          <a:prstGeom prst="line">
            <a:avLst/>
          </a:prstGeom>
          <a:noFill/>
          <a:ln w="5715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FB2A1D79-3615-455D-A799-551FF2680808}"/>
              </a:ext>
            </a:extLst>
          </p:cNvPr>
          <p:cNvCxnSpPr>
            <a:cxnSpLocks/>
          </p:cNvCxnSpPr>
          <p:nvPr/>
        </p:nvCxnSpPr>
        <p:spPr bwMode="auto">
          <a:xfrm>
            <a:off x="3405034" y="3835974"/>
            <a:ext cx="0" cy="538382"/>
          </a:xfrm>
          <a:prstGeom prst="line">
            <a:avLst/>
          </a:prstGeom>
          <a:noFill/>
          <a:ln w="5715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95D8E605-E5CA-4667-B8DC-618B856457A2}"/>
              </a:ext>
            </a:extLst>
          </p:cNvPr>
          <p:cNvCxnSpPr>
            <a:cxnSpLocks/>
          </p:cNvCxnSpPr>
          <p:nvPr/>
        </p:nvCxnSpPr>
        <p:spPr bwMode="auto">
          <a:xfrm>
            <a:off x="3441903" y="3835974"/>
            <a:ext cx="0" cy="538382"/>
          </a:xfrm>
          <a:prstGeom prst="line">
            <a:avLst/>
          </a:prstGeom>
          <a:noFill/>
          <a:ln w="5715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56A980EB-C0BA-47DF-8EBB-32D2F8B18C02}"/>
              </a:ext>
            </a:extLst>
          </p:cNvPr>
          <p:cNvCxnSpPr>
            <a:cxnSpLocks/>
          </p:cNvCxnSpPr>
          <p:nvPr/>
        </p:nvCxnSpPr>
        <p:spPr bwMode="auto">
          <a:xfrm>
            <a:off x="3494669" y="3835973"/>
            <a:ext cx="0" cy="538382"/>
          </a:xfrm>
          <a:prstGeom prst="line">
            <a:avLst/>
          </a:prstGeom>
          <a:noFill/>
          <a:ln w="3810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126F6F3B-6E67-4158-9A7B-76231E062D42}"/>
              </a:ext>
            </a:extLst>
          </p:cNvPr>
          <p:cNvCxnSpPr>
            <a:cxnSpLocks/>
          </p:cNvCxnSpPr>
          <p:nvPr/>
        </p:nvCxnSpPr>
        <p:spPr bwMode="auto">
          <a:xfrm>
            <a:off x="3555155" y="3835974"/>
            <a:ext cx="0" cy="559996"/>
          </a:xfrm>
          <a:prstGeom prst="line">
            <a:avLst/>
          </a:prstGeom>
          <a:noFill/>
          <a:ln w="5715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2B71BAE5-9CFD-4BAC-A4D9-555943D4F8FC}"/>
              </a:ext>
            </a:extLst>
          </p:cNvPr>
          <p:cNvCxnSpPr>
            <a:cxnSpLocks/>
          </p:cNvCxnSpPr>
          <p:nvPr/>
        </p:nvCxnSpPr>
        <p:spPr bwMode="auto">
          <a:xfrm>
            <a:off x="3595554" y="3838940"/>
            <a:ext cx="0" cy="590185"/>
          </a:xfrm>
          <a:prstGeom prst="line">
            <a:avLst/>
          </a:prstGeom>
          <a:noFill/>
          <a:ln w="5715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8C97353C-1C21-4F72-997E-49CBEE0B43C7}"/>
              </a:ext>
            </a:extLst>
          </p:cNvPr>
          <p:cNvCxnSpPr>
            <a:cxnSpLocks/>
          </p:cNvCxnSpPr>
          <p:nvPr/>
        </p:nvCxnSpPr>
        <p:spPr bwMode="auto">
          <a:xfrm>
            <a:off x="3635458" y="3832845"/>
            <a:ext cx="0" cy="617711"/>
          </a:xfrm>
          <a:prstGeom prst="line">
            <a:avLst/>
          </a:prstGeom>
          <a:noFill/>
          <a:ln w="3810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B7FE5E83-0B9E-45D6-A678-26394A72AEF0}"/>
              </a:ext>
            </a:extLst>
          </p:cNvPr>
          <p:cNvCxnSpPr>
            <a:cxnSpLocks/>
          </p:cNvCxnSpPr>
          <p:nvPr/>
        </p:nvCxnSpPr>
        <p:spPr bwMode="auto">
          <a:xfrm>
            <a:off x="3683763" y="3842304"/>
            <a:ext cx="0" cy="617711"/>
          </a:xfrm>
          <a:prstGeom prst="line">
            <a:avLst/>
          </a:prstGeom>
          <a:noFill/>
          <a:ln w="3810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023B6242-0ECC-4F9F-A48A-21F112EC3488}"/>
              </a:ext>
            </a:extLst>
          </p:cNvPr>
          <p:cNvCxnSpPr>
            <a:cxnSpLocks/>
          </p:cNvCxnSpPr>
          <p:nvPr/>
        </p:nvCxnSpPr>
        <p:spPr bwMode="auto">
          <a:xfrm>
            <a:off x="3776630" y="3835973"/>
            <a:ext cx="0" cy="670380"/>
          </a:xfrm>
          <a:prstGeom prst="line">
            <a:avLst/>
          </a:prstGeom>
          <a:noFill/>
          <a:ln w="3810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1DB8912F-79E0-437B-8C8D-2525EFF4A1BC}"/>
              </a:ext>
            </a:extLst>
          </p:cNvPr>
          <p:cNvCxnSpPr>
            <a:cxnSpLocks/>
          </p:cNvCxnSpPr>
          <p:nvPr/>
        </p:nvCxnSpPr>
        <p:spPr bwMode="auto">
          <a:xfrm>
            <a:off x="3732370" y="3831211"/>
            <a:ext cx="0" cy="670380"/>
          </a:xfrm>
          <a:prstGeom prst="line">
            <a:avLst/>
          </a:prstGeom>
          <a:noFill/>
          <a:ln w="5715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CF63BD3F-049A-4A16-AB03-FF13483A6387}"/>
              </a:ext>
            </a:extLst>
          </p:cNvPr>
          <p:cNvCxnSpPr>
            <a:cxnSpLocks/>
          </p:cNvCxnSpPr>
          <p:nvPr/>
        </p:nvCxnSpPr>
        <p:spPr bwMode="auto">
          <a:xfrm>
            <a:off x="3838846" y="3835973"/>
            <a:ext cx="0" cy="670380"/>
          </a:xfrm>
          <a:prstGeom prst="line">
            <a:avLst/>
          </a:prstGeom>
          <a:noFill/>
          <a:ln w="5715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CF9C990C-EEC4-49FE-95F0-E0A3C390B185}"/>
              </a:ext>
            </a:extLst>
          </p:cNvPr>
          <p:cNvCxnSpPr>
            <a:cxnSpLocks/>
          </p:cNvCxnSpPr>
          <p:nvPr/>
        </p:nvCxnSpPr>
        <p:spPr bwMode="auto">
          <a:xfrm flipH="1">
            <a:off x="3877849" y="3833829"/>
            <a:ext cx="2652" cy="704088"/>
          </a:xfrm>
          <a:prstGeom prst="line">
            <a:avLst/>
          </a:prstGeom>
          <a:noFill/>
          <a:ln w="5715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105CDEF9-507D-4E75-99A4-85523CF31060}"/>
              </a:ext>
            </a:extLst>
          </p:cNvPr>
          <p:cNvCxnSpPr>
            <a:cxnSpLocks/>
          </p:cNvCxnSpPr>
          <p:nvPr/>
        </p:nvCxnSpPr>
        <p:spPr bwMode="auto">
          <a:xfrm>
            <a:off x="3920425" y="3832779"/>
            <a:ext cx="0" cy="722376"/>
          </a:xfrm>
          <a:prstGeom prst="line">
            <a:avLst/>
          </a:prstGeom>
          <a:noFill/>
          <a:ln w="38100"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AD88D941-C8A9-4FD2-A090-67C55D917AD7}"/>
              </a:ext>
            </a:extLst>
          </p:cNvPr>
          <p:cNvCxnSpPr>
            <a:cxnSpLocks/>
          </p:cNvCxnSpPr>
          <p:nvPr/>
        </p:nvCxnSpPr>
        <p:spPr bwMode="auto">
          <a:xfrm>
            <a:off x="3970430" y="3835973"/>
            <a:ext cx="0" cy="764602"/>
          </a:xfrm>
          <a:prstGeom prst="line">
            <a:avLst/>
          </a:prstGeom>
          <a:noFill/>
          <a:ln w="3810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556FCC61-F833-4751-B55E-42B1AD347E3D}"/>
              </a:ext>
            </a:extLst>
          </p:cNvPr>
          <p:cNvCxnSpPr>
            <a:cxnSpLocks/>
          </p:cNvCxnSpPr>
          <p:nvPr/>
        </p:nvCxnSpPr>
        <p:spPr bwMode="auto">
          <a:xfrm>
            <a:off x="4019050" y="3838940"/>
            <a:ext cx="0" cy="761635"/>
          </a:xfrm>
          <a:prstGeom prst="line">
            <a:avLst/>
          </a:prstGeom>
          <a:noFill/>
          <a:ln w="3810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CC55D77C-E308-4424-9B51-4DDE9DDCD652}"/>
              </a:ext>
            </a:extLst>
          </p:cNvPr>
          <p:cNvCxnSpPr>
            <a:cxnSpLocks/>
          </p:cNvCxnSpPr>
          <p:nvPr/>
        </p:nvCxnSpPr>
        <p:spPr bwMode="auto">
          <a:xfrm>
            <a:off x="4107481" y="3838940"/>
            <a:ext cx="0" cy="806961"/>
          </a:xfrm>
          <a:prstGeom prst="line">
            <a:avLst/>
          </a:prstGeom>
          <a:noFill/>
          <a:ln w="3810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9725A23B-4259-462D-B8B6-85579D33F7B0}"/>
              </a:ext>
            </a:extLst>
          </p:cNvPr>
          <p:cNvCxnSpPr>
            <a:cxnSpLocks/>
          </p:cNvCxnSpPr>
          <p:nvPr/>
        </p:nvCxnSpPr>
        <p:spPr bwMode="auto">
          <a:xfrm>
            <a:off x="4250427" y="3838940"/>
            <a:ext cx="0" cy="852212"/>
          </a:xfrm>
          <a:prstGeom prst="line">
            <a:avLst/>
          </a:prstGeom>
          <a:noFill/>
          <a:ln w="3810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A30FDE82-55C8-40D3-B245-42BA42847C11}"/>
              </a:ext>
            </a:extLst>
          </p:cNvPr>
          <p:cNvCxnSpPr>
            <a:cxnSpLocks/>
          </p:cNvCxnSpPr>
          <p:nvPr/>
        </p:nvCxnSpPr>
        <p:spPr bwMode="auto">
          <a:xfrm>
            <a:off x="4171304" y="3838674"/>
            <a:ext cx="717" cy="807227"/>
          </a:xfrm>
          <a:prstGeom prst="line">
            <a:avLst/>
          </a:prstGeom>
          <a:noFill/>
          <a:ln w="5715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2B7E9733-8C9D-4E36-820B-50BF18B2A2A2}"/>
              </a:ext>
            </a:extLst>
          </p:cNvPr>
          <p:cNvCxnSpPr>
            <a:cxnSpLocks/>
          </p:cNvCxnSpPr>
          <p:nvPr/>
        </p:nvCxnSpPr>
        <p:spPr bwMode="auto">
          <a:xfrm>
            <a:off x="4209414" y="3841132"/>
            <a:ext cx="717" cy="814176"/>
          </a:xfrm>
          <a:prstGeom prst="line">
            <a:avLst/>
          </a:prstGeom>
          <a:noFill/>
          <a:ln w="5715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802D8039-DC21-48DA-ACCC-B5356D0C9D1D}"/>
              </a:ext>
            </a:extLst>
          </p:cNvPr>
          <p:cNvCxnSpPr>
            <a:cxnSpLocks/>
          </p:cNvCxnSpPr>
          <p:nvPr/>
        </p:nvCxnSpPr>
        <p:spPr bwMode="auto">
          <a:xfrm>
            <a:off x="4346039" y="3836369"/>
            <a:ext cx="0" cy="914400"/>
          </a:xfrm>
          <a:prstGeom prst="line">
            <a:avLst/>
          </a:prstGeom>
          <a:noFill/>
          <a:ln w="5715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B601CCF7-7CAD-4E57-B5D3-556E18EEC591}"/>
              </a:ext>
            </a:extLst>
          </p:cNvPr>
          <p:cNvCxnSpPr>
            <a:cxnSpLocks/>
          </p:cNvCxnSpPr>
          <p:nvPr/>
        </p:nvCxnSpPr>
        <p:spPr bwMode="auto">
          <a:xfrm>
            <a:off x="4388993" y="3831448"/>
            <a:ext cx="4762" cy="932688"/>
          </a:xfrm>
          <a:prstGeom prst="line">
            <a:avLst/>
          </a:prstGeom>
          <a:noFill/>
          <a:ln w="38100"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84549A30-2482-4C54-821F-0A8938064F1F}"/>
              </a:ext>
            </a:extLst>
          </p:cNvPr>
          <p:cNvCxnSpPr>
            <a:cxnSpLocks/>
          </p:cNvCxnSpPr>
          <p:nvPr/>
        </p:nvCxnSpPr>
        <p:spPr bwMode="auto">
          <a:xfrm>
            <a:off x="4439218" y="3830464"/>
            <a:ext cx="0" cy="951086"/>
          </a:xfrm>
          <a:prstGeom prst="line">
            <a:avLst/>
          </a:prstGeom>
          <a:noFill/>
          <a:ln w="3810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147CE51F-4391-4701-A90D-77DD647B142E}"/>
              </a:ext>
            </a:extLst>
          </p:cNvPr>
          <p:cNvCxnSpPr>
            <a:cxnSpLocks/>
          </p:cNvCxnSpPr>
          <p:nvPr/>
        </p:nvCxnSpPr>
        <p:spPr bwMode="auto">
          <a:xfrm>
            <a:off x="4498439" y="3841132"/>
            <a:ext cx="0" cy="940418"/>
          </a:xfrm>
          <a:prstGeom prst="line">
            <a:avLst/>
          </a:prstGeom>
          <a:noFill/>
          <a:ln w="5715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BE1DA9A6-4FDF-46E1-81AE-6037FC99AE7F}"/>
              </a:ext>
            </a:extLst>
          </p:cNvPr>
          <p:cNvCxnSpPr>
            <a:cxnSpLocks/>
          </p:cNvCxnSpPr>
          <p:nvPr/>
        </p:nvCxnSpPr>
        <p:spPr bwMode="auto">
          <a:xfrm>
            <a:off x="4550058" y="3841132"/>
            <a:ext cx="0" cy="940418"/>
          </a:xfrm>
          <a:prstGeom prst="line">
            <a:avLst/>
          </a:prstGeom>
          <a:noFill/>
          <a:ln w="5715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32363B95-6631-4ABB-9D76-6438311D540E}"/>
              </a:ext>
            </a:extLst>
          </p:cNvPr>
          <p:cNvCxnSpPr>
            <a:cxnSpLocks/>
          </p:cNvCxnSpPr>
          <p:nvPr/>
        </p:nvCxnSpPr>
        <p:spPr bwMode="auto">
          <a:xfrm>
            <a:off x="4587117" y="3833829"/>
            <a:ext cx="0" cy="983123"/>
          </a:xfrm>
          <a:prstGeom prst="line">
            <a:avLst/>
          </a:prstGeom>
          <a:noFill/>
          <a:ln w="3810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B6D98390-9C47-466A-8834-07C8A41CB9E4}"/>
              </a:ext>
            </a:extLst>
          </p:cNvPr>
          <p:cNvCxnSpPr>
            <a:cxnSpLocks/>
          </p:cNvCxnSpPr>
          <p:nvPr/>
        </p:nvCxnSpPr>
        <p:spPr bwMode="auto">
          <a:xfrm>
            <a:off x="4720844" y="3838674"/>
            <a:ext cx="0" cy="1011144"/>
          </a:xfrm>
          <a:prstGeom prst="line">
            <a:avLst/>
          </a:prstGeom>
          <a:noFill/>
          <a:ln w="38100"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FD282F58-E2E6-4348-A41E-583FD3792152}"/>
              </a:ext>
            </a:extLst>
          </p:cNvPr>
          <p:cNvCxnSpPr>
            <a:cxnSpLocks/>
          </p:cNvCxnSpPr>
          <p:nvPr/>
        </p:nvCxnSpPr>
        <p:spPr bwMode="auto">
          <a:xfrm>
            <a:off x="4775064" y="3838674"/>
            <a:ext cx="0" cy="1024398"/>
          </a:xfrm>
          <a:prstGeom prst="line">
            <a:avLst/>
          </a:prstGeom>
          <a:noFill/>
          <a:ln w="3810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FC6C8CA0-9492-4046-987B-39BDF74D13A5}"/>
              </a:ext>
            </a:extLst>
          </p:cNvPr>
          <p:cNvCxnSpPr>
            <a:cxnSpLocks/>
          </p:cNvCxnSpPr>
          <p:nvPr/>
        </p:nvCxnSpPr>
        <p:spPr bwMode="auto">
          <a:xfrm>
            <a:off x="4809306" y="3836369"/>
            <a:ext cx="0" cy="1059481"/>
          </a:xfrm>
          <a:prstGeom prst="line">
            <a:avLst/>
          </a:prstGeom>
          <a:noFill/>
          <a:ln w="57150"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AF33D2D3-C581-4042-855E-79F9F2D9EAE7}"/>
              </a:ext>
            </a:extLst>
          </p:cNvPr>
          <p:cNvCxnSpPr>
            <a:cxnSpLocks/>
          </p:cNvCxnSpPr>
          <p:nvPr/>
        </p:nvCxnSpPr>
        <p:spPr bwMode="auto">
          <a:xfrm>
            <a:off x="4854787" y="3836369"/>
            <a:ext cx="0" cy="1059481"/>
          </a:xfrm>
          <a:prstGeom prst="line">
            <a:avLst/>
          </a:prstGeom>
          <a:noFill/>
          <a:ln w="5715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F1E0A717-31D0-4188-A115-BF5FEB5E347E}"/>
              </a:ext>
            </a:extLst>
          </p:cNvPr>
          <p:cNvCxnSpPr>
            <a:cxnSpLocks/>
          </p:cNvCxnSpPr>
          <p:nvPr/>
        </p:nvCxnSpPr>
        <p:spPr bwMode="auto">
          <a:xfrm>
            <a:off x="4912906" y="3821924"/>
            <a:ext cx="0" cy="1094457"/>
          </a:xfrm>
          <a:prstGeom prst="line">
            <a:avLst/>
          </a:prstGeom>
          <a:noFill/>
          <a:ln w="3810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033C83D5-3909-4158-8952-5441707D1AFF}"/>
              </a:ext>
            </a:extLst>
          </p:cNvPr>
          <p:cNvCxnSpPr>
            <a:cxnSpLocks/>
          </p:cNvCxnSpPr>
          <p:nvPr/>
        </p:nvCxnSpPr>
        <p:spPr bwMode="auto">
          <a:xfrm>
            <a:off x="4963149" y="3821924"/>
            <a:ext cx="0" cy="1094457"/>
          </a:xfrm>
          <a:prstGeom prst="line">
            <a:avLst/>
          </a:prstGeom>
          <a:noFill/>
          <a:ln w="38100"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F0188884-D0AF-4B63-AF66-3C45191CD765}"/>
              </a:ext>
            </a:extLst>
          </p:cNvPr>
          <p:cNvCxnSpPr>
            <a:cxnSpLocks/>
          </p:cNvCxnSpPr>
          <p:nvPr/>
        </p:nvCxnSpPr>
        <p:spPr bwMode="auto">
          <a:xfrm>
            <a:off x="5058332" y="3836368"/>
            <a:ext cx="0" cy="1207008"/>
          </a:xfrm>
          <a:prstGeom prst="line">
            <a:avLst/>
          </a:prstGeom>
          <a:noFill/>
          <a:ln w="38100"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7DC58505-A088-48A0-B38F-D448953DBAFB}"/>
              </a:ext>
            </a:extLst>
          </p:cNvPr>
          <p:cNvCxnSpPr>
            <a:cxnSpLocks/>
          </p:cNvCxnSpPr>
          <p:nvPr/>
        </p:nvCxnSpPr>
        <p:spPr bwMode="auto">
          <a:xfrm>
            <a:off x="5200108" y="3833829"/>
            <a:ext cx="0" cy="1328721"/>
          </a:xfrm>
          <a:prstGeom prst="line">
            <a:avLst/>
          </a:prstGeom>
          <a:noFill/>
          <a:ln w="3810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10EB1938-6F4F-491B-837E-BBA6A2252DA7}"/>
              </a:ext>
            </a:extLst>
          </p:cNvPr>
          <p:cNvCxnSpPr>
            <a:cxnSpLocks/>
          </p:cNvCxnSpPr>
          <p:nvPr/>
        </p:nvCxnSpPr>
        <p:spPr bwMode="auto">
          <a:xfrm>
            <a:off x="5113411" y="3831448"/>
            <a:ext cx="0" cy="1297765"/>
          </a:xfrm>
          <a:prstGeom prst="line">
            <a:avLst/>
          </a:prstGeom>
          <a:noFill/>
          <a:ln w="5715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D02827FC-4EAC-4189-8557-5D207CA25E00}"/>
              </a:ext>
            </a:extLst>
          </p:cNvPr>
          <p:cNvCxnSpPr>
            <a:cxnSpLocks/>
          </p:cNvCxnSpPr>
          <p:nvPr/>
        </p:nvCxnSpPr>
        <p:spPr bwMode="auto">
          <a:xfrm flipH="1">
            <a:off x="5158772" y="3833829"/>
            <a:ext cx="12061" cy="1309670"/>
          </a:xfrm>
          <a:prstGeom prst="line">
            <a:avLst/>
          </a:prstGeom>
          <a:noFill/>
          <a:ln w="57150"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9EA47AE4-62A8-4312-99D9-559AEE389987}"/>
              </a:ext>
            </a:extLst>
          </p:cNvPr>
          <p:cNvCxnSpPr>
            <a:cxnSpLocks/>
          </p:cNvCxnSpPr>
          <p:nvPr/>
        </p:nvCxnSpPr>
        <p:spPr bwMode="auto">
          <a:xfrm flipH="1">
            <a:off x="5296473" y="3836368"/>
            <a:ext cx="6030" cy="1342985"/>
          </a:xfrm>
          <a:prstGeom prst="line">
            <a:avLst/>
          </a:prstGeom>
          <a:noFill/>
          <a:ln w="57150"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B90A5F0D-85B7-41D7-ABFC-62FBFED16697}"/>
              </a:ext>
            </a:extLst>
          </p:cNvPr>
          <p:cNvCxnSpPr>
            <a:cxnSpLocks/>
          </p:cNvCxnSpPr>
          <p:nvPr/>
        </p:nvCxnSpPr>
        <p:spPr bwMode="auto">
          <a:xfrm>
            <a:off x="5337690" y="3836368"/>
            <a:ext cx="0" cy="1360380"/>
          </a:xfrm>
          <a:prstGeom prst="line">
            <a:avLst/>
          </a:prstGeom>
          <a:noFill/>
          <a:ln w="3810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C5CA19BB-8DC3-42CA-B10A-1489F4726C2A}"/>
              </a:ext>
            </a:extLst>
          </p:cNvPr>
          <p:cNvCxnSpPr>
            <a:cxnSpLocks/>
          </p:cNvCxnSpPr>
          <p:nvPr/>
        </p:nvCxnSpPr>
        <p:spPr bwMode="auto">
          <a:xfrm flipH="1">
            <a:off x="5446052" y="3833829"/>
            <a:ext cx="0" cy="1513497"/>
          </a:xfrm>
          <a:prstGeom prst="line">
            <a:avLst/>
          </a:prstGeom>
          <a:noFill/>
          <a:ln w="5715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365496FF-AC72-4B84-B194-01B6A4151067}"/>
              </a:ext>
            </a:extLst>
          </p:cNvPr>
          <p:cNvCxnSpPr>
            <a:cxnSpLocks/>
          </p:cNvCxnSpPr>
          <p:nvPr/>
        </p:nvCxnSpPr>
        <p:spPr bwMode="auto">
          <a:xfrm>
            <a:off x="5493766" y="3831448"/>
            <a:ext cx="0" cy="1628758"/>
          </a:xfrm>
          <a:prstGeom prst="line">
            <a:avLst/>
          </a:prstGeom>
          <a:noFill/>
          <a:ln w="5715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E811C301-09B1-4089-8EE2-C4A79C9A2017}"/>
              </a:ext>
            </a:extLst>
          </p:cNvPr>
          <p:cNvCxnSpPr>
            <a:cxnSpLocks/>
          </p:cNvCxnSpPr>
          <p:nvPr/>
        </p:nvCxnSpPr>
        <p:spPr bwMode="auto">
          <a:xfrm>
            <a:off x="5594699" y="3838674"/>
            <a:ext cx="0" cy="1717233"/>
          </a:xfrm>
          <a:prstGeom prst="line">
            <a:avLst/>
          </a:prstGeom>
          <a:noFill/>
          <a:ln w="57150"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54F89990-3160-494D-815B-68E958F12A20}"/>
              </a:ext>
            </a:extLst>
          </p:cNvPr>
          <p:cNvCxnSpPr>
            <a:cxnSpLocks/>
          </p:cNvCxnSpPr>
          <p:nvPr/>
        </p:nvCxnSpPr>
        <p:spPr bwMode="auto">
          <a:xfrm>
            <a:off x="5527711" y="3838674"/>
            <a:ext cx="0" cy="1717233"/>
          </a:xfrm>
          <a:prstGeom prst="line">
            <a:avLst/>
          </a:prstGeom>
          <a:noFill/>
          <a:ln w="38100"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D72D3FCC-3D5E-462E-8007-7EE8C2B12C74}"/>
              </a:ext>
            </a:extLst>
          </p:cNvPr>
          <p:cNvCxnSpPr>
            <a:cxnSpLocks/>
          </p:cNvCxnSpPr>
          <p:nvPr/>
        </p:nvCxnSpPr>
        <p:spPr bwMode="auto">
          <a:xfrm>
            <a:off x="5637216" y="3841132"/>
            <a:ext cx="0" cy="1717233"/>
          </a:xfrm>
          <a:prstGeom prst="line">
            <a:avLst/>
          </a:prstGeom>
          <a:noFill/>
          <a:ln w="5715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93E0D631-CFC2-421A-BD69-CE9C4BD6FB57}"/>
              </a:ext>
            </a:extLst>
          </p:cNvPr>
          <p:cNvCxnSpPr>
            <a:cxnSpLocks/>
          </p:cNvCxnSpPr>
          <p:nvPr/>
        </p:nvCxnSpPr>
        <p:spPr bwMode="auto">
          <a:xfrm>
            <a:off x="5670393" y="3836369"/>
            <a:ext cx="0" cy="1717233"/>
          </a:xfrm>
          <a:prstGeom prst="line">
            <a:avLst/>
          </a:prstGeom>
          <a:noFill/>
          <a:ln w="57150"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E0A74413-AA05-421B-A448-92F1F6716151}"/>
              </a:ext>
            </a:extLst>
          </p:cNvPr>
          <p:cNvCxnSpPr>
            <a:cxnSpLocks/>
          </p:cNvCxnSpPr>
          <p:nvPr/>
        </p:nvCxnSpPr>
        <p:spPr bwMode="auto">
          <a:xfrm>
            <a:off x="810491" y="3833809"/>
            <a:ext cx="493568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08337B1-5863-4304-9E47-9AF589E1A005}"/>
              </a:ext>
            </a:extLst>
          </p:cNvPr>
          <p:cNvCxnSpPr>
            <a:cxnSpLocks/>
          </p:cNvCxnSpPr>
          <p:nvPr/>
        </p:nvCxnSpPr>
        <p:spPr bwMode="auto">
          <a:xfrm flipH="1">
            <a:off x="744682" y="55506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7A89A0B7-3B02-45A8-BCBA-71CB8C5E8AFF}"/>
              </a:ext>
            </a:extLst>
          </p:cNvPr>
          <p:cNvCxnSpPr>
            <a:cxnSpLocks/>
          </p:cNvCxnSpPr>
          <p:nvPr/>
        </p:nvCxnSpPr>
        <p:spPr bwMode="auto">
          <a:xfrm>
            <a:off x="810491" y="5550603"/>
            <a:ext cx="493568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CA8151D6-5888-4C7D-AEBF-29927B15FACB}"/>
              </a:ext>
            </a:extLst>
          </p:cNvPr>
          <p:cNvCxnSpPr>
            <a:cxnSpLocks/>
          </p:cNvCxnSpPr>
          <p:nvPr/>
        </p:nvCxnSpPr>
        <p:spPr bwMode="auto">
          <a:xfrm>
            <a:off x="810491" y="4337986"/>
            <a:ext cx="4935682" cy="0"/>
          </a:xfrm>
          <a:prstGeom prst="line">
            <a:avLst/>
          </a:prstGeom>
          <a:noFill/>
          <a:ln w="28575" cap="flat" cmpd="sng" algn="ctr">
            <a:solidFill>
              <a:schemeClr val="bg1"/>
            </a:solidFill>
            <a:prstDash val="sysDot"/>
            <a:round/>
            <a:headEnd type="none" w="med" len="med"/>
            <a:tailEnd type="none" w="med" len="med"/>
          </a:ln>
          <a:effectLst/>
        </p:spPr>
      </p:cxnSp>
      <p:cxnSp>
        <p:nvCxnSpPr>
          <p:cNvPr id="16" name="Straight Connector 15">
            <a:extLst>
              <a:ext uri="{FF2B5EF4-FFF2-40B4-BE49-F238E27FC236}">
                <a16:creationId xmlns:a16="http://schemas.microsoft.com/office/drawing/2014/main" id="{15E8CE7D-5A8E-4CBA-8E1E-43E132DDB155}"/>
              </a:ext>
            </a:extLst>
          </p:cNvPr>
          <p:cNvCxnSpPr>
            <a:cxnSpLocks/>
          </p:cNvCxnSpPr>
          <p:nvPr/>
        </p:nvCxnSpPr>
        <p:spPr bwMode="auto">
          <a:xfrm>
            <a:off x="810491" y="4687813"/>
            <a:ext cx="4935682" cy="0"/>
          </a:xfrm>
          <a:prstGeom prst="line">
            <a:avLst/>
          </a:prstGeom>
          <a:noFill/>
          <a:ln w="28575" cap="flat" cmpd="sng" algn="ctr">
            <a:solidFill>
              <a:schemeClr val="bg1"/>
            </a:solidFill>
            <a:prstDash val="sysDot"/>
            <a:round/>
            <a:headEnd type="none" w="med" len="med"/>
            <a:tailEnd type="none" w="med" len="med"/>
          </a:ln>
          <a:effectLst/>
        </p:spPr>
      </p:cxnSp>
      <p:cxnSp>
        <p:nvCxnSpPr>
          <p:cNvPr id="17" name="Straight Connector 16">
            <a:extLst>
              <a:ext uri="{FF2B5EF4-FFF2-40B4-BE49-F238E27FC236}">
                <a16:creationId xmlns:a16="http://schemas.microsoft.com/office/drawing/2014/main" id="{06E88DBB-707C-47F6-979E-30AE899FCFFE}"/>
              </a:ext>
            </a:extLst>
          </p:cNvPr>
          <p:cNvCxnSpPr>
            <a:cxnSpLocks/>
          </p:cNvCxnSpPr>
          <p:nvPr/>
        </p:nvCxnSpPr>
        <p:spPr bwMode="auto">
          <a:xfrm>
            <a:off x="810491" y="5110377"/>
            <a:ext cx="4935682" cy="0"/>
          </a:xfrm>
          <a:prstGeom prst="line">
            <a:avLst/>
          </a:prstGeom>
          <a:noFill/>
          <a:ln w="28575" cap="flat" cmpd="sng" algn="ctr">
            <a:solidFill>
              <a:schemeClr val="bg1"/>
            </a:solidFill>
            <a:prstDash val="sysDot"/>
            <a:round/>
            <a:headEnd type="none" w="med" len="med"/>
            <a:tailEnd type="none" w="med" len="med"/>
          </a:ln>
          <a:effectLst/>
        </p:spPr>
      </p:cxnSp>
      <p:cxnSp>
        <p:nvCxnSpPr>
          <p:cNvPr id="426" name="Straight Connector 425">
            <a:extLst>
              <a:ext uri="{FF2B5EF4-FFF2-40B4-BE49-F238E27FC236}">
                <a16:creationId xmlns:a16="http://schemas.microsoft.com/office/drawing/2014/main" id="{C87DB18F-EBB5-486C-855C-8CC336A4B48C}"/>
              </a:ext>
            </a:extLst>
          </p:cNvPr>
          <p:cNvCxnSpPr>
            <a:cxnSpLocks/>
          </p:cNvCxnSpPr>
          <p:nvPr/>
        </p:nvCxnSpPr>
        <p:spPr bwMode="auto">
          <a:xfrm>
            <a:off x="6795002" y="3385438"/>
            <a:ext cx="0" cy="442094"/>
          </a:xfrm>
          <a:prstGeom prst="line">
            <a:avLst/>
          </a:prstGeom>
          <a:noFill/>
          <a:ln w="38100" cap="flat" cmpd="sng" algn="ctr">
            <a:solidFill>
              <a:schemeClr val="accent5"/>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957AAF3D-29B8-4D14-90F2-B84DB4610654}"/>
              </a:ext>
            </a:extLst>
          </p:cNvPr>
          <p:cNvCxnSpPr>
            <a:cxnSpLocks/>
          </p:cNvCxnSpPr>
          <p:nvPr/>
        </p:nvCxnSpPr>
        <p:spPr bwMode="auto">
          <a:xfrm>
            <a:off x="6751876" y="3262248"/>
            <a:ext cx="0" cy="573850"/>
          </a:xfrm>
          <a:prstGeom prst="line">
            <a:avLst/>
          </a:prstGeom>
          <a:noFill/>
          <a:ln w="38100" cap="flat" cmpd="sng" algn="ctr">
            <a:solidFill>
              <a:schemeClr val="accent2"/>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9F736A05-0576-48C2-A08E-0CABA523FB9A}"/>
              </a:ext>
            </a:extLst>
          </p:cNvPr>
          <p:cNvCxnSpPr>
            <a:cxnSpLocks/>
          </p:cNvCxnSpPr>
          <p:nvPr/>
        </p:nvCxnSpPr>
        <p:spPr bwMode="auto">
          <a:xfrm>
            <a:off x="6698452" y="2134962"/>
            <a:ext cx="0" cy="1699831"/>
          </a:xfrm>
          <a:prstGeom prst="line">
            <a:avLst/>
          </a:prstGeom>
          <a:noFill/>
          <a:ln w="38100" cap="flat" cmpd="sng" algn="ctr">
            <a:solidFill>
              <a:schemeClr val="tx2"/>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F3580BB0-242B-4C63-BC97-1235706D396D}"/>
              </a:ext>
            </a:extLst>
          </p:cNvPr>
          <p:cNvCxnSpPr>
            <a:cxnSpLocks/>
          </p:cNvCxnSpPr>
          <p:nvPr/>
        </p:nvCxnSpPr>
        <p:spPr bwMode="auto">
          <a:xfrm>
            <a:off x="6833102" y="3452783"/>
            <a:ext cx="0" cy="367607"/>
          </a:xfrm>
          <a:prstGeom prst="line">
            <a:avLst/>
          </a:prstGeom>
          <a:noFill/>
          <a:ln w="38100" cap="flat" cmpd="sng" algn="ctr">
            <a:solidFill>
              <a:schemeClr val="accent5"/>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CD41348E-84C9-4DA7-9CF0-69E60A39D7EA}"/>
              </a:ext>
            </a:extLst>
          </p:cNvPr>
          <p:cNvCxnSpPr>
            <a:cxnSpLocks/>
          </p:cNvCxnSpPr>
          <p:nvPr/>
        </p:nvCxnSpPr>
        <p:spPr bwMode="auto">
          <a:xfrm>
            <a:off x="6849771" y="3451816"/>
            <a:ext cx="0" cy="367607"/>
          </a:xfrm>
          <a:prstGeom prst="line">
            <a:avLst/>
          </a:prstGeom>
          <a:noFill/>
          <a:ln w="38100" cap="flat" cmpd="sng" algn="ctr">
            <a:solidFill>
              <a:schemeClr val="accent5"/>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169ACAF3-9ADA-4EDA-A347-09899AA443C0}"/>
              </a:ext>
            </a:extLst>
          </p:cNvPr>
          <p:cNvCxnSpPr>
            <a:cxnSpLocks/>
          </p:cNvCxnSpPr>
          <p:nvPr/>
        </p:nvCxnSpPr>
        <p:spPr bwMode="auto">
          <a:xfrm>
            <a:off x="6930733" y="3572932"/>
            <a:ext cx="0" cy="258516"/>
          </a:xfrm>
          <a:prstGeom prst="line">
            <a:avLst/>
          </a:prstGeom>
          <a:noFill/>
          <a:ln w="38100" cap="flat" cmpd="sng" algn="ctr">
            <a:solidFill>
              <a:schemeClr val="accent5"/>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88452E90-98A3-410B-A3AE-65C8BC70D55A}"/>
              </a:ext>
            </a:extLst>
          </p:cNvPr>
          <p:cNvCxnSpPr>
            <a:cxnSpLocks/>
          </p:cNvCxnSpPr>
          <p:nvPr/>
        </p:nvCxnSpPr>
        <p:spPr bwMode="auto">
          <a:xfrm>
            <a:off x="6942638" y="3575313"/>
            <a:ext cx="0" cy="258516"/>
          </a:xfrm>
          <a:prstGeom prst="line">
            <a:avLst/>
          </a:prstGeom>
          <a:noFill/>
          <a:ln w="38100" cap="flat" cmpd="sng" algn="ctr">
            <a:solidFill>
              <a:schemeClr val="accent5"/>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272C565D-E225-46EB-9A3F-A4D44017FD62}"/>
              </a:ext>
            </a:extLst>
          </p:cNvPr>
          <p:cNvCxnSpPr>
            <a:cxnSpLocks/>
          </p:cNvCxnSpPr>
          <p:nvPr/>
        </p:nvCxnSpPr>
        <p:spPr bwMode="auto">
          <a:xfrm>
            <a:off x="6975976" y="3591129"/>
            <a:ext cx="0" cy="245239"/>
          </a:xfrm>
          <a:prstGeom prst="line">
            <a:avLst/>
          </a:prstGeom>
          <a:noFill/>
          <a:ln w="38100" cap="flat" cmpd="sng" algn="ctr">
            <a:solidFill>
              <a:schemeClr val="accent5"/>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A2743416-C820-401D-9173-18BE4957E73C}"/>
              </a:ext>
            </a:extLst>
          </p:cNvPr>
          <p:cNvCxnSpPr>
            <a:cxnSpLocks/>
          </p:cNvCxnSpPr>
          <p:nvPr/>
        </p:nvCxnSpPr>
        <p:spPr bwMode="auto">
          <a:xfrm>
            <a:off x="6987883" y="3588823"/>
            <a:ext cx="0" cy="247545"/>
          </a:xfrm>
          <a:prstGeom prst="line">
            <a:avLst/>
          </a:prstGeom>
          <a:noFill/>
          <a:ln w="38100" cap="flat" cmpd="sng" algn="ctr">
            <a:solidFill>
              <a:schemeClr val="accent5"/>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F9F0D389-DB1F-470E-9C86-6FD5D0F75A57}"/>
              </a:ext>
            </a:extLst>
          </p:cNvPr>
          <p:cNvCxnSpPr>
            <a:cxnSpLocks/>
          </p:cNvCxnSpPr>
          <p:nvPr/>
        </p:nvCxnSpPr>
        <p:spPr bwMode="auto">
          <a:xfrm>
            <a:off x="7122081" y="3712597"/>
            <a:ext cx="0" cy="114935"/>
          </a:xfrm>
          <a:prstGeom prst="line">
            <a:avLst/>
          </a:prstGeom>
          <a:noFill/>
          <a:ln w="38100" cap="flat" cmpd="sng" algn="ctr">
            <a:solidFill>
              <a:schemeClr val="accent5"/>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F88725D4-E412-4910-A41F-FD24ED0DE4EA}"/>
              </a:ext>
            </a:extLst>
          </p:cNvPr>
          <p:cNvCxnSpPr>
            <a:cxnSpLocks/>
          </p:cNvCxnSpPr>
          <p:nvPr/>
        </p:nvCxnSpPr>
        <p:spPr bwMode="auto">
          <a:xfrm>
            <a:off x="7137588" y="3715523"/>
            <a:ext cx="0" cy="114935"/>
          </a:xfrm>
          <a:prstGeom prst="line">
            <a:avLst/>
          </a:prstGeom>
          <a:noFill/>
          <a:ln w="38100" cap="flat" cmpd="sng" algn="ctr">
            <a:solidFill>
              <a:schemeClr val="accent5"/>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1B2298C4-D332-4499-A9D3-6DF945AC3416}"/>
              </a:ext>
            </a:extLst>
          </p:cNvPr>
          <p:cNvCxnSpPr>
            <a:cxnSpLocks/>
          </p:cNvCxnSpPr>
          <p:nvPr/>
        </p:nvCxnSpPr>
        <p:spPr bwMode="auto">
          <a:xfrm>
            <a:off x="7168544" y="3722607"/>
            <a:ext cx="0" cy="114935"/>
          </a:xfrm>
          <a:prstGeom prst="line">
            <a:avLst/>
          </a:prstGeom>
          <a:noFill/>
          <a:ln w="38100" cap="flat" cmpd="sng" algn="ctr">
            <a:solidFill>
              <a:schemeClr val="accent5"/>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B9B61FB4-868D-49F9-B55A-E4D4FCE08AE2}"/>
              </a:ext>
            </a:extLst>
          </p:cNvPr>
          <p:cNvCxnSpPr>
            <a:cxnSpLocks/>
          </p:cNvCxnSpPr>
          <p:nvPr/>
        </p:nvCxnSpPr>
        <p:spPr bwMode="auto">
          <a:xfrm>
            <a:off x="7185213" y="3722607"/>
            <a:ext cx="0" cy="114935"/>
          </a:xfrm>
          <a:prstGeom prst="line">
            <a:avLst/>
          </a:prstGeom>
          <a:noFill/>
          <a:ln w="38100" cap="flat" cmpd="sng" algn="ctr">
            <a:solidFill>
              <a:schemeClr val="accent5"/>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FFDCEB07-95B5-453F-9C88-AE66C860CE0C}"/>
              </a:ext>
            </a:extLst>
          </p:cNvPr>
          <p:cNvCxnSpPr>
            <a:cxnSpLocks/>
          </p:cNvCxnSpPr>
          <p:nvPr/>
        </p:nvCxnSpPr>
        <p:spPr bwMode="auto">
          <a:xfrm>
            <a:off x="7213788" y="3768026"/>
            <a:ext cx="0" cy="68342"/>
          </a:xfrm>
          <a:prstGeom prst="line">
            <a:avLst/>
          </a:prstGeom>
          <a:noFill/>
          <a:ln w="38100" cap="flat" cmpd="sng" algn="ctr">
            <a:solidFill>
              <a:schemeClr val="accent5"/>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70054F00-A651-4184-8558-C67748699708}"/>
              </a:ext>
            </a:extLst>
          </p:cNvPr>
          <p:cNvCxnSpPr>
            <a:cxnSpLocks/>
          </p:cNvCxnSpPr>
          <p:nvPr/>
        </p:nvCxnSpPr>
        <p:spPr bwMode="auto">
          <a:xfrm>
            <a:off x="7247125" y="3768026"/>
            <a:ext cx="0" cy="68342"/>
          </a:xfrm>
          <a:prstGeom prst="line">
            <a:avLst/>
          </a:prstGeom>
          <a:noFill/>
          <a:ln w="38100" cap="flat" cmpd="sng" algn="ctr">
            <a:solidFill>
              <a:schemeClr val="accent5"/>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6BB05B12-A4F2-4937-9AC2-20A250C87F0F}"/>
              </a:ext>
            </a:extLst>
          </p:cNvPr>
          <p:cNvCxnSpPr>
            <a:cxnSpLocks/>
          </p:cNvCxnSpPr>
          <p:nvPr/>
        </p:nvCxnSpPr>
        <p:spPr bwMode="auto">
          <a:xfrm>
            <a:off x="7278082" y="3768026"/>
            <a:ext cx="0" cy="68342"/>
          </a:xfrm>
          <a:prstGeom prst="line">
            <a:avLst/>
          </a:prstGeom>
          <a:noFill/>
          <a:ln w="38100" cap="flat" cmpd="sng" algn="ctr">
            <a:solidFill>
              <a:schemeClr val="accent5"/>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E8ABE531-3EE0-4D58-9737-733AA267AE97}"/>
              </a:ext>
            </a:extLst>
          </p:cNvPr>
          <p:cNvCxnSpPr>
            <a:cxnSpLocks/>
          </p:cNvCxnSpPr>
          <p:nvPr/>
        </p:nvCxnSpPr>
        <p:spPr bwMode="auto">
          <a:xfrm>
            <a:off x="7306657" y="3772790"/>
            <a:ext cx="0" cy="68342"/>
          </a:xfrm>
          <a:prstGeom prst="line">
            <a:avLst/>
          </a:prstGeom>
          <a:noFill/>
          <a:ln w="38100" cap="flat" cmpd="sng" algn="ctr">
            <a:solidFill>
              <a:schemeClr val="accent5"/>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A4910E1D-1688-4A62-8996-95D9F82D21DB}"/>
              </a:ext>
            </a:extLst>
          </p:cNvPr>
          <p:cNvCxnSpPr>
            <a:cxnSpLocks/>
          </p:cNvCxnSpPr>
          <p:nvPr/>
        </p:nvCxnSpPr>
        <p:spPr bwMode="auto">
          <a:xfrm>
            <a:off x="7325707" y="3775171"/>
            <a:ext cx="0" cy="68342"/>
          </a:xfrm>
          <a:prstGeom prst="line">
            <a:avLst/>
          </a:prstGeom>
          <a:noFill/>
          <a:ln w="38100" cap="flat" cmpd="sng" algn="ctr">
            <a:solidFill>
              <a:schemeClr val="accent5"/>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80245450-0C6B-4DF5-9B04-3ED0B96A9A80}"/>
              </a:ext>
            </a:extLst>
          </p:cNvPr>
          <p:cNvCxnSpPr>
            <a:cxnSpLocks/>
          </p:cNvCxnSpPr>
          <p:nvPr/>
        </p:nvCxnSpPr>
        <p:spPr bwMode="auto">
          <a:xfrm>
            <a:off x="7459057" y="3831330"/>
            <a:ext cx="0" cy="38443"/>
          </a:xfrm>
          <a:prstGeom prst="line">
            <a:avLst/>
          </a:prstGeom>
          <a:noFill/>
          <a:ln w="38100" cap="flat" cmpd="sng" algn="ctr">
            <a:solidFill>
              <a:schemeClr val="accent5"/>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36B26066-FA6D-458D-B599-D167E8CA182E}"/>
              </a:ext>
            </a:extLst>
          </p:cNvPr>
          <p:cNvCxnSpPr>
            <a:cxnSpLocks/>
          </p:cNvCxnSpPr>
          <p:nvPr/>
        </p:nvCxnSpPr>
        <p:spPr bwMode="auto">
          <a:xfrm>
            <a:off x="7469563" y="3831330"/>
            <a:ext cx="0" cy="38443"/>
          </a:xfrm>
          <a:prstGeom prst="line">
            <a:avLst/>
          </a:prstGeom>
          <a:noFill/>
          <a:ln w="38100" cap="flat" cmpd="sng" algn="ctr">
            <a:solidFill>
              <a:schemeClr val="accent5"/>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F4F418C1-0A08-4AC7-9E42-F9FB59FC212E}"/>
              </a:ext>
            </a:extLst>
          </p:cNvPr>
          <p:cNvCxnSpPr>
            <a:cxnSpLocks/>
          </p:cNvCxnSpPr>
          <p:nvPr/>
        </p:nvCxnSpPr>
        <p:spPr bwMode="auto">
          <a:xfrm>
            <a:off x="7604878" y="3838674"/>
            <a:ext cx="0" cy="119429"/>
          </a:xfrm>
          <a:prstGeom prst="line">
            <a:avLst/>
          </a:prstGeom>
          <a:noFill/>
          <a:ln w="38100" cap="flat" cmpd="sng" algn="ctr">
            <a:solidFill>
              <a:schemeClr val="accent5"/>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7148A93E-C4E2-4CCE-B3D0-CFB02A0DB171}"/>
              </a:ext>
            </a:extLst>
          </p:cNvPr>
          <p:cNvCxnSpPr>
            <a:cxnSpLocks/>
          </p:cNvCxnSpPr>
          <p:nvPr/>
        </p:nvCxnSpPr>
        <p:spPr bwMode="auto">
          <a:xfrm>
            <a:off x="7701488" y="3838674"/>
            <a:ext cx="0" cy="119429"/>
          </a:xfrm>
          <a:prstGeom prst="line">
            <a:avLst/>
          </a:prstGeom>
          <a:noFill/>
          <a:ln w="38100" cap="flat" cmpd="sng" algn="ctr">
            <a:solidFill>
              <a:schemeClr val="accent5"/>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7E01775A-2D4B-4FFF-9662-C9EED67B1559}"/>
              </a:ext>
            </a:extLst>
          </p:cNvPr>
          <p:cNvCxnSpPr>
            <a:cxnSpLocks/>
          </p:cNvCxnSpPr>
          <p:nvPr/>
        </p:nvCxnSpPr>
        <p:spPr bwMode="auto">
          <a:xfrm>
            <a:off x="7894369" y="3833829"/>
            <a:ext cx="0" cy="164174"/>
          </a:xfrm>
          <a:prstGeom prst="line">
            <a:avLst/>
          </a:prstGeom>
          <a:noFill/>
          <a:ln w="38100" cap="flat" cmpd="sng" algn="ctr">
            <a:solidFill>
              <a:schemeClr val="accent5"/>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6A4227B8-DD95-411A-B79F-3A53DB0B76F5}"/>
              </a:ext>
            </a:extLst>
          </p:cNvPr>
          <p:cNvCxnSpPr>
            <a:cxnSpLocks/>
          </p:cNvCxnSpPr>
          <p:nvPr/>
        </p:nvCxnSpPr>
        <p:spPr bwMode="auto">
          <a:xfrm>
            <a:off x="8084869" y="3833829"/>
            <a:ext cx="0" cy="232015"/>
          </a:xfrm>
          <a:prstGeom prst="line">
            <a:avLst/>
          </a:prstGeom>
          <a:noFill/>
          <a:ln w="38100" cap="flat" cmpd="sng" algn="ctr">
            <a:solidFill>
              <a:schemeClr val="accent5"/>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0B764826-811D-4FAC-83A0-54C80A1C74F8}"/>
              </a:ext>
            </a:extLst>
          </p:cNvPr>
          <p:cNvCxnSpPr>
            <a:cxnSpLocks/>
          </p:cNvCxnSpPr>
          <p:nvPr/>
        </p:nvCxnSpPr>
        <p:spPr bwMode="auto">
          <a:xfrm>
            <a:off x="8182500" y="3833829"/>
            <a:ext cx="0" cy="255981"/>
          </a:xfrm>
          <a:prstGeom prst="line">
            <a:avLst/>
          </a:prstGeom>
          <a:noFill/>
          <a:ln w="38100" cap="flat" cmpd="sng" algn="ctr">
            <a:solidFill>
              <a:schemeClr val="accent5"/>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99FA6599-6314-4DBD-9DF7-D29DD41B9124}"/>
              </a:ext>
            </a:extLst>
          </p:cNvPr>
          <p:cNvCxnSpPr>
            <a:cxnSpLocks/>
          </p:cNvCxnSpPr>
          <p:nvPr/>
        </p:nvCxnSpPr>
        <p:spPr bwMode="auto">
          <a:xfrm>
            <a:off x="8277750" y="3838591"/>
            <a:ext cx="0" cy="284524"/>
          </a:xfrm>
          <a:prstGeom prst="line">
            <a:avLst/>
          </a:prstGeom>
          <a:noFill/>
          <a:ln w="38100" cap="flat" cmpd="sng" algn="ctr">
            <a:solidFill>
              <a:schemeClr val="accent5"/>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FF1C03CC-4AD8-4574-B4D5-6AA7EC9933F1}"/>
              </a:ext>
            </a:extLst>
          </p:cNvPr>
          <p:cNvCxnSpPr>
            <a:cxnSpLocks/>
          </p:cNvCxnSpPr>
          <p:nvPr/>
        </p:nvCxnSpPr>
        <p:spPr bwMode="auto">
          <a:xfrm>
            <a:off x="8325419" y="3831448"/>
            <a:ext cx="0" cy="302584"/>
          </a:xfrm>
          <a:prstGeom prst="line">
            <a:avLst/>
          </a:prstGeom>
          <a:noFill/>
          <a:ln w="38100" cap="flat" cmpd="sng" algn="ctr">
            <a:solidFill>
              <a:schemeClr val="accent5"/>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2C52466B-7D87-4141-85C0-8F3123CAFA0E}"/>
              </a:ext>
            </a:extLst>
          </p:cNvPr>
          <p:cNvCxnSpPr>
            <a:cxnSpLocks/>
          </p:cNvCxnSpPr>
          <p:nvPr/>
        </p:nvCxnSpPr>
        <p:spPr bwMode="auto">
          <a:xfrm>
            <a:off x="8515919" y="3838591"/>
            <a:ext cx="0" cy="324297"/>
          </a:xfrm>
          <a:prstGeom prst="line">
            <a:avLst/>
          </a:prstGeom>
          <a:noFill/>
          <a:ln w="38100" cap="flat" cmpd="sng" algn="ctr">
            <a:solidFill>
              <a:schemeClr val="accent5"/>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D5956043-EF9C-4302-BCE1-AF78457241D3}"/>
              </a:ext>
            </a:extLst>
          </p:cNvPr>
          <p:cNvCxnSpPr>
            <a:cxnSpLocks/>
          </p:cNvCxnSpPr>
          <p:nvPr/>
        </p:nvCxnSpPr>
        <p:spPr bwMode="auto">
          <a:xfrm>
            <a:off x="8611169" y="3838591"/>
            <a:ext cx="0" cy="324297"/>
          </a:xfrm>
          <a:prstGeom prst="line">
            <a:avLst/>
          </a:prstGeom>
          <a:noFill/>
          <a:ln w="38100" cap="flat" cmpd="sng" algn="ctr">
            <a:solidFill>
              <a:schemeClr val="accent5"/>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AA470355-6B57-4047-99F9-215E4E689602}"/>
              </a:ext>
            </a:extLst>
          </p:cNvPr>
          <p:cNvCxnSpPr>
            <a:cxnSpLocks/>
          </p:cNvCxnSpPr>
          <p:nvPr/>
        </p:nvCxnSpPr>
        <p:spPr bwMode="auto">
          <a:xfrm>
            <a:off x="8754614" y="3836098"/>
            <a:ext cx="0" cy="365642"/>
          </a:xfrm>
          <a:prstGeom prst="line">
            <a:avLst/>
          </a:prstGeom>
          <a:noFill/>
          <a:ln w="38100" cap="flat" cmpd="sng" algn="ctr">
            <a:solidFill>
              <a:schemeClr val="accent5"/>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2C0D6DB2-A379-46D3-98BE-E7064BE67E69}"/>
              </a:ext>
            </a:extLst>
          </p:cNvPr>
          <p:cNvCxnSpPr>
            <a:cxnSpLocks/>
          </p:cNvCxnSpPr>
          <p:nvPr/>
        </p:nvCxnSpPr>
        <p:spPr bwMode="auto">
          <a:xfrm>
            <a:off x="8847483" y="3831330"/>
            <a:ext cx="0" cy="400428"/>
          </a:xfrm>
          <a:prstGeom prst="line">
            <a:avLst/>
          </a:prstGeom>
          <a:noFill/>
          <a:ln w="38100" cap="flat" cmpd="sng" algn="ctr">
            <a:solidFill>
              <a:schemeClr val="accent5"/>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705A844E-E241-4753-8CAF-7C03D40D8889}"/>
              </a:ext>
            </a:extLst>
          </p:cNvPr>
          <p:cNvCxnSpPr>
            <a:cxnSpLocks/>
          </p:cNvCxnSpPr>
          <p:nvPr/>
        </p:nvCxnSpPr>
        <p:spPr bwMode="auto">
          <a:xfrm>
            <a:off x="8885583" y="3836098"/>
            <a:ext cx="0" cy="419572"/>
          </a:xfrm>
          <a:prstGeom prst="line">
            <a:avLst/>
          </a:prstGeom>
          <a:noFill/>
          <a:ln w="38100" cap="flat" cmpd="sng" algn="ctr">
            <a:solidFill>
              <a:schemeClr val="accent5"/>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C7BD4D7A-7637-4935-8EEA-0C5EB10E7671}"/>
              </a:ext>
            </a:extLst>
          </p:cNvPr>
          <p:cNvCxnSpPr>
            <a:cxnSpLocks/>
          </p:cNvCxnSpPr>
          <p:nvPr/>
        </p:nvCxnSpPr>
        <p:spPr bwMode="auto">
          <a:xfrm>
            <a:off x="8904633" y="3838354"/>
            <a:ext cx="0" cy="413457"/>
          </a:xfrm>
          <a:prstGeom prst="line">
            <a:avLst/>
          </a:prstGeom>
          <a:noFill/>
          <a:ln w="38100" cap="flat" cmpd="sng" algn="ctr">
            <a:solidFill>
              <a:schemeClr val="accent5"/>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7C3DA3F1-A904-49F7-8FB8-6F459B85F0EA}"/>
              </a:ext>
            </a:extLst>
          </p:cNvPr>
          <p:cNvCxnSpPr>
            <a:cxnSpLocks/>
          </p:cNvCxnSpPr>
          <p:nvPr/>
        </p:nvCxnSpPr>
        <p:spPr bwMode="auto">
          <a:xfrm>
            <a:off x="8984852" y="3838591"/>
            <a:ext cx="0" cy="453557"/>
          </a:xfrm>
          <a:prstGeom prst="line">
            <a:avLst/>
          </a:prstGeom>
          <a:noFill/>
          <a:ln w="38100" cap="flat" cmpd="sng" algn="ctr">
            <a:solidFill>
              <a:schemeClr val="accent5"/>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546FF993-DA39-4998-BA1E-77470E93050B}"/>
              </a:ext>
            </a:extLst>
          </p:cNvPr>
          <p:cNvCxnSpPr>
            <a:cxnSpLocks/>
          </p:cNvCxnSpPr>
          <p:nvPr/>
        </p:nvCxnSpPr>
        <p:spPr bwMode="auto">
          <a:xfrm>
            <a:off x="9011442" y="3840973"/>
            <a:ext cx="0" cy="453557"/>
          </a:xfrm>
          <a:prstGeom prst="line">
            <a:avLst/>
          </a:prstGeom>
          <a:noFill/>
          <a:ln w="38100" cap="flat" cmpd="sng" algn="ctr">
            <a:solidFill>
              <a:schemeClr val="accent5"/>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75D64C66-87AC-4B2A-B842-4F8898F83B55}"/>
              </a:ext>
            </a:extLst>
          </p:cNvPr>
          <p:cNvCxnSpPr>
            <a:cxnSpLocks/>
          </p:cNvCxnSpPr>
          <p:nvPr/>
        </p:nvCxnSpPr>
        <p:spPr bwMode="auto">
          <a:xfrm>
            <a:off x="9040017" y="3827532"/>
            <a:ext cx="0" cy="471919"/>
          </a:xfrm>
          <a:prstGeom prst="line">
            <a:avLst/>
          </a:prstGeom>
          <a:noFill/>
          <a:ln w="38100" cap="flat" cmpd="sng" algn="ctr">
            <a:solidFill>
              <a:schemeClr val="accent5"/>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443C1499-23DD-473E-9532-DD603643E2BF}"/>
              </a:ext>
            </a:extLst>
          </p:cNvPr>
          <p:cNvCxnSpPr>
            <a:cxnSpLocks/>
          </p:cNvCxnSpPr>
          <p:nvPr/>
        </p:nvCxnSpPr>
        <p:spPr bwMode="auto">
          <a:xfrm>
            <a:off x="9090023" y="3834793"/>
            <a:ext cx="0" cy="471919"/>
          </a:xfrm>
          <a:prstGeom prst="line">
            <a:avLst/>
          </a:prstGeom>
          <a:noFill/>
          <a:ln w="38100" cap="flat" cmpd="sng" algn="ctr">
            <a:solidFill>
              <a:schemeClr val="accent5"/>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79808A10-C022-46D4-861A-B9789C265246}"/>
              </a:ext>
            </a:extLst>
          </p:cNvPr>
          <p:cNvCxnSpPr>
            <a:cxnSpLocks/>
          </p:cNvCxnSpPr>
          <p:nvPr/>
        </p:nvCxnSpPr>
        <p:spPr bwMode="auto">
          <a:xfrm>
            <a:off x="9135267" y="3841967"/>
            <a:ext cx="0" cy="471919"/>
          </a:xfrm>
          <a:prstGeom prst="line">
            <a:avLst/>
          </a:prstGeom>
          <a:noFill/>
          <a:ln w="38100" cap="flat" cmpd="sng" algn="ctr">
            <a:solidFill>
              <a:schemeClr val="accent5"/>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CB574BD7-0E22-4012-93D4-7AAD863DAF0C}"/>
              </a:ext>
            </a:extLst>
          </p:cNvPr>
          <p:cNvCxnSpPr>
            <a:cxnSpLocks/>
          </p:cNvCxnSpPr>
          <p:nvPr/>
        </p:nvCxnSpPr>
        <p:spPr bwMode="auto">
          <a:xfrm>
            <a:off x="9329854" y="3836098"/>
            <a:ext cx="0" cy="522976"/>
          </a:xfrm>
          <a:prstGeom prst="line">
            <a:avLst/>
          </a:prstGeom>
          <a:noFill/>
          <a:ln w="38100" cap="flat" cmpd="sng" algn="ctr">
            <a:solidFill>
              <a:schemeClr val="accent5"/>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6779DE0D-0311-4AC9-8771-850CFEB7033F}"/>
              </a:ext>
            </a:extLst>
          </p:cNvPr>
          <p:cNvCxnSpPr>
            <a:cxnSpLocks/>
          </p:cNvCxnSpPr>
          <p:nvPr/>
        </p:nvCxnSpPr>
        <p:spPr bwMode="auto">
          <a:xfrm>
            <a:off x="9375636" y="3831448"/>
            <a:ext cx="0" cy="549058"/>
          </a:xfrm>
          <a:prstGeom prst="line">
            <a:avLst/>
          </a:prstGeom>
          <a:noFill/>
          <a:ln w="38100" cap="flat" cmpd="sng" algn="ctr">
            <a:solidFill>
              <a:schemeClr val="accent5"/>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9BB960FB-9875-4506-AB23-9673AFC25FD3}"/>
              </a:ext>
            </a:extLst>
          </p:cNvPr>
          <p:cNvCxnSpPr>
            <a:cxnSpLocks/>
          </p:cNvCxnSpPr>
          <p:nvPr/>
        </p:nvCxnSpPr>
        <p:spPr bwMode="auto">
          <a:xfrm>
            <a:off x="9516785" y="3838591"/>
            <a:ext cx="0" cy="599047"/>
          </a:xfrm>
          <a:prstGeom prst="line">
            <a:avLst/>
          </a:prstGeom>
          <a:noFill/>
          <a:ln w="38100" cap="flat" cmpd="sng" algn="ctr">
            <a:solidFill>
              <a:schemeClr val="accent5"/>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389B5C93-5A83-445C-B057-323C2E12C01F}"/>
              </a:ext>
            </a:extLst>
          </p:cNvPr>
          <p:cNvCxnSpPr>
            <a:cxnSpLocks/>
          </p:cNvCxnSpPr>
          <p:nvPr/>
        </p:nvCxnSpPr>
        <p:spPr bwMode="auto">
          <a:xfrm>
            <a:off x="9754910" y="3831448"/>
            <a:ext cx="0" cy="710362"/>
          </a:xfrm>
          <a:prstGeom prst="line">
            <a:avLst/>
          </a:prstGeom>
          <a:noFill/>
          <a:ln w="38100" cap="flat" cmpd="sng" algn="ctr">
            <a:solidFill>
              <a:schemeClr val="accent5"/>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EB8F3524-C45A-4B13-B48C-765885713435}"/>
              </a:ext>
            </a:extLst>
          </p:cNvPr>
          <p:cNvCxnSpPr>
            <a:cxnSpLocks/>
          </p:cNvCxnSpPr>
          <p:nvPr/>
        </p:nvCxnSpPr>
        <p:spPr bwMode="auto">
          <a:xfrm>
            <a:off x="9850160" y="3833809"/>
            <a:ext cx="0" cy="741851"/>
          </a:xfrm>
          <a:prstGeom prst="line">
            <a:avLst/>
          </a:prstGeom>
          <a:noFill/>
          <a:ln w="38100" cap="flat" cmpd="sng" algn="ctr">
            <a:solidFill>
              <a:schemeClr val="accent5"/>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ED46CF04-CF16-449D-9F37-DEBE95CF38AE}"/>
              </a:ext>
            </a:extLst>
          </p:cNvPr>
          <p:cNvCxnSpPr>
            <a:cxnSpLocks/>
          </p:cNvCxnSpPr>
          <p:nvPr/>
        </p:nvCxnSpPr>
        <p:spPr bwMode="auto">
          <a:xfrm>
            <a:off x="9952553" y="3828830"/>
            <a:ext cx="0" cy="792782"/>
          </a:xfrm>
          <a:prstGeom prst="line">
            <a:avLst/>
          </a:prstGeom>
          <a:noFill/>
          <a:ln w="38100" cap="flat" cmpd="sng" algn="ctr">
            <a:solidFill>
              <a:schemeClr val="accent5"/>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A95A23FA-B615-4A71-9DA6-14F3407C79C6}"/>
              </a:ext>
            </a:extLst>
          </p:cNvPr>
          <p:cNvCxnSpPr>
            <a:cxnSpLocks/>
          </p:cNvCxnSpPr>
          <p:nvPr/>
        </p:nvCxnSpPr>
        <p:spPr bwMode="auto">
          <a:xfrm>
            <a:off x="9888259" y="3828830"/>
            <a:ext cx="0" cy="780947"/>
          </a:xfrm>
          <a:prstGeom prst="line">
            <a:avLst/>
          </a:prstGeom>
          <a:noFill/>
          <a:ln w="38100" cap="flat" cmpd="sng" algn="ctr">
            <a:solidFill>
              <a:schemeClr val="accent5"/>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58040CC6-55CF-4FAA-B5D9-5A65B806A760}"/>
              </a:ext>
            </a:extLst>
          </p:cNvPr>
          <p:cNvCxnSpPr>
            <a:cxnSpLocks/>
          </p:cNvCxnSpPr>
          <p:nvPr/>
        </p:nvCxnSpPr>
        <p:spPr bwMode="auto">
          <a:xfrm>
            <a:off x="9914453" y="3828830"/>
            <a:ext cx="0" cy="780947"/>
          </a:xfrm>
          <a:prstGeom prst="line">
            <a:avLst/>
          </a:prstGeom>
          <a:noFill/>
          <a:ln w="38100" cap="flat" cmpd="sng" algn="ctr">
            <a:solidFill>
              <a:schemeClr val="accent5"/>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09FB65D9-0600-48C0-8982-2FEF222D8478}"/>
              </a:ext>
            </a:extLst>
          </p:cNvPr>
          <p:cNvCxnSpPr>
            <a:cxnSpLocks/>
          </p:cNvCxnSpPr>
          <p:nvPr/>
        </p:nvCxnSpPr>
        <p:spPr bwMode="auto">
          <a:xfrm>
            <a:off x="10138290" y="3827532"/>
            <a:ext cx="0" cy="890393"/>
          </a:xfrm>
          <a:prstGeom prst="line">
            <a:avLst/>
          </a:prstGeom>
          <a:noFill/>
          <a:ln w="38100" cap="flat" cmpd="sng" algn="ctr">
            <a:solidFill>
              <a:schemeClr val="accent5"/>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C0BC1C38-D485-4C21-900A-406C5A520373}"/>
              </a:ext>
            </a:extLst>
          </p:cNvPr>
          <p:cNvCxnSpPr>
            <a:cxnSpLocks/>
          </p:cNvCxnSpPr>
          <p:nvPr/>
        </p:nvCxnSpPr>
        <p:spPr bwMode="auto">
          <a:xfrm>
            <a:off x="10326409" y="3825523"/>
            <a:ext cx="0" cy="939967"/>
          </a:xfrm>
          <a:prstGeom prst="line">
            <a:avLst/>
          </a:prstGeom>
          <a:noFill/>
          <a:ln w="38100" cap="flat" cmpd="sng" algn="ctr">
            <a:solidFill>
              <a:schemeClr val="accent5"/>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3CEC9CB5-C184-4768-863B-E48BFC5C11DA}"/>
              </a:ext>
            </a:extLst>
          </p:cNvPr>
          <p:cNvCxnSpPr>
            <a:cxnSpLocks/>
          </p:cNvCxnSpPr>
          <p:nvPr/>
        </p:nvCxnSpPr>
        <p:spPr bwMode="auto">
          <a:xfrm>
            <a:off x="10374034" y="3827808"/>
            <a:ext cx="0" cy="939967"/>
          </a:xfrm>
          <a:prstGeom prst="line">
            <a:avLst/>
          </a:prstGeom>
          <a:noFill/>
          <a:ln w="38100" cap="flat" cmpd="sng" algn="ctr">
            <a:solidFill>
              <a:schemeClr val="accent5"/>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D95F1277-56AB-45BB-B9D1-1E75D7360BB8}"/>
              </a:ext>
            </a:extLst>
          </p:cNvPr>
          <p:cNvCxnSpPr>
            <a:cxnSpLocks/>
          </p:cNvCxnSpPr>
          <p:nvPr/>
        </p:nvCxnSpPr>
        <p:spPr bwMode="auto">
          <a:xfrm>
            <a:off x="10424040" y="3828830"/>
            <a:ext cx="0" cy="962973"/>
          </a:xfrm>
          <a:prstGeom prst="line">
            <a:avLst/>
          </a:prstGeom>
          <a:noFill/>
          <a:ln w="38100" cap="flat" cmpd="sng" algn="ctr">
            <a:solidFill>
              <a:schemeClr val="accent5"/>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CEEA5AE0-9692-4AFB-9324-5DFF65BEF1F1}"/>
              </a:ext>
            </a:extLst>
          </p:cNvPr>
          <p:cNvCxnSpPr>
            <a:cxnSpLocks/>
          </p:cNvCxnSpPr>
          <p:nvPr/>
        </p:nvCxnSpPr>
        <p:spPr bwMode="auto">
          <a:xfrm>
            <a:off x="10474046" y="3840973"/>
            <a:ext cx="0" cy="962973"/>
          </a:xfrm>
          <a:prstGeom prst="line">
            <a:avLst/>
          </a:prstGeom>
          <a:noFill/>
          <a:ln w="38100" cap="flat" cmpd="sng" algn="ctr">
            <a:solidFill>
              <a:schemeClr val="accent5"/>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4222F21A-7A77-4F0F-B18F-1643DFE3870C}"/>
              </a:ext>
            </a:extLst>
          </p:cNvPr>
          <p:cNvCxnSpPr>
            <a:cxnSpLocks/>
          </p:cNvCxnSpPr>
          <p:nvPr/>
        </p:nvCxnSpPr>
        <p:spPr bwMode="auto">
          <a:xfrm>
            <a:off x="10519290" y="3838591"/>
            <a:ext cx="0" cy="983440"/>
          </a:xfrm>
          <a:prstGeom prst="line">
            <a:avLst/>
          </a:prstGeom>
          <a:noFill/>
          <a:ln w="38100" cap="flat" cmpd="sng" algn="ctr">
            <a:solidFill>
              <a:schemeClr val="accent5"/>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E4A912EE-86CE-4B43-BB9E-BA19A6F44EE5}"/>
              </a:ext>
            </a:extLst>
          </p:cNvPr>
          <p:cNvCxnSpPr>
            <a:cxnSpLocks/>
          </p:cNvCxnSpPr>
          <p:nvPr/>
        </p:nvCxnSpPr>
        <p:spPr bwMode="auto">
          <a:xfrm>
            <a:off x="10569296" y="3838591"/>
            <a:ext cx="0" cy="983440"/>
          </a:xfrm>
          <a:prstGeom prst="line">
            <a:avLst/>
          </a:prstGeom>
          <a:noFill/>
          <a:ln w="38100" cap="flat" cmpd="sng" algn="ctr">
            <a:solidFill>
              <a:schemeClr val="accent5"/>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354516FA-5D71-4FF6-86B3-2AC659A3EA03}"/>
              </a:ext>
            </a:extLst>
          </p:cNvPr>
          <p:cNvCxnSpPr>
            <a:cxnSpLocks/>
          </p:cNvCxnSpPr>
          <p:nvPr/>
        </p:nvCxnSpPr>
        <p:spPr bwMode="auto">
          <a:xfrm>
            <a:off x="10713479" y="3836098"/>
            <a:ext cx="0" cy="1040385"/>
          </a:xfrm>
          <a:prstGeom prst="line">
            <a:avLst/>
          </a:prstGeom>
          <a:noFill/>
          <a:ln w="38100" cap="flat" cmpd="sng" algn="ctr">
            <a:solidFill>
              <a:schemeClr val="accent5"/>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8FC19CC2-F32B-479E-852B-60078A6A9EF1}"/>
              </a:ext>
            </a:extLst>
          </p:cNvPr>
          <p:cNvCxnSpPr>
            <a:cxnSpLocks/>
          </p:cNvCxnSpPr>
          <p:nvPr/>
        </p:nvCxnSpPr>
        <p:spPr bwMode="auto">
          <a:xfrm>
            <a:off x="10901597" y="3827532"/>
            <a:ext cx="0" cy="1194251"/>
          </a:xfrm>
          <a:prstGeom prst="line">
            <a:avLst/>
          </a:prstGeom>
          <a:noFill/>
          <a:ln w="38100" cap="flat" cmpd="sng" algn="ctr">
            <a:solidFill>
              <a:schemeClr val="accent5"/>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14982632-523F-42EF-AF52-2079622E89B8}"/>
              </a:ext>
            </a:extLst>
          </p:cNvPr>
          <p:cNvCxnSpPr>
            <a:cxnSpLocks/>
          </p:cNvCxnSpPr>
          <p:nvPr/>
        </p:nvCxnSpPr>
        <p:spPr bwMode="auto">
          <a:xfrm>
            <a:off x="11042325" y="3831448"/>
            <a:ext cx="0" cy="1299781"/>
          </a:xfrm>
          <a:prstGeom prst="line">
            <a:avLst/>
          </a:prstGeom>
          <a:noFill/>
          <a:ln w="38100" cap="flat" cmpd="sng" algn="ctr">
            <a:solidFill>
              <a:schemeClr val="accent5"/>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D2FBB203-4A70-45BC-B523-BA225718EE64}"/>
              </a:ext>
            </a:extLst>
          </p:cNvPr>
          <p:cNvCxnSpPr>
            <a:cxnSpLocks/>
          </p:cNvCxnSpPr>
          <p:nvPr/>
        </p:nvCxnSpPr>
        <p:spPr bwMode="auto">
          <a:xfrm>
            <a:off x="11080425" y="3833829"/>
            <a:ext cx="0" cy="1299781"/>
          </a:xfrm>
          <a:prstGeom prst="line">
            <a:avLst/>
          </a:prstGeom>
          <a:noFill/>
          <a:ln w="38100" cap="flat" cmpd="sng" algn="ctr">
            <a:solidFill>
              <a:schemeClr val="accent5"/>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5E646D34-5223-4D5D-8DF7-930B46393C78}"/>
              </a:ext>
            </a:extLst>
          </p:cNvPr>
          <p:cNvCxnSpPr>
            <a:cxnSpLocks/>
          </p:cNvCxnSpPr>
          <p:nvPr/>
        </p:nvCxnSpPr>
        <p:spPr bwMode="auto">
          <a:xfrm>
            <a:off x="11085656" y="3840973"/>
            <a:ext cx="0" cy="1299781"/>
          </a:xfrm>
          <a:prstGeom prst="line">
            <a:avLst/>
          </a:prstGeom>
          <a:noFill/>
          <a:ln w="38100" cap="flat" cmpd="sng" algn="ctr">
            <a:solidFill>
              <a:schemeClr val="accent5"/>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9131CDFF-C5C5-4F27-8230-BA3C78B7F173}"/>
              </a:ext>
            </a:extLst>
          </p:cNvPr>
          <p:cNvCxnSpPr>
            <a:cxnSpLocks/>
          </p:cNvCxnSpPr>
          <p:nvPr/>
        </p:nvCxnSpPr>
        <p:spPr bwMode="auto">
          <a:xfrm>
            <a:off x="11121375" y="3840973"/>
            <a:ext cx="0" cy="1299781"/>
          </a:xfrm>
          <a:prstGeom prst="line">
            <a:avLst/>
          </a:prstGeom>
          <a:noFill/>
          <a:ln w="38100" cap="flat" cmpd="sng" algn="ctr">
            <a:solidFill>
              <a:schemeClr val="accent5"/>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818F66C4-26EF-4886-BA38-C76A7ED04067}"/>
              </a:ext>
            </a:extLst>
          </p:cNvPr>
          <p:cNvCxnSpPr>
            <a:cxnSpLocks/>
          </p:cNvCxnSpPr>
          <p:nvPr/>
        </p:nvCxnSpPr>
        <p:spPr bwMode="auto">
          <a:xfrm>
            <a:off x="11138044" y="3836098"/>
            <a:ext cx="0" cy="1320270"/>
          </a:xfrm>
          <a:prstGeom prst="line">
            <a:avLst/>
          </a:prstGeom>
          <a:noFill/>
          <a:ln w="38100" cap="flat" cmpd="sng" algn="ctr">
            <a:solidFill>
              <a:schemeClr val="accent5"/>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883148B8-4D5D-47CE-8089-36B326203B30}"/>
              </a:ext>
            </a:extLst>
          </p:cNvPr>
          <p:cNvCxnSpPr>
            <a:cxnSpLocks/>
          </p:cNvCxnSpPr>
          <p:nvPr/>
        </p:nvCxnSpPr>
        <p:spPr bwMode="auto">
          <a:xfrm>
            <a:off x="11161856" y="3836098"/>
            <a:ext cx="0" cy="1320270"/>
          </a:xfrm>
          <a:prstGeom prst="line">
            <a:avLst/>
          </a:prstGeom>
          <a:noFill/>
          <a:ln w="38100" cap="flat" cmpd="sng" algn="ctr">
            <a:solidFill>
              <a:schemeClr val="accent5"/>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BACBACD3-3E67-417C-88EE-1BE22C78B446}"/>
              </a:ext>
            </a:extLst>
          </p:cNvPr>
          <p:cNvCxnSpPr>
            <a:cxnSpLocks/>
          </p:cNvCxnSpPr>
          <p:nvPr/>
        </p:nvCxnSpPr>
        <p:spPr bwMode="auto">
          <a:xfrm>
            <a:off x="11228531" y="3831448"/>
            <a:ext cx="0" cy="1438658"/>
          </a:xfrm>
          <a:prstGeom prst="line">
            <a:avLst/>
          </a:prstGeom>
          <a:noFill/>
          <a:ln w="38100" cap="flat" cmpd="sng" algn="ctr">
            <a:solidFill>
              <a:schemeClr val="accent5"/>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9B0E4FBD-FE96-4F08-8CB9-117FBC675C3E}"/>
              </a:ext>
            </a:extLst>
          </p:cNvPr>
          <p:cNvCxnSpPr>
            <a:cxnSpLocks/>
          </p:cNvCxnSpPr>
          <p:nvPr/>
        </p:nvCxnSpPr>
        <p:spPr bwMode="auto">
          <a:xfrm>
            <a:off x="11266631" y="3831448"/>
            <a:ext cx="0" cy="1438658"/>
          </a:xfrm>
          <a:prstGeom prst="line">
            <a:avLst/>
          </a:prstGeom>
          <a:noFill/>
          <a:ln w="38100" cap="flat" cmpd="sng" algn="ctr">
            <a:solidFill>
              <a:schemeClr val="accent5"/>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3A0A08EB-30D5-46FF-A79C-D8578907484D}"/>
              </a:ext>
            </a:extLst>
          </p:cNvPr>
          <p:cNvCxnSpPr>
            <a:cxnSpLocks/>
          </p:cNvCxnSpPr>
          <p:nvPr/>
        </p:nvCxnSpPr>
        <p:spPr bwMode="auto">
          <a:xfrm>
            <a:off x="11385695" y="3836098"/>
            <a:ext cx="0" cy="1680160"/>
          </a:xfrm>
          <a:prstGeom prst="line">
            <a:avLst/>
          </a:prstGeom>
          <a:noFill/>
          <a:ln w="38100" cap="flat" cmpd="sng" algn="ctr">
            <a:solidFill>
              <a:schemeClr val="accent5"/>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C8878781-AC17-4B9B-998B-6E9F9C41236B}"/>
              </a:ext>
            </a:extLst>
          </p:cNvPr>
          <p:cNvCxnSpPr>
            <a:cxnSpLocks/>
          </p:cNvCxnSpPr>
          <p:nvPr/>
        </p:nvCxnSpPr>
        <p:spPr bwMode="auto">
          <a:xfrm>
            <a:off x="11281857" y="3825523"/>
            <a:ext cx="0" cy="1494887"/>
          </a:xfrm>
          <a:prstGeom prst="line">
            <a:avLst/>
          </a:prstGeom>
          <a:noFill/>
          <a:ln w="38100" cap="flat" cmpd="sng" algn="ctr">
            <a:solidFill>
              <a:schemeClr val="accent5"/>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417EA8C0-7B62-4E17-B575-A4BA44F936B6}"/>
              </a:ext>
            </a:extLst>
          </p:cNvPr>
          <p:cNvCxnSpPr>
            <a:cxnSpLocks/>
          </p:cNvCxnSpPr>
          <p:nvPr/>
        </p:nvCxnSpPr>
        <p:spPr bwMode="auto">
          <a:xfrm>
            <a:off x="11324720" y="3836098"/>
            <a:ext cx="0" cy="1605486"/>
          </a:xfrm>
          <a:prstGeom prst="line">
            <a:avLst/>
          </a:prstGeom>
          <a:noFill/>
          <a:ln w="38100" cap="flat" cmpd="sng" algn="ctr">
            <a:solidFill>
              <a:schemeClr val="accent5"/>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D45B52F1-0C01-449C-B421-7E4577F61614}"/>
              </a:ext>
            </a:extLst>
          </p:cNvPr>
          <p:cNvCxnSpPr>
            <a:cxnSpLocks/>
          </p:cNvCxnSpPr>
          <p:nvPr/>
        </p:nvCxnSpPr>
        <p:spPr bwMode="auto">
          <a:xfrm>
            <a:off x="11353295" y="3838591"/>
            <a:ext cx="0" cy="1605486"/>
          </a:xfrm>
          <a:prstGeom prst="line">
            <a:avLst/>
          </a:prstGeom>
          <a:noFill/>
          <a:ln w="38100" cap="flat" cmpd="sng" algn="ctr">
            <a:solidFill>
              <a:schemeClr val="accent5"/>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5B903208-1991-47AB-9A74-637B69EE978A}"/>
              </a:ext>
            </a:extLst>
          </p:cNvPr>
          <p:cNvCxnSpPr>
            <a:cxnSpLocks/>
          </p:cNvCxnSpPr>
          <p:nvPr/>
        </p:nvCxnSpPr>
        <p:spPr bwMode="auto">
          <a:xfrm>
            <a:off x="11300907" y="3825523"/>
            <a:ext cx="0" cy="1494887"/>
          </a:xfrm>
          <a:prstGeom prst="line">
            <a:avLst/>
          </a:prstGeom>
          <a:noFill/>
          <a:ln w="38100" cap="flat" cmpd="sng" algn="ctr">
            <a:solidFill>
              <a:schemeClr val="accent5"/>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BE7A092E-5A5E-49B2-B2BA-7D91D48F6CE2}"/>
              </a:ext>
            </a:extLst>
          </p:cNvPr>
          <p:cNvCxnSpPr>
            <a:cxnSpLocks/>
          </p:cNvCxnSpPr>
          <p:nvPr/>
        </p:nvCxnSpPr>
        <p:spPr bwMode="auto">
          <a:xfrm>
            <a:off x="11476117" y="3836098"/>
            <a:ext cx="0" cy="1679120"/>
          </a:xfrm>
          <a:prstGeom prst="line">
            <a:avLst/>
          </a:prstGeom>
          <a:noFill/>
          <a:ln w="38100" cap="flat" cmpd="sng" algn="ctr">
            <a:solidFill>
              <a:schemeClr val="accent6"/>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E8131557-F693-405B-9D9C-7ACE5D84A8AD}"/>
              </a:ext>
            </a:extLst>
          </p:cNvPr>
          <p:cNvCxnSpPr>
            <a:cxnSpLocks/>
          </p:cNvCxnSpPr>
          <p:nvPr/>
        </p:nvCxnSpPr>
        <p:spPr bwMode="auto">
          <a:xfrm>
            <a:off x="10616486" y="3831448"/>
            <a:ext cx="0" cy="1018370"/>
          </a:xfrm>
          <a:prstGeom prst="line">
            <a:avLst/>
          </a:prstGeom>
          <a:noFill/>
          <a:ln w="38100" cap="flat" cmpd="sng" algn="ctr">
            <a:solidFill>
              <a:schemeClr val="accent6"/>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DB248588-63EB-472E-85E9-9F58A3884045}"/>
              </a:ext>
            </a:extLst>
          </p:cNvPr>
          <p:cNvCxnSpPr>
            <a:cxnSpLocks/>
          </p:cNvCxnSpPr>
          <p:nvPr/>
        </p:nvCxnSpPr>
        <p:spPr bwMode="auto">
          <a:xfrm>
            <a:off x="10283111" y="3828830"/>
            <a:ext cx="0" cy="926312"/>
          </a:xfrm>
          <a:prstGeom prst="line">
            <a:avLst/>
          </a:prstGeom>
          <a:noFill/>
          <a:ln w="38100" cap="flat" cmpd="sng" algn="ctr">
            <a:solidFill>
              <a:schemeClr val="accent6"/>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D3ABB3D3-4FD6-43A1-B4FA-0064D9401C2D}"/>
              </a:ext>
            </a:extLst>
          </p:cNvPr>
          <p:cNvCxnSpPr>
            <a:cxnSpLocks/>
          </p:cNvCxnSpPr>
          <p:nvPr/>
        </p:nvCxnSpPr>
        <p:spPr bwMode="auto">
          <a:xfrm>
            <a:off x="9804480" y="3828830"/>
            <a:ext cx="0" cy="747568"/>
          </a:xfrm>
          <a:prstGeom prst="line">
            <a:avLst/>
          </a:prstGeom>
          <a:noFill/>
          <a:ln w="38100" cap="flat" cmpd="sng" algn="ctr">
            <a:solidFill>
              <a:schemeClr val="accent6"/>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8B36C408-D833-4F33-A30C-1273FCD63FB7}"/>
              </a:ext>
            </a:extLst>
          </p:cNvPr>
          <p:cNvCxnSpPr>
            <a:cxnSpLocks/>
          </p:cNvCxnSpPr>
          <p:nvPr/>
        </p:nvCxnSpPr>
        <p:spPr bwMode="auto">
          <a:xfrm>
            <a:off x="7079982" y="3641250"/>
            <a:ext cx="0" cy="194848"/>
          </a:xfrm>
          <a:prstGeom prst="line">
            <a:avLst/>
          </a:prstGeom>
          <a:noFill/>
          <a:ln w="38100" cap="flat" cmpd="sng" algn="ctr">
            <a:solidFill>
              <a:schemeClr val="accent6"/>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E5C6210A-C421-4D48-A8C2-9A59367E7EE4}"/>
              </a:ext>
            </a:extLst>
          </p:cNvPr>
          <p:cNvCxnSpPr>
            <a:cxnSpLocks/>
          </p:cNvCxnSpPr>
          <p:nvPr/>
        </p:nvCxnSpPr>
        <p:spPr bwMode="auto">
          <a:xfrm>
            <a:off x="6898164" y="3533465"/>
            <a:ext cx="0" cy="302633"/>
          </a:xfrm>
          <a:prstGeom prst="line">
            <a:avLst/>
          </a:prstGeom>
          <a:noFill/>
          <a:ln w="38100" cap="flat" cmpd="sng" algn="ctr">
            <a:solidFill>
              <a:schemeClr val="accent2"/>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117C17DD-0246-4209-BAA5-8CA8E06E465D}"/>
              </a:ext>
            </a:extLst>
          </p:cNvPr>
          <p:cNvCxnSpPr>
            <a:cxnSpLocks/>
          </p:cNvCxnSpPr>
          <p:nvPr/>
        </p:nvCxnSpPr>
        <p:spPr bwMode="auto">
          <a:xfrm>
            <a:off x="7024371" y="3591129"/>
            <a:ext cx="0" cy="236403"/>
          </a:xfrm>
          <a:prstGeom prst="line">
            <a:avLst/>
          </a:prstGeom>
          <a:noFill/>
          <a:ln w="38100" cap="flat" cmpd="sng" algn="ctr">
            <a:solidFill>
              <a:schemeClr val="accent2"/>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4CFDFD7C-E39A-41EC-81B6-2F5AA4F4DDDC}"/>
              </a:ext>
            </a:extLst>
          </p:cNvPr>
          <p:cNvCxnSpPr>
            <a:cxnSpLocks/>
          </p:cNvCxnSpPr>
          <p:nvPr/>
        </p:nvCxnSpPr>
        <p:spPr bwMode="auto">
          <a:xfrm>
            <a:off x="7041040" y="3591129"/>
            <a:ext cx="0" cy="236403"/>
          </a:xfrm>
          <a:prstGeom prst="line">
            <a:avLst/>
          </a:prstGeom>
          <a:noFill/>
          <a:ln w="38100" cap="flat" cmpd="sng" algn="ctr">
            <a:solidFill>
              <a:schemeClr val="accent2"/>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D3315954-2A62-47FE-9EC1-878A79EC1593}"/>
              </a:ext>
            </a:extLst>
          </p:cNvPr>
          <p:cNvCxnSpPr>
            <a:cxnSpLocks/>
          </p:cNvCxnSpPr>
          <p:nvPr/>
        </p:nvCxnSpPr>
        <p:spPr bwMode="auto">
          <a:xfrm>
            <a:off x="7512002" y="3828830"/>
            <a:ext cx="0" cy="90014"/>
          </a:xfrm>
          <a:prstGeom prst="line">
            <a:avLst/>
          </a:prstGeom>
          <a:noFill/>
          <a:ln w="57150" cap="flat" cmpd="sng" algn="ctr">
            <a:solidFill>
              <a:schemeClr val="accent2"/>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CE5C1031-529D-4AF8-B409-124E8F533561}"/>
              </a:ext>
            </a:extLst>
          </p:cNvPr>
          <p:cNvCxnSpPr>
            <a:cxnSpLocks/>
          </p:cNvCxnSpPr>
          <p:nvPr/>
        </p:nvCxnSpPr>
        <p:spPr bwMode="auto">
          <a:xfrm>
            <a:off x="7565469" y="3836098"/>
            <a:ext cx="0" cy="100880"/>
          </a:xfrm>
          <a:prstGeom prst="line">
            <a:avLst/>
          </a:prstGeom>
          <a:noFill/>
          <a:ln w="38100" cap="flat" cmpd="sng" algn="ctr">
            <a:solidFill>
              <a:schemeClr val="accent2"/>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6389B537-24C3-4727-9B32-3A863318A7A2}"/>
              </a:ext>
            </a:extLst>
          </p:cNvPr>
          <p:cNvCxnSpPr>
            <a:cxnSpLocks/>
          </p:cNvCxnSpPr>
          <p:nvPr/>
        </p:nvCxnSpPr>
        <p:spPr bwMode="auto">
          <a:xfrm>
            <a:off x="7556182" y="3838571"/>
            <a:ext cx="0" cy="100880"/>
          </a:xfrm>
          <a:prstGeom prst="line">
            <a:avLst/>
          </a:prstGeom>
          <a:noFill/>
          <a:ln w="38100" cap="flat" cmpd="sng" algn="ctr">
            <a:solidFill>
              <a:schemeClr val="accent2"/>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86C7B858-FFD2-45DD-83C9-61B62F61E975}"/>
              </a:ext>
            </a:extLst>
          </p:cNvPr>
          <p:cNvCxnSpPr>
            <a:cxnSpLocks/>
          </p:cNvCxnSpPr>
          <p:nvPr/>
        </p:nvCxnSpPr>
        <p:spPr bwMode="auto">
          <a:xfrm>
            <a:off x="7653813" y="3833809"/>
            <a:ext cx="0" cy="132809"/>
          </a:xfrm>
          <a:prstGeom prst="line">
            <a:avLst/>
          </a:prstGeom>
          <a:noFill/>
          <a:ln w="38100" cap="flat" cmpd="sng" algn="ctr">
            <a:solidFill>
              <a:schemeClr val="accent2"/>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4A4C7E76-FA27-4DF8-A009-27F3984D31EB}"/>
              </a:ext>
            </a:extLst>
          </p:cNvPr>
          <p:cNvCxnSpPr>
            <a:cxnSpLocks/>
          </p:cNvCxnSpPr>
          <p:nvPr/>
        </p:nvCxnSpPr>
        <p:spPr bwMode="auto">
          <a:xfrm>
            <a:off x="7751444" y="3838571"/>
            <a:ext cx="0" cy="132809"/>
          </a:xfrm>
          <a:prstGeom prst="line">
            <a:avLst/>
          </a:prstGeom>
          <a:noFill/>
          <a:ln w="38100" cap="flat" cmpd="sng" algn="ctr">
            <a:solidFill>
              <a:schemeClr val="accent2"/>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95468C20-8094-4683-BA25-57354B1BB628}"/>
              </a:ext>
            </a:extLst>
          </p:cNvPr>
          <p:cNvCxnSpPr>
            <a:cxnSpLocks/>
          </p:cNvCxnSpPr>
          <p:nvPr/>
        </p:nvCxnSpPr>
        <p:spPr bwMode="auto">
          <a:xfrm>
            <a:off x="7941944" y="3833809"/>
            <a:ext cx="0" cy="164194"/>
          </a:xfrm>
          <a:prstGeom prst="line">
            <a:avLst/>
          </a:prstGeom>
          <a:noFill/>
          <a:ln w="38100" cap="flat" cmpd="sng" algn="ctr">
            <a:solidFill>
              <a:schemeClr val="accent2"/>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06E0D811-E250-421A-9F3B-08A335FE6250}"/>
              </a:ext>
            </a:extLst>
          </p:cNvPr>
          <p:cNvCxnSpPr>
            <a:cxnSpLocks/>
          </p:cNvCxnSpPr>
          <p:nvPr/>
        </p:nvCxnSpPr>
        <p:spPr bwMode="auto">
          <a:xfrm>
            <a:off x="7987188" y="3840973"/>
            <a:ext cx="0" cy="169115"/>
          </a:xfrm>
          <a:prstGeom prst="line">
            <a:avLst/>
          </a:prstGeom>
          <a:noFill/>
          <a:ln w="38100" cap="flat" cmpd="sng" algn="ctr">
            <a:solidFill>
              <a:schemeClr val="accent2"/>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42F5AEAD-8C82-45A4-AB75-BE3121316AB3}"/>
              </a:ext>
            </a:extLst>
          </p:cNvPr>
          <p:cNvCxnSpPr>
            <a:cxnSpLocks/>
          </p:cNvCxnSpPr>
          <p:nvPr/>
        </p:nvCxnSpPr>
        <p:spPr bwMode="auto">
          <a:xfrm>
            <a:off x="8037194" y="3836098"/>
            <a:ext cx="0" cy="188452"/>
          </a:xfrm>
          <a:prstGeom prst="line">
            <a:avLst/>
          </a:prstGeom>
          <a:noFill/>
          <a:ln w="38100" cap="flat" cmpd="sng" algn="ctr">
            <a:solidFill>
              <a:schemeClr val="accent2"/>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691C435E-CCD2-429E-AF6B-4DE20581A505}"/>
              </a:ext>
            </a:extLst>
          </p:cNvPr>
          <p:cNvCxnSpPr>
            <a:cxnSpLocks/>
          </p:cNvCxnSpPr>
          <p:nvPr/>
        </p:nvCxnSpPr>
        <p:spPr bwMode="auto">
          <a:xfrm>
            <a:off x="8132444" y="3838571"/>
            <a:ext cx="0" cy="236419"/>
          </a:xfrm>
          <a:prstGeom prst="line">
            <a:avLst/>
          </a:prstGeom>
          <a:noFill/>
          <a:ln w="38100" cap="flat" cmpd="sng" algn="ctr">
            <a:solidFill>
              <a:schemeClr val="accent2"/>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23146983-7180-4C9E-B824-FF3C12741080}"/>
              </a:ext>
            </a:extLst>
          </p:cNvPr>
          <p:cNvCxnSpPr>
            <a:cxnSpLocks/>
          </p:cNvCxnSpPr>
          <p:nvPr/>
        </p:nvCxnSpPr>
        <p:spPr bwMode="auto">
          <a:xfrm>
            <a:off x="8228723" y="3838571"/>
            <a:ext cx="0" cy="255004"/>
          </a:xfrm>
          <a:prstGeom prst="line">
            <a:avLst/>
          </a:prstGeom>
          <a:noFill/>
          <a:ln w="38100" cap="flat" cmpd="sng" algn="ctr">
            <a:solidFill>
              <a:schemeClr val="accent2"/>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012BA1E3-D0AD-426C-94F5-565E03EBA637}"/>
              </a:ext>
            </a:extLst>
          </p:cNvPr>
          <p:cNvCxnSpPr>
            <a:cxnSpLocks/>
          </p:cNvCxnSpPr>
          <p:nvPr/>
        </p:nvCxnSpPr>
        <p:spPr bwMode="auto">
          <a:xfrm>
            <a:off x="8365959" y="3836098"/>
            <a:ext cx="0" cy="301492"/>
          </a:xfrm>
          <a:prstGeom prst="line">
            <a:avLst/>
          </a:prstGeom>
          <a:noFill/>
          <a:ln w="38100" cap="flat" cmpd="sng" algn="ctr">
            <a:solidFill>
              <a:schemeClr val="accent2"/>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E0D509B2-8655-4422-B57A-D11988FF1D2A}"/>
              </a:ext>
            </a:extLst>
          </p:cNvPr>
          <p:cNvCxnSpPr>
            <a:cxnSpLocks/>
          </p:cNvCxnSpPr>
          <p:nvPr/>
        </p:nvCxnSpPr>
        <p:spPr bwMode="auto">
          <a:xfrm>
            <a:off x="8402805" y="3840973"/>
            <a:ext cx="0" cy="301492"/>
          </a:xfrm>
          <a:prstGeom prst="line">
            <a:avLst/>
          </a:prstGeom>
          <a:noFill/>
          <a:ln w="38100" cap="flat" cmpd="sng" algn="ctr">
            <a:solidFill>
              <a:schemeClr val="accent2"/>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C9B9CF48-EA5B-4FDF-878E-8B4F723A6269}"/>
              </a:ext>
            </a:extLst>
          </p:cNvPr>
          <p:cNvCxnSpPr>
            <a:cxnSpLocks/>
          </p:cNvCxnSpPr>
          <p:nvPr/>
        </p:nvCxnSpPr>
        <p:spPr bwMode="auto">
          <a:xfrm>
            <a:off x="8421855" y="3838571"/>
            <a:ext cx="0" cy="315142"/>
          </a:xfrm>
          <a:prstGeom prst="line">
            <a:avLst/>
          </a:prstGeom>
          <a:noFill/>
          <a:ln w="38100" cap="flat" cmpd="sng" algn="ctr">
            <a:solidFill>
              <a:schemeClr val="accent2"/>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0422923F-9D82-4325-9AA0-F2DE51EFCB46}"/>
              </a:ext>
            </a:extLst>
          </p:cNvPr>
          <p:cNvCxnSpPr>
            <a:cxnSpLocks/>
          </p:cNvCxnSpPr>
          <p:nvPr/>
        </p:nvCxnSpPr>
        <p:spPr bwMode="auto">
          <a:xfrm>
            <a:off x="8559342" y="3843513"/>
            <a:ext cx="0" cy="319536"/>
          </a:xfrm>
          <a:prstGeom prst="line">
            <a:avLst/>
          </a:prstGeom>
          <a:noFill/>
          <a:ln w="38100" cap="flat" cmpd="sng" algn="ctr">
            <a:solidFill>
              <a:schemeClr val="accent2"/>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71E59085-926B-4E8E-A022-BA47A221693C}"/>
              </a:ext>
            </a:extLst>
          </p:cNvPr>
          <p:cNvCxnSpPr>
            <a:cxnSpLocks/>
          </p:cNvCxnSpPr>
          <p:nvPr/>
        </p:nvCxnSpPr>
        <p:spPr bwMode="auto">
          <a:xfrm>
            <a:off x="8710490" y="3828830"/>
            <a:ext cx="0" cy="358995"/>
          </a:xfrm>
          <a:prstGeom prst="line">
            <a:avLst/>
          </a:prstGeom>
          <a:noFill/>
          <a:ln w="38100" cap="flat" cmpd="sng" algn="ctr">
            <a:solidFill>
              <a:schemeClr val="accent2"/>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DBCB47E3-FF6C-4FDE-96B9-00C7EB75CF48}"/>
              </a:ext>
            </a:extLst>
          </p:cNvPr>
          <p:cNvCxnSpPr>
            <a:cxnSpLocks/>
          </p:cNvCxnSpPr>
          <p:nvPr/>
        </p:nvCxnSpPr>
        <p:spPr bwMode="auto">
          <a:xfrm>
            <a:off x="9182298" y="3833809"/>
            <a:ext cx="0" cy="499401"/>
          </a:xfrm>
          <a:prstGeom prst="line">
            <a:avLst/>
          </a:prstGeom>
          <a:noFill/>
          <a:ln w="38100" cap="flat" cmpd="sng" algn="ctr">
            <a:solidFill>
              <a:schemeClr val="accent2"/>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95E78E09-819E-4030-B2FE-49A945A351DF}"/>
              </a:ext>
            </a:extLst>
          </p:cNvPr>
          <p:cNvCxnSpPr>
            <a:cxnSpLocks/>
          </p:cNvCxnSpPr>
          <p:nvPr/>
        </p:nvCxnSpPr>
        <p:spPr bwMode="auto">
          <a:xfrm>
            <a:off x="9274208" y="3831448"/>
            <a:ext cx="0" cy="524842"/>
          </a:xfrm>
          <a:prstGeom prst="line">
            <a:avLst/>
          </a:prstGeom>
          <a:noFill/>
          <a:ln w="38100" cap="flat" cmpd="sng" algn="ctr">
            <a:solidFill>
              <a:schemeClr val="accent2"/>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38E75D47-2793-4280-82FE-DB151C810159}"/>
              </a:ext>
            </a:extLst>
          </p:cNvPr>
          <p:cNvCxnSpPr>
            <a:cxnSpLocks/>
          </p:cNvCxnSpPr>
          <p:nvPr/>
        </p:nvCxnSpPr>
        <p:spPr bwMode="auto">
          <a:xfrm>
            <a:off x="9474233" y="3828830"/>
            <a:ext cx="0" cy="600295"/>
          </a:xfrm>
          <a:prstGeom prst="line">
            <a:avLst/>
          </a:prstGeom>
          <a:noFill/>
          <a:ln w="38100" cap="flat" cmpd="sng" algn="ctr">
            <a:solidFill>
              <a:schemeClr val="accent2"/>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39100E24-B9D7-475B-B3DD-2D4A8F615BB1}"/>
              </a:ext>
            </a:extLst>
          </p:cNvPr>
          <p:cNvCxnSpPr>
            <a:cxnSpLocks/>
          </p:cNvCxnSpPr>
          <p:nvPr/>
        </p:nvCxnSpPr>
        <p:spPr bwMode="auto">
          <a:xfrm>
            <a:off x="9567102" y="3836098"/>
            <a:ext cx="0" cy="644232"/>
          </a:xfrm>
          <a:prstGeom prst="line">
            <a:avLst/>
          </a:prstGeom>
          <a:noFill/>
          <a:ln w="38100" cap="flat" cmpd="sng" algn="ctr">
            <a:solidFill>
              <a:schemeClr val="accent2"/>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DF49AA26-00CB-475E-89E5-E55E668C5700}"/>
              </a:ext>
            </a:extLst>
          </p:cNvPr>
          <p:cNvCxnSpPr>
            <a:cxnSpLocks/>
          </p:cNvCxnSpPr>
          <p:nvPr/>
        </p:nvCxnSpPr>
        <p:spPr bwMode="auto">
          <a:xfrm>
            <a:off x="9712359" y="3827532"/>
            <a:ext cx="0" cy="689026"/>
          </a:xfrm>
          <a:prstGeom prst="line">
            <a:avLst/>
          </a:prstGeom>
          <a:noFill/>
          <a:ln w="38100" cap="flat" cmpd="sng" algn="ctr">
            <a:solidFill>
              <a:schemeClr val="accent2"/>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8543E6EA-5A7E-4753-A878-4CF34EEEADE6}"/>
              </a:ext>
            </a:extLst>
          </p:cNvPr>
          <p:cNvCxnSpPr>
            <a:cxnSpLocks/>
          </p:cNvCxnSpPr>
          <p:nvPr/>
        </p:nvCxnSpPr>
        <p:spPr bwMode="auto">
          <a:xfrm>
            <a:off x="9607584" y="3831448"/>
            <a:ext cx="0" cy="666778"/>
          </a:xfrm>
          <a:prstGeom prst="line">
            <a:avLst/>
          </a:prstGeom>
          <a:noFill/>
          <a:ln w="38100" cap="flat" cmpd="sng" algn="ctr">
            <a:solidFill>
              <a:schemeClr val="accent2"/>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D2D3A166-1FE0-4873-AB72-86E350D23C7B}"/>
              </a:ext>
            </a:extLst>
          </p:cNvPr>
          <p:cNvCxnSpPr>
            <a:cxnSpLocks/>
          </p:cNvCxnSpPr>
          <p:nvPr/>
        </p:nvCxnSpPr>
        <p:spPr bwMode="auto">
          <a:xfrm>
            <a:off x="9645684" y="3831448"/>
            <a:ext cx="0" cy="666778"/>
          </a:xfrm>
          <a:prstGeom prst="line">
            <a:avLst/>
          </a:prstGeom>
          <a:noFill/>
          <a:ln w="38100" cap="flat" cmpd="sng" algn="ctr">
            <a:solidFill>
              <a:schemeClr val="accent2"/>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0F7FCD71-C191-4692-878B-28A1A5CA300B}"/>
              </a:ext>
            </a:extLst>
          </p:cNvPr>
          <p:cNvCxnSpPr>
            <a:cxnSpLocks/>
          </p:cNvCxnSpPr>
          <p:nvPr/>
        </p:nvCxnSpPr>
        <p:spPr bwMode="auto">
          <a:xfrm>
            <a:off x="9679022" y="3828830"/>
            <a:ext cx="0" cy="666778"/>
          </a:xfrm>
          <a:prstGeom prst="line">
            <a:avLst/>
          </a:prstGeom>
          <a:noFill/>
          <a:ln w="38100" cap="flat" cmpd="sng" algn="ctr">
            <a:solidFill>
              <a:schemeClr val="accent2"/>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796400B2-0E02-4309-B9BD-75FEC60B94DE}"/>
              </a:ext>
            </a:extLst>
          </p:cNvPr>
          <p:cNvCxnSpPr>
            <a:cxnSpLocks/>
          </p:cNvCxnSpPr>
          <p:nvPr/>
        </p:nvCxnSpPr>
        <p:spPr bwMode="auto">
          <a:xfrm>
            <a:off x="10038591" y="3836098"/>
            <a:ext cx="0" cy="791821"/>
          </a:xfrm>
          <a:prstGeom prst="line">
            <a:avLst/>
          </a:prstGeom>
          <a:noFill/>
          <a:ln w="38100" cap="flat" cmpd="sng" algn="ctr">
            <a:solidFill>
              <a:schemeClr val="accent2"/>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9037EE74-CEEA-4F15-AD32-673E6137A8F2}"/>
              </a:ext>
            </a:extLst>
          </p:cNvPr>
          <p:cNvCxnSpPr>
            <a:cxnSpLocks/>
          </p:cNvCxnSpPr>
          <p:nvPr/>
        </p:nvCxnSpPr>
        <p:spPr bwMode="auto">
          <a:xfrm>
            <a:off x="10064785" y="3836098"/>
            <a:ext cx="0" cy="791821"/>
          </a:xfrm>
          <a:prstGeom prst="line">
            <a:avLst/>
          </a:prstGeom>
          <a:noFill/>
          <a:ln w="38100" cap="flat" cmpd="sng" algn="ctr">
            <a:solidFill>
              <a:schemeClr val="accent2"/>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B1618A5C-90C6-46FA-9D04-D5BAD61E7AD1}"/>
              </a:ext>
            </a:extLst>
          </p:cNvPr>
          <p:cNvCxnSpPr>
            <a:cxnSpLocks/>
          </p:cNvCxnSpPr>
          <p:nvPr/>
        </p:nvCxnSpPr>
        <p:spPr bwMode="auto">
          <a:xfrm>
            <a:off x="10088598" y="3833809"/>
            <a:ext cx="0" cy="827535"/>
          </a:xfrm>
          <a:prstGeom prst="line">
            <a:avLst/>
          </a:prstGeom>
          <a:noFill/>
          <a:ln w="38100" cap="flat" cmpd="sng" algn="ctr">
            <a:solidFill>
              <a:schemeClr val="accent2"/>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FB1CEA10-560B-4EA3-BFAE-EE6DCAA4ACD0}"/>
              </a:ext>
            </a:extLst>
          </p:cNvPr>
          <p:cNvCxnSpPr>
            <a:cxnSpLocks/>
          </p:cNvCxnSpPr>
          <p:nvPr/>
        </p:nvCxnSpPr>
        <p:spPr bwMode="auto">
          <a:xfrm>
            <a:off x="10186229" y="3833809"/>
            <a:ext cx="0" cy="898313"/>
          </a:xfrm>
          <a:prstGeom prst="line">
            <a:avLst/>
          </a:prstGeom>
          <a:noFill/>
          <a:ln w="38100" cap="flat" cmpd="sng" algn="ctr">
            <a:solidFill>
              <a:schemeClr val="accent2"/>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B39321C7-E109-4F9D-A995-996FB519A60C}"/>
              </a:ext>
            </a:extLst>
          </p:cNvPr>
          <p:cNvCxnSpPr>
            <a:cxnSpLocks/>
          </p:cNvCxnSpPr>
          <p:nvPr/>
        </p:nvCxnSpPr>
        <p:spPr bwMode="auto">
          <a:xfrm>
            <a:off x="10243379" y="3840973"/>
            <a:ext cx="0" cy="898313"/>
          </a:xfrm>
          <a:prstGeom prst="line">
            <a:avLst/>
          </a:prstGeom>
          <a:noFill/>
          <a:ln w="38100" cap="flat" cmpd="sng" algn="ctr">
            <a:solidFill>
              <a:schemeClr val="accent2"/>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8E7CBEA9-8E10-4F40-B61B-143B4F6C9328}"/>
              </a:ext>
            </a:extLst>
          </p:cNvPr>
          <p:cNvCxnSpPr>
            <a:cxnSpLocks/>
          </p:cNvCxnSpPr>
          <p:nvPr/>
        </p:nvCxnSpPr>
        <p:spPr bwMode="auto">
          <a:xfrm>
            <a:off x="10229091" y="3840973"/>
            <a:ext cx="0" cy="898313"/>
          </a:xfrm>
          <a:prstGeom prst="line">
            <a:avLst/>
          </a:prstGeom>
          <a:noFill/>
          <a:ln w="38100" cap="flat" cmpd="sng" algn="ctr">
            <a:solidFill>
              <a:schemeClr val="accent2"/>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8F33CD30-0E12-4790-A7D4-3D52D811A927}"/>
              </a:ext>
            </a:extLst>
          </p:cNvPr>
          <p:cNvCxnSpPr>
            <a:cxnSpLocks/>
          </p:cNvCxnSpPr>
          <p:nvPr/>
        </p:nvCxnSpPr>
        <p:spPr bwMode="auto">
          <a:xfrm>
            <a:off x="10662190" y="3827532"/>
            <a:ext cx="0" cy="1042161"/>
          </a:xfrm>
          <a:prstGeom prst="line">
            <a:avLst/>
          </a:prstGeom>
          <a:noFill/>
          <a:ln w="38100" cap="flat" cmpd="sng" algn="ctr">
            <a:solidFill>
              <a:schemeClr val="accent2"/>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4130C88F-5D73-450B-BF1F-4095939AE287}"/>
              </a:ext>
            </a:extLst>
          </p:cNvPr>
          <p:cNvCxnSpPr>
            <a:cxnSpLocks/>
          </p:cNvCxnSpPr>
          <p:nvPr/>
        </p:nvCxnSpPr>
        <p:spPr bwMode="auto">
          <a:xfrm>
            <a:off x="10757946" y="3846052"/>
            <a:ext cx="0" cy="1042161"/>
          </a:xfrm>
          <a:prstGeom prst="line">
            <a:avLst/>
          </a:prstGeom>
          <a:noFill/>
          <a:ln w="38100" cap="flat" cmpd="sng" algn="ctr">
            <a:solidFill>
              <a:schemeClr val="accent2"/>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2EA60EFD-8E8A-478B-A0CB-C919CFC0276D}"/>
              </a:ext>
            </a:extLst>
          </p:cNvPr>
          <p:cNvCxnSpPr>
            <a:cxnSpLocks/>
          </p:cNvCxnSpPr>
          <p:nvPr/>
        </p:nvCxnSpPr>
        <p:spPr bwMode="auto">
          <a:xfrm>
            <a:off x="10948446" y="3828830"/>
            <a:ext cx="0" cy="1261516"/>
          </a:xfrm>
          <a:prstGeom prst="line">
            <a:avLst/>
          </a:prstGeom>
          <a:noFill/>
          <a:ln w="38100" cap="flat" cmpd="sng" algn="ctr">
            <a:solidFill>
              <a:schemeClr val="accent2"/>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C9459FA8-4A4D-48FA-BD6F-393E13F3737D}"/>
              </a:ext>
            </a:extLst>
          </p:cNvPr>
          <p:cNvCxnSpPr>
            <a:cxnSpLocks/>
          </p:cNvCxnSpPr>
          <p:nvPr/>
        </p:nvCxnSpPr>
        <p:spPr bwMode="auto">
          <a:xfrm>
            <a:off x="10984374" y="3831211"/>
            <a:ext cx="0" cy="1261516"/>
          </a:xfrm>
          <a:prstGeom prst="line">
            <a:avLst/>
          </a:prstGeom>
          <a:noFill/>
          <a:ln w="38100" cap="flat" cmpd="sng" algn="ctr">
            <a:solidFill>
              <a:schemeClr val="accent2"/>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4C9A2D91-4374-4FBF-9F5D-2F3C37361A25}"/>
              </a:ext>
            </a:extLst>
          </p:cNvPr>
          <p:cNvCxnSpPr>
            <a:cxnSpLocks/>
          </p:cNvCxnSpPr>
          <p:nvPr/>
        </p:nvCxnSpPr>
        <p:spPr bwMode="auto">
          <a:xfrm>
            <a:off x="11007275" y="3825523"/>
            <a:ext cx="0" cy="1261516"/>
          </a:xfrm>
          <a:prstGeom prst="line">
            <a:avLst/>
          </a:prstGeom>
          <a:noFill/>
          <a:ln w="38100" cap="flat" cmpd="sng" algn="ctr">
            <a:solidFill>
              <a:schemeClr val="accent2"/>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2426C511-F07A-4363-8A58-F0373ED2CC3E}"/>
              </a:ext>
            </a:extLst>
          </p:cNvPr>
          <p:cNvCxnSpPr>
            <a:cxnSpLocks/>
          </p:cNvCxnSpPr>
          <p:nvPr/>
        </p:nvCxnSpPr>
        <p:spPr bwMode="auto">
          <a:xfrm>
            <a:off x="11190051" y="3838571"/>
            <a:ext cx="0" cy="1348475"/>
          </a:xfrm>
          <a:prstGeom prst="line">
            <a:avLst/>
          </a:prstGeom>
          <a:noFill/>
          <a:ln w="38100" cap="flat" cmpd="sng" algn="ctr">
            <a:solidFill>
              <a:schemeClr val="accent2"/>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05D007F7-DD5E-45F9-ADFE-9C33205C5338}"/>
              </a:ext>
            </a:extLst>
          </p:cNvPr>
          <p:cNvCxnSpPr>
            <a:cxnSpLocks/>
          </p:cNvCxnSpPr>
          <p:nvPr/>
        </p:nvCxnSpPr>
        <p:spPr bwMode="auto">
          <a:xfrm>
            <a:off x="11430557" y="3833809"/>
            <a:ext cx="0" cy="1681409"/>
          </a:xfrm>
          <a:prstGeom prst="line">
            <a:avLst/>
          </a:prstGeom>
          <a:noFill/>
          <a:ln w="38100" cap="flat" cmpd="sng" algn="ctr">
            <a:solidFill>
              <a:schemeClr val="accent2"/>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57AAB380-D3E4-425A-9866-1C294EA86956}"/>
              </a:ext>
            </a:extLst>
          </p:cNvPr>
          <p:cNvCxnSpPr>
            <a:cxnSpLocks/>
          </p:cNvCxnSpPr>
          <p:nvPr/>
        </p:nvCxnSpPr>
        <p:spPr bwMode="auto">
          <a:xfrm>
            <a:off x="11527914" y="3831448"/>
            <a:ext cx="0" cy="1681409"/>
          </a:xfrm>
          <a:prstGeom prst="line">
            <a:avLst/>
          </a:prstGeom>
          <a:noFill/>
          <a:ln w="38100" cap="flat" cmpd="sng" algn="ctr">
            <a:solidFill>
              <a:schemeClr val="accent2"/>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8CA2C327-53E7-46A7-8012-E6868BEFAA2D}"/>
              </a:ext>
            </a:extLst>
          </p:cNvPr>
          <p:cNvCxnSpPr>
            <a:cxnSpLocks/>
          </p:cNvCxnSpPr>
          <p:nvPr/>
        </p:nvCxnSpPr>
        <p:spPr bwMode="auto">
          <a:xfrm>
            <a:off x="7798589" y="3825523"/>
            <a:ext cx="0" cy="156885"/>
          </a:xfrm>
          <a:prstGeom prst="line">
            <a:avLst/>
          </a:prstGeom>
          <a:noFill/>
          <a:ln w="38100" cap="flat" cmpd="sng" algn="ctr">
            <a:solidFill>
              <a:schemeClr val="tx2"/>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69C1DB92-7875-4D84-B678-2B220F58EF1D}"/>
              </a:ext>
            </a:extLst>
          </p:cNvPr>
          <p:cNvCxnSpPr>
            <a:cxnSpLocks/>
          </p:cNvCxnSpPr>
          <p:nvPr/>
        </p:nvCxnSpPr>
        <p:spPr bwMode="auto">
          <a:xfrm>
            <a:off x="7846214" y="3827808"/>
            <a:ext cx="0" cy="156885"/>
          </a:xfrm>
          <a:prstGeom prst="line">
            <a:avLst/>
          </a:prstGeom>
          <a:noFill/>
          <a:ln w="38100" cap="flat" cmpd="sng" algn="ctr">
            <a:solidFill>
              <a:schemeClr val="tx2"/>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7230759C-BE58-449A-B036-08EE872976F5}"/>
              </a:ext>
            </a:extLst>
          </p:cNvPr>
          <p:cNvCxnSpPr>
            <a:cxnSpLocks/>
          </p:cNvCxnSpPr>
          <p:nvPr/>
        </p:nvCxnSpPr>
        <p:spPr bwMode="auto">
          <a:xfrm>
            <a:off x="8465339" y="3833809"/>
            <a:ext cx="0" cy="322233"/>
          </a:xfrm>
          <a:prstGeom prst="line">
            <a:avLst/>
          </a:prstGeom>
          <a:noFill/>
          <a:ln w="38100" cap="flat" cmpd="sng" algn="ctr">
            <a:solidFill>
              <a:schemeClr val="tx2"/>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D621F6FB-37EE-404D-9D45-7D8DAE935FBA}"/>
              </a:ext>
            </a:extLst>
          </p:cNvPr>
          <p:cNvCxnSpPr>
            <a:cxnSpLocks/>
          </p:cNvCxnSpPr>
          <p:nvPr/>
        </p:nvCxnSpPr>
        <p:spPr bwMode="auto">
          <a:xfrm>
            <a:off x="8658220" y="3828830"/>
            <a:ext cx="0" cy="336916"/>
          </a:xfrm>
          <a:prstGeom prst="line">
            <a:avLst/>
          </a:prstGeom>
          <a:noFill/>
          <a:ln w="38100" cap="flat" cmpd="sng" algn="ctr">
            <a:solidFill>
              <a:schemeClr val="tx2"/>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A13E3A72-D180-490F-A914-0E84866BCCCF}"/>
              </a:ext>
            </a:extLst>
          </p:cNvPr>
          <p:cNvCxnSpPr>
            <a:cxnSpLocks/>
          </p:cNvCxnSpPr>
          <p:nvPr/>
        </p:nvCxnSpPr>
        <p:spPr bwMode="auto">
          <a:xfrm>
            <a:off x="8803472" y="3831448"/>
            <a:ext cx="0" cy="380900"/>
          </a:xfrm>
          <a:prstGeom prst="line">
            <a:avLst/>
          </a:prstGeom>
          <a:noFill/>
          <a:ln w="38100" cap="flat" cmpd="sng" algn="ctr">
            <a:solidFill>
              <a:schemeClr val="tx2"/>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B1ED7A55-F21E-4A74-A5D0-AC34C4CA96FC}"/>
              </a:ext>
            </a:extLst>
          </p:cNvPr>
          <p:cNvCxnSpPr>
            <a:cxnSpLocks/>
          </p:cNvCxnSpPr>
          <p:nvPr/>
        </p:nvCxnSpPr>
        <p:spPr bwMode="auto">
          <a:xfrm>
            <a:off x="8946338" y="3833809"/>
            <a:ext cx="0" cy="424242"/>
          </a:xfrm>
          <a:prstGeom prst="line">
            <a:avLst/>
          </a:prstGeom>
          <a:noFill/>
          <a:ln w="38100" cap="flat" cmpd="sng" algn="ctr">
            <a:solidFill>
              <a:schemeClr val="tx2"/>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62B0EB75-E5F0-43A2-A2F7-11F02372BF1E}"/>
              </a:ext>
            </a:extLst>
          </p:cNvPr>
          <p:cNvCxnSpPr>
            <a:cxnSpLocks/>
          </p:cNvCxnSpPr>
          <p:nvPr/>
        </p:nvCxnSpPr>
        <p:spPr bwMode="auto">
          <a:xfrm>
            <a:off x="9229707" y="3828830"/>
            <a:ext cx="0" cy="532390"/>
          </a:xfrm>
          <a:prstGeom prst="line">
            <a:avLst/>
          </a:prstGeom>
          <a:noFill/>
          <a:ln w="38100" cap="flat" cmpd="sng" algn="ctr">
            <a:solidFill>
              <a:schemeClr val="tx2"/>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8385665B-F562-4179-95EE-C47196501B34}"/>
              </a:ext>
            </a:extLst>
          </p:cNvPr>
          <p:cNvCxnSpPr>
            <a:cxnSpLocks/>
          </p:cNvCxnSpPr>
          <p:nvPr/>
        </p:nvCxnSpPr>
        <p:spPr bwMode="auto">
          <a:xfrm>
            <a:off x="9422588" y="3836098"/>
            <a:ext cx="0" cy="574025"/>
          </a:xfrm>
          <a:prstGeom prst="line">
            <a:avLst/>
          </a:prstGeom>
          <a:noFill/>
          <a:ln w="38100" cap="flat" cmpd="sng" algn="ctr">
            <a:solidFill>
              <a:schemeClr val="tx2"/>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FDA3221C-7699-451C-9EC0-0B77F80B80AF}"/>
              </a:ext>
            </a:extLst>
          </p:cNvPr>
          <p:cNvCxnSpPr>
            <a:cxnSpLocks/>
          </p:cNvCxnSpPr>
          <p:nvPr/>
        </p:nvCxnSpPr>
        <p:spPr bwMode="auto">
          <a:xfrm>
            <a:off x="9994088" y="3836098"/>
            <a:ext cx="0" cy="785514"/>
          </a:xfrm>
          <a:prstGeom prst="line">
            <a:avLst/>
          </a:prstGeom>
          <a:noFill/>
          <a:ln w="38100" cap="flat" cmpd="sng" algn="ctr">
            <a:solidFill>
              <a:schemeClr val="tx2"/>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CFFF3AAB-E3FB-4C4F-9AAE-755E0FBA1DD0}"/>
              </a:ext>
            </a:extLst>
          </p:cNvPr>
          <p:cNvCxnSpPr>
            <a:cxnSpLocks/>
          </p:cNvCxnSpPr>
          <p:nvPr/>
        </p:nvCxnSpPr>
        <p:spPr bwMode="auto">
          <a:xfrm>
            <a:off x="10810857" y="3838571"/>
            <a:ext cx="0" cy="1049794"/>
          </a:xfrm>
          <a:prstGeom prst="line">
            <a:avLst/>
          </a:prstGeom>
          <a:noFill/>
          <a:ln w="38100" cap="flat" cmpd="sng" algn="ctr">
            <a:solidFill>
              <a:schemeClr val="tx2"/>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6C1FAA0A-1322-490F-A78C-09C657531187}"/>
              </a:ext>
            </a:extLst>
          </p:cNvPr>
          <p:cNvCxnSpPr>
            <a:cxnSpLocks/>
          </p:cNvCxnSpPr>
          <p:nvPr/>
        </p:nvCxnSpPr>
        <p:spPr bwMode="auto">
          <a:xfrm>
            <a:off x="10856101" y="3833809"/>
            <a:ext cx="0" cy="1094714"/>
          </a:xfrm>
          <a:prstGeom prst="line">
            <a:avLst/>
          </a:prstGeom>
          <a:noFill/>
          <a:ln w="38100" cap="flat" cmpd="sng" algn="ctr">
            <a:solidFill>
              <a:schemeClr val="tx2"/>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5373A58-8238-4E5A-83FA-65DBF819CC34}"/>
              </a:ext>
            </a:extLst>
          </p:cNvPr>
          <p:cNvCxnSpPr>
            <a:cxnSpLocks/>
          </p:cNvCxnSpPr>
          <p:nvPr/>
        </p:nvCxnSpPr>
        <p:spPr bwMode="auto">
          <a:xfrm>
            <a:off x="6596438" y="3828830"/>
            <a:ext cx="498120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065689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BD075F-727B-4A5D-A58D-C92E2FBAEC1A}"/>
              </a:ext>
            </a:extLst>
          </p:cNvPr>
          <p:cNvSpPr>
            <a:spLocks noGrp="1"/>
          </p:cNvSpPr>
          <p:nvPr>
            <p:ph type="title"/>
          </p:nvPr>
        </p:nvSpPr>
        <p:spPr/>
        <p:txBody>
          <a:bodyPr/>
          <a:lstStyle/>
          <a:p>
            <a:r>
              <a:rPr lang="en-US" dirty="0"/>
              <a:t>KEYNOTE-146: </a:t>
            </a:r>
            <a:r>
              <a:rPr lang="en-GB" dirty="0"/>
              <a:t>Safety</a:t>
            </a:r>
            <a:endParaRPr lang="en-US" dirty="0"/>
          </a:p>
        </p:txBody>
      </p:sp>
      <p:sp>
        <p:nvSpPr>
          <p:cNvPr id="7" name="Content Placeholder 6">
            <a:extLst>
              <a:ext uri="{FF2B5EF4-FFF2-40B4-BE49-F238E27FC236}">
                <a16:creationId xmlns:a16="http://schemas.microsoft.com/office/drawing/2014/main" id="{AF8668DB-B3EF-441B-9889-F6FF900F4815}"/>
              </a:ext>
            </a:extLst>
          </p:cNvPr>
          <p:cNvSpPr>
            <a:spLocks noGrp="1"/>
          </p:cNvSpPr>
          <p:nvPr>
            <p:ph sz="half" idx="2"/>
          </p:nvPr>
        </p:nvSpPr>
        <p:spPr>
          <a:xfrm>
            <a:off x="6252634" y="1510730"/>
            <a:ext cx="5482166" cy="4679462"/>
          </a:xfrm>
        </p:spPr>
        <p:txBody>
          <a:bodyPr/>
          <a:lstStyle/>
          <a:p>
            <a:pPr lvl="0"/>
            <a:r>
              <a:rPr lang="en-US" sz="2600" noProof="0" dirty="0"/>
              <a:t>Most common grade ≥ 3 TEAEs were</a:t>
            </a:r>
          </a:p>
          <a:p>
            <a:pPr lvl="1"/>
            <a:r>
              <a:rPr lang="en-US" sz="2400" noProof="0" dirty="0"/>
              <a:t>Hypertension (32.4%)</a:t>
            </a:r>
          </a:p>
          <a:p>
            <a:pPr lvl="1"/>
            <a:r>
              <a:rPr lang="en-US" sz="2400" noProof="0" dirty="0"/>
              <a:t>Fatigue (8.3%)</a:t>
            </a:r>
          </a:p>
          <a:p>
            <a:pPr lvl="1"/>
            <a:r>
              <a:rPr lang="en-US" sz="2400" noProof="0" dirty="0"/>
              <a:t>Diarrhea (6.5%)</a:t>
            </a:r>
          </a:p>
          <a:p>
            <a:pPr lvl="0"/>
            <a:r>
              <a:rPr lang="en-US" sz="2600" noProof="0" dirty="0"/>
              <a:t>Any grade irAEs occurred in 57.4% of patients; most common was hypothyroidism (47.2%)</a:t>
            </a:r>
          </a:p>
          <a:p>
            <a:pPr lvl="0"/>
            <a:r>
              <a:rPr lang="en-US" sz="2600" noProof="0" dirty="0"/>
              <a:t>Most common grade ≥ 3 irAE was severe skin reactions (4.6%)</a:t>
            </a:r>
          </a:p>
          <a:p>
            <a:endParaRPr lang="en-US" sz="2600" dirty="0"/>
          </a:p>
        </p:txBody>
      </p:sp>
      <p:sp>
        <p:nvSpPr>
          <p:cNvPr id="13" name="Footer Placeholder 6">
            <a:extLst>
              <a:ext uri="{FF2B5EF4-FFF2-40B4-BE49-F238E27FC236}">
                <a16:creationId xmlns:a16="http://schemas.microsoft.com/office/drawing/2014/main" id="{A8230872-2968-45F2-BAD6-23806ED91686}"/>
              </a:ext>
            </a:extLst>
          </p:cNvPr>
          <p:cNvSpPr txBox="1">
            <a:spLocks/>
          </p:cNvSpPr>
          <p:nvPr/>
        </p:nvSpPr>
        <p:spPr>
          <a:xfrm>
            <a:off x="139701" y="6565827"/>
            <a:ext cx="10365740" cy="365125"/>
          </a:xfrm>
          <a:prstGeom prst="rect">
            <a:avLst/>
          </a:prstGeom>
        </p:spPr>
        <p:txBody>
          <a:bodyPr vert="horz" lIns="0" tIns="0" rIns="0" bIns="0" rtlCol="0" anchor="t" anchorCtr="0"/>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067" b="0" i="0" u="none" strike="noStrike" kern="1200" cap="none" spc="0" normalizeH="0" baseline="0" noProof="0" dirty="0">
              <a:ln>
                <a:noFill/>
              </a:ln>
              <a:solidFill>
                <a:srgbClr val="000000"/>
              </a:solidFill>
              <a:effectLst/>
              <a:uLnTx/>
              <a:uFillTx/>
              <a:latin typeface="Century Gothic" panose="020F0302020204030204"/>
              <a:ea typeface="+mn-ea"/>
              <a:cs typeface="+mn-cs"/>
            </a:endParaRPr>
          </a:p>
        </p:txBody>
      </p:sp>
      <p:graphicFrame>
        <p:nvGraphicFramePr>
          <p:cNvPr id="2" name="Table 2">
            <a:extLst>
              <a:ext uri="{FF2B5EF4-FFF2-40B4-BE49-F238E27FC236}">
                <a16:creationId xmlns:a16="http://schemas.microsoft.com/office/drawing/2014/main" id="{48AD8CCB-CFEE-4D8D-BB1D-1A546427CBA3}"/>
              </a:ext>
            </a:extLst>
          </p:cNvPr>
          <p:cNvGraphicFramePr>
            <a:graphicFrameLocks noGrp="1"/>
          </p:cNvGraphicFramePr>
          <p:nvPr>
            <p:extLst>
              <p:ext uri="{D42A27DB-BD31-4B8C-83A1-F6EECF244321}">
                <p14:modId xmlns:p14="http://schemas.microsoft.com/office/powerpoint/2010/main" val="662720540"/>
              </p:ext>
            </p:extLst>
          </p:nvPr>
        </p:nvGraphicFramePr>
        <p:xfrm>
          <a:off x="723900" y="1589058"/>
          <a:ext cx="5372100" cy="4632960"/>
        </p:xfrm>
        <a:graphic>
          <a:graphicData uri="http://schemas.openxmlformats.org/drawingml/2006/table">
            <a:tbl>
              <a:tblPr firstRow="1" bandRow="1">
                <a:tableStyleId>{2A488322-F2BA-4B5B-9748-0D474271808F}</a:tableStyleId>
              </a:tblPr>
              <a:tblGrid>
                <a:gridCol w="3713159">
                  <a:extLst>
                    <a:ext uri="{9D8B030D-6E8A-4147-A177-3AD203B41FA5}">
                      <a16:colId xmlns:a16="http://schemas.microsoft.com/office/drawing/2014/main" val="839007756"/>
                    </a:ext>
                  </a:extLst>
                </a:gridCol>
                <a:gridCol w="1658941">
                  <a:extLst>
                    <a:ext uri="{9D8B030D-6E8A-4147-A177-3AD203B41FA5}">
                      <a16:colId xmlns:a16="http://schemas.microsoft.com/office/drawing/2014/main" val="2937543197"/>
                    </a:ext>
                  </a:extLst>
                </a:gridCol>
              </a:tblGrid>
              <a:tr h="364670">
                <a:tc>
                  <a:txBody>
                    <a:bodyPr/>
                    <a:lstStyle/>
                    <a:p>
                      <a:endParaRPr lang="en-US" sz="1400" dirty="0">
                        <a:latin typeface="Calibri" panose="020F0502020204030204" pitchFamily="34" charset="0"/>
                        <a:cs typeface="Calibri" panose="020F0502020204030204" pitchFamily="34" charset="0"/>
                      </a:endParaRP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b="1" dirty="0">
                          <a:latin typeface="Calibri" panose="020F0502020204030204" pitchFamily="34" charset="0"/>
                          <a:cs typeface="Calibri" panose="020F0502020204030204" pitchFamily="34" charset="0"/>
                        </a:rPr>
                        <a:t>Previously </a:t>
                      </a:r>
                    </a:p>
                    <a:p>
                      <a:pPr algn="ctr"/>
                      <a:r>
                        <a:rPr lang="en-US" sz="1400" b="1" dirty="0">
                          <a:latin typeface="Calibri" panose="020F0502020204030204" pitchFamily="34" charset="0"/>
                          <a:cs typeface="Calibri" panose="020F0502020204030204" pitchFamily="34" charset="0"/>
                        </a:rPr>
                        <a:t>Treated EC </a:t>
                      </a:r>
                      <a:br>
                        <a:rPr lang="en-US" sz="1400" b="1" dirty="0">
                          <a:latin typeface="Calibri" panose="020F0502020204030204" pitchFamily="34" charset="0"/>
                          <a:cs typeface="Calibri" panose="020F0502020204030204" pitchFamily="34" charset="0"/>
                        </a:rPr>
                      </a:br>
                      <a:r>
                        <a:rPr lang="en-US" sz="1400" b="1" dirty="0">
                          <a:latin typeface="Calibri" panose="020F0502020204030204" pitchFamily="34" charset="0"/>
                          <a:cs typeface="Calibri" panose="020F0502020204030204" pitchFamily="34" charset="0"/>
                        </a:rPr>
                        <a:t>(n = 108) </a:t>
                      </a:r>
                      <a:br>
                        <a:rPr lang="en-US" sz="1400" b="1" dirty="0">
                          <a:latin typeface="Calibri" panose="020F0502020204030204" pitchFamily="34" charset="0"/>
                          <a:cs typeface="Calibri" panose="020F0502020204030204" pitchFamily="34" charset="0"/>
                        </a:rPr>
                      </a:br>
                      <a:r>
                        <a:rPr lang="en-US" sz="1400" b="1" dirty="0">
                          <a:latin typeface="Calibri" panose="020F0502020204030204" pitchFamily="34" charset="0"/>
                          <a:cs typeface="Calibri" panose="020F0502020204030204" pitchFamily="34" charset="0"/>
                        </a:rPr>
                        <a:t>n (%)</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42249202"/>
                  </a:ext>
                </a:extLst>
              </a:tr>
              <a:tr h="121930">
                <a:tc>
                  <a:txBody>
                    <a:bodyPr/>
                    <a:lstStyle/>
                    <a:p>
                      <a:r>
                        <a:rPr lang="en-US" sz="1400" b="1" baseline="0" dirty="0">
                          <a:solidFill>
                            <a:schemeClr val="bg1"/>
                          </a:solidFill>
                          <a:latin typeface="Calibri" panose="020F0502020204030204" pitchFamily="34" charset="0"/>
                          <a:cs typeface="Calibri" panose="020F0502020204030204" pitchFamily="34" charset="0"/>
                        </a:rPr>
                        <a:t>Patients with any treatment-related TEAEs</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105 (97.2)</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6614654"/>
                  </a:ext>
                </a:extLst>
              </a:tr>
              <a:tr h="19998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400" b="1" baseline="0" dirty="0">
                          <a:solidFill>
                            <a:schemeClr val="bg1"/>
                          </a:solidFill>
                          <a:latin typeface="Calibri" panose="020F0502020204030204" pitchFamily="34" charset="0"/>
                          <a:cs typeface="Calibri" panose="020F0502020204030204" pitchFamily="34" charset="0"/>
                        </a:rPr>
                        <a:t>Patients with treatment-related TEAEs leading to study drug discontinuation</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20 (18.5)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48775436"/>
                  </a:ext>
                </a:extLst>
              </a:tr>
              <a:tr h="121930">
                <a:tc>
                  <a:txBody>
                    <a:bodyPr/>
                    <a:lstStyle/>
                    <a:p>
                      <a:r>
                        <a:rPr lang="en-US" sz="1400" kern="1200" spc="0" baseline="0" dirty="0">
                          <a:solidFill>
                            <a:schemeClr val="bg1"/>
                          </a:solidFill>
                          <a:latin typeface="Calibri" panose="020F0502020204030204" pitchFamily="34" charset="0"/>
                          <a:cs typeface="Calibri" panose="020F0502020204030204" pitchFamily="34" charset="0"/>
                        </a:rPr>
                        <a:t>      Both lenvatinib and pembrolizumab</a:t>
                      </a:r>
                      <a:endParaRPr lang="en-US" sz="1400" kern="1200" spc="0" baseline="0" dirty="0">
                        <a:solidFill>
                          <a:schemeClr val="bg1"/>
                        </a:solidFill>
                        <a:latin typeface="Calibri" panose="020F0502020204030204" pitchFamily="34" charset="0"/>
                        <a:ea typeface="+mn-ea"/>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10 (9.3)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30700967"/>
                  </a:ext>
                </a:extLst>
              </a:tr>
              <a:tr h="121930">
                <a:tc>
                  <a:txBody>
                    <a:bodyPr/>
                    <a:lstStyle/>
                    <a:p>
                      <a:r>
                        <a:rPr lang="en-US" sz="1400" baseline="0" dirty="0">
                          <a:solidFill>
                            <a:schemeClr val="bg1"/>
                          </a:solidFill>
                          <a:latin typeface="Calibri" panose="020F0502020204030204" pitchFamily="34" charset="0"/>
                          <a:cs typeface="Calibri" panose="020F0502020204030204" pitchFamily="34" charset="0"/>
                        </a:rPr>
                        <a:t>      Lenvatinib</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17 (15.7)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39001528"/>
                  </a:ext>
                </a:extLst>
              </a:tr>
              <a:tr h="121930">
                <a:tc>
                  <a:txBody>
                    <a:bodyPr/>
                    <a:lstStyle/>
                    <a:p>
                      <a:r>
                        <a:rPr lang="en-US" sz="1400" baseline="0" dirty="0">
                          <a:solidFill>
                            <a:schemeClr val="bg1"/>
                          </a:solidFill>
                          <a:latin typeface="Calibri" panose="020F0502020204030204" pitchFamily="34" charset="0"/>
                          <a:cs typeface="Calibri" panose="020F0502020204030204" pitchFamily="34" charset="0"/>
                        </a:rPr>
                        <a:t>      Pembrolizumab</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14 (13.0)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0856654"/>
                  </a:ext>
                </a:extLst>
              </a:tr>
              <a:tr h="19998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400" b="1" baseline="0" dirty="0">
                          <a:solidFill>
                            <a:schemeClr val="bg1"/>
                          </a:solidFill>
                          <a:latin typeface="Calibri" panose="020F0502020204030204" pitchFamily="34" charset="0"/>
                          <a:cs typeface="Calibri" panose="020F0502020204030204" pitchFamily="34" charset="0"/>
                        </a:rPr>
                        <a:t>Patients with treatment-related TEAEs leading to study drug dose reduction of lenvatinib</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70 (64.8)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71855860"/>
                  </a:ext>
                </a:extLst>
              </a:tr>
              <a:tr h="199980">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400" b="1" baseline="0" dirty="0">
                          <a:solidFill>
                            <a:schemeClr val="bg1"/>
                          </a:solidFill>
                          <a:latin typeface="Calibri" panose="020F0502020204030204" pitchFamily="34" charset="0"/>
                          <a:cs typeface="Calibri" panose="020F0502020204030204" pitchFamily="34" charset="0"/>
                        </a:rPr>
                        <a:t>Patients with treatment-related TEAEs leading to study drug interruption</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78 (72.2)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3197653"/>
                  </a:ext>
                </a:extLst>
              </a:tr>
              <a:tr h="121930">
                <a:tc>
                  <a:txBody>
                    <a:bodyPr/>
                    <a:lstStyle/>
                    <a:p>
                      <a:r>
                        <a:rPr lang="en-US" sz="1400" baseline="0" dirty="0">
                          <a:solidFill>
                            <a:schemeClr val="bg1"/>
                          </a:solidFill>
                          <a:latin typeface="Calibri" panose="020F0502020204030204" pitchFamily="34" charset="0"/>
                          <a:cs typeface="Calibri" panose="020F0502020204030204" pitchFamily="34" charset="0"/>
                        </a:rPr>
                        <a:t>     Both lenvatinib and pembrolizumab</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30 (27.8)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71858273"/>
                  </a:ext>
                </a:extLst>
              </a:tr>
              <a:tr h="121930">
                <a:tc>
                  <a:txBody>
                    <a:bodyPr/>
                    <a:lstStyle/>
                    <a:p>
                      <a:r>
                        <a:rPr lang="en-US" sz="1400" baseline="0" dirty="0">
                          <a:solidFill>
                            <a:schemeClr val="bg1"/>
                          </a:solidFill>
                          <a:latin typeface="Calibri" panose="020F0502020204030204" pitchFamily="34" charset="0"/>
                          <a:cs typeface="Calibri" panose="020F0502020204030204" pitchFamily="34" charset="0"/>
                        </a:rPr>
                        <a:t>     Lenvatinib</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 73 (67.6)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99577733"/>
                  </a:ext>
                </a:extLst>
              </a:tr>
              <a:tr h="121930">
                <a:tc>
                  <a:txBody>
                    <a:bodyPr/>
                    <a:lstStyle/>
                    <a:p>
                      <a:r>
                        <a:rPr lang="en-US" sz="1400" baseline="0" dirty="0">
                          <a:solidFill>
                            <a:schemeClr val="bg1"/>
                          </a:solidFill>
                          <a:latin typeface="Calibri" panose="020F0502020204030204" pitchFamily="34" charset="0"/>
                          <a:cs typeface="Calibri" panose="020F0502020204030204" pitchFamily="34" charset="0"/>
                        </a:rPr>
                        <a:t>     Pembrolizumab</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aseline="0" dirty="0">
                          <a:solidFill>
                            <a:schemeClr val="bg1"/>
                          </a:solidFill>
                          <a:latin typeface="Calibri" panose="020F0502020204030204" pitchFamily="34" charset="0"/>
                          <a:cs typeface="Calibri" panose="020F0502020204030204" pitchFamily="34" charset="0"/>
                        </a:rPr>
                        <a:t>43 (39.8)</a:t>
                      </a: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00529855"/>
                  </a:ext>
                </a:extLst>
              </a:tr>
            </a:tbl>
          </a:graphicData>
        </a:graphic>
      </p:graphicFrame>
      <p:grpSp>
        <p:nvGrpSpPr>
          <p:cNvPr id="9" name="Group 8">
            <a:extLst>
              <a:ext uri="{FF2B5EF4-FFF2-40B4-BE49-F238E27FC236}">
                <a16:creationId xmlns:a16="http://schemas.microsoft.com/office/drawing/2014/main" id="{E9467A43-BFA1-4E21-929B-75044F74F2D2}"/>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684EED5F-7E84-461B-BC4E-E52C5952B46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73F99498-7620-409F-9CE2-E28F68B8180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Box 7">
            <a:extLst>
              <a:ext uri="{FF2B5EF4-FFF2-40B4-BE49-F238E27FC236}">
                <a16:creationId xmlns:a16="http://schemas.microsoft.com/office/drawing/2014/main" id="{1C7948BD-5266-4517-B5D9-D08EB804593A}"/>
              </a:ext>
            </a:extLst>
          </p:cNvPr>
          <p:cNvSpPr txBox="1"/>
          <p:nvPr/>
        </p:nvSpPr>
        <p:spPr bwMode="auto">
          <a:xfrm>
            <a:off x="437322" y="6366130"/>
            <a:ext cx="70056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GB" sz="1200" dirty="0">
                <a:solidFill>
                  <a:schemeClr val="bg2"/>
                </a:solidFill>
                <a:latin typeface="Calibri" panose="020F0502020204030204" pitchFamily="34" charset="0"/>
                <a:cs typeface="Calibri" panose="020F0502020204030204" pitchFamily="34" charset="0"/>
              </a:rPr>
              <a:t>Makker. </a:t>
            </a:r>
            <a:r>
              <a:rPr lang="en-US" sz="1200" dirty="0">
                <a:solidFill>
                  <a:schemeClr val="bg2"/>
                </a:solidFill>
                <a:latin typeface="Calibri" panose="020F0502020204030204" pitchFamily="34" charset="0"/>
                <a:cs typeface="Calibri" panose="020F0502020204030204" pitchFamily="34" charset="0"/>
              </a:rPr>
              <a:t>SGO </a:t>
            </a:r>
            <a:r>
              <a:rPr lang="nl-NL" sz="1200" dirty="0">
                <a:solidFill>
                  <a:schemeClr val="bg2"/>
                </a:solidFill>
                <a:latin typeface="Calibri" panose="020F0502020204030204" pitchFamily="34" charset="0"/>
                <a:cs typeface="Calibri" panose="020F0502020204030204" pitchFamily="34" charset="0"/>
              </a:rPr>
              <a:t>2020</a:t>
            </a:r>
            <a:r>
              <a:rPr lang="en-US" sz="1200" dirty="0">
                <a:solidFill>
                  <a:schemeClr val="bg2"/>
                </a:solidFill>
                <a:latin typeface="Calibri" panose="020F0502020204030204" pitchFamily="34" charset="0"/>
                <a:cs typeface="Calibri" panose="020F0502020204030204" pitchFamily="34" charset="0"/>
              </a:rPr>
              <a:t>. Abstr. SP02-10. Makker. JCO. 2020; 38: 2981</a:t>
            </a:r>
            <a:r>
              <a:rPr lang="en-GB" sz="1200" dirty="0">
                <a:solidFill>
                  <a:schemeClr val="bg2"/>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190513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0B92E09-21DD-424E-BABC-30D90D511DA3}"/>
              </a:ext>
            </a:extLst>
          </p:cNvPr>
          <p:cNvSpPr>
            <a:spLocks noGrp="1"/>
          </p:cNvSpPr>
          <p:nvPr>
            <p:ph type="title"/>
          </p:nvPr>
        </p:nvSpPr>
        <p:spPr/>
        <p:txBody>
          <a:bodyPr/>
          <a:lstStyle/>
          <a:p>
            <a:r>
              <a:rPr lang="en-US" dirty="0"/>
              <a:t>FDA Approval of Pembrolizumab + Lenvatinib for Advanced EC That Is Not MSI-H or dMMR</a:t>
            </a:r>
          </a:p>
        </p:txBody>
      </p:sp>
      <p:sp>
        <p:nvSpPr>
          <p:cNvPr id="6" name="Content Placeholder 5">
            <a:extLst>
              <a:ext uri="{FF2B5EF4-FFF2-40B4-BE49-F238E27FC236}">
                <a16:creationId xmlns:a16="http://schemas.microsoft.com/office/drawing/2014/main" id="{2F3A7CAC-1BE9-401B-9CEC-0A5C6991E5A2}"/>
              </a:ext>
            </a:extLst>
          </p:cNvPr>
          <p:cNvSpPr>
            <a:spLocks noGrp="1"/>
          </p:cNvSpPr>
          <p:nvPr>
            <p:ph idx="1"/>
          </p:nvPr>
        </p:nvSpPr>
        <p:spPr>
          <a:xfrm>
            <a:off x="604675" y="1513047"/>
            <a:ext cx="5676855" cy="4650686"/>
          </a:xfrm>
        </p:spPr>
        <p:txBody>
          <a:bodyPr/>
          <a:lstStyle/>
          <a:p>
            <a:pPr lvl="0"/>
            <a:r>
              <a:rPr lang="en-US" sz="2200" noProof="0" dirty="0"/>
              <a:t>Pembrolizumab plus lenvatinib is indicated for the treatment of advanced endometrial carcinoma that is not MSI-high or dMMR</a:t>
            </a:r>
            <a:r>
              <a:rPr lang="en-US" sz="2200" baseline="30000" noProof="0" dirty="0"/>
              <a:t>1</a:t>
            </a:r>
          </a:p>
          <a:p>
            <a:pPr lvl="0"/>
            <a:r>
              <a:rPr lang="en-US" sz="2200" noProof="0" dirty="0"/>
              <a:t>FDA, Australian Therapeutic Goods Administration, and Health Canada collaborated on review, allowing simultaneous decision in all 3 countries</a:t>
            </a:r>
            <a:r>
              <a:rPr lang="en-US" sz="2200" baseline="30000" noProof="0" dirty="0"/>
              <a:t>[1]</a:t>
            </a:r>
          </a:p>
          <a:p>
            <a:pPr lvl="0"/>
            <a:r>
              <a:rPr lang="en-US" sz="2200" noProof="0" dirty="0"/>
              <a:t>Approval based on data from KEYNOTE-146</a:t>
            </a:r>
            <a:r>
              <a:rPr lang="en-US" sz="2200" baseline="30000" noProof="0" dirty="0"/>
              <a:t>[1]</a:t>
            </a:r>
          </a:p>
          <a:p>
            <a:pPr lvl="1"/>
            <a:r>
              <a:rPr lang="en-US" sz="2000" noProof="0" dirty="0"/>
              <a:t>94 (87%) patients had tumors that were not </a:t>
            </a:r>
            <a:br>
              <a:rPr lang="en-US" sz="2000" noProof="0" dirty="0"/>
            </a:br>
            <a:r>
              <a:rPr lang="en-US" sz="2000" noProof="0" dirty="0"/>
              <a:t>MSI-high or dMMR</a:t>
            </a:r>
            <a:r>
              <a:rPr lang="en-US" sz="2000" baseline="30000" noProof="0" dirty="0"/>
              <a:t>2</a:t>
            </a:r>
          </a:p>
          <a:p>
            <a:pPr lvl="1"/>
            <a:r>
              <a:rPr lang="en-US" sz="2000" noProof="0" dirty="0"/>
              <a:t>Of these, most patients were aged ≥ 65 yrs and 49% were PD-L1 positive</a:t>
            </a:r>
            <a:r>
              <a:rPr lang="en-US" sz="2000" baseline="30000" noProof="0" dirty="0"/>
              <a:t>[2]</a:t>
            </a:r>
          </a:p>
        </p:txBody>
      </p:sp>
      <p:graphicFrame>
        <p:nvGraphicFramePr>
          <p:cNvPr id="16" name="Table 7">
            <a:extLst>
              <a:ext uri="{FF2B5EF4-FFF2-40B4-BE49-F238E27FC236}">
                <a16:creationId xmlns:a16="http://schemas.microsoft.com/office/drawing/2014/main" id="{CD20DFE5-D237-5E4D-BCC6-809A8BE39F71}"/>
              </a:ext>
            </a:extLst>
          </p:cNvPr>
          <p:cNvGraphicFramePr>
            <a:graphicFrameLocks noGrp="1"/>
          </p:cNvGraphicFramePr>
          <p:nvPr>
            <p:extLst>
              <p:ext uri="{D42A27DB-BD31-4B8C-83A1-F6EECF244321}">
                <p14:modId xmlns:p14="http://schemas.microsoft.com/office/powerpoint/2010/main" val="4077178454"/>
              </p:ext>
            </p:extLst>
          </p:nvPr>
        </p:nvGraphicFramePr>
        <p:xfrm>
          <a:off x="6275598" y="1600200"/>
          <a:ext cx="5465788" cy="3001872"/>
        </p:xfrm>
        <a:graphic>
          <a:graphicData uri="http://schemas.openxmlformats.org/drawingml/2006/table">
            <a:tbl>
              <a:tblPr firstRow="1" bandRow="1">
                <a:tableStyleId>{10A1B5D5-9B99-4C35-A422-299274C87663}</a:tableStyleId>
              </a:tblPr>
              <a:tblGrid>
                <a:gridCol w="2918290">
                  <a:extLst>
                    <a:ext uri="{9D8B030D-6E8A-4147-A177-3AD203B41FA5}">
                      <a16:colId xmlns:a16="http://schemas.microsoft.com/office/drawing/2014/main" val="1097188480"/>
                    </a:ext>
                  </a:extLst>
                </a:gridCol>
                <a:gridCol w="2547498">
                  <a:extLst>
                    <a:ext uri="{9D8B030D-6E8A-4147-A177-3AD203B41FA5}">
                      <a16:colId xmlns:a16="http://schemas.microsoft.com/office/drawing/2014/main" val="2162417578"/>
                    </a:ext>
                  </a:extLst>
                </a:gridCol>
              </a:tblGrid>
              <a:tr h="441552">
                <a:tc>
                  <a:txBody>
                    <a:bodyPr/>
                    <a:lstStyle/>
                    <a:p>
                      <a:endParaRPr lang="en-US" sz="1800" dirty="0">
                        <a:latin typeface="Calibri" panose="020F0502020204030204" pitchFamily="34" charset="0"/>
                        <a:cs typeface="Calibri" panose="020F0502020204030204" pitchFamily="34" charset="0"/>
                      </a:endParaRPr>
                    </a:p>
                  </a:txBody>
                  <a:tcP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N = 108</a:t>
                      </a:r>
                      <a:r>
                        <a:rPr lang="en-US" sz="1800" baseline="30000" dirty="0">
                          <a:latin typeface="Calibri" panose="020F0502020204030204" pitchFamily="34" charset="0"/>
                          <a:cs typeface="Calibri" panose="020F0502020204030204" pitchFamily="34" charset="0"/>
                        </a:rPr>
                        <a:t>[2]</a:t>
                      </a: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92455037"/>
                  </a:ext>
                </a:extLst>
              </a:tr>
              <a:tr h="365760">
                <a:tc>
                  <a:txBody>
                    <a:bodyPr/>
                    <a:lstStyle/>
                    <a:p>
                      <a:pPr algn="l"/>
                      <a:r>
                        <a:rPr lang="en-US" sz="1800" b="1" u="none" strike="noStrike" kern="1200" baseline="0" dirty="0">
                          <a:solidFill>
                            <a:schemeClr val="bg1"/>
                          </a:solidFill>
                          <a:latin typeface="Calibri" panose="020F0502020204030204" pitchFamily="34" charset="0"/>
                          <a:cs typeface="Calibri" panose="020F0502020204030204" pitchFamily="34" charset="0"/>
                        </a:rPr>
                        <a:t>Objective Response Rate</a:t>
                      </a:r>
                      <a:endParaRPr lang="en-US" sz="1800" b="1" dirty="0">
                        <a:solidFill>
                          <a:schemeClr val="bg1"/>
                        </a:solidFill>
                        <a:latin typeface="Calibri" panose="020F0502020204030204" pitchFamily="34" charset="0"/>
                        <a:cs typeface="Calibri" panose="020F05020202040302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85456366"/>
                  </a:ext>
                </a:extLst>
              </a:tr>
              <a:tr h="365760">
                <a:tc>
                  <a:txBody>
                    <a:bodyPr/>
                    <a:lstStyle/>
                    <a:p>
                      <a:pPr algn="l"/>
                      <a:r>
                        <a:rPr lang="en-US" sz="1800" dirty="0">
                          <a:solidFill>
                            <a:schemeClr val="bg1"/>
                          </a:solidFill>
                          <a:latin typeface="Calibri" panose="020F0502020204030204" pitchFamily="34" charset="0"/>
                          <a:cs typeface="Calibri" panose="020F0502020204030204" pitchFamily="34" charset="0"/>
                        </a:rPr>
                        <a:t>ORR (95% CI)</a:t>
                      </a:r>
                    </a:p>
                  </a:txBody>
                  <a:tcPr marL="288000">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40.3% (31.6-49.5)</a:t>
                      </a:r>
                    </a:p>
                  </a:txBody>
                  <a:tcP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22936836"/>
                  </a:ext>
                </a:extLst>
              </a:tr>
              <a:tr h="365760">
                <a:tc>
                  <a:txBody>
                    <a:bodyPr/>
                    <a:lstStyle/>
                    <a:p>
                      <a:pPr algn="l"/>
                      <a:r>
                        <a:rPr lang="en-US" sz="1800" dirty="0">
                          <a:solidFill>
                            <a:schemeClr val="bg1"/>
                          </a:solidFill>
                          <a:latin typeface="Calibri" panose="020F0502020204030204" pitchFamily="34" charset="0"/>
                          <a:cs typeface="Calibri" panose="020F0502020204030204" pitchFamily="34" charset="0"/>
                        </a:rPr>
                        <a:t>CR rate</a:t>
                      </a:r>
                    </a:p>
                  </a:txBody>
                  <a:tcPr marL="288000">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 (6.5)</a:t>
                      </a:r>
                    </a:p>
                  </a:txBody>
                  <a:tcP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91115352"/>
                  </a:ext>
                </a:extLst>
              </a:tr>
              <a:tr h="365760">
                <a:tc>
                  <a:txBody>
                    <a:bodyPr/>
                    <a:lstStyle/>
                    <a:p>
                      <a:pPr algn="l"/>
                      <a:r>
                        <a:rPr lang="en-US" sz="1800" dirty="0">
                          <a:solidFill>
                            <a:schemeClr val="bg1"/>
                          </a:solidFill>
                          <a:latin typeface="Calibri" panose="020F0502020204030204" pitchFamily="34" charset="0"/>
                          <a:cs typeface="Calibri" panose="020F0502020204030204" pitchFamily="34" charset="0"/>
                        </a:rPr>
                        <a:t>PR rate</a:t>
                      </a:r>
                    </a:p>
                  </a:txBody>
                  <a:tcPr marL="288000">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43 (33.9)</a:t>
                      </a:r>
                    </a:p>
                  </a:txBody>
                  <a:tcP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71756895"/>
                  </a:ext>
                </a:extLst>
              </a:tr>
              <a:tr h="365760">
                <a:tc>
                  <a:txBody>
                    <a:bodyPr/>
                    <a:lstStyle/>
                    <a:p>
                      <a:pPr algn="l"/>
                      <a:r>
                        <a:rPr lang="en-US" sz="1800" b="1" dirty="0">
                          <a:solidFill>
                            <a:schemeClr val="bg1"/>
                          </a:solidFill>
                          <a:latin typeface="Calibri" panose="020F0502020204030204" pitchFamily="34" charset="0"/>
                          <a:cs typeface="Calibri" panose="020F0502020204030204" pitchFamily="34" charset="0"/>
                        </a:rPr>
                        <a:t>Response duration</a:t>
                      </a:r>
                    </a:p>
                  </a:txBody>
                  <a:tcP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0327688"/>
                  </a:ext>
                </a:extLst>
              </a:tr>
              <a:tr h="365760">
                <a:tc>
                  <a:txBody>
                    <a:bodyPr/>
                    <a:lstStyle/>
                    <a:p>
                      <a:pPr algn="l"/>
                      <a:r>
                        <a:rPr lang="en-US" sz="1800" b="0" u="none" strike="noStrike" kern="1200" baseline="0" dirty="0">
                          <a:solidFill>
                            <a:schemeClr val="bg1"/>
                          </a:solidFill>
                          <a:latin typeface="Calibri" panose="020F0502020204030204" pitchFamily="34" charset="0"/>
                          <a:cs typeface="Calibri" panose="020F0502020204030204" pitchFamily="34" charset="0"/>
                        </a:rPr>
                        <a:t>Median in mos (range)</a:t>
                      </a:r>
                      <a:endParaRPr lang="en-US" sz="1800" dirty="0">
                        <a:solidFill>
                          <a:schemeClr val="bg1"/>
                        </a:solidFill>
                        <a:latin typeface="Calibri" panose="020F0502020204030204" pitchFamily="34" charset="0"/>
                        <a:cs typeface="Calibri" panose="020F0502020204030204" pitchFamily="34" charset="0"/>
                      </a:endParaRPr>
                    </a:p>
                  </a:txBody>
                  <a:tcPr marL="288000">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NE (8.5-NE)</a:t>
                      </a:r>
                    </a:p>
                  </a:txBody>
                  <a:tcP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437262"/>
                  </a:ext>
                </a:extLst>
              </a:tr>
              <a:tr h="365760">
                <a:tc>
                  <a:txBody>
                    <a:bodyPr/>
                    <a:lstStyle/>
                    <a:p>
                      <a:pPr algn="l"/>
                      <a:r>
                        <a:rPr lang="en-US" sz="1800" b="0" u="none" strike="noStrike" kern="1200" baseline="0" dirty="0">
                          <a:solidFill>
                            <a:schemeClr val="bg1"/>
                          </a:solidFill>
                          <a:latin typeface="Calibri" panose="020F0502020204030204" pitchFamily="34" charset="0"/>
                          <a:cs typeface="Calibri" panose="020F0502020204030204" pitchFamily="34" charset="0"/>
                        </a:rPr>
                        <a:t>no. with duration ≥ 6 mos</a:t>
                      </a:r>
                      <a:endParaRPr lang="en-US" sz="1800" dirty="0">
                        <a:solidFill>
                          <a:schemeClr val="bg1"/>
                        </a:solidFill>
                        <a:latin typeface="Calibri" panose="020F0502020204030204" pitchFamily="34" charset="0"/>
                        <a:cs typeface="Calibri" panose="020F0502020204030204" pitchFamily="34" charset="0"/>
                      </a:endParaRPr>
                    </a:p>
                  </a:txBody>
                  <a:tcPr marL="288000">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36</a:t>
                      </a:r>
                    </a:p>
                  </a:txBody>
                  <a:tcP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3617013"/>
                  </a:ext>
                </a:extLst>
              </a:tr>
            </a:tbl>
          </a:graphicData>
        </a:graphic>
      </p:graphicFrame>
      <p:sp>
        <p:nvSpPr>
          <p:cNvPr id="17" name="Content Placeholder 4">
            <a:extLst>
              <a:ext uri="{FF2B5EF4-FFF2-40B4-BE49-F238E27FC236}">
                <a16:creationId xmlns:a16="http://schemas.microsoft.com/office/drawing/2014/main" id="{C8BA49BD-20CB-E24E-BAA2-388CC222F1DB}"/>
              </a:ext>
            </a:extLst>
          </p:cNvPr>
          <p:cNvSpPr txBox="1">
            <a:spLocks/>
          </p:cNvSpPr>
          <p:nvPr/>
        </p:nvSpPr>
        <p:spPr>
          <a:xfrm>
            <a:off x="6334467" y="4597756"/>
            <a:ext cx="5400334" cy="625604"/>
          </a:xfrm>
          <a:prstGeom prst="rect">
            <a:avLst/>
          </a:prstGeom>
        </p:spPr>
        <p:txBody>
          <a:bodyPr lIns="0"/>
          <a:lstStyle>
            <a:lvl1pPr marL="359991" indent="-359991" algn="l" defTabSz="1219170" rtl="0" eaLnBrk="1" latinLnBrk="0" hangingPunct="1">
              <a:spcBef>
                <a:spcPts val="0"/>
              </a:spcBef>
              <a:spcAft>
                <a:spcPts val="800"/>
              </a:spcAft>
              <a:buClr>
                <a:schemeClr val="tx1"/>
              </a:buClr>
              <a:buFont typeface="Arial" pitchFamily="34" charset="0"/>
              <a:buChar char="–"/>
              <a:defRPr sz="2133" kern="1200">
                <a:solidFill>
                  <a:schemeClr val="tx1"/>
                </a:solidFill>
                <a:latin typeface="+mn-lt"/>
                <a:ea typeface="+mn-ea"/>
                <a:cs typeface="+mn-cs"/>
              </a:defRPr>
            </a:lvl1pPr>
            <a:lvl2pPr marL="717533" indent="-359991" algn="l" defTabSz="1219170" rtl="0" eaLnBrk="1" latinLnBrk="0" hangingPunct="1">
              <a:spcBef>
                <a:spcPts val="0"/>
              </a:spcBef>
              <a:spcAft>
                <a:spcPts val="800"/>
              </a:spcAft>
              <a:buFont typeface="Arial" pitchFamily="34" charset="0"/>
              <a:buChar char="–"/>
              <a:defRPr sz="1867" kern="1200">
                <a:solidFill>
                  <a:schemeClr val="tx1"/>
                </a:solidFill>
                <a:latin typeface="+mn-lt"/>
                <a:ea typeface="+mn-ea"/>
                <a:cs typeface="+mn-cs"/>
              </a:defRPr>
            </a:lvl2pPr>
            <a:lvl3pPr marL="1079973"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3pPr>
            <a:lvl4pPr marL="1441415"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4pPr>
            <a:lvl5pPr marL="1799955" indent="-359991" algn="l" defTabSz="1219170" rtl="0" eaLnBrk="1" latinLnBrk="0" hangingPunct="1">
              <a:spcBef>
                <a:spcPts val="0"/>
              </a:spcBef>
              <a:spcAft>
                <a:spcPts val="800"/>
              </a:spcAft>
              <a:buFont typeface="Arial" pitchFamily="34" charset="0"/>
              <a:buChar char="–"/>
              <a:defRPr sz="1600" b="0" kern="1200">
                <a:solidFill>
                  <a:schemeClr val="tx1"/>
                </a:solidFill>
                <a:latin typeface="+mn-lt"/>
                <a:ea typeface="+mn-ea"/>
                <a:cs typeface="+mn-cs"/>
              </a:defRPr>
            </a:lvl5pPr>
            <a:lvl6pPr marL="2159946"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6pPr>
            <a:lvl7pPr marL="2399940"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7pPr>
            <a:lvl8pPr marL="2759931"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8pPr>
            <a:lvl9pPr marL="3119922" indent="-359991" algn="l" defTabSz="1219170" rtl="0" eaLnBrk="1" latinLnBrk="0" hangingPunct="1">
              <a:spcBef>
                <a:spcPts val="0"/>
              </a:spcBef>
              <a:spcAft>
                <a:spcPts val="800"/>
              </a:spcAft>
              <a:buFont typeface="Arial" pitchFamily="34" charset="0"/>
              <a:buChar char="–"/>
              <a:defRPr sz="1600" kern="1200">
                <a:solidFill>
                  <a:schemeClr val="tx1"/>
                </a:solidFill>
                <a:latin typeface="+mn-lt"/>
                <a:ea typeface="+mn-ea"/>
                <a:cs typeface="+mn-cs"/>
              </a:defRPr>
            </a:lvl9pPr>
          </a:lstStyle>
          <a:p>
            <a:pPr marL="0" marR="0" lvl="0" indent="0" algn="ctr" defTabSz="1625519" rtl="0" eaLnBrk="1" fontAlgn="auto" latinLnBrk="0" hangingPunct="1">
              <a:lnSpc>
                <a:spcPct val="100000"/>
              </a:lnSpc>
              <a:spcBef>
                <a:spcPts val="0"/>
              </a:spcBef>
              <a:spcAft>
                <a:spcPts val="1067"/>
              </a:spcAft>
              <a:buClr>
                <a:srgbClr val="000000"/>
              </a:buClr>
              <a:buSzTx/>
              <a:buFont typeface="Arial" pitchFamily="34" charset="0"/>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Treatment is associated with any-grade AEs (&gt;50%): hypertension (</a:t>
            </a:r>
            <a:r>
              <a:rPr lang="en-US" sz="1800" b="1" dirty="0">
                <a:solidFill>
                  <a:srgbClr val="000000"/>
                </a:solidFill>
                <a:latin typeface="Calibri" panose="020F0502020204030204" pitchFamily="34" charset="0"/>
                <a:cs typeface="Calibri" panose="020F0502020204030204" pitchFamily="34" charset="0"/>
              </a:rPr>
              <a:t>59.7</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diarrhea (</a:t>
            </a:r>
            <a:r>
              <a:rPr lang="en-US" sz="1800" b="1" dirty="0">
                <a:solidFill>
                  <a:srgbClr val="000000"/>
                </a:solidFill>
                <a:latin typeface="Calibri" panose="020F0502020204030204" pitchFamily="34" charset="0"/>
                <a:cs typeface="Calibri" panose="020F0502020204030204" pitchFamily="34" charset="0"/>
              </a:rPr>
              <a:t>52.4</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8" name="Group 7">
            <a:extLst>
              <a:ext uri="{FF2B5EF4-FFF2-40B4-BE49-F238E27FC236}">
                <a16:creationId xmlns:a16="http://schemas.microsoft.com/office/drawing/2014/main" id="{08BDE726-10D8-4121-936D-E4FC66D7C55C}"/>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6974F5F1-12B1-4772-9438-2B3BB34B3E2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380A711A-5534-4F8D-A257-8E738D5FD14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Box 3">
            <a:extLst>
              <a:ext uri="{FF2B5EF4-FFF2-40B4-BE49-F238E27FC236}">
                <a16:creationId xmlns:a16="http://schemas.microsoft.com/office/drawing/2014/main" id="{98E17A77-B74D-4683-B4A5-6AAF372B0E74}"/>
              </a:ext>
            </a:extLst>
          </p:cNvPr>
          <p:cNvSpPr txBox="1"/>
          <p:nvPr/>
        </p:nvSpPr>
        <p:spPr bwMode="auto">
          <a:xfrm>
            <a:off x="450614" y="6346758"/>
            <a:ext cx="72422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dirty="0">
                <a:solidFill>
                  <a:schemeClr val="bg2"/>
                </a:solidFill>
                <a:latin typeface="Calibri" panose="020F0502020204030204" pitchFamily="34" charset="0"/>
                <a:cs typeface="Calibri" panose="020F0502020204030204" pitchFamily="34" charset="0"/>
              </a:rPr>
              <a:t>1. US Food and Drug Administration. Press Release. </a:t>
            </a:r>
            <a:r>
              <a:rPr lang="en-NZ" sz="1200" dirty="0">
                <a:solidFill>
                  <a:schemeClr val="bg2"/>
                </a:solidFill>
                <a:latin typeface="Calibri" panose="020F0502020204030204" pitchFamily="34" charset="0"/>
                <a:cs typeface="Calibri" panose="020F0502020204030204" pitchFamily="34" charset="0"/>
              </a:rPr>
              <a:t>September 17, 2019. </a:t>
            </a:r>
            <a:r>
              <a:rPr lang="en-US" sz="1200" dirty="0">
                <a:solidFill>
                  <a:schemeClr val="bg2"/>
                </a:solidFill>
                <a:latin typeface="Calibri" panose="020F0502020204030204" pitchFamily="34" charset="0"/>
                <a:cs typeface="Calibri" panose="020F0502020204030204" pitchFamily="34" charset="0"/>
              </a:rPr>
              <a:t>2. Makker. JCO. 2020;38: 2981.</a:t>
            </a:r>
          </a:p>
        </p:txBody>
      </p:sp>
    </p:spTree>
    <p:extLst>
      <p:ext uri="{BB962C8B-B14F-4D97-AF65-F5344CB8AC3E}">
        <p14:creationId xmlns:p14="http://schemas.microsoft.com/office/powerpoint/2010/main" val="2402357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4B5254-4C46-4891-B1AA-FCD4BBEBA804}"/>
              </a:ext>
            </a:extLst>
          </p:cNvPr>
          <p:cNvSpPr>
            <a:spLocks noGrp="1"/>
          </p:cNvSpPr>
          <p:nvPr>
            <p:ph type="title"/>
          </p:nvPr>
        </p:nvSpPr>
        <p:spPr/>
        <p:txBody>
          <a:bodyPr/>
          <a:lstStyle/>
          <a:p>
            <a:r>
              <a:rPr lang="en-US" dirty="0"/>
              <a:t>Phase III KEYNOTE-775: Second-line Pembrolizumab + Lenvatinib vs Chemotherapy in Advanced EC</a:t>
            </a:r>
          </a:p>
        </p:txBody>
      </p:sp>
      <p:sp>
        <p:nvSpPr>
          <p:cNvPr id="3" name="Content Placeholder 2">
            <a:extLst>
              <a:ext uri="{FF2B5EF4-FFF2-40B4-BE49-F238E27FC236}">
                <a16:creationId xmlns:a16="http://schemas.microsoft.com/office/drawing/2014/main" id="{B12815E4-069C-4A22-ACF0-2F7101C984C6}"/>
              </a:ext>
            </a:extLst>
          </p:cNvPr>
          <p:cNvSpPr>
            <a:spLocks noGrp="1"/>
          </p:cNvSpPr>
          <p:nvPr>
            <p:ph idx="4294967295"/>
          </p:nvPr>
        </p:nvSpPr>
        <p:spPr>
          <a:xfrm>
            <a:off x="450614" y="6361779"/>
            <a:ext cx="11214100" cy="302695"/>
          </a:xfrm>
        </p:spPr>
        <p:txBody>
          <a:bodyPr/>
          <a:lstStyle/>
          <a:p>
            <a:pPr marL="0" indent="0">
              <a:lnSpc>
                <a:spcPct val="100000"/>
              </a:lnSpc>
              <a:spcBef>
                <a:spcPts val="0"/>
              </a:spcBef>
              <a:buNone/>
            </a:pPr>
            <a:r>
              <a:rPr lang="en-US" sz="1200" kern="1200" dirty="0">
                <a:solidFill>
                  <a:schemeClr val="bg2"/>
                </a:solidFill>
                <a:latin typeface="Calibri" panose="020F0502020204030204" pitchFamily="34" charset="0"/>
                <a:cs typeface="Calibri" panose="020F0502020204030204" pitchFamily="34" charset="0"/>
              </a:rPr>
              <a:t>NCT03517449.</a:t>
            </a:r>
            <a:endParaRPr lang="en-GB" sz="1200" kern="1200" dirty="0">
              <a:solidFill>
                <a:schemeClr val="bg2"/>
              </a:solidFill>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E45E6020-2D73-4835-9CA3-8190A4DAFAC6}"/>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BA0ABBC3-7BA8-452A-96DE-60521FE108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14">
              <a:extLst>
                <a:ext uri="{FF2B5EF4-FFF2-40B4-BE49-F238E27FC236}">
                  <a16:creationId xmlns:a16="http://schemas.microsoft.com/office/drawing/2014/main" id="{A973E12D-4DB8-4C0D-9514-F94147415B5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Box 15">
            <a:extLst>
              <a:ext uri="{FF2B5EF4-FFF2-40B4-BE49-F238E27FC236}">
                <a16:creationId xmlns:a16="http://schemas.microsoft.com/office/drawing/2014/main" id="{5F128E8D-6150-4780-8411-D770AEA839FC}"/>
              </a:ext>
            </a:extLst>
          </p:cNvPr>
          <p:cNvSpPr txBox="1"/>
          <p:nvPr/>
        </p:nvSpPr>
        <p:spPr bwMode="auto">
          <a:xfrm>
            <a:off x="723900" y="4925500"/>
            <a:ext cx="110690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b="0" dirty="0">
                <a:solidFill>
                  <a:schemeClr val="bg1"/>
                </a:solidFill>
                <a:latin typeface="Calibri" panose="020F0502020204030204" pitchFamily="34" charset="0"/>
              </a:rPr>
              <a:t>Primary endpoints: PFS, OS</a:t>
            </a:r>
          </a:p>
          <a:p>
            <a:pPr>
              <a:spcBef>
                <a:spcPct val="50000"/>
              </a:spcBef>
              <a:spcAft>
                <a:spcPct val="0"/>
              </a:spcAft>
            </a:pPr>
            <a:r>
              <a:rPr lang="en-US" sz="2400" dirty="0">
                <a:solidFill>
                  <a:schemeClr val="bg1"/>
                </a:solidFill>
                <a:latin typeface="Calibri" panose="020F0502020204030204" pitchFamily="34" charset="0"/>
              </a:rPr>
              <a:t>Secondary endpoints: ORR, HRQoL, safety and tolerability, PK</a:t>
            </a:r>
            <a:endParaRPr lang="en-US" sz="2400" b="0" dirty="0">
              <a:solidFill>
                <a:schemeClr val="bg1"/>
              </a:solidFill>
              <a:latin typeface="Calibri" panose="020F0502020204030204" pitchFamily="34" charset="0"/>
            </a:endParaRPr>
          </a:p>
        </p:txBody>
      </p:sp>
      <p:grpSp>
        <p:nvGrpSpPr>
          <p:cNvPr id="6" name="Group 5">
            <a:extLst>
              <a:ext uri="{FF2B5EF4-FFF2-40B4-BE49-F238E27FC236}">
                <a16:creationId xmlns:a16="http://schemas.microsoft.com/office/drawing/2014/main" id="{FCBE1CC6-2C30-4CC8-879B-D8EEB3F98020}"/>
              </a:ext>
            </a:extLst>
          </p:cNvPr>
          <p:cNvGrpSpPr/>
          <p:nvPr/>
        </p:nvGrpSpPr>
        <p:grpSpPr>
          <a:xfrm>
            <a:off x="1273816" y="1729563"/>
            <a:ext cx="8020816" cy="2703536"/>
            <a:chOff x="1273816" y="1729563"/>
            <a:chExt cx="8020816" cy="2703536"/>
          </a:xfrm>
        </p:grpSpPr>
        <p:sp>
          <p:nvSpPr>
            <p:cNvPr id="17" name="Text Box 45">
              <a:extLst>
                <a:ext uri="{FF2B5EF4-FFF2-40B4-BE49-F238E27FC236}">
                  <a16:creationId xmlns:a16="http://schemas.microsoft.com/office/drawing/2014/main" id="{344F9C4B-450F-413F-A67F-3AA0317A9753}"/>
                </a:ext>
              </a:extLst>
            </p:cNvPr>
            <p:cNvSpPr txBox="1">
              <a:spLocks noChangeArrowheads="1"/>
            </p:cNvSpPr>
            <p:nvPr/>
          </p:nvSpPr>
          <p:spPr bwMode="auto">
            <a:xfrm>
              <a:off x="1273816" y="2644248"/>
              <a:ext cx="337896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Advanced, recurrent or metastatic endometrial cancer, 1 previous platinum-based chemotherapy regimen for advanced disease,</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ECOG PS 0/1</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(N = 827)</a:t>
              </a:r>
            </a:p>
          </p:txBody>
        </p:sp>
        <p:sp>
          <p:nvSpPr>
            <p:cNvPr id="18" name="Rectangle 49">
              <a:extLst>
                <a:ext uri="{FF2B5EF4-FFF2-40B4-BE49-F238E27FC236}">
                  <a16:creationId xmlns:a16="http://schemas.microsoft.com/office/drawing/2014/main" id="{8ECF624C-BDDA-4FD1-B9B7-3173ADE07407}"/>
                </a:ext>
              </a:extLst>
            </p:cNvPr>
            <p:cNvSpPr>
              <a:spLocks noChangeArrowheads="1"/>
            </p:cNvSpPr>
            <p:nvPr/>
          </p:nvSpPr>
          <p:spPr bwMode="auto">
            <a:xfrm>
              <a:off x="5503682" y="2654488"/>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Pembrolizumab </a:t>
              </a:r>
              <a:r>
                <a:rPr lang="en-US" altLang="en-US" sz="1800" dirty="0">
                  <a:solidFill>
                    <a:schemeClr val="tx1"/>
                  </a:solidFill>
                  <a:latin typeface="Calibri" panose="020F0502020204030204" pitchFamily="34" charset="0"/>
                </a:rPr>
                <a:t>200 mg IV Q3W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Lenvatinib </a:t>
              </a:r>
              <a:r>
                <a:rPr lang="en-US" altLang="en-US" sz="1800" dirty="0">
                  <a:solidFill>
                    <a:schemeClr val="tx1"/>
                  </a:solidFill>
                  <a:latin typeface="Calibri" panose="020F0502020204030204" pitchFamily="34" charset="0"/>
                </a:rPr>
                <a:t>20 mg PO QD</a:t>
              </a:r>
            </a:p>
          </p:txBody>
        </p:sp>
        <p:sp>
          <p:nvSpPr>
            <p:cNvPr id="19" name="Rectangle 50">
              <a:extLst>
                <a:ext uri="{FF2B5EF4-FFF2-40B4-BE49-F238E27FC236}">
                  <a16:creationId xmlns:a16="http://schemas.microsoft.com/office/drawing/2014/main" id="{0FB3234E-7404-45F5-A76E-D9AABC6BA22B}"/>
                </a:ext>
              </a:extLst>
            </p:cNvPr>
            <p:cNvSpPr>
              <a:spLocks noChangeArrowheads="1"/>
            </p:cNvSpPr>
            <p:nvPr/>
          </p:nvSpPr>
          <p:spPr bwMode="auto">
            <a:xfrm>
              <a:off x="5503682" y="3599051"/>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50" rtl="0" eaLnBrk="1" fontAlgn="auto" latinLnBrk="0" hangingPunct="1">
                <a:lnSpc>
                  <a:spcPct val="95000"/>
                </a:lnSpc>
                <a:spcBef>
                  <a:spcPts val="0"/>
                </a:spcBef>
                <a:spcAft>
                  <a:spcPts val="0"/>
                </a:spcAft>
                <a:buClrTx/>
                <a:buSzTx/>
                <a:buFontTx/>
                <a:buNone/>
                <a:tabLst/>
                <a:defRPr/>
              </a:pPr>
              <a:r>
                <a:rPr lang="en-US" sz="1800" b="1" dirty="0">
                  <a:solidFill>
                    <a:schemeClr val="tx1"/>
                  </a:solidFill>
                  <a:latin typeface="Calibri" panose="020F0502020204030204" pitchFamily="34" charset="0"/>
                </a:rPr>
                <a:t>Physician’s choice chemotherapy</a:t>
              </a:r>
              <a:br>
                <a:rPr kumimoji="0" lang="en-US" sz="18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br>
              <a:r>
                <a:rPr lang="en-US" sz="1800" dirty="0">
                  <a:solidFill>
                    <a:schemeClr val="tx1"/>
                  </a:solidFill>
                  <a:latin typeface="Calibri" panose="020F0502020204030204" pitchFamily="34" charset="0"/>
                </a:rPr>
                <a:t>(doxorubicin or paclitaxel)</a:t>
              </a:r>
            </a:p>
          </p:txBody>
        </p:sp>
        <p:sp>
          <p:nvSpPr>
            <p:cNvPr id="20" name="Line 53">
              <a:extLst>
                <a:ext uri="{FF2B5EF4-FFF2-40B4-BE49-F238E27FC236}">
                  <a16:creationId xmlns:a16="http://schemas.microsoft.com/office/drawing/2014/main" id="{F7C8B1CC-80A4-4620-A10F-26F8D95C8846}"/>
                </a:ext>
              </a:extLst>
            </p:cNvPr>
            <p:cNvSpPr>
              <a:spLocks noChangeShapeType="1"/>
            </p:cNvSpPr>
            <p:nvPr/>
          </p:nvSpPr>
          <p:spPr bwMode="auto">
            <a:xfrm>
              <a:off x="4767082" y="360698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Line 54">
              <a:extLst>
                <a:ext uri="{FF2B5EF4-FFF2-40B4-BE49-F238E27FC236}">
                  <a16:creationId xmlns:a16="http://schemas.microsoft.com/office/drawing/2014/main" id="{BB227FF8-DF0B-4FC6-9AC4-24BA5BF5E857}"/>
                </a:ext>
              </a:extLst>
            </p:cNvPr>
            <p:cNvSpPr>
              <a:spLocks noChangeShapeType="1"/>
            </p:cNvSpPr>
            <p:nvPr/>
          </p:nvSpPr>
          <p:spPr bwMode="auto">
            <a:xfrm flipV="1">
              <a:off x="4767082" y="300691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4" name="Straight Arrow Connector 3">
              <a:extLst>
                <a:ext uri="{FF2B5EF4-FFF2-40B4-BE49-F238E27FC236}">
                  <a16:creationId xmlns:a16="http://schemas.microsoft.com/office/drawing/2014/main" id="{2D7688BB-A2CD-4568-A131-B5154618F53C}"/>
                </a:ext>
              </a:extLst>
            </p:cNvPr>
            <p:cNvCxnSpPr>
              <a:cxnSpLocks/>
            </p:cNvCxnSpPr>
            <p:nvPr/>
          </p:nvCxnSpPr>
          <p:spPr bwMode="auto">
            <a:xfrm>
              <a:off x="5078232" y="2327347"/>
              <a:ext cx="0" cy="474406"/>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701D1A17-8CB1-4990-980E-6AE04ED30BE3}"/>
                </a:ext>
              </a:extLst>
            </p:cNvPr>
            <p:cNvSpPr txBox="1"/>
            <p:nvPr/>
          </p:nvSpPr>
          <p:spPr bwMode="auto">
            <a:xfrm>
              <a:off x="2125051" y="1729563"/>
              <a:ext cx="62600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Stratified by MMR status (</a:t>
              </a:r>
              <a:r>
                <a:rPr lang="en-US" sz="1600" b="0" dirty="0">
                  <a:solidFill>
                    <a:schemeClr val="bg1"/>
                  </a:solidFill>
                  <a:latin typeface="Calibri" panose="020F0502020204030204" pitchFamily="34" charset="0"/>
                </a:rPr>
                <a:t>dMMR</a:t>
              </a:r>
              <a:r>
                <a:rPr lang="en-US" sz="1600" b="0" i="1" dirty="0">
                  <a:solidFill>
                    <a:schemeClr val="bg1"/>
                  </a:solidFill>
                  <a:latin typeface="Calibri" panose="020F0502020204030204" pitchFamily="34" charset="0"/>
                </a:rPr>
                <a:t> vs </a:t>
              </a:r>
              <a:r>
                <a:rPr lang="en-US" sz="1600" b="0" dirty="0">
                  <a:solidFill>
                    <a:schemeClr val="bg1"/>
                  </a:solidFill>
                  <a:latin typeface="Calibri" panose="020F0502020204030204" pitchFamily="34" charset="0"/>
                </a:rPr>
                <a:t>pMMR</a:t>
              </a:r>
              <a:r>
                <a:rPr lang="en-US" sz="1600" b="0" i="1" dirty="0">
                  <a:solidFill>
                    <a:schemeClr val="bg1"/>
                  </a:solidFill>
                  <a:latin typeface="Calibri" panose="020F0502020204030204" pitchFamily="34" charset="0"/>
                </a:rPr>
                <a:t>); </a:t>
              </a:r>
            </a:p>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pMMR by ECOG PS, geographic region, prior pelvic radiation</a:t>
              </a:r>
            </a:p>
          </p:txBody>
        </p:sp>
      </p:grpSp>
    </p:spTree>
    <p:extLst>
      <p:ext uri="{BB962C8B-B14F-4D97-AF65-F5344CB8AC3E}">
        <p14:creationId xmlns:p14="http://schemas.microsoft.com/office/powerpoint/2010/main" val="30035221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4B5254-4C46-4891-B1AA-FCD4BBEBA804}"/>
              </a:ext>
            </a:extLst>
          </p:cNvPr>
          <p:cNvSpPr>
            <a:spLocks noGrp="1"/>
          </p:cNvSpPr>
          <p:nvPr>
            <p:ph type="title"/>
          </p:nvPr>
        </p:nvSpPr>
        <p:spPr/>
        <p:txBody>
          <a:bodyPr/>
          <a:lstStyle/>
          <a:p>
            <a:r>
              <a:rPr lang="en-US" dirty="0"/>
              <a:t>Phase III ENGOT-en9/LEAP-001: First-line Pembrolizumab + Lenvatinib vs Chemotherapy in Advanced/Recurrent EC</a:t>
            </a:r>
          </a:p>
        </p:txBody>
      </p:sp>
      <p:sp>
        <p:nvSpPr>
          <p:cNvPr id="3" name="Content Placeholder 2">
            <a:extLst>
              <a:ext uri="{FF2B5EF4-FFF2-40B4-BE49-F238E27FC236}">
                <a16:creationId xmlns:a16="http://schemas.microsoft.com/office/drawing/2014/main" id="{B12815E4-069C-4A22-ACF0-2F7101C984C6}"/>
              </a:ext>
            </a:extLst>
          </p:cNvPr>
          <p:cNvSpPr>
            <a:spLocks noGrp="1"/>
          </p:cNvSpPr>
          <p:nvPr>
            <p:ph idx="4294967295"/>
          </p:nvPr>
        </p:nvSpPr>
        <p:spPr>
          <a:xfrm>
            <a:off x="450614" y="6366636"/>
            <a:ext cx="11214100" cy="253237"/>
          </a:xfrm>
        </p:spPr>
        <p:txBody>
          <a:bodyPr/>
          <a:lstStyle/>
          <a:p>
            <a:pPr marL="0" indent="0">
              <a:lnSpc>
                <a:spcPct val="100000"/>
              </a:lnSpc>
              <a:spcBef>
                <a:spcPts val="0"/>
              </a:spcBef>
              <a:buNone/>
            </a:pPr>
            <a:r>
              <a:rPr lang="en-US" sz="1200" kern="1200" dirty="0">
                <a:solidFill>
                  <a:schemeClr val="bg2"/>
                </a:solidFill>
                <a:latin typeface="Calibri" panose="020F0502020204030204" pitchFamily="34" charset="0"/>
                <a:cs typeface="Calibri" panose="020F0502020204030204" pitchFamily="34" charset="0"/>
              </a:rPr>
              <a:t>NCT03884101.</a:t>
            </a:r>
            <a:endParaRPr lang="en-GB" sz="1200" kern="1200" dirty="0">
              <a:solidFill>
                <a:schemeClr val="bg2"/>
              </a:solidFill>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E45E6020-2D73-4835-9CA3-8190A4DAFAC6}"/>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BA0ABBC3-7BA8-452A-96DE-60521FE108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14">
              <a:extLst>
                <a:ext uri="{FF2B5EF4-FFF2-40B4-BE49-F238E27FC236}">
                  <a16:creationId xmlns:a16="http://schemas.microsoft.com/office/drawing/2014/main" id="{A973E12D-4DB8-4C0D-9514-F94147415B5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6" name="TextBox 15">
            <a:extLst>
              <a:ext uri="{FF2B5EF4-FFF2-40B4-BE49-F238E27FC236}">
                <a16:creationId xmlns:a16="http://schemas.microsoft.com/office/drawing/2014/main" id="{5F128E8D-6150-4780-8411-D770AEA839FC}"/>
              </a:ext>
            </a:extLst>
          </p:cNvPr>
          <p:cNvSpPr txBox="1"/>
          <p:nvPr/>
        </p:nvSpPr>
        <p:spPr bwMode="auto">
          <a:xfrm>
            <a:off x="723900" y="4925500"/>
            <a:ext cx="110690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b="0" dirty="0">
                <a:solidFill>
                  <a:schemeClr val="bg1"/>
                </a:solidFill>
                <a:latin typeface="Calibri" panose="020F0502020204030204" pitchFamily="34" charset="0"/>
              </a:rPr>
              <a:t>Primary endpoints: PFS, OS</a:t>
            </a:r>
          </a:p>
          <a:p>
            <a:pPr>
              <a:spcBef>
                <a:spcPct val="50000"/>
              </a:spcBef>
              <a:spcAft>
                <a:spcPct val="0"/>
              </a:spcAft>
            </a:pPr>
            <a:r>
              <a:rPr lang="en-US" sz="2400" dirty="0">
                <a:solidFill>
                  <a:schemeClr val="bg1"/>
                </a:solidFill>
                <a:latin typeface="Calibri" panose="020F0502020204030204" pitchFamily="34" charset="0"/>
              </a:rPr>
              <a:t>Secondary endpoints: ORR, HRQoL, safety</a:t>
            </a:r>
            <a:endParaRPr lang="en-US" sz="2400" b="0" dirty="0">
              <a:solidFill>
                <a:schemeClr val="bg1"/>
              </a:solidFill>
              <a:latin typeface="Calibri" panose="020F0502020204030204" pitchFamily="34" charset="0"/>
            </a:endParaRPr>
          </a:p>
        </p:txBody>
      </p:sp>
      <p:grpSp>
        <p:nvGrpSpPr>
          <p:cNvPr id="23" name="Group 22">
            <a:extLst>
              <a:ext uri="{FF2B5EF4-FFF2-40B4-BE49-F238E27FC236}">
                <a16:creationId xmlns:a16="http://schemas.microsoft.com/office/drawing/2014/main" id="{A922153D-F8FD-4316-AD71-DC1B9CBB0D91}"/>
              </a:ext>
            </a:extLst>
          </p:cNvPr>
          <p:cNvGrpSpPr/>
          <p:nvPr/>
        </p:nvGrpSpPr>
        <p:grpSpPr>
          <a:xfrm>
            <a:off x="1273816" y="1729563"/>
            <a:ext cx="8020816" cy="2703536"/>
            <a:chOff x="1273816" y="1729563"/>
            <a:chExt cx="8020816" cy="2703536"/>
          </a:xfrm>
        </p:grpSpPr>
        <p:sp>
          <p:nvSpPr>
            <p:cNvPr id="24" name="Text Box 45">
              <a:extLst>
                <a:ext uri="{FF2B5EF4-FFF2-40B4-BE49-F238E27FC236}">
                  <a16:creationId xmlns:a16="http://schemas.microsoft.com/office/drawing/2014/main" id="{EFC59B93-3E70-4A9C-940F-22C56602A937}"/>
                </a:ext>
              </a:extLst>
            </p:cNvPr>
            <p:cNvSpPr txBox="1">
              <a:spLocks noChangeArrowheads="1"/>
            </p:cNvSpPr>
            <p:nvPr/>
          </p:nvSpPr>
          <p:spPr bwMode="auto">
            <a:xfrm>
              <a:off x="1273816" y="2932588"/>
              <a:ext cx="337896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Newly diagnosed stage III, IV, or recurrent endometrial cancer</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ECOG PS 0/1</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(N = 720)</a:t>
              </a:r>
            </a:p>
          </p:txBody>
        </p:sp>
        <p:sp>
          <p:nvSpPr>
            <p:cNvPr id="25" name="Rectangle 49">
              <a:extLst>
                <a:ext uri="{FF2B5EF4-FFF2-40B4-BE49-F238E27FC236}">
                  <a16:creationId xmlns:a16="http://schemas.microsoft.com/office/drawing/2014/main" id="{EC6A260F-0A13-483A-A17F-C89CD0643B5F}"/>
                </a:ext>
              </a:extLst>
            </p:cNvPr>
            <p:cNvSpPr>
              <a:spLocks noChangeArrowheads="1"/>
            </p:cNvSpPr>
            <p:nvPr/>
          </p:nvSpPr>
          <p:spPr bwMode="auto">
            <a:xfrm>
              <a:off x="5503682" y="2654488"/>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Pembrolizumab </a:t>
              </a:r>
              <a:r>
                <a:rPr lang="en-US" altLang="en-US" sz="1800" dirty="0">
                  <a:solidFill>
                    <a:schemeClr val="tx1"/>
                  </a:solidFill>
                  <a:latin typeface="Calibri" panose="020F0502020204030204" pitchFamily="34" charset="0"/>
                </a:rPr>
                <a:t>200 mg IV Q3W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Lenvatinib </a:t>
              </a:r>
              <a:r>
                <a:rPr lang="en-US" altLang="en-US" sz="1800" dirty="0">
                  <a:solidFill>
                    <a:schemeClr val="tx1"/>
                  </a:solidFill>
                  <a:latin typeface="Calibri" panose="020F0502020204030204" pitchFamily="34" charset="0"/>
                </a:rPr>
                <a:t>20 mg PO QD</a:t>
              </a:r>
            </a:p>
          </p:txBody>
        </p:sp>
        <p:sp>
          <p:nvSpPr>
            <p:cNvPr id="26" name="Rectangle 50">
              <a:extLst>
                <a:ext uri="{FF2B5EF4-FFF2-40B4-BE49-F238E27FC236}">
                  <a16:creationId xmlns:a16="http://schemas.microsoft.com/office/drawing/2014/main" id="{C70C43C4-379F-4DDE-BE72-CD0B096B53B3}"/>
                </a:ext>
              </a:extLst>
            </p:cNvPr>
            <p:cNvSpPr>
              <a:spLocks noChangeArrowheads="1"/>
            </p:cNvSpPr>
            <p:nvPr/>
          </p:nvSpPr>
          <p:spPr bwMode="auto">
            <a:xfrm>
              <a:off x="5503682" y="3599051"/>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50" rtl="0" eaLnBrk="1" fontAlgn="auto" latinLnBrk="0" hangingPunct="1">
                <a:lnSpc>
                  <a:spcPct val="95000"/>
                </a:lnSpc>
                <a:spcBef>
                  <a:spcPts val="0"/>
                </a:spcBef>
                <a:spcAft>
                  <a:spcPts val="0"/>
                </a:spcAft>
                <a:buClrTx/>
                <a:buSzTx/>
                <a:buFontTx/>
                <a:buNone/>
                <a:tabLst/>
                <a:defRPr/>
              </a:pPr>
              <a:r>
                <a:rPr lang="fr-FR" sz="1800" b="1" dirty="0">
                  <a:solidFill>
                    <a:schemeClr val="tx1"/>
                  </a:solidFill>
                  <a:latin typeface="Calibri" panose="020F0502020204030204" pitchFamily="34" charset="0"/>
                </a:rPr>
                <a:t>Paclitaxel </a:t>
              </a:r>
              <a:r>
                <a:rPr lang="fr-FR" sz="1800" dirty="0">
                  <a:solidFill>
                    <a:schemeClr val="tx1"/>
                  </a:solidFill>
                  <a:latin typeface="Calibri" panose="020F0502020204030204" pitchFamily="34" charset="0"/>
                </a:rPr>
                <a:t>175 mg/m</a:t>
              </a:r>
              <a:r>
                <a:rPr lang="fr-FR" sz="1800" baseline="30000" dirty="0">
                  <a:solidFill>
                    <a:schemeClr val="tx1"/>
                  </a:solidFill>
                  <a:latin typeface="Calibri" panose="020F0502020204030204" pitchFamily="34" charset="0"/>
                </a:rPr>
                <a:t>2</a:t>
              </a:r>
              <a:r>
                <a:rPr lang="fr-FR" sz="1800" dirty="0">
                  <a:solidFill>
                    <a:schemeClr val="tx1"/>
                  </a:solidFill>
                  <a:latin typeface="Calibri" panose="020F0502020204030204" pitchFamily="34" charset="0"/>
                </a:rPr>
                <a:t> IV Q3W +</a:t>
              </a:r>
            </a:p>
            <a:p>
              <a:pPr marL="0" marR="0" lvl="0" indent="0" algn="ctr" defTabSz="457250" rtl="0" eaLnBrk="1" fontAlgn="auto" latinLnBrk="0" hangingPunct="1">
                <a:lnSpc>
                  <a:spcPct val="95000"/>
                </a:lnSpc>
                <a:spcBef>
                  <a:spcPts val="0"/>
                </a:spcBef>
                <a:spcAft>
                  <a:spcPts val="0"/>
                </a:spcAft>
                <a:buClrTx/>
                <a:buSzTx/>
                <a:buFontTx/>
                <a:buNone/>
                <a:tabLst/>
                <a:defRPr/>
              </a:pPr>
              <a:r>
                <a:rPr lang="fr-FR" sz="1800" b="1" dirty="0">
                  <a:solidFill>
                    <a:schemeClr val="tx1"/>
                  </a:solidFill>
                  <a:latin typeface="Calibri" panose="020F0502020204030204" pitchFamily="34" charset="0"/>
                </a:rPr>
                <a:t>Carboplatin </a:t>
              </a:r>
              <a:r>
                <a:rPr lang="fr-FR" sz="1800" dirty="0">
                  <a:solidFill>
                    <a:schemeClr val="tx1"/>
                  </a:solidFill>
                  <a:latin typeface="Calibri" panose="020F0502020204030204" pitchFamily="34" charset="0"/>
                </a:rPr>
                <a:t>AUC 6 IV Q3W</a:t>
              </a:r>
            </a:p>
          </p:txBody>
        </p:sp>
        <p:sp>
          <p:nvSpPr>
            <p:cNvPr id="27" name="Line 53">
              <a:extLst>
                <a:ext uri="{FF2B5EF4-FFF2-40B4-BE49-F238E27FC236}">
                  <a16:creationId xmlns:a16="http://schemas.microsoft.com/office/drawing/2014/main" id="{3F15C3FE-D893-48E4-B200-92E32EFB5D8C}"/>
                </a:ext>
              </a:extLst>
            </p:cNvPr>
            <p:cNvSpPr>
              <a:spLocks noChangeShapeType="1"/>
            </p:cNvSpPr>
            <p:nvPr/>
          </p:nvSpPr>
          <p:spPr bwMode="auto">
            <a:xfrm>
              <a:off x="4767082" y="360698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Line 54">
              <a:extLst>
                <a:ext uri="{FF2B5EF4-FFF2-40B4-BE49-F238E27FC236}">
                  <a16:creationId xmlns:a16="http://schemas.microsoft.com/office/drawing/2014/main" id="{1FB845B2-1E9A-4F0D-9D23-A4BDF0988C69}"/>
                </a:ext>
              </a:extLst>
            </p:cNvPr>
            <p:cNvSpPr>
              <a:spLocks noChangeShapeType="1"/>
            </p:cNvSpPr>
            <p:nvPr/>
          </p:nvSpPr>
          <p:spPr bwMode="auto">
            <a:xfrm flipV="1">
              <a:off x="4767082" y="300691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29" name="Straight Arrow Connector 28">
              <a:extLst>
                <a:ext uri="{FF2B5EF4-FFF2-40B4-BE49-F238E27FC236}">
                  <a16:creationId xmlns:a16="http://schemas.microsoft.com/office/drawing/2014/main" id="{4FB0235B-0B24-4531-A215-FE27F85ABE80}"/>
                </a:ext>
              </a:extLst>
            </p:cNvPr>
            <p:cNvCxnSpPr>
              <a:cxnSpLocks/>
            </p:cNvCxnSpPr>
            <p:nvPr/>
          </p:nvCxnSpPr>
          <p:spPr bwMode="auto">
            <a:xfrm>
              <a:off x="5078232" y="2327347"/>
              <a:ext cx="0" cy="474406"/>
            </a:xfrm>
            <a:prstGeom prst="straightConnector1">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F3AD5DE3-AF7D-40AC-A1B0-3C89A12EF9ED}"/>
                </a:ext>
              </a:extLst>
            </p:cNvPr>
            <p:cNvSpPr txBox="1"/>
            <p:nvPr/>
          </p:nvSpPr>
          <p:spPr bwMode="auto">
            <a:xfrm>
              <a:off x="2125051" y="1729563"/>
              <a:ext cx="62600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Stratified by MMR status (</a:t>
              </a:r>
              <a:r>
                <a:rPr lang="en-US" sz="1600" b="0" dirty="0">
                  <a:solidFill>
                    <a:schemeClr val="bg1"/>
                  </a:solidFill>
                  <a:latin typeface="Calibri" panose="020F0502020204030204" pitchFamily="34" charset="0"/>
                </a:rPr>
                <a:t>dMMR</a:t>
              </a:r>
              <a:r>
                <a:rPr lang="en-US" sz="1600" b="0" i="1" dirty="0">
                  <a:solidFill>
                    <a:schemeClr val="bg1"/>
                  </a:solidFill>
                  <a:latin typeface="Calibri" panose="020F0502020204030204" pitchFamily="34" charset="0"/>
                </a:rPr>
                <a:t> vs </a:t>
              </a:r>
              <a:r>
                <a:rPr lang="en-US" sz="1600" b="0" dirty="0">
                  <a:solidFill>
                    <a:schemeClr val="bg1"/>
                  </a:solidFill>
                  <a:latin typeface="Calibri" panose="020F0502020204030204" pitchFamily="34" charset="0"/>
                </a:rPr>
                <a:t>pMMR</a:t>
              </a:r>
              <a:r>
                <a:rPr lang="en-US" sz="1600" b="0" i="1" dirty="0">
                  <a:solidFill>
                    <a:schemeClr val="bg1"/>
                  </a:solidFill>
                  <a:latin typeface="Calibri" panose="020F0502020204030204" pitchFamily="34" charset="0"/>
                </a:rPr>
                <a:t>); </a:t>
              </a:r>
            </a:p>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pMMR by ECOG PS, measurable disease, prior chemoradiation</a:t>
              </a:r>
            </a:p>
          </p:txBody>
        </p:sp>
      </p:grpSp>
    </p:spTree>
    <p:extLst>
      <p:ext uri="{BB962C8B-B14F-4D97-AF65-F5344CB8AC3E}">
        <p14:creationId xmlns:p14="http://schemas.microsoft.com/office/powerpoint/2010/main" val="94462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76259-172B-4A3B-89BF-D14280F672D2}"/>
              </a:ext>
            </a:extLst>
          </p:cNvPr>
          <p:cNvSpPr>
            <a:spLocks noGrp="1"/>
          </p:cNvSpPr>
          <p:nvPr>
            <p:ph type="title"/>
          </p:nvPr>
        </p:nvSpPr>
        <p:spPr/>
        <p:txBody>
          <a:bodyPr>
            <a:noAutofit/>
          </a:bodyPr>
          <a:lstStyle/>
          <a:p>
            <a:r>
              <a:rPr lang="en-US" sz="3600" dirty="0">
                <a:solidFill>
                  <a:schemeClr val="bg2"/>
                </a:solidFill>
                <a:latin typeface="Calibri" panose="020F0502020204030204" pitchFamily="34" charset="0"/>
                <a:cs typeface="+mj-cs"/>
              </a:rPr>
              <a:t>Cabozantinib + Nivolumab vs Nivolumab Monotherapy in Patients With Advanced Recurrent EC: Schema</a:t>
            </a:r>
          </a:p>
        </p:txBody>
      </p:sp>
      <p:sp>
        <p:nvSpPr>
          <p:cNvPr id="4" name="Content Placeholder 3">
            <a:extLst>
              <a:ext uri="{FF2B5EF4-FFF2-40B4-BE49-F238E27FC236}">
                <a16:creationId xmlns:a16="http://schemas.microsoft.com/office/drawing/2014/main" id="{95F144CF-250F-4E50-9EA3-FB4A03543F6C}"/>
              </a:ext>
            </a:extLst>
          </p:cNvPr>
          <p:cNvSpPr>
            <a:spLocks noGrp="1"/>
          </p:cNvSpPr>
          <p:nvPr>
            <p:ph idx="4294967295"/>
          </p:nvPr>
        </p:nvSpPr>
        <p:spPr>
          <a:xfrm>
            <a:off x="420797" y="6263866"/>
            <a:ext cx="3140075" cy="371475"/>
          </a:xfrm>
        </p:spPr>
        <p:txBody>
          <a:bodyPr anchor="b"/>
          <a:lstStyle/>
          <a:p>
            <a:pPr marL="0" indent="0">
              <a:lnSpc>
                <a:spcPct val="100000"/>
              </a:lnSpc>
              <a:spcBef>
                <a:spcPts val="0"/>
              </a:spcBef>
              <a:buNone/>
            </a:pPr>
            <a:r>
              <a:rPr lang="en-US" sz="1200" kern="1200" dirty="0">
                <a:solidFill>
                  <a:schemeClr val="bg2"/>
                </a:solidFill>
                <a:latin typeface="Calibri" panose="020F0502020204030204" pitchFamily="34" charset="0"/>
                <a:cs typeface="Calibri" panose="020F0502020204030204" pitchFamily="34" charset="0"/>
              </a:rPr>
              <a:t>Lheureux. ASCO 2020. Abstr 6010.</a:t>
            </a:r>
          </a:p>
        </p:txBody>
      </p:sp>
      <p:cxnSp>
        <p:nvCxnSpPr>
          <p:cNvPr id="26" name="Connector: Elbow 25">
            <a:extLst>
              <a:ext uri="{FF2B5EF4-FFF2-40B4-BE49-F238E27FC236}">
                <a16:creationId xmlns:a16="http://schemas.microsoft.com/office/drawing/2014/main" id="{9F148C26-02BC-4130-BAE7-EF159E79BF50}"/>
              </a:ext>
            </a:extLst>
          </p:cNvPr>
          <p:cNvCxnSpPr>
            <a:cxnSpLocks/>
          </p:cNvCxnSpPr>
          <p:nvPr/>
        </p:nvCxnSpPr>
        <p:spPr>
          <a:xfrm flipV="1">
            <a:off x="5967045" y="2505836"/>
            <a:ext cx="1102636" cy="767710"/>
          </a:xfrm>
          <a:prstGeom prst="bentConnector3">
            <a:avLst>
              <a:gd name="adj1" fmla="val 50000"/>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DA8C6489-E2B6-4708-A917-4DC8488618D3}"/>
              </a:ext>
            </a:extLst>
          </p:cNvPr>
          <p:cNvCxnSpPr>
            <a:cxnSpLocks/>
          </p:cNvCxnSpPr>
          <p:nvPr/>
        </p:nvCxnSpPr>
        <p:spPr>
          <a:xfrm rot="16200000" flipH="1">
            <a:off x="6391176" y="3162664"/>
            <a:ext cx="819950" cy="559174"/>
          </a:xfrm>
          <a:prstGeom prst="bentConnector2">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BF62D23-2862-470E-A30E-0DE6A31807D7}"/>
              </a:ext>
            </a:extLst>
          </p:cNvPr>
          <p:cNvCxnSpPr>
            <a:cxnSpLocks/>
          </p:cNvCxnSpPr>
          <p:nvPr/>
        </p:nvCxnSpPr>
        <p:spPr>
          <a:xfrm>
            <a:off x="6521564" y="3852226"/>
            <a:ext cx="0" cy="1233591"/>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1824E8E-06BF-409A-8BDA-986267CBD154}"/>
              </a:ext>
            </a:extLst>
          </p:cNvPr>
          <p:cNvCxnSpPr>
            <a:cxnSpLocks/>
          </p:cNvCxnSpPr>
          <p:nvPr/>
        </p:nvCxnSpPr>
        <p:spPr>
          <a:xfrm>
            <a:off x="6615348" y="5147934"/>
            <a:ext cx="465391" cy="0"/>
          </a:xfrm>
          <a:prstGeom prst="straightConnector1">
            <a:avLst/>
          </a:prstGeom>
          <a:ln w="1905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58E46785-1880-4EBD-A6F1-56C391A27692}"/>
              </a:ext>
            </a:extLst>
          </p:cNvPr>
          <p:cNvGrpSpPr>
            <a:grpSpLocks/>
          </p:cNvGrpSpPr>
          <p:nvPr/>
        </p:nvGrpSpPr>
        <p:grpSpPr bwMode="auto">
          <a:xfrm>
            <a:off x="9389569" y="6216652"/>
            <a:ext cx="2488502" cy="447822"/>
            <a:chOff x="9527309" y="3551529"/>
            <a:chExt cx="2488502" cy="448324"/>
          </a:xfrm>
        </p:grpSpPr>
        <p:pic>
          <p:nvPicPr>
            <p:cNvPr id="18" name="Picture 17">
              <a:extLst>
                <a:ext uri="{FF2B5EF4-FFF2-40B4-BE49-F238E27FC236}">
                  <a16:creationId xmlns:a16="http://schemas.microsoft.com/office/drawing/2014/main" id="{58C70184-0A64-4CEC-B8B8-622826543D6E}"/>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9" name="Rectangle 18">
              <a:extLst>
                <a:ext uri="{FF2B5EF4-FFF2-40B4-BE49-F238E27FC236}">
                  <a16:creationId xmlns:a16="http://schemas.microsoft.com/office/drawing/2014/main" id="{B395D6B9-2405-4D24-9F58-9179845C8D2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20" name="TextBox 19">
            <a:extLst>
              <a:ext uri="{FF2B5EF4-FFF2-40B4-BE49-F238E27FC236}">
                <a16:creationId xmlns:a16="http://schemas.microsoft.com/office/drawing/2014/main" id="{850674D9-E016-47DB-87A1-8744C29FE6F4}"/>
              </a:ext>
            </a:extLst>
          </p:cNvPr>
          <p:cNvSpPr txBox="1"/>
          <p:nvPr/>
        </p:nvSpPr>
        <p:spPr bwMode="auto">
          <a:xfrm>
            <a:off x="578898" y="5085520"/>
            <a:ext cx="112141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400" b="0" dirty="0">
                <a:solidFill>
                  <a:schemeClr val="bg1"/>
                </a:solidFill>
                <a:latin typeface="Calibri" panose="020F0502020204030204" pitchFamily="34" charset="0"/>
              </a:rPr>
              <a:t>Primary endpoints: PFS</a:t>
            </a:r>
          </a:p>
          <a:p>
            <a:pPr>
              <a:spcBef>
                <a:spcPct val="50000"/>
              </a:spcBef>
              <a:spcAft>
                <a:spcPct val="0"/>
              </a:spcAft>
            </a:pPr>
            <a:r>
              <a:rPr lang="en-US" sz="2400" dirty="0">
                <a:solidFill>
                  <a:schemeClr val="bg1"/>
                </a:solidFill>
                <a:latin typeface="Calibri" panose="020F0502020204030204" pitchFamily="34" charset="0"/>
              </a:rPr>
              <a:t>Secondary endpoints: ORR, OS, safety, biomarkers</a:t>
            </a:r>
            <a:endParaRPr lang="en-US" sz="2400" b="0" dirty="0">
              <a:solidFill>
                <a:schemeClr val="bg1"/>
              </a:solidFill>
              <a:latin typeface="Calibri" panose="020F0502020204030204" pitchFamily="34" charset="0"/>
            </a:endParaRPr>
          </a:p>
        </p:txBody>
      </p:sp>
      <p:sp>
        <p:nvSpPr>
          <p:cNvPr id="24" name="Text Box 45">
            <a:extLst>
              <a:ext uri="{FF2B5EF4-FFF2-40B4-BE49-F238E27FC236}">
                <a16:creationId xmlns:a16="http://schemas.microsoft.com/office/drawing/2014/main" id="{973BCD8D-2061-4B48-BB2D-7FBEA53559A2}"/>
              </a:ext>
            </a:extLst>
          </p:cNvPr>
          <p:cNvSpPr txBox="1">
            <a:spLocks noChangeArrowheads="1"/>
          </p:cNvSpPr>
          <p:nvPr/>
        </p:nvSpPr>
        <p:spPr bwMode="auto">
          <a:xfrm>
            <a:off x="1273816" y="2839833"/>
            <a:ext cx="337896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Advanced recurrent endometrial cancer, ≥ 1 previous platinum-based chemotherapy regimen for advanced disease,</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ECOG PS 0-2</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(N = 82)</a:t>
            </a:r>
          </a:p>
        </p:txBody>
      </p:sp>
      <p:sp>
        <p:nvSpPr>
          <p:cNvPr id="25" name="Rectangle 49">
            <a:extLst>
              <a:ext uri="{FF2B5EF4-FFF2-40B4-BE49-F238E27FC236}">
                <a16:creationId xmlns:a16="http://schemas.microsoft.com/office/drawing/2014/main" id="{F3A91605-50F2-4406-94EF-19EDAB827D62}"/>
              </a:ext>
            </a:extLst>
          </p:cNvPr>
          <p:cNvSpPr>
            <a:spLocks noChangeArrowheads="1"/>
          </p:cNvSpPr>
          <p:nvPr/>
        </p:nvSpPr>
        <p:spPr bwMode="auto">
          <a:xfrm>
            <a:off x="5503682" y="2313576"/>
            <a:ext cx="3790950" cy="82875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A: Cabozantinib </a:t>
            </a:r>
            <a:r>
              <a:rPr lang="en-US" altLang="en-US" sz="1800" dirty="0">
                <a:solidFill>
                  <a:schemeClr val="tx1"/>
                </a:solidFill>
                <a:latin typeface="Calibri" panose="020F0502020204030204" pitchFamily="34" charset="0"/>
              </a:rPr>
              <a:t>40 mg PO QD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Nivolumab </a:t>
            </a:r>
            <a:r>
              <a:rPr lang="en-US" altLang="en-US" sz="1800" dirty="0">
                <a:solidFill>
                  <a:schemeClr val="tx1"/>
                </a:solidFill>
                <a:latin typeface="Calibri" panose="020F0502020204030204" pitchFamily="34" charset="0"/>
              </a:rPr>
              <a:t>240 mg IV Q2W*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 = 39)</a:t>
            </a:r>
          </a:p>
        </p:txBody>
      </p:sp>
      <p:sp>
        <p:nvSpPr>
          <p:cNvPr id="28" name="Rectangle 50">
            <a:extLst>
              <a:ext uri="{FF2B5EF4-FFF2-40B4-BE49-F238E27FC236}">
                <a16:creationId xmlns:a16="http://schemas.microsoft.com/office/drawing/2014/main" id="{79C47985-1054-4F58-992F-15F8A7C16BD2}"/>
              </a:ext>
            </a:extLst>
          </p:cNvPr>
          <p:cNvSpPr>
            <a:spLocks noChangeArrowheads="1"/>
          </p:cNvSpPr>
          <p:nvPr/>
        </p:nvSpPr>
        <p:spPr bwMode="auto">
          <a:xfrm>
            <a:off x="5503682" y="3258140"/>
            <a:ext cx="3790950" cy="78655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B: Nivolumab </a:t>
            </a:r>
            <a:r>
              <a:rPr lang="en-US" altLang="en-US" sz="1800" dirty="0">
                <a:solidFill>
                  <a:schemeClr val="tx1"/>
                </a:solidFill>
                <a:latin typeface="Calibri" panose="020F0502020204030204" pitchFamily="34" charset="0"/>
              </a:rPr>
              <a:t>240 mg IV Q2W*</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 = 20) </a:t>
            </a:r>
          </a:p>
        </p:txBody>
      </p:sp>
      <p:sp>
        <p:nvSpPr>
          <p:cNvPr id="29" name="Line 53">
            <a:extLst>
              <a:ext uri="{FF2B5EF4-FFF2-40B4-BE49-F238E27FC236}">
                <a16:creationId xmlns:a16="http://schemas.microsoft.com/office/drawing/2014/main" id="{67B9B7CE-DFB4-49F2-AB17-CBE75695C8FB}"/>
              </a:ext>
            </a:extLst>
          </p:cNvPr>
          <p:cNvSpPr>
            <a:spLocks noChangeShapeType="1"/>
          </p:cNvSpPr>
          <p:nvPr/>
        </p:nvSpPr>
        <p:spPr bwMode="auto">
          <a:xfrm>
            <a:off x="4767082" y="3616915"/>
            <a:ext cx="622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2" name="Line 54">
            <a:extLst>
              <a:ext uri="{FF2B5EF4-FFF2-40B4-BE49-F238E27FC236}">
                <a16:creationId xmlns:a16="http://schemas.microsoft.com/office/drawing/2014/main" id="{4ECE2D9C-2D5D-4369-88B9-B85DE9104EBF}"/>
              </a:ext>
            </a:extLst>
          </p:cNvPr>
          <p:cNvSpPr>
            <a:spLocks noChangeShapeType="1"/>
          </p:cNvSpPr>
          <p:nvPr/>
        </p:nvSpPr>
        <p:spPr bwMode="auto">
          <a:xfrm flipV="1">
            <a:off x="4767082" y="266600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33" name="Straight Arrow Connector 32">
            <a:extLst>
              <a:ext uri="{FF2B5EF4-FFF2-40B4-BE49-F238E27FC236}">
                <a16:creationId xmlns:a16="http://schemas.microsoft.com/office/drawing/2014/main" id="{18D49ED9-30E5-4AA7-A2E8-A6071D3D7D28}"/>
              </a:ext>
            </a:extLst>
          </p:cNvPr>
          <p:cNvCxnSpPr>
            <a:cxnSpLocks/>
          </p:cNvCxnSpPr>
          <p:nvPr/>
        </p:nvCxnSpPr>
        <p:spPr bwMode="auto">
          <a:xfrm>
            <a:off x="4849416" y="2101508"/>
            <a:ext cx="0" cy="474406"/>
          </a:xfrm>
          <a:prstGeom prst="straightConnector1">
            <a:avLst/>
          </a:prstGeom>
          <a:noFill/>
          <a:ln w="28575" cap="flat" cmpd="sng" algn="ctr">
            <a:solidFill>
              <a:schemeClr val="bg1"/>
            </a:solidFill>
            <a:prstDash val="solid"/>
            <a:round/>
            <a:headEnd type="none" w="med" len="med"/>
            <a:tailEnd type="triangle"/>
          </a:ln>
          <a:effectLst/>
        </p:spPr>
      </p:cxnSp>
      <p:sp>
        <p:nvSpPr>
          <p:cNvPr id="34" name="TextBox 33">
            <a:extLst>
              <a:ext uri="{FF2B5EF4-FFF2-40B4-BE49-F238E27FC236}">
                <a16:creationId xmlns:a16="http://schemas.microsoft.com/office/drawing/2014/main" id="{656E889F-A5E8-404C-97D1-011A3132E21D}"/>
              </a:ext>
            </a:extLst>
          </p:cNvPr>
          <p:cNvSpPr txBox="1"/>
          <p:nvPr/>
        </p:nvSpPr>
        <p:spPr bwMode="auto">
          <a:xfrm>
            <a:off x="3083484" y="1762954"/>
            <a:ext cx="35318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i="1" dirty="0">
                <a:solidFill>
                  <a:schemeClr val="bg1"/>
                </a:solidFill>
                <a:latin typeface="Calibri" panose="020F0502020204030204" pitchFamily="34" charset="0"/>
              </a:rPr>
              <a:t>Stratified by MMR status (</a:t>
            </a:r>
            <a:r>
              <a:rPr lang="en-US" sz="1600" b="0" dirty="0">
                <a:solidFill>
                  <a:schemeClr val="bg1"/>
                </a:solidFill>
                <a:latin typeface="Calibri" panose="020F0502020204030204" pitchFamily="34" charset="0"/>
              </a:rPr>
              <a:t>MSS vs MSI</a:t>
            </a:r>
            <a:r>
              <a:rPr lang="en-US" sz="1600" b="0" i="1" dirty="0">
                <a:solidFill>
                  <a:schemeClr val="bg1"/>
                </a:solidFill>
                <a:latin typeface="Calibri" panose="020F0502020204030204" pitchFamily="34" charset="0"/>
              </a:rPr>
              <a:t>)</a:t>
            </a:r>
          </a:p>
        </p:txBody>
      </p:sp>
      <p:sp>
        <p:nvSpPr>
          <p:cNvPr id="35" name="Rectangle 50">
            <a:extLst>
              <a:ext uri="{FF2B5EF4-FFF2-40B4-BE49-F238E27FC236}">
                <a16:creationId xmlns:a16="http://schemas.microsoft.com/office/drawing/2014/main" id="{CD8A225E-033F-4203-B7C5-BA7BC0DA46DB}"/>
              </a:ext>
            </a:extLst>
          </p:cNvPr>
          <p:cNvSpPr>
            <a:spLocks noChangeArrowheads="1"/>
          </p:cNvSpPr>
          <p:nvPr/>
        </p:nvSpPr>
        <p:spPr bwMode="auto">
          <a:xfrm>
            <a:off x="5497821" y="4244588"/>
            <a:ext cx="3790950" cy="903346"/>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C†: Cabozantinib </a:t>
            </a:r>
            <a:r>
              <a:rPr lang="en-US" altLang="en-US" sz="1800" dirty="0">
                <a:solidFill>
                  <a:schemeClr val="tx1"/>
                </a:solidFill>
                <a:latin typeface="Calibri" panose="020F0502020204030204" pitchFamily="34" charset="0"/>
              </a:rPr>
              <a:t>40 mg PO QD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Nivolumab </a:t>
            </a:r>
            <a:r>
              <a:rPr lang="en-US" altLang="en-US" sz="1800" dirty="0">
                <a:solidFill>
                  <a:schemeClr val="tx1"/>
                </a:solidFill>
                <a:latin typeface="Calibri" panose="020F0502020204030204" pitchFamily="34" charset="0"/>
              </a:rPr>
              <a:t>240 mg IV Q2W*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(n = 30)</a:t>
            </a:r>
          </a:p>
        </p:txBody>
      </p:sp>
      <p:cxnSp>
        <p:nvCxnSpPr>
          <p:cNvPr id="7" name="Straight Arrow Connector 6">
            <a:extLst>
              <a:ext uri="{FF2B5EF4-FFF2-40B4-BE49-F238E27FC236}">
                <a16:creationId xmlns:a16="http://schemas.microsoft.com/office/drawing/2014/main" id="{11D4E096-928A-4A5D-901C-77BE2D98ABEE}"/>
              </a:ext>
            </a:extLst>
          </p:cNvPr>
          <p:cNvCxnSpPr>
            <a:cxnSpLocks/>
          </p:cNvCxnSpPr>
          <p:nvPr/>
        </p:nvCxnSpPr>
        <p:spPr bwMode="auto">
          <a:xfrm>
            <a:off x="4767082" y="4244588"/>
            <a:ext cx="622300" cy="378788"/>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Connector: Elbow 12">
            <a:extLst>
              <a:ext uri="{FF2B5EF4-FFF2-40B4-BE49-F238E27FC236}">
                <a16:creationId xmlns:a16="http://schemas.microsoft.com/office/drawing/2014/main" id="{4759EFE6-84B7-42A3-B955-384607C55414}"/>
              </a:ext>
            </a:extLst>
          </p:cNvPr>
          <p:cNvCxnSpPr>
            <a:cxnSpLocks/>
          </p:cNvCxnSpPr>
          <p:nvPr/>
        </p:nvCxnSpPr>
        <p:spPr bwMode="auto">
          <a:xfrm flipH="1">
            <a:off x="9352873" y="3651418"/>
            <a:ext cx="5861" cy="1044843"/>
          </a:xfrm>
          <a:prstGeom prst="bentConnector3">
            <a:avLst>
              <a:gd name="adj1" fmla="val -3900358"/>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D3E51E0C-94A7-4A8F-9541-67C15CCCA9F0}"/>
              </a:ext>
            </a:extLst>
          </p:cNvPr>
          <p:cNvSpPr txBox="1"/>
          <p:nvPr/>
        </p:nvSpPr>
        <p:spPr bwMode="auto">
          <a:xfrm>
            <a:off x="9608408" y="3814590"/>
            <a:ext cx="22793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Crossover allowed at progression </a:t>
            </a:r>
            <a:r>
              <a:rPr lang="en-US" dirty="0">
                <a:solidFill>
                  <a:schemeClr val="bg1"/>
                </a:solidFill>
                <a:latin typeface="Calibri" panose="020F0502020204030204" pitchFamily="34" charset="0"/>
              </a:rPr>
              <a:t>(n = 7)</a:t>
            </a:r>
            <a:endParaRPr lang="en-US" b="0"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24F95BFA-E12D-44AF-A5BB-8AE8A4D5F5A7}"/>
              </a:ext>
            </a:extLst>
          </p:cNvPr>
          <p:cNvSpPr txBox="1"/>
          <p:nvPr/>
        </p:nvSpPr>
        <p:spPr bwMode="auto">
          <a:xfrm>
            <a:off x="6973908" y="5157550"/>
            <a:ext cx="42158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*From cycle 5: 480 mg IV Q4W</a:t>
            </a:r>
          </a:p>
          <a:p>
            <a:pPr algn="l">
              <a:lnSpc>
                <a:spcPct val="100000"/>
              </a:lnSpc>
              <a:spcAft>
                <a:spcPct val="0"/>
              </a:spcAft>
              <a:buClrTx/>
              <a:buFontTx/>
              <a:buNone/>
            </a:pPr>
            <a:r>
              <a:rPr lang="en-US" sz="1400" dirty="0">
                <a:solidFill>
                  <a:schemeClr val="bg1"/>
                </a:solidFill>
                <a:latin typeface="Calibri" panose="020F0502020204030204" pitchFamily="34" charset="0"/>
              </a:rPr>
              <a:t>†Previous anti–PD-1/PD-L1 or ≤ 10 with carcinosarcoma</a:t>
            </a:r>
            <a:endParaRPr lang="en-US" sz="1400" b="0" dirty="0">
              <a:solidFill>
                <a:schemeClr val="bg1"/>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1472094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76259-172B-4A3B-89BF-D14280F672D2}"/>
              </a:ext>
            </a:extLst>
          </p:cNvPr>
          <p:cNvSpPr>
            <a:spLocks noGrp="1"/>
          </p:cNvSpPr>
          <p:nvPr>
            <p:ph type="title"/>
          </p:nvPr>
        </p:nvSpPr>
        <p:spPr/>
        <p:txBody>
          <a:bodyPr/>
          <a:lstStyle/>
          <a:p>
            <a:r>
              <a:rPr lang="en-US" dirty="0"/>
              <a:t>Cabozantinib + Nivolumab vs Nivolumab Monotherapy in Patients With Advanced Recurrent EC: Results</a:t>
            </a:r>
          </a:p>
        </p:txBody>
      </p:sp>
      <p:graphicFrame>
        <p:nvGraphicFramePr>
          <p:cNvPr id="9" name="Table 9">
            <a:extLst>
              <a:ext uri="{FF2B5EF4-FFF2-40B4-BE49-F238E27FC236}">
                <a16:creationId xmlns:a16="http://schemas.microsoft.com/office/drawing/2014/main" id="{F3A7ED84-CE1F-4A46-9F60-58531D6F8288}"/>
              </a:ext>
            </a:extLst>
          </p:cNvPr>
          <p:cNvGraphicFramePr>
            <a:graphicFrameLocks noGrp="1"/>
          </p:cNvGraphicFramePr>
          <p:nvPr>
            <p:ph sz="half" idx="4294967295"/>
            <p:extLst>
              <p:ext uri="{D42A27DB-BD31-4B8C-83A1-F6EECF244321}">
                <p14:modId xmlns:p14="http://schemas.microsoft.com/office/powerpoint/2010/main" val="1166276431"/>
              </p:ext>
            </p:extLst>
          </p:nvPr>
        </p:nvGraphicFramePr>
        <p:xfrm>
          <a:off x="5780724" y="1600038"/>
          <a:ext cx="5687376" cy="4297680"/>
        </p:xfrm>
        <a:graphic>
          <a:graphicData uri="http://schemas.openxmlformats.org/drawingml/2006/table">
            <a:tbl>
              <a:tblPr firstRow="1" bandRow="1">
                <a:tableStyleId>{93296810-A885-4BE3-A3E7-6D5BEEA58F35}</a:tableStyleId>
              </a:tblPr>
              <a:tblGrid>
                <a:gridCol w="1760219">
                  <a:extLst>
                    <a:ext uri="{9D8B030D-6E8A-4147-A177-3AD203B41FA5}">
                      <a16:colId xmlns:a16="http://schemas.microsoft.com/office/drawing/2014/main" val="3208713826"/>
                    </a:ext>
                  </a:extLst>
                </a:gridCol>
                <a:gridCol w="1083469">
                  <a:extLst>
                    <a:ext uri="{9D8B030D-6E8A-4147-A177-3AD203B41FA5}">
                      <a16:colId xmlns:a16="http://schemas.microsoft.com/office/drawing/2014/main" val="73737938"/>
                    </a:ext>
                  </a:extLst>
                </a:gridCol>
                <a:gridCol w="1421844">
                  <a:extLst>
                    <a:ext uri="{9D8B030D-6E8A-4147-A177-3AD203B41FA5}">
                      <a16:colId xmlns:a16="http://schemas.microsoft.com/office/drawing/2014/main" val="393619476"/>
                    </a:ext>
                  </a:extLst>
                </a:gridCol>
                <a:gridCol w="1421844">
                  <a:extLst>
                    <a:ext uri="{9D8B030D-6E8A-4147-A177-3AD203B41FA5}">
                      <a16:colId xmlns:a16="http://schemas.microsoft.com/office/drawing/2014/main" val="306776554"/>
                    </a:ext>
                  </a:extLst>
                </a:gridCol>
              </a:tblGrid>
              <a:tr h="182725">
                <a:tc>
                  <a:txBody>
                    <a:bodyPr/>
                    <a:lstStyle/>
                    <a:p>
                      <a:r>
                        <a:rPr lang="en-US" sz="1800" dirty="0">
                          <a:latin typeface="Calibri" panose="020F0502020204030204" pitchFamily="34" charset="0"/>
                          <a:cs typeface="Calibri" panose="020F0502020204030204" pitchFamily="34" charset="0"/>
                        </a:rPr>
                        <a:t>AE (C + 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Grade 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Grade 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Grade 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830672660"/>
                  </a:ext>
                </a:extLst>
              </a:tr>
              <a:tr h="182725">
                <a:tc>
                  <a:txBody>
                    <a:bodyPr/>
                    <a:lstStyle/>
                    <a:p>
                      <a:r>
                        <a:rPr lang="en-US" sz="1800" dirty="0">
                          <a:solidFill>
                            <a:schemeClr val="bg1"/>
                          </a:solidFill>
                          <a:latin typeface="Calibri" panose="020F0502020204030204" pitchFamily="34" charset="0"/>
                          <a:cs typeface="Calibri" panose="020F0502020204030204" pitchFamily="34" charset="0"/>
                        </a:rPr>
                        <a:t>Diarrhea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16.6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22.2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11.1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2045192"/>
                  </a:ext>
                </a:extLst>
              </a:tr>
              <a:tr h="182725">
                <a:tc>
                  <a:txBody>
                    <a:bodyPr/>
                    <a:lstStyle/>
                    <a:p>
                      <a:r>
                        <a:rPr lang="en-US" sz="1800" dirty="0">
                          <a:solidFill>
                            <a:schemeClr val="bg1"/>
                          </a:solidFill>
                          <a:latin typeface="Calibri" panose="020F0502020204030204" pitchFamily="34" charset="0"/>
                          <a:cs typeface="Calibri" panose="020F0502020204030204" pitchFamily="34" charset="0"/>
                        </a:rPr>
                        <a:t>AST increased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38.8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25633598"/>
                  </a:ext>
                </a:extLst>
              </a:tr>
              <a:tr h="182725">
                <a:tc>
                  <a:txBody>
                    <a:bodyPr/>
                    <a:lstStyle/>
                    <a:p>
                      <a:r>
                        <a:rPr lang="en-US" sz="1800" dirty="0">
                          <a:solidFill>
                            <a:schemeClr val="bg1"/>
                          </a:solidFill>
                          <a:latin typeface="Calibri" panose="020F0502020204030204" pitchFamily="34" charset="0"/>
                          <a:cs typeface="Calibri" panose="020F0502020204030204" pitchFamily="34" charset="0"/>
                        </a:rPr>
                        <a:t>ALT increased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0955867"/>
                  </a:ext>
                </a:extLst>
              </a:tr>
              <a:tr h="182725">
                <a:tc>
                  <a:txBody>
                    <a:bodyPr/>
                    <a:lstStyle/>
                    <a:p>
                      <a:r>
                        <a:rPr lang="en-US" sz="1800" dirty="0">
                          <a:solidFill>
                            <a:schemeClr val="bg1"/>
                          </a:solidFill>
                          <a:latin typeface="Calibri" panose="020F0502020204030204" pitchFamily="34" charset="0"/>
                          <a:cs typeface="Calibri" panose="020F0502020204030204" pitchFamily="34" charset="0"/>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97118385"/>
                  </a:ext>
                </a:extLst>
              </a:tr>
              <a:tr h="182725">
                <a:tc>
                  <a:txBody>
                    <a:bodyPr/>
                    <a:lstStyle/>
                    <a:p>
                      <a:r>
                        <a:rPr lang="en-US" sz="1800" dirty="0">
                          <a:solidFill>
                            <a:schemeClr val="bg1"/>
                          </a:solidFill>
                          <a:latin typeface="Calibri" panose="020F0502020204030204" pitchFamily="34" charset="0"/>
                          <a:cs typeface="Calibri" panose="020F0502020204030204" pitchFamily="34" charset="0"/>
                        </a:rPr>
                        <a:t>HTN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16.6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8976732"/>
                  </a:ext>
                </a:extLst>
              </a:tr>
              <a:tr h="182725">
                <a:tc>
                  <a:txBody>
                    <a:bodyPr/>
                    <a:lstStyle/>
                    <a:p>
                      <a:r>
                        <a:rPr lang="en-US" sz="1800" dirty="0">
                          <a:solidFill>
                            <a:schemeClr val="bg1"/>
                          </a:solidFill>
                          <a:latin typeface="Calibri" panose="020F0502020204030204" pitchFamily="34" charset="0"/>
                          <a:cs typeface="Calibri" panose="020F0502020204030204" pitchFamily="34" charset="0"/>
                        </a:rPr>
                        <a:t>Nausea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3739463"/>
                  </a:ext>
                </a:extLst>
              </a:tr>
              <a:tr h="182725">
                <a:tc>
                  <a:txBody>
                    <a:bodyPr/>
                    <a:lstStyle/>
                    <a:p>
                      <a:r>
                        <a:rPr lang="en-US" sz="1800" dirty="0">
                          <a:solidFill>
                            <a:schemeClr val="bg1"/>
                          </a:solidFill>
                          <a:latin typeface="Calibri" panose="020F0502020204030204" pitchFamily="34" charset="0"/>
                          <a:cs typeface="Calibri" panose="020F0502020204030204" pitchFamily="34" charset="0"/>
                        </a:rPr>
                        <a:t>Mucositis oral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13.8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92926783"/>
                  </a:ext>
                </a:extLst>
              </a:tr>
              <a:tr h="182725">
                <a:tc>
                  <a:txBody>
                    <a:bodyPr/>
                    <a:lstStyle/>
                    <a:p>
                      <a:r>
                        <a:rPr lang="en-US" sz="1800" dirty="0">
                          <a:solidFill>
                            <a:schemeClr val="bg1"/>
                          </a:solidFill>
                          <a:latin typeface="Calibri" panose="020F0502020204030204" pitchFamily="34" charset="0"/>
                          <a:cs typeface="Calibri" panose="020F0502020204030204" pitchFamily="34" charset="0"/>
                        </a:rPr>
                        <a:t>Platelet count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1428033"/>
                  </a:ext>
                </a:extLst>
              </a:tr>
              <a:tr h="319768">
                <a:tc>
                  <a:txBody>
                    <a:bodyPr/>
                    <a:lstStyle/>
                    <a:p>
                      <a:r>
                        <a:rPr lang="en-US" sz="1800" dirty="0">
                          <a:solidFill>
                            <a:schemeClr val="bg1"/>
                          </a:solidFill>
                          <a:latin typeface="Calibri" panose="020F0502020204030204" pitchFamily="34" charset="0"/>
                          <a:cs typeface="Calibri" panose="020F0502020204030204" pitchFamily="34" charset="0"/>
                        </a:rPr>
                        <a:t>Neutrophil count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08838450"/>
                  </a:ext>
                </a:extLst>
              </a:tr>
              <a:tr h="182725">
                <a:tc>
                  <a:txBody>
                    <a:bodyPr/>
                    <a:lstStyle/>
                    <a:p>
                      <a:r>
                        <a:rPr lang="en-US" sz="1800" dirty="0">
                          <a:solidFill>
                            <a:schemeClr val="bg1"/>
                          </a:solidFill>
                          <a:latin typeface="Calibri" panose="020F0502020204030204" pitchFamily="34" charset="0"/>
                          <a:cs typeface="Calibri" panose="020F0502020204030204" pitchFamily="34" charset="0"/>
                        </a:rPr>
                        <a:t>PPE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5093525"/>
                  </a:ext>
                </a:extLst>
              </a:tr>
            </a:tbl>
          </a:graphicData>
        </a:graphic>
      </p:graphicFrame>
      <p:grpSp>
        <p:nvGrpSpPr>
          <p:cNvPr id="23" name="Group 22">
            <a:extLst>
              <a:ext uri="{FF2B5EF4-FFF2-40B4-BE49-F238E27FC236}">
                <a16:creationId xmlns:a16="http://schemas.microsoft.com/office/drawing/2014/main" id="{8063076A-10E5-4564-A202-5CD8F46E2A21}"/>
              </a:ext>
            </a:extLst>
          </p:cNvPr>
          <p:cNvGrpSpPr>
            <a:grpSpLocks/>
          </p:cNvGrpSpPr>
          <p:nvPr/>
        </p:nvGrpSpPr>
        <p:grpSpPr bwMode="auto">
          <a:xfrm>
            <a:off x="9389569" y="6216652"/>
            <a:ext cx="2488502" cy="447822"/>
            <a:chOff x="9527309" y="3551529"/>
            <a:chExt cx="2488502" cy="448324"/>
          </a:xfrm>
        </p:grpSpPr>
        <p:pic>
          <p:nvPicPr>
            <p:cNvPr id="24" name="Picture 23">
              <a:extLst>
                <a:ext uri="{FF2B5EF4-FFF2-40B4-BE49-F238E27FC236}">
                  <a16:creationId xmlns:a16="http://schemas.microsoft.com/office/drawing/2014/main" id="{0D8ABA65-3E30-43DA-BDC0-AE378CF602F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 name="Rectangle 24">
              <a:extLst>
                <a:ext uri="{FF2B5EF4-FFF2-40B4-BE49-F238E27FC236}">
                  <a16:creationId xmlns:a16="http://schemas.microsoft.com/office/drawing/2014/main" id="{6E5C12C2-7F58-4580-B04E-42AB8B8EABD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
        <p:nvSpPr>
          <p:cNvPr id="31" name="Content Placeholder 3">
            <a:extLst>
              <a:ext uri="{FF2B5EF4-FFF2-40B4-BE49-F238E27FC236}">
                <a16:creationId xmlns:a16="http://schemas.microsoft.com/office/drawing/2014/main" id="{0BBE1304-FB40-4589-9849-009B84A13ED8}"/>
              </a:ext>
            </a:extLst>
          </p:cNvPr>
          <p:cNvSpPr txBox="1">
            <a:spLocks/>
          </p:cNvSpPr>
          <p:nvPr/>
        </p:nvSpPr>
        <p:spPr>
          <a:xfrm>
            <a:off x="450614" y="6268237"/>
            <a:ext cx="3140709" cy="372070"/>
          </a:xfrm>
          <a:prstGeom prst="rect">
            <a:avLst/>
          </a:prstGeom>
        </p:spPr>
        <p:txBody>
          <a:bodyPr anchor="b"/>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buNone/>
            </a:pPr>
            <a:r>
              <a:rPr lang="en-US" sz="1200" dirty="0">
                <a:solidFill>
                  <a:schemeClr val="bg2"/>
                </a:solidFill>
                <a:cs typeface="Calibri" panose="020F0502020204030204" pitchFamily="34" charset="0"/>
              </a:rPr>
              <a:t>Lheureux. ASCO 2020. Abstr 6010.</a:t>
            </a:r>
          </a:p>
        </p:txBody>
      </p:sp>
      <p:graphicFrame>
        <p:nvGraphicFramePr>
          <p:cNvPr id="35" name="Table 9">
            <a:extLst>
              <a:ext uri="{FF2B5EF4-FFF2-40B4-BE49-F238E27FC236}">
                <a16:creationId xmlns:a16="http://schemas.microsoft.com/office/drawing/2014/main" id="{1A0E8306-6A13-45ED-889A-13E27C53B161}"/>
              </a:ext>
            </a:extLst>
          </p:cNvPr>
          <p:cNvGraphicFramePr>
            <a:graphicFrameLocks/>
          </p:cNvGraphicFramePr>
          <p:nvPr>
            <p:extLst>
              <p:ext uri="{D42A27DB-BD31-4B8C-83A1-F6EECF244321}">
                <p14:modId xmlns:p14="http://schemas.microsoft.com/office/powerpoint/2010/main" val="1132912258"/>
              </p:ext>
            </p:extLst>
          </p:nvPr>
        </p:nvGraphicFramePr>
        <p:xfrm>
          <a:off x="723900" y="1600200"/>
          <a:ext cx="4934286" cy="3383280"/>
        </p:xfrm>
        <a:graphic>
          <a:graphicData uri="http://schemas.openxmlformats.org/drawingml/2006/table">
            <a:tbl>
              <a:tblPr firstRow="1" bandRow="1">
                <a:tableStyleId>{93296810-A885-4BE3-A3E7-6D5BEEA58F35}</a:tableStyleId>
              </a:tblPr>
              <a:tblGrid>
                <a:gridCol w="1644762">
                  <a:extLst>
                    <a:ext uri="{9D8B030D-6E8A-4147-A177-3AD203B41FA5}">
                      <a16:colId xmlns:a16="http://schemas.microsoft.com/office/drawing/2014/main" val="3208713826"/>
                    </a:ext>
                  </a:extLst>
                </a:gridCol>
                <a:gridCol w="1644762">
                  <a:extLst>
                    <a:ext uri="{9D8B030D-6E8A-4147-A177-3AD203B41FA5}">
                      <a16:colId xmlns:a16="http://schemas.microsoft.com/office/drawing/2014/main" val="73737938"/>
                    </a:ext>
                  </a:extLst>
                </a:gridCol>
                <a:gridCol w="1644762">
                  <a:extLst>
                    <a:ext uri="{9D8B030D-6E8A-4147-A177-3AD203B41FA5}">
                      <a16:colId xmlns:a16="http://schemas.microsoft.com/office/drawing/2014/main" val="393619476"/>
                    </a:ext>
                  </a:extLst>
                </a:gridCol>
              </a:tblGrid>
              <a:tr h="359958">
                <a:tc>
                  <a:txBody>
                    <a:bodyPr/>
                    <a:lstStyle/>
                    <a:p>
                      <a:endParaRPr lang="en-US" sz="1800" dirty="0">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Cabozantinib + Nivolumab</a:t>
                      </a:r>
                    </a:p>
                    <a:p>
                      <a:pPr algn="ctr"/>
                      <a:r>
                        <a:rPr lang="en-US" sz="1800" dirty="0">
                          <a:latin typeface="Calibri" panose="020F0502020204030204" pitchFamily="34" charset="0"/>
                          <a:cs typeface="Calibri" panose="020F0502020204030204" pitchFamily="34" charset="0"/>
                        </a:rPr>
                        <a:t>(n = 36)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dirty="0">
                          <a:latin typeface="Calibri" panose="020F0502020204030204" pitchFamily="34" charset="0"/>
                          <a:cs typeface="Calibri" panose="020F0502020204030204" pitchFamily="34" charset="0"/>
                        </a:rPr>
                        <a:t>Nivolumab</a:t>
                      </a:r>
                    </a:p>
                    <a:p>
                      <a:pPr algn="ctr"/>
                      <a:r>
                        <a:rPr lang="en-US" sz="1800" dirty="0">
                          <a:latin typeface="Calibri" panose="020F0502020204030204" pitchFamily="34" charset="0"/>
                          <a:cs typeface="Calibri" panose="020F0502020204030204" pitchFamily="34" charset="0"/>
                        </a:rPr>
                        <a:t>(n = 18)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830672660"/>
                  </a:ext>
                </a:extLst>
              </a:tr>
              <a:tr h="143983">
                <a:tc>
                  <a:txBody>
                    <a:bodyPr/>
                    <a:lstStyle/>
                    <a:p>
                      <a:r>
                        <a:rPr lang="en-US" sz="1800" dirty="0">
                          <a:solidFill>
                            <a:schemeClr val="bg1"/>
                          </a:solidFill>
                          <a:latin typeface="Calibri" panose="020F0502020204030204" pitchFamily="34" charset="0"/>
                          <a:cs typeface="Calibri" panose="020F0502020204030204" pitchFamily="34" charset="0"/>
                        </a:rPr>
                        <a:t>mPFS, mos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2045192"/>
                  </a:ext>
                </a:extLst>
              </a:tr>
              <a:tr h="251970">
                <a:tc>
                  <a:txBody>
                    <a:bodyPr/>
                    <a:lstStyle/>
                    <a:p>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800" dirty="0">
                          <a:solidFill>
                            <a:schemeClr val="bg1"/>
                          </a:solidFill>
                          <a:latin typeface="Calibri" panose="020F0502020204030204" pitchFamily="34" charset="0"/>
                          <a:cs typeface="Calibri" panose="020F0502020204030204" pitchFamily="34" charset="0"/>
                        </a:rPr>
                        <a:t>HR: 0.59; 90% CI: 0.35-0.98; </a:t>
                      </a:r>
                      <a:br>
                        <a:rPr lang="en-US" sz="1800" dirty="0">
                          <a:solidFill>
                            <a:schemeClr val="bg1"/>
                          </a:solidFill>
                          <a:latin typeface="Calibri" panose="020F0502020204030204" pitchFamily="34" charset="0"/>
                          <a:cs typeface="Calibri" panose="020F0502020204030204" pitchFamily="34" charset="0"/>
                        </a:rPr>
                      </a:br>
                      <a:r>
                        <a:rPr lang="en-US" sz="1800" i="1" dirty="0">
                          <a:solidFill>
                            <a:schemeClr val="bg1"/>
                          </a:solidFill>
                          <a:latin typeface="Calibri" panose="020F0502020204030204" pitchFamily="34" charset="0"/>
                          <a:cs typeface="Calibri" panose="020F0502020204030204" pitchFamily="34" charset="0"/>
                        </a:rPr>
                        <a:t>P</a:t>
                      </a:r>
                      <a:r>
                        <a:rPr lang="en-US" sz="1800" dirty="0">
                          <a:solidFill>
                            <a:schemeClr val="bg1"/>
                          </a:solidFill>
                          <a:latin typeface="Calibri" panose="020F0502020204030204" pitchFamily="34" charset="0"/>
                          <a:cs typeface="Calibri" panose="020F0502020204030204" pitchFamily="34" charset="0"/>
                        </a:rPr>
                        <a:t> = .09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25633598"/>
                  </a:ext>
                </a:extLst>
              </a:tr>
              <a:tr h="143983">
                <a:tc>
                  <a:txBody>
                    <a:bodyPr/>
                    <a:lstStyle/>
                    <a:p>
                      <a:r>
                        <a:rPr lang="en-US" sz="1800" dirty="0">
                          <a:solidFill>
                            <a:schemeClr val="bg1"/>
                          </a:solidFill>
                          <a:latin typeface="Calibri" panose="020F0502020204030204" pitchFamily="34" charset="0"/>
                          <a:cs typeface="Calibri" panose="020F0502020204030204" pitchFamily="34" charset="0"/>
                        </a:rPr>
                        <a:t>ORR,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0955867"/>
                  </a:ext>
                </a:extLst>
              </a:tr>
              <a:tr h="143983">
                <a:tc>
                  <a:txBody>
                    <a:bodyPr/>
                    <a:lstStyle/>
                    <a:p>
                      <a:r>
                        <a:rPr lang="en-US" sz="1800" dirty="0">
                          <a:solidFill>
                            <a:schemeClr val="bg1"/>
                          </a:solidFill>
                          <a:latin typeface="Calibri" panose="020F0502020204030204" pitchFamily="34" charset="0"/>
                          <a:cs typeface="Calibri" panose="020F0502020204030204" pitchFamily="34" charset="0"/>
                        </a:rPr>
                        <a:t>SD,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44.4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11.1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97118385"/>
                  </a:ext>
                </a:extLst>
              </a:tr>
              <a:tr h="143983">
                <a:tc>
                  <a:txBody>
                    <a:bodyPr/>
                    <a:lstStyle/>
                    <a:p>
                      <a:r>
                        <a:rPr lang="en-US" sz="1800" dirty="0">
                          <a:solidFill>
                            <a:schemeClr val="bg1"/>
                          </a:solidFill>
                          <a:latin typeface="Calibri" panose="020F0502020204030204" pitchFamily="34" charset="0"/>
                          <a:cs typeface="Calibri" panose="020F0502020204030204" pitchFamily="34" charset="0"/>
                        </a:rPr>
                        <a:t>CBR,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69.4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22.2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48976732"/>
                  </a:ext>
                </a:extLst>
              </a:tr>
              <a:tr h="143983">
                <a:tc>
                  <a:txBody>
                    <a:bodyPr/>
                    <a:lstStyle/>
                    <a:p>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800" i="1" dirty="0">
                          <a:solidFill>
                            <a:schemeClr val="bg1"/>
                          </a:solidFill>
                          <a:latin typeface="Calibri" panose="020F0502020204030204" pitchFamily="34" charset="0"/>
                          <a:cs typeface="Calibri" panose="020F0502020204030204" pitchFamily="34" charset="0"/>
                        </a:rPr>
                        <a:t>P</a:t>
                      </a:r>
                      <a:r>
                        <a:rPr lang="en-US" sz="1800" dirty="0">
                          <a:solidFill>
                            <a:schemeClr val="bg1"/>
                          </a:solidFill>
                          <a:latin typeface="Calibri" panose="020F0502020204030204" pitchFamily="34" charset="0"/>
                          <a:cs typeface="Calibri" panose="020F0502020204030204" pitchFamily="34" charset="0"/>
                        </a:rPr>
                        <a:t> &lt; .001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21348172"/>
                  </a:ext>
                </a:extLst>
              </a:tr>
            </a:tbl>
          </a:graphicData>
        </a:graphic>
      </p:graphicFrame>
    </p:spTree>
    <p:custDataLst>
      <p:tags r:id="rId1"/>
    </p:custDataLst>
    <p:extLst>
      <p:ext uri="{BB962C8B-B14F-4D97-AF65-F5344CB8AC3E}">
        <p14:creationId xmlns:p14="http://schemas.microsoft.com/office/powerpoint/2010/main" val="34964447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5C9CE4E2-B45C-4A7F-A6C1-2F4863ED4EDC}"/>
              </a:ext>
            </a:extLst>
          </p:cNvPr>
          <p:cNvSpPr/>
          <p:nvPr/>
        </p:nvSpPr>
        <p:spPr>
          <a:xfrm>
            <a:off x="723900" y="1596436"/>
            <a:ext cx="5222876" cy="4124008"/>
          </a:xfrm>
          <a:prstGeom prst="roundRect">
            <a:avLst>
              <a:gd name="adj" fmla="val 3862"/>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24" name="Rectangle: Rounded Corners 23">
            <a:extLst>
              <a:ext uri="{FF2B5EF4-FFF2-40B4-BE49-F238E27FC236}">
                <a16:creationId xmlns:a16="http://schemas.microsoft.com/office/drawing/2014/main" id="{918E8417-AA3A-4CE5-8A0F-9C48FE7F979D}"/>
              </a:ext>
            </a:extLst>
          </p:cNvPr>
          <p:cNvSpPr/>
          <p:nvPr/>
        </p:nvSpPr>
        <p:spPr>
          <a:xfrm>
            <a:off x="6245226" y="1596435"/>
            <a:ext cx="5222876" cy="4124009"/>
          </a:xfrm>
          <a:prstGeom prst="roundRect">
            <a:avLst>
              <a:gd name="adj" fmla="val 3496"/>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Title 8">
            <a:extLst>
              <a:ext uri="{FF2B5EF4-FFF2-40B4-BE49-F238E27FC236}">
                <a16:creationId xmlns:a16="http://schemas.microsoft.com/office/drawing/2014/main" id="{92AC32EF-95BE-4701-AD23-A3364565A0F9}"/>
              </a:ext>
            </a:extLst>
          </p:cNvPr>
          <p:cNvSpPr>
            <a:spLocks noGrp="1"/>
          </p:cNvSpPr>
          <p:nvPr>
            <p:ph type="title"/>
          </p:nvPr>
        </p:nvSpPr>
        <p:spPr/>
        <p:txBody>
          <a:bodyPr>
            <a:noAutofit/>
          </a:bodyPr>
          <a:lstStyle/>
          <a:p>
            <a:r>
              <a:rPr lang="en-GB" sz="3600" dirty="0">
                <a:solidFill>
                  <a:schemeClr val="bg2"/>
                </a:solidFill>
                <a:latin typeface="Calibri" panose="020F0502020204030204" pitchFamily="34" charset="0"/>
                <a:cs typeface="+mj-cs"/>
              </a:rPr>
              <a:t>Combination Checkpoint Inhibitor Studies in Advanced/Recurrent Endometrial Cancer</a:t>
            </a:r>
          </a:p>
        </p:txBody>
      </p:sp>
      <p:sp>
        <p:nvSpPr>
          <p:cNvPr id="10" name="Content Placeholder 9">
            <a:extLst>
              <a:ext uri="{FF2B5EF4-FFF2-40B4-BE49-F238E27FC236}">
                <a16:creationId xmlns:a16="http://schemas.microsoft.com/office/drawing/2014/main" id="{2CED726C-4D05-419B-BB55-4A78DF643687}"/>
              </a:ext>
            </a:extLst>
          </p:cNvPr>
          <p:cNvSpPr>
            <a:spLocks noGrp="1"/>
          </p:cNvSpPr>
          <p:nvPr>
            <p:ph idx="4294967295"/>
          </p:nvPr>
        </p:nvSpPr>
        <p:spPr>
          <a:xfrm>
            <a:off x="450614" y="6367884"/>
            <a:ext cx="8938952" cy="337073"/>
          </a:xfrm>
        </p:spPr>
        <p:txBody>
          <a:bodyPr/>
          <a:lstStyle/>
          <a:p>
            <a:pPr marL="0" indent="0">
              <a:buNone/>
            </a:pPr>
            <a:r>
              <a:rPr lang="en-GB" sz="1200" kern="1200" dirty="0">
                <a:solidFill>
                  <a:schemeClr val="bg2"/>
                </a:solidFill>
                <a:latin typeface="Calibri" panose="020F0502020204030204" pitchFamily="34" charset="0"/>
                <a:cs typeface="Calibri" panose="020F0502020204030204" pitchFamily="34" charset="0"/>
              </a:rPr>
              <a:t>1. </a:t>
            </a:r>
            <a:r>
              <a:rPr lang="en-US" sz="1200" kern="1200" dirty="0">
                <a:solidFill>
                  <a:schemeClr val="bg2"/>
                </a:solidFill>
                <a:latin typeface="Calibri" panose="020F0502020204030204" pitchFamily="34" charset="0"/>
                <a:cs typeface="Calibri" panose="020F0502020204030204" pitchFamily="34" charset="0"/>
              </a:rPr>
              <a:t>Makker. JCO. 2020; 38: 2981. 2. NCT03517449. 3. </a:t>
            </a:r>
            <a:r>
              <a:rPr lang="en-GB" sz="1200" kern="1200" dirty="0">
                <a:solidFill>
                  <a:schemeClr val="bg2"/>
                </a:solidFill>
                <a:latin typeface="Calibri" panose="020F0502020204030204" pitchFamily="34" charset="0"/>
                <a:cs typeface="Calibri" panose="020F0502020204030204" pitchFamily="34" charset="0"/>
              </a:rPr>
              <a:t>NCT03884101. </a:t>
            </a:r>
            <a:r>
              <a:rPr lang="en-US" sz="1200" kern="1200" dirty="0">
                <a:solidFill>
                  <a:schemeClr val="bg2"/>
                </a:solidFill>
                <a:latin typeface="Calibri" panose="020F0502020204030204" pitchFamily="34" charset="0"/>
                <a:cs typeface="Calibri" panose="020F0502020204030204" pitchFamily="34" charset="0"/>
              </a:rPr>
              <a:t>4. NCT03367741. </a:t>
            </a:r>
            <a:r>
              <a:rPr lang="en-GB" sz="1200" kern="1200" dirty="0">
                <a:solidFill>
                  <a:schemeClr val="bg2"/>
                </a:solidFill>
                <a:latin typeface="Calibri" panose="020F0502020204030204" pitchFamily="34" charset="0"/>
                <a:cs typeface="Calibri" panose="020F0502020204030204" pitchFamily="34" charset="0"/>
              </a:rPr>
              <a:t>5. </a:t>
            </a:r>
            <a:r>
              <a:rPr lang="en-US" sz="1200" kern="1200" dirty="0">
                <a:solidFill>
                  <a:schemeClr val="bg2"/>
                </a:solidFill>
                <a:latin typeface="Calibri" panose="020F0502020204030204" pitchFamily="34" charset="0"/>
                <a:cs typeface="Calibri" panose="020F0502020204030204" pitchFamily="34" charset="0"/>
              </a:rPr>
              <a:t>NCT03914612. 6. NCT03603184. 7. NCT03981796. </a:t>
            </a:r>
            <a:endParaRPr lang="en-GB" sz="1200" kern="1200" dirty="0">
              <a:solidFill>
                <a:schemeClr val="bg2"/>
              </a:solidFill>
              <a:latin typeface="Calibri" panose="020F0502020204030204" pitchFamily="34" charset="0"/>
              <a:cs typeface="Calibri" panose="020F0502020204030204" pitchFamily="34" charset="0"/>
            </a:endParaRPr>
          </a:p>
        </p:txBody>
      </p:sp>
      <p:sp>
        <p:nvSpPr>
          <p:cNvPr id="12" name="Rectangle: Rounded Corners 11">
            <a:extLst>
              <a:ext uri="{FF2B5EF4-FFF2-40B4-BE49-F238E27FC236}">
                <a16:creationId xmlns:a16="http://schemas.microsoft.com/office/drawing/2014/main" id="{BA26596D-7CCC-4C42-9419-4797A5E25ECC}"/>
              </a:ext>
            </a:extLst>
          </p:cNvPr>
          <p:cNvSpPr/>
          <p:nvPr/>
        </p:nvSpPr>
        <p:spPr>
          <a:xfrm>
            <a:off x="723900" y="1600200"/>
            <a:ext cx="5222876" cy="7239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Checkpoint Inhibitors Plus </a:t>
            </a:r>
            <a:br>
              <a:rPr kumimoji="0" lang="en-U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b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Antiangiogenic Agents </a:t>
            </a:r>
          </a:p>
        </p:txBody>
      </p:sp>
      <p:sp>
        <p:nvSpPr>
          <p:cNvPr id="13" name="Rectangle: Rounded Corners 12">
            <a:extLst>
              <a:ext uri="{FF2B5EF4-FFF2-40B4-BE49-F238E27FC236}">
                <a16:creationId xmlns:a16="http://schemas.microsoft.com/office/drawing/2014/main" id="{6E732CAA-1491-4433-BCE8-EA4EB6E8952E}"/>
              </a:ext>
            </a:extLst>
          </p:cNvPr>
          <p:cNvSpPr/>
          <p:nvPr/>
        </p:nvSpPr>
        <p:spPr>
          <a:xfrm>
            <a:off x="6245226" y="1600200"/>
            <a:ext cx="5222876" cy="7239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Checkpoint Inhibitors Plus Chemotherapy</a:t>
            </a:r>
          </a:p>
        </p:txBody>
      </p:sp>
      <p:sp>
        <p:nvSpPr>
          <p:cNvPr id="14" name="Rectangle 13">
            <a:extLst>
              <a:ext uri="{FF2B5EF4-FFF2-40B4-BE49-F238E27FC236}">
                <a16:creationId xmlns:a16="http://schemas.microsoft.com/office/drawing/2014/main" id="{2E864475-8C15-402E-A1E9-8EE27B801E74}"/>
              </a:ext>
            </a:extLst>
          </p:cNvPr>
          <p:cNvSpPr/>
          <p:nvPr/>
        </p:nvSpPr>
        <p:spPr>
          <a:xfrm>
            <a:off x="2368787" y="2631501"/>
            <a:ext cx="1969257"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KEYNOTE-146</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[1]</a:t>
            </a:r>
            <a:endParaRPr kumimoji="0" lang="en-GB"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DE7875FC-55A9-4D8A-82A8-8039C277C2FB}"/>
              </a:ext>
            </a:extLst>
          </p:cNvPr>
          <p:cNvSpPr/>
          <p:nvPr/>
        </p:nvSpPr>
        <p:spPr>
          <a:xfrm>
            <a:off x="6245226" y="2493002"/>
            <a:ext cx="5222876"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NRG-GY018</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lang="en-US" sz="2200" baseline="30000" dirty="0">
                <a:solidFill>
                  <a:srgbClr val="000000"/>
                </a:solidFill>
                <a:latin typeface="Calibri" panose="020F0502020204030204" pitchFamily="34" charset="0"/>
                <a:cs typeface="Calibri" panose="020F0502020204030204" pitchFamily="34" charset="0"/>
              </a:rPr>
              <a:t>5]</a:t>
            </a:r>
            <a:r>
              <a:rPr lang="en-US" sz="2200" dirty="0">
                <a:solidFill>
                  <a:srgbClr val="000000"/>
                </a:solidFill>
                <a:latin typeface="Calibri" panose="020F0502020204030204" pitchFamily="34" charset="0"/>
                <a:cs typeface="Calibri" panose="020F0502020204030204" pitchFamily="34" charset="0"/>
              </a:rPr>
              <a:t>:</a:t>
            </a:r>
            <a:b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Pembrolizumab + Paclitaxel/Carboplatin</a:t>
            </a:r>
          </a:p>
        </p:txBody>
      </p:sp>
      <p:sp>
        <p:nvSpPr>
          <p:cNvPr id="17" name="Rectangle 16">
            <a:extLst>
              <a:ext uri="{FF2B5EF4-FFF2-40B4-BE49-F238E27FC236}">
                <a16:creationId xmlns:a16="http://schemas.microsoft.com/office/drawing/2014/main" id="{E8416F02-0EFB-4CA2-AEB0-74B4168298EA}"/>
              </a:ext>
            </a:extLst>
          </p:cNvPr>
          <p:cNvSpPr/>
          <p:nvPr/>
        </p:nvSpPr>
        <p:spPr>
          <a:xfrm>
            <a:off x="6245226" y="4125108"/>
            <a:ext cx="5222876"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RUBY (ENGOT-EN6; GOG-3031)</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lang="en-US" sz="2200" baseline="30000" dirty="0">
                <a:solidFill>
                  <a:srgbClr val="000000"/>
                </a:solidFill>
                <a:latin typeface="Calibri" panose="020F0502020204030204" pitchFamily="34" charset="0"/>
                <a:cs typeface="Calibri" panose="020F0502020204030204" pitchFamily="34" charset="0"/>
              </a:rPr>
              <a:t>7]</a:t>
            </a:r>
            <a:r>
              <a:rPr lang="en-US" sz="2200" dirty="0">
                <a:solidFill>
                  <a:srgbClr val="000000"/>
                </a:solidFill>
                <a:latin typeface="Calibri" panose="020F0502020204030204" pitchFamily="34" charset="0"/>
                <a:cs typeface="Calibri" panose="020F0502020204030204" pitchFamily="34" charset="0"/>
              </a:rPr>
              <a:t>:</a:t>
            </a:r>
            <a:b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Dostarlimab + Chemotherapy</a:t>
            </a:r>
            <a:endParaRPr kumimoji="0" lang="en-GB"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21A90506-53DD-4A3B-A8DA-5621ADEF07D5}"/>
              </a:ext>
            </a:extLst>
          </p:cNvPr>
          <p:cNvSpPr/>
          <p:nvPr/>
        </p:nvSpPr>
        <p:spPr>
          <a:xfrm>
            <a:off x="6245226" y="3309055"/>
            <a:ext cx="5222876"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AtTEnd/ENGOT-en7</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lang="en-NZ" sz="2200" baseline="30000" dirty="0">
                <a:solidFill>
                  <a:srgbClr val="000000"/>
                </a:solidFill>
                <a:latin typeface="Calibri" panose="020F0502020204030204" pitchFamily="34" charset="0"/>
                <a:cs typeface="Calibri" panose="020F0502020204030204" pitchFamily="34" charset="0"/>
              </a:rPr>
              <a:t>6]</a:t>
            </a:r>
            <a:r>
              <a:rPr lang="en-NZ" sz="2200" dirty="0">
                <a:solidFill>
                  <a:srgbClr val="000000"/>
                </a:solidFill>
                <a:latin typeface="Calibri" panose="020F0502020204030204" pitchFamily="34" charset="0"/>
                <a:cs typeface="Calibri" panose="020F0502020204030204" pitchFamily="34" charset="0"/>
              </a:rPr>
              <a:t>:</a:t>
            </a:r>
            <a:br>
              <a:rPr kumimoji="0" lang="en-NZ"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Atezolizumab + Paclitaxel/Carboplatin</a:t>
            </a:r>
          </a:p>
        </p:txBody>
      </p:sp>
      <p:cxnSp>
        <p:nvCxnSpPr>
          <p:cNvPr id="21" name="Straight Connector 20">
            <a:extLst>
              <a:ext uri="{FF2B5EF4-FFF2-40B4-BE49-F238E27FC236}">
                <a16:creationId xmlns:a16="http://schemas.microsoft.com/office/drawing/2014/main" id="{C217F6EF-D067-4D70-81DD-3B9F18DADD0E}"/>
              </a:ext>
            </a:extLst>
          </p:cNvPr>
          <p:cNvCxnSpPr>
            <a:cxnSpLocks/>
          </p:cNvCxnSpPr>
          <p:nvPr/>
        </p:nvCxnSpPr>
        <p:spPr>
          <a:xfrm>
            <a:off x="6096000" y="1600200"/>
            <a:ext cx="0" cy="398729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3FB5C9A2-A6F6-42E3-AC96-B7FD2E974C8F}"/>
              </a:ext>
            </a:extLst>
          </p:cNvPr>
          <p:cNvSpPr/>
          <p:nvPr/>
        </p:nvSpPr>
        <p:spPr>
          <a:xfrm>
            <a:off x="1751631" y="3021942"/>
            <a:ext cx="3203569"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KEYNOTE-775 (phase </a:t>
            </a:r>
            <a:r>
              <a:rPr lang="en-US" sz="2200" dirty="0">
                <a:solidFill>
                  <a:srgbClr val="000000"/>
                </a:solidFill>
                <a:latin typeface="Calibri" panose="020F0502020204030204" pitchFamily="34" charset="0"/>
                <a:cs typeface="Calibri" panose="020F0502020204030204" pitchFamily="34" charset="0"/>
              </a:rPr>
              <a:t>III</a:t>
            </a:r>
            <a:r>
              <a:rPr kumimoji="0" lang="en-US" sz="2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[2]</a:t>
            </a:r>
            <a:endParaRPr kumimoji="0" lang="en-GB"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C19F7414-9E68-40EB-9FEB-56676DA33D22}"/>
              </a:ext>
            </a:extLst>
          </p:cNvPr>
          <p:cNvSpPr/>
          <p:nvPr/>
        </p:nvSpPr>
        <p:spPr>
          <a:xfrm>
            <a:off x="1307501" y="3479151"/>
            <a:ext cx="4091826"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ENGOT-en9/LEAP-001 (phase </a:t>
            </a:r>
            <a:r>
              <a:rPr lang="en-US" sz="2200" dirty="0">
                <a:solidFill>
                  <a:srgbClr val="000000"/>
                </a:solidFill>
                <a:latin typeface="Calibri" panose="020F0502020204030204" pitchFamily="34" charset="0"/>
                <a:cs typeface="Calibri" panose="020F0502020204030204" pitchFamily="34" charset="0"/>
              </a:rPr>
              <a:t>III</a:t>
            </a:r>
            <a:r>
              <a:rPr kumimoji="0" lang="en-US" sz="220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[3]</a:t>
            </a:r>
            <a:endParaRPr kumimoji="0" lang="en-GB"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9" name="Rectangle 18">
            <a:extLst>
              <a:ext uri="{FF2B5EF4-FFF2-40B4-BE49-F238E27FC236}">
                <a16:creationId xmlns:a16="http://schemas.microsoft.com/office/drawing/2014/main" id="{AB8A9FF1-B87B-4C31-AEBA-2362811B597C}"/>
              </a:ext>
            </a:extLst>
          </p:cNvPr>
          <p:cNvSpPr/>
          <p:nvPr/>
        </p:nvSpPr>
        <p:spPr>
          <a:xfrm>
            <a:off x="1587827" y="3901371"/>
            <a:ext cx="3566169"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Pembrolizumab + Lenvatinib </a:t>
            </a:r>
            <a:endParaRPr kumimoji="0" lang="en-GB" sz="2200" b="1"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CF229336-53FF-431F-97D6-30459F3FCAFC}"/>
              </a:ext>
            </a:extLst>
          </p:cNvPr>
          <p:cNvSpPr/>
          <p:nvPr/>
        </p:nvSpPr>
        <p:spPr>
          <a:xfrm>
            <a:off x="741976" y="4546325"/>
            <a:ext cx="5222876"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NCT0336774</a:t>
            </a:r>
            <a:r>
              <a:rPr kumimoji="0" lang="en-US" sz="220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US" sz="2200" b="0" i="0" u="none" strike="noStrike" kern="1200" cap="none" spc="0" normalizeH="0" baseline="30000" noProof="0" dirty="0">
                <a:ln>
                  <a:noFill/>
                </a:ln>
                <a:solidFill>
                  <a:srgbClr val="000000"/>
                </a:solidFill>
                <a:effectLst/>
                <a:uLnTx/>
                <a:uFillTx/>
                <a:latin typeface="Calibri" panose="020F0502020204030204" pitchFamily="34" charset="0"/>
                <a:cs typeface="Calibri" panose="020F0502020204030204" pitchFamily="34" charset="0"/>
              </a:rPr>
              <a:t>4]</a:t>
            </a:r>
            <a:r>
              <a:rPr kumimoji="0" lang="en-US" sz="2200" b="0" i="0" u="none" strike="noStrike" kern="1200" cap="none" spc="0" normalizeH="0" noProof="0" dirty="0">
                <a:ln>
                  <a:noFill/>
                </a:ln>
                <a:solidFill>
                  <a:srgbClr val="000000"/>
                </a:solidFill>
                <a:effectLst/>
                <a:uLnTx/>
                <a:uFillTx/>
                <a:latin typeface="Calibri" panose="020F0502020204030204" pitchFamily="34" charset="0"/>
                <a:cs typeface="Calibri" panose="020F0502020204030204" pitchFamily="34" charset="0"/>
              </a:rPr>
              <a:t>:</a:t>
            </a:r>
            <a:br>
              <a:rPr kumimoji="0" lang="en-US" sz="2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lang="en-US" sz="2200" b="1" dirty="0">
                <a:solidFill>
                  <a:srgbClr val="000000"/>
                </a:solidFill>
                <a:latin typeface="Calibri" panose="020F0502020204030204" pitchFamily="34" charset="0"/>
                <a:cs typeface="Calibri" panose="020F0502020204030204" pitchFamily="34" charset="0"/>
              </a:rPr>
              <a:t>Nivolumab</a:t>
            </a: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 Cabozantinib</a:t>
            </a:r>
            <a:endParaRPr kumimoji="0" lang="en-GB" sz="22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20" name="Group 7">
            <a:extLst>
              <a:ext uri="{FF2B5EF4-FFF2-40B4-BE49-F238E27FC236}">
                <a16:creationId xmlns:a16="http://schemas.microsoft.com/office/drawing/2014/main" id="{A5175178-2AAD-4980-A93D-C642AE020ED8}"/>
              </a:ext>
            </a:extLst>
          </p:cNvPr>
          <p:cNvGrpSpPr>
            <a:grpSpLocks/>
          </p:cNvGrpSpPr>
          <p:nvPr/>
        </p:nvGrpSpPr>
        <p:grpSpPr bwMode="auto">
          <a:xfrm>
            <a:off x="9389569" y="6216652"/>
            <a:ext cx="2488502" cy="447822"/>
            <a:chOff x="9527309" y="3551529"/>
            <a:chExt cx="2488502" cy="448324"/>
          </a:xfrm>
        </p:grpSpPr>
        <p:pic>
          <p:nvPicPr>
            <p:cNvPr id="22" name="Picture 9">
              <a:extLst>
                <a:ext uri="{FF2B5EF4-FFF2-40B4-BE49-F238E27FC236}">
                  <a16:creationId xmlns:a16="http://schemas.microsoft.com/office/drawing/2014/main" id="{B3491FF7-9F6D-40C1-BFA2-E81E42DBB7C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7" name="Rectangle 26">
              <a:extLst>
                <a:ext uri="{FF2B5EF4-FFF2-40B4-BE49-F238E27FC236}">
                  <a16:creationId xmlns:a16="http://schemas.microsoft.com/office/drawing/2014/main" id="{7C29F724-FD09-489D-98E7-102650ED9EB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178771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4B5254-4C46-4891-B1AA-FCD4BBEBA804}"/>
              </a:ext>
            </a:extLst>
          </p:cNvPr>
          <p:cNvSpPr>
            <a:spLocks noGrp="1"/>
          </p:cNvSpPr>
          <p:nvPr>
            <p:ph type="title"/>
          </p:nvPr>
        </p:nvSpPr>
        <p:spPr/>
        <p:txBody>
          <a:bodyPr/>
          <a:lstStyle/>
          <a:p>
            <a:r>
              <a:rPr lang="en-US" sz="3600" dirty="0">
                <a:solidFill>
                  <a:schemeClr val="bg2"/>
                </a:solidFill>
                <a:latin typeface="Calibri" panose="020F0502020204030204" pitchFamily="34" charset="0"/>
                <a:cs typeface="+mj-cs"/>
              </a:rPr>
              <a:t>Phase III NRG-GY018: Pembrolizumab + Paclitaxel/Carboplatin in Stage III/IV or Recurrent EC</a:t>
            </a:r>
          </a:p>
        </p:txBody>
      </p:sp>
      <p:sp>
        <p:nvSpPr>
          <p:cNvPr id="3" name="Content Placeholder 2">
            <a:extLst>
              <a:ext uri="{FF2B5EF4-FFF2-40B4-BE49-F238E27FC236}">
                <a16:creationId xmlns:a16="http://schemas.microsoft.com/office/drawing/2014/main" id="{B12815E4-069C-4A22-ACF0-2F7101C984C6}"/>
              </a:ext>
            </a:extLst>
          </p:cNvPr>
          <p:cNvSpPr>
            <a:spLocks noGrp="1"/>
          </p:cNvSpPr>
          <p:nvPr>
            <p:ph idx="4294967295"/>
          </p:nvPr>
        </p:nvSpPr>
        <p:spPr>
          <a:xfrm>
            <a:off x="450614" y="6366523"/>
            <a:ext cx="8596232" cy="305306"/>
          </a:xfrm>
        </p:spPr>
        <p:txBody>
          <a:bodyPr/>
          <a:lstStyle/>
          <a:p>
            <a:pPr marL="0" indent="0">
              <a:lnSpc>
                <a:spcPct val="100000"/>
              </a:lnSpc>
              <a:spcBef>
                <a:spcPts val="0"/>
              </a:spcBef>
              <a:buNone/>
            </a:pPr>
            <a:r>
              <a:rPr lang="en-US" sz="1200" kern="1200" dirty="0">
                <a:solidFill>
                  <a:schemeClr val="bg2"/>
                </a:solidFill>
                <a:latin typeface="Calibri" panose="020F0502020204030204" pitchFamily="34" charset="0"/>
                <a:cs typeface="Calibri" panose="020F0502020204030204" pitchFamily="34" charset="0"/>
              </a:rPr>
              <a:t>NCT03914612.</a:t>
            </a:r>
            <a:endParaRPr lang="en-GB" sz="1200" kern="1200" dirty="0">
              <a:solidFill>
                <a:schemeClr val="bg2"/>
              </a:solidFill>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E45E6020-2D73-4835-9CA3-8190A4DAFAC6}"/>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BA0ABBC3-7BA8-452A-96DE-60521FE108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14">
              <a:extLst>
                <a:ext uri="{FF2B5EF4-FFF2-40B4-BE49-F238E27FC236}">
                  <a16:creationId xmlns:a16="http://schemas.microsoft.com/office/drawing/2014/main" id="{A973E12D-4DB8-4C0D-9514-F94147415B5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6" name="TextBox 15">
            <a:extLst>
              <a:ext uri="{FF2B5EF4-FFF2-40B4-BE49-F238E27FC236}">
                <a16:creationId xmlns:a16="http://schemas.microsoft.com/office/drawing/2014/main" id="{5F128E8D-6150-4780-8411-D770AEA839FC}"/>
              </a:ext>
            </a:extLst>
          </p:cNvPr>
          <p:cNvSpPr txBox="1"/>
          <p:nvPr/>
        </p:nvSpPr>
        <p:spPr bwMode="auto">
          <a:xfrm>
            <a:off x="723900" y="4925500"/>
            <a:ext cx="110690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endpoints: PFS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including adverse events, ORR, DoR, OS, QoL</a:t>
            </a:r>
          </a:p>
        </p:txBody>
      </p:sp>
      <p:sp>
        <p:nvSpPr>
          <p:cNvPr id="17" name="Text Box 45">
            <a:extLst>
              <a:ext uri="{FF2B5EF4-FFF2-40B4-BE49-F238E27FC236}">
                <a16:creationId xmlns:a16="http://schemas.microsoft.com/office/drawing/2014/main" id="{344F9C4B-450F-413F-A67F-3AA0317A9753}"/>
              </a:ext>
            </a:extLst>
          </p:cNvPr>
          <p:cNvSpPr txBox="1">
            <a:spLocks noChangeArrowheads="1"/>
          </p:cNvSpPr>
          <p:nvPr/>
        </p:nvSpPr>
        <p:spPr bwMode="auto">
          <a:xfrm>
            <a:off x="416566" y="2554797"/>
            <a:ext cx="337896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pPr>
            <a:r>
              <a:rPr lang="en-GB" altLang="en-US" sz="1800" dirty="0">
                <a:solidFill>
                  <a:srgbClr val="000000"/>
                </a:solidFill>
                <a:latin typeface="Calibri" panose="020F0502020204030204" pitchFamily="34" charset="0"/>
              </a:rPr>
              <a:t>Advanced or 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ecurrent endometrial cancer, no previous chemotherapy for EC (previous adjuvant chemotherapy allowed if completed ≥ 12 month ago), ECOG PS 0-2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810)</a:t>
            </a:r>
          </a:p>
        </p:txBody>
      </p:sp>
      <p:sp>
        <p:nvSpPr>
          <p:cNvPr id="18" name="Rectangle 49">
            <a:extLst>
              <a:ext uri="{FF2B5EF4-FFF2-40B4-BE49-F238E27FC236}">
                <a16:creationId xmlns:a16="http://schemas.microsoft.com/office/drawing/2014/main" id="{8ECF624C-BDDA-4FD1-B9B7-3173ADE07407}"/>
              </a:ext>
            </a:extLst>
          </p:cNvPr>
          <p:cNvSpPr>
            <a:spLocks noChangeArrowheads="1"/>
          </p:cNvSpPr>
          <p:nvPr/>
        </p:nvSpPr>
        <p:spPr bwMode="auto">
          <a:xfrm>
            <a:off x="4646432" y="2546214"/>
            <a:ext cx="3790950" cy="9445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Pembrolizumab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Carboplatin/paclitaxel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6 cycles</a:t>
            </a:r>
          </a:p>
        </p:txBody>
      </p:sp>
      <p:sp>
        <p:nvSpPr>
          <p:cNvPr id="19" name="Rectangle 50">
            <a:extLst>
              <a:ext uri="{FF2B5EF4-FFF2-40B4-BE49-F238E27FC236}">
                <a16:creationId xmlns:a16="http://schemas.microsoft.com/office/drawing/2014/main" id="{0FB3234E-7404-45F5-A76E-D9AABC6BA22B}"/>
              </a:ext>
            </a:extLst>
          </p:cNvPr>
          <p:cNvSpPr>
            <a:spLocks noChangeArrowheads="1"/>
          </p:cNvSpPr>
          <p:nvPr/>
        </p:nvSpPr>
        <p:spPr bwMode="auto">
          <a:xfrm>
            <a:off x="4646432" y="3613405"/>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Carboplatin/paclitaxel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6 cycles</a:t>
            </a:r>
          </a:p>
        </p:txBody>
      </p:sp>
      <p:sp>
        <p:nvSpPr>
          <p:cNvPr id="20" name="Line 53">
            <a:extLst>
              <a:ext uri="{FF2B5EF4-FFF2-40B4-BE49-F238E27FC236}">
                <a16:creationId xmlns:a16="http://schemas.microsoft.com/office/drawing/2014/main" id="{F7C8B1CC-80A4-4620-A10F-26F8D95C8846}"/>
              </a:ext>
            </a:extLst>
          </p:cNvPr>
          <p:cNvSpPr>
            <a:spLocks noChangeShapeType="1"/>
          </p:cNvSpPr>
          <p:nvPr/>
        </p:nvSpPr>
        <p:spPr bwMode="auto">
          <a:xfrm>
            <a:off x="3909832" y="351753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Line 54">
            <a:extLst>
              <a:ext uri="{FF2B5EF4-FFF2-40B4-BE49-F238E27FC236}">
                <a16:creationId xmlns:a16="http://schemas.microsoft.com/office/drawing/2014/main" id="{BB227FF8-DF0B-4FC6-9AC4-24BA5BF5E857}"/>
              </a:ext>
            </a:extLst>
          </p:cNvPr>
          <p:cNvSpPr>
            <a:spLocks noChangeShapeType="1"/>
          </p:cNvSpPr>
          <p:nvPr/>
        </p:nvSpPr>
        <p:spPr bwMode="auto">
          <a:xfrm flipV="1">
            <a:off x="3909832" y="291746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4" name="Straight Arrow Connector 3">
            <a:extLst>
              <a:ext uri="{FF2B5EF4-FFF2-40B4-BE49-F238E27FC236}">
                <a16:creationId xmlns:a16="http://schemas.microsoft.com/office/drawing/2014/main" id="{2D7688BB-A2CD-4568-A131-B5154618F53C}"/>
              </a:ext>
            </a:extLst>
          </p:cNvPr>
          <p:cNvCxnSpPr>
            <a:cxnSpLocks/>
          </p:cNvCxnSpPr>
          <p:nvPr/>
        </p:nvCxnSpPr>
        <p:spPr bwMode="auto">
          <a:xfrm>
            <a:off x="4220982" y="2292317"/>
            <a:ext cx="0" cy="474406"/>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701D1A17-8CB1-4990-980E-6AE04ED30BE3}"/>
              </a:ext>
            </a:extLst>
          </p:cNvPr>
          <p:cNvSpPr txBox="1"/>
          <p:nvPr/>
        </p:nvSpPr>
        <p:spPr bwMode="auto">
          <a:xfrm>
            <a:off x="1090978" y="1694533"/>
            <a:ext cx="62600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dMMR status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 vs no</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prior chemotherapy (yes vs no)</a:t>
            </a:r>
          </a:p>
        </p:txBody>
      </p:sp>
      <p:cxnSp>
        <p:nvCxnSpPr>
          <p:cNvPr id="6" name="Straight Arrow Connector 5">
            <a:extLst>
              <a:ext uri="{FF2B5EF4-FFF2-40B4-BE49-F238E27FC236}">
                <a16:creationId xmlns:a16="http://schemas.microsoft.com/office/drawing/2014/main" id="{644DCFB2-A409-417B-AC3A-83B3D00BCDFC}"/>
              </a:ext>
            </a:extLst>
          </p:cNvPr>
          <p:cNvCxnSpPr>
            <a:cxnSpLocks/>
          </p:cNvCxnSpPr>
          <p:nvPr/>
        </p:nvCxnSpPr>
        <p:spPr bwMode="auto">
          <a:xfrm flipV="1">
            <a:off x="8526780" y="3017195"/>
            <a:ext cx="411480" cy="0"/>
          </a:xfrm>
          <a:prstGeom prst="straightConnector1">
            <a:avLst/>
          </a:prstGeom>
          <a:noFill/>
          <a:ln w="28575" cap="flat" cmpd="sng" algn="ctr">
            <a:solidFill>
              <a:schemeClr val="bg1"/>
            </a:solidFill>
            <a:prstDash val="solid"/>
            <a:round/>
            <a:headEnd type="none" w="med" len="med"/>
            <a:tailEnd type="triangle"/>
          </a:ln>
          <a:effectLst/>
        </p:spPr>
      </p:cxnSp>
      <p:sp>
        <p:nvSpPr>
          <p:cNvPr id="23" name="Rectangle 49">
            <a:extLst>
              <a:ext uri="{FF2B5EF4-FFF2-40B4-BE49-F238E27FC236}">
                <a16:creationId xmlns:a16="http://schemas.microsoft.com/office/drawing/2014/main" id="{34BD3708-8413-4C98-ADCF-2533EEAF8D53}"/>
              </a:ext>
            </a:extLst>
          </p:cNvPr>
          <p:cNvSpPr>
            <a:spLocks noChangeArrowheads="1"/>
          </p:cNvSpPr>
          <p:nvPr/>
        </p:nvSpPr>
        <p:spPr bwMode="auto">
          <a:xfrm>
            <a:off x="9046846" y="2546214"/>
            <a:ext cx="2419745" cy="9445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Pembrolizumab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5 yrs</a:t>
            </a:r>
          </a:p>
        </p:txBody>
      </p:sp>
      <p:cxnSp>
        <p:nvCxnSpPr>
          <p:cNvPr id="24" name="Straight Arrow Connector 23">
            <a:extLst>
              <a:ext uri="{FF2B5EF4-FFF2-40B4-BE49-F238E27FC236}">
                <a16:creationId xmlns:a16="http://schemas.microsoft.com/office/drawing/2014/main" id="{314C063E-6647-4884-85E7-ACA77E211A91}"/>
              </a:ext>
            </a:extLst>
          </p:cNvPr>
          <p:cNvCxnSpPr>
            <a:cxnSpLocks/>
          </p:cNvCxnSpPr>
          <p:nvPr/>
        </p:nvCxnSpPr>
        <p:spPr bwMode="auto">
          <a:xfrm flipV="1">
            <a:off x="8526780" y="4029129"/>
            <a:ext cx="411480" cy="0"/>
          </a:xfrm>
          <a:prstGeom prst="straightConnector1">
            <a:avLst/>
          </a:prstGeom>
          <a:noFill/>
          <a:ln w="28575" cap="flat" cmpd="sng" algn="ctr">
            <a:solidFill>
              <a:schemeClr val="bg1"/>
            </a:solidFill>
            <a:prstDash val="solid"/>
            <a:round/>
            <a:headEnd type="none" w="med" len="med"/>
            <a:tailEnd type="triangle"/>
          </a:ln>
          <a:effectLst/>
        </p:spPr>
      </p:cxnSp>
      <p:sp>
        <p:nvSpPr>
          <p:cNvPr id="25" name="Rectangle 50">
            <a:extLst>
              <a:ext uri="{FF2B5EF4-FFF2-40B4-BE49-F238E27FC236}">
                <a16:creationId xmlns:a16="http://schemas.microsoft.com/office/drawing/2014/main" id="{4A19799C-793B-49DC-95F0-5C6382551EB3}"/>
              </a:ext>
            </a:extLst>
          </p:cNvPr>
          <p:cNvSpPr>
            <a:spLocks noChangeArrowheads="1"/>
          </p:cNvSpPr>
          <p:nvPr/>
        </p:nvSpPr>
        <p:spPr bwMode="auto">
          <a:xfrm>
            <a:off x="9046846" y="3613405"/>
            <a:ext cx="2419745"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5 yrs</a:t>
            </a:r>
          </a:p>
        </p:txBody>
      </p:sp>
      <p:sp>
        <p:nvSpPr>
          <p:cNvPr id="8" name="TextBox 7">
            <a:extLst>
              <a:ext uri="{FF2B5EF4-FFF2-40B4-BE49-F238E27FC236}">
                <a16:creationId xmlns:a16="http://schemas.microsoft.com/office/drawing/2014/main" id="{1585F635-FD80-4E7C-97A8-1062E73ACC05}"/>
              </a:ext>
            </a:extLst>
          </p:cNvPr>
          <p:cNvSpPr txBox="1"/>
          <p:nvPr/>
        </p:nvSpPr>
        <p:spPr bwMode="auto">
          <a:xfrm>
            <a:off x="3978550" y="3215384"/>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9" name="TextBox 8">
            <a:extLst>
              <a:ext uri="{FF2B5EF4-FFF2-40B4-BE49-F238E27FC236}">
                <a16:creationId xmlns:a16="http://schemas.microsoft.com/office/drawing/2014/main" id="{DEEEC35F-04A4-406A-9A55-826BFC0B53E7}"/>
              </a:ext>
            </a:extLst>
          </p:cNvPr>
          <p:cNvSpPr txBox="1"/>
          <p:nvPr/>
        </p:nvSpPr>
        <p:spPr bwMode="auto">
          <a:xfrm>
            <a:off x="8509883" y="3077375"/>
            <a:ext cx="5008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PR or SD</a:t>
            </a:r>
          </a:p>
        </p:txBody>
      </p:sp>
    </p:spTree>
    <p:extLst>
      <p:ext uri="{BB962C8B-B14F-4D97-AF65-F5344CB8AC3E}">
        <p14:creationId xmlns:p14="http://schemas.microsoft.com/office/powerpoint/2010/main" val="10437401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4B5254-4C46-4891-B1AA-FCD4BBEBA804}"/>
              </a:ext>
            </a:extLst>
          </p:cNvPr>
          <p:cNvSpPr>
            <a:spLocks noGrp="1"/>
          </p:cNvSpPr>
          <p:nvPr>
            <p:ph type="title"/>
          </p:nvPr>
        </p:nvSpPr>
        <p:spPr/>
        <p:txBody>
          <a:bodyPr/>
          <a:lstStyle/>
          <a:p>
            <a:r>
              <a:rPr lang="en-US" sz="3600" dirty="0">
                <a:solidFill>
                  <a:schemeClr val="bg2"/>
                </a:solidFill>
                <a:latin typeface="Calibri" panose="020F0502020204030204" pitchFamily="34" charset="0"/>
                <a:cs typeface="+mj-cs"/>
              </a:rPr>
              <a:t>Phase III AtTEnd/ENGOT-en7: Atezolizumab + Paclitaxel/Carboplatin in Advanced/Recurrent EC</a:t>
            </a:r>
          </a:p>
        </p:txBody>
      </p:sp>
      <p:sp>
        <p:nvSpPr>
          <p:cNvPr id="3" name="Content Placeholder 2">
            <a:extLst>
              <a:ext uri="{FF2B5EF4-FFF2-40B4-BE49-F238E27FC236}">
                <a16:creationId xmlns:a16="http://schemas.microsoft.com/office/drawing/2014/main" id="{B12815E4-069C-4A22-ACF0-2F7101C984C6}"/>
              </a:ext>
            </a:extLst>
          </p:cNvPr>
          <p:cNvSpPr>
            <a:spLocks noGrp="1"/>
          </p:cNvSpPr>
          <p:nvPr>
            <p:ph idx="4294967295"/>
          </p:nvPr>
        </p:nvSpPr>
        <p:spPr>
          <a:xfrm>
            <a:off x="449194" y="6366759"/>
            <a:ext cx="7551806" cy="297715"/>
          </a:xfrm>
        </p:spPr>
        <p:txBody>
          <a:bodyPr/>
          <a:lstStyle/>
          <a:p>
            <a:pPr marL="0" indent="0">
              <a:lnSpc>
                <a:spcPct val="100000"/>
              </a:lnSpc>
              <a:spcBef>
                <a:spcPts val="0"/>
              </a:spcBef>
              <a:buNone/>
            </a:pPr>
            <a:r>
              <a:rPr lang="en-US" sz="1200" kern="1200" dirty="0">
                <a:solidFill>
                  <a:schemeClr val="bg2"/>
                </a:solidFill>
                <a:latin typeface="Calibri" panose="020F0502020204030204" pitchFamily="34" charset="0"/>
                <a:cs typeface="Calibri" panose="020F0502020204030204" pitchFamily="34" charset="0"/>
              </a:rPr>
              <a:t>NCT03603184.</a:t>
            </a:r>
            <a:endParaRPr lang="en-GB" sz="1200" kern="1200" dirty="0">
              <a:solidFill>
                <a:schemeClr val="bg2"/>
              </a:solidFill>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E45E6020-2D73-4835-9CA3-8190A4DAFAC6}"/>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BA0ABBC3-7BA8-452A-96DE-60521FE108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14">
              <a:extLst>
                <a:ext uri="{FF2B5EF4-FFF2-40B4-BE49-F238E27FC236}">
                  <a16:creationId xmlns:a16="http://schemas.microsoft.com/office/drawing/2014/main" id="{A973E12D-4DB8-4C0D-9514-F94147415B5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6" name="TextBox 15">
            <a:extLst>
              <a:ext uri="{FF2B5EF4-FFF2-40B4-BE49-F238E27FC236}">
                <a16:creationId xmlns:a16="http://schemas.microsoft.com/office/drawing/2014/main" id="{5F128E8D-6150-4780-8411-D770AEA839FC}"/>
              </a:ext>
            </a:extLst>
          </p:cNvPr>
          <p:cNvSpPr txBox="1"/>
          <p:nvPr/>
        </p:nvSpPr>
        <p:spPr bwMode="auto">
          <a:xfrm>
            <a:off x="726328" y="4925500"/>
            <a:ext cx="112141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endpoints: OS, PFS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ORR, DoR, safety</a:t>
            </a:r>
          </a:p>
        </p:txBody>
      </p:sp>
      <p:sp>
        <p:nvSpPr>
          <p:cNvPr id="17" name="Text Box 45">
            <a:extLst>
              <a:ext uri="{FF2B5EF4-FFF2-40B4-BE49-F238E27FC236}">
                <a16:creationId xmlns:a16="http://schemas.microsoft.com/office/drawing/2014/main" id="{344F9C4B-450F-413F-A67F-3AA0317A9753}"/>
              </a:ext>
            </a:extLst>
          </p:cNvPr>
          <p:cNvSpPr txBox="1">
            <a:spLocks noChangeArrowheads="1"/>
          </p:cNvSpPr>
          <p:nvPr/>
        </p:nvSpPr>
        <p:spPr bwMode="auto">
          <a:xfrm>
            <a:off x="1240084" y="2537918"/>
            <a:ext cx="362142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rPr>
              <a:t>Newly diagnosed advanced or 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ecurrent endometrial cancer, naive to first-line systemic therapy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previous line of platinum-based regimen permitted if platinum-free interval ≥ 6 mos), ECOG PS 0-2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550)</a:t>
            </a:r>
          </a:p>
        </p:txBody>
      </p:sp>
      <p:sp>
        <p:nvSpPr>
          <p:cNvPr id="18" name="Rectangle 49">
            <a:extLst>
              <a:ext uri="{FF2B5EF4-FFF2-40B4-BE49-F238E27FC236}">
                <a16:creationId xmlns:a16="http://schemas.microsoft.com/office/drawing/2014/main" id="{8ECF624C-BDDA-4FD1-B9B7-3173ADE07407}"/>
              </a:ext>
            </a:extLst>
          </p:cNvPr>
          <p:cNvSpPr>
            <a:spLocks noChangeArrowheads="1"/>
          </p:cNvSpPr>
          <p:nvPr/>
        </p:nvSpPr>
        <p:spPr bwMode="auto">
          <a:xfrm>
            <a:off x="5712403" y="2546980"/>
            <a:ext cx="4425503" cy="100499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Atezolizumab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 until progression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Carboplatin/paclitaxel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6-8 cycles</a:t>
            </a:r>
          </a:p>
        </p:txBody>
      </p:sp>
      <p:sp>
        <p:nvSpPr>
          <p:cNvPr id="19" name="Rectangle 50">
            <a:extLst>
              <a:ext uri="{FF2B5EF4-FFF2-40B4-BE49-F238E27FC236}">
                <a16:creationId xmlns:a16="http://schemas.microsoft.com/office/drawing/2014/main" id="{0FB3234E-7404-45F5-A76E-D9AABC6BA22B}"/>
              </a:ext>
            </a:extLst>
          </p:cNvPr>
          <p:cNvSpPr>
            <a:spLocks noChangeArrowheads="1"/>
          </p:cNvSpPr>
          <p:nvPr/>
        </p:nvSpPr>
        <p:spPr bwMode="auto">
          <a:xfrm>
            <a:off x="5712403" y="3692015"/>
            <a:ext cx="4425503" cy="97019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 until progression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Carboplatin/paclitaxel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6-8 cycles</a:t>
            </a:r>
          </a:p>
        </p:txBody>
      </p:sp>
      <p:sp>
        <p:nvSpPr>
          <p:cNvPr id="20" name="Line 53">
            <a:extLst>
              <a:ext uri="{FF2B5EF4-FFF2-40B4-BE49-F238E27FC236}">
                <a16:creationId xmlns:a16="http://schemas.microsoft.com/office/drawing/2014/main" id="{F7C8B1CC-80A4-4620-A10F-26F8D95C8846}"/>
              </a:ext>
            </a:extLst>
          </p:cNvPr>
          <p:cNvSpPr>
            <a:spLocks noChangeShapeType="1"/>
          </p:cNvSpPr>
          <p:nvPr/>
        </p:nvSpPr>
        <p:spPr bwMode="auto">
          <a:xfrm>
            <a:off x="4975804" y="360698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Line 54">
            <a:extLst>
              <a:ext uri="{FF2B5EF4-FFF2-40B4-BE49-F238E27FC236}">
                <a16:creationId xmlns:a16="http://schemas.microsoft.com/office/drawing/2014/main" id="{BB227FF8-DF0B-4FC6-9AC4-24BA5BF5E857}"/>
              </a:ext>
            </a:extLst>
          </p:cNvPr>
          <p:cNvSpPr>
            <a:spLocks noChangeShapeType="1"/>
          </p:cNvSpPr>
          <p:nvPr/>
        </p:nvSpPr>
        <p:spPr bwMode="auto">
          <a:xfrm flipV="1">
            <a:off x="4975804" y="300691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4" name="Straight Arrow Connector 3">
            <a:extLst>
              <a:ext uri="{FF2B5EF4-FFF2-40B4-BE49-F238E27FC236}">
                <a16:creationId xmlns:a16="http://schemas.microsoft.com/office/drawing/2014/main" id="{2D7688BB-A2CD-4568-A131-B5154618F53C}"/>
              </a:ext>
            </a:extLst>
          </p:cNvPr>
          <p:cNvCxnSpPr>
            <a:cxnSpLocks/>
          </p:cNvCxnSpPr>
          <p:nvPr/>
        </p:nvCxnSpPr>
        <p:spPr bwMode="auto">
          <a:xfrm>
            <a:off x="5167685" y="2373130"/>
            <a:ext cx="0" cy="474406"/>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701D1A17-8CB1-4990-980E-6AE04ED30BE3}"/>
              </a:ext>
            </a:extLst>
          </p:cNvPr>
          <p:cNvSpPr txBox="1"/>
          <p:nvPr/>
        </p:nvSpPr>
        <p:spPr bwMode="auto">
          <a:xfrm>
            <a:off x="3182211" y="1716968"/>
            <a:ext cx="39709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histology, disease status, microsatellite status, country </a:t>
            </a:r>
          </a:p>
        </p:txBody>
      </p:sp>
    </p:spTree>
    <p:extLst>
      <p:ext uri="{BB962C8B-B14F-4D97-AF65-F5344CB8AC3E}">
        <p14:creationId xmlns:p14="http://schemas.microsoft.com/office/powerpoint/2010/main" val="12224017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4B5254-4C46-4891-B1AA-FCD4BBEBA804}"/>
              </a:ext>
            </a:extLst>
          </p:cNvPr>
          <p:cNvSpPr>
            <a:spLocks noGrp="1"/>
          </p:cNvSpPr>
          <p:nvPr>
            <p:ph type="title"/>
          </p:nvPr>
        </p:nvSpPr>
        <p:spPr/>
        <p:txBody>
          <a:bodyPr/>
          <a:lstStyle/>
          <a:p>
            <a:r>
              <a:rPr lang="en-US" sz="3600" dirty="0">
                <a:solidFill>
                  <a:schemeClr val="bg2"/>
                </a:solidFill>
                <a:latin typeface="Calibri" panose="020F0502020204030204" pitchFamily="34" charset="0"/>
                <a:cs typeface="+mj-cs"/>
              </a:rPr>
              <a:t>Phase III RUBY (ENGOT-EN6; GOG-3031): Dostarlimab + Chemotherapy in Recurrent or Primary Advanced EC</a:t>
            </a:r>
          </a:p>
        </p:txBody>
      </p:sp>
      <p:sp>
        <p:nvSpPr>
          <p:cNvPr id="3" name="Content Placeholder 2">
            <a:extLst>
              <a:ext uri="{FF2B5EF4-FFF2-40B4-BE49-F238E27FC236}">
                <a16:creationId xmlns:a16="http://schemas.microsoft.com/office/drawing/2014/main" id="{B12815E4-069C-4A22-ACF0-2F7101C984C6}"/>
              </a:ext>
            </a:extLst>
          </p:cNvPr>
          <p:cNvSpPr>
            <a:spLocks noGrp="1"/>
          </p:cNvSpPr>
          <p:nvPr>
            <p:ph idx="4294967295"/>
          </p:nvPr>
        </p:nvSpPr>
        <p:spPr>
          <a:xfrm>
            <a:off x="450614" y="6359871"/>
            <a:ext cx="7778986" cy="304603"/>
          </a:xfrm>
        </p:spPr>
        <p:txBody>
          <a:bodyPr/>
          <a:lstStyle/>
          <a:p>
            <a:pPr marL="0" indent="0">
              <a:lnSpc>
                <a:spcPct val="100000"/>
              </a:lnSpc>
              <a:spcBef>
                <a:spcPts val="0"/>
              </a:spcBef>
              <a:buNone/>
            </a:pPr>
            <a:r>
              <a:rPr lang="en-US" sz="1200" kern="1200" dirty="0">
                <a:solidFill>
                  <a:schemeClr val="bg2"/>
                </a:solidFill>
                <a:latin typeface="Calibri" panose="020F0502020204030204" pitchFamily="34" charset="0"/>
                <a:cs typeface="Calibri" panose="020F0502020204030204" pitchFamily="34" charset="0"/>
              </a:rPr>
              <a:t>NCT03981796.</a:t>
            </a:r>
            <a:endParaRPr lang="en-GB" sz="1200" kern="1200" dirty="0">
              <a:solidFill>
                <a:schemeClr val="bg2"/>
              </a:solidFill>
              <a:latin typeface="Calibri" panose="020F0502020204030204" pitchFamily="34" charset="0"/>
              <a:cs typeface="Calibri" panose="020F0502020204030204" pitchFamily="34" charset="0"/>
            </a:endParaRPr>
          </a:p>
        </p:txBody>
      </p:sp>
      <p:grpSp>
        <p:nvGrpSpPr>
          <p:cNvPr id="13" name="Group 12">
            <a:extLst>
              <a:ext uri="{FF2B5EF4-FFF2-40B4-BE49-F238E27FC236}">
                <a16:creationId xmlns:a16="http://schemas.microsoft.com/office/drawing/2014/main" id="{E45E6020-2D73-4835-9CA3-8190A4DAFAC6}"/>
              </a:ext>
            </a:extLst>
          </p:cNvPr>
          <p:cNvGrpSpPr>
            <a:grpSpLocks/>
          </p:cNvGrpSpPr>
          <p:nvPr/>
        </p:nvGrpSpPr>
        <p:grpSpPr bwMode="auto">
          <a:xfrm>
            <a:off x="9389569" y="6216652"/>
            <a:ext cx="2488502" cy="447822"/>
            <a:chOff x="9527309" y="3551529"/>
            <a:chExt cx="2488502" cy="448324"/>
          </a:xfrm>
        </p:grpSpPr>
        <p:pic>
          <p:nvPicPr>
            <p:cNvPr id="14" name="Picture 13">
              <a:extLst>
                <a:ext uri="{FF2B5EF4-FFF2-40B4-BE49-F238E27FC236}">
                  <a16:creationId xmlns:a16="http://schemas.microsoft.com/office/drawing/2014/main" id="{BA0ABBC3-7BA8-452A-96DE-60521FE108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14">
              <a:extLst>
                <a:ext uri="{FF2B5EF4-FFF2-40B4-BE49-F238E27FC236}">
                  <a16:creationId xmlns:a16="http://schemas.microsoft.com/office/drawing/2014/main" id="{A973E12D-4DB8-4C0D-9514-F94147415B5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6" name="TextBox 15">
            <a:extLst>
              <a:ext uri="{FF2B5EF4-FFF2-40B4-BE49-F238E27FC236}">
                <a16:creationId xmlns:a16="http://schemas.microsoft.com/office/drawing/2014/main" id="{5F128E8D-6150-4780-8411-D770AEA839FC}"/>
              </a:ext>
            </a:extLst>
          </p:cNvPr>
          <p:cNvSpPr txBox="1"/>
          <p:nvPr/>
        </p:nvSpPr>
        <p:spPr bwMode="auto">
          <a:xfrm>
            <a:off x="723900" y="5118555"/>
            <a:ext cx="1106909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endpoints: PFS</a:t>
            </a:r>
          </a:p>
          <a:p>
            <a:pPr lvl="0">
              <a:spcBef>
                <a:spcPct val="50000"/>
              </a:spcBef>
              <a:spcAft>
                <a:spcPct val="0"/>
              </a:spcAft>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including</a:t>
            </a:r>
            <a:r>
              <a:rPr lang="en-US" sz="2400" dirty="0">
                <a:solidFill>
                  <a:srgbClr val="000000"/>
                </a:solidFill>
                <a:latin typeface="Calibri" panose="020F0502020204030204" pitchFamily="34" charset="0"/>
              </a:rPr>
              <a:t>: OS,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DoR, </a:t>
            </a:r>
            <a:r>
              <a:rPr lang="en-US" sz="2400" dirty="0">
                <a:solidFill>
                  <a:srgbClr val="000000"/>
                </a:solidFill>
                <a:latin typeface="Calibri" panose="020F0502020204030204" pitchFamily="34" charset="0"/>
              </a:rPr>
              <a:t>safety, PRO</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Text Box 45">
            <a:extLst>
              <a:ext uri="{FF2B5EF4-FFF2-40B4-BE49-F238E27FC236}">
                <a16:creationId xmlns:a16="http://schemas.microsoft.com/office/drawing/2014/main" id="{344F9C4B-450F-413F-A67F-3AA0317A9753}"/>
              </a:ext>
            </a:extLst>
          </p:cNvPr>
          <p:cNvSpPr txBox="1">
            <a:spLocks noChangeArrowheads="1"/>
          </p:cNvSpPr>
          <p:nvPr/>
        </p:nvSpPr>
        <p:spPr bwMode="auto">
          <a:xfrm>
            <a:off x="416566" y="2654187"/>
            <a:ext cx="337896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Advanced or recurrent endometrial cancer, no previous chemotherapy for EC (previous adjuvant chemotherapy allowed if completed ≥ 12 month ago),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470)</a:t>
            </a:r>
          </a:p>
        </p:txBody>
      </p:sp>
      <p:sp>
        <p:nvSpPr>
          <p:cNvPr id="18" name="Rectangle 49">
            <a:extLst>
              <a:ext uri="{FF2B5EF4-FFF2-40B4-BE49-F238E27FC236}">
                <a16:creationId xmlns:a16="http://schemas.microsoft.com/office/drawing/2014/main" id="{8ECF624C-BDDA-4FD1-B9B7-3173ADE07407}"/>
              </a:ext>
            </a:extLst>
          </p:cNvPr>
          <p:cNvSpPr>
            <a:spLocks noChangeArrowheads="1"/>
          </p:cNvSpPr>
          <p:nvPr/>
        </p:nvSpPr>
        <p:spPr bwMode="auto">
          <a:xfrm>
            <a:off x="4646432" y="2645604"/>
            <a:ext cx="3790950" cy="9445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Dostarlimab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Carboplatin/paclitaxel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6 cycles</a:t>
            </a:r>
          </a:p>
        </p:txBody>
      </p:sp>
      <p:sp>
        <p:nvSpPr>
          <p:cNvPr id="19" name="Rectangle 50">
            <a:extLst>
              <a:ext uri="{FF2B5EF4-FFF2-40B4-BE49-F238E27FC236}">
                <a16:creationId xmlns:a16="http://schemas.microsoft.com/office/drawing/2014/main" id="{0FB3234E-7404-45F5-A76E-D9AABC6BA22B}"/>
              </a:ext>
            </a:extLst>
          </p:cNvPr>
          <p:cNvSpPr>
            <a:spLocks noChangeArrowheads="1"/>
          </p:cNvSpPr>
          <p:nvPr/>
        </p:nvSpPr>
        <p:spPr bwMode="auto">
          <a:xfrm>
            <a:off x="4646432" y="3712795"/>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Carboplatin/paclitaxel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6 cycles</a:t>
            </a:r>
          </a:p>
        </p:txBody>
      </p:sp>
      <p:sp>
        <p:nvSpPr>
          <p:cNvPr id="20" name="Line 53">
            <a:extLst>
              <a:ext uri="{FF2B5EF4-FFF2-40B4-BE49-F238E27FC236}">
                <a16:creationId xmlns:a16="http://schemas.microsoft.com/office/drawing/2014/main" id="{F7C8B1CC-80A4-4620-A10F-26F8D95C8846}"/>
              </a:ext>
            </a:extLst>
          </p:cNvPr>
          <p:cNvSpPr>
            <a:spLocks noChangeShapeType="1"/>
          </p:cNvSpPr>
          <p:nvPr/>
        </p:nvSpPr>
        <p:spPr bwMode="auto">
          <a:xfrm>
            <a:off x="3909832" y="361692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Line 54">
            <a:extLst>
              <a:ext uri="{FF2B5EF4-FFF2-40B4-BE49-F238E27FC236}">
                <a16:creationId xmlns:a16="http://schemas.microsoft.com/office/drawing/2014/main" id="{BB227FF8-DF0B-4FC6-9AC4-24BA5BF5E857}"/>
              </a:ext>
            </a:extLst>
          </p:cNvPr>
          <p:cNvSpPr>
            <a:spLocks noChangeShapeType="1"/>
          </p:cNvSpPr>
          <p:nvPr/>
        </p:nvSpPr>
        <p:spPr bwMode="auto">
          <a:xfrm flipV="1">
            <a:off x="3909832" y="301685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4" name="Straight Arrow Connector 3">
            <a:extLst>
              <a:ext uri="{FF2B5EF4-FFF2-40B4-BE49-F238E27FC236}">
                <a16:creationId xmlns:a16="http://schemas.microsoft.com/office/drawing/2014/main" id="{2D7688BB-A2CD-4568-A131-B5154618F53C}"/>
              </a:ext>
            </a:extLst>
          </p:cNvPr>
          <p:cNvCxnSpPr>
            <a:cxnSpLocks/>
          </p:cNvCxnSpPr>
          <p:nvPr/>
        </p:nvCxnSpPr>
        <p:spPr bwMode="auto">
          <a:xfrm>
            <a:off x="4089692" y="2313495"/>
            <a:ext cx="0" cy="474406"/>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701D1A17-8CB1-4990-980E-6AE04ED30BE3}"/>
              </a:ext>
            </a:extLst>
          </p:cNvPr>
          <p:cNvSpPr txBox="1"/>
          <p:nvPr/>
        </p:nvSpPr>
        <p:spPr bwMode="auto">
          <a:xfrm>
            <a:off x="959688" y="1715711"/>
            <a:ext cx="62600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microsatellite status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MSI-H vs MSS</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disease status (stage III vs IV vs recurrent); prior pelvic radiotherapy (yes vs no)</a:t>
            </a:r>
          </a:p>
        </p:txBody>
      </p:sp>
      <p:cxnSp>
        <p:nvCxnSpPr>
          <p:cNvPr id="6" name="Straight Arrow Connector 5">
            <a:extLst>
              <a:ext uri="{FF2B5EF4-FFF2-40B4-BE49-F238E27FC236}">
                <a16:creationId xmlns:a16="http://schemas.microsoft.com/office/drawing/2014/main" id="{644DCFB2-A409-417B-AC3A-83B3D00BCDFC}"/>
              </a:ext>
            </a:extLst>
          </p:cNvPr>
          <p:cNvCxnSpPr>
            <a:cxnSpLocks/>
          </p:cNvCxnSpPr>
          <p:nvPr/>
        </p:nvCxnSpPr>
        <p:spPr bwMode="auto">
          <a:xfrm flipV="1">
            <a:off x="8526780" y="3116585"/>
            <a:ext cx="411480" cy="2600"/>
          </a:xfrm>
          <a:prstGeom prst="straightConnector1">
            <a:avLst/>
          </a:prstGeom>
          <a:noFill/>
          <a:ln w="28575" cap="flat" cmpd="sng" algn="ctr">
            <a:solidFill>
              <a:schemeClr val="bg1"/>
            </a:solidFill>
            <a:prstDash val="solid"/>
            <a:round/>
            <a:headEnd type="none" w="med" len="med"/>
            <a:tailEnd type="triangle"/>
          </a:ln>
          <a:effectLst/>
        </p:spPr>
      </p:cxnSp>
      <p:sp>
        <p:nvSpPr>
          <p:cNvPr id="23" name="Rectangle 49">
            <a:extLst>
              <a:ext uri="{FF2B5EF4-FFF2-40B4-BE49-F238E27FC236}">
                <a16:creationId xmlns:a16="http://schemas.microsoft.com/office/drawing/2014/main" id="{34BD3708-8413-4C98-ADCF-2533EEAF8D53}"/>
              </a:ext>
            </a:extLst>
          </p:cNvPr>
          <p:cNvSpPr>
            <a:spLocks noChangeArrowheads="1"/>
          </p:cNvSpPr>
          <p:nvPr/>
        </p:nvSpPr>
        <p:spPr bwMode="auto">
          <a:xfrm>
            <a:off x="9046846" y="2645604"/>
            <a:ext cx="2419745" cy="9445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Dostarlimab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Q6W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3 yrs</a:t>
            </a:r>
          </a:p>
        </p:txBody>
      </p:sp>
      <p:cxnSp>
        <p:nvCxnSpPr>
          <p:cNvPr id="24" name="Straight Arrow Connector 23">
            <a:extLst>
              <a:ext uri="{FF2B5EF4-FFF2-40B4-BE49-F238E27FC236}">
                <a16:creationId xmlns:a16="http://schemas.microsoft.com/office/drawing/2014/main" id="{314C063E-6647-4884-85E7-ACA77E211A91}"/>
              </a:ext>
            </a:extLst>
          </p:cNvPr>
          <p:cNvCxnSpPr>
            <a:cxnSpLocks/>
          </p:cNvCxnSpPr>
          <p:nvPr/>
        </p:nvCxnSpPr>
        <p:spPr bwMode="auto">
          <a:xfrm flipV="1">
            <a:off x="8526780" y="4128519"/>
            <a:ext cx="411480" cy="2600"/>
          </a:xfrm>
          <a:prstGeom prst="straightConnector1">
            <a:avLst/>
          </a:prstGeom>
          <a:noFill/>
          <a:ln w="28575" cap="flat" cmpd="sng" algn="ctr">
            <a:solidFill>
              <a:schemeClr val="bg1"/>
            </a:solidFill>
            <a:prstDash val="solid"/>
            <a:round/>
            <a:headEnd type="none" w="med" len="med"/>
            <a:tailEnd type="triangle"/>
          </a:ln>
          <a:effectLst/>
        </p:spPr>
      </p:cxnSp>
      <p:sp>
        <p:nvSpPr>
          <p:cNvPr id="25" name="Rectangle 50">
            <a:extLst>
              <a:ext uri="{FF2B5EF4-FFF2-40B4-BE49-F238E27FC236}">
                <a16:creationId xmlns:a16="http://schemas.microsoft.com/office/drawing/2014/main" id="{4A19799C-793B-49DC-95F0-5C6382551EB3}"/>
              </a:ext>
            </a:extLst>
          </p:cNvPr>
          <p:cNvSpPr>
            <a:spLocks noChangeArrowheads="1"/>
          </p:cNvSpPr>
          <p:nvPr/>
        </p:nvSpPr>
        <p:spPr bwMode="auto">
          <a:xfrm>
            <a:off x="9046846" y="3712795"/>
            <a:ext cx="2419745"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Q6W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for up to 3 yrs</a:t>
            </a:r>
          </a:p>
        </p:txBody>
      </p:sp>
      <p:sp>
        <p:nvSpPr>
          <p:cNvPr id="8" name="TextBox 7">
            <a:extLst>
              <a:ext uri="{FF2B5EF4-FFF2-40B4-BE49-F238E27FC236}">
                <a16:creationId xmlns:a16="http://schemas.microsoft.com/office/drawing/2014/main" id="{1585F635-FD80-4E7C-97A8-1062E73ACC05}"/>
              </a:ext>
            </a:extLst>
          </p:cNvPr>
          <p:cNvSpPr txBox="1"/>
          <p:nvPr/>
        </p:nvSpPr>
        <p:spPr bwMode="auto">
          <a:xfrm>
            <a:off x="3978550" y="3314774"/>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Tree>
    <p:extLst>
      <p:ext uri="{BB962C8B-B14F-4D97-AF65-F5344CB8AC3E}">
        <p14:creationId xmlns:p14="http://schemas.microsoft.com/office/powerpoint/2010/main" val="7372980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Principles for Managing irAEs</a:t>
            </a:r>
          </a:p>
        </p:txBody>
      </p:sp>
      <p:sp>
        <p:nvSpPr>
          <p:cNvPr id="3" name="Content Placeholder 2"/>
          <p:cNvSpPr>
            <a:spLocks noGrp="1"/>
          </p:cNvSpPr>
          <p:nvPr>
            <p:ph idx="1"/>
          </p:nvPr>
        </p:nvSpPr>
        <p:spPr>
          <a:xfrm>
            <a:off x="604675" y="1513047"/>
            <a:ext cx="10970009" cy="4650686"/>
          </a:xfrm>
        </p:spPr>
        <p:txBody>
          <a:bodyPr/>
          <a:lstStyle/>
          <a:p>
            <a:r>
              <a:rPr lang="en-US" altLang="en-US" sz="2200" dirty="0"/>
              <a:t>Consult promptly with relevant specialists for affected organ systems (eg, gastroenterology, dermatology) </a:t>
            </a:r>
          </a:p>
          <a:p>
            <a:r>
              <a:rPr lang="en-US" altLang="en-US" sz="2200" dirty="0"/>
              <a:t>Management generally based on severity of symptoms</a:t>
            </a:r>
          </a:p>
          <a:p>
            <a:pPr lvl="1"/>
            <a:r>
              <a:rPr lang="en-US" altLang="en-US" sz="2000" dirty="0"/>
              <a:t>Mild (grade 1): supportive care, consider holding drug</a:t>
            </a:r>
          </a:p>
          <a:p>
            <a:pPr lvl="1"/>
            <a:r>
              <a:rPr lang="en-US" altLang="en-US" sz="2000" dirty="0"/>
              <a:t>Moderate (grade 2): hold drug, redose if toxicity improves, consider low-dose steroids (prednisone 0.5-1 mg/kg/day)</a:t>
            </a:r>
          </a:p>
          <a:p>
            <a:pPr lvl="1"/>
            <a:r>
              <a:rPr lang="en-US" altLang="en-US" sz="2000" dirty="0"/>
              <a:t>Severe (grade 3): discontinue drug, monitor closely (likely inpatient), start high-dose steroids (prednisone 1-2 mg/kg/day) with a slow taper (≥ 1 mo)</a:t>
            </a:r>
          </a:p>
          <a:p>
            <a:pPr lvl="2"/>
            <a:r>
              <a:rPr lang="en-US" altLang="en-US" sz="1800" dirty="0"/>
              <a:t>If not improving in 1-3 days, increase immunosuppression</a:t>
            </a:r>
          </a:p>
          <a:p>
            <a:r>
              <a:rPr lang="en-US" altLang="en-US" sz="2200" dirty="0"/>
              <a:t>Dose reduction is not a recommended strategy</a:t>
            </a:r>
          </a:p>
          <a:p>
            <a:r>
              <a:rPr lang="en-US" altLang="en-US" sz="2200" dirty="0"/>
              <a:t>Avoid delays in recognition and intervention</a:t>
            </a:r>
          </a:p>
        </p:txBody>
      </p:sp>
      <p:grpSp>
        <p:nvGrpSpPr>
          <p:cNvPr id="4" name="Group 7">
            <a:extLst>
              <a:ext uri="{FF2B5EF4-FFF2-40B4-BE49-F238E27FC236}">
                <a16:creationId xmlns:a16="http://schemas.microsoft.com/office/drawing/2014/main" id="{0EA5440A-6F4F-4531-934C-35CBD0733C4D}"/>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E26C771C-E898-42D8-BC63-6298511728F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F7B8CDCA-5771-486B-8AA0-CD80FA1AC8A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 Box 11">
            <a:extLst>
              <a:ext uri="{FF2B5EF4-FFF2-40B4-BE49-F238E27FC236}">
                <a16:creationId xmlns:a16="http://schemas.microsoft.com/office/drawing/2014/main" id="{13281C48-ED7E-4663-AE56-A7725630E809}"/>
              </a:ext>
            </a:extLst>
          </p:cNvPr>
          <p:cNvSpPr txBox="1">
            <a:spLocks noChangeArrowheads="1"/>
          </p:cNvSpPr>
          <p:nvPr/>
        </p:nvSpPr>
        <p:spPr bwMode="auto">
          <a:xfrm>
            <a:off x="411480" y="635624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Brahmer. JCO. 2018;36:1714.</a:t>
            </a:r>
          </a:p>
        </p:txBody>
      </p:sp>
    </p:spTree>
    <p:extLst>
      <p:ext uri="{BB962C8B-B14F-4D97-AF65-F5344CB8AC3E}">
        <p14:creationId xmlns:p14="http://schemas.microsoft.com/office/powerpoint/2010/main" val="32017882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Gynecologic Cancers!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 from recent oncology conferences</a:t>
            </a:r>
          </a:p>
          <a:p>
            <a:pPr>
              <a:buClr>
                <a:schemeClr val="tx2">
                  <a:lumMod val="20000"/>
                  <a:lumOff val="80000"/>
                </a:schemeClr>
              </a:buClr>
              <a:defRPr/>
            </a:pPr>
            <a:r>
              <a:rPr lang="en-US" sz="2200" dirty="0">
                <a:solidFill>
                  <a:srgbClr val="E1471D"/>
                </a:solidFill>
              </a:rPr>
              <a:t>Podcasts </a:t>
            </a:r>
            <a:r>
              <a:rPr lang="en-US" sz="2200" b="0" dirty="0"/>
              <a:t>on endometrial cancer with expert faculty commentary on recent advances in this topic</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EC37972608A6E43B8365BC26A3FDC0A" ma:contentTypeVersion="1" ma:contentTypeDescription="Create a new document." ma:contentTypeScope="" ma:versionID="198bba5a74396d9d90811cd4ef1f7145">
  <xsd:schema xmlns:xsd="http://www.w3.org/2001/XMLSchema" xmlns:xs="http://www.w3.org/2001/XMLSchema" xmlns:p="http://schemas.microsoft.com/office/2006/metadata/properties" xmlns:ns2="d54cbe69-32bd-412a-b004-9152f949605e" xmlns:ns3="13265b58-192d-47ad-86f2-0e14b511336d" targetNamespace="http://schemas.microsoft.com/office/2006/metadata/properties" ma:root="true" ma:fieldsID="2e7369cfda252b572b71be82dbbd4e8f" ns2:_="" ns3:_="">
    <xsd:import namespace="d54cbe69-32bd-412a-b004-9152f949605e"/>
    <xsd:import namespace="13265b58-192d-47ad-86f2-0e14b511336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3265b58-192d-47ad-86f2-0e14b511336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56M7VY3CDVN5-1243508126-4</_dlc_DocId>
    <_dlc_DocIdUrl xmlns="d54cbe69-32bd-412a-b004-9152f949605e">
      <Url>https://intranet.clinicaloptions.com/mews/oncology/ONC_2020_EU_Endometrial_IO_TU_(PRP3611)/Clinical_Focus_Synergy_with_polling___pre_post/_layouts/15/DocIdRedir.aspx?ID=56M7VY3CDVN5-1243508126-4</Url>
      <Description>56M7VY3CDVN5-1243508126-4</Description>
    </_dlc_DocIdUrl>
    <Document_x0020_Category xmlns="13265b58-192d-47ad-86f2-0e14b511336d">Slides - Downloadable</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0B49D9-349D-429F-8043-66451DE1F8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3265b58-192d-47ad-86f2-0e14b51133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FE2FC35-E375-46DA-9690-6965C1E997EA}">
  <ds:schemaRefs>
    <ds:schemaRef ds:uri="http://www.w3.org/XML/1998/namespace"/>
    <ds:schemaRef ds:uri="d54cbe69-32bd-412a-b004-9152f949605e"/>
    <ds:schemaRef ds:uri="http://schemas.microsoft.com/office/2006/metadata/properties"/>
    <ds:schemaRef ds:uri="http://purl.org/dc/elements/1.1/"/>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13265b58-192d-47ad-86f2-0e14b511336d"/>
    <ds:schemaRef ds:uri="http://purl.org/dc/terms/"/>
  </ds:schemaRefs>
</ds:datastoreItem>
</file>

<file path=customXml/itemProps3.xml><?xml version="1.0" encoding="utf-8"?>
<ds:datastoreItem xmlns:ds="http://schemas.openxmlformats.org/officeDocument/2006/customXml" ds:itemID="{ED78CAC8-F274-402B-87BE-226914CFC0B1}">
  <ds:schemaRefs>
    <ds:schemaRef ds:uri="http://schemas.microsoft.com/sharepoint/events"/>
  </ds:schemaRefs>
</ds:datastoreItem>
</file>

<file path=customXml/itemProps4.xml><?xml version="1.0" encoding="utf-8"?>
<ds:datastoreItem xmlns:ds="http://schemas.openxmlformats.org/officeDocument/2006/customXml" ds:itemID="{69C7BE95-A8C3-4E18-9543-A41A616988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23123</TotalTime>
  <Words>7222</Words>
  <Application>Microsoft Office PowerPoint</Application>
  <PresentationFormat>Widescreen</PresentationFormat>
  <Paragraphs>1444</Paragraphs>
  <Slides>40</Slides>
  <Notes>38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Arial</vt:lpstr>
      <vt:lpstr>Arial Narrow</vt:lpstr>
      <vt:lpstr>Calibri</vt:lpstr>
      <vt:lpstr>Century Gothic</vt:lpstr>
      <vt:lpstr>MS Shell Dlg 2</vt:lpstr>
      <vt:lpstr>Roboto</vt:lpstr>
      <vt:lpstr>Times</vt:lpstr>
      <vt:lpstr>Wingdings</vt:lpstr>
      <vt:lpstr>3_2017_HTAA_Diabetes</vt:lpstr>
      <vt:lpstr>Advances in Endometrial Cancer Therapy: Exploring the Role of Immunotherapy</vt:lpstr>
      <vt:lpstr>About These Slides</vt:lpstr>
      <vt:lpstr>Faculty</vt:lpstr>
      <vt:lpstr>Recurrent/Metastatic Endometrial Cancer: Overview </vt:lpstr>
      <vt:lpstr>The “Modern” Molecular Classification:  Beyond Bokhman’s Dual Scheme </vt:lpstr>
      <vt:lpstr>The “Modern” Molecular Classification: TCGA Classification </vt:lpstr>
      <vt:lpstr>MSI/dMMR: Concept and Incidence</vt:lpstr>
      <vt:lpstr>Rationale for Immunotherapy in Endometrial Carcinoma</vt:lpstr>
      <vt:lpstr>Clinical Data of Immunotherapy in Advanced/Recurrent Endometrial Cancer</vt:lpstr>
      <vt:lpstr>Preliminary Evidence of Pembrolizumab Activity in Endometrial Carcinoma</vt:lpstr>
      <vt:lpstr>KEYNOTE-158: Pembrolizumab for Advanced Endometrial Cancer</vt:lpstr>
      <vt:lpstr>KEYNOTE-158: Antitumor Activity in Patients With  MSI-H Advanced EC</vt:lpstr>
      <vt:lpstr>KEYNOTE-158: Safety</vt:lpstr>
      <vt:lpstr>GARNET: Dostarlimab (TSR-042) Monotherapy in Endometrial Cancer</vt:lpstr>
      <vt:lpstr>GARNET: Patient Disposition</vt:lpstr>
      <vt:lpstr>GARNET: Baseline Characteristics</vt:lpstr>
      <vt:lpstr>GARNET: Response Outcomes</vt:lpstr>
      <vt:lpstr>GARNET: Duration of Response </vt:lpstr>
      <vt:lpstr>GARNET: Safety (Top 3 Adverse Events in Each Category)</vt:lpstr>
      <vt:lpstr>GARNET: Treatment-Related Adverse Events</vt:lpstr>
      <vt:lpstr>Phase II Trial of Avelumab in Patients With dMMR and pMMR Recurrent/Persistent EC</vt:lpstr>
      <vt:lpstr>MMR Status Correlates With Avelumab Clinical Activity in Recurrent/Persistent EC</vt:lpstr>
      <vt:lpstr>PHAEDRA Phase II Trial of Durvalumab in Patients With Advanced EC and dMMR or pMMR</vt:lpstr>
      <vt:lpstr>PHAEDRA: Antitumor Activity in Patients With dMMR Advanced EC</vt:lpstr>
      <vt:lpstr>Combination Checkpoint Inhibitor Studies in Advanced/Recurrent Endometrial Cancer</vt:lpstr>
      <vt:lpstr>Phase Ib/II KEYNOTE-146: Pembrolizumab + Lenvatinib in Patients With Previously Treated EC</vt:lpstr>
      <vt:lpstr>KEYNOTE-146: ORR at Wk 24 (Primary Endpoint)</vt:lpstr>
      <vt:lpstr>KEYNOTE-146: Response by MSI Status and Histology</vt:lpstr>
      <vt:lpstr>KEYNOTE-146: Safety</vt:lpstr>
      <vt:lpstr>FDA Approval of Pembrolizumab + Lenvatinib for Advanced EC That Is Not MSI-H or dMMR</vt:lpstr>
      <vt:lpstr>Phase III KEYNOTE-775: Second-line Pembrolizumab + Lenvatinib vs Chemotherapy in Advanced EC</vt:lpstr>
      <vt:lpstr>Phase III ENGOT-en9/LEAP-001: First-line Pembrolizumab + Lenvatinib vs Chemotherapy in Advanced/Recurrent EC</vt:lpstr>
      <vt:lpstr>Cabozantinib + Nivolumab vs Nivolumab Monotherapy in Patients With Advanced Recurrent EC: Schema</vt:lpstr>
      <vt:lpstr>Cabozantinib + Nivolumab vs Nivolumab Monotherapy in Patients With Advanced Recurrent EC: Results</vt:lpstr>
      <vt:lpstr>Combination Checkpoint Inhibitor Studies in Advanced/Recurrent Endometrial Cancer</vt:lpstr>
      <vt:lpstr>Phase III NRG-GY018: Pembrolizumab + Paclitaxel/Carboplatin in Stage III/IV or Recurrent EC</vt:lpstr>
      <vt:lpstr>Phase III AtTEnd/ENGOT-en7: Atezolizumab + Paclitaxel/Carboplatin in Advanced/Recurrent EC</vt:lpstr>
      <vt:lpstr>Phase III RUBY (ENGOT-EN6; GOG-3031): Dostarlimab + Chemotherapy in Recurrent or Primary Advanced EC</vt:lpstr>
      <vt:lpstr>General Principles for Managing irAEs</vt:lpstr>
      <vt:lpstr>Go Online for More CCO  Coverage of Gynecologic Cancers!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Endometrial Cancer Therapy: Exploring the Role of Immunotherapy</dc:title>
  <dc:creator>Tobias Mirza</dc:creator>
  <cp:lastModifiedBy>nkolenko@clinicaloptions.com</cp:lastModifiedBy>
  <cp:revision>240</cp:revision>
  <dcterms:created xsi:type="dcterms:W3CDTF">2019-04-03T18:23:05Z</dcterms:created>
  <dcterms:modified xsi:type="dcterms:W3CDTF">2020-12-15T21:56:00Z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0x0101004EC37972608A6E43B8365BC26A3FDC0A</vt:lpwstr>
  </property>
  <property fmtid="{D5CDD505-2E9C-101B-9397-08002B2CF9AE}" pid="3" name="_dlc_DocIdItemGuid">
    <vt:lpwstr>a8c63cc2-193b-4cb5-b6c0-bf039f1e796b</vt:lpwstr>
  </property>
</Properties>
</file>