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 id="2147483902" r:id="rId7"/>
  </p:sldMasterIdLst>
  <p:notesMasterIdLst>
    <p:notesMasterId r:id="rId26"/>
  </p:notesMasterIdLst>
  <p:handoutMasterIdLst>
    <p:handoutMasterId r:id="rId27"/>
  </p:handoutMasterIdLst>
  <p:sldIdLst>
    <p:sldId id="2147483581" r:id="rId8"/>
    <p:sldId id="308" r:id="rId9"/>
    <p:sldId id="2147482853" r:id="rId10"/>
    <p:sldId id="2147482854" r:id="rId11"/>
    <p:sldId id="2147482855" r:id="rId12"/>
    <p:sldId id="2147473700" r:id="rId13"/>
    <p:sldId id="2147483587" r:id="rId14"/>
    <p:sldId id="2147475030" r:id="rId15"/>
    <p:sldId id="2147482878" r:id="rId16"/>
    <p:sldId id="2147482886" r:id="rId17"/>
    <p:sldId id="2147482859" r:id="rId18"/>
    <p:sldId id="2147482890" r:id="rId19"/>
    <p:sldId id="2147482815" r:id="rId20"/>
    <p:sldId id="2147482808" r:id="rId21"/>
    <p:sldId id="2147482891" r:id="rId22"/>
    <p:sldId id="2147482889" r:id="rId23"/>
    <p:sldId id="2147482893" r:id="rId24"/>
    <p:sldId id="2147482775" r:id="rId25"/>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PD Template" id="{849298C6-8EC0-9D4B-B0AC-AF0329C017DC}">
          <p14:sldIdLst>
            <p14:sldId id="2147483581"/>
            <p14:sldId id="308"/>
            <p14:sldId id="2147482853"/>
            <p14:sldId id="2147482854"/>
            <p14:sldId id="2147482855"/>
            <p14:sldId id="2147473700"/>
            <p14:sldId id="2147483587"/>
            <p14:sldId id="2147475030"/>
            <p14:sldId id="2147482878"/>
            <p14:sldId id="2147482886"/>
            <p14:sldId id="2147482859"/>
            <p14:sldId id="2147482890"/>
            <p14:sldId id="2147482815"/>
            <p14:sldId id="2147482808"/>
            <p14:sldId id="2147482891"/>
            <p14:sldId id="2147482889"/>
            <p14:sldId id="2147482893"/>
            <p14:sldId id="214748277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1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2"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Jennifer Eimers" initials="JE" lastIdx="10" clrIdx="9">
    <p:extLst>
      <p:ext uri="{19B8F6BF-5375-455C-9EA6-DF929625EA0E}">
        <p15:presenceInfo xmlns:p15="http://schemas.microsoft.com/office/powerpoint/2012/main" userId="S::jeimers@clinicaloptions.com::e496f3f7-6a48-4339-9b0c-9f426a43f948" providerId="AD"/>
      </p:ext>
    </p:extLst>
  </p:cmAuthor>
  <p:cmAuthor id="11" name="Jill Frost" initials="JF" lastIdx="43" clrIdx="10">
    <p:extLst>
      <p:ext uri="{19B8F6BF-5375-455C-9EA6-DF929625EA0E}">
        <p15:presenceInfo xmlns:p15="http://schemas.microsoft.com/office/powerpoint/2012/main" userId="S::JFrost@cealliance.com::e4c7a782-e07d-47df-bd74-8bd4e0f782a5" providerId="AD"/>
      </p:ext>
    </p:extLst>
  </p:cmAuthor>
  <p:cmAuthor id="12" name="Robin Black" initials="RB" lastIdx="13" clrIdx="11">
    <p:extLst>
      <p:ext uri="{19B8F6BF-5375-455C-9EA6-DF929625EA0E}">
        <p15:presenceInfo xmlns:p15="http://schemas.microsoft.com/office/powerpoint/2012/main" userId="S::rblack@clinicaloptions.com::b7cebd55-1fa6-44ea-9605-a982874bd1bc" providerId="AD"/>
      </p:ext>
    </p:extLst>
  </p:cmAuthor>
  <p:cmAuthor id="13" name="Melanie Couton" initials="MC" lastIdx="15" clrIdx="12">
    <p:extLst>
      <p:ext uri="{19B8F6BF-5375-455C-9EA6-DF929625EA0E}">
        <p15:presenceInfo xmlns:p15="http://schemas.microsoft.com/office/powerpoint/2012/main" userId="ef8730672ba86646" providerId="Windows Live"/>
      </p:ext>
    </p:extLst>
  </p:cmAuthor>
  <p:cmAuthor id="14" name="Maddelynne Parker" initials="MP [2]" lastIdx="50" clrIdx="13">
    <p:extLst>
      <p:ext uri="{19B8F6BF-5375-455C-9EA6-DF929625EA0E}">
        <p15:presenceInfo xmlns:p15="http://schemas.microsoft.com/office/powerpoint/2012/main" userId="S::mparker@clinicaloptions.com::bbd98e11-5b29-4651-a360-03f415633d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6CA"/>
    <a:srgbClr val="BA3000"/>
    <a:srgbClr val="992000"/>
    <a:srgbClr val="FFFFFF"/>
    <a:srgbClr val="8B8B92"/>
    <a:srgbClr val="7D7D7D"/>
    <a:srgbClr val="B57629"/>
    <a:srgbClr val="A36DF7"/>
    <a:srgbClr val="FCB193"/>
    <a:srgbClr val="1E1E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86131" autoAdjust="0"/>
  </p:normalViewPr>
  <p:slideViewPr>
    <p:cSldViewPr snapToGrid="0">
      <p:cViewPr varScale="1">
        <p:scale>
          <a:sx n="64" d="100"/>
          <a:sy n="64" d="100"/>
        </p:scale>
        <p:origin x="716" y="3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5448" y="320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commentAuthors" Target="commentAuthor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1F7FE9-E6DE-41C7-B7FB-22757EF067F2}"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61C840C4-8EC2-4961-A50D-69F68D5D3068}">
      <dgm:prSet phldrT="[Text]" phldr="0" custT="1"/>
      <dgm:spPr/>
      <dgm:t>
        <a:bodyPr/>
        <a:lstStyle/>
        <a:p>
          <a:r>
            <a:rPr lang="en-US" sz="2200" dirty="0">
              <a:solidFill>
                <a:schemeClr val="bg2"/>
              </a:solidFill>
            </a:rPr>
            <a:t>Energy</a:t>
          </a:r>
        </a:p>
      </dgm:t>
    </dgm:pt>
    <dgm:pt modelId="{A3F83C4D-74ED-4EE5-89AA-05AD885C1FEF}" type="parTrans" cxnId="{917F5D0D-1178-4307-8F15-31EBC83A5F3E}">
      <dgm:prSet/>
      <dgm:spPr/>
      <dgm:t>
        <a:bodyPr/>
        <a:lstStyle/>
        <a:p>
          <a:endParaRPr lang="en-US"/>
        </a:p>
      </dgm:t>
    </dgm:pt>
    <dgm:pt modelId="{8537F879-A8EF-49B1-A53A-84C062E29617}" type="sibTrans" cxnId="{917F5D0D-1178-4307-8F15-31EBC83A5F3E}">
      <dgm:prSet/>
      <dgm:spPr/>
      <dgm:t>
        <a:bodyPr/>
        <a:lstStyle/>
        <a:p>
          <a:endParaRPr lang="en-US"/>
        </a:p>
      </dgm:t>
    </dgm:pt>
    <dgm:pt modelId="{9492AA7E-76CF-4506-B8A3-A6D6A627BB38}">
      <dgm:prSet phldrT="[Text]" phldr="0" custT="1"/>
      <dgm:spPr/>
      <dgm:t>
        <a:bodyPr/>
        <a:lstStyle/>
        <a:p>
          <a:r>
            <a:rPr lang="en-US" sz="2000" dirty="0"/>
            <a:t>Less fatigue</a:t>
          </a:r>
        </a:p>
      </dgm:t>
    </dgm:pt>
    <dgm:pt modelId="{0C47F852-7B83-400A-94E8-A1B0098283D3}" type="parTrans" cxnId="{83289995-84B1-464D-859A-A2A818330AE7}">
      <dgm:prSet/>
      <dgm:spPr/>
      <dgm:t>
        <a:bodyPr/>
        <a:lstStyle/>
        <a:p>
          <a:endParaRPr lang="en-US"/>
        </a:p>
      </dgm:t>
    </dgm:pt>
    <dgm:pt modelId="{095DC3F2-C974-4F0C-8CFD-1E90855D7C5E}" type="sibTrans" cxnId="{83289995-84B1-464D-859A-A2A818330AE7}">
      <dgm:prSet/>
      <dgm:spPr/>
      <dgm:t>
        <a:bodyPr/>
        <a:lstStyle/>
        <a:p>
          <a:endParaRPr lang="en-US"/>
        </a:p>
      </dgm:t>
    </dgm:pt>
    <dgm:pt modelId="{071EA5A0-43C9-4171-949A-00884EBCDA1C}">
      <dgm:prSet phldrT="[Text]" phldr="0" custT="1"/>
      <dgm:spPr/>
      <dgm:t>
        <a:bodyPr/>
        <a:lstStyle/>
        <a:p>
          <a:r>
            <a:rPr lang="en-US" sz="2000" dirty="0"/>
            <a:t>More stamina</a:t>
          </a:r>
        </a:p>
      </dgm:t>
    </dgm:pt>
    <dgm:pt modelId="{BFBD5CB9-3AF3-46F2-B48F-F743774E7DA6}" type="parTrans" cxnId="{71BE3209-B0F9-4885-8785-58254948F5B0}">
      <dgm:prSet/>
      <dgm:spPr/>
      <dgm:t>
        <a:bodyPr/>
        <a:lstStyle/>
        <a:p>
          <a:endParaRPr lang="en-US"/>
        </a:p>
      </dgm:t>
    </dgm:pt>
    <dgm:pt modelId="{1F3E7C44-42F0-44B1-B7C8-38D55E9F1E1D}" type="sibTrans" cxnId="{71BE3209-B0F9-4885-8785-58254948F5B0}">
      <dgm:prSet/>
      <dgm:spPr/>
      <dgm:t>
        <a:bodyPr/>
        <a:lstStyle/>
        <a:p>
          <a:endParaRPr lang="en-US"/>
        </a:p>
      </dgm:t>
    </dgm:pt>
    <dgm:pt modelId="{1E531B16-5125-4702-B572-4E249AD77479}">
      <dgm:prSet phldrT="[Text]" phldr="0" custT="1"/>
      <dgm:spPr>
        <a:solidFill>
          <a:schemeClr val="accent6"/>
        </a:solidFill>
        <a:ln>
          <a:solidFill>
            <a:schemeClr val="accent6"/>
          </a:solidFill>
        </a:ln>
      </dgm:spPr>
      <dgm:t>
        <a:bodyPr/>
        <a:lstStyle/>
        <a:p>
          <a:r>
            <a:rPr lang="en-US" sz="2200" dirty="0">
              <a:solidFill>
                <a:schemeClr val="bg2"/>
              </a:solidFill>
            </a:rPr>
            <a:t>Sleep</a:t>
          </a:r>
        </a:p>
      </dgm:t>
    </dgm:pt>
    <dgm:pt modelId="{2C2907AA-716F-44B8-89A2-6D60EE5EEEFB}" type="parTrans" cxnId="{F6F0295B-38BF-4693-8328-91C959CB59C4}">
      <dgm:prSet/>
      <dgm:spPr/>
      <dgm:t>
        <a:bodyPr/>
        <a:lstStyle/>
        <a:p>
          <a:endParaRPr lang="en-US"/>
        </a:p>
      </dgm:t>
    </dgm:pt>
    <dgm:pt modelId="{D805C2F0-CE9F-4EE7-AB20-A31730DFC019}" type="sibTrans" cxnId="{F6F0295B-38BF-4693-8328-91C959CB59C4}">
      <dgm:prSet/>
      <dgm:spPr/>
      <dgm:t>
        <a:bodyPr/>
        <a:lstStyle/>
        <a:p>
          <a:endParaRPr lang="en-US"/>
        </a:p>
      </dgm:t>
    </dgm:pt>
    <dgm:pt modelId="{C4E1197A-96E7-4841-8AA8-4FC9BB16BD83}">
      <dgm:prSet phldrT="[Text]" phldr="0" custT="1"/>
      <dgm:spPr>
        <a:solidFill>
          <a:schemeClr val="accent6">
            <a:lumMod val="20000"/>
            <a:lumOff val="80000"/>
            <a:alpha val="90000"/>
          </a:schemeClr>
        </a:solidFill>
      </dgm:spPr>
      <dgm:t>
        <a:bodyPr/>
        <a:lstStyle/>
        <a:p>
          <a:r>
            <a:rPr lang="en-US" sz="2000" dirty="0"/>
            <a:t>Improved OSA, symptoms, and restfulness</a:t>
          </a:r>
        </a:p>
      </dgm:t>
    </dgm:pt>
    <dgm:pt modelId="{448DCC10-1C05-469D-AEC4-EE39D1E5B369}" type="parTrans" cxnId="{6695FC4B-7D94-4015-B323-C8D5245C775D}">
      <dgm:prSet/>
      <dgm:spPr/>
      <dgm:t>
        <a:bodyPr/>
        <a:lstStyle/>
        <a:p>
          <a:endParaRPr lang="en-US"/>
        </a:p>
      </dgm:t>
    </dgm:pt>
    <dgm:pt modelId="{4384517B-1A77-4B75-A4AB-8DE13F73FF4B}" type="sibTrans" cxnId="{6695FC4B-7D94-4015-B323-C8D5245C775D}">
      <dgm:prSet/>
      <dgm:spPr/>
      <dgm:t>
        <a:bodyPr/>
        <a:lstStyle/>
        <a:p>
          <a:endParaRPr lang="en-US"/>
        </a:p>
      </dgm:t>
    </dgm:pt>
    <dgm:pt modelId="{B6EA6CA9-750F-4882-8908-2E445E1E2338}">
      <dgm:prSet phldrT="[Text]" phldr="0" custT="1"/>
      <dgm:spPr>
        <a:solidFill>
          <a:schemeClr val="accent2"/>
        </a:solidFill>
        <a:ln>
          <a:solidFill>
            <a:schemeClr val="accent2"/>
          </a:solidFill>
        </a:ln>
      </dgm:spPr>
      <dgm:t>
        <a:bodyPr/>
        <a:lstStyle/>
        <a:p>
          <a:r>
            <a:rPr lang="en-US" sz="2200" dirty="0">
              <a:solidFill>
                <a:schemeClr val="bg2"/>
              </a:solidFill>
            </a:rPr>
            <a:t>Function</a:t>
          </a:r>
        </a:p>
      </dgm:t>
    </dgm:pt>
    <dgm:pt modelId="{203E2905-8671-4A9C-8B9B-B1B2185125DA}" type="parTrans" cxnId="{0217988E-4F65-4DE8-A51E-2C6F083D1E67}">
      <dgm:prSet/>
      <dgm:spPr/>
      <dgm:t>
        <a:bodyPr/>
        <a:lstStyle/>
        <a:p>
          <a:endParaRPr lang="en-US"/>
        </a:p>
      </dgm:t>
    </dgm:pt>
    <dgm:pt modelId="{77F34892-B69B-44D0-8C4A-4796D1E57637}" type="sibTrans" cxnId="{0217988E-4F65-4DE8-A51E-2C6F083D1E67}">
      <dgm:prSet/>
      <dgm:spPr/>
      <dgm:t>
        <a:bodyPr/>
        <a:lstStyle/>
        <a:p>
          <a:endParaRPr lang="en-US"/>
        </a:p>
      </dgm:t>
    </dgm:pt>
    <dgm:pt modelId="{D683D192-816D-4356-BF49-0EAE26F93B99}">
      <dgm:prSet phldrT="[Text]" phldr="0" custT="1"/>
      <dgm:spPr>
        <a:solidFill>
          <a:schemeClr val="accent2">
            <a:lumMod val="10000"/>
            <a:lumOff val="90000"/>
            <a:alpha val="90000"/>
          </a:schemeClr>
        </a:solidFill>
      </dgm:spPr>
      <dgm:t>
        <a:bodyPr/>
        <a:lstStyle/>
        <a:p>
          <a:r>
            <a:rPr lang="en-US" sz="2000" dirty="0"/>
            <a:t>Walking and stairs</a:t>
          </a:r>
        </a:p>
      </dgm:t>
    </dgm:pt>
    <dgm:pt modelId="{B0B631A6-4006-4530-A438-C065DEA80FFE}" type="parTrans" cxnId="{5D8A02DD-73B9-4715-8EEB-932FC75CA32A}">
      <dgm:prSet/>
      <dgm:spPr/>
      <dgm:t>
        <a:bodyPr/>
        <a:lstStyle/>
        <a:p>
          <a:endParaRPr lang="en-US"/>
        </a:p>
      </dgm:t>
    </dgm:pt>
    <dgm:pt modelId="{372680BC-F2AD-4EF8-8F4B-39AFB9B52F70}" type="sibTrans" cxnId="{5D8A02DD-73B9-4715-8EEB-932FC75CA32A}">
      <dgm:prSet/>
      <dgm:spPr/>
      <dgm:t>
        <a:bodyPr/>
        <a:lstStyle/>
        <a:p>
          <a:endParaRPr lang="en-US"/>
        </a:p>
      </dgm:t>
    </dgm:pt>
    <dgm:pt modelId="{4CDFBE47-512A-4905-A399-21F3273434EA}">
      <dgm:prSet phldrT="[Text]" phldr="0" custT="1"/>
      <dgm:spPr>
        <a:solidFill>
          <a:schemeClr val="accent3"/>
        </a:solidFill>
        <a:ln>
          <a:solidFill>
            <a:schemeClr val="accent3"/>
          </a:solidFill>
        </a:ln>
      </dgm:spPr>
      <dgm:t>
        <a:bodyPr/>
        <a:lstStyle/>
        <a:p>
          <a:r>
            <a:rPr lang="en-US" sz="2200" dirty="0">
              <a:solidFill>
                <a:schemeClr val="bg2"/>
              </a:solidFill>
            </a:rPr>
            <a:t>Risk</a:t>
          </a:r>
        </a:p>
      </dgm:t>
    </dgm:pt>
    <dgm:pt modelId="{05D4DD1C-1B2A-4F9D-A1FE-F29E092C7E8B}" type="parTrans" cxnId="{530EB287-9369-4DAD-A9DD-817603515A3B}">
      <dgm:prSet/>
      <dgm:spPr/>
      <dgm:t>
        <a:bodyPr/>
        <a:lstStyle/>
        <a:p>
          <a:endParaRPr lang="en-US"/>
        </a:p>
      </dgm:t>
    </dgm:pt>
    <dgm:pt modelId="{FC15DA49-3186-4374-8922-D9F008CAFC8C}" type="sibTrans" cxnId="{530EB287-9369-4DAD-A9DD-817603515A3B}">
      <dgm:prSet/>
      <dgm:spPr/>
      <dgm:t>
        <a:bodyPr/>
        <a:lstStyle/>
        <a:p>
          <a:endParaRPr lang="en-US"/>
        </a:p>
      </dgm:t>
    </dgm:pt>
    <dgm:pt modelId="{FF0A41E7-27D0-41BE-99FB-776D169D9B51}">
      <dgm:prSet phldrT="[Text]" phldr="0" custT="1"/>
      <dgm:spPr>
        <a:solidFill>
          <a:schemeClr val="accent2">
            <a:lumMod val="10000"/>
            <a:lumOff val="90000"/>
            <a:alpha val="90000"/>
          </a:schemeClr>
        </a:solidFill>
      </dgm:spPr>
      <dgm:t>
        <a:bodyPr/>
        <a:lstStyle/>
        <a:p>
          <a:r>
            <a:rPr lang="en-US" sz="2000" dirty="0"/>
            <a:t>Joint pain</a:t>
          </a:r>
        </a:p>
      </dgm:t>
    </dgm:pt>
    <dgm:pt modelId="{15DCCF42-9FAC-4966-977A-363C280594C1}" type="parTrans" cxnId="{8FC20E0D-0B20-4793-A600-AE0FDA659373}">
      <dgm:prSet/>
      <dgm:spPr/>
      <dgm:t>
        <a:bodyPr/>
        <a:lstStyle/>
        <a:p>
          <a:endParaRPr lang="en-US"/>
        </a:p>
      </dgm:t>
    </dgm:pt>
    <dgm:pt modelId="{A689138B-AA4E-4832-8FC6-0F0C5A234313}" type="sibTrans" cxnId="{8FC20E0D-0B20-4793-A600-AE0FDA659373}">
      <dgm:prSet/>
      <dgm:spPr/>
      <dgm:t>
        <a:bodyPr/>
        <a:lstStyle/>
        <a:p>
          <a:endParaRPr lang="en-US"/>
        </a:p>
      </dgm:t>
    </dgm:pt>
    <dgm:pt modelId="{FE261226-0CD9-49A2-B9A1-B1BF4E5A903D}">
      <dgm:prSet phldrT="[Text]" phldr="0" custT="1"/>
      <dgm:spPr>
        <a:solidFill>
          <a:schemeClr val="accent3">
            <a:lumMod val="20000"/>
            <a:lumOff val="80000"/>
            <a:alpha val="90000"/>
          </a:schemeClr>
        </a:solidFill>
      </dgm:spPr>
      <dgm:t>
        <a:bodyPr/>
        <a:lstStyle/>
        <a:p>
          <a:r>
            <a:rPr lang="en-US" sz="2000" dirty="0"/>
            <a:t>Cardiovascular disease: blood pressure and lipids</a:t>
          </a:r>
        </a:p>
      </dgm:t>
    </dgm:pt>
    <dgm:pt modelId="{39414DE7-D575-43BE-B304-529A67493E23}" type="parTrans" cxnId="{BED21E79-8078-48A8-BF35-78B6E5B11C49}">
      <dgm:prSet/>
      <dgm:spPr/>
      <dgm:t>
        <a:bodyPr/>
        <a:lstStyle/>
        <a:p>
          <a:endParaRPr lang="en-US"/>
        </a:p>
      </dgm:t>
    </dgm:pt>
    <dgm:pt modelId="{A9FA90F6-0C93-438F-8F41-1F1117A441FE}" type="sibTrans" cxnId="{BED21E79-8078-48A8-BF35-78B6E5B11C49}">
      <dgm:prSet/>
      <dgm:spPr/>
      <dgm:t>
        <a:bodyPr/>
        <a:lstStyle/>
        <a:p>
          <a:endParaRPr lang="en-US"/>
        </a:p>
      </dgm:t>
    </dgm:pt>
    <dgm:pt modelId="{D03B766B-629F-4DF5-8416-DCF0C419DA1C}">
      <dgm:prSet phldrT="[Text]" phldr="0" custT="1"/>
      <dgm:spPr>
        <a:solidFill>
          <a:schemeClr val="accent3">
            <a:lumMod val="20000"/>
            <a:lumOff val="80000"/>
            <a:alpha val="90000"/>
          </a:schemeClr>
        </a:solidFill>
      </dgm:spPr>
      <dgm:t>
        <a:bodyPr/>
        <a:lstStyle/>
        <a:p>
          <a:r>
            <a:rPr lang="en-US" sz="2000" dirty="0"/>
            <a:t>Liver enzymes</a:t>
          </a:r>
        </a:p>
      </dgm:t>
    </dgm:pt>
    <dgm:pt modelId="{6E1445F0-4EF0-4D37-8AC2-7E77FCA26C2F}" type="parTrans" cxnId="{443DE7FA-DD1F-4EB2-9B69-FDB198AE97D8}">
      <dgm:prSet/>
      <dgm:spPr/>
    </dgm:pt>
    <dgm:pt modelId="{B4B9EBDC-2BC7-4A9F-AD93-F96F25D11EF5}" type="sibTrans" cxnId="{443DE7FA-DD1F-4EB2-9B69-FDB198AE97D8}">
      <dgm:prSet/>
      <dgm:spPr/>
    </dgm:pt>
    <dgm:pt modelId="{844928AB-B4F8-4304-8FA5-E7CB285A191E}" type="pres">
      <dgm:prSet presAssocID="{491F7FE9-E6DE-41C7-B7FB-22757EF067F2}" presName="Name0" presStyleCnt="0">
        <dgm:presLayoutVars>
          <dgm:dir/>
          <dgm:animLvl val="lvl"/>
          <dgm:resizeHandles val="exact"/>
        </dgm:presLayoutVars>
      </dgm:prSet>
      <dgm:spPr/>
    </dgm:pt>
    <dgm:pt modelId="{5970B30B-DDC8-4A68-8462-9C665ACAB7D4}" type="pres">
      <dgm:prSet presAssocID="{61C840C4-8EC2-4961-A50D-69F68D5D3068}" presName="composite" presStyleCnt="0"/>
      <dgm:spPr/>
    </dgm:pt>
    <dgm:pt modelId="{DF2033F8-0118-46AB-81EC-E261618817DC}" type="pres">
      <dgm:prSet presAssocID="{61C840C4-8EC2-4961-A50D-69F68D5D3068}" presName="parTx" presStyleLbl="alignNode1" presStyleIdx="0" presStyleCnt="4">
        <dgm:presLayoutVars>
          <dgm:chMax val="0"/>
          <dgm:chPref val="0"/>
          <dgm:bulletEnabled val="1"/>
        </dgm:presLayoutVars>
      </dgm:prSet>
      <dgm:spPr/>
    </dgm:pt>
    <dgm:pt modelId="{CDCD29FD-E9CC-4BF3-9663-9A4507F82553}" type="pres">
      <dgm:prSet presAssocID="{61C840C4-8EC2-4961-A50D-69F68D5D3068}" presName="desTx" presStyleLbl="alignAccFollowNode1" presStyleIdx="0" presStyleCnt="4">
        <dgm:presLayoutVars>
          <dgm:bulletEnabled val="1"/>
        </dgm:presLayoutVars>
      </dgm:prSet>
      <dgm:spPr/>
    </dgm:pt>
    <dgm:pt modelId="{B273C216-48B3-4AE1-90BC-F0DCF0C664C5}" type="pres">
      <dgm:prSet presAssocID="{8537F879-A8EF-49B1-A53A-84C062E29617}" presName="space" presStyleCnt="0"/>
      <dgm:spPr/>
    </dgm:pt>
    <dgm:pt modelId="{47032D44-E275-4B0D-A514-440FBC8F8C23}" type="pres">
      <dgm:prSet presAssocID="{1E531B16-5125-4702-B572-4E249AD77479}" presName="composite" presStyleCnt="0"/>
      <dgm:spPr/>
    </dgm:pt>
    <dgm:pt modelId="{87F51048-B174-4683-BB94-F4A69CC63C1E}" type="pres">
      <dgm:prSet presAssocID="{1E531B16-5125-4702-B572-4E249AD77479}" presName="parTx" presStyleLbl="alignNode1" presStyleIdx="1" presStyleCnt="4">
        <dgm:presLayoutVars>
          <dgm:chMax val="0"/>
          <dgm:chPref val="0"/>
          <dgm:bulletEnabled val="1"/>
        </dgm:presLayoutVars>
      </dgm:prSet>
      <dgm:spPr/>
    </dgm:pt>
    <dgm:pt modelId="{031156DD-6DEB-4B86-A8EF-E77732470E40}" type="pres">
      <dgm:prSet presAssocID="{1E531B16-5125-4702-B572-4E249AD77479}" presName="desTx" presStyleLbl="alignAccFollowNode1" presStyleIdx="1" presStyleCnt="4">
        <dgm:presLayoutVars>
          <dgm:bulletEnabled val="1"/>
        </dgm:presLayoutVars>
      </dgm:prSet>
      <dgm:spPr/>
    </dgm:pt>
    <dgm:pt modelId="{61B37A56-E52E-4ECA-9338-70DC4E317D21}" type="pres">
      <dgm:prSet presAssocID="{D805C2F0-CE9F-4EE7-AB20-A31730DFC019}" presName="space" presStyleCnt="0"/>
      <dgm:spPr/>
    </dgm:pt>
    <dgm:pt modelId="{E1A63B31-A8AD-4E01-A3B3-6566808B4843}" type="pres">
      <dgm:prSet presAssocID="{B6EA6CA9-750F-4882-8908-2E445E1E2338}" presName="composite" presStyleCnt="0"/>
      <dgm:spPr/>
    </dgm:pt>
    <dgm:pt modelId="{8397DD2E-563F-439A-8A4A-134C4C2D2143}" type="pres">
      <dgm:prSet presAssocID="{B6EA6CA9-750F-4882-8908-2E445E1E2338}" presName="parTx" presStyleLbl="alignNode1" presStyleIdx="2" presStyleCnt="4">
        <dgm:presLayoutVars>
          <dgm:chMax val="0"/>
          <dgm:chPref val="0"/>
          <dgm:bulletEnabled val="1"/>
        </dgm:presLayoutVars>
      </dgm:prSet>
      <dgm:spPr/>
    </dgm:pt>
    <dgm:pt modelId="{390DCC1C-240A-4BA0-A094-D2840DA94AC6}" type="pres">
      <dgm:prSet presAssocID="{B6EA6CA9-750F-4882-8908-2E445E1E2338}" presName="desTx" presStyleLbl="alignAccFollowNode1" presStyleIdx="2" presStyleCnt="4">
        <dgm:presLayoutVars>
          <dgm:bulletEnabled val="1"/>
        </dgm:presLayoutVars>
      </dgm:prSet>
      <dgm:spPr/>
    </dgm:pt>
    <dgm:pt modelId="{4739A06E-1EBF-4B16-8EC6-B177F0D82828}" type="pres">
      <dgm:prSet presAssocID="{77F34892-B69B-44D0-8C4A-4796D1E57637}" presName="space" presStyleCnt="0"/>
      <dgm:spPr/>
    </dgm:pt>
    <dgm:pt modelId="{1EDEDDB6-CDE4-42FF-B161-6116A13E6A3D}" type="pres">
      <dgm:prSet presAssocID="{4CDFBE47-512A-4905-A399-21F3273434EA}" presName="composite" presStyleCnt="0"/>
      <dgm:spPr/>
    </dgm:pt>
    <dgm:pt modelId="{23035083-C351-4566-A251-A50CEE053243}" type="pres">
      <dgm:prSet presAssocID="{4CDFBE47-512A-4905-A399-21F3273434EA}" presName="parTx" presStyleLbl="alignNode1" presStyleIdx="3" presStyleCnt="4">
        <dgm:presLayoutVars>
          <dgm:chMax val="0"/>
          <dgm:chPref val="0"/>
          <dgm:bulletEnabled val="1"/>
        </dgm:presLayoutVars>
      </dgm:prSet>
      <dgm:spPr/>
    </dgm:pt>
    <dgm:pt modelId="{2E1503B9-F08E-4868-87C3-079C122A7993}" type="pres">
      <dgm:prSet presAssocID="{4CDFBE47-512A-4905-A399-21F3273434EA}" presName="desTx" presStyleLbl="alignAccFollowNode1" presStyleIdx="3" presStyleCnt="4">
        <dgm:presLayoutVars>
          <dgm:bulletEnabled val="1"/>
        </dgm:presLayoutVars>
      </dgm:prSet>
      <dgm:spPr/>
    </dgm:pt>
  </dgm:ptLst>
  <dgm:cxnLst>
    <dgm:cxn modelId="{4840C100-1F57-4EF9-941B-D44FDD1E694B}" type="presOf" srcId="{071EA5A0-43C9-4171-949A-00884EBCDA1C}" destId="{CDCD29FD-E9CC-4BF3-9663-9A4507F82553}" srcOrd="0" destOrd="1" presId="urn:microsoft.com/office/officeart/2005/8/layout/hList1"/>
    <dgm:cxn modelId="{71BE3209-B0F9-4885-8785-58254948F5B0}" srcId="{61C840C4-8EC2-4961-A50D-69F68D5D3068}" destId="{071EA5A0-43C9-4171-949A-00884EBCDA1C}" srcOrd="1" destOrd="0" parTransId="{BFBD5CB9-3AF3-46F2-B48F-F743774E7DA6}" sibTransId="{1F3E7C44-42F0-44B1-B7C8-38D55E9F1E1D}"/>
    <dgm:cxn modelId="{8FC20E0D-0B20-4793-A600-AE0FDA659373}" srcId="{B6EA6CA9-750F-4882-8908-2E445E1E2338}" destId="{FF0A41E7-27D0-41BE-99FB-776D169D9B51}" srcOrd="1" destOrd="0" parTransId="{15DCCF42-9FAC-4966-977A-363C280594C1}" sibTransId="{A689138B-AA4E-4832-8FC6-0F0C5A234313}"/>
    <dgm:cxn modelId="{917F5D0D-1178-4307-8F15-31EBC83A5F3E}" srcId="{491F7FE9-E6DE-41C7-B7FB-22757EF067F2}" destId="{61C840C4-8EC2-4961-A50D-69F68D5D3068}" srcOrd="0" destOrd="0" parTransId="{A3F83C4D-74ED-4EE5-89AA-05AD885C1FEF}" sibTransId="{8537F879-A8EF-49B1-A53A-84C062E29617}"/>
    <dgm:cxn modelId="{21F82F20-8ACB-4C74-8334-9E1F51A86D85}" type="presOf" srcId="{1E531B16-5125-4702-B572-4E249AD77479}" destId="{87F51048-B174-4683-BB94-F4A69CC63C1E}" srcOrd="0" destOrd="0" presId="urn:microsoft.com/office/officeart/2005/8/layout/hList1"/>
    <dgm:cxn modelId="{1F0A5D2B-E2D3-4C9D-9459-108C3801042B}" type="presOf" srcId="{B6EA6CA9-750F-4882-8908-2E445E1E2338}" destId="{8397DD2E-563F-439A-8A4A-134C4C2D2143}" srcOrd="0" destOrd="0" presId="urn:microsoft.com/office/officeart/2005/8/layout/hList1"/>
    <dgm:cxn modelId="{BA6E0B38-4E2E-4847-99AE-8EF441EFFFFF}" type="presOf" srcId="{61C840C4-8EC2-4961-A50D-69F68D5D3068}" destId="{DF2033F8-0118-46AB-81EC-E261618817DC}" srcOrd="0" destOrd="0" presId="urn:microsoft.com/office/officeart/2005/8/layout/hList1"/>
    <dgm:cxn modelId="{F6F0295B-38BF-4693-8328-91C959CB59C4}" srcId="{491F7FE9-E6DE-41C7-B7FB-22757EF067F2}" destId="{1E531B16-5125-4702-B572-4E249AD77479}" srcOrd="1" destOrd="0" parTransId="{2C2907AA-716F-44B8-89A2-6D60EE5EEEFB}" sibTransId="{D805C2F0-CE9F-4EE7-AB20-A31730DFC019}"/>
    <dgm:cxn modelId="{5B6AE042-AE5D-40D3-8F53-F044B5948922}" type="presOf" srcId="{491F7FE9-E6DE-41C7-B7FB-22757EF067F2}" destId="{844928AB-B4F8-4304-8FA5-E7CB285A191E}" srcOrd="0" destOrd="0" presId="urn:microsoft.com/office/officeart/2005/8/layout/hList1"/>
    <dgm:cxn modelId="{6695FC4B-7D94-4015-B323-C8D5245C775D}" srcId="{1E531B16-5125-4702-B572-4E249AD77479}" destId="{C4E1197A-96E7-4841-8AA8-4FC9BB16BD83}" srcOrd="0" destOrd="0" parTransId="{448DCC10-1C05-469D-AEC4-EE39D1E5B369}" sibTransId="{4384517B-1A77-4B75-A4AB-8DE13F73FF4B}"/>
    <dgm:cxn modelId="{BED21E79-8078-48A8-BF35-78B6E5B11C49}" srcId="{4CDFBE47-512A-4905-A399-21F3273434EA}" destId="{FE261226-0CD9-49A2-B9A1-B1BF4E5A903D}" srcOrd="0" destOrd="0" parTransId="{39414DE7-D575-43BE-B304-529A67493E23}" sibTransId="{A9FA90F6-0C93-438F-8F41-1F1117A441FE}"/>
    <dgm:cxn modelId="{E6EA547A-7EF8-4FB1-972A-DB1E7E31F867}" type="presOf" srcId="{9492AA7E-76CF-4506-B8A3-A6D6A627BB38}" destId="{CDCD29FD-E9CC-4BF3-9663-9A4507F82553}" srcOrd="0" destOrd="0" presId="urn:microsoft.com/office/officeart/2005/8/layout/hList1"/>
    <dgm:cxn modelId="{6C35D480-2B35-44EF-9BE1-D00D2D391FAC}" type="presOf" srcId="{C4E1197A-96E7-4841-8AA8-4FC9BB16BD83}" destId="{031156DD-6DEB-4B86-A8EF-E77732470E40}" srcOrd="0" destOrd="0" presId="urn:microsoft.com/office/officeart/2005/8/layout/hList1"/>
    <dgm:cxn modelId="{15B87A83-363F-4BD6-9F11-5F2FAF676BC9}" type="presOf" srcId="{D03B766B-629F-4DF5-8416-DCF0C419DA1C}" destId="{2E1503B9-F08E-4868-87C3-079C122A7993}" srcOrd="0" destOrd="1" presId="urn:microsoft.com/office/officeart/2005/8/layout/hList1"/>
    <dgm:cxn modelId="{530EB287-9369-4DAD-A9DD-817603515A3B}" srcId="{491F7FE9-E6DE-41C7-B7FB-22757EF067F2}" destId="{4CDFBE47-512A-4905-A399-21F3273434EA}" srcOrd="3" destOrd="0" parTransId="{05D4DD1C-1B2A-4F9D-A1FE-F29E092C7E8B}" sibTransId="{FC15DA49-3186-4374-8922-D9F008CAFC8C}"/>
    <dgm:cxn modelId="{0217988E-4F65-4DE8-A51E-2C6F083D1E67}" srcId="{491F7FE9-E6DE-41C7-B7FB-22757EF067F2}" destId="{B6EA6CA9-750F-4882-8908-2E445E1E2338}" srcOrd="2" destOrd="0" parTransId="{203E2905-8671-4A9C-8B9B-B1B2185125DA}" sibTransId="{77F34892-B69B-44D0-8C4A-4796D1E57637}"/>
    <dgm:cxn modelId="{83289995-84B1-464D-859A-A2A818330AE7}" srcId="{61C840C4-8EC2-4961-A50D-69F68D5D3068}" destId="{9492AA7E-76CF-4506-B8A3-A6D6A627BB38}" srcOrd="0" destOrd="0" parTransId="{0C47F852-7B83-400A-94E8-A1B0098283D3}" sibTransId="{095DC3F2-C974-4F0C-8CFD-1E90855D7C5E}"/>
    <dgm:cxn modelId="{C27B08B0-899A-47CA-974F-8EEBFA9A4860}" type="presOf" srcId="{4CDFBE47-512A-4905-A399-21F3273434EA}" destId="{23035083-C351-4566-A251-A50CEE053243}" srcOrd="0" destOrd="0" presId="urn:microsoft.com/office/officeart/2005/8/layout/hList1"/>
    <dgm:cxn modelId="{1B4AC0D7-CD8D-445C-BA90-887583D504A0}" type="presOf" srcId="{FF0A41E7-27D0-41BE-99FB-776D169D9B51}" destId="{390DCC1C-240A-4BA0-A094-D2840DA94AC6}" srcOrd="0" destOrd="1" presId="urn:microsoft.com/office/officeart/2005/8/layout/hList1"/>
    <dgm:cxn modelId="{5D8A02DD-73B9-4715-8EEB-932FC75CA32A}" srcId="{B6EA6CA9-750F-4882-8908-2E445E1E2338}" destId="{D683D192-816D-4356-BF49-0EAE26F93B99}" srcOrd="0" destOrd="0" parTransId="{B0B631A6-4006-4530-A438-C065DEA80FFE}" sibTransId="{372680BC-F2AD-4EF8-8F4B-39AFB9B52F70}"/>
    <dgm:cxn modelId="{38C26AE6-87D1-4321-8A85-739F2C5A180B}" type="presOf" srcId="{FE261226-0CD9-49A2-B9A1-B1BF4E5A903D}" destId="{2E1503B9-F08E-4868-87C3-079C122A7993}" srcOrd="0" destOrd="0" presId="urn:microsoft.com/office/officeart/2005/8/layout/hList1"/>
    <dgm:cxn modelId="{CC8F82F9-79A7-43E7-8ABF-8A7B0B9831D4}" type="presOf" srcId="{D683D192-816D-4356-BF49-0EAE26F93B99}" destId="{390DCC1C-240A-4BA0-A094-D2840DA94AC6}" srcOrd="0" destOrd="0" presId="urn:microsoft.com/office/officeart/2005/8/layout/hList1"/>
    <dgm:cxn modelId="{443DE7FA-DD1F-4EB2-9B69-FDB198AE97D8}" srcId="{4CDFBE47-512A-4905-A399-21F3273434EA}" destId="{D03B766B-629F-4DF5-8416-DCF0C419DA1C}" srcOrd="1" destOrd="0" parTransId="{6E1445F0-4EF0-4D37-8AC2-7E77FCA26C2F}" sibTransId="{B4B9EBDC-2BC7-4A9F-AD93-F96F25D11EF5}"/>
    <dgm:cxn modelId="{55C8FA3F-2526-4E2D-ABB6-455F349F76DD}" type="presParOf" srcId="{844928AB-B4F8-4304-8FA5-E7CB285A191E}" destId="{5970B30B-DDC8-4A68-8462-9C665ACAB7D4}" srcOrd="0" destOrd="0" presId="urn:microsoft.com/office/officeart/2005/8/layout/hList1"/>
    <dgm:cxn modelId="{7EF744A3-1979-41A6-9D24-7FC707F9B832}" type="presParOf" srcId="{5970B30B-DDC8-4A68-8462-9C665ACAB7D4}" destId="{DF2033F8-0118-46AB-81EC-E261618817DC}" srcOrd="0" destOrd="0" presId="urn:microsoft.com/office/officeart/2005/8/layout/hList1"/>
    <dgm:cxn modelId="{8C784B3F-A146-43AF-AA3C-BED6B5E1707B}" type="presParOf" srcId="{5970B30B-DDC8-4A68-8462-9C665ACAB7D4}" destId="{CDCD29FD-E9CC-4BF3-9663-9A4507F82553}" srcOrd="1" destOrd="0" presId="urn:microsoft.com/office/officeart/2005/8/layout/hList1"/>
    <dgm:cxn modelId="{D223C5C4-7D0E-47EF-9653-A2BB0F8B0EFE}" type="presParOf" srcId="{844928AB-B4F8-4304-8FA5-E7CB285A191E}" destId="{B273C216-48B3-4AE1-90BC-F0DCF0C664C5}" srcOrd="1" destOrd="0" presId="urn:microsoft.com/office/officeart/2005/8/layout/hList1"/>
    <dgm:cxn modelId="{CC215842-BD2F-4C8F-8659-D74516AFFE19}" type="presParOf" srcId="{844928AB-B4F8-4304-8FA5-E7CB285A191E}" destId="{47032D44-E275-4B0D-A514-440FBC8F8C23}" srcOrd="2" destOrd="0" presId="urn:microsoft.com/office/officeart/2005/8/layout/hList1"/>
    <dgm:cxn modelId="{B349E813-9158-43DE-8BE4-8B6CEC9B2344}" type="presParOf" srcId="{47032D44-E275-4B0D-A514-440FBC8F8C23}" destId="{87F51048-B174-4683-BB94-F4A69CC63C1E}" srcOrd="0" destOrd="0" presId="urn:microsoft.com/office/officeart/2005/8/layout/hList1"/>
    <dgm:cxn modelId="{818954A9-5B7E-48F0-B5B4-6AFBBC65CD84}" type="presParOf" srcId="{47032D44-E275-4B0D-A514-440FBC8F8C23}" destId="{031156DD-6DEB-4B86-A8EF-E77732470E40}" srcOrd="1" destOrd="0" presId="urn:microsoft.com/office/officeart/2005/8/layout/hList1"/>
    <dgm:cxn modelId="{05E22939-8994-400D-81CD-6CEA5682E9C5}" type="presParOf" srcId="{844928AB-B4F8-4304-8FA5-E7CB285A191E}" destId="{61B37A56-E52E-4ECA-9338-70DC4E317D21}" srcOrd="3" destOrd="0" presId="urn:microsoft.com/office/officeart/2005/8/layout/hList1"/>
    <dgm:cxn modelId="{6B3A4263-88A5-438C-973C-8353CB68C78F}" type="presParOf" srcId="{844928AB-B4F8-4304-8FA5-E7CB285A191E}" destId="{E1A63B31-A8AD-4E01-A3B3-6566808B4843}" srcOrd="4" destOrd="0" presId="urn:microsoft.com/office/officeart/2005/8/layout/hList1"/>
    <dgm:cxn modelId="{8D23ABBF-C1E2-4B4D-B9A8-2B91E7E479AD}" type="presParOf" srcId="{E1A63B31-A8AD-4E01-A3B3-6566808B4843}" destId="{8397DD2E-563F-439A-8A4A-134C4C2D2143}" srcOrd="0" destOrd="0" presId="urn:microsoft.com/office/officeart/2005/8/layout/hList1"/>
    <dgm:cxn modelId="{0749ACC2-C07F-459B-9AAB-34CAF525CB17}" type="presParOf" srcId="{E1A63B31-A8AD-4E01-A3B3-6566808B4843}" destId="{390DCC1C-240A-4BA0-A094-D2840DA94AC6}" srcOrd="1" destOrd="0" presId="urn:microsoft.com/office/officeart/2005/8/layout/hList1"/>
    <dgm:cxn modelId="{B58918CD-5F86-4635-9A60-95E734CF01E5}" type="presParOf" srcId="{844928AB-B4F8-4304-8FA5-E7CB285A191E}" destId="{4739A06E-1EBF-4B16-8EC6-B177F0D82828}" srcOrd="5" destOrd="0" presId="urn:microsoft.com/office/officeart/2005/8/layout/hList1"/>
    <dgm:cxn modelId="{ED19A2ED-F0B8-4AE1-A5DA-5A5A7BBE3ACA}" type="presParOf" srcId="{844928AB-B4F8-4304-8FA5-E7CB285A191E}" destId="{1EDEDDB6-CDE4-42FF-B161-6116A13E6A3D}" srcOrd="6" destOrd="0" presId="urn:microsoft.com/office/officeart/2005/8/layout/hList1"/>
    <dgm:cxn modelId="{21CB1D66-2AD4-46B0-A7FC-A7EC7BEC49D9}" type="presParOf" srcId="{1EDEDDB6-CDE4-42FF-B161-6116A13E6A3D}" destId="{23035083-C351-4566-A251-A50CEE053243}" srcOrd="0" destOrd="0" presId="urn:microsoft.com/office/officeart/2005/8/layout/hList1"/>
    <dgm:cxn modelId="{3329D0DC-167D-4AFB-9103-A8AF51F5FA0B}" type="presParOf" srcId="{1EDEDDB6-CDE4-42FF-B161-6116A13E6A3D}" destId="{2E1503B9-F08E-4868-87C3-079C122A799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033F8-0118-46AB-81EC-E261618817DC}">
      <dsp:nvSpPr>
        <dsp:cNvPr id="0" name=""/>
        <dsp:cNvSpPr/>
      </dsp:nvSpPr>
      <dsp:spPr>
        <a:xfrm>
          <a:off x="4334" y="1048020"/>
          <a:ext cx="2606250" cy="1042500"/>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2"/>
              </a:solidFill>
            </a:rPr>
            <a:t>Energy</a:t>
          </a:r>
        </a:p>
      </dsp:txBody>
      <dsp:txXfrm>
        <a:off x="4334" y="1048020"/>
        <a:ext cx="2606250" cy="1042500"/>
      </dsp:txXfrm>
    </dsp:sp>
    <dsp:sp modelId="{CDCD29FD-E9CC-4BF3-9663-9A4507F82553}">
      <dsp:nvSpPr>
        <dsp:cNvPr id="0" name=""/>
        <dsp:cNvSpPr/>
      </dsp:nvSpPr>
      <dsp:spPr>
        <a:xfrm>
          <a:off x="4334" y="2090521"/>
          <a:ext cx="2606250" cy="2854800"/>
        </a:xfrm>
        <a:prstGeom prst="rect">
          <a:avLst/>
        </a:prstGeom>
        <a:solidFill>
          <a:schemeClr val="accent1">
            <a:alpha val="90000"/>
            <a:tint val="40000"/>
            <a:hueOff val="0"/>
            <a:satOff val="0"/>
            <a:lumOff val="0"/>
            <a:alphaOff val="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Less fatigue</a:t>
          </a:r>
        </a:p>
        <a:p>
          <a:pPr marL="228600" lvl="1" indent="-228600" algn="l" defTabSz="889000">
            <a:lnSpc>
              <a:spcPct val="90000"/>
            </a:lnSpc>
            <a:spcBef>
              <a:spcPct val="0"/>
            </a:spcBef>
            <a:spcAft>
              <a:spcPct val="15000"/>
            </a:spcAft>
            <a:buChar char="•"/>
          </a:pPr>
          <a:r>
            <a:rPr lang="en-US" sz="2000" kern="1200" dirty="0"/>
            <a:t>More stamina</a:t>
          </a:r>
        </a:p>
      </dsp:txBody>
      <dsp:txXfrm>
        <a:off x="4334" y="2090521"/>
        <a:ext cx="2606250" cy="2854800"/>
      </dsp:txXfrm>
    </dsp:sp>
    <dsp:sp modelId="{87F51048-B174-4683-BB94-F4A69CC63C1E}">
      <dsp:nvSpPr>
        <dsp:cNvPr id="0" name=""/>
        <dsp:cNvSpPr/>
      </dsp:nvSpPr>
      <dsp:spPr>
        <a:xfrm>
          <a:off x="2975459" y="1048020"/>
          <a:ext cx="2606250" cy="1042500"/>
        </a:xfrm>
        <a:prstGeom prst="rect">
          <a:avLst/>
        </a:prstGeom>
        <a:solidFill>
          <a:schemeClr val="accent6"/>
        </a:solidFill>
        <a:ln w="3175"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2"/>
              </a:solidFill>
            </a:rPr>
            <a:t>Sleep</a:t>
          </a:r>
        </a:p>
      </dsp:txBody>
      <dsp:txXfrm>
        <a:off x="2975459" y="1048020"/>
        <a:ext cx="2606250" cy="1042500"/>
      </dsp:txXfrm>
    </dsp:sp>
    <dsp:sp modelId="{031156DD-6DEB-4B86-A8EF-E77732470E40}">
      <dsp:nvSpPr>
        <dsp:cNvPr id="0" name=""/>
        <dsp:cNvSpPr/>
      </dsp:nvSpPr>
      <dsp:spPr>
        <a:xfrm>
          <a:off x="2975459" y="2090521"/>
          <a:ext cx="2606250" cy="2854800"/>
        </a:xfrm>
        <a:prstGeom prst="rect">
          <a:avLst/>
        </a:prstGeom>
        <a:solidFill>
          <a:schemeClr val="accent6">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Improved OSA, symptoms, and restfulness</a:t>
          </a:r>
        </a:p>
      </dsp:txBody>
      <dsp:txXfrm>
        <a:off x="2975459" y="2090521"/>
        <a:ext cx="2606250" cy="2854800"/>
      </dsp:txXfrm>
    </dsp:sp>
    <dsp:sp modelId="{8397DD2E-563F-439A-8A4A-134C4C2D2143}">
      <dsp:nvSpPr>
        <dsp:cNvPr id="0" name=""/>
        <dsp:cNvSpPr/>
      </dsp:nvSpPr>
      <dsp:spPr>
        <a:xfrm>
          <a:off x="5946584" y="1048020"/>
          <a:ext cx="2606250" cy="1042500"/>
        </a:xfrm>
        <a:prstGeom prst="rect">
          <a:avLst/>
        </a:prstGeom>
        <a:solidFill>
          <a:schemeClr val="accent2"/>
        </a:solidFill>
        <a:ln w="3175"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2"/>
              </a:solidFill>
            </a:rPr>
            <a:t>Function</a:t>
          </a:r>
        </a:p>
      </dsp:txBody>
      <dsp:txXfrm>
        <a:off x="5946584" y="1048020"/>
        <a:ext cx="2606250" cy="1042500"/>
      </dsp:txXfrm>
    </dsp:sp>
    <dsp:sp modelId="{390DCC1C-240A-4BA0-A094-D2840DA94AC6}">
      <dsp:nvSpPr>
        <dsp:cNvPr id="0" name=""/>
        <dsp:cNvSpPr/>
      </dsp:nvSpPr>
      <dsp:spPr>
        <a:xfrm>
          <a:off x="5946584" y="2090521"/>
          <a:ext cx="2606250" cy="2854800"/>
        </a:xfrm>
        <a:prstGeom prst="rect">
          <a:avLst/>
        </a:prstGeom>
        <a:solidFill>
          <a:schemeClr val="accent2">
            <a:lumMod val="10000"/>
            <a:lumOff val="90000"/>
            <a:alpha val="9000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Walking and stairs</a:t>
          </a:r>
        </a:p>
        <a:p>
          <a:pPr marL="228600" lvl="1" indent="-228600" algn="l" defTabSz="889000">
            <a:lnSpc>
              <a:spcPct val="90000"/>
            </a:lnSpc>
            <a:spcBef>
              <a:spcPct val="0"/>
            </a:spcBef>
            <a:spcAft>
              <a:spcPct val="15000"/>
            </a:spcAft>
            <a:buChar char="•"/>
          </a:pPr>
          <a:r>
            <a:rPr lang="en-US" sz="2000" kern="1200" dirty="0"/>
            <a:t>Joint pain</a:t>
          </a:r>
        </a:p>
      </dsp:txBody>
      <dsp:txXfrm>
        <a:off x="5946584" y="2090521"/>
        <a:ext cx="2606250" cy="2854800"/>
      </dsp:txXfrm>
    </dsp:sp>
    <dsp:sp modelId="{23035083-C351-4566-A251-A50CEE053243}">
      <dsp:nvSpPr>
        <dsp:cNvPr id="0" name=""/>
        <dsp:cNvSpPr/>
      </dsp:nvSpPr>
      <dsp:spPr>
        <a:xfrm>
          <a:off x="8917709" y="1048020"/>
          <a:ext cx="2606250" cy="1042500"/>
        </a:xfrm>
        <a:prstGeom prst="rect">
          <a:avLst/>
        </a:prstGeom>
        <a:solidFill>
          <a:schemeClr val="accent3"/>
        </a:solidFill>
        <a:ln w="3175" cap="flat" cmpd="sng" algn="ctr">
          <a:solidFill>
            <a:schemeClr val="accent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2"/>
              </a:solidFill>
            </a:rPr>
            <a:t>Risk</a:t>
          </a:r>
        </a:p>
      </dsp:txBody>
      <dsp:txXfrm>
        <a:off x="8917709" y="1048020"/>
        <a:ext cx="2606250" cy="1042500"/>
      </dsp:txXfrm>
    </dsp:sp>
    <dsp:sp modelId="{2E1503B9-F08E-4868-87C3-079C122A7993}">
      <dsp:nvSpPr>
        <dsp:cNvPr id="0" name=""/>
        <dsp:cNvSpPr/>
      </dsp:nvSpPr>
      <dsp:spPr>
        <a:xfrm>
          <a:off x="8917709" y="2090521"/>
          <a:ext cx="2606250" cy="2854800"/>
        </a:xfrm>
        <a:prstGeom prst="rect">
          <a:avLst/>
        </a:prstGeom>
        <a:solidFill>
          <a:schemeClr val="accent3">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Cardiovascular disease: blood pressure and lipids</a:t>
          </a:r>
        </a:p>
        <a:p>
          <a:pPr marL="228600" lvl="1" indent="-228600" algn="l" defTabSz="889000">
            <a:lnSpc>
              <a:spcPct val="90000"/>
            </a:lnSpc>
            <a:spcBef>
              <a:spcPct val="0"/>
            </a:spcBef>
            <a:spcAft>
              <a:spcPct val="15000"/>
            </a:spcAft>
            <a:buChar char="•"/>
          </a:pPr>
          <a:r>
            <a:rPr lang="en-US" sz="2000" kern="1200" dirty="0"/>
            <a:t>Liver enzymes</a:t>
          </a:r>
        </a:p>
      </dsp:txBody>
      <dsp:txXfrm>
        <a:off x="8917709" y="2090521"/>
        <a:ext cx="2606250" cy="285480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3076363" cy="470895"/>
          </a:xfrm>
          <a:prstGeom prst="rect">
            <a:avLst/>
          </a:prstGeom>
        </p:spPr>
        <p:txBody>
          <a:bodyPr vert="horz" lIns="94192" tIns="47096" rIns="94192" bIns="47096" rtlCol="0"/>
          <a:lstStyle>
            <a:lvl1pPr algn="l">
              <a:defRPr sz="1200"/>
            </a:lvl1pPr>
          </a:lstStyle>
          <a:p>
            <a:endParaRPr lang="en-US"/>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4021294" y="0"/>
            <a:ext cx="3076363" cy="470895"/>
          </a:xfrm>
          <a:prstGeom prst="rect">
            <a:avLst/>
          </a:prstGeom>
        </p:spPr>
        <p:txBody>
          <a:bodyPr vert="horz" lIns="94192" tIns="47096" rIns="94192" bIns="47096" rtlCol="0"/>
          <a:lstStyle>
            <a:lvl1pPr algn="r">
              <a:defRPr sz="1200"/>
            </a:lvl1pPr>
          </a:lstStyle>
          <a:p>
            <a:fld id="{001D2224-C142-D340-8C20-FDA351C18439}" type="datetimeFigureOut">
              <a:rPr lang="en-US" smtClean="0"/>
              <a:t>7/10/2026</a:t>
            </a:fld>
            <a:endParaRPr lang="en-US"/>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914407"/>
            <a:ext cx="3076363" cy="470894"/>
          </a:xfrm>
          <a:prstGeom prst="rect">
            <a:avLst/>
          </a:prstGeom>
        </p:spPr>
        <p:txBody>
          <a:bodyPr vert="horz" lIns="94192" tIns="47096" rIns="94192" bIns="47096"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4021294" y="8914407"/>
            <a:ext cx="3076363" cy="470894"/>
          </a:xfrm>
          <a:prstGeom prst="rect">
            <a:avLst/>
          </a:prstGeom>
        </p:spPr>
        <p:txBody>
          <a:bodyPr vert="horz" lIns="94192" tIns="47096" rIns="94192" bIns="47096" rtlCol="0" anchor="b"/>
          <a:lstStyle>
            <a:lvl1pPr algn="r">
              <a:defRPr sz="1200"/>
            </a:lvl1pPr>
          </a:lstStyle>
          <a:p>
            <a:fld id="{C8196A6F-EB25-094F-87AE-1757368BFC95}" type="slidenum">
              <a:rPr lang="en-US" smtClean="0"/>
              <a:t>‹#›</a:t>
            </a:fld>
            <a:endParaRPr lang="en-US"/>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956" userDrawn="1">
          <p15:clr>
            <a:srgbClr val="F26B43"/>
          </p15:clr>
        </p15:guide>
        <p15:guide id="2" pos="2236"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470895"/>
          </a:xfrm>
          <a:prstGeom prst="rect">
            <a:avLst/>
          </a:prstGeom>
        </p:spPr>
        <p:txBody>
          <a:bodyPr vert="horz" lIns="94192" tIns="47096" rIns="94192" bIns="47096" rtlCol="0"/>
          <a:lstStyle>
            <a:lvl1pPr algn="l">
              <a:defRPr sz="1200">
                <a:latin typeface="Poppins" panose="00000500000000000000" pitchFamily="2" charset="0"/>
              </a:defRPr>
            </a:lvl1pPr>
          </a:lstStyle>
          <a:p>
            <a:endParaRPr lang="en-US"/>
          </a:p>
        </p:txBody>
      </p:sp>
      <p:sp>
        <p:nvSpPr>
          <p:cNvPr id="3" name="Date Placeholder 2"/>
          <p:cNvSpPr>
            <a:spLocks noGrp="1"/>
          </p:cNvSpPr>
          <p:nvPr>
            <p:ph type="dt" idx="1"/>
          </p:nvPr>
        </p:nvSpPr>
        <p:spPr>
          <a:xfrm>
            <a:off x="4021294" y="0"/>
            <a:ext cx="3076363" cy="470895"/>
          </a:xfrm>
          <a:prstGeom prst="rect">
            <a:avLst/>
          </a:prstGeom>
        </p:spPr>
        <p:txBody>
          <a:bodyPr vert="horz" lIns="94192" tIns="47096" rIns="94192" bIns="47096" rtlCol="0"/>
          <a:lstStyle>
            <a:lvl1pPr algn="r">
              <a:defRPr sz="1200">
                <a:latin typeface="Poppins" panose="00000500000000000000" pitchFamily="2" charset="0"/>
              </a:defRPr>
            </a:lvl1pPr>
          </a:lstStyle>
          <a:p>
            <a:fld id="{F223A16C-7964-42FA-905D-8FE7FD8AE7E7}" type="datetimeFigureOut">
              <a:rPr lang="en-US" smtClean="0"/>
              <a:pPr/>
              <a:t>7/10/2026</a:t>
            </a:fld>
            <a:endParaRPr lang="en-US"/>
          </a:p>
        </p:txBody>
      </p:sp>
      <p:sp>
        <p:nvSpPr>
          <p:cNvPr id="4" name="Slide Image Placeholder 3"/>
          <p:cNvSpPr>
            <a:spLocks noGrp="1" noRot="1" noChangeAspect="1"/>
          </p:cNvSpPr>
          <p:nvPr>
            <p:ph type="sldImg" idx="2"/>
          </p:nvPr>
        </p:nvSpPr>
        <p:spPr>
          <a:xfrm>
            <a:off x="735013" y="1173163"/>
            <a:ext cx="5629275" cy="3167062"/>
          </a:xfrm>
          <a:prstGeom prst="rect">
            <a:avLst/>
          </a:prstGeom>
          <a:noFill/>
          <a:ln w="12700">
            <a:solidFill>
              <a:prstClr val="black"/>
            </a:solidFill>
          </a:ln>
        </p:spPr>
        <p:txBody>
          <a:bodyPr vert="horz" lIns="94192" tIns="47096" rIns="94192" bIns="47096" rtlCol="0" anchor="ctr"/>
          <a:lstStyle/>
          <a:p>
            <a:endParaRPr lang="en-US"/>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4192" tIns="47096" rIns="94192" bIns="4709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4407"/>
            <a:ext cx="3076363" cy="470894"/>
          </a:xfrm>
          <a:prstGeom prst="rect">
            <a:avLst/>
          </a:prstGeom>
        </p:spPr>
        <p:txBody>
          <a:bodyPr vert="horz" lIns="94192" tIns="47096" rIns="94192" bIns="47096" rtlCol="0" anchor="b"/>
          <a:lstStyle>
            <a:lvl1pPr algn="l">
              <a:defRPr sz="1200">
                <a:latin typeface="Poppins" panose="00000500000000000000" pitchFamily="2" charset="0"/>
              </a:defRPr>
            </a:lvl1pPr>
          </a:lstStyle>
          <a:p>
            <a:endParaRPr lang="en-US"/>
          </a:p>
        </p:txBody>
      </p:sp>
      <p:sp>
        <p:nvSpPr>
          <p:cNvPr id="7" name="Slide Number Placeholder 6"/>
          <p:cNvSpPr>
            <a:spLocks noGrp="1"/>
          </p:cNvSpPr>
          <p:nvPr>
            <p:ph type="sldNum" sz="quarter" idx="5"/>
          </p:nvPr>
        </p:nvSpPr>
        <p:spPr>
          <a:xfrm>
            <a:off x="4021294" y="8914407"/>
            <a:ext cx="3076363" cy="470894"/>
          </a:xfrm>
          <a:prstGeom prst="rect">
            <a:avLst/>
          </a:prstGeom>
        </p:spPr>
        <p:txBody>
          <a:bodyPr vert="horz" lIns="94192" tIns="47096" rIns="94192" bIns="47096" rtlCol="0" anchor="b"/>
          <a:lstStyle>
            <a:lvl1pPr algn="r">
              <a:defRPr sz="1200">
                <a:latin typeface="Poppins" panose="00000500000000000000" pitchFamily="2" charset="0"/>
              </a:defRPr>
            </a:lvl1pPr>
          </a:lstStyle>
          <a:p>
            <a:fld id="{F239CF04-E0F8-4858-A4FE-0F88DB493753}" type="slidenum">
              <a:rPr lang="en-US" smtClean="0"/>
              <a:pPr/>
              <a:t>‹#›</a:t>
            </a:fld>
            <a:endParaRPr lang="en-US"/>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956" userDrawn="1">
          <p15:clr>
            <a:srgbClr val="F26B43"/>
          </p15:clr>
        </p15:guide>
        <p15:guide id="2" pos="2236"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dirty="0"/>
              <a:t>FCS, familial chylomicronemia syndrome.</a:t>
            </a:r>
          </a:p>
        </p:txBody>
      </p:sp>
      <p:sp>
        <p:nvSpPr>
          <p:cNvPr id="4" name="Slide Number Placeholder 3"/>
          <p:cNvSpPr>
            <a:spLocks noGrp="1"/>
          </p:cNvSpPr>
          <p:nvPr>
            <p:ph type="sldNum" sz="quarter" idx="5"/>
          </p:nvPr>
        </p:nvSpPr>
        <p:spPr/>
        <p:txBody>
          <a:bodyPr/>
          <a:lstStyle/>
          <a:p>
            <a:fld id="{F239CF04-E0F8-4858-A4FE-0F88DB493753}" type="slidenum">
              <a:rPr lang="en-US" smtClean="0"/>
              <a:pPr/>
              <a:t>5</a:t>
            </a:fld>
            <a:endParaRPr lang="en-US"/>
          </a:p>
        </p:txBody>
      </p:sp>
    </p:spTree>
    <p:extLst>
      <p:ext uri="{BB962C8B-B14F-4D97-AF65-F5344CB8AC3E}">
        <p14:creationId xmlns:p14="http://schemas.microsoft.com/office/powerpoint/2010/main" val="1439441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1357" eaLnBrk="1" fontAlgn="auto" hangingPunct="1">
              <a:spcBef>
                <a:spcPts val="0"/>
              </a:spcBef>
              <a:spcAft>
                <a:spcPts val="0"/>
              </a:spcAft>
              <a:defRPr/>
            </a:pPr>
            <a:r>
              <a:rPr lang="en-US" b="0" i="1">
                <a:solidFill>
                  <a:srgbClr val="212121"/>
                </a:solidFill>
                <a:effectLst/>
                <a:latin typeface="Cambria"/>
                <a:ea typeface="Cambria"/>
              </a:rPr>
              <a:t>CAI, carbonic anhydrase inhibitor; </a:t>
            </a:r>
            <a:r>
              <a:rPr lang="en-US" i="1">
                <a:latin typeface="+mn-lt"/>
              </a:rPr>
              <a:t>DA, dopamine; GCGR, glucagon receptor; </a:t>
            </a:r>
            <a:r>
              <a:rPr lang="en-US" i="1"/>
              <a:t>GDF-15, growth differentiating factor 15; </a:t>
            </a:r>
            <a:r>
              <a:rPr lang="en-US" i="1">
                <a:latin typeface="+mn-lt"/>
              </a:rPr>
              <a:t>GIP, </a:t>
            </a:r>
            <a:r>
              <a:rPr lang="en-US" i="1">
                <a:latin typeface="+mn-lt"/>
                <a:ea typeface="Times" panose="02020603050405020304" pitchFamily="18" charset="0"/>
              </a:rPr>
              <a:t>glucose-dependent insulinotropic polypeptide; GABA-R, gamma-aminobutyric acid receptor; </a:t>
            </a:r>
            <a:r>
              <a:rPr lang="en-US" i="1">
                <a:latin typeface="+mn-lt"/>
              </a:rPr>
              <a:t>GLP-1, glucagon-like peptide-1; MOP-R, mu opioid receptor; NE, norepinephrine; PYY, peptide YY; RA, receptor agonist; SGLT2, sodium-glucose cotransporter 2.</a:t>
            </a:r>
          </a:p>
          <a:p>
            <a:endParaRPr lang="en-US"/>
          </a:p>
          <a:p>
            <a:endParaRPr lang="en-US"/>
          </a:p>
        </p:txBody>
      </p:sp>
      <p:sp>
        <p:nvSpPr>
          <p:cNvPr id="4" name="Slide Number Placeholder 3"/>
          <p:cNvSpPr>
            <a:spLocks noGrp="1"/>
          </p:cNvSpPr>
          <p:nvPr>
            <p:ph type="sldNum" idx="12"/>
          </p:nvPr>
        </p:nvSpPr>
        <p:spPr/>
        <p:txBody>
          <a:bodyPr/>
          <a:lstStyle/>
          <a:p>
            <a:pPr marL="0" marR="0" lvl="0" indent="0" algn="r" defTabSz="891357" rtl="0" eaLnBrk="1" fontAlgn="auto" latinLnBrk="0" hangingPunct="1">
              <a:lnSpc>
                <a:spcPct val="100000"/>
              </a:lnSpc>
              <a:spcBef>
                <a:spcPts val="0"/>
              </a:spcBef>
              <a:spcAft>
                <a:spcPts val="0"/>
              </a:spcAft>
              <a:buClr>
                <a:srgbClr val="000000"/>
              </a:buClr>
              <a:buSzPts val="1200"/>
              <a:buFontTx/>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891357" rtl="0" eaLnBrk="1" fontAlgn="auto" latinLnBrk="0" hangingPunct="1">
                <a:lnSpc>
                  <a:spcPct val="100000"/>
                </a:lnSpc>
                <a:spcBef>
                  <a:spcPts val="0"/>
                </a:spcBef>
                <a:spcAft>
                  <a:spcPts val="0"/>
                </a:spcAft>
                <a:buClr>
                  <a:srgbClr val="000000"/>
                </a:buClr>
                <a:buSzPts val="1200"/>
                <a:buFontTx/>
                <a:buNone/>
                <a:tabLst/>
                <a:defRPr/>
              </a:pPr>
              <a:t>7</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85820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AE,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1924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518FB-743B-3B45-10C1-77A7F336B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318071-B7B0-153D-4A47-5FA343D0AE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58C8489-5181-A19D-526C-EC21C7A47726}"/>
              </a:ext>
            </a:extLst>
          </p:cNvPr>
          <p:cNvSpPr>
            <a:spLocks noGrp="1"/>
          </p:cNvSpPr>
          <p:nvPr>
            <p:ph type="body" idx="1"/>
          </p:nvPr>
        </p:nvSpPr>
        <p:spPr/>
        <p:txBody>
          <a:bodyPr/>
          <a:lstStyle/>
          <a:p>
            <a:endParaRPr lang="en-US" dirty="0">
              <a:latin typeface="Arial" charset="0"/>
            </a:endParaRPr>
          </a:p>
          <a:p>
            <a:endParaRPr lang="en-US" dirty="0"/>
          </a:p>
        </p:txBody>
      </p:sp>
      <p:sp>
        <p:nvSpPr>
          <p:cNvPr id="4" name="Slide Number Placeholder 3">
            <a:extLst>
              <a:ext uri="{FF2B5EF4-FFF2-40B4-BE49-F238E27FC236}">
                <a16:creationId xmlns:a16="http://schemas.microsoft.com/office/drawing/2014/main" id="{8CF7A309-68C7-4D2F-8D56-2FDC61244D3B}"/>
              </a:ext>
            </a:extLst>
          </p:cNvPr>
          <p:cNvSpPr>
            <a:spLocks noGrp="1"/>
          </p:cNvSpPr>
          <p:nvPr>
            <p:ph type="sldNum" sz="quarter" idx="5"/>
          </p:nvPr>
        </p:nvSpPr>
        <p:spPr/>
        <p:txBody>
          <a:bodyPr/>
          <a:lstStyle/>
          <a:p>
            <a:pPr defTabSz="941923" fontAlgn="base">
              <a:spcBef>
                <a:spcPct val="0"/>
              </a:spcBef>
              <a:spcAft>
                <a:spcPct val="0"/>
              </a:spcAft>
              <a:defRPr/>
            </a:pPr>
            <a:fld id="{2FB72F01-6714-4A31-8C22-8E0F1B091B56}" type="slidenum">
              <a:rPr lang="en-US" altLang="en-US">
                <a:solidFill>
                  <a:srgbClr val="000000"/>
                </a:solidFill>
                <a:latin typeface="Arial" panose="020B0604020202020204" pitchFamily="34" charset="0"/>
                <a:cs typeface="Arial" panose="020B0604020202020204" pitchFamily="34" charset="0"/>
              </a:rPr>
              <a:pPr defTabSz="941923" fontAlgn="base">
                <a:spcBef>
                  <a:spcPct val="0"/>
                </a:spcBef>
                <a:spcAft>
                  <a:spcPct val="0"/>
                </a:spcAft>
                <a:defRPr/>
              </a:pPr>
              <a:t>10</a:t>
            </a:fld>
            <a:endParaRPr lang="en-US" altLang="en-US">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113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11</a:t>
            </a:fld>
            <a:endParaRPr lang="en-US"/>
          </a:p>
        </p:txBody>
      </p:sp>
    </p:spTree>
    <p:extLst>
      <p:ext uri="{BB962C8B-B14F-4D97-AF65-F5344CB8AC3E}">
        <p14:creationId xmlns:p14="http://schemas.microsoft.com/office/powerpoint/2010/main" val="685694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E89DE-0281-E36E-BB2F-4E028E73B7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BA71F-9D94-7260-ACF1-6770A9838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6A995B-A6FC-87AB-152A-38B9E1C99587}"/>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DDE61554-9DF8-EFCD-EA83-1571F55FD326}"/>
              </a:ext>
            </a:extLst>
          </p:cNvPr>
          <p:cNvSpPr>
            <a:spLocks noGrp="1"/>
          </p:cNvSpPr>
          <p:nvPr>
            <p:ph type="sldNum" sz="quarter" idx="5"/>
          </p:nvPr>
        </p:nvSpPr>
        <p:spPr/>
        <p:txBody>
          <a:bodyPr/>
          <a:lstStyle/>
          <a:p>
            <a:fld id="{F239CF04-E0F8-4858-A4FE-0F88DB493753}" type="slidenum">
              <a:rPr lang="en-US" smtClean="0"/>
              <a:pPr/>
              <a:t>12</a:t>
            </a:fld>
            <a:endParaRPr lang="en-US"/>
          </a:p>
        </p:txBody>
      </p:sp>
    </p:spTree>
    <p:extLst>
      <p:ext uri="{BB962C8B-B14F-4D97-AF65-F5344CB8AC3E}">
        <p14:creationId xmlns:p14="http://schemas.microsoft.com/office/powerpoint/2010/main" val="4174603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53AF6-BE21-79A0-C90B-669AE59000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79864-A2D0-F5B0-722E-B7D8C616D3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A842F63-1821-7021-D6B2-C25B163395AF}"/>
              </a:ext>
            </a:extLst>
          </p:cNvPr>
          <p:cNvSpPr>
            <a:spLocks noGrp="1"/>
          </p:cNvSpPr>
          <p:nvPr>
            <p:ph type="body" idx="1"/>
          </p:nvPr>
        </p:nvSpPr>
        <p:spPr/>
        <p:txBody>
          <a:bodyPr/>
          <a:lstStyle/>
          <a:p>
            <a:pPr defTabSz="941923" eaLnBrk="0" fontAlgn="base" hangingPunct="0">
              <a:spcBef>
                <a:spcPct val="30000"/>
              </a:spcBef>
              <a:spcAft>
                <a:spcPct val="0"/>
              </a:spcAft>
              <a:defRPr/>
            </a:pPr>
            <a:r>
              <a:rPr lang="en-US" b="1" dirty="0">
                <a:latin typeface="Arial" charset="0"/>
              </a:rPr>
              <a:t> </a:t>
            </a:r>
            <a:r>
              <a:rPr lang="en-US" i="1" dirty="0">
                <a:latin typeface="Arial" charset="0"/>
              </a:rPr>
              <a:t>OSA, obstructive sleep apnea.</a:t>
            </a:r>
            <a:endParaRPr lang="en-US" i="1" dirty="0"/>
          </a:p>
          <a:p>
            <a:endParaRPr lang="en-US" dirty="0">
              <a:latin typeface="Arial" charset="0"/>
            </a:endParaRPr>
          </a:p>
          <a:p>
            <a:endParaRPr lang="en-US" dirty="0"/>
          </a:p>
        </p:txBody>
      </p:sp>
      <p:sp>
        <p:nvSpPr>
          <p:cNvPr id="4" name="Slide Number Placeholder 3">
            <a:extLst>
              <a:ext uri="{FF2B5EF4-FFF2-40B4-BE49-F238E27FC236}">
                <a16:creationId xmlns:a16="http://schemas.microsoft.com/office/drawing/2014/main" id="{4F533E05-1CE6-3011-4882-B12B053A4C6E}"/>
              </a:ext>
            </a:extLst>
          </p:cNvPr>
          <p:cNvSpPr>
            <a:spLocks noGrp="1"/>
          </p:cNvSpPr>
          <p:nvPr>
            <p:ph type="sldNum" sz="quarter" idx="5"/>
          </p:nvPr>
        </p:nvSpPr>
        <p:spPr/>
        <p:txBody>
          <a:bodyPr/>
          <a:lstStyle/>
          <a:p>
            <a:pPr defTabSz="941923" fontAlgn="base">
              <a:spcBef>
                <a:spcPct val="0"/>
              </a:spcBef>
              <a:spcAft>
                <a:spcPct val="0"/>
              </a:spcAft>
              <a:defRPr/>
            </a:pPr>
            <a:fld id="{2FB72F01-6714-4A31-8C22-8E0F1B091B56}" type="slidenum">
              <a:rPr lang="en-US" altLang="en-US">
                <a:solidFill>
                  <a:srgbClr val="000000"/>
                </a:solidFill>
                <a:latin typeface="Arial" panose="020B0604020202020204" pitchFamily="34" charset="0"/>
                <a:cs typeface="Arial" panose="020B0604020202020204" pitchFamily="34" charset="0"/>
              </a:rPr>
              <a:pPr defTabSz="941923" fontAlgn="base">
                <a:spcBef>
                  <a:spcPct val="0"/>
                </a:spcBef>
                <a:spcAft>
                  <a:spcPct val="0"/>
                </a:spcAft>
                <a:defRPr/>
              </a:pPr>
              <a:t>13</a:t>
            </a:fld>
            <a:endParaRPr lang="en-US" altLang="en-US">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3076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8521A-5066-929A-9BDB-417021FBD5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7C01D-547E-DE3A-B0B3-128B949D1E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C024D88-2410-3676-C782-AF547C0AD794}"/>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AEBF59AA-DC7E-FAC7-55B5-0A507D97B9E8}"/>
              </a:ext>
            </a:extLst>
          </p:cNvPr>
          <p:cNvSpPr>
            <a:spLocks noGrp="1"/>
          </p:cNvSpPr>
          <p:nvPr>
            <p:ph type="sldNum" sz="quarter" idx="5"/>
          </p:nvPr>
        </p:nvSpPr>
        <p:spPr/>
        <p:txBody>
          <a:bodyPr/>
          <a:lstStyle/>
          <a:p>
            <a:pPr defTabSz="941923" fontAlgn="base">
              <a:spcBef>
                <a:spcPct val="0"/>
              </a:spcBef>
              <a:spcAft>
                <a:spcPct val="0"/>
              </a:spcAft>
              <a:defRPr/>
            </a:pPr>
            <a:fld id="{2FB72F01-6714-4A31-8C22-8E0F1B091B56}" type="slidenum">
              <a:rPr lang="en-US" altLang="en-US">
                <a:solidFill>
                  <a:srgbClr val="000000"/>
                </a:solidFill>
                <a:latin typeface="Arial" panose="020B0604020202020204" pitchFamily="34" charset="0"/>
                <a:cs typeface="Arial" panose="020B0604020202020204" pitchFamily="34" charset="0"/>
              </a:rPr>
              <a:pPr defTabSz="941923" fontAlgn="base">
                <a:spcBef>
                  <a:spcPct val="0"/>
                </a:spcBef>
                <a:spcAft>
                  <a:spcPct val="0"/>
                </a:spcAft>
                <a:defRPr/>
              </a:pPr>
              <a:t>14</a:t>
            </a:fld>
            <a:endParaRPr lang="en-US" altLang="en-US">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55578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AD01D-366D-2393-B9C2-5A5122B3D0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D86215-93CF-E72D-C1A5-106FF4A91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0F730-770E-6D1F-9244-D0133C629659}"/>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E47D2ED2-C669-0722-AE76-A16CCE650F3A}"/>
              </a:ext>
            </a:extLst>
          </p:cNvPr>
          <p:cNvSpPr>
            <a:spLocks noGrp="1"/>
          </p:cNvSpPr>
          <p:nvPr>
            <p:ph type="sldNum" sz="quarter" idx="5"/>
          </p:nvPr>
        </p:nvSpPr>
        <p:spPr/>
        <p:txBody>
          <a:bodyPr/>
          <a:lstStyle/>
          <a:p>
            <a:pPr defTabSz="941923">
              <a:defRPr/>
            </a:pPr>
            <a:fld id="{F239CF04-E0F8-4858-A4FE-0F88DB493753}" type="slidenum">
              <a:rPr lang="en-US">
                <a:solidFill>
                  <a:prstClr val="black"/>
                </a:solidFill>
              </a:rPr>
              <a:pPr defTabSz="941923">
                <a:defRPr/>
              </a:pPr>
              <a:t>16</a:t>
            </a:fld>
            <a:endParaRPr lang="en-US">
              <a:solidFill>
                <a:prstClr val="black"/>
              </a:solidFill>
            </a:endParaRPr>
          </a:p>
        </p:txBody>
      </p:sp>
    </p:spTree>
    <p:extLst>
      <p:ext uri="{BB962C8B-B14F-4D97-AF65-F5344CB8AC3E}">
        <p14:creationId xmlns:p14="http://schemas.microsoft.com/office/powerpoint/2010/main" val="4116398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35B2E-BCBD-99D1-9CAD-B410931274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225BA-3B6D-887F-E615-7F98706CFA4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0AEE57D-938D-0248-F908-AC3D1D2C7150}"/>
              </a:ext>
            </a:extLst>
          </p:cNvPr>
          <p:cNvSpPr>
            <a:spLocks noGrp="1"/>
          </p:cNvSpPr>
          <p:nvPr>
            <p:ph type="body" idx="1"/>
          </p:nvPr>
        </p:nvSpPr>
        <p:spPr/>
        <p:txBody>
          <a:bodyPr/>
          <a:lstStyle/>
          <a:p>
            <a:endParaRPr lang="en-US" dirty="0">
              <a:latin typeface="Arial" charset="0"/>
            </a:endParaRPr>
          </a:p>
          <a:p>
            <a:endParaRPr lang="en-US" dirty="0"/>
          </a:p>
        </p:txBody>
      </p:sp>
      <p:sp>
        <p:nvSpPr>
          <p:cNvPr id="4" name="Slide Number Placeholder 3">
            <a:extLst>
              <a:ext uri="{FF2B5EF4-FFF2-40B4-BE49-F238E27FC236}">
                <a16:creationId xmlns:a16="http://schemas.microsoft.com/office/drawing/2014/main" id="{07D7A87D-76FB-68FF-7D38-1E73FE886C15}"/>
              </a:ext>
            </a:extLst>
          </p:cNvPr>
          <p:cNvSpPr>
            <a:spLocks noGrp="1"/>
          </p:cNvSpPr>
          <p:nvPr>
            <p:ph type="sldNum" sz="quarter" idx="5"/>
          </p:nvPr>
        </p:nvSpPr>
        <p:spPr/>
        <p:txBody>
          <a:bodyPr/>
          <a:lstStyle/>
          <a:p>
            <a:pPr defTabSz="941923" fontAlgn="base">
              <a:spcBef>
                <a:spcPct val="0"/>
              </a:spcBef>
              <a:spcAft>
                <a:spcPct val="0"/>
              </a:spcAft>
              <a:defRPr/>
            </a:pPr>
            <a:fld id="{2FB72F01-6714-4A31-8C22-8E0F1B091B56}" type="slidenum">
              <a:rPr lang="en-US" altLang="en-US">
                <a:solidFill>
                  <a:srgbClr val="000000"/>
                </a:solidFill>
                <a:latin typeface="Arial" panose="020B0604020202020204" pitchFamily="34" charset="0"/>
                <a:cs typeface="Arial" panose="020B0604020202020204" pitchFamily="34" charset="0"/>
              </a:rPr>
              <a:pPr defTabSz="941923" fontAlgn="base">
                <a:spcBef>
                  <a:spcPct val="0"/>
                </a:spcBef>
                <a:spcAft>
                  <a:spcPct val="0"/>
                </a:spcAft>
                <a:defRPr/>
              </a:pPr>
              <a:t>17</a:t>
            </a:fld>
            <a:endParaRPr lang="en-US" altLang="en-US">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4087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65313" indent="-294351">
              <a:spcBef>
                <a:spcPct val="30000"/>
              </a:spcBef>
              <a:defRPr sz="1200">
                <a:solidFill>
                  <a:schemeClr val="tx1"/>
                </a:solidFill>
                <a:latin typeface="Arial" panose="020B0604020202020204" pitchFamily="34" charset="0"/>
              </a:defRPr>
            </a:lvl2pPr>
            <a:lvl3pPr marL="1177404" indent="-235481">
              <a:spcBef>
                <a:spcPct val="30000"/>
              </a:spcBef>
              <a:defRPr sz="1200">
                <a:solidFill>
                  <a:schemeClr val="tx1"/>
                </a:solidFill>
                <a:latin typeface="Arial" panose="020B0604020202020204" pitchFamily="34" charset="0"/>
              </a:defRPr>
            </a:lvl3pPr>
            <a:lvl4pPr marL="1648366" indent="-235481">
              <a:spcBef>
                <a:spcPct val="30000"/>
              </a:spcBef>
              <a:defRPr sz="1200">
                <a:solidFill>
                  <a:schemeClr val="tx1"/>
                </a:solidFill>
                <a:latin typeface="Arial" panose="020B0604020202020204" pitchFamily="34" charset="0"/>
              </a:defRPr>
            </a:lvl4pPr>
            <a:lvl5pPr marL="2119328" indent="-235481">
              <a:spcBef>
                <a:spcPct val="30000"/>
              </a:spcBef>
              <a:defRPr sz="1200">
                <a:solidFill>
                  <a:schemeClr val="tx1"/>
                </a:solidFill>
                <a:latin typeface="Arial" panose="020B0604020202020204" pitchFamily="34" charset="0"/>
              </a:defRPr>
            </a:lvl5pPr>
            <a:lvl6pPr marL="2590289" indent="-235481" eaLnBrk="0" fontAlgn="base" hangingPunct="0">
              <a:spcBef>
                <a:spcPct val="30000"/>
              </a:spcBef>
              <a:spcAft>
                <a:spcPct val="0"/>
              </a:spcAft>
              <a:defRPr sz="1200">
                <a:solidFill>
                  <a:schemeClr val="tx1"/>
                </a:solidFill>
                <a:latin typeface="Arial" panose="020B0604020202020204" pitchFamily="34" charset="0"/>
              </a:defRPr>
            </a:lvl6pPr>
            <a:lvl7pPr marL="3061251" indent="-235481" eaLnBrk="0" fontAlgn="base" hangingPunct="0">
              <a:spcBef>
                <a:spcPct val="30000"/>
              </a:spcBef>
              <a:spcAft>
                <a:spcPct val="0"/>
              </a:spcAft>
              <a:defRPr sz="1200">
                <a:solidFill>
                  <a:schemeClr val="tx1"/>
                </a:solidFill>
                <a:latin typeface="Arial" panose="020B0604020202020204" pitchFamily="34" charset="0"/>
              </a:defRPr>
            </a:lvl7pPr>
            <a:lvl8pPr marL="3532213" indent="-235481" eaLnBrk="0" fontAlgn="base" hangingPunct="0">
              <a:spcBef>
                <a:spcPct val="30000"/>
              </a:spcBef>
              <a:spcAft>
                <a:spcPct val="0"/>
              </a:spcAft>
              <a:defRPr sz="1200">
                <a:solidFill>
                  <a:schemeClr val="tx1"/>
                </a:solidFill>
                <a:latin typeface="Arial" panose="020B0604020202020204" pitchFamily="34" charset="0"/>
              </a:defRPr>
            </a:lvl8pPr>
            <a:lvl9pPr marL="4003175" indent="-235481" eaLnBrk="0" fontAlgn="base" hangingPunct="0">
              <a:spcBef>
                <a:spcPct val="30000"/>
              </a:spcBef>
              <a:spcAft>
                <a:spcPct val="0"/>
              </a:spcAft>
              <a:defRPr sz="1200">
                <a:solidFill>
                  <a:schemeClr val="tx1"/>
                </a:solidFill>
                <a:latin typeface="Arial" panose="020B0604020202020204" pitchFamily="34" charset="0"/>
              </a:defRPr>
            </a:lvl9pPr>
          </a:lstStyle>
          <a:p>
            <a:pPr defTabSz="941923" fontAlgn="base">
              <a:spcBef>
                <a:spcPct val="0"/>
              </a:spcBef>
              <a:spcAft>
                <a:spcPct val="0"/>
              </a:spcAft>
              <a:defRPr/>
            </a:pPr>
            <a:fld id="{52293E11-97E1-4AFF-B992-260501D5E438}" type="slidenum">
              <a:rPr lang="en-US" altLang="en-US">
                <a:solidFill>
                  <a:srgbClr val="000000"/>
                </a:solidFill>
                <a:cs typeface="Arial" panose="020B0604020202020204" pitchFamily="34" charset="0"/>
              </a:rPr>
              <a:pPr defTabSz="941923" fontAlgn="base">
                <a:spcBef>
                  <a:spcPct val="0"/>
                </a:spcBef>
                <a:spcAft>
                  <a:spcPct val="0"/>
                </a:spcAft>
                <a:defRPr/>
              </a:pPr>
              <a:t>18</a:t>
            </a:fld>
            <a:endParaRPr lang="en-US" altLang="en-US">
              <a:solidFill>
                <a:srgbClr val="000000"/>
              </a:solidFill>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503238" y="739775"/>
            <a:ext cx="6569075" cy="369570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4.svg"/><Relationship Id="rId1" Type="http://schemas.openxmlformats.org/officeDocument/2006/relationships/slideMaster" Target="../slideMasters/slideMaster3.xml"/><Relationship Id="rId4" Type="http://schemas.openxmlformats.org/officeDocument/2006/relationships/image" Target="../media/image1.sv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spTree>
    <p:extLst>
      <p:ext uri="{BB962C8B-B14F-4D97-AF65-F5344CB8AC3E}">
        <p14:creationId xmlns:p14="http://schemas.microsoft.com/office/powerpoint/2010/main" val="159087286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lnSpc>
                <a:spcPct val="90000"/>
              </a:lnSpc>
              <a:defRPr/>
            </a:lvl1pPr>
            <a:lvl3pPr>
              <a:lnSpc>
                <a:spcPct val="90000"/>
              </a:lnSpc>
              <a:defRPr/>
            </a:lvl3pPr>
            <a:lvl4pPr>
              <a:lnSpc>
                <a:spcPct val="90000"/>
              </a:lnSpc>
              <a:defRPr/>
            </a:lvl4pPr>
            <a:lvl5pPr>
              <a:lnSpc>
                <a:spcPct val="90000"/>
              </a:lnSpc>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659511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lvl1pPr>
              <a:defRPr sz="3200">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hasCustomPrompt="1"/>
          </p:nvPr>
        </p:nvSpPr>
        <p:spPr>
          <a:xfrm>
            <a:off x="231775" y="1333500"/>
            <a:ext cx="10113963" cy="4762500"/>
          </a:xfrm>
          <a:prstGeom prst="rect">
            <a:avLst/>
          </a:prstGeom>
        </p:spPr>
        <p:txBody>
          <a:bodyPr lIns="0" tIns="0" rIns="0" bIns="0"/>
          <a:lstStyle/>
          <a:p>
            <a:pPr marL="228600" marR="0" lvl="0" indent="-228600" algn="l" defTabSz="914400" rtl="0" eaLnBrk="1" fontAlgn="auto" latinLnBrk="0" hangingPunct="1">
              <a:lnSpc>
                <a:spcPct val="100000"/>
              </a:lnSpc>
              <a:spcBef>
                <a:spcPts val="1000"/>
              </a:spcBef>
              <a:spcAft>
                <a:spcPts val="700"/>
              </a:spcAft>
              <a:buClrTx/>
              <a:buSzPct val="75000"/>
              <a:buFontTx/>
              <a:buBlip>
                <a:blip>
                  <a:extLst>
                    <a:ext uri="{96DAC541-7B7A-43D3-8B79-37D633B846F1}">
                      <asvg:svgBlip xmlns:asvg="http://schemas.microsoft.com/office/drawing/2016/SVG/main" r:embed="rId2"/>
                    </a:ext>
                  </a:extLst>
                </a:blip>
              </a:buBlip>
              <a:tabLst/>
              <a:defRPr/>
            </a:pPr>
            <a:r>
              <a:rPr kumimoji="0" lang="en-US" alt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Poppins 24-UnBold-DC Black</a:t>
            </a:r>
          </a:p>
          <a:p>
            <a:pPr marL="457200" marR="0" lvl="2" indent="-22860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Poppins 22-UnBold-DC Black</a:t>
            </a:r>
          </a:p>
          <a:p>
            <a:pPr marL="685800" marR="0" lvl="3" indent="-228600" algn="l" defTabSz="914400" rtl="0" eaLnBrk="1" fontAlgn="auto" latinLnBrk="0" hangingPunct="1">
              <a:lnSpc>
                <a:spcPct val="100000"/>
              </a:lnSpc>
              <a:spcBef>
                <a:spcPts val="1000"/>
              </a:spcBef>
              <a:spcAft>
                <a:spcPts val="700"/>
              </a:spcAft>
              <a:buClrTx/>
              <a:buSzTx/>
              <a:buFont typeface="Calibri" panose="020F0502020204030204" pitchFamily="34" charset="0"/>
              <a:buChar char="─"/>
              <a:tabLst/>
              <a:defRPr/>
            </a:pPr>
            <a:r>
              <a:rPr kumimoji="0" lang="en-US" alt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Poppins 20-Unbold-DC Black</a:t>
            </a:r>
          </a:p>
          <a:p>
            <a:pPr marL="971550" marR="0" lvl="4" indent="-28575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Poppins 18-Unbold-DC Black</a:t>
            </a:r>
          </a:p>
          <a:p>
            <a:pPr marL="1200150" marR="0" lvl="4" indent="-285750" algn="l" defTabSz="914400" rtl="0" eaLnBrk="1" fontAlgn="auto" latinLnBrk="0" hangingPunct="1">
              <a:lnSpc>
                <a:spcPct val="100000"/>
              </a:lnSpc>
              <a:spcBef>
                <a:spcPts val="1000"/>
              </a:spcBef>
              <a:spcAft>
                <a:spcPts val="700"/>
              </a:spcAft>
              <a:buClrTx/>
              <a:buSzTx/>
              <a:buFont typeface="Calibri" panose="020F0502020204030204" pitchFamily="34" charset="0"/>
              <a:buChar char="─"/>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Poppins 16-Unbold-DC Black</a:t>
            </a:r>
          </a:p>
        </p:txBody>
      </p:sp>
    </p:spTree>
    <p:extLst>
      <p:ext uri="{BB962C8B-B14F-4D97-AF65-F5344CB8AC3E}">
        <p14:creationId xmlns:p14="http://schemas.microsoft.com/office/powerpoint/2010/main" val="994074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4948416"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rabicPeriod"/>
              <a:tabLst/>
              <a:defRPr lang="en-US" sz="18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4129721505"/>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0120354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3782207025"/>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2028574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2071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lnSpc>
                <a:spcPct val="90000"/>
              </a:lnSpc>
              <a:defRPr/>
            </a:lvl1pPr>
            <a:lvl3pPr>
              <a:lnSpc>
                <a:spcPct val="90000"/>
              </a:lnSpc>
              <a:defRPr/>
            </a:lvl3pPr>
            <a:lvl4pPr>
              <a:lnSpc>
                <a:spcPct val="90000"/>
              </a:lnSpc>
              <a:defRPr/>
            </a:lvl4pPr>
            <a:lvl5pPr>
              <a:lnSpc>
                <a:spcPct val="90000"/>
              </a:lnSpc>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608813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Breast cancer</a:t>
            </a:r>
          </a:p>
          <a:p>
            <a:pPr marL="285750" indent="-285750" algn="l">
              <a:buFont typeface="Arial" panose="020B0604020202020204" pitchFamily="34" charset="0"/>
              <a:buChar char="•"/>
            </a:pPr>
            <a:r>
              <a:rPr lang="en-US" sz="1800"/>
              <a:t>Leukemias and myelodysplastic syndromes</a:t>
            </a:r>
          </a:p>
          <a:p>
            <a:pPr marL="285750" indent="-285750" algn="l">
              <a:buFont typeface="Arial" panose="020B0604020202020204" pitchFamily="34" charset="0"/>
              <a:buChar char="•"/>
            </a:pPr>
            <a:r>
              <a:rPr lang="en-US" sz="180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Lung cancer</a:t>
            </a:r>
          </a:p>
          <a:p>
            <a:pPr marL="285750" indent="-285750" algn="l">
              <a:buFont typeface="Arial" panose="020B0604020202020204" pitchFamily="34" charset="0"/>
              <a:buChar char="•"/>
            </a:pPr>
            <a:r>
              <a:rPr lang="en-US" sz="180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922127141"/>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2085791953"/>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81370434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2557228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3283449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343320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03437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230322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2547227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6603698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10719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061595924"/>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2105120298"/>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1195297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869996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1525742"/>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11766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794732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34131968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0308658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697940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88A944BB-30DB-18FF-7502-F557A6282984}"/>
              </a:ext>
            </a:extLst>
          </p:cNvPr>
          <p:cNvGrpSpPr/>
          <p:nvPr userDrawn="1"/>
        </p:nvGrpSpPr>
        <p:grpSpPr>
          <a:xfrm>
            <a:off x="9809410" y="6154855"/>
            <a:ext cx="1980029" cy="577224"/>
            <a:chOff x="9874835" y="6236872"/>
            <a:chExt cx="1980029" cy="577224"/>
          </a:xfrm>
        </p:grpSpPr>
        <p:pic>
          <p:nvPicPr>
            <p:cNvPr id="6" name="Picture 1">
              <a:extLst>
                <a:ext uri="{FF2B5EF4-FFF2-40B4-BE49-F238E27FC236}">
                  <a16:creationId xmlns:a16="http://schemas.microsoft.com/office/drawing/2014/main" id="{B71A09A0-3EDA-3995-C1E4-3A6BD25AE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FC4BF9D-7807-AA16-EC67-3731984757AB}"/>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1038738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3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108B110-C903-B92E-8A98-E7634D283CC4}"/>
              </a:ext>
            </a:extLst>
          </p:cNvPr>
          <p:cNvGrpSpPr/>
          <p:nvPr userDrawn="1"/>
        </p:nvGrpSpPr>
        <p:grpSpPr>
          <a:xfrm>
            <a:off x="9809410" y="6154855"/>
            <a:ext cx="1980029" cy="577224"/>
            <a:chOff x="9874835" y="6236872"/>
            <a:chExt cx="1980029" cy="577224"/>
          </a:xfrm>
        </p:grpSpPr>
        <p:pic>
          <p:nvPicPr>
            <p:cNvPr id="8" name="Picture 1">
              <a:extLst>
                <a:ext uri="{FF2B5EF4-FFF2-40B4-BE49-F238E27FC236}">
                  <a16:creationId xmlns:a16="http://schemas.microsoft.com/office/drawing/2014/main" id="{2AAA5A12-10C2-B49D-7BFA-E8AA4720F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B3B02F3-5224-20C8-2A8E-65F405D3CD94}"/>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19906"/>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071B2D7B-845B-9343-5CA9-82B9583736D7}"/>
              </a:ext>
            </a:extLst>
          </p:cNvPr>
          <p:cNvGrpSpPr/>
          <p:nvPr userDrawn="1"/>
        </p:nvGrpSpPr>
        <p:grpSpPr>
          <a:xfrm>
            <a:off x="9809410" y="6154855"/>
            <a:ext cx="1980029" cy="577224"/>
            <a:chOff x="9874835" y="6236872"/>
            <a:chExt cx="1980029" cy="577224"/>
          </a:xfrm>
        </p:grpSpPr>
        <p:pic>
          <p:nvPicPr>
            <p:cNvPr id="4" name="Picture 1">
              <a:extLst>
                <a:ext uri="{FF2B5EF4-FFF2-40B4-BE49-F238E27FC236}">
                  <a16:creationId xmlns:a16="http://schemas.microsoft.com/office/drawing/2014/main" id="{969A5D33-E060-A5B3-8D64-890861DD42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898F2FB-9336-D1AB-8604-245E6FEAE7E0}"/>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11402673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3195793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image" Target="../media/image1.svg"/><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image" Target="../media/image4.svg"/><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theme" Target="../theme/theme2.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8.xml"/><Relationship Id="rId1"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26" Type="http://schemas.openxmlformats.org/officeDocument/2006/relationships/theme" Target="../theme/theme4.xml"/><Relationship Id="rId3" Type="http://schemas.openxmlformats.org/officeDocument/2006/relationships/slideLayout" Target="../slideLayouts/slideLayout41.xml"/><Relationship Id="rId21" Type="http://schemas.openxmlformats.org/officeDocument/2006/relationships/slideLayout" Target="../slideLayouts/slideLayout59.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5" Type="http://schemas.openxmlformats.org/officeDocument/2006/relationships/slideLayout" Target="../slideLayouts/slideLayout63.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slideLayout" Target="../slideLayouts/slideLayout58.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24" Type="http://schemas.openxmlformats.org/officeDocument/2006/relationships/slideLayout" Target="../slideLayouts/slideLayout62.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23" Type="http://schemas.openxmlformats.org/officeDocument/2006/relationships/slideLayout" Target="../slideLayouts/slideLayout61.xml"/><Relationship Id="rId28" Type="http://schemas.openxmlformats.org/officeDocument/2006/relationships/image" Target="../media/image2.svg"/><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slideLayout" Target="../slideLayouts/slideLayout60.xml"/><Relationship Id="rId27" Type="http://schemas.openxmlformats.org/officeDocument/2006/relationships/image" Target="../media/image1.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8"/>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85" r:id="rId3"/>
    <p:sldLayoutId id="2147483841" r:id="rId4"/>
    <p:sldLayoutId id="2147483842" r:id="rId5"/>
    <p:sldLayoutId id="2147483843" r:id="rId6"/>
    <p:sldLayoutId id="2147483844" r:id="rId7"/>
    <p:sldLayoutId id="2147483845" r:id="rId8"/>
    <p:sldLayoutId id="2147483846" r:id="rId9"/>
    <p:sldLayoutId id="2147483847" r:id="rId10"/>
    <p:sldLayoutId id="2147483849" r:id="rId11"/>
    <p:sldLayoutId id="2147483850" r:id="rId12"/>
    <p:sldLayoutId id="2147483790" r:id="rId13"/>
    <p:sldLayoutId id="2147483777" r:id="rId14"/>
    <p:sldLayoutId id="2147483776" r:id="rId15"/>
    <p:sldLayoutId id="2147483778" r:id="rId16"/>
    <p:sldLayoutId id="2147483787" r:id="rId17"/>
    <p:sldLayoutId id="2147483786" r:id="rId18"/>
    <p:sldLayoutId id="2147483785" r:id="rId19"/>
    <p:sldLayoutId id="2147483788" r:id="rId20"/>
    <p:sldLayoutId id="2147483792" r:id="rId21"/>
    <p:sldLayoutId id="2147483881" r:id="rId22"/>
    <p:sldLayoutId id="2147483886" r:id="rId23"/>
    <p:sldLayoutId id="2147483887" r:id="rId24"/>
    <p:sldLayoutId id="2147483891" r:id="rId25"/>
    <p:sldLayoutId id="2147483928" r:id="rId26"/>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9"/>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 id="2147483890" r:id="rId9"/>
    <p:sldLayoutId id="2147483901" r:id="rId10"/>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7"/>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1782816055"/>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 id="2147483914" r:id="rId12"/>
    <p:sldLayoutId id="2147483915" r:id="rId13"/>
    <p:sldLayoutId id="2147483916" r:id="rId14"/>
    <p:sldLayoutId id="2147483917" r:id="rId15"/>
    <p:sldLayoutId id="2147483918" r:id="rId16"/>
    <p:sldLayoutId id="2147483919" r:id="rId17"/>
    <p:sldLayoutId id="2147483920" r:id="rId18"/>
    <p:sldLayoutId id="2147483921" r:id="rId19"/>
    <p:sldLayoutId id="2147483922" r:id="rId20"/>
    <p:sldLayoutId id="2147483923" r:id="rId21"/>
    <p:sldLayoutId id="2147483924" r:id="rId22"/>
    <p:sldLayoutId id="2147483925" r:id="rId23"/>
    <p:sldLayoutId id="2147483926" r:id="rId24"/>
    <p:sldLayoutId id="2147483927" r:id="rId25"/>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8"/>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9.xml"/><Relationship Id="rId5" Type="http://schemas.openxmlformats.org/officeDocument/2006/relationships/image" Target="../media/image8.svg"/><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3.xml"/><Relationship Id="rId4" Type="http://schemas.openxmlformats.org/officeDocument/2006/relationships/image" Target="../media/image11.w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7.sv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6.png"/><Relationship Id="rId7" Type="http://schemas.openxmlformats.org/officeDocument/2006/relationships/image" Target="../media/image17.sv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9.svg"/><Relationship Id="rId5" Type="http://schemas.openxmlformats.org/officeDocument/2006/relationships/image" Target="../media/image18.svg"/><Relationship Id="rId4" Type="http://schemas.openxmlformats.org/officeDocument/2006/relationships/image" Target="../media/image21.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6261410" cy="2387600"/>
          </a:xfrm>
          <a:solidFill>
            <a:schemeClr val="accent2"/>
          </a:solidFill>
        </p:spPr>
        <p:txBody>
          <a:bodyPr vert="horz" lIns="0" tIns="0" rIns="0" bIns="0" rtlCol="0" anchor="b" anchorCtr="0">
            <a:normAutofit/>
          </a:bodyPr>
          <a:lstStyle/>
          <a:p>
            <a:r>
              <a:rPr lang="en-US" altLang="en-US" dirty="0"/>
              <a:t>Clinical Compass </a:t>
            </a:r>
            <a:r>
              <a:rPr lang="en-US" altLang="en-US" dirty="0" err="1"/>
              <a:t>BriefCASE</a:t>
            </a:r>
            <a:r>
              <a:rPr lang="en-US" altLang="en-US" dirty="0"/>
              <a:t> 1: Engaging Patients in Conversations About New Advances in Obesity Care</a:t>
            </a:r>
            <a:endParaRPr lang="en-US" altLang="en-US" sz="3600" spc="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398FE0BC-0C61-6F9C-B5EC-CF2C402FB870}"/>
              </a:ext>
            </a:extLst>
          </p:cNvPr>
          <p:cNvPicPr>
            <a:picLocks noChangeAspect="1"/>
          </p:cNvPicPr>
          <p:nvPr/>
        </p:nvPicPr>
        <p:blipFill>
          <a:blip r:embed="rId3"/>
          <a:stretch>
            <a:fillRect/>
          </a:stretch>
        </p:blipFill>
        <p:spPr>
          <a:xfrm>
            <a:off x="7109978" y="326453"/>
            <a:ext cx="4883319" cy="6096528"/>
          </a:xfrm>
          <a:prstGeom prst="rect">
            <a:avLst/>
          </a:prstGeom>
        </p:spPr>
      </p:pic>
      <p:sp>
        <p:nvSpPr>
          <p:cNvPr id="11" name="Text Placeholder 5">
            <a:extLst>
              <a:ext uri="{FF2B5EF4-FFF2-40B4-BE49-F238E27FC236}">
                <a16:creationId xmlns:a16="http://schemas.microsoft.com/office/drawing/2014/main" id="{8855D810-D80A-990C-E675-31157C200357}"/>
              </a:ext>
            </a:extLst>
          </p:cNvPr>
          <p:cNvSpPr txBox="1">
            <a:spLocks/>
          </p:cNvSpPr>
          <p:nvPr/>
        </p:nvSpPr>
        <p:spPr>
          <a:xfrm>
            <a:off x="228602" y="6053328"/>
            <a:ext cx="5718242"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Provided by Clinical Care Options, LLC dba </a:t>
            </a:r>
            <a:r>
              <a:rPr lang="en-US" dirty="0" err="1"/>
              <a:t>Decera</a:t>
            </a:r>
            <a:r>
              <a:rPr lang="en-US" dirty="0"/>
              <a:t> Clinical Education, in partnership with Smart Patients and the Obesity Medicine Association.</a:t>
            </a:r>
          </a:p>
          <a:p>
            <a:r>
              <a:rPr lang="en-US" dirty="0"/>
              <a:t>This activity is supported by an educational grant from Lilly</a:t>
            </a:r>
            <a:endParaRPr lang="en-US" altLang="en-US" dirty="0">
              <a:latin typeface="+mn-lt"/>
            </a:endParaRPr>
          </a:p>
        </p:txBody>
      </p:sp>
      <p:pic>
        <p:nvPicPr>
          <p:cNvPr id="12" name="Graphic 11">
            <a:extLst>
              <a:ext uri="{FF2B5EF4-FFF2-40B4-BE49-F238E27FC236}">
                <a16:creationId xmlns:a16="http://schemas.microsoft.com/office/drawing/2014/main" id="{B45A94A7-78E4-97AD-E367-CEAC3DEAD4C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408835" y="298558"/>
            <a:ext cx="1054515" cy="506167"/>
          </a:xfrm>
          <a:prstGeom prst="rect">
            <a:avLst/>
          </a:prstGeom>
        </p:spPr>
      </p:pic>
      <p:pic>
        <p:nvPicPr>
          <p:cNvPr id="16" name="Graphic 15">
            <a:extLst>
              <a:ext uri="{FF2B5EF4-FFF2-40B4-BE49-F238E27FC236}">
                <a16:creationId xmlns:a16="http://schemas.microsoft.com/office/drawing/2014/main" id="{E2F7B7CF-998A-1067-C779-A20EF437DC4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868209" y="194069"/>
            <a:ext cx="2398991" cy="678662"/>
          </a:xfrm>
          <a:prstGeom prst="rect">
            <a:avLst/>
          </a:prstGeom>
        </p:spPr>
      </p:pic>
    </p:spTree>
    <p:extLst>
      <p:ext uri="{BB962C8B-B14F-4D97-AF65-F5344CB8AC3E}">
        <p14:creationId xmlns:p14="http://schemas.microsoft.com/office/powerpoint/2010/main" val="1206712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p>
          <a:p>
            <a:pPr marL="12700" algn="ctr">
              <a:spcBef>
                <a:spcPts val="1600"/>
              </a:spcBef>
              <a:buSzPts val="2400"/>
              <a:defRPr/>
            </a:pPr>
            <a:endParaRPr lang="en-US" sz="1600" b="0" dirty="0">
              <a:cs typeface="Calibri" panose="020F0502020204030204" pitchFamily="34" charset="0"/>
            </a:endParaRPr>
          </a:p>
          <a:p>
            <a:pPr marL="12700" algn="ctr">
              <a:spcBef>
                <a:spcPts val="1600"/>
              </a:spcBef>
              <a:buSzPts val="2400"/>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12700">
              <a:spcBef>
                <a:spcPts val="1600"/>
              </a:spcBef>
              <a:buSzPts val="2400"/>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94E8F88-00B5-CC07-9FD2-42D7F6FE8AEA}"/>
              </a:ext>
            </a:extLst>
          </p:cNvPr>
          <p:cNvSpPr>
            <a:spLocks noGrp="1"/>
          </p:cNvSpPr>
          <p:nvPr>
            <p:ph type="title"/>
          </p:nvPr>
        </p:nvSpPr>
        <p:spPr/>
        <p:txBody>
          <a:bodyPr/>
          <a:lstStyle/>
          <a:p>
            <a:r>
              <a:rPr lang="en-US" dirty="0"/>
              <a:t>Faculty</a:t>
            </a:r>
          </a:p>
        </p:txBody>
      </p:sp>
      <p:sp>
        <p:nvSpPr>
          <p:cNvPr id="5" name="Content Placeholder 4">
            <a:extLst>
              <a:ext uri="{FF2B5EF4-FFF2-40B4-BE49-F238E27FC236}">
                <a16:creationId xmlns:a16="http://schemas.microsoft.com/office/drawing/2014/main" id="{0B4430BE-A314-B404-5D83-FE8F3450365D}"/>
              </a:ext>
            </a:extLst>
          </p:cNvPr>
          <p:cNvSpPr>
            <a:spLocks noGrp="1"/>
          </p:cNvSpPr>
          <p:nvPr>
            <p:ph sz="quarter" idx="13"/>
          </p:nvPr>
        </p:nvSpPr>
        <p:spPr>
          <a:xfrm>
            <a:off x="231776" y="1333500"/>
            <a:ext cx="6681980" cy="5368636"/>
          </a:xfrm>
        </p:spPr>
        <p:txBody>
          <a:bodyPr/>
          <a:lstStyle/>
          <a:p>
            <a:pPr marL="0" lvl="0" indent="0">
              <a:spcBef>
                <a:spcPts val="0"/>
              </a:spcBef>
              <a:spcAft>
                <a:spcPts val="0"/>
              </a:spcAft>
              <a:buSzTx/>
              <a:buNone/>
              <a:defRPr/>
            </a:pPr>
            <a:r>
              <a:rPr lang="en-US" sz="2200" b="1" kern="100" dirty="0">
                <a:solidFill>
                  <a:srgbClr val="E04507"/>
                </a:solidFill>
              </a:rPr>
              <a:t>Amy Butts, PA-C, DFAAPA, BC-ADM, CDCES</a:t>
            </a:r>
            <a:endParaRPr lang="en-US" b="1" kern="100" dirty="0">
              <a:solidFill>
                <a:srgbClr val="E1471D"/>
              </a:solidFill>
            </a:endParaRPr>
          </a:p>
          <a:p>
            <a:pPr marL="0" lvl="0" indent="0">
              <a:spcBef>
                <a:spcPts val="0"/>
              </a:spcBef>
              <a:spcAft>
                <a:spcPts val="0"/>
              </a:spcAft>
              <a:buSzTx/>
              <a:buNone/>
              <a:defRPr/>
            </a:pPr>
            <a:r>
              <a:rPr lang="en-US" sz="2000" kern="100" dirty="0"/>
              <a:t>Endocrine Physician Associate</a:t>
            </a:r>
            <a:br>
              <a:rPr lang="en-US" sz="2000" kern="100" dirty="0"/>
            </a:br>
            <a:r>
              <a:rPr lang="en-US" sz="2000" kern="100" dirty="0"/>
              <a:t>WVU Medicine Wheeling Hospital</a:t>
            </a:r>
            <a:br>
              <a:rPr lang="en-US" sz="2000" kern="100" dirty="0"/>
            </a:br>
            <a:r>
              <a:rPr lang="en-US" sz="2000" kern="100" dirty="0"/>
              <a:t>Immediate Past President of American Society of Endocrine Physician Associates</a:t>
            </a:r>
            <a:br>
              <a:rPr lang="en-US" sz="2000" kern="100" dirty="0"/>
            </a:br>
            <a:r>
              <a:rPr lang="en-US" sz="2000" kern="100" dirty="0"/>
              <a:t>Wellsburg, West Virginia</a:t>
            </a:r>
            <a:br>
              <a:rPr lang="en-US" altLang="en-US" dirty="0">
                <a:solidFill>
                  <a:srgbClr val="161616"/>
                </a:solidFill>
              </a:rPr>
            </a:br>
            <a:br>
              <a:rPr lang="en-US" altLang="en-US" sz="1950" dirty="0">
                <a:solidFill>
                  <a:srgbClr val="161616"/>
                </a:solidFill>
              </a:rPr>
            </a:br>
            <a:endParaRPr lang="en-US" altLang="en-US" sz="1950" dirty="0">
              <a:solidFill>
                <a:srgbClr val="161616"/>
              </a:solidFill>
            </a:endParaRPr>
          </a:p>
        </p:txBody>
      </p:sp>
    </p:spTree>
    <p:extLst>
      <p:ext uri="{BB962C8B-B14F-4D97-AF65-F5344CB8AC3E}">
        <p14:creationId xmlns:p14="http://schemas.microsoft.com/office/powerpoint/2010/main" val="381478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D0970D7-293E-A18A-8C85-B1354E950DAA}"/>
              </a:ext>
            </a:extLst>
          </p:cNvPr>
          <p:cNvSpPr>
            <a:spLocks noGrp="1"/>
          </p:cNvSpPr>
          <p:nvPr>
            <p:ph type="title"/>
          </p:nvPr>
        </p:nvSpPr>
        <p:spPr/>
        <p:txBody>
          <a:bodyPr/>
          <a:lstStyle/>
          <a:p>
            <a:r>
              <a:rPr lang="en-US" dirty="0"/>
              <a:t>Disclosures</a:t>
            </a:r>
          </a:p>
        </p:txBody>
      </p:sp>
      <p:sp>
        <p:nvSpPr>
          <p:cNvPr id="8" name="Content Placeholder 7">
            <a:extLst>
              <a:ext uri="{FF2B5EF4-FFF2-40B4-BE49-F238E27FC236}">
                <a16:creationId xmlns:a16="http://schemas.microsoft.com/office/drawing/2014/main" id="{85AB5BF2-669C-E2F0-C19C-AFC158B4FEFE}"/>
              </a:ext>
            </a:extLst>
          </p:cNvPr>
          <p:cNvSpPr>
            <a:spLocks noGrp="1"/>
          </p:cNvSpPr>
          <p:nvPr>
            <p:ph sz="quarter" idx="13"/>
          </p:nvPr>
        </p:nvSpPr>
        <p:spPr/>
        <p:txBody>
          <a:bodyPr/>
          <a:lstStyle/>
          <a:p>
            <a:pPr marL="0" marR="0" lvl="0" indent="0" algn="l" defTabSz="914400" rtl="0" eaLnBrk="1" fontAlgn="auto" latinLnBrk="0" hangingPunct="1">
              <a:lnSpc>
                <a:spcPct val="100000"/>
              </a:lnSpc>
              <a:spcBef>
                <a:spcPts val="1600"/>
              </a:spcBef>
              <a:spcAft>
                <a:spcPts val="0"/>
              </a:spcAft>
              <a:buClr>
                <a:srgbClr val="2201B2"/>
              </a:buClr>
              <a:buSzTx/>
              <a:buFont typeface="Arial" panose="020B0604020202020204" pitchFamily="34" charset="0"/>
              <a:buNone/>
              <a:tabLst/>
              <a:defRPr/>
            </a:pPr>
            <a: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The </a:t>
            </a:r>
            <a:r>
              <a:rPr kumimoji="0" lang="en-US" sz="24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faculty</a:t>
            </a:r>
            <a: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reported the following relevant financial relationships or relationships to products or devices they have with ineligible companies related to the content of this educational activity:</a:t>
            </a:r>
          </a:p>
          <a:p>
            <a:pPr marL="0" lvl="0" indent="0">
              <a:spcBef>
                <a:spcPts val="1600"/>
              </a:spcBef>
              <a:spcAft>
                <a:spcPts val="0"/>
              </a:spcAft>
              <a:buClr>
                <a:srgbClr val="2201B2"/>
              </a:buClr>
              <a:buSzTx/>
              <a:buNone/>
              <a:defRPr/>
            </a:pPr>
            <a:r>
              <a:rPr lang="en-US" b="1" dirty="0">
                <a:solidFill>
                  <a:srgbClr val="E1471D"/>
                </a:solidFill>
              </a:rPr>
              <a:t>Amy Butts, PA-C, DFAAPA, BC-ADM, CDCES</a:t>
            </a:r>
            <a:r>
              <a:rPr kumimoji="0" lang="en-US" sz="2400" b="1" i="0" u="none" strike="noStrike" kern="1200" cap="none" spc="0" normalizeH="0" baseline="0" noProof="0" dirty="0">
                <a:ln>
                  <a:noFill/>
                </a:ln>
                <a:solidFill>
                  <a:srgbClr val="E1471D"/>
                </a:solidFill>
                <a:effectLst/>
                <a:uLnTx/>
                <a:uFillTx/>
                <a:latin typeface="Poppins" pitchFamily="2" charset="77"/>
                <a:ea typeface="+mn-ea"/>
                <a:cs typeface="Poppins" pitchFamily="2" charset="77"/>
              </a:rPr>
              <a:t>: </a:t>
            </a:r>
            <a:r>
              <a:rPr lang="en-US" i="1" dirty="0"/>
              <a:t>consultant/speaker: </a:t>
            </a:r>
            <a:r>
              <a:rPr lang="en-US" dirty="0"/>
              <a:t>Abbott, Corcept, Madrigal, Novo Nordisk, Xeris.</a:t>
            </a:r>
            <a:endParaRPr kumimoji="0" lang="en-US" sz="2400" b="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Tree>
    <p:extLst>
      <p:ext uri="{BB962C8B-B14F-4D97-AF65-F5344CB8AC3E}">
        <p14:creationId xmlns:p14="http://schemas.microsoft.com/office/powerpoint/2010/main" val="1728899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C9B6894-D0E2-0699-98F2-44DDC030FEAA}"/>
              </a:ext>
            </a:extLst>
          </p:cNvPr>
          <p:cNvSpPr>
            <a:spLocks noGrp="1"/>
          </p:cNvSpPr>
          <p:nvPr>
            <p:ph type="title"/>
          </p:nvPr>
        </p:nvSpPr>
        <p:spPr>
          <a:xfrm>
            <a:off x="231079" y="531006"/>
            <a:ext cx="10115420" cy="502445"/>
          </a:xfrm>
        </p:spPr>
        <p:txBody>
          <a:bodyPr/>
          <a:lstStyle/>
          <a:p>
            <a:r>
              <a:rPr lang="en-US" dirty="0"/>
              <a:t>Learning Objective</a:t>
            </a:r>
          </a:p>
        </p:txBody>
      </p:sp>
      <p:sp>
        <p:nvSpPr>
          <p:cNvPr id="8" name="Content Placeholder 7">
            <a:extLst>
              <a:ext uri="{FF2B5EF4-FFF2-40B4-BE49-F238E27FC236}">
                <a16:creationId xmlns:a16="http://schemas.microsoft.com/office/drawing/2014/main" id="{B7AAB1E0-A230-E74F-2A19-245967A0521C}"/>
              </a:ext>
            </a:extLst>
          </p:cNvPr>
          <p:cNvSpPr>
            <a:spLocks noGrp="1"/>
          </p:cNvSpPr>
          <p:nvPr>
            <p:ph sz="quarter" idx="13"/>
          </p:nvPr>
        </p:nvSpPr>
        <p:spPr>
          <a:xfrm>
            <a:off x="231775" y="1333500"/>
            <a:ext cx="10113963" cy="4762500"/>
          </a:xfrm>
        </p:spPr>
        <p:txBody>
          <a:bodyPr/>
          <a:lstStyle/>
          <a:p>
            <a:pPr lvl="0"/>
            <a:r>
              <a:rPr lang="en-US" dirty="0"/>
              <a:t>Integrate strategies that promote sustained weight loss and reduce risk of related comorbidities to improve outcomes and quality of life</a:t>
            </a:r>
            <a:endParaRPr lang="en-US" altLang="en-US" noProof="0" dirty="0"/>
          </a:p>
        </p:txBody>
      </p:sp>
    </p:spTree>
    <p:extLst>
      <p:ext uri="{BB962C8B-B14F-4D97-AF65-F5344CB8AC3E}">
        <p14:creationId xmlns:p14="http://schemas.microsoft.com/office/powerpoint/2010/main" val="4985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A833D-48BB-767A-F85A-B84C090B4D55}"/>
              </a:ext>
            </a:extLst>
          </p:cNvPr>
          <p:cNvSpPr>
            <a:spLocks noGrp="1"/>
          </p:cNvSpPr>
          <p:nvPr>
            <p:ph type="title"/>
          </p:nvPr>
        </p:nvSpPr>
        <p:spPr/>
        <p:txBody>
          <a:bodyPr/>
          <a:lstStyle/>
          <a:p>
            <a:r>
              <a:rPr lang="en-US" dirty="0"/>
              <a:t>The Tug-of-war of Weight Management</a:t>
            </a:r>
          </a:p>
        </p:txBody>
      </p:sp>
      <p:sp>
        <p:nvSpPr>
          <p:cNvPr id="3" name="Content Placeholder 2">
            <a:extLst>
              <a:ext uri="{FF2B5EF4-FFF2-40B4-BE49-F238E27FC236}">
                <a16:creationId xmlns:a16="http://schemas.microsoft.com/office/drawing/2014/main" id="{22777AEB-1D3A-87BD-DBF2-25116A08240D}"/>
              </a:ext>
            </a:extLst>
          </p:cNvPr>
          <p:cNvSpPr>
            <a:spLocks noGrp="1"/>
          </p:cNvSpPr>
          <p:nvPr>
            <p:ph sz="quarter" idx="10"/>
          </p:nvPr>
        </p:nvSpPr>
        <p:spPr/>
        <p:txBody>
          <a:bodyPr/>
          <a:lstStyle/>
          <a:p>
            <a:pPr algn="ctr"/>
            <a:r>
              <a:rPr lang="en-US" dirty="0"/>
              <a:t>Sumithran. NEJM. 2011;365:1597.</a:t>
            </a:r>
          </a:p>
        </p:txBody>
      </p:sp>
      <p:pic>
        <p:nvPicPr>
          <p:cNvPr id="25" name="Picture 24" descr="A picture containing shape&#10;&#10;Description automatically generated">
            <a:extLst>
              <a:ext uri="{FF2B5EF4-FFF2-40B4-BE49-F238E27FC236}">
                <a16:creationId xmlns:a16="http://schemas.microsoft.com/office/drawing/2014/main" id="{9B204CD6-B8D4-58EA-CF53-A77F9AC0AD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745" y="1509257"/>
            <a:ext cx="11506201" cy="3206441"/>
          </a:xfrm>
          <a:prstGeom prst="rect">
            <a:avLst/>
          </a:prstGeom>
        </p:spPr>
      </p:pic>
      <p:sp>
        <p:nvSpPr>
          <p:cNvPr id="26" name="Rectangle 25">
            <a:extLst>
              <a:ext uri="{FF2B5EF4-FFF2-40B4-BE49-F238E27FC236}">
                <a16:creationId xmlns:a16="http://schemas.microsoft.com/office/drawing/2014/main" id="{A2807082-BC0B-C656-1F08-F2C1ADB58133}"/>
              </a:ext>
            </a:extLst>
          </p:cNvPr>
          <p:cNvSpPr/>
          <p:nvPr/>
        </p:nvSpPr>
        <p:spPr bwMode="auto">
          <a:xfrm>
            <a:off x="518431" y="3483270"/>
            <a:ext cx="11362328" cy="1650122"/>
          </a:xfrm>
          <a:prstGeom prst="rect">
            <a:avLst/>
          </a:prstGeom>
          <a:solidFill>
            <a:srgbClr val="FFFFFF"/>
          </a:solidFill>
          <a:ln w="0">
            <a:noFill/>
            <a:miter lim="800000"/>
            <a:headEnd/>
            <a:tailEnd/>
          </a:ln>
        </p:spPr>
        <p:txBody>
          <a:bodyPr rtlCol="0" anchor="b"/>
          <a:lstStyle/>
          <a:p>
            <a:pPr marL="0" marR="0" lvl="0" indent="0" algn="ctr" defTabSz="4572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7" name="Group 26">
            <a:extLst>
              <a:ext uri="{FF2B5EF4-FFF2-40B4-BE49-F238E27FC236}">
                <a16:creationId xmlns:a16="http://schemas.microsoft.com/office/drawing/2014/main" id="{70414CEB-F5B0-A500-425C-27E3FD5C5F4A}"/>
              </a:ext>
            </a:extLst>
          </p:cNvPr>
          <p:cNvGrpSpPr/>
          <p:nvPr/>
        </p:nvGrpSpPr>
        <p:grpSpPr>
          <a:xfrm>
            <a:off x="293002" y="1325537"/>
            <a:ext cx="11898998" cy="4802163"/>
            <a:chOff x="99348" y="1205845"/>
            <a:chExt cx="12479517" cy="5307937"/>
          </a:xfrm>
        </p:grpSpPr>
        <p:sp>
          <p:nvSpPr>
            <p:cNvPr id="28" name="Rectangle 27">
              <a:extLst>
                <a:ext uri="{FF2B5EF4-FFF2-40B4-BE49-F238E27FC236}">
                  <a16:creationId xmlns:a16="http://schemas.microsoft.com/office/drawing/2014/main" id="{5C849E40-ECE2-4812-6EEB-B851A1670CF8}"/>
                </a:ext>
              </a:extLst>
            </p:cNvPr>
            <p:cNvSpPr/>
            <p:nvPr/>
          </p:nvSpPr>
          <p:spPr>
            <a:xfrm>
              <a:off x="99348" y="1227563"/>
              <a:ext cx="2537688" cy="38108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E1471D"/>
                  </a:solidFill>
                  <a:effectLst/>
                  <a:uLnTx/>
                  <a:uFillTx/>
                  <a:latin typeface="Poppins"/>
                  <a:ea typeface="+mn-ea"/>
                  <a:cs typeface="Calibri" panose="020F0502020204030204" pitchFamily="34" charset="0"/>
                </a:rPr>
                <a:t>WEIGHT LOSS</a:t>
              </a:r>
            </a:p>
          </p:txBody>
        </p:sp>
        <p:sp>
          <p:nvSpPr>
            <p:cNvPr id="29" name="Rectangle 28">
              <a:extLst>
                <a:ext uri="{FF2B5EF4-FFF2-40B4-BE49-F238E27FC236}">
                  <a16:creationId xmlns:a16="http://schemas.microsoft.com/office/drawing/2014/main" id="{49EE3E76-2E3C-5154-F47D-E6782B424286}"/>
                </a:ext>
              </a:extLst>
            </p:cNvPr>
            <p:cNvSpPr/>
            <p:nvPr/>
          </p:nvSpPr>
          <p:spPr>
            <a:xfrm>
              <a:off x="9638887" y="1205845"/>
              <a:ext cx="2939978" cy="381083"/>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201B2"/>
                  </a:solidFill>
                  <a:effectLst/>
                  <a:uLnTx/>
                  <a:uFillTx/>
                  <a:latin typeface="Poppins"/>
                  <a:ea typeface="+mn-ea"/>
                  <a:cs typeface="Calibri" panose="020F0502020204030204" pitchFamily="34" charset="0"/>
                </a:rPr>
                <a:t>WEIGHT GAIN</a:t>
              </a:r>
            </a:p>
          </p:txBody>
        </p:sp>
        <p:cxnSp>
          <p:nvCxnSpPr>
            <p:cNvPr id="30" name="Straight Connector 29">
              <a:extLst>
                <a:ext uri="{FF2B5EF4-FFF2-40B4-BE49-F238E27FC236}">
                  <a16:creationId xmlns:a16="http://schemas.microsoft.com/office/drawing/2014/main" id="{C89D663F-5286-0C0B-99D6-6E248B377F4A}"/>
                </a:ext>
              </a:extLst>
            </p:cNvPr>
            <p:cNvCxnSpPr>
              <a:cxnSpLocks/>
            </p:cNvCxnSpPr>
            <p:nvPr/>
          </p:nvCxnSpPr>
          <p:spPr>
            <a:xfrm>
              <a:off x="4806830" y="1640231"/>
              <a:ext cx="0" cy="4863374"/>
            </a:xfrm>
            <a:prstGeom prst="line">
              <a:avLst/>
            </a:prstGeom>
            <a:noFill/>
            <a:ln w="28575" cap="flat" cmpd="sng" algn="ctr">
              <a:solidFill>
                <a:srgbClr val="E1471D"/>
              </a:solidFill>
              <a:prstDash val="solid"/>
            </a:ln>
            <a:effectLst/>
          </p:spPr>
        </p:cxnSp>
        <p:cxnSp>
          <p:nvCxnSpPr>
            <p:cNvPr id="31" name="Straight Connector 30">
              <a:extLst>
                <a:ext uri="{FF2B5EF4-FFF2-40B4-BE49-F238E27FC236}">
                  <a16:creationId xmlns:a16="http://schemas.microsoft.com/office/drawing/2014/main" id="{7BFAC9F6-8EEE-F71E-9911-E6C45144676B}"/>
                </a:ext>
              </a:extLst>
            </p:cNvPr>
            <p:cNvCxnSpPr>
              <a:cxnSpLocks/>
            </p:cNvCxnSpPr>
            <p:nvPr/>
          </p:nvCxnSpPr>
          <p:spPr>
            <a:xfrm flipV="1">
              <a:off x="1310081" y="3925046"/>
              <a:ext cx="0" cy="713808"/>
            </a:xfrm>
            <a:prstGeom prst="line">
              <a:avLst/>
            </a:prstGeom>
            <a:solidFill>
              <a:srgbClr val="E1471D"/>
            </a:solidFill>
            <a:ln w="38100" cap="flat" cmpd="sng" algn="ctr">
              <a:solidFill>
                <a:srgbClr val="E1471D"/>
              </a:solidFill>
              <a:prstDash val="solid"/>
            </a:ln>
            <a:effectLst/>
          </p:spPr>
        </p:cxnSp>
        <p:sp>
          <p:nvSpPr>
            <p:cNvPr id="32" name="TextBox 31">
              <a:extLst>
                <a:ext uri="{FF2B5EF4-FFF2-40B4-BE49-F238E27FC236}">
                  <a16:creationId xmlns:a16="http://schemas.microsoft.com/office/drawing/2014/main" id="{F001EC68-1860-C84A-2307-3FE6359802C1}"/>
                </a:ext>
              </a:extLst>
            </p:cNvPr>
            <p:cNvSpPr txBox="1"/>
            <p:nvPr/>
          </p:nvSpPr>
          <p:spPr>
            <a:xfrm>
              <a:off x="125845" y="4608705"/>
              <a:ext cx="2325911" cy="19050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E1471D"/>
                  </a:solidFill>
                  <a:effectLst/>
                  <a:uLnTx/>
                  <a:uFillTx/>
                  <a:latin typeface="Poppins"/>
                  <a:ea typeface="+mn-ea"/>
                  <a:cs typeface="Calibri" panose="020F0502020204030204" pitchFamily="34" charset="0"/>
                </a:rPr>
                <a:t>Decreased calories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People may see results when they limit calories </a:t>
              </a:r>
              <a:b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b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a:t>
              </a:r>
              <a:r>
                <a:rPr kumimoji="0" lang="en-US" sz="1400" b="0" i="0" u="none" strike="noStrike" kern="0" cap="none" spc="0" normalizeH="0" baseline="0" noProof="0" dirty="0" err="1">
                  <a:ln>
                    <a:noFill/>
                  </a:ln>
                  <a:solidFill>
                    <a:srgbClr val="000000"/>
                  </a:solidFill>
                  <a:effectLst/>
                  <a:uLnTx/>
                  <a:uFillTx/>
                  <a:latin typeface="Poppins"/>
                  <a:ea typeface="+mn-ea"/>
                  <a:cs typeface="Calibri" panose="020F0502020204030204" pitchFamily="34" charset="0"/>
                </a:rPr>
                <a:t>eg</a:t>
              </a: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 reduce the size </a:t>
              </a:r>
              <a:b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b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of meals)</a:t>
              </a:r>
            </a:p>
          </p:txBody>
        </p:sp>
        <p:sp>
          <p:nvSpPr>
            <p:cNvPr id="33" name="TextBox 32">
              <a:extLst>
                <a:ext uri="{FF2B5EF4-FFF2-40B4-BE49-F238E27FC236}">
                  <a16:creationId xmlns:a16="http://schemas.microsoft.com/office/drawing/2014/main" id="{40C6FB37-EB0F-1CE4-B09A-F311CB5DC0C0}"/>
                </a:ext>
              </a:extLst>
            </p:cNvPr>
            <p:cNvSpPr txBox="1"/>
            <p:nvPr/>
          </p:nvSpPr>
          <p:spPr>
            <a:xfrm>
              <a:off x="2472857" y="4606896"/>
              <a:ext cx="2233440" cy="19050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srgbClr val="E1471D"/>
                  </a:solidFill>
                  <a:effectLst/>
                  <a:uLnTx/>
                  <a:uFillTx/>
                  <a:latin typeface="Poppins"/>
                  <a:ea typeface="+mn-ea"/>
                  <a:cs typeface="Calibri" panose="020F0502020204030204" pitchFamily="34" charset="0"/>
                </a:rPr>
                <a:t>Increased activity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Poppins"/>
                  <a:ea typeface="+mn-ea"/>
                  <a:cs typeface="Calibri" panose="020F0502020204030204" pitchFamily="34" charset="0"/>
                </a:rPr>
                <a:t>Physical activity increases, which can modestly increase energy expenditure (calories burned)</a:t>
              </a:r>
            </a:p>
          </p:txBody>
        </p:sp>
        <p:cxnSp>
          <p:nvCxnSpPr>
            <p:cNvPr id="34" name="Straight Connector 33">
              <a:extLst>
                <a:ext uri="{FF2B5EF4-FFF2-40B4-BE49-F238E27FC236}">
                  <a16:creationId xmlns:a16="http://schemas.microsoft.com/office/drawing/2014/main" id="{CEB1BD33-FECF-B118-A00F-6CE158BB3A09}"/>
                </a:ext>
              </a:extLst>
            </p:cNvPr>
            <p:cNvCxnSpPr>
              <a:cxnSpLocks/>
            </p:cNvCxnSpPr>
            <p:nvPr/>
          </p:nvCxnSpPr>
          <p:spPr>
            <a:xfrm flipV="1">
              <a:off x="3590925" y="4006270"/>
              <a:ext cx="0" cy="664793"/>
            </a:xfrm>
            <a:prstGeom prst="line">
              <a:avLst/>
            </a:prstGeom>
            <a:noFill/>
            <a:ln w="38100" cap="flat" cmpd="sng" algn="ctr">
              <a:solidFill>
                <a:srgbClr val="E1471D"/>
              </a:solidFill>
              <a:prstDash val="solid"/>
            </a:ln>
            <a:effectLst/>
          </p:spPr>
        </p:cxnSp>
        <p:cxnSp>
          <p:nvCxnSpPr>
            <p:cNvPr id="35" name="Straight Connector 34">
              <a:extLst>
                <a:ext uri="{FF2B5EF4-FFF2-40B4-BE49-F238E27FC236}">
                  <a16:creationId xmlns:a16="http://schemas.microsoft.com/office/drawing/2014/main" id="{2172E948-9967-1F4A-9460-1A8263192243}"/>
                </a:ext>
              </a:extLst>
            </p:cNvPr>
            <p:cNvCxnSpPr>
              <a:cxnSpLocks/>
            </p:cNvCxnSpPr>
            <p:nvPr/>
          </p:nvCxnSpPr>
          <p:spPr>
            <a:xfrm flipH="1" flipV="1">
              <a:off x="6069488" y="4072112"/>
              <a:ext cx="7752" cy="615506"/>
            </a:xfrm>
            <a:prstGeom prst="line">
              <a:avLst/>
            </a:prstGeom>
            <a:noFill/>
            <a:ln w="38100" cap="flat" cmpd="sng" algn="ctr">
              <a:solidFill>
                <a:schemeClr val="accent6"/>
              </a:solidFill>
              <a:prstDash val="solid"/>
            </a:ln>
            <a:effectLst/>
          </p:spPr>
        </p:cxnSp>
        <p:cxnSp>
          <p:nvCxnSpPr>
            <p:cNvPr id="36" name="Straight Connector 35">
              <a:extLst>
                <a:ext uri="{FF2B5EF4-FFF2-40B4-BE49-F238E27FC236}">
                  <a16:creationId xmlns:a16="http://schemas.microsoft.com/office/drawing/2014/main" id="{43FD770E-4E9B-4DD2-5D27-437DE5601522}"/>
                </a:ext>
              </a:extLst>
            </p:cNvPr>
            <p:cNvCxnSpPr>
              <a:cxnSpLocks/>
            </p:cNvCxnSpPr>
            <p:nvPr/>
          </p:nvCxnSpPr>
          <p:spPr>
            <a:xfrm flipH="1" flipV="1">
              <a:off x="8385054" y="4019587"/>
              <a:ext cx="10113" cy="566741"/>
            </a:xfrm>
            <a:prstGeom prst="line">
              <a:avLst/>
            </a:prstGeom>
            <a:noFill/>
            <a:ln w="38100" cap="flat" cmpd="sng" algn="ctr">
              <a:solidFill>
                <a:schemeClr val="accent6"/>
              </a:solidFill>
              <a:prstDash val="solid"/>
            </a:ln>
            <a:effectLst/>
          </p:spPr>
        </p:cxnSp>
        <p:cxnSp>
          <p:nvCxnSpPr>
            <p:cNvPr id="37" name="Straight Connector 36">
              <a:extLst>
                <a:ext uri="{FF2B5EF4-FFF2-40B4-BE49-F238E27FC236}">
                  <a16:creationId xmlns:a16="http://schemas.microsoft.com/office/drawing/2014/main" id="{C3317291-09E1-7C2B-1BEB-3FA5004CE2F2}"/>
                </a:ext>
              </a:extLst>
            </p:cNvPr>
            <p:cNvCxnSpPr>
              <a:cxnSpLocks/>
            </p:cNvCxnSpPr>
            <p:nvPr/>
          </p:nvCxnSpPr>
          <p:spPr>
            <a:xfrm flipV="1">
              <a:off x="10992471" y="3923991"/>
              <a:ext cx="0" cy="714863"/>
            </a:xfrm>
            <a:prstGeom prst="line">
              <a:avLst/>
            </a:prstGeom>
            <a:noFill/>
            <a:ln w="38100" cap="flat" cmpd="sng" algn="ctr">
              <a:solidFill>
                <a:schemeClr val="accent6"/>
              </a:solidFill>
              <a:prstDash val="solid"/>
            </a:ln>
            <a:effectLst/>
          </p:spPr>
        </p:cxnSp>
        <p:sp>
          <p:nvSpPr>
            <p:cNvPr id="38" name="TextBox 37">
              <a:extLst>
                <a:ext uri="{FF2B5EF4-FFF2-40B4-BE49-F238E27FC236}">
                  <a16:creationId xmlns:a16="http://schemas.microsoft.com/office/drawing/2014/main" id="{133507E0-FDCB-F385-2C02-D89844064DEE}"/>
                </a:ext>
              </a:extLst>
            </p:cNvPr>
            <p:cNvSpPr txBox="1"/>
            <p:nvPr/>
          </p:nvSpPr>
          <p:spPr>
            <a:xfrm>
              <a:off x="5090464" y="4590856"/>
              <a:ext cx="2098101" cy="19050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201B2"/>
                  </a:solidFill>
                  <a:effectLst/>
                  <a:uLnTx/>
                  <a:uFillTx/>
                  <a:latin typeface="Poppins"/>
                  <a:ea typeface="+mn-ea"/>
                  <a:cs typeface="Calibri" panose="020F0502020204030204" pitchFamily="34" charset="0"/>
                </a:rPr>
                <a:t>Decreased metabolism</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Metabolism slows down and gets more efficient, requiring fewer calories to do its job</a:t>
              </a:r>
            </a:p>
          </p:txBody>
        </p:sp>
        <p:sp>
          <p:nvSpPr>
            <p:cNvPr id="39" name="TextBox 38">
              <a:extLst>
                <a:ext uri="{FF2B5EF4-FFF2-40B4-BE49-F238E27FC236}">
                  <a16:creationId xmlns:a16="http://schemas.microsoft.com/office/drawing/2014/main" id="{3C889F72-4F0E-CE33-626F-86A3819FC95C}"/>
                </a:ext>
              </a:extLst>
            </p:cNvPr>
            <p:cNvSpPr txBox="1"/>
            <p:nvPr/>
          </p:nvSpPr>
          <p:spPr>
            <a:xfrm>
              <a:off x="7192736" y="4574686"/>
              <a:ext cx="2425547" cy="19050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201B2"/>
                  </a:solidFill>
                  <a:effectLst/>
                  <a:uLnTx/>
                  <a:uFillTx/>
                  <a:latin typeface="Poppins"/>
                  <a:ea typeface="+mn-ea"/>
                  <a:cs typeface="Calibri" panose="020F0502020204030204" pitchFamily="34" charset="0"/>
                </a:rPr>
                <a:t>Increased hunger hormone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The body increases a hunger hormone (ghrelin) that triggers the need to eat more calories</a:t>
              </a:r>
            </a:p>
          </p:txBody>
        </p:sp>
        <p:sp>
          <p:nvSpPr>
            <p:cNvPr id="40" name="TextBox 39">
              <a:extLst>
                <a:ext uri="{FF2B5EF4-FFF2-40B4-BE49-F238E27FC236}">
                  <a16:creationId xmlns:a16="http://schemas.microsoft.com/office/drawing/2014/main" id="{4B18FE0F-8855-5E91-6751-5AD1D6D5EBE8}"/>
                </a:ext>
              </a:extLst>
            </p:cNvPr>
            <p:cNvSpPr txBox="1"/>
            <p:nvPr/>
          </p:nvSpPr>
          <p:spPr>
            <a:xfrm>
              <a:off x="9791256" y="4638854"/>
              <a:ext cx="2402430" cy="166694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201B2"/>
                  </a:solidFill>
                  <a:effectLst/>
                  <a:uLnTx/>
                  <a:uFillTx/>
                  <a:latin typeface="Poppins"/>
                  <a:ea typeface="+mn-ea"/>
                  <a:cs typeface="Calibri" panose="020F0502020204030204" pitchFamily="34" charset="0"/>
                </a:rPr>
                <a:t>Decreased satiety hormones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Calibri" panose="020F0502020204030204" pitchFamily="34" charset="0"/>
                </a:rPr>
                <a:t>Reduction in the hormones that tell the brain it is time to stop eating</a:t>
              </a:r>
            </a:p>
          </p:txBody>
        </p:sp>
        <p:sp>
          <p:nvSpPr>
            <p:cNvPr id="41" name="Rectangle: Rounded Corners 40">
              <a:extLst>
                <a:ext uri="{FF2B5EF4-FFF2-40B4-BE49-F238E27FC236}">
                  <a16:creationId xmlns:a16="http://schemas.microsoft.com/office/drawing/2014/main" id="{08629442-5B9D-649F-9603-D154AA502A99}"/>
                </a:ext>
              </a:extLst>
            </p:cNvPr>
            <p:cNvSpPr/>
            <p:nvPr/>
          </p:nvSpPr>
          <p:spPr>
            <a:xfrm>
              <a:off x="219911" y="3590835"/>
              <a:ext cx="2104889" cy="481278"/>
            </a:xfrm>
            <a:prstGeom prst="roundRect">
              <a:avLst/>
            </a:prstGeom>
            <a:solidFill>
              <a:srgbClr val="E1471D"/>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Poppins"/>
                  <a:ea typeface="+mn-ea"/>
                  <a:cs typeface="Calibri" panose="020F0502020204030204" pitchFamily="34" charset="0"/>
                  <a:sym typeface="Wingdings" panose="05000000000000000000" pitchFamily="2" charset="2"/>
                </a:rPr>
                <a:t> </a:t>
              </a:r>
              <a:r>
                <a:rPr kumimoji="0" lang="en-US" sz="1600" b="0" i="0" u="none" strike="noStrike" kern="0" cap="none" spc="0" normalizeH="0" baseline="0" noProof="0" dirty="0">
                  <a:ln>
                    <a:noFill/>
                  </a:ln>
                  <a:solidFill>
                    <a:prstClr val="white"/>
                  </a:solidFill>
                  <a:effectLst/>
                  <a:uLnTx/>
                  <a:uFillTx/>
                  <a:latin typeface="Poppins"/>
                  <a:ea typeface="+mn-ea"/>
                  <a:cs typeface="Calibri" panose="020F0502020204030204" pitchFamily="34" charset="0"/>
                </a:rPr>
                <a:t>calories</a:t>
              </a:r>
            </a:p>
          </p:txBody>
        </p:sp>
        <p:sp>
          <p:nvSpPr>
            <p:cNvPr id="42" name="Rectangle: Rounded Corners 41">
              <a:extLst>
                <a:ext uri="{FF2B5EF4-FFF2-40B4-BE49-F238E27FC236}">
                  <a16:creationId xmlns:a16="http://schemas.microsoft.com/office/drawing/2014/main" id="{CA5882C7-1755-A172-F1B4-48F74598B9ED}"/>
                </a:ext>
              </a:extLst>
            </p:cNvPr>
            <p:cNvSpPr/>
            <p:nvPr/>
          </p:nvSpPr>
          <p:spPr>
            <a:xfrm>
              <a:off x="2505951" y="3592068"/>
              <a:ext cx="1997921" cy="481278"/>
            </a:xfrm>
            <a:prstGeom prst="roundRect">
              <a:avLst/>
            </a:prstGeom>
            <a:solidFill>
              <a:srgbClr val="E1471D"/>
            </a:solidFill>
            <a:ln w="25400"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prstClr val="white"/>
                  </a:solidFill>
                  <a:effectLst/>
                  <a:uLnTx/>
                  <a:uFillTx/>
                  <a:latin typeface="Poppins"/>
                  <a:ea typeface="+mn-ea"/>
                  <a:cs typeface="Calibri" panose="020F0502020204030204" pitchFamily="34" charset="0"/>
                  <a:sym typeface="Wingdings" panose="05000000000000000000" pitchFamily="2" charset="2"/>
                </a:rPr>
                <a:t> </a:t>
              </a:r>
              <a:r>
                <a:rPr kumimoji="0" lang="en-US" sz="1600" b="0" i="0" u="none" strike="noStrike" kern="0" cap="none" spc="0" normalizeH="0" baseline="0" noProof="0">
                  <a:ln>
                    <a:noFill/>
                  </a:ln>
                  <a:solidFill>
                    <a:prstClr val="white"/>
                  </a:solidFill>
                  <a:effectLst/>
                  <a:uLnTx/>
                  <a:uFillTx/>
                  <a:latin typeface="Poppins"/>
                  <a:ea typeface="+mn-ea"/>
                  <a:cs typeface="Calibri" panose="020F0502020204030204" pitchFamily="34" charset="0"/>
                </a:rPr>
                <a:t>activity</a:t>
              </a:r>
            </a:p>
          </p:txBody>
        </p:sp>
        <p:sp>
          <p:nvSpPr>
            <p:cNvPr id="43" name="Rectangle: Rounded Corners 42">
              <a:extLst>
                <a:ext uri="{FF2B5EF4-FFF2-40B4-BE49-F238E27FC236}">
                  <a16:creationId xmlns:a16="http://schemas.microsoft.com/office/drawing/2014/main" id="{CA50ABCB-1AFB-4220-598B-7A917EE5AC6E}"/>
                </a:ext>
              </a:extLst>
            </p:cNvPr>
            <p:cNvSpPr/>
            <p:nvPr/>
          </p:nvSpPr>
          <p:spPr>
            <a:xfrm>
              <a:off x="5078888" y="3590835"/>
              <a:ext cx="1981201" cy="481278"/>
            </a:xfrm>
            <a:prstGeom prst="roundRect">
              <a:avLst/>
            </a:prstGeom>
            <a:solidFill>
              <a:schemeClr val="accent6"/>
            </a:solidFill>
            <a:ln w="25400"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Poppins"/>
                  <a:ea typeface="+mn-ea"/>
                  <a:cs typeface="Calibri" panose="020F0502020204030204" pitchFamily="34" charset="0"/>
                  <a:sym typeface="Wingdings" panose="05000000000000000000" pitchFamily="2" charset="2"/>
                </a:rPr>
                <a:t> </a:t>
              </a:r>
              <a:r>
                <a:rPr kumimoji="0" lang="en-US" sz="1600" b="0" i="0" u="none" strike="noStrike" kern="0" cap="none" spc="0" normalizeH="0" baseline="0" noProof="0" dirty="0">
                  <a:ln>
                    <a:noFill/>
                  </a:ln>
                  <a:solidFill>
                    <a:srgbClr val="FFFFFF"/>
                  </a:solidFill>
                  <a:effectLst/>
                  <a:uLnTx/>
                  <a:uFillTx/>
                  <a:latin typeface="Poppins"/>
                  <a:ea typeface="+mn-ea"/>
                  <a:cs typeface="Calibri" panose="020F0502020204030204" pitchFamily="34" charset="0"/>
                </a:rPr>
                <a:t>metabolism</a:t>
              </a:r>
            </a:p>
          </p:txBody>
        </p:sp>
        <p:sp>
          <p:nvSpPr>
            <p:cNvPr id="44" name="Rectangle: Rounded Corners 43">
              <a:extLst>
                <a:ext uri="{FF2B5EF4-FFF2-40B4-BE49-F238E27FC236}">
                  <a16:creationId xmlns:a16="http://schemas.microsoft.com/office/drawing/2014/main" id="{1349B50F-F27C-ABBA-5B78-F4B9457B0430}"/>
                </a:ext>
              </a:extLst>
            </p:cNvPr>
            <p:cNvSpPr/>
            <p:nvPr/>
          </p:nvSpPr>
          <p:spPr>
            <a:xfrm>
              <a:off x="7170992" y="3590835"/>
              <a:ext cx="2352900" cy="481278"/>
            </a:xfrm>
            <a:prstGeom prst="roundRect">
              <a:avLst/>
            </a:prstGeom>
            <a:solidFill>
              <a:schemeClr val="accent6"/>
            </a:solidFill>
            <a:ln w="25400"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Poppins"/>
                  <a:ea typeface="+mn-ea"/>
                  <a:cs typeface="Calibri" panose="020F0502020204030204" pitchFamily="34" charset="0"/>
                </a:rPr>
                <a:t> </a:t>
              </a:r>
              <a:r>
                <a:rPr kumimoji="0" lang="en-US" sz="1600" b="0" i="0" u="none" strike="noStrike" kern="0" cap="none" spc="0" normalizeH="0" baseline="0" noProof="0" dirty="0">
                  <a:ln>
                    <a:noFill/>
                  </a:ln>
                  <a:solidFill>
                    <a:srgbClr val="FFFFFF"/>
                  </a:solidFill>
                  <a:effectLst/>
                  <a:uLnTx/>
                  <a:uFillTx/>
                  <a:latin typeface="Poppins"/>
                  <a:ea typeface="+mn-ea"/>
                  <a:cs typeface="Calibri" panose="020F0502020204030204" pitchFamily="34" charset="0"/>
                  <a:sym typeface="Wingdings" panose="05000000000000000000" pitchFamily="2" charset="2"/>
                </a:rPr>
                <a:t> </a:t>
              </a:r>
              <a:r>
                <a:rPr kumimoji="0" lang="en-US" sz="1600" b="0" i="0" u="none" strike="noStrike" kern="0" cap="none" spc="0" normalizeH="0" baseline="0" noProof="0" dirty="0">
                  <a:ln>
                    <a:noFill/>
                  </a:ln>
                  <a:solidFill>
                    <a:srgbClr val="FFFFFF"/>
                  </a:solidFill>
                  <a:effectLst/>
                  <a:uLnTx/>
                  <a:uFillTx/>
                  <a:latin typeface="Poppins"/>
                  <a:ea typeface="+mn-ea"/>
                  <a:cs typeface="Calibri" panose="020F0502020204030204" pitchFamily="34" charset="0"/>
                </a:rPr>
                <a:t>hunger hormone</a:t>
              </a:r>
            </a:p>
          </p:txBody>
        </p:sp>
        <p:sp>
          <p:nvSpPr>
            <p:cNvPr id="45" name="Rectangle: Rounded Corners 44">
              <a:extLst>
                <a:ext uri="{FF2B5EF4-FFF2-40B4-BE49-F238E27FC236}">
                  <a16:creationId xmlns:a16="http://schemas.microsoft.com/office/drawing/2014/main" id="{EFAFD19C-392F-48F4-2F06-FBD7E56FEA18}"/>
                </a:ext>
              </a:extLst>
            </p:cNvPr>
            <p:cNvSpPr/>
            <p:nvPr/>
          </p:nvSpPr>
          <p:spPr>
            <a:xfrm>
              <a:off x="9636146" y="3590835"/>
              <a:ext cx="2635954" cy="481278"/>
            </a:xfrm>
            <a:prstGeom prst="roundRect">
              <a:avLst/>
            </a:prstGeom>
            <a:solidFill>
              <a:schemeClr val="accent6"/>
            </a:solidFill>
            <a:ln w="25400"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Poppins"/>
                  <a:ea typeface="+mn-ea"/>
                  <a:cs typeface="Calibri" panose="020F0502020204030204" pitchFamily="34" charset="0"/>
                  <a:sym typeface="Wingdings" panose="05000000000000000000" pitchFamily="2" charset="2"/>
                </a:rPr>
                <a:t> </a:t>
              </a:r>
              <a:r>
                <a:rPr kumimoji="0" lang="en-US" sz="1600" b="0" i="0" u="none" strike="noStrike" kern="0" cap="none" spc="0" normalizeH="0" baseline="0" noProof="0">
                  <a:ln>
                    <a:noFill/>
                  </a:ln>
                  <a:solidFill>
                    <a:srgbClr val="FFFFFF"/>
                  </a:solidFill>
                  <a:effectLst/>
                  <a:uLnTx/>
                  <a:uFillTx/>
                  <a:latin typeface="Poppins"/>
                  <a:ea typeface="+mn-ea"/>
                  <a:cs typeface="Calibri" panose="020F0502020204030204" pitchFamily="34" charset="0"/>
                </a:rPr>
                <a:t>fullness hormones</a:t>
              </a:r>
            </a:p>
          </p:txBody>
        </p:sp>
      </p:grpSp>
    </p:spTree>
    <p:extLst>
      <p:ext uri="{BB962C8B-B14F-4D97-AF65-F5344CB8AC3E}">
        <p14:creationId xmlns:p14="http://schemas.microsoft.com/office/powerpoint/2010/main" val="2846475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47">
            <a:extLst>
              <a:ext uri="{FF2B5EF4-FFF2-40B4-BE49-F238E27FC236}">
                <a16:creationId xmlns:a16="http://schemas.microsoft.com/office/drawing/2014/main" id="{0BD96083-A1D2-C7DB-E64B-7ED745AD8BD4}"/>
              </a:ext>
            </a:extLst>
          </p:cNvPr>
          <p:cNvSpPr/>
          <p:nvPr/>
        </p:nvSpPr>
        <p:spPr>
          <a:xfrm rot="20280269">
            <a:off x="4695959" y="2694263"/>
            <a:ext cx="2482809" cy="310118"/>
          </a:xfrm>
          <a:prstGeom prst="rightArrow">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GIP/GLP-1 RA</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pic>
        <p:nvPicPr>
          <p:cNvPr id="21" name="Picture 20" descr="A picture containing drawing, clipart, heart, sketch&#10;&#10;Description automatically generated">
            <a:extLst>
              <a:ext uri="{FF2B5EF4-FFF2-40B4-BE49-F238E27FC236}">
                <a16:creationId xmlns:a16="http://schemas.microsoft.com/office/drawing/2014/main" id="{8BCE8460-7002-46F6-E58E-05D4F83014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77626" y="3329515"/>
            <a:ext cx="1607537" cy="2598449"/>
          </a:xfrm>
          <a:prstGeom prst="rect">
            <a:avLst/>
          </a:prstGeom>
        </p:spPr>
      </p:pic>
      <p:pic>
        <p:nvPicPr>
          <p:cNvPr id="8" name="Picture 7">
            <a:extLst>
              <a:ext uri="{FF2B5EF4-FFF2-40B4-BE49-F238E27FC236}">
                <a16:creationId xmlns:a16="http://schemas.microsoft.com/office/drawing/2014/main" id="{5D1EBBCF-89C9-1544-18DC-AABCB4E20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0935" y="1288455"/>
            <a:ext cx="1557762" cy="1296593"/>
          </a:xfrm>
          <a:prstGeom prst="rect">
            <a:avLst/>
          </a:prstGeom>
        </p:spPr>
      </p:pic>
      <p:sp>
        <p:nvSpPr>
          <p:cNvPr id="48" name="Right Arrow 47">
            <a:extLst>
              <a:ext uri="{FF2B5EF4-FFF2-40B4-BE49-F238E27FC236}">
                <a16:creationId xmlns:a16="http://schemas.microsoft.com/office/drawing/2014/main" id="{5DD830B2-EBD7-D8B2-FB05-6117CDE6DC83}"/>
              </a:ext>
            </a:extLst>
          </p:cNvPr>
          <p:cNvSpPr/>
          <p:nvPr/>
        </p:nvSpPr>
        <p:spPr>
          <a:xfrm rot="20768847">
            <a:off x="4838050" y="2229909"/>
            <a:ext cx="1606159" cy="310118"/>
          </a:xfrm>
          <a:prstGeom prst="rightArrow">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GLP-1 RA</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 name="Title 1"/>
          <p:cNvSpPr>
            <a:spLocks noGrp="1"/>
          </p:cNvSpPr>
          <p:nvPr>
            <p:ph type="title"/>
          </p:nvPr>
        </p:nvSpPr>
        <p:spPr/>
        <p:txBody>
          <a:bodyPr>
            <a:normAutofit/>
          </a:bodyPr>
          <a:lstStyle/>
          <a:p>
            <a:r>
              <a:rPr lang="en-US" b="1" dirty="0">
                <a:ea typeface="Calibri"/>
              </a:rPr>
              <a:t>FDA-Approved</a:t>
            </a:r>
            <a:r>
              <a:rPr lang="en-US" dirty="0">
                <a:ea typeface="Calibri"/>
              </a:rPr>
              <a:t> Obesity Management Medications</a:t>
            </a:r>
            <a:endParaRPr lang="en-US" b="1" baseline="30000" dirty="0"/>
          </a:p>
        </p:txBody>
      </p:sp>
      <p:sp>
        <p:nvSpPr>
          <p:cNvPr id="16" name="Right Arrow 15">
            <a:extLst>
              <a:ext uri="{FF2B5EF4-FFF2-40B4-BE49-F238E27FC236}">
                <a16:creationId xmlns:a16="http://schemas.microsoft.com/office/drawing/2014/main" id="{79F0E89F-F835-8C17-2035-456D1668D4BA}"/>
              </a:ext>
            </a:extLst>
          </p:cNvPr>
          <p:cNvSpPr/>
          <p:nvPr/>
        </p:nvSpPr>
        <p:spPr>
          <a:xfrm flipH="1">
            <a:off x="8011258" y="4626447"/>
            <a:ext cx="1884089" cy="363963"/>
          </a:xfrm>
          <a:prstGeom prst="rightArrow">
            <a:avLst/>
          </a:prstGeom>
          <a:solidFill>
            <a:schemeClr val="tx2"/>
          </a:solidFill>
          <a:ln>
            <a:solidFill>
              <a:schemeClr val="tx2"/>
            </a:solidFill>
          </a:ln>
          <a:effectLst/>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161616"/>
                </a:solidFill>
                <a:effectLst/>
                <a:uLnTx/>
                <a:uFillTx/>
                <a:latin typeface="Poppins"/>
                <a:ea typeface="+mn-ea"/>
                <a:cs typeface="+mn-cs"/>
                <a:sym typeface="Arial"/>
              </a:rPr>
              <a:t>LIPASE INHIBITION</a:t>
            </a:r>
          </a:p>
        </p:txBody>
      </p:sp>
      <p:sp>
        <p:nvSpPr>
          <p:cNvPr id="17" name="Rounded Rectangle 16">
            <a:extLst>
              <a:ext uri="{FF2B5EF4-FFF2-40B4-BE49-F238E27FC236}">
                <a16:creationId xmlns:a16="http://schemas.microsoft.com/office/drawing/2014/main" id="{303699A1-162C-BAC0-AD85-96CA81B40B05}"/>
              </a:ext>
            </a:extLst>
          </p:cNvPr>
          <p:cNvSpPr/>
          <p:nvPr/>
        </p:nvSpPr>
        <p:spPr>
          <a:xfrm>
            <a:off x="9667197" y="4620062"/>
            <a:ext cx="1576347" cy="363964"/>
          </a:xfrm>
          <a:prstGeom prst="roundRect">
            <a:avLst/>
          </a:prstGeom>
          <a:solidFill>
            <a:schemeClr val="tx2"/>
          </a:solidFill>
          <a:ln>
            <a:solidFill>
              <a:schemeClr val="tx2"/>
            </a:solidFill>
          </a:ln>
          <a:effectLst/>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sym typeface="Arial"/>
              </a:rPr>
              <a:t>Orlistat</a:t>
            </a:r>
          </a:p>
        </p:txBody>
      </p:sp>
      <p:sp>
        <p:nvSpPr>
          <p:cNvPr id="24" name="Right Arrow 23">
            <a:extLst>
              <a:ext uri="{FF2B5EF4-FFF2-40B4-BE49-F238E27FC236}">
                <a16:creationId xmlns:a16="http://schemas.microsoft.com/office/drawing/2014/main" id="{EC82D43C-C9F5-F03A-8600-6AC689F19C7F}"/>
              </a:ext>
            </a:extLst>
          </p:cNvPr>
          <p:cNvSpPr/>
          <p:nvPr/>
        </p:nvSpPr>
        <p:spPr>
          <a:xfrm>
            <a:off x="3909746" y="1775158"/>
            <a:ext cx="2645231" cy="310119"/>
          </a:xfrm>
          <a:prstGeom prst="rightArrow">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MOP-R</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6" name="Right Arrow 25">
            <a:extLst>
              <a:ext uri="{FF2B5EF4-FFF2-40B4-BE49-F238E27FC236}">
                <a16:creationId xmlns:a16="http://schemas.microsoft.com/office/drawing/2014/main" id="{1D2DF72A-CBCA-78C3-D26B-C3624849BA01}"/>
              </a:ext>
            </a:extLst>
          </p:cNvPr>
          <p:cNvSpPr/>
          <p:nvPr/>
        </p:nvSpPr>
        <p:spPr>
          <a:xfrm>
            <a:off x="3906477" y="1503312"/>
            <a:ext cx="2645230" cy="310119"/>
          </a:xfrm>
          <a:prstGeom prst="rightArrow">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7" name="Rounded Rectangle 26">
            <a:extLst>
              <a:ext uri="{FF2B5EF4-FFF2-40B4-BE49-F238E27FC236}">
                <a16:creationId xmlns:a16="http://schemas.microsoft.com/office/drawing/2014/main" id="{BDA0E783-2D84-01F6-2E70-357D8400C5F6}"/>
              </a:ext>
            </a:extLst>
          </p:cNvPr>
          <p:cNvSpPr/>
          <p:nvPr/>
        </p:nvSpPr>
        <p:spPr>
          <a:xfrm>
            <a:off x="3091733" y="1493210"/>
            <a:ext cx="1802641" cy="593533"/>
          </a:xfrm>
          <a:prstGeom prst="roundRect">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Bupropion/ naltrexone</a:t>
            </a:r>
          </a:p>
        </p:txBody>
      </p:sp>
      <p:sp>
        <p:nvSpPr>
          <p:cNvPr id="50" name="Rounded Rectangle 49">
            <a:extLst>
              <a:ext uri="{FF2B5EF4-FFF2-40B4-BE49-F238E27FC236}">
                <a16:creationId xmlns:a16="http://schemas.microsoft.com/office/drawing/2014/main" id="{1027D3F4-9B58-C9AE-F6D1-FD1ABD2C1A6B}"/>
              </a:ext>
            </a:extLst>
          </p:cNvPr>
          <p:cNvSpPr/>
          <p:nvPr/>
        </p:nvSpPr>
        <p:spPr>
          <a:xfrm>
            <a:off x="357509" y="3772212"/>
            <a:ext cx="2526041" cy="1952524"/>
          </a:xfrm>
          <a:prstGeom prst="roundRect">
            <a:avLst>
              <a:gd name="adj" fmla="val 11081"/>
            </a:avLst>
          </a:prstGeom>
          <a:solidFill>
            <a:schemeClr val="accent2">
              <a:lumMod val="10000"/>
              <a:lumOff val="90000"/>
            </a:schemeClr>
          </a:solidFill>
          <a:ln>
            <a:noFill/>
          </a:ln>
          <a:effectLst/>
        </p:spPr>
        <p:style>
          <a:lnRef idx="1">
            <a:schemeClr val="dk1"/>
          </a:lnRef>
          <a:fillRef idx="2">
            <a:schemeClr val="dk1"/>
          </a:fillRef>
          <a:effectRef idx="1">
            <a:schemeClr val="dk1"/>
          </a:effectRef>
          <a:fontRef idx="minor">
            <a:schemeClr val="dk1"/>
          </a:fontRef>
        </p:style>
        <p:txBody>
          <a:bodyPr rtlCol="0" anchor="t"/>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Poppins"/>
                <a:ea typeface="+mn-ea"/>
                <a:cs typeface="+mn-cs"/>
                <a:sym typeface="Arial"/>
              </a:rPr>
              <a:t>Off-label Medications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Metformin</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Other GLP-1 RAs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SGLT2 inhibitors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Topiramate</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Bupropion</a:t>
            </a:r>
          </a:p>
        </p:txBody>
      </p:sp>
      <p:sp>
        <p:nvSpPr>
          <p:cNvPr id="52" name="Right Arrow 51">
            <a:extLst>
              <a:ext uri="{FF2B5EF4-FFF2-40B4-BE49-F238E27FC236}">
                <a16:creationId xmlns:a16="http://schemas.microsoft.com/office/drawing/2014/main" id="{62DAFAA4-9201-84B5-0B03-DBAC7ADE5C2E}"/>
              </a:ext>
            </a:extLst>
          </p:cNvPr>
          <p:cNvSpPr/>
          <p:nvPr/>
        </p:nvSpPr>
        <p:spPr>
          <a:xfrm flipH="1">
            <a:off x="8040628" y="2269032"/>
            <a:ext cx="1857979" cy="363955"/>
          </a:xfrm>
          <a:prstGeom prst="rightArrow">
            <a:avLst/>
          </a:prstGeom>
          <a:solidFill>
            <a:schemeClr val="accent5"/>
          </a:solidFill>
          <a:ln>
            <a:solidFill>
              <a:schemeClr val="accent5"/>
            </a:solidFill>
          </a:ln>
          <a:effectLst/>
        </p:spPr>
        <p:style>
          <a:lnRef idx="1">
            <a:schemeClr val="dk1"/>
          </a:lnRef>
          <a:fillRef idx="2">
            <a:schemeClr val="dk1"/>
          </a:fillRef>
          <a:effectRef idx="1">
            <a:schemeClr val="dk1"/>
          </a:effectRef>
          <a:fontRef idx="minor">
            <a:schemeClr val="dk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53" name="Rounded Rectangle 52">
            <a:extLst>
              <a:ext uri="{FF2B5EF4-FFF2-40B4-BE49-F238E27FC236}">
                <a16:creationId xmlns:a16="http://schemas.microsoft.com/office/drawing/2014/main" id="{98CFDF57-F52B-3B8F-605E-5D8D3AF8737E}"/>
              </a:ext>
            </a:extLst>
          </p:cNvPr>
          <p:cNvSpPr/>
          <p:nvPr/>
        </p:nvSpPr>
        <p:spPr>
          <a:xfrm>
            <a:off x="9648254" y="2262645"/>
            <a:ext cx="1630681" cy="363964"/>
          </a:xfrm>
          <a:prstGeom prst="roundRect">
            <a:avLst/>
          </a:prstGeom>
          <a:solidFill>
            <a:schemeClr val="accent5"/>
          </a:solidFill>
          <a:ln>
            <a:solidFill>
              <a:schemeClr val="accent5"/>
            </a:solidFill>
          </a:ln>
          <a:effectLst/>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Phentermine</a:t>
            </a:r>
            <a:endParaRPr kumimoji="0" lang="en-US" sz="1600" b="0" i="0" u="none" strike="noStrike" kern="1200" cap="none" spc="0" normalizeH="0" baseline="30000" noProof="0">
              <a:ln>
                <a:noFill/>
              </a:ln>
              <a:solidFill>
                <a:srgbClr val="FFFFFF"/>
              </a:solidFill>
              <a:effectLst/>
              <a:uLnTx/>
              <a:uFillTx/>
              <a:latin typeface="Poppins"/>
              <a:ea typeface="+mn-ea"/>
              <a:cs typeface="+mn-cs"/>
              <a:sym typeface="Arial"/>
            </a:endParaRPr>
          </a:p>
        </p:txBody>
      </p:sp>
      <p:sp>
        <p:nvSpPr>
          <p:cNvPr id="58" name="Right Arrow 57">
            <a:extLst>
              <a:ext uri="{FF2B5EF4-FFF2-40B4-BE49-F238E27FC236}">
                <a16:creationId xmlns:a16="http://schemas.microsoft.com/office/drawing/2014/main" id="{B59A5E83-D88E-FCDC-E413-FD20BD57D491}"/>
              </a:ext>
            </a:extLst>
          </p:cNvPr>
          <p:cNvSpPr/>
          <p:nvPr/>
        </p:nvSpPr>
        <p:spPr>
          <a:xfrm flipH="1">
            <a:off x="8029401" y="1579916"/>
            <a:ext cx="1857126" cy="363955"/>
          </a:xfrm>
          <a:prstGeom prst="rightArrow">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prstClr val="white"/>
                </a:solidFill>
                <a:effectLst/>
                <a:uLnTx/>
                <a:uFillTx/>
                <a:latin typeface="Poppins"/>
                <a:ea typeface="+mn-ea"/>
                <a:cs typeface="+mn-cs"/>
                <a:sym typeface="Arial"/>
              </a:rPr>
              <a:t>GABA-R and CAI</a:t>
            </a:r>
            <a:endParaRPr kumimoji="0" lang="en-US" sz="1100" b="0" i="0" u="none" strike="noStrike" kern="1200" cap="none" spc="0" normalizeH="0" baseline="-25000" noProof="0">
              <a:ln>
                <a:noFill/>
              </a:ln>
              <a:solidFill>
                <a:prstClr val="white"/>
              </a:solidFill>
              <a:effectLst/>
              <a:uLnTx/>
              <a:uFillTx/>
              <a:latin typeface="Poppins"/>
              <a:ea typeface="+mn-ea"/>
              <a:cs typeface="+mn-cs"/>
              <a:sym typeface="Arial"/>
            </a:endParaRPr>
          </a:p>
        </p:txBody>
      </p:sp>
      <p:sp>
        <p:nvSpPr>
          <p:cNvPr id="60" name="Right Arrow 59">
            <a:extLst>
              <a:ext uri="{FF2B5EF4-FFF2-40B4-BE49-F238E27FC236}">
                <a16:creationId xmlns:a16="http://schemas.microsoft.com/office/drawing/2014/main" id="{3382F9A0-99F1-36F6-1226-3AA4D8F391CE}"/>
              </a:ext>
            </a:extLst>
          </p:cNvPr>
          <p:cNvSpPr/>
          <p:nvPr/>
        </p:nvSpPr>
        <p:spPr>
          <a:xfrm flipH="1">
            <a:off x="8029402" y="1284726"/>
            <a:ext cx="1857126" cy="363955"/>
          </a:xfrm>
          <a:prstGeom prst="rightArrow">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prstClr val="white"/>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prstClr val="white"/>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prstClr val="white"/>
              </a:solidFill>
              <a:effectLst/>
              <a:uLnTx/>
              <a:uFillTx/>
              <a:latin typeface="Poppins"/>
              <a:ea typeface="+mn-ea"/>
              <a:cs typeface="+mn-cs"/>
              <a:sym typeface="Arial"/>
            </a:endParaRPr>
          </a:p>
        </p:txBody>
      </p:sp>
      <p:sp>
        <p:nvSpPr>
          <p:cNvPr id="61" name="Rounded Rectangle 60">
            <a:extLst>
              <a:ext uri="{FF2B5EF4-FFF2-40B4-BE49-F238E27FC236}">
                <a16:creationId xmlns:a16="http://schemas.microsoft.com/office/drawing/2014/main" id="{B328C450-DE09-368A-787F-066C6C6A5E2C}"/>
              </a:ext>
            </a:extLst>
          </p:cNvPr>
          <p:cNvSpPr/>
          <p:nvPr/>
        </p:nvSpPr>
        <p:spPr>
          <a:xfrm>
            <a:off x="9648957" y="1296891"/>
            <a:ext cx="1726037" cy="648887"/>
          </a:xfrm>
          <a:prstGeom prst="roundRect">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Poppins"/>
                <a:ea typeface="+mn-ea"/>
                <a:cs typeface="+mn-cs"/>
                <a:sym typeface="Arial"/>
              </a:rPr>
              <a:t>Phentermine/</a:t>
            </a:r>
            <a:br>
              <a:rPr kumimoji="0" lang="en-US" sz="1600" b="0" i="0" u="none" strike="noStrike" kern="1200" cap="none" spc="0" normalizeH="0" baseline="0" noProof="0">
                <a:ln>
                  <a:noFill/>
                </a:ln>
                <a:solidFill>
                  <a:prstClr val="white"/>
                </a:solidFill>
                <a:effectLst/>
                <a:uLnTx/>
                <a:uFillTx/>
                <a:latin typeface="Poppins"/>
                <a:ea typeface="+mn-ea"/>
                <a:cs typeface="+mn-cs"/>
                <a:sym typeface="Arial"/>
              </a:rPr>
            </a:br>
            <a:r>
              <a:rPr kumimoji="0" lang="en-US" sz="1600" b="0" i="0" u="none" strike="noStrike" kern="1200" cap="none" spc="0" normalizeH="0" baseline="0" noProof="0">
                <a:ln>
                  <a:noFill/>
                </a:ln>
                <a:solidFill>
                  <a:prstClr val="white"/>
                </a:solidFill>
                <a:effectLst/>
                <a:uLnTx/>
                <a:uFillTx/>
                <a:latin typeface="Poppins"/>
                <a:ea typeface="+mn-ea"/>
                <a:cs typeface="+mn-cs"/>
                <a:sym typeface="Arial"/>
              </a:rPr>
              <a:t>topiramate</a:t>
            </a:r>
          </a:p>
        </p:txBody>
      </p:sp>
      <p:sp>
        <p:nvSpPr>
          <p:cNvPr id="62" name="Rounded Rectangle 61">
            <a:extLst>
              <a:ext uri="{FF2B5EF4-FFF2-40B4-BE49-F238E27FC236}">
                <a16:creationId xmlns:a16="http://schemas.microsoft.com/office/drawing/2014/main" id="{EF155E70-2905-B165-813E-A7B03C94505E}"/>
              </a:ext>
            </a:extLst>
          </p:cNvPr>
          <p:cNvSpPr/>
          <p:nvPr/>
        </p:nvSpPr>
        <p:spPr>
          <a:xfrm>
            <a:off x="2395443" y="4148833"/>
            <a:ext cx="3022067" cy="1952524"/>
          </a:xfrm>
          <a:prstGeom prst="roundRect">
            <a:avLst>
              <a:gd name="adj" fmla="val 7566"/>
            </a:avLst>
          </a:prstGeom>
          <a:solidFill>
            <a:schemeClr val="tx1">
              <a:lumMod val="75000"/>
              <a:lumOff val="25000"/>
            </a:schemeClr>
          </a:solidFill>
          <a:ln>
            <a:noFill/>
          </a:ln>
          <a:effectLst/>
        </p:spPr>
        <p:style>
          <a:lnRef idx="1">
            <a:schemeClr val="dk1"/>
          </a:lnRef>
          <a:fillRef idx="2">
            <a:schemeClr val="dk1"/>
          </a:fillRef>
          <a:effectRef idx="1">
            <a:schemeClr val="dk1"/>
          </a:effectRef>
          <a:fontRef idx="minor">
            <a:schemeClr val="dk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Poppins"/>
                <a:ea typeface="+mn-ea"/>
                <a:cs typeface="+mn-cs"/>
                <a:sym typeface="Arial"/>
              </a:rPr>
              <a:t>Pipeline Medications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Other GIP/GLP-1 RAs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Oral GLP-1 RAs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GLP-1/GCGR agonist</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GIP/GLP-1/GCGR agonist</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GLP-1 RA/amylin analogue</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PYY analogue</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GDF-15 analogue</a:t>
            </a:r>
          </a:p>
        </p:txBody>
      </p:sp>
      <p:sp>
        <p:nvSpPr>
          <p:cNvPr id="5" name="Right Arrow 47">
            <a:extLst>
              <a:ext uri="{FF2B5EF4-FFF2-40B4-BE49-F238E27FC236}">
                <a16:creationId xmlns:a16="http://schemas.microsoft.com/office/drawing/2014/main" id="{41AFAD89-7384-7176-BC83-CC849433A297}"/>
              </a:ext>
            </a:extLst>
          </p:cNvPr>
          <p:cNvSpPr/>
          <p:nvPr/>
        </p:nvSpPr>
        <p:spPr>
          <a:xfrm rot="20900815">
            <a:off x="4397663" y="3104279"/>
            <a:ext cx="2458404" cy="312314"/>
          </a:xfrm>
          <a:prstGeom prst="rightArrow">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1" i="0" u="none" strike="noStrike" kern="1200" cap="none" spc="0" normalizeH="0" baseline="0" noProof="0">
                <a:ln>
                  <a:noFill/>
                </a:ln>
                <a:solidFill>
                  <a:srgbClr val="FFFFFF"/>
                </a:solidFill>
                <a:effectLst/>
                <a:uLnTx/>
                <a:uFillTx/>
                <a:latin typeface="Poppins"/>
                <a:ea typeface="Wingdings"/>
                <a:cs typeface="Wingdings"/>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LIPOLYSIS</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7" name="Right Arrow 45">
            <a:extLst>
              <a:ext uri="{FF2B5EF4-FFF2-40B4-BE49-F238E27FC236}">
                <a16:creationId xmlns:a16="http://schemas.microsoft.com/office/drawing/2014/main" id="{26D201B9-739C-6D6A-81A0-6A2CFE861F42}"/>
              </a:ext>
            </a:extLst>
          </p:cNvPr>
          <p:cNvSpPr/>
          <p:nvPr/>
        </p:nvSpPr>
        <p:spPr>
          <a:xfrm rot="1435420">
            <a:off x="4562480" y="3684342"/>
            <a:ext cx="1946762" cy="363961"/>
          </a:xfrm>
          <a:prstGeom prst="rightArrow">
            <a:avLst/>
          </a:prstGeom>
          <a:solidFill>
            <a:schemeClr val="accent3"/>
          </a:solidFill>
          <a:ln>
            <a:solidFill>
              <a:schemeClr val="bg1">
                <a:lumMod val="50000"/>
              </a:schemeClr>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GASTRIC EMPTYING</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46" name="Right Arrow 45">
            <a:extLst>
              <a:ext uri="{FF2B5EF4-FFF2-40B4-BE49-F238E27FC236}">
                <a16:creationId xmlns:a16="http://schemas.microsoft.com/office/drawing/2014/main" id="{30A2B689-CF16-4F79-8ED5-0E293DE882E9}"/>
              </a:ext>
            </a:extLst>
          </p:cNvPr>
          <p:cNvSpPr/>
          <p:nvPr/>
        </p:nvSpPr>
        <p:spPr>
          <a:xfrm rot="2233646">
            <a:off x="4436096" y="3088020"/>
            <a:ext cx="2357401" cy="315212"/>
          </a:xfrm>
          <a:prstGeom prst="rightArrow">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GASTRIC EMPTYING</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3" name="Rounded Rectangle 26">
            <a:extLst>
              <a:ext uri="{FF2B5EF4-FFF2-40B4-BE49-F238E27FC236}">
                <a16:creationId xmlns:a16="http://schemas.microsoft.com/office/drawing/2014/main" id="{D8327026-B422-61C8-0BA4-D8C5C08E87F0}"/>
              </a:ext>
            </a:extLst>
          </p:cNvPr>
          <p:cNvSpPr/>
          <p:nvPr/>
        </p:nvSpPr>
        <p:spPr>
          <a:xfrm>
            <a:off x="3079517" y="3117172"/>
            <a:ext cx="1802641" cy="593533"/>
          </a:xfrm>
          <a:prstGeom prst="roundRect">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Tirzepatide</a:t>
            </a:r>
          </a:p>
        </p:txBody>
      </p:sp>
      <p:sp>
        <p:nvSpPr>
          <p:cNvPr id="49" name="Rounded Rectangle 48">
            <a:extLst>
              <a:ext uri="{FF2B5EF4-FFF2-40B4-BE49-F238E27FC236}">
                <a16:creationId xmlns:a16="http://schemas.microsoft.com/office/drawing/2014/main" id="{AB94F2F7-2DC4-5125-FAF0-027BF92707F6}"/>
              </a:ext>
            </a:extLst>
          </p:cNvPr>
          <p:cNvSpPr/>
          <p:nvPr/>
        </p:nvSpPr>
        <p:spPr>
          <a:xfrm>
            <a:off x="3079099" y="2133731"/>
            <a:ext cx="1803059" cy="934392"/>
          </a:xfrm>
          <a:prstGeom prst="roundRect">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Liraglutide</a:t>
            </a:r>
          </a:p>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Orforglipron</a:t>
            </a:r>
          </a:p>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Semaglutide</a:t>
            </a:r>
          </a:p>
        </p:txBody>
      </p:sp>
      <p:sp>
        <p:nvSpPr>
          <p:cNvPr id="10" name="Left Brace 9">
            <a:extLst>
              <a:ext uri="{FF2B5EF4-FFF2-40B4-BE49-F238E27FC236}">
                <a16:creationId xmlns:a16="http://schemas.microsoft.com/office/drawing/2014/main" id="{D673CA61-1304-0149-9903-95CCE7C84D1F}"/>
              </a:ext>
            </a:extLst>
          </p:cNvPr>
          <p:cNvSpPr/>
          <p:nvPr/>
        </p:nvSpPr>
        <p:spPr bwMode="auto">
          <a:xfrm>
            <a:off x="2643092" y="2133731"/>
            <a:ext cx="255203" cy="1576974"/>
          </a:xfrm>
          <a:prstGeom prst="leftBrace">
            <a:avLst/>
          </a:prstGeom>
          <a:noFill/>
          <a:ln w="28575" cap="flat" cmpd="sng" algn="ctr">
            <a:solidFill>
              <a:schemeClr val="accent2"/>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0136A8FC-0FF4-E0C7-CD34-385634960D12}"/>
              </a:ext>
            </a:extLst>
          </p:cNvPr>
          <p:cNvSpPr txBox="1"/>
          <p:nvPr/>
        </p:nvSpPr>
        <p:spPr bwMode="auto">
          <a:xfrm>
            <a:off x="530726" y="2566828"/>
            <a:ext cx="2050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6466"/>
                </a:solidFill>
                <a:effectLst/>
                <a:uLnTx/>
                <a:uFillTx/>
                <a:latin typeface="Poppins"/>
                <a:ea typeface="+mn-ea"/>
                <a:cs typeface="Arial" panose="020B0604020202020204" pitchFamily="34" charset="0"/>
              </a:rPr>
              <a:t>GLP-1 RA </a:t>
            </a:r>
            <a:r>
              <a:rPr kumimoji="0" lang="en-US" sz="1600" b="0" i="0" u="none" strike="noStrike" kern="1200" cap="none" spc="0" normalizeH="0" baseline="0" noProof="0">
                <a:ln>
                  <a:noFill/>
                </a:ln>
                <a:solidFill>
                  <a:srgbClr val="000000"/>
                </a:solidFill>
                <a:effectLst/>
                <a:uLnTx/>
                <a:uFillTx/>
                <a:latin typeface="Poppins"/>
                <a:ea typeface="+mn-ea"/>
                <a:cs typeface="Arial" panose="020B0604020202020204" pitchFamily="34" charset="0"/>
              </a:rPr>
              <a:t>and </a:t>
            </a:r>
            <a:br>
              <a:rPr kumimoji="0" lang="en-US" sz="1600" b="0" i="0" u="none" strike="noStrike" kern="1200" cap="none" spc="0" normalizeH="0" baseline="0" noProof="0">
                <a:ln>
                  <a:noFill/>
                </a:ln>
                <a:solidFill>
                  <a:srgbClr val="000000"/>
                </a:solidFill>
                <a:effectLst/>
                <a:uLnTx/>
                <a:uFillTx/>
                <a:latin typeface="Poppins"/>
                <a:ea typeface="+mn-ea"/>
                <a:cs typeface="Arial" panose="020B0604020202020204" pitchFamily="34" charset="0"/>
              </a:rPr>
            </a:br>
            <a:r>
              <a:rPr kumimoji="0" lang="en-US" sz="1600" b="1" i="0" u="none" strike="noStrike" kern="1200" cap="none" spc="0" normalizeH="0" baseline="0" noProof="0">
                <a:ln>
                  <a:noFill/>
                </a:ln>
                <a:solidFill>
                  <a:srgbClr val="9B6FEF"/>
                </a:solidFill>
                <a:effectLst/>
                <a:uLnTx/>
                <a:uFillTx/>
                <a:latin typeface="Poppins"/>
                <a:ea typeface="+mn-ea"/>
                <a:cs typeface="Arial" panose="020B0604020202020204" pitchFamily="34" charset="0"/>
              </a:rPr>
              <a:t>dual GIP/GLP-1 RA</a:t>
            </a:r>
          </a:p>
        </p:txBody>
      </p:sp>
      <p:sp>
        <p:nvSpPr>
          <p:cNvPr id="9" name="Right Arrow 15">
            <a:extLst>
              <a:ext uri="{FF2B5EF4-FFF2-40B4-BE49-F238E27FC236}">
                <a16:creationId xmlns:a16="http://schemas.microsoft.com/office/drawing/2014/main" id="{869D9FC1-50AE-8715-D159-43442F0B3334}"/>
              </a:ext>
            </a:extLst>
          </p:cNvPr>
          <p:cNvSpPr/>
          <p:nvPr/>
        </p:nvSpPr>
        <p:spPr>
          <a:xfrm flipH="1">
            <a:off x="8027572" y="3826024"/>
            <a:ext cx="1884089" cy="363963"/>
          </a:xfrm>
          <a:prstGeom prst="rightArrow">
            <a:avLst/>
          </a:prstGeom>
          <a:solidFill>
            <a:schemeClr val="accent2"/>
          </a:solidFill>
          <a:ln>
            <a:solidFill>
              <a:schemeClr val="accent2"/>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dirty="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dirty="0">
                <a:ln>
                  <a:noFill/>
                </a:ln>
                <a:solidFill>
                  <a:srgbClr val="FFFFFF"/>
                </a:solidFill>
                <a:effectLst/>
                <a:uLnTx/>
                <a:uFillTx/>
                <a:latin typeface="Poppins"/>
                <a:ea typeface="+mn-ea"/>
                <a:cs typeface="+mn-cs"/>
                <a:sym typeface="Arial"/>
              </a:rPr>
              <a:t> Stomach volume  </a:t>
            </a:r>
          </a:p>
        </p:txBody>
      </p:sp>
      <p:sp>
        <p:nvSpPr>
          <p:cNvPr id="13" name="Rounded Rectangle 16">
            <a:extLst>
              <a:ext uri="{FF2B5EF4-FFF2-40B4-BE49-F238E27FC236}">
                <a16:creationId xmlns:a16="http://schemas.microsoft.com/office/drawing/2014/main" id="{74DF8991-8EA3-3260-B500-E04594EC2C8D}"/>
              </a:ext>
            </a:extLst>
          </p:cNvPr>
          <p:cNvSpPr/>
          <p:nvPr/>
        </p:nvSpPr>
        <p:spPr>
          <a:xfrm>
            <a:off x="9886527" y="3755667"/>
            <a:ext cx="1933665" cy="504676"/>
          </a:xfrm>
          <a:prstGeom prst="roundRect">
            <a:avLst/>
          </a:prstGeom>
          <a:solidFill>
            <a:schemeClr val="accent2"/>
          </a:solidFill>
          <a:ln>
            <a:solidFill>
              <a:schemeClr val="accent2"/>
            </a:solid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Gastric device</a:t>
            </a:r>
          </a:p>
        </p:txBody>
      </p:sp>
      <p:sp>
        <p:nvSpPr>
          <p:cNvPr id="6" name="Content Placeholder 2">
            <a:extLst>
              <a:ext uri="{FF2B5EF4-FFF2-40B4-BE49-F238E27FC236}">
                <a16:creationId xmlns:a16="http://schemas.microsoft.com/office/drawing/2014/main" id="{C159455C-895B-7A3B-C34D-01CD09EADBED}"/>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700"/>
              </a:spcAft>
              <a:buClrTx/>
              <a:buSzPct val="75000"/>
              <a:buFontTx/>
              <a:buNone/>
              <a:tabLst/>
              <a:defRPr/>
            </a:pP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Angelidi</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Endocr</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Rev. 2022;43:507.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Giruzzi</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Clin Diabetes. 2020;38:313. Tak. Curr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Obes</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Rep. 2021;10:14. </a:t>
            </a:r>
            <a:b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b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Tschöp</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Diabetologia</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2023;66:1796. Tirzepatide PI. Orforglipron PI. prnewswire.com/news-releases/epitomee-medical-announces-fda-clearance-of-its-capsule-weight-management-device-302249169.html.</a:t>
            </a:r>
          </a:p>
        </p:txBody>
      </p:sp>
      <p:grpSp>
        <p:nvGrpSpPr>
          <p:cNvPr id="67" name="Group 66">
            <a:extLst>
              <a:ext uri="{FF2B5EF4-FFF2-40B4-BE49-F238E27FC236}">
                <a16:creationId xmlns:a16="http://schemas.microsoft.com/office/drawing/2014/main" id="{2A289212-5217-F63A-B682-90CAB739341E}"/>
              </a:ext>
            </a:extLst>
          </p:cNvPr>
          <p:cNvGrpSpPr/>
          <p:nvPr/>
        </p:nvGrpSpPr>
        <p:grpSpPr>
          <a:xfrm>
            <a:off x="6868615" y="2683389"/>
            <a:ext cx="631254" cy="592691"/>
            <a:chOff x="8251288" y="2997766"/>
            <a:chExt cx="631254" cy="592691"/>
          </a:xfrm>
        </p:grpSpPr>
        <p:grpSp>
          <p:nvGrpSpPr>
            <p:cNvPr id="18" name="Group 17">
              <a:extLst>
                <a:ext uri="{FF2B5EF4-FFF2-40B4-BE49-F238E27FC236}">
                  <a16:creationId xmlns:a16="http://schemas.microsoft.com/office/drawing/2014/main" id="{7415A6C1-052E-B36E-547B-2FCD5B665574}"/>
                </a:ext>
              </a:extLst>
            </p:cNvPr>
            <p:cNvGrpSpPr/>
            <p:nvPr/>
          </p:nvGrpSpPr>
          <p:grpSpPr>
            <a:xfrm>
              <a:off x="8621366" y="3068123"/>
              <a:ext cx="135980" cy="176658"/>
              <a:chOff x="8832112" y="5238307"/>
              <a:chExt cx="255181" cy="255181"/>
            </a:xfrm>
          </p:grpSpPr>
          <p:sp>
            <p:nvSpPr>
              <p:cNvPr id="14" name="Oval 13">
                <a:extLst>
                  <a:ext uri="{FF2B5EF4-FFF2-40B4-BE49-F238E27FC236}">
                    <a16:creationId xmlns:a16="http://schemas.microsoft.com/office/drawing/2014/main" id="{DCDD2B08-901D-CE71-4A06-2B1B470A011D}"/>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5" name="Oval 14">
                <a:extLst>
                  <a:ext uri="{FF2B5EF4-FFF2-40B4-BE49-F238E27FC236}">
                    <a16:creationId xmlns:a16="http://schemas.microsoft.com/office/drawing/2014/main" id="{A9658451-0622-62B0-59F8-FD9893C342F6}"/>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19" name="Group 18">
              <a:extLst>
                <a:ext uri="{FF2B5EF4-FFF2-40B4-BE49-F238E27FC236}">
                  <a16:creationId xmlns:a16="http://schemas.microsoft.com/office/drawing/2014/main" id="{8E966F1C-2372-D8DF-B8E6-10498595D770}"/>
                </a:ext>
              </a:extLst>
            </p:cNvPr>
            <p:cNvGrpSpPr/>
            <p:nvPr/>
          </p:nvGrpSpPr>
          <p:grpSpPr>
            <a:xfrm rot="2292782">
              <a:off x="8746561" y="3142063"/>
              <a:ext cx="135981" cy="176658"/>
              <a:chOff x="8832112" y="5238307"/>
              <a:chExt cx="255181" cy="255181"/>
            </a:xfrm>
          </p:grpSpPr>
          <p:sp>
            <p:nvSpPr>
              <p:cNvPr id="20" name="Oval 19">
                <a:extLst>
                  <a:ext uri="{FF2B5EF4-FFF2-40B4-BE49-F238E27FC236}">
                    <a16:creationId xmlns:a16="http://schemas.microsoft.com/office/drawing/2014/main" id="{055DEC38-0BA2-D0C5-A5E6-48B47644CC61}"/>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22" name="Oval 21">
                <a:extLst>
                  <a:ext uri="{FF2B5EF4-FFF2-40B4-BE49-F238E27FC236}">
                    <a16:creationId xmlns:a16="http://schemas.microsoft.com/office/drawing/2014/main" id="{D442702B-6368-4D8D-3777-C883B7D93D8C}"/>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23" name="Group 22">
              <a:extLst>
                <a:ext uri="{FF2B5EF4-FFF2-40B4-BE49-F238E27FC236}">
                  <a16:creationId xmlns:a16="http://schemas.microsoft.com/office/drawing/2014/main" id="{6E75ACEC-A703-9B9A-0964-52CDF82F88C6}"/>
                </a:ext>
              </a:extLst>
            </p:cNvPr>
            <p:cNvGrpSpPr/>
            <p:nvPr/>
          </p:nvGrpSpPr>
          <p:grpSpPr>
            <a:xfrm rot="14796254">
              <a:off x="8571956" y="3224167"/>
              <a:ext cx="135981" cy="176658"/>
              <a:chOff x="8832112" y="5238307"/>
              <a:chExt cx="255181" cy="255181"/>
            </a:xfrm>
          </p:grpSpPr>
          <p:sp>
            <p:nvSpPr>
              <p:cNvPr id="25" name="Oval 24">
                <a:extLst>
                  <a:ext uri="{FF2B5EF4-FFF2-40B4-BE49-F238E27FC236}">
                    <a16:creationId xmlns:a16="http://schemas.microsoft.com/office/drawing/2014/main" id="{ADA3438D-19DC-64A6-EC6E-A6A394530769}"/>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28" name="Oval 27">
                <a:extLst>
                  <a:ext uri="{FF2B5EF4-FFF2-40B4-BE49-F238E27FC236}">
                    <a16:creationId xmlns:a16="http://schemas.microsoft.com/office/drawing/2014/main" id="{8E72EE34-645B-D299-3BBD-CB1980EE3427}"/>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29" name="Group 28">
              <a:extLst>
                <a:ext uri="{FF2B5EF4-FFF2-40B4-BE49-F238E27FC236}">
                  <a16:creationId xmlns:a16="http://schemas.microsoft.com/office/drawing/2014/main" id="{206B1B96-B5AC-213C-5EE3-F465635CDEF4}"/>
                </a:ext>
              </a:extLst>
            </p:cNvPr>
            <p:cNvGrpSpPr/>
            <p:nvPr/>
          </p:nvGrpSpPr>
          <p:grpSpPr>
            <a:xfrm rot="18165766">
              <a:off x="8711964" y="3294348"/>
              <a:ext cx="135981" cy="176658"/>
              <a:chOff x="8832112" y="5238307"/>
              <a:chExt cx="255181" cy="255181"/>
            </a:xfrm>
          </p:grpSpPr>
          <p:sp>
            <p:nvSpPr>
              <p:cNvPr id="30" name="Oval 29">
                <a:extLst>
                  <a:ext uri="{FF2B5EF4-FFF2-40B4-BE49-F238E27FC236}">
                    <a16:creationId xmlns:a16="http://schemas.microsoft.com/office/drawing/2014/main" id="{88C26E5D-F6B7-5511-191F-B283FB211FD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31" name="Oval 30">
                <a:extLst>
                  <a:ext uri="{FF2B5EF4-FFF2-40B4-BE49-F238E27FC236}">
                    <a16:creationId xmlns:a16="http://schemas.microsoft.com/office/drawing/2014/main" id="{CCB15690-6674-3D10-3161-C02252DC46E1}"/>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32" name="Group 31">
              <a:extLst>
                <a:ext uri="{FF2B5EF4-FFF2-40B4-BE49-F238E27FC236}">
                  <a16:creationId xmlns:a16="http://schemas.microsoft.com/office/drawing/2014/main" id="{B5EBE7AD-A8EE-95E3-491F-05D367E35AF0}"/>
                </a:ext>
              </a:extLst>
            </p:cNvPr>
            <p:cNvGrpSpPr/>
            <p:nvPr/>
          </p:nvGrpSpPr>
          <p:grpSpPr>
            <a:xfrm rot="5242885">
              <a:off x="8468345" y="3118765"/>
              <a:ext cx="135981" cy="176658"/>
              <a:chOff x="8832112" y="5238307"/>
              <a:chExt cx="255181" cy="255181"/>
            </a:xfrm>
          </p:grpSpPr>
          <p:sp>
            <p:nvSpPr>
              <p:cNvPr id="33" name="Oval 32">
                <a:extLst>
                  <a:ext uri="{FF2B5EF4-FFF2-40B4-BE49-F238E27FC236}">
                    <a16:creationId xmlns:a16="http://schemas.microsoft.com/office/drawing/2014/main" id="{F1E256AD-B14E-227F-7E21-F1B727CAF1E7}"/>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34" name="Oval 33">
                <a:extLst>
                  <a:ext uri="{FF2B5EF4-FFF2-40B4-BE49-F238E27FC236}">
                    <a16:creationId xmlns:a16="http://schemas.microsoft.com/office/drawing/2014/main" id="{571C3D59-C078-EA7F-B836-9607CBB6EED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35" name="Group 34">
              <a:extLst>
                <a:ext uri="{FF2B5EF4-FFF2-40B4-BE49-F238E27FC236}">
                  <a16:creationId xmlns:a16="http://schemas.microsoft.com/office/drawing/2014/main" id="{2238E249-F803-2E4B-DEED-75D18B775F5C}"/>
                </a:ext>
              </a:extLst>
            </p:cNvPr>
            <p:cNvGrpSpPr/>
            <p:nvPr/>
          </p:nvGrpSpPr>
          <p:grpSpPr>
            <a:xfrm rot="8441873">
              <a:off x="8411545" y="3259368"/>
              <a:ext cx="135981" cy="176658"/>
              <a:chOff x="8832112" y="5238307"/>
              <a:chExt cx="255181" cy="255181"/>
            </a:xfrm>
          </p:grpSpPr>
          <p:sp>
            <p:nvSpPr>
              <p:cNvPr id="36" name="Oval 35">
                <a:extLst>
                  <a:ext uri="{FF2B5EF4-FFF2-40B4-BE49-F238E27FC236}">
                    <a16:creationId xmlns:a16="http://schemas.microsoft.com/office/drawing/2014/main" id="{62EA5591-C0DA-981E-23B9-EEC0852E4394}"/>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37" name="Oval 36">
                <a:extLst>
                  <a:ext uri="{FF2B5EF4-FFF2-40B4-BE49-F238E27FC236}">
                    <a16:creationId xmlns:a16="http://schemas.microsoft.com/office/drawing/2014/main" id="{1580E34F-BC56-6D1B-6472-E1A08EB42065}"/>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38" name="Group 37">
              <a:extLst>
                <a:ext uri="{FF2B5EF4-FFF2-40B4-BE49-F238E27FC236}">
                  <a16:creationId xmlns:a16="http://schemas.microsoft.com/office/drawing/2014/main" id="{D02A44D1-D7D7-595C-F405-5680E94C9EC1}"/>
                </a:ext>
              </a:extLst>
            </p:cNvPr>
            <p:cNvGrpSpPr/>
            <p:nvPr/>
          </p:nvGrpSpPr>
          <p:grpSpPr>
            <a:xfrm rot="4452889">
              <a:off x="8564390" y="3376417"/>
              <a:ext cx="135981" cy="176658"/>
              <a:chOff x="8832112" y="5238307"/>
              <a:chExt cx="255181" cy="255181"/>
            </a:xfrm>
          </p:grpSpPr>
          <p:sp>
            <p:nvSpPr>
              <p:cNvPr id="39" name="Oval 38">
                <a:extLst>
                  <a:ext uri="{FF2B5EF4-FFF2-40B4-BE49-F238E27FC236}">
                    <a16:creationId xmlns:a16="http://schemas.microsoft.com/office/drawing/2014/main" id="{EF944B53-031E-45F5-CC05-A61EB5368BBE}"/>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40" name="Oval 39">
                <a:extLst>
                  <a:ext uri="{FF2B5EF4-FFF2-40B4-BE49-F238E27FC236}">
                    <a16:creationId xmlns:a16="http://schemas.microsoft.com/office/drawing/2014/main" id="{EAA973FB-8B8C-38E8-5B2B-5858BC00D7E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42" name="Group 41">
              <a:extLst>
                <a:ext uri="{FF2B5EF4-FFF2-40B4-BE49-F238E27FC236}">
                  <a16:creationId xmlns:a16="http://schemas.microsoft.com/office/drawing/2014/main" id="{B22CCCF3-7DB9-7843-B94C-240A4F5204DB}"/>
                </a:ext>
              </a:extLst>
            </p:cNvPr>
            <p:cNvGrpSpPr/>
            <p:nvPr/>
          </p:nvGrpSpPr>
          <p:grpSpPr>
            <a:xfrm rot="16200000">
              <a:off x="8499874" y="2977428"/>
              <a:ext cx="135981" cy="176658"/>
              <a:chOff x="8832112" y="5238307"/>
              <a:chExt cx="255181" cy="255181"/>
            </a:xfrm>
          </p:grpSpPr>
          <p:sp>
            <p:nvSpPr>
              <p:cNvPr id="43" name="Oval 42">
                <a:extLst>
                  <a:ext uri="{FF2B5EF4-FFF2-40B4-BE49-F238E27FC236}">
                    <a16:creationId xmlns:a16="http://schemas.microsoft.com/office/drawing/2014/main" id="{16E5C6E1-2FC2-F0DB-D2D4-5D518A12EBB8}"/>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44" name="Oval 43">
                <a:extLst>
                  <a:ext uri="{FF2B5EF4-FFF2-40B4-BE49-F238E27FC236}">
                    <a16:creationId xmlns:a16="http://schemas.microsoft.com/office/drawing/2014/main" id="{55AB35B1-8122-00DE-E517-2F1DFEE47BA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45" name="Group 44">
              <a:extLst>
                <a:ext uri="{FF2B5EF4-FFF2-40B4-BE49-F238E27FC236}">
                  <a16:creationId xmlns:a16="http://schemas.microsoft.com/office/drawing/2014/main" id="{BD92AFFD-D9C7-26EA-70D9-C6259E41DF8A}"/>
                </a:ext>
              </a:extLst>
            </p:cNvPr>
            <p:cNvGrpSpPr/>
            <p:nvPr/>
          </p:nvGrpSpPr>
          <p:grpSpPr>
            <a:xfrm rot="6156960">
              <a:off x="8278403" y="3146225"/>
              <a:ext cx="135981" cy="176658"/>
              <a:chOff x="8832112" y="5238307"/>
              <a:chExt cx="255181" cy="255181"/>
            </a:xfrm>
          </p:grpSpPr>
          <p:sp>
            <p:nvSpPr>
              <p:cNvPr id="47" name="Oval 46">
                <a:extLst>
                  <a:ext uri="{FF2B5EF4-FFF2-40B4-BE49-F238E27FC236}">
                    <a16:creationId xmlns:a16="http://schemas.microsoft.com/office/drawing/2014/main" id="{52005CAE-B63D-E4A1-4175-1D8CD1A8D21F}"/>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51" name="Oval 50">
                <a:extLst>
                  <a:ext uri="{FF2B5EF4-FFF2-40B4-BE49-F238E27FC236}">
                    <a16:creationId xmlns:a16="http://schemas.microsoft.com/office/drawing/2014/main" id="{035B28CE-B39D-B2F1-EA8C-479BF713852A}"/>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54" name="Group 53">
              <a:extLst>
                <a:ext uri="{FF2B5EF4-FFF2-40B4-BE49-F238E27FC236}">
                  <a16:creationId xmlns:a16="http://schemas.microsoft.com/office/drawing/2014/main" id="{89B804AF-23B6-0B82-3FC7-34E1C7B9CA67}"/>
                </a:ext>
              </a:extLst>
            </p:cNvPr>
            <p:cNvGrpSpPr/>
            <p:nvPr/>
          </p:nvGrpSpPr>
          <p:grpSpPr>
            <a:xfrm rot="18165766">
              <a:off x="8271626" y="3301257"/>
              <a:ext cx="135981" cy="176658"/>
              <a:chOff x="8832112" y="5238307"/>
              <a:chExt cx="255181" cy="255181"/>
            </a:xfrm>
          </p:grpSpPr>
          <p:sp>
            <p:nvSpPr>
              <p:cNvPr id="55" name="Oval 54">
                <a:extLst>
                  <a:ext uri="{FF2B5EF4-FFF2-40B4-BE49-F238E27FC236}">
                    <a16:creationId xmlns:a16="http://schemas.microsoft.com/office/drawing/2014/main" id="{88F4B83D-C01C-D619-7094-0A10FDF6B3CB}"/>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56" name="Oval 55">
                <a:extLst>
                  <a:ext uri="{FF2B5EF4-FFF2-40B4-BE49-F238E27FC236}">
                    <a16:creationId xmlns:a16="http://schemas.microsoft.com/office/drawing/2014/main" id="{9E2D571D-D0DD-6B56-523A-698687D14B54}"/>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57" name="Group 56">
              <a:extLst>
                <a:ext uri="{FF2B5EF4-FFF2-40B4-BE49-F238E27FC236}">
                  <a16:creationId xmlns:a16="http://schemas.microsoft.com/office/drawing/2014/main" id="{9CB22F9E-A895-1D6F-E7C1-AC38E29C35B7}"/>
                </a:ext>
              </a:extLst>
            </p:cNvPr>
            <p:cNvGrpSpPr/>
            <p:nvPr/>
          </p:nvGrpSpPr>
          <p:grpSpPr>
            <a:xfrm rot="9819210">
              <a:off x="8400578" y="3413799"/>
              <a:ext cx="135981" cy="176658"/>
              <a:chOff x="8832112" y="5238307"/>
              <a:chExt cx="255181" cy="255181"/>
            </a:xfrm>
          </p:grpSpPr>
          <p:sp>
            <p:nvSpPr>
              <p:cNvPr id="59" name="Oval 58">
                <a:extLst>
                  <a:ext uri="{FF2B5EF4-FFF2-40B4-BE49-F238E27FC236}">
                    <a16:creationId xmlns:a16="http://schemas.microsoft.com/office/drawing/2014/main" id="{C78F78F8-5979-1833-50AD-0501A703F07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63" name="Oval 62">
                <a:extLst>
                  <a:ext uri="{FF2B5EF4-FFF2-40B4-BE49-F238E27FC236}">
                    <a16:creationId xmlns:a16="http://schemas.microsoft.com/office/drawing/2014/main" id="{E24D415F-7249-785F-91F9-27F8CCEE316D}"/>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nvGrpSpPr>
            <p:cNvPr id="64" name="Group 63">
              <a:extLst>
                <a:ext uri="{FF2B5EF4-FFF2-40B4-BE49-F238E27FC236}">
                  <a16:creationId xmlns:a16="http://schemas.microsoft.com/office/drawing/2014/main" id="{96BB9EF2-FFE3-8C37-6B1D-11B8807985D9}"/>
                </a:ext>
              </a:extLst>
            </p:cNvPr>
            <p:cNvGrpSpPr/>
            <p:nvPr/>
          </p:nvGrpSpPr>
          <p:grpSpPr>
            <a:xfrm rot="20789506">
              <a:off x="8337801" y="3001287"/>
              <a:ext cx="135981" cy="176658"/>
              <a:chOff x="8832112" y="5238307"/>
              <a:chExt cx="255181" cy="255181"/>
            </a:xfrm>
          </p:grpSpPr>
          <p:sp>
            <p:nvSpPr>
              <p:cNvPr id="65" name="Oval 64">
                <a:extLst>
                  <a:ext uri="{FF2B5EF4-FFF2-40B4-BE49-F238E27FC236}">
                    <a16:creationId xmlns:a16="http://schemas.microsoft.com/office/drawing/2014/main" id="{984C8BF1-B328-812F-7E17-1211D0BF02B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66" name="Oval 65">
                <a:extLst>
                  <a:ext uri="{FF2B5EF4-FFF2-40B4-BE49-F238E27FC236}">
                    <a16:creationId xmlns:a16="http://schemas.microsoft.com/office/drawing/2014/main" id="{37703B93-E2FC-4164-1628-5F61DAB99151}"/>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grpSp>
    </p:spTree>
    <p:extLst>
      <p:ext uri="{BB962C8B-B14F-4D97-AF65-F5344CB8AC3E}">
        <p14:creationId xmlns:p14="http://schemas.microsoft.com/office/powerpoint/2010/main" val="1835280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83B71-BF1C-5443-A720-49B85D31DBBF}"/>
              </a:ext>
            </a:extLst>
          </p:cNvPr>
          <p:cNvSpPr>
            <a:spLocks noGrp="1"/>
          </p:cNvSpPr>
          <p:nvPr>
            <p:ph type="title"/>
          </p:nvPr>
        </p:nvSpPr>
        <p:spPr/>
        <p:txBody>
          <a:bodyPr/>
          <a:lstStyle/>
          <a:p>
            <a:r>
              <a:rPr lang="en-US" dirty="0">
                <a:ea typeface="Calibri"/>
              </a:rPr>
              <a:t>The 5 C’s for Choosing an Obesity Management Medication</a:t>
            </a:r>
            <a:endParaRPr lang="en-US" baseline="30000" dirty="0"/>
          </a:p>
        </p:txBody>
      </p:sp>
      <p:sp>
        <p:nvSpPr>
          <p:cNvPr id="5" name="Content Placeholder 4">
            <a:extLst>
              <a:ext uri="{FF2B5EF4-FFF2-40B4-BE49-F238E27FC236}">
                <a16:creationId xmlns:a16="http://schemas.microsoft.com/office/drawing/2014/main" id="{3FA03AF7-ACB1-56D6-8DED-A68EA1E7263D}"/>
              </a:ext>
            </a:extLst>
          </p:cNvPr>
          <p:cNvSpPr>
            <a:spLocks noGrp="1"/>
          </p:cNvSpPr>
          <p:nvPr>
            <p:ph sz="quarter" idx="10"/>
          </p:nvPr>
        </p:nvSpPr>
        <p:spPr/>
        <p:txBody>
          <a:bodyPr/>
          <a:lstStyle/>
          <a:p>
            <a:pPr algn="ctr"/>
            <a:r>
              <a:rPr lang="en-US" dirty="0"/>
              <a:t>Adapted from Horn. Postgrad Med. 2022;134:359.</a:t>
            </a:r>
          </a:p>
        </p:txBody>
      </p:sp>
      <p:sp>
        <p:nvSpPr>
          <p:cNvPr id="6" name="Arc 5">
            <a:extLst>
              <a:ext uri="{FF2B5EF4-FFF2-40B4-BE49-F238E27FC236}">
                <a16:creationId xmlns:a16="http://schemas.microsoft.com/office/drawing/2014/main" id="{3291E014-AD2B-6CC1-EA67-3387ED95E6D5}"/>
              </a:ext>
            </a:extLst>
          </p:cNvPr>
          <p:cNvSpPr/>
          <p:nvPr/>
        </p:nvSpPr>
        <p:spPr bwMode="auto">
          <a:xfrm rot="2771431">
            <a:off x="-4046206" y="716425"/>
            <a:ext cx="6272918" cy="6272918"/>
          </a:xfrm>
          <a:prstGeom prst="arc">
            <a:avLst/>
          </a:prstGeom>
          <a:noFill/>
          <a:ln w="123825" cap="rnd" cmpd="sng" algn="ctr">
            <a:solidFill>
              <a:schemeClr val="bg1">
                <a:lumMod val="50000"/>
                <a:lumOff val="50000"/>
              </a:schemeClr>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 name="Oval 21">
            <a:extLst>
              <a:ext uri="{FF2B5EF4-FFF2-40B4-BE49-F238E27FC236}">
                <a16:creationId xmlns:a16="http://schemas.microsoft.com/office/drawing/2014/main" id="{63EDEC27-82EE-0A14-F020-7119E095E56F}"/>
              </a:ext>
            </a:extLst>
          </p:cNvPr>
          <p:cNvSpPr/>
          <p:nvPr/>
        </p:nvSpPr>
        <p:spPr bwMode="auto">
          <a:xfrm>
            <a:off x="1910449" y="1505503"/>
            <a:ext cx="723709" cy="723709"/>
          </a:xfrm>
          <a:prstGeom prst="ellipse">
            <a:avLst/>
          </a:prstGeom>
          <a:solidFill>
            <a:schemeClr val="accent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800" b="1" i="0" u="none" strike="noStrike" kern="1200" cap="none" spc="0" normalizeH="0" baseline="0" noProof="0">
                <a:ln>
                  <a:noFill/>
                </a:ln>
                <a:solidFill>
                  <a:schemeClr val="bg2"/>
                </a:solidFill>
                <a:effectLst/>
                <a:uLnTx/>
                <a:uFillTx/>
                <a:latin typeface="Poppins" panose="00000500000000000000" pitchFamily="2" charset="0"/>
                <a:cs typeface="Poppins" panose="00000500000000000000" pitchFamily="2" charset="0"/>
              </a:rPr>
              <a:t>1</a:t>
            </a:r>
          </a:p>
        </p:txBody>
      </p:sp>
      <p:sp>
        <p:nvSpPr>
          <p:cNvPr id="27" name="Oval 26">
            <a:extLst>
              <a:ext uri="{FF2B5EF4-FFF2-40B4-BE49-F238E27FC236}">
                <a16:creationId xmlns:a16="http://schemas.microsoft.com/office/drawing/2014/main" id="{D56F69B3-9131-8456-3309-AD2008A5D6EB}"/>
              </a:ext>
            </a:extLst>
          </p:cNvPr>
          <p:cNvSpPr/>
          <p:nvPr/>
        </p:nvSpPr>
        <p:spPr bwMode="auto">
          <a:xfrm>
            <a:off x="2279417" y="2468030"/>
            <a:ext cx="723709" cy="723709"/>
          </a:xfrm>
          <a:prstGeom prst="ellipse">
            <a:avLst/>
          </a:prstGeom>
          <a:solidFill>
            <a:schemeClr val="accent1">
              <a:lumMod val="7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800" b="1" i="0" u="none" strike="noStrike" kern="1200" cap="none" spc="0" normalizeH="0" baseline="0" noProof="0">
                <a:ln>
                  <a:noFill/>
                </a:ln>
                <a:solidFill>
                  <a:schemeClr val="bg2"/>
                </a:solidFill>
                <a:effectLst/>
                <a:uLnTx/>
                <a:uFillTx/>
                <a:latin typeface="Poppins" panose="00000500000000000000" pitchFamily="2" charset="0"/>
                <a:cs typeface="Poppins" panose="00000500000000000000" pitchFamily="2" charset="0"/>
              </a:rPr>
              <a:t>2</a:t>
            </a:r>
          </a:p>
        </p:txBody>
      </p:sp>
      <p:sp>
        <p:nvSpPr>
          <p:cNvPr id="28" name="Oval 27">
            <a:extLst>
              <a:ext uri="{FF2B5EF4-FFF2-40B4-BE49-F238E27FC236}">
                <a16:creationId xmlns:a16="http://schemas.microsoft.com/office/drawing/2014/main" id="{91060A55-C7F7-9325-DC2F-1525389F4BFD}"/>
              </a:ext>
            </a:extLst>
          </p:cNvPr>
          <p:cNvSpPr/>
          <p:nvPr/>
        </p:nvSpPr>
        <p:spPr bwMode="auto">
          <a:xfrm>
            <a:off x="2439839" y="3446599"/>
            <a:ext cx="723709" cy="723709"/>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800" b="1" i="0" u="none" strike="noStrike" kern="1200" cap="none" spc="0" normalizeH="0" baseline="0" noProof="0">
                <a:ln>
                  <a:noFill/>
                </a:ln>
                <a:solidFill>
                  <a:schemeClr val="bg2"/>
                </a:solidFill>
                <a:effectLst/>
                <a:uLnTx/>
                <a:uFillTx/>
                <a:latin typeface="Poppins" panose="00000500000000000000" pitchFamily="2" charset="0"/>
                <a:cs typeface="Poppins" panose="00000500000000000000" pitchFamily="2" charset="0"/>
              </a:rPr>
              <a:t>3</a:t>
            </a:r>
          </a:p>
        </p:txBody>
      </p:sp>
      <p:sp>
        <p:nvSpPr>
          <p:cNvPr id="29" name="Oval 28">
            <a:extLst>
              <a:ext uri="{FF2B5EF4-FFF2-40B4-BE49-F238E27FC236}">
                <a16:creationId xmlns:a16="http://schemas.microsoft.com/office/drawing/2014/main" id="{B6CD11F7-F868-C31E-E296-AE41B90074D5}"/>
              </a:ext>
            </a:extLst>
          </p:cNvPr>
          <p:cNvSpPr/>
          <p:nvPr/>
        </p:nvSpPr>
        <p:spPr bwMode="auto">
          <a:xfrm>
            <a:off x="2263376" y="4357746"/>
            <a:ext cx="723709" cy="723709"/>
          </a:xfrm>
          <a:prstGeom prst="ellipse">
            <a:avLst/>
          </a:prstGeom>
          <a:solidFill>
            <a:schemeClr val="accent1">
              <a:lumMod val="60000"/>
              <a:lumOff val="4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800" b="1" i="0" u="none" strike="noStrike" kern="1200" cap="none" spc="0" normalizeH="0" baseline="0" noProof="0">
                <a:ln>
                  <a:noFill/>
                </a:ln>
                <a:solidFill>
                  <a:schemeClr val="bg2"/>
                </a:solidFill>
                <a:effectLst/>
                <a:uLnTx/>
                <a:uFillTx/>
                <a:latin typeface="Poppins" panose="00000500000000000000" pitchFamily="2" charset="0"/>
                <a:cs typeface="Poppins" panose="00000500000000000000" pitchFamily="2" charset="0"/>
              </a:rPr>
              <a:t>4</a:t>
            </a:r>
          </a:p>
        </p:txBody>
      </p:sp>
      <p:sp>
        <p:nvSpPr>
          <p:cNvPr id="30" name="Oval 29">
            <a:extLst>
              <a:ext uri="{FF2B5EF4-FFF2-40B4-BE49-F238E27FC236}">
                <a16:creationId xmlns:a16="http://schemas.microsoft.com/office/drawing/2014/main" id="{04683ABD-B94F-E873-8609-349528C97608}"/>
              </a:ext>
            </a:extLst>
          </p:cNvPr>
          <p:cNvSpPr/>
          <p:nvPr/>
        </p:nvSpPr>
        <p:spPr bwMode="auto">
          <a:xfrm>
            <a:off x="1862323" y="5216162"/>
            <a:ext cx="723709" cy="723709"/>
          </a:xfrm>
          <a:prstGeom prst="ellipse">
            <a:avLst/>
          </a:prstGeom>
          <a:solidFill>
            <a:schemeClr val="accent1">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800" b="1" i="0" u="none" strike="noStrike" kern="1200" cap="none" spc="0" normalizeH="0" baseline="0" noProof="0">
                <a:ln>
                  <a:noFill/>
                </a:ln>
                <a:effectLst/>
                <a:uLnTx/>
                <a:uFillTx/>
                <a:latin typeface="Poppins" panose="00000500000000000000" pitchFamily="2" charset="0"/>
                <a:cs typeface="Poppins" panose="00000500000000000000" pitchFamily="2" charset="0"/>
              </a:rPr>
              <a:t>5</a:t>
            </a:r>
          </a:p>
        </p:txBody>
      </p:sp>
      <p:sp>
        <p:nvSpPr>
          <p:cNvPr id="23" name="Rectangle: Rounded Corners 22">
            <a:extLst>
              <a:ext uri="{FF2B5EF4-FFF2-40B4-BE49-F238E27FC236}">
                <a16:creationId xmlns:a16="http://schemas.microsoft.com/office/drawing/2014/main" id="{FDB0201E-1CB8-0DFE-C6DD-C6206D7B5683}"/>
              </a:ext>
            </a:extLst>
          </p:cNvPr>
          <p:cNvSpPr/>
          <p:nvPr/>
        </p:nvSpPr>
        <p:spPr bwMode="auto">
          <a:xfrm>
            <a:off x="3675027" y="1499257"/>
            <a:ext cx="8243364" cy="703592"/>
          </a:xfrm>
          <a:prstGeom prst="roundRect">
            <a:avLst/>
          </a:prstGeom>
          <a:solidFill>
            <a:schemeClr val="accent1">
              <a:lumMod val="50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t>
            </a:r>
            <a:r>
              <a:rPr kumimoji="0" lang="en-US" sz="2000" b="1" i="0" u="none" strike="noStrike" kern="1200" cap="none" spc="0" normalizeH="0" baseline="0" noProof="0" dirty="0" err="1">
                <a:ln>
                  <a:noFill/>
                </a:ln>
                <a:solidFill>
                  <a:schemeClr val="bg2"/>
                </a:solidFill>
                <a:effectLst/>
                <a:uLnTx/>
                <a:uFillTx/>
                <a:latin typeface="Poppins" panose="00000500000000000000" pitchFamily="2" charset="0"/>
                <a:cs typeface="Poppins" panose="00000500000000000000" pitchFamily="2" charset="0"/>
              </a:rPr>
              <a:t>ontraindications</a:t>
            </a:r>
            <a:r>
              <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t>
            </a:r>
            <a:br>
              <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br>
            <a:r>
              <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and cautions</a:t>
            </a:r>
          </a:p>
        </p:txBody>
      </p:sp>
      <p:cxnSp>
        <p:nvCxnSpPr>
          <p:cNvPr id="25" name="Straight Connector 24">
            <a:extLst>
              <a:ext uri="{FF2B5EF4-FFF2-40B4-BE49-F238E27FC236}">
                <a16:creationId xmlns:a16="http://schemas.microsoft.com/office/drawing/2014/main" id="{12FE84E8-809A-32F2-F73F-EB3F2E1189C5}"/>
              </a:ext>
            </a:extLst>
          </p:cNvPr>
          <p:cNvCxnSpPr/>
          <p:nvPr/>
        </p:nvCxnSpPr>
        <p:spPr bwMode="auto">
          <a:xfrm>
            <a:off x="6440114" y="1608104"/>
            <a:ext cx="0" cy="502201"/>
          </a:xfrm>
          <a:prstGeom prst="line">
            <a:avLst/>
          </a:prstGeom>
          <a:noFill/>
          <a:ln w="28575" cap="flat" cmpd="sng" algn="ctr">
            <a:solidFill>
              <a:schemeClr val="tx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107588FB-CD1F-0C87-9E46-6C49353D0FCE}"/>
              </a:ext>
            </a:extLst>
          </p:cNvPr>
          <p:cNvSpPr txBox="1"/>
          <p:nvPr/>
        </p:nvSpPr>
        <p:spPr bwMode="auto">
          <a:xfrm>
            <a:off x="6494359" y="1597990"/>
            <a:ext cx="49177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Assess patients’ past medical history and the risk/benefit profile of each agent</a:t>
            </a:r>
          </a:p>
        </p:txBody>
      </p:sp>
      <p:cxnSp>
        <p:nvCxnSpPr>
          <p:cNvPr id="45" name="Straight Connector 44">
            <a:extLst>
              <a:ext uri="{FF2B5EF4-FFF2-40B4-BE49-F238E27FC236}">
                <a16:creationId xmlns:a16="http://schemas.microsoft.com/office/drawing/2014/main" id="{71F4FB87-A7A5-6249-D770-042EA2C4832E}"/>
              </a:ext>
            </a:extLst>
          </p:cNvPr>
          <p:cNvCxnSpPr>
            <a:cxnSpLocks/>
          </p:cNvCxnSpPr>
          <p:nvPr/>
        </p:nvCxnSpPr>
        <p:spPr bwMode="auto">
          <a:xfrm>
            <a:off x="2987085" y="2829884"/>
            <a:ext cx="787667" cy="0"/>
          </a:xfrm>
          <a:prstGeom prst="line">
            <a:avLst/>
          </a:prstGeom>
          <a:noFill/>
          <a:ln w="57150" cap="flat" cmpd="sng" algn="ctr">
            <a:solidFill>
              <a:schemeClr val="accent1">
                <a:lumMod val="75000"/>
              </a:schemeClr>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C18B1143-9E77-CEE8-C811-BCB0915635AC}"/>
              </a:ext>
            </a:extLst>
          </p:cNvPr>
          <p:cNvCxnSpPr>
            <a:cxnSpLocks/>
          </p:cNvCxnSpPr>
          <p:nvPr/>
        </p:nvCxnSpPr>
        <p:spPr bwMode="auto">
          <a:xfrm>
            <a:off x="2586032" y="1830034"/>
            <a:ext cx="1188720" cy="0"/>
          </a:xfrm>
          <a:prstGeom prst="line">
            <a:avLst/>
          </a:prstGeom>
          <a:noFill/>
          <a:ln w="57150" cap="flat" cmpd="sng" algn="ctr">
            <a:solidFill>
              <a:schemeClr val="accent1">
                <a:lumMod val="50000"/>
              </a:schemeClr>
            </a:solidFill>
            <a:prstDash val="solid"/>
            <a:round/>
            <a:headEnd type="none" w="med" len="med"/>
            <a:tailEnd type="none" w="med" len="med"/>
          </a:ln>
          <a:effectLst/>
        </p:spPr>
      </p:cxnSp>
      <p:sp>
        <p:nvSpPr>
          <p:cNvPr id="43" name="Rectangle: Rounded Corners 42">
            <a:extLst>
              <a:ext uri="{FF2B5EF4-FFF2-40B4-BE49-F238E27FC236}">
                <a16:creationId xmlns:a16="http://schemas.microsoft.com/office/drawing/2014/main" id="{DA3B1398-1D71-8326-53D5-8E0E4BE63439}"/>
              </a:ext>
            </a:extLst>
          </p:cNvPr>
          <p:cNvSpPr/>
          <p:nvPr/>
        </p:nvSpPr>
        <p:spPr bwMode="auto">
          <a:xfrm>
            <a:off x="3675027" y="2445407"/>
            <a:ext cx="8243364" cy="703592"/>
          </a:xfrm>
          <a:prstGeom prst="roundRect">
            <a:avLst/>
          </a:prstGeom>
          <a:solidFill>
            <a:schemeClr val="accent1">
              <a:lumMod val="75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t>
            </a:r>
            <a:r>
              <a:rPr kumimoji="0" lang="en-US" sz="2000" b="1" i="0" u="none" strike="noStrike" kern="1200" cap="none" spc="0" normalizeH="0" baseline="0" noProof="0" dirty="0" err="1">
                <a:ln>
                  <a:noFill/>
                </a:ln>
                <a:solidFill>
                  <a:schemeClr val="bg2"/>
                </a:solidFill>
                <a:effectLst/>
                <a:uLnTx/>
                <a:uFillTx/>
                <a:latin typeface="Poppins" panose="00000500000000000000" pitchFamily="2" charset="0"/>
                <a:cs typeface="Poppins" panose="00000500000000000000" pitchFamily="2" charset="0"/>
              </a:rPr>
              <a:t>omorbidities</a:t>
            </a:r>
            <a:endPar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endParaRPr>
          </a:p>
        </p:txBody>
      </p:sp>
      <p:sp>
        <p:nvSpPr>
          <p:cNvPr id="51" name="TextBox 50">
            <a:extLst>
              <a:ext uri="{FF2B5EF4-FFF2-40B4-BE49-F238E27FC236}">
                <a16:creationId xmlns:a16="http://schemas.microsoft.com/office/drawing/2014/main" id="{FD24CA0A-C412-AE80-F2A2-784C030FCE64}"/>
              </a:ext>
            </a:extLst>
          </p:cNvPr>
          <p:cNvSpPr txBox="1"/>
          <p:nvPr/>
        </p:nvSpPr>
        <p:spPr bwMode="auto">
          <a:xfrm>
            <a:off x="6518210" y="2544140"/>
            <a:ext cx="55595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Use an agent that can treat obesity and address other comorbidities when appropriate</a:t>
            </a:r>
          </a:p>
        </p:txBody>
      </p:sp>
      <p:cxnSp>
        <p:nvCxnSpPr>
          <p:cNvPr id="52" name="Straight Connector 51">
            <a:extLst>
              <a:ext uri="{FF2B5EF4-FFF2-40B4-BE49-F238E27FC236}">
                <a16:creationId xmlns:a16="http://schemas.microsoft.com/office/drawing/2014/main" id="{BF8D9783-2103-6049-55B9-7580D3A758FB}"/>
              </a:ext>
            </a:extLst>
          </p:cNvPr>
          <p:cNvCxnSpPr/>
          <p:nvPr/>
        </p:nvCxnSpPr>
        <p:spPr bwMode="auto">
          <a:xfrm>
            <a:off x="6439730" y="2516154"/>
            <a:ext cx="0" cy="502201"/>
          </a:xfrm>
          <a:prstGeom prst="line">
            <a:avLst/>
          </a:prstGeom>
          <a:noFill/>
          <a:ln w="28575" cap="flat" cmpd="sng" algn="ctr">
            <a:solidFill>
              <a:schemeClr val="tx1"/>
            </a:solidFill>
            <a:prstDash val="solid"/>
            <a:round/>
            <a:headEnd type="none" w="med" len="med"/>
            <a:tailEnd type="none" w="med" len="med"/>
          </a:ln>
          <a:effectLst/>
        </p:spPr>
      </p:cxnSp>
      <p:sp>
        <p:nvSpPr>
          <p:cNvPr id="53" name="Rectangle: Rounded Corners 52">
            <a:extLst>
              <a:ext uri="{FF2B5EF4-FFF2-40B4-BE49-F238E27FC236}">
                <a16:creationId xmlns:a16="http://schemas.microsoft.com/office/drawing/2014/main" id="{C79941B7-09D5-CE3D-2C70-FEFB3DA09343}"/>
              </a:ext>
            </a:extLst>
          </p:cNvPr>
          <p:cNvSpPr/>
          <p:nvPr/>
        </p:nvSpPr>
        <p:spPr bwMode="auto">
          <a:xfrm>
            <a:off x="3675027" y="3391557"/>
            <a:ext cx="8243364" cy="703592"/>
          </a:xfrm>
          <a:prstGeom prst="roundRect">
            <a:avLst/>
          </a:prstGeom>
          <a:solidFill>
            <a:schemeClr val="accent1"/>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t>
            </a:r>
            <a:r>
              <a:rPr kumimoji="0" lang="en-US" sz="2000" b="1" i="0" u="none" strike="noStrike" kern="1200" cap="none" spc="0" normalizeH="0" baseline="0" noProof="0" dirty="0" err="1">
                <a:ln>
                  <a:noFill/>
                </a:ln>
                <a:solidFill>
                  <a:schemeClr val="bg2"/>
                </a:solidFill>
                <a:effectLst/>
                <a:uLnTx/>
                <a:uFillTx/>
                <a:latin typeface="Poppins" panose="00000500000000000000" pitchFamily="2" charset="0"/>
                <a:cs typeface="Poppins" panose="00000500000000000000" pitchFamily="2" charset="0"/>
              </a:rPr>
              <a:t>ues</a:t>
            </a:r>
            <a:endPar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endParaRPr>
          </a:p>
        </p:txBody>
      </p:sp>
      <p:sp>
        <p:nvSpPr>
          <p:cNvPr id="55" name="TextBox 54">
            <a:extLst>
              <a:ext uri="{FF2B5EF4-FFF2-40B4-BE49-F238E27FC236}">
                <a16:creationId xmlns:a16="http://schemas.microsoft.com/office/drawing/2014/main" id="{FA155A32-B03D-A735-1BB6-5DCB02817106}"/>
              </a:ext>
            </a:extLst>
          </p:cNvPr>
          <p:cNvSpPr txBox="1"/>
          <p:nvPr/>
        </p:nvSpPr>
        <p:spPr bwMode="auto">
          <a:xfrm>
            <a:off x="6494358" y="3490290"/>
            <a:ext cx="53110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Consider patients’ self-described appetite control symptoms, AEs, and administration preference</a:t>
            </a:r>
          </a:p>
        </p:txBody>
      </p:sp>
      <p:cxnSp>
        <p:nvCxnSpPr>
          <p:cNvPr id="56" name="Straight Connector 55">
            <a:extLst>
              <a:ext uri="{FF2B5EF4-FFF2-40B4-BE49-F238E27FC236}">
                <a16:creationId xmlns:a16="http://schemas.microsoft.com/office/drawing/2014/main" id="{CB3458BA-9CEF-A235-4D8B-D557ECB28B7A}"/>
              </a:ext>
            </a:extLst>
          </p:cNvPr>
          <p:cNvCxnSpPr/>
          <p:nvPr/>
        </p:nvCxnSpPr>
        <p:spPr bwMode="auto">
          <a:xfrm>
            <a:off x="6439730" y="3462304"/>
            <a:ext cx="0" cy="502201"/>
          </a:xfrm>
          <a:prstGeom prst="line">
            <a:avLst/>
          </a:prstGeom>
          <a:noFill/>
          <a:ln w="28575"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C57332C-9B7C-4A1B-3BB3-3E879B62C912}"/>
              </a:ext>
            </a:extLst>
          </p:cNvPr>
          <p:cNvCxnSpPr>
            <a:cxnSpLocks/>
          </p:cNvCxnSpPr>
          <p:nvPr/>
        </p:nvCxnSpPr>
        <p:spPr bwMode="auto">
          <a:xfrm>
            <a:off x="2987085" y="3808453"/>
            <a:ext cx="751840" cy="0"/>
          </a:xfrm>
          <a:prstGeom prst="line">
            <a:avLst/>
          </a:prstGeom>
          <a:noFill/>
          <a:ln w="57150" cap="flat" cmpd="sng" algn="ctr">
            <a:solidFill>
              <a:schemeClr val="accent1"/>
            </a:solidFill>
            <a:prstDash val="solid"/>
            <a:round/>
            <a:headEnd type="none" w="med" len="med"/>
            <a:tailEnd type="none" w="med" len="med"/>
          </a:ln>
          <a:effectLst/>
        </p:spPr>
      </p:cxnSp>
      <p:sp>
        <p:nvSpPr>
          <p:cNvPr id="63" name="Rectangle: Rounded Corners 62">
            <a:extLst>
              <a:ext uri="{FF2B5EF4-FFF2-40B4-BE49-F238E27FC236}">
                <a16:creationId xmlns:a16="http://schemas.microsoft.com/office/drawing/2014/main" id="{7EB2E953-3AEB-FCB8-53B7-2620D6B72E93}"/>
              </a:ext>
            </a:extLst>
          </p:cNvPr>
          <p:cNvSpPr/>
          <p:nvPr/>
        </p:nvSpPr>
        <p:spPr bwMode="auto">
          <a:xfrm>
            <a:off x="3675027" y="4337707"/>
            <a:ext cx="8243364" cy="703592"/>
          </a:xfrm>
          <a:prstGeom prst="roundRect">
            <a:avLst/>
          </a:prstGeom>
          <a:solidFill>
            <a:schemeClr val="accent1">
              <a:lumMod val="60000"/>
              <a:lumOff val="40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     </a:t>
            </a:r>
            <a:r>
              <a:rPr kumimoji="0" lang="en-US" sz="2000" b="1" i="0" u="none" strike="noStrike" kern="1200" cap="none" spc="0" normalizeH="0" baseline="0" noProof="0" dirty="0" err="1">
                <a:ln>
                  <a:noFill/>
                </a:ln>
                <a:solidFill>
                  <a:schemeClr val="bg2"/>
                </a:solidFill>
                <a:effectLst/>
                <a:uLnTx/>
                <a:uFillTx/>
                <a:latin typeface="Poppins" panose="00000500000000000000" pitchFamily="2" charset="0"/>
                <a:cs typeface="Poppins" panose="00000500000000000000" pitchFamily="2" charset="0"/>
              </a:rPr>
              <a:t>ombinations</a:t>
            </a:r>
            <a:endPar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endParaRPr>
          </a:p>
        </p:txBody>
      </p:sp>
      <p:sp>
        <p:nvSpPr>
          <p:cNvPr id="65" name="TextBox 64">
            <a:extLst>
              <a:ext uri="{FF2B5EF4-FFF2-40B4-BE49-F238E27FC236}">
                <a16:creationId xmlns:a16="http://schemas.microsoft.com/office/drawing/2014/main" id="{AAA97338-893D-5428-7BEB-5E56D67C895E}"/>
              </a:ext>
            </a:extLst>
          </p:cNvPr>
          <p:cNvSpPr txBox="1"/>
          <p:nvPr/>
        </p:nvSpPr>
        <p:spPr bwMode="auto">
          <a:xfrm>
            <a:off x="6494359" y="4436440"/>
            <a:ext cx="54017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Consider prescribing lifestyle interventions, other anti-obesity agents, and/or surgery in combination</a:t>
            </a:r>
          </a:p>
        </p:txBody>
      </p:sp>
      <p:cxnSp>
        <p:nvCxnSpPr>
          <p:cNvPr id="66" name="Straight Connector 65">
            <a:extLst>
              <a:ext uri="{FF2B5EF4-FFF2-40B4-BE49-F238E27FC236}">
                <a16:creationId xmlns:a16="http://schemas.microsoft.com/office/drawing/2014/main" id="{BEF76268-15A1-F59B-6CFD-54408DD421E9}"/>
              </a:ext>
            </a:extLst>
          </p:cNvPr>
          <p:cNvCxnSpPr/>
          <p:nvPr/>
        </p:nvCxnSpPr>
        <p:spPr bwMode="auto">
          <a:xfrm>
            <a:off x="6439730" y="4408454"/>
            <a:ext cx="0" cy="502201"/>
          </a:xfrm>
          <a:prstGeom prst="line">
            <a:avLst/>
          </a:prstGeom>
          <a:noFill/>
          <a:ln w="28575"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D20766B8-BB0C-B265-0600-5C888F64D6DB}"/>
              </a:ext>
            </a:extLst>
          </p:cNvPr>
          <p:cNvCxnSpPr/>
          <p:nvPr/>
        </p:nvCxnSpPr>
        <p:spPr bwMode="auto">
          <a:xfrm>
            <a:off x="2961685" y="4696205"/>
            <a:ext cx="822960" cy="0"/>
          </a:xfrm>
          <a:prstGeom prst="line">
            <a:avLst/>
          </a:prstGeom>
          <a:noFill/>
          <a:ln w="57150" cap="flat" cmpd="sng" algn="ctr">
            <a:solidFill>
              <a:schemeClr val="accent1">
                <a:lumMod val="60000"/>
                <a:lumOff val="40000"/>
              </a:schemeClr>
            </a:solidFill>
            <a:prstDash val="solid"/>
            <a:round/>
            <a:headEnd type="none" w="med" len="med"/>
            <a:tailEnd type="none" w="med" len="med"/>
          </a:ln>
          <a:effectLst/>
        </p:spPr>
      </p:cxnSp>
      <p:sp>
        <p:nvSpPr>
          <p:cNvPr id="69" name="Rectangle: Rounded Corners 68">
            <a:extLst>
              <a:ext uri="{FF2B5EF4-FFF2-40B4-BE49-F238E27FC236}">
                <a16:creationId xmlns:a16="http://schemas.microsoft.com/office/drawing/2014/main" id="{B4438CFD-B71E-31A5-B377-76D281AC029D}"/>
              </a:ext>
            </a:extLst>
          </p:cNvPr>
          <p:cNvSpPr/>
          <p:nvPr/>
        </p:nvSpPr>
        <p:spPr bwMode="auto">
          <a:xfrm>
            <a:off x="3675027" y="5283857"/>
            <a:ext cx="8243364" cy="703592"/>
          </a:xfrm>
          <a:prstGeom prst="roundRect">
            <a:avLst/>
          </a:prstGeom>
          <a:solidFill>
            <a:schemeClr val="accent1">
              <a:lumMod val="40000"/>
              <a:lumOff val="60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b="1" i="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     </a:t>
            </a:r>
            <a:r>
              <a:rPr kumimoji="0" lang="en-US" sz="2000" b="1" i="0" u="none" strike="noStrike" kern="1200" cap="none" spc="0" normalizeH="0" baseline="0" noProof="0" dirty="0" err="1">
                <a:ln>
                  <a:noFill/>
                </a:ln>
                <a:solidFill>
                  <a:srgbClr val="161616"/>
                </a:solidFill>
                <a:effectLst/>
                <a:uLnTx/>
                <a:uFillTx/>
                <a:latin typeface="Poppins" panose="00000500000000000000" pitchFamily="2" charset="0"/>
                <a:cs typeface="Poppins" panose="00000500000000000000" pitchFamily="2" charset="0"/>
              </a:rPr>
              <a:t>ost</a:t>
            </a:r>
            <a:r>
              <a:rPr kumimoji="0" lang="en-US" sz="2000" b="1" i="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 and coverage</a:t>
            </a:r>
          </a:p>
        </p:txBody>
      </p:sp>
      <p:sp>
        <p:nvSpPr>
          <p:cNvPr id="71" name="TextBox 70">
            <a:extLst>
              <a:ext uri="{FF2B5EF4-FFF2-40B4-BE49-F238E27FC236}">
                <a16:creationId xmlns:a16="http://schemas.microsoft.com/office/drawing/2014/main" id="{4E787E73-264D-9FEC-F576-06F731DAED2A}"/>
              </a:ext>
            </a:extLst>
          </p:cNvPr>
          <p:cNvSpPr txBox="1"/>
          <p:nvPr/>
        </p:nvSpPr>
        <p:spPr bwMode="auto">
          <a:xfrm>
            <a:off x="6509886" y="5398273"/>
            <a:ext cx="4893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rgbClr val="161616"/>
                </a:solidFill>
                <a:effectLst/>
                <a:uLnTx/>
                <a:uFillTx/>
                <a:latin typeface="Poppins" panose="00000500000000000000" pitchFamily="2" charset="0"/>
                <a:cs typeface="Poppins" panose="00000500000000000000" pitchFamily="2" charset="0"/>
              </a:rPr>
              <a:t>Consider costs and patients’ health insurance coverage</a:t>
            </a:r>
          </a:p>
        </p:txBody>
      </p:sp>
      <p:cxnSp>
        <p:nvCxnSpPr>
          <p:cNvPr id="72" name="Straight Connector 71">
            <a:extLst>
              <a:ext uri="{FF2B5EF4-FFF2-40B4-BE49-F238E27FC236}">
                <a16:creationId xmlns:a16="http://schemas.microsoft.com/office/drawing/2014/main" id="{9213386A-406F-44E7-A0CA-FE81B7C2BA10}"/>
              </a:ext>
            </a:extLst>
          </p:cNvPr>
          <p:cNvCxnSpPr/>
          <p:nvPr/>
        </p:nvCxnSpPr>
        <p:spPr bwMode="auto">
          <a:xfrm>
            <a:off x="6439730" y="5354604"/>
            <a:ext cx="0" cy="502201"/>
          </a:xfrm>
          <a:prstGeom prst="line">
            <a:avLst/>
          </a:prstGeom>
          <a:noFill/>
          <a:ln w="28575" cap="flat" cmpd="sng" algn="ctr">
            <a:solidFill>
              <a:schemeClr val="tx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BD5D9D49-F47F-1711-5F9F-F3A2BB3BB52E}"/>
              </a:ext>
            </a:extLst>
          </p:cNvPr>
          <p:cNvCxnSpPr/>
          <p:nvPr/>
        </p:nvCxnSpPr>
        <p:spPr bwMode="auto">
          <a:xfrm>
            <a:off x="2550205" y="5570857"/>
            <a:ext cx="1188720" cy="0"/>
          </a:xfrm>
          <a:prstGeom prst="line">
            <a:avLst/>
          </a:prstGeom>
          <a:noFill/>
          <a:ln w="57150" cap="flat" cmpd="sng" algn="ctr">
            <a:solidFill>
              <a:schemeClr val="accent1">
                <a:lumMod val="40000"/>
                <a:lumOff val="60000"/>
              </a:schemeClr>
            </a:solidFill>
            <a:prstDash val="solid"/>
            <a:round/>
            <a:headEnd type="none" w="med" len="med"/>
            <a:tailEnd type="none" w="med" len="med"/>
          </a:ln>
          <a:effectLst/>
        </p:spPr>
      </p:cxnSp>
      <p:sp>
        <p:nvSpPr>
          <p:cNvPr id="3" name="TextBox 2">
            <a:extLst>
              <a:ext uri="{FF2B5EF4-FFF2-40B4-BE49-F238E27FC236}">
                <a16:creationId xmlns:a16="http://schemas.microsoft.com/office/drawing/2014/main" id="{684892F9-384E-4EFA-72D3-7A569F45B67F}"/>
              </a:ext>
            </a:extLst>
          </p:cNvPr>
          <p:cNvSpPr txBox="1"/>
          <p:nvPr/>
        </p:nvSpPr>
        <p:spPr bwMode="auto">
          <a:xfrm>
            <a:off x="172685" y="3087342"/>
            <a:ext cx="1917999" cy="1323439"/>
          </a:xfrm>
          <a:prstGeom prst="rect">
            <a:avLst/>
          </a:prstGeom>
          <a:solidFill>
            <a:schemeClr val="accent6"/>
          </a:solidFill>
          <a:ln>
            <a:noFill/>
          </a:ln>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rPr>
              <a:t>Comorbidity-driven therapy beats selection based on weight only</a:t>
            </a:r>
            <a:endParaRPr kumimoji="0" lang="en-US" sz="1600" b="0" i="0" u="none" strike="noStrike" kern="1200" cap="none" spc="0" normalizeH="0" baseline="0" noProof="0" dirty="0">
              <a:ln>
                <a:noFill/>
              </a:ln>
              <a:solidFill>
                <a:srgbClr val="455560"/>
              </a:solidFill>
              <a:effectLst/>
              <a:uLnTx/>
              <a:uFillTx/>
              <a:latin typeface="Poppins" panose="00000500000000000000" pitchFamily="2" charset="0"/>
              <a:cs typeface="Poppins" panose="00000500000000000000" pitchFamily="2" charset="0"/>
            </a:endParaRPr>
          </a:p>
        </p:txBody>
      </p:sp>
      <p:sp>
        <p:nvSpPr>
          <p:cNvPr id="35" name="TextBox 34">
            <a:extLst>
              <a:ext uri="{FF2B5EF4-FFF2-40B4-BE49-F238E27FC236}">
                <a16:creationId xmlns:a16="http://schemas.microsoft.com/office/drawing/2014/main" id="{A50A9E7B-1C5E-E345-A0A4-D2323B4F425E}"/>
              </a:ext>
            </a:extLst>
          </p:cNvPr>
          <p:cNvSpPr txBox="1"/>
          <p:nvPr/>
        </p:nvSpPr>
        <p:spPr bwMode="auto">
          <a:xfrm>
            <a:off x="3660159" y="1392981"/>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9F3D9"/>
                </a:solidFill>
                <a:effectLst/>
                <a:uLnTx/>
                <a:uFillTx/>
                <a:latin typeface="Poppins" panose="00000500000000000000" pitchFamily="2" charset="0"/>
                <a:cs typeface="Poppins" panose="00000500000000000000" pitchFamily="2" charset="0"/>
              </a:rPr>
              <a:t>C</a:t>
            </a:r>
          </a:p>
        </p:txBody>
      </p:sp>
      <p:sp>
        <p:nvSpPr>
          <p:cNvPr id="49" name="TextBox 48">
            <a:extLst>
              <a:ext uri="{FF2B5EF4-FFF2-40B4-BE49-F238E27FC236}">
                <a16:creationId xmlns:a16="http://schemas.microsoft.com/office/drawing/2014/main" id="{F5825221-4F8E-A879-7FD3-B84CEE25F81F}"/>
              </a:ext>
            </a:extLst>
          </p:cNvPr>
          <p:cNvSpPr txBox="1"/>
          <p:nvPr/>
        </p:nvSpPr>
        <p:spPr bwMode="auto">
          <a:xfrm>
            <a:off x="3645291" y="2459253"/>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9F3D9"/>
                </a:solidFill>
                <a:effectLst/>
                <a:uLnTx/>
                <a:uFillTx/>
                <a:latin typeface="Poppins" panose="00000500000000000000" pitchFamily="2" charset="0"/>
                <a:cs typeface="Poppins" panose="00000500000000000000" pitchFamily="2" charset="0"/>
              </a:rPr>
              <a:t>C</a:t>
            </a:r>
          </a:p>
        </p:txBody>
      </p:sp>
      <p:sp>
        <p:nvSpPr>
          <p:cNvPr id="54" name="TextBox 53">
            <a:extLst>
              <a:ext uri="{FF2B5EF4-FFF2-40B4-BE49-F238E27FC236}">
                <a16:creationId xmlns:a16="http://schemas.microsoft.com/office/drawing/2014/main" id="{96CE58A2-261E-A00E-8117-0ED7EB05465E}"/>
              </a:ext>
            </a:extLst>
          </p:cNvPr>
          <p:cNvSpPr txBox="1"/>
          <p:nvPr/>
        </p:nvSpPr>
        <p:spPr bwMode="auto">
          <a:xfrm>
            <a:off x="3645291" y="3420271"/>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9F3D9"/>
                </a:solidFill>
                <a:effectLst/>
                <a:uLnTx/>
                <a:uFillTx/>
                <a:latin typeface="Poppins" panose="00000500000000000000" pitchFamily="2" charset="0"/>
                <a:cs typeface="Poppins" panose="00000500000000000000" pitchFamily="2" charset="0"/>
              </a:rPr>
              <a:t>C</a:t>
            </a:r>
          </a:p>
        </p:txBody>
      </p:sp>
      <p:sp>
        <p:nvSpPr>
          <p:cNvPr id="64" name="TextBox 63">
            <a:extLst>
              <a:ext uri="{FF2B5EF4-FFF2-40B4-BE49-F238E27FC236}">
                <a16:creationId xmlns:a16="http://schemas.microsoft.com/office/drawing/2014/main" id="{2473BCA1-9221-4C61-E50F-C971EC1F0A24}"/>
              </a:ext>
            </a:extLst>
          </p:cNvPr>
          <p:cNvSpPr txBox="1"/>
          <p:nvPr/>
        </p:nvSpPr>
        <p:spPr bwMode="auto">
          <a:xfrm>
            <a:off x="3645291" y="4358987"/>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9F3D9"/>
                </a:solidFill>
                <a:effectLst/>
                <a:uLnTx/>
                <a:uFillTx/>
                <a:latin typeface="Poppins" panose="00000500000000000000" pitchFamily="2" charset="0"/>
                <a:cs typeface="Poppins" panose="00000500000000000000" pitchFamily="2" charset="0"/>
              </a:rPr>
              <a:t>C</a:t>
            </a:r>
          </a:p>
        </p:txBody>
      </p:sp>
      <p:sp>
        <p:nvSpPr>
          <p:cNvPr id="70" name="TextBox 69">
            <a:extLst>
              <a:ext uri="{FF2B5EF4-FFF2-40B4-BE49-F238E27FC236}">
                <a16:creationId xmlns:a16="http://schemas.microsoft.com/office/drawing/2014/main" id="{1C6C8ABB-25C7-1188-692D-03BDE58AF67A}"/>
              </a:ext>
            </a:extLst>
          </p:cNvPr>
          <p:cNvSpPr txBox="1"/>
          <p:nvPr/>
        </p:nvSpPr>
        <p:spPr bwMode="auto">
          <a:xfrm>
            <a:off x="3645290" y="5306552"/>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effectLst/>
                <a:uLnTx/>
                <a:uFillTx/>
                <a:latin typeface="Poppins" panose="00000500000000000000" pitchFamily="2" charset="0"/>
                <a:cs typeface="Poppins" panose="00000500000000000000" pitchFamily="2" charset="0"/>
              </a:rPr>
              <a:t>C</a:t>
            </a:r>
          </a:p>
        </p:txBody>
      </p:sp>
    </p:spTree>
    <p:extLst>
      <p:ext uri="{BB962C8B-B14F-4D97-AF65-F5344CB8AC3E}">
        <p14:creationId xmlns:p14="http://schemas.microsoft.com/office/powerpoint/2010/main" val="2265284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2F773-BA98-7376-7D6E-EEC98100DE1D}"/>
              </a:ext>
            </a:extLst>
          </p:cNvPr>
          <p:cNvSpPr>
            <a:spLocks noGrp="1"/>
          </p:cNvSpPr>
          <p:nvPr>
            <p:ph type="title"/>
          </p:nvPr>
        </p:nvSpPr>
        <p:spPr/>
        <p:txBody>
          <a:bodyPr/>
          <a:lstStyle/>
          <a:p>
            <a:r>
              <a:rPr lang="en-US" dirty="0"/>
              <a:t>Roadmap for Patient-Centered Conversations in Obesity Care</a:t>
            </a:r>
          </a:p>
        </p:txBody>
      </p:sp>
      <p:sp>
        <p:nvSpPr>
          <p:cNvPr id="4" name="Content Placeholder 3">
            <a:extLst>
              <a:ext uri="{FF2B5EF4-FFF2-40B4-BE49-F238E27FC236}">
                <a16:creationId xmlns:a16="http://schemas.microsoft.com/office/drawing/2014/main" id="{781880CB-25EB-2DD7-4BF6-A201DDF0F12C}"/>
              </a:ext>
            </a:extLst>
          </p:cNvPr>
          <p:cNvSpPr>
            <a:spLocks noGrp="1"/>
          </p:cNvSpPr>
          <p:nvPr>
            <p:ph idx="1"/>
          </p:nvPr>
        </p:nvSpPr>
        <p:spPr/>
        <p:txBody>
          <a:bodyPr/>
          <a:lstStyle/>
          <a:p>
            <a:r>
              <a:rPr lang="en-US" b="1" dirty="0"/>
              <a:t>Goal: </a:t>
            </a:r>
            <a:r>
              <a:rPr lang="en-US" dirty="0"/>
              <a:t>base conversations on the current evidence—same as the prescription </a:t>
            </a:r>
          </a:p>
          <a:p>
            <a:r>
              <a:rPr lang="en-US" dirty="0">
                <a:solidFill>
                  <a:srgbClr val="222222"/>
                </a:solidFill>
                <a:latin typeface="+mn-lt"/>
                <a:ea typeface="Aptos" pitchFamily="34" charset="-122"/>
                <a:cs typeface="Aptos" pitchFamily="34" charset="-120"/>
              </a:rPr>
              <a:t>Use respectful, patient-centered language to discuss the latest advances and align treatment with their health goals, preferences, and long-term follow-up</a:t>
            </a:r>
            <a:endParaRPr lang="en-US" dirty="0">
              <a:latin typeface="+mn-lt"/>
            </a:endParaRPr>
          </a:p>
          <a:p>
            <a:pPr lvl="2"/>
            <a:r>
              <a:rPr lang="en-US" dirty="0">
                <a:solidFill>
                  <a:srgbClr val="222222"/>
                </a:solidFill>
                <a:latin typeface="+mn-lt"/>
                <a:ea typeface="Aptos" pitchFamily="34" charset="-122"/>
                <a:cs typeface="Aptos" pitchFamily="34" charset="-120"/>
              </a:rPr>
              <a:t>Open the conversation by asking permission and framing obesity as a chronic disease</a:t>
            </a:r>
            <a:endParaRPr lang="en-US" dirty="0">
              <a:latin typeface="+mn-lt"/>
            </a:endParaRPr>
          </a:p>
          <a:p>
            <a:pPr lvl="2"/>
            <a:r>
              <a:rPr lang="en-US" dirty="0">
                <a:solidFill>
                  <a:srgbClr val="222222"/>
                </a:solidFill>
                <a:latin typeface="+mn-lt"/>
                <a:ea typeface="Aptos" pitchFamily="34" charset="-122"/>
                <a:cs typeface="Aptos" pitchFamily="34" charset="-120"/>
              </a:rPr>
              <a:t>Reframe outcomes from weight loss only to overall health gains</a:t>
            </a:r>
            <a:endParaRPr lang="en-US" dirty="0">
              <a:latin typeface="+mn-lt"/>
            </a:endParaRPr>
          </a:p>
          <a:p>
            <a:pPr lvl="2"/>
            <a:r>
              <a:rPr lang="en-US" dirty="0">
                <a:solidFill>
                  <a:srgbClr val="222222"/>
                </a:solidFill>
                <a:latin typeface="+mn-lt"/>
                <a:ea typeface="Aptos" pitchFamily="34" charset="-122"/>
                <a:cs typeface="Aptos" pitchFamily="34" charset="-120"/>
              </a:rPr>
              <a:t>Address patients’ concerns about cost, safety, stigma, and duration</a:t>
            </a:r>
            <a:endParaRPr lang="en-US" dirty="0">
              <a:latin typeface="+mn-lt"/>
            </a:endParaRPr>
          </a:p>
          <a:p>
            <a:pPr marL="0" indent="0">
              <a:buNone/>
            </a:pPr>
            <a:endParaRPr lang="en-US" dirty="0"/>
          </a:p>
        </p:txBody>
      </p:sp>
      <p:sp>
        <p:nvSpPr>
          <p:cNvPr id="5" name="Content Placeholder 4">
            <a:extLst>
              <a:ext uri="{FF2B5EF4-FFF2-40B4-BE49-F238E27FC236}">
                <a16:creationId xmlns:a16="http://schemas.microsoft.com/office/drawing/2014/main" id="{796DF601-6407-6DA7-8A34-C0F5658C8460}"/>
              </a:ext>
            </a:extLst>
          </p:cNvPr>
          <p:cNvSpPr>
            <a:spLocks noGrp="1"/>
          </p:cNvSpPr>
          <p:nvPr>
            <p:ph sz="quarter" idx="10"/>
          </p:nvPr>
        </p:nvSpPr>
        <p:spPr/>
        <p:txBody>
          <a:bodyPr/>
          <a:lstStyle/>
          <a:p>
            <a:pPr algn="ctr"/>
            <a:r>
              <a:rPr lang="en-US" dirty="0"/>
              <a:t>Kane. </a:t>
            </a:r>
            <a:r>
              <a:rPr lang="en-US" dirty="0" err="1"/>
              <a:t>PLoS</a:t>
            </a:r>
            <a:r>
              <a:rPr lang="en-US" dirty="0"/>
              <a:t> One. 2025;20:e0314269. Nadolsky. </a:t>
            </a:r>
            <a:r>
              <a:rPr lang="en-US" dirty="0" err="1"/>
              <a:t>Endocr</a:t>
            </a:r>
            <a:r>
              <a:rPr lang="en-US" dirty="0"/>
              <a:t> </a:t>
            </a:r>
            <a:r>
              <a:rPr lang="en-US" dirty="0" err="1"/>
              <a:t>Pract</a:t>
            </a:r>
            <a:r>
              <a:rPr lang="en-US" dirty="0"/>
              <a:t>. 2025;31:351. </a:t>
            </a:r>
          </a:p>
        </p:txBody>
      </p:sp>
    </p:spTree>
    <p:extLst>
      <p:ext uri="{BB962C8B-B14F-4D97-AF65-F5344CB8AC3E}">
        <p14:creationId xmlns:p14="http://schemas.microsoft.com/office/powerpoint/2010/main" val="453624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E1589-49E9-C795-4BF1-1804CD45B6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5FD4FE-B755-1928-4273-8BC3ACCAED86}"/>
              </a:ext>
            </a:extLst>
          </p:cNvPr>
          <p:cNvSpPr>
            <a:spLocks noGrp="1"/>
          </p:cNvSpPr>
          <p:nvPr>
            <p:ph type="title"/>
          </p:nvPr>
        </p:nvSpPr>
        <p:spPr>
          <a:xfrm>
            <a:off x="231078" y="531006"/>
            <a:ext cx="11740260" cy="502445"/>
          </a:xfrm>
        </p:spPr>
        <p:txBody>
          <a:bodyPr/>
          <a:lstStyle/>
          <a:p>
            <a:r>
              <a:rPr lang="en-US" dirty="0"/>
              <a:t>Stepwise Approach to Building Trust in Obesity Care </a:t>
            </a:r>
          </a:p>
        </p:txBody>
      </p:sp>
      <p:sp>
        <p:nvSpPr>
          <p:cNvPr id="10" name="Shape 3">
            <a:extLst>
              <a:ext uri="{FF2B5EF4-FFF2-40B4-BE49-F238E27FC236}">
                <a16:creationId xmlns:a16="http://schemas.microsoft.com/office/drawing/2014/main" id="{A7479BE5-69BB-07F3-2BA0-33757707C69B}"/>
              </a:ext>
            </a:extLst>
          </p:cNvPr>
          <p:cNvSpPr/>
          <p:nvPr/>
        </p:nvSpPr>
        <p:spPr>
          <a:xfrm>
            <a:off x="352300" y="1624864"/>
            <a:ext cx="2183750" cy="2938425"/>
          </a:xfrm>
          <a:prstGeom prst="roundRect">
            <a:avLst>
              <a:gd name="adj" fmla="val 3396"/>
            </a:avLst>
          </a:prstGeom>
          <a:solidFill>
            <a:schemeClr val="accent1"/>
          </a:solidFill>
          <a:ln w="12700">
            <a:solidFill>
              <a:schemeClr val="accent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11" name="Text 4">
            <a:extLst>
              <a:ext uri="{FF2B5EF4-FFF2-40B4-BE49-F238E27FC236}">
                <a16:creationId xmlns:a16="http://schemas.microsoft.com/office/drawing/2014/main" id="{E49C150E-7D9C-6852-841F-C345E1563D88}"/>
              </a:ext>
            </a:extLst>
          </p:cNvPr>
          <p:cNvSpPr/>
          <p:nvPr/>
        </p:nvSpPr>
        <p:spPr>
          <a:xfrm>
            <a:off x="358489" y="1891818"/>
            <a:ext cx="2173366"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2"/>
                </a:solidFill>
              </a:rPr>
              <a:t>Step 1</a:t>
            </a:r>
            <a:endParaRPr kumimoji="0" lang="en-US" b="0" i="0" u="none" strike="noStrike" kern="1200" cap="none" spc="0" normalizeH="0" baseline="0" noProof="0" dirty="0">
              <a:ln>
                <a:noFill/>
              </a:ln>
              <a:solidFill>
                <a:schemeClr val="bg2"/>
              </a:solidFill>
              <a:effectLst/>
              <a:uLnTx/>
              <a:uFillTx/>
              <a:ea typeface="+mn-ea"/>
              <a:cs typeface="+mn-cs"/>
            </a:endParaRPr>
          </a:p>
        </p:txBody>
      </p:sp>
      <p:sp>
        <p:nvSpPr>
          <p:cNvPr id="12" name="Text 5">
            <a:extLst>
              <a:ext uri="{FF2B5EF4-FFF2-40B4-BE49-F238E27FC236}">
                <a16:creationId xmlns:a16="http://schemas.microsoft.com/office/drawing/2014/main" id="{0800D993-02EA-1B0B-2185-B94E23B59BEA}"/>
              </a:ext>
            </a:extLst>
          </p:cNvPr>
          <p:cNvSpPr/>
          <p:nvPr/>
        </p:nvSpPr>
        <p:spPr>
          <a:xfrm>
            <a:off x="437970" y="2423827"/>
            <a:ext cx="2012409" cy="1508760"/>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Ask permission</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bg2"/>
                </a:solidFill>
              </a:rPr>
              <a:t>Open the conversation without blaming or shaming patients</a:t>
            </a:r>
            <a:endParaRPr kumimoji="0" lang="en-US" sz="1600" b="0" i="0" u="none" strike="noStrike" kern="1200" cap="none" spc="0" normalizeH="0" baseline="0" noProof="0" dirty="0">
              <a:ln>
                <a:noFill/>
              </a:ln>
              <a:solidFill>
                <a:schemeClr val="bg2"/>
              </a:solidFill>
              <a:effectLst/>
              <a:uLnTx/>
              <a:uFillTx/>
              <a:ea typeface="+mn-ea"/>
              <a:cs typeface="+mn-cs"/>
            </a:endParaRPr>
          </a:p>
        </p:txBody>
      </p:sp>
      <p:sp>
        <p:nvSpPr>
          <p:cNvPr id="13" name="Shape 6">
            <a:extLst>
              <a:ext uri="{FF2B5EF4-FFF2-40B4-BE49-F238E27FC236}">
                <a16:creationId xmlns:a16="http://schemas.microsoft.com/office/drawing/2014/main" id="{6C9C67C5-ABB6-1F19-5E9A-8727271E1863}"/>
              </a:ext>
            </a:extLst>
          </p:cNvPr>
          <p:cNvSpPr/>
          <p:nvPr/>
        </p:nvSpPr>
        <p:spPr>
          <a:xfrm>
            <a:off x="2679707" y="1650832"/>
            <a:ext cx="2181897" cy="2912457"/>
          </a:xfrm>
          <a:prstGeom prst="roundRect">
            <a:avLst>
              <a:gd name="adj" fmla="val 3396"/>
            </a:avLst>
          </a:prstGeom>
          <a:solidFill>
            <a:schemeClr val="accent6"/>
          </a:solidFill>
          <a:ln w="12700">
            <a:solidFill>
              <a:schemeClr val="accent6"/>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15" name="Shape 9">
            <a:extLst>
              <a:ext uri="{FF2B5EF4-FFF2-40B4-BE49-F238E27FC236}">
                <a16:creationId xmlns:a16="http://schemas.microsoft.com/office/drawing/2014/main" id="{E85DE391-F341-D888-E3ED-D0E6823F7597}"/>
              </a:ext>
            </a:extLst>
          </p:cNvPr>
          <p:cNvSpPr/>
          <p:nvPr/>
        </p:nvSpPr>
        <p:spPr>
          <a:xfrm>
            <a:off x="5005262" y="1650832"/>
            <a:ext cx="2181898" cy="2886489"/>
          </a:xfrm>
          <a:prstGeom prst="roundRect">
            <a:avLst>
              <a:gd name="adj" fmla="val 3396"/>
            </a:avLst>
          </a:prstGeom>
          <a:solidFill>
            <a:schemeClr val="accent2"/>
          </a:solidFill>
          <a:ln w="12700">
            <a:solidFill>
              <a:schemeClr val="accent2"/>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16" name="Shape 12">
            <a:extLst>
              <a:ext uri="{FF2B5EF4-FFF2-40B4-BE49-F238E27FC236}">
                <a16:creationId xmlns:a16="http://schemas.microsoft.com/office/drawing/2014/main" id="{120FC632-02FA-9A9C-904F-AA765E436733}"/>
              </a:ext>
            </a:extLst>
          </p:cNvPr>
          <p:cNvSpPr/>
          <p:nvPr/>
        </p:nvSpPr>
        <p:spPr>
          <a:xfrm>
            <a:off x="7335012" y="1624864"/>
            <a:ext cx="2146794" cy="2912457"/>
          </a:xfrm>
          <a:prstGeom prst="roundRect">
            <a:avLst>
              <a:gd name="adj" fmla="val 3396"/>
            </a:avLst>
          </a:prstGeom>
          <a:solidFill>
            <a:schemeClr val="accent3"/>
          </a:solidFill>
          <a:ln w="12700">
            <a:solidFill>
              <a:schemeClr val="accent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17" name="Text 4">
            <a:extLst>
              <a:ext uri="{FF2B5EF4-FFF2-40B4-BE49-F238E27FC236}">
                <a16:creationId xmlns:a16="http://schemas.microsoft.com/office/drawing/2014/main" id="{EE03CA54-F3FD-F867-8B90-28933314F4F7}"/>
              </a:ext>
            </a:extLst>
          </p:cNvPr>
          <p:cNvSpPr/>
          <p:nvPr/>
        </p:nvSpPr>
        <p:spPr>
          <a:xfrm>
            <a:off x="2673660" y="1891818"/>
            <a:ext cx="2183750" cy="320040"/>
          </a:xfrm>
          <a:prstGeom prst="rect">
            <a:avLst/>
          </a:prstGeom>
          <a:noFill/>
          <a:ln/>
        </p:spPr>
        <p:txBody>
          <a:bodyPr wrap="square" lIns="0" tIns="0" rIns="0" bIns="0" rtlCol="0" anchor="ctr"/>
          <a:lstStyle/>
          <a:p>
            <a:pPr lvl="0" algn="ctr">
              <a:defRPr/>
            </a:pPr>
            <a:r>
              <a:rPr lang="en-US" b="1" dirty="0">
                <a:solidFill>
                  <a:schemeClr val="bg2"/>
                </a:solidFill>
              </a:rPr>
              <a:t>Step 2</a:t>
            </a:r>
            <a:endParaRPr lang="en-US" dirty="0">
              <a:solidFill>
                <a:schemeClr val="bg2"/>
              </a:solidFill>
            </a:endParaRPr>
          </a:p>
        </p:txBody>
      </p:sp>
      <p:sp>
        <p:nvSpPr>
          <p:cNvPr id="18" name="Text 4">
            <a:extLst>
              <a:ext uri="{FF2B5EF4-FFF2-40B4-BE49-F238E27FC236}">
                <a16:creationId xmlns:a16="http://schemas.microsoft.com/office/drawing/2014/main" id="{8DC5067F-3290-A1E0-D564-227B0964D72C}"/>
              </a:ext>
            </a:extLst>
          </p:cNvPr>
          <p:cNvSpPr/>
          <p:nvPr/>
        </p:nvSpPr>
        <p:spPr>
          <a:xfrm>
            <a:off x="5005260" y="1888161"/>
            <a:ext cx="2181899" cy="320040"/>
          </a:xfrm>
          <a:prstGeom prst="rect">
            <a:avLst/>
          </a:prstGeom>
          <a:noFill/>
          <a:ln/>
        </p:spPr>
        <p:txBody>
          <a:bodyPr wrap="square" lIns="0" tIns="0" rIns="0" bIns="0" rtlCol="0" anchor="ctr"/>
          <a:lstStyle/>
          <a:p>
            <a:pPr lvl="0" algn="ctr">
              <a:defRPr/>
            </a:pPr>
            <a:r>
              <a:rPr lang="en-US" b="1" dirty="0">
                <a:solidFill>
                  <a:schemeClr val="bg2"/>
                </a:solidFill>
              </a:rPr>
              <a:t>Step 3</a:t>
            </a:r>
            <a:endParaRPr lang="en-US" dirty="0">
              <a:solidFill>
                <a:schemeClr val="bg2"/>
              </a:solidFill>
            </a:endParaRPr>
          </a:p>
        </p:txBody>
      </p:sp>
      <p:sp>
        <p:nvSpPr>
          <p:cNvPr id="19" name="Text 4">
            <a:extLst>
              <a:ext uri="{FF2B5EF4-FFF2-40B4-BE49-F238E27FC236}">
                <a16:creationId xmlns:a16="http://schemas.microsoft.com/office/drawing/2014/main" id="{62785A13-906A-A926-A204-BD6708937CA3}"/>
              </a:ext>
            </a:extLst>
          </p:cNvPr>
          <p:cNvSpPr/>
          <p:nvPr/>
        </p:nvSpPr>
        <p:spPr>
          <a:xfrm>
            <a:off x="7330816" y="1891818"/>
            <a:ext cx="2150990" cy="320040"/>
          </a:xfrm>
          <a:prstGeom prst="rect">
            <a:avLst/>
          </a:prstGeom>
          <a:noFill/>
          <a:ln/>
        </p:spPr>
        <p:txBody>
          <a:bodyPr wrap="square" lIns="0" tIns="0" rIns="0" bIns="0" rtlCol="0" anchor="ctr"/>
          <a:lstStyle/>
          <a:p>
            <a:pPr lvl="0" algn="ctr">
              <a:defRPr/>
            </a:pPr>
            <a:r>
              <a:rPr lang="en-US" b="1" dirty="0">
                <a:solidFill>
                  <a:schemeClr val="bg2"/>
                </a:solidFill>
              </a:rPr>
              <a:t>Step 4</a:t>
            </a:r>
            <a:endParaRPr lang="en-US" dirty="0">
              <a:solidFill>
                <a:schemeClr val="bg2"/>
              </a:solidFill>
            </a:endParaRPr>
          </a:p>
        </p:txBody>
      </p:sp>
      <p:sp>
        <p:nvSpPr>
          <p:cNvPr id="23" name="Content Placeholder 4">
            <a:extLst>
              <a:ext uri="{FF2B5EF4-FFF2-40B4-BE49-F238E27FC236}">
                <a16:creationId xmlns:a16="http://schemas.microsoft.com/office/drawing/2014/main" id="{A2E98038-5EFD-6E52-863F-874DD192F033}"/>
              </a:ext>
            </a:extLst>
          </p:cNvPr>
          <p:cNvSpPr>
            <a:spLocks noGrp="1"/>
          </p:cNvSpPr>
          <p:nvPr>
            <p:ph sz="quarter" idx="10"/>
          </p:nvPr>
        </p:nvSpPr>
        <p:spPr>
          <a:xfrm>
            <a:off x="2059258" y="6326994"/>
            <a:ext cx="7485285" cy="327025"/>
          </a:xfrm>
        </p:spPr>
        <p:txBody>
          <a:bodyPr/>
          <a:lstStyle/>
          <a:p>
            <a:r>
              <a:rPr lang="en-US" dirty="0"/>
              <a:t>Kane. </a:t>
            </a:r>
            <a:r>
              <a:rPr lang="en-US" dirty="0" err="1"/>
              <a:t>PLoS</a:t>
            </a:r>
            <a:r>
              <a:rPr lang="en-US" dirty="0"/>
              <a:t> One. 2025;20:e0314269. Nadolsky. </a:t>
            </a:r>
            <a:r>
              <a:rPr lang="en-US" dirty="0" err="1"/>
              <a:t>Endocr</a:t>
            </a:r>
            <a:r>
              <a:rPr lang="en-US" dirty="0"/>
              <a:t> </a:t>
            </a:r>
            <a:r>
              <a:rPr lang="en-US" dirty="0" err="1"/>
              <a:t>Pract</a:t>
            </a:r>
            <a:r>
              <a:rPr lang="en-US" dirty="0"/>
              <a:t>. 2025;31:351. </a:t>
            </a:r>
            <a:br>
              <a:rPr lang="en-US" dirty="0"/>
            </a:br>
            <a:r>
              <a:rPr lang="en-US" dirty="0"/>
              <a:t>American Diabetes Association Professional Practice Committee for Diabetes. Diabetes Care. 2026;49:S166. </a:t>
            </a:r>
          </a:p>
        </p:txBody>
      </p:sp>
      <p:sp>
        <p:nvSpPr>
          <p:cNvPr id="3" name="Shape 3">
            <a:extLst>
              <a:ext uri="{FF2B5EF4-FFF2-40B4-BE49-F238E27FC236}">
                <a16:creationId xmlns:a16="http://schemas.microsoft.com/office/drawing/2014/main" id="{0C7170B1-549C-14B7-EC92-317DD40BEFB6}"/>
              </a:ext>
            </a:extLst>
          </p:cNvPr>
          <p:cNvSpPr/>
          <p:nvPr/>
        </p:nvSpPr>
        <p:spPr>
          <a:xfrm>
            <a:off x="9686718" y="1662775"/>
            <a:ext cx="2146794" cy="2945080"/>
          </a:xfrm>
          <a:prstGeom prst="roundRect">
            <a:avLst>
              <a:gd name="adj" fmla="val 3396"/>
            </a:avLst>
          </a:prstGeom>
          <a:solidFill>
            <a:schemeClr val="accent4"/>
          </a:solidFill>
          <a:ln w="12700">
            <a:solidFill>
              <a:schemeClr val="accent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5" name="Text 4">
            <a:extLst>
              <a:ext uri="{FF2B5EF4-FFF2-40B4-BE49-F238E27FC236}">
                <a16:creationId xmlns:a16="http://schemas.microsoft.com/office/drawing/2014/main" id="{9427DC3C-4B47-535D-C258-252085FADCAF}"/>
              </a:ext>
            </a:extLst>
          </p:cNvPr>
          <p:cNvSpPr/>
          <p:nvPr/>
        </p:nvSpPr>
        <p:spPr>
          <a:xfrm>
            <a:off x="9682521" y="1897745"/>
            <a:ext cx="2150990" cy="320040"/>
          </a:xfrm>
          <a:prstGeom prst="rect">
            <a:avLst/>
          </a:prstGeom>
          <a:noFill/>
          <a:ln/>
        </p:spPr>
        <p:txBody>
          <a:bodyPr wrap="square" lIns="0" tIns="0" rIns="0" bIns="0" rtlCol="0" anchor="ctr"/>
          <a:lstStyle/>
          <a:p>
            <a:pPr lvl="0" algn="ctr">
              <a:defRPr/>
            </a:pPr>
            <a:r>
              <a:rPr lang="en-US" b="1" dirty="0">
                <a:solidFill>
                  <a:schemeClr val="bg2"/>
                </a:solidFill>
              </a:rPr>
              <a:t>Step 5</a:t>
            </a:r>
            <a:endParaRPr lang="en-US" dirty="0">
              <a:solidFill>
                <a:schemeClr val="bg2"/>
              </a:solidFill>
            </a:endParaRPr>
          </a:p>
        </p:txBody>
      </p:sp>
      <p:sp>
        <p:nvSpPr>
          <p:cNvPr id="8" name="Text 5">
            <a:extLst>
              <a:ext uri="{FF2B5EF4-FFF2-40B4-BE49-F238E27FC236}">
                <a16:creationId xmlns:a16="http://schemas.microsoft.com/office/drawing/2014/main" id="{A3EA9A61-C71F-F966-1D45-43DB738BCD86}"/>
              </a:ext>
            </a:extLst>
          </p:cNvPr>
          <p:cNvSpPr/>
          <p:nvPr/>
        </p:nvSpPr>
        <p:spPr>
          <a:xfrm>
            <a:off x="2759903" y="2393627"/>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Validate patients’ experience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Acknowledge prior weight loss efforts and stigma</a:t>
            </a:r>
          </a:p>
        </p:txBody>
      </p:sp>
      <p:sp>
        <p:nvSpPr>
          <p:cNvPr id="9" name="Text 5">
            <a:extLst>
              <a:ext uri="{FF2B5EF4-FFF2-40B4-BE49-F238E27FC236}">
                <a16:creationId xmlns:a16="http://schemas.microsoft.com/office/drawing/2014/main" id="{5FE29E41-73E6-892D-B8CF-717F10ED9257}"/>
              </a:ext>
            </a:extLst>
          </p:cNvPr>
          <p:cNvSpPr/>
          <p:nvPr/>
        </p:nvSpPr>
        <p:spPr>
          <a:xfrm>
            <a:off x="5092103"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Explain the latest advances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Frame therapy as biology and support</a:t>
            </a:r>
          </a:p>
        </p:txBody>
      </p:sp>
      <p:sp>
        <p:nvSpPr>
          <p:cNvPr id="14" name="Text 5">
            <a:extLst>
              <a:ext uri="{FF2B5EF4-FFF2-40B4-BE49-F238E27FC236}">
                <a16:creationId xmlns:a16="http://schemas.microsoft.com/office/drawing/2014/main" id="{4A753843-933D-F466-2618-866E29DD38C5}"/>
              </a:ext>
            </a:extLst>
          </p:cNvPr>
          <p:cNvSpPr/>
          <p:nvPr/>
        </p:nvSpPr>
        <p:spPr>
          <a:xfrm>
            <a:off x="7400106"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Align with patients’ health goals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Connect options to health, life, and function</a:t>
            </a:r>
          </a:p>
        </p:txBody>
      </p:sp>
      <p:sp>
        <p:nvSpPr>
          <p:cNvPr id="24" name="Text 5">
            <a:extLst>
              <a:ext uri="{FF2B5EF4-FFF2-40B4-BE49-F238E27FC236}">
                <a16:creationId xmlns:a16="http://schemas.microsoft.com/office/drawing/2014/main" id="{838A816E-3358-D7A5-F9DF-C84456DFF378}"/>
              </a:ext>
            </a:extLst>
          </p:cNvPr>
          <p:cNvSpPr/>
          <p:nvPr/>
        </p:nvSpPr>
        <p:spPr>
          <a:xfrm>
            <a:off x="9751811"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Plan follow-up</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Course-correct together over time </a:t>
            </a:r>
          </a:p>
        </p:txBody>
      </p:sp>
    </p:spTree>
    <p:extLst>
      <p:ext uri="{BB962C8B-B14F-4D97-AF65-F5344CB8AC3E}">
        <p14:creationId xmlns:p14="http://schemas.microsoft.com/office/powerpoint/2010/main" val="4192452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EEDD4B-22F7-269D-CAD9-0E83E7670622}"/>
              </a:ext>
            </a:extLst>
          </p:cNvPr>
          <p:cNvSpPr>
            <a:spLocks noGrp="1"/>
          </p:cNvSpPr>
          <p:nvPr>
            <p:ph type="title"/>
          </p:nvPr>
        </p:nvSpPr>
        <p:spPr>
          <a:xfrm>
            <a:off x="231078" y="531006"/>
            <a:ext cx="11740260" cy="502445"/>
          </a:xfrm>
        </p:spPr>
        <p:txBody>
          <a:bodyPr/>
          <a:lstStyle/>
          <a:p>
            <a:r>
              <a:rPr lang="en-US" dirty="0"/>
              <a:t>Patient Case: Obesity Care After a Dismissive Experience </a:t>
            </a:r>
          </a:p>
        </p:txBody>
      </p:sp>
      <p:grpSp>
        <p:nvGrpSpPr>
          <p:cNvPr id="31" name="Group 30">
            <a:extLst>
              <a:ext uri="{FF2B5EF4-FFF2-40B4-BE49-F238E27FC236}">
                <a16:creationId xmlns:a16="http://schemas.microsoft.com/office/drawing/2014/main" id="{0ED317C5-9B36-BC5A-78BB-B4418768851F}"/>
              </a:ext>
            </a:extLst>
          </p:cNvPr>
          <p:cNvGrpSpPr/>
          <p:nvPr/>
        </p:nvGrpSpPr>
        <p:grpSpPr>
          <a:xfrm>
            <a:off x="7924366" y="1153123"/>
            <a:ext cx="3728569" cy="1400907"/>
            <a:chOff x="288292" y="1516768"/>
            <a:chExt cx="3728569" cy="1400907"/>
          </a:xfrm>
        </p:grpSpPr>
        <p:sp>
          <p:nvSpPr>
            <p:cNvPr id="32" name="Rounded Rectangle 31">
              <a:extLst>
                <a:ext uri="{FF2B5EF4-FFF2-40B4-BE49-F238E27FC236}">
                  <a16:creationId xmlns:a16="http://schemas.microsoft.com/office/drawing/2014/main" id="{581FD80C-16AD-16B6-01DF-47C98742AA5B}"/>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3" name="TextBox 32">
              <a:extLst>
                <a:ext uri="{FF2B5EF4-FFF2-40B4-BE49-F238E27FC236}">
                  <a16:creationId xmlns:a16="http://schemas.microsoft.com/office/drawing/2014/main" id="{D42BF075-C23B-1865-132E-64F4FF29C020}"/>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dirty="0">
                  <a:solidFill>
                    <a:schemeClr val="bg2"/>
                  </a:solidFill>
                </a:rPr>
                <a:t>Do you see patients </a:t>
              </a:r>
              <a:br>
                <a:rPr lang="en-US" dirty="0">
                  <a:solidFill>
                    <a:schemeClr val="bg2"/>
                  </a:solidFill>
                </a:rPr>
              </a:br>
              <a:r>
                <a:rPr lang="en-US" dirty="0">
                  <a:solidFill>
                    <a:schemeClr val="bg2"/>
                  </a:solidFill>
                </a:rPr>
                <a:t>like this frequently in </a:t>
              </a:r>
              <a:br>
                <a:rPr lang="en-US" dirty="0">
                  <a:solidFill>
                    <a:schemeClr val="bg2"/>
                  </a:solidFill>
                </a:rPr>
              </a:br>
              <a:r>
                <a:rPr lang="en-US" dirty="0">
                  <a:solidFill>
                    <a:schemeClr val="bg2"/>
                  </a:solidFill>
                </a:rPr>
                <a:t>your practice?</a:t>
              </a:r>
            </a:p>
          </p:txBody>
        </p:sp>
        <p:sp>
          <p:nvSpPr>
            <p:cNvPr id="34" name="Oval 33">
              <a:extLst>
                <a:ext uri="{FF2B5EF4-FFF2-40B4-BE49-F238E27FC236}">
                  <a16:creationId xmlns:a16="http://schemas.microsoft.com/office/drawing/2014/main" id="{0869247F-34F4-70A3-C5E3-2DD37E2692E0}"/>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35" name="Graphic 34" descr="Chat bubble with solid fill">
              <a:extLst>
                <a:ext uri="{FF2B5EF4-FFF2-40B4-BE49-F238E27FC236}">
                  <a16:creationId xmlns:a16="http://schemas.microsoft.com/office/drawing/2014/main" id="{E7D01ED3-BAD3-C938-12C1-F6E9711990C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13992" y="1646351"/>
              <a:ext cx="494739" cy="494739"/>
            </a:xfrm>
            <a:prstGeom prst="rect">
              <a:avLst/>
            </a:prstGeom>
          </p:spPr>
        </p:pic>
      </p:grpSp>
      <p:sp>
        <p:nvSpPr>
          <p:cNvPr id="12" name="Rectangle: Rounded Corners 11">
            <a:extLst>
              <a:ext uri="{FF2B5EF4-FFF2-40B4-BE49-F238E27FC236}">
                <a16:creationId xmlns:a16="http://schemas.microsoft.com/office/drawing/2014/main" id="{F6AFA55B-6A48-11F3-EA59-B9E1EDECF42D}"/>
              </a:ext>
            </a:extLst>
          </p:cNvPr>
          <p:cNvSpPr/>
          <p:nvPr/>
        </p:nvSpPr>
        <p:spPr>
          <a:xfrm>
            <a:off x="2316479" y="4287178"/>
            <a:ext cx="7559040" cy="2342222"/>
          </a:xfrm>
          <a:prstGeom prst="roundRect">
            <a:avLst>
              <a:gd name="adj" fmla="val 10370"/>
            </a:avLst>
          </a:prstGeom>
          <a:solidFill>
            <a:schemeClr val="bg2"/>
          </a:solidFill>
          <a:ln w="285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dirty="0">
                <a:solidFill>
                  <a:schemeClr val="tx1"/>
                </a:solidFill>
                <a:latin typeface="Poppins" pitchFamily="2" charset="77"/>
                <a:cs typeface="Poppins" pitchFamily="2" charset="77"/>
              </a:rPr>
              <a:t>Snapshot</a:t>
            </a:r>
          </a:p>
          <a:p>
            <a:pPr marL="288925" indent="-227013">
              <a:buFont typeface="Arial" panose="020B0604020202020204" pitchFamily="34" charset="0"/>
              <a:buChar char="•"/>
            </a:pPr>
            <a:r>
              <a:rPr lang="en-US" sz="1600" b="0" dirty="0">
                <a:solidFill>
                  <a:schemeClr val="tx1"/>
                </a:solidFill>
              </a:rPr>
              <a:t>46-yr-old man with obesity (</a:t>
            </a:r>
            <a:r>
              <a:rPr lang="en-US" sz="1600" dirty="0">
                <a:solidFill>
                  <a:schemeClr val="tx1"/>
                </a:solidFill>
              </a:rPr>
              <a:t>BMI: 33 kg/m</a:t>
            </a:r>
            <a:r>
              <a:rPr lang="en-US" sz="1600" baseline="30000" dirty="0">
                <a:solidFill>
                  <a:schemeClr val="tx1"/>
                </a:solidFill>
              </a:rPr>
              <a:t>2</a:t>
            </a:r>
            <a:r>
              <a:rPr lang="en-US" sz="1600" dirty="0">
                <a:solidFill>
                  <a:schemeClr val="tx1"/>
                </a:solidFill>
              </a:rPr>
              <a:t>), hypertension, and poor sleep; family history of diabetes </a:t>
            </a:r>
          </a:p>
          <a:p>
            <a:pPr marL="288925" indent="-226695">
              <a:buFont typeface="Arial" panose="020B0604020202020204" pitchFamily="34" charset="0"/>
              <a:buChar char="•"/>
            </a:pPr>
            <a:r>
              <a:rPr lang="en-US" sz="1600" dirty="0">
                <a:solidFill>
                  <a:schemeClr val="tx1"/>
                </a:solidFill>
              </a:rPr>
              <a:t>He hates being told to eat less and move more because he already has done that</a:t>
            </a:r>
            <a:r>
              <a:rPr lang="en-US" sz="1600">
                <a:solidFill>
                  <a:schemeClr val="tx1"/>
                </a:solidFill>
              </a:rPr>
              <a:t> </a:t>
            </a:r>
            <a:endParaRPr lang="en-US" sz="1600">
              <a:solidFill>
                <a:schemeClr val="tx1"/>
              </a:solidFill>
              <a:cs typeface="Poppins"/>
            </a:endParaRPr>
          </a:p>
          <a:p>
            <a:pPr marL="288925" indent="-226695">
              <a:buFont typeface="Arial" panose="020B0604020202020204" pitchFamily="34" charset="0"/>
              <a:buChar char="•"/>
            </a:pPr>
            <a:r>
              <a:rPr lang="en-US" sz="1600" dirty="0">
                <a:solidFill>
                  <a:schemeClr val="tx1"/>
                </a:solidFill>
              </a:rPr>
              <a:t>He says, “I keep hearing there are weight-loss pills now. I do not want injections, but I also do not want to be blamed if another treatment does not work.”</a:t>
            </a:r>
            <a:endParaRPr lang="en-US" sz="1600" dirty="0">
              <a:solidFill>
                <a:schemeClr val="tx1"/>
              </a:solidFill>
              <a:cs typeface="Poppins"/>
            </a:endParaRPr>
          </a:p>
          <a:p>
            <a:pPr marL="288925" indent="-227013">
              <a:buFont typeface="Arial" panose="020B0604020202020204" pitchFamily="34" charset="0"/>
              <a:buChar char="•"/>
            </a:pPr>
            <a:r>
              <a:rPr lang="en-US" sz="1600" dirty="0">
                <a:solidFill>
                  <a:schemeClr val="tx1"/>
                </a:solidFill>
              </a:rPr>
              <a:t>He w</a:t>
            </a:r>
            <a:r>
              <a:rPr lang="en-US" sz="1600" b="0" dirty="0">
                <a:solidFill>
                  <a:schemeClr val="tx1"/>
                </a:solidFill>
              </a:rPr>
              <a:t>ants a respectful partnership with his doctor </a:t>
            </a:r>
          </a:p>
        </p:txBody>
      </p:sp>
      <p:grpSp>
        <p:nvGrpSpPr>
          <p:cNvPr id="69" name="Group 68">
            <a:extLst>
              <a:ext uri="{FF2B5EF4-FFF2-40B4-BE49-F238E27FC236}">
                <a16:creationId xmlns:a16="http://schemas.microsoft.com/office/drawing/2014/main" id="{A9C8A273-3176-19DA-7FBD-5AAB5625AB33}"/>
              </a:ext>
            </a:extLst>
          </p:cNvPr>
          <p:cNvGrpSpPr/>
          <p:nvPr/>
        </p:nvGrpSpPr>
        <p:grpSpPr>
          <a:xfrm>
            <a:off x="516637" y="1153123"/>
            <a:ext cx="3750996" cy="1400907"/>
            <a:chOff x="550503" y="1328429"/>
            <a:chExt cx="3750996" cy="1400907"/>
          </a:xfrm>
        </p:grpSpPr>
        <p:sp>
          <p:nvSpPr>
            <p:cNvPr id="27" name="Rounded Rectangle 26">
              <a:extLst>
                <a:ext uri="{FF2B5EF4-FFF2-40B4-BE49-F238E27FC236}">
                  <a16:creationId xmlns:a16="http://schemas.microsoft.com/office/drawing/2014/main" id="{17BCCB8B-C4FC-6A78-4730-DCF99306D856}"/>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8" name="TextBox 27">
              <a:extLst>
                <a:ext uri="{FF2B5EF4-FFF2-40B4-BE49-F238E27FC236}">
                  <a16:creationId xmlns:a16="http://schemas.microsoft.com/office/drawing/2014/main" id="{565298DF-8B77-2C02-70E6-F073F8EEB21F}"/>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dirty="0">
                  <a:solidFill>
                    <a:schemeClr val="bg2"/>
                  </a:solidFill>
                </a:rPr>
                <a:t>Think about this</a:t>
              </a:r>
              <a:br>
                <a:rPr lang="en-US" dirty="0">
                  <a:solidFill>
                    <a:schemeClr val="bg2"/>
                  </a:solidFill>
                </a:rPr>
              </a:br>
              <a:r>
                <a:rPr lang="en-US" dirty="0">
                  <a:solidFill>
                    <a:schemeClr val="bg2"/>
                  </a:solidFill>
                </a:rPr>
                <a:t>patient’s story</a:t>
              </a:r>
            </a:p>
          </p:txBody>
        </p:sp>
        <p:sp>
          <p:nvSpPr>
            <p:cNvPr id="29" name="Oval 28">
              <a:extLst>
                <a:ext uri="{FF2B5EF4-FFF2-40B4-BE49-F238E27FC236}">
                  <a16:creationId xmlns:a16="http://schemas.microsoft.com/office/drawing/2014/main" id="{A3952F6F-E823-29CE-8763-F39E66E2B13B}"/>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68" name="Graphic 67" descr="Users with solid fill">
              <a:extLst>
                <a:ext uri="{FF2B5EF4-FFF2-40B4-BE49-F238E27FC236}">
                  <a16:creationId xmlns:a16="http://schemas.microsoft.com/office/drawing/2014/main" id="{3AACC5CE-4B0F-03BE-18A4-962844A08F8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88" y="1386080"/>
              <a:ext cx="579028" cy="579028"/>
            </a:xfrm>
            <a:prstGeom prst="rect">
              <a:avLst/>
            </a:prstGeom>
          </p:spPr>
        </p:pic>
      </p:grpSp>
      <p:grpSp>
        <p:nvGrpSpPr>
          <p:cNvPr id="72" name="Group 71">
            <a:extLst>
              <a:ext uri="{FF2B5EF4-FFF2-40B4-BE49-F238E27FC236}">
                <a16:creationId xmlns:a16="http://schemas.microsoft.com/office/drawing/2014/main" id="{9C5CEC67-E50B-DBE5-1DFB-E564A291EFE0}"/>
              </a:ext>
            </a:extLst>
          </p:cNvPr>
          <p:cNvGrpSpPr/>
          <p:nvPr/>
        </p:nvGrpSpPr>
        <p:grpSpPr>
          <a:xfrm>
            <a:off x="516637" y="2754286"/>
            <a:ext cx="3750996" cy="1400907"/>
            <a:chOff x="550503" y="3000155"/>
            <a:chExt cx="3750996" cy="1400907"/>
          </a:xfrm>
        </p:grpSpPr>
        <p:grpSp>
          <p:nvGrpSpPr>
            <p:cNvPr id="16" name="Group 15">
              <a:extLst>
                <a:ext uri="{FF2B5EF4-FFF2-40B4-BE49-F238E27FC236}">
                  <a16:creationId xmlns:a16="http://schemas.microsoft.com/office/drawing/2014/main" id="{8976C1A7-1FA8-6DA0-C675-AB263F27DF59}"/>
                </a:ext>
              </a:extLst>
            </p:cNvPr>
            <p:cNvGrpSpPr/>
            <p:nvPr/>
          </p:nvGrpSpPr>
          <p:grpSpPr>
            <a:xfrm>
              <a:off x="550503" y="3000155"/>
              <a:ext cx="3750996" cy="1400907"/>
              <a:chOff x="234896" y="1516768"/>
              <a:chExt cx="3750996" cy="1400907"/>
            </a:xfrm>
          </p:grpSpPr>
          <p:sp>
            <p:nvSpPr>
              <p:cNvPr id="17" name="Rounded Rectangle 16">
                <a:extLst>
                  <a:ext uri="{FF2B5EF4-FFF2-40B4-BE49-F238E27FC236}">
                    <a16:creationId xmlns:a16="http://schemas.microsoft.com/office/drawing/2014/main" id="{CDEEB46A-9FBC-A63F-F3F1-60485A4753A3}"/>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8" name="TextBox 17">
                <a:extLst>
                  <a:ext uri="{FF2B5EF4-FFF2-40B4-BE49-F238E27FC236}">
                    <a16:creationId xmlns:a16="http://schemas.microsoft.com/office/drawing/2014/main" id="{BF799AF3-0748-3DC8-CC00-BC4325050521}"/>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dirty="0">
                    <a:solidFill>
                      <a:schemeClr val="bg2"/>
                    </a:solidFill>
                  </a:rPr>
                  <a:t>How would you open</a:t>
                </a:r>
                <a:br>
                  <a:rPr lang="en-US" dirty="0">
                    <a:solidFill>
                      <a:schemeClr val="bg2"/>
                    </a:solidFill>
                  </a:rPr>
                </a:br>
                <a:r>
                  <a:rPr lang="en-US" dirty="0">
                    <a:solidFill>
                      <a:schemeClr val="bg2"/>
                    </a:solidFill>
                  </a:rPr>
                  <a:t>the conversation?</a:t>
                </a:r>
              </a:p>
            </p:txBody>
          </p:sp>
          <p:sp>
            <p:nvSpPr>
              <p:cNvPr id="19" name="Oval 18">
                <a:extLst>
                  <a:ext uri="{FF2B5EF4-FFF2-40B4-BE49-F238E27FC236}">
                    <a16:creationId xmlns:a16="http://schemas.microsoft.com/office/drawing/2014/main" id="{63BDA869-B0DB-E3D7-6076-30A72EE526DD}"/>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71" name="Graphic 70" descr="Magnifying glass with solid fill">
              <a:extLst>
                <a:ext uri="{FF2B5EF4-FFF2-40B4-BE49-F238E27FC236}">
                  <a16:creationId xmlns:a16="http://schemas.microsoft.com/office/drawing/2014/main" id="{397F18C6-18E2-0A78-790E-9A4F654B7C0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3115" y="3106029"/>
              <a:ext cx="457200" cy="457200"/>
            </a:xfrm>
            <a:prstGeom prst="rect">
              <a:avLst/>
            </a:prstGeom>
          </p:spPr>
        </p:pic>
      </p:grpSp>
      <p:grpSp>
        <p:nvGrpSpPr>
          <p:cNvPr id="75" name="Group 74">
            <a:extLst>
              <a:ext uri="{FF2B5EF4-FFF2-40B4-BE49-F238E27FC236}">
                <a16:creationId xmlns:a16="http://schemas.microsoft.com/office/drawing/2014/main" id="{F9B037FE-DF4F-CABE-37B0-7A6786E5662A}"/>
              </a:ext>
            </a:extLst>
          </p:cNvPr>
          <p:cNvGrpSpPr/>
          <p:nvPr/>
        </p:nvGrpSpPr>
        <p:grpSpPr>
          <a:xfrm>
            <a:off x="7924366" y="2754286"/>
            <a:ext cx="3728569" cy="1401078"/>
            <a:chOff x="7960675" y="3000155"/>
            <a:chExt cx="3728569" cy="1401078"/>
          </a:xfrm>
        </p:grpSpPr>
        <p:grpSp>
          <p:nvGrpSpPr>
            <p:cNvPr id="41" name="Group 40">
              <a:extLst>
                <a:ext uri="{FF2B5EF4-FFF2-40B4-BE49-F238E27FC236}">
                  <a16:creationId xmlns:a16="http://schemas.microsoft.com/office/drawing/2014/main" id="{73CD9F29-28BC-D98B-5EF1-E891166D973E}"/>
                </a:ext>
              </a:extLst>
            </p:cNvPr>
            <p:cNvGrpSpPr/>
            <p:nvPr/>
          </p:nvGrpSpPr>
          <p:grpSpPr>
            <a:xfrm>
              <a:off x="7960675" y="3000155"/>
              <a:ext cx="3728569" cy="1401078"/>
              <a:chOff x="288292" y="1516768"/>
              <a:chExt cx="3728569" cy="1401078"/>
            </a:xfrm>
          </p:grpSpPr>
          <p:sp>
            <p:nvSpPr>
              <p:cNvPr id="42" name="Rounded Rectangle 41">
                <a:extLst>
                  <a:ext uri="{FF2B5EF4-FFF2-40B4-BE49-F238E27FC236}">
                    <a16:creationId xmlns:a16="http://schemas.microsoft.com/office/drawing/2014/main" id="{4F260F3A-F228-FE0B-3EEE-FF4E4CCDFFE0}"/>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3" name="TextBox 42">
                <a:extLst>
                  <a:ext uri="{FF2B5EF4-FFF2-40B4-BE49-F238E27FC236}">
                    <a16:creationId xmlns:a16="http://schemas.microsoft.com/office/drawing/2014/main" id="{97E5C0EE-CDEA-7949-D20A-26605FAB41CA}"/>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dirty="0">
                    <a:solidFill>
                      <a:schemeClr val="bg2"/>
                    </a:solidFill>
                  </a:rPr>
                  <a:t>What opportunities </a:t>
                </a:r>
                <a:br>
                  <a:rPr lang="en-US" dirty="0">
                    <a:solidFill>
                      <a:schemeClr val="bg2"/>
                    </a:solidFill>
                  </a:rPr>
                </a:br>
                <a:r>
                  <a:rPr lang="en-US" dirty="0">
                    <a:solidFill>
                      <a:schemeClr val="bg2"/>
                    </a:solidFill>
                  </a:rPr>
                  <a:t>are there to rebuild trust and invite partnership?</a:t>
                </a:r>
              </a:p>
            </p:txBody>
          </p:sp>
          <p:sp>
            <p:nvSpPr>
              <p:cNvPr id="44" name="Oval 43">
                <a:extLst>
                  <a:ext uri="{FF2B5EF4-FFF2-40B4-BE49-F238E27FC236}">
                    <a16:creationId xmlns:a16="http://schemas.microsoft.com/office/drawing/2014/main" id="{4610C358-1CA0-0A42-3DF2-825791E4A661}"/>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74" name="Graphic 73" descr="Bar graph with upward trend with solid fill">
              <a:extLst>
                <a:ext uri="{FF2B5EF4-FFF2-40B4-BE49-F238E27FC236}">
                  <a16:creationId xmlns:a16="http://schemas.microsoft.com/office/drawing/2014/main" id="{CA261039-7C03-C180-ED5D-00A437E6B84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086375" y="3126077"/>
              <a:ext cx="459490" cy="459490"/>
            </a:xfrm>
            <a:prstGeom prst="rect">
              <a:avLst/>
            </a:prstGeom>
          </p:spPr>
        </p:pic>
      </p:grpSp>
      <p:pic>
        <p:nvPicPr>
          <p:cNvPr id="4" name="Picture 3" descr="A person sitting on a bed&#10;&#10;AI-generated content may be incorrect.">
            <a:extLst>
              <a:ext uri="{FF2B5EF4-FFF2-40B4-BE49-F238E27FC236}">
                <a16:creationId xmlns:a16="http://schemas.microsoft.com/office/drawing/2014/main" id="{58A04DED-9B3D-B660-BF6E-3D88A6CA0A58}"/>
              </a:ext>
            </a:extLst>
          </p:cNvPr>
          <p:cNvPicPr>
            <a:picLocks noChangeAspect="1"/>
          </p:cNvPicPr>
          <p:nvPr/>
        </p:nvPicPr>
        <p:blipFill rotWithShape="1">
          <a:blip r:embed="rId7"/>
          <a:srcRect l="12500" r="12500"/>
          <a:stretch/>
        </p:blipFill>
        <p:spPr>
          <a:xfrm>
            <a:off x="4598877" y="1230327"/>
            <a:ext cx="2994245" cy="2994245"/>
          </a:xfrm>
          <a:prstGeom prst="ellipse">
            <a:avLst/>
          </a:prstGeom>
          <a:solidFill>
            <a:schemeClr val="tx2"/>
          </a:solidFill>
          <a:ln w="28575">
            <a:solidFill>
              <a:schemeClr val="tx2"/>
            </a:solidFill>
          </a:ln>
        </p:spPr>
      </p:pic>
    </p:spTree>
    <p:extLst>
      <p:ext uri="{BB962C8B-B14F-4D97-AF65-F5344CB8AC3E}">
        <p14:creationId xmlns:p14="http://schemas.microsoft.com/office/powerpoint/2010/main" val="2457198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EBC98-DC83-8DB1-7B8F-816065087E8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39FB725-E1CB-6806-BB01-EF3E86AA6907}"/>
              </a:ext>
            </a:extLst>
          </p:cNvPr>
          <p:cNvSpPr>
            <a:spLocks noGrp="1"/>
          </p:cNvSpPr>
          <p:nvPr>
            <p:ph type="title"/>
          </p:nvPr>
        </p:nvSpPr>
        <p:spPr>
          <a:xfrm>
            <a:off x="231078" y="531006"/>
            <a:ext cx="11740260" cy="502445"/>
          </a:xfrm>
        </p:spPr>
        <p:txBody>
          <a:bodyPr/>
          <a:lstStyle/>
          <a:p>
            <a:r>
              <a:rPr lang="en-US" dirty="0"/>
              <a:t>Patient Case: Obesity Care After a Dismissive Experience </a:t>
            </a:r>
          </a:p>
        </p:txBody>
      </p:sp>
      <p:grpSp>
        <p:nvGrpSpPr>
          <p:cNvPr id="10" name="Group 9">
            <a:extLst>
              <a:ext uri="{FF2B5EF4-FFF2-40B4-BE49-F238E27FC236}">
                <a16:creationId xmlns:a16="http://schemas.microsoft.com/office/drawing/2014/main" id="{9D15057F-A833-B5B0-415B-889BA842A141}"/>
              </a:ext>
            </a:extLst>
          </p:cNvPr>
          <p:cNvGrpSpPr/>
          <p:nvPr/>
        </p:nvGrpSpPr>
        <p:grpSpPr>
          <a:xfrm>
            <a:off x="7924366" y="1153119"/>
            <a:ext cx="3728569" cy="1400907"/>
            <a:chOff x="288292" y="1516768"/>
            <a:chExt cx="3728569" cy="1400907"/>
          </a:xfrm>
        </p:grpSpPr>
        <p:sp>
          <p:nvSpPr>
            <p:cNvPr id="11" name="Rounded Rectangle 31">
              <a:extLst>
                <a:ext uri="{FF2B5EF4-FFF2-40B4-BE49-F238E27FC236}">
                  <a16:creationId xmlns:a16="http://schemas.microsoft.com/office/drawing/2014/main" id="{A485003D-489B-A940-DB1E-699D62A84D33}"/>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extBox 11">
              <a:extLst>
                <a:ext uri="{FF2B5EF4-FFF2-40B4-BE49-F238E27FC236}">
                  <a16:creationId xmlns:a16="http://schemas.microsoft.com/office/drawing/2014/main" id="{AB7DCFF2-6904-544A-AC25-DCB2B90889E7}"/>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dirty="0">
                  <a:solidFill>
                    <a:schemeClr val="bg2"/>
                  </a:solidFill>
                </a:rPr>
                <a:t>Do you see patients </a:t>
              </a:r>
              <a:br>
                <a:rPr lang="en-US" dirty="0">
                  <a:solidFill>
                    <a:schemeClr val="bg2"/>
                  </a:solidFill>
                </a:rPr>
              </a:br>
              <a:r>
                <a:rPr lang="en-US" dirty="0">
                  <a:solidFill>
                    <a:schemeClr val="bg2"/>
                  </a:solidFill>
                </a:rPr>
                <a:t>like this frequently in </a:t>
              </a:r>
              <a:br>
                <a:rPr lang="en-US" dirty="0">
                  <a:solidFill>
                    <a:schemeClr val="bg2"/>
                  </a:solidFill>
                </a:rPr>
              </a:br>
              <a:r>
                <a:rPr lang="en-US" dirty="0">
                  <a:solidFill>
                    <a:schemeClr val="bg2"/>
                  </a:solidFill>
                </a:rPr>
                <a:t>your practice?</a:t>
              </a:r>
            </a:p>
          </p:txBody>
        </p:sp>
        <p:sp>
          <p:nvSpPr>
            <p:cNvPr id="13" name="Oval 12">
              <a:extLst>
                <a:ext uri="{FF2B5EF4-FFF2-40B4-BE49-F238E27FC236}">
                  <a16:creationId xmlns:a16="http://schemas.microsoft.com/office/drawing/2014/main" id="{886B5590-4D29-1988-BAE7-42A240F20C34}"/>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4" name="Graphic 13" descr="Chat bubble with solid fill">
              <a:extLst>
                <a:ext uri="{FF2B5EF4-FFF2-40B4-BE49-F238E27FC236}">
                  <a16:creationId xmlns:a16="http://schemas.microsoft.com/office/drawing/2014/main" id="{8E98F3DA-EA8F-D3D1-C612-74B022DECF2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13992" y="1646351"/>
              <a:ext cx="494739" cy="494739"/>
            </a:xfrm>
            <a:prstGeom prst="rect">
              <a:avLst/>
            </a:prstGeom>
          </p:spPr>
        </p:pic>
      </p:grpSp>
      <p:grpSp>
        <p:nvGrpSpPr>
          <p:cNvPr id="15" name="Group 14">
            <a:extLst>
              <a:ext uri="{FF2B5EF4-FFF2-40B4-BE49-F238E27FC236}">
                <a16:creationId xmlns:a16="http://schemas.microsoft.com/office/drawing/2014/main" id="{93ABDEAD-1EF2-4DA1-68F4-D236A7F7400B}"/>
              </a:ext>
            </a:extLst>
          </p:cNvPr>
          <p:cNvGrpSpPr/>
          <p:nvPr/>
        </p:nvGrpSpPr>
        <p:grpSpPr>
          <a:xfrm>
            <a:off x="516637" y="1153119"/>
            <a:ext cx="3750996" cy="1400907"/>
            <a:chOff x="550503" y="1328429"/>
            <a:chExt cx="3750996" cy="1400907"/>
          </a:xfrm>
        </p:grpSpPr>
        <p:sp>
          <p:nvSpPr>
            <p:cNvPr id="20" name="Rounded Rectangle 26">
              <a:extLst>
                <a:ext uri="{FF2B5EF4-FFF2-40B4-BE49-F238E27FC236}">
                  <a16:creationId xmlns:a16="http://schemas.microsoft.com/office/drawing/2014/main" id="{8AE645D1-6D9E-8998-B645-32F5C3688E5E}"/>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1" name="TextBox 20">
              <a:extLst>
                <a:ext uri="{FF2B5EF4-FFF2-40B4-BE49-F238E27FC236}">
                  <a16:creationId xmlns:a16="http://schemas.microsoft.com/office/drawing/2014/main" id="{DD96E88B-B7A6-9420-AA74-17521D7D38B3}"/>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dirty="0">
                  <a:solidFill>
                    <a:schemeClr val="bg2"/>
                  </a:solidFill>
                </a:rPr>
                <a:t>Think about this</a:t>
              </a:r>
              <a:br>
                <a:rPr lang="en-US" dirty="0">
                  <a:solidFill>
                    <a:schemeClr val="bg2"/>
                  </a:solidFill>
                </a:rPr>
              </a:br>
              <a:r>
                <a:rPr lang="en-US" dirty="0">
                  <a:solidFill>
                    <a:schemeClr val="bg2"/>
                  </a:solidFill>
                </a:rPr>
                <a:t>patient’s story</a:t>
              </a:r>
            </a:p>
          </p:txBody>
        </p:sp>
        <p:sp>
          <p:nvSpPr>
            <p:cNvPr id="22" name="Oval 21">
              <a:extLst>
                <a:ext uri="{FF2B5EF4-FFF2-40B4-BE49-F238E27FC236}">
                  <a16:creationId xmlns:a16="http://schemas.microsoft.com/office/drawing/2014/main" id="{24E988D3-E023-2849-5230-DB15261140D0}"/>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23" name="Graphic 22" descr="Users with solid fill">
              <a:extLst>
                <a:ext uri="{FF2B5EF4-FFF2-40B4-BE49-F238E27FC236}">
                  <a16:creationId xmlns:a16="http://schemas.microsoft.com/office/drawing/2014/main" id="{FD666FA1-0FFA-AAD5-BC52-B7599BEC3CE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88" y="1386080"/>
              <a:ext cx="579028" cy="579028"/>
            </a:xfrm>
            <a:prstGeom prst="rect">
              <a:avLst/>
            </a:prstGeom>
          </p:spPr>
        </p:pic>
      </p:grpSp>
      <p:grpSp>
        <p:nvGrpSpPr>
          <p:cNvPr id="24" name="Group 23">
            <a:extLst>
              <a:ext uri="{FF2B5EF4-FFF2-40B4-BE49-F238E27FC236}">
                <a16:creationId xmlns:a16="http://schemas.microsoft.com/office/drawing/2014/main" id="{8B6AC1D6-8AD8-96CF-3188-01250C0CAA8D}"/>
              </a:ext>
            </a:extLst>
          </p:cNvPr>
          <p:cNvGrpSpPr/>
          <p:nvPr/>
        </p:nvGrpSpPr>
        <p:grpSpPr>
          <a:xfrm>
            <a:off x="516637" y="2754282"/>
            <a:ext cx="3750996" cy="1400907"/>
            <a:chOff x="550503" y="3000155"/>
            <a:chExt cx="3750996" cy="1400907"/>
          </a:xfrm>
        </p:grpSpPr>
        <p:grpSp>
          <p:nvGrpSpPr>
            <p:cNvPr id="25" name="Group 24">
              <a:extLst>
                <a:ext uri="{FF2B5EF4-FFF2-40B4-BE49-F238E27FC236}">
                  <a16:creationId xmlns:a16="http://schemas.microsoft.com/office/drawing/2014/main" id="{32166713-DC99-D526-D828-E2707DE2933B}"/>
                </a:ext>
              </a:extLst>
            </p:cNvPr>
            <p:cNvGrpSpPr/>
            <p:nvPr/>
          </p:nvGrpSpPr>
          <p:grpSpPr>
            <a:xfrm>
              <a:off x="550503" y="3000155"/>
              <a:ext cx="3750996" cy="1400907"/>
              <a:chOff x="234896" y="1516768"/>
              <a:chExt cx="3750996" cy="1400907"/>
            </a:xfrm>
          </p:grpSpPr>
          <p:sp>
            <p:nvSpPr>
              <p:cNvPr id="30" name="Rounded Rectangle 16">
                <a:extLst>
                  <a:ext uri="{FF2B5EF4-FFF2-40B4-BE49-F238E27FC236}">
                    <a16:creationId xmlns:a16="http://schemas.microsoft.com/office/drawing/2014/main" id="{CE5F77E9-FD0D-7681-EA82-0CAFB3CADBC8}"/>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6" name="TextBox 35">
                <a:extLst>
                  <a:ext uri="{FF2B5EF4-FFF2-40B4-BE49-F238E27FC236}">
                    <a16:creationId xmlns:a16="http://schemas.microsoft.com/office/drawing/2014/main" id="{813A7CE8-D5FE-0A40-03FC-C72F7FB88231}"/>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dirty="0">
                    <a:solidFill>
                      <a:schemeClr val="bg2"/>
                    </a:solidFill>
                  </a:rPr>
                  <a:t>How would you open</a:t>
                </a:r>
                <a:br>
                  <a:rPr lang="en-US" dirty="0">
                    <a:solidFill>
                      <a:schemeClr val="bg2"/>
                    </a:solidFill>
                  </a:rPr>
                </a:br>
                <a:r>
                  <a:rPr lang="en-US" dirty="0">
                    <a:solidFill>
                      <a:schemeClr val="bg2"/>
                    </a:solidFill>
                  </a:rPr>
                  <a:t>the conversation?</a:t>
                </a:r>
              </a:p>
            </p:txBody>
          </p:sp>
          <p:sp>
            <p:nvSpPr>
              <p:cNvPr id="37" name="Oval 36">
                <a:extLst>
                  <a:ext uri="{FF2B5EF4-FFF2-40B4-BE49-F238E27FC236}">
                    <a16:creationId xmlns:a16="http://schemas.microsoft.com/office/drawing/2014/main" id="{E265FFBB-111B-B0F9-BBED-50F9840F69D6}"/>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26" name="Graphic 25" descr="Magnifying glass with solid fill">
              <a:extLst>
                <a:ext uri="{FF2B5EF4-FFF2-40B4-BE49-F238E27FC236}">
                  <a16:creationId xmlns:a16="http://schemas.microsoft.com/office/drawing/2014/main" id="{2EA2A4DF-3398-6CFD-1316-AE4D1E8F914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3115" y="3106029"/>
              <a:ext cx="457200" cy="457200"/>
            </a:xfrm>
            <a:prstGeom prst="rect">
              <a:avLst/>
            </a:prstGeom>
          </p:spPr>
        </p:pic>
      </p:grpSp>
      <p:grpSp>
        <p:nvGrpSpPr>
          <p:cNvPr id="38" name="Group 37">
            <a:extLst>
              <a:ext uri="{FF2B5EF4-FFF2-40B4-BE49-F238E27FC236}">
                <a16:creationId xmlns:a16="http://schemas.microsoft.com/office/drawing/2014/main" id="{5E7D8BE4-D707-F397-88FF-C0C182A9074A}"/>
              </a:ext>
            </a:extLst>
          </p:cNvPr>
          <p:cNvGrpSpPr/>
          <p:nvPr/>
        </p:nvGrpSpPr>
        <p:grpSpPr>
          <a:xfrm>
            <a:off x="7924366" y="2754282"/>
            <a:ext cx="3728569" cy="1401078"/>
            <a:chOff x="7960675" y="3000155"/>
            <a:chExt cx="3728569" cy="1401078"/>
          </a:xfrm>
        </p:grpSpPr>
        <p:grpSp>
          <p:nvGrpSpPr>
            <p:cNvPr id="39" name="Group 38">
              <a:extLst>
                <a:ext uri="{FF2B5EF4-FFF2-40B4-BE49-F238E27FC236}">
                  <a16:creationId xmlns:a16="http://schemas.microsoft.com/office/drawing/2014/main" id="{0849BEED-F428-FC53-46F7-A9864FEB2B88}"/>
                </a:ext>
              </a:extLst>
            </p:cNvPr>
            <p:cNvGrpSpPr/>
            <p:nvPr/>
          </p:nvGrpSpPr>
          <p:grpSpPr>
            <a:xfrm>
              <a:off x="7960675" y="3000155"/>
              <a:ext cx="3728569" cy="1401078"/>
              <a:chOff x="288292" y="1516768"/>
              <a:chExt cx="3728569" cy="1401078"/>
            </a:xfrm>
          </p:grpSpPr>
          <p:sp>
            <p:nvSpPr>
              <p:cNvPr id="45" name="Rounded Rectangle 41">
                <a:extLst>
                  <a:ext uri="{FF2B5EF4-FFF2-40B4-BE49-F238E27FC236}">
                    <a16:creationId xmlns:a16="http://schemas.microsoft.com/office/drawing/2014/main" id="{F09B6403-83C8-7AEB-5ADA-179DB0C862C8}"/>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6" name="TextBox 45">
                <a:extLst>
                  <a:ext uri="{FF2B5EF4-FFF2-40B4-BE49-F238E27FC236}">
                    <a16:creationId xmlns:a16="http://schemas.microsoft.com/office/drawing/2014/main" id="{37211332-6B1C-C7C8-2443-A5A108A0D9B9}"/>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dirty="0">
                    <a:solidFill>
                      <a:schemeClr val="bg2"/>
                    </a:solidFill>
                  </a:rPr>
                  <a:t>What opportunities </a:t>
                </a:r>
                <a:br>
                  <a:rPr lang="en-US" dirty="0">
                    <a:solidFill>
                      <a:schemeClr val="bg2"/>
                    </a:solidFill>
                  </a:rPr>
                </a:br>
                <a:r>
                  <a:rPr lang="en-US" dirty="0">
                    <a:solidFill>
                      <a:schemeClr val="bg2"/>
                    </a:solidFill>
                  </a:rPr>
                  <a:t>are there to rebuild trust and invite partnership?</a:t>
                </a:r>
              </a:p>
            </p:txBody>
          </p:sp>
          <p:sp>
            <p:nvSpPr>
              <p:cNvPr id="47" name="Oval 46">
                <a:extLst>
                  <a:ext uri="{FF2B5EF4-FFF2-40B4-BE49-F238E27FC236}">
                    <a16:creationId xmlns:a16="http://schemas.microsoft.com/office/drawing/2014/main" id="{160A90F8-109D-DAA9-B6F7-BFE00721736C}"/>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40" name="Graphic 39" descr="Bar graph with upward trend with solid fill">
              <a:extLst>
                <a:ext uri="{FF2B5EF4-FFF2-40B4-BE49-F238E27FC236}">
                  <a16:creationId xmlns:a16="http://schemas.microsoft.com/office/drawing/2014/main" id="{6E502693-A05F-36B6-699D-CA1121828AC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086375" y="3126077"/>
              <a:ext cx="459490" cy="459490"/>
            </a:xfrm>
            <a:prstGeom prst="rect">
              <a:avLst/>
            </a:prstGeom>
          </p:spPr>
        </p:pic>
      </p:grpSp>
      <p:pic>
        <p:nvPicPr>
          <p:cNvPr id="48" name="Picture 47" descr="A person sitting on a bed&#10;&#10;AI-generated content may be incorrect.">
            <a:extLst>
              <a:ext uri="{FF2B5EF4-FFF2-40B4-BE49-F238E27FC236}">
                <a16:creationId xmlns:a16="http://schemas.microsoft.com/office/drawing/2014/main" id="{CDD27F9B-40C3-FCE4-A380-435BA02CA9D3}"/>
              </a:ext>
            </a:extLst>
          </p:cNvPr>
          <p:cNvPicPr>
            <a:picLocks noChangeAspect="1"/>
          </p:cNvPicPr>
          <p:nvPr/>
        </p:nvPicPr>
        <p:blipFill rotWithShape="1">
          <a:blip r:embed="rId7"/>
          <a:srcRect l="12500" r="12500"/>
          <a:stretch/>
        </p:blipFill>
        <p:spPr>
          <a:xfrm>
            <a:off x="4598877" y="1230323"/>
            <a:ext cx="2994245" cy="2994245"/>
          </a:xfrm>
          <a:prstGeom prst="ellipse">
            <a:avLst/>
          </a:prstGeom>
          <a:solidFill>
            <a:schemeClr val="tx2"/>
          </a:solidFill>
          <a:ln w="28575">
            <a:solidFill>
              <a:schemeClr val="tx2"/>
            </a:solidFill>
          </a:ln>
        </p:spPr>
      </p:pic>
      <p:grpSp>
        <p:nvGrpSpPr>
          <p:cNvPr id="2" name="Group 1">
            <a:extLst>
              <a:ext uri="{FF2B5EF4-FFF2-40B4-BE49-F238E27FC236}">
                <a16:creationId xmlns:a16="http://schemas.microsoft.com/office/drawing/2014/main" id="{C9FEBBED-278A-ABA0-0D76-0BEC4A69C84E}"/>
              </a:ext>
            </a:extLst>
          </p:cNvPr>
          <p:cNvGrpSpPr/>
          <p:nvPr/>
        </p:nvGrpSpPr>
        <p:grpSpPr>
          <a:xfrm>
            <a:off x="2771335" y="4070749"/>
            <a:ext cx="6649327" cy="2336552"/>
            <a:chOff x="2479176" y="5938113"/>
            <a:chExt cx="6592824" cy="2316697"/>
          </a:xfrm>
        </p:grpSpPr>
        <p:sp>
          <p:nvSpPr>
            <p:cNvPr id="4" name="Rectangle: Rounded Corners 3">
              <a:extLst>
                <a:ext uri="{FF2B5EF4-FFF2-40B4-BE49-F238E27FC236}">
                  <a16:creationId xmlns:a16="http://schemas.microsoft.com/office/drawing/2014/main" id="{805775B2-0916-FE71-D4F2-E2B653888C90}"/>
                </a:ext>
              </a:extLst>
            </p:cNvPr>
            <p:cNvSpPr/>
            <p:nvPr/>
          </p:nvSpPr>
          <p:spPr>
            <a:xfrm>
              <a:off x="2479176" y="6270562"/>
              <a:ext cx="6592824" cy="1984248"/>
            </a:xfrm>
            <a:prstGeom prst="roundRect">
              <a:avLst/>
            </a:prstGeom>
            <a:solidFill>
              <a:schemeClr val="accent4"/>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r>
                <a:rPr lang="en-US" b="1" dirty="0">
                  <a:solidFill>
                    <a:schemeClr val="bg2"/>
                  </a:solidFill>
                  <a:latin typeface="Poppins" pitchFamily="2" charset="77"/>
                  <a:cs typeface="Poppins" pitchFamily="2" charset="77"/>
                </a:rPr>
              </a:br>
              <a:r>
                <a:rPr lang="en-US" b="1" dirty="0">
                  <a:solidFill>
                    <a:schemeClr val="bg2"/>
                  </a:solidFill>
                  <a:latin typeface="Poppins" pitchFamily="2" charset="77"/>
                  <a:cs typeface="Poppins" pitchFamily="2" charset="77"/>
                </a:rPr>
                <a:t>Teaching Point:</a:t>
              </a:r>
            </a:p>
            <a:p>
              <a:pPr algn="ctr"/>
              <a:r>
                <a:rPr lang="en-US" dirty="0">
                  <a:solidFill>
                    <a:schemeClr val="bg2"/>
                  </a:solidFill>
                  <a:latin typeface="Poppins" pitchFamily="2" charset="77"/>
                  <a:cs typeface="Poppins" pitchFamily="2" charset="77"/>
                </a:rPr>
                <a:t>The clinical task is not to simply describe new obesity treatments. It is to rebuild trust, identify health goals, and invite partnership with patients.</a:t>
              </a:r>
            </a:p>
          </p:txBody>
        </p:sp>
        <p:grpSp>
          <p:nvGrpSpPr>
            <p:cNvPr id="5" name="Group 4">
              <a:extLst>
                <a:ext uri="{FF2B5EF4-FFF2-40B4-BE49-F238E27FC236}">
                  <a16:creationId xmlns:a16="http://schemas.microsoft.com/office/drawing/2014/main" id="{F956E8E8-A01B-74D7-F0DE-55B68276077C}"/>
                </a:ext>
              </a:extLst>
            </p:cNvPr>
            <p:cNvGrpSpPr/>
            <p:nvPr/>
          </p:nvGrpSpPr>
          <p:grpSpPr>
            <a:xfrm>
              <a:off x="5420089" y="5938113"/>
              <a:ext cx="710998" cy="710998"/>
              <a:chOff x="5775588" y="6973386"/>
              <a:chExt cx="710998" cy="710998"/>
            </a:xfrm>
          </p:grpSpPr>
          <p:sp>
            <p:nvSpPr>
              <p:cNvPr id="6" name="Oval 5">
                <a:extLst>
                  <a:ext uri="{FF2B5EF4-FFF2-40B4-BE49-F238E27FC236}">
                    <a16:creationId xmlns:a16="http://schemas.microsoft.com/office/drawing/2014/main" id="{3161E342-2030-2D60-CE69-C59336DC74C1}"/>
                  </a:ext>
                </a:extLst>
              </p:cNvPr>
              <p:cNvSpPr/>
              <p:nvPr/>
            </p:nvSpPr>
            <p:spPr>
              <a:xfrm>
                <a:off x="5775588" y="6973386"/>
                <a:ext cx="710998" cy="710998"/>
              </a:xfrm>
              <a:prstGeom prst="ellipse">
                <a:avLst/>
              </a:prstGeom>
              <a:solidFill>
                <a:schemeClr val="bg1"/>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7" name="Graphic 6" descr="Lightbulb with solid fill">
                <a:extLst>
                  <a:ext uri="{FF2B5EF4-FFF2-40B4-BE49-F238E27FC236}">
                    <a16:creationId xmlns:a16="http://schemas.microsoft.com/office/drawing/2014/main" id="{D030EF36-B4A3-1930-DF79-C676F9D8269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7773" y="7064179"/>
                <a:ext cx="518020" cy="518020"/>
              </a:xfrm>
              <a:prstGeom prst="rect">
                <a:avLst/>
              </a:prstGeom>
            </p:spPr>
          </p:pic>
        </p:grpSp>
      </p:grpSp>
    </p:spTree>
    <p:extLst>
      <p:ext uri="{BB962C8B-B14F-4D97-AF65-F5344CB8AC3E}">
        <p14:creationId xmlns:p14="http://schemas.microsoft.com/office/powerpoint/2010/main" val="3908702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84436-34C3-3D21-6005-C0B9C9CE8745}"/>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BE520EF5-4FAB-AA2C-A7B7-C37C63760D31}"/>
              </a:ext>
            </a:extLst>
          </p:cNvPr>
          <p:cNvGraphicFramePr/>
          <p:nvPr>
            <p:extLst>
              <p:ext uri="{D42A27DB-BD31-4B8C-83A1-F6EECF244321}">
                <p14:modId xmlns:p14="http://schemas.microsoft.com/office/powerpoint/2010/main" val="2563981863"/>
              </p:ext>
            </p:extLst>
          </p:nvPr>
        </p:nvGraphicFramePr>
        <p:xfrm>
          <a:off x="316612" y="333652"/>
          <a:ext cx="11528294" cy="5993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CD73D377-16E7-1937-CA2E-1EA6EC08F0E0}"/>
              </a:ext>
            </a:extLst>
          </p:cNvPr>
          <p:cNvSpPr>
            <a:spLocks noGrp="1"/>
          </p:cNvSpPr>
          <p:nvPr>
            <p:ph type="title"/>
          </p:nvPr>
        </p:nvSpPr>
        <p:spPr>
          <a:xfrm>
            <a:off x="231078" y="531006"/>
            <a:ext cx="11740260" cy="502445"/>
          </a:xfrm>
        </p:spPr>
        <p:txBody>
          <a:bodyPr/>
          <a:lstStyle/>
          <a:p>
            <a:r>
              <a:rPr lang="en-US" dirty="0"/>
              <a:t>Moving the Conversation From Scale Only to Whole Health Goals </a:t>
            </a:r>
          </a:p>
        </p:txBody>
      </p:sp>
      <p:sp>
        <p:nvSpPr>
          <p:cNvPr id="4" name="TextBox 3">
            <a:extLst>
              <a:ext uri="{FF2B5EF4-FFF2-40B4-BE49-F238E27FC236}">
                <a16:creationId xmlns:a16="http://schemas.microsoft.com/office/drawing/2014/main" id="{AD27D3DB-C613-46CA-F902-48BB146E06AF}"/>
              </a:ext>
            </a:extLst>
          </p:cNvPr>
          <p:cNvSpPr txBox="1"/>
          <p:nvPr/>
        </p:nvSpPr>
        <p:spPr>
          <a:xfrm>
            <a:off x="1413757" y="2398816"/>
            <a:ext cx="9334005" cy="2945080"/>
          </a:xfrm>
          <a:prstGeom prst="rect">
            <a:avLst/>
          </a:prstGeom>
        </p:spPr>
        <p:txBody>
          <a:bodyPr vert="horz"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161616"/>
              </a:solidFill>
              <a:effectLst/>
              <a:uLnTx/>
              <a:uFillTx/>
              <a:latin typeface="Arial" panose="020B0604020202020204" pitchFamily="34" charset="0"/>
              <a:ea typeface="+mn-ea"/>
              <a:cs typeface="Arial" panose="020B0604020202020204" pitchFamily="34" charset="0"/>
            </a:endParaRPr>
          </a:p>
        </p:txBody>
      </p:sp>
      <p:sp>
        <p:nvSpPr>
          <p:cNvPr id="23" name="Content Placeholder 4">
            <a:extLst>
              <a:ext uri="{FF2B5EF4-FFF2-40B4-BE49-F238E27FC236}">
                <a16:creationId xmlns:a16="http://schemas.microsoft.com/office/drawing/2014/main" id="{402EF4F8-5270-339D-465C-45185E0686BE}"/>
              </a:ext>
            </a:extLst>
          </p:cNvPr>
          <p:cNvSpPr>
            <a:spLocks noGrp="1"/>
          </p:cNvSpPr>
          <p:nvPr>
            <p:ph sz="quarter" idx="10"/>
          </p:nvPr>
        </p:nvSpPr>
        <p:spPr>
          <a:xfrm>
            <a:off x="1712199" y="6302375"/>
            <a:ext cx="7812290" cy="327025"/>
          </a:xfrm>
        </p:spPr>
        <p:txBody>
          <a:bodyPr/>
          <a:lstStyle/>
          <a:p>
            <a:pPr algn="ctr"/>
            <a:r>
              <a:rPr lang="en-US" dirty="0"/>
              <a:t>Nadolsky. </a:t>
            </a:r>
            <a:r>
              <a:rPr lang="en-US" dirty="0" err="1"/>
              <a:t>Endocr</a:t>
            </a:r>
            <a:r>
              <a:rPr lang="en-US" dirty="0"/>
              <a:t> </a:t>
            </a:r>
            <a:r>
              <a:rPr lang="en-US" dirty="0" err="1"/>
              <a:t>Pract</a:t>
            </a:r>
            <a:r>
              <a:rPr lang="en-US" dirty="0"/>
              <a:t>. 2025;31:351. </a:t>
            </a:r>
          </a:p>
        </p:txBody>
      </p:sp>
      <p:sp>
        <p:nvSpPr>
          <p:cNvPr id="5" name="Rectangle 4">
            <a:extLst>
              <a:ext uri="{FF2B5EF4-FFF2-40B4-BE49-F238E27FC236}">
                <a16:creationId xmlns:a16="http://schemas.microsoft.com/office/drawing/2014/main" id="{DA636620-FC31-A1BF-54BB-6965CD839659}"/>
              </a:ext>
            </a:extLst>
          </p:cNvPr>
          <p:cNvSpPr/>
          <p:nvPr/>
        </p:nvSpPr>
        <p:spPr>
          <a:xfrm>
            <a:off x="316612" y="5518335"/>
            <a:ext cx="11528294" cy="609600"/>
          </a:xfrm>
          <a:prstGeom prst="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bg2"/>
                </a:solidFill>
              </a:rPr>
              <a:t>Conversation goal: “What would feeling better or doing better look like for you?”</a:t>
            </a:r>
          </a:p>
        </p:txBody>
      </p:sp>
    </p:spTree>
    <p:extLst>
      <p:ext uri="{BB962C8B-B14F-4D97-AF65-F5344CB8AC3E}">
        <p14:creationId xmlns:p14="http://schemas.microsoft.com/office/powerpoint/2010/main" val="2894363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AA499-9588-A684-8277-4B8A23F775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104B1D-E6B2-5F1C-156C-85987F077F5A}"/>
              </a:ext>
            </a:extLst>
          </p:cNvPr>
          <p:cNvSpPr>
            <a:spLocks noGrp="1"/>
          </p:cNvSpPr>
          <p:nvPr>
            <p:ph type="title"/>
          </p:nvPr>
        </p:nvSpPr>
        <p:spPr>
          <a:xfrm>
            <a:off x="231078" y="531006"/>
            <a:ext cx="11740260" cy="502445"/>
          </a:xfrm>
        </p:spPr>
        <p:txBody>
          <a:bodyPr/>
          <a:lstStyle/>
          <a:p>
            <a:r>
              <a:rPr lang="en-US" dirty="0"/>
              <a:t>Handling Concerns: Follow Curiosity Before Correction </a:t>
            </a:r>
          </a:p>
        </p:txBody>
      </p:sp>
      <p:sp>
        <p:nvSpPr>
          <p:cNvPr id="4" name="TextBox 3">
            <a:extLst>
              <a:ext uri="{FF2B5EF4-FFF2-40B4-BE49-F238E27FC236}">
                <a16:creationId xmlns:a16="http://schemas.microsoft.com/office/drawing/2014/main" id="{B5681921-F546-DD74-09B7-24E3301CCF9D}"/>
              </a:ext>
            </a:extLst>
          </p:cNvPr>
          <p:cNvSpPr txBox="1"/>
          <p:nvPr/>
        </p:nvSpPr>
        <p:spPr>
          <a:xfrm>
            <a:off x="1386247" y="2517719"/>
            <a:ext cx="9334005" cy="2945080"/>
          </a:xfrm>
          <a:prstGeom prst="rect">
            <a:avLst/>
          </a:prstGeom>
        </p:spPr>
        <p:txBody>
          <a:bodyPr vert="horz" wrap="square" lIns="0" tIns="0" rIns="0" bIns="0" rtlCol="0">
            <a:noAutofit/>
          </a:bodyPr>
          <a:lstStyle/>
          <a:p>
            <a:pPr algn="l"/>
            <a:endParaRPr lang="en-US" sz="1200" dirty="0"/>
          </a:p>
        </p:txBody>
      </p:sp>
      <p:sp>
        <p:nvSpPr>
          <p:cNvPr id="7" name="Rectangle 6">
            <a:extLst>
              <a:ext uri="{FF2B5EF4-FFF2-40B4-BE49-F238E27FC236}">
                <a16:creationId xmlns:a16="http://schemas.microsoft.com/office/drawing/2014/main" id="{34D8737C-1565-AC9D-4152-04ABE8C88428}"/>
              </a:ext>
            </a:extLst>
          </p:cNvPr>
          <p:cNvSpPr/>
          <p:nvPr/>
        </p:nvSpPr>
        <p:spPr>
          <a:xfrm>
            <a:off x="239787" y="1333500"/>
            <a:ext cx="3611491" cy="2141309"/>
          </a:xfrm>
          <a:prstGeom prst="rect">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b="1" dirty="0">
                <a:solidFill>
                  <a:schemeClr val="bg2"/>
                </a:solidFill>
                <a:latin typeface="Poppins" pitchFamily="2" charset="77"/>
                <a:cs typeface="Poppins" pitchFamily="2" charset="77"/>
              </a:rPr>
              <a:t>Cost: </a:t>
            </a:r>
            <a:br>
              <a:rPr lang="en-US" sz="2400" b="1" dirty="0">
                <a:solidFill>
                  <a:schemeClr val="bg2"/>
                </a:solidFill>
                <a:latin typeface="Poppins" pitchFamily="2" charset="77"/>
                <a:cs typeface="Poppins" pitchFamily="2" charset="77"/>
              </a:rPr>
            </a:br>
            <a:r>
              <a:rPr lang="en-US" sz="2400" dirty="0">
                <a:solidFill>
                  <a:schemeClr val="bg2"/>
                </a:solidFill>
                <a:latin typeface="Poppins" pitchFamily="2" charset="77"/>
                <a:cs typeface="Poppins" pitchFamily="2" charset="77"/>
              </a:rPr>
              <a:t>“Let us check your coverage before we choose a plan.”</a:t>
            </a:r>
            <a:endParaRPr lang="en-US" sz="2200" dirty="0">
              <a:solidFill>
                <a:schemeClr val="bg2"/>
              </a:solidFill>
            </a:endParaRPr>
          </a:p>
        </p:txBody>
      </p:sp>
      <p:sp>
        <p:nvSpPr>
          <p:cNvPr id="3" name="Rectangle 2">
            <a:extLst>
              <a:ext uri="{FF2B5EF4-FFF2-40B4-BE49-F238E27FC236}">
                <a16:creationId xmlns:a16="http://schemas.microsoft.com/office/drawing/2014/main" id="{013DDB5D-A78F-EC9C-4081-FCDD57A638F0}"/>
              </a:ext>
            </a:extLst>
          </p:cNvPr>
          <p:cNvSpPr/>
          <p:nvPr/>
        </p:nvSpPr>
        <p:spPr>
          <a:xfrm>
            <a:off x="4298963" y="1333500"/>
            <a:ext cx="3611491" cy="2141309"/>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b="1" dirty="0">
                <a:solidFill>
                  <a:schemeClr val="bg2"/>
                </a:solidFill>
                <a:latin typeface="Poppins" pitchFamily="2" charset="77"/>
                <a:cs typeface="Poppins" pitchFamily="2" charset="77"/>
              </a:rPr>
              <a:t>Maintenance:</a:t>
            </a:r>
            <a:br>
              <a:rPr lang="en-US" sz="2400" b="1" dirty="0">
                <a:solidFill>
                  <a:schemeClr val="bg2"/>
                </a:solidFill>
                <a:latin typeface="Poppins" pitchFamily="2" charset="77"/>
                <a:cs typeface="Poppins" pitchFamily="2" charset="77"/>
              </a:rPr>
            </a:br>
            <a:r>
              <a:rPr lang="en-US" sz="2400" dirty="0">
                <a:solidFill>
                  <a:schemeClr val="bg2"/>
                </a:solidFill>
                <a:latin typeface="Poppins" pitchFamily="2" charset="77"/>
                <a:cs typeface="Poppins" pitchFamily="2" charset="77"/>
              </a:rPr>
              <a:t>“Obesity often requires ongoing treatment like hypertension.”</a:t>
            </a:r>
            <a:endParaRPr lang="en-US" sz="2200" dirty="0">
              <a:solidFill>
                <a:schemeClr val="bg2"/>
              </a:solidFill>
            </a:endParaRPr>
          </a:p>
        </p:txBody>
      </p:sp>
      <p:sp>
        <p:nvSpPr>
          <p:cNvPr id="5" name="Rectangle 4">
            <a:extLst>
              <a:ext uri="{FF2B5EF4-FFF2-40B4-BE49-F238E27FC236}">
                <a16:creationId xmlns:a16="http://schemas.microsoft.com/office/drawing/2014/main" id="{626DC36C-BB86-1548-1EC8-107B21ED23E3}"/>
              </a:ext>
            </a:extLst>
          </p:cNvPr>
          <p:cNvSpPr/>
          <p:nvPr/>
        </p:nvSpPr>
        <p:spPr>
          <a:xfrm>
            <a:off x="8358139" y="1333500"/>
            <a:ext cx="3611490" cy="2141309"/>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b="1" dirty="0">
                <a:solidFill>
                  <a:schemeClr val="bg2"/>
                </a:solidFill>
                <a:latin typeface="Poppins" pitchFamily="2" charset="77"/>
                <a:cs typeface="Poppins" pitchFamily="2" charset="77"/>
              </a:rPr>
              <a:t>Safety: </a:t>
            </a:r>
            <a:br>
              <a:rPr lang="en-US" sz="2400" b="1" dirty="0">
                <a:solidFill>
                  <a:schemeClr val="bg2"/>
                </a:solidFill>
                <a:latin typeface="Poppins" pitchFamily="2" charset="77"/>
                <a:cs typeface="Poppins" pitchFamily="2" charset="77"/>
              </a:rPr>
            </a:br>
            <a:r>
              <a:rPr lang="en-US" sz="2400" dirty="0">
                <a:solidFill>
                  <a:schemeClr val="bg2"/>
                </a:solidFill>
                <a:latin typeface="Poppins" pitchFamily="2" charset="77"/>
                <a:cs typeface="Poppins" pitchFamily="2" charset="77"/>
              </a:rPr>
              <a:t>“Let us review the benefits, risks, and symptoms that warrant warning.”</a:t>
            </a:r>
            <a:endParaRPr lang="en-US" sz="2200" dirty="0">
              <a:solidFill>
                <a:schemeClr val="bg2"/>
              </a:solidFill>
            </a:endParaRPr>
          </a:p>
        </p:txBody>
      </p:sp>
      <p:sp>
        <p:nvSpPr>
          <p:cNvPr id="6" name="Rectangle 5">
            <a:extLst>
              <a:ext uri="{FF2B5EF4-FFF2-40B4-BE49-F238E27FC236}">
                <a16:creationId xmlns:a16="http://schemas.microsoft.com/office/drawing/2014/main" id="{8C16C192-267F-FD72-69AD-6205A29C0181}"/>
              </a:ext>
            </a:extLst>
          </p:cNvPr>
          <p:cNvSpPr/>
          <p:nvPr/>
        </p:nvSpPr>
        <p:spPr>
          <a:xfrm>
            <a:off x="2278317" y="3655955"/>
            <a:ext cx="3611491" cy="2121084"/>
          </a:xfrm>
          <a:prstGeom prst="rect">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b="1" dirty="0">
                <a:solidFill>
                  <a:schemeClr val="bg2"/>
                </a:solidFill>
                <a:latin typeface="Poppins" pitchFamily="2" charset="77"/>
                <a:cs typeface="Poppins" pitchFamily="2" charset="77"/>
              </a:rPr>
              <a:t>Stigma: </a:t>
            </a:r>
            <a:br>
              <a:rPr lang="en-US" sz="2400" b="1" dirty="0">
                <a:solidFill>
                  <a:schemeClr val="bg2"/>
                </a:solidFill>
                <a:latin typeface="Poppins" pitchFamily="2" charset="77"/>
                <a:cs typeface="Poppins" pitchFamily="2" charset="77"/>
              </a:rPr>
            </a:br>
            <a:r>
              <a:rPr lang="en-US" sz="2400" dirty="0">
                <a:solidFill>
                  <a:schemeClr val="bg2"/>
                </a:solidFill>
                <a:latin typeface="Poppins" pitchFamily="2" charset="77"/>
                <a:cs typeface="Poppins" pitchFamily="2" charset="77"/>
              </a:rPr>
              <a:t>“This is </a:t>
            </a:r>
            <a:r>
              <a:rPr lang="en-US" sz="2400" i="1" dirty="0">
                <a:solidFill>
                  <a:schemeClr val="bg2"/>
                </a:solidFill>
                <a:latin typeface="Poppins" pitchFamily="2" charset="77"/>
                <a:cs typeface="Poppins" pitchFamily="2" charset="77"/>
              </a:rPr>
              <a:t>not</a:t>
            </a:r>
            <a:r>
              <a:rPr lang="en-US" sz="2400" dirty="0">
                <a:solidFill>
                  <a:schemeClr val="bg2"/>
                </a:solidFill>
                <a:latin typeface="Poppins" pitchFamily="2" charset="77"/>
                <a:cs typeface="Poppins" pitchFamily="2" charset="77"/>
              </a:rPr>
              <a:t> a character flaw; </a:t>
            </a:r>
            <a:br>
              <a:rPr lang="en-US" sz="2400" dirty="0">
                <a:solidFill>
                  <a:schemeClr val="bg2"/>
                </a:solidFill>
                <a:latin typeface="Poppins" pitchFamily="2" charset="77"/>
                <a:cs typeface="Poppins" pitchFamily="2" charset="77"/>
              </a:rPr>
            </a:br>
            <a:r>
              <a:rPr lang="en-US" sz="2400" dirty="0">
                <a:solidFill>
                  <a:schemeClr val="bg2"/>
                </a:solidFill>
                <a:latin typeface="Poppins" pitchFamily="2" charset="77"/>
                <a:cs typeface="Poppins" pitchFamily="2" charset="77"/>
              </a:rPr>
              <a:t>it is a treatable disease.”</a:t>
            </a:r>
            <a:endParaRPr lang="en-US" sz="2200" dirty="0">
              <a:solidFill>
                <a:schemeClr val="bg2"/>
              </a:solidFill>
            </a:endParaRPr>
          </a:p>
        </p:txBody>
      </p:sp>
      <p:sp>
        <p:nvSpPr>
          <p:cNvPr id="8" name="Content Placeholder 4">
            <a:extLst>
              <a:ext uri="{FF2B5EF4-FFF2-40B4-BE49-F238E27FC236}">
                <a16:creationId xmlns:a16="http://schemas.microsoft.com/office/drawing/2014/main" id="{339FAA6D-359C-7C54-7F8A-21267E9BBCF4}"/>
              </a:ext>
            </a:extLst>
          </p:cNvPr>
          <p:cNvSpPr>
            <a:spLocks noGrp="1"/>
          </p:cNvSpPr>
          <p:nvPr>
            <p:ph sz="quarter" idx="10"/>
          </p:nvPr>
        </p:nvSpPr>
        <p:spPr>
          <a:xfrm>
            <a:off x="1712199" y="6302375"/>
            <a:ext cx="7812290" cy="327025"/>
          </a:xfrm>
        </p:spPr>
        <p:txBody>
          <a:bodyPr/>
          <a:lstStyle/>
          <a:p>
            <a:pPr algn="ctr"/>
            <a:r>
              <a:rPr lang="en-US" dirty="0"/>
              <a:t>Nadolsky. </a:t>
            </a:r>
            <a:r>
              <a:rPr lang="en-US" dirty="0" err="1"/>
              <a:t>Endocr</a:t>
            </a:r>
            <a:r>
              <a:rPr lang="en-US" dirty="0"/>
              <a:t> </a:t>
            </a:r>
            <a:r>
              <a:rPr lang="en-US" dirty="0" err="1"/>
              <a:t>Pract</a:t>
            </a:r>
            <a:r>
              <a:rPr lang="en-US" dirty="0"/>
              <a:t>. 2025;31:351. </a:t>
            </a:r>
          </a:p>
        </p:txBody>
      </p:sp>
      <p:sp>
        <p:nvSpPr>
          <p:cNvPr id="11" name="Rectangle 10">
            <a:extLst>
              <a:ext uri="{FF2B5EF4-FFF2-40B4-BE49-F238E27FC236}">
                <a16:creationId xmlns:a16="http://schemas.microsoft.com/office/drawing/2014/main" id="{93C43833-B7DC-7CB0-C8C3-4C138B85522B}"/>
              </a:ext>
            </a:extLst>
          </p:cNvPr>
          <p:cNvSpPr/>
          <p:nvPr/>
        </p:nvSpPr>
        <p:spPr>
          <a:xfrm>
            <a:off x="6367237" y="3645842"/>
            <a:ext cx="3611489" cy="2141309"/>
          </a:xfrm>
          <a:prstGeom prst="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2"/>
                </a:solidFill>
                <a:latin typeface="Poppins" pitchFamily="2" charset="77"/>
                <a:cs typeface="Poppins" pitchFamily="2" charset="77"/>
              </a:rPr>
              <a:t>Administration: </a:t>
            </a:r>
            <a:br>
              <a:rPr lang="en-US" sz="2400" b="1" dirty="0">
                <a:solidFill>
                  <a:schemeClr val="bg2"/>
                </a:solidFill>
                <a:latin typeface="Poppins" pitchFamily="2" charset="77"/>
                <a:cs typeface="Poppins" pitchFamily="2" charset="77"/>
              </a:rPr>
            </a:br>
            <a:r>
              <a:rPr lang="en-US" sz="2400" dirty="0">
                <a:solidFill>
                  <a:schemeClr val="bg2"/>
                </a:solidFill>
              </a:rPr>
              <a:t>“Let us compare what fits your health goals, routine, safety, and access needs.”</a:t>
            </a:r>
            <a:endParaRPr lang="en-US" sz="2200" dirty="0">
              <a:solidFill>
                <a:schemeClr val="bg2"/>
              </a:solidFill>
            </a:endParaRPr>
          </a:p>
        </p:txBody>
      </p:sp>
    </p:spTree>
    <p:extLst>
      <p:ext uri="{BB962C8B-B14F-4D97-AF65-F5344CB8AC3E}">
        <p14:creationId xmlns:p14="http://schemas.microsoft.com/office/powerpoint/2010/main" val="3348785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5AB30-E8C3-56E6-F52A-54F58D8117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C9EEA1-9793-8E0C-CB06-2E460B894A0F}"/>
              </a:ext>
            </a:extLst>
          </p:cNvPr>
          <p:cNvSpPr>
            <a:spLocks noGrp="1"/>
          </p:cNvSpPr>
          <p:nvPr>
            <p:ph type="title"/>
          </p:nvPr>
        </p:nvSpPr>
        <p:spPr/>
        <p:txBody>
          <a:bodyPr/>
          <a:lstStyle/>
          <a:p>
            <a:r>
              <a:rPr lang="en-US" dirty="0"/>
              <a:t>Follow-up Is Part of Your Prescription </a:t>
            </a:r>
          </a:p>
        </p:txBody>
      </p:sp>
      <p:sp>
        <p:nvSpPr>
          <p:cNvPr id="4" name="Content Placeholder 3">
            <a:extLst>
              <a:ext uri="{FF2B5EF4-FFF2-40B4-BE49-F238E27FC236}">
                <a16:creationId xmlns:a16="http://schemas.microsoft.com/office/drawing/2014/main" id="{3BB5E148-53A1-7D0B-9903-F3DA36BAAA68}"/>
              </a:ext>
            </a:extLst>
          </p:cNvPr>
          <p:cNvSpPr>
            <a:spLocks noGrp="1"/>
          </p:cNvSpPr>
          <p:nvPr>
            <p:ph idx="1"/>
          </p:nvPr>
        </p:nvSpPr>
        <p:spPr>
          <a:xfrm>
            <a:off x="231078" y="1335023"/>
            <a:ext cx="11740260" cy="3141726"/>
          </a:xfrm>
        </p:spPr>
        <p:txBody>
          <a:bodyPr/>
          <a:lstStyle/>
          <a:p>
            <a:r>
              <a:rPr lang="en-US" sz="2200" dirty="0"/>
              <a:t>Patients hear of your commitment when their plan includes ongoing support </a:t>
            </a:r>
          </a:p>
          <a:p>
            <a:pPr lvl="2"/>
            <a:r>
              <a:rPr lang="en-US" sz="2000" dirty="0">
                <a:solidFill>
                  <a:srgbClr val="222222"/>
                </a:solidFill>
                <a:latin typeface="+mn-lt"/>
                <a:ea typeface="Aptos" pitchFamily="34" charset="-122"/>
                <a:cs typeface="Aptos" pitchFamily="34" charset="-120"/>
              </a:rPr>
              <a:t>Try saying, “How does it sound if we schedule regular follow-up visits to see what is working vs what is hard for you and whether the plan needs adjusted?”</a:t>
            </a:r>
            <a:endParaRPr lang="en-US" sz="2000" dirty="0">
              <a:latin typeface="+mn-lt"/>
            </a:endParaRPr>
          </a:p>
          <a:p>
            <a:r>
              <a:rPr lang="en-US" sz="2200" dirty="0">
                <a:solidFill>
                  <a:srgbClr val="222222"/>
                </a:solidFill>
                <a:latin typeface="+mn-lt"/>
                <a:ea typeface="Aptos" pitchFamily="34" charset="-122"/>
                <a:cs typeface="Aptos" pitchFamily="34" charset="-120"/>
              </a:rPr>
              <a:t>Track more than weight loss</a:t>
            </a:r>
          </a:p>
          <a:p>
            <a:pPr lvl="2"/>
            <a:r>
              <a:rPr lang="en-US" sz="2000" dirty="0">
                <a:solidFill>
                  <a:srgbClr val="222222"/>
                </a:solidFill>
                <a:latin typeface="+mn-lt"/>
                <a:ea typeface="Aptos" pitchFamily="34" charset="-122"/>
                <a:cs typeface="Aptos" pitchFamily="34" charset="-120"/>
              </a:rPr>
              <a:t>Labs, blood pressure, sleep, function, mood, quality of life, tolerability, adherence, access, and whether the administration route fits patients’ lifestyle </a:t>
            </a:r>
            <a:endParaRPr lang="en-US" sz="2000" dirty="0">
              <a:solidFill>
                <a:srgbClr val="222222"/>
              </a:solidFill>
              <a:latin typeface="+mn-lt"/>
            </a:endParaRPr>
          </a:p>
          <a:p>
            <a:r>
              <a:rPr lang="en-US" sz="2200" dirty="0">
                <a:solidFill>
                  <a:srgbClr val="222222"/>
                </a:solidFill>
                <a:latin typeface="+mn-lt"/>
              </a:rPr>
              <a:t>Use multidisciplinary, team-based support</a:t>
            </a:r>
            <a:endParaRPr lang="en-US" sz="2000" dirty="0">
              <a:latin typeface="+mn-lt"/>
            </a:endParaRPr>
          </a:p>
        </p:txBody>
      </p:sp>
      <p:sp>
        <p:nvSpPr>
          <p:cNvPr id="5" name="Content Placeholder 4">
            <a:extLst>
              <a:ext uri="{FF2B5EF4-FFF2-40B4-BE49-F238E27FC236}">
                <a16:creationId xmlns:a16="http://schemas.microsoft.com/office/drawing/2014/main" id="{530C5F44-39F2-3DC1-7405-6B1EB59E42F5}"/>
              </a:ext>
            </a:extLst>
          </p:cNvPr>
          <p:cNvSpPr>
            <a:spLocks noGrp="1"/>
          </p:cNvSpPr>
          <p:nvPr>
            <p:ph sz="quarter" idx="10"/>
          </p:nvPr>
        </p:nvSpPr>
        <p:spPr/>
        <p:txBody>
          <a:bodyPr/>
          <a:lstStyle/>
          <a:p>
            <a:pPr algn="ctr"/>
            <a:r>
              <a:rPr lang="en-US" dirty="0"/>
              <a:t>Kane. </a:t>
            </a:r>
            <a:r>
              <a:rPr lang="en-US" dirty="0" err="1"/>
              <a:t>PLoS</a:t>
            </a:r>
            <a:r>
              <a:rPr lang="en-US" dirty="0"/>
              <a:t> One. 2025;20:e0314269. Nadolsky. </a:t>
            </a:r>
            <a:r>
              <a:rPr lang="en-US" dirty="0" err="1"/>
              <a:t>Endocr</a:t>
            </a:r>
            <a:r>
              <a:rPr lang="en-US" dirty="0"/>
              <a:t> </a:t>
            </a:r>
            <a:r>
              <a:rPr lang="en-US" dirty="0" err="1"/>
              <a:t>Pract</a:t>
            </a:r>
            <a:r>
              <a:rPr lang="en-US" dirty="0"/>
              <a:t>. 2025;31:351. </a:t>
            </a:r>
          </a:p>
        </p:txBody>
      </p:sp>
      <p:sp>
        <p:nvSpPr>
          <p:cNvPr id="3" name="Speech Bubble: Rectangle 2">
            <a:extLst>
              <a:ext uri="{FF2B5EF4-FFF2-40B4-BE49-F238E27FC236}">
                <a16:creationId xmlns:a16="http://schemas.microsoft.com/office/drawing/2014/main" id="{3F408252-D64B-6144-23F3-BBB54338AC79}"/>
              </a:ext>
            </a:extLst>
          </p:cNvPr>
          <p:cNvSpPr/>
          <p:nvPr/>
        </p:nvSpPr>
        <p:spPr>
          <a:xfrm>
            <a:off x="6838950" y="3924300"/>
            <a:ext cx="5121971" cy="1863056"/>
          </a:xfrm>
          <a:prstGeom prst="wedgeRectCallout">
            <a:avLst>
              <a:gd name="adj1" fmla="val -20833"/>
              <a:gd name="adj2" fmla="val 78685"/>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2"/>
                </a:solidFill>
                <a:latin typeface="Poppins" pitchFamily="2" charset="77"/>
                <a:cs typeface="Poppins" pitchFamily="2" charset="77"/>
              </a:rPr>
              <a:t>Maintain a course-correction mindset </a:t>
            </a:r>
            <a:br>
              <a:rPr lang="en-US" b="1" dirty="0">
                <a:solidFill>
                  <a:schemeClr val="bg2"/>
                </a:solidFill>
                <a:latin typeface="Poppins" pitchFamily="2" charset="77"/>
                <a:cs typeface="Poppins" pitchFamily="2" charset="77"/>
              </a:rPr>
            </a:br>
            <a:r>
              <a:rPr lang="en-US" b="1" dirty="0">
                <a:solidFill>
                  <a:schemeClr val="bg2"/>
                </a:solidFill>
                <a:latin typeface="Poppins" pitchFamily="2" charset="77"/>
                <a:cs typeface="Poppins" pitchFamily="2" charset="77"/>
              </a:rPr>
              <a:t>(</a:t>
            </a:r>
            <a:r>
              <a:rPr lang="en-US" b="1" dirty="0" err="1">
                <a:solidFill>
                  <a:schemeClr val="bg2"/>
                </a:solidFill>
                <a:latin typeface="Poppins" pitchFamily="2" charset="77"/>
                <a:cs typeface="Poppins" pitchFamily="2" charset="77"/>
              </a:rPr>
              <a:t>ie</a:t>
            </a:r>
            <a:r>
              <a:rPr lang="en-US" b="1" dirty="0">
                <a:solidFill>
                  <a:schemeClr val="bg2"/>
                </a:solidFill>
                <a:latin typeface="Poppins" pitchFamily="2" charset="77"/>
                <a:cs typeface="Poppins" pitchFamily="2" charset="77"/>
              </a:rPr>
              <a:t>, dose adjustments, alternate therapies, added support, and/or revised goals are expected—not failures) </a:t>
            </a:r>
            <a:endParaRPr lang="en-US" b="1" dirty="0">
              <a:solidFill>
                <a:schemeClr val="bg2"/>
              </a:solidFill>
            </a:endParaRPr>
          </a:p>
        </p:txBody>
      </p:sp>
      <p:sp>
        <p:nvSpPr>
          <p:cNvPr id="6" name="Content Placeholder 3">
            <a:extLst>
              <a:ext uri="{FF2B5EF4-FFF2-40B4-BE49-F238E27FC236}">
                <a16:creationId xmlns:a16="http://schemas.microsoft.com/office/drawing/2014/main" id="{8E9D59FC-49C8-3CAF-7CFD-2D8EFEDF9D3A}"/>
              </a:ext>
            </a:extLst>
          </p:cNvPr>
          <p:cNvSpPr txBox="1">
            <a:spLocks/>
          </p:cNvSpPr>
          <p:nvPr/>
        </p:nvSpPr>
        <p:spPr>
          <a:xfrm>
            <a:off x="231079" y="4476749"/>
            <a:ext cx="6322122" cy="1613153"/>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r>
              <a:rPr lang="en-US" sz="2000" dirty="0">
                <a:solidFill>
                  <a:srgbClr val="222222"/>
                </a:solidFill>
                <a:latin typeface="+mn-lt"/>
              </a:rPr>
              <a:t>Dietitian/nutrition, behavioral health, physical therapy/exercise support, and others on the care team </a:t>
            </a:r>
            <a:endParaRPr lang="en-US" sz="2000" dirty="0">
              <a:latin typeface="+mn-lt"/>
            </a:endParaRPr>
          </a:p>
        </p:txBody>
      </p:sp>
    </p:spTree>
    <p:extLst>
      <p:ext uri="{BB962C8B-B14F-4D97-AF65-F5344CB8AC3E}">
        <p14:creationId xmlns:p14="http://schemas.microsoft.com/office/powerpoint/2010/main" val="379184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32399-86F0-9B85-BD6D-04FF73F8E8A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C3D3913-95FD-D4CF-CC5D-FDB67EC447D9}"/>
              </a:ext>
            </a:extLst>
          </p:cNvPr>
          <p:cNvSpPr>
            <a:spLocks noGrp="1"/>
          </p:cNvSpPr>
          <p:nvPr>
            <p:ph type="title"/>
          </p:nvPr>
        </p:nvSpPr>
        <p:spPr>
          <a:xfrm>
            <a:off x="231078" y="531006"/>
            <a:ext cx="11740260" cy="502445"/>
          </a:xfrm>
        </p:spPr>
        <p:txBody>
          <a:bodyPr/>
          <a:lstStyle/>
          <a:p>
            <a:r>
              <a:rPr lang="en-US" dirty="0"/>
              <a:t>Patient Case: Building a Sustainable Obesity Care Plan</a:t>
            </a:r>
          </a:p>
        </p:txBody>
      </p:sp>
      <p:pic>
        <p:nvPicPr>
          <p:cNvPr id="10" name="Picture 9" descr="A person sitting on a bed&#10;&#10;AI-generated content may be incorrect.">
            <a:extLst>
              <a:ext uri="{FF2B5EF4-FFF2-40B4-BE49-F238E27FC236}">
                <a16:creationId xmlns:a16="http://schemas.microsoft.com/office/drawing/2014/main" id="{1D555C00-08D1-15C0-B915-9080BCD786BE}"/>
              </a:ext>
            </a:extLst>
          </p:cNvPr>
          <p:cNvPicPr>
            <a:picLocks noChangeAspect="1"/>
          </p:cNvPicPr>
          <p:nvPr/>
        </p:nvPicPr>
        <p:blipFill rotWithShape="1">
          <a:blip r:embed="rId3"/>
          <a:srcRect l="12500" r="12500"/>
          <a:stretch/>
        </p:blipFill>
        <p:spPr>
          <a:xfrm>
            <a:off x="4598877" y="1416177"/>
            <a:ext cx="2994245" cy="2994245"/>
          </a:xfrm>
          <a:prstGeom prst="ellipse">
            <a:avLst/>
          </a:prstGeom>
          <a:solidFill>
            <a:schemeClr val="tx2"/>
          </a:solidFill>
          <a:ln w="28575">
            <a:solidFill>
              <a:schemeClr val="tx2"/>
            </a:solidFill>
          </a:ln>
        </p:spPr>
      </p:pic>
      <p:grpSp>
        <p:nvGrpSpPr>
          <p:cNvPr id="5" name="Group 4">
            <a:extLst>
              <a:ext uri="{FF2B5EF4-FFF2-40B4-BE49-F238E27FC236}">
                <a16:creationId xmlns:a16="http://schemas.microsoft.com/office/drawing/2014/main" id="{28AAB4EE-CE06-5120-F982-269871BE20A2}"/>
              </a:ext>
            </a:extLst>
          </p:cNvPr>
          <p:cNvGrpSpPr/>
          <p:nvPr/>
        </p:nvGrpSpPr>
        <p:grpSpPr>
          <a:xfrm>
            <a:off x="2771335" y="4273547"/>
            <a:ext cx="6649327" cy="2336552"/>
            <a:chOff x="2479176" y="5938113"/>
            <a:chExt cx="6592824" cy="2316697"/>
          </a:xfrm>
        </p:grpSpPr>
        <p:sp>
          <p:nvSpPr>
            <p:cNvPr id="6" name="Rectangle: Rounded Corners 5">
              <a:extLst>
                <a:ext uri="{FF2B5EF4-FFF2-40B4-BE49-F238E27FC236}">
                  <a16:creationId xmlns:a16="http://schemas.microsoft.com/office/drawing/2014/main" id="{0B4F9D1F-437B-0038-34B4-374C3AA3A7FA}"/>
                </a:ext>
              </a:extLst>
            </p:cNvPr>
            <p:cNvSpPr/>
            <p:nvPr/>
          </p:nvSpPr>
          <p:spPr>
            <a:xfrm>
              <a:off x="2479176" y="6270562"/>
              <a:ext cx="6592824" cy="1984248"/>
            </a:xfrm>
            <a:prstGeom prst="roundRect">
              <a:avLst/>
            </a:prstGeom>
            <a:solidFill>
              <a:schemeClr val="accent4"/>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r>
                <a:rPr lang="en-US" b="1" dirty="0">
                  <a:solidFill>
                    <a:schemeClr val="bg2"/>
                  </a:solidFill>
                  <a:latin typeface="Poppins" pitchFamily="2" charset="77"/>
                  <a:cs typeface="Poppins" pitchFamily="2" charset="77"/>
                </a:rPr>
              </a:br>
              <a:r>
                <a:rPr lang="en-US" b="1" dirty="0">
                  <a:solidFill>
                    <a:schemeClr val="bg2"/>
                  </a:solidFill>
                  <a:latin typeface="Poppins" pitchFamily="2" charset="77"/>
                  <a:cs typeface="Poppins" pitchFamily="2" charset="77"/>
                </a:rPr>
                <a:t>Teaching Point:</a:t>
              </a:r>
            </a:p>
            <a:p>
              <a:pPr algn="ctr"/>
              <a:r>
                <a:rPr lang="en-US" dirty="0">
                  <a:solidFill>
                    <a:schemeClr val="tx2"/>
                  </a:solidFill>
                </a:rPr>
                <a:t>Obesity is a chronic, treatable medical condition. </a:t>
              </a:r>
              <a:br>
                <a:rPr lang="en-US" dirty="0">
                  <a:solidFill>
                    <a:schemeClr val="tx2"/>
                  </a:solidFill>
                </a:rPr>
              </a:br>
              <a:r>
                <a:rPr lang="en-US" dirty="0">
                  <a:solidFill>
                    <a:schemeClr val="tx2"/>
                  </a:solidFill>
                </a:rPr>
                <a:t>Although oral options expand shared decision-making, the best plan considers patients’ health goals, safety needs, access, daily routine, and long-term care.</a:t>
              </a:r>
              <a:endParaRPr lang="en-US" b="0" dirty="0">
                <a:solidFill>
                  <a:schemeClr val="tx2"/>
                </a:solidFill>
              </a:endParaRPr>
            </a:p>
          </p:txBody>
        </p:sp>
        <p:grpSp>
          <p:nvGrpSpPr>
            <p:cNvPr id="7" name="Group 6">
              <a:extLst>
                <a:ext uri="{FF2B5EF4-FFF2-40B4-BE49-F238E27FC236}">
                  <a16:creationId xmlns:a16="http://schemas.microsoft.com/office/drawing/2014/main" id="{C35848D6-E82D-3242-A795-A23EF5EB21CB}"/>
                </a:ext>
              </a:extLst>
            </p:cNvPr>
            <p:cNvGrpSpPr/>
            <p:nvPr/>
          </p:nvGrpSpPr>
          <p:grpSpPr>
            <a:xfrm>
              <a:off x="5420089" y="5938113"/>
              <a:ext cx="710998" cy="710998"/>
              <a:chOff x="5775588" y="6973386"/>
              <a:chExt cx="710998" cy="710998"/>
            </a:xfrm>
          </p:grpSpPr>
          <p:sp>
            <p:nvSpPr>
              <p:cNvPr id="8" name="Oval 7">
                <a:extLst>
                  <a:ext uri="{FF2B5EF4-FFF2-40B4-BE49-F238E27FC236}">
                    <a16:creationId xmlns:a16="http://schemas.microsoft.com/office/drawing/2014/main" id="{65594EF0-9DA6-11FA-5994-57175519F986}"/>
                  </a:ext>
                </a:extLst>
              </p:cNvPr>
              <p:cNvSpPr/>
              <p:nvPr/>
            </p:nvSpPr>
            <p:spPr>
              <a:xfrm>
                <a:off x="5775588" y="6973386"/>
                <a:ext cx="710998" cy="710998"/>
              </a:xfrm>
              <a:prstGeom prst="ellipse">
                <a:avLst/>
              </a:prstGeom>
              <a:solidFill>
                <a:schemeClr val="bg1"/>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Lightbulb with solid fill">
                <a:extLst>
                  <a:ext uri="{FF2B5EF4-FFF2-40B4-BE49-F238E27FC236}">
                    <a16:creationId xmlns:a16="http://schemas.microsoft.com/office/drawing/2014/main" id="{C43AFEBF-A675-E290-6121-8070BEDEF36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877773" y="7064179"/>
                <a:ext cx="518020" cy="518020"/>
              </a:xfrm>
              <a:prstGeom prst="rect">
                <a:avLst/>
              </a:prstGeom>
            </p:spPr>
          </p:pic>
        </p:grpSp>
      </p:grpSp>
      <p:grpSp>
        <p:nvGrpSpPr>
          <p:cNvPr id="11" name="Group 10">
            <a:extLst>
              <a:ext uri="{FF2B5EF4-FFF2-40B4-BE49-F238E27FC236}">
                <a16:creationId xmlns:a16="http://schemas.microsoft.com/office/drawing/2014/main" id="{E23E95EE-B4C5-385A-AE88-3150B7CAF55E}"/>
              </a:ext>
            </a:extLst>
          </p:cNvPr>
          <p:cNvGrpSpPr/>
          <p:nvPr/>
        </p:nvGrpSpPr>
        <p:grpSpPr>
          <a:xfrm>
            <a:off x="417414" y="1338973"/>
            <a:ext cx="3750996" cy="1400907"/>
            <a:chOff x="550503" y="1328429"/>
            <a:chExt cx="3750996" cy="1400907"/>
          </a:xfrm>
        </p:grpSpPr>
        <p:sp>
          <p:nvSpPr>
            <p:cNvPr id="12" name="Rounded Rectangle 26">
              <a:extLst>
                <a:ext uri="{FF2B5EF4-FFF2-40B4-BE49-F238E27FC236}">
                  <a16:creationId xmlns:a16="http://schemas.microsoft.com/office/drawing/2014/main" id="{35C2521F-9E58-E028-3325-7B0A9663C1D5}"/>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3" name="TextBox 12">
              <a:extLst>
                <a:ext uri="{FF2B5EF4-FFF2-40B4-BE49-F238E27FC236}">
                  <a16:creationId xmlns:a16="http://schemas.microsoft.com/office/drawing/2014/main" id="{4BCA92F0-C53B-AE55-7350-0859BA5091B2}"/>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dirty="0">
                  <a:solidFill>
                    <a:schemeClr val="bg2"/>
                  </a:solidFill>
                </a:rPr>
                <a:t>Ask permission to </a:t>
              </a:r>
              <a:br>
                <a:rPr lang="en-US" dirty="0">
                  <a:solidFill>
                    <a:schemeClr val="bg2"/>
                  </a:solidFill>
                </a:rPr>
              </a:br>
              <a:r>
                <a:rPr lang="en-US" dirty="0">
                  <a:solidFill>
                    <a:schemeClr val="bg2"/>
                  </a:solidFill>
                </a:rPr>
                <a:t>discuss weight, health, </a:t>
              </a:r>
              <a:br>
                <a:rPr lang="en-US" dirty="0">
                  <a:solidFill>
                    <a:schemeClr val="bg2"/>
                  </a:solidFill>
                </a:rPr>
              </a:br>
              <a:r>
                <a:rPr lang="en-US" dirty="0">
                  <a:solidFill>
                    <a:schemeClr val="bg2"/>
                  </a:solidFill>
                </a:rPr>
                <a:t>and treatment preferences</a:t>
              </a:r>
            </a:p>
          </p:txBody>
        </p:sp>
        <p:sp>
          <p:nvSpPr>
            <p:cNvPr id="14" name="Oval 13">
              <a:extLst>
                <a:ext uri="{FF2B5EF4-FFF2-40B4-BE49-F238E27FC236}">
                  <a16:creationId xmlns:a16="http://schemas.microsoft.com/office/drawing/2014/main" id="{46B8A576-D3D6-5B09-0D1E-C1030C743814}"/>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5" name="Graphic 14" descr="Users with solid fill">
              <a:extLst>
                <a:ext uri="{FF2B5EF4-FFF2-40B4-BE49-F238E27FC236}">
                  <a16:creationId xmlns:a16="http://schemas.microsoft.com/office/drawing/2014/main" id="{E6801A37-91A6-EFF1-473E-E492B5FFEC9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16488" y="1386080"/>
              <a:ext cx="579028" cy="579028"/>
            </a:xfrm>
            <a:prstGeom prst="rect">
              <a:avLst/>
            </a:prstGeom>
          </p:spPr>
        </p:pic>
      </p:grpSp>
      <p:grpSp>
        <p:nvGrpSpPr>
          <p:cNvPr id="20" name="Group 19">
            <a:extLst>
              <a:ext uri="{FF2B5EF4-FFF2-40B4-BE49-F238E27FC236}">
                <a16:creationId xmlns:a16="http://schemas.microsoft.com/office/drawing/2014/main" id="{A7493BAA-B560-6BDB-0173-7B061DEFB137}"/>
              </a:ext>
            </a:extLst>
          </p:cNvPr>
          <p:cNvGrpSpPr/>
          <p:nvPr/>
        </p:nvGrpSpPr>
        <p:grpSpPr>
          <a:xfrm>
            <a:off x="516637" y="2940136"/>
            <a:ext cx="3750996" cy="1400907"/>
            <a:chOff x="550503" y="3000155"/>
            <a:chExt cx="3750996" cy="1400907"/>
          </a:xfrm>
        </p:grpSpPr>
        <p:grpSp>
          <p:nvGrpSpPr>
            <p:cNvPr id="21" name="Group 20">
              <a:extLst>
                <a:ext uri="{FF2B5EF4-FFF2-40B4-BE49-F238E27FC236}">
                  <a16:creationId xmlns:a16="http://schemas.microsoft.com/office/drawing/2014/main" id="{49D750D5-AAEC-F567-221A-AA75DB942B68}"/>
                </a:ext>
              </a:extLst>
            </p:cNvPr>
            <p:cNvGrpSpPr/>
            <p:nvPr/>
          </p:nvGrpSpPr>
          <p:grpSpPr>
            <a:xfrm>
              <a:off x="550503" y="3000155"/>
              <a:ext cx="3750996" cy="1400907"/>
              <a:chOff x="234896" y="1516768"/>
              <a:chExt cx="3750996" cy="1400907"/>
            </a:xfrm>
          </p:grpSpPr>
          <p:sp>
            <p:nvSpPr>
              <p:cNvPr id="23" name="Rounded Rectangle 16">
                <a:extLst>
                  <a:ext uri="{FF2B5EF4-FFF2-40B4-BE49-F238E27FC236}">
                    <a16:creationId xmlns:a16="http://schemas.microsoft.com/office/drawing/2014/main" id="{0D90C412-93B7-FD30-68A3-E9ABCB591C4C}"/>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4" name="TextBox 23">
                <a:extLst>
                  <a:ext uri="{FF2B5EF4-FFF2-40B4-BE49-F238E27FC236}">
                    <a16:creationId xmlns:a16="http://schemas.microsoft.com/office/drawing/2014/main" id="{E4679C16-10D1-CBFD-DB53-ED9E11FEF57B}"/>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dirty="0">
                    <a:solidFill>
                      <a:schemeClr val="bg2"/>
                    </a:solidFill>
                  </a:rPr>
                  <a:t>What matters most to patient: oral route, health, goals, safety, or access</a:t>
                </a:r>
              </a:p>
            </p:txBody>
          </p:sp>
          <p:sp>
            <p:nvSpPr>
              <p:cNvPr id="25" name="Oval 24">
                <a:extLst>
                  <a:ext uri="{FF2B5EF4-FFF2-40B4-BE49-F238E27FC236}">
                    <a16:creationId xmlns:a16="http://schemas.microsoft.com/office/drawing/2014/main" id="{2EA58AF0-DA80-2C04-A0ED-A457AF77999C}"/>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22" name="Graphic 21" descr="Magnifying glass with solid fill">
              <a:extLst>
                <a:ext uri="{FF2B5EF4-FFF2-40B4-BE49-F238E27FC236}">
                  <a16:creationId xmlns:a16="http://schemas.microsoft.com/office/drawing/2014/main" id="{6B4ABDEE-8637-E90D-5D51-96754A165EC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63115" y="3106029"/>
              <a:ext cx="457200" cy="457200"/>
            </a:xfrm>
            <a:prstGeom prst="rect">
              <a:avLst/>
            </a:prstGeom>
          </p:spPr>
        </p:pic>
      </p:grpSp>
      <p:grpSp>
        <p:nvGrpSpPr>
          <p:cNvPr id="26" name="Group 25">
            <a:extLst>
              <a:ext uri="{FF2B5EF4-FFF2-40B4-BE49-F238E27FC236}">
                <a16:creationId xmlns:a16="http://schemas.microsoft.com/office/drawing/2014/main" id="{C3FFA910-5513-1CAF-89F5-E07DBB3AE877}"/>
              </a:ext>
            </a:extLst>
          </p:cNvPr>
          <p:cNvGrpSpPr/>
          <p:nvPr/>
        </p:nvGrpSpPr>
        <p:grpSpPr>
          <a:xfrm>
            <a:off x="7924366" y="1338973"/>
            <a:ext cx="3728569" cy="1400907"/>
            <a:chOff x="288292" y="1516768"/>
            <a:chExt cx="3728569" cy="1400907"/>
          </a:xfrm>
        </p:grpSpPr>
        <p:sp>
          <p:nvSpPr>
            <p:cNvPr id="30" name="Rounded Rectangle 31">
              <a:extLst>
                <a:ext uri="{FF2B5EF4-FFF2-40B4-BE49-F238E27FC236}">
                  <a16:creationId xmlns:a16="http://schemas.microsoft.com/office/drawing/2014/main" id="{989D9610-5F1C-12D5-78BC-FD48944ADC49}"/>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6" name="TextBox 35">
              <a:extLst>
                <a:ext uri="{FF2B5EF4-FFF2-40B4-BE49-F238E27FC236}">
                  <a16:creationId xmlns:a16="http://schemas.microsoft.com/office/drawing/2014/main" id="{6BB0D29B-F5A8-8ED6-BD78-121F5E525455}"/>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dirty="0">
                  <a:solidFill>
                    <a:schemeClr val="bg2"/>
                  </a:solidFill>
                </a:rPr>
                <a:t>Does the patient know </a:t>
              </a:r>
              <a:br>
                <a:rPr lang="en-US" dirty="0">
                  <a:solidFill>
                    <a:schemeClr val="bg2"/>
                  </a:solidFill>
                </a:rPr>
              </a:br>
              <a:r>
                <a:rPr lang="en-US" dirty="0">
                  <a:solidFill>
                    <a:schemeClr val="bg2"/>
                  </a:solidFill>
                </a:rPr>
                <a:t>that “oral” is only 1 factor, not the whole decision?</a:t>
              </a:r>
            </a:p>
          </p:txBody>
        </p:sp>
        <p:sp>
          <p:nvSpPr>
            <p:cNvPr id="37" name="Oval 36">
              <a:extLst>
                <a:ext uri="{FF2B5EF4-FFF2-40B4-BE49-F238E27FC236}">
                  <a16:creationId xmlns:a16="http://schemas.microsoft.com/office/drawing/2014/main" id="{053EBE02-0E91-B177-9382-20A92CE5281E}"/>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38" name="Graphic 37" descr="Chat bubble with solid fill">
              <a:extLst>
                <a:ext uri="{FF2B5EF4-FFF2-40B4-BE49-F238E27FC236}">
                  <a16:creationId xmlns:a16="http://schemas.microsoft.com/office/drawing/2014/main" id="{44BC61C4-D598-5DDF-3F2D-535C1111053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413992" y="1646351"/>
              <a:ext cx="494739" cy="494739"/>
            </a:xfrm>
            <a:prstGeom prst="rect">
              <a:avLst/>
            </a:prstGeom>
          </p:spPr>
        </p:pic>
      </p:grpSp>
      <p:grpSp>
        <p:nvGrpSpPr>
          <p:cNvPr id="39" name="Group 38">
            <a:extLst>
              <a:ext uri="{FF2B5EF4-FFF2-40B4-BE49-F238E27FC236}">
                <a16:creationId xmlns:a16="http://schemas.microsoft.com/office/drawing/2014/main" id="{E74D29BB-A18F-19AE-398F-185796BE3B56}"/>
              </a:ext>
            </a:extLst>
          </p:cNvPr>
          <p:cNvGrpSpPr/>
          <p:nvPr/>
        </p:nvGrpSpPr>
        <p:grpSpPr>
          <a:xfrm>
            <a:off x="7924366" y="2940136"/>
            <a:ext cx="3728569" cy="1401078"/>
            <a:chOff x="7960675" y="3000155"/>
            <a:chExt cx="3728569" cy="1401078"/>
          </a:xfrm>
        </p:grpSpPr>
        <p:grpSp>
          <p:nvGrpSpPr>
            <p:cNvPr id="40" name="Group 39">
              <a:extLst>
                <a:ext uri="{FF2B5EF4-FFF2-40B4-BE49-F238E27FC236}">
                  <a16:creationId xmlns:a16="http://schemas.microsoft.com/office/drawing/2014/main" id="{403DE67C-AE39-8267-6D10-5C7BC80C65ED}"/>
                </a:ext>
              </a:extLst>
            </p:cNvPr>
            <p:cNvGrpSpPr/>
            <p:nvPr/>
          </p:nvGrpSpPr>
          <p:grpSpPr>
            <a:xfrm>
              <a:off x="7960675" y="3000155"/>
              <a:ext cx="3728569" cy="1401078"/>
              <a:chOff x="288292" y="1516768"/>
              <a:chExt cx="3728569" cy="1401078"/>
            </a:xfrm>
          </p:grpSpPr>
          <p:sp>
            <p:nvSpPr>
              <p:cNvPr id="46" name="Rounded Rectangle 41">
                <a:extLst>
                  <a:ext uri="{FF2B5EF4-FFF2-40B4-BE49-F238E27FC236}">
                    <a16:creationId xmlns:a16="http://schemas.microsoft.com/office/drawing/2014/main" id="{A29D9935-1A1A-0D8C-2549-1FF355740B49}"/>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7" name="TextBox 46">
                <a:extLst>
                  <a:ext uri="{FF2B5EF4-FFF2-40B4-BE49-F238E27FC236}">
                    <a16:creationId xmlns:a16="http://schemas.microsoft.com/office/drawing/2014/main" id="{A904F8A8-8674-A7AC-A5FB-50814EE7137E}"/>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dirty="0">
                    <a:solidFill>
                      <a:schemeClr val="bg2"/>
                    </a:solidFill>
                  </a:rPr>
                  <a:t>What support will help </a:t>
                </a:r>
                <a:br>
                  <a:rPr lang="en-US" dirty="0">
                    <a:solidFill>
                      <a:schemeClr val="bg2"/>
                    </a:solidFill>
                  </a:rPr>
                </a:br>
                <a:r>
                  <a:rPr lang="en-US" dirty="0">
                    <a:solidFill>
                      <a:schemeClr val="bg2"/>
                    </a:solidFill>
                  </a:rPr>
                  <a:t>the patient start and maintain treatment?</a:t>
                </a:r>
              </a:p>
            </p:txBody>
          </p:sp>
          <p:sp>
            <p:nvSpPr>
              <p:cNvPr id="48" name="Oval 47">
                <a:extLst>
                  <a:ext uri="{FF2B5EF4-FFF2-40B4-BE49-F238E27FC236}">
                    <a16:creationId xmlns:a16="http://schemas.microsoft.com/office/drawing/2014/main" id="{BF063B3B-DEB5-917A-556E-A663200A8D3A}"/>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45" name="Graphic 44" descr="Bar graph with upward trend with solid fill">
              <a:extLst>
                <a:ext uri="{FF2B5EF4-FFF2-40B4-BE49-F238E27FC236}">
                  <a16:creationId xmlns:a16="http://schemas.microsoft.com/office/drawing/2014/main" id="{3D6B9816-D16E-3D91-9321-93F9A9657D4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086375" y="3126077"/>
              <a:ext cx="459490" cy="459490"/>
            </a:xfrm>
            <a:prstGeom prst="rect">
              <a:avLst/>
            </a:prstGeom>
          </p:spPr>
        </p:pic>
      </p:grpSp>
    </p:spTree>
    <p:extLst>
      <p:ext uri="{BB962C8B-B14F-4D97-AF65-F5344CB8AC3E}">
        <p14:creationId xmlns:p14="http://schemas.microsoft.com/office/powerpoint/2010/main" val="339151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B6CBD-F181-CA56-1FB2-E0E9C95A26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F62932-2DF9-01AB-E459-F1B25F926EB0}"/>
              </a:ext>
            </a:extLst>
          </p:cNvPr>
          <p:cNvSpPr>
            <a:spLocks noGrp="1"/>
          </p:cNvSpPr>
          <p:nvPr>
            <p:ph type="title"/>
          </p:nvPr>
        </p:nvSpPr>
        <p:spPr>
          <a:xfrm>
            <a:off x="231078" y="531006"/>
            <a:ext cx="11740260" cy="502445"/>
          </a:xfrm>
        </p:spPr>
        <p:txBody>
          <a:bodyPr/>
          <a:lstStyle/>
          <a:p>
            <a:r>
              <a:rPr lang="en-US" dirty="0"/>
              <a:t>Key Takeaways: 5 Steps for Respectful, Sustained Obesity Care</a:t>
            </a:r>
          </a:p>
        </p:txBody>
      </p:sp>
      <p:sp>
        <p:nvSpPr>
          <p:cNvPr id="23" name="Content Placeholder 4">
            <a:extLst>
              <a:ext uri="{FF2B5EF4-FFF2-40B4-BE49-F238E27FC236}">
                <a16:creationId xmlns:a16="http://schemas.microsoft.com/office/drawing/2014/main" id="{91637DAA-D2F4-D855-D7D3-60F94731FB1E}"/>
              </a:ext>
            </a:extLst>
          </p:cNvPr>
          <p:cNvSpPr>
            <a:spLocks noGrp="1"/>
          </p:cNvSpPr>
          <p:nvPr>
            <p:ph sz="quarter" idx="10"/>
          </p:nvPr>
        </p:nvSpPr>
        <p:spPr>
          <a:xfrm>
            <a:off x="2252545" y="6302375"/>
            <a:ext cx="7271943" cy="327025"/>
          </a:xfrm>
        </p:spPr>
        <p:txBody>
          <a:bodyPr/>
          <a:lstStyle/>
          <a:p>
            <a:r>
              <a:rPr lang="en-US" dirty="0"/>
              <a:t>Kane. </a:t>
            </a:r>
            <a:r>
              <a:rPr lang="en-US" dirty="0" err="1"/>
              <a:t>PLoS</a:t>
            </a:r>
            <a:r>
              <a:rPr lang="en-US" dirty="0"/>
              <a:t> One. 2025;20:e0314269. Nadolsky. </a:t>
            </a:r>
            <a:r>
              <a:rPr lang="en-US" dirty="0" err="1"/>
              <a:t>Endocr</a:t>
            </a:r>
            <a:r>
              <a:rPr lang="en-US" dirty="0"/>
              <a:t> </a:t>
            </a:r>
            <a:r>
              <a:rPr lang="en-US" dirty="0" err="1"/>
              <a:t>Pract</a:t>
            </a:r>
            <a:r>
              <a:rPr lang="en-US" dirty="0"/>
              <a:t>. 2025;31:351. </a:t>
            </a:r>
            <a:br>
              <a:rPr lang="en-US" dirty="0"/>
            </a:br>
            <a:r>
              <a:rPr lang="en-US" dirty="0"/>
              <a:t>American Diabetes Association Professional Practice Committee for Diabetes. Diabetes Care. 2026;49:S166. </a:t>
            </a:r>
          </a:p>
        </p:txBody>
      </p:sp>
      <p:sp>
        <p:nvSpPr>
          <p:cNvPr id="7" name="Shape 3">
            <a:extLst>
              <a:ext uri="{FF2B5EF4-FFF2-40B4-BE49-F238E27FC236}">
                <a16:creationId xmlns:a16="http://schemas.microsoft.com/office/drawing/2014/main" id="{62799C22-7163-3F3C-D78E-45F6217B1846}"/>
              </a:ext>
            </a:extLst>
          </p:cNvPr>
          <p:cNvSpPr/>
          <p:nvPr/>
        </p:nvSpPr>
        <p:spPr>
          <a:xfrm>
            <a:off x="352300" y="1624864"/>
            <a:ext cx="2183750" cy="2938425"/>
          </a:xfrm>
          <a:prstGeom prst="roundRect">
            <a:avLst>
              <a:gd name="adj" fmla="val 3396"/>
            </a:avLst>
          </a:prstGeom>
          <a:solidFill>
            <a:schemeClr val="accent1"/>
          </a:solidFill>
          <a:ln w="12700">
            <a:solidFill>
              <a:schemeClr val="accent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8" name="Text 4">
            <a:extLst>
              <a:ext uri="{FF2B5EF4-FFF2-40B4-BE49-F238E27FC236}">
                <a16:creationId xmlns:a16="http://schemas.microsoft.com/office/drawing/2014/main" id="{58BF6EED-7705-ADBF-2C74-11D8612D56CC}"/>
              </a:ext>
            </a:extLst>
          </p:cNvPr>
          <p:cNvSpPr/>
          <p:nvPr/>
        </p:nvSpPr>
        <p:spPr>
          <a:xfrm>
            <a:off x="358489" y="1891818"/>
            <a:ext cx="2173366"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2"/>
                </a:solidFill>
              </a:rPr>
              <a:t>Step 1</a:t>
            </a:r>
            <a:endParaRPr kumimoji="0" lang="en-US" b="0" i="0" u="none" strike="noStrike" kern="1200" cap="none" spc="0" normalizeH="0" baseline="0" noProof="0" dirty="0">
              <a:ln>
                <a:noFill/>
              </a:ln>
              <a:solidFill>
                <a:schemeClr val="bg2"/>
              </a:solidFill>
              <a:effectLst/>
              <a:uLnTx/>
              <a:uFillTx/>
              <a:ea typeface="+mn-ea"/>
              <a:cs typeface="+mn-cs"/>
            </a:endParaRPr>
          </a:p>
        </p:txBody>
      </p:sp>
      <p:sp>
        <p:nvSpPr>
          <p:cNvPr id="9" name="Text 5">
            <a:extLst>
              <a:ext uri="{FF2B5EF4-FFF2-40B4-BE49-F238E27FC236}">
                <a16:creationId xmlns:a16="http://schemas.microsoft.com/office/drawing/2014/main" id="{28A68357-3F18-092A-0818-61454D90369C}"/>
              </a:ext>
            </a:extLst>
          </p:cNvPr>
          <p:cNvSpPr/>
          <p:nvPr/>
        </p:nvSpPr>
        <p:spPr>
          <a:xfrm>
            <a:off x="437970" y="2423827"/>
            <a:ext cx="2012409" cy="1508760"/>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Ask permission before discussing weight or treatment</a:t>
            </a:r>
          </a:p>
        </p:txBody>
      </p:sp>
      <p:sp>
        <p:nvSpPr>
          <p:cNvPr id="14" name="Shape 6">
            <a:extLst>
              <a:ext uri="{FF2B5EF4-FFF2-40B4-BE49-F238E27FC236}">
                <a16:creationId xmlns:a16="http://schemas.microsoft.com/office/drawing/2014/main" id="{E5C0CD7F-73BF-6329-1BCF-A4808A0D432C}"/>
              </a:ext>
            </a:extLst>
          </p:cNvPr>
          <p:cNvSpPr/>
          <p:nvPr/>
        </p:nvSpPr>
        <p:spPr>
          <a:xfrm>
            <a:off x="2679707" y="1650832"/>
            <a:ext cx="2181897" cy="2912457"/>
          </a:xfrm>
          <a:prstGeom prst="roundRect">
            <a:avLst>
              <a:gd name="adj" fmla="val 3396"/>
            </a:avLst>
          </a:prstGeom>
          <a:solidFill>
            <a:schemeClr val="accent6"/>
          </a:solidFill>
          <a:ln w="12700">
            <a:solidFill>
              <a:schemeClr val="accent6"/>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4" name="Shape 9">
            <a:extLst>
              <a:ext uri="{FF2B5EF4-FFF2-40B4-BE49-F238E27FC236}">
                <a16:creationId xmlns:a16="http://schemas.microsoft.com/office/drawing/2014/main" id="{400855D3-5590-1787-FFC5-02021A1510A1}"/>
              </a:ext>
            </a:extLst>
          </p:cNvPr>
          <p:cNvSpPr/>
          <p:nvPr/>
        </p:nvSpPr>
        <p:spPr>
          <a:xfrm>
            <a:off x="5005262" y="1650832"/>
            <a:ext cx="2181898" cy="2886489"/>
          </a:xfrm>
          <a:prstGeom prst="roundRect">
            <a:avLst>
              <a:gd name="adj" fmla="val 3396"/>
            </a:avLst>
          </a:prstGeom>
          <a:solidFill>
            <a:schemeClr val="accent2"/>
          </a:solidFill>
          <a:ln w="12700">
            <a:solidFill>
              <a:schemeClr val="accent2"/>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5" name="Shape 12">
            <a:extLst>
              <a:ext uri="{FF2B5EF4-FFF2-40B4-BE49-F238E27FC236}">
                <a16:creationId xmlns:a16="http://schemas.microsoft.com/office/drawing/2014/main" id="{C4B40688-2838-0124-7576-F0B2290C3937}"/>
              </a:ext>
            </a:extLst>
          </p:cNvPr>
          <p:cNvSpPr/>
          <p:nvPr/>
        </p:nvSpPr>
        <p:spPr>
          <a:xfrm>
            <a:off x="7335012" y="1624864"/>
            <a:ext cx="2146794" cy="2912457"/>
          </a:xfrm>
          <a:prstGeom prst="roundRect">
            <a:avLst>
              <a:gd name="adj" fmla="val 3396"/>
            </a:avLst>
          </a:prstGeom>
          <a:solidFill>
            <a:schemeClr val="accent3"/>
          </a:solidFill>
          <a:ln w="12700">
            <a:solidFill>
              <a:schemeClr val="accent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6" name="Text 4">
            <a:extLst>
              <a:ext uri="{FF2B5EF4-FFF2-40B4-BE49-F238E27FC236}">
                <a16:creationId xmlns:a16="http://schemas.microsoft.com/office/drawing/2014/main" id="{6437F3FF-4CB0-83CA-4837-BC8C37198FEC}"/>
              </a:ext>
            </a:extLst>
          </p:cNvPr>
          <p:cNvSpPr/>
          <p:nvPr/>
        </p:nvSpPr>
        <p:spPr>
          <a:xfrm>
            <a:off x="2673660" y="1891818"/>
            <a:ext cx="2183750" cy="320040"/>
          </a:xfrm>
          <a:prstGeom prst="rect">
            <a:avLst/>
          </a:prstGeom>
          <a:noFill/>
          <a:ln/>
        </p:spPr>
        <p:txBody>
          <a:bodyPr wrap="square" lIns="0" tIns="0" rIns="0" bIns="0" rtlCol="0" anchor="ctr"/>
          <a:lstStyle/>
          <a:p>
            <a:pPr lvl="0" algn="ctr">
              <a:defRPr/>
            </a:pPr>
            <a:r>
              <a:rPr lang="en-US" b="1" dirty="0">
                <a:solidFill>
                  <a:schemeClr val="bg2"/>
                </a:solidFill>
              </a:rPr>
              <a:t>Step 2</a:t>
            </a:r>
            <a:endParaRPr lang="en-US" dirty="0">
              <a:solidFill>
                <a:schemeClr val="bg2"/>
              </a:solidFill>
            </a:endParaRPr>
          </a:p>
        </p:txBody>
      </p:sp>
      <p:sp>
        <p:nvSpPr>
          <p:cNvPr id="27" name="Text 4">
            <a:extLst>
              <a:ext uri="{FF2B5EF4-FFF2-40B4-BE49-F238E27FC236}">
                <a16:creationId xmlns:a16="http://schemas.microsoft.com/office/drawing/2014/main" id="{D44EB1C2-0D79-DD71-FAD4-4FA6FD7A6CB1}"/>
              </a:ext>
            </a:extLst>
          </p:cNvPr>
          <p:cNvSpPr/>
          <p:nvPr/>
        </p:nvSpPr>
        <p:spPr>
          <a:xfrm>
            <a:off x="5005260" y="1888161"/>
            <a:ext cx="2181899" cy="320040"/>
          </a:xfrm>
          <a:prstGeom prst="rect">
            <a:avLst/>
          </a:prstGeom>
          <a:noFill/>
          <a:ln/>
        </p:spPr>
        <p:txBody>
          <a:bodyPr wrap="square" lIns="0" tIns="0" rIns="0" bIns="0" rtlCol="0" anchor="ctr"/>
          <a:lstStyle/>
          <a:p>
            <a:pPr lvl="0" algn="ctr">
              <a:defRPr/>
            </a:pPr>
            <a:r>
              <a:rPr lang="en-US" b="1" dirty="0">
                <a:solidFill>
                  <a:schemeClr val="bg2"/>
                </a:solidFill>
              </a:rPr>
              <a:t>Step 3</a:t>
            </a:r>
            <a:endParaRPr lang="en-US" dirty="0">
              <a:solidFill>
                <a:schemeClr val="bg2"/>
              </a:solidFill>
            </a:endParaRPr>
          </a:p>
        </p:txBody>
      </p:sp>
      <p:sp>
        <p:nvSpPr>
          <p:cNvPr id="28" name="Text 4">
            <a:extLst>
              <a:ext uri="{FF2B5EF4-FFF2-40B4-BE49-F238E27FC236}">
                <a16:creationId xmlns:a16="http://schemas.microsoft.com/office/drawing/2014/main" id="{471819F7-4404-C31F-2FE7-C700E3B3435E}"/>
              </a:ext>
            </a:extLst>
          </p:cNvPr>
          <p:cNvSpPr/>
          <p:nvPr/>
        </p:nvSpPr>
        <p:spPr>
          <a:xfrm>
            <a:off x="7330816" y="1891818"/>
            <a:ext cx="2150990" cy="320040"/>
          </a:xfrm>
          <a:prstGeom prst="rect">
            <a:avLst/>
          </a:prstGeom>
          <a:noFill/>
          <a:ln/>
        </p:spPr>
        <p:txBody>
          <a:bodyPr wrap="square" lIns="0" tIns="0" rIns="0" bIns="0" rtlCol="0" anchor="ctr"/>
          <a:lstStyle/>
          <a:p>
            <a:pPr lvl="0" algn="ctr">
              <a:defRPr/>
            </a:pPr>
            <a:r>
              <a:rPr lang="en-US" b="1" dirty="0">
                <a:solidFill>
                  <a:schemeClr val="bg2"/>
                </a:solidFill>
              </a:rPr>
              <a:t>Step 4</a:t>
            </a:r>
            <a:endParaRPr lang="en-US" dirty="0">
              <a:solidFill>
                <a:schemeClr val="bg2"/>
              </a:solidFill>
            </a:endParaRPr>
          </a:p>
        </p:txBody>
      </p:sp>
      <p:sp>
        <p:nvSpPr>
          <p:cNvPr id="29" name="Shape 3">
            <a:extLst>
              <a:ext uri="{FF2B5EF4-FFF2-40B4-BE49-F238E27FC236}">
                <a16:creationId xmlns:a16="http://schemas.microsoft.com/office/drawing/2014/main" id="{622F097A-AF27-6290-F763-F45CE71419D4}"/>
              </a:ext>
            </a:extLst>
          </p:cNvPr>
          <p:cNvSpPr/>
          <p:nvPr/>
        </p:nvSpPr>
        <p:spPr>
          <a:xfrm>
            <a:off x="9686718" y="1662775"/>
            <a:ext cx="2146794" cy="2945080"/>
          </a:xfrm>
          <a:prstGeom prst="roundRect">
            <a:avLst>
              <a:gd name="adj" fmla="val 3396"/>
            </a:avLst>
          </a:prstGeom>
          <a:solidFill>
            <a:schemeClr val="accent4"/>
          </a:solidFill>
          <a:ln w="12700">
            <a:solidFill>
              <a:schemeClr val="accent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0" name="Text 4">
            <a:extLst>
              <a:ext uri="{FF2B5EF4-FFF2-40B4-BE49-F238E27FC236}">
                <a16:creationId xmlns:a16="http://schemas.microsoft.com/office/drawing/2014/main" id="{F9516D70-DBA2-9144-E180-B3F3EC83529D}"/>
              </a:ext>
            </a:extLst>
          </p:cNvPr>
          <p:cNvSpPr/>
          <p:nvPr/>
        </p:nvSpPr>
        <p:spPr>
          <a:xfrm>
            <a:off x="9682521" y="1897745"/>
            <a:ext cx="2150990" cy="320040"/>
          </a:xfrm>
          <a:prstGeom prst="rect">
            <a:avLst/>
          </a:prstGeom>
          <a:noFill/>
          <a:ln/>
        </p:spPr>
        <p:txBody>
          <a:bodyPr wrap="square" lIns="0" tIns="0" rIns="0" bIns="0" rtlCol="0" anchor="ctr"/>
          <a:lstStyle/>
          <a:p>
            <a:pPr lvl="0" algn="ctr">
              <a:defRPr/>
            </a:pPr>
            <a:r>
              <a:rPr lang="en-US" b="1" dirty="0">
                <a:solidFill>
                  <a:schemeClr val="bg2"/>
                </a:solidFill>
              </a:rPr>
              <a:t>Step 5</a:t>
            </a:r>
            <a:endParaRPr lang="en-US" dirty="0">
              <a:solidFill>
                <a:schemeClr val="bg2"/>
              </a:solidFill>
            </a:endParaRPr>
          </a:p>
        </p:txBody>
      </p:sp>
      <p:sp>
        <p:nvSpPr>
          <p:cNvPr id="31" name="Text 5">
            <a:extLst>
              <a:ext uri="{FF2B5EF4-FFF2-40B4-BE49-F238E27FC236}">
                <a16:creationId xmlns:a16="http://schemas.microsoft.com/office/drawing/2014/main" id="{32CBECB9-123F-0954-C5EB-F34EA8D9AA3A}"/>
              </a:ext>
            </a:extLst>
          </p:cNvPr>
          <p:cNvSpPr/>
          <p:nvPr/>
        </p:nvSpPr>
        <p:spPr>
          <a:xfrm>
            <a:off x="2759903" y="2393627"/>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Validate patients’ prior weight loss efforts and experiences with stigma</a:t>
            </a:r>
          </a:p>
        </p:txBody>
      </p:sp>
      <p:sp>
        <p:nvSpPr>
          <p:cNvPr id="32" name="Text 5">
            <a:extLst>
              <a:ext uri="{FF2B5EF4-FFF2-40B4-BE49-F238E27FC236}">
                <a16:creationId xmlns:a16="http://schemas.microsoft.com/office/drawing/2014/main" id="{A9507920-8155-C613-BE5B-0364284BA24B}"/>
              </a:ext>
            </a:extLst>
          </p:cNvPr>
          <p:cNvSpPr/>
          <p:nvPr/>
        </p:nvSpPr>
        <p:spPr>
          <a:xfrm>
            <a:off x="5092103"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Connect new therapies to health gains</a:t>
            </a:r>
            <a:r>
              <a:rPr lang="en-US" sz="1600" dirty="0">
                <a:solidFill>
                  <a:schemeClr val="bg2"/>
                </a:solidFill>
                <a:ea typeface="Aptos" pitchFamily="34" charset="-122"/>
                <a:cs typeface="Aptos" pitchFamily="34" charset="-120"/>
              </a:rPr>
              <a:t> and patient-defined goals</a:t>
            </a:r>
            <a:endPar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endParaRPr>
          </a:p>
        </p:txBody>
      </p:sp>
      <p:sp>
        <p:nvSpPr>
          <p:cNvPr id="33" name="Text 5">
            <a:extLst>
              <a:ext uri="{FF2B5EF4-FFF2-40B4-BE49-F238E27FC236}">
                <a16:creationId xmlns:a16="http://schemas.microsoft.com/office/drawing/2014/main" id="{F10D2E0D-9DDF-BF82-738F-34C13981E968}"/>
              </a:ext>
            </a:extLst>
          </p:cNvPr>
          <p:cNvSpPr/>
          <p:nvPr/>
        </p:nvSpPr>
        <p:spPr>
          <a:xfrm>
            <a:off x="7400106"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Discuss long-term use, safety, cost, and uncertainty honestly</a:t>
            </a:r>
          </a:p>
        </p:txBody>
      </p:sp>
      <p:sp>
        <p:nvSpPr>
          <p:cNvPr id="34" name="Text 5">
            <a:extLst>
              <a:ext uri="{FF2B5EF4-FFF2-40B4-BE49-F238E27FC236}">
                <a16:creationId xmlns:a16="http://schemas.microsoft.com/office/drawing/2014/main" id="{D94EBF2D-D22B-67B1-F127-DFE124BE7C18}"/>
              </a:ext>
            </a:extLst>
          </p:cNvPr>
          <p:cNvSpPr/>
          <p:nvPr/>
        </p:nvSpPr>
        <p:spPr>
          <a:xfrm>
            <a:off x="9751811" y="2388050"/>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chemeClr val="bg2"/>
                </a:solidFill>
                <a:effectLst/>
                <a:uLnTx/>
                <a:uFillTx/>
                <a:ea typeface="Aptos" pitchFamily="34" charset="-122"/>
                <a:cs typeface="Aptos" pitchFamily="34" charset="-120"/>
              </a:rPr>
              <a:t>Use follow-up and team-based support to sustain patient engagement</a:t>
            </a:r>
          </a:p>
        </p:txBody>
      </p:sp>
    </p:spTree>
    <p:extLst>
      <p:ext uri="{BB962C8B-B14F-4D97-AF65-F5344CB8AC3E}">
        <p14:creationId xmlns:p14="http://schemas.microsoft.com/office/powerpoint/2010/main" val="8884475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417287"/>
            <a:ext cx="11740260" cy="1892826"/>
          </a:xfrm>
        </p:spPr>
        <p:txBody>
          <a:bodyPr rtlCol="0">
            <a:normAutofit lnSpcReduction="10000"/>
          </a:bodyPr>
          <a:lstStyle/>
          <a:p>
            <a:r>
              <a:rPr lang="en-US" dirty="0">
                <a:solidFill>
                  <a:schemeClr val="accent1"/>
                </a:solidFill>
              </a:rPr>
              <a:t>Downloadable slides</a:t>
            </a:r>
            <a:r>
              <a:rPr lang="en-US" dirty="0"/>
              <a:t> of all the key data discussed today</a:t>
            </a:r>
          </a:p>
          <a:p>
            <a:r>
              <a:rPr lang="en-US" dirty="0">
                <a:solidFill>
                  <a:schemeClr val="accent1"/>
                </a:solidFill>
              </a:rPr>
              <a:t>On-demand webcast</a:t>
            </a:r>
            <a:r>
              <a:rPr lang="en-US" dirty="0"/>
              <a:t> to revisit today’s expert-led discussion and learnings</a:t>
            </a:r>
          </a:p>
          <a:p>
            <a:pPr lvl="0"/>
            <a:r>
              <a:rPr lang="en-US" noProof="0" dirty="0">
                <a:solidFill>
                  <a:schemeClr val="accent1"/>
                </a:solidFill>
              </a:rPr>
              <a:t>ClinicalThought commentar</a:t>
            </a:r>
            <a:r>
              <a:rPr lang="en-US" dirty="0" err="1">
                <a:solidFill>
                  <a:schemeClr val="accent1"/>
                </a:solidFill>
              </a:rPr>
              <a:t>ies</a:t>
            </a:r>
            <a:r>
              <a:rPr lang="en-US" noProof="0" dirty="0">
                <a:solidFill>
                  <a:schemeClr val="accent1"/>
                </a:solidFill>
              </a:rPr>
              <a:t> </a:t>
            </a:r>
            <a:r>
              <a:rPr lang="en-US" noProof="0" dirty="0"/>
              <a:t>with new perspectives in patient care</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a:xfrm>
            <a:off x="231775" y="1599831"/>
            <a:ext cx="11739563" cy="529376"/>
          </a:xfrm>
        </p:spPr>
        <p:txBody>
          <a:bodyPr/>
          <a:lstStyle/>
          <a:p>
            <a:r>
              <a:rPr lang="en-US" altLang="en-US" dirty="0"/>
              <a:t>Go Online for More Coverage of Obesity!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310113"/>
            <a:ext cx="11740260" cy="369332"/>
          </a:xfrm>
        </p:spPr>
        <p:txBody>
          <a:bodyPr/>
          <a:lstStyle/>
          <a:p>
            <a:r>
              <a:rPr lang="en-US">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715956109"/>
      </p:ext>
    </p:extLst>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901D6D608AB8142800BEC04C26F6FE8" ma:contentTypeVersion="11" ma:contentTypeDescription="Create a new document." ma:contentTypeScope="" ma:versionID="02dedb0ae0e889e41c96228cc3e657c4">
  <xsd:schema xmlns:xsd="http://www.w3.org/2001/XMLSchema" xmlns:xs="http://www.w3.org/2001/XMLSchema" xmlns:p="http://schemas.microsoft.com/office/2006/metadata/properties" xmlns:ns2="43c052d3-959a-4068-b369-fde1739e6b8a" xmlns:ns3="22fd6914-46d4-4c7e-bbad-46e82841b69d" targetNamespace="http://schemas.microsoft.com/office/2006/metadata/properties" ma:root="true" ma:fieldsID="5ff931f1f307fb70112979c33a613242" ns2:_="" ns3:_="">
    <xsd:import namespace="43c052d3-959a-4068-b369-fde1739e6b8a"/>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c052d3-959a-4068-b369-fde1739e6b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43c052d3-959a-4068-b369-fde1739e6b8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BD8963-A825-42B6-AE44-2CF08FEFFA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3c052d3-959a-4068-b369-fde1739e6b8a"/>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2BF528-79E7-49C7-8398-55B164A86230}">
  <ds:schemaRefs>
    <ds:schemaRef ds:uri="22fd6914-46d4-4c7e-bbad-46e82841b69d"/>
    <ds:schemaRef ds:uri="http://purl.org/dc/terms/"/>
    <ds:schemaRef ds:uri="43c052d3-959a-4068-b369-fde1739e6b8a"/>
    <ds:schemaRef ds:uri="http://schemas.microsoft.com/office/infopath/2007/PartnerControls"/>
    <ds:schemaRef ds:uri="http://purl.org/dc/elements/1.1/"/>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F0A32BC-8972-4892-8D70-AD9F473B37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Template>
  <TotalTime>970</TotalTime>
  <Words>1779</Words>
  <Application>Microsoft Office PowerPoint</Application>
  <PresentationFormat>Widescreen</PresentationFormat>
  <Paragraphs>211</Paragraphs>
  <Slides>18</Slides>
  <Notes>13</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18</vt:i4>
      </vt:variant>
    </vt:vector>
  </HeadingPairs>
  <TitlesOfParts>
    <vt:vector size="31" baseType="lpstr">
      <vt:lpstr>Aptos</vt:lpstr>
      <vt:lpstr>Arial</vt:lpstr>
      <vt:lpstr>Calibri</vt:lpstr>
      <vt:lpstr>Cambria</vt:lpstr>
      <vt:lpstr>Newsreader ExtraBold</vt:lpstr>
      <vt:lpstr>Poppins</vt:lpstr>
      <vt:lpstr>Poppins Light</vt:lpstr>
      <vt:lpstr>Times</vt:lpstr>
      <vt:lpstr>Times New Roman</vt:lpstr>
      <vt:lpstr>3_Office</vt:lpstr>
      <vt:lpstr>4_Office</vt:lpstr>
      <vt:lpstr>2_Office</vt:lpstr>
      <vt:lpstr>5_Office</vt:lpstr>
      <vt:lpstr>Clinical Compass BriefCASE 1: Engaging Patients in Conversations About New Advances in Obesity Care</vt:lpstr>
      <vt:lpstr>About These Slides</vt:lpstr>
      <vt:lpstr>Faculty</vt:lpstr>
      <vt:lpstr>Disclosures</vt:lpstr>
      <vt:lpstr>Learning Objective</vt:lpstr>
      <vt:lpstr>The Tug-of-war of Weight Management</vt:lpstr>
      <vt:lpstr>FDA-Approved Obesity Management Medications</vt:lpstr>
      <vt:lpstr>The 5 C’s for Choosing an Obesity Management Medication</vt:lpstr>
      <vt:lpstr>Roadmap for Patient-Centered Conversations in Obesity Care</vt:lpstr>
      <vt:lpstr>Stepwise Approach to Building Trust in Obesity Care </vt:lpstr>
      <vt:lpstr>Patient Case: Obesity Care After a Dismissive Experience </vt:lpstr>
      <vt:lpstr>Patient Case: Obesity Care After a Dismissive Experience </vt:lpstr>
      <vt:lpstr>Moving the Conversation From Scale Only to Whole Health Goals </vt:lpstr>
      <vt:lpstr>Handling Concerns: Follow Curiosity Before Correction </vt:lpstr>
      <vt:lpstr>Follow-up Is Part of Your Prescription </vt:lpstr>
      <vt:lpstr>Patient Case: Building a Sustainable Obesity Care Plan</vt:lpstr>
      <vt:lpstr>Key Takeaways: 5 Steps for Respectful, Sustained Obesity Care</vt:lpstr>
      <vt:lpstr>Go Online for More Coverage of Obesity!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Clinical Compass BriefCASE 1: Engaging Patients in Conversations About New Advances in Obesity Care</dc:title>
  <dc:creator>Davidson, El (NYC-FUB)</dc:creator>
  <cp:lastModifiedBy>Valerie Wenzel</cp:lastModifiedBy>
  <cp:revision>23</cp:revision>
  <dcterms:created xsi:type="dcterms:W3CDTF">2025-10-10T13:11:02Z</dcterms:created>
  <dcterms:modified xsi:type="dcterms:W3CDTF">2026-07-10T15:14:56Z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0x0101000901D6D608AB8142800BEC04C26F6FE8</vt:lpwstr>
  </property>
  <property fmtid="{D5CDD505-2E9C-101B-9397-08002B2CF9AE}" pid="3" name="MediaServiceImageTags">
    <vt:lpwstr/>
  </property>
</Properties>
</file>