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321" r:id="rId7"/>
    <p:sldId id="558" r:id="rId8"/>
    <p:sldId id="559" r:id="rId9"/>
    <p:sldId id="562" r:id="rId10"/>
    <p:sldId id="548" r:id="rId11"/>
    <p:sldId id="564" r:id="rId12"/>
    <p:sldId id="549" r:id="rId13"/>
    <p:sldId id="567" r:id="rId14"/>
    <p:sldId id="552" r:id="rId15"/>
    <p:sldId id="560"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Kristen Morrow" initials="KM" lastIdx="4" clrIdx="16">
    <p:extLst>
      <p:ext uri="{19B8F6BF-5375-455C-9EA6-DF929625EA0E}">
        <p15:presenceInfo xmlns:p15="http://schemas.microsoft.com/office/powerpoint/2012/main" userId="41d2ac2a3a2c2d93" providerId="Windows Live"/>
      </p:ext>
    </p:extLst>
  </p:cmAuthor>
  <p:cmAuthor id="18" name="nhanson@clinicaloptions.com" initials="n" lastIdx="4" clrIdx="17">
    <p:extLst>
      <p:ext uri="{19B8F6BF-5375-455C-9EA6-DF929625EA0E}">
        <p15:presenceInfo xmlns:p15="http://schemas.microsoft.com/office/powerpoint/2012/main" userId="nhanson@clinicaloptions.com" providerId="None"/>
      </p:ext>
    </p:extLst>
  </p:cmAuthor>
  <p:cmAuthor id="19" name="Rachael Andrie" initials="RA" lastIdx="3" clrIdx="18">
    <p:extLst>
      <p:ext uri="{19B8F6BF-5375-455C-9EA6-DF929625EA0E}">
        <p15:presenceInfo xmlns:p15="http://schemas.microsoft.com/office/powerpoint/2012/main" userId="S::randrie@clinicaloptions.com::311027c1-cf79-416d-b346-5f38dcd95c11" providerId="AD"/>
      </p:ext>
    </p:extLst>
  </p:cmAuthor>
  <p:cmAuthor id="20" name="CLINICALOPTIONS\krosenthal" initials="C" lastIdx="4" clrIdx="19">
    <p:extLst>
      <p:ext uri="{19B8F6BF-5375-455C-9EA6-DF929625EA0E}">
        <p15:presenceInfo xmlns:p15="http://schemas.microsoft.com/office/powerpoint/2012/main" userId="CLINICALOPTIONS\krosenth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18EBF6-D81F-4A4D-AF7C-0CA9A2ACC19E}" v="52" dt="2023-12-11T20:50:06.34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290" autoAdjust="0"/>
  </p:normalViewPr>
  <p:slideViewPr>
    <p:cSldViewPr snapToGrid="0">
      <p:cViewPr varScale="1">
        <p:scale>
          <a:sx n="103" d="100"/>
          <a:sy n="103" d="100"/>
        </p:scale>
        <p:origin x="114" y="102"/>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AML, acute myeloid leukemia; AZA, azacitidine; CR, complete response; CT, chemotherapy; ND, newly diagnosed; OS, overall survival; QoL, quality of life; R/R, relapsed/refractory; TFR, treatment-free remission; VEN, venetoclax.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023275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AZA, azacitidine; CR, complete response;  </a:t>
            </a:r>
            <a:r>
              <a:rPr lang="en-US" i="1" dirty="0" err="1"/>
              <a:t>CRi</a:t>
            </a:r>
            <a:r>
              <a:rPr lang="en-US" i="1" dirty="0"/>
              <a:t>, complete response with incomplete hematologic recovery; FILO, French Innovative Leukemia Organization; MLFS, morphologic leukemia-free state; ND, newly diagnosed; OS, overall survival; R/R, relapsed/refractory; SCT stem cell transplant; TFR, treatment-free remission; VEN, venetoclax.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285152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ANC, absolute neutrophil count; AZA, azacitidine; MPN, myeloproliferative neoplasm; MRC, myelodysplasia-related changes; R/R, relapsed/refractory; SCT, stem cell transplantation; WBC, white blood cell; WHO, World Health Organization.</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400087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AZA, azacitidine; CR, complete response; Cri, complete response with incomplete hematologic recovery; MLFS, morphologic leukemia-free state; MRD, measurable residual disease; ND, newly diagnosed; ORR, objective response rate; R/R relapsed/refractory; VEN, venetoclax.</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259142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AZA, azacitidine; MRD, measurable residual disease; ND, newly diagnosed; NR, not reached; OS, overall survival; R/R, relapsed/refractory; TFR, treatment-free remission; VEN, venetoclax.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089039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ND, newly diagnosed; OS, overall survival; R/R, relapsed/refractory; TFR, treatment-free remission; VEN, venetoclax.</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622153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AZA, azacitidine; ND, newly diagnosed; OS, overall survival; R/R, relapsed/refractory; TFR, treatment-free remission; VEN, venetoclax.</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04893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pPr>
              <a:tabLst>
                <a:tab pos="6911975" algn="l"/>
              </a:tabLst>
            </a:pPr>
            <a:r>
              <a:rPr lang="en-US" altLang="en-US" sz="4000" dirty="0"/>
              <a:t>STOP-VEN: Discontinuation of Venetoclax + Azacitidine for Patients With AML in Remission at Time of Treatment Interruption</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STOP-VEN: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pPr>
              <a:spcAft>
                <a:spcPts val="0"/>
              </a:spcAft>
            </a:pPr>
            <a:r>
              <a:rPr lang="en-US" sz="2000" b="0" i="0" u="none" strike="noStrike" dirty="0">
                <a:effectLst/>
                <a:cs typeface="Calibri" panose="020F0502020204030204" pitchFamily="34" charset="0"/>
              </a:rPr>
              <a:t>Phase III VIALE-A </a:t>
            </a:r>
            <a:r>
              <a:rPr lang="en-US" sz="2000" dirty="0">
                <a:cs typeface="Calibri" panose="020F0502020204030204" pitchFamily="34" charset="0"/>
              </a:rPr>
              <a:t>trial </a:t>
            </a:r>
            <a:r>
              <a:rPr lang="en-US" sz="2000" b="0" i="0" u="none" strike="noStrike" dirty="0">
                <a:effectLst/>
                <a:cs typeface="Calibri" panose="020F0502020204030204" pitchFamily="34" charset="0"/>
              </a:rPr>
              <a:t>showed improved CR rate and long-term survival with VEN + AZA vs AZA alone in patients with ND AML</a:t>
            </a:r>
            <a:r>
              <a:rPr lang="en-US" sz="2000" baseline="30000" dirty="0">
                <a:cs typeface="Calibri" panose="020F0502020204030204" pitchFamily="34" charset="0"/>
              </a:rPr>
              <a:t>1,2</a:t>
            </a:r>
          </a:p>
          <a:p>
            <a:pPr lvl="1">
              <a:spcAft>
                <a:spcPts val="0"/>
              </a:spcAft>
            </a:pPr>
            <a:r>
              <a:rPr lang="en-US" sz="1800" b="0" i="0" u="none" strike="noStrike" dirty="0" err="1">
                <a:effectLst/>
                <a:cs typeface="Calibri" panose="020F0502020204030204" pitchFamily="34" charset="0"/>
              </a:rPr>
              <a:t>Venetoclax</a:t>
            </a:r>
            <a:r>
              <a:rPr lang="en-US" sz="1800" b="0" i="0" u="none" strike="noStrike" dirty="0">
                <a:effectLst/>
                <a:cs typeface="Calibri" panose="020F0502020204030204" pitchFamily="34" charset="0"/>
              </a:rPr>
              <a:t>: approved in combination with AZA, decitabine, or low-dose cytarabine for adults ≥75 </a:t>
            </a:r>
            <a:r>
              <a:rPr lang="en-US" sz="1800" b="0" i="0" u="none" strike="noStrike" dirty="0" err="1">
                <a:effectLst/>
                <a:cs typeface="Calibri" panose="020F0502020204030204" pitchFamily="34" charset="0"/>
              </a:rPr>
              <a:t>yr</a:t>
            </a:r>
            <a:r>
              <a:rPr lang="en-US" sz="1800" b="0" i="0" u="none" strike="noStrike" dirty="0">
                <a:effectLst/>
                <a:cs typeface="Calibri" panose="020F0502020204030204" pitchFamily="34" charset="0"/>
              </a:rPr>
              <a:t> of age with newly-diagnosed AML, or those who have comorbidities precluding intensive induction CT</a:t>
            </a:r>
            <a:r>
              <a:rPr lang="en-US" sz="1800" b="0" i="0" u="none" strike="noStrike" baseline="30000" dirty="0">
                <a:effectLst/>
                <a:cs typeface="Calibri" panose="020F0502020204030204" pitchFamily="34" charset="0"/>
              </a:rPr>
              <a:t>3</a:t>
            </a:r>
          </a:p>
          <a:p>
            <a:pPr>
              <a:spcAft>
                <a:spcPts val="0"/>
              </a:spcAft>
            </a:pPr>
            <a:r>
              <a:rPr lang="en-US" sz="2000" dirty="0">
                <a:cs typeface="Calibri" panose="020F0502020204030204" pitchFamily="34" charset="0"/>
              </a:rPr>
              <a:t>In retrospective analysis, patients with ND AML who electively discontinued VEN-based therapy during sustained remission had median TFR of 45.8 </a:t>
            </a:r>
            <a:r>
              <a:rPr lang="en-US" sz="2000" dirty="0" err="1">
                <a:cs typeface="Calibri" panose="020F0502020204030204" pitchFamily="34" charset="0"/>
              </a:rPr>
              <a:t>mo</a:t>
            </a:r>
            <a:r>
              <a:rPr lang="en-US" sz="2000" dirty="0">
                <a:cs typeface="Calibri" panose="020F0502020204030204" pitchFamily="34" charset="0"/>
              </a:rPr>
              <a:t> and OS similar to those continuing treatment</a:t>
            </a:r>
            <a:r>
              <a:rPr lang="en-US" sz="2000" baseline="30000" dirty="0">
                <a:cs typeface="Calibri" panose="020F0502020204030204" pitchFamily="34" charset="0"/>
              </a:rPr>
              <a:t>4</a:t>
            </a:r>
          </a:p>
          <a:p>
            <a:pPr>
              <a:spcAft>
                <a:spcPts val="0"/>
              </a:spcAft>
            </a:pPr>
            <a:r>
              <a:rPr lang="en-US" sz="2000" dirty="0">
                <a:cs typeface="Calibri" panose="020F0502020204030204" pitchFamily="34" charset="0"/>
              </a:rPr>
              <a:t>Potential b</a:t>
            </a:r>
            <a:r>
              <a:rPr lang="en-US" sz="2000" b="0" i="0" u="none" strike="noStrike" dirty="0">
                <a:effectLst/>
                <a:cs typeface="Calibri" panose="020F0502020204030204" pitchFamily="34" charset="0"/>
              </a:rPr>
              <a:t>enefits of shortened venetoclax treatment include reduced AE risk, improved QoL, decreased cost, an</a:t>
            </a:r>
            <a:r>
              <a:rPr lang="en-US" sz="2000" dirty="0">
                <a:cs typeface="Calibri" panose="020F0502020204030204" pitchFamily="34" charset="0"/>
              </a:rPr>
              <a:t>d potential for less treatment resistance</a:t>
            </a:r>
            <a:endParaRPr lang="en-US" sz="2000" b="0" i="0" u="none" strike="noStrike" dirty="0">
              <a:effectLst/>
              <a:cs typeface="Calibri" panose="020F0502020204030204" pitchFamily="34" charset="0"/>
            </a:endParaRPr>
          </a:p>
          <a:p>
            <a:pPr>
              <a:spcAft>
                <a:spcPts val="0"/>
              </a:spcAft>
            </a:pPr>
            <a:r>
              <a:rPr lang="en-US" sz="2000" b="0" i="0" u="none" strike="noStrike" dirty="0">
                <a:effectLst/>
                <a:cs typeface="Calibri" panose="020F0502020204030204" pitchFamily="34" charset="0"/>
              </a:rPr>
              <a:t>Retrospective STOP-VEN study evaluated impact of VEN and/or AZA interruption in patients with ND or R/R AML in remission</a:t>
            </a:r>
            <a:endParaRPr lang="en-US" sz="2000" b="0" i="0" u="none" strike="noStrike" baseline="30000" dirty="0">
              <a:effectLst/>
              <a:cs typeface="Calibri" panose="020F0502020204030204" pitchFamily="34" charset="0"/>
            </a:endParaRPr>
          </a:p>
          <a:p>
            <a:pPr lvl="1">
              <a:spcAft>
                <a:spcPts val="0"/>
              </a:spcAft>
            </a:pPr>
            <a:r>
              <a:rPr lang="en-US" sz="1800" dirty="0">
                <a:cs typeface="Calibri" panose="020F0502020204030204" pitchFamily="34" charset="0"/>
              </a:rPr>
              <a:t>Previous combined analysis </a:t>
            </a:r>
            <a:r>
              <a:rPr lang="en-US" sz="1800" b="0" i="0" u="none" strike="noStrike" dirty="0">
                <a:effectLst/>
                <a:cs typeface="Calibri" panose="020F0502020204030204" pitchFamily="34" charset="0"/>
              </a:rPr>
              <a:t>suggested durable responses and survival (n = 51)</a:t>
            </a:r>
            <a:r>
              <a:rPr lang="en-US" sz="1800" b="0" i="0" u="none" strike="noStrike" baseline="30000" dirty="0">
                <a:effectLst/>
                <a:cs typeface="Calibri" panose="020F0502020204030204" pitchFamily="34" charset="0"/>
              </a:rPr>
              <a:t>5</a:t>
            </a:r>
          </a:p>
          <a:p>
            <a:pPr lvl="1">
              <a:spcAft>
                <a:spcPts val="0"/>
              </a:spcAft>
            </a:pPr>
            <a:r>
              <a:rPr lang="en-US" sz="1800" b="0" i="0" u="none" strike="noStrike" dirty="0">
                <a:effectLst/>
                <a:cs typeface="Calibri" panose="020F0502020204030204" pitchFamily="34" charset="0"/>
              </a:rPr>
              <a:t>Current report includes additional patients</a:t>
            </a:r>
            <a:r>
              <a:rPr lang="en-US" sz="1800" dirty="0">
                <a:cs typeface="Calibri" panose="020F0502020204030204" pitchFamily="34" charset="0"/>
              </a:rPr>
              <a:t> and subgroup analysis of ND and R/R AML cohorts</a:t>
            </a:r>
            <a:r>
              <a:rPr lang="en-US" sz="1800" baseline="30000" dirty="0">
                <a:cs typeface="Calibri" panose="020F0502020204030204" pitchFamily="34" charset="0"/>
              </a:rPr>
              <a:t>6</a:t>
            </a:r>
            <a:endParaRPr lang="en-US" altLang="en-US" sz="1800" baseline="30000" dirty="0">
              <a:cs typeface="Calibri" panose="020F0502020204030204" pitchFamily="34" charset="0"/>
            </a:endParaRP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66654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a:t>
            </a:r>
            <a:r>
              <a:rPr lang="en-US" altLang="en-US" sz="1200" b="0" dirty="0" err="1">
                <a:solidFill>
                  <a:schemeClr val="bg2"/>
                </a:solidFill>
                <a:latin typeface="Calibri" panose="020F0502020204030204" pitchFamily="34" charset="0"/>
              </a:rPr>
              <a:t>Dinardo</a:t>
            </a:r>
            <a:r>
              <a:rPr lang="en-US" altLang="en-US" sz="1200" b="0" dirty="0">
                <a:solidFill>
                  <a:schemeClr val="bg2"/>
                </a:solidFill>
                <a:latin typeface="Calibri" panose="020F0502020204030204" pitchFamily="34" charset="0"/>
              </a:rPr>
              <a:t>. N Engl J Med. 2020;383:617. 2. </a:t>
            </a:r>
            <a:r>
              <a:rPr lang="en-US" altLang="en-US" sz="1200" b="0" dirty="0" err="1">
                <a:solidFill>
                  <a:schemeClr val="bg2"/>
                </a:solidFill>
                <a:latin typeface="Calibri" panose="020F0502020204030204" pitchFamily="34" charset="0"/>
              </a:rPr>
              <a:t>Pratz</a:t>
            </a:r>
            <a:r>
              <a:rPr lang="en-US" altLang="en-US" sz="1200" b="0" dirty="0">
                <a:solidFill>
                  <a:schemeClr val="bg2"/>
                </a:solidFill>
                <a:latin typeface="Calibri" panose="020F0502020204030204" pitchFamily="34" charset="0"/>
              </a:rPr>
              <a:t>. ASH 2022.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219. 3. </a:t>
            </a:r>
            <a:r>
              <a:rPr lang="en-US" altLang="en-US" sz="1200" b="0" dirty="0" err="1">
                <a:solidFill>
                  <a:schemeClr val="bg2"/>
                </a:solidFill>
                <a:latin typeface="Calibri" panose="020F0502020204030204" pitchFamily="34" charset="0"/>
              </a:rPr>
              <a:t>Venetoclax</a:t>
            </a:r>
            <a:r>
              <a:rPr lang="en-US" altLang="en-US" sz="1200" b="0" dirty="0">
                <a:solidFill>
                  <a:schemeClr val="bg2"/>
                </a:solidFill>
                <a:latin typeface="Calibri" panose="020F0502020204030204" pitchFamily="34" charset="0"/>
              </a:rPr>
              <a:t> PI. 4. Chua. Blood Adv. 2022;6:3879. 5. </a:t>
            </a:r>
            <a:r>
              <a:rPr lang="en-US" altLang="en-US" sz="1200" b="0" dirty="0" err="1">
                <a:solidFill>
                  <a:schemeClr val="bg2"/>
                </a:solidFill>
                <a:latin typeface="Calibri" panose="020F0502020204030204" pitchFamily="34" charset="0"/>
              </a:rPr>
              <a:t>Garciaz</a:t>
            </a:r>
            <a:r>
              <a:rPr lang="en-US" altLang="en-US" sz="1200" b="0" dirty="0">
                <a:solidFill>
                  <a:schemeClr val="bg2"/>
                </a:solidFill>
                <a:latin typeface="Calibri" panose="020F0502020204030204" pitchFamily="34" charset="0"/>
              </a:rPr>
              <a:t>. ASH 2022.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2737. 6. </a:t>
            </a:r>
            <a:r>
              <a:rPr lang="en-US" altLang="en-US" sz="1200" b="0" dirty="0" err="1">
                <a:solidFill>
                  <a:schemeClr val="bg2"/>
                </a:solidFill>
                <a:latin typeface="Calibri" panose="020F0502020204030204" pitchFamily="34" charset="0"/>
              </a:rPr>
              <a:t>Garciaz</a:t>
            </a:r>
            <a:r>
              <a:rPr lang="en-US" altLang="en-US" sz="1200" b="0" dirty="0">
                <a:solidFill>
                  <a:schemeClr val="bg2"/>
                </a:solidFill>
                <a:latin typeface="Calibri" panose="020F0502020204030204" pitchFamily="34" charset="0"/>
              </a:rPr>
              <a:t>.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161.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STOP-VEN: Study Design</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877529" cy="834598"/>
          </a:xfrm>
        </p:spPr>
        <p:txBody>
          <a:bodyPr/>
          <a:lstStyle/>
          <a:p>
            <a:r>
              <a:rPr lang="en-US" altLang="en-US" sz="2400" dirty="0"/>
              <a:t>Retrospective study of patients treated at French FILO centers and US Moffit Cancer Center between 11/2018 and 7/2023</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Garciaz</a:t>
            </a:r>
            <a:r>
              <a:rPr lang="en-US" altLang="en-US" sz="1200" b="0" dirty="0">
                <a:solidFill>
                  <a:schemeClr val="bg2"/>
                </a:solidFill>
                <a:latin typeface="Calibri" panose="020F0502020204030204" pitchFamily="34" charset="0"/>
              </a:rPr>
              <a:t>.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161.</a:t>
            </a:r>
          </a:p>
        </p:txBody>
      </p:sp>
      <p:sp>
        <p:nvSpPr>
          <p:cNvPr id="2" name="Text Box 45">
            <a:extLst>
              <a:ext uri="{FF2B5EF4-FFF2-40B4-BE49-F238E27FC236}">
                <a16:creationId xmlns:a16="http://schemas.microsoft.com/office/drawing/2014/main" id="{FB2E2ED9-23EA-3E6F-F179-4C5228E464F4}"/>
              </a:ext>
            </a:extLst>
          </p:cNvPr>
          <p:cNvSpPr txBox="1">
            <a:spLocks noChangeArrowheads="1"/>
          </p:cNvSpPr>
          <p:nvPr/>
        </p:nvSpPr>
        <p:spPr bwMode="auto">
          <a:xfrm>
            <a:off x="666319" y="2647172"/>
            <a:ext cx="1739545" cy="120032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Patients aged ≥18 </a:t>
            </a:r>
            <a:r>
              <a:rPr kumimoji="0" lang="en-GB" altLang="en-US" sz="18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yr</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with ND or R/R AML</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 = </a:t>
            </a:r>
            <a:r>
              <a:rPr lang="en-GB" altLang="en-US" sz="1800" b="0" dirty="0">
                <a:solidFill>
                  <a:srgbClr val="000000"/>
                </a:solidFill>
                <a:latin typeface="Calibri" panose="020F0502020204030204" pitchFamily="34" charset="0"/>
                <a:cs typeface="Calibri" panose="020F0502020204030204" pitchFamily="34" charset="0"/>
              </a:rPr>
              <a:t>84</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 name="Rectangle 3">
            <a:extLst>
              <a:ext uri="{FF2B5EF4-FFF2-40B4-BE49-F238E27FC236}">
                <a16:creationId xmlns:a16="http://schemas.microsoft.com/office/drawing/2014/main" id="{146E8CE7-381E-74D1-A5EE-8D158B51C30F}"/>
              </a:ext>
            </a:extLst>
          </p:cNvPr>
          <p:cNvSpPr txBox="1">
            <a:spLocks noChangeArrowheads="1"/>
          </p:cNvSpPr>
          <p:nvPr/>
        </p:nvSpPr>
        <p:spPr bwMode="auto">
          <a:xfrm>
            <a:off x="757075" y="4658846"/>
            <a:ext cx="10877529" cy="1353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1" kern="0" dirty="0"/>
              <a:t>Primary Endpoints</a:t>
            </a:r>
            <a:r>
              <a:rPr lang="en-US" altLang="en-US" sz="2400" b="0" kern="0" dirty="0"/>
              <a:t>: OS, TFR (from last day of VEN)</a:t>
            </a:r>
          </a:p>
          <a:p>
            <a:r>
              <a:rPr lang="en-US" altLang="en-US" sz="2400" b="1" kern="0" dirty="0"/>
              <a:t>Other Endpoints</a:t>
            </a:r>
            <a:r>
              <a:rPr lang="en-US" altLang="en-US" sz="2400" b="0" kern="0" dirty="0"/>
              <a:t>: Multivariate analysis of OS and TFR by Cox regression based on disease and mutation status</a:t>
            </a:r>
          </a:p>
        </p:txBody>
      </p:sp>
      <p:sp>
        <p:nvSpPr>
          <p:cNvPr id="4" name="Rectangle 49">
            <a:extLst>
              <a:ext uri="{FF2B5EF4-FFF2-40B4-BE49-F238E27FC236}">
                <a16:creationId xmlns:a16="http://schemas.microsoft.com/office/drawing/2014/main" id="{DCE38F7E-DE99-A3DA-BAB8-F0C10FD55B6E}"/>
              </a:ext>
            </a:extLst>
          </p:cNvPr>
          <p:cNvSpPr>
            <a:spLocks noChangeArrowheads="1"/>
          </p:cNvSpPr>
          <p:nvPr/>
        </p:nvSpPr>
        <p:spPr bwMode="auto">
          <a:xfrm>
            <a:off x="3310532" y="2682852"/>
            <a:ext cx="2537078" cy="1128969"/>
          </a:xfrm>
          <a:prstGeom prst="rect">
            <a:avLst/>
          </a:prstGeom>
          <a:solidFill>
            <a:srgbClr val="01587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VEN + AZA</a:t>
            </a:r>
            <a:endParaRPr kumimoji="0" lang="en-GB" altLang="en-US"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b="0" dirty="0">
                <a:solidFill>
                  <a:srgbClr val="FFFFFF"/>
                </a:solidFill>
                <a:latin typeface="Calibri" panose="020F0502020204030204" pitchFamily="34" charset="0"/>
                <a:cs typeface="Calibri" panose="020F0502020204030204" pitchFamily="34" charset="0"/>
              </a:rPr>
              <a:t>≥1 cycle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b="0" dirty="0">
                <a:solidFill>
                  <a:srgbClr val="FFFFFF"/>
                </a:solidFill>
                <a:latin typeface="Calibri" panose="020F0502020204030204" pitchFamily="34" charset="0"/>
                <a:cs typeface="Calibri" panose="020F0502020204030204" pitchFamily="34" charset="0"/>
              </a:rPr>
              <a:t>a</a:t>
            </a:r>
            <a:r>
              <a:rPr kumimoji="0" lang="en-US" altLang="en-US" b="0" i="0" u="none" strike="noStrike" kern="1200" cap="none" spc="0" normalizeH="0" baseline="0" noProof="0" dirty="0" err="1">
                <a:ln>
                  <a:noFill/>
                </a:ln>
                <a:solidFill>
                  <a:srgbClr val="FFFFFF"/>
                </a:solidFill>
                <a:effectLst/>
                <a:uLnTx/>
                <a:uFillTx/>
                <a:latin typeface="Calibri" panose="020F0502020204030204" pitchFamily="34" charset="0"/>
                <a:cs typeface="Calibri" panose="020F0502020204030204" pitchFamily="34" charset="0"/>
              </a:rPr>
              <a:t>chieving</a:t>
            </a:r>
            <a:r>
              <a:rPr kumimoji="0" lang="en-US" altLang="en-US"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 CR/</a:t>
            </a:r>
            <a:r>
              <a:rPr kumimoji="0" lang="en-US" altLang="en-US" b="0" i="0" u="none" strike="noStrike" kern="1200" cap="none" spc="0" normalizeH="0" baseline="0" noProof="0" dirty="0" err="1">
                <a:ln>
                  <a:noFill/>
                </a:ln>
                <a:solidFill>
                  <a:srgbClr val="FFFFFF"/>
                </a:solidFill>
                <a:effectLst/>
                <a:uLnTx/>
                <a:uFillTx/>
                <a:latin typeface="Calibri" panose="020F0502020204030204" pitchFamily="34" charset="0"/>
                <a:cs typeface="Calibri" panose="020F0502020204030204" pitchFamily="34" charset="0"/>
              </a:rPr>
              <a:t>CRi</a:t>
            </a:r>
            <a:r>
              <a:rPr kumimoji="0" lang="en-US" altLang="en-US"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/MLFS</a:t>
            </a:r>
          </a:p>
        </p:txBody>
      </p:sp>
      <p:sp>
        <p:nvSpPr>
          <p:cNvPr id="5" name="Rectangle 49">
            <a:extLst>
              <a:ext uri="{FF2B5EF4-FFF2-40B4-BE49-F238E27FC236}">
                <a16:creationId xmlns:a16="http://schemas.microsoft.com/office/drawing/2014/main" id="{BEA3C328-2A19-6780-A111-2CE362782495}"/>
              </a:ext>
            </a:extLst>
          </p:cNvPr>
          <p:cNvSpPr>
            <a:spLocks noChangeArrowheads="1"/>
          </p:cNvSpPr>
          <p:nvPr/>
        </p:nvSpPr>
        <p:spPr bwMode="auto">
          <a:xfrm>
            <a:off x="6752278" y="2682852"/>
            <a:ext cx="2542032" cy="1128969"/>
          </a:xfrm>
          <a:prstGeom prst="rect">
            <a:avLst/>
          </a:prstGeom>
          <a:solidFill>
            <a:srgbClr val="01587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Discontinued </a:t>
            </a:r>
            <a:br>
              <a:rPr kumimoji="0" lang="en-US" altLang="en-US"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br>
            <a:r>
              <a:rPr kumimoji="0" lang="en-US" altLang="en-US"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VEN* </a:t>
            </a:r>
            <a:r>
              <a:rPr lang="en-US" altLang="en-US" dirty="0">
                <a:solidFill>
                  <a:srgbClr val="FFFFFF"/>
                </a:solidFill>
                <a:latin typeface="Calibri" panose="020F0502020204030204" pitchFamily="34" charset="0"/>
                <a:cs typeface="Calibri" panose="020F0502020204030204" pitchFamily="34" charset="0"/>
              </a:rPr>
              <a:t>and/or</a:t>
            </a:r>
            <a:r>
              <a:rPr kumimoji="0" lang="en-US" altLang="en-US"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 AZA</a:t>
            </a:r>
            <a:endParaRPr kumimoji="0" lang="en-GB" altLang="en-US"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b="0" dirty="0">
                <a:solidFill>
                  <a:srgbClr val="FFFFFF"/>
                </a:solidFill>
                <a:latin typeface="Calibri" panose="020F0502020204030204" pitchFamily="34" charset="0"/>
                <a:cs typeface="Calibri" panose="020F0502020204030204" pitchFamily="34" charset="0"/>
              </a:rPr>
              <a:t>≥3 </a:t>
            </a:r>
            <a:r>
              <a:rPr lang="en-US" altLang="en-US" b="0" dirty="0" err="1">
                <a:solidFill>
                  <a:srgbClr val="FFFFFF"/>
                </a:solidFill>
                <a:latin typeface="Calibri" panose="020F0502020204030204" pitchFamily="34" charset="0"/>
                <a:cs typeface="Calibri" panose="020F0502020204030204" pitchFamily="34" charset="0"/>
              </a:rPr>
              <a:t>mo</a:t>
            </a:r>
            <a:r>
              <a:rPr lang="en-US" altLang="en-US" b="0" dirty="0">
                <a:solidFill>
                  <a:srgbClr val="FFFFFF"/>
                </a:solidFill>
                <a:latin typeface="Calibri" panose="020F0502020204030204" pitchFamily="34" charset="0"/>
                <a:cs typeface="Calibri" panose="020F0502020204030204" pitchFamily="34" charset="0"/>
              </a:rPr>
              <a:t> prior</a:t>
            </a:r>
          </a:p>
        </p:txBody>
      </p:sp>
      <p:sp>
        <p:nvSpPr>
          <p:cNvPr id="6" name="Text Box 45">
            <a:extLst>
              <a:ext uri="{FF2B5EF4-FFF2-40B4-BE49-F238E27FC236}">
                <a16:creationId xmlns:a16="http://schemas.microsoft.com/office/drawing/2014/main" id="{E162BF03-0B28-4637-E640-B6F50AF6E236}"/>
              </a:ext>
            </a:extLst>
          </p:cNvPr>
          <p:cNvSpPr txBox="1">
            <a:spLocks noChangeArrowheads="1"/>
          </p:cNvSpPr>
          <p:nvPr/>
        </p:nvSpPr>
        <p:spPr bwMode="auto">
          <a:xfrm>
            <a:off x="10198979" y="2785671"/>
            <a:ext cx="1283224"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Follow-up for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TFR and OS</a:t>
            </a:r>
            <a:endPar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TextBox 7">
            <a:extLst>
              <a:ext uri="{FF2B5EF4-FFF2-40B4-BE49-F238E27FC236}">
                <a16:creationId xmlns:a16="http://schemas.microsoft.com/office/drawing/2014/main" id="{A827C9DD-0536-5FED-9A49-FB4818E5D137}"/>
              </a:ext>
            </a:extLst>
          </p:cNvPr>
          <p:cNvSpPr txBox="1"/>
          <p:nvPr/>
        </p:nvSpPr>
        <p:spPr bwMode="auto">
          <a:xfrm>
            <a:off x="6752278" y="3836098"/>
            <a:ext cx="30787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lang="en-US" altLang="en-US" sz="1400" b="0" dirty="0">
                <a:solidFill>
                  <a:schemeClr val="bg1"/>
                </a:solidFill>
                <a:latin typeface="Calibri" panose="020F0502020204030204" pitchFamily="34" charset="0"/>
                <a:cs typeface="Calibri" panose="020F0502020204030204" pitchFamily="34" charset="0"/>
              </a:rPr>
              <a:t>*For r</a:t>
            </a:r>
            <a:r>
              <a:rPr kumimoji="0" lang="en-US" altLang="en-US" sz="1400" b="0" i="0" u="none" strike="noStrike" kern="1200" cap="none" spc="0" normalizeH="0" baseline="0" noProof="0" dirty="0" err="1">
                <a:ln>
                  <a:noFill/>
                </a:ln>
                <a:solidFill>
                  <a:schemeClr val="bg1"/>
                </a:solidFill>
                <a:effectLst/>
                <a:uLnTx/>
                <a:uFillTx/>
                <a:latin typeface="Calibri" panose="020F0502020204030204" pitchFamily="34" charset="0"/>
                <a:cs typeface="Calibri" panose="020F0502020204030204" pitchFamily="34" charset="0"/>
              </a:rPr>
              <a:t>easons</a:t>
            </a: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 other than progression</a:t>
            </a:r>
            <a:r>
              <a:rPr lang="en-US" altLang="en-US" sz="1400" b="0" dirty="0">
                <a:solidFill>
                  <a:schemeClr val="bg1"/>
                </a:solidFill>
                <a:latin typeface="Calibri" panose="020F0502020204030204" pitchFamily="34" charset="0"/>
                <a:cs typeface="Calibri" panose="020F0502020204030204" pitchFamily="34" charset="0"/>
              </a:rPr>
              <a:t>, </a:t>
            </a: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lack of response,</a:t>
            </a:r>
            <a:r>
              <a:rPr lang="en-US" altLang="en-US" sz="1400" b="0" dirty="0">
                <a:solidFill>
                  <a:schemeClr val="bg1"/>
                </a:solidFill>
                <a:latin typeface="Calibri" panose="020F0502020204030204" pitchFamily="34" charset="0"/>
                <a:cs typeface="Calibri" panose="020F0502020204030204" pitchFamily="34" charset="0"/>
              </a:rPr>
              <a:t> </a:t>
            </a: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or allogeneic SCT.</a:t>
            </a:r>
          </a:p>
        </p:txBody>
      </p:sp>
      <p:sp>
        <p:nvSpPr>
          <p:cNvPr id="9" name="Line 53">
            <a:extLst>
              <a:ext uri="{FF2B5EF4-FFF2-40B4-BE49-F238E27FC236}">
                <a16:creationId xmlns:a16="http://schemas.microsoft.com/office/drawing/2014/main" id="{A4F18221-4EEE-23EC-6985-1F6CC3B99188}"/>
              </a:ext>
            </a:extLst>
          </p:cNvPr>
          <p:cNvSpPr>
            <a:spLocks noChangeShapeType="1"/>
          </p:cNvSpPr>
          <p:nvPr/>
        </p:nvSpPr>
        <p:spPr bwMode="auto">
          <a:xfrm>
            <a:off x="2584169" y="3247336"/>
            <a:ext cx="54805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 name="Line 53">
            <a:extLst>
              <a:ext uri="{FF2B5EF4-FFF2-40B4-BE49-F238E27FC236}">
                <a16:creationId xmlns:a16="http://schemas.microsoft.com/office/drawing/2014/main" id="{C268D6CB-B274-113B-BEAF-A5E9F1170B82}"/>
              </a:ext>
            </a:extLst>
          </p:cNvPr>
          <p:cNvSpPr>
            <a:spLocks noChangeShapeType="1"/>
          </p:cNvSpPr>
          <p:nvPr/>
        </p:nvSpPr>
        <p:spPr bwMode="auto">
          <a:xfrm>
            <a:off x="9472615" y="3247336"/>
            <a:ext cx="54805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 name="Line 53">
            <a:extLst>
              <a:ext uri="{FF2B5EF4-FFF2-40B4-BE49-F238E27FC236}">
                <a16:creationId xmlns:a16="http://schemas.microsoft.com/office/drawing/2014/main" id="{A06852F1-5AFC-1FED-7F91-8335CEC81C72}"/>
              </a:ext>
            </a:extLst>
          </p:cNvPr>
          <p:cNvSpPr>
            <a:spLocks noChangeShapeType="1"/>
          </p:cNvSpPr>
          <p:nvPr/>
        </p:nvSpPr>
        <p:spPr bwMode="auto">
          <a:xfrm>
            <a:off x="6025915" y="3247336"/>
            <a:ext cx="54805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593872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STOP-VEN: Baseline Characteristics</a:t>
            </a:r>
            <a:endParaRPr lang="en-US" altLang="en-US" dirty="0"/>
          </a:p>
        </p:txBody>
      </p:sp>
      <p:sp>
        <p:nvSpPr>
          <p:cNvPr id="2" name="Text Box 11">
            <a:extLst>
              <a:ext uri="{FF2B5EF4-FFF2-40B4-BE49-F238E27FC236}">
                <a16:creationId xmlns:a16="http://schemas.microsoft.com/office/drawing/2014/main" id="{8F3CB110-62AD-A0D7-851D-03C6ADC49BE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Garciaz</a:t>
            </a:r>
            <a:r>
              <a:rPr lang="en-US" altLang="en-US" sz="1200" b="0" dirty="0">
                <a:solidFill>
                  <a:schemeClr val="bg2"/>
                </a:solidFill>
                <a:latin typeface="Calibri" panose="020F0502020204030204" pitchFamily="34" charset="0"/>
              </a:rPr>
              <a:t>.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161.</a:t>
            </a:r>
          </a:p>
        </p:txBody>
      </p:sp>
      <p:graphicFrame>
        <p:nvGraphicFramePr>
          <p:cNvPr id="8" name="Group 3">
            <a:extLst>
              <a:ext uri="{FF2B5EF4-FFF2-40B4-BE49-F238E27FC236}">
                <a16:creationId xmlns:a16="http://schemas.microsoft.com/office/drawing/2014/main" id="{D63551B7-AEC3-316A-015D-95BD20EC0F1D}"/>
              </a:ext>
            </a:extLst>
          </p:cNvPr>
          <p:cNvGraphicFramePr>
            <a:graphicFrameLocks/>
          </p:cNvGraphicFramePr>
          <p:nvPr>
            <p:extLst>
              <p:ext uri="{D42A27DB-BD31-4B8C-83A1-F6EECF244321}">
                <p14:modId xmlns:p14="http://schemas.microsoft.com/office/powerpoint/2010/main" val="416273591"/>
              </p:ext>
            </p:extLst>
          </p:nvPr>
        </p:nvGraphicFramePr>
        <p:xfrm>
          <a:off x="6205568" y="1613423"/>
          <a:ext cx="5367528" cy="3962416"/>
        </p:xfrm>
        <a:graphic>
          <a:graphicData uri="http://schemas.openxmlformats.org/drawingml/2006/table">
            <a:tbl>
              <a:tblPr/>
              <a:tblGrid>
                <a:gridCol w="2880360">
                  <a:extLst>
                    <a:ext uri="{9D8B030D-6E8A-4147-A177-3AD203B41FA5}">
                      <a16:colId xmlns:a16="http://schemas.microsoft.com/office/drawing/2014/main" val="20000"/>
                    </a:ext>
                  </a:extLst>
                </a:gridCol>
                <a:gridCol w="1243584">
                  <a:extLst>
                    <a:ext uri="{9D8B030D-6E8A-4147-A177-3AD203B41FA5}">
                      <a16:colId xmlns:a16="http://schemas.microsoft.com/office/drawing/2014/main" val="20001"/>
                    </a:ext>
                  </a:extLst>
                </a:gridCol>
                <a:gridCol w="1243584">
                  <a:extLst>
                    <a:ext uri="{9D8B030D-6E8A-4147-A177-3AD203B41FA5}">
                      <a16:colId xmlns:a16="http://schemas.microsoft.com/office/drawing/2014/main" val="914769229"/>
                    </a:ext>
                  </a:extLst>
                </a:gridCol>
              </a:tblGrid>
              <a:tr h="2189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ND AML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R/R AML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28793">
                <a:tc>
                  <a:txBody>
                    <a:bodyPr/>
                    <a:lstStyle/>
                    <a:p>
                      <a:r>
                        <a:rPr lang="en-US" sz="1600" b="0" i="0" dirty="0">
                          <a:solidFill>
                            <a:srgbClr val="000000"/>
                          </a:solidFill>
                          <a:effectLst/>
                          <a:latin typeface="Calibri" panose="020F0502020204030204" pitchFamily="34" charset="0"/>
                          <a:cs typeface="Calibri" panose="020F0502020204030204" pitchFamily="34" charset="0"/>
                        </a:rPr>
                        <a:t>Median WBC count, g/L (range)</a:t>
                      </a:r>
                      <a:endParaRPr lang="en-US" sz="16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2.7 (0.6-200)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1.9 (0.5-42)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10335045"/>
                  </a:ext>
                </a:extLst>
              </a:tr>
              <a:tr h="128793">
                <a:tc>
                  <a:txBody>
                    <a:bodyPr/>
                    <a:lstStyle/>
                    <a:p>
                      <a:r>
                        <a:rPr lang="en-US" sz="1600" b="0" i="0" dirty="0">
                          <a:solidFill>
                            <a:srgbClr val="000000"/>
                          </a:solidFill>
                          <a:effectLst/>
                          <a:latin typeface="Calibri" panose="020F0502020204030204" pitchFamily="34" charset="0"/>
                          <a:cs typeface="Calibri" panose="020F0502020204030204" pitchFamily="34" charset="0"/>
                        </a:rPr>
                        <a:t>Median ANC, g/L (range)</a:t>
                      </a:r>
                      <a:endParaRPr lang="en-US" sz="16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0.7 (0-31.6)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0.7 (0-16.4)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3847393"/>
                  </a:ext>
                </a:extLst>
              </a:tr>
              <a:tr h="128793">
                <a:tc>
                  <a:txBody>
                    <a:bodyPr/>
                    <a:lstStyle/>
                    <a:p>
                      <a:r>
                        <a:rPr lang="en-US" sz="1600" dirty="0">
                          <a:solidFill>
                            <a:schemeClr val="bg1"/>
                          </a:solidFill>
                          <a:effectLst/>
                          <a:latin typeface="Calibri" panose="020F0502020204030204" pitchFamily="34" charset="0"/>
                          <a:cs typeface="Calibri" panose="020F0502020204030204" pitchFamily="34" charset="0"/>
                        </a:rPr>
                        <a:t>Median platelet count, n (range)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52 (9-296)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65 (7-210)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26512394"/>
                  </a:ext>
                </a:extLst>
              </a:tr>
              <a:tr h="1287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Cytogenetics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Favorable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Intermediate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Poor-risk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600" dirty="0">
                        <a:solidFill>
                          <a:schemeClr val="bg1"/>
                        </a:solidFill>
                        <a:effectLst/>
                        <a:latin typeface="Calibri" panose="020F0502020204030204" pitchFamily="34" charset="0"/>
                        <a:cs typeface="Calibri" panose="020F0502020204030204" pitchFamily="34" charset="0"/>
                      </a:endParaRPr>
                    </a:p>
                    <a:p>
                      <a:pPr algn="ctr"/>
                      <a:r>
                        <a:rPr lang="en-US" sz="1600" dirty="0">
                          <a:solidFill>
                            <a:schemeClr val="bg1"/>
                          </a:solidFill>
                          <a:effectLst/>
                          <a:latin typeface="Calibri" panose="020F0502020204030204" pitchFamily="34" charset="0"/>
                          <a:cs typeface="Calibri" panose="020F0502020204030204" pitchFamily="34" charset="0"/>
                        </a:rPr>
                        <a:t>3 (4.8)</a:t>
                      </a:r>
                    </a:p>
                    <a:p>
                      <a:pPr algn="ctr"/>
                      <a:r>
                        <a:rPr lang="en-US" sz="1600" dirty="0">
                          <a:solidFill>
                            <a:schemeClr val="bg1"/>
                          </a:solidFill>
                          <a:effectLst/>
                          <a:latin typeface="Calibri" panose="020F0502020204030204" pitchFamily="34" charset="0"/>
                          <a:cs typeface="Calibri" panose="020F0502020204030204" pitchFamily="34" charset="0"/>
                        </a:rPr>
                        <a:t>47 (75.8)</a:t>
                      </a:r>
                    </a:p>
                    <a:p>
                      <a:pPr algn="ctr"/>
                      <a:r>
                        <a:rPr lang="en-US" sz="1600" dirty="0">
                          <a:solidFill>
                            <a:schemeClr val="bg1"/>
                          </a:solidFill>
                          <a:effectLst/>
                          <a:latin typeface="Calibri" panose="020F0502020204030204" pitchFamily="34" charset="0"/>
                          <a:cs typeface="Calibri" panose="020F0502020204030204" pitchFamily="34" charset="0"/>
                        </a:rPr>
                        <a:t>12 (19.4)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600" dirty="0">
                        <a:solidFill>
                          <a:schemeClr val="bg1"/>
                        </a:solidFill>
                        <a:effectLst/>
                        <a:latin typeface="Calibri" panose="020F0502020204030204" pitchFamily="34" charset="0"/>
                        <a:cs typeface="Calibri" panose="020F0502020204030204" pitchFamily="34" charset="0"/>
                      </a:endParaRPr>
                    </a:p>
                    <a:p>
                      <a:pPr algn="ctr"/>
                      <a:r>
                        <a:rPr lang="en-US" sz="1600" dirty="0">
                          <a:solidFill>
                            <a:schemeClr val="bg1"/>
                          </a:solidFill>
                          <a:effectLst/>
                          <a:latin typeface="Calibri" panose="020F0502020204030204" pitchFamily="34" charset="0"/>
                          <a:cs typeface="Calibri" panose="020F0502020204030204" pitchFamily="34" charset="0"/>
                        </a:rPr>
                        <a:t>—</a:t>
                      </a:r>
                    </a:p>
                    <a:p>
                      <a:pPr algn="ctr"/>
                      <a:r>
                        <a:rPr lang="en-US" sz="1600" dirty="0">
                          <a:solidFill>
                            <a:schemeClr val="bg1"/>
                          </a:solidFill>
                          <a:effectLst/>
                          <a:latin typeface="Calibri" panose="020F0502020204030204" pitchFamily="34" charset="0"/>
                          <a:cs typeface="Calibri" panose="020F0502020204030204" pitchFamily="34" charset="0"/>
                        </a:rPr>
                        <a:t>15 (75)</a:t>
                      </a:r>
                    </a:p>
                    <a:p>
                      <a:pPr algn="ctr"/>
                      <a:r>
                        <a:rPr lang="en-US" sz="1600" dirty="0">
                          <a:solidFill>
                            <a:schemeClr val="bg1"/>
                          </a:solidFill>
                          <a:effectLst/>
                          <a:latin typeface="Calibri" panose="020F0502020204030204" pitchFamily="34" charset="0"/>
                          <a:cs typeface="Calibri" panose="020F0502020204030204" pitchFamily="34" charset="0"/>
                        </a:rPr>
                        <a:t>5 (25)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287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Mutation status,</a:t>
                      </a:r>
                      <a:r>
                        <a:rPr kumimoji="0" lang="en-US"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NPM1</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IDH</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FLT3-ITD</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TP53</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600" dirty="0">
                        <a:solidFill>
                          <a:schemeClr val="bg1"/>
                        </a:solidFill>
                        <a:effectLst/>
                        <a:latin typeface="Calibri" panose="020F0502020204030204" pitchFamily="34" charset="0"/>
                        <a:cs typeface="Calibri" panose="020F0502020204030204" pitchFamily="34" charset="0"/>
                      </a:endParaRPr>
                    </a:p>
                    <a:p>
                      <a:pPr algn="ctr"/>
                      <a:r>
                        <a:rPr lang="en-US" sz="1600" dirty="0">
                          <a:solidFill>
                            <a:schemeClr val="bg1"/>
                          </a:solidFill>
                          <a:effectLst/>
                          <a:latin typeface="Calibri" panose="020F0502020204030204" pitchFamily="34" charset="0"/>
                          <a:cs typeface="Calibri" panose="020F0502020204030204" pitchFamily="34" charset="0"/>
                        </a:rPr>
                        <a:t>11/61 (18)</a:t>
                      </a:r>
                    </a:p>
                    <a:p>
                      <a:pPr algn="ctr"/>
                      <a:r>
                        <a:rPr lang="en-US" sz="1600" dirty="0">
                          <a:solidFill>
                            <a:schemeClr val="bg1"/>
                          </a:solidFill>
                          <a:effectLst/>
                          <a:latin typeface="Calibri" panose="020F0502020204030204" pitchFamily="34" charset="0"/>
                          <a:cs typeface="Calibri" panose="020F0502020204030204" pitchFamily="34" charset="0"/>
                        </a:rPr>
                        <a:t>20/61 (32.7)</a:t>
                      </a:r>
                    </a:p>
                    <a:p>
                      <a:pPr algn="ctr"/>
                      <a:r>
                        <a:rPr lang="en-US" sz="1600" dirty="0">
                          <a:solidFill>
                            <a:schemeClr val="bg1"/>
                          </a:solidFill>
                          <a:effectLst/>
                          <a:latin typeface="Calibri" panose="020F0502020204030204" pitchFamily="34" charset="0"/>
                          <a:cs typeface="Calibri" panose="020F0502020204030204" pitchFamily="34" charset="0"/>
                        </a:rPr>
                        <a:t>4/60 (6.6)</a:t>
                      </a:r>
                    </a:p>
                    <a:p>
                      <a:pPr algn="ctr"/>
                      <a:r>
                        <a:rPr lang="en-US" sz="1600" dirty="0">
                          <a:solidFill>
                            <a:schemeClr val="bg1"/>
                          </a:solidFill>
                          <a:effectLst/>
                          <a:latin typeface="Calibri" panose="020F0502020204030204" pitchFamily="34" charset="0"/>
                          <a:cs typeface="Calibri" panose="020F0502020204030204" pitchFamily="34" charset="0"/>
                        </a:rPr>
                        <a:t>4/54  (7.4)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600" dirty="0">
                        <a:solidFill>
                          <a:schemeClr val="bg1"/>
                        </a:solidFill>
                        <a:effectLst/>
                        <a:latin typeface="Calibri" panose="020F0502020204030204" pitchFamily="34" charset="0"/>
                        <a:cs typeface="Calibri" panose="020F0502020204030204" pitchFamily="34" charset="0"/>
                      </a:endParaRPr>
                    </a:p>
                    <a:p>
                      <a:pPr algn="ctr"/>
                      <a:r>
                        <a:rPr lang="en-US" sz="1600" dirty="0">
                          <a:solidFill>
                            <a:schemeClr val="bg1"/>
                          </a:solidFill>
                          <a:effectLst/>
                          <a:latin typeface="Calibri" panose="020F0502020204030204" pitchFamily="34" charset="0"/>
                          <a:cs typeface="Calibri" panose="020F0502020204030204" pitchFamily="34" charset="0"/>
                        </a:rPr>
                        <a:t>6/22 (27.3)</a:t>
                      </a:r>
                    </a:p>
                    <a:p>
                      <a:pPr algn="ctr"/>
                      <a:r>
                        <a:rPr lang="en-US" sz="1600" dirty="0">
                          <a:solidFill>
                            <a:schemeClr val="bg1"/>
                          </a:solidFill>
                          <a:effectLst/>
                          <a:latin typeface="Calibri" panose="020F0502020204030204" pitchFamily="34" charset="0"/>
                          <a:cs typeface="Calibri" panose="020F0502020204030204" pitchFamily="34" charset="0"/>
                        </a:rPr>
                        <a:t>10/21 (47.6)</a:t>
                      </a:r>
                    </a:p>
                    <a:p>
                      <a:pPr algn="ctr"/>
                      <a:r>
                        <a:rPr lang="en-US" sz="1600" dirty="0">
                          <a:solidFill>
                            <a:schemeClr val="bg1"/>
                          </a:solidFill>
                          <a:effectLst/>
                          <a:latin typeface="Calibri" panose="020F0502020204030204" pitchFamily="34" charset="0"/>
                          <a:cs typeface="Calibri" panose="020F0502020204030204" pitchFamily="34" charset="0"/>
                        </a:rPr>
                        <a:t>2/21 (9.5)</a:t>
                      </a:r>
                    </a:p>
                    <a:p>
                      <a:pPr algn="ctr"/>
                      <a:r>
                        <a:rPr lang="en-US" sz="1600" dirty="0">
                          <a:solidFill>
                            <a:schemeClr val="bg1"/>
                          </a:solidFill>
                          <a:effectLst/>
                          <a:latin typeface="Calibri" panose="020F0502020204030204" pitchFamily="34" charset="0"/>
                          <a:cs typeface="Calibri" panose="020F0502020204030204" pitchFamily="34" charset="0"/>
                        </a:rPr>
                        <a:t>3/18 (16.7)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6" name="Text Box 11">
            <a:extLst>
              <a:ext uri="{FF2B5EF4-FFF2-40B4-BE49-F238E27FC236}">
                <a16:creationId xmlns:a16="http://schemas.microsoft.com/office/drawing/2014/main" id="{6E43A728-7D4E-7EB4-00DE-5813234BEE34}"/>
              </a:ext>
            </a:extLst>
          </p:cNvPr>
          <p:cNvSpPr txBox="1">
            <a:spLocks noChangeArrowheads="1"/>
          </p:cNvSpPr>
          <p:nvPr/>
        </p:nvSpPr>
        <p:spPr bwMode="auto">
          <a:xfrm>
            <a:off x="6205568" y="5575839"/>
            <a:ext cx="23709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Patients with available data.</a:t>
            </a:r>
          </a:p>
        </p:txBody>
      </p:sp>
      <p:graphicFrame>
        <p:nvGraphicFramePr>
          <p:cNvPr id="4" name="Group 3">
            <a:extLst>
              <a:ext uri="{FF2B5EF4-FFF2-40B4-BE49-F238E27FC236}">
                <a16:creationId xmlns:a16="http://schemas.microsoft.com/office/drawing/2014/main" id="{6184D343-2710-5FFC-4A3D-A24F1473F258}"/>
              </a:ext>
            </a:extLst>
          </p:cNvPr>
          <p:cNvGraphicFramePr>
            <a:graphicFrameLocks/>
          </p:cNvGraphicFramePr>
          <p:nvPr>
            <p:extLst>
              <p:ext uri="{D42A27DB-BD31-4B8C-83A1-F6EECF244321}">
                <p14:modId xmlns:p14="http://schemas.microsoft.com/office/powerpoint/2010/main" val="2849467763"/>
              </p:ext>
            </p:extLst>
          </p:nvPr>
        </p:nvGraphicFramePr>
        <p:xfrm>
          <a:off x="609759" y="1613423"/>
          <a:ext cx="5510740" cy="4389136"/>
        </p:xfrm>
        <a:graphic>
          <a:graphicData uri="http://schemas.openxmlformats.org/drawingml/2006/table">
            <a:tbl>
              <a:tblPr/>
              <a:tblGrid>
                <a:gridCol w="3017520">
                  <a:extLst>
                    <a:ext uri="{9D8B030D-6E8A-4147-A177-3AD203B41FA5}">
                      <a16:colId xmlns:a16="http://schemas.microsoft.com/office/drawing/2014/main" val="20000"/>
                    </a:ext>
                  </a:extLst>
                </a:gridCol>
                <a:gridCol w="1246610">
                  <a:extLst>
                    <a:ext uri="{9D8B030D-6E8A-4147-A177-3AD203B41FA5}">
                      <a16:colId xmlns:a16="http://schemas.microsoft.com/office/drawing/2014/main" val="20001"/>
                    </a:ext>
                  </a:extLst>
                </a:gridCol>
                <a:gridCol w="1246610">
                  <a:extLst>
                    <a:ext uri="{9D8B030D-6E8A-4147-A177-3AD203B41FA5}">
                      <a16:colId xmlns:a16="http://schemas.microsoft.com/office/drawing/2014/main" val="1646586926"/>
                    </a:ext>
                  </a:extLst>
                </a:gridCol>
              </a:tblGrid>
              <a:tr h="3936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ND AML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R/R AML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7868">
                <a:tc>
                  <a:txBody>
                    <a:bodyPr/>
                    <a:lstStyle/>
                    <a:p>
                      <a:r>
                        <a:rPr lang="en-US" sz="1600" b="0" i="0" dirty="0">
                          <a:solidFill>
                            <a:srgbClr val="000000"/>
                          </a:solidFill>
                          <a:effectLst/>
                          <a:latin typeface="Calibri" panose="020F0502020204030204" pitchFamily="34" charset="0"/>
                          <a:cs typeface="Calibri" panose="020F0502020204030204" pitchFamily="34" charset="0"/>
                        </a:rPr>
                        <a:t>Male</a:t>
                      </a:r>
                      <a:endParaRPr lang="en-US" sz="16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33 (53.2)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12 (54.5)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7868">
                <a:tc>
                  <a:txBody>
                    <a:bodyPr/>
                    <a:lstStyle/>
                    <a:p>
                      <a:r>
                        <a:rPr lang="en-US" sz="1600" b="0" i="0" dirty="0">
                          <a:solidFill>
                            <a:srgbClr val="000000"/>
                          </a:solidFill>
                          <a:effectLst/>
                          <a:latin typeface="Calibri" panose="020F0502020204030204" pitchFamily="34" charset="0"/>
                          <a:cs typeface="Calibri" panose="020F0502020204030204" pitchFamily="34" charset="0"/>
                        </a:rPr>
                        <a:t>Median age, </a:t>
                      </a:r>
                      <a:r>
                        <a:rPr lang="en-US" sz="1600" b="0" i="0" dirty="0" err="1">
                          <a:solidFill>
                            <a:srgbClr val="000000"/>
                          </a:solidFill>
                          <a:effectLst/>
                          <a:latin typeface="Calibri" panose="020F0502020204030204" pitchFamily="34" charset="0"/>
                          <a:cs typeface="Calibri" panose="020F0502020204030204" pitchFamily="34" charset="0"/>
                        </a:rPr>
                        <a:t>yr</a:t>
                      </a:r>
                      <a:r>
                        <a:rPr lang="en-US" sz="1600" b="0" i="0" dirty="0">
                          <a:solidFill>
                            <a:srgbClr val="000000"/>
                          </a:solidFill>
                          <a:effectLst/>
                          <a:latin typeface="Calibri" panose="020F0502020204030204" pitchFamily="34" charset="0"/>
                          <a:cs typeface="Calibri" panose="020F0502020204030204" pitchFamily="34" charset="0"/>
                        </a:rPr>
                        <a:t> (range)</a:t>
                      </a:r>
                      <a:endParaRPr lang="en-US" sz="16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75 (26-89)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73 (22-82)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222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WHO 2016 classification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De novo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MRC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Therapy-related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With recurrent genetic abnormalities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Post-MPN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600" dirty="0">
                        <a:solidFill>
                          <a:schemeClr val="bg1"/>
                        </a:solidFill>
                        <a:effectLst/>
                        <a:latin typeface="Calibri" panose="020F0502020204030204" pitchFamily="34" charset="0"/>
                        <a:cs typeface="Calibri" panose="020F0502020204030204" pitchFamily="34" charset="0"/>
                      </a:endParaRPr>
                    </a:p>
                    <a:p>
                      <a:pPr algn="ctr"/>
                      <a:r>
                        <a:rPr lang="en-US" sz="1600" dirty="0">
                          <a:solidFill>
                            <a:schemeClr val="bg1"/>
                          </a:solidFill>
                          <a:effectLst/>
                          <a:latin typeface="Calibri" panose="020F0502020204030204" pitchFamily="34" charset="0"/>
                          <a:cs typeface="Calibri" panose="020F0502020204030204" pitchFamily="34" charset="0"/>
                        </a:rPr>
                        <a:t>34 (54.8)</a:t>
                      </a:r>
                    </a:p>
                    <a:p>
                      <a:pPr algn="ctr"/>
                      <a:r>
                        <a:rPr lang="en-US" sz="1600" dirty="0">
                          <a:solidFill>
                            <a:schemeClr val="bg1"/>
                          </a:solidFill>
                          <a:effectLst/>
                          <a:latin typeface="Calibri" panose="020F0502020204030204" pitchFamily="34" charset="0"/>
                          <a:cs typeface="Calibri" panose="020F0502020204030204" pitchFamily="34" charset="0"/>
                        </a:rPr>
                        <a:t>23 (37)</a:t>
                      </a:r>
                    </a:p>
                    <a:p>
                      <a:pPr algn="ctr"/>
                      <a:r>
                        <a:rPr lang="en-US" sz="1600" dirty="0">
                          <a:solidFill>
                            <a:schemeClr val="bg1"/>
                          </a:solidFill>
                          <a:effectLst/>
                          <a:latin typeface="Calibri" panose="020F0502020204030204" pitchFamily="34" charset="0"/>
                          <a:cs typeface="Calibri" panose="020F0502020204030204" pitchFamily="34" charset="0"/>
                        </a:rPr>
                        <a:t>5 (8)</a:t>
                      </a:r>
                    </a:p>
                    <a:p>
                      <a:pPr algn="ctr"/>
                      <a:r>
                        <a:rPr lang="en-US" sz="1600" dirty="0">
                          <a:solidFill>
                            <a:schemeClr val="bg1"/>
                          </a:solidFill>
                          <a:effectLst/>
                          <a:latin typeface="Calibri" panose="020F0502020204030204" pitchFamily="34" charset="0"/>
                          <a:cs typeface="Calibri" panose="020F0502020204030204" pitchFamily="34" charset="0"/>
                        </a:rPr>
                        <a:t>—</a:t>
                      </a:r>
                    </a:p>
                    <a:p>
                      <a:pPr algn="ctr"/>
                      <a:endParaRPr lang="en-US" sz="1600" dirty="0">
                        <a:solidFill>
                          <a:schemeClr val="bg1"/>
                        </a:solidFill>
                        <a:effectLst/>
                        <a:latin typeface="Calibri" panose="020F0502020204030204" pitchFamily="34" charset="0"/>
                        <a:cs typeface="Calibri" panose="020F0502020204030204" pitchFamily="34" charset="0"/>
                      </a:endParaRPr>
                    </a:p>
                    <a:p>
                      <a:pPr algn="ctr"/>
                      <a:r>
                        <a:rPr lang="en-US" sz="1600" dirty="0">
                          <a:solidFill>
                            <a:schemeClr val="bg1"/>
                          </a:solidFill>
                          <a:effectLst/>
                          <a:latin typeface="Calibri" panose="020F0502020204030204" pitchFamily="34" charset="0"/>
                          <a:cs typeface="Calibri" panose="020F0502020204030204" pitchFamily="34"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600" dirty="0">
                        <a:solidFill>
                          <a:schemeClr val="bg1"/>
                        </a:solidFill>
                        <a:effectLst/>
                        <a:latin typeface="Calibri" panose="020F0502020204030204" pitchFamily="34" charset="0"/>
                        <a:cs typeface="Calibri" panose="020F0502020204030204" pitchFamily="34" charset="0"/>
                      </a:endParaRPr>
                    </a:p>
                    <a:p>
                      <a:pPr algn="ctr"/>
                      <a:r>
                        <a:rPr lang="en-US" sz="1600" dirty="0">
                          <a:solidFill>
                            <a:schemeClr val="bg1"/>
                          </a:solidFill>
                          <a:effectLst/>
                          <a:latin typeface="Calibri" panose="020F0502020204030204" pitchFamily="34" charset="0"/>
                          <a:cs typeface="Calibri" panose="020F0502020204030204" pitchFamily="34" charset="0"/>
                        </a:rPr>
                        <a:t>11 (50)</a:t>
                      </a:r>
                    </a:p>
                    <a:p>
                      <a:pPr algn="ctr"/>
                      <a:r>
                        <a:rPr lang="en-US" sz="1600" dirty="0">
                          <a:solidFill>
                            <a:schemeClr val="bg1"/>
                          </a:solidFill>
                          <a:effectLst/>
                          <a:latin typeface="Calibri" panose="020F0502020204030204" pitchFamily="34" charset="0"/>
                          <a:cs typeface="Calibri" panose="020F0502020204030204" pitchFamily="34" charset="0"/>
                        </a:rPr>
                        <a:t>6 (25)</a:t>
                      </a:r>
                    </a:p>
                    <a:p>
                      <a:pPr algn="ctr"/>
                      <a:r>
                        <a:rPr lang="en-US" sz="1600" dirty="0">
                          <a:solidFill>
                            <a:schemeClr val="bg1"/>
                          </a:solidFill>
                          <a:effectLst/>
                          <a:latin typeface="Calibri" panose="020F0502020204030204" pitchFamily="34" charset="0"/>
                          <a:cs typeface="Calibri" panose="020F0502020204030204" pitchFamily="34" charset="0"/>
                        </a:rPr>
                        <a:t>1 (4.5)</a:t>
                      </a:r>
                    </a:p>
                    <a:p>
                      <a:pPr algn="ctr"/>
                      <a:r>
                        <a:rPr lang="en-US" sz="1600" dirty="0">
                          <a:solidFill>
                            <a:schemeClr val="bg1"/>
                          </a:solidFill>
                          <a:effectLst/>
                          <a:latin typeface="Calibri" panose="020F0502020204030204" pitchFamily="34" charset="0"/>
                          <a:cs typeface="Calibri" panose="020F0502020204030204" pitchFamily="34" charset="0"/>
                        </a:rPr>
                        <a:t>2 (9.1)</a:t>
                      </a:r>
                    </a:p>
                    <a:p>
                      <a:pPr algn="ctr"/>
                      <a:endParaRPr lang="en-US" sz="1600" dirty="0">
                        <a:solidFill>
                          <a:schemeClr val="bg1"/>
                        </a:solidFill>
                        <a:effectLst/>
                        <a:latin typeface="Calibri" panose="020F0502020204030204" pitchFamily="34" charset="0"/>
                        <a:cs typeface="Calibri" panose="020F0502020204030204" pitchFamily="34" charset="0"/>
                      </a:endParaRPr>
                    </a:p>
                    <a:p>
                      <a:pPr algn="ctr"/>
                      <a:r>
                        <a:rPr lang="en-US" sz="1600" dirty="0">
                          <a:solidFill>
                            <a:schemeClr val="bg1"/>
                          </a:solidFill>
                          <a:effectLst/>
                          <a:latin typeface="Calibri" panose="020F0502020204030204" pitchFamily="34" charset="0"/>
                          <a:cs typeface="Calibri" panose="020F0502020204030204" pitchFamily="34" charset="0"/>
                        </a:rPr>
                        <a:t>2 (9.1)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27868">
                <a:tc>
                  <a:txBody>
                    <a:bodyPr/>
                    <a:lstStyle/>
                    <a:p>
                      <a:r>
                        <a:rPr lang="en-US" sz="1600" b="0" i="0" dirty="0">
                          <a:solidFill>
                            <a:srgbClr val="000000"/>
                          </a:solidFill>
                          <a:effectLst/>
                          <a:latin typeface="Calibri" panose="020F0502020204030204" pitchFamily="34" charset="0"/>
                          <a:cs typeface="Calibri" panose="020F0502020204030204" pitchFamily="34" charset="0"/>
                        </a:rPr>
                        <a:t>Prior AZA exposure</a:t>
                      </a:r>
                      <a:endParaRPr lang="en-US" sz="16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6 (9.7)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4 (18.2)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89795786"/>
                  </a:ext>
                </a:extLst>
              </a:tr>
              <a:tr h="227868">
                <a:tc>
                  <a:txBody>
                    <a:bodyPr/>
                    <a:lstStyle/>
                    <a:p>
                      <a:r>
                        <a:rPr lang="en-US" sz="1600" dirty="0">
                          <a:solidFill>
                            <a:schemeClr val="bg1"/>
                          </a:solidFill>
                          <a:effectLst/>
                          <a:latin typeface="Calibri" panose="020F0502020204030204" pitchFamily="34" charset="0"/>
                          <a:cs typeface="Calibri" panose="020F0502020204030204" pitchFamily="34" charset="0"/>
                        </a:rPr>
                        <a:t>Prior chemotherapy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19 (86.4)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99490064"/>
                  </a:ext>
                </a:extLst>
              </a:tr>
              <a:tr h="227868">
                <a:tc>
                  <a:txBody>
                    <a:bodyPr/>
                    <a:lstStyle/>
                    <a:p>
                      <a:r>
                        <a:rPr lang="en-US" sz="1600" dirty="0">
                          <a:solidFill>
                            <a:schemeClr val="bg1"/>
                          </a:solidFill>
                          <a:effectLst/>
                          <a:latin typeface="Calibri" panose="020F0502020204030204" pitchFamily="34" charset="0"/>
                          <a:cs typeface="Calibri" panose="020F0502020204030204" pitchFamily="34" charset="0"/>
                        </a:rPr>
                        <a:t>Prior allogeneic SCT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4 (18.2)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9085101"/>
                  </a:ext>
                </a:extLst>
              </a:tr>
              <a:tr h="227868">
                <a:tc>
                  <a:txBody>
                    <a:bodyPr/>
                    <a:lstStyle/>
                    <a:p>
                      <a:r>
                        <a:rPr lang="en-US" sz="1600" dirty="0">
                          <a:solidFill>
                            <a:schemeClr val="bg1"/>
                          </a:solidFill>
                          <a:effectLst/>
                          <a:latin typeface="Calibri" panose="020F0502020204030204" pitchFamily="34" charset="0"/>
                          <a:cs typeface="Calibri" panose="020F0502020204030204" pitchFamily="34" charset="0"/>
                        </a:rPr>
                        <a:t>Median prior lines of </a:t>
                      </a:r>
                      <a:r>
                        <a:rPr lang="en-US" sz="1600" dirty="0" err="1">
                          <a:solidFill>
                            <a:schemeClr val="bg1"/>
                          </a:solidFill>
                          <a:effectLst/>
                          <a:latin typeface="Calibri" panose="020F0502020204030204" pitchFamily="34" charset="0"/>
                          <a:cs typeface="Calibri" panose="020F0502020204030204" pitchFamily="34" charset="0"/>
                        </a:rPr>
                        <a:t>tx</a:t>
                      </a:r>
                      <a:r>
                        <a:rPr lang="en-US" sz="1600" dirty="0">
                          <a:solidFill>
                            <a:schemeClr val="bg1"/>
                          </a:solidFill>
                          <a:effectLst/>
                          <a:latin typeface="Calibri" panose="020F0502020204030204" pitchFamily="34" charset="0"/>
                          <a:cs typeface="Calibri" panose="020F0502020204030204" pitchFamily="34" charset="0"/>
                        </a:rPr>
                        <a:t>, n (range)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effectLst/>
                          <a:latin typeface="Calibri" panose="020F0502020204030204" pitchFamily="34" charset="0"/>
                          <a:cs typeface="Calibri" panose="020F0502020204030204" pitchFamily="34" charset="0"/>
                        </a:rPr>
                        <a:t>1 (1-3)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20212341"/>
                  </a:ext>
                </a:extLst>
              </a:tr>
            </a:tbl>
          </a:graphicData>
        </a:graphic>
      </p:graphicFrame>
      <p:sp>
        <p:nvSpPr>
          <p:cNvPr id="7" name="Text Box 11">
            <a:extLst>
              <a:ext uri="{FF2B5EF4-FFF2-40B4-BE49-F238E27FC236}">
                <a16:creationId xmlns:a16="http://schemas.microsoft.com/office/drawing/2014/main" id="{780BCFB4-F7AC-A6D4-3076-6169B5D4851D}"/>
              </a:ext>
            </a:extLst>
          </p:cNvPr>
          <p:cNvSpPr txBox="1">
            <a:spLocks noChangeArrowheads="1"/>
          </p:cNvSpPr>
          <p:nvPr/>
        </p:nvSpPr>
        <p:spPr bwMode="auto">
          <a:xfrm>
            <a:off x="524298" y="6002559"/>
            <a:ext cx="56816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1"/>
                </a:solidFill>
                <a:latin typeface="Calibri" panose="020F0502020204030204" pitchFamily="34" charset="0"/>
              </a:rPr>
              <a:t>*Characteristics at time of diagnosis (ND AML) or initiation of AZA + VEN (R/R AML).</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STOP-VEN: VEN + AZA Treatment and Response</a:t>
            </a:r>
            <a:endParaRPr lang="en-US" altLang="en-US" dirty="0"/>
          </a:p>
        </p:txBody>
      </p:sp>
      <p:sp>
        <p:nvSpPr>
          <p:cNvPr id="2" name="Text Box 11">
            <a:extLst>
              <a:ext uri="{FF2B5EF4-FFF2-40B4-BE49-F238E27FC236}">
                <a16:creationId xmlns:a16="http://schemas.microsoft.com/office/drawing/2014/main" id="{8F3CB110-62AD-A0D7-851D-03C6ADC49BE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Garciaz</a:t>
            </a:r>
            <a:r>
              <a:rPr lang="en-US" altLang="en-US" sz="1200" b="0" dirty="0">
                <a:solidFill>
                  <a:schemeClr val="bg2"/>
                </a:solidFill>
                <a:latin typeface="Calibri" panose="020F0502020204030204" pitchFamily="34" charset="0"/>
              </a:rPr>
              <a:t>.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161.</a:t>
            </a:r>
          </a:p>
        </p:txBody>
      </p:sp>
      <p:graphicFrame>
        <p:nvGraphicFramePr>
          <p:cNvPr id="4" name="Group 3">
            <a:extLst>
              <a:ext uri="{FF2B5EF4-FFF2-40B4-BE49-F238E27FC236}">
                <a16:creationId xmlns:a16="http://schemas.microsoft.com/office/drawing/2014/main" id="{6184D343-2710-5FFC-4A3D-A24F1473F258}"/>
              </a:ext>
            </a:extLst>
          </p:cNvPr>
          <p:cNvGraphicFramePr>
            <a:graphicFrameLocks/>
          </p:cNvGraphicFramePr>
          <p:nvPr>
            <p:extLst>
              <p:ext uri="{D42A27DB-BD31-4B8C-83A1-F6EECF244321}">
                <p14:modId xmlns:p14="http://schemas.microsoft.com/office/powerpoint/2010/main" val="1321419924"/>
              </p:ext>
            </p:extLst>
          </p:nvPr>
        </p:nvGraphicFramePr>
        <p:xfrm>
          <a:off x="723900" y="1603375"/>
          <a:ext cx="10755313" cy="4114816"/>
        </p:xfrm>
        <a:graphic>
          <a:graphicData uri="http://schemas.openxmlformats.org/drawingml/2006/table">
            <a:tbl>
              <a:tblPr/>
              <a:tblGrid>
                <a:gridCol w="4413179">
                  <a:extLst>
                    <a:ext uri="{9D8B030D-6E8A-4147-A177-3AD203B41FA5}">
                      <a16:colId xmlns:a16="http://schemas.microsoft.com/office/drawing/2014/main" val="20000"/>
                    </a:ext>
                  </a:extLst>
                </a:gridCol>
                <a:gridCol w="3171067">
                  <a:extLst>
                    <a:ext uri="{9D8B030D-6E8A-4147-A177-3AD203B41FA5}">
                      <a16:colId xmlns:a16="http://schemas.microsoft.com/office/drawing/2014/main" val="20001"/>
                    </a:ext>
                  </a:extLst>
                </a:gridCol>
                <a:gridCol w="3171067">
                  <a:extLst>
                    <a:ext uri="{9D8B030D-6E8A-4147-A177-3AD203B41FA5}">
                      <a16:colId xmlns:a16="http://schemas.microsoft.com/office/drawing/2014/main" val="3020696283"/>
                    </a:ext>
                  </a:extLst>
                </a:gridCol>
              </a:tblGrid>
              <a:tr h="3010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Patient Disposition and Response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With VEN + AZA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ND AML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R/R AML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72027">
                <a:tc>
                  <a:txBody>
                    <a:bodyPr/>
                    <a:lstStyle/>
                    <a:p>
                      <a:r>
                        <a:rPr lang="en-US" sz="1800" b="0" i="0" dirty="0">
                          <a:solidFill>
                            <a:srgbClr val="000000"/>
                          </a:solidFill>
                          <a:effectLst/>
                          <a:latin typeface="Calibri" panose="020F0502020204030204" pitchFamily="34" charset="0"/>
                          <a:cs typeface="Calibri" panose="020F0502020204030204" pitchFamily="34" charset="0"/>
                        </a:rPr>
                        <a:t>Median number of cycles, n (range)</a:t>
                      </a:r>
                      <a:endParaRPr lang="en-US" sz="18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4 (1-17)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3.5 (1-17)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300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ORR,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CRi</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57 (92)</a:t>
                      </a:r>
                    </a:p>
                    <a:p>
                      <a:pPr algn="ctr"/>
                      <a:r>
                        <a:rPr lang="en-US" sz="1800" dirty="0">
                          <a:solidFill>
                            <a:schemeClr val="bg1"/>
                          </a:solidFill>
                          <a:effectLst/>
                          <a:latin typeface="Calibri" panose="020F0502020204030204" pitchFamily="34" charset="0"/>
                          <a:cs typeface="Calibri" panose="020F0502020204030204" pitchFamily="34" charset="0"/>
                        </a:rPr>
                        <a:t>44 (79)</a:t>
                      </a:r>
                    </a:p>
                    <a:p>
                      <a:pPr algn="ctr"/>
                      <a:r>
                        <a:rPr lang="en-US" sz="1800" dirty="0">
                          <a:solidFill>
                            <a:schemeClr val="bg1"/>
                          </a:solidFill>
                          <a:effectLst/>
                          <a:latin typeface="Calibri" panose="020F0502020204030204" pitchFamily="34" charset="0"/>
                          <a:cs typeface="Calibri" panose="020F0502020204030204" pitchFamily="34" charset="0"/>
                        </a:rPr>
                        <a:t>13 (21)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17 (82)</a:t>
                      </a:r>
                    </a:p>
                    <a:p>
                      <a:pPr algn="ctr"/>
                      <a:r>
                        <a:rPr lang="en-US" sz="1800" dirty="0">
                          <a:solidFill>
                            <a:schemeClr val="bg1"/>
                          </a:solidFill>
                          <a:effectLst/>
                          <a:latin typeface="Calibri" panose="020F0502020204030204" pitchFamily="34" charset="0"/>
                          <a:cs typeface="Calibri" panose="020F0502020204030204" pitchFamily="34" charset="0"/>
                        </a:rPr>
                        <a:t>12 (55)</a:t>
                      </a:r>
                    </a:p>
                    <a:p>
                      <a:pPr algn="ctr"/>
                      <a:r>
                        <a:rPr lang="en-US" sz="1800" dirty="0">
                          <a:solidFill>
                            <a:schemeClr val="bg1"/>
                          </a:solidFill>
                          <a:effectLst/>
                          <a:latin typeface="Calibri" panose="020F0502020204030204" pitchFamily="34" charset="0"/>
                          <a:cs typeface="Calibri" panose="020F0502020204030204" pitchFamily="34" charset="0"/>
                        </a:rPr>
                        <a:t>6 (27)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27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MLFS,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5 (8)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4 (18)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010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MRD-negative CR, n/N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21/25 (78)*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10 (100)</a:t>
                      </a:r>
                      <a:r>
                        <a:rPr lang="en-US" sz="1800" baseline="30000" dirty="0">
                          <a:solidFill>
                            <a:schemeClr val="bg1"/>
                          </a:solidFill>
                          <a:effectLst/>
                          <a:latin typeface="Calibri" panose="020F0502020204030204" pitchFamily="34" charset="0"/>
                          <a:cs typeface="Calibri" panose="020F0502020204030204" pitchFamily="34"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46168456"/>
                  </a:ext>
                </a:extLst>
              </a:tr>
              <a:tr h="6881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Reason for discontinuation,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Hematologic toxicities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Patient preference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Nonhematologic toxicities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Poor general status</a:t>
                      </a:r>
                      <a:endParaRPr lang="en-US" sz="1800" dirty="0">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800" dirty="0">
                        <a:solidFill>
                          <a:schemeClr val="bg1"/>
                        </a:solidFill>
                        <a:effectLst/>
                        <a:latin typeface="Calibri" panose="020F0502020204030204" pitchFamily="34" charset="0"/>
                        <a:cs typeface="Calibri" panose="020F0502020204030204" pitchFamily="34" charset="0"/>
                      </a:endParaRPr>
                    </a:p>
                    <a:p>
                      <a:pPr algn="ctr"/>
                      <a:r>
                        <a:rPr lang="en-US" sz="1800" dirty="0">
                          <a:solidFill>
                            <a:schemeClr val="bg1"/>
                          </a:solidFill>
                          <a:effectLst/>
                          <a:latin typeface="Calibri" panose="020F0502020204030204" pitchFamily="34" charset="0"/>
                          <a:cs typeface="Calibri" panose="020F0502020204030204" pitchFamily="34" charset="0"/>
                        </a:rPr>
                        <a:t>36 (58)</a:t>
                      </a:r>
                    </a:p>
                    <a:p>
                      <a:pPr algn="ctr"/>
                      <a:r>
                        <a:rPr lang="en-US" sz="1800" dirty="0">
                          <a:solidFill>
                            <a:schemeClr val="bg1"/>
                          </a:solidFill>
                          <a:effectLst/>
                          <a:latin typeface="Calibri" panose="020F0502020204030204" pitchFamily="34" charset="0"/>
                          <a:cs typeface="Calibri" panose="020F0502020204030204" pitchFamily="34" charset="0"/>
                        </a:rPr>
                        <a:t>8 (13)</a:t>
                      </a:r>
                    </a:p>
                    <a:p>
                      <a:pPr algn="ctr"/>
                      <a:r>
                        <a:rPr lang="en-US" sz="1800" dirty="0">
                          <a:solidFill>
                            <a:schemeClr val="bg1"/>
                          </a:solidFill>
                          <a:effectLst/>
                          <a:latin typeface="Calibri" panose="020F0502020204030204" pitchFamily="34" charset="0"/>
                          <a:cs typeface="Calibri" panose="020F0502020204030204" pitchFamily="34" charset="0"/>
                        </a:rPr>
                        <a:t>5 (8)</a:t>
                      </a:r>
                    </a:p>
                    <a:p>
                      <a:pPr algn="ctr"/>
                      <a:r>
                        <a:rPr lang="en-US" sz="1800" dirty="0">
                          <a:solidFill>
                            <a:schemeClr val="bg1"/>
                          </a:solidFill>
                          <a:effectLst/>
                          <a:latin typeface="Calibri" panose="020F0502020204030204" pitchFamily="34" charset="0"/>
                          <a:cs typeface="Calibri" panose="020F0502020204030204" pitchFamily="34" charset="0"/>
                        </a:rPr>
                        <a:t>3 (5)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US" sz="1800" dirty="0">
                        <a:solidFill>
                          <a:schemeClr val="bg1"/>
                        </a:solidFill>
                        <a:effectLst/>
                        <a:latin typeface="Calibri" panose="020F0502020204030204" pitchFamily="34" charset="0"/>
                        <a:cs typeface="Calibri" panose="020F0502020204030204" pitchFamily="34" charset="0"/>
                      </a:endParaRPr>
                    </a:p>
                    <a:p>
                      <a:pPr algn="ctr"/>
                      <a:r>
                        <a:rPr lang="en-US" sz="1800" dirty="0">
                          <a:solidFill>
                            <a:schemeClr val="bg1"/>
                          </a:solidFill>
                          <a:effectLst/>
                          <a:latin typeface="Calibri" panose="020F0502020204030204" pitchFamily="34" charset="0"/>
                          <a:cs typeface="Calibri" panose="020F0502020204030204" pitchFamily="34" charset="0"/>
                        </a:rPr>
                        <a:t>16 (72.7)</a:t>
                      </a:r>
                    </a:p>
                    <a:p>
                      <a:pPr algn="ctr"/>
                      <a:r>
                        <a:rPr lang="en-US" sz="1800" dirty="0">
                          <a:solidFill>
                            <a:schemeClr val="bg1"/>
                          </a:solidFill>
                          <a:effectLst/>
                          <a:latin typeface="Calibri" panose="020F0502020204030204" pitchFamily="34" charset="0"/>
                          <a:cs typeface="Calibri" panose="020F0502020204030204" pitchFamily="34" charset="0"/>
                        </a:rPr>
                        <a:t>3 (13.6)</a:t>
                      </a:r>
                    </a:p>
                    <a:p>
                      <a:pPr algn="ctr"/>
                      <a:r>
                        <a:rPr lang="en-US" sz="1800" dirty="0">
                          <a:solidFill>
                            <a:schemeClr val="bg1"/>
                          </a:solidFill>
                          <a:effectLst/>
                          <a:latin typeface="Calibri" panose="020F0502020204030204" pitchFamily="34" charset="0"/>
                          <a:cs typeface="Calibri" panose="020F0502020204030204" pitchFamily="34" charset="0"/>
                        </a:rPr>
                        <a:t>3 (13.6)</a:t>
                      </a:r>
                    </a:p>
                    <a:p>
                      <a:pPr algn="ctr"/>
                      <a:r>
                        <a:rPr lang="en-US" sz="1800" dirty="0">
                          <a:solidFill>
                            <a:schemeClr val="bg1"/>
                          </a:solidFill>
                          <a:effectLst/>
                          <a:latin typeface="Calibri" panose="020F0502020204030204" pitchFamily="34" charset="0"/>
                          <a:cs typeface="Calibri" panose="020F0502020204030204" pitchFamily="34" charset="0"/>
                        </a:rPr>
                        <a:t>2 (9.1)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75042278"/>
                  </a:ext>
                </a:extLst>
              </a:tr>
            </a:tbl>
          </a:graphicData>
        </a:graphic>
      </p:graphicFrame>
      <p:sp>
        <p:nvSpPr>
          <p:cNvPr id="5" name="Text Box 11">
            <a:extLst>
              <a:ext uri="{FF2B5EF4-FFF2-40B4-BE49-F238E27FC236}">
                <a16:creationId xmlns:a16="http://schemas.microsoft.com/office/drawing/2014/main" id="{9801DA9F-9A17-E7BC-944D-959C48AE4903}"/>
              </a:ext>
            </a:extLst>
          </p:cNvPr>
          <p:cNvSpPr txBox="1">
            <a:spLocks noChangeArrowheads="1"/>
          </p:cNvSpPr>
          <p:nvPr/>
        </p:nvSpPr>
        <p:spPr bwMode="auto">
          <a:xfrm>
            <a:off x="723900" y="577496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sz="1200" b="0" dirty="0">
                <a:solidFill>
                  <a:schemeClr val="bg1"/>
                </a:solidFill>
                <a:effectLst/>
                <a:latin typeface="Calibri" panose="020F0502020204030204" pitchFamily="34" charset="0"/>
                <a:cs typeface="Calibri" panose="020F0502020204030204" pitchFamily="34" charset="0"/>
              </a:rPr>
              <a:t>*Molecular (</a:t>
            </a:r>
            <a:r>
              <a:rPr lang="en-US" sz="1200" b="0" i="1" dirty="0">
                <a:solidFill>
                  <a:schemeClr val="bg1"/>
                </a:solidFill>
                <a:effectLst/>
                <a:latin typeface="Calibri" panose="020F0502020204030204" pitchFamily="34" charset="0"/>
                <a:cs typeface="Calibri" panose="020F0502020204030204" pitchFamily="34" charset="0"/>
              </a:rPr>
              <a:t>NPM1</a:t>
            </a:r>
            <a:r>
              <a:rPr lang="en-US" sz="1200" b="0" dirty="0">
                <a:solidFill>
                  <a:schemeClr val="bg1"/>
                </a:solidFill>
                <a:effectLst/>
                <a:latin typeface="Calibri" panose="020F0502020204030204" pitchFamily="34" charset="0"/>
                <a:cs typeface="Calibri" panose="020F0502020204030204" pitchFamily="34" charset="0"/>
              </a:rPr>
              <a:t>), n = 11; flow cytometry, n = 10. </a:t>
            </a:r>
            <a:r>
              <a:rPr lang="en-US" sz="1200" b="0" baseline="30000" dirty="0">
                <a:solidFill>
                  <a:schemeClr val="bg1"/>
                </a:solidFill>
                <a:effectLst/>
                <a:latin typeface="Calibri" panose="020F0502020204030204" pitchFamily="34" charset="0"/>
                <a:cs typeface="Calibri" panose="020F0502020204030204" pitchFamily="34" charset="0"/>
              </a:rPr>
              <a:t>†</a:t>
            </a:r>
            <a:r>
              <a:rPr lang="en-US" sz="1200" b="0" dirty="0">
                <a:solidFill>
                  <a:schemeClr val="bg1"/>
                </a:solidFill>
                <a:effectLst/>
                <a:latin typeface="Calibri" panose="020F0502020204030204" pitchFamily="34" charset="0"/>
                <a:cs typeface="Calibri" panose="020F0502020204030204" pitchFamily="34" charset="0"/>
              </a:rPr>
              <a:t>Molecular (</a:t>
            </a:r>
            <a:r>
              <a:rPr lang="en-US" sz="1200" b="0" i="1" dirty="0">
                <a:solidFill>
                  <a:schemeClr val="bg1"/>
                </a:solidFill>
                <a:effectLst/>
                <a:latin typeface="Calibri" panose="020F0502020204030204" pitchFamily="34" charset="0"/>
                <a:cs typeface="Calibri" panose="020F0502020204030204" pitchFamily="34" charset="0"/>
              </a:rPr>
              <a:t>NPM1</a:t>
            </a:r>
            <a:r>
              <a:rPr lang="en-US" sz="1200" b="0" dirty="0">
                <a:solidFill>
                  <a:schemeClr val="bg1"/>
                </a:solidFill>
                <a:effectLst/>
                <a:latin typeface="Calibri" panose="020F0502020204030204" pitchFamily="34" charset="0"/>
                <a:cs typeface="Calibri" panose="020F0502020204030204" pitchFamily="34" charset="0"/>
              </a:rPr>
              <a:t>), n = 4; flow cytometry, n = 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186075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STOP-VEN: Efficacy</a:t>
            </a:r>
            <a:endParaRPr lang="en-US" altLang="en-US" dirty="0"/>
          </a:p>
        </p:txBody>
      </p:sp>
      <p:sp>
        <p:nvSpPr>
          <p:cNvPr id="2" name="Text Box 11">
            <a:extLst>
              <a:ext uri="{FF2B5EF4-FFF2-40B4-BE49-F238E27FC236}">
                <a16:creationId xmlns:a16="http://schemas.microsoft.com/office/drawing/2014/main" id="{F761354B-5C89-41F2-934A-94476CB710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Garciaz</a:t>
            </a:r>
            <a:r>
              <a:rPr lang="en-US" altLang="en-US" sz="1200" b="0" dirty="0">
                <a:solidFill>
                  <a:schemeClr val="bg2"/>
                </a:solidFill>
                <a:latin typeface="Calibri" panose="020F0502020204030204" pitchFamily="34" charset="0"/>
              </a:rPr>
              <a:t>.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161.</a:t>
            </a:r>
          </a:p>
        </p:txBody>
      </p:sp>
      <p:graphicFrame>
        <p:nvGraphicFramePr>
          <p:cNvPr id="3" name="Group 3">
            <a:extLst>
              <a:ext uri="{FF2B5EF4-FFF2-40B4-BE49-F238E27FC236}">
                <a16:creationId xmlns:a16="http://schemas.microsoft.com/office/drawing/2014/main" id="{B238B31C-0632-48A4-DF22-E38B363B8FF2}"/>
              </a:ext>
            </a:extLst>
          </p:cNvPr>
          <p:cNvGraphicFramePr>
            <a:graphicFrameLocks/>
          </p:cNvGraphicFramePr>
          <p:nvPr>
            <p:extLst>
              <p:ext uri="{D42A27DB-BD31-4B8C-83A1-F6EECF244321}">
                <p14:modId xmlns:p14="http://schemas.microsoft.com/office/powerpoint/2010/main" val="1716768398"/>
              </p:ext>
            </p:extLst>
          </p:nvPr>
        </p:nvGraphicFramePr>
        <p:xfrm>
          <a:off x="723900" y="1603375"/>
          <a:ext cx="10755313" cy="4092428"/>
        </p:xfrm>
        <a:graphic>
          <a:graphicData uri="http://schemas.openxmlformats.org/drawingml/2006/table">
            <a:tbl>
              <a:tblPr/>
              <a:tblGrid>
                <a:gridCol w="4413179">
                  <a:extLst>
                    <a:ext uri="{9D8B030D-6E8A-4147-A177-3AD203B41FA5}">
                      <a16:colId xmlns:a16="http://schemas.microsoft.com/office/drawing/2014/main" val="20000"/>
                    </a:ext>
                  </a:extLst>
                </a:gridCol>
                <a:gridCol w="3171067">
                  <a:extLst>
                    <a:ext uri="{9D8B030D-6E8A-4147-A177-3AD203B41FA5}">
                      <a16:colId xmlns:a16="http://schemas.microsoft.com/office/drawing/2014/main" val="20001"/>
                    </a:ext>
                  </a:extLst>
                </a:gridCol>
                <a:gridCol w="3171067">
                  <a:extLst>
                    <a:ext uri="{9D8B030D-6E8A-4147-A177-3AD203B41FA5}">
                      <a16:colId xmlns:a16="http://schemas.microsoft.com/office/drawing/2014/main" val="3020696283"/>
                    </a:ext>
                  </a:extLst>
                </a:gridCol>
              </a:tblGrid>
              <a:tr h="3775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Efficacy Outcomes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ND AML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R/R AML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157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bg1"/>
                          </a:solidFill>
                          <a:effectLst/>
                          <a:latin typeface="Calibri" panose="020F0502020204030204" pitchFamily="34" charset="0"/>
                          <a:ea typeface="+mn-ea"/>
                          <a:cs typeface="Calibri" panose="020F0502020204030204" pitchFamily="34" charset="0"/>
                        </a:rPr>
                        <a:t>All Patients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kern="1200" cap="none" normalizeH="0" baseline="0" dirty="0">
                        <a:ln>
                          <a:noFill/>
                        </a:ln>
                        <a:solidFill>
                          <a:schemeClr val="bg1"/>
                        </a:solidFill>
                        <a:effectLst/>
                        <a:latin typeface="Calibri" panose="020F0502020204030204" pitchFamily="34" charset="0"/>
                        <a:ea typeface="+mn-ea"/>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kern="1200" cap="none" normalizeH="0" baseline="0" dirty="0">
                        <a:ln>
                          <a:noFill/>
                        </a:ln>
                        <a:solidFill>
                          <a:schemeClr val="bg1"/>
                        </a:solidFill>
                        <a:effectLst/>
                        <a:latin typeface="Calibri" panose="020F0502020204030204" pitchFamily="34" charset="0"/>
                        <a:ea typeface="+mn-ea"/>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2108717519"/>
                  </a:ext>
                </a:extLst>
              </a:tr>
              <a:tr h="215744">
                <a:tc>
                  <a:txBody>
                    <a:bodyPr/>
                    <a:lstStyle/>
                    <a:p>
                      <a:r>
                        <a:rPr lang="en-US" sz="1800" b="0" i="0" dirty="0">
                          <a:solidFill>
                            <a:schemeClr val="bg1"/>
                          </a:solidFill>
                          <a:effectLst/>
                          <a:latin typeface="Calibri" panose="020F0502020204030204" pitchFamily="34" charset="0"/>
                          <a:cs typeface="Calibri" panose="020F0502020204030204" pitchFamily="34" charset="0"/>
                        </a:rPr>
                        <a:t>Correction of </a:t>
                      </a:r>
                      <a:r>
                        <a:rPr lang="en-US" sz="1800" b="0" i="0" dirty="0" err="1">
                          <a:solidFill>
                            <a:schemeClr val="bg1"/>
                          </a:solidFill>
                          <a:effectLst/>
                          <a:latin typeface="Calibri" panose="020F0502020204030204" pitchFamily="34" charset="0"/>
                          <a:cs typeface="Calibri" panose="020F0502020204030204" pitchFamily="34" charset="0"/>
                        </a:rPr>
                        <a:t>cytopenias</a:t>
                      </a:r>
                      <a:r>
                        <a:rPr lang="en-US" sz="1800" b="0" i="0" dirty="0">
                          <a:solidFill>
                            <a:schemeClr val="bg1"/>
                          </a:solidFill>
                          <a:effectLst/>
                          <a:latin typeface="Calibri" panose="020F0502020204030204" pitchFamily="34" charset="0"/>
                          <a:cs typeface="Calibri" panose="020F0502020204030204" pitchFamily="34" charset="0"/>
                        </a:rPr>
                        <a:t>, n/N (%)</a:t>
                      </a:r>
                      <a:endParaRPr lang="en-US" sz="18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23/39 (59)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8/20 (40)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36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TFR, </a:t>
                      </a:r>
                      <a:r>
                        <a:rPr kumimoji="0" lang="en-US" sz="1800" b="0" i="0" u="none" strike="noStrike" cap="none" normalizeH="0" baseline="0" dirty="0" err="1">
                          <a:ln>
                            <a:noFill/>
                          </a:ln>
                          <a:solidFill>
                            <a:schemeClr val="bg1"/>
                          </a:solidFill>
                          <a:effectLst/>
                          <a:latin typeface="Calibri" panose="020F0502020204030204" pitchFamily="34" charset="0"/>
                          <a:cs typeface="Calibri" panose="020F0502020204030204" pitchFamily="34" charset="0"/>
                        </a:rPr>
                        <a:t>mo</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57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Median OS, </a:t>
                      </a:r>
                      <a:r>
                        <a:rPr kumimoji="0" lang="en-US" sz="1800" b="0" i="0" u="none" strike="noStrike" cap="none" normalizeH="0" baseline="0" dirty="0" err="1">
                          <a:ln>
                            <a:noFill/>
                          </a:ln>
                          <a:solidFill>
                            <a:schemeClr val="bg1"/>
                          </a:solidFill>
                          <a:effectLst/>
                          <a:latin typeface="Calibri" panose="020F0502020204030204" pitchFamily="34" charset="0"/>
                          <a:cs typeface="Calibri" panose="020F0502020204030204" pitchFamily="34" charset="0"/>
                        </a:rPr>
                        <a:t>mo</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44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157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MRD-negative Patients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algn="ctr"/>
                      <a:r>
                        <a:rPr lang="en-US" sz="1800" b="1" dirty="0">
                          <a:solidFill>
                            <a:schemeClr val="bg1"/>
                          </a:solidFill>
                          <a:effectLst/>
                          <a:latin typeface="Calibri" panose="020F0502020204030204" pitchFamily="34" charset="0"/>
                          <a:cs typeface="Calibri" panose="020F0502020204030204" pitchFamily="34" charset="0"/>
                        </a:rPr>
                        <a:t>(n = 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algn="ctr"/>
                      <a:r>
                        <a:rPr lang="en-US" sz="1800" b="1" dirty="0">
                          <a:solidFill>
                            <a:schemeClr val="bg1"/>
                          </a:solidFill>
                          <a:effectLst/>
                          <a:latin typeface="Calibri" panose="020F0502020204030204" pitchFamily="34" charset="0"/>
                          <a:cs typeface="Calibri" panose="020F0502020204030204" pitchFamily="34" charset="0"/>
                        </a:rPr>
                        <a:t>(n = 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3346168456"/>
                  </a:ext>
                </a:extLst>
              </a:tr>
              <a:tr h="4058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dirty="0">
                          <a:solidFill>
                            <a:schemeClr val="bg1"/>
                          </a:solidFill>
                          <a:effectLst/>
                          <a:latin typeface="Calibri" panose="020F0502020204030204" pitchFamily="34" charset="0"/>
                          <a:cs typeface="Calibri" panose="020F0502020204030204" pitchFamily="34" charset="0"/>
                        </a:rPr>
                        <a:t>Median OS, </a:t>
                      </a:r>
                      <a:r>
                        <a:rPr lang="en-US" sz="1800" dirty="0" err="1">
                          <a:solidFill>
                            <a:schemeClr val="bg1"/>
                          </a:solidFill>
                          <a:effectLst/>
                          <a:latin typeface="Calibri" panose="020F0502020204030204" pitchFamily="34" charset="0"/>
                          <a:cs typeface="Calibri" panose="020F0502020204030204" pitchFamily="34" charset="0"/>
                        </a:rPr>
                        <a:t>mo</a:t>
                      </a:r>
                      <a:endParaRPr lang="en-US" sz="18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NR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31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75042278"/>
                  </a:ext>
                </a:extLst>
              </a:tr>
              <a:tr h="4058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dirty="0">
                          <a:solidFill>
                            <a:schemeClr val="bg1"/>
                          </a:solidFill>
                          <a:effectLst/>
                          <a:latin typeface="Calibri" panose="020F0502020204030204" pitchFamily="34" charset="0"/>
                          <a:cs typeface="Calibri" panose="020F0502020204030204" pitchFamily="34" charset="0"/>
                        </a:rPr>
                        <a:t>2-yr OS,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80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29151170"/>
                  </a:ext>
                </a:extLst>
              </a:tr>
              <a:tr h="4058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1" dirty="0">
                          <a:solidFill>
                            <a:schemeClr val="bg1"/>
                          </a:solidFill>
                          <a:effectLst/>
                          <a:latin typeface="Calibri" panose="020F0502020204030204" pitchFamily="34" charset="0"/>
                          <a:cs typeface="Calibri" panose="020F0502020204030204" pitchFamily="34" charset="0"/>
                        </a:rPr>
                        <a:t>VEN + AZA Rechallenged Patients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algn="ctr"/>
                      <a:r>
                        <a:rPr lang="en-US" sz="1800" b="1" dirty="0">
                          <a:solidFill>
                            <a:schemeClr val="bg1"/>
                          </a:solidFill>
                          <a:effectLst/>
                          <a:latin typeface="Calibri" panose="020F0502020204030204" pitchFamily="34" charset="0"/>
                          <a:cs typeface="Calibri" panose="020F0502020204030204" pitchFamily="34" charset="0"/>
                        </a:rPr>
                        <a:t>(n = 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algn="ctr"/>
                      <a:r>
                        <a:rPr lang="en-US" sz="1800" b="1" dirty="0">
                          <a:solidFill>
                            <a:schemeClr val="bg1"/>
                          </a:solidFill>
                          <a:effectLst/>
                          <a:latin typeface="Calibri" panose="020F0502020204030204" pitchFamily="34" charset="0"/>
                          <a:cs typeface="Calibri" panose="020F0502020204030204" pitchFamily="34" charset="0"/>
                        </a:rPr>
                        <a:t>(n = 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1089581357"/>
                  </a:ext>
                </a:extLst>
              </a:tr>
              <a:tr h="4058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dirty="0">
                          <a:solidFill>
                            <a:schemeClr val="bg1"/>
                          </a:solidFill>
                          <a:effectLst/>
                          <a:latin typeface="Calibri" panose="020F0502020204030204" pitchFamily="34" charset="0"/>
                          <a:cs typeface="Calibri" panose="020F0502020204030204" pitchFamily="34" charset="0"/>
                        </a:rPr>
                        <a:t>CR/</a:t>
                      </a:r>
                      <a:r>
                        <a:rPr lang="en-US" sz="1800" dirty="0" err="1">
                          <a:solidFill>
                            <a:schemeClr val="bg1"/>
                          </a:solidFill>
                          <a:effectLst/>
                          <a:latin typeface="Calibri" panose="020F0502020204030204" pitchFamily="34" charset="0"/>
                          <a:cs typeface="Calibri" panose="020F0502020204030204" pitchFamily="34" charset="0"/>
                        </a:rPr>
                        <a:t>CRi</a:t>
                      </a:r>
                      <a:r>
                        <a:rPr lang="en-US" sz="1800" dirty="0">
                          <a:solidFill>
                            <a:schemeClr val="bg1"/>
                          </a:solidFill>
                          <a:effectLst/>
                          <a:latin typeface="Calibri" panose="020F0502020204030204" pitchFamily="34" charset="0"/>
                          <a:cs typeface="Calibri" panose="020F0502020204030204" pitchFamily="34" charset="0"/>
                        </a:rPr>
                        <a:t>,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3 (27.3)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2 (40)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34085423"/>
                  </a:ext>
                </a:extLst>
              </a:tr>
            </a:tbl>
          </a:graphicData>
        </a:graphic>
      </p:graphicFrame>
    </p:spTree>
    <p:extLst>
      <p:ext uri="{BB962C8B-B14F-4D97-AF65-F5344CB8AC3E}">
        <p14:creationId xmlns:p14="http://schemas.microsoft.com/office/powerpoint/2010/main" val="1066298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STOP-VEN: Multivariate Analysis</a:t>
            </a:r>
            <a:endParaRPr lang="en-US" altLang="en-US" dirty="0"/>
          </a:p>
        </p:txBody>
      </p:sp>
      <p:sp>
        <p:nvSpPr>
          <p:cNvPr id="2" name="Text Box 11">
            <a:extLst>
              <a:ext uri="{FF2B5EF4-FFF2-40B4-BE49-F238E27FC236}">
                <a16:creationId xmlns:a16="http://schemas.microsoft.com/office/drawing/2014/main" id="{8F3CB110-62AD-A0D7-851D-03C6ADC49BE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Garciaz</a:t>
            </a:r>
            <a:r>
              <a:rPr lang="en-US" altLang="en-US" sz="1200" b="0" dirty="0">
                <a:solidFill>
                  <a:schemeClr val="bg2"/>
                </a:solidFill>
                <a:latin typeface="Calibri" panose="020F0502020204030204" pitchFamily="34" charset="0"/>
              </a:rPr>
              <a:t>.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161.</a:t>
            </a:r>
          </a:p>
        </p:txBody>
      </p:sp>
      <p:graphicFrame>
        <p:nvGraphicFramePr>
          <p:cNvPr id="4" name="Group 3">
            <a:extLst>
              <a:ext uri="{FF2B5EF4-FFF2-40B4-BE49-F238E27FC236}">
                <a16:creationId xmlns:a16="http://schemas.microsoft.com/office/drawing/2014/main" id="{6184D343-2710-5FFC-4A3D-A24F1473F258}"/>
              </a:ext>
            </a:extLst>
          </p:cNvPr>
          <p:cNvGraphicFramePr>
            <a:graphicFrameLocks/>
          </p:cNvGraphicFramePr>
          <p:nvPr>
            <p:extLst>
              <p:ext uri="{D42A27DB-BD31-4B8C-83A1-F6EECF244321}">
                <p14:modId xmlns:p14="http://schemas.microsoft.com/office/powerpoint/2010/main" val="3994114913"/>
              </p:ext>
            </p:extLst>
          </p:nvPr>
        </p:nvGraphicFramePr>
        <p:xfrm>
          <a:off x="723899" y="1603375"/>
          <a:ext cx="10758305" cy="2560352"/>
        </p:xfrm>
        <a:graphic>
          <a:graphicData uri="http://schemas.openxmlformats.org/drawingml/2006/table">
            <a:tbl>
              <a:tblPr/>
              <a:tblGrid>
                <a:gridCol w="2612165">
                  <a:extLst>
                    <a:ext uri="{9D8B030D-6E8A-4147-A177-3AD203B41FA5}">
                      <a16:colId xmlns:a16="http://schemas.microsoft.com/office/drawing/2014/main" val="20000"/>
                    </a:ext>
                  </a:extLst>
                </a:gridCol>
                <a:gridCol w="2036535">
                  <a:extLst>
                    <a:ext uri="{9D8B030D-6E8A-4147-A177-3AD203B41FA5}">
                      <a16:colId xmlns:a16="http://schemas.microsoft.com/office/drawing/2014/main" val="20001"/>
                    </a:ext>
                  </a:extLst>
                </a:gridCol>
                <a:gridCol w="2036535">
                  <a:extLst>
                    <a:ext uri="{9D8B030D-6E8A-4147-A177-3AD203B41FA5}">
                      <a16:colId xmlns:a16="http://schemas.microsoft.com/office/drawing/2014/main" val="1797321904"/>
                    </a:ext>
                  </a:extLst>
                </a:gridCol>
                <a:gridCol w="2036535">
                  <a:extLst>
                    <a:ext uri="{9D8B030D-6E8A-4147-A177-3AD203B41FA5}">
                      <a16:colId xmlns:a16="http://schemas.microsoft.com/office/drawing/2014/main" val="1373541634"/>
                    </a:ext>
                  </a:extLst>
                </a:gridCol>
                <a:gridCol w="2036535">
                  <a:extLst>
                    <a:ext uri="{9D8B030D-6E8A-4147-A177-3AD203B41FA5}">
                      <a16:colId xmlns:a16="http://schemas.microsoft.com/office/drawing/2014/main" val="1496686043"/>
                    </a:ext>
                  </a:extLst>
                </a:gridCol>
              </a:tblGrid>
              <a:tr h="18389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Prognostic Factor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TFR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cs typeface="Calibri" panose="020F0502020204030204" pitchFamily="34" charset="0"/>
                        </a:rPr>
                        <a:t>P-</a:t>
                      </a: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value</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389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1" u="none" strike="noStrike" cap="none" normalizeH="0" baseline="0" dirty="0">
                          <a:ln>
                            <a:noFill/>
                          </a:ln>
                          <a:solidFill>
                            <a:schemeClr val="tx1"/>
                          </a:solidFill>
                          <a:effectLst/>
                          <a:latin typeface="Calibri" panose="020F0502020204030204" pitchFamily="34" charset="0"/>
                          <a:cs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1" u="none" strike="noStrike" cap="none" normalizeH="0" baseline="0" dirty="0">
                          <a:ln>
                            <a:noFill/>
                          </a:ln>
                          <a:solidFill>
                            <a:schemeClr val="tx1"/>
                          </a:solidFill>
                          <a:effectLst/>
                          <a:latin typeface="Calibri" panose="020F0502020204030204" pitchFamily="34" charset="0"/>
                          <a:cs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12571075"/>
                  </a:ext>
                </a:extLst>
              </a:tr>
              <a:tr h="183884">
                <a:tc>
                  <a:txBody>
                    <a:bodyPr/>
                    <a:lstStyle/>
                    <a:p>
                      <a:r>
                        <a:rPr lang="en-US" sz="1800" dirty="0">
                          <a:solidFill>
                            <a:schemeClr val="bg1"/>
                          </a:solidFill>
                          <a:effectLst/>
                          <a:latin typeface="Calibri" panose="020F0502020204030204" pitchFamily="34" charset="0"/>
                          <a:cs typeface="Calibri" panose="020F0502020204030204" pitchFamily="34" charset="0"/>
                        </a:rPr>
                        <a:t>Disease status (R/R vs ND)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0.497 (0.237-1.042)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.064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0.360 (0.165-0.783)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.010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3884">
                <a:tc>
                  <a:txBody>
                    <a:bodyPr/>
                    <a:lstStyle/>
                    <a:p>
                      <a:r>
                        <a:rPr lang="en-US" sz="1800" i="1" dirty="0">
                          <a:solidFill>
                            <a:schemeClr val="bg1"/>
                          </a:solidFill>
                          <a:effectLst/>
                          <a:latin typeface="Calibri" panose="020F0502020204030204" pitchFamily="34" charset="0"/>
                          <a:cs typeface="Calibri" panose="020F0502020204030204" pitchFamily="34" charset="0"/>
                        </a:rPr>
                        <a:t>FLT3-ITD</a:t>
                      </a:r>
                      <a:endParaRPr lang="en-US" sz="1800"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0.280 (0.075-1.048)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.059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0.310 (0.066-1.448)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.136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838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1"/>
                          </a:solidFill>
                          <a:effectLst/>
                          <a:latin typeface="Calibri" panose="020F0502020204030204" pitchFamily="34" charset="0"/>
                          <a:cs typeface="Calibri" panose="020F0502020204030204" pitchFamily="34" charset="0"/>
                        </a:rPr>
                        <a:t>NPM1</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3.095 (0.989-9.687)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.052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2.497 (0.838-7.444)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.101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83884">
                <a:tc>
                  <a:txBody>
                    <a:bodyPr/>
                    <a:lstStyle/>
                    <a:p>
                      <a:r>
                        <a:rPr lang="en-US" sz="1800" i="1" dirty="0">
                          <a:solidFill>
                            <a:schemeClr val="bg1"/>
                          </a:solidFill>
                          <a:effectLst/>
                          <a:latin typeface="Calibri" panose="020F0502020204030204" pitchFamily="34" charset="0"/>
                          <a:cs typeface="Calibri" panose="020F0502020204030204" pitchFamily="34" charset="0"/>
                        </a:rPr>
                        <a:t>IDH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0.719 (0.356-1.453)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.358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2.634 (1.196-5.797)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.016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46168456"/>
                  </a:ext>
                </a:extLst>
              </a:tr>
              <a:tr h="183884">
                <a:tc>
                  <a:txBody>
                    <a:bodyPr/>
                    <a:lstStyle/>
                    <a:p>
                      <a:r>
                        <a:rPr lang="en-US" sz="1800" i="1" dirty="0">
                          <a:solidFill>
                            <a:schemeClr val="bg1"/>
                          </a:solidFill>
                          <a:effectLst/>
                          <a:latin typeface="Calibri" panose="020F0502020204030204" pitchFamily="34" charset="0"/>
                          <a:cs typeface="Calibri" panose="020F0502020204030204" pitchFamily="34" charset="0"/>
                        </a:rPr>
                        <a:t>TP53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0.700 (0.246-1.995)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.504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1.073 (0.340-3.388)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dirty="0">
                          <a:solidFill>
                            <a:schemeClr val="bg1"/>
                          </a:solidFill>
                          <a:effectLst/>
                          <a:latin typeface="Calibri" panose="020F0502020204030204" pitchFamily="34" charset="0"/>
                          <a:cs typeface="Calibri" panose="020F0502020204030204" pitchFamily="34" charset="0"/>
                        </a:rPr>
                        <a:t>.904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75042278"/>
                  </a:ext>
                </a:extLst>
              </a:tr>
            </a:tbl>
          </a:graphicData>
        </a:graphic>
      </p:graphicFrame>
    </p:spTree>
    <p:extLst>
      <p:ext uri="{BB962C8B-B14F-4D97-AF65-F5344CB8AC3E}">
        <p14:creationId xmlns:p14="http://schemas.microsoft.com/office/powerpoint/2010/main" val="750163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STOP-VEN: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sz="2400" b="0" i="0" u="none" strike="noStrike" dirty="0">
                <a:effectLst/>
                <a:cs typeface="Calibri" panose="020F0502020204030204" pitchFamily="34" charset="0"/>
              </a:rPr>
              <a:t>In this retrospective analysis, </a:t>
            </a:r>
            <a:r>
              <a:rPr lang="en-US" sz="2400" dirty="0">
                <a:cs typeface="Calibri" panose="020F0502020204030204" pitchFamily="34" charset="0"/>
              </a:rPr>
              <a:t>discontinuation of VEN + AZA treatment in responding patients with ND or R/R AML was associated with sustained responses and survival </a:t>
            </a:r>
          </a:p>
          <a:p>
            <a:pPr lvl="1"/>
            <a:r>
              <a:rPr lang="en-US" sz="2000" dirty="0">
                <a:cs typeface="Calibri" panose="020F0502020204030204" pitchFamily="34" charset="0"/>
              </a:rPr>
              <a:t>Median TFR: 60 </a:t>
            </a:r>
            <a:r>
              <a:rPr lang="en-US" sz="2000" dirty="0" err="1">
                <a:cs typeface="Calibri" panose="020F0502020204030204" pitchFamily="34" charset="0"/>
              </a:rPr>
              <a:t>mo</a:t>
            </a:r>
            <a:r>
              <a:rPr lang="en-US" sz="2000" dirty="0">
                <a:cs typeface="Calibri" panose="020F0502020204030204" pitchFamily="34" charset="0"/>
              </a:rPr>
              <a:t> and 10 </a:t>
            </a:r>
            <a:r>
              <a:rPr lang="en-US" sz="2000" dirty="0" err="1">
                <a:cs typeface="Calibri" panose="020F0502020204030204" pitchFamily="34" charset="0"/>
              </a:rPr>
              <a:t>mo</a:t>
            </a:r>
            <a:r>
              <a:rPr lang="en-US" sz="2000" dirty="0">
                <a:cs typeface="Calibri" panose="020F0502020204030204" pitchFamily="34" charset="0"/>
              </a:rPr>
              <a:t>, respectively</a:t>
            </a:r>
          </a:p>
          <a:p>
            <a:pPr lvl="1"/>
            <a:r>
              <a:rPr lang="en-US" sz="2000" dirty="0">
                <a:cs typeface="Calibri" panose="020F0502020204030204" pitchFamily="34" charset="0"/>
              </a:rPr>
              <a:t>Median OS: 44 </a:t>
            </a:r>
            <a:r>
              <a:rPr lang="en-US" sz="2000" dirty="0" err="1">
                <a:cs typeface="Calibri" panose="020F0502020204030204" pitchFamily="34" charset="0"/>
              </a:rPr>
              <a:t>mo</a:t>
            </a:r>
            <a:r>
              <a:rPr lang="en-US" sz="2000" dirty="0">
                <a:cs typeface="Calibri" panose="020F0502020204030204" pitchFamily="34" charset="0"/>
              </a:rPr>
              <a:t> and 19 </a:t>
            </a:r>
            <a:r>
              <a:rPr lang="en-US" sz="2000" dirty="0" err="1">
                <a:cs typeface="Calibri" panose="020F0502020204030204" pitchFamily="34" charset="0"/>
              </a:rPr>
              <a:t>mo</a:t>
            </a:r>
            <a:r>
              <a:rPr lang="en-US" sz="2000" dirty="0">
                <a:cs typeface="Calibri" panose="020F0502020204030204" pitchFamily="34" charset="0"/>
              </a:rPr>
              <a:t>, respectively</a:t>
            </a:r>
          </a:p>
          <a:p>
            <a:r>
              <a:rPr lang="en-US" altLang="en-US" sz="2400" dirty="0"/>
              <a:t>MRD negativity was associated with sustained remission</a:t>
            </a:r>
          </a:p>
          <a:p>
            <a:pPr lvl="1"/>
            <a:r>
              <a:rPr lang="en-US" altLang="en-US" sz="2200" dirty="0"/>
              <a:t>Median OS in ND AML: NR</a:t>
            </a:r>
          </a:p>
          <a:p>
            <a:pPr lvl="1"/>
            <a:r>
              <a:rPr lang="en-US" altLang="en-US" sz="2200" dirty="0"/>
              <a:t>Median OS in R/R AML: 31 </a:t>
            </a:r>
            <a:r>
              <a:rPr lang="en-US" altLang="en-US" sz="2200" dirty="0" err="1"/>
              <a:t>mo</a:t>
            </a:r>
            <a:endParaRPr lang="en-US" altLang="en-US" sz="2200" dirty="0"/>
          </a:p>
          <a:p>
            <a:r>
              <a:rPr lang="en-US" altLang="en-US" sz="2400" dirty="0"/>
              <a:t>Investigators conclude that it is feasible to discontinue VEN + AZA in patients with ND AML in remission and will explore this strategy in a prospective clinical trial</a:t>
            </a:r>
          </a:p>
        </p:txBody>
      </p:sp>
      <p:sp>
        <p:nvSpPr>
          <p:cNvPr id="2" name="Text Box 11">
            <a:extLst>
              <a:ext uri="{FF2B5EF4-FFF2-40B4-BE49-F238E27FC236}">
                <a16:creationId xmlns:a16="http://schemas.microsoft.com/office/drawing/2014/main" id="{54504743-D53D-0D6F-FF2E-20734624446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Garciaz</a:t>
            </a:r>
            <a:r>
              <a:rPr lang="en-US" altLang="en-US" sz="1200" b="0" dirty="0">
                <a:solidFill>
                  <a:schemeClr val="bg2"/>
                </a:solidFill>
                <a:latin typeface="Calibri" panose="020F0502020204030204" pitchFamily="34" charset="0"/>
              </a:rPr>
              <a:t>.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161.</a:t>
            </a:r>
          </a:p>
        </p:txBody>
      </p:sp>
    </p:spTree>
    <p:extLst>
      <p:ext uri="{BB962C8B-B14F-4D97-AF65-F5344CB8AC3E}">
        <p14:creationId xmlns:p14="http://schemas.microsoft.com/office/powerpoint/2010/main" val="262786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FC8BBF86785554B94B0658F151D8294" ma:contentTypeVersion="1" ma:contentTypeDescription="Create a new document." ma:contentTypeScope="" ma:versionID="ebc38d8d8e38759be4d79cc68f1ce288">
  <xsd:schema xmlns:xsd="http://www.w3.org/2001/XMLSchema" xmlns:xs="http://www.w3.org/2001/XMLSchema" xmlns:p="http://schemas.microsoft.com/office/2006/metadata/properties" xmlns:ns2="d54cbe69-32bd-412a-b004-9152f949605e" xmlns:ns3="4f724cd1-e395-498c-a359-86028ac5230a" targetNamespace="http://schemas.microsoft.com/office/2006/metadata/properties" ma:root="true" ma:fieldsID="f406773cb4743dae5d2fef345b14984b" ns2:_="" ns3:_="">
    <xsd:import namespace="d54cbe69-32bd-412a-b004-9152f949605e"/>
    <xsd:import namespace="4f724cd1-e395-498c-a359-86028ac5230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f724cd1-e395-498c-a359-86028ac5230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Document_x0020_Category xmlns="4f724cd1-e395-498c-a359-86028ac5230a">Conference Capsule Slides</Document_x0020_Category>
    <_dlc_DocId xmlns="d54cbe69-32bd-412a-b004-9152f949605e">56M7VY3CDVN5-579431290-1</_dlc_DocId>
    <_dlc_DocIdUrl xmlns="d54cbe69-32bd-412a-b004-9152f949605e">
      <Url>https://intranet.clinicaloptions.com/mews/oncology/ONC_2023_ASH_CF_(PRP6554)/LEUK_161/_layouts/15/DocIdRedir.aspx?ID=56M7VY3CDVN5-579431290-1</Url>
      <Description>56M7VY3CDVN5-579431290-1</Description>
    </_dlc_DocIdUrl>
  </documentManagement>
</p:properties>
</file>

<file path=customXml/itemProps1.xml><?xml version="1.0" encoding="utf-8"?>
<ds:datastoreItem xmlns:ds="http://schemas.openxmlformats.org/officeDocument/2006/customXml" ds:itemID="{8F2D3D48-BB4E-48A0-BB25-B4717C3318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f724cd1-e395-498c-a359-86028ac523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E4F1589-0DA5-4574-8020-5D7615578F1F}">
  <ds:schemaRefs>
    <ds:schemaRef ds:uri="http://schemas.microsoft.com/sharepoint/event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5BA55BC3-5A03-47C2-8EC3-D964C3B5E779}">
  <ds:schemaRefs>
    <ds:schemaRef ds:uri="http://schemas.microsoft.com/office/infopath/2007/PartnerControls"/>
    <ds:schemaRef ds:uri="d54cbe69-32bd-412a-b004-9152f949605e"/>
    <ds:schemaRef ds:uri="http://purl.org/dc/terms/"/>
    <ds:schemaRef ds:uri="http://purl.org/dc/dcmitype/"/>
    <ds:schemaRef ds:uri="http://purl.org/dc/elements/1.1/"/>
    <ds:schemaRef ds:uri="http://schemas.microsoft.com/office/2006/documentManagement/types"/>
    <ds:schemaRef ds:uri="http://schemas.openxmlformats.org/package/2006/metadata/core-properties"/>
    <ds:schemaRef ds:uri="4f724cd1-e395-498c-a359-86028ac5230a"/>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1725</TotalTime>
  <Words>1846</Words>
  <Application>Microsoft Office PowerPoint</Application>
  <PresentationFormat>Widescreen</PresentationFormat>
  <Paragraphs>265</Paragraphs>
  <Slides>10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STOP-VEN: Discontinuation of Venetoclax + Azacitidine for Patients With AML in Remission at Time of Treatment Interruption</vt:lpstr>
      <vt:lpstr>About These Slides</vt:lpstr>
      <vt:lpstr>STOP-VEN: Background</vt:lpstr>
      <vt:lpstr>STOP-VEN: Study Design</vt:lpstr>
      <vt:lpstr>STOP-VEN: Baseline Characteristics</vt:lpstr>
      <vt:lpstr>STOP-VEN: VEN + AZA Treatment and Response</vt:lpstr>
      <vt:lpstr>STOP-VEN: Efficacy</vt:lpstr>
      <vt:lpstr>STOP-VEN: Multivariate Analysis</vt:lpstr>
      <vt:lpstr>STOP-VEN: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STOP-VEN: Discontinuation of Venetoclax + Azacitidine for Patients With AML in Remission at Time of Treatment Interruption</dc:title>
  <dc:creator>Preferred User</dc:creator>
  <cp:lastModifiedBy>nkolenko@clinicaloptions.com</cp:lastModifiedBy>
  <cp:revision>66</cp:revision>
  <cp:lastPrinted>2016-09-26T20:21:49Z</cp:lastPrinted>
  <dcterms:created xsi:type="dcterms:W3CDTF">2005-05-27T15:08:01Z</dcterms:created>
  <dcterms:modified xsi:type="dcterms:W3CDTF">2023-12-11T23:50:25Z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8dfdf74d-46ad-4455-a6e0-3096413aa422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0x010100CFC8BBF86785554B94B0658F151D8294</vt:lpwstr>
  </property>
  <property fmtid="{D5CDD505-2E9C-101B-9397-08002B2CF9AE}" pid="9" name="MediaServiceImageTags">
    <vt:lpwstr/>
  </property>
</Properties>
</file>