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Lst>
  <p:notesMasterIdLst>
    <p:notesMasterId r:id="rId32"/>
  </p:notesMasterIdLst>
  <p:handoutMasterIdLst>
    <p:handoutMasterId r:id="rId33"/>
  </p:handoutMasterIdLst>
  <p:sldIdLst>
    <p:sldId id="2147473663" r:id="rId7"/>
    <p:sldId id="308" r:id="rId8"/>
    <p:sldId id="2147483287" r:id="rId9"/>
    <p:sldId id="2147483286" r:id="rId10"/>
    <p:sldId id="2147483436" r:id="rId11"/>
    <p:sldId id="2147483284" r:id="rId12"/>
    <p:sldId id="2147473724" r:id="rId13"/>
    <p:sldId id="2147473727" r:id="rId14"/>
    <p:sldId id="298" r:id="rId15"/>
    <p:sldId id="2147483285" r:id="rId16"/>
    <p:sldId id="2147473738" r:id="rId17"/>
    <p:sldId id="2147483438" r:id="rId18"/>
    <p:sldId id="2147473730" r:id="rId19"/>
    <p:sldId id="2147473758" r:id="rId20"/>
    <p:sldId id="2147483439" r:id="rId21"/>
    <p:sldId id="2147483434" r:id="rId22"/>
    <p:sldId id="2147483445" r:id="rId23"/>
    <p:sldId id="2147483444" r:id="rId24"/>
    <p:sldId id="2147483428" r:id="rId25"/>
    <p:sldId id="2147483429" r:id="rId26"/>
    <p:sldId id="2147473718" r:id="rId27"/>
    <p:sldId id="2147483288" r:id="rId28"/>
    <p:sldId id="2147473755" r:id="rId29"/>
    <p:sldId id="2147483289" r:id="rId30"/>
    <p:sldId id="31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PD Template" id="{849298C6-8EC0-9D4B-B0AC-AF0329C017DC}">
          <p14:sldIdLst>
            <p14:sldId id="2147473663"/>
            <p14:sldId id="308"/>
            <p14:sldId id="2147483287"/>
            <p14:sldId id="2147483286"/>
            <p14:sldId id="2147483436"/>
            <p14:sldId id="2147483284"/>
            <p14:sldId id="2147473724"/>
            <p14:sldId id="2147473727"/>
            <p14:sldId id="298"/>
            <p14:sldId id="2147483285"/>
            <p14:sldId id="2147473738"/>
            <p14:sldId id="2147483438"/>
            <p14:sldId id="2147473730"/>
            <p14:sldId id="2147473758"/>
            <p14:sldId id="2147483439"/>
            <p14:sldId id="2147483434"/>
            <p14:sldId id="2147483445"/>
            <p14:sldId id="2147483444"/>
            <p14:sldId id="2147483428"/>
            <p14:sldId id="2147483429"/>
            <p14:sldId id="2147473718"/>
            <p14:sldId id="2147483288"/>
            <p14:sldId id="2147473755"/>
            <p14:sldId id="2147483289"/>
            <p14:sldId id="318"/>
          </p14:sldIdLst>
        </p14:section>
      </p14:sectionLst>
    </p:ext>
    <p:ext uri="{EFAFB233-063F-42B5-8137-9DF3F51BA10A}">
      <p15:sldGuideLst xmlns:p15="http://schemas.microsoft.com/office/powerpoint/2012/main">
        <p15:guide id="8" pos="5616" userDrawn="1">
          <p15:clr>
            <a:srgbClr val="A4A3A4"/>
          </p15:clr>
        </p15:guide>
        <p15:guide id="9" orient="horz" pos="216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2"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Marie Becker" initials="MB" lastIdx="43" clrIdx="9">
    <p:extLst>
      <p:ext uri="{19B8F6BF-5375-455C-9EA6-DF929625EA0E}">
        <p15:presenceInfo xmlns:p15="http://schemas.microsoft.com/office/powerpoint/2012/main" userId="d65aa0e91a5f4f86" providerId="Windows Live"/>
      </p:ext>
    </p:extLst>
  </p:cmAuthor>
  <p:cmAuthor id="11" name="Timothy Quill" initials="TQ" lastIdx="1" clrIdx="10">
    <p:extLst>
      <p:ext uri="{19B8F6BF-5375-455C-9EA6-DF929625EA0E}">
        <p15:presenceInfo xmlns:p15="http://schemas.microsoft.com/office/powerpoint/2012/main" userId="S::tquill@clinicaloptions.com::b1dc6efb-2995-45e7-a306-57a2c67aa886" providerId="AD"/>
      </p:ext>
    </p:extLst>
  </p:cmAuthor>
  <p:cmAuthor id="12" name="Melanie Couton" initials="MC" lastIdx="7" clrIdx="11">
    <p:extLst>
      <p:ext uri="{19B8F6BF-5375-455C-9EA6-DF929625EA0E}">
        <p15:presenceInfo xmlns:p15="http://schemas.microsoft.com/office/powerpoint/2012/main" userId="ef8730672ba86646" providerId="Windows Live"/>
      </p:ext>
    </p:extLst>
  </p:cmAuthor>
  <p:cmAuthor id="13" name="Liz Donohue" initials="LD" lastIdx="1" clrIdx="12">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9E0"/>
    <a:srgbClr val="F9F7F4"/>
    <a:srgbClr val="EEE6CA"/>
    <a:srgbClr val="BA3000"/>
    <a:srgbClr val="992000"/>
    <a:srgbClr val="FFFFFF"/>
    <a:srgbClr val="8B8B92"/>
    <a:srgbClr val="7D7D7D"/>
    <a:srgbClr val="B57629"/>
    <a:srgbClr val="A36D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F8B78B-AA4B-4B7B-8035-69C83D7C1FF5}" v="1" dt="2026-04-29T12:58:04.2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630" autoAdjust="0"/>
    <p:restoredTop sz="82968" autoAdjust="0"/>
  </p:normalViewPr>
  <p:slideViewPr>
    <p:cSldViewPr snapToGrid="0">
      <p:cViewPr varScale="1">
        <p:scale>
          <a:sx n="61" d="100"/>
          <a:sy n="61" d="100"/>
        </p:scale>
        <p:origin x="628" y="60"/>
      </p:cViewPr>
      <p:guideLst>
        <p:guide pos="5616"/>
        <p:guide orient="horz" pos="2160"/>
      </p:guideLst>
    </p:cSldViewPr>
  </p:slideViewPr>
  <p:notesTextViewPr>
    <p:cViewPr>
      <p:scale>
        <a:sx n="1" d="1"/>
        <a:sy n="1" d="1"/>
      </p:scale>
      <p:origin x="0" y="0"/>
    </p:cViewPr>
  </p:notesTextViewPr>
  <p:sorterViewPr>
    <p:cViewPr>
      <p:scale>
        <a:sx n="100" d="100"/>
        <a:sy n="100" d="100"/>
      </p:scale>
      <p:origin x="0" y="-2986"/>
    </p:cViewPr>
  </p:sorterViewPr>
  <p:notesViewPr>
    <p:cSldViewPr snapToGrid="0">
      <p:cViewPr varScale="1">
        <p:scale>
          <a:sx n="66" d="100"/>
          <a:sy n="66" d="100"/>
        </p:scale>
        <p:origin x="3474" y="6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21" Type="http://schemas.openxmlformats.org/officeDocument/2006/relationships/slide" Target="slides/slide15.xml"/><Relationship Id="rId34"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heme" Target="theme/theme1.xml"/><Relationship Id="rId40"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01D2224-C142-D340-8C20-FDA351C18439}" type="datetimeFigureOut">
              <a:rPr lang="en-US" smtClean="0"/>
              <a:t>4/29/2026</a:t>
            </a:fld>
            <a:endParaRPr lang="en-US"/>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96A6F-EB25-094F-87AE-1757368BFC95}" type="slidenum">
              <a:rPr lang="en-US" smtClean="0"/>
              <a:t>‹#›</a:t>
            </a:fld>
            <a:endParaRPr lang="en-US"/>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Poppins" panose="00000500000000000000" pitchFamily="2" charset="0"/>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Poppins" panose="00000500000000000000" pitchFamily="2" charset="0"/>
              </a:defRPr>
            </a:lvl1pPr>
          </a:lstStyle>
          <a:p>
            <a:fld id="{F223A16C-7964-42FA-905D-8FE7FD8AE7E7}" type="datetimeFigureOut">
              <a:rPr lang="en-US" smtClean="0"/>
              <a:pPr/>
              <a:t>4/29/2026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Poppins" panose="00000500000000000000" pitchFamily="2" charset="0"/>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Poppins" panose="00000500000000000000" pitchFamily="2" charset="0"/>
              </a:defRPr>
            </a:lvl1pPr>
          </a:lstStyle>
          <a:p>
            <a:fld id="{F239CF04-E0F8-4858-A4FE-0F88DB493753}" type="slidenum">
              <a:rPr lang="en-US" smtClean="0"/>
              <a:pPr/>
              <a:t>‹#›</a:t>
            </a:fld>
            <a:endParaRPr lang="en-US"/>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239CF04-E0F8-4858-A4FE-0F88DB493753}" type="slidenum">
              <a:rPr lang="en-US" smtClean="0"/>
              <a:pPr/>
              <a:t>3</a:t>
            </a:fld>
            <a:endParaRPr lang="en-US"/>
          </a:p>
        </p:txBody>
      </p:sp>
    </p:spTree>
    <p:extLst>
      <p:ext uri="{BB962C8B-B14F-4D97-AF65-F5344CB8AC3E}">
        <p14:creationId xmlns:p14="http://schemas.microsoft.com/office/powerpoint/2010/main" val="986651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4</a:t>
            </a:fld>
            <a:endParaRPr lang="en-US"/>
          </a:p>
        </p:txBody>
      </p:sp>
    </p:spTree>
    <p:extLst>
      <p:ext uri="{BB962C8B-B14F-4D97-AF65-F5344CB8AC3E}">
        <p14:creationId xmlns:p14="http://schemas.microsoft.com/office/powerpoint/2010/main" val="4052473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1CE8E-650E-D436-AAA6-903298A76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8A083-82DA-F6BC-97F7-05167BA481C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FF7F1A8-5C5E-D07E-C01E-260F403235AC}"/>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C32301F0-961D-3062-3A53-282AABD7F4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9276518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716621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72391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839895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sz="18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865824-93EC-4468-A07F-A7EDCCAF733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053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55821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768561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4973E-2596-745F-0371-B49BA84132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6068B2-3A86-155D-317C-AFCC124AD5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ECE4F42-5BF0-A562-294C-CB0AEAF877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737F1CA-9DE9-33F0-7B48-558BE399F8C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125214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610933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1E03A-706D-CAEA-F90E-1E6633F50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0BE8EA-FE36-D603-F48B-B673DE20D86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36B3867-5CD3-36EC-19FB-68ACBA229A2E}"/>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B63F5564-00CB-D256-AD75-A3EE2865AC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07128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9325-1207-3B2B-4ACB-108A885D01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94637C-35DD-4BCC-716A-2828CCFB2D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281EB5D-92AB-2568-FFD0-FDF8A0BAF1EF}"/>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9ADFCC0D-BC8F-547C-4415-4253115900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535781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876BD-B95C-F48A-4252-354164C009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B0756A-77FC-B7A5-2FCF-31AF5879DC1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F8960D4-22F2-6889-2D08-98559A57F768}"/>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D7949D66-3E6C-1450-7AF4-7E8C9ACCD2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77934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CAAA3-A3A9-194A-8B1A-A52CE4ABC6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59D3FF-E526-1224-50DB-777DCC936C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25F6E27-2E78-E94B-45EE-DFCAFC937DDF}"/>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1630A1D4-9348-C03E-5170-375F913CE4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2822237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818234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412899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006682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092738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25</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 Id="rId5" Type="http://schemas.openxmlformats.org/officeDocument/2006/relationships/image" Target="../media/image9.svg"/><Relationship Id="rId4"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 Id="rId6" Type="http://schemas.openxmlformats.org/officeDocument/2006/relationships/image" Target="../media/image9.svg"/><Relationship Id="rId5" Type="http://schemas.openxmlformats.org/officeDocument/2006/relationships/image" Target="../media/image1.png"/><Relationship Id="rId4" Type="http://schemas.openxmlformats.org/officeDocument/2006/relationships/hyperlink" Target="https://www.clinicaloption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28962176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12812839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6621853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4459017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2050305"/>
          </a:xfrm>
          <a:prstGeom prst="rect">
            <a:avLst/>
          </a:prstGeom>
        </p:spPr>
        <p:txBody>
          <a:bodyPr vert="horz" lIns="0" tIns="0" rIns="0" bIns="0" rtlCol="0">
            <a:spAutoFit/>
          </a:bodyPr>
          <a:lstStyle>
            <a:lvl1pPr algn="ctr">
              <a:spcBef>
                <a:spcPts val="1600"/>
              </a:spcBef>
              <a:buFont typeface="Arial" panose="020B0604020202020204" pitchFamily="34" charset="0"/>
              <a:buNone/>
              <a:defRPr/>
            </a:lvl1pPr>
            <a:lvl2pPr algn="ctr">
              <a:spcBef>
                <a:spcPts val="1600"/>
              </a:spcBef>
              <a:buNone/>
              <a:defRPr/>
            </a:lvl2pPr>
            <a:lvl3pPr algn="ctr">
              <a:spcBef>
                <a:spcPts val="1600"/>
              </a:spcBef>
              <a:buNone/>
              <a:defRPr/>
            </a:lvl3pPr>
            <a:lvl4pPr algn="ctr">
              <a:spcBef>
                <a:spcPts val="1600"/>
              </a:spcBef>
              <a:buNone/>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35476"/>
          </a:xfrm>
          <a:prstGeom prst="rect">
            <a:avLst/>
          </a:prstGeom>
        </p:spPr>
        <p:txBody>
          <a:bodyPr vert="horz" lIns="0" tIns="0" rIns="0" bIns="0" rtlCol="0">
            <a:spAutoFit/>
          </a:bodyPr>
          <a:lstStyle>
            <a:lvl1pPr algn="ctr">
              <a:spcBef>
                <a:spcPts val="1600"/>
              </a:spcBef>
              <a:buFont typeface="Arial" panose="020B0604020202020204" pitchFamily="34" charset="0"/>
              <a:buNone/>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4060446727"/>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42028574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4"/>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Breast cancer</a:t>
            </a:r>
          </a:p>
          <a:p>
            <a:pPr marL="285750" indent="-285750" algn="l">
              <a:buFont typeface="Arial" panose="020B0604020202020204" pitchFamily="34" charset="0"/>
              <a:buChar char="•"/>
            </a:pPr>
            <a:r>
              <a:rPr lang="en-US" sz="1800"/>
              <a:t>Leukemias and myelodysplastic syndromes</a:t>
            </a:r>
          </a:p>
          <a:p>
            <a:pPr marL="285750" indent="-285750" algn="l">
              <a:buFont typeface="Arial" panose="020B0604020202020204" pitchFamily="34" charset="0"/>
              <a:buChar char="•"/>
            </a:pPr>
            <a:r>
              <a:rPr lang="en-US" sz="180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Lung cancer</a:t>
            </a:r>
          </a:p>
          <a:p>
            <a:pPr marL="285750" indent="-285750" algn="l">
              <a:buFont typeface="Arial" panose="020B0604020202020204" pitchFamily="34" charset="0"/>
              <a:buChar char="•"/>
            </a:pPr>
            <a:r>
              <a:rPr lang="en-US" sz="180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 Id="rId30"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2.sv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image" Target="../media/image1.pn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image" Target="../media/image8.svg"/><Relationship Id="rId5" Type="http://schemas.openxmlformats.org/officeDocument/2006/relationships/slideLayout" Target="../slideLayouts/slideLayout30.xml"/><Relationship Id="rId10" Type="http://schemas.openxmlformats.org/officeDocument/2006/relationships/image" Target="../media/image7.png"/><Relationship Id="rId4" Type="http://schemas.openxmlformats.org/officeDocument/2006/relationships/slideLayout" Target="../slideLayouts/slideLayout29.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5.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27">
            <a:extLst>
              <a:ext uri="{96DAC541-7B7A-43D3-8B79-37D633B846F1}">
                <asvg:svgBlip xmlns:asvg="http://schemas.microsoft.com/office/drawing/2016/SVG/main" r:embed="rId28"/>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9" r:id="rId10"/>
    <p:sldLayoutId id="2147483850" r:id="rId11"/>
    <p:sldLayoutId id="2147483790" r:id="rId12"/>
    <p:sldLayoutId id="2147483777" r:id="rId13"/>
    <p:sldLayoutId id="2147483776" r:id="rId14"/>
    <p:sldLayoutId id="2147483778" r:id="rId15"/>
    <p:sldLayoutId id="2147483787" r:id="rId16"/>
    <p:sldLayoutId id="2147483786" r:id="rId17"/>
    <p:sldLayoutId id="2147483785" r:id="rId18"/>
    <p:sldLayoutId id="2147483788" r:id="rId19"/>
    <p:sldLayoutId id="2147483792" r:id="rId20"/>
    <p:sldLayoutId id="2147483886" r:id="rId21"/>
    <p:sldLayoutId id="2147483887" r:id="rId22"/>
    <p:sldLayoutId id="2147483891" r:id="rId23"/>
    <p:sldLayoutId id="2147483892" r:id="rId24"/>
    <p:sldLayoutId id="2147483895" r:id="rId25"/>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29">
            <a:extLst>
              <a:ext uri="{96DAC541-7B7A-43D3-8B79-37D633B846F1}">
                <asvg:svgBlip xmlns:asvg="http://schemas.microsoft.com/office/drawing/2016/SVG/main" r:embed="rId30"/>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599" y="1028700"/>
            <a:ext cx="11537157" cy="2825271"/>
          </a:xfrm>
          <a:noFill/>
        </p:spPr>
        <p:txBody>
          <a:bodyPr vert="horz" lIns="0" tIns="0" rIns="0" bIns="0" rtlCol="0" anchor="b" anchorCtr="0">
            <a:normAutofit/>
          </a:bodyPr>
          <a:lstStyle/>
          <a:p>
            <a:r>
              <a:rPr lang="en-US" dirty="0"/>
              <a:t>Preparing for the Future: Integration of Second-line Therapies After Hydroxyurea for PV and ET</a:t>
            </a:r>
            <a:endParaRPr lang="en-US" altLang="en-US" spc="0" dirty="0">
              <a:latin typeface="Times New Roman" panose="02020603050405020304" pitchFamily="18" charset="0"/>
              <a:cs typeface="Times New Roman" panose="02020603050405020304" pitchFamily="18" charset="0"/>
            </a:endParaRPr>
          </a:p>
        </p:txBody>
      </p:sp>
      <p:sp>
        <p:nvSpPr>
          <p:cNvPr id="3" name="Text Placeholder 5">
            <a:extLst>
              <a:ext uri="{FF2B5EF4-FFF2-40B4-BE49-F238E27FC236}">
                <a16:creationId xmlns:a16="http://schemas.microsoft.com/office/drawing/2014/main" id="{A9E4934B-7AD1-ED6C-2EEC-F8606C3437AC}"/>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000"/>
              <a:t>Provided by Clinical Care Options, LLC dba </a:t>
            </a:r>
            <a:r>
              <a:rPr lang="en-US" altLang="en-US" sz="1000" err="1"/>
              <a:t>Decera</a:t>
            </a:r>
            <a:r>
              <a:rPr lang="en-US" altLang="en-US" sz="1000"/>
              <a:t> Clinical Education.</a:t>
            </a:r>
          </a:p>
          <a:p>
            <a:r>
              <a:rPr lang="en-US" altLang="en-US" sz="1000"/>
              <a:t>Supported by an educational grant from Merck Sharp &amp; Dohme LLC.</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a:t>About These Slides</a:t>
            </a:r>
          </a:p>
        </p:txBody>
      </p:sp>
      <p:sp>
        <p:nvSpPr>
          <p:cNvPr id="4" name="Content Placeholder 3">
            <a:extLst>
              <a:ext uri="{FF2B5EF4-FFF2-40B4-BE49-F238E27FC236}">
                <a16:creationId xmlns:a16="http://schemas.microsoft.com/office/drawing/2014/main" id="{057CC343-FE55-55FF-4A78-7F263002B335}"/>
              </a:ext>
            </a:extLst>
          </p:cNvPr>
          <p:cNvSpPr>
            <a:spLocks noGrp="1"/>
          </p:cNvSpPr>
          <p:nvPr>
            <p:ph sz="quarter" idx="13"/>
          </p:nvPr>
        </p:nvSpPr>
        <p:spPr/>
        <p:txBody>
          <a:bodyPr/>
          <a:lstStyle/>
          <a:p>
            <a:pPr marL="0" indent="0">
              <a:spcBef>
                <a:spcPts val="1600"/>
              </a:spcBef>
              <a:buSzPts val="2400"/>
              <a:buNone/>
              <a:defRPr/>
            </a:pPr>
            <a:r>
              <a:rPr lang="en-US" altLang="en-US" dirty="0"/>
              <a:t>Please feel free to use and share some or all of these slides in your noncommercial presentations to colleagues or patients</a:t>
            </a:r>
          </a:p>
          <a:p>
            <a:pPr marL="0" indent="0">
              <a:spcBef>
                <a:spcPts val="1600"/>
              </a:spcBef>
              <a:buSzPts val="2400"/>
              <a:buNone/>
              <a:defRPr/>
            </a:pPr>
            <a:r>
              <a:rPr lang="en-US" altLang="en-US" dirty="0"/>
              <a:t>When using our slides, please retain the source attribution:</a:t>
            </a:r>
          </a:p>
          <a:p>
            <a:pPr marL="12700" algn="ctr">
              <a:spcBef>
                <a:spcPts val="1600"/>
              </a:spcBef>
              <a:buSzPts val="2400"/>
              <a:defRPr/>
            </a:pPr>
            <a:endParaRPr lang="en-US" sz="1800" dirty="0">
              <a:cs typeface="Calibri" panose="020F0502020204030204" pitchFamily="34" charset="0"/>
            </a:endParaRPr>
          </a:p>
          <a:p>
            <a:pPr marL="0" indent="0" algn="ctr">
              <a:spcBef>
                <a:spcPts val="1600"/>
              </a:spcBef>
              <a:buSzPts val="2400"/>
              <a:buNone/>
              <a:defRPr/>
            </a:pPr>
            <a:r>
              <a:rPr lang="en-US" sz="1800" dirty="0">
                <a:cs typeface="Calibri" panose="020F0502020204030204" pitchFamily="34" charset="0"/>
              </a:rPr>
              <a:t>Slide credit: </a:t>
            </a:r>
            <a:r>
              <a:rPr lang="en-US" sz="1800" dirty="0" err="1">
                <a:solidFill>
                  <a:schemeClr val="accent1"/>
                </a:solidFill>
                <a:cs typeface="Calibri" panose="020F0502020204030204" pitchFamily="34" charset="0"/>
              </a:rPr>
              <a:t>deceraclinical.com</a:t>
            </a:r>
            <a:r>
              <a:rPr lang="en-US" sz="1800" dirty="0">
                <a:solidFill>
                  <a:schemeClr val="accent1"/>
                </a:solidFill>
                <a:cs typeface="Calibri" panose="020F0502020204030204" pitchFamily="34" charset="0"/>
              </a:rPr>
              <a:t>/education </a:t>
            </a:r>
            <a:endParaRPr lang="en-US" altLang="en-US" dirty="0"/>
          </a:p>
          <a:p>
            <a:pPr marL="12700">
              <a:spcBef>
                <a:spcPts val="1600"/>
              </a:spcBef>
              <a:buSzPts val="2400"/>
              <a:defRPr/>
            </a:pPr>
            <a:endParaRPr lang="en-US" altLang="en-US" dirty="0"/>
          </a:p>
          <a:p>
            <a:pPr marL="0" indent="0">
              <a:spcBef>
                <a:spcPts val="1600"/>
              </a:spcBef>
              <a:buNone/>
              <a:defRPr/>
            </a:pPr>
            <a:r>
              <a:rPr lang="en-GB" dirty="0"/>
              <a:t>These slides may not be published, posted online, or used in commercial presentations without permission. </a:t>
            </a:r>
            <a:r>
              <a:rPr lang="en-US" dirty="0"/>
              <a:t>Please contact </a:t>
            </a:r>
            <a:r>
              <a:rPr lang="en-US"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dirty="0">
                <a:solidFill>
                  <a:schemeClr val="accent1"/>
                </a:solidFill>
              </a:rPr>
              <a:t> </a:t>
            </a:r>
            <a:r>
              <a:rPr lang="en-US" dirty="0"/>
              <a:t>for details</a:t>
            </a:r>
          </a:p>
          <a:p>
            <a:endParaRPr lang="en-US" dirty="0"/>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4B539D8-B033-F318-8853-31A51393DAEC}"/>
              </a:ext>
            </a:extLst>
          </p:cNvPr>
          <p:cNvSpPr>
            <a:spLocks noGrp="1"/>
          </p:cNvSpPr>
          <p:nvPr>
            <p:ph type="title"/>
          </p:nvPr>
        </p:nvSpPr>
        <p:spPr/>
        <p:txBody>
          <a:bodyPr/>
          <a:lstStyle/>
          <a:p>
            <a:r>
              <a:rPr lang="en-US"/>
              <a:t>Faculty</a:t>
            </a:r>
          </a:p>
        </p:txBody>
      </p:sp>
      <p:sp>
        <p:nvSpPr>
          <p:cNvPr id="3" name="Content Placeholder 2">
            <a:extLst>
              <a:ext uri="{FF2B5EF4-FFF2-40B4-BE49-F238E27FC236}">
                <a16:creationId xmlns:a16="http://schemas.microsoft.com/office/drawing/2014/main" id="{55D5C997-E851-4DF8-4B80-5DA11D84A2F8}"/>
              </a:ext>
            </a:extLst>
          </p:cNvPr>
          <p:cNvSpPr>
            <a:spLocks noGrp="1"/>
          </p:cNvSpPr>
          <p:nvPr>
            <p:ph sz="quarter" idx="13"/>
          </p:nvPr>
        </p:nvSpPr>
        <p:spPr/>
        <p:txBody>
          <a:bodyPr/>
          <a:lstStyle/>
          <a:p>
            <a:pPr marL="0" indent="0">
              <a:spcBef>
                <a:spcPts val="0"/>
              </a:spcBef>
              <a:spcAft>
                <a:spcPts val="0"/>
              </a:spcAft>
              <a:buNone/>
            </a:pPr>
            <a:r>
              <a:rPr lang="en-US" b="1" dirty="0">
                <a:solidFill>
                  <a:schemeClr val="accent1"/>
                </a:solidFill>
              </a:rPr>
              <a:t>Pankit Vachhani, MD</a:t>
            </a:r>
          </a:p>
          <a:p>
            <a:pPr marL="0" indent="0">
              <a:spcBef>
                <a:spcPts val="0"/>
              </a:spcBef>
              <a:buNone/>
            </a:pPr>
            <a:r>
              <a:rPr lang="en-US" sz="2200" dirty="0"/>
              <a:t>Associate Professor of Medicine</a:t>
            </a:r>
            <a:br>
              <a:rPr lang="en-US" sz="2200" dirty="0"/>
            </a:br>
            <a:r>
              <a:rPr lang="en-US" sz="2200" dirty="0"/>
              <a:t>Division of Hematology and Oncology</a:t>
            </a:r>
            <a:br>
              <a:rPr lang="en-US" sz="2200" dirty="0"/>
            </a:br>
            <a:r>
              <a:rPr lang="en-US" sz="2200" dirty="0"/>
              <a:t>University of Alabama at Birmingham</a:t>
            </a:r>
            <a:br>
              <a:rPr lang="en-US" sz="2200" dirty="0"/>
            </a:br>
            <a:r>
              <a:rPr lang="en-US" sz="2200" dirty="0"/>
              <a:t>O’Neal Comprehensive Cancer Center at the UAB</a:t>
            </a:r>
            <a:br>
              <a:rPr lang="en-US" sz="2200" dirty="0"/>
            </a:br>
            <a:r>
              <a:rPr lang="en-US" sz="2200" dirty="0"/>
              <a:t>Birmingham, Alabama</a:t>
            </a:r>
          </a:p>
          <a:p>
            <a:pPr marL="0" indent="0">
              <a:spcBef>
                <a:spcPts val="0"/>
              </a:spcBef>
              <a:buNone/>
            </a:pPr>
            <a:endParaRPr lang="en-US" sz="2200" dirty="0"/>
          </a:p>
          <a:p>
            <a:pPr marL="0" indent="0">
              <a:buNone/>
            </a:pPr>
            <a:r>
              <a:rPr lang="en-US" sz="2200" b="1" dirty="0">
                <a:solidFill>
                  <a:schemeClr val="accent1"/>
                </a:solidFill>
              </a:rPr>
              <a:t>Pankit Vachhani, MD</a:t>
            </a:r>
            <a:r>
              <a:rPr lang="en-US" sz="2200" dirty="0"/>
              <a:t>: </a:t>
            </a:r>
            <a:r>
              <a:rPr lang="en-US" sz="2200" i="1" dirty="0"/>
              <a:t>consultant/advisor/speaker</a:t>
            </a:r>
            <a:r>
              <a:rPr lang="en-US" sz="2200" dirty="0"/>
              <a:t>: AbbVie, Amgen, Blueprint Medicines, Cogent Biosciences, DISC Medicine, Genentech, Geron, GSK, Incyte, </a:t>
            </a:r>
            <a:r>
              <a:rPr lang="en-US" sz="2200" dirty="0" err="1"/>
              <a:t>Kartos</a:t>
            </a:r>
            <a:r>
              <a:rPr lang="en-US" sz="2200" dirty="0"/>
              <a:t>, </a:t>
            </a:r>
            <a:r>
              <a:rPr lang="en-US" sz="2200" dirty="0" err="1"/>
              <a:t>Karyopharm</a:t>
            </a:r>
            <a:r>
              <a:rPr lang="en-US" sz="2200" dirty="0"/>
              <a:t>, Merck, Novartis, Pfizer, Servier, Silence Therapeutics, Sobi, </a:t>
            </a:r>
            <a:r>
              <a:rPr lang="en-US" sz="2200" dirty="0" err="1"/>
              <a:t>Stemline</a:t>
            </a:r>
            <a:r>
              <a:rPr lang="en-US" sz="2200" dirty="0"/>
              <a:t>, </a:t>
            </a:r>
            <a:r>
              <a:rPr lang="en-US" sz="2200" dirty="0" err="1"/>
              <a:t>Syndax</a:t>
            </a:r>
            <a:r>
              <a:rPr lang="en-US" sz="2200" dirty="0"/>
              <a:t>, Takeda.</a:t>
            </a:r>
          </a:p>
        </p:txBody>
      </p:sp>
    </p:spTree>
    <p:extLst>
      <p:ext uri="{BB962C8B-B14F-4D97-AF65-F5344CB8AC3E}">
        <p14:creationId xmlns:p14="http://schemas.microsoft.com/office/powerpoint/2010/main" val="3455843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DD9C6-3C7D-C666-1E3F-269B771E586F}"/>
              </a:ext>
            </a:extLst>
          </p:cNvPr>
          <p:cNvSpPr>
            <a:spLocks noGrp="1"/>
          </p:cNvSpPr>
          <p:nvPr>
            <p:ph type="title"/>
          </p:nvPr>
        </p:nvSpPr>
        <p:spPr>
          <a:xfrm>
            <a:off x="231079" y="535756"/>
            <a:ext cx="10115420" cy="492944"/>
          </a:xfrm>
        </p:spPr>
        <p:txBody>
          <a:bodyPr/>
          <a:lstStyle/>
          <a:p>
            <a:r>
              <a:rPr lang="en-US"/>
              <a:t>Learning Objectives</a:t>
            </a:r>
          </a:p>
        </p:txBody>
      </p:sp>
      <p:sp>
        <p:nvSpPr>
          <p:cNvPr id="3" name="Content Placeholder 2">
            <a:extLst>
              <a:ext uri="{FF2B5EF4-FFF2-40B4-BE49-F238E27FC236}">
                <a16:creationId xmlns:a16="http://schemas.microsoft.com/office/drawing/2014/main" id="{FD86D321-9FFE-EE7F-DB1F-D1BB1AACE737}"/>
              </a:ext>
            </a:extLst>
          </p:cNvPr>
          <p:cNvSpPr>
            <a:spLocks noGrp="1"/>
          </p:cNvSpPr>
          <p:nvPr>
            <p:ph sz="quarter" idx="13"/>
          </p:nvPr>
        </p:nvSpPr>
        <p:spPr>
          <a:xfrm>
            <a:off x="231775" y="1333500"/>
            <a:ext cx="10113963" cy="4762500"/>
          </a:xfrm>
        </p:spPr>
        <p:txBody>
          <a:bodyPr/>
          <a:lstStyle/>
          <a:p>
            <a:pPr marL="0" indent="0">
              <a:buNone/>
            </a:pPr>
            <a:r>
              <a:rPr lang="en-US" dirty="0"/>
              <a:t>Prepare to integrate emerging second-line therapies into clinical practice for patients with ET or PV who are intolerant or resistant to front-line therapy.</a:t>
            </a:r>
          </a:p>
          <a:p>
            <a:endParaRPr lang="en-US" dirty="0"/>
          </a:p>
        </p:txBody>
      </p:sp>
    </p:spTree>
    <p:extLst>
      <p:ext uri="{BB962C8B-B14F-4D97-AF65-F5344CB8AC3E}">
        <p14:creationId xmlns:p14="http://schemas.microsoft.com/office/powerpoint/2010/main" val="1366807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96B69-4D10-1695-9FF3-22CD68D05C6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CE68794-CF0B-7F70-5459-280BA8EC5A5E}"/>
              </a:ext>
            </a:extLst>
          </p:cNvPr>
          <p:cNvSpPr>
            <a:spLocks noGrp="1"/>
          </p:cNvSpPr>
          <p:nvPr>
            <p:ph type="title"/>
          </p:nvPr>
        </p:nvSpPr>
        <p:spPr/>
        <p:txBody>
          <a:bodyPr/>
          <a:lstStyle/>
          <a:p>
            <a:r>
              <a:rPr lang="en-US"/>
              <a:t>Treatment of PV: Conventional Risk Model</a:t>
            </a:r>
          </a:p>
        </p:txBody>
      </p:sp>
      <p:sp>
        <p:nvSpPr>
          <p:cNvPr id="5" name="Rectangle 4">
            <a:extLst>
              <a:ext uri="{FF2B5EF4-FFF2-40B4-BE49-F238E27FC236}">
                <a16:creationId xmlns:a16="http://schemas.microsoft.com/office/drawing/2014/main" id="{9A8AB680-010F-D891-3C06-DB44F25E79C5}"/>
              </a:ext>
            </a:extLst>
          </p:cNvPr>
          <p:cNvSpPr/>
          <p:nvPr/>
        </p:nvSpPr>
        <p:spPr bwMode="auto">
          <a:xfrm>
            <a:off x="6526150" y="4634622"/>
            <a:ext cx="2689853" cy="1482983"/>
          </a:xfrm>
          <a:prstGeom prst="rect">
            <a:avLst/>
          </a:prstGeom>
          <a:solidFill>
            <a:schemeClr val="accent2">
              <a:lumMod val="20000"/>
              <a:lumOff val="80000"/>
            </a:schemeClr>
          </a:solidFill>
          <a:ln w="9525" cap="flat" cmpd="sng" algn="ctr">
            <a:solidFill>
              <a:schemeClr val="bg1"/>
            </a:solidFill>
            <a:prstDash val="solid"/>
            <a:round/>
            <a:headEnd type="none" w="med" len="med"/>
            <a:tailEnd type="none" w="med" len="med"/>
          </a:ln>
          <a:effectLst/>
        </p:spPr>
        <p:txBody>
          <a:bodyPr vert="horz" wrap="square" lIns="121807" tIns="60904" rIns="121807" bIns="60904" numCol="1" rtlCol="0" anchor="t" anchorCtr="0" compatLnSpc="1">
            <a:prstTxWarp prst="textNoShape">
              <a:avLst/>
            </a:prstTxWarp>
          </a:bodyPr>
          <a:lstStyle/>
          <a:p>
            <a:pPr marL="0" marR="0" lvl="0" indent="0" algn="ctr" defTabSz="121807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161616"/>
                </a:solidFill>
                <a:effectLst/>
                <a:uLnTx/>
                <a:uFillTx/>
                <a:latin typeface="Poppins"/>
                <a:ea typeface="ＭＳ Ｐゴシック" pitchFamily="-72" charset="-128"/>
                <a:cs typeface="ＭＳ Ｐゴシック" pitchFamily="-72" charset="-128"/>
              </a:rPr>
              <a:t>Initial Cytoreductive Therapy</a:t>
            </a:r>
          </a:p>
          <a:p>
            <a:pPr marL="290513" marR="0" lvl="0" indent="-290513" algn="l" defTabSz="1218072"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1800" b="0" i="0" u="none" strike="noStrike" kern="1200" cap="none" spc="0" normalizeH="0" baseline="0" noProof="0" dirty="0">
                <a:ln>
                  <a:noFill/>
                </a:ln>
                <a:solidFill>
                  <a:srgbClr val="161616"/>
                </a:solidFill>
                <a:effectLst/>
                <a:uLnTx/>
                <a:uFillTx/>
                <a:latin typeface="Poppins"/>
                <a:ea typeface="ＭＳ Ｐゴシック" pitchFamily="-72" charset="-128"/>
                <a:cs typeface="ＭＳ Ｐゴシック" pitchFamily="-72" charset="-128"/>
              </a:rPr>
              <a:t>Hydroxyurea</a:t>
            </a:r>
          </a:p>
          <a:p>
            <a:pPr marL="290513" marR="0" lvl="0" indent="-290513" algn="l" defTabSz="1218072"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1800" b="0" i="0" u="none" strike="noStrike" kern="1200" cap="none" spc="0" normalizeH="0" baseline="0" noProof="0" dirty="0">
                <a:ln>
                  <a:noFill/>
                </a:ln>
                <a:solidFill>
                  <a:srgbClr val="161616"/>
                </a:solidFill>
                <a:effectLst/>
                <a:uLnTx/>
                <a:uFillTx/>
                <a:latin typeface="Poppins"/>
                <a:ea typeface="ＭＳ Ｐゴシック" pitchFamily="-72" charset="-128"/>
                <a:cs typeface="ＭＳ Ｐゴシック" pitchFamily="-72" charset="-128"/>
              </a:rPr>
              <a:t>Interferon formulation</a:t>
            </a:r>
          </a:p>
        </p:txBody>
      </p:sp>
      <p:sp>
        <p:nvSpPr>
          <p:cNvPr id="6" name="TextBox 5">
            <a:extLst>
              <a:ext uri="{FF2B5EF4-FFF2-40B4-BE49-F238E27FC236}">
                <a16:creationId xmlns:a16="http://schemas.microsoft.com/office/drawing/2014/main" id="{BA404176-9F3A-6C02-3D78-E01D1D08ACE5}"/>
              </a:ext>
            </a:extLst>
          </p:cNvPr>
          <p:cNvSpPr txBox="1"/>
          <p:nvPr/>
        </p:nvSpPr>
        <p:spPr>
          <a:xfrm>
            <a:off x="3272870" y="2367339"/>
            <a:ext cx="3365246" cy="2267287"/>
          </a:xfrm>
          <a:prstGeom prst="rect">
            <a:avLst/>
          </a:prstGeom>
          <a:noFill/>
        </p:spPr>
        <p:txBody>
          <a:bodyPr wrap="square" rtlCol="0">
            <a:spAutoFit/>
          </a:bodyPr>
          <a:lstStyle/>
          <a:p>
            <a:pPr marL="234950" marR="0" lvl="0" indent="-234950" defTabSz="914400" rtl="0" eaLnBrk="1" fontAlgn="auto" latinLnBrk="0" hangingPunct="1">
              <a:lnSpc>
                <a:spcPct val="100000"/>
              </a:lnSpc>
              <a:spcBef>
                <a:spcPts val="0"/>
              </a:spcBef>
              <a:spcAft>
                <a:spcPts val="40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New thrombosis or disease-related major bleeding</a:t>
            </a:r>
          </a:p>
          <a:p>
            <a:pPr marL="234950" marR="0" lvl="0" indent="-234950" defTabSz="914400" rtl="0" eaLnBrk="1" fontAlgn="auto" latinLnBrk="0" hangingPunct="1">
              <a:lnSpc>
                <a:spcPct val="100000"/>
              </a:lnSpc>
              <a:spcBef>
                <a:spcPts val="0"/>
              </a:spcBef>
              <a:spcAft>
                <a:spcPts val="40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Frequent phlebotomy or intolerant of phlebotomy</a:t>
            </a:r>
          </a:p>
          <a:p>
            <a:pPr marL="234950" marR="0" lvl="0" indent="-234950" defTabSz="914400" rtl="0" eaLnBrk="1" fontAlgn="auto" latinLnBrk="0" hangingPunct="1">
              <a:lnSpc>
                <a:spcPct val="100000"/>
              </a:lnSpc>
              <a:spcBef>
                <a:spcPts val="0"/>
              </a:spcBef>
              <a:spcAft>
                <a:spcPts val="40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Splenomegaly</a:t>
            </a:r>
          </a:p>
          <a:p>
            <a:pPr marL="234950" marR="0" lvl="0" indent="-234950" defTabSz="914400" rtl="0" eaLnBrk="1" fontAlgn="auto" latinLnBrk="0" hangingPunct="1">
              <a:lnSpc>
                <a:spcPct val="100000"/>
              </a:lnSpc>
              <a:spcBef>
                <a:spcPts val="0"/>
              </a:spcBef>
              <a:spcAft>
                <a:spcPts val="40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Progressive thrombocytosis and/or leukocytosis</a:t>
            </a:r>
          </a:p>
          <a:p>
            <a:pPr marL="234950" marR="0" lvl="0" indent="-234950" defTabSz="914400" rtl="0" eaLnBrk="1" fontAlgn="auto" latinLnBrk="0" hangingPunct="1">
              <a:lnSpc>
                <a:spcPct val="100000"/>
              </a:lnSpc>
              <a:spcBef>
                <a:spcPts val="0"/>
              </a:spcBef>
              <a:spcAft>
                <a:spcPts val="40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Disease-related symptoms</a:t>
            </a:r>
          </a:p>
        </p:txBody>
      </p:sp>
      <p:sp>
        <p:nvSpPr>
          <p:cNvPr id="7" name="TextBox 6">
            <a:extLst>
              <a:ext uri="{FF2B5EF4-FFF2-40B4-BE49-F238E27FC236}">
                <a16:creationId xmlns:a16="http://schemas.microsoft.com/office/drawing/2014/main" id="{FD60B708-3ACE-1E20-F81D-CB9A1F48A75B}"/>
              </a:ext>
            </a:extLst>
          </p:cNvPr>
          <p:cNvSpPr txBox="1"/>
          <p:nvPr/>
        </p:nvSpPr>
        <p:spPr>
          <a:xfrm>
            <a:off x="345613" y="1345045"/>
            <a:ext cx="5486400" cy="369332"/>
          </a:xfrm>
          <a:prstGeom prst="rect">
            <a:avLst/>
          </a:prstGeom>
          <a:noFill/>
        </p:spPr>
        <p:txBody>
          <a:bodyPr wrap="square" rtlCol="0">
            <a:spAutoFit/>
          </a:bodyPr>
          <a:lstStyle/>
          <a:p>
            <a:pPr marL="0" marR="0" lvl="0" indent="0" algn="ctr" defTabSz="1218072"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ＭＳ Ｐゴシック" charset="0"/>
                <a:cs typeface="+mn-cs"/>
              </a:rPr>
              <a:t>ASA + phlebotomy to keep hematocrit &lt;45% </a:t>
            </a:r>
          </a:p>
        </p:txBody>
      </p:sp>
      <p:sp>
        <p:nvSpPr>
          <p:cNvPr id="8" name="Rectangle 7">
            <a:extLst>
              <a:ext uri="{FF2B5EF4-FFF2-40B4-BE49-F238E27FC236}">
                <a16:creationId xmlns:a16="http://schemas.microsoft.com/office/drawing/2014/main" id="{24848211-6DCE-9188-CD6E-3DF3FD16AD80}"/>
              </a:ext>
            </a:extLst>
          </p:cNvPr>
          <p:cNvSpPr/>
          <p:nvPr/>
        </p:nvSpPr>
        <p:spPr bwMode="auto">
          <a:xfrm>
            <a:off x="9791101" y="4634626"/>
            <a:ext cx="2166332" cy="1482978"/>
          </a:xfrm>
          <a:prstGeom prst="rect">
            <a:avLst/>
          </a:prstGeom>
          <a:solidFill>
            <a:schemeClr val="accent2">
              <a:lumMod val="20000"/>
              <a:lumOff val="80000"/>
            </a:schemeClr>
          </a:solidFill>
          <a:ln w="9525" cap="flat" cmpd="sng" algn="ctr">
            <a:solidFill>
              <a:schemeClr val="bg1"/>
            </a:solidFill>
            <a:prstDash val="solid"/>
            <a:round/>
            <a:headEnd type="none" w="med" len="med"/>
            <a:tailEnd type="none" w="med" len="med"/>
          </a:ln>
          <a:effectLst/>
        </p:spPr>
        <p:txBody>
          <a:bodyPr vert="horz" wrap="square" lIns="121807" tIns="60904" rIns="121807" bIns="60904" numCol="1" rtlCol="0" anchor="t" anchorCtr="0" compatLnSpc="1">
            <a:prstTxWarp prst="textNoShape">
              <a:avLst/>
            </a:prstTxWarp>
          </a:bodyPr>
          <a:lstStyle/>
          <a:p>
            <a:pPr marL="0" marR="0" lvl="0" indent="0" algn="ctr" defTabSz="121807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161616"/>
                </a:solidFill>
                <a:effectLst/>
                <a:uLnTx/>
                <a:uFillTx/>
                <a:latin typeface="Poppins"/>
                <a:ea typeface="ＭＳ Ｐゴシック" pitchFamily="-72" charset="-128"/>
                <a:cs typeface="ＭＳ Ｐゴシック" pitchFamily="-72" charset="-128"/>
              </a:rPr>
              <a:t>Second-line</a:t>
            </a:r>
          </a:p>
          <a:p>
            <a:pPr marL="290513" indent="-290513" defTabSz="1218072" eaLnBrk="0" fontAlgn="base" hangingPunct="0">
              <a:spcBef>
                <a:spcPct val="0"/>
              </a:spcBef>
              <a:spcAft>
                <a:spcPct val="0"/>
              </a:spcAft>
              <a:buFont typeface="Arial" panose="020B0604020202020204" pitchFamily="34" charset="0"/>
              <a:buChar char="•"/>
              <a:tabLst/>
              <a:defRPr/>
            </a:pPr>
            <a:r>
              <a:rPr lang="en-US" dirty="0">
                <a:solidFill>
                  <a:srgbClr val="161616"/>
                </a:solidFill>
                <a:latin typeface="Poppins"/>
                <a:ea typeface="ＭＳ Ｐゴシック" pitchFamily="-72" charset="-128"/>
              </a:rPr>
              <a:t>Ruxolitinib</a:t>
            </a:r>
          </a:p>
          <a:p>
            <a:pPr marL="290513" indent="-290513" defTabSz="1218072" eaLnBrk="0" fontAlgn="base" hangingPunct="0">
              <a:spcBef>
                <a:spcPct val="0"/>
              </a:spcBef>
              <a:spcAft>
                <a:spcPct val="0"/>
              </a:spcAft>
              <a:buFont typeface="Arial" panose="020B0604020202020204" pitchFamily="34" charset="0"/>
              <a:buChar char="•"/>
              <a:tabLst/>
              <a:defRPr/>
            </a:pPr>
            <a:r>
              <a:rPr lang="en-US" dirty="0">
                <a:solidFill>
                  <a:srgbClr val="161616"/>
                </a:solidFill>
                <a:latin typeface="Poppins"/>
                <a:ea typeface="ＭＳ Ｐゴシック" pitchFamily="-72" charset="-128"/>
              </a:rPr>
              <a:t>Interferon formulation</a:t>
            </a:r>
          </a:p>
          <a:p>
            <a:pPr marL="290513" indent="-290513" defTabSz="1218072" eaLnBrk="0" fontAlgn="base" hangingPunct="0">
              <a:spcBef>
                <a:spcPct val="0"/>
              </a:spcBef>
              <a:spcAft>
                <a:spcPct val="0"/>
              </a:spcAft>
              <a:buFont typeface="Arial" panose="020B0604020202020204" pitchFamily="34" charset="0"/>
              <a:buChar char="•"/>
              <a:tabLst/>
              <a:defRPr/>
            </a:pPr>
            <a:r>
              <a:rPr lang="en-US" dirty="0">
                <a:solidFill>
                  <a:srgbClr val="161616"/>
                </a:solidFill>
                <a:latin typeface="Poppins"/>
                <a:ea typeface="ＭＳ Ｐゴシック" pitchFamily="-72" charset="-128"/>
              </a:rPr>
              <a:t>Hydroxyurea</a:t>
            </a:r>
          </a:p>
        </p:txBody>
      </p:sp>
      <p:sp>
        <p:nvSpPr>
          <p:cNvPr id="9" name="TextBox 8">
            <a:extLst>
              <a:ext uri="{FF2B5EF4-FFF2-40B4-BE49-F238E27FC236}">
                <a16:creationId xmlns:a16="http://schemas.microsoft.com/office/drawing/2014/main" id="{D8C710BA-D7D8-1F1D-3DD1-93F91184819F}"/>
              </a:ext>
            </a:extLst>
          </p:cNvPr>
          <p:cNvSpPr txBox="1"/>
          <p:nvPr/>
        </p:nvSpPr>
        <p:spPr bwMode="auto">
          <a:xfrm>
            <a:off x="555163" y="1746540"/>
            <a:ext cx="5029200" cy="484700"/>
          </a:xfrm>
          <a:prstGeom prst="rect">
            <a:avLst/>
          </a:prstGeom>
          <a:solidFill>
            <a:schemeClr val="accent2"/>
          </a:solidFill>
          <a:ln>
            <a:noFill/>
          </a:ln>
        </p:spPr>
        <p:txBody>
          <a:bodyPr wrap="square" rtlCol="0" anchor="ctr">
            <a:no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Age &gt;60 and/or prior thrombotic event</a:t>
            </a:r>
          </a:p>
        </p:txBody>
      </p:sp>
      <p:sp>
        <p:nvSpPr>
          <p:cNvPr id="14" name="TextBox 13">
            <a:extLst>
              <a:ext uri="{FF2B5EF4-FFF2-40B4-BE49-F238E27FC236}">
                <a16:creationId xmlns:a16="http://schemas.microsoft.com/office/drawing/2014/main" id="{4C3F76FF-78FC-24B1-FBFC-682CC5E37144}"/>
              </a:ext>
            </a:extLst>
          </p:cNvPr>
          <p:cNvSpPr txBox="1"/>
          <p:nvPr/>
        </p:nvSpPr>
        <p:spPr bwMode="auto">
          <a:xfrm>
            <a:off x="557018" y="5049793"/>
            <a:ext cx="5822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161616"/>
                </a:solidFill>
                <a:effectLst/>
                <a:uLnTx/>
                <a:uFillTx/>
                <a:latin typeface="Poppins"/>
                <a:ea typeface="+mn-ea"/>
                <a:cs typeface="+mn-cs"/>
              </a:rPr>
              <a:t>Yes</a:t>
            </a:r>
          </a:p>
        </p:txBody>
      </p:sp>
      <p:sp>
        <p:nvSpPr>
          <p:cNvPr id="15" name="TextBox 14">
            <a:extLst>
              <a:ext uri="{FF2B5EF4-FFF2-40B4-BE49-F238E27FC236}">
                <a16:creationId xmlns:a16="http://schemas.microsoft.com/office/drawing/2014/main" id="{ADC78207-D0D7-CB87-019F-2FF817D52F08}"/>
              </a:ext>
            </a:extLst>
          </p:cNvPr>
          <p:cNvSpPr txBox="1"/>
          <p:nvPr/>
        </p:nvSpPr>
        <p:spPr bwMode="auto">
          <a:xfrm>
            <a:off x="570596" y="3052864"/>
            <a:ext cx="4940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161616"/>
                </a:solidFill>
                <a:effectLst/>
                <a:uLnTx/>
                <a:uFillTx/>
                <a:latin typeface="Poppins"/>
                <a:ea typeface="+mn-ea"/>
                <a:cs typeface="+mn-cs"/>
              </a:rPr>
              <a:t>No</a:t>
            </a:r>
          </a:p>
        </p:txBody>
      </p:sp>
      <p:sp>
        <p:nvSpPr>
          <p:cNvPr id="16" name="TextBox 15">
            <a:extLst>
              <a:ext uri="{FF2B5EF4-FFF2-40B4-BE49-F238E27FC236}">
                <a16:creationId xmlns:a16="http://schemas.microsoft.com/office/drawing/2014/main" id="{EE5E156A-3DA2-4703-F230-829E908585C7}"/>
              </a:ext>
            </a:extLst>
          </p:cNvPr>
          <p:cNvSpPr txBox="1"/>
          <p:nvPr/>
        </p:nvSpPr>
        <p:spPr bwMode="auto">
          <a:xfrm>
            <a:off x="1583680" y="3000154"/>
            <a:ext cx="1371600" cy="477253"/>
          </a:xfrm>
          <a:prstGeom prst="rect">
            <a:avLst/>
          </a:prstGeom>
          <a:solidFill>
            <a:schemeClr val="accent1"/>
          </a:solidFill>
          <a:ln>
            <a:noFill/>
          </a:ln>
        </p:spPr>
        <p:txBody>
          <a:bodyPr wrap="square" rtlCol="0" anchor="ctr">
            <a:no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Low risk</a:t>
            </a:r>
          </a:p>
        </p:txBody>
      </p:sp>
      <p:sp>
        <p:nvSpPr>
          <p:cNvPr id="17" name="TextBox 16">
            <a:extLst>
              <a:ext uri="{FF2B5EF4-FFF2-40B4-BE49-F238E27FC236}">
                <a16:creationId xmlns:a16="http://schemas.microsoft.com/office/drawing/2014/main" id="{07BFAD8E-DD22-C409-AA99-21F19A5FB227}"/>
              </a:ext>
            </a:extLst>
          </p:cNvPr>
          <p:cNvSpPr txBox="1"/>
          <p:nvPr/>
        </p:nvSpPr>
        <p:spPr bwMode="auto">
          <a:xfrm>
            <a:off x="1583680" y="4995833"/>
            <a:ext cx="1371600" cy="477253"/>
          </a:xfrm>
          <a:prstGeom prst="rect">
            <a:avLst/>
          </a:prstGeom>
          <a:solidFill>
            <a:schemeClr val="accent1"/>
          </a:solidFill>
          <a:ln>
            <a:noFill/>
          </a:ln>
        </p:spPr>
        <p:txBody>
          <a:bodyPr wrap="square" rtlCol="0" anchor="ctr">
            <a:no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chemeClr val="bg2"/>
                </a:solidFill>
                <a:effectLst/>
                <a:uLnTx/>
                <a:uFillTx/>
                <a:latin typeface="Poppins"/>
                <a:ea typeface="+mn-ea"/>
                <a:cs typeface="+mn-cs"/>
              </a:rPr>
              <a:t>High risk</a:t>
            </a:r>
          </a:p>
        </p:txBody>
      </p:sp>
      <p:cxnSp>
        <p:nvCxnSpPr>
          <p:cNvPr id="19" name="Straight Arrow Connector 18">
            <a:extLst>
              <a:ext uri="{FF2B5EF4-FFF2-40B4-BE49-F238E27FC236}">
                <a16:creationId xmlns:a16="http://schemas.microsoft.com/office/drawing/2014/main" id="{FAA75E74-DFB9-35B4-630D-B0322A2D21AE}"/>
              </a:ext>
            </a:extLst>
          </p:cNvPr>
          <p:cNvCxnSpPr>
            <a:cxnSpLocks/>
          </p:cNvCxnSpPr>
          <p:nvPr/>
        </p:nvCxnSpPr>
        <p:spPr bwMode="auto">
          <a:xfrm>
            <a:off x="3139126" y="5238840"/>
            <a:ext cx="3219746" cy="0"/>
          </a:xfrm>
          <a:prstGeom prst="straightConnector1">
            <a:avLst/>
          </a:prstGeom>
          <a:ln w="28575">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E4394340-8755-D2A4-A82C-5F054472BB20}"/>
              </a:ext>
            </a:extLst>
          </p:cNvPr>
          <p:cNvCxnSpPr>
            <a:cxnSpLocks/>
          </p:cNvCxnSpPr>
          <p:nvPr/>
        </p:nvCxnSpPr>
        <p:spPr bwMode="auto">
          <a:xfrm>
            <a:off x="9206284" y="5330525"/>
            <a:ext cx="497625" cy="0"/>
          </a:xfrm>
          <a:prstGeom prst="straightConnector1">
            <a:avLst/>
          </a:prstGeom>
          <a:ln w="28575">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8FE50FE3-BFFB-C13B-DA06-2E5768C2B6B9}"/>
              </a:ext>
            </a:extLst>
          </p:cNvPr>
          <p:cNvCxnSpPr>
            <a:cxnSpLocks/>
          </p:cNvCxnSpPr>
          <p:nvPr/>
        </p:nvCxnSpPr>
        <p:spPr bwMode="auto">
          <a:xfrm>
            <a:off x="1088380" y="3240333"/>
            <a:ext cx="457200" cy="0"/>
          </a:xfrm>
          <a:prstGeom prst="straightConnector1">
            <a:avLst/>
          </a:prstGeom>
          <a:ln w="28575">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DBD948B1-0C1B-EC84-A224-AAF26BAB540E}"/>
              </a:ext>
            </a:extLst>
          </p:cNvPr>
          <p:cNvCxnSpPr>
            <a:cxnSpLocks/>
          </p:cNvCxnSpPr>
          <p:nvPr/>
        </p:nvCxnSpPr>
        <p:spPr bwMode="auto">
          <a:xfrm>
            <a:off x="2993380" y="3240333"/>
            <a:ext cx="228600" cy="0"/>
          </a:xfrm>
          <a:prstGeom prst="straightConnector1">
            <a:avLst/>
          </a:prstGeom>
          <a:ln w="28575">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2B39C0E8-FBFA-6B0C-7FDD-E3792F646477}"/>
              </a:ext>
            </a:extLst>
          </p:cNvPr>
          <p:cNvCxnSpPr>
            <a:cxnSpLocks/>
          </p:cNvCxnSpPr>
          <p:nvPr/>
        </p:nvCxnSpPr>
        <p:spPr bwMode="auto">
          <a:xfrm>
            <a:off x="1088380" y="5236534"/>
            <a:ext cx="457200" cy="0"/>
          </a:xfrm>
          <a:prstGeom prst="straightConnector1">
            <a:avLst/>
          </a:prstGeom>
          <a:ln w="28575">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462B4091-B69D-C59E-E79E-8065AB1B5C30}"/>
              </a:ext>
            </a:extLst>
          </p:cNvPr>
          <p:cNvCxnSpPr>
            <a:cxnSpLocks/>
          </p:cNvCxnSpPr>
          <p:nvPr/>
        </p:nvCxnSpPr>
        <p:spPr>
          <a:xfrm>
            <a:off x="345613" y="1995293"/>
            <a:ext cx="0" cy="32391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4EE9ED8-CC26-5A7D-84F6-237E93D2E185}"/>
              </a:ext>
            </a:extLst>
          </p:cNvPr>
          <p:cNvCxnSpPr>
            <a:endCxn id="15" idx="1"/>
          </p:cNvCxnSpPr>
          <p:nvPr/>
        </p:nvCxnSpPr>
        <p:spPr>
          <a:xfrm flipV="1">
            <a:off x="345613" y="3237530"/>
            <a:ext cx="224983" cy="28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DCAED20-DA69-5090-8E1F-47E2E3649D03}"/>
              </a:ext>
            </a:extLst>
          </p:cNvPr>
          <p:cNvCxnSpPr>
            <a:cxnSpLocks/>
          </p:cNvCxnSpPr>
          <p:nvPr/>
        </p:nvCxnSpPr>
        <p:spPr>
          <a:xfrm flipV="1">
            <a:off x="336186" y="5234459"/>
            <a:ext cx="21140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587B57B-53D2-CD06-FFA8-8D39DE92F721}"/>
              </a:ext>
            </a:extLst>
          </p:cNvPr>
          <p:cNvCxnSpPr>
            <a:cxnSpLocks/>
          </p:cNvCxnSpPr>
          <p:nvPr/>
        </p:nvCxnSpPr>
        <p:spPr>
          <a:xfrm flipV="1">
            <a:off x="330180" y="1988890"/>
            <a:ext cx="224983" cy="28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Left Bracket 36">
            <a:extLst>
              <a:ext uri="{FF2B5EF4-FFF2-40B4-BE49-F238E27FC236}">
                <a16:creationId xmlns:a16="http://schemas.microsoft.com/office/drawing/2014/main" id="{7F6ED833-C83C-E5C8-9D6B-13B7AEDE5C7C}"/>
              </a:ext>
            </a:extLst>
          </p:cNvPr>
          <p:cNvSpPr/>
          <p:nvPr/>
        </p:nvSpPr>
        <p:spPr>
          <a:xfrm flipH="1">
            <a:off x="6422561" y="2340497"/>
            <a:ext cx="240765" cy="226728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41" name="Straight Connector 40">
            <a:extLst>
              <a:ext uri="{FF2B5EF4-FFF2-40B4-BE49-F238E27FC236}">
                <a16:creationId xmlns:a16="http://schemas.microsoft.com/office/drawing/2014/main" id="{94544BD6-60CE-D0DF-09A2-E2704FB66DDC}"/>
              </a:ext>
            </a:extLst>
          </p:cNvPr>
          <p:cNvCxnSpPr/>
          <p:nvPr/>
        </p:nvCxnSpPr>
        <p:spPr>
          <a:xfrm>
            <a:off x="6667500" y="3390508"/>
            <a:ext cx="96202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F64B5FCD-3584-BF72-2169-84ED5E7FDBF7}"/>
              </a:ext>
            </a:extLst>
          </p:cNvPr>
          <p:cNvCxnSpPr/>
          <p:nvPr/>
        </p:nvCxnSpPr>
        <p:spPr>
          <a:xfrm>
            <a:off x="7629525" y="3352800"/>
            <a:ext cx="0" cy="87630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86B64392-D4F7-F45C-16DD-509DE576DBD5}"/>
              </a:ext>
            </a:extLst>
          </p:cNvPr>
          <p:cNvSpPr>
            <a:spLocks noGrp="1"/>
          </p:cNvSpPr>
          <p:nvPr>
            <p:ph sz="quarter" idx="10"/>
          </p:nvPr>
        </p:nvSpPr>
        <p:spPr>
          <a:xfrm>
            <a:off x="2433348" y="6302375"/>
            <a:ext cx="6302029" cy="327025"/>
          </a:xfrm>
        </p:spPr>
        <p:txBody>
          <a:bodyPr/>
          <a:lstStyle/>
          <a:p>
            <a:r>
              <a:rPr lang="nl-NL" altLang="en-US" dirty="0"/>
              <a:t>NCCN. </a:t>
            </a:r>
            <a:r>
              <a:rPr lang="nl-NL" altLang="en-US" dirty="0" err="1"/>
              <a:t>Clinical</a:t>
            </a:r>
            <a:r>
              <a:rPr lang="nl-NL" altLang="en-US" dirty="0"/>
              <a:t> </a:t>
            </a:r>
            <a:r>
              <a:rPr lang="nl-NL" altLang="en-US" dirty="0" err="1"/>
              <a:t>practice</a:t>
            </a:r>
            <a:r>
              <a:rPr lang="nl-NL" altLang="en-US" dirty="0"/>
              <a:t> </a:t>
            </a:r>
            <a:r>
              <a:rPr lang="nl-NL" altLang="en-US" dirty="0" err="1"/>
              <a:t>guidelines</a:t>
            </a:r>
            <a:r>
              <a:rPr lang="nl-NL" altLang="en-US" dirty="0"/>
              <a:t> in </a:t>
            </a:r>
            <a:r>
              <a:rPr lang="nl-NL" altLang="en-US" dirty="0" err="1"/>
              <a:t>oncology</a:t>
            </a:r>
            <a:r>
              <a:rPr lang="nl-NL" altLang="en-US" dirty="0"/>
              <a:t>: </a:t>
            </a:r>
            <a:r>
              <a:rPr lang="nl-NL" altLang="en-US" dirty="0" err="1"/>
              <a:t>myeloproliferative</a:t>
            </a:r>
            <a:r>
              <a:rPr lang="nl-NL" altLang="en-US" dirty="0"/>
              <a:t> </a:t>
            </a:r>
            <a:r>
              <a:rPr lang="nl-NL" altLang="en-US" dirty="0" err="1"/>
              <a:t>neoplasms</a:t>
            </a:r>
            <a:r>
              <a:rPr lang="nl-NL" altLang="en-US" dirty="0"/>
              <a:t>. v.1.2026. </a:t>
            </a:r>
            <a:r>
              <a:rPr lang="nl-NL" altLang="en-US" dirty="0" err="1"/>
              <a:t>nccn.org</a:t>
            </a:r>
            <a:r>
              <a:rPr lang="nl-NL" altLang="en-US" dirty="0"/>
              <a:t>. </a:t>
            </a:r>
            <a:r>
              <a:rPr lang="nl-NL" altLang="en-US" dirty="0" err="1"/>
              <a:t>McMullin</a:t>
            </a:r>
            <a:r>
              <a:rPr lang="nl-NL" altLang="en-US" dirty="0"/>
              <a:t>. Br J </a:t>
            </a:r>
            <a:r>
              <a:rPr lang="nl-NL" altLang="en-US" dirty="0" err="1"/>
              <a:t>Haematol</a:t>
            </a:r>
            <a:r>
              <a:rPr lang="nl-NL" altLang="en-US" dirty="0"/>
              <a:t>. 2019;184:176. </a:t>
            </a:r>
            <a:r>
              <a:rPr lang="nl-NL" altLang="en-US" dirty="0" err="1"/>
              <a:t>Marchioli</a:t>
            </a:r>
            <a:r>
              <a:rPr lang="nl-NL" altLang="en-US" dirty="0"/>
              <a:t>. JCO. 2005;23:2224.</a:t>
            </a:r>
          </a:p>
        </p:txBody>
      </p:sp>
    </p:spTree>
    <p:extLst>
      <p:ext uri="{BB962C8B-B14F-4D97-AF65-F5344CB8AC3E}">
        <p14:creationId xmlns:p14="http://schemas.microsoft.com/office/powerpoint/2010/main" val="4088592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r>
              <a:rPr lang="en-US" altLang="en-US"/>
              <a:t>Key Trials of Cytoreduction Therapies in PV</a:t>
            </a:r>
          </a:p>
        </p:txBody>
      </p:sp>
      <p:sp>
        <p:nvSpPr>
          <p:cNvPr id="3" name="Content Placeholder 2">
            <a:extLst>
              <a:ext uri="{FF2B5EF4-FFF2-40B4-BE49-F238E27FC236}">
                <a16:creationId xmlns:a16="http://schemas.microsoft.com/office/drawing/2014/main" id="{78347035-389B-519C-DE7D-23E69568AC24}"/>
              </a:ext>
            </a:extLst>
          </p:cNvPr>
          <p:cNvSpPr>
            <a:spLocks noGrp="1"/>
          </p:cNvSpPr>
          <p:nvPr>
            <p:ph sz="quarter" idx="10"/>
          </p:nvPr>
        </p:nvSpPr>
        <p:spPr>
          <a:xfrm>
            <a:off x="3197157" y="6302375"/>
            <a:ext cx="6327332" cy="327025"/>
          </a:xfrm>
        </p:spPr>
        <p:txBody>
          <a:bodyPr/>
          <a:lstStyle/>
          <a:p>
            <a:r>
              <a:rPr lang="en-US" dirty="0">
                <a:solidFill>
                  <a:srgbClr val="161616"/>
                </a:solidFill>
              </a:rPr>
              <a:t>1. Mascarenhas. Blood. 2022;139:2931. 2. </a:t>
            </a:r>
            <a:r>
              <a:rPr lang="en-US" dirty="0" err="1">
                <a:solidFill>
                  <a:srgbClr val="161616"/>
                </a:solidFill>
              </a:rPr>
              <a:t>Kiladjian</a:t>
            </a:r>
            <a:r>
              <a:rPr lang="en-US" dirty="0">
                <a:solidFill>
                  <a:srgbClr val="161616"/>
                </a:solidFill>
              </a:rPr>
              <a:t>. Leukemia. 2022;36:1408. </a:t>
            </a:r>
            <a:br>
              <a:rPr lang="en-US" dirty="0">
                <a:solidFill>
                  <a:srgbClr val="161616"/>
                </a:solidFill>
              </a:rPr>
            </a:br>
            <a:r>
              <a:rPr lang="en-US" dirty="0">
                <a:solidFill>
                  <a:srgbClr val="161616"/>
                </a:solidFill>
              </a:rPr>
              <a:t>3. </a:t>
            </a:r>
            <a:r>
              <a:rPr lang="en-US" dirty="0" err="1">
                <a:solidFill>
                  <a:srgbClr val="161616"/>
                </a:solidFill>
              </a:rPr>
              <a:t>Gisslinger</a:t>
            </a:r>
            <a:r>
              <a:rPr lang="en-US" dirty="0">
                <a:solidFill>
                  <a:srgbClr val="161616"/>
                </a:solidFill>
              </a:rPr>
              <a:t> Leukemia 2023;37:2129. 4. </a:t>
            </a:r>
            <a:r>
              <a:rPr lang="en-US" dirty="0" err="1">
                <a:solidFill>
                  <a:srgbClr val="161616"/>
                </a:solidFill>
              </a:rPr>
              <a:t>Barbui</a:t>
            </a:r>
            <a:r>
              <a:rPr lang="en-US" dirty="0">
                <a:solidFill>
                  <a:srgbClr val="161616"/>
                </a:solidFill>
              </a:rPr>
              <a:t>. Am J </a:t>
            </a:r>
            <a:r>
              <a:rPr lang="en-US" dirty="0" err="1">
                <a:solidFill>
                  <a:srgbClr val="161616"/>
                </a:solidFill>
              </a:rPr>
              <a:t>Hematol</a:t>
            </a:r>
            <a:r>
              <a:rPr lang="en-US" dirty="0">
                <a:solidFill>
                  <a:srgbClr val="161616"/>
                </a:solidFill>
              </a:rPr>
              <a:t>. 2017;92:1131.</a:t>
            </a:r>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3019724315"/>
              </p:ext>
            </p:extLst>
          </p:nvPr>
        </p:nvGraphicFramePr>
        <p:xfrm>
          <a:off x="228600" y="1333502"/>
          <a:ext cx="11742738" cy="4817268"/>
        </p:xfrm>
        <a:graphic>
          <a:graphicData uri="http://schemas.openxmlformats.org/drawingml/2006/table">
            <a:tbl>
              <a:tblPr/>
              <a:tblGrid>
                <a:gridCol w="2206858">
                  <a:extLst>
                    <a:ext uri="{9D8B030D-6E8A-4147-A177-3AD203B41FA5}">
                      <a16:colId xmlns:a16="http://schemas.microsoft.com/office/drawing/2014/main" val="20000"/>
                    </a:ext>
                  </a:extLst>
                </a:gridCol>
                <a:gridCol w="3246543">
                  <a:extLst>
                    <a:ext uri="{9D8B030D-6E8A-4147-A177-3AD203B41FA5}">
                      <a16:colId xmlns:a16="http://schemas.microsoft.com/office/drawing/2014/main" val="20001"/>
                    </a:ext>
                  </a:extLst>
                </a:gridCol>
                <a:gridCol w="933138">
                  <a:extLst>
                    <a:ext uri="{9D8B030D-6E8A-4147-A177-3AD203B41FA5}">
                      <a16:colId xmlns:a16="http://schemas.microsoft.com/office/drawing/2014/main" val="20002"/>
                    </a:ext>
                  </a:extLst>
                </a:gridCol>
                <a:gridCol w="1837116">
                  <a:extLst>
                    <a:ext uri="{9D8B030D-6E8A-4147-A177-3AD203B41FA5}">
                      <a16:colId xmlns:a16="http://schemas.microsoft.com/office/drawing/2014/main" val="1604517747"/>
                    </a:ext>
                  </a:extLst>
                </a:gridCol>
                <a:gridCol w="3519083">
                  <a:extLst>
                    <a:ext uri="{9D8B030D-6E8A-4147-A177-3AD203B41FA5}">
                      <a16:colId xmlns:a16="http://schemas.microsoft.com/office/drawing/2014/main" val="3300426410"/>
                    </a:ext>
                  </a:extLst>
                </a:gridCol>
              </a:tblGrid>
              <a:tr h="345838">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mn-lt"/>
                          <a:cs typeface="Poppins" pitchFamily="2" charset="77"/>
                        </a:rPr>
                        <a:t>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s-ES" sz="1600" b="1" i="0" u="none" strike="noStrike" cap="none" normalizeH="0" baseline="0" noProof="1">
                          <a:ln>
                            <a:noFill/>
                          </a:ln>
                          <a:solidFill>
                            <a:schemeClr val="bg2"/>
                          </a:solidFill>
                          <a:effectLst/>
                          <a:latin typeface="+mn-lt"/>
                          <a:ea typeface="ＭＳ Ｐゴシック" pitchFamily="34" charset="-128"/>
                          <a:cs typeface="Arial" pitchFamily="34" charset="0"/>
                        </a:rPr>
                        <a:t>Patient Population</a:t>
                      </a:r>
                    </a:p>
                  </a:txBody>
                  <a:tcPr marL="104428" marR="104428" marT="34265" marB="3426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s-ES" sz="1600" b="1" i="0" u="none" strike="noStrike" cap="none" normalizeH="0" baseline="0" noProof="1">
                          <a:ln>
                            <a:noFill/>
                          </a:ln>
                          <a:solidFill>
                            <a:schemeClr val="bg2"/>
                          </a:solidFill>
                          <a:effectLst/>
                          <a:latin typeface="+mn-lt"/>
                          <a:ea typeface="ＭＳ Ｐゴシック" pitchFamily="34" charset="-128"/>
                          <a:cs typeface="Arial" pitchFamily="34" charset="0"/>
                        </a:rPr>
                        <a:t>N</a:t>
                      </a:r>
                    </a:p>
                  </a:txBody>
                  <a:tcPr marL="104428" marR="104428" marT="34265" marB="3426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spcBef>
                          <a:spcPct val="20000"/>
                        </a:spcBef>
                        <a:defRPr sz="2800" kern="1200">
                          <a:solidFill>
                            <a:schemeClr val="tx1"/>
                          </a:solidFill>
                          <a:latin typeface="Times New Roman" pitchFamily="18" charset="0"/>
                          <a:ea typeface="ＭＳ Ｐゴシック" pitchFamily="34" charset="-128"/>
                        </a:defRPr>
                      </a:lvl1pPr>
                      <a:lvl2pPr marL="742950" indent="-285750" algn="l" defTabSz="914400" rtl="0" eaLnBrk="1" latinLnBrk="0" hangingPunct="1">
                        <a:spcBef>
                          <a:spcPct val="20000"/>
                        </a:spcBef>
                        <a:defRPr sz="2400" kern="1200">
                          <a:solidFill>
                            <a:schemeClr val="tx1"/>
                          </a:solidFill>
                          <a:latin typeface="Times New Roman" pitchFamily="18" charset="0"/>
                          <a:ea typeface="ＭＳ Ｐゴシック" pitchFamily="34" charset="-128"/>
                        </a:defRPr>
                      </a:lvl2pPr>
                      <a:lvl3pPr marL="1143000" indent="-228600" algn="l" defTabSz="914400" rtl="0" eaLnBrk="1" latinLnBrk="0" hangingPunct="1">
                        <a:spcBef>
                          <a:spcPct val="20000"/>
                        </a:spcBef>
                        <a:defRPr sz="2000" kern="1200">
                          <a:solidFill>
                            <a:schemeClr val="tx1"/>
                          </a:solidFill>
                          <a:latin typeface="Times New Roman" pitchFamily="18" charset="0"/>
                          <a:ea typeface="ＭＳ Ｐゴシック" pitchFamily="34" charset="-128"/>
                        </a:defRPr>
                      </a:lvl3pPr>
                      <a:lvl4pPr marL="16002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4pPr>
                      <a:lvl5pPr marL="20574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5pPr>
                      <a:lvl6pPr marL="25146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6pPr>
                      <a:lvl7pPr marL="29718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7pPr>
                      <a:lvl8pPr marL="34290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8pPr>
                      <a:lvl9pPr marL="38862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s-ES" sz="1600" b="1" i="0" u="none" strike="noStrike" cap="none" normalizeH="0" baseline="0" noProof="1">
                          <a:ln>
                            <a:noFill/>
                          </a:ln>
                          <a:solidFill>
                            <a:schemeClr val="bg2"/>
                          </a:solidFill>
                          <a:effectLst/>
                          <a:latin typeface="+mn-lt"/>
                          <a:ea typeface="ＭＳ Ｐゴシック" pitchFamily="34" charset="-128"/>
                          <a:cs typeface="Arial" pitchFamily="34" charset="0"/>
                        </a:rPr>
                        <a:t>Treatments</a:t>
                      </a:r>
                    </a:p>
                  </a:txBody>
                  <a:tcPr marL="104428" marR="104428" marT="34265" marB="3426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s-ES" sz="1600" b="1" i="0" u="none" strike="noStrike" cap="none" normalizeH="0" baseline="0" dirty="0">
                          <a:ln>
                            <a:noFill/>
                          </a:ln>
                          <a:solidFill>
                            <a:schemeClr val="bg2"/>
                          </a:solidFill>
                          <a:effectLst/>
                          <a:latin typeface="+mn-lt"/>
                          <a:ea typeface="ＭＳ Ｐゴシック" pitchFamily="34" charset="-128"/>
                          <a:cs typeface="Arial" pitchFamily="34" charset="0"/>
                        </a:rPr>
                        <a:t>Results</a:t>
                      </a:r>
                    </a:p>
                  </a:txBody>
                  <a:tcPr marL="104428" marR="104428" marT="34265" marB="34265"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011916">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t" latinLnBrk="0" hangingPunct="1">
                        <a:lnSpc>
                          <a:spcPct val="100000"/>
                        </a:lnSpc>
                        <a:spcBef>
                          <a:spcPts val="0"/>
                        </a:spcBef>
                        <a:spcAft>
                          <a:spcPts val="54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Phase III</a:t>
                      </a:r>
                      <a:b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b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MPD-RC 112</a:t>
                      </a:r>
                      <a:r>
                        <a:rPr kumimoji="0" lang="en-US" altLang="es-ES" sz="1600" b="0" i="0" u="none" strike="noStrike" cap="none" normalizeH="0" baseline="30000" dirty="0">
                          <a:ln>
                            <a:noFill/>
                          </a:ln>
                          <a:solidFill>
                            <a:schemeClr val="tx1"/>
                          </a:solidFill>
                          <a:effectLst/>
                          <a:latin typeface="+mn-lt"/>
                          <a:ea typeface="ＭＳ Ｐゴシック" pitchFamily="34" charset="-128"/>
                          <a:cs typeface="Arial" pitchFamily="34" charset="0"/>
                        </a:rPr>
                        <a:t>1</a:t>
                      </a:r>
                      <a:endPar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kern="1200" cap="none" normalizeH="0" baseline="0">
                          <a:ln>
                            <a:noFill/>
                          </a:ln>
                          <a:solidFill>
                            <a:schemeClr val="tx1"/>
                          </a:solidFill>
                          <a:effectLst/>
                          <a:latin typeface="+mn-lt"/>
                          <a:ea typeface="ＭＳ Ｐゴシック" pitchFamily="34" charset="-128"/>
                          <a:cs typeface="Arial" pitchFamily="34" charset="0"/>
                        </a:rPr>
                        <a:t>High-risk patients with ET or PV; &lt;5 yr after diagnosis; </a:t>
                      </a:r>
                      <a:br>
                        <a:rPr kumimoji="0" lang="en-US" altLang="es-ES" sz="1600" b="0" i="0" u="none" strike="noStrike" kern="1200" cap="none" normalizeH="0" baseline="0">
                          <a:ln>
                            <a:noFill/>
                          </a:ln>
                          <a:solidFill>
                            <a:schemeClr val="tx1"/>
                          </a:solidFill>
                          <a:effectLst/>
                          <a:latin typeface="+mn-lt"/>
                          <a:ea typeface="ＭＳ Ｐゴシック" pitchFamily="34" charset="-128"/>
                          <a:cs typeface="Arial" pitchFamily="34" charset="0"/>
                        </a:rPr>
                      </a:br>
                      <a:r>
                        <a:rPr kumimoji="0" lang="en-US" altLang="es-ES" sz="1600" b="0" i="0" u="none" strike="noStrike" kern="1200" cap="none" normalizeH="0" baseline="0">
                          <a:ln>
                            <a:noFill/>
                          </a:ln>
                          <a:solidFill>
                            <a:schemeClr val="tx1"/>
                          </a:solidFill>
                          <a:effectLst/>
                          <a:latin typeface="+mn-lt"/>
                          <a:ea typeface="ＭＳ Ｐゴシック" pitchFamily="34" charset="-128"/>
                          <a:cs typeface="Arial" pitchFamily="34" charset="0"/>
                        </a:rPr>
                        <a:t>no prior treatment </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168</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indent="87313" algn="l" defTabSz="914400" rtl="0" eaLnBrk="1" latinLnBrk="0" hangingPunct="1">
                        <a:spcBef>
                          <a:spcPct val="20000"/>
                        </a:spcBef>
                        <a:defRPr sz="2800" kern="1200">
                          <a:solidFill>
                            <a:schemeClr val="tx1"/>
                          </a:solidFill>
                          <a:latin typeface="Times New Roman" pitchFamily="18" charset="0"/>
                          <a:ea typeface="ＭＳ Ｐゴシック" pitchFamily="34" charset="-128"/>
                        </a:defRPr>
                      </a:lvl1pPr>
                      <a:lvl2pPr marL="742950" indent="-285750" algn="l" defTabSz="914400" rtl="0" eaLnBrk="1" latinLnBrk="0" hangingPunct="1">
                        <a:spcBef>
                          <a:spcPct val="20000"/>
                        </a:spcBef>
                        <a:defRPr sz="2400" kern="1200">
                          <a:solidFill>
                            <a:schemeClr val="tx1"/>
                          </a:solidFill>
                          <a:latin typeface="Times New Roman" pitchFamily="18" charset="0"/>
                          <a:ea typeface="ＭＳ Ｐゴシック" pitchFamily="34" charset="-128"/>
                        </a:defRPr>
                      </a:lvl2pPr>
                      <a:lvl3pPr marL="1143000" indent="-228600" algn="l" defTabSz="914400" rtl="0" eaLnBrk="1" latinLnBrk="0" hangingPunct="1">
                        <a:spcBef>
                          <a:spcPct val="20000"/>
                        </a:spcBef>
                        <a:defRPr sz="2000" kern="1200">
                          <a:solidFill>
                            <a:schemeClr val="tx1"/>
                          </a:solidFill>
                          <a:latin typeface="Times New Roman" pitchFamily="18" charset="0"/>
                          <a:ea typeface="ＭＳ Ｐゴシック" pitchFamily="34" charset="-128"/>
                        </a:defRPr>
                      </a:lvl3pPr>
                      <a:lvl4pPr marL="16002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4pPr>
                      <a:lvl5pPr marL="20574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5pPr>
                      <a:lvl6pPr marL="25146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6pPr>
                      <a:lvl7pPr marL="29718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7pPr>
                      <a:lvl8pPr marL="34290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8pPr>
                      <a:lvl9pPr marL="38862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9pPr>
                    </a:lstStyle>
                    <a:p>
                      <a:pPr marL="0" marR="0" lvl="0" indent="87313" algn="ctr" defTabSz="914400" rtl="0" eaLnBrk="1" fontAlgn="t" latinLnBrk="0" hangingPunct="1">
                        <a:lnSpc>
                          <a:spcPct val="100000"/>
                        </a:lnSpc>
                        <a:spcBef>
                          <a:spcPts val="0"/>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HU vs </a:t>
                      </a:r>
                    </a:p>
                    <a:p>
                      <a:pPr marL="0" marR="0" lvl="0" indent="87313" algn="ctr" defTabSz="914400" rtl="0" eaLnBrk="1" fontAlgn="t" latinLnBrk="0" hangingPunct="1">
                        <a:lnSpc>
                          <a:spcPct val="100000"/>
                        </a:lnSpc>
                        <a:spcBef>
                          <a:spcPts val="0"/>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peg-IFN </a:t>
                      </a:r>
                      <a:r>
                        <a:rPr kumimoji="0" lang="el-GR" altLang="es-ES" sz="1600" b="0" i="0" u="none" strike="noStrike" cap="none" normalizeH="0" baseline="0">
                          <a:ln>
                            <a:noFill/>
                          </a:ln>
                          <a:solidFill>
                            <a:schemeClr val="tx1"/>
                          </a:solidFill>
                          <a:effectLst/>
                          <a:latin typeface="+mn-lt"/>
                          <a:ea typeface="ＭＳ Ｐゴシック" pitchFamily="34" charset="-128"/>
                          <a:cs typeface="Arial" pitchFamily="34" charset="0"/>
                        </a:rPr>
                        <a:t>α-2</a:t>
                      </a: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a </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87313" algn="ctr" defTabSz="914400" rtl="0" eaLnBrk="1" fontAlgn="t" latinLnBrk="0" hangingPunct="1">
                        <a:lnSpc>
                          <a:spcPct val="100000"/>
                        </a:lnSpc>
                        <a:spcBef>
                          <a:spcPts val="0"/>
                        </a:spcBef>
                        <a:spcAft>
                          <a:spcPts val="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36-Mo CR in PV: </a:t>
                      </a:r>
                    </a:p>
                    <a:p>
                      <a:pPr marL="0" marR="0" lvl="0" indent="87313" algn="ctr" defTabSz="914400" rtl="0" eaLnBrk="1" fontAlgn="t" latinLnBrk="0" hangingPunct="1">
                        <a:lnSpc>
                          <a:spcPct val="100000"/>
                        </a:lnSpc>
                        <a:spcBef>
                          <a:spcPts val="0"/>
                        </a:spcBef>
                        <a:spcAft>
                          <a:spcPts val="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17% vs 29%</a:t>
                      </a:r>
                    </a:p>
                    <a:p>
                      <a:pPr marL="0" marR="0" lvl="0" indent="87313" algn="ctr" defTabSz="914400" rtl="0" eaLnBrk="1" fontAlgn="t" latinLnBrk="0" hangingPunct="1">
                        <a:lnSpc>
                          <a:spcPct val="100000"/>
                        </a:lnSpc>
                        <a:spcBef>
                          <a:spcPts val="0"/>
                        </a:spcBef>
                        <a:spcAft>
                          <a:spcPts val="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36-Mo ORR in PV: </a:t>
                      </a:r>
                    </a:p>
                    <a:p>
                      <a:pPr marL="0" marR="0" lvl="0" indent="87313" algn="ctr" defTabSz="914400" rtl="0" eaLnBrk="1" fontAlgn="t" latinLnBrk="0" hangingPunct="1">
                        <a:lnSpc>
                          <a:spcPct val="100000"/>
                        </a:lnSpc>
                        <a:spcBef>
                          <a:spcPts val="0"/>
                        </a:spcBef>
                        <a:spcAft>
                          <a:spcPts val="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56% vs 59%</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604004">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0" algn="l" defTabSz="914400" rtl="0" eaLnBrk="1" fontAlgn="t" latinLnBrk="0" hangingPunct="1">
                        <a:lnSpc>
                          <a:spcPct val="100000"/>
                        </a:lnSpc>
                        <a:spcBef>
                          <a:spcPts val="0"/>
                        </a:spcBef>
                        <a:spcAft>
                          <a:spcPts val="0"/>
                        </a:spcAft>
                        <a:buClrTx/>
                        <a:buSzTx/>
                        <a:buFontTx/>
                        <a:buNone/>
                        <a:tabLst/>
                      </a:pPr>
                      <a:r>
                        <a:rPr kumimoji="0" lang="en-US" altLang="es-ES" sz="1600" b="0" i="0" u="none" strike="noStrike" kern="1200" cap="none" normalizeH="0" baseline="0" dirty="0">
                          <a:ln>
                            <a:noFill/>
                          </a:ln>
                          <a:solidFill>
                            <a:schemeClr val="tx1"/>
                          </a:solidFill>
                          <a:effectLst/>
                          <a:latin typeface="+mn-lt"/>
                          <a:ea typeface="ＭＳ Ｐゴシック" pitchFamily="34" charset="-128"/>
                          <a:cs typeface="Arial" pitchFamily="34" charset="0"/>
                        </a:rPr>
                        <a:t>Phase III </a:t>
                      </a:r>
                      <a:r>
                        <a:rPr kumimoji="0" lang="en-US" sz="1600" b="0" i="0" u="none" strike="noStrike" kern="1200" cap="none" normalizeH="0" baseline="0" dirty="0">
                          <a:ln>
                            <a:noFill/>
                          </a:ln>
                          <a:solidFill>
                            <a:schemeClr val="tx1"/>
                          </a:solidFill>
                          <a:effectLst/>
                          <a:latin typeface="+mn-lt"/>
                          <a:ea typeface="ＭＳ Ｐゴシック" pitchFamily="34" charset="-128"/>
                          <a:cs typeface="Arial" pitchFamily="34" charset="0"/>
                        </a:rPr>
                        <a:t>PROUD/</a:t>
                      </a:r>
                    </a:p>
                    <a:p>
                      <a:pPr marL="0" marR="0" lvl="0" indent="0" algn="l" defTabSz="914400" rtl="0" eaLnBrk="1" fontAlgn="t" latinLnBrk="0" hangingPunct="1">
                        <a:lnSpc>
                          <a:spcPct val="100000"/>
                        </a:lnSpc>
                        <a:spcBef>
                          <a:spcPts val="0"/>
                        </a:spcBef>
                        <a:spcAft>
                          <a:spcPts val="0"/>
                        </a:spcAft>
                        <a:buClrTx/>
                        <a:buSzTx/>
                        <a:buFontTx/>
                        <a:buNone/>
                        <a:tabLst/>
                      </a:pPr>
                      <a:r>
                        <a:rPr kumimoji="0" lang="en-US" sz="1600" b="0" i="0" u="none" strike="noStrike" kern="1200" cap="none" normalizeH="0" baseline="0" dirty="0">
                          <a:ln>
                            <a:noFill/>
                          </a:ln>
                          <a:solidFill>
                            <a:schemeClr val="tx1"/>
                          </a:solidFill>
                          <a:effectLst/>
                          <a:latin typeface="+mn-lt"/>
                          <a:ea typeface="ＭＳ Ｐゴシック" pitchFamily="34" charset="-128"/>
                          <a:cs typeface="Arial" pitchFamily="34" charset="0"/>
                        </a:rPr>
                        <a:t>CONTINUATION-PV</a:t>
                      </a:r>
                      <a:r>
                        <a:rPr kumimoji="0" lang="en-US" sz="1600" b="0" i="0" u="none" strike="noStrike" kern="1200" cap="none" normalizeH="0" baseline="30000" dirty="0">
                          <a:ln>
                            <a:noFill/>
                          </a:ln>
                          <a:solidFill>
                            <a:schemeClr val="tx1"/>
                          </a:solidFill>
                          <a:effectLst/>
                          <a:latin typeface="+mn-lt"/>
                          <a:ea typeface="ＭＳ Ｐゴシック" pitchFamily="34" charset="-128"/>
                          <a:cs typeface="Arial" pitchFamily="34" charset="0"/>
                        </a:rPr>
                        <a:t>2,3</a:t>
                      </a:r>
                      <a:endParaRPr kumimoji="0" lang="en-US" altLang="es-ES" sz="1600" b="0" i="0" u="none" strike="noStrike" kern="1200" cap="none" normalizeH="0" baseline="0" dirty="0">
                        <a:ln>
                          <a:noFill/>
                        </a:ln>
                        <a:solidFill>
                          <a:schemeClr val="tx1"/>
                        </a:solidFill>
                        <a:effectLst/>
                        <a:latin typeface="+mn-lt"/>
                        <a:ea typeface="ＭＳ Ｐゴシック" pitchFamily="34" charset="-128"/>
                        <a:cs typeface="Arial"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Patients with PV; cytoreduction naive or previously treated with HU with no resistance or intolerance</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254</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indent="87313" algn="l" defTabSz="914400" rtl="0" eaLnBrk="1" latinLnBrk="0" hangingPunct="1">
                        <a:spcBef>
                          <a:spcPct val="20000"/>
                        </a:spcBef>
                        <a:defRPr sz="2800" kern="1200">
                          <a:solidFill>
                            <a:schemeClr val="tx1"/>
                          </a:solidFill>
                          <a:latin typeface="Times New Roman" pitchFamily="18" charset="0"/>
                          <a:ea typeface="ＭＳ Ｐゴシック" pitchFamily="34" charset="-128"/>
                        </a:defRPr>
                      </a:lvl1pPr>
                      <a:lvl2pPr marL="742950" indent="-285750" algn="l" defTabSz="914400" rtl="0" eaLnBrk="1" latinLnBrk="0" hangingPunct="1">
                        <a:spcBef>
                          <a:spcPct val="20000"/>
                        </a:spcBef>
                        <a:defRPr sz="2400" kern="1200">
                          <a:solidFill>
                            <a:schemeClr val="tx1"/>
                          </a:solidFill>
                          <a:latin typeface="Times New Roman" pitchFamily="18" charset="0"/>
                          <a:ea typeface="ＭＳ Ｐゴシック" pitchFamily="34" charset="-128"/>
                        </a:defRPr>
                      </a:lvl2pPr>
                      <a:lvl3pPr marL="1143000" indent="-228600" algn="l" defTabSz="914400" rtl="0" eaLnBrk="1" latinLnBrk="0" hangingPunct="1">
                        <a:spcBef>
                          <a:spcPct val="20000"/>
                        </a:spcBef>
                        <a:defRPr sz="2000" kern="1200">
                          <a:solidFill>
                            <a:schemeClr val="tx1"/>
                          </a:solidFill>
                          <a:latin typeface="Times New Roman" pitchFamily="18" charset="0"/>
                          <a:ea typeface="ＭＳ Ｐゴシック" pitchFamily="34" charset="-128"/>
                        </a:defRPr>
                      </a:lvl3pPr>
                      <a:lvl4pPr marL="16002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4pPr>
                      <a:lvl5pPr marL="2057400" indent="-228600" algn="l" defTabSz="914400" rtl="0" eaLnBrk="1" latinLnBrk="0" hangingPunct="1">
                        <a:spcBef>
                          <a:spcPct val="20000"/>
                        </a:spcBef>
                        <a:defRPr sz="1800" kern="1200">
                          <a:solidFill>
                            <a:schemeClr val="tx1"/>
                          </a:solidFill>
                          <a:latin typeface="Times New Roman" pitchFamily="18" charset="0"/>
                          <a:ea typeface="ＭＳ Ｐゴシック" pitchFamily="34" charset="-128"/>
                        </a:defRPr>
                      </a:lvl5pPr>
                      <a:lvl6pPr marL="25146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6pPr>
                      <a:lvl7pPr marL="29718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7pPr>
                      <a:lvl8pPr marL="34290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8pPr>
                      <a:lvl9pPr marL="3886200" indent="-228600" algn="l" defTabSz="914400" rtl="0" eaLnBrk="0" fontAlgn="base" latinLnBrk="0" hangingPunct="0">
                        <a:spcBef>
                          <a:spcPct val="20000"/>
                        </a:spcBef>
                        <a:spcAft>
                          <a:spcPct val="0"/>
                        </a:spcAft>
                        <a:defRPr sz="1800" kern="1200">
                          <a:solidFill>
                            <a:schemeClr val="tx1"/>
                          </a:solidFill>
                          <a:latin typeface="Times New Roman" pitchFamily="18" charset="0"/>
                          <a:ea typeface="ＭＳ Ｐゴシック" pitchFamily="34" charset="-128"/>
                        </a:defRPr>
                      </a:lvl9p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err="1">
                          <a:ln>
                            <a:noFill/>
                          </a:ln>
                          <a:solidFill>
                            <a:schemeClr val="tx1"/>
                          </a:solidFill>
                          <a:effectLst/>
                          <a:latin typeface="+mn-lt"/>
                          <a:ea typeface="ＭＳ Ｐゴシック" pitchFamily="34" charset="-128"/>
                          <a:cs typeface="Arial" pitchFamily="34" charset="0"/>
                        </a:rPr>
                        <a:t>RopegIFN</a:t>
                      </a: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 vs HU/BAT</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Poppins"/>
                        </a:defRPr>
                      </a:lvl1pPr>
                      <a:lvl2pPr marL="457200" algn="l" defTabSz="914400" rtl="0" eaLnBrk="1" latinLnBrk="0" hangingPunct="1">
                        <a:defRPr sz="1800" kern="1200">
                          <a:solidFill>
                            <a:schemeClr val="tx1"/>
                          </a:solidFill>
                          <a:latin typeface="Poppins"/>
                        </a:defRPr>
                      </a:lvl2pPr>
                      <a:lvl3pPr marL="914400" algn="l" defTabSz="914400" rtl="0" eaLnBrk="1" latinLnBrk="0" hangingPunct="1">
                        <a:defRPr sz="1800" kern="1200">
                          <a:solidFill>
                            <a:schemeClr val="tx1"/>
                          </a:solidFill>
                          <a:latin typeface="Poppins"/>
                        </a:defRPr>
                      </a:lvl3pPr>
                      <a:lvl4pPr marL="1371600" algn="l" defTabSz="914400" rtl="0" eaLnBrk="1" latinLnBrk="0" hangingPunct="1">
                        <a:defRPr sz="1800" kern="1200">
                          <a:solidFill>
                            <a:schemeClr val="tx1"/>
                          </a:solidFill>
                          <a:latin typeface="Poppins"/>
                        </a:defRPr>
                      </a:lvl4pPr>
                      <a:lvl5pPr marL="1828800" algn="l" defTabSz="914400" rtl="0" eaLnBrk="1" latinLnBrk="0" hangingPunct="1">
                        <a:defRPr sz="1800" kern="1200">
                          <a:solidFill>
                            <a:schemeClr val="tx1"/>
                          </a:solidFill>
                          <a:latin typeface="Poppins"/>
                        </a:defRPr>
                      </a:lvl5pPr>
                      <a:lvl6pPr marL="2286000" algn="l" defTabSz="914400" rtl="0" eaLnBrk="1" latinLnBrk="0" hangingPunct="1">
                        <a:defRPr sz="1800" kern="1200">
                          <a:solidFill>
                            <a:schemeClr val="tx1"/>
                          </a:solidFill>
                          <a:latin typeface="Poppins"/>
                        </a:defRPr>
                      </a:lvl6pPr>
                      <a:lvl7pPr marL="2743200" algn="l" defTabSz="914400" rtl="0" eaLnBrk="1" latinLnBrk="0" hangingPunct="1">
                        <a:defRPr sz="1800" kern="1200">
                          <a:solidFill>
                            <a:schemeClr val="tx1"/>
                          </a:solidFill>
                          <a:latin typeface="Poppins"/>
                        </a:defRPr>
                      </a:lvl7pPr>
                      <a:lvl8pPr marL="3200400" algn="l" defTabSz="914400" rtl="0" eaLnBrk="1" latinLnBrk="0" hangingPunct="1">
                        <a:defRPr sz="1800" kern="1200">
                          <a:solidFill>
                            <a:schemeClr val="tx1"/>
                          </a:solidFill>
                          <a:latin typeface="Poppins"/>
                        </a:defRPr>
                      </a:lvl8pPr>
                      <a:lvl9pPr marL="3657600" algn="l" defTabSz="914400" rtl="0" eaLnBrk="1" latinLnBrk="0" hangingPunct="1">
                        <a:defRPr sz="1800" kern="1200">
                          <a:solidFill>
                            <a:schemeClr val="tx1"/>
                          </a:solidFill>
                          <a:latin typeface="Poppins"/>
                        </a:defRPr>
                      </a:lvl9pPr>
                    </a:lstStyle>
                    <a:p>
                      <a:pPr marL="0" marR="0" lvl="0" indent="87313" algn="ctr" defTabSz="914400" rtl="0" eaLnBrk="1" fontAlgn="t" latinLnBrk="0" hangingPunct="1">
                        <a:lnSpc>
                          <a:spcPct val="100000"/>
                        </a:lnSpc>
                        <a:spcBef>
                          <a:spcPts val="756"/>
                        </a:spcBef>
                        <a:spcAft>
                          <a:spcPts val="540"/>
                        </a:spcAft>
                        <a:buClrTx/>
                        <a:buSzTx/>
                        <a:buFontTx/>
                        <a:buNone/>
                        <a:tabLst/>
                        <a:defRPr/>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5-Yr CHR: 55.8% vs 44.0%; </a:t>
                      </a:r>
                      <a:b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br>
                      <a:r>
                        <a:rPr kumimoji="0" lang="en-US" altLang="es-ES" sz="1600" i="1" u="none" strike="noStrike" kern="1200" cap="none" normalizeH="0" baseline="0" dirty="0">
                          <a:ln>
                            <a:noFill/>
                          </a:ln>
                          <a:solidFill>
                            <a:schemeClr val="tx1"/>
                          </a:solidFill>
                          <a:effectLst/>
                          <a:latin typeface="+mn-lt"/>
                          <a:ea typeface="+mn-ea"/>
                          <a:cs typeface="+mn-cs"/>
                        </a:rPr>
                        <a:t>P</a:t>
                      </a:r>
                      <a:r>
                        <a:rPr kumimoji="0" lang="en-US" altLang="es-ES" sz="1600" u="none" strike="noStrike" kern="1200" cap="none" normalizeH="0" baseline="0" dirty="0">
                          <a:ln>
                            <a:noFill/>
                          </a:ln>
                          <a:solidFill>
                            <a:schemeClr val="tx1"/>
                          </a:solidFill>
                          <a:effectLst/>
                          <a:latin typeface="+mn-lt"/>
                          <a:ea typeface="+mn-ea"/>
                          <a:cs typeface="+mn-cs"/>
                        </a:rPr>
                        <a:t> = .0974</a:t>
                      </a:r>
                      <a:endParaRPr kumimoji="0" lang="en-US" altLang="es-ES" sz="1600" b="0" i="0" u="none" strike="noStrike" kern="1200" cap="none" normalizeH="0" baseline="0" dirty="0">
                        <a:ln>
                          <a:noFill/>
                        </a:ln>
                        <a:solidFill>
                          <a:schemeClr val="tx1"/>
                        </a:solidFill>
                        <a:effectLst/>
                        <a:latin typeface="+mn-lt"/>
                        <a:ea typeface="ＭＳ Ｐゴシック" pitchFamily="34" charset="-128"/>
                        <a:cs typeface="Arial" pitchFamily="34" charset="0"/>
                      </a:endParaRPr>
                    </a:p>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5-Yr molecular response:</a:t>
                      </a:r>
                      <a:b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b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69.1% vs 21.6%; </a:t>
                      </a:r>
                      <a:r>
                        <a:rPr kumimoji="0" lang="en-US" altLang="es-ES" sz="1600" i="1" u="none" strike="noStrike" kern="1200" cap="none" normalizeH="0" baseline="0" dirty="0">
                          <a:ln>
                            <a:noFill/>
                          </a:ln>
                          <a:solidFill>
                            <a:schemeClr val="tx1"/>
                          </a:solidFill>
                          <a:effectLst/>
                          <a:latin typeface="+mn-lt"/>
                          <a:ea typeface="+mn-ea"/>
                          <a:cs typeface="+mn-cs"/>
                        </a:rPr>
                        <a:t>P</a:t>
                      </a:r>
                      <a:r>
                        <a:rPr kumimoji="0" lang="en-US" altLang="es-ES" sz="1600" u="none" strike="noStrike" kern="1200" cap="none" normalizeH="0" baseline="0" dirty="0">
                          <a:ln>
                            <a:noFill/>
                          </a:ln>
                          <a:solidFill>
                            <a:schemeClr val="tx1"/>
                          </a:solidFill>
                          <a:effectLst/>
                          <a:latin typeface="+mn-lt"/>
                          <a:ea typeface="+mn-ea"/>
                          <a:cs typeface="+mn-cs"/>
                        </a:rPr>
                        <a:t> &lt;.0001</a:t>
                      </a:r>
                    </a:p>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kern="1200" cap="none" normalizeH="0" baseline="0" dirty="0">
                          <a:ln>
                            <a:noFill/>
                          </a:ln>
                          <a:solidFill>
                            <a:schemeClr val="tx1"/>
                          </a:solidFill>
                          <a:effectLst/>
                          <a:latin typeface="+mn-lt"/>
                          <a:ea typeface="+mn-ea"/>
                          <a:cs typeface="+mn-cs"/>
                        </a:rPr>
                        <a:t>EFS HR: 0.94 vs 0.82; </a:t>
                      </a:r>
                      <a:r>
                        <a:rPr kumimoji="0" lang="en-US" altLang="es-ES" sz="1600" b="0" i="1" u="none" strike="noStrike" kern="1200" cap="none" normalizeH="0" baseline="0" dirty="0">
                          <a:ln>
                            <a:noFill/>
                          </a:ln>
                          <a:solidFill>
                            <a:schemeClr val="tx1"/>
                          </a:solidFill>
                          <a:effectLst/>
                          <a:latin typeface="+mn-lt"/>
                          <a:ea typeface="+mn-ea"/>
                          <a:cs typeface="+mn-cs"/>
                        </a:rPr>
                        <a:t>P</a:t>
                      </a:r>
                      <a:r>
                        <a:rPr kumimoji="0" lang="en-US" altLang="es-ES" sz="1600" b="0" i="0" u="none" strike="noStrike" kern="1200" cap="none" normalizeH="0" baseline="0" dirty="0">
                          <a:ln>
                            <a:noFill/>
                          </a:ln>
                          <a:solidFill>
                            <a:schemeClr val="tx1"/>
                          </a:solidFill>
                          <a:effectLst/>
                          <a:latin typeface="+mn-lt"/>
                          <a:ea typeface="+mn-ea"/>
                          <a:cs typeface="+mn-cs"/>
                        </a:rPr>
                        <a:t> = .04</a:t>
                      </a:r>
                      <a:endPar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endParaRP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855510">
                <a:tc>
                  <a:txBody>
                    <a:bodyPr/>
                    <a:lstStyle/>
                    <a:p>
                      <a:pPr marL="0" marR="0" lvl="0" indent="0" algn="l" defTabSz="914400" rtl="0" eaLnBrk="1" fontAlgn="t" latinLnBrk="0" hangingPunct="1">
                        <a:lnSpc>
                          <a:spcPct val="100000"/>
                        </a:lnSpc>
                        <a:spcBef>
                          <a:spcPts val="0"/>
                        </a:spcBef>
                        <a:spcAft>
                          <a:spcPts val="0"/>
                        </a:spcAft>
                        <a:buClrTx/>
                        <a:buSzTx/>
                        <a:buFontTx/>
                        <a:buNone/>
                        <a:tabLst/>
                      </a:pPr>
                      <a:r>
                        <a:rPr kumimoji="0" lang="en-US" altLang="es-ES" sz="1600" b="0" i="0" u="none" strike="noStrike" kern="1200" cap="none" normalizeH="0" baseline="0" dirty="0">
                          <a:ln>
                            <a:noFill/>
                          </a:ln>
                          <a:solidFill>
                            <a:schemeClr val="tx1"/>
                          </a:solidFill>
                          <a:effectLst/>
                          <a:latin typeface="+mn-lt"/>
                          <a:ea typeface="ＭＳ Ｐゴシック" pitchFamily="34" charset="-128"/>
                          <a:cs typeface="Arial" pitchFamily="34" charset="0"/>
                        </a:rPr>
                        <a:t>ECLAP</a:t>
                      </a:r>
                      <a:r>
                        <a:rPr kumimoji="0" lang="en-US" altLang="es-ES" sz="1600" b="0" i="0" u="none" strike="noStrike" kern="1200" cap="none" normalizeH="0" baseline="30000" dirty="0">
                          <a:ln>
                            <a:noFill/>
                          </a:ln>
                          <a:solidFill>
                            <a:schemeClr val="tx1"/>
                          </a:solidFill>
                          <a:effectLst/>
                          <a:latin typeface="+mn-lt"/>
                          <a:ea typeface="ＭＳ Ｐゴシック" pitchFamily="34" charset="-128"/>
                          <a:cs typeface="Arial" pitchFamily="34" charset="0"/>
                        </a:rPr>
                        <a:t>4</a:t>
                      </a:r>
                      <a:endParaRPr kumimoji="0" lang="en-US" altLang="es-ES" sz="1600" b="0" i="0" u="none" strike="noStrike" kern="1200" cap="none" normalizeH="0" baseline="0" dirty="0">
                        <a:ln>
                          <a:noFill/>
                        </a:ln>
                        <a:solidFill>
                          <a:schemeClr val="tx1"/>
                        </a:solidFill>
                        <a:effectLst/>
                        <a:latin typeface="+mn-lt"/>
                        <a:ea typeface="ＭＳ Ｐゴシック" pitchFamily="34" charset="-128"/>
                        <a:cs typeface="Arial"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Patients with PV who only received HU or phlebotomy to maintain HCT &lt;45%</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1042</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a:ln>
                            <a:noFill/>
                          </a:ln>
                          <a:solidFill>
                            <a:schemeClr val="tx1"/>
                          </a:solidFill>
                          <a:effectLst/>
                          <a:latin typeface="+mn-lt"/>
                          <a:ea typeface="ＭＳ Ｐゴシック" pitchFamily="34" charset="-128"/>
                          <a:cs typeface="Arial" pitchFamily="34" charset="0"/>
                        </a:rPr>
                        <a:t>HU vs phlebotomy</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36-mo HCT &lt;45%: 53% vs 31%; </a:t>
                      </a:r>
                      <a:b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br>
                      <a:r>
                        <a:rPr kumimoji="0" lang="en-US" altLang="es-ES" sz="1600" b="0" i="1" u="none" strike="noStrike" cap="none" normalizeH="0" baseline="0" dirty="0">
                          <a:ln>
                            <a:noFill/>
                          </a:ln>
                          <a:solidFill>
                            <a:schemeClr val="tx1"/>
                          </a:solidFill>
                          <a:effectLst/>
                          <a:latin typeface="+mn-lt"/>
                          <a:ea typeface="ＭＳ Ｐゴシック" pitchFamily="34" charset="-128"/>
                          <a:cs typeface="Arial" pitchFamily="34" charset="0"/>
                        </a:rPr>
                        <a:t>P </a:t>
                      </a: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&lt;.0001</a:t>
                      </a:r>
                    </a:p>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CV events: 3.0 vs 5.8 per 100 person-yr</a:t>
                      </a:r>
                    </a:p>
                    <a:p>
                      <a:pPr marL="0" marR="0" lvl="0" indent="87313" algn="ctr" defTabSz="914400" rtl="0" eaLnBrk="1" fontAlgn="t" latinLnBrk="0" hangingPunct="1">
                        <a:lnSpc>
                          <a:spcPct val="100000"/>
                        </a:lnSpc>
                        <a:spcBef>
                          <a:spcPts val="756"/>
                        </a:spcBef>
                        <a:spcAft>
                          <a:spcPts val="540"/>
                        </a:spcAft>
                        <a:buClrTx/>
                        <a:buSzTx/>
                        <a:buFontTx/>
                        <a:buNone/>
                        <a:tabLst/>
                      </a:pP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Overall death: 3.5% vs 9.1%, </a:t>
                      </a:r>
                      <a:b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br>
                      <a:r>
                        <a:rPr kumimoji="0" lang="en-US" altLang="es-ES" sz="1600" b="0" i="1" u="none" strike="noStrike" cap="none" normalizeH="0" baseline="0" dirty="0">
                          <a:ln>
                            <a:noFill/>
                          </a:ln>
                          <a:solidFill>
                            <a:schemeClr val="tx1"/>
                          </a:solidFill>
                          <a:effectLst/>
                          <a:latin typeface="+mn-lt"/>
                          <a:ea typeface="ＭＳ Ｐゴシック" pitchFamily="34" charset="-128"/>
                          <a:cs typeface="Arial" pitchFamily="34" charset="0"/>
                        </a:rPr>
                        <a:t>P</a:t>
                      </a:r>
                      <a:r>
                        <a:rPr kumimoji="0" lang="en-US" altLang="es-ES" sz="1600" b="0" i="0" u="none" strike="noStrike" cap="none" normalizeH="0" baseline="0" dirty="0">
                          <a:ln>
                            <a:noFill/>
                          </a:ln>
                          <a:solidFill>
                            <a:schemeClr val="tx1"/>
                          </a:solidFill>
                          <a:effectLst/>
                          <a:latin typeface="+mn-lt"/>
                          <a:ea typeface="ＭＳ Ｐゴシック" pitchFamily="34" charset="-128"/>
                          <a:cs typeface="Arial" pitchFamily="34" charset="0"/>
                        </a:rPr>
                        <a:t> = .000</a:t>
                      </a:r>
                    </a:p>
                  </a:txBody>
                  <a:tcPr marL="8703" marR="8703" marT="5711"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297192949"/>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56765FE-68F3-D478-6B06-50127E316270}"/>
              </a:ext>
            </a:extLst>
          </p:cNvPr>
          <p:cNvSpPr>
            <a:spLocks noGrp="1"/>
          </p:cNvSpPr>
          <p:nvPr>
            <p:ph type="title"/>
          </p:nvPr>
        </p:nvSpPr>
        <p:spPr>
          <a:xfrm>
            <a:off x="231078" y="531006"/>
            <a:ext cx="11740260" cy="502445"/>
          </a:xfrm>
        </p:spPr>
        <p:txBody>
          <a:bodyPr/>
          <a:lstStyle/>
          <a:p>
            <a:r>
              <a:rPr lang="en-US"/>
              <a:t>HU Resistance and Intolerance in PV: ELN Criteria</a:t>
            </a:r>
          </a:p>
        </p:txBody>
      </p:sp>
      <p:sp>
        <p:nvSpPr>
          <p:cNvPr id="4" name="Content Placeholder 3">
            <a:extLst>
              <a:ext uri="{FF2B5EF4-FFF2-40B4-BE49-F238E27FC236}">
                <a16:creationId xmlns:a16="http://schemas.microsoft.com/office/drawing/2014/main" id="{8EDD6E1A-FEDD-F1EC-E667-3D53A2C2AEFE}"/>
              </a:ext>
            </a:extLst>
          </p:cNvPr>
          <p:cNvSpPr>
            <a:spLocks noGrp="1"/>
          </p:cNvSpPr>
          <p:nvPr>
            <p:ph idx="1"/>
          </p:nvPr>
        </p:nvSpPr>
        <p:spPr>
          <a:xfrm>
            <a:off x="231775" y="5346451"/>
            <a:ext cx="11739563" cy="836430"/>
          </a:xfrm>
        </p:spPr>
        <p:txBody>
          <a:bodyPr/>
          <a:lstStyle/>
          <a:p>
            <a:pPr lvl="1"/>
            <a:r>
              <a:rPr lang="en-US" sz="2200" dirty="0"/>
              <a:t>Prevalence of HU resistance/intolerance: up to 25%</a:t>
            </a:r>
          </a:p>
          <a:p>
            <a:pPr lvl="1"/>
            <a:r>
              <a:rPr lang="en-US" sz="2200" dirty="0"/>
              <a:t>Uncontrolled PV symptoms can be a trigger to reevaluate therapeutic strategy</a:t>
            </a:r>
          </a:p>
        </p:txBody>
      </p:sp>
      <p:sp>
        <p:nvSpPr>
          <p:cNvPr id="7" name="Content Placeholder 6">
            <a:extLst>
              <a:ext uri="{FF2B5EF4-FFF2-40B4-BE49-F238E27FC236}">
                <a16:creationId xmlns:a16="http://schemas.microsoft.com/office/drawing/2014/main" id="{391C5167-19B4-1B46-1976-8EF37052BA11}"/>
              </a:ext>
            </a:extLst>
          </p:cNvPr>
          <p:cNvSpPr>
            <a:spLocks noGrp="1"/>
          </p:cNvSpPr>
          <p:nvPr>
            <p:ph sz="quarter" idx="10"/>
          </p:nvPr>
        </p:nvSpPr>
        <p:spPr>
          <a:xfrm>
            <a:off x="1712199" y="6302375"/>
            <a:ext cx="7812290" cy="327025"/>
          </a:xfrm>
        </p:spPr>
        <p:txBody>
          <a:bodyPr/>
          <a:lstStyle/>
          <a:p>
            <a:pPr algn="ctr"/>
            <a:r>
              <a:rPr lang="pl-PL" dirty="0" err="1"/>
              <a:t>Barosi</a:t>
            </a:r>
            <a:r>
              <a:rPr lang="pl-PL" dirty="0"/>
              <a:t>. Br J </a:t>
            </a:r>
            <a:r>
              <a:rPr lang="pl-PL" dirty="0" err="1"/>
              <a:t>Haematol</a:t>
            </a:r>
            <a:r>
              <a:rPr lang="pl-PL" dirty="0"/>
              <a:t>. 2010;148:961.</a:t>
            </a:r>
          </a:p>
        </p:txBody>
      </p:sp>
      <p:sp>
        <p:nvSpPr>
          <p:cNvPr id="16" name="Right Arrow 17">
            <a:extLst>
              <a:ext uri="{FF2B5EF4-FFF2-40B4-BE49-F238E27FC236}">
                <a16:creationId xmlns:a16="http://schemas.microsoft.com/office/drawing/2014/main" id="{B0034751-C2A5-4088-3B49-7B8B3AD1449F}"/>
              </a:ext>
            </a:extLst>
          </p:cNvPr>
          <p:cNvSpPr/>
          <p:nvPr/>
        </p:nvSpPr>
        <p:spPr>
          <a:xfrm>
            <a:off x="6442918" y="4289651"/>
            <a:ext cx="1366680" cy="548640"/>
          </a:xfrm>
          <a:prstGeom prst="rightArrow">
            <a:avLst/>
          </a:prstGeom>
          <a:solidFill>
            <a:schemeClr val="tx1"/>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Poppins"/>
              <a:ea typeface="+mn-ea"/>
              <a:cs typeface="+mn-cs"/>
            </a:endParaRPr>
          </a:p>
        </p:txBody>
      </p:sp>
      <p:sp>
        <p:nvSpPr>
          <p:cNvPr id="17" name="Content Placeholder 5">
            <a:extLst>
              <a:ext uri="{FF2B5EF4-FFF2-40B4-BE49-F238E27FC236}">
                <a16:creationId xmlns:a16="http://schemas.microsoft.com/office/drawing/2014/main" id="{631DA3EC-B1BD-8945-6697-AC8AE18C94C3}"/>
              </a:ext>
            </a:extLst>
          </p:cNvPr>
          <p:cNvSpPr txBox="1">
            <a:spLocks/>
          </p:cNvSpPr>
          <p:nvPr/>
        </p:nvSpPr>
        <p:spPr bwMode="auto">
          <a:xfrm>
            <a:off x="430484" y="3947978"/>
            <a:ext cx="6385756" cy="1231986"/>
          </a:xfrm>
          <a:prstGeom prst="rect">
            <a:avLst/>
          </a:prstGeom>
          <a:solidFill>
            <a:schemeClr val="tx1"/>
          </a:solidFill>
          <a:ln>
            <a:noFill/>
          </a:ln>
          <a:extLst>
            <a:ext uri="{FAA26D3D-D897-4be2-8F04-BA451C77F1D7}">
              <ma14:placeholderFlag xmlns:ma14="http://schemas.microsoft.com/office/mac/drawingml/2011/main" xmlns="" val="1"/>
            </a:ext>
          </a:extLst>
        </p:spPr>
        <p:txBody>
          <a:bodyPr lIns="121608" tIns="60804" rIns="121608" bIns="60804">
            <a:noAutofit/>
          </a:bodyPr>
          <a:lstStyle>
            <a:lvl1pPr marL="342900" indent="-342900" algn="l" defTabSz="457200" rtl="0" eaLnBrk="0" fontAlgn="base" hangingPunct="0">
              <a:spcBef>
                <a:spcPct val="20000"/>
              </a:spcBef>
              <a:spcAft>
                <a:spcPct val="0"/>
              </a:spcAft>
              <a:buClr>
                <a:schemeClr val="accent5">
                  <a:lumMod val="75000"/>
                </a:schemeClr>
              </a:buClr>
              <a:buFont typeface="Arial"/>
              <a:buChar char="•"/>
              <a:defRPr sz="2400" kern="1200">
                <a:solidFill>
                  <a:schemeClr val="tx1"/>
                </a:solidFill>
                <a:latin typeface="+mn-lt"/>
                <a:ea typeface="MS PGothic" pitchFamily="34" charset="-128"/>
                <a:cs typeface="Geneva" charset="0"/>
              </a:defRPr>
            </a:lvl1pPr>
            <a:lvl2pPr marL="742950" indent="-28575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2pPr>
            <a:lvl3pPr marL="11430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3pPr>
            <a:lvl4pPr marL="16002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4pPr>
            <a:lvl5pPr marL="20574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tabLst/>
              <a:defRPr/>
            </a:pPr>
            <a:r>
              <a:rPr kumimoji="0" lang="en-US" sz="1800" b="0" i="0" u="none" strike="noStrike" kern="1200" cap="none" spc="0" normalizeH="0" baseline="0" noProof="0">
                <a:ln>
                  <a:noFill/>
                </a:ln>
                <a:solidFill>
                  <a:schemeClr val="bg2"/>
                </a:solidFill>
                <a:effectLst/>
                <a:uLnTx/>
                <a:uFillTx/>
                <a:latin typeface="Poppins"/>
                <a:ea typeface="MS PGothic" pitchFamily="34" charset="-128"/>
              </a:rPr>
              <a:t>GI toxicity</a:t>
            </a:r>
          </a:p>
          <a:p>
            <a:pPr marL="342900" marR="0" lvl="0" indent="-342900"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tabLst/>
              <a:defRPr/>
            </a:pPr>
            <a:r>
              <a:rPr kumimoji="0" lang="en-US" sz="1800" b="0" i="0" u="none" strike="noStrike" kern="1200" cap="none" spc="0" normalizeH="0" baseline="0" noProof="0">
                <a:ln>
                  <a:noFill/>
                </a:ln>
                <a:solidFill>
                  <a:schemeClr val="bg2"/>
                </a:solidFill>
                <a:effectLst/>
                <a:uLnTx/>
                <a:uFillTx/>
                <a:latin typeface="Poppins"/>
                <a:ea typeface="MS PGothic" pitchFamily="34" charset="-128"/>
              </a:rPr>
              <a:t>Fevers</a:t>
            </a:r>
          </a:p>
          <a:p>
            <a:pPr marL="342900" marR="0" lvl="0" indent="-342900"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tabLst/>
              <a:defRPr/>
            </a:pPr>
            <a:r>
              <a:rPr kumimoji="0" lang="en-US" sz="1800" b="0" i="0" u="none" strike="noStrike" kern="1200" cap="none" spc="0" normalizeH="0" baseline="0" noProof="0">
                <a:ln>
                  <a:noFill/>
                </a:ln>
                <a:solidFill>
                  <a:schemeClr val="bg2"/>
                </a:solidFill>
                <a:effectLst/>
                <a:uLnTx/>
                <a:uFillTx/>
                <a:latin typeface="Poppins"/>
                <a:ea typeface="MS PGothic" pitchFamily="34" charset="-128"/>
              </a:rPr>
              <a:t>Mucocutaneous toxicity </a:t>
            </a:r>
          </a:p>
          <a:p>
            <a:pPr marL="342900" marR="0" lvl="0" indent="-342900"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tabLst/>
              <a:defRPr/>
            </a:pPr>
            <a:r>
              <a:rPr kumimoji="0" lang="en-US" sz="1800" b="0" i="0" u="none" strike="noStrike" kern="1200" cap="none" spc="0" normalizeH="0" baseline="0" noProof="0">
                <a:ln>
                  <a:noFill/>
                </a:ln>
                <a:solidFill>
                  <a:schemeClr val="bg2"/>
                </a:solidFill>
                <a:effectLst/>
                <a:uLnTx/>
                <a:uFillTx/>
                <a:latin typeface="Poppins"/>
                <a:ea typeface="MS PGothic" pitchFamily="34" charset="-128"/>
              </a:rPr>
              <a:t>Skin cancers</a:t>
            </a:r>
          </a:p>
        </p:txBody>
      </p:sp>
      <p:sp>
        <p:nvSpPr>
          <p:cNvPr id="18" name="Right Arrow 10">
            <a:extLst>
              <a:ext uri="{FF2B5EF4-FFF2-40B4-BE49-F238E27FC236}">
                <a16:creationId xmlns:a16="http://schemas.microsoft.com/office/drawing/2014/main" id="{254FCEDB-66AC-243C-EF3D-77EA9FCCB8B2}"/>
              </a:ext>
            </a:extLst>
          </p:cNvPr>
          <p:cNvSpPr/>
          <p:nvPr/>
        </p:nvSpPr>
        <p:spPr>
          <a:xfrm>
            <a:off x="6415765" y="1761487"/>
            <a:ext cx="1393831" cy="548640"/>
          </a:xfrm>
          <a:prstGeom prst="rightArrow">
            <a:avLst/>
          </a:prstGeom>
          <a:solidFill>
            <a:schemeClr val="accent1"/>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Poppins"/>
              <a:ea typeface="+mn-ea"/>
              <a:cs typeface="+mn-cs"/>
            </a:endParaRPr>
          </a:p>
        </p:txBody>
      </p:sp>
      <p:sp>
        <p:nvSpPr>
          <p:cNvPr id="19" name="Rounded Rectangle 11">
            <a:extLst>
              <a:ext uri="{FF2B5EF4-FFF2-40B4-BE49-F238E27FC236}">
                <a16:creationId xmlns:a16="http://schemas.microsoft.com/office/drawing/2014/main" id="{7ED4F170-EA03-830D-6902-E0F6BF73E1A9}"/>
              </a:ext>
            </a:extLst>
          </p:cNvPr>
          <p:cNvSpPr/>
          <p:nvPr/>
        </p:nvSpPr>
        <p:spPr>
          <a:xfrm>
            <a:off x="7913010" y="1671384"/>
            <a:ext cx="3196313" cy="728847"/>
          </a:xfrm>
          <a:prstGeom prst="rect">
            <a:avLst/>
          </a:prstGeom>
          <a:solidFill>
            <a:schemeClr val="accent1"/>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chemeClr val="bg2"/>
                </a:solidFill>
                <a:effectLst/>
                <a:uLnTx/>
                <a:uFillTx/>
                <a:latin typeface="Poppins"/>
                <a:ea typeface="+mn-ea"/>
                <a:cs typeface="+mn-cs"/>
              </a:rPr>
              <a:t>After &gt;3 mo at </a:t>
            </a:r>
            <a:br>
              <a:rPr kumimoji="0" lang="en-US" sz="1800" b="0" i="0" u="none" strike="noStrike" kern="0" cap="none" spc="0" normalizeH="0" baseline="0" noProof="0">
                <a:ln>
                  <a:noFill/>
                </a:ln>
                <a:solidFill>
                  <a:schemeClr val="bg2"/>
                </a:solidFill>
                <a:effectLst/>
                <a:uLnTx/>
                <a:uFillTx/>
                <a:latin typeface="Poppins"/>
                <a:ea typeface="+mn-ea"/>
                <a:cs typeface="+mn-cs"/>
              </a:rPr>
            </a:br>
            <a:r>
              <a:rPr kumimoji="0" lang="en-US" sz="1800" b="0" i="0" u="none" strike="noStrike" kern="0" cap="none" spc="0" normalizeH="0" baseline="0" noProof="0">
                <a:ln>
                  <a:noFill/>
                </a:ln>
                <a:solidFill>
                  <a:schemeClr val="bg2"/>
                </a:solidFill>
                <a:effectLst/>
                <a:uLnTx/>
                <a:uFillTx/>
                <a:latin typeface="Poppins"/>
                <a:ea typeface="+mn-ea"/>
                <a:cs typeface="+mn-cs"/>
              </a:rPr>
              <a:t>MTD or 2 g/day</a:t>
            </a:r>
          </a:p>
        </p:txBody>
      </p:sp>
      <p:sp>
        <p:nvSpPr>
          <p:cNvPr id="20" name="Content Placeholder 5">
            <a:extLst>
              <a:ext uri="{FF2B5EF4-FFF2-40B4-BE49-F238E27FC236}">
                <a16:creationId xmlns:a16="http://schemas.microsoft.com/office/drawing/2014/main" id="{54109DF3-8E27-FC53-1DBE-34FC80100CE9}"/>
              </a:ext>
            </a:extLst>
          </p:cNvPr>
          <p:cNvSpPr txBox="1">
            <a:spLocks/>
          </p:cNvSpPr>
          <p:nvPr/>
        </p:nvSpPr>
        <p:spPr>
          <a:xfrm>
            <a:off x="438297" y="1333500"/>
            <a:ext cx="6377943" cy="1404615"/>
          </a:xfrm>
          <a:prstGeom prst="rect">
            <a:avLst/>
          </a:prstGeom>
          <a:solidFill>
            <a:schemeClr val="accent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600"/>
              </a:spcBef>
              <a:spcAft>
                <a:spcPts val="0"/>
              </a:spcAft>
              <a:buClr>
                <a:srgbClr val="FFFFFF"/>
              </a:buClr>
              <a:buSzTx/>
              <a:buFont typeface="Arial" panose="020B0604020202020204" pitchFamily="34" charset="0"/>
              <a:buChar char="•"/>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Need for phlebotomy to maintain Hct &lt;45%</a:t>
            </a:r>
          </a:p>
          <a:p>
            <a:pPr marL="228600" marR="0" lvl="0" indent="-228600" algn="l" defTabSz="914400" rtl="0" eaLnBrk="1" fontAlgn="auto" latinLnBrk="0" hangingPunct="1">
              <a:lnSpc>
                <a:spcPct val="100000"/>
              </a:lnSpc>
              <a:spcBef>
                <a:spcPts val="600"/>
              </a:spcBef>
              <a:spcAft>
                <a:spcPts val="0"/>
              </a:spcAft>
              <a:buClr>
                <a:srgbClr val="FFFFFF"/>
              </a:buClr>
              <a:buSzTx/>
              <a:buFont typeface="Arial" panose="020B0604020202020204" pitchFamily="34" charset="0"/>
              <a:buChar char="•"/>
              <a:tabLst/>
              <a:defRPr/>
            </a:pPr>
            <a:r>
              <a:rPr kumimoji="0" lang="en-US" sz="1800" b="0" i="0" u="none" strike="noStrike" kern="1200" cap="none" spc="-53" normalizeH="0" baseline="0" noProof="0" dirty="0">
                <a:ln>
                  <a:noFill/>
                </a:ln>
                <a:solidFill>
                  <a:schemeClr val="bg2"/>
                </a:solidFill>
                <a:effectLst/>
                <a:uLnTx/>
                <a:uFillTx/>
                <a:latin typeface="Poppins"/>
                <a:ea typeface="+mn-ea"/>
                <a:cs typeface="+mn-cs"/>
              </a:rPr>
              <a:t>Platelets &gt;400 x 10</a:t>
            </a:r>
            <a:r>
              <a:rPr kumimoji="0" lang="en-US" sz="1800" b="0" i="0" u="none" strike="noStrike" kern="1200" cap="none" spc="-53" normalizeH="0" baseline="30000" noProof="0" dirty="0">
                <a:ln>
                  <a:noFill/>
                </a:ln>
                <a:solidFill>
                  <a:schemeClr val="bg2"/>
                </a:solidFill>
                <a:effectLst/>
                <a:uLnTx/>
                <a:uFillTx/>
                <a:latin typeface="Poppins"/>
                <a:ea typeface="+mn-ea"/>
                <a:cs typeface="+mn-cs"/>
              </a:rPr>
              <a:t>9</a:t>
            </a:r>
            <a:r>
              <a:rPr kumimoji="0" lang="en-US" sz="1800" b="0" i="0" u="none" strike="noStrike" kern="1200" cap="none" spc="-53" normalizeH="0" baseline="0" noProof="0" dirty="0">
                <a:ln>
                  <a:noFill/>
                </a:ln>
                <a:solidFill>
                  <a:schemeClr val="bg2"/>
                </a:solidFill>
                <a:effectLst/>
                <a:uLnTx/>
                <a:uFillTx/>
                <a:latin typeface="Poppins"/>
                <a:ea typeface="+mn-ea"/>
                <a:cs typeface="+mn-cs"/>
              </a:rPr>
              <a:t>/L and WBC &gt;10 x 10</a:t>
            </a:r>
            <a:r>
              <a:rPr kumimoji="0" lang="en-US" sz="1800" b="0" i="0" u="none" strike="noStrike" kern="1200" cap="none" spc="-53" normalizeH="0" baseline="30000" noProof="0" dirty="0">
                <a:ln>
                  <a:noFill/>
                </a:ln>
                <a:solidFill>
                  <a:schemeClr val="bg2"/>
                </a:solidFill>
                <a:effectLst/>
                <a:uLnTx/>
                <a:uFillTx/>
                <a:latin typeface="Poppins"/>
                <a:ea typeface="+mn-ea"/>
                <a:cs typeface="+mn-cs"/>
              </a:rPr>
              <a:t>9</a:t>
            </a:r>
            <a:r>
              <a:rPr kumimoji="0" lang="en-US" sz="1800" b="0" i="0" u="none" strike="noStrike" kern="1200" cap="none" spc="-53" normalizeH="0" baseline="0" noProof="0" dirty="0">
                <a:ln>
                  <a:noFill/>
                </a:ln>
                <a:solidFill>
                  <a:schemeClr val="bg2"/>
                </a:solidFill>
                <a:effectLst/>
                <a:uLnTx/>
                <a:uFillTx/>
                <a:latin typeface="Poppins"/>
                <a:ea typeface="+mn-ea"/>
                <a:cs typeface="+mn-cs"/>
              </a:rPr>
              <a:t>/L</a:t>
            </a:r>
          </a:p>
          <a:p>
            <a:pPr marL="228600" marR="0" lvl="0" indent="-228600" algn="l" defTabSz="914400" rtl="0" eaLnBrk="1" fontAlgn="auto" latinLnBrk="0" hangingPunct="1">
              <a:lnSpc>
                <a:spcPct val="100000"/>
              </a:lnSpc>
              <a:spcBef>
                <a:spcPts val="600"/>
              </a:spcBef>
              <a:spcAft>
                <a:spcPts val="0"/>
              </a:spcAft>
              <a:buClr>
                <a:srgbClr val="FFFFFF"/>
              </a:buClr>
              <a:buSzTx/>
              <a:buFont typeface="Arial" panose="020B0604020202020204" pitchFamily="34" charset="0"/>
              <a:buChar char="•"/>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No reduction of massive splenomegaly by &gt;50%</a:t>
            </a:r>
          </a:p>
          <a:p>
            <a:pPr marL="228600" marR="0" lvl="0" indent="-228600" algn="l" defTabSz="914400" rtl="0" eaLnBrk="1" fontAlgn="auto" latinLnBrk="0" hangingPunct="1">
              <a:lnSpc>
                <a:spcPct val="100000"/>
              </a:lnSpc>
              <a:spcBef>
                <a:spcPts val="600"/>
              </a:spcBef>
              <a:spcAft>
                <a:spcPts val="0"/>
              </a:spcAft>
              <a:buClr>
                <a:srgbClr val="FFFFFF"/>
              </a:buClr>
              <a:buSzTx/>
              <a:buFont typeface="Arial" panose="020B0604020202020204" pitchFamily="34" charset="0"/>
              <a:buChar char="•"/>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No reduction of spleen symptoms</a:t>
            </a:r>
          </a:p>
        </p:txBody>
      </p:sp>
      <p:sp>
        <p:nvSpPr>
          <p:cNvPr id="21" name="Right Arrow 12">
            <a:extLst>
              <a:ext uri="{FF2B5EF4-FFF2-40B4-BE49-F238E27FC236}">
                <a16:creationId xmlns:a16="http://schemas.microsoft.com/office/drawing/2014/main" id="{6FB0C6A8-14E2-32C6-CDFF-50C72FDF7416}"/>
              </a:ext>
            </a:extLst>
          </p:cNvPr>
          <p:cNvSpPr/>
          <p:nvPr/>
        </p:nvSpPr>
        <p:spPr>
          <a:xfrm>
            <a:off x="6416994" y="3065655"/>
            <a:ext cx="1392604" cy="548640"/>
          </a:xfrm>
          <a:prstGeom prst="rightArrow">
            <a:avLst/>
          </a:prstGeom>
          <a:solidFill>
            <a:schemeClr val="accent6"/>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Poppins"/>
              <a:ea typeface="+mn-ea"/>
              <a:cs typeface="+mn-cs"/>
            </a:endParaRPr>
          </a:p>
        </p:txBody>
      </p:sp>
      <p:sp>
        <p:nvSpPr>
          <p:cNvPr id="22" name="Rounded Rectangle 13">
            <a:extLst>
              <a:ext uri="{FF2B5EF4-FFF2-40B4-BE49-F238E27FC236}">
                <a16:creationId xmlns:a16="http://schemas.microsoft.com/office/drawing/2014/main" id="{E9468891-8574-59B6-4FDE-45911B6BCAD0}"/>
              </a:ext>
            </a:extLst>
          </p:cNvPr>
          <p:cNvSpPr/>
          <p:nvPr/>
        </p:nvSpPr>
        <p:spPr>
          <a:xfrm>
            <a:off x="7913010" y="2961632"/>
            <a:ext cx="3195907" cy="756686"/>
          </a:xfrm>
          <a:prstGeom prst="rect">
            <a:avLst/>
          </a:prstGeom>
          <a:solidFill>
            <a:schemeClr val="accent6"/>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chemeClr val="bg2"/>
                </a:solidFill>
                <a:effectLst/>
                <a:uLnTx/>
                <a:uFillTx/>
                <a:latin typeface="Poppins"/>
                <a:ea typeface="+mn-ea"/>
                <a:cs typeface="+mn-cs"/>
              </a:rPr>
              <a:t>At lowest dose to achieve either a PR or CR</a:t>
            </a:r>
          </a:p>
        </p:txBody>
      </p:sp>
      <p:sp>
        <p:nvSpPr>
          <p:cNvPr id="23" name="Rounded Rectangle 16">
            <a:extLst>
              <a:ext uri="{FF2B5EF4-FFF2-40B4-BE49-F238E27FC236}">
                <a16:creationId xmlns:a16="http://schemas.microsoft.com/office/drawing/2014/main" id="{09804CE2-09B3-9298-D30F-68A9BE8CE7B7}"/>
              </a:ext>
            </a:extLst>
          </p:cNvPr>
          <p:cNvSpPr/>
          <p:nvPr/>
        </p:nvSpPr>
        <p:spPr>
          <a:xfrm>
            <a:off x="7913009" y="4280793"/>
            <a:ext cx="3199198" cy="566357"/>
          </a:xfrm>
          <a:prstGeom prst="rect">
            <a:avLst/>
          </a:prstGeom>
          <a:solidFill>
            <a:schemeClr val="tx1"/>
          </a:solidFill>
          <a:ln w="6350" cap="flat" cmpd="sng" algn="ctr">
            <a:solidFill>
              <a:srgbClr val="4472C4"/>
            </a:solid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chemeClr val="bg2"/>
                </a:solidFill>
                <a:effectLst/>
                <a:uLnTx/>
                <a:uFillTx/>
                <a:latin typeface="Poppins"/>
                <a:ea typeface="+mn-ea"/>
                <a:cs typeface="+mn-cs"/>
              </a:rPr>
              <a:t> At any dose </a:t>
            </a:r>
          </a:p>
        </p:txBody>
      </p:sp>
      <p:sp>
        <p:nvSpPr>
          <p:cNvPr id="24" name="Content Placeholder 5">
            <a:extLst>
              <a:ext uri="{FF2B5EF4-FFF2-40B4-BE49-F238E27FC236}">
                <a16:creationId xmlns:a16="http://schemas.microsoft.com/office/drawing/2014/main" id="{C98DBBCA-D604-1EBC-7AF9-427CBE106F8A}"/>
              </a:ext>
            </a:extLst>
          </p:cNvPr>
          <p:cNvSpPr txBox="1">
            <a:spLocks/>
          </p:cNvSpPr>
          <p:nvPr/>
        </p:nvSpPr>
        <p:spPr bwMode="auto">
          <a:xfrm>
            <a:off x="438298" y="2731838"/>
            <a:ext cx="6377941" cy="1216275"/>
          </a:xfrm>
          <a:prstGeom prst="rect">
            <a:avLst/>
          </a:prstGeom>
          <a:solidFill>
            <a:schemeClr val="accent6"/>
          </a:solidFill>
          <a:ln>
            <a:noFill/>
          </a:ln>
          <a:extLst>
            <a:ext uri="{FAA26D3D-D897-4be2-8F04-BA451C77F1D7}">
              <ma14:placeholderFlag xmlns:ma14="http://schemas.microsoft.com/office/mac/drawingml/2011/main" xmlns="" val="1"/>
            </a:ext>
          </a:extLst>
        </p:spPr>
        <p:txBody>
          <a:bodyPr lIns="121608" tIns="60804" rIns="121608" bIns="60804">
            <a:noAutofit/>
          </a:bodyPr>
          <a:lstStyle>
            <a:lvl1pPr marL="342900" indent="-342900" algn="l" defTabSz="457200" rtl="0" eaLnBrk="0" fontAlgn="base" hangingPunct="0">
              <a:spcBef>
                <a:spcPct val="20000"/>
              </a:spcBef>
              <a:spcAft>
                <a:spcPct val="0"/>
              </a:spcAft>
              <a:buClr>
                <a:schemeClr val="accent5">
                  <a:lumMod val="75000"/>
                </a:schemeClr>
              </a:buClr>
              <a:buFont typeface="Arial"/>
              <a:buChar char="•"/>
              <a:defRPr sz="2400" kern="1200">
                <a:solidFill>
                  <a:schemeClr val="tx1"/>
                </a:solidFill>
                <a:latin typeface="+mn-lt"/>
                <a:ea typeface="MS PGothic" pitchFamily="34" charset="-128"/>
                <a:cs typeface="Geneva" charset="0"/>
              </a:defRPr>
            </a:lvl1pPr>
            <a:lvl2pPr marL="742950" indent="-28575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2pPr>
            <a:lvl3pPr marL="11430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3pPr>
            <a:lvl4pPr marL="16002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4pPr>
            <a:lvl5pPr marL="20574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063" rtl="0" eaLnBrk="0" fontAlgn="base" latinLnBrk="0" hangingPunct="0">
              <a:lnSpc>
                <a:spcPct val="110000"/>
              </a:lnSpc>
              <a:spcBef>
                <a:spcPts val="1000"/>
              </a:spcBef>
              <a:spcAft>
                <a:spcPts val="0"/>
              </a:spcAft>
              <a:buClr>
                <a:srgbClr val="FFFFFF"/>
              </a:buClr>
              <a:buSzTx/>
              <a:buFont typeface="Arial" panose="020B0604020202020204" pitchFamily="34" charset="0"/>
              <a:buChar char="•"/>
              <a:tabLst/>
              <a:defRPr/>
            </a:pPr>
            <a:r>
              <a:rPr kumimoji="0" lang="en-US" sz="1800" b="0" i="0" u="none" strike="noStrike" kern="1200" cap="none" spc="0" normalizeH="0" baseline="0" noProof="0">
                <a:ln>
                  <a:noFill/>
                </a:ln>
                <a:solidFill>
                  <a:schemeClr val="bg2"/>
                </a:solidFill>
                <a:effectLst/>
                <a:uLnTx/>
                <a:uFillTx/>
                <a:latin typeface="Poppins"/>
                <a:ea typeface="MS PGothic" pitchFamily="34" charset="-128"/>
                <a:cs typeface="+mn-cs"/>
              </a:rPr>
              <a:t>Cytopenias (any)</a:t>
            </a:r>
          </a:p>
          <a:p>
            <a:pPr marL="798513" marR="0" lvl="1" indent="-287338" algn="l" defTabSz="457063" rtl="0" eaLnBrk="0" fontAlgn="base" latinLnBrk="0" hangingPunct="0">
              <a:lnSpc>
                <a:spcPct val="100000"/>
              </a:lnSpc>
              <a:spcBef>
                <a:spcPts val="0"/>
              </a:spcBef>
              <a:spcAft>
                <a:spcPct val="0"/>
              </a:spcAft>
              <a:buClr>
                <a:srgbClr val="FFFFFF"/>
              </a:buClr>
              <a:buSzTx/>
              <a:buFont typeface="Lucida Grande"/>
              <a:buChar char="–"/>
              <a:tabLst/>
              <a:defRPr/>
            </a:pPr>
            <a:r>
              <a:rPr kumimoji="0" lang="en-US" sz="1800" b="0" i="0" u="none" strike="noStrike" kern="1200" cap="none" spc="0" normalizeH="0" baseline="0" noProof="0">
                <a:ln>
                  <a:noFill/>
                </a:ln>
                <a:solidFill>
                  <a:schemeClr val="bg2"/>
                </a:solidFill>
                <a:effectLst/>
                <a:uLnTx/>
                <a:uFillTx/>
                <a:latin typeface="Poppins"/>
              </a:rPr>
              <a:t>ANC &lt;1.0 x 10</a:t>
            </a:r>
            <a:r>
              <a:rPr kumimoji="0" lang="en-US" sz="1800" b="0" i="0" u="none" strike="noStrike" kern="1200" cap="none" spc="0" normalizeH="0" baseline="30000" noProof="0">
                <a:ln>
                  <a:noFill/>
                </a:ln>
                <a:solidFill>
                  <a:schemeClr val="bg2"/>
                </a:solidFill>
                <a:effectLst/>
                <a:uLnTx/>
                <a:uFillTx/>
                <a:latin typeface="Poppins"/>
              </a:rPr>
              <a:t>9</a:t>
            </a:r>
            <a:r>
              <a:rPr kumimoji="0" lang="en-US" sz="1800" b="0" i="0" u="none" strike="noStrike" kern="1200" cap="none" spc="0" normalizeH="0" baseline="0" noProof="0">
                <a:ln>
                  <a:noFill/>
                </a:ln>
                <a:solidFill>
                  <a:schemeClr val="bg2"/>
                </a:solidFill>
                <a:effectLst/>
                <a:uLnTx/>
                <a:uFillTx/>
                <a:latin typeface="Poppins"/>
              </a:rPr>
              <a:t>/L</a:t>
            </a:r>
          </a:p>
          <a:p>
            <a:pPr marL="798513" marR="0" lvl="1" indent="-287338" algn="l" defTabSz="457063" rtl="0" eaLnBrk="0" fontAlgn="base" latinLnBrk="0" hangingPunct="0">
              <a:lnSpc>
                <a:spcPct val="100000"/>
              </a:lnSpc>
              <a:spcBef>
                <a:spcPts val="0"/>
              </a:spcBef>
              <a:spcAft>
                <a:spcPct val="0"/>
              </a:spcAft>
              <a:buClr>
                <a:srgbClr val="FFFFFF"/>
              </a:buClr>
              <a:buSzTx/>
              <a:buFont typeface="Lucida Grande"/>
              <a:buChar char="–"/>
              <a:tabLst/>
              <a:defRPr/>
            </a:pPr>
            <a:r>
              <a:rPr kumimoji="0" lang="en-US" sz="1800" b="0" i="0" u="none" strike="noStrike" kern="1200" cap="none" spc="0" normalizeH="0" baseline="0" noProof="0">
                <a:ln>
                  <a:noFill/>
                </a:ln>
                <a:solidFill>
                  <a:schemeClr val="bg2"/>
                </a:solidFill>
                <a:effectLst/>
                <a:uLnTx/>
                <a:uFillTx/>
                <a:latin typeface="Poppins"/>
              </a:rPr>
              <a:t>Hemoglobin &lt;100 g/L</a:t>
            </a:r>
          </a:p>
          <a:p>
            <a:pPr marL="798513" marR="0" lvl="1" indent="-287338" algn="l" defTabSz="457063" rtl="0" eaLnBrk="0" fontAlgn="base" latinLnBrk="0" hangingPunct="0">
              <a:lnSpc>
                <a:spcPct val="100000"/>
              </a:lnSpc>
              <a:spcBef>
                <a:spcPts val="0"/>
              </a:spcBef>
              <a:spcAft>
                <a:spcPct val="0"/>
              </a:spcAft>
              <a:buClr>
                <a:srgbClr val="FFFFFF"/>
              </a:buClr>
              <a:buSzTx/>
              <a:buFont typeface="Lucida Grande"/>
              <a:buChar char="–"/>
              <a:tabLst/>
              <a:defRPr/>
            </a:pPr>
            <a:r>
              <a:rPr kumimoji="0" lang="en-US" sz="1800" b="0" i="0" u="none" strike="noStrike" kern="1200" cap="none" spc="0" normalizeH="0" baseline="0" noProof="0">
                <a:ln>
                  <a:noFill/>
                </a:ln>
                <a:solidFill>
                  <a:schemeClr val="bg2"/>
                </a:solidFill>
                <a:effectLst/>
                <a:uLnTx/>
                <a:uFillTx/>
                <a:latin typeface="Poppins"/>
              </a:rPr>
              <a:t>Platelets &lt;100 x 10</a:t>
            </a:r>
            <a:r>
              <a:rPr kumimoji="0" lang="en-US" sz="1800" b="0" i="0" u="none" strike="noStrike" kern="1200" cap="none" spc="0" normalizeH="0" baseline="30000" noProof="0">
                <a:ln>
                  <a:noFill/>
                </a:ln>
                <a:solidFill>
                  <a:schemeClr val="bg2"/>
                </a:solidFill>
                <a:effectLst/>
                <a:uLnTx/>
                <a:uFillTx/>
                <a:latin typeface="Poppins"/>
              </a:rPr>
              <a:t>9</a:t>
            </a:r>
            <a:r>
              <a:rPr kumimoji="0" lang="en-US" sz="1800" b="0" i="0" u="none" strike="noStrike" kern="1200" cap="none" spc="0" normalizeH="0" baseline="0" noProof="0">
                <a:ln>
                  <a:noFill/>
                </a:ln>
                <a:solidFill>
                  <a:schemeClr val="bg2"/>
                </a:solidFill>
                <a:effectLst/>
                <a:uLnTx/>
                <a:uFillTx/>
                <a:latin typeface="Poppins"/>
              </a:rPr>
              <a:t>/L</a:t>
            </a:r>
          </a:p>
        </p:txBody>
      </p:sp>
    </p:spTree>
    <p:extLst>
      <p:ext uri="{BB962C8B-B14F-4D97-AF65-F5344CB8AC3E}">
        <p14:creationId xmlns:p14="http://schemas.microsoft.com/office/powerpoint/2010/main" val="1541761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B689DB-177A-774F-15C0-879214D997FA}"/>
              </a:ext>
            </a:extLst>
          </p:cNvPr>
          <p:cNvSpPr>
            <a:spLocks noGrp="1"/>
          </p:cNvSpPr>
          <p:nvPr>
            <p:ph type="title"/>
          </p:nvPr>
        </p:nvSpPr>
        <p:spPr>
          <a:xfrm>
            <a:off x="231078" y="531006"/>
            <a:ext cx="11740260" cy="502445"/>
          </a:xfrm>
        </p:spPr>
        <p:txBody>
          <a:bodyPr/>
          <a:lstStyle/>
          <a:p>
            <a:r>
              <a:rPr lang="en-GB" dirty="0"/>
              <a:t>MAJIC-PV: Ruxolitinib vs BAT in High-Risk PV</a:t>
            </a:r>
            <a:endParaRPr lang="en-US" dirty="0"/>
          </a:p>
        </p:txBody>
      </p:sp>
      <p:sp>
        <p:nvSpPr>
          <p:cNvPr id="330" name="Content Placeholder 329">
            <a:extLst>
              <a:ext uri="{FF2B5EF4-FFF2-40B4-BE49-F238E27FC236}">
                <a16:creationId xmlns:a16="http://schemas.microsoft.com/office/drawing/2014/main" id="{79FC53A1-62B8-F4D9-2C19-C12F2E9DB46E}"/>
              </a:ext>
            </a:extLst>
          </p:cNvPr>
          <p:cNvSpPr>
            <a:spLocks noGrp="1"/>
          </p:cNvSpPr>
          <p:nvPr>
            <p:ph idx="1"/>
          </p:nvPr>
        </p:nvSpPr>
        <p:spPr>
          <a:xfrm>
            <a:off x="231775" y="1335088"/>
            <a:ext cx="11739563" cy="647819"/>
          </a:xfrm>
        </p:spPr>
        <p:txBody>
          <a:bodyPr/>
          <a:lstStyle/>
          <a:p>
            <a:r>
              <a:rPr lang="en-US" sz="2000" dirty="0"/>
              <a:t>Randomized phase II study in high-risk patients with PV who were intolerant or resistant to hydroxyurea (N = 180)</a:t>
            </a:r>
          </a:p>
        </p:txBody>
      </p:sp>
      <p:sp>
        <p:nvSpPr>
          <p:cNvPr id="4" name="Content Placeholder 3">
            <a:extLst>
              <a:ext uri="{FF2B5EF4-FFF2-40B4-BE49-F238E27FC236}">
                <a16:creationId xmlns:a16="http://schemas.microsoft.com/office/drawing/2014/main" id="{7811CFB8-A044-D9CD-6FE3-DCBF3F774BF9}"/>
              </a:ext>
            </a:extLst>
          </p:cNvPr>
          <p:cNvSpPr>
            <a:spLocks noGrp="1"/>
          </p:cNvSpPr>
          <p:nvPr>
            <p:ph sz="quarter" idx="10"/>
          </p:nvPr>
        </p:nvSpPr>
        <p:spPr>
          <a:xfrm>
            <a:off x="1712199" y="6302375"/>
            <a:ext cx="7812290" cy="327025"/>
          </a:xfrm>
        </p:spPr>
        <p:txBody>
          <a:bodyPr/>
          <a:lstStyle/>
          <a:p>
            <a:pPr algn="ctr"/>
            <a:r>
              <a:rPr lang="en-US" dirty="0"/>
              <a:t>Harrison. JCO. 2023;41:3534.</a:t>
            </a:r>
          </a:p>
        </p:txBody>
      </p:sp>
      <p:sp>
        <p:nvSpPr>
          <p:cNvPr id="165" name="TextBox 164">
            <a:extLst>
              <a:ext uri="{FF2B5EF4-FFF2-40B4-BE49-F238E27FC236}">
                <a16:creationId xmlns:a16="http://schemas.microsoft.com/office/drawing/2014/main" id="{C2A74391-360B-FE2F-EDA5-93D2838D9A3E}"/>
              </a:ext>
            </a:extLst>
          </p:cNvPr>
          <p:cNvSpPr txBox="1"/>
          <p:nvPr/>
        </p:nvSpPr>
        <p:spPr bwMode="auto">
          <a:xfrm>
            <a:off x="893881" y="1968594"/>
            <a:ext cx="3029303" cy="338554"/>
          </a:xfrm>
          <a:prstGeom prst="rect">
            <a:avLst/>
          </a:prstGeom>
          <a:solidFill>
            <a:srgbClr val="FFFFFF"/>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u="none" strike="noStrike" kern="0" cap="none" spc="0" normalizeH="0" baseline="0" noProof="0" dirty="0">
                <a:ln>
                  <a:noFill/>
                </a:ln>
                <a:solidFill>
                  <a:srgbClr val="000000"/>
                </a:solidFill>
                <a:effectLst/>
                <a:uLnTx/>
                <a:uFillTx/>
                <a:latin typeface="Poppins" pitchFamily="2" charset="77"/>
                <a:cs typeface="Poppins" pitchFamily="2" charset="77"/>
              </a:rPr>
              <a:t>EFS</a:t>
            </a:r>
          </a:p>
        </p:txBody>
      </p:sp>
      <p:sp>
        <p:nvSpPr>
          <p:cNvPr id="166" name="TextBox 165">
            <a:extLst>
              <a:ext uri="{FF2B5EF4-FFF2-40B4-BE49-F238E27FC236}">
                <a16:creationId xmlns:a16="http://schemas.microsoft.com/office/drawing/2014/main" id="{8EB1C7E0-1D14-B1D6-D5AA-6407647F0112}"/>
              </a:ext>
            </a:extLst>
          </p:cNvPr>
          <p:cNvSpPr txBox="1"/>
          <p:nvPr/>
        </p:nvSpPr>
        <p:spPr bwMode="auto">
          <a:xfrm>
            <a:off x="6657158" y="1825796"/>
            <a:ext cx="2966074" cy="584775"/>
          </a:xfrm>
          <a:prstGeom prst="rect">
            <a:avLst/>
          </a:prstGeom>
          <a:solidFill>
            <a:srgbClr val="FFFFFF"/>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u="none" strike="noStrike" kern="0" cap="none" spc="0" normalizeH="0" baseline="0" noProof="0" dirty="0">
                <a:ln>
                  <a:noFill/>
                </a:ln>
                <a:solidFill>
                  <a:srgbClr val="000000"/>
                </a:solidFill>
                <a:effectLst/>
                <a:uLnTx/>
                <a:uFillTx/>
                <a:latin typeface="Poppins" pitchFamily="2" charset="77"/>
                <a:cs typeface="Poppins" pitchFamily="2" charset="77"/>
              </a:rPr>
              <a:t>EFS by Attainment of CR Within 12 Mo</a:t>
            </a:r>
          </a:p>
        </p:txBody>
      </p:sp>
      <p:graphicFrame>
        <p:nvGraphicFramePr>
          <p:cNvPr id="167" name="Table 6">
            <a:extLst>
              <a:ext uri="{FF2B5EF4-FFF2-40B4-BE49-F238E27FC236}">
                <a16:creationId xmlns:a16="http://schemas.microsoft.com/office/drawing/2014/main" id="{E28226A3-40FE-E775-F3B3-E3F49113C127}"/>
              </a:ext>
            </a:extLst>
          </p:cNvPr>
          <p:cNvGraphicFramePr>
            <a:graphicFrameLocks noGrp="1"/>
          </p:cNvGraphicFramePr>
          <p:nvPr>
            <p:extLst>
              <p:ext uri="{D42A27DB-BD31-4B8C-83A1-F6EECF244321}">
                <p14:modId xmlns:p14="http://schemas.microsoft.com/office/powerpoint/2010/main" val="1606602183"/>
              </p:ext>
            </p:extLst>
          </p:nvPr>
        </p:nvGraphicFramePr>
        <p:xfrm>
          <a:off x="2090642" y="4622574"/>
          <a:ext cx="8229600" cy="1584960"/>
        </p:xfrm>
        <a:graphic>
          <a:graphicData uri="http://schemas.openxmlformats.org/drawingml/2006/table">
            <a:tbl>
              <a:tblPr firstRow="1" bandRow="1"/>
              <a:tblGrid>
                <a:gridCol w="3252719">
                  <a:extLst>
                    <a:ext uri="{9D8B030D-6E8A-4147-A177-3AD203B41FA5}">
                      <a16:colId xmlns:a16="http://schemas.microsoft.com/office/drawing/2014/main" val="3803428305"/>
                    </a:ext>
                  </a:extLst>
                </a:gridCol>
                <a:gridCol w="3125221">
                  <a:extLst>
                    <a:ext uri="{9D8B030D-6E8A-4147-A177-3AD203B41FA5}">
                      <a16:colId xmlns:a16="http://schemas.microsoft.com/office/drawing/2014/main" val="170967723"/>
                    </a:ext>
                  </a:extLst>
                </a:gridCol>
                <a:gridCol w="1851660">
                  <a:extLst>
                    <a:ext uri="{9D8B030D-6E8A-4147-A177-3AD203B41FA5}">
                      <a16:colId xmlns:a16="http://schemas.microsoft.com/office/drawing/2014/main" val="1053433022"/>
                    </a:ext>
                  </a:extLst>
                </a:gridCol>
              </a:tblGrid>
              <a:tr h="246377">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600" dirty="0">
                          <a:solidFill>
                            <a:schemeClr val="bg2"/>
                          </a:solidFill>
                          <a:latin typeface="+mn-lt"/>
                        </a:rPr>
                        <a:t>Endpoint</a:t>
                      </a:r>
                    </a:p>
                  </a:txBody>
                  <a:tcPr anchor="b">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600" dirty="0">
                          <a:solidFill>
                            <a:schemeClr val="bg2"/>
                          </a:solidFill>
                          <a:latin typeface="+mn-lt"/>
                        </a:rPr>
                        <a:t>Rux</a:t>
                      </a:r>
                      <a:br>
                        <a:rPr lang="en-US" sz="1600" dirty="0">
                          <a:solidFill>
                            <a:schemeClr val="bg2"/>
                          </a:solidFill>
                          <a:latin typeface="+mn-lt"/>
                        </a:rPr>
                      </a:br>
                      <a:r>
                        <a:rPr lang="en-US" sz="1600" dirty="0">
                          <a:solidFill>
                            <a:schemeClr val="bg2"/>
                          </a:solidFill>
                          <a:latin typeface="+mn-lt"/>
                        </a:rPr>
                        <a:t> (n = 93)</a:t>
                      </a:r>
                    </a:p>
                  </a:txBody>
                  <a:tcPr anchor="b">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600" dirty="0">
                          <a:solidFill>
                            <a:schemeClr val="bg2"/>
                          </a:solidFill>
                          <a:latin typeface="+mn-lt"/>
                        </a:rPr>
                        <a:t>BAT </a:t>
                      </a:r>
                      <a:br>
                        <a:rPr lang="en-US" sz="1600" dirty="0">
                          <a:solidFill>
                            <a:schemeClr val="bg2"/>
                          </a:solidFill>
                          <a:latin typeface="+mn-lt"/>
                        </a:rPr>
                      </a:br>
                      <a:r>
                        <a:rPr lang="en-US" sz="1600" dirty="0">
                          <a:solidFill>
                            <a:schemeClr val="bg2"/>
                          </a:solidFill>
                          <a:latin typeface="+mn-lt"/>
                        </a:rPr>
                        <a:t>(n = 87)</a:t>
                      </a:r>
                    </a:p>
                  </a:txBody>
                  <a:tcPr anchor="b">
                    <a:lnL w="12700" cmpd="sng">
                      <a:noFill/>
                    </a:lnL>
                    <a:lnR w="12700" cmpd="sng">
                      <a:noFill/>
                    </a:lnR>
                    <a:lnT w="12700" cmpd="sng">
                      <a:noFill/>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475462348"/>
                  </a:ext>
                </a:extLst>
              </a:tr>
              <a:tr h="1426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a:solidFill>
                            <a:schemeClr val="tx1"/>
                          </a:solidFill>
                          <a:latin typeface="+mn-lt"/>
                        </a:rPr>
                        <a:t>CR within 12 mo, n (%)</a:t>
                      </a:r>
                    </a:p>
                  </a:txBody>
                  <a:tcP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40 (43)</a:t>
                      </a:r>
                    </a:p>
                  </a:txBody>
                  <a:tcP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23 (26)</a:t>
                      </a:r>
                    </a:p>
                  </a:txBody>
                  <a:tcP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772143777"/>
                  </a:ext>
                </a:extLst>
              </a:tr>
              <a:tr h="1426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a:solidFill>
                            <a:schemeClr val="tx1"/>
                          </a:solidFill>
                          <a:latin typeface="+mn-lt"/>
                        </a:rPr>
                        <a:t>3-yr PFS, % (95% CI)</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84 (74-90)</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75 (63-83)</a:t>
                      </a:r>
                    </a:p>
                  </a:txBody>
                  <a:tcPr>
                    <a:lnL w="12700" cmpd="sng">
                      <a:noFill/>
                    </a:lnL>
                    <a:lnR w="12700" cmpd="sng">
                      <a:noFill/>
                    </a:lnR>
                    <a:lnT w="28575"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298710"/>
                  </a:ext>
                </a:extLst>
              </a:tr>
              <a:tr h="1426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a:solidFill>
                            <a:schemeClr val="tx1"/>
                          </a:solidFill>
                          <a:latin typeface="+mn-lt"/>
                        </a:rPr>
                        <a:t>3-yr OS, %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88 (79-93)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600" dirty="0">
                          <a:solidFill>
                            <a:schemeClr val="tx1"/>
                          </a:solidFill>
                          <a:latin typeface="+mn-lt"/>
                        </a:rPr>
                        <a:t>87 (77-93)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264830083"/>
                  </a:ext>
                </a:extLst>
              </a:tr>
            </a:tbl>
          </a:graphicData>
        </a:graphic>
      </p:graphicFrame>
      <p:grpSp>
        <p:nvGrpSpPr>
          <p:cNvPr id="249" name="Group 248">
            <a:extLst>
              <a:ext uri="{FF2B5EF4-FFF2-40B4-BE49-F238E27FC236}">
                <a16:creationId xmlns:a16="http://schemas.microsoft.com/office/drawing/2014/main" id="{2B86E77D-7904-EE1D-DC86-359B50EB364D}"/>
              </a:ext>
            </a:extLst>
          </p:cNvPr>
          <p:cNvGrpSpPr/>
          <p:nvPr/>
        </p:nvGrpSpPr>
        <p:grpSpPr>
          <a:xfrm>
            <a:off x="743671" y="4160774"/>
            <a:ext cx="3330432" cy="307777"/>
            <a:chOff x="1525192" y="3324350"/>
            <a:chExt cx="4174040" cy="320569"/>
          </a:xfrm>
        </p:grpSpPr>
        <p:sp>
          <p:nvSpPr>
            <p:cNvPr id="273" name="TextBox 272">
              <a:extLst>
                <a:ext uri="{FF2B5EF4-FFF2-40B4-BE49-F238E27FC236}">
                  <a16:creationId xmlns:a16="http://schemas.microsoft.com/office/drawing/2014/main" id="{A3AED98A-BA00-E1EB-3617-186E7B704CFF}"/>
                </a:ext>
              </a:extLst>
            </p:cNvPr>
            <p:cNvSpPr txBox="1"/>
            <p:nvPr/>
          </p:nvSpPr>
          <p:spPr bwMode="auto">
            <a:xfrm>
              <a:off x="1525192" y="3324350"/>
              <a:ext cx="376094"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0</a:t>
              </a:r>
            </a:p>
          </p:txBody>
        </p:sp>
        <p:sp>
          <p:nvSpPr>
            <p:cNvPr id="274" name="TextBox 273">
              <a:extLst>
                <a:ext uri="{FF2B5EF4-FFF2-40B4-BE49-F238E27FC236}">
                  <a16:creationId xmlns:a16="http://schemas.microsoft.com/office/drawing/2014/main" id="{5AC4EADD-BE85-717B-11B6-5E05693E4A1F}"/>
                </a:ext>
              </a:extLst>
            </p:cNvPr>
            <p:cNvSpPr txBox="1"/>
            <p:nvPr/>
          </p:nvSpPr>
          <p:spPr bwMode="auto">
            <a:xfrm>
              <a:off x="2314472" y="3324350"/>
              <a:ext cx="309796"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1</a:t>
              </a:r>
            </a:p>
          </p:txBody>
        </p:sp>
        <p:sp>
          <p:nvSpPr>
            <p:cNvPr id="275" name="TextBox 274">
              <a:extLst>
                <a:ext uri="{FF2B5EF4-FFF2-40B4-BE49-F238E27FC236}">
                  <a16:creationId xmlns:a16="http://schemas.microsoft.com/office/drawing/2014/main" id="{A5113D5D-9CAC-D467-17C6-69E45450BA4B}"/>
                </a:ext>
              </a:extLst>
            </p:cNvPr>
            <p:cNvSpPr txBox="1"/>
            <p:nvPr/>
          </p:nvSpPr>
          <p:spPr bwMode="auto">
            <a:xfrm>
              <a:off x="3057221" y="3324350"/>
              <a:ext cx="362032"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2</a:t>
              </a:r>
            </a:p>
          </p:txBody>
        </p:sp>
        <p:sp>
          <p:nvSpPr>
            <p:cNvPr id="276" name="TextBox 275">
              <a:extLst>
                <a:ext uri="{FF2B5EF4-FFF2-40B4-BE49-F238E27FC236}">
                  <a16:creationId xmlns:a16="http://schemas.microsoft.com/office/drawing/2014/main" id="{3E7E8CC1-F41A-17E1-5DF9-81D8D95913A1}"/>
                </a:ext>
              </a:extLst>
            </p:cNvPr>
            <p:cNvSpPr txBox="1"/>
            <p:nvPr/>
          </p:nvSpPr>
          <p:spPr bwMode="auto">
            <a:xfrm>
              <a:off x="3814271" y="3324350"/>
              <a:ext cx="366050"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3</a:t>
              </a:r>
            </a:p>
          </p:txBody>
        </p:sp>
        <p:sp>
          <p:nvSpPr>
            <p:cNvPr id="277" name="TextBox 276">
              <a:extLst>
                <a:ext uri="{FF2B5EF4-FFF2-40B4-BE49-F238E27FC236}">
                  <a16:creationId xmlns:a16="http://schemas.microsoft.com/office/drawing/2014/main" id="{00FF1779-33F4-CB39-FB18-D4146FF7F54F}"/>
                </a:ext>
              </a:extLst>
            </p:cNvPr>
            <p:cNvSpPr txBox="1"/>
            <p:nvPr/>
          </p:nvSpPr>
          <p:spPr bwMode="auto">
            <a:xfrm>
              <a:off x="4578115" y="3324350"/>
              <a:ext cx="376094"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4</a:t>
              </a:r>
            </a:p>
          </p:txBody>
        </p:sp>
        <p:sp>
          <p:nvSpPr>
            <p:cNvPr id="278" name="TextBox 277">
              <a:extLst>
                <a:ext uri="{FF2B5EF4-FFF2-40B4-BE49-F238E27FC236}">
                  <a16:creationId xmlns:a16="http://schemas.microsoft.com/office/drawing/2014/main" id="{28E54BD9-0CD3-DE6C-24BA-39E629C8B12B}"/>
                </a:ext>
              </a:extLst>
            </p:cNvPr>
            <p:cNvSpPr txBox="1"/>
            <p:nvPr/>
          </p:nvSpPr>
          <p:spPr bwMode="auto">
            <a:xfrm>
              <a:off x="5323137" y="3324350"/>
              <a:ext cx="376095" cy="3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5</a:t>
              </a:r>
            </a:p>
          </p:txBody>
        </p:sp>
      </p:grpSp>
      <p:sp>
        <p:nvSpPr>
          <p:cNvPr id="250" name="TextBox 249">
            <a:extLst>
              <a:ext uri="{FF2B5EF4-FFF2-40B4-BE49-F238E27FC236}">
                <a16:creationId xmlns:a16="http://schemas.microsoft.com/office/drawing/2014/main" id="{C9C1C2A9-8EAD-9B73-6294-20D2857DC6C5}"/>
              </a:ext>
            </a:extLst>
          </p:cNvPr>
          <p:cNvSpPr txBox="1"/>
          <p:nvPr/>
        </p:nvSpPr>
        <p:spPr bwMode="auto">
          <a:xfrm rot="16200000">
            <a:off x="-488729" y="3099607"/>
            <a:ext cx="1726827" cy="32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auto">
              <a:lnSpc>
                <a:spcPct val="90000"/>
              </a:lnSpc>
              <a:spcBef>
                <a:spcPct val="35000"/>
              </a:spcBef>
              <a:spcAft>
                <a:spcPct val="25000"/>
              </a:spcAft>
              <a:buClr>
                <a:schemeClr val="folHlink"/>
              </a:buClr>
              <a:buSzTx/>
              <a:tabLst/>
              <a:defRPr/>
            </a:pPr>
            <a:r>
              <a:rPr lang="en-US" sz="1600" dirty="0">
                <a:solidFill>
                  <a:schemeClr val="tx1">
                    <a:lumMod val="75000"/>
                    <a:lumOff val="25000"/>
                  </a:schemeClr>
                </a:solidFill>
                <a:latin typeface="Poppins Medium" pitchFamily="2" charset="77"/>
                <a:cs typeface="Poppins Medium" pitchFamily="2" charset="77"/>
              </a:rPr>
              <a:t>Patients (%)</a:t>
            </a:r>
          </a:p>
        </p:txBody>
      </p:sp>
      <p:sp>
        <p:nvSpPr>
          <p:cNvPr id="268" name="TextBox 267">
            <a:extLst>
              <a:ext uri="{FF2B5EF4-FFF2-40B4-BE49-F238E27FC236}">
                <a16:creationId xmlns:a16="http://schemas.microsoft.com/office/drawing/2014/main" id="{712960FE-1BD6-0C12-16C2-22F374BB7941}"/>
              </a:ext>
            </a:extLst>
          </p:cNvPr>
          <p:cNvSpPr txBox="1"/>
          <p:nvPr/>
        </p:nvSpPr>
        <p:spPr bwMode="auto">
          <a:xfrm>
            <a:off x="415288" y="2274271"/>
            <a:ext cx="4780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100</a:t>
            </a:r>
          </a:p>
        </p:txBody>
      </p:sp>
      <p:sp>
        <p:nvSpPr>
          <p:cNvPr id="269" name="TextBox 268">
            <a:extLst>
              <a:ext uri="{FF2B5EF4-FFF2-40B4-BE49-F238E27FC236}">
                <a16:creationId xmlns:a16="http://schemas.microsoft.com/office/drawing/2014/main" id="{DB6DEEE8-34F9-2A83-C3E9-F67063095A7A}"/>
              </a:ext>
            </a:extLst>
          </p:cNvPr>
          <p:cNvSpPr txBox="1"/>
          <p:nvPr/>
        </p:nvSpPr>
        <p:spPr bwMode="auto">
          <a:xfrm>
            <a:off x="492232" y="2695700"/>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75</a:t>
            </a:r>
          </a:p>
        </p:txBody>
      </p:sp>
      <p:sp>
        <p:nvSpPr>
          <p:cNvPr id="270" name="TextBox 269">
            <a:extLst>
              <a:ext uri="{FF2B5EF4-FFF2-40B4-BE49-F238E27FC236}">
                <a16:creationId xmlns:a16="http://schemas.microsoft.com/office/drawing/2014/main" id="{9CAA46D8-067E-11B1-D3B2-D7EDBE3F9CDC}"/>
              </a:ext>
            </a:extLst>
          </p:cNvPr>
          <p:cNvSpPr txBox="1"/>
          <p:nvPr/>
        </p:nvSpPr>
        <p:spPr bwMode="auto">
          <a:xfrm>
            <a:off x="477805" y="3130862"/>
            <a:ext cx="4154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50</a:t>
            </a:r>
          </a:p>
        </p:txBody>
      </p:sp>
      <p:sp>
        <p:nvSpPr>
          <p:cNvPr id="271" name="TextBox 270">
            <a:extLst>
              <a:ext uri="{FF2B5EF4-FFF2-40B4-BE49-F238E27FC236}">
                <a16:creationId xmlns:a16="http://schemas.microsoft.com/office/drawing/2014/main" id="{4E4A3614-ABFE-F38C-6E1C-804CDC178673}"/>
              </a:ext>
            </a:extLst>
          </p:cNvPr>
          <p:cNvSpPr txBox="1"/>
          <p:nvPr/>
        </p:nvSpPr>
        <p:spPr bwMode="auto">
          <a:xfrm>
            <a:off x="489026" y="3562800"/>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25</a:t>
            </a:r>
          </a:p>
        </p:txBody>
      </p:sp>
      <p:sp>
        <p:nvSpPr>
          <p:cNvPr id="272" name="TextBox 271">
            <a:extLst>
              <a:ext uri="{FF2B5EF4-FFF2-40B4-BE49-F238E27FC236}">
                <a16:creationId xmlns:a16="http://schemas.microsoft.com/office/drawing/2014/main" id="{500D8BD2-1F9B-DD08-8B14-60BAB5501946}"/>
              </a:ext>
            </a:extLst>
          </p:cNvPr>
          <p:cNvSpPr txBox="1"/>
          <p:nvPr/>
        </p:nvSpPr>
        <p:spPr bwMode="auto">
          <a:xfrm>
            <a:off x="593221" y="3988544"/>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0</a:t>
            </a:r>
          </a:p>
        </p:txBody>
      </p:sp>
      <p:grpSp>
        <p:nvGrpSpPr>
          <p:cNvPr id="8" name="Group 7">
            <a:extLst>
              <a:ext uri="{FF2B5EF4-FFF2-40B4-BE49-F238E27FC236}">
                <a16:creationId xmlns:a16="http://schemas.microsoft.com/office/drawing/2014/main" id="{36F3BAA2-C3BE-0232-09FE-9C2CFF45CD36}"/>
              </a:ext>
            </a:extLst>
          </p:cNvPr>
          <p:cNvGrpSpPr/>
          <p:nvPr/>
        </p:nvGrpSpPr>
        <p:grpSpPr>
          <a:xfrm>
            <a:off x="833696" y="2396239"/>
            <a:ext cx="3100153" cy="1709672"/>
            <a:chOff x="777134" y="2396239"/>
            <a:chExt cx="3100153" cy="1709672"/>
          </a:xfrm>
        </p:grpSpPr>
        <p:sp>
          <p:nvSpPr>
            <p:cNvPr id="261" name="Freeform: Shape 260">
              <a:extLst>
                <a:ext uri="{FF2B5EF4-FFF2-40B4-BE49-F238E27FC236}">
                  <a16:creationId xmlns:a16="http://schemas.microsoft.com/office/drawing/2014/main" id="{A49A5A63-D9F3-CA0F-C33D-94830FBD52B6}"/>
                </a:ext>
              </a:extLst>
            </p:cNvPr>
            <p:cNvSpPr/>
            <p:nvPr/>
          </p:nvSpPr>
          <p:spPr bwMode="auto">
            <a:xfrm>
              <a:off x="837320" y="2401221"/>
              <a:ext cx="3039967" cy="1704690"/>
            </a:xfrm>
            <a:custGeom>
              <a:avLst/>
              <a:gdLst>
                <a:gd name="connsiteX0" fmla="*/ 0 w 3924300"/>
                <a:gd name="connsiteY0" fmla="*/ 0 h 2735580"/>
                <a:gd name="connsiteX1" fmla="*/ 0 w 3924300"/>
                <a:gd name="connsiteY1" fmla="*/ 2735580 h 2735580"/>
                <a:gd name="connsiteX2" fmla="*/ 3924300 w 3924300"/>
                <a:gd name="connsiteY2" fmla="*/ 2735580 h 2735580"/>
              </a:gdLst>
              <a:ahLst/>
              <a:cxnLst>
                <a:cxn ang="0">
                  <a:pos x="connsiteX0" y="connsiteY0"/>
                </a:cxn>
                <a:cxn ang="0">
                  <a:pos x="connsiteX1" y="connsiteY1"/>
                </a:cxn>
                <a:cxn ang="0">
                  <a:pos x="connsiteX2" y="connsiteY2"/>
                </a:cxn>
              </a:cxnLst>
              <a:rect l="l" t="t" r="r" b="b"/>
              <a:pathLst>
                <a:path w="3924300" h="2735580">
                  <a:moveTo>
                    <a:pt x="0" y="0"/>
                  </a:moveTo>
                  <a:lnTo>
                    <a:pt x="0" y="2735580"/>
                  </a:lnTo>
                  <a:lnTo>
                    <a:pt x="3924300" y="2735580"/>
                  </a:lnTo>
                </a:path>
              </a:pathLst>
            </a:custGeom>
            <a:noFill/>
            <a:ln w="1270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cxnSp>
          <p:nvCxnSpPr>
            <p:cNvPr id="263" name="Straight Connector 262">
              <a:extLst>
                <a:ext uri="{FF2B5EF4-FFF2-40B4-BE49-F238E27FC236}">
                  <a16:creationId xmlns:a16="http://schemas.microsoft.com/office/drawing/2014/main" id="{B1C0E60B-2C91-F2AE-99C2-30CFF8AEF914}"/>
                </a:ext>
              </a:extLst>
            </p:cNvPr>
            <p:cNvCxnSpPr>
              <a:cxnSpLocks/>
            </p:cNvCxnSpPr>
            <p:nvPr/>
          </p:nvCxnSpPr>
          <p:spPr bwMode="auto">
            <a:xfrm>
              <a:off x="777134" y="2396239"/>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83CCA6B1-0109-56F9-7D14-AF083D168D40}"/>
                </a:ext>
              </a:extLst>
            </p:cNvPr>
            <p:cNvCxnSpPr>
              <a:cxnSpLocks/>
            </p:cNvCxnSpPr>
            <p:nvPr/>
          </p:nvCxnSpPr>
          <p:spPr bwMode="auto">
            <a:xfrm>
              <a:off x="777134" y="2821283"/>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22EA7ED8-A2FC-F683-564C-C71E48C0C025}"/>
                </a:ext>
              </a:extLst>
            </p:cNvPr>
            <p:cNvCxnSpPr>
              <a:cxnSpLocks/>
            </p:cNvCxnSpPr>
            <p:nvPr/>
          </p:nvCxnSpPr>
          <p:spPr bwMode="auto">
            <a:xfrm>
              <a:off x="777134" y="325260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7AC465D1-A24E-A42D-B1AA-17DB699F8EC4}"/>
                </a:ext>
              </a:extLst>
            </p:cNvPr>
            <p:cNvCxnSpPr>
              <a:cxnSpLocks/>
            </p:cNvCxnSpPr>
            <p:nvPr/>
          </p:nvCxnSpPr>
          <p:spPr bwMode="auto">
            <a:xfrm>
              <a:off x="777134" y="3677646"/>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ACABC7D8-1E79-E5A3-C170-52322D023398}"/>
                </a:ext>
              </a:extLst>
            </p:cNvPr>
            <p:cNvCxnSpPr>
              <a:cxnSpLocks/>
            </p:cNvCxnSpPr>
            <p:nvPr/>
          </p:nvCxnSpPr>
          <p:spPr bwMode="auto">
            <a:xfrm>
              <a:off x="777134" y="4104301"/>
              <a:ext cx="64008" cy="0"/>
            </a:xfrm>
            <a:prstGeom prst="line">
              <a:avLst/>
            </a:prstGeom>
            <a:noFill/>
            <a:ln w="12700" cap="flat" cmpd="sng" algn="ctr">
              <a:solidFill>
                <a:srgbClr val="000000"/>
              </a:solidFill>
              <a:prstDash val="solid"/>
              <a:round/>
              <a:headEnd type="none" w="med" len="med"/>
              <a:tailEnd type="none" w="med" len="med"/>
            </a:ln>
            <a:effectLst/>
          </p:spPr>
        </p:cxnSp>
      </p:grpSp>
      <p:cxnSp>
        <p:nvCxnSpPr>
          <p:cNvPr id="254" name="Straight Connector 253">
            <a:extLst>
              <a:ext uri="{FF2B5EF4-FFF2-40B4-BE49-F238E27FC236}">
                <a16:creationId xmlns:a16="http://schemas.microsoft.com/office/drawing/2014/main" id="{41C642C5-CCFB-5D4A-8DE4-E608BCD8E2D3}"/>
              </a:ext>
            </a:extLst>
          </p:cNvPr>
          <p:cNvCxnSpPr>
            <a:cxnSpLocks/>
          </p:cNvCxnSpPr>
          <p:nvPr/>
        </p:nvCxnSpPr>
        <p:spPr bwMode="auto">
          <a:xfrm rot="5400000">
            <a:off x="3299572" y="41340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1401DA35-F2D6-54FC-6C96-E167922C4BD2}"/>
              </a:ext>
            </a:extLst>
          </p:cNvPr>
          <p:cNvCxnSpPr>
            <a:cxnSpLocks/>
          </p:cNvCxnSpPr>
          <p:nvPr/>
        </p:nvCxnSpPr>
        <p:spPr bwMode="auto">
          <a:xfrm rot="5400000">
            <a:off x="2695025" y="41340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8EAEB4FD-9D23-4D32-B527-70377B8D2768}"/>
              </a:ext>
            </a:extLst>
          </p:cNvPr>
          <p:cNvCxnSpPr>
            <a:cxnSpLocks/>
          </p:cNvCxnSpPr>
          <p:nvPr/>
        </p:nvCxnSpPr>
        <p:spPr bwMode="auto">
          <a:xfrm rot="5400000">
            <a:off x="2081553" y="41340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FB4B3CC7-69C7-D2C7-A191-7109830B3B95}"/>
              </a:ext>
            </a:extLst>
          </p:cNvPr>
          <p:cNvCxnSpPr>
            <a:cxnSpLocks/>
          </p:cNvCxnSpPr>
          <p:nvPr/>
        </p:nvCxnSpPr>
        <p:spPr bwMode="auto">
          <a:xfrm rot="5400000">
            <a:off x="1477006" y="41340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94A616A7-7E1F-013F-9DD7-F68D6E73BD4E}"/>
              </a:ext>
            </a:extLst>
          </p:cNvPr>
          <p:cNvCxnSpPr>
            <a:cxnSpLocks/>
          </p:cNvCxnSpPr>
          <p:nvPr/>
        </p:nvCxnSpPr>
        <p:spPr bwMode="auto">
          <a:xfrm rot="5400000">
            <a:off x="870168" y="41340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F8F528BF-F431-CC49-F744-430345BD037F}"/>
              </a:ext>
            </a:extLst>
          </p:cNvPr>
          <p:cNvCxnSpPr>
            <a:cxnSpLocks/>
          </p:cNvCxnSpPr>
          <p:nvPr/>
        </p:nvCxnSpPr>
        <p:spPr bwMode="auto">
          <a:xfrm rot="5400000">
            <a:off x="3901485" y="4134040"/>
            <a:ext cx="64008" cy="0"/>
          </a:xfrm>
          <a:prstGeom prst="line">
            <a:avLst/>
          </a:prstGeom>
          <a:noFill/>
          <a:ln w="12700" cap="flat" cmpd="sng" algn="ctr">
            <a:solidFill>
              <a:srgbClr val="000000"/>
            </a:solidFill>
            <a:prstDash val="solid"/>
            <a:round/>
            <a:headEnd type="none" w="med" len="med"/>
            <a:tailEnd type="none" w="med" len="med"/>
          </a:ln>
          <a:effectLst/>
        </p:spPr>
      </p:cxnSp>
      <p:sp>
        <p:nvSpPr>
          <p:cNvPr id="253" name="TextBox 252">
            <a:extLst>
              <a:ext uri="{FF2B5EF4-FFF2-40B4-BE49-F238E27FC236}">
                <a16:creationId xmlns:a16="http://schemas.microsoft.com/office/drawing/2014/main" id="{76C53455-EB60-D5AE-878C-E6A7E04ACB09}"/>
              </a:ext>
            </a:extLst>
          </p:cNvPr>
          <p:cNvSpPr txBox="1"/>
          <p:nvPr/>
        </p:nvSpPr>
        <p:spPr bwMode="auto">
          <a:xfrm>
            <a:off x="905505" y="4326727"/>
            <a:ext cx="30168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u="none" strike="noStrike" kern="0" cap="none" spc="0" normalizeH="0" baseline="0" noProof="0" dirty="0">
                <a:ln>
                  <a:noFill/>
                </a:ln>
                <a:solidFill>
                  <a:srgbClr val="000000"/>
                </a:solidFill>
                <a:effectLst/>
                <a:uLnTx/>
                <a:uFillTx/>
                <a:latin typeface="Poppins" pitchFamily="2" charset="77"/>
                <a:cs typeface="Poppins" pitchFamily="2" charset="77"/>
              </a:rPr>
              <a:t>Yr</a:t>
            </a:r>
          </a:p>
        </p:txBody>
      </p:sp>
      <p:sp>
        <p:nvSpPr>
          <p:cNvPr id="246" name="TextBox 245">
            <a:extLst>
              <a:ext uri="{FF2B5EF4-FFF2-40B4-BE49-F238E27FC236}">
                <a16:creationId xmlns:a16="http://schemas.microsoft.com/office/drawing/2014/main" id="{9F5CFE23-F195-5B7C-A22A-C96A70606A30}"/>
              </a:ext>
            </a:extLst>
          </p:cNvPr>
          <p:cNvSpPr txBox="1"/>
          <p:nvPr/>
        </p:nvSpPr>
        <p:spPr bwMode="auto">
          <a:xfrm>
            <a:off x="918237" y="3716890"/>
            <a:ext cx="33842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HR: 0.58 (95% CI: 0.35, 0.94; </a:t>
            </a:r>
            <a:r>
              <a:rPr kumimoji="0" lang="en-US" sz="1400" i="1" u="none" strike="noStrike" kern="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 = .03)</a:t>
            </a:r>
          </a:p>
        </p:txBody>
      </p:sp>
      <p:sp>
        <p:nvSpPr>
          <p:cNvPr id="247" name="Freeform: Shape 246">
            <a:extLst>
              <a:ext uri="{FF2B5EF4-FFF2-40B4-BE49-F238E27FC236}">
                <a16:creationId xmlns:a16="http://schemas.microsoft.com/office/drawing/2014/main" id="{4A33AAB6-6A2F-1D24-2517-C35EC7EDBFEE}"/>
              </a:ext>
            </a:extLst>
          </p:cNvPr>
          <p:cNvSpPr/>
          <p:nvPr/>
        </p:nvSpPr>
        <p:spPr bwMode="auto">
          <a:xfrm>
            <a:off x="902619" y="2392688"/>
            <a:ext cx="3029834" cy="871814"/>
          </a:xfrm>
          <a:custGeom>
            <a:avLst/>
            <a:gdLst>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79375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8913 w 3797300"/>
              <a:gd name="connsiteY69" fmla="*/ 50800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5088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1769 w 3797300"/>
              <a:gd name="connsiteY69" fmla="*/ 57944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6531 w 3797300"/>
              <a:gd name="connsiteY69" fmla="*/ 6270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6531 w 3797300"/>
              <a:gd name="connsiteY69" fmla="*/ 6270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203200 w 3797300"/>
              <a:gd name="connsiteY69" fmla="*/ 46039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2708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55565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73050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73050 w 3797300"/>
              <a:gd name="connsiteY64" fmla="*/ 127000 h 908050"/>
              <a:gd name="connsiteX65" fmla="*/ 261144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49237 w 3797300"/>
              <a:gd name="connsiteY64" fmla="*/ 127000 h 908050"/>
              <a:gd name="connsiteX65" fmla="*/ 261144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58762 w 3797300"/>
              <a:gd name="connsiteY64" fmla="*/ 127000 h 908050"/>
              <a:gd name="connsiteX65" fmla="*/ 261144 w 3797300"/>
              <a:gd name="connsiteY65" fmla="*/ 101600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92100 w 3797300"/>
              <a:gd name="connsiteY63" fmla="*/ 14605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9719 w 3797300"/>
              <a:gd name="connsiteY63" fmla="*/ 131762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9719 w 3797300"/>
              <a:gd name="connsiteY63" fmla="*/ 124618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0325 w 3797300"/>
              <a:gd name="connsiteY34" fmla="*/ 463550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7338 w 3797300"/>
              <a:gd name="connsiteY63" fmla="*/ 12938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9850 w 3797300"/>
              <a:gd name="connsiteY34" fmla="*/ 470693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7338 w 3797300"/>
              <a:gd name="connsiteY63" fmla="*/ 12938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39850 w 3797300"/>
              <a:gd name="connsiteY34" fmla="*/ 430211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7338 w 3797300"/>
              <a:gd name="connsiteY63" fmla="*/ 12938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20800 w 3797300"/>
              <a:gd name="connsiteY34" fmla="*/ 454023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7338 w 3797300"/>
              <a:gd name="connsiteY63" fmla="*/ 12938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 name="connsiteX0" fmla="*/ 3797300 w 3797300"/>
              <a:gd name="connsiteY0" fmla="*/ 908050 h 908050"/>
              <a:gd name="connsiteX1" fmla="*/ 3736975 w 3797300"/>
              <a:gd name="connsiteY1" fmla="*/ 908050 h 908050"/>
              <a:gd name="connsiteX2" fmla="*/ 3736975 w 3797300"/>
              <a:gd name="connsiteY2" fmla="*/ 847725 h 908050"/>
              <a:gd name="connsiteX3" fmla="*/ 3051175 w 3797300"/>
              <a:gd name="connsiteY3" fmla="*/ 847725 h 908050"/>
              <a:gd name="connsiteX4" fmla="*/ 3051175 w 3797300"/>
              <a:gd name="connsiteY4" fmla="*/ 822325 h 908050"/>
              <a:gd name="connsiteX5" fmla="*/ 2971800 w 3797300"/>
              <a:gd name="connsiteY5" fmla="*/ 822325 h 908050"/>
              <a:gd name="connsiteX6" fmla="*/ 2971800 w 3797300"/>
              <a:gd name="connsiteY6" fmla="*/ 790575 h 908050"/>
              <a:gd name="connsiteX7" fmla="*/ 2832100 w 3797300"/>
              <a:gd name="connsiteY7" fmla="*/ 790575 h 908050"/>
              <a:gd name="connsiteX8" fmla="*/ 2832100 w 3797300"/>
              <a:gd name="connsiteY8" fmla="*/ 762000 h 908050"/>
              <a:gd name="connsiteX9" fmla="*/ 2505075 w 3797300"/>
              <a:gd name="connsiteY9" fmla="*/ 762000 h 908050"/>
              <a:gd name="connsiteX10" fmla="*/ 2505075 w 3797300"/>
              <a:gd name="connsiteY10" fmla="*/ 727075 h 908050"/>
              <a:gd name="connsiteX11" fmla="*/ 2390775 w 3797300"/>
              <a:gd name="connsiteY11" fmla="*/ 727075 h 908050"/>
              <a:gd name="connsiteX12" fmla="*/ 2390775 w 3797300"/>
              <a:gd name="connsiteY12" fmla="*/ 711200 h 908050"/>
              <a:gd name="connsiteX13" fmla="*/ 2006600 w 3797300"/>
              <a:gd name="connsiteY13" fmla="*/ 711200 h 908050"/>
              <a:gd name="connsiteX14" fmla="*/ 2006600 w 3797300"/>
              <a:gd name="connsiteY14" fmla="*/ 685800 h 908050"/>
              <a:gd name="connsiteX15" fmla="*/ 1911350 w 3797300"/>
              <a:gd name="connsiteY15" fmla="*/ 685800 h 908050"/>
              <a:gd name="connsiteX16" fmla="*/ 1911350 w 3797300"/>
              <a:gd name="connsiteY16" fmla="*/ 654050 h 908050"/>
              <a:gd name="connsiteX17" fmla="*/ 1854200 w 3797300"/>
              <a:gd name="connsiteY17" fmla="*/ 654050 h 908050"/>
              <a:gd name="connsiteX18" fmla="*/ 1854200 w 3797300"/>
              <a:gd name="connsiteY18" fmla="*/ 638175 h 908050"/>
              <a:gd name="connsiteX19" fmla="*/ 1743075 w 3797300"/>
              <a:gd name="connsiteY19" fmla="*/ 638175 h 908050"/>
              <a:gd name="connsiteX20" fmla="*/ 1743075 w 3797300"/>
              <a:gd name="connsiteY20" fmla="*/ 615950 h 908050"/>
              <a:gd name="connsiteX21" fmla="*/ 1698625 w 3797300"/>
              <a:gd name="connsiteY21" fmla="*/ 615950 h 908050"/>
              <a:gd name="connsiteX22" fmla="*/ 1698625 w 3797300"/>
              <a:gd name="connsiteY22" fmla="*/ 590550 h 908050"/>
              <a:gd name="connsiteX23" fmla="*/ 1682750 w 3797300"/>
              <a:gd name="connsiteY23" fmla="*/ 590550 h 908050"/>
              <a:gd name="connsiteX24" fmla="*/ 1682750 w 3797300"/>
              <a:gd name="connsiteY24" fmla="*/ 561975 h 908050"/>
              <a:gd name="connsiteX25" fmla="*/ 1651000 w 3797300"/>
              <a:gd name="connsiteY25" fmla="*/ 561975 h 908050"/>
              <a:gd name="connsiteX26" fmla="*/ 1651000 w 3797300"/>
              <a:gd name="connsiteY26" fmla="*/ 549275 h 908050"/>
              <a:gd name="connsiteX27" fmla="*/ 1530350 w 3797300"/>
              <a:gd name="connsiteY27" fmla="*/ 549275 h 908050"/>
              <a:gd name="connsiteX28" fmla="*/ 1530350 w 3797300"/>
              <a:gd name="connsiteY28" fmla="*/ 517525 h 908050"/>
              <a:gd name="connsiteX29" fmla="*/ 1489075 w 3797300"/>
              <a:gd name="connsiteY29" fmla="*/ 517525 h 908050"/>
              <a:gd name="connsiteX30" fmla="*/ 1489075 w 3797300"/>
              <a:gd name="connsiteY30" fmla="*/ 495300 h 908050"/>
              <a:gd name="connsiteX31" fmla="*/ 1355725 w 3797300"/>
              <a:gd name="connsiteY31" fmla="*/ 495300 h 908050"/>
              <a:gd name="connsiteX32" fmla="*/ 1355725 w 3797300"/>
              <a:gd name="connsiteY32" fmla="*/ 473075 h 908050"/>
              <a:gd name="connsiteX33" fmla="*/ 1320800 w 3797300"/>
              <a:gd name="connsiteY33" fmla="*/ 473075 h 908050"/>
              <a:gd name="connsiteX34" fmla="*/ 1318418 w 3797300"/>
              <a:gd name="connsiteY34" fmla="*/ 461166 h 908050"/>
              <a:gd name="connsiteX35" fmla="*/ 1216025 w 3797300"/>
              <a:gd name="connsiteY35" fmla="*/ 463550 h 908050"/>
              <a:gd name="connsiteX36" fmla="*/ 1216025 w 3797300"/>
              <a:gd name="connsiteY36" fmla="*/ 428625 h 908050"/>
              <a:gd name="connsiteX37" fmla="*/ 1190625 w 3797300"/>
              <a:gd name="connsiteY37" fmla="*/ 428625 h 908050"/>
              <a:gd name="connsiteX38" fmla="*/ 1190625 w 3797300"/>
              <a:gd name="connsiteY38" fmla="*/ 409575 h 908050"/>
              <a:gd name="connsiteX39" fmla="*/ 981075 w 3797300"/>
              <a:gd name="connsiteY39" fmla="*/ 409575 h 908050"/>
              <a:gd name="connsiteX40" fmla="*/ 981075 w 3797300"/>
              <a:gd name="connsiteY40" fmla="*/ 361950 h 908050"/>
              <a:gd name="connsiteX41" fmla="*/ 857250 w 3797300"/>
              <a:gd name="connsiteY41" fmla="*/ 361950 h 908050"/>
              <a:gd name="connsiteX42" fmla="*/ 857250 w 3797300"/>
              <a:gd name="connsiteY42" fmla="*/ 342900 h 908050"/>
              <a:gd name="connsiteX43" fmla="*/ 762000 w 3797300"/>
              <a:gd name="connsiteY43" fmla="*/ 342900 h 908050"/>
              <a:gd name="connsiteX44" fmla="*/ 762000 w 3797300"/>
              <a:gd name="connsiteY44" fmla="*/ 317500 h 908050"/>
              <a:gd name="connsiteX45" fmla="*/ 717550 w 3797300"/>
              <a:gd name="connsiteY45" fmla="*/ 317500 h 908050"/>
              <a:gd name="connsiteX46" fmla="*/ 717550 w 3797300"/>
              <a:gd name="connsiteY46" fmla="*/ 285750 h 908050"/>
              <a:gd name="connsiteX47" fmla="*/ 612775 w 3797300"/>
              <a:gd name="connsiteY47" fmla="*/ 285750 h 908050"/>
              <a:gd name="connsiteX48" fmla="*/ 612775 w 3797300"/>
              <a:gd name="connsiteY48" fmla="*/ 266700 h 908050"/>
              <a:gd name="connsiteX49" fmla="*/ 571500 w 3797300"/>
              <a:gd name="connsiteY49" fmla="*/ 266700 h 908050"/>
              <a:gd name="connsiteX50" fmla="*/ 571500 w 3797300"/>
              <a:gd name="connsiteY50" fmla="*/ 250825 h 908050"/>
              <a:gd name="connsiteX51" fmla="*/ 504825 w 3797300"/>
              <a:gd name="connsiteY51" fmla="*/ 250825 h 908050"/>
              <a:gd name="connsiteX52" fmla="*/ 504825 w 3797300"/>
              <a:gd name="connsiteY52" fmla="*/ 225425 h 908050"/>
              <a:gd name="connsiteX53" fmla="*/ 454025 w 3797300"/>
              <a:gd name="connsiteY53" fmla="*/ 225425 h 908050"/>
              <a:gd name="connsiteX54" fmla="*/ 454025 w 3797300"/>
              <a:gd name="connsiteY54" fmla="*/ 209550 h 908050"/>
              <a:gd name="connsiteX55" fmla="*/ 425450 w 3797300"/>
              <a:gd name="connsiteY55" fmla="*/ 209550 h 908050"/>
              <a:gd name="connsiteX56" fmla="*/ 425450 w 3797300"/>
              <a:gd name="connsiteY56" fmla="*/ 190500 h 908050"/>
              <a:gd name="connsiteX57" fmla="*/ 352425 w 3797300"/>
              <a:gd name="connsiteY57" fmla="*/ 190500 h 908050"/>
              <a:gd name="connsiteX58" fmla="*/ 352425 w 3797300"/>
              <a:gd name="connsiteY58" fmla="*/ 158750 h 908050"/>
              <a:gd name="connsiteX59" fmla="*/ 320675 w 3797300"/>
              <a:gd name="connsiteY59" fmla="*/ 158750 h 908050"/>
              <a:gd name="connsiteX60" fmla="*/ 320675 w 3797300"/>
              <a:gd name="connsiteY60" fmla="*/ 158750 h 908050"/>
              <a:gd name="connsiteX61" fmla="*/ 320675 w 3797300"/>
              <a:gd name="connsiteY61" fmla="*/ 146050 h 908050"/>
              <a:gd name="connsiteX62" fmla="*/ 292100 w 3797300"/>
              <a:gd name="connsiteY62" fmla="*/ 146050 h 908050"/>
              <a:gd name="connsiteX63" fmla="*/ 287338 w 3797300"/>
              <a:gd name="connsiteY63" fmla="*/ 129380 h 908050"/>
              <a:gd name="connsiteX64" fmla="*/ 258762 w 3797300"/>
              <a:gd name="connsiteY64" fmla="*/ 127000 h 908050"/>
              <a:gd name="connsiteX65" fmla="*/ 256382 w 3797300"/>
              <a:gd name="connsiteY65" fmla="*/ 99218 h 908050"/>
              <a:gd name="connsiteX66" fmla="*/ 222250 w 3797300"/>
              <a:gd name="connsiteY66" fmla="*/ 101600 h 908050"/>
              <a:gd name="connsiteX67" fmla="*/ 222250 w 3797300"/>
              <a:gd name="connsiteY67" fmla="*/ 79375 h 908050"/>
              <a:gd name="connsiteX68" fmla="*/ 184150 w 3797300"/>
              <a:gd name="connsiteY68" fmla="*/ 79375 h 908050"/>
              <a:gd name="connsiteX69" fmla="*/ 184150 w 3797300"/>
              <a:gd name="connsiteY69" fmla="*/ 60327 h 908050"/>
              <a:gd name="connsiteX70" fmla="*/ 165100 w 3797300"/>
              <a:gd name="connsiteY70" fmla="*/ 60325 h 908050"/>
              <a:gd name="connsiteX71" fmla="*/ 165100 w 3797300"/>
              <a:gd name="connsiteY71" fmla="*/ 15875 h 908050"/>
              <a:gd name="connsiteX72" fmla="*/ 136525 w 3797300"/>
              <a:gd name="connsiteY72" fmla="*/ 15875 h 908050"/>
              <a:gd name="connsiteX73" fmla="*/ 136525 w 3797300"/>
              <a:gd name="connsiteY73" fmla="*/ 0 h 908050"/>
              <a:gd name="connsiteX74" fmla="*/ 0 w 3797300"/>
              <a:gd name="connsiteY74" fmla="*/ 0 h 908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797300" h="908050">
                <a:moveTo>
                  <a:pt x="3797300" y="908050"/>
                </a:moveTo>
                <a:lnTo>
                  <a:pt x="3736975" y="908050"/>
                </a:lnTo>
                <a:lnTo>
                  <a:pt x="3736975" y="847725"/>
                </a:lnTo>
                <a:lnTo>
                  <a:pt x="3051175" y="847725"/>
                </a:lnTo>
                <a:lnTo>
                  <a:pt x="3051175" y="822325"/>
                </a:lnTo>
                <a:lnTo>
                  <a:pt x="2971800" y="822325"/>
                </a:lnTo>
                <a:lnTo>
                  <a:pt x="2971800" y="790575"/>
                </a:lnTo>
                <a:lnTo>
                  <a:pt x="2832100" y="790575"/>
                </a:lnTo>
                <a:lnTo>
                  <a:pt x="2832100" y="762000"/>
                </a:lnTo>
                <a:lnTo>
                  <a:pt x="2505075" y="762000"/>
                </a:lnTo>
                <a:lnTo>
                  <a:pt x="2505075" y="727075"/>
                </a:lnTo>
                <a:lnTo>
                  <a:pt x="2390775" y="727075"/>
                </a:lnTo>
                <a:lnTo>
                  <a:pt x="2390775" y="711200"/>
                </a:lnTo>
                <a:lnTo>
                  <a:pt x="2006600" y="711200"/>
                </a:lnTo>
                <a:lnTo>
                  <a:pt x="2006600" y="685800"/>
                </a:lnTo>
                <a:lnTo>
                  <a:pt x="1911350" y="685800"/>
                </a:lnTo>
                <a:lnTo>
                  <a:pt x="1911350" y="654050"/>
                </a:lnTo>
                <a:lnTo>
                  <a:pt x="1854200" y="654050"/>
                </a:lnTo>
                <a:lnTo>
                  <a:pt x="1854200" y="638175"/>
                </a:lnTo>
                <a:lnTo>
                  <a:pt x="1743075" y="638175"/>
                </a:lnTo>
                <a:lnTo>
                  <a:pt x="1743075" y="615950"/>
                </a:lnTo>
                <a:lnTo>
                  <a:pt x="1698625" y="615950"/>
                </a:lnTo>
                <a:lnTo>
                  <a:pt x="1698625" y="590550"/>
                </a:lnTo>
                <a:lnTo>
                  <a:pt x="1682750" y="590550"/>
                </a:lnTo>
                <a:lnTo>
                  <a:pt x="1682750" y="561975"/>
                </a:lnTo>
                <a:lnTo>
                  <a:pt x="1651000" y="561975"/>
                </a:lnTo>
                <a:lnTo>
                  <a:pt x="1651000" y="549275"/>
                </a:lnTo>
                <a:lnTo>
                  <a:pt x="1530350" y="549275"/>
                </a:lnTo>
                <a:lnTo>
                  <a:pt x="1530350" y="517525"/>
                </a:lnTo>
                <a:lnTo>
                  <a:pt x="1489075" y="517525"/>
                </a:lnTo>
                <a:lnTo>
                  <a:pt x="1489075" y="495300"/>
                </a:lnTo>
                <a:lnTo>
                  <a:pt x="1355725" y="495300"/>
                </a:lnTo>
                <a:lnTo>
                  <a:pt x="1355725" y="473075"/>
                </a:lnTo>
                <a:lnTo>
                  <a:pt x="1320800" y="473075"/>
                </a:lnTo>
                <a:lnTo>
                  <a:pt x="1318418" y="461166"/>
                </a:lnTo>
                <a:lnTo>
                  <a:pt x="1216025" y="463550"/>
                </a:lnTo>
                <a:lnTo>
                  <a:pt x="1216025" y="428625"/>
                </a:lnTo>
                <a:lnTo>
                  <a:pt x="1190625" y="428625"/>
                </a:lnTo>
                <a:lnTo>
                  <a:pt x="1190625" y="409575"/>
                </a:lnTo>
                <a:lnTo>
                  <a:pt x="981075" y="409575"/>
                </a:lnTo>
                <a:lnTo>
                  <a:pt x="981075" y="361950"/>
                </a:lnTo>
                <a:lnTo>
                  <a:pt x="857250" y="361950"/>
                </a:lnTo>
                <a:lnTo>
                  <a:pt x="857250" y="342900"/>
                </a:lnTo>
                <a:lnTo>
                  <a:pt x="762000" y="342900"/>
                </a:lnTo>
                <a:lnTo>
                  <a:pt x="762000" y="317500"/>
                </a:lnTo>
                <a:lnTo>
                  <a:pt x="717550" y="317500"/>
                </a:lnTo>
                <a:lnTo>
                  <a:pt x="717550" y="285750"/>
                </a:lnTo>
                <a:lnTo>
                  <a:pt x="612775" y="285750"/>
                </a:lnTo>
                <a:lnTo>
                  <a:pt x="612775" y="266700"/>
                </a:lnTo>
                <a:lnTo>
                  <a:pt x="571500" y="266700"/>
                </a:lnTo>
                <a:lnTo>
                  <a:pt x="571500" y="250825"/>
                </a:lnTo>
                <a:lnTo>
                  <a:pt x="504825" y="250825"/>
                </a:lnTo>
                <a:lnTo>
                  <a:pt x="504825" y="225425"/>
                </a:lnTo>
                <a:lnTo>
                  <a:pt x="454025" y="225425"/>
                </a:lnTo>
                <a:lnTo>
                  <a:pt x="454025" y="209550"/>
                </a:lnTo>
                <a:lnTo>
                  <a:pt x="425450" y="209550"/>
                </a:lnTo>
                <a:lnTo>
                  <a:pt x="425450" y="190500"/>
                </a:lnTo>
                <a:lnTo>
                  <a:pt x="352425" y="190500"/>
                </a:lnTo>
                <a:lnTo>
                  <a:pt x="352425" y="158750"/>
                </a:lnTo>
                <a:lnTo>
                  <a:pt x="320675" y="158750"/>
                </a:lnTo>
                <a:lnTo>
                  <a:pt x="320675" y="158750"/>
                </a:lnTo>
                <a:lnTo>
                  <a:pt x="320675" y="146050"/>
                </a:lnTo>
                <a:lnTo>
                  <a:pt x="292100" y="146050"/>
                </a:lnTo>
                <a:lnTo>
                  <a:pt x="287338" y="129380"/>
                </a:lnTo>
                <a:lnTo>
                  <a:pt x="258762" y="127000"/>
                </a:lnTo>
                <a:lnTo>
                  <a:pt x="256382" y="99218"/>
                </a:lnTo>
                <a:lnTo>
                  <a:pt x="222250" y="101600"/>
                </a:lnTo>
                <a:lnTo>
                  <a:pt x="222250" y="79375"/>
                </a:lnTo>
                <a:lnTo>
                  <a:pt x="184150" y="79375"/>
                </a:lnTo>
                <a:lnTo>
                  <a:pt x="184150" y="60327"/>
                </a:lnTo>
                <a:lnTo>
                  <a:pt x="165100" y="60325"/>
                </a:lnTo>
                <a:lnTo>
                  <a:pt x="165100" y="15875"/>
                </a:lnTo>
                <a:lnTo>
                  <a:pt x="136525" y="15875"/>
                </a:lnTo>
                <a:lnTo>
                  <a:pt x="136525" y="0"/>
                </a:lnTo>
                <a:lnTo>
                  <a:pt x="0" y="0"/>
                </a:lnTo>
              </a:path>
            </a:pathLst>
          </a:custGeom>
          <a:noFill/>
          <a:ln w="28575">
            <a:solidFill>
              <a:schemeClr val="tx1">
                <a:lumMod val="50000"/>
                <a:lumOff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248" name="Freeform: Shape 247">
            <a:extLst>
              <a:ext uri="{FF2B5EF4-FFF2-40B4-BE49-F238E27FC236}">
                <a16:creationId xmlns:a16="http://schemas.microsoft.com/office/drawing/2014/main" id="{8E79121A-07E3-5C80-8189-DDB9AC826BB1}"/>
              </a:ext>
            </a:extLst>
          </p:cNvPr>
          <p:cNvSpPr/>
          <p:nvPr/>
        </p:nvSpPr>
        <p:spPr bwMode="auto">
          <a:xfrm>
            <a:off x="907685" y="2386591"/>
            <a:ext cx="3014634" cy="591370"/>
          </a:xfrm>
          <a:custGeom>
            <a:avLst/>
            <a:gdLst>
              <a:gd name="connsiteX0" fmla="*/ 3778250 w 3778250"/>
              <a:gd name="connsiteY0" fmla="*/ 615950 h 615950"/>
              <a:gd name="connsiteX1" fmla="*/ 3590925 w 3778250"/>
              <a:gd name="connsiteY1" fmla="*/ 615950 h 615950"/>
              <a:gd name="connsiteX2" fmla="*/ 3590925 w 3778250"/>
              <a:gd name="connsiteY2" fmla="*/ 587375 h 615950"/>
              <a:gd name="connsiteX3" fmla="*/ 3263900 w 3778250"/>
              <a:gd name="connsiteY3" fmla="*/ 587375 h 615950"/>
              <a:gd name="connsiteX4" fmla="*/ 3263900 w 3778250"/>
              <a:gd name="connsiteY4" fmla="*/ 555625 h 615950"/>
              <a:gd name="connsiteX5" fmla="*/ 3241675 w 3778250"/>
              <a:gd name="connsiteY5" fmla="*/ 555625 h 615950"/>
              <a:gd name="connsiteX6" fmla="*/ 3241675 w 3778250"/>
              <a:gd name="connsiteY6" fmla="*/ 536575 h 615950"/>
              <a:gd name="connsiteX7" fmla="*/ 3082925 w 3778250"/>
              <a:gd name="connsiteY7" fmla="*/ 536575 h 615950"/>
              <a:gd name="connsiteX8" fmla="*/ 3082925 w 3778250"/>
              <a:gd name="connsiteY8" fmla="*/ 501650 h 615950"/>
              <a:gd name="connsiteX9" fmla="*/ 2974975 w 3778250"/>
              <a:gd name="connsiteY9" fmla="*/ 501650 h 615950"/>
              <a:gd name="connsiteX10" fmla="*/ 2974975 w 3778250"/>
              <a:gd name="connsiteY10" fmla="*/ 501650 h 615950"/>
              <a:gd name="connsiteX11" fmla="*/ 2974975 w 3778250"/>
              <a:gd name="connsiteY11" fmla="*/ 479425 h 615950"/>
              <a:gd name="connsiteX12" fmla="*/ 2559050 w 3778250"/>
              <a:gd name="connsiteY12" fmla="*/ 479425 h 615950"/>
              <a:gd name="connsiteX13" fmla="*/ 2559050 w 3778250"/>
              <a:gd name="connsiteY13" fmla="*/ 454025 h 615950"/>
              <a:gd name="connsiteX14" fmla="*/ 2336800 w 3778250"/>
              <a:gd name="connsiteY14" fmla="*/ 454025 h 615950"/>
              <a:gd name="connsiteX15" fmla="*/ 2336800 w 3778250"/>
              <a:gd name="connsiteY15" fmla="*/ 438150 h 615950"/>
              <a:gd name="connsiteX16" fmla="*/ 2178050 w 3778250"/>
              <a:gd name="connsiteY16" fmla="*/ 438150 h 615950"/>
              <a:gd name="connsiteX17" fmla="*/ 2178050 w 3778250"/>
              <a:gd name="connsiteY17" fmla="*/ 438150 h 615950"/>
              <a:gd name="connsiteX18" fmla="*/ 2178050 w 3778250"/>
              <a:gd name="connsiteY18" fmla="*/ 409575 h 615950"/>
              <a:gd name="connsiteX19" fmla="*/ 1749425 w 3778250"/>
              <a:gd name="connsiteY19" fmla="*/ 409575 h 615950"/>
              <a:gd name="connsiteX20" fmla="*/ 1749425 w 3778250"/>
              <a:gd name="connsiteY20" fmla="*/ 393700 h 615950"/>
              <a:gd name="connsiteX21" fmla="*/ 1730375 w 3778250"/>
              <a:gd name="connsiteY21" fmla="*/ 393700 h 615950"/>
              <a:gd name="connsiteX22" fmla="*/ 1730375 w 3778250"/>
              <a:gd name="connsiteY22" fmla="*/ 371475 h 615950"/>
              <a:gd name="connsiteX23" fmla="*/ 1720850 w 3778250"/>
              <a:gd name="connsiteY23" fmla="*/ 371475 h 615950"/>
              <a:gd name="connsiteX24" fmla="*/ 1720850 w 3778250"/>
              <a:gd name="connsiteY24" fmla="*/ 352425 h 615950"/>
              <a:gd name="connsiteX25" fmla="*/ 1628775 w 3778250"/>
              <a:gd name="connsiteY25" fmla="*/ 352425 h 615950"/>
              <a:gd name="connsiteX26" fmla="*/ 1628775 w 3778250"/>
              <a:gd name="connsiteY26" fmla="*/ 336550 h 615950"/>
              <a:gd name="connsiteX27" fmla="*/ 1568450 w 3778250"/>
              <a:gd name="connsiteY27" fmla="*/ 336550 h 615950"/>
              <a:gd name="connsiteX28" fmla="*/ 1568450 w 3778250"/>
              <a:gd name="connsiteY28" fmla="*/ 314325 h 615950"/>
              <a:gd name="connsiteX29" fmla="*/ 1450975 w 3778250"/>
              <a:gd name="connsiteY29" fmla="*/ 314325 h 615950"/>
              <a:gd name="connsiteX30" fmla="*/ 1450975 w 3778250"/>
              <a:gd name="connsiteY30" fmla="*/ 292100 h 615950"/>
              <a:gd name="connsiteX31" fmla="*/ 1295400 w 3778250"/>
              <a:gd name="connsiteY31" fmla="*/ 292100 h 615950"/>
              <a:gd name="connsiteX32" fmla="*/ 1295400 w 3778250"/>
              <a:gd name="connsiteY32" fmla="*/ 266700 h 615950"/>
              <a:gd name="connsiteX33" fmla="*/ 1263650 w 3778250"/>
              <a:gd name="connsiteY33" fmla="*/ 266700 h 615950"/>
              <a:gd name="connsiteX34" fmla="*/ 1263650 w 3778250"/>
              <a:gd name="connsiteY34" fmla="*/ 266700 h 615950"/>
              <a:gd name="connsiteX35" fmla="*/ 1263650 w 3778250"/>
              <a:gd name="connsiteY35" fmla="*/ 250825 h 615950"/>
              <a:gd name="connsiteX36" fmla="*/ 1174750 w 3778250"/>
              <a:gd name="connsiteY36" fmla="*/ 250825 h 615950"/>
              <a:gd name="connsiteX37" fmla="*/ 1174750 w 3778250"/>
              <a:gd name="connsiteY37" fmla="*/ 225425 h 615950"/>
              <a:gd name="connsiteX38" fmla="*/ 1035050 w 3778250"/>
              <a:gd name="connsiteY38" fmla="*/ 225425 h 615950"/>
              <a:gd name="connsiteX39" fmla="*/ 1035050 w 3778250"/>
              <a:gd name="connsiteY39" fmla="*/ 225425 h 615950"/>
              <a:gd name="connsiteX40" fmla="*/ 1035050 w 3778250"/>
              <a:gd name="connsiteY40" fmla="*/ 203200 h 615950"/>
              <a:gd name="connsiteX41" fmla="*/ 962025 w 3778250"/>
              <a:gd name="connsiteY41" fmla="*/ 203200 h 615950"/>
              <a:gd name="connsiteX42" fmla="*/ 962025 w 3778250"/>
              <a:gd name="connsiteY42" fmla="*/ 203200 h 615950"/>
              <a:gd name="connsiteX43" fmla="*/ 971550 w 3778250"/>
              <a:gd name="connsiteY43" fmla="*/ 193675 h 615950"/>
              <a:gd name="connsiteX44" fmla="*/ 920750 w 3778250"/>
              <a:gd name="connsiteY44" fmla="*/ 193675 h 615950"/>
              <a:gd name="connsiteX45" fmla="*/ 920750 w 3778250"/>
              <a:gd name="connsiteY45" fmla="*/ 165100 h 615950"/>
              <a:gd name="connsiteX46" fmla="*/ 787400 w 3778250"/>
              <a:gd name="connsiteY46" fmla="*/ 165100 h 615950"/>
              <a:gd name="connsiteX47" fmla="*/ 787400 w 3778250"/>
              <a:gd name="connsiteY47" fmla="*/ 149225 h 615950"/>
              <a:gd name="connsiteX48" fmla="*/ 695325 w 3778250"/>
              <a:gd name="connsiteY48" fmla="*/ 149225 h 615950"/>
              <a:gd name="connsiteX49" fmla="*/ 695325 w 3778250"/>
              <a:gd name="connsiteY49" fmla="*/ 130175 h 615950"/>
              <a:gd name="connsiteX50" fmla="*/ 622300 w 3778250"/>
              <a:gd name="connsiteY50" fmla="*/ 130175 h 615950"/>
              <a:gd name="connsiteX51" fmla="*/ 622300 w 3778250"/>
              <a:gd name="connsiteY51" fmla="*/ 107950 h 615950"/>
              <a:gd name="connsiteX52" fmla="*/ 342900 w 3778250"/>
              <a:gd name="connsiteY52" fmla="*/ 107950 h 615950"/>
              <a:gd name="connsiteX53" fmla="*/ 342900 w 3778250"/>
              <a:gd name="connsiteY53" fmla="*/ 88900 h 615950"/>
              <a:gd name="connsiteX54" fmla="*/ 257175 w 3778250"/>
              <a:gd name="connsiteY54" fmla="*/ 88900 h 615950"/>
              <a:gd name="connsiteX55" fmla="*/ 257175 w 3778250"/>
              <a:gd name="connsiteY55" fmla="*/ 63500 h 615950"/>
              <a:gd name="connsiteX56" fmla="*/ 161925 w 3778250"/>
              <a:gd name="connsiteY56" fmla="*/ 63500 h 615950"/>
              <a:gd name="connsiteX57" fmla="*/ 161925 w 3778250"/>
              <a:gd name="connsiteY57" fmla="*/ 47625 h 615950"/>
              <a:gd name="connsiteX58" fmla="*/ 44450 w 3778250"/>
              <a:gd name="connsiteY58" fmla="*/ 47625 h 615950"/>
              <a:gd name="connsiteX59" fmla="*/ 44450 w 3778250"/>
              <a:gd name="connsiteY59" fmla="*/ 47625 h 615950"/>
              <a:gd name="connsiteX60" fmla="*/ 44450 w 3778250"/>
              <a:gd name="connsiteY60" fmla="*/ 28575 h 615950"/>
              <a:gd name="connsiteX61" fmla="*/ 0 w 3778250"/>
              <a:gd name="connsiteY61" fmla="*/ 28575 h 615950"/>
              <a:gd name="connsiteX62" fmla="*/ 0 w 3778250"/>
              <a:gd name="connsiteY62" fmla="*/ 0 h 615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778250" h="615950">
                <a:moveTo>
                  <a:pt x="3778250" y="615950"/>
                </a:moveTo>
                <a:lnTo>
                  <a:pt x="3590925" y="615950"/>
                </a:lnTo>
                <a:lnTo>
                  <a:pt x="3590925" y="587375"/>
                </a:lnTo>
                <a:lnTo>
                  <a:pt x="3263900" y="587375"/>
                </a:lnTo>
                <a:lnTo>
                  <a:pt x="3263900" y="555625"/>
                </a:lnTo>
                <a:lnTo>
                  <a:pt x="3241675" y="555625"/>
                </a:lnTo>
                <a:lnTo>
                  <a:pt x="3241675" y="536575"/>
                </a:lnTo>
                <a:lnTo>
                  <a:pt x="3082925" y="536575"/>
                </a:lnTo>
                <a:lnTo>
                  <a:pt x="3082925" y="501650"/>
                </a:lnTo>
                <a:lnTo>
                  <a:pt x="2974975" y="501650"/>
                </a:lnTo>
                <a:lnTo>
                  <a:pt x="2974975" y="501650"/>
                </a:lnTo>
                <a:lnTo>
                  <a:pt x="2974975" y="479425"/>
                </a:lnTo>
                <a:lnTo>
                  <a:pt x="2559050" y="479425"/>
                </a:lnTo>
                <a:lnTo>
                  <a:pt x="2559050" y="454025"/>
                </a:lnTo>
                <a:lnTo>
                  <a:pt x="2336800" y="454025"/>
                </a:lnTo>
                <a:lnTo>
                  <a:pt x="2336800" y="438150"/>
                </a:lnTo>
                <a:lnTo>
                  <a:pt x="2178050" y="438150"/>
                </a:lnTo>
                <a:lnTo>
                  <a:pt x="2178050" y="438150"/>
                </a:lnTo>
                <a:lnTo>
                  <a:pt x="2178050" y="409575"/>
                </a:lnTo>
                <a:lnTo>
                  <a:pt x="1749425" y="409575"/>
                </a:lnTo>
                <a:lnTo>
                  <a:pt x="1749425" y="393700"/>
                </a:lnTo>
                <a:lnTo>
                  <a:pt x="1730375" y="393700"/>
                </a:lnTo>
                <a:lnTo>
                  <a:pt x="1730375" y="371475"/>
                </a:lnTo>
                <a:lnTo>
                  <a:pt x="1720850" y="371475"/>
                </a:lnTo>
                <a:lnTo>
                  <a:pt x="1720850" y="352425"/>
                </a:lnTo>
                <a:lnTo>
                  <a:pt x="1628775" y="352425"/>
                </a:lnTo>
                <a:lnTo>
                  <a:pt x="1628775" y="336550"/>
                </a:lnTo>
                <a:lnTo>
                  <a:pt x="1568450" y="336550"/>
                </a:lnTo>
                <a:lnTo>
                  <a:pt x="1568450" y="314325"/>
                </a:lnTo>
                <a:lnTo>
                  <a:pt x="1450975" y="314325"/>
                </a:lnTo>
                <a:lnTo>
                  <a:pt x="1450975" y="292100"/>
                </a:lnTo>
                <a:lnTo>
                  <a:pt x="1295400" y="292100"/>
                </a:lnTo>
                <a:lnTo>
                  <a:pt x="1295400" y="266700"/>
                </a:lnTo>
                <a:lnTo>
                  <a:pt x="1263650" y="266700"/>
                </a:lnTo>
                <a:lnTo>
                  <a:pt x="1263650" y="266700"/>
                </a:lnTo>
                <a:lnTo>
                  <a:pt x="1263650" y="250825"/>
                </a:lnTo>
                <a:lnTo>
                  <a:pt x="1174750" y="250825"/>
                </a:lnTo>
                <a:lnTo>
                  <a:pt x="1174750" y="225425"/>
                </a:lnTo>
                <a:lnTo>
                  <a:pt x="1035050" y="225425"/>
                </a:lnTo>
                <a:lnTo>
                  <a:pt x="1035050" y="225425"/>
                </a:lnTo>
                <a:lnTo>
                  <a:pt x="1035050" y="203200"/>
                </a:lnTo>
                <a:lnTo>
                  <a:pt x="962025" y="203200"/>
                </a:lnTo>
                <a:lnTo>
                  <a:pt x="962025" y="203200"/>
                </a:lnTo>
                <a:lnTo>
                  <a:pt x="971550" y="193675"/>
                </a:lnTo>
                <a:lnTo>
                  <a:pt x="920750" y="193675"/>
                </a:lnTo>
                <a:lnTo>
                  <a:pt x="920750" y="165100"/>
                </a:lnTo>
                <a:lnTo>
                  <a:pt x="787400" y="165100"/>
                </a:lnTo>
                <a:lnTo>
                  <a:pt x="787400" y="149225"/>
                </a:lnTo>
                <a:lnTo>
                  <a:pt x="695325" y="149225"/>
                </a:lnTo>
                <a:lnTo>
                  <a:pt x="695325" y="130175"/>
                </a:lnTo>
                <a:lnTo>
                  <a:pt x="622300" y="130175"/>
                </a:lnTo>
                <a:lnTo>
                  <a:pt x="622300" y="107950"/>
                </a:lnTo>
                <a:lnTo>
                  <a:pt x="342900" y="107950"/>
                </a:lnTo>
                <a:lnTo>
                  <a:pt x="342900" y="88900"/>
                </a:lnTo>
                <a:lnTo>
                  <a:pt x="257175" y="88900"/>
                </a:lnTo>
                <a:lnTo>
                  <a:pt x="257175" y="63500"/>
                </a:lnTo>
                <a:lnTo>
                  <a:pt x="161925" y="63500"/>
                </a:lnTo>
                <a:lnTo>
                  <a:pt x="161925" y="47625"/>
                </a:lnTo>
                <a:lnTo>
                  <a:pt x="44450" y="47625"/>
                </a:lnTo>
                <a:lnTo>
                  <a:pt x="44450" y="47625"/>
                </a:lnTo>
                <a:lnTo>
                  <a:pt x="44450" y="28575"/>
                </a:lnTo>
                <a:lnTo>
                  <a:pt x="0" y="28575"/>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grpSp>
        <p:nvGrpSpPr>
          <p:cNvPr id="283" name="Group 282">
            <a:extLst>
              <a:ext uri="{FF2B5EF4-FFF2-40B4-BE49-F238E27FC236}">
                <a16:creationId xmlns:a16="http://schemas.microsoft.com/office/drawing/2014/main" id="{C166BB86-B4C9-AB55-C3E0-CE7C77827255}"/>
              </a:ext>
            </a:extLst>
          </p:cNvPr>
          <p:cNvGrpSpPr/>
          <p:nvPr/>
        </p:nvGrpSpPr>
        <p:grpSpPr>
          <a:xfrm>
            <a:off x="1003379" y="3236327"/>
            <a:ext cx="1328780" cy="523220"/>
            <a:chOff x="1778464" y="4038309"/>
            <a:chExt cx="1328780" cy="523220"/>
          </a:xfrm>
        </p:grpSpPr>
        <p:sp>
          <p:nvSpPr>
            <p:cNvPr id="284" name="TextBox 283">
              <a:extLst>
                <a:ext uri="{FF2B5EF4-FFF2-40B4-BE49-F238E27FC236}">
                  <a16:creationId xmlns:a16="http://schemas.microsoft.com/office/drawing/2014/main" id="{E664BC4E-99B3-3DB2-A7B1-526E2CB531DD}"/>
                </a:ext>
              </a:extLst>
            </p:cNvPr>
            <p:cNvSpPr txBox="1"/>
            <p:nvPr/>
          </p:nvSpPr>
          <p:spPr bwMode="auto">
            <a:xfrm>
              <a:off x="1989630" y="4038309"/>
              <a:ext cx="11176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BAT</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Ruxolitinib</a:t>
              </a:r>
            </a:p>
          </p:txBody>
        </p:sp>
        <p:cxnSp>
          <p:nvCxnSpPr>
            <p:cNvPr id="285" name="Straight Connector 284">
              <a:extLst>
                <a:ext uri="{FF2B5EF4-FFF2-40B4-BE49-F238E27FC236}">
                  <a16:creationId xmlns:a16="http://schemas.microsoft.com/office/drawing/2014/main" id="{B4D38CF3-5F2F-0DF1-4545-5C5612B2F4CA}"/>
                </a:ext>
              </a:extLst>
            </p:cNvPr>
            <p:cNvCxnSpPr>
              <a:cxnSpLocks/>
            </p:cNvCxnSpPr>
            <p:nvPr/>
          </p:nvCxnSpPr>
          <p:spPr bwMode="auto">
            <a:xfrm>
              <a:off x="1778464" y="4178628"/>
              <a:ext cx="245652" cy="0"/>
            </a:xfrm>
            <a:prstGeom prst="line">
              <a:avLst/>
            </a:prstGeom>
            <a:noFill/>
            <a:ln w="28575" cap="flat" cmpd="sng" algn="ctr">
              <a:solidFill>
                <a:schemeClr val="tx1">
                  <a:lumMod val="50000"/>
                  <a:lumOff val="50000"/>
                </a:schemeClr>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80576C46-0BB1-1F11-FF64-19F24C8D4AB2}"/>
                </a:ext>
              </a:extLst>
            </p:cNvPr>
            <p:cNvCxnSpPr>
              <a:cxnSpLocks/>
            </p:cNvCxnSpPr>
            <p:nvPr/>
          </p:nvCxnSpPr>
          <p:spPr bwMode="auto">
            <a:xfrm>
              <a:off x="1778464" y="4399721"/>
              <a:ext cx="245652" cy="0"/>
            </a:xfrm>
            <a:prstGeom prst="line">
              <a:avLst/>
            </a:prstGeom>
            <a:noFill/>
            <a:ln w="28575" cap="flat" cmpd="sng" algn="ctr">
              <a:solidFill>
                <a:schemeClr val="accent1"/>
              </a:solidFill>
              <a:prstDash val="solid"/>
              <a:round/>
              <a:headEnd type="none" w="med" len="med"/>
              <a:tailEnd type="none" w="med" len="med"/>
            </a:ln>
            <a:effectLst/>
          </p:spPr>
        </p:cxnSp>
      </p:grpSp>
      <p:sp>
        <p:nvSpPr>
          <p:cNvPr id="288" name="TextBox 287">
            <a:extLst>
              <a:ext uri="{FF2B5EF4-FFF2-40B4-BE49-F238E27FC236}">
                <a16:creationId xmlns:a16="http://schemas.microsoft.com/office/drawing/2014/main" id="{B0A255EC-47B1-66BD-705E-DDD585F74467}"/>
              </a:ext>
            </a:extLst>
          </p:cNvPr>
          <p:cNvSpPr txBox="1"/>
          <p:nvPr/>
        </p:nvSpPr>
        <p:spPr bwMode="auto">
          <a:xfrm>
            <a:off x="6647540" y="4326727"/>
            <a:ext cx="30515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u="none" strike="noStrike" kern="0" cap="none" spc="0" normalizeH="0" baseline="0" noProof="0" dirty="0">
                <a:ln>
                  <a:noFill/>
                </a:ln>
                <a:solidFill>
                  <a:srgbClr val="000000"/>
                </a:solidFill>
                <a:effectLst/>
                <a:uLnTx/>
                <a:uFillTx/>
                <a:latin typeface="Poppins" pitchFamily="2" charset="77"/>
                <a:cs typeface="Poppins" pitchFamily="2" charset="77"/>
              </a:rPr>
              <a:t>Yr</a:t>
            </a:r>
          </a:p>
        </p:txBody>
      </p:sp>
      <p:sp>
        <p:nvSpPr>
          <p:cNvPr id="313" name="TextBox 312">
            <a:extLst>
              <a:ext uri="{FF2B5EF4-FFF2-40B4-BE49-F238E27FC236}">
                <a16:creationId xmlns:a16="http://schemas.microsoft.com/office/drawing/2014/main" id="{9AAF0E09-DD31-2DCE-E8BF-A3FDC3C3BEFB}"/>
              </a:ext>
            </a:extLst>
          </p:cNvPr>
          <p:cNvSpPr txBox="1"/>
          <p:nvPr/>
        </p:nvSpPr>
        <p:spPr bwMode="auto">
          <a:xfrm>
            <a:off x="6157737" y="2200411"/>
            <a:ext cx="4780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100</a:t>
            </a:r>
          </a:p>
        </p:txBody>
      </p:sp>
      <p:sp>
        <p:nvSpPr>
          <p:cNvPr id="314" name="TextBox 313">
            <a:extLst>
              <a:ext uri="{FF2B5EF4-FFF2-40B4-BE49-F238E27FC236}">
                <a16:creationId xmlns:a16="http://schemas.microsoft.com/office/drawing/2014/main" id="{D41FEB5B-DC0D-0549-382C-A94CED1BAF2F}"/>
              </a:ext>
            </a:extLst>
          </p:cNvPr>
          <p:cNvSpPr txBox="1"/>
          <p:nvPr/>
        </p:nvSpPr>
        <p:spPr bwMode="auto">
          <a:xfrm>
            <a:off x="6234681" y="2621507"/>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75</a:t>
            </a:r>
          </a:p>
        </p:txBody>
      </p:sp>
      <p:sp>
        <p:nvSpPr>
          <p:cNvPr id="315" name="TextBox 314">
            <a:extLst>
              <a:ext uri="{FF2B5EF4-FFF2-40B4-BE49-F238E27FC236}">
                <a16:creationId xmlns:a16="http://schemas.microsoft.com/office/drawing/2014/main" id="{362E8695-CE3A-8905-0836-387DCA5B036F}"/>
              </a:ext>
            </a:extLst>
          </p:cNvPr>
          <p:cNvSpPr txBox="1"/>
          <p:nvPr/>
        </p:nvSpPr>
        <p:spPr bwMode="auto">
          <a:xfrm>
            <a:off x="6220254" y="3056324"/>
            <a:ext cx="4154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50</a:t>
            </a:r>
          </a:p>
        </p:txBody>
      </p:sp>
      <p:sp>
        <p:nvSpPr>
          <p:cNvPr id="316" name="TextBox 315">
            <a:extLst>
              <a:ext uri="{FF2B5EF4-FFF2-40B4-BE49-F238E27FC236}">
                <a16:creationId xmlns:a16="http://schemas.microsoft.com/office/drawing/2014/main" id="{4326668A-7A7C-37AD-ECE2-09E85F3F84C7}"/>
              </a:ext>
            </a:extLst>
          </p:cNvPr>
          <p:cNvSpPr txBox="1"/>
          <p:nvPr/>
        </p:nvSpPr>
        <p:spPr bwMode="auto">
          <a:xfrm>
            <a:off x="6231475" y="3487922"/>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25</a:t>
            </a:r>
          </a:p>
        </p:txBody>
      </p:sp>
      <p:sp>
        <p:nvSpPr>
          <p:cNvPr id="317" name="TextBox 316">
            <a:extLst>
              <a:ext uri="{FF2B5EF4-FFF2-40B4-BE49-F238E27FC236}">
                <a16:creationId xmlns:a16="http://schemas.microsoft.com/office/drawing/2014/main" id="{28CE7EEA-13BE-827A-58C9-0A4C6C25586E}"/>
              </a:ext>
            </a:extLst>
          </p:cNvPr>
          <p:cNvSpPr txBox="1"/>
          <p:nvPr/>
        </p:nvSpPr>
        <p:spPr bwMode="auto">
          <a:xfrm>
            <a:off x="6335670" y="3913329"/>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0</a:t>
            </a:r>
          </a:p>
        </p:txBody>
      </p:sp>
      <p:grpSp>
        <p:nvGrpSpPr>
          <p:cNvPr id="290" name="Group 289">
            <a:extLst>
              <a:ext uri="{FF2B5EF4-FFF2-40B4-BE49-F238E27FC236}">
                <a16:creationId xmlns:a16="http://schemas.microsoft.com/office/drawing/2014/main" id="{3450D267-CB6A-93FB-B3FB-5E3E97A718ED}"/>
              </a:ext>
            </a:extLst>
          </p:cNvPr>
          <p:cNvGrpSpPr/>
          <p:nvPr/>
        </p:nvGrpSpPr>
        <p:grpSpPr>
          <a:xfrm>
            <a:off x="6571813" y="2341136"/>
            <a:ext cx="85345" cy="1706711"/>
            <a:chOff x="7087122" y="2022121"/>
            <a:chExt cx="106680" cy="2684507"/>
          </a:xfrm>
        </p:grpSpPr>
        <p:cxnSp>
          <p:nvCxnSpPr>
            <p:cNvPr id="308" name="Straight Connector 307">
              <a:extLst>
                <a:ext uri="{FF2B5EF4-FFF2-40B4-BE49-F238E27FC236}">
                  <a16:creationId xmlns:a16="http://schemas.microsoft.com/office/drawing/2014/main" id="{C5C8AEC8-469A-465E-EBE1-B5D420F63CED}"/>
                </a:ext>
              </a:extLst>
            </p:cNvPr>
            <p:cNvCxnSpPr>
              <a:cxnSpLocks/>
            </p:cNvCxnSpPr>
            <p:nvPr/>
          </p:nvCxnSpPr>
          <p:spPr bwMode="auto">
            <a:xfrm>
              <a:off x="7087122" y="2022121"/>
              <a:ext cx="106680" cy="0"/>
            </a:xfrm>
            <a:prstGeom prst="line">
              <a:avLst/>
            </a:prstGeom>
            <a:noFill/>
            <a:ln w="12700" cap="flat" cmpd="sng" algn="ctr">
              <a:solidFill>
                <a:srgbClr val="000000"/>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2AE89FB2-6CF0-FF21-BEB3-7F9C01BE273E}"/>
                </a:ext>
              </a:extLst>
            </p:cNvPr>
            <p:cNvCxnSpPr>
              <a:cxnSpLocks/>
            </p:cNvCxnSpPr>
            <p:nvPr/>
          </p:nvCxnSpPr>
          <p:spPr bwMode="auto">
            <a:xfrm>
              <a:off x="7087122" y="2690149"/>
              <a:ext cx="106680" cy="0"/>
            </a:xfrm>
            <a:prstGeom prst="line">
              <a:avLst/>
            </a:prstGeom>
            <a:noFill/>
            <a:ln w="12700" cap="flat" cmpd="sng" algn="ctr">
              <a:solidFill>
                <a:srgbClr val="000000"/>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365B6B3A-4C9E-5763-8D02-43FFFE6CEBE3}"/>
                </a:ext>
              </a:extLst>
            </p:cNvPr>
            <p:cNvCxnSpPr>
              <a:cxnSpLocks/>
            </p:cNvCxnSpPr>
            <p:nvPr/>
          </p:nvCxnSpPr>
          <p:spPr bwMode="auto">
            <a:xfrm>
              <a:off x="7087122" y="3368040"/>
              <a:ext cx="106680" cy="0"/>
            </a:xfrm>
            <a:prstGeom prst="line">
              <a:avLst/>
            </a:prstGeom>
            <a:noFill/>
            <a:ln w="12700" cap="flat" cmpd="sng" algn="ctr">
              <a:solidFill>
                <a:srgbClr val="000000"/>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0589954F-B351-F9AA-5E51-7CA0D836F2FF}"/>
                </a:ext>
              </a:extLst>
            </p:cNvPr>
            <p:cNvCxnSpPr>
              <a:cxnSpLocks/>
            </p:cNvCxnSpPr>
            <p:nvPr/>
          </p:nvCxnSpPr>
          <p:spPr bwMode="auto">
            <a:xfrm>
              <a:off x="7087122" y="4036068"/>
              <a:ext cx="106680" cy="0"/>
            </a:xfrm>
            <a:prstGeom prst="line">
              <a:avLst/>
            </a:prstGeom>
            <a:noFill/>
            <a:ln w="12700" cap="flat" cmpd="sng" algn="ctr">
              <a:solidFill>
                <a:srgbClr val="000000"/>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9476EE9A-D51F-4A6D-A7B5-DF0F1E72176C}"/>
                </a:ext>
              </a:extLst>
            </p:cNvPr>
            <p:cNvCxnSpPr>
              <a:cxnSpLocks/>
            </p:cNvCxnSpPr>
            <p:nvPr/>
          </p:nvCxnSpPr>
          <p:spPr bwMode="auto">
            <a:xfrm>
              <a:off x="7087122" y="4706628"/>
              <a:ext cx="106680" cy="0"/>
            </a:xfrm>
            <a:prstGeom prst="line">
              <a:avLst/>
            </a:prstGeom>
            <a:noFill/>
            <a:ln w="12700" cap="flat" cmpd="sng" algn="ctr">
              <a:solidFill>
                <a:srgbClr val="000000"/>
              </a:solidFill>
              <a:prstDash val="solid"/>
              <a:round/>
              <a:headEnd type="none" w="med" len="med"/>
              <a:tailEnd type="none" w="med" len="med"/>
            </a:ln>
            <a:effectLst/>
          </p:spPr>
        </p:cxnSp>
      </p:grpSp>
      <p:cxnSp>
        <p:nvCxnSpPr>
          <p:cNvPr id="291" name="Straight Connector 290">
            <a:extLst>
              <a:ext uri="{FF2B5EF4-FFF2-40B4-BE49-F238E27FC236}">
                <a16:creationId xmlns:a16="http://schemas.microsoft.com/office/drawing/2014/main" id="{8317C477-6A57-3B3F-B4FD-2FEC9B6EB041}"/>
              </a:ext>
            </a:extLst>
          </p:cNvPr>
          <p:cNvCxnSpPr>
            <a:cxnSpLocks/>
          </p:cNvCxnSpPr>
          <p:nvPr/>
        </p:nvCxnSpPr>
        <p:spPr bwMode="auto">
          <a:xfrm rot="5400000">
            <a:off x="9046731" y="4080142"/>
            <a:ext cx="64588" cy="0"/>
          </a:xfrm>
          <a:prstGeom prst="line">
            <a:avLst/>
          </a:prstGeom>
          <a:noFill/>
          <a:ln w="12700" cap="flat" cmpd="sng" algn="ctr">
            <a:solidFill>
              <a:srgbClr val="000000"/>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AEE63901-F06B-C796-094C-36393E79DEE9}"/>
              </a:ext>
            </a:extLst>
          </p:cNvPr>
          <p:cNvCxnSpPr>
            <a:cxnSpLocks/>
          </p:cNvCxnSpPr>
          <p:nvPr/>
        </p:nvCxnSpPr>
        <p:spPr bwMode="auto">
          <a:xfrm rot="5400000">
            <a:off x="8438859" y="4080142"/>
            <a:ext cx="64588" cy="0"/>
          </a:xfrm>
          <a:prstGeom prst="line">
            <a:avLst/>
          </a:prstGeom>
          <a:noFill/>
          <a:ln w="12700" cap="flat" cmpd="sng" algn="ctr">
            <a:solidFill>
              <a:srgbClr val="000000"/>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0EFBFC97-CE05-A679-DFA7-CC96A8154519}"/>
              </a:ext>
            </a:extLst>
          </p:cNvPr>
          <p:cNvCxnSpPr>
            <a:cxnSpLocks/>
          </p:cNvCxnSpPr>
          <p:nvPr/>
        </p:nvCxnSpPr>
        <p:spPr bwMode="auto">
          <a:xfrm rot="5400000">
            <a:off x="7830988" y="4080142"/>
            <a:ext cx="64588" cy="0"/>
          </a:xfrm>
          <a:prstGeom prst="line">
            <a:avLst/>
          </a:prstGeom>
          <a:noFill/>
          <a:ln w="12700" cap="flat" cmpd="sng" algn="ctr">
            <a:solidFill>
              <a:srgbClr val="000000"/>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8A1AACAF-0C33-B8AB-D3CB-338C9B08DB8B}"/>
              </a:ext>
            </a:extLst>
          </p:cNvPr>
          <p:cNvCxnSpPr>
            <a:cxnSpLocks/>
          </p:cNvCxnSpPr>
          <p:nvPr/>
        </p:nvCxnSpPr>
        <p:spPr bwMode="auto">
          <a:xfrm rot="5400000">
            <a:off x="7223117" y="4080142"/>
            <a:ext cx="64588" cy="0"/>
          </a:xfrm>
          <a:prstGeom prst="line">
            <a:avLst/>
          </a:prstGeom>
          <a:noFill/>
          <a:ln w="12700" cap="flat" cmpd="sng" algn="ctr">
            <a:solidFill>
              <a:srgbClr val="000000"/>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62EEF87A-C7E5-1759-B5EF-E2DDC197D3CC}"/>
              </a:ext>
            </a:extLst>
          </p:cNvPr>
          <p:cNvCxnSpPr>
            <a:cxnSpLocks/>
          </p:cNvCxnSpPr>
          <p:nvPr/>
        </p:nvCxnSpPr>
        <p:spPr bwMode="auto">
          <a:xfrm rot="5400000">
            <a:off x="6624672" y="4080142"/>
            <a:ext cx="64588" cy="0"/>
          </a:xfrm>
          <a:prstGeom prst="line">
            <a:avLst/>
          </a:prstGeom>
          <a:noFill/>
          <a:ln w="12700" cap="flat" cmpd="sng" algn="ctr">
            <a:solidFill>
              <a:srgbClr val="000000"/>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A0487A1A-A838-49FA-684E-A871001991B1}"/>
              </a:ext>
            </a:extLst>
          </p:cNvPr>
          <p:cNvCxnSpPr>
            <a:cxnSpLocks/>
          </p:cNvCxnSpPr>
          <p:nvPr/>
        </p:nvCxnSpPr>
        <p:spPr bwMode="auto">
          <a:xfrm rot="5400000">
            <a:off x="9664028" y="4080142"/>
            <a:ext cx="64588" cy="0"/>
          </a:xfrm>
          <a:prstGeom prst="line">
            <a:avLst/>
          </a:prstGeom>
          <a:noFill/>
          <a:ln w="12700" cap="flat" cmpd="sng" algn="ctr">
            <a:solidFill>
              <a:srgbClr val="000000"/>
            </a:solidFill>
            <a:prstDash val="solid"/>
            <a:round/>
            <a:headEnd type="none" w="med" len="med"/>
            <a:tailEnd type="none" w="med" len="med"/>
          </a:ln>
          <a:effectLst/>
        </p:spPr>
      </p:cxnSp>
      <p:sp>
        <p:nvSpPr>
          <p:cNvPr id="304" name="TextBox 303">
            <a:extLst>
              <a:ext uri="{FF2B5EF4-FFF2-40B4-BE49-F238E27FC236}">
                <a16:creationId xmlns:a16="http://schemas.microsoft.com/office/drawing/2014/main" id="{FC1D4CC6-7732-6251-BDA5-2DCC493C39DB}"/>
              </a:ext>
            </a:extLst>
          </p:cNvPr>
          <p:cNvSpPr txBox="1"/>
          <p:nvPr/>
        </p:nvSpPr>
        <p:spPr bwMode="auto">
          <a:xfrm rot="16200000">
            <a:off x="5275092" y="3049445"/>
            <a:ext cx="1703341" cy="32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35000"/>
              </a:spcBef>
              <a:spcAft>
                <a:spcPct val="25000"/>
              </a:spcAft>
              <a:buClr>
                <a:schemeClr val="folHlink"/>
              </a:buClr>
              <a:buFontTx/>
              <a:buNone/>
              <a:defRPr/>
            </a:pPr>
            <a:r>
              <a:rPr lang="en-US" sz="1600" dirty="0">
                <a:solidFill>
                  <a:schemeClr val="tx1">
                    <a:lumMod val="75000"/>
                    <a:lumOff val="25000"/>
                  </a:schemeClr>
                </a:solidFill>
                <a:latin typeface="Poppins Medium" pitchFamily="2" charset="77"/>
                <a:cs typeface="Poppins Medium" pitchFamily="2" charset="77"/>
              </a:rPr>
              <a:t>Patients (%)</a:t>
            </a:r>
          </a:p>
        </p:txBody>
      </p:sp>
      <p:sp>
        <p:nvSpPr>
          <p:cNvPr id="305" name="Freeform: Shape 304">
            <a:extLst>
              <a:ext uri="{FF2B5EF4-FFF2-40B4-BE49-F238E27FC236}">
                <a16:creationId xmlns:a16="http://schemas.microsoft.com/office/drawing/2014/main" id="{BA504B6C-6DCB-A541-3629-EBE0A6C5E4D2}"/>
              </a:ext>
            </a:extLst>
          </p:cNvPr>
          <p:cNvSpPr/>
          <p:nvPr/>
        </p:nvSpPr>
        <p:spPr bwMode="auto">
          <a:xfrm>
            <a:off x="6651080" y="2357818"/>
            <a:ext cx="3048029" cy="1690029"/>
          </a:xfrm>
          <a:custGeom>
            <a:avLst/>
            <a:gdLst>
              <a:gd name="connsiteX0" fmla="*/ 0 w 3924300"/>
              <a:gd name="connsiteY0" fmla="*/ 0 h 2735580"/>
              <a:gd name="connsiteX1" fmla="*/ 0 w 3924300"/>
              <a:gd name="connsiteY1" fmla="*/ 2735580 h 2735580"/>
              <a:gd name="connsiteX2" fmla="*/ 3924300 w 3924300"/>
              <a:gd name="connsiteY2" fmla="*/ 2735580 h 2735580"/>
            </a:gdLst>
            <a:ahLst/>
            <a:cxnLst>
              <a:cxn ang="0">
                <a:pos x="connsiteX0" y="connsiteY0"/>
              </a:cxn>
              <a:cxn ang="0">
                <a:pos x="connsiteX1" y="connsiteY1"/>
              </a:cxn>
              <a:cxn ang="0">
                <a:pos x="connsiteX2" y="connsiteY2"/>
              </a:cxn>
            </a:cxnLst>
            <a:rect l="l" t="t" r="r" b="b"/>
            <a:pathLst>
              <a:path w="3924300" h="2735580">
                <a:moveTo>
                  <a:pt x="0" y="0"/>
                </a:moveTo>
                <a:lnTo>
                  <a:pt x="0" y="2735580"/>
                </a:lnTo>
                <a:lnTo>
                  <a:pt x="3924300" y="2735580"/>
                </a:lnTo>
              </a:path>
            </a:pathLst>
          </a:custGeom>
          <a:noFill/>
          <a:ln w="12700">
            <a:solidFill>
              <a:srgbClr val="000000"/>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306" name="Freeform: Shape 305">
            <a:extLst>
              <a:ext uri="{FF2B5EF4-FFF2-40B4-BE49-F238E27FC236}">
                <a16:creationId xmlns:a16="http://schemas.microsoft.com/office/drawing/2014/main" id="{80AF5BA4-7BE1-5C26-3906-B585B346BCE8}"/>
              </a:ext>
            </a:extLst>
          </p:cNvPr>
          <p:cNvSpPr/>
          <p:nvPr/>
        </p:nvSpPr>
        <p:spPr bwMode="auto">
          <a:xfrm>
            <a:off x="6696607" y="2353064"/>
            <a:ext cx="2987068" cy="869994"/>
          </a:xfrm>
          <a:custGeom>
            <a:avLst/>
            <a:gdLst>
              <a:gd name="connsiteX0" fmla="*/ 3733800 w 3733800"/>
              <a:gd name="connsiteY0" fmla="*/ 1368425 h 1368425"/>
              <a:gd name="connsiteX1" fmla="*/ 3683000 w 3733800"/>
              <a:gd name="connsiteY1" fmla="*/ 1368425 h 1368425"/>
              <a:gd name="connsiteX2" fmla="*/ 3683000 w 3733800"/>
              <a:gd name="connsiteY2" fmla="*/ 1304925 h 1368425"/>
              <a:gd name="connsiteX3" fmla="*/ 3222625 w 3733800"/>
              <a:gd name="connsiteY3" fmla="*/ 1304925 h 1368425"/>
              <a:gd name="connsiteX4" fmla="*/ 3222625 w 3733800"/>
              <a:gd name="connsiteY4" fmla="*/ 1270000 h 1368425"/>
              <a:gd name="connsiteX5" fmla="*/ 3044825 w 3733800"/>
              <a:gd name="connsiteY5" fmla="*/ 1270000 h 1368425"/>
              <a:gd name="connsiteX6" fmla="*/ 3044825 w 3733800"/>
              <a:gd name="connsiteY6" fmla="*/ 1238250 h 1368425"/>
              <a:gd name="connsiteX7" fmla="*/ 3000375 w 3733800"/>
              <a:gd name="connsiteY7" fmla="*/ 1238250 h 1368425"/>
              <a:gd name="connsiteX8" fmla="*/ 3000375 w 3733800"/>
              <a:gd name="connsiteY8" fmla="*/ 1209675 h 1368425"/>
              <a:gd name="connsiteX9" fmla="*/ 2933700 w 3733800"/>
              <a:gd name="connsiteY9" fmla="*/ 1209675 h 1368425"/>
              <a:gd name="connsiteX10" fmla="*/ 2933700 w 3733800"/>
              <a:gd name="connsiteY10" fmla="*/ 1174750 h 1368425"/>
              <a:gd name="connsiteX11" fmla="*/ 2917825 w 3733800"/>
              <a:gd name="connsiteY11" fmla="*/ 1174750 h 1368425"/>
              <a:gd name="connsiteX12" fmla="*/ 2917825 w 3733800"/>
              <a:gd name="connsiteY12" fmla="*/ 1146175 h 1368425"/>
              <a:gd name="connsiteX13" fmla="*/ 2794000 w 3733800"/>
              <a:gd name="connsiteY13" fmla="*/ 1146175 h 1368425"/>
              <a:gd name="connsiteX14" fmla="*/ 2794000 w 3733800"/>
              <a:gd name="connsiteY14" fmla="*/ 1114425 h 1368425"/>
              <a:gd name="connsiteX15" fmla="*/ 2517775 w 3733800"/>
              <a:gd name="connsiteY15" fmla="*/ 1114425 h 1368425"/>
              <a:gd name="connsiteX16" fmla="*/ 2517775 w 3733800"/>
              <a:gd name="connsiteY16" fmla="*/ 1082675 h 1368425"/>
              <a:gd name="connsiteX17" fmla="*/ 2457450 w 3733800"/>
              <a:gd name="connsiteY17" fmla="*/ 1082675 h 1368425"/>
              <a:gd name="connsiteX18" fmla="*/ 2457450 w 3733800"/>
              <a:gd name="connsiteY18" fmla="*/ 1057275 h 1368425"/>
              <a:gd name="connsiteX19" fmla="*/ 2289175 w 3733800"/>
              <a:gd name="connsiteY19" fmla="*/ 1057275 h 1368425"/>
              <a:gd name="connsiteX20" fmla="*/ 2289175 w 3733800"/>
              <a:gd name="connsiteY20" fmla="*/ 1022350 h 1368425"/>
              <a:gd name="connsiteX21" fmla="*/ 2136775 w 3733800"/>
              <a:gd name="connsiteY21" fmla="*/ 1022350 h 1368425"/>
              <a:gd name="connsiteX22" fmla="*/ 2136775 w 3733800"/>
              <a:gd name="connsiteY22" fmla="*/ 1000125 h 1368425"/>
              <a:gd name="connsiteX23" fmla="*/ 1962150 w 3733800"/>
              <a:gd name="connsiteY23" fmla="*/ 1000125 h 1368425"/>
              <a:gd name="connsiteX24" fmla="*/ 1962150 w 3733800"/>
              <a:gd name="connsiteY24" fmla="*/ 971550 h 1368425"/>
              <a:gd name="connsiteX25" fmla="*/ 1863725 w 3733800"/>
              <a:gd name="connsiteY25" fmla="*/ 971550 h 1368425"/>
              <a:gd name="connsiteX26" fmla="*/ 1863725 w 3733800"/>
              <a:gd name="connsiteY26" fmla="*/ 939800 h 1368425"/>
              <a:gd name="connsiteX27" fmla="*/ 1797050 w 3733800"/>
              <a:gd name="connsiteY27" fmla="*/ 939800 h 1368425"/>
              <a:gd name="connsiteX28" fmla="*/ 1797050 w 3733800"/>
              <a:gd name="connsiteY28" fmla="*/ 914400 h 1368425"/>
              <a:gd name="connsiteX29" fmla="*/ 1711325 w 3733800"/>
              <a:gd name="connsiteY29" fmla="*/ 914400 h 1368425"/>
              <a:gd name="connsiteX30" fmla="*/ 1711325 w 3733800"/>
              <a:gd name="connsiteY30" fmla="*/ 879475 h 1368425"/>
              <a:gd name="connsiteX31" fmla="*/ 1695450 w 3733800"/>
              <a:gd name="connsiteY31" fmla="*/ 879475 h 1368425"/>
              <a:gd name="connsiteX32" fmla="*/ 1695450 w 3733800"/>
              <a:gd name="connsiteY32" fmla="*/ 857250 h 1368425"/>
              <a:gd name="connsiteX33" fmla="*/ 1679575 w 3733800"/>
              <a:gd name="connsiteY33" fmla="*/ 857250 h 1368425"/>
              <a:gd name="connsiteX34" fmla="*/ 1679575 w 3733800"/>
              <a:gd name="connsiteY34" fmla="*/ 831850 h 1368425"/>
              <a:gd name="connsiteX35" fmla="*/ 1657350 w 3733800"/>
              <a:gd name="connsiteY35" fmla="*/ 831850 h 1368425"/>
              <a:gd name="connsiteX36" fmla="*/ 1657350 w 3733800"/>
              <a:gd name="connsiteY36" fmla="*/ 803275 h 1368425"/>
              <a:gd name="connsiteX37" fmla="*/ 1606550 w 3733800"/>
              <a:gd name="connsiteY37" fmla="*/ 803275 h 1368425"/>
              <a:gd name="connsiteX38" fmla="*/ 1606550 w 3733800"/>
              <a:gd name="connsiteY38" fmla="*/ 774700 h 1368425"/>
              <a:gd name="connsiteX39" fmla="*/ 1590675 w 3733800"/>
              <a:gd name="connsiteY39" fmla="*/ 774700 h 1368425"/>
              <a:gd name="connsiteX40" fmla="*/ 1590675 w 3733800"/>
              <a:gd name="connsiteY40" fmla="*/ 749300 h 1368425"/>
              <a:gd name="connsiteX41" fmla="*/ 1527175 w 3733800"/>
              <a:gd name="connsiteY41" fmla="*/ 749300 h 1368425"/>
              <a:gd name="connsiteX42" fmla="*/ 1527175 w 3733800"/>
              <a:gd name="connsiteY42" fmla="*/ 723900 h 1368425"/>
              <a:gd name="connsiteX43" fmla="*/ 1441450 w 3733800"/>
              <a:gd name="connsiteY43" fmla="*/ 723900 h 1368425"/>
              <a:gd name="connsiteX44" fmla="*/ 1441450 w 3733800"/>
              <a:gd name="connsiteY44" fmla="*/ 698500 h 1368425"/>
              <a:gd name="connsiteX45" fmla="*/ 1298575 w 3733800"/>
              <a:gd name="connsiteY45" fmla="*/ 698500 h 1368425"/>
              <a:gd name="connsiteX46" fmla="*/ 1298575 w 3733800"/>
              <a:gd name="connsiteY46" fmla="*/ 669925 h 1368425"/>
              <a:gd name="connsiteX47" fmla="*/ 1270000 w 3733800"/>
              <a:gd name="connsiteY47" fmla="*/ 669925 h 1368425"/>
              <a:gd name="connsiteX48" fmla="*/ 1270000 w 3733800"/>
              <a:gd name="connsiteY48" fmla="*/ 644525 h 1368425"/>
              <a:gd name="connsiteX49" fmla="*/ 1247775 w 3733800"/>
              <a:gd name="connsiteY49" fmla="*/ 644525 h 1368425"/>
              <a:gd name="connsiteX50" fmla="*/ 1247775 w 3733800"/>
              <a:gd name="connsiteY50" fmla="*/ 622300 h 1368425"/>
              <a:gd name="connsiteX51" fmla="*/ 1225550 w 3733800"/>
              <a:gd name="connsiteY51" fmla="*/ 622300 h 1368425"/>
              <a:gd name="connsiteX52" fmla="*/ 1225550 w 3733800"/>
              <a:gd name="connsiteY52" fmla="*/ 590550 h 1368425"/>
              <a:gd name="connsiteX53" fmla="*/ 1168400 w 3733800"/>
              <a:gd name="connsiteY53" fmla="*/ 590550 h 1368425"/>
              <a:gd name="connsiteX54" fmla="*/ 1168400 w 3733800"/>
              <a:gd name="connsiteY54" fmla="*/ 568325 h 1368425"/>
              <a:gd name="connsiteX55" fmla="*/ 1139825 w 3733800"/>
              <a:gd name="connsiteY55" fmla="*/ 568325 h 1368425"/>
              <a:gd name="connsiteX56" fmla="*/ 1139825 w 3733800"/>
              <a:gd name="connsiteY56" fmla="*/ 568325 h 1368425"/>
              <a:gd name="connsiteX57" fmla="*/ 1139825 w 3733800"/>
              <a:gd name="connsiteY57" fmla="*/ 536575 h 1368425"/>
              <a:gd name="connsiteX58" fmla="*/ 987425 w 3733800"/>
              <a:gd name="connsiteY58" fmla="*/ 536575 h 1368425"/>
              <a:gd name="connsiteX59" fmla="*/ 987425 w 3733800"/>
              <a:gd name="connsiteY59" fmla="*/ 514350 h 1368425"/>
              <a:gd name="connsiteX60" fmla="*/ 930275 w 3733800"/>
              <a:gd name="connsiteY60" fmla="*/ 514350 h 1368425"/>
              <a:gd name="connsiteX61" fmla="*/ 930275 w 3733800"/>
              <a:gd name="connsiteY61" fmla="*/ 485775 h 1368425"/>
              <a:gd name="connsiteX62" fmla="*/ 923925 w 3733800"/>
              <a:gd name="connsiteY62" fmla="*/ 485775 h 1368425"/>
              <a:gd name="connsiteX63" fmla="*/ 923925 w 3733800"/>
              <a:gd name="connsiteY63" fmla="*/ 457200 h 1368425"/>
              <a:gd name="connsiteX64" fmla="*/ 869950 w 3733800"/>
              <a:gd name="connsiteY64" fmla="*/ 457200 h 1368425"/>
              <a:gd name="connsiteX65" fmla="*/ 869950 w 3733800"/>
              <a:gd name="connsiteY65" fmla="*/ 428625 h 1368425"/>
              <a:gd name="connsiteX66" fmla="*/ 803275 w 3733800"/>
              <a:gd name="connsiteY66" fmla="*/ 428625 h 1368425"/>
              <a:gd name="connsiteX67" fmla="*/ 803275 w 3733800"/>
              <a:gd name="connsiteY67" fmla="*/ 403225 h 1368425"/>
              <a:gd name="connsiteX68" fmla="*/ 723900 w 3733800"/>
              <a:gd name="connsiteY68" fmla="*/ 403225 h 1368425"/>
              <a:gd name="connsiteX69" fmla="*/ 723900 w 3733800"/>
              <a:gd name="connsiteY69" fmla="*/ 381000 h 1368425"/>
              <a:gd name="connsiteX70" fmla="*/ 717550 w 3733800"/>
              <a:gd name="connsiteY70" fmla="*/ 381000 h 1368425"/>
              <a:gd name="connsiteX71" fmla="*/ 717550 w 3733800"/>
              <a:gd name="connsiteY71" fmla="*/ 365125 h 1368425"/>
              <a:gd name="connsiteX72" fmla="*/ 654050 w 3733800"/>
              <a:gd name="connsiteY72" fmla="*/ 365125 h 1368425"/>
              <a:gd name="connsiteX73" fmla="*/ 654050 w 3733800"/>
              <a:gd name="connsiteY73" fmla="*/ 314325 h 1368425"/>
              <a:gd name="connsiteX74" fmla="*/ 584200 w 3733800"/>
              <a:gd name="connsiteY74" fmla="*/ 314325 h 1368425"/>
              <a:gd name="connsiteX75" fmla="*/ 584200 w 3733800"/>
              <a:gd name="connsiteY75" fmla="*/ 288925 h 1368425"/>
              <a:gd name="connsiteX76" fmla="*/ 558800 w 3733800"/>
              <a:gd name="connsiteY76" fmla="*/ 288925 h 1368425"/>
              <a:gd name="connsiteX77" fmla="*/ 558800 w 3733800"/>
              <a:gd name="connsiteY77" fmla="*/ 276225 h 1368425"/>
              <a:gd name="connsiteX78" fmla="*/ 517525 w 3733800"/>
              <a:gd name="connsiteY78" fmla="*/ 276225 h 1368425"/>
              <a:gd name="connsiteX79" fmla="*/ 517525 w 3733800"/>
              <a:gd name="connsiteY79" fmla="*/ 254000 h 1368425"/>
              <a:gd name="connsiteX80" fmla="*/ 466725 w 3733800"/>
              <a:gd name="connsiteY80" fmla="*/ 254000 h 1368425"/>
              <a:gd name="connsiteX81" fmla="*/ 466725 w 3733800"/>
              <a:gd name="connsiteY81" fmla="*/ 231775 h 1368425"/>
              <a:gd name="connsiteX82" fmla="*/ 457200 w 3733800"/>
              <a:gd name="connsiteY82" fmla="*/ 231775 h 1368425"/>
              <a:gd name="connsiteX83" fmla="*/ 457200 w 3733800"/>
              <a:gd name="connsiteY83" fmla="*/ 212725 h 1368425"/>
              <a:gd name="connsiteX84" fmla="*/ 403225 w 3733800"/>
              <a:gd name="connsiteY84" fmla="*/ 212725 h 1368425"/>
              <a:gd name="connsiteX85" fmla="*/ 403225 w 3733800"/>
              <a:gd name="connsiteY85" fmla="*/ 187325 h 1368425"/>
              <a:gd name="connsiteX86" fmla="*/ 365125 w 3733800"/>
              <a:gd name="connsiteY86" fmla="*/ 187325 h 1368425"/>
              <a:gd name="connsiteX87" fmla="*/ 365125 w 3733800"/>
              <a:gd name="connsiteY87" fmla="*/ 171450 h 1368425"/>
              <a:gd name="connsiteX88" fmla="*/ 304800 w 3733800"/>
              <a:gd name="connsiteY88" fmla="*/ 171450 h 1368425"/>
              <a:gd name="connsiteX89" fmla="*/ 304800 w 3733800"/>
              <a:gd name="connsiteY89" fmla="*/ 152400 h 1368425"/>
              <a:gd name="connsiteX90" fmla="*/ 304800 w 3733800"/>
              <a:gd name="connsiteY90" fmla="*/ 133350 h 1368425"/>
              <a:gd name="connsiteX91" fmla="*/ 206375 w 3733800"/>
              <a:gd name="connsiteY91" fmla="*/ 133350 h 1368425"/>
              <a:gd name="connsiteX92" fmla="*/ 206375 w 3733800"/>
              <a:gd name="connsiteY92" fmla="*/ 117475 h 1368425"/>
              <a:gd name="connsiteX93" fmla="*/ 200025 w 3733800"/>
              <a:gd name="connsiteY93" fmla="*/ 117475 h 1368425"/>
              <a:gd name="connsiteX94" fmla="*/ 200025 w 3733800"/>
              <a:gd name="connsiteY94" fmla="*/ 101600 h 1368425"/>
              <a:gd name="connsiteX95" fmla="*/ 180975 w 3733800"/>
              <a:gd name="connsiteY95" fmla="*/ 101600 h 1368425"/>
              <a:gd name="connsiteX96" fmla="*/ 180975 w 3733800"/>
              <a:gd name="connsiteY96" fmla="*/ 79375 h 1368425"/>
              <a:gd name="connsiteX97" fmla="*/ 133350 w 3733800"/>
              <a:gd name="connsiteY97" fmla="*/ 79375 h 1368425"/>
              <a:gd name="connsiteX98" fmla="*/ 133350 w 3733800"/>
              <a:gd name="connsiteY98" fmla="*/ 60325 h 1368425"/>
              <a:gd name="connsiteX99" fmla="*/ 120650 w 3733800"/>
              <a:gd name="connsiteY99" fmla="*/ 60325 h 1368425"/>
              <a:gd name="connsiteX100" fmla="*/ 120650 w 3733800"/>
              <a:gd name="connsiteY100" fmla="*/ 41275 h 1368425"/>
              <a:gd name="connsiteX101" fmla="*/ 111125 w 3733800"/>
              <a:gd name="connsiteY101" fmla="*/ 41275 h 1368425"/>
              <a:gd name="connsiteX102" fmla="*/ 111125 w 3733800"/>
              <a:gd name="connsiteY102" fmla="*/ 28575 h 1368425"/>
              <a:gd name="connsiteX103" fmla="*/ 79375 w 3733800"/>
              <a:gd name="connsiteY103" fmla="*/ 28575 h 1368425"/>
              <a:gd name="connsiteX104" fmla="*/ 79375 w 3733800"/>
              <a:gd name="connsiteY104" fmla="*/ 6350 h 1368425"/>
              <a:gd name="connsiteX105" fmla="*/ 0 w 3733800"/>
              <a:gd name="connsiteY105" fmla="*/ 6350 h 1368425"/>
              <a:gd name="connsiteX106" fmla="*/ 0 w 3733800"/>
              <a:gd name="connsiteY106" fmla="*/ 0 h 136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3733800" h="1368425">
                <a:moveTo>
                  <a:pt x="3733800" y="1368425"/>
                </a:moveTo>
                <a:lnTo>
                  <a:pt x="3683000" y="1368425"/>
                </a:lnTo>
                <a:lnTo>
                  <a:pt x="3683000" y="1304925"/>
                </a:lnTo>
                <a:lnTo>
                  <a:pt x="3222625" y="1304925"/>
                </a:lnTo>
                <a:lnTo>
                  <a:pt x="3222625" y="1270000"/>
                </a:lnTo>
                <a:lnTo>
                  <a:pt x="3044825" y="1270000"/>
                </a:lnTo>
                <a:lnTo>
                  <a:pt x="3044825" y="1238250"/>
                </a:lnTo>
                <a:lnTo>
                  <a:pt x="3000375" y="1238250"/>
                </a:lnTo>
                <a:lnTo>
                  <a:pt x="3000375" y="1209675"/>
                </a:lnTo>
                <a:lnTo>
                  <a:pt x="2933700" y="1209675"/>
                </a:lnTo>
                <a:lnTo>
                  <a:pt x="2933700" y="1174750"/>
                </a:lnTo>
                <a:lnTo>
                  <a:pt x="2917825" y="1174750"/>
                </a:lnTo>
                <a:lnTo>
                  <a:pt x="2917825" y="1146175"/>
                </a:lnTo>
                <a:lnTo>
                  <a:pt x="2794000" y="1146175"/>
                </a:lnTo>
                <a:lnTo>
                  <a:pt x="2794000" y="1114425"/>
                </a:lnTo>
                <a:lnTo>
                  <a:pt x="2517775" y="1114425"/>
                </a:lnTo>
                <a:lnTo>
                  <a:pt x="2517775" y="1082675"/>
                </a:lnTo>
                <a:lnTo>
                  <a:pt x="2457450" y="1082675"/>
                </a:lnTo>
                <a:lnTo>
                  <a:pt x="2457450" y="1057275"/>
                </a:lnTo>
                <a:lnTo>
                  <a:pt x="2289175" y="1057275"/>
                </a:lnTo>
                <a:lnTo>
                  <a:pt x="2289175" y="1022350"/>
                </a:lnTo>
                <a:lnTo>
                  <a:pt x="2136775" y="1022350"/>
                </a:lnTo>
                <a:lnTo>
                  <a:pt x="2136775" y="1000125"/>
                </a:lnTo>
                <a:lnTo>
                  <a:pt x="1962150" y="1000125"/>
                </a:lnTo>
                <a:lnTo>
                  <a:pt x="1962150" y="971550"/>
                </a:lnTo>
                <a:lnTo>
                  <a:pt x="1863725" y="971550"/>
                </a:lnTo>
                <a:lnTo>
                  <a:pt x="1863725" y="939800"/>
                </a:lnTo>
                <a:lnTo>
                  <a:pt x="1797050" y="939800"/>
                </a:lnTo>
                <a:lnTo>
                  <a:pt x="1797050" y="914400"/>
                </a:lnTo>
                <a:lnTo>
                  <a:pt x="1711325" y="914400"/>
                </a:lnTo>
                <a:lnTo>
                  <a:pt x="1711325" y="879475"/>
                </a:lnTo>
                <a:lnTo>
                  <a:pt x="1695450" y="879475"/>
                </a:lnTo>
                <a:lnTo>
                  <a:pt x="1695450" y="857250"/>
                </a:lnTo>
                <a:lnTo>
                  <a:pt x="1679575" y="857250"/>
                </a:lnTo>
                <a:lnTo>
                  <a:pt x="1679575" y="831850"/>
                </a:lnTo>
                <a:lnTo>
                  <a:pt x="1657350" y="831850"/>
                </a:lnTo>
                <a:lnTo>
                  <a:pt x="1657350" y="803275"/>
                </a:lnTo>
                <a:lnTo>
                  <a:pt x="1606550" y="803275"/>
                </a:lnTo>
                <a:lnTo>
                  <a:pt x="1606550" y="774700"/>
                </a:lnTo>
                <a:lnTo>
                  <a:pt x="1590675" y="774700"/>
                </a:lnTo>
                <a:lnTo>
                  <a:pt x="1590675" y="749300"/>
                </a:lnTo>
                <a:lnTo>
                  <a:pt x="1527175" y="749300"/>
                </a:lnTo>
                <a:lnTo>
                  <a:pt x="1527175" y="723900"/>
                </a:lnTo>
                <a:lnTo>
                  <a:pt x="1441450" y="723900"/>
                </a:lnTo>
                <a:lnTo>
                  <a:pt x="1441450" y="698500"/>
                </a:lnTo>
                <a:lnTo>
                  <a:pt x="1298575" y="698500"/>
                </a:lnTo>
                <a:lnTo>
                  <a:pt x="1298575" y="669925"/>
                </a:lnTo>
                <a:lnTo>
                  <a:pt x="1270000" y="669925"/>
                </a:lnTo>
                <a:lnTo>
                  <a:pt x="1270000" y="644525"/>
                </a:lnTo>
                <a:lnTo>
                  <a:pt x="1247775" y="644525"/>
                </a:lnTo>
                <a:lnTo>
                  <a:pt x="1247775" y="622300"/>
                </a:lnTo>
                <a:lnTo>
                  <a:pt x="1225550" y="622300"/>
                </a:lnTo>
                <a:lnTo>
                  <a:pt x="1225550" y="590550"/>
                </a:lnTo>
                <a:lnTo>
                  <a:pt x="1168400" y="590550"/>
                </a:lnTo>
                <a:lnTo>
                  <a:pt x="1168400" y="568325"/>
                </a:lnTo>
                <a:lnTo>
                  <a:pt x="1139825" y="568325"/>
                </a:lnTo>
                <a:lnTo>
                  <a:pt x="1139825" y="568325"/>
                </a:lnTo>
                <a:lnTo>
                  <a:pt x="1139825" y="536575"/>
                </a:lnTo>
                <a:lnTo>
                  <a:pt x="987425" y="536575"/>
                </a:lnTo>
                <a:lnTo>
                  <a:pt x="987425" y="514350"/>
                </a:lnTo>
                <a:lnTo>
                  <a:pt x="930275" y="514350"/>
                </a:lnTo>
                <a:lnTo>
                  <a:pt x="930275" y="485775"/>
                </a:lnTo>
                <a:lnTo>
                  <a:pt x="923925" y="485775"/>
                </a:lnTo>
                <a:lnTo>
                  <a:pt x="923925" y="457200"/>
                </a:lnTo>
                <a:lnTo>
                  <a:pt x="869950" y="457200"/>
                </a:lnTo>
                <a:lnTo>
                  <a:pt x="869950" y="428625"/>
                </a:lnTo>
                <a:lnTo>
                  <a:pt x="803275" y="428625"/>
                </a:lnTo>
                <a:lnTo>
                  <a:pt x="803275" y="403225"/>
                </a:lnTo>
                <a:lnTo>
                  <a:pt x="723900" y="403225"/>
                </a:lnTo>
                <a:lnTo>
                  <a:pt x="723900" y="381000"/>
                </a:lnTo>
                <a:lnTo>
                  <a:pt x="717550" y="381000"/>
                </a:lnTo>
                <a:lnTo>
                  <a:pt x="717550" y="365125"/>
                </a:lnTo>
                <a:lnTo>
                  <a:pt x="654050" y="365125"/>
                </a:lnTo>
                <a:lnTo>
                  <a:pt x="654050" y="314325"/>
                </a:lnTo>
                <a:lnTo>
                  <a:pt x="584200" y="314325"/>
                </a:lnTo>
                <a:lnTo>
                  <a:pt x="584200" y="288925"/>
                </a:lnTo>
                <a:lnTo>
                  <a:pt x="558800" y="288925"/>
                </a:lnTo>
                <a:lnTo>
                  <a:pt x="558800" y="276225"/>
                </a:lnTo>
                <a:lnTo>
                  <a:pt x="517525" y="276225"/>
                </a:lnTo>
                <a:lnTo>
                  <a:pt x="517525" y="254000"/>
                </a:lnTo>
                <a:lnTo>
                  <a:pt x="466725" y="254000"/>
                </a:lnTo>
                <a:lnTo>
                  <a:pt x="466725" y="231775"/>
                </a:lnTo>
                <a:lnTo>
                  <a:pt x="457200" y="231775"/>
                </a:lnTo>
                <a:lnTo>
                  <a:pt x="457200" y="212725"/>
                </a:lnTo>
                <a:lnTo>
                  <a:pt x="403225" y="212725"/>
                </a:lnTo>
                <a:lnTo>
                  <a:pt x="403225" y="187325"/>
                </a:lnTo>
                <a:lnTo>
                  <a:pt x="365125" y="187325"/>
                </a:lnTo>
                <a:lnTo>
                  <a:pt x="365125" y="171450"/>
                </a:lnTo>
                <a:lnTo>
                  <a:pt x="304800" y="171450"/>
                </a:lnTo>
                <a:lnTo>
                  <a:pt x="304800" y="152400"/>
                </a:lnTo>
                <a:lnTo>
                  <a:pt x="304800" y="133350"/>
                </a:lnTo>
                <a:lnTo>
                  <a:pt x="206375" y="133350"/>
                </a:lnTo>
                <a:lnTo>
                  <a:pt x="206375" y="117475"/>
                </a:lnTo>
                <a:lnTo>
                  <a:pt x="200025" y="117475"/>
                </a:lnTo>
                <a:lnTo>
                  <a:pt x="200025" y="101600"/>
                </a:lnTo>
                <a:lnTo>
                  <a:pt x="180975" y="101600"/>
                </a:lnTo>
                <a:lnTo>
                  <a:pt x="180975" y="79375"/>
                </a:lnTo>
                <a:lnTo>
                  <a:pt x="133350" y="79375"/>
                </a:lnTo>
                <a:lnTo>
                  <a:pt x="133350" y="60325"/>
                </a:lnTo>
                <a:lnTo>
                  <a:pt x="120650" y="60325"/>
                </a:lnTo>
                <a:lnTo>
                  <a:pt x="120650" y="41275"/>
                </a:lnTo>
                <a:lnTo>
                  <a:pt x="111125" y="41275"/>
                </a:lnTo>
                <a:lnTo>
                  <a:pt x="111125" y="28575"/>
                </a:lnTo>
                <a:lnTo>
                  <a:pt x="79375" y="28575"/>
                </a:lnTo>
                <a:lnTo>
                  <a:pt x="79375" y="6350"/>
                </a:lnTo>
                <a:lnTo>
                  <a:pt x="0" y="6350"/>
                </a:lnTo>
                <a:lnTo>
                  <a:pt x="0" y="0"/>
                </a:lnTo>
              </a:path>
            </a:pathLst>
          </a:custGeom>
          <a:noFill/>
          <a:ln w="28575">
            <a:solidFill>
              <a:schemeClr val="accent1">
                <a:lumMod val="60000"/>
                <a:lumOff val="4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307" name="Freeform: Shape 306">
            <a:extLst>
              <a:ext uri="{FF2B5EF4-FFF2-40B4-BE49-F238E27FC236}">
                <a16:creationId xmlns:a16="http://schemas.microsoft.com/office/drawing/2014/main" id="{D8A24BA0-BCC9-ED5D-9E66-9448FE670C96}"/>
              </a:ext>
            </a:extLst>
          </p:cNvPr>
          <p:cNvSpPr/>
          <p:nvPr/>
        </p:nvSpPr>
        <p:spPr bwMode="auto">
          <a:xfrm>
            <a:off x="6640726" y="2349027"/>
            <a:ext cx="3050569" cy="401691"/>
          </a:xfrm>
          <a:custGeom>
            <a:avLst/>
            <a:gdLst>
              <a:gd name="connsiteX0" fmla="*/ 0 w 3813175"/>
              <a:gd name="connsiteY0" fmla="*/ 0 h 631825"/>
              <a:gd name="connsiteX1" fmla="*/ 339725 w 3813175"/>
              <a:gd name="connsiteY1" fmla="*/ 0 h 631825"/>
              <a:gd name="connsiteX2" fmla="*/ 339725 w 3813175"/>
              <a:gd name="connsiteY2" fmla="*/ 85725 h 631825"/>
              <a:gd name="connsiteX3" fmla="*/ 781050 w 3813175"/>
              <a:gd name="connsiteY3" fmla="*/ 85725 h 631825"/>
              <a:gd name="connsiteX4" fmla="*/ 781050 w 3813175"/>
              <a:gd name="connsiteY4" fmla="*/ 136525 h 631825"/>
              <a:gd name="connsiteX5" fmla="*/ 812800 w 3813175"/>
              <a:gd name="connsiteY5" fmla="*/ 136525 h 631825"/>
              <a:gd name="connsiteX6" fmla="*/ 812800 w 3813175"/>
              <a:gd name="connsiteY6" fmla="*/ 177800 h 631825"/>
              <a:gd name="connsiteX7" fmla="*/ 1000125 w 3813175"/>
              <a:gd name="connsiteY7" fmla="*/ 177800 h 631825"/>
              <a:gd name="connsiteX8" fmla="*/ 1000125 w 3813175"/>
              <a:gd name="connsiteY8" fmla="*/ 228600 h 631825"/>
              <a:gd name="connsiteX9" fmla="*/ 1193800 w 3813175"/>
              <a:gd name="connsiteY9" fmla="*/ 228600 h 631825"/>
              <a:gd name="connsiteX10" fmla="*/ 1193800 w 3813175"/>
              <a:gd name="connsiteY10" fmla="*/ 269875 h 631825"/>
              <a:gd name="connsiteX11" fmla="*/ 1476375 w 3813175"/>
              <a:gd name="connsiteY11" fmla="*/ 269875 h 631825"/>
              <a:gd name="connsiteX12" fmla="*/ 1476375 w 3813175"/>
              <a:gd name="connsiteY12" fmla="*/ 314325 h 631825"/>
              <a:gd name="connsiteX13" fmla="*/ 1549400 w 3813175"/>
              <a:gd name="connsiteY13" fmla="*/ 314325 h 631825"/>
              <a:gd name="connsiteX14" fmla="*/ 1549400 w 3813175"/>
              <a:gd name="connsiteY14" fmla="*/ 358775 h 631825"/>
              <a:gd name="connsiteX15" fmla="*/ 1698625 w 3813175"/>
              <a:gd name="connsiteY15" fmla="*/ 358775 h 631825"/>
              <a:gd name="connsiteX16" fmla="*/ 1698625 w 3813175"/>
              <a:gd name="connsiteY16" fmla="*/ 406400 h 631825"/>
              <a:gd name="connsiteX17" fmla="*/ 1755775 w 3813175"/>
              <a:gd name="connsiteY17" fmla="*/ 406400 h 631825"/>
              <a:gd name="connsiteX18" fmla="*/ 1755775 w 3813175"/>
              <a:gd name="connsiteY18" fmla="*/ 447675 h 631825"/>
              <a:gd name="connsiteX19" fmla="*/ 2419350 w 3813175"/>
              <a:gd name="connsiteY19" fmla="*/ 447675 h 631825"/>
              <a:gd name="connsiteX20" fmla="*/ 2419350 w 3813175"/>
              <a:gd name="connsiteY20" fmla="*/ 495300 h 631825"/>
              <a:gd name="connsiteX21" fmla="*/ 3276600 w 3813175"/>
              <a:gd name="connsiteY21" fmla="*/ 495300 h 631825"/>
              <a:gd name="connsiteX22" fmla="*/ 3276600 w 3813175"/>
              <a:gd name="connsiteY22" fmla="*/ 565150 h 631825"/>
              <a:gd name="connsiteX23" fmla="*/ 3616325 w 3813175"/>
              <a:gd name="connsiteY23" fmla="*/ 565150 h 631825"/>
              <a:gd name="connsiteX24" fmla="*/ 3616325 w 3813175"/>
              <a:gd name="connsiteY24" fmla="*/ 631825 h 631825"/>
              <a:gd name="connsiteX25" fmla="*/ 3813175 w 3813175"/>
              <a:gd name="connsiteY25" fmla="*/ 631825 h 631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813175" h="631825">
                <a:moveTo>
                  <a:pt x="0" y="0"/>
                </a:moveTo>
                <a:lnTo>
                  <a:pt x="339725" y="0"/>
                </a:lnTo>
                <a:lnTo>
                  <a:pt x="339725" y="85725"/>
                </a:lnTo>
                <a:lnTo>
                  <a:pt x="781050" y="85725"/>
                </a:lnTo>
                <a:lnTo>
                  <a:pt x="781050" y="136525"/>
                </a:lnTo>
                <a:lnTo>
                  <a:pt x="812800" y="136525"/>
                </a:lnTo>
                <a:lnTo>
                  <a:pt x="812800" y="177800"/>
                </a:lnTo>
                <a:lnTo>
                  <a:pt x="1000125" y="177800"/>
                </a:lnTo>
                <a:lnTo>
                  <a:pt x="1000125" y="228600"/>
                </a:lnTo>
                <a:lnTo>
                  <a:pt x="1193800" y="228600"/>
                </a:lnTo>
                <a:lnTo>
                  <a:pt x="1193800" y="269875"/>
                </a:lnTo>
                <a:lnTo>
                  <a:pt x="1476375" y="269875"/>
                </a:lnTo>
                <a:lnTo>
                  <a:pt x="1476375" y="314325"/>
                </a:lnTo>
                <a:lnTo>
                  <a:pt x="1549400" y="314325"/>
                </a:lnTo>
                <a:lnTo>
                  <a:pt x="1549400" y="358775"/>
                </a:lnTo>
                <a:lnTo>
                  <a:pt x="1698625" y="358775"/>
                </a:lnTo>
                <a:lnTo>
                  <a:pt x="1698625" y="406400"/>
                </a:lnTo>
                <a:lnTo>
                  <a:pt x="1755775" y="406400"/>
                </a:lnTo>
                <a:lnTo>
                  <a:pt x="1755775" y="447675"/>
                </a:lnTo>
                <a:lnTo>
                  <a:pt x="2419350" y="447675"/>
                </a:lnTo>
                <a:lnTo>
                  <a:pt x="2419350" y="495300"/>
                </a:lnTo>
                <a:lnTo>
                  <a:pt x="3276600" y="495300"/>
                </a:lnTo>
                <a:lnTo>
                  <a:pt x="3276600" y="565150"/>
                </a:lnTo>
                <a:lnTo>
                  <a:pt x="3616325" y="565150"/>
                </a:lnTo>
                <a:lnTo>
                  <a:pt x="3616325" y="631825"/>
                </a:lnTo>
                <a:lnTo>
                  <a:pt x="3813175" y="631825"/>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298" name="TextBox 297">
            <a:extLst>
              <a:ext uri="{FF2B5EF4-FFF2-40B4-BE49-F238E27FC236}">
                <a16:creationId xmlns:a16="http://schemas.microsoft.com/office/drawing/2014/main" id="{9F7B8A09-3CE3-139A-F2DE-2712A7BFD663}"/>
              </a:ext>
            </a:extLst>
          </p:cNvPr>
          <p:cNvSpPr txBox="1"/>
          <p:nvPr/>
        </p:nvSpPr>
        <p:spPr bwMode="auto">
          <a:xfrm>
            <a:off x="6519259" y="4087209"/>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299" name="TextBox 298">
            <a:extLst>
              <a:ext uri="{FF2B5EF4-FFF2-40B4-BE49-F238E27FC236}">
                <a16:creationId xmlns:a16="http://schemas.microsoft.com/office/drawing/2014/main" id="{C712803B-3B24-DF8E-E307-F0166F26F03F}"/>
              </a:ext>
            </a:extLst>
          </p:cNvPr>
          <p:cNvSpPr txBox="1"/>
          <p:nvPr/>
        </p:nvSpPr>
        <p:spPr bwMode="auto">
          <a:xfrm>
            <a:off x="7138737" y="4087209"/>
            <a:ext cx="247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1</a:t>
            </a:r>
          </a:p>
        </p:txBody>
      </p:sp>
      <p:sp>
        <p:nvSpPr>
          <p:cNvPr id="300" name="TextBox 299">
            <a:extLst>
              <a:ext uri="{FF2B5EF4-FFF2-40B4-BE49-F238E27FC236}">
                <a16:creationId xmlns:a16="http://schemas.microsoft.com/office/drawing/2014/main" id="{4BDDEE73-FAF3-B0AB-3C23-29C4FF720272}"/>
              </a:ext>
            </a:extLst>
          </p:cNvPr>
          <p:cNvSpPr txBox="1"/>
          <p:nvPr/>
        </p:nvSpPr>
        <p:spPr bwMode="auto">
          <a:xfrm>
            <a:off x="7705316" y="4087209"/>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2</a:t>
            </a:r>
          </a:p>
        </p:txBody>
      </p:sp>
      <p:sp>
        <p:nvSpPr>
          <p:cNvPr id="301" name="TextBox 300">
            <a:extLst>
              <a:ext uri="{FF2B5EF4-FFF2-40B4-BE49-F238E27FC236}">
                <a16:creationId xmlns:a16="http://schemas.microsoft.com/office/drawing/2014/main" id="{C20C4FE4-3346-FC17-4D44-9C7BD3E36F7D}"/>
              </a:ext>
            </a:extLst>
          </p:cNvPr>
          <p:cNvSpPr txBox="1"/>
          <p:nvPr/>
        </p:nvSpPr>
        <p:spPr bwMode="auto">
          <a:xfrm>
            <a:off x="8313573" y="4087209"/>
            <a:ext cx="29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3</a:t>
            </a:r>
          </a:p>
        </p:txBody>
      </p:sp>
      <p:sp>
        <p:nvSpPr>
          <p:cNvPr id="302" name="TextBox 301">
            <a:extLst>
              <a:ext uri="{FF2B5EF4-FFF2-40B4-BE49-F238E27FC236}">
                <a16:creationId xmlns:a16="http://schemas.microsoft.com/office/drawing/2014/main" id="{5F588F49-EED1-268E-95B0-7CF15EA51F5F}"/>
              </a:ext>
            </a:extLst>
          </p:cNvPr>
          <p:cNvSpPr txBox="1"/>
          <p:nvPr/>
        </p:nvSpPr>
        <p:spPr bwMode="auto">
          <a:xfrm>
            <a:off x="8925036" y="4087209"/>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a:ln>
                  <a:noFill/>
                </a:ln>
                <a:solidFill>
                  <a:srgbClr val="000000"/>
                </a:solidFill>
                <a:effectLst/>
                <a:uLnTx/>
                <a:uFillTx/>
                <a:latin typeface="Poppins Medium" pitchFamily="2" charset="77"/>
                <a:cs typeface="Poppins Medium" pitchFamily="2" charset="77"/>
              </a:rPr>
              <a:t>4</a:t>
            </a:r>
          </a:p>
        </p:txBody>
      </p:sp>
      <p:sp>
        <p:nvSpPr>
          <p:cNvPr id="303" name="TextBox 302">
            <a:extLst>
              <a:ext uri="{FF2B5EF4-FFF2-40B4-BE49-F238E27FC236}">
                <a16:creationId xmlns:a16="http://schemas.microsoft.com/office/drawing/2014/main" id="{2D23DA22-93A6-9617-190C-DDDBB744560E}"/>
              </a:ext>
            </a:extLst>
          </p:cNvPr>
          <p:cNvSpPr txBox="1"/>
          <p:nvPr/>
        </p:nvSpPr>
        <p:spPr bwMode="auto">
          <a:xfrm>
            <a:off x="9544512" y="4087209"/>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5</a:t>
            </a:r>
          </a:p>
        </p:txBody>
      </p:sp>
      <p:grpSp>
        <p:nvGrpSpPr>
          <p:cNvPr id="318" name="Group 317">
            <a:extLst>
              <a:ext uri="{FF2B5EF4-FFF2-40B4-BE49-F238E27FC236}">
                <a16:creationId xmlns:a16="http://schemas.microsoft.com/office/drawing/2014/main" id="{99EE2391-1E96-FAD1-2DB8-6381E7651E11}"/>
              </a:ext>
            </a:extLst>
          </p:cNvPr>
          <p:cNvGrpSpPr/>
          <p:nvPr/>
        </p:nvGrpSpPr>
        <p:grpSpPr>
          <a:xfrm>
            <a:off x="6847668" y="3094437"/>
            <a:ext cx="939250" cy="523220"/>
            <a:chOff x="1797318" y="4038309"/>
            <a:chExt cx="939250" cy="523220"/>
          </a:xfrm>
        </p:grpSpPr>
        <p:sp>
          <p:nvSpPr>
            <p:cNvPr id="319" name="TextBox 318">
              <a:extLst>
                <a:ext uri="{FF2B5EF4-FFF2-40B4-BE49-F238E27FC236}">
                  <a16:creationId xmlns:a16="http://schemas.microsoft.com/office/drawing/2014/main" id="{258A8F4F-A490-56FF-EEF8-C9B92E9ED289}"/>
                </a:ext>
              </a:extLst>
            </p:cNvPr>
            <p:cNvSpPr txBox="1"/>
            <p:nvPr/>
          </p:nvSpPr>
          <p:spPr bwMode="auto">
            <a:xfrm>
              <a:off x="2008484" y="4038309"/>
              <a:ext cx="7280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No CR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u="none" strike="noStrike" kern="0" cap="none" spc="0" normalizeH="0" baseline="0" noProof="0" dirty="0">
                  <a:ln>
                    <a:noFill/>
                  </a:ln>
                  <a:solidFill>
                    <a:srgbClr val="000000"/>
                  </a:solidFill>
                  <a:effectLst/>
                  <a:uLnTx/>
                  <a:uFillTx/>
                  <a:latin typeface="Poppins Medium" pitchFamily="2" charset="77"/>
                  <a:cs typeface="Poppins Medium" pitchFamily="2" charset="77"/>
                </a:rPr>
                <a:t>CR</a:t>
              </a:r>
            </a:p>
          </p:txBody>
        </p:sp>
        <p:cxnSp>
          <p:nvCxnSpPr>
            <p:cNvPr id="320" name="Straight Connector 319">
              <a:extLst>
                <a:ext uri="{FF2B5EF4-FFF2-40B4-BE49-F238E27FC236}">
                  <a16:creationId xmlns:a16="http://schemas.microsoft.com/office/drawing/2014/main" id="{B80EDB71-E402-7B8B-4088-B68D61580B8F}"/>
                </a:ext>
              </a:extLst>
            </p:cNvPr>
            <p:cNvCxnSpPr>
              <a:cxnSpLocks/>
            </p:cNvCxnSpPr>
            <p:nvPr/>
          </p:nvCxnSpPr>
          <p:spPr bwMode="auto">
            <a:xfrm>
              <a:off x="1797318" y="4188055"/>
              <a:ext cx="245652" cy="0"/>
            </a:xfrm>
            <a:prstGeom prst="line">
              <a:avLst/>
            </a:prstGeom>
            <a:noFill/>
            <a:ln w="28575" cap="flat" cmpd="sng" algn="ctr">
              <a:solidFill>
                <a:schemeClr val="accent1">
                  <a:lumMod val="60000"/>
                  <a:lumOff val="40000"/>
                </a:schemeClr>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F8C68F0A-4E13-D1ED-E85D-99AB3A943B24}"/>
                </a:ext>
              </a:extLst>
            </p:cNvPr>
            <p:cNvCxnSpPr>
              <a:cxnSpLocks/>
            </p:cNvCxnSpPr>
            <p:nvPr/>
          </p:nvCxnSpPr>
          <p:spPr bwMode="auto">
            <a:xfrm>
              <a:off x="1797318" y="4398874"/>
              <a:ext cx="245652" cy="0"/>
            </a:xfrm>
            <a:prstGeom prst="line">
              <a:avLst/>
            </a:prstGeom>
            <a:noFill/>
            <a:ln w="28575" cap="flat" cmpd="sng" algn="ctr">
              <a:solidFill>
                <a:schemeClr val="accent1"/>
              </a:solidFill>
              <a:prstDash val="solid"/>
              <a:round/>
              <a:headEnd type="none" w="med" len="med"/>
              <a:tailEnd type="none" w="med" len="med"/>
            </a:ln>
            <a:effectLst/>
          </p:spPr>
        </p:cxnSp>
      </p:grpSp>
      <p:sp>
        <p:nvSpPr>
          <p:cNvPr id="322" name="TextBox 321">
            <a:extLst>
              <a:ext uri="{FF2B5EF4-FFF2-40B4-BE49-F238E27FC236}">
                <a16:creationId xmlns:a16="http://schemas.microsoft.com/office/drawing/2014/main" id="{B3EED559-5A89-827C-A5C7-C97D4AD4DB2D}"/>
              </a:ext>
            </a:extLst>
          </p:cNvPr>
          <p:cNvSpPr txBox="1"/>
          <p:nvPr/>
        </p:nvSpPr>
        <p:spPr bwMode="auto">
          <a:xfrm>
            <a:off x="6700216" y="3584427"/>
            <a:ext cx="3307316" cy="48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90000"/>
              </a:lnSpc>
              <a:spcBef>
                <a:spcPts val="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HR: 0.41 (95% CI: 0.21, 0.78; </a:t>
            </a:r>
            <a:r>
              <a:rPr kumimoji="0" lang="en-US" sz="140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 = .01)*</a:t>
            </a:r>
          </a:p>
          <a:p>
            <a:pPr marL="0" marR="0" lvl="0" indent="0" algn="l" defTabSz="914400" rtl="0" eaLnBrk="1" fontAlgn="auto" latinLnBrk="0" hangingPunct="1">
              <a:lnSpc>
                <a:spcPct val="90000"/>
              </a:lnSpc>
              <a:spcBef>
                <a:spcPts val="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 Also adjusted for treatment</a:t>
            </a:r>
          </a:p>
        </p:txBody>
      </p:sp>
      <p:sp>
        <p:nvSpPr>
          <p:cNvPr id="325" name="TextBox 324">
            <a:extLst>
              <a:ext uri="{FF2B5EF4-FFF2-40B4-BE49-F238E27FC236}">
                <a16:creationId xmlns:a16="http://schemas.microsoft.com/office/drawing/2014/main" id="{6248E6F0-B71D-193F-B2CE-BC252107BB04}"/>
              </a:ext>
            </a:extLst>
          </p:cNvPr>
          <p:cNvSpPr txBox="1"/>
          <p:nvPr/>
        </p:nvSpPr>
        <p:spPr>
          <a:xfrm>
            <a:off x="10196040" y="2846236"/>
            <a:ext cx="1229922"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E04507"/>
                </a:solidFill>
                <a:effectLst/>
                <a:uLnTx/>
                <a:uFillTx/>
                <a:latin typeface="Poppins" pitchFamily="2" charset="77"/>
                <a:cs typeface="Poppins" pitchFamily="2" charset="77"/>
              </a:rPr>
              <a:t>59%</a:t>
            </a:r>
          </a:p>
        </p:txBody>
      </p:sp>
      <p:sp>
        <p:nvSpPr>
          <p:cNvPr id="326" name="TextBox 325">
            <a:extLst>
              <a:ext uri="{FF2B5EF4-FFF2-40B4-BE49-F238E27FC236}">
                <a16:creationId xmlns:a16="http://schemas.microsoft.com/office/drawing/2014/main" id="{38570FAB-3D43-A894-0D8D-1A4B219C4538}"/>
              </a:ext>
            </a:extLst>
          </p:cNvPr>
          <p:cNvSpPr txBox="1"/>
          <p:nvPr/>
        </p:nvSpPr>
        <p:spPr>
          <a:xfrm>
            <a:off x="9850177" y="3338783"/>
            <a:ext cx="2041948"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reduction in risk of major thrombosis, major hemorrhage, transformation, or death </a:t>
            </a:r>
          </a:p>
        </p:txBody>
      </p:sp>
      <p:sp>
        <p:nvSpPr>
          <p:cNvPr id="327" name="TextBox 326">
            <a:extLst>
              <a:ext uri="{FF2B5EF4-FFF2-40B4-BE49-F238E27FC236}">
                <a16:creationId xmlns:a16="http://schemas.microsoft.com/office/drawing/2014/main" id="{3567A7C0-098D-82CD-930D-B24C5960FF55}"/>
              </a:ext>
            </a:extLst>
          </p:cNvPr>
          <p:cNvSpPr txBox="1"/>
          <p:nvPr/>
        </p:nvSpPr>
        <p:spPr>
          <a:xfrm>
            <a:off x="9883607" y="2060080"/>
            <a:ext cx="1963460"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Attaining CR within </a:t>
            </a:r>
            <a:b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12 </a:t>
            </a:r>
            <a:r>
              <a:rPr kumimoji="0" lang="en-US" sz="1400" u="none" strike="noStrike" kern="1200" cap="none" spc="0" normalizeH="0" baseline="0" noProof="0" dirty="0" err="1">
                <a:ln>
                  <a:noFill/>
                </a:ln>
                <a:solidFill>
                  <a:srgbClr val="000000"/>
                </a:solidFill>
                <a:effectLst/>
                <a:uLnTx/>
                <a:uFillTx/>
                <a:latin typeface="Poppins Medium" pitchFamily="2" charset="77"/>
                <a:cs typeface="Poppins Medium" pitchFamily="2" charset="77"/>
              </a:rPr>
              <a:t>mo</a:t>
            </a: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 is associated with a</a:t>
            </a:r>
          </a:p>
        </p:txBody>
      </p:sp>
      <p:sp>
        <p:nvSpPr>
          <p:cNvPr id="328" name="TextBox 327">
            <a:extLst>
              <a:ext uri="{FF2B5EF4-FFF2-40B4-BE49-F238E27FC236}">
                <a16:creationId xmlns:a16="http://schemas.microsoft.com/office/drawing/2014/main" id="{26FCFAB4-7578-8AEB-6019-2BCEA255DAEA}"/>
              </a:ext>
            </a:extLst>
          </p:cNvPr>
          <p:cNvSpPr txBox="1"/>
          <p:nvPr/>
        </p:nvSpPr>
        <p:spPr>
          <a:xfrm>
            <a:off x="4057623" y="2582048"/>
            <a:ext cx="1821302" cy="1600438"/>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reduction in </a:t>
            </a:r>
            <a:b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risk of major thrombosis, major hemorrhage, transformation, </a:t>
            </a:r>
            <a:b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or death with ruxolitinib</a:t>
            </a:r>
          </a:p>
        </p:txBody>
      </p:sp>
      <p:sp>
        <p:nvSpPr>
          <p:cNvPr id="329" name="TextBox 328">
            <a:extLst>
              <a:ext uri="{FF2B5EF4-FFF2-40B4-BE49-F238E27FC236}">
                <a16:creationId xmlns:a16="http://schemas.microsoft.com/office/drawing/2014/main" id="{1DF9B029-098D-BF4E-9E5A-EEF88A72AD07}"/>
              </a:ext>
            </a:extLst>
          </p:cNvPr>
          <p:cNvSpPr txBox="1"/>
          <p:nvPr/>
        </p:nvSpPr>
        <p:spPr>
          <a:xfrm>
            <a:off x="4263838" y="2093597"/>
            <a:ext cx="1412133" cy="492443"/>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u="none" strike="noStrike" kern="1200" cap="none" spc="0" normalizeH="0" baseline="0" noProof="0" dirty="0">
                <a:ln>
                  <a:noFill/>
                </a:ln>
                <a:solidFill>
                  <a:srgbClr val="E04507"/>
                </a:solidFill>
                <a:effectLst/>
                <a:uLnTx/>
                <a:uFillTx/>
                <a:latin typeface="Poppins" pitchFamily="2" charset="77"/>
                <a:cs typeface="Poppins" pitchFamily="2" charset="77"/>
              </a:rPr>
              <a:t>42%</a:t>
            </a:r>
          </a:p>
        </p:txBody>
      </p:sp>
    </p:spTree>
    <p:extLst>
      <p:ext uri="{BB962C8B-B14F-4D97-AF65-F5344CB8AC3E}">
        <p14:creationId xmlns:p14="http://schemas.microsoft.com/office/powerpoint/2010/main" val="202746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0CB9BF20-354E-5E89-FD5C-98747DE0C2CB}"/>
              </a:ext>
            </a:extLst>
          </p:cNvPr>
          <p:cNvSpPr>
            <a:spLocks noGrp="1"/>
          </p:cNvSpPr>
          <p:nvPr>
            <p:ph type="title"/>
          </p:nvPr>
        </p:nvSpPr>
        <p:spPr>
          <a:xfrm>
            <a:off x="231775" y="530225"/>
            <a:ext cx="11739563" cy="503238"/>
          </a:xfrm>
        </p:spPr>
        <p:txBody>
          <a:bodyPr/>
          <a:lstStyle/>
          <a:p>
            <a:r>
              <a:rPr lang="en-US" dirty="0"/>
              <a:t>RESPONSE: Ruxolitinib vs Standard Therapy in </a:t>
            </a:r>
            <a:br>
              <a:rPr lang="en-US" dirty="0"/>
            </a:br>
            <a:r>
              <a:rPr lang="en-US" dirty="0"/>
              <a:t>Patients With PV and HU Resistance/Intolerance</a:t>
            </a:r>
          </a:p>
        </p:txBody>
      </p:sp>
      <p:sp>
        <p:nvSpPr>
          <p:cNvPr id="10" name="Content Placeholder 9">
            <a:extLst>
              <a:ext uri="{FF2B5EF4-FFF2-40B4-BE49-F238E27FC236}">
                <a16:creationId xmlns:a16="http://schemas.microsoft.com/office/drawing/2014/main" id="{26E5B463-3D30-5EB6-8EA7-C4BA44665B51}"/>
              </a:ext>
            </a:extLst>
          </p:cNvPr>
          <p:cNvSpPr>
            <a:spLocks noGrp="1"/>
          </p:cNvSpPr>
          <p:nvPr>
            <p:ph sz="quarter" idx="10"/>
          </p:nvPr>
        </p:nvSpPr>
        <p:spPr>
          <a:xfrm>
            <a:off x="1712199" y="6302375"/>
            <a:ext cx="7812290" cy="327025"/>
          </a:xfrm>
        </p:spPr>
        <p:txBody>
          <a:bodyPr/>
          <a:lstStyle/>
          <a:p>
            <a:pPr algn="ctr"/>
            <a:r>
              <a:rPr lang="nl-NL" altLang="en-US" dirty="0"/>
              <a:t>1. </a:t>
            </a:r>
            <a:r>
              <a:rPr lang="nl-NL" altLang="en-US" dirty="0" err="1"/>
              <a:t>Vannucchi</a:t>
            </a:r>
            <a:r>
              <a:rPr lang="nl-NL" altLang="en-US" dirty="0"/>
              <a:t>. NEJM. 2015;372:426. 2. </a:t>
            </a:r>
            <a:r>
              <a:rPr lang="nl-NL" altLang="en-US" dirty="0" err="1"/>
              <a:t>Kiladjian</a:t>
            </a:r>
            <a:r>
              <a:rPr lang="nl-NL" altLang="en-US" dirty="0"/>
              <a:t>. Lancet </a:t>
            </a:r>
            <a:r>
              <a:rPr lang="nl-NL" altLang="en-US" dirty="0" err="1"/>
              <a:t>Haematol</a:t>
            </a:r>
            <a:r>
              <a:rPr lang="nl-NL" altLang="en-US" dirty="0"/>
              <a:t>. 2020;7:e226.</a:t>
            </a:r>
          </a:p>
        </p:txBody>
      </p:sp>
      <p:sp>
        <p:nvSpPr>
          <p:cNvPr id="12" name="TextBox 11">
            <a:extLst>
              <a:ext uri="{FF2B5EF4-FFF2-40B4-BE49-F238E27FC236}">
                <a16:creationId xmlns:a16="http://schemas.microsoft.com/office/drawing/2014/main" id="{912649FC-64BC-4703-AE55-7A71C108B008}"/>
              </a:ext>
            </a:extLst>
          </p:cNvPr>
          <p:cNvSpPr txBox="1"/>
          <p:nvPr/>
        </p:nvSpPr>
        <p:spPr bwMode="auto">
          <a:xfrm>
            <a:off x="674731" y="2009448"/>
            <a:ext cx="12634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u="none" strike="noStrike" kern="1200" cap="none" spc="0" normalizeH="0" baseline="0" noProof="0" dirty="0" err="1">
                <a:ln>
                  <a:noFill/>
                </a:ln>
                <a:solidFill>
                  <a:srgbClr val="000000"/>
                </a:solidFill>
                <a:effectLst/>
                <a:uLnTx/>
                <a:uFillTx/>
                <a:latin typeface="Poppins" pitchFamily="2" charset="77"/>
                <a:cs typeface="Poppins" pitchFamily="2" charset="77"/>
              </a:rPr>
              <a:t>Wk</a:t>
            </a:r>
            <a:r>
              <a:rPr kumimoji="0" lang="en-US" sz="1400" b="1" u="none" strike="noStrike" kern="1200" cap="none" spc="0" normalizeH="0" baseline="0" noProof="0" dirty="0">
                <a:ln>
                  <a:noFill/>
                </a:ln>
                <a:solidFill>
                  <a:srgbClr val="000000"/>
                </a:solidFill>
                <a:effectLst/>
                <a:uLnTx/>
                <a:uFillTx/>
                <a:latin typeface="Poppins" pitchFamily="2" charset="77"/>
                <a:cs typeface="Poppins" pitchFamily="2" charset="77"/>
              </a:rPr>
              <a:t> 32 Data</a:t>
            </a:r>
            <a:r>
              <a:rPr kumimoji="0" lang="en-US" sz="1400" b="1" u="none" strike="noStrike" kern="1200" cap="none" spc="0" normalizeH="0" baseline="30000" noProof="0" dirty="0">
                <a:ln>
                  <a:noFill/>
                </a:ln>
                <a:solidFill>
                  <a:srgbClr val="000000"/>
                </a:solidFill>
                <a:effectLst/>
                <a:uLnTx/>
                <a:uFillTx/>
                <a:latin typeface="Poppins" pitchFamily="2" charset="77"/>
                <a:cs typeface="Poppins" pitchFamily="2" charset="77"/>
              </a:rPr>
              <a:t>1</a:t>
            </a:r>
            <a:endParaRPr kumimoji="0" lang="en-US" sz="1400" b="1"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14" name="TextBox 13">
            <a:extLst>
              <a:ext uri="{FF2B5EF4-FFF2-40B4-BE49-F238E27FC236}">
                <a16:creationId xmlns:a16="http://schemas.microsoft.com/office/drawing/2014/main" id="{2524FBC0-6229-4847-ACBC-EAE2C6478EC3}"/>
              </a:ext>
            </a:extLst>
          </p:cNvPr>
          <p:cNvSpPr txBox="1"/>
          <p:nvPr/>
        </p:nvSpPr>
        <p:spPr bwMode="auto">
          <a:xfrm>
            <a:off x="3002537" y="1504170"/>
            <a:ext cx="1322283" cy="307777"/>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 &lt;.001</a:t>
            </a:r>
          </a:p>
        </p:txBody>
      </p:sp>
      <p:graphicFrame>
        <p:nvGraphicFramePr>
          <p:cNvPr id="22" name="Group 3">
            <a:extLst>
              <a:ext uri="{FF2B5EF4-FFF2-40B4-BE49-F238E27FC236}">
                <a16:creationId xmlns:a16="http://schemas.microsoft.com/office/drawing/2014/main" id="{0DF56E0B-E2BD-448C-A634-18C683717457}"/>
              </a:ext>
            </a:extLst>
          </p:cNvPr>
          <p:cNvGraphicFramePr>
            <a:graphicFrameLocks/>
          </p:cNvGraphicFramePr>
          <p:nvPr>
            <p:extLst>
              <p:ext uri="{D42A27DB-BD31-4B8C-83A1-F6EECF244321}">
                <p14:modId xmlns:p14="http://schemas.microsoft.com/office/powerpoint/2010/main" val="1261398244"/>
              </p:ext>
            </p:extLst>
          </p:nvPr>
        </p:nvGraphicFramePr>
        <p:xfrm>
          <a:off x="251427" y="3704724"/>
          <a:ext cx="11719908" cy="2485136"/>
        </p:xfrm>
        <a:graphic>
          <a:graphicData uri="http://schemas.openxmlformats.org/drawingml/2006/table">
            <a:tbl>
              <a:tblPr/>
              <a:tblGrid>
                <a:gridCol w="3717258">
                  <a:extLst>
                    <a:ext uri="{9D8B030D-6E8A-4147-A177-3AD203B41FA5}">
                      <a16:colId xmlns:a16="http://schemas.microsoft.com/office/drawing/2014/main" val="20000"/>
                    </a:ext>
                  </a:extLst>
                </a:gridCol>
                <a:gridCol w="4062952">
                  <a:extLst>
                    <a:ext uri="{9D8B030D-6E8A-4147-A177-3AD203B41FA5}">
                      <a16:colId xmlns:a16="http://schemas.microsoft.com/office/drawing/2014/main" val="20001"/>
                    </a:ext>
                  </a:extLst>
                </a:gridCol>
                <a:gridCol w="3939698">
                  <a:extLst>
                    <a:ext uri="{9D8B030D-6E8A-4147-A177-3AD203B41FA5}">
                      <a16:colId xmlns:a16="http://schemas.microsoft.com/office/drawing/2014/main" val="20002"/>
                    </a:ext>
                  </a:extLst>
                </a:gridCol>
              </a:tblGrid>
              <a:tr h="177574">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1" i="0" u="none" strike="noStrike" kern="1200" cap="none" normalizeH="0" baseline="0" noProof="0" dirty="0">
                          <a:ln>
                            <a:noFill/>
                          </a:ln>
                          <a:solidFill>
                            <a:schemeClr val="bg2"/>
                          </a:solidFill>
                          <a:effectLst/>
                          <a:latin typeface="+mn-lt"/>
                          <a:ea typeface="+mn-ea"/>
                          <a:cs typeface="+mn-cs"/>
                        </a:rPr>
                        <a:t>Longer-term Follow-up (5-Yr f/u)</a:t>
                      </a:r>
                      <a:r>
                        <a:rPr kumimoji="0" lang="en-US" sz="1400" b="1" i="0" u="none" strike="noStrike" kern="1200" cap="none" normalizeH="0" baseline="30000" noProof="0" dirty="0">
                          <a:ln>
                            <a:noFill/>
                          </a:ln>
                          <a:solidFill>
                            <a:schemeClr val="bg2"/>
                          </a:solidFill>
                          <a:effectLst/>
                          <a:latin typeface="+mn-lt"/>
                          <a:ea typeface="+mn-ea"/>
                          <a:cs typeface="+mn-cs"/>
                        </a:rPr>
                        <a:t>2</a:t>
                      </a:r>
                      <a:r>
                        <a:rPr kumimoji="0" lang="en-US" sz="1400" b="1" i="0" u="none" strike="noStrike" kern="1200" cap="none" normalizeH="0" baseline="0" noProof="0" dirty="0">
                          <a:ln>
                            <a:noFill/>
                          </a:ln>
                          <a:solidFill>
                            <a:schemeClr val="bg2"/>
                          </a:solidFill>
                          <a:effectLst/>
                          <a:latin typeface="+mn-lt"/>
                          <a:ea typeface="+mn-ea"/>
                          <a:cs typeface="+mn-cs"/>
                        </a:rPr>
                        <a:t> </a:t>
                      </a:r>
                    </a:p>
                  </a:txBody>
                  <a:tcPr anchor="b">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noProof="0" dirty="0">
                          <a:ln>
                            <a:noFill/>
                          </a:ln>
                          <a:solidFill>
                            <a:schemeClr val="bg2"/>
                          </a:solidFill>
                          <a:effectLst/>
                          <a:latin typeface="+mn-lt"/>
                          <a:ea typeface="+mn-ea"/>
                          <a:cs typeface="+mn-cs"/>
                        </a:rPr>
                        <a:t>Of Interest (5-Yr f/u)</a:t>
                      </a:r>
                      <a:r>
                        <a:rPr kumimoji="0" lang="en-US" sz="1400" b="1" i="0" u="none" strike="noStrike" kern="1200" cap="none" normalizeH="0" baseline="30000" noProof="0" dirty="0">
                          <a:ln>
                            <a:noFill/>
                          </a:ln>
                          <a:solidFill>
                            <a:schemeClr val="bg2"/>
                          </a:solidFill>
                          <a:effectLst/>
                          <a:latin typeface="+mn-lt"/>
                          <a:ea typeface="+mn-ea"/>
                          <a:cs typeface="+mn-cs"/>
                        </a:rPr>
                        <a:t>2</a:t>
                      </a:r>
                      <a:r>
                        <a:rPr kumimoji="0" lang="en-US" sz="1400" b="1" i="0" u="none" strike="noStrike" kern="1200" cap="none" normalizeH="0" baseline="0" noProof="0" dirty="0">
                          <a:ln>
                            <a:noFill/>
                          </a:ln>
                          <a:solidFill>
                            <a:schemeClr val="bg2"/>
                          </a:solidFill>
                          <a:effectLst/>
                          <a:latin typeface="+mn-lt"/>
                          <a:ea typeface="+mn-ea"/>
                          <a:cs typeface="+mn-cs"/>
                        </a:rPr>
                        <a:t> </a:t>
                      </a:r>
                    </a:p>
                  </a:txBody>
                  <a:tcPr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noProof="0" dirty="0">
                          <a:ln>
                            <a:noFill/>
                          </a:ln>
                          <a:solidFill>
                            <a:schemeClr val="bg2"/>
                          </a:solidFill>
                          <a:effectLst/>
                          <a:latin typeface="+mn-lt"/>
                          <a:ea typeface="+mn-ea"/>
                          <a:cs typeface="+mn-cs"/>
                        </a:rPr>
                        <a:t>AEs (5-Yr f/u)</a:t>
                      </a:r>
                      <a:r>
                        <a:rPr kumimoji="0" lang="en-US" sz="1400" b="1" i="0" u="none" strike="noStrike" kern="1200" cap="none" normalizeH="0" baseline="30000" noProof="0" dirty="0">
                          <a:ln>
                            <a:noFill/>
                          </a:ln>
                          <a:solidFill>
                            <a:schemeClr val="bg2"/>
                          </a:solidFill>
                          <a:effectLst/>
                          <a:latin typeface="+mn-lt"/>
                          <a:ea typeface="+mn-ea"/>
                          <a:cs typeface="+mn-cs"/>
                        </a:rPr>
                        <a:t>2</a:t>
                      </a:r>
                      <a:r>
                        <a:rPr kumimoji="0" lang="en-US" sz="1400" b="1" i="0" u="none" strike="noStrike" kern="1200" cap="none" normalizeH="0" baseline="0" noProof="0" dirty="0">
                          <a:ln>
                            <a:noFill/>
                          </a:ln>
                          <a:solidFill>
                            <a:schemeClr val="bg2"/>
                          </a:solidFill>
                          <a:effectLst/>
                          <a:latin typeface="+mn-lt"/>
                          <a:ea typeface="+mn-ea"/>
                          <a:cs typeface="+mn-cs"/>
                        </a:rPr>
                        <a:t> </a:t>
                      </a:r>
                    </a:p>
                  </a:txBody>
                  <a:tcPr anchor="b">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64985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66% Rux-randomized completed therapy</a:t>
                      </a:r>
                    </a:p>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65% Rux-crossover patients completed therapy</a:t>
                      </a:r>
                    </a:p>
                  </a:txBody>
                  <a:tcP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altLang="en-US" sz="1400" b="0" i="0" u="none" strike="noStrike" kern="1200" cap="none" normalizeH="0" baseline="0" noProof="0" dirty="0">
                          <a:ln>
                            <a:noFill/>
                          </a:ln>
                          <a:solidFill>
                            <a:schemeClr val="bg2">
                              <a:lumMod val="10000"/>
                            </a:schemeClr>
                          </a:solidFill>
                          <a:effectLst/>
                          <a:latin typeface="+mn-lt"/>
                          <a:ea typeface="+mn-ea"/>
                          <a:cs typeface="+mn-cs"/>
                        </a:rPr>
                        <a:t>Thrombosis, Rux-randomized and Rux-crossover vs BAT (100 patient-yr): 1.2 and 2.7 vs 8.2</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398463"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Rux vs BAT (100 patient-yr)</a:t>
                      </a:r>
                    </a:p>
                    <a:p>
                      <a:pPr marL="628650" marR="0" lvl="1" indent="-285750" algn="l" defTabSz="914400" rtl="0" eaLnBrk="1" fontAlgn="base" latinLnBrk="0" hangingPunct="1">
                        <a:lnSpc>
                          <a:spcPct val="90000"/>
                        </a:lnSpc>
                        <a:spcBef>
                          <a:spcPct val="0"/>
                        </a:spcBef>
                        <a:spcAft>
                          <a:spcPct val="0"/>
                        </a:spcAft>
                        <a:buClr>
                          <a:srgbClr val="000000"/>
                        </a:buClr>
                        <a:buSzPct val="100000"/>
                        <a:buFont typeface="Calibri" panose="020F050202020403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Anemia and TCP, Rux: ~9% and 4%</a:t>
                      </a:r>
                    </a:p>
                    <a:p>
                      <a:pPr marL="628650" marR="0" lvl="1" indent="-285750" algn="l" defTabSz="914400" rtl="0" eaLnBrk="1" fontAlgn="base" latinLnBrk="0" hangingPunct="1">
                        <a:lnSpc>
                          <a:spcPct val="90000"/>
                        </a:lnSpc>
                        <a:spcBef>
                          <a:spcPct val="0"/>
                        </a:spcBef>
                        <a:spcAft>
                          <a:spcPct val="0"/>
                        </a:spcAft>
                        <a:buClr>
                          <a:srgbClr val="000000"/>
                        </a:buClr>
                        <a:buSzPct val="100000"/>
                        <a:buFont typeface="Calibri" panose="020F050202020403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Skin CA: 5.1 vs 2.7</a:t>
                      </a:r>
                    </a:p>
                    <a:p>
                      <a:pPr marL="398463"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 Weight, </a:t>
                      </a:r>
                      <a:r>
                        <a:rPr kumimoji="0" lang="en-US" altLang="en-US" sz="1400" b="0" i="0" u="none" strike="noStrike" kern="1200" cap="none" normalizeH="0" baseline="0" noProof="0" dirty="0">
                          <a:ln>
                            <a:noFill/>
                          </a:ln>
                          <a:solidFill>
                            <a:schemeClr val="bg2">
                              <a:lumMod val="10000"/>
                            </a:schemeClr>
                          </a:solidFill>
                          <a:effectLst/>
                          <a:latin typeface="+mn-lt"/>
                          <a:ea typeface="+mn-ea"/>
                          <a:cs typeface="+mn-cs"/>
                        </a:rPr>
                        <a:t>Rux vs BAT</a:t>
                      </a:r>
                      <a:r>
                        <a:rPr kumimoji="0" lang="en-US" sz="1400" b="0" i="0" u="none" strike="noStrike" kern="1200" cap="none" normalizeH="0" baseline="0" noProof="0" dirty="0">
                          <a:ln>
                            <a:noFill/>
                          </a:ln>
                          <a:solidFill>
                            <a:schemeClr val="bg2">
                              <a:lumMod val="10000"/>
                            </a:schemeClr>
                          </a:solidFill>
                          <a:effectLst/>
                          <a:latin typeface="+mn-lt"/>
                          <a:ea typeface="+mn-ea"/>
                          <a:cs typeface="+mn-cs"/>
                        </a:rPr>
                        <a:t>: 6% vs 1%</a:t>
                      </a:r>
                    </a:p>
                    <a:p>
                      <a:pPr marL="398463"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Zoster infections: ~5% with Rux</a:t>
                      </a:r>
                    </a:p>
                  </a:txBody>
                  <a:tcP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41371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Probability of maintaining overall </a:t>
                      </a:r>
                      <a:r>
                        <a:rPr kumimoji="0" lang="en-US" sz="1400" b="0" i="0" u="none" strike="noStrike" kern="1200" cap="none" normalizeH="0" baseline="0" noProof="0" dirty="0" err="1">
                          <a:ln>
                            <a:noFill/>
                          </a:ln>
                          <a:solidFill>
                            <a:schemeClr val="bg2">
                              <a:lumMod val="10000"/>
                            </a:schemeClr>
                          </a:solidFill>
                          <a:effectLst/>
                          <a:latin typeface="+mn-lt"/>
                          <a:ea typeface="+mn-ea"/>
                          <a:cs typeface="+mn-cs"/>
                        </a:rPr>
                        <a:t>clinicohematologic</a:t>
                      </a:r>
                      <a:r>
                        <a:rPr kumimoji="0" lang="en-US" sz="1400" b="0" i="0" u="none" strike="noStrike" kern="1200" cap="none" normalizeH="0" baseline="0" noProof="0" dirty="0">
                          <a:ln>
                            <a:noFill/>
                          </a:ln>
                          <a:solidFill>
                            <a:schemeClr val="bg2">
                              <a:lumMod val="10000"/>
                            </a:schemeClr>
                          </a:solidFill>
                          <a:effectLst/>
                          <a:latin typeface="+mn-lt"/>
                          <a:ea typeface="+mn-ea"/>
                          <a:cs typeface="+mn-cs"/>
                        </a:rPr>
                        <a:t> response: 67%</a:t>
                      </a:r>
                    </a:p>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Probability of maintaining CHR: 55%</a:t>
                      </a:r>
                    </a:p>
                  </a:txBody>
                  <a:tcP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altLang="en-US" sz="1400" b="0" i="0" u="none" strike="noStrike" kern="1200" cap="none" normalizeH="0" baseline="0" noProof="0" dirty="0">
                          <a:ln>
                            <a:noFill/>
                          </a:ln>
                          <a:solidFill>
                            <a:schemeClr val="bg2">
                              <a:lumMod val="10000"/>
                            </a:schemeClr>
                          </a:solidFill>
                          <a:effectLst/>
                          <a:latin typeface="+mn-lt"/>
                          <a:ea typeface="+mn-ea"/>
                          <a:cs typeface="+mn-cs"/>
                        </a:rPr>
                        <a:t>MF transformation, Rux-randomized and Rux-crossover vs BAT: 2.1 and 1.8 vs 1.4</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9564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38% reduction in JAK2 V617F </a:t>
                      </a:r>
                    </a:p>
                  </a:txBody>
                  <a:tcP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93687" marR="0" lvl="0" indent="-285750" algn="l" defTabSz="914400" rtl="0" eaLnBrk="1" fontAlgn="base" latinLnBrk="0" hangingPunct="1">
                        <a:lnSpc>
                          <a:spcPct val="90000"/>
                        </a:lnSpc>
                        <a:spcBef>
                          <a:spcPct val="0"/>
                        </a:spcBef>
                        <a:spcAft>
                          <a:spcPct val="0"/>
                        </a:spcAft>
                        <a:buClr>
                          <a:srgbClr val="000000"/>
                        </a:buClr>
                        <a:buSzTx/>
                        <a:buFont typeface="Arial" panose="020B0604020202020204" pitchFamily="34" charset="0"/>
                        <a:buChar char="•"/>
                        <a:tabLst/>
                      </a:pPr>
                      <a:r>
                        <a:rPr kumimoji="0" lang="en-US" altLang="en-US" sz="1400" b="0" i="0" u="none" strike="noStrike" kern="1200" cap="none" normalizeH="0" baseline="0" noProof="0" dirty="0">
                          <a:ln>
                            <a:noFill/>
                          </a:ln>
                          <a:solidFill>
                            <a:schemeClr val="bg2">
                              <a:lumMod val="10000"/>
                            </a:schemeClr>
                          </a:solidFill>
                          <a:effectLst/>
                          <a:latin typeface="+mn-lt"/>
                          <a:ea typeface="+mn-ea"/>
                          <a:cs typeface="+mn-cs"/>
                        </a:rPr>
                        <a:t>AML, Rux-randomized and Rux-crossover vs BAT: 0.2 and 0.6 vs 0.0</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8" name="Rectangle 17">
            <a:extLst>
              <a:ext uri="{FF2B5EF4-FFF2-40B4-BE49-F238E27FC236}">
                <a16:creationId xmlns:a16="http://schemas.microsoft.com/office/drawing/2014/main" id="{2CDE5D87-485B-43E9-A86B-6817062CA1BC}"/>
              </a:ext>
            </a:extLst>
          </p:cNvPr>
          <p:cNvSpPr/>
          <p:nvPr/>
        </p:nvSpPr>
        <p:spPr bwMode="auto">
          <a:xfrm>
            <a:off x="8462598" y="1971110"/>
            <a:ext cx="266700" cy="1160055"/>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29" name="Rectangle 28">
            <a:extLst>
              <a:ext uri="{FF2B5EF4-FFF2-40B4-BE49-F238E27FC236}">
                <a16:creationId xmlns:a16="http://schemas.microsoft.com/office/drawing/2014/main" id="{B27E6990-FBCA-40BD-B39B-D0BB9D01EA0A}"/>
              </a:ext>
            </a:extLst>
          </p:cNvPr>
          <p:cNvSpPr/>
          <p:nvPr/>
        </p:nvSpPr>
        <p:spPr bwMode="auto">
          <a:xfrm>
            <a:off x="8744667" y="2994006"/>
            <a:ext cx="266700" cy="137159"/>
          </a:xfrm>
          <a:prstGeom prst="rect">
            <a:avLst/>
          </a:prstGeom>
          <a:solidFill>
            <a:schemeClr val="accent6"/>
          </a:solidFill>
          <a:ln w="0">
            <a:solidFill>
              <a:schemeClr val="accent6"/>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19" name="TextBox 18">
            <a:extLst>
              <a:ext uri="{FF2B5EF4-FFF2-40B4-BE49-F238E27FC236}">
                <a16:creationId xmlns:a16="http://schemas.microsoft.com/office/drawing/2014/main" id="{55799F16-4031-4810-B6A9-901CB59E1CE6}"/>
              </a:ext>
            </a:extLst>
          </p:cNvPr>
          <p:cNvSpPr txBox="1"/>
          <p:nvPr/>
        </p:nvSpPr>
        <p:spPr bwMode="auto">
          <a:xfrm>
            <a:off x="8385271" y="1709053"/>
            <a:ext cx="4106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49</a:t>
            </a:r>
          </a:p>
        </p:txBody>
      </p:sp>
      <p:sp>
        <p:nvSpPr>
          <p:cNvPr id="31" name="TextBox 30">
            <a:extLst>
              <a:ext uri="{FF2B5EF4-FFF2-40B4-BE49-F238E27FC236}">
                <a16:creationId xmlns:a16="http://schemas.microsoft.com/office/drawing/2014/main" id="{5D5DB3E7-9B98-4271-9113-51880E14DE25}"/>
              </a:ext>
            </a:extLst>
          </p:cNvPr>
          <p:cNvSpPr txBox="1"/>
          <p:nvPr/>
        </p:nvSpPr>
        <p:spPr bwMode="auto">
          <a:xfrm>
            <a:off x="8744538" y="2732307"/>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5</a:t>
            </a:r>
          </a:p>
        </p:txBody>
      </p:sp>
      <p:sp>
        <p:nvSpPr>
          <p:cNvPr id="32" name="TextBox 31">
            <a:extLst>
              <a:ext uri="{FF2B5EF4-FFF2-40B4-BE49-F238E27FC236}">
                <a16:creationId xmlns:a16="http://schemas.microsoft.com/office/drawing/2014/main" id="{A90B8AE2-E2C5-43C3-BC59-DC06D6567739}"/>
              </a:ext>
            </a:extLst>
          </p:cNvPr>
          <p:cNvSpPr txBox="1"/>
          <p:nvPr/>
        </p:nvSpPr>
        <p:spPr bwMode="auto">
          <a:xfrm>
            <a:off x="7810492" y="3168873"/>
            <a:ext cx="19010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auto">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≥50% Reduction in Total Symptom Score</a:t>
            </a:r>
          </a:p>
        </p:txBody>
      </p:sp>
      <p:cxnSp>
        <p:nvCxnSpPr>
          <p:cNvPr id="5" name="Straight Connector 4">
            <a:extLst>
              <a:ext uri="{FF2B5EF4-FFF2-40B4-BE49-F238E27FC236}">
                <a16:creationId xmlns:a16="http://schemas.microsoft.com/office/drawing/2014/main" id="{9CE0643A-1DC0-E244-B78C-EB8D8E75931E}"/>
              </a:ext>
            </a:extLst>
          </p:cNvPr>
          <p:cNvCxnSpPr>
            <a:cxnSpLocks/>
          </p:cNvCxnSpPr>
          <p:nvPr/>
        </p:nvCxnSpPr>
        <p:spPr bwMode="auto">
          <a:xfrm flipV="1">
            <a:off x="2797787" y="1432651"/>
            <a:ext cx="0" cy="1698514"/>
          </a:xfrm>
          <a:prstGeom prst="line">
            <a:avLst/>
          </a:prstGeom>
          <a:noFill/>
          <a:ln w="12700" cap="flat" cmpd="sng" algn="ctr">
            <a:solidFill>
              <a:schemeClr val="tx1"/>
            </a:solidFill>
            <a:prstDash val="solid"/>
            <a:round/>
            <a:headEnd type="none" w="med" len="med"/>
            <a:tailEnd type="none" w="med" len="med"/>
          </a:ln>
          <a:effectLst/>
        </p:spPr>
      </p:cxnSp>
      <p:grpSp>
        <p:nvGrpSpPr>
          <p:cNvPr id="21" name="Group 20">
            <a:extLst>
              <a:ext uri="{FF2B5EF4-FFF2-40B4-BE49-F238E27FC236}">
                <a16:creationId xmlns:a16="http://schemas.microsoft.com/office/drawing/2014/main" id="{38FFA805-86EF-6C97-EB8B-595823E017B6}"/>
              </a:ext>
            </a:extLst>
          </p:cNvPr>
          <p:cNvGrpSpPr/>
          <p:nvPr/>
        </p:nvGrpSpPr>
        <p:grpSpPr>
          <a:xfrm>
            <a:off x="9602072" y="1516667"/>
            <a:ext cx="2256848" cy="830997"/>
            <a:chOff x="9602072" y="1478959"/>
            <a:chExt cx="2256848" cy="830997"/>
          </a:xfrm>
        </p:grpSpPr>
        <p:sp>
          <p:nvSpPr>
            <p:cNvPr id="20" name="TextBox 19">
              <a:extLst>
                <a:ext uri="{FF2B5EF4-FFF2-40B4-BE49-F238E27FC236}">
                  <a16:creationId xmlns:a16="http://schemas.microsoft.com/office/drawing/2014/main" id="{25FA9F53-74A3-AD42-BE2C-88F72A42D2AC}"/>
                </a:ext>
              </a:extLst>
            </p:cNvPr>
            <p:cNvSpPr txBox="1"/>
            <p:nvPr/>
          </p:nvSpPr>
          <p:spPr bwMode="auto">
            <a:xfrm>
              <a:off x="9752171" y="1478959"/>
              <a:ext cx="2106749" cy="830997"/>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Medium" pitchFamily="2" charset="77"/>
                  <a:cs typeface="Poppins Medium" pitchFamily="2" charset="77"/>
                </a:rPr>
                <a:t>Ruxolitinib</a:t>
              </a:r>
              <a:br>
                <a:rPr kumimoji="0" lang="en-US" sz="160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600" u="none" strike="noStrike" kern="1200" cap="none" spc="0" normalizeH="0" baseline="0" noProof="0" dirty="0">
                  <a:ln>
                    <a:noFill/>
                  </a:ln>
                  <a:solidFill>
                    <a:srgbClr val="000000"/>
                  </a:solidFill>
                  <a:effectLst/>
                  <a:uLnTx/>
                  <a:uFillTx/>
                  <a:latin typeface="Poppins Medium" pitchFamily="2" charset="77"/>
                  <a:cs typeface="Poppins Medium" pitchFamily="2" charset="77"/>
                </a:rPr>
                <a:t>Standard therapy (BAT)</a:t>
              </a:r>
            </a:p>
          </p:txBody>
        </p:sp>
        <p:sp>
          <p:nvSpPr>
            <p:cNvPr id="6" name="Rectangle 5">
              <a:extLst>
                <a:ext uri="{FF2B5EF4-FFF2-40B4-BE49-F238E27FC236}">
                  <a16:creationId xmlns:a16="http://schemas.microsoft.com/office/drawing/2014/main" id="{BCB47B43-2D8D-E542-A4C3-CD3B10F8E041}"/>
                </a:ext>
              </a:extLst>
            </p:cNvPr>
            <p:cNvSpPr/>
            <p:nvPr/>
          </p:nvSpPr>
          <p:spPr bwMode="auto">
            <a:xfrm>
              <a:off x="9602072" y="1548815"/>
              <a:ext cx="164592" cy="164592"/>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23" name="Rectangle 22">
              <a:extLst>
                <a:ext uri="{FF2B5EF4-FFF2-40B4-BE49-F238E27FC236}">
                  <a16:creationId xmlns:a16="http://schemas.microsoft.com/office/drawing/2014/main" id="{A264A1D2-59D5-AB48-BF44-505CD5C763F9}"/>
                </a:ext>
              </a:extLst>
            </p:cNvPr>
            <p:cNvSpPr/>
            <p:nvPr/>
          </p:nvSpPr>
          <p:spPr bwMode="auto">
            <a:xfrm>
              <a:off x="9602072" y="1799258"/>
              <a:ext cx="164592" cy="164592"/>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grpSp>
      <p:cxnSp>
        <p:nvCxnSpPr>
          <p:cNvPr id="8" name="Straight Connector 7">
            <a:extLst>
              <a:ext uri="{FF2B5EF4-FFF2-40B4-BE49-F238E27FC236}">
                <a16:creationId xmlns:a16="http://schemas.microsoft.com/office/drawing/2014/main" id="{E7EFEFF7-F3EE-F641-AC78-8DBDBCC3A79D}"/>
              </a:ext>
            </a:extLst>
          </p:cNvPr>
          <p:cNvCxnSpPr>
            <a:cxnSpLocks/>
          </p:cNvCxnSpPr>
          <p:nvPr/>
        </p:nvCxnSpPr>
        <p:spPr bwMode="auto">
          <a:xfrm flipH="1">
            <a:off x="2733992" y="144328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034C3BE8-46E3-AE47-865B-4A9937961E91}"/>
              </a:ext>
            </a:extLst>
          </p:cNvPr>
          <p:cNvCxnSpPr>
            <a:cxnSpLocks/>
          </p:cNvCxnSpPr>
          <p:nvPr/>
        </p:nvCxnSpPr>
        <p:spPr bwMode="auto">
          <a:xfrm flipH="1">
            <a:off x="2733992" y="168440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4472F44-2E67-EB42-83C2-E11A2B3EED2F}"/>
              </a:ext>
            </a:extLst>
          </p:cNvPr>
          <p:cNvCxnSpPr>
            <a:cxnSpLocks/>
          </p:cNvCxnSpPr>
          <p:nvPr/>
        </p:nvCxnSpPr>
        <p:spPr bwMode="auto">
          <a:xfrm flipH="1">
            <a:off x="2733992" y="192553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6FED3D70-D870-2F4E-B501-D53B3C2FE2E0}"/>
              </a:ext>
            </a:extLst>
          </p:cNvPr>
          <p:cNvCxnSpPr>
            <a:cxnSpLocks/>
          </p:cNvCxnSpPr>
          <p:nvPr/>
        </p:nvCxnSpPr>
        <p:spPr bwMode="auto">
          <a:xfrm flipH="1">
            <a:off x="2733992" y="216666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3886D736-1D08-8C49-9260-9EE38955F4FC}"/>
              </a:ext>
            </a:extLst>
          </p:cNvPr>
          <p:cNvCxnSpPr>
            <a:cxnSpLocks/>
          </p:cNvCxnSpPr>
          <p:nvPr/>
        </p:nvCxnSpPr>
        <p:spPr bwMode="auto">
          <a:xfrm flipH="1">
            <a:off x="2733992" y="240778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12E5448-52B8-614A-9799-0CA608298817}"/>
              </a:ext>
            </a:extLst>
          </p:cNvPr>
          <p:cNvCxnSpPr>
            <a:cxnSpLocks/>
          </p:cNvCxnSpPr>
          <p:nvPr/>
        </p:nvCxnSpPr>
        <p:spPr bwMode="auto">
          <a:xfrm flipH="1">
            <a:off x="2733992" y="264891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8CF71BA-8240-3146-BD3D-925B186315AE}"/>
              </a:ext>
            </a:extLst>
          </p:cNvPr>
          <p:cNvCxnSpPr>
            <a:cxnSpLocks/>
          </p:cNvCxnSpPr>
          <p:nvPr/>
        </p:nvCxnSpPr>
        <p:spPr bwMode="auto">
          <a:xfrm flipH="1">
            <a:off x="2733992" y="289003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5DEE1C3-2D66-F742-A117-845F54DD7264}"/>
              </a:ext>
            </a:extLst>
          </p:cNvPr>
          <p:cNvCxnSpPr>
            <a:cxnSpLocks/>
          </p:cNvCxnSpPr>
          <p:nvPr/>
        </p:nvCxnSpPr>
        <p:spPr bwMode="auto">
          <a:xfrm flipH="1">
            <a:off x="2733992" y="3131165"/>
            <a:ext cx="64008" cy="0"/>
          </a:xfrm>
          <a:prstGeom prst="line">
            <a:avLst/>
          </a:prstGeom>
          <a:noFill/>
          <a:ln w="12700" cap="flat" cmpd="sng" algn="ctr">
            <a:solidFill>
              <a:schemeClr val="tx1"/>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2AD6A015-E32E-1342-9E2F-62CD122C3898}"/>
              </a:ext>
            </a:extLst>
          </p:cNvPr>
          <p:cNvSpPr txBox="1"/>
          <p:nvPr/>
        </p:nvSpPr>
        <p:spPr bwMode="auto">
          <a:xfrm>
            <a:off x="2849390" y="3168873"/>
            <a:ext cx="1644715" cy="429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R="0" lvl="0" indent="0" algn="ctr" fontAlgn="auto">
              <a:lnSpc>
                <a:spcPct val="90000"/>
              </a:lnSpc>
              <a:spcBef>
                <a:spcPct val="35000"/>
              </a:spcBef>
              <a:spcAft>
                <a:spcPct val="25000"/>
              </a:spcAft>
              <a:buClr>
                <a:schemeClr val="folHlink"/>
              </a:buClr>
              <a:buSzTx/>
              <a:tabLst/>
              <a:defRPr/>
            </a:pPr>
            <a:r>
              <a:rPr lang="en-US" sz="1200" dirty="0">
                <a:solidFill>
                  <a:schemeClr val="tx1">
                    <a:lumMod val="75000"/>
                    <a:lumOff val="25000"/>
                  </a:schemeClr>
                </a:solidFill>
                <a:latin typeface="Poppins Medium" pitchFamily="2" charset="77"/>
                <a:cs typeface="Poppins Medium" pitchFamily="2" charset="77"/>
              </a:rPr>
              <a:t>Composite Primary Endpoint</a:t>
            </a:r>
          </a:p>
        </p:txBody>
      </p:sp>
      <p:sp>
        <p:nvSpPr>
          <p:cNvPr id="42" name="TextBox 41">
            <a:extLst>
              <a:ext uri="{FF2B5EF4-FFF2-40B4-BE49-F238E27FC236}">
                <a16:creationId xmlns:a16="http://schemas.microsoft.com/office/drawing/2014/main" id="{969311CC-1FDD-6148-8704-55EB80537312}"/>
              </a:ext>
            </a:extLst>
          </p:cNvPr>
          <p:cNvSpPr txBox="1"/>
          <p:nvPr/>
        </p:nvSpPr>
        <p:spPr bwMode="auto">
          <a:xfrm>
            <a:off x="4507098" y="3168873"/>
            <a:ext cx="16964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lang="en-US" sz="1200" dirty="0">
                <a:solidFill>
                  <a:schemeClr val="tx1">
                    <a:lumMod val="75000"/>
                    <a:lumOff val="25000"/>
                  </a:schemeClr>
                </a:solidFill>
                <a:latin typeface="Poppins Medium" pitchFamily="2" charset="77"/>
                <a:cs typeface="Poppins Medium" pitchFamily="2" charset="77"/>
              </a:rPr>
              <a:t>≥35% Reduction in Spleen Volume</a:t>
            </a:r>
          </a:p>
        </p:txBody>
      </p:sp>
      <p:sp>
        <p:nvSpPr>
          <p:cNvPr id="43" name="TextBox 42">
            <a:extLst>
              <a:ext uri="{FF2B5EF4-FFF2-40B4-BE49-F238E27FC236}">
                <a16:creationId xmlns:a16="http://schemas.microsoft.com/office/drawing/2014/main" id="{02386C0D-7411-3443-9D24-7945195EA73C}"/>
              </a:ext>
            </a:extLst>
          </p:cNvPr>
          <p:cNvSpPr txBox="1"/>
          <p:nvPr/>
        </p:nvSpPr>
        <p:spPr bwMode="auto">
          <a:xfrm>
            <a:off x="6202793" y="3168873"/>
            <a:ext cx="16962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defRPr/>
            </a:pPr>
            <a:r>
              <a:rPr lang="en-US" sz="1200" dirty="0">
                <a:solidFill>
                  <a:schemeClr val="tx1">
                    <a:lumMod val="75000"/>
                    <a:lumOff val="25000"/>
                  </a:schemeClr>
                </a:solidFill>
                <a:latin typeface="Poppins Medium" pitchFamily="2" charset="77"/>
                <a:cs typeface="Poppins Medium" pitchFamily="2" charset="77"/>
              </a:rPr>
              <a:t>Hematocrit</a:t>
            </a:r>
            <a:br>
              <a:rPr lang="en-US" sz="1200" dirty="0">
                <a:solidFill>
                  <a:schemeClr val="tx1">
                    <a:lumMod val="75000"/>
                    <a:lumOff val="25000"/>
                  </a:schemeClr>
                </a:solidFill>
                <a:latin typeface="Poppins Medium" pitchFamily="2" charset="77"/>
                <a:cs typeface="Poppins Medium" pitchFamily="2" charset="77"/>
              </a:rPr>
            </a:br>
            <a:r>
              <a:rPr lang="en-US" sz="1200" dirty="0">
                <a:solidFill>
                  <a:schemeClr val="tx1">
                    <a:lumMod val="75000"/>
                    <a:lumOff val="25000"/>
                  </a:schemeClr>
                </a:solidFill>
                <a:latin typeface="Poppins Medium" pitchFamily="2" charset="77"/>
                <a:cs typeface="Poppins Medium" pitchFamily="2" charset="77"/>
              </a:rPr>
              <a:t>Control</a:t>
            </a:r>
          </a:p>
        </p:txBody>
      </p:sp>
      <p:sp>
        <p:nvSpPr>
          <p:cNvPr id="44" name="TextBox 43">
            <a:extLst>
              <a:ext uri="{FF2B5EF4-FFF2-40B4-BE49-F238E27FC236}">
                <a16:creationId xmlns:a16="http://schemas.microsoft.com/office/drawing/2014/main" id="{B20A59C2-ABB1-3644-93E7-5F7404D788BA}"/>
              </a:ext>
            </a:extLst>
          </p:cNvPr>
          <p:cNvSpPr txBox="1"/>
          <p:nvPr/>
        </p:nvSpPr>
        <p:spPr bwMode="auto">
          <a:xfrm>
            <a:off x="2383449" y="1307619"/>
            <a:ext cx="401071"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70</a:t>
            </a:r>
          </a:p>
        </p:txBody>
      </p:sp>
      <p:sp>
        <p:nvSpPr>
          <p:cNvPr id="45" name="TextBox 44">
            <a:extLst>
              <a:ext uri="{FF2B5EF4-FFF2-40B4-BE49-F238E27FC236}">
                <a16:creationId xmlns:a16="http://schemas.microsoft.com/office/drawing/2014/main" id="{A6958640-90FC-F34A-8BD9-021A8A05999D}"/>
              </a:ext>
            </a:extLst>
          </p:cNvPr>
          <p:cNvSpPr txBox="1"/>
          <p:nvPr/>
        </p:nvSpPr>
        <p:spPr bwMode="auto">
          <a:xfrm>
            <a:off x="2369022" y="1549580"/>
            <a:ext cx="415498"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60</a:t>
            </a:r>
          </a:p>
        </p:txBody>
      </p:sp>
      <p:sp>
        <p:nvSpPr>
          <p:cNvPr id="46" name="TextBox 45">
            <a:extLst>
              <a:ext uri="{FF2B5EF4-FFF2-40B4-BE49-F238E27FC236}">
                <a16:creationId xmlns:a16="http://schemas.microsoft.com/office/drawing/2014/main" id="{9B5FBD4E-78BE-2544-8790-9281B4EE6005}"/>
              </a:ext>
            </a:extLst>
          </p:cNvPr>
          <p:cNvSpPr txBox="1"/>
          <p:nvPr/>
        </p:nvSpPr>
        <p:spPr bwMode="auto">
          <a:xfrm>
            <a:off x="2369022" y="1791541"/>
            <a:ext cx="415498"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50</a:t>
            </a:r>
          </a:p>
        </p:txBody>
      </p:sp>
      <p:sp>
        <p:nvSpPr>
          <p:cNvPr id="47" name="TextBox 46">
            <a:extLst>
              <a:ext uri="{FF2B5EF4-FFF2-40B4-BE49-F238E27FC236}">
                <a16:creationId xmlns:a16="http://schemas.microsoft.com/office/drawing/2014/main" id="{192A500E-934B-0F4D-B93B-D227B3937C88}"/>
              </a:ext>
            </a:extLst>
          </p:cNvPr>
          <p:cNvSpPr txBox="1"/>
          <p:nvPr/>
        </p:nvSpPr>
        <p:spPr bwMode="auto">
          <a:xfrm>
            <a:off x="2369022" y="2033502"/>
            <a:ext cx="415498"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40</a:t>
            </a:r>
          </a:p>
        </p:txBody>
      </p:sp>
      <p:sp>
        <p:nvSpPr>
          <p:cNvPr id="48" name="TextBox 47">
            <a:extLst>
              <a:ext uri="{FF2B5EF4-FFF2-40B4-BE49-F238E27FC236}">
                <a16:creationId xmlns:a16="http://schemas.microsoft.com/office/drawing/2014/main" id="{CF57CE9A-89F2-9744-AEE2-E9AB3D845748}"/>
              </a:ext>
            </a:extLst>
          </p:cNvPr>
          <p:cNvSpPr txBox="1"/>
          <p:nvPr/>
        </p:nvSpPr>
        <p:spPr bwMode="auto">
          <a:xfrm>
            <a:off x="2377037" y="2275463"/>
            <a:ext cx="407483"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30</a:t>
            </a:r>
          </a:p>
        </p:txBody>
      </p:sp>
      <p:sp>
        <p:nvSpPr>
          <p:cNvPr id="49" name="TextBox 48">
            <a:extLst>
              <a:ext uri="{FF2B5EF4-FFF2-40B4-BE49-F238E27FC236}">
                <a16:creationId xmlns:a16="http://schemas.microsoft.com/office/drawing/2014/main" id="{1B33A6E6-4D94-BD47-AD68-290130076371}"/>
              </a:ext>
            </a:extLst>
          </p:cNvPr>
          <p:cNvSpPr txBox="1"/>
          <p:nvPr/>
        </p:nvSpPr>
        <p:spPr bwMode="auto">
          <a:xfrm>
            <a:off x="2380243" y="2517424"/>
            <a:ext cx="404277"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20</a:t>
            </a:r>
          </a:p>
        </p:txBody>
      </p:sp>
      <p:sp>
        <p:nvSpPr>
          <p:cNvPr id="50" name="TextBox 49">
            <a:extLst>
              <a:ext uri="{FF2B5EF4-FFF2-40B4-BE49-F238E27FC236}">
                <a16:creationId xmlns:a16="http://schemas.microsoft.com/office/drawing/2014/main" id="{82C218AE-3F07-0C45-AB8C-FBE5CEEF451F}"/>
              </a:ext>
            </a:extLst>
          </p:cNvPr>
          <p:cNvSpPr txBox="1"/>
          <p:nvPr/>
        </p:nvSpPr>
        <p:spPr bwMode="auto">
          <a:xfrm>
            <a:off x="2421920" y="2759385"/>
            <a:ext cx="362600"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10</a:t>
            </a:r>
          </a:p>
        </p:txBody>
      </p:sp>
      <p:sp>
        <p:nvSpPr>
          <p:cNvPr id="51" name="TextBox 50">
            <a:extLst>
              <a:ext uri="{FF2B5EF4-FFF2-40B4-BE49-F238E27FC236}">
                <a16:creationId xmlns:a16="http://schemas.microsoft.com/office/drawing/2014/main" id="{1C64540E-B94E-2E4C-AD47-37C21E1274FA}"/>
              </a:ext>
            </a:extLst>
          </p:cNvPr>
          <p:cNvSpPr txBox="1"/>
          <p:nvPr/>
        </p:nvSpPr>
        <p:spPr bwMode="auto">
          <a:xfrm>
            <a:off x="2484438" y="3001346"/>
            <a:ext cx="300082" cy="307777"/>
          </a:xfrm>
          <a:prstGeom prst="rect">
            <a:avLst/>
          </a:prstGeom>
          <a:noFill/>
          <a:ln>
            <a:noFill/>
          </a:ln>
        </p:spPr>
        <p:txBody>
          <a:bodyPr wrap="non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52" name="TextBox 51">
            <a:extLst>
              <a:ext uri="{FF2B5EF4-FFF2-40B4-BE49-F238E27FC236}">
                <a16:creationId xmlns:a16="http://schemas.microsoft.com/office/drawing/2014/main" id="{C3E078E0-8DE1-484B-ABE4-662CFB6E5565}"/>
              </a:ext>
            </a:extLst>
          </p:cNvPr>
          <p:cNvSpPr txBox="1"/>
          <p:nvPr/>
        </p:nvSpPr>
        <p:spPr bwMode="auto">
          <a:xfrm rot="16200000">
            <a:off x="1441685" y="2112155"/>
            <a:ext cx="1696658" cy="320088"/>
          </a:xfrm>
          <a:prstGeom prst="rect">
            <a:avLst/>
          </a:prstGeom>
          <a:noFill/>
          <a:ln>
            <a:noFill/>
          </a:ln>
        </p:spPr>
        <p:txBody>
          <a:bodyPr wrap="square" rtlCol="0">
            <a:spAutoFit/>
          </a:bodyPr>
          <a:lstStyle/>
          <a:p>
            <a:pPr algn="ctr">
              <a:lnSpc>
                <a:spcPct val="90000"/>
              </a:lnSpc>
              <a:spcBef>
                <a:spcPct val="35000"/>
              </a:spcBef>
              <a:spcAft>
                <a:spcPct val="25000"/>
              </a:spcAft>
              <a:buClr>
                <a:schemeClr val="folHlink"/>
              </a:buClr>
              <a:buFontTx/>
              <a:buNone/>
              <a:defRPr/>
            </a:pPr>
            <a:r>
              <a:rPr lang="en-US" sz="1600" dirty="0">
                <a:solidFill>
                  <a:schemeClr val="tx1">
                    <a:lumMod val="75000"/>
                    <a:lumOff val="25000"/>
                  </a:schemeClr>
                </a:solidFill>
                <a:latin typeface="Poppins Medium" pitchFamily="2" charset="77"/>
                <a:cs typeface="Poppins Medium" pitchFamily="2" charset="77"/>
              </a:rPr>
              <a:t>Patients (%)</a:t>
            </a:r>
          </a:p>
        </p:txBody>
      </p:sp>
      <p:sp>
        <p:nvSpPr>
          <p:cNvPr id="54" name="Rectangle 53">
            <a:extLst>
              <a:ext uri="{FF2B5EF4-FFF2-40B4-BE49-F238E27FC236}">
                <a16:creationId xmlns:a16="http://schemas.microsoft.com/office/drawing/2014/main" id="{B98714F2-2B2D-DA45-A1F9-EF7B6950DA7C}"/>
              </a:ext>
            </a:extLst>
          </p:cNvPr>
          <p:cNvSpPr/>
          <p:nvPr/>
        </p:nvSpPr>
        <p:spPr bwMode="auto">
          <a:xfrm>
            <a:off x="6759453" y="1699441"/>
            <a:ext cx="266700" cy="1422150"/>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55" name="Rectangle 54">
            <a:extLst>
              <a:ext uri="{FF2B5EF4-FFF2-40B4-BE49-F238E27FC236}">
                <a16:creationId xmlns:a16="http://schemas.microsoft.com/office/drawing/2014/main" id="{AA1E78CA-EBD0-B343-A2F5-4C7680F46330}"/>
              </a:ext>
            </a:extLst>
          </p:cNvPr>
          <p:cNvSpPr/>
          <p:nvPr/>
        </p:nvSpPr>
        <p:spPr bwMode="auto">
          <a:xfrm>
            <a:off x="7041522" y="2651051"/>
            <a:ext cx="266700" cy="476971"/>
          </a:xfrm>
          <a:prstGeom prst="rect">
            <a:avLst/>
          </a:prstGeom>
          <a:solidFill>
            <a:schemeClr val="accent6"/>
          </a:solidFill>
          <a:ln w="0">
            <a:solidFill>
              <a:schemeClr val="accent6"/>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56" name="TextBox 55">
            <a:extLst>
              <a:ext uri="{FF2B5EF4-FFF2-40B4-BE49-F238E27FC236}">
                <a16:creationId xmlns:a16="http://schemas.microsoft.com/office/drawing/2014/main" id="{C1636374-0B09-B64C-8F92-FF322BDB6B62}"/>
              </a:ext>
            </a:extLst>
          </p:cNvPr>
          <p:cNvSpPr txBox="1"/>
          <p:nvPr/>
        </p:nvSpPr>
        <p:spPr bwMode="auto">
          <a:xfrm>
            <a:off x="6629095" y="144730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60.0</a:t>
            </a:r>
          </a:p>
        </p:txBody>
      </p:sp>
      <p:sp>
        <p:nvSpPr>
          <p:cNvPr id="57" name="TextBox 56">
            <a:extLst>
              <a:ext uri="{FF2B5EF4-FFF2-40B4-BE49-F238E27FC236}">
                <a16:creationId xmlns:a16="http://schemas.microsoft.com/office/drawing/2014/main" id="{B6BADBA6-DD1C-E742-B3DA-83A882125516}"/>
              </a:ext>
            </a:extLst>
          </p:cNvPr>
          <p:cNvSpPr txBox="1"/>
          <p:nvPr/>
        </p:nvSpPr>
        <p:spPr bwMode="auto">
          <a:xfrm>
            <a:off x="6944958" y="2392520"/>
            <a:ext cx="5196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19.6</a:t>
            </a:r>
          </a:p>
        </p:txBody>
      </p:sp>
      <p:sp>
        <p:nvSpPr>
          <p:cNvPr id="59" name="Rectangle 58">
            <a:extLst>
              <a:ext uri="{FF2B5EF4-FFF2-40B4-BE49-F238E27FC236}">
                <a16:creationId xmlns:a16="http://schemas.microsoft.com/office/drawing/2014/main" id="{B1C57BC2-B2E5-7246-8918-2AC430BE08B0}"/>
              </a:ext>
            </a:extLst>
          </p:cNvPr>
          <p:cNvSpPr/>
          <p:nvPr/>
        </p:nvSpPr>
        <p:spPr bwMode="auto">
          <a:xfrm>
            <a:off x="5110877" y="2228328"/>
            <a:ext cx="266700" cy="895722"/>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60" name="Rectangle 59">
            <a:extLst>
              <a:ext uri="{FF2B5EF4-FFF2-40B4-BE49-F238E27FC236}">
                <a16:creationId xmlns:a16="http://schemas.microsoft.com/office/drawing/2014/main" id="{32B8633F-B669-6A42-B75C-64AA86D06745}"/>
              </a:ext>
            </a:extLst>
          </p:cNvPr>
          <p:cNvSpPr/>
          <p:nvPr/>
        </p:nvSpPr>
        <p:spPr bwMode="auto">
          <a:xfrm>
            <a:off x="5392946" y="3094416"/>
            <a:ext cx="266700" cy="45719"/>
          </a:xfrm>
          <a:prstGeom prst="rect">
            <a:avLst/>
          </a:prstGeom>
          <a:solidFill>
            <a:schemeClr val="accent6"/>
          </a:solidFill>
          <a:ln w="0">
            <a:solidFill>
              <a:schemeClr val="accent6"/>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61" name="TextBox 60">
            <a:extLst>
              <a:ext uri="{FF2B5EF4-FFF2-40B4-BE49-F238E27FC236}">
                <a16:creationId xmlns:a16="http://schemas.microsoft.com/office/drawing/2014/main" id="{7F511BD6-73A3-FF43-BBC0-88F28559F058}"/>
              </a:ext>
            </a:extLst>
          </p:cNvPr>
          <p:cNvSpPr txBox="1"/>
          <p:nvPr/>
        </p:nvSpPr>
        <p:spPr bwMode="auto">
          <a:xfrm>
            <a:off x="4973541" y="1972712"/>
            <a:ext cx="553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38.2</a:t>
            </a:r>
          </a:p>
        </p:txBody>
      </p:sp>
      <p:sp>
        <p:nvSpPr>
          <p:cNvPr id="62" name="TextBox 61">
            <a:extLst>
              <a:ext uri="{FF2B5EF4-FFF2-40B4-BE49-F238E27FC236}">
                <a16:creationId xmlns:a16="http://schemas.microsoft.com/office/drawing/2014/main" id="{0E0BB521-9141-EE43-A330-A0DAB7D77E1B}"/>
              </a:ext>
            </a:extLst>
          </p:cNvPr>
          <p:cNvSpPr txBox="1"/>
          <p:nvPr/>
        </p:nvSpPr>
        <p:spPr bwMode="auto">
          <a:xfrm>
            <a:off x="5316329" y="2840117"/>
            <a:ext cx="4571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Medium" pitchFamily="2" charset="77"/>
                <a:cs typeface="Poppins Medium" pitchFamily="2" charset="77"/>
              </a:rPr>
              <a:t>0.9</a:t>
            </a:r>
          </a:p>
        </p:txBody>
      </p:sp>
      <p:sp>
        <p:nvSpPr>
          <p:cNvPr id="64" name="Rectangle 63">
            <a:extLst>
              <a:ext uri="{FF2B5EF4-FFF2-40B4-BE49-F238E27FC236}">
                <a16:creationId xmlns:a16="http://schemas.microsoft.com/office/drawing/2014/main" id="{B45721F6-948F-E842-A9D3-2026BB6974E0}"/>
              </a:ext>
            </a:extLst>
          </p:cNvPr>
          <p:cNvSpPr/>
          <p:nvPr/>
        </p:nvSpPr>
        <p:spPr bwMode="auto">
          <a:xfrm>
            <a:off x="3341995" y="2620098"/>
            <a:ext cx="266700" cy="514210"/>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65" name="Rectangle 64">
            <a:extLst>
              <a:ext uri="{FF2B5EF4-FFF2-40B4-BE49-F238E27FC236}">
                <a16:creationId xmlns:a16="http://schemas.microsoft.com/office/drawing/2014/main" id="{6E9BEA74-7ED8-F94E-BBD4-B18B7118AE68}"/>
              </a:ext>
            </a:extLst>
          </p:cNvPr>
          <p:cNvSpPr/>
          <p:nvPr/>
        </p:nvSpPr>
        <p:spPr bwMode="auto">
          <a:xfrm>
            <a:off x="3624064" y="3095021"/>
            <a:ext cx="266700" cy="45719"/>
          </a:xfrm>
          <a:prstGeom prst="rect">
            <a:avLst/>
          </a:prstGeom>
          <a:solidFill>
            <a:schemeClr val="accent6"/>
          </a:solidFill>
          <a:ln w="0">
            <a:solidFill>
              <a:schemeClr val="accent6"/>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400" u="none" strike="noStrike" kern="1200" cap="none" spc="0" normalizeH="0" baseline="0" noProof="0">
              <a:ln>
                <a:noFill/>
              </a:ln>
              <a:solidFill>
                <a:srgbClr val="FFFFFF"/>
              </a:solidFill>
              <a:effectLst/>
              <a:uLnTx/>
              <a:uFillTx/>
              <a:latin typeface="Poppins Medium" pitchFamily="2" charset="77"/>
              <a:cs typeface="Poppins Medium" pitchFamily="2" charset="77"/>
            </a:endParaRPr>
          </a:p>
        </p:txBody>
      </p:sp>
      <p:sp>
        <p:nvSpPr>
          <p:cNvPr id="66" name="TextBox 65">
            <a:extLst>
              <a:ext uri="{FF2B5EF4-FFF2-40B4-BE49-F238E27FC236}">
                <a16:creationId xmlns:a16="http://schemas.microsoft.com/office/drawing/2014/main" id="{F2924AFA-BE52-9C40-AA34-302D2BE10224}"/>
              </a:ext>
            </a:extLst>
          </p:cNvPr>
          <p:cNvSpPr txBox="1"/>
          <p:nvPr/>
        </p:nvSpPr>
        <p:spPr bwMode="auto">
          <a:xfrm>
            <a:off x="3207278" y="2365096"/>
            <a:ext cx="5613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20.9</a:t>
            </a:r>
          </a:p>
        </p:txBody>
      </p:sp>
      <p:sp>
        <p:nvSpPr>
          <p:cNvPr id="67" name="TextBox 66">
            <a:extLst>
              <a:ext uri="{FF2B5EF4-FFF2-40B4-BE49-F238E27FC236}">
                <a16:creationId xmlns:a16="http://schemas.microsoft.com/office/drawing/2014/main" id="{93D4E737-49FF-8848-B562-86D0055FD021}"/>
              </a:ext>
            </a:extLst>
          </p:cNvPr>
          <p:cNvSpPr txBox="1"/>
          <p:nvPr/>
        </p:nvSpPr>
        <p:spPr bwMode="auto">
          <a:xfrm>
            <a:off x="3546348" y="2840117"/>
            <a:ext cx="4571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a:ln>
                  <a:noFill/>
                </a:ln>
                <a:solidFill>
                  <a:srgbClr val="000000"/>
                </a:solidFill>
                <a:effectLst/>
                <a:uLnTx/>
                <a:uFillTx/>
                <a:latin typeface="Poppins Medium" pitchFamily="2" charset="77"/>
                <a:cs typeface="Poppins Medium" pitchFamily="2" charset="77"/>
              </a:rPr>
              <a:t>0.9</a:t>
            </a:r>
          </a:p>
        </p:txBody>
      </p:sp>
      <p:cxnSp>
        <p:nvCxnSpPr>
          <p:cNvPr id="3" name="Straight Connector 2">
            <a:extLst>
              <a:ext uri="{FF2B5EF4-FFF2-40B4-BE49-F238E27FC236}">
                <a16:creationId xmlns:a16="http://schemas.microsoft.com/office/drawing/2014/main" id="{CBA76B3B-56EE-804A-8D44-52197A264984}"/>
              </a:ext>
            </a:extLst>
          </p:cNvPr>
          <p:cNvCxnSpPr/>
          <p:nvPr/>
        </p:nvCxnSpPr>
        <p:spPr bwMode="auto">
          <a:xfrm>
            <a:off x="2776521" y="3131165"/>
            <a:ext cx="6825551"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60F76BD6-9557-704D-AA5B-258B281DA280}"/>
              </a:ext>
            </a:extLst>
          </p:cNvPr>
          <p:cNvCxnSpPr/>
          <p:nvPr/>
        </p:nvCxnSpPr>
        <p:spPr bwMode="auto">
          <a:xfrm flipV="1">
            <a:off x="4500601" y="1443283"/>
            <a:ext cx="0" cy="1680767"/>
          </a:xfrm>
          <a:prstGeom prst="line">
            <a:avLst/>
          </a:prstGeom>
          <a:noFill/>
          <a:ln w="12700" cap="flat" cmpd="sng" algn="ctr">
            <a:solidFill>
              <a:schemeClr val="tx1"/>
            </a:solidFill>
            <a:prstDash val="sysDot"/>
            <a:round/>
            <a:headEnd type="none" w="med" len="med"/>
            <a:tailEnd type="none" w="med" len="med"/>
          </a:ln>
          <a:effectLst/>
        </p:spPr>
      </p:cxnSp>
      <p:cxnSp>
        <p:nvCxnSpPr>
          <p:cNvPr id="11" name="Straight Connector 10">
            <a:extLst>
              <a:ext uri="{FF2B5EF4-FFF2-40B4-BE49-F238E27FC236}">
                <a16:creationId xmlns:a16="http://schemas.microsoft.com/office/drawing/2014/main" id="{ABB83A72-318A-344C-9A2C-00E964BF25FB}"/>
              </a:ext>
            </a:extLst>
          </p:cNvPr>
          <p:cNvCxnSpPr>
            <a:cxnSpLocks/>
          </p:cNvCxnSpPr>
          <p:nvPr/>
        </p:nvCxnSpPr>
        <p:spPr bwMode="auto">
          <a:xfrm>
            <a:off x="2797575" y="3129958"/>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5A38DD0A-8CA1-EE43-9496-B96E23B708CE}"/>
              </a:ext>
            </a:extLst>
          </p:cNvPr>
          <p:cNvCxnSpPr>
            <a:cxnSpLocks/>
          </p:cNvCxnSpPr>
          <p:nvPr/>
        </p:nvCxnSpPr>
        <p:spPr bwMode="auto">
          <a:xfrm>
            <a:off x="4500601" y="3129958"/>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AB133E55-E093-8842-AC30-54658F0541D1}"/>
              </a:ext>
            </a:extLst>
          </p:cNvPr>
          <p:cNvCxnSpPr>
            <a:cxnSpLocks/>
          </p:cNvCxnSpPr>
          <p:nvPr/>
        </p:nvCxnSpPr>
        <p:spPr bwMode="auto">
          <a:xfrm>
            <a:off x="6203627" y="3129958"/>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5352B86-51AB-5644-BA39-2291D216A00D}"/>
              </a:ext>
            </a:extLst>
          </p:cNvPr>
          <p:cNvCxnSpPr>
            <a:cxnSpLocks/>
          </p:cNvCxnSpPr>
          <p:nvPr/>
        </p:nvCxnSpPr>
        <p:spPr bwMode="auto">
          <a:xfrm>
            <a:off x="7906653" y="3129958"/>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C2E5367A-866D-4AFB-BE90-ECD94E7485C8}"/>
              </a:ext>
            </a:extLst>
          </p:cNvPr>
          <p:cNvCxnSpPr>
            <a:cxnSpLocks/>
          </p:cNvCxnSpPr>
          <p:nvPr/>
        </p:nvCxnSpPr>
        <p:spPr bwMode="auto">
          <a:xfrm>
            <a:off x="9600250" y="3129958"/>
            <a:ext cx="0" cy="64008"/>
          </a:xfrm>
          <a:prstGeom prst="line">
            <a:avLst/>
          </a:prstGeom>
          <a:noFill/>
          <a:ln w="12700"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699449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264C3D-CADC-33D3-0C42-D51C412E55DD}"/>
              </a:ext>
            </a:extLst>
          </p:cNvPr>
          <p:cNvSpPr>
            <a:spLocks noGrp="1"/>
          </p:cNvSpPr>
          <p:nvPr>
            <p:ph type="title"/>
          </p:nvPr>
        </p:nvSpPr>
        <p:spPr>
          <a:xfrm>
            <a:off x="231078" y="531006"/>
            <a:ext cx="11740260" cy="502445"/>
          </a:xfrm>
        </p:spPr>
        <p:txBody>
          <a:bodyPr/>
          <a:lstStyle/>
          <a:p>
            <a:r>
              <a:rPr lang="en-US" dirty="0"/>
              <a:t>Managing Higher-Risk ET</a:t>
            </a:r>
          </a:p>
        </p:txBody>
      </p:sp>
      <p:sp>
        <p:nvSpPr>
          <p:cNvPr id="4" name="Content Placeholder 3">
            <a:extLst>
              <a:ext uri="{FF2B5EF4-FFF2-40B4-BE49-F238E27FC236}">
                <a16:creationId xmlns:a16="http://schemas.microsoft.com/office/drawing/2014/main" id="{11BAE990-CDC8-F6B7-6EC5-0BC3F2A57D60}"/>
              </a:ext>
            </a:extLst>
          </p:cNvPr>
          <p:cNvSpPr>
            <a:spLocks noGrp="1"/>
          </p:cNvSpPr>
          <p:nvPr>
            <p:ph idx="1"/>
          </p:nvPr>
        </p:nvSpPr>
        <p:spPr>
          <a:xfrm>
            <a:off x="231775" y="5093097"/>
            <a:ext cx="11739563" cy="1183335"/>
          </a:xfrm>
        </p:spPr>
        <p:txBody>
          <a:bodyPr/>
          <a:lstStyle/>
          <a:p>
            <a:pPr lvl="0">
              <a:spcAft>
                <a:spcPts val="0"/>
              </a:spcAft>
            </a:pPr>
            <a:r>
              <a:rPr lang="en-US" sz="2000" b="1" i="1" dirty="0"/>
              <a:t>CALR</a:t>
            </a:r>
            <a:r>
              <a:rPr lang="en-US" sz="2000" dirty="0"/>
              <a:t>mut thrombotic risk lower than </a:t>
            </a:r>
            <a:r>
              <a:rPr lang="en-US" sz="2000" b="1" i="1" dirty="0"/>
              <a:t>JAK2</a:t>
            </a:r>
            <a:r>
              <a:rPr lang="en-US" sz="2000" dirty="0"/>
              <a:t>mut</a:t>
            </a:r>
          </a:p>
          <a:p>
            <a:pPr lvl="0">
              <a:spcAft>
                <a:spcPts val="0"/>
              </a:spcAft>
            </a:pPr>
            <a:r>
              <a:rPr lang="en-US" sz="2000" dirty="0"/>
              <a:t>Randomized high-risk therapy studies performed prior to molecular data</a:t>
            </a:r>
          </a:p>
          <a:p>
            <a:pPr lvl="0">
              <a:spcAft>
                <a:spcPts val="0"/>
              </a:spcAft>
            </a:pPr>
            <a:r>
              <a:rPr lang="en-US" sz="2000" dirty="0"/>
              <a:t>IPSET scoring developed from retrospective cohort treated using traditional guidelines</a:t>
            </a:r>
          </a:p>
        </p:txBody>
      </p:sp>
      <p:sp>
        <p:nvSpPr>
          <p:cNvPr id="22" name="Content Placeholder 21">
            <a:extLst>
              <a:ext uri="{FF2B5EF4-FFF2-40B4-BE49-F238E27FC236}">
                <a16:creationId xmlns:a16="http://schemas.microsoft.com/office/drawing/2014/main" id="{DC558CCA-1AE1-C5E6-575F-D68398B90C55}"/>
              </a:ext>
            </a:extLst>
          </p:cNvPr>
          <p:cNvSpPr>
            <a:spLocks noGrp="1"/>
          </p:cNvSpPr>
          <p:nvPr>
            <p:ph sz="quarter" idx="10"/>
          </p:nvPr>
        </p:nvSpPr>
        <p:spPr>
          <a:xfrm>
            <a:off x="1712199" y="6302375"/>
            <a:ext cx="7812290" cy="327025"/>
          </a:xfrm>
        </p:spPr>
        <p:txBody>
          <a:bodyPr/>
          <a:lstStyle/>
          <a:p>
            <a:r>
              <a:rPr lang="nl-NL" altLang="en-US" dirty="0"/>
              <a:t>NCCN. </a:t>
            </a:r>
            <a:r>
              <a:rPr lang="nl-NL" altLang="en-US" dirty="0" err="1"/>
              <a:t>Clinical</a:t>
            </a:r>
            <a:r>
              <a:rPr lang="nl-NL" altLang="en-US" dirty="0"/>
              <a:t> </a:t>
            </a:r>
            <a:r>
              <a:rPr lang="nl-NL" altLang="en-US" dirty="0" err="1"/>
              <a:t>practice</a:t>
            </a:r>
            <a:r>
              <a:rPr lang="nl-NL" altLang="en-US" dirty="0"/>
              <a:t> </a:t>
            </a:r>
            <a:r>
              <a:rPr lang="nl-NL" altLang="en-US" dirty="0" err="1"/>
              <a:t>guidelines</a:t>
            </a:r>
            <a:r>
              <a:rPr lang="nl-NL" altLang="en-US" dirty="0"/>
              <a:t> in </a:t>
            </a:r>
            <a:r>
              <a:rPr lang="nl-NL" altLang="en-US" dirty="0" err="1"/>
              <a:t>oncology</a:t>
            </a:r>
            <a:r>
              <a:rPr lang="nl-NL" altLang="en-US" dirty="0"/>
              <a:t>: </a:t>
            </a:r>
            <a:r>
              <a:rPr lang="nl-NL" altLang="en-US" dirty="0" err="1"/>
              <a:t>myeloproliferative</a:t>
            </a:r>
            <a:r>
              <a:rPr lang="nl-NL" altLang="en-US" dirty="0"/>
              <a:t> </a:t>
            </a:r>
            <a:r>
              <a:rPr lang="nl-NL" altLang="en-US" dirty="0" err="1"/>
              <a:t>neoplasms</a:t>
            </a:r>
            <a:r>
              <a:rPr lang="nl-NL" altLang="en-US" dirty="0"/>
              <a:t>. v.1.2026. </a:t>
            </a:r>
            <a:r>
              <a:rPr lang="nl-NL" altLang="en-US" dirty="0" err="1"/>
              <a:t>nccn.org</a:t>
            </a:r>
            <a:r>
              <a:rPr lang="nl-NL" altLang="en-US" dirty="0"/>
              <a:t>. </a:t>
            </a:r>
            <a:r>
              <a:rPr lang="nl-NL" altLang="en-US" dirty="0" err="1"/>
              <a:t>Tefferi</a:t>
            </a:r>
            <a:r>
              <a:rPr lang="nl-NL" altLang="en-US" dirty="0"/>
              <a:t>. Am J </a:t>
            </a:r>
            <a:r>
              <a:rPr lang="nl-NL" altLang="en-US" dirty="0" err="1"/>
              <a:t>Hematol</a:t>
            </a:r>
            <a:r>
              <a:rPr lang="nl-NL" altLang="en-US" dirty="0"/>
              <a:t>. 2024;99:697. </a:t>
            </a:r>
            <a:r>
              <a:rPr lang="nl-NL" altLang="en-US" dirty="0" err="1"/>
              <a:t>Barbui</a:t>
            </a:r>
            <a:r>
              <a:rPr lang="nl-NL" altLang="en-US" dirty="0"/>
              <a:t>. Blood Cancer J. 2015;5:e369.</a:t>
            </a:r>
          </a:p>
        </p:txBody>
      </p:sp>
      <p:sp>
        <p:nvSpPr>
          <p:cNvPr id="5" name="Rectangle 4">
            <a:extLst>
              <a:ext uri="{FF2B5EF4-FFF2-40B4-BE49-F238E27FC236}">
                <a16:creationId xmlns:a16="http://schemas.microsoft.com/office/drawing/2014/main" id="{CE922086-DD0A-C5AE-3324-D1C1875960A0}"/>
              </a:ext>
            </a:extLst>
          </p:cNvPr>
          <p:cNvSpPr/>
          <p:nvPr/>
        </p:nvSpPr>
        <p:spPr>
          <a:xfrm>
            <a:off x="690324" y="3654846"/>
            <a:ext cx="1928745" cy="67807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Prior thrombosis </a:t>
            </a:r>
          </a:p>
        </p:txBody>
      </p:sp>
      <p:sp>
        <p:nvSpPr>
          <p:cNvPr id="6" name="Rectangle 5">
            <a:extLst>
              <a:ext uri="{FF2B5EF4-FFF2-40B4-BE49-F238E27FC236}">
                <a16:creationId xmlns:a16="http://schemas.microsoft.com/office/drawing/2014/main" id="{24A69D64-3D8A-34B4-E9EB-D8B00CFF87C4}"/>
              </a:ext>
            </a:extLst>
          </p:cNvPr>
          <p:cNvSpPr/>
          <p:nvPr/>
        </p:nvSpPr>
        <p:spPr>
          <a:xfrm>
            <a:off x="690324" y="1311374"/>
            <a:ext cx="1928744" cy="871808"/>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&gt;60 yr old,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no thrombosis, no </a:t>
            </a:r>
            <a:r>
              <a:rPr kumimoji="0" lang="en-US" sz="1800" b="0" i="1" u="none" strike="noStrike" kern="1200" cap="none" spc="0" normalizeH="0" baseline="0" noProof="0" dirty="0">
                <a:ln>
                  <a:noFill/>
                </a:ln>
                <a:solidFill>
                  <a:schemeClr val="bg2"/>
                </a:solidFill>
                <a:effectLst/>
                <a:uLnTx/>
                <a:uFillTx/>
                <a:latin typeface="Poppins"/>
                <a:ea typeface="+mn-ea"/>
                <a:cs typeface="+mn-cs"/>
              </a:rPr>
              <a:t>JAK</a:t>
            </a:r>
            <a:r>
              <a:rPr kumimoji="0" lang="en-US" sz="1800" b="0" i="0" u="none" strike="noStrike" kern="1200" cap="none" spc="0" normalizeH="0" baseline="0" noProof="0" dirty="0">
                <a:ln>
                  <a:noFill/>
                </a:ln>
                <a:solidFill>
                  <a:schemeClr val="bg2"/>
                </a:solidFill>
                <a:effectLst/>
                <a:uLnTx/>
                <a:uFillTx/>
                <a:latin typeface="Poppins"/>
                <a:ea typeface="+mn-ea"/>
                <a:cs typeface="+mn-cs"/>
              </a:rPr>
              <a:t> mut</a:t>
            </a:r>
          </a:p>
        </p:txBody>
      </p:sp>
      <p:cxnSp>
        <p:nvCxnSpPr>
          <p:cNvPr id="8" name="Straight Arrow Connector 7">
            <a:extLst>
              <a:ext uri="{FF2B5EF4-FFF2-40B4-BE49-F238E27FC236}">
                <a16:creationId xmlns:a16="http://schemas.microsoft.com/office/drawing/2014/main" id="{BA282DA6-7A08-068E-A1E9-11E7CBA56FA4}"/>
              </a:ext>
            </a:extLst>
          </p:cNvPr>
          <p:cNvCxnSpPr>
            <a:cxnSpLocks/>
          </p:cNvCxnSpPr>
          <p:nvPr/>
        </p:nvCxnSpPr>
        <p:spPr>
          <a:xfrm>
            <a:off x="2745409" y="1771702"/>
            <a:ext cx="780855"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00CC5592-F482-314B-D1C2-AB4EFE392409}"/>
              </a:ext>
            </a:extLst>
          </p:cNvPr>
          <p:cNvCxnSpPr>
            <a:cxnSpLocks/>
          </p:cNvCxnSpPr>
          <p:nvPr/>
        </p:nvCxnSpPr>
        <p:spPr>
          <a:xfrm>
            <a:off x="2677384" y="2939740"/>
            <a:ext cx="751036" cy="51305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4F3692D6-2B4B-AFDA-4E38-526C6BF4C770}"/>
              </a:ext>
            </a:extLst>
          </p:cNvPr>
          <p:cNvCxnSpPr>
            <a:cxnSpLocks/>
          </p:cNvCxnSpPr>
          <p:nvPr/>
        </p:nvCxnSpPr>
        <p:spPr>
          <a:xfrm flipV="1">
            <a:off x="2677384" y="3746344"/>
            <a:ext cx="751036" cy="33441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134C4253-3F2A-40B4-E43E-35E50A877A61}"/>
              </a:ext>
            </a:extLst>
          </p:cNvPr>
          <p:cNvSpPr/>
          <p:nvPr/>
        </p:nvSpPr>
        <p:spPr>
          <a:xfrm>
            <a:off x="3611325" y="1519132"/>
            <a:ext cx="1847938" cy="49294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Intermediate</a:t>
            </a:r>
          </a:p>
        </p:txBody>
      </p:sp>
      <p:sp>
        <p:nvSpPr>
          <p:cNvPr id="13" name="Rectangle 12">
            <a:extLst>
              <a:ext uri="{FF2B5EF4-FFF2-40B4-BE49-F238E27FC236}">
                <a16:creationId xmlns:a16="http://schemas.microsoft.com/office/drawing/2014/main" id="{9EC79CBD-8A7D-A302-3BE8-F289805FF34A}"/>
              </a:ext>
            </a:extLst>
          </p:cNvPr>
          <p:cNvSpPr/>
          <p:nvPr/>
        </p:nvSpPr>
        <p:spPr>
          <a:xfrm>
            <a:off x="3611325" y="3452792"/>
            <a:ext cx="1847938" cy="49294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bg2"/>
                </a:solidFill>
                <a:effectLst/>
                <a:uLnTx/>
                <a:uFillTx/>
                <a:latin typeface="Poppins"/>
                <a:ea typeface="+mn-ea"/>
                <a:cs typeface="+mn-cs"/>
              </a:rPr>
              <a:t>High</a:t>
            </a:r>
          </a:p>
        </p:txBody>
      </p:sp>
      <p:cxnSp>
        <p:nvCxnSpPr>
          <p:cNvPr id="15" name="Straight Arrow Connector 14">
            <a:extLst>
              <a:ext uri="{FF2B5EF4-FFF2-40B4-BE49-F238E27FC236}">
                <a16:creationId xmlns:a16="http://schemas.microsoft.com/office/drawing/2014/main" id="{3CF754A7-DAF4-1DA5-DE32-FDD9CE47C38B}"/>
              </a:ext>
            </a:extLst>
          </p:cNvPr>
          <p:cNvCxnSpPr>
            <a:cxnSpLocks/>
          </p:cNvCxnSpPr>
          <p:nvPr/>
        </p:nvCxnSpPr>
        <p:spPr>
          <a:xfrm>
            <a:off x="5544324" y="3699264"/>
            <a:ext cx="4572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1D84FA29-2BA3-5493-1516-605B710C796B}"/>
              </a:ext>
            </a:extLst>
          </p:cNvPr>
          <p:cNvSpPr txBox="1"/>
          <p:nvPr/>
        </p:nvSpPr>
        <p:spPr>
          <a:xfrm>
            <a:off x="6116404" y="2939740"/>
            <a:ext cx="2873631" cy="1519048"/>
          </a:xfrm>
          <a:prstGeom prst="rect">
            <a:avLst/>
          </a:prstGeom>
          <a:solidFill>
            <a:schemeClr val="tx2"/>
          </a:solidFill>
        </p:spPr>
        <p:txBody>
          <a:bodyPr vert="horz" wrap="square" lIns="0" tIns="0" rIns="0" bIns="0" rtlCol="0" anchor="ctr">
            <a:noAutofit/>
          </a:bodyPr>
          <a:lstStyle/>
          <a:p>
            <a:pPr marL="342900" indent="-220663">
              <a:buFont typeface="Arial" panose="020B0604020202020204" pitchFamily="34" charset="0"/>
              <a:buChar char="•"/>
              <a:tabLst/>
              <a:defRPr/>
            </a:pPr>
            <a:r>
              <a:rPr lang="en-US" sz="1600" dirty="0">
                <a:solidFill>
                  <a:srgbClr val="161616"/>
                </a:solidFill>
                <a:latin typeface="Poppins"/>
              </a:rPr>
              <a:t>Low-dose aspirin</a:t>
            </a:r>
          </a:p>
          <a:p>
            <a:pPr marL="342900" indent="-220663">
              <a:buFont typeface="Arial" panose="020B0604020202020204" pitchFamily="34" charset="0"/>
              <a:buChar char="•"/>
              <a:tabLst/>
              <a:defRPr/>
            </a:pPr>
            <a:r>
              <a:rPr lang="en-US" sz="1600" dirty="0">
                <a:solidFill>
                  <a:srgbClr val="161616"/>
                </a:solidFill>
                <a:latin typeface="Poppins"/>
              </a:rPr>
              <a:t>Cytoreductive therapy:</a:t>
            </a:r>
          </a:p>
          <a:p>
            <a:pPr marL="685800" marR="0" lvl="1" indent="-228600" algn="l" defTabSz="914400" rtl="0" eaLnBrk="1" fontAlgn="auto" latinLnBrk="0" hangingPunct="1">
              <a:lnSpc>
                <a:spcPct val="100000"/>
              </a:lnSpc>
              <a:spcBef>
                <a:spcPts val="0"/>
              </a:spcBef>
              <a:spcAft>
                <a:spcPts val="0"/>
              </a:spcAft>
              <a:buClrTx/>
              <a:buSzTx/>
              <a:buFont typeface="Calibri" panose="020F0502020204030204" pitchFamily="34" charset="0"/>
              <a:buChar char="─"/>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Hydroxyurea</a:t>
            </a:r>
          </a:p>
          <a:p>
            <a:pPr marL="685800" marR="0" lvl="1" indent="-228600" algn="l" defTabSz="914400" rtl="0" eaLnBrk="1" fontAlgn="auto" latinLnBrk="0" hangingPunct="1">
              <a:lnSpc>
                <a:spcPct val="100000"/>
              </a:lnSpc>
              <a:spcBef>
                <a:spcPts val="0"/>
              </a:spcBef>
              <a:spcAft>
                <a:spcPts val="0"/>
              </a:spcAft>
              <a:buClrTx/>
              <a:buSzTx/>
              <a:buFont typeface="Calibri" panose="020F0502020204030204" pitchFamily="34" charset="0"/>
              <a:buChar char="─"/>
              <a:defRPr/>
            </a:pPr>
            <a:r>
              <a:rPr kumimoji="0" lang="en-US" sz="1400" b="0" i="0" u="none" strike="noStrike" kern="1200" cap="none" spc="0" normalizeH="0" baseline="0" noProof="0" dirty="0" err="1">
                <a:ln>
                  <a:noFill/>
                </a:ln>
                <a:solidFill>
                  <a:srgbClr val="161616"/>
                </a:solidFill>
                <a:effectLst/>
                <a:uLnTx/>
                <a:uFillTx/>
                <a:latin typeface="Poppins"/>
                <a:ea typeface="+mn-ea"/>
                <a:cs typeface="+mn-cs"/>
              </a:rPr>
              <a:t>pegIFN</a:t>
            </a:r>
            <a:endParaRPr kumimoji="0" lang="en-US" sz="1400" b="0" i="0" u="none" strike="noStrike" kern="1200" cap="none" spc="0" normalizeH="0" baseline="0" noProof="0" dirty="0">
              <a:ln>
                <a:noFill/>
              </a:ln>
              <a:solidFill>
                <a:srgbClr val="161616"/>
              </a:solidFill>
              <a:effectLst/>
              <a:uLnTx/>
              <a:uFillTx/>
              <a:latin typeface="Poppins"/>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Calibri" panose="020F0502020204030204" pitchFamily="34" charset="0"/>
              <a:buChar char="─"/>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Anagrelide</a:t>
            </a:r>
          </a:p>
        </p:txBody>
      </p:sp>
      <p:sp>
        <p:nvSpPr>
          <p:cNvPr id="17" name="TextBox 16">
            <a:extLst>
              <a:ext uri="{FF2B5EF4-FFF2-40B4-BE49-F238E27FC236}">
                <a16:creationId xmlns:a16="http://schemas.microsoft.com/office/drawing/2014/main" id="{EAD54992-7A6B-8B5E-78EB-6F756CA32C46}"/>
              </a:ext>
            </a:extLst>
          </p:cNvPr>
          <p:cNvSpPr txBox="1"/>
          <p:nvPr/>
        </p:nvSpPr>
        <p:spPr>
          <a:xfrm>
            <a:off x="6135073" y="415208"/>
            <a:ext cx="5825152" cy="2434193"/>
          </a:xfrm>
          <a:prstGeom prst="rect">
            <a:avLst/>
          </a:prstGeom>
          <a:solidFill>
            <a:schemeClr val="tx2"/>
          </a:solidFill>
        </p:spPr>
        <p:txBody>
          <a:bodyPr vert="horz" wrap="square" lIns="0" tIns="0" rIns="0" bIns="0" rtlCol="0" anchor="ctr">
            <a:noAutofit/>
          </a:bodyPr>
          <a:lstStyle/>
          <a:p>
            <a:pPr marL="342900" marR="0" lvl="0" indent="-220663"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Low-dose aspirin</a:t>
            </a:r>
          </a:p>
          <a:p>
            <a:pPr marL="342900" marR="0" lvl="0" indent="-220663"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Cytoreduction for those with potential indications:</a:t>
            </a:r>
          </a:p>
          <a:p>
            <a:pPr marL="685800" lvl="1" indent="-228600">
              <a:buFont typeface="Calibri" panose="020F0502020204030204" pitchFamily="34" charset="0"/>
              <a:buChar char="─"/>
              <a:defRPr/>
            </a:pPr>
            <a:r>
              <a:rPr lang="en-US" sz="1400" dirty="0">
                <a:solidFill>
                  <a:srgbClr val="161616"/>
                </a:solidFill>
                <a:latin typeface="Poppins"/>
              </a:rPr>
              <a:t>New thrombosis, acquired VWS, and/or disease-related major bleeding</a:t>
            </a:r>
          </a:p>
          <a:p>
            <a:pPr marL="685800" lvl="1" indent="-228600">
              <a:buFont typeface="Calibri" panose="020F0502020204030204" pitchFamily="34" charset="0"/>
              <a:buChar char="─"/>
              <a:defRPr/>
            </a:pPr>
            <a:r>
              <a:rPr lang="en-US" sz="1400" dirty="0">
                <a:solidFill>
                  <a:srgbClr val="161616"/>
                </a:solidFill>
                <a:latin typeface="Poppins"/>
              </a:rPr>
              <a:t>Splenomegaly</a:t>
            </a:r>
          </a:p>
          <a:p>
            <a:pPr marL="685800" lvl="1" indent="-228600">
              <a:buFont typeface="Calibri" panose="020F0502020204030204" pitchFamily="34" charset="0"/>
              <a:buChar char="─"/>
              <a:defRPr/>
            </a:pPr>
            <a:r>
              <a:rPr lang="en-US" sz="1400" dirty="0">
                <a:solidFill>
                  <a:srgbClr val="161616"/>
                </a:solidFill>
                <a:latin typeface="Poppins"/>
              </a:rPr>
              <a:t>Progressive thrombocytosis and/or leukocytosis</a:t>
            </a:r>
          </a:p>
          <a:p>
            <a:pPr marL="685800" lvl="1" indent="-228600">
              <a:buFont typeface="Calibri" panose="020F0502020204030204" pitchFamily="34" charset="0"/>
              <a:buChar char="─"/>
              <a:defRPr/>
            </a:pPr>
            <a:r>
              <a:rPr lang="en-US" sz="1400" dirty="0">
                <a:solidFill>
                  <a:srgbClr val="161616"/>
                </a:solidFill>
                <a:latin typeface="Poppins"/>
              </a:rPr>
              <a:t>Disease-related symptoms (</a:t>
            </a:r>
            <a:r>
              <a:rPr lang="en-US" sz="1400" dirty="0" err="1">
                <a:solidFill>
                  <a:srgbClr val="161616"/>
                </a:solidFill>
                <a:latin typeface="Poppins"/>
              </a:rPr>
              <a:t>eg</a:t>
            </a:r>
            <a:r>
              <a:rPr lang="en-US" sz="1400" dirty="0">
                <a:solidFill>
                  <a:srgbClr val="161616"/>
                </a:solidFill>
                <a:latin typeface="Poppins"/>
              </a:rPr>
              <a:t>, pruritus, night sweats, fatigue)</a:t>
            </a:r>
          </a:p>
          <a:p>
            <a:pPr marL="685800" lvl="1" indent="-228600">
              <a:buFont typeface="Calibri" panose="020F0502020204030204" pitchFamily="34" charset="0"/>
              <a:buChar char="─"/>
              <a:defRPr/>
            </a:pPr>
            <a:r>
              <a:rPr lang="en-US" sz="1400" dirty="0">
                <a:solidFill>
                  <a:srgbClr val="161616"/>
                </a:solidFill>
                <a:latin typeface="Poppins"/>
              </a:rPr>
              <a:t>Vasomotor/microvascular disturbances not responsive to aspirin (</a:t>
            </a:r>
            <a:r>
              <a:rPr lang="en-US" sz="1400" dirty="0" err="1">
                <a:solidFill>
                  <a:srgbClr val="161616"/>
                </a:solidFill>
                <a:latin typeface="Poppins"/>
              </a:rPr>
              <a:t>eg</a:t>
            </a:r>
            <a:r>
              <a:rPr lang="en-US" sz="1400" dirty="0">
                <a:solidFill>
                  <a:srgbClr val="161616"/>
                </a:solidFill>
                <a:latin typeface="Poppins"/>
              </a:rPr>
              <a:t>, headaches/chest pain, erythromelalgia)</a:t>
            </a:r>
          </a:p>
        </p:txBody>
      </p:sp>
      <p:cxnSp>
        <p:nvCxnSpPr>
          <p:cNvPr id="18" name="Straight Arrow Connector 17">
            <a:extLst>
              <a:ext uri="{FF2B5EF4-FFF2-40B4-BE49-F238E27FC236}">
                <a16:creationId xmlns:a16="http://schemas.microsoft.com/office/drawing/2014/main" id="{B278163B-7AFB-94BD-4CCE-BFE92EB19C53}"/>
              </a:ext>
            </a:extLst>
          </p:cNvPr>
          <p:cNvCxnSpPr>
            <a:cxnSpLocks/>
          </p:cNvCxnSpPr>
          <p:nvPr/>
        </p:nvCxnSpPr>
        <p:spPr>
          <a:xfrm>
            <a:off x="5544324" y="1765604"/>
            <a:ext cx="4572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FA1BF84D-1EB6-8A0E-E128-6185FE42BA0C}"/>
              </a:ext>
            </a:extLst>
          </p:cNvPr>
          <p:cNvSpPr txBox="1"/>
          <p:nvPr/>
        </p:nvSpPr>
        <p:spPr>
          <a:xfrm>
            <a:off x="6242560" y="4524141"/>
            <a:ext cx="5709924" cy="558507"/>
          </a:xfrm>
          <a:prstGeom prst="rect">
            <a:avLst/>
          </a:prstGeom>
          <a:ln w="28575">
            <a:noFill/>
          </a:ln>
        </p:spPr>
        <p:txBody>
          <a:bodyPr vert="horz" wrap="square" lIns="0" tIns="0" rIns="0" bIns="0" rtlCol="0">
            <a:noAutofit/>
          </a:bodyPr>
          <a:lstStyle/>
          <a:p>
            <a:pPr marL="285750" marR="0" lvl="0" indent="-285750" algn="l" defTabSz="914400" rtl="0" eaLnBrk="1" fontAlgn="auto" latinLnBrk="0" hangingPunct="1">
              <a:spcBef>
                <a:spcPts val="1000"/>
              </a:spcBef>
              <a:spcAft>
                <a:spcPts val="7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Hydroxyurea reduces vascular events in high-risk ET/high-risk PT1 study</a:t>
            </a:r>
          </a:p>
        </p:txBody>
      </p:sp>
      <p:cxnSp>
        <p:nvCxnSpPr>
          <p:cNvPr id="7" name="Straight Arrow Connector 6">
            <a:extLst>
              <a:ext uri="{FF2B5EF4-FFF2-40B4-BE49-F238E27FC236}">
                <a16:creationId xmlns:a16="http://schemas.microsoft.com/office/drawing/2014/main" id="{11EDD19D-AABD-A755-EDDD-1211CE5DA9C7}"/>
              </a:ext>
            </a:extLst>
          </p:cNvPr>
          <p:cNvCxnSpPr>
            <a:cxnSpLocks/>
          </p:cNvCxnSpPr>
          <p:nvPr/>
        </p:nvCxnSpPr>
        <p:spPr>
          <a:xfrm>
            <a:off x="9067800" y="3699264"/>
            <a:ext cx="4572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E91E5EE-A7F2-1181-9BB9-F927F24E0B73}"/>
              </a:ext>
            </a:extLst>
          </p:cNvPr>
          <p:cNvSpPr txBox="1"/>
          <p:nvPr/>
        </p:nvSpPr>
        <p:spPr>
          <a:xfrm>
            <a:off x="9631144" y="2929292"/>
            <a:ext cx="2213853" cy="1539945"/>
          </a:xfrm>
          <a:prstGeom prst="rect">
            <a:avLst/>
          </a:prstGeom>
          <a:solidFill>
            <a:schemeClr val="tx2"/>
          </a:solidFill>
        </p:spPr>
        <p:txBody>
          <a:bodyPr vert="horz" wrap="square" lIns="0" tIns="0" rIns="0" bIns="0" rtlCol="0" anchor="ctr">
            <a:noAutofit/>
          </a:bodyPr>
          <a:lstStyle/>
          <a:p>
            <a:pPr marL="342900" marR="0" lvl="0" indent="-220663" fontAlgn="base">
              <a:lnSpc>
                <a:spcPct val="100000"/>
              </a:lnSpc>
              <a:spcBef>
                <a:spcPct val="0"/>
              </a:spcBef>
              <a:spcAft>
                <a:spcPct val="0"/>
              </a:spcAft>
              <a:buClrTx/>
              <a:buSzTx/>
              <a:buFont typeface="Arial" panose="020B0604020202020204" pitchFamily="34" charset="0"/>
              <a:buChar char="•"/>
              <a:defRPr/>
            </a:pPr>
            <a:r>
              <a:rPr lang="en-US" sz="1600" dirty="0">
                <a:solidFill>
                  <a:srgbClr val="161616"/>
                </a:solidFill>
                <a:latin typeface="Poppins"/>
              </a:rPr>
              <a:t>Hydroxyurea</a:t>
            </a:r>
          </a:p>
          <a:p>
            <a:pPr marL="342900" marR="0" lvl="0" indent="-220663" fontAlgn="auto">
              <a:lnSpc>
                <a:spcPct val="100000"/>
              </a:lnSpc>
              <a:spcBef>
                <a:spcPts val="0"/>
              </a:spcBef>
              <a:spcAft>
                <a:spcPts val="0"/>
              </a:spcAft>
              <a:buClrTx/>
              <a:buSzTx/>
              <a:buFont typeface="Arial" panose="020B0604020202020204" pitchFamily="34" charset="0"/>
              <a:buChar char="•"/>
              <a:defRPr/>
            </a:pPr>
            <a:r>
              <a:rPr lang="en-US" sz="1600" dirty="0" err="1">
                <a:solidFill>
                  <a:srgbClr val="161616"/>
                </a:solidFill>
                <a:latin typeface="Poppins"/>
              </a:rPr>
              <a:t>pegIFN</a:t>
            </a:r>
            <a:endParaRPr lang="en-US" sz="1600" dirty="0">
              <a:solidFill>
                <a:srgbClr val="161616"/>
              </a:solidFill>
              <a:latin typeface="Poppins"/>
            </a:endParaRPr>
          </a:p>
          <a:p>
            <a:pPr marL="342900" marR="0" lvl="0" indent="-220663" fontAlgn="auto">
              <a:lnSpc>
                <a:spcPct val="100000"/>
              </a:lnSpc>
              <a:spcBef>
                <a:spcPts val="0"/>
              </a:spcBef>
              <a:spcAft>
                <a:spcPts val="0"/>
              </a:spcAft>
              <a:buClrTx/>
              <a:buSzTx/>
              <a:buFont typeface="Arial" panose="020B0604020202020204" pitchFamily="34" charset="0"/>
              <a:buChar char="•"/>
              <a:defRPr/>
            </a:pPr>
            <a:r>
              <a:rPr lang="en-US" sz="1600" dirty="0">
                <a:solidFill>
                  <a:srgbClr val="161616"/>
                </a:solidFill>
                <a:latin typeface="Poppins"/>
              </a:rPr>
              <a:t>Anagrelide</a:t>
            </a:r>
          </a:p>
          <a:p>
            <a:pPr marL="342900" marR="0" lvl="0" indent="-220663" fontAlgn="auto">
              <a:lnSpc>
                <a:spcPct val="100000"/>
              </a:lnSpc>
              <a:spcBef>
                <a:spcPts val="0"/>
              </a:spcBef>
              <a:spcAft>
                <a:spcPts val="0"/>
              </a:spcAft>
              <a:buClrTx/>
              <a:buSzTx/>
              <a:buFont typeface="Arial" panose="020B0604020202020204" pitchFamily="34" charset="0"/>
              <a:buChar char="•"/>
              <a:defRPr/>
            </a:pPr>
            <a:r>
              <a:rPr lang="en-US" sz="1600" dirty="0">
                <a:solidFill>
                  <a:srgbClr val="161616"/>
                </a:solidFill>
                <a:latin typeface="Poppins"/>
              </a:rPr>
              <a:t>Busulfan</a:t>
            </a:r>
          </a:p>
          <a:p>
            <a:pPr marL="342900" marR="0" lvl="0" indent="-220663" fontAlgn="auto">
              <a:lnSpc>
                <a:spcPct val="100000"/>
              </a:lnSpc>
              <a:spcBef>
                <a:spcPts val="0"/>
              </a:spcBef>
              <a:spcAft>
                <a:spcPts val="0"/>
              </a:spcAft>
              <a:buClrTx/>
              <a:buSzTx/>
              <a:buFont typeface="Arial" panose="020B0604020202020204" pitchFamily="34" charset="0"/>
              <a:buChar char="•"/>
              <a:defRPr/>
            </a:pPr>
            <a:r>
              <a:rPr lang="en-US" sz="1600" dirty="0">
                <a:solidFill>
                  <a:srgbClr val="161616"/>
                </a:solidFill>
                <a:latin typeface="Poppins"/>
              </a:rPr>
              <a:t>Ruxolitinib</a:t>
            </a:r>
          </a:p>
          <a:p>
            <a:pPr marL="342900" marR="0" lvl="0" indent="-220663" fontAlgn="auto">
              <a:lnSpc>
                <a:spcPct val="100000"/>
              </a:lnSpc>
              <a:spcBef>
                <a:spcPts val="0"/>
              </a:spcBef>
              <a:spcAft>
                <a:spcPts val="0"/>
              </a:spcAft>
              <a:buClrTx/>
              <a:buSzTx/>
              <a:buFont typeface="Arial" panose="020B0604020202020204" pitchFamily="34" charset="0"/>
              <a:buChar char="•"/>
              <a:defRPr/>
            </a:pPr>
            <a:r>
              <a:rPr lang="en-US" sz="1600" dirty="0">
                <a:solidFill>
                  <a:srgbClr val="161616"/>
                </a:solidFill>
                <a:latin typeface="Poppins"/>
              </a:rPr>
              <a:t>Plateletpheresis</a:t>
            </a:r>
          </a:p>
        </p:txBody>
      </p:sp>
      <p:sp>
        <p:nvSpPr>
          <p:cNvPr id="2" name="Rectangle 1">
            <a:extLst>
              <a:ext uri="{FF2B5EF4-FFF2-40B4-BE49-F238E27FC236}">
                <a16:creationId xmlns:a16="http://schemas.microsoft.com/office/drawing/2014/main" id="{3A0A0490-7FE4-FC6C-BF61-3C8BA79C505B}"/>
              </a:ext>
            </a:extLst>
          </p:cNvPr>
          <p:cNvSpPr/>
          <p:nvPr/>
        </p:nvSpPr>
        <p:spPr>
          <a:xfrm>
            <a:off x="690324" y="2580585"/>
            <a:ext cx="1928744" cy="67807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&gt;60 yr old,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bg2"/>
                </a:solidFill>
                <a:latin typeface="Poppins"/>
              </a:rPr>
              <a:t>JAK mut</a:t>
            </a:r>
            <a:endParaRPr kumimoji="0" lang="en-US" sz="1800" b="0" i="0" u="none" strike="noStrike" kern="1200" cap="none" spc="0" normalizeH="0" baseline="0" noProof="0" dirty="0">
              <a:ln>
                <a:noFill/>
              </a:ln>
              <a:solidFill>
                <a:schemeClr val="bg2"/>
              </a:solidFill>
              <a:effectLst/>
              <a:uLnTx/>
              <a:uFillTx/>
              <a:latin typeface="Poppins"/>
              <a:ea typeface="+mn-ea"/>
              <a:cs typeface="+mn-cs"/>
            </a:endParaRPr>
          </a:p>
        </p:txBody>
      </p:sp>
    </p:spTree>
    <p:extLst>
      <p:ext uri="{BB962C8B-B14F-4D97-AF65-F5344CB8AC3E}">
        <p14:creationId xmlns:p14="http://schemas.microsoft.com/office/powerpoint/2010/main" val="2594921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a16="http://schemas.microsoft.com/office/drawing/2014/main" id="{9AD5E1AE-2ADC-06FA-908A-5FAAC4023350}"/>
              </a:ext>
            </a:extLst>
          </p:cNvPr>
          <p:cNvGrpSpPr/>
          <p:nvPr/>
        </p:nvGrpSpPr>
        <p:grpSpPr>
          <a:xfrm>
            <a:off x="1002440" y="1333500"/>
            <a:ext cx="3321587" cy="4040537"/>
            <a:chOff x="1002440" y="1333500"/>
            <a:chExt cx="3321587" cy="4040537"/>
          </a:xfrm>
        </p:grpSpPr>
        <p:sp>
          <p:nvSpPr>
            <p:cNvPr id="49" name="Freeform 48">
              <a:extLst>
                <a:ext uri="{FF2B5EF4-FFF2-40B4-BE49-F238E27FC236}">
                  <a16:creationId xmlns:a16="http://schemas.microsoft.com/office/drawing/2014/main" id="{18C0D54A-4091-F304-4B03-DF0244ACBBD5}"/>
                </a:ext>
              </a:extLst>
            </p:cNvPr>
            <p:cNvSpPr/>
            <p:nvPr/>
          </p:nvSpPr>
          <p:spPr>
            <a:xfrm>
              <a:off x="1123627" y="1425844"/>
              <a:ext cx="3200400" cy="3948193"/>
            </a:xfrm>
            <a:custGeom>
              <a:avLst/>
              <a:gdLst>
                <a:gd name="csX0" fmla="*/ 3200400 w 3200400"/>
                <a:gd name="csY0" fmla="*/ 3948193 h 3948193"/>
                <a:gd name="csX1" fmla="*/ 3200400 w 3200400"/>
                <a:gd name="csY1" fmla="*/ 3231397 h 3948193"/>
                <a:gd name="csX2" fmla="*/ 2363492 w 3200400"/>
                <a:gd name="csY2" fmla="*/ 3231397 h 3948193"/>
                <a:gd name="csX3" fmla="*/ 2363492 w 3200400"/>
                <a:gd name="csY3" fmla="*/ 2886559 h 3948193"/>
                <a:gd name="csX4" fmla="*/ 1751309 w 3200400"/>
                <a:gd name="csY4" fmla="*/ 2886559 h 3948193"/>
                <a:gd name="csX5" fmla="*/ 1751309 w 3200400"/>
                <a:gd name="csY5" fmla="*/ 2526224 h 3948193"/>
                <a:gd name="csX6" fmla="*/ 1666068 w 3200400"/>
                <a:gd name="csY6" fmla="*/ 2526224 h 3948193"/>
                <a:gd name="csX7" fmla="*/ 1666068 w 3200400"/>
                <a:gd name="csY7" fmla="*/ 2162014 h 3948193"/>
                <a:gd name="csX8" fmla="*/ 1309607 w 3200400"/>
                <a:gd name="csY8" fmla="*/ 2162014 h 3948193"/>
                <a:gd name="csX9" fmla="*/ 1309607 w 3200400"/>
                <a:gd name="csY9" fmla="*/ 1801678 h 3948193"/>
                <a:gd name="csX10" fmla="*/ 1224366 w 3200400"/>
                <a:gd name="csY10" fmla="*/ 1801678 h 3948193"/>
                <a:gd name="csX11" fmla="*/ 1224366 w 3200400"/>
                <a:gd name="csY11" fmla="*/ 1445217 h 3948193"/>
                <a:gd name="csX12" fmla="*/ 883404 w 3200400"/>
                <a:gd name="csY12" fmla="*/ 1445217 h 3948193"/>
                <a:gd name="csX13" fmla="*/ 883404 w 3200400"/>
                <a:gd name="csY13" fmla="*/ 1135251 h 3948193"/>
                <a:gd name="csX14" fmla="*/ 724546 w 3200400"/>
                <a:gd name="csY14" fmla="*/ 1135251 h 3948193"/>
                <a:gd name="csX15" fmla="*/ 724546 w 3200400"/>
                <a:gd name="csY15" fmla="*/ 852407 h 3948193"/>
                <a:gd name="csX16" fmla="*/ 631556 w 3200400"/>
                <a:gd name="csY16" fmla="*/ 852407 h 3948193"/>
                <a:gd name="csX17" fmla="*/ 631556 w 3200400"/>
                <a:gd name="csY17" fmla="*/ 581187 h 3948193"/>
                <a:gd name="csX18" fmla="*/ 631556 w 3200400"/>
                <a:gd name="csY18" fmla="*/ 573437 h 3948193"/>
                <a:gd name="csX19" fmla="*/ 631556 w 3200400"/>
                <a:gd name="csY19" fmla="*/ 546315 h 3948193"/>
                <a:gd name="csX20" fmla="*/ 592810 w 3200400"/>
                <a:gd name="csY20" fmla="*/ 546315 h 3948193"/>
                <a:gd name="csX21" fmla="*/ 592810 w 3200400"/>
                <a:gd name="csY21" fmla="*/ 278970 h 3948193"/>
                <a:gd name="csX22" fmla="*/ 511444 w 3200400"/>
                <a:gd name="csY22" fmla="*/ 278970 h 3948193"/>
                <a:gd name="csX23" fmla="*/ 511444 w 3200400"/>
                <a:gd name="csY23" fmla="*/ 0 h 3948193"/>
                <a:gd name="csX24" fmla="*/ 0 w 3200400"/>
                <a:gd name="csY24" fmla="*/ 0 h 39481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3200400" h="3948193">
                  <a:moveTo>
                    <a:pt x="3200400" y="3948193"/>
                  </a:moveTo>
                  <a:lnTo>
                    <a:pt x="3200400" y="3231397"/>
                  </a:lnTo>
                  <a:lnTo>
                    <a:pt x="2363492" y="3231397"/>
                  </a:lnTo>
                  <a:lnTo>
                    <a:pt x="2363492" y="2886559"/>
                  </a:lnTo>
                  <a:lnTo>
                    <a:pt x="1751309" y="2886559"/>
                  </a:lnTo>
                  <a:lnTo>
                    <a:pt x="1751309" y="2526224"/>
                  </a:lnTo>
                  <a:lnTo>
                    <a:pt x="1666068" y="2526224"/>
                  </a:lnTo>
                  <a:lnTo>
                    <a:pt x="1666068" y="2162014"/>
                  </a:lnTo>
                  <a:lnTo>
                    <a:pt x="1309607" y="2162014"/>
                  </a:lnTo>
                  <a:lnTo>
                    <a:pt x="1309607" y="1801678"/>
                  </a:lnTo>
                  <a:lnTo>
                    <a:pt x="1224366" y="1801678"/>
                  </a:lnTo>
                  <a:lnTo>
                    <a:pt x="1224366" y="1445217"/>
                  </a:lnTo>
                  <a:lnTo>
                    <a:pt x="883404" y="1445217"/>
                  </a:lnTo>
                  <a:lnTo>
                    <a:pt x="883404" y="1135251"/>
                  </a:lnTo>
                  <a:lnTo>
                    <a:pt x="724546" y="1135251"/>
                  </a:lnTo>
                  <a:lnTo>
                    <a:pt x="724546" y="852407"/>
                  </a:lnTo>
                  <a:lnTo>
                    <a:pt x="631556" y="852407"/>
                  </a:lnTo>
                  <a:lnTo>
                    <a:pt x="631556" y="581187"/>
                  </a:lnTo>
                  <a:lnTo>
                    <a:pt x="631556" y="573437"/>
                  </a:lnTo>
                  <a:lnTo>
                    <a:pt x="631556" y="546315"/>
                  </a:lnTo>
                  <a:lnTo>
                    <a:pt x="592810" y="546315"/>
                  </a:lnTo>
                  <a:lnTo>
                    <a:pt x="592810" y="278970"/>
                  </a:lnTo>
                  <a:lnTo>
                    <a:pt x="511444" y="278970"/>
                  </a:lnTo>
                  <a:lnTo>
                    <a:pt x="511444"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a:extLst>
                <a:ext uri="{FF2B5EF4-FFF2-40B4-BE49-F238E27FC236}">
                  <a16:creationId xmlns:a16="http://schemas.microsoft.com/office/drawing/2014/main" id="{A5E6927C-B6EA-B812-36A7-9C97B6C77F14}"/>
                </a:ext>
              </a:extLst>
            </p:cNvPr>
            <p:cNvSpPr txBox="1"/>
            <p:nvPr/>
          </p:nvSpPr>
          <p:spPr>
            <a:xfrm>
              <a:off x="2092036" y="2776138"/>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1" name="TextBox 50">
              <a:extLst>
                <a:ext uri="{FF2B5EF4-FFF2-40B4-BE49-F238E27FC236}">
                  <a16:creationId xmlns:a16="http://schemas.microsoft.com/office/drawing/2014/main" id="{1FAE974D-8BAC-032A-F932-EB6DB8D2E341}"/>
                </a:ext>
              </a:extLst>
            </p:cNvPr>
            <p:cNvSpPr txBox="1"/>
            <p:nvPr/>
          </p:nvSpPr>
          <p:spPr>
            <a:xfrm>
              <a:off x="1802186" y="2467538"/>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2" name="TextBox 51">
              <a:extLst>
                <a:ext uri="{FF2B5EF4-FFF2-40B4-BE49-F238E27FC236}">
                  <a16:creationId xmlns:a16="http://schemas.microsoft.com/office/drawing/2014/main" id="{4E91D5DC-53F5-A2D7-E80B-56827677E0D0}"/>
                </a:ext>
              </a:extLst>
            </p:cNvPr>
            <p:cNvSpPr txBox="1"/>
            <p:nvPr/>
          </p:nvSpPr>
          <p:spPr>
            <a:xfrm>
              <a:off x="4004116" y="4565368"/>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3" name="TextBox 52">
              <a:extLst>
                <a:ext uri="{FF2B5EF4-FFF2-40B4-BE49-F238E27FC236}">
                  <a16:creationId xmlns:a16="http://schemas.microsoft.com/office/drawing/2014/main" id="{11E9D00B-EE16-21FB-E6DB-0B9A68801EC4}"/>
                </a:ext>
              </a:extLst>
            </p:cNvPr>
            <p:cNvSpPr txBox="1"/>
            <p:nvPr/>
          </p:nvSpPr>
          <p:spPr>
            <a:xfrm>
              <a:off x="1401794" y="1334969"/>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4" name="TextBox 53">
              <a:extLst>
                <a:ext uri="{FF2B5EF4-FFF2-40B4-BE49-F238E27FC236}">
                  <a16:creationId xmlns:a16="http://schemas.microsoft.com/office/drawing/2014/main" id="{883635F0-8637-B0CD-9B69-74ED695BD7B3}"/>
                </a:ext>
              </a:extLst>
            </p:cNvPr>
            <p:cNvSpPr txBox="1"/>
            <p:nvPr/>
          </p:nvSpPr>
          <p:spPr>
            <a:xfrm>
              <a:off x="1118737" y="1333500"/>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5" name="TextBox 54">
              <a:extLst>
                <a:ext uri="{FF2B5EF4-FFF2-40B4-BE49-F238E27FC236}">
                  <a16:creationId xmlns:a16="http://schemas.microsoft.com/office/drawing/2014/main" id="{DA5C4AB1-FE10-1A9E-017D-54C4BCEA56EB}"/>
                </a:ext>
              </a:extLst>
            </p:cNvPr>
            <p:cNvSpPr txBox="1"/>
            <p:nvPr/>
          </p:nvSpPr>
          <p:spPr>
            <a:xfrm>
              <a:off x="1002440" y="1333500"/>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sp>
          <p:nvSpPr>
            <p:cNvPr id="56" name="TextBox 55">
              <a:extLst>
                <a:ext uri="{FF2B5EF4-FFF2-40B4-BE49-F238E27FC236}">
                  <a16:creationId xmlns:a16="http://schemas.microsoft.com/office/drawing/2014/main" id="{F9C3FC2B-FE2C-6D3F-AC0C-07A087F98F4F}"/>
                </a:ext>
              </a:extLst>
            </p:cNvPr>
            <p:cNvSpPr txBox="1"/>
            <p:nvPr/>
          </p:nvSpPr>
          <p:spPr>
            <a:xfrm>
              <a:off x="1053611" y="1333500"/>
              <a:ext cx="218962" cy="179387"/>
            </a:xfrm>
            <a:prstGeom prst="rect">
              <a:avLst/>
            </a:prstGeom>
          </p:spPr>
          <p:txBody>
            <a:bodyPr vert="horz" wrap="square" lIns="0" tIns="0" rIns="0" bIns="0" rtlCol="0">
              <a:noAutofit/>
            </a:bodyPr>
            <a:lstStyle/>
            <a:p>
              <a:pPr algn="ctr"/>
              <a:r>
                <a:rPr lang="en-US" sz="1400" dirty="0">
                  <a:solidFill>
                    <a:schemeClr val="accent6"/>
                  </a:solidFill>
                </a:rPr>
                <a:t>+</a:t>
              </a:r>
            </a:p>
          </p:txBody>
        </p:sp>
      </p:grpSp>
      <p:sp>
        <p:nvSpPr>
          <p:cNvPr id="5" name="Title 4">
            <a:extLst>
              <a:ext uri="{FF2B5EF4-FFF2-40B4-BE49-F238E27FC236}">
                <a16:creationId xmlns:a16="http://schemas.microsoft.com/office/drawing/2014/main" id="{2F55A7B0-A1A0-3044-6B85-D7BD08C056E6}"/>
              </a:ext>
            </a:extLst>
          </p:cNvPr>
          <p:cNvSpPr>
            <a:spLocks noGrp="1"/>
          </p:cNvSpPr>
          <p:nvPr>
            <p:ph type="title"/>
          </p:nvPr>
        </p:nvSpPr>
        <p:spPr>
          <a:xfrm>
            <a:off x="231078" y="531006"/>
            <a:ext cx="11740260" cy="502445"/>
          </a:xfrm>
        </p:spPr>
        <p:txBody>
          <a:bodyPr/>
          <a:lstStyle/>
          <a:p>
            <a:r>
              <a:rPr lang="en-US"/>
              <a:t>Treatment Challenges for Patients With ET</a:t>
            </a:r>
          </a:p>
        </p:txBody>
      </p:sp>
      <p:sp>
        <p:nvSpPr>
          <p:cNvPr id="7" name="Content Placeholder 6">
            <a:extLst>
              <a:ext uri="{FF2B5EF4-FFF2-40B4-BE49-F238E27FC236}">
                <a16:creationId xmlns:a16="http://schemas.microsoft.com/office/drawing/2014/main" id="{5EDA63F0-039D-1B7F-678D-55F23522C85C}"/>
              </a:ext>
            </a:extLst>
          </p:cNvPr>
          <p:cNvSpPr>
            <a:spLocks noGrp="1"/>
          </p:cNvSpPr>
          <p:nvPr>
            <p:ph idx="1"/>
          </p:nvPr>
        </p:nvSpPr>
        <p:spPr>
          <a:xfrm>
            <a:off x="6325386" y="1335088"/>
            <a:ext cx="5645952" cy="4754562"/>
          </a:xfrm>
        </p:spPr>
        <p:txBody>
          <a:bodyPr/>
          <a:lstStyle/>
          <a:p>
            <a:r>
              <a:rPr lang="en-US" dirty="0"/>
              <a:t>Using standardized criteria, hydroxyurea resistance (usually anemia) associated with reduced overall survival and increased risk of myelofibrosis</a:t>
            </a:r>
          </a:p>
          <a:p>
            <a:r>
              <a:rPr lang="en-US" dirty="0"/>
              <a:t>For patients with cytopenias and uncontrolled platelets, check for disease progression</a:t>
            </a:r>
          </a:p>
          <a:p>
            <a:r>
              <a:rPr lang="en-US" dirty="0"/>
              <a:t>Patients with CALR-mutant disease are less likely to achieve response to therapy, response duration is often shorter, and resistance is more likely</a:t>
            </a:r>
          </a:p>
        </p:txBody>
      </p:sp>
      <p:sp>
        <p:nvSpPr>
          <p:cNvPr id="6" name="Content Placeholder 5">
            <a:extLst>
              <a:ext uri="{FF2B5EF4-FFF2-40B4-BE49-F238E27FC236}">
                <a16:creationId xmlns:a16="http://schemas.microsoft.com/office/drawing/2014/main" id="{4E86AF68-E2D5-563A-175D-C0584305E2DB}"/>
              </a:ext>
            </a:extLst>
          </p:cNvPr>
          <p:cNvSpPr>
            <a:spLocks noGrp="1"/>
          </p:cNvSpPr>
          <p:nvPr>
            <p:ph sz="quarter" idx="10"/>
          </p:nvPr>
        </p:nvSpPr>
        <p:spPr/>
        <p:txBody>
          <a:bodyPr/>
          <a:lstStyle/>
          <a:p>
            <a:pPr algn="ctr"/>
            <a:r>
              <a:rPr lang="en-US" dirty="0">
                <a:solidFill>
                  <a:prstClr val="black"/>
                </a:solidFill>
                <a:latin typeface="Poppins"/>
                <a:cs typeface="Arial"/>
              </a:rPr>
              <a:t>Hernandez-Boluda. Br J Haematol. 2011;152:81. Alvarez-Larran. Br J Haematol. 2021;192:988.</a:t>
            </a:r>
            <a:endParaRPr lang="da-DK" dirty="0">
              <a:solidFill>
                <a:srgbClr val="161616"/>
              </a:solidFill>
              <a:highlight>
                <a:srgbClr val="FFFF00"/>
              </a:highlight>
            </a:endParaRPr>
          </a:p>
        </p:txBody>
      </p:sp>
      <p:cxnSp>
        <p:nvCxnSpPr>
          <p:cNvPr id="11" name="Straight Connector 10">
            <a:extLst>
              <a:ext uri="{FF2B5EF4-FFF2-40B4-BE49-F238E27FC236}">
                <a16:creationId xmlns:a16="http://schemas.microsoft.com/office/drawing/2014/main" id="{340A7423-A585-79B5-8B13-5261FA49757D}"/>
              </a:ext>
            </a:extLst>
          </p:cNvPr>
          <p:cNvCxnSpPr>
            <a:cxnSpLocks/>
          </p:cNvCxnSpPr>
          <p:nvPr/>
        </p:nvCxnSpPr>
        <p:spPr>
          <a:xfrm>
            <a:off x="1100214" y="1422943"/>
            <a:ext cx="0" cy="39558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D1E2B73-88CB-3734-2E9E-BA52BBC3F807}"/>
              </a:ext>
            </a:extLst>
          </p:cNvPr>
          <p:cNvCxnSpPr>
            <a:cxnSpLocks/>
          </p:cNvCxnSpPr>
          <p:nvPr/>
        </p:nvCxnSpPr>
        <p:spPr>
          <a:xfrm>
            <a:off x="1105104" y="5378824"/>
            <a:ext cx="48401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BAE77F7-D835-203A-8BE5-DE199FB8372F}"/>
              </a:ext>
            </a:extLst>
          </p:cNvPr>
          <p:cNvCxnSpPr>
            <a:cxnSpLocks/>
          </p:cNvCxnSpPr>
          <p:nvPr/>
        </p:nvCxnSpPr>
        <p:spPr>
          <a:xfrm>
            <a:off x="1100214"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CA722A1-6C89-9B6E-2745-F9966C2F5205}"/>
              </a:ext>
            </a:extLst>
          </p:cNvPr>
          <p:cNvCxnSpPr>
            <a:cxnSpLocks/>
          </p:cNvCxnSpPr>
          <p:nvPr/>
        </p:nvCxnSpPr>
        <p:spPr>
          <a:xfrm>
            <a:off x="2003693"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8F4B6AE-A479-538A-CE8E-FE15F6118DED}"/>
              </a:ext>
            </a:extLst>
          </p:cNvPr>
          <p:cNvCxnSpPr>
            <a:cxnSpLocks/>
          </p:cNvCxnSpPr>
          <p:nvPr/>
        </p:nvCxnSpPr>
        <p:spPr>
          <a:xfrm>
            <a:off x="2985409"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02CD44C-20E5-A449-ADA5-CC7BE90B2989}"/>
              </a:ext>
            </a:extLst>
          </p:cNvPr>
          <p:cNvCxnSpPr>
            <a:cxnSpLocks/>
          </p:cNvCxnSpPr>
          <p:nvPr/>
        </p:nvCxnSpPr>
        <p:spPr>
          <a:xfrm>
            <a:off x="3972015"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C8E7CAC-62E8-C1D1-C5F0-A104549FF601}"/>
              </a:ext>
            </a:extLst>
          </p:cNvPr>
          <p:cNvCxnSpPr>
            <a:cxnSpLocks/>
          </p:cNvCxnSpPr>
          <p:nvPr/>
        </p:nvCxnSpPr>
        <p:spPr>
          <a:xfrm>
            <a:off x="4963512"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67BA2B8-E972-6E7E-8577-FDC0E701BBDA}"/>
              </a:ext>
            </a:extLst>
          </p:cNvPr>
          <p:cNvCxnSpPr>
            <a:cxnSpLocks/>
          </p:cNvCxnSpPr>
          <p:nvPr/>
        </p:nvCxnSpPr>
        <p:spPr>
          <a:xfrm>
            <a:off x="5935449" y="5378824"/>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3BE882EF-D753-3695-1298-5027975B8D4E}"/>
              </a:ext>
            </a:extLst>
          </p:cNvPr>
          <p:cNvSpPr txBox="1"/>
          <p:nvPr/>
        </p:nvSpPr>
        <p:spPr>
          <a:xfrm>
            <a:off x="1100214" y="5750451"/>
            <a:ext cx="4894729" cy="199009"/>
          </a:xfrm>
          <a:prstGeom prst="rect">
            <a:avLst/>
          </a:prstGeom>
        </p:spPr>
        <p:txBody>
          <a:bodyPr vert="horz" wrap="square" lIns="0" tIns="0" rIns="0" bIns="0" rtlCol="0">
            <a:noAutofit/>
          </a:bodyPr>
          <a:lstStyle/>
          <a:p>
            <a:pPr algn="ctr">
              <a:lnSpc>
                <a:spcPct val="90000"/>
              </a:lnSpc>
              <a:spcBef>
                <a:spcPct val="35000"/>
              </a:spcBef>
              <a:spcAft>
                <a:spcPct val="25000"/>
              </a:spcAft>
              <a:buClr>
                <a:schemeClr val="folHlink"/>
              </a:buClr>
            </a:pPr>
            <a:r>
              <a:rPr lang="en-US" sz="1600" dirty="0">
                <a:solidFill>
                  <a:schemeClr val="tx1">
                    <a:lumMod val="75000"/>
                    <a:lumOff val="25000"/>
                  </a:schemeClr>
                </a:solidFill>
                <a:latin typeface="Poppins Medium" pitchFamily="2" charset="77"/>
                <a:cs typeface="Poppins Medium" pitchFamily="2" charset="77"/>
              </a:rPr>
              <a:t>Yr After Diagnosis</a:t>
            </a:r>
          </a:p>
        </p:txBody>
      </p:sp>
      <p:sp>
        <p:nvSpPr>
          <p:cNvPr id="23" name="TextBox 22">
            <a:extLst>
              <a:ext uri="{FF2B5EF4-FFF2-40B4-BE49-F238E27FC236}">
                <a16:creationId xmlns:a16="http://schemas.microsoft.com/office/drawing/2014/main" id="{84455FD9-3BDA-5BC3-3DEB-1E5C27102806}"/>
              </a:ext>
            </a:extLst>
          </p:cNvPr>
          <p:cNvSpPr txBox="1"/>
          <p:nvPr/>
        </p:nvSpPr>
        <p:spPr>
          <a:xfrm rot="16200000">
            <a:off x="-1528473" y="3301378"/>
            <a:ext cx="3955882" cy="199009"/>
          </a:xfrm>
          <a:prstGeom prst="rect">
            <a:avLst/>
          </a:prstGeom>
        </p:spPr>
        <p:txBody>
          <a:bodyPr vert="horz" wrap="square" lIns="0" tIns="0" rIns="0" bIns="0" rtlCol="0">
            <a:noAutofit/>
          </a:bodyPr>
          <a:lstStyle/>
          <a:p>
            <a:pPr algn="ctr">
              <a:lnSpc>
                <a:spcPct val="90000"/>
              </a:lnSpc>
              <a:spcBef>
                <a:spcPct val="35000"/>
              </a:spcBef>
              <a:spcAft>
                <a:spcPct val="25000"/>
              </a:spcAft>
              <a:buClr>
                <a:schemeClr val="folHlink"/>
              </a:buClr>
            </a:pPr>
            <a:r>
              <a:rPr lang="en-US" sz="1600" dirty="0">
                <a:solidFill>
                  <a:schemeClr val="tx1">
                    <a:lumMod val="75000"/>
                    <a:lumOff val="25000"/>
                  </a:schemeClr>
                </a:solidFill>
                <a:latin typeface="Poppins Medium" pitchFamily="2" charset="77"/>
                <a:cs typeface="Poppins Medium" pitchFamily="2" charset="77"/>
              </a:rPr>
              <a:t>Probability of Survival</a:t>
            </a:r>
          </a:p>
        </p:txBody>
      </p:sp>
      <p:sp>
        <p:nvSpPr>
          <p:cNvPr id="24" name="TextBox 23">
            <a:extLst>
              <a:ext uri="{FF2B5EF4-FFF2-40B4-BE49-F238E27FC236}">
                <a16:creationId xmlns:a16="http://schemas.microsoft.com/office/drawing/2014/main" id="{23677FE2-884B-D0DF-3B9B-0A4E8AF69C43}"/>
              </a:ext>
            </a:extLst>
          </p:cNvPr>
          <p:cNvSpPr txBox="1"/>
          <p:nvPr/>
        </p:nvSpPr>
        <p:spPr>
          <a:xfrm>
            <a:off x="530301" y="1360596"/>
            <a:ext cx="473652" cy="158920"/>
          </a:xfrm>
          <a:prstGeom prst="rect">
            <a:avLst/>
          </a:prstGeom>
        </p:spPr>
        <p:txBody>
          <a:bodyPr vert="horz" wrap="square" lIns="0" tIns="0" rIns="0" bIns="0" rtlCol="0" anchor="ctr">
            <a:noAutofit/>
          </a:bodyPr>
          <a:lstStyle/>
          <a:p>
            <a:pPr algn="r"/>
            <a:r>
              <a:rPr lang="en-US" sz="1600" dirty="0"/>
              <a:t>1.0</a:t>
            </a:r>
          </a:p>
        </p:txBody>
      </p:sp>
      <p:cxnSp>
        <p:nvCxnSpPr>
          <p:cNvPr id="26" name="Straight Connector 25">
            <a:extLst>
              <a:ext uri="{FF2B5EF4-FFF2-40B4-BE49-F238E27FC236}">
                <a16:creationId xmlns:a16="http://schemas.microsoft.com/office/drawing/2014/main" id="{81C9D54C-E1BC-2AE8-F7DD-2F636E309AC1}"/>
              </a:ext>
            </a:extLst>
          </p:cNvPr>
          <p:cNvCxnSpPr>
            <a:cxnSpLocks/>
          </p:cNvCxnSpPr>
          <p:nvPr/>
        </p:nvCxnSpPr>
        <p:spPr>
          <a:xfrm flipH="1">
            <a:off x="1036646" y="1427831"/>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0861179-2DFF-CF93-9847-AE762F865990}"/>
              </a:ext>
            </a:extLst>
          </p:cNvPr>
          <p:cNvCxnSpPr>
            <a:cxnSpLocks/>
          </p:cNvCxnSpPr>
          <p:nvPr/>
        </p:nvCxnSpPr>
        <p:spPr>
          <a:xfrm flipH="1">
            <a:off x="1036646" y="2218030"/>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1D09F27-8BF9-DF29-E365-2697ADAAA16E}"/>
              </a:ext>
            </a:extLst>
          </p:cNvPr>
          <p:cNvCxnSpPr>
            <a:cxnSpLocks/>
          </p:cNvCxnSpPr>
          <p:nvPr/>
        </p:nvCxnSpPr>
        <p:spPr>
          <a:xfrm flipH="1">
            <a:off x="1036646" y="3008229"/>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BC7096F-2485-2436-621F-8A54B7C2909B}"/>
              </a:ext>
            </a:extLst>
          </p:cNvPr>
          <p:cNvCxnSpPr>
            <a:cxnSpLocks/>
          </p:cNvCxnSpPr>
          <p:nvPr/>
        </p:nvCxnSpPr>
        <p:spPr>
          <a:xfrm flipH="1">
            <a:off x="1036646" y="3798428"/>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D53AC64-A954-796E-A223-99DB9B18E729}"/>
              </a:ext>
            </a:extLst>
          </p:cNvPr>
          <p:cNvCxnSpPr>
            <a:cxnSpLocks/>
          </p:cNvCxnSpPr>
          <p:nvPr/>
        </p:nvCxnSpPr>
        <p:spPr>
          <a:xfrm flipH="1">
            <a:off x="1036646" y="4588627"/>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92EB1CE-543D-C73B-994A-2F6E1CAD5C3E}"/>
              </a:ext>
            </a:extLst>
          </p:cNvPr>
          <p:cNvCxnSpPr>
            <a:cxnSpLocks/>
          </p:cNvCxnSpPr>
          <p:nvPr/>
        </p:nvCxnSpPr>
        <p:spPr>
          <a:xfrm flipH="1">
            <a:off x="1036646" y="5378824"/>
            <a:ext cx="6356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9BD11F4C-AB9A-199B-0162-DEE8DE4AA7BA}"/>
              </a:ext>
            </a:extLst>
          </p:cNvPr>
          <p:cNvSpPr txBox="1"/>
          <p:nvPr/>
        </p:nvSpPr>
        <p:spPr>
          <a:xfrm>
            <a:off x="530301" y="2150876"/>
            <a:ext cx="473652" cy="158920"/>
          </a:xfrm>
          <a:prstGeom prst="rect">
            <a:avLst/>
          </a:prstGeom>
        </p:spPr>
        <p:txBody>
          <a:bodyPr vert="horz" wrap="square" lIns="0" tIns="0" rIns="0" bIns="0" rtlCol="0" anchor="ctr">
            <a:noAutofit/>
          </a:bodyPr>
          <a:lstStyle/>
          <a:p>
            <a:pPr algn="r"/>
            <a:r>
              <a:rPr lang="en-US" sz="1600" dirty="0"/>
              <a:t>0.8</a:t>
            </a:r>
          </a:p>
        </p:txBody>
      </p:sp>
      <p:sp>
        <p:nvSpPr>
          <p:cNvPr id="33" name="TextBox 32">
            <a:extLst>
              <a:ext uri="{FF2B5EF4-FFF2-40B4-BE49-F238E27FC236}">
                <a16:creationId xmlns:a16="http://schemas.microsoft.com/office/drawing/2014/main" id="{13AF17F1-8C61-7535-FA47-4D99FF28F2B1}"/>
              </a:ext>
            </a:extLst>
          </p:cNvPr>
          <p:cNvSpPr txBox="1"/>
          <p:nvPr/>
        </p:nvSpPr>
        <p:spPr>
          <a:xfrm>
            <a:off x="530301" y="2941156"/>
            <a:ext cx="473652" cy="158920"/>
          </a:xfrm>
          <a:prstGeom prst="rect">
            <a:avLst/>
          </a:prstGeom>
        </p:spPr>
        <p:txBody>
          <a:bodyPr vert="horz" wrap="square" lIns="0" tIns="0" rIns="0" bIns="0" rtlCol="0" anchor="ctr">
            <a:noAutofit/>
          </a:bodyPr>
          <a:lstStyle/>
          <a:p>
            <a:pPr algn="r"/>
            <a:r>
              <a:rPr lang="en-US" sz="1600" dirty="0"/>
              <a:t>0.6</a:t>
            </a:r>
          </a:p>
        </p:txBody>
      </p:sp>
      <p:sp>
        <p:nvSpPr>
          <p:cNvPr id="34" name="TextBox 33">
            <a:extLst>
              <a:ext uri="{FF2B5EF4-FFF2-40B4-BE49-F238E27FC236}">
                <a16:creationId xmlns:a16="http://schemas.microsoft.com/office/drawing/2014/main" id="{6CF005B5-75CD-BEF4-ABDF-D1E582CF05A3}"/>
              </a:ext>
            </a:extLst>
          </p:cNvPr>
          <p:cNvSpPr txBox="1"/>
          <p:nvPr/>
        </p:nvSpPr>
        <p:spPr>
          <a:xfrm>
            <a:off x="530301" y="3731436"/>
            <a:ext cx="473652" cy="158920"/>
          </a:xfrm>
          <a:prstGeom prst="rect">
            <a:avLst/>
          </a:prstGeom>
        </p:spPr>
        <p:txBody>
          <a:bodyPr vert="horz" wrap="square" lIns="0" tIns="0" rIns="0" bIns="0" rtlCol="0" anchor="ctr">
            <a:noAutofit/>
          </a:bodyPr>
          <a:lstStyle/>
          <a:p>
            <a:pPr algn="r"/>
            <a:r>
              <a:rPr lang="en-US" sz="1600" dirty="0"/>
              <a:t>0.4</a:t>
            </a:r>
          </a:p>
        </p:txBody>
      </p:sp>
      <p:sp>
        <p:nvSpPr>
          <p:cNvPr id="35" name="TextBox 34">
            <a:extLst>
              <a:ext uri="{FF2B5EF4-FFF2-40B4-BE49-F238E27FC236}">
                <a16:creationId xmlns:a16="http://schemas.microsoft.com/office/drawing/2014/main" id="{F6E4BFF0-0417-76AC-2701-0F3A8D9ED66C}"/>
              </a:ext>
            </a:extLst>
          </p:cNvPr>
          <p:cNvSpPr txBox="1"/>
          <p:nvPr/>
        </p:nvSpPr>
        <p:spPr>
          <a:xfrm>
            <a:off x="530301" y="4521716"/>
            <a:ext cx="473652" cy="158920"/>
          </a:xfrm>
          <a:prstGeom prst="rect">
            <a:avLst/>
          </a:prstGeom>
        </p:spPr>
        <p:txBody>
          <a:bodyPr vert="horz" wrap="square" lIns="0" tIns="0" rIns="0" bIns="0" rtlCol="0" anchor="ctr">
            <a:noAutofit/>
          </a:bodyPr>
          <a:lstStyle/>
          <a:p>
            <a:pPr algn="r"/>
            <a:r>
              <a:rPr lang="en-US" sz="1600" dirty="0"/>
              <a:t>0.2</a:t>
            </a:r>
          </a:p>
        </p:txBody>
      </p:sp>
      <p:sp>
        <p:nvSpPr>
          <p:cNvPr id="36" name="TextBox 35">
            <a:extLst>
              <a:ext uri="{FF2B5EF4-FFF2-40B4-BE49-F238E27FC236}">
                <a16:creationId xmlns:a16="http://schemas.microsoft.com/office/drawing/2014/main" id="{26D42B4B-AB66-D89A-1A23-239DA4802641}"/>
              </a:ext>
            </a:extLst>
          </p:cNvPr>
          <p:cNvSpPr txBox="1"/>
          <p:nvPr/>
        </p:nvSpPr>
        <p:spPr>
          <a:xfrm>
            <a:off x="530301" y="5311994"/>
            <a:ext cx="473652" cy="158920"/>
          </a:xfrm>
          <a:prstGeom prst="rect">
            <a:avLst/>
          </a:prstGeom>
        </p:spPr>
        <p:txBody>
          <a:bodyPr vert="horz" wrap="square" lIns="0" tIns="0" rIns="0" bIns="0" rtlCol="0" anchor="ctr">
            <a:noAutofit/>
          </a:bodyPr>
          <a:lstStyle/>
          <a:p>
            <a:pPr algn="r"/>
            <a:r>
              <a:rPr lang="en-US" sz="1600" dirty="0"/>
              <a:t>0.0</a:t>
            </a:r>
          </a:p>
        </p:txBody>
      </p:sp>
      <p:sp>
        <p:nvSpPr>
          <p:cNvPr id="37" name="TextBox 36">
            <a:extLst>
              <a:ext uri="{FF2B5EF4-FFF2-40B4-BE49-F238E27FC236}">
                <a16:creationId xmlns:a16="http://schemas.microsoft.com/office/drawing/2014/main" id="{18E44353-D20A-F069-8BDC-5EDCAA8850B8}"/>
              </a:ext>
            </a:extLst>
          </p:cNvPr>
          <p:cNvSpPr txBox="1"/>
          <p:nvPr/>
        </p:nvSpPr>
        <p:spPr>
          <a:xfrm>
            <a:off x="5672908" y="5458823"/>
            <a:ext cx="534861" cy="236907"/>
          </a:xfrm>
          <a:prstGeom prst="rect">
            <a:avLst/>
          </a:prstGeom>
        </p:spPr>
        <p:txBody>
          <a:bodyPr vert="horz" wrap="square" lIns="0" tIns="0" rIns="0" bIns="0" rtlCol="0" anchor="ctr">
            <a:noAutofit/>
          </a:bodyPr>
          <a:lstStyle/>
          <a:p>
            <a:pPr algn="ctr"/>
            <a:r>
              <a:rPr lang="en-US" sz="1600" dirty="0"/>
              <a:t>25</a:t>
            </a:r>
          </a:p>
        </p:txBody>
      </p:sp>
      <p:sp>
        <p:nvSpPr>
          <p:cNvPr id="38" name="TextBox 37">
            <a:extLst>
              <a:ext uri="{FF2B5EF4-FFF2-40B4-BE49-F238E27FC236}">
                <a16:creationId xmlns:a16="http://schemas.microsoft.com/office/drawing/2014/main" id="{BAF771B3-EA23-8F1C-8BF5-738043ADA615}"/>
              </a:ext>
            </a:extLst>
          </p:cNvPr>
          <p:cNvSpPr txBox="1"/>
          <p:nvPr/>
        </p:nvSpPr>
        <p:spPr>
          <a:xfrm>
            <a:off x="839469" y="5458823"/>
            <a:ext cx="534861" cy="236907"/>
          </a:xfrm>
          <a:prstGeom prst="rect">
            <a:avLst/>
          </a:prstGeom>
        </p:spPr>
        <p:txBody>
          <a:bodyPr vert="horz" wrap="square" lIns="0" tIns="0" rIns="0" bIns="0" rtlCol="0" anchor="ctr">
            <a:noAutofit/>
          </a:bodyPr>
          <a:lstStyle/>
          <a:p>
            <a:pPr algn="ctr"/>
            <a:r>
              <a:rPr lang="en-US" sz="1600" dirty="0"/>
              <a:t>0</a:t>
            </a:r>
          </a:p>
        </p:txBody>
      </p:sp>
      <p:sp>
        <p:nvSpPr>
          <p:cNvPr id="39" name="TextBox 38">
            <a:extLst>
              <a:ext uri="{FF2B5EF4-FFF2-40B4-BE49-F238E27FC236}">
                <a16:creationId xmlns:a16="http://schemas.microsoft.com/office/drawing/2014/main" id="{EE149972-D774-32AF-F1D0-F65306CD699B}"/>
              </a:ext>
            </a:extLst>
          </p:cNvPr>
          <p:cNvSpPr txBox="1"/>
          <p:nvPr/>
        </p:nvSpPr>
        <p:spPr>
          <a:xfrm>
            <a:off x="1736262" y="5458823"/>
            <a:ext cx="534861" cy="236907"/>
          </a:xfrm>
          <a:prstGeom prst="rect">
            <a:avLst/>
          </a:prstGeom>
        </p:spPr>
        <p:txBody>
          <a:bodyPr vert="horz" wrap="square" lIns="0" tIns="0" rIns="0" bIns="0" rtlCol="0" anchor="ctr">
            <a:noAutofit/>
          </a:bodyPr>
          <a:lstStyle/>
          <a:p>
            <a:pPr algn="ctr"/>
            <a:r>
              <a:rPr lang="en-US" sz="1600" dirty="0"/>
              <a:t>5</a:t>
            </a:r>
          </a:p>
        </p:txBody>
      </p:sp>
      <p:sp>
        <p:nvSpPr>
          <p:cNvPr id="40" name="TextBox 39">
            <a:extLst>
              <a:ext uri="{FF2B5EF4-FFF2-40B4-BE49-F238E27FC236}">
                <a16:creationId xmlns:a16="http://schemas.microsoft.com/office/drawing/2014/main" id="{B120C4A8-1A8C-C6EE-AF88-59434C12B1E0}"/>
              </a:ext>
            </a:extLst>
          </p:cNvPr>
          <p:cNvSpPr txBox="1"/>
          <p:nvPr/>
        </p:nvSpPr>
        <p:spPr>
          <a:xfrm>
            <a:off x="2721328" y="5458823"/>
            <a:ext cx="534861" cy="236907"/>
          </a:xfrm>
          <a:prstGeom prst="rect">
            <a:avLst/>
          </a:prstGeom>
        </p:spPr>
        <p:txBody>
          <a:bodyPr vert="horz" wrap="square" lIns="0" tIns="0" rIns="0" bIns="0" rtlCol="0" anchor="ctr">
            <a:noAutofit/>
          </a:bodyPr>
          <a:lstStyle/>
          <a:p>
            <a:pPr algn="ctr"/>
            <a:r>
              <a:rPr lang="en-US" sz="1600" dirty="0"/>
              <a:t>10</a:t>
            </a:r>
          </a:p>
        </p:txBody>
      </p:sp>
      <p:sp>
        <p:nvSpPr>
          <p:cNvPr id="41" name="TextBox 40">
            <a:extLst>
              <a:ext uri="{FF2B5EF4-FFF2-40B4-BE49-F238E27FC236}">
                <a16:creationId xmlns:a16="http://schemas.microsoft.com/office/drawing/2014/main" id="{EAD020C1-5C5C-C6E8-6B37-D5474B515F23}"/>
              </a:ext>
            </a:extLst>
          </p:cNvPr>
          <p:cNvSpPr txBox="1"/>
          <p:nvPr/>
        </p:nvSpPr>
        <p:spPr>
          <a:xfrm>
            <a:off x="3705303" y="5458823"/>
            <a:ext cx="534861" cy="236907"/>
          </a:xfrm>
          <a:prstGeom prst="rect">
            <a:avLst/>
          </a:prstGeom>
        </p:spPr>
        <p:txBody>
          <a:bodyPr vert="horz" wrap="square" lIns="0" tIns="0" rIns="0" bIns="0" rtlCol="0" anchor="ctr">
            <a:noAutofit/>
          </a:bodyPr>
          <a:lstStyle/>
          <a:p>
            <a:pPr algn="ctr"/>
            <a:r>
              <a:rPr lang="en-US" sz="1600" dirty="0"/>
              <a:t>15</a:t>
            </a:r>
          </a:p>
        </p:txBody>
      </p:sp>
      <p:sp>
        <p:nvSpPr>
          <p:cNvPr id="42" name="TextBox 41">
            <a:extLst>
              <a:ext uri="{FF2B5EF4-FFF2-40B4-BE49-F238E27FC236}">
                <a16:creationId xmlns:a16="http://schemas.microsoft.com/office/drawing/2014/main" id="{1E0F25E7-D8C2-F645-B479-5177C235863D}"/>
              </a:ext>
            </a:extLst>
          </p:cNvPr>
          <p:cNvSpPr txBox="1"/>
          <p:nvPr/>
        </p:nvSpPr>
        <p:spPr>
          <a:xfrm>
            <a:off x="4696441" y="5458823"/>
            <a:ext cx="534861" cy="236907"/>
          </a:xfrm>
          <a:prstGeom prst="rect">
            <a:avLst/>
          </a:prstGeom>
        </p:spPr>
        <p:txBody>
          <a:bodyPr vert="horz" wrap="square" lIns="0" tIns="0" rIns="0" bIns="0" rtlCol="0" anchor="ctr">
            <a:noAutofit/>
          </a:bodyPr>
          <a:lstStyle/>
          <a:p>
            <a:pPr algn="ctr"/>
            <a:r>
              <a:rPr lang="en-US" sz="1600" dirty="0"/>
              <a:t>20</a:t>
            </a:r>
          </a:p>
        </p:txBody>
      </p:sp>
      <p:sp>
        <p:nvSpPr>
          <p:cNvPr id="43" name="TextBox 42">
            <a:extLst>
              <a:ext uri="{FF2B5EF4-FFF2-40B4-BE49-F238E27FC236}">
                <a16:creationId xmlns:a16="http://schemas.microsoft.com/office/drawing/2014/main" id="{44BAB88B-DEB6-D193-3C16-3730562E7DA5}"/>
              </a:ext>
            </a:extLst>
          </p:cNvPr>
          <p:cNvSpPr txBox="1"/>
          <p:nvPr/>
        </p:nvSpPr>
        <p:spPr>
          <a:xfrm>
            <a:off x="1292187" y="4391719"/>
            <a:ext cx="1429141" cy="236907"/>
          </a:xfrm>
          <a:prstGeom prst="rect">
            <a:avLst/>
          </a:prstGeom>
        </p:spPr>
        <p:txBody>
          <a:bodyPr vert="horz" wrap="square" lIns="0" tIns="0" rIns="0" bIns="0" rtlCol="0" anchor="ctr">
            <a:noAutofit/>
          </a:bodyPr>
          <a:lstStyle/>
          <a:p>
            <a:pPr algn="ctr"/>
            <a:r>
              <a:rPr lang="en-US" sz="1600" i="1" dirty="0">
                <a:latin typeface="Poppins Medium" pitchFamily="2" charset="77"/>
                <a:cs typeface="Poppins Medium" pitchFamily="2" charset="77"/>
              </a:rPr>
              <a:t>P</a:t>
            </a:r>
            <a:r>
              <a:rPr lang="en-US" sz="1600" dirty="0"/>
              <a:t>&lt;0.001</a:t>
            </a:r>
          </a:p>
        </p:txBody>
      </p:sp>
      <p:sp>
        <p:nvSpPr>
          <p:cNvPr id="44" name="TextBox 43">
            <a:extLst>
              <a:ext uri="{FF2B5EF4-FFF2-40B4-BE49-F238E27FC236}">
                <a16:creationId xmlns:a16="http://schemas.microsoft.com/office/drawing/2014/main" id="{4EB0CC9C-3CE9-BA61-301A-B992E3AA5179}"/>
              </a:ext>
            </a:extLst>
          </p:cNvPr>
          <p:cNvSpPr txBox="1"/>
          <p:nvPr/>
        </p:nvSpPr>
        <p:spPr>
          <a:xfrm>
            <a:off x="4035901" y="1424959"/>
            <a:ext cx="2139305" cy="430297"/>
          </a:xfrm>
          <a:prstGeom prst="rect">
            <a:avLst/>
          </a:prstGeom>
        </p:spPr>
        <p:txBody>
          <a:bodyPr vert="horz" wrap="square" lIns="0" tIns="0" rIns="0" bIns="0" rtlCol="0" anchor="ctr">
            <a:noAutofit/>
          </a:bodyPr>
          <a:lstStyle/>
          <a:p>
            <a:r>
              <a:rPr lang="en-US" sz="1600" dirty="0"/>
              <a:t>Other patients</a:t>
            </a:r>
            <a:br>
              <a:rPr lang="en-US" sz="1600" dirty="0"/>
            </a:br>
            <a:r>
              <a:rPr lang="en-US" sz="1600" dirty="0"/>
              <a:t>Resistant patients</a:t>
            </a:r>
          </a:p>
        </p:txBody>
      </p:sp>
      <p:cxnSp>
        <p:nvCxnSpPr>
          <p:cNvPr id="46" name="Straight Connector 45">
            <a:extLst>
              <a:ext uri="{FF2B5EF4-FFF2-40B4-BE49-F238E27FC236}">
                <a16:creationId xmlns:a16="http://schemas.microsoft.com/office/drawing/2014/main" id="{B3294A3F-0751-BE6C-8422-4CBDA1D623E4}"/>
              </a:ext>
            </a:extLst>
          </p:cNvPr>
          <p:cNvCxnSpPr>
            <a:cxnSpLocks/>
          </p:cNvCxnSpPr>
          <p:nvPr/>
        </p:nvCxnSpPr>
        <p:spPr>
          <a:xfrm flipH="1">
            <a:off x="3709586" y="1506471"/>
            <a:ext cx="266712"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A36AD1B0-8FEA-E23F-D2A0-0432DCB73194}"/>
              </a:ext>
            </a:extLst>
          </p:cNvPr>
          <p:cNvCxnSpPr>
            <a:cxnSpLocks/>
          </p:cNvCxnSpPr>
          <p:nvPr/>
        </p:nvCxnSpPr>
        <p:spPr>
          <a:xfrm flipH="1">
            <a:off x="3709586" y="1743712"/>
            <a:ext cx="266712"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8" name="Freeform 47">
            <a:extLst>
              <a:ext uri="{FF2B5EF4-FFF2-40B4-BE49-F238E27FC236}">
                <a16:creationId xmlns:a16="http://schemas.microsoft.com/office/drawing/2014/main" id="{E51C981D-9EBB-8C13-3009-B4FCDAF045E8}"/>
              </a:ext>
            </a:extLst>
          </p:cNvPr>
          <p:cNvSpPr/>
          <p:nvPr/>
        </p:nvSpPr>
        <p:spPr>
          <a:xfrm>
            <a:off x="1092200" y="1425575"/>
            <a:ext cx="4349750" cy="1727200"/>
          </a:xfrm>
          <a:custGeom>
            <a:avLst/>
            <a:gdLst>
              <a:gd name="csX0" fmla="*/ 0 w 4349750"/>
              <a:gd name="csY0" fmla="*/ 0 h 1727200"/>
              <a:gd name="csX1" fmla="*/ 133350 w 4349750"/>
              <a:gd name="csY1" fmla="*/ 0 h 1727200"/>
              <a:gd name="csX2" fmla="*/ 133350 w 4349750"/>
              <a:gd name="csY2" fmla="*/ 31750 h 1727200"/>
              <a:gd name="csX3" fmla="*/ 368300 w 4349750"/>
              <a:gd name="csY3" fmla="*/ 31750 h 1727200"/>
              <a:gd name="csX4" fmla="*/ 368300 w 4349750"/>
              <a:gd name="csY4" fmla="*/ 31750 h 1727200"/>
              <a:gd name="csX5" fmla="*/ 368300 w 4349750"/>
              <a:gd name="csY5" fmla="*/ 57150 h 1727200"/>
              <a:gd name="csX6" fmla="*/ 431800 w 4349750"/>
              <a:gd name="csY6" fmla="*/ 57150 h 1727200"/>
              <a:gd name="csX7" fmla="*/ 431800 w 4349750"/>
              <a:gd name="csY7" fmla="*/ 92075 h 1727200"/>
              <a:gd name="csX8" fmla="*/ 644525 w 4349750"/>
              <a:gd name="csY8" fmla="*/ 92075 h 1727200"/>
              <a:gd name="csX9" fmla="*/ 644525 w 4349750"/>
              <a:gd name="csY9" fmla="*/ 123825 h 1727200"/>
              <a:gd name="csX10" fmla="*/ 768350 w 4349750"/>
              <a:gd name="csY10" fmla="*/ 123825 h 1727200"/>
              <a:gd name="csX11" fmla="*/ 768350 w 4349750"/>
              <a:gd name="csY11" fmla="*/ 152400 h 1727200"/>
              <a:gd name="csX12" fmla="*/ 800100 w 4349750"/>
              <a:gd name="csY12" fmla="*/ 152400 h 1727200"/>
              <a:gd name="csX13" fmla="*/ 800100 w 4349750"/>
              <a:gd name="csY13" fmla="*/ 196850 h 1727200"/>
              <a:gd name="csX14" fmla="*/ 923925 w 4349750"/>
              <a:gd name="csY14" fmla="*/ 196850 h 1727200"/>
              <a:gd name="csX15" fmla="*/ 923925 w 4349750"/>
              <a:gd name="csY15" fmla="*/ 282575 h 1727200"/>
              <a:gd name="csX16" fmla="*/ 1016000 w 4349750"/>
              <a:gd name="csY16" fmla="*/ 282575 h 1727200"/>
              <a:gd name="csX17" fmla="*/ 1016000 w 4349750"/>
              <a:gd name="csY17" fmla="*/ 327025 h 1727200"/>
              <a:gd name="csX18" fmla="*/ 1041400 w 4349750"/>
              <a:gd name="csY18" fmla="*/ 327025 h 1727200"/>
              <a:gd name="csX19" fmla="*/ 1041400 w 4349750"/>
              <a:gd name="csY19" fmla="*/ 412750 h 1727200"/>
              <a:gd name="csX20" fmla="*/ 1092200 w 4349750"/>
              <a:gd name="csY20" fmla="*/ 412750 h 1727200"/>
              <a:gd name="csX21" fmla="*/ 1092200 w 4349750"/>
              <a:gd name="csY21" fmla="*/ 454025 h 1727200"/>
              <a:gd name="csX22" fmla="*/ 1393825 w 4349750"/>
              <a:gd name="csY22" fmla="*/ 454025 h 1727200"/>
              <a:gd name="csX23" fmla="*/ 1393825 w 4349750"/>
              <a:gd name="csY23" fmla="*/ 495300 h 1727200"/>
              <a:gd name="csX24" fmla="*/ 1397000 w 4349750"/>
              <a:gd name="csY24" fmla="*/ 498475 h 1727200"/>
              <a:gd name="csX25" fmla="*/ 1397000 w 4349750"/>
              <a:gd name="csY25" fmla="*/ 596900 h 1727200"/>
              <a:gd name="csX26" fmla="*/ 1435100 w 4349750"/>
              <a:gd name="csY26" fmla="*/ 596900 h 1727200"/>
              <a:gd name="csX27" fmla="*/ 1435100 w 4349750"/>
              <a:gd name="csY27" fmla="*/ 650875 h 1727200"/>
              <a:gd name="csX28" fmla="*/ 1498600 w 4349750"/>
              <a:gd name="csY28" fmla="*/ 650875 h 1727200"/>
              <a:gd name="csX29" fmla="*/ 1498600 w 4349750"/>
              <a:gd name="csY29" fmla="*/ 708025 h 1727200"/>
              <a:gd name="csX30" fmla="*/ 1555750 w 4349750"/>
              <a:gd name="csY30" fmla="*/ 708025 h 1727200"/>
              <a:gd name="csX31" fmla="*/ 1555750 w 4349750"/>
              <a:gd name="csY31" fmla="*/ 758825 h 1727200"/>
              <a:gd name="csX32" fmla="*/ 1577975 w 4349750"/>
              <a:gd name="csY32" fmla="*/ 758825 h 1727200"/>
              <a:gd name="csX33" fmla="*/ 1577975 w 4349750"/>
              <a:gd name="csY33" fmla="*/ 822325 h 1727200"/>
              <a:gd name="csX34" fmla="*/ 2047875 w 4349750"/>
              <a:gd name="csY34" fmla="*/ 822325 h 1727200"/>
              <a:gd name="csX35" fmla="*/ 2047875 w 4349750"/>
              <a:gd name="csY35" fmla="*/ 898525 h 1727200"/>
              <a:gd name="csX36" fmla="*/ 2060575 w 4349750"/>
              <a:gd name="csY36" fmla="*/ 898525 h 1727200"/>
              <a:gd name="csX37" fmla="*/ 2060575 w 4349750"/>
              <a:gd name="csY37" fmla="*/ 987425 h 1727200"/>
              <a:gd name="csX38" fmla="*/ 2139950 w 4349750"/>
              <a:gd name="csY38" fmla="*/ 987425 h 1727200"/>
              <a:gd name="csX39" fmla="*/ 2139950 w 4349750"/>
              <a:gd name="csY39" fmla="*/ 1177925 h 1727200"/>
              <a:gd name="csX40" fmla="*/ 2190750 w 4349750"/>
              <a:gd name="csY40" fmla="*/ 1177925 h 1727200"/>
              <a:gd name="csX41" fmla="*/ 2190750 w 4349750"/>
              <a:gd name="csY41" fmla="*/ 1276350 h 1727200"/>
              <a:gd name="csX42" fmla="*/ 2200275 w 4349750"/>
              <a:gd name="csY42" fmla="*/ 1276350 h 1727200"/>
              <a:gd name="csX43" fmla="*/ 2200275 w 4349750"/>
              <a:gd name="csY43" fmla="*/ 1371600 h 1727200"/>
              <a:gd name="csX44" fmla="*/ 2355850 w 4349750"/>
              <a:gd name="csY44" fmla="*/ 1371600 h 1727200"/>
              <a:gd name="csX45" fmla="*/ 2355850 w 4349750"/>
              <a:gd name="csY45" fmla="*/ 1501775 h 1727200"/>
              <a:gd name="csX46" fmla="*/ 2778125 w 4349750"/>
              <a:gd name="csY46" fmla="*/ 1501775 h 1727200"/>
              <a:gd name="csX47" fmla="*/ 2778125 w 4349750"/>
              <a:gd name="csY47" fmla="*/ 1727200 h 1727200"/>
              <a:gd name="csX48" fmla="*/ 4349750 w 4349750"/>
              <a:gd name="csY48" fmla="*/ 1727200 h 172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4349750" h="1727200">
                <a:moveTo>
                  <a:pt x="0" y="0"/>
                </a:moveTo>
                <a:lnTo>
                  <a:pt x="133350" y="0"/>
                </a:lnTo>
                <a:lnTo>
                  <a:pt x="133350" y="31750"/>
                </a:lnTo>
                <a:lnTo>
                  <a:pt x="368300" y="31750"/>
                </a:lnTo>
                <a:lnTo>
                  <a:pt x="368300" y="31750"/>
                </a:lnTo>
                <a:lnTo>
                  <a:pt x="368300" y="57150"/>
                </a:lnTo>
                <a:lnTo>
                  <a:pt x="431800" y="57150"/>
                </a:lnTo>
                <a:lnTo>
                  <a:pt x="431800" y="92075"/>
                </a:lnTo>
                <a:lnTo>
                  <a:pt x="644525" y="92075"/>
                </a:lnTo>
                <a:lnTo>
                  <a:pt x="644525" y="123825"/>
                </a:lnTo>
                <a:lnTo>
                  <a:pt x="768350" y="123825"/>
                </a:lnTo>
                <a:lnTo>
                  <a:pt x="768350" y="152400"/>
                </a:lnTo>
                <a:lnTo>
                  <a:pt x="800100" y="152400"/>
                </a:lnTo>
                <a:lnTo>
                  <a:pt x="800100" y="196850"/>
                </a:lnTo>
                <a:lnTo>
                  <a:pt x="923925" y="196850"/>
                </a:lnTo>
                <a:lnTo>
                  <a:pt x="923925" y="282575"/>
                </a:lnTo>
                <a:lnTo>
                  <a:pt x="1016000" y="282575"/>
                </a:lnTo>
                <a:lnTo>
                  <a:pt x="1016000" y="327025"/>
                </a:lnTo>
                <a:lnTo>
                  <a:pt x="1041400" y="327025"/>
                </a:lnTo>
                <a:lnTo>
                  <a:pt x="1041400" y="412750"/>
                </a:lnTo>
                <a:lnTo>
                  <a:pt x="1092200" y="412750"/>
                </a:lnTo>
                <a:lnTo>
                  <a:pt x="1092200" y="454025"/>
                </a:lnTo>
                <a:lnTo>
                  <a:pt x="1393825" y="454025"/>
                </a:lnTo>
                <a:lnTo>
                  <a:pt x="1393825" y="495300"/>
                </a:lnTo>
                <a:lnTo>
                  <a:pt x="1397000" y="498475"/>
                </a:lnTo>
                <a:lnTo>
                  <a:pt x="1397000" y="596900"/>
                </a:lnTo>
                <a:lnTo>
                  <a:pt x="1435100" y="596900"/>
                </a:lnTo>
                <a:lnTo>
                  <a:pt x="1435100" y="650875"/>
                </a:lnTo>
                <a:lnTo>
                  <a:pt x="1498600" y="650875"/>
                </a:lnTo>
                <a:lnTo>
                  <a:pt x="1498600" y="708025"/>
                </a:lnTo>
                <a:lnTo>
                  <a:pt x="1555750" y="708025"/>
                </a:lnTo>
                <a:lnTo>
                  <a:pt x="1555750" y="758825"/>
                </a:lnTo>
                <a:lnTo>
                  <a:pt x="1577975" y="758825"/>
                </a:lnTo>
                <a:lnTo>
                  <a:pt x="1577975" y="822325"/>
                </a:lnTo>
                <a:lnTo>
                  <a:pt x="2047875" y="822325"/>
                </a:lnTo>
                <a:lnTo>
                  <a:pt x="2047875" y="898525"/>
                </a:lnTo>
                <a:lnTo>
                  <a:pt x="2060575" y="898525"/>
                </a:lnTo>
                <a:lnTo>
                  <a:pt x="2060575" y="987425"/>
                </a:lnTo>
                <a:lnTo>
                  <a:pt x="2139950" y="987425"/>
                </a:lnTo>
                <a:lnTo>
                  <a:pt x="2139950" y="1177925"/>
                </a:lnTo>
                <a:lnTo>
                  <a:pt x="2190750" y="1177925"/>
                </a:lnTo>
                <a:lnTo>
                  <a:pt x="2190750" y="1276350"/>
                </a:lnTo>
                <a:lnTo>
                  <a:pt x="2200275" y="1276350"/>
                </a:lnTo>
                <a:lnTo>
                  <a:pt x="2200275" y="1371600"/>
                </a:lnTo>
                <a:lnTo>
                  <a:pt x="2355850" y="1371600"/>
                </a:lnTo>
                <a:lnTo>
                  <a:pt x="2355850" y="1501775"/>
                </a:lnTo>
                <a:lnTo>
                  <a:pt x="2778125" y="1501775"/>
                </a:lnTo>
                <a:lnTo>
                  <a:pt x="2778125" y="1727200"/>
                </a:lnTo>
                <a:lnTo>
                  <a:pt x="4349750" y="172720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4" name="Group 133">
            <a:extLst>
              <a:ext uri="{FF2B5EF4-FFF2-40B4-BE49-F238E27FC236}">
                <a16:creationId xmlns:a16="http://schemas.microsoft.com/office/drawing/2014/main" id="{EF902E59-EF5B-D16E-2348-E47A83A35778}"/>
              </a:ext>
            </a:extLst>
          </p:cNvPr>
          <p:cNvGrpSpPr/>
          <p:nvPr/>
        </p:nvGrpSpPr>
        <p:grpSpPr>
          <a:xfrm>
            <a:off x="1149872" y="1360859"/>
            <a:ext cx="4404004" cy="1881609"/>
            <a:chOff x="1149872" y="1360859"/>
            <a:chExt cx="4404004" cy="1881609"/>
          </a:xfrm>
        </p:grpSpPr>
        <p:sp>
          <p:nvSpPr>
            <p:cNvPr id="58" name="TextBox 57">
              <a:extLst>
                <a:ext uri="{FF2B5EF4-FFF2-40B4-BE49-F238E27FC236}">
                  <a16:creationId xmlns:a16="http://schemas.microsoft.com/office/drawing/2014/main" id="{D2BBE2A3-0119-2E24-8041-E6D9A4A1EAAD}"/>
                </a:ext>
              </a:extLst>
            </p:cNvPr>
            <p:cNvSpPr txBox="1"/>
            <p:nvPr/>
          </p:nvSpPr>
          <p:spPr>
            <a:xfrm>
              <a:off x="1149872" y="136086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59" name="TextBox 58">
              <a:extLst>
                <a:ext uri="{FF2B5EF4-FFF2-40B4-BE49-F238E27FC236}">
                  <a16:creationId xmlns:a16="http://schemas.microsoft.com/office/drawing/2014/main" id="{E2CF6585-4485-DD9D-8CA3-799F6DDA65CA}"/>
                </a:ext>
              </a:extLst>
            </p:cNvPr>
            <p:cNvSpPr txBox="1"/>
            <p:nvPr/>
          </p:nvSpPr>
          <p:spPr>
            <a:xfrm>
              <a:off x="1175489" y="136085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0" name="TextBox 59">
              <a:extLst>
                <a:ext uri="{FF2B5EF4-FFF2-40B4-BE49-F238E27FC236}">
                  <a16:creationId xmlns:a16="http://schemas.microsoft.com/office/drawing/2014/main" id="{19E00854-B359-7798-4522-D20FCE3B8E30}"/>
                </a:ext>
              </a:extLst>
            </p:cNvPr>
            <p:cNvSpPr txBox="1"/>
            <p:nvPr/>
          </p:nvSpPr>
          <p:spPr>
            <a:xfrm>
              <a:off x="1999318" y="161300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1" name="TextBox 60">
              <a:extLst>
                <a:ext uri="{FF2B5EF4-FFF2-40B4-BE49-F238E27FC236}">
                  <a16:creationId xmlns:a16="http://schemas.microsoft.com/office/drawing/2014/main" id="{D65285A3-E91F-9993-1B6B-9AE69C4D0A17}"/>
                </a:ext>
              </a:extLst>
            </p:cNvPr>
            <p:cNvSpPr txBox="1"/>
            <p:nvPr/>
          </p:nvSpPr>
          <p:spPr>
            <a:xfrm>
              <a:off x="1970714" y="161300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2" name="TextBox 61">
              <a:extLst>
                <a:ext uri="{FF2B5EF4-FFF2-40B4-BE49-F238E27FC236}">
                  <a16:creationId xmlns:a16="http://schemas.microsoft.com/office/drawing/2014/main" id="{F133F30E-CC0A-DECA-725D-A75666A49265}"/>
                </a:ext>
              </a:extLst>
            </p:cNvPr>
            <p:cNvSpPr txBox="1"/>
            <p:nvPr/>
          </p:nvSpPr>
          <p:spPr>
            <a:xfrm>
              <a:off x="1911667" y="157596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3" name="TextBox 62">
              <a:extLst>
                <a:ext uri="{FF2B5EF4-FFF2-40B4-BE49-F238E27FC236}">
                  <a16:creationId xmlns:a16="http://schemas.microsoft.com/office/drawing/2014/main" id="{39E782F8-2BB1-4DCD-1213-EDFB399738B1}"/>
                </a:ext>
              </a:extLst>
            </p:cNvPr>
            <p:cNvSpPr txBox="1"/>
            <p:nvPr/>
          </p:nvSpPr>
          <p:spPr>
            <a:xfrm>
              <a:off x="1904152" y="153719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4" name="TextBox 63">
              <a:extLst>
                <a:ext uri="{FF2B5EF4-FFF2-40B4-BE49-F238E27FC236}">
                  <a16:creationId xmlns:a16="http://schemas.microsoft.com/office/drawing/2014/main" id="{4707754B-8297-1B87-1B59-404CAB5AF1DE}"/>
                </a:ext>
              </a:extLst>
            </p:cNvPr>
            <p:cNvSpPr txBox="1"/>
            <p:nvPr/>
          </p:nvSpPr>
          <p:spPr>
            <a:xfrm>
              <a:off x="1237266" y="136426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5" name="TextBox 64">
              <a:extLst>
                <a:ext uri="{FF2B5EF4-FFF2-40B4-BE49-F238E27FC236}">
                  <a16:creationId xmlns:a16="http://schemas.microsoft.com/office/drawing/2014/main" id="{447FA207-1ACB-5335-43C5-F27747006D28}"/>
                </a:ext>
              </a:extLst>
            </p:cNvPr>
            <p:cNvSpPr txBox="1"/>
            <p:nvPr/>
          </p:nvSpPr>
          <p:spPr>
            <a:xfrm>
              <a:off x="1264243" y="136385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6" name="TextBox 65">
              <a:extLst>
                <a:ext uri="{FF2B5EF4-FFF2-40B4-BE49-F238E27FC236}">
                  <a16:creationId xmlns:a16="http://schemas.microsoft.com/office/drawing/2014/main" id="{CC921ED6-4065-9F3A-78A4-B0BE04366110}"/>
                </a:ext>
              </a:extLst>
            </p:cNvPr>
            <p:cNvSpPr txBox="1"/>
            <p:nvPr/>
          </p:nvSpPr>
          <p:spPr>
            <a:xfrm>
              <a:off x="1288830" y="136426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7" name="TextBox 66">
              <a:extLst>
                <a:ext uri="{FF2B5EF4-FFF2-40B4-BE49-F238E27FC236}">
                  <a16:creationId xmlns:a16="http://schemas.microsoft.com/office/drawing/2014/main" id="{0D0CB8D5-DF3A-7EBA-583C-E9073EC7E1F4}"/>
                </a:ext>
              </a:extLst>
            </p:cNvPr>
            <p:cNvSpPr txBox="1"/>
            <p:nvPr/>
          </p:nvSpPr>
          <p:spPr>
            <a:xfrm>
              <a:off x="1327419" y="136344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8" name="TextBox 67">
              <a:extLst>
                <a:ext uri="{FF2B5EF4-FFF2-40B4-BE49-F238E27FC236}">
                  <a16:creationId xmlns:a16="http://schemas.microsoft.com/office/drawing/2014/main" id="{116AF2AC-2EDD-6AFF-46AE-AC059EB9D7A1}"/>
                </a:ext>
              </a:extLst>
            </p:cNvPr>
            <p:cNvSpPr txBox="1"/>
            <p:nvPr/>
          </p:nvSpPr>
          <p:spPr>
            <a:xfrm>
              <a:off x="1364346" y="139015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69" name="TextBox 68">
              <a:extLst>
                <a:ext uri="{FF2B5EF4-FFF2-40B4-BE49-F238E27FC236}">
                  <a16:creationId xmlns:a16="http://schemas.microsoft.com/office/drawing/2014/main" id="{EDF63EEF-96AE-A787-6B8E-1C4C701FD97A}"/>
                </a:ext>
              </a:extLst>
            </p:cNvPr>
            <p:cNvSpPr txBox="1"/>
            <p:nvPr/>
          </p:nvSpPr>
          <p:spPr>
            <a:xfrm>
              <a:off x="1425766" y="142301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0" name="TextBox 69">
              <a:extLst>
                <a:ext uri="{FF2B5EF4-FFF2-40B4-BE49-F238E27FC236}">
                  <a16:creationId xmlns:a16="http://schemas.microsoft.com/office/drawing/2014/main" id="{4718184A-49C8-0826-8693-D3E014FF048B}"/>
                </a:ext>
              </a:extLst>
            </p:cNvPr>
            <p:cNvSpPr txBox="1"/>
            <p:nvPr/>
          </p:nvSpPr>
          <p:spPr>
            <a:xfrm>
              <a:off x="1504171" y="142037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1" name="TextBox 70">
              <a:extLst>
                <a:ext uri="{FF2B5EF4-FFF2-40B4-BE49-F238E27FC236}">
                  <a16:creationId xmlns:a16="http://schemas.microsoft.com/office/drawing/2014/main" id="{CDB4F453-D180-7962-B9B5-B7EEAC80CF98}"/>
                </a:ext>
              </a:extLst>
            </p:cNvPr>
            <p:cNvSpPr txBox="1"/>
            <p:nvPr/>
          </p:nvSpPr>
          <p:spPr>
            <a:xfrm>
              <a:off x="1446653" y="142319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2" name="TextBox 71">
              <a:extLst>
                <a:ext uri="{FF2B5EF4-FFF2-40B4-BE49-F238E27FC236}">
                  <a16:creationId xmlns:a16="http://schemas.microsoft.com/office/drawing/2014/main" id="{17C46D88-C48B-576C-F568-243504D63A50}"/>
                </a:ext>
              </a:extLst>
            </p:cNvPr>
            <p:cNvSpPr txBox="1"/>
            <p:nvPr/>
          </p:nvSpPr>
          <p:spPr>
            <a:xfrm>
              <a:off x="1544235" y="142982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3" name="TextBox 72">
              <a:extLst>
                <a:ext uri="{FF2B5EF4-FFF2-40B4-BE49-F238E27FC236}">
                  <a16:creationId xmlns:a16="http://schemas.microsoft.com/office/drawing/2014/main" id="{9F87AFCB-3434-6426-FC76-19003D5F7D16}"/>
                </a:ext>
              </a:extLst>
            </p:cNvPr>
            <p:cNvSpPr txBox="1"/>
            <p:nvPr/>
          </p:nvSpPr>
          <p:spPr>
            <a:xfrm>
              <a:off x="1466326" y="142328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4" name="TextBox 73">
              <a:extLst>
                <a:ext uri="{FF2B5EF4-FFF2-40B4-BE49-F238E27FC236}">
                  <a16:creationId xmlns:a16="http://schemas.microsoft.com/office/drawing/2014/main" id="{FF172A0F-8478-04F7-0DF7-A206EA71266B}"/>
                </a:ext>
              </a:extLst>
            </p:cNvPr>
            <p:cNvSpPr txBox="1"/>
            <p:nvPr/>
          </p:nvSpPr>
          <p:spPr>
            <a:xfrm>
              <a:off x="1603838" y="142019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5" name="TextBox 74">
              <a:extLst>
                <a:ext uri="{FF2B5EF4-FFF2-40B4-BE49-F238E27FC236}">
                  <a16:creationId xmlns:a16="http://schemas.microsoft.com/office/drawing/2014/main" id="{918A2BAB-977C-4BAF-8605-21A61B2E38FB}"/>
                </a:ext>
              </a:extLst>
            </p:cNvPr>
            <p:cNvSpPr txBox="1"/>
            <p:nvPr/>
          </p:nvSpPr>
          <p:spPr>
            <a:xfrm>
              <a:off x="1639113" y="146483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6" name="TextBox 75">
              <a:extLst>
                <a:ext uri="{FF2B5EF4-FFF2-40B4-BE49-F238E27FC236}">
                  <a16:creationId xmlns:a16="http://schemas.microsoft.com/office/drawing/2014/main" id="{99806E03-7FAE-DFAE-DA15-70BEE8E69046}"/>
                </a:ext>
              </a:extLst>
            </p:cNvPr>
            <p:cNvSpPr txBox="1"/>
            <p:nvPr/>
          </p:nvSpPr>
          <p:spPr>
            <a:xfrm>
              <a:off x="1663944" y="146218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7" name="TextBox 76">
              <a:extLst>
                <a:ext uri="{FF2B5EF4-FFF2-40B4-BE49-F238E27FC236}">
                  <a16:creationId xmlns:a16="http://schemas.microsoft.com/office/drawing/2014/main" id="{EAAB74F6-51DF-31CB-A115-48CA355FD6A4}"/>
                </a:ext>
              </a:extLst>
            </p:cNvPr>
            <p:cNvSpPr txBox="1"/>
            <p:nvPr/>
          </p:nvSpPr>
          <p:spPr>
            <a:xfrm>
              <a:off x="1692498" y="14595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8" name="TextBox 77">
              <a:extLst>
                <a:ext uri="{FF2B5EF4-FFF2-40B4-BE49-F238E27FC236}">
                  <a16:creationId xmlns:a16="http://schemas.microsoft.com/office/drawing/2014/main" id="{CC8C54F3-2B00-595D-AA90-F5CA8F4D91D7}"/>
                </a:ext>
              </a:extLst>
            </p:cNvPr>
            <p:cNvSpPr txBox="1"/>
            <p:nvPr/>
          </p:nvSpPr>
          <p:spPr>
            <a:xfrm>
              <a:off x="1715825" y="14595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79" name="TextBox 78">
              <a:extLst>
                <a:ext uri="{FF2B5EF4-FFF2-40B4-BE49-F238E27FC236}">
                  <a16:creationId xmlns:a16="http://schemas.microsoft.com/office/drawing/2014/main" id="{D4B8BD12-B0DC-E2E0-1E07-F2A0B5D3030A}"/>
                </a:ext>
              </a:extLst>
            </p:cNvPr>
            <p:cNvSpPr txBox="1"/>
            <p:nvPr/>
          </p:nvSpPr>
          <p:spPr>
            <a:xfrm>
              <a:off x="1823204" y="152570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0" name="TextBox 79">
              <a:extLst>
                <a:ext uri="{FF2B5EF4-FFF2-40B4-BE49-F238E27FC236}">
                  <a16:creationId xmlns:a16="http://schemas.microsoft.com/office/drawing/2014/main" id="{67C51119-4E9D-409F-9771-B98F0AE5E837}"/>
                </a:ext>
              </a:extLst>
            </p:cNvPr>
            <p:cNvSpPr txBox="1"/>
            <p:nvPr/>
          </p:nvSpPr>
          <p:spPr>
            <a:xfrm>
              <a:off x="1855430" y="1526895"/>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1" name="TextBox 80">
              <a:extLst>
                <a:ext uri="{FF2B5EF4-FFF2-40B4-BE49-F238E27FC236}">
                  <a16:creationId xmlns:a16="http://schemas.microsoft.com/office/drawing/2014/main" id="{C84FAC66-3A76-D443-D1E3-945070754134}"/>
                </a:ext>
              </a:extLst>
            </p:cNvPr>
            <p:cNvSpPr txBox="1"/>
            <p:nvPr/>
          </p:nvSpPr>
          <p:spPr>
            <a:xfrm>
              <a:off x="1772185" y="149188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2" name="TextBox 81">
              <a:extLst>
                <a:ext uri="{FF2B5EF4-FFF2-40B4-BE49-F238E27FC236}">
                  <a16:creationId xmlns:a16="http://schemas.microsoft.com/office/drawing/2014/main" id="{F4FFF57E-226E-4DC4-122F-48E774A73281}"/>
                </a:ext>
              </a:extLst>
            </p:cNvPr>
            <p:cNvSpPr txBox="1"/>
            <p:nvPr/>
          </p:nvSpPr>
          <p:spPr>
            <a:xfrm>
              <a:off x="2018523" y="165595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3" name="TextBox 82">
              <a:extLst>
                <a:ext uri="{FF2B5EF4-FFF2-40B4-BE49-F238E27FC236}">
                  <a16:creationId xmlns:a16="http://schemas.microsoft.com/office/drawing/2014/main" id="{92C568C4-0284-13A6-FAC8-91C20298CFF2}"/>
                </a:ext>
              </a:extLst>
            </p:cNvPr>
            <p:cNvSpPr txBox="1"/>
            <p:nvPr/>
          </p:nvSpPr>
          <p:spPr>
            <a:xfrm>
              <a:off x="2205517" y="178120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4" name="TextBox 83">
              <a:extLst>
                <a:ext uri="{FF2B5EF4-FFF2-40B4-BE49-F238E27FC236}">
                  <a16:creationId xmlns:a16="http://schemas.microsoft.com/office/drawing/2014/main" id="{8F8B255A-9ADB-356C-A2AD-BD5C0E060CF0}"/>
                </a:ext>
              </a:extLst>
            </p:cNvPr>
            <p:cNvSpPr txBox="1"/>
            <p:nvPr/>
          </p:nvSpPr>
          <p:spPr>
            <a:xfrm>
              <a:off x="2038030" y="174564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5" name="TextBox 84">
              <a:extLst>
                <a:ext uri="{FF2B5EF4-FFF2-40B4-BE49-F238E27FC236}">
                  <a16:creationId xmlns:a16="http://schemas.microsoft.com/office/drawing/2014/main" id="{25293F23-D099-1253-9D95-2F3DD0CD4E10}"/>
                </a:ext>
              </a:extLst>
            </p:cNvPr>
            <p:cNvSpPr txBox="1"/>
            <p:nvPr/>
          </p:nvSpPr>
          <p:spPr>
            <a:xfrm>
              <a:off x="2075792" y="178106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6" name="TextBox 85">
              <a:extLst>
                <a:ext uri="{FF2B5EF4-FFF2-40B4-BE49-F238E27FC236}">
                  <a16:creationId xmlns:a16="http://schemas.microsoft.com/office/drawing/2014/main" id="{6599A4C4-207F-F3B7-6807-AB49C9913918}"/>
                </a:ext>
              </a:extLst>
            </p:cNvPr>
            <p:cNvSpPr txBox="1"/>
            <p:nvPr/>
          </p:nvSpPr>
          <p:spPr>
            <a:xfrm>
              <a:off x="2112758" y="178441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7" name="TextBox 86">
              <a:extLst>
                <a:ext uri="{FF2B5EF4-FFF2-40B4-BE49-F238E27FC236}">
                  <a16:creationId xmlns:a16="http://schemas.microsoft.com/office/drawing/2014/main" id="{B2498A7B-11D0-FB54-522D-8B51FA6D88E1}"/>
                </a:ext>
              </a:extLst>
            </p:cNvPr>
            <p:cNvSpPr txBox="1"/>
            <p:nvPr/>
          </p:nvSpPr>
          <p:spPr>
            <a:xfrm>
              <a:off x="2126003" y="178346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8" name="TextBox 87">
              <a:extLst>
                <a:ext uri="{FF2B5EF4-FFF2-40B4-BE49-F238E27FC236}">
                  <a16:creationId xmlns:a16="http://schemas.microsoft.com/office/drawing/2014/main" id="{6E213CEF-D33E-07D0-42D3-BDFAF6D6D3D6}"/>
                </a:ext>
              </a:extLst>
            </p:cNvPr>
            <p:cNvSpPr txBox="1"/>
            <p:nvPr/>
          </p:nvSpPr>
          <p:spPr>
            <a:xfrm>
              <a:off x="2235283" y="177963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89" name="TextBox 88">
              <a:extLst>
                <a:ext uri="{FF2B5EF4-FFF2-40B4-BE49-F238E27FC236}">
                  <a16:creationId xmlns:a16="http://schemas.microsoft.com/office/drawing/2014/main" id="{AD74CD61-286F-F4ED-7022-4030696465CD}"/>
                </a:ext>
              </a:extLst>
            </p:cNvPr>
            <p:cNvSpPr txBox="1"/>
            <p:nvPr/>
          </p:nvSpPr>
          <p:spPr>
            <a:xfrm>
              <a:off x="2301753" y="177963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0" name="TextBox 89">
              <a:extLst>
                <a:ext uri="{FF2B5EF4-FFF2-40B4-BE49-F238E27FC236}">
                  <a16:creationId xmlns:a16="http://schemas.microsoft.com/office/drawing/2014/main" id="{1D5D1BBC-740D-D09F-4B6E-D74C4C4A1F24}"/>
                </a:ext>
              </a:extLst>
            </p:cNvPr>
            <p:cNvSpPr txBox="1"/>
            <p:nvPr/>
          </p:nvSpPr>
          <p:spPr>
            <a:xfrm>
              <a:off x="2323134" y="177737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1" name="TextBox 90">
              <a:extLst>
                <a:ext uri="{FF2B5EF4-FFF2-40B4-BE49-F238E27FC236}">
                  <a16:creationId xmlns:a16="http://schemas.microsoft.com/office/drawing/2014/main" id="{57019692-270A-7403-A69E-6B710DDF4A0A}"/>
                </a:ext>
              </a:extLst>
            </p:cNvPr>
            <p:cNvSpPr txBox="1"/>
            <p:nvPr/>
          </p:nvSpPr>
          <p:spPr>
            <a:xfrm>
              <a:off x="2344515" y="177595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2" name="TextBox 91">
              <a:extLst>
                <a:ext uri="{FF2B5EF4-FFF2-40B4-BE49-F238E27FC236}">
                  <a16:creationId xmlns:a16="http://schemas.microsoft.com/office/drawing/2014/main" id="{3FE48865-4AD6-BF70-5AC9-E01B1704CF97}"/>
                </a:ext>
              </a:extLst>
            </p:cNvPr>
            <p:cNvSpPr txBox="1"/>
            <p:nvPr/>
          </p:nvSpPr>
          <p:spPr>
            <a:xfrm>
              <a:off x="2381140" y="1830678"/>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3" name="TextBox 92">
              <a:extLst>
                <a:ext uri="{FF2B5EF4-FFF2-40B4-BE49-F238E27FC236}">
                  <a16:creationId xmlns:a16="http://schemas.microsoft.com/office/drawing/2014/main" id="{3315CF1A-9263-F0C0-FE64-8BACED5CC2BD}"/>
                </a:ext>
              </a:extLst>
            </p:cNvPr>
            <p:cNvSpPr txBox="1"/>
            <p:nvPr/>
          </p:nvSpPr>
          <p:spPr>
            <a:xfrm>
              <a:off x="2394385" y="188373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4" name="TextBox 93">
              <a:extLst>
                <a:ext uri="{FF2B5EF4-FFF2-40B4-BE49-F238E27FC236}">
                  <a16:creationId xmlns:a16="http://schemas.microsoft.com/office/drawing/2014/main" id="{C906DCD7-1793-DF08-4E8C-4161C6996A37}"/>
                </a:ext>
              </a:extLst>
            </p:cNvPr>
            <p:cNvSpPr txBox="1"/>
            <p:nvPr/>
          </p:nvSpPr>
          <p:spPr>
            <a:xfrm>
              <a:off x="2430560" y="19893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5" name="TextBox 94">
              <a:extLst>
                <a:ext uri="{FF2B5EF4-FFF2-40B4-BE49-F238E27FC236}">
                  <a16:creationId xmlns:a16="http://schemas.microsoft.com/office/drawing/2014/main" id="{0764353D-D2BC-B64D-7B24-919EB8837CFB}"/>
                </a:ext>
              </a:extLst>
            </p:cNvPr>
            <p:cNvSpPr txBox="1"/>
            <p:nvPr/>
          </p:nvSpPr>
          <p:spPr>
            <a:xfrm>
              <a:off x="2417315" y="193238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6" name="TextBox 95">
              <a:extLst>
                <a:ext uri="{FF2B5EF4-FFF2-40B4-BE49-F238E27FC236}">
                  <a16:creationId xmlns:a16="http://schemas.microsoft.com/office/drawing/2014/main" id="{EDC7D8C8-CCD0-67C0-E3F1-0C4B08BAC657}"/>
                </a:ext>
              </a:extLst>
            </p:cNvPr>
            <p:cNvSpPr txBox="1"/>
            <p:nvPr/>
          </p:nvSpPr>
          <p:spPr>
            <a:xfrm>
              <a:off x="2486809" y="198878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7" name="TextBox 96">
              <a:extLst>
                <a:ext uri="{FF2B5EF4-FFF2-40B4-BE49-F238E27FC236}">
                  <a16:creationId xmlns:a16="http://schemas.microsoft.com/office/drawing/2014/main" id="{1C6F2DA8-9B85-4D97-2D44-9D500363CFC7}"/>
                </a:ext>
              </a:extLst>
            </p:cNvPr>
            <p:cNvSpPr txBox="1"/>
            <p:nvPr/>
          </p:nvSpPr>
          <p:spPr>
            <a:xfrm>
              <a:off x="2503866" y="203534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8" name="TextBox 97">
              <a:extLst>
                <a:ext uri="{FF2B5EF4-FFF2-40B4-BE49-F238E27FC236}">
                  <a16:creationId xmlns:a16="http://schemas.microsoft.com/office/drawing/2014/main" id="{99C4D75D-699B-DDA6-BB94-05025E528750}"/>
                </a:ext>
              </a:extLst>
            </p:cNvPr>
            <p:cNvSpPr txBox="1"/>
            <p:nvPr/>
          </p:nvSpPr>
          <p:spPr>
            <a:xfrm>
              <a:off x="2561543" y="208840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99" name="TextBox 98">
              <a:extLst>
                <a:ext uri="{FF2B5EF4-FFF2-40B4-BE49-F238E27FC236}">
                  <a16:creationId xmlns:a16="http://schemas.microsoft.com/office/drawing/2014/main" id="{DD8F16C9-8D2D-C733-E226-B411C91D31B3}"/>
                </a:ext>
              </a:extLst>
            </p:cNvPr>
            <p:cNvSpPr txBox="1"/>
            <p:nvPr/>
          </p:nvSpPr>
          <p:spPr>
            <a:xfrm>
              <a:off x="2567596" y="214651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0" name="TextBox 99">
              <a:extLst>
                <a:ext uri="{FF2B5EF4-FFF2-40B4-BE49-F238E27FC236}">
                  <a16:creationId xmlns:a16="http://schemas.microsoft.com/office/drawing/2014/main" id="{C46BAE6D-5F06-DCE0-B251-2BC19BC05136}"/>
                </a:ext>
              </a:extLst>
            </p:cNvPr>
            <p:cNvSpPr txBox="1"/>
            <p:nvPr/>
          </p:nvSpPr>
          <p:spPr>
            <a:xfrm>
              <a:off x="2592113" y="2145108"/>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1" name="TextBox 100">
              <a:extLst>
                <a:ext uri="{FF2B5EF4-FFF2-40B4-BE49-F238E27FC236}">
                  <a16:creationId xmlns:a16="http://schemas.microsoft.com/office/drawing/2014/main" id="{C568DFBD-4508-E60B-2070-7C59CEA2BD76}"/>
                </a:ext>
              </a:extLst>
            </p:cNvPr>
            <p:cNvSpPr txBox="1"/>
            <p:nvPr/>
          </p:nvSpPr>
          <p:spPr>
            <a:xfrm>
              <a:off x="2651950" y="215031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2" name="TextBox 101">
              <a:extLst>
                <a:ext uri="{FF2B5EF4-FFF2-40B4-BE49-F238E27FC236}">
                  <a16:creationId xmlns:a16="http://schemas.microsoft.com/office/drawing/2014/main" id="{E2E0FCE8-8247-7331-2D1D-89979D5AFE38}"/>
                </a:ext>
              </a:extLst>
            </p:cNvPr>
            <p:cNvSpPr txBox="1"/>
            <p:nvPr/>
          </p:nvSpPr>
          <p:spPr>
            <a:xfrm>
              <a:off x="2884639"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3" name="TextBox 102">
              <a:extLst>
                <a:ext uri="{FF2B5EF4-FFF2-40B4-BE49-F238E27FC236}">
                  <a16:creationId xmlns:a16="http://schemas.microsoft.com/office/drawing/2014/main" id="{ECD885F3-AF24-8A83-E2D0-0C47281B821F}"/>
                </a:ext>
              </a:extLst>
            </p:cNvPr>
            <p:cNvSpPr txBox="1"/>
            <p:nvPr/>
          </p:nvSpPr>
          <p:spPr>
            <a:xfrm>
              <a:off x="2688000" y="215031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4" name="TextBox 103">
              <a:extLst>
                <a:ext uri="{FF2B5EF4-FFF2-40B4-BE49-F238E27FC236}">
                  <a16:creationId xmlns:a16="http://schemas.microsoft.com/office/drawing/2014/main" id="{311E35F1-E2A4-2BDB-CF48-22239AB22CB1}"/>
                </a:ext>
              </a:extLst>
            </p:cNvPr>
            <p:cNvSpPr txBox="1"/>
            <p:nvPr/>
          </p:nvSpPr>
          <p:spPr>
            <a:xfrm>
              <a:off x="2741865"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5" name="TextBox 104">
              <a:extLst>
                <a:ext uri="{FF2B5EF4-FFF2-40B4-BE49-F238E27FC236}">
                  <a16:creationId xmlns:a16="http://schemas.microsoft.com/office/drawing/2014/main" id="{A882DD7F-0B6C-16AF-922F-D86DF1F288C1}"/>
                </a:ext>
              </a:extLst>
            </p:cNvPr>
            <p:cNvSpPr txBox="1"/>
            <p:nvPr/>
          </p:nvSpPr>
          <p:spPr>
            <a:xfrm>
              <a:off x="2775265"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6" name="TextBox 105">
              <a:extLst>
                <a:ext uri="{FF2B5EF4-FFF2-40B4-BE49-F238E27FC236}">
                  <a16:creationId xmlns:a16="http://schemas.microsoft.com/office/drawing/2014/main" id="{6C2B12C8-0C91-2AE0-3EAC-D4F2A07A2C57}"/>
                </a:ext>
              </a:extLst>
            </p:cNvPr>
            <p:cNvSpPr txBox="1"/>
            <p:nvPr/>
          </p:nvSpPr>
          <p:spPr>
            <a:xfrm>
              <a:off x="2855100"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7" name="TextBox 106">
              <a:extLst>
                <a:ext uri="{FF2B5EF4-FFF2-40B4-BE49-F238E27FC236}">
                  <a16:creationId xmlns:a16="http://schemas.microsoft.com/office/drawing/2014/main" id="{E798647D-2254-5C62-330D-9FA478AA962E}"/>
                </a:ext>
              </a:extLst>
            </p:cNvPr>
            <p:cNvSpPr txBox="1"/>
            <p:nvPr/>
          </p:nvSpPr>
          <p:spPr>
            <a:xfrm>
              <a:off x="3029048"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8" name="TextBox 107">
              <a:extLst>
                <a:ext uri="{FF2B5EF4-FFF2-40B4-BE49-F238E27FC236}">
                  <a16:creationId xmlns:a16="http://schemas.microsoft.com/office/drawing/2014/main" id="{381ADF60-C1CB-221D-0EBC-970839FC3A63}"/>
                </a:ext>
              </a:extLst>
            </p:cNvPr>
            <p:cNvSpPr txBox="1"/>
            <p:nvPr/>
          </p:nvSpPr>
          <p:spPr>
            <a:xfrm>
              <a:off x="2832265"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09" name="TextBox 108">
              <a:extLst>
                <a:ext uri="{FF2B5EF4-FFF2-40B4-BE49-F238E27FC236}">
                  <a16:creationId xmlns:a16="http://schemas.microsoft.com/office/drawing/2014/main" id="{AB2A6776-D97A-9479-5C57-3CBFA304ED5A}"/>
                </a:ext>
              </a:extLst>
            </p:cNvPr>
            <p:cNvSpPr txBox="1"/>
            <p:nvPr/>
          </p:nvSpPr>
          <p:spPr>
            <a:xfrm>
              <a:off x="2998581"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0" name="TextBox 109">
              <a:extLst>
                <a:ext uri="{FF2B5EF4-FFF2-40B4-BE49-F238E27FC236}">
                  <a16:creationId xmlns:a16="http://schemas.microsoft.com/office/drawing/2014/main" id="{D5E30D4F-29CB-CC0E-6290-27144482CBAA}"/>
                </a:ext>
              </a:extLst>
            </p:cNvPr>
            <p:cNvSpPr txBox="1"/>
            <p:nvPr/>
          </p:nvSpPr>
          <p:spPr>
            <a:xfrm>
              <a:off x="2968456" y="215475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1" name="TextBox 110">
              <a:extLst>
                <a:ext uri="{FF2B5EF4-FFF2-40B4-BE49-F238E27FC236}">
                  <a16:creationId xmlns:a16="http://schemas.microsoft.com/office/drawing/2014/main" id="{2C3D9919-5B6B-126F-7010-A47B59E1297D}"/>
                </a:ext>
              </a:extLst>
            </p:cNvPr>
            <p:cNvSpPr txBox="1"/>
            <p:nvPr/>
          </p:nvSpPr>
          <p:spPr>
            <a:xfrm>
              <a:off x="3085377" y="231754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2" name="TextBox 111">
              <a:extLst>
                <a:ext uri="{FF2B5EF4-FFF2-40B4-BE49-F238E27FC236}">
                  <a16:creationId xmlns:a16="http://schemas.microsoft.com/office/drawing/2014/main" id="{410AD07A-150A-581D-6D10-F26DFF5245FB}"/>
                </a:ext>
              </a:extLst>
            </p:cNvPr>
            <p:cNvSpPr txBox="1"/>
            <p:nvPr/>
          </p:nvSpPr>
          <p:spPr>
            <a:xfrm>
              <a:off x="3112502" y="231754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3" name="TextBox 112">
              <a:extLst>
                <a:ext uri="{FF2B5EF4-FFF2-40B4-BE49-F238E27FC236}">
                  <a16:creationId xmlns:a16="http://schemas.microsoft.com/office/drawing/2014/main" id="{989D75FC-53AB-3AD4-8B40-D931A2A6ED3E}"/>
                </a:ext>
              </a:extLst>
            </p:cNvPr>
            <p:cNvSpPr txBox="1"/>
            <p:nvPr/>
          </p:nvSpPr>
          <p:spPr>
            <a:xfrm>
              <a:off x="2905571" y="215087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4" name="TextBox 113">
              <a:extLst>
                <a:ext uri="{FF2B5EF4-FFF2-40B4-BE49-F238E27FC236}">
                  <a16:creationId xmlns:a16="http://schemas.microsoft.com/office/drawing/2014/main" id="{30E1BB06-5807-6EEB-DC9B-4C757D5A5266}"/>
                </a:ext>
              </a:extLst>
            </p:cNvPr>
            <p:cNvSpPr txBox="1"/>
            <p:nvPr/>
          </p:nvSpPr>
          <p:spPr>
            <a:xfrm>
              <a:off x="3180976" y="260223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5" name="TextBox 114">
              <a:extLst>
                <a:ext uri="{FF2B5EF4-FFF2-40B4-BE49-F238E27FC236}">
                  <a16:creationId xmlns:a16="http://schemas.microsoft.com/office/drawing/2014/main" id="{EF775E8E-464E-2FD9-2309-4CD3FB72DC64}"/>
                </a:ext>
              </a:extLst>
            </p:cNvPr>
            <p:cNvSpPr txBox="1"/>
            <p:nvPr/>
          </p:nvSpPr>
          <p:spPr>
            <a:xfrm>
              <a:off x="3225191" y="269983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6" name="TextBox 115">
              <a:extLst>
                <a:ext uri="{FF2B5EF4-FFF2-40B4-BE49-F238E27FC236}">
                  <a16:creationId xmlns:a16="http://schemas.microsoft.com/office/drawing/2014/main" id="{834B419A-5B34-8807-2CD9-CA2A60CCE179}"/>
                </a:ext>
              </a:extLst>
            </p:cNvPr>
            <p:cNvSpPr txBox="1"/>
            <p:nvPr/>
          </p:nvSpPr>
          <p:spPr>
            <a:xfrm>
              <a:off x="3284165" y="2705004"/>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7" name="TextBox 116">
              <a:extLst>
                <a:ext uri="{FF2B5EF4-FFF2-40B4-BE49-F238E27FC236}">
                  <a16:creationId xmlns:a16="http://schemas.microsoft.com/office/drawing/2014/main" id="{BF23E689-48E9-CA45-3F84-5BA3431FB1E7}"/>
                </a:ext>
              </a:extLst>
            </p:cNvPr>
            <p:cNvSpPr txBox="1"/>
            <p:nvPr/>
          </p:nvSpPr>
          <p:spPr>
            <a:xfrm>
              <a:off x="3442809" y="2832717"/>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8" name="TextBox 117">
              <a:extLst>
                <a:ext uri="{FF2B5EF4-FFF2-40B4-BE49-F238E27FC236}">
                  <a16:creationId xmlns:a16="http://schemas.microsoft.com/office/drawing/2014/main" id="{E678F863-39EF-0A98-E7E9-5DECD2A62BA3}"/>
                </a:ext>
              </a:extLst>
            </p:cNvPr>
            <p:cNvSpPr txBox="1"/>
            <p:nvPr/>
          </p:nvSpPr>
          <p:spPr>
            <a:xfrm>
              <a:off x="3302745" y="2705003"/>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19" name="TextBox 118">
              <a:extLst>
                <a:ext uri="{FF2B5EF4-FFF2-40B4-BE49-F238E27FC236}">
                  <a16:creationId xmlns:a16="http://schemas.microsoft.com/office/drawing/2014/main" id="{B9EB0804-BC12-6371-542F-65317BF1BFE5}"/>
                </a:ext>
              </a:extLst>
            </p:cNvPr>
            <p:cNvSpPr txBox="1"/>
            <p:nvPr/>
          </p:nvSpPr>
          <p:spPr>
            <a:xfrm>
              <a:off x="3345323" y="283040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0" name="TextBox 119">
              <a:extLst>
                <a:ext uri="{FF2B5EF4-FFF2-40B4-BE49-F238E27FC236}">
                  <a16:creationId xmlns:a16="http://schemas.microsoft.com/office/drawing/2014/main" id="{03D21A2B-2525-F357-8F0D-4D0D4A41364D}"/>
                </a:ext>
              </a:extLst>
            </p:cNvPr>
            <p:cNvSpPr txBox="1"/>
            <p:nvPr/>
          </p:nvSpPr>
          <p:spPr>
            <a:xfrm>
              <a:off x="3511309" y="28412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1" name="TextBox 120">
              <a:extLst>
                <a:ext uri="{FF2B5EF4-FFF2-40B4-BE49-F238E27FC236}">
                  <a16:creationId xmlns:a16="http://schemas.microsoft.com/office/drawing/2014/main" id="{C9FB2BCD-51E2-C116-7C00-03382009F43E}"/>
                </a:ext>
              </a:extLst>
            </p:cNvPr>
            <p:cNvSpPr txBox="1"/>
            <p:nvPr/>
          </p:nvSpPr>
          <p:spPr>
            <a:xfrm>
              <a:off x="3733461" y="282884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2" name="TextBox 121">
              <a:extLst>
                <a:ext uri="{FF2B5EF4-FFF2-40B4-BE49-F238E27FC236}">
                  <a16:creationId xmlns:a16="http://schemas.microsoft.com/office/drawing/2014/main" id="{4A397DE6-FCEE-E1A6-7A11-B3DC8F1B5BA6}"/>
                </a:ext>
              </a:extLst>
            </p:cNvPr>
            <p:cNvSpPr txBox="1"/>
            <p:nvPr/>
          </p:nvSpPr>
          <p:spPr>
            <a:xfrm>
              <a:off x="3753053" y="2828842"/>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3" name="TextBox 122">
              <a:extLst>
                <a:ext uri="{FF2B5EF4-FFF2-40B4-BE49-F238E27FC236}">
                  <a16:creationId xmlns:a16="http://schemas.microsoft.com/office/drawing/2014/main" id="{3EE20F39-3F16-6BFC-7CCF-0E0F0305C530}"/>
                </a:ext>
              </a:extLst>
            </p:cNvPr>
            <p:cNvSpPr txBox="1"/>
            <p:nvPr/>
          </p:nvSpPr>
          <p:spPr>
            <a:xfrm>
              <a:off x="3595822" y="28412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4" name="TextBox 123">
              <a:extLst>
                <a:ext uri="{FF2B5EF4-FFF2-40B4-BE49-F238E27FC236}">
                  <a16:creationId xmlns:a16="http://schemas.microsoft.com/office/drawing/2014/main" id="{FEFE33F7-03E4-7AAD-860E-1F3D3486C583}"/>
                </a:ext>
              </a:extLst>
            </p:cNvPr>
            <p:cNvSpPr txBox="1"/>
            <p:nvPr/>
          </p:nvSpPr>
          <p:spPr>
            <a:xfrm>
              <a:off x="3655233" y="2841229"/>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5" name="TextBox 124">
              <a:extLst>
                <a:ext uri="{FF2B5EF4-FFF2-40B4-BE49-F238E27FC236}">
                  <a16:creationId xmlns:a16="http://schemas.microsoft.com/office/drawing/2014/main" id="{05611D4E-8212-7DBC-3B3C-D34DDF630A79}"/>
                </a:ext>
              </a:extLst>
            </p:cNvPr>
            <p:cNvSpPr txBox="1"/>
            <p:nvPr/>
          </p:nvSpPr>
          <p:spPr>
            <a:xfrm>
              <a:off x="3764678" y="3056790"/>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6" name="TextBox 125">
              <a:extLst>
                <a:ext uri="{FF2B5EF4-FFF2-40B4-BE49-F238E27FC236}">
                  <a16:creationId xmlns:a16="http://schemas.microsoft.com/office/drawing/2014/main" id="{09E3D356-CA24-89A2-5571-EAB84CDFEB1F}"/>
                </a:ext>
              </a:extLst>
            </p:cNvPr>
            <p:cNvSpPr txBox="1"/>
            <p:nvPr/>
          </p:nvSpPr>
          <p:spPr>
            <a:xfrm>
              <a:off x="3862534" y="305338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7" name="TextBox 126">
              <a:extLst>
                <a:ext uri="{FF2B5EF4-FFF2-40B4-BE49-F238E27FC236}">
                  <a16:creationId xmlns:a16="http://schemas.microsoft.com/office/drawing/2014/main" id="{535D2E32-4595-28D6-8A00-BBBA4F69E694}"/>
                </a:ext>
              </a:extLst>
            </p:cNvPr>
            <p:cNvSpPr txBox="1"/>
            <p:nvPr/>
          </p:nvSpPr>
          <p:spPr>
            <a:xfrm>
              <a:off x="4112100" y="305920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8" name="TextBox 127">
              <a:extLst>
                <a:ext uri="{FF2B5EF4-FFF2-40B4-BE49-F238E27FC236}">
                  <a16:creationId xmlns:a16="http://schemas.microsoft.com/office/drawing/2014/main" id="{3F4885F2-A1A6-186C-9D38-EC35E956623F}"/>
                </a:ext>
              </a:extLst>
            </p:cNvPr>
            <p:cNvSpPr txBox="1"/>
            <p:nvPr/>
          </p:nvSpPr>
          <p:spPr>
            <a:xfrm>
              <a:off x="4369112" y="306308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29" name="TextBox 128">
              <a:extLst>
                <a:ext uri="{FF2B5EF4-FFF2-40B4-BE49-F238E27FC236}">
                  <a16:creationId xmlns:a16="http://schemas.microsoft.com/office/drawing/2014/main" id="{FC3A119B-4070-0256-4C7C-A65EDAB921F0}"/>
                </a:ext>
              </a:extLst>
            </p:cNvPr>
            <p:cNvSpPr txBox="1"/>
            <p:nvPr/>
          </p:nvSpPr>
          <p:spPr>
            <a:xfrm>
              <a:off x="5334914" y="306308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30" name="TextBox 129">
              <a:extLst>
                <a:ext uri="{FF2B5EF4-FFF2-40B4-BE49-F238E27FC236}">
                  <a16:creationId xmlns:a16="http://schemas.microsoft.com/office/drawing/2014/main" id="{A16F7726-2A4B-A5AD-F841-A8B49D98F899}"/>
                </a:ext>
              </a:extLst>
            </p:cNvPr>
            <p:cNvSpPr txBox="1"/>
            <p:nvPr/>
          </p:nvSpPr>
          <p:spPr>
            <a:xfrm>
              <a:off x="4432397" y="306308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31" name="TextBox 130">
              <a:extLst>
                <a:ext uri="{FF2B5EF4-FFF2-40B4-BE49-F238E27FC236}">
                  <a16:creationId xmlns:a16="http://schemas.microsoft.com/office/drawing/2014/main" id="{A14711DC-64DC-18AB-9856-F428D3AA8454}"/>
                </a:ext>
              </a:extLst>
            </p:cNvPr>
            <p:cNvSpPr txBox="1"/>
            <p:nvPr/>
          </p:nvSpPr>
          <p:spPr>
            <a:xfrm>
              <a:off x="4631291" y="306308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32" name="TextBox 131">
              <a:extLst>
                <a:ext uri="{FF2B5EF4-FFF2-40B4-BE49-F238E27FC236}">
                  <a16:creationId xmlns:a16="http://schemas.microsoft.com/office/drawing/2014/main" id="{8970F572-AEE3-A080-5948-3EFE0F7A3065}"/>
                </a:ext>
              </a:extLst>
            </p:cNvPr>
            <p:cNvSpPr txBox="1"/>
            <p:nvPr/>
          </p:nvSpPr>
          <p:spPr>
            <a:xfrm>
              <a:off x="5157695" y="3059206"/>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sp>
          <p:nvSpPr>
            <p:cNvPr id="133" name="TextBox 132">
              <a:extLst>
                <a:ext uri="{FF2B5EF4-FFF2-40B4-BE49-F238E27FC236}">
                  <a16:creationId xmlns:a16="http://schemas.microsoft.com/office/drawing/2014/main" id="{B4D20601-E59A-B752-9824-979D8F1BF335}"/>
                </a:ext>
              </a:extLst>
            </p:cNvPr>
            <p:cNvSpPr txBox="1"/>
            <p:nvPr/>
          </p:nvSpPr>
          <p:spPr>
            <a:xfrm>
              <a:off x="4775942" y="3063081"/>
              <a:ext cx="218962" cy="179387"/>
            </a:xfrm>
            <a:prstGeom prst="rect">
              <a:avLst/>
            </a:prstGeom>
          </p:spPr>
          <p:txBody>
            <a:bodyPr vert="horz" wrap="square" lIns="0" tIns="0" rIns="0" bIns="0" rtlCol="0">
              <a:noAutofit/>
            </a:bodyPr>
            <a:lstStyle/>
            <a:p>
              <a:pPr algn="ctr"/>
              <a:r>
                <a:rPr lang="en-US" sz="1400" dirty="0">
                  <a:solidFill>
                    <a:schemeClr val="accent1"/>
                  </a:solidFill>
                </a:rPr>
                <a:t>+</a:t>
              </a:r>
            </a:p>
          </p:txBody>
        </p:sp>
      </p:grpSp>
    </p:spTree>
    <p:extLst>
      <p:ext uri="{BB962C8B-B14F-4D97-AF65-F5344CB8AC3E}">
        <p14:creationId xmlns:p14="http://schemas.microsoft.com/office/powerpoint/2010/main" val="629184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38BB7-A329-6512-3DB0-BB87A437B78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7842A62-0BC9-7DAC-BDA1-DE20F443DCC1}"/>
              </a:ext>
            </a:extLst>
          </p:cNvPr>
          <p:cNvSpPr>
            <a:spLocks noGrp="1"/>
          </p:cNvSpPr>
          <p:nvPr>
            <p:ph type="title"/>
          </p:nvPr>
        </p:nvSpPr>
        <p:spPr>
          <a:xfrm>
            <a:off x="231078" y="531006"/>
            <a:ext cx="11740260" cy="502445"/>
          </a:xfrm>
        </p:spPr>
        <p:txBody>
          <a:bodyPr/>
          <a:lstStyle/>
          <a:p>
            <a:r>
              <a:rPr lang="en-US"/>
              <a:t>HU Resistance and Intolerance in ET: ELN Criteria</a:t>
            </a:r>
          </a:p>
        </p:txBody>
      </p:sp>
      <p:sp>
        <p:nvSpPr>
          <p:cNvPr id="7" name="Content Placeholder 6">
            <a:extLst>
              <a:ext uri="{FF2B5EF4-FFF2-40B4-BE49-F238E27FC236}">
                <a16:creationId xmlns:a16="http://schemas.microsoft.com/office/drawing/2014/main" id="{CB93D126-34AB-AC7E-52D2-753634187794}"/>
              </a:ext>
            </a:extLst>
          </p:cNvPr>
          <p:cNvSpPr>
            <a:spLocks noGrp="1"/>
          </p:cNvSpPr>
          <p:nvPr>
            <p:ph idx="1"/>
          </p:nvPr>
        </p:nvSpPr>
        <p:spPr>
          <a:xfrm>
            <a:off x="231078" y="4870058"/>
            <a:ext cx="11740260" cy="1219845"/>
          </a:xfrm>
        </p:spPr>
        <p:txBody>
          <a:bodyPr/>
          <a:lstStyle/>
          <a:p>
            <a:r>
              <a:rPr lang="en-US" dirty="0">
                <a:solidFill>
                  <a:srgbClr val="161616"/>
                </a:solidFill>
                <a:latin typeface="Poppins"/>
              </a:rPr>
              <a:t>Prevalence of HU resistance/intolerance: up to 20%</a:t>
            </a:r>
            <a:endParaRPr lang="en-US" dirty="0"/>
          </a:p>
        </p:txBody>
      </p:sp>
      <p:sp>
        <p:nvSpPr>
          <p:cNvPr id="4" name="Content Placeholder 3">
            <a:extLst>
              <a:ext uri="{FF2B5EF4-FFF2-40B4-BE49-F238E27FC236}">
                <a16:creationId xmlns:a16="http://schemas.microsoft.com/office/drawing/2014/main" id="{394DE74C-EA60-6BF9-3E69-BEE334EB25D5}"/>
              </a:ext>
            </a:extLst>
          </p:cNvPr>
          <p:cNvSpPr>
            <a:spLocks noGrp="1"/>
          </p:cNvSpPr>
          <p:nvPr>
            <p:ph sz="quarter" idx="10"/>
          </p:nvPr>
        </p:nvSpPr>
        <p:spPr>
          <a:xfrm>
            <a:off x="1712199" y="6302375"/>
            <a:ext cx="7812290" cy="327025"/>
          </a:xfrm>
        </p:spPr>
        <p:txBody>
          <a:bodyPr/>
          <a:lstStyle/>
          <a:p>
            <a:pPr algn="ctr"/>
            <a:r>
              <a:rPr lang="pl-PL" dirty="0"/>
              <a:t>Barosi. </a:t>
            </a:r>
            <a:r>
              <a:rPr lang="en-US" dirty="0"/>
              <a:t>Leukemia. 2007;21:277. Hernandez-Boluda. Br J </a:t>
            </a:r>
            <a:r>
              <a:rPr lang="en-US" dirty="0" err="1"/>
              <a:t>Haematol</a:t>
            </a:r>
            <a:r>
              <a:rPr lang="en-US" dirty="0"/>
              <a:t>. 2011;152:81.</a:t>
            </a:r>
            <a:endParaRPr lang="pl-PL" dirty="0"/>
          </a:p>
        </p:txBody>
      </p:sp>
      <p:sp>
        <p:nvSpPr>
          <p:cNvPr id="16" name="Right Arrow 17">
            <a:extLst>
              <a:ext uri="{FF2B5EF4-FFF2-40B4-BE49-F238E27FC236}">
                <a16:creationId xmlns:a16="http://schemas.microsoft.com/office/drawing/2014/main" id="{F5EC2D8D-5DCB-7412-0DA5-D41FFDC200D4}"/>
              </a:ext>
            </a:extLst>
          </p:cNvPr>
          <p:cNvSpPr/>
          <p:nvPr/>
        </p:nvSpPr>
        <p:spPr>
          <a:xfrm>
            <a:off x="7101286" y="3309100"/>
            <a:ext cx="1366680" cy="548640"/>
          </a:xfrm>
          <a:prstGeom prst="rightArrow">
            <a:avLst/>
          </a:prstGeom>
          <a:solidFill>
            <a:schemeClr val="accent6"/>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Poppins"/>
              <a:ea typeface="+mn-ea"/>
              <a:cs typeface="+mn-cs"/>
            </a:endParaRPr>
          </a:p>
        </p:txBody>
      </p:sp>
      <p:sp>
        <p:nvSpPr>
          <p:cNvPr id="17" name="Content Placeholder 5">
            <a:extLst>
              <a:ext uri="{FF2B5EF4-FFF2-40B4-BE49-F238E27FC236}">
                <a16:creationId xmlns:a16="http://schemas.microsoft.com/office/drawing/2014/main" id="{CF533C3C-65EA-B4F6-B62A-8FB680ED0EA0}"/>
              </a:ext>
            </a:extLst>
          </p:cNvPr>
          <p:cNvSpPr txBox="1">
            <a:spLocks/>
          </p:cNvSpPr>
          <p:nvPr/>
        </p:nvSpPr>
        <p:spPr bwMode="auto">
          <a:xfrm>
            <a:off x="430484" y="2819816"/>
            <a:ext cx="6670802" cy="1527208"/>
          </a:xfrm>
          <a:prstGeom prst="rect">
            <a:avLst/>
          </a:prstGeom>
          <a:solidFill>
            <a:schemeClr val="accent6"/>
          </a:solidFill>
          <a:ln>
            <a:noFill/>
          </a:ln>
          <a:extLst>
            <a:ext uri="{FAA26D3D-D897-4be2-8F04-BA451C77F1D7}">
              <ma14:placeholderFlag xmlns:ma14="http://schemas.microsoft.com/office/mac/drawingml/2011/main" xmlns="" val="1"/>
            </a:ext>
          </a:extLst>
        </p:spPr>
        <p:txBody>
          <a:bodyPr lIns="121608" tIns="60804" rIns="121608" bIns="60804">
            <a:noAutofit/>
          </a:bodyPr>
          <a:lstStyle>
            <a:lvl1pPr marL="342900" indent="-342900" algn="l" defTabSz="457200" rtl="0" eaLnBrk="0" fontAlgn="base" hangingPunct="0">
              <a:spcBef>
                <a:spcPct val="20000"/>
              </a:spcBef>
              <a:spcAft>
                <a:spcPct val="0"/>
              </a:spcAft>
              <a:buClr>
                <a:schemeClr val="accent5">
                  <a:lumMod val="75000"/>
                </a:schemeClr>
              </a:buClr>
              <a:buFont typeface="Arial"/>
              <a:buChar char="•"/>
              <a:defRPr sz="2400" kern="1200">
                <a:solidFill>
                  <a:schemeClr val="tx1"/>
                </a:solidFill>
                <a:latin typeface="+mn-lt"/>
                <a:ea typeface="MS PGothic" pitchFamily="34" charset="-128"/>
                <a:cs typeface="Geneva" charset="0"/>
              </a:defRPr>
            </a:lvl1pPr>
            <a:lvl2pPr marL="742950" indent="-28575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2pPr>
            <a:lvl3pPr marL="11430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3pPr>
            <a:lvl4pPr marL="16002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4pPr>
            <a:lvl5pPr marL="2057400" indent="-228600" algn="l" defTabSz="457200" rtl="0" eaLnBrk="0" fontAlgn="base" hangingPunct="0">
              <a:spcBef>
                <a:spcPct val="20000"/>
              </a:spcBef>
              <a:spcAft>
                <a:spcPct val="0"/>
              </a:spcAft>
              <a:buClr>
                <a:schemeClr val="accent5">
                  <a:lumMod val="75000"/>
                </a:schemeClr>
              </a:buClr>
              <a:buFont typeface="Lucida Grande"/>
              <a:buChar char="–"/>
              <a:defRPr sz="2400" kern="1200">
                <a:solidFill>
                  <a:schemeClr val="tx1"/>
                </a:solidFill>
                <a:latin typeface="+mn-lt"/>
                <a:ea typeface="Geneva" charset="0"/>
                <a:cs typeface="Geneva"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36538" lvl="0" indent="-236538" defTabSz="457063">
              <a:spcBef>
                <a:spcPts val="0"/>
              </a:spcBef>
              <a:buClr>
                <a:srgbClr val="FFFFFF"/>
              </a:buClr>
              <a:buFont typeface="Arial" panose="020B0604020202020204" pitchFamily="34" charset="0"/>
              <a:buChar char="•"/>
              <a:defRPr/>
            </a:pPr>
            <a:r>
              <a:rPr kumimoji="0" lang="en-US" sz="1800" b="0" i="0" u="none" strike="noStrike" kern="1200" cap="none" spc="0" normalizeH="0" baseline="0" noProof="0" dirty="0">
                <a:ln>
                  <a:noFill/>
                </a:ln>
                <a:solidFill>
                  <a:schemeClr val="bg2"/>
                </a:solidFill>
                <a:effectLst/>
                <a:uLnTx/>
                <a:uFillTx/>
                <a:latin typeface="Poppins"/>
                <a:ea typeface="MS PGothic" pitchFamily="34" charset="-128"/>
              </a:rPr>
              <a:t>Platelets &gt;400 x </a:t>
            </a:r>
            <a:r>
              <a:rPr lang="en-US" sz="1800" spc="-53" dirty="0">
                <a:solidFill>
                  <a:schemeClr val="bg2"/>
                </a:solidFill>
              </a:rPr>
              <a:t>10</a:t>
            </a:r>
            <a:r>
              <a:rPr lang="en-US" sz="1800" spc="-53" baseline="30000" dirty="0">
                <a:solidFill>
                  <a:schemeClr val="bg2"/>
                </a:solidFill>
              </a:rPr>
              <a:t>9 </a:t>
            </a:r>
            <a:r>
              <a:rPr lang="en-US" sz="1800" spc="-53" dirty="0">
                <a:solidFill>
                  <a:schemeClr val="bg2"/>
                </a:solidFill>
              </a:rPr>
              <a:t>/</a:t>
            </a:r>
            <a:r>
              <a:rPr lang="en-US" sz="1800" dirty="0">
                <a:solidFill>
                  <a:schemeClr val="bg2"/>
                </a:solidFill>
              </a:rPr>
              <a:t>L</a:t>
            </a:r>
            <a:r>
              <a:rPr kumimoji="0" lang="en-US" sz="1800" b="0" i="0" u="none" strike="noStrike" kern="1200" cap="none" spc="0" normalizeH="0" baseline="0" noProof="0" dirty="0">
                <a:ln>
                  <a:noFill/>
                </a:ln>
                <a:solidFill>
                  <a:schemeClr val="bg2"/>
                </a:solidFill>
                <a:effectLst/>
                <a:uLnTx/>
                <a:uFillTx/>
                <a:latin typeface="Poppins"/>
                <a:ea typeface="MS PGothic" pitchFamily="34" charset="-128"/>
              </a:rPr>
              <a:t> and WBC &lt;</a:t>
            </a:r>
            <a:r>
              <a:rPr lang="en-US" sz="1800" dirty="0">
                <a:solidFill>
                  <a:schemeClr val="bg2"/>
                </a:solidFill>
              </a:rPr>
              <a:t>2.5 x </a:t>
            </a:r>
            <a:r>
              <a:rPr lang="en-US" sz="1800" spc="-53" dirty="0">
                <a:solidFill>
                  <a:schemeClr val="bg2"/>
                </a:solidFill>
              </a:rPr>
              <a:t>10</a:t>
            </a:r>
            <a:r>
              <a:rPr lang="en-US" sz="1800" spc="-53" baseline="30000" dirty="0">
                <a:solidFill>
                  <a:schemeClr val="bg2"/>
                </a:solidFill>
              </a:rPr>
              <a:t>9 </a:t>
            </a:r>
            <a:r>
              <a:rPr lang="en-US" sz="1800" spc="-53" dirty="0">
                <a:solidFill>
                  <a:schemeClr val="bg2"/>
                </a:solidFill>
              </a:rPr>
              <a:t>/</a:t>
            </a:r>
            <a:r>
              <a:rPr lang="en-US" sz="1800" dirty="0">
                <a:solidFill>
                  <a:schemeClr val="bg2"/>
                </a:solidFill>
              </a:rPr>
              <a:t>L </a:t>
            </a:r>
            <a:endParaRPr kumimoji="0" lang="en-US" sz="1800" b="0" i="0" u="none" strike="noStrike" kern="1200" cap="none" spc="0" normalizeH="0" baseline="0" noProof="0" dirty="0">
              <a:ln>
                <a:noFill/>
              </a:ln>
              <a:solidFill>
                <a:schemeClr val="bg2"/>
              </a:solidFill>
              <a:effectLst/>
              <a:uLnTx/>
              <a:uFillTx/>
              <a:latin typeface="Poppins"/>
              <a:ea typeface="MS PGothic" pitchFamily="34" charset="-128"/>
            </a:endParaRPr>
          </a:p>
          <a:p>
            <a:pPr marL="236538" lvl="0" indent="-236538" defTabSz="457063">
              <a:spcBef>
                <a:spcPts val="0"/>
              </a:spcBef>
              <a:buClr>
                <a:srgbClr val="FFFFFF"/>
              </a:buClr>
              <a:buFont typeface="Arial" panose="020B0604020202020204" pitchFamily="34" charset="0"/>
              <a:buChar char="•"/>
              <a:defRPr/>
            </a:pPr>
            <a:r>
              <a:rPr lang="en-US" sz="1800" dirty="0">
                <a:solidFill>
                  <a:schemeClr val="bg2"/>
                </a:solidFill>
                <a:latin typeface="Poppins"/>
              </a:rPr>
              <a:t>Platelets &gt;400 x </a:t>
            </a:r>
            <a:r>
              <a:rPr lang="en-US" sz="1800" spc="-53" dirty="0">
                <a:solidFill>
                  <a:schemeClr val="bg2"/>
                </a:solidFill>
              </a:rPr>
              <a:t>10</a:t>
            </a:r>
            <a:r>
              <a:rPr lang="en-US" sz="1800" spc="-53" baseline="30000" dirty="0">
                <a:solidFill>
                  <a:schemeClr val="bg2"/>
                </a:solidFill>
              </a:rPr>
              <a:t>9 </a:t>
            </a:r>
            <a:r>
              <a:rPr lang="en-US" sz="1800" spc="-53" dirty="0">
                <a:solidFill>
                  <a:schemeClr val="bg2"/>
                </a:solidFill>
              </a:rPr>
              <a:t>/</a:t>
            </a:r>
            <a:r>
              <a:rPr lang="en-US" sz="1800" dirty="0">
                <a:solidFill>
                  <a:schemeClr val="bg2"/>
                </a:solidFill>
              </a:rPr>
              <a:t>L</a:t>
            </a:r>
            <a:r>
              <a:rPr lang="en-US" sz="1800" dirty="0">
                <a:solidFill>
                  <a:schemeClr val="bg2"/>
                </a:solidFill>
                <a:latin typeface="Poppins"/>
              </a:rPr>
              <a:t> and Hb &lt;10g/dL</a:t>
            </a:r>
          </a:p>
          <a:p>
            <a:pPr marL="236538" marR="0" lvl="0" indent="-236538"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defRPr/>
            </a:pPr>
            <a:r>
              <a:rPr kumimoji="0" lang="en-US" sz="1800" b="0" i="0" u="none" strike="noStrike" kern="1200" cap="none" spc="0" normalizeH="0" baseline="0" noProof="0" dirty="0">
                <a:ln>
                  <a:noFill/>
                </a:ln>
                <a:solidFill>
                  <a:schemeClr val="bg2"/>
                </a:solidFill>
                <a:effectLst/>
                <a:uLnTx/>
                <a:uFillTx/>
                <a:latin typeface="Poppins"/>
                <a:ea typeface="MS PGothic" pitchFamily="34" charset="-128"/>
              </a:rPr>
              <a:t>Leg ulcers or other unacceptable mucocutaneous AEs</a:t>
            </a:r>
          </a:p>
          <a:p>
            <a:pPr marL="236538" marR="0" lvl="0" indent="-236538" algn="l" defTabSz="457063" rtl="0" eaLnBrk="0" fontAlgn="base" latinLnBrk="0" hangingPunct="0">
              <a:lnSpc>
                <a:spcPct val="100000"/>
              </a:lnSpc>
              <a:spcBef>
                <a:spcPts val="0"/>
              </a:spcBef>
              <a:spcAft>
                <a:spcPct val="0"/>
              </a:spcAft>
              <a:buClr>
                <a:srgbClr val="FFFFFF"/>
              </a:buClr>
              <a:buSzTx/>
              <a:buFont typeface="Arial" panose="020B0604020202020204" pitchFamily="34" charset="0"/>
              <a:buChar char="•"/>
              <a:defRPr/>
            </a:pPr>
            <a:r>
              <a:rPr lang="en-US" sz="1800" dirty="0">
                <a:solidFill>
                  <a:schemeClr val="bg2"/>
                </a:solidFill>
                <a:latin typeface="Poppins"/>
              </a:rPr>
              <a:t>HU-related fever</a:t>
            </a:r>
            <a:endParaRPr kumimoji="0" lang="en-US" sz="1800" b="0" i="0" u="none" strike="noStrike" kern="1200" cap="none" spc="0" normalizeH="0" baseline="0" noProof="0" dirty="0">
              <a:ln>
                <a:noFill/>
              </a:ln>
              <a:solidFill>
                <a:schemeClr val="bg2"/>
              </a:solidFill>
              <a:effectLst/>
              <a:uLnTx/>
              <a:uFillTx/>
              <a:latin typeface="Poppins"/>
              <a:ea typeface="MS PGothic" pitchFamily="34" charset="-128"/>
            </a:endParaRPr>
          </a:p>
          <a:p>
            <a:pPr marL="0" marR="0" lvl="0" indent="0" algn="l" defTabSz="457063" rtl="0" eaLnBrk="0" fontAlgn="base" latinLnBrk="0" hangingPunct="0">
              <a:lnSpc>
                <a:spcPct val="100000"/>
              </a:lnSpc>
              <a:spcBef>
                <a:spcPts val="0"/>
              </a:spcBef>
              <a:spcAft>
                <a:spcPct val="0"/>
              </a:spcAft>
              <a:buClr>
                <a:srgbClr val="FFFFFF"/>
              </a:buClr>
              <a:buSzTx/>
              <a:buNone/>
              <a:tabLst/>
              <a:defRPr/>
            </a:pPr>
            <a:endParaRPr kumimoji="0" lang="en-US" sz="1800" b="0" i="0" u="none" strike="noStrike" kern="1200" cap="none" spc="0" normalizeH="0" baseline="0" noProof="0" dirty="0">
              <a:ln>
                <a:noFill/>
              </a:ln>
              <a:solidFill>
                <a:schemeClr val="bg2"/>
              </a:solidFill>
              <a:effectLst/>
              <a:uLnTx/>
              <a:uFillTx/>
              <a:latin typeface="Poppins"/>
              <a:ea typeface="MS PGothic" pitchFamily="34" charset="-128"/>
            </a:endParaRPr>
          </a:p>
        </p:txBody>
      </p:sp>
      <p:sp>
        <p:nvSpPr>
          <p:cNvPr id="18" name="Right Arrow 10">
            <a:extLst>
              <a:ext uri="{FF2B5EF4-FFF2-40B4-BE49-F238E27FC236}">
                <a16:creationId xmlns:a16="http://schemas.microsoft.com/office/drawing/2014/main" id="{7A693AE5-4F06-AB54-42F9-2288A0953450}"/>
              </a:ext>
            </a:extLst>
          </p:cNvPr>
          <p:cNvSpPr/>
          <p:nvPr/>
        </p:nvSpPr>
        <p:spPr>
          <a:xfrm>
            <a:off x="7074133" y="1885642"/>
            <a:ext cx="1393831" cy="548640"/>
          </a:xfrm>
          <a:prstGeom prst="rightArrow">
            <a:avLst/>
          </a:prstGeom>
          <a:solidFill>
            <a:schemeClr val="accent1"/>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Poppins"/>
              <a:ea typeface="+mn-ea"/>
              <a:cs typeface="+mn-cs"/>
            </a:endParaRPr>
          </a:p>
        </p:txBody>
      </p:sp>
      <p:sp>
        <p:nvSpPr>
          <p:cNvPr id="19" name="Rounded Rectangle 11">
            <a:extLst>
              <a:ext uri="{FF2B5EF4-FFF2-40B4-BE49-F238E27FC236}">
                <a16:creationId xmlns:a16="http://schemas.microsoft.com/office/drawing/2014/main" id="{7196546B-0A93-97DE-43E9-39E1C729BC9E}"/>
              </a:ext>
            </a:extLst>
          </p:cNvPr>
          <p:cNvSpPr/>
          <p:nvPr/>
        </p:nvSpPr>
        <p:spPr>
          <a:xfrm>
            <a:off x="8554506" y="1795539"/>
            <a:ext cx="3196313" cy="728847"/>
          </a:xfrm>
          <a:prstGeom prst="rect">
            <a:avLst/>
          </a:prstGeom>
          <a:solidFill>
            <a:schemeClr val="accent1"/>
          </a:solidFill>
          <a:ln w="6350" cap="flat" cmpd="sng" algn="ctr">
            <a:no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chemeClr val="bg2"/>
                </a:solidFill>
                <a:effectLst/>
                <a:uLnTx/>
                <a:uFillTx/>
                <a:latin typeface="Poppins"/>
                <a:ea typeface="+mn-ea"/>
                <a:cs typeface="+mn-cs"/>
              </a:rPr>
              <a:t>After &gt;3 mo at </a:t>
            </a:r>
            <a:br>
              <a:rPr kumimoji="0" lang="en-US" sz="1800" b="0" i="0" u="none" strike="noStrike" kern="0" cap="none" spc="0" normalizeH="0" baseline="0" noProof="0">
                <a:ln>
                  <a:noFill/>
                </a:ln>
                <a:solidFill>
                  <a:schemeClr val="bg2"/>
                </a:solidFill>
                <a:effectLst/>
                <a:uLnTx/>
                <a:uFillTx/>
                <a:latin typeface="Poppins"/>
                <a:ea typeface="+mn-ea"/>
                <a:cs typeface="+mn-cs"/>
              </a:rPr>
            </a:br>
            <a:r>
              <a:rPr kumimoji="0" lang="en-US" sz="1800" b="0" i="0" u="none" strike="noStrike" kern="0" cap="none" spc="0" normalizeH="0" baseline="0" noProof="0">
                <a:ln>
                  <a:noFill/>
                </a:ln>
                <a:solidFill>
                  <a:schemeClr val="bg2"/>
                </a:solidFill>
                <a:effectLst/>
                <a:uLnTx/>
                <a:uFillTx/>
                <a:latin typeface="Poppins"/>
                <a:ea typeface="+mn-ea"/>
                <a:cs typeface="+mn-cs"/>
              </a:rPr>
              <a:t>≥2 g/day</a:t>
            </a:r>
          </a:p>
        </p:txBody>
      </p:sp>
      <p:sp>
        <p:nvSpPr>
          <p:cNvPr id="20" name="Content Placeholder 5">
            <a:extLst>
              <a:ext uri="{FF2B5EF4-FFF2-40B4-BE49-F238E27FC236}">
                <a16:creationId xmlns:a16="http://schemas.microsoft.com/office/drawing/2014/main" id="{A5C70E45-3C4A-0D11-AC5C-E1F0D3CB239D}"/>
              </a:ext>
            </a:extLst>
          </p:cNvPr>
          <p:cNvSpPr txBox="1">
            <a:spLocks/>
          </p:cNvSpPr>
          <p:nvPr/>
        </p:nvSpPr>
        <p:spPr>
          <a:xfrm>
            <a:off x="438297" y="1795539"/>
            <a:ext cx="6662640" cy="728847"/>
          </a:xfrm>
          <a:prstGeom prst="rect">
            <a:avLst/>
          </a:prstGeom>
          <a:solidFill>
            <a:schemeClr val="accent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00000"/>
              </a:lnSpc>
              <a:spcBef>
                <a:spcPts val="600"/>
              </a:spcBef>
              <a:buClr>
                <a:srgbClr val="FFFFFF"/>
              </a:buClr>
              <a:defRPr/>
            </a:pPr>
            <a:r>
              <a:rPr kumimoji="0" lang="en-US" sz="1800" b="0" i="0" u="none" strike="noStrike" kern="1200" cap="none" spc="0" normalizeH="0" baseline="0" noProof="0" dirty="0">
                <a:ln>
                  <a:noFill/>
                </a:ln>
                <a:solidFill>
                  <a:schemeClr val="bg2"/>
                </a:solidFill>
                <a:effectLst/>
                <a:uLnTx/>
                <a:uFillTx/>
                <a:latin typeface="Poppins"/>
                <a:ea typeface="+mn-ea"/>
                <a:cs typeface="+mn-cs"/>
              </a:rPr>
              <a:t>Platelets &gt;600 x </a:t>
            </a:r>
            <a:r>
              <a:rPr lang="en-US" sz="1800" spc="-53" dirty="0">
                <a:solidFill>
                  <a:schemeClr val="bg2"/>
                </a:solidFill>
              </a:rPr>
              <a:t>10</a:t>
            </a:r>
            <a:r>
              <a:rPr lang="en-US" sz="1800" spc="-53" baseline="30000" dirty="0">
                <a:solidFill>
                  <a:schemeClr val="bg2"/>
                </a:solidFill>
              </a:rPr>
              <a:t>9 </a:t>
            </a:r>
            <a:r>
              <a:rPr lang="en-US" sz="1800" spc="-53" dirty="0">
                <a:solidFill>
                  <a:schemeClr val="bg2"/>
                </a:solidFill>
              </a:rPr>
              <a:t>/</a:t>
            </a:r>
            <a:r>
              <a:rPr kumimoji="0" lang="en-US" sz="1800" b="0" i="0" u="none" strike="noStrike" kern="1200" cap="none" spc="0" normalizeH="0" baseline="0" noProof="0" dirty="0">
                <a:ln>
                  <a:noFill/>
                </a:ln>
                <a:solidFill>
                  <a:schemeClr val="bg2"/>
                </a:solidFill>
                <a:effectLst/>
                <a:uLnTx/>
                <a:uFillTx/>
                <a:latin typeface="Poppins"/>
                <a:ea typeface="+mn-ea"/>
                <a:cs typeface="+mn-cs"/>
              </a:rPr>
              <a:t>L</a:t>
            </a:r>
          </a:p>
        </p:txBody>
      </p:sp>
      <p:sp>
        <p:nvSpPr>
          <p:cNvPr id="23" name="Rounded Rectangle 16">
            <a:extLst>
              <a:ext uri="{FF2B5EF4-FFF2-40B4-BE49-F238E27FC236}">
                <a16:creationId xmlns:a16="http://schemas.microsoft.com/office/drawing/2014/main" id="{BA1D4008-1217-4EB2-5062-18D2003C949A}"/>
              </a:ext>
            </a:extLst>
          </p:cNvPr>
          <p:cNvSpPr/>
          <p:nvPr/>
        </p:nvSpPr>
        <p:spPr>
          <a:xfrm>
            <a:off x="8554505" y="3300242"/>
            <a:ext cx="3199198" cy="566357"/>
          </a:xfrm>
          <a:prstGeom prst="rect">
            <a:avLst/>
          </a:prstGeom>
          <a:solidFill>
            <a:schemeClr val="accent6"/>
          </a:solidFill>
          <a:ln w="6350" cap="flat" cmpd="sng" algn="ctr">
            <a:solidFill>
              <a:srgbClr val="4472C4"/>
            </a:solidFill>
            <a:prstDash val="solid"/>
            <a:miter lim="800000"/>
          </a:ln>
          <a:effectLst/>
        </p:spPr>
        <p:txBody>
          <a:bodyPr rtlCol="0" anchor="ctr"/>
          <a:lstStyle/>
          <a:p>
            <a:pPr marL="0" marR="0" lvl="0" indent="0" algn="ctr" defTabSz="1215685"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chemeClr val="bg2"/>
                </a:solidFill>
                <a:effectLst/>
                <a:uLnTx/>
                <a:uFillTx/>
                <a:latin typeface="Poppins"/>
                <a:ea typeface="+mn-ea"/>
                <a:cs typeface="+mn-cs"/>
              </a:rPr>
              <a:t> At any dose </a:t>
            </a:r>
          </a:p>
        </p:txBody>
      </p:sp>
    </p:spTree>
    <p:extLst>
      <p:ext uri="{BB962C8B-B14F-4D97-AF65-F5344CB8AC3E}">
        <p14:creationId xmlns:p14="http://schemas.microsoft.com/office/powerpoint/2010/main" val="2009026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E77FC21-BD87-09BB-018C-235524B2F497}"/>
              </a:ext>
            </a:extLst>
          </p:cNvPr>
          <p:cNvSpPr>
            <a:spLocks noGrp="1"/>
          </p:cNvSpPr>
          <p:nvPr>
            <p:ph idx="1"/>
          </p:nvPr>
        </p:nvSpPr>
        <p:spPr>
          <a:xfrm>
            <a:off x="231775" y="1335088"/>
            <a:ext cx="11739563" cy="4901120"/>
          </a:xfrm>
        </p:spPr>
        <p:txBody>
          <a:bodyPr/>
          <a:lstStyle/>
          <a:p>
            <a:pPr lvl="1"/>
            <a:r>
              <a:rPr lang="en-US" sz="1600" dirty="0"/>
              <a:t>Randomized, open-label phase II study in 110 adults with high-risk ET, resistant or intolerant to HU</a:t>
            </a:r>
          </a:p>
          <a:p>
            <a:pPr lvl="1"/>
            <a:r>
              <a:rPr lang="en-US" sz="1600" dirty="0"/>
              <a:t>No difference in CR, PR within first yr of treatment (primary endpoint): CR: ruxolitinib, 46.6%; BAT, 44.2% (</a:t>
            </a:r>
            <a:r>
              <a:rPr lang="en-US" sz="1600" i="1" dirty="0">
                <a:latin typeface="Poppins Medium" pitchFamily="2" charset="77"/>
                <a:cs typeface="Poppins Medium" pitchFamily="2" charset="77"/>
              </a:rPr>
              <a:t>P </a:t>
            </a:r>
            <a:r>
              <a:rPr lang="en-US" sz="1600" dirty="0"/>
              <a:t>= .40)</a:t>
            </a:r>
            <a:br>
              <a:rPr lang="en-US" sz="1600" dirty="0"/>
            </a:br>
            <a:br>
              <a:rPr lang="en-US" sz="1600" dirty="0"/>
            </a:br>
            <a:br>
              <a:rPr lang="en-US" sz="1600" dirty="0"/>
            </a:br>
            <a:endParaRPr lang="en-US" sz="1600" dirty="0"/>
          </a:p>
          <a:p>
            <a:pPr lvl="1"/>
            <a:endParaRPr lang="en-US" sz="1600" dirty="0"/>
          </a:p>
          <a:p>
            <a:pPr lvl="1"/>
            <a:endParaRPr lang="en-US" sz="1600" dirty="0"/>
          </a:p>
          <a:p>
            <a:pPr lvl="1"/>
            <a:endParaRPr lang="en-US" sz="1600" dirty="0"/>
          </a:p>
          <a:p>
            <a:pPr lvl="1"/>
            <a:endParaRPr lang="en-US" sz="1600" dirty="0"/>
          </a:p>
          <a:p>
            <a:pPr lvl="1"/>
            <a:endParaRPr lang="en-US" sz="1600" dirty="0"/>
          </a:p>
          <a:p>
            <a:pPr lvl="1"/>
            <a:endParaRPr lang="en-US" sz="1400" dirty="0"/>
          </a:p>
          <a:p>
            <a:pPr marL="0" lvl="1" indent="0">
              <a:buNone/>
            </a:pPr>
            <a:br>
              <a:rPr lang="en-US" sz="1400" dirty="0"/>
            </a:br>
            <a:endParaRPr lang="en-US" sz="1400" dirty="0"/>
          </a:p>
          <a:p>
            <a:pPr lvl="1"/>
            <a:r>
              <a:rPr lang="en-US" sz="1600" dirty="0"/>
              <a:t>10 patients (17.2%) on the ruxolitinib arm experienced 11 thrombotic events compared with 3 patients (5.8%) on the BAT arm, who experienced 5 events </a:t>
            </a:r>
          </a:p>
          <a:p>
            <a:pPr marL="0" lvl="0" indent="0">
              <a:buNone/>
            </a:pPr>
            <a:r>
              <a:rPr lang="en-US" sz="1600" b="1" i="1" dirty="0">
                <a:solidFill>
                  <a:schemeClr val="accent1"/>
                </a:solidFill>
              </a:rPr>
              <a:t>The MAJIC-ET trial suggests that ruxolitinib is not superior to current second-line treatments for ET</a:t>
            </a:r>
            <a:endParaRPr lang="en-US" sz="1600" dirty="0"/>
          </a:p>
        </p:txBody>
      </p:sp>
      <p:sp>
        <p:nvSpPr>
          <p:cNvPr id="3" name="Title 2">
            <a:extLst>
              <a:ext uri="{FF2B5EF4-FFF2-40B4-BE49-F238E27FC236}">
                <a16:creationId xmlns:a16="http://schemas.microsoft.com/office/drawing/2014/main" id="{E724CAEA-AB06-2911-C241-9BB144032FBC}"/>
              </a:ext>
            </a:extLst>
          </p:cNvPr>
          <p:cNvSpPr>
            <a:spLocks noGrp="1"/>
          </p:cNvSpPr>
          <p:nvPr>
            <p:ph type="title"/>
          </p:nvPr>
        </p:nvSpPr>
        <p:spPr>
          <a:xfrm>
            <a:off x="231078" y="531006"/>
            <a:ext cx="11740260" cy="502445"/>
          </a:xfrm>
        </p:spPr>
        <p:txBody>
          <a:bodyPr/>
          <a:lstStyle/>
          <a:p>
            <a:r>
              <a:rPr lang="en-US" altLang="en-US"/>
              <a:t>MAJIC-ET: Ruxolitinib vs BAT in Patients With ET Resistant or Intolerant to HU</a:t>
            </a:r>
            <a:endParaRPr lang="en-US"/>
          </a:p>
        </p:txBody>
      </p:sp>
      <p:sp>
        <p:nvSpPr>
          <p:cNvPr id="4" name="Content Placeholder 3">
            <a:extLst>
              <a:ext uri="{FF2B5EF4-FFF2-40B4-BE49-F238E27FC236}">
                <a16:creationId xmlns:a16="http://schemas.microsoft.com/office/drawing/2014/main" id="{7738ABEA-6FBF-08D7-D85F-FE16858F8FAB}"/>
              </a:ext>
            </a:extLst>
          </p:cNvPr>
          <p:cNvSpPr>
            <a:spLocks noGrp="1"/>
          </p:cNvSpPr>
          <p:nvPr>
            <p:ph sz="quarter" idx="10"/>
          </p:nvPr>
        </p:nvSpPr>
        <p:spPr>
          <a:xfrm>
            <a:off x="1712199" y="6302375"/>
            <a:ext cx="7812290" cy="327025"/>
          </a:xfrm>
        </p:spPr>
        <p:txBody>
          <a:bodyPr/>
          <a:lstStyle/>
          <a:p>
            <a:pPr algn="ctr"/>
            <a:r>
              <a:rPr lang="en-US" dirty="0"/>
              <a:t>Harrison. Blood. 2017;130:189.</a:t>
            </a:r>
          </a:p>
        </p:txBody>
      </p:sp>
      <p:grpSp>
        <p:nvGrpSpPr>
          <p:cNvPr id="23" name="Group 22">
            <a:extLst>
              <a:ext uri="{FF2B5EF4-FFF2-40B4-BE49-F238E27FC236}">
                <a16:creationId xmlns:a16="http://schemas.microsoft.com/office/drawing/2014/main" id="{DA103807-1DD0-1BDF-08ED-D6CC713A4F76}"/>
              </a:ext>
            </a:extLst>
          </p:cNvPr>
          <p:cNvGrpSpPr/>
          <p:nvPr/>
        </p:nvGrpSpPr>
        <p:grpSpPr>
          <a:xfrm>
            <a:off x="343256" y="1953618"/>
            <a:ext cx="11159080" cy="3320646"/>
            <a:chOff x="343256" y="1953618"/>
            <a:chExt cx="11159080" cy="3320646"/>
          </a:xfrm>
        </p:grpSpPr>
        <p:sp>
          <p:nvSpPr>
            <p:cNvPr id="76" name="TextBox 75">
              <a:extLst>
                <a:ext uri="{FF2B5EF4-FFF2-40B4-BE49-F238E27FC236}">
                  <a16:creationId xmlns:a16="http://schemas.microsoft.com/office/drawing/2014/main" id="{1D5210BB-3DAB-ED1F-A002-F8A72487ECC0}"/>
                </a:ext>
              </a:extLst>
            </p:cNvPr>
            <p:cNvSpPr txBox="1"/>
            <p:nvPr/>
          </p:nvSpPr>
          <p:spPr>
            <a:xfrm>
              <a:off x="1447716" y="4954176"/>
              <a:ext cx="3803687" cy="320088"/>
            </a:xfrm>
            <a:prstGeom prst="rect">
              <a:avLst/>
            </a:prstGeom>
            <a:noFill/>
          </p:spPr>
          <p:txBody>
            <a:bodyPr wrap="square" rtlCol="0">
              <a:spAutoFit/>
            </a:bodyPr>
            <a:lstStyle/>
            <a:p>
              <a:pPr algn="ctr" fontAlgn="base">
                <a:lnSpc>
                  <a:spcPct val="90000"/>
                </a:lnSpc>
                <a:spcBef>
                  <a:spcPct val="35000"/>
                </a:spcBef>
                <a:spcAft>
                  <a:spcPct val="25000"/>
                </a:spcAft>
                <a:buClr>
                  <a:schemeClr val="folHlink"/>
                </a:buClr>
                <a:defRPr/>
              </a:pPr>
              <a:r>
                <a:rPr lang="en-US" sz="1600" dirty="0">
                  <a:solidFill>
                    <a:schemeClr val="tx1">
                      <a:lumMod val="75000"/>
                      <a:lumOff val="25000"/>
                    </a:schemeClr>
                  </a:solidFill>
                  <a:latin typeface="Poppins Medium" pitchFamily="2" charset="77"/>
                  <a:cs typeface="Poppins Medium" pitchFamily="2" charset="77"/>
                </a:rPr>
                <a:t>Yr From Randomization</a:t>
              </a:r>
            </a:p>
          </p:txBody>
        </p:sp>
        <p:sp>
          <p:nvSpPr>
            <p:cNvPr id="77" name="TextBox 76">
              <a:extLst>
                <a:ext uri="{FF2B5EF4-FFF2-40B4-BE49-F238E27FC236}">
                  <a16:creationId xmlns:a16="http://schemas.microsoft.com/office/drawing/2014/main" id="{D1EF1B75-BD52-B38C-97C0-05D153F4EAA9}"/>
                </a:ext>
              </a:extLst>
            </p:cNvPr>
            <p:cNvSpPr txBox="1"/>
            <p:nvPr/>
          </p:nvSpPr>
          <p:spPr>
            <a:xfrm rot="16200000">
              <a:off x="-689098" y="3139679"/>
              <a:ext cx="2606395" cy="541687"/>
            </a:xfrm>
            <a:prstGeom prst="rect">
              <a:avLst/>
            </a:prstGeom>
            <a:noFill/>
          </p:spPr>
          <p:txBody>
            <a:bodyPr wrap="square" rtlCol="0">
              <a:spAutoFit/>
            </a:bodyPr>
            <a:lstStyle/>
            <a:p>
              <a:pPr marR="0" lvl="0" indent="0" algn="ctr" fontAlgn="base">
                <a:lnSpc>
                  <a:spcPct val="90000"/>
                </a:lnSpc>
                <a:spcBef>
                  <a:spcPct val="35000"/>
                </a:spcBef>
                <a:spcAft>
                  <a:spcPct val="25000"/>
                </a:spcAft>
                <a:buClr>
                  <a:schemeClr val="folHlink"/>
                </a:buClr>
                <a:buSzTx/>
                <a:buFontTx/>
                <a:buNone/>
                <a:tabLst/>
                <a:defRPr/>
              </a:pPr>
              <a:r>
                <a:rPr lang="en-US" sz="1600" dirty="0">
                  <a:solidFill>
                    <a:schemeClr val="tx1">
                      <a:lumMod val="75000"/>
                      <a:lumOff val="25000"/>
                    </a:schemeClr>
                  </a:solidFill>
                  <a:latin typeface="Poppins Medium" pitchFamily="2" charset="77"/>
                  <a:cs typeface="Poppins Medium" pitchFamily="2" charset="77"/>
                </a:rPr>
                <a:t>Thromboembolic Event Free Probability</a:t>
              </a:r>
            </a:p>
          </p:txBody>
        </p:sp>
        <p:sp>
          <p:nvSpPr>
            <p:cNvPr id="78" name="TextBox 77">
              <a:extLst>
                <a:ext uri="{FF2B5EF4-FFF2-40B4-BE49-F238E27FC236}">
                  <a16:creationId xmlns:a16="http://schemas.microsoft.com/office/drawing/2014/main" id="{EA7F9710-9477-C617-52AB-4D610CD4F8A7}"/>
                </a:ext>
              </a:extLst>
            </p:cNvPr>
            <p:cNvSpPr txBox="1"/>
            <p:nvPr/>
          </p:nvSpPr>
          <p:spPr>
            <a:xfrm>
              <a:off x="3740380" y="3809573"/>
              <a:ext cx="233359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BAT (n = 52)</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Ruxolitinib (n = 58)</a:t>
              </a:r>
            </a:p>
          </p:txBody>
        </p:sp>
        <p:cxnSp>
          <p:nvCxnSpPr>
            <p:cNvPr id="79" name="Straight Connector 78">
              <a:extLst>
                <a:ext uri="{FF2B5EF4-FFF2-40B4-BE49-F238E27FC236}">
                  <a16:creationId xmlns:a16="http://schemas.microsoft.com/office/drawing/2014/main" id="{FB2F2DAE-A387-2AAE-C09B-718331A508B4}"/>
                </a:ext>
              </a:extLst>
            </p:cNvPr>
            <p:cNvCxnSpPr>
              <a:cxnSpLocks/>
            </p:cNvCxnSpPr>
            <p:nvPr/>
          </p:nvCxnSpPr>
          <p:spPr bwMode="auto">
            <a:xfrm>
              <a:off x="1408520" y="2081907"/>
              <a:ext cx="0" cy="2606394"/>
            </a:xfrm>
            <a:prstGeom prst="line">
              <a:avLst/>
            </a:prstGeom>
            <a:noFill/>
            <a:ln w="12700" cap="flat" cmpd="sng" algn="ctr">
              <a:solidFill>
                <a:srgbClr val="000000"/>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7F7A0381-C7F6-95E7-9743-D1C5A773CD38}"/>
                </a:ext>
              </a:extLst>
            </p:cNvPr>
            <p:cNvCxnSpPr>
              <a:cxnSpLocks/>
            </p:cNvCxnSpPr>
            <p:nvPr/>
          </p:nvCxnSpPr>
          <p:spPr bwMode="auto">
            <a:xfrm rot="5400000">
              <a:off x="2339447" y="4666074"/>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EB242A0A-93A1-6DAC-EF09-2422BF35FFF2}"/>
                </a:ext>
              </a:extLst>
            </p:cNvPr>
            <p:cNvCxnSpPr/>
            <p:nvPr/>
          </p:nvCxnSpPr>
          <p:spPr bwMode="auto">
            <a:xfrm rot="5400000">
              <a:off x="3311439" y="4665494"/>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D8E0DD7D-466D-DA52-AE4B-E0F1889D2878}"/>
                </a:ext>
              </a:extLst>
            </p:cNvPr>
            <p:cNvCxnSpPr/>
            <p:nvPr/>
          </p:nvCxnSpPr>
          <p:spPr bwMode="auto">
            <a:xfrm rot="5400000">
              <a:off x="4283431" y="4664914"/>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1878F615-0344-2DBE-642C-40F6B8F199AF}"/>
                </a:ext>
              </a:extLst>
            </p:cNvPr>
            <p:cNvCxnSpPr>
              <a:cxnSpLocks/>
            </p:cNvCxnSpPr>
            <p:nvPr/>
          </p:nvCxnSpPr>
          <p:spPr bwMode="auto">
            <a:xfrm>
              <a:off x="1410267" y="4641230"/>
              <a:ext cx="3841135" cy="0"/>
            </a:xfrm>
            <a:prstGeom prst="line">
              <a:avLst/>
            </a:prstGeom>
            <a:noFill/>
            <a:ln w="12700" cap="flat" cmpd="sng" algn="ctr">
              <a:solidFill>
                <a:srgbClr val="000000"/>
              </a:solidFill>
              <a:prstDash val="solid"/>
              <a:round/>
              <a:headEnd type="none" w="med" len="med"/>
              <a:tailEnd type="none" w="med" len="med"/>
            </a:ln>
            <a:effectLst/>
          </p:spPr>
        </p:cxnSp>
        <p:grpSp>
          <p:nvGrpSpPr>
            <p:cNvPr id="85" name="Group 84">
              <a:extLst>
                <a:ext uri="{FF2B5EF4-FFF2-40B4-BE49-F238E27FC236}">
                  <a16:creationId xmlns:a16="http://schemas.microsoft.com/office/drawing/2014/main" id="{36E467E2-4CDB-0E95-542D-E381F9585198}"/>
                </a:ext>
              </a:extLst>
            </p:cNvPr>
            <p:cNvGrpSpPr/>
            <p:nvPr/>
          </p:nvGrpSpPr>
          <p:grpSpPr>
            <a:xfrm>
              <a:off x="859128" y="1953618"/>
              <a:ext cx="497252" cy="2868650"/>
              <a:chOff x="2872446" y="4055633"/>
              <a:chExt cx="497252" cy="1809245"/>
            </a:xfrm>
          </p:grpSpPr>
          <p:sp>
            <p:nvSpPr>
              <p:cNvPr id="98" name="TextBox 97">
                <a:extLst>
                  <a:ext uri="{FF2B5EF4-FFF2-40B4-BE49-F238E27FC236}">
                    <a16:creationId xmlns:a16="http://schemas.microsoft.com/office/drawing/2014/main" id="{34F36EEC-7563-D3E3-562D-E3BD90952282}"/>
                  </a:ext>
                </a:extLst>
              </p:cNvPr>
              <p:cNvSpPr txBox="1"/>
              <p:nvPr/>
            </p:nvSpPr>
            <p:spPr bwMode="auto">
              <a:xfrm>
                <a:off x="2931758" y="4055633"/>
                <a:ext cx="437940"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1.0</a:t>
                </a:r>
              </a:p>
            </p:txBody>
          </p:sp>
          <p:sp>
            <p:nvSpPr>
              <p:cNvPr id="99" name="TextBox 98">
                <a:extLst>
                  <a:ext uri="{FF2B5EF4-FFF2-40B4-BE49-F238E27FC236}">
                    <a16:creationId xmlns:a16="http://schemas.microsoft.com/office/drawing/2014/main" id="{6F968912-E454-A3B8-30F2-84A46BE987A6}"/>
                  </a:ext>
                </a:extLst>
              </p:cNvPr>
              <p:cNvSpPr txBox="1"/>
              <p:nvPr/>
            </p:nvSpPr>
            <p:spPr bwMode="auto">
              <a:xfrm>
                <a:off x="2874049" y="4374777"/>
                <a:ext cx="495649"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0.9</a:t>
                </a:r>
              </a:p>
            </p:txBody>
          </p:sp>
          <p:sp>
            <p:nvSpPr>
              <p:cNvPr id="100" name="TextBox 99">
                <a:extLst>
                  <a:ext uri="{FF2B5EF4-FFF2-40B4-BE49-F238E27FC236}">
                    <a16:creationId xmlns:a16="http://schemas.microsoft.com/office/drawing/2014/main" id="{4B3EEB64-F4BF-34AF-7832-F54237752D81}"/>
                  </a:ext>
                </a:extLst>
              </p:cNvPr>
              <p:cNvSpPr txBox="1"/>
              <p:nvPr/>
            </p:nvSpPr>
            <p:spPr bwMode="auto">
              <a:xfrm>
                <a:off x="2872446" y="4693921"/>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0.8</a:t>
                </a:r>
              </a:p>
            </p:txBody>
          </p:sp>
          <p:sp>
            <p:nvSpPr>
              <p:cNvPr id="101" name="TextBox 100">
                <a:extLst>
                  <a:ext uri="{FF2B5EF4-FFF2-40B4-BE49-F238E27FC236}">
                    <a16:creationId xmlns:a16="http://schemas.microsoft.com/office/drawing/2014/main" id="{894FCDD1-EF1B-0B8B-F92C-122B9EF29831}"/>
                  </a:ext>
                </a:extLst>
              </p:cNvPr>
              <p:cNvSpPr txBox="1"/>
              <p:nvPr/>
            </p:nvSpPr>
            <p:spPr bwMode="auto">
              <a:xfrm>
                <a:off x="2888476" y="5013065"/>
                <a:ext cx="48122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0.7</a:t>
                </a:r>
              </a:p>
            </p:txBody>
          </p:sp>
          <p:sp>
            <p:nvSpPr>
              <p:cNvPr id="102" name="TextBox 101">
                <a:extLst>
                  <a:ext uri="{FF2B5EF4-FFF2-40B4-BE49-F238E27FC236}">
                    <a16:creationId xmlns:a16="http://schemas.microsoft.com/office/drawing/2014/main" id="{4B9A8E0E-9539-4997-1DE8-6A4BBA02FE99}"/>
                  </a:ext>
                </a:extLst>
              </p:cNvPr>
              <p:cNvSpPr txBox="1"/>
              <p:nvPr/>
            </p:nvSpPr>
            <p:spPr bwMode="auto">
              <a:xfrm>
                <a:off x="2872446" y="5332209"/>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0.6</a:t>
                </a:r>
              </a:p>
            </p:txBody>
          </p:sp>
          <p:sp>
            <p:nvSpPr>
              <p:cNvPr id="103" name="TextBox 102">
                <a:extLst>
                  <a:ext uri="{FF2B5EF4-FFF2-40B4-BE49-F238E27FC236}">
                    <a16:creationId xmlns:a16="http://schemas.microsoft.com/office/drawing/2014/main" id="{6C6FB8CF-234F-9D85-D485-11B9DFA7854F}"/>
                  </a:ext>
                </a:extLst>
              </p:cNvPr>
              <p:cNvSpPr txBox="1"/>
              <p:nvPr/>
            </p:nvSpPr>
            <p:spPr bwMode="auto">
              <a:xfrm>
                <a:off x="2872446" y="5651353"/>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0.5</a:t>
                </a:r>
              </a:p>
            </p:txBody>
          </p:sp>
        </p:grpSp>
        <p:sp>
          <p:nvSpPr>
            <p:cNvPr id="86" name="TextBox 85">
              <a:extLst>
                <a:ext uri="{FF2B5EF4-FFF2-40B4-BE49-F238E27FC236}">
                  <a16:creationId xmlns:a16="http://schemas.microsoft.com/office/drawing/2014/main" id="{60185908-6C72-1DB9-3815-22FB0AA06B23}"/>
                </a:ext>
              </a:extLst>
            </p:cNvPr>
            <p:cNvSpPr txBox="1"/>
            <p:nvPr/>
          </p:nvSpPr>
          <p:spPr bwMode="auto">
            <a:xfrm>
              <a:off x="1264237" y="4664951"/>
              <a:ext cx="3161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a:t>
              </a:r>
            </a:p>
          </p:txBody>
        </p:sp>
        <p:sp>
          <p:nvSpPr>
            <p:cNvPr id="87" name="TextBox 86">
              <a:extLst>
                <a:ext uri="{FF2B5EF4-FFF2-40B4-BE49-F238E27FC236}">
                  <a16:creationId xmlns:a16="http://schemas.microsoft.com/office/drawing/2014/main" id="{D9F4B48D-1A48-E31B-537E-332A250754C7}"/>
                </a:ext>
              </a:extLst>
            </p:cNvPr>
            <p:cNvSpPr txBox="1"/>
            <p:nvPr/>
          </p:nvSpPr>
          <p:spPr bwMode="auto">
            <a:xfrm>
              <a:off x="2244072" y="4664951"/>
              <a:ext cx="2568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lang="en-US" sz="1600" kern="0">
                  <a:solidFill>
                    <a:srgbClr val="000000"/>
                  </a:solidFill>
                  <a:latin typeface="Poppins Medium" pitchFamily="2" charset="77"/>
                  <a:ea typeface="ＭＳ Ｐゴシック" charset="0"/>
                  <a:cs typeface="Poppins Medium" pitchFamily="2" charset="77"/>
                </a:rPr>
                <a:t>1</a:t>
              </a:r>
              <a:endPar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endParaRPr>
            </a:p>
          </p:txBody>
        </p:sp>
        <p:sp>
          <p:nvSpPr>
            <p:cNvPr id="88" name="TextBox 87">
              <a:extLst>
                <a:ext uri="{FF2B5EF4-FFF2-40B4-BE49-F238E27FC236}">
                  <a16:creationId xmlns:a16="http://schemas.microsoft.com/office/drawing/2014/main" id="{8578D116-3F5F-8B99-4F0B-E2B5626A161E}"/>
                </a:ext>
              </a:extLst>
            </p:cNvPr>
            <p:cNvSpPr txBox="1"/>
            <p:nvPr/>
          </p:nvSpPr>
          <p:spPr bwMode="auto">
            <a:xfrm>
              <a:off x="3189884" y="4664951"/>
              <a:ext cx="3032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2</a:t>
              </a:r>
            </a:p>
          </p:txBody>
        </p:sp>
        <p:sp>
          <p:nvSpPr>
            <p:cNvPr id="89" name="TextBox 88">
              <a:extLst>
                <a:ext uri="{FF2B5EF4-FFF2-40B4-BE49-F238E27FC236}">
                  <a16:creationId xmlns:a16="http://schemas.microsoft.com/office/drawing/2014/main" id="{EF8A3E8C-B24A-B29F-B87B-95C506131709}"/>
                </a:ext>
              </a:extLst>
            </p:cNvPr>
            <p:cNvSpPr txBox="1"/>
            <p:nvPr/>
          </p:nvSpPr>
          <p:spPr bwMode="auto">
            <a:xfrm>
              <a:off x="4162469" y="4664951"/>
              <a:ext cx="3064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3</a:t>
              </a:r>
            </a:p>
          </p:txBody>
        </p:sp>
        <p:sp>
          <p:nvSpPr>
            <p:cNvPr id="90" name="TextBox 89">
              <a:extLst>
                <a:ext uri="{FF2B5EF4-FFF2-40B4-BE49-F238E27FC236}">
                  <a16:creationId xmlns:a16="http://schemas.microsoft.com/office/drawing/2014/main" id="{E0F47AAC-E5E1-F83D-BA50-2FCFCAF85476}"/>
                </a:ext>
              </a:extLst>
            </p:cNvPr>
            <p:cNvSpPr txBox="1"/>
            <p:nvPr/>
          </p:nvSpPr>
          <p:spPr bwMode="auto">
            <a:xfrm>
              <a:off x="5091857" y="4664951"/>
              <a:ext cx="3177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4</a:t>
              </a:r>
            </a:p>
          </p:txBody>
        </p:sp>
        <p:cxnSp>
          <p:nvCxnSpPr>
            <p:cNvPr id="91" name="Straight Connector 90">
              <a:extLst>
                <a:ext uri="{FF2B5EF4-FFF2-40B4-BE49-F238E27FC236}">
                  <a16:creationId xmlns:a16="http://schemas.microsoft.com/office/drawing/2014/main" id="{8F2E4729-D4A2-FE69-CAE6-7E22A6D275E8}"/>
                </a:ext>
              </a:extLst>
            </p:cNvPr>
            <p:cNvCxnSpPr/>
            <p:nvPr/>
          </p:nvCxnSpPr>
          <p:spPr bwMode="auto">
            <a:xfrm rot="5400000">
              <a:off x="5220691" y="4664914"/>
              <a:ext cx="61422" cy="0"/>
            </a:xfrm>
            <a:prstGeom prst="line">
              <a:avLst/>
            </a:prstGeom>
            <a:noFill/>
            <a:ln w="12700" cap="flat" cmpd="sng" algn="ctr">
              <a:solidFill>
                <a:schemeClr val="tx1"/>
              </a:solidFill>
              <a:prstDash val="solid"/>
              <a:round/>
              <a:headEnd type="none" w="med" len="med"/>
              <a:tailEnd type="none" w="med" len="med"/>
            </a:ln>
            <a:effectLst/>
          </p:spPr>
        </p:cxnSp>
        <p:sp>
          <p:nvSpPr>
            <p:cNvPr id="92" name="TextBox 91">
              <a:extLst>
                <a:ext uri="{FF2B5EF4-FFF2-40B4-BE49-F238E27FC236}">
                  <a16:creationId xmlns:a16="http://schemas.microsoft.com/office/drawing/2014/main" id="{5F7D12A1-E695-4B26-2952-7222553A7C6D}"/>
                </a:ext>
              </a:extLst>
            </p:cNvPr>
            <p:cNvSpPr txBox="1"/>
            <p:nvPr/>
          </p:nvSpPr>
          <p:spPr>
            <a:xfrm>
              <a:off x="1431969" y="4204780"/>
              <a:ext cx="938190" cy="33855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i="1"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P</a:t>
              </a: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 = .09</a:t>
              </a:r>
            </a:p>
          </p:txBody>
        </p:sp>
        <p:cxnSp>
          <p:nvCxnSpPr>
            <p:cNvPr id="93" name="Straight Connector 92">
              <a:extLst>
                <a:ext uri="{FF2B5EF4-FFF2-40B4-BE49-F238E27FC236}">
                  <a16:creationId xmlns:a16="http://schemas.microsoft.com/office/drawing/2014/main" id="{21E88289-D7F3-6DC3-4247-61477E652513}"/>
                </a:ext>
              </a:extLst>
            </p:cNvPr>
            <p:cNvCxnSpPr>
              <a:cxnSpLocks/>
            </p:cNvCxnSpPr>
            <p:nvPr/>
          </p:nvCxnSpPr>
          <p:spPr bwMode="auto">
            <a:xfrm flipH="1">
              <a:off x="3434120" y="3958662"/>
              <a:ext cx="322958" cy="0"/>
            </a:xfrm>
            <a:prstGeom prst="line">
              <a:avLst/>
            </a:prstGeom>
            <a:noFill/>
            <a:ln w="28575" cap="flat" cmpd="sng" algn="ctr">
              <a:solidFill>
                <a:schemeClr val="tx1">
                  <a:lumMod val="50000"/>
                  <a:lumOff val="50000"/>
                </a:schemeClr>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889764A6-BCBD-D213-2F6E-1FE43CDF8B1C}"/>
                </a:ext>
              </a:extLst>
            </p:cNvPr>
            <p:cNvCxnSpPr/>
            <p:nvPr/>
          </p:nvCxnSpPr>
          <p:spPr bwMode="auto">
            <a:xfrm flipH="1">
              <a:off x="3434120" y="4213484"/>
              <a:ext cx="322958" cy="0"/>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EA6E88DB-9E70-9C51-ABA2-862EC91B0043}"/>
                </a:ext>
              </a:extLst>
            </p:cNvPr>
            <p:cNvCxnSpPr>
              <a:cxnSpLocks/>
            </p:cNvCxnSpPr>
            <p:nvPr/>
          </p:nvCxnSpPr>
          <p:spPr bwMode="auto">
            <a:xfrm>
              <a:off x="2372473" y="2084168"/>
              <a:ext cx="1" cy="2545208"/>
            </a:xfrm>
            <a:prstGeom prst="line">
              <a:avLst/>
            </a:prstGeom>
            <a:noFill/>
            <a:ln w="12700" cap="flat" cmpd="sng" algn="ctr">
              <a:solidFill>
                <a:srgbClr val="CDCDCF">
                  <a:lumMod val="75000"/>
                </a:srgbClr>
              </a:solidFill>
              <a:prstDash val="sysDot"/>
              <a:round/>
              <a:headEnd type="none" w="med" len="med"/>
              <a:tailEnd type="none" w="med" len="med"/>
            </a:ln>
            <a:effectLst/>
          </p:spPr>
        </p:cxnSp>
        <p:sp>
          <p:nvSpPr>
            <p:cNvPr id="96" name="Freeform 162">
              <a:extLst>
                <a:ext uri="{FF2B5EF4-FFF2-40B4-BE49-F238E27FC236}">
                  <a16:creationId xmlns:a16="http://schemas.microsoft.com/office/drawing/2014/main" id="{E5E26CA9-1D89-B699-B534-9054D8D09F38}"/>
                </a:ext>
              </a:extLst>
            </p:cNvPr>
            <p:cNvSpPr/>
            <p:nvPr/>
          </p:nvSpPr>
          <p:spPr bwMode="auto">
            <a:xfrm>
              <a:off x="1415280" y="2076386"/>
              <a:ext cx="3941648" cy="494165"/>
            </a:xfrm>
            <a:custGeom>
              <a:avLst/>
              <a:gdLst>
                <a:gd name="connsiteX0" fmla="*/ 0 w 3618690"/>
                <a:gd name="connsiteY0" fmla="*/ 0 h 494165"/>
                <a:gd name="connsiteX1" fmla="*/ 237355 w 3618690"/>
                <a:gd name="connsiteY1" fmla="*/ 0 h 494165"/>
                <a:gd name="connsiteX2" fmla="*/ 237355 w 3618690"/>
                <a:gd name="connsiteY2" fmla="*/ 108950 h 494165"/>
                <a:gd name="connsiteX3" fmla="*/ 1264596 w 3618690"/>
                <a:gd name="connsiteY3" fmla="*/ 108950 h 494165"/>
                <a:gd name="connsiteX4" fmla="*/ 1264596 w 3618690"/>
                <a:gd name="connsiteY4" fmla="*/ 206226 h 494165"/>
                <a:gd name="connsiteX5" fmla="*/ 1482495 w 3618690"/>
                <a:gd name="connsiteY5" fmla="*/ 206226 h 494165"/>
                <a:gd name="connsiteX6" fmla="*/ 1482495 w 3618690"/>
                <a:gd name="connsiteY6" fmla="*/ 322958 h 494165"/>
                <a:gd name="connsiteX7" fmla="*/ 2229580 w 3618690"/>
                <a:gd name="connsiteY7" fmla="*/ 322958 h 494165"/>
                <a:gd name="connsiteX8" fmla="*/ 2229580 w 3618690"/>
                <a:gd name="connsiteY8" fmla="*/ 494165 h 494165"/>
                <a:gd name="connsiteX9" fmla="*/ 3618690 w 3618690"/>
                <a:gd name="connsiteY9" fmla="*/ 494165 h 494165"/>
                <a:gd name="connsiteX0" fmla="*/ 0 w 3941648"/>
                <a:gd name="connsiteY0" fmla="*/ 0 h 494165"/>
                <a:gd name="connsiteX1" fmla="*/ 237355 w 3941648"/>
                <a:gd name="connsiteY1" fmla="*/ 0 h 494165"/>
                <a:gd name="connsiteX2" fmla="*/ 237355 w 3941648"/>
                <a:gd name="connsiteY2" fmla="*/ 108950 h 494165"/>
                <a:gd name="connsiteX3" fmla="*/ 1264596 w 3941648"/>
                <a:gd name="connsiteY3" fmla="*/ 108950 h 494165"/>
                <a:gd name="connsiteX4" fmla="*/ 1264596 w 3941648"/>
                <a:gd name="connsiteY4" fmla="*/ 206226 h 494165"/>
                <a:gd name="connsiteX5" fmla="*/ 1482495 w 3941648"/>
                <a:gd name="connsiteY5" fmla="*/ 206226 h 494165"/>
                <a:gd name="connsiteX6" fmla="*/ 1482495 w 3941648"/>
                <a:gd name="connsiteY6" fmla="*/ 322958 h 494165"/>
                <a:gd name="connsiteX7" fmla="*/ 2229580 w 3941648"/>
                <a:gd name="connsiteY7" fmla="*/ 322958 h 494165"/>
                <a:gd name="connsiteX8" fmla="*/ 2229580 w 3941648"/>
                <a:gd name="connsiteY8" fmla="*/ 494165 h 494165"/>
                <a:gd name="connsiteX9" fmla="*/ 3941648 w 3941648"/>
                <a:gd name="connsiteY9" fmla="*/ 494165 h 494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41648" h="494165">
                  <a:moveTo>
                    <a:pt x="0" y="0"/>
                  </a:moveTo>
                  <a:lnTo>
                    <a:pt x="237355" y="0"/>
                  </a:lnTo>
                  <a:lnTo>
                    <a:pt x="237355" y="108950"/>
                  </a:lnTo>
                  <a:lnTo>
                    <a:pt x="1264596" y="108950"/>
                  </a:lnTo>
                  <a:lnTo>
                    <a:pt x="1264596" y="206226"/>
                  </a:lnTo>
                  <a:lnTo>
                    <a:pt x="1482495" y="206226"/>
                  </a:lnTo>
                  <a:lnTo>
                    <a:pt x="1482495" y="322958"/>
                  </a:lnTo>
                  <a:lnTo>
                    <a:pt x="2229580" y="322958"/>
                  </a:lnTo>
                  <a:lnTo>
                    <a:pt x="2229580" y="494165"/>
                  </a:lnTo>
                  <a:lnTo>
                    <a:pt x="3941648" y="494165"/>
                  </a:lnTo>
                </a:path>
              </a:pathLst>
            </a:custGeom>
            <a:noFill/>
            <a:ln w="28575">
              <a:solidFill>
                <a:schemeClr val="tx1">
                  <a:lumMod val="50000"/>
                  <a:lumOff val="50000"/>
                </a:schemeClr>
              </a:solidFill>
              <a:prstDash val="solid"/>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charset="0"/>
                <a:ea typeface="ＭＳ Ｐゴシック" charset="0"/>
                <a:cs typeface="Arial" panose="020B0604020202020204" pitchFamily="34" charset="0"/>
              </a:endParaRPr>
            </a:p>
          </p:txBody>
        </p:sp>
        <p:sp>
          <p:nvSpPr>
            <p:cNvPr id="97" name="Freeform 163">
              <a:extLst>
                <a:ext uri="{FF2B5EF4-FFF2-40B4-BE49-F238E27FC236}">
                  <a16:creationId xmlns:a16="http://schemas.microsoft.com/office/drawing/2014/main" id="{0E7EDCDA-27AC-325C-9BD6-265AD30AAFE1}"/>
                </a:ext>
              </a:extLst>
            </p:cNvPr>
            <p:cNvSpPr/>
            <p:nvPr/>
          </p:nvSpPr>
          <p:spPr bwMode="auto">
            <a:xfrm>
              <a:off x="1415280" y="2084168"/>
              <a:ext cx="3599234" cy="1023350"/>
            </a:xfrm>
            <a:custGeom>
              <a:avLst/>
              <a:gdLst>
                <a:gd name="connsiteX0" fmla="*/ 3599234 w 3599234"/>
                <a:gd name="connsiteY0" fmla="*/ 1023350 h 1023350"/>
                <a:gd name="connsiteX1" fmla="*/ 1887166 w 3599234"/>
                <a:gd name="connsiteY1" fmla="*/ 1023350 h 1023350"/>
                <a:gd name="connsiteX2" fmla="*/ 1887166 w 3599234"/>
                <a:gd name="connsiteY2" fmla="*/ 863816 h 1023350"/>
                <a:gd name="connsiteX3" fmla="*/ 1194557 w 3599234"/>
                <a:gd name="connsiteY3" fmla="*/ 863816 h 1023350"/>
                <a:gd name="connsiteX4" fmla="*/ 1194557 w 3599234"/>
                <a:gd name="connsiteY4" fmla="*/ 766540 h 1023350"/>
                <a:gd name="connsiteX5" fmla="*/ 1073934 w 3599234"/>
                <a:gd name="connsiteY5" fmla="*/ 766540 h 1023350"/>
                <a:gd name="connsiteX6" fmla="*/ 1073934 w 3599234"/>
                <a:gd name="connsiteY6" fmla="*/ 649808 h 1023350"/>
                <a:gd name="connsiteX7" fmla="*/ 914400 w 3599234"/>
                <a:gd name="connsiteY7" fmla="*/ 649808 h 1023350"/>
                <a:gd name="connsiteX8" fmla="*/ 914400 w 3599234"/>
                <a:gd name="connsiteY8" fmla="*/ 439690 h 1023350"/>
                <a:gd name="connsiteX9" fmla="*/ 435799 w 3599234"/>
                <a:gd name="connsiteY9" fmla="*/ 439690 h 1023350"/>
                <a:gd name="connsiteX10" fmla="*/ 435799 w 3599234"/>
                <a:gd name="connsiteY10" fmla="*/ 354087 h 1023350"/>
                <a:gd name="connsiteX11" fmla="*/ 315176 w 3599234"/>
                <a:gd name="connsiteY11" fmla="*/ 354087 h 1023350"/>
                <a:gd name="connsiteX12" fmla="*/ 315176 w 3599234"/>
                <a:gd name="connsiteY12" fmla="*/ 256810 h 1023350"/>
                <a:gd name="connsiteX13" fmla="*/ 233464 w 3599234"/>
                <a:gd name="connsiteY13" fmla="*/ 256810 h 1023350"/>
                <a:gd name="connsiteX14" fmla="*/ 233464 w 3599234"/>
                <a:gd name="connsiteY14" fmla="*/ 167316 h 1023350"/>
                <a:gd name="connsiteX15" fmla="*/ 128405 w 3599234"/>
                <a:gd name="connsiteY15" fmla="*/ 167316 h 1023350"/>
                <a:gd name="connsiteX16" fmla="*/ 128405 w 3599234"/>
                <a:gd name="connsiteY16" fmla="*/ 89495 h 1023350"/>
                <a:gd name="connsiteX17" fmla="*/ 35020 w 3599234"/>
                <a:gd name="connsiteY17" fmla="*/ 89495 h 1023350"/>
                <a:gd name="connsiteX18" fmla="*/ 35020 w 3599234"/>
                <a:gd name="connsiteY18" fmla="*/ 0 h 1023350"/>
                <a:gd name="connsiteX19" fmla="*/ 0 w 3599234"/>
                <a:gd name="connsiteY19" fmla="*/ 0 h 102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599234" h="1023350">
                  <a:moveTo>
                    <a:pt x="3599234" y="1023350"/>
                  </a:moveTo>
                  <a:lnTo>
                    <a:pt x="1887166" y="1023350"/>
                  </a:lnTo>
                  <a:lnTo>
                    <a:pt x="1887166" y="863816"/>
                  </a:lnTo>
                  <a:lnTo>
                    <a:pt x="1194557" y="863816"/>
                  </a:lnTo>
                  <a:lnTo>
                    <a:pt x="1194557" y="766540"/>
                  </a:lnTo>
                  <a:lnTo>
                    <a:pt x="1073934" y="766540"/>
                  </a:lnTo>
                  <a:lnTo>
                    <a:pt x="1073934" y="649808"/>
                  </a:lnTo>
                  <a:lnTo>
                    <a:pt x="914400" y="649808"/>
                  </a:lnTo>
                  <a:lnTo>
                    <a:pt x="914400" y="439690"/>
                  </a:lnTo>
                  <a:lnTo>
                    <a:pt x="435799" y="439690"/>
                  </a:lnTo>
                  <a:lnTo>
                    <a:pt x="435799" y="354087"/>
                  </a:lnTo>
                  <a:lnTo>
                    <a:pt x="315176" y="354087"/>
                  </a:lnTo>
                  <a:lnTo>
                    <a:pt x="315176" y="256810"/>
                  </a:lnTo>
                  <a:lnTo>
                    <a:pt x="233464" y="256810"/>
                  </a:lnTo>
                  <a:lnTo>
                    <a:pt x="233464" y="167316"/>
                  </a:lnTo>
                  <a:lnTo>
                    <a:pt x="128405" y="167316"/>
                  </a:lnTo>
                  <a:lnTo>
                    <a:pt x="128405" y="89495"/>
                  </a:lnTo>
                  <a:lnTo>
                    <a:pt x="35020" y="89495"/>
                  </a:lnTo>
                  <a:lnTo>
                    <a:pt x="35020"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charset="0"/>
                <a:ea typeface="ＭＳ Ｐゴシック" charset="0"/>
                <a:cs typeface="Arial" panose="020B0604020202020204" pitchFamily="34" charset="0"/>
              </a:endParaRPr>
            </a:p>
          </p:txBody>
        </p:sp>
        <p:sp>
          <p:nvSpPr>
            <p:cNvPr id="114" name="TextBox 113">
              <a:extLst>
                <a:ext uri="{FF2B5EF4-FFF2-40B4-BE49-F238E27FC236}">
                  <a16:creationId xmlns:a16="http://schemas.microsoft.com/office/drawing/2014/main" id="{309453BD-03BF-A693-3DC1-EA0AF05F5F19}"/>
                </a:ext>
              </a:extLst>
            </p:cNvPr>
            <p:cNvSpPr txBox="1"/>
            <p:nvPr/>
          </p:nvSpPr>
          <p:spPr>
            <a:xfrm>
              <a:off x="7448484" y="4954176"/>
              <a:ext cx="3803687" cy="320088"/>
            </a:xfrm>
            <a:prstGeom prst="rect">
              <a:avLst/>
            </a:prstGeom>
            <a:noFill/>
          </p:spPr>
          <p:txBody>
            <a:bodyPr wrap="square" rtlCol="0">
              <a:spAutoFit/>
            </a:bodyPr>
            <a:lstStyle/>
            <a:p>
              <a:pPr marR="0" lvl="0" indent="0" algn="ctr" fontAlgn="base">
                <a:lnSpc>
                  <a:spcPct val="90000"/>
                </a:lnSpc>
                <a:spcBef>
                  <a:spcPct val="35000"/>
                </a:spcBef>
                <a:spcAft>
                  <a:spcPct val="25000"/>
                </a:spcAft>
                <a:buClr>
                  <a:schemeClr val="folHlink"/>
                </a:buClr>
                <a:buSzTx/>
                <a:buFontTx/>
                <a:buNone/>
                <a:tabLst/>
                <a:defRPr/>
              </a:pPr>
              <a:r>
                <a:rPr lang="en-US" sz="1600" dirty="0">
                  <a:solidFill>
                    <a:schemeClr val="tx1">
                      <a:lumMod val="75000"/>
                      <a:lumOff val="25000"/>
                    </a:schemeClr>
                  </a:solidFill>
                  <a:latin typeface="Poppins Medium" pitchFamily="2" charset="77"/>
                  <a:cs typeface="Poppins Medium" pitchFamily="2" charset="77"/>
                </a:rPr>
                <a:t>Yr From Randomization</a:t>
              </a:r>
            </a:p>
          </p:txBody>
        </p:sp>
        <p:grpSp>
          <p:nvGrpSpPr>
            <p:cNvPr id="121" name="Group 120">
              <a:extLst>
                <a:ext uri="{FF2B5EF4-FFF2-40B4-BE49-F238E27FC236}">
                  <a16:creationId xmlns:a16="http://schemas.microsoft.com/office/drawing/2014/main" id="{7E853FFF-F789-8195-2E6E-979E5744B007}"/>
                </a:ext>
              </a:extLst>
            </p:cNvPr>
            <p:cNvGrpSpPr/>
            <p:nvPr/>
          </p:nvGrpSpPr>
          <p:grpSpPr>
            <a:xfrm>
              <a:off x="6803079" y="1981675"/>
              <a:ext cx="497252" cy="2868650"/>
              <a:chOff x="2872446" y="4055633"/>
              <a:chExt cx="497252" cy="1809245"/>
            </a:xfrm>
          </p:grpSpPr>
          <p:sp>
            <p:nvSpPr>
              <p:cNvPr id="130" name="TextBox 129">
                <a:extLst>
                  <a:ext uri="{FF2B5EF4-FFF2-40B4-BE49-F238E27FC236}">
                    <a16:creationId xmlns:a16="http://schemas.microsoft.com/office/drawing/2014/main" id="{821F931C-AEC2-54B4-6447-B059CEF553FF}"/>
                  </a:ext>
                </a:extLst>
              </p:cNvPr>
              <p:cNvSpPr txBox="1"/>
              <p:nvPr/>
            </p:nvSpPr>
            <p:spPr bwMode="auto">
              <a:xfrm>
                <a:off x="2931758" y="4055633"/>
                <a:ext cx="437940"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1.0</a:t>
                </a:r>
              </a:p>
            </p:txBody>
          </p:sp>
          <p:sp>
            <p:nvSpPr>
              <p:cNvPr id="131" name="TextBox 130">
                <a:extLst>
                  <a:ext uri="{FF2B5EF4-FFF2-40B4-BE49-F238E27FC236}">
                    <a16:creationId xmlns:a16="http://schemas.microsoft.com/office/drawing/2014/main" id="{01DFFED8-82D2-D05D-24B1-81C21AC5BB65}"/>
                  </a:ext>
                </a:extLst>
              </p:cNvPr>
              <p:cNvSpPr txBox="1"/>
              <p:nvPr/>
            </p:nvSpPr>
            <p:spPr bwMode="auto">
              <a:xfrm>
                <a:off x="2874049" y="4374777"/>
                <a:ext cx="495649"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0.9</a:t>
                </a:r>
              </a:p>
            </p:txBody>
          </p:sp>
          <p:sp>
            <p:nvSpPr>
              <p:cNvPr id="132" name="TextBox 131">
                <a:extLst>
                  <a:ext uri="{FF2B5EF4-FFF2-40B4-BE49-F238E27FC236}">
                    <a16:creationId xmlns:a16="http://schemas.microsoft.com/office/drawing/2014/main" id="{B7F235A4-94E1-7EB9-A77D-CADCA9AD02DD}"/>
                  </a:ext>
                </a:extLst>
              </p:cNvPr>
              <p:cNvSpPr txBox="1"/>
              <p:nvPr/>
            </p:nvSpPr>
            <p:spPr bwMode="auto">
              <a:xfrm>
                <a:off x="2872446" y="4693921"/>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0.8</a:t>
                </a:r>
              </a:p>
            </p:txBody>
          </p:sp>
          <p:sp>
            <p:nvSpPr>
              <p:cNvPr id="133" name="TextBox 132">
                <a:extLst>
                  <a:ext uri="{FF2B5EF4-FFF2-40B4-BE49-F238E27FC236}">
                    <a16:creationId xmlns:a16="http://schemas.microsoft.com/office/drawing/2014/main" id="{02736F15-BBE5-FCC8-28BA-33A163E4A4B0}"/>
                  </a:ext>
                </a:extLst>
              </p:cNvPr>
              <p:cNvSpPr txBox="1"/>
              <p:nvPr/>
            </p:nvSpPr>
            <p:spPr bwMode="auto">
              <a:xfrm>
                <a:off x="2888476" y="5013065"/>
                <a:ext cx="48122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0.7</a:t>
                </a:r>
              </a:p>
            </p:txBody>
          </p:sp>
          <p:sp>
            <p:nvSpPr>
              <p:cNvPr id="134" name="TextBox 133">
                <a:extLst>
                  <a:ext uri="{FF2B5EF4-FFF2-40B4-BE49-F238E27FC236}">
                    <a16:creationId xmlns:a16="http://schemas.microsoft.com/office/drawing/2014/main" id="{443F3568-000F-1EC8-253F-E1CBEA1ED572}"/>
                  </a:ext>
                </a:extLst>
              </p:cNvPr>
              <p:cNvSpPr txBox="1"/>
              <p:nvPr/>
            </p:nvSpPr>
            <p:spPr bwMode="auto">
              <a:xfrm>
                <a:off x="2872446" y="5332209"/>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0.6</a:t>
                </a:r>
              </a:p>
            </p:txBody>
          </p:sp>
          <p:sp>
            <p:nvSpPr>
              <p:cNvPr id="135" name="TextBox 134">
                <a:extLst>
                  <a:ext uri="{FF2B5EF4-FFF2-40B4-BE49-F238E27FC236}">
                    <a16:creationId xmlns:a16="http://schemas.microsoft.com/office/drawing/2014/main" id="{9F371C16-869A-E6E0-5804-AEC94CF62A19}"/>
                  </a:ext>
                </a:extLst>
              </p:cNvPr>
              <p:cNvSpPr txBox="1"/>
              <p:nvPr/>
            </p:nvSpPr>
            <p:spPr bwMode="auto">
              <a:xfrm>
                <a:off x="2872446" y="5651353"/>
                <a:ext cx="497252" cy="2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0.5</a:t>
                </a:r>
              </a:p>
            </p:txBody>
          </p:sp>
        </p:grpSp>
        <p:sp>
          <p:nvSpPr>
            <p:cNvPr id="122" name="TextBox 121">
              <a:extLst>
                <a:ext uri="{FF2B5EF4-FFF2-40B4-BE49-F238E27FC236}">
                  <a16:creationId xmlns:a16="http://schemas.microsoft.com/office/drawing/2014/main" id="{55215625-D09C-DEE5-CC64-5BA343807E9C}"/>
                </a:ext>
              </a:extLst>
            </p:cNvPr>
            <p:cNvSpPr txBox="1"/>
            <p:nvPr/>
          </p:nvSpPr>
          <p:spPr bwMode="auto">
            <a:xfrm>
              <a:off x="7274149" y="4664951"/>
              <a:ext cx="3161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0</a:t>
              </a:r>
            </a:p>
          </p:txBody>
        </p:sp>
        <p:sp>
          <p:nvSpPr>
            <p:cNvPr id="123" name="TextBox 122">
              <a:extLst>
                <a:ext uri="{FF2B5EF4-FFF2-40B4-BE49-F238E27FC236}">
                  <a16:creationId xmlns:a16="http://schemas.microsoft.com/office/drawing/2014/main" id="{CF6BC736-93DB-1C6C-FE7F-AC22319F008F}"/>
                </a:ext>
              </a:extLst>
            </p:cNvPr>
            <p:cNvSpPr txBox="1"/>
            <p:nvPr/>
          </p:nvSpPr>
          <p:spPr bwMode="auto">
            <a:xfrm>
              <a:off x="8244840" y="4664951"/>
              <a:ext cx="2568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lang="en-US" sz="1600" kern="0">
                  <a:solidFill>
                    <a:srgbClr val="000000"/>
                  </a:solidFill>
                  <a:latin typeface="Poppins Medium" pitchFamily="2" charset="77"/>
                  <a:ea typeface="ＭＳ Ｐゴシック" charset="0"/>
                  <a:cs typeface="Poppins Medium" pitchFamily="2" charset="77"/>
                </a:rPr>
                <a:t>1</a:t>
              </a:r>
              <a:endPar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endParaRPr>
            </a:p>
          </p:txBody>
        </p:sp>
        <p:sp>
          <p:nvSpPr>
            <p:cNvPr id="124" name="TextBox 123">
              <a:extLst>
                <a:ext uri="{FF2B5EF4-FFF2-40B4-BE49-F238E27FC236}">
                  <a16:creationId xmlns:a16="http://schemas.microsoft.com/office/drawing/2014/main" id="{B5FD5E7A-9ABB-A35A-C7B3-E7EBD8804D21}"/>
                </a:ext>
              </a:extLst>
            </p:cNvPr>
            <p:cNvSpPr txBox="1"/>
            <p:nvPr/>
          </p:nvSpPr>
          <p:spPr bwMode="auto">
            <a:xfrm>
              <a:off x="9190652" y="4664951"/>
              <a:ext cx="3032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2</a:t>
              </a:r>
            </a:p>
          </p:txBody>
        </p:sp>
        <p:sp>
          <p:nvSpPr>
            <p:cNvPr id="125" name="TextBox 124">
              <a:extLst>
                <a:ext uri="{FF2B5EF4-FFF2-40B4-BE49-F238E27FC236}">
                  <a16:creationId xmlns:a16="http://schemas.microsoft.com/office/drawing/2014/main" id="{31F6838E-D9C9-32A2-7176-F236F31D3CAC}"/>
                </a:ext>
              </a:extLst>
            </p:cNvPr>
            <p:cNvSpPr txBox="1"/>
            <p:nvPr/>
          </p:nvSpPr>
          <p:spPr bwMode="auto">
            <a:xfrm>
              <a:off x="10163237" y="4664951"/>
              <a:ext cx="3064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3</a:t>
              </a:r>
            </a:p>
          </p:txBody>
        </p:sp>
        <p:sp>
          <p:nvSpPr>
            <p:cNvPr id="126" name="TextBox 125">
              <a:extLst>
                <a:ext uri="{FF2B5EF4-FFF2-40B4-BE49-F238E27FC236}">
                  <a16:creationId xmlns:a16="http://schemas.microsoft.com/office/drawing/2014/main" id="{BC8C5E37-EBA5-C022-B597-A60D3B13710E}"/>
                </a:ext>
              </a:extLst>
            </p:cNvPr>
            <p:cNvSpPr txBox="1"/>
            <p:nvPr/>
          </p:nvSpPr>
          <p:spPr bwMode="auto">
            <a:xfrm>
              <a:off x="11092625" y="4664951"/>
              <a:ext cx="3177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u="none" strike="noStrike" kern="0" cap="none" spc="0" normalizeH="0" baseline="0" noProof="0">
                  <a:ln>
                    <a:noFill/>
                  </a:ln>
                  <a:solidFill>
                    <a:srgbClr val="000000"/>
                  </a:solidFill>
                  <a:effectLst/>
                  <a:uLnTx/>
                  <a:uFillTx/>
                  <a:latin typeface="Poppins Medium" pitchFamily="2" charset="77"/>
                  <a:ea typeface="ＭＳ Ｐゴシック" charset="0"/>
                  <a:cs typeface="Poppins Medium" pitchFamily="2" charset="77"/>
                </a:rPr>
                <a:t>4</a:t>
              </a:r>
            </a:p>
          </p:txBody>
        </p:sp>
        <p:sp>
          <p:nvSpPr>
            <p:cNvPr id="128" name="TextBox 127">
              <a:extLst>
                <a:ext uri="{FF2B5EF4-FFF2-40B4-BE49-F238E27FC236}">
                  <a16:creationId xmlns:a16="http://schemas.microsoft.com/office/drawing/2014/main" id="{C72E1C0C-2FA4-3FB9-0B63-88EB25912732}"/>
                </a:ext>
              </a:extLst>
            </p:cNvPr>
            <p:cNvSpPr txBox="1"/>
            <p:nvPr/>
          </p:nvSpPr>
          <p:spPr>
            <a:xfrm>
              <a:off x="7441880" y="4204780"/>
              <a:ext cx="943005" cy="33855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i="1"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P</a:t>
              </a:r>
              <a:r>
                <a:rPr kumimoji="0" lang="en-US" sz="1600" u="none" strike="noStrike" kern="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 = .29</a:t>
              </a:r>
            </a:p>
          </p:txBody>
        </p:sp>
        <p:sp>
          <p:nvSpPr>
            <p:cNvPr id="112" name="Freeform 206">
              <a:extLst>
                <a:ext uri="{FF2B5EF4-FFF2-40B4-BE49-F238E27FC236}">
                  <a16:creationId xmlns:a16="http://schemas.microsoft.com/office/drawing/2014/main" id="{25787B83-83FE-7B78-2DCB-7273C0CDB30D}"/>
                </a:ext>
              </a:extLst>
            </p:cNvPr>
            <p:cNvSpPr/>
            <p:nvPr/>
          </p:nvSpPr>
          <p:spPr bwMode="auto">
            <a:xfrm>
              <a:off x="7416062" y="2077655"/>
              <a:ext cx="3945835" cy="571500"/>
            </a:xfrm>
            <a:custGeom>
              <a:avLst/>
              <a:gdLst>
                <a:gd name="connsiteX0" fmla="*/ 0 w 3945835"/>
                <a:gd name="connsiteY0" fmla="*/ 0 h 571500"/>
                <a:gd name="connsiteX1" fmla="*/ 183874 w 3945835"/>
                <a:gd name="connsiteY1" fmla="*/ 0 h 571500"/>
                <a:gd name="connsiteX2" fmla="*/ 183874 w 3945835"/>
                <a:gd name="connsiteY2" fmla="*/ 109330 h 571500"/>
                <a:gd name="connsiteX3" fmla="*/ 1053548 w 3945835"/>
                <a:gd name="connsiteY3" fmla="*/ 109330 h 571500"/>
                <a:gd name="connsiteX4" fmla="*/ 1053548 w 3945835"/>
                <a:gd name="connsiteY4" fmla="*/ 203752 h 571500"/>
                <a:gd name="connsiteX5" fmla="*/ 1282148 w 3945835"/>
                <a:gd name="connsiteY5" fmla="*/ 203752 h 571500"/>
                <a:gd name="connsiteX6" fmla="*/ 1282148 w 3945835"/>
                <a:gd name="connsiteY6" fmla="*/ 327991 h 571500"/>
                <a:gd name="connsiteX7" fmla="*/ 1639956 w 3945835"/>
                <a:gd name="connsiteY7" fmla="*/ 327991 h 571500"/>
                <a:gd name="connsiteX8" fmla="*/ 1639956 w 3945835"/>
                <a:gd name="connsiteY8" fmla="*/ 432352 h 571500"/>
                <a:gd name="connsiteX9" fmla="*/ 1818861 w 3945835"/>
                <a:gd name="connsiteY9" fmla="*/ 432352 h 571500"/>
                <a:gd name="connsiteX10" fmla="*/ 1818861 w 3945835"/>
                <a:gd name="connsiteY10" fmla="*/ 571500 h 571500"/>
                <a:gd name="connsiteX11" fmla="*/ 3945835 w 3945835"/>
                <a:gd name="connsiteY11" fmla="*/ 571500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45835" h="571500">
                  <a:moveTo>
                    <a:pt x="0" y="0"/>
                  </a:moveTo>
                  <a:lnTo>
                    <a:pt x="183874" y="0"/>
                  </a:lnTo>
                  <a:lnTo>
                    <a:pt x="183874" y="109330"/>
                  </a:lnTo>
                  <a:lnTo>
                    <a:pt x="1053548" y="109330"/>
                  </a:lnTo>
                  <a:lnTo>
                    <a:pt x="1053548" y="203752"/>
                  </a:lnTo>
                  <a:lnTo>
                    <a:pt x="1282148" y="203752"/>
                  </a:lnTo>
                  <a:lnTo>
                    <a:pt x="1282148" y="327991"/>
                  </a:lnTo>
                  <a:lnTo>
                    <a:pt x="1639956" y="327991"/>
                  </a:lnTo>
                  <a:lnTo>
                    <a:pt x="1639956" y="432352"/>
                  </a:lnTo>
                  <a:lnTo>
                    <a:pt x="1818861" y="432352"/>
                  </a:lnTo>
                  <a:lnTo>
                    <a:pt x="1818861" y="571500"/>
                  </a:lnTo>
                  <a:lnTo>
                    <a:pt x="3945835" y="571500"/>
                  </a:lnTo>
                </a:path>
              </a:pathLst>
            </a:custGeom>
            <a:noFill/>
            <a:ln w="28575">
              <a:solidFill>
                <a:schemeClr val="tx1">
                  <a:lumMod val="50000"/>
                  <a:lumOff val="50000"/>
                </a:schemeClr>
              </a:solid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charset="0"/>
                <a:ea typeface="ＭＳ Ｐゴシック" charset="0"/>
                <a:cs typeface="Arial" panose="020B0604020202020204" pitchFamily="34" charset="0"/>
              </a:endParaRPr>
            </a:p>
          </p:txBody>
        </p:sp>
        <p:sp>
          <p:nvSpPr>
            <p:cNvPr id="113" name="Freeform 207">
              <a:extLst>
                <a:ext uri="{FF2B5EF4-FFF2-40B4-BE49-F238E27FC236}">
                  <a16:creationId xmlns:a16="http://schemas.microsoft.com/office/drawing/2014/main" id="{3EF54600-9209-E776-BAF0-B649DC2FE302}"/>
                </a:ext>
              </a:extLst>
            </p:cNvPr>
            <p:cNvSpPr/>
            <p:nvPr/>
          </p:nvSpPr>
          <p:spPr bwMode="auto">
            <a:xfrm>
              <a:off x="7421031" y="2082624"/>
              <a:ext cx="3602935" cy="1023731"/>
            </a:xfrm>
            <a:custGeom>
              <a:avLst/>
              <a:gdLst>
                <a:gd name="connsiteX0" fmla="*/ 0 w 3602935"/>
                <a:gd name="connsiteY0" fmla="*/ 0 h 1023731"/>
                <a:gd name="connsiteX1" fmla="*/ 362779 w 3602935"/>
                <a:gd name="connsiteY1" fmla="*/ 0 h 1023731"/>
                <a:gd name="connsiteX2" fmla="*/ 362779 w 3602935"/>
                <a:gd name="connsiteY2" fmla="*/ 109331 h 1023731"/>
                <a:gd name="connsiteX3" fmla="*/ 417444 w 3602935"/>
                <a:gd name="connsiteY3" fmla="*/ 109331 h 1023731"/>
                <a:gd name="connsiteX4" fmla="*/ 417444 w 3602935"/>
                <a:gd name="connsiteY4" fmla="*/ 188844 h 1023731"/>
                <a:gd name="connsiteX5" fmla="*/ 531744 w 3602935"/>
                <a:gd name="connsiteY5" fmla="*/ 188844 h 1023731"/>
                <a:gd name="connsiteX6" fmla="*/ 531744 w 3602935"/>
                <a:gd name="connsiteY6" fmla="*/ 293205 h 1023731"/>
                <a:gd name="connsiteX7" fmla="*/ 601318 w 3602935"/>
                <a:gd name="connsiteY7" fmla="*/ 293205 h 1023731"/>
                <a:gd name="connsiteX8" fmla="*/ 601318 w 3602935"/>
                <a:gd name="connsiteY8" fmla="*/ 387626 h 1023731"/>
                <a:gd name="connsiteX9" fmla="*/ 1033670 w 3602935"/>
                <a:gd name="connsiteY9" fmla="*/ 387626 h 1023731"/>
                <a:gd name="connsiteX10" fmla="*/ 1033670 w 3602935"/>
                <a:gd name="connsiteY10" fmla="*/ 487018 h 1023731"/>
                <a:gd name="connsiteX11" fmla="*/ 1123122 w 3602935"/>
                <a:gd name="connsiteY11" fmla="*/ 487018 h 1023731"/>
                <a:gd name="connsiteX12" fmla="*/ 1123122 w 3602935"/>
                <a:gd name="connsiteY12" fmla="*/ 685800 h 1023731"/>
                <a:gd name="connsiteX13" fmla="*/ 1237422 w 3602935"/>
                <a:gd name="connsiteY13" fmla="*/ 685800 h 1023731"/>
                <a:gd name="connsiteX14" fmla="*/ 1237422 w 3602935"/>
                <a:gd name="connsiteY14" fmla="*/ 795131 h 1023731"/>
                <a:gd name="connsiteX15" fmla="*/ 2827683 w 3602935"/>
                <a:gd name="connsiteY15" fmla="*/ 795131 h 1023731"/>
                <a:gd name="connsiteX16" fmla="*/ 2827683 w 3602935"/>
                <a:gd name="connsiteY16" fmla="*/ 1023731 h 1023731"/>
                <a:gd name="connsiteX17" fmla="*/ 3602935 w 3602935"/>
                <a:gd name="connsiteY17" fmla="*/ 1023731 h 1023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02935" h="1023731">
                  <a:moveTo>
                    <a:pt x="0" y="0"/>
                  </a:moveTo>
                  <a:lnTo>
                    <a:pt x="362779" y="0"/>
                  </a:lnTo>
                  <a:lnTo>
                    <a:pt x="362779" y="109331"/>
                  </a:lnTo>
                  <a:lnTo>
                    <a:pt x="417444" y="109331"/>
                  </a:lnTo>
                  <a:lnTo>
                    <a:pt x="417444" y="188844"/>
                  </a:lnTo>
                  <a:lnTo>
                    <a:pt x="531744" y="188844"/>
                  </a:lnTo>
                  <a:lnTo>
                    <a:pt x="531744" y="293205"/>
                  </a:lnTo>
                  <a:lnTo>
                    <a:pt x="601318" y="293205"/>
                  </a:lnTo>
                  <a:lnTo>
                    <a:pt x="601318" y="387626"/>
                  </a:lnTo>
                  <a:lnTo>
                    <a:pt x="1033670" y="387626"/>
                  </a:lnTo>
                  <a:lnTo>
                    <a:pt x="1033670" y="487018"/>
                  </a:lnTo>
                  <a:lnTo>
                    <a:pt x="1123122" y="487018"/>
                  </a:lnTo>
                  <a:lnTo>
                    <a:pt x="1123122" y="685800"/>
                  </a:lnTo>
                  <a:lnTo>
                    <a:pt x="1237422" y="685800"/>
                  </a:lnTo>
                  <a:lnTo>
                    <a:pt x="1237422" y="795131"/>
                  </a:lnTo>
                  <a:lnTo>
                    <a:pt x="2827683" y="795131"/>
                  </a:lnTo>
                  <a:lnTo>
                    <a:pt x="2827683" y="1023731"/>
                  </a:lnTo>
                  <a:lnTo>
                    <a:pt x="3602935" y="1023731"/>
                  </a:lnTo>
                </a:path>
              </a:pathLst>
            </a:custGeom>
            <a:noFill/>
            <a:ln w="28575">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charset="0"/>
                <a:ea typeface="ＭＳ Ｐゴシック" charset="0"/>
                <a:cs typeface="Arial" panose="020B0604020202020204" pitchFamily="34" charset="0"/>
              </a:endParaRPr>
            </a:p>
          </p:txBody>
        </p:sp>
        <p:sp>
          <p:nvSpPr>
            <p:cNvPr id="142" name="TextBox 141">
              <a:extLst>
                <a:ext uri="{FF2B5EF4-FFF2-40B4-BE49-F238E27FC236}">
                  <a16:creationId xmlns:a16="http://schemas.microsoft.com/office/drawing/2014/main" id="{6AB11655-F666-AF89-19F6-1CC5BA707541}"/>
                </a:ext>
              </a:extLst>
            </p:cNvPr>
            <p:cNvSpPr txBox="1"/>
            <p:nvPr/>
          </p:nvSpPr>
          <p:spPr>
            <a:xfrm>
              <a:off x="9238185" y="3926995"/>
              <a:ext cx="2264151"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BAT (n = 52)</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Medium" pitchFamily="2" charset="77"/>
                  <a:ea typeface="ＭＳ Ｐゴシック" charset="0"/>
                  <a:cs typeface="Poppins Medium" pitchFamily="2" charset="77"/>
                </a:rPr>
                <a:t>Ruxolitinib (n = 58)</a:t>
              </a:r>
            </a:p>
          </p:txBody>
        </p:sp>
        <p:cxnSp>
          <p:nvCxnSpPr>
            <p:cNvPr id="143" name="Straight Connector 142">
              <a:extLst>
                <a:ext uri="{FF2B5EF4-FFF2-40B4-BE49-F238E27FC236}">
                  <a16:creationId xmlns:a16="http://schemas.microsoft.com/office/drawing/2014/main" id="{8832A4A1-FC6D-8B06-70DC-71E5BE63C38B}"/>
                </a:ext>
              </a:extLst>
            </p:cNvPr>
            <p:cNvCxnSpPr>
              <a:cxnSpLocks/>
            </p:cNvCxnSpPr>
            <p:nvPr/>
          </p:nvCxnSpPr>
          <p:spPr bwMode="auto">
            <a:xfrm flipH="1">
              <a:off x="9007330" y="4094372"/>
              <a:ext cx="274320" cy="0"/>
            </a:xfrm>
            <a:prstGeom prst="line">
              <a:avLst/>
            </a:prstGeom>
            <a:noFill/>
            <a:ln w="28575" cap="flat" cmpd="sng" algn="ctr">
              <a:solidFill>
                <a:schemeClr val="tx1">
                  <a:lumMod val="50000"/>
                  <a:lumOff val="50000"/>
                </a:schemeClr>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7CD481B7-469F-B81F-6DBE-D4A96F08C7DA}"/>
                </a:ext>
              </a:extLst>
            </p:cNvPr>
            <p:cNvCxnSpPr/>
            <p:nvPr/>
          </p:nvCxnSpPr>
          <p:spPr bwMode="auto">
            <a:xfrm flipH="1">
              <a:off x="9007330" y="4330906"/>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E3A906C1-6787-3C85-B890-57AB84BA74D4}"/>
                </a:ext>
              </a:extLst>
            </p:cNvPr>
            <p:cNvCxnSpPr>
              <a:cxnSpLocks/>
            </p:cNvCxnSpPr>
            <p:nvPr/>
          </p:nvCxnSpPr>
          <p:spPr bwMode="auto">
            <a:xfrm>
              <a:off x="1344625" y="2095240"/>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E427749-9C91-3FBA-C380-27000DABE08E}"/>
                </a:ext>
              </a:extLst>
            </p:cNvPr>
            <p:cNvCxnSpPr>
              <a:cxnSpLocks/>
            </p:cNvCxnSpPr>
            <p:nvPr/>
          </p:nvCxnSpPr>
          <p:spPr bwMode="auto">
            <a:xfrm>
              <a:off x="1344625" y="2604282"/>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5DA63EE8-E55C-B3EA-6246-66836834BCB1}"/>
                </a:ext>
              </a:extLst>
            </p:cNvPr>
            <p:cNvCxnSpPr>
              <a:cxnSpLocks/>
            </p:cNvCxnSpPr>
            <p:nvPr/>
          </p:nvCxnSpPr>
          <p:spPr bwMode="auto">
            <a:xfrm>
              <a:off x="1344625" y="3113324"/>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B831EB4-9E4A-4E6B-6161-04E9F5EA61EF}"/>
                </a:ext>
              </a:extLst>
            </p:cNvPr>
            <p:cNvCxnSpPr>
              <a:cxnSpLocks/>
            </p:cNvCxnSpPr>
            <p:nvPr/>
          </p:nvCxnSpPr>
          <p:spPr bwMode="auto">
            <a:xfrm>
              <a:off x="1344625" y="3622365"/>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D2901A32-7169-EA67-D685-C3CD921EB402}"/>
                </a:ext>
              </a:extLst>
            </p:cNvPr>
            <p:cNvCxnSpPr>
              <a:cxnSpLocks/>
            </p:cNvCxnSpPr>
            <p:nvPr/>
          </p:nvCxnSpPr>
          <p:spPr bwMode="auto">
            <a:xfrm>
              <a:off x="1344625" y="4131407"/>
              <a:ext cx="64008" cy="0"/>
            </a:xfrm>
            <a:prstGeom prst="line">
              <a:avLst/>
            </a:prstGeom>
            <a:noFill/>
            <a:ln w="12700" cap="flat" cmpd="sng" algn="ctr">
              <a:solidFill>
                <a:srgbClr val="000000"/>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FD8986A-DFDD-7E78-334E-2844AEE68851}"/>
                </a:ext>
              </a:extLst>
            </p:cNvPr>
            <p:cNvCxnSpPr>
              <a:cxnSpLocks/>
            </p:cNvCxnSpPr>
            <p:nvPr/>
          </p:nvCxnSpPr>
          <p:spPr bwMode="auto">
            <a:xfrm>
              <a:off x="1344625" y="4640449"/>
              <a:ext cx="64008" cy="0"/>
            </a:xfrm>
            <a:prstGeom prst="line">
              <a:avLst/>
            </a:prstGeom>
            <a:noFill/>
            <a:ln w="12700" cap="flat" cmpd="sng" algn="ctr">
              <a:solidFill>
                <a:srgbClr val="000000"/>
              </a:solidFill>
              <a:prstDash val="solid"/>
              <a:round/>
              <a:headEnd type="none" w="med" len="med"/>
              <a:tailEnd type="none" w="med" len="med"/>
            </a:ln>
            <a:effectLst/>
          </p:spPr>
        </p:cxnSp>
        <p:sp>
          <p:nvSpPr>
            <p:cNvPr id="7" name="TextBox 6">
              <a:extLst>
                <a:ext uri="{FF2B5EF4-FFF2-40B4-BE49-F238E27FC236}">
                  <a16:creationId xmlns:a16="http://schemas.microsoft.com/office/drawing/2014/main" id="{BB3A3158-C0CB-FD98-C11F-0CF0925440E8}"/>
                </a:ext>
              </a:extLst>
            </p:cNvPr>
            <p:cNvSpPr txBox="1"/>
            <p:nvPr/>
          </p:nvSpPr>
          <p:spPr>
            <a:xfrm rot="16200000">
              <a:off x="5282892" y="3103870"/>
              <a:ext cx="2558950" cy="541687"/>
            </a:xfrm>
            <a:prstGeom prst="rect">
              <a:avLst/>
            </a:prstGeom>
            <a:noFill/>
          </p:spPr>
          <p:txBody>
            <a:bodyPr wrap="square" rtlCol="0">
              <a:spAutoFit/>
            </a:bodyPr>
            <a:lstStyle/>
            <a:p>
              <a:pPr algn="ctr" fontAlgn="base">
                <a:lnSpc>
                  <a:spcPct val="90000"/>
                </a:lnSpc>
                <a:spcBef>
                  <a:spcPct val="35000"/>
                </a:spcBef>
                <a:spcAft>
                  <a:spcPct val="25000"/>
                </a:spcAft>
                <a:buClr>
                  <a:schemeClr val="folHlink"/>
                </a:buClr>
                <a:defRPr/>
              </a:pPr>
              <a:r>
                <a:rPr lang="en-US" sz="1600" dirty="0">
                  <a:solidFill>
                    <a:schemeClr val="tx1">
                      <a:lumMod val="75000"/>
                      <a:lumOff val="25000"/>
                    </a:schemeClr>
                  </a:solidFill>
                  <a:latin typeface="Poppins Medium" pitchFamily="2" charset="77"/>
                  <a:cs typeface="Poppins Medium" pitchFamily="2" charset="77"/>
                </a:rPr>
                <a:t>Transformation Event Free Probability</a:t>
              </a:r>
            </a:p>
          </p:txBody>
        </p:sp>
        <p:grpSp>
          <p:nvGrpSpPr>
            <p:cNvPr id="21" name="Group 20">
              <a:extLst>
                <a:ext uri="{FF2B5EF4-FFF2-40B4-BE49-F238E27FC236}">
                  <a16:creationId xmlns:a16="http://schemas.microsoft.com/office/drawing/2014/main" id="{2AE30B73-7902-6E1E-C24C-2E580C8EB0E9}"/>
                </a:ext>
              </a:extLst>
            </p:cNvPr>
            <p:cNvGrpSpPr/>
            <p:nvPr/>
          </p:nvGrpSpPr>
          <p:grpSpPr>
            <a:xfrm>
              <a:off x="7355104" y="2081907"/>
              <a:ext cx="3897066" cy="2614878"/>
              <a:chOff x="7355104" y="2054475"/>
              <a:chExt cx="3897066" cy="2614878"/>
            </a:xfrm>
          </p:grpSpPr>
          <p:cxnSp>
            <p:nvCxnSpPr>
              <p:cNvPr id="115" name="Straight Connector 114">
                <a:extLst>
                  <a:ext uri="{FF2B5EF4-FFF2-40B4-BE49-F238E27FC236}">
                    <a16:creationId xmlns:a16="http://schemas.microsoft.com/office/drawing/2014/main" id="{D493BB01-F60C-5551-57D5-E8851E0EE8A2}"/>
                  </a:ext>
                </a:extLst>
              </p:cNvPr>
              <p:cNvCxnSpPr>
                <a:cxnSpLocks/>
              </p:cNvCxnSpPr>
              <p:nvPr/>
            </p:nvCxnSpPr>
            <p:spPr bwMode="auto">
              <a:xfrm>
                <a:off x="7418432" y="2054475"/>
                <a:ext cx="0" cy="2572282"/>
              </a:xfrm>
              <a:prstGeom prst="line">
                <a:avLst/>
              </a:prstGeom>
              <a:noFill/>
              <a:ln w="12700" cap="flat" cmpd="sng" algn="ctr">
                <a:solidFill>
                  <a:schemeClr val="tx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77C9EFE6-C901-0D9E-FA4C-103DDF241F1B}"/>
                  </a:ext>
                </a:extLst>
              </p:cNvPr>
              <p:cNvCxnSpPr>
                <a:cxnSpLocks/>
              </p:cNvCxnSpPr>
              <p:nvPr/>
            </p:nvCxnSpPr>
            <p:spPr bwMode="auto">
              <a:xfrm>
                <a:off x="7355104" y="206852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E822C6FC-E569-47E8-C385-261FFFA8C4EA}"/>
                  </a:ext>
                </a:extLst>
              </p:cNvPr>
              <p:cNvCxnSpPr>
                <a:cxnSpLocks/>
              </p:cNvCxnSpPr>
              <p:nvPr/>
            </p:nvCxnSpPr>
            <p:spPr bwMode="auto">
              <a:xfrm>
                <a:off x="7355104" y="257756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8A101FF5-567F-12B9-EDDD-5A25910A7684}"/>
                  </a:ext>
                </a:extLst>
              </p:cNvPr>
              <p:cNvCxnSpPr>
                <a:cxnSpLocks/>
              </p:cNvCxnSpPr>
              <p:nvPr/>
            </p:nvCxnSpPr>
            <p:spPr bwMode="auto">
              <a:xfrm>
                <a:off x="7355104" y="30866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F4B62083-BED9-8AF4-F5A7-D1D000ECF45D}"/>
                  </a:ext>
                </a:extLst>
              </p:cNvPr>
              <p:cNvCxnSpPr>
                <a:cxnSpLocks/>
              </p:cNvCxnSpPr>
              <p:nvPr/>
            </p:nvCxnSpPr>
            <p:spPr bwMode="auto">
              <a:xfrm>
                <a:off x="7355104" y="359564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9C84B861-D641-B22A-F89C-B0F0A43E9875}"/>
                  </a:ext>
                </a:extLst>
              </p:cNvPr>
              <p:cNvCxnSpPr>
                <a:cxnSpLocks/>
              </p:cNvCxnSpPr>
              <p:nvPr/>
            </p:nvCxnSpPr>
            <p:spPr bwMode="auto">
              <a:xfrm>
                <a:off x="7355104" y="410469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56FF99FA-F5F8-D758-CE81-CF90277AE5ED}"/>
                  </a:ext>
                </a:extLst>
              </p:cNvPr>
              <p:cNvCxnSpPr>
                <a:cxnSpLocks/>
              </p:cNvCxnSpPr>
              <p:nvPr/>
            </p:nvCxnSpPr>
            <p:spPr bwMode="auto">
              <a:xfrm>
                <a:off x="7355104" y="461373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E878BE67-01D7-033F-7EEF-1CF5F2B150FF}"/>
                  </a:ext>
                </a:extLst>
              </p:cNvPr>
              <p:cNvCxnSpPr>
                <a:cxnSpLocks/>
              </p:cNvCxnSpPr>
              <p:nvPr/>
            </p:nvCxnSpPr>
            <p:spPr bwMode="auto">
              <a:xfrm rot="5400000">
                <a:off x="8340215" y="4638642"/>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D8B88E09-5DEF-3A93-A757-BE5873540AEC}"/>
                  </a:ext>
                </a:extLst>
              </p:cNvPr>
              <p:cNvCxnSpPr/>
              <p:nvPr/>
            </p:nvCxnSpPr>
            <p:spPr bwMode="auto">
              <a:xfrm rot="5400000">
                <a:off x="9312207" y="4638062"/>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1D9E1B15-63B6-729F-A6A4-794E9B7C269E}"/>
                  </a:ext>
                </a:extLst>
              </p:cNvPr>
              <p:cNvCxnSpPr/>
              <p:nvPr/>
            </p:nvCxnSpPr>
            <p:spPr bwMode="auto">
              <a:xfrm rot="5400000">
                <a:off x="10284199" y="4637482"/>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7229B363-39BA-AFBF-BDD1-F1FC46097006}"/>
                  </a:ext>
                </a:extLst>
              </p:cNvPr>
              <p:cNvCxnSpPr>
                <a:cxnSpLocks/>
              </p:cNvCxnSpPr>
              <p:nvPr/>
            </p:nvCxnSpPr>
            <p:spPr bwMode="auto">
              <a:xfrm>
                <a:off x="7411035" y="4613798"/>
                <a:ext cx="3840448" cy="0"/>
              </a:xfrm>
              <a:prstGeom prst="line">
                <a:avLst/>
              </a:prstGeom>
              <a:noFill/>
              <a:ln w="12700" cap="flat" cmpd="sng" algn="ctr">
                <a:solidFill>
                  <a:schemeClr val="tx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6ED68174-BA6F-0F79-32B3-F879945A96CC}"/>
                  </a:ext>
                </a:extLst>
              </p:cNvPr>
              <p:cNvCxnSpPr/>
              <p:nvPr/>
            </p:nvCxnSpPr>
            <p:spPr bwMode="auto">
              <a:xfrm rot="5400000">
                <a:off x="11221459" y="4637482"/>
                <a:ext cx="61422" cy="0"/>
              </a:xfrm>
              <a:prstGeom prst="line">
                <a:avLst/>
              </a:prstGeom>
              <a:noFill/>
              <a:ln w="12700" cap="flat" cmpd="sng" algn="ctr">
                <a:solidFill>
                  <a:schemeClr val="tx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4C68A1A0-26FE-2ACD-79CC-D5544E0457B2}"/>
                  </a:ext>
                </a:extLst>
              </p:cNvPr>
              <p:cNvCxnSpPr>
                <a:cxnSpLocks/>
              </p:cNvCxnSpPr>
              <p:nvPr/>
            </p:nvCxnSpPr>
            <p:spPr bwMode="auto">
              <a:xfrm>
                <a:off x="8373241" y="2056736"/>
                <a:ext cx="1" cy="2545208"/>
              </a:xfrm>
              <a:prstGeom prst="line">
                <a:avLst/>
              </a:prstGeom>
              <a:noFill/>
              <a:ln w="12700" cap="flat" cmpd="sng" algn="ctr">
                <a:solidFill>
                  <a:schemeClr val="tx1"/>
                </a:solidFill>
                <a:prstDash val="sysDot"/>
                <a:round/>
                <a:headEnd type="none" w="med" len="med"/>
                <a:tailEnd type="none" w="med" len="med"/>
              </a:ln>
              <a:effectLst/>
            </p:spPr>
          </p:cxnSp>
          <p:cxnSp>
            <p:nvCxnSpPr>
              <p:cNvPr id="20" name="Straight Connector 19">
                <a:extLst>
                  <a:ext uri="{FF2B5EF4-FFF2-40B4-BE49-F238E27FC236}">
                    <a16:creationId xmlns:a16="http://schemas.microsoft.com/office/drawing/2014/main" id="{84B2B93B-34A4-26B2-3844-6449513937B9}"/>
                  </a:ext>
                </a:extLst>
              </p:cNvPr>
              <p:cNvCxnSpPr>
                <a:cxnSpLocks/>
              </p:cNvCxnSpPr>
              <p:nvPr/>
            </p:nvCxnSpPr>
            <p:spPr bwMode="auto">
              <a:xfrm rot="5400000">
                <a:off x="7387721" y="4638642"/>
                <a:ext cx="61422" cy="0"/>
              </a:xfrm>
              <a:prstGeom prst="line">
                <a:avLst/>
              </a:prstGeom>
              <a:noFill/>
              <a:ln w="12700" cap="flat" cmpd="sng" algn="ctr">
                <a:solidFill>
                  <a:schemeClr val="tx1"/>
                </a:solidFill>
                <a:prstDash val="solid"/>
                <a:round/>
                <a:headEnd type="none" w="med" len="med"/>
                <a:tailEnd type="none" w="med" len="med"/>
              </a:ln>
              <a:effectLst/>
            </p:spPr>
          </p:cxnSp>
        </p:grpSp>
      </p:grpSp>
    </p:spTree>
    <p:extLst>
      <p:ext uri="{BB962C8B-B14F-4D97-AF65-F5344CB8AC3E}">
        <p14:creationId xmlns:p14="http://schemas.microsoft.com/office/powerpoint/2010/main" val="2308467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B44B9-FCDD-02F6-FEBD-BA6A25E3D84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FB52750-25C8-2130-47A3-9E50F2AB7D7B}"/>
              </a:ext>
            </a:extLst>
          </p:cNvPr>
          <p:cNvSpPr>
            <a:spLocks noGrp="1"/>
          </p:cNvSpPr>
          <p:nvPr>
            <p:ph idx="1"/>
          </p:nvPr>
        </p:nvSpPr>
        <p:spPr>
          <a:xfrm>
            <a:off x="231775" y="1335088"/>
            <a:ext cx="6388481" cy="4754562"/>
          </a:xfrm>
        </p:spPr>
        <p:txBody>
          <a:bodyPr/>
          <a:lstStyle/>
          <a:p>
            <a:pPr lvl="0"/>
            <a:r>
              <a:rPr lang="en-US" sz="1800" dirty="0"/>
              <a:t>Phase III trial in 174 </a:t>
            </a:r>
            <a:r>
              <a:rPr lang="en-GB" altLang="en-US" sz="1800" dirty="0"/>
              <a:t>adults with high-risk ET, resistant or intolerant to HU with no prior IFN</a:t>
            </a:r>
            <a:r>
              <a:rPr lang="el-GR" altLang="en-US" sz="1800" dirty="0"/>
              <a:t>α</a:t>
            </a:r>
            <a:r>
              <a:rPr lang="en-US" altLang="en-US" sz="1800" dirty="0"/>
              <a:t> or anti-</a:t>
            </a:r>
            <a:r>
              <a:rPr lang="en-US" altLang="en-US" sz="1800" dirty="0" err="1"/>
              <a:t>ropeg</a:t>
            </a:r>
            <a:r>
              <a:rPr lang="en-US" altLang="en-US" sz="1800" dirty="0"/>
              <a:t> antibody negative</a:t>
            </a:r>
            <a:br>
              <a:rPr lang="en-US" altLang="en-US" sz="1800" dirty="0"/>
            </a:br>
            <a:br>
              <a:rPr lang="en-US" altLang="en-US" sz="1800" dirty="0"/>
            </a:br>
            <a:br>
              <a:rPr lang="en-US" altLang="en-US" sz="1800" dirty="0"/>
            </a:br>
            <a:endParaRPr lang="en-US" altLang="en-US" sz="1800" dirty="0"/>
          </a:p>
          <a:p>
            <a:pPr lvl="0"/>
            <a:endParaRPr lang="en-US" sz="1800" dirty="0"/>
          </a:p>
          <a:p>
            <a:pPr lvl="0"/>
            <a:endParaRPr lang="en-US" sz="1800" dirty="0"/>
          </a:p>
          <a:p>
            <a:pPr lvl="0"/>
            <a:endParaRPr lang="en-US" sz="1800" dirty="0"/>
          </a:p>
          <a:p>
            <a:pPr lvl="0"/>
            <a:endParaRPr lang="en-US" sz="1800" dirty="0"/>
          </a:p>
          <a:p>
            <a:pPr marL="0" indent="0">
              <a:buNone/>
            </a:pPr>
            <a:endParaRPr lang="en-US" sz="1800" dirty="0"/>
          </a:p>
          <a:p>
            <a:r>
              <a:rPr lang="en-US" sz="1800" dirty="0"/>
              <a:t>Mean percentage change in JAK2V617F VAF: 21.3% reduction in </a:t>
            </a:r>
            <a:r>
              <a:rPr lang="en-US" sz="1800" dirty="0" err="1"/>
              <a:t>ropeg</a:t>
            </a:r>
            <a:r>
              <a:rPr lang="en-US" sz="1800" dirty="0"/>
              <a:t> arm vs 12.3% increase in the anagrelide arm (from BL to 12 </a:t>
            </a:r>
            <a:r>
              <a:rPr lang="en-US" sz="1800" dirty="0" err="1"/>
              <a:t>mo</a:t>
            </a:r>
            <a:r>
              <a:rPr lang="en-US" sz="1800" dirty="0"/>
              <a:t>), </a:t>
            </a:r>
            <a:r>
              <a:rPr lang="en-US" sz="1800" i="1" dirty="0">
                <a:latin typeface="Poppins Medium" pitchFamily="2" charset="77"/>
                <a:cs typeface="Poppins Medium" pitchFamily="2" charset="77"/>
              </a:rPr>
              <a:t>P </a:t>
            </a:r>
            <a:r>
              <a:rPr lang="en-US" sz="1800" dirty="0"/>
              <a:t>&lt;.0001</a:t>
            </a:r>
          </a:p>
        </p:txBody>
      </p:sp>
      <p:sp>
        <p:nvSpPr>
          <p:cNvPr id="4" name="Title 3">
            <a:extLst>
              <a:ext uri="{FF2B5EF4-FFF2-40B4-BE49-F238E27FC236}">
                <a16:creationId xmlns:a16="http://schemas.microsoft.com/office/drawing/2014/main" id="{9499DD12-0C43-6026-E7BE-5D26C6F29AA4}"/>
              </a:ext>
            </a:extLst>
          </p:cNvPr>
          <p:cNvSpPr>
            <a:spLocks noGrp="1"/>
          </p:cNvSpPr>
          <p:nvPr>
            <p:ph type="title"/>
          </p:nvPr>
        </p:nvSpPr>
        <p:spPr>
          <a:xfrm>
            <a:off x="231078" y="531006"/>
            <a:ext cx="11740260" cy="502445"/>
          </a:xfrm>
        </p:spPr>
        <p:txBody>
          <a:bodyPr/>
          <a:lstStyle/>
          <a:p>
            <a:r>
              <a:rPr lang="en-US"/>
              <a:t>SURPASS-ET: Ropeg vs Anagrelide </a:t>
            </a:r>
            <a:r>
              <a:rPr lang="en-US" altLang="en-US"/>
              <a:t>in Patients With ET Resistant or Intolerant to HU</a:t>
            </a:r>
            <a:r>
              <a:rPr lang="en-US"/>
              <a:t> </a:t>
            </a:r>
          </a:p>
        </p:txBody>
      </p:sp>
      <p:sp>
        <p:nvSpPr>
          <p:cNvPr id="38" name="Content Placeholder 37">
            <a:extLst>
              <a:ext uri="{FF2B5EF4-FFF2-40B4-BE49-F238E27FC236}">
                <a16:creationId xmlns:a16="http://schemas.microsoft.com/office/drawing/2014/main" id="{488DE6A7-7111-368F-C4B9-E739051FFA7B}"/>
              </a:ext>
            </a:extLst>
          </p:cNvPr>
          <p:cNvSpPr>
            <a:spLocks noGrp="1"/>
          </p:cNvSpPr>
          <p:nvPr>
            <p:ph sz="quarter" idx="10"/>
          </p:nvPr>
        </p:nvSpPr>
        <p:spPr/>
        <p:txBody>
          <a:bodyPr/>
          <a:lstStyle/>
          <a:p>
            <a:pPr algn="ctr"/>
            <a:r>
              <a:rPr lang="en-US" dirty="0">
                <a:solidFill>
                  <a:srgbClr val="161616"/>
                </a:solidFill>
              </a:rPr>
              <a:t>Mesa. Lancet </a:t>
            </a:r>
            <a:r>
              <a:rPr lang="en-US" dirty="0" err="1">
                <a:solidFill>
                  <a:srgbClr val="161616"/>
                </a:solidFill>
              </a:rPr>
              <a:t>Haematol</a:t>
            </a:r>
            <a:r>
              <a:rPr lang="en-US" dirty="0">
                <a:solidFill>
                  <a:srgbClr val="161616"/>
                </a:solidFill>
              </a:rPr>
              <a:t>. 2025;12:e862.</a:t>
            </a:r>
          </a:p>
        </p:txBody>
      </p:sp>
      <p:graphicFrame>
        <p:nvGraphicFramePr>
          <p:cNvPr id="8" name="Group 32">
            <a:extLst>
              <a:ext uri="{FF2B5EF4-FFF2-40B4-BE49-F238E27FC236}">
                <a16:creationId xmlns:a16="http://schemas.microsoft.com/office/drawing/2014/main" id="{04AB6BA8-16A5-1345-3647-CC93FB78E70C}"/>
              </a:ext>
            </a:extLst>
          </p:cNvPr>
          <p:cNvGraphicFramePr>
            <a:graphicFrameLocks noGrp="1"/>
          </p:cNvGraphicFramePr>
          <p:nvPr>
            <p:extLst>
              <p:ext uri="{D42A27DB-BD31-4B8C-83A1-F6EECF244321}">
                <p14:modId xmlns:p14="http://schemas.microsoft.com/office/powerpoint/2010/main" val="3299098048"/>
              </p:ext>
            </p:extLst>
          </p:nvPr>
        </p:nvGraphicFramePr>
        <p:xfrm>
          <a:off x="6724475" y="1363575"/>
          <a:ext cx="5235748" cy="3962528"/>
        </p:xfrm>
        <a:graphic>
          <a:graphicData uri="http://schemas.openxmlformats.org/drawingml/2006/table">
            <a:tbl>
              <a:tblPr/>
              <a:tblGrid>
                <a:gridCol w="2154349">
                  <a:extLst>
                    <a:ext uri="{9D8B030D-6E8A-4147-A177-3AD203B41FA5}">
                      <a16:colId xmlns:a16="http://schemas.microsoft.com/office/drawing/2014/main" val="20000"/>
                    </a:ext>
                  </a:extLst>
                </a:gridCol>
                <a:gridCol w="1563624">
                  <a:extLst>
                    <a:ext uri="{9D8B030D-6E8A-4147-A177-3AD203B41FA5}">
                      <a16:colId xmlns:a16="http://schemas.microsoft.com/office/drawing/2014/main" val="4112409057"/>
                    </a:ext>
                  </a:extLst>
                </a:gridCol>
                <a:gridCol w="1517775">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TEAEs,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600" b="1" i="0" u="none" strike="noStrike" cap="none" normalizeH="0" baseline="0" dirty="0" err="1">
                          <a:ln>
                            <a:noFill/>
                          </a:ln>
                          <a:solidFill>
                            <a:schemeClr val="bg2"/>
                          </a:solidFill>
                          <a:effectLst/>
                          <a:latin typeface="Poppins" pitchFamily="2" charset="77"/>
                          <a:cs typeface="Poppins" pitchFamily="2" charset="77"/>
                        </a:rPr>
                        <a:t>Ropeg</a:t>
                      </a:r>
                      <a:r>
                        <a:rPr kumimoji="0" lang="en-US" sz="1600" b="1" i="0" u="none" strike="noStrike" cap="none" normalizeH="0" baseline="0" dirty="0">
                          <a:ln>
                            <a:noFill/>
                          </a:ln>
                          <a:solidFill>
                            <a:schemeClr val="bg2"/>
                          </a:solidFill>
                          <a:effectLst/>
                          <a:latin typeface="Poppins" pitchFamily="2" charset="77"/>
                          <a:cs typeface="Poppins" pitchFamily="2" charset="77"/>
                        </a:rPr>
                        <a:t> </a:t>
                      </a:r>
                    </a:p>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(n = 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Anagrelide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Any TEAE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90 (98.9)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77 (96.3)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Grade ≥3 TEAE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21 (23.1)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27 (33.8)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Treatment-emergent SAE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13 (14.3)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24 (30.0)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AE of special interest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25 (27.5)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35 (43.8)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TEAE leading to dose reduction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41 (45.1)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26 (32.5)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991924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TEAE leading to tx discontinuation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5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16 (20.0)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08086729"/>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Fatal 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86737587"/>
                  </a:ext>
                </a:extLst>
              </a:tr>
            </a:tbl>
          </a:graphicData>
        </a:graphic>
      </p:graphicFrame>
      <p:sp>
        <p:nvSpPr>
          <p:cNvPr id="10" name="TextBox 9">
            <a:extLst>
              <a:ext uri="{FF2B5EF4-FFF2-40B4-BE49-F238E27FC236}">
                <a16:creationId xmlns:a16="http://schemas.microsoft.com/office/drawing/2014/main" id="{F7A3D0FB-36DC-EC90-CBB0-E172225133D4}"/>
              </a:ext>
            </a:extLst>
          </p:cNvPr>
          <p:cNvSpPr txBox="1"/>
          <p:nvPr/>
        </p:nvSpPr>
        <p:spPr>
          <a:xfrm>
            <a:off x="6829778" y="5833053"/>
            <a:ext cx="4732302" cy="1024947"/>
          </a:xfrm>
          <a:prstGeom prst="rect">
            <a:avLst/>
          </a:prstGeom>
        </p:spPr>
        <p:txBody>
          <a:bodyPr vert="horz"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E04507"/>
              </a:solidFill>
              <a:effectLst/>
              <a:uLnTx/>
              <a:uFillTx/>
              <a:latin typeface="Poppins"/>
              <a:ea typeface="+mn-ea"/>
              <a:cs typeface="+mn-cs"/>
            </a:endParaRPr>
          </a:p>
        </p:txBody>
      </p:sp>
      <p:grpSp>
        <p:nvGrpSpPr>
          <p:cNvPr id="40" name="Group 39">
            <a:extLst>
              <a:ext uri="{FF2B5EF4-FFF2-40B4-BE49-F238E27FC236}">
                <a16:creationId xmlns:a16="http://schemas.microsoft.com/office/drawing/2014/main" id="{4E44D7C8-5590-B523-9A83-54F83148C684}"/>
              </a:ext>
            </a:extLst>
          </p:cNvPr>
          <p:cNvGrpSpPr/>
          <p:nvPr/>
        </p:nvGrpSpPr>
        <p:grpSpPr>
          <a:xfrm>
            <a:off x="1070061" y="2057274"/>
            <a:ext cx="4361475" cy="3168245"/>
            <a:chOff x="1070061" y="2102994"/>
            <a:chExt cx="4361475" cy="3168245"/>
          </a:xfrm>
        </p:grpSpPr>
        <p:sp>
          <p:nvSpPr>
            <p:cNvPr id="5" name="TextBox 4">
              <a:extLst>
                <a:ext uri="{FF2B5EF4-FFF2-40B4-BE49-F238E27FC236}">
                  <a16:creationId xmlns:a16="http://schemas.microsoft.com/office/drawing/2014/main" id="{B25AF0B6-D1E4-CDD7-8436-F85D4FA63EC1}"/>
                </a:ext>
              </a:extLst>
            </p:cNvPr>
            <p:cNvSpPr txBox="1"/>
            <p:nvPr/>
          </p:nvSpPr>
          <p:spPr>
            <a:xfrm>
              <a:off x="1957905" y="2102994"/>
              <a:ext cx="3464150" cy="36544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u="none" strike="noStrike" kern="1200" cap="none" spc="0" normalizeH="0" baseline="0" noProof="0" dirty="0">
                  <a:ln>
                    <a:noFill/>
                  </a:ln>
                  <a:solidFill>
                    <a:srgbClr val="161616"/>
                  </a:solidFill>
                  <a:effectLst/>
                  <a:uLnTx/>
                  <a:uFillTx/>
                  <a:latin typeface="Poppins" pitchFamily="2" charset="77"/>
                  <a:cs typeface="Poppins" pitchFamily="2" charset="77"/>
                </a:rPr>
                <a:t>Response Rate</a:t>
              </a:r>
            </a:p>
          </p:txBody>
        </p:sp>
        <p:sp>
          <p:nvSpPr>
            <p:cNvPr id="11" name="TextBox 10">
              <a:extLst>
                <a:ext uri="{FF2B5EF4-FFF2-40B4-BE49-F238E27FC236}">
                  <a16:creationId xmlns:a16="http://schemas.microsoft.com/office/drawing/2014/main" id="{85EF75DE-29C0-8C34-61C6-B6F386D2F810}"/>
                </a:ext>
              </a:extLst>
            </p:cNvPr>
            <p:cNvSpPr txBox="1"/>
            <p:nvPr/>
          </p:nvSpPr>
          <p:spPr>
            <a:xfrm rot="16200000">
              <a:off x="233556" y="3492639"/>
              <a:ext cx="2096793" cy="423784"/>
            </a:xfrm>
            <a:prstGeom prst="rect">
              <a:avLst/>
            </a:prstGeom>
          </p:spPr>
          <p:txBody>
            <a:bodyPr vert="horz" wrap="none" lIns="0" tIns="0" rIns="0" bIns="0" rtlCol="0" anchor="ctr">
              <a:noAutofit/>
            </a:bodyPr>
            <a:lstStyle/>
            <a:p>
              <a:pPr algn="ctr"/>
              <a:r>
                <a:rPr lang="en-US" dirty="0">
                  <a:solidFill>
                    <a:schemeClr val="tx1">
                      <a:lumMod val="75000"/>
                      <a:lumOff val="25000"/>
                    </a:schemeClr>
                  </a:solidFill>
                  <a:latin typeface="Poppins Medium" pitchFamily="2" charset="77"/>
                  <a:cs typeface="Poppins Medium" pitchFamily="2" charset="77"/>
                </a:rPr>
                <a:t>Response Rate (%)</a:t>
              </a:r>
            </a:p>
          </p:txBody>
        </p:sp>
        <p:sp>
          <p:nvSpPr>
            <p:cNvPr id="12" name="TextBox 11">
              <a:extLst>
                <a:ext uri="{FF2B5EF4-FFF2-40B4-BE49-F238E27FC236}">
                  <a16:creationId xmlns:a16="http://schemas.microsoft.com/office/drawing/2014/main" id="{BEB88A28-A79D-F62E-5D9D-C1B8497B6959}"/>
                </a:ext>
              </a:extLst>
            </p:cNvPr>
            <p:cNvSpPr txBox="1"/>
            <p:nvPr/>
          </p:nvSpPr>
          <p:spPr>
            <a:xfrm>
              <a:off x="1927893" y="4752928"/>
              <a:ext cx="1756539" cy="518311"/>
            </a:xfrm>
            <a:prstGeom prst="rect">
              <a:avLst/>
            </a:prstGeom>
          </p:spPr>
          <p:txBody>
            <a:bodyPr vert="horz" wrap="none" lIns="0" tIns="0" rIns="0" bIns="0" rtlCol="0" anchor="ctr">
              <a:noAutofit/>
            </a:bodyPr>
            <a:lstStyle/>
            <a:p>
              <a:pPr algn="ctr"/>
              <a:r>
                <a:rPr lang="en-US" sz="1600" dirty="0" err="1">
                  <a:solidFill>
                    <a:schemeClr val="tx1">
                      <a:lumMod val="75000"/>
                      <a:lumOff val="25000"/>
                    </a:schemeClr>
                  </a:solidFill>
                  <a:latin typeface="Poppins Medium" pitchFamily="2" charset="77"/>
                  <a:cs typeface="Poppins Medium" pitchFamily="2" charset="77"/>
                </a:rPr>
                <a:t>Ropeg</a:t>
              </a:r>
              <a:br>
                <a:rPr lang="en-US" sz="1600" dirty="0">
                  <a:solidFill>
                    <a:schemeClr val="tx1">
                      <a:lumMod val="75000"/>
                      <a:lumOff val="25000"/>
                    </a:schemeClr>
                  </a:solidFill>
                  <a:latin typeface="Poppins Medium" pitchFamily="2" charset="77"/>
                  <a:cs typeface="Poppins Medium" pitchFamily="2" charset="77"/>
                </a:rPr>
              </a:br>
              <a:r>
                <a:rPr lang="en-US" sz="1600" dirty="0">
                  <a:solidFill>
                    <a:schemeClr val="tx1">
                      <a:lumMod val="75000"/>
                      <a:lumOff val="25000"/>
                    </a:schemeClr>
                  </a:solidFill>
                  <a:latin typeface="Poppins Medium" pitchFamily="2" charset="77"/>
                  <a:cs typeface="Poppins Medium" pitchFamily="2" charset="77"/>
                </a:rPr>
                <a:t>n = 91</a:t>
              </a:r>
            </a:p>
          </p:txBody>
        </p:sp>
        <p:sp>
          <p:nvSpPr>
            <p:cNvPr id="13" name="TextBox 12">
              <a:extLst>
                <a:ext uri="{FF2B5EF4-FFF2-40B4-BE49-F238E27FC236}">
                  <a16:creationId xmlns:a16="http://schemas.microsoft.com/office/drawing/2014/main" id="{4F725EFA-250F-ADA1-EBAA-2680AC870252}"/>
                </a:ext>
              </a:extLst>
            </p:cNvPr>
            <p:cNvSpPr txBox="1"/>
            <p:nvPr/>
          </p:nvSpPr>
          <p:spPr>
            <a:xfrm>
              <a:off x="3674995" y="4752928"/>
              <a:ext cx="1756539" cy="518311"/>
            </a:xfrm>
            <a:prstGeom prst="rect">
              <a:avLst/>
            </a:prstGeom>
          </p:spPr>
          <p:txBody>
            <a:bodyPr vert="horz" wrap="none" lIns="0" tIns="0" rIns="0" bIns="0" rtlCol="0" anchor="ctr">
              <a:noAutofit/>
            </a:bodyPr>
            <a:lstStyle/>
            <a:p>
              <a:pPr algn="ctr"/>
              <a:r>
                <a:rPr lang="en-US" sz="1600">
                  <a:solidFill>
                    <a:schemeClr val="tx1">
                      <a:lumMod val="75000"/>
                      <a:lumOff val="25000"/>
                    </a:schemeClr>
                  </a:solidFill>
                  <a:latin typeface="Poppins Medium" pitchFamily="2" charset="77"/>
                  <a:cs typeface="Poppins Medium" pitchFamily="2" charset="77"/>
                </a:rPr>
                <a:t>Anagrelide</a:t>
              </a:r>
              <a:br>
                <a:rPr lang="en-US" sz="1600">
                  <a:solidFill>
                    <a:schemeClr val="tx1">
                      <a:lumMod val="75000"/>
                      <a:lumOff val="25000"/>
                    </a:schemeClr>
                  </a:solidFill>
                  <a:latin typeface="Poppins Medium" pitchFamily="2" charset="77"/>
                  <a:cs typeface="Poppins Medium" pitchFamily="2" charset="77"/>
                </a:rPr>
              </a:br>
              <a:r>
                <a:rPr lang="en-US" sz="1600">
                  <a:solidFill>
                    <a:schemeClr val="tx1">
                      <a:lumMod val="75000"/>
                      <a:lumOff val="25000"/>
                    </a:schemeClr>
                  </a:solidFill>
                  <a:latin typeface="Poppins Medium" pitchFamily="2" charset="77"/>
                  <a:cs typeface="Poppins Medium" pitchFamily="2" charset="77"/>
                </a:rPr>
                <a:t>n = 83</a:t>
              </a:r>
            </a:p>
          </p:txBody>
        </p:sp>
        <p:sp>
          <p:nvSpPr>
            <p:cNvPr id="14" name="Freeform 11">
              <a:extLst>
                <a:ext uri="{FF2B5EF4-FFF2-40B4-BE49-F238E27FC236}">
                  <a16:creationId xmlns:a16="http://schemas.microsoft.com/office/drawing/2014/main" id="{1351280F-6FB4-3421-643F-B2B8C263333B}"/>
                </a:ext>
              </a:extLst>
            </p:cNvPr>
            <p:cNvSpPr/>
            <p:nvPr/>
          </p:nvSpPr>
          <p:spPr>
            <a:xfrm>
              <a:off x="2748818" y="2701853"/>
              <a:ext cx="1729927" cy="1509774"/>
            </a:xfrm>
            <a:custGeom>
              <a:avLst/>
              <a:gdLst>
                <a:gd name="csX0" fmla="*/ 0 w 1233112"/>
                <a:gd name="csY0" fmla="*/ 254210 h 1377291"/>
                <a:gd name="csX1" fmla="*/ 0 w 1233112"/>
                <a:gd name="csY1" fmla="*/ 0 h 1377291"/>
                <a:gd name="csX2" fmla="*/ 1233112 w 1233112"/>
                <a:gd name="csY2" fmla="*/ 0 h 1377291"/>
                <a:gd name="csX3" fmla="*/ 1233112 w 1233112"/>
                <a:gd name="csY3" fmla="*/ 1377291 h 1377291"/>
              </a:gdLst>
              <a:ahLst/>
              <a:cxnLst>
                <a:cxn ang="0">
                  <a:pos x="csX0" y="csY0"/>
                </a:cxn>
                <a:cxn ang="0">
                  <a:pos x="csX1" y="csY1"/>
                </a:cxn>
                <a:cxn ang="0">
                  <a:pos x="csX2" y="csY2"/>
                </a:cxn>
                <a:cxn ang="0">
                  <a:pos x="csX3" y="csY3"/>
                </a:cxn>
              </a:cxnLst>
              <a:rect l="l" t="t" r="r" b="b"/>
              <a:pathLst>
                <a:path w="1233112" h="1377291">
                  <a:moveTo>
                    <a:pt x="0" y="254210"/>
                  </a:moveTo>
                  <a:lnTo>
                    <a:pt x="0" y="0"/>
                  </a:lnTo>
                  <a:lnTo>
                    <a:pt x="1233112" y="0"/>
                  </a:lnTo>
                  <a:lnTo>
                    <a:pt x="1233112" y="1377291"/>
                  </a:ln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sp>
          <p:nvSpPr>
            <p:cNvPr id="15" name="TextBox 14">
              <a:extLst>
                <a:ext uri="{FF2B5EF4-FFF2-40B4-BE49-F238E27FC236}">
                  <a16:creationId xmlns:a16="http://schemas.microsoft.com/office/drawing/2014/main" id="{B1A1B5DB-4D7C-52E5-97A8-6630FF9F6DDA}"/>
                </a:ext>
              </a:extLst>
            </p:cNvPr>
            <p:cNvSpPr txBox="1"/>
            <p:nvPr/>
          </p:nvSpPr>
          <p:spPr>
            <a:xfrm>
              <a:off x="3980722" y="4232386"/>
              <a:ext cx="1112971" cy="331135"/>
            </a:xfrm>
            <a:prstGeom prst="rect">
              <a:avLst/>
            </a:prstGeom>
          </p:spPr>
          <p:txBody>
            <a:bodyPr vert="horz" wrap="none" lIns="0" tIns="0" rIns="0" bIns="0" rtlCol="0" anchor="ctr">
              <a:noAutofit/>
            </a:bodyPr>
            <a:lstStyle/>
            <a:p>
              <a:pPr algn="ctr"/>
              <a:r>
                <a:rPr lang="en-US" sz="1600" b="1">
                  <a:latin typeface="Poppins" pitchFamily="2" charset="77"/>
                  <a:cs typeface="Poppins" pitchFamily="2" charset="77"/>
                </a:rPr>
                <a:t>6.0%</a:t>
              </a:r>
            </a:p>
          </p:txBody>
        </p:sp>
        <p:sp>
          <p:nvSpPr>
            <p:cNvPr id="16" name="TextBox 15">
              <a:extLst>
                <a:ext uri="{FF2B5EF4-FFF2-40B4-BE49-F238E27FC236}">
                  <a16:creationId xmlns:a16="http://schemas.microsoft.com/office/drawing/2014/main" id="{95BDB25D-112D-8696-69F0-FE9BC8D4B30F}"/>
                </a:ext>
              </a:extLst>
            </p:cNvPr>
            <p:cNvSpPr txBox="1"/>
            <p:nvPr/>
          </p:nvSpPr>
          <p:spPr>
            <a:xfrm>
              <a:off x="2231680" y="2975366"/>
              <a:ext cx="1112971" cy="331135"/>
            </a:xfrm>
            <a:prstGeom prst="rect">
              <a:avLst/>
            </a:prstGeom>
          </p:spPr>
          <p:txBody>
            <a:bodyPr vert="horz" wrap="none" lIns="0" tIns="0" rIns="0" bIns="0" rtlCol="0" anchor="ctr">
              <a:noAutofit/>
            </a:bodyPr>
            <a:lstStyle/>
            <a:p>
              <a:pPr algn="ctr"/>
              <a:r>
                <a:rPr lang="en-US" sz="1600" b="1" dirty="0">
                  <a:latin typeface="Poppins" pitchFamily="2" charset="77"/>
                  <a:cs typeface="Poppins" pitchFamily="2" charset="77"/>
                </a:rPr>
                <a:t>42.9%</a:t>
              </a:r>
            </a:p>
          </p:txBody>
        </p:sp>
        <p:sp>
          <p:nvSpPr>
            <p:cNvPr id="17" name="TextBox 16">
              <a:extLst>
                <a:ext uri="{FF2B5EF4-FFF2-40B4-BE49-F238E27FC236}">
                  <a16:creationId xmlns:a16="http://schemas.microsoft.com/office/drawing/2014/main" id="{6BBA4D33-217B-8BD6-0B81-A53214A6472C}"/>
                </a:ext>
              </a:extLst>
            </p:cNvPr>
            <p:cNvSpPr txBox="1"/>
            <p:nvPr/>
          </p:nvSpPr>
          <p:spPr>
            <a:xfrm>
              <a:off x="2748817" y="2376228"/>
              <a:ext cx="1729928" cy="331135"/>
            </a:xfrm>
            <a:prstGeom prst="rect">
              <a:avLst/>
            </a:prstGeom>
          </p:spPr>
          <p:txBody>
            <a:bodyPr vert="horz" wrap="none" lIns="0" tIns="0" rIns="0" bIns="0" rtlCol="0" anchor="ctr">
              <a:noAutofit/>
            </a:bodyPr>
            <a:lstStyle/>
            <a:p>
              <a:pPr algn="ctr"/>
              <a:r>
                <a:rPr lang="en-US" sz="1600" i="1" dirty="0">
                  <a:latin typeface="Poppins Medium" pitchFamily="2" charset="77"/>
                  <a:cs typeface="Poppins Medium" pitchFamily="2" charset="77"/>
                </a:rPr>
                <a:t>P</a:t>
              </a:r>
              <a:r>
                <a:rPr lang="en-US" sz="1600" dirty="0">
                  <a:latin typeface="Poppins Medium" pitchFamily="2" charset="77"/>
                  <a:cs typeface="Poppins Medium" pitchFamily="2" charset="77"/>
                </a:rPr>
                <a:t> = .0001</a:t>
              </a:r>
            </a:p>
          </p:txBody>
        </p:sp>
        <p:sp>
          <p:nvSpPr>
            <p:cNvPr id="18" name="TextBox 17">
              <a:extLst>
                <a:ext uri="{FF2B5EF4-FFF2-40B4-BE49-F238E27FC236}">
                  <a16:creationId xmlns:a16="http://schemas.microsoft.com/office/drawing/2014/main" id="{907D3BD1-FE04-C587-32D6-0E6671EDCFAE}"/>
                </a:ext>
              </a:extLst>
            </p:cNvPr>
            <p:cNvSpPr txBox="1"/>
            <p:nvPr/>
          </p:nvSpPr>
          <p:spPr>
            <a:xfrm>
              <a:off x="1424693" y="2527747"/>
              <a:ext cx="377435" cy="258704"/>
            </a:xfrm>
            <a:prstGeom prst="rect">
              <a:avLst/>
            </a:prstGeom>
          </p:spPr>
          <p:txBody>
            <a:bodyPr vert="horz" wrap="none" lIns="0" tIns="0" rIns="0" bIns="0" rtlCol="0" anchor="ctr">
              <a:noAutofit/>
            </a:bodyPr>
            <a:lstStyle/>
            <a:p>
              <a:pPr algn="r"/>
              <a:r>
                <a:rPr lang="en-US" sz="1600" dirty="0">
                  <a:latin typeface="Poppins Medium" pitchFamily="2" charset="77"/>
                  <a:cs typeface="Poppins Medium" pitchFamily="2" charset="77"/>
                </a:rPr>
                <a:t>60</a:t>
              </a:r>
            </a:p>
          </p:txBody>
        </p:sp>
        <p:sp>
          <p:nvSpPr>
            <p:cNvPr id="19" name="TextBox 18">
              <a:extLst>
                <a:ext uri="{FF2B5EF4-FFF2-40B4-BE49-F238E27FC236}">
                  <a16:creationId xmlns:a16="http://schemas.microsoft.com/office/drawing/2014/main" id="{88093CED-8FDB-CBE9-D762-979CAAE2787E}"/>
                </a:ext>
              </a:extLst>
            </p:cNvPr>
            <p:cNvSpPr txBox="1"/>
            <p:nvPr/>
          </p:nvSpPr>
          <p:spPr>
            <a:xfrm>
              <a:off x="1424693" y="2873395"/>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50</a:t>
              </a:r>
            </a:p>
          </p:txBody>
        </p:sp>
        <p:sp>
          <p:nvSpPr>
            <p:cNvPr id="20" name="TextBox 19">
              <a:extLst>
                <a:ext uri="{FF2B5EF4-FFF2-40B4-BE49-F238E27FC236}">
                  <a16:creationId xmlns:a16="http://schemas.microsoft.com/office/drawing/2014/main" id="{BD7D87A2-DAC4-8BFE-3807-066DA47366CE}"/>
                </a:ext>
              </a:extLst>
            </p:cNvPr>
            <p:cNvSpPr txBox="1"/>
            <p:nvPr/>
          </p:nvSpPr>
          <p:spPr>
            <a:xfrm>
              <a:off x="1424693" y="3219042"/>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40</a:t>
              </a:r>
            </a:p>
          </p:txBody>
        </p:sp>
        <p:sp>
          <p:nvSpPr>
            <p:cNvPr id="21" name="TextBox 20">
              <a:extLst>
                <a:ext uri="{FF2B5EF4-FFF2-40B4-BE49-F238E27FC236}">
                  <a16:creationId xmlns:a16="http://schemas.microsoft.com/office/drawing/2014/main" id="{6ECCA510-C375-9463-59A0-7DA51C31069F}"/>
                </a:ext>
              </a:extLst>
            </p:cNvPr>
            <p:cNvSpPr txBox="1"/>
            <p:nvPr/>
          </p:nvSpPr>
          <p:spPr>
            <a:xfrm>
              <a:off x="1424693" y="3564690"/>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30</a:t>
              </a:r>
            </a:p>
          </p:txBody>
        </p:sp>
        <p:sp>
          <p:nvSpPr>
            <p:cNvPr id="22" name="TextBox 21">
              <a:extLst>
                <a:ext uri="{FF2B5EF4-FFF2-40B4-BE49-F238E27FC236}">
                  <a16:creationId xmlns:a16="http://schemas.microsoft.com/office/drawing/2014/main" id="{4BD0B187-5CBE-8D27-184B-E4367CAFB61D}"/>
                </a:ext>
              </a:extLst>
            </p:cNvPr>
            <p:cNvSpPr txBox="1"/>
            <p:nvPr/>
          </p:nvSpPr>
          <p:spPr>
            <a:xfrm>
              <a:off x="1424693" y="3910337"/>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20</a:t>
              </a:r>
            </a:p>
          </p:txBody>
        </p:sp>
        <p:sp>
          <p:nvSpPr>
            <p:cNvPr id="23" name="TextBox 22">
              <a:extLst>
                <a:ext uri="{FF2B5EF4-FFF2-40B4-BE49-F238E27FC236}">
                  <a16:creationId xmlns:a16="http://schemas.microsoft.com/office/drawing/2014/main" id="{60BA6AC0-9120-E493-049E-49638281062B}"/>
                </a:ext>
              </a:extLst>
            </p:cNvPr>
            <p:cNvSpPr txBox="1"/>
            <p:nvPr/>
          </p:nvSpPr>
          <p:spPr>
            <a:xfrm>
              <a:off x="1424693" y="4255985"/>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10</a:t>
              </a:r>
            </a:p>
          </p:txBody>
        </p:sp>
        <p:sp>
          <p:nvSpPr>
            <p:cNvPr id="24" name="TextBox 23">
              <a:extLst>
                <a:ext uri="{FF2B5EF4-FFF2-40B4-BE49-F238E27FC236}">
                  <a16:creationId xmlns:a16="http://schemas.microsoft.com/office/drawing/2014/main" id="{8EE5D2D7-0E80-E388-4EBC-4694E5392512}"/>
                </a:ext>
              </a:extLst>
            </p:cNvPr>
            <p:cNvSpPr txBox="1"/>
            <p:nvPr/>
          </p:nvSpPr>
          <p:spPr>
            <a:xfrm>
              <a:off x="1424693" y="4601632"/>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0</a:t>
              </a:r>
            </a:p>
          </p:txBody>
        </p:sp>
        <p:cxnSp>
          <p:nvCxnSpPr>
            <p:cNvPr id="25" name="Straight Connector 24">
              <a:extLst>
                <a:ext uri="{FF2B5EF4-FFF2-40B4-BE49-F238E27FC236}">
                  <a16:creationId xmlns:a16="http://schemas.microsoft.com/office/drawing/2014/main" id="{F84453FC-1EA8-5A32-C4F1-C12B3E861C06}"/>
                </a:ext>
              </a:extLst>
            </p:cNvPr>
            <p:cNvCxnSpPr>
              <a:cxnSpLocks/>
            </p:cNvCxnSpPr>
            <p:nvPr/>
          </p:nvCxnSpPr>
          <p:spPr>
            <a:xfrm>
              <a:off x="1831343" y="2646989"/>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5A60722-382B-4960-7573-2C94B45D3EB8}"/>
                </a:ext>
              </a:extLst>
            </p:cNvPr>
            <p:cNvCxnSpPr>
              <a:cxnSpLocks/>
            </p:cNvCxnSpPr>
            <p:nvPr/>
          </p:nvCxnSpPr>
          <p:spPr>
            <a:xfrm>
              <a:off x="1831343" y="2998952"/>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0827BA4-5C98-5B97-FDFF-92935186521D}"/>
                </a:ext>
              </a:extLst>
            </p:cNvPr>
            <p:cNvCxnSpPr>
              <a:cxnSpLocks/>
            </p:cNvCxnSpPr>
            <p:nvPr/>
          </p:nvCxnSpPr>
          <p:spPr>
            <a:xfrm>
              <a:off x="1831343" y="3341772"/>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282293-DCC6-C365-2F07-0186405E9FF0}"/>
                </a:ext>
              </a:extLst>
            </p:cNvPr>
            <p:cNvCxnSpPr>
              <a:cxnSpLocks/>
            </p:cNvCxnSpPr>
            <p:nvPr/>
          </p:nvCxnSpPr>
          <p:spPr>
            <a:xfrm>
              <a:off x="1831343" y="3684591"/>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DB69CF1-BAA6-130D-2B6B-F39288370A26}"/>
                </a:ext>
              </a:extLst>
            </p:cNvPr>
            <p:cNvCxnSpPr>
              <a:cxnSpLocks/>
            </p:cNvCxnSpPr>
            <p:nvPr/>
          </p:nvCxnSpPr>
          <p:spPr>
            <a:xfrm>
              <a:off x="1831343" y="4027410"/>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997BB0C-8B37-1A1A-1009-B10663E55EF1}"/>
                </a:ext>
              </a:extLst>
            </p:cNvPr>
            <p:cNvCxnSpPr>
              <a:cxnSpLocks/>
            </p:cNvCxnSpPr>
            <p:nvPr/>
          </p:nvCxnSpPr>
          <p:spPr>
            <a:xfrm>
              <a:off x="1831343" y="4370231"/>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667B218-D0E8-626C-0990-78EAF701A9C6}"/>
                </a:ext>
              </a:extLst>
            </p:cNvPr>
            <p:cNvCxnSpPr>
              <a:cxnSpLocks/>
            </p:cNvCxnSpPr>
            <p:nvPr/>
          </p:nvCxnSpPr>
          <p:spPr>
            <a:xfrm>
              <a:off x="1831343" y="4716533"/>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0B389E3-6E28-20BA-AD85-BFEC1C73412A}"/>
                </a:ext>
              </a:extLst>
            </p:cNvPr>
            <p:cNvCxnSpPr>
              <a:cxnSpLocks/>
            </p:cNvCxnSpPr>
            <p:nvPr/>
          </p:nvCxnSpPr>
          <p:spPr>
            <a:xfrm>
              <a:off x="1918454"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64E6AB3-4773-48C3-5929-5A443C20636E}"/>
                </a:ext>
              </a:extLst>
            </p:cNvPr>
            <p:cNvCxnSpPr>
              <a:cxnSpLocks/>
            </p:cNvCxnSpPr>
            <p:nvPr/>
          </p:nvCxnSpPr>
          <p:spPr>
            <a:xfrm>
              <a:off x="3674995"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7ED053-5359-0050-B495-DE487A4B50C9}"/>
                </a:ext>
              </a:extLst>
            </p:cNvPr>
            <p:cNvCxnSpPr>
              <a:cxnSpLocks/>
            </p:cNvCxnSpPr>
            <p:nvPr/>
          </p:nvCxnSpPr>
          <p:spPr>
            <a:xfrm>
              <a:off x="5422055"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9C8ACC5C-4939-562A-F873-E625E50F374B}"/>
                </a:ext>
              </a:extLst>
            </p:cNvPr>
            <p:cNvSpPr/>
            <p:nvPr/>
          </p:nvSpPr>
          <p:spPr>
            <a:xfrm>
              <a:off x="3916094" y="4514689"/>
              <a:ext cx="1260536" cy="20184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sp>
          <p:nvSpPr>
            <p:cNvPr id="36" name="Rectangle 35">
              <a:extLst>
                <a:ext uri="{FF2B5EF4-FFF2-40B4-BE49-F238E27FC236}">
                  <a16:creationId xmlns:a16="http://schemas.microsoft.com/office/drawing/2014/main" id="{2442D06F-3417-2453-B7BF-5ED245A6AA7A}"/>
                </a:ext>
              </a:extLst>
            </p:cNvPr>
            <p:cNvSpPr/>
            <p:nvPr/>
          </p:nvSpPr>
          <p:spPr>
            <a:xfrm>
              <a:off x="2157896" y="3245687"/>
              <a:ext cx="1260536" cy="1470846"/>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sp>
          <p:nvSpPr>
            <p:cNvPr id="37" name="Freeform 22">
              <a:extLst>
                <a:ext uri="{FF2B5EF4-FFF2-40B4-BE49-F238E27FC236}">
                  <a16:creationId xmlns:a16="http://schemas.microsoft.com/office/drawing/2014/main" id="{093C3706-D763-C625-EEE3-FD1B4657476E}"/>
                </a:ext>
              </a:extLst>
            </p:cNvPr>
            <p:cNvSpPr/>
            <p:nvPr/>
          </p:nvSpPr>
          <p:spPr>
            <a:xfrm>
              <a:off x="1918454" y="2647814"/>
              <a:ext cx="3513082" cy="2071260"/>
            </a:xfrm>
            <a:custGeom>
              <a:avLst/>
              <a:gdLst>
                <a:gd name="csX0" fmla="*/ 0 w 2504166"/>
                <a:gd name="csY0" fmla="*/ 0 h 1889507"/>
                <a:gd name="csX1" fmla="*/ 0 w 2504166"/>
                <a:gd name="csY1" fmla="*/ 1889507 h 1889507"/>
                <a:gd name="csX2" fmla="*/ 2504166 w 2504166"/>
                <a:gd name="csY2" fmla="*/ 1889507 h 1889507"/>
              </a:gdLst>
              <a:ahLst/>
              <a:cxnLst>
                <a:cxn ang="0">
                  <a:pos x="csX0" y="csY0"/>
                </a:cxn>
                <a:cxn ang="0">
                  <a:pos x="csX1" y="csY1"/>
                </a:cxn>
                <a:cxn ang="0">
                  <a:pos x="csX2" y="csY2"/>
                </a:cxn>
              </a:cxnLst>
              <a:rect l="l" t="t" r="r" b="b"/>
              <a:pathLst>
                <a:path w="2504166" h="1889507">
                  <a:moveTo>
                    <a:pt x="0" y="0"/>
                  </a:moveTo>
                  <a:lnTo>
                    <a:pt x="0" y="1889507"/>
                  </a:lnTo>
                  <a:lnTo>
                    <a:pt x="2504166" y="1889507"/>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grpSp>
    </p:spTree>
    <p:extLst>
      <p:ext uri="{BB962C8B-B14F-4D97-AF65-F5344CB8AC3E}">
        <p14:creationId xmlns:p14="http://schemas.microsoft.com/office/powerpoint/2010/main" val="2861728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203775-5703-253A-6092-93F69A729F14}"/>
              </a:ext>
            </a:extLst>
          </p:cNvPr>
          <p:cNvSpPr>
            <a:spLocks noGrp="1"/>
          </p:cNvSpPr>
          <p:nvPr>
            <p:ph type="title"/>
          </p:nvPr>
        </p:nvSpPr>
        <p:spPr>
          <a:xfrm>
            <a:off x="231078" y="260163"/>
            <a:ext cx="11740260" cy="1044132"/>
          </a:xfrm>
        </p:spPr>
        <p:txBody>
          <a:bodyPr/>
          <a:lstStyle/>
          <a:p>
            <a:r>
              <a:rPr lang="en-US" dirty="0"/>
              <a:t>PT-1 Trial of Anagrelide + Aspirin vs HU + Aspirin in High-Risk ET</a:t>
            </a:r>
          </a:p>
        </p:txBody>
      </p:sp>
      <p:sp>
        <p:nvSpPr>
          <p:cNvPr id="5" name="Content Placeholder 4">
            <a:extLst>
              <a:ext uri="{FF2B5EF4-FFF2-40B4-BE49-F238E27FC236}">
                <a16:creationId xmlns:a16="http://schemas.microsoft.com/office/drawing/2014/main" id="{81CE0946-D79C-36AA-549A-B33C0EE7009F}"/>
              </a:ext>
            </a:extLst>
          </p:cNvPr>
          <p:cNvSpPr>
            <a:spLocks noGrp="1"/>
          </p:cNvSpPr>
          <p:nvPr>
            <p:ph idx="1"/>
          </p:nvPr>
        </p:nvSpPr>
        <p:spPr>
          <a:xfrm>
            <a:off x="231775" y="1335089"/>
            <a:ext cx="11739563" cy="1452984"/>
          </a:xfrm>
        </p:spPr>
        <p:txBody>
          <a:bodyPr/>
          <a:lstStyle/>
          <a:p>
            <a:pPr>
              <a:spcAft>
                <a:spcPts val="0"/>
              </a:spcAft>
            </a:pPr>
            <a:r>
              <a:rPr lang="en-US" sz="2000" dirty="0"/>
              <a:t>Open-label, randomized trial </a:t>
            </a:r>
            <a:r>
              <a:rPr lang="en-GB" altLang="en-US" sz="2000" dirty="0"/>
              <a:t>(N = 809)</a:t>
            </a:r>
            <a:endParaRPr lang="en-US" altLang="en-US" sz="2000" dirty="0"/>
          </a:p>
          <a:p>
            <a:pPr>
              <a:spcAft>
                <a:spcPts val="0"/>
              </a:spcAft>
            </a:pPr>
            <a:r>
              <a:rPr lang="en-US" sz="2000" dirty="0"/>
              <a:t>Composite primary endpoint: death from thrombosis or hemorrhage, or arterial/venous thrombotic event, or serious hemorrhage</a:t>
            </a:r>
          </a:p>
          <a:p>
            <a:pPr lvl="2">
              <a:spcAft>
                <a:spcPts val="0"/>
              </a:spcAft>
            </a:pPr>
            <a:r>
              <a:rPr lang="en-US" sz="1800" dirty="0"/>
              <a:t>Estimated risk of primary endpoint at 5 yr: 11% with HU vs 16% with anagrelide</a:t>
            </a:r>
          </a:p>
        </p:txBody>
      </p:sp>
      <p:sp>
        <p:nvSpPr>
          <p:cNvPr id="6" name="Content Placeholder 5">
            <a:extLst>
              <a:ext uri="{FF2B5EF4-FFF2-40B4-BE49-F238E27FC236}">
                <a16:creationId xmlns:a16="http://schemas.microsoft.com/office/drawing/2014/main" id="{CFD3ACD3-632C-7CC8-A920-B739B19BF389}"/>
              </a:ext>
            </a:extLst>
          </p:cNvPr>
          <p:cNvSpPr>
            <a:spLocks noGrp="1"/>
          </p:cNvSpPr>
          <p:nvPr>
            <p:ph sz="quarter" idx="10"/>
          </p:nvPr>
        </p:nvSpPr>
        <p:spPr>
          <a:xfrm>
            <a:off x="1712199" y="6302375"/>
            <a:ext cx="7812290" cy="327025"/>
          </a:xfrm>
        </p:spPr>
        <p:txBody>
          <a:bodyPr/>
          <a:lstStyle/>
          <a:p>
            <a:pPr algn="ctr"/>
            <a:r>
              <a:rPr lang="en-US" dirty="0"/>
              <a:t>Harrison. NEJM. 2005;353:33.</a:t>
            </a:r>
          </a:p>
        </p:txBody>
      </p:sp>
      <p:grpSp>
        <p:nvGrpSpPr>
          <p:cNvPr id="19" name="Group 18">
            <a:extLst>
              <a:ext uri="{FF2B5EF4-FFF2-40B4-BE49-F238E27FC236}">
                <a16:creationId xmlns:a16="http://schemas.microsoft.com/office/drawing/2014/main" id="{7B74BB40-7781-8920-307A-DC773B81FB87}"/>
              </a:ext>
            </a:extLst>
          </p:cNvPr>
          <p:cNvGrpSpPr/>
          <p:nvPr/>
        </p:nvGrpSpPr>
        <p:grpSpPr>
          <a:xfrm>
            <a:off x="4858704" y="3890045"/>
            <a:ext cx="1317029" cy="570934"/>
            <a:chOff x="4066162" y="4961185"/>
            <a:chExt cx="1317029" cy="570934"/>
          </a:xfrm>
        </p:grpSpPr>
        <p:sp>
          <p:nvSpPr>
            <p:cNvPr id="15" name="Rectangle 14">
              <a:extLst>
                <a:ext uri="{FF2B5EF4-FFF2-40B4-BE49-F238E27FC236}">
                  <a16:creationId xmlns:a16="http://schemas.microsoft.com/office/drawing/2014/main" id="{0861773C-2D57-03C7-F760-F73B29A575A7}"/>
                </a:ext>
              </a:extLst>
            </p:cNvPr>
            <p:cNvSpPr/>
            <p:nvPr/>
          </p:nvSpPr>
          <p:spPr>
            <a:xfrm>
              <a:off x="4066162" y="5028206"/>
              <a:ext cx="146304" cy="14630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B6D3EF0-A281-12FC-31DF-964A71DEB7AA}"/>
                </a:ext>
              </a:extLst>
            </p:cNvPr>
            <p:cNvSpPr/>
            <p:nvPr/>
          </p:nvSpPr>
          <p:spPr>
            <a:xfrm>
              <a:off x="4066162" y="5287399"/>
              <a:ext cx="146304" cy="146304"/>
            </a:xfrm>
            <a:prstGeom prst="rect">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D2DFA116-7A7F-5C19-B5B5-CD91DB68AED7}"/>
                </a:ext>
              </a:extLst>
            </p:cNvPr>
            <p:cNvSpPr txBox="1"/>
            <p:nvPr/>
          </p:nvSpPr>
          <p:spPr>
            <a:xfrm>
              <a:off x="4175016" y="4961185"/>
              <a:ext cx="1208175" cy="307777"/>
            </a:xfrm>
            <a:prstGeom prst="rect">
              <a:avLst/>
            </a:prstGeom>
            <a:noFill/>
          </p:spPr>
          <p:txBody>
            <a:bodyPr wrap="square">
              <a:spAutoFit/>
            </a:bodyPr>
            <a:lstStyle/>
            <a:p>
              <a:r>
                <a:rPr lang="en-US" sz="1400" dirty="0"/>
                <a:t>Anagrelide</a:t>
              </a:r>
            </a:p>
          </p:txBody>
        </p:sp>
        <p:sp>
          <p:nvSpPr>
            <p:cNvPr id="18" name="TextBox 17">
              <a:extLst>
                <a:ext uri="{FF2B5EF4-FFF2-40B4-BE49-F238E27FC236}">
                  <a16:creationId xmlns:a16="http://schemas.microsoft.com/office/drawing/2014/main" id="{3E3B8180-A0CB-B46A-6497-2E41B3F54CFD}"/>
                </a:ext>
              </a:extLst>
            </p:cNvPr>
            <p:cNvSpPr txBox="1"/>
            <p:nvPr/>
          </p:nvSpPr>
          <p:spPr>
            <a:xfrm>
              <a:off x="4175015" y="5224342"/>
              <a:ext cx="1208175" cy="307777"/>
            </a:xfrm>
            <a:prstGeom prst="rect">
              <a:avLst/>
            </a:prstGeom>
            <a:noFill/>
          </p:spPr>
          <p:txBody>
            <a:bodyPr wrap="square">
              <a:spAutoFit/>
            </a:bodyPr>
            <a:lstStyle/>
            <a:p>
              <a:r>
                <a:rPr lang="en-US" sz="1400"/>
                <a:t>HU</a:t>
              </a:r>
            </a:p>
          </p:txBody>
        </p:sp>
      </p:grpSp>
      <p:grpSp>
        <p:nvGrpSpPr>
          <p:cNvPr id="2" name="Group 1">
            <a:extLst>
              <a:ext uri="{FF2B5EF4-FFF2-40B4-BE49-F238E27FC236}">
                <a16:creationId xmlns:a16="http://schemas.microsoft.com/office/drawing/2014/main" id="{B104812B-6A52-8ADC-C932-E309F0C3CA81}"/>
              </a:ext>
            </a:extLst>
          </p:cNvPr>
          <p:cNvGrpSpPr/>
          <p:nvPr/>
        </p:nvGrpSpPr>
        <p:grpSpPr>
          <a:xfrm>
            <a:off x="458798" y="2854579"/>
            <a:ext cx="5384162" cy="2784923"/>
            <a:chOff x="1070061" y="2075413"/>
            <a:chExt cx="5384162" cy="2784923"/>
          </a:xfrm>
        </p:grpSpPr>
        <p:sp>
          <p:nvSpPr>
            <p:cNvPr id="3" name="TextBox 2">
              <a:extLst>
                <a:ext uri="{FF2B5EF4-FFF2-40B4-BE49-F238E27FC236}">
                  <a16:creationId xmlns:a16="http://schemas.microsoft.com/office/drawing/2014/main" id="{2D4BDC60-B651-21C5-C0DB-F2FD648FE0C1}"/>
                </a:ext>
              </a:extLst>
            </p:cNvPr>
            <p:cNvSpPr txBox="1"/>
            <p:nvPr/>
          </p:nvSpPr>
          <p:spPr>
            <a:xfrm>
              <a:off x="1957905" y="2075413"/>
              <a:ext cx="3464150" cy="365446"/>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u="none" strike="noStrike" kern="1200" cap="none" spc="0" normalizeH="0" baseline="0" noProof="0" dirty="0">
                  <a:ln>
                    <a:noFill/>
                  </a:ln>
                  <a:solidFill>
                    <a:srgbClr val="161616"/>
                  </a:solidFill>
                  <a:effectLst/>
                  <a:uLnTx/>
                  <a:uFillTx/>
                  <a:latin typeface="Poppins" pitchFamily="2" charset="77"/>
                  <a:cs typeface="Poppins" pitchFamily="2" charset="77"/>
                </a:rPr>
                <a:t>Primary Endpoint</a:t>
              </a:r>
            </a:p>
          </p:txBody>
        </p:sp>
        <p:sp>
          <p:nvSpPr>
            <p:cNvPr id="7" name="TextBox 6">
              <a:extLst>
                <a:ext uri="{FF2B5EF4-FFF2-40B4-BE49-F238E27FC236}">
                  <a16:creationId xmlns:a16="http://schemas.microsoft.com/office/drawing/2014/main" id="{58161877-BB47-C767-AF66-7C2135B6EAB0}"/>
                </a:ext>
              </a:extLst>
            </p:cNvPr>
            <p:cNvSpPr txBox="1"/>
            <p:nvPr/>
          </p:nvSpPr>
          <p:spPr>
            <a:xfrm rot="16200000">
              <a:off x="233556" y="3492639"/>
              <a:ext cx="2096793" cy="423784"/>
            </a:xfrm>
            <a:prstGeom prst="rect">
              <a:avLst/>
            </a:prstGeom>
          </p:spPr>
          <p:txBody>
            <a:bodyPr vert="horz" wrap="none" lIns="0" tIns="0" rIns="0" bIns="0" rtlCol="0" anchor="ctr">
              <a:noAutofit/>
            </a:bodyPr>
            <a:lstStyle/>
            <a:p>
              <a:pPr algn="ctr"/>
              <a:r>
                <a:rPr lang="en-US" dirty="0">
                  <a:solidFill>
                    <a:schemeClr val="tx1">
                      <a:lumMod val="75000"/>
                      <a:lumOff val="25000"/>
                    </a:schemeClr>
                  </a:solidFill>
                  <a:latin typeface="Poppins Medium" pitchFamily="2" charset="77"/>
                  <a:cs typeface="Poppins Medium" pitchFamily="2" charset="77"/>
                </a:rPr>
                <a:t>Patients (n)</a:t>
              </a:r>
            </a:p>
          </p:txBody>
        </p:sp>
        <p:sp>
          <p:nvSpPr>
            <p:cNvPr id="21" name="TextBox 20">
              <a:extLst>
                <a:ext uri="{FF2B5EF4-FFF2-40B4-BE49-F238E27FC236}">
                  <a16:creationId xmlns:a16="http://schemas.microsoft.com/office/drawing/2014/main" id="{A793E42E-5FEA-9D83-ED77-519E04E6FE85}"/>
                </a:ext>
              </a:extLst>
            </p:cNvPr>
            <p:cNvSpPr txBox="1"/>
            <p:nvPr/>
          </p:nvSpPr>
          <p:spPr>
            <a:xfrm>
              <a:off x="3980722" y="3191119"/>
              <a:ext cx="1112971" cy="331135"/>
            </a:xfrm>
            <a:prstGeom prst="rect">
              <a:avLst/>
            </a:prstGeom>
          </p:spPr>
          <p:txBody>
            <a:bodyPr vert="horz" wrap="none" lIns="0" tIns="0" rIns="0" bIns="0" rtlCol="0" anchor="ctr">
              <a:noAutofit/>
            </a:bodyPr>
            <a:lstStyle/>
            <a:p>
              <a:pPr algn="ctr"/>
              <a:r>
                <a:rPr lang="en-US" sz="1600" b="1" dirty="0">
                  <a:latin typeface="Poppins" pitchFamily="2" charset="77"/>
                  <a:cs typeface="Poppins" pitchFamily="2" charset="77"/>
                </a:rPr>
                <a:t>36</a:t>
              </a:r>
            </a:p>
          </p:txBody>
        </p:sp>
        <p:sp>
          <p:nvSpPr>
            <p:cNvPr id="22" name="TextBox 21">
              <a:extLst>
                <a:ext uri="{FF2B5EF4-FFF2-40B4-BE49-F238E27FC236}">
                  <a16:creationId xmlns:a16="http://schemas.microsoft.com/office/drawing/2014/main" id="{331D10B3-8E44-8D58-99DC-E5FF52578B3B}"/>
                </a:ext>
              </a:extLst>
            </p:cNvPr>
            <p:cNvSpPr txBox="1"/>
            <p:nvPr/>
          </p:nvSpPr>
          <p:spPr>
            <a:xfrm>
              <a:off x="2231680" y="2529181"/>
              <a:ext cx="1112971" cy="331135"/>
            </a:xfrm>
            <a:prstGeom prst="rect">
              <a:avLst/>
            </a:prstGeom>
          </p:spPr>
          <p:txBody>
            <a:bodyPr vert="horz" wrap="none" lIns="0" tIns="0" rIns="0" bIns="0" rtlCol="0" anchor="ctr">
              <a:noAutofit/>
            </a:bodyPr>
            <a:lstStyle/>
            <a:p>
              <a:pPr algn="ctr"/>
              <a:r>
                <a:rPr lang="en-US" sz="1600" b="1" dirty="0">
                  <a:latin typeface="Poppins" pitchFamily="2" charset="77"/>
                  <a:cs typeface="Poppins" pitchFamily="2" charset="77"/>
                </a:rPr>
                <a:t>55</a:t>
              </a:r>
            </a:p>
          </p:txBody>
        </p:sp>
        <p:sp>
          <p:nvSpPr>
            <p:cNvPr id="23" name="TextBox 22">
              <a:extLst>
                <a:ext uri="{FF2B5EF4-FFF2-40B4-BE49-F238E27FC236}">
                  <a16:creationId xmlns:a16="http://schemas.microsoft.com/office/drawing/2014/main" id="{D8BA35DD-CC8F-EF55-DD5E-FAFE2C73A6EC}"/>
                </a:ext>
              </a:extLst>
            </p:cNvPr>
            <p:cNvSpPr txBox="1"/>
            <p:nvPr/>
          </p:nvSpPr>
          <p:spPr>
            <a:xfrm>
              <a:off x="3492216" y="2507239"/>
              <a:ext cx="2962007" cy="395273"/>
            </a:xfrm>
            <a:prstGeom prst="rect">
              <a:avLst/>
            </a:prstGeom>
          </p:spPr>
          <p:txBody>
            <a:bodyPr vert="horz" wrap="none" lIns="0" tIns="0" rIns="0" bIns="0" rtlCol="0" anchor="ctr">
              <a:noAutofit/>
            </a:bodyPr>
            <a:lstStyle/>
            <a:p>
              <a:pPr algn="ctr"/>
              <a:r>
                <a:rPr lang="en-US" sz="1600" dirty="0"/>
                <a:t>OR: 1.57 (95% CI: 1.04-2.37)</a:t>
              </a:r>
              <a:br>
                <a:rPr lang="en-US" sz="1600" dirty="0"/>
              </a:br>
              <a:r>
                <a:rPr lang="en-US" sz="1600" i="1" dirty="0">
                  <a:latin typeface="Poppins Medium" pitchFamily="2" charset="77"/>
                  <a:cs typeface="Poppins Medium" pitchFamily="2" charset="77"/>
                </a:rPr>
                <a:t>P </a:t>
              </a:r>
              <a:r>
                <a:rPr lang="en-US" sz="1600" dirty="0"/>
                <a:t>= .03</a:t>
              </a:r>
            </a:p>
          </p:txBody>
        </p:sp>
        <p:sp>
          <p:nvSpPr>
            <p:cNvPr id="24" name="TextBox 23">
              <a:extLst>
                <a:ext uri="{FF2B5EF4-FFF2-40B4-BE49-F238E27FC236}">
                  <a16:creationId xmlns:a16="http://schemas.microsoft.com/office/drawing/2014/main" id="{4E774457-9F14-C120-6202-B979F89F7243}"/>
                </a:ext>
              </a:extLst>
            </p:cNvPr>
            <p:cNvSpPr txBox="1"/>
            <p:nvPr/>
          </p:nvSpPr>
          <p:spPr>
            <a:xfrm>
              <a:off x="1424693" y="2527747"/>
              <a:ext cx="377435" cy="258704"/>
            </a:xfrm>
            <a:prstGeom prst="rect">
              <a:avLst/>
            </a:prstGeom>
          </p:spPr>
          <p:txBody>
            <a:bodyPr vert="horz" wrap="none" lIns="0" tIns="0" rIns="0" bIns="0" rtlCol="0" anchor="ctr">
              <a:noAutofit/>
            </a:bodyPr>
            <a:lstStyle/>
            <a:p>
              <a:pPr algn="r"/>
              <a:r>
                <a:rPr lang="en-US" sz="1600" dirty="0">
                  <a:latin typeface="Poppins Medium" pitchFamily="2" charset="77"/>
                  <a:cs typeface="Poppins Medium" pitchFamily="2" charset="77"/>
                </a:rPr>
                <a:t>60</a:t>
              </a:r>
            </a:p>
          </p:txBody>
        </p:sp>
        <p:sp>
          <p:nvSpPr>
            <p:cNvPr id="25" name="TextBox 24">
              <a:extLst>
                <a:ext uri="{FF2B5EF4-FFF2-40B4-BE49-F238E27FC236}">
                  <a16:creationId xmlns:a16="http://schemas.microsoft.com/office/drawing/2014/main" id="{34B2110E-A5FF-8EC8-001E-ECD048912D2C}"/>
                </a:ext>
              </a:extLst>
            </p:cNvPr>
            <p:cNvSpPr txBox="1"/>
            <p:nvPr/>
          </p:nvSpPr>
          <p:spPr>
            <a:xfrm>
              <a:off x="1424693" y="2873395"/>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50</a:t>
              </a:r>
            </a:p>
          </p:txBody>
        </p:sp>
        <p:sp>
          <p:nvSpPr>
            <p:cNvPr id="26" name="TextBox 25">
              <a:extLst>
                <a:ext uri="{FF2B5EF4-FFF2-40B4-BE49-F238E27FC236}">
                  <a16:creationId xmlns:a16="http://schemas.microsoft.com/office/drawing/2014/main" id="{6138CB1A-D003-DC1F-D907-D3DDEB7742C6}"/>
                </a:ext>
              </a:extLst>
            </p:cNvPr>
            <p:cNvSpPr txBox="1"/>
            <p:nvPr/>
          </p:nvSpPr>
          <p:spPr>
            <a:xfrm>
              <a:off x="1424693" y="3219042"/>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40</a:t>
              </a:r>
            </a:p>
          </p:txBody>
        </p:sp>
        <p:sp>
          <p:nvSpPr>
            <p:cNvPr id="27" name="TextBox 26">
              <a:extLst>
                <a:ext uri="{FF2B5EF4-FFF2-40B4-BE49-F238E27FC236}">
                  <a16:creationId xmlns:a16="http://schemas.microsoft.com/office/drawing/2014/main" id="{1643FE39-364A-BE83-A629-D71E2239EA65}"/>
                </a:ext>
              </a:extLst>
            </p:cNvPr>
            <p:cNvSpPr txBox="1"/>
            <p:nvPr/>
          </p:nvSpPr>
          <p:spPr>
            <a:xfrm>
              <a:off x="1424693" y="3564690"/>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30</a:t>
              </a:r>
            </a:p>
          </p:txBody>
        </p:sp>
        <p:sp>
          <p:nvSpPr>
            <p:cNvPr id="28" name="TextBox 27">
              <a:extLst>
                <a:ext uri="{FF2B5EF4-FFF2-40B4-BE49-F238E27FC236}">
                  <a16:creationId xmlns:a16="http://schemas.microsoft.com/office/drawing/2014/main" id="{1C70128A-E76B-D469-FE0A-8173D0486FA4}"/>
                </a:ext>
              </a:extLst>
            </p:cNvPr>
            <p:cNvSpPr txBox="1"/>
            <p:nvPr/>
          </p:nvSpPr>
          <p:spPr>
            <a:xfrm>
              <a:off x="1424693" y="3910337"/>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20</a:t>
              </a:r>
            </a:p>
          </p:txBody>
        </p:sp>
        <p:sp>
          <p:nvSpPr>
            <p:cNvPr id="29" name="TextBox 28">
              <a:extLst>
                <a:ext uri="{FF2B5EF4-FFF2-40B4-BE49-F238E27FC236}">
                  <a16:creationId xmlns:a16="http://schemas.microsoft.com/office/drawing/2014/main" id="{7B8F4EF5-A572-D91D-1DB3-2A840DEB28D6}"/>
                </a:ext>
              </a:extLst>
            </p:cNvPr>
            <p:cNvSpPr txBox="1"/>
            <p:nvPr/>
          </p:nvSpPr>
          <p:spPr>
            <a:xfrm>
              <a:off x="1424693" y="4255985"/>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10</a:t>
              </a:r>
            </a:p>
          </p:txBody>
        </p:sp>
        <p:sp>
          <p:nvSpPr>
            <p:cNvPr id="30" name="TextBox 29">
              <a:extLst>
                <a:ext uri="{FF2B5EF4-FFF2-40B4-BE49-F238E27FC236}">
                  <a16:creationId xmlns:a16="http://schemas.microsoft.com/office/drawing/2014/main" id="{FD177D41-F265-71DA-FEF4-A6541F3345F0}"/>
                </a:ext>
              </a:extLst>
            </p:cNvPr>
            <p:cNvSpPr txBox="1"/>
            <p:nvPr/>
          </p:nvSpPr>
          <p:spPr>
            <a:xfrm>
              <a:off x="1424693" y="4601632"/>
              <a:ext cx="377435" cy="258704"/>
            </a:xfrm>
            <a:prstGeom prst="rect">
              <a:avLst/>
            </a:prstGeom>
          </p:spPr>
          <p:txBody>
            <a:bodyPr vert="horz" wrap="none" lIns="0" tIns="0" rIns="0" bIns="0" rtlCol="0" anchor="ctr">
              <a:noAutofit/>
            </a:bodyPr>
            <a:lstStyle/>
            <a:p>
              <a:pPr algn="r"/>
              <a:r>
                <a:rPr lang="en-US" sz="1600">
                  <a:latin typeface="Poppins Medium" pitchFamily="2" charset="77"/>
                  <a:cs typeface="Poppins Medium" pitchFamily="2" charset="77"/>
                </a:rPr>
                <a:t>0</a:t>
              </a:r>
            </a:p>
          </p:txBody>
        </p:sp>
        <p:cxnSp>
          <p:nvCxnSpPr>
            <p:cNvPr id="31" name="Straight Connector 30">
              <a:extLst>
                <a:ext uri="{FF2B5EF4-FFF2-40B4-BE49-F238E27FC236}">
                  <a16:creationId xmlns:a16="http://schemas.microsoft.com/office/drawing/2014/main" id="{FCB63FAB-AC9B-9428-BE31-D4EC768B91B2}"/>
                </a:ext>
              </a:extLst>
            </p:cNvPr>
            <p:cNvCxnSpPr>
              <a:cxnSpLocks/>
            </p:cNvCxnSpPr>
            <p:nvPr/>
          </p:nvCxnSpPr>
          <p:spPr>
            <a:xfrm>
              <a:off x="1831343" y="2646989"/>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76E6069-0876-8A65-1306-F901CAEA1E1F}"/>
                </a:ext>
              </a:extLst>
            </p:cNvPr>
            <p:cNvCxnSpPr>
              <a:cxnSpLocks/>
            </p:cNvCxnSpPr>
            <p:nvPr/>
          </p:nvCxnSpPr>
          <p:spPr>
            <a:xfrm>
              <a:off x="1831343" y="2998952"/>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9E30B12-A4D7-F50A-B3D9-F0CA7C4EFA54}"/>
                </a:ext>
              </a:extLst>
            </p:cNvPr>
            <p:cNvCxnSpPr>
              <a:cxnSpLocks/>
            </p:cNvCxnSpPr>
            <p:nvPr/>
          </p:nvCxnSpPr>
          <p:spPr>
            <a:xfrm>
              <a:off x="1831343" y="3341772"/>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5E0BEA3-C8CF-8F43-F033-7A98B047D028}"/>
                </a:ext>
              </a:extLst>
            </p:cNvPr>
            <p:cNvCxnSpPr>
              <a:cxnSpLocks/>
            </p:cNvCxnSpPr>
            <p:nvPr/>
          </p:nvCxnSpPr>
          <p:spPr>
            <a:xfrm>
              <a:off x="1831343" y="3684591"/>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03F765F-91CD-2E82-C337-45E3E933D1D8}"/>
                </a:ext>
              </a:extLst>
            </p:cNvPr>
            <p:cNvCxnSpPr>
              <a:cxnSpLocks/>
            </p:cNvCxnSpPr>
            <p:nvPr/>
          </p:nvCxnSpPr>
          <p:spPr>
            <a:xfrm>
              <a:off x="1831343" y="4027410"/>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949499B-A923-6573-ABD7-3B9152802338}"/>
                </a:ext>
              </a:extLst>
            </p:cNvPr>
            <p:cNvCxnSpPr>
              <a:cxnSpLocks/>
            </p:cNvCxnSpPr>
            <p:nvPr/>
          </p:nvCxnSpPr>
          <p:spPr>
            <a:xfrm>
              <a:off x="1831343" y="4370231"/>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AEC168D-F735-0562-4855-65CAA5320FC0}"/>
                </a:ext>
              </a:extLst>
            </p:cNvPr>
            <p:cNvCxnSpPr>
              <a:cxnSpLocks/>
            </p:cNvCxnSpPr>
            <p:nvPr/>
          </p:nvCxnSpPr>
          <p:spPr>
            <a:xfrm>
              <a:off x="1831343" y="4716533"/>
              <a:ext cx="8711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1710D00-4C54-981B-0623-0EF84DB64F33}"/>
                </a:ext>
              </a:extLst>
            </p:cNvPr>
            <p:cNvCxnSpPr>
              <a:cxnSpLocks/>
            </p:cNvCxnSpPr>
            <p:nvPr/>
          </p:nvCxnSpPr>
          <p:spPr>
            <a:xfrm>
              <a:off x="1918454"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BEF55ED-CA12-C64A-F1DF-2CFA5374CE4C}"/>
                </a:ext>
              </a:extLst>
            </p:cNvPr>
            <p:cNvCxnSpPr>
              <a:cxnSpLocks/>
            </p:cNvCxnSpPr>
            <p:nvPr/>
          </p:nvCxnSpPr>
          <p:spPr>
            <a:xfrm>
              <a:off x="3674995"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35A63A-CC25-4A9E-F35F-B3081359F0C5}"/>
                </a:ext>
              </a:extLst>
            </p:cNvPr>
            <p:cNvCxnSpPr>
              <a:cxnSpLocks/>
            </p:cNvCxnSpPr>
            <p:nvPr/>
          </p:nvCxnSpPr>
          <p:spPr>
            <a:xfrm>
              <a:off x="5422055" y="4716533"/>
              <a:ext cx="0" cy="814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BD539B89-9577-191B-1BFB-AE87515C3885}"/>
                </a:ext>
              </a:extLst>
            </p:cNvPr>
            <p:cNvSpPr/>
            <p:nvPr/>
          </p:nvSpPr>
          <p:spPr>
            <a:xfrm>
              <a:off x="3916094" y="3492025"/>
              <a:ext cx="1260536" cy="1232003"/>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sp>
          <p:nvSpPr>
            <p:cNvPr id="42" name="Rectangle 41">
              <a:extLst>
                <a:ext uri="{FF2B5EF4-FFF2-40B4-BE49-F238E27FC236}">
                  <a16:creationId xmlns:a16="http://schemas.microsoft.com/office/drawing/2014/main" id="{CB7A1CC6-9B43-72C1-C0A6-EDD81F42F566}"/>
                </a:ext>
              </a:extLst>
            </p:cNvPr>
            <p:cNvSpPr/>
            <p:nvPr/>
          </p:nvSpPr>
          <p:spPr>
            <a:xfrm>
              <a:off x="2157896" y="2846102"/>
              <a:ext cx="1260536" cy="187043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sp>
          <p:nvSpPr>
            <p:cNvPr id="43" name="Freeform 22">
              <a:extLst>
                <a:ext uri="{FF2B5EF4-FFF2-40B4-BE49-F238E27FC236}">
                  <a16:creationId xmlns:a16="http://schemas.microsoft.com/office/drawing/2014/main" id="{3149327E-42EE-A1FA-DF2E-AF92B05A5C87}"/>
                </a:ext>
              </a:extLst>
            </p:cNvPr>
            <p:cNvSpPr/>
            <p:nvPr/>
          </p:nvSpPr>
          <p:spPr>
            <a:xfrm>
              <a:off x="1918454" y="2647814"/>
              <a:ext cx="3513082" cy="2071260"/>
            </a:xfrm>
            <a:custGeom>
              <a:avLst/>
              <a:gdLst>
                <a:gd name="csX0" fmla="*/ 0 w 2504166"/>
                <a:gd name="csY0" fmla="*/ 0 h 1889507"/>
                <a:gd name="csX1" fmla="*/ 0 w 2504166"/>
                <a:gd name="csY1" fmla="*/ 1889507 h 1889507"/>
                <a:gd name="csX2" fmla="*/ 2504166 w 2504166"/>
                <a:gd name="csY2" fmla="*/ 1889507 h 1889507"/>
              </a:gdLst>
              <a:ahLst/>
              <a:cxnLst>
                <a:cxn ang="0">
                  <a:pos x="csX0" y="csY0"/>
                </a:cxn>
                <a:cxn ang="0">
                  <a:pos x="csX1" y="csY1"/>
                </a:cxn>
                <a:cxn ang="0">
                  <a:pos x="csX2" y="csY2"/>
                </a:cxn>
              </a:cxnLst>
              <a:rect l="l" t="t" r="r" b="b"/>
              <a:pathLst>
                <a:path w="2504166" h="1889507">
                  <a:moveTo>
                    <a:pt x="0" y="0"/>
                  </a:moveTo>
                  <a:lnTo>
                    <a:pt x="0" y="1889507"/>
                  </a:lnTo>
                  <a:lnTo>
                    <a:pt x="2504166" y="1889507"/>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Poppins Medium" pitchFamily="2" charset="77"/>
                <a:cs typeface="Poppins Medium" pitchFamily="2" charset="77"/>
              </a:endParaRPr>
            </a:p>
          </p:txBody>
        </p:sp>
      </p:grpSp>
      <p:grpSp>
        <p:nvGrpSpPr>
          <p:cNvPr id="168" name="Group 167">
            <a:extLst>
              <a:ext uri="{FF2B5EF4-FFF2-40B4-BE49-F238E27FC236}">
                <a16:creationId xmlns:a16="http://schemas.microsoft.com/office/drawing/2014/main" id="{36C055F9-8F6B-E21E-9CD3-B18176FD7258}"/>
              </a:ext>
            </a:extLst>
          </p:cNvPr>
          <p:cNvGrpSpPr/>
          <p:nvPr/>
        </p:nvGrpSpPr>
        <p:grpSpPr>
          <a:xfrm>
            <a:off x="5792254" y="2879786"/>
            <a:ext cx="6337274" cy="3262024"/>
            <a:chOff x="5792254" y="2879786"/>
            <a:chExt cx="6337274" cy="3262024"/>
          </a:xfrm>
        </p:grpSpPr>
        <p:sp>
          <p:nvSpPr>
            <p:cNvPr id="20" name="TextBox 19">
              <a:extLst>
                <a:ext uri="{FF2B5EF4-FFF2-40B4-BE49-F238E27FC236}">
                  <a16:creationId xmlns:a16="http://schemas.microsoft.com/office/drawing/2014/main" id="{5BE77158-7944-AD2F-A151-F8DF4E0964E2}"/>
                </a:ext>
              </a:extLst>
            </p:cNvPr>
            <p:cNvSpPr txBox="1"/>
            <p:nvPr/>
          </p:nvSpPr>
          <p:spPr>
            <a:xfrm>
              <a:off x="8270648" y="2879786"/>
              <a:ext cx="2953063" cy="246221"/>
            </a:xfrm>
            <a:prstGeom prst="rect">
              <a:avLst/>
            </a:prstGeom>
          </p:spPr>
          <p:txBody>
            <a:bodyPr vert="horz" wrap="square" lIns="0" tIns="0" rIns="0" bIns="0" rtlCol="0">
              <a:spAutoFit/>
            </a:bodyPr>
            <a:lstStyle/>
            <a:p>
              <a:pPr algn="ctr"/>
              <a:r>
                <a:rPr lang="en-US" sz="1600" b="1" dirty="0"/>
                <a:t>Platelet Count</a:t>
              </a:r>
            </a:p>
          </p:txBody>
        </p:sp>
        <p:grpSp>
          <p:nvGrpSpPr>
            <p:cNvPr id="67" name="Group 66">
              <a:extLst>
                <a:ext uri="{FF2B5EF4-FFF2-40B4-BE49-F238E27FC236}">
                  <a16:creationId xmlns:a16="http://schemas.microsoft.com/office/drawing/2014/main" id="{03F3206A-F50C-BD65-E7FC-8AF1EDCEB2A8}"/>
                </a:ext>
              </a:extLst>
            </p:cNvPr>
            <p:cNvGrpSpPr/>
            <p:nvPr/>
          </p:nvGrpSpPr>
          <p:grpSpPr>
            <a:xfrm>
              <a:off x="8215313" y="3349130"/>
              <a:ext cx="2943791" cy="1921382"/>
              <a:chOff x="8215313" y="3529013"/>
              <a:chExt cx="2943791" cy="1921382"/>
            </a:xfrm>
          </p:grpSpPr>
          <p:cxnSp>
            <p:nvCxnSpPr>
              <p:cNvPr id="45" name="Straight Connector 44">
                <a:extLst>
                  <a:ext uri="{FF2B5EF4-FFF2-40B4-BE49-F238E27FC236}">
                    <a16:creationId xmlns:a16="http://schemas.microsoft.com/office/drawing/2014/main" id="{F04B2F8D-AFB4-7CFF-6134-D83FED0BBCCA}"/>
                  </a:ext>
                </a:extLst>
              </p:cNvPr>
              <p:cNvCxnSpPr>
                <a:cxnSpLocks/>
              </p:cNvCxnSpPr>
              <p:nvPr/>
            </p:nvCxnSpPr>
            <p:spPr>
              <a:xfrm>
                <a:off x="8273029" y="3529013"/>
                <a:ext cx="0" cy="18573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C96FF903-9A4B-EC52-17CF-36030EE5F0DB}"/>
                  </a:ext>
                </a:extLst>
              </p:cNvPr>
              <p:cNvCxnSpPr>
                <a:cxnSpLocks/>
              </p:cNvCxnSpPr>
              <p:nvPr/>
            </p:nvCxnSpPr>
            <p:spPr>
              <a:xfrm>
                <a:off x="8270648" y="5391150"/>
                <a:ext cx="2887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01CBCAEE-DD33-8A52-5C6A-658818412267}"/>
                  </a:ext>
                </a:extLst>
              </p:cNvPr>
              <p:cNvCxnSpPr>
                <a:cxnSpLocks/>
              </p:cNvCxnSpPr>
              <p:nvPr/>
            </p:nvCxnSpPr>
            <p:spPr>
              <a:xfrm flipH="1">
                <a:off x="8215313" y="352901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5FDEE71-2BAA-8EE9-D9EB-A77A03AC9ECA}"/>
                  </a:ext>
                </a:extLst>
              </p:cNvPr>
              <p:cNvCxnSpPr>
                <a:cxnSpLocks/>
              </p:cNvCxnSpPr>
              <p:nvPr/>
            </p:nvCxnSpPr>
            <p:spPr>
              <a:xfrm flipH="1">
                <a:off x="8215313" y="379503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F643F5CB-FEB5-9614-2ECD-D4515D78AF5A}"/>
                  </a:ext>
                </a:extLst>
              </p:cNvPr>
              <p:cNvCxnSpPr>
                <a:cxnSpLocks/>
              </p:cNvCxnSpPr>
              <p:nvPr/>
            </p:nvCxnSpPr>
            <p:spPr>
              <a:xfrm flipH="1">
                <a:off x="8215313" y="406105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777FA24C-EE8E-A195-0A0E-16957961AF19}"/>
                  </a:ext>
                </a:extLst>
              </p:cNvPr>
              <p:cNvCxnSpPr>
                <a:cxnSpLocks/>
              </p:cNvCxnSpPr>
              <p:nvPr/>
            </p:nvCxnSpPr>
            <p:spPr>
              <a:xfrm flipH="1">
                <a:off x="8215313" y="432707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ED3773B-B450-08A2-8550-C39D8F069C48}"/>
                  </a:ext>
                </a:extLst>
              </p:cNvPr>
              <p:cNvCxnSpPr>
                <a:cxnSpLocks/>
              </p:cNvCxnSpPr>
              <p:nvPr/>
            </p:nvCxnSpPr>
            <p:spPr>
              <a:xfrm flipH="1">
                <a:off x="8215313" y="459309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C6A4725D-5086-3348-F925-1C91B71D32EB}"/>
                  </a:ext>
                </a:extLst>
              </p:cNvPr>
              <p:cNvCxnSpPr>
                <a:cxnSpLocks/>
              </p:cNvCxnSpPr>
              <p:nvPr/>
            </p:nvCxnSpPr>
            <p:spPr>
              <a:xfrm flipH="1">
                <a:off x="8215313" y="485911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C8A630E-AE3F-75E3-911E-FBE40BBF0265}"/>
                  </a:ext>
                </a:extLst>
              </p:cNvPr>
              <p:cNvCxnSpPr>
                <a:cxnSpLocks/>
              </p:cNvCxnSpPr>
              <p:nvPr/>
            </p:nvCxnSpPr>
            <p:spPr>
              <a:xfrm flipH="1">
                <a:off x="8215313" y="5125133"/>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1EDB686-1F59-043D-65F4-1C325782F4AF}"/>
                  </a:ext>
                </a:extLst>
              </p:cNvPr>
              <p:cNvCxnSpPr>
                <a:cxnSpLocks/>
              </p:cNvCxnSpPr>
              <p:nvPr/>
            </p:nvCxnSpPr>
            <p:spPr>
              <a:xfrm flipH="1">
                <a:off x="8215313" y="5391150"/>
                <a:ext cx="600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65C4E761-5B7A-3E01-0957-F48FD02A3868}"/>
                  </a:ext>
                </a:extLst>
              </p:cNvPr>
              <p:cNvCxnSpPr>
                <a:cxnSpLocks/>
              </p:cNvCxnSpPr>
              <p:nvPr/>
            </p:nvCxnSpPr>
            <p:spPr>
              <a:xfrm>
                <a:off x="8273029"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421E7B89-3859-0A6B-FDD7-D45CD46EF8BA}"/>
                  </a:ext>
                </a:extLst>
              </p:cNvPr>
              <p:cNvCxnSpPr>
                <a:cxnSpLocks/>
              </p:cNvCxnSpPr>
              <p:nvPr/>
            </p:nvCxnSpPr>
            <p:spPr>
              <a:xfrm>
                <a:off x="8633788"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9AB82BB-E06D-8739-ECBA-ECF083AA6597}"/>
                  </a:ext>
                </a:extLst>
              </p:cNvPr>
              <p:cNvCxnSpPr>
                <a:cxnSpLocks/>
              </p:cNvCxnSpPr>
              <p:nvPr/>
            </p:nvCxnSpPr>
            <p:spPr>
              <a:xfrm>
                <a:off x="8994547"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053362C9-01D1-D38C-A5B8-B20B473385E4}"/>
                  </a:ext>
                </a:extLst>
              </p:cNvPr>
              <p:cNvCxnSpPr>
                <a:cxnSpLocks/>
              </p:cNvCxnSpPr>
              <p:nvPr/>
            </p:nvCxnSpPr>
            <p:spPr>
              <a:xfrm>
                <a:off x="9355306"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373CD8C3-DC71-9402-4316-7CEE6CED0D46}"/>
                  </a:ext>
                </a:extLst>
              </p:cNvPr>
              <p:cNvCxnSpPr>
                <a:cxnSpLocks/>
              </p:cNvCxnSpPr>
              <p:nvPr/>
            </p:nvCxnSpPr>
            <p:spPr>
              <a:xfrm>
                <a:off x="9716065"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66E53BA6-0BEE-077C-CBB9-C3EC09811838}"/>
                  </a:ext>
                </a:extLst>
              </p:cNvPr>
              <p:cNvCxnSpPr>
                <a:cxnSpLocks/>
              </p:cNvCxnSpPr>
              <p:nvPr/>
            </p:nvCxnSpPr>
            <p:spPr>
              <a:xfrm>
                <a:off x="10076824"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F7E07C3-59C2-0D57-055D-640DC6B0DC13}"/>
                  </a:ext>
                </a:extLst>
              </p:cNvPr>
              <p:cNvCxnSpPr>
                <a:cxnSpLocks/>
              </p:cNvCxnSpPr>
              <p:nvPr/>
            </p:nvCxnSpPr>
            <p:spPr>
              <a:xfrm>
                <a:off x="10437583"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4196862-C244-D4B7-54B3-9801A29019D0}"/>
                  </a:ext>
                </a:extLst>
              </p:cNvPr>
              <p:cNvCxnSpPr>
                <a:cxnSpLocks/>
              </p:cNvCxnSpPr>
              <p:nvPr/>
            </p:nvCxnSpPr>
            <p:spPr>
              <a:xfrm>
                <a:off x="10798342"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7FCF297E-5866-5C3C-853F-18F9DBB7590D}"/>
                  </a:ext>
                </a:extLst>
              </p:cNvPr>
              <p:cNvCxnSpPr>
                <a:cxnSpLocks/>
              </p:cNvCxnSpPr>
              <p:nvPr/>
            </p:nvCxnSpPr>
            <p:spPr>
              <a:xfrm>
                <a:off x="11159104" y="5386387"/>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TextBox 67">
              <a:extLst>
                <a:ext uri="{FF2B5EF4-FFF2-40B4-BE49-F238E27FC236}">
                  <a16:creationId xmlns:a16="http://schemas.microsoft.com/office/drawing/2014/main" id="{1B3E0BC3-B492-F6DC-CDC3-9BB4F79B9369}"/>
                </a:ext>
              </a:extLst>
            </p:cNvPr>
            <p:cNvSpPr txBox="1"/>
            <p:nvPr/>
          </p:nvSpPr>
          <p:spPr>
            <a:xfrm>
              <a:off x="10068918" y="3224673"/>
              <a:ext cx="2060610" cy="439260"/>
            </a:xfrm>
            <a:prstGeom prst="rect">
              <a:avLst/>
            </a:prstGeom>
          </p:spPr>
          <p:txBody>
            <a:bodyPr vert="horz" wrap="square" lIns="0" tIns="0" rIns="0" bIns="0" rtlCol="0">
              <a:noAutofit/>
            </a:bodyPr>
            <a:lstStyle/>
            <a:p>
              <a:pPr algn="l"/>
              <a:r>
                <a:rPr lang="en-US" sz="1200" dirty="0"/>
                <a:t>Hydroxyurea + aspirin</a:t>
              </a:r>
              <a:br>
                <a:rPr lang="en-US" sz="1200" dirty="0"/>
              </a:br>
              <a:r>
                <a:rPr lang="en-US" sz="1200" dirty="0"/>
                <a:t>Anagrelide + aspirin</a:t>
              </a:r>
            </a:p>
          </p:txBody>
        </p:sp>
        <p:cxnSp>
          <p:nvCxnSpPr>
            <p:cNvPr id="70" name="Straight Connector 69">
              <a:extLst>
                <a:ext uri="{FF2B5EF4-FFF2-40B4-BE49-F238E27FC236}">
                  <a16:creationId xmlns:a16="http://schemas.microsoft.com/office/drawing/2014/main" id="{AE35116C-D67B-8283-D457-3DA8B3D91B83}"/>
                </a:ext>
              </a:extLst>
            </p:cNvPr>
            <p:cNvCxnSpPr>
              <a:cxnSpLocks/>
            </p:cNvCxnSpPr>
            <p:nvPr/>
          </p:nvCxnSpPr>
          <p:spPr>
            <a:xfrm flipH="1">
              <a:off x="9713387" y="3309392"/>
              <a:ext cx="2743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1D19D358-1745-7EAE-3F66-6D58A9670532}"/>
                </a:ext>
              </a:extLst>
            </p:cNvPr>
            <p:cNvCxnSpPr>
              <a:cxnSpLocks/>
            </p:cNvCxnSpPr>
            <p:nvPr/>
          </p:nvCxnSpPr>
          <p:spPr>
            <a:xfrm flipH="1">
              <a:off x="9713387" y="3495132"/>
              <a:ext cx="274320" cy="0"/>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8243A700-F964-C858-38AF-6DECA1E1949C}"/>
                </a:ext>
              </a:extLst>
            </p:cNvPr>
            <p:cNvSpPr txBox="1"/>
            <p:nvPr/>
          </p:nvSpPr>
          <p:spPr>
            <a:xfrm>
              <a:off x="7600408" y="3258025"/>
              <a:ext cx="593557" cy="178948"/>
            </a:xfrm>
            <a:prstGeom prst="rect">
              <a:avLst/>
            </a:prstGeom>
          </p:spPr>
          <p:txBody>
            <a:bodyPr vert="horz" wrap="square" lIns="0" tIns="0" rIns="0" bIns="0" rtlCol="0">
              <a:noAutofit/>
            </a:bodyPr>
            <a:lstStyle/>
            <a:p>
              <a:pPr algn="r"/>
              <a:r>
                <a:rPr lang="en-US" sz="1400" dirty="0"/>
                <a:t>1400</a:t>
              </a:r>
            </a:p>
          </p:txBody>
        </p:sp>
        <p:sp>
          <p:nvSpPr>
            <p:cNvPr id="73" name="TextBox 72">
              <a:extLst>
                <a:ext uri="{FF2B5EF4-FFF2-40B4-BE49-F238E27FC236}">
                  <a16:creationId xmlns:a16="http://schemas.microsoft.com/office/drawing/2014/main" id="{3A78D705-20C9-CB76-08B1-4558E1F2FB1F}"/>
                </a:ext>
              </a:extLst>
            </p:cNvPr>
            <p:cNvSpPr txBox="1"/>
            <p:nvPr/>
          </p:nvSpPr>
          <p:spPr>
            <a:xfrm>
              <a:off x="7600408" y="3524267"/>
              <a:ext cx="593557" cy="178948"/>
            </a:xfrm>
            <a:prstGeom prst="rect">
              <a:avLst/>
            </a:prstGeom>
          </p:spPr>
          <p:txBody>
            <a:bodyPr vert="horz" wrap="square" lIns="0" tIns="0" rIns="0" bIns="0" rtlCol="0">
              <a:noAutofit/>
            </a:bodyPr>
            <a:lstStyle/>
            <a:p>
              <a:pPr algn="r"/>
              <a:r>
                <a:rPr lang="en-US" sz="1400" dirty="0"/>
                <a:t>1200</a:t>
              </a:r>
            </a:p>
          </p:txBody>
        </p:sp>
        <p:sp>
          <p:nvSpPr>
            <p:cNvPr id="74" name="TextBox 73">
              <a:extLst>
                <a:ext uri="{FF2B5EF4-FFF2-40B4-BE49-F238E27FC236}">
                  <a16:creationId xmlns:a16="http://schemas.microsoft.com/office/drawing/2014/main" id="{9BE0AB28-1499-9D91-4E4A-1EB5F689478B}"/>
                </a:ext>
              </a:extLst>
            </p:cNvPr>
            <p:cNvSpPr txBox="1"/>
            <p:nvPr/>
          </p:nvSpPr>
          <p:spPr>
            <a:xfrm>
              <a:off x="7600408" y="3790509"/>
              <a:ext cx="593557" cy="178948"/>
            </a:xfrm>
            <a:prstGeom prst="rect">
              <a:avLst/>
            </a:prstGeom>
          </p:spPr>
          <p:txBody>
            <a:bodyPr vert="horz" wrap="square" lIns="0" tIns="0" rIns="0" bIns="0" rtlCol="0">
              <a:noAutofit/>
            </a:bodyPr>
            <a:lstStyle/>
            <a:p>
              <a:pPr algn="r"/>
              <a:r>
                <a:rPr lang="en-US" sz="1400" dirty="0"/>
                <a:t>1000</a:t>
              </a:r>
            </a:p>
          </p:txBody>
        </p:sp>
        <p:sp>
          <p:nvSpPr>
            <p:cNvPr id="75" name="TextBox 74">
              <a:extLst>
                <a:ext uri="{FF2B5EF4-FFF2-40B4-BE49-F238E27FC236}">
                  <a16:creationId xmlns:a16="http://schemas.microsoft.com/office/drawing/2014/main" id="{1E731474-E6FC-2228-01B8-2D326FEFE807}"/>
                </a:ext>
              </a:extLst>
            </p:cNvPr>
            <p:cNvSpPr txBox="1"/>
            <p:nvPr/>
          </p:nvSpPr>
          <p:spPr>
            <a:xfrm>
              <a:off x="7600408" y="4056751"/>
              <a:ext cx="593557" cy="178948"/>
            </a:xfrm>
            <a:prstGeom prst="rect">
              <a:avLst/>
            </a:prstGeom>
          </p:spPr>
          <p:txBody>
            <a:bodyPr vert="horz" wrap="square" lIns="0" tIns="0" rIns="0" bIns="0" rtlCol="0">
              <a:noAutofit/>
            </a:bodyPr>
            <a:lstStyle/>
            <a:p>
              <a:pPr algn="r"/>
              <a:r>
                <a:rPr lang="en-US" sz="1400" dirty="0"/>
                <a:t>800</a:t>
              </a:r>
            </a:p>
          </p:txBody>
        </p:sp>
        <p:sp>
          <p:nvSpPr>
            <p:cNvPr id="76" name="TextBox 75">
              <a:extLst>
                <a:ext uri="{FF2B5EF4-FFF2-40B4-BE49-F238E27FC236}">
                  <a16:creationId xmlns:a16="http://schemas.microsoft.com/office/drawing/2014/main" id="{A14501DB-3BAA-A0A5-EC84-921BCA386996}"/>
                </a:ext>
              </a:extLst>
            </p:cNvPr>
            <p:cNvSpPr txBox="1"/>
            <p:nvPr/>
          </p:nvSpPr>
          <p:spPr>
            <a:xfrm>
              <a:off x="7600408" y="4322993"/>
              <a:ext cx="593557" cy="178948"/>
            </a:xfrm>
            <a:prstGeom prst="rect">
              <a:avLst/>
            </a:prstGeom>
          </p:spPr>
          <p:txBody>
            <a:bodyPr vert="horz" wrap="square" lIns="0" tIns="0" rIns="0" bIns="0" rtlCol="0">
              <a:noAutofit/>
            </a:bodyPr>
            <a:lstStyle/>
            <a:p>
              <a:pPr algn="r"/>
              <a:r>
                <a:rPr lang="en-US" sz="1400" dirty="0"/>
                <a:t>600</a:t>
              </a:r>
            </a:p>
          </p:txBody>
        </p:sp>
        <p:sp>
          <p:nvSpPr>
            <p:cNvPr id="77" name="TextBox 76">
              <a:extLst>
                <a:ext uri="{FF2B5EF4-FFF2-40B4-BE49-F238E27FC236}">
                  <a16:creationId xmlns:a16="http://schemas.microsoft.com/office/drawing/2014/main" id="{B9EF9D37-4AA4-BA58-83FD-1EF741EB63E1}"/>
                </a:ext>
              </a:extLst>
            </p:cNvPr>
            <p:cNvSpPr txBox="1"/>
            <p:nvPr/>
          </p:nvSpPr>
          <p:spPr>
            <a:xfrm>
              <a:off x="7600408" y="4589235"/>
              <a:ext cx="593557" cy="178948"/>
            </a:xfrm>
            <a:prstGeom prst="rect">
              <a:avLst/>
            </a:prstGeom>
          </p:spPr>
          <p:txBody>
            <a:bodyPr vert="horz" wrap="square" lIns="0" tIns="0" rIns="0" bIns="0" rtlCol="0">
              <a:noAutofit/>
            </a:bodyPr>
            <a:lstStyle/>
            <a:p>
              <a:pPr algn="r"/>
              <a:r>
                <a:rPr lang="en-US" sz="1400" dirty="0"/>
                <a:t>400</a:t>
              </a:r>
            </a:p>
          </p:txBody>
        </p:sp>
        <p:sp>
          <p:nvSpPr>
            <p:cNvPr id="78" name="TextBox 77">
              <a:extLst>
                <a:ext uri="{FF2B5EF4-FFF2-40B4-BE49-F238E27FC236}">
                  <a16:creationId xmlns:a16="http://schemas.microsoft.com/office/drawing/2014/main" id="{BE48EC46-CEFE-1CEA-E436-98201B3F94E1}"/>
                </a:ext>
              </a:extLst>
            </p:cNvPr>
            <p:cNvSpPr txBox="1"/>
            <p:nvPr/>
          </p:nvSpPr>
          <p:spPr>
            <a:xfrm>
              <a:off x="7600408" y="4855477"/>
              <a:ext cx="593557" cy="178948"/>
            </a:xfrm>
            <a:prstGeom prst="rect">
              <a:avLst/>
            </a:prstGeom>
          </p:spPr>
          <p:txBody>
            <a:bodyPr vert="horz" wrap="square" lIns="0" tIns="0" rIns="0" bIns="0" rtlCol="0">
              <a:noAutofit/>
            </a:bodyPr>
            <a:lstStyle/>
            <a:p>
              <a:pPr algn="r"/>
              <a:r>
                <a:rPr lang="en-US" sz="1400" dirty="0"/>
                <a:t>200</a:t>
              </a:r>
            </a:p>
          </p:txBody>
        </p:sp>
        <p:sp>
          <p:nvSpPr>
            <p:cNvPr id="79" name="TextBox 78">
              <a:extLst>
                <a:ext uri="{FF2B5EF4-FFF2-40B4-BE49-F238E27FC236}">
                  <a16:creationId xmlns:a16="http://schemas.microsoft.com/office/drawing/2014/main" id="{5FF65A7F-916F-49E9-FEF6-A958AF294BAA}"/>
                </a:ext>
              </a:extLst>
            </p:cNvPr>
            <p:cNvSpPr txBox="1"/>
            <p:nvPr/>
          </p:nvSpPr>
          <p:spPr>
            <a:xfrm>
              <a:off x="7600408" y="5121717"/>
              <a:ext cx="593557" cy="178948"/>
            </a:xfrm>
            <a:prstGeom prst="rect">
              <a:avLst/>
            </a:prstGeom>
          </p:spPr>
          <p:txBody>
            <a:bodyPr vert="horz" wrap="square" lIns="0" tIns="0" rIns="0" bIns="0" rtlCol="0">
              <a:noAutofit/>
            </a:bodyPr>
            <a:lstStyle/>
            <a:p>
              <a:pPr algn="r"/>
              <a:r>
                <a:rPr lang="en-US" sz="1400" dirty="0"/>
                <a:t>0</a:t>
              </a:r>
            </a:p>
          </p:txBody>
        </p:sp>
        <p:sp>
          <p:nvSpPr>
            <p:cNvPr id="80" name="TextBox 79">
              <a:extLst>
                <a:ext uri="{FF2B5EF4-FFF2-40B4-BE49-F238E27FC236}">
                  <a16:creationId xmlns:a16="http://schemas.microsoft.com/office/drawing/2014/main" id="{9EFBAD79-3AE1-FA90-202B-82689D12EA55}"/>
                </a:ext>
              </a:extLst>
            </p:cNvPr>
            <p:cNvSpPr txBox="1"/>
            <p:nvPr/>
          </p:nvSpPr>
          <p:spPr>
            <a:xfrm rot="16200000">
              <a:off x="6572357" y="4066110"/>
              <a:ext cx="1921382" cy="487421"/>
            </a:xfrm>
            <a:prstGeom prst="rect">
              <a:avLst/>
            </a:prstGeom>
          </p:spPr>
          <p:txBody>
            <a:bodyPr vert="horz" wrap="square" lIns="0" tIns="0" rIns="0" bIns="0" rtlCol="0">
              <a:noAutofit/>
            </a:bodyPr>
            <a:lstStyle/>
            <a:p>
              <a:pPr algn="ctr"/>
              <a:r>
                <a:rPr lang="en-US" sz="1400" dirty="0">
                  <a:solidFill>
                    <a:schemeClr val="tx1">
                      <a:lumMod val="75000"/>
                      <a:lumOff val="25000"/>
                    </a:schemeClr>
                  </a:solidFill>
                  <a:latin typeface="Poppins Medium" pitchFamily="2" charset="77"/>
                  <a:cs typeface="Poppins Medium" pitchFamily="2" charset="77"/>
                </a:rPr>
                <a:t>Platelet Count </a:t>
              </a:r>
              <a:br>
                <a:rPr lang="en-US" sz="1400" dirty="0">
                  <a:solidFill>
                    <a:schemeClr val="tx1">
                      <a:lumMod val="75000"/>
                      <a:lumOff val="25000"/>
                    </a:schemeClr>
                  </a:solidFill>
                  <a:latin typeface="Poppins Medium" pitchFamily="2" charset="77"/>
                  <a:cs typeface="Poppins Medium" pitchFamily="2" charset="77"/>
                </a:rPr>
              </a:br>
              <a:r>
                <a:rPr lang="en-US" sz="1400" dirty="0">
                  <a:solidFill>
                    <a:schemeClr val="tx1">
                      <a:lumMod val="75000"/>
                      <a:lumOff val="25000"/>
                    </a:schemeClr>
                  </a:solidFill>
                  <a:latin typeface="Poppins Medium" pitchFamily="2" charset="77"/>
                  <a:cs typeface="Poppins Medium" pitchFamily="2" charset="77"/>
                </a:rPr>
                <a:t>(x10</a:t>
              </a:r>
              <a:r>
                <a:rPr lang="en-US" sz="1400" baseline="30000" dirty="0">
                  <a:solidFill>
                    <a:schemeClr val="tx1">
                      <a:lumMod val="75000"/>
                      <a:lumOff val="25000"/>
                    </a:schemeClr>
                  </a:solidFill>
                  <a:latin typeface="Poppins Medium" pitchFamily="2" charset="77"/>
                  <a:cs typeface="Poppins Medium" pitchFamily="2" charset="77"/>
                </a:rPr>
                <a:t>-3</a:t>
              </a:r>
              <a:r>
                <a:rPr lang="en-US" sz="1400" dirty="0">
                  <a:solidFill>
                    <a:schemeClr val="tx1">
                      <a:lumMod val="75000"/>
                      <a:lumOff val="25000"/>
                    </a:schemeClr>
                  </a:solidFill>
                  <a:latin typeface="Poppins Medium" pitchFamily="2" charset="77"/>
                  <a:cs typeface="Poppins Medium" pitchFamily="2" charset="77"/>
                </a:rPr>
                <a:t>/mm</a:t>
              </a:r>
              <a:r>
                <a:rPr lang="en-US" sz="1400" baseline="30000" dirty="0">
                  <a:solidFill>
                    <a:schemeClr val="tx1">
                      <a:lumMod val="75000"/>
                      <a:lumOff val="25000"/>
                    </a:schemeClr>
                  </a:solidFill>
                  <a:latin typeface="Poppins Medium" pitchFamily="2" charset="77"/>
                  <a:cs typeface="Poppins Medium" pitchFamily="2" charset="77"/>
                </a:rPr>
                <a:t>3</a:t>
              </a:r>
              <a:r>
                <a:rPr lang="en-US" sz="1400" dirty="0">
                  <a:solidFill>
                    <a:schemeClr val="tx1">
                      <a:lumMod val="75000"/>
                      <a:lumOff val="25000"/>
                    </a:schemeClr>
                  </a:solidFill>
                  <a:latin typeface="Poppins Medium" pitchFamily="2" charset="77"/>
                  <a:cs typeface="Poppins Medium" pitchFamily="2" charset="77"/>
                </a:rPr>
                <a:t>)</a:t>
              </a:r>
            </a:p>
          </p:txBody>
        </p:sp>
        <p:sp>
          <p:nvSpPr>
            <p:cNvPr id="81" name="TextBox 80">
              <a:extLst>
                <a:ext uri="{FF2B5EF4-FFF2-40B4-BE49-F238E27FC236}">
                  <a16:creationId xmlns:a16="http://schemas.microsoft.com/office/drawing/2014/main" id="{4B5F5A97-A757-64E0-975C-A5DD83FBD490}"/>
                </a:ext>
              </a:extLst>
            </p:cNvPr>
            <p:cNvSpPr txBox="1"/>
            <p:nvPr/>
          </p:nvSpPr>
          <p:spPr>
            <a:xfrm>
              <a:off x="8270648" y="5494685"/>
              <a:ext cx="2887889" cy="261970"/>
            </a:xfrm>
            <a:prstGeom prst="rect">
              <a:avLst/>
            </a:prstGeom>
          </p:spPr>
          <p:txBody>
            <a:bodyPr vert="horz" wrap="square" lIns="0" tIns="0" rIns="0" bIns="0" rtlCol="0">
              <a:noAutofit/>
            </a:bodyPr>
            <a:lstStyle/>
            <a:p>
              <a:pPr algn="ctr"/>
              <a:r>
                <a:rPr lang="en-US" sz="1400" dirty="0">
                  <a:solidFill>
                    <a:schemeClr val="tx1">
                      <a:lumMod val="75000"/>
                      <a:lumOff val="25000"/>
                    </a:schemeClr>
                  </a:solidFill>
                  <a:latin typeface="Poppins Medium" pitchFamily="2" charset="77"/>
                  <a:cs typeface="Poppins Medium" pitchFamily="2" charset="77"/>
                </a:rPr>
                <a:t>Time After Trial Entry (Mo)</a:t>
              </a:r>
            </a:p>
          </p:txBody>
        </p:sp>
        <p:sp>
          <p:nvSpPr>
            <p:cNvPr id="82" name="TextBox 81">
              <a:extLst>
                <a:ext uri="{FF2B5EF4-FFF2-40B4-BE49-F238E27FC236}">
                  <a16:creationId xmlns:a16="http://schemas.microsoft.com/office/drawing/2014/main" id="{47CDE20D-3DF8-313B-D384-573D76D2B82C}"/>
                </a:ext>
              </a:extLst>
            </p:cNvPr>
            <p:cNvSpPr txBox="1"/>
            <p:nvPr/>
          </p:nvSpPr>
          <p:spPr>
            <a:xfrm>
              <a:off x="10974912" y="5267841"/>
              <a:ext cx="367250" cy="178948"/>
            </a:xfrm>
            <a:prstGeom prst="rect">
              <a:avLst/>
            </a:prstGeom>
          </p:spPr>
          <p:txBody>
            <a:bodyPr vert="horz" wrap="square" lIns="0" tIns="0" rIns="0" bIns="0" rtlCol="0">
              <a:noAutofit/>
            </a:bodyPr>
            <a:lstStyle/>
            <a:p>
              <a:pPr algn="ctr"/>
              <a:r>
                <a:rPr lang="en-US" sz="1400" dirty="0"/>
                <a:t>24</a:t>
              </a:r>
            </a:p>
          </p:txBody>
        </p:sp>
        <p:sp>
          <p:nvSpPr>
            <p:cNvPr id="83" name="TextBox 82">
              <a:extLst>
                <a:ext uri="{FF2B5EF4-FFF2-40B4-BE49-F238E27FC236}">
                  <a16:creationId xmlns:a16="http://schemas.microsoft.com/office/drawing/2014/main" id="{F30C8EEC-6623-BF8D-AE0E-16E09DB68E0E}"/>
                </a:ext>
              </a:extLst>
            </p:cNvPr>
            <p:cNvSpPr txBox="1"/>
            <p:nvPr/>
          </p:nvSpPr>
          <p:spPr>
            <a:xfrm>
              <a:off x="8087023" y="5267841"/>
              <a:ext cx="367250" cy="178948"/>
            </a:xfrm>
            <a:prstGeom prst="rect">
              <a:avLst/>
            </a:prstGeom>
          </p:spPr>
          <p:txBody>
            <a:bodyPr vert="horz" wrap="square" lIns="0" tIns="0" rIns="0" bIns="0" rtlCol="0">
              <a:noAutofit/>
            </a:bodyPr>
            <a:lstStyle/>
            <a:p>
              <a:pPr algn="ctr"/>
              <a:r>
                <a:rPr lang="en-US" sz="1400" dirty="0"/>
                <a:t>0</a:t>
              </a:r>
            </a:p>
          </p:txBody>
        </p:sp>
        <p:sp>
          <p:nvSpPr>
            <p:cNvPr id="84" name="TextBox 83">
              <a:extLst>
                <a:ext uri="{FF2B5EF4-FFF2-40B4-BE49-F238E27FC236}">
                  <a16:creationId xmlns:a16="http://schemas.microsoft.com/office/drawing/2014/main" id="{6EB7A92D-5A95-D2A4-2591-E40C0C91511F}"/>
                </a:ext>
              </a:extLst>
            </p:cNvPr>
            <p:cNvSpPr txBox="1"/>
            <p:nvPr/>
          </p:nvSpPr>
          <p:spPr>
            <a:xfrm>
              <a:off x="8448009" y="5267841"/>
              <a:ext cx="367250" cy="178948"/>
            </a:xfrm>
            <a:prstGeom prst="rect">
              <a:avLst/>
            </a:prstGeom>
          </p:spPr>
          <p:txBody>
            <a:bodyPr vert="horz" wrap="square" lIns="0" tIns="0" rIns="0" bIns="0" rtlCol="0">
              <a:noAutofit/>
            </a:bodyPr>
            <a:lstStyle/>
            <a:p>
              <a:pPr algn="ctr"/>
              <a:r>
                <a:rPr lang="en-US" sz="1400" dirty="0"/>
                <a:t>3</a:t>
              </a:r>
            </a:p>
          </p:txBody>
        </p:sp>
        <p:sp>
          <p:nvSpPr>
            <p:cNvPr id="85" name="TextBox 84">
              <a:extLst>
                <a:ext uri="{FF2B5EF4-FFF2-40B4-BE49-F238E27FC236}">
                  <a16:creationId xmlns:a16="http://schemas.microsoft.com/office/drawing/2014/main" id="{41C84EB9-3BB1-43DB-658A-B03F01B4BDC6}"/>
                </a:ext>
              </a:extLst>
            </p:cNvPr>
            <p:cNvSpPr txBox="1"/>
            <p:nvPr/>
          </p:nvSpPr>
          <p:spPr>
            <a:xfrm>
              <a:off x="8808995" y="5267841"/>
              <a:ext cx="367250" cy="178948"/>
            </a:xfrm>
            <a:prstGeom prst="rect">
              <a:avLst/>
            </a:prstGeom>
          </p:spPr>
          <p:txBody>
            <a:bodyPr vert="horz" wrap="square" lIns="0" tIns="0" rIns="0" bIns="0" rtlCol="0">
              <a:noAutofit/>
            </a:bodyPr>
            <a:lstStyle/>
            <a:p>
              <a:pPr algn="ctr"/>
              <a:r>
                <a:rPr lang="en-US" sz="1400" dirty="0"/>
                <a:t>6</a:t>
              </a:r>
            </a:p>
          </p:txBody>
        </p:sp>
        <p:sp>
          <p:nvSpPr>
            <p:cNvPr id="86" name="TextBox 85">
              <a:extLst>
                <a:ext uri="{FF2B5EF4-FFF2-40B4-BE49-F238E27FC236}">
                  <a16:creationId xmlns:a16="http://schemas.microsoft.com/office/drawing/2014/main" id="{CD4863C9-8C78-8979-2ED8-8DA4670776F8}"/>
                </a:ext>
              </a:extLst>
            </p:cNvPr>
            <p:cNvSpPr txBox="1"/>
            <p:nvPr/>
          </p:nvSpPr>
          <p:spPr>
            <a:xfrm>
              <a:off x="9169981" y="5267841"/>
              <a:ext cx="367250" cy="178948"/>
            </a:xfrm>
            <a:prstGeom prst="rect">
              <a:avLst/>
            </a:prstGeom>
          </p:spPr>
          <p:txBody>
            <a:bodyPr vert="horz" wrap="square" lIns="0" tIns="0" rIns="0" bIns="0" rtlCol="0">
              <a:noAutofit/>
            </a:bodyPr>
            <a:lstStyle/>
            <a:p>
              <a:pPr algn="ctr"/>
              <a:r>
                <a:rPr lang="en-US" sz="1400" dirty="0"/>
                <a:t>9</a:t>
              </a:r>
            </a:p>
          </p:txBody>
        </p:sp>
        <p:sp>
          <p:nvSpPr>
            <p:cNvPr id="87" name="TextBox 86">
              <a:extLst>
                <a:ext uri="{FF2B5EF4-FFF2-40B4-BE49-F238E27FC236}">
                  <a16:creationId xmlns:a16="http://schemas.microsoft.com/office/drawing/2014/main" id="{28E0E4C2-378D-7F6C-1809-98A4F473BCCB}"/>
                </a:ext>
              </a:extLst>
            </p:cNvPr>
            <p:cNvSpPr txBox="1"/>
            <p:nvPr/>
          </p:nvSpPr>
          <p:spPr>
            <a:xfrm>
              <a:off x="9530967" y="5267841"/>
              <a:ext cx="367250" cy="178948"/>
            </a:xfrm>
            <a:prstGeom prst="rect">
              <a:avLst/>
            </a:prstGeom>
          </p:spPr>
          <p:txBody>
            <a:bodyPr vert="horz" wrap="square" lIns="0" tIns="0" rIns="0" bIns="0" rtlCol="0">
              <a:noAutofit/>
            </a:bodyPr>
            <a:lstStyle/>
            <a:p>
              <a:pPr algn="ctr"/>
              <a:r>
                <a:rPr lang="en-US" sz="1400" dirty="0"/>
                <a:t>12</a:t>
              </a:r>
            </a:p>
          </p:txBody>
        </p:sp>
        <p:sp>
          <p:nvSpPr>
            <p:cNvPr id="88" name="TextBox 87">
              <a:extLst>
                <a:ext uri="{FF2B5EF4-FFF2-40B4-BE49-F238E27FC236}">
                  <a16:creationId xmlns:a16="http://schemas.microsoft.com/office/drawing/2014/main" id="{FB96EF3D-D518-63A6-C868-90AAD159F8C0}"/>
                </a:ext>
              </a:extLst>
            </p:cNvPr>
            <p:cNvSpPr txBox="1"/>
            <p:nvPr/>
          </p:nvSpPr>
          <p:spPr>
            <a:xfrm>
              <a:off x="9891953" y="5267841"/>
              <a:ext cx="367250" cy="178948"/>
            </a:xfrm>
            <a:prstGeom prst="rect">
              <a:avLst/>
            </a:prstGeom>
          </p:spPr>
          <p:txBody>
            <a:bodyPr vert="horz" wrap="square" lIns="0" tIns="0" rIns="0" bIns="0" rtlCol="0">
              <a:noAutofit/>
            </a:bodyPr>
            <a:lstStyle/>
            <a:p>
              <a:pPr algn="ctr"/>
              <a:r>
                <a:rPr lang="en-US" sz="1400" dirty="0"/>
                <a:t>15</a:t>
              </a:r>
            </a:p>
          </p:txBody>
        </p:sp>
        <p:sp>
          <p:nvSpPr>
            <p:cNvPr id="89" name="TextBox 88">
              <a:extLst>
                <a:ext uri="{FF2B5EF4-FFF2-40B4-BE49-F238E27FC236}">
                  <a16:creationId xmlns:a16="http://schemas.microsoft.com/office/drawing/2014/main" id="{5C05D84D-4CC1-4B70-A98C-724672215829}"/>
                </a:ext>
              </a:extLst>
            </p:cNvPr>
            <p:cNvSpPr txBox="1"/>
            <p:nvPr/>
          </p:nvSpPr>
          <p:spPr>
            <a:xfrm>
              <a:off x="10252939" y="5267841"/>
              <a:ext cx="367250" cy="178948"/>
            </a:xfrm>
            <a:prstGeom prst="rect">
              <a:avLst/>
            </a:prstGeom>
          </p:spPr>
          <p:txBody>
            <a:bodyPr vert="horz" wrap="square" lIns="0" tIns="0" rIns="0" bIns="0" rtlCol="0">
              <a:noAutofit/>
            </a:bodyPr>
            <a:lstStyle/>
            <a:p>
              <a:pPr algn="ctr"/>
              <a:r>
                <a:rPr lang="en-US" sz="1400" dirty="0"/>
                <a:t>18</a:t>
              </a:r>
            </a:p>
          </p:txBody>
        </p:sp>
        <p:sp>
          <p:nvSpPr>
            <p:cNvPr id="90" name="TextBox 89">
              <a:extLst>
                <a:ext uri="{FF2B5EF4-FFF2-40B4-BE49-F238E27FC236}">
                  <a16:creationId xmlns:a16="http://schemas.microsoft.com/office/drawing/2014/main" id="{80FCA2F7-0B91-006D-4EA4-83AFBD4723BB}"/>
                </a:ext>
              </a:extLst>
            </p:cNvPr>
            <p:cNvSpPr txBox="1"/>
            <p:nvPr/>
          </p:nvSpPr>
          <p:spPr>
            <a:xfrm>
              <a:off x="10613925" y="5267841"/>
              <a:ext cx="367250" cy="178948"/>
            </a:xfrm>
            <a:prstGeom prst="rect">
              <a:avLst/>
            </a:prstGeom>
          </p:spPr>
          <p:txBody>
            <a:bodyPr vert="horz" wrap="square" lIns="0" tIns="0" rIns="0" bIns="0" rtlCol="0">
              <a:noAutofit/>
            </a:bodyPr>
            <a:lstStyle/>
            <a:p>
              <a:pPr algn="ctr"/>
              <a:r>
                <a:rPr lang="en-US" sz="1400" dirty="0"/>
                <a:t>21</a:t>
              </a:r>
            </a:p>
          </p:txBody>
        </p:sp>
        <p:sp>
          <p:nvSpPr>
            <p:cNvPr id="91" name="TextBox 90">
              <a:extLst>
                <a:ext uri="{FF2B5EF4-FFF2-40B4-BE49-F238E27FC236}">
                  <a16:creationId xmlns:a16="http://schemas.microsoft.com/office/drawing/2014/main" id="{D9E9EC09-2305-3307-4295-597F5E730B31}"/>
                </a:ext>
              </a:extLst>
            </p:cNvPr>
            <p:cNvSpPr txBox="1"/>
            <p:nvPr/>
          </p:nvSpPr>
          <p:spPr>
            <a:xfrm>
              <a:off x="8740141" y="3979564"/>
              <a:ext cx="1112363" cy="178948"/>
            </a:xfrm>
            <a:prstGeom prst="rect">
              <a:avLst/>
            </a:prstGeom>
          </p:spPr>
          <p:txBody>
            <a:bodyPr vert="horz" wrap="square" lIns="0" tIns="0" rIns="0" bIns="0" rtlCol="0">
              <a:noAutofit/>
            </a:bodyPr>
            <a:lstStyle/>
            <a:p>
              <a:r>
                <a:rPr lang="en-US" sz="1200" i="1" dirty="0">
                  <a:latin typeface="Poppins Medium" pitchFamily="2" charset="77"/>
                  <a:cs typeface="Poppins Medium" pitchFamily="2" charset="77"/>
                </a:rPr>
                <a:t>P </a:t>
              </a:r>
              <a:r>
                <a:rPr lang="en-US" sz="1200" dirty="0">
                  <a:latin typeface="Poppins Medium" pitchFamily="2" charset="77"/>
                  <a:cs typeface="Poppins Medium" pitchFamily="2" charset="77"/>
                </a:rPr>
                <a:t>&lt;.001</a:t>
              </a:r>
            </a:p>
          </p:txBody>
        </p:sp>
        <p:sp>
          <p:nvSpPr>
            <p:cNvPr id="92" name="TextBox 91">
              <a:extLst>
                <a:ext uri="{FF2B5EF4-FFF2-40B4-BE49-F238E27FC236}">
                  <a16:creationId xmlns:a16="http://schemas.microsoft.com/office/drawing/2014/main" id="{68A90BF9-0CA0-6D1C-982F-7982FBA3A70C}"/>
                </a:ext>
              </a:extLst>
            </p:cNvPr>
            <p:cNvSpPr txBox="1"/>
            <p:nvPr/>
          </p:nvSpPr>
          <p:spPr>
            <a:xfrm>
              <a:off x="9080537" y="4196211"/>
              <a:ext cx="1112363" cy="178948"/>
            </a:xfrm>
            <a:prstGeom prst="rect">
              <a:avLst/>
            </a:prstGeom>
          </p:spPr>
          <p:txBody>
            <a:bodyPr vert="horz" wrap="square" lIns="0" tIns="0" rIns="0" bIns="0" rtlCol="0">
              <a:noAutofit/>
            </a:bodyPr>
            <a:lstStyle/>
            <a:p>
              <a:r>
                <a:rPr lang="en-US" sz="1200" i="1" dirty="0">
                  <a:latin typeface="Poppins Medium" pitchFamily="2" charset="77"/>
                  <a:cs typeface="Poppins Medium" pitchFamily="2" charset="77"/>
                </a:rPr>
                <a:t>P </a:t>
              </a:r>
              <a:r>
                <a:rPr lang="en-US" sz="1200" dirty="0">
                  <a:latin typeface="Poppins Medium" pitchFamily="2" charset="77"/>
                  <a:cs typeface="Poppins Medium" pitchFamily="2" charset="77"/>
                </a:rPr>
                <a:t>&lt;.001</a:t>
              </a:r>
            </a:p>
          </p:txBody>
        </p:sp>
        <p:sp>
          <p:nvSpPr>
            <p:cNvPr id="93" name="TextBox 92">
              <a:extLst>
                <a:ext uri="{FF2B5EF4-FFF2-40B4-BE49-F238E27FC236}">
                  <a16:creationId xmlns:a16="http://schemas.microsoft.com/office/drawing/2014/main" id="{DD36F4B2-C863-6DF0-4D7F-FBAFD66A8073}"/>
                </a:ext>
              </a:extLst>
            </p:cNvPr>
            <p:cNvSpPr txBox="1"/>
            <p:nvPr/>
          </p:nvSpPr>
          <p:spPr>
            <a:xfrm>
              <a:off x="10068918" y="3648137"/>
              <a:ext cx="1273244" cy="569640"/>
            </a:xfrm>
            <a:prstGeom prst="rect">
              <a:avLst/>
            </a:prstGeom>
          </p:spPr>
          <p:txBody>
            <a:bodyPr vert="horz" wrap="square" lIns="0" tIns="0" rIns="0" bIns="0" rtlCol="0">
              <a:noAutofit/>
            </a:bodyPr>
            <a:lstStyle/>
            <a:p>
              <a:r>
                <a:rPr lang="en-US" sz="1200" dirty="0">
                  <a:latin typeface="Poppins Medium" pitchFamily="2" charset="77"/>
                  <a:cs typeface="Poppins Medium" pitchFamily="2" charset="77"/>
                </a:rPr>
                <a:t>90th percentile</a:t>
              </a:r>
              <a:br>
                <a:rPr lang="en-US" sz="1200" dirty="0">
                  <a:latin typeface="Poppins Medium" pitchFamily="2" charset="77"/>
                  <a:cs typeface="Poppins Medium" pitchFamily="2" charset="77"/>
                </a:rPr>
              </a:br>
              <a:r>
                <a:rPr lang="en-US" sz="1200" dirty="0">
                  <a:latin typeface="Poppins Medium" pitchFamily="2" charset="77"/>
                  <a:cs typeface="Poppins Medium" pitchFamily="2" charset="77"/>
                </a:rPr>
                <a:t>Median</a:t>
              </a:r>
            </a:p>
            <a:p>
              <a:r>
                <a:rPr lang="en-US" sz="1200" dirty="0">
                  <a:latin typeface="Poppins Medium" pitchFamily="2" charset="77"/>
                  <a:cs typeface="Poppins Medium" pitchFamily="2" charset="77"/>
                </a:rPr>
                <a:t>10th percentile</a:t>
              </a:r>
            </a:p>
          </p:txBody>
        </p:sp>
        <p:sp>
          <p:nvSpPr>
            <p:cNvPr id="96" name="TextBox 95">
              <a:extLst>
                <a:ext uri="{FF2B5EF4-FFF2-40B4-BE49-F238E27FC236}">
                  <a16:creationId xmlns:a16="http://schemas.microsoft.com/office/drawing/2014/main" id="{3ED97F5F-6873-01CD-7B9F-E4160B7EF391}"/>
                </a:ext>
              </a:extLst>
            </p:cNvPr>
            <p:cNvSpPr txBox="1"/>
            <p:nvPr/>
          </p:nvSpPr>
          <p:spPr>
            <a:xfrm>
              <a:off x="5792254" y="5466107"/>
              <a:ext cx="2259918" cy="675703"/>
            </a:xfrm>
            <a:prstGeom prst="rect">
              <a:avLst/>
            </a:prstGeom>
          </p:spPr>
          <p:txBody>
            <a:bodyPr vert="horz" wrap="square" lIns="0" tIns="0" rIns="0" bIns="0" rtlCol="0" anchor="b">
              <a:noAutofit/>
            </a:bodyPr>
            <a:lstStyle/>
            <a:p>
              <a:pPr algn="r"/>
              <a:r>
                <a:rPr lang="en-US" sz="1200" b="1" dirty="0">
                  <a:latin typeface="Poppins" pitchFamily="2" charset="77"/>
                  <a:cs typeface="Poppins" pitchFamily="2" charset="77"/>
                </a:rPr>
                <a:t>No. at Risk</a:t>
              </a:r>
              <a:br>
                <a:rPr lang="en-US" sz="1200" dirty="0"/>
              </a:br>
              <a:r>
                <a:rPr lang="en-US" sz="1200" dirty="0"/>
                <a:t>Hydroxyurea plus aspirin</a:t>
              </a:r>
              <a:br>
                <a:rPr lang="en-US" sz="1200" dirty="0"/>
              </a:br>
              <a:r>
                <a:rPr lang="en-US" sz="1200" dirty="0"/>
                <a:t>Anagrelide plus aspirin</a:t>
              </a:r>
            </a:p>
          </p:txBody>
        </p:sp>
        <p:sp>
          <p:nvSpPr>
            <p:cNvPr id="97" name="TextBox 96">
              <a:extLst>
                <a:ext uri="{FF2B5EF4-FFF2-40B4-BE49-F238E27FC236}">
                  <a16:creationId xmlns:a16="http://schemas.microsoft.com/office/drawing/2014/main" id="{DADF736F-C710-C4AE-A23B-3426BE88A194}"/>
                </a:ext>
              </a:extLst>
            </p:cNvPr>
            <p:cNvSpPr txBox="1"/>
            <p:nvPr/>
          </p:nvSpPr>
          <p:spPr>
            <a:xfrm>
              <a:off x="8049611" y="5709877"/>
              <a:ext cx="442074" cy="431933"/>
            </a:xfrm>
            <a:prstGeom prst="rect">
              <a:avLst/>
            </a:prstGeom>
          </p:spPr>
          <p:txBody>
            <a:bodyPr vert="horz" wrap="square" lIns="0" tIns="0" rIns="0" bIns="0" rtlCol="0" anchor="b">
              <a:noAutofit/>
            </a:bodyPr>
            <a:lstStyle/>
            <a:p>
              <a:pPr algn="ctr"/>
              <a:r>
                <a:rPr lang="en-US" sz="1200" dirty="0"/>
                <a:t>389</a:t>
              </a:r>
              <a:br>
                <a:rPr lang="en-US" sz="1200" dirty="0"/>
              </a:br>
              <a:r>
                <a:rPr lang="en-US" sz="1200" dirty="0"/>
                <a:t>385</a:t>
              </a:r>
            </a:p>
          </p:txBody>
        </p:sp>
        <p:sp>
          <p:nvSpPr>
            <p:cNvPr id="98" name="TextBox 97">
              <a:extLst>
                <a:ext uri="{FF2B5EF4-FFF2-40B4-BE49-F238E27FC236}">
                  <a16:creationId xmlns:a16="http://schemas.microsoft.com/office/drawing/2014/main" id="{0DC3DB12-EC74-A85B-EA4A-5464D321AE9F}"/>
                </a:ext>
              </a:extLst>
            </p:cNvPr>
            <p:cNvSpPr txBox="1"/>
            <p:nvPr/>
          </p:nvSpPr>
          <p:spPr>
            <a:xfrm>
              <a:off x="8412574" y="5709877"/>
              <a:ext cx="442074" cy="431933"/>
            </a:xfrm>
            <a:prstGeom prst="rect">
              <a:avLst/>
            </a:prstGeom>
          </p:spPr>
          <p:txBody>
            <a:bodyPr vert="horz" wrap="square" lIns="0" tIns="0" rIns="0" bIns="0" rtlCol="0" anchor="b">
              <a:noAutofit/>
            </a:bodyPr>
            <a:lstStyle/>
            <a:p>
              <a:pPr algn="ctr"/>
              <a:r>
                <a:rPr lang="en-US" sz="1200" dirty="0"/>
                <a:t>352</a:t>
              </a:r>
              <a:br>
                <a:rPr lang="en-US" sz="1200" dirty="0"/>
              </a:br>
              <a:r>
                <a:rPr lang="en-US" sz="1200" dirty="0"/>
                <a:t>337</a:t>
              </a:r>
            </a:p>
          </p:txBody>
        </p:sp>
        <p:sp>
          <p:nvSpPr>
            <p:cNvPr id="99" name="TextBox 98">
              <a:extLst>
                <a:ext uri="{FF2B5EF4-FFF2-40B4-BE49-F238E27FC236}">
                  <a16:creationId xmlns:a16="http://schemas.microsoft.com/office/drawing/2014/main" id="{9FE3B8FE-A829-3BF4-21AD-32C9DDEA94A9}"/>
                </a:ext>
              </a:extLst>
            </p:cNvPr>
            <p:cNvSpPr txBox="1"/>
            <p:nvPr/>
          </p:nvSpPr>
          <p:spPr>
            <a:xfrm>
              <a:off x="8775537" y="5709877"/>
              <a:ext cx="442074" cy="431933"/>
            </a:xfrm>
            <a:prstGeom prst="rect">
              <a:avLst/>
            </a:prstGeom>
          </p:spPr>
          <p:txBody>
            <a:bodyPr vert="horz" wrap="square" lIns="0" tIns="0" rIns="0" bIns="0" rtlCol="0" anchor="b">
              <a:noAutofit/>
            </a:bodyPr>
            <a:lstStyle/>
            <a:p>
              <a:pPr algn="ctr"/>
              <a:r>
                <a:rPr lang="en-US" sz="1200" dirty="0"/>
                <a:t>329</a:t>
              </a:r>
              <a:br>
                <a:rPr lang="en-US" sz="1200" dirty="0"/>
              </a:br>
              <a:r>
                <a:rPr lang="en-US" sz="1200" dirty="0"/>
                <a:t>300</a:t>
              </a:r>
            </a:p>
          </p:txBody>
        </p:sp>
        <p:sp>
          <p:nvSpPr>
            <p:cNvPr id="100" name="TextBox 99">
              <a:extLst>
                <a:ext uri="{FF2B5EF4-FFF2-40B4-BE49-F238E27FC236}">
                  <a16:creationId xmlns:a16="http://schemas.microsoft.com/office/drawing/2014/main" id="{18EA0B1B-852C-F97F-9EBE-8C12824AA867}"/>
                </a:ext>
              </a:extLst>
            </p:cNvPr>
            <p:cNvSpPr txBox="1"/>
            <p:nvPr/>
          </p:nvSpPr>
          <p:spPr>
            <a:xfrm>
              <a:off x="9138500" y="5709877"/>
              <a:ext cx="442074" cy="431933"/>
            </a:xfrm>
            <a:prstGeom prst="rect">
              <a:avLst/>
            </a:prstGeom>
          </p:spPr>
          <p:txBody>
            <a:bodyPr vert="horz" wrap="square" lIns="0" tIns="0" rIns="0" bIns="0" rtlCol="0" anchor="b">
              <a:noAutofit/>
            </a:bodyPr>
            <a:lstStyle/>
            <a:p>
              <a:pPr algn="ctr"/>
              <a:r>
                <a:rPr lang="en-US" sz="1200" dirty="0"/>
                <a:t>311</a:t>
              </a:r>
              <a:br>
                <a:rPr lang="en-US" sz="1200" dirty="0"/>
              </a:br>
              <a:r>
                <a:rPr lang="en-US" sz="1200" dirty="0"/>
                <a:t>277</a:t>
              </a:r>
            </a:p>
          </p:txBody>
        </p:sp>
        <p:sp>
          <p:nvSpPr>
            <p:cNvPr id="101" name="TextBox 100">
              <a:extLst>
                <a:ext uri="{FF2B5EF4-FFF2-40B4-BE49-F238E27FC236}">
                  <a16:creationId xmlns:a16="http://schemas.microsoft.com/office/drawing/2014/main" id="{0A9960AC-D041-EB35-14D2-3EA3ABE4A741}"/>
                </a:ext>
              </a:extLst>
            </p:cNvPr>
            <p:cNvSpPr txBox="1"/>
            <p:nvPr/>
          </p:nvSpPr>
          <p:spPr>
            <a:xfrm>
              <a:off x="9501463" y="5709877"/>
              <a:ext cx="442074" cy="431933"/>
            </a:xfrm>
            <a:prstGeom prst="rect">
              <a:avLst/>
            </a:prstGeom>
          </p:spPr>
          <p:txBody>
            <a:bodyPr vert="horz" wrap="square" lIns="0" tIns="0" rIns="0" bIns="0" rtlCol="0" anchor="b">
              <a:noAutofit/>
            </a:bodyPr>
            <a:lstStyle/>
            <a:p>
              <a:pPr algn="ctr"/>
              <a:r>
                <a:rPr lang="en-US" sz="1200" dirty="0"/>
                <a:t>297</a:t>
              </a:r>
              <a:br>
                <a:rPr lang="en-US" sz="1200" dirty="0"/>
              </a:br>
              <a:r>
                <a:rPr lang="en-US" sz="1200" dirty="0"/>
                <a:t>243</a:t>
              </a:r>
            </a:p>
          </p:txBody>
        </p:sp>
        <p:sp>
          <p:nvSpPr>
            <p:cNvPr id="102" name="TextBox 101">
              <a:extLst>
                <a:ext uri="{FF2B5EF4-FFF2-40B4-BE49-F238E27FC236}">
                  <a16:creationId xmlns:a16="http://schemas.microsoft.com/office/drawing/2014/main" id="{F41602A1-75C9-D785-CCD1-131FC0560C7F}"/>
                </a:ext>
              </a:extLst>
            </p:cNvPr>
            <p:cNvSpPr txBox="1"/>
            <p:nvPr/>
          </p:nvSpPr>
          <p:spPr>
            <a:xfrm>
              <a:off x="9864426" y="5709877"/>
              <a:ext cx="442074" cy="431933"/>
            </a:xfrm>
            <a:prstGeom prst="rect">
              <a:avLst/>
            </a:prstGeom>
          </p:spPr>
          <p:txBody>
            <a:bodyPr vert="horz" wrap="square" lIns="0" tIns="0" rIns="0" bIns="0" rtlCol="0" anchor="b">
              <a:noAutofit/>
            </a:bodyPr>
            <a:lstStyle/>
            <a:p>
              <a:pPr algn="ctr"/>
              <a:r>
                <a:rPr lang="en-US" sz="1200" dirty="0"/>
                <a:t>274</a:t>
              </a:r>
              <a:br>
                <a:rPr lang="en-US" sz="1200" dirty="0"/>
              </a:br>
              <a:r>
                <a:rPr lang="en-US" sz="1200" dirty="0"/>
                <a:t>211</a:t>
              </a:r>
            </a:p>
          </p:txBody>
        </p:sp>
        <p:sp>
          <p:nvSpPr>
            <p:cNvPr id="103" name="TextBox 102">
              <a:extLst>
                <a:ext uri="{FF2B5EF4-FFF2-40B4-BE49-F238E27FC236}">
                  <a16:creationId xmlns:a16="http://schemas.microsoft.com/office/drawing/2014/main" id="{3C61D026-6FAA-BCBD-14CB-55B22E15CF77}"/>
                </a:ext>
              </a:extLst>
            </p:cNvPr>
            <p:cNvSpPr txBox="1"/>
            <p:nvPr/>
          </p:nvSpPr>
          <p:spPr>
            <a:xfrm>
              <a:off x="10227389" y="5709877"/>
              <a:ext cx="442074" cy="431933"/>
            </a:xfrm>
            <a:prstGeom prst="rect">
              <a:avLst/>
            </a:prstGeom>
          </p:spPr>
          <p:txBody>
            <a:bodyPr vert="horz" wrap="square" lIns="0" tIns="0" rIns="0" bIns="0" rtlCol="0" anchor="b">
              <a:noAutofit/>
            </a:bodyPr>
            <a:lstStyle/>
            <a:p>
              <a:pPr algn="ctr"/>
              <a:r>
                <a:rPr lang="en-US" sz="1200" dirty="0"/>
                <a:t>265</a:t>
              </a:r>
              <a:br>
                <a:rPr lang="en-US" sz="1200" dirty="0"/>
              </a:br>
              <a:r>
                <a:rPr lang="en-US" sz="1200" dirty="0"/>
                <a:t>193</a:t>
              </a:r>
            </a:p>
          </p:txBody>
        </p:sp>
        <p:sp>
          <p:nvSpPr>
            <p:cNvPr id="104" name="TextBox 103">
              <a:extLst>
                <a:ext uri="{FF2B5EF4-FFF2-40B4-BE49-F238E27FC236}">
                  <a16:creationId xmlns:a16="http://schemas.microsoft.com/office/drawing/2014/main" id="{0C12145C-D375-8DEA-4B56-ED29FE303E39}"/>
                </a:ext>
              </a:extLst>
            </p:cNvPr>
            <p:cNvSpPr txBox="1"/>
            <p:nvPr/>
          </p:nvSpPr>
          <p:spPr>
            <a:xfrm>
              <a:off x="10590352" y="5709877"/>
              <a:ext cx="442074" cy="431933"/>
            </a:xfrm>
            <a:prstGeom prst="rect">
              <a:avLst/>
            </a:prstGeom>
          </p:spPr>
          <p:txBody>
            <a:bodyPr vert="horz" wrap="square" lIns="0" tIns="0" rIns="0" bIns="0" rtlCol="0" anchor="b">
              <a:noAutofit/>
            </a:bodyPr>
            <a:lstStyle/>
            <a:p>
              <a:pPr algn="ctr"/>
              <a:r>
                <a:rPr lang="en-US" sz="1200" dirty="0"/>
                <a:t>276</a:t>
              </a:r>
              <a:br>
                <a:rPr lang="en-US" sz="1200" dirty="0"/>
              </a:br>
              <a:r>
                <a:rPr lang="en-US" sz="1200" dirty="0"/>
                <a:t>200</a:t>
              </a:r>
            </a:p>
          </p:txBody>
        </p:sp>
        <p:sp>
          <p:nvSpPr>
            <p:cNvPr id="105" name="TextBox 104">
              <a:extLst>
                <a:ext uri="{FF2B5EF4-FFF2-40B4-BE49-F238E27FC236}">
                  <a16:creationId xmlns:a16="http://schemas.microsoft.com/office/drawing/2014/main" id="{DC730EEA-FE4D-A97E-50B2-087579D980F3}"/>
                </a:ext>
              </a:extLst>
            </p:cNvPr>
            <p:cNvSpPr txBox="1"/>
            <p:nvPr/>
          </p:nvSpPr>
          <p:spPr>
            <a:xfrm>
              <a:off x="10953316" y="5709877"/>
              <a:ext cx="442074" cy="431933"/>
            </a:xfrm>
            <a:prstGeom prst="rect">
              <a:avLst/>
            </a:prstGeom>
          </p:spPr>
          <p:txBody>
            <a:bodyPr vert="horz" wrap="square" lIns="0" tIns="0" rIns="0" bIns="0" rtlCol="0" anchor="b">
              <a:noAutofit/>
            </a:bodyPr>
            <a:lstStyle/>
            <a:p>
              <a:pPr algn="ctr"/>
              <a:r>
                <a:rPr lang="en-US" sz="1200" dirty="0"/>
                <a:t>248</a:t>
              </a:r>
              <a:br>
                <a:rPr lang="en-US" sz="1200" dirty="0"/>
              </a:br>
              <a:r>
                <a:rPr lang="en-US" sz="1200" dirty="0"/>
                <a:t>166</a:t>
              </a:r>
            </a:p>
          </p:txBody>
        </p:sp>
        <p:cxnSp>
          <p:nvCxnSpPr>
            <p:cNvPr id="106" name="Straight Connector 105">
              <a:extLst>
                <a:ext uri="{FF2B5EF4-FFF2-40B4-BE49-F238E27FC236}">
                  <a16:creationId xmlns:a16="http://schemas.microsoft.com/office/drawing/2014/main" id="{C4178FFC-5785-DA12-E832-F64E4E240155}"/>
                </a:ext>
              </a:extLst>
            </p:cNvPr>
            <p:cNvCxnSpPr>
              <a:cxnSpLocks/>
            </p:cNvCxnSpPr>
            <p:nvPr/>
          </p:nvCxnSpPr>
          <p:spPr>
            <a:xfrm flipH="1">
              <a:off x="9713387" y="3725392"/>
              <a:ext cx="27432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8AD6C24D-D33A-4A62-38FE-DB3E58FA003B}"/>
                </a:ext>
              </a:extLst>
            </p:cNvPr>
            <p:cNvCxnSpPr>
              <a:cxnSpLocks/>
            </p:cNvCxnSpPr>
            <p:nvPr/>
          </p:nvCxnSpPr>
          <p:spPr>
            <a:xfrm flipH="1">
              <a:off x="9713387" y="3906366"/>
              <a:ext cx="27432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D3E43EA1-04CE-007D-ECD6-598B5A378ECA}"/>
                </a:ext>
              </a:extLst>
            </p:cNvPr>
            <p:cNvCxnSpPr>
              <a:cxnSpLocks/>
            </p:cNvCxnSpPr>
            <p:nvPr/>
          </p:nvCxnSpPr>
          <p:spPr>
            <a:xfrm flipH="1">
              <a:off x="9713387" y="4101628"/>
              <a:ext cx="27432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09" name="Triangle 108">
              <a:extLst>
                <a:ext uri="{FF2B5EF4-FFF2-40B4-BE49-F238E27FC236}">
                  <a16:creationId xmlns:a16="http://schemas.microsoft.com/office/drawing/2014/main" id="{7E874D34-E10C-30B4-6585-139EFA878842}"/>
                </a:ext>
              </a:extLst>
            </p:cNvPr>
            <p:cNvSpPr/>
            <p:nvPr/>
          </p:nvSpPr>
          <p:spPr>
            <a:xfrm>
              <a:off x="9813925" y="3686158"/>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Triangle 109">
              <a:extLst>
                <a:ext uri="{FF2B5EF4-FFF2-40B4-BE49-F238E27FC236}">
                  <a16:creationId xmlns:a16="http://schemas.microsoft.com/office/drawing/2014/main" id="{4486CDF8-7187-8251-178B-29EA8EB73F1F}"/>
                </a:ext>
              </a:extLst>
            </p:cNvPr>
            <p:cNvSpPr/>
            <p:nvPr/>
          </p:nvSpPr>
          <p:spPr>
            <a:xfrm>
              <a:off x="9813925" y="3871381"/>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Triangle 110">
              <a:extLst>
                <a:ext uri="{FF2B5EF4-FFF2-40B4-BE49-F238E27FC236}">
                  <a16:creationId xmlns:a16="http://schemas.microsoft.com/office/drawing/2014/main" id="{70C1448D-FF2D-970A-EEAE-7BDB05250EAD}"/>
                </a:ext>
              </a:extLst>
            </p:cNvPr>
            <p:cNvSpPr/>
            <p:nvPr/>
          </p:nvSpPr>
          <p:spPr>
            <a:xfrm>
              <a:off x="9813925" y="4056604"/>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111">
              <a:extLst>
                <a:ext uri="{FF2B5EF4-FFF2-40B4-BE49-F238E27FC236}">
                  <a16:creationId xmlns:a16="http://schemas.microsoft.com/office/drawing/2014/main" id="{4D6BA964-D761-AB58-F3E4-850529670C0D}"/>
                </a:ext>
              </a:extLst>
            </p:cNvPr>
            <p:cNvSpPr/>
            <p:nvPr/>
          </p:nvSpPr>
          <p:spPr>
            <a:xfrm>
              <a:off x="8270875" y="3376117"/>
              <a:ext cx="2905125" cy="1120775"/>
            </a:xfrm>
            <a:custGeom>
              <a:avLst/>
              <a:gdLst>
                <a:gd name="csX0" fmla="*/ 0 w 2905125"/>
                <a:gd name="csY0" fmla="*/ 0 h 1120775"/>
                <a:gd name="csX1" fmla="*/ 361950 w 2905125"/>
                <a:gd name="csY1" fmla="*/ 828675 h 1120775"/>
                <a:gd name="csX2" fmla="*/ 730250 w 2905125"/>
                <a:gd name="csY2" fmla="*/ 1006475 h 1120775"/>
                <a:gd name="csX3" fmla="*/ 1082675 w 2905125"/>
                <a:gd name="csY3" fmla="*/ 1104900 h 1120775"/>
                <a:gd name="csX4" fmla="*/ 1447800 w 2905125"/>
                <a:gd name="csY4" fmla="*/ 1104900 h 1120775"/>
                <a:gd name="csX5" fmla="*/ 1806575 w 2905125"/>
                <a:gd name="csY5" fmla="*/ 1104900 h 1120775"/>
                <a:gd name="csX6" fmla="*/ 2181225 w 2905125"/>
                <a:gd name="csY6" fmla="*/ 1120775 h 1120775"/>
                <a:gd name="csX7" fmla="*/ 2536825 w 2905125"/>
                <a:gd name="csY7" fmla="*/ 1073150 h 1120775"/>
                <a:gd name="csX8" fmla="*/ 2905125 w 2905125"/>
                <a:gd name="csY8" fmla="*/ 1095375 h 1120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905125" h="1120775">
                  <a:moveTo>
                    <a:pt x="0" y="0"/>
                  </a:moveTo>
                  <a:lnTo>
                    <a:pt x="361950" y="828675"/>
                  </a:lnTo>
                  <a:lnTo>
                    <a:pt x="730250" y="1006475"/>
                  </a:lnTo>
                  <a:lnTo>
                    <a:pt x="1082675" y="1104900"/>
                  </a:lnTo>
                  <a:lnTo>
                    <a:pt x="1447800" y="1104900"/>
                  </a:lnTo>
                  <a:lnTo>
                    <a:pt x="1806575" y="1104900"/>
                  </a:lnTo>
                  <a:lnTo>
                    <a:pt x="2181225" y="1120775"/>
                  </a:lnTo>
                  <a:lnTo>
                    <a:pt x="2536825" y="1073150"/>
                  </a:lnTo>
                  <a:lnTo>
                    <a:pt x="2905125" y="1095375"/>
                  </a:lnTo>
                </a:path>
              </a:pathLst>
            </a:custGeom>
            <a:noFill/>
            <a:ln w="28575">
              <a:solidFill>
                <a:schemeClr val="accent1"/>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Freeform 112">
              <a:extLst>
                <a:ext uri="{FF2B5EF4-FFF2-40B4-BE49-F238E27FC236}">
                  <a16:creationId xmlns:a16="http://schemas.microsoft.com/office/drawing/2014/main" id="{635F18CE-2A04-264D-5B44-DD7348CBE02C}"/>
                </a:ext>
              </a:extLst>
            </p:cNvPr>
            <p:cNvSpPr/>
            <p:nvPr/>
          </p:nvSpPr>
          <p:spPr>
            <a:xfrm>
              <a:off x="8270875" y="3480892"/>
              <a:ext cx="2898775" cy="1069975"/>
            </a:xfrm>
            <a:custGeom>
              <a:avLst/>
              <a:gdLst>
                <a:gd name="csX0" fmla="*/ 0 w 2892425"/>
                <a:gd name="csY0" fmla="*/ 0 h 1057275"/>
                <a:gd name="csX1" fmla="*/ 187325 w 2892425"/>
                <a:gd name="csY1" fmla="*/ 428625 h 1057275"/>
                <a:gd name="csX2" fmla="*/ 355600 w 2892425"/>
                <a:gd name="csY2" fmla="*/ 917575 h 1057275"/>
                <a:gd name="csX3" fmla="*/ 723900 w 2892425"/>
                <a:gd name="csY3" fmla="*/ 1044575 h 1057275"/>
                <a:gd name="csX4" fmla="*/ 1079500 w 2892425"/>
                <a:gd name="csY4" fmla="*/ 1057275 h 1057275"/>
                <a:gd name="csX5" fmla="*/ 1444625 w 2892425"/>
                <a:gd name="csY5" fmla="*/ 1031875 h 1057275"/>
                <a:gd name="csX6" fmla="*/ 1806575 w 2892425"/>
                <a:gd name="csY6" fmla="*/ 1035050 h 1057275"/>
                <a:gd name="csX7" fmla="*/ 2168525 w 2892425"/>
                <a:gd name="csY7" fmla="*/ 1012825 h 1057275"/>
                <a:gd name="csX8" fmla="*/ 2533650 w 2892425"/>
                <a:gd name="csY8" fmla="*/ 974725 h 1057275"/>
                <a:gd name="csX9" fmla="*/ 2892425 w 2892425"/>
                <a:gd name="csY9" fmla="*/ 1012825 h 1057275"/>
                <a:gd name="csX0" fmla="*/ 0 w 2892425"/>
                <a:gd name="csY0" fmla="*/ 0 h 1057275"/>
                <a:gd name="csX1" fmla="*/ 355600 w 2892425"/>
                <a:gd name="csY1" fmla="*/ 917575 h 1057275"/>
                <a:gd name="csX2" fmla="*/ 723900 w 2892425"/>
                <a:gd name="csY2" fmla="*/ 1044575 h 1057275"/>
                <a:gd name="csX3" fmla="*/ 1079500 w 2892425"/>
                <a:gd name="csY3" fmla="*/ 1057275 h 1057275"/>
                <a:gd name="csX4" fmla="*/ 1444625 w 2892425"/>
                <a:gd name="csY4" fmla="*/ 1031875 h 1057275"/>
                <a:gd name="csX5" fmla="*/ 1806575 w 2892425"/>
                <a:gd name="csY5" fmla="*/ 1035050 h 1057275"/>
                <a:gd name="csX6" fmla="*/ 2168525 w 2892425"/>
                <a:gd name="csY6" fmla="*/ 1012825 h 1057275"/>
                <a:gd name="csX7" fmla="*/ 2533650 w 2892425"/>
                <a:gd name="csY7" fmla="*/ 974725 h 1057275"/>
                <a:gd name="csX8" fmla="*/ 2892425 w 2892425"/>
                <a:gd name="csY8" fmla="*/ 1012825 h 1057275"/>
                <a:gd name="csX0" fmla="*/ 0 w 2898775"/>
                <a:gd name="csY0" fmla="*/ 0 h 1069975"/>
                <a:gd name="csX1" fmla="*/ 361950 w 2898775"/>
                <a:gd name="csY1" fmla="*/ 930275 h 1069975"/>
                <a:gd name="csX2" fmla="*/ 730250 w 2898775"/>
                <a:gd name="csY2" fmla="*/ 1057275 h 1069975"/>
                <a:gd name="csX3" fmla="*/ 1085850 w 2898775"/>
                <a:gd name="csY3" fmla="*/ 1069975 h 1069975"/>
                <a:gd name="csX4" fmla="*/ 1450975 w 2898775"/>
                <a:gd name="csY4" fmla="*/ 1044575 h 1069975"/>
                <a:gd name="csX5" fmla="*/ 1812925 w 2898775"/>
                <a:gd name="csY5" fmla="*/ 1047750 h 1069975"/>
                <a:gd name="csX6" fmla="*/ 2174875 w 2898775"/>
                <a:gd name="csY6" fmla="*/ 1025525 h 1069975"/>
                <a:gd name="csX7" fmla="*/ 2540000 w 2898775"/>
                <a:gd name="csY7" fmla="*/ 987425 h 1069975"/>
                <a:gd name="csX8" fmla="*/ 2898775 w 2898775"/>
                <a:gd name="csY8" fmla="*/ 1025525 h 1069975"/>
                <a:gd name="csX0" fmla="*/ 0 w 2898775"/>
                <a:gd name="csY0" fmla="*/ 0 h 1069975"/>
                <a:gd name="csX1" fmla="*/ 361950 w 2898775"/>
                <a:gd name="csY1" fmla="*/ 930275 h 1069975"/>
                <a:gd name="csX2" fmla="*/ 730250 w 2898775"/>
                <a:gd name="csY2" fmla="*/ 1057275 h 1069975"/>
                <a:gd name="csX3" fmla="*/ 1085850 w 2898775"/>
                <a:gd name="csY3" fmla="*/ 1069975 h 1069975"/>
                <a:gd name="csX4" fmla="*/ 1450975 w 2898775"/>
                <a:gd name="csY4" fmla="*/ 1044575 h 1069975"/>
                <a:gd name="csX5" fmla="*/ 1812925 w 2898775"/>
                <a:gd name="csY5" fmla="*/ 1047750 h 1069975"/>
                <a:gd name="csX6" fmla="*/ 2174875 w 2898775"/>
                <a:gd name="csY6" fmla="*/ 1025525 h 1069975"/>
                <a:gd name="csX7" fmla="*/ 2540000 w 2898775"/>
                <a:gd name="csY7" fmla="*/ 987425 h 1069975"/>
                <a:gd name="csX8" fmla="*/ 2898775 w 2898775"/>
                <a:gd name="csY8" fmla="*/ 1025525 h 1069975"/>
                <a:gd name="csX0" fmla="*/ 0 w 2898775"/>
                <a:gd name="csY0" fmla="*/ 0 h 1069975"/>
                <a:gd name="csX1" fmla="*/ 361950 w 2898775"/>
                <a:gd name="csY1" fmla="*/ 930275 h 1069975"/>
                <a:gd name="csX2" fmla="*/ 730250 w 2898775"/>
                <a:gd name="csY2" fmla="*/ 1057275 h 1069975"/>
                <a:gd name="csX3" fmla="*/ 1085850 w 2898775"/>
                <a:gd name="csY3" fmla="*/ 1069975 h 1069975"/>
                <a:gd name="csX4" fmla="*/ 1450975 w 2898775"/>
                <a:gd name="csY4" fmla="*/ 1044575 h 1069975"/>
                <a:gd name="csX5" fmla="*/ 1812925 w 2898775"/>
                <a:gd name="csY5" fmla="*/ 1047750 h 1069975"/>
                <a:gd name="csX6" fmla="*/ 2174875 w 2898775"/>
                <a:gd name="csY6" fmla="*/ 1025525 h 1069975"/>
                <a:gd name="csX7" fmla="*/ 2540000 w 2898775"/>
                <a:gd name="csY7" fmla="*/ 987425 h 1069975"/>
                <a:gd name="csX8" fmla="*/ 2898775 w 2898775"/>
                <a:gd name="csY8" fmla="*/ 1025525 h 10699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898775" h="1069975">
                  <a:moveTo>
                    <a:pt x="0" y="0"/>
                  </a:moveTo>
                  <a:cubicBezTo>
                    <a:pt x="142875" y="310092"/>
                    <a:pt x="219075" y="483658"/>
                    <a:pt x="361950" y="930275"/>
                  </a:cubicBezTo>
                  <a:lnTo>
                    <a:pt x="730250" y="1057275"/>
                  </a:lnTo>
                  <a:lnTo>
                    <a:pt x="1085850" y="1069975"/>
                  </a:lnTo>
                  <a:lnTo>
                    <a:pt x="1450975" y="1044575"/>
                  </a:lnTo>
                  <a:lnTo>
                    <a:pt x="1812925" y="1047750"/>
                  </a:lnTo>
                  <a:lnTo>
                    <a:pt x="2174875" y="1025525"/>
                  </a:lnTo>
                  <a:lnTo>
                    <a:pt x="2540000" y="987425"/>
                  </a:lnTo>
                  <a:lnTo>
                    <a:pt x="2898775" y="1025525"/>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113">
              <a:extLst>
                <a:ext uri="{FF2B5EF4-FFF2-40B4-BE49-F238E27FC236}">
                  <a16:creationId xmlns:a16="http://schemas.microsoft.com/office/drawing/2014/main" id="{4CE42A0E-60F8-1E36-0D59-50D75851119E}"/>
                </a:ext>
              </a:extLst>
            </p:cNvPr>
            <p:cNvSpPr/>
            <p:nvPr/>
          </p:nvSpPr>
          <p:spPr>
            <a:xfrm>
              <a:off x="8286750" y="4125417"/>
              <a:ext cx="2886075" cy="654050"/>
            </a:xfrm>
            <a:custGeom>
              <a:avLst/>
              <a:gdLst>
                <a:gd name="csX0" fmla="*/ 0 w 2886075"/>
                <a:gd name="csY0" fmla="*/ 0 h 654050"/>
                <a:gd name="csX1" fmla="*/ 349250 w 2886075"/>
                <a:gd name="csY1" fmla="*/ 600075 h 654050"/>
                <a:gd name="csX2" fmla="*/ 708025 w 2886075"/>
                <a:gd name="csY2" fmla="*/ 654050 h 654050"/>
                <a:gd name="csX3" fmla="*/ 1076325 w 2886075"/>
                <a:gd name="csY3" fmla="*/ 647700 h 654050"/>
                <a:gd name="csX4" fmla="*/ 1431925 w 2886075"/>
                <a:gd name="csY4" fmla="*/ 638175 h 654050"/>
                <a:gd name="csX5" fmla="*/ 1797050 w 2886075"/>
                <a:gd name="csY5" fmla="*/ 631825 h 654050"/>
                <a:gd name="csX6" fmla="*/ 2168525 w 2886075"/>
                <a:gd name="csY6" fmla="*/ 603250 h 654050"/>
                <a:gd name="csX7" fmla="*/ 2524125 w 2886075"/>
                <a:gd name="csY7" fmla="*/ 600075 h 654050"/>
                <a:gd name="csX8" fmla="*/ 2886075 w 2886075"/>
                <a:gd name="csY8" fmla="*/ 609600 h 6540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886075" h="654050">
                  <a:moveTo>
                    <a:pt x="0" y="0"/>
                  </a:moveTo>
                  <a:lnTo>
                    <a:pt x="349250" y="600075"/>
                  </a:lnTo>
                  <a:lnTo>
                    <a:pt x="708025" y="654050"/>
                  </a:lnTo>
                  <a:lnTo>
                    <a:pt x="1076325" y="647700"/>
                  </a:lnTo>
                  <a:lnTo>
                    <a:pt x="1431925" y="638175"/>
                  </a:lnTo>
                  <a:lnTo>
                    <a:pt x="1797050" y="631825"/>
                  </a:lnTo>
                  <a:lnTo>
                    <a:pt x="2168525" y="603250"/>
                  </a:lnTo>
                  <a:lnTo>
                    <a:pt x="2524125" y="600075"/>
                  </a:lnTo>
                  <a:lnTo>
                    <a:pt x="2886075" y="609600"/>
                  </a:lnTo>
                </a:path>
              </a:pathLst>
            </a:custGeom>
            <a:noFill/>
            <a:ln w="285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114">
              <a:extLst>
                <a:ext uri="{FF2B5EF4-FFF2-40B4-BE49-F238E27FC236}">
                  <a16:creationId xmlns:a16="http://schemas.microsoft.com/office/drawing/2014/main" id="{3594AD3B-638F-BFB0-8ABA-5425F7C64F8B}"/>
                </a:ext>
              </a:extLst>
            </p:cNvPr>
            <p:cNvSpPr/>
            <p:nvPr/>
          </p:nvSpPr>
          <p:spPr>
            <a:xfrm>
              <a:off x="8283575" y="4090492"/>
              <a:ext cx="2889250" cy="673100"/>
            </a:xfrm>
            <a:custGeom>
              <a:avLst/>
              <a:gdLst>
                <a:gd name="csX0" fmla="*/ 0 w 2889250"/>
                <a:gd name="csY0" fmla="*/ 0 h 673100"/>
                <a:gd name="csX1" fmla="*/ 346075 w 2889250"/>
                <a:gd name="csY1" fmla="*/ 530225 h 673100"/>
                <a:gd name="csX2" fmla="*/ 723900 w 2889250"/>
                <a:gd name="csY2" fmla="*/ 631825 h 673100"/>
                <a:gd name="csX3" fmla="*/ 1076325 w 2889250"/>
                <a:gd name="csY3" fmla="*/ 650875 h 673100"/>
                <a:gd name="csX4" fmla="*/ 1441450 w 2889250"/>
                <a:gd name="csY4" fmla="*/ 669925 h 673100"/>
                <a:gd name="csX5" fmla="*/ 1800225 w 2889250"/>
                <a:gd name="csY5" fmla="*/ 638175 h 673100"/>
                <a:gd name="csX6" fmla="*/ 2171700 w 2889250"/>
                <a:gd name="csY6" fmla="*/ 669925 h 673100"/>
                <a:gd name="csX7" fmla="*/ 2530475 w 2889250"/>
                <a:gd name="csY7" fmla="*/ 673100 h 673100"/>
                <a:gd name="csX8" fmla="*/ 2889250 w 2889250"/>
                <a:gd name="csY8" fmla="*/ 673100 h 6731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889250" h="673100">
                  <a:moveTo>
                    <a:pt x="0" y="0"/>
                  </a:moveTo>
                  <a:lnTo>
                    <a:pt x="346075" y="530225"/>
                  </a:lnTo>
                  <a:lnTo>
                    <a:pt x="723900" y="631825"/>
                  </a:lnTo>
                  <a:lnTo>
                    <a:pt x="1076325" y="650875"/>
                  </a:lnTo>
                  <a:lnTo>
                    <a:pt x="1441450" y="669925"/>
                  </a:lnTo>
                  <a:lnTo>
                    <a:pt x="1800225" y="638175"/>
                  </a:lnTo>
                  <a:lnTo>
                    <a:pt x="2171700" y="669925"/>
                  </a:lnTo>
                  <a:lnTo>
                    <a:pt x="2530475" y="673100"/>
                  </a:lnTo>
                  <a:lnTo>
                    <a:pt x="2889250" y="673100"/>
                  </a:lnTo>
                </a:path>
              </a:pathLst>
            </a:custGeom>
            <a:noFill/>
            <a:ln w="28575">
              <a:solidFill>
                <a:schemeClr val="accent6"/>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Freeform 115">
              <a:extLst>
                <a:ext uri="{FF2B5EF4-FFF2-40B4-BE49-F238E27FC236}">
                  <a16:creationId xmlns:a16="http://schemas.microsoft.com/office/drawing/2014/main" id="{A3CC5B1B-53A7-F75A-256A-EBF87F374FBB}"/>
                </a:ext>
              </a:extLst>
            </p:cNvPr>
            <p:cNvSpPr/>
            <p:nvPr/>
          </p:nvSpPr>
          <p:spPr>
            <a:xfrm>
              <a:off x="8261350" y="4750892"/>
              <a:ext cx="2914650" cy="206375"/>
            </a:xfrm>
            <a:custGeom>
              <a:avLst/>
              <a:gdLst>
                <a:gd name="csX0" fmla="*/ 0 w 2914650"/>
                <a:gd name="csY0" fmla="*/ 0 h 206375"/>
                <a:gd name="csX1" fmla="*/ 377825 w 2914650"/>
                <a:gd name="csY1" fmla="*/ 206375 h 206375"/>
                <a:gd name="csX2" fmla="*/ 733425 w 2914650"/>
                <a:gd name="csY2" fmla="*/ 193675 h 206375"/>
                <a:gd name="csX3" fmla="*/ 1101725 w 2914650"/>
                <a:gd name="csY3" fmla="*/ 190500 h 206375"/>
                <a:gd name="csX4" fmla="*/ 1457325 w 2914650"/>
                <a:gd name="csY4" fmla="*/ 187325 h 206375"/>
                <a:gd name="csX5" fmla="*/ 1822450 w 2914650"/>
                <a:gd name="csY5" fmla="*/ 165100 h 206375"/>
                <a:gd name="csX6" fmla="*/ 2184400 w 2914650"/>
                <a:gd name="csY6" fmla="*/ 146050 h 206375"/>
                <a:gd name="csX7" fmla="*/ 2549525 w 2914650"/>
                <a:gd name="csY7" fmla="*/ 152400 h 206375"/>
                <a:gd name="csX8" fmla="*/ 2914650 w 2914650"/>
                <a:gd name="csY8" fmla="*/ 136525 h 2063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914650" h="206375">
                  <a:moveTo>
                    <a:pt x="0" y="0"/>
                  </a:moveTo>
                  <a:lnTo>
                    <a:pt x="377825" y="206375"/>
                  </a:lnTo>
                  <a:lnTo>
                    <a:pt x="733425" y="193675"/>
                  </a:lnTo>
                  <a:lnTo>
                    <a:pt x="1101725" y="190500"/>
                  </a:lnTo>
                  <a:lnTo>
                    <a:pt x="1457325" y="187325"/>
                  </a:lnTo>
                  <a:lnTo>
                    <a:pt x="1822450" y="165100"/>
                  </a:lnTo>
                  <a:lnTo>
                    <a:pt x="2184400" y="146050"/>
                  </a:lnTo>
                  <a:lnTo>
                    <a:pt x="2549525" y="152400"/>
                  </a:lnTo>
                  <a:lnTo>
                    <a:pt x="2914650" y="136525"/>
                  </a:lnTo>
                </a:path>
              </a:pathLst>
            </a:cu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116">
              <a:extLst>
                <a:ext uri="{FF2B5EF4-FFF2-40B4-BE49-F238E27FC236}">
                  <a16:creationId xmlns:a16="http://schemas.microsoft.com/office/drawing/2014/main" id="{FA4505D0-A8A5-A4CA-54D8-BA58249BAD88}"/>
                </a:ext>
              </a:extLst>
            </p:cNvPr>
            <p:cNvSpPr/>
            <p:nvPr/>
          </p:nvSpPr>
          <p:spPr>
            <a:xfrm>
              <a:off x="8267700" y="4728667"/>
              <a:ext cx="2908300" cy="247650"/>
            </a:xfrm>
            <a:custGeom>
              <a:avLst/>
              <a:gdLst>
                <a:gd name="csX0" fmla="*/ 0 w 2908300"/>
                <a:gd name="csY0" fmla="*/ 0 h 247650"/>
                <a:gd name="csX1" fmla="*/ 371475 w 2908300"/>
                <a:gd name="csY1" fmla="*/ 127000 h 247650"/>
                <a:gd name="csX2" fmla="*/ 739775 w 2908300"/>
                <a:gd name="csY2" fmla="*/ 196850 h 247650"/>
                <a:gd name="csX3" fmla="*/ 1089025 w 2908300"/>
                <a:gd name="csY3" fmla="*/ 215900 h 247650"/>
                <a:gd name="csX4" fmla="*/ 1447800 w 2908300"/>
                <a:gd name="csY4" fmla="*/ 209550 h 247650"/>
                <a:gd name="csX5" fmla="*/ 1816100 w 2908300"/>
                <a:gd name="csY5" fmla="*/ 219075 h 247650"/>
                <a:gd name="csX6" fmla="*/ 2181225 w 2908300"/>
                <a:gd name="csY6" fmla="*/ 222250 h 247650"/>
                <a:gd name="csX7" fmla="*/ 2543175 w 2908300"/>
                <a:gd name="csY7" fmla="*/ 247650 h 247650"/>
                <a:gd name="csX8" fmla="*/ 2908300 w 2908300"/>
                <a:gd name="csY8" fmla="*/ 231775 h 2476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2908300" h="247650">
                  <a:moveTo>
                    <a:pt x="0" y="0"/>
                  </a:moveTo>
                  <a:lnTo>
                    <a:pt x="371475" y="127000"/>
                  </a:lnTo>
                  <a:lnTo>
                    <a:pt x="739775" y="196850"/>
                  </a:lnTo>
                  <a:lnTo>
                    <a:pt x="1089025" y="215900"/>
                  </a:lnTo>
                  <a:lnTo>
                    <a:pt x="1447800" y="209550"/>
                  </a:lnTo>
                  <a:lnTo>
                    <a:pt x="1816100" y="219075"/>
                  </a:lnTo>
                  <a:lnTo>
                    <a:pt x="2181225" y="222250"/>
                  </a:lnTo>
                  <a:lnTo>
                    <a:pt x="2543175" y="247650"/>
                  </a:lnTo>
                  <a:lnTo>
                    <a:pt x="2908300" y="231775"/>
                  </a:lnTo>
                </a:path>
              </a:pathLst>
            </a:custGeom>
            <a:noFill/>
            <a:ln w="28575">
              <a:solidFill>
                <a:schemeClr val="accent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Triangle 118">
              <a:extLst>
                <a:ext uri="{FF2B5EF4-FFF2-40B4-BE49-F238E27FC236}">
                  <a16:creationId xmlns:a16="http://schemas.microsoft.com/office/drawing/2014/main" id="{FF28F9AB-5D46-2CEC-63C2-3DD641084E7C}"/>
                </a:ext>
              </a:extLst>
            </p:cNvPr>
            <p:cNvSpPr/>
            <p:nvPr/>
          </p:nvSpPr>
          <p:spPr>
            <a:xfrm>
              <a:off x="8237749" y="3336720"/>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riangle 119">
              <a:extLst>
                <a:ext uri="{FF2B5EF4-FFF2-40B4-BE49-F238E27FC236}">
                  <a16:creationId xmlns:a16="http://schemas.microsoft.com/office/drawing/2014/main" id="{785C3858-5CA9-465B-0E66-36CBF1CD5DF1}"/>
                </a:ext>
              </a:extLst>
            </p:cNvPr>
            <p:cNvSpPr/>
            <p:nvPr/>
          </p:nvSpPr>
          <p:spPr>
            <a:xfrm>
              <a:off x="8232524" y="3441495"/>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Triangle 120">
              <a:extLst>
                <a:ext uri="{FF2B5EF4-FFF2-40B4-BE49-F238E27FC236}">
                  <a16:creationId xmlns:a16="http://schemas.microsoft.com/office/drawing/2014/main" id="{F658682E-8669-AA04-527F-C11984DB2886}"/>
                </a:ext>
              </a:extLst>
            </p:cNvPr>
            <p:cNvSpPr/>
            <p:nvPr/>
          </p:nvSpPr>
          <p:spPr>
            <a:xfrm>
              <a:off x="8605823" y="4158512"/>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Triangle 121">
              <a:extLst>
                <a:ext uri="{FF2B5EF4-FFF2-40B4-BE49-F238E27FC236}">
                  <a16:creationId xmlns:a16="http://schemas.microsoft.com/office/drawing/2014/main" id="{D8B3376C-F20F-03CB-21EA-5EBD71B3AAD5}"/>
                </a:ext>
              </a:extLst>
            </p:cNvPr>
            <p:cNvSpPr/>
            <p:nvPr/>
          </p:nvSpPr>
          <p:spPr>
            <a:xfrm>
              <a:off x="8600038" y="4354820"/>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Triangle 122">
              <a:extLst>
                <a:ext uri="{FF2B5EF4-FFF2-40B4-BE49-F238E27FC236}">
                  <a16:creationId xmlns:a16="http://schemas.microsoft.com/office/drawing/2014/main" id="{711A20FF-8714-8709-212D-F70DFFD9D596}"/>
                </a:ext>
              </a:extLst>
            </p:cNvPr>
            <p:cNvSpPr/>
            <p:nvPr/>
          </p:nvSpPr>
          <p:spPr>
            <a:xfrm>
              <a:off x="8966670" y="4335321"/>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Triangle 123">
              <a:extLst>
                <a:ext uri="{FF2B5EF4-FFF2-40B4-BE49-F238E27FC236}">
                  <a16:creationId xmlns:a16="http://schemas.microsoft.com/office/drawing/2014/main" id="{46B70CC3-94C5-773E-B0E0-74B215538E50}"/>
                </a:ext>
              </a:extLst>
            </p:cNvPr>
            <p:cNvSpPr/>
            <p:nvPr/>
          </p:nvSpPr>
          <p:spPr>
            <a:xfrm>
              <a:off x="8955193" y="4496445"/>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Triangle 124">
              <a:extLst>
                <a:ext uri="{FF2B5EF4-FFF2-40B4-BE49-F238E27FC236}">
                  <a16:creationId xmlns:a16="http://schemas.microsoft.com/office/drawing/2014/main" id="{3C200DD2-006D-C394-65A7-41DE01779071}"/>
                </a:ext>
              </a:extLst>
            </p:cNvPr>
            <p:cNvSpPr/>
            <p:nvPr/>
          </p:nvSpPr>
          <p:spPr>
            <a:xfrm>
              <a:off x="9329515" y="4512453"/>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Triangle 125">
              <a:extLst>
                <a:ext uri="{FF2B5EF4-FFF2-40B4-BE49-F238E27FC236}">
                  <a16:creationId xmlns:a16="http://schemas.microsoft.com/office/drawing/2014/main" id="{1398FAFF-4F65-D540-72B2-ACC77E31B313}"/>
                </a:ext>
              </a:extLst>
            </p:cNvPr>
            <p:cNvSpPr/>
            <p:nvPr/>
          </p:nvSpPr>
          <p:spPr>
            <a:xfrm>
              <a:off x="9329065" y="4433072"/>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Triangle 126">
              <a:extLst>
                <a:ext uri="{FF2B5EF4-FFF2-40B4-BE49-F238E27FC236}">
                  <a16:creationId xmlns:a16="http://schemas.microsoft.com/office/drawing/2014/main" id="{9B100797-DE58-3F01-7680-D98DB34F89AD}"/>
                </a:ext>
              </a:extLst>
            </p:cNvPr>
            <p:cNvSpPr/>
            <p:nvPr/>
          </p:nvSpPr>
          <p:spPr>
            <a:xfrm>
              <a:off x="9686808" y="4431521"/>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riangle 127">
              <a:extLst>
                <a:ext uri="{FF2B5EF4-FFF2-40B4-BE49-F238E27FC236}">
                  <a16:creationId xmlns:a16="http://schemas.microsoft.com/office/drawing/2014/main" id="{77E7352C-A45F-707E-7B63-E1A9144A0A5B}"/>
                </a:ext>
              </a:extLst>
            </p:cNvPr>
            <p:cNvSpPr/>
            <p:nvPr/>
          </p:nvSpPr>
          <p:spPr>
            <a:xfrm>
              <a:off x="9688108" y="4483413"/>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Triangle 128">
              <a:extLst>
                <a:ext uri="{FF2B5EF4-FFF2-40B4-BE49-F238E27FC236}">
                  <a16:creationId xmlns:a16="http://schemas.microsoft.com/office/drawing/2014/main" id="{4D4FEDDB-82F9-96B7-6C3B-900E22D23830}"/>
                </a:ext>
              </a:extLst>
            </p:cNvPr>
            <p:cNvSpPr/>
            <p:nvPr/>
          </p:nvSpPr>
          <p:spPr>
            <a:xfrm>
              <a:off x="10046966" y="4427885"/>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Triangle 129">
              <a:extLst>
                <a:ext uri="{FF2B5EF4-FFF2-40B4-BE49-F238E27FC236}">
                  <a16:creationId xmlns:a16="http://schemas.microsoft.com/office/drawing/2014/main" id="{CF8A3B36-6257-A455-E695-9F51836B4E98}"/>
                </a:ext>
              </a:extLst>
            </p:cNvPr>
            <p:cNvSpPr/>
            <p:nvPr/>
          </p:nvSpPr>
          <p:spPr>
            <a:xfrm>
              <a:off x="10046965" y="4486157"/>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Triangle 130">
              <a:extLst>
                <a:ext uri="{FF2B5EF4-FFF2-40B4-BE49-F238E27FC236}">
                  <a16:creationId xmlns:a16="http://schemas.microsoft.com/office/drawing/2014/main" id="{9AD94111-663E-36A8-AE76-B30A0B34645B}"/>
                </a:ext>
              </a:extLst>
            </p:cNvPr>
            <p:cNvSpPr/>
            <p:nvPr/>
          </p:nvSpPr>
          <p:spPr>
            <a:xfrm>
              <a:off x="10413169" y="4455541"/>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Triangle 131">
              <a:extLst>
                <a:ext uri="{FF2B5EF4-FFF2-40B4-BE49-F238E27FC236}">
                  <a16:creationId xmlns:a16="http://schemas.microsoft.com/office/drawing/2014/main" id="{5C633985-D4C5-A43C-BC58-F42954DCE3D4}"/>
                </a:ext>
              </a:extLst>
            </p:cNvPr>
            <p:cNvSpPr/>
            <p:nvPr/>
          </p:nvSpPr>
          <p:spPr>
            <a:xfrm>
              <a:off x="10773578" y="4403742"/>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Triangle 132">
              <a:extLst>
                <a:ext uri="{FF2B5EF4-FFF2-40B4-BE49-F238E27FC236}">
                  <a16:creationId xmlns:a16="http://schemas.microsoft.com/office/drawing/2014/main" id="{14C23D8B-936C-914C-08EE-2B8C884DEE3D}"/>
                </a:ext>
              </a:extLst>
            </p:cNvPr>
            <p:cNvSpPr/>
            <p:nvPr/>
          </p:nvSpPr>
          <p:spPr>
            <a:xfrm>
              <a:off x="10773022" y="4426394"/>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Triangle 133">
              <a:extLst>
                <a:ext uri="{FF2B5EF4-FFF2-40B4-BE49-F238E27FC236}">
                  <a16:creationId xmlns:a16="http://schemas.microsoft.com/office/drawing/2014/main" id="{DB4EA225-9040-2F22-E152-99D2BBCC2C08}"/>
                </a:ext>
              </a:extLst>
            </p:cNvPr>
            <p:cNvSpPr/>
            <p:nvPr/>
          </p:nvSpPr>
          <p:spPr>
            <a:xfrm>
              <a:off x="11141322" y="4423293"/>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Triangle 134">
              <a:extLst>
                <a:ext uri="{FF2B5EF4-FFF2-40B4-BE49-F238E27FC236}">
                  <a16:creationId xmlns:a16="http://schemas.microsoft.com/office/drawing/2014/main" id="{86F11C7B-CEE2-819B-D10A-4415AB4CDFFA}"/>
                </a:ext>
              </a:extLst>
            </p:cNvPr>
            <p:cNvSpPr/>
            <p:nvPr/>
          </p:nvSpPr>
          <p:spPr>
            <a:xfrm>
              <a:off x="11141749" y="4461840"/>
              <a:ext cx="74853" cy="73152"/>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Triangle 135">
              <a:extLst>
                <a:ext uri="{FF2B5EF4-FFF2-40B4-BE49-F238E27FC236}">
                  <a16:creationId xmlns:a16="http://schemas.microsoft.com/office/drawing/2014/main" id="{5A8258FD-C6F0-9C7A-A847-394E3171B70E}"/>
                </a:ext>
              </a:extLst>
            </p:cNvPr>
            <p:cNvSpPr/>
            <p:nvPr/>
          </p:nvSpPr>
          <p:spPr>
            <a:xfrm>
              <a:off x="8236712" y="4036454"/>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Triangle 136">
              <a:extLst>
                <a:ext uri="{FF2B5EF4-FFF2-40B4-BE49-F238E27FC236}">
                  <a16:creationId xmlns:a16="http://schemas.microsoft.com/office/drawing/2014/main" id="{B9989662-185D-67BC-D207-7C6B87C835FC}"/>
                </a:ext>
              </a:extLst>
            </p:cNvPr>
            <p:cNvSpPr/>
            <p:nvPr/>
          </p:nvSpPr>
          <p:spPr>
            <a:xfrm>
              <a:off x="8232524" y="4076793"/>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Triangle 137">
              <a:extLst>
                <a:ext uri="{FF2B5EF4-FFF2-40B4-BE49-F238E27FC236}">
                  <a16:creationId xmlns:a16="http://schemas.microsoft.com/office/drawing/2014/main" id="{C9117D6F-A099-B67B-7E4A-6F9E0D14A130}"/>
                </a:ext>
              </a:extLst>
            </p:cNvPr>
            <p:cNvSpPr/>
            <p:nvPr/>
          </p:nvSpPr>
          <p:spPr>
            <a:xfrm>
              <a:off x="8600126" y="4574552"/>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riangle 138">
              <a:extLst>
                <a:ext uri="{FF2B5EF4-FFF2-40B4-BE49-F238E27FC236}">
                  <a16:creationId xmlns:a16="http://schemas.microsoft.com/office/drawing/2014/main" id="{7C7F7513-FDC2-B072-7494-E93E29766331}"/>
                </a:ext>
              </a:extLst>
            </p:cNvPr>
            <p:cNvSpPr/>
            <p:nvPr/>
          </p:nvSpPr>
          <p:spPr>
            <a:xfrm>
              <a:off x="8603301" y="4677474"/>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Triangle 139">
              <a:extLst>
                <a:ext uri="{FF2B5EF4-FFF2-40B4-BE49-F238E27FC236}">
                  <a16:creationId xmlns:a16="http://schemas.microsoft.com/office/drawing/2014/main" id="{4F654A19-E320-DA47-CD7E-FFE089FEA421}"/>
                </a:ext>
              </a:extLst>
            </p:cNvPr>
            <p:cNvSpPr/>
            <p:nvPr/>
          </p:nvSpPr>
          <p:spPr>
            <a:xfrm>
              <a:off x="8957278" y="4677474"/>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Triangle 140">
              <a:extLst>
                <a:ext uri="{FF2B5EF4-FFF2-40B4-BE49-F238E27FC236}">
                  <a16:creationId xmlns:a16="http://schemas.microsoft.com/office/drawing/2014/main" id="{727F39BF-C958-67EE-A944-7C092242BBDA}"/>
                </a:ext>
              </a:extLst>
            </p:cNvPr>
            <p:cNvSpPr/>
            <p:nvPr/>
          </p:nvSpPr>
          <p:spPr>
            <a:xfrm>
              <a:off x="8960382" y="4738336"/>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Triangle 141">
              <a:extLst>
                <a:ext uri="{FF2B5EF4-FFF2-40B4-BE49-F238E27FC236}">
                  <a16:creationId xmlns:a16="http://schemas.microsoft.com/office/drawing/2014/main" id="{15395D7E-E665-A8EB-0775-7FBF39EE09BA}"/>
                </a:ext>
              </a:extLst>
            </p:cNvPr>
            <p:cNvSpPr/>
            <p:nvPr/>
          </p:nvSpPr>
          <p:spPr>
            <a:xfrm>
              <a:off x="9328987" y="4704420"/>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Triangle 142">
              <a:extLst>
                <a:ext uri="{FF2B5EF4-FFF2-40B4-BE49-F238E27FC236}">
                  <a16:creationId xmlns:a16="http://schemas.microsoft.com/office/drawing/2014/main" id="{BE7F7251-D294-7028-8D9B-6F82D14667FB}"/>
                </a:ext>
              </a:extLst>
            </p:cNvPr>
            <p:cNvSpPr/>
            <p:nvPr/>
          </p:nvSpPr>
          <p:spPr>
            <a:xfrm>
              <a:off x="9328987" y="4731715"/>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Triangle 143">
              <a:extLst>
                <a:ext uri="{FF2B5EF4-FFF2-40B4-BE49-F238E27FC236}">
                  <a16:creationId xmlns:a16="http://schemas.microsoft.com/office/drawing/2014/main" id="{185CF6CB-030A-7015-9813-9A73DAE12878}"/>
                </a:ext>
              </a:extLst>
            </p:cNvPr>
            <p:cNvSpPr/>
            <p:nvPr/>
          </p:nvSpPr>
          <p:spPr>
            <a:xfrm>
              <a:off x="9682835" y="4713537"/>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Triangle 144">
              <a:extLst>
                <a:ext uri="{FF2B5EF4-FFF2-40B4-BE49-F238E27FC236}">
                  <a16:creationId xmlns:a16="http://schemas.microsoft.com/office/drawing/2014/main" id="{E208A7EB-55EE-E327-D9CE-8FCE337DB812}"/>
                </a:ext>
              </a:extLst>
            </p:cNvPr>
            <p:cNvSpPr/>
            <p:nvPr/>
          </p:nvSpPr>
          <p:spPr>
            <a:xfrm>
              <a:off x="10046964" y="4685162"/>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Triangle 145">
              <a:extLst>
                <a:ext uri="{FF2B5EF4-FFF2-40B4-BE49-F238E27FC236}">
                  <a16:creationId xmlns:a16="http://schemas.microsoft.com/office/drawing/2014/main" id="{19624836-C8A2-3C4C-6AF1-299054E3C0CD}"/>
                </a:ext>
              </a:extLst>
            </p:cNvPr>
            <p:cNvSpPr/>
            <p:nvPr/>
          </p:nvSpPr>
          <p:spPr>
            <a:xfrm>
              <a:off x="10046964" y="4714050"/>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Triangle 146">
              <a:extLst>
                <a:ext uri="{FF2B5EF4-FFF2-40B4-BE49-F238E27FC236}">
                  <a16:creationId xmlns:a16="http://schemas.microsoft.com/office/drawing/2014/main" id="{849B2405-0F13-3805-8213-5C18CDBCF632}"/>
                </a:ext>
              </a:extLst>
            </p:cNvPr>
            <p:cNvSpPr/>
            <p:nvPr/>
          </p:nvSpPr>
          <p:spPr>
            <a:xfrm>
              <a:off x="10410999" y="4678432"/>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riangle 147">
              <a:extLst>
                <a:ext uri="{FF2B5EF4-FFF2-40B4-BE49-F238E27FC236}">
                  <a16:creationId xmlns:a16="http://schemas.microsoft.com/office/drawing/2014/main" id="{BD893E20-910B-0270-7CBD-D11FBAE13581}"/>
                </a:ext>
              </a:extLst>
            </p:cNvPr>
            <p:cNvSpPr/>
            <p:nvPr/>
          </p:nvSpPr>
          <p:spPr>
            <a:xfrm>
              <a:off x="10410999" y="4707899"/>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Triangle 148">
              <a:extLst>
                <a:ext uri="{FF2B5EF4-FFF2-40B4-BE49-F238E27FC236}">
                  <a16:creationId xmlns:a16="http://schemas.microsoft.com/office/drawing/2014/main" id="{8868F4B0-5C08-BA8E-6FAC-003E3426ACFB}"/>
                </a:ext>
              </a:extLst>
            </p:cNvPr>
            <p:cNvSpPr/>
            <p:nvPr/>
          </p:nvSpPr>
          <p:spPr>
            <a:xfrm>
              <a:off x="10773021" y="4676729"/>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Triangle 149">
              <a:extLst>
                <a:ext uri="{FF2B5EF4-FFF2-40B4-BE49-F238E27FC236}">
                  <a16:creationId xmlns:a16="http://schemas.microsoft.com/office/drawing/2014/main" id="{19281DD6-1990-0F61-9C6F-525F21351DDF}"/>
                </a:ext>
              </a:extLst>
            </p:cNvPr>
            <p:cNvSpPr/>
            <p:nvPr/>
          </p:nvSpPr>
          <p:spPr>
            <a:xfrm>
              <a:off x="11138573" y="4688720"/>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Triangle 150">
              <a:extLst>
                <a:ext uri="{FF2B5EF4-FFF2-40B4-BE49-F238E27FC236}">
                  <a16:creationId xmlns:a16="http://schemas.microsoft.com/office/drawing/2014/main" id="{39DAE59B-9148-2E0C-8716-D071F8D77C1D}"/>
                </a:ext>
              </a:extLst>
            </p:cNvPr>
            <p:cNvSpPr/>
            <p:nvPr/>
          </p:nvSpPr>
          <p:spPr>
            <a:xfrm>
              <a:off x="10773021" y="4714050"/>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Triangle 151">
              <a:extLst>
                <a:ext uri="{FF2B5EF4-FFF2-40B4-BE49-F238E27FC236}">
                  <a16:creationId xmlns:a16="http://schemas.microsoft.com/office/drawing/2014/main" id="{103B6DF4-DDB0-D950-FBBF-5D86504003EB}"/>
                </a:ext>
              </a:extLst>
            </p:cNvPr>
            <p:cNvSpPr/>
            <p:nvPr/>
          </p:nvSpPr>
          <p:spPr>
            <a:xfrm>
              <a:off x="11144923" y="4719015"/>
              <a:ext cx="74853" cy="73152"/>
            </a:xfrm>
            <a:prstGeom prst="triangl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Triangle 152">
              <a:extLst>
                <a:ext uri="{FF2B5EF4-FFF2-40B4-BE49-F238E27FC236}">
                  <a16:creationId xmlns:a16="http://schemas.microsoft.com/office/drawing/2014/main" id="{EF78DE9A-4A54-B631-8297-7A8BA3409B81}"/>
                </a:ext>
              </a:extLst>
            </p:cNvPr>
            <p:cNvSpPr/>
            <p:nvPr/>
          </p:nvSpPr>
          <p:spPr>
            <a:xfrm>
              <a:off x="8241533" y="4682630"/>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Triangle 153">
              <a:extLst>
                <a:ext uri="{FF2B5EF4-FFF2-40B4-BE49-F238E27FC236}">
                  <a16:creationId xmlns:a16="http://schemas.microsoft.com/office/drawing/2014/main" id="{B038E32B-D961-FAFA-68BA-6FBE83429D48}"/>
                </a:ext>
              </a:extLst>
            </p:cNvPr>
            <p:cNvSpPr/>
            <p:nvPr/>
          </p:nvSpPr>
          <p:spPr>
            <a:xfrm>
              <a:off x="8237420" y="4701760"/>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Triangle 154">
              <a:extLst>
                <a:ext uri="{FF2B5EF4-FFF2-40B4-BE49-F238E27FC236}">
                  <a16:creationId xmlns:a16="http://schemas.microsoft.com/office/drawing/2014/main" id="{40ECCA4B-43D8-DDE9-15E6-DB1C181F40CE}"/>
                </a:ext>
              </a:extLst>
            </p:cNvPr>
            <p:cNvSpPr/>
            <p:nvPr/>
          </p:nvSpPr>
          <p:spPr>
            <a:xfrm>
              <a:off x="8600038" y="4802650"/>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Triangle 155">
              <a:extLst>
                <a:ext uri="{FF2B5EF4-FFF2-40B4-BE49-F238E27FC236}">
                  <a16:creationId xmlns:a16="http://schemas.microsoft.com/office/drawing/2014/main" id="{97F8830F-A905-BCB2-2FF8-3341FE4FF810}"/>
                </a:ext>
              </a:extLst>
            </p:cNvPr>
            <p:cNvSpPr/>
            <p:nvPr/>
          </p:nvSpPr>
          <p:spPr>
            <a:xfrm>
              <a:off x="8594207" y="4912657"/>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riangle 156">
              <a:extLst>
                <a:ext uri="{FF2B5EF4-FFF2-40B4-BE49-F238E27FC236}">
                  <a16:creationId xmlns:a16="http://schemas.microsoft.com/office/drawing/2014/main" id="{44ED9686-E187-9F44-214A-76FACD152E8A}"/>
                </a:ext>
              </a:extLst>
            </p:cNvPr>
            <p:cNvSpPr/>
            <p:nvPr/>
          </p:nvSpPr>
          <p:spPr>
            <a:xfrm>
              <a:off x="8963236" y="4891850"/>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Triangle 157">
              <a:extLst>
                <a:ext uri="{FF2B5EF4-FFF2-40B4-BE49-F238E27FC236}">
                  <a16:creationId xmlns:a16="http://schemas.microsoft.com/office/drawing/2014/main" id="{EFC3FE52-A98F-0A5B-8FF4-95FEE0FAC5BD}"/>
                </a:ext>
              </a:extLst>
            </p:cNvPr>
            <p:cNvSpPr/>
            <p:nvPr/>
          </p:nvSpPr>
          <p:spPr>
            <a:xfrm>
              <a:off x="9322712" y="4902004"/>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Triangle 158">
              <a:extLst>
                <a:ext uri="{FF2B5EF4-FFF2-40B4-BE49-F238E27FC236}">
                  <a16:creationId xmlns:a16="http://schemas.microsoft.com/office/drawing/2014/main" id="{97C2D54E-1EA2-5D58-ACFC-487675E463DB}"/>
                </a:ext>
              </a:extLst>
            </p:cNvPr>
            <p:cNvSpPr/>
            <p:nvPr/>
          </p:nvSpPr>
          <p:spPr>
            <a:xfrm>
              <a:off x="9682835" y="4896671"/>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Triangle 159">
              <a:extLst>
                <a:ext uri="{FF2B5EF4-FFF2-40B4-BE49-F238E27FC236}">
                  <a16:creationId xmlns:a16="http://schemas.microsoft.com/office/drawing/2014/main" id="{0A8AC7DA-B8C6-326B-692A-6BD27D883AEF}"/>
                </a:ext>
              </a:extLst>
            </p:cNvPr>
            <p:cNvSpPr/>
            <p:nvPr/>
          </p:nvSpPr>
          <p:spPr>
            <a:xfrm>
              <a:off x="10046964" y="4872778"/>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Triangle 160">
              <a:extLst>
                <a:ext uri="{FF2B5EF4-FFF2-40B4-BE49-F238E27FC236}">
                  <a16:creationId xmlns:a16="http://schemas.microsoft.com/office/drawing/2014/main" id="{A324A56E-3F37-2D90-527E-5320411D2E96}"/>
                </a:ext>
              </a:extLst>
            </p:cNvPr>
            <p:cNvSpPr/>
            <p:nvPr/>
          </p:nvSpPr>
          <p:spPr>
            <a:xfrm>
              <a:off x="10046964" y="4901961"/>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Triangle 161">
              <a:extLst>
                <a:ext uri="{FF2B5EF4-FFF2-40B4-BE49-F238E27FC236}">
                  <a16:creationId xmlns:a16="http://schemas.microsoft.com/office/drawing/2014/main" id="{4ECBDB2A-5EB9-D2A5-5AAD-831BE5048BA6}"/>
                </a:ext>
              </a:extLst>
            </p:cNvPr>
            <p:cNvSpPr/>
            <p:nvPr/>
          </p:nvSpPr>
          <p:spPr>
            <a:xfrm>
              <a:off x="10413883" y="4845552"/>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Triangle 162">
              <a:extLst>
                <a:ext uri="{FF2B5EF4-FFF2-40B4-BE49-F238E27FC236}">
                  <a16:creationId xmlns:a16="http://schemas.microsoft.com/office/drawing/2014/main" id="{B02A7E13-5ADA-CFE7-2240-BFC9E803EBC1}"/>
                </a:ext>
              </a:extLst>
            </p:cNvPr>
            <p:cNvSpPr/>
            <p:nvPr/>
          </p:nvSpPr>
          <p:spPr>
            <a:xfrm>
              <a:off x="10413169" y="4901961"/>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Triangle 163">
              <a:extLst>
                <a:ext uri="{FF2B5EF4-FFF2-40B4-BE49-F238E27FC236}">
                  <a16:creationId xmlns:a16="http://schemas.microsoft.com/office/drawing/2014/main" id="{59616B4B-6C6A-5E07-8DC8-4C1D0336CA5D}"/>
                </a:ext>
              </a:extLst>
            </p:cNvPr>
            <p:cNvSpPr/>
            <p:nvPr/>
          </p:nvSpPr>
          <p:spPr>
            <a:xfrm>
              <a:off x="10773022" y="4865385"/>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Triangle 164">
              <a:extLst>
                <a:ext uri="{FF2B5EF4-FFF2-40B4-BE49-F238E27FC236}">
                  <a16:creationId xmlns:a16="http://schemas.microsoft.com/office/drawing/2014/main" id="{6D629FBD-1D5F-1E20-FE1D-EABB3B0E2DB6}"/>
                </a:ext>
              </a:extLst>
            </p:cNvPr>
            <p:cNvSpPr/>
            <p:nvPr/>
          </p:nvSpPr>
          <p:spPr>
            <a:xfrm>
              <a:off x="10773021" y="4929794"/>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Triangle 165">
              <a:extLst>
                <a:ext uri="{FF2B5EF4-FFF2-40B4-BE49-F238E27FC236}">
                  <a16:creationId xmlns:a16="http://schemas.microsoft.com/office/drawing/2014/main" id="{E75AFDDC-8E73-6D11-0B73-0DCB5CA1E274}"/>
                </a:ext>
              </a:extLst>
            </p:cNvPr>
            <p:cNvSpPr/>
            <p:nvPr/>
          </p:nvSpPr>
          <p:spPr>
            <a:xfrm>
              <a:off x="11132406" y="4841240"/>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Triangle 166">
              <a:extLst>
                <a:ext uri="{FF2B5EF4-FFF2-40B4-BE49-F238E27FC236}">
                  <a16:creationId xmlns:a16="http://schemas.microsoft.com/office/drawing/2014/main" id="{0E793205-998A-F53C-652C-68AD898BF3F0}"/>
                </a:ext>
              </a:extLst>
            </p:cNvPr>
            <p:cNvSpPr/>
            <p:nvPr/>
          </p:nvSpPr>
          <p:spPr>
            <a:xfrm>
              <a:off x="11132223" y="4922529"/>
              <a:ext cx="74853" cy="73152"/>
            </a:xfrm>
            <a:prstGeom prst="triangl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63442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554F-A1CA-86F6-F2E4-B7AB15660ADF}"/>
              </a:ext>
            </a:extLst>
          </p:cNvPr>
          <p:cNvSpPr>
            <a:spLocks noGrp="1"/>
          </p:cNvSpPr>
          <p:nvPr>
            <p:ph type="title"/>
          </p:nvPr>
        </p:nvSpPr>
        <p:spPr>
          <a:xfrm>
            <a:off x="228600" y="1601674"/>
            <a:ext cx="11118850" cy="559127"/>
          </a:xfrm>
        </p:spPr>
        <p:txBody>
          <a:bodyPr/>
          <a:lstStyle/>
          <a:p>
            <a:r>
              <a:rPr lang="en-US"/>
              <a:t>Emerging Therapies</a:t>
            </a:r>
          </a:p>
        </p:txBody>
      </p:sp>
    </p:spTree>
    <p:extLst>
      <p:ext uri="{BB962C8B-B14F-4D97-AF65-F5344CB8AC3E}">
        <p14:creationId xmlns:p14="http://schemas.microsoft.com/office/powerpoint/2010/main" val="1974326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27B18-CBB2-787C-1C4B-70D18DB1E18F}"/>
            </a:ext>
          </a:extLst>
        </p:cNvPr>
        <p:cNvGrpSpPr/>
        <p:nvPr/>
      </p:nvGrpSpPr>
      <p:grpSpPr>
        <a:xfrm>
          <a:off x="0" y="0"/>
          <a:ext cx="0" cy="0"/>
          <a:chOff x="0" y="0"/>
          <a:chExt cx="0" cy="0"/>
        </a:xfrm>
      </p:grpSpPr>
      <p:grpSp>
        <p:nvGrpSpPr>
          <p:cNvPr id="19581" name="Group 19580">
            <a:extLst>
              <a:ext uri="{FF2B5EF4-FFF2-40B4-BE49-F238E27FC236}">
                <a16:creationId xmlns:a16="http://schemas.microsoft.com/office/drawing/2014/main" id="{40E023DB-7511-2FAC-DA58-C005EC2EF3E0}"/>
              </a:ext>
            </a:extLst>
          </p:cNvPr>
          <p:cNvGrpSpPr/>
          <p:nvPr/>
        </p:nvGrpSpPr>
        <p:grpSpPr>
          <a:xfrm rot="10800000">
            <a:off x="9217144" y="3963158"/>
            <a:ext cx="167696" cy="951028"/>
            <a:chOff x="4453652" y="4784203"/>
            <a:chExt cx="90646" cy="65087"/>
          </a:xfrm>
        </p:grpSpPr>
        <p:cxnSp>
          <p:nvCxnSpPr>
            <p:cNvPr id="19582" name="Straight Connector 19581">
              <a:extLst>
                <a:ext uri="{FF2B5EF4-FFF2-40B4-BE49-F238E27FC236}">
                  <a16:creationId xmlns:a16="http://schemas.microsoft.com/office/drawing/2014/main" id="{2767EB20-8A7B-7163-8876-25966B255717}"/>
                </a:ext>
              </a:extLst>
            </p:cNvPr>
            <p:cNvCxnSpPr/>
            <p:nvPr/>
          </p:nvCxnSpPr>
          <p:spPr>
            <a:xfrm>
              <a:off x="4453652" y="478452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83" name="Straight Connector 19582">
              <a:extLst>
                <a:ext uri="{FF2B5EF4-FFF2-40B4-BE49-F238E27FC236}">
                  <a16:creationId xmlns:a16="http://schemas.microsoft.com/office/drawing/2014/main" id="{3FAB64FD-7A6C-7C1E-9E7A-5E052E5D0A66}"/>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498" name="Group 19497">
            <a:extLst>
              <a:ext uri="{FF2B5EF4-FFF2-40B4-BE49-F238E27FC236}">
                <a16:creationId xmlns:a16="http://schemas.microsoft.com/office/drawing/2014/main" id="{15F5BB48-940A-CB90-AF52-CFA222F85CE6}"/>
              </a:ext>
            </a:extLst>
          </p:cNvPr>
          <p:cNvGrpSpPr/>
          <p:nvPr/>
        </p:nvGrpSpPr>
        <p:grpSpPr>
          <a:xfrm>
            <a:off x="3543638" y="3376948"/>
            <a:ext cx="167696" cy="951028"/>
            <a:chOff x="4453652" y="4784203"/>
            <a:chExt cx="90646" cy="65087"/>
          </a:xfrm>
        </p:grpSpPr>
        <p:cxnSp>
          <p:nvCxnSpPr>
            <p:cNvPr id="19499" name="Straight Connector 19498">
              <a:extLst>
                <a:ext uri="{FF2B5EF4-FFF2-40B4-BE49-F238E27FC236}">
                  <a16:creationId xmlns:a16="http://schemas.microsoft.com/office/drawing/2014/main" id="{41B6F48E-C520-8FB0-F70E-FD6ADBC7D152}"/>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00" name="Straight Connector 19499">
              <a:extLst>
                <a:ext uri="{FF2B5EF4-FFF2-40B4-BE49-F238E27FC236}">
                  <a16:creationId xmlns:a16="http://schemas.microsoft.com/office/drawing/2014/main" id="{AC5DF454-7186-8728-8F13-2FC9CB68275D}"/>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502" name="Group 19501">
            <a:extLst>
              <a:ext uri="{FF2B5EF4-FFF2-40B4-BE49-F238E27FC236}">
                <a16:creationId xmlns:a16="http://schemas.microsoft.com/office/drawing/2014/main" id="{DB2A4112-7BEF-34FD-465D-BC10D5A13360}"/>
              </a:ext>
            </a:extLst>
          </p:cNvPr>
          <p:cNvGrpSpPr/>
          <p:nvPr/>
        </p:nvGrpSpPr>
        <p:grpSpPr>
          <a:xfrm>
            <a:off x="4229136" y="4223165"/>
            <a:ext cx="167696" cy="802179"/>
            <a:chOff x="4453652" y="4784742"/>
            <a:chExt cx="90646" cy="54900"/>
          </a:xfrm>
        </p:grpSpPr>
        <p:cxnSp>
          <p:nvCxnSpPr>
            <p:cNvPr id="19503" name="Straight Connector 19502">
              <a:extLst>
                <a:ext uri="{FF2B5EF4-FFF2-40B4-BE49-F238E27FC236}">
                  <a16:creationId xmlns:a16="http://schemas.microsoft.com/office/drawing/2014/main" id="{10B87675-DD54-3F98-AC70-7EE8EE083615}"/>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04" name="Straight Connector 19503">
              <a:extLst>
                <a:ext uri="{FF2B5EF4-FFF2-40B4-BE49-F238E27FC236}">
                  <a16:creationId xmlns:a16="http://schemas.microsoft.com/office/drawing/2014/main" id="{0E8E3F0E-34CB-192C-CDDB-2BDC89A0A717}"/>
                </a:ext>
              </a:extLst>
            </p:cNvPr>
            <p:cNvCxnSpPr>
              <a:cxnSpLocks/>
            </p:cNvCxnSpPr>
            <p:nvPr/>
          </p:nvCxnSpPr>
          <p:spPr>
            <a:xfrm>
              <a:off x="4502150" y="4784829"/>
              <a:ext cx="0" cy="548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458" name="Rectangle 2">
            <a:extLst>
              <a:ext uri="{FF2B5EF4-FFF2-40B4-BE49-F238E27FC236}">
                <a16:creationId xmlns:a16="http://schemas.microsoft.com/office/drawing/2014/main" id="{F198D17E-59B4-9477-F1D1-3B5E894189A5}"/>
              </a:ext>
            </a:extLst>
          </p:cNvPr>
          <p:cNvSpPr>
            <a:spLocks noGrp="1" noChangeArrowheads="1"/>
          </p:cNvSpPr>
          <p:nvPr>
            <p:ph type="title"/>
          </p:nvPr>
        </p:nvSpPr>
        <p:spPr>
          <a:xfrm>
            <a:off x="231078" y="531006"/>
            <a:ext cx="11740260" cy="502445"/>
          </a:xfrm>
        </p:spPr>
        <p:txBody>
          <a:bodyPr/>
          <a:lstStyle/>
          <a:p>
            <a:r>
              <a:rPr lang="en-US" altLang="en-US"/>
              <a:t>VERIFY: Rusfertide + SoC vs Placebo Plus CSC for </a:t>
            </a:r>
            <a:br>
              <a:rPr lang="en-US" altLang="en-US"/>
            </a:br>
            <a:r>
              <a:rPr lang="en-US" altLang="en-US"/>
              <a:t>Phlebotomy-Dependent PV</a:t>
            </a:r>
          </a:p>
        </p:txBody>
      </p:sp>
      <p:sp>
        <p:nvSpPr>
          <p:cNvPr id="4" name="Content Placeholder 3">
            <a:extLst>
              <a:ext uri="{FF2B5EF4-FFF2-40B4-BE49-F238E27FC236}">
                <a16:creationId xmlns:a16="http://schemas.microsoft.com/office/drawing/2014/main" id="{2385EFA4-B6D9-128E-8DB4-DE2A1F9FE5A1}"/>
              </a:ext>
            </a:extLst>
          </p:cNvPr>
          <p:cNvSpPr>
            <a:spLocks noGrp="1"/>
          </p:cNvSpPr>
          <p:nvPr>
            <p:ph idx="1"/>
          </p:nvPr>
        </p:nvSpPr>
        <p:spPr>
          <a:xfrm>
            <a:off x="231775" y="1335088"/>
            <a:ext cx="11739563" cy="518562"/>
          </a:xfrm>
        </p:spPr>
        <p:txBody>
          <a:bodyPr/>
          <a:lstStyle/>
          <a:p>
            <a:r>
              <a:rPr lang="en-US" sz="1600" dirty="0"/>
              <a:t>Randomized, double-blind phase III trial of rusfertide vs placebo (both plus SoC) for patients with phlebotomy-dependent PV with ≥3 phlebotomies in 28 </a:t>
            </a:r>
            <a:r>
              <a:rPr lang="en-US" sz="1600" dirty="0" err="1"/>
              <a:t>wk</a:t>
            </a:r>
            <a:r>
              <a:rPr lang="en-US" sz="1600" dirty="0"/>
              <a:t> before study or ≥5 phlebotomies in prior yr (N = 293)</a:t>
            </a:r>
          </a:p>
        </p:txBody>
      </p:sp>
      <p:sp>
        <p:nvSpPr>
          <p:cNvPr id="28" name="Content Placeholder 27">
            <a:extLst>
              <a:ext uri="{FF2B5EF4-FFF2-40B4-BE49-F238E27FC236}">
                <a16:creationId xmlns:a16="http://schemas.microsoft.com/office/drawing/2014/main" id="{D3BB577C-AC59-8C93-3EC7-80AFA9E0CA74}"/>
              </a:ext>
            </a:extLst>
          </p:cNvPr>
          <p:cNvSpPr>
            <a:spLocks noGrp="1"/>
          </p:cNvSpPr>
          <p:nvPr>
            <p:ph sz="quarter" idx="10"/>
          </p:nvPr>
        </p:nvSpPr>
        <p:spPr/>
        <p:txBody>
          <a:bodyPr/>
          <a:lstStyle/>
          <a:p>
            <a:pPr algn="ctr"/>
            <a:r>
              <a:rPr lang="en-US" dirty="0"/>
              <a:t>Kuykendall. ASCO 2025. </a:t>
            </a:r>
            <a:r>
              <a:rPr lang="en-US" dirty="0" err="1"/>
              <a:t>Abstr</a:t>
            </a:r>
            <a:r>
              <a:rPr lang="en-US" dirty="0"/>
              <a:t> LBA3. Kuykendall. ASH 2025. </a:t>
            </a:r>
            <a:r>
              <a:rPr lang="en-US" dirty="0" err="1"/>
              <a:t>Abstr</a:t>
            </a:r>
            <a:r>
              <a:rPr lang="en-US" dirty="0"/>
              <a:t> 81. </a:t>
            </a:r>
          </a:p>
        </p:txBody>
      </p:sp>
      <p:sp>
        <p:nvSpPr>
          <p:cNvPr id="11" name="TextBox 10">
            <a:extLst>
              <a:ext uri="{FF2B5EF4-FFF2-40B4-BE49-F238E27FC236}">
                <a16:creationId xmlns:a16="http://schemas.microsoft.com/office/drawing/2014/main" id="{CBF9B791-D30C-1260-1CE3-C821165B06FD}"/>
              </a:ext>
            </a:extLst>
          </p:cNvPr>
          <p:cNvSpPr txBox="1"/>
          <p:nvPr/>
        </p:nvSpPr>
        <p:spPr>
          <a:xfrm>
            <a:off x="994414" y="3763418"/>
            <a:ext cx="914400" cy="208361"/>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 &lt;.0001</a:t>
            </a:r>
          </a:p>
        </p:txBody>
      </p:sp>
      <p:sp>
        <p:nvSpPr>
          <p:cNvPr id="16" name="TextBox 15">
            <a:extLst>
              <a:ext uri="{FF2B5EF4-FFF2-40B4-BE49-F238E27FC236}">
                <a16:creationId xmlns:a16="http://schemas.microsoft.com/office/drawing/2014/main" id="{11B6B3B0-1111-ED25-D537-4B386BE86E6E}"/>
              </a:ext>
            </a:extLst>
          </p:cNvPr>
          <p:cNvSpPr txBox="1"/>
          <p:nvPr/>
        </p:nvSpPr>
        <p:spPr>
          <a:xfrm>
            <a:off x="758063" y="1811588"/>
            <a:ext cx="1837041" cy="449354"/>
          </a:xfrm>
          <a:prstGeom prst="rect">
            <a:avLst/>
          </a:prstGeom>
        </p:spPr>
        <p:txBody>
          <a:bodyPr vert="horz" wrap="none" lIns="0" tIns="0" rIns="0" bIns="0"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600" b="1" u="none" strike="noStrike" kern="1200" cap="none" spc="0" normalizeH="0" baseline="0" noProof="0" dirty="0">
                <a:ln>
                  <a:noFill/>
                </a:ln>
                <a:solidFill>
                  <a:srgbClr val="161616"/>
                </a:solidFill>
                <a:effectLst/>
                <a:uLnTx/>
                <a:uFillTx/>
                <a:latin typeface="Poppins" pitchFamily="2" charset="77"/>
                <a:cs typeface="Poppins" pitchFamily="2" charset="77"/>
              </a:rPr>
              <a:t>Primary Endpoint</a:t>
            </a:r>
            <a:br>
              <a:rPr kumimoji="0" lang="en-US" sz="1600" b="1" u="none" strike="noStrike" kern="1200" cap="none" spc="0" normalizeH="0" baseline="0" noProof="0" dirty="0">
                <a:ln>
                  <a:noFill/>
                </a:ln>
                <a:solidFill>
                  <a:srgbClr val="161616"/>
                </a:solidFill>
                <a:effectLst/>
                <a:uLnTx/>
                <a:uFillTx/>
                <a:latin typeface="Poppins" pitchFamily="2" charset="77"/>
                <a:cs typeface="Poppins" pitchFamily="2" charset="77"/>
              </a:rPr>
            </a:br>
            <a:r>
              <a:rPr kumimoji="0" lang="en-US" sz="1600" b="1" u="none" strike="noStrike" kern="1200" cap="none" spc="0" normalizeH="0" baseline="0" noProof="0" dirty="0">
                <a:ln>
                  <a:noFill/>
                </a:ln>
                <a:solidFill>
                  <a:srgbClr val="161616"/>
                </a:solidFill>
                <a:effectLst/>
                <a:uLnTx/>
                <a:uFillTx/>
                <a:latin typeface="Poppins" pitchFamily="2" charset="77"/>
                <a:cs typeface="Poppins" pitchFamily="2" charset="77"/>
              </a:rPr>
              <a:t>Response*</a:t>
            </a:r>
          </a:p>
        </p:txBody>
      </p:sp>
      <p:sp>
        <p:nvSpPr>
          <p:cNvPr id="20" name="TextBox 19">
            <a:extLst>
              <a:ext uri="{FF2B5EF4-FFF2-40B4-BE49-F238E27FC236}">
                <a16:creationId xmlns:a16="http://schemas.microsoft.com/office/drawing/2014/main" id="{74B036F3-D7C5-9D4D-0D11-251338FF1068}"/>
              </a:ext>
            </a:extLst>
          </p:cNvPr>
          <p:cNvSpPr txBox="1"/>
          <p:nvPr/>
        </p:nvSpPr>
        <p:spPr>
          <a:xfrm>
            <a:off x="249727" y="6083919"/>
            <a:ext cx="10072287" cy="232821"/>
          </a:xfrm>
          <a:prstGeom prst="rect">
            <a:avLst/>
          </a:prstGeom>
        </p:spPr>
        <p:txBody>
          <a:bodyPr vert="horz"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*Completion of part 1a with absence of phlebotomy eligibility; Hct ≥45% and ≥3% higher than BL Hct or Hct ≥48%, no phlebotomies.</a:t>
            </a:r>
          </a:p>
        </p:txBody>
      </p:sp>
      <p:sp>
        <p:nvSpPr>
          <p:cNvPr id="3" name="TextBox 2">
            <a:extLst>
              <a:ext uri="{FF2B5EF4-FFF2-40B4-BE49-F238E27FC236}">
                <a16:creationId xmlns:a16="http://schemas.microsoft.com/office/drawing/2014/main" id="{5B28F2C7-73FB-7F9D-2441-CBC5CAB45117}"/>
              </a:ext>
            </a:extLst>
          </p:cNvPr>
          <p:cNvSpPr txBox="1"/>
          <p:nvPr/>
        </p:nvSpPr>
        <p:spPr>
          <a:xfrm rot="16200000">
            <a:off x="-773441" y="3943393"/>
            <a:ext cx="2174313" cy="257776"/>
          </a:xfrm>
          <a:prstGeom prst="rect">
            <a:avLst/>
          </a:prstGeom>
        </p:spPr>
        <p:txBody>
          <a:bodyPr vert="horz" wrap="none" lIns="0" tIns="0" rIns="0" bIns="0" rtlCol="0" anchor="ctr">
            <a:noAutofit/>
          </a:bodyPr>
          <a:lstStyle/>
          <a:p>
            <a:pPr marR="0" lvl="0" indent="0" algn="ctr" fontAlgn="auto">
              <a:lnSpc>
                <a:spcPct val="100000"/>
              </a:lnSpc>
              <a:spcBef>
                <a:spcPts val="0"/>
              </a:spcBef>
              <a:spcAft>
                <a:spcPts val="0"/>
              </a:spcAft>
              <a:buClrTx/>
              <a:buSzTx/>
              <a:buFontTx/>
              <a:buNone/>
              <a:tabLst/>
              <a:defRPr/>
            </a:pPr>
            <a:r>
              <a:rPr lang="en-US" sz="1600" dirty="0">
                <a:solidFill>
                  <a:schemeClr val="tx1">
                    <a:lumMod val="75000"/>
                    <a:lumOff val="25000"/>
                  </a:schemeClr>
                </a:solidFill>
                <a:latin typeface="Poppins Medium" pitchFamily="2" charset="77"/>
                <a:cs typeface="Poppins Medium" pitchFamily="2" charset="77"/>
              </a:rPr>
              <a:t>Responders (%)</a:t>
            </a:r>
          </a:p>
        </p:txBody>
      </p:sp>
      <p:sp>
        <p:nvSpPr>
          <p:cNvPr id="8" name="TextBox 7">
            <a:extLst>
              <a:ext uri="{FF2B5EF4-FFF2-40B4-BE49-F238E27FC236}">
                <a16:creationId xmlns:a16="http://schemas.microsoft.com/office/drawing/2014/main" id="{07D4D080-A0FB-951F-99CA-577E6EA22803}"/>
              </a:ext>
            </a:extLst>
          </p:cNvPr>
          <p:cNvSpPr txBox="1"/>
          <p:nvPr/>
        </p:nvSpPr>
        <p:spPr>
          <a:xfrm>
            <a:off x="797461" y="5253770"/>
            <a:ext cx="1508849" cy="257776"/>
          </a:xfrm>
          <a:prstGeom prst="rect">
            <a:avLst/>
          </a:prstGeom>
        </p:spPr>
        <p:txBody>
          <a:bodyPr vert="horz" wrap="none" lIns="0" tIns="0" rIns="0" bIns="0" rtlCol="0" anchor="ctr">
            <a:noAutofit/>
          </a:bodyPr>
          <a:lstStyle/>
          <a:p>
            <a:pPr algn="ctr">
              <a:defRPr/>
            </a:pPr>
            <a:r>
              <a:rPr lang="en-US" sz="1600" dirty="0">
                <a:solidFill>
                  <a:schemeClr val="tx1">
                    <a:lumMod val="75000"/>
                    <a:lumOff val="25000"/>
                  </a:schemeClr>
                </a:solidFill>
                <a:latin typeface="Poppins Medium" pitchFamily="2" charset="77"/>
                <a:cs typeface="Poppins Medium" pitchFamily="2" charset="77"/>
              </a:rPr>
              <a:t>ITT Population</a:t>
            </a:r>
          </a:p>
        </p:txBody>
      </p:sp>
      <p:cxnSp>
        <p:nvCxnSpPr>
          <p:cNvPr id="6" name="Straight Connector 5">
            <a:extLst>
              <a:ext uri="{FF2B5EF4-FFF2-40B4-BE49-F238E27FC236}">
                <a16:creationId xmlns:a16="http://schemas.microsoft.com/office/drawing/2014/main" id="{8DC35F26-A498-C2E6-565A-2B318292E521}"/>
              </a:ext>
            </a:extLst>
          </p:cNvPr>
          <p:cNvCxnSpPr>
            <a:cxnSpLocks/>
          </p:cNvCxnSpPr>
          <p:nvPr/>
        </p:nvCxnSpPr>
        <p:spPr>
          <a:xfrm>
            <a:off x="878657" y="5163155"/>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4478896-0252-B8A4-2EBF-6B719249E671}"/>
              </a:ext>
            </a:extLst>
          </p:cNvPr>
          <p:cNvCxnSpPr>
            <a:cxnSpLocks/>
          </p:cNvCxnSpPr>
          <p:nvPr/>
        </p:nvCxnSpPr>
        <p:spPr>
          <a:xfrm flipH="1">
            <a:off x="802457" y="5159443"/>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5F9D6A9-9168-F61A-322E-4BD8C970130F}"/>
              </a:ext>
            </a:extLst>
          </p:cNvPr>
          <p:cNvCxnSpPr>
            <a:cxnSpLocks/>
          </p:cNvCxnSpPr>
          <p:nvPr/>
        </p:nvCxnSpPr>
        <p:spPr>
          <a:xfrm flipH="1">
            <a:off x="802457" y="472490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345B8A8-EF7B-0B01-E2E6-1548D017F517}"/>
              </a:ext>
            </a:extLst>
          </p:cNvPr>
          <p:cNvCxnSpPr>
            <a:cxnSpLocks/>
          </p:cNvCxnSpPr>
          <p:nvPr/>
        </p:nvCxnSpPr>
        <p:spPr>
          <a:xfrm flipH="1">
            <a:off x="802457" y="429036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CE2F4A7-489F-301A-B3D9-BB9E86D8F818}"/>
              </a:ext>
            </a:extLst>
          </p:cNvPr>
          <p:cNvCxnSpPr>
            <a:cxnSpLocks/>
          </p:cNvCxnSpPr>
          <p:nvPr/>
        </p:nvCxnSpPr>
        <p:spPr>
          <a:xfrm flipH="1">
            <a:off x="802457" y="385582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5416C07-C1AB-FB0A-B22E-5CC64909F9E9}"/>
              </a:ext>
            </a:extLst>
          </p:cNvPr>
          <p:cNvCxnSpPr>
            <a:cxnSpLocks/>
          </p:cNvCxnSpPr>
          <p:nvPr/>
        </p:nvCxnSpPr>
        <p:spPr>
          <a:xfrm>
            <a:off x="881832" y="2985124"/>
            <a:ext cx="0" cy="21743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AF515DE-D448-CF9D-C18D-A427FB657D19}"/>
              </a:ext>
            </a:extLst>
          </p:cNvPr>
          <p:cNvCxnSpPr>
            <a:cxnSpLocks/>
          </p:cNvCxnSpPr>
          <p:nvPr/>
        </p:nvCxnSpPr>
        <p:spPr>
          <a:xfrm flipH="1">
            <a:off x="802457" y="298674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2BB1FAF8-0179-8CD3-5C96-D97027332CD4}"/>
              </a:ext>
            </a:extLst>
          </p:cNvPr>
          <p:cNvSpPr txBox="1"/>
          <p:nvPr/>
        </p:nvSpPr>
        <p:spPr>
          <a:xfrm>
            <a:off x="433038" y="5045027"/>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0</a:t>
            </a:r>
          </a:p>
        </p:txBody>
      </p:sp>
      <p:sp>
        <p:nvSpPr>
          <p:cNvPr id="45" name="TextBox 44">
            <a:extLst>
              <a:ext uri="{FF2B5EF4-FFF2-40B4-BE49-F238E27FC236}">
                <a16:creationId xmlns:a16="http://schemas.microsoft.com/office/drawing/2014/main" id="{B29D6B45-39CF-8F62-BBAD-E5111BB7DE69}"/>
              </a:ext>
            </a:extLst>
          </p:cNvPr>
          <p:cNvSpPr txBox="1"/>
          <p:nvPr/>
        </p:nvSpPr>
        <p:spPr>
          <a:xfrm>
            <a:off x="433038" y="4607268"/>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20</a:t>
            </a:r>
          </a:p>
        </p:txBody>
      </p:sp>
      <p:sp>
        <p:nvSpPr>
          <p:cNvPr id="46" name="TextBox 45">
            <a:extLst>
              <a:ext uri="{FF2B5EF4-FFF2-40B4-BE49-F238E27FC236}">
                <a16:creationId xmlns:a16="http://schemas.microsoft.com/office/drawing/2014/main" id="{ACBAD94E-2882-A2E1-0BD6-6E08563690B7}"/>
              </a:ext>
            </a:extLst>
          </p:cNvPr>
          <p:cNvSpPr txBox="1"/>
          <p:nvPr/>
        </p:nvSpPr>
        <p:spPr>
          <a:xfrm>
            <a:off x="433038" y="4169510"/>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40</a:t>
            </a:r>
          </a:p>
        </p:txBody>
      </p:sp>
      <p:sp>
        <p:nvSpPr>
          <p:cNvPr id="47" name="TextBox 46">
            <a:extLst>
              <a:ext uri="{FF2B5EF4-FFF2-40B4-BE49-F238E27FC236}">
                <a16:creationId xmlns:a16="http://schemas.microsoft.com/office/drawing/2014/main" id="{3E273038-9CF1-0D9C-BCFA-FB4649B104D3}"/>
              </a:ext>
            </a:extLst>
          </p:cNvPr>
          <p:cNvSpPr txBox="1"/>
          <p:nvPr/>
        </p:nvSpPr>
        <p:spPr>
          <a:xfrm>
            <a:off x="433038" y="3731752"/>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60</a:t>
            </a:r>
          </a:p>
        </p:txBody>
      </p:sp>
      <p:sp>
        <p:nvSpPr>
          <p:cNvPr id="48" name="TextBox 47">
            <a:extLst>
              <a:ext uri="{FF2B5EF4-FFF2-40B4-BE49-F238E27FC236}">
                <a16:creationId xmlns:a16="http://schemas.microsoft.com/office/drawing/2014/main" id="{455B78D2-641A-E447-E630-BDF93FC07DBD}"/>
              </a:ext>
            </a:extLst>
          </p:cNvPr>
          <p:cNvSpPr txBox="1"/>
          <p:nvPr/>
        </p:nvSpPr>
        <p:spPr>
          <a:xfrm>
            <a:off x="433038" y="3293994"/>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80</a:t>
            </a:r>
          </a:p>
        </p:txBody>
      </p:sp>
      <p:sp>
        <p:nvSpPr>
          <p:cNvPr id="49" name="TextBox 48">
            <a:extLst>
              <a:ext uri="{FF2B5EF4-FFF2-40B4-BE49-F238E27FC236}">
                <a16:creationId xmlns:a16="http://schemas.microsoft.com/office/drawing/2014/main" id="{43237BDC-C4BF-5BD2-1363-3A89D3984715}"/>
              </a:ext>
            </a:extLst>
          </p:cNvPr>
          <p:cNvSpPr txBox="1"/>
          <p:nvPr/>
        </p:nvSpPr>
        <p:spPr>
          <a:xfrm>
            <a:off x="435763" y="2856236"/>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100</a:t>
            </a:r>
          </a:p>
        </p:txBody>
      </p:sp>
      <p:sp>
        <p:nvSpPr>
          <p:cNvPr id="50" name="TextBox 49">
            <a:extLst>
              <a:ext uri="{FF2B5EF4-FFF2-40B4-BE49-F238E27FC236}">
                <a16:creationId xmlns:a16="http://schemas.microsoft.com/office/drawing/2014/main" id="{094F2216-AA4E-23FD-87C8-213B5D5DC674}"/>
              </a:ext>
            </a:extLst>
          </p:cNvPr>
          <p:cNvSpPr txBox="1"/>
          <p:nvPr/>
        </p:nvSpPr>
        <p:spPr>
          <a:xfrm>
            <a:off x="1611295" y="3099580"/>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76.9%</a:t>
            </a: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n = 113</a:t>
            </a:r>
          </a:p>
        </p:txBody>
      </p:sp>
      <p:sp>
        <p:nvSpPr>
          <p:cNvPr id="51" name="TextBox 50">
            <a:extLst>
              <a:ext uri="{FF2B5EF4-FFF2-40B4-BE49-F238E27FC236}">
                <a16:creationId xmlns:a16="http://schemas.microsoft.com/office/drawing/2014/main" id="{60268221-7C7F-0EAD-48F0-A0A9C8E5C125}"/>
              </a:ext>
            </a:extLst>
          </p:cNvPr>
          <p:cNvSpPr txBox="1"/>
          <p:nvPr/>
        </p:nvSpPr>
        <p:spPr>
          <a:xfrm>
            <a:off x="1007219" y="4074319"/>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32.9%</a:t>
            </a: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n = 48</a:t>
            </a:r>
          </a:p>
        </p:txBody>
      </p:sp>
      <p:sp>
        <p:nvSpPr>
          <p:cNvPr id="52" name="Rectangle 51">
            <a:extLst>
              <a:ext uri="{FF2B5EF4-FFF2-40B4-BE49-F238E27FC236}">
                <a16:creationId xmlns:a16="http://schemas.microsoft.com/office/drawing/2014/main" id="{047F04C6-D988-0AA2-6411-292A8C2FFFB0}"/>
              </a:ext>
            </a:extLst>
          </p:cNvPr>
          <p:cNvSpPr/>
          <p:nvPr/>
        </p:nvSpPr>
        <p:spPr>
          <a:xfrm>
            <a:off x="1101587" y="4440049"/>
            <a:ext cx="381443" cy="719387"/>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53" name="Rectangle 52">
            <a:extLst>
              <a:ext uri="{FF2B5EF4-FFF2-40B4-BE49-F238E27FC236}">
                <a16:creationId xmlns:a16="http://schemas.microsoft.com/office/drawing/2014/main" id="{E70F2511-C70B-8FD3-1419-8B8996FDBE0C}"/>
              </a:ext>
            </a:extLst>
          </p:cNvPr>
          <p:cNvSpPr/>
          <p:nvPr/>
        </p:nvSpPr>
        <p:spPr>
          <a:xfrm>
            <a:off x="1704199" y="3488777"/>
            <a:ext cx="381443" cy="167065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54" name="Straight Connector 53">
            <a:extLst>
              <a:ext uri="{FF2B5EF4-FFF2-40B4-BE49-F238E27FC236}">
                <a16:creationId xmlns:a16="http://schemas.microsoft.com/office/drawing/2014/main" id="{C5DCC84B-4BC1-7706-9181-DF4F738AAE26}"/>
              </a:ext>
            </a:extLst>
          </p:cNvPr>
          <p:cNvCxnSpPr>
            <a:cxnSpLocks/>
          </p:cNvCxnSpPr>
          <p:nvPr/>
        </p:nvCxnSpPr>
        <p:spPr>
          <a:xfrm>
            <a:off x="2216663" y="5163155"/>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CFCA6D8-CECC-8064-20DF-C30966086388}"/>
              </a:ext>
            </a:extLst>
          </p:cNvPr>
          <p:cNvCxnSpPr>
            <a:cxnSpLocks/>
          </p:cNvCxnSpPr>
          <p:nvPr/>
        </p:nvCxnSpPr>
        <p:spPr>
          <a:xfrm>
            <a:off x="873136" y="5159443"/>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456" name="TextBox 19455">
            <a:extLst>
              <a:ext uri="{FF2B5EF4-FFF2-40B4-BE49-F238E27FC236}">
                <a16:creationId xmlns:a16="http://schemas.microsoft.com/office/drawing/2014/main" id="{61B5AB36-9BBE-F8E3-EE3A-5452EA8910DC}"/>
              </a:ext>
            </a:extLst>
          </p:cNvPr>
          <p:cNvSpPr txBox="1"/>
          <p:nvPr/>
        </p:nvSpPr>
        <p:spPr>
          <a:xfrm>
            <a:off x="825089" y="5576346"/>
            <a:ext cx="1764907" cy="430887"/>
          </a:xfrm>
          <a:prstGeom prst="rect">
            <a:avLst/>
          </a:prstGeom>
        </p:spPr>
        <p:txBody>
          <a:bodyPr vert="horz"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Placebo (n = 146)</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Rusfertide (n = 147)</a:t>
            </a:r>
          </a:p>
        </p:txBody>
      </p:sp>
      <p:sp>
        <p:nvSpPr>
          <p:cNvPr id="19467" name="Rectangle 19466">
            <a:extLst>
              <a:ext uri="{FF2B5EF4-FFF2-40B4-BE49-F238E27FC236}">
                <a16:creationId xmlns:a16="http://schemas.microsoft.com/office/drawing/2014/main" id="{265735E3-1D9B-433E-1F88-BB034AAD1F80}"/>
              </a:ext>
            </a:extLst>
          </p:cNvPr>
          <p:cNvSpPr/>
          <p:nvPr/>
        </p:nvSpPr>
        <p:spPr>
          <a:xfrm>
            <a:off x="660388" y="5633530"/>
            <a:ext cx="109728" cy="1097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475" name="Rectangle 19474">
            <a:extLst>
              <a:ext uri="{FF2B5EF4-FFF2-40B4-BE49-F238E27FC236}">
                <a16:creationId xmlns:a16="http://schemas.microsoft.com/office/drawing/2014/main" id="{40C2A52C-800E-E88A-2D1F-F01D4B0F2C6F}"/>
              </a:ext>
            </a:extLst>
          </p:cNvPr>
          <p:cNvSpPr/>
          <p:nvPr/>
        </p:nvSpPr>
        <p:spPr>
          <a:xfrm>
            <a:off x="660388" y="5839446"/>
            <a:ext cx="109728" cy="10972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474" name="TextBox 19473">
            <a:extLst>
              <a:ext uri="{FF2B5EF4-FFF2-40B4-BE49-F238E27FC236}">
                <a16:creationId xmlns:a16="http://schemas.microsoft.com/office/drawing/2014/main" id="{A5031B18-EAA9-BFEB-5997-07AEF5B4DD45}"/>
              </a:ext>
            </a:extLst>
          </p:cNvPr>
          <p:cNvSpPr txBox="1"/>
          <p:nvPr/>
        </p:nvSpPr>
        <p:spPr>
          <a:xfrm>
            <a:off x="2936692" y="1811588"/>
            <a:ext cx="8753815" cy="246221"/>
          </a:xfrm>
          <a:prstGeom prst="rect">
            <a:avLst/>
          </a:prstGeom>
        </p:spPr>
        <p:txBody>
          <a:bodyPr vert="horz" wrap="square" lIns="0" tIns="0" rIns="0" bIns="0" rtlCol="0">
            <a:spAutoFit/>
          </a:bodyPr>
          <a:lstStyle/>
          <a:p>
            <a:pPr algn="ctr"/>
            <a:r>
              <a:rPr lang="en-US" sz="1600" b="1" dirty="0">
                <a:latin typeface="Poppins" pitchFamily="2" charset="77"/>
                <a:cs typeface="Poppins" pitchFamily="2" charset="77"/>
              </a:rPr>
              <a:t>Secondary Endpoints</a:t>
            </a:r>
          </a:p>
        </p:txBody>
      </p:sp>
      <p:sp>
        <p:nvSpPr>
          <p:cNvPr id="19476" name="TextBox 19475">
            <a:extLst>
              <a:ext uri="{FF2B5EF4-FFF2-40B4-BE49-F238E27FC236}">
                <a16:creationId xmlns:a16="http://schemas.microsoft.com/office/drawing/2014/main" id="{4109DB74-AD74-29D1-FD55-8F4D80E92E4D}"/>
              </a:ext>
            </a:extLst>
          </p:cNvPr>
          <p:cNvSpPr txBox="1"/>
          <p:nvPr/>
        </p:nvSpPr>
        <p:spPr>
          <a:xfrm>
            <a:off x="3088758" y="2150361"/>
            <a:ext cx="2024593" cy="449354"/>
          </a:xfrm>
          <a:prstGeom prst="rect">
            <a:avLst/>
          </a:prstGeom>
        </p:spPr>
        <p:txBody>
          <a:bodyPr vert="horz" wrap="none" lIns="0" tIns="0" rIns="0" bIns="0" rtlCol="0">
            <a:spAutoFit/>
          </a:bodyPr>
          <a:lstStyle/>
          <a:p>
            <a:pPr algn="ctr">
              <a:lnSpc>
                <a:spcPct val="90000"/>
              </a:lnSpc>
            </a:pPr>
            <a:r>
              <a:rPr lang="en-US" sz="1600" b="1" dirty="0"/>
              <a:t>Phlebotomy</a:t>
            </a:r>
          </a:p>
          <a:p>
            <a:pPr algn="ctr">
              <a:lnSpc>
                <a:spcPct val="90000"/>
              </a:lnSpc>
            </a:pPr>
            <a:r>
              <a:rPr lang="en-US" sz="1600" b="1" dirty="0"/>
              <a:t>(Baseline to </a:t>
            </a:r>
            <a:r>
              <a:rPr lang="en-US" sz="1600" b="1" dirty="0" err="1"/>
              <a:t>Wk</a:t>
            </a:r>
            <a:r>
              <a:rPr lang="en-US" sz="1600" b="1" dirty="0"/>
              <a:t> 32)</a:t>
            </a:r>
          </a:p>
        </p:txBody>
      </p:sp>
      <p:sp>
        <p:nvSpPr>
          <p:cNvPr id="19518" name="TextBox 19517">
            <a:extLst>
              <a:ext uri="{FF2B5EF4-FFF2-40B4-BE49-F238E27FC236}">
                <a16:creationId xmlns:a16="http://schemas.microsoft.com/office/drawing/2014/main" id="{24D80C98-58B7-A201-FA8C-56A46F9EEFD6}"/>
              </a:ext>
            </a:extLst>
          </p:cNvPr>
          <p:cNvSpPr txBox="1"/>
          <p:nvPr/>
        </p:nvSpPr>
        <p:spPr>
          <a:xfrm>
            <a:off x="5623570" y="2150361"/>
            <a:ext cx="2024593" cy="449354"/>
          </a:xfrm>
          <a:prstGeom prst="rect">
            <a:avLst/>
          </a:prstGeom>
        </p:spPr>
        <p:txBody>
          <a:bodyPr vert="horz" wrap="none" lIns="0" tIns="0" rIns="0" bIns="0" rtlCol="0">
            <a:spAutoFit/>
          </a:bodyPr>
          <a:lstStyle/>
          <a:p>
            <a:pPr algn="ctr">
              <a:lnSpc>
                <a:spcPct val="90000"/>
              </a:lnSpc>
            </a:pPr>
            <a:r>
              <a:rPr lang="en-US" sz="1600" b="1" dirty="0"/>
              <a:t>Hct &lt;45%</a:t>
            </a:r>
          </a:p>
          <a:p>
            <a:pPr algn="ctr">
              <a:lnSpc>
                <a:spcPct val="90000"/>
              </a:lnSpc>
            </a:pPr>
            <a:r>
              <a:rPr lang="en-US" sz="1600" b="1" dirty="0"/>
              <a:t>(Baseline to </a:t>
            </a:r>
            <a:r>
              <a:rPr lang="en-US" sz="1600" b="1" dirty="0" err="1"/>
              <a:t>Wk</a:t>
            </a:r>
            <a:r>
              <a:rPr lang="en-US" sz="1600" b="1" dirty="0"/>
              <a:t> 32)</a:t>
            </a:r>
          </a:p>
        </p:txBody>
      </p:sp>
      <p:sp>
        <p:nvSpPr>
          <p:cNvPr id="19519" name="TextBox 19518">
            <a:extLst>
              <a:ext uri="{FF2B5EF4-FFF2-40B4-BE49-F238E27FC236}">
                <a16:creationId xmlns:a16="http://schemas.microsoft.com/office/drawing/2014/main" id="{459170F4-4B8C-2193-F490-3E142A737329}"/>
              </a:ext>
            </a:extLst>
          </p:cNvPr>
          <p:cNvSpPr txBox="1"/>
          <p:nvPr/>
        </p:nvSpPr>
        <p:spPr>
          <a:xfrm>
            <a:off x="10387540" y="2150361"/>
            <a:ext cx="1218282" cy="227755"/>
          </a:xfrm>
          <a:prstGeom prst="rect">
            <a:avLst/>
          </a:prstGeom>
        </p:spPr>
        <p:txBody>
          <a:bodyPr vert="horz" wrap="none" lIns="0" tIns="0" rIns="0" bIns="0" rtlCol="0">
            <a:spAutoFit/>
          </a:bodyPr>
          <a:lstStyle/>
          <a:p>
            <a:pPr algn="l">
              <a:lnSpc>
                <a:spcPct val="90000"/>
              </a:lnSpc>
            </a:pPr>
            <a:r>
              <a:rPr lang="en-US" sz="1600" b="1" dirty="0"/>
              <a:t>MFSAF TSS7</a:t>
            </a:r>
          </a:p>
        </p:txBody>
      </p:sp>
      <p:sp>
        <p:nvSpPr>
          <p:cNvPr id="19542" name="TextBox 19541">
            <a:extLst>
              <a:ext uri="{FF2B5EF4-FFF2-40B4-BE49-F238E27FC236}">
                <a16:creationId xmlns:a16="http://schemas.microsoft.com/office/drawing/2014/main" id="{1740377B-4936-95AB-8248-4167920751F9}"/>
              </a:ext>
            </a:extLst>
          </p:cNvPr>
          <p:cNvSpPr txBox="1"/>
          <p:nvPr/>
        </p:nvSpPr>
        <p:spPr>
          <a:xfrm>
            <a:off x="8081903" y="2150361"/>
            <a:ext cx="1686359" cy="449354"/>
          </a:xfrm>
          <a:prstGeom prst="rect">
            <a:avLst/>
          </a:prstGeom>
        </p:spPr>
        <p:txBody>
          <a:bodyPr vert="horz" wrap="none" lIns="0" tIns="0" rIns="0" bIns="0" rtlCol="0">
            <a:spAutoFit/>
          </a:bodyPr>
          <a:lstStyle/>
          <a:p>
            <a:pPr algn="ctr">
              <a:lnSpc>
                <a:spcPct val="90000"/>
              </a:lnSpc>
            </a:pPr>
            <a:r>
              <a:rPr lang="en-US" sz="1600" b="1" dirty="0"/>
              <a:t>PROMIS Fatigue </a:t>
            </a:r>
            <a:br>
              <a:rPr lang="en-US" sz="1600" b="1" dirty="0"/>
            </a:br>
            <a:r>
              <a:rPr lang="en-US" sz="1600" b="1" dirty="0"/>
              <a:t>SF-8a Score</a:t>
            </a:r>
          </a:p>
        </p:txBody>
      </p:sp>
      <p:cxnSp>
        <p:nvCxnSpPr>
          <p:cNvPr id="19552" name="Straight Connector 19551">
            <a:extLst>
              <a:ext uri="{FF2B5EF4-FFF2-40B4-BE49-F238E27FC236}">
                <a16:creationId xmlns:a16="http://schemas.microsoft.com/office/drawing/2014/main" id="{86BB2F55-3E1C-3D85-0806-E4EB342672A2}"/>
              </a:ext>
            </a:extLst>
          </p:cNvPr>
          <p:cNvCxnSpPr>
            <a:cxnSpLocks/>
          </p:cNvCxnSpPr>
          <p:nvPr/>
        </p:nvCxnSpPr>
        <p:spPr>
          <a:xfrm>
            <a:off x="2844209" y="2074326"/>
            <a:ext cx="884629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D69F3D5-24DB-AB6B-B66B-F40F9FC8E954}"/>
              </a:ext>
            </a:extLst>
          </p:cNvPr>
          <p:cNvCxnSpPr>
            <a:cxnSpLocks/>
          </p:cNvCxnSpPr>
          <p:nvPr/>
        </p:nvCxnSpPr>
        <p:spPr>
          <a:xfrm flipH="1">
            <a:off x="802457" y="342128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7AFE0EB3-1CF2-473F-5A9C-022295E1D644}"/>
              </a:ext>
            </a:extLst>
          </p:cNvPr>
          <p:cNvSpPr txBox="1"/>
          <p:nvPr/>
        </p:nvSpPr>
        <p:spPr>
          <a:xfrm>
            <a:off x="3536620" y="2763823"/>
            <a:ext cx="1125218" cy="221295"/>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 &lt;.0001</a:t>
            </a:r>
          </a:p>
        </p:txBody>
      </p:sp>
      <p:sp>
        <p:nvSpPr>
          <p:cNvPr id="33" name="TextBox 32">
            <a:extLst>
              <a:ext uri="{FF2B5EF4-FFF2-40B4-BE49-F238E27FC236}">
                <a16:creationId xmlns:a16="http://schemas.microsoft.com/office/drawing/2014/main" id="{AC4A472A-F603-A4F1-EF4B-D86A6402D423}"/>
              </a:ext>
            </a:extLst>
          </p:cNvPr>
          <p:cNvSpPr txBox="1"/>
          <p:nvPr/>
        </p:nvSpPr>
        <p:spPr>
          <a:xfrm rot="16200000">
            <a:off x="1658815" y="3881560"/>
            <a:ext cx="2174313" cy="381441"/>
          </a:xfrm>
          <a:prstGeom prst="rect">
            <a:avLst/>
          </a:prstGeom>
        </p:spPr>
        <p:txBody>
          <a:bodyPr vert="horz" wrap="none" lIns="0" tIns="0" rIns="0" bIns="0" rtlCol="0" anchor="ctr">
            <a:noAutofit/>
          </a:bodyPr>
          <a:lstStyle/>
          <a:p>
            <a:pPr marR="0" lvl="0" indent="0" algn="ctr" fontAlgn="auto">
              <a:lnSpc>
                <a:spcPct val="100000"/>
              </a:lnSpc>
              <a:spcBef>
                <a:spcPts val="0"/>
              </a:spcBef>
              <a:spcAft>
                <a:spcPts val="0"/>
              </a:spcAft>
              <a:buClrTx/>
              <a:buSzTx/>
              <a:buFontTx/>
              <a:buNone/>
              <a:tabLst/>
              <a:defRPr/>
            </a:pPr>
            <a:r>
              <a:rPr lang="en-US" sz="1600" dirty="0">
                <a:solidFill>
                  <a:schemeClr val="tx1">
                    <a:lumMod val="75000"/>
                    <a:lumOff val="25000"/>
                  </a:schemeClr>
                </a:solidFill>
                <a:latin typeface="Poppins Medium" pitchFamily="2" charset="77"/>
                <a:cs typeface="Poppins Medium" pitchFamily="2" charset="77"/>
              </a:rPr>
              <a:t>Mean (SD) Number </a:t>
            </a:r>
            <a:br>
              <a:rPr lang="en-US" sz="1600" dirty="0">
                <a:solidFill>
                  <a:schemeClr val="tx1">
                    <a:lumMod val="75000"/>
                    <a:lumOff val="25000"/>
                  </a:schemeClr>
                </a:solidFill>
                <a:latin typeface="Poppins Medium" pitchFamily="2" charset="77"/>
                <a:cs typeface="Poppins Medium" pitchFamily="2" charset="77"/>
              </a:rPr>
            </a:br>
            <a:r>
              <a:rPr lang="en-US" sz="1600" dirty="0">
                <a:solidFill>
                  <a:schemeClr val="tx1">
                    <a:lumMod val="75000"/>
                    <a:lumOff val="25000"/>
                  </a:schemeClr>
                </a:solidFill>
                <a:latin typeface="Poppins Medium" pitchFamily="2" charset="77"/>
                <a:cs typeface="Poppins Medium" pitchFamily="2" charset="77"/>
              </a:rPr>
              <a:t>of Phlebotomies</a:t>
            </a:r>
          </a:p>
        </p:txBody>
      </p:sp>
      <p:sp>
        <p:nvSpPr>
          <p:cNvPr id="34" name="TextBox 33">
            <a:extLst>
              <a:ext uri="{FF2B5EF4-FFF2-40B4-BE49-F238E27FC236}">
                <a16:creationId xmlns:a16="http://schemas.microsoft.com/office/drawing/2014/main" id="{1BC90C1D-0412-DE22-427F-BB31FF69DBA4}"/>
              </a:ext>
            </a:extLst>
          </p:cNvPr>
          <p:cNvSpPr txBox="1"/>
          <p:nvPr/>
        </p:nvSpPr>
        <p:spPr>
          <a:xfrm>
            <a:off x="3208632" y="5253770"/>
            <a:ext cx="1508849" cy="257776"/>
          </a:xfrm>
          <a:prstGeom prst="rect">
            <a:avLst/>
          </a:prstGeom>
        </p:spPr>
        <p:txBody>
          <a:bodyPr vert="horz" wrap="none" lIns="0" tIns="0" rIns="0" bIns="0" rtlCol="0" anchor="ctr">
            <a:noAutofit/>
          </a:bodyPr>
          <a:lstStyle/>
          <a:p>
            <a:pPr algn="ctr">
              <a:defRPr/>
            </a:pPr>
            <a:r>
              <a:rPr lang="en-US" sz="1600" dirty="0">
                <a:solidFill>
                  <a:schemeClr val="tx1">
                    <a:lumMod val="75000"/>
                    <a:lumOff val="25000"/>
                  </a:schemeClr>
                </a:solidFill>
                <a:latin typeface="Poppins Medium" pitchFamily="2" charset="77"/>
                <a:cs typeface="Poppins Medium" pitchFamily="2" charset="77"/>
              </a:rPr>
              <a:t>ITT Population</a:t>
            </a:r>
          </a:p>
        </p:txBody>
      </p:sp>
      <p:cxnSp>
        <p:nvCxnSpPr>
          <p:cNvPr id="35" name="Straight Connector 34">
            <a:extLst>
              <a:ext uri="{FF2B5EF4-FFF2-40B4-BE49-F238E27FC236}">
                <a16:creationId xmlns:a16="http://schemas.microsoft.com/office/drawing/2014/main" id="{F973D2FB-8EBB-6FF0-E42F-781286972310}"/>
              </a:ext>
            </a:extLst>
          </p:cNvPr>
          <p:cNvCxnSpPr>
            <a:cxnSpLocks/>
          </p:cNvCxnSpPr>
          <p:nvPr/>
        </p:nvCxnSpPr>
        <p:spPr>
          <a:xfrm>
            <a:off x="3289828" y="5163155"/>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EE1BBB8-374D-66A8-8E67-9313DB263B09}"/>
              </a:ext>
            </a:extLst>
          </p:cNvPr>
          <p:cNvCxnSpPr>
            <a:cxnSpLocks/>
          </p:cNvCxnSpPr>
          <p:nvPr/>
        </p:nvCxnSpPr>
        <p:spPr>
          <a:xfrm flipH="1">
            <a:off x="3213628" y="5159443"/>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AF9FA70-8595-8CFD-B0C2-98166689CC0C}"/>
              </a:ext>
            </a:extLst>
          </p:cNvPr>
          <p:cNvCxnSpPr>
            <a:cxnSpLocks/>
          </p:cNvCxnSpPr>
          <p:nvPr/>
        </p:nvCxnSpPr>
        <p:spPr>
          <a:xfrm flipH="1">
            <a:off x="3213628" y="4616267"/>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C386CF7-AF69-820D-CD0A-3DA530C1F1C6}"/>
              </a:ext>
            </a:extLst>
          </p:cNvPr>
          <p:cNvCxnSpPr>
            <a:cxnSpLocks/>
          </p:cNvCxnSpPr>
          <p:nvPr/>
        </p:nvCxnSpPr>
        <p:spPr>
          <a:xfrm flipH="1">
            <a:off x="3213628" y="407309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441D6BE-9356-AD7B-581C-B3D95641D808}"/>
              </a:ext>
            </a:extLst>
          </p:cNvPr>
          <p:cNvCxnSpPr>
            <a:cxnSpLocks/>
          </p:cNvCxnSpPr>
          <p:nvPr/>
        </p:nvCxnSpPr>
        <p:spPr>
          <a:xfrm>
            <a:off x="3293003" y="2985124"/>
            <a:ext cx="0" cy="21743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C634DFB7-4C7E-3E74-6D4E-7F722ABB7BEE}"/>
              </a:ext>
            </a:extLst>
          </p:cNvPr>
          <p:cNvCxnSpPr>
            <a:cxnSpLocks/>
          </p:cNvCxnSpPr>
          <p:nvPr/>
        </p:nvCxnSpPr>
        <p:spPr>
          <a:xfrm flipH="1">
            <a:off x="3213628" y="298674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EE1DDBAA-5AA9-DE4B-F89B-20863599C9F0}"/>
              </a:ext>
            </a:extLst>
          </p:cNvPr>
          <p:cNvSpPr txBox="1"/>
          <p:nvPr/>
        </p:nvSpPr>
        <p:spPr>
          <a:xfrm>
            <a:off x="2844209" y="5045027"/>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0</a:t>
            </a:r>
          </a:p>
        </p:txBody>
      </p:sp>
      <p:sp>
        <p:nvSpPr>
          <p:cNvPr id="56" name="TextBox 55">
            <a:extLst>
              <a:ext uri="{FF2B5EF4-FFF2-40B4-BE49-F238E27FC236}">
                <a16:creationId xmlns:a16="http://schemas.microsoft.com/office/drawing/2014/main" id="{C7FE9585-50BB-9845-F0FD-C3457350BBA1}"/>
              </a:ext>
            </a:extLst>
          </p:cNvPr>
          <p:cNvSpPr txBox="1"/>
          <p:nvPr/>
        </p:nvSpPr>
        <p:spPr>
          <a:xfrm>
            <a:off x="2844209" y="4497830"/>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57" name="TextBox 56">
            <a:extLst>
              <a:ext uri="{FF2B5EF4-FFF2-40B4-BE49-F238E27FC236}">
                <a16:creationId xmlns:a16="http://schemas.microsoft.com/office/drawing/2014/main" id="{76A798B4-89D6-DDD5-B875-476BE272300E}"/>
              </a:ext>
            </a:extLst>
          </p:cNvPr>
          <p:cNvSpPr txBox="1"/>
          <p:nvPr/>
        </p:nvSpPr>
        <p:spPr>
          <a:xfrm>
            <a:off x="2844209" y="3950632"/>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2</a:t>
            </a:r>
          </a:p>
        </p:txBody>
      </p:sp>
      <p:sp>
        <p:nvSpPr>
          <p:cNvPr id="58" name="TextBox 57">
            <a:extLst>
              <a:ext uri="{FF2B5EF4-FFF2-40B4-BE49-F238E27FC236}">
                <a16:creationId xmlns:a16="http://schemas.microsoft.com/office/drawing/2014/main" id="{5BF86A72-D051-1870-77DF-4F4B06096ED2}"/>
              </a:ext>
            </a:extLst>
          </p:cNvPr>
          <p:cNvSpPr txBox="1"/>
          <p:nvPr/>
        </p:nvSpPr>
        <p:spPr>
          <a:xfrm>
            <a:off x="2844209" y="3403434"/>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59" name="TextBox 58">
            <a:extLst>
              <a:ext uri="{FF2B5EF4-FFF2-40B4-BE49-F238E27FC236}">
                <a16:creationId xmlns:a16="http://schemas.microsoft.com/office/drawing/2014/main" id="{38EC82B1-F815-5870-9CB3-EB860C95DDFB}"/>
              </a:ext>
            </a:extLst>
          </p:cNvPr>
          <p:cNvSpPr txBox="1"/>
          <p:nvPr/>
        </p:nvSpPr>
        <p:spPr>
          <a:xfrm>
            <a:off x="2846934" y="2856236"/>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60" name="TextBox 59">
            <a:extLst>
              <a:ext uri="{FF2B5EF4-FFF2-40B4-BE49-F238E27FC236}">
                <a16:creationId xmlns:a16="http://schemas.microsoft.com/office/drawing/2014/main" id="{04DDA231-5C3E-B613-71E2-F8CCB8F08C5E}"/>
              </a:ext>
            </a:extLst>
          </p:cNvPr>
          <p:cNvSpPr txBox="1"/>
          <p:nvPr/>
        </p:nvSpPr>
        <p:spPr>
          <a:xfrm>
            <a:off x="3965477" y="3903238"/>
            <a:ext cx="695015"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0.5 (1.2)</a:t>
            </a:r>
          </a:p>
        </p:txBody>
      </p:sp>
      <p:sp>
        <p:nvSpPr>
          <p:cNvPr id="61" name="TextBox 60">
            <a:extLst>
              <a:ext uri="{FF2B5EF4-FFF2-40B4-BE49-F238E27FC236}">
                <a16:creationId xmlns:a16="http://schemas.microsoft.com/office/drawing/2014/main" id="{E1760A4D-C42E-B394-BCF5-8E4080BBC4C3}"/>
              </a:ext>
            </a:extLst>
          </p:cNvPr>
          <p:cNvSpPr txBox="1"/>
          <p:nvPr/>
        </p:nvSpPr>
        <p:spPr>
          <a:xfrm>
            <a:off x="3354235" y="3084104"/>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 (1.5)</a:t>
            </a:r>
          </a:p>
        </p:txBody>
      </p:sp>
      <p:sp>
        <p:nvSpPr>
          <p:cNvPr id="63" name="Rectangle 62">
            <a:extLst>
              <a:ext uri="{FF2B5EF4-FFF2-40B4-BE49-F238E27FC236}">
                <a16:creationId xmlns:a16="http://schemas.microsoft.com/office/drawing/2014/main" id="{D45553C0-3D71-75C4-5FD7-06DAF89A19D7}"/>
              </a:ext>
            </a:extLst>
          </p:cNvPr>
          <p:cNvSpPr/>
          <p:nvPr/>
        </p:nvSpPr>
        <p:spPr>
          <a:xfrm>
            <a:off x="3439459" y="4208409"/>
            <a:ext cx="381443" cy="9510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457" name="Rectangle 19456">
            <a:extLst>
              <a:ext uri="{FF2B5EF4-FFF2-40B4-BE49-F238E27FC236}">
                <a16:creationId xmlns:a16="http://schemas.microsoft.com/office/drawing/2014/main" id="{148CBE50-1039-BE9F-C91A-29A8BBB89F8F}"/>
              </a:ext>
            </a:extLst>
          </p:cNvPr>
          <p:cNvSpPr/>
          <p:nvPr/>
        </p:nvSpPr>
        <p:spPr>
          <a:xfrm>
            <a:off x="4122263" y="4872999"/>
            <a:ext cx="381443" cy="286436"/>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459" name="Straight Connector 19458">
            <a:extLst>
              <a:ext uri="{FF2B5EF4-FFF2-40B4-BE49-F238E27FC236}">
                <a16:creationId xmlns:a16="http://schemas.microsoft.com/office/drawing/2014/main" id="{7AA65CE4-DEE0-6775-A413-BA99D298606F}"/>
              </a:ext>
            </a:extLst>
          </p:cNvPr>
          <p:cNvCxnSpPr>
            <a:cxnSpLocks/>
          </p:cNvCxnSpPr>
          <p:nvPr/>
        </p:nvCxnSpPr>
        <p:spPr>
          <a:xfrm>
            <a:off x="4627834" y="5163155"/>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60" name="Straight Connector 19459">
            <a:extLst>
              <a:ext uri="{FF2B5EF4-FFF2-40B4-BE49-F238E27FC236}">
                <a16:creationId xmlns:a16="http://schemas.microsoft.com/office/drawing/2014/main" id="{EB113B23-A800-E8C9-B1D4-FA9D4E72238F}"/>
              </a:ext>
            </a:extLst>
          </p:cNvPr>
          <p:cNvCxnSpPr>
            <a:cxnSpLocks/>
          </p:cNvCxnSpPr>
          <p:nvPr/>
        </p:nvCxnSpPr>
        <p:spPr>
          <a:xfrm>
            <a:off x="3284307" y="5159443"/>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461" name="TextBox 19460">
            <a:extLst>
              <a:ext uri="{FF2B5EF4-FFF2-40B4-BE49-F238E27FC236}">
                <a16:creationId xmlns:a16="http://schemas.microsoft.com/office/drawing/2014/main" id="{6B00A792-B180-407A-5A11-A0CE1BC2357F}"/>
              </a:ext>
            </a:extLst>
          </p:cNvPr>
          <p:cNvSpPr txBox="1"/>
          <p:nvPr/>
        </p:nvSpPr>
        <p:spPr>
          <a:xfrm>
            <a:off x="3177584" y="5576346"/>
            <a:ext cx="1764907" cy="430887"/>
          </a:xfrm>
          <a:prstGeom prst="rect">
            <a:avLst/>
          </a:prstGeom>
        </p:spPr>
        <p:txBody>
          <a:bodyPr vert="horz"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Placebo (n = 146)</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Rusfertide (n = 147)</a:t>
            </a:r>
          </a:p>
        </p:txBody>
      </p:sp>
      <p:sp>
        <p:nvSpPr>
          <p:cNvPr id="19462" name="Rectangle 19461">
            <a:extLst>
              <a:ext uri="{FF2B5EF4-FFF2-40B4-BE49-F238E27FC236}">
                <a16:creationId xmlns:a16="http://schemas.microsoft.com/office/drawing/2014/main" id="{4FC896B5-3447-9C7E-02E2-EB883B3D83EE}"/>
              </a:ext>
            </a:extLst>
          </p:cNvPr>
          <p:cNvSpPr/>
          <p:nvPr/>
        </p:nvSpPr>
        <p:spPr>
          <a:xfrm>
            <a:off x="3012883" y="5633530"/>
            <a:ext cx="109728" cy="1097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463" name="Rectangle 19462">
            <a:extLst>
              <a:ext uri="{FF2B5EF4-FFF2-40B4-BE49-F238E27FC236}">
                <a16:creationId xmlns:a16="http://schemas.microsoft.com/office/drawing/2014/main" id="{E1ABAABB-EE86-8DBE-38CE-4EB1E822774B}"/>
              </a:ext>
            </a:extLst>
          </p:cNvPr>
          <p:cNvSpPr/>
          <p:nvPr/>
        </p:nvSpPr>
        <p:spPr>
          <a:xfrm>
            <a:off x="3012883" y="5839446"/>
            <a:ext cx="109728" cy="10972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465" name="Straight Connector 19464">
            <a:extLst>
              <a:ext uri="{FF2B5EF4-FFF2-40B4-BE49-F238E27FC236}">
                <a16:creationId xmlns:a16="http://schemas.microsoft.com/office/drawing/2014/main" id="{A6D584AD-4DB8-285C-FBC0-A67F9D0EB156}"/>
              </a:ext>
            </a:extLst>
          </p:cNvPr>
          <p:cNvCxnSpPr>
            <a:cxnSpLocks/>
          </p:cNvCxnSpPr>
          <p:nvPr/>
        </p:nvCxnSpPr>
        <p:spPr>
          <a:xfrm flipH="1">
            <a:off x="3213628" y="3529917"/>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497" name="Right Bracket 19496">
            <a:extLst>
              <a:ext uri="{FF2B5EF4-FFF2-40B4-BE49-F238E27FC236}">
                <a16:creationId xmlns:a16="http://schemas.microsoft.com/office/drawing/2014/main" id="{161ECA62-6902-4219-9747-6711E064341E}"/>
              </a:ext>
            </a:extLst>
          </p:cNvPr>
          <p:cNvSpPr/>
          <p:nvPr/>
        </p:nvSpPr>
        <p:spPr>
          <a:xfrm rot="16200000">
            <a:off x="4015449" y="2480947"/>
            <a:ext cx="140911" cy="1125218"/>
          </a:xfrm>
          <a:prstGeom prst="rightBracket">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512" name="TextBox 19511">
            <a:extLst>
              <a:ext uri="{FF2B5EF4-FFF2-40B4-BE49-F238E27FC236}">
                <a16:creationId xmlns:a16="http://schemas.microsoft.com/office/drawing/2014/main" id="{D03C1C1A-C2F9-330A-1AFC-46F4E8E9D505}"/>
              </a:ext>
            </a:extLst>
          </p:cNvPr>
          <p:cNvSpPr txBox="1"/>
          <p:nvPr/>
        </p:nvSpPr>
        <p:spPr>
          <a:xfrm>
            <a:off x="6149294" y="2760918"/>
            <a:ext cx="1125218" cy="221295"/>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 &lt;.0001</a:t>
            </a:r>
          </a:p>
        </p:txBody>
      </p:sp>
      <p:sp>
        <p:nvSpPr>
          <p:cNvPr id="19513" name="TextBox 19512">
            <a:extLst>
              <a:ext uri="{FF2B5EF4-FFF2-40B4-BE49-F238E27FC236}">
                <a16:creationId xmlns:a16="http://schemas.microsoft.com/office/drawing/2014/main" id="{00B2709E-6B5E-9E40-F8CB-A6696B524537}"/>
              </a:ext>
            </a:extLst>
          </p:cNvPr>
          <p:cNvSpPr txBox="1"/>
          <p:nvPr/>
        </p:nvSpPr>
        <p:spPr>
          <a:xfrm rot="16200000">
            <a:off x="4170234" y="3878655"/>
            <a:ext cx="2174313" cy="381441"/>
          </a:xfrm>
          <a:prstGeom prst="rect">
            <a:avLst/>
          </a:prstGeom>
        </p:spPr>
        <p:txBody>
          <a:bodyPr vert="horz" wrap="none" lIns="0" tIns="0" rIns="0" bIns="0" rtlCol="0" anchor="ctr">
            <a:noAutofit/>
          </a:bodyPr>
          <a:lstStyle/>
          <a:p>
            <a:pPr marR="0" lvl="0" indent="0" algn="ctr" fontAlgn="auto">
              <a:lnSpc>
                <a:spcPct val="100000"/>
              </a:lnSpc>
              <a:spcBef>
                <a:spcPts val="0"/>
              </a:spcBef>
              <a:spcAft>
                <a:spcPts val="0"/>
              </a:spcAft>
              <a:buClrTx/>
              <a:buSzTx/>
              <a:buFontTx/>
              <a:buNone/>
              <a:tabLst/>
              <a:defRPr/>
            </a:pPr>
            <a:r>
              <a:rPr lang="en-US" sz="1600" dirty="0">
                <a:solidFill>
                  <a:schemeClr val="tx1">
                    <a:lumMod val="75000"/>
                    <a:lumOff val="25000"/>
                  </a:schemeClr>
                </a:solidFill>
                <a:latin typeface="Poppins Medium" pitchFamily="2" charset="77"/>
                <a:cs typeface="Poppins Medium" pitchFamily="2" charset="77"/>
              </a:rPr>
              <a:t>% of Participants </a:t>
            </a:r>
            <a:br>
              <a:rPr lang="en-US" sz="1600" dirty="0">
                <a:solidFill>
                  <a:schemeClr val="tx1">
                    <a:lumMod val="75000"/>
                    <a:lumOff val="25000"/>
                  </a:schemeClr>
                </a:solidFill>
                <a:latin typeface="Poppins Medium" pitchFamily="2" charset="77"/>
                <a:cs typeface="Poppins Medium" pitchFamily="2" charset="77"/>
              </a:rPr>
            </a:br>
            <a:r>
              <a:rPr lang="en-US" sz="1600" dirty="0">
                <a:solidFill>
                  <a:schemeClr val="tx1">
                    <a:lumMod val="75000"/>
                    <a:lumOff val="25000"/>
                  </a:schemeClr>
                </a:solidFill>
                <a:latin typeface="Poppins Medium" pitchFamily="2" charset="77"/>
                <a:cs typeface="Poppins Medium" pitchFamily="2" charset="77"/>
              </a:rPr>
              <a:t>With Hct &lt;45%</a:t>
            </a:r>
          </a:p>
        </p:txBody>
      </p:sp>
      <p:sp>
        <p:nvSpPr>
          <p:cNvPr id="19514" name="TextBox 19513">
            <a:extLst>
              <a:ext uri="{FF2B5EF4-FFF2-40B4-BE49-F238E27FC236}">
                <a16:creationId xmlns:a16="http://schemas.microsoft.com/office/drawing/2014/main" id="{C612E5DD-4807-23B1-1E6F-8679547E37CC}"/>
              </a:ext>
            </a:extLst>
          </p:cNvPr>
          <p:cNvSpPr txBox="1"/>
          <p:nvPr/>
        </p:nvSpPr>
        <p:spPr>
          <a:xfrm>
            <a:off x="5821306" y="5253770"/>
            <a:ext cx="1508849" cy="257776"/>
          </a:xfrm>
          <a:prstGeom prst="rect">
            <a:avLst/>
          </a:prstGeom>
        </p:spPr>
        <p:txBody>
          <a:bodyPr vert="horz" wrap="none" lIns="0" tIns="0" rIns="0" bIns="0" rtlCol="0" anchor="ctr">
            <a:noAutofit/>
          </a:bodyPr>
          <a:lstStyle/>
          <a:p>
            <a:pPr algn="ctr">
              <a:defRPr/>
            </a:pPr>
            <a:r>
              <a:rPr lang="en-US" sz="1600" dirty="0">
                <a:solidFill>
                  <a:schemeClr val="tx1">
                    <a:lumMod val="75000"/>
                    <a:lumOff val="25000"/>
                  </a:schemeClr>
                </a:solidFill>
                <a:latin typeface="Poppins Medium" pitchFamily="2" charset="77"/>
                <a:cs typeface="Poppins Medium" pitchFamily="2" charset="77"/>
              </a:rPr>
              <a:t>ITT Population</a:t>
            </a:r>
          </a:p>
        </p:txBody>
      </p:sp>
      <p:cxnSp>
        <p:nvCxnSpPr>
          <p:cNvPr id="19515" name="Straight Connector 19514">
            <a:extLst>
              <a:ext uri="{FF2B5EF4-FFF2-40B4-BE49-F238E27FC236}">
                <a16:creationId xmlns:a16="http://schemas.microsoft.com/office/drawing/2014/main" id="{E5AD59D1-B2C3-08F0-4C3C-745E3E7A87EA}"/>
              </a:ext>
            </a:extLst>
          </p:cNvPr>
          <p:cNvCxnSpPr>
            <a:cxnSpLocks/>
          </p:cNvCxnSpPr>
          <p:nvPr/>
        </p:nvCxnSpPr>
        <p:spPr>
          <a:xfrm>
            <a:off x="5902502" y="5160250"/>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16" name="Straight Connector 19515">
            <a:extLst>
              <a:ext uri="{FF2B5EF4-FFF2-40B4-BE49-F238E27FC236}">
                <a16:creationId xmlns:a16="http://schemas.microsoft.com/office/drawing/2014/main" id="{77AAE6BA-13A5-0811-F8AE-AAEBE548FCC5}"/>
              </a:ext>
            </a:extLst>
          </p:cNvPr>
          <p:cNvCxnSpPr>
            <a:cxnSpLocks/>
          </p:cNvCxnSpPr>
          <p:nvPr/>
        </p:nvCxnSpPr>
        <p:spPr>
          <a:xfrm flipH="1">
            <a:off x="5826302" y="5156538"/>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17" name="Straight Connector 19516">
            <a:extLst>
              <a:ext uri="{FF2B5EF4-FFF2-40B4-BE49-F238E27FC236}">
                <a16:creationId xmlns:a16="http://schemas.microsoft.com/office/drawing/2014/main" id="{41D9D835-8DCE-A216-23B1-41086A3526A0}"/>
              </a:ext>
            </a:extLst>
          </p:cNvPr>
          <p:cNvCxnSpPr>
            <a:cxnSpLocks/>
          </p:cNvCxnSpPr>
          <p:nvPr/>
        </p:nvCxnSpPr>
        <p:spPr>
          <a:xfrm flipH="1">
            <a:off x="5826302" y="461336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20" name="Straight Connector 19519">
            <a:extLst>
              <a:ext uri="{FF2B5EF4-FFF2-40B4-BE49-F238E27FC236}">
                <a16:creationId xmlns:a16="http://schemas.microsoft.com/office/drawing/2014/main" id="{5ACDB3B9-0538-0B8C-B989-1D56130BB89E}"/>
              </a:ext>
            </a:extLst>
          </p:cNvPr>
          <p:cNvCxnSpPr>
            <a:cxnSpLocks/>
          </p:cNvCxnSpPr>
          <p:nvPr/>
        </p:nvCxnSpPr>
        <p:spPr>
          <a:xfrm flipH="1">
            <a:off x="5826302" y="4070187"/>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21" name="Straight Connector 19520">
            <a:extLst>
              <a:ext uri="{FF2B5EF4-FFF2-40B4-BE49-F238E27FC236}">
                <a16:creationId xmlns:a16="http://schemas.microsoft.com/office/drawing/2014/main" id="{2993D558-2960-745C-9A0F-BCC6BBF85D6B}"/>
              </a:ext>
            </a:extLst>
          </p:cNvPr>
          <p:cNvCxnSpPr>
            <a:cxnSpLocks/>
          </p:cNvCxnSpPr>
          <p:nvPr/>
        </p:nvCxnSpPr>
        <p:spPr>
          <a:xfrm>
            <a:off x="5905677" y="2982219"/>
            <a:ext cx="0" cy="21743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22" name="Straight Connector 19521">
            <a:extLst>
              <a:ext uri="{FF2B5EF4-FFF2-40B4-BE49-F238E27FC236}">
                <a16:creationId xmlns:a16="http://schemas.microsoft.com/office/drawing/2014/main" id="{2A68199E-66B6-4C67-1770-824653744446}"/>
              </a:ext>
            </a:extLst>
          </p:cNvPr>
          <p:cNvCxnSpPr>
            <a:cxnSpLocks/>
          </p:cNvCxnSpPr>
          <p:nvPr/>
        </p:nvCxnSpPr>
        <p:spPr>
          <a:xfrm flipH="1">
            <a:off x="5826302" y="2983837"/>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23" name="TextBox 19522">
            <a:extLst>
              <a:ext uri="{FF2B5EF4-FFF2-40B4-BE49-F238E27FC236}">
                <a16:creationId xmlns:a16="http://schemas.microsoft.com/office/drawing/2014/main" id="{E28D5680-F61A-7B8D-4513-A394A3E7EA26}"/>
              </a:ext>
            </a:extLst>
          </p:cNvPr>
          <p:cNvSpPr txBox="1"/>
          <p:nvPr/>
        </p:nvSpPr>
        <p:spPr>
          <a:xfrm>
            <a:off x="5456883" y="5042122"/>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0</a:t>
            </a:r>
          </a:p>
        </p:txBody>
      </p:sp>
      <p:sp>
        <p:nvSpPr>
          <p:cNvPr id="19524" name="TextBox 19523">
            <a:extLst>
              <a:ext uri="{FF2B5EF4-FFF2-40B4-BE49-F238E27FC236}">
                <a16:creationId xmlns:a16="http://schemas.microsoft.com/office/drawing/2014/main" id="{8BB7F833-8564-8447-08E3-7EACFE19224B}"/>
              </a:ext>
            </a:extLst>
          </p:cNvPr>
          <p:cNvSpPr txBox="1"/>
          <p:nvPr/>
        </p:nvSpPr>
        <p:spPr>
          <a:xfrm>
            <a:off x="5456883" y="4494925"/>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20</a:t>
            </a:r>
          </a:p>
        </p:txBody>
      </p:sp>
      <p:sp>
        <p:nvSpPr>
          <p:cNvPr id="19525" name="TextBox 19524">
            <a:extLst>
              <a:ext uri="{FF2B5EF4-FFF2-40B4-BE49-F238E27FC236}">
                <a16:creationId xmlns:a16="http://schemas.microsoft.com/office/drawing/2014/main" id="{3014F18B-BDFE-9A55-0304-D9EC2533F641}"/>
              </a:ext>
            </a:extLst>
          </p:cNvPr>
          <p:cNvSpPr txBox="1"/>
          <p:nvPr/>
        </p:nvSpPr>
        <p:spPr>
          <a:xfrm>
            <a:off x="5456883" y="3947727"/>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40</a:t>
            </a:r>
          </a:p>
        </p:txBody>
      </p:sp>
      <p:sp>
        <p:nvSpPr>
          <p:cNvPr id="19526" name="TextBox 19525">
            <a:extLst>
              <a:ext uri="{FF2B5EF4-FFF2-40B4-BE49-F238E27FC236}">
                <a16:creationId xmlns:a16="http://schemas.microsoft.com/office/drawing/2014/main" id="{5B547391-DEEA-3E92-58B7-D2FE3288179C}"/>
              </a:ext>
            </a:extLst>
          </p:cNvPr>
          <p:cNvSpPr txBox="1"/>
          <p:nvPr/>
        </p:nvSpPr>
        <p:spPr>
          <a:xfrm>
            <a:off x="5456883" y="3400529"/>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60</a:t>
            </a:r>
          </a:p>
        </p:txBody>
      </p:sp>
      <p:sp>
        <p:nvSpPr>
          <p:cNvPr id="19527" name="TextBox 19526">
            <a:extLst>
              <a:ext uri="{FF2B5EF4-FFF2-40B4-BE49-F238E27FC236}">
                <a16:creationId xmlns:a16="http://schemas.microsoft.com/office/drawing/2014/main" id="{C28637B8-5C39-3566-036A-253FC30A3F0F}"/>
              </a:ext>
            </a:extLst>
          </p:cNvPr>
          <p:cNvSpPr txBox="1"/>
          <p:nvPr/>
        </p:nvSpPr>
        <p:spPr>
          <a:xfrm>
            <a:off x="5459608" y="2853331"/>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80</a:t>
            </a:r>
          </a:p>
        </p:txBody>
      </p:sp>
      <p:sp>
        <p:nvSpPr>
          <p:cNvPr id="19528" name="TextBox 19527">
            <a:extLst>
              <a:ext uri="{FF2B5EF4-FFF2-40B4-BE49-F238E27FC236}">
                <a16:creationId xmlns:a16="http://schemas.microsoft.com/office/drawing/2014/main" id="{6ADFBE2B-92BB-097B-08A6-92D1680F611A}"/>
              </a:ext>
            </a:extLst>
          </p:cNvPr>
          <p:cNvSpPr txBox="1"/>
          <p:nvPr/>
        </p:nvSpPr>
        <p:spPr>
          <a:xfrm>
            <a:off x="6578151" y="3067169"/>
            <a:ext cx="695015"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62.6%</a:t>
            </a: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n = 92</a:t>
            </a:r>
          </a:p>
        </p:txBody>
      </p:sp>
      <p:sp>
        <p:nvSpPr>
          <p:cNvPr id="19529" name="TextBox 19528">
            <a:extLst>
              <a:ext uri="{FF2B5EF4-FFF2-40B4-BE49-F238E27FC236}">
                <a16:creationId xmlns:a16="http://schemas.microsoft.com/office/drawing/2014/main" id="{EC3CF6A5-B10B-5026-8A96-5B7D4B5B6F96}"/>
              </a:ext>
            </a:extLst>
          </p:cNvPr>
          <p:cNvSpPr txBox="1"/>
          <p:nvPr/>
        </p:nvSpPr>
        <p:spPr>
          <a:xfrm>
            <a:off x="5966909" y="4370789"/>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14.4%</a:t>
            </a:r>
            <a:br>
              <a:rPr kumimoji="0" lang="en-US" sz="1200" b="0"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n = 21</a:t>
            </a:r>
          </a:p>
        </p:txBody>
      </p:sp>
      <p:sp>
        <p:nvSpPr>
          <p:cNvPr id="19530" name="Rectangle 19529">
            <a:extLst>
              <a:ext uri="{FF2B5EF4-FFF2-40B4-BE49-F238E27FC236}">
                <a16:creationId xmlns:a16="http://schemas.microsoft.com/office/drawing/2014/main" id="{5EE8EE5E-76C0-2BB6-251E-E6EBF5B4A624}"/>
              </a:ext>
            </a:extLst>
          </p:cNvPr>
          <p:cNvSpPr/>
          <p:nvPr/>
        </p:nvSpPr>
        <p:spPr>
          <a:xfrm>
            <a:off x="6052133" y="4753068"/>
            <a:ext cx="381443" cy="403464"/>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531" name="Rectangle 19530">
            <a:extLst>
              <a:ext uri="{FF2B5EF4-FFF2-40B4-BE49-F238E27FC236}">
                <a16:creationId xmlns:a16="http://schemas.microsoft.com/office/drawing/2014/main" id="{FB22BA20-A5D7-462A-A695-AF3A21744534}"/>
              </a:ext>
            </a:extLst>
          </p:cNvPr>
          <p:cNvSpPr/>
          <p:nvPr/>
        </p:nvSpPr>
        <p:spPr>
          <a:xfrm>
            <a:off x="6734937" y="3468698"/>
            <a:ext cx="381443" cy="1687832"/>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532" name="Straight Connector 19531">
            <a:extLst>
              <a:ext uri="{FF2B5EF4-FFF2-40B4-BE49-F238E27FC236}">
                <a16:creationId xmlns:a16="http://schemas.microsoft.com/office/drawing/2014/main" id="{ACCCB0CD-5DBA-F68F-1B71-4A16629CCF55}"/>
              </a:ext>
            </a:extLst>
          </p:cNvPr>
          <p:cNvCxnSpPr>
            <a:cxnSpLocks/>
          </p:cNvCxnSpPr>
          <p:nvPr/>
        </p:nvCxnSpPr>
        <p:spPr>
          <a:xfrm>
            <a:off x="7240508" y="5160250"/>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33" name="Straight Connector 19532">
            <a:extLst>
              <a:ext uri="{FF2B5EF4-FFF2-40B4-BE49-F238E27FC236}">
                <a16:creationId xmlns:a16="http://schemas.microsoft.com/office/drawing/2014/main" id="{BBE32B83-F90A-6A04-D0E8-8A22198AFEFE}"/>
              </a:ext>
            </a:extLst>
          </p:cNvPr>
          <p:cNvCxnSpPr>
            <a:cxnSpLocks/>
          </p:cNvCxnSpPr>
          <p:nvPr/>
        </p:nvCxnSpPr>
        <p:spPr>
          <a:xfrm>
            <a:off x="5896981" y="5156538"/>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34" name="TextBox 19533">
            <a:extLst>
              <a:ext uri="{FF2B5EF4-FFF2-40B4-BE49-F238E27FC236}">
                <a16:creationId xmlns:a16="http://schemas.microsoft.com/office/drawing/2014/main" id="{0567F3A4-0502-97EB-ED24-AF6811F5F57B}"/>
              </a:ext>
            </a:extLst>
          </p:cNvPr>
          <p:cNvSpPr txBox="1"/>
          <p:nvPr/>
        </p:nvSpPr>
        <p:spPr>
          <a:xfrm>
            <a:off x="5702404" y="5573441"/>
            <a:ext cx="1764907" cy="430887"/>
          </a:xfrm>
          <a:prstGeom prst="rect">
            <a:avLst/>
          </a:prstGeom>
        </p:spPr>
        <p:txBody>
          <a:bodyPr vert="horz"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Placebo (n = 146)</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Rusfertide (n = 147)</a:t>
            </a:r>
          </a:p>
        </p:txBody>
      </p:sp>
      <p:sp>
        <p:nvSpPr>
          <p:cNvPr id="19535" name="Rectangle 19534">
            <a:extLst>
              <a:ext uri="{FF2B5EF4-FFF2-40B4-BE49-F238E27FC236}">
                <a16:creationId xmlns:a16="http://schemas.microsoft.com/office/drawing/2014/main" id="{D266065B-1DDF-9049-CF9F-15520FE183AE}"/>
              </a:ext>
            </a:extLst>
          </p:cNvPr>
          <p:cNvSpPr/>
          <p:nvPr/>
        </p:nvSpPr>
        <p:spPr>
          <a:xfrm>
            <a:off x="5537703" y="5630625"/>
            <a:ext cx="109728" cy="1097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536" name="Rectangle 19535">
            <a:extLst>
              <a:ext uri="{FF2B5EF4-FFF2-40B4-BE49-F238E27FC236}">
                <a16:creationId xmlns:a16="http://schemas.microsoft.com/office/drawing/2014/main" id="{6A60D186-5388-0CE6-03BC-A8A577C54D6A}"/>
              </a:ext>
            </a:extLst>
          </p:cNvPr>
          <p:cNvSpPr/>
          <p:nvPr/>
        </p:nvSpPr>
        <p:spPr>
          <a:xfrm>
            <a:off x="5537703" y="5836541"/>
            <a:ext cx="109728" cy="10972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538" name="Straight Connector 19537">
            <a:extLst>
              <a:ext uri="{FF2B5EF4-FFF2-40B4-BE49-F238E27FC236}">
                <a16:creationId xmlns:a16="http://schemas.microsoft.com/office/drawing/2014/main" id="{4F7651D2-6D5C-5B96-6920-CFF44BD85291}"/>
              </a:ext>
            </a:extLst>
          </p:cNvPr>
          <p:cNvCxnSpPr>
            <a:cxnSpLocks/>
          </p:cNvCxnSpPr>
          <p:nvPr/>
        </p:nvCxnSpPr>
        <p:spPr>
          <a:xfrm flipH="1">
            <a:off x="5826302" y="352701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39" name="Right Bracket 19538">
            <a:extLst>
              <a:ext uri="{FF2B5EF4-FFF2-40B4-BE49-F238E27FC236}">
                <a16:creationId xmlns:a16="http://schemas.microsoft.com/office/drawing/2014/main" id="{C632E03B-BAA4-2D91-05F5-113B5A2F2007}"/>
              </a:ext>
            </a:extLst>
          </p:cNvPr>
          <p:cNvSpPr/>
          <p:nvPr/>
        </p:nvSpPr>
        <p:spPr>
          <a:xfrm rot="16200000">
            <a:off x="6628123" y="2478042"/>
            <a:ext cx="140911" cy="1125218"/>
          </a:xfrm>
          <a:prstGeom prst="rightBracket">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540" name="TextBox 19539">
            <a:extLst>
              <a:ext uri="{FF2B5EF4-FFF2-40B4-BE49-F238E27FC236}">
                <a16:creationId xmlns:a16="http://schemas.microsoft.com/office/drawing/2014/main" id="{580FFD9B-666E-DB7E-DC52-3CBF95A87EE7}"/>
              </a:ext>
            </a:extLst>
          </p:cNvPr>
          <p:cNvSpPr txBox="1"/>
          <p:nvPr/>
        </p:nvSpPr>
        <p:spPr>
          <a:xfrm>
            <a:off x="8270348" y="2668099"/>
            <a:ext cx="1327758" cy="418210"/>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Δ-1.95 (0.88)</a:t>
            </a:r>
            <a:b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br>
            <a: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 =.0268</a:t>
            </a:r>
          </a:p>
        </p:txBody>
      </p:sp>
      <p:sp>
        <p:nvSpPr>
          <p:cNvPr id="19541" name="TextBox 19540">
            <a:extLst>
              <a:ext uri="{FF2B5EF4-FFF2-40B4-BE49-F238E27FC236}">
                <a16:creationId xmlns:a16="http://schemas.microsoft.com/office/drawing/2014/main" id="{B5F6B1F9-4F72-9400-9C67-2A68D0E67E8C}"/>
              </a:ext>
            </a:extLst>
          </p:cNvPr>
          <p:cNvSpPr txBox="1"/>
          <p:nvPr/>
        </p:nvSpPr>
        <p:spPr>
          <a:xfrm rot="16200000">
            <a:off x="6732352" y="3940489"/>
            <a:ext cx="2174313" cy="257776"/>
          </a:xfrm>
          <a:prstGeom prst="rect">
            <a:avLst/>
          </a:prstGeom>
        </p:spPr>
        <p:txBody>
          <a:bodyPr vert="horz" wrap="none" lIns="0" tIns="0" rIns="0" bIns="0" rtlCol="0" anchor="ctr">
            <a:noAutofit/>
          </a:bodyPr>
          <a:lstStyle/>
          <a:p>
            <a:pPr marR="0" lvl="0" indent="0" algn="ctr" fontAlgn="auto">
              <a:lnSpc>
                <a:spcPct val="100000"/>
              </a:lnSpc>
              <a:spcBef>
                <a:spcPts val="0"/>
              </a:spcBef>
              <a:spcAft>
                <a:spcPts val="0"/>
              </a:spcAft>
              <a:buClrTx/>
              <a:buSzTx/>
              <a:buFontTx/>
              <a:buNone/>
              <a:tabLst/>
              <a:defRPr/>
            </a:pPr>
            <a:r>
              <a:rPr lang="en-US" sz="1600" dirty="0">
                <a:solidFill>
                  <a:schemeClr val="tx1">
                    <a:lumMod val="75000"/>
                    <a:lumOff val="25000"/>
                  </a:schemeClr>
                </a:solidFill>
                <a:latin typeface="Poppins Medium" pitchFamily="2" charset="77"/>
                <a:cs typeface="Poppins Medium" pitchFamily="2" charset="77"/>
              </a:rPr>
              <a:t>LS Means (SE)</a:t>
            </a:r>
          </a:p>
        </p:txBody>
      </p:sp>
      <p:sp>
        <p:nvSpPr>
          <p:cNvPr id="19551" name="TextBox 19550">
            <a:extLst>
              <a:ext uri="{FF2B5EF4-FFF2-40B4-BE49-F238E27FC236}">
                <a16:creationId xmlns:a16="http://schemas.microsoft.com/office/drawing/2014/main" id="{E581D1EC-195D-41AE-3217-E89ED76E9AB6}"/>
              </a:ext>
            </a:extLst>
          </p:cNvPr>
          <p:cNvSpPr txBox="1"/>
          <p:nvPr/>
        </p:nvSpPr>
        <p:spPr>
          <a:xfrm>
            <a:off x="8297489" y="5253770"/>
            <a:ext cx="1322000" cy="257776"/>
          </a:xfrm>
          <a:prstGeom prst="rect">
            <a:avLst/>
          </a:prstGeom>
        </p:spPr>
        <p:txBody>
          <a:bodyPr vert="horz" wrap="none" lIns="0" tIns="0" rIns="0" bIns="0" rtlCol="0" anchor="ctr">
            <a:noAutofit/>
          </a:bodyPr>
          <a:lstStyle/>
          <a:p>
            <a:pPr algn="ctr">
              <a:defRPr/>
            </a:pPr>
            <a:r>
              <a:rPr lang="en-US" sz="1600" dirty="0" err="1">
                <a:solidFill>
                  <a:schemeClr val="tx1">
                    <a:lumMod val="75000"/>
                    <a:lumOff val="25000"/>
                  </a:schemeClr>
                </a:solidFill>
                <a:latin typeface="Poppins Medium" pitchFamily="2" charset="77"/>
                <a:cs typeface="Poppins Medium" pitchFamily="2" charset="77"/>
              </a:rPr>
              <a:t>Wk</a:t>
            </a:r>
            <a:r>
              <a:rPr lang="en-US" sz="1600" dirty="0">
                <a:solidFill>
                  <a:schemeClr val="tx1">
                    <a:lumMod val="75000"/>
                    <a:lumOff val="25000"/>
                  </a:schemeClr>
                </a:solidFill>
                <a:latin typeface="Poppins Medium" pitchFamily="2" charset="77"/>
                <a:cs typeface="Poppins Medium" pitchFamily="2" charset="77"/>
              </a:rPr>
              <a:t> 32</a:t>
            </a:r>
          </a:p>
        </p:txBody>
      </p:sp>
      <p:cxnSp>
        <p:nvCxnSpPr>
          <p:cNvPr id="19555" name="Straight Connector 19554">
            <a:extLst>
              <a:ext uri="{FF2B5EF4-FFF2-40B4-BE49-F238E27FC236}">
                <a16:creationId xmlns:a16="http://schemas.microsoft.com/office/drawing/2014/main" id="{6150674F-ECBE-4880-54C0-915471A973C3}"/>
              </a:ext>
            </a:extLst>
          </p:cNvPr>
          <p:cNvCxnSpPr>
            <a:cxnSpLocks/>
          </p:cNvCxnSpPr>
          <p:nvPr/>
        </p:nvCxnSpPr>
        <p:spPr>
          <a:xfrm>
            <a:off x="8283866" y="5160251"/>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56" name="Straight Connector 19555">
            <a:extLst>
              <a:ext uri="{FF2B5EF4-FFF2-40B4-BE49-F238E27FC236}">
                <a16:creationId xmlns:a16="http://schemas.microsoft.com/office/drawing/2014/main" id="{FD4969DE-C74F-1A70-9AA8-E81D4BB66B48}"/>
              </a:ext>
            </a:extLst>
          </p:cNvPr>
          <p:cNvCxnSpPr>
            <a:cxnSpLocks/>
          </p:cNvCxnSpPr>
          <p:nvPr/>
        </p:nvCxnSpPr>
        <p:spPr>
          <a:xfrm flipH="1">
            <a:off x="8207666" y="4978901"/>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57" name="Straight Connector 19556">
            <a:extLst>
              <a:ext uri="{FF2B5EF4-FFF2-40B4-BE49-F238E27FC236}">
                <a16:creationId xmlns:a16="http://schemas.microsoft.com/office/drawing/2014/main" id="{B0A2A0FA-6539-6ABC-A165-EE435B290A5C}"/>
              </a:ext>
            </a:extLst>
          </p:cNvPr>
          <p:cNvCxnSpPr>
            <a:cxnSpLocks/>
          </p:cNvCxnSpPr>
          <p:nvPr/>
        </p:nvCxnSpPr>
        <p:spPr>
          <a:xfrm flipH="1">
            <a:off x="8207666" y="4579890"/>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58" name="Straight Connector 19557">
            <a:extLst>
              <a:ext uri="{FF2B5EF4-FFF2-40B4-BE49-F238E27FC236}">
                <a16:creationId xmlns:a16="http://schemas.microsoft.com/office/drawing/2014/main" id="{BE62ACA3-B2F4-41E7-6715-9220CA5CF414}"/>
              </a:ext>
            </a:extLst>
          </p:cNvPr>
          <p:cNvCxnSpPr>
            <a:cxnSpLocks/>
          </p:cNvCxnSpPr>
          <p:nvPr/>
        </p:nvCxnSpPr>
        <p:spPr>
          <a:xfrm flipH="1">
            <a:off x="8207666" y="4180877"/>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59" name="Straight Connector 19558">
            <a:extLst>
              <a:ext uri="{FF2B5EF4-FFF2-40B4-BE49-F238E27FC236}">
                <a16:creationId xmlns:a16="http://schemas.microsoft.com/office/drawing/2014/main" id="{F2DF80EA-6A8B-AC50-315B-30783F0C64F6}"/>
              </a:ext>
            </a:extLst>
          </p:cNvPr>
          <p:cNvCxnSpPr>
            <a:cxnSpLocks/>
          </p:cNvCxnSpPr>
          <p:nvPr/>
        </p:nvCxnSpPr>
        <p:spPr>
          <a:xfrm flipH="1">
            <a:off x="8207666" y="3785039"/>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60" name="Straight Connector 19559">
            <a:extLst>
              <a:ext uri="{FF2B5EF4-FFF2-40B4-BE49-F238E27FC236}">
                <a16:creationId xmlns:a16="http://schemas.microsoft.com/office/drawing/2014/main" id="{68F5BD74-C2E2-8D11-31A9-3DC649934DC6}"/>
              </a:ext>
            </a:extLst>
          </p:cNvPr>
          <p:cNvCxnSpPr>
            <a:cxnSpLocks/>
          </p:cNvCxnSpPr>
          <p:nvPr/>
        </p:nvCxnSpPr>
        <p:spPr>
          <a:xfrm>
            <a:off x="8287041" y="2982220"/>
            <a:ext cx="0" cy="21743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61" name="Straight Connector 19560">
            <a:extLst>
              <a:ext uri="{FF2B5EF4-FFF2-40B4-BE49-F238E27FC236}">
                <a16:creationId xmlns:a16="http://schemas.microsoft.com/office/drawing/2014/main" id="{DCA82C08-3B8A-7CA9-DB48-497A0099E979}"/>
              </a:ext>
            </a:extLst>
          </p:cNvPr>
          <p:cNvCxnSpPr>
            <a:cxnSpLocks/>
          </p:cNvCxnSpPr>
          <p:nvPr/>
        </p:nvCxnSpPr>
        <p:spPr>
          <a:xfrm flipH="1">
            <a:off x="8207666" y="2983838"/>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62" name="TextBox 19561">
            <a:extLst>
              <a:ext uri="{FF2B5EF4-FFF2-40B4-BE49-F238E27FC236}">
                <a16:creationId xmlns:a16="http://schemas.microsoft.com/office/drawing/2014/main" id="{FE5613EB-7026-0607-8DCF-9BDAEE8A6E41}"/>
              </a:ext>
            </a:extLst>
          </p:cNvPr>
          <p:cNvSpPr txBox="1"/>
          <p:nvPr/>
        </p:nvSpPr>
        <p:spPr>
          <a:xfrm>
            <a:off x="7838247" y="4864485"/>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19563" name="TextBox 19562">
            <a:extLst>
              <a:ext uri="{FF2B5EF4-FFF2-40B4-BE49-F238E27FC236}">
                <a16:creationId xmlns:a16="http://schemas.microsoft.com/office/drawing/2014/main" id="{F806A85E-EBE4-ABAA-33A7-BC8F1E054080}"/>
              </a:ext>
            </a:extLst>
          </p:cNvPr>
          <p:cNvSpPr txBox="1"/>
          <p:nvPr/>
        </p:nvSpPr>
        <p:spPr>
          <a:xfrm>
            <a:off x="7838247" y="4462256"/>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-2</a:t>
            </a:r>
          </a:p>
        </p:txBody>
      </p:sp>
      <p:sp>
        <p:nvSpPr>
          <p:cNvPr id="19564" name="TextBox 19563">
            <a:extLst>
              <a:ext uri="{FF2B5EF4-FFF2-40B4-BE49-F238E27FC236}">
                <a16:creationId xmlns:a16="http://schemas.microsoft.com/office/drawing/2014/main" id="{8D7DBF58-CC3E-A4B9-DCC4-C96F01040C19}"/>
              </a:ext>
            </a:extLst>
          </p:cNvPr>
          <p:cNvSpPr txBox="1"/>
          <p:nvPr/>
        </p:nvSpPr>
        <p:spPr>
          <a:xfrm>
            <a:off x="7838247" y="4060025"/>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19565" name="TextBox 19564">
            <a:extLst>
              <a:ext uri="{FF2B5EF4-FFF2-40B4-BE49-F238E27FC236}">
                <a16:creationId xmlns:a16="http://schemas.microsoft.com/office/drawing/2014/main" id="{049EA594-D5D5-328F-9413-33F5E319BCFE}"/>
              </a:ext>
            </a:extLst>
          </p:cNvPr>
          <p:cNvSpPr txBox="1"/>
          <p:nvPr/>
        </p:nvSpPr>
        <p:spPr>
          <a:xfrm>
            <a:off x="7838247" y="3657794"/>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dirty="0">
                <a:solidFill>
                  <a:srgbClr val="161616"/>
                </a:solidFill>
                <a:latin typeface="Poppins"/>
              </a:rPr>
              <a:t>0</a:t>
            </a:r>
            <a:endParaRPr kumimoji="0" lang="en-US" sz="16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9566" name="TextBox 19565">
            <a:extLst>
              <a:ext uri="{FF2B5EF4-FFF2-40B4-BE49-F238E27FC236}">
                <a16:creationId xmlns:a16="http://schemas.microsoft.com/office/drawing/2014/main" id="{DAB09769-2F24-2DE1-854F-F1A80DFEF39D}"/>
              </a:ext>
            </a:extLst>
          </p:cNvPr>
          <p:cNvSpPr txBox="1"/>
          <p:nvPr/>
        </p:nvSpPr>
        <p:spPr>
          <a:xfrm>
            <a:off x="7838247" y="3255563"/>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19567" name="TextBox 19566">
            <a:extLst>
              <a:ext uri="{FF2B5EF4-FFF2-40B4-BE49-F238E27FC236}">
                <a16:creationId xmlns:a16="http://schemas.microsoft.com/office/drawing/2014/main" id="{06C7D799-E577-50B5-7E1E-D7310632F44A}"/>
              </a:ext>
            </a:extLst>
          </p:cNvPr>
          <p:cNvSpPr txBox="1"/>
          <p:nvPr/>
        </p:nvSpPr>
        <p:spPr>
          <a:xfrm>
            <a:off x="7840972" y="2853332"/>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2</a:t>
            </a:r>
          </a:p>
        </p:txBody>
      </p:sp>
      <p:sp>
        <p:nvSpPr>
          <p:cNvPr id="19568" name="TextBox 19567">
            <a:extLst>
              <a:ext uri="{FF2B5EF4-FFF2-40B4-BE49-F238E27FC236}">
                <a16:creationId xmlns:a16="http://schemas.microsoft.com/office/drawing/2014/main" id="{E1DAB348-C895-C3C9-0CD2-07396C4E392D}"/>
              </a:ext>
            </a:extLst>
          </p:cNvPr>
          <p:cNvSpPr txBox="1"/>
          <p:nvPr/>
        </p:nvSpPr>
        <p:spPr>
          <a:xfrm>
            <a:off x="9016504" y="4845990"/>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-1.78</a:t>
            </a:r>
          </a:p>
        </p:txBody>
      </p:sp>
      <p:sp>
        <p:nvSpPr>
          <p:cNvPr id="19571" name="Rectangle 19570">
            <a:extLst>
              <a:ext uri="{FF2B5EF4-FFF2-40B4-BE49-F238E27FC236}">
                <a16:creationId xmlns:a16="http://schemas.microsoft.com/office/drawing/2014/main" id="{1AD60512-6704-C81E-689D-C89F69276E39}"/>
              </a:ext>
            </a:extLst>
          </p:cNvPr>
          <p:cNvSpPr/>
          <p:nvPr/>
        </p:nvSpPr>
        <p:spPr>
          <a:xfrm>
            <a:off x="9110271" y="3780938"/>
            <a:ext cx="381443" cy="70401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572" name="Straight Connector 19571">
            <a:extLst>
              <a:ext uri="{FF2B5EF4-FFF2-40B4-BE49-F238E27FC236}">
                <a16:creationId xmlns:a16="http://schemas.microsoft.com/office/drawing/2014/main" id="{2BD4E747-EB92-47B9-2E36-26016E4D1A43}"/>
              </a:ext>
            </a:extLst>
          </p:cNvPr>
          <p:cNvCxnSpPr>
            <a:cxnSpLocks/>
          </p:cNvCxnSpPr>
          <p:nvPr/>
        </p:nvCxnSpPr>
        <p:spPr>
          <a:xfrm>
            <a:off x="9621872" y="5160251"/>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73" name="Straight Connector 19572">
            <a:extLst>
              <a:ext uri="{FF2B5EF4-FFF2-40B4-BE49-F238E27FC236}">
                <a16:creationId xmlns:a16="http://schemas.microsoft.com/office/drawing/2014/main" id="{925EF2A8-F5F4-59ED-9A50-949029ABB6C2}"/>
              </a:ext>
            </a:extLst>
          </p:cNvPr>
          <p:cNvCxnSpPr>
            <a:cxnSpLocks/>
          </p:cNvCxnSpPr>
          <p:nvPr/>
        </p:nvCxnSpPr>
        <p:spPr>
          <a:xfrm>
            <a:off x="8278345" y="5156539"/>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74" name="TextBox 19573">
            <a:extLst>
              <a:ext uri="{FF2B5EF4-FFF2-40B4-BE49-F238E27FC236}">
                <a16:creationId xmlns:a16="http://schemas.microsoft.com/office/drawing/2014/main" id="{7D3377A3-F516-E29E-347E-4839D23D8A07}"/>
              </a:ext>
            </a:extLst>
          </p:cNvPr>
          <p:cNvSpPr txBox="1"/>
          <p:nvPr/>
        </p:nvSpPr>
        <p:spPr>
          <a:xfrm>
            <a:off x="8120164" y="5573442"/>
            <a:ext cx="1726435" cy="430887"/>
          </a:xfrm>
          <a:prstGeom prst="rect">
            <a:avLst/>
          </a:prstGeom>
        </p:spPr>
        <p:txBody>
          <a:bodyPr vert="horz"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Placebo (n = 120)</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Rusfertide (n = 116)</a:t>
            </a:r>
          </a:p>
        </p:txBody>
      </p:sp>
      <p:sp>
        <p:nvSpPr>
          <p:cNvPr id="19575" name="Rectangle 19574">
            <a:extLst>
              <a:ext uri="{FF2B5EF4-FFF2-40B4-BE49-F238E27FC236}">
                <a16:creationId xmlns:a16="http://schemas.microsoft.com/office/drawing/2014/main" id="{1A355513-927A-6E0D-943B-FE970A4933E1}"/>
              </a:ext>
            </a:extLst>
          </p:cNvPr>
          <p:cNvSpPr/>
          <p:nvPr/>
        </p:nvSpPr>
        <p:spPr>
          <a:xfrm>
            <a:off x="7955463" y="5630626"/>
            <a:ext cx="109728" cy="1097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576" name="Rectangle 19575">
            <a:extLst>
              <a:ext uri="{FF2B5EF4-FFF2-40B4-BE49-F238E27FC236}">
                <a16:creationId xmlns:a16="http://schemas.microsoft.com/office/drawing/2014/main" id="{66497891-F6AF-4CF2-4B86-4D17A17FB726}"/>
              </a:ext>
            </a:extLst>
          </p:cNvPr>
          <p:cNvSpPr/>
          <p:nvPr/>
        </p:nvSpPr>
        <p:spPr>
          <a:xfrm>
            <a:off x="7955463" y="5836542"/>
            <a:ext cx="109728" cy="10972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578" name="Straight Connector 19577">
            <a:extLst>
              <a:ext uri="{FF2B5EF4-FFF2-40B4-BE49-F238E27FC236}">
                <a16:creationId xmlns:a16="http://schemas.microsoft.com/office/drawing/2014/main" id="{A90F64AA-10F5-E602-C3CF-92BDB1FE0230}"/>
              </a:ext>
            </a:extLst>
          </p:cNvPr>
          <p:cNvCxnSpPr>
            <a:cxnSpLocks/>
          </p:cNvCxnSpPr>
          <p:nvPr/>
        </p:nvCxnSpPr>
        <p:spPr>
          <a:xfrm flipH="1">
            <a:off x="8207666" y="3382851"/>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579" name="Right Bracket 19578">
            <a:extLst>
              <a:ext uri="{FF2B5EF4-FFF2-40B4-BE49-F238E27FC236}">
                <a16:creationId xmlns:a16="http://schemas.microsoft.com/office/drawing/2014/main" id="{7D55A283-E86B-B78F-C464-9AE40D7CEE7B}"/>
              </a:ext>
            </a:extLst>
          </p:cNvPr>
          <p:cNvSpPr/>
          <p:nvPr/>
        </p:nvSpPr>
        <p:spPr>
          <a:xfrm rot="16200000">
            <a:off x="8863772" y="2566863"/>
            <a:ext cx="140911" cy="1125218"/>
          </a:xfrm>
          <a:prstGeom prst="rightBracket">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9580" name="Straight Connector 19579">
            <a:extLst>
              <a:ext uri="{FF2B5EF4-FFF2-40B4-BE49-F238E27FC236}">
                <a16:creationId xmlns:a16="http://schemas.microsoft.com/office/drawing/2014/main" id="{12229205-8B35-32D7-9B0B-0018A603680F}"/>
              </a:ext>
            </a:extLst>
          </p:cNvPr>
          <p:cNvCxnSpPr>
            <a:cxnSpLocks/>
          </p:cNvCxnSpPr>
          <p:nvPr/>
        </p:nvCxnSpPr>
        <p:spPr>
          <a:xfrm>
            <a:off x="8278345" y="3785039"/>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584" name="Group 19583">
            <a:extLst>
              <a:ext uri="{FF2B5EF4-FFF2-40B4-BE49-F238E27FC236}">
                <a16:creationId xmlns:a16="http://schemas.microsoft.com/office/drawing/2014/main" id="{A0B7B88C-DB36-655B-1EC1-1DFB12BDC45B}"/>
              </a:ext>
            </a:extLst>
          </p:cNvPr>
          <p:cNvGrpSpPr/>
          <p:nvPr/>
        </p:nvGrpSpPr>
        <p:grpSpPr>
          <a:xfrm>
            <a:off x="8613068" y="3302743"/>
            <a:ext cx="167696" cy="478721"/>
            <a:chOff x="4453652" y="4784204"/>
            <a:chExt cx="90646" cy="32763"/>
          </a:xfrm>
        </p:grpSpPr>
        <p:cxnSp>
          <p:nvCxnSpPr>
            <p:cNvPr id="19585" name="Straight Connector 19584">
              <a:extLst>
                <a:ext uri="{FF2B5EF4-FFF2-40B4-BE49-F238E27FC236}">
                  <a16:creationId xmlns:a16="http://schemas.microsoft.com/office/drawing/2014/main" id="{FDE8F23F-06BC-77E1-B5FC-58DA3DE4531B}"/>
                </a:ext>
              </a:extLst>
            </p:cNvPr>
            <p:cNvCxnSpPr/>
            <p:nvPr/>
          </p:nvCxnSpPr>
          <p:spPr>
            <a:xfrm>
              <a:off x="4453652" y="478452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86" name="Straight Connector 19585">
              <a:extLst>
                <a:ext uri="{FF2B5EF4-FFF2-40B4-BE49-F238E27FC236}">
                  <a16:creationId xmlns:a16="http://schemas.microsoft.com/office/drawing/2014/main" id="{04772129-1564-BBD9-7548-0953EB02AF20}"/>
                </a:ext>
              </a:extLst>
            </p:cNvPr>
            <p:cNvCxnSpPr>
              <a:cxnSpLocks/>
            </p:cNvCxnSpPr>
            <p:nvPr/>
          </p:nvCxnSpPr>
          <p:spPr>
            <a:xfrm>
              <a:off x="4495684" y="4784204"/>
              <a:ext cx="0" cy="327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569" name="TextBox 19568">
            <a:extLst>
              <a:ext uri="{FF2B5EF4-FFF2-40B4-BE49-F238E27FC236}">
                <a16:creationId xmlns:a16="http://schemas.microsoft.com/office/drawing/2014/main" id="{C3736773-264A-5512-0C80-B89682E56A83}"/>
              </a:ext>
            </a:extLst>
          </p:cNvPr>
          <p:cNvSpPr txBox="1"/>
          <p:nvPr/>
        </p:nvSpPr>
        <p:spPr>
          <a:xfrm>
            <a:off x="8412428" y="3013505"/>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0.17</a:t>
            </a:r>
          </a:p>
        </p:txBody>
      </p:sp>
      <p:sp>
        <p:nvSpPr>
          <p:cNvPr id="19570" name="Rectangle 19569">
            <a:extLst>
              <a:ext uri="{FF2B5EF4-FFF2-40B4-BE49-F238E27FC236}">
                <a16:creationId xmlns:a16="http://schemas.microsoft.com/office/drawing/2014/main" id="{1B5D810D-139D-0EC4-85A1-318C5685B785}"/>
              </a:ext>
            </a:extLst>
          </p:cNvPr>
          <p:cNvSpPr/>
          <p:nvPr/>
        </p:nvSpPr>
        <p:spPr>
          <a:xfrm>
            <a:off x="8506195" y="3731753"/>
            <a:ext cx="381443" cy="49739"/>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grpSp>
        <p:nvGrpSpPr>
          <p:cNvPr id="19588" name="Group 19587">
            <a:extLst>
              <a:ext uri="{FF2B5EF4-FFF2-40B4-BE49-F238E27FC236}">
                <a16:creationId xmlns:a16="http://schemas.microsoft.com/office/drawing/2014/main" id="{5EE16C23-F2BF-6F04-DDBA-764B9549C542}"/>
              </a:ext>
            </a:extLst>
          </p:cNvPr>
          <p:cNvGrpSpPr/>
          <p:nvPr/>
        </p:nvGrpSpPr>
        <p:grpSpPr>
          <a:xfrm rot="10800000">
            <a:off x="11335621" y="3773874"/>
            <a:ext cx="167696" cy="951028"/>
            <a:chOff x="4453652" y="4784203"/>
            <a:chExt cx="90646" cy="65087"/>
          </a:xfrm>
        </p:grpSpPr>
        <p:cxnSp>
          <p:nvCxnSpPr>
            <p:cNvPr id="19589" name="Straight Connector 19588">
              <a:extLst>
                <a:ext uri="{FF2B5EF4-FFF2-40B4-BE49-F238E27FC236}">
                  <a16:creationId xmlns:a16="http://schemas.microsoft.com/office/drawing/2014/main" id="{3157CFD6-A35E-520D-8534-1D8A0FE829F0}"/>
                </a:ext>
              </a:extLst>
            </p:cNvPr>
            <p:cNvCxnSpPr/>
            <p:nvPr/>
          </p:nvCxnSpPr>
          <p:spPr>
            <a:xfrm>
              <a:off x="4453652" y="478452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90" name="Straight Connector 19589">
              <a:extLst>
                <a:ext uri="{FF2B5EF4-FFF2-40B4-BE49-F238E27FC236}">
                  <a16:creationId xmlns:a16="http://schemas.microsoft.com/office/drawing/2014/main" id="{571A4C4C-483F-0377-7D2B-650EE27FB9C3}"/>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591" name="TextBox 19590">
            <a:extLst>
              <a:ext uri="{FF2B5EF4-FFF2-40B4-BE49-F238E27FC236}">
                <a16:creationId xmlns:a16="http://schemas.microsoft.com/office/drawing/2014/main" id="{659052D6-B61A-21A4-FBF7-991D7E1157DB}"/>
              </a:ext>
            </a:extLst>
          </p:cNvPr>
          <p:cNvSpPr txBox="1"/>
          <p:nvPr/>
        </p:nvSpPr>
        <p:spPr>
          <a:xfrm>
            <a:off x="10398499" y="2413238"/>
            <a:ext cx="1327758" cy="418210"/>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Δ-1.87 (0.822)</a:t>
            </a:r>
            <a:b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br>
            <a:r>
              <a:rPr kumimoji="0" lang="en-US" sz="120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200" u="none" strike="noStrike" kern="1200" cap="none" spc="0" normalizeH="0" baseline="0" noProof="0" dirty="0">
                <a:ln>
                  <a:noFill/>
                </a:ln>
                <a:solidFill>
                  <a:srgbClr val="161616"/>
                </a:solidFill>
                <a:effectLst/>
                <a:uLnTx/>
                <a:uFillTx/>
                <a:latin typeface="Poppins Medium" pitchFamily="2" charset="77"/>
                <a:cs typeface="Poppins Medium" pitchFamily="2" charset="77"/>
              </a:rPr>
              <a:t> =.0239</a:t>
            </a:r>
          </a:p>
        </p:txBody>
      </p:sp>
      <p:sp>
        <p:nvSpPr>
          <p:cNvPr id="19592" name="TextBox 19591">
            <a:extLst>
              <a:ext uri="{FF2B5EF4-FFF2-40B4-BE49-F238E27FC236}">
                <a16:creationId xmlns:a16="http://schemas.microsoft.com/office/drawing/2014/main" id="{25A4A2A8-FDF9-3B79-4569-215D2EF354B6}"/>
              </a:ext>
            </a:extLst>
          </p:cNvPr>
          <p:cNvSpPr txBox="1"/>
          <p:nvPr/>
        </p:nvSpPr>
        <p:spPr>
          <a:xfrm rot="16200000">
            <a:off x="8860503" y="3937942"/>
            <a:ext cx="2174313" cy="257776"/>
          </a:xfrm>
          <a:prstGeom prst="rect">
            <a:avLst/>
          </a:prstGeom>
        </p:spPr>
        <p:txBody>
          <a:bodyPr vert="horz" wrap="none" lIns="0" tIns="0" rIns="0" bIns="0" rtlCol="0" anchor="ctr">
            <a:noAutofit/>
          </a:bodyPr>
          <a:lstStyle/>
          <a:p>
            <a:pPr marR="0" lvl="0" indent="0" algn="ctr" fontAlgn="auto">
              <a:lnSpc>
                <a:spcPct val="100000"/>
              </a:lnSpc>
              <a:spcBef>
                <a:spcPts val="0"/>
              </a:spcBef>
              <a:spcAft>
                <a:spcPts val="0"/>
              </a:spcAft>
              <a:buClrTx/>
              <a:buSzTx/>
              <a:buFontTx/>
              <a:buNone/>
              <a:tabLst/>
              <a:defRPr/>
            </a:pPr>
            <a:r>
              <a:rPr lang="en-US" sz="1600" dirty="0">
                <a:solidFill>
                  <a:schemeClr val="tx1">
                    <a:lumMod val="75000"/>
                    <a:lumOff val="25000"/>
                  </a:schemeClr>
                </a:solidFill>
                <a:latin typeface="Poppins Medium" pitchFamily="2" charset="77"/>
                <a:cs typeface="Poppins Medium" pitchFamily="2" charset="77"/>
              </a:rPr>
              <a:t>LS Means (SE)</a:t>
            </a:r>
          </a:p>
        </p:txBody>
      </p:sp>
      <p:sp>
        <p:nvSpPr>
          <p:cNvPr id="19593" name="TextBox 19592">
            <a:extLst>
              <a:ext uri="{FF2B5EF4-FFF2-40B4-BE49-F238E27FC236}">
                <a16:creationId xmlns:a16="http://schemas.microsoft.com/office/drawing/2014/main" id="{9B9CF9D0-2ADE-33A0-1B26-B671909934FC}"/>
              </a:ext>
            </a:extLst>
          </p:cNvPr>
          <p:cNvSpPr txBox="1"/>
          <p:nvPr/>
        </p:nvSpPr>
        <p:spPr>
          <a:xfrm>
            <a:off x="10425640" y="5253770"/>
            <a:ext cx="1322000" cy="257776"/>
          </a:xfrm>
          <a:prstGeom prst="rect">
            <a:avLst/>
          </a:prstGeom>
        </p:spPr>
        <p:txBody>
          <a:bodyPr vert="horz" wrap="none" lIns="0" tIns="0" rIns="0" bIns="0" rtlCol="0" anchor="ctr">
            <a:noAutofit/>
          </a:bodyPr>
          <a:lstStyle/>
          <a:p>
            <a:pPr algn="ctr">
              <a:defRPr/>
            </a:pPr>
            <a:r>
              <a:rPr lang="en-US" sz="1600" dirty="0" err="1">
                <a:solidFill>
                  <a:schemeClr val="tx1">
                    <a:lumMod val="75000"/>
                    <a:lumOff val="25000"/>
                  </a:schemeClr>
                </a:solidFill>
                <a:latin typeface="Poppins Medium" pitchFamily="2" charset="77"/>
                <a:cs typeface="Poppins Medium" pitchFamily="2" charset="77"/>
              </a:rPr>
              <a:t>Wk</a:t>
            </a:r>
            <a:r>
              <a:rPr lang="en-US" sz="1600" dirty="0">
                <a:solidFill>
                  <a:schemeClr val="tx1">
                    <a:lumMod val="75000"/>
                    <a:lumOff val="25000"/>
                  </a:schemeClr>
                </a:solidFill>
                <a:latin typeface="Poppins Medium" pitchFamily="2" charset="77"/>
                <a:cs typeface="Poppins Medium" pitchFamily="2" charset="77"/>
              </a:rPr>
              <a:t> 32</a:t>
            </a:r>
          </a:p>
        </p:txBody>
      </p:sp>
      <p:cxnSp>
        <p:nvCxnSpPr>
          <p:cNvPr id="19594" name="Straight Connector 19593">
            <a:extLst>
              <a:ext uri="{FF2B5EF4-FFF2-40B4-BE49-F238E27FC236}">
                <a16:creationId xmlns:a16="http://schemas.microsoft.com/office/drawing/2014/main" id="{9F484A65-64C7-E0B8-6778-234903C9827A}"/>
              </a:ext>
            </a:extLst>
          </p:cNvPr>
          <p:cNvCxnSpPr>
            <a:cxnSpLocks/>
          </p:cNvCxnSpPr>
          <p:nvPr/>
        </p:nvCxnSpPr>
        <p:spPr>
          <a:xfrm>
            <a:off x="10412017" y="5157704"/>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95" name="Straight Connector 19594">
            <a:extLst>
              <a:ext uri="{FF2B5EF4-FFF2-40B4-BE49-F238E27FC236}">
                <a16:creationId xmlns:a16="http://schemas.microsoft.com/office/drawing/2014/main" id="{18248CDA-6850-F3E3-A93F-39456304AE4C}"/>
              </a:ext>
            </a:extLst>
          </p:cNvPr>
          <p:cNvCxnSpPr>
            <a:cxnSpLocks/>
          </p:cNvCxnSpPr>
          <p:nvPr/>
        </p:nvCxnSpPr>
        <p:spPr>
          <a:xfrm flipH="1">
            <a:off x="10335817" y="5153992"/>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97" name="Straight Connector 19596">
            <a:extLst>
              <a:ext uri="{FF2B5EF4-FFF2-40B4-BE49-F238E27FC236}">
                <a16:creationId xmlns:a16="http://schemas.microsoft.com/office/drawing/2014/main" id="{B492904C-4BC6-6387-4E58-003A22B4D1D4}"/>
              </a:ext>
            </a:extLst>
          </p:cNvPr>
          <p:cNvCxnSpPr>
            <a:cxnSpLocks/>
          </p:cNvCxnSpPr>
          <p:nvPr/>
        </p:nvCxnSpPr>
        <p:spPr>
          <a:xfrm flipH="1">
            <a:off x="10335817" y="4610816"/>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98" name="Straight Connector 19597">
            <a:extLst>
              <a:ext uri="{FF2B5EF4-FFF2-40B4-BE49-F238E27FC236}">
                <a16:creationId xmlns:a16="http://schemas.microsoft.com/office/drawing/2014/main" id="{E5FC04C1-50A3-AB25-999F-89240B0D8B76}"/>
              </a:ext>
            </a:extLst>
          </p:cNvPr>
          <p:cNvCxnSpPr>
            <a:cxnSpLocks/>
          </p:cNvCxnSpPr>
          <p:nvPr/>
        </p:nvCxnSpPr>
        <p:spPr>
          <a:xfrm flipH="1">
            <a:off x="10335817" y="4067641"/>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99" name="Straight Connector 19598">
            <a:extLst>
              <a:ext uri="{FF2B5EF4-FFF2-40B4-BE49-F238E27FC236}">
                <a16:creationId xmlns:a16="http://schemas.microsoft.com/office/drawing/2014/main" id="{B30B1EBB-C2E8-6ADC-E0DF-802D622AA87C}"/>
              </a:ext>
            </a:extLst>
          </p:cNvPr>
          <p:cNvCxnSpPr>
            <a:cxnSpLocks/>
          </p:cNvCxnSpPr>
          <p:nvPr/>
        </p:nvCxnSpPr>
        <p:spPr>
          <a:xfrm>
            <a:off x="10415192" y="2979673"/>
            <a:ext cx="0" cy="217431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00" name="Straight Connector 19599">
            <a:extLst>
              <a:ext uri="{FF2B5EF4-FFF2-40B4-BE49-F238E27FC236}">
                <a16:creationId xmlns:a16="http://schemas.microsoft.com/office/drawing/2014/main" id="{B8C13DEB-4688-9903-34F6-F8F9372AA4B2}"/>
              </a:ext>
            </a:extLst>
          </p:cNvPr>
          <p:cNvCxnSpPr>
            <a:cxnSpLocks/>
          </p:cNvCxnSpPr>
          <p:nvPr/>
        </p:nvCxnSpPr>
        <p:spPr>
          <a:xfrm flipH="1">
            <a:off x="10335817" y="2990435"/>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01" name="TextBox 19600">
            <a:extLst>
              <a:ext uri="{FF2B5EF4-FFF2-40B4-BE49-F238E27FC236}">
                <a16:creationId xmlns:a16="http://schemas.microsoft.com/office/drawing/2014/main" id="{67B364A1-58AF-0929-89BC-6401784A104A}"/>
              </a:ext>
            </a:extLst>
          </p:cNvPr>
          <p:cNvSpPr txBox="1"/>
          <p:nvPr/>
        </p:nvSpPr>
        <p:spPr>
          <a:xfrm>
            <a:off x="9966398" y="5034267"/>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-4</a:t>
            </a:r>
          </a:p>
        </p:txBody>
      </p:sp>
      <p:sp>
        <p:nvSpPr>
          <p:cNvPr id="19603" name="TextBox 19602">
            <a:extLst>
              <a:ext uri="{FF2B5EF4-FFF2-40B4-BE49-F238E27FC236}">
                <a16:creationId xmlns:a16="http://schemas.microsoft.com/office/drawing/2014/main" id="{C4ED6964-828E-61FA-5975-3A0100612488}"/>
              </a:ext>
            </a:extLst>
          </p:cNvPr>
          <p:cNvSpPr txBox="1"/>
          <p:nvPr/>
        </p:nvSpPr>
        <p:spPr>
          <a:xfrm>
            <a:off x="9966398" y="4488398"/>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19604" name="TextBox 19603">
            <a:extLst>
              <a:ext uri="{FF2B5EF4-FFF2-40B4-BE49-F238E27FC236}">
                <a16:creationId xmlns:a16="http://schemas.microsoft.com/office/drawing/2014/main" id="{61D947B9-196E-8B3C-3AE3-2EBF3F5C80DD}"/>
              </a:ext>
            </a:extLst>
          </p:cNvPr>
          <p:cNvSpPr txBox="1"/>
          <p:nvPr/>
        </p:nvSpPr>
        <p:spPr>
          <a:xfrm>
            <a:off x="9966398" y="3942527"/>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dirty="0">
                <a:solidFill>
                  <a:srgbClr val="161616"/>
                </a:solidFill>
                <a:latin typeface="Poppins"/>
              </a:rPr>
              <a:t>-2</a:t>
            </a:r>
            <a:endParaRPr kumimoji="0" lang="en-US" sz="16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9605" name="TextBox 19604">
            <a:extLst>
              <a:ext uri="{FF2B5EF4-FFF2-40B4-BE49-F238E27FC236}">
                <a16:creationId xmlns:a16="http://schemas.microsoft.com/office/drawing/2014/main" id="{31267554-04D6-CD63-D696-3D923FC35D31}"/>
              </a:ext>
            </a:extLst>
          </p:cNvPr>
          <p:cNvSpPr txBox="1"/>
          <p:nvPr/>
        </p:nvSpPr>
        <p:spPr>
          <a:xfrm>
            <a:off x="9966398" y="3396656"/>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-1</a:t>
            </a:r>
          </a:p>
        </p:txBody>
      </p:sp>
      <p:sp>
        <p:nvSpPr>
          <p:cNvPr id="19606" name="TextBox 19605">
            <a:extLst>
              <a:ext uri="{FF2B5EF4-FFF2-40B4-BE49-F238E27FC236}">
                <a16:creationId xmlns:a16="http://schemas.microsoft.com/office/drawing/2014/main" id="{C55C9467-6873-CD62-912E-6A288E15661E}"/>
              </a:ext>
            </a:extLst>
          </p:cNvPr>
          <p:cNvSpPr txBox="1"/>
          <p:nvPr/>
        </p:nvSpPr>
        <p:spPr>
          <a:xfrm>
            <a:off x="9969123" y="2850785"/>
            <a:ext cx="333375" cy="257776"/>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19607" name="TextBox 19606">
            <a:extLst>
              <a:ext uri="{FF2B5EF4-FFF2-40B4-BE49-F238E27FC236}">
                <a16:creationId xmlns:a16="http://schemas.microsoft.com/office/drawing/2014/main" id="{A1520536-BC56-9074-C39D-D2482A224872}"/>
              </a:ext>
            </a:extLst>
          </p:cNvPr>
          <p:cNvSpPr txBox="1"/>
          <p:nvPr/>
        </p:nvSpPr>
        <p:spPr>
          <a:xfrm>
            <a:off x="11126292" y="4662104"/>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-2.40</a:t>
            </a:r>
          </a:p>
        </p:txBody>
      </p:sp>
      <p:sp>
        <p:nvSpPr>
          <p:cNvPr id="19608" name="Rectangle 19607">
            <a:extLst>
              <a:ext uri="{FF2B5EF4-FFF2-40B4-BE49-F238E27FC236}">
                <a16:creationId xmlns:a16="http://schemas.microsoft.com/office/drawing/2014/main" id="{B95EB3F7-A40F-4E3D-7255-D8F057DB2CB3}"/>
              </a:ext>
            </a:extLst>
          </p:cNvPr>
          <p:cNvSpPr/>
          <p:nvPr/>
        </p:nvSpPr>
        <p:spPr>
          <a:xfrm>
            <a:off x="11238422" y="2992272"/>
            <a:ext cx="381443" cy="1298089"/>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609" name="Straight Connector 19608">
            <a:extLst>
              <a:ext uri="{FF2B5EF4-FFF2-40B4-BE49-F238E27FC236}">
                <a16:creationId xmlns:a16="http://schemas.microsoft.com/office/drawing/2014/main" id="{309B4CC7-7B08-8A17-1B9D-F28D817C0200}"/>
              </a:ext>
            </a:extLst>
          </p:cNvPr>
          <p:cNvCxnSpPr>
            <a:cxnSpLocks/>
          </p:cNvCxnSpPr>
          <p:nvPr/>
        </p:nvCxnSpPr>
        <p:spPr>
          <a:xfrm>
            <a:off x="11750023" y="5157704"/>
            <a:ext cx="0" cy="64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10" name="Straight Connector 19609">
            <a:extLst>
              <a:ext uri="{FF2B5EF4-FFF2-40B4-BE49-F238E27FC236}">
                <a16:creationId xmlns:a16="http://schemas.microsoft.com/office/drawing/2014/main" id="{DE66A5FA-8E6D-1BEC-FA1B-16C09ED9C04C}"/>
              </a:ext>
            </a:extLst>
          </p:cNvPr>
          <p:cNvCxnSpPr>
            <a:cxnSpLocks/>
          </p:cNvCxnSpPr>
          <p:nvPr/>
        </p:nvCxnSpPr>
        <p:spPr>
          <a:xfrm>
            <a:off x="10406496" y="5153992"/>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11" name="TextBox 19610">
            <a:extLst>
              <a:ext uri="{FF2B5EF4-FFF2-40B4-BE49-F238E27FC236}">
                <a16:creationId xmlns:a16="http://schemas.microsoft.com/office/drawing/2014/main" id="{583C94F3-E381-73E2-F8B0-B8EADE1BD40E}"/>
              </a:ext>
            </a:extLst>
          </p:cNvPr>
          <p:cNvSpPr txBox="1"/>
          <p:nvPr/>
        </p:nvSpPr>
        <p:spPr>
          <a:xfrm>
            <a:off x="10248721" y="5570895"/>
            <a:ext cx="1768113" cy="430887"/>
          </a:xfrm>
          <a:prstGeom prst="rect">
            <a:avLst/>
          </a:prstGeom>
        </p:spPr>
        <p:txBody>
          <a:bodyPr vert="horz"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Placebo (n = 126)</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Rusfertide (n = 125)</a:t>
            </a:r>
          </a:p>
        </p:txBody>
      </p:sp>
      <p:sp>
        <p:nvSpPr>
          <p:cNvPr id="19612" name="Rectangle 19611">
            <a:extLst>
              <a:ext uri="{FF2B5EF4-FFF2-40B4-BE49-F238E27FC236}">
                <a16:creationId xmlns:a16="http://schemas.microsoft.com/office/drawing/2014/main" id="{66CB18FF-681F-5FFF-1FED-C49C89991ED4}"/>
              </a:ext>
            </a:extLst>
          </p:cNvPr>
          <p:cNvSpPr/>
          <p:nvPr/>
        </p:nvSpPr>
        <p:spPr>
          <a:xfrm>
            <a:off x="10084020" y="5628079"/>
            <a:ext cx="109728" cy="109728"/>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9613" name="Rectangle 19612">
            <a:extLst>
              <a:ext uri="{FF2B5EF4-FFF2-40B4-BE49-F238E27FC236}">
                <a16:creationId xmlns:a16="http://schemas.microsoft.com/office/drawing/2014/main" id="{885BDA01-7EDE-F974-2F43-B406DC32D498}"/>
              </a:ext>
            </a:extLst>
          </p:cNvPr>
          <p:cNvSpPr/>
          <p:nvPr/>
        </p:nvSpPr>
        <p:spPr>
          <a:xfrm>
            <a:off x="10084020" y="5833995"/>
            <a:ext cx="109728" cy="10972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615" name="Straight Connector 19614">
            <a:extLst>
              <a:ext uri="{FF2B5EF4-FFF2-40B4-BE49-F238E27FC236}">
                <a16:creationId xmlns:a16="http://schemas.microsoft.com/office/drawing/2014/main" id="{E5975E32-98B9-68CB-32C2-431E085A89E5}"/>
              </a:ext>
            </a:extLst>
          </p:cNvPr>
          <p:cNvCxnSpPr>
            <a:cxnSpLocks/>
          </p:cNvCxnSpPr>
          <p:nvPr/>
        </p:nvCxnSpPr>
        <p:spPr>
          <a:xfrm flipH="1">
            <a:off x="10335817" y="3524466"/>
            <a:ext cx="76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16" name="Right Bracket 19615">
            <a:extLst>
              <a:ext uri="{FF2B5EF4-FFF2-40B4-BE49-F238E27FC236}">
                <a16:creationId xmlns:a16="http://schemas.microsoft.com/office/drawing/2014/main" id="{E780D97C-B0ED-7771-2D50-7A80B0B4B93F}"/>
              </a:ext>
            </a:extLst>
          </p:cNvPr>
          <p:cNvSpPr/>
          <p:nvPr/>
        </p:nvSpPr>
        <p:spPr>
          <a:xfrm rot="16200000">
            <a:off x="10991923" y="2312002"/>
            <a:ext cx="140911" cy="1125218"/>
          </a:xfrm>
          <a:prstGeom prst="rightBracket">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621" name="TextBox 19620">
            <a:extLst>
              <a:ext uri="{FF2B5EF4-FFF2-40B4-BE49-F238E27FC236}">
                <a16:creationId xmlns:a16="http://schemas.microsoft.com/office/drawing/2014/main" id="{6A9A75C0-DDC3-2E4E-D6F6-8F29E4B0A8BC}"/>
              </a:ext>
            </a:extLst>
          </p:cNvPr>
          <p:cNvSpPr txBox="1"/>
          <p:nvPr/>
        </p:nvSpPr>
        <p:spPr>
          <a:xfrm>
            <a:off x="10473324" y="3696967"/>
            <a:ext cx="568976" cy="354113"/>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-0.54</a:t>
            </a:r>
          </a:p>
        </p:txBody>
      </p:sp>
      <p:grpSp>
        <p:nvGrpSpPr>
          <p:cNvPr id="19623" name="Group 19622">
            <a:extLst>
              <a:ext uri="{FF2B5EF4-FFF2-40B4-BE49-F238E27FC236}">
                <a16:creationId xmlns:a16="http://schemas.microsoft.com/office/drawing/2014/main" id="{7A8E11A4-96F1-A0AD-F712-F7A1C68A6B5E}"/>
              </a:ext>
            </a:extLst>
          </p:cNvPr>
          <p:cNvGrpSpPr/>
          <p:nvPr/>
        </p:nvGrpSpPr>
        <p:grpSpPr>
          <a:xfrm rot="10800000">
            <a:off x="10686006" y="3114056"/>
            <a:ext cx="167696" cy="605097"/>
            <a:chOff x="4453652" y="4784203"/>
            <a:chExt cx="90646" cy="41412"/>
          </a:xfrm>
        </p:grpSpPr>
        <p:cxnSp>
          <p:nvCxnSpPr>
            <p:cNvPr id="19624" name="Straight Connector 19623">
              <a:extLst>
                <a:ext uri="{FF2B5EF4-FFF2-40B4-BE49-F238E27FC236}">
                  <a16:creationId xmlns:a16="http://schemas.microsoft.com/office/drawing/2014/main" id="{50A8D9D4-CE5D-6362-848D-9C680C3ECECD}"/>
                </a:ext>
              </a:extLst>
            </p:cNvPr>
            <p:cNvCxnSpPr/>
            <p:nvPr/>
          </p:nvCxnSpPr>
          <p:spPr>
            <a:xfrm>
              <a:off x="4453652" y="478452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25" name="Straight Connector 19624">
              <a:extLst>
                <a:ext uri="{FF2B5EF4-FFF2-40B4-BE49-F238E27FC236}">
                  <a16:creationId xmlns:a16="http://schemas.microsoft.com/office/drawing/2014/main" id="{D05498C5-A4E8-DFED-EC7A-DC32BBCDB3A3}"/>
                </a:ext>
              </a:extLst>
            </p:cNvPr>
            <p:cNvCxnSpPr>
              <a:cxnSpLocks/>
            </p:cNvCxnSpPr>
            <p:nvPr/>
          </p:nvCxnSpPr>
          <p:spPr>
            <a:xfrm rot="10800000" flipV="1">
              <a:off x="4502150" y="4784203"/>
              <a:ext cx="0" cy="414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622" name="Rectangle 19621">
            <a:extLst>
              <a:ext uri="{FF2B5EF4-FFF2-40B4-BE49-F238E27FC236}">
                <a16:creationId xmlns:a16="http://schemas.microsoft.com/office/drawing/2014/main" id="{54E19CF5-A01B-13DA-EC05-BDB4227D606F}"/>
              </a:ext>
            </a:extLst>
          </p:cNvPr>
          <p:cNvSpPr/>
          <p:nvPr/>
        </p:nvSpPr>
        <p:spPr>
          <a:xfrm flipV="1">
            <a:off x="10579133" y="3000533"/>
            <a:ext cx="381443" cy="270954"/>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19617" name="Straight Connector 19616">
            <a:extLst>
              <a:ext uri="{FF2B5EF4-FFF2-40B4-BE49-F238E27FC236}">
                <a16:creationId xmlns:a16="http://schemas.microsoft.com/office/drawing/2014/main" id="{A8F8F997-6804-7E1C-4A6D-00A807D2F2EB}"/>
              </a:ext>
            </a:extLst>
          </p:cNvPr>
          <p:cNvCxnSpPr>
            <a:cxnSpLocks/>
          </p:cNvCxnSpPr>
          <p:nvPr/>
        </p:nvCxnSpPr>
        <p:spPr>
          <a:xfrm>
            <a:off x="10406496" y="2990435"/>
            <a:ext cx="135172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73889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5BC82-77AE-FA90-719E-479649188AE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98E94E5-D527-1094-81D9-91EC1112255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959639" y="1453895"/>
            <a:ext cx="9986114" cy="1440305"/>
          </a:xfrm>
          <a:prstGeom prst="rect">
            <a:avLst/>
          </a:prstGeom>
        </p:spPr>
      </p:pic>
      <p:sp>
        <p:nvSpPr>
          <p:cNvPr id="7" name="TextBox 6">
            <a:extLst>
              <a:ext uri="{FF2B5EF4-FFF2-40B4-BE49-F238E27FC236}">
                <a16:creationId xmlns:a16="http://schemas.microsoft.com/office/drawing/2014/main" id="{1C1378AD-811F-3681-CEDD-0ED0492BB08C}"/>
              </a:ext>
            </a:extLst>
          </p:cNvPr>
          <p:cNvSpPr txBox="1"/>
          <p:nvPr/>
        </p:nvSpPr>
        <p:spPr>
          <a:xfrm>
            <a:off x="1072119" y="1170431"/>
            <a:ext cx="1280160" cy="274320"/>
          </a:xfrm>
          <a:prstGeom prst="rect">
            <a:avLst/>
          </a:prstGeom>
          <a:solidFill>
            <a:schemeClr val="accent1"/>
          </a:solidFill>
          <a:ln>
            <a:noFill/>
          </a:ln>
        </p:spPr>
        <p:txBody>
          <a:bodyPr vert="horz" wrap="square" lIns="0" tIns="0" rIns="0" bIns="0" rtlCol="0" anchor="ctr">
            <a:spAutoFit/>
          </a:bodyPr>
          <a:lstStyle/>
          <a:p>
            <a:pPr algn="ctr"/>
            <a:r>
              <a:rPr lang="en-US" sz="1200" b="1" dirty="0" err="1">
                <a:solidFill>
                  <a:schemeClr val="bg2"/>
                </a:solidFill>
              </a:rPr>
              <a:t>Bomedemstat</a:t>
            </a:r>
            <a:endParaRPr lang="en-US" sz="1200" b="1" dirty="0">
              <a:solidFill>
                <a:schemeClr val="bg2"/>
              </a:solidFill>
            </a:endParaRPr>
          </a:p>
        </p:txBody>
      </p:sp>
      <p:sp>
        <p:nvSpPr>
          <p:cNvPr id="5" name="Title 4">
            <a:extLst>
              <a:ext uri="{FF2B5EF4-FFF2-40B4-BE49-F238E27FC236}">
                <a16:creationId xmlns:a16="http://schemas.microsoft.com/office/drawing/2014/main" id="{DB90C3CA-C510-AC2B-822D-EB3EF1097557}"/>
              </a:ext>
            </a:extLst>
          </p:cNvPr>
          <p:cNvSpPr>
            <a:spLocks noGrp="1"/>
          </p:cNvSpPr>
          <p:nvPr>
            <p:ph type="title"/>
          </p:nvPr>
        </p:nvSpPr>
        <p:spPr>
          <a:xfrm>
            <a:off x="231078" y="531006"/>
            <a:ext cx="11740260" cy="502445"/>
          </a:xfrm>
        </p:spPr>
        <p:txBody>
          <a:bodyPr/>
          <a:lstStyle/>
          <a:p>
            <a:r>
              <a:rPr lang="en-US"/>
              <a:t>Bomedemstat (LSD1 Inhibitor) for ET and PV</a:t>
            </a:r>
          </a:p>
        </p:txBody>
      </p:sp>
      <p:sp>
        <p:nvSpPr>
          <p:cNvPr id="36" name="Content Placeholder 35">
            <a:extLst>
              <a:ext uri="{FF2B5EF4-FFF2-40B4-BE49-F238E27FC236}">
                <a16:creationId xmlns:a16="http://schemas.microsoft.com/office/drawing/2014/main" id="{E3D0E273-01AA-FF80-381C-291907C892E6}"/>
              </a:ext>
            </a:extLst>
          </p:cNvPr>
          <p:cNvSpPr>
            <a:spLocks noGrp="1"/>
          </p:cNvSpPr>
          <p:nvPr>
            <p:ph idx="1"/>
          </p:nvPr>
        </p:nvSpPr>
        <p:spPr>
          <a:xfrm>
            <a:off x="231775" y="2775328"/>
            <a:ext cx="11739563" cy="3314322"/>
          </a:xfrm>
        </p:spPr>
        <p:txBody>
          <a:bodyPr/>
          <a:lstStyle/>
          <a:p>
            <a:r>
              <a:rPr lang="en-US" dirty="0"/>
              <a:t>LSD1 </a:t>
            </a:r>
          </a:p>
          <a:p>
            <a:pPr lvl="2"/>
            <a:r>
              <a:rPr lang="en-US" sz="2000" dirty="0"/>
              <a:t>Demethylates histone H3K4 resulting in epigenetic regulation of gene transcription</a:t>
            </a:r>
          </a:p>
          <a:p>
            <a:pPr lvl="2"/>
            <a:r>
              <a:rPr lang="en-US" sz="2000" dirty="0"/>
              <a:t>Regulates HSC proliferation</a:t>
            </a:r>
            <a:endParaRPr lang="en-US" dirty="0"/>
          </a:p>
          <a:p>
            <a:r>
              <a:rPr lang="en-US" sz="2200" dirty="0"/>
              <a:t>LSD1 Inhibitor: bomedemstat </a:t>
            </a:r>
          </a:p>
          <a:p>
            <a:pPr lvl="2"/>
            <a:r>
              <a:rPr lang="en-US" sz="2000" dirty="0"/>
              <a:t>Selectively inhibits proliferation and induced apoptosis via increasing expression and methylation of p53, independently increasing PUMA and decreasing BCLXL</a:t>
            </a:r>
          </a:p>
          <a:p>
            <a:r>
              <a:rPr lang="en-US" sz="2200" dirty="0"/>
              <a:t>In a mouse model of MPN, bomedemstat reduced platelets, inflammatory cytokines, and allele burden from mutated cells</a:t>
            </a:r>
          </a:p>
        </p:txBody>
      </p:sp>
      <p:sp>
        <p:nvSpPr>
          <p:cNvPr id="12" name="Content Placeholder 11">
            <a:extLst>
              <a:ext uri="{FF2B5EF4-FFF2-40B4-BE49-F238E27FC236}">
                <a16:creationId xmlns:a16="http://schemas.microsoft.com/office/drawing/2014/main" id="{5DF378B0-6F99-4775-3A28-01C758915753}"/>
              </a:ext>
            </a:extLst>
          </p:cNvPr>
          <p:cNvSpPr>
            <a:spLocks noGrp="1"/>
          </p:cNvSpPr>
          <p:nvPr>
            <p:ph sz="quarter" idx="10"/>
          </p:nvPr>
        </p:nvSpPr>
        <p:spPr>
          <a:xfrm>
            <a:off x="2168423" y="6302375"/>
            <a:ext cx="7812290" cy="327025"/>
          </a:xfrm>
        </p:spPr>
        <p:txBody>
          <a:bodyPr/>
          <a:lstStyle/>
          <a:p>
            <a:r>
              <a:rPr lang="de-DE" dirty="0"/>
              <a:t>Jutzi. HemaSphere. 2018;2:3. Gill. Cells. 2022;11:2107. Portion of an image used per Creative Commons License 4.0 https://creativecommons.org/licenses/by/4.0/.</a:t>
            </a:r>
            <a:endParaRPr lang="en-US" dirty="0"/>
          </a:p>
        </p:txBody>
      </p:sp>
    </p:spTree>
    <p:extLst>
      <p:ext uri="{BB962C8B-B14F-4D97-AF65-F5344CB8AC3E}">
        <p14:creationId xmlns:p14="http://schemas.microsoft.com/office/powerpoint/2010/main" val="4277914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F7396-3B07-7042-8CB2-849350178A7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C136E89-561E-D6F1-B3AB-D37775E82DAF}"/>
              </a:ext>
            </a:extLst>
          </p:cNvPr>
          <p:cNvSpPr>
            <a:spLocks noGrp="1"/>
          </p:cNvSpPr>
          <p:nvPr>
            <p:ph type="title"/>
          </p:nvPr>
        </p:nvSpPr>
        <p:spPr>
          <a:xfrm>
            <a:off x="231078" y="531006"/>
            <a:ext cx="11740260" cy="502445"/>
          </a:xfrm>
        </p:spPr>
        <p:txBody>
          <a:bodyPr/>
          <a:lstStyle/>
          <a:p>
            <a:r>
              <a:rPr lang="en-US"/>
              <a:t>Bomedemstat for Patients With ET With Inadequate Response or Intolerance to Standard Therapy</a:t>
            </a:r>
          </a:p>
        </p:txBody>
      </p:sp>
      <p:sp>
        <p:nvSpPr>
          <p:cNvPr id="14" name="Content Placeholder 13">
            <a:extLst>
              <a:ext uri="{FF2B5EF4-FFF2-40B4-BE49-F238E27FC236}">
                <a16:creationId xmlns:a16="http://schemas.microsoft.com/office/drawing/2014/main" id="{931F9AF3-BD22-F4B9-5126-5898E01B4143}"/>
              </a:ext>
            </a:extLst>
          </p:cNvPr>
          <p:cNvSpPr>
            <a:spLocks noGrp="1"/>
          </p:cNvSpPr>
          <p:nvPr>
            <p:ph idx="1"/>
          </p:nvPr>
        </p:nvSpPr>
        <p:spPr>
          <a:xfrm>
            <a:off x="231078" y="1335023"/>
            <a:ext cx="11740260" cy="721295"/>
          </a:xfrm>
        </p:spPr>
        <p:txBody>
          <a:bodyPr/>
          <a:lstStyle/>
          <a:p>
            <a:r>
              <a:rPr lang="en-US" altLang="en-US" sz="1600" dirty="0"/>
              <a:t>Open-label phase II trial of </a:t>
            </a:r>
            <a:r>
              <a:rPr lang="en-US" altLang="en-US" sz="1600" dirty="0" err="1"/>
              <a:t>bomedemstat</a:t>
            </a:r>
            <a:r>
              <a:rPr lang="en-US" altLang="en-US" sz="1600" dirty="0"/>
              <a:t> (initial dose 0.6 mg/kg/day PO, titrated to platelets 200-400 x 10</a:t>
            </a:r>
            <a:r>
              <a:rPr lang="en-US" altLang="en-US" sz="1600" baseline="30000" dirty="0"/>
              <a:t>9</a:t>
            </a:r>
            <a:r>
              <a:rPr lang="en-US" altLang="en-US" sz="1600" dirty="0"/>
              <a:t>/L) for patients with ET who required cytoreduction and had inadequate response or intolerance to ≥1 standard therapy; platelets &gt;450 x 10</a:t>
            </a:r>
            <a:r>
              <a:rPr lang="en-US" altLang="en-US" sz="1600" baseline="30000" dirty="0"/>
              <a:t>9</a:t>
            </a:r>
            <a:r>
              <a:rPr lang="en-US" altLang="en-US" sz="1600" dirty="0"/>
              <a:t>/L and Hb ≥100 g/L (N = 73)</a:t>
            </a:r>
          </a:p>
        </p:txBody>
      </p:sp>
      <p:sp>
        <p:nvSpPr>
          <p:cNvPr id="4" name="Content Placeholder 3">
            <a:extLst>
              <a:ext uri="{FF2B5EF4-FFF2-40B4-BE49-F238E27FC236}">
                <a16:creationId xmlns:a16="http://schemas.microsoft.com/office/drawing/2014/main" id="{8D127997-16DB-C4FD-E6FB-C07E8A499828}"/>
              </a:ext>
            </a:extLst>
          </p:cNvPr>
          <p:cNvSpPr>
            <a:spLocks noGrp="1"/>
          </p:cNvSpPr>
          <p:nvPr>
            <p:ph sz="quarter" idx="10"/>
          </p:nvPr>
        </p:nvSpPr>
        <p:spPr>
          <a:xfrm>
            <a:off x="1712199" y="6302375"/>
            <a:ext cx="7812290" cy="327025"/>
          </a:xfrm>
        </p:spPr>
        <p:txBody>
          <a:bodyPr anchor="b"/>
          <a:lstStyle/>
          <a:p>
            <a:pPr algn="ctr"/>
            <a:r>
              <a:rPr lang="en-US" dirty="0"/>
              <a:t>Goethert. ASH 2023. </a:t>
            </a:r>
            <a:r>
              <a:rPr lang="en-US" dirty="0" err="1"/>
              <a:t>Abstr</a:t>
            </a:r>
            <a:r>
              <a:rPr lang="en-US" dirty="0"/>
              <a:t> 747. NCT04254978. </a:t>
            </a:r>
          </a:p>
        </p:txBody>
      </p:sp>
      <p:sp>
        <p:nvSpPr>
          <p:cNvPr id="2" name="TextBox 1">
            <a:extLst>
              <a:ext uri="{FF2B5EF4-FFF2-40B4-BE49-F238E27FC236}">
                <a16:creationId xmlns:a16="http://schemas.microsoft.com/office/drawing/2014/main" id="{C59B237C-D94B-CBFD-82DE-D65440D86BA4}"/>
              </a:ext>
            </a:extLst>
          </p:cNvPr>
          <p:cNvSpPr txBox="1"/>
          <p:nvPr/>
        </p:nvSpPr>
        <p:spPr>
          <a:xfrm>
            <a:off x="7131887" y="2079004"/>
            <a:ext cx="4145221" cy="56916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161616"/>
                </a:solidFill>
                <a:effectLst/>
                <a:uLnTx/>
                <a:uFillTx/>
                <a:latin typeface="Poppins"/>
                <a:ea typeface="+mn-ea"/>
                <a:cs typeface="+mn-cs"/>
              </a:rPr>
              <a:t>Absolute Change in Variant </a:t>
            </a:r>
            <a:br>
              <a:rPr kumimoji="0" lang="en-US" b="1" i="0" u="none" strike="noStrike" kern="1200" cap="none" spc="0" normalizeH="0" baseline="0" noProof="0" dirty="0">
                <a:ln>
                  <a:noFill/>
                </a:ln>
                <a:solidFill>
                  <a:srgbClr val="161616"/>
                </a:solidFill>
                <a:effectLst/>
                <a:uLnTx/>
                <a:uFillTx/>
                <a:latin typeface="Poppins"/>
                <a:ea typeface="+mn-ea"/>
                <a:cs typeface="+mn-cs"/>
              </a:rPr>
            </a:br>
            <a:r>
              <a:rPr kumimoji="0" lang="en-US" b="1" i="0" u="none" strike="noStrike" kern="1200" cap="none" spc="0" normalizeH="0" baseline="0" noProof="0" dirty="0">
                <a:ln>
                  <a:noFill/>
                </a:ln>
                <a:solidFill>
                  <a:srgbClr val="161616"/>
                </a:solidFill>
                <a:effectLst/>
                <a:uLnTx/>
                <a:uFillTx/>
                <a:latin typeface="Poppins"/>
                <a:ea typeface="+mn-ea"/>
                <a:cs typeface="+mn-cs"/>
              </a:rPr>
              <a:t>Allele Frequency (VAF) at </a:t>
            </a:r>
            <a:r>
              <a:rPr kumimoji="0" lang="en-US" b="1" i="0" u="none" strike="noStrike" kern="1200" cap="none" spc="0" normalizeH="0" baseline="0" noProof="0" dirty="0" err="1">
                <a:ln>
                  <a:noFill/>
                </a:ln>
                <a:solidFill>
                  <a:srgbClr val="161616"/>
                </a:solidFill>
                <a:effectLst/>
                <a:uLnTx/>
                <a:uFillTx/>
                <a:latin typeface="Poppins"/>
                <a:ea typeface="+mn-ea"/>
                <a:cs typeface="+mn-cs"/>
              </a:rPr>
              <a:t>Wk</a:t>
            </a:r>
            <a:r>
              <a:rPr kumimoji="0" lang="en-US" b="1" i="0" u="none" strike="noStrike" kern="1200" cap="none" spc="0" normalizeH="0" baseline="0" noProof="0" dirty="0">
                <a:ln>
                  <a:noFill/>
                </a:ln>
                <a:solidFill>
                  <a:srgbClr val="161616"/>
                </a:solidFill>
                <a:effectLst/>
                <a:uLnTx/>
                <a:uFillTx/>
                <a:latin typeface="Poppins"/>
                <a:ea typeface="+mn-ea"/>
                <a:cs typeface="+mn-cs"/>
              </a:rPr>
              <a:t> 24</a:t>
            </a:r>
            <a:endParaRPr kumimoji="0" lang="en-US" b="1" i="0" u="none" strike="noStrike" kern="1200" cap="none" spc="0" normalizeH="0" baseline="30000" noProof="0" dirty="0">
              <a:ln>
                <a:noFill/>
              </a:ln>
              <a:solidFill>
                <a:srgbClr val="161616"/>
              </a:solidFill>
              <a:effectLst/>
              <a:uLnTx/>
              <a:uFillTx/>
              <a:latin typeface="Poppins"/>
              <a:ea typeface="+mn-ea"/>
              <a:cs typeface="+mn-cs"/>
            </a:endParaRPr>
          </a:p>
        </p:txBody>
      </p:sp>
      <p:sp>
        <p:nvSpPr>
          <p:cNvPr id="6" name="TextBox 5">
            <a:extLst>
              <a:ext uri="{FF2B5EF4-FFF2-40B4-BE49-F238E27FC236}">
                <a16:creationId xmlns:a16="http://schemas.microsoft.com/office/drawing/2014/main" id="{9D3E87A1-AB82-82E1-E9EB-9D81504C774D}"/>
              </a:ext>
            </a:extLst>
          </p:cNvPr>
          <p:cNvSpPr txBox="1"/>
          <p:nvPr/>
        </p:nvSpPr>
        <p:spPr>
          <a:xfrm rot="16200000">
            <a:off x="4731765" y="4041566"/>
            <a:ext cx="3621820" cy="334139"/>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75000"/>
                    <a:lumOff val="25000"/>
                  </a:schemeClr>
                </a:solidFill>
                <a:latin typeface="Poppins Medium" pitchFamily="2" charset="77"/>
                <a:cs typeface="Poppins Medium" pitchFamily="2" charset="77"/>
              </a:rPr>
              <a:t>Absolute Change in VAF (%)</a:t>
            </a:r>
          </a:p>
        </p:txBody>
      </p:sp>
      <p:sp>
        <p:nvSpPr>
          <p:cNvPr id="8" name="TextBox 7">
            <a:extLst>
              <a:ext uri="{FF2B5EF4-FFF2-40B4-BE49-F238E27FC236}">
                <a16:creationId xmlns:a16="http://schemas.microsoft.com/office/drawing/2014/main" id="{E557BE78-A751-5227-EC5C-8E93A25B82B8}"/>
              </a:ext>
            </a:extLst>
          </p:cNvPr>
          <p:cNvSpPr txBox="1"/>
          <p:nvPr/>
        </p:nvSpPr>
        <p:spPr>
          <a:xfrm>
            <a:off x="7185278" y="3267695"/>
            <a:ext cx="3305175" cy="412069"/>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Decrease in VAF</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85% (39/46)</a:t>
            </a:r>
            <a:endParaRPr kumimoji="0" lang="en-US" sz="1400" b="0" i="0" u="none" strike="noStrike" kern="1200" cap="none" spc="0" normalizeH="0" baseline="30000" noProof="0" dirty="0">
              <a:ln>
                <a:noFill/>
              </a:ln>
              <a:solidFill>
                <a:srgbClr val="161616"/>
              </a:solidFill>
              <a:effectLst/>
              <a:uLnTx/>
              <a:uFillTx/>
              <a:latin typeface="Poppins"/>
              <a:ea typeface="+mn-ea"/>
              <a:cs typeface="+mn-cs"/>
            </a:endParaRPr>
          </a:p>
        </p:txBody>
      </p:sp>
      <p:sp>
        <p:nvSpPr>
          <p:cNvPr id="11" name="TextBox 10">
            <a:extLst>
              <a:ext uri="{FF2B5EF4-FFF2-40B4-BE49-F238E27FC236}">
                <a16:creationId xmlns:a16="http://schemas.microsoft.com/office/drawing/2014/main" id="{BCBC1352-E80C-34C5-82A7-691CAF44280F}"/>
              </a:ext>
            </a:extLst>
          </p:cNvPr>
          <p:cNvSpPr txBox="1"/>
          <p:nvPr/>
        </p:nvSpPr>
        <p:spPr>
          <a:xfrm>
            <a:off x="9887021" y="4559405"/>
            <a:ext cx="1848267" cy="412069"/>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Increase in VAF</a:t>
            </a:r>
            <a:br>
              <a:rPr kumimoji="0" lang="en-US" sz="1400" b="0" i="0" u="none" strike="noStrike" kern="1200" cap="none" spc="0" normalizeH="0" baseline="0" noProof="0" dirty="0">
                <a:ln>
                  <a:noFill/>
                </a:ln>
                <a:solidFill>
                  <a:srgbClr val="161616"/>
                </a:solidFill>
                <a:effectLst/>
                <a:uLnTx/>
                <a:uFillTx/>
                <a:latin typeface="Poppins"/>
                <a:ea typeface="+mn-ea"/>
                <a:cs typeface="+mn-cs"/>
              </a:rPr>
            </a:br>
            <a:r>
              <a:rPr kumimoji="0" lang="en-US" sz="1400" b="0" i="0" u="none" strike="noStrike" kern="1200" cap="none" spc="0" normalizeH="0" baseline="0" noProof="0" dirty="0">
                <a:ln>
                  <a:noFill/>
                </a:ln>
                <a:solidFill>
                  <a:srgbClr val="161616"/>
                </a:solidFill>
                <a:effectLst/>
                <a:uLnTx/>
                <a:uFillTx/>
                <a:latin typeface="Poppins"/>
                <a:ea typeface="+mn-ea"/>
                <a:cs typeface="+mn-cs"/>
              </a:rPr>
              <a:t>15% (7/46)</a:t>
            </a:r>
            <a:endParaRPr kumimoji="0" lang="en-US" sz="1400" b="0" i="0" u="none" strike="noStrike" kern="1200" cap="none" spc="0" normalizeH="0" baseline="30000" noProof="0" dirty="0">
              <a:ln>
                <a:noFill/>
              </a:ln>
              <a:solidFill>
                <a:srgbClr val="161616"/>
              </a:solidFill>
              <a:effectLst/>
              <a:uLnTx/>
              <a:uFillTx/>
              <a:latin typeface="Poppins"/>
              <a:ea typeface="+mn-ea"/>
              <a:cs typeface="+mn-cs"/>
            </a:endParaRPr>
          </a:p>
        </p:txBody>
      </p:sp>
      <p:sp>
        <p:nvSpPr>
          <p:cNvPr id="12" name="TextBox 11">
            <a:extLst>
              <a:ext uri="{FF2B5EF4-FFF2-40B4-BE49-F238E27FC236}">
                <a16:creationId xmlns:a16="http://schemas.microsoft.com/office/drawing/2014/main" id="{DC0BA608-824D-4E92-4D11-82F5BADCE533}"/>
              </a:ext>
            </a:extLst>
          </p:cNvPr>
          <p:cNvSpPr txBox="1"/>
          <p:nvPr/>
        </p:nvSpPr>
        <p:spPr>
          <a:xfrm>
            <a:off x="9655682" y="5148036"/>
            <a:ext cx="1429562" cy="739649"/>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JAK2</a:t>
            </a:r>
            <a:br>
              <a:rPr kumimoji="0" lang="en-US" sz="1600" b="0" i="0" u="none" strike="noStrike" kern="1200" cap="none" spc="0" normalizeH="0" baseline="0" noProof="0" dirty="0">
                <a:ln>
                  <a:noFill/>
                </a:ln>
                <a:solidFill>
                  <a:srgbClr val="161616"/>
                </a:solidFill>
                <a:effectLst/>
                <a:uLnTx/>
                <a:uFillTx/>
                <a:latin typeface="Poppins"/>
                <a:ea typeface="+mn-ea"/>
                <a:cs typeface="+mn-cs"/>
              </a:rPr>
            </a:br>
            <a:r>
              <a:rPr kumimoji="0" lang="en-US" sz="1600" b="0" i="0" u="none" strike="noStrike" kern="1200" cap="none" spc="0" normalizeH="0" baseline="0" noProof="0" dirty="0">
                <a:ln>
                  <a:noFill/>
                </a:ln>
                <a:solidFill>
                  <a:srgbClr val="161616"/>
                </a:solidFill>
                <a:effectLst/>
                <a:uLnTx/>
                <a:uFillTx/>
                <a:latin typeface="Poppins"/>
                <a:ea typeface="+mn-ea"/>
                <a:cs typeface="+mn-cs"/>
              </a:rPr>
              <a:t>CALR</a:t>
            </a:r>
            <a:br>
              <a:rPr kumimoji="0" lang="en-US" sz="1600" b="0" i="0" u="none" strike="noStrike" kern="1200" cap="none" spc="0" normalizeH="0" baseline="0" noProof="0" dirty="0">
                <a:ln>
                  <a:noFill/>
                </a:ln>
                <a:solidFill>
                  <a:srgbClr val="161616"/>
                </a:solidFill>
                <a:effectLst/>
                <a:uLnTx/>
                <a:uFillTx/>
                <a:latin typeface="Poppins"/>
                <a:ea typeface="+mn-ea"/>
                <a:cs typeface="+mn-cs"/>
              </a:rPr>
            </a:br>
            <a:r>
              <a:rPr kumimoji="0" lang="en-US" sz="1600" b="0" i="0" u="none" strike="noStrike" kern="1200" cap="none" spc="0" normalizeH="0" baseline="0" noProof="0" dirty="0">
                <a:ln>
                  <a:noFill/>
                </a:ln>
                <a:solidFill>
                  <a:srgbClr val="161616"/>
                </a:solidFill>
                <a:effectLst/>
                <a:uLnTx/>
                <a:uFillTx/>
                <a:latin typeface="Poppins"/>
                <a:ea typeface="+mn-ea"/>
                <a:cs typeface="+mn-cs"/>
              </a:rPr>
              <a:t>MPL</a:t>
            </a:r>
            <a:endParaRPr kumimoji="0" lang="en-US" sz="1600" b="0" i="0" u="none" strike="noStrike" kern="1200" cap="none" spc="0" normalizeH="0" baseline="30000" noProof="0" dirty="0">
              <a:ln>
                <a:noFill/>
              </a:ln>
              <a:solidFill>
                <a:srgbClr val="161616"/>
              </a:solidFill>
              <a:effectLst/>
              <a:uLnTx/>
              <a:uFillTx/>
              <a:latin typeface="Poppins"/>
              <a:ea typeface="+mn-ea"/>
              <a:cs typeface="+mn-cs"/>
            </a:endParaRPr>
          </a:p>
        </p:txBody>
      </p:sp>
      <p:sp>
        <p:nvSpPr>
          <p:cNvPr id="13" name="Rectangle 12">
            <a:extLst>
              <a:ext uri="{FF2B5EF4-FFF2-40B4-BE49-F238E27FC236}">
                <a16:creationId xmlns:a16="http://schemas.microsoft.com/office/drawing/2014/main" id="{654054A6-EEB4-55ED-4B6C-C0C28418A66C}"/>
              </a:ext>
            </a:extLst>
          </p:cNvPr>
          <p:cNvSpPr/>
          <p:nvPr/>
        </p:nvSpPr>
        <p:spPr>
          <a:xfrm>
            <a:off x="9440111" y="5187694"/>
            <a:ext cx="146304" cy="146304"/>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5" name="Rectangle 14">
            <a:extLst>
              <a:ext uri="{FF2B5EF4-FFF2-40B4-BE49-F238E27FC236}">
                <a16:creationId xmlns:a16="http://schemas.microsoft.com/office/drawing/2014/main" id="{8133905F-2069-4304-42EB-ADD1D4F735C4}"/>
              </a:ext>
            </a:extLst>
          </p:cNvPr>
          <p:cNvSpPr/>
          <p:nvPr/>
        </p:nvSpPr>
        <p:spPr>
          <a:xfrm>
            <a:off x="9440111" y="5430486"/>
            <a:ext cx="146304" cy="1463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17" name="Rectangle 16">
            <a:extLst>
              <a:ext uri="{FF2B5EF4-FFF2-40B4-BE49-F238E27FC236}">
                <a16:creationId xmlns:a16="http://schemas.microsoft.com/office/drawing/2014/main" id="{00A66FEF-1927-B536-8505-035471605FAD}"/>
              </a:ext>
            </a:extLst>
          </p:cNvPr>
          <p:cNvSpPr/>
          <p:nvPr/>
        </p:nvSpPr>
        <p:spPr>
          <a:xfrm>
            <a:off x="9440111" y="5673278"/>
            <a:ext cx="146304" cy="14630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22" name="Freeform 21">
            <a:extLst>
              <a:ext uri="{FF2B5EF4-FFF2-40B4-BE49-F238E27FC236}">
                <a16:creationId xmlns:a16="http://schemas.microsoft.com/office/drawing/2014/main" id="{DC697735-D0E6-2366-731E-31DFDC78DE09}"/>
              </a:ext>
            </a:extLst>
          </p:cNvPr>
          <p:cNvSpPr/>
          <p:nvPr/>
        </p:nvSpPr>
        <p:spPr>
          <a:xfrm>
            <a:off x="7185279" y="3736721"/>
            <a:ext cx="3305175" cy="181821"/>
          </a:xfrm>
          <a:custGeom>
            <a:avLst/>
            <a:gdLst>
              <a:gd name="csX0" fmla="*/ 0 w 3305175"/>
              <a:gd name="csY0" fmla="*/ 120650 h 123825"/>
              <a:gd name="csX1" fmla="*/ 0 w 3305175"/>
              <a:gd name="csY1" fmla="*/ 0 h 123825"/>
              <a:gd name="csX2" fmla="*/ 3305175 w 3305175"/>
              <a:gd name="csY2" fmla="*/ 0 h 123825"/>
              <a:gd name="csX3" fmla="*/ 3305175 w 3305175"/>
              <a:gd name="csY3" fmla="*/ 123825 h 123825"/>
            </a:gdLst>
            <a:ahLst/>
            <a:cxnLst>
              <a:cxn ang="0">
                <a:pos x="csX0" y="csY0"/>
              </a:cxn>
              <a:cxn ang="0">
                <a:pos x="csX1" y="csY1"/>
              </a:cxn>
              <a:cxn ang="0">
                <a:pos x="csX2" y="csY2"/>
              </a:cxn>
              <a:cxn ang="0">
                <a:pos x="csX3" y="csY3"/>
              </a:cxn>
            </a:cxnLst>
            <a:rect l="l" t="t" r="r" b="b"/>
            <a:pathLst>
              <a:path w="3305175" h="123825">
                <a:moveTo>
                  <a:pt x="0" y="120650"/>
                </a:moveTo>
                <a:lnTo>
                  <a:pt x="0" y="0"/>
                </a:lnTo>
                <a:lnTo>
                  <a:pt x="3305175" y="0"/>
                </a:lnTo>
                <a:lnTo>
                  <a:pt x="3305175" y="123825"/>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sp>
        <p:nvSpPr>
          <p:cNvPr id="23" name="Freeform 22">
            <a:extLst>
              <a:ext uri="{FF2B5EF4-FFF2-40B4-BE49-F238E27FC236}">
                <a16:creationId xmlns:a16="http://schemas.microsoft.com/office/drawing/2014/main" id="{28AC00D4-60EE-8983-73C0-788A1E411F87}"/>
              </a:ext>
            </a:extLst>
          </p:cNvPr>
          <p:cNvSpPr/>
          <p:nvPr/>
        </p:nvSpPr>
        <p:spPr>
          <a:xfrm>
            <a:off x="10522204" y="4355480"/>
            <a:ext cx="568325" cy="155941"/>
          </a:xfrm>
          <a:custGeom>
            <a:avLst/>
            <a:gdLst>
              <a:gd name="csX0" fmla="*/ 0 w 568325"/>
              <a:gd name="csY0" fmla="*/ 0 h 95250"/>
              <a:gd name="csX1" fmla="*/ 0 w 568325"/>
              <a:gd name="csY1" fmla="*/ 95250 h 95250"/>
              <a:gd name="csX2" fmla="*/ 568325 w 568325"/>
              <a:gd name="csY2" fmla="*/ 95250 h 95250"/>
              <a:gd name="csX3" fmla="*/ 568325 w 568325"/>
              <a:gd name="csY3" fmla="*/ 3175 h 95250"/>
            </a:gdLst>
            <a:ahLst/>
            <a:cxnLst>
              <a:cxn ang="0">
                <a:pos x="csX0" y="csY0"/>
              </a:cxn>
              <a:cxn ang="0">
                <a:pos x="csX1" y="csY1"/>
              </a:cxn>
              <a:cxn ang="0">
                <a:pos x="csX2" y="csY2"/>
              </a:cxn>
              <a:cxn ang="0">
                <a:pos x="csX3" y="csY3"/>
              </a:cxn>
            </a:cxnLst>
            <a:rect l="l" t="t" r="r" b="b"/>
            <a:pathLst>
              <a:path w="568325" h="95250">
                <a:moveTo>
                  <a:pt x="0" y="0"/>
                </a:moveTo>
                <a:lnTo>
                  <a:pt x="0" y="95250"/>
                </a:lnTo>
                <a:lnTo>
                  <a:pt x="568325" y="95250"/>
                </a:lnTo>
                <a:lnTo>
                  <a:pt x="568325" y="3175"/>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oppins"/>
              <a:ea typeface="+mn-ea"/>
              <a:cs typeface="+mn-cs"/>
            </a:endParaRPr>
          </a:p>
        </p:txBody>
      </p:sp>
      <p:cxnSp>
        <p:nvCxnSpPr>
          <p:cNvPr id="25" name="Straight Connector 24">
            <a:extLst>
              <a:ext uri="{FF2B5EF4-FFF2-40B4-BE49-F238E27FC236}">
                <a16:creationId xmlns:a16="http://schemas.microsoft.com/office/drawing/2014/main" id="{04701133-5AF7-D763-F75D-836B64BEF212}"/>
              </a:ext>
            </a:extLst>
          </p:cNvPr>
          <p:cNvCxnSpPr>
            <a:cxnSpLocks/>
          </p:cNvCxnSpPr>
          <p:nvPr/>
        </p:nvCxnSpPr>
        <p:spPr>
          <a:xfrm>
            <a:off x="7153529" y="2393315"/>
            <a:ext cx="0" cy="3654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DB86993-B287-C4F7-D44C-3679B5AB7428}"/>
              </a:ext>
            </a:extLst>
          </p:cNvPr>
          <p:cNvCxnSpPr/>
          <p:nvPr/>
        </p:nvCxnSpPr>
        <p:spPr>
          <a:xfrm>
            <a:off x="7220204" y="4209796"/>
            <a:ext cx="0" cy="174625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90DF4AF-6A5E-E632-E10D-F446477975A9}"/>
              </a:ext>
            </a:extLst>
          </p:cNvPr>
          <p:cNvCxnSpPr>
            <a:cxnSpLocks/>
          </p:cNvCxnSpPr>
          <p:nvPr/>
        </p:nvCxnSpPr>
        <p:spPr>
          <a:xfrm>
            <a:off x="7305281" y="4209796"/>
            <a:ext cx="0" cy="1158875"/>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12EB81D-7EE2-1673-84C1-035B27D44A0E}"/>
              </a:ext>
            </a:extLst>
          </p:cNvPr>
          <p:cNvCxnSpPr>
            <a:cxnSpLocks/>
          </p:cNvCxnSpPr>
          <p:nvPr/>
        </p:nvCxnSpPr>
        <p:spPr>
          <a:xfrm>
            <a:off x="7390358" y="4209796"/>
            <a:ext cx="0" cy="854075"/>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5417266-3A18-2F2C-AD68-7B095EEE557C}"/>
              </a:ext>
            </a:extLst>
          </p:cNvPr>
          <p:cNvCxnSpPr>
            <a:cxnSpLocks/>
          </p:cNvCxnSpPr>
          <p:nvPr/>
        </p:nvCxnSpPr>
        <p:spPr>
          <a:xfrm>
            <a:off x="7560512" y="4209796"/>
            <a:ext cx="0" cy="63500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9F88C4-1321-B4AA-5870-F0E3BB30AF88}"/>
              </a:ext>
            </a:extLst>
          </p:cNvPr>
          <p:cNvCxnSpPr>
            <a:cxnSpLocks/>
          </p:cNvCxnSpPr>
          <p:nvPr/>
        </p:nvCxnSpPr>
        <p:spPr>
          <a:xfrm>
            <a:off x="7645589" y="4209796"/>
            <a:ext cx="0" cy="542925"/>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3EDB990-FB0A-5568-4FE1-1941220C99B1}"/>
              </a:ext>
            </a:extLst>
          </p:cNvPr>
          <p:cNvCxnSpPr>
            <a:cxnSpLocks/>
          </p:cNvCxnSpPr>
          <p:nvPr/>
        </p:nvCxnSpPr>
        <p:spPr>
          <a:xfrm>
            <a:off x="7730666" y="4209796"/>
            <a:ext cx="0" cy="4873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17DFA09-B611-AF17-B425-B853B7FD2D62}"/>
              </a:ext>
            </a:extLst>
          </p:cNvPr>
          <p:cNvCxnSpPr>
            <a:cxnSpLocks/>
          </p:cNvCxnSpPr>
          <p:nvPr/>
        </p:nvCxnSpPr>
        <p:spPr>
          <a:xfrm>
            <a:off x="7985897" y="4209796"/>
            <a:ext cx="0" cy="39211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4186AD5-1276-0C2F-F599-D262BA005F1F}"/>
              </a:ext>
            </a:extLst>
          </p:cNvPr>
          <p:cNvCxnSpPr>
            <a:cxnSpLocks/>
          </p:cNvCxnSpPr>
          <p:nvPr/>
        </p:nvCxnSpPr>
        <p:spPr>
          <a:xfrm>
            <a:off x="8070974" y="4209796"/>
            <a:ext cx="0" cy="376237"/>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14697080-E626-0B06-DC6A-1DC302695E12}"/>
              </a:ext>
            </a:extLst>
          </p:cNvPr>
          <p:cNvCxnSpPr>
            <a:cxnSpLocks/>
          </p:cNvCxnSpPr>
          <p:nvPr/>
        </p:nvCxnSpPr>
        <p:spPr>
          <a:xfrm>
            <a:off x="8156051" y="4209796"/>
            <a:ext cx="0" cy="31115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9BBACA0-5704-035A-DCA5-4B66A992853E}"/>
              </a:ext>
            </a:extLst>
          </p:cNvPr>
          <p:cNvCxnSpPr>
            <a:cxnSpLocks/>
          </p:cNvCxnSpPr>
          <p:nvPr/>
        </p:nvCxnSpPr>
        <p:spPr>
          <a:xfrm>
            <a:off x="8496359" y="4209796"/>
            <a:ext cx="0" cy="2206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E073E314-1DFD-588F-FC58-616D3C79FC79}"/>
              </a:ext>
            </a:extLst>
          </p:cNvPr>
          <p:cNvCxnSpPr>
            <a:cxnSpLocks/>
          </p:cNvCxnSpPr>
          <p:nvPr/>
        </p:nvCxnSpPr>
        <p:spPr>
          <a:xfrm>
            <a:off x="8666513" y="4209796"/>
            <a:ext cx="0" cy="18891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D041E718-FCB2-2DC9-4146-CF9209D19ED4}"/>
              </a:ext>
            </a:extLst>
          </p:cNvPr>
          <p:cNvCxnSpPr>
            <a:cxnSpLocks/>
          </p:cNvCxnSpPr>
          <p:nvPr/>
        </p:nvCxnSpPr>
        <p:spPr>
          <a:xfrm>
            <a:off x="8751590" y="4209796"/>
            <a:ext cx="0" cy="1698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C0C7A382-D55E-2DB8-54BF-EF5B21AC48B1}"/>
              </a:ext>
            </a:extLst>
          </p:cNvPr>
          <p:cNvCxnSpPr>
            <a:cxnSpLocks/>
          </p:cNvCxnSpPr>
          <p:nvPr/>
        </p:nvCxnSpPr>
        <p:spPr>
          <a:xfrm>
            <a:off x="9091898" y="4209796"/>
            <a:ext cx="0" cy="109537"/>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3878D5D-B205-F12B-8D71-518D07E55B0B}"/>
              </a:ext>
            </a:extLst>
          </p:cNvPr>
          <p:cNvCxnSpPr>
            <a:cxnSpLocks/>
          </p:cNvCxnSpPr>
          <p:nvPr/>
        </p:nvCxnSpPr>
        <p:spPr>
          <a:xfrm>
            <a:off x="9262052" y="4209796"/>
            <a:ext cx="0" cy="936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1D849CA-68D9-54D0-EE25-4CBF8A3911EA}"/>
              </a:ext>
            </a:extLst>
          </p:cNvPr>
          <p:cNvCxnSpPr>
            <a:cxnSpLocks/>
          </p:cNvCxnSpPr>
          <p:nvPr/>
        </p:nvCxnSpPr>
        <p:spPr>
          <a:xfrm>
            <a:off x="9517283" y="4209796"/>
            <a:ext cx="0" cy="936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DCC4543-93BE-1E1A-EEDF-9752A2B6D4ED}"/>
              </a:ext>
            </a:extLst>
          </p:cNvPr>
          <p:cNvCxnSpPr>
            <a:cxnSpLocks/>
          </p:cNvCxnSpPr>
          <p:nvPr/>
        </p:nvCxnSpPr>
        <p:spPr>
          <a:xfrm>
            <a:off x="9602360" y="4209796"/>
            <a:ext cx="0" cy="9366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B02E10E4-1B1E-B030-4E28-23109D21D6AF}"/>
              </a:ext>
            </a:extLst>
          </p:cNvPr>
          <p:cNvCxnSpPr>
            <a:cxnSpLocks/>
          </p:cNvCxnSpPr>
          <p:nvPr/>
        </p:nvCxnSpPr>
        <p:spPr>
          <a:xfrm>
            <a:off x="9857591" y="4209796"/>
            <a:ext cx="0" cy="77787"/>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351304D6-5A0B-8C9F-B0C8-BDCA296B9305}"/>
              </a:ext>
            </a:extLst>
          </p:cNvPr>
          <p:cNvCxnSpPr>
            <a:cxnSpLocks/>
          </p:cNvCxnSpPr>
          <p:nvPr/>
        </p:nvCxnSpPr>
        <p:spPr>
          <a:xfrm>
            <a:off x="10027745" y="4209796"/>
            <a:ext cx="0" cy="53181"/>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FC1D205-46BD-2647-1B22-4B01A66AC211}"/>
              </a:ext>
            </a:extLst>
          </p:cNvPr>
          <p:cNvCxnSpPr>
            <a:cxnSpLocks/>
          </p:cNvCxnSpPr>
          <p:nvPr/>
        </p:nvCxnSpPr>
        <p:spPr>
          <a:xfrm>
            <a:off x="10282976" y="4209796"/>
            <a:ext cx="0" cy="2659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D232CCA-EAD5-64E1-EC2A-B83730DD7B38}"/>
              </a:ext>
            </a:extLst>
          </p:cNvPr>
          <p:cNvCxnSpPr>
            <a:cxnSpLocks/>
          </p:cNvCxnSpPr>
          <p:nvPr/>
        </p:nvCxnSpPr>
        <p:spPr>
          <a:xfrm>
            <a:off x="10623284" y="4105021"/>
            <a:ext cx="0" cy="104775"/>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32B6976-3F3C-18D7-FF8C-8DBDDFB9BF63}"/>
              </a:ext>
            </a:extLst>
          </p:cNvPr>
          <p:cNvCxnSpPr>
            <a:cxnSpLocks/>
          </p:cNvCxnSpPr>
          <p:nvPr/>
        </p:nvCxnSpPr>
        <p:spPr>
          <a:xfrm>
            <a:off x="10708361" y="4068508"/>
            <a:ext cx="0" cy="141288"/>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35B66F28-EB5A-A595-89AD-1837E1E1C136}"/>
              </a:ext>
            </a:extLst>
          </p:cNvPr>
          <p:cNvCxnSpPr>
            <a:cxnSpLocks/>
          </p:cNvCxnSpPr>
          <p:nvPr/>
        </p:nvCxnSpPr>
        <p:spPr>
          <a:xfrm>
            <a:off x="10793438" y="4058983"/>
            <a:ext cx="0" cy="150813"/>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25D3004-0858-E218-A937-98C8AE526853}"/>
              </a:ext>
            </a:extLst>
          </p:cNvPr>
          <p:cNvCxnSpPr>
            <a:cxnSpLocks/>
          </p:cNvCxnSpPr>
          <p:nvPr/>
        </p:nvCxnSpPr>
        <p:spPr>
          <a:xfrm>
            <a:off x="10878515" y="4048664"/>
            <a:ext cx="0" cy="161132"/>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A73645B-CD0F-168D-A3B7-BC54B24E7B51}"/>
              </a:ext>
            </a:extLst>
          </p:cNvPr>
          <p:cNvCxnSpPr>
            <a:cxnSpLocks/>
          </p:cNvCxnSpPr>
          <p:nvPr/>
        </p:nvCxnSpPr>
        <p:spPr>
          <a:xfrm>
            <a:off x="10963592" y="3901026"/>
            <a:ext cx="0" cy="308770"/>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D5F10D2-BD25-76B2-E61D-9879190F5432}"/>
              </a:ext>
            </a:extLst>
          </p:cNvPr>
          <p:cNvCxnSpPr>
            <a:cxnSpLocks/>
          </p:cNvCxnSpPr>
          <p:nvPr/>
        </p:nvCxnSpPr>
        <p:spPr>
          <a:xfrm>
            <a:off x="11048668" y="2875689"/>
            <a:ext cx="0" cy="1334107"/>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8F3BE460-5E1A-078A-E695-94D3C5D7A698}"/>
              </a:ext>
            </a:extLst>
          </p:cNvPr>
          <p:cNvCxnSpPr>
            <a:cxnSpLocks/>
          </p:cNvCxnSpPr>
          <p:nvPr/>
        </p:nvCxnSpPr>
        <p:spPr>
          <a:xfrm>
            <a:off x="7475435" y="4209796"/>
            <a:ext cx="0" cy="694531"/>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6F73933-35CF-EA99-2872-31D16F5A76C8}"/>
              </a:ext>
            </a:extLst>
          </p:cNvPr>
          <p:cNvCxnSpPr>
            <a:cxnSpLocks/>
          </p:cNvCxnSpPr>
          <p:nvPr/>
        </p:nvCxnSpPr>
        <p:spPr>
          <a:xfrm>
            <a:off x="7815743" y="4209796"/>
            <a:ext cx="0" cy="445293"/>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1FEBDDD5-B33F-5127-6802-DB7B495AF371}"/>
              </a:ext>
            </a:extLst>
          </p:cNvPr>
          <p:cNvCxnSpPr>
            <a:cxnSpLocks/>
          </p:cNvCxnSpPr>
          <p:nvPr/>
        </p:nvCxnSpPr>
        <p:spPr>
          <a:xfrm>
            <a:off x="7900820" y="4209796"/>
            <a:ext cx="0" cy="421083"/>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AA392E7-8E22-325F-0069-6F7C501CF11B}"/>
              </a:ext>
            </a:extLst>
          </p:cNvPr>
          <p:cNvCxnSpPr>
            <a:cxnSpLocks/>
          </p:cNvCxnSpPr>
          <p:nvPr/>
        </p:nvCxnSpPr>
        <p:spPr>
          <a:xfrm>
            <a:off x="8241128" y="4209796"/>
            <a:ext cx="0" cy="27027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59AB618-8CBC-AA4A-C5A9-F6FBCF215906}"/>
              </a:ext>
            </a:extLst>
          </p:cNvPr>
          <p:cNvCxnSpPr>
            <a:cxnSpLocks/>
          </p:cNvCxnSpPr>
          <p:nvPr/>
        </p:nvCxnSpPr>
        <p:spPr>
          <a:xfrm>
            <a:off x="8326205" y="4209796"/>
            <a:ext cx="0" cy="244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E381C27E-A801-CE85-7420-6C1D3A00E737}"/>
              </a:ext>
            </a:extLst>
          </p:cNvPr>
          <p:cNvCxnSpPr>
            <a:cxnSpLocks/>
          </p:cNvCxnSpPr>
          <p:nvPr/>
        </p:nvCxnSpPr>
        <p:spPr>
          <a:xfrm>
            <a:off x="8411282" y="4209796"/>
            <a:ext cx="0" cy="231873"/>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7885505D-D9A3-98D4-19D5-A77360724F67}"/>
              </a:ext>
            </a:extLst>
          </p:cNvPr>
          <p:cNvCxnSpPr>
            <a:cxnSpLocks/>
          </p:cNvCxnSpPr>
          <p:nvPr/>
        </p:nvCxnSpPr>
        <p:spPr>
          <a:xfrm>
            <a:off x="8581436" y="4209796"/>
            <a:ext cx="0" cy="206375"/>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F978770C-6F75-4150-CA78-3D94DEEAD0E9}"/>
              </a:ext>
            </a:extLst>
          </p:cNvPr>
          <p:cNvCxnSpPr>
            <a:cxnSpLocks/>
          </p:cNvCxnSpPr>
          <p:nvPr/>
        </p:nvCxnSpPr>
        <p:spPr>
          <a:xfrm>
            <a:off x="8836667" y="4209796"/>
            <a:ext cx="0" cy="16986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D4B64A3-A33F-FAC8-D0DC-BD900B690AD8}"/>
              </a:ext>
            </a:extLst>
          </p:cNvPr>
          <p:cNvCxnSpPr>
            <a:cxnSpLocks/>
          </p:cNvCxnSpPr>
          <p:nvPr/>
        </p:nvCxnSpPr>
        <p:spPr>
          <a:xfrm>
            <a:off x="8921744" y="4209796"/>
            <a:ext cx="0" cy="14604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16B39AD7-226A-80C9-80C0-1A1F5A16FD4E}"/>
              </a:ext>
            </a:extLst>
          </p:cNvPr>
          <p:cNvCxnSpPr>
            <a:cxnSpLocks/>
          </p:cNvCxnSpPr>
          <p:nvPr/>
        </p:nvCxnSpPr>
        <p:spPr>
          <a:xfrm>
            <a:off x="9006821" y="4209796"/>
            <a:ext cx="0" cy="121443"/>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6F95C7F4-FC72-D41E-572E-C42EDC054C70}"/>
              </a:ext>
            </a:extLst>
          </p:cNvPr>
          <p:cNvCxnSpPr>
            <a:cxnSpLocks/>
          </p:cNvCxnSpPr>
          <p:nvPr/>
        </p:nvCxnSpPr>
        <p:spPr>
          <a:xfrm>
            <a:off x="9176975" y="4209796"/>
            <a:ext cx="0" cy="109537"/>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B00251E2-B421-511B-ADDD-91017C4661BC}"/>
              </a:ext>
            </a:extLst>
          </p:cNvPr>
          <p:cNvCxnSpPr>
            <a:cxnSpLocks/>
          </p:cNvCxnSpPr>
          <p:nvPr/>
        </p:nvCxnSpPr>
        <p:spPr>
          <a:xfrm>
            <a:off x="9347129" y="4209796"/>
            <a:ext cx="0" cy="10001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3F2B7B4B-6AB4-4249-EEB6-AF9A8D497897}"/>
              </a:ext>
            </a:extLst>
          </p:cNvPr>
          <p:cNvCxnSpPr>
            <a:cxnSpLocks/>
          </p:cNvCxnSpPr>
          <p:nvPr/>
        </p:nvCxnSpPr>
        <p:spPr>
          <a:xfrm>
            <a:off x="9432206" y="4205827"/>
            <a:ext cx="0" cy="10001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26EE85FC-A62C-5F8C-3731-9FA7089D74B2}"/>
              </a:ext>
            </a:extLst>
          </p:cNvPr>
          <p:cNvCxnSpPr>
            <a:cxnSpLocks/>
          </p:cNvCxnSpPr>
          <p:nvPr/>
        </p:nvCxnSpPr>
        <p:spPr>
          <a:xfrm>
            <a:off x="9687437" y="4205827"/>
            <a:ext cx="0" cy="94456"/>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8DBD9EF-25D1-20DF-5DA6-F5F8707677F7}"/>
              </a:ext>
            </a:extLst>
          </p:cNvPr>
          <p:cNvCxnSpPr>
            <a:cxnSpLocks/>
          </p:cNvCxnSpPr>
          <p:nvPr/>
        </p:nvCxnSpPr>
        <p:spPr>
          <a:xfrm>
            <a:off x="9772514" y="4205827"/>
            <a:ext cx="0" cy="81756"/>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361B125F-BFDC-17C4-81B5-B84A23DF6D86}"/>
              </a:ext>
            </a:extLst>
          </p:cNvPr>
          <p:cNvCxnSpPr>
            <a:cxnSpLocks/>
          </p:cNvCxnSpPr>
          <p:nvPr/>
        </p:nvCxnSpPr>
        <p:spPr>
          <a:xfrm>
            <a:off x="9942668" y="4205827"/>
            <a:ext cx="0" cy="70246"/>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7D413769-CD1C-5241-BF47-DA66BE40EB07}"/>
              </a:ext>
            </a:extLst>
          </p:cNvPr>
          <p:cNvCxnSpPr>
            <a:cxnSpLocks/>
          </p:cNvCxnSpPr>
          <p:nvPr/>
        </p:nvCxnSpPr>
        <p:spPr>
          <a:xfrm>
            <a:off x="10112822" y="4205827"/>
            <a:ext cx="0" cy="50998"/>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DDEF6B6F-8AD8-0AC5-E3EC-5ED28708E6DA}"/>
              </a:ext>
            </a:extLst>
          </p:cNvPr>
          <p:cNvCxnSpPr>
            <a:cxnSpLocks/>
          </p:cNvCxnSpPr>
          <p:nvPr/>
        </p:nvCxnSpPr>
        <p:spPr>
          <a:xfrm>
            <a:off x="10197899" y="4205827"/>
            <a:ext cx="0" cy="47029"/>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C31E9A2-3F71-FC3F-4E93-5A999B47E33C}"/>
              </a:ext>
            </a:extLst>
          </p:cNvPr>
          <p:cNvCxnSpPr>
            <a:cxnSpLocks/>
          </p:cNvCxnSpPr>
          <p:nvPr/>
        </p:nvCxnSpPr>
        <p:spPr>
          <a:xfrm>
            <a:off x="10368053" y="4205827"/>
            <a:ext cx="0" cy="23514"/>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6602E9A-C79D-4471-71AB-B585912F088B}"/>
              </a:ext>
            </a:extLst>
          </p:cNvPr>
          <p:cNvCxnSpPr>
            <a:cxnSpLocks/>
          </p:cNvCxnSpPr>
          <p:nvPr/>
        </p:nvCxnSpPr>
        <p:spPr>
          <a:xfrm>
            <a:off x="10538207" y="4126452"/>
            <a:ext cx="0" cy="79375"/>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4347B2BD-38A2-A74A-15D8-36AC661FC5C3}"/>
              </a:ext>
            </a:extLst>
          </p:cNvPr>
          <p:cNvCxnSpPr>
            <a:cxnSpLocks/>
          </p:cNvCxnSpPr>
          <p:nvPr/>
        </p:nvCxnSpPr>
        <p:spPr>
          <a:xfrm>
            <a:off x="10453130" y="4210948"/>
            <a:ext cx="0" cy="13273"/>
          </a:xfrm>
          <a:prstGeom prst="line">
            <a:avLst/>
          </a:prstGeom>
          <a:ln w="762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02D48E2-B8D7-43DE-6BC1-65F084B9B937}"/>
              </a:ext>
            </a:extLst>
          </p:cNvPr>
          <p:cNvCxnSpPr>
            <a:cxnSpLocks/>
          </p:cNvCxnSpPr>
          <p:nvPr/>
        </p:nvCxnSpPr>
        <p:spPr>
          <a:xfrm>
            <a:off x="7159879" y="4208636"/>
            <a:ext cx="39592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TextBox 116">
            <a:extLst>
              <a:ext uri="{FF2B5EF4-FFF2-40B4-BE49-F238E27FC236}">
                <a16:creationId xmlns:a16="http://schemas.microsoft.com/office/drawing/2014/main" id="{76B0F14F-8D49-72E7-B953-C006B3380A25}"/>
              </a:ext>
            </a:extLst>
          </p:cNvPr>
          <p:cNvSpPr txBox="1"/>
          <p:nvPr/>
        </p:nvSpPr>
        <p:spPr>
          <a:xfrm>
            <a:off x="6661470" y="2269609"/>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60</a:t>
            </a:r>
            <a:endParaRPr kumimoji="0" lang="en-US" sz="1600" b="0" i="0" u="none" strike="noStrike" kern="1200" cap="none" spc="0" normalizeH="0" baseline="30000" noProof="0" dirty="0">
              <a:ln>
                <a:noFill/>
              </a:ln>
              <a:solidFill>
                <a:srgbClr val="161616"/>
              </a:solidFill>
              <a:effectLst/>
              <a:uLnTx/>
              <a:uFillTx/>
              <a:latin typeface="Poppins"/>
              <a:ea typeface="+mn-ea"/>
              <a:cs typeface="+mn-cs"/>
            </a:endParaRPr>
          </a:p>
        </p:txBody>
      </p:sp>
      <p:sp>
        <p:nvSpPr>
          <p:cNvPr id="118" name="TextBox 117">
            <a:extLst>
              <a:ext uri="{FF2B5EF4-FFF2-40B4-BE49-F238E27FC236}">
                <a16:creationId xmlns:a16="http://schemas.microsoft.com/office/drawing/2014/main" id="{45AD56CB-2B0C-1BAB-49FB-7C9AFFD765E1}"/>
              </a:ext>
            </a:extLst>
          </p:cNvPr>
          <p:cNvSpPr txBox="1"/>
          <p:nvPr/>
        </p:nvSpPr>
        <p:spPr>
          <a:xfrm>
            <a:off x="6661470" y="2875689"/>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40</a:t>
            </a:r>
            <a:endParaRPr kumimoji="0" lang="en-US" sz="1600" b="0" i="0" u="none" strike="noStrike" kern="1200" cap="none" spc="0" normalizeH="0" baseline="30000" noProof="0">
              <a:ln>
                <a:noFill/>
              </a:ln>
              <a:solidFill>
                <a:srgbClr val="161616"/>
              </a:solidFill>
              <a:effectLst/>
              <a:uLnTx/>
              <a:uFillTx/>
              <a:latin typeface="Poppins"/>
              <a:ea typeface="+mn-ea"/>
              <a:cs typeface="+mn-cs"/>
            </a:endParaRPr>
          </a:p>
        </p:txBody>
      </p:sp>
      <p:sp>
        <p:nvSpPr>
          <p:cNvPr id="119" name="TextBox 118">
            <a:extLst>
              <a:ext uri="{FF2B5EF4-FFF2-40B4-BE49-F238E27FC236}">
                <a16:creationId xmlns:a16="http://schemas.microsoft.com/office/drawing/2014/main" id="{4599E030-D175-1C19-92F8-99EB6310F160}"/>
              </a:ext>
            </a:extLst>
          </p:cNvPr>
          <p:cNvSpPr txBox="1"/>
          <p:nvPr/>
        </p:nvSpPr>
        <p:spPr>
          <a:xfrm>
            <a:off x="6661470" y="3480508"/>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20</a:t>
            </a:r>
            <a:endParaRPr kumimoji="0" lang="en-US" sz="1600" b="0" i="0" u="none" strike="noStrike" kern="1200" cap="none" spc="0" normalizeH="0" baseline="30000" noProof="0">
              <a:ln>
                <a:noFill/>
              </a:ln>
              <a:solidFill>
                <a:srgbClr val="161616"/>
              </a:solidFill>
              <a:effectLst/>
              <a:uLnTx/>
              <a:uFillTx/>
              <a:latin typeface="Poppins"/>
              <a:ea typeface="+mn-ea"/>
              <a:cs typeface="+mn-cs"/>
            </a:endParaRPr>
          </a:p>
        </p:txBody>
      </p:sp>
      <p:sp>
        <p:nvSpPr>
          <p:cNvPr id="120" name="TextBox 119">
            <a:extLst>
              <a:ext uri="{FF2B5EF4-FFF2-40B4-BE49-F238E27FC236}">
                <a16:creationId xmlns:a16="http://schemas.microsoft.com/office/drawing/2014/main" id="{A58EB2FB-C77E-E8B1-AC8C-47456E224F45}"/>
              </a:ext>
            </a:extLst>
          </p:cNvPr>
          <p:cNvSpPr txBox="1"/>
          <p:nvPr/>
        </p:nvSpPr>
        <p:spPr>
          <a:xfrm>
            <a:off x="6661470" y="4086588"/>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0</a:t>
            </a:r>
            <a:endParaRPr kumimoji="0" lang="en-US" sz="1600" b="0" i="0" u="none" strike="noStrike" kern="1200" cap="none" spc="0" normalizeH="0" baseline="30000" noProof="0">
              <a:ln>
                <a:noFill/>
              </a:ln>
              <a:solidFill>
                <a:srgbClr val="161616"/>
              </a:solidFill>
              <a:effectLst/>
              <a:uLnTx/>
              <a:uFillTx/>
              <a:latin typeface="Poppins"/>
              <a:ea typeface="+mn-ea"/>
              <a:cs typeface="+mn-cs"/>
            </a:endParaRPr>
          </a:p>
        </p:txBody>
      </p:sp>
      <p:sp>
        <p:nvSpPr>
          <p:cNvPr id="121" name="TextBox 120">
            <a:extLst>
              <a:ext uri="{FF2B5EF4-FFF2-40B4-BE49-F238E27FC236}">
                <a16:creationId xmlns:a16="http://schemas.microsoft.com/office/drawing/2014/main" id="{770483F9-F7B0-654B-429C-FEFF36D60687}"/>
              </a:ext>
            </a:extLst>
          </p:cNvPr>
          <p:cNvSpPr txBox="1"/>
          <p:nvPr/>
        </p:nvSpPr>
        <p:spPr>
          <a:xfrm>
            <a:off x="6661470" y="4676793"/>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-20</a:t>
            </a:r>
          </a:p>
        </p:txBody>
      </p:sp>
      <p:sp>
        <p:nvSpPr>
          <p:cNvPr id="122" name="TextBox 121">
            <a:extLst>
              <a:ext uri="{FF2B5EF4-FFF2-40B4-BE49-F238E27FC236}">
                <a16:creationId xmlns:a16="http://schemas.microsoft.com/office/drawing/2014/main" id="{7EB0E668-820B-63B6-E228-44E6EF45B685}"/>
              </a:ext>
            </a:extLst>
          </p:cNvPr>
          <p:cNvSpPr txBox="1"/>
          <p:nvPr/>
        </p:nvSpPr>
        <p:spPr>
          <a:xfrm>
            <a:off x="6661470" y="5282873"/>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-40</a:t>
            </a:r>
            <a:endParaRPr kumimoji="0" lang="en-US" sz="1600" b="0" i="0" u="none" strike="noStrike" kern="1200" cap="none" spc="0" normalizeH="0" baseline="30000" noProof="0">
              <a:ln>
                <a:noFill/>
              </a:ln>
              <a:solidFill>
                <a:srgbClr val="161616"/>
              </a:solidFill>
              <a:effectLst/>
              <a:uLnTx/>
              <a:uFillTx/>
              <a:latin typeface="Poppins"/>
              <a:ea typeface="+mn-ea"/>
              <a:cs typeface="+mn-cs"/>
            </a:endParaRPr>
          </a:p>
        </p:txBody>
      </p:sp>
      <p:sp>
        <p:nvSpPr>
          <p:cNvPr id="123" name="TextBox 122">
            <a:extLst>
              <a:ext uri="{FF2B5EF4-FFF2-40B4-BE49-F238E27FC236}">
                <a16:creationId xmlns:a16="http://schemas.microsoft.com/office/drawing/2014/main" id="{A88F8AFC-E171-E337-5D41-21E690A6836C}"/>
              </a:ext>
            </a:extLst>
          </p:cNvPr>
          <p:cNvSpPr txBox="1"/>
          <p:nvPr/>
        </p:nvSpPr>
        <p:spPr>
          <a:xfrm>
            <a:off x="6661470" y="5887692"/>
            <a:ext cx="398785" cy="280624"/>
          </a:xfrm>
          <a:prstGeom prst="rect">
            <a:avLst/>
          </a:prstGeom>
        </p:spPr>
        <p:txBody>
          <a:bodyPr vert="horz" wrap="none" lIns="0" tIns="0" rIns="0" bIns="0" rtlCol="0"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rPr>
              <a:t>-60</a:t>
            </a:r>
            <a:endParaRPr kumimoji="0" lang="en-US" sz="1600" b="0" i="0" u="none" strike="noStrike" kern="1200" cap="none" spc="0" normalizeH="0" baseline="30000" noProof="0">
              <a:ln>
                <a:noFill/>
              </a:ln>
              <a:solidFill>
                <a:srgbClr val="161616"/>
              </a:solidFill>
              <a:effectLst/>
              <a:uLnTx/>
              <a:uFillTx/>
              <a:latin typeface="Poppins"/>
              <a:ea typeface="+mn-ea"/>
              <a:cs typeface="+mn-cs"/>
            </a:endParaRPr>
          </a:p>
        </p:txBody>
      </p:sp>
      <p:cxnSp>
        <p:nvCxnSpPr>
          <p:cNvPr id="125" name="Straight Connector 124">
            <a:extLst>
              <a:ext uri="{FF2B5EF4-FFF2-40B4-BE49-F238E27FC236}">
                <a16:creationId xmlns:a16="http://schemas.microsoft.com/office/drawing/2014/main" id="{50D731EA-7975-08E8-EE39-0D07744C83AE}"/>
              </a:ext>
            </a:extLst>
          </p:cNvPr>
          <p:cNvCxnSpPr>
            <a:cxnSpLocks/>
          </p:cNvCxnSpPr>
          <p:nvPr/>
        </p:nvCxnSpPr>
        <p:spPr>
          <a:xfrm>
            <a:off x="7080042" y="6028690"/>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055F9A59-08D3-46B1-0724-829A74052E22}"/>
              </a:ext>
            </a:extLst>
          </p:cNvPr>
          <p:cNvCxnSpPr>
            <a:cxnSpLocks/>
          </p:cNvCxnSpPr>
          <p:nvPr/>
        </p:nvCxnSpPr>
        <p:spPr>
          <a:xfrm>
            <a:off x="7080042" y="5413977"/>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864FCEB2-FB3D-86F7-1833-C1312CAA7DDF}"/>
              </a:ext>
            </a:extLst>
          </p:cNvPr>
          <p:cNvCxnSpPr>
            <a:cxnSpLocks/>
          </p:cNvCxnSpPr>
          <p:nvPr/>
        </p:nvCxnSpPr>
        <p:spPr>
          <a:xfrm>
            <a:off x="7080042" y="481304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206C1713-DD4E-3CB4-CC57-965FFF6C145C}"/>
              </a:ext>
            </a:extLst>
          </p:cNvPr>
          <p:cNvCxnSpPr>
            <a:cxnSpLocks/>
          </p:cNvCxnSpPr>
          <p:nvPr/>
        </p:nvCxnSpPr>
        <p:spPr>
          <a:xfrm>
            <a:off x="7080042" y="420863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93BA93FB-1CEC-C7C3-221A-BA4E36996E69}"/>
              </a:ext>
            </a:extLst>
          </p:cNvPr>
          <p:cNvCxnSpPr>
            <a:cxnSpLocks/>
          </p:cNvCxnSpPr>
          <p:nvPr/>
        </p:nvCxnSpPr>
        <p:spPr>
          <a:xfrm>
            <a:off x="7080042" y="3606546"/>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82B53535-7DA6-50C2-1572-9C309F6D0F23}"/>
              </a:ext>
            </a:extLst>
          </p:cNvPr>
          <p:cNvCxnSpPr>
            <a:cxnSpLocks/>
          </p:cNvCxnSpPr>
          <p:nvPr/>
        </p:nvCxnSpPr>
        <p:spPr>
          <a:xfrm>
            <a:off x="7080042" y="3000977"/>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28112DF0-C69A-E905-396D-77F7BFF998C7}"/>
              </a:ext>
            </a:extLst>
          </p:cNvPr>
          <p:cNvCxnSpPr>
            <a:cxnSpLocks/>
          </p:cNvCxnSpPr>
          <p:nvPr/>
        </p:nvCxnSpPr>
        <p:spPr>
          <a:xfrm>
            <a:off x="7080042" y="2397727"/>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 name="Rounded Rectangle 132">
            <a:extLst>
              <a:ext uri="{FF2B5EF4-FFF2-40B4-BE49-F238E27FC236}">
                <a16:creationId xmlns:a16="http://schemas.microsoft.com/office/drawing/2014/main" id="{B358664A-E4D4-63CA-04B0-36AB16218943}"/>
              </a:ext>
            </a:extLst>
          </p:cNvPr>
          <p:cNvSpPr/>
          <p:nvPr/>
        </p:nvSpPr>
        <p:spPr>
          <a:xfrm>
            <a:off x="2478255" y="2707985"/>
            <a:ext cx="3507742" cy="675876"/>
          </a:xfrm>
          <a:prstGeom prst="round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solidFill>
                  <a:schemeClr val="tx1"/>
                </a:solidFill>
                <a:effectLst/>
                <a:uLnTx/>
                <a:uFillTx/>
                <a:latin typeface="Poppins Medium" pitchFamily="2" charset="77"/>
                <a:cs typeface="Poppins Medium" pitchFamily="2" charset="77"/>
              </a:rPr>
              <a:t>At </a:t>
            </a:r>
            <a:r>
              <a:rPr kumimoji="0" lang="en-US" sz="1200" u="none" strike="noStrike" kern="1200" cap="none" spc="0" normalizeH="0" baseline="0" noProof="0" dirty="0" err="1">
                <a:ln>
                  <a:noFill/>
                </a:ln>
                <a:solidFill>
                  <a:schemeClr val="tx1"/>
                </a:solidFill>
                <a:effectLst/>
                <a:uLnTx/>
                <a:uFillTx/>
                <a:latin typeface="Poppins Medium" pitchFamily="2" charset="77"/>
                <a:cs typeface="Poppins Medium" pitchFamily="2" charset="77"/>
              </a:rPr>
              <a:t>Wk</a:t>
            </a:r>
            <a:r>
              <a:rPr kumimoji="0" lang="en-US" sz="1200" u="none" strike="noStrike" kern="1200" cap="none" spc="0" normalizeH="0" baseline="0" noProof="0" dirty="0">
                <a:ln>
                  <a:noFill/>
                </a:ln>
                <a:solidFill>
                  <a:schemeClr val="tx1"/>
                </a:solidFill>
                <a:effectLst/>
                <a:uLnTx/>
                <a:uFillTx/>
                <a:latin typeface="Poppins Medium" pitchFamily="2" charset="77"/>
                <a:cs typeface="Poppins Medium" pitchFamily="2" charset="77"/>
              </a:rPr>
              <a:t> 24, </a:t>
            </a:r>
            <a:r>
              <a:rPr kumimoji="0" lang="en-US" sz="1200" b="1" u="none" strike="noStrike" kern="1200" cap="none" spc="0" normalizeH="0" baseline="0" noProof="0" dirty="0">
                <a:ln>
                  <a:noFill/>
                </a:ln>
                <a:solidFill>
                  <a:schemeClr val="accent1"/>
                </a:solidFill>
                <a:effectLst/>
                <a:uLnTx/>
                <a:uFillTx/>
                <a:latin typeface="Poppins" pitchFamily="2" charset="77"/>
                <a:cs typeface="Poppins" pitchFamily="2" charset="77"/>
              </a:rPr>
              <a:t>77% of patients had a response </a:t>
            </a:r>
            <a:r>
              <a:rPr kumimoji="0" lang="en-US" sz="1200" u="none" strike="noStrike" kern="1200" cap="none" spc="0" normalizeH="0" baseline="0" noProof="0" dirty="0">
                <a:ln>
                  <a:noFill/>
                </a:ln>
                <a:solidFill>
                  <a:schemeClr val="tx1"/>
                </a:solidFill>
                <a:effectLst/>
                <a:uLnTx/>
                <a:uFillTx/>
                <a:latin typeface="Poppins Medium" pitchFamily="2" charset="77"/>
                <a:cs typeface="Poppins Medium" pitchFamily="2" charset="77"/>
              </a:rPr>
              <a:t>(reduction in platelet count to ≤400 x 10</a:t>
            </a:r>
            <a:r>
              <a:rPr kumimoji="0" lang="en-US" sz="1200" u="none" strike="noStrike" kern="1200" cap="none" spc="0" normalizeH="0" baseline="30000" noProof="0" dirty="0">
                <a:ln>
                  <a:noFill/>
                </a:ln>
                <a:solidFill>
                  <a:schemeClr val="tx1"/>
                </a:solidFill>
                <a:effectLst/>
                <a:uLnTx/>
                <a:uFillTx/>
                <a:latin typeface="Poppins Medium" pitchFamily="2" charset="77"/>
                <a:cs typeface="Poppins Medium" pitchFamily="2" charset="77"/>
              </a:rPr>
              <a:t>9</a:t>
            </a:r>
            <a:r>
              <a:rPr kumimoji="0" lang="en-US" sz="1200" u="none" strike="noStrike" kern="1200" cap="none" spc="0" normalizeH="0" baseline="0" noProof="0" dirty="0">
                <a:ln>
                  <a:noFill/>
                </a:ln>
                <a:solidFill>
                  <a:schemeClr val="tx1"/>
                </a:solidFill>
                <a:effectLst/>
                <a:uLnTx/>
                <a:uFillTx/>
                <a:latin typeface="Poppins Medium" pitchFamily="2" charset="77"/>
                <a:cs typeface="Poppins Medium" pitchFamily="2" charset="77"/>
              </a:rPr>
              <a:t>/L with no new thromboembolic events)</a:t>
            </a:r>
          </a:p>
        </p:txBody>
      </p:sp>
      <p:grpSp>
        <p:nvGrpSpPr>
          <p:cNvPr id="10" name="Group 9">
            <a:extLst>
              <a:ext uri="{FF2B5EF4-FFF2-40B4-BE49-F238E27FC236}">
                <a16:creationId xmlns:a16="http://schemas.microsoft.com/office/drawing/2014/main" id="{139A15D5-5F0A-15B1-00ED-5812C0FF8452}"/>
              </a:ext>
            </a:extLst>
          </p:cNvPr>
          <p:cNvGrpSpPr/>
          <p:nvPr/>
        </p:nvGrpSpPr>
        <p:grpSpPr>
          <a:xfrm>
            <a:off x="4502118" y="4597939"/>
            <a:ext cx="93821" cy="142082"/>
            <a:chOff x="4453652" y="4784203"/>
            <a:chExt cx="93821" cy="65087"/>
          </a:xfrm>
        </p:grpSpPr>
        <p:cxnSp>
          <p:nvCxnSpPr>
            <p:cNvPr id="19" name="Straight Connector 18">
              <a:extLst>
                <a:ext uri="{FF2B5EF4-FFF2-40B4-BE49-F238E27FC236}">
                  <a16:creationId xmlns:a16="http://schemas.microsoft.com/office/drawing/2014/main" id="{5FB46BE1-60C1-5B6B-9F76-E76F2BEFEA91}"/>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2853185-B7E5-43E7-E931-975AF1701844}"/>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31EA5F-AA96-C423-833A-BFAC8CF4CC50}"/>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0B46D4F5-DB95-5105-E303-451C13BD8F0F}"/>
              </a:ext>
            </a:extLst>
          </p:cNvPr>
          <p:cNvGrpSpPr/>
          <p:nvPr/>
        </p:nvGrpSpPr>
        <p:grpSpPr>
          <a:xfrm>
            <a:off x="3867661" y="4702714"/>
            <a:ext cx="93821" cy="126207"/>
            <a:chOff x="4453652" y="4784203"/>
            <a:chExt cx="93821" cy="65087"/>
          </a:xfrm>
        </p:grpSpPr>
        <p:cxnSp>
          <p:nvCxnSpPr>
            <p:cNvPr id="28" name="Straight Connector 27">
              <a:extLst>
                <a:ext uri="{FF2B5EF4-FFF2-40B4-BE49-F238E27FC236}">
                  <a16:creationId xmlns:a16="http://schemas.microsoft.com/office/drawing/2014/main" id="{0D8BA76D-5252-4BB2-C1EE-D86027559543}"/>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C6B3928-408A-7D9F-0D0E-C0D15FCEC400}"/>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9154342-F08D-A11E-E53A-979AD07376B8}"/>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5E5DDDB4-5CB9-601F-41FD-9AE1964DD656}"/>
              </a:ext>
            </a:extLst>
          </p:cNvPr>
          <p:cNvGrpSpPr/>
          <p:nvPr/>
        </p:nvGrpSpPr>
        <p:grpSpPr>
          <a:xfrm>
            <a:off x="3232454" y="4487157"/>
            <a:ext cx="93821" cy="143722"/>
            <a:chOff x="4453652" y="4784203"/>
            <a:chExt cx="93821" cy="65087"/>
          </a:xfrm>
        </p:grpSpPr>
        <p:cxnSp>
          <p:nvCxnSpPr>
            <p:cNvPr id="37" name="Straight Connector 36">
              <a:extLst>
                <a:ext uri="{FF2B5EF4-FFF2-40B4-BE49-F238E27FC236}">
                  <a16:creationId xmlns:a16="http://schemas.microsoft.com/office/drawing/2014/main" id="{92873F01-3087-4A8F-910A-49A1B8FCC8EB}"/>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1CFFB4D-9D0C-690F-F0D0-CCC40D6CF716}"/>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2F06418-914D-CF5F-9DD8-61359B9B9292}"/>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3" name="Group 42">
            <a:extLst>
              <a:ext uri="{FF2B5EF4-FFF2-40B4-BE49-F238E27FC236}">
                <a16:creationId xmlns:a16="http://schemas.microsoft.com/office/drawing/2014/main" id="{96CC8BCA-D86C-9074-2573-CF69ED6FF9B6}"/>
              </a:ext>
            </a:extLst>
          </p:cNvPr>
          <p:cNvGrpSpPr/>
          <p:nvPr/>
        </p:nvGrpSpPr>
        <p:grpSpPr>
          <a:xfrm>
            <a:off x="2908378" y="4413339"/>
            <a:ext cx="93821" cy="143722"/>
            <a:chOff x="4453652" y="4784203"/>
            <a:chExt cx="93821" cy="65087"/>
          </a:xfrm>
        </p:grpSpPr>
        <p:cxnSp>
          <p:nvCxnSpPr>
            <p:cNvPr id="45" name="Straight Connector 44">
              <a:extLst>
                <a:ext uri="{FF2B5EF4-FFF2-40B4-BE49-F238E27FC236}">
                  <a16:creationId xmlns:a16="http://schemas.microsoft.com/office/drawing/2014/main" id="{7E84DAA2-D4C5-F392-E195-B0240D27B5F2}"/>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58BEA07-AD3D-754A-6897-7A70E2653328}"/>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AD67B5D-853B-EFDD-8BF6-F1AC1364C0A2}"/>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B7BE7977-C718-DCDC-F9EF-80B3BE1AB374}"/>
              </a:ext>
            </a:extLst>
          </p:cNvPr>
          <p:cNvGrpSpPr/>
          <p:nvPr/>
        </p:nvGrpSpPr>
        <p:grpSpPr>
          <a:xfrm>
            <a:off x="2592861" y="4146904"/>
            <a:ext cx="93821" cy="220308"/>
            <a:chOff x="4453652" y="4784203"/>
            <a:chExt cx="93821" cy="65087"/>
          </a:xfrm>
        </p:grpSpPr>
        <p:cxnSp>
          <p:nvCxnSpPr>
            <p:cNvPr id="53" name="Straight Connector 52">
              <a:extLst>
                <a:ext uri="{FF2B5EF4-FFF2-40B4-BE49-F238E27FC236}">
                  <a16:creationId xmlns:a16="http://schemas.microsoft.com/office/drawing/2014/main" id="{2E750892-2522-F6ED-EB8A-19EC0AEF4E24}"/>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71ACA942-E06F-6413-8EEF-41EDC01EDBDA}"/>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C4F996C8-003D-E9B5-4038-7BF16970BE89}"/>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14554D90-6F10-7B10-1493-70241E36D490}"/>
              </a:ext>
            </a:extLst>
          </p:cNvPr>
          <p:cNvGrpSpPr/>
          <p:nvPr/>
        </p:nvGrpSpPr>
        <p:grpSpPr>
          <a:xfrm>
            <a:off x="2271137" y="3982266"/>
            <a:ext cx="93821" cy="237793"/>
            <a:chOff x="4453652" y="4784203"/>
            <a:chExt cx="93821" cy="65087"/>
          </a:xfrm>
        </p:grpSpPr>
        <p:cxnSp>
          <p:nvCxnSpPr>
            <p:cNvPr id="63" name="Straight Connector 62">
              <a:extLst>
                <a:ext uri="{FF2B5EF4-FFF2-40B4-BE49-F238E27FC236}">
                  <a16:creationId xmlns:a16="http://schemas.microsoft.com/office/drawing/2014/main" id="{8BD561FE-8A53-EDDC-DEEE-3F6BC3FC6B16}"/>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4479218-71D8-E447-5ACD-FA6ED9AA9848}"/>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B1CE043-21C0-D8D9-3478-CAB7D27D78B8}"/>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8" name="Group 67">
            <a:extLst>
              <a:ext uri="{FF2B5EF4-FFF2-40B4-BE49-F238E27FC236}">
                <a16:creationId xmlns:a16="http://schemas.microsoft.com/office/drawing/2014/main" id="{C879861C-F0A3-3131-BA66-4F9F231AE14E}"/>
              </a:ext>
            </a:extLst>
          </p:cNvPr>
          <p:cNvGrpSpPr/>
          <p:nvPr/>
        </p:nvGrpSpPr>
        <p:grpSpPr>
          <a:xfrm>
            <a:off x="1955423" y="3409696"/>
            <a:ext cx="93821" cy="295275"/>
            <a:chOff x="4453652" y="4784203"/>
            <a:chExt cx="93821" cy="65087"/>
          </a:xfrm>
        </p:grpSpPr>
        <p:cxnSp>
          <p:nvCxnSpPr>
            <p:cNvPr id="70" name="Straight Connector 69">
              <a:extLst>
                <a:ext uri="{FF2B5EF4-FFF2-40B4-BE49-F238E27FC236}">
                  <a16:creationId xmlns:a16="http://schemas.microsoft.com/office/drawing/2014/main" id="{1233A139-60EE-75C4-0CDF-B715E386AD5D}"/>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14F33720-7A22-B6A8-FC48-36AC8D501B78}"/>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3AD5E491-41E1-8FD9-B7F2-0D3513084827}"/>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E66FC153-78E8-56F9-6006-8DC4E7D2782B}"/>
              </a:ext>
            </a:extLst>
          </p:cNvPr>
          <p:cNvGrpSpPr/>
          <p:nvPr/>
        </p:nvGrpSpPr>
        <p:grpSpPr>
          <a:xfrm>
            <a:off x="1644954" y="3210012"/>
            <a:ext cx="93821" cy="263184"/>
            <a:chOff x="4453652" y="4784203"/>
            <a:chExt cx="93821" cy="65087"/>
          </a:xfrm>
        </p:grpSpPr>
        <p:cxnSp>
          <p:nvCxnSpPr>
            <p:cNvPr id="78" name="Straight Connector 77">
              <a:extLst>
                <a:ext uri="{FF2B5EF4-FFF2-40B4-BE49-F238E27FC236}">
                  <a16:creationId xmlns:a16="http://schemas.microsoft.com/office/drawing/2014/main" id="{C9AA0F74-29E0-DAB6-A466-2269FB7DDF4B}"/>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6F3CD94B-E8F7-A099-7A61-DA9C7F547EDC}"/>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65CB1F6-AC7A-C3A9-6230-4AFAE7E9FC77}"/>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1D7AC910-CF53-E10F-A7EC-FC28D2647912}"/>
              </a:ext>
            </a:extLst>
          </p:cNvPr>
          <p:cNvGrpSpPr/>
          <p:nvPr/>
        </p:nvGrpSpPr>
        <p:grpSpPr>
          <a:xfrm>
            <a:off x="1322915" y="3338429"/>
            <a:ext cx="93821" cy="242717"/>
            <a:chOff x="4453652" y="4784203"/>
            <a:chExt cx="93821" cy="65087"/>
          </a:xfrm>
        </p:grpSpPr>
        <p:cxnSp>
          <p:nvCxnSpPr>
            <p:cNvPr id="86" name="Straight Connector 85">
              <a:extLst>
                <a:ext uri="{FF2B5EF4-FFF2-40B4-BE49-F238E27FC236}">
                  <a16:creationId xmlns:a16="http://schemas.microsoft.com/office/drawing/2014/main" id="{6F3D7F13-442B-7029-1B83-F9E36C657159}"/>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00846D51-4CCD-4530-A219-B06AD377BA3F}"/>
                </a:ext>
              </a:extLst>
            </p:cNvPr>
            <p:cNvCxnSpPr>
              <a:cxnSpLocks/>
            </p:cNvCxnSpPr>
            <p:nvPr/>
          </p:nvCxnSpPr>
          <p:spPr>
            <a:xfrm>
              <a:off x="4502150" y="478420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62E48EC0-8A73-4432-85A9-DABE14F9FE76}"/>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2" name="TextBox 91">
            <a:extLst>
              <a:ext uri="{FF2B5EF4-FFF2-40B4-BE49-F238E27FC236}">
                <a16:creationId xmlns:a16="http://schemas.microsoft.com/office/drawing/2014/main" id="{6C3850E1-442A-32DB-C7DC-4E5E17EFF284}"/>
              </a:ext>
            </a:extLst>
          </p:cNvPr>
          <p:cNvSpPr txBox="1"/>
          <p:nvPr/>
        </p:nvSpPr>
        <p:spPr>
          <a:xfrm>
            <a:off x="1220503" y="2079004"/>
            <a:ext cx="4145226" cy="256223"/>
          </a:xfrm>
          <a:prstGeom prst="rect">
            <a:avLst/>
          </a:prstGeom>
        </p:spPr>
        <p:txBody>
          <a:bodyPr vert="horz" wrap="none" lIns="0" tIns="0" rIns="0" bIns="0" rtlCol="0">
            <a:noAutofit/>
          </a:bodyPr>
          <a:lstStyle/>
          <a:p>
            <a:pPr algn="ctr"/>
            <a:r>
              <a:rPr lang="en-US" b="1" dirty="0"/>
              <a:t>Platelets</a:t>
            </a:r>
            <a:endParaRPr lang="en-US" b="1" baseline="30000" dirty="0"/>
          </a:p>
        </p:txBody>
      </p:sp>
      <p:sp>
        <p:nvSpPr>
          <p:cNvPr id="94" name="TextBox 93">
            <a:extLst>
              <a:ext uri="{FF2B5EF4-FFF2-40B4-BE49-F238E27FC236}">
                <a16:creationId xmlns:a16="http://schemas.microsoft.com/office/drawing/2014/main" id="{E12EC593-754D-DD1B-AA54-0594C373D47A}"/>
              </a:ext>
            </a:extLst>
          </p:cNvPr>
          <p:cNvSpPr txBox="1"/>
          <p:nvPr/>
        </p:nvSpPr>
        <p:spPr>
          <a:xfrm rot="16200000">
            <a:off x="-1359726" y="3868613"/>
            <a:ext cx="3582955" cy="311627"/>
          </a:xfrm>
          <a:prstGeom prst="rect">
            <a:avLst/>
          </a:prstGeom>
        </p:spPr>
        <p:txBody>
          <a:bodyPr vert="horz" wrap="none" lIns="0" tIns="0" rIns="0" bIns="0" rtlCol="0">
            <a:noAutofit/>
          </a:bodyPr>
          <a:lstStyle/>
          <a:p>
            <a:pPr algn="ctr"/>
            <a:r>
              <a:rPr lang="en-US" dirty="0">
                <a:solidFill>
                  <a:schemeClr val="tx1">
                    <a:lumMod val="75000"/>
                    <a:lumOff val="25000"/>
                  </a:schemeClr>
                </a:solidFill>
                <a:latin typeface="Poppins Medium" pitchFamily="2" charset="77"/>
                <a:cs typeface="Poppins Medium" pitchFamily="2" charset="77"/>
              </a:rPr>
              <a:t>Mean (SE) Platelet Count (x 10</a:t>
            </a:r>
            <a:r>
              <a:rPr lang="en-US" baseline="30000" dirty="0">
                <a:solidFill>
                  <a:schemeClr val="tx1">
                    <a:lumMod val="75000"/>
                    <a:lumOff val="25000"/>
                  </a:schemeClr>
                </a:solidFill>
                <a:latin typeface="Poppins Medium" pitchFamily="2" charset="77"/>
                <a:cs typeface="Poppins Medium" pitchFamily="2" charset="77"/>
              </a:rPr>
              <a:t>9</a:t>
            </a:r>
            <a:r>
              <a:rPr lang="en-US" dirty="0">
                <a:solidFill>
                  <a:schemeClr val="tx1">
                    <a:lumMod val="75000"/>
                    <a:lumOff val="25000"/>
                  </a:schemeClr>
                </a:solidFill>
                <a:latin typeface="Poppins Medium" pitchFamily="2" charset="77"/>
                <a:cs typeface="Poppins Medium" pitchFamily="2" charset="77"/>
              </a:rPr>
              <a:t>/L)</a:t>
            </a:r>
          </a:p>
        </p:txBody>
      </p:sp>
      <p:sp>
        <p:nvSpPr>
          <p:cNvPr id="96" name="TextBox 95">
            <a:extLst>
              <a:ext uri="{FF2B5EF4-FFF2-40B4-BE49-F238E27FC236}">
                <a16:creationId xmlns:a16="http://schemas.microsoft.com/office/drawing/2014/main" id="{E1B1407C-111C-0481-68A4-F8C6527CD9CB}"/>
              </a:ext>
            </a:extLst>
          </p:cNvPr>
          <p:cNvSpPr txBox="1"/>
          <p:nvPr/>
        </p:nvSpPr>
        <p:spPr>
          <a:xfrm>
            <a:off x="1371600" y="5966465"/>
            <a:ext cx="3776887" cy="240818"/>
          </a:xfrm>
          <a:prstGeom prst="rect">
            <a:avLst/>
          </a:prstGeom>
        </p:spPr>
        <p:txBody>
          <a:bodyPr vert="horz" wrap="none" lIns="0" tIns="0" rIns="0" bIns="0" rtlCol="0">
            <a:noAutofit/>
          </a:bodyPr>
          <a:lstStyle/>
          <a:p>
            <a:pPr algn="ctr"/>
            <a:r>
              <a:rPr lang="en-US" dirty="0" err="1">
                <a:solidFill>
                  <a:schemeClr val="tx1">
                    <a:lumMod val="75000"/>
                    <a:lumOff val="25000"/>
                  </a:schemeClr>
                </a:solidFill>
                <a:latin typeface="Poppins Medium" pitchFamily="2" charset="77"/>
                <a:cs typeface="Poppins Medium" pitchFamily="2" charset="77"/>
              </a:rPr>
              <a:t>Wk</a:t>
            </a:r>
            <a:endParaRPr lang="en-US" dirty="0">
              <a:solidFill>
                <a:schemeClr val="tx1">
                  <a:lumMod val="75000"/>
                  <a:lumOff val="25000"/>
                </a:schemeClr>
              </a:solidFill>
              <a:latin typeface="Poppins Medium" pitchFamily="2" charset="77"/>
              <a:cs typeface="Poppins Medium" pitchFamily="2" charset="77"/>
            </a:endParaRPr>
          </a:p>
        </p:txBody>
      </p:sp>
      <p:sp>
        <p:nvSpPr>
          <p:cNvPr id="98" name="Rounded Rectangle 133">
            <a:extLst>
              <a:ext uri="{FF2B5EF4-FFF2-40B4-BE49-F238E27FC236}">
                <a16:creationId xmlns:a16="http://schemas.microsoft.com/office/drawing/2014/main" id="{822151B2-898A-AB13-04B2-3C3776E3020C}"/>
              </a:ext>
            </a:extLst>
          </p:cNvPr>
          <p:cNvSpPr/>
          <p:nvPr/>
        </p:nvSpPr>
        <p:spPr>
          <a:xfrm>
            <a:off x="2898496" y="3519864"/>
            <a:ext cx="2619944" cy="675876"/>
          </a:xfrm>
          <a:prstGeom prst="round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Poppins Medium" pitchFamily="2" charset="77"/>
                <a:cs typeface="Poppins Medium" pitchFamily="2" charset="77"/>
              </a:rPr>
              <a:t>Durable reduction</a:t>
            </a:r>
            <a:br>
              <a:rPr lang="en-US" sz="1200" dirty="0">
                <a:solidFill>
                  <a:schemeClr val="tx1"/>
                </a:solidFill>
                <a:latin typeface="Poppins Medium" pitchFamily="2" charset="77"/>
                <a:cs typeface="Poppins Medium" pitchFamily="2" charset="77"/>
              </a:rPr>
            </a:br>
            <a:r>
              <a:rPr lang="en-US" sz="1200" dirty="0">
                <a:solidFill>
                  <a:schemeClr val="tx1"/>
                </a:solidFill>
                <a:latin typeface="Poppins Medium" pitchFamily="2" charset="77"/>
                <a:cs typeface="Poppins Medium" pitchFamily="2" charset="77"/>
              </a:rPr>
              <a:t>(≤400 x 10</a:t>
            </a:r>
            <a:r>
              <a:rPr lang="en-US" sz="1200" baseline="30000" dirty="0">
                <a:solidFill>
                  <a:schemeClr val="tx1"/>
                </a:solidFill>
                <a:latin typeface="Poppins Medium" pitchFamily="2" charset="77"/>
                <a:cs typeface="Poppins Medium" pitchFamily="2" charset="77"/>
              </a:rPr>
              <a:t>9</a:t>
            </a:r>
            <a:r>
              <a:rPr lang="en-US" sz="1200" dirty="0">
                <a:solidFill>
                  <a:schemeClr val="tx1"/>
                </a:solidFill>
                <a:latin typeface="Poppins Medium" pitchFamily="2" charset="77"/>
                <a:cs typeface="Poppins Medium" pitchFamily="2" charset="77"/>
              </a:rPr>
              <a:t>/L for ≥12 </a:t>
            </a:r>
            <a:r>
              <a:rPr lang="en-US" sz="1200" dirty="0" err="1">
                <a:solidFill>
                  <a:schemeClr val="tx1"/>
                </a:solidFill>
                <a:latin typeface="Poppins Medium" pitchFamily="2" charset="77"/>
                <a:cs typeface="Poppins Medium" pitchFamily="2" charset="77"/>
              </a:rPr>
              <a:t>wk</a:t>
            </a:r>
            <a:r>
              <a:rPr lang="en-US" sz="1200" dirty="0">
                <a:solidFill>
                  <a:schemeClr val="tx1"/>
                </a:solidFill>
                <a:latin typeface="Poppins Medium" pitchFamily="2" charset="77"/>
                <a:cs typeface="Poppins Medium" pitchFamily="2" charset="77"/>
              </a:rPr>
              <a:t>):</a:t>
            </a:r>
            <a:br>
              <a:rPr lang="en-US" sz="1200" dirty="0">
                <a:latin typeface="Poppins Medium" pitchFamily="2" charset="77"/>
                <a:cs typeface="Poppins Medium" pitchFamily="2" charset="77"/>
              </a:rPr>
            </a:br>
            <a:r>
              <a:rPr lang="en-US" sz="1200" b="1" dirty="0">
                <a:solidFill>
                  <a:schemeClr val="accent1"/>
                </a:solidFill>
                <a:latin typeface="Poppins" pitchFamily="2" charset="77"/>
                <a:cs typeface="Poppins" pitchFamily="2" charset="77"/>
              </a:rPr>
              <a:t>72% (52/72)</a:t>
            </a:r>
          </a:p>
        </p:txBody>
      </p:sp>
      <p:sp>
        <p:nvSpPr>
          <p:cNvPr id="100" name="Freeform 134">
            <a:extLst>
              <a:ext uri="{FF2B5EF4-FFF2-40B4-BE49-F238E27FC236}">
                <a16:creationId xmlns:a16="http://schemas.microsoft.com/office/drawing/2014/main" id="{9A95F850-1D65-882F-0550-A40B8F5A8CE5}"/>
              </a:ext>
            </a:extLst>
          </p:cNvPr>
          <p:cNvSpPr/>
          <p:nvPr/>
        </p:nvSpPr>
        <p:spPr>
          <a:xfrm>
            <a:off x="1222545" y="2413210"/>
            <a:ext cx="4135030" cy="3195945"/>
          </a:xfrm>
          <a:custGeom>
            <a:avLst/>
            <a:gdLst>
              <a:gd name="csX0" fmla="*/ 0 w 4135030"/>
              <a:gd name="csY0" fmla="*/ 0 h 3196354"/>
              <a:gd name="csX1" fmla="*/ 0 w 4135030"/>
              <a:gd name="csY1" fmla="*/ 3196354 h 3196354"/>
              <a:gd name="csX2" fmla="*/ 4135030 w 4135030"/>
              <a:gd name="csY2" fmla="*/ 3196354 h 3196354"/>
            </a:gdLst>
            <a:ahLst/>
            <a:cxnLst>
              <a:cxn ang="0">
                <a:pos x="csX0" y="csY0"/>
              </a:cxn>
              <a:cxn ang="0">
                <a:pos x="csX1" y="csY1"/>
              </a:cxn>
              <a:cxn ang="0">
                <a:pos x="csX2" y="csY2"/>
              </a:cxn>
            </a:cxnLst>
            <a:rect l="l" t="t" r="r" b="b"/>
            <a:pathLst>
              <a:path w="4135030" h="3196354">
                <a:moveTo>
                  <a:pt x="0" y="0"/>
                </a:moveTo>
                <a:lnTo>
                  <a:pt x="0" y="3196354"/>
                </a:lnTo>
                <a:lnTo>
                  <a:pt x="4135030" y="3196354"/>
                </a:ln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TextBox 102">
            <a:extLst>
              <a:ext uri="{FF2B5EF4-FFF2-40B4-BE49-F238E27FC236}">
                <a16:creationId xmlns:a16="http://schemas.microsoft.com/office/drawing/2014/main" id="{C646C8D1-8460-2C6C-789F-D15EB6503A3F}"/>
              </a:ext>
            </a:extLst>
          </p:cNvPr>
          <p:cNvSpPr txBox="1"/>
          <p:nvPr/>
        </p:nvSpPr>
        <p:spPr>
          <a:xfrm>
            <a:off x="1184516" y="5695758"/>
            <a:ext cx="376969" cy="240818"/>
          </a:xfrm>
          <a:prstGeom prst="rect">
            <a:avLst/>
          </a:prstGeom>
        </p:spPr>
        <p:txBody>
          <a:bodyPr vert="horz" wrap="none" lIns="0" tIns="0" rIns="0" bIns="0" rtlCol="0">
            <a:noAutofit/>
          </a:bodyPr>
          <a:lstStyle/>
          <a:p>
            <a:pPr algn="ctr"/>
            <a:r>
              <a:rPr lang="en-US" sz="1600" dirty="0"/>
              <a:t>BL</a:t>
            </a:r>
            <a:endParaRPr lang="en-US" sz="1600" baseline="30000" dirty="0"/>
          </a:p>
        </p:txBody>
      </p:sp>
      <p:sp>
        <p:nvSpPr>
          <p:cNvPr id="105" name="TextBox 104">
            <a:extLst>
              <a:ext uri="{FF2B5EF4-FFF2-40B4-BE49-F238E27FC236}">
                <a16:creationId xmlns:a16="http://schemas.microsoft.com/office/drawing/2014/main" id="{714CC84E-C6F1-B556-F655-EA1484BB6087}"/>
              </a:ext>
            </a:extLst>
          </p:cNvPr>
          <p:cNvSpPr txBox="1"/>
          <p:nvPr/>
        </p:nvSpPr>
        <p:spPr>
          <a:xfrm>
            <a:off x="1505234" y="5695758"/>
            <a:ext cx="376969" cy="240818"/>
          </a:xfrm>
          <a:prstGeom prst="rect">
            <a:avLst/>
          </a:prstGeom>
        </p:spPr>
        <p:txBody>
          <a:bodyPr vert="horz" wrap="none" lIns="0" tIns="0" rIns="0" bIns="0" rtlCol="0">
            <a:noAutofit/>
          </a:bodyPr>
          <a:lstStyle/>
          <a:p>
            <a:pPr algn="ctr"/>
            <a:r>
              <a:rPr lang="en-US" sz="1600"/>
              <a:t>2</a:t>
            </a:r>
            <a:endParaRPr lang="en-US" sz="1600" baseline="30000"/>
          </a:p>
        </p:txBody>
      </p:sp>
      <p:sp>
        <p:nvSpPr>
          <p:cNvPr id="107" name="TextBox 106">
            <a:extLst>
              <a:ext uri="{FF2B5EF4-FFF2-40B4-BE49-F238E27FC236}">
                <a16:creationId xmlns:a16="http://schemas.microsoft.com/office/drawing/2014/main" id="{D6A53D32-D684-CF8F-D828-4FD11ADF4323}"/>
              </a:ext>
            </a:extLst>
          </p:cNvPr>
          <p:cNvSpPr txBox="1"/>
          <p:nvPr/>
        </p:nvSpPr>
        <p:spPr>
          <a:xfrm>
            <a:off x="1812448" y="5695758"/>
            <a:ext cx="376969" cy="240818"/>
          </a:xfrm>
          <a:prstGeom prst="rect">
            <a:avLst/>
          </a:prstGeom>
        </p:spPr>
        <p:txBody>
          <a:bodyPr vert="horz" wrap="none" lIns="0" tIns="0" rIns="0" bIns="0" rtlCol="0">
            <a:noAutofit/>
          </a:bodyPr>
          <a:lstStyle/>
          <a:p>
            <a:pPr algn="ctr"/>
            <a:r>
              <a:rPr lang="en-US" sz="1600"/>
              <a:t>4</a:t>
            </a:r>
            <a:endParaRPr lang="en-US" sz="1600" baseline="30000"/>
          </a:p>
        </p:txBody>
      </p:sp>
      <p:sp>
        <p:nvSpPr>
          <p:cNvPr id="109" name="TextBox 108">
            <a:extLst>
              <a:ext uri="{FF2B5EF4-FFF2-40B4-BE49-F238E27FC236}">
                <a16:creationId xmlns:a16="http://schemas.microsoft.com/office/drawing/2014/main" id="{DD3EC8BF-40BA-02F5-FBF8-C5447CABEBD1}"/>
              </a:ext>
            </a:extLst>
          </p:cNvPr>
          <p:cNvSpPr txBox="1"/>
          <p:nvPr/>
        </p:nvSpPr>
        <p:spPr>
          <a:xfrm>
            <a:off x="2144570" y="5695758"/>
            <a:ext cx="376969" cy="240818"/>
          </a:xfrm>
          <a:prstGeom prst="rect">
            <a:avLst/>
          </a:prstGeom>
        </p:spPr>
        <p:txBody>
          <a:bodyPr vert="horz" wrap="none" lIns="0" tIns="0" rIns="0" bIns="0" rtlCol="0">
            <a:noAutofit/>
          </a:bodyPr>
          <a:lstStyle/>
          <a:p>
            <a:pPr algn="ctr"/>
            <a:r>
              <a:rPr lang="en-US" sz="1600"/>
              <a:t>6</a:t>
            </a:r>
            <a:endParaRPr lang="en-US" sz="1600" baseline="30000"/>
          </a:p>
        </p:txBody>
      </p:sp>
      <p:sp>
        <p:nvSpPr>
          <p:cNvPr id="111" name="TextBox 110">
            <a:extLst>
              <a:ext uri="{FF2B5EF4-FFF2-40B4-BE49-F238E27FC236}">
                <a16:creationId xmlns:a16="http://schemas.microsoft.com/office/drawing/2014/main" id="{AE3E8840-2D18-8861-CCBB-D2494B15EAB1}"/>
              </a:ext>
            </a:extLst>
          </p:cNvPr>
          <p:cNvSpPr txBox="1"/>
          <p:nvPr/>
        </p:nvSpPr>
        <p:spPr>
          <a:xfrm>
            <a:off x="2455276" y="5695758"/>
            <a:ext cx="376969" cy="240818"/>
          </a:xfrm>
          <a:prstGeom prst="rect">
            <a:avLst/>
          </a:prstGeom>
        </p:spPr>
        <p:txBody>
          <a:bodyPr vert="horz" wrap="none" lIns="0" tIns="0" rIns="0" bIns="0" rtlCol="0">
            <a:noAutofit/>
          </a:bodyPr>
          <a:lstStyle/>
          <a:p>
            <a:pPr algn="ctr"/>
            <a:r>
              <a:rPr lang="en-US" sz="1600"/>
              <a:t>8</a:t>
            </a:r>
            <a:endParaRPr lang="en-US" sz="1600" baseline="30000"/>
          </a:p>
        </p:txBody>
      </p:sp>
      <p:sp>
        <p:nvSpPr>
          <p:cNvPr id="113" name="TextBox 112">
            <a:extLst>
              <a:ext uri="{FF2B5EF4-FFF2-40B4-BE49-F238E27FC236}">
                <a16:creationId xmlns:a16="http://schemas.microsoft.com/office/drawing/2014/main" id="{7DD0B9AE-FE17-3323-A467-326D06D26D8D}"/>
              </a:ext>
            </a:extLst>
          </p:cNvPr>
          <p:cNvSpPr txBox="1"/>
          <p:nvPr/>
        </p:nvSpPr>
        <p:spPr>
          <a:xfrm>
            <a:off x="2776758" y="5695758"/>
            <a:ext cx="376969" cy="240818"/>
          </a:xfrm>
          <a:prstGeom prst="rect">
            <a:avLst/>
          </a:prstGeom>
        </p:spPr>
        <p:txBody>
          <a:bodyPr vert="horz" wrap="none" lIns="0" tIns="0" rIns="0" bIns="0" rtlCol="0">
            <a:noAutofit/>
          </a:bodyPr>
          <a:lstStyle/>
          <a:p>
            <a:pPr algn="ctr"/>
            <a:r>
              <a:rPr lang="en-US" sz="1600"/>
              <a:t>10</a:t>
            </a:r>
            <a:endParaRPr lang="en-US" sz="1600" baseline="30000"/>
          </a:p>
        </p:txBody>
      </p:sp>
      <p:sp>
        <p:nvSpPr>
          <p:cNvPr id="115" name="TextBox 114">
            <a:extLst>
              <a:ext uri="{FF2B5EF4-FFF2-40B4-BE49-F238E27FC236}">
                <a16:creationId xmlns:a16="http://schemas.microsoft.com/office/drawing/2014/main" id="{9BC35950-9693-1116-01E5-B32672BF7BBF}"/>
              </a:ext>
            </a:extLst>
          </p:cNvPr>
          <p:cNvSpPr txBox="1"/>
          <p:nvPr/>
        </p:nvSpPr>
        <p:spPr>
          <a:xfrm>
            <a:off x="3100486" y="5695758"/>
            <a:ext cx="376969" cy="240818"/>
          </a:xfrm>
          <a:prstGeom prst="rect">
            <a:avLst/>
          </a:prstGeom>
        </p:spPr>
        <p:txBody>
          <a:bodyPr vert="horz" wrap="none" lIns="0" tIns="0" rIns="0" bIns="0" rtlCol="0">
            <a:noAutofit/>
          </a:bodyPr>
          <a:lstStyle/>
          <a:p>
            <a:pPr algn="ctr"/>
            <a:r>
              <a:rPr lang="en-US" sz="1600"/>
              <a:t>12</a:t>
            </a:r>
            <a:endParaRPr lang="en-US" sz="1600" baseline="30000"/>
          </a:p>
        </p:txBody>
      </p:sp>
      <p:sp>
        <p:nvSpPr>
          <p:cNvPr id="124" name="TextBox 123">
            <a:extLst>
              <a:ext uri="{FF2B5EF4-FFF2-40B4-BE49-F238E27FC236}">
                <a16:creationId xmlns:a16="http://schemas.microsoft.com/office/drawing/2014/main" id="{7780C7CA-0B35-25C3-CB5C-371DF66705B1}"/>
              </a:ext>
            </a:extLst>
          </p:cNvPr>
          <p:cNvSpPr txBox="1"/>
          <p:nvPr/>
        </p:nvSpPr>
        <p:spPr>
          <a:xfrm>
            <a:off x="3742325" y="5695758"/>
            <a:ext cx="376969" cy="240818"/>
          </a:xfrm>
          <a:prstGeom prst="rect">
            <a:avLst/>
          </a:prstGeom>
        </p:spPr>
        <p:txBody>
          <a:bodyPr vert="horz" wrap="none" lIns="0" tIns="0" rIns="0" bIns="0" rtlCol="0">
            <a:noAutofit/>
          </a:bodyPr>
          <a:lstStyle/>
          <a:p>
            <a:pPr algn="ctr"/>
            <a:r>
              <a:rPr lang="en-US" sz="1600"/>
              <a:t>16</a:t>
            </a:r>
            <a:endParaRPr lang="en-US" sz="1600" baseline="30000"/>
          </a:p>
        </p:txBody>
      </p:sp>
      <p:sp>
        <p:nvSpPr>
          <p:cNvPr id="132" name="TextBox 131">
            <a:extLst>
              <a:ext uri="{FF2B5EF4-FFF2-40B4-BE49-F238E27FC236}">
                <a16:creationId xmlns:a16="http://schemas.microsoft.com/office/drawing/2014/main" id="{07D85692-6BB3-20DE-C637-2BDB7138D3F1}"/>
              </a:ext>
            </a:extLst>
          </p:cNvPr>
          <p:cNvSpPr txBox="1"/>
          <p:nvPr/>
        </p:nvSpPr>
        <p:spPr>
          <a:xfrm>
            <a:off x="4358471" y="5695758"/>
            <a:ext cx="376969" cy="240818"/>
          </a:xfrm>
          <a:prstGeom prst="rect">
            <a:avLst/>
          </a:prstGeom>
        </p:spPr>
        <p:txBody>
          <a:bodyPr vert="horz" wrap="none" lIns="0" tIns="0" rIns="0" bIns="0" rtlCol="0">
            <a:noAutofit/>
          </a:bodyPr>
          <a:lstStyle/>
          <a:p>
            <a:pPr algn="ctr"/>
            <a:r>
              <a:rPr lang="en-US" sz="1600"/>
              <a:t>20</a:t>
            </a:r>
            <a:endParaRPr lang="en-US" sz="1600" baseline="30000"/>
          </a:p>
        </p:txBody>
      </p:sp>
      <p:sp>
        <p:nvSpPr>
          <p:cNvPr id="146" name="TextBox 145">
            <a:extLst>
              <a:ext uri="{FF2B5EF4-FFF2-40B4-BE49-F238E27FC236}">
                <a16:creationId xmlns:a16="http://schemas.microsoft.com/office/drawing/2014/main" id="{295C3971-7102-6559-E68E-1ED8DF40E5D6}"/>
              </a:ext>
            </a:extLst>
          </p:cNvPr>
          <p:cNvSpPr txBox="1"/>
          <p:nvPr/>
        </p:nvSpPr>
        <p:spPr>
          <a:xfrm>
            <a:off x="5000150" y="5695758"/>
            <a:ext cx="376969" cy="240818"/>
          </a:xfrm>
          <a:prstGeom prst="rect">
            <a:avLst/>
          </a:prstGeom>
        </p:spPr>
        <p:txBody>
          <a:bodyPr vert="horz" wrap="none" lIns="0" tIns="0" rIns="0" bIns="0" rtlCol="0">
            <a:noAutofit/>
          </a:bodyPr>
          <a:lstStyle/>
          <a:p>
            <a:pPr algn="ctr"/>
            <a:r>
              <a:rPr lang="en-US" sz="1600" dirty="0"/>
              <a:t>24</a:t>
            </a:r>
            <a:endParaRPr lang="en-US" sz="1600" baseline="30000" dirty="0"/>
          </a:p>
        </p:txBody>
      </p:sp>
      <p:cxnSp>
        <p:nvCxnSpPr>
          <p:cNvPr id="168" name="Straight Connector 167">
            <a:extLst>
              <a:ext uri="{FF2B5EF4-FFF2-40B4-BE49-F238E27FC236}">
                <a16:creationId xmlns:a16="http://schemas.microsoft.com/office/drawing/2014/main" id="{7E875D2D-A9AE-63E0-EAFD-6E061AC7067E}"/>
              </a:ext>
            </a:extLst>
          </p:cNvPr>
          <p:cNvCxnSpPr>
            <a:cxnSpLocks/>
          </p:cNvCxnSpPr>
          <p:nvPr/>
        </p:nvCxnSpPr>
        <p:spPr>
          <a:xfrm>
            <a:off x="1378204"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D8393F7A-B99D-C3A5-68BC-F40D8802D77C}"/>
              </a:ext>
            </a:extLst>
          </p:cNvPr>
          <p:cNvCxnSpPr>
            <a:cxnSpLocks/>
          </p:cNvCxnSpPr>
          <p:nvPr/>
        </p:nvCxnSpPr>
        <p:spPr>
          <a:xfrm>
            <a:off x="1696762"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1C1203E2-BC42-CD57-D4F3-1B51C6875160}"/>
              </a:ext>
            </a:extLst>
          </p:cNvPr>
          <p:cNvCxnSpPr>
            <a:cxnSpLocks/>
          </p:cNvCxnSpPr>
          <p:nvPr/>
        </p:nvCxnSpPr>
        <p:spPr>
          <a:xfrm>
            <a:off x="2015320"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459C844-5808-15B7-0D35-856B6035DE7A}"/>
              </a:ext>
            </a:extLst>
          </p:cNvPr>
          <p:cNvCxnSpPr>
            <a:cxnSpLocks/>
          </p:cNvCxnSpPr>
          <p:nvPr/>
        </p:nvCxnSpPr>
        <p:spPr>
          <a:xfrm>
            <a:off x="2333878"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F387E93B-A6EC-DEE9-9647-0384AC6A3259}"/>
              </a:ext>
            </a:extLst>
          </p:cNvPr>
          <p:cNvCxnSpPr>
            <a:cxnSpLocks/>
          </p:cNvCxnSpPr>
          <p:nvPr/>
        </p:nvCxnSpPr>
        <p:spPr>
          <a:xfrm>
            <a:off x="2652436"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1AD0C636-0BA3-B5AB-1B86-B53D3BF67B16}"/>
              </a:ext>
            </a:extLst>
          </p:cNvPr>
          <p:cNvCxnSpPr>
            <a:cxnSpLocks/>
          </p:cNvCxnSpPr>
          <p:nvPr/>
        </p:nvCxnSpPr>
        <p:spPr>
          <a:xfrm>
            <a:off x="2970994"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37B66DCB-0116-FCF7-3AEC-A906CC382658}"/>
              </a:ext>
            </a:extLst>
          </p:cNvPr>
          <p:cNvCxnSpPr>
            <a:cxnSpLocks/>
          </p:cNvCxnSpPr>
          <p:nvPr/>
        </p:nvCxnSpPr>
        <p:spPr>
          <a:xfrm>
            <a:off x="3289554"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BCB70E25-250E-CAC8-1219-F04AFEFBE69E}"/>
              </a:ext>
            </a:extLst>
          </p:cNvPr>
          <p:cNvCxnSpPr>
            <a:cxnSpLocks/>
          </p:cNvCxnSpPr>
          <p:nvPr/>
        </p:nvCxnSpPr>
        <p:spPr>
          <a:xfrm>
            <a:off x="3915251"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CB89EF6A-FCD6-6878-B6E8-BEC44B5A11F3}"/>
              </a:ext>
            </a:extLst>
          </p:cNvPr>
          <p:cNvCxnSpPr>
            <a:cxnSpLocks/>
          </p:cNvCxnSpPr>
          <p:nvPr/>
        </p:nvCxnSpPr>
        <p:spPr>
          <a:xfrm>
            <a:off x="4548134"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056BED8E-8241-7030-DE20-FF134D5F7024}"/>
              </a:ext>
            </a:extLst>
          </p:cNvPr>
          <p:cNvCxnSpPr>
            <a:cxnSpLocks/>
          </p:cNvCxnSpPr>
          <p:nvPr/>
        </p:nvCxnSpPr>
        <p:spPr>
          <a:xfrm>
            <a:off x="5187369" y="5608509"/>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0" name="Freeform 156">
            <a:extLst>
              <a:ext uri="{FF2B5EF4-FFF2-40B4-BE49-F238E27FC236}">
                <a16:creationId xmlns:a16="http://schemas.microsoft.com/office/drawing/2014/main" id="{264F5CD5-7E4E-316B-BA89-E8C04D8EAA59}"/>
              </a:ext>
            </a:extLst>
          </p:cNvPr>
          <p:cNvSpPr/>
          <p:nvPr/>
        </p:nvSpPr>
        <p:spPr>
          <a:xfrm>
            <a:off x="1368679" y="3330321"/>
            <a:ext cx="3810000" cy="1431925"/>
          </a:xfrm>
          <a:custGeom>
            <a:avLst/>
            <a:gdLst>
              <a:gd name="csX0" fmla="*/ 0 w 3810000"/>
              <a:gd name="csY0" fmla="*/ 130175 h 1431925"/>
              <a:gd name="csX1" fmla="*/ 323850 w 3810000"/>
              <a:gd name="csY1" fmla="*/ 0 h 1431925"/>
              <a:gd name="csX2" fmla="*/ 635000 w 3810000"/>
              <a:gd name="csY2" fmla="*/ 228600 h 1431925"/>
              <a:gd name="csX3" fmla="*/ 955675 w 3810000"/>
              <a:gd name="csY3" fmla="*/ 777875 h 1431925"/>
              <a:gd name="csX4" fmla="*/ 1276350 w 3810000"/>
              <a:gd name="csY4" fmla="*/ 923925 h 1431925"/>
              <a:gd name="csX5" fmla="*/ 1593850 w 3810000"/>
              <a:gd name="csY5" fmla="*/ 1165225 h 1431925"/>
              <a:gd name="csX6" fmla="*/ 1917700 w 3810000"/>
              <a:gd name="csY6" fmla="*/ 1228725 h 1431925"/>
              <a:gd name="csX7" fmla="*/ 2546350 w 3810000"/>
              <a:gd name="csY7" fmla="*/ 1431925 h 1431925"/>
              <a:gd name="csX8" fmla="*/ 3178175 w 3810000"/>
              <a:gd name="csY8" fmla="*/ 1339850 h 1431925"/>
              <a:gd name="csX9" fmla="*/ 3810000 w 3810000"/>
              <a:gd name="csY9" fmla="*/ 1403350 h 1431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810000" h="1431925">
                <a:moveTo>
                  <a:pt x="0" y="130175"/>
                </a:moveTo>
                <a:lnTo>
                  <a:pt x="323850" y="0"/>
                </a:lnTo>
                <a:lnTo>
                  <a:pt x="635000" y="228600"/>
                </a:lnTo>
                <a:lnTo>
                  <a:pt x="955675" y="777875"/>
                </a:lnTo>
                <a:lnTo>
                  <a:pt x="1276350" y="923925"/>
                </a:lnTo>
                <a:lnTo>
                  <a:pt x="1593850" y="1165225"/>
                </a:lnTo>
                <a:lnTo>
                  <a:pt x="1917700" y="1228725"/>
                </a:lnTo>
                <a:lnTo>
                  <a:pt x="2546350" y="1431925"/>
                </a:lnTo>
                <a:lnTo>
                  <a:pt x="3178175" y="1339850"/>
                </a:lnTo>
                <a:lnTo>
                  <a:pt x="3810000" y="1403350"/>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Rectangle 230">
            <a:extLst>
              <a:ext uri="{FF2B5EF4-FFF2-40B4-BE49-F238E27FC236}">
                <a16:creationId xmlns:a16="http://schemas.microsoft.com/office/drawing/2014/main" id="{A740C302-224D-52F2-9F91-802367326928}"/>
              </a:ext>
            </a:extLst>
          </p:cNvPr>
          <p:cNvSpPr/>
          <p:nvPr/>
        </p:nvSpPr>
        <p:spPr>
          <a:xfrm>
            <a:off x="1330493" y="3419135"/>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Rectangle 231">
            <a:extLst>
              <a:ext uri="{FF2B5EF4-FFF2-40B4-BE49-F238E27FC236}">
                <a16:creationId xmlns:a16="http://schemas.microsoft.com/office/drawing/2014/main" id="{943A867D-B1FB-11AD-DCEF-EAB40CEB5663}"/>
              </a:ext>
            </a:extLst>
          </p:cNvPr>
          <p:cNvSpPr/>
          <p:nvPr/>
        </p:nvSpPr>
        <p:spPr>
          <a:xfrm>
            <a:off x="1650960" y="3295005"/>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Rectangle 232">
            <a:extLst>
              <a:ext uri="{FF2B5EF4-FFF2-40B4-BE49-F238E27FC236}">
                <a16:creationId xmlns:a16="http://schemas.microsoft.com/office/drawing/2014/main" id="{FAFEEADD-F84A-68D1-5E26-DEB6B78BB329}"/>
              </a:ext>
            </a:extLst>
          </p:cNvPr>
          <p:cNvSpPr/>
          <p:nvPr/>
        </p:nvSpPr>
        <p:spPr>
          <a:xfrm>
            <a:off x="1967649" y="3520030"/>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Rectangle 233">
            <a:extLst>
              <a:ext uri="{FF2B5EF4-FFF2-40B4-BE49-F238E27FC236}">
                <a16:creationId xmlns:a16="http://schemas.microsoft.com/office/drawing/2014/main" id="{FFCCD593-F19B-A880-CAE0-94E85F537583}"/>
              </a:ext>
            </a:extLst>
          </p:cNvPr>
          <p:cNvSpPr/>
          <p:nvPr/>
        </p:nvSpPr>
        <p:spPr>
          <a:xfrm>
            <a:off x="2282687" y="4055411"/>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Rectangle 234">
            <a:extLst>
              <a:ext uri="{FF2B5EF4-FFF2-40B4-BE49-F238E27FC236}">
                <a16:creationId xmlns:a16="http://schemas.microsoft.com/office/drawing/2014/main" id="{DF7278AB-3D55-1D4E-AA3A-6E457AC69CDC}"/>
              </a:ext>
            </a:extLst>
          </p:cNvPr>
          <p:cNvSpPr/>
          <p:nvPr/>
        </p:nvSpPr>
        <p:spPr>
          <a:xfrm>
            <a:off x="2603012" y="4217960"/>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Rectangle 235">
            <a:extLst>
              <a:ext uri="{FF2B5EF4-FFF2-40B4-BE49-F238E27FC236}">
                <a16:creationId xmlns:a16="http://schemas.microsoft.com/office/drawing/2014/main" id="{E9C5A62A-B2F6-EC0E-F095-BCEF1B0174AC}"/>
              </a:ext>
            </a:extLst>
          </p:cNvPr>
          <p:cNvSpPr/>
          <p:nvPr/>
        </p:nvSpPr>
        <p:spPr>
          <a:xfrm>
            <a:off x="2920182" y="4446611"/>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7" name="Rectangle 236">
            <a:extLst>
              <a:ext uri="{FF2B5EF4-FFF2-40B4-BE49-F238E27FC236}">
                <a16:creationId xmlns:a16="http://schemas.microsoft.com/office/drawing/2014/main" id="{83581670-CE81-EA88-008F-9C77AB6777F7}"/>
              </a:ext>
            </a:extLst>
          </p:cNvPr>
          <p:cNvSpPr/>
          <p:nvPr/>
        </p:nvSpPr>
        <p:spPr>
          <a:xfrm>
            <a:off x="3241979" y="4524121"/>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8" name="Rectangle 237">
            <a:extLst>
              <a:ext uri="{FF2B5EF4-FFF2-40B4-BE49-F238E27FC236}">
                <a16:creationId xmlns:a16="http://schemas.microsoft.com/office/drawing/2014/main" id="{13C437E8-D344-564F-E09E-6B32FEB798D5}"/>
              </a:ext>
            </a:extLst>
          </p:cNvPr>
          <p:cNvSpPr/>
          <p:nvPr/>
        </p:nvSpPr>
        <p:spPr>
          <a:xfrm>
            <a:off x="3877548" y="4724600"/>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Rectangle 238">
            <a:extLst>
              <a:ext uri="{FF2B5EF4-FFF2-40B4-BE49-F238E27FC236}">
                <a16:creationId xmlns:a16="http://schemas.microsoft.com/office/drawing/2014/main" id="{9DA76AA2-0111-9EA8-6B02-71F0F985D433}"/>
              </a:ext>
            </a:extLst>
          </p:cNvPr>
          <p:cNvSpPr/>
          <p:nvPr/>
        </p:nvSpPr>
        <p:spPr>
          <a:xfrm>
            <a:off x="4509877" y="4630879"/>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0" name="Straight Connector 239">
            <a:extLst>
              <a:ext uri="{FF2B5EF4-FFF2-40B4-BE49-F238E27FC236}">
                <a16:creationId xmlns:a16="http://schemas.microsoft.com/office/drawing/2014/main" id="{35ED01B5-D733-1BCF-77C5-2FA3BD6CE406}"/>
              </a:ext>
            </a:extLst>
          </p:cNvPr>
          <p:cNvCxnSpPr/>
          <p:nvPr/>
        </p:nvCxnSpPr>
        <p:spPr>
          <a:xfrm>
            <a:off x="5139706" y="468024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D784A6A0-9601-2458-65B6-969DB1292527}"/>
              </a:ext>
            </a:extLst>
          </p:cNvPr>
          <p:cNvCxnSpPr>
            <a:cxnSpLocks/>
          </p:cNvCxnSpPr>
          <p:nvPr/>
        </p:nvCxnSpPr>
        <p:spPr>
          <a:xfrm>
            <a:off x="5188204" y="4676793"/>
            <a:ext cx="0" cy="650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2" name="Rectangle 241">
            <a:extLst>
              <a:ext uri="{FF2B5EF4-FFF2-40B4-BE49-F238E27FC236}">
                <a16:creationId xmlns:a16="http://schemas.microsoft.com/office/drawing/2014/main" id="{04BE7CF9-59A5-3F32-0DCC-73BD8806A52B}"/>
              </a:ext>
            </a:extLst>
          </p:cNvPr>
          <p:cNvSpPr/>
          <p:nvPr/>
        </p:nvSpPr>
        <p:spPr>
          <a:xfrm>
            <a:off x="5145752" y="4700333"/>
            <a:ext cx="74158" cy="74158"/>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3" name="TextBox 242">
            <a:extLst>
              <a:ext uri="{FF2B5EF4-FFF2-40B4-BE49-F238E27FC236}">
                <a16:creationId xmlns:a16="http://schemas.microsoft.com/office/drawing/2014/main" id="{5BA8B6C4-44A3-BC84-13A0-F4F9AFA7CF4F}"/>
              </a:ext>
            </a:extLst>
          </p:cNvPr>
          <p:cNvSpPr txBox="1"/>
          <p:nvPr/>
        </p:nvSpPr>
        <p:spPr>
          <a:xfrm>
            <a:off x="624965" y="5506052"/>
            <a:ext cx="480646" cy="240818"/>
          </a:xfrm>
          <a:prstGeom prst="rect">
            <a:avLst/>
          </a:prstGeom>
        </p:spPr>
        <p:txBody>
          <a:bodyPr vert="horz" wrap="none" lIns="0" tIns="0" rIns="0" bIns="0" rtlCol="0" anchor="ctr">
            <a:noAutofit/>
          </a:bodyPr>
          <a:lstStyle/>
          <a:p>
            <a:pPr algn="r"/>
            <a:r>
              <a:rPr lang="en-US" sz="1600"/>
              <a:t>0</a:t>
            </a:r>
            <a:endParaRPr lang="en-US" sz="1600" baseline="30000"/>
          </a:p>
        </p:txBody>
      </p:sp>
      <p:sp>
        <p:nvSpPr>
          <p:cNvPr id="244" name="TextBox 243">
            <a:extLst>
              <a:ext uri="{FF2B5EF4-FFF2-40B4-BE49-F238E27FC236}">
                <a16:creationId xmlns:a16="http://schemas.microsoft.com/office/drawing/2014/main" id="{94EC718D-E583-F7F7-C34A-C7A968ACB4A8}"/>
              </a:ext>
            </a:extLst>
          </p:cNvPr>
          <p:cNvSpPr txBox="1"/>
          <p:nvPr/>
        </p:nvSpPr>
        <p:spPr>
          <a:xfrm>
            <a:off x="624965" y="4973280"/>
            <a:ext cx="480646" cy="240818"/>
          </a:xfrm>
          <a:prstGeom prst="rect">
            <a:avLst/>
          </a:prstGeom>
        </p:spPr>
        <p:txBody>
          <a:bodyPr vert="horz" wrap="none" lIns="0" tIns="0" rIns="0" bIns="0" rtlCol="0" anchor="ctr">
            <a:noAutofit/>
          </a:bodyPr>
          <a:lstStyle/>
          <a:p>
            <a:pPr algn="r"/>
            <a:r>
              <a:rPr lang="en-US" sz="1600"/>
              <a:t>200</a:t>
            </a:r>
            <a:endParaRPr lang="en-US" sz="1600" baseline="30000"/>
          </a:p>
        </p:txBody>
      </p:sp>
      <p:sp>
        <p:nvSpPr>
          <p:cNvPr id="245" name="TextBox 244">
            <a:extLst>
              <a:ext uri="{FF2B5EF4-FFF2-40B4-BE49-F238E27FC236}">
                <a16:creationId xmlns:a16="http://schemas.microsoft.com/office/drawing/2014/main" id="{F18495A2-B945-2F59-2CA8-433BFB9B75EB}"/>
              </a:ext>
            </a:extLst>
          </p:cNvPr>
          <p:cNvSpPr txBox="1"/>
          <p:nvPr/>
        </p:nvSpPr>
        <p:spPr>
          <a:xfrm>
            <a:off x="624965" y="4440507"/>
            <a:ext cx="480646" cy="240818"/>
          </a:xfrm>
          <a:prstGeom prst="rect">
            <a:avLst/>
          </a:prstGeom>
        </p:spPr>
        <p:txBody>
          <a:bodyPr vert="horz" wrap="none" lIns="0" tIns="0" rIns="0" bIns="0" rtlCol="0" anchor="ctr">
            <a:noAutofit/>
          </a:bodyPr>
          <a:lstStyle/>
          <a:p>
            <a:pPr algn="r"/>
            <a:r>
              <a:rPr lang="en-US" sz="1600"/>
              <a:t>400</a:t>
            </a:r>
            <a:endParaRPr lang="en-US" sz="1600" baseline="30000"/>
          </a:p>
        </p:txBody>
      </p:sp>
      <p:sp>
        <p:nvSpPr>
          <p:cNvPr id="246" name="TextBox 245">
            <a:extLst>
              <a:ext uri="{FF2B5EF4-FFF2-40B4-BE49-F238E27FC236}">
                <a16:creationId xmlns:a16="http://schemas.microsoft.com/office/drawing/2014/main" id="{C02F5CB0-899F-F218-3D8C-1716AF985EF1}"/>
              </a:ext>
            </a:extLst>
          </p:cNvPr>
          <p:cNvSpPr txBox="1"/>
          <p:nvPr/>
        </p:nvSpPr>
        <p:spPr>
          <a:xfrm>
            <a:off x="624965" y="3907734"/>
            <a:ext cx="480646" cy="240818"/>
          </a:xfrm>
          <a:prstGeom prst="rect">
            <a:avLst/>
          </a:prstGeom>
        </p:spPr>
        <p:txBody>
          <a:bodyPr vert="horz" wrap="none" lIns="0" tIns="0" rIns="0" bIns="0" rtlCol="0" anchor="ctr">
            <a:noAutofit/>
          </a:bodyPr>
          <a:lstStyle/>
          <a:p>
            <a:pPr algn="r"/>
            <a:r>
              <a:rPr lang="en-US" sz="1600"/>
              <a:t>600</a:t>
            </a:r>
            <a:endParaRPr lang="en-US" sz="1600" baseline="30000"/>
          </a:p>
        </p:txBody>
      </p:sp>
      <p:sp>
        <p:nvSpPr>
          <p:cNvPr id="247" name="TextBox 246">
            <a:extLst>
              <a:ext uri="{FF2B5EF4-FFF2-40B4-BE49-F238E27FC236}">
                <a16:creationId xmlns:a16="http://schemas.microsoft.com/office/drawing/2014/main" id="{6EC3E1EF-2B5E-5F02-B610-542EA608AC55}"/>
              </a:ext>
            </a:extLst>
          </p:cNvPr>
          <p:cNvSpPr txBox="1"/>
          <p:nvPr/>
        </p:nvSpPr>
        <p:spPr>
          <a:xfrm>
            <a:off x="624965" y="3374961"/>
            <a:ext cx="480646" cy="240818"/>
          </a:xfrm>
          <a:prstGeom prst="rect">
            <a:avLst/>
          </a:prstGeom>
        </p:spPr>
        <p:txBody>
          <a:bodyPr vert="horz" wrap="none" lIns="0" tIns="0" rIns="0" bIns="0" rtlCol="0" anchor="ctr">
            <a:noAutofit/>
          </a:bodyPr>
          <a:lstStyle/>
          <a:p>
            <a:pPr algn="r"/>
            <a:r>
              <a:rPr lang="en-US" sz="1600"/>
              <a:t>800</a:t>
            </a:r>
            <a:endParaRPr lang="en-US" sz="1600" baseline="30000"/>
          </a:p>
        </p:txBody>
      </p:sp>
      <p:sp>
        <p:nvSpPr>
          <p:cNvPr id="248" name="TextBox 247">
            <a:extLst>
              <a:ext uri="{FF2B5EF4-FFF2-40B4-BE49-F238E27FC236}">
                <a16:creationId xmlns:a16="http://schemas.microsoft.com/office/drawing/2014/main" id="{4121D81C-4DD4-655B-594F-CE98741615CC}"/>
              </a:ext>
            </a:extLst>
          </p:cNvPr>
          <p:cNvSpPr txBox="1"/>
          <p:nvPr/>
        </p:nvSpPr>
        <p:spPr>
          <a:xfrm>
            <a:off x="624965" y="2842188"/>
            <a:ext cx="480646" cy="240818"/>
          </a:xfrm>
          <a:prstGeom prst="rect">
            <a:avLst/>
          </a:prstGeom>
        </p:spPr>
        <p:txBody>
          <a:bodyPr vert="horz" wrap="none" lIns="0" tIns="0" rIns="0" bIns="0" rtlCol="0" anchor="ctr">
            <a:noAutofit/>
          </a:bodyPr>
          <a:lstStyle/>
          <a:p>
            <a:pPr algn="r"/>
            <a:r>
              <a:rPr lang="en-US" sz="1600"/>
              <a:t>1000</a:t>
            </a:r>
            <a:endParaRPr lang="en-US" sz="1600" baseline="30000"/>
          </a:p>
        </p:txBody>
      </p:sp>
      <p:sp>
        <p:nvSpPr>
          <p:cNvPr id="249" name="TextBox 248">
            <a:extLst>
              <a:ext uri="{FF2B5EF4-FFF2-40B4-BE49-F238E27FC236}">
                <a16:creationId xmlns:a16="http://schemas.microsoft.com/office/drawing/2014/main" id="{DE1C6D71-2258-E29C-50B2-6ED988404330}"/>
              </a:ext>
            </a:extLst>
          </p:cNvPr>
          <p:cNvSpPr txBox="1"/>
          <p:nvPr/>
        </p:nvSpPr>
        <p:spPr>
          <a:xfrm>
            <a:off x="624965" y="2309415"/>
            <a:ext cx="480646" cy="240818"/>
          </a:xfrm>
          <a:prstGeom prst="rect">
            <a:avLst/>
          </a:prstGeom>
        </p:spPr>
        <p:txBody>
          <a:bodyPr vert="horz" wrap="none" lIns="0" tIns="0" rIns="0" bIns="0" rtlCol="0" anchor="ctr">
            <a:noAutofit/>
          </a:bodyPr>
          <a:lstStyle/>
          <a:p>
            <a:pPr algn="r"/>
            <a:r>
              <a:rPr lang="en-US" sz="1600" dirty="0"/>
              <a:t>1200</a:t>
            </a:r>
            <a:endParaRPr lang="en-US" sz="1600" baseline="30000" dirty="0"/>
          </a:p>
        </p:txBody>
      </p:sp>
      <p:cxnSp>
        <p:nvCxnSpPr>
          <p:cNvPr id="250" name="Straight Connector 249">
            <a:extLst>
              <a:ext uri="{FF2B5EF4-FFF2-40B4-BE49-F238E27FC236}">
                <a16:creationId xmlns:a16="http://schemas.microsoft.com/office/drawing/2014/main" id="{61F2D988-1430-C7C8-9BD3-2D71E62A8AE3}"/>
              </a:ext>
            </a:extLst>
          </p:cNvPr>
          <p:cNvCxnSpPr>
            <a:cxnSpLocks/>
          </p:cNvCxnSpPr>
          <p:nvPr/>
        </p:nvCxnSpPr>
        <p:spPr>
          <a:xfrm flipH="1">
            <a:off x="1150577" y="5611622"/>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93D871FE-A377-AD02-FDF3-B9B31693119E}"/>
              </a:ext>
            </a:extLst>
          </p:cNvPr>
          <p:cNvCxnSpPr>
            <a:cxnSpLocks/>
          </p:cNvCxnSpPr>
          <p:nvPr/>
        </p:nvCxnSpPr>
        <p:spPr>
          <a:xfrm flipH="1">
            <a:off x="1150577" y="508108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B9CC1712-C50C-EB82-86B8-0EF90D5F7932}"/>
              </a:ext>
            </a:extLst>
          </p:cNvPr>
          <p:cNvCxnSpPr>
            <a:cxnSpLocks/>
          </p:cNvCxnSpPr>
          <p:nvPr/>
        </p:nvCxnSpPr>
        <p:spPr>
          <a:xfrm flipH="1">
            <a:off x="1150577" y="4550540"/>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877406F2-439E-E9A0-ECB0-D500276686C4}"/>
              </a:ext>
            </a:extLst>
          </p:cNvPr>
          <p:cNvCxnSpPr>
            <a:cxnSpLocks/>
          </p:cNvCxnSpPr>
          <p:nvPr/>
        </p:nvCxnSpPr>
        <p:spPr>
          <a:xfrm flipH="1">
            <a:off x="1150577" y="4019999"/>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F8D17DD1-0506-716A-1BB4-B824F1FBFD73}"/>
              </a:ext>
            </a:extLst>
          </p:cNvPr>
          <p:cNvCxnSpPr>
            <a:cxnSpLocks/>
          </p:cNvCxnSpPr>
          <p:nvPr/>
        </p:nvCxnSpPr>
        <p:spPr>
          <a:xfrm flipH="1">
            <a:off x="1150577" y="3489458"/>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79DBFF7D-8460-9E74-218E-BC7E281193E8}"/>
              </a:ext>
            </a:extLst>
          </p:cNvPr>
          <p:cNvCxnSpPr>
            <a:cxnSpLocks/>
          </p:cNvCxnSpPr>
          <p:nvPr/>
        </p:nvCxnSpPr>
        <p:spPr>
          <a:xfrm flipH="1">
            <a:off x="1150577" y="2958917"/>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A92D2E68-EBC4-6A19-0163-95995AABAD36}"/>
              </a:ext>
            </a:extLst>
          </p:cNvPr>
          <p:cNvCxnSpPr>
            <a:cxnSpLocks/>
          </p:cNvCxnSpPr>
          <p:nvPr/>
        </p:nvCxnSpPr>
        <p:spPr>
          <a:xfrm flipH="1">
            <a:off x="1150577" y="2419232"/>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8798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023D6-99D5-B8C1-C28D-EB5D0488ECD5}"/>
            </a:ext>
          </a:extLst>
        </p:cNvPr>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9F5324A8-84B7-8CCA-B800-E0319584BAAB}"/>
              </a:ext>
            </a:extLst>
          </p:cNvPr>
          <p:cNvSpPr>
            <a:spLocks noGrp="1"/>
          </p:cNvSpPr>
          <p:nvPr>
            <p:ph idx="1"/>
          </p:nvPr>
        </p:nvSpPr>
        <p:spPr>
          <a:xfrm>
            <a:off x="231775" y="1335089"/>
            <a:ext cx="11739563" cy="1078986"/>
          </a:xfrm>
        </p:spPr>
        <p:txBody>
          <a:bodyPr/>
          <a:lstStyle/>
          <a:p>
            <a:r>
              <a:rPr lang="en-US" altLang="en-US" sz="2000" dirty="0"/>
              <a:t>Open-label phase II trial of </a:t>
            </a:r>
            <a:r>
              <a:rPr lang="en-US" altLang="en-US" sz="2000" dirty="0" err="1"/>
              <a:t>bomedemstat</a:t>
            </a:r>
            <a:r>
              <a:rPr lang="en-US" altLang="en-US" sz="2000" dirty="0"/>
              <a:t> (initial dose 40 mg/day PO, titrated to Hct target &lt;45%) for patients with PV </a:t>
            </a:r>
            <a:r>
              <a:rPr lang="en-US" sz="2000" dirty="0"/>
              <a:t>resistant or intolerant to ≥1 standard cytoreductive therapy</a:t>
            </a:r>
            <a:r>
              <a:rPr lang="en-US" altLang="en-US" sz="2000" dirty="0"/>
              <a:t> (N = 20)</a:t>
            </a:r>
            <a:endParaRPr lang="en-US" sz="2000" dirty="0"/>
          </a:p>
        </p:txBody>
      </p:sp>
      <p:sp>
        <p:nvSpPr>
          <p:cNvPr id="197" name="Content Placeholder 196">
            <a:extLst>
              <a:ext uri="{FF2B5EF4-FFF2-40B4-BE49-F238E27FC236}">
                <a16:creationId xmlns:a16="http://schemas.microsoft.com/office/drawing/2014/main" id="{CFAB46FE-F1D3-7680-2252-1580BA0CF558}"/>
              </a:ext>
            </a:extLst>
          </p:cNvPr>
          <p:cNvSpPr>
            <a:spLocks noGrp="1"/>
          </p:cNvSpPr>
          <p:nvPr>
            <p:ph idx="13"/>
          </p:nvPr>
        </p:nvSpPr>
        <p:spPr>
          <a:xfrm>
            <a:off x="6329663" y="2589646"/>
            <a:ext cx="5641675" cy="3501591"/>
          </a:xfrm>
        </p:spPr>
        <p:txBody>
          <a:bodyPr/>
          <a:lstStyle/>
          <a:p>
            <a:r>
              <a:rPr lang="en-US" altLang="en-US" sz="2000" dirty="0"/>
              <a:t>Sustained 12-wk reduction in Hct to &lt;45% without phlebotomy by </a:t>
            </a:r>
            <a:r>
              <a:rPr lang="en-US" altLang="en-US" sz="2000" dirty="0" err="1"/>
              <a:t>Wk</a:t>
            </a:r>
            <a:r>
              <a:rPr lang="en-US" altLang="en-US" sz="2000" dirty="0"/>
              <a:t> 36 occurred in 9 patients (45%)</a:t>
            </a:r>
          </a:p>
          <a:p>
            <a:pPr lvl="2"/>
            <a:r>
              <a:rPr lang="en-US" altLang="en-US" sz="1800" dirty="0"/>
              <a:t>90% had an Hct reduction to &lt;45% at any time</a:t>
            </a:r>
          </a:p>
          <a:p>
            <a:r>
              <a:rPr lang="en-US" altLang="en-US" sz="2000" dirty="0"/>
              <a:t>90% had a platelet reduction to ≤450 x 10⁹/L at any time</a:t>
            </a:r>
          </a:p>
          <a:p>
            <a:r>
              <a:rPr lang="en-US" altLang="en-US" sz="2000" dirty="0"/>
              <a:t>95% had a WBC reduction to &lt;10 x 10⁹/L at any time</a:t>
            </a:r>
            <a:endParaRPr lang="en-US" sz="2000" dirty="0"/>
          </a:p>
        </p:txBody>
      </p:sp>
      <p:sp>
        <p:nvSpPr>
          <p:cNvPr id="3" name="Title 2">
            <a:extLst>
              <a:ext uri="{FF2B5EF4-FFF2-40B4-BE49-F238E27FC236}">
                <a16:creationId xmlns:a16="http://schemas.microsoft.com/office/drawing/2014/main" id="{66D541A6-9885-4959-708F-F9BDE571730A}"/>
              </a:ext>
            </a:extLst>
          </p:cNvPr>
          <p:cNvSpPr>
            <a:spLocks noGrp="1"/>
          </p:cNvSpPr>
          <p:nvPr>
            <p:ph type="title"/>
          </p:nvPr>
        </p:nvSpPr>
        <p:spPr>
          <a:xfrm>
            <a:off x="231078" y="531006"/>
            <a:ext cx="11740260" cy="502445"/>
          </a:xfrm>
        </p:spPr>
        <p:txBody>
          <a:bodyPr/>
          <a:lstStyle/>
          <a:p>
            <a:r>
              <a:rPr lang="en-US"/>
              <a:t>Bomedemstat for Patients With PV Resistant or Intolerant to Cytoreductive Therapy</a:t>
            </a:r>
          </a:p>
        </p:txBody>
      </p:sp>
      <p:sp>
        <p:nvSpPr>
          <p:cNvPr id="4" name="Content Placeholder 3">
            <a:extLst>
              <a:ext uri="{FF2B5EF4-FFF2-40B4-BE49-F238E27FC236}">
                <a16:creationId xmlns:a16="http://schemas.microsoft.com/office/drawing/2014/main" id="{E151032B-0AA4-6C97-8C82-99982F3A1B9A}"/>
              </a:ext>
            </a:extLst>
          </p:cNvPr>
          <p:cNvSpPr>
            <a:spLocks noGrp="1"/>
          </p:cNvSpPr>
          <p:nvPr>
            <p:ph sz="quarter" idx="10"/>
          </p:nvPr>
        </p:nvSpPr>
        <p:spPr>
          <a:xfrm>
            <a:off x="1712199" y="6302375"/>
            <a:ext cx="7812290" cy="327025"/>
          </a:xfrm>
        </p:spPr>
        <p:txBody>
          <a:bodyPr/>
          <a:lstStyle/>
          <a:p>
            <a:pPr algn="ctr"/>
            <a:r>
              <a:rPr lang="en-US" dirty="0"/>
              <a:t>Rein. ASH 2025. </a:t>
            </a:r>
            <a:r>
              <a:rPr lang="en-US" dirty="0" err="1"/>
              <a:t>Abstr</a:t>
            </a:r>
            <a:r>
              <a:rPr lang="en-US" dirty="0"/>
              <a:t> 83. NCT05558696. </a:t>
            </a:r>
          </a:p>
        </p:txBody>
      </p:sp>
      <p:grpSp>
        <p:nvGrpSpPr>
          <p:cNvPr id="2" name="Group 1">
            <a:extLst>
              <a:ext uri="{FF2B5EF4-FFF2-40B4-BE49-F238E27FC236}">
                <a16:creationId xmlns:a16="http://schemas.microsoft.com/office/drawing/2014/main" id="{34518E92-CE5C-765A-D8BD-4DE86605D81D}"/>
              </a:ext>
            </a:extLst>
          </p:cNvPr>
          <p:cNvGrpSpPr/>
          <p:nvPr/>
        </p:nvGrpSpPr>
        <p:grpSpPr>
          <a:xfrm>
            <a:off x="865116" y="3452090"/>
            <a:ext cx="77538" cy="1163074"/>
            <a:chOff x="4453652" y="4784203"/>
            <a:chExt cx="93821" cy="63772"/>
          </a:xfrm>
        </p:grpSpPr>
        <p:cxnSp>
          <p:nvCxnSpPr>
            <p:cNvPr id="5" name="Straight Connector 4">
              <a:extLst>
                <a:ext uri="{FF2B5EF4-FFF2-40B4-BE49-F238E27FC236}">
                  <a16:creationId xmlns:a16="http://schemas.microsoft.com/office/drawing/2014/main" id="{C67A6CDC-D882-19ED-9EF4-0E81D7091397}"/>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AB7D51E-592A-4D81-337E-3F089AEBCB9A}"/>
                </a:ext>
              </a:extLst>
            </p:cNvPr>
            <p:cNvCxnSpPr>
              <a:cxnSpLocks/>
            </p:cNvCxnSpPr>
            <p:nvPr/>
          </p:nvCxnSpPr>
          <p:spPr>
            <a:xfrm>
              <a:off x="4502150" y="4784203"/>
              <a:ext cx="0" cy="637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5DF429D-0756-5B5E-711A-442D2FF090CB}"/>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941BFAC5-6F97-2A62-9988-7BCCF3A0F408}"/>
              </a:ext>
            </a:extLst>
          </p:cNvPr>
          <p:cNvGrpSpPr/>
          <p:nvPr/>
        </p:nvGrpSpPr>
        <p:grpSpPr>
          <a:xfrm>
            <a:off x="990269" y="3363192"/>
            <a:ext cx="77538" cy="1211606"/>
            <a:chOff x="4453652" y="4784203"/>
            <a:chExt cx="93821" cy="63772"/>
          </a:xfrm>
        </p:grpSpPr>
        <p:cxnSp>
          <p:nvCxnSpPr>
            <p:cNvPr id="9" name="Straight Connector 8">
              <a:extLst>
                <a:ext uri="{FF2B5EF4-FFF2-40B4-BE49-F238E27FC236}">
                  <a16:creationId xmlns:a16="http://schemas.microsoft.com/office/drawing/2014/main" id="{18879F3E-8C66-F168-5DC1-4B76D0D35ABF}"/>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D3F24AA-8B78-5F1C-7896-78DA67440EA3}"/>
                </a:ext>
              </a:extLst>
            </p:cNvPr>
            <p:cNvCxnSpPr>
              <a:cxnSpLocks/>
            </p:cNvCxnSpPr>
            <p:nvPr/>
          </p:nvCxnSpPr>
          <p:spPr>
            <a:xfrm>
              <a:off x="4502150" y="4784203"/>
              <a:ext cx="0" cy="637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1D32DE6-FC9B-9297-0E15-B8AC16520636}"/>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41789175-DBA1-08F2-D7A2-A9AD9391A577}"/>
              </a:ext>
            </a:extLst>
          </p:cNvPr>
          <p:cNvGrpSpPr/>
          <p:nvPr/>
        </p:nvGrpSpPr>
        <p:grpSpPr>
          <a:xfrm>
            <a:off x="1114382" y="3334356"/>
            <a:ext cx="77538" cy="1131892"/>
            <a:chOff x="4453652" y="4783475"/>
            <a:chExt cx="93821" cy="64500"/>
          </a:xfrm>
        </p:grpSpPr>
        <p:cxnSp>
          <p:nvCxnSpPr>
            <p:cNvPr id="13" name="Straight Connector 12">
              <a:extLst>
                <a:ext uri="{FF2B5EF4-FFF2-40B4-BE49-F238E27FC236}">
                  <a16:creationId xmlns:a16="http://schemas.microsoft.com/office/drawing/2014/main" id="{91F38C5F-7D09-C4AC-C513-6DA2D6582DDF}"/>
                </a:ext>
              </a:extLst>
            </p:cNvPr>
            <p:cNvCxnSpPr/>
            <p:nvPr/>
          </p:nvCxnSpPr>
          <p:spPr>
            <a:xfrm>
              <a:off x="4453652" y="47834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29D27E9-51CA-9DAE-119C-1A796B28C1DB}"/>
                </a:ext>
              </a:extLst>
            </p:cNvPr>
            <p:cNvCxnSpPr>
              <a:cxnSpLocks/>
            </p:cNvCxnSpPr>
            <p:nvPr/>
          </p:nvCxnSpPr>
          <p:spPr>
            <a:xfrm>
              <a:off x="4502150" y="4783475"/>
              <a:ext cx="0" cy="64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8F15BB-3B95-F4D8-6488-23C8A89BFAE4}"/>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512B7694-3345-3935-265B-6F53759F1DC4}"/>
              </a:ext>
            </a:extLst>
          </p:cNvPr>
          <p:cNvGrpSpPr/>
          <p:nvPr/>
        </p:nvGrpSpPr>
        <p:grpSpPr>
          <a:xfrm>
            <a:off x="1241843" y="3319229"/>
            <a:ext cx="77538" cy="1271491"/>
            <a:chOff x="4453652" y="4784537"/>
            <a:chExt cx="93821" cy="66924"/>
          </a:xfrm>
        </p:grpSpPr>
        <p:cxnSp>
          <p:nvCxnSpPr>
            <p:cNvPr id="20" name="Straight Connector 19">
              <a:extLst>
                <a:ext uri="{FF2B5EF4-FFF2-40B4-BE49-F238E27FC236}">
                  <a16:creationId xmlns:a16="http://schemas.microsoft.com/office/drawing/2014/main" id="{706D7E10-F05E-DE32-898F-F1BB8674254A}"/>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E3AB54F-BC00-EB92-97A3-4B623B4CEC55}"/>
                </a:ext>
              </a:extLst>
            </p:cNvPr>
            <p:cNvCxnSpPr>
              <a:cxnSpLocks/>
            </p:cNvCxnSpPr>
            <p:nvPr/>
          </p:nvCxnSpPr>
          <p:spPr>
            <a:xfrm>
              <a:off x="4502150" y="4784537"/>
              <a:ext cx="0" cy="669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7E2085-EEE2-0595-7F10-D19FE66809B7}"/>
                </a:ext>
              </a:extLst>
            </p:cNvPr>
            <p:cNvCxnSpPr/>
            <p:nvPr/>
          </p:nvCxnSpPr>
          <p:spPr>
            <a:xfrm>
              <a:off x="4456827" y="4851461"/>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8F81F54B-D3FC-33DF-18DE-F1E66BEBFF3D}"/>
              </a:ext>
            </a:extLst>
          </p:cNvPr>
          <p:cNvGrpSpPr/>
          <p:nvPr/>
        </p:nvGrpSpPr>
        <p:grpSpPr>
          <a:xfrm>
            <a:off x="1366191" y="3148015"/>
            <a:ext cx="77538" cy="1294251"/>
            <a:chOff x="4453652" y="4784704"/>
            <a:chExt cx="93821" cy="68122"/>
          </a:xfrm>
        </p:grpSpPr>
        <p:cxnSp>
          <p:nvCxnSpPr>
            <p:cNvPr id="25" name="Straight Connector 24">
              <a:extLst>
                <a:ext uri="{FF2B5EF4-FFF2-40B4-BE49-F238E27FC236}">
                  <a16:creationId xmlns:a16="http://schemas.microsoft.com/office/drawing/2014/main" id="{5AB3436D-60F4-637D-A4FC-2E9C35624753}"/>
                </a:ext>
              </a:extLst>
            </p:cNvPr>
            <p:cNvCxnSpPr/>
            <p:nvPr/>
          </p:nvCxnSpPr>
          <p:spPr>
            <a:xfrm>
              <a:off x="4453652" y="478474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0FBBD75-369D-C827-B519-50EE5EA23A98}"/>
                </a:ext>
              </a:extLst>
            </p:cNvPr>
            <p:cNvCxnSpPr>
              <a:cxnSpLocks/>
            </p:cNvCxnSpPr>
            <p:nvPr/>
          </p:nvCxnSpPr>
          <p:spPr>
            <a:xfrm>
              <a:off x="4502150" y="4784704"/>
              <a:ext cx="0" cy="681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869A5EA-46B8-713B-253A-B555F1E9986D}"/>
                </a:ext>
              </a:extLst>
            </p:cNvPr>
            <p:cNvCxnSpPr/>
            <p:nvPr/>
          </p:nvCxnSpPr>
          <p:spPr>
            <a:xfrm>
              <a:off x="4456827" y="4852826"/>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CB074273-5272-5503-AA00-7FE4A511AD88}"/>
              </a:ext>
            </a:extLst>
          </p:cNvPr>
          <p:cNvGrpSpPr/>
          <p:nvPr/>
        </p:nvGrpSpPr>
        <p:grpSpPr>
          <a:xfrm>
            <a:off x="1491220" y="3272869"/>
            <a:ext cx="77538" cy="1229940"/>
            <a:chOff x="4453652" y="4783238"/>
            <a:chExt cx="93821" cy="64737"/>
          </a:xfrm>
        </p:grpSpPr>
        <p:cxnSp>
          <p:nvCxnSpPr>
            <p:cNvPr id="29" name="Straight Connector 28">
              <a:extLst>
                <a:ext uri="{FF2B5EF4-FFF2-40B4-BE49-F238E27FC236}">
                  <a16:creationId xmlns:a16="http://schemas.microsoft.com/office/drawing/2014/main" id="{230DBD9A-6A88-1D70-2EBC-8B2447CD3ACC}"/>
                </a:ext>
              </a:extLst>
            </p:cNvPr>
            <p:cNvCxnSpPr/>
            <p:nvPr/>
          </p:nvCxnSpPr>
          <p:spPr>
            <a:xfrm>
              <a:off x="4453652" y="4783238"/>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FF5EC9E-442E-9BA2-040F-828C02CD7462}"/>
                </a:ext>
              </a:extLst>
            </p:cNvPr>
            <p:cNvCxnSpPr>
              <a:cxnSpLocks/>
            </p:cNvCxnSpPr>
            <p:nvPr/>
          </p:nvCxnSpPr>
          <p:spPr>
            <a:xfrm>
              <a:off x="4502150" y="4783238"/>
              <a:ext cx="0" cy="647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A8A20C7-A4DF-F2D2-9F04-5045C2367AFA}"/>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BDB92CDC-D2FF-67B5-42AA-6181801E5C9A}"/>
              </a:ext>
            </a:extLst>
          </p:cNvPr>
          <p:cNvGrpSpPr/>
          <p:nvPr/>
        </p:nvGrpSpPr>
        <p:grpSpPr>
          <a:xfrm>
            <a:off x="1617429" y="3147010"/>
            <a:ext cx="77538" cy="1502291"/>
            <a:chOff x="4453652" y="4768904"/>
            <a:chExt cx="93821" cy="79072"/>
          </a:xfrm>
        </p:grpSpPr>
        <p:cxnSp>
          <p:nvCxnSpPr>
            <p:cNvPr id="33" name="Straight Connector 32">
              <a:extLst>
                <a:ext uri="{FF2B5EF4-FFF2-40B4-BE49-F238E27FC236}">
                  <a16:creationId xmlns:a16="http://schemas.microsoft.com/office/drawing/2014/main" id="{4C533D78-E774-CDC3-1B20-BFD4663EBE40}"/>
                </a:ext>
              </a:extLst>
            </p:cNvPr>
            <p:cNvCxnSpPr/>
            <p:nvPr/>
          </p:nvCxnSpPr>
          <p:spPr>
            <a:xfrm>
              <a:off x="4453652" y="4768904"/>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9FA76D5-7EDC-782F-735A-06A2665B365C}"/>
                </a:ext>
              </a:extLst>
            </p:cNvPr>
            <p:cNvCxnSpPr>
              <a:cxnSpLocks/>
            </p:cNvCxnSpPr>
            <p:nvPr/>
          </p:nvCxnSpPr>
          <p:spPr>
            <a:xfrm>
              <a:off x="4502150" y="4768904"/>
              <a:ext cx="0" cy="79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252B33C-8F26-BD5D-1A5F-531CE767FCEF}"/>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888DB438-1B6E-88CB-FFA4-D84887AC500C}"/>
              </a:ext>
            </a:extLst>
          </p:cNvPr>
          <p:cNvGrpSpPr/>
          <p:nvPr/>
        </p:nvGrpSpPr>
        <p:grpSpPr>
          <a:xfrm>
            <a:off x="1869617" y="3029814"/>
            <a:ext cx="77538" cy="1686297"/>
            <a:chOff x="4453652" y="4759218"/>
            <a:chExt cx="93821" cy="88757"/>
          </a:xfrm>
        </p:grpSpPr>
        <p:cxnSp>
          <p:nvCxnSpPr>
            <p:cNvPr id="37" name="Straight Connector 36">
              <a:extLst>
                <a:ext uri="{FF2B5EF4-FFF2-40B4-BE49-F238E27FC236}">
                  <a16:creationId xmlns:a16="http://schemas.microsoft.com/office/drawing/2014/main" id="{938FB9FF-E091-058C-28BE-4AD0DDAA7536}"/>
                </a:ext>
              </a:extLst>
            </p:cNvPr>
            <p:cNvCxnSpPr/>
            <p:nvPr/>
          </p:nvCxnSpPr>
          <p:spPr>
            <a:xfrm>
              <a:off x="4453652" y="475938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A7B2621-9118-0619-5C5A-F85666097FAE}"/>
                </a:ext>
              </a:extLst>
            </p:cNvPr>
            <p:cNvCxnSpPr>
              <a:cxnSpLocks/>
            </p:cNvCxnSpPr>
            <p:nvPr/>
          </p:nvCxnSpPr>
          <p:spPr>
            <a:xfrm>
              <a:off x="4502143" y="4759218"/>
              <a:ext cx="0" cy="887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EC5A66BD-29EB-B38C-5DCF-2113F45664DB}"/>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D4166B41-5C38-05AD-D899-45C6017A9AF7}"/>
              </a:ext>
            </a:extLst>
          </p:cNvPr>
          <p:cNvGrpSpPr/>
          <p:nvPr/>
        </p:nvGrpSpPr>
        <p:grpSpPr>
          <a:xfrm>
            <a:off x="2121805" y="3122675"/>
            <a:ext cx="77538" cy="1429962"/>
            <a:chOff x="4453652" y="4772710"/>
            <a:chExt cx="93821" cy="75265"/>
          </a:xfrm>
        </p:grpSpPr>
        <p:cxnSp>
          <p:nvCxnSpPr>
            <p:cNvPr id="41" name="Straight Connector 40">
              <a:extLst>
                <a:ext uri="{FF2B5EF4-FFF2-40B4-BE49-F238E27FC236}">
                  <a16:creationId xmlns:a16="http://schemas.microsoft.com/office/drawing/2014/main" id="{DBE980DA-73F6-E56A-BB87-76C94DF72086}"/>
                </a:ext>
              </a:extLst>
            </p:cNvPr>
            <p:cNvCxnSpPr/>
            <p:nvPr/>
          </p:nvCxnSpPr>
          <p:spPr>
            <a:xfrm>
              <a:off x="4453652" y="477271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131467F-914B-1CB6-0BB7-9B2574DAE8D9}"/>
                </a:ext>
              </a:extLst>
            </p:cNvPr>
            <p:cNvCxnSpPr>
              <a:cxnSpLocks/>
            </p:cNvCxnSpPr>
            <p:nvPr/>
          </p:nvCxnSpPr>
          <p:spPr>
            <a:xfrm>
              <a:off x="4502150" y="4772710"/>
              <a:ext cx="0" cy="752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D0EB547-6479-C7F8-2D0E-B3AE19EBE352}"/>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80D4535D-B7D1-4B62-B6F1-E6AF433AD5FF}"/>
              </a:ext>
            </a:extLst>
          </p:cNvPr>
          <p:cNvGrpSpPr/>
          <p:nvPr/>
        </p:nvGrpSpPr>
        <p:grpSpPr>
          <a:xfrm>
            <a:off x="2373993" y="3302521"/>
            <a:ext cx="77538" cy="1175983"/>
            <a:chOff x="4453652" y="4786078"/>
            <a:chExt cx="93821" cy="61897"/>
          </a:xfrm>
        </p:grpSpPr>
        <p:cxnSp>
          <p:nvCxnSpPr>
            <p:cNvPr id="45" name="Straight Connector 44">
              <a:extLst>
                <a:ext uri="{FF2B5EF4-FFF2-40B4-BE49-F238E27FC236}">
                  <a16:creationId xmlns:a16="http://schemas.microsoft.com/office/drawing/2014/main" id="{07CBD21C-77FB-FC07-3349-70C05124F99E}"/>
                </a:ext>
              </a:extLst>
            </p:cNvPr>
            <p:cNvCxnSpPr/>
            <p:nvPr/>
          </p:nvCxnSpPr>
          <p:spPr>
            <a:xfrm>
              <a:off x="4453652" y="4786078"/>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DC9834E-3450-AFEE-934D-F6506A4CDADC}"/>
                </a:ext>
              </a:extLst>
            </p:cNvPr>
            <p:cNvCxnSpPr>
              <a:cxnSpLocks/>
            </p:cNvCxnSpPr>
            <p:nvPr/>
          </p:nvCxnSpPr>
          <p:spPr>
            <a:xfrm>
              <a:off x="4502150" y="4786078"/>
              <a:ext cx="0" cy="61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E8E3D6B5-E40A-D15A-BD09-D12996043390}"/>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50D34D75-A818-5B26-0E4A-31B74EF7208F}"/>
              </a:ext>
            </a:extLst>
          </p:cNvPr>
          <p:cNvGrpSpPr/>
          <p:nvPr/>
        </p:nvGrpSpPr>
        <p:grpSpPr>
          <a:xfrm>
            <a:off x="2626181" y="3271124"/>
            <a:ext cx="76315" cy="1195172"/>
            <a:chOff x="4456827" y="4785068"/>
            <a:chExt cx="92341" cy="62907"/>
          </a:xfrm>
        </p:grpSpPr>
        <p:cxnSp>
          <p:nvCxnSpPr>
            <p:cNvPr id="49" name="Straight Connector 48">
              <a:extLst>
                <a:ext uri="{FF2B5EF4-FFF2-40B4-BE49-F238E27FC236}">
                  <a16:creationId xmlns:a16="http://schemas.microsoft.com/office/drawing/2014/main" id="{EA8B08AC-318D-669B-9085-54BCF96DB012}"/>
                </a:ext>
              </a:extLst>
            </p:cNvPr>
            <p:cNvCxnSpPr/>
            <p:nvPr/>
          </p:nvCxnSpPr>
          <p:spPr>
            <a:xfrm>
              <a:off x="4458522" y="4785243"/>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2AAA01B-3BFB-19B0-2C21-DA2483C639E7}"/>
                </a:ext>
              </a:extLst>
            </p:cNvPr>
            <p:cNvCxnSpPr>
              <a:cxnSpLocks/>
            </p:cNvCxnSpPr>
            <p:nvPr/>
          </p:nvCxnSpPr>
          <p:spPr>
            <a:xfrm>
              <a:off x="4502150" y="4785068"/>
              <a:ext cx="0" cy="629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F3FF00A7-9973-06DF-0E9E-6193096E9C10}"/>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2" name="Group 51">
            <a:extLst>
              <a:ext uri="{FF2B5EF4-FFF2-40B4-BE49-F238E27FC236}">
                <a16:creationId xmlns:a16="http://schemas.microsoft.com/office/drawing/2014/main" id="{BE2F551A-6032-0297-BB73-78215ADC7D6C}"/>
              </a:ext>
            </a:extLst>
          </p:cNvPr>
          <p:cNvGrpSpPr/>
          <p:nvPr/>
        </p:nvGrpSpPr>
        <p:grpSpPr>
          <a:xfrm>
            <a:off x="2877146" y="3172733"/>
            <a:ext cx="77538" cy="1161582"/>
            <a:chOff x="4453652" y="4786836"/>
            <a:chExt cx="93821" cy="61139"/>
          </a:xfrm>
        </p:grpSpPr>
        <p:cxnSp>
          <p:nvCxnSpPr>
            <p:cNvPr id="53" name="Straight Connector 52">
              <a:extLst>
                <a:ext uri="{FF2B5EF4-FFF2-40B4-BE49-F238E27FC236}">
                  <a16:creationId xmlns:a16="http://schemas.microsoft.com/office/drawing/2014/main" id="{2DCCDE22-FBA6-AA6E-B4F6-63DC8EB5D14A}"/>
                </a:ext>
              </a:extLst>
            </p:cNvPr>
            <p:cNvCxnSpPr/>
            <p:nvPr/>
          </p:nvCxnSpPr>
          <p:spPr>
            <a:xfrm>
              <a:off x="4453652" y="478708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CC1ED083-BC02-47CC-C567-476DDDA1E494}"/>
                </a:ext>
              </a:extLst>
            </p:cNvPr>
            <p:cNvCxnSpPr>
              <a:cxnSpLocks/>
            </p:cNvCxnSpPr>
            <p:nvPr/>
          </p:nvCxnSpPr>
          <p:spPr>
            <a:xfrm>
              <a:off x="4502150" y="4786836"/>
              <a:ext cx="0" cy="611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7F6AE3CD-37CD-B124-6008-7C8AD6C28E3B}"/>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6" name="Group 55">
            <a:extLst>
              <a:ext uri="{FF2B5EF4-FFF2-40B4-BE49-F238E27FC236}">
                <a16:creationId xmlns:a16="http://schemas.microsoft.com/office/drawing/2014/main" id="{9A575746-F919-05A4-0BDB-1249E91D7D0D}"/>
              </a:ext>
            </a:extLst>
          </p:cNvPr>
          <p:cNvGrpSpPr/>
          <p:nvPr/>
        </p:nvGrpSpPr>
        <p:grpSpPr>
          <a:xfrm>
            <a:off x="3129334" y="3089387"/>
            <a:ext cx="77538" cy="1284775"/>
            <a:chOff x="4453652" y="4780352"/>
            <a:chExt cx="93821" cy="67623"/>
          </a:xfrm>
        </p:grpSpPr>
        <p:cxnSp>
          <p:nvCxnSpPr>
            <p:cNvPr id="57" name="Straight Connector 56">
              <a:extLst>
                <a:ext uri="{FF2B5EF4-FFF2-40B4-BE49-F238E27FC236}">
                  <a16:creationId xmlns:a16="http://schemas.microsoft.com/office/drawing/2014/main" id="{4B1F6E2B-8774-2A53-A9F1-3AC7CE9B2339}"/>
                </a:ext>
              </a:extLst>
            </p:cNvPr>
            <p:cNvCxnSpPr/>
            <p:nvPr/>
          </p:nvCxnSpPr>
          <p:spPr>
            <a:xfrm>
              <a:off x="4453652" y="478040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CCE8D85-F8B4-6531-711E-DC2575C3076F}"/>
                </a:ext>
              </a:extLst>
            </p:cNvPr>
            <p:cNvCxnSpPr>
              <a:cxnSpLocks/>
            </p:cNvCxnSpPr>
            <p:nvPr/>
          </p:nvCxnSpPr>
          <p:spPr>
            <a:xfrm>
              <a:off x="4502150" y="4780352"/>
              <a:ext cx="0" cy="676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C385D5A-2E36-20FF-F28D-EFB637EE3905}"/>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3D99FA51-AAFE-9950-C9C8-3163EFBC7513}"/>
              </a:ext>
            </a:extLst>
          </p:cNvPr>
          <p:cNvGrpSpPr/>
          <p:nvPr/>
        </p:nvGrpSpPr>
        <p:grpSpPr>
          <a:xfrm>
            <a:off x="3381522" y="3267955"/>
            <a:ext cx="77538" cy="955084"/>
            <a:chOff x="4453652" y="4797706"/>
            <a:chExt cx="93821" cy="50270"/>
          </a:xfrm>
        </p:grpSpPr>
        <p:cxnSp>
          <p:nvCxnSpPr>
            <p:cNvPr id="61" name="Straight Connector 60">
              <a:extLst>
                <a:ext uri="{FF2B5EF4-FFF2-40B4-BE49-F238E27FC236}">
                  <a16:creationId xmlns:a16="http://schemas.microsoft.com/office/drawing/2014/main" id="{BFEA1662-54F2-84A0-F26D-1F32531FDA58}"/>
                </a:ext>
              </a:extLst>
            </p:cNvPr>
            <p:cNvCxnSpPr/>
            <p:nvPr/>
          </p:nvCxnSpPr>
          <p:spPr>
            <a:xfrm>
              <a:off x="4453652" y="4798114"/>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AA752B98-C53E-B2B7-5D61-A4AF7943B9C1}"/>
                </a:ext>
              </a:extLst>
            </p:cNvPr>
            <p:cNvCxnSpPr>
              <a:cxnSpLocks/>
            </p:cNvCxnSpPr>
            <p:nvPr/>
          </p:nvCxnSpPr>
          <p:spPr>
            <a:xfrm>
              <a:off x="4502158" y="4797706"/>
              <a:ext cx="0" cy="502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05D63BA-A722-84D6-F894-6EB6D628ED22}"/>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4" name="Group 63">
            <a:extLst>
              <a:ext uri="{FF2B5EF4-FFF2-40B4-BE49-F238E27FC236}">
                <a16:creationId xmlns:a16="http://schemas.microsoft.com/office/drawing/2014/main" id="{95B3457B-53D8-604E-1AD4-FAA296359093}"/>
              </a:ext>
            </a:extLst>
          </p:cNvPr>
          <p:cNvGrpSpPr/>
          <p:nvPr/>
        </p:nvGrpSpPr>
        <p:grpSpPr>
          <a:xfrm>
            <a:off x="3633710" y="3321913"/>
            <a:ext cx="77538" cy="972962"/>
            <a:chOff x="4453652" y="4796764"/>
            <a:chExt cx="93821" cy="51211"/>
          </a:xfrm>
        </p:grpSpPr>
        <p:cxnSp>
          <p:nvCxnSpPr>
            <p:cNvPr id="65" name="Straight Connector 64">
              <a:extLst>
                <a:ext uri="{FF2B5EF4-FFF2-40B4-BE49-F238E27FC236}">
                  <a16:creationId xmlns:a16="http://schemas.microsoft.com/office/drawing/2014/main" id="{4507909D-8744-936A-D998-CEE72BA66FBD}"/>
                </a:ext>
              </a:extLst>
            </p:cNvPr>
            <p:cNvCxnSpPr/>
            <p:nvPr/>
          </p:nvCxnSpPr>
          <p:spPr>
            <a:xfrm>
              <a:off x="4453652" y="4796944"/>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D8A129C-4A19-D7A1-8B47-6108FC38DB81}"/>
                </a:ext>
              </a:extLst>
            </p:cNvPr>
            <p:cNvCxnSpPr>
              <a:cxnSpLocks/>
            </p:cNvCxnSpPr>
            <p:nvPr/>
          </p:nvCxnSpPr>
          <p:spPr>
            <a:xfrm>
              <a:off x="4502150" y="4796764"/>
              <a:ext cx="0" cy="512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9923A295-83FD-ACED-F389-FD4BE5E04BAE}"/>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8" name="Group 67">
            <a:extLst>
              <a:ext uri="{FF2B5EF4-FFF2-40B4-BE49-F238E27FC236}">
                <a16:creationId xmlns:a16="http://schemas.microsoft.com/office/drawing/2014/main" id="{F9AB0158-94CF-B281-EC39-48566A40CF37}"/>
              </a:ext>
            </a:extLst>
          </p:cNvPr>
          <p:cNvGrpSpPr/>
          <p:nvPr/>
        </p:nvGrpSpPr>
        <p:grpSpPr>
          <a:xfrm>
            <a:off x="3885898" y="3226889"/>
            <a:ext cx="77538" cy="996122"/>
            <a:chOff x="4453652" y="4780352"/>
            <a:chExt cx="93821" cy="52430"/>
          </a:xfrm>
        </p:grpSpPr>
        <p:cxnSp>
          <p:nvCxnSpPr>
            <p:cNvPr id="69" name="Straight Connector 68">
              <a:extLst>
                <a:ext uri="{FF2B5EF4-FFF2-40B4-BE49-F238E27FC236}">
                  <a16:creationId xmlns:a16="http://schemas.microsoft.com/office/drawing/2014/main" id="{B00684E6-C2CE-B393-5DEF-D890F52D9DE6}"/>
                </a:ext>
              </a:extLst>
            </p:cNvPr>
            <p:cNvCxnSpPr/>
            <p:nvPr/>
          </p:nvCxnSpPr>
          <p:spPr>
            <a:xfrm>
              <a:off x="4453652" y="478040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6774326-ACA8-1ADF-298D-3898E1848172}"/>
                </a:ext>
              </a:extLst>
            </p:cNvPr>
            <p:cNvCxnSpPr>
              <a:cxnSpLocks/>
            </p:cNvCxnSpPr>
            <p:nvPr/>
          </p:nvCxnSpPr>
          <p:spPr>
            <a:xfrm>
              <a:off x="4502150" y="4780352"/>
              <a:ext cx="0" cy="524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6B5FB64-2D78-229B-C735-C872A9F3E6FC}"/>
                </a:ext>
              </a:extLst>
            </p:cNvPr>
            <p:cNvCxnSpPr/>
            <p:nvPr/>
          </p:nvCxnSpPr>
          <p:spPr>
            <a:xfrm>
              <a:off x="4456827" y="4832782"/>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2" name="Group 71">
            <a:extLst>
              <a:ext uri="{FF2B5EF4-FFF2-40B4-BE49-F238E27FC236}">
                <a16:creationId xmlns:a16="http://schemas.microsoft.com/office/drawing/2014/main" id="{96A3509F-AE6C-F1E5-FE1B-4634D7DAC390}"/>
              </a:ext>
            </a:extLst>
          </p:cNvPr>
          <p:cNvGrpSpPr/>
          <p:nvPr/>
        </p:nvGrpSpPr>
        <p:grpSpPr>
          <a:xfrm>
            <a:off x="4138086" y="3248871"/>
            <a:ext cx="77556" cy="1174599"/>
            <a:chOff x="4453630" y="4786151"/>
            <a:chExt cx="93843" cy="61824"/>
          </a:xfrm>
        </p:grpSpPr>
        <p:cxnSp>
          <p:nvCxnSpPr>
            <p:cNvPr id="73" name="Straight Connector 72">
              <a:extLst>
                <a:ext uri="{FF2B5EF4-FFF2-40B4-BE49-F238E27FC236}">
                  <a16:creationId xmlns:a16="http://schemas.microsoft.com/office/drawing/2014/main" id="{69F36982-DEB3-8928-5A54-41C88D4DAFC7}"/>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87BB214-1AE9-0E4D-D632-640606FDF585}"/>
                </a:ext>
              </a:extLst>
            </p:cNvPr>
            <p:cNvCxnSpPr>
              <a:cxnSpLocks/>
            </p:cNvCxnSpPr>
            <p:nvPr/>
          </p:nvCxnSpPr>
          <p:spPr>
            <a:xfrm>
              <a:off x="4502150" y="4786151"/>
              <a:ext cx="0" cy="618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BE02EB8-45F2-D14A-0203-7EC56846B213}"/>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00BC4D3D-E087-6EBA-D26C-01AA36C3B194}"/>
              </a:ext>
            </a:extLst>
          </p:cNvPr>
          <p:cNvGrpSpPr/>
          <p:nvPr/>
        </p:nvGrpSpPr>
        <p:grpSpPr>
          <a:xfrm>
            <a:off x="4390292" y="3063521"/>
            <a:ext cx="77556" cy="1315667"/>
            <a:chOff x="4453630" y="4786151"/>
            <a:chExt cx="93843" cy="69249"/>
          </a:xfrm>
        </p:grpSpPr>
        <p:cxnSp>
          <p:nvCxnSpPr>
            <p:cNvPr id="77" name="Straight Connector 76">
              <a:extLst>
                <a:ext uri="{FF2B5EF4-FFF2-40B4-BE49-F238E27FC236}">
                  <a16:creationId xmlns:a16="http://schemas.microsoft.com/office/drawing/2014/main" id="{646229EF-81C7-AEB0-CDF9-C3B423B21111}"/>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9DDA97A-2B82-DE52-03F2-DC8CEBF38B02}"/>
                </a:ext>
              </a:extLst>
            </p:cNvPr>
            <p:cNvCxnSpPr>
              <a:cxnSpLocks/>
            </p:cNvCxnSpPr>
            <p:nvPr/>
          </p:nvCxnSpPr>
          <p:spPr>
            <a:xfrm>
              <a:off x="4502150" y="4786151"/>
              <a:ext cx="0" cy="692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73AEBFF-9EF3-EBC1-3354-BE3151E7AE3D}"/>
                </a:ext>
              </a:extLst>
            </p:cNvPr>
            <p:cNvCxnSpPr/>
            <p:nvPr/>
          </p:nvCxnSpPr>
          <p:spPr>
            <a:xfrm>
              <a:off x="4456827" y="4855328"/>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0" name="Group 79">
            <a:extLst>
              <a:ext uri="{FF2B5EF4-FFF2-40B4-BE49-F238E27FC236}">
                <a16:creationId xmlns:a16="http://schemas.microsoft.com/office/drawing/2014/main" id="{BF6C8B8D-76A9-4E9E-0657-2EB1A4A563CD}"/>
              </a:ext>
            </a:extLst>
          </p:cNvPr>
          <p:cNvGrpSpPr/>
          <p:nvPr/>
        </p:nvGrpSpPr>
        <p:grpSpPr>
          <a:xfrm>
            <a:off x="4642498" y="3306283"/>
            <a:ext cx="77556" cy="1117374"/>
            <a:chOff x="4453630" y="4786151"/>
            <a:chExt cx="93843" cy="58812"/>
          </a:xfrm>
        </p:grpSpPr>
        <p:cxnSp>
          <p:nvCxnSpPr>
            <p:cNvPr id="81" name="Straight Connector 80">
              <a:extLst>
                <a:ext uri="{FF2B5EF4-FFF2-40B4-BE49-F238E27FC236}">
                  <a16:creationId xmlns:a16="http://schemas.microsoft.com/office/drawing/2014/main" id="{1800F09C-2BB9-FB93-E26D-0914A16E534E}"/>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20119425-2D6F-DBCF-6D8A-15662F2288FE}"/>
                </a:ext>
              </a:extLst>
            </p:cNvPr>
            <p:cNvCxnSpPr>
              <a:cxnSpLocks/>
            </p:cNvCxnSpPr>
            <p:nvPr/>
          </p:nvCxnSpPr>
          <p:spPr>
            <a:xfrm>
              <a:off x="4502150" y="4786151"/>
              <a:ext cx="0" cy="588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0821EE8D-1AB2-33A7-3AF5-2A6700380980}"/>
                </a:ext>
              </a:extLst>
            </p:cNvPr>
            <p:cNvCxnSpPr/>
            <p:nvPr/>
          </p:nvCxnSpPr>
          <p:spPr>
            <a:xfrm>
              <a:off x="4456827" y="484480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F6BC6ABD-A10B-D209-2B0D-D0A76D1F954A}"/>
              </a:ext>
            </a:extLst>
          </p:cNvPr>
          <p:cNvGrpSpPr/>
          <p:nvPr/>
        </p:nvGrpSpPr>
        <p:grpSpPr>
          <a:xfrm>
            <a:off x="4894704" y="3327242"/>
            <a:ext cx="77556" cy="1217081"/>
            <a:chOff x="4453630" y="4786151"/>
            <a:chExt cx="93843" cy="64060"/>
          </a:xfrm>
        </p:grpSpPr>
        <p:cxnSp>
          <p:nvCxnSpPr>
            <p:cNvPr id="85" name="Straight Connector 84">
              <a:extLst>
                <a:ext uri="{FF2B5EF4-FFF2-40B4-BE49-F238E27FC236}">
                  <a16:creationId xmlns:a16="http://schemas.microsoft.com/office/drawing/2014/main" id="{CC7C0FF6-ED37-1260-CB86-74751390820C}"/>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8F733A9-645D-2A51-E798-9488DBE31110}"/>
                </a:ext>
              </a:extLst>
            </p:cNvPr>
            <p:cNvCxnSpPr>
              <a:cxnSpLocks/>
            </p:cNvCxnSpPr>
            <p:nvPr/>
          </p:nvCxnSpPr>
          <p:spPr>
            <a:xfrm>
              <a:off x="4502150" y="4786151"/>
              <a:ext cx="0" cy="640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E02DF641-9991-7E6F-47DC-E1A253F7C93E}"/>
                </a:ext>
              </a:extLst>
            </p:cNvPr>
            <p:cNvCxnSpPr/>
            <p:nvPr/>
          </p:nvCxnSpPr>
          <p:spPr>
            <a:xfrm>
              <a:off x="4456827" y="484998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189C5586-BC07-0A89-936A-2A5A6EBAB872}"/>
              </a:ext>
            </a:extLst>
          </p:cNvPr>
          <p:cNvGrpSpPr/>
          <p:nvPr/>
        </p:nvGrpSpPr>
        <p:grpSpPr>
          <a:xfrm>
            <a:off x="5146910" y="3388615"/>
            <a:ext cx="77556" cy="933045"/>
            <a:chOff x="4453630" y="4798865"/>
            <a:chExt cx="93843" cy="49110"/>
          </a:xfrm>
        </p:grpSpPr>
        <p:cxnSp>
          <p:nvCxnSpPr>
            <p:cNvPr id="89" name="Straight Connector 88">
              <a:extLst>
                <a:ext uri="{FF2B5EF4-FFF2-40B4-BE49-F238E27FC236}">
                  <a16:creationId xmlns:a16="http://schemas.microsoft.com/office/drawing/2014/main" id="{5D683670-C281-DCA8-2AF5-9C8ECD633742}"/>
                </a:ext>
              </a:extLst>
            </p:cNvPr>
            <p:cNvCxnSpPr/>
            <p:nvPr/>
          </p:nvCxnSpPr>
          <p:spPr>
            <a:xfrm>
              <a:off x="4453630" y="4798951"/>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EBDC44B2-8679-5E6F-340A-FEB2F040D3A2}"/>
                </a:ext>
              </a:extLst>
            </p:cNvPr>
            <p:cNvCxnSpPr>
              <a:cxnSpLocks/>
            </p:cNvCxnSpPr>
            <p:nvPr/>
          </p:nvCxnSpPr>
          <p:spPr>
            <a:xfrm>
              <a:off x="4502150" y="4798865"/>
              <a:ext cx="0" cy="491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8F88E0D-A9BF-C02A-DD5C-0ACB58865F03}"/>
                </a:ext>
              </a:extLst>
            </p:cNvPr>
            <p:cNvCxnSpPr/>
            <p:nvPr/>
          </p:nvCxnSpPr>
          <p:spPr>
            <a:xfrm>
              <a:off x="4456827" y="4847975"/>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 name="Group 91">
            <a:extLst>
              <a:ext uri="{FF2B5EF4-FFF2-40B4-BE49-F238E27FC236}">
                <a16:creationId xmlns:a16="http://schemas.microsoft.com/office/drawing/2014/main" id="{647AE9B8-7FCC-8189-04B9-DFD1C70FD741}"/>
              </a:ext>
            </a:extLst>
          </p:cNvPr>
          <p:cNvGrpSpPr/>
          <p:nvPr/>
        </p:nvGrpSpPr>
        <p:grpSpPr>
          <a:xfrm>
            <a:off x="5399116" y="3343961"/>
            <a:ext cx="77556" cy="1146024"/>
            <a:chOff x="4453630" y="4786151"/>
            <a:chExt cx="93843" cy="60320"/>
          </a:xfrm>
        </p:grpSpPr>
        <p:cxnSp>
          <p:nvCxnSpPr>
            <p:cNvPr id="93" name="Straight Connector 92">
              <a:extLst>
                <a:ext uri="{FF2B5EF4-FFF2-40B4-BE49-F238E27FC236}">
                  <a16:creationId xmlns:a16="http://schemas.microsoft.com/office/drawing/2014/main" id="{D28E2449-9F15-5970-F6A2-285FC323398E}"/>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15E2504B-B57E-A4C2-84BC-7AD05B85B3D1}"/>
                </a:ext>
              </a:extLst>
            </p:cNvPr>
            <p:cNvCxnSpPr>
              <a:cxnSpLocks/>
            </p:cNvCxnSpPr>
            <p:nvPr/>
          </p:nvCxnSpPr>
          <p:spPr>
            <a:xfrm>
              <a:off x="4502150" y="4786151"/>
              <a:ext cx="0" cy="601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CE3EA8A9-834C-572A-779E-7DCFBE5644E8}"/>
                </a:ext>
              </a:extLst>
            </p:cNvPr>
            <p:cNvCxnSpPr/>
            <p:nvPr/>
          </p:nvCxnSpPr>
          <p:spPr>
            <a:xfrm>
              <a:off x="4456827" y="4846471"/>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6" name="Group 95">
            <a:extLst>
              <a:ext uri="{FF2B5EF4-FFF2-40B4-BE49-F238E27FC236}">
                <a16:creationId xmlns:a16="http://schemas.microsoft.com/office/drawing/2014/main" id="{99B9434B-EBFA-9995-BDE5-B9D681DB9433}"/>
              </a:ext>
            </a:extLst>
          </p:cNvPr>
          <p:cNvGrpSpPr/>
          <p:nvPr/>
        </p:nvGrpSpPr>
        <p:grpSpPr>
          <a:xfrm>
            <a:off x="5651322" y="3076986"/>
            <a:ext cx="77556" cy="1505099"/>
            <a:chOff x="4453630" y="4786151"/>
            <a:chExt cx="93843" cy="60320"/>
          </a:xfrm>
        </p:grpSpPr>
        <p:cxnSp>
          <p:nvCxnSpPr>
            <p:cNvPr id="97" name="Straight Connector 96">
              <a:extLst>
                <a:ext uri="{FF2B5EF4-FFF2-40B4-BE49-F238E27FC236}">
                  <a16:creationId xmlns:a16="http://schemas.microsoft.com/office/drawing/2014/main" id="{317A45B8-09EA-DDF6-9843-9B629EEB85F5}"/>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DAEC3FA-7BBA-DAE9-26D9-B9DC11AD0DCF}"/>
                </a:ext>
              </a:extLst>
            </p:cNvPr>
            <p:cNvCxnSpPr>
              <a:cxnSpLocks/>
            </p:cNvCxnSpPr>
            <p:nvPr/>
          </p:nvCxnSpPr>
          <p:spPr>
            <a:xfrm>
              <a:off x="4502150" y="4786151"/>
              <a:ext cx="0" cy="601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A16CC56B-DFAD-2548-71FF-25ED60A53059}"/>
                </a:ext>
              </a:extLst>
            </p:cNvPr>
            <p:cNvCxnSpPr/>
            <p:nvPr/>
          </p:nvCxnSpPr>
          <p:spPr>
            <a:xfrm>
              <a:off x="4456827" y="4846471"/>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47744CA5-EC89-897B-C998-72E53F109803}"/>
              </a:ext>
            </a:extLst>
          </p:cNvPr>
          <p:cNvGrpSpPr/>
          <p:nvPr/>
        </p:nvGrpSpPr>
        <p:grpSpPr>
          <a:xfrm>
            <a:off x="5903534" y="3642614"/>
            <a:ext cx="77556" cy="1165187"/>
            <a:chOff x="4453630" y="4786151"/>
            <a:chExt cx="93843" cy="60320"/>
          </a:xfrm>
        </p:grpSpPr>
        <p:cxnSp>
          <p:nvCxnSpPr>
            <p:cNvPr id="101" name="Straight Connector 100">
              <a:extLst>
                <a:ext uri="{FF2B5EF4-FFF2-40B4-BE49-F238E27FC236}">
                  <a16:creationId xmlns:a16="http://schemas.microsoft.com/office/drawing/2014/main" id="{8052B1F3-B608-8848-0173-C3D0048111DC}"/>
                </a:ext>
              </a:extLst>
            </p:cNvPr>
            <p:cNvCxnSpPr/>
            <p:nvPr/>
          </p:nvCxnSpPr>
          <p:spPr>
            <a:xfrm>
              <a:off x="4453630" y="4786250"/>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EEF88341-4A03-64B1-4198-990067F13CCF}"/>
                </a:ext>
              </a:extLst>
            </p:cNvPr>
            <p:cNvCxnSpPr>
              <a:cxnSpLocks/>
            </p:cNvCxnSpPr>
            <p:nvPr/>
          </p:nvCxnSpPr>
          <p:spPr>
            <a:xfrm>
              <a:off x="4502150" y="4786151"/>
              <a:ext cx="0" cy="601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2EE60D0E-79A3-5B73-06DE-112BBFADED13}"/>
                </a:ext>
              </a:extLst>
            </p:cNvPr>
            <p:cNvCxnSpPr/>
            <p:nvPr/>
          </p:nvCxnSpPr>
          <p:spPr>
            <a:xfrm>
              <a:off x="4456827" y="4846471"/>
              <a:ext cx="906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 name="TextBox 103">
            <a:extLst>
              <a:ext uri="{FF2B5EF4-FFF2-40B4-BE49-F238E27FC236}">
                <a16:creationId xmlns:a16="http://schemas.microsoft.com/office/drawing/2014/main" id="{7D00EEA4-E30F-1C47-A617-10E1FCFC450E}"/>
              </a:ext>
            </a:extLst>
          </p:cNvPr>
          <p:cNvSpPr txBox="1"/>
          <p:nvPr/>
        </p:nvSpPr>
        <p:spPr>
          <a:xfrm>
            <a:off x="827739" y="2381366"/>
            <a:ext cx="5187996" cy="379983"/>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61616"/>
                </a:solidFill>
                <a:effectLst/>
                <a:uLnTx/>
                <a:uFillTx/>
                <a:latin typeface="Poppins"/>
                <a:ea typeface="+mn-ea"/>
                <a:cs typeface="+mn-cs"/>
              </a:rPr>
              <a:t>Hct</a:t>
            </a:r>
          </a:p>
        </p:txBody>
      </p:sp>
      <p:sp>
        <p:nvSpPr>
          <p:cNvPr id="105" name="TextBox 104">
            <a:extLst>
              <a:ext uri="{FF2B5EF4-FFF2-40B4-BE49-F238E27FC236}">
                <a16:creationId xmlns:a16="http://schemas.microsoft.com/office/drawing/2014/main" id="{6A49DF0C-28B3-113F-E223-235F2C504AE6}"/>
              </a:ext>
            </a:extLst>
          </p:cNvPr>
          <p:cNvSpPr txBox="1"/>
          <p:nvPr/>
        </p:nvSpPr>
        <p:spPr>
          <a:xfrm>
            <a:off x="895777" y="5907414"/>
            <a:ext cx="5051419" cy="257769"/>
          </a:xfrm>
          <a:prstGeom prst="rect">
            <a:avLst/>
          </a:prstGeom>
        </p:spPr>
        <p:txBody>
          <a:bodyPr vert="horz" wrap="none" lIns="0" tIns="0" rIns="0" bIns="0" rtlCol="0">
            <a:noAutofit/>
          </a:bodyPr>
          <a:lstStyle/>
          <a:p>
            <a:pPr algn="ctr"/>
            <a:r>
              <a:rPr lang="en-US" dirty="0" err="1">
                <a:solidFill>
                  <a:schemeClr val="tx1">
                    <a:lumMod val="75000"/>
                    <a:lumOff val="25000"/>
                  </a:schemeClr>
                </a:solidFill>
                <a:latin typeface="Poppins Medium" pitchFamily="2" charset="77"/>
                <a:cs typeface="Poppins Medium" pitchFamily="2" charset="77"/>
              </a:rPr>
              <a:t>Wk</a:t>
            </a:r>
            <a:endParaRPr lang="en-US" dirty="0">
              <a:solidFill>
                <a:schemeClr val="tx1">
                  <a:lumMod val="75000"/>
                  <a:lumOff val="25000"/>
                </a:schemeClr>
              </a:solidFill>
              <a:latin typeface="Poppins Medium" pitchFamily="2" charset="77"/>
              <a:cs typeface="Poppins Medium" pitchFamily="2" charset="77"/>
            </a:endParaRPr>
          </a:p>
        </p:txBody>
      </p:sp>
      <p:sp>
        <p:nvSpPr>
          <p:cNvPr id="106" name="TextBox 105">
            <a:extLst>
              <a:ext uri="{FF2B5EF4-FFF2-40B4-BE49-F238E27FC236}">
                <a16:creationId xmlns:a16="http://schemas.microsoft.com/office/drawing/2014/main" id="{4D844568-BF12-3CC3-9568-687E65002C1C}"/>
              </a:ext>
            </a:extLst>
          </p:cNvPr>
          <p:cNvSpPr txBox="1"/>
          <p:nvPr/>
        </p:nvSpPr>
        <p:spPr>
          <a:xfrm rot="16200000">
            <a:off x="-1294861" y="3974144"/>
            <a:ext cx="3155482" cy="257776"/>
          </a:xfrm>
          <a:prstGeom prst="rect">
            <a:avLst/>
          </a:prstGeom>
        </p:spPr>
        <p:txBody>
          <a:bodyPr vert="horz" wrap="none" lIns="0" tIns="0" rIns="0" bIns="0" rtlCol="0">
            <a:noAutofit/>
          </a:bodyPr>
          <a:lstStyle/>
          <a:p>
            <a:pPr algn="ctr"/>
            <a:r>
              <a:rPr lang="en-US" dirty="0">
                <a:solidFill>
                  <a:schemeClr val="tx1">
                    <a:lumMod val="75000"/>
                    <a:lumOff val="25000"/>
                  </a:schemeClr>
                </a:solidFill>
                <a:latin typeface="Poppins Medium" pitchFamily="2" charset="77"/>
                <a:cs typeface="Poppins Medium" pitchFamily="2" charset="77"/>
              </a:rPr>
              <a:t>Mean Hematocrit ([SD] %)</a:t>
            </a:r>
          </a:p>
        </p:txBody>
      </p:sp>
      <p:cxnSp>
        <p:nvCxnSpPr>
          <p:cNvPr id="107" name="Straight Connector 106">
            <a:extLst>
              <a:ext uri="{FF2B5EF4-FFF2-40B4-BE49-F238E27FC236}">
                <a16:creationId xmlns:a16="http://schemas.microsoft.com/office/drawing/2014/main" id="{A2BB2D64-C0B5-F9F4-480E-3B9F28CDAB0E}"/>
              </a:ext>
            </a:extLst>
          </p:cNvPr>
          <p:cNvCxnSpPr/>
          <p:nvPr/>
        </p:nvCxnSpPr>
        <p:spPr>
          <a:xfrm>
            <a:off x="837211" y="2525291"/>
            <a:ext cx="0" cy="27492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F2369436-0B5B-65AF-B6C2-851F45D062EF}"/>
              </a:ext>
            </a:extLst>
          </p:cNvPr>
          <p:cNvCxnSpPr>
            <a:cxnSpLocks/>
          </p:cNvCxnSpPr>
          <p:nvPr/>
        </p:nvCxnSpPr>
        <p:spPr>
          <a:xfrm>
            <a:off x="834792" y="5392753"/>
            <a:ext cx="0" cy="238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3F756DCA-943D-3774-2B8F-3C5825EDD656}"/>
              </a:ext>
            </a:extLst>
          </p:cNvPr>
          <p:cNvCxnSpPr>
            <a:cxnSpLocks/>
          </p:cNvCxnSpPr>
          <p:nvPr/>
        </p:nvCxnSpPr>
        <p:spPr>
          <a:xfrm flipH="1">
            <a:off x="760711" y="5626511"/>
            <a:ext cx="52016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C0A5C8A2-30D0-89D3-B66B-34E9EA228E8A}"/>
              </a:ext>
            </a:extLst>
          </p:cNvPr>
          <p:cNvCxnSpPr>
            <a:cxnSpLocks/>
          </p:cNvCxnSpPr>
          <p:nvPr/>
        </p:nvCxnSpPr>
        <p:spPr>
          <a:xfrm>
            <a:off x="766921" y="5392753"/>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B6B31DB7-FBBD-48CF-E550-E84450A79110}"/>
              </a:ext>
            </a:extLst>
          </p:cNvPr>
          <p:cNvCxnSpPr>
            <a:cxnSpLocks/>
          </p:cNvCxnSpPr>
          <p:nvPr/>
        </p:nvCxnSpPr>
        <p:spPr>
          <a:xfrm>
            <a:off x="766921" y="5269701"/>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F4896E2-8F9E-4EB2-8FC9-976128172206}"/>
              </a:ext>
            </a:extLst>
          </p:cNvPr>
          <p:cNvCxnSpPr>
            <a:cxnSpLocks/>
          </p:cNvCxnSpPr>
          <p:nvPr/>
        </p:nvCxnSpPr>
        <p:spPr>
          <a:xfrm>
            <a:off x="766921" y="4582102"/>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F07028D6-6E68-EE46-1FAB-D7A26310DFD1}"/>
              </a:ext>
            </a:extLst>
          </p:cNvPr>
          <p:cNvCxnSpPr>
            <a:cxnSpLocks/>
          </p:cNvCxnSpPr>
          <p:nvPr/>
        </p:nvCxnSpPr>
        <p:spPr>
          <a:xfrm>
            <a:off x="766921" y="389356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A3576CF1-7990-D62E-052F-7BFEFD15409A}"/>
              </a:ext>
            </a:extLst>
          </p:cNvPr>
          <p:cNvCxnSpPr>
            <a:cxnSpLocks/>
          </p:cNvCxnSpPr>
          <p:nvPr/>
        </p:nvCxnSpPr>
        <p:spPr>
          <a:xfrm>
            <a:off x="766921" y="3214115"/>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56374659-D956-26EA-22C3-2F8AB6186AD5}"/>
              </a:ext>
            </a:extLst>
          </p:cNvPr>
          <p:cNvCxnSpPr>
            <a:cxnSpLocks/>
          </p:cNvCxnSpPr>
          <p:nvPr/>
        </p:nvCxnSpPr>
        <p:spPr>
          <a:xfrm>
            <a:off x="766921" y="2531792"/>
            <a:ext cx="640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6" name="TextBox 115">
            <a:extLst>
              <a:ext uri="{FF2B5EF4-FFF2-40B4-BE49-F238E27FC236}">
                <a16:creationId xmlns:a16="http://schemas.microsoft.com/office/drawing/2014/main" id="{9B403B2A-ACBE-CB0D-63AE-B1370B542E59}"/>
              </a:ext>
            </a:extLst>
          </p:cNvPr>
          <p:cNvSpPr txBox="1"/>
          <p:nvPr/>
        </p:nvSpPr>
        <p:spPr>
          <a:xfrm>
            <a:off x="385334" y="3089391"/>
            <a:ext cx="367231" cy="257776"/>
          </a:xfrm>
          <a:prstGeom prst="rect">
            <a:avLst/>
          </a:prstGeom>
        </p:spPr>
        <p:txBody>
          <a:bodyPr vert="horz" wrap="none" lIns="0" tIns="0" rIns="0" bIns="0" rtlCol="0" anchor="ctr">
            <a:noAutofit/>
          </a:bodyPr>
          <a:lstStyle/>
          <a:p>
            <a:pPr algn="r"/>
            <a:r>
              <a:rPr lang="en-US" sz="1600"/>
              <a:t>50</a:t>
            </a:r>
          </a:p>
        </p:txBody>
      </p:sp>
      <p:sp>
        <p:nvSpPr>
          <p:cNvPr id="117" name="TextBox 116">
            <a:extLst>
              <a:ext uri="{FF2B5EF4-FFF2-40B4-BE49-F238E27FC236}">
                <a16:creationId xmlns:a16="http://schemas.microsoft.com/office/drawing/2014/main" id="{3103904C-D483-2E82-8D4B-C6FF1B5FDE1B}"/>
              </a:ext>
            </a:extLst>
          </p:cNvPr>
          <p:cNvSpPr txBox="1"/>
          <p:nvPr/>
        </p:nvSpPr>
        <p:spPr>
          <a:xfrm>
            <a:off x="385833" y="2405185"/>
            <a:ext cx="367231" cy="257776"/>
          </a:xfrm>
          <a:prstGeom prst="rect">
            <a:avLst/>
          </a:prstGeom>
        </p:spPr>
        <p:txBody>
          <a:bodyPr vert="horz" wrap="none" lIns="0" tIns="0" rIns="0" bIns="0" rtlCol="0" anchor="ctr">
            <a:noAutofit/>
          </a:bodyPr>
          <a:lstStyle/>
          <a:p>
            <a:pPr algn="r"/>
            <a:r>
              <a:rPr lang="en-US" sz="1600"/>
              <a:t>55</a:t>
            </a:r>
          </a:p>
        </p:txBody>
      </p:sp>
      <p:sp>
        <p:nvSpPr>
          <p:cNvPr id="118" name="TextBox 117">
            <a:extLst>
              <a:ext uri="{FF2B5EF4-FFF2-40B4-BE49-F238E27FC236}">
                <a16:creationId xmlns:a16="http://schemas.microsoft.com/office/drawing/2014/main" id="{1AAC00A2-A972-6942-6731-246BD2B180F8}"/>
              </a:ext>
            </a:extLst>
          </p:cNvPr>
          <p:cNvSpPr txBox="1"/>
          <p:nvPr/>
        </p:nvSpPr>
        <p:spPr>
          <a:xfrm>
            <a:off x="384835" y="4461824"/>
            <a:ext cx="367231" cy="257776"/>
          </a:xfrm>
          <a:prstGeom prst="rect">
            <a:avLst/>
          </a:prstGeom>
        </p:spPr>
        <p:txBody>
          <a:bodyPr vert="horz" wrap="none" lIns="0" tIns="0" rIns="0" bIns="0" rtlCol="0" anchor="ctr">
            <a:noAutofit/>
          </a:bodyPr>
          <a:lstStyle/>
          <a:p>
            <a:pPr algn="r"/>
            <a:r>
              <a:rPr lang="en-US" sz="1600"/>
              <a:t>40</a:t>
            </a:r>
          </a:p>
        </p:txBody>
      </p:sp>
      <p:sp>
        <p:nvSpPr>
          <p:cNvPr id="119" name="TextBox 118">
            <a:extLst>
              <a:ext uri="{FF2B5EF4-FFF2-40B4-BE49-F238E27FC236}">
                <a16:creationId xmlns:a16="http://schemas.microsoft.com/office/drawing/2014/main" id="{C2D58F11-EE18-80BE-CD3E-E7AF9CE010A1}"/>
              </a:ext>
            </a:extLst>
          </p:cNvPr>
          <p:cNvSpPr txBox="1"/>
          <p:nvPr/>
        </p:nvSpPr>
        <p:spPr>
          <a:xfrm>
            <a:off x="385334" y="3777618"/>
            <a:ext cx="367231" cy="257776"/>
          </a:xfrm>
          <a:prstGeom prst="rect">
            <a:avLst/>
          </a:prstGeom>
        </p:spPr>
        <p:txBody>
          <a:bodyPr vert="horz" wrap="none" lIns="0" tIns="0" rIns="0" bIns="0" rtlCol="0" anchor="ctr">
            <a:noAutofit/>
          </a:bodyPr>
          <a:lstStyle/>
          <a:p>
            <a:pPr algn="r"/>
            <a:r>
              <a:rPr lang="en-US" sz="1600"/>
              <a:t>45</a:t>
            </a:r>
          </a:p>
        </p:txBody>
      </p:sp>
      <p:sp>
        <p:nvSpPr>
          <p:cNvPr id="120" name="TextBox 119">
            <a:extLst>
              <a:ext uri="{FF2B5EF4-FFF2-40B4-BE49-F238E27FC236}">
                <a16:creationId xmlns:a16="http://schemas.microsoft.com/office/drawing/2014/main" id="{E991E4FC-E746-19A9-11AF-013EE322ADFF}"/>
              </a:ext>
            </a:extLst>
          </p:cNvPr>
          <p:cNvSpPr txBox="1"/>
          <p:nvPr/>
        </p:nvSpPr>
        <p:spPr>
          <a:xfrm>
            <a:off x="384336" y="5515644"/>
            <a:ext cx="367231" cy="257776"/>
          </a:xfrm>
          <a:prstGeom prst="rect">
            <a:avLst/>
          </a:prstGeom>
        </p:spPr>
        <p:txBody>
          <a:bodyPr vert="horz" wrap="none" lIns="0" tIns="0" rIns="0" bIns="0" rtlCol="0" anchor="ctr">
            <a:noAutofit/>
          </a:bodyPr>
          <a:lstStyle/>
          <a:p>
            <a:pPr algn="r"/>
            <a:r>
              <a:rPr lang="en-US" sz="1600"/>
              <a:t>0</a:t>
            </a:r>
          </a:p>
        </p:txBody>
      </p:sp>
      <p:sp>
        <p:nvSpPr>
          <p:cNvPr id="121" name="TextBox 120">
            <a:extLst>
              <a:ext uri="{FF2B5EF4-FFF2-40B4-BE49-F238E27FC236}">
                <a16:creationId xmlns:a16="http://schemas.microsoft.com/office/drawing/2014/main" id="{E27394FC-69CF-520C-4C0B-4C9E2FD25472}"/>
              </a:ext>
            </a:extLst>
          </p:cNvPr>
          <p:cNvSpPr txBox="1"/>
          <p:nvPr/>
        </p:nvSpPr>
        <p:spPr>
          <a:xfrm>
            <a:off x="384835" y="5145763"/>
            <a:ext cx="367231" cy="257776"/>
          </a:xfrm>
          <a:prstGeom prst="rect">
            <a:avLst/>
          </a:prstGeom>
        </p:spPr>
        <p:txBody>
          <a:bodyPr vert="horz" wrap="none" lIns="0" tIns="0" rIns="0" bIns="0" rtlCol="0" anchor="ctr">
            <a:noAutofit/>
          </a:bodyPr>
          <a:lstStyle/>
          <a:p>
            <a:pPr algn="r"/>
            <a:r>
              <a:rPr lang="en-US" sz="1600"/>
              <a:t>35</a:t>
            </a:r>
          </a:p>
        </p:txBody>
      </p:sp>
      <p:sp>
        <p:nvSpPr>
          <p:cNvPr id="122" name="Freeform 33">
            <a:extLst>
              <a:ext uri="{FF2B5EF4-FFF2-40B4-BE49-F238E27FC236}">
                <a16:creationId xmlns:a16="http://schemas.microsoft.com/office/drawing/2014/main" id="{1DED6A0B-0D0A-E934-F9CE-FD70BE53A035}"/>
              </a:ext>
            </a:extLst>
          </p:cNvPr>
          <p:cNvSpPr/>
          <p:nvPr/>
        </p:nvSpPr>
        <p:spPr>
          <a:xfrm>
            <a:off x="895777" y="3716048"/>
            <a:ext cx="5053264" cy="510139"/>
          </a:xfrm>
          <a:custGeom>
            <a:avLst/>
            <a:gdLst>
              <a:gd name="csX0" fmla="*/ 5053264 w 5053264"/>
              <a:gd name="csY0" fmla="*/ 510139 h 510139"/>
              <a:gd name="csX1" fmla="*/ 4798194 w 5053264"/>
              <a:gd name="csY1" fmla="*/ 115504 h 510139"/>
              <a:gd name="csX2" fmla="*/ 4547937 w 5053264"/>
              <a:gd name="csY2" fmla="*/ 202131 h 510139"/>
              <a:gd name="csX3" fmla="*/ 4292868 w 5053264"/>
              <a:gd name="csY3" fmla="*/ 134754 h 510139"/>
              <a:gd name="csX4" fmla="*/ 4042611 w 5053264"/>
              <a:gd name="csY4" fmla="*/ 226194 h 510139"/>
              <a:gd name="csX5" fmla="*/ 3792354 w 5053264"/>
              <a:gd name="csY5" fmla="*/ 149192 h 510139"/>
              <a:gd name="csX6" fmla="*/ 3537285 w 5053264"/>
              <a:gd name="csY6" fmla="*/ 0 h 510139"/>
              <a:gd name="csX7" fmla="*/ 3282215 w 5053264"/>
              <a:gd name="csY7" fmla="*/ 125129 h 510139"/>
              <a:gd name="csX8" fmla="*/ 3031958 w 5053264"/>
              <a:gd name="csY8" fmla="*/ 14438 h 510139"/>
              <a:gd name="csX9" fmla="*/ 2772076 w 5053264"/>
              <a:gd name="csY9" fmla="*/ 96253 h 510139"/>
              <a:gd name="csX10" fmla="*/ 2531445 w 5053264"/>
              <a:gd name="csY10" fmla="*/ 33689 h 510139"/>
              <a:gd name="csX11" fmla="*/ 2276375 w 5053264"/>
              <a:gd name="csY11" fmla="*/ 14438 h 510139"/>
              <a:gd name="csX12" fmla="*/ 2016493 w 5053264"/>
              <a:gd name="csY12" fmla="*/ 43314 h 510139"/>
              <a:gd name="csX13" fmla="*/ 1771049 w 5053264"/>
              <a:gd name="csY13" fmla="*/ 158817 h 510139"/>
              <a:gd name="csX14" fmla="*/ 1515979 w 5053264"/>
              <a:gd name="csY14" fmla="*/ 178068 h 510139"/>
              <a:gd name="csX15" fmla="*/ 1260910 w 5053264"/>
              <a:gd name="csY15" fmla="*/ 120316 h 510139"/>
              <a:gd name="csX16" fmla="*/ 1010653 w 5053264"/>
              <a:gd name="csY16" fmla="*/ 163630 h 510139"/>
              <a:gd name="csX17" fmla="*/ 760396 w 5053264"/>
              <a:gd name="csY17" fmla="*/ 178068 h 510139"/>
              <a:gd name="csX18" fmla="*/ 635268 w 5053264"/>
              <a:gd name="csY18" fmla="*/ 178068 h 510139"/>
              <a:gd name="csX19" fmla="*/ 514952 w 5053264"/>
              <a:gd name="csY19" fmla="*/ 81815 h 510139"/>
              <a:gd name="csX20" fmla="*/ 385011 w 5053264"/>
              <a:gd name="csY20" fmla="*/ 240632 h 510139"/>
              <a:gd name="csX21" fmla="*/ 255070 w 5053264"/>
              <a:gd name="csY21" fmla="*/ 182880 h 510139"/>
              <a:gd name="csX22" fmla="*/ 129941 w 5053264"/>
              <a:gd name="csY22" fmla="*/ 259883 h 510139"/>
              <a:gd name="csX23" fmla="*/ 0 w 5053264"/>
              <a:gd name="csY23" fmla="*/ 327259 h 5101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5053264" h="510139">
                <a:moveTo>
                  <a:pt x="5053264" y="510139"/>
                </a:moveTo>
                <a:lnTo>
                  <a:pt x="4798194" y="115504"/>
                </a:lnTo>
                <a:lnTo>
                  <a:pt x="4547937" y="202131"/>
                </a:lnTo>
                <a:lnTo>
                  <a:pt x="4292868" y="134754"/>
                </a:lnTo>
                <a:lnTo>
                  <a:pt x="4042611" y="226194"/>
                </a:lnTo>
                <a:lnTo>
                  <a:pt x="3792354" y="149192"/>
                </a:lnTo>
                <a:lnTo>
                  <a:pt x="3537285" y="0"/>
                </a:lnTo>
                <a:lnTo>
                  <a:pt x="3282215" y="125129"/>
                </a:lnTo>
                <a:lnTo>
                  <a:pt x="3031958" y="14438"/>
                </a:lnTo>
                <a:lnTo>
                  <a:pt x="2772076" y="96253"/>
                </a:lnTo>
                <a:lnTo>
                  <a:pt x="2531445" y="33689"/>
                </a:lnTo>
                <a:lnTo>
                  <a:pt x="2276375" y="14438"/>
                </a:lnTo>
                <a:lnTo>
                  <a:pt x="2016493" y="43314"/>
                </a:lnTo>
                <a:lnTo>
                  <a:pt x="1771049" y="158817"/>
                </a:lnTo>
                <a:lnTo>
                  <a:pt x="1515979" y="178068"/>
                </a:lnTo>
                <a:lnTo>
                  <a:pt x="1260910" y="120316"/>
                </a:lnTo>
                <a:lnTo>
                  <a:pt x="1010653" y="163630"/>
                </a:lnTo>
                <a:lnTo>
                  <a:pt x="760396" y="178068"/>
                </a:lnTo>
                <a:lnTo>
                  <a:pt x="635268" y="178068"/>
                </a:lnTo>
                <a:lnTo>
                  <a:pt x="514952" y="81815"/>
                </a:lnTo>
                <a:lnTo>
                  <a:pt x="385011" y="240632"/>
                </a:lnTo>
                <a:lnTo>
                  <a:pt x="255070" y="182880"/>
                </a:lnTo>
                <a:lnTo>
                  <a:pt x="129941" y="259883"/>
                </a:lnTo>
                <a:lnTo>
                  <a:pt x="0" y="327259"/>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ectangle 122">
            <a:extLst>
              <a:ext uri="{FF2B5EF4-FFF2-40B4-BE49-F238E27FC236}">
                <a16:creationId xmlns:a16="http://schemas.microsoft.com/office/drawing/2014/main" id="{D0D93A44-7FE0-1AD0-C98F-36C369A02E6A}"/>
              </a:ext>
            </a:extLst>
          </p:cNvPr>
          <p:cNvSpPr/>
          <p:nvPr/>
        </p:nvSpPr>
        <p:spPr>
          <a:xfrm>
            <a:off x="873242" y="3999611"/>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a:extLst>
              <a:ext uri="{FF2B5EF4-FFF2-40B4-BE49-F238E27FC236}">
                <a16:creationId xmlns:a16="http://schemas.microsoft.com/office/drawing/2014/main" id="{4E08205E-21CD-E894-33D7-D1AA9E5CA2AA}"/>
              </a:ext>
            </a:extLst>
          </p:cNvPr>
          <p:cNvSpPr/>
          <p:nvPr/>
        </p:nvSpPr>
        <p:spPr>
          <a:xfrm>
            <a:off x="998627" y="3946823"/>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2C32CCE6-F1D9-D21D-2186-252E0BFF9062}"/>
              </a:ext>
            </a:extLst>
          </p:cNvPr>
          <p:cNvSpPr/>
          <p:nvPr/>
        </p:nvSpPr>
        <p:spPr>
          <a:xfrm>
            <a:off x="1124012" y="3869271"/>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Rectangle 125">
            <a:extLst>
              <a:ext uri="{FF2B5EF4-FFF2-40B4-BE49-F238E27FC236}">
                <a16:creationId xmlns:a16="http://schemas.microsoft.com/office/drawing/2014/main" id="{4BF8722D-D381-8A88-9261-79D5C9A0A159}"/>
              </a:ext>
            </a:extLst>
          </p:cNvPr>
          <p:cNvSpPr/>
          <p:nvPr/>
        </p:nvSpPr>
        <p:spPr>
          <a:xfrm>
            <a:off x="1249397" y="3926592"/>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ectangle 126">
            <a:extLst>
              <a:ext uri="{FF2B5EF4-FFF2-40B4-BE49-F238E27FC236}">
                <a16:creationId xmlns:a16="http://schemas.microsoft.com/office/drawing/2014/main" id="{7D2302B2-E085-9761-65B9-500E7814DB3B}"/>
              </a:ext>
            </a:extLst>
          </p:cNvPr>
          <p:cNvSpPr/>
          <p:nvPr/>
        </p:nvSpPr>
        <p:spPr>
          <a:xfrm>
            <a:off x="1374782" y="3777618"/>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tangle 127">
            <a:extLst>
              <a:ext uri="{FF2B5EF4-FFF2-40B4-BE49-F238E27FC236}">
                <a16:creationId xmlns:a16="http://schemas.microsoft.com/office/drawing/2014/main" id="{51C009D5-543B-A38B-9448-BEA7517BAF78}"/>
              </a:ext>
            </a:extLst>
          </p:cNvPr>
          <p:cNvSpPr/>
          <p:nvPr/>
        </p:nvSpPr>
        <p:spPr>
          <a:xfrm>
            <a:off x="1500167" y="3860483"/>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tangle 128">
            <a:extLst>
              <a:ext uri="{FF2B5EF4-FFF2-40B4-BE49-F238E27FC236}">
                <a16:creationId xmlns:a16="http://schemas.microsoft.com/office/drawing/2014/main" id="{D3640BB3-502E-B8D2-4D4B-3E37C9C4C040}"/>
              </a:ext>
            </a:extLst>
          </p:cNvPr>
          <p:cNvSpPr/>
          <p:nvPr/>
        </p:nvSpPr>
        <p:spPr>
          <a:xfrm>
            <a:off x="1625554" y="3860483"/>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tangle 129">
            <a:extLst>
              <a:ext uri="{FF2B5EF4-FFF2-40B4-BE49-F238E27FC236}">
                <a16:creationId xmlns:a16="http://schemas.microsoft.com/office/drawing/2014/main" id="{5ECB9872-21AC-DE39-DA76-454C574527D2}"/>
              </a:ext>
            </a:extLst>
          </p:cNvPr>
          <p:cNvSpPr/>
          <p:nvPr/>
        </p:nvSpPr>
        <p:spPr>
          <a:xfrm>
            <a:off x="1877971" y="384521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ectangle 130">
            <a:extLst>
              <a:ext uri="{FF2B5EF4-FFF2-40B4-BE49-F238E27FC236}">
                <a16:creationId xmlns:a16="http://schemas.microsoft.com/office/drawing/2014/main" id="{F77C7100-8F0D-583A-DD62-082728CD9109}"/>
              </a:ext>
            </a:extLst>
          </p:cNvPr>
          <p:cNvSpPr/>
          <p:nvPr/>
        </p:nvSpPr>
        <p:spPr>
          <a:xfrm>
            <a:off x="2130388" y="3808261"/>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31">
            <a:extLst>
              <a:ext uri="{FF2B5EF4-FFF2-40B4-BE49-F238E27FC236}">
                <a16:creationId xmlns:a16="http://schemas.microsoft.com/office/drawing/2014/main" id="{0CE79C42-7DB4-5088-68A1-F0B885DA63CE}"/>
              </a:ext>
            </a:extLst>
          </p:cNvPr>
          <p:cNvSpPr/>
          <p:nvPr/>
        </p:nvSpPr>
        <p:spPr>
          <a:xfrm>
            <a:off x="2382805" y="3865080"/>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Rectangle 132">
            <a:extLst>
              <a:ext uri="{FF2B5EF4-FFF2-40B4-BE49-F238E27FC236}">
                <a16:creationId xmlns:a16="http://schemas.microsoft.com/office/drawing/2014/main" id="{A10178A7-759C-E1DF-D02E-10823136E7CA}"/>
              </a:ext>
            </a:extLst>
          </p:cNvPr>
          <p:cNvSpPr/>
          <p:nvPr/>
        </p:nvSpPr>
        <p:spPr>
          <a:xfrm>
            <a:off x="2635222" y="384521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Rectangle 133">
            <a:extLst>
              <a:ext uri="{FF2B5EF4-FFF2-40B4-BE49-F238E27FC236}">
                <a16:creationId xmlns:a16="http://schemas.microsoft.com/office/drawing/2014/main" id="{289D4742-79AC-7884-D5BE-FD1A5B087F36}"/>
              </a:ext>
            </a:extLst>
          </p:cNvPr>
          <p:cNvSpPr/>
          <p:nvPr/>
        </p:nvSpPr>
        <p:spPr>
          <a:xfrm>
            <a:off x="2887639" y="3726171"/>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a:extLst>
              <a:ext uri="{FF2B5EF4-FFF2-40B4-BE49-F238E27FC236}">
                <a16:creationId xmlns:a16="http://schemas.microsoft.com/office/drawing/2014/main" id="{712289F0-EFCD-2657-9DC7-F8D59A049106}"/>
              </a:ext>
            </a:extLst>
          </p:cNvPr>
          <p:cNvSpPr/>
          <p:nvPr/>
        </p:nvSpPr>
        <p:spPr>
          <a:xfrm>
            <a:off x="3140056" y="369591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Rectangle 135">
            <a:extLst>
              <a:ext uri="{FF2B5EF4-FFF2-40B4-BE49-F238E27FC236}">
                <a16:creationId xmlns:a16="http://schemas.microsoft.com/office/drawing/2014/main" id="{1E428677-E039-A2BD-24E5-8DC07BDD5A46}"/>
              </a:ext>
            </a:extLst>
          </p:cNvPr>
          <p:cNvSpPr/>
          <p:nvPr/>
        </p:nvSpPr>
        <p:spPr>
          <a:xfrm>
            <a:off x="3392473" y="372131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D2DFFD79-0539-1BB0-D2DE-FC5C75CA8DC8}"/>
              </a:ext>
            </a:extLst>
          </p:cNvPr>
          <p:cNvSpPr/>
          <p:nvPr/>
        </p:nvSpPr>
        <p:spPr>
          <a:xfrm>
            <a:off x="3644890" y="3780793"/>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a:extLst>
              <a:ext uri="{FF2B5EF4-FFF2-40B4-BE49-F238E27FC236}">
                <a16:creationId xmlns:a16="http://schemas.microsoft.com/office/drawing/2014/main" id="{6128D6BF-6A65-DDF8-363C-A92EC29B14F2}"/>
              </a:ext>
            </a:extLst>
          </p:cNvPr>
          <p:cNvSpPr/>
          <p:nvPr/>
        </p:nvSpPr>
        <p:spPr>
          <a:xfrm>
            <a:off x="3897307" y="3699094"/>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BDC76B25-6578-F487-9A51-305F05EDCF78}"/>
              </a:ext>
            </a:extLst>
          </p:cNvPr>
          <p:cNvSpPr/>
          <p:nvPr/>
        </p:nvSpPr>
        <p:spPr>
          <a:xfrm>
            <a:off x="4149724" y="3807984"/>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DFDEF7EE-B4AA-605A-D215-641346F83401}"/>
              </a:ext>
            </a:extLst>
          </p:cNvPr>
          <p:cNvSpPr/>
          <p:nvPr/>
        </p:nvSpPr>
        <p:spPr>
          <a:xfrm>
            <a:off x="4402141" y="3694166"/>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1D9222F6-D23C-0070-57F0-F9E8542D8BE0}"/>
              </a:ext>
            </a:extLst>
          </p:cNvPr>
          <p:cNvSpPr/>
          <p:nvPr/>
        </p:nvSpPr>
        <p:spPr>
          <a:xfrm>
            <a:off x="4654558" y="382983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a:extLst>
              <a:ext uri="{FF2B5EF4-FFF2-40B4-BE49-F238E27FC236}">
                <a16:creationId xmlns:a16="http://schemas.microsoft.com/office/drawing/2014/main" id="{1191EB15-23E4-CBDB-E51E-AAB73E28C7BA}"/>
              </a:ext>
            </a:extLst>
          </p:cNvPr>
          <p:cNvSpPr/>
          <p:nvPr/>
        </p:nvSpPr>
        <p:spPr>
          <a:xfrm>
            <a:off x="4906975" y="3909830"/>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16A2E4AD-45C9-E838-E5ED-2F8312E9D08B}"/>
              </a:ext>
            </a:extLst>
          </p:cNvPr>
          <p:cNvSpPr/>
          <p:nvPr/>
        </p:nvSpPr>
        <p:spPr>
          <a:xfrm>
            <a:off x="5159392" y="3829838"/>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a:extLst>
              <a:ext uri="{FF2B5EF4-FFF2-40B4-BE49-F238E27FC236}">
                <a16:creationId xmlns:a16="http://schemas.microsoft.com/office/drawing/2014/main" id="{735453E9-6926-E793-ECFE-CFEAF3D7E3BF}"/>
              </a:ext>
            </a:extLst>
          </p:cNvPr>
          <p:cNvSpPr/>
          <p:nvPr/>
        </p:nvSpPr>
        <p:spPr>
          <a:xfrm>
            <a:off x="5411809" y="3886819"/>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a:extLst>
              <a:ext uri="{FF2B5EF4-FFF2-40B4-BE49-F238E27FC236}">
                <a16:creationId xmlns:a16="http://schemas.microsoft.com/office/drawing/2014/main" id="{76DC2294-061D-C096-1A79-D344CC776C53}"/>
              </a:ext>
            </a:extLst>
          </p:cNvPr>
          <p:cNvSpPr/>
          <p:nvPr/>
        </p:nvSpPr>
        <p:spPr>
          <a:xfrm>
            <a:off x="5664226" y="3799194"/>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ectangle 145">
            <a:extLst>
              <a:ext uri="{FF2B5EF4-FFF2-40B4-BE49-F238E27FC236}">
                <a16:creationId xmlns:a16="http://schemas.microsoft.com/office/drawing/2014/main" id="{B4004BE0-B259-7439-4A72-CA6D9DB50329}"/>
              </a:ext>
            </a:extLst>
          </p:cNvPr>
          <p:cNvSpPr/>
          <p:nvPr/>
        </p:nvSpPr>
        <p:spPr>
          <a:xfrm>
            <a:off x="5916639" y="4192368"/>
            <a:ext cx="61287" cy="61287"/>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7" name="Straight Connector 146">
            <a:extLst>
              <a:ext uri="{FF2B5EF4-FFF2-40B4-BE49-F238E27FC236}">
                <a16:creationId xmlns:a16="http://schemas.microsoft.com/office/drawing/2014/main" id="{30F61C63-353E-2B10-76B9-A0CD7AFAD658}"/>
              </a:ext>
            </a:extLst>
          </p:cNvPr>
          <p:cNvCxnSpPr>
            <a:cxnSpLocks/>
          </p:cNvCxnSpPr>
          <p:nvPr/>
        </p:nvCxnSpPr>
        <p:spPr>
          <a:xfrm>
            <a:off x="895777"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509F98C-63F2-7F96-181E-79D8AF0FEF04}"/>
              </a:ext>
            </a:extLst>
          </p:cNvPr>
          <p:cNvCxnSpPr>
            <a:cxnSpLocks/>
          </p:cNvCxnSpPr>
          <p:nvPr/>
        </p:nvCxnSpPr>
        <p:spPr>
          <a:xfrm>
            <a:off x="1022248"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4B3BEBE-DACF-AA3C-CEBA-F0068FD93865}"/>
              </a:ext>
            </a:extLst>
          </p:cNvPr>
          <p:cNvCxnSpPr>
            <a:cxnSpLocks/>
          </p:cNvCxnSpPr>
          <p:nvPr/>
        </p:nvCxnSpPr>
        <p:spPr>
          <a:xfrm>
            <a:off x="1148719"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876C984D-40F0-C627-A936-C0EA2B2C6495}"/>
              </a:ext>
            </a:extLst>
          </p:cNvPr>
          <p:cNvCxnSpPr>
            <a:cxnSpLocks/>
          </p:cNvCxnSpPr>
          <p:nvPr/>
        </p:nvCxnSpPr>
        <p:spPr>
          <a:xfrm>
            <a:off x="1275190"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1127DA09-7030-90D8-3D79-8880B23D6288}"/>
              </a:ext>
            </a:extLst>
          </p:cNvPr>
          <p:cNvCxnSpPr>
            <a:cxnSpLocks/>
          </p:cNvCxnSpPr>
          <p:nvPr/>
        </p:nvCxnSpPr>
        <p:spPr>
          <a:xfrm>
            <a:off x="1401661"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AD997ECA-00B5-07FD-6E63-D46EB01F2C5B}"/>
              </a:ext>
            </a:extLst>
          </p:cNvPr>
          <p:cNvCxnSpPr>
            <a:cxnSpLocks/>
          </p:cNvCxnSpPr>
          <p:nvPr/>
        </p:nvCxnSpPr>
        <p:spPr>
          <a:xfrm>
            <a:off x="1528132"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37DE8D4D-92B5-FB80-D2A5-B457FDB2897F}"/>
              </a:ext>
            </a:extLst>
          </p:cNvPr>
          <p:cNvCxnSpPr>
            <a:cxnSpLocks/>
          </p:cNvCxnSpPr>
          <p:nvPr/>
        </p:nvCxnSpPr>
        <p:spPr>
          <a:xfrm>
            <a:off x="1654602"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9467F365-44EF-09B4-FC18-E01DDC8B4E36}"/>
              </a:ext>
            </a:extLst>
          </p:cNvPr>
          <p:cNvCxnSpPr>
            <a:cxnSpLocks/>
          </p:cNvCxnSpPr>
          <p:nvPr/>
        </p:nvCxnSpPr>
        <p:spPr>
          <a:xfrm>
            <a:off x="1911777"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E6FA295F-B547-B7B1-8FCC-2D1C6A031F71}"/>
              </a:ext>
            </a:extLst>
          </p:cNvPr>
          <p:cNvCxnSpPr>
            <a:cxnSpLocks/>
          </p:cNvCxnSpPr>
          <p:nvPr/>
        </p:nvCxnSpPr>
        <p:spPr>
          <a:xfrm>
            <a:off x="2162073"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5BF430D2-B92A-47B9-7CB4-6FB4C9A0320F}"/>
              </a:ext>
            </a:extLst>
          </p:cNvPr>
          <p:cNvCxnSpPr>
            <a:cxnSpLocks/>
          </p:cNvCxnSpPr>
          <p:nvPr/>
        </p:nvCxnSpPr>
        <p:spPr>
          <a:xfrm>
            <a:off x="2415544"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5D18725D-BBA8-B56B-118E-DA84F8270BDB}"/>
              </a:ext>
            </a:extLst>
          </p:cNvPr>
          <p:cNvCxnSpPr>
            <a:cxnSpLocks/>
          </p:cNvCxnSpPr>
          <p:nvPr/>
        </p:nvCxnSpPr>
        <p:spPr>
          <a:xfrm>
            <a:off x="2665840"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131FEA9A-AFAB-4C4A-0D45-C773145795E4}"/>
              </a:ext>
            </a:extLst>
          </p:cNvPr>
          <p:cNvCxnSpPr>
            <a:cxnSpLocks/>
          </p:cNvCxnSpPr>
          <p:nvPr/>
        </p:nvCxnSpPr>
        <p:spPr>
          <a:xfrm>
            <a:off x="2916136"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114F7857-83FA-91A9-D157-C034A275FC02}"/>
              </a:ext>
            </a:extLst>
          </p:cNvPr>
          <p:cNvCxnSpPr>
            <a:cxnSpLocks/>
          </p:cNvCxnSpPr>
          <p:nvPr/>
        </p:nvCxnSpPr>
        <p:spPr>
          <a:xfrm>
            <a:off x="3169607"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0B9A669-915C-6473-66E9-9C5F254676BB}"/>
              </a:ext>
            </a:extLst>
          </p:cNvPr>
          <p:cNvCxnSpPr>
            <a:cxnSpLocks/>
          </p:cNvCxnSpPr>
          <p:nvPr/>
        </p:nvCxnSpPr>
        <p:spPr>
          <a:xfrm>
            <a:off x="3426252"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CBFC74F0-38B7-597A-F185-1B0687EB9F92}"/>
              </a:ext>
            </a:extLst>
          </p:cNvPr>
          <p:cNvCxnSpPr>
            <a:cxnSpLocks/>
          </p:cNvCxnSpPr>
          <p:nvPr/>
        </p:nvCxnSpPr>
        <p:spPr>
          <a:xfrm>
            <a:off x="3670727" y="563286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941A36F0-171C-CAD6-BC6B-D6ABACE5B4C7}"/>
              </a:ext>
            </a:extLst>
          </p:cNvPr>
          <p:cNvCxnSpPr>
            <a:cxnSpLocks/>
          </p:cNvCxnSpPr>
          <p:nvPr/>
        </p:nvCxnSpPr>
        <p:spPr>
          <a:xfrm>
            <a:off x="3927902"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A02F6AC5-A164-27CC-1BBD-CF21E8DC7065}"/>
              </a:ext>
            </a:extLst>
          </p:cNvPr>
          <p:cNvCxnSpPr>
            <a:cxnSpLocks/>
          </p:cNvCxnSpPr>
          <p:nvPr/>
        </p:nvCxnSpPr>
        <p:spPr>
          <a:xfrm>
            <a:off x="4178198"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E5BDB5FB-4FBF-BEF6-A3A3-C660CB47FFC2}"/>
              </a:ext>
            </a:extLst>
          </p:cNvPr>
          <p:cNvCxnSpPr>
            <a:cxnSpLocks/>
          </p:cNvCxnSpPr>
          <p:nvPr/>
        </p:nvCxnSpPr>
        <p:spPr>
          <a:xfrm>
            <a:off x="4431669"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6B52BB66-E2B0-1DD1-A630-05D86344D7C0}"/>
              </a:ext>
            </a:extLst>
          </p:cNvPr>
          <p:cNvCxnSpPr>
            <a:cxnSpLocks/>
          </p:cNvCxnSpPr>
          <p:nvPr/>
        </p:nvCxnSpPr>
        <p:spPr>
          <a:xfrm>
            <a:off x="4681965"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EA0FE1D7-FF23-B4F1-ECF3-8B19B42935A9}"/>
              </a:ext>
            </a:extLst>
          </p:cNvPr>
          <p:cNvCxnSpPr>
            <a:cxnSpLocks/>
          </p:cNvCxnSpPr>
          <p:nvPr/>
        </p:nvCxnSpPr>
        <p:spPr>
          <a:xfrm>
            <a:off x="4932261"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D578FC2-C82F-2AA0-1DF0-17376EDD4494}"/>
              </a:ext>
            </a:extLst>
          </p:cNvPr>
          <p:cNvCxnSpPr>
            <a:cxnSpLocks/>
          </p:cNvCxnSpPr>
          <p:nvPr/>
        </p:nvCxnSpPr>
        <p:spPr>
          <a:xfrm>
            <a:off x="5185732"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939D6C30-2286-FA72-D71D-73548D739044}"/>
              </a:ext>
            </a:extLst>
          </p:cNvPr>
          <p:cNvCxnSpPr>
            <a:cxnSpLocks/>
          </p:cNvCxnSpPr>
          <p:nvPr/>
        </p:nvCxnSpPr>
        <p:spPr>
          <a:xfrm>
            <a:off x="5442377" y="5629686"/>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A49CA498-4020-4C9C-53BD-BF3EC7388BA3}"/>
              </a:ext>
            </a:extLst>
          </p:cNvPr>
          <p:cNvCxnSpPr>
            <a:cxnSpLocks/>
          </p:cNvCxnSpPr>
          <p:nvPr/>
        </p:nvCxnSpPr>
        <p:spPr>
          <a:xfrm>
            <a:off x="5690557" y="562651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F80526DC-5198-67A4-918E-5F1D003FCF5F}"/>
              </a:ext>
            </a:extLst>
          </p:cNvPr>
          <p:cNvCxnSpPr>
            <a:cxnSpLocks/>
          </p:cNvCxnSpPr>
          <p:nvPr/>
        </p:nvCxnSpPr>
        <p:spPr>
          <a:xfrm>
            <a:off x="5956346" y="5626511"/>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D4DB6F9F-A85E-4F8E-6B65-BF470CD68006}"/>
              </a:ext>
            </a:extLst>
          </p:cNvPr>
          <p:cNvSpPr txBox="1"/>
          <p:nvPr/>
        </p:nvSpPr>
        <p:spPr>
          <a:xfrm>
            <a:off x="837028" y="5671773"/>
            <a:ext cx="122791" cy="257776"/>
          </a:xfrm>
          <a:prstGeom prst="rect">
            <a:avLst/>
          </a:prstGeom>
        </p:spPr>
        <p:txBody>
          <a:bodyPr vert="horz" wrap="none" lIns="0" tIns="0" rIns="0" bIns="0" rtlCol="0" anchor="ctr">
            <a:noAutofit/>
          </a:bodyPr>
          <a:lstStyle/>
          <a:p>
            <a:pPr algn="ctr"/>
            <a:r>
              <a:rPr lang="en-US" sz="1400"/>
              <a:t>0</a:t>
            </a:r>
          </a:p>
        </p:txBody>
      </p:sp>
      <p:sp>
        <p:nvSpPr>
          <p:cNvPr id="172" name="TextBox 171">
            <a:extLst>
              <a:ext uri="{FF2B5EF4-FFF2-40B4-BE49-F238E27FC236}">
                <a16:creationId xmlns:a16="http://schemas.microsoft.com/office/drawing/2014/main" id="{F4F47546-535A-7954-5680-928EE1B79645}"/>
              </a:ext>
            </a:extLst>
          </p:cNvPr>
          <p:cNvSpPr txBox="1"/>
          <p:nvPr/>
        </p:nvSpPr>
        <p:spPr>
          <a:xfrm>
            <a:off x="963323" y="5671773"/>
            <a:ext cx="122791" cy="257776"/>
          </a:xfrm>
          <a:prstGeom prst="rect">
            <a:avLst/>
          </a:prstGeom>
        </p:spPr>
        <p:txBody>
          <a:bodyPr vert="horz" wrap="none" lIns="0" tIns="0" rIns="0" bIns="0" rtlCol="0" anchor="ctr">
            <a:noAutofit/>
          </a:bodyPr>
          <a:lstStyle/>
          <a:p>
            <a:pPr algn="ctr"/>
            <a:r>
              <a:rPr lang="en-US" sz="1400"/>
              <a:t>2</a:t>
            </a:r>
          </a:p>
        </p:txBody>
      </p:sp>
      <p:sp>
        <p:nvSpPr>
          <p:cNvPr id="173" name="TextBox 172">
            <a:extLst>
              <a:ext uri="{FF2B5EF4-FFF2-40B4-BE49-F238E27FC236}">
                <a16:creationId xmlns:a16="http://schemas.microsoft.com/office/drawing/2014/main" id="{F9064EEF-9584-B640-6DE7-102354F8B006}"/>
              </a:ext>
            </a:extLst>
          </p:cNvPr>
          <p:cNvSpPr txBox="1"/>
          <p:nvPr/>
        </p:nvSpPr>
        <p:spPr>
          <a:xfrm>
            <a:off x="1089619" y="5671773"/>
            <a:ext cx="122791" cy="257776"/>
          </a:xfrm>
          <a:prstGeom prst="rect">
            <a:avLst/>
          </a:prstGeom>
        </p:spPr>
        <p:txBody>
          <a:bodyPr vert="horz" wrap="none" lIns="0" tIns="0" rIns="0" bIns="0" rtlCol="0" anchor="ctr">
            <a:noAutofit/>
          </a:bodyPr>
          <a:lstStyle/>
          <a:p>
            <a:pPr algn="ctr"/>
            <a:r>
              <a:rPr lang="en-US" sz="1400"/>
              <a:t>4</a:t>
            </a:r>
          </a:p>
        </p:txBody>
      </p:sp>
      <p:sp>
        <p:nvSpPr>
          <p:cNvPr id="174" name="TextBox 173">
            <a:extLst>
              <a:ext uri="{FF2B5EF4-FFF2-40B4-BE49-F238E27FC236}">
                <a16:creationId xmlns:a16="http://schemas.microsoft.com/office/drawing/2014/main" id="{1A387836-F892-50D7-5F09-AAA6C3168B29}"/>
              </a:ext>
            </a:extLst>
          </p:cNvPr>
          <p:cNvSpPr txBox="1"/>
          <p:nvPr/>
        </p:nvSpPr>
        <p:spPr>
          <a:xfrm>
            <a:off x="1215915" y="5671773"/>
            <a:ext cx="122791" cy="257776"/>
          </a:xfrm>
          <a:prstGeom prst="rect">
            <a:avLst/>
          </a:prstGeom>
        </p:spPr>
        <p:txBody>
          <a:bodyPr vert="horz" wrap="none" lIns="0" tIns="0" rIns="0" bIns="0" rtlCol="0" anchor="ctr">
            <a:noAutofit/>
          </a:bodyPr>
          <a:lstStyle/>
          <a:p>
            <a:pPr algn="ctr"/>
            <a:r>
              <a:rPr lang="en-US" sz="1400"/>
              <a:t>6</a:t>
            </a:r>
          </a:p>
        </p:txBody>
      </p:sp>
      <p:sp>
        <p:nvSpPr>
          <p:cNvPr id="175" name="TextBox 174">
            <a:extLst>
              <a:ext uri="{FF2B5EF4-FFF2-40B4-BE49-F238E27FC236}">
                <a16:creationId xmlns:a16="http://schemas.microsoft.com/office/drawing/2014/main" id="{5E9651FC-8055-7D4F-7895-421C2C8429F9}"/>
              </a:ext>
            </a:extLst>
          </p:cNvPr>
          <p:cNvSpPr txBox="1"/>
          <p:nvPr/>
        </p:nvSpPr>
        <p:spPr>
          <a:xfrm>
            <a:off x="1342210" y="5671773"/>
            <a:ext cx="122791" cy="257776"/>
          </a:xfrm>
          <a:prstGeom prst="rect">
            <a:avLst/>
          </a:prstGeom>
        </p:spPr>
        <p:txBody>
          <a:bodyPr vert="horz" wrap="none" lIns="0" tIns="0" rIns="0" bIns="0" rtlCol="0" anchor="ctr">
            <a:noAutofit/>
          </a:bodyPr>
          <a:lstStyle/>
          <a:p>
            <a:pPr algn="ctr"/>
            <a:r>
              <a:rPr lang="en-US" sz="1400"/>
              <a:t>8</a:t>
            </a:r>
          </a:p>
        </p:txBody>
      </p:sp>
      <p:sp>
        <p:nvSpPr>
          <p:cNvPr id="176" name="TextBox 175">
            <a:extLst>
              <a:ext uri="{FF2B5EF4-FFF2-40B4-BE49-F238E27FC236}">
                <a16:creationId xmlns:a16="http://schemas.microsoft.com/office/drawing/2014/main" id="{822D5DFC-968A-E80A-E871-7863205ED594}"/>
              </a:ext>
            </a:extLst>
          </p:cNvPr>
          <p:cNvSpPr txBox="1"/>
          <p:nvPr/>
        </p:nvSpPr>
        <p:spPr>
          <a:xfrm>
            <a:off x="1468505" y="5671773"/>
            <a:ext cx="122791" cy="257776"/>
          </a:xfrm>
          <a:prstGeom prst="rect">
            <a:avLst/>
          </a:prstGeom>
        </p:spPr>
        <p:txBody>
          <a:bodyPr vert="horz" wrap="none" lIns="0" tIns="0" rIns="0" bIns="0" rtlCol="0" anchor="ctr">
            <a:noAutofit/>
          </a:bodyPr>
          <a:lstStyle/>
          <a:p>
            <a:pPr algn="ctr"/>
            <a:r>
              <a:rPr lang="en-US" sz="1400"/>
              <a:t>10</a:t>
            </a:r>
          </a:p>
        </p:txBody>
      </p:sp>
      <p:sp>
        <p:nvSpPr>
          <p:cNvPr id="177" name="TextBox 176">
            <a:extLst>
              <a:ext uri="{FF2B5EF4-FFF2-40B4-BE49-F238E27FC236}">
                <a16:creationId xmlns:a16="http://schemas.microsoft.com/office/drawing/2014/main" id="{6365AD64-9C47-5D50-F733-0EFC01E9BF34}"/>
              </a:ext>
            </a:extLst>
          </p:cNvPr>
          <p:cNvSpPr txBox="1"/>
          <p:nvPr/>
        </p:nvSpPr>
        <p:spPr>
          <a:xfrm>
            <a:off x="1603945" y="5671773"/>
            <a:ext cx="122791" cy="257776"/>
          </a:xfrm>
          <a:prstGeom prst="rect">
            <a:avLst/>
          </a:prstGeom>
        </p:spPr>
        <p:txBody>
          <a:bodyPr vert="horz" wrap="none" lIns="0" tIns="0" rIns="0" bIns="0" rtlCol="0" anchor="ctr">
            <a:noAutofit/>
          </a:bodyPr>
          <a:lstStyle/>
          <a:p>
            <a:pPr algn="ctr"/>
            <a:r>
              <a:rPr lang="en-US" sz="1400" dirty="0"/>
              <a:t>12</a:t>
            </a:r>
          </a:p>
        </p:txBody>
      </p:sp>
      <p:sp>
        <p:nvSpPr>
          <p:cNvPr id="178" name="TextBox 177">
            <a:extLst>
              <a:ext uri="{FF2B5EF4-FFF2-40B4-BE49-F238E27FC236}">
                <a16:creationId xmlns:a16="http://schemas.microsoft.com/office/drawing/2014/main" id="{B977D68C-19F7-109B-B326-40FC914AB5B9}"/>
              </a:ext>
            </a:extLst>
          </p:cNvPr>
          <p:cNvSpPr txBox="1"/>
          <p:nvPr/>
        </p:nvSpPr>
        <p:spPr>
          <a:xfrm>
            <a:off x="1855453" y="5674416"/>
            <a:ext cx="122791" cy="257776"/>
          </a:xfrm>
          <a:prstGeom prst="rect">
            <a:avLst/>
          </a:prstGeom>
        </p:spPr>
        <p:txBody>
          <a:bodyPr vert="horz" wrap="none" lIns="0" tIns="0" rIns="0" bIns="0" rtlCol="0" anchor="ctr">
            <a:noAutofit/>
          </a:bodyPr>
          <a:lstStyle/>
          <a:p>
            <a:pPr algn="ctr"/>
            <a:r>
              <a:rPr lang="en-US" sz="1400"/>
              <a:t>16</a:t>
            </a:r>
          </a:p>
        </p:txBody>
      </p:sp>
      <p:sp>
        <p:nvSpPr>
          <p:cNvPr id="179" name="TextBox 178">
            <a:extLst>
              <a:ext uri="{FF2B5EF4-FFF2-40B4-BE49-F238E27FC236}">
                <a16:creationId xmlns:a16="http://schemas.microsoft.com/office/drawing/2014/main" id="{761F3707-5E19-2AC1-5F3F-5229B37986C4}"/>
              </a:ext>
            </a:extLst>
          </p:cNvPr>
          <p:cNvSpPr txBox="1"/>
          <p:nvPr/>
        </p:nvSpPr>
        <p:spPr>
          <a:xfrm>
            <a:off x="2101955" y="5674416"/>
            <a:ext cx="122791" cy="257776"/>
          </a:xfrm>
          <a:prstGeom prst="rect">
            <a:avLst/>
          </a:prstGeom>
        </p:spPr>
        <p:txBody>
          <a:bodyPr vert="horz" wrap="none" lIns="0" tIns="0" rIns="0" bIns="0" rtlCol="0" anchor="ctr">
            <a:noAutofit/>
          </a:bodyPr>
          <a:lstStyle/>
          <a:p>
            <a:pPr algn="ctr"/>
            <a:r>
              <a:rPr lang="en-US" sz="1400"/>
              <a:t>20</a:t>
            </a:r>
          </a:p>
        </p:txBody>
      </p:sp>
      <p:sp>
        <p:nvSpPr>
          <p:cNvPr id="180" name="TextBox 179">
            <a:extLst>
              <a:ext uri="{FF2B5EF4-FFF2-40B4-BE49-F238E27FC236}">
                <a16:creationId xmlns:a16="http://schemas.microsoft.com/office/drawing/2014/main" id="{082AFDA0-B04C-3D3D-4BF9-2BB709D8502D}"/>
              </a:ext>
            </a:extLst>
          </p:cNvPr>
          <p:cNvSpPr txBox="1"/>
          <p:nvPr/>
        </p:nvSpPr>
        <p:spPr>
          <a:xfrm>
            <a:off x="2356795" y="5674416"/>
            <a:ext cx="122791" cy="257776"/>
          </a:xfrm>
          <a:prstGeom prst="rect">
            <a:avLst/>
          </a:prstGeom>
        </p:spPr>
        <p:txBody>
          <a:bodyPr vert="horz" wrap="none" lIns="0" tIns="0" rIns="0" bIns="0" rtlCol="0" anchor="ctr">
            <a:noAutofit/>
          </a:bodyPr>
          <a:lstStyle/>
          <a:p>
            <a:pPr algn="ctr"/>
            <a:r>
              <a:rPr lang="en-US" sz="1400"/>
              <a:t>24</a:t>
            </a:r>
          </a:p>
        </p:txBody>
      </p:sp>
      <p:sp>
        <p:nvSpPr>
          <p:cNvPr id="181" name="TextBox 180">
            <a:extLst>
              <a:ext uri="{FF2B5EF4-FFF2-40B4-BE49-F238E27FC236}">
                <a16:creationId xmlns:a16="http://schemas.microsoft.com/office/drawing/2014/main" id="{77AC8E51-4833-BA8C-BC0E-20835531CECB}"/>
              </a:ext>
            </a:extLst>
          </p:cNvPr>
          <p:cNvSpPr txBox="1"/>
          <p:nvPr/>
        </p:nvSpPr>
        <p:spPr>
          <a:xfrm>
            <a:off x="2610266" y="5674416"/>
            <a:ext cx="122791" cy="257776"/>
          </a:xfrm>
          <a:prstGeom prst="rect">
            <a:avLst/>
          </a:prstGeom>
        </p:spPr>
        <p:txBody>
          <a:bodyPr vert="horz" wrap="none" lIns="0" tIns="0" rIns="0" bIns="0" rtlCol="0" anchor="ctr">
            <a:noAutofit/>
          </a:bodyPr>
          <a:lstStyle/>
          <a:p>
            <a:pPr algn="ctr"/>
            <a:r>
              <a:rPr lang="en-US" sz="1400"/>
              <a:t>28</a:t>
            </a:r>
          </a:p>
        </p:txBody>
      </p:sp>
      <p:sp>
        <p:nvSpPr>
          <p:cNvPr id="182" name="TextBox 181">
            <a:extLst>
              <a:ext uri="{FF2B5EF4-FFF2-40B4-BE49-F238E27FC236}">
                <a16:creationId xmlns:a16="http://schemas.microsoft.com/office/drawing/2014/main" id="{DC8ED6F2-61FB-C53B-9720-10E811E95294}"/>
              </a:ext>
            </a:extLst>
          </p:cNvPr>
          <p:cNvSpPr txBox="1"/>
          <p:nvPr/>
        </p:nvSpPr>
        <p:spPr>
          <a:xfrm>
            <a:off x="2852624" y="5674416"/>
            <a:ext cx="122791" cy="257776"/>
          </a:xfrm>
          <a:prstGeom prst="rect">
            <a:avLst/>
          </a:prstGeom>
        </p:spPr>
        <p:txBody>
          <a:bodyPr vert="horz" wrap="none" lIns="0" tIns="0" rIns="0" bIns="0" rtlCol="0" anchor="ctr">
            <a:noAutofit/>
          </a:bodyPr>
          <a:lstStyle/>
          <a:p>
            <a:pPr algn="ctr"/>
            <a:r>
              <a:rPr lang="en-US" sz="1400"/>
              <a:t>32</a:t>
            </a:r>
          </a:p>
        </p:txBody>
      </p:sp>
      <p:sp>
        <p:nvSpPr>
          <p:cNvPr id="183" name="TextBox 182">
            <a:extLst>
              <a:ext uri="{FF2B5EF4-FFF2-40B4-BE49-F238E27FC236}">
                <a16:creationId xmlns:a16="http://schemas.microsoft.com/office/drawing/2014/main" id="{B6B0E2EB-BB55-B060-C0FA-4330CE1E20C2}"/>
              </a:ext>
            </a:extLst>
          </p:cNvPr>
          <p:cNvSpPr txBox="1"/>
          <p:nvPr/>
        </p:nvSpPr>
        <p:spPr>
          <a:xfrm>
            <a:off x="3115331" y="5674416"/>
            <a:ext cx="122791" cy="257776"/>
          </a:xfrm>
          <a:prstGeom prst="rect">
            <a:avLst/>
          </a:prstGeom>
        </p:spPr>
        <p:txBody>
          <a:bodyPr vert="horz" wrap="none" lIns="0" tIns="0" rIns="0" bIns="0" rtlCol="0" anchor="ctr">
            <a:noAutofit/>
          </a:bodyPr>
          <a:lstStyle/>
          <a:p>
            <a:pPr algn="ctr"/>
            <a:r>
              <a:rPr lang="en-US" sz="1400"/>
              <a:t>36</a:t>
            </a:r>
          </a:p>
        </p:txBody>
      </p:sp>
      <p:sp>
        <p:nvSpPr>
          <p:cNvPr id="184" name="TextBox 183">
            <a:extLst>
              <a:ext uri="{FF2B5EF4-FFF2-40B4-BE49-F238E27FC236}">
                <a16:creationId xmlns:a16="http://schemas.microsoft.com/office/drawing/2014/main" id="{838769AA-4A48-3D2F-06A8-7D9143EE75A2}"/>
              </a:ext>
            </a:extLst>
          </p:cNvPr>
          <p:cNvSpPr txBox="1"/>
          <p:nvPr/>
        </p:nvSpPr>
        <p:spPr>
          <a:xfrm>
            <a:off x="3353923" y="5674416"/>
            <a:ext cx="122791" cy="257776"/>
          </a:xfrm>
          <a:prstGeom prst="rect">
            <a:avLst/>
          </a:prstGeom>
        </p:spPr>
        <p:txBody>
          <a:bodyPr vert="horz" wrap="none" lIns="0" tIns="0" rIns="0" bIns="0" rtlCol="0" anchor="ctr">
            <a:noAutofit/>
          </a:bodyPr>
          <a:lstStyle/>
          <a:p>
            <a:pPr algn="ctr"/>
            <a:r>
              <a:rPr lang="en-US" sz="1400"/>
              <a:t>40</a:t>
            </a:r>
          </a:p>
        </p:txBody>
      </p:sp>
      <p:sp>
        <p:nvSpPr>
          <p:cNvPr id="185" name="TextBox 184">
            <a:extLst>
              <a:ext uri="{FF2B5EF4-FFF2-40B4-BE49-F238E27FC236}">
                <a16:creationId xmlns:a16="http://schemas.microsoft.com/office/drawing/2014/main" id="{4BB496C6-B493-7099-CBC6-6C0218011604}"/>
              </a:ext>
            </a:extLst>
          </p:cNvPr>
          <p:cNvSpPr txBox="1"/>
          <p:nvPr/>
        </p:nvSpPr>
        <p:spPr>
          <a:xfrm>
            <a:off x="3611926" y="5677674"/>
            <a:ext cx="122791" cy="257776"/>
          </a:xfrm>
          <a:prstGeom prst="rect">
            <a:avLst/>
          </a:prstGeom>
        </p:spPr>
        <p:txBody>
          <a:bodyPr vert="horz" wrap="none" lIns="0" tIns="0" rIns="0" bIns="0" rtlCol="0" anchor="ctr">
            <a:noAutofit/>
          </a:bodyPr>
          <a:lstStyle/>
          <a:p>
            <a:pPr algn="ctr"/>
            <a:r>
              <a:rPr lang="en-US" sz="1400"/>
              <a:t>44</a:t>
            </a:r>
          </a:p>
        </p:txBody>
      </p:sp>
      <p:sp>
        <p:nvSpPr>
          <p:cNvPr id="186" name="TextBox 185">
            <a:extLst>
              <a:ext uri="{FF2B5EF4-FFF2-40B4-BE49-F238E27FC236}">
                <a16:creationId xmlns:a16="http://schemas.microsoft.com/office/drawing/2014/main" id="{C666F404-8C54-2EA9-8A44-30B372484B91}"/>
              </a:ext>
            </a:extLst>
          </p:cNvPr>
          <p:cNvSpPr txBox="1"/>
          <p:nvPr/>
        </p:nvSpPr>
        <p:spPr>
          <a:xfrm>
            <a:off x="3858428" y="5677674"/>
            <a:ext cx="122791" cy="257776"/>
          </a:xfrm>
          <a:prstGeom prst="rect">
            <a:avLst/>
          </a:prstGeom>
        </p:spPr>
        <p:txBody>
          <a:bodyPr vert="horz" wrap="none" lIns="0" tIns="0" rIns="0" bIns="0" rtlCol="0" anchor="ctr">
            <a:noAutofit/>
          </a:bodyPr>
          <a:lstStyle/>
          <a:p>
            <a:pPr algn="ctr"/>
            <a:r>
              <a:rPr lang="en-US" sz="1400"/>
              <a:t>48</a:t>
            </a:r>
          </a:p>
        </p:txBody>
      </p:sp>
      <p:sp>
        <p:nvSpPr>
          <p:cNvPr id="187" name="TextBox 186">
            <a:extLst>
              <a:ext uri="{FF2B5EF4-FFF2-40B4-BE49-F238E27FC236}">
                <a16:creationId xmlns:a16="http://schemas.microsoft.com/office/drawing/2014/main" id="{E407110C-3827-8DC0-4A07-5D03987E094F}"/>
              </a:ext>
            </a:extLst>
          </p:cNvPr>
          <p:cNvSpPr txBox="1"/>
          <p:nvPr/>
        </p:nvSpPr>
        <p:spPr>
          <a:xfrm>
            <a:off x="4113268" y="5677674"/>
            <a:ext cx="122791" cy="257776"/>
          </a:xfrm>
          <a:prstGeom prst="rect">
            <a:avLst/>
          </a:prstGeom>
        </p:spPr>
        <p:txBody>
          <a:bodyPr vert="horz" wrap="none" lIns="0" tIns="0" rIns="0" bIns="0" rtlCol="0" anchor="ctr">
            <a:noAutofit/>
          </a:bodyPr>
          <a:lstStyle/>
          <a:p>
            <a:pPr algn="ctr"/>
            <a:r>
              <a:rPr lang="en-US" sz="1400"/>
              <a:t>52</a:t>
            </a:r>
          </a:p>
        </p:txBody>
      </p:sp>
      <p:sp>
        <p:nvSpPr>
          <p:cNvPr id="188" name="TextBox 187">
            <a:extLst>
              <a:ext uri="{FF2B5EF4-FFF2-40B4-BE49-F238E27FC236}">
                <a16:creationId xmlns:a16="http://schemas.microsoft.com/office/drawing/2014/main" id="{0210BD7D-4B24-2047-FFC2-43AAC5B45B4A}"/>
              </a:ext>
            </a:extLst>
          </p:cNvPr>
          <p:cNvSpPr txBox="1"/>
          <p:nvPr/>
        </p:nvSpPr>
        <p:spPr>
          <a:xfrm>
            <a:off x="4366739" y="5677674"/>
            <a:ext cx="122791" cy="257776"/>
          </a:xfrm>
          <a:prstGeom prst="rect">
            <a:avLst/>
          </a:prstGeom>
        </p:spPr>
        <p:txBody>
          <a:bodyPr vert="horz" wrap="none" lIns="0" tIns="0" rIns="0" bIns="0" rtlCol="0" anchor="ctr">
            <a:noAutofit/>
          </a:bodyPr>
          <a:lstStyle/>
          <a:p>
            <a:pPr algn="ctr"/>
            <a:r>
              <a:rPr lang="en-US" sz="1400"/>
              <a:t>56</a:t>
            </a:r>
          </a:p>
        </p:txBody>
      </p:sp>
      <p:sp>
        <p:nvSpPr>
          <p:cNvPr id="189" name="TextBox 188">
            <a:extLst>
              <a:ext uri="{FF2B5EF4-FFF2-40B4-BE49-F238E27FC236}">
                <a16:creationId xmlns:a16="http://schemas.microsoft.com/office/drawing/2014/main" id="{FA8367AC-DBB4-33D9-8AA8-81051C062FF9}"/>
              </a:ext>
            </a:extLst>
          </p:cNvPr>
          <p:cNvSpPr txBox="1"/>
          <p:nvPr/>
        </p:nvSpPr>
        <p:spPr>
          <a:xfrm>
            <a:off x="4609097" y="5677674"/>
            <a:ext cx="122791" cy="257776"/>
          </a:xfrm>
          <a:prstGeom prst="rect">
            <a:avLst/>
          </a:prstGeom>
        </p:spPr>
        <p:txBody>
          <a:bodyPr vert="horz" wrap="none" lIns="0" tIns="0" rIns="0" bIns="0" rtlCol="0" anchor="ctr">
            <a:noAutofit/>
          </a:bodyPr>
          <a:lstStyle/>
          <a:p>
            <a:pPr algn="ctr"/>
            <a:r>
              <a:rPr lang="en-US" sz="1400"/>
              <a:t>60</a:t>
            </a:r>
          </a:p>
        </p:txBody>
      </p:sp>
      <p:sp>
        <p:nvSpPr>
          <p:cNvPr id="190" name="TextBox 189">
            <a:extLst>
              <a:ext uri="{FF2B5EF4-FFF2-40B4-BE49-F238E27FC236}">
                <a16:creationId xmlns:a16="http://schemas.microsoft.com/office/drawing/2014/main" id="{6BDB96B4-AC86-FDDD-06FC-D97091FA8B2D}"/>
              </a:ext>
            </a:extLst>
          </p:cNvPr>
          <p:cNvSpPr txBox="1"/>
          <p:nvPr/>
        </p:nvSpPr>
        <p:spPr>
          <a:xfrm>
            <a:off x="4871804" y="5677674"/>
            <a:ext cx="122791" cy="257776"/>
          </a:xfrm>
          <a:prstGeom prst="rect">
            <a:avLst/>
          </a:prstGeom>
        </p:spPr>
        <p:txBody>
          <a:bodyPr vert="horz" wrap="none" lIns="0" tIns="0" rIns="0" bIns="0" rtlCol="0" anchor="ctr">
            <a:noAutofit/>
          </a:bodyPr>
          <a:lstStyle/>
          <a:p>
            <a:pPr algn="ctr"/>
            <a:r>
              <a:rPr lang="en-US" sz="1400"/>
              <a:t>64</a:t>
            </a:r>
          </a:p>
        </p:txBody>
      </p:sp>
      <p:sp>
        <p:nvSpPr>
          <p:cNvPr id="191" name="TextBox 190">
            <a:extLst>
              <a:ext uri="{FF2B5EF4-FFF2-40B4-BE49-F238E27FC236}">
                <a16:creationId xmlns:a16="http://schemas.microsoft.com/office/drawing/2014/main" id="{9141AB74-908E-619B-8B99-B702F4560A33}"/>
              </a:ext>
            </a:extLst>
          </p:cNvPr>
          <p:cNvSpPr txBox="1"/>
          <p:nvPr/>
        </p:nvSpPr>
        <p:spPr>
          <a:xfrm>
            <a:off x="5110396" y="5677674"/>
            <a:ext cx="122791" cy="257776"/>
          </a:xfrm>
          <a:prstGeom prst="rect">
            <a:avLst/>
          </a:prstGeom>
        </p:spPr>
        <p:txBody>
          <a:bodyPr vert="horz" wrap="none" lIns="0" tIns="0" rIns="0" bIns="0" rtlCol="0" anchor="ctr">
            <a:noAutofit/>
          </a:bodyPr>
          <a:lstStyle/>
          <a:p>
            <a:pPr algn="ctr"/>
            <a:r>
              <a:rPr lang="en-US" sz="1400"/>
              <a:t>68</a:t>
            </a:r>
          </a:p>
        </p:txBody>
      </p:sp>
      <p:sp>
        <p:nvSpPr>
          <p:cNvPr id="192" name="TextBox 191">
            <a:extLst>
              <a:ext uri="{FF2B5EF4-FFF2-40B4-BE49-F238E27FC236}">
                <a16:creationId xmlns:a16="http://schemas.microsoft.com/office/drawing/2014/main" id="{3ABDB110-BC0F-496E-398A-AB12AFC94C87}"/>
              </a:ext>
            </a:extLst>
          </p:cNvPr>
          <p:cNvSpPr txBox="1"/>
          <p:nvPr/>
        </p:nvSpPr>
        <p:spPr>
          <a:xfrm>
            <a:off x="5383451" y="5678836"/>
            <a:ext cx="122791" cy="257776"/>
          </a:xfrm>
          <a:prstGeom prst="rect">
            <a:avLst/>
          </a:prstGeom>
        </p:spPr>
        <p:txBody>
          <a:bodyPr vert="horz" wrap="none" lIns="0" tIns="0" rIns="0" bIns="0" rtlCol="0" anchor="ctr">
            <a:noAutofit/>
          </a:bodyPr>
          <a:lstStyle/>
          <a:p>
            <a:pPr algn="ctr"/>
            <a:r>
              <a:rPr lang="en-US" sz="1400"/>
              <a:t>72</a:t>
            </a:r>
          </a:p>
        </p:txBody>
      </p:sp>
      <p:sp>
        <p:nvSpPr>
          <p:cNvPr id="193" name="TextBox 192">
            <a:extLst>
              <a:ext uri="{FF2B5EF4-FFF2-40B4-BE49-F238E27FC236}">
                <a16:creationId xmlns:a16="http://schemas.microsoft.com/office/drawing/2014/main" id="{494BA55C-69F1-4BB9-5FDE-32BBCE53416E}"/>
              </a:ext>
            </a:extLst>
          </p:cNvPr>
          <p:cNvSpPr txBox="1"/>
          <p:nvPr/>
        </p:nvSpPr>
        <p:spPr>
          <a:xfrm>
            <a:off x="5646158" y="5678836"/>
            <a:ext cx="122791" cy="257776"/>
          </a:xfrm>
          <a:prstGeom prst="rect">
            <a:avLst/>
          </a:prstGeom>
        </p:spPr>
        <p:txBody>
          <a:bodyPr vert="horz" wrap="none" lIns="0" tIns="0" rIns="0" bIns="0" rtlCol="0" anchor="ctr">
            <a:noAutofit/>
          </a:bodyPr>
          <a:lstStyle/>
          <a:p>
            <a:pPr algn="ctr"/>
            <a:r>
              <a:rPr lang="en-US" sz="1400"/>
              <a:t>76</a:t>
            </a:r>
          </a:p>
        </p:txBody>
      </p:sp>
      <p:sp>
        <p:nvSpPr>
          <p:cNvPr id="194" name="TextBox 193">
            <a:extLst>
              <a:ext uri="{FF2B5EF4-FFF2-40B4-BE49-F238E27FC236}">
                <a16:creationId xmlns:a16="http://schemas.microsoft.com/office/drawing/2014/main" id="{61831319-D18B-EFB7-15FB-2CA03550A1AE}"/>
              </a:ext>
            </a:extLst>
          </p:cNvPr>
          <p:cNvSpPr txBox="1"/>
          <p:nvPr/>
        </p:nvSpPr>
        <p:spPr>
          <a:xfrm>
            <a:off x="5884750" y="5678836"/>
            <a:ext cx="122791" cy="257776"/>
          </a:xfrm>
          <a:prstGeom prst="rect">
            <a:avLst/>
          </a:prstGeom>
        </p:spPr>
        <p:txBody>
          <a:bodyPr vert="horz" wrap="none" lIns="0" tIns="0" rIns="0" bIns="0" rtlCol="0" anchor="ctr">
            <a:noAutofit/>
          </a:bodyPr>
          <a:lstStyle/>
          <a:p>
            <a:pPr algn="ctr"/>
            <a:r>
              <a:rPr lang="en-US" sz="1400" dirty="0"/>
              <a:t>80</a:t>
            </a:r>
          </a:p>
        </p:txBody>
      </p:sp>
    </p:spTree>
    <p:extLst>
      <p:ext uri="{BB962C8B-B14F-4D97-AF65-F5344CB8AC3E}">
        <p14:creationId xmlns:p14="http://schemas.microsoft.com/office/powerpoint/2010/main" val="3085535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894ECF-FA97-96C5-C52F-B549B39F0FE5}"/>
              </a:ext>
            </a:extLst>
          </p:cNvPr>
          <p:cNvSpPr>
            <a:spLocks noGrp="1"/>
          </p:cNvSpPr>
          <p:nvPr>
            <p:ph type="title"/>
          </p:nvPr>
        </p:nvSpPr>
        <p:spPr>
          <a:xfrm>
            <a:off x="231078" y="531006"/>
            <a:ext cx="11740260" cy="502445"/>
          </a:xfrm>
        </p:spPr>
        <p:txBody>
          <a:bodyPr/>
          <a:lstStyle/>
          <a:p>
            <a:r>
              <a:rPr lang="en-US"/>
              <a:t>Select Phase III Trials Investigating LSD1 Inhibitor Bomedemstat in ET and PV</a:t>
            </a:r>
          </a:p>
        </p:txBody>
      </p:sp>
      <p:graphicFrame>
        <p:nvGraphicFramePr>
          <p:cNvPr id="5" name="Group 32">
            <a:extLst>
              <a:ext uri="{FF2B5EF4-FFF2-40B4-BE49-F238E27FC236}">
                <a16:creationId xmlns:a16="http://schemas.microsoft.com/office/drawing/2014/main" id="{5DE98674-344F-FC40-5576-5D115FE7EF65}"/>
              </a:ext>
            </a:extLst>
          </p:cNvPr>
          <p:cNvGraphicFramePr>
            <a:graphicFrameLocks noGrp="1"/>
          </p:cNvGraphicFramePr>
          <p:nvPr>
            <p:extLst>
              <p:ext uri="{D42A27DB-BD31-4B8C-83A1-F6EECF244321}">
                <p14:modId xmlns:p14="http://schemas.microsoft.com/office/powerpoint/2010/main" val="3437586575"/>
              </p:ext>
            </p:extLst>
          </p:nvPr>
        </p:nvGraphicFramePr>
        <p:xfrm>
          <a:off x="231078" y="1708405"/>
          <a:ext cx="11740260" cy="3657664"/>
        </p:xfrm>
        <a:graphic>
          <a:graphicData uri="http://schemas.openxmlformats.org/drawingml/2006/table">
            <a:tbl>
              <a:tblPr/>
              <a:tblGrid>
                <a:gridCol w="2104798">
                  <a:extLst>
                    <a:ext uri="{9D8B030D-6E8A-4147-A177-3AD203B41FA5}">
                      <a16:colId xmlns:a16="http://schemas.microsoft.com/office/drawing/2014/main" val="20000"/>
                    </a:ext>
                  </a:extLst>
                </a:gridCol>
                <a:gridCol w="723208">
                  <a:extLst>
                    <a:ext uri="{9D8B030D-6E8A-4147-A177-3AD203B41FA5}">
                      <a16:colId xmlns:a16="http://schemas.microsoft.com/office/drawing/2014/main" val="20002"/>
                    </a:ext>
                  </a:extLst>
                </a:gridCol>
                <a:gridCol w="2070700">
                  <a:extLst>
                    <a:ext uri="{9D8B030D-6E8A-4147-A177-3AD203B41FA5}">
                      <a16:colId xmlns:a16="http://schemas.microsoft.com/office/drawing/2014/main" val="1148099693"/>
                    </a:ext>
                  </a:extLst>
                </a:gridCol>
                <a:gridCol w="3666744">
                  <a:extLst>
                    <a:ext uri="{9D8B030D-6E8A-4147-A177-3AD203B41FA5}">
                      <a16:colId xmlns:a16="http://schemas.microsoft.com/office/drawing/2014/main" val="2941463714"/>
                    </a:ext>
                  </a:extLst>
                </a:gridCol>
                <a:gridCol w="1511254">
                  <a:extLst>
                    <a:ext uri="{9D8B030D-6E8A-4147-A177-3AD203B41FA5}">
                      <a16:colId xmlns:a16="http://schemas.microsoft.com/office/drawing/2014/main" val="3620503864"/>
                    </a:ext>
                  </a:extLst>
                </a:gridCol>
                <a:gridCol w="1663556">
                  <a:extLst>
                    <a:ext uri="{9D8B030D-6E8A-4147-A177-3AD203B41FA5}">
                      <a16:colId xmlns:a16="http://schemas.microsoft.com/office/drawing/2014/main" val="1744221759"/>
                    </a:ext>
                  </a:extLst>
                </a:gridCol>
              </a:tblGrid>
              <a:tr h="204025">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Trial</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N</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Treatment</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Patient Population</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Primary Endpoint</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Estimated Completion Date</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984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lang="en-US" sz="1800" b="0" i="0" kern="1200">
                          <a:solidFill>
                            <a:schemeClr val="tx1"/>
                          </a:solidFill>
                          <a:effectLst/>
                          <a:latin typeface="+mn-lt"/>
                          <a:ea typeface="+mn-ea"/>
                          <a:cs typeface="+mn-cs"/>
                        </a:rPr>
                        <a:t>Shorespan-007 (NCT06456346)</a:t>
                      </a:r>
                      <a:endParaRPr kumimoji="0" lang="en-US" sz="1800" b="0" i="0" u="none" strike="noStrike" cap="none" normalizeH="0" baseline="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300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err="1">
                          <a:ln>
                            <a:noFill/>
                          </a:ln>
                          <a:solidFill>
                            <a:schemeClr val="tx1"/>
                          </a:solidFill>
                          <a:effectLst/>
                          <a:latin typeface="Poppins" pitchFamily="2" charset="77"/>
                          <a:cs typeface="Poppins" pitchFamily="2" charset="77"/>
                        </a:rPr>
                        <a:t>Bomedemstat</a:t>
                      </a:r>
                      <a:r>
                        <a:rPr kumimoji="0" lang="en-US" sz="1800" b="0" i="0" u="none" strike="noStrike" cap="none" normalizeH="0" baseline="0" dirty="0">
                          <a:ln>
                            <a:noFill/>
                          </a:ln>
                          <a:solidFill>
                            <a:schemeClr val="tx1"/>
                          </a:solidFill>
                          <a:effectLst/>
                          <a:latin typeface="Poppins" pitchFamily="2" charset="77"/>
                          <a:cs typeface="Poppins" pitchFamily="2" charset="77"/>
                        </a:rPr>
                        <a:t> vs hydroxyurea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ET naive to cytoreductive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DCHR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2028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2984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Shorespan-006</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(NCT06079879)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340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Bomedemstat vs BAT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ET resistant/intolerant to hydroxyurea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DCHR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2028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16991497"/>
                  </a:ext>
                </a:extLst>
              </a:tr>
              <a:tr h="29677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Shorespan-017</a:t>
                      </a:r>
                      <a:br>
                        <a:rPr kumimoji="0" lang="en-US" sz="1800" b="0" i="0" u="none" strike="noStrike" cap="none" normalizeH="0" baseline="0">
                          <a:ln>
                            <a:noFill/>
                          </a:ln>
                          <a:solidFill>
                            <a:schemeClr val="tx1"/>
                          </a:solidFill>
                          <a:effectLst/>
                          <a:latin typeface="Poppins" pitchFamily="2" charset="77"/>
                          <a:cs typeface="Poppins" pitchFamily="2" charset="77"/>
                        </a:rPr>
                      </a:br>
                      <a:r>
                        <a:rPr kumimoji="0" lang="en-US" sz="1800" b="0" i="0" u="none" strike="noStrike" cap="none" normalizeH="0" baseline="0">
                          <a:ln>
                            <a:noFill/>
                          </a:ln>
                          <a:solidFill>
                            <a:schemeClr val="tx1"/>
                          </a:solidFill>
                          <a:effectLst/>
                          <a:latin typeface="Poppins" pitchFamily="2" charset="77"/>
                          <a:cs typeface="Poppins" pitchFamily="2" charset="77"/>
                        </a:rPr>
                        <a:t>(NCT06351631)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400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Bomedemstat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a:ln>
                            <a:noFill/>
                          </a:ln>
                          <a:solidFill>
                            <a:schemeClr val="tx1"/>
                          </a:solidFill>
                          <a:effectLst/>
                          <a:latin typeface="Poppins" pitchFamily="2" charset="77"/>
                          <a:cs typeface="Poppins" pitchFamily="2" charset="77"/>
                        </a:rPr>
                        <a:t>Extension study to collect long-term data in patients with ET or PV previously enrolled in a bomedemstat trial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a:ln>
                            <a:noFill/>
                          </a:ln>
                          <a:solidFill>
                            <a:schemeClr val="tx1"/>
                          </a:solidFill>
                          <a:effectLst/>
                          <a:latin typeface="Poppins" pitchFamily="2" charset="77"/>
                          <a:cs typeface="Poppins" pitchFamily="2" charset="77"/>
                        </a:rPr>
                        <a:t>Safety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2034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19654949"/>
                  </a:ext>
                </a:extLst>
              </a:tr>
            </a:tbl>
          </a:graphicData>
        </a:graphic>
      </p:graphicFrame>
    </p:spTree>
    <p:extLst>
      <p:ext uri="{BB962C8B-B14F-4D97-AF65-F5344CB8AC3E}">
        <p14:creationId xmlns:p14="http://schemas.microsoft.com/office/powerpoint/2010/main" val="1974445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7C3C3ED-D48D-79BB-8315-095A9303B0C6}"/>
              </a:ext>
            </a:extLst>
          </p:cNvPr>
          <p:cNvSpPr>
            <a:spLocks noGrp="1"/>
          </p:cNvSpPr>
          <p:nvPr>
            <p:ph idx="1"/>
          </p:nvPr>
        </p:nvSpPr>
        <p:spPr>
          <a:xfrm>
            <a:off x="231775" y="1335088"/>
            <a:ext cx="5433529" cy="4756150"/>
          </a:xfrm>
        </p:spPr>
        <p:txBody>
          <a:bodyPr/>
          <a:lstStyle/>
          <a:p>
            <a:pPr lvl="0"/>
            <a:r>
              <a:rPr lang="en-US" dirty="0" err="1"/>
              <a:t>Pelabresib</a:t>
            </a:r>
            <a:r>
              <a:rPr lang="en-US" dirty="0"/>
              <a:t>: small molecule BET inhibitor</a:t>
            </a:r>
          </a:p>
          <a:p>
            <a:r>
              <a:rPr lang="en-US" dirty="0"/>
              <a:t>MANIFEST Arm 4 included 20 patients with high-risk ET </a:t>
            </a:r>
          </a:p>
          <a:p>
            <a:pPr lvl="2"/>
            <a:r>
              <a:rPr lang="en-US" noProof="0" dirty="0"/>
              <a:t>Platelet count &gt;600 x 10</a:t>
            </a:r>
            <a:r>
              <a:rPr lang="en-US" baseline="30000" noProof="0" dirty="0"/>
              <a:t>9</a:t>
            </a:r>
            <a:r>
              <a:rPr lang="en-US" noProof="0" dirty="0"/>
              <a:t>/L </a:t>
            </a:r>
          </a:p>
          <a:p>
            <a:pPr lvl="2"/>
            <a:r>
              <a:rPr lang="en-US" noProof="0" dirty="0"/>
              <a:t>Resistant/intolerant to hydroxyurea</a:t>
            </a:r>
          </a:p>
          <a:p>
            <a:pPr lvl="2"/>
            <a:r>
              <a:rPr lang="en-US" dirty="0"/>
              <a:t>≥2 symptoms</a:t>
            </a:r>
            <a:endParaRPr lang="en-US" noProof="0" dirty="0"/>
          </a:p>
          <a:p>
            <a:pPr lvl="0"/>
            <a:r>
              <a:rPr lang="en-US" dirty="0"/>
              <a:t>Primary endpoint: CHR</a:t>
            </a:r>
          </a:p>
        </p:txBody>
      </p:sp>
      <p:sp>
        <p:nvSpPr>
          <p:cNvPr id="4" name="Content Placeholder 3">
            <a:extLst>
              <a:ext uri="{FF2B5EF4-FFF2-40B4-BE49-F238E27FC236}">
                <a16:creationId xmlns:a16="http://schemas.microsoft.com/office/drawing/2014/main" id="{8E7063C4-6E7B-06A5-6A50-BF6CE7B20D24}"/>
              </a:ext>
            </a:extLst>
          </p:cNvPr>
          <p:cNvSpPr>
            <a:spLocks noGrp="1"/>
          </p:cNvSpPr>
          <p:nvPr>
            <p:ph idx="13"/>
          </p:nvPr>
        </p:nvSpPr>
        <p:spPr>
          <a:xfrm>
            <a:off x="5779008" y="1335088"/>
            <a:ext cx="6412992" cy="4756150"/>
          </a:xfrm>
        </p:spPr>
        <p:txBody>
          <a:bodyPr/>
          <a:lstStyle/>
          <a:p>
            <a:r>
              <a:rPr lang="en-US" b="1" dirty="0"/>
              <a:t>Efficacy:</a:t>
            </a:r>
          </a:p>
          <a:p>
            <a:pPr lvl="2"/>
            <a:r>
              <a:rPr lang="en-US" dirty="0"/>
              <a:t>Confirmed CHR: 40% (8/20) </a:t>
            </a:r>
          </a:p>
          <a:p>
            <a:pPr lvl="2"/>
            <a:r>
              <a:rPr lang="en-US" dirty="0"/>
              <a:t>Patients achieved platelets ≤400 x 10</a:t>
            </a:r>
            <a:r>
              <a:rPr lang="en-US" baseline="30000" dirty="0"/>
              <a:t>9</a:t>
            </a:r>
            <a:r>
              <a:rPr lang="en-US" dirty="0"/>
              <a:t>/L and WBC ≤ 10 x 10</a:t>
            </a:r>
            <a:r>
              <a:rPr lang="en-US" baseline="30000" dirty="0"/>
              <a:t>9</a:t>
            </a:r>
            <a:r>
              <a:rPr lang="en-US" dirty="0"/>
              <a:t>/L </a:t>
            </a:r>
          </a:p>
          <a:p>
            <a:r>
              <a:rPr lang="en-US" b="1" dirty="0"/>
              <a:t>Symptom reduction:</a:t>
            </a:r>
          </a:p>
          <a:p>
            <a:pPr lvl="2"/>
            <a:r>
              <a:rPr lang="en-US" dirty="0"/>
              <a:t>TSS reduction in 86% (12/14)</a:t>
            </a:r>
          </a:p>
          <a:p>
            <a:pPr lvl="2"/>
            <a:r>
              <a:rPr lang="en-US" dirty="0"/>
              <a:t>Median TSS reduction at </a:t>
            </a:r>
            <a:r>
              <a:rPr lang="en-US" dirty="0" err="1"/>
              <a:t>Wk</a:t>
            </a:r>
            <a:r>
              <a:rPr lang="en-US" dirty="0"/>
              <a:t> 12 was -31%</a:t>
            </a:r>
          </a:p>
          <a:p>
            <a:pPr lvl="2"/>
            <a:r>
              <a:rPr lang="en-US" dirty="0"/>
              <a:t>Common adverse effects: nausea (60%), diarrhea (35%), altered taste (35%) </a:t>
            </a:r>
          </a:p>
        </p:txBody>
      </p:sp>
      <p:sp>
        <p:nvSpPr>
          <p:cNvPr id="5" name="Title 4">
            <a:extLst>
              <a:ext uri="{FF2B5EF4-FFF2-40B4-BE49-F238E27FC236}">
                <a16:creationId xmlns:a16="http://schemas.microsoft.com/office/drawing/2014/main" id="{D0FF85E1-B450-22FE-A482-E859BD59E575}"/>
              </a:ext>
            </a:extLst>
          </p:cNvPr>
          <p:cNvSpPr>
            <a:spLocks noGrp="1"/>
          </p:cNvSpPr>
          <p:nvPr>
            <p:ph type="title"/>
          </p:nvPr>
        </p:nvSpPr>
        <p:spPr>
          <a:xfrm>
            <a:off x="231078" y="531006"/>
            <a:ext cx="11740260" cy="502445"/>
          </a:xfrm>
        </p:spPr>
        <p:txBody>
          <a:bodyPr/>
          <a:lstStyle/>
          <a:p>
            <a:r>
              <a:rPr lang="en-US"/>
              <a:t>MANIFEST (Arm 4): Phase II Trial of BET Inhibitor Pelabresib in High-Risk ET</a:t>
            </a:r>
          </a:p>
        </p:txBody>
      </p:sp>
      <p:sp>
        <p:nvSpPr>
          <p:cNvPr id="12" name="Content Placeholder 11">
            <a:extLst>
              <a:ext uri="{FF2B5EF4-FFF2-40B4-BE49-F238E27FC236}">
                <a16:creationId xmlns:a16="http://schemas.microsoft.com/office/drawing/2014/main" id="{A9910F2D-4F7B-3570-FEFE-A22256D5C6F7}"/>
              </a:ext>
            </a:extLst>
          </p:cNvPr>
          <p:cNvSpPr>
            <a:spLocks noGrp="1"/>
          </p:cNvSpPr>
          <p:nvPr>
            <p:ph sz="quarter" idx="10"/>
          </p:nvPr>
        </p:nvSpPr>
        <p:spPr/>
        <p:txBody>
          <a:bodyPr/>
          <a:lstStyle/>
          <a:p>
            <a:pPr algn="ctr"/>
            <a:r>
              <a:rPr lang="en-US" dirty="0" err="1">
                <a:solidFill>
                  <a:srgbClr val="161616"/>
                </a:solidFill>
              </a:rPr>
              <a:t>Passamonti</a:t>
            </a:r>
            <a:r>
              <a:rPr lang="en-US" dirty="0">
                <a:solidFill>
                  <a:srgbClr val="161616"/>
                </a:solidFill>
              </a:rPr>
              <a:t>. ASCO 2023. </a:t>
            </a:r>
            <a:r>
              <a:rPr lang="en-US" dirty="0" err="1">
                <a:solidFill>
                  <a:srgbClr val="161616"/>
                </a:solidFill>
              </a:rPr>
              <a:t>Abstr</a:t>
            </a:r>
            <a:r>
              <a:rPr lang="en-US" dirty="0">
                <a:solidFill>
                  <a:srgbClr val="161616"/>
                </a:solidFill>
              </a:rPr>
              <a:t> 7019.</a:t>
            </a:r>
          </a:p>
        </p:txBody>
      </p:sp>
    </p:spTree>
    <p:extLst>
      <p:ext uri="{BB962C8B-B14F-4D97-AF65-F5344CB8AC3E}">
        <p14:creationId xmlns:p14="http://schemas.microsoft.com/office/powerpoint/2010/main" val="2802866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A9AF13-F858-9439-AE6D-31A528ABAC82}"/>
              </a:ext>
            </a:extLst>
          </p:cNvPr>
          <p:cNvSpPr>
            <a:spLocks noGrp="1"/>
          </p:cNvSpPr>
          <p:nvPr>
            <p:ph idx="1"/>
          </p:nvPr>
        </p:nvSpPr>
        <p:spPr>
          <a:xfrm>
            <a:off x="231775" y="1333500"/>
            <a:ext cx="5643563" cy="4756150"/>
          </a:xfrm>
        </p:spPr>
        <p:txBody>
          <a:bodyPr/>
          <a:lstStyle/>
          <a:p>
            <a:pPr>
              <a:spcAft>
                <a:spcPts val="0"/>
              </a:spcAft>
            </a:pPr>
            <a:r>
              <a:rPr lang="en-US" sz="2000" dirty="0"/>
              <a:t>INCA339891</a:t>
            </a:r>
          </a:p>
          <a:p>
            <a:pPr lvl="2">
              <a:spcAft>
                <a:spcPts val="0"/>
              </a:spcAft>
            </a:pPr>
            <a:r>
              <a:rPr lang="en-US" sz="2000" dirty="0"/>
              <a:t>CALR </a:t>
            </a:r>
            <a:r>
              <a:rPr lang="en-US" sz="2000" dirty="0" err="1"/>
              <a:t>mAb</a:t>
            </a:r>
            <a:r>
              <a:rPr lang="en-US" sz="2000" dirty="0"/>
              <a:t> being investigated in first-in-human trial in patients with high-risk ET with </a:t>
            </a:r>
            <a:r>
              <a:rPr lang="en-US" sz="2000" dirty="0" err="1"/>
              <a:t>mut</a:t>
            </a:r>
            <a:r>
              <a:rPr lang="en-US" sz="2000" b="1" i="1" dirty="0" err="1"/>
              <a:t>CALR</a:t>
            </a:r>
            <a:r>
              <a:rPr lang="en-US" sz="2000" dirty="0"/>
              <a:t> exon 9 who are resistant/intolerant to ≥1 prior line of cytoreductive therapy </a:t>
            </a:r>
          </a:p>
          <a:p>
            <a:pPr lvl="3">
              <a:spcAft>
                <a:spcPts val="0"/>
              </a:spcAft>
            </a:pPr>
            <a:r>
              <a:rPr lang="en-US" sz="1800" dirty="0"/>
              <a:t>CHR: 83.3% in patients receiving 400-2500 mg</a:t>
            </a:r>
          </a:p>
          <a:p>
            <a:pPr lvl="3">
              <a:spcAft>
                <a:spcPts val="0"/>
              </a:spcAft>
            </a:pPr>
            <a:r>
              <a:rPr lang="en-US" sz="1800" dirty="0"/>
              <a:t>≥25% reduction in </a:t>
            </a:r>
            <a:r>
              <a:rPr lang="en-US" sz="1800" dirty="0" err="1"/>
              <a:t>mut</a:t>
            </a:r>
            <a:r>
              <a:rPr lang="en-US" sz="1800" b="1" i="1" dirty="0" err="1"/>
              <a:t>CALR</a:t>
            </a:r>
            <a:r>
              <a:rPr lang="en-US" sz="1800" dirty="0"/>
              <a:t> VAF: 52% </a:t>
            </a:r>
            <a:br>
              <a:rPr lang="en-US" sz="1800" dirty="0"/>
            </a:br>
            <a:r>
              <a:rPr lang="en-US" sz="1800" dirty="0"/>
              <a:t>(any dose)</a:t>
            </a:r>
          </a:p>
          <a:p>
            <a:pPr lvl="2">
              <a:spcAft>
                <a:spcPts val="0"/>
              </a:spcAft>
            </a:pPr>
            <a:r>
              <a:rPr lang="en-US" sz="2000" dirty="0"/>
              <a:t>INCA33989 was well tolerated </a:t>
            </a:r>
          </a:p>
          <a:p>
            <a:pPr lvl="3">
              <a:spcAft>
                <a:spcPts val="0"/>
              </a:spcAft>
            </a:pPr>
            <a:r>
              <a:rPr lang="en-US" sz="1800" dirty="0"/>
              <a:t>MTD not reached </a:t>
            </a:r>
          </a:p>
          <a:p>
            <a:pPr lvl="3">
              <a:spcAft>
                <a:spcPts val="0"/>
              </a:spcAft>
            </a:pPr>
            <a:r>
              <a:rPr lang="en-US" sz="1800" dirty="0"/>
              <a:t>TEAE: 96.4% any grade; 25.5% grade ≥3</a:t>
            </a:r>
          </a:p>
          <a:p>
            <a:pPr lvl="3">
              <a:spcAft>
                <a:spcPts val="0"/>
              </a:spcAft>
            </a:pPr>
            <a:r>
              <a:rPr lang="en-US" sz="1800" dirty="0"/>
              <a:t>Treatment-related AE: 65.5%</a:t>
            </a:r>
          </a:p>
        </p:txBody>
      </p:sp>
      <p:sp>
        <p:nvSpPr>
          <p:cNvPr id="10" name="Content Placeholder 9">
            <a:extLst>
              <a:ext uri="{FF2B5EF4-FFF2-40B4-BE49-F238E27FC236}">
                <a16:creationId xmlns:a16="http://schemas.microsoft.com/office/drawing/2014/main" id="{0C8B3E7B-5B62-BC9E-2084-3275E973DF4F}"/>
              </a:ext>
            </a:extLst>
          </p:cNvPr>
          <p:cNvSpPr>
            <a:spLocks noGrp="1"/>
          </p:cNvSpPr>
          <p:nvPr>
            <p:ph idx="13"/>
          </p:nvPr>
        </p:nvSpPr>
        <p:spPr>
          <a:xfrm>
            <a:off x="6327775" y="1333500"/>
            <a:ext cx="5643563" cy="4756150"/>
          </a:xfrm>
        </p:spPr>
        <p:txBody>
          <a:bodyPr/>
          <a:lstStyle/>
          <a:p>
            <a:pPr>
              <a:spcAft>
                <a:spcPts val="0"/>
              </a:spcAft>
            </a:pPr>
            <a:r>
              <a:rPr lang="en-US" sz="2000" dirty="0"/>
              <a:t>JNJ-8854996822</a:t>
            </a:r>
          </a:p>
          <a:p>
            <a:pPr lvl="2">
              <a:spcAft>
                <a:spcPts val="0"/>
              </a:spcAft>
            </a:pPr>
            <a:r>
              <a:rPr lang="en-US" sz="1800" b="1" i="1" dirty="0" err="1"/>
              <a:t>CALR</a:t>
            </a:r>
            <a:r>
              <a:rPr lang="en-US" sz="1800" dirty="0" err="1"/>
              <a:t>mut</a:t>
            </a:r>
            <a:r>
              <a:rPr lang="en-US" sz="1800" dirty="0"/>
              <a:t> x CD3 bispecific antibody being investigated in MPNs</a:t>
            </a:r>
          </a:p>
          <a:p>
            <a:pPr>
              <a:spcAft>
                <a:spcPts val="0"/>
              </a:spcAft>
            </a:pPr>
            <a:r>
              <a:rPr lang="en-US" sz="2000" dirty="0"/>
              <a:t>Preclinical studies are also evaluating CAR T-cells targeting mut</a:t>
            </a:r>
            <a:r>
              <a:rPr lang="en-US" sz="2000" b="1" i="1" dirty="0"/>
              <a:t>CALR</a:t>
            </a:r>
            <a:r>
              <a:rPr lang="en-US" sz="2000" dirty="0"/>
              <a:t>3</a:t>
            </a:r>
          </a:p>
        </p:txBody>
      </p:sp>
      <p:sp>
        <p:nvSpPr>
          <p:cNvPr id="3" name="Title 2">
            <a:extLst>
              <a:ext uri="{FF2B5EF4-FFF2-40B4-BE49-F238E27FC236}">
                <a16:creationId xmlns:a16="http://schemas.microsoft.com/office/drawing/2014/main" id="{B948A088-2C03-93F7-F44A-848E57B351E9}"/>
              </a:ext>
            </a:extLst>
          </p:cNvPr>
          <p:cNvSpPr>
            <a:spLocks noGrp="1"/>
          </p:cNvSpPr>
          <p:nvPr>
            <p:ph type="title"/>
          </p:nvPr>
        </p:nvSpPr>
        <p:spPr>
          <a:xfrm>
            <a:off x="231078" y="531006"/>
            <a:ext cx="11740260" cy="502445"/>
          </a:xfrm>
        </p:spPr>
        <p:txBody>
          <a:bodyPr/>
          <a:lstStyle/>
          <a:p>
            <a:r>
              <a:rPr lang="en-US" dirty="0"/>
              <a:t>CALR-Targeting Agents Being Investigated in ET</a:t>
            </a:r>
          </a:p>
        </p:txBody>
      </p:sp>
      <p:sp>
        <p:nvSpPr>
          <p:cNvPr id="18" name="Content Placeholder 17">
            <a:extLst>
              <a:ext uri="{FF2B5EF4-FFF2-40B4-BE49-F238E27FC236}">
                <a16:creationId xmlns:a16="http://schemas.microsoft.com/office/drawing/2014/main" id="{4CF92001-AC69-6ECE-46CB-6574D4AF4677}"/>
              </a:ext>
            </a:extLst>
          </p:cNvPr>
          <p:cNvSpPr>
            <a:spLocks noGrp="1"/>
          </p:cNvSpPr>
          <p:nvPr>
            <p:ph sz="quarter" idx="10"/>
          </p:nvPr>
        </p:nvSpPr>
        <p:spPr/>
        <p:txBody>
          <a:bodyPr/>
          <a:lstStyle/>
          <a:p>
            <a:pPr lvl="0" algn="ctr">
              <a:spcBef>
                <a:spcPts val="0"/>
              </a:spcBef>
              <a:spcAft>
                <a:spcPts val="0"/>
              </a:spcAft>
              <a:buSzTx/>
              <a:defRPr/>
            </a:pPr>
            <a:r>
              <a:rPr lang="en-US" dirty="0">
                <a:solidFill>
                  <a:srgbClr val="161616"/>
                </a:solidFill>
              </a:rPr>
              <a:t>1. Gupta. ASH 2025. </a:t>
            </a:r>
            <a:r>
              <a:rPr lang="en-US" dirty="0" err="1">
                <a:solidFill>
                  <a:srgbClr val="161616"/>
                </a:solidFill>
              </a:rPr>
              <a:t>Abstr</a:t>
            </a:r>
            <a:r>
              <a:rPr lang="en-US" dirty="0">
                <a:solidFill>
                  <a:srgbClr val="161616"/>
                </a:solidFill>
              </a:rPr>
              <a:t> 1024. 2. Kuchnio. ASH 2023. </a:t>
            </a:r>
            <a:r>
              <a:rPr lang="en-US" dirty="0" err="1">
                <a:solidFill>
                  <a:srgbClr val="161616"/>
                </a:solidFill>
              </a:rPr>
              <a:t>Abstr</a:t>
            </a:r>
            <a:r>
              <a:rPr lang="en-US" dirty="0">
                <a:solidFill>
                  <a:srgbClr val="161616"/>
                </a:solidFill>
              </a:rPr>
              <a:t> 1777. 3. </a:t>
            </a:r>
            <a:r>
              <a:rPr lang="en-US" dirty="0" err="1">
                <a:solidFill>
                  <a:srgbClr val="161616"/>
                </a:solidFill>
              </a:rPr>
              <a:t>Rampotas</a:t>
            </a:r>
            <a:r>
              <a:rPr lang="en-US" dirty="0">
                <a:solidFill>
                  <a:srgbClr val="161616"/>
                </a:solidFill>
              </a:rPr>
              <a:t>. ASH 2024. </a:t>
            </a:r>
            <a:r>
              <a:rPr lang="en-US" dirty="0" err="1">
                <a:solidFill>
                  <a:srgbClr val="161616"/>
                </a:solidFill>
              </a:rPr>
              <a:t>Abstr</a:t>
            </a:r>
            <a:r>
              <a:rPr lang="en-US" dirty="0">
                <a:solidFill>
                  <a:srgbClr val="161616"/>
                </a:solidFill>
              </a:rPr>
              <a:t> 871.</a:t>
            </a:r>
          </a:p>
        </p:txBody>
      </p:sp>
    </p:spTree>
    <p:extLst>
      <p:ext uri="{BB962C8B-B14F-4D97-AF65-F5344CB8AC3E}">
        <p14:creationId xmlns:p14="http://schemas.microsoft.com/office/powerpoint/2010/main" val="36339999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F4094F4-DE5C-2541-C726-64E20D632329}"/>
              </a:ext>
            </a:extLst>
          </p:cNvPr>
          <p:cNvSpPr>
            <a:spLocks noGrp="1"/>
          </p:cNvSpPr>
          <p:nvPr>
            <p:ph type="title"/>
          </p:nvPr>
        </p:nvSpPr>
        <p:spPr>
          <a:xfrm>
            <a:off x="231078" y="531006"/>
            <a:ext cx="11740260" cy="502445"/>
          </a:xfrm>
        </p:spPr>
        <p:txBody>
          <a:bodyPr/>
          <a:lstStyle/>
          <a:p>
            <a:r>
              <a:rPr lang="en-US"/>
              <a:t>Selective JAK Inhibitors in ET</a:t>
            </a:r>
          </a:p>
        </p:txBody>
      </p:sp>
      <p:sp>
        <p:nvSpPr>
          <p:cNvPr id="6" name="Content Placeholder 5">
            <a:extLst>
              <a:ext uri="{FF2B5EF4-FFF2-40B4-BE49-F238E27FC236}">
                <a16:creationId xmlns:a16="http://schemas.microsoft.com/office/drawing/2014/main" id="{D7795623-6ED5-584B-91D0-E88DC0CCBDEB}"/>
              </a:ext>
            </a:extLst>
          </p:cNvPr>
          <p:cNvSpPr>
            <a:spLocks noGrp="1"/>
          </p:cNvSpPr>
          <p:nvPr>
            <p:ph idx="1"/>
          </p:nvPr>
        </p:nvSpPr>
        <p:spPr>
          <a:xfrm>
            <a:off x="231078" y="1335023"/>
            <a:ext cx="11740260" cy="4754880"/>
          </a:xfrm>
        </p:spPr>
        <p:txBody>
          <a:bodyPr/>
          <a:lstStyle/>
          <a:p>
            <a:pPr lvl="0"/>
            <a:r>
              <a:rPr lang="en-US" noProof="0" dirty="0"/>
              <a:t>INCB160058</a:t>
            </a:r>
          </a:p>
          <a:p>
            <a:pPr lvl="2"/>
            <a:r>
              <a:rPr lang="en-US" noProof="0" dirty="0"/>
              <a:t>High-affinity </a:t>
            </a:r>
            <a:r>
              <a:rPr lang="en-US" noProof="0" dirty="0" err="1"/>
              <a:t>pseudokinase</a:t>
            </a:r>
            <a:r>
              <a:rPr lang="en-US" noProof="0" dirty="0"/>
              <a:t> (JH2) binding inhibitor of JAK2V617F </a:t>
            </a:r>
          </a:p>
          <a:p>
            <a:pPr lvl="2"/>
            <a:r>
              <a:rPr lang="en-US" noProof="0" dirty="0"/>
              <a:t>Blocks cytokine-independent activity of </a:t>
            </a:r>
            <a:r>
              <a:rPr lang="en-US" b="1" i="1" noProof="0" dirty="0"/>
              <a:t>JAK2</a:t>
            </a:r>
            <a:r>
              <a:rPr lang="en-US" noProof="0" dirty="0"/>
              <a:t> V617F while preserving cytokine-dependent signaling.</a:t>
            </a:r>
          </a:p>
          <a:p>
            <a:pPr lvl="2"/>
            <a:r>
              <a:rPr lang="en-US" dirty="0"/>
              <a:t>NCT06313593 Phase I study: Patients with PV, ET, or MF</a:t>
            </a:r>
            <a:endParaRPr lang="en-US" noProof="0" dirty="0"/>
          </a:p>
          <a:p>
            <a:endParaRPr lang="en-US" dirty="0"/>
          </a:p>
          <a:p>
            <a:endParaRPr lang="en-US" dirty="0"/>
          </a:p>
        </p:txBody>
      </p:sp>
      <p:sp>
        <p:nvSpPr>
          <p:cNvPr id="7" name="Content Placeholder 6">
            <a:extLst>
              <a:ext uri="{FF2B5EF4-FFF2-40B4-BE49-F238E27FC236}">
                <a16:creationId xmlns:a16="http://schemas.microsoft.com/office/drawing/2014/main" id="{DD9DAB28-56E5-8703-5D54-A8C9244F9EEB}"/>
              </a:ext>
            </a:extLst>
          </p:cNvPr>
          <p:cNvSpPr>
            <a:spLocks noGrp="1"/>
          </p:cNvSpPr>
          <p:nvPr>
            <p:ph sz="quarter" idx="10"/>
          </p:nvPr>
        </p:nvSpPr>
        <p:spPr>
          <a:xfrm>
            <a:off x="1712199" y="6302375"/>
            <a:ext cx="7812290" cy="327025"/>
          </a:xfrm>
        </p:spPr>
        <p:txBody>
          <a:bodyPr/>
          <a:lstStyle/>
          <a:p>
            <a:pPr algn="ctr"/>
            <a:r>
              <a:rPr lang="en-US" dirty="0"/>
              <a:t> Stubbs. ASH 2023. </a:t>
            </a:r>
            <a:r>
              <a:rPr lang="en-US" dirty="0" err="1"/>
              <a:t>Abstr</a:t>
            </a:r>
            <a:r>
              <a:rPr lang="en-US" dirty="0"/>
              <a:t> 860. Gotlib. ASH 2025. </a:t>
            </a:r>
            <a:r>
              <a:rPr lang="en-US" dirty="0" err="1"/>
              <a:t>Abstr</a:t>
            </a:r>
            <a:r>
              <a:rPr lang="en-US" dirty="0"/>
              <a:t> 2051.</a:t>
            </a:r>
          </a:p>
        </p:txBody>
      </p:sp>
      <p:sp>
        <p:nvSpPr>
          <p:cNvPr id="9" name="Content Placeholder 3">
            <a:extLst>
              <a:ext uri="{FF2B5EF4-FFF2-40B4-BE49-F238E27FC236}">
                <a16:creationId xmlns:a16="http://schemas.microsoft.com/office/drawing/2014/main" id="{E478C430-D242-5706-E19B-D4ABA44CB53C}"/>
              </a:ext>
            </a:extLst>
          </p:cNvPr>
          <p:cNvSpPr txBox="1">
            <a:spLocks/>
          </p:cNvSpPr>
          <p:nvPr/>
        </p:nvSpPr>
        <p:spPr>
          <a:xfrm>
            <a:off x="3559175" y="6822722"/>
            <a:ext cx="5732463" cy="413385"/>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spTree>
    <p:extLst>
      <p:ext uri="{BB962C8B-B14F-4D97-AF65-F5344CB8AC3E}">
        <p14:creationId xmlns:p14="http://schemas.microsoft.com/office/powerpoint/2010/main" val="32794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625035"/>
            <a:ext cx="11740260" cy="2217530"/>
          </a:xfrm>
        </p:spPr>
        <p:txBody>
          <a:bodyPr vert="horz" lIns="0" tIns="0" rIns="0" bIns="0" rtlCol="0" anchor="t">
            <a:spAutoFit/>
          </a:bodyPr>
          <a:lstStyle/>
          <a:p>
            <a:r>
              <a:rPr lang="en-US" dirty="0">
                <a:latin typeface="Poppins"/>
                <a:cs typeface="Poppins"/>
              </a:rPr>
              <a:t>Additional CME-certified text modules on ET and PV</a:t>
            </a:r>
          </a:p>
          <a:p>
            <a:r>
              <a:rPr lang="en-US" dirty="0" err="1">
                <a:latin typeface="Poppins"/>
                <a:cs typeface="Poppins"/>
              </a:rPr>
              <a:t>ClinicalThought</a:t>
            </a:r>
            <a:r>
              <a:rPr lang="en-US" dirty="0">
                <a:latin typeface="Poppins"/>
                <a:cs typeface="Poppins"/>
              </a:rPr>
              <a:t> commentaries</a:t>
            </a:r>
          </a:p>
          <a:p>
            <a:r>
              <a:rPr lang="en-US" dirty="0">
                <a:latin typeface="Poppins"/>
                <a:cs typeface="Poppins"/>
              </a:rPr>
              <a:t>CME-certified podcasts </a:t>
            </a:r>
            <a:r>
              <a:rPr lang="en-US">
                <a:latin typeface="Poppins"/>
                <a:cs typeface="Poppins"/>
              </a:rPr>
              <a:t>on ET </a:t>
            </a:r>
            <a:r>
              <a:rPr lang="en-US" dirty="0">
                <a:latin typeface="Poppins"/>
                <a:cs typeface="Poppins"/>
              </a:rPr>
              <a:t>and PV</a:t>
            </a:r>
            <a:endParaRPr lang="en-US" dirty="0"/>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743202"/>
            <a:ext cx="11740260" cy="521168"/>
          </a:xfrm>
        </p:spPr>
        <p:txBody>
          <a:bodyPr/>
          <a:lstStyle/>
          <a:p>
            <a:r>
              <a:rPr lang="en-US" altLang="en-US" dirty="0"/>
              <a:t>Go Online for More Coverage of MPNs!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07350"/>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8fc93f3-0d92-49f8-8864-e644bc49f253">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FE0E3826488CA4AA2FAFFA94370598F" ma:contentTypeVersion="11" ma:contentTypeDescription="Create a new document." ma:contentTypeScope="" ma:versionID="63c848c6bf770dfd2876e4b149cb185d">
  <xsd:schema xmlns:xsd="http://www.w3.org/2001/XMLSchema" xmlns:xs="http://www.w3.org/2001/XMLSchema" xmlns:p="http://schemas.microsoft.com/office/2006/metadata/properties" xmlns:ns2="08fc93f3-0d92-49f8-8864-e644bc49f253" xmlns:ns3="22fd6914-46d4-4c7e-bbad-46e82841b69d" targetNamespace="http://schemas.microsoft.com/office/2006/metadata/properties" ma:root="true" ma:fieldsID="2fba370e16edc21d7b5ea16616f5c615" ns2:_="" ns3:_="">
    <xsd:import namespace="08fc93f3-0d92-49f8-8864-e644bc49f253"/>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fc93f3-0d92-49f8-8864-e644bc49f2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2BF528-79E7-49C7-8398-55B164A86230}">
  <ds:schemaRefs>
    <ds:schemaRef ds:uri="http://purl.org/dc/terms/"/>
    <ds:schemaRef ds:uri="http://schemas.microsoft.com/office/2006/documentManagement/types"/>
    <ds:schemaRef ds:uri="http://purl.org/dc/dcmitype/"/>
    <ds:schemaRef ds:uri="22fd6914-46d4-4c7e-bbad-46e82841b69d"/>
    <ds:schemaRef ds:uri="http://schemas.microsoft.com/office/infopath/2007/PartnerControls"/>
    <ds:schemaRef ds:uri="http://www.w3.org/XML/1998/namespace"/>
    <ds:schemaRef ds:uri="http://purl.org/dc/elements/1.1/"/>
    <ds:schemaRef ds:uri="http://schemas.openxmlformats.org/package/2006/metadata/core-properties"/>
    <ds:schemaRef ds:uri="08fc93f3-0d92-49f8-8864-e644bc49f253"/>
    <ds:schemaRef ds:uri="http://schemas.microsoft.com/office/2006/metadata/properties"/>
  </ds:schemaRefs>
</ds:datastoreItem>
</file>

<file path=customXml/itemProps2.xml><?xml version="1.0" encoding="utf-8"?>
<ds:datastoreItem xmlns:ds="http://schemas.openxmlformats.org/officeDocument/2006/customXml" ds:itemID="{8F0A32BC-8972-4892-8D70-AD9F473B3730}">
  <ds:schemaRefs>
    <ds:schemaRef ds:uri="http://schemas.microsoft.com/sharepoint/v3/contenttype/forms"/>
  </ds:schemaRefs>
</ds:datastoreItem>
</file>

<file path=customXml/itemProps3.xml><?xml version="1.0" encoding="utf-8"?>
<ds:datastoreItem xmlns:ds="http://schemas.openxmlformats.org/officeDocument/2006/customXml" ds:itemID="{1BEBB403-E897-48DD-8057-E31F1320BF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fc93f3-0d92-49f8-8864-e644bc49f253"/>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Template>
  <TotalTime>695</TotalTime>
  <Words>3518</Words>
  <Application>Microsoft Office PowerPoint</Application>
  <PresentationFormat>Widescreen</PresentationFormat>
  <Paragraphs>721</Paragraphs>
  <Slides>25</Slides>
  <Notes>22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25</vt:i4>
      </vt:variant>
    </vt:vector>
  </HeadingPairs>
  <TitlesOfParts>
    <vt:vector size="38" baseType="lpstr">
      <vt:lpstr>Arial</vt:lpstr>
      <vt:lpstr>Calibri</vt:lpstr>
      <vt:lpstr>Lucida Grande</vt:lpstr>
      <vt:lpstr>Newsreader ExtraBold</vt:lpstr>
      <vt:lpstr>Poppins</vt:lpstr>
      <vt:lpstr>Poppins Light</vt:lpstr>
      <vt:lpstr>Poppins Medium</vt:lpstr>
      <vt:lpstr>Times</vt:lpstr>
      <vt:lpstr>Times New Roman</vt:lpstr>
      <vt:lpstr>Wingdings</vt:lpstr>
      <vt:lpstr>3_Office</vt:lpstr>
      <vt:lpstr>4_Office</vt:lpstr>
      <vt:lpstr>2_Office</vt:lpstr>
      <vt:lpstr>Preparing for the Future: Integration of Second-line Therapies After Hydroxyurea for PV and ET</vt:lpstr>
      <vt:lpstr>About These Slides</vt:lpstr>
      <vt:lpstr>Faculty</vt:lpstr>
      <vt:lpstr>Learning Objectives</vt:lpstr>
      <vt:lpstr>Treatment of PV: Conventional Risk Model</vt:lpstr>
      <vt:lpstr>Key Trials of Cytoreduction Therapies in PV</vt:lpstr>
      <vt:lpstr>HU Resistance and Intolerance in PV: ELN Criteria</vt:lpstr>
      <vt:lpstr>MAJIC-PV: Ruxolitinib vs BAT in High-Risk PV</vt:lpstr>
      <vt:lpstr>RESPONSE: Ruxolitinib vs Standard Therapy in  Patients With PV and HU Resistance/Intolerance</vt:lpstr>
      <vt:lpstr>Managing Higher-Risk ET</vt:lpstr>
      <vt:lpstr>Treatment Challenges for Patients With ET</vt:lpstr>
      <vt:lpstr>HU Resistance and Intolerance in ET: ELN Criteria</vt:lpstr>
      <vt:lpstr>MAJIC-ET: Ruxolitinib vs BAT in Patients With ET Resistant or Intolerant to HU</vt:lpstr>
      <vt:lpstr>SURPASS-ET: Ropeg vs Anagrelide in Patients With ET Resistant or Intolerant to HU </vt:lpstr>
      <vt:lpstr>PT-1 Trial of Anagrelide + Aspirin vs HU + Aspirin in High-Risk ET</vt:lpstr>
      <vt:lpstr>Emerging Therapies</vt:lpstr>
      <vt:lpstr>VERIFY: Rusfertide + SoC vs Placebo Plus CSC for  Phlebotomy-Dependent PV</vt:lpstr>
      <vt:lpstr>Bomedemstat (LSD1 Inhibitor) for ET and PV</vt:lpstr>
      <vt:lpstr>Bomedemstat for Patients With ET With Inadequate Response or Intolerance to Standard Therapy</vt:lpstr>
      <vt:lpstr>Bomedemstat for Patients With PV Resistant or Intolerant to Cytoreductive Therapy</vt:lpstr>
      <vt:lpstr>Select Phase III Trials Investigating LSD1 Inhibitor Bomedemstat in ET and PV</vt:lpstr>
      <vt:lpstr>MANIFEST (Arm 4): Phase II Trial of BET Inhibitor Pelabresib in High-Risk ET</vt:lpstr>
      <vt:lpstr>CALR-Targeting Agents Being Investigated in ET</vt:lpstr>
      <vt:lpstr>Selective JAK Inhibitors in ET</vt:lpstr>
      <vt:lpstr>Go Online for More Coverage of MPNs!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for the Future: Integration of Second-line Therapies After Hydroxyurea for PV and ET</dc:title>
  <dc:creator>Davidson, El (NYC-FUB)</dc:creator>
  <cp:lastModifiedBy>Valerie Wenzel</cp:lastModifiedBy>
  <cp:revision>19</cp:revision>
  <dcterms:created xsi:type="dcterms:W3CDTF">2025-10-10T13:11:02Z</dcterms:created>
  <dcterms:modified xsi:type="dcterms:W3CDTF">2026-04-29T15:43:56Z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0x0101007FE0E3826488CA4AA2FAFFA94370598F</vt:lpwstr>
  </property>
  <property fmtid="{D5CDD505-2E9C-101B-9397-08002B2CF9AE}" pid="3" name="MediaServiceImageTags">
    <vt:lpwstr/>
  </property>
</Properties>
</file>