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7"/>
  </p:notesMasterIdLst>
  <p:handoutMasterIdLst>
    <p:handoutMasterId r:id="rId18"/>
  </p:handoutMasterIdLst>
  <p:sldIdLst>
    <p:sldId id="321" r:id="rId7"/>
    <p:sldId id="308" r:id="rId8"/>
    <p:sldId id="544" r:id="rId9"/>
    <p:sldId id="545" r:id="rId10"/>
    <p:sldId id="552" r:id="rId11"/>
    <p:sldId id="569" r:id="rId12"/>
    <p:sldId id="573" r:id="rId13"/>
    <p:sldId id="572" r:id="rId14"/>
    <p:sldId id="568" r:id="rId15"/>
    <p:sldId id="553"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16"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62370C-062B-997E-0B23-2E8B5198E5BF}" name="Jerfiz Constanzo" initials="JC" userId="S::jconstanzo@clinicaloptions.com::7388c342-66f0-4154-bcdf-657d8197f1ae" providerId="AD"/>
  <p188:author id="{3A880627-937B-931E-5FBC-5DC0BC732A34}" name="CLINICALOPTIONS\tquill" initials="C" userId="CLINICALOPTIONS\tquill" providerId="None"/>
  <p188:author id="{60637A47-718A-1E9A-4EDA-57220B1AD4A2}" name="Marie Rush" initials="MR" userId="S::mrush@clinicaloptions.com::0630ae8a-d7a0-439a-9d44-e2f536864f0f" providerId="AD"/>
  <p188:author id="{9DF1F0D3-15E2-F968-0841-EEDEDB64C3B5}" name="Melanie Couton" initials="MC" userId="S::mcouton@clinicaloptions.com::b5a8fb1e-a716-46a0-9a38-0d707f5e2bfc" providerId="AD"/>
  <p188:author id="{9A13D3F1-E397-F431-59EA-2E5163B08BBF}" name="Bing-E Xu" initials="BEX" userId="87a7fe42d5b00958"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aboecler@clinicaloptions.com" initials="a" lastIdx="1" clrIdx="14">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503" autoAdjust="0"/>
  </p:normalViewPr>
  <p:slideViewPr>
    <p:cSldViewPr snapToGrid="0">
      <p:cViewPr varScale="1">
        <p:scale>
          <a:sx n="103" d="100"/>
          <a:sy n="103" d="100"/>
        </p:scale>
        <p:origin x="114" y="102"/>
      </p:cViewPr>
      <p:guideLst>
        <p:guide orient="horz" pos="4128"/>
        <p:guide orient="horz" pos="1008"/>
        <p:guide orient="horz" pos="4032"/>
        <p:guide orient="horz" pos="151"/>
        <p:guide orient="horz" pos="264"/>
        <p:guide orient="horz" pos="3912"/>
        <p:guide orient="horz"/>
        <p:guide pos="329"/>
        <p:guide pos="7416"/>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cHL, classical Hodgkin lymphoma; MTV, metabolic tumor volume.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390589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AVD, doxorubicin/vinblastine/dacarbazine; BV, brentuximab vedotin; cHL, classical Hodgkin lymphoma; MTV, metabolic tumor volume.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169050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AVD, doxorubicin/vinblastine/dacarbazine; BV, brentuximab vedotin; cHL, classical Hodgkin lymphoma; CR, complete response; CVRT, consolidation volume radiotherapy; EN, extranodal; ESR, erythrocyte sedimentation rate; ISRT, involved-site radiotherapy; LN, lymph node; MCD, maximal coronal diameter; MTD, maximal transverse diameter.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022252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AVD, doxorubicin/vinblastine/dacarbazine; BV, brentuximab vedotin; cHL, classical Hodgkin lymphoma; EN, extranodal; ESR, erythrocyte sedimentation rate; MSK, Memorial Sloan Kettering.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4159197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AVD, doxorubicin/vinblastine/dacarbazine; BV, brentuximab vedotin; cHL, classical Hodgkin lymphoma; PFS, progression-free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813291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AVD, doxorubicin/vinblastine/dacarbazine; BV, brentuximab vedotin; cHL, classical Hodgkin lymphoma; MTV, metabolic tumor volume; PFS, progression-free survival.</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442225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autoSCT, autologous stem cell transplantation; </a:t>
            </a:r>
            <a:r>
              <a:rPr lang="en-US" i="1" dirty="0"/>
              <a:t>AVD, doxorubicin/vinblastine/dacarbazine; BV, brentuximab vedotin; cHL, classical Hodgkin lymphoma; GBHD, graft-vs-host disease; MTV, metabolic tumor volume; PFS, progression-free survival.</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892221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AVD, doxorubicin/vinblastine/dacarbazine; BV, brentuximab vedotin; cHL, classical Hodgkin lymphoma; MTV, metabolic tumor volume; PFS, progression-free survival; RT, radiotherapy.</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4022771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Extended Follow-up Results From a Pilot Study of</a:t>
            </a:r>
            <a:br>
              <a:rPr lang="en-US" altLang="en-US" sz="4000" dirty="0"/>
            </a:br>
            <a:r>
              <a:rPr lang="en-US" altLang="en-US" sz="4000" dirty="0"/>
              <a:t>Brentuximab Vedotin + AVD in Newly Diagnosed, Early-Stage, Unfavorable-Risk cHL Using Baseline MTV and PET2 Evaluation </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182962"/>
            <a:ext cx="73806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educational grants from AbbVie, Amgen, AstraZeneca, Epizyme, GSK, Incyte Corporation,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Jazz Pharmaceuticals, Karyopharm Therapeutics Inc., Novartis Pharmaceuticals Corporation, Sanofi,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5391150" cy="86042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2022 ASH Annual Meeting; December 10-13, 2022;</a:t>
            </a:r>
            <a:br>
              <a:rPr lang="en-US" sz="1600" i="1" kern="0" dirty="0">
                <a:solidFill>
                  <a:schemeClr val="bg2"/>
                </a:solidFill>
                <a:latin typeface="Calibri"/>
                <a:ea typeface="+mj-ea"/>
                <a:cs typeface="Calibri"/>
              </a:rPr>
            </a:br>
            <a:r>
              <a:rPr lang="en-US" sz="1600" i="1" kern="0" dirty="0">
                <a:solidFill>
                  <a:schemeClr val="bg2"/>
                </a:solidFill>
                <a:latin typeface="Calibri"/>
                <a:ea typeface="+mj-ea"/>
                <a:cs typeface="Calibri"/>
              </a:rPr>
              <a:t>New Orleans, Louisiana</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7"/>
            <a:ext cx="10992306" cy="1103313"/>
          </a:xfrm>
        </p:spPr>
        <p:txBody>
          <a:bodyPr/>
          <a:lstStyle/>
          <a:p>
            <a:r>
              <a:rPr lang="en-US" dirty="0"/>
              <a:t>BV + AVD in Early-Stage cHL: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dirty="0"/>
              <a:t>Most patients with early-stage cHL can be cured with combined modality therapy or PET-adapted approaches</a:t>
            </a:r>
            <a:r>
              <a:rPr lang="en-US" altLang="en-US" baseline="30000" dirty="0"/>
              <a:t>1,2</a:t>
            </a:r>
            <a:endParaRPr lang="en-US" altLang="en-US" dirty="0"/>
          </a:p>
          <a:p>
            <a:pPr lvl="1"/>
            <a:r>
              <a:rPr lang="en-US" altLang="en-US" dirty="0"/>
              <a:t>Patients with bulky disease are at risk for relapse</a:t>
            </a:r>
          </a:p>
          <a:p>
            <a:r>
              <a:rPr lang="en-US" altLang="en-US" dirty="0"/>
              <a:t>Previous results from a multicenter pilot trial of BV + AVD in newly diagnosed, early-stage, unfavorable-risk cHL were reported showing promising efficacy and manageable toxicity</a:t>
            </a:r>
            <a:r>
              <a:rPr lang="en-US" altLang="en-US" baseline="30000" dirty="0"/>
              <a:t>3</a:t>
            </a:r>
          </a:p>
          <a:p>
            <a:r>
              <a:rPr lang="en-US" altLang="en-US" dirty="0"/>
              <a:t>Current analysis reports extended results from this trial and prognostic evaluation of baseline MTV and PET2</a:t>
            </a:r>
            <a:r>
              <a:rPr lang="en-US" altLang="en-US" baseline="30000" dirty="0"/>
              <a:t>4</a:t>
            </a:r>
            <a:r>
              <a:rPr lang="en-US" altLang="en-US" dirty="0"/>
              <a:t>  </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3071" y="617376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Momotow. J Clin Med. 2021;10:1125. 2. Mohty. Blood Cancer J. 2021;126:1.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3. Kumar. JCO. 2021;39:2257. 4 Stuver. ASH 2022. Abstr 730.</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BV + AVD in Early-Stage cHL: Study Design</a:t>
            </a:r>
            <a:endParaRPr lang="en-US" altLang="en-US" dirty="0"/>
          </a:p>
        </p:txBody>
      </p:sp>
      <p:sp>
        <p:nvSpPr>
          <p:cNvPr id="9" name="Content Placeholder 2">
            <a:extLst>
              <a:ext uri="{FF2B5EF4-FFF2-40B4-BE49-F238E27FC236}">
                <a16:creationId xmlns:a16="http://schemas.microsoft.com/office/drawing/2014/main" id="{3E662619-47FA-9305-ED00-EE51BCDD8E20}"/>
              </a:ext>
            </a:extLst>
          </p:cNvPr>
          <p:cNvSpPr>
            <a:spLocks noGrp="1"/>
          </p:cNvSpPr>
          <p:nvPr>
            <p:ph idx="1"/>
          </p:nvPr>
        </p:nvSpPr>
        <p:spPr/>
        <p:txBody>
          <a:bodyPr/>
          <a:lstStyle/>
          <a:p>
            <a:r>
              <a:rPr lang="en-US" sz="2600" dirty="0"/>
              <a:t>Multicenter, multicohort, open-label pilot study</a:t>
            </a:r>
            <a:br>
              <a:rPr lang="en-US" sz="2600" dirty="0"/>
            </a:br>
            <a:endParaRPr lang="en-US" sz="2600" dirty="0"/>
          </a:p>
          <a:p>
            <a:endParaRPr lang="en-US" sz="2600" dirty="0"/>
          </a:p>
          <a:p>
            <a:endParaRPr lang="en-US" sz="2600" dirty="0"/>
          </a:p>
          <a:p>
            <a:endParaRPr lang="en-US" sz="2600" dirty="0"/>
          </a:p>
          <a:p>
            <a:pPr marL="0" indent="0">
              <a:buNone/>
            </a:pPr>
            <a:endParaRPr lang="en-US" sz="2600" dirty="0"/>
          </a:p>
          <a:p>
            <a:endParaRPr lang="en-US" sz="2600" dirty="0"/>
          </a:p>
          <a:p>
            <a:r>
              <a:rPr lang="en-US" sz="2600" b="1" dirty="0"/>
              <a:t>Primary endpoints: </a:t>
            </a:r>
            <a:r>
              <a:rPr lang="en-US" sz="2600" dirty="0"/>
              <a:t>pulmonary toxicity, CR</a:t>
            </a:r>
          </a:p>
          <a:p>
            <a:r>
              <a:rPr lang="en-US" sz="2600" b="1" dirty="0"/>
              <a:t>Secondary endpoint: </a:t>
            </a:r>
            <a:r>
              <a:rPr lang="en-US" sz="2600" dirty="0"/>
              <a:t>prognostic significance</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5843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NCT01868451. Stuver. ASH 2022. Abstr 730. Kumar. JCO. 2021;39:2257.</a:t>
            </a:r>
            <a:endParaRPr lang="en-US" altLang="en-US" sz="1200" b="0" dirty="0">
              <a:solidFill>
                <a:schemeClr val="bg2"/>
              </a:solidFill>
              <a:latin typeface="Calibri" panose="020F0502020204030204" pitchFamily="34" charset="0"/>
            </a:endParaRPr>
          </a:p>
        </p:txBody>
      </p:sp>
      <p:sp>
        <p:nvSpPr>
          <p:cNvPr id="36" name="Text Box 23">
            <a:extLst>
              <a:ext uri="{FF2B5EF4-FFF2-40B4-BE49-F238E27FC236}">
                <a16:creationId xmlns:a16="http://schemas.microsoft.com/office/drawing/2014/main" id="{719659F1-2B13-88BF-302E-93D865ECCD93}"/>
              </a:ext>
            </a:extLst>
          </p:cNvPr>
          <p:cNvSpPr txBox="1">
            <a:spLocks noChangeArrowheads="1"/>
          </p:cNvSpPr>
          <p:nvPr/>
        </p:nvSpPr>
        <p:spPr bwMode="auto">
          <a:xfrm>
            <a:off x="604675" y="2460917"/>
            <a:ext cx="214932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altLang="en-US" sz="1600" b="0" dirty="0">
                <a:solidFill>
                  <a:srgbClr val="000000"/>
                </a:solidFill>
                <a:latin typeface="Calibri" panose="020F0502020204030204" pitchFamily="34" charset="0"/>
              </a:rPr>
              <a:t>Patients 18-60 yr of age; p</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reviously untreated, stage I/II,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unfavorable-risk cHL</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GB" altLang="en-US" sz="1600" b="0" dirty="0">
                <a:solidFill>
                  <a:srgbClr val="000000"/>
                </a:solidFill>
                <a:latin typeface="Calibri" panose="020F0502020204030204" pitchFamily="34" charset="0"/>
              </a:rPr>
              <a:t>11</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Line 33">
            <a:extLst>
              <a:ext uri="{FF2B5EF4-FFF2-40B4-BE49-F238E27FC236}">
                <a16:creationId xmlns:a16="http://schemas.microsoft.com/office/drawing/2014/main" id="{626C105A-0576-5EB2-D816-043AD24BE04C}"/>
              </a:ext>
            </a:extLst>
          </p:cNvPr>
          <p:cNvSpPr>
            <a:spLocks noChangeShapeType="1"/>
          </p:cNvSpPr>
          <p:nvPr/>
        </p:nvSpPr>
        <p:spPr bwMode="auto">
          <a:xfrm>
            <a:off x="10337380" y="2355245"/>
            <a:ext cx="41182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 name="Rectangle 49">
            <a:extLst>
              <a:ext uri="{FF2B5EF4-FFF2-40B4-BE49-F238E27FC236}">
                <a16:creationId xmlns:a16="http://schemas.microsoft.com/office/drawing/2014/main" id="{1DF5AD4D-9F7E-6D91-4EFB-3279361C208E}"/>
              </a:ext>
            </a:extLst>
          </p:cNvPr>
          <p:cNvSpPr>
            <a:spLocks noChangeArrowheads="1"/>
          </p:cNvSpPr>
          <p:nvPr/>
        </p:nvSpPr>
        <p:spPr bwMode="auto">
          <a:xfrm>
            <a:off x="8925468" y="1816571"/>
            <a:ext cx="2329926" cy="121525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Cohort 1</a:t>
            </a:r>
            <a:r>
              <a:rPr kumimoji="0" lang="en-US" alt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30 Gy ISRT</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Cohort 2</a:t>
            </a:r>
            <a:r>
              <a:rPr kumimoji="0" lang="en-US" alt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r>
              <a:rPr lang="en-US" altLang="en-US" sz="1600" dirty="0">
                <a:solidFill>
                  <a:srgbClr val="FFFFFF"/>
                </a:solidFill>
                <a:latin typeface="Calibri" panose="020F0502020204030204" pitchFamily="34" charset="0"/>
                <a:cs typeface="+mn-cs"/>
              </a:rPr>
              <a:t>2</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0 Gy ISRT</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Cohort 3</a:t>
            </a:r>
            <a:r>
              <a:rPr kumimoji="0" lang="en-US" alt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30 Gy CVRT</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Cohort 4</a:t>
            </a:r>
            <a:r>
              <a:rPr kumimoji="0" lang="en-US" alt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no RT</a:t>
            </a:r>
          </a:p>
        </p:txBody>
      </p:sp>
      <p:sp>
        <p:nvSpPr>
          <p:cNvPr id="41" name="Line 52">
            <a:extLst>
              <a:ext uri="{FF2B5EF4-FFF2-40B4-BE49-F238E27FC236}">
                <a16:creationId xmlns:a16="http://schemas.microsoft.com/office/drawing/2014/main" id="{A02F2546-FF16-AFA9-8893-1AE21C066972}"/>
              </a:ext>
            </a:extLst>
          </p:cNvPr>
          <p:cNvSpPr>
            <a:spLocks noChangeShapeType="1"/>
          </p:cNvSpPr>
          <p:nvPr/>
        </p:nvSpPr>
        <p:spPr bwMode="auto">
          <a:xfrm>
            <a:off x="2642679" y="3117870"/>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9" name="TextBox 48">
            <a:extLst>
              <a:ext uri="{FF2B5EF4-FFF2-40B4-BE49-F238E27FC236}">
                <a16:creationId xmlns:a16="http://schemas.microsoft.com/office/drawing/2014/main" id="{2A74B798-12C4-FD99-F704-90B4275F677F}"/>
              </a:ext>
            </a:extLst>
          </p:cNvPr>
          <p:cNvSpPr txBox="1"/>
          <p:nvPr/>
        </p:nvSpPr>
        <p:spPr bwMode="auto">
          <a:xfrm>
            <a:off x="648051" y="4096930"/>
            <a:ext cx="9948829"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*BV + AVD = brentuximab vedotin 1.2 mg/kg, doxorubicin 25 mg/m</a:t>
            </a:r>
            <a:r>
              <a:rPr lang="en-US" sz="1400" b="0" baseline="30000" dirty="0">
                <a:solidFill>
                  <a:schemeClr val="bg1"/>
                </a:solidFill>
                <a:latin typeface="Calibri" panose="020F0502020204030204" pitchFamily="34" charset="0"/>
              </a:rPr>
              <a:t>2</a:t>
            </a:r>
            <a:r>
              <a:rPr lang="en-US" sz="1400" b="0" dirty="0">
                <a:solidFill>
                  <a:schemeClr val="bg1"/>
                </a:solidFill>
                <a:latin typeface="Calibri" panose="020F0502020204030204" pitchFamily="34" charset="0"/>
              </a:rPr>
              <a:t>, vinblastine 6 mg/m</a:t>
            </a:r>
            <a:r>
              <a:rPr lang="en-US" sz="1400" b="0" baseline="30000" dirty="0">
                <a:solidFill>
                  <a:schemeClr val="bg1"/>
                </a:solidFill>
                <a:latin typeface="Calibri" panose="020F0502020204030204" pitchFamily="34" charset="0"/>
              </a:rPr>
              <a:t>2</a:t>
            </a:r>
            <a:r>
              <a:rPr lang="en-US" sz="1400" b="0" dirty="0">
                <a:solidFill>
                  <a:schemeClr val="bg1"/>
                </a:solidFill>
                <a:latin typeface="Calibri" panose="020F0502020204030204" pitchFamily="34" charset="0"/>
              </a:rPr>
              <a:t>, and dacarbazine 375 mg/m</a:t>
            </a:r>
            <a:r>
              <a:rPr lang="en-US" sz="1400" b="0" baseline="30000" dirty="0">
                <a:solidFill>
                  <a:schemeClr val="bg1"/>
                </a:solidFill>
                <a:latin typeface="Calibri" panose="020F0502020204030204" pitchFamily="34" charset="0"/>
              </a:rPr>
              <a:t>2</a:t>
            </a:r>
            <a:r>
              <a:rPr lang="en-US" sz="1400" b="0" dirty="0">
                <a:solidFill>
                  <a:schemeClr val="bg1"/>
                </a:solidFill>
                <a:latin typeface="Calibri" panose="020F0502020204030204" pitchFamily="34" charset="0"/>
              </a:rPr>
              <a:t> IV on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Days 1 and 15 of 28-day cycle.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Cohort 1: </a:t>
            </a:r>
            <a:r>
              <a:rPr lang="en-US" sz="1400" b="0" dirty="0">
                <a:solidFill>
                  <a:schemeClr val="bg1"/>
                </a:solidFill>
                <a:latin typeface="Calibri" panose="020F0502020204030204" pitchFamily="34" charset="0"/>
                <a:cs typeface="Calibri" panose="020F0502020204030204" pitchFamily="34" charset="0"/>
              </a:rPr>
              <a:t>≥</a:t>
            </a:r>
            <a:r>
              <a:rPr lang="en-US" sz="1400" b="0" dirty="0">
                <a:solidFill>
                  <a:schemeClr val="bg1"/>
                </a:solidFill>
                <a:latin typeface="Calibri" panose="020F0502020204030204" pitchFamily="34" charset="0"/>
              </a:rPr>
              <a:t>1 unfavorable risk factor (&gt;1/3 mediastinal mass ratio or ≥10 cm on CT; ESR ≥50 mm/hr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or ≥30 mm/hr if B symptoms; EN site; &gt;2 LN sites (per GHSG); infradiaphragmatic disease.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Cohort 2: </a:t>
            </a:r>
            <a:r>
              <a:rPr lang="en-US" sz="1400" b="0" dirty="0">
                <a:solidFill>
                  <a:schemeClr val="bg1"/>
                </a:solidFill>
                <a:latin typeface="Calibri" panose="020F0502020204030204" pitchFamily="34" charset="0"/>
                <a:cs typeface="Calibri" panose="020F0502020204030204" pitchFamily="34" charset="0"/>
              </a:rPr>
              <a:t>≥</a:t>
            </a:r>
            <a:r>
              <a:rPr lang="en-US" sz="1400" b="0" dirty="0">
                <a:solidFill>
                  <a:schemeClr val="bg1"/>
                </a:solidFill>
                <a:latin typeface="Calibri" panose="020F0502020204030204" pitchFamily="34" charset="0"/>
              </a:rPr>
              <a:t>1 unfavorable risk factor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(disease bulk &gt;7 cm MTD or MCD in largest lymph node; ESR ≥50 mm/hr or ≥30 mm/hr if B symptoms; EN site; &gt;2 LN sites (per GHSG); infradiaphragmatic disease.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Cohort 3 and cohort 4: unfavorable risk factor (disease bulk &gt;7 cm MTD or MCD in largest lymph node).</a:t>
            </a:r>
          </a:p>
        </p:txBody>
      </p:sp>
      <p:sp>
        <p:nvSpPr>
          <p:cNvPr id="54" name="Rectangle 24">
            <a:extLst>
              <a:ext uri="{FF2B5EF4-FFF2-40B4-BE49-F238E27FC236}">
                <a16:creationId xmlns:a16="http://schemas.microsoft.com/office/drawing/2014/main" id="{2BA32EC5-00FF-0007-E2F2-F1257422D8F3}"/>
              </a:ext>
            </a:extLst>
          </p:cNvPr>
          <p:cNvSpPr>
            <a:spLocks noChangeArrowheads="1"/>
          </p:cNvSpPr>
          <p:nvPr/>
        </p:nvSpPr>
        <p:spPr bwMode="auto">
          <a:xfrm>
            <a:off x="3077263" y="2725885"/>
            <a:ext cx="1092207" cy="783969"/>
          </a:xfrm>
          <a:prstGeom prst="rect">
            <a:avLst/>
          </a:prstGeom>
          <a:solidFill>
            <a:schemeClr val="accent1"/>
          </a:solidFill>
          <a:ln w="9525">
            <a:noFill/>
            <a:miter lim="800000"/>
            <a:headEnd/>
            <a:tailEnd/>
          </a:ln>
        </p:spPr>
        <p:txBody>
          <a:bodyPr wrap="none" anchor="ctr" anchorCtr="1"/>
          <a:lstStyle/>
          <a:p>
            <a:pPr algn="ctr">
              <a:defRPr/>
            </a:pPr>
            <a:r>
              <a:rPr lang="en-US" sz="1600" b="1" dirty="0">
                <a:latin typeface="Calibri" panose="020F0502020204030204" pitchFamily="34" charset="0"/>
                <a:cs typeface="Arial" charset="0"/>
              </a:rPr>
              <a:t>BV + AVD* </a:t>
            </a:r>
          </a:p>
          <a:p>
            <a:pPr algn="ctr">
              <a:defRPr/>
            </a:pPr>
            <a:r>
              <a:rPr lang="en-US" sz="1600" b="0" dirty="0">
                <a:latin typeface="Calibri" panose="020F0502020204030204" pitchFamily="34" charset="0"/>
                <a:cs typeface="Arial" charset="0"/>
              </a:rPr>
              <a:t>x 2 cycles</a:t>
            </a:r>
          </a:p>
        </p:txBody>
      </p:sp>
      <p:sp>
        <p:nvSpPr>
          <p:cNvPr id="55" name="Line 52">
            <a:extLst>
              <a:ext uri="{FF2B5EF4-FFF2-40B4-BE49-F238E27FC236}">
                <a16:creationId xmlns:a16="http://schemas.microsoft.com/office/drawing/2014/main" id="{582B4AE8-854C-AAD4-3F8D-379E68A2D5A6}"/>
              </a:ext>
            </a:extLst>
          </p:cNvPr>
          <p:cNvSpPr>
            <a:spLocks noChangeShapeType="1"/>
          </p:cNvSpPr>
          <p:nvPr/>
        </p:nvSpPr>
        <p:spPr bwMode="auto">
          <a:xfrm>
            <a:off x="4247471" y="3103436"/>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6" name="Rectangle 24">
            <a:extLst>
              <a:ext uri="{FF2B5EF4-FFF2-40B4-BE49-F238E27FC236}">
                <a16:creationId xmlns:a16="http://schemas.microsoft.com/office/drawing/2014/main" id="{08CD89CC-D314-1936-7CBE-36259653CFD4}"/>
              </a:ext>
            </a:extLst>
          </p:cNvPr>
          <p:cNvSpPr>
            <a:spLocks noChangeArrowheads="1"/>
          </p:cNvSpPr>
          <p:nvPr/>
        </p:nvSpPr>
        <p:spPr bwMode="auto">
          <a:xfrm>
            <a:off x="4682055" y="2711451"/>
            <a:ext cx="1092207" cy="783969"/>
          </a:xfrm>
          <a:prstGeom prst="rect">
            <a:avLst/>
          </a:prstGeom>
          <a:solidFill>
            <a:schemeClr val="accent1"/>
          </a:solidFill>
          <a:ln w="9525">
            <a:noFill/>
            <a:miter lim="800000"/>
            <a:headEnd/>
            <a:tailEnd/>
          </a:ln>
        </p:spPr>
        <p:txBody>
          <a:bodyPr wrap="none" anchor="ctr" anchorCtr="1"/>
          <a:lstStyle/>
          <a:p>
            <a:pPr algn="ctr">
              <a:defRPr/>
            </a:pPr>
            <a:r>
              <a:rPr lang="en-US" sz="1600" b="1" dirty="0">
                <a:latin typeface="Calibri" panose="020F0502020204030204" pitchFamily="34" charset="0"/>
                <a:cs typeface="Arial" charset="0"/>
              </a:rPr>
              <a:t>BV + AVD* </a:t>
            </a:r>
          </a:p>
          <a:p>
            <a:pPr algn="ctr">
              <a:defRPr/>
            </a:pPr>
            <a:r>
              <a:rPr lang="en-US" sz="1600" b="0" dirty="0">
                <a:latin typeface="Calibri" panose="020F0502020204030204" pitchFamily="34" charset="0"/>
                <a:cs typeface="Arial" charset="0"/>
              </a:rPr>
              <a:t>x 2 cycles</a:t>
            </a:r>
          </a:p>
        </p:txBody>
      </p:sp>
      <p:sp>
        <p:nvSpPr>
          <p:cNvPr id="57" name="Line 33">
            <a:extLst>
              <a:ext uri="{FF2B5EF4-FFF2-40B4-BE49-F238E27FC236}">
                <a16:creationId xmlns:a16="http://schemas.microsoft.com/office/drawing/2014/main" id="{B832ED6E-5D3C-DF5D-33CE-AEB209316BB5}"/>
              </a:ext>
            </a:extLst>
          </p:cNvPr>
          <p:cNvSpPr>
            <a:spLocks noChangeShapeType="1"/>
          </p:cNvSpPr>
          <p:nvPr/>
        </p:nvSpPr>
        <p:spPr bwMode="auto">
          <a:xfrm>
            <a:off x="4406275" y="2773509"/>
            <a:ext cx="0" cy="26558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58" name="TextBox 57">
            <a:extLst>
              <a:ext uri="{FF2B5EF4-FFF2-40B4-BE49-F238E27FC236}">
                <a16:creationId xmlns:a16="http://schemas.microsoft.com/office/drawing/2014/main" id="{B752E617-EFF2-D150-0959-A0CC9443E76C}"/>
              </a:ext>
            </a:extLst>
          </p:cNvPr>
          <p:cNvSpPr txBox="1"/>
          <p:nvPr/>
        </p:nvSpPr>
        <p:spPr bwMode="auto">
          <a:xfrm>
            <a:off x="3992841" y="2436847"/>
            <a:ext cx="8669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PET-CT2</a:t>
            </a:r>
          </a:p>
        </p:txBody>
      </p:sp>
      <p:sp>
        <p:nvSpPr>
          <p:cNvPr id="60" name="Line 33">
            <a:extLst>
              <a:ext uri="{FF2B5EF4-FFF2-40B4-BE49-F238E27FC236}">
                <a16:creationId xmlns:a16="http://schemas.microsoft.com/office/drawing/2014/main" id="{08BA35FD-FB95-DFC7-E082-52B903B6E5B2}"/>
              </a:ext>
            </a:extLst>
          </p:cNvPr>
          <p:cNvSpPr>
            <a:spLocks noChangeShapeType="1"/>
          </p:cNvSpPr>
          <p:nvPr/>
        </p:nvSpPr>
        <p:spPr bwMode="auto">
          <a:xfrm>
            <a:off x="6168712" y="2766245"/>
            <a:ext cx="0" cy="26558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61" name="TextBox 60">
            <a:extLst>
              <a:ext uri="{FF2B5EF4-FFF2-40B4-BE49-F238E27FC236}">
                <a16:creationId xmlns:a16="http://schemas.microsoft.com/office/drawing/2014/main" id="{70283DC3-AC5A-CE77-0203-55D63184B2D2}"/>
              </a:ext>
            </a:extLst>
          </p:cNvPr>
          <p:cNvSpPr txBox="1"/>
          <p:nvPr/>
        </p:nvSpPr>
        <p:spPr bwMode="auto">
          <a:xfrm>
            <a:off x="5738815" y="2429583"/>
            <a:ext cx="8669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PET-CT4</a:t>
            </a:r>
          </a:p>
        </p:txBody>
      </p:sp>
      <p:sp>
        <p:nvSpPr>
          <p:cNvPr id="62" name="Left Brace 61">
            <a:extLst>
              <a:ext uri="{FF2B5EF4-FFF2-40B4-BE49-F238E27FC236}">
                <a16:creationId xmlns:a16="http://schemas.microsoft.com/office/drawing/2014/main" id="{14C267A4-3855-B78C-FA3B-7377C1DD38EA}"/>
              </a:ext>
            </a:extLst>
          </p:cNvPr>
          <p:cNvSpPr/>
          <p:nvPr/>
        </p:nvSpPr>
        <p:spPr bwMode="auto">
          <a:xfrm>
            <a:off x="6550145" y="2374909"/>
            <a:ext cx="257549" cy="1432125"/>
          </a:xfrm>
          <a:prstGeom prst="lef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63" name="Rectangle 24">
            <a:extLst>
              <a:ext uri="{FF2B5EF4-FFF2-40B4-BE49-F238E27FC236}">
                <a16:creationId xmlns:a16="http://schemas.microsoft.com/office/drawing/2014/main" id="{A1C5CC6B-6D3C-E61D-ED20-C85B51CA53F6}"/>
              </a:ext>
            </a:extLst>
          </p:cNvPr>
          <p:cNvSpPr>
            <a:spLocks noChangeArrowheads="1"/>
          </p:cNvSpPr>
          <p:nvPr/>
        </p:nvSpPr>
        <p:spPr bwMode="auto">
          <a:xfrm>
            <a:off x="6839845" y="2194881"/>
            <a:ext cx="1633508" cy="608541"/>
          </a:xfrm>
          <a:prstGeom prst="rect">
            <a:avLst/>
          </a:prstGeom>
          <a:solidFill>
            <a:schemeClr val="accent1"/>
          </a:solidFill>
          <a:ln w="9525">
            <a:noFill/>
            <a:miter lim="800000"/>
            <a:headEnd/>
            <a:tailEnd/>
          </a:ln>
        </p:spPr>
        <p:txBody>
          <a:bodyPr wrap="none" anchor="ctr" anchorCtr="1"/>
          <a:lstStyle/>
          <a:p>
            <a:pPr algn="ctr">
              <a:defRPr/>
            </a:pPr>
            <a:r>
              <a:rPr lang="en-US" sz="1600" b="1" dirty="0">
                <a:latin typeface="Calibri" panose="020F0502020204030204" pitchFamily="34" charset="0"/>
                <a:cs typeface="Arial" charset="0"/>
              </a:rPr>
              <a:t>PET-CT Negative</a:t>
            </a:r>
            <a:endParaRPr lang="en-US" sz="1600" b="0" dirty="0">
              <a:latin typeface="Calibri" panose="020F0502020204030204" pitchFamily="34" charset="0"/>
              <a:cs typeface="Arial" charset="0"/>
            </a:endParaRPr>
          </a:p>
        </p:txBody>
      </p:sp>
      <p:sp>
        <p:nvSpPr>
          <p:cNvPr id="31744" name="Line 52">
            <a:extLst>
              <a:ext uri="{FF2B5EF4-FFF2-40B4-BE49-F238E27FC236}">
                <a16:creationId xmlns:a16="http://schemas.microsoft.com/office/drawing/2014/main" id="{63582703-2763-CFB4-D714-26A6855B8015}"/>
              </a:ext>
            </a:extLst>
          </p:cNvPr>
          <p:cNvSpPr>
            <a:spLocks noChangeShapeType="1"/>
          </p:cNvSpPr>
          <p:nvPr/>
        </p:nvSpPr>
        <p:spPr bwMode="auto">
          <a:xfrm>
            <a:off x="8540044" y="2503953"/>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31745" name="Rectangle 24">
            <a:extLst>
              <a:ext uri="{FF2B5EF4-FFF2-40B4-BE49-F238E27FC236}">
                <a16:creationId xmlns:a16="http://schemas.microsoft.com/office/drawing/2014/main" id="{44F98B1E-AFB7-922C-425A-F8AF12D943C5}"/>
              </a:ext>
            </a:extLst>
          </p:cNvPr>
          <p:cNvSpPr>
            <a:spLocks noChangeArrowheads="1"/>
          </p:cNvSpPr>
          <p:nvPr/>
        </p:nvSpPr>
        <p:spPr bwMode="auto">
          <a:xfrm>
            <a:off x="6863879" y="3347505"/>
            <a:ext cx="1633508" cy="608541"/>
          </a:xfrm>
          <a:prstGeom prst="rect">
            <a:avLst/>
          </a:prstGeom>
          <a:solidFill>
            <a:schemeClr val="accent1"/>
          </a:solidFill>
          <a:ln w="9525">
            <a:noFill/>
            <a:miter lim="800000"/>
            <a:headEnd/>
            <a:tailEnd/>
          </a:ln>
        </p:spPr>
        <p:txBody>
          <a:bodyPr wrap="none" anchor="ctr" anchorCtr="1"/>
          <a:lstStyle/>
          <a:p>
            <a:pPr algn="ctr">
              <a:defRPr/>
            </a:pPr>
            <a:r>
              <a:rPr lang="en-US" sz="1600" b="1" dirty="0">
                <a:latin typeface="Calibri" panose="020F0502020204030204" pitchFamily="34" charset="0"/>
                <a:cs typeface="Arial" charset="0"/>
              </a:rPr>
              <a:t>PET-CT Positive</a:t>
            </a:r>
            <a:endParaRPr lang="en-US" sz="1600" b="0" dirty="0">
              <a:latin typeface="Calibri" panose="020F0502020204030204" pitchFamily="34" charset="0"/>
              <a:cs typeface="Arial" charset="0"/>
            </a:endParaRPr>
          </a:p>
        </p:txBody>
      </p:sp>
      <p:sp>
        <p:nvSpPr>
          <p:cNvPr id="31748" name="Line 52">
            <a:extLst>
              <a:ext uri="{FF2B5EF4-FFF2-40B4-BE49-F238E27FC236}">
                <a16:creationId xmlns:a16="http://schemas.microsoft.com/office/drawing/2014/main" id="{49B93CF9-9BAB-B184-837B-E5C93B2FF57D}"/>
              </a:ext>
            </a:extLst>
          </p:cNvPr>
          <p:cNvSpPr>
            <a:spLocks noChangeShapeType="1"/>
          </p:cNvSpPr>
          <p:nvPr/>
        </p:nvSpPr>
        <p:spPr bwMode="auto">
          <a:xfrm>
            <a:off x="8540044" y="3650951"/>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31749" name="Rectangle 24">
            <a:extLst>
              <a:ext uri="{FF2B5EF4-FFF2-40B4-BE49-F238E27FC236}">
                <a16:creationId xmlns:a16="http://schemas.microsoft.com/office/drawing/2014/main" id="{ABC078A3-5EA1-9E34-D48C-CAB6EC286DB3}"/>
              </a:ext>
            </a:extLst>
          </p:cNvPr>
          <p:cNvSpPr>
            <a:spLocks noChangeArrowheads="1"/>
          </p:cNvSpPr>
          <p:nvPr/>
        </p:nvSpPr>
        <p:spPr bwMode="auto">
          <a:xfrm>
            <a:off x="8925468" y="3333099"/>
            <a:ext cx="759900" cy="608541"/>
          </a:xfrm>
          <a:prstGeom prst="rect">
            <a:avLst/>
          </a:prstGeom>
          <a:solidFill>
            <a:schemeClr val="accent1"/>
          </a:solidFill>
          <a:ln w="9525">
            <a:noFill/>
            <a:miter lim="800000"/>
            <a:headEnd/>
            <a:tailEnd/>
          </a:ln>
        </p:spPr>
        <p:txBody>
          <a:bodyPr wrap="none" anchor="ctr" anchorCtr="1"/>
          <a:lstStyle/>
          <a:p>
            <a:pPr algn="ctr">
              <a:defRPr/>
            </a:pPr>
            <a:r>
              <a:rPr lang="en-US" sz="1600" b="1" dirty="0">
                <a:latin typeface="Calibri" panose="020F0502020204030204" pitchFamily="34" charset="0"/>
                <a:cs typeface="Arial" charset="0"/>
              </a:rPr>
              <a:t>Biopsy</a:t>
            </a:r>
            <a:endParaRPr lang="en-US" sz="1600" b="0" dirty="0">
              <a:latin typeface="Calibri" panose="020F0502020204030204" pitchFamily="34" charset="0"/>
              <a:cs typeface="Arial" charset="0"/>
            </a:endParaRPr>
          </a:p>
        </p:txBody>
      </p:sp>
      <p:sp>
        <p:nvSpPr>
          <p:cNvPr id="31750" name="Line 33">
            <a:extLst>
              <a:ext uri="{FF2B5EF4-FFF2-40B4-BE49-F238E27FC236}">
                <a16:creationId xmlns:a16="http://schemas.microsoft.com/office/drawing/2014/main" id="{C129B352-2F26-95BC-846D-75F10B467AE7}"/>
              </a:ext>
            </a:extLst>
          </p:cNvPr>
          <p:cNvSpPr>
            <a:spLocks noChangeShapeType="1"/>
          </p:cNvSpPr>
          <p:nvPr/>
        </p:nvSpPr>
        <p:spPr bwMode="auto">
          <a:xfrm rot="10800000">
            <a:off x="9319953" y="3039093"/>
            <a:ext cx="0" cy="26558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31751" name="TextBox 31750">
            <a:extLst>
              <a:ext uri="{FF2B5EF4-FFF2-40B4-BE49-F238E27FC236}">
                <a16:creationId xmlns:a16="http://schemas.microsoft.com/office/drawing/2014/main" id="{D8283C14-B685-31D9-D0A8-C12BDDF3DD94}"/>
              </a:ext>
            </a:extLst>
          </p:cNvPr>
          <p:cNvSpPr txBox="1"/>
          <p:nvPr/>
        </p:nvSpPr>
        <p:spPr bwMode="auto">
          <a:xfrm>
            <a:off x="9309481" y="3019562"/>
            <a:ext cx="9175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Negative</a:t>
            </a:r>
          </a:p>
        </p:txBody>
      </p:sp>
      <p:sp>
        <p:nvSpPr>
          <p:cNvPr id="31753" name="TextBox 31752">
            <a:extLst>
              <a:ext uri="{FF2B5EF4-FFF2-40B4-BE49-F238E27FC236}">
                <a16:creationId xmlns:a16="http://schemas.microsoft.com/office/drawing/2014/main" id="{29063235-55AD-7C9C-4266-F116B4D540BD}"/>
              </a:ext>
            </a:extLst>
          </p:cNvPr>
          <p:cNvSpPr txBox="1"/>
          <p:nvPr/>
        </p:nvSpPr>
        <p:spPr bwMode="auto">
          <a:xfrm>
            <a:off x="9619198" y="3299780"/>
            <a:ext cx="83099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Positive</a:t>
            </a:r>
          </a:p>
        </p:txBody>
      </p:sp>
      <p:sp>
        <p:nvSpPr>
          <p:cNvPr id="31754" name="Rectangle 24">
            <a:extLst>
              <a:ext uri="{FF2B5EF4-FFF2-40B4-BE49-F238E27FC236}">
                <a16:creationId xmlns:a16="http://schemas.microsoft.com/office/drawing/2014/main" id="{F21D5F58-9AFD-5854-6C4F-DC01A6AEFFA1}"/>
              </a:ext>
            </a:extLst>
          </p:cNvPr>
          <p:cNvSpPr>
            <a:spLocks noChangeArrowheads="1"/>
          </p:cNvSpPr>
          <p:nvPr/>
        </p:nvSpPr>
        <p:spPr bwMode="auto">
          <a:xfrm>
            <a:off x="10424398" y="3327944"/>
            <a:ext cx="830997" cy="608541"/>
          </a:xfrm>
          <a:prstGeom prst="rect">
            <a:avLst/>
          </a:prstGeom>
          <a:solidFill>
            <a:schemeClr val="accent1"/>
          </a:solidFill>
          <a:ln w="9525">
            <a:noFill/>
            <a:miter lim="800000"/>
            <a:headEnd/>
            <a:tailEnd/>
          </a:ln>
        </p:spPr>
        <p:txBody>
          <a:bodyPr wrap="none" anchor="ctr" anchorCtr="1"/>
          <a:lstStyle/>
          <a:p>
            <a:pPr algn="ctr">
              <a:defRPr/>
            </a:pPr>
            <a:r>
              <a:rPr lang="en-US" sz="1600" b="1" dirty="0">
                <a:latin typeface="Calibri" panose="020F0502020204030204" pitchFamily="34" charset="0"/>
                <a:cs typeface="Arial" charset="0"/>
              </a:rPr>
              <a:t>Off Study</a:t>
            </a:r>
            <a:endParaRPr lang="en-US" sz="1600" b="0" dirty="0">
              <a:latin typeface="Calibri" panose="020F0502020204030204" pitchFamily="34" charset="0"/>
              <a:cs typeface="Arial" charset="0"/>
            </a:endParaRPr>
          </a:p>
        </p:txBody>
      </p:sp>
      <p:sp>
        <p:nvSpPr>
          <p:cNvPr id="31756" name="Line 52">
            <a:extLst>
              <a:ext uri="{FF2B5EF4-FFF2-40B4-BE49-F238E27FC236}">
                <a16:creationId xmlns:a16="http://schemas.microsoft.com/office/drawing/2014/main" id="{F791EFC3-B9E1-AAB7-7AD3-7C76538E593A}"/>
              </a:ext>
            </a:extLst>
          </p:cNvPr>
          <p:cNvSpPr>
            <a:spLocks noChangeShapeType="1"/>
          </p:cNvSpPr>
          <p:nvPr/>
        </p:nvSpPr>
        <p:spPr bwMode="auto">
          <a:xfrm>
            <a:off x="5864881" y="3098518"/>
            <a:ext cx="6400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31757" name="Line 52">
            <a:extLst>
              <a:ext uri="{FF2B5EF4-FFF2-40B4-BE49-F238E27FC236}">
                <a16:creationId xmlns:a16="http://schemas.microsoft.com/office/drawing/2014/main" id="{8FE889C4-F517-78B5-6348-74FE4468EFEA}"/>
              </a:ext>
            </a:extLst>
          </p:cNvPr>
          <p:cNvSpPr>
            <a:spLocks noChangeShapeType="1"/>
          </p:cNvSpPr>
          <p:nvPr/>
        </p:nvSpPr>
        <p:spPr bwMode="auto">
          <a:xfrm>
            <a:off x="9714656" y="3650951"/>
            <a:ext cx="6400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 name="TextBox 1">
            <a:extLst>
              <a:ext uri="{FF2B5EF4-FFF2-40B4-BE49-F238E27FC236}">
                <a16:creationId xmlns:a16="http://schemas.microsoft.com/office/drawing/2014/main" id="{432D3D5F-184C-EA68-A831-D047592E377B}"/>
              </a:ext>
            </a:extLst>
          </p:cNvPr>
          <p:cNvSpPr txBox="1"/>
          <p:nvPr/>
        </p:nvSpPr>
        <p:spPr bwMode="auto">
          <a:xfrm>
            <a:off x="8927165" y="1239973"/>
            <a:ext cx="23299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Enrollment in                      4 Sequential Cohorts</a:t>
            </a:r>
          </a:p>
        </p:txBody>
      </p:sp>
    </p:spTree>
    <p:extLst>
      <p:ext uri="{BB962C8B-B14F-4D97-AF65-F5344CB8AC3E}">
        <p14:creationId xmlns:p14="http://schemas.microsoft.com/office/powerpoint/2010/main" val="712126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BV + AVD in Early Stage cHL: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3071" y="634827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Stuver. ASH 2022. Abstr 730. Kumar. JCO. 2021;39:2257.</a:t>
            </a:r>
            <a:endParaRPr lang="en-US" altLang="en-US" sz="1200" b="0" dirty="0">
              <a:solidFill>
                <a:schemeClr val="bg2"/>
              </a:solidFill>
              <a:latin typeface="Calibri" panose="020F0502020204030204" pitchFamily="34" charset="0"/>
            </a:endParaRPr>
          </a:p>
        </p:txBody>
      </p:sp>
      <p:graphicFrame>
        <p:nvGraphicFramePr>
          <p:cNvPr id="2" name="Group 3">
            <a:extLst>
              <a:ext uri="{FF2B5EF4-FFF2-40B4-BE49-F238E27FC236}">
                <a16:creationId xmlns:a16="http://schemas.microsoft.com/office/drawing/2014/main" id="{CBFEC25E-7841-38E6-DE0A-8DFB4CA44E11}"/>
              </a:ext>
            </a:extLst>
          </p:cNvPr>
          <p:cNvGraphicFramePr>
            <a:graphicFrameLocks/>
          </p:cNvGraphicFramePr>
          <p:nvPr>
            <p:extLst>
              <p:ext uri="{D42A27DB-BD31-4B8C-83A1-F6EECF244321}">
                <p14:modId xmlns:p14="http://schemas.microsoft.com/office/powerpoint/2010/main" val="2314778199"/>
              </p:ext>
            </p:extLst>
          </p:nvPr>
        </p:nvGraphicFramePr>
        <p:xfrm>
          <a:off x="728472" y="1600200"/>
          <a:ext cx="10777728" cy="3627200"/>
        </p:xfrm>
        <a:graphic>
          <a:graphicData uri="http://schemas.openxmlformats.org/drawingml/2006/table">
            <a:tbl>
              <a:tblPr/>
              <a:tblGrid>
                <a:gridCol w="2119693">
                  <a:extLst>
                    <a:ext uri="{9D8B030D-6E8A-4147-A177-3AD203B41FA5}">
                      <a16:colId xmlns:a16="http://schemas.microsoft.com/office/drawing/2014/main" val="20000"/>
                    </a:ext>
                  </a:extLst>
                </a:gridCol>
                <a:gridCol w="1731607">
                  <a:extLst>
                    <a:ext uri="{9D8B030D-6E8A-4147-A177-3AD203B41FA5}">
                      <a16:colId xmlns:a16="http://schemas.microsoft.com/office/drawing/2014/main" val="20002"/>
                    </a:ext>
                  </a:extLst>
                </a:gridCol>
                <a:gridCol w="1731607">
                  <a:extLst>
                    <a:ext uri="{9D8B030D-6E8A-4147-A177-3AD203B41FA5}">
                      <a16:colId xmlns:a16="http://schemas.microsoft.com/office/drawing/2014/main" val="20003"/>
                    </a:ext>
                  </a:extLst>
                </a:gridCol>
                <a:gridCol w="1731607">
                  <a:extLst>
                    <a:ext uri="{9D8B030D-6E8A-4147-A177-3AD203B41FA5}">
                      <a16:colId xmlns:a16="http://schemas.microsoft.com/office/drawing/2014/main" val="2028546593"/>
                    </a:ext>
                  </a:extLst>
                </a:gridCol>
                <a:gridCol w="1731607">
                  <a:extLst>
                    <a:ext uri="{9D8B030D-6E8A-4147-A177-3AD203B41FA5}">
                      <a16:colId xmlns:a16="http://schemas.microsoft.com/office/drawing/2014/main" val="290857449"/>
                    </a:ext>
                  </a:extLst>
                </a:gridCol>
                <a:gridCol w="1731607">
                  <a:extLst>
                    <a:ext uri="{9D8B030D-6E8A-4147-A177-3AD203B41FA5}">
                      <a16:colId xmlns:a16="http://schemas.microsoft.com/office/drawing/2014/main" val="2196123413"/>
                    </a:ext>
                  </a:extLst>
                </a:gridCol>
              </a:tblGrid>
              <a:tr h="1610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mn-lt"/>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Cohort 1 (n =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Cohort 2 (n =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Cohort 3 (n =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Cohort 4 (n =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Overall (N = 117)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10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Median age,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dirty="0">
                          <a:solidFill>
                            <a:schemeClr val="bg1"/>
                          </a:solidFill>
                          <a:latin typeface="+mn-lt"/>
                        </a:rPr>
                        <a:t>31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dirty="0">
                          <a:solidFill>
                            <a:schemeClr val="bg1"/>
                          </a:solidFill>
                          <a:latin typeface="+mn-lt"/>
                        </a:rPr>
                        <a:t>33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dirty="0">
                          <a:solidFill>
                            <a:schemeClr val="bg1"/>
                          </a:solidFill>
                          <a:latin typeface="+mn-lt"/>
                        </a:rPr>
                        <a:t>31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dirty="0">
                          <a:solidFill>
                            <a:schemeClr val="bg1"/>
                          </a:solidFill>
                          <a:latin typeface="+mn-lt"/>
                        </a:rPr>
                        <a:t>30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b="0" dirty="0">
                          <a:solidFill>
                            <a:schemeClr val="bg1"/>
                          </a:solidFill>
                          <a:latin typeface="+mn-lt"/>
                        </a:rPr>
                        <a:t>32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1610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dirty="0">
                          <a:solidFill>
                            <a:schemeClr val="bg1"/>
                          </a:solidFill>
                          <a:latin typeface="+mn-lt"/>
                        </a:rPr>
                        <a:t>16 (53)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dirty="0">
                          <a:solidFill>
                            <a:schemeClr val="bg1"/>
                          </a:solidFill>
                          <a:latin typeface="+mn-lt"/>
                        </a:rPr>
                        <a:t>17 (59)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dirty="0">
                          <a:solidFill>
                            <a:schemeClr val="bg1"/>
                          </a:solidFill>
                          <a:latin typeface="+mn-lt"/>
                        </a:rPr>
                        <a:t>15 (52)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dirty="0">
                          <a:solidFill>
                            <a:schemeClr val="bg1"/>
                          </a:solidFill>
                          <a:latin typeface="+mn-lt"/>
                        </a:rPr>
                        <a:t>11 (38)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b="0" dirty="0">
                          <a:solidFill>
                            <a:schemeClr val="bg1"/>
                          </a:solidFill>
                          <a:latin typeface="+mn-lt"/>
                        </a:rPr>
                        <a:t>59 (50)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1610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Stage II,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mn-lt"/>
                        </a:rPr>
                        <a:t>30 (100)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mn-lt"/>
                        </a:rPr>
                        <a:t>29 (100)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mn-lt"/>
                        </a:rPr>
                        <a:t>28 (97)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mn-lt"/>
                        </a:rPr>
                        <a:t>28 (97)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0" dirty="0">
                          <a:solidFill>
                            <a:schemeClr val="bg1"/>
                          </a:solidFill>
                          <a:latin typeface="+mn-lt"/>
                        </a:rPr>
                        <a:t>115 (98)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20266697"/>
                  </a:ext>
                </a:extLst>
              </a:tr>
              <a:tr h="10981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Unfavorable risk features,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mn-lt"/>
                        </a:rPr>
                        <a:t>MSK bulk (&gt;7 cm)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mn-lt"/>
                        </a:rPr>
                        <a:t>Traditional bulk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mn-lt"/>
                        </a:rPr>
                        <a:t>Elevated ESR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mn-lt"/>
                        </a:rPr>
                        <a:t>B symptoms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mn-lt"/>
                        </a:rPr>
                        <a:t>EN site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mn-lt"/>
                        </a:rPr>
                        <a:t>&gt;2 nodal sites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mn-lt"/>
                        </a:rPr>
                        <a:t>Infradiaphragmatic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b="0" dirty="0">
                        <a:solidFill>
                          <a:schemeClr val="bg1"/>
                        </a:solidFill>
                        <a:latin typeface="+mn-lt"/>
                      </a:endParaRPr>
                    </a:p>
                    <a:p>
                      <a:pPr algn="ctr"/>
                      <a:endParaRPr lang="en-US" sz="1600" b="0" dirty="0">
                        <a:solidFill>
                          <a:schemeClr val="bg1"/>
                        </a:solidFill>
                        <a:latin typeface="+mn-lt"/>
                      </a:endParaRPr>
                    </a:p>
                    <a:p>
                      <a:pPr algn="ctr"/>
                      <a:r>
                        <a:rPr lang="en-US" sz="1600" b="0" dirty="0">
                          <a:solidFill>
                            <a:schemeClr val="bg1"/>
                          </a:solidFill>
                          <a:latin typeface="+mn-lt"/>
                        </a:rPr>
                        <a:t>23 (77)</a:t>
                      </a:r>
                    </a:p>
                    <a:p>
                      <a:pPr algn="ctr"/>
                      <a:r>
                        <a:rPr lang="en-US" sz="1600" b="0" dirty="0">
                          <a:solidFill>
                            <a:schemeClr val="bg1"/>
                          </a:solidFill>
                          <a:latin typeface="+mn-lt"/>
                        </a:rPr>
                        <a:t>12 (40)</a:t>
                      </a:r>
                    </a:p>
                    <a:p>
                      <a:pPr algn="ctr"/>
                      <a:r>
                        <a:rPr lang="en-US" sz="1600" b="0" dirty="0">
                          <a:solidFill>
                            <a:schemeClr val="bg1"/>
                          </a:solidFill>
                          <a:latin typeface="+mn-lt"/>
                        </a:rPr>
                        <a:t>20 (67)</a:t>
                      </a:r>
                    </a:p>
                    <a:p>
                      <a:pPr algn="ctr"/>
                      <a:r>
                        <a:rPr lang="en-US" sz="1600" b="0" dirty="0">
                          <a:solidFill>
                            <a:schemeClr val="bg1"/>
                          </a:solidFill>
                          <a:latin typeface="+mn-lt"/>
                        </a:rPr>
                        <a:t>15 (50)</a:t>
                      </a:r>
                    </a:p>
                    <a:p>
                      <a:pPr algn="ctr"/>
                      <a:r>
                        <a:rPr lang="en-US" sz="1600" b="0" dirty="0">
                          <a:solidFill>
                            <a:schemeClr val="bg1"/>
                          </a:solidFill>
                          <a:latin typeface="+mn-lt"/>
                        </a:rPr>
                        <a:t>9 (30)</a:t>
                      </a:r>
                    </a:p>
                    <a:p>
                      <a:pPr algn="ctr"/>
                      <a:r>
                        <a:rPr lang="en-US" sz="1600" b="0" dirty="0">
                          <a:solidFill>
                            <a:schemeClr val="bg1"/>
                          </a:solidFill>
                          <a:latin typeface="+mn-lt"/>
                        </a:rPr>
                        <a:t>13 (43)</a:t>
                      </a:r>
                    </a:p>
                    <a:p>
                      <a:pPr algn="ctr"/>
                      <a:r>
                        <a:rPr lang="en-US" sz="1600" b="0" dirty="0">
                          <a:solidFill>
                            <a:schemeClr val="bg1"/>
                          </a:solidFill>
                          <a:latin typeface="+mn-lt"/>
                        </a:rPr>
                        <a:t>1 (3)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b="0" dirty="0">
                        <a:solidFill>
                          <a:schemeClr val="bg1"/>
                        </a:solidFill>
                        <a:latin typeface="+mn-lt"/>
                      </a:endParaRPr>
                    </a:p>
                    <a:p>
                      <a:pPr algn="ctr"/>
                      <a:endParaRPr lang="en-US" sz="1600" b="0" dirty="0">
                        <a:solidFill>
                          <a:schemeClr val="bg1"/>
                        </a:solidFill>
                        <a:latin typeface="+mn-lt"/>
                      </a:endParaRPr>
                    </a:p>
                    <a:p>
                      <a:pPr algn="ctr"/>
                      <a:r>
                        <a:rPr lang="en-US" sz="1600" b="0" dirty="0">
                          <a:solidFill>
                            <a:schemeClr val="bg1"/>
                          </a:solidFill>
                          <a:latin typeface="+mn-lt"/>
                        </a:rPr>
                        <a:t>20 (69)</a:t>
                      </a:r>
                    </a:p>
                    <a:p>
                      <a:pPr algn="ctr"/>
                      <a:r>
                        <a:rPr lang="en-US" sz="1600" b="0" dirty="0">
                          <a:solidFill>
                            <a:schemeClr val="bg1"/>
                          </a:solidFill>
                          <a:latin typeface="+mn-lt"/>
                        </a:rPr>
                        <a:t>9 (31)</a:t>
                      </a:r>
                    </a:p>
                    <a:p>
                      <a:pPr algn="ctr"/>
                      <a:r>
                        <a:rPr lang="en-US" sz="1600" b="0" dirty="0">
                          <a:solidFill>
                            <a:schemeClr val="bg1"/>
                          </a:solidFill>
                          <a:latin typeface="+mn-lt"/>
                        </a:rPr>
                        <a:t>12 (41)</a:t>
                      </a:r>
                    </a:p>
                    <a:p>
                      <a:pPr algn="ctr"/>
                      <a:r>
                        <a:rPr lang="en-US" sz="1600" b="0" dirty="0">
                          <a:solidFill>
                            <a:schemeClr val="bg1"/>
                          </a:solidFill>
                          <a:latin typeface="+mn-lt"/>
                        </a:rPr>
                        <a:t>11 (38)</a:t>
                      </a:r>
                    </a:p>
                    <a:p>
                      <a:pPr algn="ctr"/>
                      <a:r>
                        <a:rPr lang="en-US" sz="1600" b="0" dirty="0">
                          <a:solidFill>
                            <a:schemeClr val="bg1"/>
                          </a:solidFill>
                          <a:latin typeface="+mn-lt"/>
                        </a:rPr>
                        <a:t>6 (21)</a:t>
                      </a:r>
                    </a:p>
                    <a:p>
                      <a:pPr algn="ctr"/>
                      <a:r>
                        <a:rPr lang="en-US" sz="1600" b="0" dirty="0">
                          <a:solidFill>
                            <a:schemeClr val="bg1"/>
                          </a:solidFill>
                          <a:latin typeface="+mn-lt"/>
                        </a:rPr>
                        <a:t>21 (72)</a:t>
                      </a:r>
                    </a:p>
                    <a:p>
                      <a:pPr algn="ctr"/>
                      <a:r>
                        <a:rPr lang="en-US" sz="1600" b="0" dirty="0">
                          <a:solidFill>
                            <a:schemeClr val="bg1"/>
                          </a:solidFill>
                          <a:latin typeface="+mn-lt"/>
                        </a:rPr>
                        <a:t>1 (3)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b="0" dirty="0">
                        <a:solidFill>
                          <a:schemeClr val="bg1"/>
                        </a:solidFill>
                        <a:latin typeface="+mn-lt"/>
                      </a:endParaRPr>
                    </a:p>
                    <a:p>
                      <a:pPr algn="ctr"/>
                      <a:endParaRPr lang="en-US" sz="1600" b="0" dirty="0">
                        <a:solidFill>
                          <a:schemeClr val="bg1"/>
                        </a:solidFill>
                        <a:latin typeface="+mn-lt"/>
                      </a:endParaRPr>
                    </a:p>
                    <a:p>
                      <a:pPr algn="ctr"/>
                      <a:r>
                        <a:rPr lang="en-US" sz="1600" b="0" dirty="0">
                          <a:solidFill>
                            <a:schemeClr val="bg1"/>
                          </a:solidFill>
                          <a:latin typeface="+mn-lt"/>
                        </a:rPr>
                        <a:t>29 (100)</a:t>
                      </a:r>
                    </a:p>
                    <a:p>
                      <a:pPr algn="ctr"/>
                      <a:r>
                        <a:rPr lang="en-US" sz="1600" b="0" dirty="0">
                          <a:solidFill>
                            <a:schemeClr val="bg1"/>
                          </a:solidFill>
                          <a:latin typeface="+mn-lt"/>
                        </a:rPr>
                        <a:t>6 (21)</a:t>
                      </a:r>
                    </a:p>
                    <a:p>
                      <a:pPr algn="ctr"/>
                      <a:r>
                        <a:rPr lang="en-US" sz="1600" b="0" dirty="0">
                          <a:solidFill>
                            <a:schemeClr val="bg1"/>
                          </a:solidFill>
                          <a:latin typeface="+mn-lt"/>
                        </a:rPr>
                        <a:t>12 (41)</a:t>
                      </a:r>
                    </a:p>
                    <a:p>
                      <a:pPr algn="ctr"/>
                      <a:r>
                        <a:rPr lang="en-US" sz="1600" b="0" dirty="0">
                          <a:solidFill>
                            <a:schemeClr val="bg1"/>
                          </a:solidFill>
                          <a:latin typeface="+mn-lt"/>
                        </a:rPr>
                        <a:t>8 (28)</a:t>
                      </a:r>
                    </a:p>
                    <a:p>
                      <a:pPr algn="ctr"/>
                      <a:r>
                        <a:rPr lang="en-US" sz="1600" b="0" dirty="0">
                          <a:solidFill>
                            <a:schemeClr val="bg1"/>
                          </a:solidFill>
                          <a:latin typeface="+mn-lt"/>
                        </a:rPr>
                        <a:t>4 (14)</a:t>
                      </a:r>
                    </a:p>
                    <a:p>
                      <a:pPr algn="ctr"/>
                      <a:r>
                        <a:rPr lang="en-US" sz="1600" b="0" dirty="0">
                          <a:solidFill>
                            <a:schemeClr val="bg1"/>
                          </a:solidFill>
                          <a:latin typeface="+mn-lt"/>
                        </a:rPr>
                        <a:t>10 (34)</a:t>
                      </a:r>
                    </a:p>
                    <a:p>
                      <a:pPr algn="ctr"/>
                      <a:r>
                        <a:rPr lang="en-US" sz="1600" b="0" dirty="0">
                          <a:solidFill>
                            <a:schemeClr val="bg1"/>
                          </a:solidFill>
                          <a:latin typeface="+mn-lt"/>
                        </a:rPr>
                        <a:t>1 (3)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b="0" dirty="0">
                        <a:solidFill>
                          <a:schemeClr val="bg1"/>
                        </a:solidFill>
                        <a:latin typeface="+mn-lt"/>
                      </a:endParaRPr>
                    </a:p>
                    <a:p>
                      <a:pPr algn="ctr"/>
                      <a:endParaRPr lang="en-US" sz="1600" b="0" dirty="0">
                        <a:solidFill>
                          <a:schemeClr val="bg1"/>
                        </a:solidFill>
                        <a:latin typeface="+mn-lt"/>
                      </a:endParaRPr>
                    </a:p>
                    <a:p>
                      <a:pPr algn="ctr"/>
                      <a:r>
                        <a:rPr lang="en-US" sz="1600" b="0" dirty="0">
                          <a:solidFill>
                            <a:schemeClr val="bg1"/>
                          </a:solidFill>
                          <a:latin typeface="+mn-lt"/>
                        </a:rPr>
                        <a:t>29 (100)</a:t>
                      </a:r>
                    </a:p>
                    <a:p>
                      <a:pPr algn="ctr"/>
                      <a:r>
                        <a:rPr lang="en-US" sz="1600" b="0" dirty="0">
                          <a:solidFill>
                            <a:schemeClr val="bg1"/>
                          </a:solidFill>
                          <a:latin typeface="+mn-lt"/>
                        </a:rPr>
                        <a:t>7 (24)</a:t>
                      </a:r>
                    </a:p>
                    <a:p>
                      <a:pPr algn="ctr"/>
                      <a:r>
                        <a:rPr lang="en-US" sz="1600" b="0" dirty="0">
                          <a:solidFill>
                            <a:schemeClr val="bg1"/>
                          </a:solidFill>
                          <a:latin typeface="+mn-lt"/>
                        </a:rPr>
                        <a:t>17 (59)</a:t>
                      </a:r>
                    </a:p>
                    <a:p>
                      <a:pPr algn="ctr"/>
                      <a:r>
                        <a:rPr lang="en-US" sz="1600" b="0" dirty="0">
                          <a:solidFill>
                            <a:schemeClr val="bg1"/>
                          </a:solidFill>
                          <a:latin typeface="+mn-lt"/>
                        </a:rPr>
                        <a:t>12 (41)</a:t>
                      </a:r>
                    </a:p>
                    <a:p>
                      <a:pPr algn="ctr"/>
                      <a:r>
                        <a:rPr lang="en-US" sz="1600" b="0" dirty="0">
                          <a:solidFill>
                            <a:schemeClr val="bg1"/>
                          </a:solidFill>
                          <a:latin typeface="+mn-lt"/>
                        </a:rPr>
                        <a:t>5 (17)</a:t>
                      </a:r>
                    </a:p>
                    <a:p>
                      <a:pPr algn="ctr"/>
                      <a:r>
                        <a:rPr lang="en-US" sz="1600" b="0" dirty="0">
                          <a:solidFill>
                            <a:schemeClr val="bg1"/>
                          </a:solidFill>
                          <a:latin typeface="+mn-lt"/>
                        </a:rPr>
                        <a:t>22 (76)</a:t>
                      </a:r>
                    </a:p>
                    <a:p>
                      <a:pPr algn="ctr"/>
                      <a:r>
                        <a:rPr lang="en-US" sz="1600" b="0" dirty="0">
                          <a:solidFill>
                            <a:schemeClr val="bg1"/>
                          </a:solidFill>
                          <a:latin typeface="+mn-lt"/>
                        </a:rPr>
                        <a:t>1 (3)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b="0" dirty="0">
                        <a:solidFill>
                          <a:schemeClr val="bg1"/>
                        </a:solidFill>
                        <a:latin typeface="+mn-lt"/>
                      </a:endParaRPr>
                    </a:p>
                    <a:p>
                      <a:pPr algn="ctr"/>
                      <a:endParaRPr lang="en-US" sz="1600" b="0" dirty="0">
                        <a:solidFill>
                          <a:schemeClr val="bg1"/>
                        </a:solidFill>
                        <a:latin typeface="+mn-lt"/>
                      </a:endParaRPr>
                    </a:p>
                    <a:p>
                      <a:pPr algn="ctr"/>
                      <a:r>
                        <a:rPr lang="en-US" sz="1600" b="0" dirty="0">
                          <a:solidFill>
                            <a:schemeClr val="bg1"/>
                          </a:solidFill>
                          <a:latin typeface="+mn-lt"/>
                        </a:rPr>
                        <a:t>101 (86)</a:t>
                      </a:r>
                    </a:p>
                    <a:p>
                      <a:pPr algn="ctr"/>
                      <a:r>
                        <a:rPr lang="en-US" sz="1600" b="0" dirty="0">
                          <a:solidFill>
                            <a:schemeClr val="bg1"/>
                          </a:solidFill>
                          <a:latin typeface="+mn-lt"/>
                        </a:rPr>
                        <a:t>32 (27)</a:t>
                      </a:r>
                    </a:p>
                    <a:p>
                      <a:pPr algn="ctr"/>
                      <a:r>
                        <a:rPr lang="en-US" sz="1600" b="0" dirty="0">
                          <a:solidFill>
                            <a:schemeClr val="bg1"/>
                          </a:solidFill>
                          <a:latin typeface="+mn-lt"/>
                        </a:rPr>
                        <a:t>61 (52)</a:t>
                      </a:r>
                    </a:p>
                    <a:p>
                      <a:pPr algn="ctr"/>
                      <a:r>
                        <a:rPr lang="en-US" sz="1600" b="0" dirty="0">
                          <a:solidFill>
                            <a:schemeClr val="bg1"/>
                          </a:solidFill>
                          <a:latin typeface="+mn-lt"/>
                        </a:rPr>
                        <a:t>46 (39)</a:t>
                      </a:r>
                    </a:p>
                    <a:p>
                      <a:pPr algn="ctr"/>
                      <a:r>
                        <a:rPr lang="en-US" sz="1600" b="0" dirty="0">
                          <a:solidFill>
                            <a:schemeClr val="bg1"/>
                          </a:solidFill>
                          <a:latin typeface="+mn-lt"/>
                        </a:rPr>
                        <a:t>24 (21)</a:t>
                      </a:r>
                    </a:p>
                    <a:p>
                      <a:pPr algn="ctr"/>
                      <a:r>
                        <a:rPr lang="en-US" sz="1600" b="0" dirty="0">
                          <a:solidFill>
                            <a:schemeClr val="bg1"/>
                          </a:solidFill>
                          <a:latin typeface="+mn-lt"/>
                        </a:rPr>
                        <a:t>66 (56)</a:t>
                      </a:r>
                    </a:p>
                    <a:p>
                      <a:pPr algn="ctr"/>
                      <a:r>
                        <a:rPr lang="en-US" sz="1600" b="0" dirty="0">
                          <a:solidFill>
                            <a:schemeClr val="bg1"/>
                          </a:solidFill>
                          <a:latin typeface="+mn-lt"/>
                        </a:rPr>
                        <a:t>4 (3.4)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12" name="Group 31811">
            <a:extLst>
              <a:ext uri="{FF2B5EF4-FFF2-40B4-BE49-F238E27FC236}">
                <a16:creationId xmlns:a16="http://schemas.microsoft.com/office/drawing/2014/main" id="{021F9DDC-685A-2512-FD21-770D55ED7B0B}"/>
              </a:ext>
            </a:extLst>
          </p:cNvPr>
          <p:cNvGrpSpPr/>
          <p:nvPr/>
        </p:nvGrpSpPr>
        <p:grpSpPr>
          <a:xfrm>
            <a:off x="4206763" y="2046736"/>
            <a:ext cx="1553957" cy="180481"/>
            <a:chOff x="4206763" y="2046736"/>
            <a:chExt cx="1553957" cy="180481"/>
          </a:xfrm>
        </p:grpSpPr>
        <p:cxnSp>
          <p:nvCxnSpPr>
            <p:cNvPr id="31791" name="Straight Connector 31790">
              <a:extLst>
                <a:ext uri="{FF2B5EF4-FFF2-40B4-BE49-F238E27FC236}">
                  <a16:creationId xmlns:a16="http://schemas.microsoft.com/office/drawing/2014/main" id="{6B93DFC1-2884-E9FB-B80B-A46F167BE70C}"/>
                </a:ext>
              </a:extLst>
            </p:cNvPr>
            <p:cNvCxnSpPr/>
            <p:nvPr/>
          </p:nvCxnSpPr>
          <p:spPr bwMode="auto">
            <a:xfrm flipV="1">
              <a:off x="4206763" y="2046736"/>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54B66C72-EE00-3BA6-911B-F48D128AF336}"/>
                </a:ext>
              </a:extLst>
            </p:cNvPr>
            <p:cNvCxnSpPr/>
            <p:nvPr/>
          </p:nvCxnSpPr>
          <p:spPr bwMode="auto">
            <a:xfrm flipV="1">
              <a:off x="4377234" y="2046736"/>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793" name="Straight Connector 31792">
              <a:extLst>
                <a:ext uri="{FF2B5EF4-FFF2-40B4-BE49-F238E27FC236}">
                  <a16:creationId xmlns:a16="http://schemas.microsoft.com/office/drawing/2014/main" id="{CF8710F0-7163-D49A-C037-AD0A80E94526}"/>
                </a:ext>
              </a:extLst>
            </p:cNvPr>
            <p:cNvCxnSpPr/>
            <p:nvPr/>
          </p:nvCxnSpPr>
          <p:spPr bwMode="auto">
            <a:xfrm flipV="1">
              <a:off x="4591076" y="2046736"/>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794" name="Straight Connector 31793">
              <a:extLst>
                <a:ext uri="{FF2B5EF4-FFF2-40B4-BE49-F238E27FC236}">
                  <a16:creationId xmlns:a16="http://schemas.microsoft.com/office/drawing/2014/main" id="{F555700D-20A9-D059-636E-A6FEC3F23E98}"/>
                </a:ext>
              </a:extLst>
            </p:cNvPr>
            <p:cNvCxnSpPr>
              <a:cxnSpLocks/>
            </p:cNvCxnSpPr>
            <p:nvPr/>
          </p:nvCxnSpPr>
          <p:spPr bwMode="auto">
            <a:xfrm flipV="1">
              <a:off x="4966756"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9DC10DCE-579B-242D-5705-6A37B4C34333}"/>
                </a:ext>
              </a:extLst>
            </p:cNvPr>
            <p:cNvCxnSpPr>
              <a:cxnSpLocks/>
            </p:cNvCxnSpPr>
            <p:nvPr/>
          </p:nvCxnSpPr>
          <p:spPr bwMode="auto">
            <a:xfrm flipV="1">
              <a:off x="5760720"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796" name="Straight Connector 31795">
              <a:extLst>
                <a:ext uri="{FF2B5EF4-FFF2-40B4-BE49-F238E27FC236}">
                  <a16:creationId xmlns:a16="http://schemas.microsoft.com/office/drawing/2014/main" id="{358A6818-1580-6B08-11A8-37EA36582815}"/>
                </a:ext>
              </a:extLst>
            </p:cNvPr>
            <p:cNvCxnSpPr>
              <a:cxnSpLocks/>
            </p:cNvCxnSpPr>
            <p:nvPr/>
          </p:nvCxnSpPr>
          <p:spPr bwMode="auto">
            <a:xfrm flipV="1">
              <a:off x="5048023"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797" name="Straight Connector 31796">
              <a:extLst>
                <a:ext uri="{FF2B5EF4-FFF2-40B4-BE49-F238E27FC236}">
                  <a16:creationId xmlns:a16="http://schemas.microsoft.com/office/drawing/2014/main" id="{3E13CCBA-BB6C-732A-488F-63087742476C}"/>
                </a:ext>
              </a:extLst>
            </p:cNvPr>
            <p:cNvCxnSpPr>
              <a:cxnSpLocks/>
            </p:cNvCxnSpPr>
            <p:nvPr/>
          </p:nvCxnSpPr>
          <p:spPr bwMode="auto">
            <a:xfrm flipV="1">
              <a:off x="5077738"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8357E311-386C-A190-1459-D8C08C543C24}"/>
                </a:ext>
              </a:extLst>
            </p:cNvPr>
            <p:cNvCxnSpPr>
              <a:cxnSpLocks/>
            </p:cNvCxnSpPr>
            <p:nvPr/>
          </p:nvCxnSpPr>
          <p:spPr bwMode="auto">
            <a:xfrm flipV="1">
              <a:off x="5110869"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6DB12C8E-6AB6-4034-ED7D-4DB0A8620866}"/>
                </a:ext>
              </a:extLst>
            </p:cNvPr>
            <p:cNvCxnSpPr>
              <a:cxnSpLocks/>
            </p:cNvCxnSpPr>
            <p:nvPr/>
          </p:nvCxnSpPr>
          <p:spPr bwMode="auto">
            <a:xfrm flipV="1">
              <a:off x="5154842"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D534C43A-45E3-454F-7145-042BB92B5CF5}"/>
                </a:ext>
              </a:extLst>
            </p:cNvPr>
            <p:cNvCxnSpPr>
              <a:cxnSpLocks/>
            </p:cNvCxnSpPr>
            <p:nvPr/>
          </p:nvCxnSpPr>
          <p:spPr bwMode="auto">
            <a:xfrm flipV="1">
              <a:off x="5184358"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626224D5-230F-4619-81CC-155DF4D26BF7}"/>
                </a:ext>
              </a:extLst>
            </p:cNvPr>
            <p:cNvCxnSpPr>
              <a:cxnSpLocks/>
            </p:cNvCxnSpPr>
            <p:nvPr/>
          </p:nvCxnSpPr>
          <p:spPr bwMode="auto">
            <a:xfrm flipV="1">
              <a:off x="5228331"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ECE778ED-1AF1-D527-7D87-C3DF4F4796D8}"/>
                </a:ext>
              </a:extLst>
            </p:cNvPr>
            <p:cNvCxnSpPr>
              <a:cxnSpLocks/>
            </p:cNvCxnSpPr>
            <p:nvPr/>
          </p:nvCxnSpPr>
          <p:spPr bwMode="auto">
            <a:xfrm flipV="1">
              <a:off x="5250015"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2ECFC5F2-2665-B1EE-C196-700A90791728}"/>
                </a:ext>
              </a:extLst>
            </p:cNvPr>
            <p:cNvCxnSpPr>
              <a:cxnSpLocks/>
            </p:cNvCxnSpPr>
            <p:nvPr/>
          </p:nvCxnSpPr>
          <p:spPr bwMode="auto">
            <a:xfrm flipV="1">
              <a:off x="5319891"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FD09423D-5B96-92A5-CFAE-E9F1A67582B1}"/>
                </a:ext>
              </a:extLst>
            </p:cNvPr>
            <p:cNvCxnSpPr>
              <a:cxnSpLocks/>
            </p:cNvCxnSpPr>
            <p:nvPr/>
          </p:nvCxnSpPr>
          <p:spPr bwMode="auto">
            <a:xfrm flipV="1">
              <a:off x="5349408"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5" name="Straight Connector 31804">
              <a:extLst>
                <a:ext uri="{FF2B5EF4-FFF2-40B4-BE49-F238E27FC236}">
                  <a16:creationId xmlns:a16="http://schemas.microsoft.com/office/drawing/2014/main" id="{350CFAA2-C6FF-DE72-4A12-E19B4C5F98D4}"/>
                </a:ext>
              </a:extLst>
            </p:cNvPr>
            <p:cNvCxnSpPr>
              <a:cxnSpLocks/>
            </p:cNvCxnSpPr>
            <p:nvPr/>
          </p:nvCxnSpPr>
          <p:spPr bwMode="auto">
            <a:xfrm flipV="1">
              <a:off x="5371696"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141074BC-09E8-F3B5-EEFE-8662ECE12704}"/>
                </a:ext>
              </a:extLst>
            </p:cNvPr>
            <p:cNvCxnSpPr>
              <a:cxnSpLocks/>
            </p:cNvCxnSpPr>
            <p:nvPr/>
          </p:nvCxnSpPr>
          <p:spPr bwMode="auto">
            <a:xfrm flipV="1">
              <a:off x="5642878"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E117BFB1-35FE-4455-5C6D-66DF2A0531DD}"/>
                </a:ext>
              </a:extLst>
            </p:cNvPr>
            <p:cNvCxnSpPr>
              <a:cxnSpLocks/>
            </p:cNvCxnSpPr>
            <p:nvPr/>
          </p:nvCxnSpPr>
          <p:spPr bwMode="auto">
            <a:xfrm flipV="1">
              <a:off x="5698181"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495492A3-8219-A930-6F84-4F5486836911}"/>
                </a:ext>
              </a:extLst>
            </p:cNvPr>
            <p:cNvCxnSpPr>
              <a:cxnSpLocks/>
            </p:cNvCxnSpPr>
            <p:nvPr/>
          </p:nvCxnSpPr>
          <p:spPr bwMode="auto">
            <a:xfrm flipV="1">
              <a:off x="5496275"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9F2F10DF-C594-CD42-B7AA-79311C79853D}"/>
                </a:ext>
              </a:extLst>
            </p:cNvPr>
            <p:cNvCxnSpPr>
              <a:cxnSpLocks/>
            </p:cNvCxnSpPr>
            <p:nvPr/>
          </p:nvCxnSpPr>
          <p:spPr bwMode="auto">
            <a:xfrm flipV="1">
              <a:off x="5583619"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5622CA50-BC11-00E2-AEBB-F7CAB4858B64}"/>
                </a:ext>
              </a:extLst>
            </p:cNvPr>
            <p:cNvCxnSpPr>
              <a:cxnSpLocks/>
            </p:cNvCxnSpPr>
            <p:nvPr/>
          </p:nvCxnSpPr>
          <p:spPr bwMode="auto">
            <a:xfrm flipV="1">
              <a:off x="5522780" y="2151792"/>
              <a:ext cx="0" cy="75425"/>
            </a:xfrm>
            <a:prstGeom prst="line">
              <a:avLst/>
            </a:prstGeom>
            <a:noFill/>
            <a:ln w="28575" cap="flat" cmpd="sng" algn="ctr">
              <a:solidFill>
                <a:schemeClr val="accent6"/>
              </a:solidFill>
              <a:prstDash val="solid"/>
              <a:round/>
              <a:headEnd type="none" w="med" len="med"/>
              <a:tailEnd type="none" w="med" len="med"/>
            </a:ln>
            <a:effectLst/>
          </p:spPr>
        </p:cxnSp>
        <p:cxnSp>
          <p:nvCxnSpPr>
            <p:cNvPr id="31811" name="Straight Connector 31810">
              <a:extLst>
                <a:ext uri="{FF2B5EF4-FFF2-40B4-BE49-F238E27FC236}">
                  <a16:creationId xmlns:a16="http://schemas.microsoft.com/office/drawing/2014/main" id="{A8008A05-A9AC-594E-814A-81DCAE3343D7}"/>
                </a:ext>
              </a:extLst>
            </p:cNvPr>
            <p:cNvCxnSpPr>
              <a:cxnSpLocks/>
            </p:cNvCxnSpPr>
            <p:nvPr/>
          </p:nvCxnSpPr>
          <p:spPr bwMode="auto">
            <a:xfrm flipV="1">
              <a:off x="5548681" y="2151792"/>
              <a:ext cx="0" cy="75425"/>
            </a:xfrm>
            <a:prstGeom prst="line">
              <a:avLst/>
            </a:prstGeom>
            <a:noFill/>
            <a:ln w="28575" cap="flat" cmpd="sng" algn="ctr">
              <a:solidFill>
                <a:schemeClr val="accent6"/>
              </a:solidFill>
              <a:prstDash val="solid"/>
              <a:round/>
              <a:headEnd type="none" w="med" len="med"/>
              <a:tailEnd type="none" w="med" len="med"/>
            </a:ln>
            <a:effectLst/>
          </p:spPr>
        </p:cxnSp>
      </p:grpSp>
      <p:sp>
        <p:nvSpPr>
          <p:cNvPr id="31766" name="Freeform 31765">
            <a:extLst>
              <a:ext uri="{FF2B5EF4-FFF2-40B4-BE49-F238E27FC236}">
                <a16:creationId xmlns:a16="http://schemas.microsoft.com/office/drawing/2014/main" id="{C70704F8-0927-C19E-87F1-F527F9F6110C}"/>
              </a:ext>
            </a:extLst>
          </p:cNvPr>
          <p:cNvSpPr/>
          <p:nvPr/>
        </p:nvSpPr>
        <p:spPr bwMode="auto">
          <a:xfrm>
            <a:off x="3958046" y="2031274"/>
            <a:ext cx="1802674" cy="195943"/>
          </a:xfrm>
          <a:custGeom>
            <a:avLst/>
            <a:gdLst>
              <a:gd name="connsiteX0" fmla="*/ 0 w 1802674"/>
              <a:gd name="connsiteY0" fmla="*/ 0 h 195943"/>
              <a:gd name="connsiteX1" fmla="*/ 0 w 1802674"/>
              <a:gd name="connsiteY1" fmla="*/ 84909 h 195943"/>
              <a:gd name="connsiteX2" fmla="*/ 960120 w 1802674"/>
              <a:gd name="connsiteY2" fmla="*/ 84909 h 195943"/>
              <a:gd name="connsiteX3" fmla="*/ 960120 w 1802674"/>
              <a:gd name="connsiteY3" fmla="*/ 195943 h 195943"/>
              <a:gd name="connsiteX4" fmla="*/ 1802674 w 1802674"/>
              <a:gd name="connsiteY4" fmla="*/ 195943 h 1959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2674" h="195943">
                <a:moveTo>
                  <a:pt x="0" y="0"/>
                </a:moveTo>
                <a:lnTo>
                  <a:pt x="0" y="84909"/>
                </a:lnTo>
                <a:lnTo>
                  <a:pt x="960120" y="84909"/>
                </a:lnTo>
                <a:lnTo>
                  <a:pt x="960120" y="195943"/>
                </a:lnTo>
                <a:lnTo>
                  <a:pt x="1802674" y="195943"/>
                </a:lnTo>
              </a:path>
            </a:pathLst>
          </a:custGeom>
          <a:noFill/>
          <a:ln w="28575">
            <a:solidFill>
              <a:schemeClr val="accent6"/>
            </a:solidFill>
            <a:miter lim="800000"/>
            <a:headEnd/>
            <a:tailEnd/>
          </a:ln>
        </p:spPr>
        <p:txBody>
          <a:bodyPr rtlCol="0" anchor="ctr"/>
          <a:lstStyle/>
          <a:p>
            <a:pPr algn="ctr"/>
            <a:endParaRPr lang="en-US"/>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BV + AVD in Early-Stage cHL: PFS by Cohort</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40047" y="636161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Stuver. ASH 2022. Abstr 730.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47" name="TextBox 46">
            <a:extLst>
              <a:ext uri="{FF2B5EF4-FFF2-40B4-BE49-F238E27FC236}">
                <a16:creationId xmlns:a16="http://schemas.microsoft.com/office/drawing/2014/main" id="{BB148175-1E7D-C3B3-D50E-9D5A30C9B47C}"/>
              </a:ext>
            </a:extLst>
          </p:cNvPr>
          <p:cNvSpPr txBox="1"/>
          <p:nvPr/>
        </p:nvSpPr>
        <p:spPr>
          <a:xfrm>
            <a:off x="3891817" y="4322727"/>
            <a:ext cx="745717" cy="338554"/>
          </a:xfrm>
          <a:prstGeom prst="rect">
            <a:avLst/>
          </a:prstGeom>
          <a:noFill/>
        </p:spPr>
        <p:txBody>
          <a:bodyPr wrap="none" rtlCol="0">
            <a:spAutoFit/>
          </a:bodyPr>
          <a:lstStyle/>
          <a:p>
            <a:pPr defTabSz="457200" eaLnBrk="1" hangingPunct="1"/>
            <a:r>
              <a:rPr lang="en-US" sz="1600" b="0" i="1" dirty="0">
                <a:solidFill>
                  <a:prstClr val="black"/>
                </a:solidFill>
                <a:latin typeface="Calibri"/>
                <a:ea typeface="Geneva" charset="0"/>
              </a:rPr>
              <a:t>P</a:t>
            </a:r>
            <a:r>
              <a:rPr lang="en-US" sz="1600" b="0" dirty="0">
                <a:solidFill>
                  <a:prstClr val="black"/>
                </a:solidFill>
                <a:latin typeface="Calibri"/>
                <a:ea typeface="Geneva" charset="0"/>
              </a:rPr>
              <a:t> = .78</a:t>
            </a:r>
          </a:p>
        </p:txBody>
      </p:sp>
      <p:sp>
        <p:nvSpPr>
          <p:cNvPr id="49" name="TextBox 48">
            <a:extLst>
              <a:ext uri="{FF2B5EF4-FFF2-40B4-BE49-F238E27FC236}">
                <a16:creationId xmlns:a16="http://schemas.microsoft.com/office/drawing/2014/main" id="{37C49023-266A-49DD-F1EF-326636915ADF}"/>
              </a:ext>
            </a:extLst>
          </p:cNvPr>
          <p:cNvSpPr txBox="1"/>
          <p:nvPr/>
        </p:nvSpPr>
        <p:spPr bwMode="auto">
          <a:xfrm rot="16200000">
            <a:off x="1712987" y="3224105"/>
            <a:ext cx="2698782"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sp>
        <p:nvSpPr>
          <p:cNvPr id="50" name="TextBox 49">
            <a:extLst>
              <a:ext uri="{FF2B5EF4-FFF2-40B4-BE49-F238E27FC236}">
                <a16:creationId xmlns:a16="http://schemas.microsoft.com/office/drawing/2014/main" id="{7D31E6F6-C871-2337-91FE-7C937F6CE138}"/>
              </a:ext>
            </a:extLst>
          </p:cNvPr>
          <p:cNvSpPr txBox="1"/>
          <p:nvPr/>
        </p:nvSpPr>
        <p:spPr bwMode="auto">
          <a:xfrm>
            <a:off x="3756659" y="1484811"/>
            <a:ext cx="4871526" cy="400110"/>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PFS By Cohort</a:t>
            </a:r>
          </a:p>
        </p:txBody>
      </p:sp>
      <p:sp>
        <p:nvSpPr>
          <p:cNvPr id="48" name="TextBox 47">
            <a:extLst>
              <a:ext uri="{FF2B5EF4-FFF2-40B4-BE49-F238E27FC236}">
                <a16:creationId xmlns:a16="http://schemas.microsoft.com/office/drawing/2014/main" id="{76C4ACD9-D81C-F3D7-9E41-0A0F40581B6D}"/>
              </a:ext>
            </a:extLst>
          </p:cNvPr>
          <p:cNvSpPr txBox="1"/>
          <p:nvPr/>
        </p:nvSpPr>
        <p:spPr bwMode="auto">
          <a:xfrm>
            <a:off x="3756658" y="4978042"/>
            <a:ext cx="4714621"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6" name="TextBox 5">
            <a:extLst>
              <a:ext uri="{FF2B5EF4-FFF2-40B4-BE49-F238E27FC236}">
                <a16:creationId xmlns:a16="http://schemas.microsoft.com/office/drawing/2014/main" id="{D30AE776-58AF-E889-738F-B62E113C2A76}"/>
              </a:ext>
            </a:extLst>
          </p:cNvPr>
          <p:cNvSpPr txBox="1"/>
          <p:nvPr/>
        </p:nvSpPr>
        <p:spPr>
          <a:xfrm>
            <a:off x="2195933" y="5186243"/>
            <a:ext cx="1689693" cy="338554"/>
          </a:xfrm>
          <a:prstGeom prst="rect">
            <a:avLst/>
          </a:prstGeom>
          <a:noFill/>
        </p:spPr>
        <p:txBody>
          <a:bodyPr wrap="none" rtlCol="0">
            <a:spAutoFit/>
          </a:bodyPr>
          <a:lstStyle/>
          <a:p>
            <a:pPr defTabSz="457200" eaLnBrk="1" hangingPunct="1"/>
            <a:r>
              <a:rPr lang="en-US" sz="1600" dirty="0">
                <a:solidFill>
                  <a:prstClr val="black"/>
                </a:solidFill>
                <a:latin typeface="+mj-lt"/>
                <a:ea typeface="Geneva" charset="0"/>
              </a:rPr>
              <a:t>Patients at Risk, n</a:t>
            </a:r>
          </a:p>
        </p:txBody>
      </p:sp>
      <p:sp>
        <p:nvSpPr>
          <p:cNvPr id="8" name="TextBox 7">
            <a:extLst>
              <a:ext uri="{FF2B5EF4-FFF2-40B4-BE49-F238E27FC236}">
                <a16:creationId xmlns:a16="http://schemas.microsoft.com/office/drawing/2014/main" id="{6C794DAB-2C43-6691-73C9-F4C6D7DB9A7A}"/>
              </a:ext>
            </a:extLst>
          </p:cNvPr>
          <p:cNvSpPr txBox="1"/>
          <p:nvPr/>
        </p:nvSpPr>
        <p:spPr>
          <a:xfrm>
            <a:off x="3558780" y="5446924"/>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29</a:t>
            </a:r>
          </a:p>
        </p:txBody>
      </p:sp>
      <p:sp>
        <p:nvSpPr>
          <p:cNvPr id="9" name="TextBox 8">
            <a:extLst>
              <a:ext uri="{FF2B5EF4-FFF2-40B4-BE49-F238E27FC236}">
                <a16:creationId xmlns:a16="http://schemas.microsoft.com/office/drawing/2014/main" id="{F20C4793-B324-D031-49BF-FD3F458103EB}"/>
              </a:ext>
            </a:extLst>
          </p:cNvPr>
          <p:cNvSpPr txBox="1"/>
          <p:nvPr/>
        </p:nvSpPr>
        <p:spPr>
          <a:xfrm>
            <a:off x="3558780" y="5634002"/>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29</a:t>
            </a:r>
          </a:p>
        </p:txBody>
      </p:sp>
      <p:sp>
        <p:nvSpPr>
          <p:cNvPr id="10" name="TextBox 9">
            <a:extLst>
              <a:ext uri="{FF2B5EF4-FFF2-40B4-BE49-F238E27FC236}">
                <a16:creationId xmlns:a16="http://schemas.microsoft.com/office/drawing/2014/main" id="{A72B39FA-7EDE-3CAA-B1D9-84E0588D2908}"/>
              </a:ext>
            </a:extLst>
          </p:cNvPr>
          <p:cNvSpPr txBox="1"/>
          <p:nvPr/>
        </p:nvSpPr>
        <p:spPr>
          <a:xfrm>
            <a:off x="3558780" y="5821080"/>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29</a:t>
            </a:r>
          </a:p>
        </p:txBody>
      </p:sp>
      <p:sp>
        <p:nvSpPr>
          <p:cNvPr id="11" name="TextBox 10">
            <a:extLst>
              <a:ext uri="{FF2B5EF4-FFF2-40B4-BE49-F238E27FC236}">
                <a16:creationId xmlns:a16="http://schemas.microsoft.com/office/drawing/2014/main" id="{5C7C5B1F-B63A-EBAB-8F0C-99E6E9AA9460}"/>
              </a:ext>
            </a:extLst>
          </p:cNvPr>
          <p:cNvSpPr txBox="1"/>
          <p:nvPr/>
        </p:nvSpPr>
        <p:spPr>
          <a:xfrm>
            <a:off x="3558780" y="6008158"/>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29</a:t>
            </a:r>
          </a:p>
        </p:txBody>
      </p:sp>
      <p:sp>
        <p:nvSpPr>
          <p:cNvPr id="12" name="TextBox 11">
            <a:extLst>
              <a:ext uri="{FF2B5EF4-FFF2-40B4-BE49-F238E27FC236}">
                <a16:creationId xmlns:a16="http://schemas.microsoft.com/office/drawing/2014/main" id="{B312EC02-7D3E-7C5C-F678-D9793996B50E}"/>
              </a:ext>
            </a:extLst>
          </p:cNvPr>
          <p:cNvSpPr txBox="1"/>
          <p:nvPr/>
        </p:nvSpPr>
        <p:spPr>
          <a:xfrm>
            <a:off x="4493945" y="5446924"/>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25</a:t>
            </a:r>
          </a:p>
        </p:txBody>
      </p:sp>
      <p:sp>
        <p:nvSpPr>
          <p:cNvPr id="13" name="TextBox 12">
            <a:extLst>
              <a:ext uri="{FF2B5EF4-FFF2-40B4-BE49-F238E27FC236}">
                <a16:creationId xmlns:a16="http://schemas.microsoft.com/office/drawing/2014/main" id="{3CFCC88A-BDFA-7165-0871-7A0868B4AFA3}"/>
              </a:ext>
            </a:extLst>
          </p:cNvPr>
          <p:cNvSpPr txBox="1"/>
          <p:nvPr/>
        </p:nvSpPr>
        <p:spPr>
          <a:xfrm>
            <a:off x="4493945" y="5634002"/>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29</a:t>
            </a:r>
          </a:p>
        </p:txBody>
      </p:sp>
      <p:sp>
        <p:nvSpPr>
          <p:cNvPr id="14" name="TextBox 13">
            <a:extLst>
              <a:ext uri="{FF2B5EF4-FFF2-40B4-BE49-F238E27FC236}">
                <a16:creationId xmlns:a16="http://schemas.microsoft.com/office/drawing/2014/main" id="{B66F4647-8446-4F50-FB16-6C67BF772358}"/>
              </a:ext>
            </a:extLst>
          </p:cNvPr>
          <p:cNvSpPr txBox="1"/>
          <p:nvPr/>
        </p:nvSpPr>
        <p:spPr>
          <a:xfrm>
            <a:off x="4493945" y="5821080"/>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26</a:t>
            </a:r>
          </a:p>
        </p:txBody>
      </p:sp>
      <p:sp>
        <p:nvSpPr>
          <p:cNvPr id="15" name="TextBox 14">
            <a:extLst>
              <a:ext uri="{FF2B5EF4-FFF2-40B4-BE49-F238E27FC236}">
                <a16:creationId xmlns:a16="http://schemas.microsoft.com/office/drawing/2014/main" id="{37ABD58F-53D0-BAF0-1751-9F2F024D6731}"/>
              </a:ext>
            </a:extLst>
          </p:cNvPr>
          <p:cNvSpPr txBox="1"/>
          <p:nvPr/>
        </p:nvSpPr>
        <p:spPr>
          <a:xfrm>
            <a:off x="4493945" y="6008158"/>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24</a:t>
            </a:r>
          </a:p>
        </p:txBody>
      </p:sp>
      <p:sp>
        <p:nvSpPr>
          <p:cNvPr id="16" name="TextBox 15">
            <a:extLst>
              <a:ext uri="{FF2B5EF4-FFF2-40B4-BE49-F238E27FC236}">
                <a16:creationId xmlns:a16="http://schemas.microsoft.com/office/drawing/2014/main" id="{2C78C3A4-6515-9AC1-445A-061D62C433CB}"/>
              </a:ext>
            </a:extLst>
          </p:cNvPr>
          <p:cNvSpPr txBox="1"/>
          <p:nvPr/>
        </p:nvSpPr>
        <p:spPr>
          <a:xfrm>
            <a:off x="5447832" y="5446924"/>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23</a:t>
            </a:r>
          </a:p>
        </p:txBody>
      </p:sp>
      <p:sp>
        <p:nvSpPr>
          <p:cNvPr id="17" name="TextBox 16">
            <a:extLst>
              <a:ext uri="{FF2B5EF4-FFF2-40B4-BE49-F238E27FC236}">
                <a16:creationId xmlns:a16="http://schemas.microsoft.com/office/drawing/2014/main" id="{15F757BD-8C0E-EEFE-A591-1CB38D2AAF5B}"/>
              </a:ext>
            </a:extLst>
          </p:cNvPr>
          <p:cNvSpPr txBox="1"/>
          <p:nvPr/>
        </p:nvSpPr>
        <p:spPr>
          <a:xfrm>
            <a:off x="5447832" y="5634002"/>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27</a:t>
            </a:r>
          </a:p>
        </p:txBody>
      </p:sp>
      <p:sp>
        <p:nvSpPr>
          <p:cNvPr id="18" name="TextBox 17">
            <a:extLst>
              <a:ext uri="{FF2B5EF4-FFF2-40B4-BE49-F238E27FC236}">
                <a16:creationId xmlns:a16="http://schemas.microsoft.com/office/drawing/2014/main" id="{08A0A0C2-BD1D-AAB9-7EEF-447CFB4386F0}"/>
              </a:ext>
            </a:extLst>
          </p:cNvPr>
          <p:cNvSpPr txBox="1"/>
          <p:nvPr/>
        </p:nvSpPr>
        <p:spPr>
          <a:xfrm>
            <a:off x="5447832" y="5821080"/>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17</a:t>
            </a:r>
          </a:p>
        </p:txBody>
      </p:sp>
      <p:sp>
        <p:nvSpPr>
          <p:cNvPr id="19" name="TextBox 18">
            <a:extLst>
              <a:ext uri="{FF2B5EF4-FFF2-40B4-BE49-F238E27FC236}">
                <a16:creationId xmlns:a16="http://schemas.microsoft.com/office/drawing/2014/main" id="{A5A8A657-8FAC-FE39-720B-AF7F7B2D4552}"/>
              </a:ext>
            </a:extLst>
          </p:cNvPr>
          <p:cNvSpPr txBox="1"/>
          <p:nvPr/>
        </p:nvSpPr>
        <p:spPr>
          <a:xfrm>
            <a:off x="5493517" y="6008158"/>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4</a:t>
            </a:r>
          </a:p>
        </p:txBody>
      </p:sp>
      <p:sp>
        <p:nvSpPr>
          <p:cNvPr id="20" name="TextBox 19">
            <a:extLst>
              <a:ext uri="{FF2B5EF4-FFF2-40B4-BE49-F238E27FC236}">
                <a16:creationId xmlns:a16="http://schemas.microsoft.com/office/drawing/2014/main" id="{739A5EAC-C37B-B6AA-47A6-604EA931E085}"/>
              </a:ext>
            </a:extLst>
          </p:cNvPr>
          <p:cNvSpPr txBox="1"/>
          <p:nvPr/>
        </p:nvSpPr>
        <p:spPr>
          <a:xfrm>
            <a:off x="6380600" y="5446924"/>
            <a:ext cx="36740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16</a:t>
            </a:r>
          </a:p>
        </p:txBody>
      </p:sp>
      <p:sp>
        <p:nvSpPr>
          <p:cNvPr id="21" name="TextBox 20">
            <a:extLst>
              <a:ext uri="{FF2B5EF4-FFF2-40B4-BE49-F238E27FC236}">
                <a16:creationId xmlns:a16="http://schemas.microsoft.com/office/drawing/2014/main" id="{FF747456-3B77-EF77-B9D6-09617449EF16}"/>
              </a:ext>
            </a:extLst>
          </p:cNvPr>
          <p:cNvSpPr txBox="1"/>
          <p:nvPr/>
        </p:nvSpPr>
        <p:spPr>
          <a:xfrm>
            <a:off x="6426285" y="5634002"/>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5</a:t>
            </a:r>
          </a:p>
        </p:txBody>
      </p:sp>
      <p:sp>
        <p:nvSpPr>
          <p:cNvPr id="22" name="TextBox 21">
            <a:extLst>
              <a:ext uri="{FF2B5EF4-FFF2-40B4-BE49-F238E27FC236}">
                <a16:creationId xmlns:a16="http://schemas.microsoft.com/office/drawing/2014/main" id="{094A5726-E289-86BC-D59B-7438B73F63AE}"/>
              </a:ext>
            </a:extLst>
          </p:cNvPr>
          <p:cNvSpPr txBox="1"/>
          <p:nvPr/>
        </p:nvSpPr>
        <p:spPr>
          <a:xfrm>
            <a:off x="6426285" y="5821080"/>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1</a:t>
            </a:r>
          </a:p>
        </p:txBody>
      </p:sp>
      <p:sp>
        <p:nvSpPr>
          <p:cNvPr id="23" name="TextBox 22">
            <a:extLst>
              <a:ext uri="{FF2B5EF4-FFF2-40B4-BE49-F238E27FC236}">
                <a16:creationId xmlns:a16="http://schemas.microsoft.com/office/drawing/2014/main" id="{4E49BB1A-744C-AE53-185F-E03C0968A8FC}"/>
              </a:ext>
            </a:extLst>
          </p:cNvPr>
          <p:cNvSpPr txBox="1"/>
          <p:nvPr/>
        </p:nvSpPr>
        <p:spPr>
          <a:xfrm>
            <a:off x="6426285" y="6008158"/>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0</a:t>
            </a:r>
          </a:p>
        </p:txBody>
      </p:sp>
      <p:sp>
        <p:nvSpPr>
          <p:cNvPr id="25" name="TextBox 24">
            <a:extLst>
              <a:ext uri="{FF2B5EF4-FFF2-40B4-BE49-F238E27FC236}">
                <a16:creationId xmlns:a16="http://schemas.microsoft.com/office/drawing/2014/main" id="{3CE2D8DA-F966-73CD-00A9-6C7C42029FF5}"/>
              </a:ext>
            </a:extLst>
          </p:cNvPr>
          <p:cNvSpPr txBox="1"/>
          <p:nvPr/>
        </p:nvSpPr>
        <p:spPr>
          <a:xfrm>
            <a:off x="7394102" y="5446924"/>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4</a:t>
            </a:r>
          </a:p>
        </p:txBody>
      </p:sp>
      <p:sp>
        <p:nvSpPr>
          <p:cNvPr id="26" name="TextBox 25">
            <a:extLst>
              <a:ext uri="{FF2B5EF4-FFF2-40B4-BE49-F238E27FC236}">
                <a16:creationId xmlns:a16="http://schemas.microsoft.com/office/drawing/2014/main" id="{7220416D-C297-49B4-D204-0836D2A12DA3}"/>
              </a:ext>
            </a:extLst>
          </p:cNvPr>
          <p:cNvSpPr txBox="1"/>
          <p:nvPr/>
        </p:nvSpPr>
        <p:spPr>
          <a:xfrm>
            <a:off x="7394102" y="5634002"/>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0</a:t>
            </a:r>
          </a:p>
        </p:txBody>
      </p:sp>
      <p:sp>
        <p:nvSpPr>
          <p:cNvPr id="27" name="TextBox 26">
            <a:extLst>
              <a:ext uri="{FF2B5EF4-FFF2-40B4-BE49-F238E27FC236}">
                <a16:creationId xmlns:a16="http://schemas.microsoft.com/office/drawing/2014/main" id="{C1BFC5E0-3A24-58F3-9091-18A4D96C27B2}"/>
              </a:ext>
            </a:extLst>
          </p:cNvPr>
          <p:cNvSpPr txBox="1"/>
          <p:nvPr/>
        </p:nvSpPr>
        <p:spPr>
          <a:xfrm>
            <a:off x="7394102" y="5821080"/>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0</a:t>
            </a:r>
          </a:p>
        </p:txBody>
      </p:sp>
      <p:sp>
        <p:nvSpPr>
          <p:cNvPr id="28" name="TextBox 27">
            <a:extLst>
              <a:ext uri="{FF2B5EF4-FFF2-40B4-BE49-F238E27FC236}">
                <a16:creationId xmlns:a16="http://schemas.microsoft.com/office/drawing/2014/main" id="{C40ADA2F-0BDB-19EF-D9D6-E6A8A9A8C2FE}"/>
              </a:ext>
            </a:extLst>
          </p:cNvPr>
          <p:cNvSpPr txBox="1"/>
          <p:nvPr/>
        </p:nvSpPr>
        <p:spPr>
          <a:xfrm>
            <a:off x="7394102" y="6008158"/>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0</a:t>
            </a:r>
          </a:p>
        </p:txBody>
      </p:sp>
      <p:sp>
        <p:nvSpPr>
          <p:cNvPr id="29" name="TextBox 28">
            <a:extLst>
              <a:ext uri="{FF2B5EF4-FFF2-40B4-BE49-F238E27FC236}">
                <a16:creationId xmlns:a16="http://schemas.microsoft.com/office/drawing/2014/main" id="{4F8A7707-6760-5780-576F-9260D4B94529}"/>
              </a:ext>
            </a:extLst>
          </p:cNvPr>
          <p:cNvSpPr txBox="1"/>
          <p:nvPr/>
        </p:nvSpPr>
        <p:spPr>
          <a:xfrm>
            <a:off x="8364971" y="5446924"/>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0</a:t>
            </a:r>
          </a:p>
        </p:txBody>
      </p:sp>
      <p:sp>
        <p:nvSpPr>
          <p:cNvPr id="30" name="TextBox 29">
            <a:extLst>
              <a:ext uri="{FF2B5EF4-FFF2-40B4-BE49-F238E27FC236}">
                <a16:creationId xmlns:a16="http://schemas.microsoft.com/office/drawing/2014/main" id="{87718E6D-AD65-FA3E-A023-0CDBDC21A3E3}"/>
              </a:ext>
            </a:extLst>
          </p:cNvPr>
          <p:cNvSpPr txBox="1"/>
          <p:nvPr/>
        </p:nvSpPr>
        <p:spPr>
          <a:xfrm>
            <a:off x="8364971" y="5634002"/>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0</a:t>
            </a:r>
          </a:p>
        </p:txBody>
      </p:sp>
      <p:sp>
        <p:nvSpPr>
          <p:cNvPr id="31" name="TextBox 30">
            <a:extLst>
              <a:ext uri="{FF2B5EF4-FFF2-40B4-BE49-F238E27FC236}">
                <a16:creationId xmlns:a16="http://schemas.microsoft.com/office/drawing/2014/main" id="{23970591-680A-65AC-61D6-8560C122AFAE}"/>
              </a:ext>
            </a:extLst>
          </p:cNvPr>
          <p:cNvSpPr txBox="1"/>
          <p:nvPr/>
        </p:nvSpPr>
        <p:spPr>
          <a:xfrm>
            <a:off x="8364971" y="5821080"/>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0</a:t>
            </a:r>
          </a:p>
        </p:txBody>
      </p:sp>
      <p:sp>
        <p:nvSpPr>
          <p:cNvPr id="32" name="TextBox 31">
            <a:extLst>
              <a:ext uri="{FF2B5EF4-FFF2-40B4-BE49-F238E27FC236}">
                <a16:creationId xmlns:a16="http://schemas.microsoft.com/office/drawing/2014/main" id="{C0743D5D-808D-7328-0373-2FB0FAE4D142}"/>
              </a:ext>
            </a:extLst>
          </p:cNvPr>
          <p:cNvSpPr txBox="1"/>
          <p:nvPr/>
        </p:nvSpPr>
        <p:spPr>
          <a:xfrm>
            <a:off x="8364971" y="6008158"/>
            <a:ext cx="276038" cy="307777"/>
          </a:xfrm>
          <a:prstGeom prst="rect">
            <a:avLst/>
          </a:prstGeom>
          <a:noFill/>
        </p:spPr>
        <p:txBody>
          <a:bodyPr wrap="none" rtlCol="0">
            <a:spAutoFit/>
          </a:bodyPr>
          <a:lstStyle/>
          <a:p>
            <a:pPr defTabSz="457200" eaLnBrk="1" hangingPunct="1"/>
            <a:r>
              <a:rPr lang="en-US" sz="1400" b="0" dirty="0">
                <a:solidFill>
                  <a:prstClr val="black"/>
                </a:solidFill>
                <a:latin typeface="+mj-lt"/>
                <a:ea typeface="Geneva" charset="0"/>
              </a:rPr>
              <a:t>0</a:t>
            </a:r>
          </a:p>
        </p:txBody>
      </p:sp>
      <p:cxnSp>
        <p:nvCxnSpPr>
          <p:cNvPr id="51" name="Straight Connector 50">
            <a:extLst>
              <a:ext uri="{FF2B5EF4-FFF2-40B4-BE49-F238E27FC236}">
                <a16:creationId xmlns:a16="http://schemas.microsoft.com/office/drawing/2014/main" id="{F269B0D4-0621-FABE-2217-4233760CC2B2}"/>
              </a:ext>
            </a:extLst>
          </p:cNvPr>
          <p:cNvCxnSpPr>
            <a:cxnSpLocks/>
          </p:cNvCxnSpPr>
          <p:nvPr/>
        </p:nvCxnSpPr>
        <p:spPr bwMode="auto">
          <a:xfrm>
            <a:off x="3714362" y="4722776"/>
            <a:ext cx="4756917"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207C75E-505E-B5F3-B6DD-71587091DF9A}"/>
              </a:ext>
            </a:extLst>
          </p:cNvPr>
          <p:cNvCxnSpPr>
            <a:cxnSpLocks/>
          </p:cNvCxnSpPr>
          <p:nvPr/>
        </p:nvCxnSpPr>
        <p:spPr bwMode="auto">
          <a:xfrm flipV="1">
            <a:off x="3717985" y="2019950"/>
            <a:ext cx="0" cy="2698784"/>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8591EF53-EC08-E169-053A-5D2CD1209902}"/>
              </a:ext>
            </a:extLst>
          </p:cNvPr>
          <p:cNvCxnSpPr>
            <a:cxnSpLocks/>
          </p:cNvCxnSpPr>
          <p:nvPr/>
        </p:nvCxnSpPr>
        <p:spPr bwMode="auto">
          <a:xfrm flipH="1">
            <a:off x="3657600" y="20267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16033B05-9E27-1596-72A6-AED0B71DB984}"/>
              </a:ext>
            </a:extLst>
          </p:cNvPr>
          <p:cNvCxnSpPr>
            <a:cxnSpLocks/>
          </p:cNvCxnSpPr>
          <p:nvPr/>
        </p:nvCxnSpPr>
        <p:spPr bwMode="auto">
          <a:xfrm flipH="1">
            <a:off x="3657600" y="337475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53F92B7F-0BE3-8428-963C-22BA1775F01A}"/>
              </a:ext>
            </a:extLst>
          </p:cNvPr>
          <p:cNvCxnSpPr>
            <a:cxnSpLocks/>
          </p:cNvCxnSpPr>
          <p:nvPr/>
        </p:nvCxnSpPr>
        <p:spPr bwMode="auto">
          <a:xfrm flipH="1">
            <a:off x="3657600" y="472277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45FC1FF2-0408-37C0-8CED-EA05F2BBD017}"/>
              </a:ext>
            </a:extLst>
          </p:cNvPr>
          <p:cNvCxnSpPr>
            <a:cxnSpLocks/>
          </p:cNvCxnSpPr>
          <p:nvPr/>
        </p:nvCxnSpPr>
        <p:spPr bwMode="auto">
          <a:xfrm>
            <a:off x="3717985" y="47187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17B43DDB-B822-864A-D463-E886DEBBF0B7}"/>
              </a:ext>
            </a:extLst>
          </p:cNvPr>
          <p:cNvCxnSpPr>
            <a:cxnSpLocks/>
          </p:cNvCxnSpPr>
          <p:nvPr/>
        </p:nvCxnSpPr>
        <p:spPr bwMode="auto">
          <a:xfrm>
            <a:off x="4668529" y="47187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B97DBBE4-0598-8DC1-8D76-DAB6B3428F97}"/>
              </a:ext>
            </a:extLst>
          </p:cNvPr>
          <p:cNvCxnSpPr>
            <a:cxnSpLocks/>
          </p:cNvCxnSpPr>
          <p:nvPr/>
        </p:nvCxnSpPr>
        <p:spPr bwMode="auto">
          <a:xfrm>
            <a:off x="5619073" y="47187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CCD6FC5C-9896-99DE-6905-525098648931}"/>
              </a:ext>
            </a:extLst>
          </p:cNvPr>
          <p:cNvCxnSpPr>
            <a:cxnSpLocks/>
          </p:cNvCxnSpPr>
          <p:nvPr/>
        </p:nvCxnSpPr>
        <p:spPr bwMode="auto">
          <a:xfrm>
            <a:off x="6569617" y="47187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D2808D12-C7D9-12D8-3419-996282E3E712}"/>
              </a:ext>
            </a:extLst>
          </p:cNvPr>
          <p:cNvCxnSpPr>
            <a:cxnSpLocks/>
          </p:cNvCxnSpPr>
          <p:nvPr/>
        </p:nvCxnSpPr>
        <p:spPr bwMode="auto">
          <a:xfrm>
            <a:off x="7520161" y="471873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87E0750E-8FF6-F3F2-FB6B-7F96FC9B6045}"/>
              </a:ext>
            </a:extLst>
          </p:cNvPr>
          <p:cNvCxnSpPr>
            <a:cxnSpLocks/>
          </p:cNvCxnSpPr>
          <p:nvPr/>
        </p:nvCxnSpPr>
        <p:spPr bwMode="auto">
          <a:xfrm>
            <a:off x="8470704" y="4718734"/>
            <a:ext cx="0" cy="64008"/>
          </a:xfrm>
          <a:prstGeom prst="line">
            <a:avLst/>
          </a:prstGeom>
          <a:noFill/>
          <a:ln w="28575" cap="flat" cmpd="sng" algn="ctr">
            <a:solidFill>
              <a:schemeClr val="bg1"/>
            </a:solidFill>
            <a:prstDash val="solid"/>
            <a:round/>
            <a:headEnd type="none" w="med" len="med"/>
            <a:tailEnd type="none" w="med" len="med"/>
          </a:ln>
          <a:effectLst/>
        </p:spPr>
      </p:cxnSp>
      <p:sp>
        <p:nvSpPr>
          <p:cNvPr id="31745" name="TextBox 31744">
            <a:extLst>
              <a:ext uri="{FF2B5EF4-FFF2-40B4-BE49-F238E27FC236}">
                <a16:creationId xmlns:a16="http://schemas.microsoft.com/office/drawing/2014/main" id="{25718589-3275-E804-1646-E67D78D4C31C}"/>
              </a:ext>
            </a:extLst>
          </p:cNvPr>
          <p:cNvSpPr txBox="1"/>
          <p:nvPr/>
        </p:nvSpPr>
        <p:spPr bwMode="auto">
          <a:xfrm>
            <a:off x="2996313" y="1835284"/>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1747" name="TextBox 31746">
            <a:extLst>
              <a:ext uri="{FF2B5EF4-FFF2-40B4-BE49-F238E27FC236}">
                <a16:creationId xmlns:a16="http://schemas.microsoft.com/office/drawing/2014/main" id="{EFC08B17-623F-483C-FC60-23D793EBABA8}"/>
              </a:ext>
            </a:extLst>
          </p:cNvPr>
          <p:cNvSpPr txBox="1"/>
          <p:nvPr/>
        </p:nvSpPr>
        <p:spPr bwMode="auto">
          <a:xfrm>
            <a:off x="2996313" y="3189607"/>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31748" name="TextBox 31747">
            <a:extLst>
              <a:ext uri="{FF2B5EF4-FFF2-40B4-BE49-F238E27FC236}">
                <a16:creationId xmlns:a16="http://schemas.microsoft.com/office/drawing/2014/main" id="{1EAF699A-3D5B-9EEA-D748-4D1D7E5FF793}"/>
              </a:ext>
            </a:extLst>
          </p:cNvPr>
          <p:cNvSpPr txBox="1"/>
          <p:nvPr/>
        </p:nvSpPr>
        <p:spPr bwMode="auto">
          <a:xfrm>
            <a:off x="2996313" y="4543930"/>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749" name="TextBox 31748">
            <a:extLst>
              <a:ext uri="{FF2B5EF4-FFF2-40B4-BE49-F238E27FC236}">
                <a16:creationId xmlns:a16="http://schemas.microsoft.com/office/drawing/2014/main" id="{165CAB0D-9661-0B70-1182-C983FD7A5F25}"/>
              </a:ext>
            </a:extLst>
          </p:cNvPr>
          <p:cNvSpPr txBox="1"/>
          <p:nvPr/>
        </p:nvSpPr>
        <p:spPr bwMode="auto">
          <a:xfrm>
            <a:off x="8150366" y="4744918"/>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120</a:t>
            </a:r>
          </a:p>
        </p:txBody>
      </p:sp>
      <p:sp>
        <p:nvSpPr>
          <p:cNvPr id="31750" name="TextBox 31749">
            <a:extLst>
              <a:ext uri="{FF2B5EF4-FFF2-40B4-BE49-F238E27FC236}">
                <a16:creationId xmlns:a16="http://schemas.microsoft.com/office/drawing/2014/main" id="{9A0E0F3F-AB18-881C-FCEA-088413DCF274}"/>
              </a:ext>
            </a:extLst>
          </p:cNvPr>
          <p:cNvSpPr txBox="1"/>
          <p:nvPr/>
        </p:nvSpPr>
        <p:spPr bwMode="auto">
          <a:xfrm>
            <a:off x="3371642" y="4744918"/>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751" name="TextBox 31750">
            <a:extLst>
              <a:ext uri="{FF2B5EF4-FFF2-40B4-BE49-F238E27FC236}">
                <a16:creationId xmlns:a16="http://schemas.microsoft.com/office/drawing/2014/main" id="{E43E5695-D1C1-2BD1-F8FF-AE1AD9943C71}"/>
              </a:ext>
            </a:extLst>
          </p:cNvPr>
          <p:cNvSpPr txBox="1"/>
          <p:nvPr/>
        </p:nvSpPr>
        <p:spPr bwMode="auto">
          <a:xfrm>
            <a:off x="4327387" y="4744918"/>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752" name="TextBox 31751">
            <a:extLst>
              <a:ext uri="{FF2B5EF4-FFF2-40B4-BE49-F238E27FC236}">
                <a16:creationId xmlns:a16="http://schemas.microsoft.com/office/drawing/2014/main" id="{75C7289F-B939-A98E-62E7-CB0550DD2987}"/>
              </a:ext>
            </a:extLst>
          </p:cNvPr>
          <p:cNvSpPr txBox="1"/>
          <p:nvPr/>
        </p:nvSpPr>
        <p:spPr bwMode="auto">
          <a:xfrm>
            <a:off x="5283132" y="4744918"/>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31753" name="TextBox 31752">
            <a:extLst>
              <a:ext uri="{FF2B5EF4-FFF2-40B4-BE49-F238E27FC236}">
                <a16:creationId xmlns:a16="http://schemas.microsoft.com/office/drawing/2014/main" id="{5E2629A0-3011-9C73-B84B-C2DDF488BF4D}"/>
              </a:ext>
            </a:extLst>
          </p:cNvPr>
          <p:cNvSpPr txBox="1"/>
          <p:nvPr/>
        </p:nvSpPr>
        <p:spPr bwMode="auto">
          <a:xfrm>
            <a:off x="6238877" y="4744918"/>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31754" name="TextBox 31753">
            <a:extLst>
              <a:ext uri="{FF2B5EF4-FFF2-40B4-BE49-F238E27FC236}">
                <a16:creationId xmlns:a16="http://schemas.microsoft.com/office/drawing/2014/main" id="{AC533E63-C749-C883-AE22-EF830C9AE9B0}"/>
              </a:ext>
            </a:extLst>
          </p:cNvPr>
          <p:cNvSpPr txBox="1"/>
          <p:nvPr/>
        </p:nvSpPr>
        <p:spPr bwMode="auto">
          <a:xfrm>
            <a:off x="7194622" y="4744918"/>
            <a:ext cx="6771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96</a:t>
            </a:r>
          </a:p>
        </p:txBody>
      </p:sp>
      <p:cxnSp>
        <p:nvCxnSpPr>
          <p:cNvPr id="31756" name="Straight Connector 31755">
            <a:extLst>
              <a:ext uri="{FF2B5EF4-FFF2-40B4-BE49-F238E27FC236}">
                <a16:creationId xmlns:a16="http://schemas.microsoft.com/office/drawing/2014/main" id="{F854A3DE-5064-703D-4AE2-DD0BA5164F40}"/>
              </a:ext>
            </a:extLst>
          </p:cNvPr>
          <p:cNvCxnSpPr>
            <a:cxnSpLocks/>
          </p:cNvCxnSpPr>
          <p:nvPr/>
        </p:nvCxnSpPr>
        <p:spPr bwMode="auto">
          <a:xfrm flipH="1">
            <a:off x="3277841" y="5600812"/>
            <a:ext cx="259138" cy="0"/>
          </a:xfrm>
          <a:prstGeom prst="line">
            <a:avLst/>
          </a:prstGeom>
          <a:noFill/>
          <a:ln w="28575" cap="flat" cmpd="sng" algn="ctr">
            <a:solidFill>
              <a:schemeClr val="accent1"/>
            </a:solidFill>
            <a:prstDash val="solid"/>
            <a:round/>
            <a:headEnd type="none" w="med" len="med"/>
            <a:tailEnd type="none" w="med" len="med"/>
          </a:ln>
          <a:effectLst/>
        </p:spPr>
      </p:cxnSp>
      <p:cxnSp>
        <p:nvCxnSpPr>
          <p:cNvPr id="31757" name="Straight Connector 31756">
            <a:extLst>
              <a:ext uri="{FF2B5EF4-FFF2-40B4-BE49-F238E27FC236}">
                <a16:creationId xmlns:a16="http://schemas.microsoft.com/office/drawing/2014/main" id="{82DE7D2A-A1A9-116C-83F6-97FBC7A2C03C}"/>
              </a:ext>
            </a:extLst>
          </p:cNvPr>
          <p:cNvCxnSpPr>
            <a:cxnSpLocks/>
          </p:cNvCxnSpPr>
          <p:nvPr/>
        </p:nvCxnSpPr>
        <p:spPr bwMode="auto">
          <a:xfrm flipH="1">
            <a:off x="3277841" y="5784540"/>
            <a:ext cx="259138" cy="0"/>
          </a:xfrm>
          <a:prstGeom prst="line">
            <a:avLst/>
          </a:prstGeom>
          <a:noFill/>
          <a:ln w="28575" cap="flat" cmpd="sng" algn="ctr">
            <a:solidFill>
              <a:schemeClr val="accent3"/>
            </a:solidFill>
            <a:prstDash val="solid"/>
            <a:round/>
            <a:headEnd type="none" w="med" len="med"/>
            <a:tailEnd type="none" w="med" len="med"/>
          </a:ln>
          <a:effectLst/>
        </p:spPr>
      </p:cxnSp>
      <p:cxnSp>
        <p:nvCxnSpPr>
          <p:cNvPr id="31758" name="Straight Connector 31757">
            <a:extLst>
              <a:ext uri="{FF2B5EF4-FFF2-40B4-BE49-F238E27FC236}">
                <a16:creationId xmlns:a16="http://schemas.microsoft.com/office/drawing/2014/main" id="{573258A9-3FF3-23DA-3B54-DE088BFCCBA6}"/>
              </a:ext>
            </a:extLst>
          </p:cNvPr>
          <p:cNvCxnSpPr>
            <a:cxnSpLocks/>
          </p:cNvCxnSpPr>
          <p:nvPr/>
        </p:nvCxnSpPr>
        <p:spPr bwMode="auto">
          <a:xfrm flipH="1">
            <a:off x="3277841" y="5968268"/>
            <a:ext cx="259138" cy="0"/>
          </a:xfrm>
          <a:prstGeom prst="line">
            <a:avLst/>
          </a:prstGeom>
          <a:noFill/>
          <a:ln w="28575" cap="flat" cmpd="sng" algn="ctr">
            <a:solidFill>
              <a:schemeClr val="accent4"/>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42C48AFE-AF9F-C913-8FB1-92082EFF5DBE}"/>
              </a:ext>
            </a:extLst>
          </p:cNvPr>
          <p:cNvCxnSpPr>
            <a:cxnSpLocks/>
          </p:cNvCxnSpPr>
          <p:nvPr/>
        </p:nvCxnSpPr>
        <p:spPr bwMode="auto">
          <a:xfrm flipH="1">
            <a:off x="3277841" y="6151997"/>
            <a:ext cx="259138" cy="0"/>
          </a:xfrm>
          <a:prstGeom prst="line">
            <a:avLst/>
          </a:prstGeom>
          <a:noFill/>
          <a:ln w="28575" cap="flat" cmpd="sng" algn="ctr">
            <a:solidFill>
              <a:schemeClr val="accent6"/>
            </a:solidFill>
            <a:prstDash val="solid"/>
            <a:round/>
            <a:headEnd type="none" w="med" len="med"/>
            <a:tailEnd type="none" w="med" len="med"/>
          </a:ln>
          <a:effectLst/>
        </p:spPr>
      </p:cxnSp>
      <p:grpSp>
        <p:nvGrpSpPr>
          <p:cNvPr id="31862" name="Group 31861">
            <a:extLst>
              <a:ext uri="{FF2B5EF4-FFF2-40B4-BE49-F238E27FC236}">
                <a16:creationId xmlns:a16="http://schemas.microsoft.com/office/drawing/2014/main" id="{E2B06256-E69F-EB6F-1049-A3917A226B56}"/>
              </a:ext>
            </a:extLst>
          </p:cNvPr>
          <p:cNvGrpSpPr/>
          <p:nvPr/>
        </p:nvGrpSpPr>
        <p:grpSpPr>
          <a:xfrm>
            <a:off x="8818682" y="2743314"/>
            <a:ext cx="1944215" cy="1371371"/>
            <a:chOff x="8818682" y="2059381"/>
            <a:chExt cx="1944215" cy="1371371"/>
          </a:xfrm>
        </p:grpSpPr>
        <p:sp>
          <p:nvSpPr>
            <p:cNvPr id="42" name="TextBox 41">
              <a:extLst>
                <a:ext uri="{FF2B5EF4-FFF2-40B4-BE49-F238E27FC236}">
                  <a16:creationId xmlns:a16="http://schemas.microsoft.com/office/drawing/2014/main" id="{38B72E37-74B1-2736-E6A5-4455F74BC95C}"/>
                </a:ext>
              </a:extLst>
            </p:cNvPr>
            <p:cNvSpPr txBox="1"/>
            <p:nvPr/>
          </p:nvSpPr>
          <p:spPr>
            <a:xfrm>
              <a:off x="8818682" y="2064297"/>
              <a:ext cx="769763" cy="338555"/>
            </a:xfrm>
            <a:prstGeom prst="rect">
              <a:avLst/>
            </a:prstGeom>
            <a:noFill/>
          </p:spPr>
          <p:txBody>
            <a:bodyPr wrap="none" rtlCol="0">
              <a:spAutoFit/>
            </a:bodyPr>
            <a:lstStyle/>
            <a:p>
              <a:pPr marL="0" marR="0" lvl="0" indent="0" algn="r" defTabSz="4572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Cohort</a:t>
              </a:r>
            </a:p>
          </p:txBody>
        </p:sp>
        <p:sp>
          <p:nvSpPr>
            <p:cNvPr id="43" name="TextBox 42">
              <a:extLst>
                <a:ext uri="{FF2B5EF4-FFF2-40B4-BE49-F238E27FC236}">
                  <a16:creationId xmlns:a16="http://schemas.microsoft.com/office/drawing/2014/main" id="{3F996B2B-9DE5-1DC1-1860-A0A039844CC0}"/>
                </a:ext>
              </a:extLst>
            </p:cNvPr>
            <p:cNvSpPr txBox="1"/>
            <p:nvPr/>
          </p:nvSpPr>
          <p:spPr>
            <a:xfrm>
              <a:off x="9299583" y="2302807"/>
              <a:ext cx="288862" cy="338555"/>
            </a:xfrm>
            <a:prstGeom prst="rect">
              <a:avLst/>
            </a:prstGeom>
            <a:noFill/>
          </p:spPr>
          <p:txBody>
            <a:bodyPr wrap="none" rtlCol="0">
              <a:spAutoFit/>
            </a:bodyPr>
            <a:lstStyle/>
            <a:p>
              <a:pPr marL="0" marR="0" lvl="0" indent="0" algn="r"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1</a:t>
              </a:r>
            </a:p>
          </p:txBody>
        </p:sp>
        <p:sp>
          <p:nvSpPr>
            <p:cNvPr id="44" name="TextBox 43">
              <a:extLst>
                <a:ext uri="{FF2B5EF4-FFF2-40B4-BE49-F238E27FC236}">
                  <a16:creationId xmlns:a16="http://schemas.microsoft.com/office/drawing/2014/main" id="{7AC950E6-B51D-BFC6-56A4-F44C698BD76F}"/>
                </a:ext>
              </a:extLst>
            </p:cNvPr>
            <p:cNvSpPr txBox="1"/>
            <p:nvPr/>
          </p:nvSpPr>
          <p:spPr>
            <a:xfrm>
              <a:off x="9299583" y="2565937"/>
              <a:ext cx="288862" cy="338555"/>
            </a:xfrm>
            <a:prstGeom prst="rect">
              <a:avLst/>
            </a:prstGeom>
            <a:noFill/>
          </p:spPr>
          <p:txBody>
            <a:bodyPr wrap="none" rtlCol="0">
              <a:spAutoFit/>
            </a:bodyPr>
            <a:lstStyle/>
            <a:p>
              <a:pPr marL="0" marR="0" lvl="0" indent="0" algn="r"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2</a:t>
              </a:r>
            </a:p>
          </p:txBody>
        </p:sp>
        <p:sp>
          <p:nvSpPr>
            <p:cNvPr id="45" name="TextBox 44">
              <a:extLst>
                <a:ext uri="{FF2B5EF4-FFF2-40B4-BE49-F238E27FC236}">
                  <a16:creationId xmlns:a16="http://schemas.microsoft.com/office/drawing/2014/main" id="{746A81B8-FD59-214D-BF63-D4658336E063}"/>
                </a:ext>
              </a:extLst>
            </p:cNvPr>
            <p:cNvSpPr txBox="1"/>
            <p:nvPr/>
          </p:nvSpPr>
          <p:spPr>
            <a:xfrm>
              <a:off x="9299583" y="2829067"/>
              <a:ext cx="288862" cy="338555"/>
            </a:xfrm>
            <a:prstGeom prst="rect">
              <a:avLst/>
            </a:prstGeom>
            <a:noFill/>
          </p:spPr>
          <p:txBody>
            <a:bodyPr wrap="none" rtlCol="0">
              <a:spAutoFit/>
            </a:bodyPr>
            <a:lstStyle/>
            <a:p>
              <a:pPr marL="0" marR="0" lvl="0" indent="0" algn="r"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3</a:t>
              </a:r>
            </a:p>
          </p:txBody>
        </p:sp>
        <p:sp>
          <p:nvSpPr>
            <p:cNvPr id="46" name="TextBox 45">
              <a:extLst>
                <a:ext uri="{FF2B5EF4-FFF2-40B4-BE49-F238E27FC236}">
                  <a16:creationId xmlns:a16="http://schemas.microsoft.com/office/drawing/2014/main" id="{113867C8-AB54-A1AB-83D0-0B318EAA523B}"/>
                </a:ext>
              </a:extLst>
            </p:cNvPr>
            <p:cNvSpPr txBox="1"/>
            <p:nvPr/>
          </p:nvSpPr>
          <p:spPr>
            <a:xfrm>
              <a:off x="9299583" y="3092197"/>
              <a:ext cx="288862" cy="338555"/>
            </a:xfrm>
            <a:prstGeom prst="rect">
              <a:avLst/>
            </a:prstGeom>
            <a:noFill/>
          </p:spPr>
          <p:txBody>
            <a:bodyPr wrap="none" rtlCol="0">
              <a:spAutoFit/>
            </a:bodyPr>
            <a:lstStyle/>
            <a:p>
              <a:pPr marL="0" marR="0" lvl="0" indent="0" algn="r"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4</a:t>
              </a:r>
            </a:p>
          </p:txBody>
        </p:sp>
        <p:sp>
          <p:nvSpPr>
            <p:cNvPr id="35" name="TextBox 34">
              <a:extLst>
                <a:ext uri="{FF2B5EF4-FFF2-40B4-BE49-F238E27FC236}">
                  <a16:creationId xmlns:a16="http://schemas.microsoft.com/office/drawing/2014/main" id="{23C1F005-D347-502C-1822-D7E11CBFA13E}"/>
                </a:ext>
              </a:extLst>
            </p:cNvPr>
            <p:cNvSpPr txBox="1"/>
            <p:nvPr/>
          </p:nvSpPr>
          <p:spPr>
            <a:xfrm>
              <a:off x="9558721" y="2059381"/>
              <a:ext cx="1204176" cy="338555"/>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4-Yr PFS (%)</a:t>
              </a:r>
            </a:p>
          </p:txBody>
        </p:sp>
        <p:sp>
          <p:nvSpPr>
            <p:cNvPr id="36" name="TextBox 35">
              <a:extLst>
                <a:ext uri="{FF2B5EF4-FFF2-40B4-BE49-F238E27FC236}">
                  <a16:creationId xmlns:a16="http://schemas.microsoft.com/office/drawing/2014/main" id="{AA2DCEBD-9209-ADA9-9878-A8D21F7E57A5}"/>
                </a:ext>
              </a:extLst>
            </p:cNvPr>
            <p:cNvSpPr txBox="1"/>
            <p:nvPr/>
          </p:nvSpPr>
          <p:spPr>
            <a:xfrm>
              <a:off x="9812521" y="2295792"/>
              <a:ext cx="548548" cy="338555"/>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93.1</a:t>
              </a:r>
            </a:p>
          </p:txBody>
        </p:sp>
        <p:sp>
          <p:nvSpPr>
            <p:cNvPr id="37" name="TextBox 36">
              <a:extLst>
                <a:ext uri="{FF2B5EF4-FFF2-40B4-BE49-F238E27FC236}">
                  <a16:creationId xmlns:a16="http://schemas.microsoft.com/office/drawing/2014/main" id="{9A8AD46B-3ABA-23BD-F99E-C033AEC58E78}"/>
                </a:ext>
              </a:extLst>
            </p:cNvPr>
            <p:cNvSpPr txBox="1"/>
            <p:nvPr/>
          </p:nvSpPr>
          <p:spPr>
            <a:xfrm>
              <a:off x="9812521" y="2555336"/>
              <a:ext cx="548548" cy="338555"/>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96.6</a:t>
              </a:r>
            </a:p>
          </p:txBody>
        </p:sp>
        <p:sp>
          <p:nvSpPr>
            <p:cNvPr id="38" name="TextBox 37">
              <a:extLst>
                <a:ext uri="{FF2B5EF4-FFF2-40B4-BE49-F238E27FC236}">
                  <a16:creationId xmlns:a16="http://schemas.microsoft.com/office/drawing/2014/main" id="{688210EA-4270-54BB-50B3-8498215FA7E5}"/>
                </a:ext>
              </a:extLst>
            </p:cNvPr>
            <p:cNvSpPr txBox="1"/>
            <p:nvPr/>
          </p:nvSpPr>
          <p:spPr>
            <a:xfrm>
              <a:off x="9812521" y="2814880"/>
              <a:ext cx="548548" cy="338555"/>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89.7</a:t>
              </a:r>
            </a:p>
          </p:txBody>
        </p:sp>
        <p:sp>
          <p:nvSpPr>
            <p:cNvPr id="39" name="TextBox 38">
              <a:extLst>
                <a:ext uri="{FF2B5EF4-FFF2-40B4-BE49-F238E27FC236}">
                  <a16:creationId xmlns:a16="http://schemas.microsoft.com/office/drawing/2014/main" id="{1A74D623-3702-5800-FE44-DB80F8D9CAB5}"/>
                </a:ext>
              </a:extLst>
            </p:cNvPr>
            <p:cNvSpPr txBox="1"/>
            <p:nvPr/>
          </p:nvSpPr>
          <p:spPr>
            <a:xfrm>
              <a:off x="9812521" y="3074426"/>
              <a:ext cx="548548" cy="338555"/>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panose="020F0502020204030204" pitchFamily="34" charset="0"/>
                  <a:ea typeface="Geneva" charset="0"/>
                  <a:cs typeface="Calibri" panose="020F0502020204030204" pitchFamily="34" charset="0"/>
                </a:rPr>
                <a:t>92.5</a:t>
              </a:r>
            </a:p>
          </p:txBody>
        </p:sp>
        <p:cxnSp>
          <p:nvCxnSpPr>
            <p:cNvPr id="31760" name="Straight Connector 31759">
              <a:extLst>
                <a:ext uri="{FF2B5EF4-FFF2-40B4-BE49-F238E27FC236}">
                  <a16:creationId xmlns:a16="http://schemas.microsoft.com/office/drawing/2014/main" id="{9F758CE5-D0E0-874E-E5D1-BE21EE4ACCC8}"/>
                </a:ext>
              </a:extLst>
            </p:cNvPr>
            <p:cNvCxnSpPr>
              <a:cxnSpLocks/>
            </p:cNvCxnSpPr>
            <p:nvPr/>
          </p:nvCxnSpPr>
          <p:spPr bwMode="auto">
            <a:xfrm flipH="1">
              <a:off x="9035563" y="2472084"/>
              <a:ext cx="259138" cy="0"/>
            </a:xfrm>
            <a:prstGeom prst="line">
              <a:avLst/>
            </a:prstGeom>
            <a:noFill/>
            <a:ln w="28575" cap="flat" cmpd="sng" algn="ctr">
              <a:solidFill>
                <a:schemeClr val="accent1"/>
              </a:solidFill>
              <a:prstDash val="solid"/>
              <a:round/>
              <a:headEnd type="none" w="med" len="med"/>
              <a:tailEnd type="none" w="med" len="med"/>
            </a:ln>
            <a:effectLst/>
          </p:spPr>
        </p:cxnSp>
        <p:cxnSp>
          <p:nvCxnSpPr>
            <p:cNvPr id="31761" name="Straight Connector 31760">
              <a:extLst>
                <a:ext uri="{FF2B5EF4-FFF2-40B4-BE49-F238E27FC236}">
                  <a16:creationId xmlns:a16="http://schemas.microsoft.com/office/drawing/2014/main" id="{11A1EF52-F284-CB7C-3ECE-C1C0BD4EFA10}"/>
                </a:ext>
              </a:extLst>
            </p:cNvPr>
            <p:cNvCxnSpPr>
              <a:cxnSpLocks/>
            </p:cNvCxnSpPr>
            <p:nvPr/>
          </p:nvCxnSpPr>
          <p:spPr bwMode="auto">
            <a:xfrm flipH="1">
              <a:off x="9035563" y="2735214"/>
              <a:ext cx="259138" cy="0"/>
            </a:xfrm>
            <a:prstGeom prst="line">
              <a:avLst/>
            </a:prstGeom>
            <a:noFill/>
            <a:ln w="28575" cap="flat" cmpd="sng" algn="ctr">
              <a:solidFill>
                <a:schemeClr val="accent3"/>
              </a:solidFill>
              <a:prstDash val="solid"/>
              <a:round/>
              <a:headEnd type="none" w="med" len="med"/>
              <a:tailEnd type="none" w="med" len="med"/>
            </a:ln>
            <a:effectLst/>
          </p:spPr>
        </p:cxnSp>
        <p:cxnSp>
          <p:nvCxnSpPr>
            <p:cNvPr id="31762" name="Straight Connector 31761">
              <a:extLst>
                <a:ext uri="{FF2B5EF4-FFF2-40B4-BE49-F238E27FC236}">
                  <a16:creationId xmlns:a16="http://schemas.microsoft.com/office/drawing/2014/main" id="{AE0BB3C7-05D9-8DF0-4C62-06725D5A25EE}"/>
                </a:ext>
              </a:extLst>
            </p:cNvPr>
            <p:cNvCxnSpPr>
              <a:cxnSpLocks/>
            </p:cNvCxnSpPr>
            <p:nvPr/>
          </p:nvCxnSpPr>
          <p:spPr bwMode="auto">
            <a:xfrm flipH="1">
              <a:off x="9035563" y="2998344"/>
              <a:ext cx="259138" cy="0"/>
            </a:xfrm>
            <a:prstGeom prst="line">
              <a:avLst/>
            </a:prstGeom>
            <a:noFill/>
            <a:ln w="28575" cap="flat" cmpd="sng" algn="ctr">
              <a:solidFill>
                <a:schemeClr val="accent4"/>
              </a:solidFill>
              <a:prstDash val="solid"/>
              <a:round/>
              <a:headEnd type="none" w="med" len="med"/>
              <a:tailEnd type="none" w="med" len="med"/>
            </a:ln>
            <a:effectLst/>
          </p:spPr>
        </p:cxnSp>
        <p:cxnSp>
          <p:nvCxnSpPr>
            <p:cNvPr id="31763" name="Straight Connector 31762">
              <a:extLst>
                <a:ext uri="{FF2B5EF4-FFF2-40B4-BE49-F238E27FC236}">
                  <a16:creationId xmlns:a16="http://schemas.microsoft.com/office/drawing/2014/main" id="{5F93B0BE-F6BB-574E-86D0-0C2D748356B9}"/>
                </a:ext>
              </a:extLst>
            </p:cNvPr>
            <p:cNvCxnSpPr>
              <a:cxnSpLocks/>
            </p:cNvCxnSpPr>
            <p:nvPr/>
          </p:nvCxnSpPr>
          <p:spPr bwMode="auto">
            <a:xfrm flipH="1">
              <a:off x="9035563" y="3261474"/>
              <a:ext cx="259138" cy="0"/>
            </a:xfrm>
            <a:prstGeom prst="line">
              <a:avLst/>
            </a:prstGeom>
            <a:noFill/>
            <a:ln w="28575" cap="flat" cmpd="sng" algn="ctr">
              <a:solidFill>
                <a:schemeClr val="accent6"/>
              </a:solidFill>
              <a:prstDash val="solid"/>
              <a:round/>
              <a:headEnd type="none" w="med" len="med"/>
              <a:tailEnd type="none" w="med" len="med"/>
            </a:ln>
            <a:effectLst/>
          </p:spPr>
        </p:cxnSp>
      </p:grpSp>
      <p:sp>
        <p:nvSpPr>
          <p:cNvPr id="31764" name="Freeform 31763">
            <a:extLst>
              <a:ext uri="{FF2B5EF4-FFF2-40B4-BE49-F238E27FC236}">
                <a16:creationId xmlns:a16="http://schemas.microsoft.com/office/drawing/2014/main" id="{5DCB6F19-3643-A412-BB3F-8AD4CBADEDAB}"/>
              </a:ext>
            </a:extLst>
          </p:cNvPr>
          <p:cNvSpPr/>
          <p:nvPr/>
        </p:nvSpPr>
        <p:spPr bwMode="auto">
          <a:xfrm>
            <a:off x="3735977" y="2026725"/>
            <a:ext cx="2965269" cy="95436"/>
          </a:xfrm>
          <a:custGeom>
            <a:avLst/>
            <a:gdLst>
              <a:gd name="connsiteX0" fmla="*/ 0 w 2965269"/>
              <a:gd name="connsiteY0" fmla="*/ 0 h 84908"/>
              <a:gd name="connsiteX1" fmla="*/ 1286692 w 2965269"/>
              <a:gd name="connsiteY1" fmla="*/ 0 h 84908"/>
              <a:gd name="connsiteX2" fmla="*/ 1286692 w 2965269"/>
              <a:gd name="connsiteY2" fmla="*/ 84908 h 84908"/>
              <a:gd name="connsiteX3" fmla="*/ 2965269 w 2965269"/>
              <a:gd name="connsiteY3" fmla="*/ 84908 h 84908"/>
            </a:gdLst>
            <a:ahLst/>
            <a:cxnLst>
              <a:cxn ang="0">
                <a:pos x="connsiteX0" y="connsiteY0"/>
              </a:cxn>
              <a:cxn ang="0">
                <a:pos x="connsiteX1" y="connsiteY1"/>
              </a:cxn>
              <a:cxn ang="0">
                <a:pos x="connsiteX2" y="connsiteY2"/>
              </a:cxn>
              <a:cxn ang="0">
                <a:pos x="connsiteX3" y="connsiteY3"/>
              </a:cxn>
            </a:cxnLst>
            <a:rect l="l" t="t" r="r" b="b"/>
            <a:pathLst>
              <a:path w="2965269" h="84908">
                <a:moveTo>
                  <a:pt x="0" y="0"/>
                </a:moveTo>
                <a:lnTo>
                  <a:pt x="1286692" y="0"/>
                </a:lnTo>
                <a:lnTo>
                  <a:pt x="1286692" y="84908"/>
                </a:lnTo>
                <a:lnTo>
                  <a:pt x="2965269" y="84908"/>
                </a:lnTo>
              </a:path>
            </a:pathLst>
          </a:custGeom>
          <a:noFill/>
          <a:ln w="28575">
            <a:solidFill>
              <a:schemeClr val="accent3"/>
            </a:solidFill>
            <a:miter lim="800000"/>
            <a:headEnd/>
            <a:tailEnd/>
          </a:ln>
        </p:spPr>
        <p:txBody>
          <a:bodyPr rtlCol="0" anchor="ctr"/>
          <a:lstStyle/>
          <a:p>
            <a:pPr algn="ctr"/>
            <a:endParaRPr lang="en-US"/>
          </a:p>
        </p:txBody>
      </p:sp>
      <p:sp>
        <p:nvSpPr>
          <p:cNvPr id="31767" name="Freeform 31766">
            <a:extLst>
              <a:ext uri="{FF2B5EF4-FFF2-40B4-BE49-F238E27FC236}">
                <a16:creationId xmlns:a16="http://schemas.microsoft.com/office/drawing/2014/main" id="{4951557D-F1D0-D0FB-2D11-D44FB3F24F49}"/>
              </a:ext>
            </a:extLst>
          </p:cNvPr>
          <p:cNvSpPr/>
          <p:nvPr/>
        </p:nvSpPr>
        <p:spPr bwMode="auto">
          <a:xfrm>
            <a:off x="3992386" y="2024561"/>
            <a:ext cx="2351314" cy="274320"/>
          </a:xfrm>
          <a:custGeom>
            <a:avLst/>
            <a:gdLst>
              <a:gd name="connsiteX0" fmla="*/ 0 w 2351314"/>
              <a:gd name="connsiteY0" fmla="*/ 0 h 274320"/>
              <a:gd name="connsiteX1" fmla="*/ 0 w 2351314"/>
              <a:gd name="connsiteY1" fmla="*/ 91440 h 274320"/>
              <a:gd name="connsiteX2" fmla="*/ 65314 w 2351314"/>
              <a:gd name="connsiteY2" fmla="*/ 91440 h 274320"/>
              <a:gd name="connsiteX3" fmla="*/ 65314 w 2351314"/>
              <a:gd name="connsiteY3" fmla="*/ 195943 h 274320"/>
              <a:gd name="connsiteX4" fmla="*/ 97971 w 2351314"/>
              <a:gd name="connsiteY4" fmla="*/ 195943 h 274320"/>
              <a:gd name="connsiteX5" fmla="*/ 97971 w 2351314"/>
              <a:gd name="connsiteY5" fmla="*/ 274320 h 274320"/>
              <a:gd name="connsiteX6" fmla="*/ 2351314 w 2351314"/>
              <a:gd name="connsiteY6" fmla="*/ 274320 h 274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51314" h="274320">
                <a:moveTo>
                  <a:pt x="0" y="0"/>
                </a:moveTo>
                <a:lnTo>
                  <a:pt x="0" y="91440"/>
                </a:lnTo>
                <a:lnTo>
                  <a:pt x="65314" y="91440"/>
                </a:lnTo>
                <a:lnTo>
                  <a:pt x="65314" y="195943"/>
                </a:lnTo>
                <a:lnTo>
                  <a:pt x="97971" y="195943"/>
                </a:lnTo>
                <a:lnTo>
                  <a:pt x="97971" y="274320"/>
                </a:lnTo>
                <a:lnTo>
                  <a:pt x="2351314" y="274320"/>
                </a:lnTo>
              </a:path>
            </a:pathLst>
          </a:custGeom>
          <a:noFill/>
          <a:ln w="28575">
            <a:solidFill>
              <a:schemeClr val="accent4"/>
            </a:solidFill>
            <a:miter lim="800000"/>
            <a:headEnd/>
            <a:tailEnd/>
          </a:ln>
        </p:spPr>
        <p:txBody>
          <a:bodyPr rtlCol="0" anchor="ctr"/>
          <a:lstStyle/>
          <a:p>
            <a:pPr algn="ctr"/>
            <a:endParaRPr lang="en-US"/>
          </a:p>
        </p:txBody>
      </p:sp>
      <p:sp>
        <p:nvSpPr>
          <p:cNvPr id="31768" name="Freeform 31767">
            <a:extLst>
              <a:ext uri="{FF2B5EF4-FFF2-40B4-BE49-F238E27FC236}">
                <a16:creationId xmlns:a16="http://schemas.microsoft.com/office/drawing/2014/main" id="{A66180B4-F4B9-69D6-8566-6F23BF50292E}"/>
              </a:ext>
            </a:extLst>
          </p:cNvPr>
          <p:cNvSpPr/>
          <p:nvPr/>
        </p:nvSpPr>
        <p:spPr bwMode="auto">
          <a:xfrm>
            <a:off x="3722914" y="2031274"/>
            <a:ext cx="4134395" cy="182880"/>
          </a:xfrm>
          <a:custGeom>
            <a:avLst/>
            <a:gdLst>
              <a:gd name="connsiteX0" fmla="*/ 0 w 4134395"/>
              <a:gd name="connsiteY0" fmla="*/ 0 h 182880"/>
              <a:gd name="connsiteX1" fmla="*/ 143692 w 4134395"/>
              <a:gd name="connsiteY1" fmla="*/ 0 h 182880"/>
              <a:gd name="connsiteX2" fmla="*/ 143692 w 4134395"/>
              <a:gd name="connsiteY2" fmla="*/ 182880 h 182880"/>
              <a:gd name="connsiteX3" fmla="*/ 4134395 w 4134395"/>
              <a:gd name="connsiteY3" fmla="*/ 182880 h 182880"/>
            </a:gdLst>
            <a:ahLst/>
            <a:cxnLst>
              <a:cxn ang="0">
                <a:pos x="connsiteX0" y="connsiteY0"/>
              </a:cxn>
              <a:cxn ang="0">
                <a:pos x="connsiteX1" y="connsiteY1"/>
              </a:cxn>
              <a:cxn ang="0">
                <a:pos x="connsiteX2" y="connsiteY2"/>
              </a:cxn>
              <a:cxn ang="0">
                <a:pos x="connsiteX3" y="connsiteY3"/>
              </a:cxn>
            </a:cxnLst>
            <a:rect l="l" t="t" r="r" b="b"/>
            <a:pathLst>
              <a:path w="4134395" h="182880">
                <a:moveTo>
                  <a:pt x="0" y="0"/>
                </a:moveTo>
                <a:lnTo>
                  <a:pt x="143692" y="0"/>
                </a:lnTo>
                <a:lnTo>
                  <a:pt x="143692" y="182880"/>
                </a:lnTo>
                <a:lnTo>
                  <a:pt x="4134395" y="182880"/>
                </a:lnTo>
              </a:path>
            </a:pathLst>
          </a:custGeom>
          <a:noFill/>
          <a:ln w="28575">
            <a:solidFill>
              <a:schemeClr val="accent1"/>
            </a:solidFill>
            <a:miter lim="800000"/>
            <a:headEnd/>
            <a:tailEnd/>
          </a:ln>
        </p:spPr>
        <p:txBody>
          <a:bodyPr rtlCol="0" anchor="ctr"/>
          <a:lstStyle/>
          <a:p>
            <a:pPr algn="ctr"/>
            <a:endParaRPr lang="en-US"/>
          </a:p>
        </p:txBody>
      </p:sp>
      <p:grpSp>
        <p:nvGrpSpPr>
          <p:cNvPr id="31790" name="Group 31789">
            <a:extLst>
              <a:ext uri="{FF2B5EF4-FFF2-40B4-BE49-F238E27FC236}">
                <a16:creationId xmlns:a16="http://schemas.microsoft.com/office/drawing/2014/main" id="{65694973-DCE7-8AEC-E835-73F4EC48EFE1}"/>
              </a:ext>
            </a:extLst>
          </p:cNvPr>
          <p:cNvGrpSpPr/>
          <p:nvPr/>
        </p:nvGrpSpPr>
        <p:grpSpPr>
          <a:xfrm>
            <a:off x="4192105" y="1951300"/>
            <a:ext cx="2504975" cy="170861"/>
            <a:chOff x="4192105" y="1951300"/>
            <a:chExt cx="2504975" cy="170861"/>
          </a:xfrm>
        </p:grpSpPr>
        <p:cxnSp>
          <p:nvCxnSpPr>
            <p:cNvPr id="31770" name="Straight Connector 31769">
              <a:extLst>
                <a:ext uri="{FF2B5EF4-FFF2-40B4-BE49-F238E27FC236}">
                  <a16:creationId xmlns:a16="http://schemas.microsoft.com/office/drawing/2014/main" id="{282A6C4F-77C2-CC79-8A82-989E1A56656A}"/>
                </a:ext>
              </a:extLst>
            </p:cNvPr>
            <p:cNvCxnSpPr/>
            <p:nvPr/>
          </p:nvCxnSpPr>
          <p:spPr bwMode="auto">
            <a:xfrm flipV="1">
              <a:off x="4192105" y="1951300"/>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1" name="Straight Connector 31770">
              <a:extLst>
                <a:ext uri="{FF2B5EF4-FFF2-40B4-BE49-F238E27FC236}">
                  <a16:creationId xmlns:a16="http://schemas.microsoft.com/office/drawing/2014/main" id="{667BCC20-F0B4-89ED-BF89-E7919CE08D1E}"/>
                </a:ext>
              </a:extLst>
            </p:cNvPr>
            <p:cNvCxnSpPr>
              <a:cxnSpLocks/>
            </p:cNvCxnSpPr>
            <p:nvPr/>
          </p:nvCxnSpPr>
          <p:spPr bwMode="auto">
            <a:xfrm flipV="1">
              <a:off x="5081352"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2" name="Straight Connector 31771">
              <a:extLst>
                <a:ext uri="{FF2B5EF4-FFF2-40B4-BE49-F238E27FC236}">
                  <a16:creationId xmlns:a16="http://schemas.microsoft.com/office/drawing/2014/main" id="{A9166D45-C758-59AF-B55F-9F1DD45476FB}"/>
                </a:ext>
              </a:extLst>
            </p:cNvPr>
            <p:cNvCxnSpPr>
              <a:cxnSpLocks/>
            </p:cNvCxnSpPr>
            <p:nvPr/>
          </p:nvCxnSpPr>
          <p:spPr bwMode="auto">
            <a:xfrm flipV="1">
              <a:off x="6006109"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3" name="Straight Connector 31772">
              <a:extLst>
                <a:ext uri="{FF2B5EF4-FFF2-40B4-BE49-F238E27FC236}">
                  <a16:creationId xmlns:a16="http://schemas.microsoft.com/office/drawing/2014/main" id="{C844DECA-0CF9-2261-7B2E-DA5C9298F0F4}"/>
                </a:ext>
              </a:extLst>
            </p:cNvPr>
            <p:cNvCxnSpPr>
              <a:cxnSpLocks/>
            </p:cNvCxnSpPr>
            <p:nvPr/>
          </p:nvCxnSpPr>
          <p:spPr bwMode="auto">
            <a:xfrm flipV="1">
              <a:off x="5670237"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C6A9E000-5D5D-0684-E825-DA8767928B00}"/>
                </a:ext>
              </a:extLst>
            </p:cNvPr>
            <p:cNvCxnSpPr>
              <a:cxnSpLocks/>
            </p:cNvCxnSpPr>
            <p:nvPr/>
          </p:nvCxnSpPr>
          <p:spPr bwMode="auto">
            <a:xfrm flipV="1">
              <a:off x="5772923"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5" name="Straight Connector 31774">
              <a:extLst>
                <a:ext uri="{FF2B5EF4-FFF2-40B4-BE49-F238E27FC236}">
                  <a16:creationId xmlns:a16="http://schemas.microsoft.com/office/drawing/2014/main" id="{D1149031-8072-2F3E-B1FD-FE582BB29C83}"/>
                </a:ext>
              </a:extLst>
            </p:cNvPr>
            <p:cNvCxnSpPr>
              <a:cxnSpLocks/>
            </p:cNvCxnSpPr>
            <p:nvPr/>
          </p:nvCxnSpPr>
          <p:spPr bwMode="auto">
            <a:xfrm flipV="1">
              <a:off x="5815240"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6" name="Straight Connector 31775">
              <a:extLst>
                <a:ext uri="{FF2B5EF4-FFF2-40B4-BE49-F238E27FC236}">
                  <a16:creationId xmlns:a16="http://schemas.microsoft.com/office/drawing/2014/main" id="{FC217835-23D6-F7AC-3B6C-CF14CE47887E}"/>
                </a:ext>
              </a:extLst>
            </p:cNvPr>
            <p:cNvCxnSpPr>
              <a:cxnSpLocks/>
            </p:cNvCxnSpPr>
            <p:nvPr/>
          </p:nvCxnSpPr>
          <p:spPr bwMode="auto">
            <a:xfrm flipV="1">
              <a:off x="6697080"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2BAE1215-8330-D56A-8064-B805CC2BC761}"/>
                </a:ext>
              </a:extLst>
            </p:cNvPr>
            <p:cNvCxnSpPr>
              <a:cxnSpLocks/>
            </p:cNvCxnSpPr>
            <p:nvPr/>
          </p:nvCxnSpPr>
          <p:spPr bwMode="auto">
            <a:xfrm flipV="1">
              <a:off x="6053734"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8" name="Straight Connector 31777">
              <a:extLst>
                <a:ext uri="{FF2B5EF4-FFF2-40B4-BE49-F238E27FC236}">
                  <a16:creationId xmlns:a16="http://schemas.microsoft.com/office/drawing/2014/main" id="{DA6AA99A-0113-0E25-E191-2093FC9D61F7}"/>
                </a:ext>
              </a:extLst>
            </p:cNvPr>
            <p:cNvCxnSpPr>
              <a:cxnSpLocks/>
            </p:cNvCxnSpPr>
            <p:nvPr/>
          </p:nvCxnSpPr>
          <p:spPr bwMode="auto">
            <a:xfrm flipV="1">
              <a:off x="6079134"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79" name="Straight Connector 31778">
              <a:extLst>
                <a:ext uri="{FF2B5EF4-FFF2-40B4-BE49-F238E27FC236}">
                  <a16:creationId xmlns:a16="http://schemas.microsoft.com/office/drawing/2014/main" id="{C1EF7BCC-BB7A-7AE6-AE7E-597F9CEBC5C8}"/>
                </a:ext>
              </a:extLst>
            </p:cNvPr>
            <p:cNvCxnSpPr>
              <a:cxnSpLocks/>
            </p:cNvCxnSpPr>
            <p:nvPr/>
          </p:nvCxnSpPr>
          <p:spPr bwMode="auto">
            <a:xfrm flipV="1">
              <a:off x="6115050"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6FB5BE29-1ADB-6601-2249-13FAE3DD4B1C}"/>
                </a:ext>
              </a:extLst>
            </p:cNvPr>
            <p:cNvCxnSpPr>
              <a:cxnSpLocks/>
            </p:cNvCxnSpPr>
            <p:nvPr/>
          </p:nvCxnSpPr>
          <p:spPr bwMode="auto">
            <a:xfrm flipV="1">
              <a:off x="6348730"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1" name="Straight Connector 31780">
              <a:extLst>
                <a:ext uri="{FF2B5EF4-FFF2-40B4-BE49-F238E27FC236}">
                  <a16:creationId xmlns:a16="http://schemas.microsoft.com/office/drawing/2014/main" id="{B65230EF-C8CD-9B1F-EEE0-E1667660D79B}"/>
                </a:ext>
              </a:extLst>
            </p:cNvPr>
            <p:cNvCxnSpPr>
              <a:cxnSpLocks/>
            </p:cNvCxnSpPr>
            <p:nvPr/>
          </p:nvCxnSpPr>
          <p:spPr bwMode="auto">
            <a:xfrm flipV="1">
              <a:off x="6400885"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2" name="Straight Connector 31781">
              <a:extLst>
                <a:ext uri="{FF2B5EF4-FFF2-40B4-BE49-F238E27FC236}">
                  <a16:creationId xmlns:a16="http://schemas.microsoft.com/office/drawing/2014/main" id="{6370CE9B-0CD3-1001-D9FE-59044F7549A4}"/>
                </a:ext>
              </a:extLst>
            </p:cNvPr>
            <p:cNvCxnSpPr>
              <a:cxnSpLocks/>
            </p:cNvCxnSpPr>
            <p:nvPr/>
          </p:nvCxnSpPr>
          <p:spPr bwMode="auto">
            <a:xfrm flipV="1">
              <a:off x="6457950"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C0D18845-CB7D-FE23-385A-E55E7AC9CC3A}"/>
                </a:ext>
              </a:extLst>
            </p:cNvPr>
            <p:cNvCxnSpPr>
              <a:cxnSpLocks/>
            </p:cNvCxnSpPr>
            <p:nvPr/>
          </p:nvCxnSpPr>
          <p:spPr bwMode="auto">
            <a:xfrm flipV="1">
              <a:off x="6143625"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4" name="Straight Connector 31783">
              <a:extLst>
                <a:ext uri="{FF2B5EF4-FFF2-40B4-BE49-F238E27FC236}">
                  <a16:creationId xmlns:a16="http://schemas.microsoft.com/office/drawing/2014/main" id="{FFA46F50-C5E4-2CBD-8F24-D01CCCBF3709}"/>
                </a:ext>
              </a:extLst>
            </p:cNvPr>
            <p:cNvCxnSpPr>
              <a:cxnSpLocks/>
            </p:cNvCxnSpPr>
            <p:nvPr/>
          </p:nvCxnSpPr>
          <p:spPr bwMode="auto">
            <a:xfrm flipV="1">
              <a:off x="6188075"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5" name="Straight Connector 31784">
              <a:extLst>
                <a:ext uri="{FF2B5EF4-FFF2-40B4-BE49-F238E27FC236}">
                  <a16:creationId xmlns:a16="http://schemas.microsoft.com/office/drawing/2014/main" id="{94937A0A-A368-3F09-9B93-72ADCA1EFEFC}"/>
                </a:ext>
              </a:extLst>
            </p:cNvPr>
            <p:cNvCxnSpPr>
              <a:cxnSpLocks/>
            </p:cNvCxnSpPr>
            <p:nvPr/>
          </p:nvCxnSpPr>
          <p:spPr bwMode="auto">
            <a:xfrm flipV="1">
              <a:off x="6248402"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6" name="Straight Connector 31785">
              <a:extLst>
                <a:ext uri="{FF2B5EF4-FFF2-40B4-BE49-F238E27FC236}">
                  <a16:creationId xmlns:a16="http://schemas.microsoft.com/office/drawing/2014/main" id="{8BD6EC92-1B41-F1AD-5C90-D2D7BA5CFB66}"/>
                </a:ext>
              </a:extLst>
            </p:cNvPr>
            <p:cNvCxnSpPr>
              <a:cxnSpLocks/>
            </p:cNvCxnSpPr>
            <p:nvPr/>
          </p:nvCxnSpPr>
          <p:spPr bwMode="auto">
            <a:xfrm flipV="1">
              <a:off x="6280152"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7" name="Straight Connector 31786">
              <a:extLst>
                <a:ext uri="{FF2B5EF4-FFF2-40B4-BE49-F238E27FC236}">
                  <a16:creationId xmlns:a16="http://schemas.microsoft.com/office/drawing/2014/main" id="{300F11D4-3D1E-2F95-F1E6-627B3A82403C}"/>
                </a:ext>
              </a:extLst>
            </p:cNvPr>
            <p:cNvCxnSpPr>
              <a:cxnSpLocks/>
            </p:cNvCxnSpPr>
            <p:nvPr/>
          </p:nvCxnSpPr>
          <p:spPr bwMode="auto">
            <a:xfrm flipV="1">
              <a:off x="6546852"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8" name="Straight Connector 31787">
              <a:extLst>
                <a:ext uri="{FF2B5EF4-FFF2-40B4-BE49-F238E27FC236}">
                  <a16:creationId xmlns:a16="http://schemas.microsoft.com/office/drawing/2014/main" id="{8CB540EC-C1E1-E167-7638-19C4244E023F}"/>
                </a:ext>
              </a:extLst>
            </p:cNvPr>
            <p:cNvCxnSpPr>
              <a:cxnSpLocks/>
            </p:cNvCxnSpPr>
            <p:nvPr/>
          </p:nvCxnSpPr>
          <p:spPr bwMode="auto">
            <a:xfrm flipV="1">
              <a:off x="6597652" y="2046736"/>
              <a:ext cx="0" cy="75425"/>
            </a:xfrm>
            <a:prstGeom prst="line">
              <a:avLst/>
            </a:prstGeom>
            <a:noFill/>
            <a:ln w="28575" cap="flat" cmpd="sng" algn="ctr">
              <a:solidFill>
                <a:schemeClr val="accent3"/>
              </a:solidFill>
              <a:prstDash val="solid"/>
              <a:round/>
              <a:headEnd type="none" w="med" len="med"/>
              <a:tailEnd type="none" w="med" len="med"/>
            </a:ln>
            <a:effectLst/>
          </p:spPr>
        </p:cxnSp>
        <p:cxnSp>
          <p:nvCxnSpPr>
            <p:cNvPr id="31789" name="Straight Connector 31788">
              <a:extLst>
                <a:ext uri="{FF2B5EF4-FFF2-40B4-BE49-F238E27FC236}">
                  <a16:creationId xmlns:a16="http://schemas.microsoft.com/office/drawing/2014/main" id="{531C3815-DFDC-2D92-2342-D5CEAB6C921B}"/>
                </a:ext>
              </a:extLst>
            </p:cNvPr>
            <p:cNvCxnSpPr>
              <a:cxnSpLocks/>
            </p:cNvCxnSpPr>
            <p:nvPr/>
          </p:nvCxnSpPr>
          <p:spPr bwMode="auto">
            <a:xfrm flipV="1">
              <a:off x="6578604" y="2046736"/>
              <a:ext cx="0" cy="75425"/>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41" name="Group 31840">
            <a:extLst>
              <a:ext uri="{FF2B5EF4-FFF2-40B4-BE49-F238E27FC236}">
                <a16:creationId xmlns:a16="http://schemas.microsoft.com/office/drawing/2014/main" id="{54333A0A-A5F5-7563-86C0-AEBBE803C34C}"/>
              </a:ext>
            </a:extLst>
          </p:cNvPr>
          <p:cNvGrpSpPr/>
          <p:nvPr/>
        </p:nvGrpSpPr>
        <p:grpSpPr>
          <a:xfrm>
            <a:off x="4210288" y="2145442"/>
            <a:ext cx="3637498" cy="75425"/>
            <a:chOff x="4210288" y="2145442"/>
            <a:chExt cx="3637498" cy="75425"/>
          </a:xfrm>
        </p:grpSpPr>
        <p:cxnSp>
          <p:nvCxnSpPr>
            <p:cNvPr id="31813" name="Straight Connector 31812">
              <a:extLst>
                <a:ext uri="{FF2B5EF4-FFF2-40B4-BE49-F238E27FC236}">
                  <a16:creationId xmlns:a16="http://schemas.microsoft.com/office/drawing/2014/main" id="{A9502ABE-5EC2-78AD-111B-4B4CD273F4CE}"/>
                </a:ext>
              </a:extLst>
            </p:cNvPr>
            <p:cNvCxnSpPr>
              <a:cxnSpLocks/>
            </p:cNvCxnSpPr>
            <p:nvPr/>
          </p:nvCxnSpPr>
          <p:spPr bwMode="auto">
            <a:xfrm flipV="1">
              <a:off x="4210288"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14" name="Straight Connector 31813">
              <a:extLst>
                <a:ext uri="{FF2B5EF4-FFF2-40B4-BE49-F238E27FC236}">
                  <a16:creationId xmlns:a16="http://schemas.microsoft.com/office/drawing/2014/main" id="{CC459B78-79C1-E76C-C1F7-608B1677E695}"/>
                </a:ext>
              </a:extLst>
            </p:cNvPr>
            <p:cNvCxnSpPr>
              <a:cxnSpLocks/>
            </p:cNvCxnSpPr>
            <p:nvPr/>
          </p:nvCxnSpPr>
          <p:spPr bwMode="auto">
            <a:xfrm flipV="1">
              <a:off x="4370884"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D9567906-D931-9AB3-07D3-636C9C236C33}"/>
                </a:ext>
              </a:extLst>
            </p:cNvPr>
            <p:cNvCxnSpPr>
              <a:cxnSpLocks/>
            </p:cNvCxnSpPr>
            <p:nvPr/>
          </p:nvCxnSpPr>
          <p:spPr bwMode="auto">
            <a:xfrm flipV="1">
              <a:off x="4413488"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B597F01E-BDB1-0436-8B6C-E1E89DC646C8}"/>
                </a:ext>
              </a:extLst>
            </p:cNvPr>
            <p:cNvCxnSpPr>
              <a:cxnSpLocks/>
            </p:cNvCxnSpPr>
            <p:nvPr/>
          </p:nvCxnSpPr>
          <p:spPr bwMode="auto">
            <a:xfrm flipV="1">
              <a:off x="4921488"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1037A89C-8D32-2E49-2082-17919ECA21B4}"/>
                </a:ext>
              </a:extLst>
            </p:cNvPr>
            <p:cNvCxnSpPr>
              <a:cxnSpLocks/>
            </p:cNvCxnSpPr>
            <p:nvPr/>
          </p:nvCxnSpPr>
          <p:spPr bwMode="auto">
            <a:xfrm flipV="1">
              <a:off x="5292657"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F8EE12F3-79B1-511A-7095-E6998B303EF0}"/>
                </a:ext>
              </a:extLst>
            </p:cNvPr>
            <p:cNvCxnSpPr>
              <a:cxnSpLocks/>
            </p:cNvCxnSpPr>
            <p:nvPr/>
          </p:nvCxnSpPr>
          <p:spPr bwMode="auto">
            <a:xfrm flipV="1">
              <a:off x="5867332"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D4882180-BADD-D190-0669-7F616943EEAE}"/>
                </a:ext>
              </a:extLst>
            </p:cNvPr>
            <p:cNvCxnSpPr>
              <a:cxnSpLocks/>
            </p:cNvCxnSpPr>
            <p:nvPr/>
          </p:nvCxnSpPr>
          <p:spPr bwMode="auto">
            <a:xfrm flipV="1">
              <a:off x="6034616"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02497F9F-485C-1B6E-3A78-838C2E7A846D}"/>
                </a:ext>
              </a:extLst>
            </p:cNvPr>
            <p:cNvCxnSpPr>
              <a:cxnSpLocks/>
            </p:cNvCxnSpPr>
            <p:nvPr/>
          </p:nvCxnSpPr>
          <p:spPr bwMode="auto">
            <a:xfrm flipV="1">
              <a:off x="6188075"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8843CEDE-CE85-E353-C42B-D887C940A3DB}"/>
                </a:ext>
              </a:extLst>
            </p:cNvPr>
            <p:cNvCxnSpPr>
              <a:cxnSpLocks/>
            </p:cNvCxnSpPr>
            <p:nvPr/>
          </p:nvCxnSpPr>
          <p:spPr bwMode="auto">
            <a:xfrm flipV="1">
              <a:off x="6235702"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EC6F717C-0375-831C-1AE2-83A486C20643}"/>
                </a:ext>
              </a:extLst>
            </p:cNvPr>
            <p:cNvCxnSpPr>
              <a:cxnSpLocks/>
            </p:cNvCxnSpPr>
            <p:nvPr/>
          </p:nvCxnSpPr>
          <p:spPr bwMode="auto">
            <a:xfrm flipV="1">
              <a:off x="6320155"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EC452CC5-1237-A648-9391-374FC5FE641B}"/>
                </a:ext>
              </a:extLst>
            </p:cNvPr>
            <p:cNvCxnSpPr>
              <a:cxnSpLocks/>
            </p:cNvCxnSpPr>
            <p:nvPr/>
          </p:nvCxnSpPr>
          <p:spPr bwMode="auto">
            <a:xfrm flipV="1">
              <a:off x="6351905"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FFAF46CC-ECAA-0D24-9AA1-59015891E943}"/>
                </a:ext>
              </a:extLst>
            </p:cNvPr>
            <p:cNvCxnSpPr>
              <a:cxnSpLocks/>
            </p:cNvCxnSpPr>
            <p:nvPr/>
          </p:nvCxnSpPr>
          <p:spPr bwMode="auto">
            <a:xfrm flipV="1">
              <a:off x="6534152"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FAB85B35-8A1E-7240-AE1F-2E63D3D812D7}"/>
                </a:ext>
              </a:extLst>
            </p:cNvPr>
            <p:cNvCxnSpPr>
              <a:cxnSpLocks/>
            </p:cNvCxnSpPr>
            <p:nvPr/>
          </p:nvCxnSpPr>
          <p:spPr bwMode="auto">
            <a:xfrm flipV="1">
              <a:off x="7847786"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C6DD8E8A-D79F-4AC7-B523-C52E2F3C94D5}"/>
                </a:ext>
              </a:extLst>
            </p:cNvPr>
            <p:cNvCxnSpPr>
              <a:cxnSpLocks/>
            </p:cNvCxnSpPr>
            <p:nvPr/>
          </p:nvCxnSpPr>
          <p:spPr bwMode="auto">
            <a:xfrm flipV="1">
              <a:off x="6579144"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CD4912E2-8D3F-1691-FE4C-082ACF434937}"/>
                </a:ext>
              </a:extLst>
            </p:cNvPr>
            <p:cNvCxnSpPr>
              <a:cxnSpLocks/>
            </p:cNvCxnSpPr>
            <p:nvPr/>
          </p:nvCxnSpPr>
          <p:spPr bwMode="auto">
            <a:xfrm flipV="1">
              <a:off x="6829427"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CA86B2AA-4E68-4839-0004-7E770A887C1A}"/>
                </a:ext>
              </a:extLst>
            </p:cNvPr>
            <p:cNvCxnSpPr>
              <a:cxnSpLocks/>
            </p:cNvCxnSpPr>
            <p:nvPr/>
          </p:nvCxnSpPr>
          <p:spPr bwMode="auto">
            <a:xfrm flipV="1">
              <a:off x="6858002"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29" name="Straight Connector 31828">
              <a:extLst>
                <a:ext uri="{FF2B5EF4-FFF2-40B4-BE49-F238E27FC236}">
                  <a16:creationId xmlns:a16="http://schemas.microsoft.com/office/drawing/2014/main" id="{0B31A995-04D5-32C2-1DB6-003803E261E8}"/>
                </a:ext>
              </a:extLst>
            </p:cNvPr>
            <p:cNvCxnSpPr>
              <a:cxnSpLocks/>
            </p:cNvCxnSpPr>
            <p:nvPr/>
          </p:nvCxnSpPr>
          <p:spPr bwMode="auto">
            <a:xfrm flipV="1">
              <a:off x="6884276"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0" name="Straight Connector 31829">
              <a:extLst>
                <a:ext uri="{FF2B5EF4-FFF2-40B4-BE49-F238E27FC236}">
                  <a16:creationId xmlns:a16="http://schemas.microsoft.com/office/drawing/2014/main" id="{2958721A-BA5D-C79E-BD74-02751D3D47F3}"/>
                </a:ext>
              </a:extLst>
            </p:cNvPr>
            <p:cNvCxnSpPr>
              <a:cxnSpLocks/>
            </p:cNvCxnSpPr>
            <p:nvPr/>
          </p:nvCxnSpPr>
          <p:spPr bwMode="auto">
            <a:xfrm flipV="1">
              <a:off x="6994527"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81C43427-9D0E-C586-EEDB-D05FDB8821DF}"/>
                </a:ext>
              </a:extLst>
            </p:cNvPr>
            <p:cNvCxnSpPr>
              <a:cxnSpLocks/>
            </p:cNvCxnSpPr>
            <p:nvPr/>
          </p:nvCxnSpPr>
          <p:spPr bwMode="auto">
            <a:xfrm flipV="1">
              <a:off x="7026277"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A159F657-4D3C-CB43-1EDF-9B278DC08F47}"/>
                </a:ext>
              </a:extLst>
            </p:cNvPr>
            <p:cNvCxnSpPr>
              <a:cxnSpLocks/>
            </p:cNvCxnSpPr>
            <p:nvPr/>
          </p:nvCxnSpPr>
          <p:spPr bwMode="auto">
            <a:xfrm flipV="1">
              <a:off x="7283452"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3" name="Straight Connector 31832">
              <a:extLst>
                <a:ext uri="{FF2B5EF4-FFF2-40B4-BE49-F238E27FC236}">
                  <a16:creationId xmlns:a16="http://schemas.microsoft.com/office/drawing/2014/main" id="{9D9CA5C3-6011-2006-4AB8-BD3D518B7E62}"/>
                </a:ext>
              </a:extLst>
            </p:cNvPr>
            <p:cNvCxnSpPr>
              <a:cxnSpLocks/>
            </p:cNvCxnSpPr>
            <p:nvPr/>
          </p:nvCxnSpPr>
          <p:spPr bwMode="auto">
            <a:xfrm flipV="1">
              <a:off x="7350127"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889FD661-1ED6-4CF8-2160-31AC385D2E91}"/>
                </a:ext>
              </a:extLst>
            </p:cNvPr>
            <p:cNvCxnSpPr>
              <a:cxnSpLocks/>
            </p:cNvCxnSpPr>
            <p:nvPr/>
          </p:nvCxnSpPr>
          <p:spPr bwMode="auto">
            <a:xfrm flipV="1">
              <a:off x="7165977"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23756F83-2D70-562C-6159-137723BB261F}"/>
                </a:ext>
              </a:extLst>
            </p:cNvPr>
            <p:cNvCxnSpPr>
              <a:cxnSpLocks/>
            </p:cNvCxnSpPr>
            <p:nvPr/>
          </p:nvCxnSpPr>
          <p:spPr bwMode="auto">
            <a:xfrm flipV="1">
              <a:off x="7194622"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8AA68AC7-C4E9-387B-6A4B-45ED0E175004}"/>
                </a:ext>
              </a:extLst>
            </p:cNvPr>
            <p:cNvCxnSpPr>
              <a:cxnSpLocks/>
            </p:cNvCxnSpPr>
            <p:nvPr/>
          </p:nvCxnSpPr>
          <p:spPr bwMode="auto">
            <a:xfrm flipV="1">
              <a:off x="7426327"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F9BB51D8-7482-78EF-0C63-3A91CD848881}"/>
                </a:ext>
              </a:extLst>
            </p:cNvPr>
            <p:cNvCxnSpPr>
              <a:cxnSpLocks/>
            </p:cNvCxnSpPr>
            <p:nvPr/>
          </p:nvCxnSpPr>
          <p:spPr bwMode="auto">
            <a:xfrm flipV="1">
              <a:off x="7467602"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B7E833DA-E832-728B-2A2A-625BB4DA666C}"/>
                </a:ext>
              </a:extLst>
            </p:cNvPr>
            <p:cNvCxnSpPr>
              <a:cxnSpLocks/>
            </p:cNvCxnSpPr>
            <p:nvPr/>
          </p:nvCxnSpPr>
          <p:spPr bwMode="auto">
            <a:xfrm flipV="1">
              <a:off x="7679667" y="2145442"/>
              <a:ext cx="0" cy="75425"/>
            </a:xfrm>
            <a:prstGeom prst="line">
              <a:avLst/>
            </a:prstGeom>
            <a:noFill/>
            <a:ln w="28575" cap="flat" cmpd="sng" algn="ctr">
              <a:solidFill>
                <a:schemeClr val="accent1"/>
              </a:solidFill>
              <a:prstDash val="solid"/>
              <a:round/>
              <a:headEnd type="none" w="med" len="med"/>
              <a:tailEnd type="none" w="med" len="med"/>
            </a:ln>
            <a:effectLst/>
          </p:spPr>
        </p:cxnSp>
        <p:cxnSp>
          <p:nvCxnSpPr>
            <p:cNvPr id="31839" name="Straight Connector 31838">
              <a:extLst>
                <a:ext uri="{FF2B5EF4-FFF2-40B4-BE49-F238E27FC236}">
                  <a16:creationId xmlns:a16="http://schemas.microsoft.com/office/drawing/2014/main" id="{3A35D5B4-305D-E133-8A2A-DFE928D88C37}"/>
                </a:ext>
              </a:extLst>
            </p:cNvPr>
            <p:cNvCxnSpPr>
              <a:cxnSpLocks/>
            </p:cNvCxnSpPr>
            <p:nvPr/>
          </p:nvCxnSpPr>
          <p:spPr bwMode="auto">
            <a:xfrm flipV="1">
              <a:off x="7711417" y="2145442"/>
              <a:ext cx="0" cy="75425"/>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61" name="Group 31860">
            <a:extLst>
              <a:ext uri="{FF2B5EF4-FFF2-40B4-BE49-F238E27FC236}">
                <a16:creationId xmlns:a16="http://schemas.microsoft.com/office/drawing/2014/main" id="{9F465FD3-D2E1-C9FC-02C7-06071880D49B}"/>
              </a:ext>
            </a:extLst>
          </p:cNvPr>
          <p:cNvGrpSpPr/>
          <p:nvPr/>
        </p:nvGrpSpPr>
        <p:grpSpPr>
          <a:xfrm>
            <a:off x="4383584" y="2230968"/>
            <a:ext cx="1952677" cy="75425"/>
            <a:chOff x="4383584" y="2230968"/>
            <a:chExt cx="1952677" cy="75425"/>
          </a:xfrm>
        </p:grpSpPr>
        <p:cxnSp>
          <p:nvCxnSpPr>
            <p:cNvPr id="31842" name="Straight Connector 31841">
              <a:extLst>
                <a:ext uri="{FF2B5EF4-FFF2-40B4-BE49-F238E27FC236}">
                  <a16:creationId xmlns:a16="http://schemas.microsoft.com/office/drawing/2014/main" id="{D6B8E608-3D05-78D0-EEC6-2FAD2E851C1A}"/>
                </a:ext>
              </a:extLst>
            </p:cNvPr>
            <p:cNvCxnSpPr>
              <a:cxnSpLocks/>
            </p:cNvCxnSpPr>
            <p:nvPr/>
          </p:nvCxnSpPr>
          <p:spPr bwMode="auto">
            <a:xfrm flipV="1">
              <a:off x="4383584"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901875CD-FCCC-E288-479E-6A8C855D2A6D}"/>
                </a:ext>
              </a:extLst>
            </p:cNvPr>
            <p:cNvCxnSpPr>
              <a:cxnSpLocks/>
            </p:cNvCxnSpPr>
            <p:nvPr/>
          </p:nvCxnSpPr>
          <p:spPr bwMode="auto">
            <a:xfrm flipV="1">
              <a:off x="4954056"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910362A7-5AA7-219F-37EB-D3D9C125C51E}"/>
                </a:ext>
              </a:extLst>
            </p:cNvPr>
            <p:cNvCxnSpPr>
              <a:cxnSpLocks/>
            </p:cNvCxnSpPr>
            <p:nvPr/>
          </p:nvCxnSpPr>
          <p:spPr bwMode="auto">
            <a:xfrm flipV="1">
              <a:off x="5025798"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8A274AC8-29D4-613E-4B13-2E7E781C00DD}"/>
                </a:ext>
              </a:extLst>
            </p:cNvPr>
            <p:cNvCxnSpPr>
              <a:cxnSpLocks/>
            </p:cNvCxnSpPr>
            <p:nvPr/>
          </p:nvCxnSpPr>
          <p:spPr bwMode="auto">
            <a:xfrm flipV="1">
              <a:off x="5077738"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8CE18A4B-B569-0E6D-F7DB-A576A1F89F85}"/>
                </a:ext>
              </a:extLst>
            </p:cNvPr>
            <p:cNvCxnSpPr>
              <a:cxnSpLocks/>
            </p:cNvCxnSpPr>
            <p:nvPr/>
          </p:nvCxnSpPr>
          <p:spPr bwMode="auto">
            <a:xfrm flipV="1">
              <a:off x="5048023"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F5B0C38C-680A-EC74-6074-247AF752FF78}"/>
                </a:ext>
              </a:extLst>
            </p:cNvPr>
            <p:cNvCxnSpPr>
              <a:cxnSpLocks/>
            </p:cNvCxnSpPr>
            <p:nvPr/>
          </p:nvCxnSpPr>
          <p:spPr bwMode="auto">
            <a:xfrm flipV="1">
              <a:off x="5184358"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E4EB7E82-18FD-60CD-7310-CDF367DB85B3}"/>
                </a:ext>
              </a:extLst>
            </p:cNvPr>
            <p:cNvCxnSpPr>
              <a:cxnSpLocks/>
            </p:cNvCxnSpPr>
            <p:nvPr/>
          </p:nvCxnSpPr>
          <p:spPr bwMode="auto">
            <a:xfrm flipV="1">
              <a:off x="5215436"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F8843B6B-AECB-9856-801A-EE3CA05CF1DA}"/>
                </a:ext>
              </a:extLst>
            </p:cNvPr>
            <p:cNvCxnSpPr>
              <a:cxnSpLocks/>
            </p:cNvCxnSpPr>
            <p:nvPr/>
          </p:nvCxnSpPr>
          <p:spPr bwMode="auto">
            <a:xfrm flipV="1">
              <a:off x="5657664"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B1AC23CD-73C4-8A28-C6E0-733FEE95DBC9}"/>
                </a:ext>
              </a:extLst>
            </p:cNvPr>
            <p:cNvCxnSpPr>
              <a:cxnSpLocks/>
            </p:cNvCxnSpPr>
            <p:nvPr/>
          </p:nvCxnSpPr>
          <p:spPr bwMode="auto">
            <a:xfrm flipV="1">
              <a:off x="6112879"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8D8D2D4D-68D4-ED7C-3016-2C7273FCDCF1}"/>
                </a:ext>
              </a:extLst>
            </p:cNvPr>
            <p:cNvCxnSpPr>
              <a:cxnSpLocks/>
            </p:cNvCxnSpPr>
            <p:nvPr/>
          </p:nvCxnSpPr>
          <p:spPr bwMode="auto">
            <a:xfrm flipV="1">
              <a:off x="6336261"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2" name="Straight Connector 31851">
              <a:extLst>
                <a:ext uri="{FF2B5EF4-FFF2-40B4-BE49-F238E27FC236}">
                  <a16:creationId xmlns:a16="http://schemas.microsoft.com/office/drawing/2014/main" id="{2BF9C0C2-DB1B-00E0-CF35-FEAF30DD1C99}"/>
                </a:ext>
              </a:extLst>
            </p:cNvPr>
            <p:cNvCxnSpPr>
              <a:cxnSpLocks/>
            </p:cNvCxnSpPr>
            <p:nvPr/>
          </p:nvCxnSpPr>
          <p:spPr bwMode="auto">
            <a:xfrm flipV="1">
              <a:off x="6309591"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3" name="Straight Connector 31852">
              <a:extLst>
                <a:ext uri="{FF2B5EF4-FFF2-40B4-BE49-F238E27FC236}">
                  <a16:creationId xmlns:a16="http://schemas.microsoft.com/office/drawing/2014/main" id="{FDA7B5EF-36F6-4020-72F3-D0D468DEF866}"/>
                </a:ext>
              </a:extLst>
            </p:cNvPr>
            <p:cNvCxnSpPr>
              <a:cxnSpLocks/>
            </p:cNvCxnSpPr>
            <p:nvPr/>
          </p:nvCxnSpPr>
          <p:spPr bwMode="auto">
            <a:xfrm flipV="1">
              <a:off x="5698181"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4" name="Straight Connector 31853">
              <a:extLst>
                <a:ext uri="{FF2B5EF4-FFF2-40B4-BE49-F238E27FC236}">
                  <a16:creationId xmlns:a16="http://schemas.microsoft.com/office/drawing/2014/main" id="{DA538EC9-3B12-545D-224B-B4BCDBAEED60}"/>
                </a:ext>
              </a:extLst>
            </p:cNvPr>
            <p:cNvCxnSpPr>
              <a:cxnSpLocks/>
            </p:cNvCxnSpPr>
            <p:nvPr/>
          </p:nvCxnSpPr>
          <p:spPr bwMode="auto">
            <a:xfrm flipV="1">
              <a:off x="5723581"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5" name="Straight Connector 31854">
              <a:extLst>
                <a:ext uri="{FF2B5EF4-FFF2-40B4-BE49-F238E27FC236}">
                  <a16:creationId xmlns:a16="http://schemas.microsoft.com/office/drawing/2014/main" id="{E95A0653-5D93-FDF0-F952-1C7C6C0943FD}"/>
                </a:ext>
              </a:extLst>
            </p:cNvPr>
            <p:cNvCxnSpPr>
              <a:cxnSpLocks/>
            </p:cNvCxnSpPr>
            <p:nvPr/>
          </p:nvCxnSpPr>
          <p:spPr bwMode="auto">
            <a:xfrm flipV="1">
              <a:off x="5831531"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6" name="Straight Connector 31855">
              <a:extLst>
                <a:ext uri="{FF2B5EF4-FFF2-40B4-BE49-F238E27FC236}">
                  <a16:creationId xmlns:a16="http://schemas.microsoft.com/office/drawing/2014/main" id="{8B4E2A07-AB80-2357-53E4-C0451F349D63}"/>
                </a:ext>
              </a:extLst>
            </p:cNvPr>
            <p:cNvCxnSpPr>
              <a:cxnSpLocks/>
            </p:cNvCxnSpPr>
            <p:nvPr/>
          </p:nvCxnSpPr>
          <p:spPr bwMode="auto">
            <a:xfrm flipV="1">
              <a:off x="5880032"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7" name="Straight Connector 31856">
              <a:extLst>
                <a:ext uri="{FF2B5EF4-FFF2-40B4-BE49-F238E27FC236}">
                  <a16:creationId xmlns:a16="http://schemas.microsoft.com/office/drawing/2014/main" id="{E4E9102D-A84B-6E7E-532F-B32AAFEB043A}"/>
                </a:ext>
              </a:extLst>
            </p:cNvPr>
            <p:cNvCxnSpPr>
              <a:cxnSpLocks/>
            </p:cNvCxnSpPr>
            <p:nvPr/>
          </p:nvCxnSpPr>
          <p:spPr bwMode="auto">
            <a:xfrm flipV="1">
              <a:off x="5857807"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8" name="Straight Connector 31857">
              <a:extLst>
                <a:ext uri="{FF2B5EF4-FFF2-40B4-BE49-F238E27FC236}">
                  <a16:creationId xmlns:a16="http://schemas.microsoft.com/office/drawing/2014/main" id="{D07F9056-766B-B236-448A-BBFBDFF222F5}"/>
                </a:ext>
              </a:extLst>
            </p:cNvPr>
            <p:cNvCxnSpPr>
              <a:cxnSpLocks/>
            </p:cNvCxnSpPr>
            <p:nvPr/>
          </p:nvCxnSpPr>
          <p:spPr bwMode="auto">
            <a:xfrm flipV="1">
              <a:off x="5931636"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59" name="Straight Connector 31858">
              <a:extLst>
                <a:ext uri="{FF2B5EF4-FFF2-40B4-BE49-F238E27FC236}">
                  <a16:creationId xmlns:a16="http://schemas.microsoft.com/office/drawing/2014/main" id="{C84E62DB-F04A-6206-C0E3-130E5083572E}"/>
                </a:ext>
              </a:extLst>
            </p:cNvPr>
            <p:cNvCxnSpPr>
              <a:cxnSpLocks/>
            </p:cNvCxnSpPr>
            <p:nvPr/>
          </p:nvCxnSpPr>
          <p:spPr bwMode="auto">
            <a:xfrm flipV="1">
              <a:off x="5960279" y="2230968"/>
              <a:ext cx="0" cy="75425"/>
            </a:xfrm>
            <a:prstGeom prst="line">
              <a:avLst/>
            </a:prstGeom>
            <a:noFill/>
            <a:ln w="28575" cap="flat" cmpd="sng" algn="ctr">
              <a:solidFill>
                <a:schemeClr val="accent4"/>
              </a:solidFill>
              <a:prstDash val="solid"/>
              <a:round/>
              <a:headEnd type="none" w="med" len="med"/>
              <a:tailEnd type="none" w="med" len="med"/>
            </a:ln>
            <a:effectLst/>
          </p:spPr>
        </p:cxnSp>
        <p:cxnSp>
          <p:nvCxnSpPr>
            <p:cNvPr id="31860" name="Straight Connector 31859">
              <a:extLst>
                <a:ext uri="{FF2B5EF4-FFF2-40B4-BE49-F238E27FC236}">
                  <a16:creationId xmlns:a16="http://schemas.microsoft.com/office/drawing/2014/main" id="{75B46E97-8593-CE1D-D746-396A4ED71356}"/>
                </a:ext>
              </a:extLst>
            </p:cNvPr>
            <p:cNvCxnSpPr>
              <a:cxnSpLocks/>
            </p:cNvCxnSpPr>
            <p:nvPr/>
          </p:nvCxnSpPr>
          <p:spPr bwMode="auto">
            <a:xfrm flipV="1">
              <a:off x="5993341" y="2230968"/>
              <a:ext cx="0" cy="75425"/>
            </a:xfrm>
            <a:prstGeom prst="line">
              <a:avLst/>
            </a:prstGeom>
            <a:noFill/>
            <a:ln w="28575" cap="flat" cmpd="sng" algn="ctr">
              <a:solidFill>
                <a:schemeClr val="accent4"/>
              </a:solidFill>
              <a:prstDash val="solid"/>
              <a:round/>
              <a:headEnd type="none" w="med" len="med"/>
              <a:tailEnd type="none" w="med" len="med"/>
            </a:ln>
            <a:effectLst/>
          </p:spPr>
        </p:cxnSp>
      </p:grpSp>
    </p:spTree>
    <p:extLst>
      <p:ext uri="{BB962C8B-B14F-4D97-AF65-F5344CB8AC3E}">
        <p14:creationId xmlns:p14="http://schemas.microsoft.com/office/powerpoint/2010/main" val="3489617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95" name="Freeform 31794">
            <a:extLst>
              <a:ext uri="{FF2B5EF4-FFF2-40B4-BE49-F238E27FC236}">
                <a16:creationId xmlns:a16="http://schemas.microsoft.com/office/drawing/2014/main" id="{317917D2-E541-FF7D-BE1B-A627F32118E6}"/>
              </a:ext>
            </a:extLst>
          </p:cNvPr>
          <p:cNvSpPr/>
          <p:nvPr/>
        </p:nvSpPr>
        <p:spPr bwMode="auto">
          <a:xfrm>
            <a:off x="1749425" y="2199786"/>
            <a:ext cx="3190875" cy="212725"/>
          </a:xfrm>
          <a:custGeom>
            <a:avLst/>
            <a:gdLst>
              <a:gd name="connsiteX0" fmla="*/ 0 w 3190875"/>
              <a:gd name="connsiteY0" fmla="*/ 0 h 212725"/>
              <a:gd name="connsiteX1" fmla="*/ 0 w 3190875"/>
              <a:gd name="connsiteY1" fmla="*/ 50800 h 212725"/>
              <a:gd name="connsiteX2" fmla="*/ 28575 w 3190875"/>
              <a:gd name="connsiteY2" fmla="*/ 50800 h 212725"/>
              <a:gd name="connsiteX3" fmla="*/ 28575 w 3190875"/>
              <a:gd name="connsiteY3" fmla="*/ 101600 h 212725"/>
              <a:gd name="connsiteX4" fmla="*/ 92075 w 3190875"/>
              <a:gd name="connsiteY4" fmla="*/ 101600 h 212725"/>
              <a:gd name="connsiteX5" fmla="*/ 92075 w 3190875"/>
              <a:gd name="connsiteY5" fmla="*/ 158750 h 212725"/>
              <a:gd name="connsiteX6" fmla="*/ 120650 w 3190875"/>
              <a:gd name="connsiteY6" fmla="*/ 158750 h 212725"/>
              <a:gd name="connsiteX7" fmla="*/ 120650 w 3190875"/>
              <a:gd name="connsiteY7" fmla="*/ 212725 h 212725"/>
              <a:gd name="connsiteX8" fmla="*/ 3190875 w 3190875"/>
              <a:gd name="connsiteY8" fmla="*/ 212725 h 212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0875" h="212725">
                <a:moveTo>
                  <a:pt x="0" y="0"/>
                </a:moveTo>
                <a:lnTo>
                  <a:pt x="0" y="50800"/>
                </a:lnTo>
                <a:lnTo>
                  <a:pt x="28575" y="50800"/>
                </a:lnTo>
                <a:lnTo>
                  <a:pt x="28575" y="101600"/>
                </a:lnTo>
                <a:lnTo>
                  <a:pt x="92075" y="101600"/>
                </a:lnTo>
                <a:lnTo>
                  <a:pt x="92075" y="158750"/>
                </a:lnTo>
                <a:lnTo>
                  <a:pt x="120650" y="158750"/>
                </a:lnTo>
                <a:lnTo>
                  <a:pt x="120650" y="212725"/>
                </a:lnTo>
                <a:lnTo>
                  <a:pt x="3190875" y="212725"/>
                </a:lnTo>
              </a:path>
            </a:pathLst>
          </a:custGeom>
          <a:noFill/>
          <a:ln w="28575">
            <a:solidFill>
              <a:schemeClr val="accent2"/>
            </a:solidFill>
            <a:miter lim="800000"/>
            <a:headEnd/>
            <a:tailEnd/>
          </a:ln>
        </p:spPr>
        <p:txBody>
          <a:bodyPr rtlCol="0" anchor="ctr"/>
          <a:lstStyle/>
          <a:p>
            <a:pPr algn="ctr"/>
            <a:endParaRPr lang="en-US"/>
          </a:p>
        </p:txBody>
      </p:sp>
      <p:sp>
        <p:nvSpPr>
          <p:cNvPr id="31889" name="Freeform 31888">
            <a:extLst>
              <a:ext uri="{FF2B5EF4-FFF2-40B4-BE49-F238E27FC236}">
                <a16:creationId xmlns:a16="http://schemas.microsoft.com/office/drawing/2014/main" id="{F332A5F6-BA98-1868-7DC6-E977238F7499}"/>
              </a:ext>
            </a:extLst>
          </p:cNvPr>
          <p:cNvSpPr/>
          <p:nvPr/>
        </p:nvSpPr>
        <p:spPr bwMode="auto">
          <a:xfrm>
            <a:off x="7864660" y="2230644"/>
            <a:ext cx="2382361" cy="471552"/>
          </a:xfrm>
          <a:custGeom>
            <a:avLst/>
            <a:gdLst>
              <a:gd name="connsiteX0" fmla="*/ 0 w 2382361"/>
              <a:gd name="connsiteY0" fmla="*/ 0 h 471552"/>
              <a:gd name="connsiteX1" fmla="*/ 0 w 2382361"/>
              <a:gd name="connsiteY1" fmla="*/ 151717 h 471552"/>
              <a:gd name="connsiteX2" fmla="*/ 102511 w 2382361"/>
              <a:gd name="connsiteY2" fmla="*/ 151717 h 471552"/>
              <a:gd name="connsiteX3" fmla="*/ 102511 w 2382361"/>
              <a:gd name="connsiteY3" fmla="*/ 311634 h 471552"/>
              <a:gd name="connsiteX4" fmla="*/ 168118 w 2382361"/>
              <a:gd name="connsiteY4" fmla="*/ 311634 h 471552"/>
              <a:gd name="connsiteX5" fmla="*/ 168118 w 2382361"/>
              <a:gd name="connsiteY5" fmla="*/ 471552 h 471552"/>
              <a:gd name="connsiteX6" fmla="*/ 2382361 w 2382361"/>
              <a:gd name="connsiteY6" fmla="*/ 471552 h 471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82361" h="471552">
                <a:moveTo>
                  <a:pt x="0" y="0"/>
                </a:moveTo>
                <a:lnTo>
                  <a:pt x="0" y="151717"/>
                </a:lnTo>
                <a:lnTo>
                  <a:pt x="102511" y="151717"/>
                </a:lnTo>
                <a:lnTo>
                  <a:pt x="102511" y="311634"/>
                </a:lnTo>
                <a:lnTo>
                  <a:pt x="168118" y="311634"/>
                </a:lnTo>
                <a:lnTo>
                  <a:pt x="168118" y="471552"/>
                </a:lnTo>
                <a:lnTo>
                  <a:pt x="2382361" y="471552"/>
                </a:lnTo>
              </a:path>
            </a:pathLst>
          </a:custGeom>
          <a:noFill/>
          <a:ln w="28575">
            <a:solidFill>
              <a:schemeClr val="accent2"/>
            </a:solidFill>
            <a:miter lim="800000"/>
            <a:headEnd/>
            <a:tailEnd/>
          </a:ln>
        </p:spPr>
        <p:txBody>
          <a:bodyPr rtlCol="0" anchor="ctr"/>
          <a:lstStyle/>
          <a:p>
            <a:pPr algn="ctr"/>
            <a:endParaRPr lang="en-US"/>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BV + AVD in Early-Stage cHL: </a:t>
            </a:r>
            <a:br>
              <a:rPr lang="en-US" dirty="0"/>
            </a:br>
            <a:r>
              <a:rPr lang="en-US" dirty="0"/>
              <a:t>PFS by Baseline MTV and PET2</a:t>
            </a:r>
            <a:endParaRPr lang="en-US" altLang="en-US" dirty="0"/>
          </a:p>
        </p:txBody>
      </p:sp>
      <p:sp>
        <p:nvSpPr>
          <p:cNvPr id="31745" name="Content Placeholder 31744">
            <a:extLst>
              <a:ext uri="{FF2B5EF4-FFF2-40B4-BE49-F238E27FC236}">
                <a16:creationId xmlns:a16="http://schemas.microsoft.com/office/drawing/2014/main" id="{A21D5169-AFC6-BD38-5A7B-08E71F020EEE}"/>
              </a:ext>
            </a:extLst>
          </p:cNvPr>
          <p:cNvSpPr>
            <a:spLocks noGrp="1"/>
          </p:cNvSpPr>
          <p:nvPr>
            <p:ph idx="1"/>
          </p:nvPr>
        </p:nvSpPr>
        <p:spPr>
          <a:xfrm>
            <a:off x="604675" y="5954829"/>
            <a:ext cx="10877529" cy="360694"/>
          </a:xfrm>
        </p:spPr>
        <p:txBody>
          <a:bodyPr/>
          <a:lstStyle/>
          <a:p>
            <a:r>
              <a:rPr lang="en-US" sz="2000" dirty="0"/>
              <a:t>Median MTV: 150 cm</a:t>
            </a:r>
            <a:r>
              <a:rPr lang="en-US" sz="2000" baseline="30000" dirty="0"/>
              <a:t>3</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6161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Stuver. ASH 2022. Abstr 730.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Rectangle 4">
            <a:extLst>
              <a:ext uri="{FF2B5EF4-FFF2-40B4-BE49-F238E27FC236}">
                <a16:creationId xmlns:a16="http://schemas.microsoft.com/office/drawing/2014/main" id="{00F80C43-B1CA-B068-A19A-7B366016E035}"/>
              </a:ext>
            </a:extLst>
          </p:cNvPr>
          <p:cNvSpPr/>
          <p:nvPr/>
        </p:nvSpPr>
        <p:spPr>
          <a:xfrm>
            <a:off x="8557765" y="4767129"/>
            <a:ext cx="1271239" cy="209643"/>
          </a:xfrm>
          <a:prstGeom prst="rect">
            <a:avLst/>
          </a:prstGeom>
          <a:solidFill>
            <a:sysClr val="window" lastClr="FFFFFF"/>
          </a:solidFill>
          <a:ln w="25400" cap="flat" cmpd="sng" algn="ctr">
            <a:no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6" name="TextBox 5">
            <a:extLst>
              <a:ext uri="{FF2B5EF4-FFF2-40B4-BE49-F238E27FC236}">
                <a16:creationId xmlns:a16="http://schemas.microsoft.com/office/drawing/2014/main" id="{B3F2ED49-EA7E-86DB-71BC-39BDF1947A10}"/>
              </a:ext>
            </a:extLst>
          </p:cNvPr>
          <p:cNvSpPr txBox="1"/>
          <p:nvPr/>
        </p:nvSpPr>
        <p:spPr>
          <a:xfrm>
            <a:off x="9201745" y="4823956"/>
            <a:ext cx="846386" cy="338554"/>
          </a:xfrm>
          <a:prstGeom prst="rect">
            <a:avLst/>
          </a:prstGeom>
          <a:noFill/>
        </p:spPr>
        <p:txBody>
          <a:bodyPr wrap="none" rtlCol="0">
            <a:spAutoFit/>
          </a:bodyPr>
          <a:lstStyle/>
          <a:p>
            <a:pPr defTabSz="457200" eaLnBrk="1" hangingPunct="1"/>
            <a:r>
              <a:rPr lang="en-US" sz="1600" dirty="0">
                <a:solidFill>
                  <a:prstClr val="black"/>
                </a:solidFill>
                <a:latin typeface="Calibri"/>
                <a:ea typeface="Geneva" charset="0"/>
              </a:rPr>
              <a:t>Months</a:t>
            </a:r>
          </a:p>
        </p:txBody>
      </p:sp>
      <p:sp>
        <p:nvSpPr>
          <p:cNvPr id="7" name="TextBox 6">
            <a:extLst>
              <a:ext uri="{FF2B5EF4-FFF2-40B4-BE49-F238E27FC236}">
                <a16:creationId xmlns:a16="http://schemas.microsoft.com/office/drawing/2014/main" id="{55312B71-6667-B4CE-225F-A1A6E16E88A9}"/>
              </a:ext>
            </a:extLst>
          </p:cNvPr>
          <p:cNvSpPr txBox="1"/>
          <p:nvPr/>
        </p:nvSpPr>
        <p:spPr>
          <a:xfrm>
            <a:off x="6484342" y="5129789"/>
            <a:ext cx="1689693" cy="338554"/>
          </a:xfrm>
          <a:prstGeom prst="rect">
            <a:avLst/>
          </a:prstGeom>
          <a:noFill/>
        </p:spPr>
        <p:txBody>
          <a:bodyPr wrap="none" rtlCol="0">
            <a:spAutoFit/>
          </a:bodyPr>
          <a:lstStyle/>
          <a:p>
            <a:pPr defTabSz="457200" eaLnBrk="1" hangingPunct="1"/>
            <a:r>
              <a:rPr lang="en-US" sz="1600" dirty="0">
                <a:solidFill>
                  <a:prstClr val="black"/>
                </a:solidFill>
                <a:latin typeface="+mj-lt"/>
                <a:ea typeface="Geneva" charset="0"/>
              </a:rPr>
              <a:t>Patients at Risk, n</a:t>
            </a:r>
          </a:p>
        </p:txBody>
      </p:sp>
      <p:sp>
        <p:nvSpPr>
          <p:cNvPr id="9" name="TextBox 8">
            <a:extLst>
              <a:ext uri="{FF2B5EF4-FFF2-40B4-BE49-F238E27FC236}">
                <a16:creationId xmlns:a16="http://schemas.microsoft.com/office/drawing/2014/main" id="{FD1A6A1A-77B7-D744-A451-98378A093D06}"/>
              </a:ext>
            </a:extLst>
          </p:cNvPr>
          <p:cNvSpPr txBox="1"/>
          <p:nvPr/>
        </p:nvSpPr>
        <p:spPr>
          <a:xfrm>
            <a:off x="7481063" y="5355782"/>
            <a:ext cx="497252" cy="338554"/>
          </a:xfrm>
          <a:prstGeom prst="rect">
            <a:avLst/>
          </a:prstGeom>
          <a:noFill/>
        </p:spPr>
        <p:txBody>
          <a:bodyPr wrap="none" rtlCol="0">
            <a:spAutoFit/>
          </a:bodyPr>
          <a:lstStyle/>
          <a:p>
            <a:pPr algn="ctr" defTabSz="457200" eaLnBrk="1" hangingPunct="1"/>
            <a:r>
              <a:rPr lang="en-US" sz="1600" b="0" dirty="0">
                <a:solidFill>
                  <a:prstClr val="black"/>
                </a:solidFill>
                <a:latin typeface="+mj-lt"/>
                <a:ea typeface="Geneva" charset="0"/>
              </a:rPr>
              <a:t>101</a:t>
            </a:r>
          </a:p>
        </p:txBody>
      </p:sp>
      <p:sp>
        <p:nvSpPr>
          <p:cNvPr id="10" name="TextBox 9">
            <a:extLst>
              <a:ext uri="{FF2B5EF4-FFF2-40B4-BE49-F238E27FC236}">
                <a16:creationId xmlns:a16="http://schemas.microsoft.com/office/drawing/2014/main" id="{C7AF85E5-CEAA-E71D-0ACF-43ADD543FB6B}"/>
              </a:ext>
            </a:extLst>
          </p:cNvPr>
          <p:cNvSpPr txBox="1"/>
          <p:nvPr/>
        </p:nvSpPr>
        <p:spPr>
          <a:xfrm>
            <a:off x="8308696" y="5355782"/>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87</a:t>
            </a:r>
          </a:p>
        </p:txBody>
      </p:sp>
      <p:sp>
        <p:nvSpPr>
          <p:cNvPr id="11" name="TextBox 10">
            <a:extLst>
              <a:ext uri="{FF2B5EF4-FFF2-40B4-BE49-F238E27FC236}">
                <a16:creationId xmlns:a16="http://schemas.microsoft.com/office/drawing/2014/main" id="{F4438522-1BEB-F32D-A196-3C71479723C9}"/>
              </a:ext>
            </a:extLst>
          </p:cNvPr>
          <p:cNvSpPr txBox="1"/>
          <p:nvPr/>
        </p:nvSpPr>
        <p:spPr>
          <a:xfrm>
            <a:off x="9068879" y="5355782"/>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51</a:t>
            </a:r>
          </a:p>
        </p:txBody>
      </p:sp>
      <p:sp>
        <p:nvSpPr>
          <p:cNvPr id="12" name="TextBox 11">
            <a:extLst>
              <a:ext uri="{FF2B5EF4-FFF2-40B4-BE49-F238E27FC236}">
                <a16:creationId xmlns:a16="http://schemas.microsoft.com/office/drawing/2014/main" id="{C7065525-F3E1-73AA-5CA4-13512362D218}"/>
              </a:ext>
            </a:extLst>
          </p:cNvPr>
          <p:cNvSpPr txBox="1"/>
          <p:nvPr/>
        </p:nvSpPr>
        <p:spPr>
          <a:xfrm>
            <a:off x="9851905" y="5355782"/>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19</a:t>
            </a:r>
          </a:p>
        </p:txBody>
      </p:sp>
      <p:sp>
        <p:nvSpPr>
          <p:cNvPr id="13" name="TextBox 12">
            <a:extLst>
              <a:ext uri="{FF2B5EF4-FFF2-40B4-BE49-F238E27FC236}">
                <a16:creationId xmlns:a16="http://schemas.microsoft.com/office/drawing/2014/main" id="{99E65514-94CC-AC0A-8D90-E427EE518CC7}"/>
              </a:ext>
            </a:extLst>
          </p:cNvPr>
          <p:cNvSpPr txBox="1"/>
          <p:nvPr/>
        </p:nvSpPr>
        <p:spPr>
          <a:xfrm>
            <a:off x="10625838" y="5355782"/>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4</a:t>
            </a:r>
          </a:p>
        </p:txBody>
      </p:sp>
      <p:sp>
        <p:nvSpPr>
          <p:cNvPr id="14" name="TextBox 13">
            <a:extLst>
              <a:ext uri="{FF2B5EF4-FFF2-40B4-BE49-F238E27FC236}">
                <a16:creationId xmlns:a16="http://schemas.microsoft.com/office/drawing/2014/main" id="{53A79056-89FD-7D52-99CB-1383D12F3056}"/>
              </a:ext>
            </a:extLst>
          </p:cNvPr>
          <p:cNvSpPr txBox="1"/>
          <p:nvPr/>
        </p:nvSpPr>
        <p:spPr>
          <a:xfrm>
            <a:off x="11369055" y="5355782"/>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0</a:t>
            </a:r>
          </a:p>
        </p:txBody>
      </p:sp>
      <p:sp>
        <p:nvSpPr>
          <p:cNvPr id="15" name="TextBox 14">
            <a:extLst>
              <a:ext uri="{FF2B5EF4-FFF2-40B4-BE49-F238E27FC236}">
                <a16:creationId xmlns:a16="http://schemas.microsoft.com/office/drawing/2014/main" id="{440CF10C-262B-0A44-89E9-41FB3EDF91C7}"/>
              </a:ext>
            </a:extLst>
          </p:cNvPr>
          <p:cNvSpPr txBox="1"/>
          <p:nvPr/>
        </p:nvSpPr>
        <p:spPr>
          <a:xfrm>
            <a:off x="7533161" y="5586203"/>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mj-lt"/>
                <a:ea typeface="Geneva" charset="0"/>
              </a:rPr>
              <a:t>14</a:t>
            </a:r>
          </a:p>
        </p:txBody>
      </p:sp>
      <p:sp>
        <p:nvSpPr>
          <p:cNvPr id="16" name="TextBox 15">
            <a:extLst>
              <a:ext uri="{FF2B5EF4-FFF2-40B4-BE49-F238E27FC236}">
                <a16:creationId xmlns:a16="http://schemas.microsoft.com/office/drawing/2014/main" id="{DAD78549-8FF5-0422-6F09-FE9B21D2C158}"/>
              </a:ext>
            </a:extLst>
          </p:cNvPr>
          <p:cNvSpPr txBox="1"/>
          <p:nvPr/>
        </p:nvSpPr>
        <p:spPr>
          <a:xfrm>
            <a:off x="8308696" y="5586203"/>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12</a:t>
            </a:r>
          </a:p>
        </p:txBody>
      </p:sp>
      <p:sp>
        <p:nvSpPr>
          <p:cNvPr id="17" name="TextBox 16">
            <a:extLst>
              <a:ext uri="{FF2B5EF4-FFF2-40B4-BE49-F238E27FC236}">
                <a16:creationId xmlns:a16="http://schemas.microsoft.com/office/drawing/2014/main" id="{C1BECAEE-BF36-E7A6-2E7F-14D43AD3C41A}"/>
              </a:ext>
            </a:extLst>
          </p:cNvPr>
          <p:cNvSpPr txBox="1"/>
          <p:nvPr/>
        </p:nvSpPr>
        <p:spPr>
          <a:xfrm>
            <a:off x="9066678" y="5586203"/>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10</a:t>
            </a:r>
          </a:p>
        </p:txBody>
      </p:sp>
      <p:sp>
        <p:nvSpPr>
          <p:cNvPr id="18" name="TextBox 17">
            <a:extLst>
              <a:ext uri="{FF2B5EF4-FFF2-40B4-BE49-F238E27FC236}">
                <a16:creationId xmlns:a16="http://schemas.microsoft.com/office/drawing/2014/main" id="{E5E25441-29EF-DBB5-C76E-BD72CBD9BE5F}"/>
              </a:ext>
            </a:extLst>
          </p:cNvPr>
          <p:cNvSpPr txBox="1"/>
          <p:nvPr/>
        </p:nvSpPr>
        <p:spPr>
          <a:xfrm>
            <a:off x="9891178" y="5586203"/>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2</a:t>
            </a:r>
          </a:p>
        </p:txBody>
      </p:sp>
      <p:sp>
        <p:nvSpPr>
          <p:cNvPr id="19" name="TextBox 18">
            <a:extLst>
              <a:ext uri="{FF2B5EF4-FFF2-40B4-BE49-F238E27FC236}">
                <a16:creationId xmlns:a16="http://schemas.microsoft.com/office/drawing/2014/main" id="{668161AE-1F08-21B6-144A-227C6C421499}"/>
              </a:ext>
            </a:extLst>
          </p:cNvPr>
          <p:cNvSpPr txBox="1"/>
          <p:nvPr/>
        </p:nvSpPr>
        <p:spPr>
          <a:xfrm>
            <a:off x="10625838" y="5586203"/>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0</a:t>
            </a:r>
          </a:p>
        </p:txBody>
      </p:sp>
      <p:sp>
        <p:nvSpPr>
          <p:cNvPr id="20" name="TextBox 19">
            <a:extLst>
              <a:ext uri="{FF2B5EF4-FFF2-40B4-BE49-F238E27FC236}">
                <a16:creationId xmlns:a16="http://schemas.microsoft.com/office/drawing/2014/main" id="{25E569AD-A021-A4DB-1F52-837CAE513AD2}"/>
              </a:ext>
            </a:extLst>
          </p:cNvPr>
          <p:cNvSpPr txBox="1"/>
          <p:nvPr/>
        </p:nvSpPr>
        <p:spPr>
          <a:xfrm>
            <a:off x="11366854" y="5586203"/>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0</a:t>
            </a:r>
          </a:p>
        </p:txBody>
      </p:sp>
      <p:sp>
        <p:nvSpPr>
          <p:cNvPr id="21" name="TextBox 20">
            <a:extLst>
              <a:ext uri="{FF2B5EF4-FFF2-40B4-BE49-F238E27FC236}">
                <a16:creationId xmlns:a16="http://schemas.microsoft.com/office/drawing/2014/main" id="{11442AB6-EF52-384B-87D9-5CDB76898FED}"/>
              </a:ext>
            </a:extLst>
          </p:cNvPr>
          <p:cNvSpPr txBox="1"/>
          <p:nvPr/>
        </p:nvSpPr>
        <p:spPr>
          <a:xfrm>
            <a:off x="7801273" y="4039167"/>
            <a:ext cx="745717" cy="338554"/>
          </a:xfrm>
          <a:prstGeom prst="rect">
            <a:avLst/>
          </a:prstGeom>
          <a:noFill/>
        </p:spPr>
        <p:txBody>
          <a:bodyPr wrap="none" rtlCol="0">
            <a:spAutoFit/>
          </a:bodyPr>
          <a:lstStyle/>
          <a:p>
            <a:pPr defTabSz="457200" eaLnBrk="1" hangingPunct="1"/>
            <a:r>
              <a:rPr lang="en-US" sz="1600" b="0" i="1" dirty="0">
                <a:solidFill>
                  <a:prstClr val="black"/>
                </a:solidFill>
                <a:latin typeface="Calibri"/>
                <a:ea typeface="Geneva" charset="0"/>
              </a:rPr>
              <a:t>P</a:t>
            </a:r>
            <a:r>
              <a:rPr lang="en-US" sz="1600" b="0" dirty="0">
                <a:solidFill>
                  <a:prstClr val="black"/>
                </a:solidFill>
                <a:latin typeface="Calibri"/>
                <a:ea typeface="Geneva" charset="0"/>
              </a:rPr>
              <a:t> = .02</a:t>
            </a:r>
          </a:p>
        </p:txBody>
      </p:sp>
      <p:sp>
        <p:nvSpPr>
          <p:cNvPr id="31" name="TextBox 30">
            <a:extLst>
              <a:ext uri="{FF2B5EF4-FFF2-40B4-BE49-F238E27FC236}">
                <a16:creationId xmlns:a16="http://schemas.microsoft.com/office/drawing/2014/main" id="{D97F0EB8-E5F3-A129-7968-B3DDF6DA18A2}"/>
              </a:ext>
            </a:extLst>
          </p:cNvPr>
          <p:cNvSpPr txBox="1"/>
          <p:nvPr/>
        </p:nvSpPr>
        <p:spPr bwMode="auto">
          <a:xfrm>
            <a:off x="7728350" y="1501719"/>
            <a:ext cx="3927366" cy="400110"/>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PFS By Baseline PET2</a:t>
            </a:r>
          </a:p>
        </p:txBody>
      </p:sp>
      <p:sp>
        <p:nvSpPr>
          <p:cNvPr id="35" name="Rectangle 34">
            <a:extLst>
              <a:ext uri="{FF2B5EF4-FFF2-40B4-BE49-F238E27FC236}">
                <a16:creationId xmlns:a16="http://schemas.microsoft.com/office/drawing/2014/main" id="{765B1AAE-C5C3-C25D-3A33-781729F1E6DF}"/>
              </a:ext>
            </a:extLst>
          </p:cNvPr>
          <p:cNvSpPr/>
          <p:nvPr/>
        </p:nvSpPr>
        <p:spPr>
          <a:xfrm>
            <a:off x="2401374" y="5204302"/>
            <a:ext cx="2152761" cy="277111"/>
          </a:xfrm>
          <a:prstGeom prst="rect">
            <a:avLst/>
          </a:prstGeom>
          <a:solidFill>
            <a:sysClr val="window" lastClr="FFFFFF"/>
          </a:solidFill>
          <a:ln w="25400" cap="flat" cmpd="sng" algn="ctr">
            <a:solidFill>
              <a:sysClr val="window" lastClr="FFFFFF"/>
            </a:solid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mj-lt"/>
              <a:ea typeface="+mn-ea"/>
              <a:cs typeface="+mn-cs"/>
            </a:endParaRPr>
          </a:p>
        </p:txBody>
      </p:sp>
      <p:sp>
        <p:nvSpPr>
          <p:cNvPr id="36" name="TextBox 35">
            <a:extLst>
              <a:ext uri="{FF2B5EF4-FFF2-40B4-BE49-F238E27FC236}">
                <a16:creationId xmlns:a16="http://schemas.microsoft.com/office/drawing/2014/main" id="{9CFD497B-1DA1-7495-542C-295B5D2D1AB0}"/>
              </a:ext>
            </a:extLst>
          </p:cNvPr>
          <p:cNvSpPr txBox="1"/>
          <p:nvPr/>
        </p:nvSpPr>
        <p:spPr>
          <a:xfrm>
            <a:off x="409116" y="5129789"/>
            <a:ext cx="1689693" cy="338554"/>
          </a:xfrm>
          <a:prstGeom prst="rect">
            <a:avLst/>
          </a:prstGeom>
          <a:noFill/>
        </p:spPr>
        <p:txBody>
          <a:bodyPr wrap="none" rtlCol="0">
            <a:spAutoFit/>
          </a:bodyPr>
          <a:lstStyle/>
          <a:p>
            <a:pPr defTabSz="457200" eaLnBrk="1" hangingPunct="1"/>
            <a:r>
              <a:rPr lang="en-US" sz="1600" dirty="0">
                <a:solidFill>
                  <a:prstClr val="black"/>
                </a:solidFill>
                <a:latin typeface="+mj-lt"/>
                <a:ea typeface="Geneva" charset="0"/>
              </a:rPr>
              <a:t>Patients at Risk, n</a:t>
            </a:r>
          </a:p>
        </p:txBody>
      </p:sp>
      <p:sp>
        <p:nvSpPr>
          <p:cNvPr id="38" name="TextBox 37">
            <a:extLst>
              <a:ext uri="{FF2B5EF4-FFF2-40B4-BE49-F238E27FC236}">
                <a16:creationId xmlns:a16="http://schemas.microsoft.com/office/drawing/2014/main" id="{F8A38C06-ADE6-F63B-F172-95723117A8E4}"/>
              </a:ext>
            </a:extLst>
          </p:cNvPr>
          <p:cNvSpPr txBox="1"/>
          <p:nvPr/>
        </p:nvSpPr>
        <p:spPr>
          <a:xfrm>
            <a:off x="1472512" y="5355782"/>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41</a:t>
            </a:r>
          </a:p>
        </p:txBody>
      </p:sp>
      <p:sp>
        <p:nvSpPr>
          <p:cNvPr id="39" name="TextBox 38">
            <a:extLst>
              <a:ext uri="{FF2B5EF4-FFF2-40B4-BE49-F238E27FC236}">
                <a16:creationId xmlns:a16="http://schemas.microsoft.com/office/drawing/2014/main" id="{7EF2AD7B-0A66-3F0B-1B9C-8CEB1D629D43}"/>
              </a:ext>
            </a:extLst>
          </p:cNvPr>
          <p:cNvSpPr txBox="1"/>
          <p:nvPr/>
        </p:nvSpPr>
        <p:spPr>
          <a:xfrm>
            <a:off x="2230494" y="5355782"/>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39</a:t>
            </a:r>
          </a:p>
        </p:txBody>
      </p:sp>
      <p:sp>
        <p:nvSpPr>
          <p:cNvPr id="40" name="TextBox 39">
            <a:extLst>
              <a:ext uri="{FF2B5EF4-FFF2-40B4-BE49-F238E27FC236}">
                <a16:creationId xmlns:a16="http://schemas.microsoft.com/office/drawing/2014/main" id="{00BC2932-B3E1-B976-DA9B-E4BA75226A22}"/>
              </a:ext>
            </a:extLst>
          </p:cNvPr>
          <p:cNvSpPr txBox="1"/>
          <p:nvPr/>
        </p:nvSpPr>
        <p:spPr>
          <a:xfrm>
            <a:off x="2990677" y="5355782"/>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24</a:t>
            </a:r>
          </a:p>
        </p:txBody>
      </p:sp>
      <p:sp>
        <p:nvSpPr>
          <p:cNvPr id="41" name="TextBox 40">
            <a:extLst>
              <a:ext uri="{FF2B5EF4-FFF2-40B4-BE49-F238E27FC236}">
                <a16:creationId xmlns:a16="http://schemas.microsoft.com/office/drawing/2014/main" id="{9EC54844-2C58-FF12-A513-6825F8436201}"/>
              </a:ext>
            </a:extLst>
          </p:cNvPr>
          <p:cNvSpPr txBox="1"/>
          <p:nvPr/>
        </p:nvSpPr>
        <p:spPr>
          <a:xfrm>
            <a:off x="3773703" y="5355782"/>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7</a:t>
            </a:r>
          </a:p>
        </p:txBody>
      </p:sp>
      <p:sp>
        <p:nvSpPr>
          <p:cNvPr id="42" name="TextBox 41">
            <a:extLst>
              <a:ext uri="{FF2B5EF4-FFF2-40B4-BE49-F238E27FC236}">
                <a16:creationId xmlns:a16="http://schemas.microsoft.com/office/drawing/2014/main" id="{802FC9C7-47BF-202D-5B17-BFD0CBBB56AF}"/>
              </a:ext>
            </a:extLst>
          </p:cNvPr>
          <p:cNvSpPr txBox="1"/>
          <p:nvPr/>
        </p:nvSpPr>
        <p:spPr>
          <a:xfrm>
            <a:off x="4548737" y="5355782"/>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2</a:t>
            </a:r>
          </a:p>
        </p:txBody>
      </p:sp>
      <p:sp>
        <p:nvSpPr>
          <p:cNvPr id="43" name="TextBox 42">
            <a:extLst>
              <a:ext uri="{FF2B5EF4-FFF2-40B4-BE49-F238E27FC236}">
                <a16:creationId xmlns:a16="http://schemas.microsoft.com/office/drawing/2014/main" id="{EE4658AF-36B7-6DF2-FFD2-D94644C254D2}"/>
              </a:ext>
            </a:extLst>
          </p:cNvPr>
          <p:cNvSpPr txBox="1"/>
          <p:nvPr/>
        </p:nvSpPr>
        <p:spPr>
          <a:xfrm>
            <a:off x="5290853" y="5355782"/>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0</a:t>
            </a:r>
          </a:p>
        </p:txBody>
      </p:sp>
      <p:sp>
        <p:nvSpPr>
          <p:cNvPr id="44" name="TextBox 43">
            <a:extLst>
              <a:ext uri="{FF2B5EF4-FFF2-40B4-BE49-F238E27FC236}">
                <a16:creationId xmlns:a16="http://schemas.microsoft.com/office/drawing/2014/main" id="{C5381A6D-47E2-15EF-6253-F1AE98E9F144}"/>
              </a:ext>
            </a:extLst>
          </p:cNvPr>
          <p:cNvSpPr txBox="1"/>
          <p:nvPr/>
        </p:nvSpPr>
        <p:spPr>
          <a:xfrm>
            <a:off x="1472512" y="5586203"/>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43</a:t>
            </a:r>
          </a:p>
        </p:txBody>
      </p:sp>
      <p:sp>
        <p:nvSpPr>
          <p:cNvPr id="45" name="TextBox 44">
            <a:extLst>
              <a:ext uri="{FF2B5EF4-FFF2-40B4-BE49-F238E27FC236}">
                <a16:creationId xmlns:a16="http://schemas.microsoft.com/office/drawing/2014/main" id="{8FE95764-0AE9-2F76-FF30-7B4A822BB3FE}"/>
              </a:ext>
            </a:extLst>
          </p:cNvPr>
          <p:cNvSpPr txBox="1"/>
          <p:nvPr/>
        </p:nvSpPr>
        <p:spPr>
          <a:xfrm>
            <a:off x="2230494" y="5586203"/>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38</a:t>
            </a:r>
          </a:p>
        </p:txBody>
      </p:sp>
      <p:sp>
        <p:nvSpPr>
          <p:cNvPr id="46" name="TextBox 45">
            <a:extLst>
              <a:ext uri="{FF2B5EF4-FFF2-40B4-BE49-F238E27FC236}">
                <a16:creationId xmlns:a16="http://schemas.microsoft.com/office/drawing/2014/main" id="{244520EA-B7F4-FF6E-A5B8-2E58D8CB870E}"/>
              </a:ext>
            </a:extLst>
          </p:cNvPr>
          <p:cNvSpPr txBox="1"/>
          <p:nvPr/>
        </p:nvSpPr>
        <p:spPr>
          <a:xfrm>
            <a:off x="2988476" y="5586203"/>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28</a:t>
            </a:r>
          </a:p>
        </p:txBody>
      </p:sp>
      <p:sp>
        <p:nvSpPr>
          <p:cNvPr id="47" name="TextBox 46">
            <a:extLst>
              <a:ext uri="{FF2B5EF4-FFF2-40B4-BE49-F238E27FC236}">
                <a16:creationId xmlns:a16="http://schemas.microsoft.com/office/drawing/2014/main" id="{7F62D2F3-8A69-6355-5E37-5CA1D74E74C9}"/>
              </a:ext>
            </a:extLst>
          </p:cNvPr>
          <p:cNvSpPr txBox="1"/>
          <p:nvPr/>
        </p:nvSpPr>
        <p:spPr>
          <a:xfrm>
            <a:off x="3732229" y="5586203"/>
            <a:ext cx="393056"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14</a:t>
            </a:r>
          </a:p>
        </p:txBody>
      </p:sp>
      <p:sp>
        <p:nvSpPr>
          <p:cNvPr id="48" name="TextBox 47">
            <a:extLst>
              <a:ext uri="{FF2B5EF4-FFF2-40B4-BE49-F238E27FC236}">
                <a16:creationId xmlns:a16="http://schemas.microsoft.com/office/drawing/2014/main" id="{4EEC1981-20E8-F0F2-49AB-F7F016BDE01E}"/>
              </a:ext>
            </a:extLst>
          </p:cNvPr>
          <p:cNvSpPr txBox="1"/>
          <p:nvPr/>
        </p:nvSpPr>
        <p:spPr>
          <a:xfrm>
            <a:off x="4546536" y="5586203"/>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3</a:t>
            </a:r>
          </a:p>
        </p:txBody>
      </p:sp>
      <p:sp>
        <p:nvSpPr>
          <p:cNvPr id="49" name="TextBox 48">
            <a:extLst>
              <a:ext uri="{FF2B5EF4-FFF2-40B4-BE49-F238E27FC236}">
                <a16:creationId xmlns:a16="http://schemas.microsoft.com/office/drawing/2014/main" id="{F035972F-04B4-36AE-29B7-A433B1FA2FE2}"/>
              </a:ext>
            </a:extLst>
          </p:cNvPr>
          <p:cNvSpPr txBox="1"/>
          <p:nvPr/>
        </p:nvSpPr>
        <p:spPr>
          <a:xfrm>
            <a:off x="5288652" y="5586203"/>
            <a:ext cx="288862" cy="338554"/>
          </a:xfrm>
          <a:prstGeom prst="rect">
            <a:avLst/>
          </a:prstGeom>
          <a:noFill/>
        </p:spPr>
        <p:txBody>
          <a:bodyPr wrap="none" rtlCol="0">
            <a:spAutoFit/>
          </a:bodyPr>
          <a:lstStyle/>
          <a:p>
            <a:pPr defTabSz="457200" eaLnBrk="1" hangingPunct="1"/>
            <a:r>
              <a:rPr lang="en-US" sz="1600" b="0" dirty="0">
                <a:solidFill>
                  <a:prstClr val="black"/>
                </a:solidFill>
                <a:latin typeface="+mj-lt"/>
                <a:ea typeface="Geneva" charset="0"/>
              </a:rPr>
              <a:t>0</a:t>
            </a:r>
          </a:p>
        </p:txBody>
      </p:sp>
      <p:sp>
        <p:nvSpPr>
          <p:cNvPr id="50" name="TextBox 49">
            <a:extLst>
              <a:ext uri="{FF2B5EF4-FFF2-40B4-BE49-F238E27FC236}">
                <a16:creationId xmlns:a16="http://schemas.microsoft.com/office/drawing/2014/main" id="{D6C5A376-98F2-237E-F616-652E8BBAC358}"/>
              </a:ext>
            </a:extLst>
          </p:cNvPr>
          <p:cNvSpPr txBox="1"/>
          <p:nvPr/>
        </p:nvSpPr>
        <p:spPr>
          <a:xfrm>
            <a:off x="1734535" y="4121228"/>
            <a:ext cx="849913" cy="338554"/>
          </a:xfrm>
          <a:prstGeom prst="rect">
            <a:avLst/>
          </a:prstGeom>
          <a:noFill/>
        </p:spPr>
        <p:txBody>
          <a:bodyPr wrap="none" rtlCol="0">
            <a:spAutoFit/>
          </a:bodyPr>
          <a:lstStyle/>
          <a:p>
            <a:pPr defTabSz="457200" eaLnBrk="1" hangingPunct="1"/>
            <a:r>
              <a:rPr lang="en-US" sz="1600" b="0" i="1" dirty="0">
                <a:solidFill>
                  <a:prstClr val="black"/>
                </a:solidFill>
                <a:latin typeface="Calibri"/>
                <a:ea typeface="Geneva" charset="0"/>
              </a:rPr>
              <a:t>P</a:t>
            </a:r>
            <a:r>
              <a:rPr lang="en-US" sz="1600" b="0" dirty="0">
                <a:solidFill>
                  <a:prstClr val="black"/>
                </a:solidFill>
                <a:latin typeface="Calibri"/>
                <a:ea typeface="Geneva" charset="0"/>
              </a:rPr>
              <a:t> = .047</a:t>
            </a:r>
          </a:p>
        </p:txBody>
      </p:sp>
      <p:sp>
        <p:nvSpPr>
          <p:cNvPr id="62" name="TextBox 61">
            <a:extLst>
              <a:ext uri="{FF2B5EF4-FFF2-40B4-BE49-F238E27FC236}">
                <a16:creationId xmlns:a16="http://schemas.microsoft.com/office/drawing/2014/main" id="{87A9A4E5-4CD9-BBC6-9BE5-DFBC5B96935D}"/>
              </a:ext>
            </a:extLst>
          </p:cNvPr>
          <p:cNvSpPr txBox="1"/>
          <p:nvPr/>
        </p:nvSpPr>
        <p:spPr bwMode="auto">
          <a:xfrm>
            <a:off x="1654175" y="1533542"/>
            <a:ext cx="3710122" cy="400110"/>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PFS By Baseline MTV</a:t>
            </a:r>
          </a:p>
        </p:txBody>
      </p:sp>
      <p:sp>
        <p:nvSpPr>
          <p:cNvPr id="63" name="TextBox 62">
            <a:extLst>
              <a:ext uri="{FF2B5EF4-FFF2-40B4-BE49-F238E27FC236}">
                <a16:creationId xmlns:a16="http://schemas.microsoft.com/office/drawing/2014/main" id="{95E1E4D1-71EF-FEDD-EBE0-5198EE647F5E}"/>
              </a:ext>
            </a:extLst>
          </p:cNvPr>
          <p:cNvSpPr txBox="1"/>
          <p:nvPr/>
        </p:nvSpPr>
        <p:spPr bwMode="auto">
          <a:xfrm>
            <a:off x="1645979" y="4823934"/>
            <a:ext cx="3768144"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31744" name="TextBox 31743">
            <a:extLst>
              <a:ext uri="{FF2B5EF4-FFF2-40B4-BE49-F238E27FC236}">
                <a16:creationId xmlns:a16="http://schemas.microsoft.com/office/drawing/2014/main" id="{55B97BFA-F1C1-C871-2DFE-900B90DE5F3B}"/>
              </a:ext>
            </a:extLst>
          </p:cNvPr>
          <p:cNvSpPr txBox="1"/>
          <p:nvPr/>
        </p:nvSpPr>
        <p:spPr bwMode="auto">
          <a:xfrm rot="16200000">
            <a:off x="-206143" y="3103131"/>
            <a:ext cx="234397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grpSp>
        <p:nvGrpSpPr>
          <p:cNvPr id="31754" name="Group 31753">
            <a:extLst>
              <a:ext uri="{FF2B5EF4-FFF2-40B4-BE49-F238E27FC236}">
                <a16:creationId xmlns:a16="http://schemas.microsoft.com/office/drawing/2014/main" id="{227244B4-8CEB-BE8C-D821-9B8E32E508BB}"/>
              </a:ext>
            </a:extLst>
          </p:cNvPr>
          <p:cNvGrpSpPr/>
          <p:nvPr/>
        </p:nvGrpSpPr>
        <p:grpSpPr>
          <a:xfrm>
            <a:off x="3107830" y="3114265"/>
            <a:ext cx="2288835" cy="870135"/>
            <a:chOff x="3990834" y="3032204"/>
            <a:chExt cx="2288835" cy="870135"/>
          </a:xfrm>
        </p:grpSpPr>
        <p:sp>
          <p:nvSpPr>
            <p:cNvPr id="60" name="TextBox 59">
              <a:extLst>
                <a:ext uri="{FF2B5EF4-FFF2-40B4-BE49-F238E27FC236}">
                  <a16:creationId xmlns:a16="http://schemas.microsoft.com/office/drawing/2014/main" id="{95ABEE7A-6BB7-D8ED-53E2-A7A406137093}"/>
                </a:ext>
              </a:extLst>
            </p:cNvPr>
            <p:cNvSpPr txBox="1"/>
            <p:nvPr/>
          </p:nvSpPr>
          <p:spPr>
            <a:xfrm>
              <a:off x="4275963" y="3563785"/>
              <a:ext cx="766557" cy="338554"/>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Geneva" charset="0"/>
                </a:rPr>
                <a:t>MTV-H</a:t>
              </a:r>
            </a:p>
          </p:txBody>
        </p:sp>
        <p:sp>
          <p:nvSpPr>
            <p:cNvPr id="61" name="TextBox 60">
              <a:extLst>
                <a:ext uri="{FF2B5EF4-FFF2-40B4-BE49-F238E27FC236}">
                  <a16:creationId xmlns:a16="http://schemas.microsoft.com/office/drawing/2014/main" id="{4E564A84-D261-68BD-262C-129844A246E1}"/>
                </a:ext>
              </a:extLst>
            </p:cNvPr>
            <p:cNvSpPr txBox="1"/>
            <p:nvPr/>
          </p:nvSpPr>
          <p:spPr>
            <a:xfrm>
              <a:off x="4275963" y="3315223"/>
              <a:ext cx="724878" cy="338554"/>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Geneva" charset="0"/>
                </a:rPr>
                <a:t>MTV-L</a:t>
              </a:r>
            </a:p>
          </p:txBody>
        </p:sp>
        <p:sp>
          <p:nvSpPr>
            <p:cNvPr id="55" name="TextBox 54">
              <a:extLst>
                <a:ext uri="{FF2B5EF4-FFF2-40B4-BE49-F238E27FC236}">
                  <a16:creationId xmlns:a16="http://schemas.microsoft.com/office/drawing/2014/main" id="{3129DF86-24F9-1EBD-A6A1-844F90474D87}"/>
                </a:ext>
              </a:extLst>
            </p:cNvPr>
            <p:cNvSpPr txBox="1"/>
            <p:nvPr/>
          </p:nvSpPr>
          <p:spPr>
            <a:xfrm>
              <a:off x="4275963" y="3032204"/>
              <a:ext cx="769763" cy="338554"/>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black"/>
                  </a:solidFill>
                  <a:effectLst/>
                  <a:uLnTx/>
                  <a:uFillTx/>
                  <a:latin typeface="Calibri"/>
                  <a:ea typeface="Geneva" charset="0"/>
                </a:rPr>
                <a:t>Cohort</a:t>
              </a:r>
            </a:p>
          </p:txBody>
        </p:sp>
        <p:sp>
          <p:nvSpPr>
            <p:cNvPr id="56" name="TextBox 55">
              <a:extLst>
                <a:ext uri="{FF2B5EF4-FFF2-40B4-BE49-F238E27FC236}">
                  <a16:creationId xmlns:a16="http://schemas.microsoft.com/office/drawing/2014/main" id="{91F9E5CD-F68F-FEF4-7F4D-878952BDA87B}"/>
                </a:ext>
              </a:extLst>
            </p:cNvPr>
            <p:cNvSpPr txBox="1"/>
            <p:nvPr/>
          </p:nvSpPr>
          <p:spPr>
            <a:xfrm>
              <a:off x="5075493" y="3032204"/>
              <a:ext cx="1204176" cy="338554"/>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black"/>
                  </a:solidFill>
                  <a:effectLst/>
                  <a:uLnTx/>
                  <a:uFillTx/>
                  <a:latin typeface="Calibri"/>
                  <a:ea typeface="Geneva" charset="0"/>
                </a:rPr>
                <a:t>4-Yr PFS (%)</a:t>
              </a:r>
            </a:p>
          </p:txBody>
        </p:sp>
        <p:sp>
          <p:nvSpPr>
            <p:cNvPr id="57" name="TextBox 56">
              <a:extLst>
                <a:ext uri="{FF2B5EF4-FFF2-40B4-BE49-F238E27FC236}">
                  <a16:creationId xmlns:a16="http://schemas.microsoft.com/office/drawing/2014/main" id="{7B0B2660-FDF1-E7BB-C5A8-1E7A82722AE2}"/>
                </a:ext>
              </a:extLst>
            </p:cNvPr>
            <p:cNvSpPr txBox="1"/>
            <p:nvPr/>
          </p:nvSpPr>
          <p:spPr>
            <a:xfrm>
              <a:off x="5428955" y="3315223"/>
              <a:ext cx="497252" cy="338554"/>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Geneva" charset="0"/>
                </a:rPr>
                <a:t>100</a:t>
              </a:r>
            </a:p>
          </p:txBody>
        </p:sp>
        <p:sp>
          <p:nvSpPr>
            <p:cNvPr id="58" name="TextBox 57">
              <a:extLst>
                <a:ext uri="{FF2B5EF4-FFF2-40B4-BE49-F238E27FC236}">
                  <a16:creationId xmlns:a16="http://schemas.microsoft.com/office/drawing/2014/main" id="{7C245233-2DF8-77A3-A980-8795062C11AE}"/>
                </a:ext>
              </a:extLst>
            </p:cNvPr>
            <p:cNvSpPr txBox="1"/>
            <p:nvPr/>
          </p:nvSpPr>
          <p:spPr>
            <a:xfrm>
              <a:off x="5481053" y="3563785"/>
              <a:ext cx="393056" cy="338554"/>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Geneva" charset="0"/>
                </a:rPr>
                <a:t>91</a:t>
              </a:r>
            </a:p>
          </p:txBody>
        </p:sp>
        <p:cxnSp>
          <p:nvCxnSpPr>
            <p:cNvPr id="31750" name="Straight Connector 31749">
              <a:extLst>
                <a:ext uri="{FF2B5EF4-FFF2-40B4-BE49-F238E27FC236}">
                  <a16:creationId xmlns:a16="http://schemas.microsoft.com/office/drawing/2014/main" id="{B98A5878-C1E3-E8C1-AF7D-CA9D5E50DF0D}"/>
                </a:ext>
              </a:extLst>
            </p:cNvPr>
            <p:cNvCxnSpPr>
              <a:cxnSpLocks/>
            </p:cNvCxnSpPr>
            <p:nvPr/>
          </p:nvCxnSpPr>
          <p:spPr bwMode="auto">
            <a:xfrm flipH="1">
              <a:off x="3990834" y="3486212"/>
              <a:ext cx="3260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52" name="Straight Connector 31751">
              <a:extLst>
                <a:ext uri="{FF2B5EF4-FFF2-40B4-BE49-F238E27FC236}">
                  <a16:creationId xmlns:a16="http://schemas.microsoft.com/office/drawing/2014/main" id="{F545FA14-8E0B-B09D-0BFC-8008F12CCBF0}"/>
                </a:ext>
              </a:extLst>
            </p:cNvPr>
            <p:cNvCxnSpPr>
              <a:cxnSpLocks/>
            </p:cNvCxnSpPr>
            <p:nvPr/>
          </p:nvCxnSpPr>
          <p:spPr bwMode="auto">
            <a:xfrm flipH="1">
              <a:off x="3990834" y="3726580"/>
              <a:ext cx="3260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755" name="Group 31754">
            <a:extLst>
              <a:ext uri="{FF2B5EF4-FFF2-40B4-BE49-F238E27FC236}">
                <a16:creationId xmlns:a16="http://schemas.microsoft.com/office/drawing/2014/main" id="{DF4C92BE-0BF4-5C9C-A9AC-A2EDFA9ACD1F}"/>
              </a:ext>
            </a:extLst>
          </p:cNvPr>
          <p:cNvGrpSpPr/>
          <p:nvPr/>
        </p:nvGrpSpPr>
        <p:grpSpPr>
          <a:xfrm>
            <a:off x="9142889" y="3123950"/>
            <a:ext cx="2288835" cy="870135"/>
            <a:chOff x="3990834" y="3032204"/>
            <a:chExt cx="2288835" cy="870135"/>
          </a:xfrm>
        </p:grpSpPr>
        <p:sp>
          <p:nvSpPr>
            <p:cNvPr id="31756" name="TextBox 31755">
              <a:extLst>
                <a:ext uri="{FF2B5EF4-FFF2-40B4-BE49-F238E27FC236}">
                  <a16:creationId xmlns:a16="http://schemas.microsoft.com/office/drawing/2014/main" id="{5CFE74BB-C8E2-B14A-6B22-4BCB63684196}"/>
                </a:ext>
              </a:extLst>
            </p:cNvPr>
            <p:cNvSpPr txBox="1"/>
            <p:nvPr/>
          </p:nvSpPr>
          <p:spPr>
            <a:xfrm>
              <a:off x="4275963" y="3563785"/>
              <a:ext cx="822661" cy="338554"/>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Geneva" charset="0"/>
                </a:rPr>
                <a:t>PET2(+)</a:t>
              </a:r>
            </a:p>
          </p:txBody>
        </p:sp>
        <p:sp>
          <p:nvSpPr>
            <p:cNvPr id="31757" name="TextBox 31756">
              <a:extLst>
                <a:ext uri="{FF2B5EF4-FFF2-40B4-BE49-F238E27FC236}">
                  <a16:creationId xmlns:a16="http://schemas.microsoft.com/office/drawing/2014/main" id="{5BD4CAD1-64E8-56A0-C7C8-9C7D588A8CD8}"/>
                </a:ext>
              </a:extLst>
            </p:cNvPr>
            <p:cNvSpPr txBox="1"/>
            <p:nvPr/>
          </p:nvSpPr>
          <p:spPr>
            <a:xfrm>
              <a:off x="4275963" y="3315223"/>
              <a:ext cx="782587" cy="338554"/>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Geneva" charset="0"/>
                </a:rPr>
                <a:t>PET2(-)</a:t>
              </a:r>
            </a:p>
          </p:txBody>
        </p:sp>
        <p:sp>
          <p:nvSpPr>
            <p:cNvPr id="31758" name="TextBox 31757">
              <a:extLst>
                <a:ext uri="{FF2B5EF4-FFF2-40B4-BE49-F238E27FC236}">
                  <a16:creationId xmlns:a16="http://schemas.microsoft.com/office/drawing/2014/main" id="{E9D89F1D-1FDC-95D5-315D-6D4C5287D829}"/>
                </a:ext>
              </a:extLst>
            </p:cNvPr>
            <p:cNvSpPr txBox="1"/>
            <p:nvPr/>
          </p:nvSpPr>
          <p:spPr>
            <a:xfrm>
              <a:off x="4275963" y="3032204"/>
              <a:ext cx="769763" cy="338554"/>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black"/>
                  </a:solidFill>
                  <a:effectLst/>
                  <a:uLnTx/>
                  <a:uFillTx/>
                  <a:latin typeface="Calibri"/>
                  <a:ea typeface="Geneva" charset="0"/>
                </a:rPr>
                <a:t>Cohort</a:t>
              </a:r>
            </a:p>
          </p:txBody>
        </p:sp>
        <p:sp>
          <p:nvSpPr>
            <p:cNvPr id="31759" name="TextBox 31758">
              <a:extLst>
                <a:ext uri="{FF2B5EF4-FFF2-40B4-BE49-F238E27FC236}">
                  <a16:creationId xmlns:a16="http://schemas.microsoft.com/office/drawing/2014/main" id="{BD3F9F70-0B9B-9E6C-2EA4-9E0A357D8A68}"/>
                </a:ext>
              </a:extLst>
            </p:cNvPr>
            <p:cNvSpPr txBox="1"/>
            <p:nvPr/>
          </p:nvSpPr>
          <p:spPr>
            <a:xfrm>
              <a:off x="5075493" y="3032204"/>
              <a:ext cx="1204176" cy="338554"/>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black"/>
                  </a:solidFill>
                  <a:effectLst/>
                  <a:uLnTx/>
                  <a:uFillTx/>
                  <a:latin typeface="Calibri"/>
                  <a:ea typeface="Geneva" charset="0"/>
                </a:rPr>
                <a:t>4-Yr PFS (%)</a:t>
              </a:r>
            </a:p>
          </p:txBody>
        </p:sp>
        <p:sp>
          <p:nvSpPr>
            <p:cNvPr id="31760" name="TextBox 31759">
              <a:extLst>
                <a:ext uri="{FF2B5EF4-FFF2-40B4-BE49-F238E27FC236}">
                  <a16:creationId xmlns:a16="http://schemas.microsoft.com/office/drawing/2014/main" id="{F4F37EDB-8384-6BE2-8D2E-DCF917C3A419}"/>
                </a:ext>
              </a:extLst>
            </p:cNvPr>
            <p:cNvSpPr txBox="1"/>
            <p:nvPr/>
          </p:nvSpPr>
          <p:spPr>
            <a:xfrm>
              <a:off x="5481053" y="3315223"/>
              <a:ext cx="393056" cy="338554"/>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Geneva" charset="0"/>
                </a:rPr>
                <a:t>95</a:t>
              </a:r>
            </a:p>
          </p:txBody>
        </p:sp>
        <p:sp>
          <p:nvSpPr>
            <p:cNvPr id="31761" name="TextBox 31760">
              <a:extLst>
                <a:ext uri="{FF2B5EF4-FFF2-40B4-BE49-F238E27FC236}">
                  <a16:creationId xmlns:a16="http://schemas.microsoft.com/office/drawing/2014/main" id="{3C0F054D-0673-A5BD-C6E3-4412E41AD46D}"/>
                </a:ext>
              </a:extLst>
            </p:cNvPr>
            <p:cNvSpPr txBox="1"/>
            <p:nvPr/>
          </p:nvSpPr>
          <p:spPr>
            <a:xfrm>
              <a:off x="5481053" y="3563785"/>
              <a:ext cx="393056" cy="338554"/>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Calibri"/>
                  <a:ea typeface="Geneva" charset="0"/>
                </a:rPr>
                <a:t>79</a:t>
              </a:r>
            </a:p>
          </p:txBody>
        </p:sp>
        <p:cxnSp>
          <p:nvCxnSpPr>
            <p:cNvPr id="31762" name="Straight Connector 31761">
              <a:extLst>
                <a:ext uri="{FF2B5EF4-FFF2-40B4-BE49-F238E27FC236}">
                  <a16:creationId xmlns:a16="http://schemas.microsoft.com/office/drawing/2014/main" id="{4A46C4E9-C9C6-90C9-21EB-B0C334067428}"/>
                </a:ext>
              </a:extLst>
            </p:cNvPr>
            <p:cNvCxnSpPr>
              <a:cxnSpLocks/>
            </p:cNvCxnSpPr>
            <p:nvPr/>
          </p:nvCxnSpPr>
          <p:spPr bwMode="auto">
            <a:xfrm flipH="1">
              <a:off x="3990834" y="3486212"/>
              <a:ext cx="3260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63" name="Straight Connector 31762">
              <a:extLst>
                <a:ext uri="{FF2B5EF4-FFF2-40B4-BE49-F238E27FC236}">
                  <a16:creationId xmlns:a16="http://schemas.microsoft.com/office/drawing/2014/main" id="{FB6EDE04-5793-2AEC-BE7D-7839522D2ED0}"/>
                </a:ext>
              </a:extLst>
            </p:cNvPr>
            <p:cNvCxnSpPr>
              <a:cxnSpLocks/>
            </p:cNvCxnSpPr>
            <p:nvPr/>
          </p:nvCxnSpPr>
          <p:spPr bwMode="auto">
            <a:xfrm flipH="1">
              <a:off x="3990834" y="3735724"/>
              <a:ext cx="326048" cy="0"/>
            </a:xfrm>
            <a:prstGeom prst="line">
              <a:avLst/>
            </a:prstGeom>
            <a:noFill/>
            <a:ln w="28575" cap="flat" cmpd="sng" algn="ctr">
              <a:solidFill>
                <a:schemeClr val="accent2"/>
              </a:solidFill>
              <a:prstDash val="solid"/>
              <a:round/>
              <a:headEnd type="none" w="med" len="med"/>
              <a:tailEnd type="none" w="med" len="med"/>
            </a:ln>
            <a:effectLst/>
          </p:spPr>
        </p:cxnSp>
      </p:grpSp>
      <p:cxnSp>
        <p:nvCxnSpPr>
          <p:cNvPr id="31765" name="Straight Connector 31764">
            <a:extLst>
              <a:ext uri="{FF2B5EF4-FFF2-40B4-BE49-F238E27FC236}">
                <a16:creationId xmlns:a16="http://schemas.microsoft.com/office/drawing/2014/main" id="{137A597C-54D5-3D9E-EB92-CE38B9308C85}"/>
              </a:ext>
            </a:extLst>
          </p:cNvPr>
          <p:cNvCxnSpPr>
            <a:cxnSpLocks/>
          </p:cNvCxnSpPr>
          <p:nvPr/>
        </p:nvCxnSpPr>
        <p:spPr bwMode="auto">
          <a:xfrm flipH="1">
            <a:off x="1142127" y="5525059"/>
            <a:ext cx="3260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66" name="Straight Connector 31765">
            <a:extLst>
              <a:ext uri="{FF2B5EF4-FFF2-40B4-BE49-F238E27FC236}">
                <a16:creationId xmlns:a16="http://schemas.microsoft.com/office/drawing/2014/main" id="{C824B88C-3E35-22CB-7FC7-BF80AD3EC4BB}"/>
              </a:ext>
            </a:extLst>
          </p:cNvPr>
          <p:cNvCxnSpPr>
            <a:cxnSpLocks/>
          </p:cNvCxnSpPr>
          <p:nvPr/>
        </p:nvCxnSpPr>
        <p:spPr bwMode="auto">
          <a:xfrm flipH="1">
            <a:off x="1142127" y="5755480"/>
            <a:ext cx="326048" cy="0"/>
          </a:xfrm>
          <a:prstGeom prst="line">
            <a:avLst/>
          </a:prstGeom>
          <a:noFill/>
          <a:ln w="28575" cap="flat" cmpd="sng" algn="ctr">
            <a:solidFill>
              <a:schemeClr val="accent2"/>
            </a:solidFill>
            <a:prstDash val="solid"/>
            <a:round/>
            <a:headEnd type="none" w="med" len="med"/>
            <a:tailEnd type="none" w="med" len="med"/>
          </a:ln>
          <a:effectLst/>
        </p:spPr>
      </p:cxnSp>
      <p:cxnSp>
        <p:nvCxnSpPr>
          <p:cNvPr id="31767" name="Straight Connector 31766">
            <a:extLst>
              <a:ext uri="{FF2B5EF4-FFF2-40B4-BE49-F238E27FC236}">
                <a16:creationId xmlns:a16="http://schemas.microsoft.com/office/drawing/2014/main" id="{124CD0A5-ABA5-98F9-6530-4524EAA96724}"/>
              </a:ext>
            </a:extLst>
          </p:cNvPr>
          <p:cNvCxnSpPr>
            <a:cxnSpLocks/>
          </p:cNvCxnSpPr>
          <p:nvPr/>
        </p:nvCxnSpPr>
        <p:spPr bwMode="auto">
          <a:xfrm flipH="1">
            <a:off x="7166738" y="5525059"/>
            <a:ext cx="3260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68" name="Straight Connector 31767">
            <a:extLst>
              <a:ext uri="{FF2B5EF4-FFF2-40B4-BE49-F238E27FC236}">
                <a16:creationId xmlns:a16="http://schemas.microsoft.com/office/drawing/2014/main" id="{2FA9E8EC-741E-2EE4-EA06-6ED2F7BA1717}"/>
              </a:ext>
            </a:extLst>
          </p:cNvPr>
          <p:cNvCxnSpPr>
            <a:cxnSpLocks/>
          </p:cNvCxnSpPr>
          <p:nvPr/>
        </p:nvCxnSpPr>
        <p:spPr bwMode="auto">
          <a:xfrm flipH="1">
            <a:off x="7166738" y="5755480"/>
            <a:ext cx="326048" cy="0"/>
          </a:xfrm>
          <a:prstGeom prst="line">
            <a:avLst/>
          </a:prstGeom>
          <a:noFill/>
          <a:ln w="28575" cap="flat" cmpd="sng" algn="ctr">
            <a:solidFill>
              <a:schemeClr val="accent2"/>
            </a:solidFill>
            <a:prstDash val="solid"/>
            <a:round/>
            <a:headEnd type="none" w="med" len="med"/>
            <a:tailEnd type="none" w="med" len="med"/>
          </a:ln>
          <a:effectLst/>
        </p:spPr>
      </p:cxnSp>
      <p:cxnSp>
        <p:nvCxnSpPr>
          <p:cNvPr id="31770" name="Straight Connector 31769">
            <a:extLst>
              <a:ext uri="{FF2B5EF4-FFF2-40B4-BE49-F238E27FC236}">
                <a16:creationId xmlns:a16="http://schemas.microsoft.com/office/drawing/2014/main" id="{C2FD3161-3ACB-E40C-4719-37F19AE098BA}"/>
              </a:ext>
            </a:extLst>
          </p:cNvPr>
          <p:cNvCxnSpPr>
            <a:cxnSpLocks/>
          </p:cNvCxnSpPr>
          <p:nvPr/>
        </p:nvCxnSpPr>
        <p:spPr bwMode="auto">
          <a:xfrm>
            <a:off x="1650830" y="4490467"/>
            <a:ext cx="3778125" cy="0"/>
          </a:xfrm>
          <a:prstGeom prst="line">
            <a:avLst/>
          </a:prstGeom>
          <a:noFill/>
          <a:ln w="28575" cap="flat" cmpd="sng" algn="ctr">
            <a:solidFill>
              <a:schemeClr val="bg1"/>
            </a:solidFill>
            <a:prstDash val="solid"/>
            <a:round/>
            <a:headEnd type="none" w="med" len="med"/>
            <a:tailEnd type="none" w="med" len="med"/>
          </a:ln>
          <a:effectLst/>
        </p:spPr>
      </p:cxnSp>
      <p:cxnSp>
        <p:nvCxnSpPr>
          <p:cNvPr id="31772" name="Straight Connector 31771">
            <a:extLst>
              <a:ext uri="{FF2B5EF4-FFF2-40B4-BE49-F238E27FC236}">
                <a16:creationId xmlns:a16="http://schemas.microsoft.com/office/drawing/2014/main" id="{42144CA1-8979-3E92-E760-37E854073871}"/>
              </a:ext>
            </a:extLst>
          </p:cNvPr>
          <p:cNvCxnSpPr/>
          <p:nvPr/>
        </p:nvCxnSpPr>
        <p:spPr bwMode="auto">
          <a:xfrm flipV="1">
            <a:off x="1650829" y="2187022"/>
            <a:ext cx="0" cy="2285034"/>
          </a:xfrm>
          <a:prstGeom prst="line">
            <a:avLst/>
          </a:prstGeom>
          <a:noFill/>
          <a:ln w="28575" cap="flat" cmpd="sng" algn="ctr">
            <a:solidFill>
              <a:schemeClr val="bg1"/>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44D9A203-B216-9966-1FBA-B36076A3B056}"/>
              </a:ext>
            </a:extLst>
          </p:cNvPr>
          <p:cNvCxnSpPr>
            <a:cxnSpLocks/>
          </p:cNvCxnSpPr>
          <p:nvPr/>
        </p:nvCxnSpPr>
        <p:spPr bwMode="auto">
          <a:xfrm flipH="1">
            <a:off x="1583324" y="219056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775" name="Straight Connector 31774">
            <a:extLst>
              <a:ext uri="{FF2B5EF4-FFF2-40B4-BE49-F238E27FC236}">
                <a16:creationId xmlns:a16="http://schemas.microsoft.com/office/drawing/2014/main" id="{EBE8CCD6-C79B-207C-1341-CF819B52C71F}"/>
              </a:ext>
            </a:extLst>
          </p:cNvPr>
          <p:cNvCxnSpPr>
            <a:cxnSpLocks/>
          </p:cNvCxnSpPr>
          <p:nvPr/>
        </p:nvCxnSpPr>
        <p:spPr bwMode="auto">
          <a:xfrm flipH="1">
            <a:off x="1583324" y="334051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776" name="Straight Connector 31775">
            <a:extLst>
              <a:ext uri="{FF2B5EF4-FFF2-40B4-BE49-F238E27FC236}">
                <a16:creationId xmlns:a16="http://schemas.microsoft.com/office/drawing/2014/main" id="{42186367-E6CD-0940-4B3F-76044D90AEC6}"/>
              </a:ext>
            </a:extLst>
          </p:cNvPr>
          <p:cNvCxnSpPr>
            <a:cxnSpLocks/>
          </p:cNvCxnSpPr>
          <p:nvPr/>
        </p:nvCxnSpPr>
        <p:spPr bwMode="auto">
          <a:xfrm flipH="1">
            <a:off x="1583324" y="4490467"/>
            <a:ext cx="64008" cy="0"/>
          </a:xfrm>
          <a:prstGeom prst="line">
            <a:avLst/>
          </a:prstGeom>
          <a:noFill/>
          <a:ln w="28575" cap="flat" cmpd="sng" algn="ctr">
            <a:solidFill>
              <a:schemeClr val="bg1"/>
            </a:solidFill>
            <a:prstDash val="solid"/>
            <a:round/>
            <a:headEnd type="none" w="med" len="med"/>
            <a:tailEnd type="none" w="med" len="med"/>
          </a:ln>
          <a:effectLst/>
        </p:spPr>
      </p:cxnSp>
      <p:sp>
        <p:nvSpPr>
          <p:cNvPr id="31777" name="TextBox 31776">
            <a:extLst>
              <a:ext uri="{FF2B5EF4-FFF2-40B4-BE49-F238E27FC236}">
                <a16:creationId xmlns:a16="http://schemas.microsoft.com/office/drawing/2014/main" id="{775F92A3-69F5-053E-8B37-8807016858B5}"/>
              </a:ext>
            </a:extLst>
          </p:cNvPr>
          <p:cNvSpPr txBox="1"/>
          <p:nvPr/>
        </p:nvSpPr>
        <p:spPr>
          <a:xfrm>
            <a:off x="1111724" y="2024678"/>
            <a:ext cx="497252"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100</a:t>
            </a:r>
          </a:p>
        </p:txBody>
      </p:sp>
      <p:sp>
        <p:nvSpPr>
          <p:cNvPr id="31778" name="TextBox 31777">
            <a:extLst>
              <a:ext uri="{FF2B5EF4-FFF2-40B4-BE49-F238E27FC236}">
                <a16:creationId xmlns:a16="http://schemas.microsoft.com/office/drawing/2014/main" id="{9EB30F47-D86E-448E-F498-2E5C82603CBD}"/>
              </a:ext>
            </a:extLst>
          </p:cNvPr>
          <p:cNvSpPr txBox="1"/>
          <p:nvPr/>
        </p:nvSpPr>
        <p:spPr>
          <a:xfrm>
            <a:off x="1215920" y="3171238"/>
            <a:ext cx="393056"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50</a:t>
            </a:r>
          </a:p>
        </p:txBody>
      </p:sp>
      <p:sp>
        <p:nvSpPr>
          <p:cNvPr id="31779" name="TextBox 31778">
            <a:extLst>
              <a:ext uri="{FF2B5EF4-FFF2-40B4-BE49-F238E27FC236}">
                <a16:creationId xmlns:a16="http://schemas.microsoft.com/office/drawing/2014/main" id="{A29B3903-4B4C-C427-3146-566E24F6F4A2}"/>
              </a:ext>
            </a:extLst>
          </p:cNvPr>
          <p:cNvSpPr txBox="1"/>
          <p:nvPr/>
        </p:nvSpPr>
        <p:spPr>
          <a:xfrm>
            <a:off x="1320115" y="4317798"/>
            <a:ext cx="288861"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0</a:t>
            </a:r>
          </a:p>
        </p:txBody>
      </p:sp>
      <p:sp>
        <p:nvSpPr>
          <p:cNvPr id="31780" name="TextBox 31779">
            <a:extLst>
              <a:ext uri="{FF2B5EF4-FFF2-40B4-BE49-F238E27FC236}">
                <a16:creationId xmlns:a16="http://schemas.microsoft.com/office/drawing/2014/main" id="{5B721176-6658-C01B-5680-732CDF8EAC75}"/>
              </a:ext>
            </a:extLst>
          </p:cNvPr>
          <p:cNvSpPr txBox="1"/>
          <p:nvPr/>
        </p:nvSpPr>
        <p:spPr>
          <a:xfrm>
            <a:off x="5156989" y="4510636"/>
            <a:ext cx="497252"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120</a:t>
            </a:r>
          </a:p>
        </p:txBody>
      </p:sp>
      <p:cxnSp>
        <p:nvCxnSpPr>
          <p:cNvPr id="31782" name="Straight Connector 31781">
            <a:extLst>
              <a:ext uri="{FF2B5EF4-FFF2-40B4-BE49-F238E27FC236}">
                <a16:creationId xmlns:a16="http://schemas.microsoft.com/office/drawing/2014/main" id="{E32905C0-C554-985A-DA8F-3125A2F71E19}"/>
              </a:ext>
            </a:extLst>
          </p:cNvPr>
          <p:cNvCxnSpPr>
            <a:cxnSpLocks/>
          </p:cNvCxnSpPr>
          <p:nvPr/>
        </p:nvCxnSpPr>
        <p:spPr bwMode="auto">
          <a:xfrm>
            <a:off x="1645979"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BB6D8A6B-3CA6-29C4-65D0-DA84C6E58884}"/>
              </a:ext>
            </a:extLst>
          </p:cNvPr>
          <p:cNvCxnSpPr>
            <a:cxnSpLocks/>
          </p:cNvCxnSpPr>
          <p:nvPr/>
        </p:nvCxnSpPr>
        <p:spPr bwMode="auto">
          <a:xfrm>
            <a:off x="2400581"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784" name="Straight Connector 31783">
            <a:extLst>
              <a:ext uri="{FF2B5EF4-FFF2-40B4-BE49-F238E27FC236}">
                <a16:creationId xmlns:a16="http://schemas.microsoft.com/office/drawing/2014/main" id="{E7D3FC8C-3C10-A647-D827-0C0ED43DE65F}"/>
              </a:ext>
            </a:extLst>
          </p:cNvPr>
          <p:cNvCxnSpPr>
            <a:cxnSpLocks/>
          </p:cNvCxnSpPr>
          <p:nvPr/>
        </p:nvCxnSpPr>
        <p:spPr bwMode="auto">
          <a:xfrm>
            <a:off x="3155183"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785" name="Straight Connector 31784">
            <a:extLst>
              <a:ext uri="{FF2B5EF4-FFF2-40B4-BE49-F238E27FC236}">
                <a16:creationId xmlns:a16="http://schemas.microsoft.com/office/drawing/2014/main" id="{C5489CAB-6F66-C2D9-39B1-A9B8A224196F}"/>
              </a:ext>
            </a:extLst>
          </p:cNvPr>
          <p:cNvCxnSpPr>
            <a:cxnSpLocks/>
          </p:cNvCxnSpPr>
          <p:nvPr/>
        </p:nvCxnSpPr>
        <p:spPr bwMode="auto">
          <a:xfrm>
            <a:off x="3909785"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786" name="Straight Connector 31785">
            <a:extLst>
              <a:ext uri="{FF2B5EF4-FFF2-40B4-BE49-F238E27FC236}">
                <a16:creationId xmlns:a16="http://schemas.microsoft.com/office/drawing/2014/main" id="{2040550F-A70F-1FE7-2F6E-C2DE4257A7CD}"/>
              </a:ext>
            </a:extLst>
          </p:cNvPr>
          <p:cNvCxnSpPr>
            <a:cxnSpLocks/>
          </p:cNvCxnSpPr>
          <p:nvPr/>
        </p:nvCxnSpPr>
        <p:spPr bwMode="auto">
          <a:xfrm>
            <a:off x="4664387"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787" name="Straight Connector 31786">
            <a:extLst>
              <a:ext uri="{FF2B5EF4-FFF2-40B4-BE49-F238E27FC236}">
                <a16:creationId xmlns:a16="http://schemas.microsoft.com/office/drawing/2014/main" id="{9E083556-DD54-1ADB-CFFE-68002420743F}"/>
              </a:ext>
            </a:extLst>
          </p:cNvPr>
          <p:cNvCxnSpPr>
            <a:cxnSpLocks/>
          </p:cNvCxnSpPr>
          <p:nvPr/>
        </p:nvCxnSpPr>
        <p:spPr bwMode="auto">
          <a:xfrm>
            <a:off x="5418990" y="4490467"/>
            <a:ext cx="0" cy="66747"/>
          </a:xfrm>
          <a:prstGeom prst="line">
            <a:avLst/>
          </a:prstGeom>
          <a:noFill/>
          <a:ln w="28575" cap="flat" cmpd="sng" algn="ctr">
            <a:solidFill>
              <a:schemeClr val="bg1"/>
            </a:solidFill>
            <a:prstDash val="solid"/>
            <a:round/>
            <a:headEnd type="none" w="med" len="med"/>
            <a:tailEnd type="none" w="med" len="med"/>
          </a:ln>
          <a:effectLst/>
        </p:spPr>
      </p:cxnSp>
      <p:sp>
        <p:nvSpPr>
          <p:cNvPr id="31788" name="TextBox 31787">
            <a:extLst>
              <a:ext uri="{FF2B5EF4-FFF2-40B4-BE49-F238E27FC236}">
                <a16:creationId xmlns:a16="http://schemas.microsoft.com/office/drawing/2014/main" id="{85674D84-8275-4897-CB6D-9194D7316013}"/>
              </a:ext>
            </a:extLst>
          </p:cNvPr>
          <p:cNvSpPr txBox="1"/>
          <p:nvPr/>
        </p:nvSpPr>
        <p:spPr>
          <a:xfrm>
            <a:off x="1506198" y="4510636"/>
            <a:ext cx="288862"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0</a:t>
            </a:r>
          </a:p>
        </p:txBody>
      </p:sp>
      <p:sp>
        <p:nvSpPr>
          <p:cNvPr id="31789" name="TextBox 31788">
            <a:extLst>
              <a:ext uri="{FF2B5EF4-FFF2-40B4-BE49-F238E27FC236}">
                <a16:creationId xmlns:a16="http://schemas.microsoft.com/office/drawing/2014/main" id="{1D5BDCB7-E348-DE80-8F45-23DC0A35E600}"/>
              </a:ext>
            </a:extLst>
          </p:cNvPr>
          <p:cNvSpPr txBox="1"/>
          <p:nvPr/>
        </p:nvSpPr>
        <p:spPr>
          <a:xfrm>
            <a:off x="2202670" y="4510636"/>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24</a:t>
            </a:r>
          </a:p>
        </p:txBody>
      </p:sp>
      <p:sp>
        <p:nvSpPr>
          <p:cNvPr id="31790" name="TextBox 31789">
            <a:extLst>
              <a:ext uri="{FF2B5EF4-FFF2-40B4-BE49-F238E27FC236}">
                <a16:creationId xmlns:a16="http://schemas.microsoft.com/office/drawing/2014/main" id="{6FE9D793-6EAE-6E26-B081-83EB6767539B}"/>
              </a:ext>
            </a:extLst>
          </p:cNvPr>
          <p:cNvSpPr txBox="1"/>
          <p:nvPr/>
        </p:nvSpPr>
        <p:spPr>
          <a:xfrm>
            <a:off x="2956591" y="4510636"/>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48</a:t>
            </a:r>
          </a:p>
        </p:txBody>
      </p:sp>
      <p:sp>
        <p:nvSpPr>
          <p:cNvPr id="31791" name="TextBox 31790">
            <a:extLst>
              <a:ext uri="{FF2B5EF4-FFF2-40B4-BE49-F238E27FC236}">
                <a16:creationId xmlns:a16="http://schemas.microsoft.com/office/drawing/2014/main" id="{04DC1300-8192-0D83-6FAE-D5308AD5B67E}"/>
              </a:ext>
            </a:extLst>
          </p:cNvPr>
          <p:cNvSpPr txBox="1"/>
          <p:nvPr/>
        </p:nvSpPr>
        <p:spPr>
          <a:xfrm>
            <a:off x="3710512" y="4510636"/>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72</a:t>
            </a:r>
          </a:p>
        </p:txBody>
      </p:sp>
      <p:sp>
        <p:nvSpPr>
          <p:cNvPr id="31792" name="TextBox 31791">
            <a:extLst>
              <a:ext uri="{FF2B5EF4-FFF2-40B4-BE49-F238E27FC236}">
                <a16:creationId xmlns:a16="http://schemas.microsoft.com/office/drawing/2014/main" id="{932F2B27-8964-8522-59E2-64F4A3D4A6E6}"/>
              </a:ext>
            </a:extLst>
          </p:cNvPr>
          <p:cNvSpPr txBox="1"/>
          <p:nvPr/>
        </p:nvSpPr>
        <p:spPr>
          <a:xfrm>
            <a:off x="4464433" y="4510636"/>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96</a:t>
            </a:r>
          </a:p>
        </p:txBody>
      </p:sp>
      <p:sp>
        <p:nvSpPr>
          <p:cNvPr id="31793" name="Freeform 31792">
            <a:extLst>
              <a:ext uri="{FF2B5EF4-FFF2-40B4-BE49-F238E27FC236}">
                <a16:creationId xmlns:a16="http://schemas.microsoft.com/office/drawing/2014/main" id="{210CEA3F-D9AA-9FE4-FFE3-E46841A9C43C}"/>
              </a:ext>
            </a:extLst>
          </p:cNvPr>
          <p:cNvSpPr/>
          <p:nvPr/>
        </p:nvSpPr>
        <p:spPr bwMode="auto">
          <a:xfrm>
            <a:off x="1654175" y="2199786"/>
            <a:ext cx="3140075" cy="0"/>
          </a:xfrm>
          <a:custGeom>
            <a:avLst/>
            <a:gdLst>
              <a:gd name="connsiteX0" fmla="*/ 0 w 3140075"/>
              <a:gd name="connsiteY0" fmla="*/ 0 h 0"/>
              <a:gd name="connsiteX1" fmla="*/ 3140075 w 3140075"/>
              <a:gd name="connsiteY1" fmla="*/ 0 h 0"/>
            </a:gdLst>
            <a:ahLst/>
            <a:cxnLst>
              <a:cxn ang="0">
                <a:pos x="connsiteX0" y="connsiteY0"/>
              </a:cxn>
              <a:cxn ang="0">
                <a:pos x="connsiteX1" y="connsiteY1"/>
              </a:cxn>
            </a:cxnLst>
            <a:rect l="l" t="t" r="r" b="b"/>
            <a:pathLst>
              <a:path w="3140075">
                <a:moveTo>
                  <a:pt x="0" y="0"/>
                </a:moveTo>
                <a:lnTo>
                  <a:pt x="3140075" y="0"/>
                </a:lnTo>
              </a:path>
            </a:pathLst>
          </a:custGeom>
          <a:noFill/>
          <a:ln w="28575">
            <a:solidFill>
              <a:schemeClr val="accent1"/>
            </a:solidFill>
            <a:miter lim="800000"/>
            <a:headEnd/>
            <a:tailEnd/>
          </a:ln>
        </p:spPr>
        <p:txBody>
          <a:bodyPr rtlCol="0" anchor="ctr"/>
          <a:lstStyle/>
          <a:p>
            <a:pPr algn="ctr"/>
            <a:endParaRPr lang="en-US"/>
          </a:p>
        </p:txBody>
      </p:sp>
      <p:grpSp>
        <p:nvGrpSpPr>
          <p:cNvPr id="31829" name="Group 31828">
            <a:extLst>
              <a:ext uri="{FF2B5EF4-FFF2-40B4-BE49-F238E27FC236}">
                <a16:creationId xmlns:a16="http://schemas.microsoft.com/office/drawing/2014/main" id="{410E5DD5-C5E2-A762-BB67-390EC117D9E7}"/>
              </a:ext>
            </a:extLst>
          </p:cNvPr>
          <p:cNvGrpSpPr/>
          <p:nvPr/>
        </p:nvGrpSpPr>
        <p:grpSpPr>
          <a:xfrm>
            <a:off x="2029930" y="2352961"/>
            <a:ext cx="2905125" cy="64008"/>
            <a:chOff x="2029930" y="2270900"/>
            <a:chExt cx="2905125" cy="64008"/>
          </a:xfrm>
        </p:grpSpPr>
        <p:cxnSp>
          <p:nvCxnSpPr>
            <p:cNvPr id="31796" name="Straight Connector 31795">
              <a:extLst>
                <a:ext uri="{FF2B5EF4-FFF2-40B4-BE49-F238E27FC236}">
                  <a16:creationId xmlns:a16="http://schemas.microsoft.com/office/drawing/2014/main" id="{5B69741C-9B79-580B-A8FF-BE0505532428}"/>
                </a:ext>
              </a:extLst>
            </p:cNvPr>
            <p:cNvCxnSpPr>
              <a:cxnSpLocks/>
            </p:cNvCxnSpPr>
            <p:nvPr/>
          </p:nvCxnSpPr>
          <p:spPr bwMode="auto">
            <a:xfrm flipV="1">
              <a:off x="202993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797" name="Straight Connector 31796">
              <a:extLst>
                <a:ext uri="{FF2B5EF4-FFF2-40B4-BE49-F238E27FC236}">
                  <a16:creationId xmlns:a16="http://schemas.microsoft.com/office/drawing/2014/main" id="{14372ABB-7C26-94D6-71E7-58E92C525FE3}"/>
                </a:ext>
              </a:extLst>
            </p:cNvPr>
            <p:cNvCxnSpPr>
              <a:cxnSpLocks/>
            </p:cNvCxnSpPr>
            <p:nvPr/>
          </p:nvCxnSpPr>
          <p:spPr bwMode="auto">
            <a:xfrm flipV="1">
              <a:off x="2194467"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00CE76B6-E08E-785E-49A1-8E64E2308CBC}"/>
                </a:ext>
              </a:extLst>
            </p:cNvPr>
            <p:cNvCxnSpPr>
              <a:cxnSpLocks/>
            </p:cNvCxnSpPr>
            <p:nvPr/>
          </p:nvCxnSpPr>
          <p:spPr bwMode="auto">
            <a:xfrm flipV="1">
              <a:off x="269985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FEAC8EEE-DB5A-21E3-536E-87B01B206E6E}"/>
                </a:ext>
              </a:extLst>
            </p:cNvPr>
            <p:cNvCxnSpPr>
              <a:cxnSpLocks/>
            </p:cNvCxnSpPr>
            <p:nvPr/>
          </p:nvCxnSpPr>
          <p:spPr bwMode="auto">
            <a:xfrm flipV="1">
              <a:off x="280463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0FDAF988-F123-1324-61EC-C6DD8F808D3C}"/>
                </a:ext>
              </a:extLst>
            </p:cNvPr>
            <p:cNvCxnSpPr>
              <a:cxnSpLocks/>
            </p:cNvCxnSpPr>
            <p:nvPr/>
          </p:nvCxnSpPr>
          <p:spPr bwMode="auto">
            <a:xfrm flipV="1">
              <a:off x="482075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32C113B8-FBF8-B157-2DFB-E7C4EA192F01}"/>
                </a:ext>
              </a:extLst>
            </p:cNvPr>
            <p:cNvCxnSpPr>
              <a:cxnSpLocks/>
            </p:cNvCxnSpPr>
            <p:nvPr/>
          </p:nvCxnSpPr>
          <p:spPr bwMode="auto">
            <a:xfrm flipV="1">
              <a:off x="493505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F5685DC5-C3F1-B104-FEDB-165F1F66CEB3}"/>
                </a:ext>
              </a:extLst>
            </p:cNvPr>
            <p:cNvCxnSpPr>
              <a:cxnSpLocks/>
            </p:cNvCxnSpPr>
            <p:nvPr/>
          </p:nvCxnSpPr>
          <p:spPr bwMode="auto">
            <a:xfrm flipV="1">
              <a:off x="283638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BAE4B977-6EEB-AF26-0E99-472E12904942}"/>
                </a:ext>
              </a:extLst>
            </p:cNvPr>
            <p:cNvCxnSpPr>
              <a:cxnSpLocks/>
            </p:cNvCxnSpPr>
            <p:nvPr/>
          </p:nvCxnSpPr>
          <p:spPr bwMode="auto">
            <a:xfrm flipV="1">
              <a:off x="286495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648A7D87-3B7B-B93A-B819-C1AE6C1844FB}"/>
                </a:ext>
              </a:extLst>
            </p:cNvPr>
            <p:cNvCxnSpPr>
              <a:cxnSpLocks/>
            </p:cNvCxnSpPr>
            <p:nvPr/>
          </p:nvCxnSpPr>
          <p:spPr bwMode="auto">
            <a:xfrm flipV="1">
              <a:off x="2954521"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5" name="Straight Connector 31804">
              <a:extLst>
                <a:ext uri="{FF2B5EF4-FFF2-40B4-BE49-F238E27FC236}">
                  <a16:creationId xmlns:a16="http://schemas.microsoft.com/office/drawing/2014/main" id="{6B766AA1-3991-9736-6C10-80873C936880}"/>
                </a:ext>
              </a:extLst>
            </p:cNvPr>
            <p:cNvCxnSpPr>
              <a:cxnSpLocks/>
            </p:cNvCxnSpPr>
            <p:nvPr/>
          </p:nvCxnSpPr>
          <p:spPr bwMode="auto">
            <a:xfrm flipV="1">
              <a:off x="289988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40BF725C-9653-8B4F-EB6E-6A5973344123}"/>
                </a:ext>
              </a:extLst>
            </p:cNvPr>
            <p:cNvCxnSpPr>
              <a:cxnSpLocks/>
            </p:cNvCxnSpPr>
            <p:nvPr/>
          </p:nvCxnSpPr>
          <p:spPr bwMode="auto">
            <a:xfrm flipV="1">
              <a:off x="2919596"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7572F456-CA47-B761-BF09-8B8620491E84}"/>
                </a:ext>
              </a:extLst>
            </p:cNvPr>
            <p:cNvCxnSpPr>
              <a:cxnSpLocks/>
            </p:cNvCxnSpPr>
            <p:nvPr/>
          </p:nvCxnSpPr>
          <p:spPr bwMode="auto">
            <a:xfrm flipV="1">
              <a:off x="306815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2CBD4694-CC8D-14E6-C69E-D7AEC4C55CD5}"/>
                </a:ext>
              </a:extLst>
            </p:cNvPr>
            <p:cNvCxnSpPr>
              <a:cxnSpLocks/>
            </p:cNvCxnSpPr>
            <p:nvPr/>
          </p:nvCxnSpPr>
          <p:spPr bwMode="auto">
            <a:xfrm flipV="1">
              <a:off x="328405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2C359E0B-79A3-F0AB-4C5B-06B6A46E5E20}"/>
                </a:ext>
              </a:extLst>
            </p:cNvPr>
            <p:cNvCxnSpPr>
              <a:cxnSpLocks/>
            </p:cNvCxnSpPr>
            <p:nvPr/>
          </p:nvCxnSpPr>
          <p:spPr bwMode="auto">
            <a:xfrm flipV="1">
              <a:off x="310308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DD0959FB-7C4A-7EEB-A329-0602660FBC88}"/>
                </a:ext>
              </a:extLst>
            </p:cNvPr>
            <p:cNvCxnSpPr>
              <a:cxnSpLocks/>
            </p:cNvCxnSpPr>
            <p:nvPr/>
          </p:nvCxnSpPr>
          <p:spPr bwMode="auto">
            <a:xfrm flipV="1">
              <a:off x="318245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1" name="Straight Connector 31810">
              <a:extLst>
                <a:ext uri="{FF2B5EF4-FFF2-40B4-BE49-F238E27FC236}">
                  <a16:creationId xmlns:a16="http://schemas.microsoft.com/office/drawing/2014/main" id="{F7EA03A9-9D35-B655-BB0B-4027B9EAF74F}"/>
                </a:ext>
              </a:extLst>
            </p:cNvPr>
            <p:cNvCxnSpPr>
              <a:cxnSpLocks/>
            </p:cNvCxnSpPr>
            <p:nvPr/>
          </p:nvCxnSpPr>
          <p:spPr bwMode="auto">
            <a:xfrm flipV="1">
              <a:off x="345233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2" name="Straight Connector 31811">
              <a:extLst>
                <a:ext uri="{FF2B5EF4-FFF2-40B4-BE49-F238E27FC236}">
                  <a16:creationId xmlns:a16="http://schemas.microsoft.com/office/drawing/2014/main" id="{033B7CB0-5169-01EF-56AA-ADB39FED16DB}"/>
                </a:ext>
              </a:extLst>
            </p:cNvPr>
            <p:cNvCxnSpPr>
              <a:cxnSpLocks/>
            </p:cNvCxnSpPr>
            <p:nvPr/>
          </p:nvCxnSpPr>
          <p:spPr bwMode="auto">
            <a:xfrm flipV="1">
              <a:off x="348090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CB8B3AAC-C913-B94A-A8BF-748CAD57C0A8}"/>
                </a:ext>
              </a:extLst>
            </p:cNvPr>
            <p:cNvCxnSpPr>
              <a:cxnSpLocks/>
            </p:cNvCxnSpPr>
            <p:nvPr/>
          </p:nvCxnSpPr>
          <p:spPr bwMode="auto">
            <a:xfrm flipV="1">
              <a:off x="362378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4" name="Straight Connector 31813">
              <a:extLst>
                <a:ext uri="{FF2B5EF4-FFF2-40B4-BE49-F238E27FC236}">
                  <a16:creationId xmlns:a16="http://schemas.microsoft.com/office/drawing/2014/main" id="{96C7F27D-D8DA-671C-BE1D-2E0698568CA1}"/>
                </a:ext>
              </a:extLst>
            </p:cNvPr>
            <p:cNvCxnSpPr>
              <a:cxnSpLocks/>
            </p:cNvCxnSpPr>
            <p:nvPr/>
          </p:nvCxnSpPr>
          <p:spPr bwMode="auto">
            <a:xfrm flipV="1">
              <a:off x="351900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110B5D03-3848-FA58-15E9-21B1DD68E312}"/>
                </a:ext>
              </a:extLst>
            </p:cNvPr>
            <p:cNvCxnSpPr>
              <a:cxnSpLocks/>
            </p:cNvCxnSpPr>
            <p:nvPr/>
          </p:nvCxnSpPr>
          <p:spPr bwMode="auto">
            <a:xfrm flipV="1">
              <a:off x="355393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C5FC5C1B-B996-5FF9-6703-791B5F3BDBE5}"/>
                </a:ext>
              </a:extLst>
            </p:cNvPr>
            <p:cNvCxnSpPr>
              <a:cxnSpLocks/>
            </p:cNvCxnSpPr>
            <p:nvPr/>
          </p:nvCxnSpPr>
          <p:spPr bwMode="auto">
            <a:xfrm flipV="1">
              <a:off x="357091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0A880316-4FEF-358E-B726-EF13EAC64E2A}"/>
                </a:ext>
              </a:extLst>
            </p:cNvPr>
            <p:cNvCxnSpPr>
              <a:cxnSpLocks/>
            </p:cNvCxnSpPr>
            <p:nvPr/>
          </p:nvCxnSpPr>
          <p:spPr bwMode="auto">
            <a:xfrm flipV="1">
              <a:off x="3732229"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51BD69E0-27AA-E422-B6CE-C674E70E1712}"/>
                </a:ext>
              </a:extLst>
            </p:cNvPr>
            <p:cNvCxnSpPr>
              <a:cxnSpLocks/>
            </p:cNvCxnSpPr>
            <p:nvPr/>
          </p:nvCxnSpPr>
          <p:spPr bwMode="auto">
            <a:xfrm flipV="1">
              <a:off x="3750513"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91EDBCB0-605A-2F0A-C51B-CECE507C99C7}"/>
                </a:ext>
              </a:extLst>
            </p:cNvPr>
            <p:cNvCxnSpPr>
              <a:cxnSpLocks/>
            </p:cNvCxnSpPr>
            <p:nvPr/>
          </p:nvCxnSpPr>
          <p:spPr bwMode="auto">
            <a:xfrm flipV="1">
              <a:off x="4018585"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5BE3DECA-3ABA-D22B-BC5C-6EEFCE085A6E}"/>
                </a:ext>
              </a:extLst>
            </p:cNvPr>
            <p:cNvCxnSpPr>
              <a:cxnSpLocks/>
            </p:cNvCxnSpPr>
            <p:nvPr/>
          </p:nvCxnSpPr>
          <p:spPr bwMode="auto">
            <a:xfrm flipV="1">
              <a:off x="391931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912A29FA-F521-3E13-DB0D-E8E6E5A26849}"/>
                </a:ext>
              </a:extLst>
            </p:cNvPr>
            <p:cNvCxnSpPr>
              <a:cxnSpLocks/>
            </p:cNvCxnSpPr>
            <p:nvPr/>
          </p:nvCxnSpPr>
          <p:spPr bwMode="auto">
            <a:xfrm flipV="1">
              <a:off x="393422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26EC1A39-6891-D06D-D59E-152816DB447E}"/>
                </a:ext>
              </a:extLst>
            </p:cNvPr>
            <p:cNvCxnSpPr>
              <a:cxnSpLocks/>
            </p:cNvCxnSpPr>
            <p:nvPr/>
          </p:nvCxnSpPr>
          <p:spPr bwMode="auto">
            <a:xfrm flipV="1">
              <a:off x="4250563"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F86249B3-2E23-E229-EC5C-9DAA7E408CBC}"/>
                </a:ext>
              </a:extLst>
            </p:cNvPr>
            <p:cNvCxnSpPr>
              <a:cxnSpLocks/>
            </p:cNvCxnSpPr>
            <p:nvPr/>
          </p:nvCxnSpPr>
          <p:spPr bwMode="auto">
            <a:xfrm flipV="1">
              <a:off x="4128460"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C6F4AADC-1701-DAE1-2D73-538A3DA94CC5}"/>
                </a:ext>
              </a:extLst>
            </p:cNvPr>
            <p:cNvCxnSpPr>
              <a:cxnSpLocks/>
            </p:cNvCxnSpPr>
            <p:nvPr/>
          </p:nvCxnSpPr>
          <p:spPr bwMode="auto">
            <a:xfrm flipV="1">
              <a:off x="4152138"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CD542350-A1EE-8C46-9EDF-6B48E290628B}"/>
                </a:ext>
              </a:extLst>
            </p:cNvPr>
            <p:cNvCxnSpPr>
              <a:cxnSpLocks/>
            </p:cNvCxnSpPr>
            <p:nvPr/>
          </p:nvCxnSpPr>
          <p:spPr bwMode="auto">
            <a:xfrm flipV="1">
              <a:off x="4396613"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4AB2E5CF-7A2A-28BD-CB10-E6DEABA4922B}"/>
                </a:ext>
              </a:extLst>
            </p:cNvPr>
            <p:cNvCxnSpPr>
              <a:cxnSpLocks/>
            </p:cNvCxnSpPr>
            <p:nvPr/>
          </p:nvCxnSpPr>
          <p:spPr bwMode="auto">
            <a:xfrm flipV="1">
              <a:off x="4482338" y="2270900"/>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D57D3654-FDF2-8DAF-F7E7-3D3105C3ED58}"/>
                </a:ext>
              </a:extLst>
            </p:cNvPr>
            <p:cNvCxnSpPr>
              <a:cxnSpLocks/>
            </p:cNvCxnSpPr>
            <p:nvPr/>
          </p:nvCxnSpPr>
          <p:spPr bwMode="auto">
            <a:xfrm flipV="1">
              <a:off x="4539424" y="2270900"/>
              <a:ext cx="0" cy="64008"/>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865" name="Group 31864">
            <a:extLst>
              <a:ext uri="{FF2B5EF4-FFF2-40B4-BE49-F238E27FC236}">
                <a16:creationId xmlns:a16="http://schemas.microsoft.com/office/drawing/2014/main" id="{16A768E9-12BB-993E-8768-C38AF96B244B}"/>
              </a:ext>
            </a:extLst>
          </p:cNvPr>
          <p:cNvGrpSpPr/>
          <p:nvPr/>
        </p:nvGrpSpPr>
        <p:grpSpPr>
          <a:xfrm>
            <a:off x="2019643" y="2129428"/>
            <a:ext cx="2762307" cy="64008"/>
            <a:chOff x="2019643" y="2047367"/>
            <a:chExt cx="2762307" cy="64008"/>
          </a:xfrm>
        </p:grpSpPr>
        <p:cxnSp>
          <p:nvCxnSpPr>
            <p:cNvPr id="31830" name="Straight Connector 31829">
              <a:extLst>
                <a:ext uri="{FF2B5EF4-FFF2-40B4-BE49-F238E27FC236}">
                  <a16:creationId xmlns:a16="http://schemas.microsoft.com/office/drawing/2014/main" id="{D97A1D03-7259-A65E-DD87-E41734F5B71C}"/>
                </a:ext>
              </a:extLst>
            </p:cNvPr>
            <p:cNvCxnSpPr>
              <a:cxnSpLocks/>
            </p:cNvCxnSpPr>
            <p:nvPr/>
          </p:nvCxnSpPr>
          <p:spPr bwMode="auto">
            <a:xfrm flipV="1">
              <a:off x="2019643"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DEE6183E-A0B1-3521-7608-58D06F8D8FCE}"/>
                </a:ext>
              </a:extLst>
            </p:cNvPr>
            <p:cNvCxnSpPr>
              <a:cxnSpLocks/>
            </p:cNvCxnSpPr>
            <p:nvPr/>
          </p:nvCxnSpPr>
          <p:spPr bwMode="auto">
            <a:xfrm flipV="1">
              <a:off x="217576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F0A600F3-1E26-5F86-825C-9FCF02EAD964}"/>
                </a:ext>
              </a:extLst>
            </p:cNvPr>
            <p:cNvCxnSpPr>
              <a:cxnSpLocks/>
            </p:cNvCxnSpPr>
            <p:nvPr/>
          </p:nvCxnSpPr>
          <p:spPr bwMode="auto">
            <a:xfrm flipV="1">
              <a:off x="2039798"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3" name="Straight Connector 31832">
              <a:extLst>
                <a:ext uri="{FF2B5EF4-FFF2-40B4-BE49-F238E27FC236}">
                  <a16:creationId xmlns:a16="http://schemas.microsoft.com/office/drawing/2014/main" id="{06464324-EA94-2EC2-0999-B4ECEA8882EE}"/>
                </a:ext>
              </a:extLst>
            </p:cNvPr>
            <p:cNvCxnSpPr>
              <a:cxnSpLocks/>
            </p:cNvCxnSpPr>
            <p:nvPr/>
          </p:nvCxnSpPr>
          <p:spPr bwMode="auto">
            <a:xfrm flipV="1">
              <a:off x="260450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818282AF-61CD-DDB4-A7DE-ADA4A8D67E2E}"/>
                </a:ext>
              </a:extLst>
            </p:cNvPr>
            <p:cNvCxnSpPr>
              <a:cxnSpLocks/>
            </p:cNvCxnSpPr>
            <p:nvPr/>
          </p:nvCxnSpPr>
          <p:spPr bwMode="auto">
            <a:xfrm flipV="1">
              <a:off x="278558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14C1204A-8329-1DBB-3EED-98BD49F4DC21}"/>
                </a:ext>
              </a:extLst>
            </p:cNvPr>
            <p:cNvCxnSpPr>
              <a:cxnSpLocks/>
            </p:cNvCxnSpPr>
            <p:nvPr/>
          </p:nvCxnSpPr>
          <p:spPr bwMode="auto">
            <a:xfrm flipV="1">
              <a:off x="284373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D1EA213A-7710-81DC-BD5F-3C691D3A28C7}"/>
                </a:ext>
              </a:extLst>
            </p:cNvPr>
            <p:cNvCxnSpPr>
              <a:cxnSpLocks/>
            </p:cNvCxnSpPr>
            <p:nvPr/>
          </p:nvCxnSpPr>
          <p:spPr bwMode="auto">
            <a:xfrm flipV="1">
              <a:off x="2633075"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0B66F682-F6D2-37BD-11D8-2553B1117657}"/>
                </a:ext>
              </a:extLst>
            </p:cNvPr>
            <p:cNvCxnSpPr>
              <a:cxnSpLocks/>
            </p:cNvCxnSpPr>
            <p:nvPr/>
          </p:nvCxnSpPr>
          <p:spPr bwMode="auto">
            <a:xfrm flipV="1">
              <a:off x="2699855"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5683F825-58E3-BF66-C82E-D0ED5AE9D5D8}"/>
                </a:ext>
              </a:extLst>
            </p:cNvPr>
            <p:cNvCxnSpPr>
              <a:cxnSpLocks/>
            </p:cNvCxnSpPr>
            <p:nvPr/>
          </p:nvCxnSpPr>
          <p:spPr bwMode="auto">
            <a:xfrm flipV="1">
              <a:off x="272515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39" name="Straight Connector 31838">
              <a:extLst>
                <a:ext uri="{FF2B5EF4-FFF2-40B4-BE49-F238E27FC236}">
                  <a16:creationId xmlns:a16="http://schemas.microsoft.com/office/drawing/2014/main" id="{E998A2CA-BFFD-18E2-5B0A-CB06801E9047}"/>
                </a:ext>
              </a:extLst>
            </p:cNvPr>
            <p:cNvCxnSpPr>
              <a:cxnSpLocks/>
            </p:cNvCxnSpPr>
            <p:nvPr/>
          </p:nvCxnSpPr>
          <p:spPr bwMode="auto">
            <a:xfrm flipV="1">
              <a:off x="309138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0" name="Straight Connector 31839">
              <a:extLst>
                <a:ext uri="{FF2B5EF4-FFF2-40B4-BE49-F238E27FC236}">
                  <a16:creationId xmlns:a16="http://schemas.microsoft.com/office/drawing/2014/main" id="{2248F2CF-5058-9D95-6BB7-AC3837F33D49}"/>
                </a:ext>
              </a:extLst>
            </p:cNvPr>
            <p:cNvCxnSpPr>
              <a:cxnSpLocks/>
            </p:cNvCxnSpPr>
            <p:nvPr/>
          </p:nvCxnSpPr>
          <p:spPr bwMode="auto">
            <a:xfrm flipV="1">
              <a:off x="312313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D7D01461-E746-3D34-8ACD-F82AA45443BA}"/>
                </a:ext>
              </a:extLst>
            </p:cNvPr>
            <p:cNvCxnSpPr>
              <a:cxnSpLocks/>
            </p:cNvCxnSpPr>
            <p:nvPr/>
          </p:nvCxnSpPr>
          <p:spPr bwMode="auto">
            <a:xfrm flipV="1">
              <a:off x="289453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452B5464-B585-CF65-809B-B8C6140994C6}"/>
                </a:ext>
              </a:extLst>
            </p:cNvPr>
            <p:cNvCxnSpPr>
              <a:cxnSpLocks/>
            </p:cNvCxnSpPr>
            <p:nvPr/>
          </p:nvCxnSpPr>
          <p:spPr bwMode="auto">
            <a:xfrm flipV="1">
              <a:off x="2915351"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CC5EA037-B7DA-30B7-EBDF-F5F63C0783C7}"/>
                </a:ext>
              </a:extLst>
            </p:cNvPr>
            <p:cNvCxnSpPr>
              <a:cxnSpLocks/>
            </p:cNvCxnSpPr>
            <p:nvPr/>
          </p:nvCxnSpPr>
          <p:spPr bwMode="auto">
            <a:xfrm flipV="1">
              <a:off x="2950276"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628AF94E-571B-0EC3-07B3-9AD8BF6FAEEE}"/>
                </a:ext>
              </a:extLst>
            </p:cNvPr>
            <p:cNvCxnSpPr>
              <a:cxnSpLocks/>
            </p:cNvCxnSpPr>
            <p:nvPr/>
          </p:nvCxnSpPr>
          <p:spPr bwMode="auto">
            <a:xfrm flipV="1">
              <a:off x="2963076"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C348F923-5574-C6C8-CE26-FDD296D2D077}"/>
                </a:ext>
              </a:extLst>
            </p:cNvPr>
            <p:cNvCxnSpPr>
              <a:cxnSpLocks/>
            </p:cNvCxnSpPr>
            <p:nvPr/>
          </p:nvCxnSpPr>
          <p:spPr bwMode="auto">
            <a:xfrm flipV="1">
              <a:off x="3210726"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6593E9F6-0A03-AAED-81F4-7991DC348BB3}"/>
                </a:ext>
              </a:extLst>
            </p:cNvPr>
            <p:cNvCxnSpPr>
              <a:cxnSpLocks/>
            </p:cNvCxnSpPr>
            <p:nvPr/>
          </p:nvCxnSpPr>
          <p:spPr bwMode="auto">
            <a:xfrm flipV="1">
              <a:off x="3331398"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2A541DCB-DD6F-63A1-C150-8AAF7B539658}"/>
                </a:ext>
              </a:extLst>
            </p:cNvPr>
            <p:cNvCxnSpPr>
              <a:cxnSpLocks/>
            </p:cNvCxnSpPr>
            <p:nvPr/>
          </p:nvCxnSpPr>
          <p:spPr bwMode="auto">
            <a:xfrm flipV="1">
              <a:off x="3226601"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0D481C75-653D-1902-74FF-760E05C79B0D}"/>
                </a:ext>
              </a:extLst>
            </p:cNvPr>
            <p:cNvCxnSpPr>
              <a:cxnSpLocks/>
            </p:cNvCxnSpPr>
            <p:nvPr/>
          </p:nvCxnSpPr>
          <p:spPr bwMode="auto">
            <a:xfrm flipV="1">
              <a:off x="3349647"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C9535376-92F1-214C-95EC-B9F0E3F7E26F}"/>
                </a:ext>
              </a:extLst>
            </p:cNvPr>
            <p:cNvCxnSpPr>
              <a:cxnSpLocks/>
            </p:cNvCxnSpPr>
            <p:nvPr/>
          </p:nvCxnSpPr>
          <p:spPr bwMode="auto">
            <a:xfrm flipV="1">
              <a:off x="3410107"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5DC2CFD3-B5B3-E299-48EA-56BB8A1489A6}"/>
                </a:ext>
              </a:extLst>
            </p:cNvPr>
            <p:cNvCxnSpPr>
              <a:cxnSpLocks/>
            </p:cNvCxnSpPr>
            <p:nvPr/>
          </p:nvCxnSpPr>
          <p:spPr bwMode="auto">
            <a:xfrm flipV="1">
              <a:off x="3455527"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74FA334B-9438-AF6E-A15F-00D3AA16A271}"/>
                </a:ext>
              </a:extLst>
            </p:cNvPr>
            <p:cNvCxnSpPr>
              <a:cxnSpLocks/>
            </p:cNvCxnSpPr>
            <p:nvPr/>
          </p:nvCxnSpPr>
          <p:spPr bwMode="auto">
            <a:xfrm flipV="1">
              <a:off x="3499955"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2" name="Straight Connector 31851">
              <a:extLst>
                <a:ext uri="{FF2B5EF4-FFF2-40B4-BE49-F238E27FC236}">
                  <a16:creationId xmlns:a16="http://schemas.microsoft.com/office/drawing/2014/main" id="{2869201E-A8BF-FD3C-C5C8-AB94E1D98E03}"/>
                </a:ext>
              </a:extLst>
            </p:cNvPr>
            <p:cNvCxnSpPr>
              <a:cxnSpLocks/>
            </p:cNvCxnSpPr>
            <p:nvPr/>
          </p:nvCxnSpPr>
          <p:spPr bwMode="auto">
            <a:xfrm flipV="1">
              <a:off x="3544405"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3" name="Straight Connector 31852">
              <a:extLst>
                <a:ext uri="{FF2B5EF4-FFF2-40B4-BE49-F238E27FC236}">
                  <a16:creationId xmlns:a16="http://schemas.microsoft.com/office/drawing/2014/main" id="{73168B80-7D8B-FF60-CB9C-AC5146D04ACC}"/>
                </a:ext>
              </a:extLst>
            </p:cNvPr>
            <p:cNvCxnSpPr>
              <a:cxnSpLocks/>
            </p:cNvCxnSpPr>
            <p:nvPr/>
          </p:nvCxnSpPr>
          <p:spPr bwMode="auto">
            <a:xfrm flipV="1">
              <a:off x="3607905"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4" name="Straight Connector 31853">
              <a:extLst>
                <a:ext uri="{FF2B5EF4-FFF2-40B4-BE49-F238E27FC236}">
                  <a16:creationId xmlns:a16="http://schemas.microsoft.com/office/drawing/2014/main" id="{7DE79E39-C6C0-2C7F-03FA-35FDA309CC1B}"/>
                </a:ext>
              </a:extLst>
            </p:cNvPr>
            <p:cNvCxnSpPr>
              <a:cxnSpLocks/>
            </p:cNvCxnSpPr>
            <p:nvPr/>
          </p:nvCxnSpPr>
          <p:spPr bwMode="auto">
            <a:xfrm flipV="1">
              <a:off x="364918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5" name="Straight Connector 31854">
              <a:extLst>
                <a:ext uri="{FF2B5EF4-FFF2-40B4-BE49-F238E27FC236}">
                  <a16:creationId xmlns:a16="http://schemas.microsoft.com/office/drawing/2014/main" id="{E9B4D4B9-7E75-E9C4-6657-D61846D9C4D8}"/>
                </a:ext>
              </a:extLst>
            </p:cNvPr>
            <p:cNvCxnSpPr>
              <a:cxnSpLocks/>
            </p:cNvCxnSpPr>
            <p:nvPr/>
          </p:nvCxnSpPr>
          <p:spPr bwMode="auto">
            <a:xfrm flipV="1">
              <a:off x="3733334"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6" name="Straight Connector 31855">
              <a:extLst>
                <a:ext uri="{FF2B5EF4-FFF2-40B4-BE49-F238E27FC236}">
                  <a16:creationId xmlns:a16="http://schemas.microsoft.com/office/drawing/2014/main" id="{9CAF9EAB-B704-AF71-D168-8D4CFECBB21C}"/>
                </a:ext>
              </a:extLst>
            </p:cNvPr>
            <p:cNvCxnSpPr>
              <a:cxnSpLocks/>
            </p:cNvCxnSpPr>
            <p:nvPr/>
          </p:nvCxnSpPr>
          <p:spPr bwMode="auto">
            <a:xfrm flipV="1">
              <a:off x="382948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7" name="Straight Connector 31856">
              <a:extLst>
                <a:ext uri="{FF2B5EF4-FFF2-40B4-BE49-F238E27FC236}">
                  <a16:creationId xmlns:a16="http://schemas.microsoft.com/office/drawing/2014/main" id="{7D7875D2-0C69-992E-4BA2-6223ECBC8DAB}"/>
                </a:ext>
              </a:extLst>
            </p:cNvPr>
            <p:cNvCxnSpPr>
              <a:cxnSpLocks/>
            </p:cNvCxnSpPr>
            <p:nvPr/>
          </p:nvCxnSpPr>
          <p:spPr bwMode="auto">
            <a:xfrm flipV="1">
              <a:off x="4275963"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8" name="Straight Connector 31857">
              <a:extLst>
                <a:ext uri="{FF2B5EF4-FFF2-40B4-BE49-F238E27FC236}">
                  <a16:creationId xmlns:a16="http://schemas.microsoft.com/office/drawing/2014/main" id="{D3EC84D3-67F5-588F-11BA-BABF36ADA890}"/>
                </a:ext>
              </a:extLst>
            </p:cNvPr>
            <p:cNvCxnSpPr>
              <a:cxnSpLocks/>
            </p:cNvCxnSpPr>
            <p:nvPr/>
          </p:nvCxnSpPr>
          <p:spPr bwMode="auto">
            <a:xfrm flipV="1">
              <a:off x="4409563"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59" name="Straight Connector 31858">
              <a:extLst>
                <a:ext uri="{FF2B5EF4-FFF2-40B4-BE49-F238E27FC236}">
                  <a16:creationId xmlns:a16="http://schemas.microsoft.com/office/drawing/2014/main" id="{E11733DA-E2FB-AAEB-8A01-F5EC17312ACB}"/>
                </a:ext>
              </a:extLst>
            </p:cNvPr>
            <p:cNvCxnSpPr>
              <a:cxnSpLocks/>
            </p:cNvCxnSpPr>
            <p:nvPr/>
          </p:nvCxnSpPr>
          <p:spPr bwMode="auto">
            <a:xfrm flipV="1">
              <a:off x="478195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60" name="Straight Connector 31859">
              <a:extLst>
                <a:ext uri="{FF2B5EF4-FFF2-40B4-BE49-F238E27FC236}">
                  <a16:creationId xmlns:a16="http://schemas.microsoft.com/office/drawing/2014/main" id="{A64234F2-083E-C18C-CA68-BE58653FC753}"/>
                </a:ext>
              </a:extLst>
            </p:cNvPr>
            <p:cNvCxnSpPr>
              <a:cxnSpLocks/>
            </p:cNvCxnSpPr>
            <p:nvPr/>
          </p:nvCxnSpPr>
          <p:spPr bwMode="auto">
            <a:xfrm flipV="1">
              <a:off x="459148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61" name="Straight Connector 31860">
              <a:extLst>
                <a:ext uri="{FF2B5EF4-FFF2-40B4-BE49-F238E27FC236}">
                  <a16:creationId xmlns:a16="http://schemas.microsoft.com/office/drawing/2014/main" id="{818B4C5A-63D7-BDB2-7325-E1989C962DDD}"/>
                </a:ext>
              </a:extLst>
            </p:cNvPr>
            <p:cNvCxnSpPr>
              <a:cxnSpLocks/>
            </p:cNvCxnSpPr>
            <p:nvPr/>
          </p:nvCxnSpPr>
          <p:spPr bwMode="auto">
            <a:xfrm flipV="1">
              <a:off x="4626405"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62" name="Straight Connector 31861">
              <a:extLst>
                <a:ext uri="{FF2B5EF4-FFF2-40B4-BE49-F238E27FC236}">
                  <a16:creationId xmlns:a16="http://schemas.microsoft.com/office/drawing/2014/main" id="{8BCCECC3-6BE7-126D-082D-E4D674A1CFA7}"/>
                </a:ext>
              </a:extLst>
            </p:cNvPr>
            <p:cNvCxnSpPr>
              <a:cxnSpLocks/>
            </p:cNvCxnSpPr>
            <p:nvPr/>
          </p:nvCxnSpPr>
          <p:spPr bwMode="auto">
            <a:xfrm flipV="1">
              <a:off x="3887560"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63" name="Straight Connector 31862">
              <a:extLst>
                <a:ext uri="{FF2B5EF4-FFF2-40B4-BE49-F238E27FC236}">
                  <a16:creationId xmlns:a16="http://schemas.microsoft.com/office/drawing/2014/main" id="{BF401BB8-2195-853A-3429-F2199D72EB05}"/>
                </a:ext>
              </a:extLst>
            </p:cNvPr>
            <p:cNvCxnSpPr>
              <a:cxnSpLocks/>
            </p:cNvCxnSpPr>
            <p:nvPr/>
          </p:nvCxnSpPr>
          <p:spPr bwMode="auto">
            <a:xfrm flipV="1">
              <a:off x="3928835" y="2047367"/>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64" name="Straight Connector 31863">
              <a:extLst>
                <a:ext uri="{FF2B5EF4-FFF2-40B4-BE49-F238E27FC236}">
                  <a16:creationId xmlns:a16="http://schemas.microsoft.com/office/drawing/2014/main" id="{F39971BA-276B-120F-7087-133AE2AC85DF}"/>
                </a:ext>
              </a:extLst>
            </p:cNvPr>
            <p:cNvCxnSpPr>
              <a:cxnSpLocks/>
            </p:cNvCxnSpPr>
            <p:nvPr/>
          </p:nvCxnSpPr>
          <p:spPr bwMode="auto">
            <a:xfrm flipV="1">
              <a:off x="3914320" y="2047367"/>
              <a:ext cx="0" cy="64008"/>
            </a:xfrm>
            <a:prstGeom prst="line">
              <a:avLst/>
            </a:prstGeom>
            <a:noFill/>
            <a:ln w="28575" cap="flat" cmpd="sng" algn="ctr">
              <a:solidFill>
                <a:schemeClr val="accent1"/>
              </a:solidFill>
              <a:prstDash val="solid"/>
              <a:round/>
              <a:headEnd type="none" w="med" len="med"/>
              <a:tailEnd type="none" w="med" len="med"/>
            </a:ln>
            <a:effectLst/>
          </p:spPr>
        </p:cxnSp>
      </p:grpSp>
      <p:sp>
        <p:nvSpPr>
          <p:cNvPr id="31866" name="TextBox 31865">
            <a:extLst>
              <a:ext uri="{FF2B5EF4-FFF2-40B4-BE49-F238E27FC236}">
                <a16:creationId xmlns:a16="http://schemas.microsoft.com/office/drawing/2014/main" id="{C67E4E50-5A97-DCBD-99D2-3BD2EAC9C49C}"/>
              </a:ext>
            </a:extLst>
          </p:cNvPr>
          <p:cNvSpPr txBox="1"/>
          <p:nvPr/>
        </p:nvSpPr>
        <p:spPr bwMode="auto">
          <a:xfrm>
            <a:off x="7728350" y="4836468"/>
            <a:ext cx="3768144"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31867" name="TextBox 31866">
            <a:extLst>
              <a:ext uri="{FF2B5EF4-FFF2-40B4-BE49-F238E27FC236}">
                <a16:creationId xmlns:a16="http://schemas.microsoft.com/office/drawing/2014/main" id="{A171B88E-FF37-8B96-673F-8D6124B56CF3}"/>
              </a:ext>
            </a:extLst>
          </p:cNvPr>
          <p:cNvSpPr txBox="1"/>
          <p:nvPr/>
        </p:nvSpPr>
        <p:spPr bwMode="auto">
          <a:xfrm rot="16200000">
            <a:off x="5876228" y="3115665"/>
            <a:ext cx="234397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cxnSp>
        <p:nvCxnSpPr>
          <p:cNvPr id="31868" name="Straight Connector 31867">
            <a:extLst>
              <a:ext uri="{FF2B5EF4-FFF2-40B4-BE49-F238E27FC236}">
                <a16:creationId xmlns:a16="http://schemas.microsoft.com/office/drawing/2014/main" id="{24585677-E122-B0C5-FDC3-F1BB1770E6FA}"/>
              </a:ext>
            </a:extLst>
          </p:cNvPr>
          <p:cNvCxnSpPr>
            <a:cxnSpLocks/>
          </p:cNvCxnSpPr>
          <p:nvPr/>
        </p:nvCxnSpPr>
        <p:spPr bwMode="auto">
          <a:xfrm>
            <a:off x="7733201" y="4503001"/>
            <a:ext cx="3778125" cy="0"/>
          </a:xfrm>
          <a:prstGeom prst="line">
            <a:avLst/>
          </a:prstGeom>
          <a:noFill/>
          <a:ln w="28575" cap="flat" cmpd="sng" algn="ctr">
            <a:solidFill>
              <a:schemeClr val="bg1"/>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0BA60241-D5AF-5FAC-5290-D26DA027FC53}"/>
              </a:ext>
            </a:extLst>
          </p:cNvPr>
          <p:cNvCxnSpPr/>
          <p:nvPr/>
        </p:nvCxnSpPr>
        <p:spPr bwMode="auto">
          <a:xfrm flipV="1">
            <a:off x="7733200" y="2199556"/>
            <a:ext cx="0" cy="2285034"/>
          </a:xfrm>
          <a:prstGeom prst="line">
            <a:avLst/>
          </a:prstGeom>
          <a:noFill/>
          <a:ln w="28575" cap="flat" cmpd="sng" algn="ctr">
            <a:solidFill>
              <a:schemeClr val="bg1"/>
            </a:solidFill>
            <a:prstDash val="solid"/>
            <a:round/>
            <a:headEnd type="none" w="med" len="med"/>
            <a:tailEnd type="none" w="med" len="med"/>
          </a:ln>
          <a:effectLst/>
        </p:spPr>
      </p:cxnSp>
      <p:cxnSp>
        <p:nvCxnSpPr>
          <p:cNvPr id="31870" name="Straight Connector 31869">
            <a:extLst>
              <a:ext uri="{FF2B5EF4-FFF2-40B4-BE49-F238E27FC236}">
                <a16:creationId xmlns:a16="http://schemas.microsoft.com/office/drawing/2014/main" id="{B0956E19-2886-3426-8DB9-90C8FA525EB7}"/>
              </a:ext>
            </a:extLst>
          </p:cNvPr>
          <p:cNvCxnSpPr>
            <a:cxnSpLocks/>
          </p:cNvCxnSpPr>
          <p:nvPr/>
        </p:nvCxnSpPr>
        <p:spPr bwMode="auto">
          <a:xfrm flipH="1">
            <a:off x="7665695" y="22030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871" name="Straight Connector 31870">
            <a:extLst>
              <a:ext uri="{FF2B5EF4-FFF2-40B4-BE49-F238E27FC236}">
                <a16:creationId xmlns:a16="http://schemas.microsoft.com/office/drawing/2014/main" id="{633FE40D-1DD7-8BD4-E14A-5EAEFEF73586}"/>
              </a:ext>
            </a:extLst>
          </p:cNvPr>
          <p:cNvCxnSpPr>
            <a:cxnSpLocks/>
          </p:cNvCxnSpPr>
          <p:nvPr/>
        </p:nvCxnSpPr>
        <p:spPr bwMode="auto">
          <a:xfrm flipH="1">
            <a:off x="7665695" y="335304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1D069CB7-A51C-7125-57CD-5CDF26D016DC}"/>
              </a:ext>
            </a:extLst>
          </p:cNvPr>
          <p:cNvCxnSpPr>
            <a:cxnSpLocks/>
          </p:cNvCxnSpPr>
          <p:nvPr/>
        </p:nvCxnSpPr>
        <p:spPr bwMode="auto">
          <a:xfrm flipH="1">
            <a:off x="7665695" y="4503001"/>
            <a:ext cx="64008" cy="0"/>
          </a:xfrm>
          <a:prstGeom prst="line">
            <a:avLst/>
          </a:prstGeom>
          <a:noFill/>
          <a:ln w="28575" cap="flat" cmpd="sng" algn="ctr">
            <a:solidFill>
              <a:schemeClr val="bg1"/>
            </a:solidFill>
            <a:prstDash val="solid"/>
            <a:round/>
            <a:headEnd type="none" w="med" len="med"/>
            <a:tailEnd type="none" w="med" len="med"/>
          </a:ln>
          <a:effectLst/>
        </p:spPr>
      </p:cxnSp>
      <p:sp>
        <p:nvSpPr>
          <p:cNvPr id="31873" name="TextBox 31872">
            <a:extLst>
              <a:ext uri="{FF2B5EF4-FFF2-40B4-BE49-F238E27FC236}">
                <a16:creationId xmlns:a16="http://schemas.microsoft.com/office/drawing/2014/main" id="{01247329-DE5A-CCC8-FDAF-0C51F32F6831}"/>
              </a:ext>
            </a:extLst>
          </p:cNvPr>
          <p:cNvSpPr txBox="1"/>
          <p:nvPr/>
        </p:nvSpPr>
        <p:spPr>
          <a:xfrm>
            <a:off x="7194095" y="2037212"/>
            <a:ext cx="497252"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100</a:t>
            </a:r>
          </a:p>
        </p:txBody>
      </p:sp>
      <p:sp>
        <p:nvSpPr>
          <p:cNvPr id="31874" name="TextBox 31873">
            <a:extLst>
              <a:ext uri="{FF2B5EF4-FFF2-40B4-BE49-F238E27FC236}">
                <a16:creationId xmlns:a16="http://schemas.microsoft.com/office/drawing/2014/main" id="{6EB79F7D-87DD-4ECD-7FA5-826BBA0FE1F0}"/>
              </a:ext>
            </a:extLst>
          </p:cNvPr>
          <p:cNvSpPr txBox="1"/>
          <p:nvPr/>
        </p:nvSpPr>
        <p:spPr>
          <a:xfrm>
            <a:off x="7298291" y="3183772"/>
            <a:ext cx="393056"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50</a:t>
            </a:r>
          </a:p>
        </p:txBody>
      </p:sp>
      <p:sp>
        <p:nvSpPr>
          <p:cNvPr id="31875" name="TextBox 31874">
            <a:extLst>
              <a:ext uri="{FF2B5EF4-FFF2-40B4-BE49-F238E27FC236}">
                <a16:creationId xmlns:a16="http://schemas.microsoft.com/office/drawing/2014/main" id="{684A2879-BAC0-D510-C82B-484B9240442D}"/>
              </a:ext>
            </a:extLst>
          </p:cNvPr>
          <p:cNvSpPr txBox="1"/>
          <p:nvPr/>
        </p:nvSpPr>
        <p:spPr>
          <a:xfrm>
            <a:off x="7402486" y="4330332"/>
            <a:ext cx="288861"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0</a:t>
            </a:r>
          </a:p>
        </p:txBody>
      </p:sp>
      <p:sp>
        <p:nvSpPr>
          <p:cNvPr id="31876" name="TextBox 31875">
            <a:extLst>
              <a:ext uri="{FF2B5EF4-FFF2-40B4-BE49-F238E27FC236}">
                <a16:creationId xmlns:a16="http://schemas.microsoft.com/office/drawing/2014/main" id="{8A1A2869-456B-3A5F-6287-E1458D9AADD6}"/>
              </a:ext>
            </a:extLst>
          </p:cNvPr>
          <p:cNvSpPr txBox="1"/>
          <p:nvPr/>
        </p:nvSpPr>
        <p:spPr>
          <a:xfrm>
            <a:off x="11239360" y="4523170"/>
            <a:ext cx="497252"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120</a:t>
            </a:r>
          </a:p>
        </p:txBody>
      </p:sp>
      <p:cxnSp>
        <p:nvCxnSpPr>
          <p:cNvPr id="31877" name="Straight Connector 31876">
            <a:extLst>
              <a:ext uri="{FF2B5EF4-FFF2-40B4-BE49-F238E27FC236}">
                <a16:creationId xmlns:a16="http://schemas.microsoft.com/office/drawing/2014/main" id="{61EB47AF-FD35-DED6-E196-E054D6E2200A}"/>
              </a:ext>
            </a:extLst>
          </p:cNvPr>
          <p:cNvCxnSpPr>
            <a:cxnSpLocks/>
          </p:cNvCxnSpPr>
          <p:nvPr/>
        </p:nvCxnSpPr>
        <p:spPr bwMode="auto">
          <a:xfrm>
            <a:off x="7728350" y="4503001"/>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878" name="Straight Connector 31877">
            <a:extLst>
              <a:ext uri="{FF2B5EF4-FFF2-40B4-BE49-F238E27FC236}">
                <a16:creationId xmlns:a16="http://schemas.microsoft.com/office/drawing/2014/main" id="{6B4A82F5-ACEA-6D18-7B4B-8F6A57E1F8BD}"/>
              </a:ext>
            </a:extLst>
          </p:cNvPr>
          <p:cNvCxnSpPr>
            <a:cxnSpLocks/>
          </p:cNvCxnSpPr>
          <p:nvPr/>
        </p:nvCxnSpPr>
        <p:spPr bwMode="auto">
          <a:xfrm>
            <a:off x="8482952" y="4503001"/>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879" name="Straight Connector 31878">
            <a:extLst>
              <a:ext uri="{FF2B5EF4-FFF2-40B4-BE49-F238E27FC236}">
                <a16:creationId xmlns:a16="http://schemas.microsoft.com/office/drawing/2014/main" id="{18E3CF8B-560C-56C3-9C6B-C2362DDEE58B}"/>
              </a:ext>
            </a:extLst>
          </p:cNvPr>
          <p:cNvCxnSpPr>
            <a:cxnSpLocks/>
          </p:cNvCxnSpPr>
          <p:nvPr/>
        </p:nvCxnSpPr>
        <p:spPr bwMode="auto">
          <a:xfrm>
            <a:off x="9237554" y="4503001"/>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880" name="Straight Connector 31879">
            <a:extLst>
              <a:ext uri="{FF2B5EF4-FFF2-40B4-BE49-F238E27FC236}">
                <a16:creationId xmlns:a16="http://schemas.microsoft.com/office/drawing/2014/main" id="{A1D5DC4B-6ABD-3BB8-8CC6-2628C79EC177}"/>
              </a:ext>
            </a:extLst>
          </p:cNvPr>
          <p:cNvCxnSpPr>
            <a:cxnSpLocks/>
          </p:cNvCxnSpPr>
          <p:nvPr/>
        </p:nvCxnSpPr>
        <p:spPr bwMode="auto">
          <a:xfrm>
            <a:off x="9992156" y="4503001"/>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881" name="Straight Connector 31880">
            <a:extLst>
              <a:ext uri="{FF2B5EF4-FFF2-40B4-BE49-F238E27FC236}">
                <a16:creationId xmlns:a16="http://schemas.microsoft.com/office/drawing/2014/main" id="{47027057-EB8B-FF77-B69F-C3FEBCB71669}"/>
              </a:ext>
            </a:extLst>
          </p:cNvPr>
          <p:cNvCxnSpPr>
            <a:cxnSpLocks/>
          </p:cNvCxnSpPr>
          <p:nvPr/>
        </p:nvCxnSpPr>
        <p:spPr bwMode="auto">
          <a:xfrm>
            <a:off x="10746758" y="4503001"/>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1882" name="Straight Connector 31881">
            <a:extLst>
              <a:ext uri="{FF2B5EF4-FFF2-40B4-BE49-F238E27FC236}">
                <a16:creationId xmlns:a16="http://schemas.microsoft.com/office/drawing/2014/main" id="{271A2F64-5250-22ED-311A-17D64DE43DA6}"/>
              </a:ext>
            </a:extLst>
          </p:cNvPr>
          <p:cNvCxnSpPr>
            <a:cxnSpLocks/>
          </p:cNvCxnSpPr>
          <p:nvPr/>
        </p:nvCxnSpPr>
        <p:spPr bwMode="auto">
          <a:xfrm>
            <a:off x="11501361" y="4503001"/>
            <a:ext cx="0" cy="66747"/>
          </a:xfrm>
          <a:prstGeom prst="line">
            <a:avLst/>
          </a:prstGeom>
          <a:noFill/>
          <a:ln w="28575" cap="flat" cmpd="sng" algn="ctr">
            <a:solidFill>
              <a:schemeClr val="bg1"/>
            </a:solidFill>
            <a:prstDash val="solid"/>
            <a:round/>
            <a:headEnd type="none" w="med" len="med"/>
            <a:tailEnd type="none" w="med" len="med"/>
          </a:ln>
          <a:effectLst/>
        </p:spPr>
      </p:cxnSp>
      <p:sp>
        <p:nvSpPr>
          <p:cNvPr id="31883" name="TextBox 31882">
            <a:extLst>
              <a:ext uri="{FF2B5EF4-FFF2-40B4-BE49-F238E27FC236}">
                <a16:creationId xmlns:a16="http://schemas.microsoft.com/office/drawing/2014/main" id="{A63A831F-A3F8-32DA-2E6C-09802C17E506}"/>
              </a:ext>
            </a:extLst>
          </p:cNvPr>
          <p:cNvSpPr txBox="1"/>
          <p:nvPr/>
        </p:nvSpPr>
        <p:spPr>
          <a:xfrm>
            <a:off x="7588569" y="4523170"/>
            <a:ext cx="288862"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0</a:t>
            </a:r>
          </a:p>
        </p:txBody>
      </p:sp>
      <p:sp>
        <p:nvSpPr>
          <p:cNvPr id="31884" name="TextBox 31883">
            <a:extLst>
              <a:ext uri="{FF2B5EF4-FFF2-40B4-BE49-F238E27FC236}">
                <a16:creationId xmlns:a16="http://schemas.microsoft.com/office/drawing/2014/main" id="{395E3AB7-7F6C-8352-FB43-501E25609762}"/>
              </a:ext>
            </a:extLst>
          </p:cNvPr>
          <p:cNvSpPr txBox="1"/>
          <p:nvPr/>
        </p:nvSpPr>
        <p:spPr>
          <a:xfrm>
            <a:off x="8285041" y="4523170"/>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24</a:t>
            </a:r>
          </a:p>
        </p:txBody>
      </p:sp>
      <p:sp>
        <p:nvSpPr>
          <p:cNvPr id="31885" name="TextBox 31884">
            <a:extLst>
              <a:ext uri="{FF2B5EF4-FFF2-40B4-BE49-F238E27FC236}">
                <a16:creationId xmlns:a16="http://schemas.microsoft.com/office/drawing/2014/main" id="{81344B87-D9C0-D814-8D30-8A132E51A785}"/>
              </a:ext>
            </a:extLst>
          </p:cNvPr>
          <p:cNvSpPr txBox="1"/>
          <p:nvPr/>
        </p:nvSpPr>
        <p:spPr>
          <a:xfrm>
            <a:off x="9038962" y="4523170"/>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48</a:t>
            </a:r>
          </a:p>
        </p:txBody>
      </p:sp>
      <p:sp>
        <p:nvSpPr>
          <p:cNvPr id="31886" name="TextBox 31885">
            <a:extLst>
              <a:ext uri="{FF2B5EF4-FFF2-40B4-BE49-F238E27FC236}">
                <a16:creationId xmlns:a16="http://schemas.microsoft.com/office/drawing/2014/main" id="{A0F6EC0A-1E1D-696F-219C-FC7E36315214}"/>
              </a:ext>
            </a:extLst>
          </p:cNvPr>
          <p:cNvSpPr txBox="1"/>
          <p:nvPr/>
        </p:nvSpPr>
        <p:spPr>
          <a:xfrm>
            <a:off x="9792883" y="4523170"/>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72</a:t>
            </a:r>
          </a:p>
        </p:txBody>
      </p:sp>
      <p:sp>
        <p:nvSpPr>
          <p:cNvPr id="31887" name="TextBox 31886">
            <a:extLst>
              <a:ext uri="{FF2B5EF4-FFF2-40B4-BE49-F238E27FC236}">
                <a16:creationId xmlns:a16="http://schemas.microsoft.com/office/drawing/2014/main" id="{53B09AF4-A4F5-1ECD-D496-4D834A657F6B}"/>
              </a:ext>
            </a:extLst>
          </p:cNvPr>
          <p:cNvSpPr txBox="1"/>
          <p:nvPr/>
        </p:nvSpPr>
        <p:spPr>
          <a:xfrm>
            <a:off x="10546804" y="4523170"/>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96</a:t>
            </a:r>
          </a:p>
        </p:txBody>
      </p:sp>
      <p:sp>
        <p:nvSpPr>
          <p:cNvPr id="31888" name="Freeform 31887">
            <a:extLst>
              <a:ext uri="{FF2B5EF4-FFF2-40B4-BE49-F238E27FC236}">
                <a16:creationId xmlns:a16="http://schemas.microsoft.com/office/drawing/2014/main" id="{77855EA8-2C74-AEB6-48A9-C1B202DDF37E}"/>
              </a:ext>
            </a:extLst>
          </p:cNvPr>
          <p:cNvSpPr/>
          <p:nvPr/>
        </p:nvSpPr>
        <p:spPr bwMode="auto">
          <a:xfrm>
            <a:off x="7741647" y="2201941"/>
            <a:ext cx="3284459" cy="114812"/>
          </a:xfrm>
          <a:custGeom>
            <a:avLst/>
            <a:gdLst>
              <a:gd name="connsiteX0" fmla="*/ 0 w 3284459"/>
              <a:gd name="connsiteY0" fmla="*/ 0 h 114812"/>
              <a:gd name="connsiteX1" fmla="*/ 118913 w 3284459"/>
              <a:gd name="connsiteY1" fmla="*/ 0 h 114812"/>
              <a:gd name="connsiteX2" fmla="*/ 118913 w 3284459"/>
              <a:gd name="connsiteY2" fmla="*/ 0 h 114812"/>
              <a:gd name="connsiteX3" fmla="*/ 118913 w 3284459"/>
              <a:gd name="connsiteY3" fmla="*/ 36904 h 114812"/>
              <a:gd name="connsiteX4" fmla="*/ 200922 w 3284459"/>
              <a:gd name="connsiteY4" fmla="*/ 36904 h 114812"/>
              <a:gd name="connsiteX5" fmla="*/ 200922 w 3284459"/>
              <a:gd name="connsiteY5" fmla="*/ 61507 h 114812"/>
              <a:gd name="connsiteX6" fmla="*/ 278830 w 3284459"/>
              <a:gd name="connsiteY6" fmla="*/ 61507 h 114812"/>
              <a:gd name="connsiteX7" fmla="*/ 278830 w 3284459"/>
              <a:gd name="connsiteY7" fmla="*/ 82009 h 114812"/>
              <a:gd name="connsiteX8" fmla="*/ 1033313 w 3284459"/>
              <a:gd name="connsiteY8" fmla="*/ 82009 h 114812"/>
              <a:gd name="connsiteX9" fmla="*/ 1033313 w 3284459"/>
              <a:gd name="connsiteY9" fmla="*/ 82009 h 114812"/>
              <a:gd name="connsiteX10" fmla="*/ 1033313 w 3284459"/>
              <a:gd name="connsiteY10" fmla="*/ 82009 h 114812"/>
              <a:gd name="connsiteX11" fmla="*/ 1033313 w 3284459"/>
              <a:gd name="connsiteY11" fmla="*/ 114812 h 114812"/>
              <a:gd name="connsiteX12" fmla="*/ 3284459 w 3284459"/>
              <a:gd name="connsiteY12" fmla="*/ 114812 h 114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84459" h="114812">
                <a:moveTo>
                  <a:pt x="0" y="0"/>
                </a:moveTo>
                <a:lnTo>
                  <a:pt x="118913" y="0"/>
                </a:lnTo>
                <a:lnTo>
                  <a:pt x="118913" y="0"/>
                </a:lnTo>
                <a:lnTo>
                  <a:pt x="118913" y="36904"/>
                </a:lnTo>
                <a:lnTo>
                  <a:pt x="200922" y="36904"/>
                </a:lnTo>
                <a:lnTo>
                  <a:pt x="200922" y="61507"/>
                </a:lnTo>
                <a:lnTo>
                  <a:pt x="278830" y="61507"/>
                </a:lnTo>
                <a:lnTo>
                  <a:pt x="278830" y="82009"/>
                </a:lnTo>
                <a:lnTo>
                  <a:pt x="1033313" y="82009"/>
                </a:lnTo>
                <a:lnTo>
                  <a:pt x="1033313" y="82009"/>
                </a:lnTo>
                <a:lnTo>
                  <a:pt x="1033313" y="82009"/>
                </a:lnTo>
                <a:lnTo>
                  <a:pt x="1033313" y="114812"/>
                </a:lnTo>
                <a:lnTo>
                  <a:pt x="3284459" y="114812"/>
                </a:lnTo>
              </a:path>
            </a:pathLst>
          </a:custGeom>
          <a:noFill/>
          <a:ln w="28575">
            <a:solidFill>
              <a:schemeClr val="accent1"/>
            </a:solidFill>
            <a:miter lim="800000"/>
            <a:headEnd/>
            <a:tailEnd/>
          </a:ln>
        </p:spPr>
        <p:txBody>
          <a:bodyPr rtlCol="0" anchor="ctr"/>
          <a:lstStyle/>
          <a:p>
            <a:pPr algn="ctr"/>
            <a:endParaRPr lang="en-US"/>
          </a:p>
        </p:txBody>
      </p:sp>
      <p:grpSp>
        <p:nvGrpSpPr>
          <p:cNvPr id="31952" name="Group 31951">
            <a:extLst>
              <a:ext uri="{FF2B5EF4-FFF2-40B4-BE49-F238E27FC236}">
                <a16:creationId xmlns:a16="http://schemas.microsoft.com/office/drawing/2014/main" id="{CFBF9473-AAD5-D3B5-176E-FAE3AA484F54}"/>
              </a:ext>
            </a:extLst>
          </p:cNvPr>
          <p:cNvGrpSpPr/>
          <p:nvPr/>
        </p:nvGrpSpPr>
        <p:grpSpPr>
          <a:xfrm>
            <a:off x="7944823" y="2199786"/>
            <a:ext cx="3068755" cy="128016"/>
            <a:chOff x="7944823" y="2199786"/>
            <a:chExt cx="3068755" cy="128016"/>
          </a:xfrm>
        </p:grpSpPr>
        <p:cxnSp>
          <p:nvCxnSpPr>
            <p:cNvPr id="31890" name="Straight Connector 31889">
              <a:extLst>
                <a:ext uri="{FF2B5EF4-FFF2-40B4-BE49-F238E27FC236}">
                  <a16:creationId xmlns:a16="http://schemas.microsoft.com/office/drawing/2014/main" id="{AA6AF4DC-B746-03FE-9535-58D36074476F}"/>
                </a:ext>
              </a:extLst>
            </p:cNvPr>
            <p:cNvCxnSpPr>
              <a:cxnSpLocks/>
            </p:cNvCxnSpPr>
            <p:nvPr/>
          </p:nvCxnSpPr>
          <p:spPr bwMode="auto">
            <a:xfrm flipV="1">
              <a:off x="7944823" y="2199786"/>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1" name="Straight Connector 31890">
              <a:extLst>
                <a:ext uri="{FF2B5EF4-FFF2-40B4-BE49-F238E27FC236}">
                  <a16:creationId xmlns:a16="http://schemas.microsoft.com/office/drawing/2014/main" id="{AC9ABC19-ACDC-B6B4-0CD6-88B9A416CCE9}"/>
                </a:ext>
              </a:extLst>
            </p:cNvPr>
            <p:cNvCxnSpPr>
              <a:cxnSpLocks/>
            </p:cNvCxnSpPr>
            <p:nvPr/>
          </p:nvCxnSpPr>
          <p:spPr bwMode="auto">
            <a:xfrm flipV="1">
              <a:off x="8017848"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2" name="Straight Connector 31891">
              <a:extLst>
                <a:ext uri="{FF2B5EF4-FFF2-40B4-BE49-F238E27FC236}">
                  <a16:creationId xmlns:a16="http://schemas.microsoft.com/office/drawing/2014/main" id="{AF8689FA-2BE2-DF68-436F-192C80B434CF}"/>
                </a:ext>
              </a:extLst>
            </p:cNvPr>
            <p:cNvCxnSpPr>
              <a:cxnSpLocks/>
            </p:cNvCxnSpPr>
            <p:nvPr/>
          </p:nvCxnSpPr>
          <p:spPr bwMode="auto">
            <a:xfrm flipV="1">
              <a:off x="8059123"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3" name="Straight Connector 31892">
              <a:extLst>
                <a:ext uri="{FF2B5EF4-FFF2-40B4-BE49-F238E27FC236}">
                  <a16:creationId xmlns:a16="http://schemas.microsoft.com/office/drawing/2014/main" id="{50A002FD-0572-4AA1-1FDE-5F1AAD7515ED}"/>
                </a:ext>
              </a:extLst>
            </p:cNvPr>
            <p:cNvCxnSpPr>
              <a:cxnSpLocks/>
            </p:cNvCxnSpPr>
            <p:nvPr/>
          </p:nvCxnSpPr>
          <p:spPr bwMode="auto">
            <a:xfrm flipV="1">
              <a:off x="8116273"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4" name="Straight Connector 31893">
              <a:extLst>
                <a:ext uri="{FF2B5EF4-FFF2-40B4-BE49-F238E27FC236}">
                  <a16:creationId xmlns:a16="http://schemas.microsoft.com/office/drawing/2014/main" id="{2969C051-CFB9-CAB7-BC61-1B9FE2DD2286}"/>
                </a:ext>
              </a:extLst>
            </p:cNvPr>
            <p:cNvCxnSpPr>
              <a:cxnSpLocks/>
            </p:cNvCxnSpPr>
            <p:nvPr/>
          </p:nvCxnSpPr>
          <p:spPr bwMode="auto">
            <a:xfrm flipV="1">
              <a:off x="8138498"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5" name="Straight Connector 31894">
              <a:extLst>
                <a:ext uri="{FF2B5EF4-FFF2-40B4-BE49-F238E27FC236}">
                  <a16:creationId xmlns:a16="http://schemas.microsoft.com/office/drawing/2014/main" id="{B84B0047-FB27-B97D-C2E3-7C28BE878A78}"/>
                </a:ext>
              </a:extLst>
            </p:cNvPr>
            <p:cNvCxnSpPr>
              <a:cxnSpLocks/>
            </p:cNvCxnSpPr>
            <p:nvPr/>
          </p:nvCxnSpPr>
          <p:spPr bwMode="auto">
            <a:xfrm flipV="1">
              <a:off x="8174035"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6" name="Straight Connector 31895">
              <a:extLst>
                <a:ext uri="{FF2B5EF4-FFF2-40B4-BE49-F238E27FC236}">
                  <a16:creationId xmlns:a16="http://schemas.microsoft.com/office/drawing/2014/main" id="{720580D0-980C-04DD-E8F7-AA3FA9DC7378}"/>
                </a:ext>
              </a:extLst>
            </p:cNvPr>
            <p:cNvCxnSpPr>
              <a:cxnSpLocks/>
            </p:cNvCxnSpPr>
            <p:nvPr/>
          </p:nvCxnSpPr>
          <p:spPr bwMode="auto">
            <a:xfrm flipV="1">
              <a:off x="8201998"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7" name="Straight Connector 31896">
              <a:extLst>
                <a:ext uri="{FF2B5EF4-FFF2-40B4-BE49-F238E27FC236}">
                  <a16:creationId xmlns:a16="http://schemas.microsoft.com/office/drawing/2014/main" id="{A170C60B-42BE-D8BB-B307-50057E2E0193}"/>
                </a:ext>
              </a:extLst>
            </p:cNvPr>
            <p:cNvCxnSpPr>
              <a:cxnSpLocks/>
            </p:cNvCxnSpPr>
            <p:nvPr/>
          </p:nvCxnSpPr>
          <p:spPr bwMode="auto">
            <a:xfrm flipV="1">
              <a:off x="8259763"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8" name="Straight Connector 31897">
              <a:extLst>
                <a:ext uri="{FF2B5EF4-FFF2-40B4-BE49-F238E27FC236}">
                  <a16:creationId xmlns:a16="http://schemas.microsoft.com/office/drawing/2014/main" id="{9FEDE615-EBEF-1775-9123-0AAE0BE5065C}"/>
                </a:ext>
              </a:extLst>
            </p:cNvPr>
            <p:cNvCxnSpPr>
              <a:cxnSpLocks/>
            </p:cNvCxnSpPr>
            <p:nvPr/>
          </p:nvCxnSpPr>
          <p:spPr bwMode="auto">
            <a:xfrm flipV="1">
              <a:off x="8284884"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99" name="Straight Connector 31898">
              <a:extLst>
                <a:ext uri="{FF2B5EF4-FFF2-40B4-BE49-F238E27FC236}">
                  <a16:creationId xmlns:a16="http://schemas.microsoft.com/office/drawing/2014/main" id="{5A885587-5D01-E7DF-5C99-82B7239397C7}"/>
                </a:ext>
              </a:extLst>
            </p:cNvPr>
            <p:cNvCxnSpPr>
              <a:cxnSpLocks/>
            </p:cNvCxnSpPr>
            <p:nvPr/>
          </p:nvCxnSpPr>
          <p:spPr bwMode="auto">
            <a:xfrm flipV="1">
              <a:off x="8462315"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0" name="Straight Connector 31899">
              <a:extLst>
                <a:ext uri="{FF2B5EF4-FFF2-40B4-BE49-F238E27FC236}">
                  <a16:creationId xmlns:a16="http://schemas.microsoft.com/office/drawing/2014/main" id="{0DBC42B1-2FAF-07EF-D39E-35E1AF823671}"/>
                </a:ext>
              </a:extLst>
            </p:cNvPr>
            <p:cNvCxnSpPr>
              <a:cxnSpLocks/>
            </p:cNvCxnSpPr>
            <p:nvPr/>
          </p:nvCxnSpPr>
          <p:spPr bwMode="auto">
            <a:xfrm flipV="1">
              <a:off x="8475015"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1" name="Straight Connector 31900">
              <a:extLst>
                <a:ext uri="{FF2B5EF4-FFF2-40B4-BE49-F238E27FC236}">
                  <a16:creationId xmlns:a16="http://schemas.microsoft.com/office/drawing/2014/main" id="{D4C7CAE9-DDD7-DBB8-9B8C-D015E69BD2F9}"/>
                </a:ext>
              </a:extLst>
            </p:cNvPr>
            <p:cNvCxnSpPr>
              <a:cxnSpLocks/>
            </p:cNvCxnSpPr>
            <p:nvPr/>
          </p:nvCxnSpPr>
          <p:spPr bwMode="auto">
            <a:xfrm flipV="1">
              <a:off x="8506765"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2" name="Straight Connector 31901">
              <a:extLst>
                <a:ext uri="{FF2B5EF4-FFF2-40B4-BE49-F238E27FC236}">
                  <a16:creationId xmlns:a16="http://schemas.microsoft.com/office/drawing/2014/main" id="{CE527BAD-8B1B-858F-BE24-234138CC6AE8}"/>
                </a:ext>
              </a:extLst>
            </p:cNvPr>
            <p:cNvCxnSpPr>
              <a:cxnSpLocks/>
            </p:cNvCxnSpPr>
            <p:nvPr/>
          </p:nvCxnSpPr>
          <p:spPr bwMode="auto">
            <a:xfrm flipV="1">
              <a:off x="8617890"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3" name="Straight Connector 31902">
              <a:extLst>
                <a:ext uri="{FF2B5EF4-FFF2-40B4-BE49-F238E27FC236}">
                  <a16:creationId xmlns:a16="http://schemas.microsoft.com/office/drawing/2014/main" id="{3E8074DD-787B-9FEB-80D5-429672CF2434}"/>
                </a:ext>
              </a:extLst>
            </p:cNvPr>
            <p:cNvCxnSpPr>
              <a:cxnSpLocks/>
            </p:cNvCxnSpPr>
            <p:nvPr/>
          </p:nvCxnSpPr>
          <p:spPr bwMode="auto">
            <a:xfrm flipV="1">
              <a:off x="8652815"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4" name="Straight Connector 31903">
              <a:extLst>
                <a:ext uri="{FF2B5EF4-FFF2-40B4-BE49-F238E27FC236}">
                  <a16:creationId xmlns:a16="http://schemas.microsoft.com/office/drawing/2014/main" id="{7FCE10C4-6E63-CAC2-CB33-0287154051BB}"/>
                </a:ext>
              </a:extLst>
            </p:cNvPr>
            <p:cNvCxnSpPr>
              <a:cxnSpLocks/>
            </p:cNvCxnSpPr>
            <p:nvPr/>
          </p:nvCxnSpPr>
          <p:spPr bwMode="auto">
            <a:xfrm flipV="1">
              <a:off x="8779815" y="223179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5" name="Straight Connector 31904">
              <a:extLst>
                <a:ext uri="{FF2B5EF4-FFF2-40B4-BE49-F238E27FC236}">
                  <a16:creationId xmlns:a16="http://schemas.microsoft.com/office/drawing/2014/main" id="{AE58F6D2-9B6C-CC1C-25BF-1643DAF1285C}"/>
                </a:ext>
              </a:extLst>
            </p:cNvPr>
            <p:cNvCxnSpPr>
              <a:cxnSpLocks/>
            </p:cNvCxnSpPr>
            <p:nvPr/>
          </p:nvCxnSpPr>
          <p:spPr bwMode="auto">
            <a:xfrm flipV="1">
              <a:off x="8702692" y="2225205"/>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6" name="Straight Connector 31905">
              <a:extLst>
                <a:ext uri="{FF2B5EF4-FFF2-40B4-BE49-F238E27FC236}">
                  <a16:creationId xmlns:a16="http://schemas.microsoft.com/office/drawing/2014/main" id="{75FD743B-93F4-9693-44ED-0EA01ED67CF9}"/>
                </a:ext>
              </a:extLst>
            </p:cNvPr>
            <p:cNvCxnSpPr>
              <a:cxnSpLocks/>
            </p:cNvCxnSpPr>
            <p:nvPr/>
          </p:nvCxnSpPr>
          <p:spPr bwMode="auto">
            <a:xfrm flipV="1">
              <a:off x="8729015" y="2225459"/>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7" name="Straight Connector 31906">
              <a:extLst>
                <a:ext uri="{FF2B5EF4-FFF2-40B4-BE49-F238E27FC236}">
                  <a16:creationId xmlns:a16="http://schemas.microsoft.com/office/drawing/2014/main" id="{C009C8C0-1085-9F9B-C7DA-C229E5210E2E}"/>
                </a:ext>
              </a:extLst>
            </p:cNvPr>
            <p:cNvCxnSpPr>
              <a:cxnSpLocks/>
            </p:cNvCxnSpPr>
            <p:nvPr/>
          </p:nvCxnSpPr>
          <p:spPr bwMode="auto">
            <a:xfrm flipV="1">
              <a:off x="8830615"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8" name="Straight Connector 31907">
              <a:extLst>
                <a:ext uri="{FF2B5EF4-FFF2-40B4-BE49-F238E27FC236}">
                  <a16:creationId xmlns:a16="http://schemas.microsoft.com/office/drawing/2014/main" id="{EC71250C-0567-13D4-545A-C3E89F50AFC1}"/>
                </a:ext>
              </a:extLst>
            </p:cNvPr>
            <p:cNvCxnSpPr>
              <a:cxnSpLocks/>
            </p:cNvCxnSpPr>
            <p:nvPr/>
          </p:nvCxnSpPr>
          <p:spPr bwMode="auto">
            <a:xfrm flipV="1">
              <a:off x="8805215"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09" name="Straight Connector 31908">
              <a:extLst>
                <a:ext uri="{FF2B5EF4-FFF2-40B4-BE49-F238E27FC236}">
                  <a16:creationId xmlns:a16="http://schemas.microsoft.com/office/drawing/2014/main" id="{000370CE-3806-9526-9668-F39D23982D26}"/>
                </a:ext>
              </a:extLst>
            </p:cNvPr>
            <p:cNvCxnSpPr>
              <a:cxnSpLocks/>
            </p:cNvCxnSpPr>
            <p:nvPr/>
          </p:nvCxnSpPr>
          <p:spPr bwMode="auto">
            <a:xfrm flipV="1">
              <a:off x="8881415"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0" name="Straight Connector 31909">
              <a:extLst>
                <a:ext uri="{FF2B5EF4-FFF2-40B4-BE49-F238E27FC236}">
                  <a16:creationId xmlns:a16="http://schemas.microsoft.com/office/drawing/2014/main" id="{2180E4B1-954F-1AF0-5EBA-826BBD44412C}"/>
                </a:ext>
              </a:extLst>
            </p:cNvPr>
            <p:cNvCxnSpPr>
              <a:cxnSpLocks/>
            </p:cNvCxnSpPr>
            <p:nvPr/>
          </p:nvCxnSpPr>
          <p:spPr bwMode="auto">
            <a:xfrm flipV="1">
              <a:off x="8898230"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1" name="Straight Connector 31910">
              <a:extLst>
                <a:ext uri="{FF2B5EF4-FFF2-40B4-BE49-F238E27FC236}">
                  <a16:creationId xmlns:a16="http://schemas.microsoft.com/office/drawing/2014/main" id="{C3B8770A-4A14-9672-6926-15E2C42C2C33}"/>
                </a:ext>
              </a:extLst>
            </p:cNvPr>
            <p:cNvCxnSpPr>
              <a:cxnSpLocks/>
            </p:cNvCxnSpPr>
            <p:nvPr/>
          </p:nvCxnSpPr>
          <p:spPr bwMode="auto">
            <a:xfrm flipV="1">
              <a:off x="8998890"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2" name="Straight Connector 31911">
              <a:extLst>
                <a:ext uri="{FF2B5EF4-FFF2-40B4-BE49-F238E27FC236}">
                  <a16:creationId xmlns:a16="http://schemas.microsoft.com/office/drawing/2014/main" id="{68D564CA-044C-7544-91AE-4009B32F2DE9}"/>
                </a:ext>
              </a:extLst>
            </p:cNvPr>
            <p:cNvCxnSpPr>
              <a:cxnSpLocks/>
            </p:cNvCxnSpPr>
            <p:nvPr/>
          </p:nvCxnSpPr>
          <p:spPr bwMode="auto">
            <a:xfrm flipV="1">
              <a:off x="8939505"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3" name="Straight Connector 31912">
              <a:extLst>
                <a:ext uri="{FF2B5EF4-FFF2-40B4-BE49-F238E27FC236}">
                  <a16:creationId xmlns:a16="http://schemas.microsoft.com/office/drawing/2014/main" id="{022AF39A-8991-2F80-21F1-FADA282D7608}"/>
                </a:ext>
              </a:extLst>
            </p:cNvPr>
            <p:cNvCxnSpPr>
              <a:cxnSpLocks/>
            </p:cNvCxnSpPr>
            <p:nvPr/>
          </p:nvCxnSpPr>
          <p:spPr bwMode="auto">
            <a:xfrm flipV="1">
              <a:off x="8954085"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4" name="Straight Connector 31913">
              <a:extLst>
                <a:ext uri="{FF2B5EF4-FFF2-40B4-BE49-F238E27FC236}">
                  <a16:creationId xmlns:a16="http://schemas.microsoft.com/office/drawing/2014/main" id="{0C70DF26-967F-C0C9-146C-94F2943AD267}"/>
                </a:ext>
              </a:extLst>
            </p:cNvPr>
            <p:cNvCxnSpPr>
              <a:cxnSpLocks/>
            </p:cNvCxnSpPr>
            <p:nvPr/>
          </p:nvCxnSpPr>
          <p:spPr bwMode="auto">
            <a:xfrm flipV="1">
              <a:off x="9017677"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5" name="Straight Connector 31914">
              <a:extLst>
                <a:ext uri="{FF2B5EF4-FFF2-40B4-BE49-F238E27FC236}">
                  <a16:creationId xmlns:a16="http://schemas.microsoft.com/office/drawing/2014/main" id="{84611C84-459A-9142-9B12-AB32937B748F}"/>
                </a:ext>
              </a:extLst>
            </p:cNvPr>
            <p:cNvCxnSpPr>
              <a:cxnSpLocks/>
            </p:cNvCxnSpPr>
            <p:nvPr/>
          </p:nvCxnSpPr>
          <p:spPr bwMode="auto">
            <a:xfrm flipV="1">
              <a:off x="9048568"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6" name="Straight Connector 31915">
              <a:extLst>
                <a:ext uri="{FF2B5EF4-FFF2-40B4-BE49-F238E27FC236}">
                  <a16:creationId xmlns:a16="http://schemas.microsoft.com/office/drawing/2014/main" id="{4A48E61E-1331-B928-41A0-8B24BC2C252A}"/>
                </a:ext>
              </a:extLst>
            </p:cNvPr>
            <p:cNvCxnSpPr>
              <a:cxnSpLocks/>
            </p:cNvCxnSpPr>
            <p:nvPr/>
          </p:nvCxnSpPr>
          <p:spPr bwMode="auto">
            <a:xfrm flipV="1">
              <a:off x="9066678"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7" name="Straight Connector 31916">
              <a:extLst>
                <a:ext uri="{FF2B5EF4-FFF2-40B4-BE49-F238E27FC236}">
                  <a16:creationId xmlns:a16="http://schemas.microsoft.com/office/drawing/2014/main" id="{EEA25C16-4E67-FC57-6DD3-2DE2888B24F2}"/>
                </a:ext>
              </a:extLst>
            </p:cNvPr>
            <p:cNvCxnSpPr>
              <a:cxnSpLocks/>
            </p:cNvCxnSpPr>
            <p:nvPr/>
          </p:nvCxnSpPr>
          <p:spPr bwMode="auto">
            <a:xfrm flipV="1">
              <a:off x="9161928"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8" name="Straight Connector 31917">
              <a:extLst>
                <a:ext uri="{FF2B5EF4-FFF2-40B4-BE49-F238E27FC236}">
                  <a16:creationId xmlns:a16="http://schemas.microsoft.com/office/drawing/2014/main" id="{54677E1C-35A3-D8E8-5743-5079752585F5}"/>
                </a:ext>
              </a:extLst>
            </p:cNvPr>
            <p:cNvCxnSpPr>
              <a:cxnSpLocks/>
            </p:cNvCxnSpPr>
            <p:nvPr/>
          </p:nvCxnSpPr>
          <p:spPr bwMode="auto">
            <a:xfrm flipV="1">
              <a:off x="9189045"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19" name="Straight Connector 31918">
              <a:extLst>
                <a:ext uri="{FF2B5EF4-FFF2-40B4-BE49-F238E27FC236}">
                  <a16:creationId xmlns:a16="http://schemas.microsoft.com/office/drawing/2014/main" id="{D2560961-53BD-27BD-8462-508EC5B4824D}"/>
                </a:ext>
              </a:extLst>
            </p:cNvPr>
            <p:cNvCxnSpPr>
              <a:cxnSpLocks/>
            </p:cNvCxnSpPr>
            <p:nvPr/>
          </p:nvCxnSpPr>
          <p:spPr bwMode="auto">
            <a:xfrm flipV="1">
              <a:off x="9217382"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0" name="Straight Connector 31919">
              <a:extLst>
                <a:ext uri="{FF2B5EF4-FFF2-40B4-BE49-F238E27FC236}">
                  <a16:creationId xmlns:a16="http://schemas.microsoft.com/office/drawing/2014/main" id="{FBF7FCC0-B156-3BCF-6EB8-4B585E5AE45B}"/>
                </a:ext>
              </a:extLst>
            </p:cNvPr>
            <p:cNvCxnSpPr>
              <a:cxnSpLocks/>
            </p:cNvCxnSpPr>
            <p:nvPr/>
          </p:nvCxnSpPr>
          <p:spPr bwMode="auto">
            <a:xfrm flipV="1">
              <a:off x="9265614"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1" name="Straight Connector 31920">
              <a:extLst>
                <a:ext uri="{FF2B5EF4-FFF2-40B4-BE49-F238E27FC236}">
                  <a16:creationId xmlns:a16="http://schemas.microsoft.com/office/drawing/2014/main" id="{DC824344-6046-C30E-EBF2-1BA47E71A44E}"/>
                </a:ext>
              </a:extLst>
            </p:cNvPr>
            <p:cNvCxnSpPr>
              <a:cxnSpLocks/>
            </p:cNvCxnSpPr>
            <p:nvPr/>
          </p:nvCxnSpPr>
          <p:spPr bwMode="auto">
            <a:xfrm flipV="1">
              <a:off x="9309457"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2" name="Straight Connector 31921">
              <a:extLst>
                <a:ext uri="{FF2B5EF4-FFF2-40B4-BE49-F238E27FC236}">
                  <a16:creationId xmlns:a16="http://schemas.microsoft.com/office/drawing/2014/main" id="{7E4F53E6-D3A9-6C73-B835-DE8743341C25}"/>
                </a:ext>
              </a:extLst>
            </p:cNvPr>
            <p:cNvCxnSpPr>
              <a:cxnSpLocks/>
            </p:cNvCxnSpPr>
            <p:nvPr/>
          </p:nvCxnSpPr>
          <p:spPr bwMode="auto">
            <a:xfrm flipV="1">
              <a:off x="9360257"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3" name="Straight Connector 31922">
              <a:extLst>
                <a:ext uri="{FF2B5EF4-FFF2-40B4-BE49-F238E27FC236}">
                  <a16:creationId xmlns:a16="http://schemas.microsoft.com/office/drawing/2014/main" id="{1BCD85F0-E9E5-BCC4-7050-4E06BC72AD38}"/>
                </a:ext>
              </a:extLst>
            </p:cNvPr>
            <p:cNvCxnSpPr>
              <a:cxnSpLocks/>
            </p:cNvCxnSpPr>
            <p:nvPr/>
          </p:nvCxnSpPr>
          <p:spPr bwMode="auto">
            <a:xfrm flipV="1">
              <a:off x="9389189"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4" name="Straight Connector 31923">
              <a:extLst>
                <a:ext uri="{FF2B5EF4-FFF2-40B4-BE49-F238E27FC236}">
                  <a16:creationId xmlns:a16="http://schemas.microsoft.com/office/drawing/2014/main" id="{F4EEE84A-1A2D-8552-2F3D-766B0C90A2C1}"/>
                </a:ext>
              </a:extLst>
            </p:cNvPr>
            <p:cNvCxnSpPr>
              <a:cxnSpLocks/>
            </p:cNvCxnSpPr>
            <p:nvPr/>
          </p:nvCxnSpPr>
          <p:spPr bwMode="auto">
            <a:xfrm flipV="1">
              <a:off x="9444216"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5" name="Straight Connector 31924">
              <a:extLst>
                <a:ext uri="{FF2B5EF4-FFF2-40B4-BE49-F238E27FC236}">
                  <a16:creationId xmlns:a16="http://schemas.microsoft.com/office/drawing/2014/main" id="{91A70287-302D-B80F-1A4B-A2CBC74657A6}"/>
                </a:ext>
              </a:extLst>
            </p:cNvPr>
            <p:cNvCxnSpPr>
              <a:cxnSpLocks/>
            </p:cNvCxnSpPr>
            <p:nvPr/>
          </p:nvCxnSpPr>
          <p:spPr bwMode="auto">
            <a:xfrm flipV="1">
              <a:off x="9501366"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6" name="Straight Connector 31925">
              <a:extLst>
                <a:ext uri="{FF2B5EF4-FFF2-40B4-BE49-F238E27FC236}">
                  <a16:creationId xmlns:a16="http://schemas.microsoft.com/office/drawing/2014/main" id="{568CD93D-0565-54CE-CBBC-624593337DEB}"/>
                </a:ext>
              </a:extLst>
            </p:cNvPr>
            <p:cNvCxnSpPr>
              <a:cxnSpLocks/>
            </p:cNvCxnSpPr>
            <p:nvPr/>
          </p:nvCxnSpPr>
          <p:spPr bwMode="auto">
            <a:xfrm flipV="1">
              <a:off x="9548991"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7" name="Straight Connector 31926">
              <a:extLst>
                <a:ext uri="{FF2B5EF4-FFF2-40B4-BE49-F238E27FC236}">
                  <a16:creationId xmlns:a16="http://schemas.microsoft.com/office/drawing/2014/main" id="{58AC5FDF-442B-26E6-B383-00F21EE8FD88}"/>
                </a:ext>
              </a:extLst>
            </p:cNvPr>
            <p:cNvCxnSpPr>
              <a:cxnSpLocks/>
            </p:cNvCxnSpPr>
            <p:nvPr/>
          </p:nvCxnSpPr>
          <p:spPr bwMode="auto">
            <a:xfrm flipV="1">
              <a:off x="9574391"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8" name="Straight Connector 31927">
              <a:extLst>
                <a:ext uri="{FF2B5EF4-FFF2-40B4-BE49-F238E27FC236}">
                  <a16:creationId xmlns:a16="http://schemas.microsoft.com/office/drawing/2014/main" id="{43FC4C69-B091-0C0F-C198-1DE1CE09A4DB}"/>
                </a:ext>
              </a:extLst>
            </p:cNvPr>
            <p:cNvCxnSpPr>
              <a:cxnSpLocks/>
            </p:cNvCxnSpPr>
            <p:nvPr/>
          </p:nvCxnSpPr>
          <p:spPr bwMode="auto">
            <a:xfrm flipV="1">
              <a:off x="9602966"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29" name="Straight Connector 31928">
              <a:extLst>
                <a:ext uri="{FF2B5EF4-FFF2-40B4-BE49-F238E27FC236}">
                  <a16:creationId xmlns:a16="http://schemas.microsoft.com/office/drawing/2014/main" id="{81AB1279-5E16-FC4F-351A-EECF62A3F99C}"/>
                </a:ext>
              </a:extLst>
            </p:cNvPr>
            <p:cNvCxnSpPr>
              <a:cxnSpLocks/>
            </p:cNvCxnSpPr>
            <p:nvPr/>
          </p:nvCxnSpPr>
          <p:spPr bwMode="auto">
            <a:xfrm flipV="1">
              <a:off x="9647416"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0" name="Straight Connector 31929">
              <a:extLst>
                <a:ext uri="{FF2B5EF4-FFF2-40B4-BE49-F238E27FC236}">
                  <a16:creationId xmlns:a16="http://schemas.microsoft.com/office/drawing/2014/main" id="{C45668DA-541A-53B1-2671-79EE884EF794}"/>
                </a:ext>
              </a:extLst>
            </p:cNvPr>
            <p:cNvCxnSpPr>
              <a:cxnSpLocks/>
            </p:cNvCxnSpPr>
            <p:nvPr/>
          </p:nvCxnSpPr>
          <p:spPr bwMode="auto">
            <a:xfrm flipV="1">
              <a:off x="9666466"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1" name="Straight Connector 31930">
              <a:extLst>
                <a:ext uri="{FF2B5EF4-FFF2-40B4-BE49-F238E27FC236}">
                  <a16:creationId xmlns:a16="http://schemas.microsoft.com/office/drawing/2014/main" id="{B2CBD544-0246-C281-1FC0-889A5908A399}"/>
                </a:ext>
              </a:extLst>
            </p:cNvPr>
            <p:cNvCxnSpPr>
              <a:cxnSpLocks/>
            </p:cNvCxnSpPr>
            <p:nvPr/>
          </p:nvCxnSpPr>
          <p:spPr bwMode="auto">
            <a:xfrm flipV="1">
              <a:off x="9824420"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2" name="Straight Connector 31931">
              <a:extLst>
                <a:ext uri="{FF2B5EF4-FFF2-40B4-BE49-F238E27FC236}">
                  <a16:creationId xmlns:a16="http://schemas.microsoft.com/office/drawing/2014/main" id="{E7B01599-DA69-F3F1-A4F7-77E92374A413}"/>
                </a:ext>
              </a:extLst>
            </p:cNvPr>
            <p:cNvCxnSpPr>
              <a:cxnSpLocks/>
            </p:cNvCxnSpPr>
            <p:nvPr/>
          </p:nvCxnSpPr>
          <p:spPr bwMode="auto">
            <a:xfrm flipV="1">
              <a:off x="9711741"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3" name="Straight Connector 31932">
              <a:extLst>
                <a:ext uri="{FF2B5EF4-FFF2-40B4-BE49-F238E27FC236}">
                  <a16:creationId xmlns:a16="http://schemas.microsoft.com/office/drawing/2014/main" id="{3B349E27-7ED4-6F15-AB44-800F43469D73}"/>
                </a:ext>
              </a:extLst>
            </p:cNvPr>
            <p:cNvCxnSpPr>
              <a:cxnSpLocks/>
            </p:cNvCxnSpPr>
            <p:nvPr/>
          </p:nvCxnSpPr>
          <p:spPr bwMode="auto">
            <a:xfrm flipV="1">
              <a:off x="9738907"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4" name="Straight Connector 31933">
              <a:extLst>
                <a:ext uri="{FF2B5EF4-FFF2-40B4-BE49-F238E27FC236}">
                  <a16:creationId xmlns:a16="http://schemas.microsoft.com/office/drawing/2014/main" id="{88F45176-D7F7-8314-57D3-D18DCD09A860}"/>
                </a:ext>
              </a:extLst>
            </p:cNvPr>
            <p:cNvCxnSpPr>
              <a:cxnSpLocks/>
            </p:cNvCxnSpPr>
            <p:nvPr/>
          </p:nvCxnSpPr>
          <p:spPr bwMode="auto">
            <a:xfrm flipV="1">
              <a:off x="9919670"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5" name="Straight Connector 31934">
              <a:extLst>
                <a:ext uri="{FF2B5EF4-FFF2-40B4-BE49-F238E27FC236}">
                  <a16:creationId xmlns:a16="http://schemas.microsoft.com/office/drawing/2014/main" id="{C75251F1-23BD-9375-C3EE-A7DB6DEB0CE5}"/>
                </a:ext>
              </a:extLst>
            </p:cNvPr>
            <p:cNvCxnSpPr>
              <a:cxnSpLocks/>
            </p:cNvCxnSpPr>
            <p:nvPr/>
          </p:nvCxnSpPr>
          <p:spPr bwMode="auto">
            <a:xfrm flipV="1">
              <a:off x="9982631"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6" name="Straight Connector 31935">
              <a:extLst>
                <a:ext uri="{FF2B5EF4-FFF2-40B4-BE49-F238E27FC236}">
                  <a16:creationId xmlns:a16="http://schemas.microsoft.com/office/drawing/2014/main" id="{C2D5B421-D590-2CFD-BEED-03DF3E5F7046}"/>
                </a:ext>
              </a:extLst>
            </p:cNvPr>
            <p:cNvCxnSpPr>
              <a:cxnSpLocks/>
            </p:cNvCxnSpPr>
            <p:nvPr/>
          </p:nvCxnSpPr>
          <p:spPr bwMode="auto">
            <a:xfrm flipV="1">
              <a:off x="10014920"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7" name="Straight Connector 31936">
              <a:extLst>
                <a:ext uri="{FF2B5EF4-FFF2-40B4-BE49-F238E27FC236}">
                  <a16:creationId xmlns:a16="http://schemas.microsoft.com/office/drawing/2014/main" id="{B361BB2A-B09B-BAA9-664B-1752F4BE1F46}"/>
                </a:ext>
              </a:extLst>
            </p:cNvPr>
            <p:cNvCxnSpPr>
              <a:cxnSpLocks/>
            </p:cNvCxnSpPr>
            <p:nvPr/>
          </p:nvCxnSpPr>
          <p:spPr bwMode="auto">
            <a:xfrm flipV="1">
              <a:off x="10113345"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8" name="Straight Connector 31937">
              <a:extLst>
                <a:ext uri="{FF2B5EF4-FFF2-40B4-BE49-F238E27FC236}">
                  <a16:creationId xmlns:a16="http://schemas.microsoft.com/office/drawing/2014/main" id="{EC9AA015-FC9D-9904-67F7-82F7E9A557FC}"/>
                </a:ext>
              </a:extLst>
            </p:cNvPr>
            <p:cNvCxnSpPr>
              <a:cxnSpLocks/>
            </p:cNvCxnSpPr>
            <p:nvPr/>
          </p:nvCxnSpPr>
          <p:spPr bwMode="auto">
            <a:xfrm flipV="1">
              <a:off x="10211770"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39" name="Straight Connector 31938">
              <a:extLst>
                <a:ext uri="{FF2B5EF4-FFF2-40B4-BE49-F238E27FC236}">
                  <a16:creationId xmlns:a16="http://schemas.microsoft.com/office/drawing/2014/main" id="{2334D5B9-9082-ECBE-5973-527BA649F91D}"/>
                </a:ext>
              </a:extLst>
            </p:cNvPr>
            <p:cNvCxnSpPr>
              <a:cxnSpLocks/>
            </p:cNvCxnSpPr>
            <p:nvPr/>
          </p:nvCxnSpPr>
          <p:spPr bwMode="auto">
            <a:xfrm flipV="1">
              <a:off x="10236406"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0" name="Straight Connector 31939">
              <a:extLst>
                <a:ext uri="{FF2B5EF4-FFF2-40B4-BE49-F238E27FC236}">
                  <a16:creationId xmlns:a16="http://schemas.microsoft.com/office/drawing/2014/main" id="{323EB7EF-E16D-EA94-0104-341755B4F445}"/>
                </a:ext>
              </a:extLst>
            </p:cNvPr>
            <p:cNvCxnSpPr>
              <a:cxnSpLocks/>
            </p:cNvCxnSpPr>
            <p:nvPr/>
          </p:nvCxnSpPr>
          <p:spPr bwMode="auto">
            <a:xfrm flipV="1">
              <a:off x="10345120"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1" name="Straight Connector 31940">
              <a:extLst>
                <a:ext uri="{FF2B5EF4-FFF2-40B4-BE49-F238E27FC236}">
                  <a16:creationId xmlns:a16="http://schemas.microsoft.com/office/drawing/2014/main" id="{3DDBBD88-931B-E9F7-68DE-555E4553E660}"/>
                </a:ext>
              </a:extLst>
            </p:cNvPr>
            <p:cNvCxnSpPr>
              <a:cxnSpLocks/>
            </p:cNvCxnSpPr>
            <p:nvPr/>
          </p:nvCxnSpPr>
          <p:spPr bwMode="auto">
            <a:xfrm flipV="1">
              <a:off x="10373695"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2" name="Straight Connector 31941">
              <a:extLst>
                <a:ext uri="{FF2B5EF4-FFF2-40B4-BE49-F238E27FC236}">
                  <a16:creationId xmlns:a16="http://schemas.microsoft.com/office/drawing/2014/main" id="{0B99116F-F105-F733-7F96-0EFC6F6982D9}"/>
                </a:ext>
              </a:extLst>
            </p:cNvPr>
            <p:cNvCxnSpPr>
              <a:cxnSpLocks/>
            </p:cNvCxnSpPr>
            <p:nvPr/>
          </p:nvCxnSpPr>
          <p:spPr bwMode="auto">
            <a:xfrm flipV="1">
              <a:off x="10482954"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3" name="Straight Connector 31942">
              <a:extLst>
                <a:ext uri="{FF2B5EF4-FFF2-40B4-BE49-F238E27FC236}">
                  <a16:creationId xmlns:a16="http://schemas.microsoft.com/office/drawing/2014/main" id="{8D06B768-2E36-9541-F7A2-CFDD07DA2B69}"/>
                </a:ext>
              </a:extLst>
            </p:cNvPr>
            <p:cNvCxnSpPr>
              <a:cxnSpLocks/>
            </p:cNvCxnSpPr>
            <p:nvPr/>
          </p:nvCxnSpPr>
          <p:spPr bwMode="auto">
            <a:xfrm flipV="1">
              <a:off x="10506247"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4" name="Straight Connector 31943">
              <a:extLst>
                <a:ext uri="{FF2B5EF4-FFF2-40B4-BE49-F238E27FC236}">
                  <a16:creationId xmlns:a16="http://schemas.microsoft.com/office/drawing/2014/main" id="{07721BC7-80E5-90E8-6B3B-3DA16A1EF626}"/>
                </a:ext>
              </a:extLst>
            </p:cNvPr>
            <p:cNvCxnSpPr>
              <a:cxnSpLocks/>
            </p:cNvCxnSpPr>
            <p:nvPr/>
          </p:nvCxnSpPr>
          <p:spPr bwMode="auto">
            <a:xfrm flipV="1">
              <a:off x="10569747"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5" name="Straight Connector 31944">
              <a:extLst>
                <a:ext uri="{FF2B5EF4-FFF2-40B4-BE49-F238E27FC236}">
                  <a16:creationId xmlns:a16="http://schemas.microsoft.com/office/drawing/2014/main" id="{EA9707ED-601B-61C5-65F9-91634BE4DB62}"/>
                </a:ext>
              </a:extLst>
            </p:cNvPr>
            <p:cNvCxnSpPr>
              <a:cxnSpLocks/>
            </p:cNvCxnSpPr>
            <p:nvPr/>
          </p:nvCxnSpPr>
          <p:spPr bwMode="auto">
            <a:xfrm flipV="1">
              <a:off x="10626010"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6" name="Straight Connector 31945">
              <a:extLst>
                <a:ext uri="{FF2B5EF4-FFF2-40B4-BE49-F238E27FC236}">
                  <a16:creationId xmlns:a16="http://schemas.microsoft.com/office/drawing/2014/main" id="{30FDAD62-1B04-83AC-A147-1E930B3BCFE7}"/>
                </a:ext>
              </a:extLst>
            </p:cNvPr>
            <p:cNvCxnSpPr>
              <a:cxnSpLocks/>
            </p:cNvCxnSpPr>
            <p:nvPr/>
          </p:nvCxnSpPr>
          <p:spPr bwMode="auto">
            <a:xfrm flipV="1">
              <a:off x="10684047"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7" name="Straight Connector 31946">
              <a:extLst>
                <a:ext uri="{FF2B5EF4-FFF2-40B4-BE49-F238E27FC236}">
                  <a16:creationId xmlns:a16="http://schemas.microsoft.com/office/drawing/2014/main" id="{E26F4798-1177-581A-109C-BCF067D2C3CB}"/>
                </a:ext>
              </a:extLst>
            </p:cNvPr>
            <p:cNvCxnSpPr>
              <a:cxnSpLocks/>
            </p:cNvCxnSpPr>
            <p:nvPr/>
          </p:nvCxnSpPr>
          <p:spPr bwMode="auto">
            <a:xfrm flipV="1">
              <a:off x="11013578"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8" name="Straight Connector 31947">
              <a:extLst>
                <a:ext uri="{FF2B5EF4-FFF2-40B4-BE49-F238E27FC236}">
                  <a16:creationId xmlns:a16="http://schemas.microsoft.com/office/drawing/2014/main" id="{FB30DFE1-1692-1910-CEAB-B8C4F20E8D64}"/>
                </a:ext>
              </a:extLst>
            </p:cNvPr>
            <p:cNvCxnSpPr>
              <a:cxnSpLocks/>
            </p:cNvCxnSpPr>
            <p:nvPr/>
          </p:nvCxnSpPr>
          <p:spPr bwMode="auto">
            <a:xfrm flipV="1">
              <a:off x="10719144"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49" name="Straight Connector 31948">
              <a:extLst>
                <a:ext uri="{FF2B5EF4-FFF2-40B4-BE49-F238E27FC236}">
                  <a16:creationId xmlns:a16="http://schemas.microsoft.com/office/drawing/2014/main" id="{DEF061BD-CFD5-3598-C6D1-F2CF61AF7C22}"/>
                </a:ext>
              </a:extLst>
            </p:cNvPr>
            <p:cNvCxnSpPr>
              <a:cxnSpLocks/>
            </p:cNvCxnSpPr>
            <p:nvPr/>
          </p:nvCxnSpPr>
          <p:spPr bwMode="auto">
            <a:xfrm flipV="1">
              <a:off x="10888612" y="2263794"/>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950" name="Straight Connector 31949">
              <a:extLst>
                <a:ext uri="{FF2B5EF4-FFF2-40B4-BE49-F238E27FC236}">
                  <a16:creationId xmlns:a16="http://schemas.microsoft.com/office/drawing/2014/main" id="{84EBD3E2-345B-C056-5FB0-39B996F11B41}"/>
                </a:ext>
              </a:extLst>
            </p:cNvPr>
            <p:cNvCxnSpPr>
              <a:cxnSpLocks/>
            </p:cNvCxnSpPr>
            <p:nvPr/>
          </p:nvCxnSpPr>
          <p:spPr bwMode="auto">
            <a:xfrm flipV="1">
              <a:off x="10914700" y="2263794"/>
              <a:ext cx="0" cy="64008"/>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2" name="Group 31961">
            <a:extLst>
              <a:ext uri="{FF2B5EF4-FFF2-40B4-BE49-F238E27FC236}">
                <a16:creationId xmlns:a16="http://schemas.microsoft.com/office/drawing/2014/main" id="{F8D2A8C6-64CF-A197-17CE-01C5EAC309D9}"/>
              </a:ext>
            </a:extLst>
          </p:cNvPr>
          <p:cNvGrpSpPr/>
          <p:nvPr/>
        </p:nvGrpSpPr>
        <p:grpSpPr>
          <a:xfrm>
            <a:off x="8525815" y="2638188"/>
            <a:ext cx="1708180" cy="64008"/>
            <a:chOff x="8525815" y="2638188"/>
            <a:chExt cx="1708180" cy="64008"/>
          </a:xfrm>
        </p:grpSpPr>
        <p:cxnSp>
          <p:nvCxnSpPr>
            <p:cNvPr id="31953" name="Straight Connector 31952">
              <a:extLst>
                <a:ext uri="{FF2B5EF4-FFF2-40B4-BE49-F238E27FC236}">
                  <a16:creationId xmlns:a16="http://schemas.microsoft.com/office/drawing/2014/main" id="{96FB292A-7E60-14D3-4691-35F515F0AC6E}"/>
                </a:ext>
              </a:extLst>
            </p:cNvPr>
            <p:cNvCxnSpPr>
              <a:cxnSpLocks/>
            </p:cNvCxnSpPr>
            <p:nvPr/>
          </p:nvCxnSpPr>
          <p:spPr bwMode="auto">
            <a:xfrm flipV="1">
              <a:off x="8525815" y="2638188"/>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954" name="Straight Connector 31953">
              <a:extLst>
                <a:ext uri="{FF2B5EF4-FFF2-40B4-BE49-F238E27FC236}">
                  <a16:creationId xmlns:a16="http://schemas.microsoft.com/office/drawing/2014/main" id="{461F389F-E439-C9FF-338A-72ADD8B37CB1}"/>
                </a:ext>
              </a:extLst>
            </p:cNvPr>
            <p:cNvCxnSpPr>
              <a:cxnSpLocks/>
            </p:cNvCxnSpPr>
            <p:nvPr/>
          </p:nvCxnSpPr>
          <p:spPr bwMode="auto">
            <a:xfrm flipV="1">
              <a:off x="8602955" y="2638188"/>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955" name="Straight Connector 31954">
              <a:extLst>
                <a:ext uri="{FF2B5EF4-FFF2-40B4-BE49-F238E27FC236}">
                  <a16:creationId xmlns:a16="http://schemas.microsoft.com/office/drawing/2014/main" id="{D0C55427-1FBA-4736-8108-531C306BF8E3}"/>
                </a:ext>
              </a:extLst>
            </p:cNvPr>
            <p:cNvCxnSpPr>
              <a:cxnSpLocks/>
            </p:cNvCxnSpPr>
            <p:nvPr/>
          </p:nvCxnSpPr>
          <p:spPr bwMode="auto">
            <a:xfrm flipV="1">
              <a:off x="9316747" y="2638188"/>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956" name="Straight Connector 31955">
              <a:extLst>
                <a:ext uri="{FF2B5EF4-FFF2-40B4-BE49-F238E27FC236}">
                  <a16:creationId xmlns:a16="http://schemas.microsoft.com/office/drawing/2014/main" id="{CD5D27FD-8C6C-E52B-D51F-5D2F1697C19A}"/>
                </a:ext>
              </a:extLst>
            </p:cNvPr>
            <p:cNvCxnSpPr>
              <a:cxnSpLocks/>
            </p:cNvCxnSpPr>
            <p:nvPr/>
          </p:nvCxnSpPr>
          <p:spPr bwMode="auto">
            <a:xfrm flipV="1">
              <a:off x="9372957" y="2638188"/>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957" name="Straight Connector 31956">
              <a:extLst>
                <a:ext uri="{FF2B5EF4-FFF2-40B4-BE49-F238E27FC236}">
                  <a16:creationId xmlns:a16="http://schemas.microsoft.com/office/drawing/2014/main" id="{B65CB107-3E52-90C5-7E2F-4CC1298A756E}"/>
                </a:ext>
              </a:extLst>
            </p:cNvPr>
            <p:cNvCxnSpPr>
              <a:cxnSpLocks/>
            </p:cNvCxnSpPr>
            <p:nvPr/>
          </p:nvCxnSpPr>
          <p:spPr bwMode="auto">
            <a:xfrm flipV="1">
              <a:off x="10233995" y="2638188"/>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958" name="Straight Connector 31957">
              <a:extLst>
                <a:ext uri="{FF2B5EF4-FFF2-40B4-BE49-F238E27FC236}">
                  <a16:creationId xmlns:a16="http://schemas.microsoft.com/office/drawing/2014/main" id="{90DBA4B7-BC72-59D3-8B33-583EA4464F8C}"/>
                </a:ext>
              </a:extLst>
            </p:cNvPr>
            <p:cNvCxnSpPr>
              <a:cxnSpLocks/>
            </p:cNvCxnSpPr>
            <p:nvPr/>
          </p:nvCxnSpPr>
          <p:spPr bwMode="auto">
            <a:xfrm flipV="1">
              <a:off x="9428455" y="2638188"/>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959" name="Straight Connector 31958">
              <a:extLst>
                <a:ext uri="{FF2B5EF4-FFF2-40B4-BE49-F238E27FC236}">
                  <a16:creationId xmlns:a16="http://schemas.microsoft.com/office/drawing/2014/main" id="{29B42913-6AF3-3435-9213-E00605BEB36E}"/>
                </a:ext>
              </a:extLst>
            </p:cNvPr>
            <p:cNvCxnSpPr>
              <a:cxnSpLocks/>
            </p:cNvCxnSpPr>
            <p:nvPr/>
          </p:nvCxnSpPr>
          <p:spPr bwMode="auto">
            <a:xfrm flipV="1">
              <a:off x="9501366" y="2638188"/>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960" name="Straight Connector 31959">
              <a:extLst>
                <a:ext uri="{FF2B5EF4-FFF2-40B4-BE49-F238E27FC236}">
                  <a16:creationId xmlns:a16="http://schemas.microsoft.com/office/drawing/2014/main" id="{E99E539A-79B3-BA1C-994F-9A70C289F64C}"/>
                </a:ext>
              </a:extLst>
            </p:cNvPr>
            <p:cNvCxnSpPr>
              <a:cxnSpLocks/>
            </p:cNvCxnSpPr>
            <p:nvPr/>
          </p:nvCxnSpPr>
          <p:spPr bwMode="auto">
            <a:xfrm flipV="1">
              <a:off x="8995715" y="2638188"/>
              <a:ext cx="0" cy="64008"/>
            </a:xfrm>
            <a:prstGeom prst="line">
              <a:avLst/>
            </a:prstGeom>
            <a:noFill/>
            <a:ln w="28575" cap="flat" cmpd="sng" algn="ctr">
              <a:solidFill>
                <a:schemeClr val="accent2"/>
              </a:solidFill>
              <a:prstDash val="solid"/>
              <a:round/>
              <a:headEnd type="none" w="med" len="med"/>
              <a:tailEnd type="none" w="med" len="med"/>
            </a:ln>
            <a:effectLst/>
          </p:spPr>
        </p:cxnSp>
        <p:cxnSp>
          <p:nvCxnSpPr>
            <p:cNvPr id="31961" name="Straight Connector 31960">
              <a:extLst>
                <a:ext uri="{FF2B5EF4-FFF2-40B4-BE49-F238E27FC236}">
                  <a16:creationId xmlns:a16="http://schemas.microsoft.com/office/drawing/2014/main" id="{E1626F8D-B161-65E4-669F-A2D80DA69BC1}"/>
                </a:ext>
              </a:extLst>
            </p:cNvPr>
            <p:cNvCxnSpPr>
              <a:cxnSpLocks/>
            </p:cNvCxnSpPr>
            <p:nvPr/>
          </p:nvCxnSpPr>
          <p:spPr bwMode="auto">
            <a:xfrm flipV="1">
              <a:off x="9612491" y="2638188"/>
              <a:ext cx="0" cy="64008"/>
            </a:xfrm>
            <a:prstGeom prst="line">
              <a:avLst/>
            </a:prstGeom>
            <a:noFill/>
            <a:ln w="28575" cap="flat" cmpd="sng" algn="ctr">
              <a:solidFill>
                <a:schemeClr val="accent2"/>
              </a:solidFill>
              <a:prstDash val="solid"/>
              <a:round/>
              <a:headEnd type="none" w="med" len="med"/>
              <a:tailEnd type="none" w="med" len="med"/>
            </a:ln>
            <a:effectLst/>
          </p:spPr>
        </p:cxnSp>
      </p:grpSp>
    </p:spTree>
    <p:extLst>
      <p:ext uri="{BB962C8B-B14F-4D97-AF65-F5344CB8AC3E}">
        <p14:creationId xmlns:p14="http://schemas.microsoft.com/office/powerpoint/2010/main" val="4241074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49" name="Group 31848">
            <a:extLst>
              <a:ext uri="{FF2B5EF4-FFF2-40B4-BE49-F238E27FC236}">
                <a16:creationId xmlns:a16="http://schemas.microsoft.com/office/drawing/2014/main" id="{419F4987-3C5B-519D-0923-803B7910539F}"/>
              </a:ext>
            </a:extLst>
          </p:cNvPr>
          <p:cNvGrpSpPr/>
          <p:nvPr/>
        </p:nvGrpSpPr>
        <p:grpSpPr>
          <a:xfrm>
            <a:off x="2026846" y="2142617"/>
            <a:ext cx="2748354" cy="64008"/>
            <a:chOff x="2026846" y="2142617"/>
            <a:chExt cx="2748354" cy="64008"/>
          </a:xfrm>
        </p:grpSpPr>
        <p:cxnSp>
          <p:nvCxnSpPr>
            <p:cNvPr id="31845" name="Straight Connector 31844">
              <a:extLst>
                <a:ext uri="{FF2B5EF4-FFF2-40B4-BE49-F238E27FC236}">
                  <a16:creationId xmlns:a16="http://schemas.microsoft.com/office/drawing/2014/main" id="{1DE4704C-C976-1F3C-BAE9-9A4BF53BC367}"/>
                </a:ext>
              </a:extLst>
            </p:cNvPr>
            <p:cNvCxnSpPr>
              <a:cxnSpLocks/>
            </p:cNvCxnSpPr>
            <p:nvPr/>
          </p:nvCxnSpPr>
          <p:spPr bwMode="auto">
            <a:xfrm flipV="1">
              <a:off x="4608438"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CDE6F276-E321-DF80-B5C5-18BDD9E71440}"/>
                </a:ext>
              </a:extLst>
            </p:cNvPr>
            <p:cNvCxnSpPr>
              <a:cxnSpLocks/>
            </p:cNvCxnSpPr>
            <p:nvPr/>
          </p:nvCxnSpPr>
          <p:spPr bwMode="auto">
            <a:xfrm flipV="1">
              <a:off x="2026846"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540A8394-EABA-5B5C-851A-3D5E4DA5F7D1}"/>
                </a:ext>
              </a:extLst>
            </p:cNvPr>
            <p:cNvCxnSpPr>
              <a:cxnSpLocks/>
            </p:cNvCxnSpPr>
            <p:nvPr/>
          </p:nvCxnSpPr>
          <p:spPr bwMode="auto">
            <a:xfrm flipV="1">
              <a:off x="2055757"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22DB2706-9B81-DD20-B119-8A3093C35334}"/>
                </a:ext>
              </a:extLst>
            </p:cNvPr>
            <p:cNvCxnSpPr>
              <a:cxnSpLocks/>
            </p:cNvCxnSpPr>
            <p:nvPr/>
          </p:nvCxnSpPr>
          <p:spPr bwMode="auto">
            <a:xfrm flipV="1">
              <a:off x="2202670"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8A663B10-D780-32FA-7DAB-A9007C70F37C}"/>
                </a:ext>
              </a:extLst>
            </p:cNvPr>
            <p:cNvCxnSpPr>
              <a:cxnSpLocks/>
            </p:cNvCxnSpPr>
            <p:nvPr/>
          </p:nvCxnSpPr>
          <p:spPr bwMode="auto">
            <a:xfrm flipV="1">
              <a:off x="2612797"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82A5F3B5-CC26-3343-1B32-CAB79D1E17D2}"/>
                </a:ext>
              </a:extLst>
            </p:cNvPr>
            <p:cNvCxnSpPr>
              <a:cxnSpLocks/>
            </p:cNvCxnSpPr>
            <p:nvPr/>
          </p:nvCxnSpPr>
          <p:spPr bwMode="auto">
            <a:xfrm flipV="1">
              <a:off x="2641372"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61E80A74-214C-D4D7-0A49-828CDD8CC4E7}"/>
                </a:ext>
              </a:extLst>
            </p:cNvPr>
            <p:cNvCxnSpPr>
              <a:cxnSpLocks/>
            </p:cNvCxnSpPr>
            <p:nvPr/>
          </p:nvCxnSpPr>
          <p:spPr bwMode="auto">
            <a:xfrm flipV="1">
              <a:off x="2795327"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707D371F-B105-DD3E-F138-897ABAFD53BD}"/>
                </a:ext>
              </a:extLst>
            </p:cNvPr>
            <p:cNvCxnSpPr>
              <a:cxnSpLocks/>
            </p:cNvCxnSpPr>
            <p:nvPr/>
          </p:nvCxnSpPr>
          <p:spPr bwMode="auto">
            <a:xfrm flipV="1">
              <a:off x="2852477"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F0C07B6F-CD61-C466-F554-B7B720A8D475}"/>
                </a:ext>
              </a:extLst>
            </p:cNvPr>
            <p:cNvCxnSpPr>
              <a:cxnSpLocks/>
            </p:cNvCxnSpPr>
            <p:nvPr/>
          </p:nvCxnSpPr>
          <p:spPr bwMode="auto">
            <a:xfrm flipV="1">
              <a:off x="2715724"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DC9A6261-F521-74E6-F6B0-727CD700CF24}"/>
                </a:ext>
              </a:extLst>
            </p:cNvPr>
            <p:cNvCxnSpPr>
              <a:cxnSpLocks/>
            </p:cNvCxnSpPr>
            <p:nvPr/>
          </p:nvCxnSpPr>
          <p:spPr bwMode="auto">
            <a:xfrm flipV="1">
              <a:off x="2741124"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A146D9AB-5128-3CAA-707A-056B7A9CA23C}"/>
                </a:ext>
              </a:extLst>
            </p:cNvPr>
            <p:cNvCxnSpPr>
              <a:cxnSpLocks/>
            </p:cNvCxnSpPr>
            <p:nvPr/>
          </p:nvCxnSpPr>
          <p:spPr bwMode="auto">
            <a:xfrm flipV="1">
              <a:off x="2929615"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384A3A2A-8D8C-4E9E-F5C8-0D93F42D787D}"/>
                </a:ext>
              </a:extLst>
            </p:cNvPr>
            <p:cNvCxnSpPr>
              <a:cxnSpLocks/>
            </p:cNvCxnSpPr>
            <p:nvPr/>
          </p:nvCxnSpPr>
          <p:spPr bwMode="auto">
            <a:xfrm flipV="1">
              <a:off x="2970798"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29" name="Straight Connector 31828">
              <a:extLst>
                <a:ext uri="{FF2B5EF4-FFF2-40B4-BE49-F238E27FC236}">
                  <a16:creationId xmlns:a16="http://schemas.microsoft.com/office/drawing/2014/main" id="{5FCA6065-EB9C-2836-7504-3FF49E71BE9A}"/>
                </a:ext>
              </a:extLst>
            </p:cNvPr>
            <p:cNvCxnSpPr>
              <a:cxnSpLocks/>
            </p:cNvCxnSpPr>
            <p:nvPr/>
          </p:nvCxnSpPr>
          <p:spPr bwMode="auto">
            <a:xfrm flipV="1">
              <a:off x="3087427"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0" name="Straight Connector 31829">
              <a:extLst>
                <a:ext uri="{FF2B5EF4-FFF2-40B4-BE49-F238E27FC236}">
                  <a16:creationId xmlns:a16="http://schemas.microsoft.com/office/drawing/2014/main" id="{E0AA0E7F-893C-598F-5257-5B332B856472}"/>
                </a:ext>
              </a:extLst>
            </p:cNvPr>
            <p:cNvCxnSpPr>
              <a:cxnSpLocks/>
            </p:cNvCxnSpPr>
            <p:nvPr/>
          </p:nvCxnSpPr>
          <p:spPr bwMode="auto">
            <a:xfrm flipV="1">
              <a:off x="3134050"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4C04685F-38EE-223F-4D48-3834DF665A7C}"/>
                </a:ext>
              </a:extLst>
            </p:cNvPr>
            <p:cNvCxnSpPr>
              <a:cxnSpLocks/>
            </p:cNvCxnSpPr>
            <p:nvPr/>
          </p:nvCxnSpPr>
          <p:spPr bwMode="auto">
            <a:xfrm flipV="1">
              <a:off x="3221037"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B369B6E0-2A58-2190-34D9-771AA80622CA}"/>
                </a:ext>
              </a:extLst>
            </p:cNvPr>
            <p:cNvCxnSpPr>
              <a:cxnSpLocks/>
            </p:cNvCxnSpPr>
            <p:nvPr/>
          </p:nvCxnSpPr>
          <p:spPr bwMode="auto">
            <a:xfrm flipV="1">
              <a:off x="3351820"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3" name="Straight Connector 31832">
              <a:extLst>
                <a:ext uri="{FF2B5EF4-FFF2-40B4-BE49-F238E27FC236}">
                  <a16:creationId xmlns:a16="http://schemas.microsoft.com/office/drawing/2014/main" id="{47C79213-1D3D-C922-81CA-1F287125469D}"/>
                </a:ext>
              </a:extLst>
            </p:cNvPr>
            <p:cNvCxnSpPr>
              <a:cxnSpLocks/>
            </p:cNvCxnSpPr>
            <p:nvPr/>
          </p:nvCxnSpPr>
          <p:spPr bwMode="auto">
            <a:xfrm flipV="1">
              <a:off x="3409950"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0B1BD8E5-49DF-C150-C4B3-6A8725BB4DA0}"/>
                </a:ext>
              </a:extLst>
            </p:cNvPr>
            <p:cNvCxnSpPr>
              <a:cxnSpLocks/>
            </p:cNvCxnSpPr>
            <p:nvPr/>
          </p:nvCxnSpPr>
          <p:spPr bwMode="auto">
            <a:xfrm flipV="1">
              <a:off x="3459770"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A12279E2-A382-3F5B-9EA1-6B79CE60E575}"/>
                </a:ext>
              </a:extLst>
            </p:cNvPr>
            <p:cNvCxnSpPr>
              <a:cxnSpLocks/>
            </p:cNvCxnSpPr>
            <p:nvPr/>
          </p:nvCxnSpPr>
          <p:spPr bwMode="auto">
            <a:xfrm flipV="1">
              <a:off x="3506661"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F541FFFA-9C33-D403-1A0D-F05A8DC391AC}"/>
                </a:ext>
              </a:extLst>
            </p:cNvPr>
            <p:cNvCxnSpPr>
              <a:cxnSpLocks/>
            </p:cNvCxnSpPr>
            <p:nvPr/>
          </p:nvCxnSpPr>
          <p:spPr bwMode="auto">
            <a:xfrm flipV="1">
              <a:off x="3558832"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74F22E4A-E510-5358-D563-B169C4757FD6}"/>
                </a:ext>
              </a:extLst>
            </p:cNvPr>
            <p:cNvCxnSpPr>
              <a:cxnSpLocks/>
            </p:cNvCxnSpPr>
            <p:nvPr/>
          </p:nvCxnSpPr>
          <p:spPr bwMode="auto">
            <a:xfrm flipV="1">
              <a:off x="3614861"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5C3C8B9B-9DDB-1C41-E756-0E57C484650D}"/>
                </a:ext>
              </a:extLst>
            </p:cNvPr>
            <p:cNvCxnSpPr>
              <a:cxnSpLocks/>
            </p:cNvCxnSpPr>
            <p:nvPr/>
          </p:nvCxnSpPr>
          <p:spPr bwMode="auto">
            <a:xfrm flipV="1">
              <a:off x="3657257"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39" name="Straight Connector 31838">
              <a:extLst>
                <a:ext uri="{FF2B5EF4-FFF2-40B4-BE49-F238E27FC236}">
                  <a16:creationId xmlns:a16="http://schemas.microsoft.com/office/drawing/2014/main" id="{3DE47749-4368-B432-C78F-C4208A24BDC6}"/>
                </a:ext>
              </a:extLst>
            </p:cNvPr>
            <p:cNvCxnSpPr>
              <a:cxnSpLocks/>
            </p:cNvCxnSpPr>
            <p:nvPr/>
          </p:nvCxnSpPr>
          <p:spPr bwMode="auto">
            <a:xfrm flipV="1">
              <a:off x="3740219"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40" name="Straight Connector 31839">
              <a:extLst>
                <a:ext uri="{FF2B5EF4-FFF2-40B4-BE49-F238E27FC236}">
                  <a16:creationId xmlns:a16="http://schemas.microsoft.com/office/drawing/2014/main" id="{F9AB7AFC-C71F-2E73-B781-5A5B25F0CE48}"/>
                </a:ext>
              </a:extLst>
            </p:cNvPr>
            <p:cNvCxnSpPr>
              <a:cxnSpLocks/>
            </p:cNvCxnSpPr>
            <p:nvPr/>
          </p:nvCxnSpPr>
          <p:spPr bwMode="auto">
            <a:xfrm flipV="1">
              <a:off x="3829119"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2DAF2606-3081-F444-4BC8-11AD2BB28683}"/>
                </a:ext>
              </a:extLst>
            </p:cNvPr>
            <p:cNvCxnSpPr>
              <a:cxnSpLocks/>
            </p:cNvCxnSpPr>
            <p:nvPr/>
          </p:nvCxnSpPr>
          <p:spPr bwMode="auto">
            <a:xfrm flipV="1">
              <a:off x="4265290"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670F38A6-3234-AAA7-0816-4989BA19EBB0}"/>
                </a:ext>
              </a:extLst>
            </p:cNvPr>
            <p:cNvCxnSpPr>
              <a:cxnSpLocks/>
            </p:cNvCxnSpPr>
            <p:nvPr/>
          </p:nvCxnSpPr>
          <p:spPr bwMode="auto">
            <a:xfrm flipV="1">
              <a:off x="4399366"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A041B13D-5318-8D8F-4E4C-D181F08FFF0D}"/>
                </a:ext>
              </a:extLst>
            </p:cNvPr>
            <p:cNvCxnSpPr>
              <a:cxnSpLocks/>
            </p:cNvCxnSpPr>
            <p:nvPr/>
          </p:nvCxnSpPr>
          <p:spPr bwMode="auto">
            <a:xfrm flipV="1">
              <a:off x="4576688"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EF715BAA-88BA-D047-0728-FD0E4460A971}"/>
                </a:ext>
              </a:extLst>
            </p:cNvPr>
            <p:cNvCxnSpPr>
              <a:cxnSpLocks/>
            </p:cNvCxnSpPr>
            <p:nvPr/>
          </p:nvCxnSpPr>
          <p:spPr bwMode="auto">
            <a:xfrm flipV="1">
              <a:off x="4775200"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716AB2B8-A527-2A88-6C30-8855B01577CC}"/>
                </a:ext>
              </a:extLst>
            </p:cNvPr>
            <p:cNvCxnSpPr>
              <a:cxnSpLocks/>
            </p:cNvCxnSpPr>
            <p:nvPr/>
          </p:nvCxnSpPr>
          <p:spPr bwMode="auto">
            <a:xfrm flipV="1">
              <a:off x="3880094"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7E7A7AC5-FBCE-CCA6-327C-495CCDB6BC29}"/>
                </a:ext>
              </a:extLst>
            </p:cNvPr>
            <p:cNvCxnSpPr>
              <a:cxnSpLocks/>
            </p:cNvCxnSpPr>
            <p:nvPr/>
          </p:nvCxnSpPr>
          <p:spPr bwMode="auto">
            <a:xfrm flipV="1">
              <a:off x="3907040" y="2142617"/>
              <a:ext cx="0" cy="64008"/>
            </a:xfrm>
            <a:prstGeom prst="line">
              <a:avLst/>
            </a:prstGeom>
            <a:noFill/>
            <a:ln w="28575" cap="flat" cmpd="sng" algn="ctr">
              <a:solidFill>
                <a:schemeClr val="accent3"/>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EC409296-6C80-BAE5-AEC3-C9D44EC86D90}"/>
                </a:ext>
              </a:extLst>
            </p:cNvPr>
            <p:cNvCxnSpPr>
              <a:cxnSpLocks/>
            </p:cNvCxnSpPr>
            <p:nvPr/>
          </p:nvCxnSpPr>
          <p:spPr bwMode="auto">
            <a:xfrm flipV="1">
              <a:off x="3927280" y="2142617"/>
              <a:ext cx="0" cy="64008"/>
            </a:xfrm>
            <a:prstGeom prst="line">
              <a:avLst/>
            </a:prstGeom>
            <a:noFill/>
            <a:ln w="28575" cap="flat" cmpd="sng" algn="ctr">
              <a:solidFill>
                <a:schemeClr val="accent3"/>
              </a:solidFill>
              <a:prstDash val="solid"/>
              <a:round/>
              <a:headEnd type="none" w="med" len="med"/>
              <a:tailEnd type="none" w="med" len="med"/>
            </a:ln>
            <a:effectLst/>
          </p:spPr>
        </p:cxnSp>
      </p:grpSp>
      <p:sp>
        <p:nvSpPr>
          <p:cNvPr id="31770" name="Freeform 31769">
            <a:extLst>
              <a:ext uri="{FF2B5EF4-FFF2-40B4-BE49-F238E27FC236}">
                <a16:creationId xmlns:a16="http://schemas.microsoft.com/office/drawing/2014/main" id="{D7331128-5803-07CD-10E7-FECD9BCA97EA}"/>
              </a:ext>
            </a:extLst>
          </p:cNvPr>
          <p:cNvSpPr/>
          <p:nvPr/>
        </p:nvSpPr>
        <p:spPr bwMode="auto">
          <a:xfrm>
            <a:off x="1682750" y="2206625"/>
            <a:ext cx="3101975" cy="0"/>
          </a:xfrm>
          <a:custGeom>
            <a:avLst/>
            <a:gdLst>
              <a:gd name="connsiteX0" fmla="*/ 0 w 3101975"/>
              <a:gd name="connsiteY0" fmla="*/ 0 h 0"/>
              <a:gd name="connsiteX1" fmla="*/ 3101975 w 3101975"/>
              <a:gd name="connsiteY1" fmla="*/ 0 h 0"/>
            </a:gdLst>
            <a:ahLst/>
            <a:cxnLst>
              <a:cxn ang="0">
                <a:pos x="connsiteX0" y="connsiteY0"/>
              </a:cxn>
              <a:cxn ang="0">
                <a:pos x="connsiteX1" y="connsiteY1"/>
              </a:cxn>
            </a:cxnLst>
            <a:rect l="l" t="t" r="r" b="b"/>
            <a:pathLst>
              <a:path w="3101975">
                <a:moveTo>
                  <a:pt x="0" y="0"/>
                </a:moveTo>
                <a:lnTo>
                  <a:pt x="3101975" y="0"/>
                </a:lnTo>
              </a:path>
            </a:pathLst>
          </a:custGeom>
          <a:noFill/>
          <a:ln w="28575">
            <a:solidFill>
              <a:schemeClr val="accent3"/>
            </a:solidFill>
            <a:miter lim="800000"/>
            <a:headEnd/>
            <a:tailEnd/>
          </a:ln>
        </p:spPr>
        <p:txBody>
          <a:bodyPr rtlCol="0" anchor="ctr"/>
          <a:lstStyle/>
          <a:p>
            <a:pPr algn="ctr"/>
            <a:endParaRPr lang="en-US"/>
          </a:p>
        </p:txBody>
      </p:sp>
      <p:grpSp>
        <p:nvGrpSpPr>
          <p:cNvPr id="31786" name="Group 31785">
            <a:extLst>
              <a:ext uri="{FF2B5EF4-FFF2-40B4-BE49-F238E27FC236}">
                <a16:creationId xmlns:a16="http://schemas.microsoft.com/office/drawing/2014/main" id="{B9C889F7-E87C-13D7-BCCD-1CC54BE37429}"/>
              </a:ext>
            </a:extLst>
          </p:cNvPr>
          <p:cNvGrpSpPr/>
          <p:nvPr/>
        </p:nvGrpSpPr>
        <p:grpSpPr>
          <a:xfrm>
            <a:off x="1682750" y="2148967"/>
            <a:ext cx="1714500" cy="66111"/>
            <a:chOff x="1682750" y="2148967"/>
            <a:chExt cx="1714500" cy="66111"/>
          </a:xfrm>
        </p:grpSpPr>
        <p:sp>
          <p:nvSpPr>
            <p:cNvPr id="31769" name="Freeform 31768">
              <a:extLst>
                <a:ext uri="{FF2B5EF4-FFF2-40B4-BE49-F238E27FC236}">
                  <a16:creationId xmlns:a16="http://schemas.microsoft.com/office/drawing/2014/main" id="{8D82324E-EACD-D2EF-CA0A-63B9CE8EAA5F}"/>
                </a:ext>
              </a:extLst>
            </p:cNvPr>
            <p:cNvSpPr/>
            <p:nvPr/>
          </p:nvSpPr>
          <p:spPr bwMode="auto">
            <a:xfrm>
              <a:off x="1682750" y="2209800"/>
              <a:ext cx="1714500" cy="0"/>
            </a:xfrm>
            <a:custGeom>
              <a:avLst/>
              <a:gdLst>
                <a:gd name="connsiteX0" fmla="*/ 0 w 1714500"/>
                <a:gd name="connsiteY0" fmla="*/ 0 h 0"/>
                <a:gd name="connsiteX1" fmla="*/ 1714500 w 1714500"/>
                <a:gd name="connsiteY1" fmla="*/ 0 h 0"/>
              </a:gdLst>
              <a:ahLst/>
              <a:cxnLst>
                <a:cxn ang="0">
                  <a:pos x="connsiteX0" y="connsiteY0"/>
                </a:cxn>
                <a:cxn ang="0">
                  <a:pos x="connsiteX1" y="connsiteY1"/>
                </a:cxn>
              </a:cxnLst>
              <a:rect l="l" t="t" r="r" b="b"/>
              <a:pathLst>
                <a:path w="1714500">
                  <a:moveTo>
                    <a:pt x="0" y="0"/>
                  </a:moveTo>
                  <a:lnTo>
                    <a:pt x="1714500" y="0"/>
                  </a:lnTo>
                </a:path>
              </a:pathLst>
            </a:custGeom>
            <a:noFill/>
            <a:ln w="28575">
              <a:solidFill>
                <a:schemeClr val="accent4"/>
              </a:solidFill>
              <a:miter lim="800000"/>
              <a:headEnd/>
              <a:tailEnd/>
            </a:ln>
          </p:spPr>
          <p:txBody>
            <a:bodyPr rtlCol="0" anchor="ctr"/>
            <a:lstStyle/>
            <a:p>
              <a:pPr algn="ctr"/>
              <a:endParaRPr lang="en-US"/>
            </a:p>
          </p:txBody>
        </p:sp>
        <p:cxnSp>
          <p:nvCxnSpPr>
            <p:cNvPr id="31782" name="Straight Connector 31781">
              <a:extLst>
                <a:ext uri="{FF2B5EF4-FFF2-40B4-BE49-F238E27FC236}">
                  <a16:creationId xmlns:a16="http://schemas.microsoft.com/office/drawing/2014/main" id="{4E313507-BF24-B2A0-3DEF-E55DD1555BB3}"/>
                </a:ext>
              </a:extLst>
            </p:cNvPr>
            <p:cNvCxnSpPr>
              <a:cxnSpLocks/>
            </p:cNvCxnSpPr>
            <p:nvPr/>
          </p:nvCxnSpPr>
          <p:spPr bwMode="auto">
            <a:xfrm flipV="1">
              <a:off x="2906399" y="2148967"/>
              <a:ext cx="0" cy="64008"/>
            </a:xfrm>
            <a:prstGeom prst="line">
              <a:avLst/>
            </a:prstGeom>
            <a:noFill/>
            <a:ln w="28575" cap="flat" cmpd="sng" algn="ctr">
              <a:solidFill>
                <a:schemeClr val="accent4"/>
              </a:solidFill>
              <a:prstDash val="solid"/>
              <a:round/>
              <a:headEnd type="none" w="med" len="med"/>
              <a:tailEnd type="none" w="med" len="med"/>
            </a:ln>
            <a:effectLst/>
          </p:spPr>
        </p:cxnSp>
        <p:cxnSp>
          <p:nvCxnSpPr>
            <p:cNvPr id="31784" name="Straight Connector 31783">
              <a:extLst>
                <a:ext uri="{FF2B5EF4-FFF2-40B4-BE49-F238E27FC236}">
                  <a16:creationId xmlns:a16="http://schemas.microsoft.com/office/drawing/2014/main" id="{3A7618BE-A320-D989-7BAD-DB8093D0AF85}"/>
                </a:ext>
              </a:extLst>
            </p:cNvPr>
            <p:cNvCxnSpPr>
              <a:cxnSpLocks/>
            </p:cNvCxnSpPr>
            <p:nvPr/>
          </p:nvCxnSpPr>
          <p:spPr bwMode="auto">
            <a:xfrm flipV="1">
              <a:off x="3240423" y="2151005"/>
              <a:ext cx="0" cy="64008"/>
            </a:xfrm>
            <a:prstGeom prst="line">
              <a:avLst/>
            </a:prstGeom>
            <a:noFill/>
            <a:ln w="28575" cap="flat" cmpd="sng" algn="ctr">
              <a:solidFill>
                <a:schemeClr val="accent4"/>
              </a:solidFill>
              <a:prstDash val="solid"/>
              <a:round/>
              <a:headEnd type="none" w="med" len="med"/>
              <a:tailEnd type="none" w="med" len="med"/>
            </a:ln>
            <a:effectLst/>
          </p:spPr>
        </p:cxnSp>
        <p:cxnSp>
          <p:nvCxnSpPr>
            <p:cNvPr id="31785" name="Straight Connector 31784">
              <a:extLst>
                <a:ext uri="{FF2B5EF4-FFF2-40B4-BE49-F238E27FC236}">
                  <a16:creationId xmlns:a16="http://schemas.microsoft.com/office/drawing/2014/main" id="{7CA3E3DB-3F6F-3CBD-5063-D0C928DB9ABD}"/>
                </a:ext>
              </a:extLst>
            </p:cNvPr>
            <p:cNvCxnSpPr>
              <a:cxnSpLocks/>
            </p:cNvCxnSpPr>
            <p:nvPr/>
          </p:nvCxnSpPr>
          <p:spPr bwMode="auto">
            <a:xfrm flipV="1">
              <a:off x="3333772" y="2151070"/>
              <a:ext cx="0" cy="64008"/>
            </a:xfrm>
            <a:prstGeom prst="line">
              <a:avLst/>
            </a:prstGeom>
            <a:noFill/>
            <a:ln w="28575" cap="flat" cmpd="sng" algn="ctr">
              <a:solidFill>
                <a:schemeClr val="accent4"/>
              </a:solidFill>
              <a:prstDash val="solid"/>
              <a:round/>
              <a:headEnd type="none" w="med" len="med"/>
              <a:tailEnd type="none" w="med" len="med"/>
            </a:ln>
            <a:effectLst/>
          </p:spPr>
        </p:cxnSp>
      </p:gr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BV + AVD in Early-Stage cHL: PFS by Combined MTV/PET2 and Patient Relapse Information</a:t>
            </a:r>
            <a:endParaRPr lang="en-US" altLang="en-US" dirty="0"/>
          </a:p>
        </p:txBody>
      </p:sp>
      <p:sp>
        <p:nvSpPr>
          <p:cNvPr id="7" name="Content Placeholder 6">
            <a:extLst>
              <a:ext uri="{FF2B5EF4-FFF2-40B4-BE49-F238E27FC236}">
                <a16:creationId xmlns:a16="http://schemas.microsoft.com/office/drawing/2014/main" id="{4042236C-E12B-C894-9758-FE3EB93544EF}"/>
              </a:ext>
            </a:extLst>
          </p:cNvPr>
          <p:cNvSpPr>
            <a:spLocks noGrp="1"/>
          </p:cNvSpPr>
          <p:nvPr>
            <p:ph sz="half" idx="2"/>
          </p:nvPr>
        </p:nvSpPr>
        <p:spPr>
          <a:xfrm>
            <a:off x="6252634" y="4032317"/>
            <a:ext cx="5520266" cy="2157875"/>
          </a:xfrm>
        </p:spPr>
        <p:txBody>
          <a:bodyPr/>
          <a:lstStyle/>
          <a:p>
            <a:pPr>
              <a:spcAft>
                <a:spcPts val="0"/>
              </a:spcAft>
            </a:pPr>
            <a:r>
              <a:rPr lang="en-US" sz="1800" b="1" dirty="0"/>
              <a:t>After 4 </a:t>
            </a:r>
            <a:r>
              <a:rPr lang="en-US" sz="1800" b="1" dirty="0" err="1"/>
              <a:t>yr</a:t>
            </a:r>
            <a:r>
              <a:rPr lang="en-US" sz="1800" b="1" dirty="0"/>
              <a:t>, total of 4 patients experienced progression events</a:t>
            </a:r>
          </a:p>
          <a:p>
            <a:pPr lvl="1">
              <a:spcAft>
                <a:spcPts val="0"/>
              </a:spcAft>
            </a:pPr>
            <a:r>
              <a:rPr lang="en-US" sz="1600" dirty="0"/>
              <a:t>1 patient with MTV-H/PET2(-) disease progression received salvage R-ICE → autoSCT, and 1 received salvage pembrolizumab-GVD → autoSCT</a:t>
            </a:r>
          </a:p>
          <a:p>
            <a:pPr lvl="1">
              <a:spcAft>
                <a:spcPts val="0"/>
              </a:spcAft>
            </a:pPr>
            <a:r>
              <a:rPr lang="en-US" sz="1600" dirty="0"/>
              <a:t>2 patients who had MTV-H/PET2(+) disease progression received salvage augmented ICE → radiation + autoSCT*</a:t>
            </a:r>
          </a:p>
          <a:p>
            <a:pPr>
              <a:spcAft>
                <a:spcPts val="0"/>
              </a:spcAft>
            </a:pPr>
            <a:endParaRPr lang="en-US" sz="18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47920" y="6365469"/>
            <a:ext cx="387789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Stuver. ASH 2022. Abstr 730.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4" name="TextBox 33">
            <a:extLst>
              <a:ext uri="{FF2B5EF4-FFF2-40B4-BE49-F238E27FC236}">
                <a16:creationId xmlns:a16="http://schemas.microsoft.com/office/drawing/2014/main" id="{6682B95B-0671-031C-14F5-F5097543BDD6}"/>
              </a:ext>
            </a:extLst>
          </p:cNvPr>
          <p:cNvSpPr txBox="1"/>
          <p:nvPr/>
        </p:nvSpPr>
        <p:spPr>
          <a:xfrm>
            <a:off x="1457849" y="5227197"/>
            <a:ext cx="36740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36</a:t>
            </a:r>
          </a:p>
        </p:txBody>
      </p:sp>
      <p:sp>
        <p:nvSpPr>
          <p:cNvPr id="35" name="TextBox 34">
            <a:extLst>
              <a:ext uri="{FF2B5EF4-FFF2-40B4-BE49-F238E27FC236}">
                <a16:creationId xmlns:a16="http://schemas.microsoft.com/office/drawing/2014/main" id="{58B946A0-0B93-3205-D419-9B24ACD51216}"/>
              </a:ext>
            </a:extLst>
          </p:cNvPr>
          <p:cNvSpPr txBox="1"/>
          <p:nvPr/>
        </p:nvSpPr>
        <p:spPr>
          <a:xfrm>
            <a:off x="1503534" y="5473562"/>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5</a:t>
            </a:r>
          </a:p>
        </p:txBody>
      </p:sp>
      <p:sp>
        <p:nvSpPr>
          <p:cNvPr id="36" name="TextBox 35">
            <a:extLst>
              <a:ext uri="{FF2B5EF4-FFF2-40B4-BE49-F238E27FC236}">
                <a16:creationId xmlns:a16="http://schemas.microsoft.com/office/drawing/2014/main" id="{F4FC554A-2E93-8670-EE7E-C93428F1FB3F}"/>
              </a:ext>
            </a:extLst>
          </p:cNvPr>
          <p:cNvSpPr txBox="1"/>
          <p:nvPr/>
        </p:nvSpPr>
        <p:spPr>
          <a:xfrm>
            <a:off x="1457849" y="5706266"/>
            <a:ext cx="36740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38</a:t>
            </a:r>
          </a:p>
        </p:txBody>
      </p:sp>
      <p:sp>
        <p:nvSpPr>
          <p:cNvPr id="37" name="TextBox 36">
            <a:extLst>
              <a:ext uri="{FF2B5EF4-FFF2-40B4-BE49-F238E27FC236}">
                <a16:creationId xmlns:a16="http://schemas.microsoft.com/office/drawing/2014/main" id="{0641F320-C654-799E-366E-C00AF9A777D3}"/>
              </a:ext>
            </a:extLst>
          </p:cNvPr>
          <p:cNvSpPr txBox="1"/>
          <p:nvPr/>
        </p:nvSpPr>
        <p:spPr>
          <a:xfrm>
            <a:off x="1503534" y="5929819"/>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5</a:t>
            </a:r>
          </a:p>
        </p:txBody>
      </p:sp>
      <p:sp>
        <p:nvSpPr>
          <p:cNvPr id="38" name="TextBox 37">
            <a:extLst>
              <a:ext uri="{FF2B5EF4-FFF2-40B4-BE49-F238E27FC236}">
                <a16:creationId xmlns:a16="http://schemas.microsoft.com/office/drawing/2014/main" id="{E4466028-D31E-664E-5131-2FDED56589E6}"/>
              </a:ext>
            </a:extLst>
          </p:cNvPr>
          <p:cNvSpPr txBox="1"/>
          <p:nvPr/>
        </p:nvSpPr>
        <p:spPr>
          <a:xfrm>
            <a:off x="2214080" y="5227197"/>
            <a:ext cx="36740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33</a:t>
            </a:r>
          </a:p>
        </p:txBody>
      </p:sp>
      <p:sp>
        <p:nvSpPr>
          <p:cNvPr id="39" name="TextBox 38">
            <a:extLst>
              <a:ext uri="{FF2B5EF4-FFF2-40B4-BE49-F238E27FC236}">
                <a16:creationId xmlns:a16="http://schemas.microsoft.com/office/drawing/2014/main" id="{A3089B50-D0C4-AEB6-A70E-56DE62488E9F}"/>
              </a:ext>
            </a:extLst>
          </p:cNvPr>
          <p:cNvSpPr txBox="1"/>
          <p:nvPr/>
        </p:nvSpPr>
        <p:spPr>
          <a:xfrm>
            <a:off x="2259765" y="5473562"/>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5</a:t>
            </a:r>
          </a:p>
        </p:txBody>
      </p:sp>
      <p:sp>
        <p:nvSpPr>
          <p:cNvPr id="40" name="TextBox 39">
            <a:extLst>
              <a:ext uri="{FF2B5EF4-FFF2-40B4-BE49-F238E27FC236}">
                <a16:creationId xmlns:a16="http://schemas.microsoft.com/office/drawing/2014/main" id="{8E637930-9766-75FC-C600-9D859A212544}"/>
              </a:ext>
            </a:extLst>
          </p:cNvPr>
          <p:cNvSpPr txBox="1"/>
          <p:nvPr/>
        </p:nvSpPr>
        <p:spPr>
          <a:xfrm>
            <a:off x="2214080" y="5706266"/>
            <a:ext cx="36740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34</a:t>
            </a:r>
          </a:p>
        </p:txBody>
      </p:sp>
      <p:sp>
        <p:nvSpPr>
          <p:cNvPr id="41" name="TextBox 40">
            <a:extLst>
              <a:ext uri="{FF2B5EF4-FFF2-40B4-BE49-F238E27FC236}">
                <a16:creationId xmlns:a16="http://schemas.microsoft.com/office/drawing/2014/main" id="{C1A79AA4-F751-880F-5EBA-4D1E7E4462E3}"/>
              </a:ext>
            </a:extLst>
          </p:cNvPr>
          <p:cNvSpPr txBox="1"/>
          <p:nvPr/>
        </p:nvSpPr>
        <p:spPr>
          <a:xfrm>
            <a:off x="2259765" y="5929819"/>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3</a:t>
            </a:r>
          </a:p>
        </p:txBody>
      </p:sp>
      <p:sp>
        <p:nvSpPr>
          <p:cNvPr id="42" name="TextBox 41">
            <a:extLst>
              <a:ext uri="{FF2B5EF4-FFF2-40B4-BE49-F238E27FC236}">
                <a16:creationId xmlns:a16="http://schemas.microsoft.com/office/drawing/2014/main" id="{B7A8D787-9545-99CF-0856-820EDEFE81F2}"/>
              </a:ext>
            </a:extLst>
          </p:cNvPr>
          <p:cNvSpPr txBox="1"/>
          <p:nvPr/>
        </p:nvSpPr>
        <p:spPr>
          <a:xfrm>
            <a:off x="2973753" y="5227197"/>
            <a:ext cx="36740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20</a:t>
            </a:r>
          </a:p>
        </p:txBody>
      </p:sp>
      <p:sp>
        <p:nvSpPr>
          <p:cNvPr id="43" name="TextBox 42">
            <a:extLst>
              <a:ext uri="{FF2B5EF4-FFF2-40B4-BE49-F238E27FC236}">
                <a16:creationId xmlns:a16="http://schemas.microsoft.com/office/drawing/2014/main" id="{E950ED30-C861-F002-4D7D-65BC046542AA}"/>
              </a:ext>
            </a:extLst>
          </p:cNvPr>
          <p:cNvSpPr txBox="1"/>
          <p:nvPr/>
        </p:nvSpPr>
        <p:spPr>
          <a:xfrm>
            <a:off x="3019438" y="5473562"/>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3</a:t>
            </a:r>
          </a:p>
        </p:txBody>
      </p:sp>
      <p:sp>
        <p:nvSpPr>
          <p:cNvPr id="44" name="TextBox 43">
            <a:extLst>
              <a:ext uri="{FF2B5EF4-FFF2-40B4-BE49-F238E27FC236}">
                <a16:creationId xmlns:a16="http://schemas.microsoft.com/office/drawing/2014/main" id="{0514BC62-6135-E03A-2B6F-19F2C127B50A}"/>
              </a:ext>
            </a:extLst>
          </p:cNvPr>
          <p:cNvSpPr txBox="1"/>
          <p:nvPr/>
        </p:nvSpPr>
        <p:spPr>
          <a:xfrm>
            <a:off x="2973753" y="5706266"/>
            <a:ext cx="36740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24</a:t>
            </a:r>
          </a:p>
        </p:txBody>
      </p:sp>
      <p:sp>
        <p:nvSpPr>
          <p:cNvPr id="45" name="TextBox 44">
            <a:extLst>
              <a:ext uri="{FF2B5EF4-FFF2-40B4-BE49-F238E27FC236}">
                <a16:creationId xmlns:a16="http://schemas.microsoft.com/office/drawing/2014/main" id="{A1FBA9B9-A7BE-A98F-04D6-AB8300991F65}"/>
              </a:ext>
            </a:extLst>
          </p:cNvPr>
          <p:cNvSpPr txBox="1"/>
          <p:nvPr/>
        </p:nvSpPr>
        <p:spPr>
          <a:xfrm>
            <a:off x="3019438" y="5929819"/>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3</a:t>
            </a:r>
          </a:p>
        </p:txBody>
      </p:sp>
      <p:sp>
        <p:nvSpPr>
          <p:cNvPr id="46" name="TextBox 45">
            <a:extLst>
              <a:ext uri="{FF2B5EF4-FFF2-40B4-BE49-F238E27FC236}">
                <a16:creationId xmlns:a16="http://schemas.microsoft.com/office/drawing/2014/main" id="{53290A78-4E99-13FD-2450-ABC032291244}"/>
              </a:ext>
            </a:extLst>
          </p:cNvPr>
          <p:cNvSpPr txBox="1"/>
          <p:nvPr/>
        </p:nvSpPr>
        <p:spPr>
          <a:xfrm>
            <a:off x="3753262" y="5227197"/>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6</a:t>
            </a:r>
          </a:p>
        </p:txBody>
      </p:sp>
      <p:sp>
        <p:nvSpPr>
          <p:cNvPr id="47" name="TextBox 46">
            <a:extLst>
              <a:ext uri="{FF2B5EF4-FFF2-40B4-BE49-F238E27FC236}">
                <a16:creationId xmlns:a16="http://schemas.microsoft.com/office/drawing/2014/main" id="{207BA959-6D65-B644-3F29-5AB9CAB4D380}"/>
              </a:ext>
            </a:extLst>
          </p:cNvPr>
          <p:cNvSpPr txBox="1"/>
          <p:nvPr/>
        </p:nvSpPr>
        <p:spPr>
          <a:xfrm>
            <a:off x="3753262" y="5473562"/>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0</a:t>
            </a:r>
          </a:p>
        </p:txBody>
      </p:sp>
      <p:sp>
        <p:nvSpPr>
          <p:cNvPr id="48" name="TextBox 47">
            <a:extLst>
              <a:ext uri="{FF2B5EF4-FFF2-40B4-BE49-F238E27FC236}">
                <a16:creationId xmlns:a16="http://schemas.microsoft.com/office/drawing/2014/main" id="{533E6CDE-7744-BA2A-6ED1-DD486C8637CF}"/>
              </a:ext>
            </a:extLst>
          </p:cNvPr>
          <p:cNvSpPr txBox="1"/>
          <p:nvPr/>
        </p:nvSpPr>
        <p:spPr>
          <a:xfrm>
            <a:off x="3707577" y="5706266"/>
            <a:ext cx="36740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12</a:t>
            </a:r>
          </a:p>
        </p:txBody>
      </p:sp>
      <p:sp>
        <p:nvSpPr>
          <p:cNvPr id="49" name="TextBox 48">
            <a:extLst>
              <a:ext uri="{FF2B5EF4-FFF2-40B4-BE49-F238E27FC236}">
                <a16:creationId xmlns:a16="http://schemas.microsoft.com/office/drawing/2014/main" id="{BAF4A8B1-3FFB-6C8F-5A2E-13F63230F30C}"/>
              </a:ext>
            </a:extLst>
          </p:cNvPr>
          <p:cNvSpPr txBox="1"/>
          <p:nvPr/>
        </p:nvSpPr>
        <p:spPr>
          <a:xfrm>
            <a:off x="3753262" y="5929819"/>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1</a:t>
            </a:r>
          </a:p>
        </p:txBody>
      </p:sp>
      <p:sp>
        <p:nvSpPr>
          <p:cNvPr id="50" name="TextBox 49">
            <a:extLst>
              <a:ext uri="{FF2B5EF4-FFF2-40B4-BE49-F238E27FC236}">
                <a16:creationId xmlns:a16="http://schemas.microsoft.com/office/drawing/2014/main" id="{6E53472B-5529-04C2-784A-AE0FC6728448}"/>
              </a:ext>
            </a:extLst>
          </p:cNvPr>
          <p:cNvSpPr txBox="1"/>
          <p:nvPr/>
        </p:nvSpPr>
        <p:spPr>
          <a:xfrm>
            <a:off x="4526253" y="5227197"/>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1</a:t>
            </a:r>
          </a:p>
        </p:txBody>
      </p:sp>
      <p:sp>
        <p:nvSpPr>
          <p:cNvPr id="51" name="TextBox 50">
            <a:extLst>
              <a:ext uri="{FF2B5EF4-FFF2-40B4-BE49-F238E27FC236}">
                <a16:creationId xmlns:a16="http://schemas.microsoft.com/office/drawing/2014/main" id="{31F92D4E-F03F-1620-07F2-5B17D6FF6A0B}"/>
              </a:ext>
            </a:extLst>
          </p:cNvPr>
          <p:cNvSpPr txBox="1"/>
          <p:nvPr/>
        </p:nvSpPr>
        <p:spPr>
          <a:xfrm>
            <a:off x="4526253" y="5473562"/>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0</a:t>
            </a:r>
          </a:p>
        </p:txBody>
      </p:sp>
      <p:sp>
        <p:nvSpPr>
          <p:cNvPr id="52" name="TextBox 51">
            <a:extLst>
              <a:ext uri="{FF2B5EF4-FFF2-40B4-BE49-F238E27FC236}">
                <a16:creationId xmlns:a16="http://schemas.microsoft.com/office/drawing/2014/main" id="{716C1112-5227-EBEF-630E-DC0946266435}"/>
              </a:ext>
            </a:extLst>
          </p:cNvPr>
          <p:cNvSpPr txBox="1"/>
          <p:nvPr/>
        </p:nvSpPr>
        <p:spPr>
          <a:xfrm>
            <a:off x="4526253" y="5706266"/>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2</a:t>
            </a:r>
          </a:p>
        </p:txBody>
      </p:sp>
      <p:sp>
        <p:nvSpPr>
          <p:cNvPr id="53" name="TextBox 52">
            <a:extLst>
              <a:ext uri="{FF2B5EF4-FFF2-40B4-BE49-F238E27FC236}">
                <a16:creationId xmlns:a16="http://schemas.microsoft.com/office/drawing/2014/main" id="{92AFFB1C-3991-0DE1-CC4B-3AB6E85B8DF7}"/>
              </a:ext>
            </a:extLst>
          </p:cNvPr>
          <p:cNvSpPr txBox="1"/>
          <p:nvPr/>
        </p:nvSpPr>
        <p:spPr>
          <a:xfrm>
            <a:off x="4526253" y="5929819"/>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0</a:t>
            </a:r>
          </a:p>
        </p:txBody>
      </p:sp>
      <p:sp>
        <p:nvSpPr>
          <p:cNvPr id="54" name="TextBox 53">
            <a:extLst>
              <a:ext uri="{FF2B5EF4-FFF2-40B4-BE49-F238E27FC236}">
                <a16:creationId xmlns:a16="http://schemas.microsoft.com/office/drawing/2014/main" id="{32C7D242-9784-0FB4-D8C6-750BEB0B306D}"/>
              </a:ext>
            </a:extLst>
          </p:cNvPr>
          <p:cNvSpPr txBox="1"/>
          <p:nvPr/>
        </p:nvSpPr>
        <p:spPr>
          <a:xfrm>
            <a:off x="5260196" y="5227197"/>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0</a:t>
            </a:r>
          </a:p>
        </p:txBody>
      </p:sp>
      <p:sp>
        <p:nvSpPr>
          <p:cNvPr id="55" name="TextBox 54">
            <a:extLst>
              <a:ext uri="{FF2B5EF4-FFF2-40B4-BE49-F238E27FC236}">
                <a16:creationId xmlns:a16="http://schemas.microsoft.com/office/drawing/2014/main" id="{136803F4-7513-4FC9-C806-2D3EBDF26BDA}"/>
              </a:ext>
            </a:extLst>
          </p:cNvPr>
          <p:cNvSpPr txBox="1"/>
          <p:nvPr/>
        </p:nvSpPr>
        <p:spPr>
          <a:xfrm>
            <a:off x="5260196" y="5473562"/>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0</a:t>
            </a:r>
          </a:p>
        </p:txBody>
      </p:sp>
      <p:sp>
        <p:nvSpPr>
          <p:cNvPr id="56" name="TextBox 55">
            <a:extLst>
              <a:ext uri="{FF2B5EF4-FFF2-40B4-BE49-F238E27FC236}">
                <a16:creationId xmlns:a16="http://schemas.microsoft.com/office/drawing/2014/main" id="{F769546D-EF81-67C7-6888-681768353598}"/>
              </a:ext>
            </a:extLst>
          </p:cNvPr>
          <p:cNvSpPr txBox="1"/>
          <p:nvPr/>
        </p:nvSpPr>
        <p:spPr>
          <a:xfrm>
            <a:off x="5260196" y="5706266"/>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0</a:t>
            </a:r>
          </a:p>
        </p:txBody>
      </p:sp>
      <p:sp>
        <p:nvSpPr>
          <p:cNvPr id="57" name="TextBox 56">
            <a:extLst>
              <a:ext uri="{FF2B5EF4-FFF2-40B4-BE49-F238E27FC236}">
                <a16:creationId xmlns:a16="http://schemas.microsoft.com/office/drawing/2014/main" id="{891E873B-2406-FF7C-3F76-B773A2F44104}"/>
              </a:ext>
            </a:extLst>
          </p:cNvPr>
          <p:cNvSpPr txBox="1"/>
          <p:nvPr/>
        </p:nvSpPr>
        <p:spPr>
          <a:xfrm>
            <a:off x="5260196" y="5929819"/>
            <a:ext cx="276038" cy="307777"/>
          </a:xfrm>
          <a:prstGeom prst="rect">
            <a:avLst/>
          </a:prstGeom>
          <a:noFill/>
        </p:spPr>
        <p:txBody>
          <a:bodyPr wrap="none" rtlCol="0">
            <a:spAutoFit/>
          </a:bodyPr>
          <a:lstStyle/>
          <a:p>
            <a:pPr algn="ctr" defTabSz="457200" eaLnBrk="1" hangingPunct="1"/>
            <a:r>
              <a:rPr lang="en-US" sz="1400" b="0" dirty="0">
                <a:solidFill>
                  <a:prstClr val="black"/>
                </a:solidFill>
                <a:latin typeface="+mj-lt"/>
                <a:ea typeface="Geneva" charset="0"/>
              </a:rPr>
              <a:t>0</a:t>
            </a:r>
          </a:p>
        </p:txBody>
      </p:sp>
      <p:sp>
        <p:nvSpPr>
          <p:cNvPr id="31753" name="TextBox 31752">
            <a:extLst>
              <a:ext uri="{FF2B5EF4-FFF2-40B4-BE49-F238E27FC236}">
                <a16:creationId xmlns:a16="http://schemas.microsoft.com/office/drawing/2014/main" id="{F1DDA158-EF25-B9CF-F193-7F45C6CC7750}"/>
              </a:ext>
            </a:extLst>
          </p:cNvPr>
          <p:cNvSpPr txBox="1"/>
          <p:nvPr/>
        </p:nvSpPr>
        <p:spPr>
          <a:xfrm>
            <a:off x="3800877" y="3204713"/>
            <a:ext cx="623889" cy="276999"/>
          </a:xfrm>
          <a:prstGeom prst="rect">
            <a:avLst/>
          </a:prstGeom>
          <a:noFill/>
        </p:spPr>
        <p:txBody>
          <a:bodyPr wrap="none" rtlCol="0">
            <a:spAutoFit/>
          </a:bodyPr>
          <a:lstStyle/>
          <a:p>
            <a:pPr defTabSz="457200" eaLnBrk="1" hangingPunct="1"/>
            <a:r>
              <a:rPr lang="en-US" sz="1200" dirty="0">
                <a:solidFill>
                  <a:prstClr val="black"/>
                </a:solidFill>
                <a:latin typeface="Calibri"/>
                <a:ea typeface="Geneva" charset="0"/>
              </a:rPr>
              <a:t>Cohort</a:t>
            </a:r>
          </a:p>
        </p:txBody>
      </p:sp>
      <p:sp>
        <p:nvSpPr>
          <p:cNvPr id="31754" name="TextBox 31753">
            <a:extLst>
              <a:ext uri="{FF2B5EF4-FFF2-40B4-BE49-F238E27FC236}">
                <a16:creationId xmlns:a16="http://schemas.microsoft.com/office/drawing/2014/main" id="{4A3FF1FC-A2A8-1444-22E8-BB7912582530}"/>
              </a:ext>
            </a:extLst>
          </p:cNvPr>
          <p:cNvSpPr txBox="1"/>
          <p:nvPr/>
        </p:nvSpPr>
        <p:spPr>
          <a:xfrm>
            <a:off x="4654401" y="3204713"/>
            <a:ext cx="938142" cy="276999"/>
          </a:xfrm>
          <a:prstGeom prst="rect">
            <a:avLst/>
          </a:prstGeom>
          <a:noFill/>
        </p:spPr>
        <p:txBody>
          <a:bodyPr wrap="none" rtlCol="0">
            <a:spAutoFit/>
          </a:bodyPr>
          <a:lstStyle/>
          <a:p>
            <a:pPr defTabSz="457200" eaLnBrk="1" hangingPunct="1"/>
            <a:r>
              <a:rPr lang="en-US" sz="1200" dirty="0">
                <a:solidFill>
                  <a:prstClr val="black"/>
                </a:solidFill>
                <a:latin typeface="Calibri"/>
                <a:ea typeface="Geneva" charset="0"/>
              </a:rPr>
              <a:t>4-Yr PFS (%)</a:t>
            </a:r>
          </a:p>
        </p:txBody>
      </p:sp>
      <p:sp>
        <p:nvSpPr>
          <p:cNvPr id="31756" name="TextBox 31755">
            <a:extLst>
              <a:ext uri="{FF2B5EF4-FFF2-40B4-BE49-F238E27FC236}">
                <a16:creationId xmlns:a16="http://schemas.microsoft.com/office/drawing/2014/main" id="{89395184-4A07-B3AF-0AC2-D2942BEFB2A6}"/>
              </a:ext>
            </a:extLst>
          </p:cNvPr>
          <p:cNvSpPr txBox="1"/>
          <p:nvPr/>
        </p:nvSpPr>
        <p:spPr>
          <a:xfrm>
            <a:off x="3598808" y="3419752"/>
            <a:ext cx="1089209" cy="276999"/>
          </a:xfrm>
          <a:prstGeom prst="rect">
            <a:avLst/>
          </a:prstGeom>
          <a:noFill/>
        </p:spPr>
        <p:txBody>
          <a:bodyPr wrap="none" rtlCol="0">
            <a:spAutoFit/>
          </a:bodyPr>
          <a:lstStyle/>
          <a:p>
            <a:pPr defTabSz="457200" eaLnBrk="1" hangingPunct="1"/>
            <a:r>
              <a:rPr lang="en-US" sz="1200" b="0" dirty="0">
                <a:solidFill>
                  <a:prstClr val="black"/>
                </a:solidFill>
                <a:latin typeface="Calibri"/>
                <a:ea typeface="Geneva" charset="0"/>
              </a:rPr>
              <a:t>MTV-L/PET2(-)</a:t>
            </a:r>
          </a:p>
        </p:txBody>
      </p:sp>
      <p:sp>
        <p:nvSpPr>
          <p:cNvPr id="31757" name="TextBox 31756">
            <a:extLst>
              <a:ext uri="{FF2B5EF4-FFF2-40B4-BE49-F238E27FC236}">
                <a16:creationId xmlns:a16="http://schemas.microsoft.com/office/drawing/2014/main" id="{C8570AAE-2ED5-AE70-3D5D-B826671AC1AE}"/>
              </a:ext>
            </a:extLst>
          </p:cNvPr>
          <p:cNvSpPr txBox="1"/>
          <p:nvPr/>
        </p:nvSpPr>
        <p:spPr>
          <a:xfrm>
            <a:off x="3598808" y="3655615"/>
            <a:ext cx="1119665" cy="276999"/>
          </a:xfrm>
          <a:prstGeom prst="rect">
            <a:avLst/>
          </a:prstGeom>
          <a:noFill/>
        </p:spPr>
        <p:txBody>
          <a:bodyPr wrap="none" rtlCol="0">
            <a:spAutoFit/>
          </a:bodyPr>
          <a:lstStyle/>
          <a:p>
            <a:pPr defTabSz="457200" eaLnBrk="1" hangingPunct="1"/>
            <a:r>
              <a:rPr lang="en-US" sz="1200" b="0" dirty="0">
                <a:solidFill>
                  <a:prstClr val="black"/>
                </a:solidFill>
                <a:latin typeface="Calibri"/>
                <a:ea typeface="Geneva" charset="0"/>
              </a:rPr>
              <a:t>MTV-L/PET2(+)</a:t>
            </a:r>
          </a:p>
        </p:txBody>
      </p:sp>
      <p:sp>
        <p:nvSpPr>
          <p:cNvPr id="31758" name="TextBox 31757">
            <a:extLst>
              <a:ext uri="{FF2B5EF4-FFF2-40B4-BE49-F238E27FC236}">
                <a16:creationId xmlns:a16="http://schemas.microsoft.com/office/drawing/2014/main" id="{B5979C4F-4E8B-FB05-60B5-40342809C90C}"/>
              </a:ext>
            </a:extLst>
          </p:cNvPr>
          <p:cNvSpPr txBox="1"/>
          <p:nvPr/>
        </p:nvSpPr>
        <p:spPr>
          <a:xfrm>
            <a:off x="3598808" y="3891478"/>
            <a:ext cx="1121269" cy="276999"/>
          </a:xfrm>
          <a:prstGeom prst="rect">
            <a:avLst/>
          </a:prstGeom>
          <a:noFill/>
        </p:spPr>
        <p:txBody>
          <a:bodyPr wrap="none" rtlCol="0">
            <a:spAutoFit/>
          </a:bodyPr>
          <a:lstStyle/>
          <a:p>
            <a:pPr defTabSz="457200" eaLnBrk="1" hangingPunct="1"/>
            <a:r>
              <a:rPr lang="en-US" sz="1200" b="0" dirty="0">
                <a:solidFill>
                  <a:prstClr val="black"/>
                </a:solidFill>
                <a:latin typeface="Calibri"/>
                <a:ea typeface="Geneva" charset="0"/>
              </a:rPr>
              <a:t>MTV-H/PET2(-)</a:t>
            </a:r>
          </a:p>
        </p:txBody>
      </p:sp>
      <p:sp>
        <p:nvSpPr>
          <p:cNvPr id="31759" name="TextBox 31758">
            <a:extLst>
              <a:ext uri="{FF2B5EF4-FFF2-40B4-BE49-F238E27FC236}">
                <a16:creationId xmlns:a16="http://schemas.microsoft.com/office/drawing/2014/main" id="{D3735FEE-8EAA-9CCC-AB20-0D24DCE57E45}"/>
              </a:ext>
            </a:extLst>
          </p:cNvPr>
          <p:cNvSpPr txBox="1"/>
          <p:nvPr/>
        </p:nvSpPr>
        <p:spPr>
          <a:xfrm>
            <a:off x="3598808" y="4127342"/>
            <a:ext cx="1151726" cy="276999"/>
          </a:xfrm>
          <a:prstGeom prst="rect">
            <a:avLst/>
          </a:prstGeom>
          <a:noFill/>
        </p:spPr>
        <p:txBody>
          <a:bodyPr wrap="none" rtlCol="0">
            <a:spAutoFit/>
          </a:bodyPr>
          <a:lstStyle/>
          <a:p>
            <a:pPr defTabSz="457200" eaLnBrk="1" hangingPunct="1"/>
            <a:r>
              <a:rPr lang="en-US" sz="1200" b="0" dirty="0">
                <a:solidFill>
                  <a:prstClr val="black"/>
                </a:solidFill>
                <a:latin typeface="Calibri"/>
                <a:ea typeface="Geneva" charset="0"/>
              </a:rPr>
              <a:t>MTV-H/PET2(+)</a:t>
            </a:r>
          </a:p>
        </p:txBody>
      </p:sp>
      <p:sp>
        <p:nvSpPr>
          <p:cNvPr id="31760" name="TextBox 31759">
            <a:extLst>
              <a:ext uri="{FF2B5EF4-FFF2-40B4-BE49-F238E27FC236}">
                <a16:creationId xmlns:a16="http://schemas.microsoft.com/office/drawing/2014/main" id="{591CDD8F-FB56-4BAA-344D-EAD25E7D77AA}"/>
              </a:ext>
            </a:extLst>
          </p:cNvPr>
          <p:cNvSpPr txBox="1"/>
          <p:nvPr/>
        </p:nvSpPr>
        <p:spPr>
          <a:xfrm>
            <a:off x="4931447" y="3419752"/>
            <a:ext cx="420308" cy="276999"/>
          </a:xfrm>
          <a:prstGeom prst="rect">
            <a:avLst/>
          </a:prstGeom>
          <a:noFill/>
        </p:spPr>
        <p:txBody>
          <a:bodyPr wrap="none" rtlCol="0">
            <a:spAutoFit/>
          </a:bodyPr>
          <a:lstStyle/>
          <a:p>
            <a:pPr defTabSz="457200" eaLnBrk="1" hangingPunct="1"/>
            <a:r>
              <a:rPr lang="en-US" sz="1200" b="0" dirty="0">
                <a:solidFill>
                  <a:prstClr val="black"/>
                </a:solidFill>
                <a:latin typeface="Calibri"/>
                <a:ea typeface="Geneva" charset="0"/>
              </a:rPr>
              <a:t>100</a:t>
            </a:r>
          </a:p>
        </p:txBody>
      </p:sp>
      <p:sp>
        <p:nvSpPr>
          <p:cNvPr id="31761" name="TextBox 31760">
            <a:extLst>
              <a:ext uri="{FF2B5EF4-FFF2-40B4-BE49-F238E27FC236}">
                <a16:creationId xmlns:a16="http://schemas.microsoft.com/office/drawing/2014/main" id="{F360F45E-2783-164B-473A-D6C7CF8D9B7D}"/>
              </a:ext>
            </a:extLst>
          </p:cNvPr>
          <p:cNvSpPr txBox="1"/>
          <p:nvPr/>
        </p:nvSpPr>
        <p:spPr>
          <a:xfrm>
            <a:off x="4931447" y="3655615"/>
            <a:ext cx="420308" cy="276999"/>
          </a:xfrm>
          <a:prstGeom prst="rect">
            <a:avLst/>
          </a:prstGeom>
          <a:noFill/>
        </p:spPr>
        <p:txBody>
          <a:bodyPr wrap="none" rtlCol="0">
            <a:spAutoFit/>
          </a:bodyPr>
          <a:lstStyle/>
          <a:p>
            <a:pPr defTabSz="457200" eaLnBrk="1" hangingPunct="1"/>
            <a:r>
              <a:rPr lang="en-US" sz="1200" b="0" dirty="0">
                <a:solidFill>
                  <a:prstClr val="black"/>
                </a:solidFill>
                <a:latin typeface="Calibri"/>
                <a:ea typeface="Geneva" charset="0"/>
              </a:rPr>
              <a:t>100</a:t>
            </a:r>
          </a:p>
        </p:txBody>
      </p:sp>
      <p:sp>
        <p:nvSpPr>
          <p:cNvPr id="31762" name="TextBox 31761">
            <a:extLst>
              <a:ext uri="{FF2B5EF4-FFF2-40B4-BE49-F238E27FC236}">
                <a16:creationId xmlns:a16="http://schemas.microsoft.com/office/drawing/2014/main" id="{A1A50E16-68A9-64B4-B0B9-444834E93C59}"/>
              </a:ext>
            </a:extLst>
          </p:cNvPr>
          <p:cNvSpPr txBox="1"/>
          <p:nvPr/>
        </p:nvSpPr>
        <p:spPr>
          <a:xfrm>
            <a:off x="4970721" y="3894921"/>
            <a:ext cx="341760" cy="276999"/>
          </a:xfrm>
          <a:prstGeom prst="rect">
            <a:avLst/>
          </a:prstGeom>
          <a:noFill/>
        </p:spPr>
        <p:txBody>
          <a:bodyPr wrap="none" rtlCol="0">
            <a:spAutoFit/>
          </a:bodyPr>
          <a:lstStyle/>
          <a:p>
            <a:pPr defTabSz="457200" eaLnBrk="1" hangingPunct="1"/>
            <a:r>
              <a:rPr lang="en-US" sz="1200" b="0" dirty="0">
                <a:solidFill>
                  <a:prstClr val="black"/>
                </a:solidFill>
                <a:latin typeface="Calibri"/>
                <a:ea typeface="Geneva" charset="0"/>
              </a:rPr>
              <a:t>95</a:t>
            </a:r>
          </a:p>
        </p:txBody>
      </p:sp>
      <p:sp>
        <p:nvSpPr>
          <p:cNvPr id="31763" name="TextBox 31762">
            <a:extLst>
              <a:ext uri="{FF2B5EF4-FFF2-40B4-BE49-F238E27FC236}">
                <a16:creationId xmlns:a16="http://schemas.microsoft.com/office/drawing/2014/main" id="{D9F9B230-CB18-E17D-76E9-CE2B9863C2F0}"/>
              </a:ext>
            </a:extLst>
          </p:cNvPr>
          <p:cNvSpPr txBox="1"/>
          <p:nvPr/>
        </p:nvSpPr>
        <p:spPr>
          <a:xfrm>
            <a:off x="4970721" y="4127342"/>
            <a:ext cx="341760" cy="276999"/>
          </a:xfrm>
          <a:prstGeom prst="rect">
            <a:avLst/>
          </a:prstGeom>
          <a:noFill/>
        </p:spPr>
        <p:txBody>
          <a:bodyPr wrap="none" rtlCol="0">
            <a:spAutoFit/>
          </a:bodyPr>
          <a:lstStyle/>
          <a:p>
            <a:pPr defTabSz="457200" eaLnBrk="1" hangingPunct="1"/>
            <a:r>
              <a:rPr lang="en-US" sz="1200" b="0" dirty="0">
                <a:solidFill>
                  <a:prstClr val="black"/>
                </a:solidFill>
                <a:latin typeface="Calibri"/>
                <a:ea typeface="Geneva" charset="0"/>
              </a:rPr>
              <a:t>60</a:t>
            </a:r>
          </a:p>
        </p:txBody>
      </p:sp>
      <p:graphicFrame>
        <p:nvGraphicFramePr>
          <p:cNvPr id="8" name="Group 3">
            <a:extLst>
              <a:ext uri="{FF2B5EF4-FFF2-40B4-BE49-F238E27FC236}">
                <a16:creationId xmlns:a16="http://schemas.microsoft.com/office/drawing/2014/main" id="{9246D956-43B9-DB6C-F291-B991092DCE69}"/>
              </a:ext>
            </a:extLst>
          </p:cNvPr>
          <p:cNvGraphicFramePr>
            <a:graphicFrameLocks/>
          </p:cNvGraphicFramePr>
          <p:nvPr>
            <p:extLst>
              <p:ext uri="{D42A27DB-BD31-4B8C-83A1-F6EECF244321}">
                <p14:modId xmlns:p14="http://schemas.microsoft.com/office/powerpoint/2010/main" val="3936915994"/>
              </p:ext>
            </p:extLst>
          </p:nvPr>
        </p:nvGraphicFramePr>
        <p:xfrm>
          <a:off x="6132778" y="1600200"/>
          <a:ext cx="5376671" cy="2255616"/>
        </p:xfrm>
        <a:graphic>
          <a:graphicData uri="http://schemas.openxmlformats.org/drawingml/2006/table">
            <a:tbl>
              <a:tblPr/>
              <a:tblGrid>
                <a:gridCol w="1270077">
                  <a:extLst>
                    <a:ext uri="{9D8B030D-6E8A-4147-A177-3AD203B41FA5}">
                      <a16:colId xmlns:a16="http://schemas.microsoft.com/office/drawing/2014/main" val="20000"/>
                    </a:ext>
                  </a:extLst>
                </a:gridCol>
                <a:gridCol w="1037544">
                  <a:extLst>
                    <a:ext uri="{9D8B030D-6E8A-4147-A177-3AD203B41FA5}">
                      <a16:colId xmlns:a16="http://schemas.microsoft.com/office/drawing/2014/main" val="20002"/>
                    </a:ext>
                  </a:extLst>
                </a:gridCol>
                <a:gridCol w="1037544">
                  <a:extLst>
                    <a:ext uri="{9D8B030D-6E8A-4147-A177-3AD203B41FA5}">
                      <a16:colId xmlns:a16="http://schemas.microsoft.com/office/drawing/2014/main" val="20003"/>
                    </a:ext>
                  </a:extLst>
                </a:gridCol>
                <a:gridCol w="1037544">
                  <a:extLst>
                    <a:ext uri="{9D8B030D-6E8A-4147-A177-3AD203B41FA5}">
                      <a16:colId xmlns:a16="http://schemas.microsoft.com/office/drawing/2014/main" val="2028546593"/>
                    </a:ext>
                  </a:extLst>
                </a:gridCol>
                <a:gridCol w="993962">
                  <a:extLst>
                    <a:ext uri="{9D8B030D-6E8A-4147-A177-3AD203B41FA5}">
                      <a16:colId xmlns:a16="http://schemas.microsoft.com/office/drawing/2014/main" val="290857449"/>
                    </a:ext>
                  </a:extLst>
                </a:gridCol>
              </a:tblGrid>
              <a:tr h="1568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mn-lt"/>
                        </a:rPr>
                        <a:t>Group,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MTV-L/</a:t>
                      </a:r>
                      <a:br>
                        <a:rPr kumimoji="0" lang="en-US" sz="1600" b="1" i="0" u="none" strike="noStrike" cap="none" normalizeH="0" baseline="0" dirty="0">
                          <a:ln>
                            <a:noFill/>
                          </a:ln>
                          <a:solidFill>
                            <a:schemeClr val="tx1"/>
                          </a:solidFill>
                          <a:effectLst/>
                          <a:latin typeface="+mn-lt"/>
                        </a:rPr>
                      </a:br>
                      <a:r>
                        <a:rPr kumimoji="0" lang="en-US" sz="1600" b="1" i="0" u="none" strike="noStrike" cap="none" normalizeH="0" baseline="0" dirty="0">
                          <a:ln>
                            <a:noFill/>
                          </a:ln>
                          <a:solidFill>
                            <a:schemeClr val="tx1"/>
                          </a:solidFill>
                          <a:effectLst/>
                          <a:latin typeface="+mn-lt"/>
                        </a:rPr>
                        <a:t>PET2(-)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MTV-L/</a:t>
                      </a:r>
                      <a:br>
                        <a:rPr kumimoji="0" lang="en-US" sz="1600" b="1" i="0" u="none" strike="noStrike" cap="none" normalizeH="0" baseline="0" dirty="0">
                          <a:ln>
                            <a:noFill/>
                          </a:ln>
                          <a:solidFill>
                            <a:schemeClr val="tx1"/>
                          </a:solidFill>
                          <a:effectLst/>
                          <a:latin typeface="+mn-lt"/>
                        </a:rPr>
                      </a:br>
                      <a:r>
                        <a:rPr kumimoji="0" lang="en-US" sz="1600" b="1" i="0" u="none" strike="noStrike" cap="none" normalizeH="0" baseline="0" dirty="0">
                          <a:ln>
                            <a:noFill/>
                          </a:ln>
                          <a:solidFill>
                            <a:schemeClr val="tx1"/>
                          </a:solidFill>
                          <a:effectLst/>
                          <a:latin typeface="+mn-lt"/>
                        </a:rPr>
                        <a:t>PET2(+)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MTV-H/</a:t>
                      </a:r>
                      <a:br>
                        <a:rPr kumimoji="0" lang="en-US" sz="1600" b="1" i="0" u="none" strike="noStrike" cap="none" normalizeH="0" baseline="0" dirty="0">
                          <a:ln>
                            <a:noFill/>
                          </a:ln>
                          <a:solidFill>
                            <a:schemeClr val="tx1"/>
                          </a:solidFill>
                          <a:effectLst/>
                          <a:latin typeface="+mn-lt"/>
                        </a:rPr>
                      </a:br>
                      <a:r>
                        <a:rPr kumimoji="0" lang="en-US" sz="1600" b="1" i="0" u="none" strike="noStrike" cap="none" normalizeH="0" baseline="0" dirty="0">
                          <a:ln>
                            <a:noFill/>
                          </a:ln>
                          <a:solidFill>
                            <a:schemeClr val="tx1"/>
                          </a:solidFill>
                          <a:effectLst/>
                          <a:latin typeface="+mn-lt"/>
                        </a:rPr>
                        <a:t>PET2(-)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mn-lt"/>
                        </a:rPr>
                        <a:t>MTV-H/</a:t>
                      </a:r>
                      <a:br>
                        <a:rPr kumimoji="0" lang="en-US" sz="1600" b="1" i="0" u="none" strike="noStrike" cap="none" normalizeH="0" baseline="0" dirty="0">
                          <a:ln>
                            <a:noFill/>
                          </a:ln>
                          <a:solidFill>
                            <a:schemeClr val="tx1"/>
                          </a:solidFill>
                          <a:effectLst/>
                          <a:latin typeface="+mn-lt"/>
                        </a:rPr>
                      </a:br>
                      <a:r>
                        <a:rPr kumimoji="0" lang="en-US" sz="1600" b="1" i="0" u="none" strike="noStrike" cap="none" normalizeH="0" baseline="0" dirty="0">
                          <a:ln>
                            <a:noFill/>
                          </a:ln>
                          <a:solidFill>
                            <a:schemeClr val="tx1"/>
                          </a:solidFill>
                          <a:effectLst/>
                          <a:latin typeface="+mn-lt"/>
                        </a:rPr>
                        <a:t>PET2(+)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Cohort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dirty="0">
                          <a:solidFill>
                            <a:schemeClr val="bg1"/>
                          </a:solidFill>
                          <a:latin typeface="+mn-lt"/>
                        </a:rPr>
                        <a:t>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dirty="0">
                          <a:solidFill>
                            <a:schemeClr val="bg1"/>
                          </a:solidFill>
                          <a:latin typeface="+mn-lt"/>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dirty="0">
                          <a:solidFill>
                            <a:schemeClr val="bg1"/>
                          </a:solidFill>
                          <a:latin typeface="+mn-lt"/>
                        </a:rPr>
                        <a:t>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600" dirty="0">
                          <a:solidFill>
                            <a:schemeClr val="bg1"/>
                          </a:solidFill>
                          <a:latin typeface="+mn-lt"/>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Cohort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dirty="0">
                          <a:solidFill>
                            <a:schemeClr val="bg1"/>
                          </a:solidFill>
                          <a:latin typeface="+mn-lt"/>
                        </a:rPr>
                        <a:t>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dirty="0">
                          <a:solidFill>
                            <a:schemeClr val="bg1"/>
                          </a:solidFill>
                          <a:latin typeface="+mn-l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dirty="0">
                          <a:solidFill>
                            <a:schemeClr val="bg1"/>
                          </a:solidFill>
                          <a:latin typeface="+mn-lt"/>
                        </a:rPr>
                        <a:t>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600" dirty="0">
                          <a:solidFill>
                            <a:schemeClr val="bg1"/>
                          </a:solidFill>
                          <a:latin typeface="+mn-lt"/>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Cohort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mn-lt"/>
                        </a:rPr>
                        <a:t>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mn-lt"/>
                        </a:rPr>
                        <a:t>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mn-lt"/>
                        </a:rPr>
                        <a:t>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mn-lt"/>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20266697"/>
                  </a:ext>
                </a:extLst>
              </a:tr>
              <a:tr h="1323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Cohort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0" dirty="0">
                          <a:solidFill>
                            <a:schemeClr val="bg1"/>
                          </a:solidFill>
                          <a:latin typeface="+mn-lt"/>
                        </a:rPr>
                        <a:t>10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0" dirty="0">
                          <a:solidFill>
                            <a:schemeClr val="bg1"/>
                          </a:solidFill>
                          <a:latin typeface="+mn-lt"/>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0" dirty="0">
                          <a:solidFill>
                            <a:schemeClr val="bg1"/>
                          </a:solidFill>
                          <a:latin typeface="+mn-lt"/>
                        </a:rPr>
                        <a:t>12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b="0" dirty="0">
                          <a:solidFill>
                            <a:schemeClr val="bg1"/>
                          </a:solidFill>
                          <a:latin typeface="+mn-l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1323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Relapses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0" dirty="0">
                          <a:solidFill>
                            <a:schemeClr val="bg1"/>
                          </a:solidFill>
                          <a:latin typeface="+mn-l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0" dirty="0">
                          <a:solidFill>
                            <a:schemeClr val="bg1"/>
                          </a:solidFill>
                          <a:latin typeface="+mn-l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0" dirty="0">
                          <a:solidFill>
                            <a:schemeClr val="bg1"/>
                          </a:solidFill>
                          <a:latin typeface="+mn-lt"/>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b="0" dirty="0">
                          <a:solidFill>
                            <a:schemeClr val="bg1"/>
                          </a:solidFill>
                          <a:latin typeface="+mn-lt"/>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7010615"/>
                  </a:ext>
                </a:extLst>
              </a:tr>
            </a:tbl>
          </a:graphicData>
        </a:graphic>
      </p:graphicFrame>
      <p:sp>
        <p:nvSpPr>
          <p:cNvPr id="10" name="TextBox 9">
            <a:extLst>
              <a:ext uri="{FF2B5EF4-FFF2-40B4-BE49-F238E27FC236}">
                <a16:creationId xmlns:a16="http://schemas.microsoft.com/office/drawing/2014/main" id="{C56A2CF2-D374-A5D2-7FA3-0A5A67A71A72}"/>
              </a:ext>
            </a:extLst>
          </p:cNvPr>
          <p:cNvSpPr txBox="1"/>
          <p:nvPr/>
        </p:nvSpPr>
        <p:spPr bwMode="auto">
          <a:xfrm>
            <a:off x="4496942" y="6193572"/>
            <a:ext cx="53853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*1 patient previously had negative biopsy of PET4 disease and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completed CVRT but relapsed 2 mo later and received salvage therapy.</a:t>
            </a:r>
          </a:p>
        </p:txBody>
      </p:sp>
      <p:sp>
        <p:nvSpPr>
          <p:cNvPr id="14" name="TextBox 13">
            <a:extLst>
              <a:ext uri="{FF2B5EF4-FFF2-40B4-BE49-F238E27FC236}">
                <a16:creationId xmlns:a16="http://schemas.microsoft.com/office/drawing/2014/main" id="{C66293A2-67EE-701C-47DF-A6F08B11BE5A}"/>
              </a:ext>
            </a:extLst>
          </p:cNvPr>
          <p:cNvSpPr txBox="1"/>
          <p:nvPr/>
        </p:nvSpPr>
        <p:spPr>
          <a:xfrm>
            <a:off x="1734535" y="4121228"/>
            <a:ext cx="849913" cy="338554"/>
          </a:xfrm>
          <a:prstGeom prst="rect">
            <a:avLst/>
          </a:prstGeom>
          <a:noFill/>
        </p:spPr>
        <p:txBody>
          <a:bodyPr wrap="none" rtlCol="0">
            <a:spAutoFit/>
          </a:bodyPr>
          <a:lstStyle/>
          <a:p>
            <a:pPr defTabSz="457200" eaLnBrk="1" hangingPunct="1"/>
            <a:r>
              <a:rPr lang="en-US" sz="1600" b="0" i="1" dirty="0">
                <a:solidFill>
                  <a:prstClr val="black"/>
                </a:solidFill>
                <a:latin typeface="Calibri"/>
                <a:ea typeface="Geneva" charset="0"/>
              </a:rPr>
              <a:t>P</a:t>
            </a:r>
            <a:r>
              <a:rPr lang="en-US" sz="1600" b="0" dirty="0">
                <a:solidFill>
                  <a:prstClr val="black"/>
                </a:solidFill>
                <a:latin typeface="Calibri"/>
                <a:ea typeface="Geneva" charset="0"/>
              </a:rPr>
              <a:t> = .001</a:t>
            </a:r>
          </a:p>
        </p:txBody>
      </p:sp>
      <p:sp>
        <p:nvSpPr>
          <p:cNvPr id="15" name="TextBox 14">
            <a:extLst>
              <a:ext uri="{FF2B5EF4-FFF2-40B4-BE49-F238E27FC236}">
                <a16:creationId xmlns:a16="http://schemas.microsoft.com/office/drawing/2014/main" id="{C3A40868-86E6-C84D-DA64-38049FF3F52D}"/>
              </a:ext>
            </a:extLst>
          </p:cNvPr>
          <p:cNvSpPr txBox="1"/>
          <p:nvPr/>
        </p:nvSpPr>
        <p:spPr bwMode="auto">
          <a:xfrm>
            <a:off x="1645979" y="4823934"/>
            <a:ext cx="3768144"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16" name="TextBox 15">
            <a:extLst>
              <a:ext uri="{FF2B5EF4-FFF2-40B4-BE49-F238E27FC236}">
                <a16:creationId xmlns:a16="http://schemas.microsoft.com/office/drawing/2014/main" id="{0F06D761-387B-E06B-A046-AE124C1A5CDF}"/>
              </a:ext>
            </a:extLst>
          </p:cNvPr>
          <p:cNvSpPr txBox="1"/>
          <p:nvPr/>
        </p:nvSpPr>
        <p:spPr bwMode="auto">
          <a:xfrm rot="16200000">
            <a:off x="-151355" y="3103133"/>
            <a:ext cx="234397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cxnSp>
        <p:nvCxnSpPr>
          <p:cNvPr id="17" name="Straight Connector 16">
            <a:extLst>
              <a:ext uri="{FF2B5EF4-FFF2-40B4-BE49-F238E27FC236}">
                <a16:creationId xmlns:a16="http://schemas.microsoft.com/office/drawing/2014/main" id="{10C55063-FB23-36CC-BA4F-98D3267689B8}"/>
              </a:ext>
            </a:extLst>
          </p:cNvPr>
          <p:cNvCxnSpPr>
            <a:cxnSpLocks/>
          </p:cNvCxnSpPr>
          <p:nvPr/>
        </p:nvCxnSpPr>
        <p:spPr bwMode="auto">
          <a:xfrm>
            <a:off x="1650830" y="4490467"/>
            <a:ext cx="3778125"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E732C5BF-9763-018D-7311-EC3BF2EC337B}"/>
              </a:ext>
            </a:extLst>
          </p:cNvPr>
          <p:cNvCxnSpPr/>
          <p:nvPr/>
        </p:nvCxnSpPr>
        <p:spPr bwMode="auto">
          <a:xfrm flipV="1">
            <a:off x="1650829" y="2187022"/>
            <a:ext cx="0" cy="2285034"/>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E83C1C03-1F14-8F30-03D4-ABD7D5A407AD}"/>
              </a:ext>
            </a:extLst>
          </p:cNvPr>
          <p:cNvCxnSpPr>
            <a:cxnSpLocks/>
          </p:cNvCxnSpPr>
          <p:nvPr/>
        </p:nvCxnSpPr>
        <p:spPr bwMode="auto">
          <a:xfrm flipH="1">
            <a:off x="1583324" y="219056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C722AE5D-646E-D9A6-4A0D-6B08B64B781B}"/>
              </a:ext>
            </a:extLst>
          </p:cNvPr>
          <p:cNvCxnSpPr>
            <a:cxnSpLocks/>
          </p:cNvCxnSpPr>
          <p:nvPr/>
        </p:nvCxnSpPr>
        <p:spPr bwMode="auto">
          <a:xfrm flipH="1">
            <a:off x="1583324" y="334051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EC1ADF07-AA29-6650-D15A-F3EC9599FD86}"/>
              </a:ext>
            </a:extLst>
          </p:cNvPr>
          <p:cNvCxnSpPr>
            <a:cxnSpLocks/>
          </p:cNvCxnSpPr>
          <p:nvPr/>
        </p:nvCxnSpPr>
        <p:spPr bwMode="auto">
          <a:xfrm flipH="1">
            <a:off x="1583324" y="4490467"/>
            <a:ext cx="64008" cy="0"/>
          </a:xfrm>
          <a:prstGeom prst="line">
            <a:avLst/>
          </a:prstGeom>
          <a:noFill/>
          <a:ln w="28575" cap="flat" cmpd="sng" algn="ctr">
            <a:solidFill>
              <a:schemeClr val="bg1"/>
            </a:solidFill>
            <a:prstDash val="solid"/>
            <a:round/>
            <a:headEnd type="none" w="med" len="med"/>
            <a:tailEnd type="none" w="med" len="med"/>
          </a:ln>
          <a:effectLst/>
        </p:spPr>
      </p:cxnSp>
      <p:sp>
        <p:nvSpPr>
          <p:cNvPr id="22" name="TextBox 21">
            <a:extLst>
              <a:ext uri="{FF2B5EF4-FFF2-40B4-BE49-F238E27FC236}">
                <a16:creationId xmlns:a16="http://schemas.microsoft.com/office/drawing/2014/main" id="{6904FDF0-D2DB-470A-5393-34E16E0D7A53}"/>
              </a:ext>
            </a:extLst>
          </p:cNvPr>
          <p:cNvSpPr txBox="1"/>
          <p:nvPr/>
        </p:nvSpPr>
        <p:spPr>
          <a:xfrm>
            <a:off x="1111724" y="2024678"/>
            <a:ext cx="497252"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100</a:t>
            </a:r>
          </a:p>
        </p:txBody>
      </p:sp>
      <p:sp>
        <p:nvSpPr>
          <p:cNvPr id="23" name="TextBox 22">
            <a:extLst>
              <a:ext uri="{FF2B5EF4-FFF2-40B4-BE49-F238E27FC236}">
                <a16:creationId xmlns:a16="http://schemas.microsoft.com/office/drawing/2014/main" id="{479886AB-B79E-2787-0E44-5AE41791693A}"/>
              </a:ext>
            </a:extLst>
          </p:cNvPr>
          <p:cNvSpPr txBox="1"/>
          <p:nvPr/>
        </p:nvSpPr>
        <p:spPr>
          <a:xfrm>
            <a:off x="1215920" y="3171238"/>
            <a:ext cx="393056"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50</a:t>
            </a:r>
          </a:p>
        </p:txBody>
      </p:sp>
      <p:sp>
        <p:nvSpPr>
          <p:cNvPr id="25" name="TextBox 24">
            <a:extLst>
              <a:ext uri="{FF2B5EF4-FFF2-40B4-BE49-F238E27FC236}">
                <a16:creationId xmlns:a16="http://schemas.microsoft.com/office/drawing/2014/main" id="{E856CA2D-2D06-5651-F6C0-46FEB74200E1}"/>
              </a:ext>
            </a:extLst>
          </p:cNvPr>
          <p:cNvSpPr txBox="1"/>
          <p:nvPr/>
        </p:nvSpPr>
        <p:spPr>
          <a:xfrm>
            <a:off x="1320115" y="4317798"/>
            <a:ext cx="288861" cy="338554"/>
          </a:xfrm>
          <a:prstGeom prst="rect">
            <a:avLst/>
          </a:prstGeom>
          <a:noFill/>
        </p:spPr>
        <p:txBody>
          <a:bodyPr wrap="none" rtlCol="0">
            <a:spAutoFit/>
          </a:bodyPr>
          <a:lstStyle/>
          <a:p>
            <a:pPr algn="r" defTabSz="457200" eaLnBrk="1" hangingPunct="1"/>
            <a:r>
              <a:rPr lang="en-US" sz="1600" b="0" dirty="0">
                <a:solidFill>
                  <a:prstClr val="black"/>
                </a:solidFill>
                <a:latin typeface="Calibri"/>
                <a:ea typeface="Geneva" charset="0"/>
              </a:rPr>
              <a:t>0</a:t>
            </a:r>
          </a:p>
        </p:txBody>
      </p:sp>
      <p:sp>
        <p:nvSpPr>
          <p:cNvPr id="26" name="TextBox 25">
            <a:extLst>
              <a:ext uri="{FF2B5EF4-FFF2-40B4-BE49-F238E27FC236}">
                <a16:creationId xmlns:a16="http://schemas.microsoft.com/office/drawing/2014/main" id="{701ED118-70CB-2013-2D98-4CE76A9F7C0D}"/>
              </a:ext>
            </a:extLst>
          </p:cNvPr>
          <p:cNvSpPr txBox="1"/>
          <p:nvPr/>
        </p:nvSpPr>
        <p:spPr>
          <a:xfrm>
            <a:off x="5156989" y="4510636"/>
            <a:ext cx="497252"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120</a:t>
            </a:r>
          </a:p>
        </p:txBody>
      </p:sp>
      <p:cxnSp>
        <p:nvCxnSpPr>
          <p:cNvPr id="27" name="Straight Connector 26">
            <a:extLst>
              <a:ext uri="{FF2B5EF4-FFF2-40B4-BE49-F238E27FC236}">
                <a16:creationId xmlns:a16="http://schemas.microsoft.com/office/drawing/2014/main" id="{FABB601B-D24C-32B8-8766-F7165BE13786}"/>
              </a:ext>
            </a:extLst>
          </p:cNvPr>
          <p:cNvCxnSpPr>
            <a:cxnSpLocks/>
          </p:cNvCxnSpPr>
          <p:nvPr/>
        </p:nvCxnSpPr>
        <p:spPr bwMode="auto">
          <a:xfrm>
            <a:off x="1645979"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B19ABDD3-6703-8FEC-F5F9-1F3EE614098A}"/>
              </a:ext>
            </a:extLst>
          </p:cNvPr>
          <p:cNvCxnSpPr>
            <a:cxnSpLocks/>
          </p:cNvCxnSpPr>
          <p:nvPr/>
        </p:nvCxnSpPr>
        <p:spPr bwMode="auto">
          <a:xfrm>
            <a:off x="2400581"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66446089-69E8-3A81-0552-5C5877332320}"/>
              </a:ext>
            </a:extLst>
          </p:cNvPr>
          <p:cNvCxnSpPr>
            <a:cxnSpLocks/>
          </p:cNvCxnSpPr>
          <p:nvPr/>
        </p:nvCxnSpPr>
        <p:spPr bwMode="auto">
          <a:xfrm>
            <a:off x="3155183"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A298649C-91E2-1E4A-5F2A-125880B0A9E8}"/>
              </a:ext>
            </a:extLst>
          </p:cNvPr>
          <p:cNvCxnSpPr>
            <a:cxnSpLocks/>
          </p:cNvCxnSpPr>
          <p:nvPr/>
        </p:nvCxnSpPr>
        <p:spPr bwMode="auto">
          <a:xfrm>
            <a:off x="3909785"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2FD16977-B444-FD0C-73D8-FB108837251B}"/>
              </a:ext>
            </a:extLst>
          </p:cNvPr>
          <p:cNvCxnSpPr>
            <a:cxnSpLocks/>
          </p:cNvCxnSpPr>
          <p:nvPr/>
        </p:nvCxnSpPr>
        <p:spPr bwMode="auto">
          <a:xfrm>
            <a:off x="4664387" y="4490467"/>
            <a:ext cx="0" cy="66747"/>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5F193787-691F-D986-DAD0-0CFE2132CF70}"/>
              </a:ext>
            </a:extLst>
          </p:cNvPr>
          <p:cNvCxnSpPr>
            <a:cxnSpLocks/>
          </p:cNvCxnSpPr>
          <p:nvPr/>
        </p:nvCxnSpPr>
        <p:spPr bwMode="auto">
          <a:xfrm>
            <a:off x="5418990" y="4490467"/>
            <a:ext cx="0" cy="66747"/>
          </a:xfrm>
          <a:prstGeom prst="line">
            <a:avLst/>
          </a:prstGeom>
          <a:noFill/>
          <a:ln w="28575" cap="flat" cmpd="sng" algn="ctr">
            <a:solidFill>
              <a:schemeClr val="bg1"/>
            </a:solidFill>
            <a:prstDash val="solid"/>
            <a:round/>
            <a:headEnd type="none" w="med" len="med"/>
            <a:tailEnd type="none" w="med" len="med"/>
          </a:ln>
          <a:effectLst/>
        </p:spPr>
      </p:cxnSp>
      <p:sp>
        <p:nvSpPr>
          <p:cNvPr id="61" name="TextBox 60">
            <a:extLst>
              <a:ext uri="{FF2B5EF4-FFF2-40B4-BE49-F238E27FC236}">
                <a16:creationId xmlns:a16="http://schemas.microsoft.com/office/drawing/2014/main" id="{B684404B-3F2F-E152-2277-13BCB3A4B6EF}"/>
              </a:ext>
            </a:extLst>
          </p:cNvPr>
          <p:cNvSpPr txBox="1"/>
          <p:nvPr/>
        </p:nvSpPr>
        <p:spPr>
          <a:xfrm>
            <a:off x="1506198" y="4510636"/>
            <a:ext cx="288862"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0</a:t>
            </a:r>
          </a:p>
        </p:txBody>
      </p:sp>
      <p:sp>
        <p:nvSpPr>
          <p:cNvPr id="62" name="TextBox 61">
            <a:extLst>
              <a:ext uri="{FF2B5EF4-FFF2-40B4-BE49-F238E27FC236}">
                <a16:creationId xmlns:a16="http://schemas.microsoft.com/office/drawing/2014/main" id="{6050E83C-B19A-5A75-6409-52059FBBC783}"/>
              </a:ext>
            </a:extLst>
          </p:cNvPr>
          <p:cNvSpPr txBox="1"/>
          <p:nvPr/>
        </p:nvSpPr>
        <p:spPr>
          <a:xfrm>
            <a:off x="2202670" y="4510636"/>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24</a:t>
            </a:r>
          </a:p>
        </p:txBody>
      </p:sp>
      <p:sp>
        <p:nvSpPr>
          <p:cNvPr id="63" name="TextBox 62">
            <a:extLst>
              <a:ext uri="{FF2B5EF4-FFF2-40B4-BE49-F238E27FC236}">
                <a16:creationId xmlns:a16="http://schemas.microsoft.com/office/drawing/2014/main" id="{9C130B67-4C3D-8989-A8C6-68DE1B0DE40A}"/>
              </a:ext>
            </a:extLst>
          </p:cNvPr>
          <p:cNvSpPr txBox="1"/>
          <p:nvPr/>
        </p:nvSpPr>
        <p:spPr>
          <a:xfrm>
            <a:off x="2956591" y="4510636"/>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48</a:t>
            </a:r>
          </a:p>
        </p:txBody>
      </p:sp>
      <p:sp>
        <p:nvSpPr>
          <p:cNvPr id="31744" name="TextBox 31743">
            <a:extLst>
              <a:ext uri="{FF2B5EF4-FFF2-40B4-BE49-F238E27FC236}">
                <a16:creationId xmlns:a16="http://schemas.microsoft.com/office/drawing/2014/main" id="{FA203698-6654-EBC4-434B-A1A33339BCAF}"/>
              </a:ext>
            </a:extLst>
          </p:cNvPr>
          <p:cNvSpPr txBox="1"/>
          <p:nvPr/>
        </p:nvSpPr>
        <p:spPr>
          <a:xfrm>
            <a:off x="3710512" y="4510636"/>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72</a:t>
            </a:r>
          </a:p>
        </p:txBody>
      </p:sp>
      <p:sp>
        <p:nvSpPr>
          <p:cNvPr id="31745" name="TextBox 31744">
            <a:extLst>
              <a:ext uri="{FF2B5EF4-FFF2-40B4-BE49-F238E27FC236}">
                <a16:creationId xmlns:a16="http://schemas.microsoft.com/office/drawing/2014/main" id="{A29AE9F9-9642-3664-315E-46B479F9EF84}"/>
              </a:ext>
            </a:extLst>
          </p:cNvPr>
          <p:cNvSpPr txBox="1"/>
          <p:nvPr/>
        </p:nvSpPr>
        <p:spPr>
          <a:xfrm>
            <a:off x="4464433" y="4510636"/>
            <a:ext cx="393056" cy="338554"/>
          </a:xfrm>
          <a:prstGeom prst="rect">
            <a:avLst/>
          </a:prstGeom>
          <a:noFill/>
        </p:spPr>
        <p:txBody>
          <a:bodyPr wrap="none" rtlCol="0">
            <a:spAutoFit/>
          </a:bodyPr>
          <a:lstStyle/>
          <a:p>
            <a:pPr algn="ctr" defTabSz="457200" eaLnBrk="1" hangingPunct="1"/>
            <a:r>
              <a:rPr lang="en-US" sz="1600" b="0" dirty="0">
                <a:solidFill>
                  <a:prstClr val="black"/>
                </a:solidFill>
                <a:latin typeface="Calibri"/>
                <a:ea typeface="Geneva" charset="0"/>
              </a:rPr>
              <a:t>96</a:t>
            </a:r>
          </a:p>
        </p:txBody>
      </p:sp>
      <p:cxnSp>
        <p:nvCxnSpPr>
          <p:cNvPr id="31748" name="Straight Connector 31747">
            <a:extLst>
              <a:ext uri="{FF2B5EF4-FFF2-40B4-BE49-F238E27FC236}">
                <a16:creationId xmlns:a16="http://schemas.microsoft.com/office/drawing/2014/main" id="{C083A02A-C7A0-14B0-6393-192B236F8F11}"/>
              </a:ext>
            </a:extLst>
          </p:cNvPr>
          <p:cNvCxnSpPr>
            <a:cxnSpLocks/>
          </p:cNvCxnSpPr>
          <p:nvPr/>
        </p:nvCxnSpPr>
        <p:spPr bwMode="auto">
          <a:xfrm flipH="1">
            <a:off x="3377079" y="3553474"/>
            <a:ext cx="228600" cy="0"/>
          </a:xfrm>
          <a:prstGeom prst="line">
            <a:avLst/>
          </a:prstGeom>
          <a:noFill/>
          <a:ln w="28575" cap="flat" cmpd="sng" algn="ctr">
            <a:solidFill>
              <a:schemeClr val="accent3"/>
            </a:solidFill>
            <a:prstDash val="solid"/>
            <a:round/>
            <a:headEnd type="none" w="med" len="med"/>
            <a:tailEnd type="none" w="med" len="med"/>
          </a:ln>
          <a:effectLst/>
        </p:spPr>
      </p:cxnSp>
      <p:cxnSp>
        <p:nvCxnSpPr>
          <p:cNvPr id="31749" name="Straight Connector 31748">
            <a:extLst>
              <a:ext uri="{FF2B5EF4-FFF2-40B4-BE49-F238E27FC236}">
                <a16:creationId xmlns:a16="http://schemas.microsoft.com/office/drawing/2014/main" id="{95BE214F-3A58-8CC9-C350-6760005E742A}"/>
              </a:ext>
            </a:extLst>
          </p:cNvPr>
          <p:cNvCxnSpPr>
            <a:cxnSpLocks/>
          </p:cNvCxnSpPr>
          <p:nvPr/>
        </p:nvCxnSpPr>
        <p:spPr bwMode="auto">
          <a:xfrm flipH="1">
            <a:off x="3377079" y="4272078"/>
            <a:ext cx="228600" cy="0"/>
          </a:xfrm>
          <a:prstGeom prst="line">
            <a:avLst/>
          </a:prstGeom>
          <a:noFill/>
          <a:ln w="28575" cap="flat" cmpd="sng" algn="ctr">
            <a:solidFill>
              <a:schemeClr val="accent6"/>
            </a:solidFill>
            <a:prstDash val="solid"/>
            <a:round/>
            <a:headEnd type="none" w="med" len="med"/>
            <a:tailEnd type="none" w="med" len="med"/>
          </a:ln>
          <a:effectLst/>
        </p:spPr>
      </p:cxnSp>
      <p:cxnSp>
        <p:nvCxnSpPr>
          <p:cNvPr id="31750" name="Straight Connector 31749">
            <a:extLst>
              <a:ext uri="{FF2B5EF4-FFF2-40B4-BE49-F238E27FC236}">
                <a16:creationId xmlns:a16="http://schemas.microsoft.com/office/drawing/2014/main" id="{59085E91-A123-6E80-CCCF-F67A54D578F3}"/>
              </a:ext>
            </a:extLst>
          </p:cNvPr>
          <p:cNvCxnSpPr>
            <a:cxnSpLocks/>
          </p:cNvCxnSpPr>
          <p:nvPr/>
        </p:nvCxnSpPr>
        <p:spPr bwMode="auto">
          <a:xfrm flipH="1">
            <a:off x="3377079" y="3793009"/>
            <a:ext cx="228600" cy="0"/>
          </a:xfrm>
          <a:prstGeom prst="line">
            <a:avLst/>
          </a:prstGeom>
          <a:noFill/>
          <a:ln w="28575" cap="flat" cmpd="sng" algn="ctr">
            <a:solidFill>
              <a:schemeClr val="accent4"/>
            </a:solidFill>
            <a:prstDash val="solid"/>
            <a:round/>
            <a:headEnd type="none" w="med" len="med"/>
            <a:tailEnd type="none" w="med" len="med"/>
          </a:ln>
          <a:effectLst/>
        </p:spPr>
      </p:cxnSp>
      <p:cxnSp>
        <p:nvCxnSpPr>
          <p:cNvPr id="31751" name="Straight Connector 31750">
            <a:extLst>
              <a:ext uri="{FF2B5EF4-FFF2-40B4-BE49-F238E27FC236}">
                <a16:creationId xmlns:a16="http://schemas.microsoft.com/office/drawing/2014/main" id="{3D720CBF-6F7B-89D2-A45C-FA7CC52C0A7C}"/>
              </a:ext>
            </a:extLst>
          </p:cNvPr>
          <p:cNvCxnSpPr>
            <a:cxnSpLocks/>
          </p:cNvCxnSpPr>
          <p:nvPr/>
        </p:nvCxnSpPr>
        <p:spPr bwMode="auto">
          <a:xfrm flipH="1">
            <a:off x="3377079" y="4032544"/>
            <a:ext cx="228600" cy="0"/>
          </a:xfrm>
          <a:prstGeom prst="line">
            <a:avLst/>
          </a:prstGeom>
          <a:noFill/>
          <a:ln w="28575" cap="flat" cmpd="sng" algn="ctr">
            <a:solidFill>
              <a:schemeClr val="accent1"/>
            </a:solidFill>
            <a:prstDash val="solid"/>
            <a:round/>
            <a:headEnd type="none" w="med" len="med"/>
            <a:tailEnd type="none" w="med" len="med"/>
          </a:ln>
          <a:effectLst/>
        </p:spPr>
      </p:cxnSp>
      <p:sp>
        <p:nvSpPr>
          <p:cNvPr id="31764" name="TextBox 31763">
            <a:extLst>
              <a:ext uri="{FF2B5EF4-FFF2-40B4-BE49-F238E27FC236}">
                <a16:creationId xmlns:a16="http://schemas.microsoft.com/office/drawing/2014/main" id="{5D2A14CA-6AEC-02D3-DA4D-52E0DBD10D69}"/>
              </a:ext>
            </a:extLst>
          </p:cNvPr>
          <p:cNvSpPr txBox="1"/>
          <p:nvPr/>
        </p:nvSpPr>
        <p:spPr bwMode="auto">
          <a:xfrm>
            <a:off x="1645980" y="1638498"/>
            <a:ext cx="37681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800" dirty="0">
                <a:solidFill>
                  <a:schemeClr val="bg1"/>
                </a:solidFill>
                <a:latin typeface="Calibri" panose="020F0502020204030204" pitchFamily="34" charset="0"/>
              </a:rPr>
              <a:t>PFS By Combined MTV-PET2</a:t>
            </a:r>
          </a:p>
        </p:txBody>
      </p:sp>
      <p:cxnSp>
        <p:nvCxnSpPr>
          <p:cNvPr id="31765" name="Straight Connector 31764">
            <a:extLst>
              <a:ext uri="{FF2B5EF4-FFF2-40B4-BE49-F238E27FC236}">
                <a16:creationId xmlns:a16="http://schemas.microsoft.com/office/drawing/2014/main" id="{AD14CD48-9938-0323-1E3D-69CAAE909F14}"/>
              </a:ext>
            </a:extLst>
          </p:cNvPr>
          <p:cNvCxnSpPr>
            <a:cxnSpLocks/>
          </p:cNvCxnSpPr>
          <p:nvPr/>
        </p:nvCxnSpPr>
        <p:spPr bwMode="auto">
          <a:xfrm flipH="1">
            <a:off x="1229249" y="5368082"/>
            <a:ext cx="228600" cy="0"/>
          </a:xfrm>
          <a:prstGeom prst="line">
            <a:avLst/>
          </a:prstGeom>
          <a:noFill/>
          <a:ln w="28575" cap="flat" cmpd="sng" algn="ctr">
            <a:solidFill>
              <a:schemeClr val="accent3"/>
            </a:solidFill>
            <a:prstDash val="solid"/>
            <a:round/>
            <a:headEnd type="none" w="med" len="med"/>
            <a:tailEnd type="none" w="med" len="med"/>
          </a:ln>
          <a:effectLst/>
        </p:spPr>
      </p:cxnSp>
      <p:cxnSp>
        <p:nvCxnSpPr>
          <p:cNvPr id="31766" name="Straight Connector 31765">
            <a:extLst>
              <a:ext uri="{FF2B5EF4-FFF2-40B4-BE49-F238E27FC236}">
                <a16:creationId xmlns:a16="http://schemas.microsoft.com/office/drawing/2014/main" id="{4DA16C8D-6900-3A0F-5679-E6B6035AA76A}"/>
              </a:ext>
            </a:extLst>
          </p:cNvPr>
          <p:cNvCxnSpPr>
            <a:cxnSpLocks/>
          </p:cNvCxnSpPr>
          <p:nvPr/>
        </p:nvCxnSpPr>
        <p:spPr bwMode="auto">
          <a:xfrm flipH="1">
            <a:off x="1229249" y="6083707"/>
            <a:ext cx="228600" cy="0"/>
          </a:xfrm>
          <a:prstGeom prst="line">
            <a:avLst/>
          </a:prstGeom>
          <a:noFill/>
          <a:ln w="28575" cap="flat" cmpd="sng" algn="ctr">
            <a:solidFill>
              <a:schemeClr val="accent6"/>
            </a:solidFill>
            <a:prstDash val="solid"/>
            <a:round/>
            <a:headEnd type="none" w="med" len="med"/>
            <a:tailEnd type="none" w="med" len="med"/>
          </a:ln>
          <a:effectLst/>
        </p:spPr>
      </p:cxnSp>
      <p:cxnSp>
        <p:nvCxnSpPr>
          <p:cNvPr id="31767" name="Straight Connector 31766">
            <a:extLst>
              <a:ext uri="{FF2B5EF4-FFF2-40B4-BE49-F238E27FC236}">
                <a16:creationId xmlns:a16="http://schemas.microsoft.com/office/drawing/2014/main" id="{1636929E-FE39-72B1-C8F0-3B82C9CF93D2}"/>
              </a:ext>
            </a:extLst>
          </p:cNvPr>
          <p:cNvCxnSpPr>
            <a:cxnSpLocks/>
          </p:cNvCxnSpPr>
          <p:nvPr/>
        </p:nvCxnSpPr>
        <p:spPr bwMode="auto">
          <a:xfrm flipH="1">
            <a:off x="1229249" y="5607617"/>
            <a:ext cx="228600" cy="0"/>
          </a:xfrm>
          <a:prstGeom prst="line">
            <a:avLst/>
          </a:prstGeom>
          <a:noFill/>
          <a:ln w="28575" cap="flat" cmpd="sng" algn="ctr">
            <a:solidFill>
              <a:schemeClr val="accent4"/>
            </a:solidFill>
            <a:prstDash val="solid"/>
            <a:round/>
            <a:headEnd type="none" w="med" len="med"/>
            <a:tailEnd type="none" w="med" len="med"/>
          </a:ln>
          <a:effectLst/>
        </p:spPr>
      </p:cxnSp>
      <p:cxnSp>
        <p:nvCxnSpPr>
          <p:cNvPr id="31768" name="Straight Connector 31767">
            <a:extLst>
              <a:ext uri="{FF2B5EF4-FFF2-40B4-BE49-F238E27FC236}">
                <a16:creationId xmlns:a16="http://schemas.microsoft.com/office/drawing/2014/main" id="{49454707-9A98-9BAF-95B4-E45A04A0353D}"/>
              </a:ext>
            </a:extLst>
          </p:cNvPr>
          <p:cNvCxnSpPr>
            <a:cxnSpLocks/>
          </p:cNvCxnSpPr>
          <p:nvPr/>
        </p:nvCxnSpPr>
        <p:spPr bwMode="auto">
          <a:xfrm flipH="1">
            <a:off x="1229249" y="5847152"/>
            <a:ext cx="228600" cy="0"/>
          </a:xfrm>
          <a:prstGeom prst="line">
            <a:avLst/>
          </a:prstGeom>
          <a:noFill/>
          <a:ln w="28575" cap="flat" cmpd="sng" algn="ctr">
            <a:solidFill>
              <a:schemeClr val="accent1"/>
            </a:solidFill>
            <a:prstDash val="solid"/>
            <a:round/>
            <a:headEnd type="none" w="med" len="med"/>
            <a:tailEnd type="none" w="med" len="med"/>
          </a:ln>
          <a:effectLst/>
        </p:spPr>
      </p:cxnSp>
      <p:sp>
        <p:nvSpPr>
          <p:cNvPr id="33" name="TextBox 32">
            <a:extLst>
              <a:ext uri="{FF2B5EF4-FFF2-40B4-BE49-F238E27FC236}">
                <a16:creationId xmlns:a16="http://schemas.microsoft.com/office/drawing/2014/main" id="{F47AE1CA-190D-F423-D7ED-233F585B33AA}"/>
              </a:ext>
            </a:extLst>
          </p:cNvPr>
          <p:cNvSpPr txBox="1"/>
          <p:nvPr/>
        </p:nvSpPr>
        <p:spPr>
          <a:xfrm>
            <a:off x="321634" y="5004552"/>
            <a:ext cx="1506631" cy="307777"/>
          </a:xfrm>
          <a:prstGeom prst="rect">
            <a:avLst/>
          </a:prstGeom>
          <a:noFill/>
        </p:spPr>
        <p:txBody>
          <a:bodyPr wrap="none" rtlCol="0">
            <a:spAutoFit/>
          </a:bodyPr>
          <a:lstStyle/>
          <a:p>
            <a:pPr defTabSz="457200" eaLnBrk="1" hangingPunct="1"/>
            <a:r>
              <a:rPr lang="en-US" sz="1400" dirty="0">
                <a:solidFill>
                  <a:prstClr val="black"/>
                </a:solidFill>
                <a:latin typeface="+mj-lt"/>
                <a:ea typeface="Geneva" charset="0"/>
              </a:rPr>
              <a:t>Patients at Risk, n</a:t>
            </a:r>
          </a:p>
        </p:txBody>
      </p:sp>
      <p:sp>
        <p:nvSpPr>
          <p:cNvPr id="31772" name="Freeform 31771">
            <a:extLst>
              <a:ext uri="{FF2B5EF4-FFF2-40B4-BE49-F238E27FC236}">
                <a16:creationId xmlns:a16="http://schemas.microsoft.com/office/drawing/2014/main" id="{1CD2F3D4-56DF-2B0D-81E0-2F847F30D42E}"/>
              </a:ext>
            </a:extLst>
          </p:cNvPr>
          <p:cNvSpPr/>
          <p:nvPr/>
        </p:nvSpPr>
        <p:spPr bwMode="auto">
          <a:xfrm>
            <a:off x="1793875" y="2216150"/>
            <a:ext cx="2365367" cy="904875"/>
          </a:xfrm>
          <a:custGeom>
            <a:avLst/>
            <a:gdLst>
              <a:gd name="connsiteX0" fmla="*/ 0 w 2339975"/>
              <a:gd name="connsiteY0" fmla="*/ 0 h 904875"/>
              <a:gd name="connsiteX1" fmla="*/ 0 w 2339975"/>
              <a:gd name="connsiteY1" fmla="*/ 450850 h 904875"/>
              <a:gd name="connsiteX2" fmla="*/ 104775 w 2339975"/>
              <a:gd name="connsiteY2" fmla="*/ 450850 h 904875"/>
              <a:gd name="connsiteX3" fmla="*/ 104775 w 2339975"/>
              <a:gd name="connsiteY3" fmla="*/ 904875 h 904875"/>
              <a:gd name="connsiteX4" fmla="*/ 2339975 w 2339975"/>
              <a:gd name="connsiteY4" fmla="*/ 904875 h 904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9975" h="904875">
                <a:moveTo>
                  <a:pt x="0" y="0"/>
                </a:moveTo>
                <a:lnTo>
                  <a:pt x="0" y="450850"/>
                </a:lnTo>
                <a:lnTo>
                  <a:pt x="104775" y="450850"/>
                </a:lnTo>
                <a:lnTo>
                  <a:pt x="104775" y="904875"/>
                </a:lnTo>
                <a:lnTo>
                  <a:pt x="2339975" y="904875"/>
                </a:lnTo>
              </a:path>
            </a:pathLst>
          </a:custGeom>
          <a:noFill/>
          <a:ln w="28575">
            <a:solidFill>
              <a:schemeClr val="accent6"/>
            </a:solidFill>
            <a:miter lim="800000"/>
            <a:headEnd/>
            <a:tailEnd/>
          </a:ln>
        </p:spPr>
        <p:txBody>
          <a:bodyPr rtlCol="0" anchor="ctr"/>
          <a:lstStyle/>
          <a:p>
            <a:pPr algn="ctr"/>
            <a:endParaRPr lang="en-US"/>
          </a:p>
        </p:txBody>
      </p:sp>
      <p:sp>
        <p:nvSpPr>
          <p:cNvPr id="31771" name="Freeform 31770">
            <a:extLst>
              <a:ext uri="{FF2B5EF4-FFF2-40B4-BE49-F238E27FC236}">
                <a16:creationId xmlns:a16="http://schemas.microsoft.com/office/drawing/2014/main" id="{DD136936-2C5F-2585-2B29-D7B8DAC81E79}"/>
              </a:ext>
            </a:extLst>
          </p:cNvPr>
          <p:cNvSpPr/>
          <p:nvPr/>
        </p:nvSpPr>
        <p:spPr bwMode="auto">
          <a:xfrm>
            <a:off x="1685925" y="2206625"/>
            <a:ext cx="3232150" cy="119767"/>
          </a:xfrm>
          <a:custGeom>
            <a:avLst/>
            <a:gdLst>
              <a:gd name="connsiteX0" fmla="*/ 0 w 3232150"/>
              <a:gd name="connsiteY0" fmla="*/ 0 h 133350"/>
              <a:gd name="connsiteX1" fmla="*/ 117475 w 3232150"/>
              <a:gd name="connsiteY1" fmla="*/ 0 h 133350"/>
              <a:gd name="connsiteX2" fmla="*/ 117475 w 3232150"/>
              <a:gd name="connsiteY2" fmla="*/ 53975 h 133350"/>
              <a:gd name="connsiteX3" fmla="*/ 184150 w 3232150"/>
              <a:gd name="connsiteY3" fmla="*/ 53975 h 133350"/>
              <a:gd name="connsiteX4" fmla="*/ 184150 w 3232150"/>
              <a:gd name="connsiteY4" fmla="*/ 133350 h 133350"/>
              <a:gd name="connsiteX5" fmla="*/ 3232150 w 3232150"/>
              <a:gd name="connsiteY5" fmla="*/ 133350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32150" h="133350">
                <a:moveTo>
                  <a:pt x="0" y="0"/>
                </a:moveTo>
                <a:lnTo>
                  <a:pt x="117475" y="0"/>
                </a:lnTo>
                <a:lnTo>
                  <a:pt x="117475" y="53975"/>
                </a:lnTo>
                <a:lnTo>
                  <a:pt x="184150" y="53975"/>
                </a:lnTo>
                <a:lnTo>
                  <a:pt x="184150" y="133350"/>
                </a:lnTo>
                <a:lnTo>
                  <a:pt x="3232150" y="133350"/>
                </a:lnTo>
              </a:path>
            </a:pathLst>
          </a:custGeom>
          <a:noFill/>
          <a:ln w="28575">
            <a:solidFill>
              <a:schemeClr val="accent1"/>
            </a:solidFill>
            <a:miter lim="800000"/>
            <a:headEnd/>
            <a:tailEnd/>
          </a:ln>
        </p:spPr>
        <p:txBody>
          <a:bodyPr rtlCol="0" anchor="ctr"/>
          <a:lstStyle/>
          <a:p>
            <a:pPr algn="ctr"/>
            <a:endParaRPr lang="en-US"/>
          </a:p>
        </p:txBody>
      </p:sp>
      <p:grpSp>
        <p:nvGrpSpPr>
          <p:cNvPr id="31777" name="Group 31776">
            <a:extLst>
              <a:ext uri="{FF2B5EF4-FFF2-40B4-BE49-F238E27FC236}">
                <a16:creationId xmlns:a16="http://schemas.microsoft.com/office/drawing/2014/main" id="{103447FE-EB1C-9A61-2FDA-2464189AF429}"/>
              </a:ext>
            </a:extLst>
          </p:cNvPr>
          <p:cNvGrpSpPr/>
          <p:nvPr/>
        </p:nvGrpSpPr>
        <p:grpSpPr>
          <a:xfrm>
            <a:off x="3282216" y="3060192"/>
            <a:ext cx="861151" cy="64008"/>
            <a:chOff x="3282216" y="3060192"/>
            <a:chExt cx="861151" cy="64008"/>
          </a:xfrm>
        </p:grpSpPr>
        <p:cxnSp>
          <p:nvCxnSpPr>
            <p:cNvPr id="31774" name="Straight Connector 31773">
              <a:extLst>
                <a:ext uri="{FF2B5EF4-FFF2-40B4-BE49-F238E27FC236}">
                  <a16:creationId xmlns:a16="http://schemas.microsoft.com/office/drawing/2014/main" id="{8851F6BA-0AA4-AB55-66BC-5FD21C1DCA94}"/>
                </a:ext>
              </a:extLst>
            </p:cNvPr>
            <p:cNvCxnSpPr>
              <a:cxnSpLocks/>
            </p:cNvCxnSpPr>
            <p:nvPr/>
          </p:nvCxnSpPr>
          <p:spPr bwMode="auto">
            <a:xfrm flipV="1">
              <a:off x="3282216" y="3060192"/>
              <a:ext cx="0" cy="64008"/>
            </a:xfrm>
            <a:prstGeom prst="line">
              <a:avLst/>
            </a:prstGeom>
            <a:noFill/>
            <a:ln w="28575" cap="flat" cmpd="sng" algn="ctr">
              <a:solidFill>
                <a:schemeClr val="accent6"/>
              </a:solidFill>
              <a:prstDash val="solid"/>
              <a:round/>
              <a:headEnd type="none" w="med" len="med"/>
              <a:tailEnd type="none" w="med" len="med"/>
            </a:ln>
            <a:effectLst/>
          </p:spPr>
        </p:cxnSp>
        <p:cxnSp>
          <p:nvCxnSpPr>
            <p:cNvPr id="31775" name="Straight Connector 31774">
              <a:extLst>
                <a:ext uri="{FF2B5EF4-FFF2-40B4-BE49-F238E27FC236}">
                  <a16:creationId xmlns:a16="http://schemas.microsoft.com/office/drawing/2014/main" id="{B2711D6F-07C2-9378-61A2-F15145099E41}"/>
                </a:ext>
              </a:extLst>
            </p:cNvPr>
            <p:cNvCxnSpPr>
              <a:cxnSpLocks/>
            </p:cNvCxnSpPr>
            <p:nvPr/>
          </p:nvCxnSpPr>
          <p:spPr bwMode="auto">
            <a:xfrm flipV="1">
              <a:off x="3520341" y="3060192"/>
              <a:ext cx="0" cy="64008"/>
            </a:xfrm>
            <a:prstGeom prst="line">
              <a:avLst/>
            </a:prstGeom>
            <a:noFill/>
            <a:ln w="28575" cap="flat" cmpd="sng" algn="ctr">
              <a:solidFill>
                <a:schemeClr val="accent6"/>
              </a:solidFill>
              <a:prstDash val="solid"/>
              <a:round/>
              <a:headEnd type="none" w="med" len="med"/>
              <a:tailEnd type="none" w="med" len="med"/>
            </a:ln>
            <a:effectLst/>
          </p:spPr>
        </p:cxnSp>
        <p:cxnSp>
          <p:nvCxnSpPr>
            <p:cNvPr id="31776" name="Straight Connector 31775">
              <a:extLst>
                <a:ext uri="{FF2B5EF4-FFF2-40B4-BE49-F238E27FC236}">
                  <a16:creationId xmlns:a16="http://schemas.microsoft.com/office/drawing/2014/main" id="{451CF5A8-4BEC-D695-F687-2A35E555C8CA}"/>
                </a:ext>
              </a:extLst>
            </p:cNvPr>
            <p:cNvCxnSpPr>
              <a:cxnSpLocks/>
            </p:cNvCxnSpPr>
            <p:nvPr/>
          </p:nvCxnSpPr>
          <p:spPr bwMode="auto">
            <a:xfrm flipV="1">
              <a:off x="4143367" y="3060192"/>
              <a:ext cx="0" cy="64008"/>
            </a:xfrm>
            <a:prstGeom prst="line">
              <a:avLst/>
            </a:prstGeom>
            <a:noFill/>
            <a:ln w="28575" cap="flat" cmpd="sng" algn="ctr">
              <a:solidFill>
                <a:schemeClr val="accent6"/>
              </a:solidFill>
              <a:prstDash val="solid"/>
              <a:round/>
              <a:headEnd type="none" w="med" len="med"/>
              <a:tailEnd type="none" w="med" len="med"/>
            </a:ln>
            <a:effectLst/>
          </p:spPr>
        </p:cxnSp>
      </p:grpSp>
      <p:grpSp>
        <p:nvGrpSpPr>
          <p:cNvPr id="31817" name="Group 31816">
            <a:extLst>
              <a:ext uri="{FF2B5EF4-FFF2-40B4-BE49-F238E27FC236}">
                <a16:creationId xmlns:a16="http://schemas.microsoft.com/office/drawing/2014/main" id="{AD34530B-91BB-FF34-A563-DC420FD2C525}"/>
              </a:ext>
            </a:extLst>
          </p:cNvPr>
          <p:cNvGrpSpPr/>
          <p:nvPr/>
        </p:nvGrpSpPr>
        <p:grpSpPr>
          <a:xfrm>
            <a:off x="2051386" y="2265625"/>
            <a:ext cx="2857164" cy="64008"/>
            <a:chOff x="2051386" y="2268800"/>
            <a:chExt cx="2857164" cy="64008"/>
          </a:xfrm>
        </p:grpSpPr>
        <p:cxnSp>
          <p:nvCxnSpPr>
            <p:cNvPr id="31779" name="Straight Connector 31778">
              <a:extLst>
                <a:ext uri="{FF2B5EF4-FFF2-40B4-BE49-F238E27FC236}">
                  <a16:creationId xmlns:a16="http://schemas.microsoft.com/office/drawing/2014/main" id="{87A41B99-1E08-4D22-F067-3F9A5AA9567D}"/>
                </a:ext>
              </a:extLst>
            </p:cNvPr>
            <p:cNvCxnSpPr>
              <a:cxnSpLocks/>
            </p:cNvCxnSpPr>
            <p:nvPr/>
          </p:nvCxnSpPr>
          <p:spPr bwMode="auto">
            <a:xfrm flipV="1">
              <a:off x="2051386"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F9E25B97-0FBD-B5C9-67CD-D66CFD77903D}"/>
                </a:ext>
              </a:extLst>
            </p:cNvPr>
            <p:cNvCxnSpPr>
              <a:cxnSpLocks/>
            </p:cNvCxnSpPr>
            <p:nvPr/>
          </p:nvCxnSpPr>
          <p:spPr bwMode="auto">
            <a:xfrm flipV="1">
              <a:off x="2211127"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87" name="Straight Connector 31786">
              <a:extLst>
                <a:ext uri="{FF2B5EF4-FFF2-40B4-BE49-F238E27FC236}">
                  <a16:creationId xmlns:a16="http://schemas.microsoft.com/office/drawing/2014/main" id="{184682C1-EC01-D031-4B83-B16EED97C402}"/>
                </a:ext>
              </a:extLst>
            </p:cNvPr>
            <p:cNvCxnSpPr>
              <a:cxnSpLocks/>
            </p:cNvCxnSpPr>
            <p:nvPr/>
          </p:nvCxnSpPr>
          <p:spPr bwMode="auto">
            <a:xfrm flipV="1">
              <a:off x="2719127"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88" name="Straight Connector 31787">
              <a:extLst>
                <a:ext uri="{FF2B5EF4-FFF2-40B4-BE49-F238E27FC236}">
                  <a16:creationId xmlns:a16="http://schemas.microsoft.com/office/drawing/2014/main" id="{3BAEE48F-F62B-6FAC-0853-0861A64CB559}"/>
                </a:ext>
              </a:extLst>
            </p:cNvPr>
            <p:cNvCxnSpPr>
              <a:cxnSpLocks/>
            </p:cNvCxnSpPr>
            <p:nvPr/>
          </p:nvCxnSpPr>
          <p:spPr bwMode="auto">
            <a:xfrm flipV="1">
              <a:off x="3074727"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89" name="Straight Connector 31788">
              <a:extLst>
                <a:ext uri="{FF2B5EF4-FFF2-40B4-BE49-F238E27FC236}">
                  <a16:creationId xmlns:a16="http://schemas.microsoft.com/office/drawing/2014/main" id="{A9F55D01-8622-71C5-AE99-F8F57A9F6AC9}"/>
                </a:ext>
              </a:extLst>
            </p:cNvPr>
            <p:cNvCxnSpPr>
              <a:cxnSpLocks/>
            </p:cNvCxnSpPr>
            <p:nvPr/>
          </p:nvCxnSpPr>
          <p:spPr bwMode="auto">
            <a:xfrm flipV="1">
              <a:off x="3106477"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0" name="Straight Connector 31789">
              <a:extLst>
                <a:ext uri="{FF2B5EF4-FFF2-40B4-BE49-F238E27FC236}">
                  <a16:creationId xmlns:a16="http://schemas.microsoft.com/office/drawing/2014/main" id="{2573623D-D812-7739-9894-6D1828AF2184}"/>
                </a:ext>
              </a:extLst>
            </p:cNvPr>
            <p:cNvCxnSpPr>
              <a:cxnSpLocks/>
            </p:cNvCxnSpPr>
            <p:nvPr/>
          </p:nvCxnSpPr>
          <p:spPr bwMode="auto">
            <a:xfrm flipV="1">
              <a:off x="3185852"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1" name="Straight Connector 31790">
              <a:extLst>
                <a:ext uri="{FF2B5EF4-FFF2-40B4-BE49-F238E27FC236}">
                  <a16:creationId xmlns:a16="http://schemas.microsoft.com/office/drawing/2014/main" id="{DF5A20C9-708B-2554-13C3-D453832753DB}"/>
                </a:ext>
              </a:extLst>
            </p:cNvPr>
            <p:cNvCxnSpPr>
              <a:cxnSpLocks/>
            </p:cNvCxnSpPr>
            <p:nvPr/>
          </p:nvCxnSpPr>
          <p:spPr bwMode="auto">
            <a:xfrm flipV="1">
              <a:off x="3289300"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D0830EFC-64A0-DA4B-6F2A-FBAE8E3B24DA}"/>
                </a:ext>
              </a:extLst>
            </p:cNvPr>
            <p:cNvCxnSpPr>
              <a:cxnSpLocks/>
            </p:cNvCxnSpPr>
            <p:nvPr/>
          </p:nvCxnSpPr>
          <p:spPr bwMode="auto">
            <a:xfrm flipV="1">
              <a:off x="2814377"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3" name="Straight Connector 31792">
              <a:extLst>
                <a:ext uri="{FF2B5EF4-FFF2-40B4-BE49-F238E27FC236}">
                  <a16:creationId xmlns:a16="http://schemas.microsoft.com/office/drawing/2014/main" id="{336DEE2C-A8FC-FA0B-6C56-5628B4E55F80}"/>
                </a:ext>
              </a:extLst>
            </p:cNvPr>
            <p:cNvCxnSpPr>
              <a:cxnSpLocks/>
            </p:cNvCxnSpPr>
            <p:nvPr/>
          </p:nvCxnSpPr>
          <p:spPr bwMode="auto">
            <a:xfrm flipV="1">
              <a:off x="2970798"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4" name="Straight Connector 31793">
              <a:extLst>
                <a:ext uri="{FF2B5EF4-FFF2-40B4-BE49-F238E27FC236}">
                  <a16:creationId xmlns:a16="http://schemas.microsoft.com/office/drawing/2014/main" id="{7F047DCE-0DDE-C95A-161E-A162C4D23099}"/>
                </a:ext>
              </a:extLst>
            </p:cNvPr>
            <p:cNvCxnSpPr>
              <a:cxnSpLocks/>
            </p:cNvCxnSpPr>
            <p:nvPr/>
          </p:nvCxnSpPr>
          <p:spPr bwMode="auto">
            <a:xfrm flipV="1">
              <a:off x="2852477"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A7B8DFEC-5F12-1E67-DCF6-DB3AB7AB9E82}"/>
                </a:ext>
              </a:extLst>
            </p:cNvPr>
            <p:cNvCxnSpPr>
              <a:cxnSpLocks/>
            </p:cNvCxnSpPr>
            <p:nvPr/>
          </p:nvCxnSpPr>
          <p:spPr bwMode="auto">
            <a:xfrm flipV="1">
              <a:off x="2881052"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6" name="Straight Connector 31795">
              <a:extLst>
                <a:ext uri="{FF2B5EF4-FFF2-40B4-BE49-F238E27FC236}">
                  <a16:creationId xmlns:a16="http://schemas.microsoft.com/office/drawing/2014/main" id="{95FF25E5-9702-1CC9-765C-B23494D050D3}"/>
                </a:ext>
              </a:extLst>
            </p:cNvPr>
            <p:cNvCxnSpPr>
              <a:cxnSpLocks/>
            </p:cNvCxnSpPr>
            <p:nvPr/>
          </p:nvCxnSpPr>
          <p:spPr bwMode="auto">
            <a:xfrm flipV="1">
              <a:off x="2923265"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7" name="Straight Connector 31796">
              <a:extLst>
                <a:ext uri="{FF2B5EF4-FFF2-40B4-BE49-F238E27FC236}">
                  <a16:creationId xmlns:a16="http://schemas.microsoft.com/office/drawing/2014/main" id="{9C3214D0-E566-F4A8-E4B2-D32C261BB244}"/>
                </a:ext>
              </a:extLst>
            </p:cNvPr>
            <p:cNvCxnSpPr>
              <a:cxnSpLocks/>
            </p:cNvCxnSpPr>
            <p:nvPr/>
          </p:nvCxnSpPr>
          <p:spPr bwMode="auto">
            <a:xfrm flipV="1">
              <a:off x="2932790"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0A846BBB-4E6D-18B3-3C2E-A13E1FD9BBE2}"/>
                </a:ext>
              </a:extLst>
            </p:cNvPr>
            <p:cNvCxnSpPr>
              <a:cxnSpLocks/>
            </p:cNvCxnSpPr>
            <p:nvPr/>
          </p:nvCxnSpPr>
          <p:spPr bwMode="auto">
            <a:xfrm flipV="1">
              <a:off x="3473656"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7C3ABC3C-46E8-6E45-1317-7A29B826CDBD}"/>
                </a:ext>
              </a:extLst>
            </p:cNvPr>
            <p:cNvCxnSpPr>
              <a:cxnSpLocks/>
            </p:cNvCxnSpPr>
            <p:nvPr/>
          </p:nvCxnSpPr>
          <p:spPr bwMode="auto">
            <a:xfrm flipV="1">
              <a:off x="3626056"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7395B449-853A-EC34-32F9-0C16DBB87D36}"/>
                </a:ext>
              </a:extLst>
            </p:cNvPr>
            <p:cNvCxnSpPr>
              <a:cxnSpLocks/>
            </p:cNvCxnSpPr>
            <p:nvPr/>
          </p:nvCxnSpPr>
          <p:spPr bwMode="auto">
            <a:xfrm flipV="1">
              <a:off x="3501291"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3B225FB0-BD8B-0956-F8E5-8E7E1A495A90}"/>
                </a:ext>
              </a:extLst>
            </p:cNvPr>
            <p:cNvCxnSpPr>
              <a:cxnSpLocks/>
            </p:cNvCxnSpPr>
            <p:nvPr/>
          </p:nvCxnSpPr>
          <p:spPr bwMode="auto">
            <a:xfrm flipV="1">
              <a:off x="3523907"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C09B84DA-5117-9287-0485-362EF4955560}"/>
                </a:ext>
              </a:extLst>
            </p:cNvPr>
            <p:cNvCxnSpPr>
              <a:cxnSpLocks/>
            </p:cNvCxnSpPr>
            <p:nvPr/>
          </p:nvCxnSpPr>
          <p:spPr bwMode="auto">
            <a:xfrm flipV="1">
              <a:off x="3558832"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C1424F6E-5244-654A-C47A-702BC5C54116}"/>
                </a:ext>
              </a:extLst>
            </p:cNvPr>
            <p:cNvCxnSpPr>
              <a:cxnSpLocks/>
            </p:cNvCxnSpPr>
            <p:nvPr/>
          </p:nvCxnSpPr>
          <p:spPr bwMode="auto">
            <a:xfrm flipV="1">
              <a:off x="3585765"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93E84CF7-667C-2ADB-126B-AA6B9C02CE4E}"/>
                </a:ext>
              </a:extLst>
            </p:cNvPr>
            <p:cNvCxnSpPr>
              <a:cxnSpLocks/>
            </p:cNvCxnSpPr>
            <p:nvPr/>
          </p:nvCxnSpPr>
          <p:spPr bwMode="auto">
            <a:xfrm flipV="1">
              <a:off x="3724642"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5" name="Straight Connector 31804">
              <a:extLst>
                <a:ext uri="{FF2B5EF4-FFF2-40B4-BE49-F238E27FC236}">
                  <a16:creationId xmlns:a16="http://schemas.microsoft.com/office/drawing/2014/main" id="{6FCFEC17-AF81-0DEE-67A3-1C681EECC335}"/>
                </a:ext>
              </a:extLst>
            </p:cNvPr>
            <p:cNvCxnSpPr>
              <a:cxnSpLocks/>
            </p:cNvCxnSpPr>
            <p:nvPr/>
          </p:nvCxnSpPr>
          <p:spPr bwMode="auto">
            <a:xfrm flipV="1">
              <a:off x="3754452"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6E56A136-D521-9034-2EA0-10AB1951634D}"/>
                </a:ext>
              </a:extLst>
            </p:cNvPr>
            <p:cNvCxnSpPr>
              <a:cxnSpLocks/>
            </p:cNvCxnSpPr>
            <p:nvPr/>
          </p:nvCxnSpPr>
          <p:spPr bwMode="auto">
            <a:xfrm flipV="1">
              <a:off x="3925490"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E0D7B758-987E-9676-749B-2E74AFD0BDB2}"/>
                </a:ext>
              </a:extLst>
            </p:cNvPr>
            <p:cNvCxnSpPr>
              <a:cxnSpLocks/>
            </p:cNvCxnSpPr>
            <p:nvPr/>
          </p:nvCxnSpPr>
          <p:spPr bwMode="auto">
            <a:xfrm flipV="1">
              <a:off x="4026125"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33ACD8CA-5782-D3C3-B30F-D50722C4F2ED}"/>
                </a:ext>
              </a:extLst>
            </p:cNvPr>
            <p:cNvCxnSpPr>
              <a:cxnSpLocks/>
            </p:cNvCxnSpPr>
            <p:nvPr/>
          </p:nvCxnSpPr>
          <p:spPr bwMode="auto">
            <a:xfrm flipV="1">
              <a:off x="4115996"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519C7F3C-F22E-B71D-396A-97E4B662BA3F}"/>
                </a:ext>
              </a:extLst>
            </p:cNvPr>
            <p:cNvCxnSpPr>
              <a:cxnSpLocks/>
            </p:cNvCxnSpPr>
            <p:nvPr/>
          </p:nvCxnSpPr>
          <p:spPr bwMode="auto">
            <a:xfrm flipV="1">
              <a:off x="4143367"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1F6FE85E-23A9-6AF5-BD28-CA2CD6BF6F31}"/>
                </a:ext>
              </a:extLst>
            </p:cNvPr>
            <p:cNvCxnSpPr>
              <a:cxnSpLocks/>
            </p:cNvCxnSpPr>
            <p:nvPr/>
          </p:nvCxnSpPr>
          <p:spPr bwMode="auto">
            <a:xfrm flipV="1">
              <a:off x="4246171"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11" name="Straight Connector 31810">
              <a:extLst>
                <a:ext uri="{FF2B5EF4-FFF2-40B4-BE49-F238E27FC236}">
                  <a16:creationId xmlns:a16="http://schemas.microsoft.com/office/drawing/2014/main" id="{F18A2C77-D0D1-CBCA-EEC3-1BC66A7FEF7B}"/>
                </a:ext>
              </a:extLst>
            </p:cNvPr>
            <p:cNvCxnSpPr>
              <a:cxnSpLocks/>
            </p:cNvCxnSpPr>
            <p:nvPr/>
          </p:nvCxnSpPr>
          <p:spPr bwMode="auto">
            <a:xfrm flipV="1">
              <a:off x="4395396"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12" name="Straight Connector 31811">
              <a:extLst>
                <a:ext uri="{FF2B5EF4-FFF2-40B4-BE49-F238E27FC236}">
                  <a16:creationId xmlns:a16="http://schemas.microsoft.com/office/drawing/2014/main" id="{5BD9CC46-9EB5-40F3-9F06-5217F7A5C32C}"/>
                </a:ext>
              </a:extLst>
            </p:cNvPr>
            <p:cNvCxnSpPr>
              <a:cxnSpLocks/>
            </p:cNvCxnSpPr>
            <p:nvPr/>
          </p:nvCxnSpPr>
          <p:spPr bwMode="auto">
            <a:xfrm flipV="1">
              <a:off x="4464433"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25D7FA82-932C-9097-E08B-8120D569B979}"/>
                </a:ext>
              </a:extLst>
            </p:cNvPr>
            <p:cNvCxnSpPr>
              <a:cxnSpLocks/>
            </p:cNvCxnSpPr>
            <p:nvPr/>
          </p:nvCxnSpPr>
          <p:spPr bwMode="auto">
            <a:xfrm flipV="1">
              <a:off x="4531921"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14" name="Straight Connector 31813">
              <a:extLst>
                <a:ext uri="{FF2B5EF4-FFF2-40B4-BE49-F238E27FC236}">
                  <a16:creationId xmlns:a16="http://schemas.microsoft.com/office/drawing/2014/main" id="{3598EF69-9A85-8EA5-589A-C5B4B077434E}"/>
                </a:ext>
              </a:extLst>
            </p:cNvPr>
            <p:cNvCxnSpPr>
              <a:cxnSpLocks/>
            </p:cNvCxnSpPr>
            <p:nvPr/>
          </p:nvCxnSpPr>
          <p:spPr bwMode="auto">
            <a:xfrm flipV="1">
              <a:off x="4797425" y="2268800"/>
              <a:ext cx="0" cy="64008"/>
            </a:xfrm>
            <a:prstGeom prst="line">
              <a:avLst/>
            </a:prstGeom>
            <a:noFill/>
            <a:ln w="28575" cap="flat" cmpd="sng" algn="ctr">
              <a:solidFill>
                <a:schemeClr val="accent1"/>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A363DB82-252F-7F22-5CFA-82E8F9526228}"/>
                </a:ext>
              </a:extLst>
            </p:cNvPr>
            <p:cNvCxnSpPr>
              <a:cxnSpLocks/>
            </p:cNvCxnSpPr>
            <p:nvPr/>
          </p:nvCxnSpPr>
          <p:spPr bwMode="auto">
            <a:xfrm flipV="1">
              <a:off x="4908550" y="2268800"/>
              <a:ext cx="0" cy="64008"/>
            </a:xfrm>
            <a:prstGeom prst="line">
              <a:avLst/>
            </a:prstGeom>
            <a:noFill/>
            <a:ln w="28575" cap="flat"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98653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887A6-5D15-3BA3-0531-B65982DDC3D9}"/>
              </a:ext>
            </a:extLst>
          </p:cNvPr>
          <p:cNvSpPr>
            <a:spLocks noGrp="1"/>
          </p:cNvSpPr>
          <p:nvPr>
            <p:ph type="title"/>
          </p:nvPr>
        </p:nvSpPr>
        <p:spPr/>
        <p:txBody>
          <a:bodyPr/>
          <a:lstStyle/>
          <a:p>
            <a:r>
              <a:rPr lang="en-US" dirty="0"/>
              <a:t>BV + AVD in Early-Stage cHL: Investigators’ Conclusions</a:t>
            </a:r>
          </a:p>
        </p:txBody>
      </p:sp>
      <p:sp>
        <p:nvSpPr>
          <p:cNvPr id="3" name="Content Placeholder 2">
            <a:extLst>
              <a:ext uri="{FF2B5EF4-FFF2-40B4-BE49-F238E27FC236}">
                <a16:creationId xmlns:a16="http://schemas.microsoft.com/office/drawing/2014/main" id="{4C39405B-C60F-E7E3-77CD-64812378FA16}"/>
              </a:ext>
            </a:extLst>
          </p:cNvPr>
          <p:cNvSpPr>
            <a:spLocks noGrp="1"/>
          </p:cNvSpPr>
          <p:nvPr>
            <p:ph idx="1"/>
          </p:nvPr>
        </p:nvSpPr>
        <p:spPr/>
        <p:txBody>
          <a:bodyPr/>
          <a:lstStyle/>
          <a:p>
            <a:r>
              <a:rPr lang="en-US" sz="2600" dirty="0"/>
              <a:t>With extended follow-up at 4-yr, short-course BV + AVD remains highly active in early-stage, unfavorable-risk cHL</a:t>
            </a:r>
          </a:p>
          <a:p>
            <a:pPr lvl="1"/>
            <a:r>
              <a:rPr lang="en-US" sz="2400" dirty="0"/>
              <a:t>Activity was seen in absence of RT consolidation in patients with bulky disease</a:t>
            </a:r>
          </a:p>
          <a:p>
            <a:pPr lvl="1"/>
            <a:r>
              <a:rPr lang="en-US" sz="2400" dirty="0"/>
              <a:t>Late events were rare</a:t>
            </a:r>
          </a:p>
          <a:p>
            <a:r>
              <a:rPr lang="en-US" sz="2600" dirty="0"/>
              <a:t>MTV and PET2 results at baseline were significantly correlated with PFS</a:t>
            </a:r>
          </a:p>
          <a:p>
            <a:r>
              <a:rPr lang="en-US" sz="2600" dirty="0"/>
              <a:t>Combination of MTV and PET2 assessments identified patients with disease at high risk of progression</a:t>
            </a:r>
          </a:p>
          <a:p>
            <a:r>
              <a:rPr lang="en-US" sz="2600" dirty="0"/>
              <a:t>Investigators concluded that continued exploration of short-course BV + AVD treatment with MTV-PET‒adapted approach is warranted</a:t>
            </a:r>
          </a:p>
          <a:p>
            <a:pPr lvl="1"/>
            <a:endParaRPr lang="en-US" dirty="0"/>
          </a:p>
          <a:p>
            <a:endParaRPr lang="en-US" sz="2600" dirty="0"/>
          </a:p>
          <a:p>
            <a:endParaRPr lang="en-US" sz="2600" dirty="0"/>
          </a:p>
        </p:txBody>
      </p:sp>
      <p:sp>
        <p:nvSpPr>
          <p:cNvPr id="4" name="Text Box 15">
            <a:extLst>
              <a:ext uri="{FF2B5EF4-FFF2-40B4-BE49-F238E27FC236}">
                <a16:creationId xmlns:a16="http://schemas.microsoft.com/office/drawing/2014/main" id="{DBAA670F-A245-9914-75BD-479BB716C461}"/>
              </a:ext>
            </a:extLst>
          </p:cNvPr>
          <p:cNvSpPr txBox="1">
            <a:spLocks noChangeArrowheads="1"/>
          </p:cNvSpPr>
          <p:nvPr/>
        </p:nvSpPr>
        <p:spPr bwMode="auto">
          <a:xfrm>
            <a:off x="433071" y="636859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Stuver. ASH 2022. Abstr 730.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90933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2022!</a:t>
            </a: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6AACBA89A63EC45A25E25E8A981020E" ma:contentTypeVersion="1" ma:contentTypeDescription="Create a new document." ma:contentTypeScope="" ma:versionID="c6cb941596ea7c877ded2c1b3d77fcec">
  <xsd:schema xmlns:xsd="http://www.w3.org/2001/XMLSchema" xmlns:xs="http://www.w3.org/2001/XMLSchema" xmlns:p="http://schemas.microsoft.com/office/2006/metadata/properties" xmlns:ns2="d54cbe69-32bd-412a-b004-9152f949605e" xmlns:ns3="9fbda30b-0f5c-4898-b25f-35686c059a30" targetNamespace="http://schemas.microsoft.com/office/2006/metadata/properties" ma:root="true" ma:fieldsID="1b3e120d4bde570d61c28b5a998de19f" ns2:_="" ns3:_="">
    <xsd:import namespace="d54cbe69-32bd-412a-b004-9152f949605e"/>
    <xsd:import namespace="9fbda30b-0f5c-4898-b25f-35686c059a30"/>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9fbda30b-0f5c-4898-b25f-35686c059a30"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56M7VY3CDVN5-898117753-2</_dlc_DocId>
    <_dlc_DocIdUrl xmlns="d54cbe69-32bd-412a-b004-9152f949605e">
      <Url>https://intranet.clinicaloptions.com/mews/oncology/ONC_2022_ASH_CF_(5667)/LYMPH_730_Stuver/_layouts/15/DocIdRedir.aspx?ID=56M7VY3CDVN5-898117753-2</Url>
      <Description>56M7VY3CDVN5-898117753-2</Description>
    </_dlc_DocIdUrl>
    <Document_x0020_Category xmlns="9fbda30b-0f5c-4898-b25f-35686c059a30">Conference Capsule Slides</Document_x0020_Category>
  </documentManagement>
</p:properties>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58E02394-A434-4F57-A2E9-FB4ACC2781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9fbda30b-0f5c-4898-b25f-35686c059a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CB9A37D-DDD4-438A-A0AF-411FF8A85DD4}">
  <ds:schemaRefs>
    <ds:schemaRef ds:uri="http://schemas.microsoft.com/sharepoint/events"/>
  </ds:schemaRefs>
</ds:datastoreItem>
</file>

<file path=customXml/itemProps4.xml><?xml version="1.0" encoding="utf-8"?>
<ds:datastoreItem xmlns:ds="http://schemas.openxmlformats.org/officeDocument/2006/customXml" ds:itemID="{5BA55BC3-5A03-47C2-8EC3-D964C3B5E779}">
  <ds:schemaRefs>
    <ds:schemaRef ds:uri="http://schemas.microsoft.com/office/2006/documentManagement/types"/>
    <ds:schemaRef ds:uri="http://purl.org/dc/elements/1.1/"/>
    <ds:schemaRef ds:uri="http://www.w3.org/XML/1998/namespace"/>
    <ds:schemaRef ds:uri="http://purl.org/dc/terms/"/>
    <ds:schemaRef ds:uri="d54cbe69-32bd-412a-b004-9152f949605e"/>
    <ds:schemaRef ds:uri="http://purl.org/dc/dcmitype/"/>
    <ds:schemaRef ds:uri="http://schemas.microsoft.com/office/infopath/2007/PartnerControls"/>
    <ds:schemaRef ds:uri="http://schemas.openxmlformats.org/package/2006/metadata/core-properties"/>
    <ds:schemaRef ds:uri="9fbda30b-0f5c-4898-b25f-35686c059a30"/>
    <ds:schemaRef ds:uri="http://schemas.microsoft.com/office/2006/metadata/properties"/>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4796</TotalTime>
  <Words>1827</Words>
  <Application>Microsoft Office PowerPoint</Application>
  <PresentationFormat>Widescreen</PresentationFormat>
  <Paragraphs>364</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Times</vt:lpstr>
      <vt:lpstr>Wingdings</vt:lpstr>
      <vt:lpstr>2022_CCO_Template</vt:lpstr>
      <vt:lpstr>Extended Follow-up Results From a Pilot Study of Brentuximab Vedotin + AVD in Newly Diagnosed, Early-Stage, Unfavorable-Risk cHL Using Baseline MTV and PET2 Evaluation </vt:lpstr>
      <vt:lpstr>About These Slides</vt:lpstr>
      <vt:lpstr>BV + AVD in Early-Stage cHL: Background</vt:lpstr>
      <vt:lpstr>BV + AVD in Early-Stage cHL: Study Design</vt:lpstr>
      <vt:lpstr>BV + AVD in Early Stage cHL: Baseline Characteristics</vt:lpstr>
      <vt:lpstr>BV + AVD in Early-Stage cHL: PFS by Cohort</vt:lpstr>
      <vt:lpstr>BV + AVD in Early-Stage cHL:  PFS by Baseline MTV and PET2</vt:lpstr>
      <vt:lpstr>BV + AVD in Early-Stage cHL: PFS by Combined MTV/PET2 and Patient Relapse Information</vt:lpstr>
      <vt:lpstr>BV + AVD in Early-Stage cHL: Investigators’ Conclusions</vt:lpstr>
      <vt:lpstr>Go Online for More CCO  Coverage of ASH 2022!</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Extended Follow-up Results From a Pilot Study of Brentuximab Vedotin + AVD in Newly Diagnosed, Early-Stage, Unfavorable-Risk cHL Using Baseline MTV and PET2 Evaluation</dc:title>
  <dc:creator>Preferred User</dc:creator>
  <cp:lastModifiedBy>Natalia Kolenko</cp:lastModifiedBy>
  <cp:revision>47</cp:revision>
  <cp:lastPrinted>2016-09-26T20:21:49Z</cp:lastPrinted>
  <dcterms:created xsi:type="dcterms:W3CDTF">2005-05-27T15:08:01Z</dcterms:created>
  <dcterms:modified xsi:type="dcterms:W3CDTF">2022-12-16T19:54:25Z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4b5792ac-1dc0-4eb8-9079-47eb4cdc46c9</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0x01010016AACBA89A63EC45A25E25E8A981020E</vt:lpwstr>
  </property>
  <property fmtid="{D5CDD505-2E9C-101B-9397-08002B2CF9AE}" pid="9" name="MediaServiceImageTags">
    <vt:lpwstr/>
  </property>
</Properties>
</file>