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</p:sldMasterIdLst>
  <p:notesMasterIdLst>
    <p:notesMasterId r:id="rId18"/>
  </p:notesMasterIdLst>
  <p:handoutMasterIdLst>
    <p:handoutMasterId r:id="rId19"/>
  </p:handoutMasterIdLst>
  <p:sldIdLst>
    <p:sldId id="321" r:id="rId6"/>
    <p:sldId id="559" r:id="rId7"/>
    <p:sldId id="566" r:id="rId8"/>
    <p:sldId id="573" r:id="rId9"/>
    <p:sldId id="572" r:id="rId10"/>
    <p:sldId id="568" r:id="rId11"/>
    <p:sldId id="560" r:id="rId12"/>
    <p:sldId id="561" r:id="rId13"/>
    <p:sldId id="571" r:id="rId14"/>
    <p:sldId id="563" r:id="rId15"/>
    <p:sldId id="562" r:id="rId16"/>
    <p:sldId id="574" r:id="rId17"/>
  </p:sldIdLst>
  <p:sldSz cx="12192000" cy="6858000"/>
  <p:notesSz cx="7315200" cy="96012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8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1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0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2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Andrea Boecler" initials="AB" lastIdx="2" clrIdx="15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17" name="Shara Pantry" initials="SP" lastIdx="7" clrIdx="16">
    <p:extLst>
      <p:ext uri="{19B8F6BF-5375-455C-9EA6-DF929625EA0E}">
        <p15:presenceInfo xmlns:p15="http://schemas.microsoft.com/office/powerpoint/2012/main" userId="S::spantry@clinicaloptions.com::b31b0cc1-a6e1-4e53-95b1-b758f73efb3c" providerId="AD"/>
      </p:ext>
    </p:extLst>
  </p:cmAuthor>
  <p:cmAuthor id="18" name="Hillary Tunggal" initials="HT" lastIdx="16" clrIdx="17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19" name="Ryan Topping" initials="RT" lastIdx="8" clrIdx="18">
    <p:extLst>
      <p:ext uri="{19B8F6BF-5375-455C-9EA6-DF929625EA0E}">
        <p15:presenceInfo xmlns:p15="http://schemas.microsoft.com/office/powerpoint/2012/main" userId="Ryan Topping" providerId="None"/>
      </p:ext>
    </p:extLst>
  </p:cmAuthor>
  <p:cmAuthor id="20" name="Timothy Quill" initials="TQ" lastIdx="3" clrIdx="19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21" name="Liz Donohue" initials="LD" lastIdx="6" clrIdx="20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1471D"/>
    <a:srgbClr val="00823B"/>
    <a:srgbClr val="015873"/>
    <a:srgbClr val="046376"/>
    <a:srgbClr val="013763"/>
    <a:srgbClr val="033453"/>
    <a:srgbClr val="006264"/>
    <a:srgbClr val="FDB338"/>
    <a:srgbClr val="682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05D765-6EAE-42EE-B307-C5E89690B5E7}" v="4" dt="2024-06-06T20:35:59.251"/>
    <p1510:client id="{5FC262CF-0AA7-46D7-BDED-1F72A74F9760}" v="2" dt="2024-06-06T18:28:40.463"/>
    <p1510:client id="{DA238826-BE48-4586-99C3-2DA1AB8712DA}" v="30" dt="2024-06-06T17:55:43.514"/>
    <p1510:client id="{ED36E398-733E-4F3C-9271-9815CD1F6247}" v="1" dt="2024-06-06T01:15:30.246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82726" autoAdjust="0"/>
  </p:normalViewPr>
  <p:slideViewPr>
    <p:cSldViewPr snapToGrid="0">
      <p:cViewPr varScale="1">
        <p:scale>
          <a:sx n="53" d="100"/>
          <a:sy n="53" d="100"/>
        </p:scale>
        <p:origin x="11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>
            <a:extLst>
              <a:ext uri="{FF2B5EF4-FFF2-40B4-BE49-F238E27FC236}">
                <a16:creationId xmlns:a16="http://schemas.microsoft.com/office/drawing/2014/main" id="{E716B656-43AE-41BF-A9E6-BDC9338EEE7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A101DA4B-1035-4FD7-BAE8-D36163A25D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437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40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ANC, absolute neutrop0hil count; BCL, B-cell lymphoma; DLBCL, diffuse large B-cell lymphoma; Hgb, hemoglobin; MCL, mantle cell lymphoma; </a:t>
            </a:r>
            <a:r>
              <a:rPr lang="en-US" b="0" i="1" dirty="0"/>
              <a:t>MN, myeloid neoplasm; </a:t>
            </a:r>
            <a:r>
              <a:rPr lang="en-US" i="1" dirty="0"/>
              <a:t>NHL, Non-Hodgkin lymphoma; OS, overall survival.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908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 err="1"/>
              <a:t>Allo</a:t>
            </a:r>
            <a:r>
              <a:rPr lang="en-US" b="0" i="1" dirty="0"/>
              <a:t>, allogeneic; Auto, autologous; </a:t>
            </a:r>
            <a:r>
              <a:rPr lang="en-US" b="0" i="1" dirty="0" err="1"/>
              <a:t>Axi-cel</a:t>
            </a:r>
            <a:r>
              <a:rPr lang="en-US" b="0" i="1" dirty="0"/>
              <a:t>, 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axicabtagene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 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ciloleucel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; 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Brexu-cel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,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brexucabtagene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autoleucel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; </a:t>
            </a:r>
            <a:r>
              <a:rPr lang="en-US" b="0" i="1" dirty="0"/>
              <a:t>DLBCL, diffuse large B-cell lymphoma; FL, follicular lymphoma; HGBL, high-grade B-cell lymphoma; HSCT,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hematopoietic stem cell transplantation;</a:t>
            </a:r>
            <a:r>
              <a:rPr lang="en-US" b="0" i="1" dirty="0"/>
              <a:t> </a:t>
            </a:r>
            <a:r>
              <a:rPr lang="en-US" b="0" i="1" dirty="0" err="1"/>
              <a:t>Liso-cel</a:t>
            </a:r>
            <a:r>
              <a:rPr lang="en-US" b="0" i="1" dirty="0"/>
              <a:t>,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lisocabtagene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maraleucel; LOT, lines of therapy; </a:t>
            </a:r>
            <a:r>
              <a:rPr lang="en-US" b="0" i="1" dirty="0"/>
              <a:t>MCL, mantle cell lymphoma; MN, myeloid neoplasm; PMBCL,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primary mediastinal B-cell 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lymphoma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; TCHRLBL, T-cell/histiocyte–rich large B-cell 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lymphoma; Tisa-</a:t>
            </a:r>
            <a:r>
              <a:rPr lang="en-US" b="0" i="1" dirty="0" err="1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cel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tisagenlecleucel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.</a:t>
            </a: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78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 err="1"/>
              <a:t>Axi-cel</a:t>
            </a:r>
            <a:r>
              <a:rPr lang="en-US" b="0" i="1" dirty="0"/>
              <a:t>, </a:t>
            </a:r>
            <a:r>
              <a:rPr lang="en-US" b="0" i="1" dirty="0" err="1"/>
              <a:t>a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xicabtagene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 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ciloleucel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; </a:t>
            </a:r>
            <a:r>
              <a:rPr lang="en-US" b="0" i="1" dirty="0" err="1">
                <a:solidFill>
                  <a:srgbClr val="410007"/>
                </a:solidFill>
                <a:effectLst/>
                <a:latin typeface="Google Sans"/>
              </a:rPr>
              <a:t>Brexu-cel</a:t>
            </a:r>
            <a:r>
              <a:rPr lang="en-US" b="0" i="1" dirty="0">
                <a:solidFill>
                  <a:srgbClr val="410007"/>
                </a:solidFill>
                <a:effectLst/>
                <a:latin typeface="Google Sans"/>
              </a:rPr>
              <a:t>,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brexucabtagene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autoleucel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; </a:t>
            </a:r>
            <a:r>
              <a:rPr lang="en-US" b="0" i="1" dirty="0"/>
              <a:t>DLBCL, diffuse large B-cell lymphoma; FL, follicular lymphoma; FL3B,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FL grade 3B;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iNHL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, indolent 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Non-Hodgkin lymphoma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; </a:t>
            </a:r>
            <a:r>
              <a:rPr lang="en-US" b="0" i="1" dirty="0" err="1"/>
              <a:t>Liso-cel</a:t>
            </a:r>
            <a:r>
              <a:rPr lang="en-US" b="0" i="1" dirty="0"/>
              <a:t>, 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lisocabtagene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maraleucel; LOT, lines of therapy; </a:t>
            </a:r>
            <a:r>
              <a:rPr lang="en-US" b="0" i="1" dirty="0"/>
              <a:t>MCL, mantle cell lymphoma; MM, multiple myeloma; MN, myeloid neoplasm; </a:t>
            </a:r>
            <a:r>
              <a:rPr lang="en-US" i="1" dirty="0"/>
              <a:t>T-MN, therapy-related myeloid neoplasm;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TCHRLBL, 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TFL, transformed FL; Tisa-</a:t>
            </a:r>
            <a:r>
              <a:rPr lang="en-US" b="0" i="1" dirty="0" err="1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cel</a:t>
            </a:r>
            <a:r>
              <a:rPr lang="en-US" b="0" i="1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1" dirty="0" err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tisagenlecleucel</a:t>
            </a:r>
            <a:r>
              <a:rPr lang="en-US" b="0" i="1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.</a:t>
            </a: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956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MM, multiple myeloma; MN, myeloid neoplasm; NHL, Non-Hodgkin lymphoma; T-MN, therapy-related myeloid neoplasm.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69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ANC, absolute neutrophil count; Hgb, hemoglobin; MN, myeloid neoplasm; ULN, upper limit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733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ANC, absolute neutrophil count; Hgb, hemoglobin; T-MN, therapy-related myeloid neoplasm; ULN, upper limit normal.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470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MN, myeloid neoplasm; NHL, Non-Hodgkin lymphoma.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796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MN, myeloid neoplasm; NA, not applicable; OS, overall survival; T-MN, therapy-related myeloid neoplasm.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180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MN, myeloid neoplasm; OS, overall survival; T-MN, therapy-related myeloid neoplasm.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393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4CF2D-D979-1437-A2EB-B60F4C4AD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3030" y="5318282"/>
            <a:ext cx="2315472" cy="123491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5D0D76-197A-28C6-4CE1-8BC6D49D6130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999D7C8-A96D-F833-4A82-8C6424D337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B8A8DD-7358-E137-C572-52BDA935DE7F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F44B30-1879-6F13-273E-22B934A627E6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A1C891-79C3-863E-FBA9-188D17ED03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B2AFA4-BBF7-61A0-D954-E2BAF8A2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178BF92-DC92-6DC3-6E2D-E56641796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B8F865-6ADC-958B-BCBA-56A2A50D7AAE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5C4B9E-1FA3-952D-6393-30BFE5E183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3C7FEC-03C8-EE45-01CC-6BBE64B18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C14CBC-B02C-E649-3090-78EEB821A66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F49DEA-FA25-76E8-342E-9233B13A6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F518083-D1F3-A58F-0D1E-5E853D43C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286C5E-09F9-468C-28E0-433C61B53C29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9467CA-89F4-C188-2170-B4B94D784D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549132-9E6B-C041-DA66-E2829720F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B0E3B1-4A7C-7261-1C0D-368224CC2F2D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83100C-E066-F74E-F8B7-8AD4160FFE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C49CD4-B8DF-4B97-E9D0-CA20225DE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44B9F7-3245-A62E-5232-18B419E9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6" userDrawn="1">
          <p15:clr>
            <a:srgbClr val="F26B43"/>
          </p15:clr>
        </p15:guide>
        <p15:guide id="3" orient="horz" pos="1010" userDrawn="1">
          <p15:clr>
            <a:srgbClr val="F26B43"/>
          </p15:clr>
        </p15:guide>
        <p15:guide id="4" orient="horz" pos="413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28" userDrawn="1">
          <p15:clr>
            <a:srgbClr val="F26B43"/>
          </p15:clr>
        </p15:guide>
        <p15:guide id="8" pos="7231" userDrawn="1">
          <p15:clr>
            <a:srgbClr val="F26B43"/>
          </p15:clr>
        </p15:guide>
        <p15:guide id="9" pos="74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err="1"/>
              <a:t>Cytopenias</a:t>
            </a:r>
            <a:r>
              <a:rPr lang="en-US" altLang="en-US" sz="4000" dirty="0"/>
              <a:t> and Myeloid Neoplasms After </a:t>
            </a:r>
            <a:br>
              <a:rPr lang="en-US" altLang="en-US" sz="4000" dirty="0"/>
            </a:br>
            <a:r>
              <a:rPr lang="en-US" altLang="en-US" sz="4000" dirty="0"/>
              <a:t>CAR T-Cell Therapies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29C97272-D98D-4B80-A5DE-809F0B11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4" y="6400731"/>
            <a:ext cx="7585242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Supported by educational grants from GSK, Lilly, Novartis Pharmaceuticals Corporation, and Sanofi.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328D7AB2-A3C4-7A9B-99B6-4DD66A38D85A}"/>
              </a:ext>
            </a:extLst>
          </p:cNvPr>
          <p:cNvSpPr txBox="1">
            <a:spLocks noChangeArrowheads="1"/>
          </p:cNvSpPr>
          <p:nvPr/>
        </p:nvSpPr>
        <p:spPr bwMode="invGray">
          <a:xfrm>
            <a:off x="704850" y="3221038"/>
            <a:ext cx="5845107" cy="8159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lvl1pPr marL="0" indent="0" algn="l" rtl="0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itchFamily="2" charset="2"/>
              <a:buNone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charset="0"/>
              <a:buChar char="–"/>
              <a:defRPr sz="2400">
                <a:solidFill>
                  <a:srgbClr val="FEFDDE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charset="0"/>
              <a:buChar char="–"/>
              <a:defRPr sz="2200">
                <a:solidFill>
                  <a:srgbClr val="FEFDDE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charset="0"/>
              <a:buChar char="–"/>
              <a:defRPr sz="2000">
                <a:solidFill>
                  <a:srgbClr val="FEFDDE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charset="0"/>
              <a:buChar char="–"/>
              <a:defRPr>
                <a:solidFill>
                  <a:srgbClr val="FEFDDE"/>
                </a:solidFill>
                <a:latin typeface="+mn-lt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CCO Independent </a:t>
            </a:r>
            <a:r>
              <a:rPr lang="en-US" sz="2200" b="1" kern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Conference Coverage</a:t>
            </a:r>
            <a:r>
              <a:rPr lang="en-US" sz="2200" b="1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*</a:t>
            </a:r>
            <a:br>
              <a:rPr lang="en-US" sz="2200" b="1" kern="0" dirty="0">
                <a:latin typeface="Calibri" panose="020F0502020204030204" pitchFamily="34" charset="0"/>
                <a:ea typeface="+mj-ea"/>
                <a:cs typeface="+mj-cs"/>
              </a:rPr>
            </a:br>
            <a:r>
              <a:rPr lang="en-US" sz="1600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of the </a:t>
            </a:r>
            <a:r>
              <a:rPr lang="en-US" sz="1600" i="1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2024</a:t>
            </a:r>
            <a:r>
              <a:rPr lang="en-US" sz="1600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 </a:t>
            </a:r>
            <a:r>
              <a:rPr lang="en-US" sz="1600" i="1" kern="0" dirty="0">
                <a:solidFill>
                  <a:schemeClr val="bg2"/>
                </a:solidFill>
                <a:latin typeface="Calibri"/>
                <a:ea typeface="+mj-ea"/>
                <a:cs typeface="Calibri"/>
              </a:rPr>
              <a:t>American Society of Clinical Oncology Annual Meeting, May 31 – June 4, 2024</a:t>
            </a:r>
            <a:endParaRPr lang="en-US" altLang="en-US" sz="1600" kern="0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9DD34F7F-8687-0019-5A3B-63E66E42736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04850" y="4081463"/>
            <a:ext cx="4879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800" b="0">
                <a:solidFill>
                  <a:schemeClr val="bg2"/>
                </a:solidFill>
                <a:latin typeface="Calibri" panose="020F0502020204030204" pitchFamily="34" charset="0"/>
              </a:rPr>
              <a:t>*CCO is an independent medical education company that provides state-of-the-art medical information to healthcare professionals through conference coverage and other educational programs.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893E7CA9-2C0D-4470-14A9-413D2F002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" y="6135728"/>
            <a:ext cx="3482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Provided by Clinical Care Options, LLC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22501-9EFC-CFED-7B2B-BD76EAB3F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Therapy: </a:t>
            </a:r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5BDCF-2084-6DBD-11B3-60C99D5F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CAR T-cell therapies have changed the management of B-cell malignancies and multiple myeloma; these treatments are generally associated with a unique safety profile</a:t>
            </a:r>
          </a:p>
          <a:p>
            <a:pPr lvl="1"/>
            <a:r>
              <a:rPr lang="en-US" sz="2000" dirty="0"/>
              <a:t>Grade ≥3 </a:t>
            </a:r>
            <a:r>
              <a:rPr lang="en-US" sz="2000" dirty="0" err="1"/>
              <a:t>cytopenias</a:t>
            </a:r>
            <a:r>
              <a:rPr lang="en-US" sz="2000" dirty="0"/>
              <a:t> occur in approximately 20%-40% of patients treated with CAR T-cell therapies</a:t>
            </a:r>
            <a:r>
              <a:rPr lang="en-US" sz="2000" baseline="30000" dirty="0"/>
              <a:t>1</a:t>
            </a:r>
          </a:p>
          <a:p>
            <a:pPr lvl="1"/>
            <a:r>
              <a:rPr lang="en-US" sz="2000" dirty="0"/>
              <a:t>Recently, there have been reports of secondary malignancies with CAR T-cell therapies; of over 12,394 CAR T-cell AEs reported to the FDA, 4.3% were secondary malignancies</a:t>
            </a:r>
            <a:r>
              <a:rPr lang="en-US" sz="2000" baseline="30000" dirty="0"/>
              <a:t>2</a:t>
            </a:r>
            <a:r>
              <a:rPr lang="en-US" sz="2000" dirty="0"/>
              <a:t> </a:t>
            </a:r>
          </a:p>
          <a:p>
            <a:r>
              <a:rPr lang="en-US" sz="2200" dirty="0"/>
              <a:t>Current reports describe data from 2 retrospective, single-institution studies</a:t>
            </a:r>
            <a:r>
              <a:rPr lang="en-US" sz="2400" baseline="30000" dirty="0"/>
              <a:t>3,4</a:t>
            </a:r>
            <a:endParaRPr lang="en-US" sz="2200" dirty="0"/>
          </a:p>
          <a:p>
            <a:pPr lvl="1"/>
            <a:r>
              <a:rPr lang="en-US" sz="2000" dirty="0"/>
              <a:t>Study 1 sought to analyze the incidence and characteristics of secondary myeloid neoplasms in patients with NHL treated with CAR T-cell therapies </a:t>
            </a:r>
          </a:p>
          <a:p>
            <a:pPr lvl="1"/>
            <a:r>
              <a:rPr lang="en-US" sz="2000" dirty="0"/>
              <a:t>Study 2 sought to determine patient- and disease-related factors that contribute to the development of severe </a:t>
            </a:r>
            <a:r>
              <a:rPr lang="en-US" sz="2000" dirty="0" err="1"/>
              <a:t>cytopenias</a:t>
            </a:r>
            <a:r>
              <a:rPr lang="en-US" sz="2000" dirty="0"/>
              <a:t> and secondary malignancies in patients with hematologic malignancies treated with CAR T-cell therapies</a:t>
            </a:r>
            <a:endParaRPr lang="en-US" sz="2000" baseline="30000" dirty="0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8ADC2469-E172-8283-81EE-7DB117F6F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201074"/>
            <a:ext cx="8010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1. Sharma. Cancers (Basel). 2022;14:501. 2.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Elsallab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Blood. 2024;143:2099. 3. Habib and Denlinger. ASCO 2024. Abstr 7033. </a:t>
            </a:r>
            <a:b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4. 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7038.</a:t>
            </a:r>
          </a:p>
        </p:txBody>
      </p:sp>
    </p:spTree>
    <p:extLst>
      <p:ext uri="{BB962C8B-B14F-4D97-AF65-F5344CB8AC3E}">
        <p14:creationId xmlns:p14="http://schemas.microsoft.com/office/powerpoint/2010/main" val="3672748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A06A-22D8-7D81-6691-B26C579B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Therapy: </a:t>
            </a:r>
            <a:br>
              <a:rPr lang="en-US" altLang="en-US" sz="3600" dirty="0"/>
            </a:br>
            <a:r>
              <a:rPr lang="en-US" dirty="0"/>
              <a:t>Study Designs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DA82E-E202-89C7-9DB6-3EED9758B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000" dirty="0"/>
              <a:t>Study 1: Retrospective analysis of 190 patients with R/R NHL (including DLBCL/high-grade BCL, Richter transformation, and MCL) treated with CAR T-cell therapies at Ohio State Comprehensive Cancer Center between December 2017 and April 2022</a:t>
            </a:r>
            <a:r>
              <a:rPr lang="en-US" sz="2000" baseline="30000" dirty="0"/>
              <a:t>1</a:t>
            </a:r>
          </a:p>
          <a:p>
            <a:pPr lvl="1"/>
            <a:r>
              <a:rPr lang="en-US" sz="1800" dirty="0"/>
              <a:t>Analyzed incidence and characteristics of MN in these patients, as well as survival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AB99B7-05D2-19A9-4C96-4B4F9924F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000" dirty="0"/>
              <a:t>Study 2: Retrospective analysis of 186 patients with NHL and MM treated with approved or investigational CAR T-cell therapies at Mayo Clinic between January 2016 and June 2022</a:t>
            </a:r>
            <a:r>
              <a:rPr lang="en-US" sz="2000" baseline="30000" dirty="0"/>
              <a:t>2</a:t>
            </a:r>
            <a:endParaRPr lang="en-US" sz="2000" dirty="0"/>
          </a:p>
          <a:p>
            <a:pPr lvl="1"/>
            <a:r>
              <a:rPr lang="en-US" sz="1800" dirty="0"/>
              <a:t>Analyzed patients to identify predictors of severe </a:t>
            </a:r>
            <a:r>
              <a:rPr lang="en-US" sz="1800" dirty="0" err="1"/>
              <a:t>cytopenias</a:t>
            </a:r>
            <a:r>
              <a:rPr lang="en-US" sz="1800" dirty="0"/>
              <a:t> or MN</a:t>
            </a:r>
          </a:p>
          <a:p>
            <a:pPr lvl="1"/>
            <a:r>
              <a:rPr lang="en-US" sz="1800" dirty="0"/>
              <a:t>Severe </a:t>
            </a:r>
            <a:r>
              <a:rPr lang="en-US" sz="1800" dirty="0" err="1"/>
              <a:t>cytopenias</a:t>
            </a:r>
            <a:r>
              <a:rPr lang="en-US" sz="1800" dirty="0"/>
              <a:t>: anemia (Hgb &lt;8 g/dL), neutropenia (ANC &lt;0.5 x 10</a:t>
            </a:r>
            <a:r>
              <a:rPr lang="en-US" sz="1800" baseline="30000" dirty="0"/>
              <a:t>9</a:t>
            </a:r>
            <a:r>
              <a:rPr lang="en-US" sz="1800" dirty="0"/>
              <a:t>/L), or thrombocytopenia (platelet &lt;50 x 10</a:t>
            </a:r>
            <a:r>
              <a:rPr lang="en-US" sz="1800" baseline="30000" dirty="0"/>
              <a:t>9</a:t>
            </a:r>
            <a:r>
              <a:rPr lang="en-US" sz="1800" dirty="0"/>
              <a:t>/L) 3 </a:t>
            </a:r>
            <a:r>
              <a:rPr lang="en-US" sz="1800" dirty="0" err="1"/>
              <a:t>mo</a:t>
            </a:r>
            <a:r>
              <a:rPr lang="en-US" sz="1800" dirty="0"/>
              <a:t> post–CAR T-cell therapy; excluded patients with progressive disease from cytopenia assessment</a:t>
            </a:r>
            <a:endParaRPr lang="en-US" dirty="0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F6A47658-283F-F666-7933-D03E87A9D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1. 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2. 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7038.</a:t>
            </a:r>
          </a:p>
        </p:txBody>
      </p:sp>
    </p:spTree>
    <p:extLst>
      <p:ext uri="{BB962C8B-B14F-4D97-AF65-F5344CB8AC3E}">
        <p14:creationId xmlns:p14="http://schemas.microsoft.com/office/powerpoint/2010/main" val="3437805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FD7FB-49E8-9875-4DEC-B9B32CCD7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Therapy: </a:t>
            </a:r>
            <a:br>
              <a:rPr lang="en-US" altLang="en-US" sz="3600" dirty="0"/>
            </a:br>
            <a:r>
              <a:rPr lang="en-US" altLang="en-US" sz="3600" dirty="0"/>
              <a:t>Study 1 </a:t>
            </a:r>
            <a:r>
              <a:rPr lang="en-US" altLang="en-US" dirty="0"/>
              <a:t>Baseline Characteristics</a:t>
            </a:r>
            <a:endParaRPr lang="en-US" dirty="0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6B57BBEE-C73D-51A2-45AA-091AB4B31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13EE1094-4EA4-B1A3-01F2-180A8497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01351"/>
              </p:ext>
            </p:extLst>
          </p:nvPr>
        </p:nvGraphicFramePr>
        <p:xfrm>
          <a:off x="723900" y="1383480"/>
          <a:ext cx="10753218" cy="4876944"/>
        </p:xfrm>
        <a:graphic>
          <a:graphicData uri="http://schemas.openxmlformats.org/drawingml/2006/table">
            <a:tbl>
              <a:tblPr/>
              <a:tblGrid>
                <a:gridCol w="1490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9514">
                  <a:extLst>
                    <a:ext uri="{9D8B030D-6E8A-4147-A177-3AD203B41FA5}">
                      <a16:colId xmlns:a16="http://schemas.microsoft.com/office/drawing/2014/main" val="1027578586"/>
                    </a:ext>
                  </a:extLst>
                </a:gridCol>
                <a:gridCol w="2361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1140">
                  <a:extLst>
                    <a:ext uri="{9D8B030D-6E8A-4147-A177-3AD203B41FA5}">
                      <a16:colId xmlns:a16="http://schemas.microsoft.com/office/drawing/2014/main" val="3256437403"/>
                    </a:ext>
                  </a:extLst>
                </a:gridCol>
                <a:gridCol w="2361140">
                  <a:extLst>
                    <a:ext uri="{9D8B030D-6E8A-4147-A177-3AD203B41FA5}">
                      <a16:colId xmlns:a16="http://schemas.microsoft.com/office/drawing/2014/main" val="2100744027"/>
                    </a:ext>
                  </a:extLst>
                </a:gridCol>
              </a:tblGrid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Post CAR T MN (n = 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 Post CAR T MN (n = 182)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(N = 190)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 (range), </a:t>
                      </a:r>
                      <a:r>
                        <a:rPr kumimoji="0" lang="en-US" sz="14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 (25-65)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 (23-85)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 (23-85)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%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62.5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62.1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62.1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3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Diagnosis,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DLBCL/HGBL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Richter transformation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MCL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PMBCL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TCHRLBL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Transformed Disease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(75)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(25.0)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145 (79.7)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(8.2)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(7.7)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 (35.7)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151 (79.5)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(7.4)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(35.3)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 T product,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Brexu-cel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Tisa-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(62.5)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88 (48.4)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 (42.3)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(7.7)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91 (47.9)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82 (43.2)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(7.4)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265562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LOT (range)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(2-6)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(1-10)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(1-10)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493107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auto-HSCT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(37.5)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(27.5)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 (27.9)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94250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allo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-HSCT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(0.6)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(0.5)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783184"/>
                  </a:ext>
                </a:extLst>
              </a:tr>
              <a:tr h="2684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follow-up,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(range)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23.5 (0.5-70.9)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23.2 (0.5-70.9)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35.0 (7.7-61.8)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802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9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FD7FB-49E8-9875-4DEC-B9B32CCD7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Therapy: </a:t>
            </a:r>
            <a:br>
              <a:rPr lang="en-US" altLang="en-US" sz="3600" dirty="0"/>
            </a:br>
            <a:r>
              <a:rPr lang="en-US" altLang="en-US" sz="3600" dirty="0"/>
              <a:t>Study 2 </a:t>
            </a:r>
            <a:r>
              <a:rPr lang="en-US" altLang="en-US" dirty="0"/>
              <a:t>Baseline Characteristics</a:t>
            </a:r>
            <a:endParaRPr lang="en-US" dirty="0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6B57BBEE-C73D-51A2-45AA-091AB4B31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7038.</a:t>
            </a:r>
          </a:p>
        </p:txBody>
      </p:sp>
      <p:graphicFrame>
        <p:nvGraphicFramePr>
          <p:cNvPr id="7" name="Group 32">
            <a:extLst>
              <a:ext uri="{FF2B5EF4-FFF2-40B4-BE49-F238E27FC236}">
                <a16:creationId xmlns:a16="http://schemas.microsoft.com/office/drawing/2014/main" id="{A871F4AE-ECAF-600A-04CA-363F5955E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399192"/>
              </p:ext>
            </p:extLst>
          </p:nvPr>
        </p:nvGraphicFramePr>
        <p:xfrm>
          <a:off x="723899" y="1513047"/>
          <a:ext cx="11032444" cy="4480672"/>
        </p:xfrm>
        <a:graphic>
          <a:graphicData uri="http://schemas.openxmlformats.org/drawingml/2006/table">
            <a:tbl>
              <a:tblPr/>
              <a:tblGrid>
                <a:gridCol w="2941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2492">
                  <a:extLst>
                    <a:ext uri="{9D8B030D-6E8A-4147-A177-3AD203B41FA5}">
                      <a16:colId xmlns:a16="http://schemas.microsoft.com/office/drawing/2014/main" val="3256437403"/>
                    </a:ext>
                  </a:extLst>
                </a:gridCol>
                <a:gridCol w="2443599">
                  <a:extLst>
                    <a:ext uri="{9D8B030D-6E8A-4147-A177-3AD203B41FA5}">
                      <a16:colId xmlns:a16="http://schemas.microsoft.com/office/drawing/2014/main" val="2100744027"/>
                    </a:ext>
                  </a:extLst>
                </a:gridCol>
                <a:gridCol w="1882492">
                  <a:extLst>
                    <a:ext uri="{9D8B030D-6E8A-4147-A177-3AD203B41FA5}">
                      <a16:colId xmlns:a16="http://schemas.microsoft.com/office/drawing/2014/main" val="3131039289"/>
                    </a:ext>
                  </a:extLst>
                </a:gridCol>
              </a:tblGrid>
              <a:tr h="279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Cytopenia (n = 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T-MN (n = 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No Cytopenia or MN (n = 135)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(N = 186)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 (range), </a:t>
                      </a:r>
                      <a:r>
                        <a:rPr kumimoji="0" lang="en-US" sz="14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 (26-81)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66.5 (52-76)*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(29-80)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62.5 (26-81)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Male, %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58.1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57.0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36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Diagnosis,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DLBCL/FL3B/high-grade/TFL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FL/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iNHL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MCL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MM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(41.9)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(9.7)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(45.1)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(60.0)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(30.0)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59 (43.6)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(5.1)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 (47.4)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 (45.2)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(5.3)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(4.3)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 (45.2)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 T product, n(%)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Axi-cel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Brexu-cel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Cilta-cel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Ide-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Liso-cel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Tisa-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cel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Clinical trial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(45.2)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(9.7)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(29.0)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(16.1)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(70.0)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(20.0)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 (0.0)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(10.0)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 (45.9)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(3.7)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(4.4)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(31.9)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 (11.1)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 (48.4)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(4.3)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 (30.1)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(0.5)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 (11.8)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265562"/>
                  </a:ext>
                </a:extLst>
              </a:tr>
              <a:tr h="279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prior LOT (range)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(1-11)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4.5 (2.8)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(1-13)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(1-13)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493107"/>
                  </a:ext>
                </a:extLst>
              </a:tr>
              <a:tr h="279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Received prior transplant, %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67.7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65.0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65.1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942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1322A00-9644-5BFE-36AD-23DA2D55B27F}"/>
              </a:ext>
            </a:extLst>
          </p:cNvPr>
          <p:cNvSpPr txBox="1"/>
          <p:nvPr/>
        </p:nvSpPr>
        <p:spPr bwMode="auto">
          <a:xfrm>
            <a:off x="609759" y="5993719"/>
            <a:ext cx="24002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 = .03 for cytopenia, no MN.</a:t>
            </a:r>
          </a:p>
        </p:txBody>
      </p:sp>
    </p:spTree>
    <p:extLst>
      <p:ext uri="{BB962C8B-B14F-4D97-AF65-F5344CB8AC3E}">
        <p14:creationId xmlns:p14="http://schemas.microsoft.com/office/powerpoint/2010/main" val="345078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2D7C-B757-C7F5-DC36-8547FF47F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</a:t>
            </a:r>
            <a:r>
              <a:rPr lang="en-US" dirty="0"/>
              <a:t>Incidence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405FFBC6-4BB0-C119-CC92-B8A56D6ED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602179"/>
              </p:ext>
            </p:extLst>
          </p:nvPr>
        </p:nvGraphicFramePr>
        <p:xfrm>
          <a:off x="723900" y="3037238"/>
          <a:ext cx="5102550" cy="1914382"/>
        </p:xfrm>
        <a:graphic>
          <a:graphicData uri="http://schemas.openxmlformats.org/drawingml/2006/table">
            <a:tbl>
              <a:tblPr/>
              <a:tblGrid>
                <a:gridCol w="2551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Time Since CAR T-cell Therapy</a:t>
                      </a:r>
                      <a:endParaRPr kumimoji="0" lang="en-US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Incidence of MN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%,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 (0-3)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3.7 (2-8)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4.6 (2-9)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Text Box 11">
            <a:extLst>
              <a:ext uri="{FF2B5EF4-FFF2-40B4-BE49-F238E27FC236}">
                <a16:creationId xmlns:a16="http://schemas.microsoft.com/office/drawing/2014/main" id="{A149EADB-6B65-FFE1-9D16-60CD22727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1. 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2. 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Abstr 7038.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B450F1-60E8-5DD8-7FAF-CF29D5D7D2CF}"/>
              </a:ext>
            </a:extLst>
          </p:cNvPr>
          <p:cNvSpPr txBox="1"/>
          <p:nvPr/>
        </p:nvSpPr>
        <p:spPr bwMode="auto">
          <a:xfrm>
            <a:off x="6163200" y="2397026"/>
            <a:ext cx="52460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Study 2: Incidence of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Cytopenias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and Myeloid Neoplasms in Patients With NHL and MM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864E3-9F58-F7CE-F6FD-8AF9039E214E}"/>
              </a:ext>
            </a:extLst>
          </p:cNvPr>
          <p:cNvSpPr txBox="1"/>
          <p:nvPr/>
        </p:nvSpPr>
        <p:spPr bwMode="auto">
          <a:xfrm>
            <a:off x="594571" y="2390907"/>
            <a:ext cx="4705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Study 1: Incidence of Myeloid Neoplasms in Patients With R/R NHL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graphicFrame>
        <p:nvGraphicFramePr>
          <p:cNvPr id="12" name="Group 32">
            <a:extLst>
              <a:ext uri="{FF2B5EF4-FFF2-40B4-BE49-F238E27FC236}">
                <a16:creationId xmlns:a16="http://schemas.microsoft.com/office/drawing/2014/main" id="{B58E5569-2043-36D2-8889-D278E117B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885521"/>
              </p:ext>
            </p:extLst>
          </p:nvPr>
        </p:nvGraphicFramePr>
        <p:xfrm>
          <a:off x="6184233" y="3037238"/>
          <a:ext cx="5297970" cy="1914383"/>
        </p:xfrm>
        <a:graphic>
          <a:graphicData uri="http://schemas.openxmlformats.org/drawingml/2006/table">
            <a:tbl>
              <a:tblPr/>
              <a:tblGrid>
                <a:gridCol w="176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990">
                  <a:extLst>
                    <a:ext uri="{9D8B030D-6E8A-4147-A177-3AD203B41FA5}">
                      <a16:colId xmlns:a16="http://schemas.microsoft.com/office/drawing/2014/main" val="450883950"/>
                    </a:ext>
                  </a:extLst>
                </a:gridCol>
              </a:tblGrid>
              <a:tr h="377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Incidence, %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Lymphoma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Myeloma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Cytopenia only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T-MN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 cytopenia or T-MN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544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8079-1EAC-C688-8771-9EF7F466D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</a:t>
            </a:r>
            <a:r>
              <a:rPr lang="en-US" dirty="0"/>
              <a:t>Predictors of Cytopenia (Study 2)</a:t>
            </a: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8E31CED4-78B4-B824-A2D1-E2966EF0B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64688"/>
              </p:ext>
            </p:extLst>
          </p:nvPr>
        </p:nvGraphicFramePr>
        <p:xfrm>
          <a:off x="723900" y="1603375"/>
          <a:ext cx="10758304" cy="4419792"/>
        </p:xfrm>
        <a:graphic>
          <a:graphicData uri="http://schemas.openxmlformats.org/drawingml/2006/table">
            <a:tbl>
              <a:tblPr/>
              <a:tblGrid>
                <a:gridCol w="3674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3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9432">
                  <a:extLst>
                    <a:ext uri="{9D8B030D-6E8A-4147-A177-3AD203B41FA5}">
                      <a16:colId xmlns:a16="http://schemas.microsoft.com/office/drawing/2014/main" val="4057005395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Univariate Analysis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23424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 ≥65 </a:t>
                      </a:r>
                      <a:r>
                        <a:rPr kumimoji="0" lang="en-US" sz="1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2.45 (1.23-5.02)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.012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 ≤10 g/dL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3.01 (1.45-6.24)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.003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Platelets ≤140 x 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5.38 (2.61-11.55)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Ferritin &gt; 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2.52 (1.19-5.40)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.016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ANC ≤1 vs &gt;1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2.68 (0.92-7.49)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.062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671285"/>
                  </a:ext>
                </a:extLst>
              </a:tr>
              <a:tr h="34747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Multivariate Analysis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Multivariate Analysis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10157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 ≥65 </a:t>
                      </a:r>
                      <a:r>
                        <a:rPr kumimoji="0" lang="en-US" sz="1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2.69 (1.17-6.4)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.022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1732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 ≤10 g/dL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2.45 (0.96-6.3)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.061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92075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Platelets ≤140 x 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4.01 (1.77-9.34)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.001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5644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Ferritin &gt; 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1.59 (0.63-3.96)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.32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90952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ANC ≤1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1.99 (0.57-6.58)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.26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42576"/>
                  </a:ext>
                </a:extLst>
              </a:tr>
            </a:tbl>
          </a:graphicData>
        </a:graphic>
      </p:graphicFrame>
      <p:sp>
        <p:nvSpPr>
          <p:cNvPr id="6" name="Text Box 11">
            <a:extLst>
              <a:ext uri="{FF2B5EF4-FFF2-40B4-BE49-F238E27FC236}">
                <a16:creationId xmlns:a16="http://schemas.microsoft.com/office/drawing/2014/main" id="{E7E0C897-D1C8-A01A-86B5-20375B5C7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7038.</a:t>
            </a:r>
          </a:p>
        </p:txBody>
      </p:sp>
    </p:spTree>
    <p:extLst>
      <p:ext uri="{BB962C8B-B14F-4D97-AF65-F5344CB8AC3E}">
        <p14:creationId xmlns:p14="http://schemas.microsoft.com/office/powerpoint/2010/main" val="47638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8079-1EAC-C688-8771-9EF7F466D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</a:t>
            </a:r>
            <a:r>
              <a:rPr lang="en-US" dirty="0"/>
              <a:t>Predictors of T-MN (Study 2) </a:t>
            </a: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8E31CED4-78B4-B824-A2D1-E2966EF0B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092098"/>
              </p:ext>
            </p:extLst>
          </p:nvPr>
        </p:nvGraphicFramePr>
        <p:xfrm>
          <a:off x="723900" y="1603375"/>
          <a:ext cx="10755314" cy="3688240"/>
        </p:xfrm>
        <a:graphic>
          <a:graphicData uri="http://schemas.openxmlformats.org/drawingml/2006/table">
            <a:tbl>
              <a:tblPr/>
              <a:tblGrid>
                <a:gridCol w="3673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8457">
                  <a:extLst>
                    <a:ext uri="{9D8B030D-6E8A-4147-A177-3AD203B41FA5}">
                      <a16:colId xmlns:a16="http://schemas.microsoft.com/office/drawing/2014/main" val="4057005395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Univariate Analysis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Value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23424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 ≥65 </a:t>
                      </a:r>
                      <a:r>
                        <a:rPr kumimoji="0" lang="en-US" sz="1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4.78 (1.76-15.28)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.004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 ≤10 g/dL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3.15 (1.21-8.22)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.017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Platelets ≤140 x 10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3.85 (1.49-10.77)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.007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Ferritin &gt; 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3.08 (1.11-8.98)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.032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Multivariate Analysis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Multivariate Analysis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10157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 ≥65 </a:t>
                      </a:r>
                      <a:r>
                        <a:rPr kumimoji="0" lang="en-US" sz="18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5.03 (1.59-18.7)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.009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1732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Hgb ≤10 g/dL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3.63 (1.04-13.3)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92075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Platelets ≤140 x 10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/L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4.06 (1.32-14.2)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.02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5644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Ferritin &gt; ULN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1.7 (0.49-5.94)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909527"/>
                  </a:ext>
                </a:extLst>
              </a:tr>
            </a:tbl>
          </a:graphicData>
        </a:graphic>
      </p:graphicFrame>
      <p:sp>
        <p:nvSpPr>
          <p:cNvPr id="5" name="Text Box 11">
            <a:extLst>
              <a:ext uri="{FF2B5EF4-FFF2-40B4-BE49-F238E27FC236}">
                <a16:creationId xmlns:a16="http://schemas.microsoft.com/office/drawing/2014/main" id="{C7E1FFFA-F003-D728-BC94-816EB93DA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7038.</a:t>
            </a:r>
          </a:p>
        </p:txBody>
      </p:sp>
    </p:spTree>
    <p:extLst>
      <p:ext uri="{BB962C8B-B14F-4D97-AF65-F5344CB8AC3E}">
        <p14:creationId xmlns:p14="http://schemas.microsoft.com/office/powerpoint/2010/main" val="330373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D3396-EBF1-75C8-1363-69B75068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</a:t>
            </a:r>
            <a:r>
              <a:rPr lang="en-US" dirty="0"/>
              <a:t>Cytogenetics of MN (Study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B7393-CAA1-933D-E46C-EE1828567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retrospective analysis of 190 patients with NHL, 8 developed secondary myeloid malignancies </a:t>
            </a:r>
          </a:p>
          <a:p>
            <a:pPr lvl="1"/>
            <a:r>
              <a:rPr lang="en-US" dirty="0"/>
              <a:t>7 had therapy-related characteristics including a complex karyotype, abnormalities in chromosomes 5 and/or 7, and/or </a:t>
            </a:r>
            <a:r>
              <a:rPr lang="en-US" i="1" dirty="0"/>
              <a:t>TP53</a:t>
            </a:r>
            <a:r>
              <a:rPr lang="en-US" dirty="0"/>
              <a:t> mutation</a:t>
            </a:r>
          </a:p>
          <a:p>
            <a:pPr lvl="1"/>
            <a:r>
              <a:rPr lang="en-US" dirty="0"/>
              <a:t>For those with cytogenetic abnormalities, all had a loss of material in chromosome 7, including loss of all or a part of chromosome 7q</a:t>
            </a:r>
          </a:p>
          <a:p>
            <a:pPr lvl="1"/>
            <a:r>
              <a:rPr lang="en-US" dirty="0"/>
              <a:t>Mutational characteristics of secondary malignancies are in line with those typically associated with therapy-related myeloid malignancies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449301E1-5BF9-66DC-05D1-328BF390A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</a:t>
            </a:r>
          </a:p>
        </p:txBody>
      </p:sp>
    </p:spTree>
    <p:extLst>
      <p:ext uri="{BB962C8B-B14F-4D97-AF65-F5344CB8AC3E}">
        <p14:creationId xmlns:p14="http://schemas.microsoft.com/office/powerpoint/2010/main" val="153181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A392-6B22-7E17-A6D9-CD49CDB07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</a:t>
            </a:r>
            <a:br>
              <a:rPr lang="en-US" altLang="en-US" sz="3600" dirty="0"/>
            </a:br>
            <a:r>
              <a:rPr lang="en-US" dirty="0"/>
              <a:t>Overall Survival</a:t>
            </a: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ADD207A5-425F-5D5C-2BDB-DE0E1B2BB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64083"/>
              </p:ext>
            </p:extLst>
          </p:nvPr>
        </p:nvGraphicFramePr>
        <p:xfrm>
          <a:off x="6419213" y="1603375"/>
          <a:ext cx="5116010" cy="1914382"/>
        </p:xfrm>
        <a:graphic>
          <a:graphicData uri="http://schemas.openxmlformats.org/drawingml/2006/table">
            <a:tbl>
              <a:tblPr/>
              <a:tblGrid>
                <a:gridCol w="208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5067">
                  <a:extLst>
                    <a:ext uri="{9D8B030D-6E8A-4147-A177-3AD203B41FA5}">
                      <a16:colId xmlns:a16="http://schemas.microsoft.com/office/drawing/2014/main" val="601286041"/>
                    </a:ext>
                  </a:extLst>
                </a:gridCol>
              </a:tblGrid>
              <a:tr h="306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Post–CAR T Event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Median OS,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Cytopenia only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(15.7-NA)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—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T-MN only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23.5 (17-32)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—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Neither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 (35-NA)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.002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Box 11">
            <a:extLst>
              <a:ext uri="{FF2B5EF4-FFF2-40B4-BE49-F238E27FC236}">
                <a16:creationId xmlns:a16="http://schemas.microsoft.com/office/drawing/2014/main" id="{C3E72869-CC77-7E81-AE44-C962D4676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1. 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2. 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Abstr 7038. 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D19D15D8-7A22-4B5C-5DE5-C5D662EB1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874347"/>
              </p:ext>
            </p:extLst>
          </p:nvPr>
        </p:nvGraphicFramePr>
        <p:xfrm>
          <a:off x="719328" y="1603375"/>
          <a:ext cx="5394960" cy="1914382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Estimated OS for Patients With Post-CAR T MN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(n = 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%, (95% CI)</a:t>
                      </a:r>
                      <a:r>
                        <a:rPr kumimoji="0" 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88 (38-98)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 (31-93)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(15-77)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333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B9663-F64D-5BFC-652A-3D9344A3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err="1"/>
              <a:t>Cytopenias</a:t>
            </a:r>
            <a:r>
              <a:rPr lang="en-US" altLang="en-US" sz="3600" dirty="0"/>
              <a:t> and </a:t>
            </a:r>
            <a:r>
              <a:rPr lang="en-US" altLang="en-US" dirty="0"/>
              <a:t>MN </a:t>
            </a:r>
            <a:r>
              <a:rPr lang="en-US" altLang="en-US" sz="3600" dirty="0"/>
              <a:t>After CAR T-Cell Therapies: Investigators’ </a:t>
            </a:r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569DF-1602-C9DC-1146-CE6BDAE77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2 retrospective analyses assessed varied outcomes in patients with hematologic malignancies who had received CAR T-cell therapy</a:t>
            </a:r>
          </a:p>
          <a:p>
            <a:pPr lvl="1"/>
            <a:r>
              <a:rPr lang="en-US" sz="2400" dirty="0"/>
              <a:t>Advanced age, anemia, and thrombocytopenia at CAR T eligibility evaluation were correlated with the development of severe cytopenia and T-MNs following treatment in Study 2</a:t>
            </a:r>
          </a:p>
          <a:p>
            <a:pPr lvl="1"/>
            <a:r>
              <a:rPr lang="en-US" sz="2400" dirty="0"/>
              <a:t>For post–CAR T MN, Study 1 reported the cumulative incidence to be 1.1%, 3.7%, and 4.6% at 2, 3, and 4 </a:t>
            </a:r>
            <a:r>
              <a:rPr lang="en-US" sz="2400" dirty="0" err="1"/>
              <a:t>yr</a:t>
            </a:r>
            <a:r>
              <a:rPr lang="en-US" sz="2400" dirty="0"/>
              <a:t>, respectively</a:t>
            </a:r>
          </a:p>
          <a:p>
            <a:pPr lvl="1"/>
            <a:r>
              <a:rPr lang="en-US" sz="2400" dirty="0"/>
              <a:t>For patients with post-CAR T MN, Study 1 reported OS rates at 12, 24, and 36 </a:t>
            </a:r>
            <a:r>
              <a:rPr lang="en-US" sz="2400" dirty="0" err="1"/>
              <a:t>mo</a:t>
            </a:r>
            <a:r>
              <a:rPr lang="en-US" sz="2400" dirty="0"/>
              <a:t> were, 88%, 75%, and 50%, respectively</a:t>
            </a:r>
          </a:p>
          <a:p>
            <a:pPr lvl="1"/>
            <a:r>
              <a:rPr lang="en-US" sz="2400" dirty="0"/>
              <a:t>Mutational characteristics of secondary malignancies were in line with those typically associated with therapy-related myeloid malignancies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F8F79E44-2CD6-CEA0-3B13-36FCC09FE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1. Habib and Denlinger. ASCO 2024.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7033. 2. Silva </a:t>
            </a:r>
            <a:r>
              <a:rPr lang="en-US" altLang="en-US" sz="1200" b="0" dirty="0" err="1">
                <a:solidFill>
                  <a:schemeClr val="bg2"/>
                </a:solidFill>
                <a:latin typeface="Calibri" panose="020F0502020204030204" pitchFamily="34" charset="0"/>
              </a:rPr>
              <a:t>Corraes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ASCO 2024. Abstr 7038. </a:t>
            </a:r>
          </a:p>
        </p:txBody>
      </p:sp>
    </p:spTree>
    <p:extLst>
      <p:ext uri="{BB962C8B-B14F-4D97-AF65-F5344CB8AC3E}">
        <p14:creationId xmlns:p14="http://schemas.microsoft.com/office/powerpoint/2010/main" val="200679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831CF02-3566-BDFF-CCC2-3B953144FB39}"/>
              </a:ext>
            </a:extLst>
          </p:cNvPr>
          <p:cNvSpPr txBox="1">
            <a:spLocks/>
          </p:cNvSpPr>
          <p:nvPr/>
        </p:nvSpPr>
        <p:spPr bwMode="auto">
          <a:xfrm>
            <a:off x="514351" y="4856674"/>
            <a:ext cx="11283950" cy="115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400" b="1" kern="0">
                <a:solidFill>
                  <a:srgbClr val="00823B"/>
                </a:solidFill>
                <a:hlinkClick r:id="rId3"/>
              </a:rPr>
              <a:t>clinicaloptions.com</a:t>
            </a:r>
            <a:endParaRPr lang="en-US" sz="2400" b="1" u="sng" kern="0">
              <a:solidFill>
                <a:srgbClr val="E1471D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AE09AEE-5F03-D819-B7A6-489EBCD42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514484" y="239715"/>
            <a:ext cx="11244016" cy="1674813"/>
          </a:xfrm>
        </p:spPr>
        <p:txBody>
          <a:bodyPr/>
          <a:lstStyle/>
          <a:p>
            <a:pPr eaLnBrk="1" hangingPunct="1"/>
            <a:r>
              <a:rPr lang="en-US" altLang="en-US" sz="4000"/>
              <a:t>Go Online for More CCO </a:t>
            </a:r>
            <a:br>
              <a:rPr lang="en-US" altLang="en-US" sz="4000"/>
            </a:br>
            <a:r>
              <a:rPr lang="en-US" altLang="en-US" sz="4000"/>
              <a:t>Coverage of ASCO 2024!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7C779E-5EBC-FAAD-6EB9-96CEF70CF0B6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>
          <a:xfrm>
            <a:off x="609759" y="1803012"/>
            <a:ext cx="10872444" cy="1032287"/>
          </a:xfrm>
        </p:spPr>
        <p:txBody>
          <a:bodyPr rtlCol="0">
            <a:normAutofit/>
          </a:bodyPr>
          <a:lstStyle/>
          <a:p>
            <a:pPr eaLnBrk="1" hangingPunct="1">
              <a:buClr>
                <a:schemeClr val="accent6"/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Capsule Summaries </a:t>
            </a:r>
            <a:r>
              <a:rPr lang="en-US" sz="2200" b="0"/>
              <a:t>of all the key data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Additional CME/CE-certified analyses </a:t>
            </a:r>
            <a:r>
              <a:rPr lang="en-US" sz="2200" b="0"/>
              <a:t>with expert faculty commentary on key studies in: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lang="en-US" sz="2200" b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3DC03D-1C74-70E8-259A-CE88367A425C}"/>
              </a:ext>
            </a:extLst>
          </p:cNvPr>
          <p:cNvSpPr txBox="1"/>
          <p:nvPr/>
        </p:nvSpPr>
        <p:spPr bwMode="auto">
          <a:xfrm>
            <a:off x="6422570" y="2806115"/>
            <a:ext cx="4060009" cy="82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200" b="0" dirty="0">
                <a:solidFill>
                  <a:srgbClr val="4555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Lung cancer 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b="0" dirty="0">
                <a:solidFill>
                  <a:srgbClr val="455560"/>
                </a:solidFill>
                <a:latin typeface="Calibri" panose="020F0502020204030204" pitchFamily="34" charset="0"/>
              </a:rPr>
              <a:t>Multiple myeloma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3DC71-DF92-62CA-FAB6-C69A85CF97F1}"/>
              </a:ext>
            </a:extLst>
          </p:cNvPr>
          <p:cNvSpPr txBox="1"/>
          <p:nvPr/>
        </p:nvSpPr>
        <p:spPr bwMode="auto">
          <a:xfrm>
            <a:off x="612517" y="2808721"/>
            <a:ext cx="5483483" cy="126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Breast cancer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Leukemias and myelodysplastic syndromes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Lymphomas </a:t>
            </a:r>
          </a:p>
        </p:txBody>
      </p:sp>
    </p:spTree>
    <p:extLst>
      <p:ext uri="{BB962C8B-B14F-4D97-AF65-F5344CB8AC3E}">
        <p14:creationId xmlns:p14="http://schemas.microsoft.com/office/powerpoint/2010/main" val="21146406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D457D96F10C143985F4A1F0A0C6CD2" ma:contentTypeVersion="11" ma:contentTypeDescription="Create a new document." ma:contentTypeScope="" ma:versionID="2aadbb517be6b606dc4e99350d4070b5">
  <xsd:schema xmlns:xsd="http://www.w3.org/2001/XMLSchema" xmlns:xs="http://www.w3.org/2001/XMLSchema" xmlns:p="http://schemas.microsoft.com/office/2006/metadata/properties" xmlns:ns2="8757ee5d-c98d-4fd6-83d5-ead8cf83d9f9" xmlns:ns3="22fd6914-46d4-4c7e-bbad-46e82841b69d" targetNamespace="http://schemas.microsoft.com/office/2006/metadata/properties" ma:root="true" ma:fieldsID="70fcc6fc5d16214b537f9cc9ee29c520" ns2:_="" ns3:_="">
    <xsd:import namespace="8757ee5d-c98d-4fd6-83d5-ead8cf83d9f9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7ee5d-c98d-4fd6-83d5-ead8cf83d9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8757ee5d-c98d-4fd6-83d5-ead8cf83d9f9">
      <Terms xmlns="http://schemas.microsoft.com/office/infopath/2007/PartnerControls"/>
    </lcf76f155ced4ddcb4097134ff3c332f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759E01-2828-409E-B250-7D142F3290B9}">
  <ds:schemaRefs>
    <ds:schemaRef ds:uri="22fd6914-46d4-4c7e-bbad-46e82841b69d"/>
    <ds:schemaRef ds:uri="8757ee5d-c98d-4fd6-83d5-ead8cf83d9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BA55BC3-5A03-47C2-8EC3-D964C3B5E779}">
  <ds:schemaRefs>
    <ds:schemaRef ds:uri="http://purl.org/dc/elements/1.1/"/>
    <ds:schemaRef ds:uri="http://schemas.microsoft.com/office/infopath/2007/PartnerControls"/>
    <ds:schemaRef ds:uri="8757ee5d-c98d-4fd6-83d5-ead8cf83d9f9"/>
    <ds:schemaRef ds:uri="22fd6914-46d4-4c7e-bbad-46e82841b69d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</TotalTime>
  <Words>2189</Words>
  <Application>Microsoft Office PowerPoint</Application>
  <PresentationFormat>Widescreen</PresentationFormat>
  <Paragraphs>352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Google Sans</vt:lpstr>
      <vt:lpstr>Roboto</vt:lpstr>
      <vt:lpstr>Times</vt:lpstr>
      <vt:lpstr>Wingdings</vt:lpstr>
      <vt:lpstr>2022_CCO_Template</vt:lpstr>
      <vt:lpstr>Cytopenias and Myeloid Neoplasms After  CAR T-Cell Therapies</vt:lpstr>
      <vt:lpstr>Cytopenias and MN After CAR T-Cell Therapy: Background</vt:lpstr>
      <vt:lpstr>Cytopenias and MN After CAR T-Cell Therapy:  Study Designs</vt:lpstr>
      <vt:lpstr>Cytopenias and MN After CAR T-Cell Therapy:  Study 1 Baseline Characteristics</vt:lpstr>
      <vt:lpstr>Cytopenias and MN After CAR T-Cell Therapy:  Study 2 Baseline Characteristics</vt:lpstr>
      <vt:lpstr>Cytopenias and MN After CAR T-Cell Therapies: Incidence</vt:lpstr>
      <vt:lpstr>Cytopenias and MN After CAR T-Cell Therapies: Predictors of Cytopenia (Study 2)</vt:lpstr>
      <vt:lpstr>Cytopenias and MN After CAR T-Cell Therapies: Predictors of T-MN (Study 2) </vt:lpstr>
      <vt:lpstr>Cytopenias and MN After CAR T-Cell Therapies: Cytogenetics of MN (Study 1)</vt:lpstr>
      <vt:lpstr>Cytopenias and MN After CAR T-Cell Therapies:  Overall Survival</vt:lpstr>
      <vt:lpstr>Cytopenias and MN After CAR T-Cell Therapies: Investigators’ Conclusions</vt:lpstr>
      <vt:lpstr>Go Online for More CCO  Coverage of ASCO 2024!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Cytopenias and Myeloid Neoplasms After CAR T-Cell Therapies</dc:title>
  <dc:creator>Preferred User</dc:creator>
  <cp:lastModifiedBy>Jessica Buckley</cp:lastModifiedBy>
  <cp:revision>56</cp:revision>
  <cp:lastPrinted>2016-09-26T20:21:49Z</cp:lastPrinted>
  <dcterms:created xsi:type="dcterms:W3CDTF">2005-05-27T15:08:01Z</dcterms:created>
  <dcterms:modified xsi:type="dcterms:W3CDTF">2024-06-06T20:35:59Z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5ff43dd4-e8bf-40a6-9886-f5d9520c712c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0x01010003D457D96F10C143985F4A1F0A0C6CD2</vt:lpwstr>
  </property>
  <property fmtid="{D5CDD505-2E9C-101B-9397-08002B2CF9AE}" pid="9" name="MediaServiceImageTags">
    <vt:lpwstr/>
  </property>
</Properties>
</file>